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1"/>
  </p:notesMasterIdLst>
  <p:handoutMasterIdLst>
    <p:handoutMasterId r:id="rId292"/>
  </p:handoutMasterIdLst>
  <p:sldIdLst>
    <p:sldId id="2076137878" r:id="rId2"/>
    <p:sldId id="2146846935" r:id="rId3"/>
    <p:sldId id="2146846911" r:id="rId4"/>
    <p:sldId id="5265" r:id="rId5"/>
    <p:sldId id="2146847175" r:id="rId6"/>
    <p:sldId id="2076137849" r:id="rId7"/>
    <p:sldId id="2146847142" r:id="rId8"/>
    <p:sldId id="2146847073" r:id="rId9"/>
    <p:sldId id="2146847082" r:id="rId10"/>
    <p:sldId id="2146847170" r:id="rId11"/>
    <p:sldId id="2076137593" r:id="rId12"/>
    <p:sldId id="5377" r:id="rId13"/>
    <p:sldId id="2146847189" r:id="rId14"/>
    <p:sldId id="2076137818" r:id="rId15"/>
    <p:sldId id="2146847176" r:id="rId16"/>
    <p:sldId id="2146846997" r:id="rId17"/>
    <p:sldId id="2146846909" r:id="rId18"/>
    <p:sldId id="2076137594" r:id="rId19"/>
    <p:sldId id="2146846767" r:id="rId20"/>
    <p:sldId id="2146846968" r:id="rId21"/>
    <p:sldId id="4939" r:id="rId22"/>
    <p:sldId id="2076137646" r:id="rId23"/>
    <p:sldId id="2146846867" r:id="rId24"/>
    <p:sldId id="2146846755" r:id="rId25"/>
    <p:sldId id="2146846756" r:id="rId26"/>
    <p:sldId id="2146846749" r:id="rId27"/>
    <p:sldId id="4647" r:id="rId28"/>
    <p:sldId id="2146846806" r:id="rId29"/>
    <p:sldId id="4634" r:id="rId30"/>
    <p:sldId id="2076137851" r:id="rId31"/>
    <p:sldId id="5395" r:id="rId32"/>
    <p:sldId id="2146846949" r:id="rId33"/>
    <p:sldId id="2146847177" r:id="rId34"/>
    <p:sldId id="2076137715" r:id="rId35"/>
    <p:sldId id="2146847127" r:id="rId36"/>
    <p:sldId id="2146847125" r:id="rId37"/>
    <p:sldId id="2146847144" r:id="rId38"/>
    <p:sldId id="2146847145" r:id="rId39"/>
    <p:sldId id="2076137721" r:id="rId40"/>
    <p:sldId id="2146846944" r:id="rId41"/>
    <p:sldId id="2146846946" r:id="rId42"/>
    <p:sldId id="2146846947" r:id="rId43"/>
    <p:sldId id="2146847163" r:id="rId44"/>
    <p:sldId id="2146846948" r:id="rId45"/>
    <p:sldId id="2146847080" r:id="rId46"/>
    <p:sldId id="2146847051" r:id="rId47"/>
    <p:sldId id="2146847130" r:id="rId48"/>
    <p:sldId id="2076137722" r:id="rId49"/>
    <p:sldId id="4652" r:id="rId50"/>
    <p:sldId id="2076137512" r:id="rId51"/>
    <p:sldId id="2076137533" r:id="rId52"/>
    <p:sldId id="2076137723" r:id="rId53"/>
    <p:sldId id="2146846891" r:id="rId54"/>
    <p:sldId id="2146846956" r:id="rId55"/>
    <p:sldId id="2265" r:id="rId56"/>
    <p:sldId id="2146847178" r:id="rId57"/>
    <p:sldId id="2267" r:id="rId58"/>
    <p:sldId id="2577" r:id="rId59"/>
    <p:sldId id="2268" r:id="rId60"/>
    <p:sldId id="3189" r:id="rId61"/>
    <p:sldId id="2076137521" r:id="rId62"/>
    <p:sldId id="3190" r:id="rId63"/>
    <p:sldId id="2146847179" r:id="rId64"/>
    <p:sldId id="2076137543" r:id="rId65"/>
    <p:sldId id="4547" r:id="rId66"/>
    <p:sldId id="4548" r:id="rId67"/>
    <p:sldId id="4549" r:id="rId68"/>
    <p:sldId id="2146846845" r:id="rId69"/>
    <p:sldId id="2146846800" r:id="rId70"/>
    <p:sldId id="2146846847" r:id="rId71"/>
    <p:sldId id="2146846848" r:id="rId72"/>
    <p:sldId id="2146846827" r:id="rId73"/>
    <p:sldId id="4552" r:id="rId74"/>
    <p:sldId id="4553" r:id="rId75"/>
    <p:sldId id="4554" r:id="rId76"/>
    <p:sldId id="4555" r:id="rId77"/>
    <p:sldId id="4556" r:id="rId78"/>
    <p:sldId id="4557" r:id="rId79"/>
    <p:sldId id="2146846830" r:id="rId80"/>
    <p:sldId id="2146847011" r:id="rId81"/>
    <p:sldId id="3802" r:id="rId82"/>
    <p:sldId id="3803" r:id="rId83"/>
    <p:sldId id="2076137773" r:id="rId84"/>
    <p:sldId id="2076137774" r:id="rId85"/>
    <p:sldId id="2076137779" r:id="rId86"/>
    <p:sldId id="2076137586" r:id="rId87"/>
    <p:sldId id="2146846833" r:id="rId88"/>
    <p:sldId id="2146846834" r:id="rId89"/>
    <p:sldId id="2076137782" r:id="rId90"/>
    <p:sldId id="2076137786" r:id="rId91"/>
    <p:sldId id="2076137787" r:id="rId92"/>
    <p:sldId id="2076137788" r:id="rId93"/>
    <p:sldId id="2076137585" r:id="rId94"/>
    <p:sldId id="2076137790" r:id="rId95"/>
    <p:sldId id="2146847180" r:id="rId96"/>
    <p:sldId id="2146847150" r:id="rId97"/>
    <p:sldId id="2076137793" r:id="rId98"/>
    <p:sldId id="2076137794" r:id="rId99"/>
    <p:sldId id="2076137795" r:id="rId100"/>
    <p:sldId id="2146846900" r:id="rId101"/>
    <p:sldId id="2146846838" r:id="rId102"/>
    <p:sldId id="2146846906" r:id="rId103"/>
    <p:sldId id="2146846901" r:id="rId104"/>
    <p:sldId id="2146846902" r:id="rId105"/>
    <p:sldId id="5268" r:id="rId106"/>
    <p:sldId id="5371" r:id="rId107"/>
    <p:sldId id="3629" r:id="rId108"/>
    <p:sldId id="2146846631" r:id="rId109"/>
    <p:sldId id="2146846632" r:id="rId110"/>
    <p:sldId id="4504" r:id="rId111"/>
    <p:sldId id="4505" r:id="rId112"/>
    <p:sldId id="3631" r:id="rId113"/>
    <p:sldId id="3632" r:id="rId114"/>
    <p:sldId id="5359" r:id="rId115"/>
    <p:sldId id="2076137883" r:id="rId116"/>
    <p:sldId id="2146846916" r:id="rId117"/>
    <p:sldId id="2146846917" r:id="rId118"/>
    <p:sldId id="2146846904" r:id="rId119"/>
    <p:sldId id="2146846918" r:id="rId120"/>
    <p:sldId id="2146846919" r:id="rId121"/>
    <p:sldId id="2146846920" r:id="rId122"/>
    <p:sldId id="2076137698" r:id="rId123"/>
    <p:sldId id="5211" r:id="rId124"/>
    <p:sldId id="2146846836" r:id="rId125"/>
    <p:sldId id="2076137686" r:id="rId126"/>
    <p:sldId id="2146847002" r:id="rId127"/>
    <p:sldId id="2076137684" r:id="rId128"/>
    <p:sldId id="2076137685" r:id="rId129"/>
    <p:sldId id="2146846998" r:id="rId130"/>
    <p:sldId id="1161" r:id="rId131"/>
    <p:sldId id="2076137666" r:id="rId132"/>
    <p:sldId id="1227" r:id="rId133"/>
    <p:sldId id="5218" r:id="rId134"/>
    <p:sldId id="5219" r:id="rId135"/>
    <p:sldId id="2146846753" r:id="rId136"/>
    <p:sldId id="2146847000" r:id="rId137"/>
    <p:sldId id="2146847225" r:id="rId138"/>
    <p:sldId id="5250" r:id="rId139"/>
    <p:sldId id="5313" r:id="rId140"/>
    <p:sldId id="2076137901" r:id="rId141"/>
    <p:sldId id="2146846908" r:id="rId142"/>
    <p:sldId id="4695" r:id="rId143"/>
    <p:sldId id="4506" r:id="rId144"/>
    <p:sldId id="3002" r:id="rId145"/>
    <p:sldId id="2146846747" r:id="rId146"/>
    <p:sldId id="2146846839" r:id="rId147"/>
    <p:sldId id="4480" r:id="rId148"/>
    <p:sldId id="4702" r:id="rId149"/>
    <p:sldId id="2146846746" r:id="rId150"/>
    <p:sldId id="2076137493" r:id="rId151"/>
    <p:sldId id="1349" r:id="rId152"/>
    <p:sldId id="2146847139" r:id="rId153"/>
    <p:sldId id="4706" r:id="rId154"/>
    <p:sldId id="4707" r:id="rId155"/>
    <p:sldId id="2076137750" r:id="rId156"/>
    <p:sldId id="2146846840" r:id="rId157"/>
    <p:sldId id="2146846739" r:id="rId158"/>
    <p:sldId id="2146846641" r:id="rId159"/>
    <p:sldId id="1321" r:id="rId160"/>
    <p:sldId id="2146847181" r:id="rId161"/>
    <p:sldId id="2076137751" r:id="rId162"/>
    <p:sldId id="2146847182" r:id="rId163"/>
    <p:sldId id="2146847005" r:id="rId164"/>
    <p:sldId id="3083" r:id="rId165"/>
    <p:sldId id="2146847116" r:id="rId166"/>
    <p:sldId id="810" r:id="rId167"/>
    <p:sldId id="3046" r:id="rId168"/>
    <p:sldId id="3061" r:id="rId169"/>
    <p:sldId id="2076137754" r:id="rId170"/>
    <p:sldId id="4493" r:id="rId171"/>
    <p:sldId id="3064" r:id="rId172"/>
    <p:sldId id="2076137749" r:id="rId173"/>
    <p:sldId id="2146846843" r:id="rId174"/>
    <p:sldId id="2076137875" r:id="rId175"/>
    <p:sldId id="4940" r:id="rId176"/>
    <p:sldId id="1391" r:id="rId177"/>
    <p:sldId id="1392" r:id="rId178"/>
    <p:sldId id="1389" r:id="rId179"/>
    <p:sldId id="3086" r:id="rId180"/>
    <p:sldId id="3365" r:id="rId181"/>
    <p:sldId id="2076137753" r:id="rId182"/>
    <p:sldId id="3082" r:id="rId183"/>
    <p:sldId id="2076137826" r:id="rId184"/>
    <p:sldId id="1400" r:id="rId185"/>
    <p:sldId id="1201" r:id="rId186"/>
    <p:sldId id="2146846741" r:id="rId187"/>
    <p:sldId id="1304" r:id="rId188"/>
    <p:sldId id="3305" r:id="rId189"/>
    <p:sldId id="3641" r:id="rId190"/>
    <p:sldId id="3642" r:id="rId191"/>
    <p:sldId id="2146847079" r:id="rId192"/>
    <p:sldId id="1291" r:id="rId193"/>
    <p:sldId id="1301" r:id="rId194"/>
    <p:sldId id="2146847074" r:id="rId195"/>
    <p:sldId id="3181" r:id="rId196"/>
    <p:sldId id="2076137823" r:id="rId197"/>
    <p:sldId id="1326" r:id="rId198"/>
    <p:sldId id="3186" r:id="rId199"/>
    <p:sldId id="3187" r:id="rId200"/>
    <p:sldId id="3188" r:id="rId201"/>
    <p:sldId id="2146847075" r:id="rId202"/>
    <p:sldId id="1328" r:id="rId203"/>
    <p:sldId id="1329" r:id="rId204"/>
    <p:sldId id="1325" r:id="rId205"/>
    <p:sldId id="3191" r:id="rId206"/>
    <p:sldId id="2076137827" r:id="rId207"/>
    <p:sldId id="2146847164" r:id="rId208"/>
    <p:sldId id="2146847165" r:id="rId209"/>
    <p:sldId id="2146847183" r:id="rId210"/>
    <p:sldId id="2146847184" r:id="rId211"/>
    <p:sldId id="2146847185" r:id="rId212"/>
    <p:sldId id="2146847166" r:id="rId213"/>
    <p:sldId id="2146847140" r:id="rId214"/>
    <p:sldId id="2076137824" r:id="rId215"/>
    <p:sldId id="2146847167" r:id="rId216"/>
    <p:sldId id="2076137825" r:id="rId217"/>
    <p:sldId id="4768" r:id="rId218"/>
    <p:sldId id="2146847025" r:id="rId219"/>
    <p:sldId id="2076137553" r:id="rId220"/>
    <p:sldId id="2146846967" r:id="rId221"/>
    <p:sldId id="2146847021" r:id="rId222"/>
    <p:sldId id="2146847028" r:id="rId223"/>
    <p:sldId id="2146847226" r:id="rId224"/>
    <p:sldId id="2146847031" r:id="rId225"/>
    <p:sldId id="2146847032" r:id="rId226"/>
    <p:sldId id="2146847033" r:id="rId227"/>
    <p:sldId id="5275" r:id="rId228"/>
    <p:sldId id="4612" r:id="rId229"/>
    <p:sldId id="3484" r:id="rId230"/>
    <p:sldId id="809" r:id="rId231"/>
    <p:sldId id="2146846877" r:id="rId232"/>
    <p:sldId id="2146847035" r:id="rId233"/>
    <p:sldId id="4530" r:id="rId234"/>
    <p:sldId id="2146847036" r:id="rId235"/>
    <p:sldId id="2146847037" r:id="rId236"/>
    <p:sldId id="1378" r:id="rId237"/>
    <p:sldId id="3274" r:id="rId238"/>
    <p:sldId id="3275" r:id="rId239"/>
    <p:sldId id="1373" r:id="rId240"/>
    <p:sldId id="1283" r:id="rId241"/>
    <p:sldId id="1368" r:id="rId242"/>
    <p:sldId id="1367" r:id="rId243"/>
    <p:sldId id="1285" r:id="rId244"/>
    <p:sldId id="1286" r:id="rId245"/>
    <p:sldId id="1287" r:id="rId246"/>
    <p:sldId id="2146847222" r:id="rId247"/>
    <p:sldId id="2146847223" r:id="rId248"/>
    <p:sldId id="1376" r:id="rId249"/>
    <p:sldId id="802" r:id="rId250"/>
    <p:sldId id="1377" r:id="rId251"/>
    <p:sldId id="1379" r:id="rId252"/>
    <p:sldId id="1380" r:id="rId253"/>
    <p:sldId id="1381" r:id="rId254"/>
    <p:sldId id="1375" r:id="rId255"/>
    <p:sldId id="2146847038" r:id="rId256"/>
    <p:sldId id="1393" r:id="rId257"/>
    <p:sldId id="1394" r:id="rId258"/>
    <p:sldId id="2076137591" r:id="rId259"/>
    <p:sldId id="4616" r:id="rId260"/>
    <p:sldId id="2146846970" r:id="rId261"/>
    <p:sldId id="2146846798" r:id="rId262"/>
    <p:sldId id="1398" r:id="rId263"/>
    <p:sldId id="5259" r:id="rId264"/>
    <p:sldId id="4615" r:id="rId265"/>
    <p:sldId id="4916" r:id="rId266"/>
    <p:sldId id="2146846959" r:id="rId267"/>
    <p:sldId id="2146846853" r:id="rId268"/>
    <p:sldId id="2146846855" r:id="rId269"/>
    <p:sldId id="2146846824" r:id="rId270"/>
    <p:sldId id="2146846873" r:id="rId271"/>
    <p:sldId id="2146846912" r:id="rId272"/>
    <p:sldId id="2146846973" r:id="rId273"/>
    <p:sldId id="2146846972" r:id="rId274"/>
    <p:sldId id="2146846974" r:id="rId275"/>
    <p:sldId id="2146847227" r:id="rId276"/>
    <p:sldId id="3287" r:id="rId277"/>
    <p:sldId id="3289" r:id="rId278"/>
    <p:sldId id="4922" r:id="rId279"/>
    <p:sldId id="4923" r:id="rId280"/>
    <p:sldId id="2146846913" r:id="rId281"/>
    <p:sldId id="3610" r:id="rId282"/>
    <p:sldId id="4926" r:id="rId283"/>
    <p:sldId id="4928" r:id="rId284"/>
    <p:sldId id="2146846914" r:id="rId285"/>
    <p:sldId id="2076137951" r:id="rId286"/>
    <p:sldId id="2076137829" r:id="rId287"/>
    <p:sldId id="2146846644" r:id="rId288"/>
    <p:sldId id="2146846645" r:id="rId289"/>
    <p:sldId id="715" r:id="rId290"/>
  </p:sldIdLst>
  <p:sldSz cx="9144000" cy="6858000" type="screen4x3"/>
  <p:notesSz cx="6807200" cy="99393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38"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斎藤昌義" initials="斎藤昌義" lastIdx="2" clrIdx="0">
    <p:extLst>
      <p:ext uri="{19B8F6BF-5375-455C-9EA6-DF929625EA0E}">
        <p15:presenceInfo xmlns:p15="http://schemas.microsoft.com/office/powerpoint/2012/main" userId="S::saito@bizfactory.onmicrosoft.com::411f2c95-d19b-40d1-a74a-84c3e50060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ACBD"/>
    <a:srgbClr val="0432FF"/>
    <a:srgbClr val="000000"/>
    <a:srgbClr val="002060"/>
    <a:srgbClr val="FFFD78"/>
    <a:srgbClr val="FF7E79"/>
    <a:srgbClr val="FFFFFF"/>
    <a:srgbClr val="FF8AD8"/>
    <a:srgbClr val="984807"/>
    <a:srgbClr val="7793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34"/>
    <p:restoredTop sz="94992" autoAdjust="0"/>
  </p:normalViewPr>
  <p:slideViewPr>
    <p:cSldViewPr snapToGrid="0" snapToObjects="1" showGuides="1">
      <p:cViewPr varScale="1">
        <p:scale>
          <a:sx n="254" d="100"/>
          <a:sy n="254" d="100"/>
        </p:scale>
        <p:origin x="208" y="1656"/>
      </p:cViewPr>
      <p:guideLst>
        <p:guide orient="horz" pos="383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9937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notesMaster" Target="notesMasters/notesMaster1.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handoutMaster" Target="handoutMasters/handoutMaster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commentAuthors" Target="commentAuthors.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theme" Target="theme/theme1.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tableStyles" Target="tableStyles.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2022/8/30</a:t>
            </a:fld>
            <a:endParaRPr kumimoji="1" lang="ja-JP" altLang="en-US"/>
          </a:p>
        </p:txBody>
      </p:sp>
      <p:sp>
        <p:nvSpPr>
          <p:cNvPr id="4"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2022/8/30</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mzn.to/36Rq4rh"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tech.nikkeibp.co.jp/atcl/nxt/column/18/00001/02546/"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itpro.nikkeibp.co.jp/atcl/news/14/112001992/"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994569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408283737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267</a:t>
            </a:fld>
            <a:endParaRPr kumimoji="1" lang="ja-JP" altLang="en-US"/>
          </a:p>
        </p:txBody>
      </p:sp>
    </p:spTree>
    <p:extLst>
      <p:ext uri="{BB962C8B-B14F-4D97-AF65-F5344CB8AC3E}">
        <p14:creationId xmlns:p14="http://schemas.microsoft.com/office/powerpoint/2010/main" val="36242919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268</a:t>
            </a:fld>
            <a:endParaRPr kumimoji="1" lang="ja-JP" altLang="en-US"/>
          </a:p>
        </p:txBody>
      </p:sp>
    </p:spTree>
    <p:extLst>
      <p:ext uri="{BB962C8B-B14F-4D97-AF65-F5344CB8AC3E}">
        <p14:creationId xmlns:p14="http://schemas.microsoft.com/office/powerpoint/2010/main" val="78921867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269</a:t>
            </a:fld>
            <a:endParaRPr kumimoji="1" lang="ja-JP" altLang="en-US"/>
          </a:p>
        </p:txBody>
      </p:sp>
    </p:spTree>
    <p:extLst>
      <p:ext uri="{BB962C8B-B14F-4D97-AF65-F5344CB8AC3E}">
        <p14:creationId xmlns:p14="http://schemas.microsoft.com/office/powerpoint/2010/main" val="354234824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282</a:t>
            </a:fld>
            <a:endParaRPr kumimoji="1" lang="ja-JP" altLang="en-US"/>
          </a:p>
        </p:txBody>
      </p:sp>
    </p:spTree>
    <p:extLst>
      <p:ext uri="{BB962C8B-B14F-4D97-AF65-F5344CB8AC3E}">
        <p14:creationId xmlns:p14="http://schemas.microsoft.com/office/powerpoint/2010/main" val="405387734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283</a:t>
            </a:fld>
            <a:endParaRPr kumimoji="1" lang="ja-JP" altLang="en-US"/>
          </a:p>
        </p:txBody>
      </p:sp>
    </p:spTree>
    <p:extLst>
      <p:ext uri="{BB962C8B-B14F-4D97-AF65-F5344CB8AC3E}">
        <p14:creationId xmlns:p14="http://schemas.microsoft.com/office/powerpoint/2010/main" val="205717725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284</a:t>
            </a:fld>
            <a:endParaRPr kumimoji="1" lang="ja-JP" altLang="en-US"/>
          </a:p>
        </p:txBody>
      </p:sp>
    </p:spTree>
    <p:extLst>
      <p:ext uri="{BB962C8B-B14F-4D97-AF65-F5344CB8AC3E}">
        <p14:creationId xmlns:p14="http://schemas.microsoft.com/office/powerpoint/2010/main" val="695312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a:solidFill>
                  <a:schemeClr val="tx1"/>
                </a:solidFill>
                <a:effectLst/>
                <a:latin typeface="+mn-lt"/>
                <a:ea typeface="+mn-ea"/>
                <a:cs typeface="+mn-cs"/>
              </a:rPr>
              <a:t>米コロンビア大学ビジネス・スクール教授、リタ・マグレイスは、自著「</a:t>
            </a:r>
            <a:r>
              <a:rPr kumimoji="1" lang="en" altLang="ja-JP" sz="1200" b="0" i="0" kern="1200" dirty="0">
                <a:solidFill>
                  <a:schemeClr val="tx1"/>
                </a:solidFill>
                <a:effectLst/>
                <a:latin typeface="+mn-lt"/>
                <a:ea typeface="+mn-ea"/>
                <a:cs typeface="+mn-cs"/>
              </a:rPr>
              <a:t>The End of Competitive Advantage</a:t>
            </a:r>
            <a:r>
              <a:rPr kumimoji="1" lang="ja-JP" altLang="en" sz="1200" b="0" i="0" kern="120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邦訳：</a:t>
            </a:r>
            <a:r>
              <a:rPr kumimoji="1" lang="ja-JP" altLang="en-US" sz="1200" b="0" i="0" u="none" strike="noStrike" kern="1200">
                <a:solidFill>
                  <a:schemeClr val="tx1"/>
                </a:solidFill>
                <a:effectLst/>
                <a:latin typeface="+mn-lt"/>
                <a:ea typeface="+mn-ea"/>
                <a:cs typeface="+mn-cs"/>
                <a:hlinkClick r:id="rId3"/>
              </a:rPr>
              <a:t>競争優位の終焉</a:t>
            </a:r>
            <a:r>
              <a:rPr kumimoji="1" lang="ja-JP" altLang="en-US" sz="1200" b="0" i="0" kern="1200">
                <a:solidFill>
                  <a:schemeClr val="tx1"/>
                </a:solidFill>
                <a:effectLst/>
                <a:latin typeface="+mn-lt"/>
                <a:ea typeface="+mn-ea"/>
                <a:cs typeface="+mn-cs"/>
              </a:rPr>
              <a:t>）」中で、ビジネスにおける</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つの基本的な想定が、大きく変わってしまったと論じています。</a:t>
            </a:r>
          </a:p>
          <a:p>
            <a:pPr fontAlgn="base"/>
            <a:r>
              <a:rPr kumimoji="1" lang="ja-JP" altLang="en-US" sz="1200" b="0" i="0" kern="1200">
                <a:solidFill>
                  <a:schemeClr val="tx1"/>
                </a:solidFill>
                <a:effectLst/>
                <a:latin typeface="+mn-lt"/>
                <a:ea typeface="+mn-ea"/>
                <a:cs typeface="+mn-cs"/>
              </a:rPr>
              <a:t>ひとつは「業界という枠組みが存在する」ということです。かつて業界は変化の少ない競争要因に支配されており、その動向を見極め、適切な戦略を構築できれば、長期安定的なビジネス・モデルを描けるという考え方が常識でした。業界が囲い込む市場はある程度予測可能であり、それに基づき</a:t>
            </a:r>
            <a:r>
              <a:rPr kumimoji="1" lang="en-US" altLang="ja-JP" sz="1200" b="0" i="0" kern="1200" dirty="0">
                <a:solidFill>
                  <a:schemeClr val="tx1"/>
                </a:solidFill>
                <a:effectLst/>
                <a:latin typeface="+mn-lt"/>
                <a:ea typeface="+mn-ea"/>
                <a:cs typeface="+mn-cs"/>
              </a:rPr>
              <a:t>5</a:t>
            </a:r>
            <a:r>
              <a:rPr kumimoji="1" lang="ja-JP" altLang="en-US" sz="1200" b="0" i="0" kern="1200">
                <a:solidFill>
                  <a:schemeClr val="tx1"/>
                </a:solidFill>
                <a:effectLst/>
                <a:latin typeface="+mn-lt"/>
                <a:ea typeface="+mn-ea"/>
                <a:cs typeface="+mn-cs"/>
              </a:rPr>
              <a:t>年計画を立案すれば、修正はあるにしても、計画を遂行できると考えられてきたのです。</a:t>
            </a:r>
          </a:p>
          <a:p>
            <a:pPr fontAlgn="base"/>
            <a:r>
              <a:rPr kumimoji="1" lang="ja-JP" altLang="en-US" sz="1200" b="0" i="0" kern="1200">
                <a:solidFill>
                  <a:schemeClr val="tx1"/>
                </a:solidFill>
                <a:effectLst/>
                <a:latin typeface="+mn-lt"/>
                <a:ea typeface="+mn-ea"/>
                <a:cs typeface="+mn-cs"/>
              </a:rPr>
              <a:t>もうひとつは、「一旦確立された競争優位は継続する」というものです。ある業界で確固たる地位を築けば、業績は維持されます。その競争優位性を中心に据えて従業員を育て、組織に配置すれば良かったのです。ひとつの優位性が持続する世界では当然ながらその枠組みの中で仕事の効率を上げ、コストを削る一方で、既存の優位性を維持できる人材が昇進します。このような観点から人材を振り向ける事業構造は好業績をもたらしました。この優位性を中心に置いて、組織や業務プロセスを常に最適化すれば事業の成長と持続は保証されていたのです。</a:t>
            </a:r>
          </a:p>
          <a:p>
            <a:pPr fontAlgn="base"/>
            <a:r>
              <a:rPr kumimoji="1" lang="ja-JP" altLang="en-US" sz="1200" b="0" i="0" kern="1200">
                <a:solidFill>
                  <a:schemeClr val="tx1"/>
                </a:solidFill>
                <a:effectLst/>
                <a:latin typeface="+mn-lt"/>
                <a:ea typeface="+mn-ea"/>
                <a:cs typeface="+mn-cs"/>
              </a:rPr>
              <a:t>この</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つの基本想定がもはや成り立たなくなってしまったというのです。事実、業界を越えた異業種の企業が、業界の既存の競争原理を破壊しています。例えば、</a:t>
            </a:r>
            <a:r>
              <a:rPr kumimoji="1" lang="en" altLang="ja-JP" sz="1200" b="0" i="0" kern="1200" dirty="0">
                <a:solidFill>
                  <a:schemeClr val="tx1"/>
                </a:solidFill>
                <a:effectLst/>
                <a:latin typeface="+mn-lt"/>
                <a:ea typeface="+mn-ea"/>
                <a:cs typeface="+mn-cs"/>
              </a:rPr>
              <a:t>Uber</a:t>
            </a:r>
            <a:r>
              <a:rPr kumimoji="1" lang="ja-JP" altLang="en-US" sz="1200" b="0" i="0" kern="1200">
                <a:solidFill>
                  <a:schemeClr val="tx1"/>
                </a:solidFill>
                <a:effectLst/>
                <a:latin typeface="+mn-lt"/>
                <a:ea typeface="+mn-ea"/>
                <a:cs typeface="+mn-cs"/>
              </a:rPr>
              <a:t>はタクシーやレンタカー業界を破壊し、</a:t>
            </a:r>
            <a:r>
              <a:rPr kumimoji="1" lang="en" altLang="ja-JP" sz="1200" b="0" i="0" kern="1200" dirty="0" err="1">
                <a:solidFill>
                  <a:schemeClr val="tx1"/>
                </a:solidFill>
                <a:effectLst/>
                <a:latin typeface="+mn-lt"/>
                <a:ea typeface="+mn-ea"/>
                <a:cs typeface="+mn-cs"/>
              </a:rPr>
              <a:t>airbnb</a:t>
            </a:r>
            <a:r>
              <a:rPr kumimoji="1" lang="ja-JP" altLang="en-US" sz="1200" b="0" i="0" kern="1200">
                <a:solidFill>
                  <a:schemeClr val="tx1"/>
                </a:solidFill>
                <a:effectLst/>
                <a:latin typeface="+mn-lt"/>
                <a:ea typeface="+mn-ea"/>
                <a:cs typeface="+mn-cs"/>
              </a:rPr>
              <a:t>はホテルや旅館業界を破壊しつつあります。</a:t>
            </a:r>
            <a:r>
              <a:rPr kumimoji="1" lang="en" altLang="ja-JP" sz="1200" b="0" i="0" kern="1200" dirty="0">
                <a:solidFill>
                  <a:schemeClr val="tx1"/>
                </a:solidFill>
                <a:effectLst/>
                <a:latin typeface="+mn-lt"/>
                <a:ea typeface="+mn-ea"/>
                <a:cs typeface="+mn-cs"/>
              </a:rPr>
              <a:t>Netflix</a:t>
            </a:r>
            <a:r>
              <a:rPr kumimoji="1" lang="ja-JP" altLang="en-US" sz="1200" b="0" i="0" kern="1200">
                <a:solidFill>
                  <a:schemeClr val="tx1"/>
                </a:solidFill>
                <a:effectLst/>
                <a:latin typeface="+mn-lt"/>
                <a:ea typeface="+mn-ea"/>
                <a:cs typeface="+mn-cs"/>
              </a:rPr>
              <a:t>や</a:t>
            </a:r>
            <a:r>
              <a:rPr kumimoji="1" lang="en" altLang="ja-JP" sz="1200" b="0" i="0" kern="1200" dirty="0">
                <a:solidFill>
                  <a:schemeClr val="tx1"/>
                </a:solidFill>
                <a:effectLst/>
                <a:latin typeface="+mn-lt"/>
                <a:ea typeface="+mn-ea"/>
                <a:cs typeface="+mn-cs"/>
              </a:rPr>
              <a:t>Spotify</a:t>
            </a:r>
            <a:r>
              <a:rPr kumimoji="1" lang="ja-JP" altLang="en-US" sz="1200" b="0" i="0" kern="1200">
                <a:solidFill>
                  <a:schemeClr val="tx1"/>
                </a:solidFill>
                <a:effectLst/>
                <a:latin typeface="+mn-lt"/>
                <a:ea typeface="+mn-ea"/>
                <a:cs typeface="+mn-cs"/>
              </a:rPr>
              <a:t>はレンタル･ビデオ業界やエンターテイメント産業を破壊しつつあります。それもあっという間のことです。</a:t>
            </a:r>
          </a:p>
          <a:p>
            <a:br>
              <a:rPr lang="ja-JP" altLang="en-US"/>
            </a:br>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32</a:t>
            </a:fld>
            <a:endParaRPr kumimoji="1" lang="ja-JP" altLang="en-US"/>
          </a:p>
        </p:txBody>
      </p:sp>
    </p:spTree>
    <p:extLst>
      <p:ext uri="{BB962C8B-B14F-4D97-AF65-F5344CB8AC3E}">
        <p14:creationId xmlns:p14="http://schemas.microsoft.com/office/powerpoint/2010/main" val="3441361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lang="ja-JP" altLang="en-US">
                <a:effectLst/>
              </a:rPr>
              <a:t>「市場の変化に合わせて、戦略を動かし続ける」</a:t>
            </a:r>
          </a:p>
          <a:p>
            <a:pPr fontAlgn="base"/>
            <a:r>
              <a:rPr kumimoji="1" lang="ja-JP" altLang="en-US" sz="1200" b="0" i="0" kern="1200">
                <a:solidFill>
                  <a:schemeClr val="tx1"/>
                </a:solidFill>
                <a:effectLst/>
                <a:latin typeface="+mn-lt"/>
                <a:ea typeface="+mn-ea"/>
                <a:cs typeface="+mn-cs"/>
              </a:rPr>
              <a:t>そうしなければ、企業のもつ競争優位性が、あっという間に消えてしまうこのような市場の特性を「ハイパーコンペティション」として紹介しています。いまビジネスは、このような状況に置かれているのです。</a:t>
            </a:r>
          </a:p>
          <a:p>
            <a:pPr fontAlgn="base"/>
            <a:r>
              <a:rPr kumimoji="1" lang="ja-JP" altLang="en-US" sz="1200" b="0" i="0" kern="1200">
                <a:solidFill>
                  <a:schemeClr val="tx1"/>
                </a:solidFill>
                <a:effectLst/>
                <a:latin typeface="+mn-lt"/>
                <a:ea typeface="+mn-ea"/>
                <a:cs typeface="+mn-cs"/>
              </a:rPr>
              <a:t>業界に突如として現れる破壊者たち、予測不可能な市場環境、めまぐるしく変わる顧客ニーズの変化など、ビジネス環境は、これまでになく不確実性が高まっています。このような環境にあっても事業を継続させなくては、企業の存続はあり得ません。</a:t>
            </a:r>
          </a:p>
          <a:p>
            <a:pPr fontAlgn="base"/>
            <a:r>
              <a:rPr kumimoji="1" lang="ja-JP" altLang="en-US" sz="1200" b="0" i="0" kern="1200">
                <a:solidFill>
                  <a:schemeClr val="tx1"/>
                </a:solidFill>
                <a:effectLst/>
                <a:latin typeface="+mn-lt"/>
                <a:ea typeface="+mn-ea"/>
                <a:cs typeface="+mn-cs"/>
              </a:rPr>
              <a:t>しかし、不確実性の高い世の中で「長期計画的に</a:t>
            </a:r>
            <a:r>
              <a:rPr kumimoji="1" lang="en" altLang="ja-JP" sz="1200" b="0" i="0" kern="1200" dirty="0">
                <a:solidFill>
                  <a:schemeClr val="tx1"/>
                </a:solidFill>
                <a:effectLst/>
                <a:latin typeface="+mn-lt"/>
                <a:ea typeface="+mn-ea"/>
                <a:cs typeface="+mn-cs"/>
              </a:rPr>
              <a:t>PDCA</a:t>
            </a:r>
            <a:r>
              <a:rPr kumimoji="1" lang="ja-JP" altLang="en-US" sz="1200" b="0" i="0" kern="1200">
                <a:solidFill>
                  <a:schemeClr val="tx1"/>
                </a:solidFill>
                <a:effectLst/>
                <a:latin typeface="+mn-lt"/>
                <a:ea typeface="+mn-ea"/>
                <a:cs typeface="+mn-cs"/>
              </a:rPr>
              <a:t>サイクルを回す」といった従来のやり方では、成長はおろか、生き残ることさえできなくなりました。ビジネス・チャンスは長居することはなく、激しく変化する時代にあってチャンスを掴むにはタイミングを逃さないスピードが必要です。顧客ニーズもどんどん変わり、状況に応じ変化する顧客やニーズへの対応スピードが企業の価値を左右します。競合もまた入れ代わり立ち代わりやって来ます。決断と行動が遅れると致命的な結果を招きかね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34</a:t>
            </a:fld>
            <a:endParaRPr kumimoji="1" lang="ja-JP" altLang="en-US"/>
          </a:p>
        </p:txBody>
      </p:sp>
    </p:spTree>
    <p:extLst>
      <p:ext uri="{BB962C8B-B14F-4D97-AF65-F5344CB8AC3E}">
        <p14:creationId xmlns:p14="http://schemas.microsoft.com/office/powerpoint/2010/main" val="1587490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lang="ja-JP" altLang="en-US">
                <a:effectLst/>
              </a:rPr>
              <a:t>社会環境が複雑性を増し将来の予測が困難な状況</a:t>
            </a:r>
          </a:p>
          <a:p>
            <a:pPr fontAlgn="base"/>
            <a:r>
              <a:rPr kumimoji="1" lang="ja-JP" altLang="en-US" sz="1200" b="0" i="0" kern="1200">
                <a:solidFill>
                  <a:schemeClr val="tx1"/>
                </a:solidFill>
                <a:effectLst/>
                <a:latin typeface="+mn-lt"/>
                <a:ea typeface="+mn-ea"/>
                <a:cs typeface="+mn-cs"/>
              </a:rPr>
              <a:t>まさに私たちが置かれているこのような状況を「</a:t>
            </a:r>
            <a:r>
              <a:rPr kumimoji="1" lang="en" altLang="ja-JP" sz="1200" b="0" i="0" kern="1200" dirty="0">
                <a:solidFill>
                  <a:schemeClr val="tx1"/>
                </a:solidFill>
                <a:effectLst/>
                <a:latin typeface="+mn-lt"/>
                <a:ea typeface="+mn-ea"/>
                <a:cs typeface="+mn-cs"/>
              </a:rPr>
              <a:t>VUCA(</a:t>
            </a:r>
            <a:r>
              <a:rPr kumimoji="1" lang="ja-JP" altLang="en-US" sz="1200" b="0" i="0" kern="1200">
                <a:solidFill>
                  <a:schemeClr val="tx1"/>
                </a:solidFill>
                <a:effectLst/>
                <a:latin typeface="+mn-lt"/>
                <a:ea typeface="+mn-ea"/>
                <a:cs typeface="+mn-cs"/>
              </a:rPr>
              <a:t>ブーカ</a:t>
            </a:r>
            <a:r>
              <a:rPr kumimoji="1" lang="en-US" altLang="ja-JP" sz="1200" b="0" i="0" kern="1200" dirty="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」と呼びます。</a:t>
            </a:r>
            <a:r>
              <a:rPr kumimoji="1" lang="en" altLang="ja-JP" sz="1200" b="0" i="0" kern="1200" dirty="0">
                <a:solidFill>
                  <a:schemeClr val="tx1"/>
                </a:solidFill>
                <a:effectLst/>
                <a:latin typeface="+mn-lt"/>
                <a:ea typeface="+mn-ea"/>
                <a:cs typeface="+mn-cs"/>
              </a:rPr>
              <a:t>Volatility</a:t>
            </a:r>
            <a:r>
              <a:rPr kumimoji="1" lang="ja-JP" altLang="en" sz="1200" b="0" i="0" kern="120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変動性）、</a:t>
            </a:r>
            <a:r>
              <a:rPr kumimoji="1" lang="en" altLang="ja-JP" sz="1200" b="0" i="0" kern="1200" dirty="0">
                <a:solidFill>
                  <a:schemeClr val="tx1"/>
                </a:solidFill>
                <a:effectLst/>
                <a:latin typeface="+mn-lt"/>
                <a:ea typeface="+mn-ea"/>
                <a:cs typeface="+mn-cs"/>
              </a:rPr>
              <a:t>Uncertainty</a:t>
            </a:r>
            <a:r>
              <a:rPr kumimoji="1" lang="ja-JP" altLang="en" sz="1200" b="0" i="0" kern="120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不確実性）、</a:t>
            </a:r>
            <a:r>
              <a:rPr kumimoji="1" lang="en" altLang="ja-JP" sz="1200" b="0" i="0" kern="1200" dirty="0">
                <a:solidFill>
                  <a:schemeClr val="tx1"/>
                </a:solidFill>
                <a:effectLst/>
                <a:latin typeface="+mn-lt"/>
                <a:ea typeface="+mn-ea"/>
                <a:cs typeface="+mn-cs"/>
              </a:rPr>
              <a:t>Complexity</a:t>
            </a:r>
            <a:r>
              <a:rPr kumimoji="1" lang="ja-JP" altLang="en" sz="1200" b="0" i="0" kern="120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複雑性）、</a:t>
            </a:r>
            <a:r>
              <a:rPr kumimoji="1" lang="en" altLang="ja-JP" sz="1200" b="0" i="0" kern="1200" dirty="0">
                <a:solidFill>
                  <a:schemeClr val="tx1"/>
                </a:solidFill>
                <a:effectLst/>
                <a:latin typeface="+mn-lt"/>
                <a:ea typeface="+mn-ea"/>
                <a:cs typeface="+mn-cs"/>
              </a:rPr>
              <a:t>Ambiguity</a:t>
            </a:r>
            <a:r>
              <a:rPr kumimoji="1" lang="ja-JP" altLang="en" sz="1200" b="0" i="0" kern="120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曖昧性）という</a:t>
            </a:r>
            <a:r>
              <a:rPr kumimoji="1" lang="en-US" altLang="ja-JP" sz="1200" b="0" i="0" kern="1200" dirty="0">
                <a:solidFill>
                  <a:schemeClr val="tx1"/>
                </a:solidFill>
                <a:effectLst/>
                <a:latin typeface="+mn-lt"/>
                <a:ea typeface="+mn-ea"/>
                <a:cs typeface="+mn-cs"/>
              </a:rPr>
              <a:t>4</a:t>
            </a:r>
            <a:r>
              <a:rPr kumimoji="1" lang="ja-JP" altLang="en-US" sz="1200" b="0" i="0" kern="1200">
                <a:solidFill>
                  <a:schemeClr val="tx1"/>
                </a:solidFill>
                <a:effectLst/>
                <a:latin typeface="+mn-lt"/>
                <a:ea typeface="+mn-ea"/>
                <a:cs typeface="+mn-cs"/>
              </a:rPr>
              <a:t>つのキーワードの頭文字から取った言葉で、</a:t>
            </a:r>
            <a:r>
              <a:rPr kumimoji="1" lang="en-US" altLang="ja-JP" sz="1200" b="0" i="0" kern="1200" dirty="0">
                <a:solidFill>
                  <a:schemeClr val="tx1"/>
                </a:solidFill>
                <a:effectLst/>
                <a:latin typeface="+mn-lt"/>
                <a:ea typeface="+mn-ea"/>
                <a:cs typeface="+mn-cs"/>
              </a:rPr>
              <a:t>2016</a:t>
            </a:r>
            <a:r>
              <a:rPr kumimoji="1" lang="ja-JP" altLang="en-US" sz="1200" b="0" i="0" kern="1200">
                <a:solidFill>
                  <a:schemeClr val="tx1"/>
                </a:solidFill>
                <a:effectLst/>
                <a:latin typeface="+mn-lt"/>
                <a:ea typeface="+mn-ea"/>
                <a:cs typeface="+mn-cs"/>
              </a:rPr>
              <a:t>年のダボス会議（世界経済フォーラム）で使われ、注目されるようになりました。昨今は、ビジネスシーンでも一般的に使用されており、コロナ禍によって我々は身をもって体験していると言えるでしょう。いまや働き方や組織のあり方、経営などの方針に関わる考え方の前提にもなっています。</a:t>
            </a:r>
          </a:p>
          <a:p>
            <a:pPr fontAlgn="base"/>
            <a:r>
              <a:rPr lang="en" altLang="ja-JP" b="1" dirty="0">
                <a:effectLst/>
              </a:rPr>
              <a:t>Volatility</a:t>
            </a:r>
            <a:r>
              <a:rPr lang="ja-JP" altLang="en" b="1">
                <a:effectLst/>
              </a:rPr>
              <a:t>（</a:t>
            </a:r>
            <a:r>
              <a:rPr lang="ja-JP" altLang="en-US" b="1">
                <a:effectLst/>
              </a:rPr>
              <a:t>変動性）</a:t>
            </a:r>
            <a:br>
              <a:rPr lang="ja-JP" altLang="en-US" b="1">
                <a:effectLst/>
              </a:rPr>
            </a:br>
            <a:r>
              <a:rPr lang="ja-JP" altLang="en-US">
                <a:effectLst/>
              </a:rPr>
              <a:t>テクノロジーの進化や社会常識の変化など、価値観や社会の仕組みなどが猛烈なスピードで変化し、先の見通しを立てることが困難。変化の度合いや割合も大きく、変動性を予想するのは難しくなっている。</a:t>
            </a:r>
          </a:p>
          <a:p>
            <a:pPr fontAlgn="base"/>
            <a:r>
              <a:rPr lang="en" altLang="ja-JP" b="1" dirty="0">
                <a:effectLst/>
              </a:rPr>
              <a:t>Uncertainty</a:t>
            </a:r>
            <a:r>
              <a:rPr lang="ja-JP" altLang="en" b="1">
                <a:effectLst/>
              </a:rPr>
              <a:t>（</a:t>
            </a:r>
            <a:r>
              <a:rPr lang="ja-JP" altLang="en-US" b="1">
                <a:effectLst/>
              </a:rPr>
              <a:t>不確実性）</a:t>
            </a:r>
            <a:br>
              <a:rPr lang="ja-JP" altLang="en-US" b="1">
                <a:effectLst/>
              </a:rPr>
            </a:br>
            <a:r>
              <a:rPr lang="ja-JP" altLang="en-US">
                <a:effectLst/>
              </a:rPr>
              <a:t>イギリスの</a:t>
            </a:r>
            <a:r>
              <a:rPr lang="en" altLang="ja-JP" dirty="0">
                <a:effectLst/>
              </a:rPr>
              <a:t>EU</a:t>
            </a:r>
            <a:r>
              <a:rPr lang="ja-JP" altLang="en-US">
                <a:effectLst/>
              </a:rPr>
              <a:t>離脱、米中貿易戦、民族間紛争など、現代を取り巻く情勢は、予断を許さなない状況であって、さまざまなリスクに対応しなければならない状況に置かれている。</a:t>
            </a:r>
          </a:p>
          <a:p>
            <a:pPr fontAlgn="base"/>
            <a:r>
              <a:rPr lang="en" altLang="ja-JP" b="1" dirty="0">
                <a:effectLst/>
              </a:rPr>
              <a:t>Complexity</a:t>
            </a:r>
            <a:r>
              <a:rPr lang="ja-JP" altLang="en" b="1">
                <a:effectLst/>
              </a:rPr>
              <a:t>（</a:t>
            </a:r>
            <a:r>
              <a:rPr lang="ja-JP" altLang="en-US" b="1">
                <a:effectLst/>
              </a:rPr>
              <a:t>複雑性）</a:t>
            </a:r>
            <a:br>
              <a:rPr lang="ja-JP" altLang="en-US" b="1">
                <a:effectLst/>
              </a:rPr>
            </a:br>
            <a:r>
              <a:rPr lang="ja-JP" altLang="en-US">
                <a:effectLst/>
              </a:rPr>
              <a:t>一つの企業、一つの国で解決できる問題が極端に少なくなった。地球規模でパラメータが複雑に絡み合っているため、問題解決は単純ではなく、より一層困難なものになりつつある。</a:t>
            </a:r>
          </a:p>
          <a:p>
            <a:pPr fontAlgn="base"/>
            <a:r>
              <a:rPr lang="en" altLang="ja-JP" b="1" dirty="0">
                <a:effectLst/>
              </a:rPr>
              <a:t>Ambiguity</a:t>
            </a:r>
            <a:r>
              <a:rPr lang="ja-JP" altLang="en" b="1">
                <a:effectLst/>
              </a:rPr>
              <a:t>（</a:t>
            </a:r>
            <a:r>
              <a:rPr lang="ja-JP" altLang="en-US" b="1">
                <a:effectLst/>
              </a:rPr>
              <a:t>曖昧性）</a:t>
            </a:r>
            <a:br>
              <a:rPr lang="ja-JP" altLang="en-US" b="1">
                <a:effectLst/>
              </a:rPr>
            </a:br>
            <a:r>
              <a:rPr lang="ja-JP" altLang="en-US">
                <a:effectLst/>
              </a:rPr>
              <a:t>変動性、不確実性、複雑性がり、因果関係が不明、かつ前例のない出来事が増え、過去の実績や成功例に基づいた方法が通用しない時代となりつつある。</a:t>
            </a:r>
          </a:p>
          <a:p>
            <a:pPr fontAlgn="base"/>
            <a:r>
              <a:rPr kumimoji="1" lang="ja-JP" altLang="en-US" sz="1200" b="0" i="0" kern="1200">
                <a:solidFill>
                  <a:schemeClr val="tx1"/>
                </a:solidFill>
                <a:effectLst/>
                <a:latin typeface="+mn-lt"/>
                <a:ea typeface="+mn-ea"/>
                <a:cs typeface="+mn-cs"/>
              </a:rPr>
              <a:t>見通すことのできない未来に対して、あるいは、理解できない現状に対して、事業を継続していくには、古き良き時代の時間感覚では対処できません。予測不可能な変化に俊敏に対処できる圧倒的スピードを獲得するしかないのです。</a:t>
            </a:r>
          </a:p>
          <a:p>
            <a:pPr fontAlgn="base"/>
            <a:r>
              <a:rPr kumimoji="1" lang="ja-JP" altLang="en-US" sz="1200" b="0" i="0" kern="1200">
                <a:solidFill>
                  <a:schemeClr val="tx1"/>
                </a:solidFill>
                <a:effectLst/>
                <a:latin typeface="+mn-lt"/>
                <a:ea typeface="+mn-ea"/>
                <a:cs typeface="+mn-cs"/>
              </a:rPr>
              <a:t>デジタル・トランスフォーメーションとは、デジタル技術を使って既存を改善することや、デジタル技術を使って新しい事業を立ち上げることではありません。このような時間感覚の変化に対処するために、本質的に、あるいは根本的に、「圧倒的なビジネス・スピード」を駆使できる企業の文化や風土へと、自らが変革することを意味する言葉なのです。</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35</a:t>
            </a:fld>
            <a:endParaRPr kumimoji="1" lang="ja-JP" altLang="en-US"/>
          </a:p>
        </p:txBody>
      </p:sp>
    </p:spTree>
    <p:extLst>
      <p:ext uri="{BB962C8B-B14F-4D97-AF65-F5344CB8AC3E}">
        <p14:creationId xmlns:p14="http://schemas.microsoft.com/office/powerpoint/2010/main" val="543514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lang="en-US" altLang="ja-JP" dirty="0">
                <a:effectLst/>
              </a:rPr>
              <a:t>3</a:t>
            </a:r>
            <a:r>
              <a:rPr lang="ja-JP" altLang="en-US">
                <a:effectLst/>
              </a:rPr>
              <a:t>年間の中長期計画</a:t>
            </a:r>
          </a:p>
          <a:p>
            <a:pPr fontAlgn="base"/>
            <a:r>
              <a:rPr lang="ja-JP" altLang="en-US">
                <a:effectLst/>
              </a:rPr>
              <a:t>１年に一度の年度計画</a:t>
            </a:r>
          </a:p>
          <a:p>
            <a:pPr fontAlgn="base"/>
            <a:r>
              <a:rPr lang="ja-JP" altLang="en-US">
                <a:effectLst/>
              </a:rPr>
              <a:t>半年に一度の設備投資</a:t>
            </a:r>
          </a:p>
          <a:p>
            <a:pPr fontAlgn="base"/>
            <a:r>
              <a:rPr lang="ja-JP" altLang="en-US">
                <a:effectLst/>
              </a:rPr>
              <a:t>月例の定例役員会</a:t>
            </a:r>
          </a:p>
          <a:p>
            <a:pPr fontAlgn="base"/>
            <a:r>
              <a:rPr lang="ja-JP" altLang="en-US">
                <a:effectLst/>
              </a:rPr>
              <a:t>週次の部門会議</a:t>
            </a:r>
          </a:p>
          <a:p>
            <a:pPr fontAlgn="base"/>
            <a:r>
              <a:rPr kumimoji="1" lang="ja-JP" altLang="en-US" sz="1200" b="0" i="0" kern="1200">
                <a:solidFill>
                  <a:schemeClr val="tx1"/>
                </a:solidFill>
                <a:effectLst/>
                <a:latin typeface="+mn-lt"/>
                <a:ea typeface="+mn-ea"/>
                <a:cs typeface="+mn-cs"/>
              </a:rPr>
              <a:t>多くの企業は、階層的な組織構造を前提に、このような時間軸で、意思決定をしてきました。確かに、中長期的な見通しを持たなければならない経営・財務・投資計画などでは、このような大枠での意志決定はいまも必要です。しかし、新規事業開発・共創・トラブル対応などの現場の最前線での活動では、高速な試行錯誤と意志決定が求められ、同じ時間軸で動いていていては、うまくいきません。</a:t>
            </a:r>
          </a:p>
          <a:p>
            <a:pPr fontAlgn="base"/>
            <a:r>
              <a:rPr kumimoji="1" lang="ja-JP" altLang="en-US" sz="1200" b="0" i="0" kern="1200">
                <a:solidFill>
                  <a:schemeClr val="tx1"/>
                </a:solidFill>
                <a:effectLst/>
                <a:latin typeface="+mn-lt"/>
                <a:ea typeface="+mn-ea"/>
                <a:cs typeface="+mn-cs"/>
              </a:rPr>
              <a:t>明確なミッションの提示と大幅な権限委譲を前提に、現場の判断力を信じて、その時々の最善を直ちに見極め迅速に意志決定を下し、行動を変化させなくてはなりません。つまり「圧倒的なビジネス・スピード」を手に入れるしかないのです。</a:t>
            </a:r>
          </a:p>
          <a:p>
            <a:pPr fontAlgn="base"/>
            <a:r>
              <a:rPr kumimoji="1" lang="ja-JP" altLang="en-US" sz="1200" b="0" i="0" kern="1200">
                <a:solidFill>
                  <a:schemeClr val="tx1"/>
                </a:solidFill>
                <a:effectLst/>
                <a:latin typeface="+mn-lt"/>
                <a:ea typeface="+mn-ea"/>
                <a:cs typeface="+mn-cs"/>
              </a:rPr>
              <a:t>そのためには、ビジネス・プロセスをデジタル化して現場をリアルタイムに「見える化」し、データに基づいて的確、迅速に「判断」し、直ちに「行動」できる仕組みを持つことです。</a:t>
            </a:r>
          </a:p>
          <a:p>
            <a:pPr fontAlgn="base"/>
            <a:r>
              <a:rPr lang="ja-JP" altLang="en-US">
                <a:effectLst/>
              </a:rPr>
              <a:t>設備を投資から経費へ変更（クラウドなど）</a:t>
            </a:r>
          </a:p>
          <a:p>
            <a:pPr fontAlgn="base"/>
            <a:r>
              <a:rPr lang="ja-JP" altLang="en-US">
                <a:effectLst/>
              </a:rPr>
              <a:t>リアルタイムかつオープンなデータ共有（</a:t>
            </a:r>
            <a:r>
              <a:rPr lang="en" altLang="ja-JP" dirty="0">
                <a:effectLst/>
              </a:rPr>
              <a:t>ERP</a:t>
            </a:r>
            <a:r>
              <a:rPr lang="ja-JP" altLang="en-US">
                <a:effectLst/>
              </a:rPr>
              <a:t>など）</a:t>
            </a:r>
          </a:p>
          <a:p>
            <a:pPr fontAlgn="base"/>
            <a:r>
              <a:rPr lang="ja-JP" altLang="en-US">
                <a:effectLst/>
              </a:rPr>
              <a:t>リアルタイムかつオープンなコミュニケーション（チャットなど）</a:t>
            </a:r>
          </a:p>
          <a:p>
            <a:pPr fontAlgn="base"/>
            <a:r>
              <a:rPr kumimoji="1" lang="ja-JP" altLang="en-US" sz="1200" b="0" i="0" kern="1200">
                <a:solidFill>
                  <a:schemeClr val="tx1"/>
                </a:solidFill>
                <a:effectLst/>
                <a:latin typeface="+mn-lt"/>
                <a:ea typeface="+mn-ea"/>
                <a:cs typeface="+mn-cs"/>
              </a:rPr>
              <a:t>このようなデジタル化されたビジネス・プロセスを前提に、現場の行動を変えなくてはなりません。</a:t>
            </a:r>
          </a:p>
          <a:p>
            <a:pPr fontAlgn="base"/>
            <a:r>
              <a:rPr lang="ja-JP" altLang="en-US">
                <a:effectLst/>
              </a:rPr>
              <a:t>戦略を動かし続ける</a:t>
            </a:r>
          </a:p>
          <a:p>
            <a:pPr fontAlgn="base"/>
            <a:r>
              <a:rPr lang="ja-JP" altLang="en-US">
                <a:effectLst/>
              </a:rPr>
              <a:t>現場に権限委譲する</a:t>
            </a:r>
          </a:p>
          <a:p>
            <a:pPr fontAlgn="base"/>
            <a:r>
              <a:rPr lang="ja-JP" altLang="en-US">
                <a:effectLst/>
              </a:rPr>
              <a:t>現場での判断を重視</a:t>
            </a:r>
          </a:p>
          <a:p>
            <a:pPr fontAlgn="base"/>
            <a:r>
              <a:rPr lang="ja-JP" altLang="en-US">
                <a:effectLst/>
              </a:rPr>
              <a:t>結果を迅速に事後報告</a:t>
            </a:r>
          </a:p>
          <a:p>
            <a:pPr fontAlgn="base"/>
            <a:r>
              <a:rPr lang="ja-JP" altLang="en-US">
                <a:effectLst/>
              </a:rPr>
              <a:t>対話の頻度を増やす</a:t>
            </a:r>
          </a:p>
          <a:p>
            <a:pPr fontAlgn="base"/>
            <a:r>
              <a:rPr kumimoji="1" lang="ja-JP" altLang="en-US" sz="1200" b="0" i="0" kern="1200">
                <a:solidFill>
                  <a:schemeClr val="tx1"/>
                </a:solidFill>
                <a:effectLst/>
                <a:latin typeface="+mn-lt"/>
                <a:ea typeface="+mn-ea"/>
                <a:cs typeface="+mn-cs"/>
              </a:rPr>
              <a:t>事前に十分に準備し、根回しをして全員の合意を取り付けてから行動するというかつての時間感覚では、いまのビジネス環境に対処することなどできません。</a:t>
            </a:r>
          </a:p>
          <a:p>
            <a:pPr fontAlgn="base"/>
            <a:r>
              <a:rPr kumimoji="1" lang="ja-JP" altLang="en-US" sz="1200" b="0" i="0" kern="1200">
                <a:solidFill>
                  <a:schemeClr val="tx1"/>
                </a:solidFill>
                <a:effectLst/>
                <a:latin typeface="+mn-lt"/>
                <a:ea typeface="+mn-ea"/>
                <a:cs typeface="+mn-cs"/>
              </a:rPr>
              <a:t>そんないまの時代の時間感覚にビジネスも合わせなくてはなりません。ビジネス・モデルやお客様との関係、働き方は当然ですが、これらを支える情報システムの開発や運用もまた変革が求められます。</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36</a:t>
            </a:fld>
            <a:endParaRPr kumimoji="1" lang="ja-JP" altLang="en-US"/>
          </a:p>
        </p:txBody>
      </p:sp>
    </p:spTree>
    <p:extLst>
      <p:ext uri="{BB962C8B-B14F-4D97-AF65-F5344CB8AC3E}">
        <p14:creationId xmlns:p14="http://schemas.microsoft.com/office/powerpoint/2010/main" val="2003167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499308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42</a:t>
            </a:fld>
            <a:endParaRPr kumimoji="1" lang="ja-JP" altLang="en-US"/>
          </a:p>
        </p:txBody>
      </p:sp>
    </p:spTree>
    <p:extLst>
      <p:ext uri="{BB962C8B-B14F-4D97-AF65-F5344CB8AC3E}">
        <p14:creationId xmlns:p14="http://schemas.microsoft.com/office/powerpoint/2010/main" val="1463142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298201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現実世界の様々な「ものごと」や「できごと」は、モノに組み込まれたセンサーやモバイル、ソーシャルメディアなどの現実世界とネットとの接点を介し、リアルタイムにデジタル・データに変換されクラウドに送られます。インターネットに接続されるモノの数は</a:t>
            </a:r>
            <a:r>
              <a:rPr kumimoji="1" lang="en-US" altLang="ja-JP" sz="1200" kern="1200" dirty="0">
                <a:solidFill>
                  <a:schemeClr val="tx1"/>
                </a:solidFill>
                <a:effectLst/>
                <a:latin typeface="+mn-lt"/>
                <a:ea typeface="+mn-ea"/>
                <a:cs typeface="+mn-cs"/>
              </a:rPr>
              <a:t>2020</a:t>
            </a:r>
            <a:r>
              <a:rPr kumimoji="1" lang="ja-JP" altLang="ja-JP" sz="1200" kern="1200">
                <a:solidFill>
                  <a:schemeClr val="tx1"/>
                </a:solidFill>
                <a:effectLst/>
                <a:latin typeface="+mn-lt"/>
                <a:ea typeface="+mn-ea"/>
                <a:cs typeface="+mn-cs"/>
              </a:rPr>
              <a:t>年の時点で</a:t>
            </a:r>
            <a:r>
              <a:rPr kumimoji="1" lang="en-US" altLang="ja-JP" sz="1200" kern="1200" dirty="0">
                <a:solidFill>
                  <a:schemeClr val="tx1"/>
                </a:solidFill>
                <a:effectLst/>
                <a:latin typeface="+mn-lt"/>
                <a:ea typeface="+mn-ea"/>
                <a:cs typeface="+mn-cs"/>
              </a:rPr>
              <a:t>500</a:t>
            </a:r>
            <a:r>
              <a:rPr kumimoji="1" lang="ja-JP" altLang="ja-JP" sz="1200" kern="1200">
                <a:solidFill>
                  <a:schemeClr val="tx1"/>
                </a:solidFill>
                <a:effectLst/>
                <a:latin typeface="+mn-lt"/>
                <a:ea typeface="+mn-ea"/>
                <a:cs typeface="+mn-cs"/>
              </a:rPr>
              <a:t>億個になるとされています。そこには複数のセンサーが組み込まれており、私たちは、膨大なセンサーに囲まれた世界に生きてゆくことになります。こうして、「現実世界のデジタル・コピー」、すなわち「デジタル・ツイン（双子）」が生みだされてゆきます。</a:t>
            </a:r>
          </a:p>
          <a:p>
            <a:r>
              <a:rPr kumimoji="1" lang="ja-JP" altLang="ja-JP" sz="1200" kern="1200">
                <a:solidFill>
                  <a:schemeClr val="tx1"/>
                </a:solidFill>
                <a:effectLst/>
                <a:latin typeface="+mn-lt"/>
                <a:ea typeface="+mn-ea"/>
                <a:cs typeface="+mn-cs"/>
              </a:rPr>
              <a:t>「デジタル・ツイン」は膨大なデータ量、すなわち「ビッグデータ」ですが、集めるだけでは意味がありません。そのデータから誰が何に興味を持っているのか、誰と誰がつながっていているのか、渋滞を解消するにはどうすればいいのか、製品の品質を高めるにはどうすればいいのかなどを見つけ出さなければなりません。そのために</a:t>
            </a:r>
            <a:r>
              <a:rPr kumimoji="1" lang="en-US" altLang="ja-JP" sz="1200" kern="1200" dirty="0">
                <a:solidFill>
                  <a:schemeClr val="tx1"/>
                </a:solidFill>
                <a:effectLst/>
                <a:latin typeface="+mn-lt"/>
                <a:ea typeface="+mn-ea"/>
                <a:cs typeface="+mn-cs"/>
              </a:rPr>
              <a:t>AI</a:t>
            </a:r>
            <a:r>
              <a:rPr kumimoji="1" lang="ja-JP" altLang="ja-JP" sz="1200" kern="1200">
                <a:solidFill>
                  <a:schemeClr val="tx1"/>
                </a:solidFill>
                <a:effectLst/>
                <a:latin typeface="+mn-lt"/>
                <a:ea typeface="+mn-ea"/>
                <a:cs typeface="+mn-cs"/>
              </a:rPr>
              <a:t>技術のひとつである機械学習を使って分析し、ビジネスを最適に動かすための予測や判断をおこないます。それを使って、アプリケーションやサービスを動かして、機器を制御し、情報や指示を送れば、現実世界が変化し、デジダル・データとして再びネットに送り出されます。</a:t>
            </a:r>
          </a:p>
          <a:p>
            <a:r>
              <a:rPr kumimoji="1" lang="ja-JP" altLang="ja-JP" sz="1200" kern="1200">
                <a:solidFill>
                  <a:schemeClr val="tx1"/>
                </a:solidFill>
                <a:effectLst/>
                <a:latin typeface="+mn-lt"/>
                <a:ea typeface="+mn-ea"/>
                <a:cs typeface="+mn-cs"/>
              </a:rPr>
              <a:t>このような</a:t>
            </a:r>
            <a:r>
              <a:rPr kumimoji="1" lang="ja-JP" altLang="ja-JP" sz="1200" b="1" kern="1200">
                <a:solidFill>
                  <a:schemeClr val="tx1"/>
                </a:solidFill>
                <a:effectLst/>
                <a:latin typeface="+mn-lt"/>
                <a:ea typeface="+mn-ea"/>
                <a:cs typeface="+mn-cs"/>
              </a:rPr>
              <a:t>現実世界をデータで捉え、現実世界と</a:t>
            </a:r>
            <a:r>
              <a:rPr kumimoji="1" lang="en-US" altLang="ja-JP" sz="1200" b="1" kern="1200" dirty="0">
                <a:solidFill>
                  <a:schemeClr val="tx1"/>
                </a:solidFill>
                <a:effectLst/>
                <a:latin typeface="+mn-lt"/>
                <a:ea typeface="+mn-ea"/>
                <a:cs typeface="+mn-cs"/>
              </a:rPr>
              <a:t>IT</a:t>
            </a:r>
            <a:r>
              <a:rPr kumimoji="1" lang="ja-JP" altLang="ja-JP" sz="1200" b="1" kern="1200">
                <a:solidFill>
                  <a:schemeClr val="tx1"/>
                </a:solidFill>
                <a:effectLst/>
                <a:latin typeface="+mn-lt"/>
                <a:ea typeface="+mn-ea"/>
                <a:cs typeface="+mn-cs"/>
              </a:rPr>
              <a:t>が一体となって社会やビジネスを動かす仕組み</a:t>
            </a:r>
            <a:r>
              <a:rPr kumimoji="1" lang="ja-JP" altLang="ja-JP" sz="1200" kern="1200">
                <a:solidFill>
                  <a:schemeClr val="tx1"/>
                </a:solidFill>
                <a:effectLst/>
                <a:latin typeface="+mn-lt"/>
                <a:ea typeface="+mn-ea"/>
                <a:cs typeface="+mn-cs"/>
              </a:rPr>
              <a:t>を「サイバー・フィジカル・システム（</a:t>
            </a:r>
            <a:r>
              <a:rPr kumimoji="1" lang="en-US" altLang="ja-JP" sz="1200" kern="1200" dirty="0">
                <a:solidFill>
                  <a:schemeClr val="tx1"/>
                </a:solidFill>
                <a:effectLst/>
                <a:latin typeface="+mn-lt"/>
                <a:ea typeface="+mn-ea"/>
                <a:cs typeface="+mn-cs"/>
              </a:rPr>
              <a:t>Cyber-Physical System</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CPS</a:t>
            </a:r>
            <a:r>
              <a:rPr kumimoji="1" lang="ja-JP" altLang="ja-JP" sz="1200" kern="1200">
                <a:solidFill>
                  <a:schemeClr val="tx1"/>
                </a:solidFill>
                <a:effectLst/>
                <a:latin typeface="+mn-lt"/>
                <a:ea typeface="+mn-ea"/>
                <a:cs typeface="+mn-cs"/>
              </a:rPr>
              <a:t>）」と呼んでいます。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インターネットにつながるモノの数は日々増加し、</a:t>
            </a:r>
            <a:r>
              <a:rPr kumimoji="1" lang="en-US" altLang="ja-JP" sz="1200" kern="1200" dirty="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サービスやソーシャル・メディアもまたその種類やユーザー数を加速度的に増やしています。現実世界とネットの世界をつなげるデジタルな接点は増加の一途です。データ量はますます増え、よりきめ細かなデジタル・ツインが築かれてゆきます。そうなれば、さらに的確な予測や判断ができるようになります。この仕組みが、継続的に機能することで、社会やビジネスが、常に最適な状態に維持されることになり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デジタル・トランスフォーメーション（</a:t>
            </a:r>
            <a:r>
              <a:rPr kumimoji="1" lang="en-US" altLang="ja-JP" sz="1200" kern="1200" dirty="0">
                <a:solidFill>
                  <a:schemeClr val="tx1"/>
                </a:solidFill>
                <a:effectLst/>
                <a:latin typeface="+mn-lt"/>
                <a:ea typeface="+mn-ea"/>
                <a:cs typeface="+mn-cs"/>
              </a:rPr>
              <a:t>Digital Transformation</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DX</a:t>
            </a:r>
            <a:r>
              <a:rPr kumimoji="1" lang="ja-JP" altLang="ja-JP" sz="1200" kern="1200">
                <a:solidFill>
                  <a:schemeClr val="tx1"/>
                </a:solidFill>
                <a:effectLst/>
                <a:latin typeface="+mn-lt"/>
                <a:ea typeface="+mn-ea"/>
                <a:cs typeface="+mn-cs"/>
              </a:rPr>
              <a:t>）とは、こんな</a:t>
            </a:r>
            <a:r>
              <a:rPr kumimoji="1" lang="en-US" altLang="ja-JP" sz="1200" kern="1200" dirty="0">
                <a:solidFill>
                  <a:schemeClr val="tx1"/>
                </a:solidFill>
                <a:effectLst/>
                <a:latin typeface="+mn-lt"/>
                <a:ea typeface="+mn-ea"/>
                <a:cs typeface="+mn-cs"/>
              </a:rPr>
              <a:t>CPS</a:t>
            </a:r>
            <a:r>
              <a:rPr kumimoji="1" lang="ja-JP" altLang="en-US" sz="1200" kern="1200">
                <a:solidFill>
                  <a:schemeClr val="tx1"/>
                </a:solidFill>
                <a:effectLst/>
                <a:latin typeface="+mn-lt"/>
                <a:ea typeface="+mn-ea"/>
                <a:cs typeface="+mn-cs"/>
              </a:rPr>
              <a:t>の仕組みをビジネスに取り入れることです。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51</a:t>
            </a:fld>
            <a:endParaRPr kumimoji="1" lang="ja-JP" altLang="en-US"/>
          </a:p>
        </p:txBody>
      </p:sp>
    </p:spTree>
    <p:extLst>
      <p:ext uri="{BB962C8B-B14F-4D97-AF65-F5344CB8AC3E}">
        <p14:creationId xmlns:p14="http://schemas.microsoft.com/office/powerpoint/2010/main" val="2631399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52</a:t>
            </a:fld>
            <a:endParaRPr kumimoji="1" lang="ja-JP" altLang="en-US"/>
          </a:p>
        </p:txBody>
      </p:sp>
    </p:spTree>
    <p:extLst>
      <p:ext uri="{BB962C8B-B14F-4D97-AF65-F5344CB8AC3E}">
        <p14:creationId xmlns:p14="http://schemas.microsoft.com/office/powerpoint/2010/main" val="718528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Web3</a:t>
            </a:r>
            <a:r>
              <a:rPr kumimoji="1" lang="ja-JP" altLang="ja-JP" sz="1200" kern="1200">
                <a:solidFill>
                  <a:schemeClr val="tx1"/>
                </a:solidFill>
                <a:effectLst/>
                <a:latin typeface="+mn-lt"/>
                <a:ea typeface="+mn-ea"/>
                <a:cs typeface="+mn-cs"/>
              </a:rPr>
              <a:t>（または</a:t>
            </a:r>
            <a:r>
              <a:rPr kumimoji="1" lang="en-US" altLang="ja-JP" sz="1200" kern="1200" dirty="0">
                <a:solidFill>
                  <a:schemeClr val="tx1"/>
                </a:solidFill>
                <a:effectLst/>
                <a:latin typeface="+mn-lt"/>
                <a:ea typeface="+mn-ea"/>
                <a:cs typeface="+mn-cs"/>
              </a:rPr>
              <a:t>Web3.0</a:t>
            </a:r>
            <a:r>
              <a:rPr kumimoji="1" lang="ja-JP" altLang="ja-JP" sz="1200" kern="120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2021</a:t>
            </a:r>
            <a:r>
              <a:rPr kumimoji="1" lang="ja-JP" altLang="ja-JP" sz="1200" kern="1200">
                <a:solidFill>
                  <a:schemeClr val="tx1"/>
                </a:solidFill>
                <a:effectLst/>
                <a:latin typeface="+mn-lt"/>
                <a:ea typeface="+mn-ea"/>
                <a:cs typeface="+mn-cs"/>
              </a:rPr>
              <a:t>年後半から急速に注目を集めている新しいインターネットのあり方を表す概念です。この言葉は登場して間もないことから、明確な定義はありませんが、あえてひと言で表すと「自律・分散型インターネット」と言えるでしょう。情報を独占してきた</a:t>
            </a:r>
            <a:r>
              <a:rPr kumimoji="1" lang="en-US" altLang="ja-JP" sz="1200" kern="1200" dirty="0">
                <a:solidFill>
                  <a:schemeClr val="tx1"/>
                </a:solidFill>
                <a:effectLst/>
                <a:latin typeface="+mn-lt"/>
                <a:ea typeface="+mn-ea"/>
                <a:cs typeface="+mn-cs"/>
              </a:rPr>
              <a:t> GAFAM </a:t>
            </a:r>
            <a:r>
              <a:rPr kumimoji="1" lang="ja-JP" altLang="ja-JP" sz="1200" kern="1200">
                <a:solidFill>
                  <a:schemeClr val="tx1"/>
                </a:solidFill>
                <a:effectLst/>
                <a:latin typeface="+mn-lt"/>
                <a:ea typeface="+mn-ea"/>
                <a:cs typeface="+mn-cs"/>
              </a:rPr>
              <a:t>などのプラットフォーマーに頼ることなく、情報を分散管理して、その活用を民主的なものにしようという概念です。</a:t>
            </a:r>
          </a:p>
          <a:p>
            <a:r>
              <a:rPr kumimoji="1" lang="en-US" altLang="ja-JP" sz="1200" kern="1200" dirty="0">
                <a:solidFill>
                  <a:schemeClr val="tx1"/>
                </a:solidFill>
                <a:effectLst/>
                <a:latin typeface="+mn-lt"/>
                <a:ea typeface="+mn-ea"/>
                <a:cs typeface="+mn-cs"/>
              </a:rPr>
              <a:t>Web3</a:t>
            </a:r>
            <a:r>
              <a:rPr kumimoji="1" lang="ja-JP" altLang="ja-JP" sz="1200" kern="120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Web1.0</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Web2.0 </a:t>
            </a:r>
            <a:r>
              <a:rPr kumimoji="1" lang="ja-JP" altLang="ja-JP" sz="1200" kern="1200">
                <a:solidFill>
                  <a:schemeClr val="tx1"/>
                </a:solidFill>
                <a:effectLst/>
                <a:latin typeface="+mn-lt"/>
                <a:ea typeface="+mn-ea"/>
                <a:cs typeface="+mn-cs"/>
              </a:rPr>
              <a:t>といった、インターネットの変遷の歴史を踏まえた概念です。</a:t>
            </a:r>
          </a:p>
          <a:p>
            <a:r>
              <a:rPr kumimoji="1" lang="en-US" altLang="ja-JP" sz="1200" b="1" u="sng" kern="1200" dirty="0">
                <a:solidFill>
                  <a:schemeClr val="tx1"/>
                </a:solidFill>
                <a:effectLst/>
                <a:latin typeface="+mn-lt"/>
                <a:ea typeface="+mn-ea"/>
                <a:cs typeface="+mn-cs"/>
              </a:rPr>
              <a:t>Web1.0</a:t>
            </a:r>
            <a:r>
              <a:rPr kumimoji="1" lang="ja-JP" altLang="ja-JP" sz="1200" u="sng" kern="1200">
                <a:solidFill>
                  <a:schemeClr val="tx1"/>
                </a:solidFill>
                <a:effectLst/>
                <a:latin typeface="+mn-lt"/>
                <a:ea typeface="+mn-ea"/>
                <a:cs typeface="+mn-cs"/>
              </a:rPr>
              <a:t>：「一方向・一方通行型」のインターネット</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1990</a:t>
            </a:r>
            <a:r>
              <a:rPr kumimoji="1" lang="ja-JP" altLang="ja-JP" sz="1200" kern="1200">
                <a:solidFill>
                  <a:schemeClr val="tx1"/>
                </a:solidFill>
                <a:effectLst/>
                <a:latin typeface="+mn-lt"/>
                <a:ea typeface="+mn-ea"/>
                <a:cs typeface="+mn-cs"/>
              </a:rPr>
              <a:t>年代初期に登場したインターネットでは、</a:t>
            </a:r>
            <a:r>
              <a:rPr kumimoji="1" lang="en-US" altLang="ja-JP" sz="1200" kern="1200" dirty="0">
                <a:solidFill>
                  <a:schemeClr val="tx1"/>
                </a:solidFill>
                <a:effectLst/>
                <a:latin typeface="+mn-lt"/>
                <a:ea typeface="+mn-ea"/>
                <a:cs typeface="+mn-cs"/>
              </a:rPr>
              <a:t>WWW</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World Wide Web</a:t>
            </a:r>
            <a:r>
              <a:rPr kumimoji="1" lang="ja-JP" altLang="ja-JP" sz="1200" kern="1200">
                <a:solidFill>
                  <a:schemeClr val="tx1"/>
                </a:solidFill>
                <a:effectLst/>
                <a:latin typeface="+mn-lt"/>
                <a:ea typeface="+mn-ea"/>
                <a:cs typeface="+mn-cs"/>
              </a:rPr>
              <a:t>）技術が普及し、誰でもホームページを作って情報を発信できるようになりましたが、そのためには、それを制作できる専門的なスキルが必要で、誰もが簡単にできませんでした。そのため、コミュニケーション手段はメールが中心で、発信者と受信者との双方向なやり取りは、ほとんどできない時代でした。</a:t>
            </a:r>
          </a:p>
          <a:p>
            <a:r>
              <a:rPr kumimoji="1" lang="en-US" altLang="ja-JP" sz="1200" b="1" u="sng" kern="1200" dirty="0">
                <a:solidFill>
                  <a:schemeClr val="tx1"/>
                </a:solidFill>
                <a:effectLst/>
                <a:latin typeface="+mn-lt"/>
                <a:ea typeface="+mn-ea"/>
                <a:cs typeface="+mn-cs"/>
              </a:rPr>
              <a:t>Web2.0</a:t>
            </a:r>
            <a:r>
              <a:rPr kumimoji="1" lang="ja-JP" altLang="ja-JP" sz="1200" u="sng" kern="1200">
                <a:solidFill>
                  <a:schemeClr val="tx1"/>
                </a:solidFill>
                <a:effectLst/>
                <a:latin typeface="+mn-lt"/>
                <a:ea typeface="+mn-ea"/>
                <a:cs typeface="+mn-cs"/>
              </a:rPr>
              <a:t>：「双方向・参加型」のインターネット</a:t>
            </a:r>
            <a:r>
              <a:rPr kumimoji="1" lang="ja-JP" altLang="ja-JP" sz="1200" kern="1200">
                <a:solidFill>
                  <a:schemeClr val="tx1"/>
                </a:solidFill>
                <a:effectLst/>
                <a:latin typeface="+mn-lt"/>
                <a:ea typeface="+mn-ea"/>
                <a:cs typeface="+mn-cs"/>
              </a:rPr>
              <a:t>。米国の技術系出版社が、</a:t>
            </a:r>
            <a:r>
              <a:rPr kumimoji="1" lang="en-US" altLang="ja-JP" sz="1200" kern="1200" dirty="0">
                <a:solidFill>
                  <a:schemeClr val="tx1"/>
                </a:solidFill>
                <a:effectLst/>
                <a:latin typeface="+mn-lt"/>
                <a:ea typeface="+mn-ea"/>
                <a:cs typeface="+mn-cs"/>
              </a:rPr>
              <a:t>2004</a:t>
            </a:r>
            <a:r>
              <a:rPr kumimoji="1" lang="ja-JP" altLang="ja-JP" sz="1200" kern="1200">
                <a:solidFill>
                  <a:schemeClr val="tx1"/>
                </a:solidFill>
                <a:effectLst/>
                <a:latin typeface="+mn-lt"/>
                <a:ea typeface="+mn-ea"/>
                <a:cs typeface="+mn-cs"/>
              </a:rPr>
              <a:t>年に提唱したのがきっかけです。当時、</a:t>
            </a:r>
            <a:r>
              <a:rPr kumimoji="1" lang="en-US" altLang="ja-JP" sz="1200" kern="1200" dirty="0">
                <a:solidFill>
                  <a:schemeClr val="tx1"/>
                </a:solidFill>
                <a:effectLst/>
                <a:latin typeface="+mn-lt"/>
                <a:ea typeface="+mn-ea"/>
                <a:cs typeface="+mn-cs"/>
              </a:rPr>
              <a:t>Twitter</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Facebook</a:t>
            </a:r>
            <a:r>
              <a:rPr kumimoji="1" lang="ja-JP" altLang="ja-JP" sz="1200" kern="1200">
                <a:solidFill>
                  <a:schemeClr val="tx1"/>
                </a:solidFill>
                <a:effectLst/>
                <a:latin typeface="+mn-lt"/>
                <a:ea typeface="+mn-ea"/>
                <a:cs typeface="+mn-cs"/>
              </a:rPr>
              <a:t>などの</a:t>
            </a:r>
            <a:r>
              <a:rPr kumimoji="1" lang="en-US" altLang="ja-JP" sz="1200" kern="1200" dirty="0">
                <a:solidFill>
                  <a:schemeClr val="tx1"/>
                </a:solidFill>
                <a:effectLst/>
                <a:latin typeface="+mn-lt"/>
                <a:ea typeface="+mn-ea"/>
                <a:cs typeface="+mn-cs"/>
              </a:rPr>
              <a:t>SNS</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YouTube</a:t>
            </a:r>
            <a:r>
              <a:rPr kumimoji="1" lang="ja-JP" altLang="ja-JP" sz="1200" kern="1200">
                <a:solidFill>
                  <a:schemeClr val="tx1"/>
                </a:solidFill>
                <a:effectLst/>
                <a:latin typeface="+mn-lt"/>
                <a:ea typeface="+mn-ea"/>
                <a:cs typeface="+mn-cs"/>
              </a:rPr>
              <a:t>のような動画配信サービスが登場し、専門知識がなくてもだれもが情報発信できるようになりました。そんな利便性の一方で、サービスを運営する特定の企業が個人情報を含む様々な情報を独占・寡占化し、そのことによるセキュリティ・リスクや、プライバシーが巨大企業／プラットフォーマーに勝手に使われてしまうといった問題への懸念も大きくなりました。</a:t>
            </a:r>
          </a:p>
          <a:p>
            <a:r>
              <a:rPr kumimoji="1" lang="en-US" altLang="ja-JP" sz="1200" b="1" u="sng" kern="1200" dirty="0">
                <a:solidFill>
                  <a:schemeClr val="tx1"/>
                </a:solidFill>
                <a:effectLst/>
                <a:latin typeface="+mn-lt"/>
                <a:ea typeface="+mn-ea"/>
                <a:cs typeface="+mn-cs"/>
              </a:rPr>
              <a:t>Web3.0</a:t>
            </a:r>
            <a:r>
              <a:rPr kumimoji="1" lang="ja-JP" altLang="ja-JP" sz="1200" u="sng" kern="1200">
                <a:solidFill>
                  <a:schemeClr val="tx1"/>
                </a:solidFill>
                <a:effectLst/>
                <a:latin typeface="+mn-lt"/>
                <a:ea typeface="+mn-ea"/>
                <a:cs typeface="+mn-cs"/>
              </a:rPr>
              <a:t>：「自律・分散型」のインターネット</a:t>
            </a:r>
            <a:r>
              <a:rPr kumimoji="1" lang="ja-JP" altLang="ja-JP" sz="1200" kern="1200">
                <a:solidFill>
                  <a:schemeClr val="tx1"/>
                </a:solidFill>
                <a:effectLst/>
                <a:latin typeface="+mn-lt"/>
                <a:ea typeface="+mn-ea"/>
                <a:cs typeface="+mn-cs"/>
              </a:rPr>
              <a:t>。特定のプラットフォーマーに頼らず、インターネットの参加者が、自分たちでデータを管理、活用することができる時代を表す概念です。その中核となる技術が、「ブロックチェーン」です。</a:t>
            </a:r>
          </a:p>
          <a:p>
            <a:r>
              <a:rPr kumimoji="1" lang="ja-JP" altLang="ja-JP" sz="1200" kern="1200">
                <a:solidFill>
                  <a:schemeClr val="tx1"/>
                </a:solidFill>
                <a:effectLst/>
                <a:latin typeface="+mn-lt"/>
                <a:ea typeface="+mn-ea"/>
                <a:cs typeface="+mn-cs"/>
              </a:rPr>
              <a:t>「特定の第三者に頼らなくても安全にデータを記録でき」ブロックチェーン技術を使い、情報の管理や活用の権限を利用者が確保し、多方向の情報伝達を実現しようとするものです。</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2938562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55</a:t>
            </a:fld>
            <a:endParaRPr kumimoji="1" lang="ja-JP" altLang="en-US"/>
          </a:p>
        </p:txBody>
      </p:sp>
    </p:spTree>
    <p:extLst>
      <p:ext uri="{BB962C8B-B14F-4D97-AF65-F5344CB8AC3E}">
        <p14:creationId xmlns:p14="http://schemas.microsoft.com/office/powerpoint/2010/main" val="1085049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日本語の「仮想」という言葉を聞くと、「虚像の」、「実態のない」という意味を思い浮かべてしまいます。ところが、この言葉の元となった英語の「</a:t>
            </a:r>
            <a:r>
              <a:rPr kumimoji="1" lang="en-US" altLang="ja-JP" sz="1200" kern="1200" dirty="0">
                <a:solidFill>
                  <a:schemeClr val="tx1"/>
                </a:solidFill>
                <a:effectLst/>
                <a:latin typeface="+mn-lt"/>
                <a:ea typeface="+mn-ea"/>
                <a:cs typeface="+mn-cs"/>
              </a:rPr>
              <a:t>Virtual</a:t>
            </a:r>
            <a:r>
              <a:rPr kumimoji="1" lang="ja-JP" altLang="ja-JP" sz="1200" kern="1200" dirty="0">
                <a:solidFill>
                  <a:schemeClr val="tx1"/>
                </a:solidFill>
                <a:effectLst/>
                <a:latin typeface="+mn-lt"/>
                <a:ea typeface="+mn-ea"/>
                <a:cs typeface="+mn-cs"/>
              </a:rPr>
              <a:t>」は、どうもそういう意味ではないらしいのです。調べてみると、「（表面または名目上はそうでないが）事実上の／実質上の／実際の」という意味があるようです。また、ラテン語の語源を見ると「力のある〜」と記されています。</a:t>
            </a:r>
          </a:p>
          <a:p>
            <a:r>
              <a:rPr kumimoji="1" lang="ja-JP" altLang="ja-JP" sz="1200" kern="1200" dirty="0">
                <a:solidFill>
                  <a:schemeClr val="tx1"/>
                </a:solidFill>
                <a:effectLst/>
                <a:latin typeface="+mn-lt"/>
                <a:ea typeface="+mn-ea"/>
                <a:cs typeface="+mn-cs"/>
              </a:rPr>
              <a:t>辞書を引くと英語の文例には、次のような記述がありました。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It was a virtual promise.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（約束ではないが）実際には約束も同然だった。</a:t>
            </a:r>
          </a:p>
          <a:p>
            <a:r>
              <a:rPr kumimoji="1" lang="en-US" altLang="ja-JP" sz="1200" kern="1200" dirty="0">
                <a:solidFill>
                  <a:schemeClr val="tx1"/>
                </a:solidFill>
                <a:effectLst/>
                <a:latin typeface="+mn-lt"/>
                <a:ea typeface="+mn-ea"/>
                <a:cs typeface="+mn-cs"/>
              </a:rPr>
              <a:t>He was the virtual leader of the movement.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彼はその運動の事実上の指導者だった。</a:t>
            </a:r>
          </a:p>
          <a:p>
            <a:r>
              <a:rPr kumimoji="1" lang="en-US" altLang="ja-JP" sz="1200" kern="1200" dirty="0">
                <a:solidFill>
                  <a:schemeClr val="tx1"/>
                </a:solidFill>
                <a:effectLst/>
                <a:latin typeface="+mn-lt"/>
                <a:ea typeface="+mn-ea"/>
                <a:cs typeface="+mn-cs"/>
              </a:rPr>
              <a:t>He was formally a general, but he was a virtual king of this country</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　彼は公式には「将軍」ではあったが、彼はこの国の実質的国王だった。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このように見ていくと、私たちが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の用語として使っている「仮想化＝</a:t>
            </a:r>
            <a:r>
              <a:rPr kumimoji="1" lang="en-US" altLang="ja-JP" sz="1200" kern="1200" dirty="0">
                <a:solidFill>
                  <a:schemeClr val="tx1"/>
                </a:solidFill>
                <a:effectLst/>
                <a:latin typeface="+mn-lt"/>
                <a:ea typeface="+mn-ea"/>
                <a:cs typeface="+mn-cs"/>
              </a:rPr>
              <a:t>Virtualization</a:t>
            </a:r>
            <a:r>
              <a:rPr kumimoji="1" lang="ja-JP" altLang="ja-JP" sz="1200" kern="1200" dirty="0">
                <a:solidFill>
                  <a:schemeClr val="tx1"/>
                </a:solidFill>
                <a:effectLst/>
                <a:latin typeface="+mn-lt"/>
                <a:ea typeface="+mn-ea"/>
                <a:cs typeface="+mn-cs"/>
              </a:rPr>
              <a:t>」は、次のような意味と理解するのが、自然かも知れません。</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kern="1200" dirty="0">
                <a:solidFill>
                  <a:schemeClr val="tx1"/>
                </a:solidFill>
                <a:effectLst/>
                <a:latin typeface="+mn-lt"/>
                <a:ea typeface="+mn-ea"/>
                <a:cs typeface="+mn-cs"/>
              </a:rPr>
              <a:t>「物理的実態とは異なるが実質的機能を実現する仕組み」</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仮想化は決して、「虚像で実態のないシステムを作り出す仕組み」ではないのです。</a:t>
            </a:r>
          </a:p>
          <a:p>
            <a:r>
              <a:rPr kumimoji="1" lang="ja-JP" altLang="ja-JP" sz="1200" kern="1200" dirty="0">
                <a:solidFill>
                  <a:schemeClr val="tx1"/>
                </a:solidFill>
                <a:effectLst/>
                <a:latin typeface="+mn-lt"/>
                <a:ea typeface="+mn-ea"/>
                <a:cs typeface="+mn-cs"/>
              </a:rPr>
              <a:t>つまり、サーバーやストレージ、ネットワークの物理的な構成や機能、性能とは異なる形態をしているが、実質的には、これと同様の役割を果たす仕組みを実現する技術と考える方が現実に即しています。</a:t>
            </a:r>
          </a:p>
          <a:p>
            <a:r>
              <a:rPr kumimoji="1" lang="ja-JP" altLang="ja-JP" sz="1200" kern="1200" dirty="0">
                <a:solidFill>
                  <a:schemeClr val="tx1"/>
                </a:solidFill>
                <a:effectLst/>
                <a:latin typeface="+mn-lt"/>
                <a:ea typeface="+mn-ea"/>
                <a:cs typeface="+mn-cs"/>
              </a:rPr>
              <a:t>私たちは、物理的な実態がそこになければ、その存在を認めにくいものです。しかし、考えてみれば、物理的実態にかかわらず、必要な機器構成や機能、性能と同等のものが、実質的に使えるのならば十分です。</a:t>
            </a:r>
          </a:p>
          <a:p>
            <a:r>
              <a:rPr kumimoji="1" lang="ja-JP" altLang="ja-JP" sz="1200" kern="1200" dirty="0">
                <a:solidFill>
                  <a:schemeClr val="tx1"/>
                </a:solidFill>
                <a:effectLst/>
                <a:latin typeface="+mn-lt"/>
                <a:ea typeface="+mn-ea"/>
                <a:cs typeface="+mn-cs"/>
              </a:rPr>
              <a:t>「仮想化」とは、まさに物理的なシステム資源とは異なるが「実質的」には、物理的なシステム資源と同等の扱いができるものを実現し、ユーザーに提供する仕組みなのです。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57</a:t>
            </a:fld>
            <a:endParaRPr kumimoji="1" lang="ja-JP" altLang="en-US"/>
          </a:p>
        </p:txBody>
      </p:sp>
    </p:spTree>
    <p:extLst>
      <p:ext uri="{BB962C8B-B14F-4D97-AF65-F5344CB8AC3E}">
        <p14:creationId xmlns:p14="http://schemas.microsoft.com/office/powerpoint/2010/main" val="3427717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【図解】コレ１枚で分かる仮想化の３タイプ</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仮想化とは、物理的な実態とは異なるものの、あたかもその物理的な実態がそこにあるかのように機能させるソフトウェア技術のことです。</a:t>
            </a:r>
          </a:p>
          <a:p>
            <a:r>
              <a:rPr kumimoji="1" lang="ja-JP" altLang="ja-JP" sz="1200" kern="1200" dirty="0">
                <a:solidFill>
                  <a:schemeClr val="tx1"/>
                </a:solidFill>
                <a:effectLst/>
                <a:latin typeface="+mn-lt"/>
                <a:ea typeface="+mn-ea"/>
                <a:cs typeface="+mn-cs"/>
              </a:rPr>
              <a:t>仮想化には、次の</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つのタイプがあります。</a:t>
            </a:r>
          </a:p>
          <a:p>
            <a:r>
              <a:rPr kumimoji="1" lang="ja-JP" altLang="ja-JP" sz="1200" kern="1200" dirty="0">
                <a:solidFill>
                  <a:schemeClr val="tx1"/>
                </a:solidFill>
                <a:effectLst/>
                <a:latin typeface="+mn-lt"/>
                <a:ea typeface="+mn-ea"/>
                <a:cs typeface="+mn-cs"/>
              </a:rPr>
              <a:t>パーティショニング（分割）</a:t>
            </a:r>
          </a:p>
          <a:p>
            <a:r>
              <a:rPr kumimoji="1" lang="ja-JP" altLang="ja-JP" sz="1200" kern="1200" dirty="0">
                <a:solidFill>
                  <a:schemeClr val="tx1"/>
                </a:solidFill>
                <a:effectLst/>
                <a:latin typeface="+mn-lt"/>
                <a:ea typeface="+mn-ea"/>
                <a:cs typeface="+mn-cs"/>
              </a:rPr>
              <a:t>ひとつのシステム資源を複数の独立した個別の資源として機能させます。　　　　　　　　　　　　　　　　　　　　　　　　　　　　　　　　　　　　　　　　　　　　　　　　　　　　　　　　　　　　　　　　　　例えば</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台のサーバーを、</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台の個別・独立したサーバーが存在しているかのように機能させる場合などです。</a:t>
            </a:r>
          </a:p>
          <a:p>
            <a:r>
              <a:rPr kumimoji="1" lang="ja-JP" altLang="ja-JP" sz="1200" kern="1200" dirty="0">
                <a:solidFill>
                  <a:schemeClr val="tx1"/>
                </a:solidFill>
                <a:effectLst/>
                <a:latin typeface="+mn-lt"/>
                <a:ea typeface="+mn-ea"/>
                <a:cs typeface="+mn-cs"/>
              </a:rPr>
              <a:t>この方法を使えば、１ユーザーだけでは能力に余裕のある物理サーバー上に、見かけ上複数のサーバーを稼働させ、複数のユーザーが、それぞれを自分専用のサーバーとして扱うことができます。また、システム資源を余らせることなく有効活用することができます。</a:t>
            </a:r>
          </a:p>
          <a:p>
            <a:r>
              <a:rPr kumimoji="1" lang="ja-JP" altLang="ja-JP" sz="1200" kern="1200" dirty="0">
                <a:solidFill>
                  <a:schemeClr val="tx1"/>
                </a:solidFill>
                <a:effectLst/>
                <a:latin typeface="+mn-lt"/>
                <a:ea typeface="+mn-ea"/>
                <a:cs typeface="+mn-cs"/>
              </a:rPr>
              <a:t>アグリゲーション（集約）</a:t>
            </a:r>
          </a:p>
          <a:p>
            <a:r>
              <a:rPr kumimoji="1" lang="ja-JP" altLang="ja-JP" sz="1200" kern="1200" dirty="0">
                <a:solidFill>
                  <a:schemeClr val="tx1"/>
                </a:solidFill>
                <a:effectLst/>
                <a:latin typeface="+mn-lt"/>
                <a:ea typeface="+mn-ea"/>
                <a:cs typeface="+mn-cs"/>
              </a:rPr>
              <a:t>複数のシステム資源をひとつのシステム資源のように機能させます。例えば、複数の異なるストレージを</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大きなストレージに見せかける場合などです。この機能を使わなければ、ユーザーは、複数の別々のストレージの存在を意識し、煩雑な操作や設定を行わなければなりません。しかし、この機能により、そんなことは気にすることなく、またメーカーや機種を意識することなく、１つのストレージとして扱えますので、使用上の利便性は大いに高まります。</a:t>
            </a:r>
          </a:p>
          <a:p>
            <a:r>
              <a:rPr kumimoji="1" lang="ja-JP" altLang="ja-JP" sz="1200" kern="1200" dirty="0">
                <a:solidFill>
                  <a:schemeClr val="tx1"/>
                </a:solidFill>
                <a:effectLst/>
                <a:latin typeface="+mn-lt"/>
                <a:ea typeface="+mn-ea"/>
                <a:cs typeface="+mn-cs"/>
              </a:rPr>
              <a:t>エミュレーション（模倣）</a:t>
            </a:r>
          </a:p>
          <a:p>
            <a:r>
              <a:rPr kumimoji="1" lang="ja-JP" altLang="ja-JP" sz="1200" kern="1200" dirty="0">
                <a:solidFill>
                  <a:schemeClr val="tx1"/>
                </a:solidFill>
                <a:effectLst/>
                <a:latin typeface="+mn-lt"/>
                <a:ea typeface="+mn-ea"/>
                <a:cs typeface="+mn-cs"/>
              </a:rPr>
              <a:t>あるシステム資源を異なるシステム資源として機能させます。例えば、</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上で、スマートフォンの基本ソフトウェアが稼働し、スマートフォンに模した画面を表示させることができます。スマートフォンにはない、大きな画面とキーボードで同様の操作ができるようになり、アプリケーション開発やテストの利便性を高めることができます。</a:t>
            </a:r>
          </a:p>
          <a:p>
            <a:r>
              <a:rPr kumimoji="1" lang="ja-JP" altLang="ja-JP" sz="1200" kern="1200" dirty="0">
                <a:solidFill>
                  <a:schemeClr val="tx1"/>
                </a:solidFill>
                <a:effectLst/>
                <a:latin typeface="+mn-lt"/>
                <a:ea typeface="+mn-ea"/>
                <a:cs typeface="+mn-cs"/>
              </a:rPr>
              <a:t>仮想化というと、「サーバー仮想化」つまり、「パーティショニング（分割）」についてだけ、語られることが少なくありませんが、それだけではありません。ユーザーにとっては、物理的な実態はどうであろうと、必要な機能が実現できればいいわけです。それをソフトウェアの設定だけで実現しようという技術の総称が仮想化というわけです。</a:t>
            </a:r>
          </a:p>
          <a:p>
            <a:r>
              <a:rPr kumimoji="1" lang="ja-JP" altLang="ja-JP" sz="1200" kern="1200" dirty="0">
                <a:solidFill>
                  <a:schemeClr val="tx1"/>
                </a:solidFill>
                <a:effectLst/>
                <a:latin typeface="+mn-lt"/>
                <a:ea typeface="+mn-ea"/>
                <a:cs typeface="+mn-cs"/>
              </a:rPr>
              <a:t>以前紹介した、「</a:t>
            </a:r>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Defined Infrastructure</a:t>
            </a:r>
            <a:r>
              <a:rPr kumimoji="1" lang="ja-JP" altLang="ja-JP" sz="1200" kern="1200">
                <a:solidFill>
                  <a:schemeClr val="tx1"/>
                </a:solidFill>
                <a:effectLst/>
                <a:latin typeface="+mn-lt"/>
                <a:ea typeface="+mn-ea"/>
                <a:cs typeface="+mn-cs"/>
              </a:rPr>
              <a:t>）」もこの技術が土台にあります。つまり、物理的な実態は、インフラを構成するハードウェアの集まりである「リソース・プール」ですが、そこからソフトウェアの設定だけで必要なインフラ機能を取り出し、構築することができる仕組みです。仮想化を分割の仕組みと捉えると本質を見失いかねませんので、注意が必要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59</a:t>
            </a:fld>
            <a:endParaRPr kumimoji="1" lang="ja-JP" altLang="en-US"/>
          </a:p>
        </p:txBody>
      </p:sp>
    </p:spTree>
    <p:extLst>
      <p:ext uri="{BB962C8B-B14F-4D97-AF65-F5344CB8AC3E}">
        <p14:creationId xmlns:p14="http://schemas.microsoft.com/office/powerpoint/2010/main" val="2796242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64</a:t>
            </a:fld>
            <a:endParaRPr kumimoji="1" lang="ja-JP" altLang="en-US"/>
          </a:p>
        </p:txBody>
      </p:sp>
    </p:spTree>
    <p:extLst>
      <p:ext uri="{BB962C8B-B14F-4D97-AF65-F5344CB8AC3E}">
        <p14:creationId xmlns:p14="http://schemas.microsoft.com/office/powerpoint/2010/main" val="14099382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175126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66</a:t>
            </a:fld>
            <a:endParaRPr lang="en-US" altLang="ja-JP"/>
          </a:p>
        </p:txBody>
      </p:sp>
      <p:sp>
        <p:nvSpPr>
          <p:cNvPr id="761858" name="Rectangle 2"/>
          <p:cNvSpPr>
            <a:spLocks noGrp="1" noRot="1" noChangeAspect="1" noChangeArrowheads="1" noTextEdit="1"/>
          </p:cNvSpPr>
          <p:nvPr>
            <p:ph type="sldImg"/>
          </p:nvPr>
        </p:nvSpPr>
        <p:spPr>
          <a:xfrm>
            <a:off x="917575" y="742950"/>
            <a:ext cx="4973638" cy="3732213"/>
          </a:xfrm>
          <a:ln/>
        </p:spPr>
      </p:sp>
      <p:sp>
        <p:nvSpPr>
          <p:cNvPr id="761859" name="Rectangle 3"/>
          <p:cNvSpPr>
            <a:spLocks noGrp="1" noChangeArrowheads="1"/>
          </p:cNvSpPr>
          <p:nvPr>
            <p:ph type="body" idx="1"/>
          </p:nvPr>
        </p:nvSpPr>
        <p:spPr>
          <a:xfrm>
            <a:off x="679609" y="4721230"/>
            <a:ext cx="5447983" cy="4473575"/>
          </a:xfrm>
        </p:spPr>
        <p:txBody>
          <a:bodyPr/>
          <a:lstStyle/>
          <a:p>
            <a:r>
              <a:rPr kumimoji="1" lang="ja-JP" altLang="ja-JP" sz="1200" kern="1200" dirty="0">
                <a:solidFill>
                  <a:schemeClr val="tx1"/>
                </a:solidFill>
                <a:effectLst/>
                <a:latin typeface="+mn-lt"/>
                <a:ea typeface="+mn-ea"/>
                <a:cs typeface="+mn-cs"/>
              </a:rPr>
              <a:t>「サーバー仮想化」の他にもシステム資源を仮想化する技術があります。</a:t>
            </a:r>
          </a:p>
          <a:p>
            <a:r>
              <a:rPr kumimoji="1" lang="ja-JP" altLang="ja-JP" sz="1200" kern="1200" dirty="0">
                <a:solidFill>
                  <a:schemeClr val="tx1"/>
                </a:solidFill>
                <a:effectLst/>
                <a:latin typeface="+mn-lt"/>
                <a:ea typeface="+mn-ea"/>
                <a:cs typeface="+mn-cs"/>
              </a:rPr>
              <a:t>「デスクトップ仮想化」では、ユーザーの使用する</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を共用コンピュータであるサーバーの上に「仮想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」として動かし、そのディスプレイ、キーボード、マウスをネットワーク越しに使えるようにします。ユーザーは手元の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を操作しながらも、実はサーバー上の仮想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のプロセッサーやストレージを使っているのです。このためディスプレイ、キーボード、マウスそしてネットワーク接続などの必要最低限の機能に限定した</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シンクライアント」から使うこともできます。ちなみに「クライアント」とは、「サーバーから提供されるサービスを利用する」コンピュータという意味ですが、ここでは、「一時点でひとりのユーザーが占有して使用するコンピュータ」と理解しておけば良いでしょう。</a:t>
            </a:r>
          </a:p>
          <a:p>
            <a:r>
              <a:rPr kumimoji="1" lang="ja-JP" altLang="ja-JP" sz="1200" kern="1200" dirty="0">
                <a:solidFill>
                  <a:schemeClr val="tx1"/>
                </a:solidFill>
                <a:effectLst/>
                <a:latin typeface="+mn-lt"/>
                <a:ea typeface="+mn-ea"/>
                <a:cs typeface="+mn-cs"/>
              </a:rPr>
              <a:t>「アプリケーション仮想化」では、</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Word</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Excel</a:t>
            </a:r>
            <a:r>
              <a:rPr kumimoji="1" lang="ja-JP" altLang="ja-JP" sz="1200" kern="1200" dirty="0">
                <a:solidFill>
                  <a:schemeClr val="tx1"/>
                </a:solidFill>
                <a:effectLst/>
                <a:latin typeface="+mn-lt"/>
                <a:ea typeface="+mn-ea"/>
                <a:cs typeface="+mn-cs"/>
              </a:rPr>
              <a:t>といった、本来ユーザー</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上で稼働するアプリケーション・プログラムをサーバー上で動かし、ネットワークを介して複数のユーザーで共同使用するものです。デスクトップ仮想化と同様にシンクライアントを使うこともできます。</a:t>
            </a:r>
          </a:p>
          <a:p>
            <a:r>
              <a:rPr kumimoji="1" lang="ja-JP" altLang="ja-JP" sz="1200" kern="1200" dirty="0">
                <a:solidFill>
                  <a:schemeClr val="tx1"/>
                </a:solidFill>
                <a:effectLst/>
                <a:latin typeface="+mn-lt"/>
                <a:ea typeface="+mn-ea"/>
                <a:cs typeface="+mn-cs"/>
              </a:rPr>
              <a:t>「クライアント仮想化」では、一台の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Mac OS</a:t>
            </a:r>
            <a:r>
              <a:rPr kumimoji="1" lang="ja-JP" altLang="ja-JP" sz="1200" kern="1200" dirty="0">
                <a:solidFill>
                  <a:schemeClr val="tx1"/>
                </a:solidFill>
                <a:effectLst/>
                <a:latin typeface="+mn-lt"/>
                <a:ea typeface="+mn-ea"/>
                <a:cs typeface="+mn-cs"/>
              </a:rPr>
              <a:t>といった異なる</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を同時に稼働させます。</a:t>
            </a:r>
          </a:p>
          <a:p>
            <a:r>
              <a:rPr kumimoji="1" lang="ja-JP" altLang="ja-JP" sz="1200" kern="1200" dirty="0">
                <a:solidFill>
                  <a:schemeClr val="tx1"/>
                </a:solidFill>
                <a:effectLst/>
                <a:latin typeface="+mn-lt"/>
                <a:ea typeface="+mn-ea"/>
                <a:cs typeface="+mn-cs"/>
              </a:rPr>
              <a:t>「ストレージ仮想化」では、ストレージ（記憶装置）といわれるデータやプログラムを格納しておく装置を複数のコンピュータで共用し、利用効率や利便性を高めるものです。</a:t>
            </a:r>
          </a:p>
          <a:p>
            <a:r>
              <a:rPr kumimoji="1" lang="ja-JP" altLang="ja-JP" sz="1200" kern="1200" dirty="0">
                <a:solidFill>
                  <a:schemeClr val="tx1"/>
                </a:solidFill>
                <a:effectLst/>
                <a:latin typeface="+mn-lt"/>
                <a:ea typeface="+mn-ea"/>
                <a:cs typeface="+mn-cs"/>
              </a:rPr>
              <a:t>「ネットワーク仮想化」では、ネットワークの接続ルートやルーターやスイッチと言われるネットワーク機器の構成をソフトウェアの設定だけで調達、変更できるようにします。</a:t>
            </a:r>
          </a:p>
          <a:p>
            <a:r>
              <a:rPr kumimoji="1" lang="ja-JP" altLang="ja-JP" sz="1200" kern="1200" dirty="0">
                <a:solidFill>
                  <a:schemeClr val="tx1"/>
                </a:solidFill>
                <a:effectLst/>
                <a:latin typeface="+mn-lt"/>
                <a:ea typeface="+mn-ea"/>
                <a:cs typeface="+mn-cs"/>
              </a:rPr>
              <a:t>それでは、それらについて見てゆくことにしましょう。</a:t>
            </a:r>
          </a:p>
          <a:p>
            <a:endParaRPr lang="ja-JP" altLang="en-US" dirty="0"/>
          </a:p>
        </p:txBody>
      </p:sp>
    </p:spTree>
    <p:extLst>
      <p:ext uri="{BB962C8B-B14F-4D97-AF65-F5344CB8AC3E}">
        <p14:creationId xmlns:p14="http://schemas.microsoft.com/office/powerpoint/2010/main" val="2647247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1950</a:t>
            </a:r>
            <a:r>
              <a:rPr kumimoji="1" lang="ja-JP" altLang="ja-JP" sz="1200" kern="1200" dirty="0">
                <a:solidFill>
                  <a:schemeClr val="tx1"/>
                </a:solidFill>
                <a:effectLst/>
                <a:latin typeface="+mn-lt"/>
                <a:ea typeface="+mn-ea"/>
                <a:cs typeface="+mn-cs"/>
              </a:rPr>
              <a:t>年代、コンピューターがビジネスで利用されるようになりましたが、当時は非常に高価であり、個人が占有して使うことは現実的ではありませんでした。そこで大型コンピューター（メインフレーム）を共同利用するために、「バッチ</a:t>
            </a:r>
            <a:r>
              <a:rPr kumimoji="1" lang="en-US" altLang="ja-JP" sz="1200" kern="1200" dirty="0">
                <a:solidFill>
                  <a:schemeClr val="tx1"/>
                </a:solidFill>
                <a:effectLst/>
                <a:latin typeface="+mn-lt"/>
                <a:ea typeface="+mn-ea"/>
                <a:cs typeface="+mn-cs"/>
              </a:rPr>
              <a:t>/batch</a:t>
            </a:r>
            <a:r>
              <a:rPr kumimoji="1" lang="ja-JP" altLang="ja-JP" sz="1200" kern="1200" dirty="0">
                <a:solidFill>
                  <a:schemeClr val="tx1"/>
                </a:solidFill>
                <a:effectLst/>
                <a:latin typeface="+mn-lt"/>
                <a:ea typeface="+mn-ea"/>
                <a:cs typeface="+mn-cs"/>
              </a:rPr>
              <a:t>」処理が登場します。バッチは「プログラムとデータのひとまとまり（ジョブ</a:t>
            </a:r>
            <a:r>
              <a:rPr kumimoji="1" lang="en-US" altLang="ja-JP" sz="1200" kern="1200" dirty="0">
                <a:solidFill>
                  <a:schemeClr val="tx1"/>
                </a:solidFill>
                <a:effectLst/>
                <a:latin typeface="+mn-lt"/>
                <a:ea typeface="+mn-ea"/>
                <a:cs typeface="+mn-cs"/>
              </a:rPr>
              <a:t>/job</a:t>
            </a:r>
            <a:r>
              <a:rPr kumimoji="1" lang="ja-JP" altLang="ja-JP" sz="1200" kern="1200" dirty="0">
                <a:solidFill>
                  <a:schemeClr val="tx1"/>
                </a:solidFill>
                <a:effectLst/>
                <a:latin typeface="+mn-lt"/>
                <a:ea typeface="+mn-ea"/>
                <a:cs typeface="+mn-cs"/>
              </a:rPr>
              <a:t>）」ごとに一括処理を実行し、それが終わった次のジョブを実行するのですが、前のジョブが終わるまで次が始められません。</a:t>
            </a:r>
          </a:p>
          <a:p>
            <a:r>
              <a:rPr kumimoji="1" lang="en-US" altLang="ja-JP" sz="1200" kern="1200" dirty="0">
                <a:solidFill>
                  <a:schemeClr val="tx1"/>
                </a:solidFill>
                <a:effectLst/>
                <a:latin typeface="+mn-lt"/>
                <a:ea typeface="+mn-ea"/>
                <a:cs typeface="+mn-cs"/>
              </a:rPr>
              <a:t>1960</a:t>
            </a:r>
            <a:r>
              <a:rPr kumimoji="1" lang="ja-JP" altLang="ja-JP" sz="1200" kern="1200" dirty="0">
                <a:solidFill>
                  <a:schemeClr val="tx1"/>
                </a:solidFill>
                <a:effectLst/>
                <a:latin typeface="+mn-lt"/>
                <a:ea typeface="+mn-ea"/>
                <a:cs typeface="+mn-cs"/>
              </a:rPr>
              <a:t>年代にはいり、インタラクティブ（対話的）に複数ユーザーが同時に使える「タイムシェアリング（時分割</a:t>
            </a:r>
            <a:r>
              <a:rPr kumimoji="1" lang="en-US" altLang="ja-JP" sz="1200" kern="1200" dirty="0">
                <a:solidFill>
                  <a:schemeClr val="tx1"/>
                </a:solidFill>
                <a:effectLst/>
                <a:latin typeface="+mn-lt"/>
                <a:ea typeface="+mn-ea"/>
                <a:cs typeface="+mn-cs"/>
              </a:rPr>
              <a:t>/time sharing</a:t>
            </a:r>
            <a:r>
              <a:rPr kumimoji="1" lang="ja-JP" altLang="ja-JP" sz="1200" kern="1200" dirty="0">
                <a:solidFill>
                  <a:schemeClr val="tx1"/>
                </a:solidFill>
                <a:effectLst/>
                <a:latin typeface="+mn-lt"/>
                <a:ea typeface="+mn-ea"/>
                <a:cs typeface="+mn-cs"/>
              </a:rPr>
              <a:t>）」が考案されます。これは</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の処理時間を細かく区切り、その単位でユーザーを切り替えることで、一時点では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ユーザーが</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を占有しますが、見かけ上は同時に複数ユーザーが使えるようになりました。</a:t>
            </a:r>
          </a:p>
          <a:p>
            <a:r>
              <a:rPr kumimoji="1" lang="en-US" altLang="ja-JP" sz="1200" kern="1200" dirty="0">
                <a:solidFill>
                  <a:schemeClr val="tx1"/>
                </a:solidFill>
                <a:effectLst/>
                <a:latin typeface="+mn-lt"/>
                <a:ea typeface="+mn-ea"/>
                <a:cs typeface="+mn-cs"/>
              </a:rPr>
              <a:t>1960</a:t>
            </a:r>
            <a:r>
              <a:rPr kumimoji="1" lang="ja-JP" altLang="ja-JP" sz="1200" kern="1200" dirty="0">
                <a:solidFill>
                  <a:schemeClr val="tx1"/>
                </a:solidFill>
                <a:effectLst/>
                <a:latin typeface="+mn-lt"/>
                <a:ea typeface="+mn-ea"/>
                <a:cs typeface="+mn-cs"/>
              </a:rPr>
              <a:t>年代後半、この時分割された処理単位毎にハードウェア機能の割り当てや設定を切り替えることで、一台のハードウェアで複数のハードウェアが同時に動いているように機能させる「仮想化</a:t>
            </a:r>
            <a:r>
              <a:rPr kumimoji="1" lang="en-US" altLang="ja-JP" sz="1200" kern="1200" dirty="0">
                <a:solidFill>
                  <a:schemeClr val="tx1"/>
                </a:solidFill>
                <a:effectLst/>
                <a:latin typeface="+mn-lt"/>
                <a:ea typeface="+mn-ea"/>
                <a:cs typeface="+mn-cs"/>
              </a:rPr>
              <a:t>/virtualization</a:t>
            </a:r>
            <a:r>
              <a:rPr kumimoji="1" lang="ja-JP" altLang="ja-JP" sz="1200" kern="1200" dirty="0">
                <a:solidFill>
                  <a:schemeClr val="tx1"/>
                </a:solidFill>
                <a:effectLst/>
                <a:latin typeface="+mn-lt"/>
                <a:ea typeface="+mn-ea"/>
                <a:cs typeface="+mn-cs"/>
              </a:rPr>
              <a:t>」が登場し、これにより高価な専用機を業務個別に購入しなくても、専用機を占有するような使い方を実現しました。</a:t>
            </a: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年代に入り、</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やミニコン、オフコンといった安価なコンピューターが登場したことで、使用上の制約が多いメインフレームの仮想化ではなく、業務ごとに個別にコンピューターを購入して使おうという動きが起こります。結果として企業が抱えるコンピューターの台数は増え、バージョンアップやトラブル対応、バックアップ･リカバーリーといった運用・維持管理に関わる手間やコストが膨れあがってゆきます。</a:t>
            </a:r>
          </a:p>
          <a:p>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代に入り、この事態に対処しようと複数のハードウェアを集約できる「仮想化」が再び注目されます。この仮想化されたコンピューターを運用管理サービスと共にインターネット越しに貸し出そうというクラウド・サービス（</a:t>
            </a:r>
            <a:r>
              <a:rPr kumimoji="1" lang="en-US" altLang="ja-JP" sz="1200" kern="1200" dirty="0">
                <a:solidFill>
                  <a:schemeClr val="tx1"/>
                </a:solidFill>
                <a:effectLst/>
                <a:latin typeface="+mn-lt"/>
                <a:ea typeface="+mn-ea"/>
                <a:cs typeface="+mn-cs"/>
              </a:rPr>
              <a:t>IaaS/Infra structure as a Service</a:t>
            </a:r>
            <a:r>
              <a:rPr kumimoji="1" lang="ja-JP" altLang="ja-JP" sz="1200" kern="1200" dirty="0">
                <a:solidFill>
                  <a:schemeClr val="tx1"/>
                </a:solidFill>
                <a:effectLst/>
                <a:latin typeface="+mn-lt"/>
                <a:ea typeface="+mn-ea"/>
                <a:cs typeface="+mn-cs"/>
              </a:rPr>
              <a:t>）も登場します。</a:t>
            </a:r>
          </a:p>
          <a:p>
            <a:r>
              <a:rPr kumimoji="1" lang="ja-JP" altLang="ja-JP" sz="1200" kern="1200" dirty="0">
                <a:solidFill>
                  <a:schemeClr val="tx1"/>
                </a:solidFill>
                <a:effectLst/>
                <a:latin typeface="+mn-lt"/>
                <a:ea typeface="+mn-ea"/>
                <a:cs typeface="+mn-cs"/>
              </a:rPr>
              <a:t>ただ、仮想化されたコンピューター（仮想マシン</a:t>
            </a:r>
            <a:r>
              <a:rPr kumimoji="1" lang="en-US" altLang="ja-JP" sz="1200" kern="1200" dirty="0">
                <a:solidFill>
                  <a:schemeClr val="tx1"/>
                </a:solidFill>
                <a:effectLst/>
                <a:latin typeface="+mn-lt"/>
                <a:ea typeface="+mn-ea"/>
                <a:cs typeface="+mn-cs"/>
              </a:rPr>
              <a:t>/Virtual Machine/VM</a:t>
            </a:r>
            <a:r>
              <a:rPr kumimoji="1" lang="ja-JP" altLang="ja-JP" sz="1200" kern="1200" dirty="0">
                <a:solidFill>
                  <a:schemeClr val="tx1"/>
                </a:solidFill>
                <a:effectLst/>
                <a:latin typeface="+mn-lt"/>
                <a:ea typeface="+mn-ea"/>
                <a:cs typeface="+mn-cs"/>
              </a:rPr>
              <a:t>）は、それぞれが独立した一台のコンピューターとして動かさなくてはならないので、</a:t>
            </a:r>
            <a:r>
              <a:rPr kumimoji="1" lang="en-US" altLang="ja-JP" sz="1200" kern="1200" dirty="0">
                <a:solidFill>
                  <a:schemeClr val="tx1"/>
                </a:solidFill>
                <a:effectLst/>
                <a:latin typeface="+mn-lt"/>
                <a:ea typeface="+mn-ea"/>
                <a:cs typeface="+mn-cs"/>
              </a:rPr>
              <a:t>VM</a:t>
            </a:r>
            <a:r>
              <a:rPr kumimoji="1" lang="ja-JP" altLang="ja-JP" sz="1200" kern="1200" dirty="0">
                <a:solidFill>
                  <a:schemeClr val="tx1"/>
                </a:solidFill>
                <a:effectLst/>
                <a:latin typeface="+mn-lt"/>
                <a:ea typeface="+mn-ea"/>
                <a:cs typeface="+mn-cs"/>
              </a:rPr>
              <a:t>毎に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のファイルや設定のためのデータを個別に持たなくてはなりません。そのためメモリーやストレージなどの資源を大量消費し、起動にも時間がかかります。そこでひとつの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の上で、</a:t>
            </a:r>
            <a:r>
              <a:rPr kumimoji="1" lang="en-US" altLang="ja-JP" sz="1200" kern="1200" dirty="0">
                <a:solidFill>
                  <a:schemeClr val="tx1"/>
                </a:solidFill>
                <a:effectLst/>
                <a:latin typeface="+mn-lt"/>
                <a:ea typeface="+mn-ea"/>
                <a:cs typeface="+mn-cs"/>
              </a:rPr>
              <a:t>VM</a:t>
            </a:r>
            <a:r>
              <a:rPr kumimoji="1" lang="ja-JP" altLang="ja-JP" sz="1200" kern="1200" dirty="0">
                <a:solidFill>
                  <a:schemeClr val="tx1"/>
                </a:solidFill>
                <a:effectLst/>
                <a:latin typeface="+mn-lt"/>
                <a:ea typeface="+mn-ea"/>
                <a:cs typeface="+mn-cs"/>
              </a:rPr>
              <a:t>同様に他のユーザーからは隔離され独立したアプリケーション実行のための環境を提供するコンテナ</a:t>
            </a:r>
            <a:r>
              <a:rPr kumimoji="1" lang="en-US" altLang="ja-JP" sz="1200" kern="1200" dirty="0">
                <a:solidFill>
                  <a:schemeClr val="tx1"/>
                </a:solidFill>
                <a:effectLst/>
                <a:latin typeface="+mn-lt"/>
                <a:ea typeface="+mn-ea"/>
                <a:cs typeface="+mn-cs"/>
              </a:rPr>
              <a:t>/Container</a:t>
            </a:r>
            <a:r>
              <a:rPr kumimoji="1" lang="ja-JP" altLang="ja-JP" sz="1200" kern="1200" dirty="0">
                <a:solidFill>
                  <a:schemeClr val="tx1"/>
                </a:solidFill>
                <a:effectLst/>
                <a:latin typeface="+mn-lt"/>
                <a:ea typeface="+mn-ea"/>
                <a:cs typeface="+mn-cs"/>
              </a:rPr>
              <a:t>が使われるようになりました。コンテナは、ひとつの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しか動かさないので、少ない消費資源で</a:t>
            </a:r>
            <a:r>
              <a:rPr kumimoji="1" lang="en-US" altLang="ja-JP" sz="1200" kern="1200" dirty="0">
                <a:solidFill>
                  <a:schemeClr val="tx1"/>
                </a:solidFill>
                <a:effectLst/>
                <a:latin typeface="+mn-lt"/>
                <a:ea typeface="+mn-ea"/>
                <a:cs typeface="+mn-cs"/>
              </a:rPr>
              <a:t>VM</a:t>
            </a:r>
            <a:r>
              <a:rPr kumimoji="1" lang="ja-JP" altLang="ja-JP" sz="1200" kern="1200" dirty="0">
                <a:solidFill>
                  <a:schemeClr val="tx1"/>
                </a:solidFill>
                <a:effectLst/>
                <a:latin typeface="+mn-lt"/>
                <a:ea typeface="+mn-ea"/>
                <a:cs typeface="+mn-cs"/>
              </a:rPr>
              <a:t>同様の「他のユーザーから隔離・独立したアプリケーション実行環境」を実現できることから、コンテナ当たりのシステム資源の消費は少なく、同じコンピューターであれば</a:t>
            </a:r>
            <a:r>
              <a:rPr kumimoji="1" lang="en-US" altLang="ja-JP" sz="1200" kern="1200" dirty="0">
                <a:solidFill>
                  <a:schemeClr val="tx1"/>
                </a:solidFill>
                <a:effectLst/>
                <a:latin typeface="+mn-lt"/>
                <a:ea typeface="+mn-ea"/>
                <a:cs typeface="+mn-cs"/>
              </a:rPr>
              <a:t>VM</a:t>
            </a:r>
            <a:r>
              <a:rPr kumimoji="1" lang="ja-JP" altLang="ja-JP" sz="1200" kern="1200" dirty="0">
                <a:solidFill>
                  <a:schemeClr val="tx1"/>
                </a:solidFill>
                <a:effectLst/>
                <a:latin typeface="+mn-lt"/>
                <a:ea typeface="+mn-ea"/>
                <a:cs typeface="+mn-cs"/>
              </a:rPr>
              <a:t>の数よりも沢山のコンテナを稼働させることができます。またコンテナを動かすために必要なファイルはコンパクトに収まり起動も速いので、開発〜テスト〜本番の手間を省き、できあがったアプリケーションを迅速に本番移行できるようになります。そんな利便性が広く受け入れられ、コンテナは急速に普及の兆しを見せ始め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67</a:t>
            </a:fld>
            <a:endParaRPr kumimoji="1" lang="ja-JP" altLang="en-US"/>
          </a:p>
        </p:txBody>
      </p:sp>
    </p:spTree>
    <p:extLst>
      <p:ext uri="{BB962C8B-B14F-4D97-AF65-F5344CB8AC3E}">
        <p14:creationId xmlns:p14="http://schemas.microsoft.com/office/powerpoint/2010/main" val="1489218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サーバーとして使われるコンピュータは、プロセッサー、メモリ、ストレージといったハードウェアによって構成されています。</a:t>
            </a:r>
          </a:p>
          <a:p>
            <a:r>
              <a:rPr kumimoji="1" lang="ja-JP" altLang="ja-JP" sz="1200" kern="1200" dirty="0">
                <a:solidFill>
                  <a:schemeClr val="tx1"/>
                </a:solidFill>
                <a:effectLst/>
                <a:latin typeface="+mn-lt"/>
                <a:ea typeface="+mn-ea"/>
                <a:cs typeface="+mn-cs"/>
              </a:rPr>
              <a:t>このハードウェアをオペレーティング・システム（</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と言われるソフトウェアが制御し、業務を処理するアプリケーションやデータを管理するデータベース、通信制御やユーザー管理を行うシステムなど、様々なプログラムに、ハードウェア資源を適宜割り当て、ユーザーの求める処理を効率よく確実に実行させるように機能します。こ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には、</a:t>
            </a:r>
            <a:r>
              <a:rPr kumimoji="1" lang="en-US" altLang="ja-JP" sz="1200" kern="1200" dirty="0">
                <a:solidFill>
                  <a:schemeClr val="tx1"/>
                </a:solidFill>
                <a:effectLst/>
                <a:latin typeface="+mn-lt"/>
                <a:ea typeface="+mn-ea"/>
                <a:cs typeface="+mn-cs"/>
              </a:rPr>
              <a:t>Windows Server</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サーバー仮想化」は、このハードウェアに搭載されているプロセッサーやメモリの使用時間やストレージの容量を細かく分割して複数のユーザーに割り当てます。ユーザーは、割り当てられたシステム資源をそれぞれ占有使用することができます。このような仕組みにより、物理的には一台のハードウェアであるにもかかわらず、自分専用の個別のサーバーがユーザー毎に提供されているように見せかけることができるのです。この見かけ上のひとつひとつのサーバーを「仮想サーバー」または、「仮想マシン」と言い、これを実現するソフトウェアは、ハイパーバイザー（</a:t>
            </a:r>
            <a:r>
              <a:rPr kumimoji="1" lang="en-US" altLang="ja-JP" sz="1200" kern="1200" dirty="0">
                <a:solidFill>
                  <a:schemeClr val="tx1"/>
                </a:solidFill>
                <a:effectLst/>
                <a:latin typeface="+mn-lt"/>
                <a:ea typeface="+mn-ea"/>
                <a:cs typeface="+mn-cs"/>
              </a:rPr>
              <a:t>Hypervisor</a:t>
            </a:r>
            <a:r>
              <a:rPr kumimoji="1" lang="ja-JP" altLang="ja-JP" sz="1200" kern="1200" dirty="0">
                <a:solidFill>
                  <a:schemeClr val="tx1"/>
                </a:solidFill>
                <a:effectLst/>
                <a:latin typeface="+mn-lt"/>
                <a:ea typeface="+mn-ea"/>
                <a:cs typeface="+mn-cs"/>
              </a:rPr>
              <a:t>）と呼ばれています。</a:t>
            </a:r>
            <a:r>
              <a:rPr kumimoji="1" lang="en-US" altLang="ja-JP" sz="1200" kern="1200" dirty="0">
                <a:solidFill>
                  <a:schemeClr val="tx1"/>
                </a:solidFill>
                <a:effectLst/>
                <a:latin typeface="+mn-lt"/>
                <a:ea typeface="+mn-ea"/>
                <a:cs typeface="+mn-cs"/>
              </a:rPr>
              <a:t>VMware </a:t>
            </a:r>
            <a:r>
              <a:rPr kumimoji="1" lang="en-US" altLang="ja-JP" sz="1200" kern="1200" dirty="0" err="1">
                <a:solidFill>
                  <a:schemeClr val="tx1"/>
                </a:solidFill>
                <a:effectLst/>
                <a:latin typeface="+mn-lt"/>
                <a:ea typeface="+mn-ea"/>
                <a:cs typeface="+mn-cs"/>
              </a:rPr>
              <a:t>vSphere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Microsoft Hyper-V</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Citrix </a:t>
            </a:r>
            <a:r>
              <a:rPr kumimoji="1" lang="en-US" altLang="ja-JP" sz="1200" kern="1200" dirty="0" err="1">
                <a:solidFill>
                  <a:schemeClr val="tx1"/>
                </a:solidFill>
                <a:effectLst/>
                <a:latin typeface="+mn-lt"/>
                <a:ea typeface="+mn-ea"/>
                <a:cs typeface="+mn-cs"/>
              </a:rPr>
              <a:t>Xen</a:t>
            </a:r>
            <a:r>
              <a:rPr kumimoji="1" lang="en-US" altLang="ja-JP" sz="1200" kern="1200" dirty="0">
                <a:solidFill>
                  <a:schemeClr val="tx1"/>
                </a:solidFill>
                <a:effectLst/>
                <a:latin typeface="+mn-lt"/>
                <a:ea typeface="+mn-ea"/>
                <a:cs typeface="+mn-cs"/>
              </a:rPr>
              <a:t> Server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に組み込まれている</a:t>
            </a:r>
            <a:r>
              <a:rPr kumimoji="1" lang="en-US" altLang="ja-JP" sz="1200" kern="1200" dirty="0">
                <a:solidFill>
                  <a:schemeClr val="tx1"/>
                </a:solidFill>
                <a:effectLst/>
                <a:latin typeface="+mn-lt"/>
                <a:ea typeface="+mn-ea"/>
                <a:cs typeface="+mn-cs"/>
              </a:rPr>
              <a:t>KVM</a:t>
            </a:r>
            <a:r>
              <a:rPr kumimoji="1" lang="ja-JP" altLang="ja-JP" sz="1200" kern="1200" dirty="0">
                <a:solidFill>
                  <a:schemeClr val="tx1"/>
                </a:solidFill>
                <a:effectLst/>
                <a:latin typeface="+mn-lt"/>
                <a:ea typeface="+mn-ea"/>
                <a:cs typeface="+mn-cs"/>
              </a:rPr>
              <a:t>といった製品が広く使われています。</a:t>
            </a:r>
          </a:p>
          <a:p>
            <a:r>
              <a:rPr kumimoji="1" lang="ja-JP" altLang="ja-JP" sz="1200" kern="1200" dirty="0">
                <a:solidFill>
                  <a:schemeClr val="tx1"/>
                </a:solidFill>
                <a:effectLst/>
                <a:latin typeface="+mn-lt"/>
                <a:ea typeface="+mn-ea"/>
                <a:cs typeface="+mn-cs"/>
              </a:rPr>
              <a:t>仮想サーバーは、実際の物理的なサーバーと同様に振る舞い、機能します。ですから、サーバー毎に独立した</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載せ、個別にアプリケーションを実行させることができます。ユーザーは、まるで専用のハードウェアを与えられたような自由度と利便性を享受しつつ、全体としては、ハードウェアの使用効率を高めることができ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68</a:t>
            </a:fld>
            <a:endParaRPr kumimoji="1" lang="ja-JP" altLang="en-US"/>
          </a:p>
        </p:txBody>
      </p:sp>
    </p:spTree>
    <p:extLst>
      <p:ext uri="{BB962C8B-B14F-4D97-AF65-F5344CB8AC3E}">
        <p14:creationId xmlns:p14="http://schemas.microsoft.com/office/powerpoint/2010/main" val="1188280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69</a:t>
            </a:fld>
            <a:endParaRPr kumimoji="1" lang="ja-JP" altLang="en-US"/>
          </a:p>
        </p:txBody>
      </p:sp>
    </p:spTree>
    <p:extLst>
      <p:ext uri="{BB962C8B-B14F-4D97-AF65-F5344CB8AC3E}">
        <p14:creationId xmlns:p14="http://schemas.microsoft.com/office/powerpoint/2010/main" val="386269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70</a:t>
            </a:fld>
            <a:endParaRPr kumimoji="1" lang="ja-JP" altLang="en-US"/>
          </a:p>
        </p:txBody>
      </p:sp>
    </p:spTree>
    <p:extLst>
      <p:ext uri="{BB962C8B-B14F-4D97-AF65-F5344CB8AC3E}">
        <p14:creationId xmlns:p14="http://schemas.microsoft.com/office/powerpoint/2010/main" val="1095459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Web3</a:t>
            </a:r>
            <a:r>
              <a:rPr kumimoji="1" lang="ja-JP" altLang="ja-JP" sz="1200" kern="1200">
                <a:solidFill>
                  <a:schemeClr val="tx1"/>
                </a:solidFill>
                <a:effectLst/>
                <a:latin typeface="+mn-lt"/>
                <a:ea typeface="+mn-ea"/>
                <a:cs typeface="+mn-cs"/>
              </a:rPr>
              <a:t>（または</a:t>
            </a:r>
            <a:r>
              <a:rPr kumimoji="1" lang="en-US" altLang="ja-JP" sz="1200" kern="1200" dirty="0">
                <a:solidFill>
                  <a:schemeClr val="tx1"/>
                </a:solidFill>
                <a:effectLst/>
                <a:latin typeface="+mn-lt"/>
                <a:ea typeface="+mn-ea"/>
                <a:cs typeface="+mn-cs"/>
              </a:rPr>
              <a:t>Web3.0</a:t>
            </a:r>
            <a:r>
              <a:rPr kumimoji="1" lang="ja-JP" altLang="ja-JP" sz="1200" kern="120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2021</a:t>
            </a:r>
            <a:r>
              <a:rPr kumimoji="1" lang="ja-JP" altLang="ja-JP" sz="1200" kern="1200">
                <a:solidFill>
                  <a:schemeClr val="tx1"/>
                </a:solidFill>
                <a:effectLst/>
                <a:latin typeface="+mn-lt"/>
                <a:ea typeface="+mn-ea"/>
                <a:cs typeface="+mn-cs"/>
              </a:rPr>
              <a:t>年後半から急速に注目を集めている新しいインターネットのあり方を表す概念です。この言葉は登場して間もないことから、明確な定義はありませんが、あえてひと言で表すと「自律・分散型インターネット」と言えるでしょう。情報を独占してきた</a:t>
            </a:r>
            <a:r>
              <a:rPr kumimoji="1" lang="en-US" altLang="ja-JP" sz="1200" kern="1200" dirty="0">
                <a:solidFill>
                  <a:schemeClr val="tx1"/>
                </a:solidFill>
                <a:effectLst/>
                <a:latin typeface="+mn-lt"/>
                <a:ea typeface="+mn-ea"/>
                <a:cs typeface="+mn-cs"/>
              </a:rPr>
              <a:t> GAFAM </a:t>
            </a:r>
            <a:r>
              <a:rPr kumimoji="1" lang="ja-JP" altLang="ja-JP" sz="1200" kern="1200">
                <a:solidFill>
                  <a:schemeClr val="tx1"/>
                </a:solidFill>
                <a:effectLst/>
                <a:latin typeface="+mn-lt"/>
                <a:ea typeface="+mn-ea"/>
                <a:cs typeface="+mn-cs"/>
              </a:rPr>
              <a:t>などのプラットフォーマーに頼ることなく、情報を分散管理して、その活用を民主的なものにしようという概念です。</a:t>
            </a:r>
          </a:p>
          <a:p>
            <a:r>
              <a:rPr kumimoji="1" lang="en-US" altLang="ja-JP" sz="1200" kern="1200" dirty="0">
                <a:solidFill>
                  <a:schemeClr val="tx1"/>
                </a:solidFill>
                <a:effectLst/>
                <a:latin typeface="+mn-lt"/>
                <a:ea typeface="+mn-ea"/>
                <a:cs typeface="+mn-cs"/>
              </a:rPr>
              <a:t>Web3</a:t>
            </a:r>
            <a:r>
              <a:rPr kumimoji="1" lang="ja-JP" altLang="ja-JP" sz="1200" kern="120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Web1.0</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Web2.0 </a:t>
            </a:r>
            <a:r>
              <a:rPr kumimoji="1" lang="ja-JP" altLang="ja-JP" sz="1200" kern="1200">
                <a:solidFill>
                  <a:schemeClr val="tx1"/>
                </a:solidFill>
                <a:effectLst/>
                <a:latin typeface="+mn-lt"/>
                <a:ea typeface="+mn-ea"/>
                <a:cs typeface="+mn-cs"/>
              </a:rPr>
              <a:t>といった、インターネットの変遷の歴史を踏まえた概念です。</a:t>
            </a:r>
          </a:p>
          <a:p>
            <a:r>
              <a:rPr kumimoji="1" lang="en-US" altLang="ja-JP" sz="1200" b="1" u="sng" kern="1200" dirty="0">
                <a:solidFill>
                  <a:schemeClr val="tx1"/>
                </a:solidFill>
                <a:effectLst/>
                <a:latin typeface="+mn-lt"/>
                <a:ea typeface="+mn-ea"/>
                <a:cs typeface="+mn-cs"/>
              </a:rPr>
              <a:t>Web1.0</a:t>
            </a:r>
            <a:r>
              <a:rPr kumimoji="1" lang="ja-JP" altLang="ja-JP" sz="1200" u="sng" kern="1200">
                <a:solidFill>
                  <a:schemeClr val="tx1"/>
                </a:solidFill>
                <a:effectLst/>
                <a:latin typeface="+mn-lt"/>
                <a:ea typeface="+mn-ea"/>
                <a:cs typeface="+mn-cs"/>
              </a:rPr>
              <a:t>：「一方向・一方通行型」のインターネット</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1990</a:t>
            </a:r>
            <a:r>
              <a:rPr kumimoji="1" lang="ja-JP" altLang="ja-JP" sz="1200" kern="1200">
                <a:solidFill>
                  <a:schemeClr val="tx1"/>
                </a:solidFill>
                <a:effectLst/>
                <a:latin typeface="+mn-lt"/>
                <a:ea typeface="+mn-ea"/>
                <a:cs typeface="+mn-cs"/>
              </a:rPr>
              <a:t>年代初期に登場したインターネットでは、</a:t>
            </a:r>
            <a:r>
              <a:rPr kumimoji="1" lang="en-US" altLang="ja-JP" sz="1200" kern="1200" dirty="0">
                <a:solidFill>
                  <a:schemeClr val="tx1"/>
                </a:solidFill>
                <a:effectLst/>
                <a:latin typeface="+mn-lt"/>
                <a:ea typeface="+mn-ea"/>
                <a:cs typeface="+mn-cs"/>
              </a:rPr>
              <a:t>WWW</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World Wide Web</a:t>
            </a:r>
            <a:r>
              <a:rPr kumimoji="1" lang="ja-JP" altLang="ja-JP" sz="1200" kern="1200">
                <a:solidFill>
                  <a:schemeClr val="tx1"/>
                </a:solidFill>
                <a:effectLst/>
                <a:latin typeface="+mn-lt"/>
                <a:ea typeface="+mn-ea"/>
                <a:cs typeface="+mn-cs"/>
              </a:rPr>
              <a:t>）技術が普及し、誰でもホームページを作って情報を発信できるようになりましたが、そのためには、それを制作できる専門的なスキルが必要で、誰もが簡単にできませんでした。そのため、コミュニケーション手段はメールが中心で、発信者と受信者との双方向なやり取りは、ほとんどできない時代でした。</a:t>
            </a:r>
          </a:p>
          <a:p>
            <a:r>
              <a:rPr kumimoji="1" lang="en-US" altLang="ja-JP" sz="1200" b="1" u="sng" kern="1200" dirty="0">
                <a:solidFill>
                  <a:schemeClr val="tx1"/>
                </a:solidFill>
                <a:effectLst/>
                <a:latin typeface="+mn-lt"/>
                <a:ea typeface="+mn-ea"/>
                <a:cs typeface="+mn-cs"/>
              </a:rPr>
              <a:t>Web2.0</a:t>
            </a:r>
            <a:r>
              <a:rPr kumimoji="1" lang="ja-JP" altLang="ja-JP" sz="1200" u="sng" kern="1200">
                <a:solidFill>
                  <a:schemeClr val="tx1"/>
                </a:solidFill>
                <a:effectLst/>
                <a:latin typeface="+mn-lt"/>
                <a:ea typeface="+mn-ea"/>
                <a:cs typeface="+mn-cs"/>
              </a:rPr>
              <a:t>：「双方向・参加型」のインターネット</a:t>
            </a:r>
            <a:r>
              <a:rPr kumimoji="1" lang="ja-JP" altLang="ja-JP" sz="1200" kern="1200">
                <a:solidFill>
                  <a:schemeClr val="tx1"/>
                </a:solidFill>
                <a:effectLst/>
                <a:latin typeface="+mn-lt"/>
                <a:ea typeface="+mn-ea"/>
                <a:cs typeface="+mn-cs"/>
              </a:rPr>
              <a:t>。米国の技術系出版社が、</a:t>
            </a:r>
            <a:r>
              <a:rPr kumimoji="1" lang="en-US" altLang="ja-JP" sz="1200" kern="1200" dirty="0">
                <a:solidFill>
                  <a:schemeClr val="tx1"/>
                </a:solidFill>
                <a:effectLst/>
                <a:latin typeface="+mn-lt"/>
                <a:ea typeface="+mn-ea"/>
                <a:cs typeface="+mn-cs"/>
              </a:rPr>
              <a:t>2004</a:t>
            </a:r>
            <a:r>
              <a:rPr kumimoji="1" lang="ja-JP" altLang="ja-JP" sz="1200" kern="1200">
                <a:solidFill>
                  <a:schemeClr val="tx1"/>
                </a:solidFill>
                <a:effectLst/>
                <a:latin typeface="+mn-lt"/>
                <a:ea typeface="+mn-ea"/>
                <a:cs typeface="+mn-cs"/>
              </a:rPr>
              <a:t>年に提唱したのがきっかけです。当時、</a:t>
            </a:r>
            <a:r>
              <a:rPr kumimoji="1" lang="en-US" altLang="ja-JP" sz="1200" kern="1200" dirty="0">
                <a:solidFill>
                  <a:schemeClr val="tx1"/>
                </a:solidFill>
                <a:effectLst/>
                <a:latin typeface="+mn-lt"/>
                <a:ea typeface="+mn-ea"/>
                <a:cs typeface="+mn-cs"/>
              </a:rPr>
              <a:t>Twitter</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Facebook</a:t>
            </a:r>
            <a:r>
              <a:rPr kumimoji="1" lang="ja-JP" altLang="ja-JP" sz="1200" kern="1200">
                <a:solidFill>
                  <a:schemeClr val="tx1"/>
                </a:solidFill>
                <a:effectLst/>
                <a:latin typeface="+mn-lt"/>
                <a:ea typeface="+mn-ea"/>
                <a:cs typeface="+mn-cs"/>
              </a:rPr>
              <a:t>などの</a:t>
            </a:r>
            <a:r>
              <a:rPr kumimoji="1" lang="en-US" altLang="ja-JP" sz="1200" kern="1200" dirty="0">
                <a:solidFill>
                  <a:schemeClr val="tx1"/>
                </a:solidFill>
                <a:effectLst/>
                <a:latin typeface="+mn-lt"/>
                <a:ea typeface="+mn-ea"/>
                <a:cs typeface="+mn-cs"/>
              </a:rPr>
              <a:t>SNS</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YouTube</a:t>
            </a:r>
            <a:r>
              <a:rPr kumimoji="1" lang="ja-JP" altLang="ja-JP" sz="1200" kern="1200">
                <a:solidFill>
                  <a:schemeClr val="tx1"/>
                </a:solidFill>
                <a:effectLst/>
                <a:latin typeface="+mn-lt"/>
                <a:ea typeface="+mn-ea"/>
                <a:cs typeface="+mn-cs"/>
              </a:rPr>
              <a:t>のような動画配信サービスが登場し、専門知識がなくてもだれもが情報発信できるようになりました。そんな利便性の一方で、サービスを運営する特定の企業が個人情報を含む様々な情報を独占・寡占化し、そのことによるセキュリティ・リスクや、プライバシーが巨大企業／プラットフォーマーに勝手に使われてしまうといった問題への懸念も大きくなりました。</a:t>
            </a:r>
          </a:p>
          <a:p>
            <a:r>
              <a:rPr kumimoji="1" lang="en-US" altLang="ja-JP" sz="1200" b="1" u="sng" kern="1200" dirty="0">
                <a:solidFill>
                  <a:schemeClr val="tx1"/>
                </a:solidFill>
                <a:effectLst/>
                <a:latin typeface="+mn-lt"/>
                <a:ea typeface="+mn-ea"/>
                <a:cs typeface="+mn-cs"/>
              </a:rPr>
              <a:t>Web3.0</a:t>
            </a:r>
            <a:r>
              <a:rPr kumimoji="1" lang="ja-JP" altLang="ja-JP" sz="1200" u="sng" kern="1200">
                <a:solidFill>
                  <a:schemeClr val="tx1"/>
                </a:solidFill>
                <a:effectLst/>
                <a:latin typeface="+mn-lt"/>
                <a:ea typeface="+mn-ea"/>
                <a:cs typeface="+mn-cs"/>
              </a:rPr>
              <a:t>：「自律・分散型」のインターネット</a:t>
            </a:r>
            <a:r>
              <a:rPr kumimoji="1" lang="ja-JP" altLang="ja-JP" sz="1200" kern="1200">
                <a:solidFill>
                  <a:schemeClr val="tx1"/>
                </a:solidFill>
                <a:effectLst/>
                <a:latin typeface="+mn-lt"/>
                <a:ea typeface="+mn-ea"/>
                <a:cs typeface="+mn-cs"/>
              </a:rPr>
              <a:t>。特定のプラットフォーマーに頼らず、インターネットの参加者が、自分たちでデータを管理、活用することができる時代を表す概念です。その中核となる技術が、「ブロックチェーン」です。</a:t>
            </a:r>
          </a:p>
          <a:p>
            <a:r>
              <a:rPr kumimoji="1" lang="ja-JP" altLang="ja-JP" sz="1200" kern="1200">
                <a:solidFill>
                  <a:schemeClr val="tx1"/>
                </a:solidFill>
                <a:effectLst/>
                <a:latin typeface="+mn-lt"/>
                <a:ea typeface="+mn-ea"/>
                <a:cs typeface="+mn-cs"/>
              </a:rPr>
              <a:t>「特定の第三者に頼らなくても安全にデータを記録でき」ブロックチェーン技術を使い、情報の管理や活用の権限を利用者が確保し、多方向の情報伝達を実現しようとするものです。</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32638621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71</a:t>
            </a:fld>
            <a:endParaRPr kumimoji="1" lang="ja-JP" altLang="en-US"/>
          </a:p>
        </p:txBody>
      </p:sp>
    </p:spTree>
    <p:extLst>
      <p:ext uri="{BB962C8B-B14F-4D97-AF65-F5344CB8AC3E}">
        <p14:creationId xmlns:p14="http://schemas.microsoft.com/office/powerpoint/2010/main" val="3411575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【図解】コレ１枚で分かるシンクライアントと</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つの仮想化</a:t>
            </a:r>
          </a:p>
          <a:p>
            <a:r>
              <a:rPr kumimoji="1" lang="ja-JP" altLang="ja-JP" sz="1200" kern="1200" dirty="0">
                <a:solidFill>
                  <a:schemeClr val="tx1"/>
                </a:solidFill>
                <a:effectLst/>
                <a:latin typeface="+mn-lt"/>
                <a:ea typeface="+mn-ea"/>
                <a:cs typeface="+mn-cs"/>
              </a:rPr>
              <a:t>「デスクトップ仮想化」は、サーバー仮想化と同様の技術でサーバー上にユーザー個別の「仮想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」を稼働させ、ネットワークを介して「仮想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」の画面を手元のディスプレイに転送・表示させ、キーボード、マウスなどの入出力装置を利用できるようにする技術です。「</a:t>
            </a:r>
            <a:r>
              <a:rPr kumimoji="1" lang="en-US" altLang="ja-JP" sz="1200" kern="1200" dirty="0">
                <a:solidFill>
                  <a:schemeClr val="tx1"/>
                </a:solidFill>
                <a:effectLst/>
                <a:latin typeface="+mn-lt"/>
                <a:ea typeface="+mn-ea"/>
                <a:cs typeface="+mn-cs"/>
              </a:rPr>
              <a:t>VDI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Virtual Desktop Infrastructure</a:t>
            </a:r>
            <a:r>
              <a:rPr kumimoji="1" lang="ja-JP" altLang="ja-JP" sz="1200" kern="1200" dirty="0">
                <a:solidFill>
                  <a:schemeClr val="tx1"/>
                </a:solidFill>
                <a:effectLst/>
                <a:latin typeface="+mn-lt"/>
                <a:ea typeface="+mn-ea"/>
                <a:cs typeface="+mn-cs"/>
              </a:rPr>
              <a:t>）」とも呼ばれています。ちなみに「デスクトップ」とは、アイコンが並ぶ</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画面のことです。デスクトップ（</a:t>
            </a:r>
            <a:r>
              <a:rPr kumimoji="1" lang="en-US" altLang="ja-JP" sz="1200" kern="1200" dirty="0">
                <a:solidFill>
                  <a:schemeClr val="tx1"/>
                </a:solidFill>
                <a:effectLst/>
                <a:latin typeface="+mn-lt"/>
                <a:ea typeface="+mn-ea"/>
                <a:cs typeface="+mn-cs"/>
              </a:rPr>
              <a:t>desktop</a:t>
            </a:r>
            <a:r>
              <a:rPr kumimoji="1" lang="ja-JP" altLang="ja-JP" sz="1200" kern="1200" dirty="0">
                <a:solidFill>
                  <a:schemeClr val="tx1"/>
                </a:solidFill>
                <a:effectLst/>
                <a:latin typeface="+mn-lt"/>
                <a:ea typeface="+mn-ea"/>
                <a:cs typeface="+mn-cs"/>
              </a:rPr>
              <a:t>）とは机の上、そこに置かれたアイコン（</a:t>
            </a:r>
            <a:r>
              <a:rPr kumimoji="1" lang="en-US" altLang="ja-JP" sz="1200" kern="1200" dirty="0">
                <a:solidFill>
                  <a:schemeClr val="tx1"/>
                </a:solidFill>
                <a:effectLst/>
                <a:latin typeface="+mn-lt"/>
                <a:ea typeface="+mn-ea"/>
                <a:cs typeface="+mn-cs"/>
              </a:rPr>
              <a:t>icon</a:t>
            </a:r>
            <a:r>
              <a:rPr kumimoji="1" lang="ja-JP" altLang="ja-JP" sz="1200" kern="1200" dirty="0">
                <a:solidFill>
                  <a:schemeClr val="tx1"/>
                </a:solidFill>
                <a:effectLst/>
                <a:latin typeface="+mn-lt"/>
                <a:ea typeface="+mn-ea"/>
                <a:cs typeface="+mn-cs"/>
              </a:rPr>
              <a:t>）とは文房具や書類の象徴と言うわけです。</a:t>
            </a:r>
          </a:p>
          <a:p>
            <a:r>
              <a:rPr kumimoji="1" lang="ja-JP" altLang="ja-JP" sz="1200" kern="1200" dirty="0">
                <a:solidFill>
                  <a:schemeClr val="tx1"/>
                </a:solidFill>
                <a:effectLst/>
                <a:latin typeface="+mn-lt"/>
                <a:ea typeface="+mn-ea"/>
                <a:cs typeface="+mn-cs"/>
              </a:rPr>
              <a:t>「デスクトップ仮想化」をクラウド・サービスとして提供するのが</a:t>
            </a:r>
            <a:r>
              <a:rPr kumimoji="1" lang="en-US" altLang="ja-JP" sz="1200" kern="1200" dirty="0" err="1">
                <a:solidFill>
                  <a:schemeClr val="tx1"/>
                </a:solidFill>
                <a:effectLst/>
                <a:latin typeface="+mn-lt"/>
                <a:ea typeface="+mn-ea"/>
                <a:cs typeface="+mn-cs"/>
              </a:rPr>
              <a:t>DaaS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Desktop as a Service</a:t>
            </a:r>
            <a:r>
              <a:rPr kumimoji="1" lang="ja-JP" altLang="ja-JP" sz="1200" kern="1200" dirty="0">
                <a:solidFill>
                  <a:schemeClr val="tx1"/>
                </a:solidFill>
                <a:effectLst/>
                <a:latin typeface="+mn-lt"/>
                <a:ea typeface="+mn-ea"/>
                <a:cs typeface="+mn-cs"/>
              </a:rPr>
              <a:t>）です。</a:t>
            </a:r>
          </a:p>
          <a:p>
            <a:r>
              <a:rPr kumimoji="1" lang="ja-JP" altLang="ja-JP" sz="1200" kern="1200" dirty="0">
                <a:solidFill>
                  <a:schemeClr val="tx1"/>
                </a:solidFill>
                <a:effectLst/>
                <a:latin typeface="+mn-lt"/>
                <a:ea typeface="+mn-ea"/>
                <a:cs typeface="+mn-cs"/>
              </a:rPr>
              <a:t>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では、普通の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と同様に</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を動かし、</a:t>
            </a:r>
            <a:r>
              <a:rPr kumimoji="1" lang="en-US" altLang="ja-JP" sz="1200" kern="1200" dirty="0">
                <a:solidFill>
                  <a:schemeClr val="tx1"/>
                </a:solidFill>
                <a:effectLst/>
                <a:latin typeface="+mn-lt"/>
                <a:ea typeface="+mn-ea"/>
                <a:cs typeface="+mn-cs"/>
              </a:rPr>
              <a:t>Word</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Excel</a:t>
            </a:r>
            <a:r>
              <a:rPr kumimoji="1" lang="ja-JP" altLang="ja-JP" sz="1200" kern="1200" dirty="0">
                <a:solidFill>
                  <a:schemeClr val="tx1"/>
                </a:solidFill>
                <a:effectLst/>
                <a:latin typeface="+mn-lt"/>
                <a:ea typeface="+mn-ea"/>
                <a:cs typeface="+mn-cs"/>
              </a:rPr>
              <a:t>を使い、作成した文書や表は、自分の仮想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に割り当てられたストレージに保存します。ユーザーは、手元にある</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のディスプレイ、キーボード、マウスを操作しますが、実際に使うプロセッサーやストレージはサーバー上の仮想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に割り当てられたものです。</a:t>
            </a:r>
          </a:p>
          <a:p>
            <a:r>
              <a:rPr kumimoji="1" lang="ja-JP" altLang="ja-JP" sz="1200" kern="1200" dirty="0">
                <a:solidFill>
                  <a:schemeClr val="tx1"/>
                </a:solidFill>
                <a:effectLst/>
                <a:latin typeface="+mn-lt"/>
                <a:ea typeface="+mn-ea"/>
                <a:cs typeface="+mn-cs"/>
              </a:rPr>
              <a:t>一方、「アプリケーション仮想化」は、</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全機能ではなく特定のアプリケーションだけをサーバーで動かし、ネットワーク越しに複数ユーザーで共用する技術です。さらに、ネットワークがつながっていないときでも操作を継続できるようにしたソフトウェアも登場しています。</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IE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Explorer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8</a:t>
            </a:r>
            <a:r>
              <a:rPr kumimoji="1" lang="ja-JP" altLang="ja-JP" sz="1200" kern="1200" dirty="0">
                <a:solidFill>
                  <a:schemeClr val="tx1"/>
                </a:solidFill>
                <a:effectLst/>
                <a:latin typeface="+mn-lt"/>
                <a:ea typeface="+mn-ea"/>
                <a:cs typeface="+mn-cs"/>
              </a:rPr>
              <a:t>でなければ動かないアプリケーションがあり、同時に最新</a:t>
            </a:r>
            <a:r>
              <a:rPr kumimoji="1" lang="en-US" altLang="ja-JP" sz="1200" kern="1200" dirty="0">
                <a:solidFill>
                  <a:schemeClr val="tx1"/>
                </a:solidFill>
                <a:effectLst/>
                <a:latin typeface="+mn-lt"/>
                <a:ea typeface="+mn-ea"/>
                <a:cs typeface="+mn-cs"/>
              </a:rPr>
              <a:t>IE</a:t>
            </a:r>
            <a:r>
              <a:rPr kumimoji="1" lang="ja-JP" altLang="ja-JP" sz="1200" kern="1200" dirty="0">
                <a:solidFill>
                  <a:schemeClr val="tx1"/>
                </a:solidFill>
                <a:effectLst/>
                <a:latin typeface="+mn-lt"/>
                <a:ea typeface="+mn-ea"/>
                <a:cs typeface="+mn-cs"/>
              </a:rPr>
              <a:t>も利用したいとき、</a:t>
            </a:r>
            <a:r>
              <a:rPr kumimoji="1" lang="en-US" altLang="ja-JP" sz="1200" kern="1200" dirty="0">
                <a:solidFill>
                  <a:schemeClr val="tx1"/>
                </a:solidFill>
                <a:effectLst/>
                <a:latin typeface="+mn-lt"/>
                <a:ea typeface="+mn-ea"/>
                <a:cs typeface="+mn-cs"/>
              </a:rPr>
              <a:t>IE8</a:t>
            </a:r>
            <a:r>
              <a:rPr kumimoji="1" lang="ja-JP" altLang="ja-JP" sz="1200" kern="1200" dirty="0">
                <a:solidFill>
                  <a:schemeClr val="tx1"/>
                </a:solidFill>
                <a:effectLst/>
                <a:latin typeface="+mn-lt"/>
                <a:ea typeface="+mn-ea"/>
                <a:cs typeface="+mn-cs"/>
              </a:rPr>
              <a:t>を「アプリケーション仮想化」で使用し、</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では最新</a:t>
            </a:r>
            <a:r>
              <a:rPr kumimoji="1" lang="en-US" altLang="ja-JP" sz="1200" kern="1200" dirty="0">
                <a:solidFill>
                  <a:schemeClr val="tx1"/>
                </a:solidFill>
                <a:effectLst/>
                <a:latin typeface="+mn-lt"/>
                <a:ea typeface="+mn-ea"/>
                <a:cs typeface="+mn-cs"/>
              </a:rPr>
              <a:t>IE</a:t>
            </a:r>
            <a:r>
              <a:rPr kumimoji="1" lang="ja-JP" altLang="ja-JP" sz="1200" kern="1200" dirty="0">
                <a:solidFill>
                  <a:schemeClr val="tx1"/>
                </a:solidFill>
                <a:effectLst/>
                <a:latin typeface="+mn-lt"/>
                <a:ea typeface="+mn-ea"/>
                <a:cs typeface="+mn-cs"/>
              </a:rPr>
              <a:t>を動かせば対処できます。また、コンプライアンス上データやアプリケーションを持ち出せないアプリケーションの場合に、自社のデータセンターに設置されているサーバーでこれを動かし、その操作を外部から行うといった使い方もできます。</a:t>
            </a:r>
          </a:p>
          <a:p>
            <a:r>
              <a:rPr kumimoji="1" lang="ja-JP" altLang="ja-JP" sz="1200" kern="1200" dirty="0">
                <a:solidFill>
                  <a:schemeClr val="tx1"/>
                </a:solidFill>
                <a:effectLst/>
                <a:latin typeface="+mn-lt"/>
                <a:ea typeface="+mn-ea"/>
                <a:cs typeface="+mn-cs"/>
              </a:rPr>
              <a:t>どちらも管理されたデータセンターに設置されたサーバーで動かすため、データの持ち出しは困難です。また、盗難や置き忘れで手持ちの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がなくなってしまっても、管理者がその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から仮想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へのアクセスを遮断してしまえば使えなくなります。さらに、忘れがちなバックアップやセキュリティ対策など、運用管理者が、サーバーに対して一括でできることから、安全安心の担保、運用管理負担の軽減にも役立ちます。</a:t>
            </a:r>
          </a:p>
          <a:p>
            <a:r>
              <a:rPr kumimoji="1" lang="ja-JP" altLang="ja-JP" sz="1200" kern="1200" dirty="0">
                <a:solidFill>
                  <a:schemeClr val="tx1"/>
                </a:solidFill>
                <a:effectLst/>
                <a:latin typeface="+mn-lt"/>
                <a:ea typeface="+mn-ea"/>
                <a:cs typeface="+mn-cs"/>
              </a:rPr>
              <a:t>また、自宅で仕事をする場合、自宅の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からネットワークを介して会社で使っている仮想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のデスクトップを呼び出せば、職場と同じ環境をそのまま使えます。これは、災害や事故で</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が破損してしまっても使えることから、事業継続の観点からも注目されています。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「デスクトップ仮想化」と「アプリケーション仮装化」は、手元の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側に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やアプリケーションを導入する必要はありません。ならば、ネットワークに接続でき、画面表示や入出力操作の機能を動かすことができるだけの必要最小限のメモリやプロセッサーでも十分です。また、プログラムや作成した文書や表などのデータ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側に保管する必要がないのでストレージも不要です。</a:t>
            </a:r>
          </a:p>
          <a:p>
            <a:r>
              <a:rPr kumimoji="1" lang="ja-JP" altLang="ja-JP" sz="1200" kern="1200" dirty="0">
                <a:solidFill>
                  <a:schemeClr val="tx1"/>
                </a:solidFill>
                <a:effectLst/>
                <a:latin typeface="+mn-lt"/>
                <a:ea typeface="+mn-ea"/>
                <a:cs typeface="+mn-cs"/>
              </a:rPr>
              <a:t>そこで、「デスクトップ仮想化」と「アプリケーション仮装化」の使用を前提に機能を最小限に絞ったクライアント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が作られました。これをシンクライアント（</a:t>
            </a:r>
            <a:r>
              <a:rPr kumimoji="1" lang="en-US" altLang="ja-JP" sz="1200" kern="1200" dirty="0">
                <a:solidFill>
                  <a:schemeClr val="tx1"/>
                </a:solidFill>
                <a:effectLst/>
                <a:latin typeface="+mn-lt"/>
                <a:ea typeface="+mn-ea"/>
                <a:cs typeface="+mn-cs"/>
              </a:rPr>
              <a:t>Thin Client</a:t>
            </a:r>
            <a:r>
              <a:rPr kumimoji="1" lang="ja-JP" altLang="ja-JP" sz="1200" kern="1200" dirty="0">
                <a:solidFill>
                  <a:schemeClr val="tx1"/>
                </a:solidFill>
                <a:effectLst/>
                <a:latin typeface="+mn-lt"/>
                <a:ea typeface="+mn-ea"/>
                <a:cs typeface="+mn-cs"/>
              </a:rPr>
              <a:t>）と言います。</a:t>
            </a:r>
            <a:r>
              <a:rPr kumimoji="1" lang="en-US" altLang="ja-JP" sz="1200" kern="1200" dirty="0">
                <a:solidFill>
                  <a:schemeClr val="tx1"/>
                </a:solidFill>
                <a:effectLst/>
                <a:latin typeface="+mn-lt"/>
                <a:ea typeface="+mn-ea"/>
                <a:cs typeface="+mn-cs"/>
              </a:rPr>
              <a:t>Thin</a:t>
            </a:r>
            <a:r>
              <a:rPr kumimoji="1" lang="ja-JP" altLang="ja-JP" sz="1200" kern="1200" dirty="0">
                <a:solidFill>
                  <a:schemeClr val="tx1"/>
                </a:solidFill>
                <a:effectLst/>
                <a:latin typeface="+mn-lt"/>
                <a:ea typeface="+mn-ea"/>
                <a:cs typeface="+mn-cs"/>
              </a:rPr>
              <a:t>とは「やせた」という意味です。ちなみに、通常の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Fat</a:t>
            </a:r>
            <a:r>
              <a:rPr kumimoji="1" lang="ja-JP" altLang="ja-JP" sz="1200" kern="1200" dirty="0">
                <a:solidFill>
                  <a:schemeClr val="tx1"/>
                </a:solidFill>
                <a:effectLst/>
                <a:latin typeface="+mn-lt"/>
                <a:ea typeface="+mn-ea"/>
                <a:cs typeface="+mn-cs"/>
              </a:rPr>
              <a:t>（太った）</a:t>
            </a:r>
            <a:r>
              <a:rPr kumimoji="1" lang="en-US" altLang="ja-JP" sz="1200" kern="1200" dirty="0">
                <a:solidFill>
                  <a:schemeClr val="tx1"/>
                </a:solidFill>
                <a:effectLst/>
                <a:latin typeface="+mn-lt"/>
                <a:ea typeface="+mn-ea"/>
                <a:cs typeface="+mn-cs"/>
              </a:rPr>
              <a:t>Client</a:t>
            </a:r>
            <a:r>
              <a:rPr kumimoji="1" lang="ja-JP" altLang="ja-JP" sz="1200" kern="1200" dirty="0">
                <a:solidFill>
                  <a:schemeClr val="tx1"/>
                </a:solidFill>
                <a:effectLst/>
                <a:latin typeface="+mn-lt"/>
                <a:ea typeface="+mn-ea"/>
                <a:cs typeface="+mn-cs"/>
              </a:rPr>
              <a:t>と呼ぶことがあります。</a:t>
            </a:r>
          </a:p>
          <a:p>
            <a:r>
              <a:rPr kumimoji="1" lang="ja-JP" altLang="ja-JP" sz="1200" kern="1200" dirty="0">
                <a:solidFill>
                  <a:schemeClr val="tx1"/>
                </a:solidFill>
                <a:effectLst/>
                <a:latin typeface="+mn-lt"/>
                <a:ea typeface="+mn-ea"/>
                <a:cs typeface="+mn-cs"/>
              </a:rPr>
              <a:t>最近では、タブレットやスマートフォンのアプリで、シンクライアントの機能を実現しているものも登場しています。</a:t>
            </a:r>
          </a:p>
          <a:p>
            <a:r>
              <a:rPr kumimoji="1" lang="ja-JP" altLang="ja-JP" sz="1200" kern="1200" dirty="0">
                <a:solidFill>
                  <a:schemeClr val="tx1"/>
                </a:solidFill>
                <a:effectLst/>
                <a:latin typeface="+mn-lt"/>
                <a:ea typeface="+mn-ea"/>
                <a:cs typeface="+mn-cs"/>
              </a:rPr>
              <a:t>シンクライアントは、高い処理能力や大容量のストレージを搭載した一般の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比べて安価です。また、ユーザー個別の設定やアプリケーション、データはサーバー側で管理していますので、仮に機械が故障しても、復旧作業を行わず取り替えるだけで使用を再開できるのでユーザーの管理負担は少なくてすみます。</a:t>
            </a:r>
          </a:p>
          <a:p>
            <a:r>
              <a:rPr kumimoji="1" lang="ja-JP" altLang="ja-JP" sz="1200" kern="1200" dirty="0">
                <a:solidFill>
                  <a:schemeClr val="tx1"/>
                </a:solidFill>
                <a:effectLst/>
                <a:latin typeface="+mn-lt"/>
                <a:ea typeface="+mn-ea"/>
                <a:cs typeface="+mn-cs"/>
              </a:rPr>
              <a:t>また、シンクライアントにはデータは保管できませんから、サーバーに接続する手順が分からなければ、盗難に遭ってもデータが盗まれる危険はありません。セキュリティの観点からも安心です。</a:t>
            </a:r>
          </a:p>
          <a:p>
            <a:r>
              <a:rPr kumimoji="1" lang="ja-JP" altLang="ja-JP" sz="1200" kern="1200" dirty="0">
                <a:solidFill>
                  <a:schemeClr val="tx1"/>
                </a:solidFill>
                <a:effectLst/>
                <a:latin typeface="+mn-lt"/>
                <a:ea typeface="+mn-ea"/>
                <a:cs typeface="+mn-cs"/>
              </a:rPr>
              <a:t>「シンクライアント」は、このような機能を絞り込んだ</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の名称として使われていますが、「シンクライアントが利用できる仮想化方式」すなわち、「デスクトップ仮想化」と「アプリケーション仮装化」の総称としても使われる場合があります。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73</a:t>
            </a:fld>
            <a:endParaRPr kumimoji="1" lang="ja-JP" altLang="en-US"/>
          </a:p>
        </p:txBody>
      </p:sp>
    </p:spTree>
    <p:extLst>
      <p:ext uri="{BB962C8B-B14F-4D97-AF65-F5344CB8AC3E}">
        <p14:creationId xmlns:p14="http://schemas.microsoft.com/office/powerpoint/2010/main" val="25072082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「デスクトップ仮想化」と「アプリケーション仮装化」は、手元の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側に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やアプリケーションを導入する必要はありません。ならば、ネットワークに接続でき、画面表示や入出力操作の機能を動かすことができるだけの必要最小限のメモリやプロセッサでも十分です。また、プログラムや作成した文書や表などのデータ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側に保管する必要がないので、ストレージも不要です。</a:t>
            </a:r>
          </a:p>
          <a:p>
            <a:r>
              <a:rPr kumimoji="1" lang="ja-JP" altLang="ja-JP" sz="1200" kern="1200" dirty="0">
                <a:solidFill>
                  <a:schemeClr val="tx1"/>
                </a:solidFill>
                <a:effectLst/>
                <a:latin typeface="+mn-lt"/>
                <a:ea typeface="+mn-ea"/>
                <a:cs typeface="+mn-cs"/>
              </a:rPr>
              <a:t>そこで、「デスクトップ仮想化」と「アプリケーション仮装化」の使用を前提に機能を最小限に絞ったクライアント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が作られました。これをシンクライアント（</a:t>
            </a:r>
            <a:r>
              <a:rPr kumimoji="1" lang="en-US" altLang="ja-JP" sz="1200" kern="1200" dirty="0">
                <a:solidFill>
                  <a:schemeClr val="tx1"/>
                </a:solidFill>
                <a:effectLst/>
                <a:latin typeface="+mn-lt"/>
                <a:ea typeface="+mn-ea"/>
                <a:cs typeface="+mn-cs"/>
              </a:rPr>
              <a:t>Thin Client</a:t>
            </a:r>
            <a:r>
              <a:rPr kumimoji="1" lang="ja-JP" altLang="ja-JP" sz="1200" kern="1200" dirty="0">
                <a:solidFill>
                  <a:schemeClr val="tx1"/>
                </a:solidFill>
                <a:effectLst/>
                <a:latin typeface="+mn-lt"/>
                <a:ea typeface="+mn-ea"/>
                <a:cs typeface="+mn-cs"/>
              </a:rPr>
              <a:t>）と言います。</a:t>
            </a:r>
            <a:r>
              <a:rPr kumimoji="1" lang="en-US" altLang="ja-JP" sz="1200" kern="1200" dirty="0">
                <a:solidFill>
                  <a:schemeClr val="tx1"/>
                </a:solidFill>
                <a:effectLst/>
                <a:latin typeface="+mn-lt"/>
                <a:ea typeface="+mn-ea"/>
                <a:cs typeface="+mn-cs"/>
              </a:rPr>
              <a:t>Thin</a:t>
            </a:r>
            <a:r>
              <a:rPr kumimoji="1" lang="ja-JP" altLang="ja-JP" sz="1200" kern="1200" dirty="0">
                <a:solidFill>
                  <a:schemeClr val="tx1"/>
                </a:solidFill>
                <a:effectLst/>
                <a:latin typeface="+mn-lt"/>
                <a:ea typeface="+mn-ea"/>
                <a:cs typeface="+mn-cs"/>
              </a:rPr>
              <a:t>とは、「やせた」という意味です。ちなみに、通常の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Fat</a:t>
            </a:r>
            <a:r>
              <a:rPr kumimoji="1" lang="ja-JP" altLang="ja-JP" sz="1200" kern="1200" dirty="0">
                <a:solidFill>
                  <a:schemeClr val="tx1"/>
                </a:solidFill>
                <a:effectLst/>
                <a:latin typeface="+mn-lt"/>
                <a:ea typeface="+mn-ea"/>
                <a:cs typeface="+mn-cs"/>
              </a:rPr>
              <a:t>（太った）</a:t>
            </a:r>
            <a:r>
              <a:rPr kumimoji="1" lang="en-US" altLang="ja-JP" sz="1200" kern="1200" dirty="0">
                <a:solidFill>
                  <a:schemeClr val="tx1"/>
                </a:solidFill>
                <a:effectLst/>
                <a:latin typeface="+mn-lt"/>
                <a:ea typeface="+mn-ea"/>
                <a:cs typeface="+mn-cs"/>
              </a:rPr>
              <a:t>Client</a:t>
            </a:r>
            <a:r>
              <a:rPr kumimoji="1" lang="ja-JP" altLang="ja-JP" sz="1200" kern="1200" dirty="0">
                <a:solidFill>
                  <a:schemeClr val="tx1"/>
                </a:solidFill>
                <a:effectLst/>
                <a:latin typeface="+mn-lt"/>
                <a:ea typeface="+mn-ea"/>
                <a:cs typeface="+mn-cs"/>
              </a:rPr>
              <a:t>と呼ぶことがあります。</a:t>
            </a:r>
          </a:p>
          <a:p>
            <a:r>
              <a:rPr kumimoji="1" lang="ja-JP" altLang="ja-JP" sz="1200" kern="1200" dirty="0">
                <a:solidFill>
                  <a:schemeClr val="tx1"/>
                </a:solidFill>
                <a:effectLst/>
                <a:latin typeface="+mn-lt"/>
                <a:ea typeface="+mn-ea"/>
                <a:cs typeface="+mn-cs"/>
              </a:rPr>
              <a:t>最近では、タブレットやスマートフォンのアプリで、シンクライアントの機能を実現しているものも登場しています。</a:t>
            </a:r>
          </a:p>
          <a:p>
            <a:r>
              <a:rPr kumimoji="1" lang="ja-JP" altLang="ja-JP" sz="1200" kern="1200" dirty="0">
                <a:solidFill>
                  <a:schemeClr val="tx1"/>
                </a:solidFill>
                <a:effectLst/>
                <a:latin typeface="+mn-lt"/>
                <a:ea typeface="+mn-ea"/>
                <a:cs typeface="+mn-cs"/>
              </a:rPr>
              <a:t>シンクライアントは、高い処理能力や大容量のストレージを搭載した一般の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比べて大幅に安価です。また、ユーザー個別の設定やアプリケーション、データはサーバー側で管理していますので、仮に機械が故障しても、復旧作業を行わず取り替えるだけで使用を再開できるのでユーザーの管理負担は少なくてすみます。</a:t>
            </a:r>
          </a:p>
          <a:p>
            <a:r>
              <a:rPr kumimoji="1" lang="ja-JP" altLang="ja-JP" sz="1200" kern="1200" dirty="0">
                <a:solidFill>
                  <a:schemeClr val="tx1"/>
                </a:solidFill>
                <a:effectLst/>
                <a:latin typeface="+mn-lt"/>
                <a:ea typeface="+mn-ea"/>
                <a:cs typeface="+mn-cs"/>
              </a:rPr>
              <a:t>また、シンクライアントにはデータは保管できませんから、サーバーに接続する手順が分からなければ、盗難に遭ってもデータが盗まれる危険はありません。セキュリティの観点からも安心です。</a:t>
            </a:r>
          </a:p>
          <a:p>
            <a:r>
              <a:rPr kumimoji="1" lang="ja-JP" altLang="ja-JP" sz="1200" kern="1200" dirty="0">
                <a:solidFill>
                  <a:schemeClr val="tx1"/>
                </a:solidFill>
                <a:effectLst/>
                <a:latin typeface="+mn-lt"/>
                <a:ea typeface="+mn-ea"/>
                <a:cs typeface="+mn-cs"/>
              </a:rPr>
              <a:t>「シンクライアント」は、このような機能を絞り込んだ</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の名称として使われていますが、「シンクライアントが利用できる仮想化方式」すなわち、「デスクトップ仮想化」と「アプリケーション仮装化」の総称としても使われる場合があります。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74</a:t>
            </a:fld>
            <a:endParaRPr kumimoji="1" lang="ja-JP" altLang="en-US"/>
          </a:p>
        </p:txBody>
      </p:sp>
    </p:spTree>
    <p:extLst>
      <p:ext uri="{BB962C8B-B14F-4D97-AF65-F5344CB8AC3E}">
        <p14:creationId xmlns:p14="http://schemas.microsoft.com/office/powerpoint/2010/main" val="172495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err="1">
                <a:solidFill>
                  <a:schemeClr val="tx1"/>
                </a:solidFill>
                <a:effectLst/>
                <a:latin typeface="+mn-lt"/>
                <a:ea typeface="+mn-ea"/>
                <a:cs typeface="+mn-cs"/>
              </a:rPr>
              <a:t>Chromebook</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今、</a:t>
            </a:r>
            <a:r>
              <a:rPr kumimoji="1" lang="en-US" altLang="ja-JP" sz="1200" kern="1200" dirty="0" err="1">
                <a:solidFill>
                  <a:schemeClr val="tx1"/>
                </a:solidFill>
                <a:effectLst/>
                <a:latin typeface="+mn-lt"/>
                <a:ea typeface="+mn-ea"/>
                <a:cs typeface="+mn-cs"/>
              </a:rPr>
              <a:t>Chromebook</a:t>
            </a:r>
            <a:r>
              <a:rPr kumimoji="1" lang="ja-JP" altLang="ja-JP" sz="1200" kern="1200" dirty="0">
                <a:solidFill>
                  <a:schemeClr val="tx1"/>
                </a:solidFill>
                <a:effectLst/>
                <a:latin typeface="+mn-lt"/>
                <a:ea typeface="+mn-ea"/>
                <a:cs typeface="+mn-cs"/>
              </a:rPr>
              <a:t>という新しいタイプのノート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が、注目されています。米</a:t>
            </a:r>
            <a:r>
              <a:rPr kumimoji="1" lang="en-US" altLang="ja-JP" sz="1200" kern="1200" dirty="0">
                <a:solidFill>
                  <a:schemeClr val="tx1"/>
                </a:solidFill>
                <a:effectLst/>
                <a:latin typeface="+mn-lt"/>
                <a:ea typeface="+mn-ea"/>
                <a:cs typeface="+mn-cs"/>
              </a:rPr>
              <a:t>Gartner </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2015</a:t>
            </a:r>
            <a:r>
              <a:rPr kumimoji="1" lang="ja-JP" altLang="ja-JP" sz="1200" kern="1200" dirty="0">
                <a:solidFill>
                  <a:schemeClr val="tx1"/>
                </a:solidFill>
                <a:effectLst/>
                <a:latin typeface="+mn-lt"/>
                <a:ea typeface="+mn-ea"/>
                <a:cs typeface="+mn-cs"/>
              </a:rPr>
              <a:t>年、全世界の</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Chromebook</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の販売台数は、</a:t>
            </a:r>
            <a:r>
              <a:rPr kumimoji="1" lang="en-US" altLang="ja-JP" sz="1200" kern="1200" dirty="0">
                <a:solidFill>
                  <a:schemeClr val="tx1"/>
                </a:solidFill>
                <a:effectLst/>
                <a:latin typeface="+mn-lt"/>
                <a:ea typeface="+mn-ea"/>
                <a:cs typeface="+mn-cs"/>
              </a:rPr>
              <a:t>730</a:t>
            </a:r>
            <a:r>
              <a:rPr kumimoji="1" lang="ja-JP" altLang="ja-JP" sz="1200" kern="1200" dirty="0">
                <a:solidFill>
                  <a:schemeClr val="tx1"/>
                </a:solidFill>
                <a:effectLst/>
                <a:latin typeface="+mn-lt"/>
                <a:ea typeface="+mn-ea"/>
                <a:cs typeface="+mn-cs"/>
              </a:rPr>
              <a:t>万台に達し、</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やタブレットが、二桁を超えて大幅な減少している中、</a:t>
            </a:r>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年に比べ</a:t>
            </a:r>
            <a:r>
              <a:rPr kumimoji="1" lang="en-US" altLang="ja-JP" sz="1200" kern="1200" dirty="0">
                <a:solidFill>
                  <a:schemeClr val="tx1"/>
                </a:solidFill>
                <a:effectLst/>
                <a:latin typeface="+mn-lt"/>
                <a:ea typeface="+mn-ea"/>
                <a:cs typeface="+mn-cs"/>
              </a:rPr>
              <a:t>27%</a:t>
            </a:r>
            <a:r>
              <a:rPr kumimoji="1" lang="ja-JP" altLang="ja-JP" sz="1200" kern="1200" dirty="0">
                <a:solidFill>
                  <a:schemeClr val="tx1"/>
                </a:solidFill>
                <a:effectLst/>
                <a:latin typeface="+mn-lt"/>
                <a:ea typeface="+mn-ea"/>
                <a:cs typeface="+mn-cs"/>
              </a:rPr>
              <a:t>の成長になると予測しています。</a:t>
            </a:r>
          </a:p>
          <a:p>
            <a:r>
              <a:rPr kumimoji="1" lang="en-US" altLang="ja-JP" sz="1200" kern="1200" dirty="0" err="1">
                <a:solidFill>
                  <a:schemeClr val="tx1"/>
                </a:solidFill>
                <a:effectLst/>
                <a:latin typeface="+mn-lt"/>
                <a:ea typeface="+mn-ea"/>
                <a:cs typeface="+mn-cs"/>
              </a:rPr>
              <a:t>Chromebook</a:t>
            </a:r>
            <a:r>
              <a:rPr kumimoji="1" lang="ja-JP" altLang="ja-JP" sz="1200" kern="1200" dirty="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が開発した</a:t>
            </a:r>
            <a:r>
              <a:rPr kumimoji="1" lang="en-US" altLang="ja-JP" sz="1200" kern="1200" dirty="0">
                <a:solidFill>
                  <a:schemeClr val="tx1"/>
                </a:solidFill>
                <a:effectLst/>
                <a:latin typeface="+mn-lt"/>
                <a:ea typeface="+mn-ea"/>
                <a:cs typeface="+mn-cs"/>
              </a:rPr>
              <a:t>Chrome</a:t>
            </a:r>
            <a:r>
              <a:rPr kumimoji="1" lang="ja-JP" altLang="ja-JP" sz="1200" kern="1200" dirty="0">
                <a:solidFill>
                  <a:schemeClr val="tx1"/>
                </a:solidFill>
                <a:effectLst/>
                <a:latin typeface="+mn-lt"/>
                <a:ea typeface="+mn-ea"/>
                <a:cs typeface="+mn-cs"/>
              </a:rPr>
              <a:t>ブラウザを動かすことに特化した基本ソフト</a:t>
            </a:r>
            <a:r>
              <a:rPr kumimoji="1" lang="en-US" altLang="ja-JP" sz="1200" kern="1200" dirty="0">
                <a:solidFill>
                  <a:schemeClr val="tx1"/>
                </a:solidFill>
                <a:effectLst/>
                <a:latin typeface="+mn-lt"/>
                <a:ea typeface="+mn-ea"/>
                <a:cs typeface="+mn-cs"/>
              </a:rPr>
              <a:t>Chrome OS</a:t>
            </a:r>
            <a:r>
              <a:rPr kumimoji="1" lang="ja-JP" altLang="ja-JP" sz="1200" kern="1200" dirty="0">
                <a:solidFill>
                  <a:schemeClr val="tx1"/>
                </a:solidFill>
                <a:effectLst/>
                <a:latin typeface="+mn-lt"/>
                <a:ea typeface="+mn-ea"/>
                <a:cs typeface="+mn-cs"/>
              </a:rPr>
              <a:t>を搭載したノート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のことです。</a:t>
            </a:r>
          </a:p>
          <a:p>
            <a:r>
              <a:rPr kumimoji="1" lang="ja-JP" altLang="ja-JP" sz="1200" kern="1200" dirty="0">
                <a:solidFill>
                  <a:schemeClr val="tx1"/>
                </a:solidFill>
                <a:effectLst/>
                <a:latin typeface="+mn-lt"/>
                <a:ea typeface="+mn-ea"/>
                <a:cs typeface="+mn-cs"/>
              </a:rPr>
              <a:t>ブラウザしか動かないというシンプルな機能に特化することで、高速な</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や大量のメモリが不要となりました。また、アプリを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にインストールせず、ブラウザを介して、クラウド・サービスとして利用するため、プログラムやデータを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保管する必要はなく、大容量のストレージもいりません。同時にデータ流出の危険も減り、バックアップも不要です。さらに、機能がシンプルなために、脆弱性が少なくウイルスに狙われる危険も減り安全性も高まります。また、ユーザーが使えるアプリケーションの選択やデータの範囲などの権限設定も管理者が、一括して管理画面から行うことができるなど、</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を個別に配布することに比べ、運用管理負担を大幅に削減することができます。</a:t>
            </a:r>
          </a:p>
          <a:p>
            <a:r>
              <a:rPr kumimoji="1" lang="ja-JP" altLang="ja-JP" sz="1200" kern="1200" dirty="0">
                <a:solidFill>
                  <a:schemeClr val="tx1"/>
                </a:solidFill>
                <a:effectLst/>
                <a:latin typeface="+mn-lt"/>
                <a:ea typeface="+mn-ea"/>
                <a:cs typeface="+mn-cs"/>
              </a:rPr>
              <a:t>これまで「何でもできる」ことを追求し開発されてきた</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などの汎用</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には、快適に動かすためには高性能なハードウェアが必要でしたが、あえて機能を絞り込むことによって、軽量で安価なノート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を実現したのです。</a:t>
            </a:r>
          </a:p>
          <a:p>
            <a:r>
              <a:rPr kumimoji="1" lang="ja-JP" altLang="ja-JP" sz="1200" kern="1200" dirty="0">
                <a:solidFill>
                  <a:schemeClr val="tx1"/>
                </a:solidFill>
                <a:effectLst/>
                <a:latin typeface="+mn-lt"/>
                <a:ea typeface="+mn-ea"/>
                <a:cs typeface="+mn-cs"/>
              </a:rPr>
              <a:t>かつて、メール、表計算や文書作成などは、</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に導入されたアプリに頼っていましたが、今ではブラウザを介してクラウドで利用できるようになっています。その他の業務アプリケーションもクラウドで利用できるものが増えています。</a:t>
            </a:r>
          </a:p>
          <a:p>
            <a:r>
              <a:rPr kumimoji="1" lang="ja-JP" altLang="ja-JP" sz="1200" kern="1200" dirty="0">
                <a:solidFill>
                  <a:schemeClr val="tx1"/>
                </a:solidFill>
                <a:effectLst/>
                <a:latin typeface="+mn-lt"/>
                <a:ea typeface="+mn-ea"/>
                <a:cs typeface="+mn-cs"/>
              </a:rPr>
              <a:t>多くの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ユーザーを抱える企業や教育機関は、セキュリティ上の心配が少なく、運用管理側の負担も少ない</a:t>
            </a:r>
            <a:r>
              <a:rPr kumimoji="1" lang="en-US" altLang="ja-JP" sz="1200" kern="1200" dirty="0" err="1">
                <a:solidFill>
                  <a:schemeClr val="tx1"/>
                </a:solidFill>
                <a:effectLst/>
                <a:latin typeface="+mn-lt"/>
                <a:ea typeface="+mn-ea"/>
                <a:cs typeface="+mn-cs"/>
              </a:rPr>
              <a:t>Chromebook</a:t>
            </a:r>
            <a:r>
              <a:rPr kumimoji="1" lang="ja-JP" altLang="ja-JP" sz="1200" kern="1200" dirty="0">
                <a:solidFill>
                  <a:schemeClr val="tx1"/>
                </a:solidFill>
                <a:effectLst/>
                <a:latin typeface="+mn-lt"/>
                <a:ea typeface="+mn-ea"/>
                <a:cs typeface="+mn-cs"/>
              </a:rPr>
              <a:t>に注目しています。まだ</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でなければできないことや使い勝手で、従来型のノート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が必要だとの声も少なくはありませんが、ネットワーク環境やクラウド・サービスの充実とともに、新たな選択肢としてその地位を確立してゆくことになるでしょう。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75</a:t>
            </a:fld>
            <a:endParaRPr kumimoji="1" lang="ja-JP" altLang="en-US"/>
          </a:p>
        </p:txBody>
      </p:sp>
    </p:spTree>
    <p:extLst>
      <p:ext uri="{BB962C8B-B14F-4D97-AF65-F5344CB8AC3E}">
        <p14:creationId xmlns:p14="http://schemas.microsoft.com/office/powerpoint/2010/main" val="21266766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クライアントの仮想化は、ひとつのクライアント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上に複数の異なるオペレーティング・システムを同時に稼働させる技術です。</a:t>
            </a:r>
          </a:p>
          <a:p>
            <a:r>
              <a:rPr kumimoji="1" lang="ja-JP" altLang="ja-JP" sz="1200" kern="1200" dirty="0">
                <a:solidFill>
                  <a:schemeClr val="tx1"/>
                </a:solidFill>
                <a:effectLst/>
                <a:latin typeface="+mn-lt"/>
                <a:ea typeface="+mn-ea"/>
                <a:cs typeface="+mn-cs"/>
              </a:rPr>
              <a:t>本来、ひとりのユーザーに占有使用されるクライアント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に、複数の仮想マシンを動かし異なるオペレーティング・システムを稼働させるのは、プログラムやデータの互換性を確保するためです。</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Window 7</a:t>
            </a:r>
            <a:r>
              <a:rPr kumimoji="1" lang="ja-JP" altLang="ja-JP" sz="1200" kern="1200" dirty="0">
                <a:solidFill>
                  <a:schemeClr val="tx1"/>
                </a:solidFill>
                <a:effectLst/>
                <a:latin typeface="+mn-lt"/>
                <a:ea typeface="+mn-ea"/>
                <a:cs typeface="+mn-cs"/>
              </a:rPr>
              <a:t>と言われる</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用のオペレーティング・システム上で、「</a:t>
            </a:r>
            <a:r>
              <a:rPr kumimoji="1" lang="en-US" altLang="ja-JP" sz="1200" kern="1200" dirty="0">
                <a:solidFill>
                  <a:schemeClr val="tx1"/>
                </a:solidFill>
                <a:effectLst/>
                <a:latin typeface="+mn-lt"/>
                <a:ea typeface="+mn-ea"/>
                <a:cs typeface="+mn-cs"/>
              </a:rPr>
              <a:t>XP</a:t>
            </a:r>
            <a:r>
              <a:rPr kumimoji="1" lang="ja-JP" altLang="ja-JP" sz="1200" kern="1200" dirty="0">
                <a:solidFill>
                  <a:schemeClr val="tx1"/>
                </a:solidFill>
                <a:effectLst/>
                <a:latin typeface="+mn-lt"/>
                <a:ea typeface="+mn-ea"/>
                <a:cs typeface="+mn-cs"/>
              </a:rPr>
              <a:t>モード」と呼ばれる仮想化の機能が動きます。この機能は</a:t>
            </a:r>
            <a:r>
              <a:rPr kumimoji="1" lang="en-US" altLang="ja-JP" sz="1200" kern="1200" dirty="0">
                <a:solidFill>
                  <a:schemeClr val="tx1"/>
                </a:solidFill>
                <a:effectLst/>
                <a:latin typeface="+mn-lt"/>
                <a:ea typeface="+mn-ea"/>
                <a:cs typeface="+mn-cs"/>
              </a:rPr>
              <a:t>Windows 7</a:t>
            </a:r>
            <a:r>
              <a:rPr kumimoji="1" lang="ja-JP" altLang="ja-JP" sz="1200" kern="1200" dirty="0">
                <a:solidFill>
                  <a:schemeClr val="tx1"/>
                </a:solidFill>
                <a:effectLst/>
                <a:latin typeface="+mn-lt"/>
                <a:ea typeface="+mn-ea"/>
                <a:cs typeface="+mn-cs"/>
              </a:rPr>
              <a:t>の前のバージョンである</a:t>
            </a:r>
            <a:r>
              <a:rPr kumimoji="1" lang="en-US" altLang="ja-JP" sz="1200" kern="1200" dirty="0">
                <a:solidFill>
                  <a:schemeClr val="tx1"/>
                </a:solidFill>
                <a:effectLst/>
                <a:latin typeface="+mn-lt"/>
                <a:ea typeface="+mn-ea"/>
                <a:cs typeface="+mn-cs"/>
              </a:rPr>
              <a:t>Windows XP</a:t>
            </a:r>
            <a:r>
              <a:rPr kumimoji="1" lang="ja-JP" altLang="ja-JP" sz="1200" kern="1200" dirty="0">
                <a:solidFill>
                  <a:schemeClr val="tx1"/>
                </a:solidFill>
                <a:effectLst/>
                <a:latin typeface="+mn-lt"/>
                <a:ea typeface="+mn-ea"/>
                <a:cs typeface="+mn-cs"/>
              </a:rPr>
              <a:t>を動かすことができる仮想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Windows7</a:t>
            </a:r>
            <a:r>
              <a:rPr kumimoji="1" lang="ja-JP" altLang="ja-JP" sz="1200" kern="1200" dirty="0">
                <a:solidFill>
                  <a:schemeClr val="tx1"/>
                </a:solidFill>
                <a:effectLst/>
                <a:latin typeface="+mn-lt"/>
                <a:ea typeface="+mn-ea"/>
                <a:cs typeface="+mn-cs"/>
              </a:rPr>
              <a:t>の中に作ります。この上で、</a:t>
            </a:r>
            <a:r>
              <a:rPr kumimoji="1" lang="en-US" altLang="ja-JP" sz="1200" kern="1200" dirty="0">
                <a:solidFill>
                  <a:schemeClr val="tx1"/>
                </a:solidFill>
                <a:effectLst/>
                <a:latin typeface="+mn-lt"/>
                <a:ea typeface="+mn-ea"/>
                <a:cs typeface="+mn-cs"/>
              </a:rPr>
              <a:t>Windows XP</a:t>
            </a:r>
            <a:r>
              <a:rPr kumimoji="1" lang="ja-JP" altLang="ja-JP" sz="1200" kern="1200" dirty="0">
                <a:solidFill>
                  <a:schemeClr val="tx1"/>
                </a:solidFill>
                <a:effectLst/>
                <a:latin typeface="+mn-lt"/>
                <a:ea typeface="+mn-ea"/>
                <a:cs typeface="+mn-cs"/>
              </a:rPr>
              <a:t>を動かせば、一台の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の上で、同時に</a:t>
            </a:r>
            <a:r>
              <a:rPr kumimoji="1" lang="en-US" altLang="ja-JP" sz="1200" kern="1200" dirty="0">
                <a:solidFill>
                  <a:schemeClr val="tx1"/>
                </a:solidFill>
                <a:effectLst/>
                <a:latin typeface="+mn-lt"/>
                <a:ea typeface="+mn-ea"/>
                <a:cs typeface="+mn-cs"/>
              </a:rPr>
              <a:t>Windows 7</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Windows XP</a:t>
            </a:r>
            <a:r>
              <a:rPr kumimoji="1" lang="ja-JP" altLang="ja-JP" sz="1200" kern="1200" dirty="0">
                <a:solidFill>
                  <a:schemeClr val="tx1"/>
                </a:solidFill>
                <a:effectLst/>
                <a:latin typeface="+mn-lt"/>
                <a:ea typeface="+mn-ea"/>
                <a:cs typeface="+mn-cs"/>
              </a:rPr>
              <a:t>を同時に稼働させることができます。</a:t>
            </a:r>
          </a:p>
          <a:p>
            <a:r>
              <a:rPr kumimoji="1" lang="ja-JP" altLang="ja-JP" sz="1200" kern="1200" dirty="0">
                <a:solidFill>
                  <a:schemeClr val="tx1"/>
                </a:solidFill>
                <a:effectLst/>
                <a:latin typeface="+mn-lt"/>
                <a:ea typeface="+mn-ea"/>
                <a:cs typeface="+mn-cs"/>
              </a:rPr>
              <a:t>このようなことが必要になるのは、</a:t>
            </a:r>
            <a:r>
              <a:rPr kumimoji="1" lang="en-US" altLang="ja-JP" sz="1200" kern="1200" dirty="0">
                <a:solidFill>
                  <a:schemeClr val="tx1"/>
                </a:solidFill>
                <a:effectLst/>
                <a:latin typeface="+mn-lt"/>
                <a:ea typeface="+mn-ea"/>
                <a:cs typeface="+mn-cs"/>
              </a:rPr>
              <a:t>Windows XP</a:t>
            </a:r>
            <a:r>
              <a:rPr kumimoji="1" lang="ja-JP" altLang="ja-JP" sz="1200" kern="1200" dirty="0">
                <a:solidFill>
                  <a:schemeClr val="tx1"/>
                </a:solidFill>
                <a:effectLst/>
                <a:latin typeface="+mn-lt"/>
                <a:ea typeface="+mn-ea"/>
                <a:cs typeface="+mn-cs"/>
              </a:rPr>
              <a:t>では動くが</a:t>
            </a:r>
            <a:r>
              <a:rPr kumimoji="1" lang="en-US" altLang="ja-JP" sz="1200" kern="1200" dirty="0">
                <a:solidFill>
                  <a:schemeClr val="tx1"/>
                </a:solidFill>
                <a:effectLst/>
                <a:latin typeface="+mn-lt"/>
                <a:ea typeface="+mn-ea"/>
                <a:cs typeface="+mn-cs"/>
              </a:rPr>
              <a:t>Windows 7</a:t>
            </a:r>
            <a:r>
              <a:rPr kumimoji="1" lang="ja-JP" altLang="ja-JP" sz="1200" kern="1200" dirty="0">
                <a:solidFill>
                  <a:schemeClr val="tx1"/>
                </a:solidFill>
                <a:effectLst/>
                <a:latin typeface="+mn-lt"/>
                <a:ea typeface="+mn-ea"/>
                <a:cs typeface="+mn-cs"/>
              </a:rPr>
              <a:t>では動かないソフトウェアがあるからです。バージョンアップのためにこれを移行するとなると、プログラムの修正やテスト、購入したパッケージ・ソフトウェアであれば、バージョンアップしなければなりません。そのための作業の手間や費用は、台数が多ければ多いほど、大きな負担となります。しかし、この機能を使えば、</a:t>
            </a:r>
            <a:r>
              <a:rPr kumimoji="1" lang="en-US" altLang="ja-JP" sz="1200" kern="1200" dirty="0">
                <a:solidFill>
                  <a:schemeClr val="tx1"/>
                </a:solidFill>
                <a:effectLst/>
                <a:latin typeface="+mn-lt"/>
                <a:ea typeface="+mn-ea"/>
                <a:cs typeface="+mn-cs"/>
              </a:rPr>
              <a:t>XP</a:t>
            </a:r>
            <a:r>
              <a:rPr kumimoji="1" lang="ja-JP" altLang="ja-JP" sz="1200" kern="1200" dirty="0">
                <a:solidFill>
                  <a:schemeClr val="tx1"/>
                </a:solidFill>
                <a:effectLst/>
                <a:latin typeface="+mn-lt"/>
                <a:ea typeface="+mn-ea"/>
                <a:cs typeface="+mn-cs"/>
              </a:rPr>
              <a:t>用として開発、購入したソフトウェアを無駄にしないですむのです。</a:t>
            </a:r>
          </a:p>
          <a:p>
            <a:r>
              <a:rPr kumimoji="1" lang="ja-JP" altLang="ja-JP" sz="1200" kern="1200" dirty="0">
                <a:solidFill>
                  <a:schemeClr val="tx1"/>
                </a:solidFill>
                <a:effectLst/>
                <a:latin typeface="+mn-lt"/>
                <a:ea typeface="+mn-ea"/>
                <a:cs typeface="+mn-cs"/>
              </a:rPr>
              <a:t>また、</a:t>
            </a:r>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Mac OS</a:t>
            </a:r>
            <a:r>
              <a:rPr kumimoji="1" lang="ja-JP" altLang="ja-JP" sz="1200" kern="1200" dirty="0">
                <a:solidFill>
                  <a:schemeClr val="tx1"/>
                </a:solidFill>
                <a:effectLst/>
                <a:latin typeface="+mn-lt"/>
                <a:ea typeface="+mn-ea"/>
                <a:cs typeface="+mn-cs"/>
              </a:rPr>
              <a:t>上で</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を動かすクライアント仮想化のソフトウェアもあります。これを使えば、一台の</a:t>
            </a:r>
            <a:r>
              <a:rPr kumimoji="1" lang="en-US" altLang="ja-JP" sz="1200" kern="1200" dirty="0">
                <a:solidFill>
                  <a:schemeClr val="tx1"/>
                </a:solidFill>
                <a:effectLst/>
                <a:latin typeface="+mn-lt"/>
                <a:ea typeface="+mn-ea"/>
                <a:cs typeface="+mn-cs"/>
              </a:rPr>
              <a:t>Mac PC</a:t>
            </a:r>
            <a:r>
              <a:rPr kumimoji="1" lang="ja-JP" altLang="ja-JP" sz="1200" kern="1200" dirty="0">
                <a:solidFill>
                  <a:schemeClr val="tx1"/>
                </a:solidFill>
                <a:effectLst/>
                <a:latin typeface="+mn-lt"/>
                <a:ea typeface="+mn-ea"/>
                <a:cs typeface="+mn-cs"/>
              </a:rPr>
              <a:t>で</a:t>
            </a:r>
            <a:r>
              <a:rPr kumimoji="1" lang="en-US" altLang="ja-JP" sz="1200" kern="1200" dirty="0">
                <a:solidFill>
                  <a:schemeClr val="tx1"/>
                </a:solidFill>
                <a:effectLst/>
                <a:latin typeface="+mn-lt"/>
                <a:ea typeface="+mn-ea"/>
                <a:cs typeface="+mn-cs"/>
              </a:rPr>
              <a:t>Mac OS</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を同時に動かすことができます。そのため、それぞれでしか動かないが、どちらも使いたいと言ったときに、ふたつの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を用意する必要はありません。また、データも相互にやりとりできますので、大変便利です。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76</a:t>
            </a:fld>
            <a:endParaRPr kumimoji="1" lang="ja-JP" altLang="en-US"/>
          </a:p>
        </p:txBody>
      </p:sp>
    </p:spTree>
    <p:extLst>
      <p:ext uri="{BB962C8B-B14F-4D97-AF65-F5344CB8AC3E}">
        <p14:creationId xmlns:p14="http://schemas.microsoft.com/office/powerpoint/2010/main" val="682601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【図解】コレ１枚で分かるストレージの仮想化</a:t>
            </a:r>
          </a:p>
          <a:p>
            <a:r>
              <a:rPr kumimoji="1" lang="ja-JP" altLang="ja-JP" sz="1200" kern="1200" dirty="0">
                <a:solidFill>
                  <a:schemeClr val="tx1"/>
                </a:solidFill>
                <a:effectLst/>
                <a:latin typeface="+mn-lt"/>
                <a:ea typeface="+mn-ea"/>
                <a:cs typeface="+mn-cs"/>
              </a:rPr>
              <a:t>ストレージ仮想化は、ハードウェアの物理的な制限・制約からの解放するために使われる技術です。</a:t>
            </a:r>
          </a:p>
          <a:p>
            <a:r>
              <a:rPr kumimoji="1" lang="ja-JP" altLang="ja-JP" sz="1200" kern="1200" dirty="0">
                <a:solidFill>
                  <a:schemeClr val="tx1"/>
                </a:solidFill>
                <a:effectLst/>
                <a:latin typeface="+mn-lt"/>
                <a:ea typeface="+mn-ea"/>
                <a:cs typeface="+mn-cs"/>
              </a:rPr>
              <a:t>例えば、ストレージの物理的容量は、使っている／いないに関わらず、「</a:t>
            </a:r>
            <a:r>
              <a:rPr kumimoji="1" lang="en-US" altLang="ja-JP" sz="1200" kern="1200" dirty="0">
                <a:solidFill>
                  <a:schemeClr val="tx1"/>
                </a:solidFill>
                <a:effectLst/>
                <a:latin typeface="+mn-lt"/>
                <a:ea typeface="+mn-ea"/>
                <a:cs typeface="+mn-cs"/>
              </a:rPr>
              <a:t>128GB</a:t>
            </a:r>
            <a:r>
              <a:rPr kumimoji="1" lang="ja-JP" altLang="ja-JP" sz="1200" kern="1200" dirty="0">
                <a:solidFill>
                  <a:schemeClr val="tx1"/>
                </a:solidFill>
                <a:effectLst/>
                <a:latin typeface="+mn-lt"/>
                <a:ea typeface="+mn-ea"/>
                <a:cs typeface="+mn-cs"/>
              </a:rPr>
              <a:t>」というように物理的に決まってしまいます。このストレージをサーバー個別に割り当て、そこでしか使えないのでは、複数サーバーを使っている場合などは非効率です。そこで複数ストレージをひとつにまとめ、複数サーバーで共用し必要な容量だけを割り当てることで使用効率を高めることができます。</a:t>
            </a:r>
          </a:p>
          <a:p>
            <a:r>
              <a:rPr kumimoji="1" lang="ja-JP" altLang="ja-JP" sz="1200" kern="1200" dirty="0">
                <a:solidFill>
                  <a:schemeClr val="tx1"/>
                </a:solidFill>
                <a:effectLst/>
                <a:latin typeface="+mn-lt"/>
                <a:ea typeface="+mn-ea"/>
                <a:cs typeface="+mn-cs"/>
              </a:rPr>
              <a:t>また、シンプロビジョニングや重複排除という技術で使用効率や利便性をさらに高めることができます。</a:t>
            </a:r>
          </a:p>
          <a:p>
            <a:r>
              <a:rPr kumimoji="1" lang="ja-JP" altLang="ja-JP" sz="1200" kern="1200" dirty="0">
                <a:solidFill>
                  <a:schemeClr val="tx1"/>
                </a:solidFill>
                <a:effectLst/>
                <a:latin typeface="+mn-lt"/>
                <a:ea typeface="+mn-ea"/>
                <a:cs typeface="+mn-cs"/>
              </a:rPr>
              <a:t>シンプロビジョニングは、物理ストレージの容量を実際より多くあるようにサーバー上のオペレーティングシステム（</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）に見せかける技術です。これまでなら、物理ストレージの容量が変われば、</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への設定変更が必要でした。しかし、この技術を使えば、</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は、最初から大きな容量で設定しておき、実際にはその時点で使う容量だけを用意し、足らなくなった容量を物理的に補充するだけで設定の変更が不要になります。これにより容量を節約できると共に運用負担が軽減できます。</a:t>
            </a:r>
          </a:p>
          <a:p>
            <a:r>
              <a:rPr kumimoji="1" lang="ja-JP" altLang="ja-JP" sz="1200" kern="1200" dirty="0">
                <a:solidFill>
                  <a:schemeClr val="tx1"/>
                </a:solidFill>
                <a:effectLst/>
                <a:latin typeface="+mn-lt"/>
                <a:ea typeface="+mn-ea"/>
                <a:cs typeface="+mn-cs"/>
              </a:rPr>
              <a:t>重複排除は、データの重複している部分を削減し、ストレージの使用効率を高める技術です。例えば、電子メールでファイルを添付して同時に複数の人に送信すると、同じファイルのコピーがいくつも作られてしまいます。この重複データを削除してデータ容量を削減する一方で、ユーザーには、これまでと変わらず複数のファイルがそこにあるように見せかけることができます。このように、ユーザーに意識させずストレージの容量を減らすことができるのです。</a:t>
            </a:r>
          </a:p>
          <a:p>
            <a:r>
              <a:rPr kumimoji="1" lang="ja-JP" altLang="ja-JP" sz="1200" kern="1200" dirty="0">
                <a:solidFill>
                  <a:schemeClr val="tx1"/>
                </a:solidFill>
                <a:effectLst/>
                <a:latin typeface="+mn-lt"/>
                <a:ea typeface="+mn-ea"/>
                <a:cs typeface="+mn-cs"/>
              </a:rPr>
              <a:t>ビッグデータの時代となり、ストレージの需要が高まる中、効率よくストレージを利用し、運用や管理の負担を軽減することへの需要は、益々高まってくるでしょう。</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77</a:t>
            </a:fld>
            <a:endParaRPr kumimoji="1" lang="ja-JP" altLang="en-US"/>
          </a:p>
        </p:txBody>
      </p:sp>
    </p:spTree>
    <p:extLst>
      <p:ext uri="{BB962C8B-B14F-4D97-AF65-F5344CB8AC3E}">
        <p14:creationId xmlns:p14="http://schemas.microsoft.com/office/powerpoint/2010/main" val="23560277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78</a:t>
            </a:fld>
            <a:endParaRPr lang="en-US" altLang="ja-JP"/>
          </a:p>
        </p:txBody>
      </p:sp>
      <p:sp>
        <p:nvSpPr>
          <p:cNvPr id="761858" name="Rectangle 2"/>
          <p:cNvSpPr>
            <a:spLocks noGrp="1" noRot="1" noChangeAspect="1" noChangeArrowheads="1" noTextEdit="1"/>
          </p:cNvSpPr>
          <p:nvPr>
            <p:ph type="sldImg"/>
          </p:nvPr>
        </p:nvSpPr>
        <p:spPr>
          <a:xfrm>
            <a:off x="1141413" y="684213"/>
            <a:ext cx="4576762" cy="3432175"/>
          </a:xfrm>
          <a:ln/>
        </p:spPr>
      </p:sp>
      <p:sp>
        <p:nvSpPr>
          <p:cNvPr id="761859" name="Rectangle 3"/>
          <p:cNvSpPr>
            <a:spLocks noGrp="1" noChangeArrowheads="1"/>
          </p:cNvSpPr>
          <p:nvPr>
            <p:ph type="body" idx="1"/>
          </p:nvPr>
        </p:nvSpPr>
        <p:spPr>
          <a:xfrm>
            <a:off x="684681" y="4343440"/>
            <a:ext cx="5488640" cy="4115603"/>
          </a:xfrm>
        </p:spPr>
        <p:txBody>
          <a:bodyPr/>
          <a:lstStyle/>
          <a:p>
            <a:r>
              <a:rPr kumimoji="1" lang="ja-JP" altLang="ja-JP" sz="1200" kern="1200" dirty="0">
                <a:solidFill>
                  <a:schemeClr val="tx1"/>
                </a:solidFill>
                <a:effectLst/>
                <a:latin typeface="+mn-lt"/>
                <a:ea typeface="+mn-ea"/>
                <a:cs typeface="+mn-cs"/>
              </a:rPr>
              <a:t>従来、ネットワークの構築は異なる役割や機能を持つ多数の機器をケーブルで接続し、それぞれに手間のかかる設定が必要でした。この常識を変えたのが、</a:t>
            </a:r>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Software-Defined Networking</a:t>
            </a:r>
            <a:r>
              <a:rPr kumimoji="1" lang="ja-JP" altLang="ja-JP" sz="1200" kern="1200" dirty="0">
                <a:solidFill>
                  <a:schemeClr val="tx1"/>
                </a:solidFill>
                <a:effectLst/>
                <a:latin typeface="+mn-lt"/>
                <a:ea typeface="+mn-ea"/>
                <a:cs typeface="+mn-cs"/>
              </a:rPr>
              <a:t>）です。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とは、ルーターやスイッチなどのネットワーク機器の構成や接続ルートなどを、機器の導入や配線などの作業をしなくても、ソフトウェアへの設定だけで実現する技術の総称です。例えば、異なる複数企業のシステム機器が混在して設置されているデータセンターの場合、従来は、独立性を保証するため、それぞれに機器もネットワークも分離して別々に管理しなければなりませんでした。しかし、</a:t>
            </a:r>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であれば、全てをひとつの物理的なネットワークで構成し、設定だけで個別独立したネットワークとして機能させることができます。</a:t>
            </a:r>
          </a:p>
          <a:p>
            <a:r>
              <a:rPr kumimoji="1" lang="ja-JP" altLang="ja-JP" sz="1200" kern="1200" dirty="0">
                <a:solidFill>
                  <a:schemeClr val="tx1"/>
                </a:solidFill>
                <a:effectLst/>
                <a:latin typeface="+mn-lt"/>
                <a:ea typeface="+mn-ea"/>
                <a:cs typeface="+mn-cs"/>
              </a:rPr>
              <a:t>またルーターやスイッチなどの機能の違う機器も必要でしたが、設定だけで必要とする機能構成をソフトウェア的に実現することができる</a:t>
            </a:r>
            <a:r>
              <a:rPr kumimoji="1" lang="en-US" altLang="ja-JP" sz="1200" kern="1200" dirty="0">
                <a:solidFill>
                  <a:schemeClr val="tx1"/>
                </a:solidFill>
                <a:effectLst/>
                <a:latin typeface="+mn-lt"/>
                <a:ea typeface="+mn-ea"/>
                <a:cs typeface="+mn-cs"/>
              </a:rPr>
              <a:t>NFV</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Network Functions Virtualization</a:t>
            </a:r>
            <a:r>
              <a:rPr kumimoji="1" lang="ja-JP" altLang="ja-JP" sz="1200" kern="1200" dirty="0">
                <a:solidFill>
                  <a:schemeClr val="tx1"/>
                </a:solidFill>
                <a:effectLst/>
                <a:latin typeface="+mn-lt"/>
                <a:ea typeface="+mn-ea"/>
                <a:cs typeface="+mn-cs"/>
              </a:rPr>
              <a:t>：ネットワーク機能の仮想化）も使われはじめています。これまでのネットワークは個別の機能を持たせた専用ハードウェアを使い、これを組み合わせて使うことでネットワークの機能を実現していました。それを</a:t>
            </a:r>
            <a:r>
              <a:rPr kumimoji="1" lang="en-US" altLang="ja-JP" sz="1200" kern="1200" dirty="0">
                <a:solidFill>
                  <a:schemeClr val="tx1"/>
                </a:solidFill>
                <a:effectLst/>
                <a:latin typeface="+mn-lt"/>
                <a:ea typeface="+mn-ea"/>
                <a:cs typeface="+mn-cs"/>
              </a:rPr>
              <a:t>NFV</a:t>
            </a:r>
            <a:r>
              <a:rPr kumimoji="1" lang="ja-JP" altLang="ja-JP" sz="1200" kern="1200" dirty="0">
                <a:solidFill>
                  <a:schemeClr val="tx1"/>
                </a:solidFill>
                <a:effectLst/>
                <a:latin typeface="+mn-lt"/>
                <a:ea typeface="+mn-ea"/>
                <a:cs typeface="+mn-cs"/>
              </a:rPr>
              <a:t>では、汎用サーバー上でアプリケーションとして各種機能を提供することで、物理的にバラバラな専用機と比較して、ネットワークの構築や構成の追加・変更が容易になり、ベンダーへの依存度も軽減できるのです。</a:t>
            </a:r>
          </a:p>
          <a:p>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NFV</a:t>
            </a:r>
            <a:r>
              <a:rPr kumimoji="1" lang="ja-JP" altLang="ja-JP" sz="1200" kern="1200" dirty="0">
                <a:solidFill>
                  <a:schemeClr val="tx1"/>
                </a:solidFill>
                <a:effectLst/>
                <a:latin typeface="+mn-lt"/>
                <a:ea typeface="+mn-ea"/>
                <a:cs typeface="+mn-cs"/>
              </a:rPr>
              <a:t>を使えば、全体を一元的に集中制御できるので個々のネットワーク機器の設定や管理に手間がかかりません。さらに利用目的に応じた「ポリシー」に応じてネットワークの特性を自由に制御できるようになりました。ポリシーとは、どのように扱うかの方針や制約条件を体系的かつ具体的に定めた規範のことです。例えば、セキュリティを高度に保ちたい、負荷分散を行いたい、音声や映像は途切れないように優先的に処理したいといったアプリケーションに応じたポリシーを設定し、それに応じてネットワーク全体の挙動を制御できるようになったのです。</a:t>
            </a:r>
          </a:p>
          <a:p>
            <a:r>
              <a:rPr kumimoji="1" lang="ja-JP" altLang="ja-JP" sz="1200" kern="1200" dirty="0">
                <a:solidFill>
                  <a:schemeClr val="tx1"/>
                </a:solidFill>
                <a:effectLst/>
                <a:latin typeface="+mn-lt"/>
                <a:ea typeface="+mn-ea"/>
                <a:cs typeface="+mn-cs"/>
              </a:rPr>
              <a:t>従来は、運用管理者がポリシーに応じて手作業でネットワーク機器の構成や設定を行っていましたが、</a:t>
            </a:r>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により、これらの作業をネットワーク全体に対して一括して、あるいはアプリケーションからの要求に応じて自動的で対応できるようになったのです。その結果、ネットワークの運用管理負担が軽減されると共に、アプリケーションの変更に即応できる柔軟なネットワークが実現したのです。</a:t>
            </a:r>
          </a:p>
          <a:p>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NFV</a:t>
            </a:r>
            <a:r>
              <a:rPr kumimoji="1" lang="ja-JP" altLang="ja-JP" sz="1200" kern="1200" dirty="0">
                <a:solidFill>
                  <a:schemeClr val="tx1"/>
                </a:solidFill>
                <a:effectLst/>
                <a:latin typeface="+mn-lt"/>
                <a:ea typeface="+mn-ea"/>
                <a:cs typeface="+mn-cs"/>
              </a:rPr>
              <a:t>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／モノのインターネット）の普及に向けても注目されています。従来のネットワークでは、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で求められる膨大なデバイスやデータ･トラフィック量の変化、様々なサービスレベルへの対応に限界があるからです。</a:t>
            </a:r>
          </a:p>
          <a:p>
            <a:r>
              <a:rPr kumimoji="1" lang="ja-JP" altLang="ja-JP" sz="1200" kern="1200" dirty="0">
                <a:solidFill>
                  <a:schemeClr val="tx1"/>
                </a:solidFill>
                <a:effectLst/>
                <a:latin typeface="+mn-lt"/>
                <a:ea typeface="+mn-ea"/>
                <a:cs typeface="+mn-cs"/>
              </a:rPr>
              <a:t>ネットワーク構成や機能・サービスの高度な柔軟性</a:t>
            </a:r>
          </a:p>
          <a:p>
            <a:r>
              <a:rPr kumimoji="1" lang="ja-JP" altLang="ja-JP" sz="1200" kern="1200" dirty="0">
                <a:solidFill>
                  <a:schemeClr val="tx1"/>
                </a:solidFill>
                <a:effectLst/>
                <a:latin typeface="+mn-lt"/>
                <a:ea typeface="+mn-ea"/>
                <a:cs typeface="+mn-cs"/>
              </a:rPr>
              <a:t>ネットワークの拡張性や耐障害性</a:t>
            </a:r>
          </a:p>
          <a:p>
            <a:r>
              <a:rPr kumimoji="1" lang="ja-JP" altLang="ja-JP" sz="1200" kern="1200" dirty="0">
                <a:solidFill>
                  <a:schemeClr val="tx1"/>
                </a:solidFill>
                <a:effectLst/>
                <a:latin typeface="+mn-lt"/>
                <a:ea typeface="+mn-ea"/>
                <a:cs typeface="+mn-cs"/>
              </a:rPr>
              <a:t>オープン･スタンダードへの対応</a:t>
            </a:r>
          </a:p>
          <a:p>
            <a:r>
              <a:rPr kumimoji="1" lang="ja-JP" altLang="ja-JP" sz="1200" kern="1200" dirty="0">
                <a:solidFill>
                  <a:schemeClr val="tx1"/>
                </a:solidFill>
                <a:effectLst/>
                <a:latin typeface="+mn-lt"/>
                <a:ea typeface="+mn-ea"/>
                <a:cs typeface="+mn-cs"/>
              </a:rPr>
              <a:t>こうした要求に対応するための中核技術として期待されているのです。つまりネットワークの構成や機器が持つ機能を仮想化することによって、柔軟性や拡張性を実現できるとともに、ネットワーク資源のより効率的な共有を可能にすることができるからです。</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の普及と共に、</a:t>
            </a:r>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NFV</a:t>
            </a:r>
            <a:r>
              <a:rPr kumimoji="1" lang="ja-JP" altLang="ja-JP" sz="1200" kern="1200" dirty="0">
                <a:solidFill>
                  <a:schemeClr val="tx1"/>
                </a:solidFill>
                <a:effectLst/>
                <a:latin typeface="+mn-lt"/>
                <a:ea typeface="+mn-ea"/>
                <a:cs typeface="+mn-cs"/>
              </a:rPr>
              <a:t>もまた普及してゆくことになるでしょう。</a:t>
            </a:r>
          </a:p>
          <a:p>
            <a:endParaRPr lang="ja-JP" altLang="en-US" dirty="0"/>
          </a:p>
        </p:txBody>
      </p:sp>
    </p:spTree>
    <p:extLst>
      <p:ext uri="{BB962C8B-B14F-4D97-AF65-F5344CB8AC3E}">
        <p14:creationId xmlns:p14="http://schemas.microsoft.com/office/powerpoint/2010/main" val="6322539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79</a:t>
            </a:fld>
            <a:endParaRPr kumimoji="1" lang="ja-JP" altLang="en-US"/>
          </a:p>
        </p:txBody>
      </p:sp>
    </p:spTree>
    <p:extLst>
      <p:ext uri="{BB962C8B-B14F-4D97-AF65-F5344CB8AC3E}">
        <p14:creationId xmlns:p14="http://schemas.microsoft.com/office/powerpoint/2010/main" val="41547585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86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931259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クラウド・コンピューティングとは、「コンピュータの機能や性能を共同利用するための仕組み」で、「クラウド」と略されることもあります。例えば、大手クラウド事業者のひとつである</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の子会社・</a:t>
            </a:r>
            <a:r>
              <a:rPr kumimoji="1" lang="en-US" altLang="ja-JP" sz="1200" kern="1200" dirty="0">
                <a:solidFill>
                  <a:schemeClr val="tx1"/>
                </a:solidFill>
                <a:effectLst/>
                <a:latin typeface="+mn-lt"/>
                <a:ea typeface="+mn-ea"/>
                <a:cs typeface="+mn-cs"/>
              </a:rPr>
              <a:t>Amazon Web Services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）は、数百万台ものサーバー・コンピュータを所有していると言われています。ちなみに、日本全国で所有されているサーバーは約</a:t>
            </a:r>
            <a:r>
              <a:rPr kumimoji="1" lang="en-US" altLang="ja-JP" sz="1200" kern="1200" dirty="0">
                <a:solidFill>
                  <a:schemeClr val="tx1"/>
                </a:solidFill>
                <a:effectLst/>
                <a:latin typeface="+mn-lt"/>
                <a:ea typeface="+mn-ea"/>
                <a:cs typeface="+mn-cs"/>
              </a:rPr>
              <a:t>250</a:t>
            </a:r>
            <a:r>
              <a:rPr kumimoji="1" lang="ja-JP" altLang="ja-JP" sz="1200" kern="1200">
                <a:solidFill>
                  <a:schemeClr val="tx1"/>
                </a:solidFill>
                <a:effectLst/>
                <a:latin typeface="+mn-lt"/>
                <a:ea typeface="+mn-ea"/>
                <a:cs typeface="+mn-cs"/>
              </a:rPr>
              <a:t>万台程度なので、その規模がどれほど大きいかが分かります。</a:t>
            </a:r>
          </a:p>
          <a:p>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はこれらサーバーを三年間の償却期間で入れ替えているので、</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一社で</a:t>
            </a:r>
            <a:r>
              <a:rPr kumimoji="1" lang="en-US" altLang="ja-JP" sz="1200" kern="1200" dirty="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万台をゆうに越える台数を毎年購入している計算になります。世界で年間に出荷されるサーバーの台数は約</a:t>
            </a:r>
            <a:r>
              <a:rPr kumimoji="1" lang="en-US" altLang="ja-JP" sz="1200" kern="1200" dirty="0">
                <a:solidFill>
                  <a:schemeClr val="tx1"/>
                </a:solidFill>
                <a:effectLst/>
                <a:latin typeface="+mn-lt"/>
                <a:ea typeface="+mn-ea"/>
                <a:cs typeface="+mn-cs"/>
              </a:rPr>
              <a:t>1000</a:t>
            </a:r>
            <a:r>
              <a:rPr kumimoji="1" lang="ja-JP" altLang="ja-JP" sz="1200" kern="1200">
                <a:solidFill>
                  <a:schemeClr val="tx1"/>
                </a:solidFill>
                <a:effectLst/>
                <a:latin typeface="+mn-lt"/>
                <a:ea typeface="+mn-ea"/>
                <a:cs typeface="+mn-cs"/>
              </a:rPr>
              <a:t>万台、日本国内では約</a:t>
            </a:r>
            <a:r>
              <a:rPr kumimoji="1" lang="en-US" altLang="ja-JP" sz="1200" kern="1200" dirty="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万台であることを考えると、その膨大さは桁違いです。</a:t>
            </a:r>
          </a:p>
          <a:p>
            <a:r>
              <a:rPr kumimoji="1" lang="ja-JP" altLang="ja-JP" sz="1200" kern="1200">
                <a:solidFill>
                  <a:schemeClr val="tx1"/>
                </a:solidFill>
                <a:effectLst/>
                <a:latin typeface="+mn-lt"/>
                <a:ea typeface="+mn-ea"/>
                <a:cs typeface="+mn-cs"/>
              </a:rPr>
              <a:t>これだけの規模なので、</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は既製品のサーバーを使わず自社のサービスに合わせた特注のサーバーを自前で設計し台湾などの企業に製造委託しています。また、サーバーの中核となる</a:t>
            </a:r>
            <a:r>
              <a:rPr kumimoji="1" lang="en-US" altLang="ja-JP" sz="1200" kern="1200" dirty="0">
                <a:solidFill>
                  <a:schemeClr val="tx1"/>
                </a:solidFill>
                <a:effectLst/>
                <a:latin typeface="+mn-lt"/>
                <a:ea typeface="+mn-ea"/>
                <a:cs typeface="+mn-cs"/>
              </a:rPr>
              <a:t>CPU</a:t>
            </a:r>
            <a:r>
              <a:rPr kumimoji="1" lang="ja-JP" altLang="ja-JP" sz="1200" kern="1200">
                <a:solidFill>
                  <a:schemeClr val="tx1"/>
                </a:solidFill>
                <a:effectLst/>
                <a:latin typeface="+mn-lt"/>
                <a:ea typeface="+mn-ea"/>
                <a:cs typeface="+mn-cs"/>
              </a:rPr>
              <a:t>も大手半導体メーカーの</a:t>
            </a:r>
            <a:r>
              <a:rPr kumimoji="1" lang="en-US" altLang="ja-JP" sz="1200" kern="1200" dirty="0">
                <a:solidFill>
                  <a:schemeClr val="tx1"/>
                </a:solidFill>
                <a:effectLst/>
                <a:latin typeface="+mn-lt"/>
                <a:ea typeface="+mn-ea"/>
                <a:cs typeface="+mn-cs"/>
              </a:rPr>
              <a:t>Intel</a:t>
            </a:r>
            <a:r>
              <a:rPr kumimoji="1" lang="ja-JP" altLang="ja-JP" sz="1200" kern="1200">
                <a:solidFill>
                  <a:schemeClr val="tx1"/>
                </a:solidFill>
                <a:effectLst/>
                <a:latin typeface="+mn-lt"/>
                <a:ea typeface="+mn-ea"/>
                <a:cs typeface="+mn-cs"/>
              </a:rPr>
              <a:t>から独自仕様の設計で大量発注しています。ネットワーク機器やその他の設備も同様に、自社のクラウド・サービスに最適化された仕様で開発・製造し、使用しているのです。</a:t>
            </a:r>
          </a:p>
          <a:p>
            <a:r>
              <a:rPr kumimoji="1" lang="ja-JP" altLang="ja-JP" sz="1200" kern="1200">
                <a:solidFill>
                  <a:schemeClr val="tx1"/>
                </a:solidFill>
                <a:effectLst/>
                <a:latin typeface="+mn-lt"/>
                <a:ea typeface="+mn-ea"/>
                <a:cs typeface="+mn-cs"/>
              </a:rPr>
              <a:t>機器や設備を大量に購入することで購入単価は下がり、それらの運用管理は高度に自動化されています。このように、「規模の経済」をうまく活かして設備投資を低く抑え、運用管理の効率化を徹底することで、利用者は安い料金でコンピュータを利用できるようになりました。</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以外にも</a:t>
            </a:r>
            <a:r>
              <a:rPr kumimoji="1" lang="en-US" altLang="ja-JP" sz="1200" kern="1200" dirty="0">
                <a:solidFill>
                  <a:schemeClr val="tx1"/>
                </a:solidFill>
                <a:effectLst/>
                <a:latin typeface="+mn-lt"/>
                <a:ea typeface="+mn-ea"/>
                <a:cs typeface="+mn-cs"/>
              </a:rPr>
              <a:t>Microsoft</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IBM</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Alibaba</a:t>
            </a:r>
            <a:r>
              <a:rPr kumimoji="1" lang="ja-JP" altLang="ja-JP" sz="1200" kern="1200">
                <a:solidFill>
                  <a:schemeClr val="tx1"/>
                </a:solidFill>
                <a:effectLst/>
                <a:latin typeface="+mn-lt"/>
                <a:ea typeface="+mn-ea"/>
                <a:cs typeface="+mn-cs"/>
              </a:rPr>
              <a:t>などが同様のサービスを提供しています。</a:t>
            </a:r>
          </a:p>
          <a:p>
            <a:r>
              <a:rPr kumimoji="1" lang="ja-JP" altLang="ja-JP" sz="1200" kern="1200">
                <a:solidFill>
                  <a:schemeClr val="tx1"/>
                </a:solidFill>
                <a:effectLst/>
                <a:latin typeface="+mn-lt"/>
                <a:ea typeface="+mn-ea"/>
                <a:cs typeface="+mn-cs"/>
              </a:rPr>
              <a:t>クラウドがなかった時代は、コンピュータを利用するためには、ハードウェアやソフトウェアを自分たちの資産として購入し、自ら運用管理しなければならならなかったのですが、クラウドの登場によりサービスとして使えるようになったのです。利用者は初期投資を必要とせず、使った分だけ利用料金を払えばすぐにでも利用できるようになりました。例えて言えば、飲み水を手に入れるために、各家の庭に井戸を掘りポンプを設置しなければならなかった時代から、水道を引けば蛇口をひねるだけで手に入るようになったことと同じです。また使った分だけ払う「従量課金」なので無駄がありません。</a:t>
            </a:r>
          </a:p>
          <a:p>
            <a:br>
              <a:rPr kumimoji="1" lang="en-US" altLang="ja-JP" sz="1200" kern="1200" dirty="0">
                <a:solidFill>
                  <a:schemeClr val="tx1"/>
                </a:solidFill>
                <a:effectLst/>
                <a:latin typeface="+mn-lt"/>
                <a:ea typeface="+mn-ea"/>
                <a:cs typeface="+mn-cs"/>
              </a:rPr>
            </a:br>
            <a:r>
              <a:rPr kumimoji="1" lang="ja-JP" altLang="ja-JP" sz="1200" kern="1200">
                <a:solidFill>
                  <a:schemeClr val="tx1"/>
                </a:solidFill>
                <a:effectLst/>
                <a:latin typeface="+mn-lt"/>
                <a:ea typeface="+mn-ea"/>
                <a:cs typeface="+mn-cs"/>
              </a:rPr>
              <a:t>このようにクラウドはコンピュータの使い方の常識を根本的に変えてしまいました。</a:t>
            </a:r>
          </a:p>
          <a:p>
            <a:r>
              <a:rPr kumimoji="1" lang="ja-JP" altLang="ja-JP" sz="1200" kern="1200">
                <a:solidFill>
                  <a:schemeClr val="tx1"/>
                </a:solidFill>
                <a:effectLst/>
                <a:latin typeface="+mn-lt"/>
                <a:ea typeface="+mn-ea"/>
                <a:cs typeface="+mn-cs"/>
              </a:rPr>
              <a:t>「クラウド・コンピューティング」という言葉が最初に使われたのは、</a:t>
            </a:r>
            <a:r>
              <a:rPr kumimoji="1" lang="en-US" altLang="ja-JP" sz="1200" kern="1200" dirty="0">
                <a:solidFill>
                  <a:schemeClr val="tx1"/>
                </a:solidFill>
                <a:effectLst/>
                <a:latin typeface="+mn-lt"/>
                <a:ea typeface="+mn-ea"/>
                <a:cs typeface="+mn-cs"/>
              </a:rPr>
              <a:t>2006</a:t>
            </a:r>
            <a:r>
              <a:rPr kumimoji="1" lang="ja-JP" altLang="ja-JP" sz="1200" kern="1200">
                <a:solidFill>
                  <a:schemeClr val="tx1"/>
                </a:solidFill>
                <a:effectLst/>
                <a:latin typeface="+mn-lt"/>
                <a:ea typeface="+mn-ea"/>
                <a:cs typeface="+mn-cs"/>
              </a:rPr>
              <a:t>年、当時</a:t>
            </a:r>
            <a:r>
              <a:rPr kumimoji="1" lang="en-US" altLang="ja-JP" sz="1200" kern="1200" dirty="0">
                <a:solidFill>
                  <a:schemeClr val="tx1"/>
                </a:solidFill>
                <a:effectLst/>
                <a:latin typeface="+mn-lt"/>
                <a:ea typeface="+mn-ea"/>
                <a:cs typeface="+mn-cs"/>
              </a:rPr>
              <a:t>Google</a:t>
            </a:r>
            <a:r>
              <a:rPr kumimoji="1" lang="ja-JP" altLang="ja-JP" sz="1200" kern="120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a:solidFill>
                  <a:schemeClr val="tx1"/>
                </a:solidFill>
                <a:effectLst/>
                <a:latin typeface="+mn-lt"/>
                <a:ea typeface="+mn-ea"/>
                <a:cs typeface="+mn-cs"/>
              </a:rPr>
              <a:t>だったエリック・シュミットの次のスピーチだと言われています。</a:t>
            </a:r>
          </a:p>
          <a:p>
            <a:r>
              <a:rPr kumimoji="1" lang="ja-JP" altLang="ja-JP" sz="1200" kern="1200">
                <a:solidFill>
                  <a:schemeClr val="tx1"/>
                </a:solidFill>
                <a:effectLst/>
                <a:latin typeface="+mn-lt"/>
                <a:ea typeface="+mn-ea"/>
                <a:cs typeface="+mn-cs"/>
              </a:rPr>
              <a:t>「データもプログラムも、サーバー群の上に置いておこう。そういったものは、どこか</a:t>
            </a:r>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雲（クラウド）</a:t>
            </a:r>
            <a:r>
              <a:rPr kumimoji="1" lang="en-US" altLang="ja-JP" sz="1200" kern="1200" dirty="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の中にあればいい。必要なのはブラウザーとインターネットへのアクセス。パソコン、マック、携帯電話、ブラックベリー（スマートフォン）、とにかく手元にあるどんな端末からでも使える。データもデータ処理も、その他あれやこれやもみんなサーバーに、だ。」</a:t>
            </a: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雲（クラウド）”とは、インターネットのことです。当時インターネットやネットワークを表現する模式図として雲の絵がよく使かわれていたことからです。彼の発言を整理してみると次のようになります。</a:t>
            </a:r>
          </a:p>
          <a:p>
            <a:pPr lvl="0"/>
            <a:r>
              <a:rPr kumimoji="1" lang="ja-JP" altLang="ja-JP" sz="1200" kern="1200">
                <a:solidFill>
                  <a:schemeClr val="tx1"/>
                </a:solidFill>
                <a:effectLst/>
                <a:latin typeface="+mn-lt"/>
                <a:ea typeface="+mn-ea"/>
                <a:cs typeface="+mn-cs"/>
              </a:rPr>
              <a:t>インターネットにつながるデータセンターにシステムを設置し、</a:t>
            </a:r>
          </a:p>
          <a:p>
            <a:pPr lvl="0"/>
            <a:r>
              <a:rPr kumimoji="1" lang="ja-JP" altLang="ja-JP" sz="1200" kern="1200">
                <a:solidFill>
                  <a:schemeClr val="tx1"/>
                </a:solidFill>
                <a:effectLst/>
                <a:latin typeface="+mn-lt"/>
                <a:ea typeface="+mn-ea"/>
                <a:cs typeface="+mn-cs"/>
              </a:rPr>
              <a:t>インターネットとブラウザーが使える様々なデバイスから、</a:t>
            </a:r>
          </a:p>
          <a:p>
            <a:pPr lvl="0"/>
            <a:r>
              <a:rPr kumimoji="1" lang="ja-JP" altLang="ja-JP" sz="1200" kern="1200">
                <a:solidFill>
                  <a:schemeClr val="tx1"/>
                </a:solidFill>
                <a:effectLst/>
                <a:latin typeface="+mn-lt"/>
                <a:ea typeface="+mn-ea"/>
                <a:cs typeface="+mn-cs"/>
              </a:rPr>
              <a:t>情報システムの様々な機能や性能をサービスとして使える仕組み。</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ここでいう「情報システムの様々な機能や性能」とは、次のことです。</a:t>
            </a:r>
          </a:p>
          <a:p>
            <a:pPr lvl="0"/>
            <a:r>
              <a:rPr kumimoji="1" lang="ja-JP" altLang="ja-JP" sz="1200" kern="1200">
                <a:solidFill>
                  <a:schemeClr val="tx1"/>
                </a:solidFill>
                <a:effectLst/>
                <a:latin typeface="+mn-lt"/>
                <a:ea typeface="+mn-ea"/>
                <a:cs typeface="+mn-cs"/>
              </a:rPr>
              <a:t>アプリケーション：業務の効率化や利便性を高めるために作られた業務個別のソフトウェア</a:t>
            </a:r>
          </a:p>
          <a:p>
            <a:pPr lvl="0"/>
            <a:r>
              <a:rPr kumimoji="1" lang="ja-JP" altLang="ja-JP" sz="1200" kern="1200">
                <a:solidFill>
                  <a:schemeClr val="tx1"/>
                </a:solidFill>
                <a:effectLst/>
                <a:latin typeface="+mn-lt"/>
                <a:ea typeface="+mn-ea"/>
                <a:cs typeface="+mn-cs"/>
              </a:rPr>
              <a:t>プラットフォーム：様々なアプリケーションで共用されるデータ管理のための仕組み（データベース）や稼働状況の監視、安定稼働を維持するための運用管理などのソフトウェア、またそれらを使ったアプリケーションを容易に開発できるツール、開発したアプリケーションを実行させる仕組み</a:t>
            </a:r>
          </a:p>
          <a:p>
            <a:pPr lvl="0"/>
            <a:r>
              <a:rPr kumimoji="1" lang="ja-JP" altLang="ja-JP" sz="1200" kern="1200">
                <a:solidFill>
                  <a:schemeClr val="tx1"/>
                </a:solidFill>
                <a:effectLst/>
                <a:latin typeface="+mn-lt"/>
                <a:ea typeface="+mn-ea"/>
                <a:cs typeface="+mn-cs"/>
              </a:rPr>
              <a:t>インフラストラクチャー：業務を処理するための計算装置、データを保管するための記憶装置、通信のためのネットワーク機器や通信回線、それらを設置し運用するための施設や設備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これらを所有することなくサービスとして使えるのがクラウドです。</a:t>
            </a:r>
          </a:p>
          <a:p>
            <a:br>
              <a:rPr kumimoji="1" lang="en-US" altLang="ja-JP" sz="1200" kern="1200" dirty="0">
                <a:solidFill>
                  <a:schemeClr val="tx1"/>
                </a:solidFill>
                <a:effectLst/>
                <a:latin typeface="+mn-lt"/>
                <a:ea typeface="+mn-ea"/>
                <a:cs typeface="+mn-cs"/>
              </a:rPr>
            </a:br>
            <a:r>
              <a:rPr kumimoji="1" lang="ja-JP" altLang="ja-JP" sz="1200" kern="1200">
                <a:solidFill>
                  <a:schemeClr val="tx1"/>
                </a:solidFill>
                <a:effectLst/>
                <a:latin typeface="+mn-lt"/>
                <a:ea typeface="+mn-ea"/>
                <a:cs typeface="+mn-cs"/>
              </a:rPr>
              <a:t>自社で所有するシステムとクラウドとの接続は、誰もが共用しているインターネットだけではありません。セキュリティが守られた企業専用のネットワークを介して接続するサービスもあり、企業での利用が拡大しています。</a:t>
            </a:r>
          </a:p>
          <a:p>
            <a:r>
              <a:rPr kumimoji="1" lang="ja-JP" altLang="ja-JP" sz="1200" kern="1200">
                <a:solidFill>
                  <a:schemeClr val="tx1"/>
                </a:solidFill>
                <a:effectLst/>
                <a:latin typeface="+mn-lt"/>
                <a:ea typeface="+mn-ea"/>
                <a:cs typeface="+mn-cs"/>
              </a:rPr>
              <a:t>また、使用するアプリケーションについても、オフィス・ツールや電子メール、ファイル共有などの独自性を求められることの少ないシステムに加え、安心、安全が高度に求められる基幹業務システムや銀行システムといったミッション･クリティカル（</a:t>
            </a:r>
            <a:r>
              <a:rPr kumimoji="1" lang="en-US" altLang="ja-JP" sz="1200" kern="1200" dirty="0">
                <a:solidFill>
                  <a:schemeClr val="tx1"/>
                </a:solidFill>
                <a:effectLst/>
                <a:latin typeface="+mn-lt"/>
                <a:ea typeface="+mn-ea"/>
                <a:cs typeface="+mn-cs"/>
              </a:rPr>
              <a:t>24</a:t>
            </a:r>
            <a:r>
              <a:rPr kumimoji="1" lang="ja-JP" altLang="ja-JP" sz="1200" kern="1200">
                <a:solidFill>
                  <a:schemeClr val="tx1"/>
                </a:solidFill>
                <a:effectLst/>
                <a:latin typeface="+mn-lt"/>
                <a:ea typeface="+mn-ea"/>
                <a:cs typeface="+mn-cs"/>
              </a:rPr>
              <a:t>時間</a:t>
            </a:r>
            <a:r>
              <a:rPr kumimoji="1" lang="en-US" altLang="ja-JP" sz="1200" kern="1200" dirty="0">
                <a:solidFill>
                  <a:schemeClr val="tx1"/>
                </a:solidFill>
                <a:effectLst/>
                <a:latin typeface="+mn-lt"/>
                <a:ea typeface="+mn-ea"/>
                <a:cs typeface="+mn-cs"/>
              </a:rPr>
              <a:t>365</a:t>
            </a:r>
            <a:r>
              <a:rPr kumimoji="1" lang="ja-JP" altLang="ja-JP" sz="1200" kern="1200">
                <a:solidFill>
                  <a:schemeClr val="tx1"/>
                </a:solidFill>
                <a:effectLst/>
                <a:latin typeface="+mn-lt"/>
                <a:ea typeface="+mn-ea"/>
                <a:cs typeface="+mn-cs"/>
              </a:rPr>
              <a:t>日、障害や誤作動などで止まることが許されない）なシステムにも使われるようになっています。さらには、</a:t>
            </a:r>
            <a:r>
              <a:rPr kumimoji="1" lang="en-US" altLang="ja-JP" sz="1200" kern="1200" dirty="0">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AI</a:t>
            </a:r>
            <a:r>
              <a:rPr kumimoji="1" lang="ja-JP" altLang="ja-JP" sz="1200" kern="1200">
                <a:solidFill>
                  <a:schemeClr val="tx1"/>
                </a:solidFill>
                <a:effectLst/>
                <a:latin typeface="+mn-lt"/>
                <a:ea typeface="+mn-ea"/>
                <a:cs typeface="+mn-cs"/>
              </a:rPr>
              <a:t>などの先端テクノロジーに関わるサービスもクラウドが先行して提供し、</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の高度な利用を牽引しています。</a:t>
            </a:r>
          </a:p>
          <a:p>
            <a:r>
              <a:rPr kumimoji="1" lang="en-US" altLang="ja-JP" sz="1200" u="sng" kern="1200" dirty="0">
                <a:solidFill>
                  <a:schemeClr val="tx1"/>
                </a:solidFill>
                <a:effectLst/>
                <a:latin typeface="+mn-lt"/>
                <a:ea typeface="+mn-ea"/>
                <a:cs typeface="+mn-cs"/>
              </a:rPr>
              <a:t>2018</a:t>
            </a:r>
            <a:r>
              <a:rPr kumimoji="1" lang="ja-JP" altLang="ja-JP" sz="1200" kern="1200">
                <a:solidFill>
                  <a:schemeClr val="tx1"/>
                </a:solidFill>
                <a:effectLst/>
                <a:latin typeface="+mn-lt"/>
                <a:ea typeface="+mn-ea"/>
                <a:cs typeface="+mn-cs"/>
              </a:rPr>
              <a:t>年、日本政府は政府機関の情報システムはクラウド・サービスの採用を優先するとの方針（クラウド・バイ・デフォルト原則）を決定しています</a:t>
            </a:r>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。また米国では、</a:t>
            </a:r>
            <a:r>
              <a:rPr kumimoji="1" lang="en-US" altLang="ja-JP" sz="1200" kern="1200" dirty="0">
                <a:solidFill>
                  <a:schemeClr val="tx1"/>
                </a:solidFill>
                <a:effectLst/>
                <a:latin typeface="+mn-lt"/>
                <a:ea typeface="+mn-ea"/>
                <a:cs typeface="+mn-cs"/>
              </a:rPr>
              <a:t>CIA</a:t>
            </a:r>
            <a:r>
              <a:rPr kumimoji="1" lang="ja-JP" altLang="ja-JP" sz="1200" kern="1200">
                <a:solidFill>
                  <a:schemeClr val="tx1"/>
                </a:solidFill>
                <a:effectLst/>
                <a:latin typeface="+mn-lt"/>
                <a:ea typeface="+mn-ea"/>
                <a:cs typeface="+mn-cs"/>
              </a:rPr>
              <a:t>（中央情報局）が、全てのシステムを</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に移管して運用しています。また、</a:t>
            </a:r>
            <a:r>
              <a:rPr kumimoji="1" lang="en-US" altLang="ja-JP" sz="1200" kern="1200" dirty="0">
                <a:solidFill>
                  <a:schemeClr val="tx1"/>
                </a:solidFill>
                <a:effectLst/>
                <a:latin typeface="+mn-lt"/>
                <a:ea typeface="+mn-ea"/>
                <a:cs typeface="+mn-cs"/>
              </a:rPr>
              <a:t>DOD</a:t>
            </a:r>
            <a:r>
              <a:rPr kumimoji="1" lang="ja-JP" altLang="ja-JP" sz="1200" kern="1200">
                <a:solidFill>
                  <a:schemeClr val="tx1"/>
                </a:solidFill>
                <a:effectLst/>
                <a:latin typeface="+mn-lt"/>
                <a:ea typeface="+mn-ea"/>
                <a:cs typeface="+mn-cs"/>
              </a:rPr>
              <a:t>（国防総省）も</a:t>
            </a:r>
            <a:r>
              <a:rPr kumimoji="1" lang="en-US" altLang="ja-JP" sz="1200" kern="1200" dirty="0">
                <a:solidFill>
                  <a:schemeClr val="tx1"/>
                </a:solidFill>
                <a:effectLst/>
                <a:latin typeface="+mn-lt"/>
                <a:ea typeface="+mn-ea"/>
                <a:cs typeface="+mn-cs"/>
              </a:rPr>
              <a:t>Microsoft Azure</a:t>
            </a:r>
            <a:r>
              <a:rPr kumimoji="1" lang="ja-JP" altLang="ja-JP" sz="1200" kern="1200">
                <a:solidFill>
                  <a:schemeClr val="tx1"/>
                </a:solidFill>
                <a:effectLst/>
                <a:latin typeface="+mn-lt"/>
                <a:ea typeface="+mn-ea"/>
                <a:cs typeface="+mn-cs"/>
              </a:rPr>
              <a:t>の採用を決定しています。高度な機密性や可用性、信頼性が要求される政府機関もクラウドを利用する時代になったのです。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ビジネスの不確実性が高まり、資産を持つことが経営リスクとして認識されるようになったいま、変化に俊敏に対応することが経営課題として強く意識されるようになりました。そのためには</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を積極的に活用しなければなりません。一方で、セキュリティに関わる脅威の高度化や多様化に対処することが、企業にとっては大きな負担となっています。</a:t>
            </a:r>
          </a:p>
          <a:p>
            <a:r>
              <a:rPr kumimoji="1" lang="ja-JP" altLang="ja-JP" sz="1200" kern="1200">
                <a:solidFill>
                  <a:schemeClr val="tx1"/>
                </a:solidFill>
                <a:effectLst/>
                <a:latin typeface="+mn-lt"/>
                <a:ea typeface="+mn-ea"/>
                <a:cs typeface="+mn-cs"/>
              </a:rPr>
              <a:t>この状況に対処するには、自らは資産を持つことなくコンピューティング資源を必要な時に必要なだけ経費として使用でき、セキュリティ対策を高度な専門家集団に任せられるクラウドを利用しようとの気運が高まっ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クラウドは、コスト削減のためばかりではなく、</a:t>
            </a:r>
            <a:r>
              <a:rPr kumimoji="1" lang="en-US" altLang="ja-JP" sz="1200" kern="1200" dirty="0">
                <a:solidFill>
                  <a:schemeClr val="tx1"/>
                </a:solidFill>
                <a:effectLst/>
                <a:latin typeface="+mn-lt"/>
                <a:ea typeface="+mn-ea"/>
                <a:cs typeface="+mn-cs"/>
              </a:rPr>
              <a:t>AI</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などの先端テクノロジーをいち早く活用し、事業の競争優位を実現しようという戦略的な</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活用の目的でも、利用が拡大しています。</a:t>
            </a: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時事ネタとしては、日本政府も</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をプラットフォームに活用する方針であることを書いてみてもいいかもしれません。</a:t>
            </a:r>
          </a:p>
          <a:p>
            <a:r>
              <a:rPr kumimoji="1" lang="en-US" altLang="ja-JP" sz="1200" u="sng" kern="1200" dirty="0">
                <a:solidFill>
                  <a:schemeClr val="tx1"/>
                </a:solidFill>
                <a:effectLst/>
                <a:latin typeface="+mn-lt"/>
                <a:ea typeface="+mn-ea"/>
                <a:cs typeface="+mn-cs"/>
                <a:hlinkClick r:id="rId3"/>
              </a:rPr>
              <a:t>https://tech.nikkeibp.co.jp/atcl/nxt/column/18/00001/02546/</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これは誤解があります。日本政府が</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を使うとの方針を示したのではなく、アクセンチュアが</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をベースに政府機関がクラウドを使う場合のシステムの運用・セキュリティのガイドを作成するという業務委託をうけたという話しです。このガイドに準拠していれば、</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以外のクラウドサービスも使うことに制約を設けるものではありません。</a:t>
            </a: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失礼いたしました。承知いたしました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87</a:t>
            </a:fld>
            <a:endParaRPr kumimoji="1" lang="ja-JP" altLang="en-US"/>
          </a:p>
        </p:txBody>
      </p:sp>
    </p:spTree>
    <p:extLst>
      <p:ext uri="{BB962C8B-B14F-4D97-AF65-F5344CB8AC3E}">
        <p14:creationId xmlns:p14="http://schemas.microsoft.com/office/powerpoint/2010/main" val="2203154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916664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業務効率を高めるために、あるいは成長や競争力を維持するために、</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は不可欠な存在です。一方で、その利用範囲が広がり重要性が高まるほどに、災害やセキュリティ対応への負担も増大します。また</a:t>
            </a:r>
            <a:r>
              <a:rPr kumimoji="1" lang="en-US" altLang="ja-JP" sz="1200" kern="1200" dirty="0">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AI</a:t>
            </a:r>
            <a:r>
              <a:rPr kumimoji="1" lang="ja-JP" altLang="ja-JP" sz="1200" kern="1200">
                <a:solidFill>
                  <a:schemeClr val="tx1"/>
                </a:solidFill>
                <a:effectLst/>
                <a:latin typeface="+mn-lt"/>
                <a:ea typeface="+mn-ea"/>
                <a:cs typeface="+mn-cs"/>
              </a:rPr>
              <a:t>といった新しいテクノロジーへの対応も業務の現場から求められています。</a:t>
            </a:r>
          </a:p>
          <a:p>
            <a:r>
              <a:rPr kumimoji="1" lang="ja-JP" altLang="ja-JP" sz="1200" kern="1200">
                <a:solidFill>
                  <a:schemeClr val="tx1"/>
                </a:solidFill>
                <a:effectLst/>
                <a:latin typeface="+mn-lt"/>
                <a:ea typeface="+mn-ea"/>
                <a:cs typeface="+mn-cs"/>
              </a:rPr>
              <a:t>こんな</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需要の高まりとは裏腹に、企業内の</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に責任を持つ情報システム部門は、ふたつの大きな問題を抱えています。</a:t>
            </a:r>
          </a:p>
          <a:p>
            <a:r>
              <a:rPr kumimoji="1" lang="ja-JP" altLang="ja-JP" sz="1200" kern="1200">
                <a:solidFill>
                  <a:schemeClr val="tx1"/>
                </a:solidFill>
                <a:effectLst/>
                <a:latin typeface="+mn-lt"/>
                <a:ea typeface="+mn-ea"/>
                <a:cs typeface="+mn-cs"/>
              </a:rPr>
              <a:t>そのひとつが、</a:t>
            </a:r>
            <a:r>
              <a:rPr kumimoji="1" lang="en-US" altLang="ja-JP" sz="1200" b="1" u="sng" kern="1200" dirty="0">
                <a:solidFill>
                  <a:schemeClr val="tx1"/>
                </a:solidFill>
                <a:effectLst/>
                <a:latin typeface="+mn-lt"/>
                <a:ea typeface="+mn-ea"/>
                <a:cs typeface="+mn-cs"/>
              </a:rPr>
              <a:t>TCO</a:t>
            </a:r>
            <a:r>
              <a:rPr kumimoji="1" lang="ja-JP" altLang="ja-JP" sz="1200" b="1" u="sng" kern="1200">
                <a:solidFill>
                  <a:schemeClr val="tx1"/>
                </a:solidFill>
                <a:effectLst/>
                <a:latin typeface="+mn-lt"/>
                <a:ea typeface="+mn-ea"/>
                <a:cs typeface="+mn-cs"/>
              </a:rPr>
              <a:t>（</a:t>
            </a:r>
            <a:r>
              <a:rPr kumimoji="1" lang="en-US" altLang="ja-JP" sz="1200" b="1" u="sng" kern="1200" dirty="0">
                <a:solidFill>
                  <a:schemeClr val="tx1"/>
                </a:solidFill>
                <a:effectLst/>
                <a:latin typeface="+mn-lt"/>
                <a:ea typeface="+mn-ea"/>
                <a:cs typeface="+mn-cs"/>
              </a:rPr>
              <a:t>Total Cost of Ownership</a:t>
            </a:r>
            <a:r>
              <a:rPr kumimoji="1" lang="ja-JP" altLang="ja-JP" sz="1200" b="1" u="sng" kern="1200">
                <a:solidFill>
                  <a:schemeClr val="tx1"/>
                </a:solidFill>
                <a:effectLst/>
                <a:latin typeface="+mn-lt"/>
                <a:ea typeface="+mn-ea"/>
                <a:cs typeface="+mn-cs"/>
              </a:rPr>
              <a:t>）の増大</a:t>
            </a:r>
            <a:r>
              <a:rPr kumimoji="1" lang="ja-JP" altLang="ja-JP" sz="1200" kern="1200">
                <a:solidFill>
                  <a:schemeClr val="tx1"/>
                </a:solidFill>
                <a:effectLst/>
                <a:latin typeface="+mn-lt"/>
                <a:ea typeface="+mn-ea"/>
                <a:cs typeface="+mn-cs"/>
              </a:rPr>
              <a:t>です。既に所有しているシステムの維持・運用管理、トラブル対応、保守と言ったコストで、</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部門の予算のおよそ</a:t>
            </a:r>
            <a:r>
              <a:rPr kumimoji="1" lang="en-US" altLang="ja-JP" sz="1200" kern="1200" dirty="0">
                <a:solidFill>
                  <a:schemeClr val="tx1"/>
                </a:solidFill>
                <a:effectLst/>
                <a:latin typeface="+mn-lt"/>
                <a:ea typeface="+mn-ea"/>
                <a:cs typeface="+mn-cs"/>
              </a:rPr>
              <a:t>8</a:t>
            </a:r>
            <a:r>
              <a:rPr kumimoji="1" lang="ja-JP" altLang="ja-JP" sz="1200" kern="1200">
                <a:solidFill>
                  <a:schemeClr val="tx1"/>
                </a:solidFill>
                <a:effectLst/>
                <a:latin typeface="+mn-lt"/>
                <a:ea typeface="+mn-ea"/>
                <a:cs typeface="+mn-cs"/>
              </a:rPr>
              <a:t>割を占めていると言われています。</a:t>
            </a:r>
          </a:p>
          <a:p>
            <a:r>
              <a:rPr kumimoji="1" lang="ja-JP" altLang="ja-JP" sz="1200" kern="1200">
                <a:solidFill>
                  <a:schemeClr val="tx1"/>
                </a:solidFill>
                <a:effectLst/>
                <a:latin typeface="+mn-lt"/>
                <a:ea typeface="+mn-ea"/>
                <a:cs typeface="+mn-cs"/>
              </a:rPr>
              <a:t>このようなことになってしまうのは、設備やソフトウェアにこれまで投じた</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資産の総額が</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予算の「枠」となり、その減価償却分、すなわち</a:t>
            </a:r>
            <a:r>
              <a:rPr kumimoji="1" lang="en-US" altLang="ja-JP" sz="1200" kern="1200" dirty="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年償却であれば資産総額の</a:t>
            </a:r>
            <a:r>
              <a:rPr kumimoji="1" lang="en-US" altLang="ja-JP" sz="1200" kern="1200" dirty="0">
                <a:solidFill>
                  <a:schemeClr val="tx1"/>
                </a:solidFill>
                <a:effectLst/>
                <a:latin typeface="+mn-lt"/>
                <a:ea typeface="+mn-ea"/>
                <a:cs typeface="+mn-cs"/>
              </a:rPr>
              <a:t>20%</a:t>
            </a:r>
            <a:r>
              <a:rPr kumimoji="1" lang="ja-JP" altLang="ja-JP" sz="1200" kern="1200">
                <a:solidFill>
                  <a:schemeClr val="tx1"/>
                </a:solidFill>
                <a:effectLst/>
                <a:latin typeface="+mn-lt"/>
                <a:ea typeface="+mn-ea"/>
                <a:cs typeface="+mn-cs"/>
              </a:rPr>
              <a:t>が、実質的に使える予算となっているからです。それを越えることは許されないという暗黙の了解があり、しかも、</a:t>
            </a:r>
            <a:r>
              <a:rPr kumimoji="1" lang="ja-JP" altLang="ja-JP" sz="1200" b="1" u="sng" kern="1200">
                <a:solidFill>
                  <a:schemeClr val="tx1"/>
                </a:solidFill>
                <a:effectLst/>
                <a:latin typeface="+mn-lt"/>
                <a:ea typeface="+mn-ea"/>
                <a:cs typeface="+mn-cs"/>
              </a:rPr>
              <a:t>削減の圧力</a:t>
            </a:r>
            <a:r>
              <a:rPr kumimoji="1" lang="ja-JP" altLang="ja-JP" sz="1200" kern="1200">
                <a:solidFill>
                  <a:schemeClr val="tx1"/>
                </a:solidFill>
                <a:effectLst/>
                <a:latin typeface="+mn-lt"/>
                <a:ea typeface="+mn-ea"/>
                <a:cs typeface="+mn-cs"/>
              </a:rPr>
              <a:t>が常にかかり続けており、これにも対処しなくてはなりません。</a:t>
            </a:r>
          </a:p>
          <a:p>
            <a:r>
              <a:rPr kumimoji="1" lang="ja-JP" altLang="ja-JP" sz="1200" kern="1200">
                <a:solidFill>
                  <a:schemeClr val="tx1"/>
                </a:solidFill>
                <a:effectLst/>
                <a:latin typeface="+mn-lt"/>
                <a:ea typeface="+mn-ea"/>
                <a:cs typeface="+mn-cs"/>
              </a:rPr>
              <a:t>業務や経営の新たな要請に応えたくても、</a:t>
            </a:r>
            <a:r>
              <a:rPr kumimoji="1" lang="en-US" altLang="ja-JP" sz="1200" kern="1200" dirty="0">
                <a:solidFill>
                  <a:schemeClr val="tx1"/>
                </a:solidFill>
                <a:effectLst/>
                <a:latin typeface="+mn-lt"/>
                <a:ea typeface="+mn-ea"/>
                <a:cs typeface="+mn-cs"/>
              </a:rPr>
              <a:t>TCO</a:t>
            </a:r>
            <a:r>
              <a:rPr kumimoji="1" lang="ja-JP" altLang="ja-JP" sz="1200" kern="1200">
                <a:solidFill>
                  <a:schemeClr val="tx1"/>
                </a:solidFill>
                <a:effectLst/>
                <a:latin typeface="+mn-lt"/>
                <a:ea typeface="+mn-ea"/>
                <a:cs typeface="+mn-cs"/>
              </a:rPr>
              <a:t>にお金が掛かり過ぎて、応えることができません。しかも</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予算が大きく増える見込みもありません。そんなふたつの問題を情報システム部門は抱えているのです。</a:t>
            </a:r>
          </a:p>
          <a:p>
            <a:r>
              <a:rPr kumimoji="1" lang="ja-JP" altLang="ja-JP" sz="1200" kern="1200">
                <a:solidFill>
                  <a:schemeClr val="tx1"/>
                </a:solidFill>
                <a:effectLst/>
                <a:latin typeface="+mn-lt"/>
                <a:ea typeface="+mn-ea"/>
                <a:cs typeface="+mn-cs"/>
              </a:rPr>
              <a:t>ならば「所有」することを辞め、情報システムの管理や運用をしなければ</a:t>
            </a:r>
            <a:r>
              <a:rPr kumimoji="1" lang="en-US" altLang="ja-JP" sz="1200" kern="1200" dirty="0">
                <a:solidFill>
                  <a:schemeClr val="tx1"/>
                </a:solidFill>
                <a:effectLst/>
                <a:latin typeface="+mn-lt"/>
                <a:ea typeface="+mn-ea"/>
                <a:cs typeface="+mn-cs"/>
              </a:rPr>
              <a:t>TCO</a:t>
            </a:r>
            <a:r>
              <a:rPr kumimoji="1" lang="ja-JP" altLang="ja-JP" sz="1200" kern="1200">
                <a:solidFill>
                  <a:schemeClr val="tx1"/>
                </a:solidFill>
                <a:effectLst/>
                <a:latin typeface="+mn-lt"/>
                <a:ea typeface="+mn-ea"/>
                <a:cs typeface="+mn-cs"/>
              </a:rPr>
              <a:t>は削減できます。またクラウドで提供されているプラットフォームやアプリケーションを使えば、開発工数の削減や、場合によっては開発さえも不要です。運用管理負担を低減し、アプリケーションを直ちに現場に提供できる。クラウドへの期待はそんなところにあるとも言えるでしょう。</a:t>
            </a:r>
          </a:p>
          <a:p>
            <a:r>
              <a:rPr kumimoji="1" lang="ja-JP" altLang="ja-JP" sz="1200" kern="1200">
                <a:solidFill>
                  <a:schemeClr val="tx1"/>
                </a:solidFill>
                <a:effectLst/>
                <a:latin typeface="+mn-lt"/>
                <a:ea typeface="+mn-ea"/>
                <a:cs typeface="+mn-cs"/>
              </a:rPr>
              <a:t>もちろん単純には、「</a:t>
            </a:r>
            <a:r>
              <a:rPr kumimoji="1" lang="en-US" altLang="ja-JP" sz="1200" kern="1200" dirty="0">
                <a:solidFill>
                  <a:schemeClr val="tx1"/>
                </a:solidFill>
                <a:effectLst/>
                <a:latin typeface="+mn-lt"/>
                <a:ea typeface="+mn-ea"/>
                <a:cs typeface="+mn-cs"/>
              </a:rPr>
              <a:t>TCO</a:t>
            </a:r>
            <a:r>
              <a:rPr kumimoji="1" lang="ja-JP" altLang="ja-JP" sz="1200" kern="1200">
                <a:solidFill>
                  <a:schemeClr val="tx1"/>
                </a:solidFill>
                <a:effectLst/>
                <a:latin typeface="+mn-lt"/>
                <a:ea typeface="+mn-ea"/>
                <a:cs typeface="+mn-cs"/>
              </a:rPr>
              <a:t>削減＝クラウド利用」にならないことにも注意が必要です。クラウドならではの料金体系やシステム設計の考え方、運用の仕組みなどを考慮する必要があります。そこへの配慮を怠ると、むしろ割高になってしまったり、安定した性能を発揮できなかったり、セキュリティを担保できなかったりと、新たな課題を抱え込むことにもなります。</a:t>
            </a:r>
          </a:p>
          <a:p>
            <a:r>
              <a:rPr kumimoji="1" lang="ja-JP" altLang="ja-JP" sz="1200" kern="1200">
                <a:solidFill>
                  <a:schemeClr val="tx1"/>
                </a:solidFill>
                <a:effectLst/>
                <a:latin typeface="+mn-lt"/>
                <a:ea typeface="+mn-ea"/>
                <a:cs typeface="+mn-cs"/>
              </a:rPr>
              <a:t>ただ、これまで「所有」しか選択肢がなかった情報システムにとって、「使用」という新たな選択肢が与えられたことは確かでしょう。</a:t>
            </a:r>
          </a:p>
          <a:p>
            <a:br>
              <a:rPr kumimoji="1" lang="en-US" altLang="ja-JP" sz="1200" kern="1200" dirty="0">
                <a:solidFill>
                  <a:schemeClr val="tx1"/>
                </a:solidFill>
                <a:effectLst/>
                <a:latin typeface="+mn-lt"/>
                <a:ea typeface="+mn-ea"/>
                <a:cs typeface="+mn-cs"/>
              </a:rPr>
            </a:b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90</a:t>
            </a:fld>
            <a:endParaRPr kumimoji="1" lang="ja-JP" altLang="en-US"/>
          </a:p>
        </p:txBody>
      </p:sp>
    </p:spTree>
    <p:extLst>
      <p:ext uri="{BB962C8B-B14F-4D97-AF65-F5344CB8AC3E}">
        <p14:creationId xmlns:p14="http://schemas.microsoft.com/office/powerpoint/2010/main" val="2843528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クラウドの魅力として、費用対効果の高さがあります。従来の「所有」を前提としたシステム資源は、調達すれば資産となり一定期間で償却しなければならず、その間、新しいものに置き換えることはできません。しかし、システム機器の性能は、「</a:t>
            </a:r>
            <a:r>
              <a:rPr kumimoji="1" lang="en-US" altLang="ja-JP" sz="1200" kern="1200" dirty="0">
                <a:solidFill>
                  <a:schemeClr val="tx1"/>
                </a:solidFill>
                <a:effectLst/>
                <a:latin typeface="+mn-lt"/>
                <a:ea typeface="+mn-ea"/>
                <a:cs typeface="+mn-cs"/>
              </a:rPr>
              <a:t>18</a:t>
            </a:r>
            <a:r>
              <a:rPr kumimoji="1" lang="ja-JP" altLang="ja-JP" sz="1200" kern="1200" dirty="0">
                <a:solidFill>
                  <a:schemeClr val="tx1"/>
                </a:solidFill>
                <a:effectLst/>
                <a:latin typeface="+mn-lt"/>
                <a:ea typeface="+mn-ea"/>
                <a:cs typeface="+mn-cs"/>
              </a:rPr>
              <a:t>か月ごとに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倍になる」というムーアの法則に当てはめれば、</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年間で</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倍になります。つまり資産化するとコストパフォーマンスは購入時点から劣化し始め、償却期間中は改善の恩恵を享受できないのです。</a:t>
            </a:r>
          </a:p>
          <a:p>
            <a:r>
              <a:rPr kumimoji="1" lang="ja-JP" altLang="ja-JP" sz="1200" kern="1200" dirty="0">
                <a:solidFill>
                  <a:schemeClr val="tx1"/>
                </a:solidFill>
                <a:effectLst/>
                <a:latin typeface="+mn-lt"/>
                <a:ea typeface="+mn-ea"/>
                <a:cs typeface="+mn-cs"/>
              </a:rPr>
              <a:t>これは、ハードウエアに限らず、ソフトウェアもライセンス資産として保有してしまえば、より機能の優れたものが出現しても、簡単には置き換えることができません。また、バージョンアップの制約や新たな脅威に対するセキュリティ対策、サポートにも問題をきたす場合があります。</a:t>
            </a:r>
          </a:p>
          <a:p>
            <a:r>
              <a:rPr kumimoji="1" lang="ja-JP" altLang="ja-JP" sz="1200" kern="1200" dirty="0">
                <a:solidFill>
                  <a:schemeClr val="tx1"/>
                </a:solidFill>
                <a:effectLst/>
                <a:latin typeface="+mn-lt"/>
                <a:ea typeface="+mn-ea"/>
                <a:cs typeface="+mn-cs"/>
              </a:rPr>
              <a:t>一方クラウドは、共用が前提です。クラウド事業者は、自社のサービスに合わせ無駄な機能や部材を極力そぎ落とした特注の標準仕様の機器を大量に発注し、低価格で購入しています。さらに、徹底した自動化により人件費を減らしています。また、継続的に最新機器を追加導入し、順次古いものと入れ替え、コストパフォーマンスの継続的改善を行っています。たとえば、世界最大のクラウド事業者である</a:t>
            </a:r>
            <a:r>
              <a:rPr kumimoji="1" lang="en-US" altLang="ja-JP" sz="1200" kern="1200" dirty="0">
                <a:solidFill>
                  <a:schemeClr val="tx1"/>
                </a:solidFill>
                <a:effectLst/>
                <a:latin typeface="+mn-lt"/>
                <a:ea typeface="+mn-ea"/>
                <a:cs typeface="+mn-cs"/>
              </a:rPr>
              <a:t>Amazon</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2006</a:t>
            </a:r>
            <a:r>
              <a:rPr kumimoji="1" lang="ja-JP" altLang="ja-JP" sz="1200" kern="1200" dirty="0">
                <a:solidFill>
                  <a:schemeClr val="tx1"/>
                </a:solidFill>
                <a:effectLst/>
                <a:latin typeface="+mn-lt"/>
                <a:ea typeface="+mn-ea"/>
                <a:cs typeface="+mn-cs"/>
              </a:rPr>
              <a:t>年のサービス開始以来、</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回を超える値下げを繰り返してきました。見方を変えれば、クラウドを利用すれば、使える費用が同じであれば、数年後には何倍もの資源を最新の環境で利用できるのです。</a:t>
            </a:r>
          </a:p>
          <a:p>
            <a:r>
              <a:rPr kumimoji="1" lang="ja-JP" altLang="ja-JP" sz="1200" kern="1200" dirty="0">
                <a:solidFill>
                  <a:schemeClr val="tx1"/>
                </a:solidFill>
                <a:effectLst/>
                <a:latin typeface="+mn-lt"/>
                <a:ea typeface="+mn-ea"/>
                <a:cs typeface="+mn-cs"/>
              </a:rPr>
              <a:t>もちろん、すでに所有しているシステムをクラウドに置き換えるにはコストがかかりますが、一旦移行すれば、費用対効果の改善を長期的かつ継続的に享受できるわけです。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91</a:t>
            </a:fld>
            <a:endParaRPr kumimoji="1" lang="ja-JP" altLang="en-US"/>
          </a:p>
        </p:txBody>
      </p:sp>
    </p:spTree>
    <p:extLst>
      <p:ext uri="{BB962C8B-B14F-4D97-AF65-F5344CB8AC3E}">
        <p14:creationId xmlns:p14="http://schemas.microsoft.com/office/powerpoint/2010/main" val="23235003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【図解】コレ一枚で分かるクラウド・コンピューティングのビジネス・モデル</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クラウド・コンピューティングをビジネス・モデルとして捉えてみると、「システム資源の共同購買」の仕組みと、それを容易に利用できるようにするための「サービス化」の仕組みの組合せと考えることができる。</a:t>
            </a:r>
          </a:p>
          <a:p>
            <a:r>
              <a:rPr kumimoji="1" lang="ja-JP" altLang="ja-JP" sz="1200" kern="1200" dirty="0">
                <a:solidFill>
                  <a:schemeClr val="tx1"/>
                </a:solidFill>
                <a:effectLst/>
                <a:latin typeface="+mn-lt"/>
                <a:ea typeface="+mn-ea"/>
                <a:cs typeface="+mn-cs"/>
              </a:rPr>
              <a:t>「システム資源の共同購買」とは、一社あるいはひとつの組織でシステム資源を調達するのではなく、共同で大量購入し調達コストを下げると共に、共用することで設備や運用管理のコストを低減しようということだ。そのため、システム機器類の徹底した標準化をすすめ大量購買することで低コストでの調達を実現し、運用管理負担の低減を図っている。</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の場合、数百万台のサーバーを保有していると言われているが、サーバーの故障や老朽化に伴う入れ替えや追加増設を考えると、年間十数万台から数十万台のサーバーを購入していると考えられる。世界におけるサーバーの年間出荷台数が、</a:t>
            </a:r>
            <a:r>
              <a:rPr kumimoji="1" lang="en-US" altLang="ja-JP" sz="1200" kern="1200" dirty="0">
                <a:solidFill>
                  <a:schemeClr val="tx1"/>
                </a:solidFill>
                <a:effectLst/>
                <a:latin typeface="+mn-lt"/>
                <a:ea typeface="+mn-ea"/>
                <a:cs typeface="+mn-cs"/>
              </a:rPr>
              <a:t>1000</a:t>
            </a:r>
            <a:r>
              <a:rPr kumimoji="1" lang="ja-JP" altLang="ja-JP" sz="1200" kern="1200" dirty="0">
                <a:solidFill>
                  <a:schemeClr val="tx1"/>
                </a:solidFill>
                <a:effectLst/>
                <a:latin typeface="+mn-lt"/>
                <a:ea typeface="+mn-ea"/>
                <a:cs typeface="+mn-cs"/>
              </a:rPr>
              <a:t>万台程度であることから考えると、その多さは驚異的と言えるだろう。当然、市販品を購入することはなく、</a:t>
            </a:r>
            <a:r>
              <a:rPr kumimoji="1" lang="en-US" altLang="ja-JP" sz="1200" kern="1200" dirty="0">
                <a:solidFill>
                  <a:schemeClr val="tx1"/>
                </a:solidFill>
                <a:effectLst/>
                <a:latin typeface="+mn-lt"/>
                <a:ea typeface="+mn-ea"/>
                <a:cs typeface="+mn-cs"/>
              </a:rPr>
              <a:t>ODM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Original Design Manufacturing</a:t>
            </a:r>
            <a:r>
              <a:rPr kumimoji="1" lang="ja-JP" altLang="ja-JP" sz="1200" kern="1200" dirty="0">
                <a:solidFill>
                  <a:schemeClr val="tx1"/>
                </a:solidFill>
                <a:effectLst/>
                <a:latin typeface="+mn-lt"/>
                <a:ea typeface="+mn-ea"/>
                <a:cs typeface="+mn-cs"/>
              </a:rPr>
              <a:t>）での調達となることから、量産効果も期待できさらに低コストでの調達を実現している。</a:t>
            </a:r>
          </a:p>
          <a:p>
            <a:r>
              <a:rPr kumimoji="1" lang="en-US" altLang="ja-JP" sz="1200" u="sng" kern="1200" dirty="0">
                <a:solidFill>
                  <a:schemeClr val="tx1"/>
                </a:solidFill>
                <a:effectLst/>
                <a:latin typeface="+mn-lt"/>
                <a:ea typeface="+mn-ea"/>
                <a:cs typeface="+mn-cs"/>
                <a:hlinkClick r:id="rId3"/>
              </a:rPr>
              <a:t>http://itpro.nikkeibp.co.jp/atcl/news/14/112001992/</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また、多くの企業との共同利用となることから負荷の分散や平準化が期待できる。そのため、企業が個別に調達することに比べ調達台数の抑制も期待でき、低コスト化にも貢献していると考えられる。</a:t>
            </a:r>
          </a:p>
          <a:p>
            <a:r>
              <a:rPr kumimoji="1" lang="ja-JP" altLang="ja-JP" sz="1200" kern="1200" dirty="0">
                <a:solidFill>
                  <a:schemeClr val="tx1"/>
                </a:solidFill>
                <a:effectLst/>
                <a:latin typeface="+mn-lt"/>
                <a:ea typeface="+mn-ea"/>
                <a:cs typeface="+mn-cs"/>
              </a:rPr>
              <a:t>一方、「サービス化」は、このシステム資源をサービスとして利用できることだ。つまり、物理的な作業を伴わずソフトウェアの設定だけでシステム資源の調達や構成変更を可能にしている。これを支えている仕組みが、</a:t>
            </a:r>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Software-Defined </a:t>
            </a:r>
            <a:r>
              <a:rPr kumimoji="1" lang="en-US" altLang="ja-JP" sz="1200" kern="1200" dirty="0" err="1">
                <a:solidFill>
                  <a:schemeClr val="tx1"/>
                </a:solidFill>
                <a:effectLst/>
                <a:latin typeface="+mn-lt"/>
                <a:ea typeface="+mn-ea"/>
                <a:cs typeface="+mn-cs"/>
              </a:rPr>
              <a:t>Inftastracture</a:t>
            </a:r>
            <a:r>
              <a:rPr kumimoji="1" lang="ja-JP" altLang="ja-JP" sz="1200" kern="1200" dirty="0">
                <a:solidFill>
                  <a:schemeClr val="tx1"/>
                </a:solidFill>
                <a:effectLst/>
                <a:latin typeface="+mn-lt"/>
                <a:ea typeface="+mn-ea"/>
                <a:cs typeface="+mn-cs"/>
              </a:rPr>
              <a:t>）の技術だ。こちらについては、昨日の記事を参考にしていだきたい。</a:t>
            </a:r>
          </a:p>
          <a:p>
            <a:r>
              <a:rPr kumimoji="1" lang="en-US" altLang="ja-JP" sz="1200" kern="1200" dirty="0">
                <a:solidFill>
                  <a:schemeClr val="tx1"/>
                </a:solidFill>
                <a:effectLst/>
                <a:latin typeface="+mn-lt"/>
                <a:ea typeface="+mn-ea"/>
                <a:cs typeface="+mn-cs"/>
              </a:rPr>
              <a:t>&gt;&gt; </a:t>
            </a:r>
            <a:r>
              <a:rPr kumimoji="1" lang="ja-JP" altLang="ja-JP" sz="1200" kern="1200" dirty="0">
                <a:solidFill>
                  <a:schemeClr val="tx1"/>
                </a:solidFill>
                <a:effectLst/>
                <a:latin typeface="+mn-lt"/>
                <a:ea typeface="+mn-ea"/>
                <a:cs typeface="+mn-cs"/>
              </a:rPr>
              <a:t>【図解】コレ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枚で分かる</a:t>
            </a:r>
            <a:r>
              <a:rPr kumimoji="1" lang="en-US" altLang="ja-JP" sz="1200" kern="1200" dirty="0">
                <a:solidFill>
                  <a:schemeClr val="tx1"/>
                </a:solidFill>
                <a:effectLst/>
                <a:latin typeface="+mn-lt"/>
                <a:ea typeface="+mn-ea"/>
                <a:cs typeface="+mn-cs"/>
              </a:rPr>
              <a:t>SDI</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http://</a:t>
            </a:r>
            <a:r>
              <a:rPr kumimoji="1" lang="en-US" altLang="ja-JP" sz="1200" kern="1200" dirty="0" err="1">
                <a:solidFill>
                  <a:schemeClr val="tx1"/>
                </a:solidFill>
                <a:effectLst/>
                <a:latin typeface="+mn-lt"/>
                <a:ea typeface="+mn-ea"/>
                <a:cs typeface="+mn-cs"/>
              </a:rPr>
              <a:t>blogs.itmedia.co.jp</a:t>
            </a:r>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itsolutionjuku</a:t>
            </a:r>
            <a:r>
              <a:rPr kumimoji="1" lang="en-US" altLang="ja-JP" sz="1200" kern="1200" dirty="0">
                <a:solidFill>
                  <a:schemeClr val="tx1"/>
                </a:solidFill>
                <a:effectLst/>
                <a:latin typeface="+mn-lt"/>
                <a:ea typeface="+mn-ea"/>
                <a:cs typeface="+mn-cs"/>
              </a:rPr>
              <a:t>/2015/05/</a:t>
            </a:r>
            <a:r>
              <a:rPr kumimoji="1" lang="en-US" altLang="ja-JP" sz="1200" kern="1200" dirty="0" err="1">
                <a:solidFill>
                  <a:schemeClr val="tx1"/>
                </a:solidFill>
                <a:effectLst/>
                <a:latin typeface="+mn-lt"/>
                <a:ea typeface="+mn-ea"/>
                <a:cs typeface="+mn-cs"/>
              </a:rPr>
              <a:t>sdi.html</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仕組みにより、運用や調達の自動化・自律化を実現し、必要な時に必要なリソースをオンデマンドで調達できるようにしている。さらに、従量課金により使った分だけの支払いとなることから、システム資源調達における初期投資リスクを回避することができる。</a:t>
            </a:r>
          </a:p>
          <a:p>
            <a:r>
              <a:rPr kumimoji="1" lang="ja-JP" altLang="ja-JP" sz="1200" kern="1200" dirty="0">
                <a:solidFill>
                  <a:schemeClr val="tx1"/>
                </a:solidFill>
                <a:effectLst/>
                <a:latin typeface="+mn-lt"/>
                <a:ea typeface="+mn-ea"/>
                <a:cs typeface="+mn-cs"/>
              </a:rPr>
              <a:t>クラウド・コンピューティングは、このような「システム資源の共同購買」と「サービス化」により、システム資源の低コストでの調達を実現し、変更への俊敏性を確保し、需要の変動にも即応できるスケラビリティを確保している。</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92</a:t>
            </a:fld>
            <a:endParaRPr kumimoji="1" lang="ja-JP" altLang="en-US"/>
          </a:p>
        </p:txBody>
      </p:sp>
    </p:spTree>
    <p:extLst>
      <p:ext uri="{BB962C8B-B14F-4D97-AF65-F5344CB8AC3E}">
        <p14:creationId xmlns:p14="http://schemas.microsoft.com/office/powerpoint/2010/main" val="36464725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93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9708757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14400" eaLnBrk="0" hangingPunct="0">
              <a:defRPr sz="1300">
                <a:solidFill>
                  <a:srgbClr val="484848"/>
                </a:solidFill>
                <a:latin typeface="Arial" charset="0"/>
                <a:ea typeface="HG丸ｺﾞｼｯｸM-PRO" pitchFamily="50" charset="-128"/>
              </a:defRPr>
            </a:lvl1pPr>
            <a:lvl2pPr marL="709684" indent="-272956" defTabSz="914400" eaLnBrk="0" hangingPunct="0">
              <a:defRPr sz="1300">
                <a:solidFill>
                  <a:srgbClr val="484848"/>
                </a:solidFill>
                <a:latin typeface="Arial" charset="0"/>
                <a:ea typeface="HG丸ｺﾞｼｯｸM-PRO" pitchFamily="50" charset="-128"/>
              </a:defRPr>
            </a:lvl2pPr>
            <a:lvl3pPr marL="1091822" indent="-218364" defTabSz="914400" eaLnBrk="0" hangingPunct="0">
              <a:defRPr sz="1300">
                <a:solidFill>
                  <a:srgbClr val="484848"/>
                </a:solidFill>
                <a:latin typeface="Arial" charset="0"/>
                <a:ea typeface="HG丸ｺﾞｼｯｸM-PRO" pitchFamily="50" charset="-128"/>
              </a:defRPr>
            </a:lvl3pPr>
            <a:lvl4pPr marL="1528552" indent="-218364" defTabSz="914400" eaLnBrk="0" hangingPunct="0">
              <a:defRPr sz="1300">
                <a:solidFill>
                  <a:srgbClr val="484848"/>
                </a:solidFill>
                <a:latin typeface="Arial" charset="0"/>
                <a:ea typeface="HG丸ｺﾞｼｯｸM-PRO" pitchFamily="50" charset="-128"/>
              </a:defRPr>
            </a:lvl4pPr>
            <a:lvl5pPr marL="1965280" indent="-218364" defTabSz="914400" eaLnBrk="0" hangingPunct="0">
              <a:defRPr sz="1300">
                <a:solidFill>
                  <a:srgbClr val="484848"/>
                </a:solidFill>
                <a:latin typeface="Arial" charset="0"/>
                <a:ea typeface="HG丸ｺﾞｼｯｸM-PRO" pitchFamily="50" charset="-128"/>
              </a:defRPr>
            </a:lvl5pPr>
            <a:lvl6pPr marL="2402009"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6pPr>
            <a:lvl7pPr marL="2838736"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7pPr>
            <a:lvl8pPr marL="3275467"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8pPr>
            <a:lvl9pPr marL="3712195"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9pPr>
          </a:lstStyle>
          <a:p>
            <a:pPr eaLnBrk="1" hangingPunct="1"/>
            <a:fld id="{9B7374D8-E40D-48C9-91BB-3982210BAA48}" type="slidenum">
              <a:rPr lang="ja-JP" altLang="en-US" sz="1200">
                <a:solidFill>
                  <a:prstClr val="black"/>
                </a:solidFill>
                <a:ea typeface="ＭＳ Ｐゴシック" pitchFamily="50" charset="-128"/>
              </a:rPr>
              <a:pPr eaLnBrk="1" hangingPunct="1"/>
              <a:t>94</a:t>
            </a:fld>
            <a:endParaRPr lang="en-US" altLang="ja-JP" sz="1200" dirty="0">
              <a:solidFill>
                <a:prstClr val="black"/>
              </a:solidFill>
              <a:ea typeface="ＭＳ Ｐゴシック" pitchFamily="50" charset="-128"/>
            </a:endParaRPr>
          </a:p>
        </p:txBody>
      </p:sp>
      <p:sp>
        <p:nvSpPr>
          <p:cNvPr id="81923" name="Rectangle 2"/>
          <p:cNvSpPr>
            <a:spLocks noGrp="1" noRot="1" noChangeAspect="1" noChangeArrowheads="1" noTextEdit="1"/>
          </p:cNvSpPr>
          <p:nvPr>
            <p:ph type="sldImg"/>
          </p:nvPr>
        </p:nvSpPr>
        <p:spPr>
          <a:xfrm>
            <a:off x="919163" y="746125"/>
            <a:ext cx="4972050" cy="3729038"/>
          </a:xfrm>
          <a:ln/>
        </p:spPr>
      </p:sp>
      <p:sp>
        <p:nvSpPr>
          <p:cNvPr id="81924" name="Rectangle 3"/>
          <p:cNvSpPr>
            <a:spLocks noGrp="1" noChangeArrowheads="1"/>
          </p:cNvSpPr>
          <p:nvPr>
            <p:ph type="body" idx="1"/>
          </p:nvPr>
        </p:nvSpPr>
        <p:spPr>
          <a:xfrm>
            <a:off x="908262" y="4721231"/>
            <a:ext cx="4990676" cy="4473575"/>
          </a:xfrm>
          <a:noFill/>
        </p:spPr>
        <p:txBody>
          <a:bodyPr/>
          <a:lstStyle/>
          <a:p>
            <a:r>
              <a:rPr kumimoji="1" lang="ja-JP" altLang="ja-JP" sz="1200" kern="1200">
                <a:solidFill>
                  <a:schemeClr val="tx1"/>
                </a:solidFill>
                <a:effectLst/>
                <a:latin typeface="+mn-lt"/>
                <a:ea typeface="+mn-ea"/>
                <a:cs typeface="+mn-cs"/>
              </a:rPr>
              <a:t>「クラウド・コンピューティング」という言葉は、</a:t>
            </a:r>
            <a:r>
              <a:rPr kumimoji="1" lang="en-US" altLang="ja-JP" sz="1200" kern="1200" dirty="0">
                <a:solidFill>
                  <a:schemeClr val="tx1"/>
                </a:solidFill>
                <a:effectLst/>
                <a:latin typeface="+mn-lt"/>
                <a:ea typeface="+mn-ea"/>
                <a:cs typeface="+mn-cs"/>
              </a:rPr>
              <a:t>2006</a:t>
            </a:r>
            <a:r>
              <a:rPr kumimoji="1" lang="ja-JP" altLang="ja-JP" sz="1200" kern="1200">
                <a:solidFill>
                  <a:schemeClr val="tx1"/>
                </a:solidFill>
                <a:effectLst/>
                <a:latin typeface="+mn-lt"/>
                <a:ea typeface="+mn-ea"/>
                <a:cs typeface="+mn-cs"/>
              </a:rPr>
              <a:t>年、当時</a:t>
            </a:r>
            <a:r>
              <a:rPr kumimoji="1" lang="en-US" altLang="ja-JP" sz="1200" kern="1200" dirty="0">
                <a:solidFill>
                  <a:schemeClr val="tx1"/>
                </a:solidFill>
                <a:effectLst/>
                <a:latin typeface="+mn-lt"/>
                <a:ea typeface="+mn-ea"/>
                <a:cs typeface="+mn-cs"/>
              </a:rPr>
              <a:t>Google</a:t>
            </a:r>
            <a:r>
              <a:rPr kumimoji="1" lang="ja-JP" altLang="ja-JP" sz="1200" kern="120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a:solidFill>
                  <a:schemeClr val="tx1"/>
                </a:solidFill>
                <a:effectLst/>
                <a:latin typeface="+mn-lt"/>
                <a:ea typeface="+mn-ea"/>
                <a:cs typeface="+mn-cs"/>
              </a:rPr>
              <a:t>を努めていたエリック・シュミットの本章冒頭で紹介したスピーチがきっかけでした。</a:t>
            </a:r>
          </a:p>
          <a:p>
            <a:r>
              <a:rPr kumimoji="1" lang="ja-JP" altLang="ja-JP" sz="1200" kern="1200">
                <a:solidFill>
                  <a:schemeClr val="tx1"/>
                </a:solidFill>
                <a:effectLst/>
                <a:latin typeface="+mn-lt"/>
                <a:ea typeface="+mn-ea"/>
                <a:cs typeface="+mn-cs"/>
              </a:rPr>
              <a:t>新しい言葉が大好きな</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業界は、時代の変化や自分達の先進性を喧伝し自社の製品やサービスを売り込むためのキャッチコピーとして、この言葉を盛んに使うようになりました。そのため各社各様の定義が生まれ、市場に様々な誤解や混乱を生みだしてしまったのです。</a:t>
            </a:r>
          </a:p>
          <a:p>
            <a:r>
              <a:rPr kumimoji="1" lang="en-US" altLang="ja-JP" sz="1200" kern="1200" dirty="0">
                <a:solidFill>
                  <a:schemeClr val="tx1"/>
                </a:solidFill>
                <a:effectLst/>
                <a:latin typeface="+mn-lt"/>
                <a:ea typeface="+mn-ea"/>
                <a:cs typeface="+mn-cs"/>
              </a:rPr>
              <a:t>2009</a:t>
            </a:r>
            <a:r>
              <a:rPr kumimoji="1" lang="ja-JP" altLang="ja-JP" sz="1200" kern="1200">
                <a:solidFill>
                  <a:schemeClr val="tx1"/>
                </a:solidFill>
                <a:effectLst/>
                <a:latin typeface="+mn-lt"/>
                <a:ea typeface="+mn-ea"/>
                <a:cs typeface="+mn-cs"/>
              </a:rPr>
              <a:t>年、こんな混乱に終止符を打ち業界の健全な発展を意図し、米国の国立標準技術研究所</a:t>
            </a:r>
            <a:r>
              <a:rPr kumimoji="1" lang="en-US" altLang="ja-JP" sz="1200" kern="1200" dirty="0">
                <a:solidFill>
                  <a:schemeClr val="tx1"/>
                </a:solidFill>
                <a:effectLst/>
                <a:latin typeface="+mn-lt"/>
                <a:ea typeface="+mn-ea"/>
                <a:cs typeface="+mn-cs"/>
              </a:rPr>
              <a:t>(National Institute of Standards and Technology : NIST)</a:t>
            </a:r>
            <a:r>
              <a:rPr kumimoji="1" lang="ja-JP" altLang="ja-JP" sz="1200" kern="1200">
                <a:solidFill>
                  <a:schemeClr val="tx1"/>
                </a:solidFill>
                <a:effectLst/>
                <a:latin typeface="+mn-lt"/>
                <a:ea typeface="+mn-ea"/>
                <a:cs typeface="+mn-cs"/>
              </a:rPr>
              <a:t>が、「クラウドの定義」を発表しました。この定義は特定の技術や規格を意味するものではなく、考え方の枠組みとして捉えておくといいでしょう。ここには、次のような記述があります。</a:t>
            </a:r>
          </a:p>
          <a:p>
            <a:r>
              <a:rPr kumimoji="1" lang="ja-JP" altLang="ja-JP" sz="1200" kern="1200">
                <a:solidFill>
                  <a:schemeClr val="tx1"/>
                </a:solidFill>
                <a:effectLst/>
                <a:latin typeface="+mn-lt"/>
                <a:ea typeface="+mn-ea"/>
                <a:cs typeface="+mn-cs"/>
              </a:rPr>
              <a:t>「クラウド・コンピューティングとは、ネットワーク、サーバー、ストレージ、アプリケーション、サービスなどの構成可能なコンピューティングリソースの共用プールに対して、便利かつオンデマンドにアクセスでき、最小の管理労力またはサービスプロバイダ間の相互動作によって迅速に提供され利用できるという、モデルのひとつである」</a:t>
            </a:r>
          </a:p>
          <a:p>
            <a:r>
              <a:rPr kumimoji="1" lang="ja-JP" altLang="ja-JP" sz="1200" kern="1200">
                <a:solidFill>
                  <a:schemeClr val="tx1"/>
                </a:solidFill>
                <a:effectLst/>
                <a:latin typeface="+mn-lt"/>
                <a:ea typeface="+mn-ea"/>
                <a:cs typeface="+mn-cs"/>
              </a:rPr>
              <a:t>さらに様々なクラウドの利用形態を「サービス・モデル</a:t>
            </a:r>
            <a:r>
              <a:rPr kumimoji="1" lang="en-US" altLang="ja-JP" sz="1200" kern="1200" dirty="0">
                <a:solidFill>
                  <a:schemeClr val="tx1"/>
                </a:solidFill>
                <a:effectLst/>
                <a:latin typeface="+mn-lt"/>
                <a:ea typeface="+mn-ea"/>
                <a:cs typeface="+mn-cs"/>
              </a:rPr>
              <a:t>(Service Model)</a:t>
            </a:r>
            <a:r>
              <a:rPr kumimoji="1" lang="ja-JP" altLang="ja-JP" sz="1200" kern="1200">
                <a:solidFill>
                  <a:schemeClr val="tx1"/>
                </a:solidFill>
                <a:effectLst/>
                <a:latin typeface="+mn-lt"/>
                <a:ea typeface="+mn-ea"/>
                <a:cs typeface="+mn-cs"/>
              </a:rPr>
              <a:t>」と「配置モデル</a:t>
            </a:r>
            <a:r>
              <a:rPr kumimoji="1" lang="en-US" altLang="ja-JP" sz="1200" kern="1200" dirty="0">
                <a:solidFill>
                  <a:schemeClr val="tx1"/>
                </a:solidFill>
                <a:effectLst/>
                <a:latin typeface="+mn-lt"/>
                <a:ea typeface="+mn-ea"/>
                <a:cs typeface="+mn-cs"/>
              </a:rPr>
              <a:t>(Deployment Model)</a:t>
            </a:r>
            <a:r>
              <a:rPr kumimoji="1" lang="ja-JP" altLang="ja-JP" sz="1200" kern="1200">
                <a:solidFill>
                  <a:schemeClr val="tx1"/>
                </a:solidFill>
                <a:effectLst/>
                <a:latin typeface="+mn-lt"/>
                <a:ea typeface="+mn-ea"/>
                <a:cs typeface="+mn-cs"/>
              </a:rPr>
              <a:t>」に分類、またクラウドに備わっていなくてはならない「</a:t>
            </a:r>
            <a:r>
              <a:rPr kumimoji="1" lang="en-US" altLang="ja-JP" sz="1200" kern="1200" dirty="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つの必須の特徴」をあげています。</a:t>
            </a:r>
          </a:p>
          <a:p>
            <a:r>
              <a:rPr kumimoji="1" lang="ja-JP" altLang="ja-JP" sz="1200" kern="1200">
                <a:solidFill>
                  <a:schemeClr val="tx1"/>
                </a:solidFill>
                <a:effectLst/>
                <a:latin typeface="+mn-lt"/>
                <a:ea typeface="+mn-ea"/>
                <a:cs typeface="+mn-cs"/>
              </a:rPr>
              <a:t>この定義が唯一のものではなく、クラウドの普及や新たなテクノロジーの登場とともに新たな解釈も生まれています。しかし、クラウド・コンピューティングの基本的枠組みとして、いまも広く使われており、ここで提案された整理の枠組みを理解しておくといいでしょう。</a:t>
            </a:r>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前版</a:t>
            </a:r>
            <a:r>
              <a:rPr kumimoji="1" lang="en-US" altLang="ja-JP" sz="1200" kern="1200" dirty="0">
                <a:solidFill>
                  <a:schemeClr val="tx1"/>
                </a:solidFill>
                <a:effectLst/>
                <a:latin typeface="+mn-lt"/>
                <a:ea typeface="+mn-ea"/>
                <a:cs typeface="+mn-cs"/>
              </a:rPr>
              <a:t>p145</a:t>
            </a:r>
            <a:r>
              <a:rPr kumimoji="1" lang="ja-JP" altLang="ja-JP" sz="1200" kern="1200">
                <a:solidFill>
                  <a:schemeClr val="tx1"/>
                </a:solidFill>
                <a:effectLst/>
                <a:latin typeface="+mn-lt"/>
                <a:ea typeface="+mn-ea"/>
                <a:cs typeface="+mn-cs"/>
              </a:rPr>
              <a:t>を流用する形をご検討お願いいたします。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なぜですか</a:t>
            </a:r>
            <a:r>
              <a:rPr kumimoji="1" lang="en-US" altLang="ja-JP" sz="1200" kern="1200" dirty="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a:p>
            <a:pPr eaLnBrk="1" hangingPunct="1"/>
            <a:endParaRPr lang="ja-JP" altLang="en-US" dirty="0"/>
          </a:p>
        </p:txBody>
      </p:sp>
    </p:spTree>
    <p:extLst>
      <p:ext uri="{BB962C8B-B14F-4D97-AF65-F5344CB8AC3E}">
        <p14:creationId xmlns:p14="http://schemas.microsoft.com/office/powerpoint/2010/main" val="32056704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pPr defTabSz="913232"/>
            <a:fld id="{E26728EA-0FFF-4A63-B395-E6982821CD75}" type="slidenum">
              <a:rPr lang="ja-JP" altLang="en-US" smtClean="0"/>
              <a:pPr defTabSz="913232"/>
              <a:t>95</a:t>
            </a:fld>
            <a:endParaRPr lang="en-US" altLang="ja-JP"/>
          </a:p>
        </p:txBody>
      </p:sp>
      <p:sp>
        <p:nvSpPr>
          <p:cNvPr id="28674" name="Rectangle 2"/>
          <p:cNvSpPr>
            <a:spLocks noGrp="1" noRot="1" noChangeAspect="1" noChangeArrowheads="1" noTextEdit="1"/>
          </p:cNvSpPr>
          <p:nvPr>
            <p:ph type="sldImg"/>
          </p:nvPr>
        </p:nvSpPr>
        <p:spPr>
          <a:xfrm>
            <a:off x="919163" y="746125"/>
            <a:ext cx="4972050" cy="3729038"/>
          </a:xfrm>
          <a:ln/>
        </p:spPr>
      </p:sp>
      <p:sp>
        <p:nvSpPr>
          <p:cNvPr id="28675" name="Rectangle 3"/>
          <p:cNvSpPr>
            <a:spLocks noGrp="1" noChangeArrowheads="1"/>
          </p:cNvSpPr>
          <p:nvPr>
            <p:ph type="body" idx="1"/>
          </p:nvPr>
        </p:nvSpPr>
        <p:spPr>
          <a:xfrm>
            <a:off x="908359" y="4720870"/>
            <a:ext cx="4990482" cy="4473648"/>
          </a:xfrm>
          <a:noFill/>
          <a:ln/>
        </p:spPr>
        <p:txBody>
          <a:bodyPr/>
          <a:lstStyle/>
          <a:p>
            <a:r>
              <a:rPr kumimoji="1" lang="ja-JP" altLang="ja-JP" sz="1200" kern="1200">
                <a:solidFill>
                  <a:schemeClr val="tx1"/>
                </a:solidFill>
                <a:effectLst/>
                <a:latin typeface="+mn-lt"/>
                <a:ea typeface="+mn-ea"/>
                <a:cs typeface="+mn-cs"/>
              </a:rPr>
              <a:t>クラウドをサービスの違いによって分類する考え方が「サービス・モデル（</a:t>
            </a:r>
            <a:r>
              <a:rPr kumimoji="1" lang="en-US" altLang="ja-JP" sz="1200" kern="1200" dirty="0">
                <a:solidFill>
                  <a:schemeClr val="tx1"/>
                </a:solidFill>
                <a:effectLst/>
                <a:latin typeface="+mn-lt"/>
                <a:ea typeface="+mn-ea"/>
                <a:cs typeface="+mn-cs"/>
              </a:rPr>
              <a:t>Service Model</a:t>
            </a:r>
            <a:r>
              <a:rPr kumimoji="1" lang="ja-JP" altLang="ja-JP" sz="1200" kern="1200">
                <a:solidFill>
                  <a:schemeClr val="tx1"/>
                </a:solidFill>
                <a:effectLst/>
                <a:latin typeface="+mn-lt"/>
                <a:ea typeface="+mn-ea"/>
                <a:cs typeface="+mn-cs"/>
              </a:rPr>
              <a:t>）」です。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SaaS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as a Service</a:t>
            </a:r>
            <a:r>
              <a:rPr kumimoji="1" lang="ja-JP" altLang="ja-JP" sz="1200" kern="1200">
                <a:solidFill>
                  <a:schemeClr val="tx1"/>
                </a:solidFill>
                <a:effectLst/>
                <a:latin typeface="+mn-lt"/>
                <a:ea typeface="+mn-ea"/>
                <a:cs typeface="+mn-cs"/>
              </a:rPr>
              <a:t>）</a:t>
            </a:r>
          </a:p>
          <a:p>
            <a:r>
              <a:rPr kumimoji="1" lang="ja-JP" altLang="ja-JP" sz="1200" kern="1200">
                <a:solidFill>
                  <a:schemeClr val="tx1"/>
                </a:solidFill>
                <a:effectLst/>
                <a:latin typeface="+mn-lt"/>
                <a:ea typeface="+mn-ea"/>
                <a:cs typeface="+mn-cs"/>
              </a:rPr>
              <a:t>電子メールやスケジュール管理、文書作成や表計算、財務会計や販売管理などのアプリケーションを提供するサービスです。ユーザーは、アプリケーションを動かすためのハードウェアや</a:t>
            </a:r>
            <a:r>
              <a:rPr kumimoji="1" lang="en-US" altLang="ja-JP" sz="1200" kern="1200" dirty="0">
                <a:solidFill>
                  <a:schemeClr val="tx1"/>
                </a:solidFill>
                <a:effectLst/>
                <a:latin typeface="+mn-lt"/>
                <a:ea typeface="+mn-ea"/>
                <a:cs typeface="+mn-cs"/>
              </a:rPr>
              <a:t>OS</a:t>
            </a:r>
            <a:r>
              <a:rPr kumimoji="1" lang="ja-JP" altLang="ja-JP" sz="1200" kern="1200">
                <a:solidFill>
                  <a:schemeClr val="tx1"/>
                </a:solidFill>
                <a:effectLst/>
                <a:latin typeface="+mn-lt"/>
                <a:ea typeface="+mn-ea"/>
                <a:cs typeface="+mn-cs"/>
              </a:rPr>
              <a:t>などの知識がなくてもアプリケーションの設定や機能を理解していれば使うことができます。例えば、</a:t>
            </a:r>
            <a:r>
              <a:rPr kumimoji="1" lang="en-US" altLang="ja-JP" sz="1200" kern="1200" dirty="0" err="1">
                <a:solidFill>
                  <a:schemeClr val="tx1"/>
                </a:solidFill>
                <a:effectLst/>
                <a:latin typeface="+mn-lt"/>
                <a:ea typeface="+mn-ea"/>
                <a:cs typeface="+mn-cs"/>
              </a:rPr>
              <a:t>Salesforce.com</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G-Suite</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 Office 365</a:t>
            </a:r>
            <a:r>
              <a:rPr kumimoji="1" lang="ja-JP" altLang="ja-JP" sz="1200" kern="1200">
                <a:solidFill>
                  <a:schemeClr val="tx1"/>
                </a:solidFill>
                <a:effectLst/>
                <a:latin typeface="+mn-lt"/>
                <a:ea typeface="+mn-ea"/>
                <a:cs typeface="+mn-cs"/>
              </a:rPr>
              <a:t>などがあります。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PaaS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Platform as a Service</a:t>
            </a:r>
            <a:r>
              <a:rPr kumimoji="1" lang="ja-JP" altLang="ja-JP" sz="1200" kern="1200">
                <a:solidFill>
                  <a:schemeClr val="tx1"/>
                </a:solidFill>
                <a:effectLst/>
                <a:latin typeface="+mn-lt"/>
                <a:ea typeface="+mn-ea"/>
                <a:cs typeface="+mn-cs"/>
              </a:rPr>
              <a:t>）</a:t>
            </a:r>
          </a:p>
          <a:p>
            <a:r>
              <a:rPr kumimoji="1" lang="ja-JP" altLang="ja-JP" sz="1200" kern="1200">
                <a:solidFill>
                  <a:schemeClr val="tx1"/>
                </a:solidFill>
                <a:effectLst/>
                <a:latin typeface="+mn-lt"/>
                <a:ea typeface="+mn-ea"/>
                <a:cs typeface="+mn-cs"/>
              </a:rPr>
              <a:t>アプリケーション開発や実行するために必要な機能を提供するサービスです。</a:t>
            </a:r>
            <a:r>
              <a:rPr kumimoji="1" lang="en-US" altLang="ja-JP" sz="1200" kern="1200" dirty="0">
                <a:solidFill>
                  <a:schemeClr val="tx1"/>
                </a:solidFill>
                <a:effectLst/>
                <a:latin typeface="+mn-lt"/>
                <a:ea typeface="+mn-ea"/>
                <a:cs typeface="+mn-cs"/>
              </a:rPr>
              <a:t>OS</a:t>
            </a:r>
            <a:r>
              <a:rPr kumimoji="1" lang="ja-JP" altLang="ja-JP" sz="1200" kern="1200">
                <a:solidFill>
                  <a:schemeClr val="tx1"/>
                </a:solidFill>
                <a:effectLst/>
                <a:latin typeface="+mn-lt"/>
                <a:ea typeface="+mn-ea"/>
                <a:cs typeface="+mn-cs"/>
              </a:rPr>
              <a:t>、データベース、開発ツール、実行時に必要なライブラリーや実行管理機能などを提供します。例えば、</a:t>
            </a:r>
            <a:r>
              <a:rPr kumimoji="1" lang="en-US" altLang="ja-JP" sz="1200" kern="1200" dirty="0">
                <a:solidFill>
                  <a:schemeClr val="tx1"/>
                </a:solidFill>
                <a:effectLst/>
                <a:latin typeface="+mn-lt"/>
                <a:ea typeface="+mn-ea"/>
                <a:cs typeface="+mn-cs"/>
              </a:rPr>
              <a:t>Microsoft Azure</a:t>
            </a:r>
            <a:r>
              <a:rPr kumimoji="1" lang="ja-JP" altLang="ja-JP" sz="1200" kern="120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Force.com</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App Engine</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AWS Lambda</a:t>
            </a:r>
            <a:r>
              <a:rPr kumimoji="1" lang="ja-JP" altLang="ja-JP" sz="1200" kern="120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Cyboze</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kintone</a:t>
            </a:r>
            <a:r>
              <a:rPr kumimoji="1" lang="ja-JP" altLang="ja-JP" sz="1200" kern="1200">
                <a:solidFill>
                  <a:schemeClr val="tx1"/>
                </a:solidFill>
                <a:effectLst/>
                <a:latin typeface="+mn-lt"/>
                <a:ea typeface="+mn-ea"/>
                <a:cs typeface="+mn-cs"/>
              </a:rPr>
              <a:t>などがあげられます。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IaaS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Infrastructure as a Service</a:t>
            </a:r>
            <a:r>
              <a:rPr kumimoji="1" lang="ja-JP" altLang="ja-JP" sz="1200" kern="1200">
                <a:solidFill>
                  <a:schemeClr val="tx1"/>
                </a:solidFill>
                <a:effectLst/>
                <a:latin typeface="+mn-lt"/>
                <a:ea typeface="+mn-ea"/>
                <a:cs typeface="+mn-cs"/>
              </a:rPr>
              <a:t>）</a:t>
            </a:r>
          </a:p>
          <a:p>
            <a:r>
              <a:rPr kumimoji="1" lang="ja-JP" altLang="ja-JP" sz="1200" kern="1200">
                <a:solidFill>
                  <a:schemeClr val="tx1"/>
                </a:solidFill>
                <a:effectLst/>
                <a:latin typeface="+mn-lt"/>
                <a:ea typeface="+mn-ea"/>
                <a:cs typeface="+mn-cs"/>
              </a:rPr>
              <a:t>サーバー、ストレージなどのハードウェアの機能や性能を提供するサービスです。「所有」するシステムであれば、その都度ベンダーと交渉し、手続きや据え付け導入作業をしなければなりません。しかし</a:t>
            </a:r>
            <a:r>
              <a:rPr kumimoji="1" lang="en-US" altLang="ja-JP" sz="1200" kern="1200" dirty="0">
                <a:solidFill>
                  <a:schemeClr val="tx1"/>
                </a:solidFill>
                <a:effectLst/>
                <a:latin typeface="+mn-lt"/>
                <a:ea typeface="+mn-ea"/>
                <a:cs typeface="+mn-cs"/>
              </a:rPr>
              <a:t>IaaS</a:t>
            </a:r>
            <a:r>
              <a:rPr kumimoji="1" lang="ja-JP" altLang="ja-JP" sz="1200" kern="1200">
                <a:solidFill>
                  <a:schemeClr val="tx1"/>
                </a:solidFill>
                <a:effectLst/>
                <a:latin typeface="+mn-lt"/>
                <a:ea typeface="+mn-ea"/>
                <a:cs typeface="+mn-cs"/>
              </a:rPr>
              <a:t>であれば、メニュー画面であるセルフサービス・ポータルから、設定するだけで使うことができます。また、ストレージ容量やサーバー数は、必要に応じて設定だけで増減できます。ルーターやファイヤーウォールなどのネットワークの機能やその接続も同様に設定だけで構築できます。例えば、</a:t>
            </a:r>
            <a:r>
              <a:rPr kumimoji="1" lang="en-US" altLang="ja-JP" sz="1200" kern="1200" dirty="0">
                <a:solidFill>
                  <a:schemeClr val="tx1"/>
                </a:solidFill>
                <a:effectLst/>
                <a:latin typeface="+mn-lt"/>
                <a:ea typeface="+mn-ea"/>
                <a:cs typeface="+mn-cs"/>
              </a:rPr>
              <a:t>Amazon EC2</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Compute Engine</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 Azure IaaS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IBM Cloud IaaS</a:t>
            </a:r>
            <a:r>
              <a:rPr kumimoji="1" lang="ja-JP" altLang="ja-JP" sz="1200" kern="1200">
                <a:solidFill>
                  <a:schemeClr val="tx1"/>
                </a:solidFill>
                <a:effectLst/>
                <a:latin typeface="+mn-lt"/>
                <a:ea typeface="+mn-ea"/>
                <a:cs typeface="+mn-cs"/>
              </a:rPr>
              <a:t>などがあげられます。</a:t>
            </a:r>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前版</a:t>
            </a:r>
            <a:r>
              <a:rPr kumimoji="1" lang="en-US" altLang="ja-JP" sz="1200" kern="1200" dirty="0">
                <a:solidFill>
                  <a:schemeClr val="tx1"/>
                </a:solidFill>
                <a:effectLst/>
                <a:latin typeface="+mn-lt"/>
                <a:ea typeface="+mn-ea"/>
                <a:cs typeface="+mn-cs"/>
              </a:rPr>
              <a:t>p147</a:t>
            </a:r>
            <a:r>
              <a:rPr kumimoji="1" lang="ja-JP" altLang="ja-JP" sz="1200" kern="1200">
                <a:solidFill>
                  <a:schemeClr val="tx1"/>
                </a:solidFill>
                <a:effectLst/>
                <a:latin typeface="+mn-lt"/>
                <a:ea typeface="+mn-ea"/>
                <a:cs typeface="+mn-cs"/>
              </a:rPr>
              <a:t>の流用の検討をお願いいたします。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なぜですか</a:t>
            </a:r>
            <a:r>
              <a:rPr kumimoji="1" lang="en-US" altLang="ja-JP" sz="1200" kern="1200" dirty="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a:p>
            <a:pPr eaLnBrk="1" hangingPunct="1"/>
            <a:endParaRPr lang="ja-JP" altLang="en-US" dirty="0"/>
          </a:p>
        </p:txBody>
      </p:sp>
    </p:spTree>
    <p:extLst>
      <p:ext uri="{BB962C8B-B14F-4D97-AF65-F5344CB8AC3E}">
        <p14:creationId xmlns:p14="http://schemas.microsoft.com/office/powerpoint/2010/main" val="29863332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pPr defTabSz="913232"/>
            <a:fld id="{0814F00D-3174-4CAA-B5C7-F5134A634A62}" type="slidenum">
              <a:rPr lang="ja-JP" altLang="en-US" smtClean="0"/>
              <a:pPr defTabSz="913232"/>
              <a:t>97</a:t>
            </a:fld>
            <a:endParaRPr lang="en-US" altLang="ja-JP" dirty="0"/>
          </a:p>
        </p:txBody>
      </p:sp>
      <p:sp>
        <p:nvSpPr>
          <p:cNvPr id="22530" name="Rectangle 2"/>
          <p:cNvSpPr>
            <a:spLocks noGrp="1" noRot="1" noChangeAspect="1" noChangeArrowheads="1" noTextEdit="1"/>
          </p:cNvSpPr>
          <p:nvPr>
            <p:ph type="sldImg"/>
          </p:nvPr>
        </p:nvSpPr>
        <p:spPr>
          <a:xfrm>
            <a:off x="919163" y="746125"/>
            <a:ext cx="4970462" cy="3729038"/>
          </a:xfrm>
          <a:ln/>
        </p:spPr>
      </p:sp>
      <p:sp>
        <p:nvSpPr>
          <p:cNvPr id="22531" name="Rectangle 3"/>
          <p:cNvSpPr>
            <a:spLocks noGrp="1" noChangeArrowheads="1"/>
          </p:cNvSpPr>
          <p:nvPr>
            <p:ph type="body" idx="1"/>
          </p:nvPr>
        </p:nvSpPr>
        <p:spPr>
          <a:xfrm>
            <a:off x="679309" y="4720870"/>
            <a:ext cx="5448583" cy="4473648"/>
          </a:xfrm>
          <a:noFill/>
          <a:ln/>
        </p:spPr>
        <p:txBody>
          <a:bodyPr/>
          <a:lstStyle/>
          <a:p>
            <a:r>
              <a:rPr kumimoji="1" lang="ja-JP" altLang="ja-JP" sz="1200" kern="1200">
                <a:solidFill>
                  <a:schemeClr val="tx1"/>
                </a:solidFill>
                <a:effectLst/>
                <a:latin typeface="+mn-lt"/>
                <a:ea typeface="+mn-ea"/>
                <a:cs typeface="+mn-cs"/>
              </a:rPr>
              <a:t>クラウド・サービスを実現するシステムの設置場所の違いによって分類しようという考え方が、「配置モデル（</a:t>
            </a:r>
            <a:r>
              <a:rPr kumimoji="1" lang="en-US" altLang="ja-JP" sz="1200" kern="1200" dirty="0">
                <a:solidFill>
                  <a:schemeClr val="tx1"/>
                </a:solidFill>
                <a:effectLst/>
                <a:latin typeface="+mn-lt"/>
                <a:ea typeface="+mn-ea"/>
                <a:cs typeface="+mn-cs"/>
              </a:rPr>
              <a:t>Deployment Model</a:t>
            </a:r>
            <a:r>
              <a:rPr kumimoji="1" lang="ja-JP" altLang="ja-JP" sz="1200" kern="1200">
                <a:solidFill>
                  <a:schemeClr val="tx1"/>
                </a:solidFill>
                <a:effectLst/>
                <a:latin typeface="+mn-lt"/>
                <a:ea typeface="+mn-ea"/>
                <a:cs typeface="+mn-cs"/>
              </a:rPr>
              <a:t>）」です。</a:t>
            </a:r>
          </a:p>
          <a:p>
            <a:r>
              <a:rPr kumimoji="1" lang="ja-JP" altLang="ja-JP" sz="1200" kern="1200">
                <a:solidFill>
                  <a:schemeClr val="tx1"/>
                </a:solidFill>
                <a:effectLst/>
                <a:latin typeface="+mn-lt"/>
                <a:ea typeface="+mn-ea"/>
                <a:cs typeface="+mn-cs"/>
              </a:rPr>
              <a:t>複数のユーザー企業がネットを介して共用するのが「パブリック・クラウド」です。もともとクラウド・コンピューティングは、パブリック・クラウドを説明するものでした。しかし「パブリック・クラウドの利便性は享受したいが、他ユーザーと協同で利用し、その影響を応答時間やスループットに受けるようでは使い勝手が悪いし、セキュリティの不安も払拭できない」との考えもあり、企業がシステム資源を自社で所有し、自社専用で使用しようという「プライベート・クラウド」という概念が登場します。これは、クラウド･コンピューティングの仕組みを自前の資産で構築し、自社専用で使うやり方です。</a:t>
            </a:r>
          </a:p>
          <a:p>
            <a:r>
              <a:rPr kumimoji="1" lang="ja-JP" altLang="ja-JP" sz="1200" kern="1200">
                <a:solidFill>
                  <a:schemeClr val="tx1"/>
                </a:solidFill>
                <a:effectLst/>
                <a:latin typeface="+mn-lt"/>
                <a:ea typeface="+mn-ea"/>
                <a:cs typeface="+mn-cs"/>
              </a:rPr>
              <a:t>しかし、「プライベート・クラウドのメリットは享受したいが、自ら構築するだけの技術力も資金力もない」という企業も少なくありません。そこで</a:t>
            </a:r>
            <a:r>
              <a:rPr kumimoji="1" lang="en-US" altLang="ja-JP" sz="1200" kern="1200" dirty="0">
                <a:solidFill>
                  <a:schemeClr val="tx1"/>
                </a:solidFill>
                <a:effectLst/>
                <a:latin typeface="+mn-lt"/>
                <a:ea typeface="+mn-ea"/>
                <a:cs typeface="+mn-cs"/>
              </a:rPr>
              <a:t>NIST</a:t>
            </a:r>
            <a:r>
              <a:rPr kumimoji="1" lang="ja-JP" altLang="ja-JP" sz="1200" kern="1200">
                <a:solidFill>
                  <a:schemeClr val="tx1"/>
                </a:solidFill>
                <a:effectLst/>
                <a:latin typeface="+mn-lt"/>
                <a:ea typeface="+mn-ea"/>
                <a:cs typeface="+mn-cs"/>
              </a:rPr>
              <a:t>の定義には含まれてはいませんが、「ホステッド・プライベート・クラウド」というサービスが登場しています。「プライベート・クラウドのレンタルサービス」というとわかりやすいかもしれません。</a:t>
            </a:r>
          </a:p>
          <a:p>
            <a:r>
              <a:rPr kumimoji="1" lang="ja-JP" altLang="ja-JP" sz="1200" kern="1200">
                <a:solidFill>
                  <a:schemeClr val="tx1"/>
                </a:solidFill>
                <a:effectLst/>
                <a:latin typeface="+mn-lt"/>
                <a:ea typeface="+mn-ea"/>
                <a:cs typeface="+mn-cs"/>
              </a:rPr>
              <a:t>これはパブリック・クラウドのシステム資源の特定のユーザー専用に割り当て他ユーザーには使わせないようにします。これを専用の通信回線や暗号化されたインターネット（</a:t>
            </a:r>
            <a:r>
              <a:rPr kumimoji="1" lang="en-US" altLang="ja-JP" sz="1200" kern="1200" dirty="0">
                <a:solidFill>
                  <a:schemeClr val="tx1"/>
                </a:solidFill>
                <a:effectLst/>
                <a:latin typeface="+mn-lt"/>
                <a:ea typeface="+mn-ea"/>
                <a:cs typeface="+mn-cs"/>
              </a:rPr>
              <a:t>VPN: Virtual Private Network</a:t>
            </a:r>
            <a:r>
              <a:rPr kumimoji="1" lang="ja-JP" altLang="ja-JP" sz="1200" kern="1200">
                <a:solidFill>
                  <a:schemeClr val="tx1"/>
                </a:solidFill>
                <a:effectLst/>
                <a:latin typeface="+mn-lt"/>
                <a:ea typeface="+mn-ea"/>
                <a:cs typeface="+mn-cs"/>
              </a:rPr>
              <a:t>）で接続し、あたかも自社専用のプライベート・クラウドのように利用できるサービスです。昨今、企業の既存業務システムをパブリック・クラウドに移管しようという動きが盛んですが、移行先は、この「ホステッド・プライベート・クラウド」となるのが一般的です。</a:t>
            </a:r>
          </a:p>
          <a:p>
            <a:r>
              <a:rPr kumimoji="1" lang="ja-JP" altLang="ja-JP" sz="1200" kern="1200">
                <a:solidFill>
                  <a:schemeClr val="tx1"/>
                </a:solidFill>
                <a:effectLst/>
                <a:latin typeface="+mn-lt"/>
                <a:ea typeface="+mn-ea"/>
                <a:cs typeface="+mn-cs"/>
              </a:rPr>
              <a:t>これらパブリックとプライベートのふたつを組み合わせる使い方を「ハイブリッド・クラウド」といいます。</a:t>
            </a:r>
          </a:p>
          <a:p>
            <a:r>
              <a:rPr kumimoji="1" lang="en-US" altLang="ja-JP" sz="1200" kern="1200" dirty="0">
                <a:solidFill>
                  <a:schemeClr val="tx1"/>
                </a:solidFill>
                <a:effectLst/>
                <a:latin typeface="+mn-lt"/>
                <a:ea typeface="+mn-ea"/>
                <a:cs typeface="+mn-cs"/>
              </a:rPr>
              <a:t>NIST</a:t>
            </a:r>
            <a:r>
              <a:rPr kumimoji="1" lang="ja-JP" altLang="ja-JP" sz="1200" kern="1200">
                <a:solidFill>
                  <a:schemeClr val="tx1"/>
                </a:solidFill>
                <a:effectLst/>
                <a:latin typeface="+mn-lt"/>
                <a:ea typeface="+mn-ea"/>
                <a:cs typeface="+mn-cs"/>
              </a:rPr>
              <a:t>の定義には、他にも地域や法令・規制など、共通の関心事によって結びついている組合や業界といった範囲で共同利用するコミュニティ・クラウドという区分も使われています。</a:t>
            </a:r>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前版</a:t>
            </a:r>
            <a:r>
              <a:rPr kumimoji="1" lang="en-US" altLang="ja-JP" sz="1200" kern="1200" dirty="0">
                <a:solidFill>
                  <a:schemeClr val="tx1"/>
                </a:solidFill>
                <a:effectLst/>
                <a:latin typeface="+mn-lt"/>
                <a:ea typeface="+mn-ea"/>
                <a:cs typeface="+mn-cs"/>
              </a:rPr>
              <a:t>p149</a:t>
            </a:r>
            <a:r>
              <a:rPr kumimoji="1" lang="ja-JP" altLang="ja-JP" sz="1200" kern="1200">
                <a:solidFill>
                  <a:schemeClr val="tx1"/>
                </a:solidFill>
                <a:effectLst/>
                <a:latin typeface="+mn-lt"/>
                <a:ea typeface="+mn-ea"/>
                <a:cs typeface="+mn-cs"/>
              </a:rPr>
              <a:t>の流用をご検討ください。</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なぜですか</a:t>
            </a:r>
            <a:r>
              <a:rPr kumimoji="1" lang="en-US" altLang="ja-JP" sz="1200" kern="1200" dirty="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21819916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pPr defTabSz="913232"/>
            <a:fld id="{891BF3F3-59E7-4536-AAC4-888C84177443}" type="slidenum">
              <a:rPr lang="ja-JP" altLang="en-US" smtClean="0"/>
              <a:pPr defTabSz="913232"/>
              <a:t>98</a:t>
            </a:fld>
            <a:endParaRPr lang="en-US" altLang="ja-JP"/>
          </a:p>
        </p:txBody>
      </p:sp>
      <p:sp>
        <p:nvSpPr>
          <p:cNvPr id="30722" name="Rectangle 2"/>
          <p:cNvSpPr>
            <a:spLocks noGrp="1" noRot="1" noChangeAspect="1" noChangeArrowheads="1" noTextEdit="1"/>
          </p:cNvSpPr>
          <p:nvPr>
            <p:ph type="sldImg"/>
          </p:nvPr>
        </p:nvSpPr>
        <p:spPr>
          <a:xfrm>
            <a:off x="920750" y="747713"/>
            <a:ext cx="4965700" cy="3724275"/>
          </a:xfrm>
          <a:ln/>
        </p:spPr>
      </p:sp>
      <p:sp>
        <p:nvSpPr>
          <p:cNvPr id="30723" name="Rectangle 3"/>
          <p:cNvSpPr>
            <a:spLocks noGrp="1" noChangeArrowheads="1"/>
          </p:cNvSpPr>
          <p:nvPr>
            <p:ph type="body" idx="1"/>
          </p:nvPr>
        </p:nvSpPr>
        <p:spPr>
          <a:xfrm>
            <a:off x="680877" y="4720873"/>
            <a:ext cx="5445446" cy="4472073"/>
          </a:xfrm>
          <a:noFill/>
          <a:ln/>
        </p:spPr>
        <p:txBody>
          <a:bodyPr/>
          <a:lstStyle/>
          <a:p>
            <a:r>
              <a:rPr kumimoji="1" lang="en-US" altLang="ja-JP" sz="1200" kern="1200" dirty="0">
                <a:solidFill>
                  <a:schemeClr val="tx1"/>
                </a:solidFill>
                <a:effectLst/>
                <a:latin typeface="+mn-lt"/>
                <a:ea typeface="+mn-ea"/>
                <a:cs typeface="+mn-cs"/>
              </a:rPr>
              <a:t>NIST</a:t>
            </a:r>
            <a:r>
              <a:rPr kumimoji="1" lang="ja-JP" altLang="ja-JP" sz="1200" kern="1200">
                <a:solidFill>
                  <a:schemeClr val="tx1"/>
                </a:solidFill>
                <a:effectLst/>
                <a:latin typeface="+mn-lt"/>
                <a:ea typeface="+mn-ea"/>
                <a:cs typeface="+mn-cs"/>
              </a:rPr>
              <a:t>の定義にはクラウドに欠かせない</a:t>
            </a:r>
            <a:r>
              <a:rPr kumimoji="1" lang="en-US" altLang="ja-JP" sz="1200" kern="1200" dirty="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つの特徴が挙げられています。</a:t>
            </a:r>
          </a:p>
          <a:p>
            <a:pPr lvl="0"/>
            <a:r>
              <a:rPr kumimoji="1" lang="ja-JP" altLang="ja-JP" sz="1200" kern="1200">
                <a:solidFill>
                  <a:schemeClr val="tx1"/>
                </a:solidFill>
                <a:effectLst/>
                <a:latin typeface="+mn-lt"/>
                <a:ea typeface="+mn-ea"/>
                <a:cs typeface="+mn-cs"/>
              </a:rPr>
              <a:t>オンデマンド・セルフサービス ： ユーザーが</a:t>
            </a:r>
            <a:r>
              <a:rPr kumimoji="1" lang="en-US" altLang="ja-JP" sz="1200" kern="1200" dirty="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画面からシステムの調達や各種設定を行うとと自動で実行してくれる。</a:t>
            </a:r>
          </a:p>
          <a:p>
            <a:pPr lvl="0"/>
            <a:r>
              <a:rPr kumimoji="1" lang="ja-JP" altLang="ja-JP" sz="1200" kern="1200">
                <a:solidFill>
                  <a:schemeClr val="tx1"/>
                </a:solidFill>
                <a:effectLst/>
                <a:latin typeface="+mn-lt"/>
                <a:ea typeface="+mn-ea"/>
                <a:cs typeface="+mn-cs"/>
              </a:rPr>
              <a:t>幅広いネットワークアクセス</a:t>
            </a:r>
            <a:r>
              <a:rPr kumimoji="1" lang="en-US" altLang="ja-JP" sz="1200" kern="1200" dirty="0">
                <a:solidFill>
                  <a:schemeClr val="tx1"/>
                </a:solidFill>
                <a:effectLst/>
                <a:latin typeface="+mn-lt"/>
                <a:ea typeface="+mn-ea"/>
                <a:cs typeface="+mn-cs"/>
              </a:rPr>
              <a:t> : PC</a:t>
            </a:r>
            <a:r>
              <a:rPr kumimoji="1" lang="ja-JP" altLang="ja-JP" sz="1200" kern="1200">
                <a:solidFill>
                  <a:schemeClr val="tx1"/>
                </a:solidFill>
                <a:effectLst/>
                <a:latin typeface="+mn-lt"/>
                <a:ea typeface="+mn-ea"/>
                <a:cs typeface="+mn-cs"/>
              </a:rPr>
              <a:t>だけではない様々なデバイスから利用できる。</a:t>
            </a:r>
          </a:p>
          <a:p>
            <a:pPr lvl="0"/>
            <a:r>
              <a:rPr kumimoji="1" lang="ja-JP" altLang="ja-JP" sz="1200" kern="1200">
                <a:solidFill>
                  <a:schemeClr val="tx1"/>
                </a:solidFill>
                <a:effectLst/>
                <a:latin typeface="+mn-lt"/>
                <a:ea typeface="+mn-ea"/>
                <a:cs typeface="+mn-cs"/>
              </a:rPr>
              <a:t>リソースの共有</a:t>
            </a:r>
            <a:r>
              <a:rPr kumimoji="1" lang="en-US" altLang="ja-JP" sz="1200" kern="1200" dirty="0">
                <a:solidFill>
                  <a:schemeClr val="tx1"/>
                </a:solidFill>
                <a:effectLst/>
                <a:latin typeface="+mn-lt"/>
                <a:ea typeface="+mn-ea"/>
                <a:cs typeface="+mn-cs"/>
              </a:rPr>
              <a:t> : </a:t>
            </a:r>
            <a:r>
              <a:rPr kumimoji="1" lang="ja-JP" altLang="ja-JP" sz="1200" kern="1200">
                <a:solidFill>
                  <a:schemeClr val="tx1"/>
                </a:solidFill>
                <a:effectLst/>
                <a:latin typeface="+mn-lt"/>
                <a:ea typeface="+mn-ea"/>
                <a:cs typeface="+mn-cs"/>
              </a:rPr>
              <a:t>複数のユーザーでシステム資源を共有し、融通し合える仕組みを備えている。</a:t>
            </a:r>
          </a:p>
          <a:p>
            <a:pPr lvl="0"/>
            <a:r>
              <a:rPr kumimoji="1" lang="ja-JP" altLang="ja-JP" sz="1200" kern="1200">
                <a:solidFill>
                  <a:schemeClr val="tx1"/>
                </a:solidFill>
                <a:effectLst/>
                <a:latin typeface="+mn-lt"/>
                <a:ea typeface="+mn-ea"/>
                <a:cs typeface="+mn-cs"/>
              </a:rPr>
              <a:t>迅速な拡張性</a:t>
            </a:r>
            <a:r>
              <a:rPr kumimoji="1" lang="en-US" altLang="ja-JP" sz="1200" kern="1200" dirty="0">
                <a:solidFill>
                  <a:schemeClr val="tx1"/>
                </a:solidFill>
                <a:effectLst/>
                <a:latin typeface="+mn-lt"/>
                <a:ea typeface="+mn-ea"/>
                <a:cs typeface="+mn-cs"/>
              </a:rPr>
              <a:t> : </a:t>
            </a:r>
            <a:r>
              <a:rPr kumimoji="1" lang="ja-JP" altLang="ja-JP" sz="1200" kern="1200">
                <a:solidFill>
                  <a:schemeClr val="tx1"/>
                </a:solidFill>
                <a:effectLst/>
                <a:latin typeface="+mn-lt"/>
                <a:ea typeface="+mn-ea"/>
                <a:cs typeface="+mn-cs"/>
              </a:rPr>
              <a:t>ユーザーの要求に応じて、システムの拡張や縮小を即座に行える。</a:t>
            </a:r>
          </a:p>
          <a:p>
            <a:pPr lvl="0"/>
            <a:r>
              <a:rPr kumimoji="1" lang="ja-JP" altLang="ja-JP" sz="1200" kern="1200">
                <a:solidFill>
                  <a:schemeClr val="tx1"/>
                </a:solidFill>
                <a:effectLst/>
                <a:latin typeface="+mn-lt"/>
                <a:ea typeface="+mn-ea"/>
                <a:cs typeface="+mn-cs"/>
              </a:rPr>
              <a:t>サービスが計測可能</a:t>
            </a:r>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サービスの利用量、例えば</a:t>
            </a:r>
            <a:r>
              <a:rPr kumimoji="1" lang="en-US" altLang="ja-JP" sz="1200" kern="1200" dirty="0">
                <a:solidFill>
                  <a:schemeClr val="tx1"/>
                </a:solidFill>
                <a:effectLst/>
                <a:latin typeface="+mn-lt"/>
                <a:ea typeface="+mn-ea"/>
                <a:cs typeface="+mn-cs"/>
              </a:rPr>
              <a:t>CPU</a:t>
            </a:r>
            <a:r>
              <a:rPr kumimoji="1" lang="ja-JP" altLang="ja-JP" sz="1200" kern="1200">
                <a:solidFill>
                  <a:schemeClr val="tx1"/>
                </a:solidFill>
                <a:effectLst/>
                <a:latin typeface="+mn-lt"/>
                <a:ea typeface="+mn-ea"/>
                <a:cs typeface="+mn-cs"/>
              </a:rPr>
              <a:t>やストレージをどれくらい使ったかを電気料金のように計測できる仕組みを持ち、それによって従量課金（使った分だけの支払い）が可能。</a:t>
            </a:r>
          </a:p>
          <a:p>
            <a:r>
              <a:rPr kumimoji="1" lang="ja-JP" altLang="ja-JP" sz="1200" kern="1200">
                <a:solidFill>
                  <a:schemeClr val="tx1"/>
                </a:solidFill>
                <a:effectLst/>
                <a:latin typeface="+mn-lt"/>
                <a:ea typeface="+mn-ea"/>
                <a:cs typeface="+mn-cs"/>
              </a:rPr>
              <a:t>これらを実現するためにシステム構築や構成変更を物理的な作業を伴わずにソフトウェア設定だけで実現する「仮想化」、無人で運用管理できる「運用の自動化」、調達や構成変更をできるだけ簡便にし、メニュー画面からの設定だけで行えるようにする「調達の自動化」の技術が使われています。</a:t>
            </a:r>
          </a:p>
          <a:p>
            <a:r>
              <a:rPr kumimoji="1" lang="ja-JP" altLang="ja-JP" sz="1200" kern="1200">
                <a:solidFill>
                  <a:schemeClr val="tx1"/>
                </a:solidFill>
                <a:effectLst/>
                <a:latin typeface="+mn-lt"/>
                <a:ea typeface="+mn-ea"/>
                <a:cs typeface="+mn-cs"/>
              </a:rPr>
              <a:t>この仕組みを事業者が設置・運用し、ネット越しにサービスとして提供するのがパブリック・クラウド、自社で設置・運用し、自社内だけで使用するのがプライベート・クラウドです。</a:t>
            </a:r>
          </a:p>
          <a:p>
            <a:r>
              <a:rPr kumimoji="1" lang="ja-JP" altLang="ja-JP" sz="1200" kern="1200">
                <a:solidFill>
                  <a:schemeClr val="tx1"/>
                </a:solidFill>
                <a:effectLst/>
                <a:latin typeface="+mn-lt"/>
                <a:ea typeface="+mn-ea"/>
                <a:cs typeface="+mn-cs"/>
              </a:rPr>
              <a:t>これにより徹底して人的な介在をなくし、人的ミスの排除、調達や変更の高速化、運用管理の負担軽減を実現し、人件費の削減、テクノロジーの進化に伴うコスト・パフォーマンスの改善を長期継続的に提供し続けようとしています。</a:t>
            </a:r>
          </a:p>
          <a:p>
            <a:r>
              <a:rPr kumimoji="1" lang="ja-JP" altLang="ja-JP" sz="1200" kern="1200">
                <a:solidFill>
                  <a:schemeClr val="tx1"/>
                </a:solidFill>
                <a:effectLst/>
                <a:latin typeface="+mn-lt"/>
                <a:ea typeface="+mn-ea"/>
                <a:cs typeface="+mn-cs"/>
              </a:rPr>
              <a:t>なおハイパーバイザーによる「仮想化」は</a:t>
            </a:r>
            <a:r>
              <a:rPr kumimoji="1" lang="en-US" altLang="ja-JP" sz="1200" kern="1200" dirty="0">
                <a:solidFill>
                  <a:schemeClr val="tx1"/>
                </a:solidFill>
                <a:effectLst/>
                <a:latin typeface="+mn-lt"/>
                <a:ea typeface="+mn-ea"/>
                <a:cs typeface="+mn-cs"/>
              </a:rPr>
              <a:t>IaaS</a:t>
            </a:r>
            <a:r>
              <a:rPr kumimoji="1" lang="ja-JP" altLang="ja-JP" sz="1200" kern="1200">
                <a:solidFill>
                  <a:schemeClr val="tx1"/>
                </a:solidFill>
                <a:effectLst/>
                <a:latin typeface="+mn-lt"/>
                <a:ea typeface="+mn-ea"/>
                <a:cs typeface="+mn-cs"/>
              </a:rPr>
              <a:t>においては前提となる技術ですが、</a:t>
            </a:r>
            <a:r>
              <a:rPr kumimoji="1" lang="en-US" altLang="ja-JP" sz="1200" kern="1200" dirty="0">
                <a:solidFill>
                  <a:schemeClr val="tx1"/>
                </a:solidFill>
                <a:effectLst/>
                <a:latin typeface="+mn-lt"/>
                <a:ea typeface="+mn-ea"/>
                <a:cs typeface="+mn-cs"/>
              </a:rPr>
              <a:t>PaaS</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SaaS</a:t>
            </a:r>
            <a:r>
              <a:rPr kumimoji="1" lang="ja-JP" altLang="ja-JP" sz="1200" kern="1200">
                <a:solidFill>
                  <a:schemeClr val="tx1"/>
                </a:solidFill>
                <a:effectLst/>
                <a:latin typeface="+mn-lt"/>
                <a:ea typeface="+mn-ea"/>
                <a:cs typeface="+mn-cs"/>
              </a:rPr>
              <a:t>では「仮想化を使わない」のが一般的です。アプリケーションでのユーザー管理、データベースのマルチ・テナント機能、コンテナによる独立したアプリケーション実行環境など、「仮想化」よりもシステム負荷が小さく、効率よくシステム資源を使用し、ユーザー・グループを分離できる手段が使われています。</a:t>
            </a:r>
          </a:p>
          <a:p>
            <a:br>
              <a:rPr kumimoji="1" lang="en-US" altLang="ja-JP" sz="1200" kern="1200" dirty="0">
                <a:solidFill>
                  <a:schemeClr val="tx1"/>
                </a:solidFill>
                <a:effectLst/>
                <a:latin typeface="+mn-lt"/>
                <a:ea typeface="+mn-ea"/>
                <a:cs typeface="+mn-cs"/>
              </a:rPr>
            </a:br>
            <a:endParaRPr lang="ja-JP" altLang="en-US" dirty="0"/>
          </a:p>
        </p:txBody>
      </p:sp>
    </p:spTree>
    <p:extLst>
      <p:ext uri="{BB962C8B-B14F-4D97-AF65-F5344CB8AC3E}">
        <p14:creationId xmlns:p14="http://schemas.microsoft.com/office/powerpoint/2010/main" val="16960504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「マルチ・クラウド」という言葉があります。</a:t>
            </a:r>
            <a:r>
              <a:rPr kumimoji="1" lang="en-US" altLang="ja-JP" sz="1200" kern="1200" dirty="0">
                <a:solidFill>
                  <a:schemeClr val="tx1"/>
                </a:solidFill>
                <a:effectLst/>
                <a:latin typeface="+mn-lt"/>
                <a:ea typeface="+mn-ea"/>
                <a:cs typeface="+mn-cs"/>
              </a:rPr>
              <a:t>NIST</a:t>
            </a:r>
            <a:r>
              <a:rPr kumimoji="1" lang="ja-JP" altLang="ja-JP" sz="1200" kern="1200">
                <a:solidFill>
                  <a:schemeClr val="tx1"/>
                </a:solidFill>
                <a:effectLst/>
                <a:latin typeface="+mn-lt"/>
                <a:ea typeface="+mn-ea"/>
                <a:cs typeface="+mn-cs"/>
              </a:rPr>
              <a:t>の定義にはありませんが、異なるはパブリック・クラウドを組み合わせて、自分たちに最適なクラウド・サービスを実現することを言います。</a:t>
            </a:r>
          </a:p>
          <a:p>
            <a:r>
              <a:rPr kumimoji="1" lang="ja-JP" altLang="ja-JP" sz="1200" kern="120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データの収集と集約はそのための専用サービスを提供している</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、データの分析には計算性能のコストパフォーマンスが高い</a:t>
            </a:r>
            <a:r>
              <a:rPr kumimoji="1" lang="en-US" altLang="ja-JP" sz="1200" kern="1200" dirty="0">
                <a:solidFill>
                  <a:schemeClr val="tx1"/>
                </a:solidFill>
                <a:effectLst/>
                <a:latin typeface="+mn-lt"/>
                <a:ea typeface="+mn-ea"/>
                <a:cs typeface="+mn-cs"/>
              </a:rPr>
              <a:t>GCP(Google Cloud Platform)</a:t>
            </a:r>
            <a:r>
              <a:rPr kumimoji="1" lang="ja-JP" altLang="ja-JP" sz="1200" kern="1200">
                <a:solidFill>
                  <a:schemeClr val="tx1"/>
                </a:solidFill>
                <a:effectLst/>
                <a:latin typeface="+mn-lt"/>
                <a:ea typeface="+mn-ea"/>
                <a:cs typeface="+mn-cs"/>
              </a:rPr>
              <a:t>、その結果を利用者に提供するのはユーザー画面の設計やモバイルへの対応が容易な</a:t>
            </a:r>
            <a:r>
              <a:rPr kumimoji="1" lang="en-US" altLang="ja-JP" sz="1200" kern="1200" dirty="0" err="1">
                <a:solidFill>
                  <a:schemeClr val="tx1"/>
                </a:solidFill>
                <a:effectLst/>
                <a:latin typeface="+mn-lt"/>
                <a:ea typeface="+mn-ea"/>
                <a:cs typeface="+mn-cs"/>
              </a:rPr>
              <a:t>Salesforce.com</a:t>
            </a:r>
            <a:r>
              <a:rPr kumimoji="1" lang="ja-JP" altLang="ja-JP" sz="1200" kern="1200">
                <a:solidFill>
                  <a:schemeClr val="tx1"/>
                </a:solidFill>
                <a:effectLst/>
                <a:latin typeface="+mn-lt"/>
                <a:ea typeface="+mn-ea"/>
                <a:cs typeface="+mn-cs"/>
              </a:rPr>
              <a:t>、これらを組み合わせて、設備機械の保全・故障予知サービスを実現するといった使い方です。</a:t>
            </a:r>
          </a:p>
          <a:p>
            <a:r>
              <a:rPr kumimoji="1" lang="ja-JP" altLang="ja-JP" sz="1200" kern="1200">
                <a:solidFill>
                  <a:schemeClr val="tx1"/>
                </a:solidFill>
                <a:effectLst/>
                <a:latin typeface="+mn-lt"/>
                <a:ea typeface="+mn-ea"/>
                <a:cs typeface="+mn-cs"/>
              </a:rPr>
              <a:t>パブリック・クラウド事業者は、それぞれに差別化を図るため、機能や性能、運用管理方法や料金などで異なる戦略をとっています。自ずとそれぞれの得意なところや使い方によるコストパフォーマンスの違いが出てきます。それらのいいとこ取りをして、自分たちに最適な組合せを実現しようというのがマルチ・クラウドです。</a:t>
            </a:r>
          </a:p>
          <a:p>
            <a:r>
              <a:rPr kumimoji="1" lang="ja-JP" altLang="ja-JP" sz="1200" kern="1200">
                <a:solidFill>
                  <a:schemeClr val="tx1"/>
                </a:solidFill>
                <a:effectLst/>
                <a:latin typeface="+mn-lt"/>
                <a:ea typeface="+mn-ea"/>
                <a:cs typeface="+mn-cs"/>
              </a:rPr>
              <a:t>また、一社のサービスに依存するのはリスクが高いことから、複数のサービスにシステムを分散させ、トラブルへの耐性を高めておこうという考え方から、マルチ・クラウドでのシステム構成を採用する場合もあります。</a:t>
            </a:r>
          </a:p>
          <a:p>
            <a:r>
              <a:rPr kumimoji="1" lang="ja-JP" altLang="ja-JP" sz="1200" kern="1200">
                <a:solidFill>
                  <a:schemeClr val="tx1"/>
                </a:solidFill>
                <a:effectLst/>
                <a:latin typeface="+mn-lt"/>
                <a:ea typeface="+mn-ea"/>
                <a:cs typeface="+mn-cs"/>
              </a:rPr>
              <a:t>一方で、クラウド・サービスごとに異なる管理ツールを使い分けなければならず運用管理が煩雑になることや、異なるサービスをまたがる機能の連携やデータ移動が難しいといった課題もあり、いいことばかりではありません。</a:t>
            </a:r>
          </a:p>
          <a:p>
            <a:r>
              <a:rPr kumimoji="1" lang="ja-JP" altLang="ja-JP" sz="1200" kern="1200">
                <a:solidFill>
                  <a:schemeClr val="tx1"/>
                </a:solidFill>
                <a:effectLst/>
                <a:latin typeface="+mn-lt"/>
                <a:ea typeface="+mn-ea"/>
                <a:cs typeface="+mn-cs"/>
              </a:rPr>
              <a:t>このような状況に対処するため「マルチ・クラウド管理」のためのツールやサービスが登場しています。</a:t>
            </a:r>
          </a:p>
          <a:p>
            <a:r>
              <a:rPr kumimoji="1" lang="ja-JP" altLang="ja-JP" sz="1200" kern="1200">
                <a:solidFill>
                  <a:schemeClr val="tx1"/>
                </a:solidFill>
                <a:effectLst/>
                <a:latin typeface="+mn-lt"/>
                <a:ea typeface="+mn-ea"/>
                <a:cs typeface="+mn-cs"/>
              </a:rPr>
              <a:t>もはやクラウドは単独で使う時代ではありません。ハイブリッド・クラウドやマルチ・クラウドを駆使し、最適な組合せを実現する、そんな時代を迎えているのです。</a:t>
            </a:r>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br>
              <a:rPr kumimoji="1" lang="en-US" altLang="ja-JP" sz="1200" kern="1200" dirty="0">
                <a:solidFill>
                  <a:schemeClr val="tx1"/>
                </a:solidFill>
                <a:effectLst/>
                <a:latin typeface="+mn-lt"/>
                <a:ea typeface="+mn-ea"/>
                <a:cs typeface="+mn-cs"/>
              </a:rPr>
            </a:br>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99</a:t>
            </a:fld>
            <a:endParaRPr kumimoji="1" lang="ja-JP" altLang="en-US"/>
          </a:p>
        </p:txBody>
      </p:sp>
    </p:spTree>
    <p:extLst>
      <p:ext uri="{BB962C8B-B14F-4D97-AF65-F5344CB8AC3E}">
        <p14:creationId xmlns:p14="http://schemas.microsoft.com/office/powerpoint/2010/main" val="11031666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100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049070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5846180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昨今は、民間企業ばかりでなく、銀行や保険などの金融機関もまたパブリック･クラウドの利用を拡大している。また、政府は</a:t>
            </a:r>
            <a:r>
              <a:rPr kumimoji="1" lang="en-US" altLang="ja-JP" sz="1200" kern="1200" dirty="0">
                <a:solidFill>
                  <a:schemeClr val="tx1"/>
                </a:solidFill>
                <a:effectLst/>
                <a:latin typeface="+mn-lt"/>
                <a:ea typeface="+mn-ea"/>
                <a:cs typeface="+mn-cs"/>
              </a:rPr>
              <a:t>2018</a:t>
            </a:r>
            <a:r>
              <a:rPr kumimoji="1" lang="ja-JP" altLang="ja-JP" sz="1200" kern="120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6</a:t>
            </a:r>
            <a:r>
              <a:rPr kumimoji="1" lang="ja-JP" altLang="ja-JP" sz="1200" kern="1200">
                <a:solidFill>
                  <a:schemeClr val="tx1"/>
                </a:solidFill>
                <a:effectLst/>
                <a:latin typeface="+mn-lt"/>
                <a:ea typeface="+mn-ea"/>
                <a:cs typeface="+mn-cs"/>
              </a:rPr>
              <a:t>月「政府情報システムにおけるクラウドサービスの利用に係る基本方針」を決定し、政府情報システムは、パブリック･クラウドの利用を第一候補とする「クラウド・バイ・デフォルト原則」を打ち出した。もはやクラウドへの移行は、不可逆的なトレンドとして受けとめる必要がある。</a:t>
            </a:r>
          </a:p>
          <a:p>
            <a:r>
              <a:rPr kumimoji="1" lang="ja-JP" altLang="ja-JP" sz="1200" kern="1200">
                <a:solidFill>
                  <a:schemeClr val="tx1"/>
                </a:solidFill>
                <a:effectLst/>
                <a:latin typeface="+mn-lt"/>
                <a:ea typeface="+mn-ea"/>
                <a:cs typeface="+mn-cs"/>
              </a:rPr>
              <a:t>しかし、一気に自社所有のシステムを全面的にクラウドへ移行しようとする企業は限られるだろ。では、どのような段階を踏んでクラウドへの移行が進むのかを大きなトレンドして整理してみることにしよう。</a:t>
            </a:r>
          </a:p>
          <a:p>
            <a:r>
              <a:rPr kumimoji="1" lang="ja-JP" altLang="ja-JP" sz="1200" kern="1200">
                <a:solidFill>
                  <a:schemeClr val="tx1"/>
                </a:solidFill>
                <a:effectLst/>
                <a:latin typeface="+mn-lt"/>
                <a:ea typeface="+mn-ea"/>
                <a:cs typeface="+mn-cs"/>
              </a:rPr>
              <a:t>■既存システムの一部移管および</a:t>
            </a:r>
            <a:r>
              <a:rPr kumimoji="1" lang="en-US" altLang="ja-JP" sz="1200" kern="1200" dirty="0">
                <a:solidFill>
                  <a:schemeClr val="tx1"/>
                </a:solidFill>
                <a:effectLst/>
                <a:latin typeface="+mn-lt"/>
                <a:ea typeface="+mn-ea"/>
                <a:cs typeface="+mn-cs"/>
              </a:rPr>
              <a:t>SaaS</a:t>
            </a:r>
            <a:r>
              <a:rPr kumimoji="1" lang="ja-JP" altLang="ja-JP" sz="1200" kern="1200">
                <a:solidFill>
                  <a:schemeClr val="tx1"/>
                </a:solidFill>
                <a:effectLst/>
                <a:latin typeface="+mn-lt"/>
                <a:ea typeface="+mn-ea"/>
                <a:cs typeface="+mn-cs"/>
              </a:rPr>
              <a:t>の利用</a:t>
            </a:r>
          </a:p>
          <a:p>
            <a:r>
              <a:rPr kumimoji="1" lang="en-US" altLang="ja-JP" sz="1200" kern="1200" dirty="0" err="1">
                <a:solidFill>
                  <a:schemeClr val="tx1"/>
                </a:solidFill>
                <a:effectLst/>
                <a:latin typeface="+mn-lt"/>
                <a:ea typeface="+mn-ea"/>
                <a:cs typeface="+mn-cs"/>
              </a:rPr>
              <a:t>Salesforce.com</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Office365</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Box</a:t>
            </a:r>
            <a:r>
              <a:rPr kumimoji="1" lang="ja-JP" altLang="ja-JP" sz="1200" kern="1200">
                <a:solidFill>
                  <a:schemeClr val="tx1"/>
                </a:solidFill>
                <a:effectLst/>
                <a:latin typeface="+mn-lt"/>
                <a:ea typeface="+mn-ea"/>
                <a:cs typeface="+mn-cs"/>
              </a:rPr>
              <a:t>などのオフィス系、会計や人事、経費処理などのバック･オフィス系のように、企業個別の独自性が求められないアプリケーションにおいて、</a:t>
            </a:r>
            <a:r>
              <a:rPr kumimoji="1" lang="en-US" altLang="ja-JP" sz="1200" kern="1200" dirty="0">
                <a:solidFill>
                  <a:schemeClr val="tx1"/>
                </a:solidFill>
                <a:effectLst/>
                <a:latin typeface="+mn-lt"/>
                <a:ea typeface="+mn-ea"/>
                <a:cs typeface="+mn-cs"/>
              </a:rPr>
              <a:t>SaaS</a:t>
            </a:r>
            <a:r>
              <a:rPr kumimoji="1" lang="ja-JP" altLang="ja-JP" sz="1200" kern="1200">
                <a:solidFill>
                  <a:schemeClr val="tx1"/>
                </a:solidFill>
                <a:effectLst/>
                <a:latin typeface="+mn-lt"/>
                <a:ea typeface="+mn-ea"/>
                <a:cs typeface="+mn-cs"/>
              </a:rPr>
              <a:t>への移行が進められる。また、自社所有のサーバーやストレージなどのハードウェアがリース更改を迎えるタイミングで、既存システムの構成やアーキテクチャ、運用を大きく変更することなく、そのままの状態で</a:t>
            </a:r>
            <a:r>
              <a:rPr kumimoji="1" lang="en-US" altLang="ja-JP" sz="1200" kern="1200" dirty="0">
                <a:solidFill>
                  <a:schemeClr val="tx1"/>
                </a:solidFill>
                <a:effectLst/>
                <a:latin typeface="+mn-lt"/>
                <a:ea typeface="+mn-ea"/>
                <a:cs typeface="+mn-cs"/>
              </a:rPr>
              <a:t>IaaS</a:t>
            </a:r>
            <a:r>
              <a:rPr kumimoji="1" lang="ja-JP" altLang="ja-JP" sz="1200" kern="1200">
                <a:solidFill>
                  <a:schemeClr val="tx1"/>
                </a:solidFill>
                <a:effectLst/>
                <a:latin typeface="+mn-lt"/>
                <a:ea typeface="+mn-ea"/>
                <a:cs typeface="+mn-cs"/>
              </a:rPr>
              <a:t>へ移行（リフト）するケースも増えてゆくだろう。また、クラウド･サービスの利用が拡大することで、インターネットへのゲートウェイをデーターセンターに一極集中するネットワーク構成は利便性の観点からボトルネックになる。そこで、</a:t>
            </a:r>
            <a:r>
              <a:rPr kumimoji="1" lang="en-US" altLang="ja-JP" sz="1200" kern="1200" dirty="0">
                <a:solidFill>
                  <a:schemeClr val="tx1"/>
                </a:solidFill>
                <a:effectLst/>
                <a:latin typeface="+mn-lt"/>
                <a:ea typeface="+mn-ea"/>
                <a:cs typeface="+mn-cs"/>
              </a:rPr>
              <a:t>SD-WAN</a:t>
            </a:r>
            <a:r>
              <a:rPr kumimoji="1" lang="ja-JP" altLang="ja-JP" sz="1200" kern="1200">
                <a:solidFill>
                  <a:schemeClr val="tx1"/>
                </a:solidFill>
                <a:effectLst/>
                <a:latin typeface="+mn-lt"/>
                <a:ea typeface="+mn-ea"/>
                <a:cs typeface="+mn-cs"/>
              </a:rPr>
              <a:t>の導入も拡大するだろう。</a:t>
            </a:r>
          </a:p>
          <a:p>
            <a:r>
              <a:rPr kumimoji="1" lang="ja-JP" altLang="ja-JP" sz="1200" kern="1200">
                <a:solidFill>
                  <a:schemeClr val="tx1"/>
                </a:solidFill>
                <a:effectLst/>
                <a:latin typeface="+mn-lt"/>
                <a:ea typeface="+mn-ea"/>
                <a:cs typeface="+mn-cs"/>
              </a:rPr>
              <a:t>■ハイブリッド･クラウドによる連係運用・一元管理</a:t>
            </a:r>
          </a:p>
          <a:p>
            <a:r>
              <a:rPr kumimoji="1" lang="en-US" altLang="ja-JP" sz="1200" kern="1200" dirty="0">
                <a:solidFill>
                  <a:schemeClr val="tx1"/>
                </a:solidFill>
                <a:effectLst/>
                <a:latin typeface="+mn-lt"/>
                <a:ea typeface="+mn-ea"/>
                <a:cs typeface="+mn-cs"/>
              </a:rPr>
              <a:t>IaaS</a:t>
            </a:r>
            <a:r>
              <a:rPr kumimoji="1" lang="ja-JP" altLang="ja-JP" sz="1200" kern="1200">
                <a:solidFill>
                  <a:schemeClr val="tx1"/>
                </a:solidFill>
                <a:effectLst/>
                <a:latin typeface="+mn-lt"/>
                <a:ea typeface="+mn-ea"/>
                <a:cs typeface="+mn-cs"/>
              </a:rPr>
              <a:t>へリフトしたシステムは、やがて刷新のタイミングを迎える。度重なる機能追加や利用技術の老朽化に伴い、既存システムを維持し続けることが難しくなることに加え、ビジネス環境の変化やデジタル･サービスへの対応、デジタル・トランスフォーメーション実現にむけた取り組みも必要となる。このようなタイミングで、コンテナやマイクロサービスを前提に、</a:t>
            </a:r>
            <a:r>
              <a:rPr kumimoji="1" lang="en-US" altLang="ja-JP" sz="1200" kern="1200" dirty="0">
                <a:solidFill>
                  <a:schemeClr val="tx1"/>
                </a:solidFill>
                <a:effectLst/>
                <a:latin typeface="+mn-lt"/>
                <a:ea typeface="+mn-ea"/>
                <a:cs typeface="+mn-cs"/>
              </a:rPr>
              <a:t>PaaS</a:t>
            </a:r>
            <a:r>
              <a:rPr kumimoji="1" lang="ja-JP" altLang="ja-JP" sz="1200" kern="1200">
                <a:solidFill>
                  <a:schemeClr val="tx1"/>
                </a:solidFill>
                <a:effectLst/>
                <a:latin typeface="+mn-lt"/>
                <a:ea typeface="+mn-ea"/>
                <a:cs typeface="+mn-cs"/>
              </a:rPr>
              <a:t>やサーバーレスなどのクラウド･ネイティブな利用範囲が拡大し、リフトされたシステムのクラウド･ネイティブへの移行（シフト）が進む。また、</a:t>
            </a:r>
            <a:r>
              <a:rPr kumimoji="1" lang="en-US" altLang="ja-JP" sz="1200" kern="1200" dirty="0">
                <a:solidFill>
                  <a:schemeClr val="tx1"/>
                </a:solidFill>
                <a:effectLst/>
                <a:latin typeface="+mn-lt"/>
                <a:ea typeface="+mn-ea"/>
                <a:cs typeface="+mn-cs"/>
              </a:rPr>
              <a:t>SaaS</a:t>
            </a:r>
            <a:r>
              <a:rPr kumimoji="1" lang="ja-JP" altLang="ja-JP" sz="1200" kern="1200">
                <a:solidFill>
                  <a:schemeClr val="tx1"/>
                </a:solidFill>
                <a:effectLst/>
                <a:latin typeface="+mn-lt"/>
                <a:ea typeface="+mn-ea"/>
                <a:cs typeface="+mn-cs"/>
              </a:rPr>
              <a:t>利用の範囲も拡大することになるだろう。一方で、コンプライアンスへの対応やアプリケーションの特性上、リフトもシフトも難しいアプリケーションについては、自社所有システムは維持される。ただ、自社所有システムであっても、運用管理負担の軽減や開発の利便性を高めるためにクラウドのアーキテクチャーを移植したシステム、例えば</a:t>
            </a:r>
            <a:r>
              <a:rPr kumimoji="1" lang="en-US" altLang="ja-JP" sz="1200" kern="1200" dirty="0">
                <a:solidFill>
                  <a:schemeClr val="tx1"/>
                </a:solidFill>
                <a:effectLst/>
                <a:latin typeface="+mn-lt"/>
                <a:ea typeface="+mn-ea"/>
                <a:cs typeface="+mn-cs"/>
              </a:rPr>
              <a:t>HCI</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Hyper Converged Infrastructure</a:t>
            </a:r>
            <a:r>
              <a:rPr kumimoji="1" lang="ja-JP" altLang="ja-JP" sz="1200" kern="1200">
                <a:solidFill>
                  <a:schemeClr val="tx1"/>
                </a:solidFill>
                <a:effectLst/>
                <a:latin typeface="+mn-lt"/>
                <a:ea typeface="+mn-ea"/>
                <a:cs typeface="+mn-cs"/>
              </a:rPr>
              <a:t>）やハードウェアとソフトウェアの統合システムによってハイブリッド・クラウドの仕組みを提供する</a:t>
            </a:r>
            <a:r>
              <a:rPr kumimoji="1" lang="en-US" altLang="ja-JP" sz="1200" kern="1200" dirty="0">
                <a:solidFill>
                  <a:schemeClr val="tx1"/>
                </a:solidFill>
                <a:effectLst/>
                <a:latin typeface="+mn-lt"/>
                <a:ea typeface="+mn-ea"/>
                <a:cs typeface="+mn-cs"/>
              </a:rPr>
              <a:t>AWS Outposts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Stack</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a:solidFill>
                  <a:schemeClr val="tx1"/>
                </a:solidFill>
                <a:effectLst/>
                <a:latin typeface="+mn-lt"/>
                <a:ea typeface="+mn-ea"/>
                <a:cs typeface="+mn-cs"/>
              </a:rPr>
              <a:t>が</a:t>
            </a:r>
            <a:r>
              <a:rPr kumimoji="1" lang="en-US" altLang="ja-JP" sz="1200" kern="1200" dirty="0">
                <a:solidFill>
                  <a:schemeClr val="tx1"/>
                </a:solidFill>
                <a:effectLst/>
                <a:latin typeface="+mn-lt"/>
                <a:ea typeface="+mn-ea"/>
                <a:cs typeface="+mn-cs"/>
              </a:rPr>
              <a:t>Cisco</a:t>
            </a:r>
            <a:r>
              <a:rPr kumimoji="1" lang="ja-JP" altLang="ja-JP" sz="1200" kern="1200">
                <a:solidFill>
                  <a:schemeClr val="tx1"/>
                </a:solidFill>
                <a:effectLst/>
                <a:latin typeface="+mn-lt"/>
                <a:ea typeface="+mn-ea"/>
                <a:cs typeface="+mn-cs"/>
              </a:rPr>
              <a:t>と協力して提供する「</a:t>
            </a:r>
            <a:r>
              <a:rPr kumimoji="1" lang="en-US" altLang="ja-JP" sz="1200" kern="1200" dirty="0">
                <a:solidFill>
                  <a:schemeClr val="tx1"/>
                </a:solidFill>
                <a:effectLst/>
                <a:latin typeface="+mn-lt"/>
                <a:ea typeface="+mn-ea"/>
                <a:cs typeface="+mn-cs"/>
              </a:rPr>
              <a:t>GKE on-</a:t>
            </a:r>
            <a:r>
              <a:rPr kumimoji="1" lang="en-US" altLang="ja-JP" sz="1200" kern="1200" dirty="0" err="1">
                <a:solidFill>
                  <a:schemeClr val="tx1"/>
                </a:solidFill>
                <a:effectLst/>
                <a:latin typeface="+mn-lt"/>
                <a:ea typeface="+mn-ea"/>
                <a:cs typeface="+mn-cs"/>
              </a:rPr>
              <a:t>prem</a:t>
            </a:r>
            <a:r>
              <a:rPr kumimoji="1" lang="ja-JP" altLang="ja-JP" sz="1200" kern="1200">
                <a:solidFill>
                  <a:schemeClr val="tx1"/>
                </a:solidFill>
                <a:effectLst/>
                <a:latin typeface="+mn-lt"/>
                <a:ea typeface="+mn-ea"/>
                <a:cs typeface="+mn-cs"/>
              </a:rPr>
              <a:t>」、オラクルの「</a:t>
            </a:r>
            <a:r>
              <a:rPr kumimoji="1" lang="en-US" altLang="ja-JP" sz="1200" kern="1200" dirty="0">
                <a:solidFill>
                  <a:schemeClr val="tx1"/>
                </a:solidFill>
                <a:effectLst/>
                <a:latin typeface="+mn-lt"/>
                <a:ea typeface="+mn-ea"/>
                <a:cs typeface="+mn-cs"/>
              </a:rPr>
              <a:t>Oracle Cloud at Customer</a:t>
            </a:r>
            <a:r>
              <a:rPr kumimoji="1" lang="ja-JP" altLang="ja-JP" sz="1200" kern="1200">
                <a:solidFill>
                  <a:schemeClr val="tx1"/>
                </a:solidFill>
                <a:effectLst/>
                <a:latin typeface="+mn-lt"/>
                <a:ea typeface="+mn-ea"/>
                <a:cs typeface="+mn-cs"/>
              </a:rPr>
              <a:t>」などを利用し、パブリック・クラウドとの連係運用や一元管理を可能とするハイブリッド･クラウドへと移行する。</a:t>
            </a:r>
          </a:p>
          <a:p>
            <a:r>
              <a:rPr kumimoji="1" lang="ja-JP" altLang="ja-JP" sz="1200" kern="1200">
                <a:solidFill>
                  <a:schemeClr val="tx1"/>
                </a:solidFill>
                <a:effectLst/>
                <a:latin typeface="+mn-lt"/>
                <a:ea typeface="+mn-ea"/>
                <a:cs typeface="+mn-cs"/>
              </a:rPr>
              <a:t>■オール･イン･クラウドへの全面移行</a:t>
            </a:r>
          </a:p>
          <a:p>
            <a:r>
              <a:rPr kumimoji="1" lang="en-US" altLang="ja-JP" sz="1200" kern="1200" dirty="0">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やエッジ・システムなどレイテンシー（遅延時間）やセキュリティ上の制約から、引き続きユーザー・サイドにシステムが置かれ利用される。しかし、そういう制約を受けない大半のシステムはクラウドへの全面的な移行が進むものと考えられる。つまり、リアルタイム・コンピューティングが求められるシステムとそうでないシステムが明確に二分されシステム全体の最適化が進められる。</a:t>
            </a:r>
          </a:p>
          <a:p>
            <a:r>
              <a:rPr kumimoji="1" lang="ja-JP" altLang="ja-JP" sz="1200" kern="1200">
                <a:solidFill>
                  <a:schemeClr val="tx1"/>
                </a:solidFill>
                <a:effectLst/>
                <a:latin typeface="+mn-lt"/>
                <a:ea typeface="+mn-ea"/>
                <a:cs typeface="+mn-cs"/>
              </a:rPr>
              <a:t>全ての企業がこのような移行のステップを踏むわけではないが、大きなトレンドとしては、このようなステップが考えられるのではないだろうか。</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101</a:t>
            </a:fld>
            <a:endParaRPr kumimoji="1" lang="ja-JP" altLang="en-US"/>
          </a:p>
        </p:txBody>
      </p:sp>
    </p:spTree>
    <p:extLst>
      <p:ext uri="{BB962C8B-B14F-4D97-AF65-F5344CB8AC3E}">
        <p14:creationId xmlns:p14="http://schemas.microsoft.com/office/powerpoint/2010/main" val="36253181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102</a:t>
            </a:fld>
            <a:endParaRPr kumimoji="1" lang="ja-JP" altLang="en-US"/>
          </a:p>
        </p:txBody>
      </p:sp>
    </p:spTree>
    <p:extLst>
      <p:ext uri="{BB962C8B-B14F-4D97-AF65-F5344CB8AC3E}">
        <p14:creationId xmlns:p14="http://schemas.microsoft.com/office/powerpoint/2010/main" val="32301704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109</a:t>
            </a:fld>
            <a:endParaRPr kumimoji="1" lang="ja-JP" altLang="en-US"/>
          </a:p>
        </p:txBody>
      </p:sp>
    </p:spTree>
    <p:extLst>
      <p:ext uri="{BB962C8B-B14F-4D97-AF65-F5344CB8AC3E}">
        <p14:creationId xmlns:p14="http://schemas.microsoft.com/office/powerpoint/2010/main" val="19693948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111</a:t>
            </a:fld>
            <a:endParaRPr kumimoji="1" lang="ja-JP" altLang="en-US"/>
          </a:p>
        </p:txBody>
      </p:sp>
    </p:spTree>
    <p:extLst>
      <p:ext uri="{BB962C8B-B14F-4D97-AF65-F5344CB8AC3E}">
        <p14:creationId xmlns:p14="http://schemas.microsoft.com/office/powerpoint/2010/main" val="17016892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114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2333862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122</a:t>
            </a:fld>
            <a:endParaRPr kumimoji="1" lang="ja-JP" altLang="en-US"/>
          </a:p>
        </p:txBody>
      </p:sp>
    </p:spTree>
    <p:extLst>
      <p:ext uri="{BB962C8B-B14F-4D97-AF65-F5344CB8AC3E}">
        <p14:creationId xmlns:p14="http://schemas.microsoft.com/office/powerpoint/2010/main" val="18118877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現実世界の様々な「ものごと」や「できごと」は、モノに組み込まれたセンサーやモバイル、ソーシャルメディアなどの現実世界とネットとの接点を介し、リアルタイムにデジタル・データに変換されクラウドに送られます。インターネットに接続されるモノの数は</a:t>
            </a:r>
            <a:r>
              <a:rPr kumimoji="1" lang="en-US" altLang="ja-JP" sz="1200" kern="1200" dirty="0">
                <a:solidFill>
                  <a:schemeClr val="tx1"/>
                </a:solidFill>
                <a:effectLst/>
                <a:latin typeface="+mn-lt"/>
                <a:ea typeface="+mn-ea"/>
                <a:cs typeface="+mn-cs"/>
              </a:rPr>
              <a:t>2020</a:t>
            </a:r>
            <a:r>
              <a:rPr kumimoji="1" lang="ja-JP" altLang="ja-JP" sz="1200" kern="1200">
                <a:solidFill>
                  <a:schemeClr val="tx1"/>
                </a:solidFill>
                <a:effectLst/>
                <a:latin typeface="+mn-lt"/>
                <a:ea typeface="+mn-ea"/>
                <a:cs typeface="+mn-cs"/>
              </a:rPr>
              <a:t>年の時点で</a:t>
            </a:r>
            <a:r>
              <a:rPr kumimoji="1" lang="en-US" altLang="ja-JP" sz="1200" kern="1200" dirty="0">
                <a:solidFill>
                  <a:schemeClr val="tx1"/>
                </a:solidFill>
                <a:effectLst/>
                <a:latin typeface="+mn-lt"/>
                <a:ea typeface="+mn-ea"/>
                <a:cs typeface="+mn-cs"/>
              </a:rPr>
              <a:t>500</a:t>
            </a:r>
            <a:r>
              <a:rPr kumimoji="1" lang="ja-JP" altLang="ja-JP" sz="1200" kern="1200">
                <a:solidFill>
                  <a:schemeClr val="tx1"/>
                </a:solidFill>
                <a:effectLst/>
                <a:latin typeface="+mn-lt"/>
                <a:ea typeface="+mn-ea"/>
                <a:cs typeface="+mn-cs"/>
              </a:rPr>
              <a:t>億個になるとされています。そこには複数のセンサーが組み込まれており、私たちは、膨大なセンサーに囲まれた世界に生きてゆくことになります。こうして、「現実世界のデジタル・コピー」、すなわち「デジタル・ツイン（双子）」が生みだされてゆきます。</a:t>
            </a:r>
          </a:p>
          <a:p>
            <a:r>
              <a:rPr kumimoji="1" lang="ja-JP" altLang="ja-JP" sz="1200" kern="1200">
                <a:solidFill>
                  <a:schemeClr val="tx1"/>
                </a:solidFill>
                <a:effectLst/>
                <a:latin typeface="+mn-lt"/>
                <a:ea typeface="+mn-ea"/>
                <a:cs typeface="+mn-cs"/>
              </a:rPr>
              <a:t>「デジタル・ツイン」は膨大なデータ量、すなわち「ビッグデータ」ですが、集めるだけでは意味がありません。そのデータから誰が何に興味を持っているのか、誰と誰がつながっていているのか、渋滞を解消するにはどうすればいいのか、製品の品質を高めるにはどうすればいいのかなどを見つけ出さなければなりません。そのために</a:t>
            </a:r>
            <a:r>
              <a:rPr kumimoji="1" lang="en-US" altLang="ja-JP" sz="1200" kern="1200" dirty="0">
                <a:solidFill>
                  <a:schemeClr val="tx1"/>
                </a:solidFill>
                <a:effectLst/>
                <a:latin typeface="+mn-lt"/>
                <a:ea typeface="+mn-ea"/>
                <a:cs typeface="+mn-cs"/>
              </a:rPr>
              <a:t>AI</a:t>
            </a:r>
            <a:r>
              <a:rPr kumimoji="1" lang="ja-JP" altLang="ja-JP" sz="1200" kern="1200">
                <a:solidFill>
                  <a:schemeClr val="tx1"/>
                </a:solidFill>
                <a:effectLst/>
                <a:latin typeface="+mn-lt"/>
                <a:ea typeface="+mn-ea"/>
                <a:cs typeface="+mn-cs"/>
              </a:rPr>
              <a:t>技術のひとつである機械学習を使って分析し、ビジネスを最適に動かすための予測や判断をおこないます。それを使って、アプリケーションやサービスを動かして、機器を制御し、情報や指示を送れば、現実世界が変化し、デジダル・データとして再びネットに送り出されます。</a:t>
            </a:r>
          </a:p>
          <a:p>
            <a:r>
              <a:rPr kumimoji="1" lang="ja-JP" altLang="ja-JP" sz="1200" kern="1200">
                <a:solidFill>
                  <a:schemeClr val="tx1"/>
                </a:solidFill>
                <a:effectLst/>
                <a:latin typeface="+mn-lt"/>
                <a:ea typeface="+mn-ea"/>
                <a:cs typeface="+mn-cs"/>
              </a:rPr>
              <a:t>このような</a:t>
            </a:r>
            <a:r>
              <a:rPr kumimoji="1" lang="ja-JP" altLang="ja-JP" sz="1200" b="1" kern="1200">
                <a:solidFill>
                  <a:schemeClr val="tx1"/>
                </a:solidFill>
                <a:effectLst/>
                <a:latin typeface="+mn-lt"/>
                <a:ea typeface="+mn-ea"/>
                <a:cs typeface="+mn-cs"/>
              </a:rPr>
              <a:t>現実世界をデータで捉え、現実世界と</a:t>
            </a:r>
            <a:r>
              <a:rPr kumimoji="1" lang="en-US" altLang="ja-JP" sz="1200" b="1" kern="1200" dirty="0">
                <a:solidFill>
                  <a:schemeClr val="tx1"/>
                </a:solidFill>
                <a:effectLst/>
                <a:latin typeface="+mn-lt"/>
                <a:ea typeface="+mn-ea"/>
                <a:cs typeface="+mn-cs"/>
              </a:rPr>
              <a:t>IT</a:t>
            </a:r>
            <a:r>
              <a:rPr kumimoji="1" lang="ja-JP" altLang="ja-JP" sz="1200" b="1" kern="1200">
                <a:solidFill>
                  <a:schemeClr val="tx1"/>
                </a:solidFill>
                <a:effectLst/>
                <a:latin typeface="+mn-lt"/>
                <a:ea typeface="+mn-ea"/>
                <a:cs typeface="+mn-cs"/>
              </a:rPr>
              <a:t>が一体となって社会やビジネスを動かす仕組み</a:t>
            </a:r>
            <a:r>
              <a:rPr kumimoji="1" lang="ja-JP" altLang="ja-JP" sz="1200" kern="1200">
                <a:solidFill>
                  <a:schemeClr val="tx1"/>
                </a:solidFill>
                <a:effectLst/>
                <a:latin typeface="+mn-lt"/>
                <a:ea typeface="+mn-ea"/>
                <a:cs typeface="+mn-cs"/>
              </a:rPr>
              <a:t>を「サイバー・フィジカル・システム（</a:t>
            </a:r>
            <a:r>
              <a:rPr kumimoji="1" lang="en-US" altLang="ja-JP" sz="1200" kern="1200" dirty="0">
                <a:solidFill>
                  <a:schemeClr val="tx1"/>
                </a:solidFill>
                <a:effectLst/>
                <a:latin typeface="+mn-lt"/>
                <a:ea typeface="+mn-ea"/>
                <a:cs typeface="+mn-cs"/>
              </a:rPr>
              <a:t>Cyber-Physical System</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CPS</a:t>
            </a:r>
            <a:r>
              <a:rPr kumimoji="1" lang="ja-JP" altLang="ja-JP" sz="1200" kern="1200">
                <a:solidFill>
                  <a:schemeClr val="tx1"/>
                </a:solidFill>
                <a:effectLst/>
                <a:latin typeface="+mn-lt"/>
                <a:ea typeface="+mn-ea"/>
                <a:cs typeface="+mn-cs"/>
              </a:rPr>
              <a:t>）」と呼んでいます。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インターネットにつながるモノの数は日々増加し、</a:t>
            </a:r>
            <a:r>
              <a:rPr kumimoji="1" lang="en-US" altLang="ja-JP" sz="1200" kern="1200" dirty="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サービスやソーシャル・メディアもまたその種類やユーザー数を加速度的に増やしています。現実世界とネットの世界をつなげるデジタルな接点は増加の一途です。データ量はますます増え、よりきめ細かなデジタル・ツインが築かれてゆきます。そうなれば、さらに的確な予測や判断ができるようになります。この仕組みが、継続的に機能することで、社会やビジネスが、常に最適な状態に維持されることになり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デジタル・トランスフォーメーション（</a:t>
            </a:r>
            <a:r>
              <a:rPr kumimoji="1" lang="en-US" altLang="ja-JP" sz="1200" kern="1200" dirty="0">
                <a:solidFill>
                  <a:schemeClr val="tx1"/>
                </a:solidFill>
                <a:effectLst/>
                <a:latin typeface="+mn-lt"/>
                <a:ea typeface="+mn-ea"/>
                <a:cs typeface="+mn-cs"/>
              </a:rPr>
              <a:t>Digital Transformation</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DX</a:t>
            </a:r>
            <a:r>
              <a:rPr kumimoji="1" lang="ja-JP" altLang="ja-JP" sz="1200" kern="1200">
                <a:solidFill>
                  <a:schemeClr val="tx1"/>
                </a:solidFill>
                <a:effectLst/>
                <a:latin typeface="+mn-lt"/>
                <a:ea typeface="+mn-ea"/>
                <a:cs typeface="+mn-cs"/>
              </a:rPr>
              <a:t>）とは、こんな</a:t>
            </a:r>
            <a:r>
              <a:rPr kumimoji="1" lang="en-US" altLang="ja-JP" sz="1200" kern="1200" dirty="0">
                <a:solidFill>
                  <a:schemeClr val="tx1"/>
                </a:solidFill>
                <a:effectLst/>
                <a:latin typeface="+mn-lt"/>
                <a:ea typeface="+mn-ea"/>
                <a:cs typeface="+mn-cs"/>
              </a:rPr>
              <a:t>CPS</a:t>
            </a:r>
            <a:r>
              <a:rPr kumimoji="1" lang="ja-JP" altLang="en-US" sz="1200" kern="1200">
                <a:solidFill>
                  <a:schemeClr val="tx1"/>
                </a:solidFill>
                <a:effectLst/>
                <a:latin typeface="+mn-lt"/>
                <a:ea typeface="+mn-ea"/>
                <a:cs typeface="+mn-cs"/>
              </a:rPr>
              <a:t>の仕組みをビジネスに取り入れることです。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124</a:t>
            </a:fld>
            <a:endParaRPr kumimoji="1" lang="ja-JP" altLang="en-US"/>
          </a:p>
        </p:txBody>
      </p:sp>
    </p:spTree>
    <p:extLst>
      <p:ext uri="{BB962C8B-B14F-4D97-AF65-F5344CB8AC3E}">
        <p14:creationId xmlns:p14="http://schemas.microsoft.com/office/powerpoint/2010/main" val="21199448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現実世界の様々な「ものごと」や「できごと」は、モノに組み込まれたセンサーやモバイル、ソーシャルメディアなどの現実世界とネットとの接点を介し、リアルタイムにデジタル・データに変換されクラウドに送られます。インターネットに接続されるモノの数は</a:t>
            </a:r>
            <a:r>
              <a:rPr kumimoji="1" lang="en-US" altLang="ja-JP" sz="1200" kern="1200" dirty="0">
                <a:solidFill>
                  <a:schemeClr val="tx1"/>
                </a:solidFill>
                <a:effectLst/>
                <a:latin typeface="+mn-lt"/>
                <a:ea typeface="+mn-ea"/>
                <a:cs typeface="+mn-cs"/>
              </a:rPr>
              <a:t>2020</a:t>
            </a:r>
            <a:r>
              <a:rPr kumimoji="1" lang="ja-JP" altLang="ja-JP" sz="1200" kern="1200">
                <a:solidFill>
                  <a:schemeClr val="tx1"/>
                </a:solidFill>
                <a:effectLst/>
                <a:latin typeface="+mn-lt"/>
                <a:ea typeface="+mn-ea"/>
                <a:cs typeface="+mn-cs"/>
              </a:rPr>
              <a:t>年の時点で</a:t>
            </a:r>
            <a:r>
              <a:rPr kumimoji="1" lang="en-US" altLang="ja-JP" sz="1200" kern="1200" dirty="0">
                <a:solidFill>
                  <a:schemeClr val="tx1"/>
                </a:solidFill>
                <a:effectLst/>
                <a:latin typeface="+mn-lt"/>
                <a:ea typeface="+mn-ea"/>
                <a:cs typeface="+mn-cs"/>
              </a:rPr>
              <a:t>500</a:t>
            </a:r>
            <a:r>
              <a:rPr kumimoji="1" lang="ja-JP" altLang="ja-JP" sz="1200" kern="1200">
                <a:solidFill>
                  <a:schemeClr val="tx1"/>
                </a:solidFill>
                <a:effectLst/>
                <a:latin typeface="+mn-lt"/>
                <a:ea typeface="+mn-ea"/>
                <a:cs typeface="+mn-cs"/>
              </a:rPr>
              <a:t>億個になるとされています。そこには複数のセンサーが組み込まれており、私たちは、膨大なセンサーに囲まれた世界に生きてゆくことになります。こうして、「現実世界のデジタル・コピー」、すなわち「デジタル・ツイン（双子）」が生みだされてゆきます。</a:t>
            </a:r>
          </a:p>
          <a:p>
            <a:r>
              <a:rPr kumimoji="1" lang="ja-JP" altLang="ja-JP" sz="1200" kern="1200">
                <a:solidFill>
                  <a:schemeClr val="tx1"/>
                </a:solidFill>
                <a:effectLst/>
                <a:latin typeface="+mn-lt"/>
                <a:ea typeface="+mn-ea"/>
                <a:cs typeface="+mn-cs"/>
              </a:rPr>
              <a:t>「デジタル・ツイン」は膨大なデータ量、すなわち「ビッグデータ」ですが、集めるだけでは意味がありません。そのデータから誰が何に興味を持っているのか、誰と誰がつながっていているのか、渋滞を解消するにはどうすればいいのか、製品の品質を高めるにはどうすればいいのかなどを見つけ出さなければなりません。そのために</a:t>
            </a:r>
            <a:r>
              <a:rPr kumimoji="1" lang="en-US" altLang="ja-JP" sz="1200" kern="1200" dirty="0">
                <a:solidFill>
                  <a:schemeClr val="tx1"/>
                </a:solidFill>
                <a:effectLst/>
                <a:latin typeface="+mn-lt"/>
                <a:ea typeface="+mn-ea"/>
                <a:cs typeface="+mn-cs"/>
              </a:rPr>
              <a:t>AI</a:t>
            </a:r>
            <a:r>
              <a:rPr kumimoji="1" lang="ja-JP" altLang="ja-JP" sz="1200" kern="1200">
                <a:solidFill>
                  <a:schemeClr val="tx1"/>
                </a:solidFill>
                <a:effectLst/>
                <a:latin typeface="+mn-lt"/>
                <a:ea typeface="+mn-ea"/>
                <a:cs typeface="+mn-cs"/>
              </a:rPr>
              <a:t>技術のひとつである機械学習を使って分析し、ビジネスを最適に動かすための予測や判断をおこないます。それを使って、アプリケーションやサービスを動かして、機器を制御し、情報や指示を送れば、現実世界が変化し、デジダル・データとして再びネットに送り出されます。</a:t>
            </a:r>
          </a:p>
          <a:p>
            <a:r>
              <a:rPr kumimoji="1" lang="ja-JP" altLang="ja-JP" sz="1200" kern="1200">
                <a:solidFill>
                  <a:schemeClr val="tx1"/>
                </a:solidFill>
                <a:effectLst/>
                <a:latin typeface="+mn-lt"/>
                <a:ea typeface="+mn-ea"/>
                <a:cs typeface="+mn-cs"/>
              </a:rPr>
              <a:t>このような</a:t>
            </a:r>
            <a:r>
              <a:rPr kumimoji="1" lang="ja-JP" altLang="ja-JP" sz="1200" b="1" kern="1200">
                <a:solidFill>
                  <a:schemeClr val="tx1"/>
                </a:solidFill>
                <a:effectLst/>
                <a:latin typeface="+mn-lt"/>
                <a:ea typeface="+mn-ea"/>
                <a:cs typeface="+mn-cs"/>
              </a:rPr>
              <a:t>現実世界をデータで捉え、現実世界と</a:t>
            </a:r>
            <a:r>
              <a:rPr kumimoji="1" lang="en-US" altLang="ja-JP" sz="1200" b="1" kern="1200" dirty="0">
                <a:solidFill>
                  <a:schemeClr val="tx1"/>
                </a:solidFill>
                <a:effectLst/>
                <a:latin typeface="+mn-lt"/>
                <a:ea typeface="+mn-ea"/>
                <a:cs typeface="+mn-cs"/>
              </a:rPr>
              <a:t>IT</a:t>
            </a:r>
            <a:r>
              <a:rPr kumimoji="1" lang="ja-JP" altLang="ja-JP" sz="1200" b="1" kern="1200">
                <a:solidFill>
                  <a:schemeClr val="tx1"/>
                </a:solidFill>
                <a:effectLst/>
                <a:latin typeface="+mn-lt"/>
                <a:ea typeface="+mn-ea"/>
                <a:cs typeface="+mn-cs"/>
              </a:rPr>
              <a:t>が一体となって社会やビジネスを動かす仕組み</a:t>
            </a:r>
            <a:r>
              <a:rPr kumimoji="1" lang="ja-JP" altLang="ja-JP" sz="1200" kern="1200">
                <a:solidFill>
                  <a:schemeClr val="tx1"/>
                </a:solidFill>
                <a:effectLst/>
                <a:latin typeface="+mn-lt"/>
                <a:ea typeface="+mn-ea"/>
                <a:cs typeface="+mn-cs"/>
              </a:rPr>
              <a:t>を「サイバー・フィジカル・システム（</a:t>
            </a:r>
            <a:r>
              <a:rPr kumimoji="1" lang="en-US" altLang="ja-JP" sz="1200" kern="1200" dirty="0">
                <a:solidFill>
                  <a:schemeClr val="tx1"/>
                </a:solidFill>
                <a:effectLst/>
                <a:latin typeface="+mn-lt"/>
                <a:ea typeface="+mn-ea"/>
                <a:cs typeface="+mn-cs"/>
              </a:rPr>
              <a:t>Cyber-Physical System</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CPS</a:t>
            </a:r>
            <a:r>
              <a:rPr kumimoji="1" lang="ja-JP" altLang="ja-JP" sz="1200" kern="1200">
                <a:solidFill>
                  <a:schemeClr val="tx1"/>
                </a:solidFill>
                <a:effectLst/>
                <a:latin typeface="+mn-lt"/>
                <a:ea typeface="+mn-ea"/>
                <a:cs typeface="+mn-cs"/>
              </a:rPr>
              <a:t>）」と呼んでいます。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インターネットにつながるモノの数は日々増加し、</a:t>
            </a:r>
            <a:r>
              <a:rPr kumimoji="1" lang="en-US" altLang="ja-JP" sz="1200" kern="1200" dirty="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サービスやソーシャル・メディアもまたその種類やユーザー数を加速度的に増やしています。現実世界とネットの世界をつなげるデジタルな接点は増加の一途です。データ量はますます増え、よりきめ細かなデジタル・ツインが築かれてゆきます。そうなれば、さらに的確な予測や判断ができるようになります。この仕組みが、継続的に機能することで、社会やビジネスが、常に最適な状態に維持されることになり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デジタル・トランスフォーメーション（</a:t>
            </a:r>
            <a:r>
              <a:rPr kumimoji="1" lang="en-US" altLang="ja-JP" sz="1200" kern="1200" dirty="0">
                <a:solidFill>
                  <a:schemeClr val="tx1"/>
                </a:solidFill>
                <a:effectLst/>
                <a:latin typeface="+mn-lt"/>
                <a:ea typeface="+mn-ea"/>
                <a:cs typeface="+mn-cs"/>
              </a:rPr>
              <a:t>Digital Transformation</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DX</a:t>
            </a:r>
            <a:r>
              <a:rPr kumimoji="1" lang="ja-JP" altLang="ja-JP" sz="1200" kern="1200">
                <a:solidFill>
                  <a:schemeClr val="tx1"/>
                </a:solidFill>
                <a:effectLst/>
                <a:latin typeface="+mn-lt"/>
                <a:ea typeface="+mn-ea"/>
                <a:cs typeface="+mn-cs"/>
              </a:rPr>
              <a:t>）とは、こんな</a:t>
            </a:r>
            <a:r>
              <a:rPr kumimoji="1" lang="en-US" altLang="ja-JP" sz="1200" kern="1200" dirty="0">
                <a:solidFill>
                  <a:schemeClr val="tx1"/>
                </a:solidFill>
                <a:effectLst/>
                <a:latin typeface="+mn-lt"/>
                <a:ea typeface="+mn-ea"/>
                <a:cs typeface="+mn-cs"/>
              </a:rPr>
              <a:t>CPS</a:t>
            </a:r>
            <a:r>
              <a:rPr kumimoji="1" lang="ja-JP" altLang="en-US" sz="1200" kern="1200">
                <a:solidFill>
                  <a:schemeClr val="tx1"/>
                </a:solidFill>
                <a:effectLst/>
                <a:latin typeface="+mn-lt"/>
                <a:ea typeface="+mn-ea"/>
                <a:cs typeface="+mn-cs"/>
              </a:rPr>
              <a:t>の仕組みをビジネスに取り入れることです。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125</a:t>
            </a:fld>
            <a:endParaRPr kumimoji="1" lang="ja-JP" altLang="en-US"/>
          </a:p>
        </p:txBody>
      </p:sp>
    </p:spTree>
    <p:extLst>
      <p:ext uri="{BB962C8B-B14F-4D97-AF65-F5344CB8AC3E}">
        <p14:creationId xmlns:p14="http://schemas.microsoft.com/office/powerpoint/2010/main" val="14719551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129</a:t>
            </a:fld>
            <a:endParaRPr kumimoji="1" lang="ja-JP" altLang="en-US"/>
          </a:p>
        </p:txBody>
      </p:sp>
    </p:spTree>
    <p:extLst>
      <p:ext uri="{BB962C8B-B14F-4D97-AF65-F5344CB8AC3E}">
        <p14:creationId xmlns:p14="http://schemas.microsoft.com/office/powerpoint/2010/main" val="23936471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センサーで集められたデータは、現実世界の出来事を忠実に写し取ったデジタル・コピーです。「デジタル・ツイン（デジタル・データで写し撮った双子の兄弟）」と呼ばれることもあります。そのデータを使って「現実世界ではできない模擬実験（シミュレーション）」を行い、私たちの社会活動や生活を快適で安心なものにするための方法を見つけ出すことに使われます。例えば、</a:t>
            </a:r>
          </a:p>
          <a:p>
            <a:r>
              <a:rPr kumimoji="1" lang="ja-JP" altLang="ja-JP" sz="1200" kern="1200" dirty="0">
                <a:solidFill>
                  <a:schemeClr val="tx1"/>
                </a:solidFill>
                <a:effectLst/>
                <a:latin typeface="+mn-lt"/>
                <a:ea typeface="+mn-ea"/>
                <a:cs typeface="+mn-cs"/>
              </a:rPr>
              <a:t>■道路の渋滞緩和</a:t>
            </a:r>
          </a:p>
          <a:p>
            <a:r>
              <a:rPr kumimoji="1" lang="ja-JP" altLang="ja-JP" sz="1200" kern="1200" dirty="0">
                <a:solidFill>
                  <a:schemeClr val="tx1"/>
                </a:solidFill>
                <a:effectLst/>
                <a:latin typeface="+mn-lt"/>
                <a:ea typeface="+mn-ea"/>
                <a:cs typeface="+mn-cs"/>
              </a:rPr>
              <a:t>渋滞している道路のデジタル・コピーを使い、信号機の切り替わるタイミングを変える、高速道路への進入規制をするなど条件を変え、渋滞を解消する最適な方法を探ることができます。そこで得られた情報を現実世界にフィードハックし、信号の制御や高速道路の職員に指示を与えることで渋滞の解消に使えます。</a:t>
            </a:r>
          </a:p>
          <a:p>
            <a:r>
              <a:rPr kumimoji="1" lang="ja-JP" altLang="ja-JP" sz="1200" kern="1200" dirty="0">
                <a:solidFill>
                  <a:schemeClr val="tx1"/>
                </a:solidFill>
                <a:effectLst/>
                <a:latin typeface="+mn-lt"/>
                <a:ea typeface="+mn-ea"/>
                <a:cs typeface="+mn-cs"/>
              </a:rPr>
              <a:t>■災害に強い都市計画</a:t>
            </a:r>
          </a:p>
          <a:p>
            <a:r>
              <a:rPr kumimoji="1" lang="ja-JP" altLang="ja-JP" sz="1200" kern="1200" dirty="0">
                <a:solidFill>
                  <a:schemeClr val="tx1"/>
                </a:solidFill>
                <a:effectLst/>
                <a:latin typeface="+mn-lt"/>
                <a:ea typeface="+mn-ea"/>
                <a:cs typeface="+mn-cs"/>
              </a:rPr>
              <a:t>都市の構造や活動を写し撮ったデジタル・コピーで模擬的に大規模災害を起こし、道路の橋桁を崩落させる、火災で通行止めにするなどし、どのように誘導すればより多くの人命を救えるかを、条件を変えて実験することができます。現実世界でこのような実験を行うことはできません。この実験結果を使い、災害時の避難誘導計画や都市計画に反映させることができるようになります。</a:t>
            </a:r>
          </a:p>
          <a:p>
            <a:r>
              <a:rPr kumimoji="1" lang="ja-JP" altLang="ja-JP" sz="1200" kern="1200" dirty="0">
                <a:solidFill>
                  <a:schemeClr val="tx1"/>
                </a:solidFill>
                <a:effectLst/>
                <a:latin typeface="+mn-lt"/>
                <a:ea typeface="+mn-ea"/>
                <a:cs typeface="+mn-cs"/>
              </a:rPr>
              <a:t>■健康へのアドバイス</a:t>
            </a:r>
          </a:p>
          <a:p>
            <a:r>
              <a:rPr kumimoji="1" lang="ja-JP" altLang="ja-JP" sz="1200" kern="1200" dirty="0">
                <a:solidFill>
                  <a:schemeClr val="tx1"/>
                </a:solidFill>
                <a:effectLst/>
                <a:latin typeface="+mn-lt"/>
                <a:ea typeface="+mn-ea"/>
                <a:cs typeface="+mn-cs"/>
              </a:rPr>
              <a:t>スマートフォンやウェアラブル端末を使いきめ細かな身体の情報がつかめれば、それを使って、利用者の健康上の課題を見つけ出し、適切なアドバイスができるようになります。</a:t>
            </a:r>
          </a:p>
          <a:p>
            <a:r>
              <a:rPr kumimoji="1" lang="ja-JP" altLang="ja-JP" sz="1200" kern="1200" dirty="0">
                <a:solidFill>
                  <a:schemeClr val="tx1"/>
                </a:solidFill>
                <a:effectLst/>
                <a:latin typeface="+mn-lt"/>
                <a:ea typeface="+mn-ea"/>
                <a:cs typeface="+mn-cs"/>
              </a:rPr>
              <a:t>■仕事の生産性や柔軟性の向上</a:t>
            </a:r>
          </a:p>
          <a:p>
            <a:r>
              <a:rPr kumimoji="1" lang="ja-JP" altLang="ja-JP" sz="1200" kern="1200" dirty="0">
                <a:solidFill>
                  <a:schemeClr val="tx1"/>
                </a:solidFill>
                <a:effectLst/>
                <a:latin typeface="+mn-lt"/>
                <a:ea typeface="+mn-ea"/>
                <a:cs typeface="+mn-cs"/>
              </a:rPr>
              <a:t>工場の製造装置や工事現場の建設機械に組み込まれたセンサーから作業の進捗状況をリアルタイムで受け取り、そのデータを使って最も効率の良い作業手順を見つけ出します。さらに、現場の製造装置や建設機械を自動で操作すれば、納期や作業期間を大幅に短縮し、コストの削減にも貢献しま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130</a:t>
            </a:fld>
            <a:endParaRPr kumimoji="1" lang="ja-JP" altLang="en-US"/>
          </a:p>
        </p:txBody>
      </p:sp>
    </p:spTree>
    <p:extLst>
      <p:ext uri="{BB962C8B-B14F-4D97-AF65-F5344CB8AC3E}">
        <p14:creationId xmlns:p14="http://schemas.microsoft.com/office/powerpoint/2010/main" val="1473620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「デジタル（</a:t>
            </a:r>
            <a:r>
              <a:rPr kumimoji="1" lang="en-US" altLang="ja-JP" sz="1200" kern="1200" dirty="0">
                <a:solidFill>
                  <a:schemeClr val="tx1"/>
                </a:solidFill>
                <a:effectLst/>
                <a:latin typeface="+mn-lt"/>
                <a:ea typeface="+mn-ea"/>
                <a:cs typeface="+mn-cs"/>
              </a:rPr>
              <a:t>digital</a:t>
            </a:r>
            <a:r>
              <a:rPr kumimoji="1" lang="ja-JP" altLang="ja-JP" sz="1200" kern="1200">
                <a:solidFill>
                  <a:schemeClr val="tx1"/>
                </a:solidFill>
                <a:effectLst/>
                <a:latin typeface="+mn-lt"/>
                <a:ea typeface="+mn-ea"/>
                <a:cs typeface="+mn-cs"/>
              </a:rPr>
              <a:t>）」とは、本来「離散量（とびとびの値しかない量）」を意味する言葉で、連続量（区切りなく続く値をもつ量）を表すアナログと対をなす概念です。ラテン語の「指</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digitus</a:t>
            </a:r>
            <a:r>
              <a:rPr kumimoji="1" lang="en-US" altLang="ja-JP" sz="1200" kern="1200" dirty="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」を表す言葉が語源で、「指でかぞえる」といった意味から派生して、離散的な数あるいは数字という意味で使われています。</a:t>
            </a:r>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一方、現実世界の「ものごと」や「できごと」は、全て「アナログ」です。例えば、時間や温度、明るさや音の大きさなどの物理現象、モノを運ぶ、誰かと会話するなどの人間の行為もまたアナログです。しかし、アナログのままではコンピュータで扱うことはできません。そこで、コンピュータで扱えるデジタル、すなわち</a:t>
            </a:r>
            <a:r>
              <a:rPr kumimoji="1" lang="en-US" altLang="ja-JP" sz="1200" kern="1200" dirty="0">
                <a:solidFill>
                  <a:schemeClr val="tx1"/>
                </a:solidFill>
                <a:effectLst/>
                <a:latin typeface="+mn-lt"/>
                <a:ea typeface="+mn-ea"/>
                <a:cs typeface="+mn-cs"/>
              </a:rPr>
              <a:t>0</a:t>
            </a:r>
            <a:r>
              <a:rPr kumimoji="1" lang="ja-JP" altLang="ja-JP" sz="1200" kern="120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の数字の組み合わせに変換する必要があります。これを「デジタル化（</a:t>
            </a:r>
            <a:r>
              <a:rPr kumimoji="1" lang="en-US" altLang="ja-JP" sz="1200" kern="1200" dirty="0">
                <a:solidFill>
                  <a:schemeClr val="tx1"/>
                </a:solidFill>
                <a:effectLst/>
                <a:latin typeface="+mn-lt"/>
                <a:ea typeface="+mn-ea"/>
                <a:cs typeface="+mn-cs"/>
              </a:rPr>
              <a:t>digitize</a:t>
            </a:r>
            <a:r>
              <a:rPr kumimoji="1" lang="ja-JP" altLang="ja-JP" sz="1200" kern="1200">
                <a:solidFill>
                  <a:schemeClr val="tx1"/>
                </a:solidFill>
                <a:effectLst/>
                <a:latin typeface="+mn-lt"/>
                <a:ea typeface="+mn-ea"/>
                <a:cs typeface="+mn-cs"/>
              </a:rPr>
              <a:t>）」と言います。</a:t>
            </a:r>
          </a:p>
          <a:p>
            <a:r>
              <a:rPr kumimoji="1" lang="ja-JP" altLang="ja-JP" sz="1200" kern="1200">
                <a:solidFill>
                  <a:schemeClr val="tx1"/>
                </a:solidFill>
                <a:effectLst/>
                <a:latin typeface="+mn-lt"/>
                <a:ea typeface="+mn-ea"/>
                <a:cs typeface="+mn-cs"/>
              </a:rPr>
              <a:t>現実世界のアナログな「ものごと」や「できごと」は、デジタルに変換することで、コンピュータで処理できるカタチに変わります。</a:t>
            </a:r>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つまり、センサー、あるいは</a:t>
            </a:r>
            <a:r>
              <a:rPr kumimoji="1" lang="en-US" altLang="ja-JP" sz="1200" kern="1200" dirty="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やモバイル・デバイスなど、様々なデジタル世界との接点を介して、現実世界の「ものごと」や「できごと」が、デジタル・データに変換され、コンピューターに受け渡されます。そのための一連の仕組みを</a:t>
            </a:r>
            <a:r>
              <a:rPr kumimoji="1" lang="en-US" altLang="ja-JP" sz="1200" kern="1200" dirty="0">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a:solidFill>
                  <a:schemeClr val="tx1"/>
                </a:solidFill>
                <a:effectLst/>
                <a:latin typeface="+mn-lt"/>
                <a:ea typeface="+mn-ea"/>
                <a:cs typeface="+mn-cs"/>
              </a:rPr>
              <a:t>／モノのインターネット）と呼んでいます。</a:t>
            </a:r>
          </a:p>
          <a:p>
            <a:r>
              <a:rPr kumimoji="1" lang="ja-JP" altLang="ja-JP" sz="1200" kern="1200">
                <a:solidFill>
                  <a:schemeClr val="tx1"/>
                </a:solidFill>
                <a:effectLst/>
                <a:latin typeface="+mn-lt"/>
                <a:ea typeface="+mn-ea"/>
                <a:cs typeface="+mn-cs"/>
              </a:rPr>
              <a:t>こうして、コンピュータの中に、「アナログな現実世界とうりふたつのデジタルな双子の兄弟」、すなわち「デジタル・ツイン（</a:t>
            </a:r>
            <a:r>
              <a:rPr kumimoji="1" lang="en-US" altLang="ja-JP" sz="1200" kern="1200" dirty="0">
                <a:solidFill>
                  <a:schemeClr val="tx1"/>
                </a:solidFill>
                <a:effectLst/>
                <a:latin typeface="+mn-lt"/>
                <a:ea typeface="+mn-ea"/>
                <a:cs typeface="+mn-cs"/>
              </a:rPr>
              <a:t>Digital Twine</a:t>
            </a:r>
            <a:r>
              <a:rPr kumimoji="1" lang="ja-JP" altLang="ja-JP" sz="1200" kern="1200">
                <a:solidFill>
                  <a:schemeClr val="tx1"/>
                </a:solidFill>
                <a:effectLst/>
                <a:latin typeface="+mn-lt"/>
                <a:ea typeface="+mn-ea"/>
                <a:cs typeface="+mn-cs"/>
              </a:rPr>
              <a:t>）」が作られます。つまり、「デジタル」とは、「フィジカル（</a:t>
            </a:r>
            <a:r>
              <a:rPr kumimoji="1" lang="en-US" altLang="ja-JP" sz="1200" kern="1200" dirty="0">
                <a:solidFill>
                  <a:schemeClr val="tx1"/>
                </a:solidFill>
                <a:effectLst/>
                <a:latin typeface="+mn-lt"/>
                <a:ea typeface="+mn-ea"/>
                <a:cs typeface="+mn-cs"/>
              </a:rPr>
              <a:t>Physical</a:t>
            </a:r>
            <a:r>
              <a:rPr kumimoji="1" lang="ja-JP" altLang="ja-JP" sz="1200" kern="1200">
                <a:solidFill>
                  <a:schemeClr val="tx1"/>
                </a:solidFill>
                <a:effectLst/>
                <a:latin typeface="+mn-lt"/>
                <a:ea typeface="+mn-ea"/>
                <a:cs typeface="+mn-cs"/>
              </a:rPr>
              <a:t>／物理的）」な現実世界に相対する概念と考えることができます。</a:t>
            </a: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「離散量」「連続量」という言葉を知らない方も多く読むと思いますので、少し解説を増やすことをご検討ください。</a:t>
            </a: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（変更文面検討：）現実世界のアナログな「ものごと」や「できごと」は、デジタルに変換することで、コンピュータで処理できるカタチに変わります。</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36549059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かつてモノの性能や機能、品質や操作性は、ハードウェアの「細工」や「材料」によって物理的に実現していました。しかし、いま多くのモノにはコンピュータが組み込まれソフトウェアによってこれらを実現しています。もちろん、ハードウェアの価値が失われることはありませんが、ハードウェアだけでは機能や性能を実現できない時代を迎えています。</a:t>
            </a:r>
          </a:p>
          <a:p>
            <a:r>
              <a:rPr kumimoji="1" lang="ja-JP" altLang="ja-JP" sz="1200" kern="1200" dirty="0">
                <a:solidFill>
                  <a:schemeClr val="tx1"/>
                </a:solidFill>
                <a:effectLst/>
                <a:latin typeface="+mn-lt"/>
                <a:ea typeface="+mn-ea"/>
                <a:cs typeface="+mn-cs"/>
              </a:rPr>
              <a:t>例えば、以前のカメラの露出、ピント、絞り、シャッター・スピード、感度、発色などは、ハードウェアである機械部品の細工やフイルムの材料によって実現していましたが、いまではソフトウェアによって実現しています。いまでもハードウェアは、モノの価値を決める要素ではありますが、それは全体の一部に過ぎず、むしろソフトウェアが、より大きな役割を占めるようになりました。</a:t>
            </a:r>
          </a:p>
          <a:p>
            <a:r>
              <a:rPr kumimoji="1" lang="ja-JP" altLang="ja-JP" sz="1200" kern="1200" dirty="0">
                <a:solidFill>
                  <a:schemeClr val="tx1"/>
                </a:solidFill>
                <a:effectLst/>
                <a:latin typeface="+mn-lt"/>
                <a:ea typeface="+mn-ea"/>
                <a:cs typeface="+mn-cs"/>
              </a:rPr>
              <a:t>この「ハードウェア＋ソフトウェア」で構成された「モノ」がネットワークにつながれば、モノの価値の本質はサービスへとシフトします。例えば、</a:t>
            </a:r>
          </a:p>
          <a:p>
            <a:pPr lvl="0"/>
            <a:r>
              <a:rPr kumimoji="1" lang="ja-JP" altLang="ja-JP" sz="1200" kern="1200" dirty="0">
                <a:solidFill>
                  <a:schemeClr val="tx1"/>
                </a:solidFill>
                <a:effectLst/>
                <a:latin typeface="+mn-lt"/>
                <a:ea typeface="+mn-ea"/>
                <a:cs typeface="+mn-cs"/>
              </a:rPr>
              <a:t>デジタルカメラをインターネットにつないで、ソフトウェアを更新すれば、連写機能を向上させたり、アートフィルターの種類を増やしたりと、買ったときよりも高機能なものに変えてくれます。</a:t>
            </a:r>
          </a:p>
          <a:p>
            <a:pPr lvl="0"/>
            <a:r>
              <a:rPr kumimoji="1" lang="ja-JP" altLang="ja-JP" sz="1200" kern="1200" dirty="0">
                <a:solidFill>
                  <a:schemeClr val="tx1"/>
                </a:solidFill>
                <a:effectLst/>
                <a:latin typeface="+mn-lt"/>
                <a:ea typeface="+mn-ea"/>
                <a:cs typeface="+mn-cs"/>
              </a:rPr>
              <a:t>米国の電気自動車テスラのモデル</a:t>
            </a:r>
            <a:r>
              <a:rPr kumimoji="1" lang="en-US" altLang="ja-JP" sz="1200" kern="1200" dirty="0">
                <a:solidFill>
                  <a:schemeClr val="tx1"/>
                </a:solidFill>
                <a:effectLst/>
                <a:latin typeface="+mn-lt"/>
                <a:ea typeface="+mn-ea"/>
                <a:cs typeface="+mn-cs"/>
              </a:rPr>
              <a:t>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a:t>
            </a:r>
            <a:r>
              <a:rPr kumimoji="1" lang="ja-JP" altLang="ja-JP" sz="1200" kern="1200" dirty="0">
                <a:solidFill>
                  <a:schemeClr val="tx1"/>
                </a:solidFill>
                <a:effectLst/>
                <a:latin typeface="+mn-lt"/>
                <a:ea typeface="+mn-ea"/>
                <a:cs typeface="+mn-cs"/>
              </a:rPr>
              <a:t>シリーズには、発売当初にハードウェアに自動運転機能が組み込まれていまました。そして、ソフトウェアの更新によって自動運転ができるようになりました。</a:t>
            </a:r>
          </a:p>
          <a:p>
            <a:pPr lvl="0"/>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iPod</a:t>
            </a:r>
            <a:r>
              <a:rPr kumimoji="1" lang="ja-JP" altLang="ja-JP" sz="1200" kern="1200" dirty="0">
                <a:solidFill>
                  <a:schemeClr val="tx1"/>
                </a:solidFill>
                <a:effectLst/>
                <a:latin typeface="+mn-lt"/>
                <a:ea typeface="+mn-ea"/>
                <a:cs typeface="+mn-cs"/>
              </a:rPr>
              <a:t>というハードウェアは、楽曲ダウンロード・サービスの</a:t>
            </a:r>
            <a:r>
              <a:rPr kumimoji="1" lang="en-US" altLang="ja-JP" sz="1200" kern="1200" dirty="0">
                <a:solidFill>
                  <a:schemeClr val="tx1"/>
                </a:solidFill>
                <a:effectLst/>
                <a:latin typeface="+mn-lt"/>
                <a:ea typeface="+mn-ea"/>
                <a:cs typeface="+mn-cs"/>
              </a:rPr>
              <a:t>iTunes Music Store</a:t>
            </a:r>
            <a:r>
              <a:rPr kumimoji="1" lang="ja-JP" altLang="ja-JP" sz="1200" kern="1200" dirty="0">
                <a:solidFill>
                  <a:schemeClr val="tx1"/>
                </a:solidFill>
                <a:effectLst/>
                <a:latin typeface="+mn-lt"/>
                <a:ea typeface="+mn-ea"/>
                <a:cs typeface="+mn-cs"/>
              </a:rPr>
              <a:t>や定額聴き放題サービスの</a:t>
            </a:r>
            <a:r>
              <a:rPr kumimoji="1" lang="en-US" altLang="ja-JP" sz="1200" kern="1200" dirty="0">
                <a:solidFill>
                  <a:schemeClr val="tx1"/>
                </a:solidFill>
                <a:effectLst/>
                <a:latin typeface="+mn-lt"/>
                <a:ea typeface="+mn-ea"/>
                <a:cs typeface="+mn-cs"/>
              </a:rPr>
              <a:t>Apple Music</a:t>
            </a:r>
            <a:r>
              <a:rPr kumimoji="1" lang="ja-JP" altLang="ja-JP" sz="1200" kern="1200" dirty="0">
                <a:solidFill>
                  <a:schemeClr val="tx1"/>
                </a:solidFill>
                <a:effectLst/>
                <a:latin typeface="+mn-lt"/>
                <a:ea typeface="+mn-ea"/>
                <a:cs typeface="+mn-cs"/>
              </a:rPr>
              <a:t>というクラウド・サービスと一体となって提供されるからこそ、人気を博しているのです。</a:t>
            </a:r>
          </a:p>
          <a:p>
            <a:r>
              <a:rPr kumimoji="1" lang="ja-JP" altLang="ja-JP" sz="1200" kern="1200" dirty="0">
                <a:solidFill>
                  <a:schemeClr val="tx1"/>
                </a:solidFill>
                <a:effectLst/>
                <a:latin typeface="+mn-lt"/>
                <a:ea typeface="+mn-ea"/>
                <a:cs typeface="+mn-cs"/>
              </a:rPr>
              <a:t>このように、モノがネットワークにつながることで、モノは購入した後も継続的に機能を向上させ進化し続けます。「モノ」の機能や性能は、それを作り、出荷することで完結するのではなく、作られたモノとその後のサービスが一体となって、モノの新たな価値を生みだし続けるのです。</a:t>
            </a:r>
            <a:r>
              <a:rPr lang="ja-JP" altLang="ja-JP" dirty="0">
                <a:effectLst/>
              </a:rPr>
              <a:t> </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132</a:t>
            </a:fld>
            <a:endParaRPr kumimoji="1" lang="ja-JP" altLang="en-US"/>
          </a:p>
        </p:txBody>
      </p:sp>
    </p:spTree>
    <p:extLst>
      <p:ext uri="{BB962C8B-B14F-4D97-AF65-F5344CB8AC3E}">
        <p14:creationId xmlns:p14="http://schemas.microsoft.com/office/powerpoint/2010/main" val="41824863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と「モノのサービス化」</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現実社会の行動や出来事をデータ化する仕組みとして、</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に注目が集まっている。では、集めたデータは、どのような価値を生みだそうとしているのだろうか。そのひとつが、「モノのサービス化」というパラダイムシフトだ。</a:t>
            </a:r>
          </a:p>
          <a:p>
            <a:r>
              <a:rPr kumimoji="1" lang="ja-JP" altLang="ja-JP" sz="1200" kern="1200" dirty="0">
                <a:solidFill>
                  <a:schemeClr val="tx1"/>
                </a:solidFill>
                <a:effectLst/>
                <a:latin typeface="+mn-lt"/>
                <a:ea typeface="+mn-ea"/>
                <a:cs typeface="+mn-cs"/>
              </a:rPr>
              <a:t>モノのサービス化の前提として、「モノの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化」がある。</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Defined</a:t>
            </a:r>
            <a:r>
              <a:rPr kumimoji="1" lang="ja-JP" altLang="ja-JP" sz="1200" kern="1200" dirty="0">
                <a:solidFill>
                  <a:schemeClr val="tx1"/>
                </a:solidFill>
                <a:effectLst/>
                <a:latin typeface="+mn-lt"/>
                <a:ea typeface="+mn-ea"/>
                <a:cs typeface="+mn-cs"/>
              </a:rPr>
              <a:t>）とは、「ソフトウェアで定義された」あるいは、「ソフトウェアで規定する」という意味だ。以下の図をご覧いだきたい。</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1953</a:t>
            </a:r>
            <a:r>
              <a:rPr kumimoji="1" lang="ja-JP" altLang="ja-JP" sz="1200" kern="1200" dirty="0">
                <a:solidFill>
                  <a:schemeClr val="tx1"/>
                </a:solidFill>
                <a:effectLst/>
                <a:latin typeface="+mn-lt"/>
                <a:ea typeface="+mn-ea"/>
                <a:cs typeface="+mn-cs"/>
              </a:rPr>
              <a:t>年に就航した旅客機ダグラス</a:t>
            </a:r>
            <a:r>
              <a:rPr kumimoji="1" lang="en-US" altLang="ja-JP" sz="1200" kern="1200" dirty="0">
                <a:solidFill>
                  <a:schemeClr val="tx1"/>
                </a:solidFill>
                <a:effectLst/>
                <a:latin typeface="+mn-lt"/>
                <a:ea typeface="+mn-ea"/>
                <a:cs typeface="+mn-cs"/>
              </a:rPr>
              <a:t>DC7</a:t>
            </a:r>
            <a:r>
              <a:rPr kumimoji="1" lang="ja-JP" altLang="ja-JP" sz="1200" kern="1200" dirty="0">
                <a:solidFill>
                  <a:schemeClr val="tx1"/>
                </a:solidFill>
                <a:effectLst/>
                <a:latin typeface="+mn-lt"/>
                <a:ea typeface="+mn-ea"/>
                <a:cs typeface="+mn-cs"/>
              </a:rPr>
              <a:t>のコックピットは、様々なメーターや操縦桿、レバーやスイッチなどに埋もれている。これらのハードウェアは、エンジンや燃料タンクのセンサーに直接繋がってそのデータを表示したり、昇降舵やフラップを直接動かしたりと、人間が直接的に航空機の状態を監視し、操作している。当然、性能の改善のためのハードウェアの交換や故障の修理などに、物理的作業を必要とした。</a:t>
            </a:r>
          </a:p>
          <a:p>
            <a:r>
              <a:rPr kumimoji="1" lang="ja-JP" altLang="ja-JP" sz="1200" kern="1200" dirty="0">
                <a:solidFill>
                  <a:schemeClr val="tx1"/>
                </a:solidFill>
                <a:effectLst/>
                <a:latin typeface="+mn-lt"/>
                <a:ea typeface="+mn-ea"/>
                <a:cs typeface="+mn-cs"/>
              </a:rPr>
              <a:t>一方、</a:t>
            </a:r>
            <a:r>
              <a:rPr kumimoji="1" lang="en-US" altLang="ja-JP" sz="1200" kern="1200" dirty="0">
                <a:solidFill>
                  <a:schemeClr val="tx1"/>
                </a:solidFill>
                <a:effectLst/>
                <a:latin typeface="+mn-lt"/>
                <a:ea typeface="+mn-ea"/>
                <a:cs typeface="+mn-cs"/>
              </a:rPr>
              <a:t>2011</a:t>
            </a:r>
            <a:r>
              <a:rPr kumimoji="1" lang="ja-JP" altLang="ja-JP" sz="1200" kern="1200" dirty="0">
                <a:solidFill>
                  <a:schemeClr val="tx1"/>
                </a:solidFill>
                <a:effectLst/>
                <a:latin typeface="+mn-lt"/>
                <a:ea typeface="+mn-ea"/>
                <a:cs typeface="+mn-cs"/>
              </a:rPr>
              <a:t>年に就航したボーイング</a:t>
            </a:r>
            <a:r>
              <a:rPr kumimoji="1" lang="en-US" altLang="ja-JP" sz="1200" kern="1200" dirty="0">
                <a:solidFill>
                  <a:schemeClr val="tx1"/>
                </a:solidFill>
                <a:effectLst/>
                <a:latin typeface="+mn-lt"/>
                <a:ea typeface="+mn-ea"/>
                <a:cs typeface="+mn-cs"/>
              </a:rPr>
              <a:t>787</a:t>
            </a:r>
            <a:r>
              <a:rPr kumimoji="1" lang="ja-JP" altLang="ja-JP" sz="1200" kern="1200" dirty="0">
                <a:solidFill>
                  <a:schemeClr val="tx1"/>
                </a:solidFill>
                <a:effectLst/>
                <a:latin typeface="+mn-lt"/>
                <a:ea typeface="+mn-ea"/>
                <a:cs typeface="+mn-cs"/>
              </a:rPr>
              <a:t>は、操縦や操作の多くを、ソフトウェアを介在して行う。例えば、運航に関わる様々なデータは、一旦ソフトウェアで処理され、自動で必要な操作を行ったり、そのときに必要な情報を整理、選択して液晶画面に表示させたりしている。操縦桿もフライ・バイ・ワイヤーといって、人間の操作した動きをセンサーで読み取り電気的な信号に置き換えている。これにより、人間の操作を補完し、様々な機器との協調・連携を自動化して、最適な飛行を実現している。つまり、航空機というハードウェアは、ソフトウェアによって操作されているわけだ。</a:t>
            </a:r>
          </a:p>
          <a:p>
            <a:r>
              <a:rPr kumimoji="1" lang="ja-JP" altLang="ja-JP" sz="1200" kern="1200" dirty="0">
                <a:solidFill>
                  <a:schemeClr val="tx1"/>
                </a:solidFill>
                <a:effectLst/>
                <a:latin typeface="+mn-lt"/>
                <a:ea typeface="+mn-ea"/>
                <a:cs typeface="+mn-cs"/>
              </a:rPr>
              <a:t>これは、ソフトウェアが、航空機というハードウェアの機能や性能を規定し、操作性や燃費効率を左右しているということでもある。つまり、モノの機能や性能のかなりの部分が、ソフトウェアによって定義あるいは規定されているということでもある。</a:t>
            </a:r>
          </a:p>
          <a:p>
            <a:r>
              <a:rPr kumimoji="1" lang="ja-JP" altLang="ja-JP" sz="1200" kern="1200" dirty="0">
                <a:solidFill>
                  <a:schemeClr val="tx1"/>
                </a:solidFill>
                <a:effectLst/>
                <a:latin typeface="+mn-lt"/>
                <a:ea typeface="+mn-ea"/>
                <a:cs typeface="+mn-cs"/>
              </a:rPr>
              <a:t>この方法により、ソフトウェアに手を加えることで機能や性能、操作性を改善したり、燃費を向上させたりが可能になる。また、遠隔地からの保守点検、あるいはソフトウェアによる自己点検や修復などの自律化機能を持たせ人間の介在無しに保守作業を行うことも可能になる。これが、「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化」だ。この取り組みは、航空機だけではなくその他のモノにも拡がりつつある。</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によって、モノ作りは、「性能や機能の優れたモノを作ること」をめざすことから、「常に最適なモノを使い続けてもらうこと」をめざすようになる。つまり、作った後のことまで考え、それを支えてゆくモノ作りが、求められるようになる。つまり、モノのサービス化というパラダイムシフトが、起ころうとしている。</a:t>
            </a:r>
          </a:p>
          <a:p>
            <a:r>
              <a:rPr kumimoji="1" lang="ja-JP" altLang="ja-JP" sz="1200" kern="1200" dirty="0">
                <a:solidFill>
                  <a:schemeClr val="tx1"/>
                </a:solidFill>
                <a:effectLst/>
                <a:latin typeface="+mn-lt"/>
                <a:ea typeface="+mn-ea"/>
                <a:cs typeface="+mn-cs"/>
              </a:rPr>
              <a:t>「モノを使うこと」の最適化を実現するためには、モノの状況をデータとして捉える仕組みが必要となる。これが、</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）だ。</a:t>
            </a:r>
          </a:p>
          <a:p>
            <a:r>
              <a:rPr kumimoji="1" lang="ja-JP" altLang="ja-JP" sz="1200" kern="1200" dirty="0">
                <a:solidFill>
                  <a:schemeClr val="tx1"/>
                </a:solidFill>
                <a:effectLst/>
                <a:latin typeface="+mn-lt"/>
                <a:ea typeface="+mn-ea"/>
                <a:cs typeface="+mn-cs"/>
              </a:rPr>
              <a:t>ものに組み込まれたセンサーが、モノの様々な状況をデータ化し、ネットワークを介してメーカーに送る。メーカーは、それを解析し、状況を把握して、モノに組み込まれたソフトウェアを改修し、再びモノに組み込まれたソフトウェアを更新することで、機能や性能、操作性を改善する。また、集められたデータは、より優れた製品を開発するための情報としても用いられることになる。ハードウェアは、そんなソフトウェアとの関係を前提に機能や性能を作ってゆかなければならない。</a:t>
            </a:r>
          </a:p>
          <a:p>
            <a:r>
              <a:rPr kumimoji="1" lang="ja-JP" altLang="ja-JP" sz="1200" kern="1200" dirty="0">
                <a:solidFill>
                  <a:schemeClr val="tx1"/>
                </a:solidFill>
                <a:effectLst/>
                <a:latin typeface="+mn-lt"/>
                <a:ea typeface="+mn-ea"/>
                <a:cs typeface="+mn-cs"/>
              </a:rPr>
              <a:t>さらに得られたデータから新たなサービスを生みだすことができる。例えば、ジェットエンジンの運行情報をデータとして収集し、その解析データを使って燃費効率の高い飛行方法を指導するコンサルティングサービスや</a:t>
            </a:r>
            <a:r>
              <a:rPr kumimoji="1" lang="en-US" altLang="ja-JP" sz="1200" kern="1200" dirty="0">
                <a:solidFill>
                  <a:schemeClr val="tx1"/>
                </a:solidFill>
                <a:effectLst/>
                <a:latin typeface="+mn-lt"/>
                <a:ea typeface="+mn-ea"/>
                <a:cs typeface="+mn-cs"/>
              </a:rPr>
              <a:t>PBL</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Performance Based Logistics</a:t>
            </a:r>
            <a:r>
              <a:rPr kumimoji="1" lang="ja-JP" altLang="ja-JP" sz="1200" kern="1200" dirty="0">
                <a:solidFill>
                  <a:schemeClr val="tx1"/>
                </a:solidFill>
                <a:effectLst/>
                <a:latin typeface="+mn-lt"/>
                <a:ea typeface="+mn-ea"/>
                <a:cs typeface="+mn-cs"/>
              </a:rPr>
              <a:t>）といわれる個々の作業や部品の調達に対価を支払うのではなく、可動率の確保や修理時間の短縮といった成果（パフォーマンス）に対価を支払うサービスなどが登場している。また、自動販売機に気象センサーやカメラ、人感センサーを付け、それらを分析して、きめ細かな地域別の気象情報を提供したり、マーケティング情報を提供したりする情報サービスなどだ。製品そのものの付加価値を高めるだけではなく、集めたデータを使った新たなビジネスの展開へと可能性が広がる。</a:t>
            </a:r>
          </a:p>
          <a:p>
            <a:r>
              <a:rPr kumimoji="1" lang="ja-JP" altLang="ja-JP" sz="1200" kern="1200" dirty="0">
                <a:solidFill>
                  <a:schemeClr val="tx1"/>
                </a:solidFill>
                <a:effectLst/>
                <a:latin typeface="+mn-lt"/>
                <a:ea typeface="+mn-ea"/>
                <a:cs typeface="+mn-cs"/>
              </a:rPr>
              <a:t>ものを作り提供することから使いづけてもらうことへ、さらには、データそのものを価値として顧客に提供することへ。このような一連の取り組みが、「モノのサービス化」だ。それを支えているのか、「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化」と</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だ。</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133</a:t>
            </a:fld>
            <a:endParaRPr kumimoji="1" lang="ja-JP" altLang="en-US"/>
          </a:p>
        </p:txBody>
      </p:sp>
    </p:spTree>
    <p:extLst>
      <p:ext uri="{BB962C8B-B14F-4D97-AF65-F5344CB8AC3E}">
        <p14:creationId xmlns:p14="http://schemas.microsoft.com/office/powerpoint/2010/main" val="28928021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の稼働状況をリアルタイムで計測する仕組みを使えば、「モノ」を売らずに使用量に応じて課金する「サービスとしてモノ」を提供するビジネスが実現します。</a:t>
            </a:r>
          </a:p>
          <a:p>
            <a:pPr lvl="0"/>
            <a:r>
              <a:rPr kumimoji="1" lang="ja-JP" altLang="ja-JP" sz="1200" kern="1200" dirty="0">
                <a:solidFill>
                  <a:schemeClr val="tx1"/>
                </a:solidFill>
                <a:effectLst/>
                <a:latin typeface="+mn-lt"/>
                <a:ea typeface="+mn-ea"/>
                <a:cs typeface="+mn-cs"/>
              </a:rPr>
              <a:t>航空機用のジェット・エンジンを製造・販売する英ロールスロイスは、エンジンという「モノ」を販売するのではなく、実際に使用した時間と出力の積に応じて、利用者である航空会社に利用量を請求する「</a:t>
            </a:r>
            <a:r>
              <a:rPr kumimoji="1" lang="en-US" altLang="ja-JP" sz="1200" kern="1200" dirty="0">
                <a:solidFill>
                  <a:schemeClr val="tx1"/>
                </a:solidFill>
                <a:effectLst/>
                <a:latin typeface="+mn-lt"/>
                <a:ea typeface="+mn-ea"/>
                <a:cs typeface="+mn-cs"/>
              </a:rPr>
              <a:t>Power by the Hour</a:t>
            </a:r>
            <a:r>
              <a:rPr kumimoji="1" lang="ja-JP" altLang="ja-JP" sz="1200" kern="1200" dirty="0">
                <a:solidFill>
                  <a:schemeClr val="tx1"/>
                </a:solidFill>
                <a:effectLst/>
                <a:latin typeface="+mn-lt"/>
                <a:ea typeface="+mn-ea"/>
                <a:cs typeface="+mn-cs"/>
              </a:rPr>
              <a:t>」というサービスを提供しています。エンジンに組み込まれたセンサーが、使用状況や各部品の消耗具合、不具合などを検知し、ネットを経由してそのデータを送ります。そのデータは解析され、修理・点検の必要性を個別に判断し、故障で動かなくなる前に対応できるようになります。これにより、より安全な運行が実現し、機材の稼働率が上がることでユーザーの満足度は高まります。さらに保守・点検のタイミングや必要な部品の在庫、エンジニアの稼働が最適化され、サービス・コストの削減が可能になります。</a:t>
            </a:r>
          </a:p>
          <a:p>
            <a:pPr lvl="0"/>
            <a:r>
              <a:rPr kumimoji="1" lang="ja-JP" altLang="ja-JP" sz="1200" kern="1200" dirty="0">
                <a:solidFill>
                  <a:schemeClr val="tx1"/>
                </a:solidFill>
                <a:effectLst/>
                <a:latin typeface="+mn-lt"/>
                <a:ea typeface="+mn-ea"/>
                <a:cs typeface="+mn-cs"/>
              </a:rPr>
              <a:t>仏タイヤメーカーのミシュランは、運送会社向けに走行距離に応じてタイヤの利用料金を請求するビジネスをはじめています。さらに、燃料を節約できる走行方法のアドバイスを運転手に提供したり、省エネ運転の研修を行ったりと、これまでのタイヤメーカーではあり得なかったビジネスに踏み出しています。このサービスによって運送会社は投資を抑えることができるばかりでなく運行コストも削減でき、経営体質強化に貢献することができます。</a:t>
            </a:r>
          </a:p>
          <a:p>
            <a:pPr lvl="0"/>
            <a:r>
              <a:rPr kumimoji="1" lang="ja-JP" altLang="ja-JP" sz="1200" kern="1200" dirty="0">
                <a:solidFill>
                  <a:schemeClr val="tx1"/>
                </a:solidFill>
                <a:effectLst/>
                <a:latin typeface="+mn-lt"/>
                <a:ea typeface="+mn-ea"/>
                <a:cs typeface="+mn-cs"/>
              </a:rPr>
              <a:t>建設機械大手のコマツは、無人ヘリコプターのドローンで建設現場を測量し、そのデータと設計データ使って建設機械を自動運転し工事をするサービスを提供しています。これまで熟練者に頼っていた精密な測量や難しい工事を経験の浅い作業員でもこなすことができ、人手不足に悩む業界にとっては大きな助けとなっています。</a:t>
            </a:r>
          </a:p>
          <a:p>
            <a:r>
              <a:rPr kumimoji="1" lang="ja-JP" altLang="ja-JP" sz="1200" kern="1200" dirty="0">
                <a:solidFill>
                  <a:schemeClr val="tx1"/>
                </a:solidFill>
                <a:effectLst/>
                <a:latin typeface="+mn-lt"/>
                <a:ea typeface="+mn-ea"/>
                <a:cs typeface="+mn-cs"/>
              </a:rPr>
              <a:t>このように、モノそのものではなく、モノを含むサービス全体が新たな価値を生みだす時代を向かえようとしています。</a:t>
            </a:r>
            <a:r>
              <a:rPr lang="ja-JP" altLang="ja-JP" dirty="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138</a:t>
            </a:fld>
            <a:endParaRPr kumimoji="1" lang="ja-JP" altLang="en-US"/>
          </a:p>
        </p:txBody>
      </p:sp>
    </p:spTree>
    <p:extLst>
      <p:ext uri="{BB962C8B-B14F-4D97-AF65-F5344CB8AC3E}">
        <p14:creationId xmlns:p14="http://schemas.microsoft.com/office/powerpoint/2010/main" val="9940085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139</a:t>
            </a:fld>
            <a:endParaRPr kumimoji="1" lang="ja-JP" altLang="en-US"/>
          </a:p>
        </p:txBody>
      </p:sp>
    </p:spTree>
    <p:extLst>
      <p:ext uri="{BB962C8B-B14F-4D97-AF65-F5344CB8AC3E}">
        <p14:creationId xmlns:p14="http://schemas.microsoft.com/office/powerpoint/2010/main" val="34217406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143</a:t>
            </a:fld>
            <a:endParaRPr kumimoji="1" lang="ja-JP" altLang="en-US"/>
          </a:p>
        </p:txBody>
      </p:sp>
    </p:spTree>
    <p:extLst>
      <p:ext uri="{BB962C8B-B14F-4D97-AF65-F5344CB8AC3E}">
        <p14:creationId xmlns:p14="http://schemas.microsoft.com/office/powerpoint/2010/main" val="18501327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149</a:t>
            </a:fld>
            <a:endParaRPr kumimoji="1" lang="ja-JP" altLang="en-US"/>
          </a:p>
        </p:txBody>
      </p:sp>
    </p:spTree>
    <p:extLst>
      <p:ext uri="{BB962C8B-B14F-4D97-AF65-F5344CB8AC3E}">
        <p14:creationId xmlns:p14="http://schemas.microsoft.com/office/powerpoint/2010/main" val="28939887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NEF</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Network Exposure Function</a:t>
            </a:r>
            <a:r>
              <a:rPr kumimoji="1" lang="ja-JP" altLang="ja-JP" sz="1200" kern="120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5G</a:t>
            </a:r>
            <a:r>
              <a:rPr kumimoji="1" lang="ja-JP" altLang="ja-JP" sz="1200" kern="1200">
                <a:solidFill>
                  <a:schemeClr val="tx1"/>
                </a:solidFill>
                <a:effectLst/>
                <a:latin typeface="+mn-lt"/>
                <a:ea typeface="+mn-ea"/>
                <a:cs typeface="+mn-cs"/>
              </a:rPr>
              <a:t>が持っているネットワーク機能（</a:t>
            </a:r>
            <a:r>
              <a:rPr kumimoji="1" lang="en-US" altLang="ja-JP" sz="1200" kern="1200" dirty="0">
                <a:solidFill>
                  <a:schemeClr val="tx1"/>
                </a:solidFill>
                <a:effectLst/>
                <a:latin typeface="+mn-lt"/>
                <a:ea typeface="+mn-ea"/>
                <a:cs typeface="+mn-cs"/>
              </a:rPr>
              <a:t>Network Function</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NF</a:t>
            </a:r>
            <a:r>
              <a:rPr kumimoji="1" lang="ja-JP" altLang="ja-JP" sz="1200" kern="1200">
                <a:solidFill>
                  <a:schemeClr val="tx1"/>
                </a:solidFill>
                <a:effectLst/>
                <a:latin typeface="+mn-lt"/>
                <a:ea typeface="+mn-ea"/>
                <a:cs typeface="+mn-cs"/>
              </a:rPr>
              <a:t>）の一部を外部のアプリケーション・プログラム（以下、アプリ）から利用できるように公開し、ネットワークからの情報をアプリで把握できるようにするほか、アプリから</a:t>
            </a:r>
            <a:r>
              <a:rPr kumimoji="1" lang="en-US" altLang="ja-JP" sz="1200" kern="1200" dirty="0">
                <a:solidFill>
                  <a:schemeClr val="tx1"/>
                </a:solidFill>
                <a:effectLst/>
                <a:latin typeface="+mn-lt"/>
                <a:ea typeface="+mn-ea"/>
                <a:cs typeface="+mn-cs"/>
              </a:rPr>
              <a:t>NF</a:t>
            </a:r>
            <a:r>
              <a:rPr kumimoji="1" lang="ja-JP" altLang="ja-JP" sz="1200" kern="1200">
                <a:solidFill>
                  <a:schemeClr val="tx1"/>
                </a:solidFill>
                <a:effectLst/>
                <a:latin typeface="+mn-lt"/>
                <a:ea typeface="+mn-ea"/>
                <a:cs typeface="+mn-cs"/>
              </a:rPr>
              <a:t>を制御できるようにする</a:t>
            </a:r>
            <a:r>
              <a:rPr kumimoji="1" lang="en-US" altLang="ja-JP" sz="1200" kern="1200" dirty="0">
                <a:solidFill>
                  <a:schemeClr val="tx1"/>
                </a:solidFill>
                <a:effectLst/>
                <a:latin typeface="+mn-lt"/>
                <a:ea typeface="+mn-ea"/>
                <a:cs typeface="+mn-cs"/>
              </a:rPr>
              <a:t>API</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Application Program Interface</a:t>
            </a:r>
            <a:r>
              <a:rPr kumimoji="1" lang="ja-JP" altLang="ja-JP" sz="1200" kern="1200">
                <a:solidFill>
                  <a:schemeClr val="tx1"/>
                </a:solidFill>
                <a:effectLst/>
                <a:latin typeface="+mn-lt"/>
                <a:ea typeface="+mn-ea"/>
                <a:cs typeface="+mn-cs"/>
              </a:rPr>
              <a:t>／アプリとネットワーク機能を仲介する機能）を提供します。</a:t>
            </a:r>
          </a:p>
          <a:p>
            <a:r>
              <a:rPr kumimoji="1" lang="ja-JP" altLang="ja-JP" sz="1200" kern="1200">
                <a:solidFill>
                  <a:schemeClr val="tx1"/>
                </a:solidFill>
                <a:effectLst/>
                <a:latin typeface="+mn-lt"/>
                <a:ea typeface="+mn-ea"/>
                <a:cs typeface="+mn-cs"/>
              </a:rPr>
              <a:t>現在、スマホで動くアプリは、端末の情報しか知ることができず、制御できる範囲も端末の機能に限られていました。</a:t>
            </a:r>
            <a:r>
              <a:rPr kumimoji="1" lang="en-US" altLang="ja-JP" sz="1200" kern="1200" dirty="0">
                <a:solidFill>
                  <a:schemeClr val="tx1"/>
                </a:solidFill>
                <a:effectLst/>
                <a:latin typeface="+mn-lt"/>
                <a:ea typeface="+mn-ea"/>
                <a:cs typeface="+mn-cs"/>
              </a:rPr>
              <a:t>5G</a:t>
            </a:r>
            <a:r>
              <a:rPr kumimoji="1" lang="ja-JP" altLang="ja-JP" sz="1200" kern="1200">
                <a:solidFill>
                  <a:schemeClr val="tx1"/>
                </a:solidFill>
                <a:effectLst/>
                <a:latin typeface="+mn-lt"/>
                <a:ea typeface="+mn-ea"/>
                <a:cs typeface="+mn-cs"/>
              </a:rPr>
              <a:t>ではそれがネットワークの制御機能にも及び、ネットワークとアプリが緊密に連携できるようになります。</a:t>
            </a:r>
          </a:p>
          <a:p>
            <a:r>
              <a:rPr kumimoji="1" lang="en-US" altLang="ja-JP" sz="1200" kern="1200" dirty="0">
                <a:solidFill>
                  <a:schemeClr val="tx1"/>
                </a:solidFill>
                <a:effectLst/>
                <a:latin typeface="+mn-lt"/>
                <a:ea typeface="+mn-ea"/>
                <a:cs typeface="+mn-cs"/>
              </a:rPr>
              <a:t>NEF</a:t>
            </a:r>
            <a:r>
              <a:rPr kumimoji="1" lang="ja-JP" altLang="ja-JP" sz="1200" kern="1200">
                <a:solidFill>
                  <a:schemeClr val="tx1"/>
                </a:solidFill>
                <a:effectLst/>
                <a:latin typeface="+mn-lt"/>
                <a:ea typeface="+mn-ea"/>
                <a:cs typeface="+mn-cs"/>
              </a:rPr>
              <a:t>を介して利用できる</a:t>
            </a:r>
            <a:r>
              <a:rPr kumimoji="1" lang="en-US" altLang="ja-JP" sz="1200" kern="1200" dirty="0">
                <a:solidFill>
                  <a:schemeClr val="tx1"/>
                </a:solidFill>
                <a:effectLst/>
                <a:latin typeface="+mn-lt"/>
                <a:ea typeface="+mn-ea"/>
                <a:cs typeface="+mn-cs"/>
              </a:rPr>
              <a:t>NF</a:t>
            </a:r>
            <a:r>
              <a:rPr kumimoji="1" lang="ja-JP" altLang="ja-JP" sz="1200" kern="1200">
                <a:solidFill>
                  <a:schemeClr val="tx1"/>
                </a:solidFill>
                <a:effectLst/>
                <a:latin typeface="+mn-lt"/>
                <a:ea typeface="+mn-ea"/>
                <a:cs typeface="+mn-cs"/>
              </a:rPr>
              <a:t>には、例えば以下のような機能があります。</a:t>
            </a:r>
          </a:p>
          <a:p>
            <a:pPr lvl="0"/>
            <a:r>
              <a:rPr kumimoji="1" lang="en-US" altLang="ja-JP" sz="1200" kern="1200" dirty="0">
                <a:solidFill>
                  <a:schemeClr val="tx1"/>
                </a:solidFill>
                <a:effectLst/>
                <a:latin typeface="+mn-lt"/>
                <a:ea typeface="+mn-ea"/>
                <a:cs typeface="+mn-cs"/>
              </a:rPr>
              <a:t>AMF</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Access and Mobility Management Function</a:t>
            </a:r>
            <a:r>
              <a:rPr kumimoji="1" lang="ja-JP" altLang="ja-JP" sz="1200" kern="1200">
                <a:solidFill>
                  <a:schemeClr val="tx1"/>
                </a:solidFill>
                <a:effectLst/>
                <a:latin typeface="+mn-lt"/>
                <a:ea typeface="+mn-ea"/>
                <a:cs typeface="+mn-cs"/>
              </a:rPr>
              <a:t>）：各エリアに移動してきた端末の登録や無線接続の管理</a:t>
            </a:r>
          </a:p>
          <a:p>
            <a:pPr lvl="0"/>
            <a:r>
              <a:rPr kumimoji="1" lang="en-US" altLang="ja-JP" sz="1200" kern="1200" dirty="0">
                <a:solidFill>
                  <a:schemeClr val="tx1"/>
                </a:solidFill>
                <a:effectLst/>
                <a:latin typeface="+mn-lt"/>
                <a:ea typeface="+mn-ea"/>
                <a:cs typeface="+mn-cs"/>
              </a:rPr>
              <a:t>SMF</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Session Management Function</a:t>
            </a:r>
            <a:r>
              <a:rPr kumimoji="1" lang="ja-JP" altLang="ja-JP" sz="1200" kern="1200">
                <a:solidFill>
                  <a:schemeClr val="tx1"/>
                </a:solidFill>
                <a:effectLst/>
                <a:latin typeface="+mn-lt"/>
                <a:ea typeface="+mn-ea"/>
                <a:cs typeface="+mn-cs"/>
              </a:rPr>
              <a:t>）：アプリの利用するデータ転送パスの設定や開放</a:t>
            </a:r>
          </a:p>
          <a:p>
            <a:pPr lvl="0"/>
            <a:r>
              <a:rPr kumimoji="1" lang="en-US" altLang="ja-JP" sz="1200" kern="1200" dirty="0">
                <a:solidFill>
                  <a:schemeClr val="tx1"/>
                </a:solidFill>
                <a:effectLst/>
                <a:latin typeface="+mn-lt"/>
                <a:ea typeface="+mn-ea"/>
                <a:cs typeface="+mn-cs"/>
              </a:rPr>
              <a:t>UDM</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Unified Data Management</a:t>
            </a:r>
            <a:r>
              <a:rPr kumimoji="1" lang="ja-JP" altLang="ja-JP" sz="1200" kern="1200">
                <a:solidFill>
                  <a:schemeClr val="tx1"/>
                </a:solidFill>
                <a:effectLst/>
                <a:latin typeface="+mn-lt"/>
                <a:ea typeface="+mn-ea"/>
                <a:cs typeface="+mn-cs"/>
              </a:rPr>
              <a:t>）：各ユーザーの加入契約情報や端末認証情報、端末の在圏位置情報の保持</a:t>
            </a:r>
          </a:p>
          <a:p>
            <a:pPr lvl="0"/>
            <a:r>
              <a:rPr kumimoji="1" lang="en-US" altLang="ja-JP" sz="1200" kern="1200" dirty="0">
                <a:solidFill>
                  <a:schemeClr val="tx1"/>
                </a:solidFill>
                <a:effectLst/>
                <a:latin typeface="+mn-lt"/>
                <a:ea typeface="+mn-ea"/>
                <a:cs typeface="+mn-cs"/>
              </a:rPr>
              <a:t>PCF</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Policy Control Function</a:t>
            </a:r>
            <a:r>
              <a:rPr kumimoji="1" lang="ja-JP" altLang="ja-JP" sz="1200" kern="1200">
                <a:solidFill>
                  <a:schemeClr val="tx1"/>
                </a:solidFill>
                <a:effectLst/>
                <a:latin typeface="+mn-lt"/>
                <a:ea typeface="+mn-ea"/>
                <a:cs typeface="+mn-cs"/>
              </a:rPr>
              <a:t>）：各アプリからの要件に基づき、利用するデータ転送パスの速度や遅延時間などの品質設定</a:t>
            </a:r>
          </a:p>
          <a:p>
            <a:pPr lvl="0"/>
            <a:r>
              <a:rPr kumimoji="1" lang="en-US" altLang="ja-JP" sz="1200" kern="1200" dirty="0">
                <a:solidFill>
                  <a:schemeClr val="tx1"/>
                </a:solidFill>
                <a:effectLst/>
                <a:latin typeface="+mn-lt"/>
                <a:ea typeface="+mn-ea"/>
                <a:cs typeface="+mn-cs"/>
              </a:rPr>
              <a:t>NSSF</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Network Slice Selection Function</a:t>
            </a:r>
            <a:r>
              <a:rPr kumimoji="1" lang="ja-JP" altLang="ja-JP" sz="1200" kern="1200">
                <a:solidFill>
                  <a:schemeClr val="tx1"/>
                </a:solidFill>
                <a:effectLst/>
                <a:latin typeface="+mn-lt"/>
                <a:ea typeface="+mn-ea"/>
                <a:cs typeface="+mn-cs"/>
              </a:rPr>
              <a:t>）：端末が使用するネットワークスライスを割り当てダイナミックに切り替え　など</a:t>
            </a:r>
          </a:p>
          <a:p>
            <a:r>
              <a:rPr kumimoji="1" lang="ja-JP" altLang="ja-JP" sz="1200" kern="1200">
                <a:solidFill>
                  <a:schemeClr val="tx1"/>
                </a:solidFill>
                <a:effectLst/>
                <a:latin typeface="+mn-lt"/>
                <a:ea typeface="+mn-ea"/>
                <a:cs typeface="+mn-cs"/>
              </a:rPr>
              <a:t>例えば、自動運転の自動車で高速道路を移動しながら、搭載されたディスプレイで</a:t>
            </a:r>
            <a:r>
              <a:rPr kumimoji="1" lang="en-US" altLang="ja-JP" sz="1200" kern="1200" dirty="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会議をする場合を想定してみましょう。この場合、自動車移動し、基地局との距離が離れてしまうと遅延時間が大きくなり、うまく会話がつながりません。そこで、自動車の位置に応じてダイナミックに接続先の基地局を切替えることで遅延を抑え、高速移動中でも快適に会話ができるようになります。この場合、</a:t>
            </a:r>
            <a:r>
              <a:rPr kumimoji="1" lang="en-US" altLang="ja-JP" sz="1200" kern="1200" dirty="0">
                <a:solidFill>
                  <a:schemeClr val="tx1"/>
                </a:solidFill>
                <a:effectLst/>
                <a:latin typeface="+mn-lt"/>
                <a:ea typeface="+mn-ea"/>
                <a:cs typeface="+mn-cs"/>
              </a:rPr>
              <a:t>NEF</a:t>
            </a:r>
            <a:r>
              <a:rPr kumimoji="1" lang="ja-JP" altLang="ja-JP" sz="1200" kern="1200">
                <a:solidFill>
                  <a:schemeClr val="tx1"/>
                </a:solidFill>
                <a:effectLst/>
                <a:latin typeface="+mn-lt"/>
                <a:ea typeface="+mn-ea"/>
                <a:cs typeface="+mn-cs"/>
              </a:rPr>
              <a:t>は、ユーザーの位置の変化をアプリに知らせ、アプリは</a:t>
            </a:r>
            <a:r>
              <a:rPr kumimoji="1" lang="en-US" altLang="ja-JP" sz="1200" kern="1200" dirty="0">
                <a:solidFill>
                  <a:schemeClr val="tx1"/>
                </a:solidFill>
                <a:effectLst/>
                <a:latin typeface="+mn-lt"/>
                <a:ea typeface="+mn-ea"/>
                <a:cs typeface="+mn-cs"/>
              </a:rPr>
              <a:t>API</a:t>
            </a:r>
            <a:r>
              <a:rPr kumimoji="1" lang="ja-JP" altLang="ja-JP" sz="1200" kern="1200">
                <a:solidFill>
                  <a:schemeClr val="tx1"/>
                </a:solidFill>
                <a:effectLst/>
                <a:latin typeface="+mn-lt"/>
                <a:ea typeface="+mn-ea"/>
                <a:cs typeface="+mn-cs"/>
              </a:rPr>
              <a:t>を使って最も近い基地局に接続先をダイナミックに切り替えます。</a:t>
            </a:r>
          </a:p>
          <a:p>
            <a:r>
              <a:rPr kumimoji="1" lang="ja-JP" altLang="ja-JP" sz="1200" kern="1200">
                <a:solidFill>
                  <a:schemeClr val="tx1"/>
                </a:solidFill>
                <a:effectLst/>
                <a:latin typeface="+mn-lt"/>
                <a:ea typeface="+mn-ea"/>
                <a:cs typeface="+mn-cs"/>
              </a:rPr>
              <a:t>このようにして、</a:t>
            </a:r>
            <a:r>
              <a:rPr kumimoji="1" lang="en-US" altLang="ja-JP" sz="1200" kern="1200" dirty="0">
                <a:solidFill>
                  <a:schemeClr val="tx1"/>
                </a:solidFill>
                <a:effectLst/>
                <a:latin typeface="+mn-lt"/>
                <a:ea typeface="+mn-ea"/>
                <a:cs typeface="+mn-cs"/>
              </a:rPr>
              <a:t>5G</a:t>
            </a:r>
            <a:r>
              <a:rPr kumimoji="1" lang="ja-JP" altLang="ja-JP" sz="1200" kern="1200">
                <a:solidFill>
                  <a:schemeClr val="tx1"/>
                </a:solidFill>
                <a:effectLst/>
                <a:latin typeface="+mn-lt"/>
                <a:ea typeface="+mn-ea"/>
                <a:cs typeface="+mn-cs"/>
              </a:rPr>
              <a:t>ネットワークから与えられた情報を使って、アプリがネットワークの機能を操作できるようになります。</a:t>
            </a:r>
          </a:p>
          <a:p>
            <a:br>
              <a:rPr kumimoji="1" lang="en-US" altLang="ja-JP" sz="1200" kern="1200">
                <a:solidFill>
                  <a:schemeClr val="tx1"/>
                </a:solidFill>
                <a:effectLst/>
                <a:latin typeface="+mn-lt"/>
                <a:ea typeface="+mn-ea"/>
                <a:cs typeface="+mn-cs"/>
              </a:rPr>
            </a:br>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152</a:t>
            </a:fld>
            <a:endParaRPr kumimoji="1" lang="ja-JP" altLang="en-US"/>
          </a:p>
        </p:txBody>
      </p:sp>
    </p:spTree>
    <p:extLst>
      <p:ext uri="{BB962C8B-B14F-4D97-AF65-F5344CB8AC3E}">
        <p14:creationId xmlns:p14="http://schemas.microsoft.com/office/powerpoint/2010/main" val="6230586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155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7756142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158</a:t>
            </a:fld>
            <a:endParaRPr kumimoji="1" lang="ja-JP" altLang="en-US"/>
          </a:p>
        </p:txBody>
      </p:sp>
    </p:spTree>
    <p:extLst>
      <p:ext uri="{BB962C8B-B14F-4D97-AF65-F5344CB8AC3E}">
        <p14:creationId xmlns:p14="http://schemas.microsoft.com/office/powerpoint/2010/main" val="42436709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【【図解】コレ１枚でわかる「弱い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」と「強い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機械は人が操作するか、手順を教えてその通り動かすものでした。しかし、「人工知能（</a:t>
            </a:r>
            <a:r>
              <a:rPr kumimoji="1" lang="en-US" altLang="ja-JP" sz="1200" kern="1200" dirty="0">
                <a:solidFill>
                  <a:schemeClr val="tx1"/>
                </a:solidFill>
                <a:effectLst/>
                <a:latin typeface="+mn-lt"/>
                <a:ea typeface="+mn-ea"/>
                <a:cs typeface="+mn-cs"/>
              </a:rPr>
              <a:t>AI: Artificial Intelligence</a:t>
            </a:r>
            <a:r>
              <a:rPr kumimoji="1" lang="ja-JP" altLang="ja-JP" sz="1200" kern="1200" dirty="0">
                <a:solidFill>
                  <a:schemeClr val="tx1"/>
                </a:solidFill>
                <a:effectLst/>
                <a:latin typeface="+mn-lt"/>
                <a:ea typeface="+mn-ea"/>
                <a:cs typeface="+mn-cs"/>
              </a:rPr>
              <a:t>）」は、自ら学習し、状況を把握し、推論して判断できる能力を機械に与えます。</a:t>
            </a:r>
          </a:p>
          <a:p>
            <a:r>
              <a:rPr kumimoji="1" lang="ja-JP" altLang="ja-JP" sz="1200" kern="1200" dirty="0">
                <a:solidFill>
                  <a:schemeClr val="tx1"/>
                </a:solidFill>
                <a:effectLst/>
                <a:latin typeface="+mn-lt"/>
                <a:ea typeface="+mn-ea"/>
                <a:cs typeface="+mn-cs"/>
              </a:rPr>
              <a:t>人工知能には、「</a:t>
            </a:r>
            <a:r>
              <a:rPr kumimoji="1" lang="ja-JP" altLang="ja-JP" sz="1200" b="1" kern="1200" dirty="0">
                <a:solidFill>
                  <a:schemeClr val="tx1"/>
                </a:solidFill>
                <a:effectLst/>
                <a:latin typeface="+mn-lt"/>
                <a:ea typeface="+mn-ea"/>
                <a:cs typeface="+mn-cs"/>
              </a:rPr>
              <a:t>人間のような知的処理の実現</a:t>
            </a:r>
            <a:r>
              <a:rPr kumimoji="1" lang="ja-JP" altLang="ja-JP" sz="1200" kern="1200" dirty="0">
                <a:solidFill>
                  <a:schemeClr val="tx1"/>
                </a:solidFill>
                <a:effectLst/>
                <a:latin typeface="+mn-lt"/>
                <a:ea typeface="+mn-ea"/>
                <a:cs typeface="+mn-cs"/>
              </a:rPr>
              <a:t>」と「</a:t>
            </a:r>
            <a:r>
              <a:rPr kumimoji="1" lang="ja-JP" altLang="ja-JP" sz="1200" b="1" kern="1200" dirty="0">
                <a:solidFill>
                  <a:schemeClr val="tx1"/>
                </a:solidFill>
                <a:effectLst/>
                <a:latin typeface="+mn-lt"/>
                <a:ea typeface="+mn-ea"/>
                <a:cs typeface="+mn-cs"/>
              </a:rPr>
              <a:t>人間と同等の知能の実現</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」の２つのアプローチがあります。</a:t>
            </a:r>
          </a:p>
          <a:p>
            <a:r>
              <a:rPr kumimoji="1" lang="ja-JP" altLang="ja-JP" sz="1200" kern="1200" dirty="0">
                <a:solidFill>
                  <a:schemeClr val="tx1"/>
                </a:solidFill>
                <a:effectLst/>
                <a:latin typeface="+mn-lt"/>
                <a:ea typeface="+mn-ea"/>
                <a:cs typeface="+mn-cs"/>
              </a:rPr>
              <a:t>前者は「弱い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とも呼ばれ、人間の脳で行う処理のしくみにかかわらず、結果として人間が行う知的処理ができるようになることを目指します。例えば、馬のように走りたいからといって、馬をつくるのではなく、自動車を作ろうという考え方です。</a:t>
            </a:r>
          </a:p>
          <a:p>
            <a:r>
              <a:rPr kumimoji="1" lang="ja-JP" altLang="ja-JP" sz="1200" kern="1200" dirty="0">
                <a:solidFill>
                  <a:schemeClr val="tx1"/>
                </a:solidFill>
                <a:effectLst/>
                <a:latin typeface="+mn-lt"/>
                <a:ea typeface="+mn-ea"/>
                <a:cs typeface="+mn-cs"/>
              </a:rPr>
              <a:t>これに対して、後者は、知能そのものをもつ機械を作る取り組みで、「強い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」とも呼ばれ、脳科学や神経科学の研究成果を取り入れながら、人間の脳機能と同等の汎用的な知的処理ができるようになることを目指します。</a:t>
            </a:r>
          </a:p>
          <a:p>
            <a:r>
              <a:rPr kumimoji="1" lang="ja-JP" altLang="ja-JP" sz="1200" kern="1200" dirty="0">
                <a:solidFill>
                  <a:schemeClr val="tx1"/>
                </a:solidFill>
                <a:effectLst/>
                <a:latin typeface="+mn-lt"/>
                <a:ea typeface="+mn-ea"/>
                <a:cs typeface="+mn-cs"/>
              </a:rPr>
              <a:t>「弱い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は、あらかじめ「ルール」をたくさん用意しておく「ルールベース」が始まりでした。外国語翻訳者や医者、弁護士といった専門家のノウハウをルール化して組み入れた「エキスパート・システム」が実用化されています。ただ、ルールを人が作り登録しなければなりません。そのため多大な手間がかかり、また様々な知的活動を全て人間がルール化するには限界があり、結果として普及しませんでした。</a:t>
            </a:r>
          </a:p>
          <a:p>
            <a:r>
              <a:rPr kumimoji="1" lang="ja-JP" altLang="ja-JP" sz="1200" kern="1200" dirty="0">
                <a:solidFill>
                  <a:schemeClr val="tx1"/>
                </a:solidFill>
                <a:effectLst/>
                <a:latin typeface="+mn-lt"/>
                <a:ea typeface="+mn-ea"/>
                <a:cs typeface="+mn-cs"/>
              </a:rPr>
              <a:t>この状況を変えたのが、「機械学習」です。ビッグデータを統計的に解析して、「日本の首都」と「東京」の関係を見つけ出し、「日本の首都が東京である確率は</a:t>
            </a:r>
            <a:r>
              <a:rPr kumimoji="1" lang="en-US" altLang="ja-JP" sz="1200" kern="1200" dirty="0">
                <a:solidFill>
                  <a:schemeClr val="tx1"/>
                </a:solidFill>
                <a:effectLst/>
                <a:latin typeface="+mn-lt"/>
                <a:ea typeface="+mn-ea"/>
                <a:cs typeface="+mn-cs"/>
              </a:rPr>
              <a:t>99%</a:t>
            </a:r>
            <a:r>
              <a:rPr kumimoji="1" lang="ja-JP" altLang="ja-JP" sz="1200" kern="1200" dirty="0">
                <a:solidFill>
                  <a:schemeClr val="tx1"/>
                </a:solidFill>
                <a:effectLst/>
                <a:latin typeface="+mn-lt"/>
                <a:ea typeface="+mn-ea"/>
                <a:cs typeface="+mn-cs"/>
              </a:rPr>
              <a:t>」といった確率に基づき、「日本の首都は東京である」という推論を自動的におこないます。一方で、「変なヤツ」という表現が、嫌悪の意味なのか親しさの表明なのかといった文脈に即した意味は解釈できず限界もあります。</a:t>
            </a:r>
          </a:p>
          <a:p>
            <a:r>
              <a:rPr kumimoji="1" lang="ja-JP" altLang="ja-JP" sz="1200" kern="1200" dirty="0">
                <a:solidFill>
                  <a:schemeClr val="tx1"/>
                </a:solidFill>
                <a:effectLst/>
                <a:latin typeface="+mn-lt"/>
                <a:ea typeface="+mn-ea"/>
                <a:cs typeface="+mn-cs"/>
              </a:rPr>
              <a:t>「強い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は、人の脳の仕組みを模倣して、機械に人のように学習させ考えさせようというものです。神経細胞（ニューロン）のつながりをモデルにするため、「ニューラル・ネットワーク」と呼ばれています。これを使えば、人がルールを教える必要はありません。例えば、ネコと人間が映っている画像を大量に見せることで、両者の特徴を自分で学習し、両者の違いを区別できるようにしようといったことが実現できます。</a:t>
            </a:r>
          </a:p>
          <a:p>
            <a:r>
              <a:rPr kumimoji="1" lang="ja-JP" altLang="ja-JP" sz="1200" kern="1200" dirty="0">
                <a:solidFill>
                  <a:schemeClr val="tx1"/>
                </a:solidFill>
                <a:effectLst/>
                <a:latin typeface="+mn-lt"/>
                <a:ea typeface="+mn-ea"/>
                <a:cs typeface="+mn-cs"/>
              </a:rPr>
              <a:t>現状では、前者の実用化が先んじていますが、後者の研究も急速に進んでおり、両者ともに、実用レベルでの適用範囲が拡大するものと期待されています。</a:t>
            </a: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159</a:t>
            </a:fld>
            <a:endParaRPr kumimoji="1" lang="ja-JP" altLang="en-US"/>
          </a:p>
        </p:txBody>
      </p:sp>
    </p:spTree>
    <p:extLst>
      <p:ext uri="{BB962C8B-B14F-4D97-AF65-F5344CB8AC3E}">
        <p14:creationId xmlns:p14="http://schemas.microsoft.com/office/powerpoint/2010/main" val="4281356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デジタイゼーション（</a:t>
            </a:r>
            <a:r>
              <a:rPr kumimoji="1" lang="en-US" altLang="ja-JP" sz="1200" kern="1200" dirty="0">
                <a:solidFill>
                  <a:schemeClr val="tx1"/>
                </a:solidFill>
                <a:effectLst/>
                <a:latin typeface="+mn-lt"/>
                <a:ea typeface="+mn-ea"/>
                <a:cs typeface="+mn-cs"/>
              </a:rPr>
              <a:t>Digitization</a:t>
            </a:r>
            <a:r>
              <a:rPr kumimoji="1" lang="ja-JP" altLang="ja-JP" sz="1200" kern="1200">
                <a:solidFill>
                  <a:schemeClr val="tx1"/>
                </a:solidFill>
                <a:effectLst/>
                <a:latin typeface="+mn-lt"/>
                <a:ea typeface="+mn-ea"/>
                <a:cs typeface="+mn-cs"/>
              </a:rPr>
              <a:t>）とデジタライゼーション（</a:t>
            </a:r>
            <a:r>
              <a:rPr kumimoji="1" lang="en-US" altLang="ja-JP" sz="1200" kern="1200" dirty="0">
                <a:solidFill>
                  <a:schemeClr val="tx1"/>
                </a:solidFill>
                <a:effectLst/>
                <a:latin typeface="+mn-lt"/>
                <a:ea typeface="+mn-ea"/>
                <a:cs typeface="+mn-cs"/>
              </a:rPr>
              <a:t>Digitalization</a:t>
            </a:r>
            <a:r>
              <a:rPr kumimoji="1" lang="ja-JP" altLang="ja-JP" sz="1200" kern="1200">
                <a:solidFill>
                  <a:schemeClr val="tx1"/>
                </a:solidFill>
                <a:effectLst/>
                <a:latin typeface="+mn-lt"/>
                <a:ea typeface="+mn-ea"/>
                <a:cs typeface="+mn-cs"/>
              </a:rPr>
              <a:t>）は、よく似た言葉ですが、異なる使われ方をしています。</a:t>
            </a:r>
          </a:p>
          <a:p>
            <a:r>
              <a:rPr kumimoji="1" lang="ja-JP" altLang="ja-JP" sz="1200" kern="1200">
                <a:solidFill>
                  <a:schemeClr val="tx1"/>
                </a:solidFill>
                <a:effectLst/>
                <a:latin typeface="+mn-lt"/>
                <a:ea typeface="+mn-ea"/>
                <a:cs typeface="+mn-cs"/>
              </a:rPr>
              <a:t>デジダイゼーションは、デジタル技術を利用してビジネス・プロセスを変換し、効率化やコストの削減、あるいは付加価値の向上を実現する場合に使われます。例えば、アナログ放送をデジタル放送に変換すれば、周波数帯域を効率よく使えるようになり、限られた電波資源を有効に使えるようになります。紙の書籍を電子書籍に変換すれば、いつでも好きなときに書籍を購入でき、かさばらず沢山の書籍を鞄に入れておくことができます。手作業で行っていた</a:t>
            </a:r>
            <a:r>
              <a:rPr kumimoji="1" lang="en-US" altLang="ja-JP" sz="1200" kern="1200" dirty="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画面から</a:t>
            </a:r>
            <a:r>
              <a:rPr kumimoji="1" lang="en-US" altLang="ja-JP" sz="1200" kern="1200" dirty="0">
                <a:solidFill>
                  <a:schemeClr val="tx1"/>
                </a:solidFill>
                <a:effectLst/>
                <a:latin typeface="+mn-lt"/>
                <a:ea typeface="+mn-ea"/>
                <a:cs typeface="+mn-cs"/>
              </a:rPr>
              <a:t>Excel</a:t>
            </a:r>
            <a:r>
              <a:rPr kumimoji="1" lang="ja-JP" altLang="ja-JP" sz="1200" kern="1200">
                <a:solidFill>
                  <a:schemeClr val="tx1"/>
                </a:solidFill>
                <a:effectLst/>
                <a:latin typeface="+mn-lt"/>
                <a:ea typeface="+mn-ea"/>
                <a:cs typeface="+mn-cs"/>
              </a:rPr>
              <a:t>へのコピペ作業を</a:t>
            </a:r>
            <a:r>
              <a:rPr kumimoji="1" lang="en-US" altLang="ja-JP" sz="1200" kern="1200" dirty="0">
                <a:solidFill>
                  <a:schemeClr val="tx1"/>
                </a:solidFill>
                <a:effectLst/>
                <a:latin typeface="+mn-lt"/>
                <a:ea typeface="+mn-ea"/>
                <a:cs typeface="+mn-cs"/>
              </a:rPr>
              <a:t>RPA</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Robotics Process Automation</a:t>
            </a:r>
            <a:r>
              <a:rPr kumimoji="1" lang="ja-JP" altLang="ja-JP" sz="1200" kern="1200">
                <a:solidFill>
                  <a:schemeClr val="tx1"/>
                </a:solidFill>
                <a:effectLst/>
                <a:latin typeface="+mn-lt"/>
                <a:ea typeface="+mn-ea"/>
                <a:cs typeface="+mn-cs"/>
              </a:rPr>
              <a:t>）に置き換えれば、作業工数の大幅な削減と人手不足の解消に役立ちます。</a:t>
            </a:r>
          </a:p>
          <a:p>
            <a:r>
              <a:rPr kumimoji="1" lang="ja-JP" altLang="ja-JP" sz="1200" kern="1200">
                <a:solidFill>
                  <a:schemeClr val="tx1"/>
                </a:solidFill>
                <a:effectLst/>
                <a:latin typeface="+mn-lt"/>
                <a:ea typeface="+mn-ea"/>
                <a:cs typeface="+mn-cs"/>
              </a:rPr>
              <a:t>このように、ユーザーとの接点となるユーザー・インターフェイス（</a:t>
            </a:r>
            <a:r>
              <a:rPr kumimoji="1" lang="en-US" altLang="ja-JP" sz="1200" kern="1200" dirty="0">
                <a:solidFill>
                  <a:schemeClr val="tx1"/>
                </a:solidFill>
                <a:effectLst/>
                <a:latin typeface="+mn-lt"/>
                <a:ea typeface="+mn-ea"/>
                <a:cs typeface="+mn-cs"/>
              </a:rPr>
              <a:t>User Interface</a:t>
            </a:r>
            <a:r>
              <a:rPr kumimoji="1" lang="ja-JP" altLang="ja-JP" sz="1200" kern="1200">
                <a:solidFill>
                  <a:schemeClr val="tx1"/>
                </a:solidFill>
                <a:effectLst/>
                <a:latin typeface="+mn-lt"/>
                <a:ea typeface="+mn-ea"/>
                <a:cs typeface="+mn-cs"/>
              </a:rPr>
              <a:t>または</a:t>
            </a:r>
            <a:r>
              <a:rPr kumimoji="1" lang="en-US" altLang="ja-JP" sz="1200" kern="1200" dirty="0">
                <a:solidFill>
                  <a:schemeClr val="tx1"/>
                </a:solidFill>
                <a:effectLst/>
                <a:latin typeface="+mn-lt"/>
                <a:ea typeface="+mn-ea"/>
                <a:cs typeface="+mn-cs"/>
              </a:rPr>
              <a:t>UI</a:t>
            </a:r>
            <a:r>
              <a:rPr kumimoji="1" lang="ja-JP" altLang="ja-JP" sz="1200" kern="1200">
                <a:solidFill>
                  <a:schemeClr val="tx1"/>
                </a:solidFill>
                <a:effectLst/>
                <a:latin typeface="+mn-lt"/>
                <a:ea typeface="+mn-ea"/>
                <a:cs typeface="+mn-cs"/>
              </a:rPr>
              <a:t>）や作業手順を置き換え、効率化や合理化、あるいは付加価値の向上に寄与する場合に使われる言葉です。「デジタル化」という言われる場合、この範囲に留まっていることも少なくありません。</a:t>
            </a:r>
          </a:p>
          <a:p>
            <a:r>
              <a:rPr kumimoji="1" lang="ja-JP" altLang="ja-JP" sz="1200" kern="1200">
                <a:solidFill>
                  <a:schemeClr val="tx1"/>
                </a:solidFill>
                <a:effectLst/>
                <a:latin typeface="+mn-lt"/>
                <a:ea typeface="+mn-ea"/>
                <a:cs typeface="+mn-cs"/>
              </a:rPr>
              <a:t>一方、デジタライゼーションは、デジタル技術を利用してビジネス・モデルを変革し、新たな利益や価値を生みだす機会を創出する場合に使われます。例えば、自動車をインターネットにつなぎ稼働状況を公開すれば、必要な時に空いている自動車をスマートフォンから選び利用できるカーシェアリングになります。それが自動運転のクルマであれば、取りに行かなくても自ら迎えに来てくれるので、自動車を所有する必要がなくなります。また、好きな曲を聴くためには、</a:t>
            </a:r>
            <a:r>
              <a:rPr kumimoji="1" lang="en-US" altLang="ja-JP" sz="1200" kern="1200" dirty="0">
                <a:solidFill>
                  <a:schemeClr val="tx1"/>
                </a:solidFill>
                <a:effectLst/>
                <a:latin typeface="+mn-lt"/>
                <a:ea typeface="+mn-ea"/>
                <a:cs typeface="+mn-cs"/>
              </a:rPr>
              <a:t>CD</a:t>
            </a:r>
            <a:r>
              <a:rPr kumimoji="1" lang="ja-JP" altLang="ja-JP" sz="1200" kern="1200">
                <a:solidFill>
                  <a:schemeClr val="tx1"/>
                </a:solidFill>
                <a:effectLst/>
                <a:latin typeface="+mn-lt"/>
                <a:ea typeface="+mn-ea"/>
                <a:cs typeface="+mn-cs"/>
              </a:rPr>
              <a:t>を購入する、ネットからダウンロードして購入する必要がありましたが、ストリーミングであれば、いつでも好きなときに、そしてどんな曲でも聞くことができます。また、個別に購入するのではなく、月額定額（サブスクリプション）制で聴き放題にすれば、音楽や動画の楽しみ方が、大きく変わってしまいます。</a:t>
            </a:r>
          </a:p>
          <a:p>
            <a:r>
              <a:rPr kumimoji="1" lang="ja-JP" altLang="ja-JP" sz="1200" kern="1200">
                <a:solidFill>
                  <a:schemeClr val="tx1"/>
                </a:solidFill>
                <a:effectLst/>
                <a:latin typeface="+mn-lt"/>
                <a:ea typeface="+mn-ea"/>
                <a:cs typeface="+mn-cs"/>
              </a:rPr>
              <a:t>このように、デジタル技術でユーザーの体験であるユーザー・エクスペリエンス（</a:t>
            </a:r>
            <a:r>
              <a:rPr kumimoji="1" lang="en-US" altLang="ja-JP" sz="1200" kern="1200" dirty="0">
                <a:solidFill>
                  <a:schemeClr val="tx1"/>
                </a:solidFill>
                <a:effectLst/>
                <a:latin typeface="+mn-lt"/>
                <a:ea typeface="+mn-ea"/>
                <a:cs typeface="+mn-cs"/>
              </a:rPr>
              <a:t>User Experience</a:t>
            </a:r>
            <a:r>
              <a:rPr kumimoji="1" lang="ja-JP" altLang="ja-JP" sz="1200" kern="1200">
                <a:solidFill>
                  <a:schemeClr val="tx1"/>
                </a:solidFill>
                <a:effectLst/>
                <a:latin typeface="+mn-lt"/>
                <a:ea typeface="+mn-ea"/>
                <a:cs typeface="+mn-cs"/>
              </a:rPr>
              <a:t>または</a:t>
            </a:r>
            <a:r>
              <a:rPr kumimoji="1" lang="en-US" altLang="ja-JP" sz="1200" kern="1200" dirty="0">
                <a:solidFill>
                  <a:schemeClr val="tx1"/>
                </a:solidFill>
                <a:effectLst/>
                <a:latin typeface="+mn-lt"/>
                <a:ea typeface="+mn-ea"/>
                <a:cs typeface="+mn-cs"/>
              </a:rPr>
              <a:t>UX</a:t>
            </a:r>
            <a:r>
              <a:rPr kumimoji="1" lang="ja-JP" altLang="ja-JP" sz="1200" kern="1200">
                <a:solidFill>
                  <a:schemeClr val="tx1"/>
                </a:solidFill>
                <a:effectLst/>
                <a:latin typeface="+mn-lt"/>
                <a:ea typeface="+mn-ea"/>
                <a:cs typeface="+mn-cs"/>
              </a:rPr>
              <a:t>）やビジネス･モデルを変革し、これまでに無い競争優位を実現し、新しい価値を生みだす場合に使われる言葉が、「デジタライゼーション」です。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30411414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161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8819603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166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0778508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【図解】コレ一枚でわかるニューラル・ネットワークの仕組み</a:t>
            </a:r>
          </a:p>
          <a:p>
            <a:r>
              <a:rPr kumimoji="1" lang="ja-JP" altLang="ja-JP" sz="1200" kern="1200">
                <a:solidFill>
                  <a:schemeClr val="tx1"/>
                </a:solidFill>
                <a:effectLst/>
                <a:latin typeface="+mn-lt"/>
                <a:ea typeface="+mn-ea"/>
                <a:cs typeface="+mn-cs"/>
              </a:rPr>
              <a:t>いま機械学習で注目されている技術がニューラル・ネットワークだ。これは、脳の「神経細胞」である「ニューロン」の繋がりを意味する言葉で、人間の脳で行われている知的処理のプロセスを数学的なモデルに置き換えて、コンピューターで処理させようというプログラムの総称である。</a:t>
            </a:r>
          </a:p>
          <a:p>
            <a:r>
              <a:rPr kumimoji="1" lang="ja-JP" altLang="ja-JP" sz="1200" kern="1200">
                <a:solidFill>
                  <a:schemeClr val="tx1"/>
                </a:solidFill>
                <a:effectLst/>
                <a:latin typeface="+mn-lt"/>
                <a:ea typeface="+mn-ea"/>
                <a:cs typeface="+mn-cs"/>
              </a:rPr>
              <a:t>例えば、ここに猫の画像がある。それが猫であることを識別する着目点として、尾っぽが長い、縞模様、しなやかな四肢、尖った耳などを指定する。この着目点のことを特徴量という。プログラムはこの特徴量に従って、画像から特定の特徴量に強く反応するニューロンを生成する。さらに特定・複数のニューロンの組合せが反応すると、これに反応するニューロンが生成される。これが何層にも渡って繰り返されることで、最終的には「猫」が入力されると強く反応するニューロンが生成される。</a:t>
            </a:r>
          </a:p>
          <a:p>
            <a:r>
              <a:rPr kumimoji="1" lang="ja-JP" altLang="ja-JP" sz="1200" kern="1200">
                <a:solidFill>
                  <a:schemeClr val="tx1"/>
                </a:solidFill>
                <a:effectLst/>
                <a:latin typeface="+mn-lt"/>
                <a:ea typeface="+mn-ea"/>
                <a:cs typeface="+mn-cs"/>
              </a:rPr>
              <a:t>猫であれば、同じような特徴量を持つとは言え、いろいろな種類がある。そこで、大量の猫の画像を読み込ませることで、それらの画像全てに共通して強く反応するニューロンとその繋がりの組合せを作り出して行く。これが「学習」と言われるプロセスだ。こうやってできあがった特定・複数のニューロンの組合せと繋がりが「（猫の）ニューラル・ネットワーク」だ。</a:t>
            </a:r>
          </a:p>
          <a:p>
            <a:r>
              <a:rPr kumimoji="1" lang="ja-JP" altLang="ja-JP" sz="1200" kern="1200">
                <a:solidFill>
                  <a:schemeClr val="tx1"/>
                </a:solidFill>
                <a:effectLst/>
                <a:latin typeface="+mn-lt"/>
                <a:ea typeface="+mn-ea"/>
                <a:cs typeface="+mn-cs"/>
              </a:rPr>
              <a:t>ある画像をこのできあがった（猫の）ニューラル・ネットワークに照らし合わせてみる。そうすると、その画像が猫の場合はこのニューラル・ネットワーク全体が強く反応し、これが猫であると識別される。この「できあがったニューラル・ネットワーク」を「推論モデル」、そして、これに照らし合わせるプロセスを「推論」という。</a:t>
            </a:r>
          </a:p>
          <a:p>
            <a:r>
              <a:rPr kumimoji="1" lang="ja-JP" altLang="ja-JP" sz="1200" kern="1200">
                <a:solidFill>
                  <a:schemeClr val="tx1"/>
                </a:solidFill>
                <a:effectLst/>
                <a:latin typeface="+mn-lt"/>
                <a:ea typeface="+mn-ea"/>
                <a:cs typeface="+mn-cs"/>
              </a:rPr>
              <a:t>猫以外にも、犬や猿、鳥や魚などの推論モデルを用意しておけば、画像をそれぞれの推論モデルに照らし合わせることで、それらを識別し分類もできるようになる。</a:t>
            </a:r>
          </a:p>
          <a:p>
            <a:r>
              <a:rPr kumimoji="1" lang="ja-JP" altLang="ja-JP" sz="1200" kern="1200">
                <a:solidFill>
                  <a:schemeClr val="tx1"/>
                </a:solidFill>
                <a:effectLst/>
                <a:latin typeface="+mn-lt"/>
                <a:ea typeface="+mn-ea"/>
                <a:cs typeface="+mn-cs"/>
              </a:rPr>
              <a:t>「ディープラーニング（深層学習）」は、このニューラル・ネットワークと呼ばれる機械学習方式の一種だ。ただ、大きく違うところは、特徴量を人間が指定するのではなく、データを処理する過程で最適な特徴量の組合せを自動的に見つけ出すことができることだ。そのため、人間が気付かなかった、より適切な特徴量の組合せ見つけ出すことができるようになり、識別の精度が大幅に向上した。</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174</a:t>
            </a:fld>
            <a:endParaRPr kumimoji="1" lang="ja-JP" altLang="en-US"/>
          </a:p>
        </p:txBody>
      </p:sp>
    </p:spTree>
    <p:extLst>
      <p:ext uri="{BB962C8B-B14F-4D97-AF65-F5344CB8AC3E}">
        <p14:creationId xmlns:p14="http://schemas.microsoft.com/office/powerpoint/2010/main" val="20713618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175</a:t>
            </a:fld>
            <a:endParaRPr kumimoji="1" lang="ja-JP" altLang="en-US"/>
          </a:p>
        </p:txBody>
      </p:sp>
    </p:spTree>
    <p:extLst>
      <p:ext uri="{BB962C8B-B14F-4D97-AF65-F5344CB8AC3E}">
        <p14:creationId xmlns:p14="http://schemas.microsoft.com/office/powerpoint/2010/main" val="26751426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176</a:t>
            </a:fld>
            <a:endParaRPr kumimoji="1" lang="ja-JP" altLang="en-US"/>
          </a:p>
        </p:txBody>
      </p:sp>
    </p:spTree>
    <p:extLst>
      <p:ext uri="{BB962C8B-B14F-4D97-AF65-F5344CB8AC3E}">
        <p14:creationId xmlns:p14="http://schemas.microsoft.com/office/powerpoint/2010/main" val="6779985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178</a:t>
            </a:fld>
            <a:endParaRPr kumimoji="1" lang="ja-JP" altLang="en-US"/>
          </a:p>
        </p:txBody>
      </p:sp>
    </p:spTree>
    <p:extLst>
      <p:ext uri="{BB962C8B-B14F-4D97-AF65-F5344CB8AC3E}">
        <p14:creationId xmlns:p14="http://schemas.microsoft.com/office/powerpoint/2010/main" val="22125337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181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7262344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185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2612744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【図解】コレ１枚で分かる人工知能の適用領域</a:t>
            </a:r>
          </a:p>
          <a:p>
            <a:r>
              <a:rPr kumimoji="1" lang="ja-JP" altLang="ja-JP" sz="1200" kern="1200" dirty="0">
                <a:solidFill>
                  <a:schemeClr val="tx1"/>
                </a:solidFill>
                <a:effectLst/>
                <a:latin typeface="+mn-lt"/>
                <a:ea typeface="+mn-ea"/>
                <a:cs typeface="+mn-cs"/>
              </a:rPr>
              <a:t>人工知能は、</a:t>
            </a:r>
            <a:r>
              <a:rPr kumimoji="1" lang="ja-JP" altLang="ja-JP" sz="1200" b="1" u="sng" kern="1200" dirty="0">
                <a:solidFill>
                  <a:schemeClr val="tx1"/>
                </a:solidFill>
                <a:effectLst/>
                <a:latin typeface="+mn-lt"/>
                <a:ea typeface="+mn-ea"/>
                <a:cs typeface="+mn-cs"/>
              </a:rPr>
              <a:t>人間の関与を前提</a:t>
            </a:r>
            <a:r>
              <a:rPr kumimoji="1" lang="ja-JP" altLang="ja-JP" sz="1200" kern="1200" dirty="0">
                <a:solidFill>
                  <a:schemeClr val="tx1"/>
                </a:solidFill>
                <a:effectLst/>
                <a:latin typeface="+mn-lt"/>
                <a:ea typeface="+mn-ea"/>
                <a:cs typeface="+mn-cs"/>
              </a:rPr>
              <a:t>とした「人間の知的作業を支援」、あるいは「人間の知的能力を拡張」といった適用領域と、</a:t>
            </a:r>
            <a:r>
              <a:rPr kumimoji="1" lang="ja-JP" altLang="ja-JP" sz="1200" b="1" u="sng" kern="1200" dirty="0">
                <a:solidFill>
                  <a:schemeClr val="tx1"/>
                </a:solidFill>
                <a:effectLst/>
                <a:latin typeface="+mn-lt"/>
                <a:ea typeface="+mn-ea"/>
                <a:cs typeface="+mn-cs"/>
              </a:rPr>
              <a:t>人間の関与を前提としない</a:t>
            </a:r>
            <a:r>
              <a:rPr kumimoji="1" lang="ja-JP" altLang="ja-JP" sz="1200" kern="1200" dirty="0">
                <a:solidFill>
                  <a:schemeClr val="tx1"/>
                </a:solidFill>
                <a:effectLst/>
                <a:latin typeface="+mn-lt"/>
                <a:ea typeface="+mn-ea"/>
                <a:cs typeface="+mn-cs"/>
              </a:rPr>
              <a:t>「知的作業の自律化」の２つの方向に拡がっています。</a:t>
            </a:r>
          </a:p>
          <a:p>
            <a:r>
              <a:rPr kumimoji="1" lang="ja-JP" altLang="ja-JP" sz="1200" kern="1200" dirty="0">
                <a:solidFill>
                  <a:schemeClr val="tx1"/>
                </a:solidFill>
                <a:effectLst/>
                <a:latin typeface="+mn-lt"/>
                <a:ea typeface="+mn-ea"/>
                <a:cs typeface="+mn-cs"/>
              </a:rPr>
              <a:t>例えば、人間の関与が前提となる適用領域としては、要求に従って大量の情報を整理し、そこから必要な情報を探し出す「情報整理・提供」があります。質問応答や判例検索などで利用が始まっています。また、日常使う言葉で機器を制御、操作したり、サービスを利用したりといったことを実現する「対話的操作」もこの領域に位置付けられるでしょう。</a:t>
            </a:r>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Siri</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Cortana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Amazon</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Echo</a:t>
            </a:r>
            <a:r>
              <a:rPr kumimoji="1" lang="ja-JP" altLang="ja-JP" sz="1200" kern="1200" dirty="0">
                <a:solidFill>
                  <a:schemeClr val="tx1"/>
                </a:solidFill>
                <a:effectLst/>
                <a:latin typeface="+mn-lt"/>
                <a:ea typeface="+mn-ea"/>
                <a:cs typeface="+mn-cs"/>
              </a:rPr>
              <a:t>などのスマートアシスタントや人とのコミュニケーションを実現するサービスロボットなどがあります。</a:t>
            </a:r>
          </a:p>
          <a:p>
            <a:r>
              <a:rPr kumimoji="1" lang="ja-JP" altLang="ja-JP" sz="1200" kern="1200" dirty="0">
                <a:solidFill>
                  <a:schemeClr val="tx1"/>
                </a:solidFill>
                <a:effectLst/>
                <a:latin typeface="+mn-lt"/>
                <a:ea typeface="+mn-ea"/>
                <a:cs typeface="+mn-cs"/>
              </a:rPr>
              <a:t>人間と人工知能が協力し合い成果をあげようという領域として、「知識の発見」があります。データを解析し、そこに潜在する規則性やルールを発見しようというものです。故障の診断や予知、創薬用の新物質を発見するなどに使われます。</a:t>
            </a:r>
          </a:p>
          <a:p>
            <a:r>
              <a:rPr kumimoji="1" lang="ja-JP" altLang="ja-JP" sz="1200" kern="1200" dirty="0">
                <a:solidFill>
                  <a:schemeClr val="tx1"/>
                </a:solidFill>
                <a:effectLst/>
                <a:latin typeface="+mn-lt"/>
                <a:ea typeface="+mn-ea"/>
                <a:cs typeface="+mn-cs"/>
              </a:rPr>
              <a:t>人間が関与を前提とせず機械の自律性を活かしていこうという領域では、データを解析し最適な答えを機械自身に見つけ出させようという「推奨・判断」があります。</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Watson</a:t>
            </a:r>
            <a:r>
              <a:rPr kumimoji="1" lang="ja-JP" altLang="ja-JP" sz="1200" kern="1200" dirty="0">
                <a:solidFill>
                  <a:schemeClr val="tx1"/>
                </a:solidFill>
                <a:effectLst/>
                <a:latin typeface="+mn-lt"/>
                <a:ea typeface="+mn-ea"/>
                <a:cs typeface="+mn-cs"/>
              </a:rPr>
              <a:t>が行っている癌の診断支援のように膨大な論文を読み込み、さらに患者の診断所見や検査データを分析することで、癌を診断し治療法を提案してくれるサービスや、自分の好みやライフスタイルを教えることで自分にふさわしい商品を紹介してくれるサービスなどに応用が拡がっています。</a:t>
            </a:r>
          </a:p>
          <a:p>
            <a:r>
              <a:rPr kumimoji="1" lang="ja-JP" altLang="ja-JP" sz="1200" kern="1200" dirty="0">
                <a:solidFill>
                  <a:schemeClr val="tx1"/>
                </a:solidFill>
                <a:effectLst/>
                <a:latin typeface="+mn-lt"/>
                <a:ea typeface="+mn-ea"/>
                <a:cs typeface="+mn-cs"/>
              </a:rPr>
              <a:t>さらに、自ら状況を把握、学習し、自律的に判断して実行する「自律制御」があります。自動運転の自動車や株の自動取引、工場の自動操業や建設現場での自動工事などに適用分野は拡がり始めています。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187</a:t>
            </a:fld>
            <a:endParaRPr kumimoji="1" lang="ja-JP" altLang="en-US"/>
          </a:p>
        </p:txBody>
      </p:sp>
    </p:spTree>
    <p:extLst>
      <p:ext uri="{BB962C8B-B14F-4D97-AF65-F5344CB8AC3E}">
        <p14:creationId xmlns:p14="http://schemas.microsoft.com/office/powerpoint/2010/main" val="9086775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189</a:t>
            </a:fld>
            <a:endParaRPr kumimoji="1" lang="ja-JP" altLang="en-US"/>
          </a:p>
        </p:txBody>
      </p:sp>
    </p:spTree>
    <p:extLst>
      <p:ext uri="{BB962C8B-B14F-4D97-AF65-F5344CB8AC3E}">
        <p14:creationId xmlns:p14="http://schemas.microsoft.com/office/powerpoint/2010/main" val="2280583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24</a:t>
            </a:fld>
            <a:endParaRPr kumimoji="1" lang="ja-JP" altLang="en-US"/>
          </a:p>
        </p:txBody>
      </p:sp>
    </p:spTree>
    <p:extLst>
      <p:ext uri="{BB962C8B-B14F-4D97-AF65-F5344CB8AC3E}">
        <p14:creationId xmlns:p14="http://schemas.microsoft.com/office/powerpoint/2010/main" val="34802748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190</a:t>
            </a:fld>
            <a:endParaRPr kumimoji="1" lang="ja-JP" altLang="en-US"/>
          </a:p>
        </p:txBody>
      </p:sp>
    </p:spTree>
    <p:extLst>
      <p:ext uri="{BB962C8B-B14F-4D97-AF65-F5344CB8AC3E}">
        <p14:creationId xmlns:p14="http://schemas.microsoft.com/office/powerpoint/2010/main" val="22095680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195</a:t>
            </a:fld>
            <a:endParaRPr kumimoji="1" lang="ja-JP" altLang="en-US"/>
          </a:p>
        </p:txBody>
      </p:sp>
    </p:spTree>
    <p:extLst>
      <p:ext uri="{BB962C8B-B14F-4D97-AF65-F5344CB8AC3E}">
        <p14:creationId xmlns:p14="http://schemas.microsoft.com/office/powerpoint/2010/main" val="4800560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199</a:t>
            </a:fld>
            <a:endParaRPr kumimoji="1" lang="ja-JP" altLang="en-US"/>
          </a:p>
        </p:txBody>
      </p:sp>
    </p:spTree>
    <p:extLst>
      <p:ext uri="{BB962C8B-B14F-4D97-AF65-F5344CB8AC3E}">
        <p14:creationId xmlns:p14="http://schemas.microsoft.com/office/powerpoint/2010/main" val="6538316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Web3</a:t>
            </a:r>
            <a:r>
              <a:rPr kumimoji="1" lang="ja-JP" altLang="ja-JP" sz="1200" kern="1200">
                <a:solidFill>
                  <a:schemeClr val="tx1"/>
                </a:solidFill>
                <a:effectLst/>
                <a:latin typeface="+mn-lt"/>
                <a:ea typeface="+mn-ea"/>
                <a:cs typeface="+mn-cs"/>
              </a:rPr>
              <a:t>（または</a:t>
            </a:r>
            <a:r>
              <a:rPr kumimoji="1" lang="en-US" altLang="ja-JP" sz="1200" kern="1200" dirty="0">
                <a:solidFill>
                  <a:schemeClr val="tx1"/>
                </a:solidFill>
                <a:effectLst/>
                <a:latin typeface="+mn-lt"/>
                <a:ea typeface="+mn-ea"/>
                <a:cs typeface="+mn-cs"/>
              </a:rPr>
              <a:t>Web3.0</a:t>
            </a:r>
            <a:r>
              <a:rPr kumimoji="1" lang="ja-JP" altLang="ja-JP" sz="1200" kern="120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2021</a:t>
            </a:r>
            <a:r>
              <a:rPr kumimoji="1" lang="ja-JP" altLang="ja-JP" sz="1200" kern="1200">
                <a:solidFill>
                  <a:schemeClr val="tx1"/>
                </a:solidFill>
                <a:effectLst/>
                <a:latin typeface="+mn-lt"/>
                <a:ea typeface="+mn-ea"/>
                <a:cs typeface="+mn-cs"/>
              </a:rPr>
              <a:t>年後半から急速に注目を集めている新しいインターネットのあり方を表す概念です。この言葉は登場して間もないことから、明確な定義はありませんが、あえてひと言で表すと「自律・分散型インターネット」と言えるでしょう。情報を独占してきた</a:t>
            </a:r>
            <a:r>
              <a:rPr kumimoji="1" lang="en-US" altLang="ja-JP" sz="1200" kern="1200" dirty="0">
                <a:solidFill>
                  <a:schemeClr val="tx1"/>
                </a:solidFill>
                <a:effectLst/>
                <a:latin typeface="+mn-lt"/>
                <a:ea typeface="+mn-ea"/>
                <a:cs typeface="+mn-cs"/>
              </a:rPr>
              <a:t> GAFAM </a:t>
            </a:r>
            <a:r>
              <a:rPr kumimoji="1" lang="ja-JP" altLang="ja-JP" sz="1200" kern="1200">
                <a:solidFill>
                  <a:schemeClr val="tx1"/>
                </a:solidFill>
                <a:effectLst/>
                <a:latin typeface="+mn-lt"/>
                <a:ea typeface="+mn-ea"/>
                <a:cs typeface="+mn-cs"/>
              </a:rPr>
              <a:t>などのプラットフォーマーに頼ることなく、情報を分散管理して、その活用を民主的なものにしようという概念です。</a:t>
            </a:r>
          </a:p>
          <a:p>
            <a:r>
              <a:rPr kumimoji="1" lang="en-US" altLang="ja-JP" sz="1200" kern="1200" dirty="0">
                <a:solidFill>
                  <a:schemeClr val="tx1"/>
                </a:solidFill>
                <a:effectLst/>
                <a:latin typeface="+mn-lt"/>
                <a:ea typeface="+mn-ea"/>
                <a:cs typeface="+mn-cs"/>
              </a:rPr>
              <a:t>Web3</a:t>
            </a:r>
            <a:r>
              <a:rPr kumimoji="1" lang="ja-JP" altLang="ja-JP" sz="1200" kern="120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Web1.0</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Web2.0 </a:t>
            </a:r>
            <a:r>
              <a:rPr kumimoji="1" lang="ja-JP" altLang="ja-JP" sz="1200" kern="1200">
                <a:solidFill>
                  <a:schemeClr val="tx1"/>
                </a:solidFill>
                <a:effectLst/>
                <a:latin typeface="+mn-lt"/>
                <a:ea typeface="+mn-ea"/>
                <a:cs typeface="+mn-cs"/>
              </a:rPr>
              <a:t>といった、インターネットの変遷の歴史を踏まえた概念です。</a:t>
            </a:r>
          </a:p>
          <a:p>
            <a:r>
              <a:rPr kumimoji="1" lang="en-US" altLang="ja-JP" sz="1200" b="1" u="sng" kern="1200" dirty="0">
                <a:solidFill>
                  <a:schemeClr val="tx1"/>
                </a:solidFill>
                <a:effectLst/>
                <a:latin typeface="+mn-lt"/>
                <a:ea typeface="+mn-ea"/>
                <a:cs typeface="+mn-cs"/>
              </a:rPr>
              <a:t>Web1.0</a:t>
            </a:r>
            <a:r>
              <a:rPr kumimoji="1" lang="ja-JP" altLang="ja-JP" sz="1200" u="sng" kern="1200">
                <a:solidFill>
                  <a:schemeClr val="tx1"/>
                </a:solidFill>
                <a:effectLst/>
                <a:latin typeface="+mn-lt"/>
                <a:ea typeface="+mn-ea"/>
                <a:cs typeface="+mn-cs"/>
              </a:rPr>
              <a:t>：「一方向・一方通行型」のインターネット</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1990</a:t>
            </a:r>
            <a:r>
              <a:rPr kumimoji="1" lang="ja-JP" altLang="ja-JP" sz="1200" kern="1200">
                <a:solidFill>
                  <a:schemeClr val="tx1"/>
                </a:solidFill>
                <a:effectLst/>
                <a:latin typeface="+mn-lt"/>
                <a:ea typeface="+mn-ea"/>
                <a:cs typeface="+mn-cs"/>
              </a:rPr>
              <a:t>年代初期に登場したインターネットでは、</a:t>
            </a:r>
            <a:r>
              <a:rPr kumimoji="1" lang="en-US" altLang="ja-JP" sz="1200" kern="1200" dirty="0">
                <a:solidFill>
                  <a:schemeClr val="tx1"/>
                </a:solidFill>
                <a:effectLst/>
                <a:latin typeface="+mn-lt"/>
                <a:ea typeface="+mn-ea"/>
                <a:cs typeface="+mn-cs"/>
              </a:rPr>
              <a:t>WWW</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World Wide Web</a:t>
            </a:r>
            <a:r>
              <a:rPr kumimoji="1" lang="ja-JP" altLang="ja-JP" sz="1200" kern="1200">
                <a:solidFill>
                  <a:schemeClr val="tx1"/>
                </a:solidFill>
                <a:effectLst/>
                <a:latin typeface="+mn-lt"/>
                <a:ea typeface="+mn-ea"/>
                <a:cs typeface="+mn-cs"/>
              </a:rPr>
              <a:t>）技術が普及し、誰でもホームページを作って情報を発信できるようになりましたが、そのためには、それを制作できる専門的なスキルが必要で、誰もが簡単にできませんでした。そのため、コミュニケーション手段はメールが中心で、発信者と受信者との双方向なやり取りは、ほとんどできない時代でした。</a:t>
            </a:r>
          </a:p>
          <a:p>
            <a:r>
              <a:rPr kumimoji="1" lang="en-US" altLang="ja-JP" sz="1200" b="1" u="sng" kern="1200" dirty="0">
                <a:solidFill>
                  <a:schemeClr val="tx1"/>
                </a:solidFill>
                <a:effectLst/>
                <a:latin typeface="+mn-lt"/>
                <a:ea typeface="+mn-ea"/>
                <a:cs typeface="+mn-cs"/>
              </a:rPr>
              <a:t>Web2.0</a:t>
            </a:r>
            <a:r>
              <a:rPr kumimoji="1" lang="ja-JP" altLang="ja-JP" sz="1200" u="sng" kern="1200">
                <a:solidFill>
                  <a:schemeClr val="tx1"/>
                </a:solidFill>
                <a:effectLst/>
                <a:latin typeface="+mn-lt"/>
                <a:ea typeface="+mn-ea"/>
                <a:cs typeface="+mn-cs"/>
              </a:rPr>
              <a:t>：「双方向・参加型」のインターネット</a:t>
            </a:r>
            <a:r>
              <a:rPr kumimoji="1" lang="ja-JP" altLang="ja-JP" sz="1200" kern="1200">
                <a:solidFill>
                  <a:schemeClr val="tx1"/>
                </a:solidFill>
                <a:effectLst/>
                <a:latin typeface="+mn-lt"/>
                <a:ea typeface="+mn-ea"/>
                <a:cs typeface="+mn-cs"/>
              </a:rPr>
              <a:t>。米国の技術系出版社が、</a:t>
            </a:r>
            <a:r>
              <a:rPr kumimoji="1" lang="en-US" altLang="ja-JP" sz="1200" kern="1200" dirty="0">
                <a:solidFill>
                  <a:schemeClr val="tx1"/>
                </a:solidFill>
                <a:effectLst/>
                <a:latin typeface="+mn-lt"/>
                <a:ea typeface="+mn-ea"/>
                <a:cs typeface="+mn-cs"/>
              </a:rPr>
              <a:t>2004</a:t>
            </a:r>
            <a:r>
              <a:rPr kumimoji="1" lang="ja-JP" altLang="ja-JP" sz="1200" kern="1200">
                <a:solidFill>
                  <a:schemeClr val="tx1"/>
                </a:solidFill>
                <a:effectLst/>
                <a:latin typeface="+mn-lt"/>
                <a:ea typeface="+mn-ea"/>
                <a:cs typeface="+mn-cs"/>
              </a:rPr>
              <a:t>年に提唱したのがきっかけです。当時、</a:t>
            </a:r>
            <a:r>
              <a:rPr kumimoji="1" lang="en-US" altLang="ja-JP" sz="1200" kern="1200" dirty="0">
                <a:solidFill>
                  <a:schemeClr val="tx1"/>
                </a:solidFill>
                <a:effectLst/>
                <a:latin typeface="+mn-lt"/>
                <a:ea typeface="+mn-ea"/>
                <a:cs typeface="+mn-cs"/>
              </a:rPr>
              <a:t>Twitter</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Facebook</a:t>
            </a:r>
            <a:r>
              <a:rPr kumimoji="1" lang="ja-JP" altLang="ja-JP" sz="1200" kern="1200">
                <a:solidFill>
                  <a:schemeClr val="tx1"/>
                </a:solidFill>
                <a:effectLst/>
                <a:latin typeface="+mn-lt"/>
                <a:ea typeface="+mn-ea"/>
                <a:cs typeface="+mn-cs"/>
              </a:rPr>
              <a:t>などの</a:t>
            </a:r>
            <a:r>
              <a:rPr kumimoji="1" lang="en-US" altLang="ja-JP" sz="1200" kern="1200" dirty="0">
                <a:solidFill>
                  <a:schemeClr val="tx1"/>
                </a:solidFill>
                <a:effectLst/>
                <a:latin typeface="+mn-lt"/>
                <a:ea typeface="+mn-ea"/>
                <a:cs typeface="+mn-cs"/>
              </a:rPr>
              <a:t>SNS</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YouTube</a:t>
            </a:r>
            <a:r>
              <a:rPr kumimoji="1" lang="ja-JP" altLang="ja-JP" sz="1200" kern="1200">
                <a:solidFill>
                  <a:schemeClr val="tx1"/>
                </a:solidFill>
                <a:effectLst/>
                <a:latin typeface="+mn-lt"/>
                <a:ea typeface="+mn-ea"/>
                <a:cs typeface="+mn-cs"/>
              </a:rPr>
              <a:t>のような動画配信サービスが登場し、専門知識がなくてもだれもが情報発信できるようになりました。そんな利便性の一方で、サービスを運営する特定の企業が個人情報を含む様々な情報を独占・寡占化し、そのことによるセキュリティ・リスクや、プライバシーが巨大企業／プラットフォーマーに勝手に使われてしまうといった問題への懸念も大きくなりました。</a:t>
            </a:r>
          </a:p>
          <a:p>
            <a:r>
              <a:rPr kumimoji="1" lang="en-US" altLang="ja-JP" sz="1200" b="1" u="sng" kern="1200" dirty="0">
                <a:solidFill>
                  <a:schemeClr val="tx1"/>
                </a:solidFill>
                <a:effectLst/>
                <a:latin typeface="+mn-lt"/>
                <a:ea typeface="+mn-ea"/>
                <a:cs typeface="+mn-cs"/>
              </a:rPr>
              <a:t>Web3.0</a:t>
            </a:r>
            <a:r>
              <a:rPr kumimoji="1" lang="ja-JP" altLang="ja-JP" sz="1200" u="sng" kern="1200">
                <a:solidFill>
                  <a:schemeClr val="tx1"/>
                </a:solidFill>
                <a:effectLst/>
                <a:latin typeface="+mn-lt"/>
                <a:ea typeface="+mn-ea"/>
                <a:cs typeface="+mn-cs"/>
              </a:rPr>
              <a:t>：「自律・分散型」のインターネット</a:t>
            </a:r>
            <a:r>
              <a:rPr kumimoji="1" lang="ja-JP" altLang="ja-JP" sz="1200" kern="1200">
                <a:solidFill>
                  <a:schemeClr val="tx1"/>
                </a:solidFill>
                <a:effectLst/>
                <a:latin typeface="+mn-lt"/>
                <a:ea typeface="+mn-ea"/>
                <a:cs typeface="+mn-cs"/>
              </a:rPr>
              <a:t>。特定のプラットフォーマーに頼らず、インターネットの参加者が、自分たちでデータを管理、活用することができる時代を表す概念です。その中核となる技術が、「ブロックチェーン」です。</a:t>
            </a:r>
          </a:p>
          <a:p>
            <a:r>
              <a:rPr kumimoji="1" lang="ja-JP" altLang="ja-JP" sz="1200" kern="1200">
                <a:solidFill>
                  <a:schemeClr val="tx1"/>
                </a:solidFill>
                <a:effectLst/>
                <a:latin typeface="+mn-lt"/>
                <a:ea typeface="+mn-ea"/>
                <a:cs typeface="+mn-cs"/>
              </a:rPr>
              <a:t>「特定の第三者に頼らなくても安全にデータを記録でき」ブロックチェーン技術を使い、情報の管理や活用の権限を利用者が確保し、多方向の情報伝達を実現しようとするものです。</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210</a:t>
            </a:fld>
            <a:endParaRPr kumimoji="1" lang="ja-JP" altLang="en-US"/>
          </a:p>
        </p:txBody>
      </p:sp>
    </p:spTree>
    <p:extLst>
      <p:ext uri="{BB962C8B-B14F-4D97-AF65-F5344CB8AC3E}">
        <p14:creationId xmlns:p14="http://schemas.microsoft.com/office/powerpoint/2010/main" val="29385626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Web3</a:t>
            </a:r>
            <a:r>
              <a:rPr kumimoji="1" lang="ja-JP" altLang="ja-JP" sz="1200" kern="1200">
                <a:solidFill>
                  <a:schemeClr val="tx1"/>
                </a:solidFill>
                <a:effectLst/>
                <a:latin typeface="+mn-lt"/>
                <a:ea typeface="+mn-ea"/>
                <a:cs typeface="+mn-cs"/>
              </a:rPr>
              <a:t>（または</a:t>
            </a:r>
            <a:r>
              <a:rPr kumimoji="1" lang="en-US" altLang="ja-JP" sz="1200" kern="1200" dirty="0">
                <a:solidFill>
                  <a:schemeClr val="tx1"/>
                </a:solidFill>
                <a:effectLst/>
                <a:latin typeface="+mn-lt"/>
                <a:ea typeface="+mn-ea"/>
                <a:cs typeface="+mn-cs"/>
              </a:rPr>
              <a:t>Web3.0</a:t>
            </a:r>
            <a:r>
              <a:rPr kumimoji="1" lang="ja-JP" altLang="ja-JP" sz="1200" kern="120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2021</a:t>
            </a:r>
            <a:r>
              <a:rPr kumimoji="1" lang="ja-JP" altLang="ja-JP" sz="1200" kern="1200">
                <a:solidFill>
                  <a:schemeClr val="tx1"/>
                </a:solidFill>
                <a:effectLst/>
                <a:latin typeface="+mn-lt"/>
                <a:ea typeface="+mn-ea"/>
                <a:cs typeface="+mn-cs"/>
              </a:rPr>
              <a:t>年後半から急速に注目を集めている新しいインターネットのあり方を表す概念です。この言葉は登場して間もないことから、明確な定義はありませんが、あえてひと言で表すと「自律・分散型インターネット」と言えるでしょう。情報を独占してきた</a:t>
            </a:r>
            <a:r>
              <a:rPr kumimoji="1" lang="en-US" altLang="ja-JP" sz="1200" kern="1200" dirty="0">
                <a:solidFill>
                  <a:schemeClr val="tx1"/>
                </a:solidFill>
                <a:effectLst/>
                <a:latin typeface="+mn-lt"/>
                <a:ea typeface="+mn-ea"/>
                <a:cs typeface="+mn-cs"/>
              </a:rPr>
              <a:t> GAFAM </a:t>
            </a:r>
            <a:r>
              <a:rPr kumimoji="1" lang="ja-JP" altLang="ja-JP" sz="1200" kern="1200">
                <a:solidFill>
                  <a:schemeClr val="tx1"/>
                </a:solidFill>
                <a:effectLst/>
                <a:latin typeface="+mn-lt"/>
                <a:ea typeface="+mn-ea"/>
                <a:cs typeface="+mn-cs"/>
              </a:rPr>
              <a:t>などのプラットフォーマーに頼ることなく、情報を分散管理して、その活用を民主的なものにしようという概念です。</a:t>
            </a:r>
          </a:p>
          <a:p>
            <a:r>
              <a:rPr kumimoji="1" lang="en-US" altLang="ja-JP" sz="1200" kern="1200" dirty="0">
                <a:solidFill>
                  <a:schemeClr val="tx1"/>
                </a:solidFill>
                <a:effectLst/>
                <a:latin typeface="+mn-lt"/>
                <a:ea typeface="+mn-ea"/>
                <a:cs typeface="+mn-cs"/>
              </a:rPr>
              <a:t>Web3</a:t>
            </a:r>
            <a:r>
              <a:rPr kumimoji="1" lang="ja-JP" altLang="ja-JP" sz="1200" kern="120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Web1.0</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Web2.0 </a:t>
            </a:r>
            <a:r>
              <a:rPr kumimoji="1" lang="ja-JP" altLang="ja-JP" sz="1200" kern="1200">
                <a:solidFill>
                  <a:schemeClr val="tx1"/>
                </a:solidFill>
                <a:effectLst/>
                <a:latin typeface="+mn-lt"/>
                <a:ea typeface="+mn-ea"/>
                <a:cs typeface="+mn-cs"/>
              </a:rPr>
              <a:t>といった、インターネットの変遷の歴史を踏まえた概念です。</a:t>
            </a:r>
          </a:p>
          <a:p>
            <a:r>
              <a:rPr kumimoji="1" lang="en-US" altLang="ja-JP" sz="1200" b="1" u="sng" kern="1200" dirty="0">
                <a:solidFill>
                  <a:schemeClr val="tx1"/>
                </a:solidFill>
                <a:effectLst/>
                <a:latin typeface="+mn-lt"/>
                <a:ea typeface="+mn-ea"/>
                <a:cs typeface="+mn-cs"/>
              </a:rPr>
              <a:t>Web1.0</a:t>
            </a:r>
            <a:r>
              <a:rPr kumimoji="1" lang="ja-JP" altLang="ja-JP" sz="1200" u="sng" kern="1200">
                <a:solidFill>
                  <a:schemeClr val="tx1"/>
                </a:solidFill>
                <a:effectLst/>
                <a:latin typeface="+mn-lt"/>
                <a:ea typeface="+mn-ea"/>
                <a:cs typeface="+mn-cs"/>
              </a:rPr>
              <a:t>：「一方向・一方通行型」のインターネット</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1990</a:t>
            </a:r>
            <a:r>
              <a:rPr kumimoji="1" lang="ja-JP" altLang="ja-JP" sz="1200" kern="1200">
                <a:solidFill>
                  <a:schemeClr val="tx1"/>
                </a:solidFill>
                <a:effectLst/>
                <a:latin typeface="+mn-lt"/>
                <a:ea typeface="+mn-ea"/>
                <a:cs typeface="+mn-cs"/>
              </a:rPr>
              <a:t>年代初期に登場したインターネットでは、</a:t>
            </a:r>
            <a:r>
              <a:rPr kumimoji="1" lang="en-US" altLang="ja-JP" sz="1200" kern="1200" dirty="0">
                <a:solidFill>
                  <a:schemeClr val="tx1"/>
                </a:solidFill>
                <a:effectLst/>
                <a:latin typeface="+mn-lt"/>
                <a:ea typeface="+mn-ea"/>
                <a:cs typeface="+mn-cs"/>
              </a:rPr>
              <a:t>WWW</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World Wide Web</a:t>
            </a:r>
            <a:r>
              <a:rPr kumimoji="1" lang="ja-JP" altLang="ja-JP" sz="1200" kern="1200">
                <a:solidFill>
                  <a:schemeClr val="tx1"/>
                </a:solidFill>
                <a:effectLst/>
                <a:latin typeface="+mn-lt"/>
                <a:ea typeface="+mn-ea"/>
                <a:cs typeface="+mn-cs"/>
              </a:rPr>
              <a:t>）技術が普及し、誰でもホームページを作って情報を発信できるようになりましたが、そのためには、それを制作できる専門的なスキルが必要で、誰もが簡単にできませんでした。そのため、コミュニケーション手段はメールが中心で、発信者と受信者との双方向なやり取りは、ほとんどできない時代でした。</a:t>
            </a:r>
          </a:p>
          <a:p>
            <a:r>
              <a:rPr kumimoji="1" lang="en-US" altLang="ja-JP" sz="1200" b="1" u="sng" kern="1200" dirty="0">
                <a:solidFill>
                  <a:schemeClr val="tx1"/>
                </a:solidFill>
                <a:effectLst/>
                <a:latin typeface="+mn-lt"/>
                <a:ea typeface="+mn-ea"/>
                <a:cs typeface="+mn-cs"/>
              </a:rPr>
              <a:t>Web2.0</a:t>
            </a:r>
            <a:r>
              <a:rPr kumimoji="1" lang="ja-JP" altLang="ja-JP" sz="1200" u="sng" kern="1200">
                <a:solidFill>
                  <a:schemeClr val="tx1"/>
                </a:solidFill>
                <a:effectLst/>
                <a:latin typeface="+mn-lt"/>
                <a:ea typeface="+mn-ea"/>
                <a:cs typeface="+mn-cs"/>
              </a:rPr>
              <a:t>：「双方向・参加型」のインターネット</a:t>
            </a:r>
            <a:r>
              <a:rPr kumimoji="1" lang="ja-JP" altLang="ja-JP" sz="1200" kern="1200">
                <a:solidFill>
                  <a:schemeClr val="tx1"/>
                </a:solidFill>
                <a:effectLst/>
                <a:latin typeface="+mn-lt"/>
                <a:ea typeface="+mn-ea"/>
                <a:cs typeface="+mn-cs"/>
              </a:rPr>
              <a:t>。米国の技術系出版社が、</a:t>
            </a:r>
            <a:r>
              <a:rPr kumimoji="1" lang="en-US" altLang="ja-JP" sz="1200" kern="1200" dirty="0">
                <a:solidFill>
                  <a:schemeClr val="tx1"/>
                </a:solidFill>
                <a:effectLst/>
                <a:latin typeface="+mn-lt"/>
                <a:ea typeface="+mn-ea"/>
                <a:cs typeface="+mn-cs"/>
              </a:rPr>
              <a:t>2004</a:t>
            </a:r>
            <a:r>
              <a:rPr kumimoji="1" lang="ja-JP" altLang="ja-JP" sz="1200" kern="1200">
                <a:solidFill>
                  <a:schemeClr val="tx1"/>
                </a:solidFill>
                <a:effectLst/>
                <a:latin typeface="+mn-lt"/>
                <a:ea typeface="+mn-ea"/>
                <a:cs typeface="+mn-cs"/>
              </a:rPr>
              <a:t>年に提唱したのがきっかけです。当時、</a:t>
            </a:r>
            <a:r>
              <a:rPr kumimoji="1" lang="en-US" altLang="ja-JP" sz="1200" kern="1200" dirty="0">
                <a:solidFill>
                  <a:schemeClr val="tx1"/>
                </a:solidFill>
                <a:effectLst/>
                <a:latin typeface="+mn-lt"/>
                <a:ea typeface="+mn-ea"/>
                <a:cs typeface="+mn-cs"/>
              </a:rPr>
              <a:t>Twitter</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Facebook</a:t>
            </a:r>
            <a:r>
              <a:rPr kumimoji="1" lang="ja-JP" altLang="ja-JP" sz="1200" kern="1200">
                <a:solidFill>
                  <a:schemeClr val="tx1"/>
                </a:solidFill>
                <a:effectLst/>
                <a:latin typeface="+mn-lt"/>
                <a:ea typeface="+mn-ea"/>
                <a:cs typeface="+mn-cs"/>
              </a:rPr>
              <a:t>などの</a:t>
            </a:r>
            <a:r>
              <a:rPr kumimoji="1" lang="en-US" altLang="ja-JP" sz="1200" kern="1200" dirty="0">
                <a:solidFill>
                  <a:schemeClr val="tx1"/>
                </a:solidFill>
                <a:effectLst/>
                <a:latin typeface="+mn-lt"/>
                <a:ea typeface="+mn-ea"/>
                <a:cs typeface="+mn-cs"/>
              </a:rPr>
              <a:t>SNS</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YouTube</a:t>
            </a:r>
            <a:r>
              <a:rPr kumimoji="1" lang="ja-JP" altLang="ja-JP" sz="1200" kern="1200">
                <a:solidFill>
                  <a:schemeClr val="tx1"/>
                </a:solidFill>
                <a:effectLst/>
                <a:latin typeface="+mn-lt"/>
                <a:ea typeface="+mn-ea"/>
                <a:cs typeface="+mn-cs"/>
              </a:rPr>
              <a:t>のような動画配信サービスが登場し、専門知識がなくてもだれもが情報発信できるようになりました。そんな利便性の一方で、サービスを運営する特定の企業が個人情報を含む様々な情報を独占・寡占化し、そのことによるセキュリティ・リスクや、プライバシーが巨大企業／プラットフォーマーに勝手に使われてしまうといった問題への懸念も大きくなりました。</a:t>
            </a:r>
          </a:p>
          <a:p>
            <a:r>
              <a:rPr kumimoji="1" lang="en-US" altLang="ja-JP" sz="1200" b="1" u="sng" kern="1200" dirty="0">
                <a:solidFill>
                  <a:schemeClr val="tx1"/>
                </a:solidFill>
                <a:effectLst/>
                <a:latin typeface="+mn-lt"/>
                <a:ea typeface="+mn-ea"/>
                <a:cs typeface="+mn-cs"/>
              </a:rPr>
              <a:t>Web3.0</a:t>
            </a:r>
            <a:r>
              <a:rPr kumimoji="1" lang="ja-JP" altLang="ja-JP" sz="1200" u="sng" kern="1200">
                <a:solidFill>
                  <a:schemeClr val="tx1"/>
                </a:solidFill>
                <a:effectLst/>
                <a:latin typeface="+mn-lt"/>
                <a:ea typeface="+mn-ea"/>
                <a:cs typeface="+mn-cs"/>
              </a:rPr>
              <a:t>：「自律・分散型」のインターネット</a:t>
            </a:r>
            <a:r>
              <a:rPr kumimoji="1" lang="ja-JP" altLang="ja-JP" sz="1200" kern="1200">
                <a:solidFill>
                  <a:schemeClr val="tx1"/>
                </a:solidFill>
                <a:effectLst/>
                <a:latin typeface="+mn-lt"/>
                <a:ea typeface="+mn-ea"/>
                <a:cs typeface="+mn-cs"/>
              </a:rPr>
              <a:t>。特定のプラットフォーマーに頼らず、インターネットの参加者が、自分たちでデータを管理、活用することができる時代を表す概念です。その中核となる技術が、「ブロックチェーン」です。</a:t>
            </a:r>
          </a:p>
          <a:p>
            <a:r>
              <a:rPr kumimoji="1" lang="ja-JP" altLang="ja-JP" sz="1200" kern="1200">
                <a:solidFill>
                  <a:schemeClr val="tx1"/>
                </a:solidFill>
                <a:effectLst/>
                <a:latin typeface="+mn-lt"/>
                <a:ea typeface="+mn-ea"/>
                <a:cs typeface="+mn-cs"/>
              </a:rPr>
              <a:t>「特定の第三者に頼らなくても安全にデータを記録でき」ブロックチェーン技術を使い、情報の管理や活用の権限を利用者が確保し、多方向の情報伝達を実現しようとするものです。</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211</a:t>
            </a:fld>
            <a:endParaRPr kumimoji="1" lang="ja-JP" altLang="en-US"/>
          </a:p>
        </p:txBody>
      </p:sp>
    </p:spTree>
    <p:extLst>
      <p:ext uri="{BB962C8B-B14F-4D97-AF65-F5344CB8AC3E}">
        <p14:creationId xmlns:p14="http://schemas.microsoft.com/office/powerpoint/2010/main" val="32638621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従来、デジタル・アートなどのデジタル・データは、容易にコピー・改ざんができるため、現物の宝石や絵画などのような資産価値を与えられませんでした。そこで、ブロックチェーン技術を使って、特定のデジタル・データに「偽造不可な鑑定書・所有証明書」を付与する技術として登場したのが、「</a:t>
            </a:r>
            <a:r>
              <a:rPr kumimoji="1" lang="en-US" altLang="ja-JP" sz="1200" kern="1200" dirty="0">
                <a:solidFill>
                  <a:schemeClr val="tx1"/>
                </a:solidFill>
                <a:effectLst/>
                <a:latin typeface="+mn-lt"/>
                <a:ea typeface="+mn-ea"/>
                <a:cs typeface="+mn-cs"/>
              </a:rPr>
              <a:t>NFT</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Non-Fungible Token</a:t>
            </a:r>
            <a:r>
              <a:rPr kumimoji="1" lang="ja-JP" altLang="ja-JP" sz="1200" kern="1200">
                <a:solidFill>
                  <a:schemeClr val="tx1"/>
                </a:solidFill>
                <a:effectLst/>
                <a:latin typeface="+mn-lt"/>
                <a:ea typeface="+mn-ea"/>
                <a:cs typeface="+mn-cs"/>
              </a:rPr>
              <a:t>：非代替性トークン）」です。ちなみに「非代替性」とは、「替えが効かない、唯一無二の〜」と言う意味です。</a:t>
            </a:r>
          </a:p>
          <a:p>
            <a:r>
              <a:rPr kumimoji="1" lang="en-US" altLang="ja-JP" sz="1200" kern="1200" dirty="0">
                <a:solidFill>
                  <a:schemeClr val="tx1"/>
                </a:solidFill>
                <a:effectLst/>
                <a:latin typeface="+mn-lt"/>
                <a:ea typeface="+mn-ea"/>
                <a:cs typeface="+mn-cs"/>
              </a:rPr>
              <a:t>NFT</a:t>
            </a:r>
            <a:r>
              <a:rPr kumimoji="1" lang="ja-JP" altLang="ja-JP" sz="1200" kern="1200">
                <a:solidFill>
                  <a:schemeClr val="tx1"/>
                </a:solidFill>
                <a:effectLst/>
                <a:latin typeface="+mn-lt"/>
                <a:ea typeface="+mn-ea"/>
                <a:cs typeface="+mn-cs"/>
              </a:rPr>
              <a:t>を使えば、デジタル・データでも「所有者の明確化」と「非代替性」が担保でき、「希少性」と相まって資産価値が与えられ、取引できます。このような特徴があることから、デジタル・アート界隈で注目を集めるようになりました。</a:t>
            </a:r>
          </a:p>
          <a:p>
            <a:r>
              <a:rPr kumimoji="1" lang="en-US" altLang="ja-JP" sz="1200" kern="1200" dirty="0">
                <a:solidFill>
                  <a:schemeClr val="tx1"/>
                </a:solidFill>
                <a:effectLst/>
                <a:latin typeface="+mn-lt"/>
                <a:ea typeface="+mn-ea"/>
                <a:cs typeface="+mn-cs"/>
              </a:rPr>
              <a:t>NFT</a:t>
            </a:r>
            <a:r>
              <a:rPr kumimoji="1" lang="ja-JP" altLang="ja-JP" sz="1200" kern="1200">
                <a:solidFill>
                  <a:schemeClr val="tx1"/>
                </a:solidFill>
                <a:effectLst/>
                <a:latin typeface="+mn-lt"/>
                <a:ea typeface="+mn-ea"/>
                <a:cs typeface="+mn-cs"/>
              </a:rPr>
              <a:t>には以下の</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つの特徴があります。</a:t>
            </a:r>
          </a:p>
          <a:p>
            <a:r>
              <a:rPr kumimoji="1" lang="ja-JP" altLang="ja-JP" sz="1200" b="1" kern="1200">
                <a:solidFill>
                  <a:schemeClr val="tx1"/>
                </a:solidFill>
                <a:effectLst/>
                <a:latin typeface="+mn-lt"/>
                <a:ea typeface="+mn-ea"/>
                <a:cs typeface="+mn-cs"/>
              </a:rPr>
              <a:t>プログラマビリティ</a:t>
            </a:r>
            <a:r>
              <a:rPr kumimoji="1" lang="ja-JP" altLang="ja-JP" sz="1200" kern="1200">
                <a:solidFill>
                  <a:schemeClr val="tx1"/>
                </a:solidFill>
                <a:effectLst/>
                <a:latin typeface="+mn-lt"/>
                <a:ea typeface="+mn-ea"/>
                <a:cs typeface="+mn-cs"/>
              </a:rPr>
              <a:t>：デジタル・データに様々な付加機能を付与できることです。例えば、あるアート作品を購入した人が、これを転売した場合、従来であれば、作家には収入が入りませんでした。しかし、</a:t>
            </a:r>
            <a:r>
              <a:rPr kumimoji="1" lang="en-US" altLang="ja-JP" sz="1200" kern="1200" dirty="0">
                <a:solidFill>
                  <a:schemeClr val="tx1"/>
                </a:solidFill>
                <a:effectLst/>
                <a:latin typeface="+mn-lt"/>
                <a:ea typeface="+mn-ea"/>
                <a:cs typeface="+mn-cs"/>
              </a:rPr>
              <a:t>NFT</a:t>
            </a:r>
            <a:r>
              <a:rPr kumimoji="1" lang="ja-JP" altLang="ja-JP" sz="1200" kern="1200">
                <a:solidFill>
                  <a:schemeClr val="tx1"/>
                </a:solidFill>
                <a:effectLst/>
                <a:latin typeface="+mn-lt"/>
                <a:ea typeface="+mn-ea"/>
                <a:cs typeface="+mn-cs"/>
              </a:rPr>
              <a:t>なら作者の手を離れても、「取引ごとに購入代金の一部を支払う」というプログラムを仕込めば、継続的に収益を得ることができます。</a:t>
            </a:r>
          </a:p>
          <a:p>
            <a:r>
              <a:rPr kumimoji="1" lang="ja-JP" altLang="ja-JP" sz="1200" b="1" kern="1200">
                <a:solidFill>
                  <a:schemeClr val="tx1"/>
                </a:solidFill>
                <a:effectLst/>
                <a:latin typeface="+mn-lt"/>
                <a:ea typeface="+mn-ea"/>
                <a:cs typeface="+mn-cs"/>
              </a:rPr>
              <a:t>相互運用性</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NFT</a:t>
            </a:r>
            <a:r>
              <a:rPr kumimoji="1" lang="ja-JP" altLang="ja-JP" sz="1200" kern="1200">
                <a:solidFill>
                  <a:schemeClr val="tx1"/>
                </a:solidFill>
                <a:effectLst/>
                <a:latin typeface="+mn-lt"/>
                <a:ea typeface="+mn-ea"/>
                <a:cs typeface="+mn-cs"/>
              </a:rPr>
              <a:t>の仕様は、共通規格として定められているため、これに沿うなら、どこでも取り扱えます。ただし、いま現在、技術的に相互運用性は完全ではなく、いまの規格が必ずしも標準ではない点に、注意しなければなりません。</a:t>
            </a:r>
          </a:p>
          <a:p>
            <a:r>
              <a:rPr kumimoji="1" lang="ja-JP" altLang="ja-JP" sz="1200" b="1" kern="1200">
                <a:solidFill>
                  <a:schemeClr val="tx1"/>
                </a:solidFill>
                <a:effectLst/>
                <a:latin typeface="+mn-lt"/>
                <a:ea typeface="+mn-ea"/>
                <a:cs typeface="+mn-cs"/>
              </a:rPr>
              <a:t>取引可能性</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NFT</a:t>
            </a:r>
            <a:r>
              <a:rPr kumimoji="1" lang="ja-JP" altLang="ja-JP" sz="1200" kern="1200">
                <a:solidFill>
                  <a:schemeClr val="tx1"/>
                </a:solidFill>
                <a:effectLst/>
                <a:latin typeface="+mn-lt"/>
                <a:ea typeface="+mn-ea"/>
                <a:cs typeface="+mn-cs"/>
              </a:rPr>
              <a:t>の「相互依存性」のおかげで、特定の事業者に依存せず取引ができ、国や既存の枠組みにとらわれることなく、自由な取引ができます。</a:t>
            </a:r>
          </a:p>
          <a:p>
            <a:r>
              <a:rPr kumimoji="1" lang="ja-JP" altLang="ja-JP" sz="1200" kern="1200">
                <a:solidFill>
                  <a:schemeClr val="tx1"/>
                </a:solidFill>
                <a:effectLst/>
                <a:latin typeface="+mn-lt"/>
                <a:ea typeface="+mn-ea"/>
                <a:cs typeface="+mn-cs"/>
              </a:rPr>
              <a:t>そんな可能性のある</a:t>
            </a:r>
            <a:r>
              <a:rPr kumimoji="1" lang="en-US" altLang="ja-JP" sz="1200" kern="1200" dirty="0">
                <a:solidFill>
                  <a:schemeClr val="tx1"/>
                </a:solidFill>
                <a:effectLst/>
                <a:latin typeface="+mn-lt"/>
                <a:ea typeface="+mn-ea"/>
                <a:cs typeface="+mn-cs"/>
              </a:rPr>
              <a:t>NFT</a:t>
            </a:r>
            <a:r>
              <a:rPr kumimoji="1" lang="ja-JP" altLang="ja-JP" sz="1200" kern="1200">
                <a:solidFill>
                  <a:schemeClr val="tx1"/>
                </a:solidFill>
                <a:effectLst/>
                <a:latin typeface="+mn-lt"/>
                <a:ea typeface="+mn-ea"/>
                <a:cs typeface="+mn-cs"/>
              </a:rPr>
              <a:t>ですが、以下の</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つのリスクが懸念されます。</a:t>
            </a:r>
          </a:p>
          <a:p>
            <a:r>
              <a:rPr kumimoji="1" lang="ja-JP" altLang="ja-JP" sz="1200" b="1" kern="1200">
                <a:solidFill>
                  <a:schemeClr val="tx1"/>
                </a:solidFill>
                <a:effectLst/>
                <a:latin typeface="+mn-lt"/>
                <a:ea typeface="+mn-ea"/>
                <a:cs typeface="+mn-cs"/>
              </a:rPr>
              <a:t>価値保証リスク</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NFT</a:t>
            </a:r>
            <a:r>
              <a:rPr kumimoji="1" lang="ja-JP" altLang="ja-JP" sz="1200" kern="1200">
                <a:solidFill>
                  <a:schemeClr val="tx1"/>
                </a:solidFill>
                <a:effectLst/>
                <a:latin typeface="+mn-lt"/>
                <a:ea typeface="+mn-ea"/>
                <a:cs typeface="+mn-cs"/>
              </a:rPr>
              <a:t>は、そもそも、デジタル・データに「唯一無二」の証明を与えるだけで、そのものの価値を保証できません。例えば、創作者とは無関係の第三者がコピーして、</a:t>
            </a:r>
            <a:r>
              <a:rPr kumimoji="1" lang="en-US" altLang="ja-JP" sz="1200" kern="1200" dirty="0">
                <a:solidFill>
                  <a:schemeClr val="tx1"/>
                </a:solidFill>
                <a:effectLst/>
                <a:latin typeface="+mn-lt"/>
                <a:ea typeface="+mn-ea"/>
                <a:cs typeface="+mn-cs"/>
              </a:rPr>
              <a:t>NFT</a:t>
            </a:r>
            <a:r>
              <a:rPr kumimoji="1" lang="ja-JP" altLang="ja-JP" sz="1200" kern="1200">
                <a:solidFill>
                  <a:schemeClr val="tx1"/>
                </a:solidFill>
                <a:effectLst/>
                <a:latin typeface="+mn-lt"/>
                <a:ea typeface="+mn-ea"/>
                <a:cs typeface="+mn-cs"/>
              </a:rPr>
              <a:t>を勝手に付与することは可能ですし、子どもの落書きをデジタル・データ化し、それに</a:t>
            </a:r>
            <a:r>
              <a:rPr kumimoji="1" lang="en-US" altLang="ja-JP" sz="1200" kern="1200" dirty="0">
                <a:solidFill>
                  <a:schemeClr val="tx1"/>
                </a:solidFill>
                <a:effectLst/>
                <a:latin typeface="+mn-lt"/>
                <a:ea typeface="+mn-ea"/>
                <a:cs typeface="+mn-cs"/>
              </a:rPr>
              <a:t>NFT</a:t>
            </a:r>
            <a:r>
              <a:rPr kumimoji="1" lang="ja-JP" altLang="ja-JP" sz="1200" kern="1200">
                <a:solidFill>
                  <a:schemeClr val="tx1"/>
                </a:solidFill>
                <a:effectLst/>
                <a:latin typeface="+mn-lt"/>
                <a:ea typeface="+mn-ea"/>
                <a:cs typeface="+mn-cs"/>
              </a:rPr>
              <a:t>を付与して取引をされている事例もあります。</a:t>
            </a:r>
          </a:p>
          <a:p>
            <a:r>
              <a:rPr kumimoji="1" lang="ja-JP" altLang="ja-JP" sz="1200" b="1" kern="1200">
                <a:solidFill>
                  <a:schemeClr val="tx1"/>
                </a:solidFill>
                <a:effectLst/>
                <a:latin typeface="+mn-lt"/>
                <a:ea typeface="+mn-ea"/>
                <a:cs typeface="+mn-cs"/>
              </a:rPr>
              <a:t>価値消失リスク</a:t>
            </a:r>
            <a:r>
              <a:rPr kumimoji="1" lang="ja-JP" altLang="ja-JP" sz="1200" kern="120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NFT</a:t>
            </a:r>
            <a:r>
              <a:rPr kumimoji="1" lang="ja-JP" altLang="ja-JP" sz="1200" kern="1200">
                <a:solidFill>
                  <a:schemeClr val="tx1"/>
                </a:solidFill>
                <a:effectLst/>
                <a:latin typeface="+mn-lt"/>
                <a:ea typeface="+mn-ea"/>
                <a:cs typeface="+mn-cs"/>
              </a:rPr>
              <a:t>が付与されたデジタル・データが特定のプラットフォームに依拠している場合、それがなくなれば、価値は消失します。例えば、世界で最初の</a:t>
            </a:r>
            <a:r>
              <a:rPr kumimoji="1" lang="en-US" altLang="ja-JP" sz="1200" kern="1200" dirty="0">
                <a:solidFill>
                  <a:schemeClr val="tx1"/>
                </a:solidFill>
                <a:effectLst/>
                <a:latin typeface="+mn-lt"/>
                <a:ea typeface="+mn-ea"/>
                <a:cs typeface="+mn-cs"/>
              </a:rPr>
              <a:t>Twitter</a:t>
            </a:r>
            <a:r>
              <a:rPr kumimoji="1" lang="ja-JP" altLang="ja-JP" sz="1200" kern="1200">
                <a:solidFill>
                  <a:schemeClr val="tx1"/>
                </a:solidFill>
                <a:effectLst/>
                <a:latin typeface="+mn-lt"/>
                <a:ea typeface="+mn-ea"/>
                <a:cs typeface="+mn-cs"/>
              </a:rPr>
              <a:t>のツイートが</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億円で取引されましたが、</a:t>
            </a:r>
            <a:r>
              <a:rPr kumimoji="1" lang="en-US" altLang="ja-JP" sz="1200" kern="1200" dirty="0">
                <a:solidFill>
                  <a:schemeClr val="tx1"/>
                </a:solidFill>
                <a:effectLst/>
                <a:latin typeface="+mn-lt"/>
                <a:ea typeface="+mn-ea"/>
                <a:cs typeface="+mn-cs"/>
              </a:rPr>
              <a:t>Twitter</a:t>
            </a:r>
            <a:r>
              <a:rPr kumimoji="1" lang="ja-JP" altLang="ja-JP" sz="1200" kern="1200">
                <a:solidFill>
                  <a:schemeClr val="tx1"/>
                </a:solidFill>
                <a:effectLst/>
                <a:latin typeface="+mn-lt"/>
                <a:ea typeface="+mn-ea"/>
                <a:cs typeface="+mn-cs"/>
              </a:rPr>
              <a:t>なくなれば、価値もなくなります。</a:t>
            </a:r>
          </a:p>
          <a:p>
            <a:r>
              <a:rPr kumimoji="1" lang="ja-JP" altLang="ja-JP" sz="1200" b="1" kern="1200">
                <a:solidFill>
                  <a:schemeClr val="tx1"/>
                </a:solidFill>
                <a:effectLst/>
                <a:latin typeface="+mn-lt"/>
                <a:ea typeface="+mn-ea"/>
                <a:cs typeface="+mn-cs"/>
              </a:rPr>
              <a:t>法律対応リスク</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NFT</a:t>
            </a:r>
            <a:r>
              <a:rPr kumimoji="1" lang="ja-JP" altLang="ja-JP" sz="1200" kern="1200">
                <a:solidFill>
                  <a:schemeClr val="tx1"/>
                </a:solidFill>
                <a:effectLst/>
                <a:latin typeface="+mn-lt"/>
                <a:ea typeface="+mn-ea"/>
                <a:cs typeface="+mn-cs"/>
              </a:rPr>
              <a:t>は、法律上の資産に該当しません。そのため、何らかのトラブルが発生しても自己責任となります。</a:t>
            </a:r>
          </a:p>
          <a:p>
            <a:r>
              <a:rPr kumimoji="1" lang="en-US" altLang="ja-JP" sz="1200" kern="1200" dirty="0">
                <a:solidFill>
                  <a:schemeClr val="tx1"/>
                </a:solidFill>
                <a:effectLst/>
                <a:latin typeface="+mn-lt"/>
                <a:ea typeface="+mn-ea"/>
                <a:cs typeface="+mn-cs"/>
              </a:rPr>
              <a:t>NFT</a:t>
            </a:r>
            <a:r>
              <a:rPr kumimoji="1" lang="ja-JP" altLang="ja-JP" sz="1200" kern="1200">
                <a:solidFill>
                  <a:schemeClr val="tx1"/>
                </a:solidFill>
                <a:effectLst/>
                <a:latin typeface="+mn-lt"/>
                <a:ea typeface="+mn-ea"/>
                <a:cs typeface="+mn-cs"/>
              </a:rPr>
              <a:t>の課題は、多いもののデジタル・データに資産価値を与え、市場性を持たせることができる可能性を秘めていることは間違えないでしょう。</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214</a:t>
            </a:fld>
            <a:endParaRPr kumimoji="1" lang="ja-JP" altLang="en-US"/>
          </a:p>
        </p:txBody>
      </p:sp>
    </p:spTree>
    <p:extLst>
      <p:ext uri="{BB962C8B-B14F-4D97-AF65-F5344CB8AC3E}">
        <p14:creationId xmlns:p14="http://schemas.microsoft.com/office/powerpoint/2010/main" val="22146008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222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89264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224</a:t>
            </a:fld>
            <a:endParaRPr kumimoji="1" lang="ja-JP" altLang="en-US"/>
          </a:p>
        </p:txBody>
      </p:sp>
    </p:spTree>
    <p:extLst>
      <p:ext uri="{BB962C8B-B14F-4D97-AF65-F5344CB8AC3E}">
        <p14:creationId xmlns:p14="http://schemas.microsoft.com/office/powerpoint/2010/main" val="365977650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227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2323717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228</a:t>
            </a:fld>
            <a:endParaRPr kumimoji="1" lang="ja-JP" altLang="en-US"/>
          </a:p>
        </p:txBody>
      </p:sp>
    </p:spTree>
    <p:extLst>
      <p:ext uri="{BB962C8B-B14F-4D97-AF65-F5344CB8AC3E}">
        <p14:creationId xmlns:p14="http://schemas.microsoft.com/office/powerpoint/2010/main" val="25830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7886317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230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9965456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239</a:t>
            </a:fld>
            <a:endParaRPr kumimoji="1" lang="ja-JP" altLang="en-US"/>
          </a:p>
        </p:txBody>
      </p:sp>
    </p:spTree>
    <p:extLst>
      <p:ext uri="{BB962C8B-B14F-4D97-AF65-F5344CB8AC3E}">
        <p14:creationId xmlns:p14="http://schemas.microsoft.com/office/powerpoint/2010/main" val="213300323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240</a:t>
            </a:fld>
            <a:endParaRPr kumimoji="1" lang="ja-JP" altLang="en-US"/>
          </a:p>
        </p:txBody>
      </p:sp>
    </p:spTree>
    <p:extLst>
      <p:ext uri="{BB962C8B-B14F-4D97-AF65-F5344CB8AC3E}">
        <p14:creationId xmlns:p14="http://schemas.microsoft.com/office/powerpoint/2010/main" val="41715700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従来は、作るべきシステム要件を「すべて」決めてから開発をスタートする「ウォーターフォール開発」が主流でしたが、このようなやり方では対応できない事態も増えてきました。そこで、注目されているのがアジャイル開発です。</a:t>
            </a:r>
          </a:p>
          <a:p>
            <a:r>
              <a:rPr kumimoji="1" lang="ja-JP" altLang="ja-JP" sz="1200" kern="1200" dirty="0">
                <a:solidFill>
                  <a:schemeClr val="tx1"/>
                </a:solidFill>
                <a:effectLst/>
                <a:latin typeface="+mn-lt"/>
                <a:ea typeface="+mn-ea"/>
                <a:cs typeface="+mn-cs"/>
              </a:rPr>
              <a:t>ウォーターフォールは、「全部作る」を前提とし、ユーザーの要求がすべて決まらなければ開発に着手できません。「かならず使う」、「使いそうだ」、「将来使うかもしれない」など全てを考慮し、推測を交えて仕様を固めてゆきます。</a:t>
            </a:r>
          </a:p>
          <a:p>
            <a:r>
              <a:rPr kumimoji="1" lang="ja-JP" altLang="ja-JP" sz="1200" kern="1200" dirty="0">
                <a:solidFill>
                  <a:schemeClr val="tx1"/>
                </a:solidFill>
                <a:effectLst/>
                <a:latin typeface="+mn-lt"/>
                <a:ea typeface="+mn-ea"/>
                <a:cs typeface="+mn-cs"/>
              </a:rPr>
              <a:t>開発は、機能単位ですすめてゆきます。</a:t>
            </a:r>
            <a:r>
              <a:rPr kumimoji="1" lang="ja-JP" altLang="ja-JP" sz="1200" b="1" u="sng" kern="1200" dirty="0">
                <a:solidFill>
                  <a:schemeClr val="tx1"/>
                </a:solidFill>
                <a:effectLst/>
                <a:latin typeface="+mn-lt"/>
                <a:ea typeface="+mn-ea"/>
                <a:cs typeface="+mn-cs"/>
              </a:rPr>
              <a:t>機能</a:t>
            </a:r>
            <a:r>
              <a:rPr kumimoji="1" lang="ja-JP" altLang="ja-JP" sz="1200" kern="1200" dirty="0">
                <a:solidFill>
                  <a:schemeClr val="tx1"/>
                </a:solidFill>
                <a:effectLst/>
                <a:latin typeface="+mn-lt"/>
                <a:ea typeface="+mn-ea"/>
                <a:cs typeface="+mn-cs"/>
              </a:rPr>
              <a:t>とは、入力画面、帳票印刷、集計など、一連の業務処理を実現する部品です。これらを手分けして作り、あとでつなぎ合わせて処理の流れを作ります。そのため、全ての機能が完成しつなぎ合わせるまでは、現場に使ってもらうことはできません。また、作り始めると途中での変更は難しく、すべてを完成させることが優先されます。変更や品質はコードを全部書き終えた最後に確認し、対応しなければなりません。</a:t>
            </a:r>
          </a:p>
          <a:p>
            <a:r>
              <a:rPr kumimoji="1" lang="ja-JP" altLang="ja-JP" sz="1200" kern="1200" dirty="0">
                <a:solidFill>
                  <a:schemeClr val="tx1"/>
                </a:solidFill>
                <a:effectLst/>
                <a:latin typeface="+mn-lt"/>
                <a:ea typeface="+mn-ea"/>
                <a:cs typeface="+mn-cs"/>
              </a:rPr>
              <a:t>一方、アジャイル開発は、「全部作らない」を前提とします。これが、ウォーターフォール開発と本質的に異なる点です。アジャイル開発は、「業務上必要性が高い</a:t>
            </a:r>
            <a:r>
              <a:rPr kumimoji="1" lang="ja-JP" altLang="ja-JP" sz="1200" b="1" u="sng" kern="1200" dirty="0">
                <a:solidFill>
                  <a:schemeClr val="tx1"/>
                </a:solidFill>
                <a:effectLst/>
                <a:latin typeface="+mn-lt"/>
                <a:ea typeface="+mn-ea"/>
                <a:cs typeface="+mn-cs"/>
              </a:rPr>
              <a:t>業務プロセス</a:t>
            </a:r>
            <a:r>
              <a:rPr kumimoji="1" lang="ja-JP" altLang="ja-JP" sz="1200" kern="1200" dirty="0">
                <a:solidFill>
                  <a:schemeClr val="tx1"/>
                </a:solidFill>
                <a:effectLst/>
                <a:latin typeface="+mn-lt"/>
                <a:ea typeface="+mn-ea"/>
                <a:cs typeface="+mn-cs"/>
              </a:rPr>
              <a:t>を選別し、優先順位を決め、本当に使う業務プロセスだけを作る」という考え方です。</a:t>
            </a:r>
          </a:p>
          <a:p>
            <a:r>
              <a:rPr kumimoji="1" lang="ja-JP" altLang="ja-JP" sz="1200" kern="1200" dirty="0">
                <a:solidFill>
                  <a:schemeClr val="tx1"/>
                </a:solidFill>
                <a:effectLst/>
                <a:latin typeface="+mn-lt"/>
                <a:ea typeface="+mn-ea"/>
                <a:cs typeface="+mn-cs"/>
              </a:rPr>
              <a:t>ここでいう</a:t>
            </a:r>
            <a:r>
              <a:rPr kumimoji="1" lang="ja-JP" altLang="ja-JP" sz="1200" b="1" u="sng" kern="1200" dirty="0">
                <a:solidFill>
                  <a:schemeClr val="tx1"/>
                </a:solidFill>
                <a:effectLst/>
                <a:latin typeface="+mn-lt"/>
                <a:ea typeface="+mn-ea"/>
                <a:cs typeface="+mn-cs"/>
              </a:rPr>
              <a:t>業務プロセス</a:t>
            </a:r>
            <a:r>
              <a:rPr kumimoji="1" lang="ja-JP" altLang="ja-JP" sz="1200" kern="1200" dirty="0">
                <a:solidFill>
                  <a:schemeClr val="tx1"/>
                </a:solidFill>
                <a:effectLst/>
                <a:latin typeface="+mn-lt"/>
                <a:ea typeface="+mn-ea"/>
                <a:cs typeface="+mn-cs"/>
              </a:rPr>
              <a:t>とは、「出荷指示のボタンを押せば、倉庫に出荷伝票が印刷出力される」、「経費精算帳票にデータを入力すれば、経理部門にデータが受け渡される」といったひとつの完結した業務の流れです。これを「業務を遂行するうえで重要度が高い」順番で優先順位を決め、順次開発してゆきます。「必要かどうかわからない」、「あったほうがいいかもしれない」は作りません。</a:t>
            </a:r>
          </a:p>
          <a:p>
            <a:r>
              <a:rPr kumimoji="1" lang="ja-JP" altLang="ja-JP" sz="1200" kern="1200" dirty="0">
                <a:solidFill>
                  <a:schemeClr val="tx1"/>
                </a:solidFill>
                <a:effectLst/>
                <a:latin typeface="+mn-lt"/>
                <a:ea typeface="+mn-ea"/>
                <a:cs typeface="+mn-cs"/>
              </a:rPr>
              <a:t>ひとつの業務プロセスは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週間程度で開発できる規模とし、おおよその工数と期間の見通しを立てて開発を始めます。そして、「反復型の開発（</a:t>
            </a:r>
            <a:r>
              <a:rPr kumimoji="1" lang="en-US" altLang="ja-JP" sz="1200" kern="1200" dirty="0">
                <a:solidFill>
                  <a:schemeClr val="tx1"/>
                </a:solidFill>
                <a:effectLst/>
                <a:latin typeface="+mn-lt"/>
                <a:ea typeface="+mn-ea"/>
                <a:cs typeface="+mn-cs"/>
              </a:rPr>
              <a:t>Iterative Development</a:t>
            </a:r>
            <a:r>
              <a:rPr kumimoji="1" lang="ja-JP" altLang="ja-JP" sz="1200" kern="1200" dirty="0">
                <a:solidFill>
                  <a:schemeClr val="tx1"/>
                </a:solidFill>
                <a:effectLst/>
                <a:latin typeface="+mn-lt"/>
                <a:ea typeface="+mn-ea"/>
                <a:cs typeface="+mn-cs"/>
              </a:rPr>
              <a:t>）」や「継続的インテグレーション（</a:t>
            </a:r>
            <a:r>
              <a:rPr kumimoji="1" lang="en-US" altLang="ja-JP" sz="1200" kern="1200" dirty="0">
                <a:solidFill>
                  <a:schemeClr val="tx1"/>
                </a:solidFill>
                <a:effectLst/>
                <a:latin typeface="+mn-lt"/>
                <a:ea typeface="+mn-ea"/>
                <a:cs typeface="+mn-cs"/>
              </a:rPr>
              <a:t>Continuous Integration</a:t>
            </a:r>
            <a:r>
              <a:rPr kumimoji="1" lang="ja-JP" altLang="ja-JP" sz="1200" kern="1200" dirty="0">
                <a:solidFill>
                  <a:schemeClr val="tx1"/>
                </a:solidFill>
                <a:effectLst/>
                <a:latin typeface="+mn-lt"/>
                <a:ea typeface="+mn-ea"/>
                <a:cs typeface="+mn-cs"/>
              </a:rPr>
              <a:t>）」という手段を使い、ビジネス・ニーズに即応しようとします。</a:t>
            </a:r>
          </a:p>
          <a:p>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そもそもアジャイル開発が生まれるきっかけは、</a:t>
            </a:r>
            <a:r>
              <a:rPr kumimoji="1" lang="en-US" altLang="ja-JP" sz="1200" kern="1200" dirty="0">
                <a:solidFill>
                  <a:schemeClr val="tx1"/>
                </a:solidFill>
                <a:effectLst/>
                <a:latin typeface="+mn-lt"/>
                <a:ea typeface="+mn-ea"/>
                <a:cs typeface="+mn-cs"/>
              </a:rPr>
              <a:t>1986</a:t>
            </a:r>
            <a:r>
              <a:rPr kumimoji="1" lang="ja-JP" altLang="ja-JP" sz="1200" kern="1200" dirty="0">
                <a:solidFill>
                  <a:schemeClr val="tx1"/>
                </a:solidFill>
                <a:effectLst/>
                <a:latin typeface="+mn-lt"/>
                <a:ea typeface="+mn-ea"/>
                <a:cs typeface="+mn-cs"/>
              </a:rPr>
              <a:t>年に日本の経営学者である野中郁次郎氏と竹内弘高氏が、日本の製造業の高い生産性と効率を研究した論文をハーバード・ビジネスレビュー誌に掲載したことにあります。それを読んだジェフ・サザーランド（</a:t>
            </a:r>
            <a:r>
              <a:rPr kumimoji="1" lang="en-US" altLang="ja-JP" sz="1200" kern="1200" dirty="0">
                <a:solidFill>
                  <a:schemeClr val="tx1"/>
                </a:solidFill>
                <a:effectLst/>
                <a:latin typeface="+mn-lt"/>
                <a:ea typeface="+mn-ea"/>
                <a:cs typeface="+mn-cs"/>
              </a:rPr>
              <a:t>Jeff Sutherland</a:t>
            </a:r>
            <a:r>
              <a:rPr kumimoji="1" lang="ja-JP" altLang="ja-JP" sz="1200" kern="1200" dirty="0">
                <a:solidFill>
                  <a:schemeClr val="tx1"/>
                </a:solidFill>
                <a:effectLst/>
                <a:latin typeface="+mn-lt"/>
                <a:ea typeface="+mn-ea"/>
                <a:cs typeface="+mn-cs"/>
              </a:rPr>
              <a:t>）氏らが、システム開発への適用を考え、</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半ばにアジャイル開発の方法論としてまとめました。ですから、アジャイル開発には、伝統的な日本の「ものづくり」にある、「不断の改善により、品質と生産性の向上を両立させる」という精神が、埋め込まれているといっても良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243</a:t>
            </a:fld>
            <a:endParaRPr kumimoji="1" lang="ja-JP" altLang="en-US"/>
          </a:p>
        </p:txBody>
      </p:sp>
    </p:spTree>
    <p:extLst>
      <p:ext uri="{BB962C8B-B14F-4D97-AF65-F5344CB8AC3E}">
        <p14:creationId xmlns:p14="http://schemas.microsoft.com/office/powerpoint/2010/main" val="202282848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244</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lIns="87436" tIns="43718" rIns="87436" bIns="43718"/>
          <a:lstStyle/>
          <a:p>
            <a:r>
              <a:rPr kumimoji="1" lang="ja-JP" altLang="ja-JP" sz="1200" kern="1200" dirty="0">
                <a:solidFill>
                  <a:schemeClr val="tx1"/>
                </a:solidFill>
                <a:effectLst/>
                <a:latin typeface="+mn-lt"/>
                <a:ea typeface="+mn-ea"/>
                <a:cs typeface="+mn-cs"/>
              </a:rPr>
              <a:t>アジャイル開発のメリットは次のようなことです。</a:t>
            </a:r>
          </a:p>
          <a:p>
            <a:pPr lvl="0"/>
            <a:r>
              <a:rPr kumimoji="1" lang="ja-JP" altLang="ja-JP" sz="1200" kern="1200" dirty="0">
                <a:solidFill>
                  <a:schemeClr val="tx1"/>
                </a:solidFill>
                <a:effectLst/>
                <a:latin typeface="+mn-lt"/>
                <a:ea typeface="+mn-ea"/>
                <a:cs typeface="+mn-cs"/>
              </a:rPr>
              <a:t>全て完成しなくても、できあがった業務プロセスから順次現場でデモを行い、実際に操作しながら使い勝手を確認してもらえる。文字や図で描いた紙の仕様書から想像するのではなく、直感的に善し悪しを判断できるので、改善のためのフィードバックが的確、迅速にできる。</a:t>
            </a:r>
          </a:p>
          <a:p>
            <a:pPr lvl="0"/>
            <a:r>
              <a:rPr kumimoji="1" lang="ja-JP" altLang="ja-JP" sz="1200" kern="1200" dirty="0">
                <a:solidFill>
                  <a:schemeClr val="tx1"/>
                </a:solidFill>
                <a:effectLst/>
                <a:latin typeface="+mn-lt"/>
                <a:ea typeface="+mn-ea"/>
                <a:cs typeface="+mn-cs"/>
              </a:rPr>
              <a:t>ビジネス上重要なプロセスから完成させ、</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単位で継続的にユーザーにリリースし検証してもらう。リリースのたびに前リースの修正とテストを重ねてゆくので、重要なところほど早い段階から繰り返し検証されるので、バグは徹底して潰される。開発後期になるほど業務プロセスの重要度が低くなるので、問題が生じても全体への影響は少なく、全体として、高品質なシステムができあがる。</a:t>
            </a:r>
          </a:p>
          <a:p>
            <a:pPr lvl="0"/>
            <a:r>
              <a:rPr kumimoji="1" lang="ja-JP" altLang="ja-JP" sz="1200" kern="1200" dirty="0">
                <a:solidFill>
                  <a:schemeClr val="tx1"/>
                </a:solidFill>
                <a:effectLst/>
                <a:latin typeface="+mn-lt"/>
                <a:ea typeface="+mn-ea"/>
                <a:cs typeface="+mn-cs"/>
              </a:rPr>
              <a:t>業務プロセス単位で作っているので、仕様の凍結は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週間。途中で仕様や優先順位が変わっても、まだ着手していない業務プロセスであれば、入れ替えることができ、変更要求に柔軟に対応できる。</a:t>
            </a:r>
          </a:p>
          <a:p>
            <a:r>
              <a:rPr kumimoji="1" lang="ja-JP" altLang="ja-JP" sz="1200" kern="1200" dirty="0">
                <a:solidFill>
                  <a:schemeClr val="tx1"/>
                </a:solidFill>
                <a:effectLst/>
                <a:latin typeface="+mn-lt"/>
                <a:ea typeface="+mn-ea"/>
                <a:cs typeface="+mn-cs"/>
              </a:rPr>
              <a:t>結果として、短期間、高品質で変更容易な開発が実現するのです。そんなアジャイル開発の狙いを整理すれば、次の３つになるでしょう。</a:t>
            </a:r>
          </a:p>
          <a:p>
            <a:pPr lvl="0"/>
            <a:r>
              <a:rPr kumimoji="1" lang="ja-JP" altLang="ja-JP" sz="1200" kern="1200" dirty="0">
                <a:solidFill>
                  <a:schemeClr val="tx1"/>
                </a:solidFill>
                <a:effectLst/>
                <a:latin typeface="+mn-lt"/>
                <a:ea typeface="+mn-ea"/>
                <a:cs typeface="+mn-cs"/>
              </a:rPr>
              <a:t>予測できない未来を推測で決めず、本当に使うシステムだけを作ることでムダな開発投資をしない。</a:t>
            </a:r>
          </a:p>
          <a:p>
            <a:pPr lvl="0"/>
            <a:r>
              <a:rPr kumimoji="1" lang="ja-JP" altLang="ja-JP" sz="1200" kern="1200" dirty="0">
                <a:solidFill>
                  <a:schemeClr val="tx1"/>
                </a:solidFill>
                <a:effectLst/>
                <a:latin typeface="+mn-lt"/>
                <a:ea typeface="+mn-ea"/>
                <a:cs typeface="+mn-cs"/>
              </a:rPr>
              <a:t>動く「現物」で確認しながら、現場が納得して使えるシステムを実現する。</a:t>
            </a:r>
          </a:p>
          <a:p>
            <a:pPr lvl="0"/>
            <a:r>
              <a:rPr kumimoji="1" lang="ja-JP" altLang="ja-JP" sz="1200" kern="1200" dirty="0">
                <a:solidFill>
                  <a:schemeClr val="tx1"/>
                </a:solidFill>
                <a:effectLst/>
                <a:latin typeface="+mn-lt"/>
                <a:ea typeface="+mn-ea"/>
                <a:cs typeface="+mn-cs"/>
              </a:rPr>
              <a:t>納得できる予算と期間の中で最善の機能と最高の品質を実現する。</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と一体化したビジネス」への比重が高まる中、</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のビジネス・ニーズへの即応力はこれまでにも増して重要になります。その意味からもアジャイル開発は注目されているのです。</a:t>
            </a:r>
            <a:r>
              <a:rPr lang="ja-JP" altLang="ja-JP" dirty="0">
                <a:effectLst/>
              </a:rPr>
              <a:t> </a:t>
            </a:r>
            <a:endParaRPr lang="ja-JP" altLang="en-US" dirty="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244</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24507727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245</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lIns="87436" tIns="43718" rIns="87436" bIns="43718"/>
          <a:lstStyle/>
          <a:p>
            <a:endParaRPr lang="ja-JP" altLang="en-US" dirty="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245</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36986280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246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9717659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258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00061993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262</a:t>
            </a:fld>
            <a:endParaRPr kumimoji="1" lang="ja-JP" altLang="en-US"/>
          </a:p>
        </p:txBody>
      </p:sp>
    </p:spTree>
    <p:extLst>
      <p:ext uri="{BB962C8B-B14F-4D97-AF65-F5344CB8AC3E}">
        <p14:creationId xmlns:p14="http://schemas.microsoft.com/office/powerpoint/2010/main" val="30388892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263</a:t>
            </a:fld>
            <a:endParaRPr kumimoji="1" lang="ja-JP" altLang="en-US"/>
          </a:p>
        </p:txBody>
      </p:sp>
    </p:spTree>
    <p:extLst>
      <p:ext uri="{BB962C8B-B14F-4D97-AF65-F5344CB8AC3E}">
        <p14:creationId xmlns:p14="http://schemas.microsoft.com/office/powerpoint/2010/main" val="5104808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40E48305-7735-1444-8D88-5E8C8CB247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6745" y="6700082"/>
            <a:ext cx="744749" cy="127152"/>
          </a:xfrm>
          <a:prstGeom prst="rect">
            <a:avLst/>
          </a:prstGeom>
          <a:ln>
            <a:noFill/>
          </a:ln>
          <a:effectLst/>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panose="020B0604030504040204" pitchFamily="34" charset="-128"/>
                <a:ea typeface="Meiryo" panose="020B0604030504040204" pitchFamily="34"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30400" y="266400"/>
            <a:ext cx="8686800" cy="416221"/>
          </a:xfrm>
          <a:prstGeom prst="rect">
            <a:avLst/>
          </a:prstGeom>
        </p:spPr>
        <p:txBody>
          <a:bodyPr vert="horz" lIns="0" tIns="45720" rIns="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5F97BFA0-72D0-48CF-9A57-BFE7299468A6}"/>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244736" y="6699653"/>
            <a:ext cx="739034" cy="126176"/>
          </a:xfrm>
          <a:prstGeom prst="rect">
            <a:avLst/>
          </a:prstGeom>
          <a:ln>
            <a:noFill/>
          </a:ln>
          <a:effectLst/>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8" Type="http://schemas.openxmlformats.org/officeDocument/2006/relationships/image" Target="../media/image237.svg"/><Relationship Id="rId13" Type="http://schemas.openxmlformats.org/officeDocument/2006/relationships/image" Target="../media/image242.png"/><Relationship Id="rId3" Type="http://schemas.openxmlformats.org/officeDocument/2006/relationships/image" Target="../media/image231.png"/><Relationship Id="rId7" Type="http://schemas.openxmlformats.org/officeDocument/2006/relationships/image" Target="../media/image236.png"/><Relationship Id="rId12" Type="http://schemas.openxmlformats.org/officeDocument/2006/relationships/image" Target="../media/image241.sv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235.jpeg"/><Relationship Id="rId11" Type="http://schemas.openxmlformats.org/officeDocument/2006/relationships/image" Target="../media/image240.png"/><Relationship Id="rId5" Type="http://schemas.openxmlformats.org/officeDocument/2006/relationships/image" Target="../media/image234.tiff"/><Relationship Id="rId10" Type="http://schemas.openxmlformats.org/officeDocument/2006/relationships/image" Target="../media/image239.svg"/><Relationship Id="rId4" Type="http://schemas.openxmlformats.org/officeDocument/2006/relationships/image" Target="../media/image233.png"/><Relationship Id="rId9" Type="http://schemas.openxmlformats.org/officeDocument/2006/relationships/image" Target="../media/image238.png"/><Relationship Id="rId14" Type="http://schemas.openxmlformats.org/officeDocument/2006/relationships/image" Target="../media/image243.sv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245.tiff"/><Relationship Id="rId7" Type="http://schemas.openxmlformats.org/officeDocument/2006/relationships/image" Target="../media/image249.png"/><Relationship Id="rId2" Type="http://schemas.openxmlformats.org/officeDocument/2006/relationships/image" Target="../media/image244.tiff"/><Relationship Id="rId1" Type="http://schemas.openxmlformats.org/officeDocument/2006/relationships/slideLayout" Target="../slideLayouts/slideLayout6.xml"/><Relationship Id="rId6" Type="http://schemas.openxmlformats.org/officeDocument/2006/relationships/image" Target="../media/image248.tiff"/><Relationship Id="rId5" Type="http://schemas.openxmlformats.org/officeDocument/2006/relationships/image" Target="../media/image247.png"/><Relationship Id="rId4" Type="http://schemas.openxmlformats.org/officeDocument/2006/relationships/image" Target="../media/image246.tif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6.xml"/><Relationship Id="rId4" Type="http://schemas.openxmlformats.org/officeDocument/2006/relationships/image" Target="../media/image252.tiff"/></Relationships>
</file>

<file path=ppt/slides/_rels/slide111.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250.png"/><Relationship Id="rId5" Type="http://schemas.openxmlformats.org/officeDocument/2006/relationships/image" Target="../media/image253.tiff"/><Relationship Id="rId4" Type="http://schemas.openxmlformats.org/officeDocument/2006/relationships/image" Target="../media/image252.tiff"/></Relationships>
</file>

<file path=ppt/slides/_rels/slide112.xml.rels><?xml version="1.0" encoding="UTF-8" standalone="yes"?>
<Relationships xmlns="http://schemas.openxmlformats.org/package/2006/relationships"><Relationship Id="rId3" Type="http://schemas.openxmlformats.org/officeDocument/2006/relationships/image" Target="../media/image255.tiff"/><Relationship Id="rId2" Type="http://schemas.openxmlformats.org/officeDocument/2006/relationships/image" Target="../media/image254.tiff"/><Relationship Id="rId1" Type="http://schemas.openxmlformats.org/officeDocument/2006/relationships/slideLayout" Target="../slideLayouts/slideLayout6.xml"/><Relationship Id="rId6" Type="http://schemas.openxmlformats.org/officeDocument/2006/relationships/image" Target="../media/image258.tiff"/><Relationship Id="rId5" Type="http://schemas.openxmlformats.org/officeDocument/2006/relationships/image" Target="../media/image257.tiff"/><Relationship Id="rId4" Type="http://schemas.openxmlformats.org/officeDocument/2006/relationships/image" Target="../media/image256.tiff"/></Relationships>
</file>

<file path=ppt/slides/_rels/slide113.xml.rels><?xml version="1.0" encoding="UTF-8" standalone="yes"?>
<Relationships xmlns="http://schemas.openxmlformats.org/package/2006/relationships"><Relationship Id="rId8" Type="http://schemas.openxmlformats.org/officeDocument/2006/relationships/image" Target="../media/image264.tiff"/><Relationship Id="rId13" Type="http://schemas.openxmlformats.org/officeDocument/2006/relationships/image" Target="../media/image269.tiff"/><Relationship Id="rId3" Type="http://schemas.openxmlformats.org/officeDocument/2006/relationships/image" Target="../media/image259.tiff"/><Relationship Id="rId7" Type="http://schemas.openxmlformats.org/officeDocument/2006/relationships/image" Target="../media/image263.tiff"/><Relationship Id="rId12" Type="http://schemas.openxmlformats.org/officeDocument/2006/relationships/image" Target="../media/image268.tiff"/><Relationship Id="rId2" Type="http://schemas.openxmlformats.org/officeDocument/2006/relationships/image" Target="../media/image254.tiff"/><Relationship Id="rId1" Type="http://schemas.openxmlformats.org/officeDocument/2006/relationships/slideLayout" Target="../slideLayouts/slideLayout6.xml"/><Relationship Id="rId6" Type="http://schemas.openxmlformats.org/officeDocument/2006/relationships/image" Target="../media/image262.tiff"/><Relationship Id="rId11" Type="http://schemas.openxmlformats.org/officeDocument/2006/relationships/image" Target="../media/image267.tiff"/><Relationship Id="rId5" Type="http://schemas.openxmlformats.org/officeDocument/2006/relationships/image" Target="../media/image261.tiff"/><Relationship Id="rId10" Type="http://schemas.openxmlformats.org/officeDocument/2006/relationships/image" Target="../media/image266.tiff"/><Relationship Id="rId4" Type="http://schemas.openxmlformats.org/officeDocument/2006/relationships/image" Target="../media/image260.tiff"/><Relationship Id="rId9" Type="http://schemas.openxmlformats.org/officeDocument/2006/relationships/image" Target="../media/image265.tiff"/></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hyperlink" Target="https://news.yahoo.co.jp/articles/efbb3cb5f22ca32cfb16e8d4c1ab81b46e8e18fa" TargetMode="External"/><Relationship Id="rId2" Type="http://schemas.openxmlformats.org/officeDocument/2006/relationships/image" Target="../media/image270.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6.xml"/><Relationship Id="rId4" Type="http://schemas.openxmlformats.org/officeDocument/2006/relationships/image" Target="../media/image273.png"/></Relationships>
</file>

<file path=ppt/slides/_rels/slide117.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6.xml"/><Relationship Id="rId4" Type="http://schemas.openxmlformats.org/officeDocument/2006/relationships/image" Target="../media/image27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gif"/><Relationship Id="rId5" Type="http://schemas.openxmlformats.org/officeDocument/2006/relationships/image" Target="../media/image51.jpe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image" Target="../media/image275.tiff"/><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278.jpeg"/><Relationship Id="rId7" Type="http://schemas.openxmlformats.org/officeDocument/2006/relationships/image" Target="../media/image281.png"/><Relationship Id="rId2" Type="http://schemas.openxmlformats.org/officeDocument/2006/relationships/image" Target="../media/image277.jpeg"/><Relationship Id="rId1" Type="http://schemas.openxmlformats.org/officeDocument/2006/relationships/slideLayout" Target="../slideLayouts/slideLayout6.xml"/><Relationship Id="rId6" Type="http://schemas.openxmlformats.org/officeDocument/2006/relationships/image" Target="../media/image280.png"/><Relationship Id="rId5" Type="http://schemas.openxmlformats.org/officeDocument/2006/relationships/image" Target="../media/image279.png"/><Relationship Id="rId4" Type="http://schemas.openxmlformats.org/officeDocument/2006/relationships/image" Target="../media/image275.tiff"/></Relationships>
</file>

<file path=ppt/slides/_rels/slide128.xml.rels><?xml version="1.0" encoding="UTF-8" standalone="yes"?>
<Relationships xmlns="http://schemas.openxmlformats.org/package/2006/relationships"><Relationship Id="rId3" Type="http://schemas.openxmlformats.org/officeDocument/2006/relationships/image" Target="../media/image278.jpeg"/><Relationship Id="rId7" Type="http://schemas.openxmlformats.org/officeDocument/2006/relationships/image" Target="../media/image281.png"/><Relationship Id="rId2" Type="http://schemas.openxmlformats.org/officeDocument/2006/relationships/image" Target="../media/image277.jpeg"/><Relationship Id="rId1" Type="http://schemas.openxmlformats.org/officeDocument/2006/relationships/slideLayout" Target="../slideLayouts/slideLayout6.xml"/><Relationship Id="rId6" Type="http://schemas.openxmlformats.org/officeDocument/2006/relationships/image" Target="../media/image280.png"/><Relationship Id="rId5" Type="http://schemas.openxmlformats.org/officeDocument/2006/relationships/image" Target="../media/image279.png"/><Relationship Id="rId4" Type="http://schemas.openxmlformats.org/officeDocument/2006/relationships/image" Target="../media/image275.tiff"/></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272.png"/><Relationship Id="rId7" Type="http://schemas.openxmlformats.org/officeDocument/2006/relationships/image" Target="../media/image282.pn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275.tiff"/><Relationship Id="rId5" Type="http://schemas.openxmlformats.org/officeDocument/2006/relationships/image" Target="../media/image158.jpg"/><Relationship Id="rId4" Type="http://schemas.openxmlformats.org/officeDocument/2006/relationships/image" Target="../media/image273.png"/></Relationships>
</file>

<file path=ppt/slides/_rels/slide131.xml.rels><?xml version="1.0" encoding="UTF-8" standalone="yes"?>
<Relationships xmlns="http://schemas.openxmlformats.org/package/2006/relationships"><Relationship Id="rId2" Type="http://schemas.openxmlformats.org/officeDocument/2006/relationships/image" Target="../media/image283.tiff"/><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284.tiff"/><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image" Target="../media/image287.tiff"/><Relationship Id="rId5" Type="http://schemas.openxmlformats.org/officeDocument/2006/relationships/image" Target="../media/image286.tiff"/><Relationship Id="rId4" Type="http://schemas.openxmlformats.org/officeDocument/2006/relationships/image" Target="../media/image285.tiff"/></Relationships>
</file>

<file path=ppt/slides/_rels/slide133.xml.rels><?xml version="1.0" encoding="UTF-8" standalone="yes"?>
<Relationships xmlns="http://schemas.openxmlformats.org/package/2006/relationships"><Relationship Id="rId3" Type="http://schemas.openxmlformats.org/officeDocument/2006/relationships/image" Target="../media/image288.tiff"/><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290.tiff"/><Relationship Id="rId4" Type="http://schemas.openxmlformats.org/officeDocument/2006/relationships/image" Target="../media/image289.tif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8" Type="http://schemas.openxmlformats.org/officeDocument/2006/relationships/image" Target="../media/image296.jpeg"/><Relationship Id="rId3" Type="http://schemas.openxmlformats.org/officeDocument/2006/relationships/image" Target="../media/image291.jpeg"/><Relationship Id="rId7" Type="http://schemas.openxmlformats.org/officeDocument/2006/relationships/image" Target="../media/image295.jpe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294.jpeg"/><Relationship Id="rId5" Type="http://schemas.openxmlformats.org/officeDocument/2006/relationships/image" Target="../media/image293.png"/><Relationship Id="rId4" Type="http://schemas.openxmlformats.org/officeDocument/2006/relationships/image" Target="../media/image292.png"/></Relationships>
</file>

<file path=ppt/slides/_rels/slide139.xml.rels><?xml version="1.0" encoding="UTF-8" standalone="yes"?>
<Relationships xmlns="http://schemas.openxmlformats.org/package/2006/relationships"><Relationship Id="rId8" Type="http://schemas.openxmlformats.org/officeDocument/2006/relationships/image" Target="../media/image302.tiff"/><Relationship Id="rId13" Type="http://schemas.openxmlformats.org/officeDocument/2006/relationships/image" Target="../media/image306.tiff"/><Relationship Id="rId3" Type="http://schemas.openxmlformats.org/officeDocument/2006/relationships/image" Target="../media/image297.jpeg"/><Relationship Id="rId7" Type="http://schemas.openxmlformats.org/officeDocument/2006/relationships/image" Target="../media/image301.tiff"/><Relationship Id="rId12" Type="http://schemas.openxmlformats.org/officeDocument/2006/relationships/image" Target="../media/image305.tiff"/><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300.tiff"/><Relationship Id="rId11" Type="http://schemas.openxmlformats.org/officeDocument/2006/relationships/image" Target="../media/image12.tiff"/><Relationship Id="rId5" Type="http://schemas.openxmlformats.org/officeDocument/2006/relationships/image" Target="../media/image299.tiff"/><Relationship Id="rId15" Type="http://schemas.openxmlformats.org/officeDocument/2006/relationships/image" Target="../media/image308.tiff"/><Relationship Id="rId10" Type="http://schemas.openxmlformats.org/officeDocument/2006/relationships/image" Target="../media/image304.png"/><Relationship Id="rId4" Type="http://schemas.openxmlformats.org/officeDocument/2006/relationships/image" Target="../media/image298.jpeg"/><Relationship Id="rId9" Type="http://schemas.openxmlformats.org/officeDocument/2006/relationships/image" Target="../media/image303.jpeg"/><Relationship Id="rId14" Type="http://schemas.openxmlformats.org/officeDocument/2006/relationships/image" Target="../media/image307.tiff"/></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tiff"/><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slideLayout" Target="../slideLayouts/slideLayout6.xml"/><Relationship Id="rId1" Type="http://schemas.openxmlformats.org/officeDocument/2006/relationships/video" Target="https://www.youtube.com/embed/ArRWXopUHAQ?feature=oembed"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311.tiff"/><Relationship Id="rId7" Type="http://schemas.openxmlformats.org/officeDocument/2006/relationships/image" Target="../media/image315.tiff"/><Relationship Id="rId2" Type="http://schemas.openxmlformats.org/officeDocument/2006/relationships/image" Target="../media/image310.tiff"/><Relationship Id="rId1" Type="http://schemas.openxmlformats.org/officeDocument/2006/relationships/slideLayout" Target="../slideLayouts/slideLayout6.xml"/><Relationship Id="rId6" Type="http://schemas.openxmlformats.org/officeDocument/2006/relationships/image" Target="../media/image314.tiff"/><Relationship Id="rId5" Type="http://schemas.openxmlformats.org/officeDocument/2006/relationships/image" Target="../media/image313.tiff"/><Relationship Id="rId4" Type="http://schemas.openxmlformats.org/officeDocument/2006/relationships/image" Target="../media/image312.tiff"/></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316.tiff"/><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hyperlink" Target="https://www.soumu.go.jp/johotsusintokei/linkdata/r02_01_houkoku.pdf" TargetMode="External"/><Relationship Id="rId2" Type="http://schemas.openxmlformats.org/officeDocument/2006/relationships/image" Target="../media/image318.png"/><Relationship Id="rId1" Type="http://schemas.openxmlformats.org/officeDocument/2006/relationships/slideLayout" Target="../slideLayouts/slideLayout6.xml"/><Relationship Id="rId4" Type="http://schemas.openxmlformats.org/officeDocument/2006/relationships/hyperlink" Target="https://www.soumu.go.jp/main_content/000633132.pdf"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image" Target="../media/image319.tiff"/><Relationship Id="rId1" Type="http://schemas.openxmlformats.org/officeDocument/2006/relationships/slideLayout" Target="../slideLayouts/slideLayout6.xml"/><Relationship Id="rId4" Type="http://schemas.openxmlformats.org/officeDocument/2006/relationships/image" Target="../media/image321.jpeg"/></Relationships>
</file>

<file path=ppt/slides/_rels/slide148.xml.rels><?xml version="1.0" encoding="UTF-8" standalone="yes"?>
<Relationships xmlns="http://schemas.openxmlformats.org/package/2006/relationships"><Relationship Id="rId8" Type="http://schemas.openxmlformats.org/officeDocument/2006/relationships/image" Target="../media/image328.tiff"/><Relationship Id="rId13" Type="http://schemas.openxmlformats.org/officeDocument/2006/relationships/image" Target="../media/image333.tiff"/><Relationship Id="rId3" Type="http://schemas.openxmlformats.org/officeDocument/2006/relationships/image" Target="../media/image323.tiff"/><Relationship Id="rId7" Type="http://schemas.openxmlformats.org/officeDocument/2006/relationships/image" Target="../media/image327.tiff"/><Relationship Id="rId12" Type="http://schemas.openxmlformats.org/officeDocument/2006/relationships/image" Target="../media/image332.tiff"/><Relationship Id="rId2" Type="http://schemas.openxmlformats.org/officeDocument/2006/relationships/image" Target="../media/image322.jpeg"/><Relationship Id="rId1" Type="http://schemas.openxmlformats.org/officeDocument/2006/relationships/slideLayout" Target="../slideLayouts/slideLayout6.xml"/><Relationship Id="rId6" Type="http://schemas.openxmlformats.org/officeDocument/2006/relationships/image" Target="../media/image326.tiff"/><Relationship Id="rId11" Type="http://schemas.openxmlformats.org/officeDocument/2006/relationships/image" Target="../media/image331.tiff"/><Relationship Id="rId5" Type="http://schemas.openxmlformats.org/officeDocument/2006/relationships/image" Target="../media/image325.tiff"/><Relationship Id="rId15" Type="http://schemas.openxmlformats.org/officeDocument/2006/relationships/image" Target="../media/image335.jpeg"/><Relationship Id="rId10" Type="http://schemas.openxmlformats.org/officeDocument/2006/relationships/image" Target="../media/image330.tiff"/><Relationship Id="rId4" Type="http://schemas.openxmlformats.org/officeDocument/2006/relationships/image" Target="../media/image324.tiff"/><Relationship Id="rId9" Type="http://schemas.openxmlformats.org/officeDocument/2006/relationships/image" Target="../media/image329.tiff"/><Relationship Id="rId14" Type="http://schemas.openxmlformats.org/officeDocument/2006/relationships/image" Target="../media/image334.tiff"/></Relationships>
</file>

<file path=ppt/slides/_rels/slide149.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8" Type="http://schemas.openxmlformats.org/officeDocument/2006/relationships/image" Target="../media/image342.tiff"/><Relationship Id="rId3" Type="http://schemas.openxmlformats.org/officeDocument/2006/relationships/image" Target="../media/image158.jpg"/><Relationship Id="rId7" Type="http://schemas.openxmlformats.org/officeDocument/2006/relationships/image" Target="../media/image341.tiff"/><Relationship Id="rId2" Type="http://schemas.openxmlformats.org/officeDocument/2006/relationships/image" Target="../media/image337.png"/><Relationship Id="rId1" Type="http://schemas.openxmlformats.org/officeDocument/2006/relationships/slideLayout" Target="../slideLayouts/slideLayout6.xml"/><Relationship Id="rId6" Type="http://schemas.openxmlformats.org/officeDocument/2006/relationships/image" Target="../media/image340.tiff"/><Relationship Id="rId5" Type="http://schemas.openxmlformats.org/officeDocument/2006/relationships/image" Target="../media/image339.tiff"/><Relationship Id="rId4" Type="http://schemas.openxmlformats.org/officeDocument/2006/relationships/image" Target="../media/image338.png"/></Relationships>
</file>

<file path=ppt/slides/_rels/slide152.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openxmlformats.org/officeDocument/2006/relationships/image" Target="../media/image344.png"/><Relationship Id="rId4" Type="http://schemas.openxmlformats.org/officeDocument/2006/relationships/image" Target="../media/image187.png"/></Relationships>
</file>

<file path=ppt/slides/_rels/slide153.xml.rels><?xml version="1.0" encoding="UTF-8" standalone="yes"?>
<Relationships xmlns="http://schemas.openxmlformats.org/package/2006/relationships"><Relationship Id="rId8" Type="http://schemas.openxmlformats.org/officeDocument/2006/relationships/image" Target="../media/image351.tiff"/><Relationship Id="rId13" Type="http://schemas.openxmlformats.org/officeDocument/2006/relationships/image" Target="../media/image356.tiff"/><Relationship Id="rId3" Type="http://schemas.openxmlformats.org/officeDocument/2006/relationships/image" Target="../media/image346.tiff"/><Relationship Id="rId7" Type="http://schemas.openxmlformats.org/officeDocument/2006/relationships/image" Target="../media/image350.tiff"/><Relationship Id="rId12" Type="http://schemas.openxmlformats.org/officeDocument/2006/relationships/image" Target="../media/image355.tiff"/><Relationship Id="rId2" Type="http://schemas.openxmlformats.org/officeDocument/2006/relationships/image" Target="../media/image345.tiff"/><Relationship Id="rId1" Type="http://schemas.openxmlformats.org/officeDocument/2006/relationships/slideLayout" Target="../slideLayouts/slideLayout6.xml"/><Relationship Id="rId6" Type="http://schemas.openxmlformats.org/officeDocument/2006/relationships/image" Target="../media/image349.tiff"/><Relationship Id="rId11" Type="http://schemas.openxmlformats.org/officeDocument/2006/relationships/image" Target="../media/image354.tiff"/><Relationship Id="rId5" Type="http://schemas.openxmlformats.org/officeDocument/2006/relationships/image" Target="../media/image348.tiff"/><Relationship Id="rId15" Type="http://schemas.openxmlformats.org/officeDocument/2006/relationships/image" Target="../media/image358.jpeg"/><Relationship Id="rId10" Type="http://schemas.openxmlformats.org/officeDocument/2006/relationships/image" Target="../media/image353.tiff"/><Relationship Id="rId4" Type="http://schemas.openxmlformats.org/officeDocument/2006/relationships/image" Target="../media/image347.tiff"/><Relationship Id="rId9" Type="http://schemas.openxmlformats.org/officeDocument/2006/relationships/image" Target="../media/image352.tiff"/><Relationship Id="rId14" Type="http://schemas.openxmlformats.org/officeDocument/2006/relationships/image" Target="../media/image357.tiff"/></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8" Type="http://schemas.openxmlformats.org/officeDocument/2006/relationships/image" Target="../media/image365.tiff"/><Relationship Id="rId3" Type="http://schemas.openxmlformats.org/officeDocument/2006/relationships/image" Target="../media/image360.tiff"/><Relationship Id="rId7" Type="http://schemas.openxmlformats.org/officeDocument/2006/relationships/image" Target="../media/image364.tiff"/><Relationship Id="rId2" Type="http://schemas.openxmlformats.org/officeDocument/2006/relationships/image" Target="../media/image359.png"/><Relationship Id="rId1" Type="http://schemas.openxmlformats.org/officeDocument/2006/relationships/slideLayout" Target="../slideLayouts/slideLayout6.xml"/><Relationship Id="rId6" Type="http://schemas.openxmlformats.org/officeDocument/2006/relationships/image" Target="../media/image363.tiff"/><Relationship Id="rId5" Type="http://schemas.openxmlformats.org/officeDocument/2006/relationships/image" Target="../media/image362.tiff"/><Relationship Id="rId4" Type="http://schemas.openxmlformats.org/officeDocument/2006/relationships/image" Target="../media/image361.tiff"/></Relationships>
</file>

<file path=ppt/slides/_rels/slide157.xml.rels><?xml version="1.0" encoding="UTF-8" standalone="yes"?>
<Relationships xmlns="http://schemas.openxmlformats.org/package/2006/relationships"><Relationship Id="rId8" Type="http://schemas.openxmlformats.org/officeDocument/2006/relationships/image" Target="../media/image371.png"/><Relationship Id="rId3" Type="http://schemas.openxmlformats.org/officeDocument/2006/relationships/image" Target="../media/image366.tiff"/><Relationship Id="rId7" Type="http://schemas.openxmlformats.org/officeDocument/2006/relationships/image" Target="../media/image370.png"/><Relationship Id="rId2" Type="http://schemas.openxmlformats.org/officeDocument/2006/relationships/image" Target="../media/image359.png"/><Relationship Id="rId1" Type="http://schemas.openxmlformats.org/officeDocument/2006/relationships/slideLayout" Target="../slideLayouts/slideLayout6.xml"/><Relationship Id="rId6" Type="http://schemas.openxmlformats.org/officeDocument/2006/relationships/image" Target="../media/image369.png"/><Relationship Id="rId5" Type="http://schemas.openxmlformats.org/officeDocument/2006/relationships/image" Target="../media/image368.png"/><Relationship Id="rId4" Type="http://schemas.openxmlformats.org/officeDocument/2006/relationships/image" Target="../media/image367.png"/><Relationship Id="rId9" Type="http://schemas.openxmlformats.org/officeDocument/2006/relationships/image" Target="../media/image372.png"/></Relationships>
</file>

<file path=ppt/slides/_rels/slide158.xml.rels><?xml version="1.0" encoding="UTF-8" standalone="yes"?>
<Relationships xmlns="http://schemas.openxmlformats.org/package/2006/relationships"><Relationship Id="rId8" Type="http://schemas.openxmlformats.org/officeDocument/2006/relationships/image" Target="../media/image376.tiff"/><Relationship Id="rId13" Type="http://schemas.openxmlformats.org/officeDocument/2006/relationships/image" Target="../media/image381.tiff"/><Relationship Id="rId3" Type="http://schemas.openxmlformats.org/officeDocument/2006/relationships/image" Target="../media/image370.png"/><Relationship Id="rId7" Type="http://schemas.openxmlformats.org/officeDocument/2006/relationships/image" Target="../media/image375.png"/><Relationship Id="rId12" Type="http://schemas.openxmlformats.org/officeDocument/2006/relationships/image" Target="../media/image380.png"/><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image" Target="../media/image374.tiff"/><Relationship Id="rId11" Type="http://schemas.openxmlformats.org/officeDocument/2006/relationships/image" Target="../media/image379.png"/><Relationship Id="rId5" Type="http://schemas.openxmlformats.org/officeDocument/2006/relationships/image" Target="../media/image373.png"/><Relationship Id="rId10" Type="http://schemas.openxmlformats.org/officeDocument/2006/relationships/image" Target="../media/image378.png"/><Relationship Id="rId4" Type="http://schemas.openxmlformats.org/officeDocument/2006/relationships/image" Target="../media/image55.png"/><Relationship Id="rId9" Type="http://schemas.openxmlformats.org/officeDocument/2006/relationships/image" Target="../media/image377.png"/><Relationship Id="rId14" Type="http://schemas.openxmlformats.org/officeDocument/2006/relationships/image" Target="../media/image382.tiff"/></Relationships>
</file>

<file path=ppt/slides/_rels/slide159.xml.rels><?xml version="1.0" encoding="UTF-8" standalone="yes"?>
<Relationships xmlns="http://schemas.openxmlformats.org/package/2006/relationships"><Relationship Id="rId3" Type="http://schemas.openxmlformats.org/officeDocument/2006/relationships/image" Target="../media/image383.jpeg"/><Relationship Id="rId2" Type="http://schemas.openxmlformats.org/officeDocument/2006/relationships/notesSlide" Target="../notesSlides/notesSlide69.xml"/><Relationship Id="rId1" Type="http://schemas.openxmlformats.org/officeDocument/2006/relationships/slideLayout" Target="../slideLayouts/slideLayout6.xml"/><Relationship Id="rId6" Type="http://schemas.openxmlformats.org/officeDocument/2006/relationships/image" Target="../media/image386.jpg"/><Relationship Id="rId5" Type="http://schemas.openxmlformats.org/officeDocument/2006/relationships/image" Target="../media/image385.png"/><Relationship Id="rId4" Type="http://schemas.openxmlformats.org/officeDocument/2006/relationships/image" Target="../media/image384.jpe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387.jpe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8" Type="http://schemas.openxmlformats.org/officeDocument/2006/relationships/image" Target="../media/image394.tiff"/><Relationship Id="rId13" Type="http://schemas.openxmlformats.org/officeDocument/2006/relationships/image" Target="../media/image399.tiff"/><Relationship Id="rId3" Type="http://schemas.openxmlformats.org/officeDocument/2006/relationships/image" Target="../media/image389.tiff"/><Relationship Id="rId7" Type="http://schemas.openxmlformats.org/officeDocument/2006/relationships/image" Target="../media/image393.tiff"/><Relationship Id="rId12" Type="http://schemas.openxmlformats.org/officeDocument/2006/relationships/image" Target="../media/image398.tiff"/><Relationship Id="rId2" Type="http://schemas.openxmlformats.org/officeDocument/2006/relationships/image" Target="../media/image388.jpeg"/><Relationship Id="rId1" Type="http://schemas.openxmlformats.org/officeDocument/2006/relationships/slideLayout" Target="../slideLayouts/slideLayout6.xml"/><Relationship Id="rId6" Type="http://schemas.openxmlformats.org/officeDocument/2006/relationships/image" Target="../media/image392.tiff"/><Relationship Id="rId11" Type="http://schemas.openxmlformats.org/officeDocument/2006/relationships/image" Target="../media/image397.tiff"/><Relationship Id="rId5" Type="http://schemas.openxmlformats.org/officeDocument/2006/relationships/image" Target="../media/image391.tiff"/><Relationship Id="rId10" Type="http://schemas.openxmlformats.org/officeDocument/2006/relationships/image" Target="../media/image396.tiff"/><Relationship Id="rId4" Type="http://schemas.openxmlformats.org/officeDocument/2006/relationships/image" Target="../media/image390.tiff"/><Relationship Id="rId9" Type="http://schemas.openxmlformats.org/officeDocument/2006/relationships/image" Target="../media/image395.tiff"/><Relationship Id="rId14" Type="http://schemas.openxmlformats.org/officeDocument/2006/relationships/image" Target="../media/image400.tiff"/></Relationships>
</file>

<file path=ppt/slides/_rels/slide165.xml.rels><?xml version="1.0" encoding="UTF-8" standalone="yes"?>
<Relationships xmlns="http://schemas.openxmlformats.org/package/2006/relationships"><Relationship Id="rId3" Type="http://schemas.openxmlformats.org/officeDocument/2006/relationships/image" Target="../media/image389.tiff"/><Relationship Id="rId2" Type="http://schemas.openxmlformats.org/officeDocument/2006/relationships/image" Target="../media/image388.jpeg"/><Relationship Id="rId1" Type="http://schemas.openxmlformats.org/officeDocument/2006/relationships/slideLayout" Target="../slideLayouts/slideLayout6.xml"/><Relationship Id="rId5" Type="http://schemas.openxmlformats.org/officeDocument/2006/relationships/image" Target="../media/image395.tiff"/><Relationship Id="rId4" Type="http://schemas.openxmlformats.org/officeDocument/2006/relationships/image" Target="../media/image394.tiff"/></Relationships>
</file>

<file path=ppt/slides/_rels/slide16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8" Type="http://schemas.openxmlformats.org/officeDocument/2006/relationships/image" Target="../media/image407.tiff"/><Relationship Id="rId3" Type="http://schemas.openxmlformats.org/officeDocument/2006/relationships/image" Target="../media/image402.tiff"/><Relationship Id="rId7" Type="http://schemas.openxmlformats.org/officeDocument/2006/relationships/image" Target="../media/image406.jpeg"/><Relationship Id="rId2" Type="http://schemas.openxmlformats.org/officeDocument/2006/relationships/image" Target="../media/image401.tiff"/><Relationship Id="rId1" Type="http://schemas.openxmlformats.org/officeDocument/2006/relationships/slideLayout" Target="../slideLayouts/slideLayout6.xml"/><Relationship Id="rId6" Type="http://schemas.openxmlformats.org/officeDocument/2006/relationships/image" Target="../media/image405.tiff"/><Relationship Id="rId5" Type="http://schemas.openxmlformats.org/officeDocument/2006/relationships/image" Target="../media/image404.tiff"/><Relationship Id="rId4" Type="http://schemas.openxmlformats.org/officeDocument/2006/relationships/image" Target="../media/image403.tiff"/></Relationships>
</file>

<file path=ppt/slides/_rels/slide168.xml.rels><?xml version="1.0" encoding="UTF-8" standalone="yes"?>
<Relationships xmlns="http://schemas.openxmlformats.org/package/2006/relationships"><Relationship Id="rId3" Type="http://schemas.openxmlformats.org/officeDocument/2006/relationships/image" Target="../media/image409.tiff"/><Relationship Id="rId2" Type="http://schemas.openxmlformats.org/officeDocument/2006/relationships/image" Target="../media/image408.tiff"/><Relationship Id="rId1" Type="http://schemas.openxmlformats.org/officeDocument/2006/relationships/slideLayout" Target="../slideLayouts/slideLayout6.xml"/><Relationship Id="rId5" Type="http://schemas.openxmlformats.org/officeDocument/2006/relationships/image" Target="../media/image407.tiff"/><Relationship Id="rId4" Type="http://schemas.openxmlformats.org/officeDocument/2006/relationships/image" Target="../media/image406.jpeg"/></Relationships>
</file>

<file path=ppt/slides/_rels/slide169.xml.rels><?xml version="1.0" encoding="UTF-8" standalone="yes"?>
<Relationships xmlns="http://schemas.openxmlformats.org/package/2006/relationships"><Relationship Id="rId8" Type="http://schemas.openxmlformats.org/officeDocument/2006/relationships/image" Target="../media/image416.tiff"/><Relationship Id="rId13" Type="http://schemas.openxmlformats.org/officeDocument/2006/relationships/image" Target="../media/image421.tiff"/><Relationship Id="rId18" Type="http://schemas.openxmlformats.org/officeDocument/2006/relationships/image" Target="../media/image426.tiff"/><Relationship Id="rId3" Type="http://schemas.openxmlformats.org/officeDocument/2006/relationships/image" Target="../media/image411.tiff"/><Relationship Id="rId7" Type="http://schemas.openxmlformats.org/officeDocument/2006/relationships/image" Target="../media/image415.tiff"/><Relationship Id="rId12" Type="http://schemas.openxmlformats.org/officeDocument/2006/relationships/image" Target="../media/image420.tiff"/><Relationship Id="rId17" Type="http://schemas.openxmlformats.org/officeDocument/2006/relationships/image" Target="../media/image425.tiff"/><Relationship Id="rId2" Type="http://schemas.openxmlformats.org/officeDocument/2006/relationships/image" Target="../media/image410.tiff"/><Relationship Id="rId16" Type="http://schemas.openxmlformats.org/officeDocument/2006/relationships/image" Target="../media/image424.tiff"/><Relationship Id="rId1" Type="http://schemas.openxmlformats.org/officeDocument/2006/relationships/slideLayout" Target="../slideLayouts/slideLayout6.xml"/><Relationship Id="rId6" Type="http://schemas.openxmlformats.org/officeDocument/2006/relationships/image" Target="../media/image414.tiff"/><Relationship Id="rId11" Type="http://schemas.openxmlformats.org/officeDocument/2006/relationships/image" Target="../media/image419.tiff"/><Relationship Id="rId5" Type="http://schemas.openxmlformats.org/officeDocument/2006/relationships/image" Target="../media/image413.tiff"/><Relationship Id="rId15" Type="http://schemas.openxmlformats.org/officeDocument/2006/relationships/image" Target="../media/image423.tiff"/><Relationship Id="rId10" Type="http://schemas.openxmlformats.org/officeDocument/2006/relationships/image" Target="../media/image418.tiff"/><Relationship Id="rId4" Type="http://schemas.openxmlformats.org/officeDocument/2006/relationships/image" Target="../media/image412.tiff"/><Relationship Id="rId9" Type="http://schemas.openxmlformats.org/officeDocument/2006/relationships/image" Target="../media/image417.tiff"/><Relationship Id="rId14" Type="http://schemas.openxmlformats.org/officeDocument/2006/relationships/image" Target="../media/image422.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8" Type="http://schemas.openxmlformats.org/officeDocument/2006/relationships/image" Target="../media/image432.tiff"/><Relationship Id="rId13" Type="http://schemas.openxmlformats.org/officeDocument/2006/relationships/image" Target="../media/image437.tiff"/><Relationship Id="rId3" Type="http://schemas.openxmlformats.org/officeDocument/2006/relationships/image" Target="../media/image428.tiff"/><Relationship Id="rId7" Type="http://schemas.openxmlformats.org/officeDocument/2006/relationships/image" Target="../media/image431.tiff"/><Relationship Id="rId12" Type="http://schemas.openxmlformats.org/officeDocument/2006/relationships/image" Target="../media/image436.tiff"/><Relationship Id="rId17" Type="http://schemas.openxmlformats.org/officeDocument/2006/relationships/image" Target="../media/image441.tiff"/><Relationship Id="rId2" Type="http://schemas.openxmlformats.org/officeDocument/2006/relationships/image" Target="../media/image427.tiff"/><Relationship Id="rId16" Type="http://schemas.openxmlformats.org/officeDocument/2006/relationships/image" Target="../media/image440.tiff"/><Relationship Id="rId1" Type="http://schemas.openxmlformats.org/officeDocument/2006/relationships/slideLayout" Target="../slideLayouts/slideLayout6.xml"/><Relationship Id="rId6" Type="http://schemas.openxmlformats.org/officeDocument/2006/relationships/image" Target="../media/image430.tiff"/><Relationship Id="rId11" Type="http://schemas.openxmlformats.org/officeDocument/2006/relationships/image" Target="../media/image435.tiff"/><Relationship Id="rId5" Type="http://schemas.openxmlformats.org/officeDocument/2006/relationships/image" Target="../media/image429.tiff"/><Relationship Id="rId15" Type="http://schemas.openxmlformats.org/officeDocument/2006/relationships/image" Target="../media/image439.tiff"/><Relationship Id="rId10" Type="http://schemas.openxmlformats.org/officeDocument/2006/relationships/image" Target="../media/image434.tiff"/><Relationship Id="rId4" Type="http://schemas.openxmlformats.org/officeDocument/2006/relationships/image" Target="../media/image426.tiff"/><Relationship Id="rId9" Type="http://schemas.openxmlformats.org/officeDocument/2006/relationships/image" Target="../media/image433.tiff"/><Relationship Id="rId14" Type="http://schemas.openxmlformats.org/officeDocument/2006/relationships/image" Target="../media/image438.tiff"/></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443.png"/><Relationship Id="rId2" Type="http://schemas.openxmlformats.org/officeDocument/2006/relationships/image" Target="../media/image442.jpe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8" Type="http://schemas.openxmlformats.org/officeDocument/2006/relationships/image" Target="../media/image448.tiff"/><Relationship Id="rId13" Type="http://schemas.openxmlformats.org/officeDocument/2006/relationships/image" Target="../media/image453.tiff"/><Relationship Id="rId3" Type="http://schemas.openxmlformats.org/officeDocument/2006/relationships/image" Target="../media/image444.tiff"/><Relationship Id="rId7" Type="http://schemas.openxmlformats.org/officeDocument/2006/relationships/image" Target="../media/image447.tiff"/><Relationship Id="rId12" Type="http://schemas.openxmlformats.org/officeDocument/2006/relationships/image" Target="../media/image452.tiff"/><Relationship Id="rId2" Type="http://schemas.openxmlformats.org/officeDocument/2006/relationships/notesSlide" Target="../notesSlides/notesSlide72.xml"/><Relationship Id="rId1" Type="http://schemas.openxmlformats.org/officeDocument/2006/relationships/slideLayout" Target="../slideLayouts/slideLayout6.xml"/><Relationship Id="rId6" Type="http://schemas.openxmlformats.org/officeDocument/2006/relationships/image" Target="../media/image446.tiff"/><Relationship Id="rId11" Type="http://schemas.openxmlformats.org/officeDocument/2006/relationships/image" Target="../media/image451.tiff"/><Relationship Id="rId5" Type="http://schemas.microsoft.com/office/2007/relationships/hdphoto" Target="../media/hdphoto2.wdp"/><Relationship Id="rId10" Type="http://schemas.openxmlformats.org/officeDocument/2006/relationships/image" Target="../media/image450.tiff"/><Relationship Id="rId4" Type="http://schemas.openxmlformats.org/officeDocument/2006/relationships/image" Target="../media/image445.png"/><Relationship Id="rId9" Type="http://schemas.openxmlformats.org/officeDocument/2006/relationships/image" Target="../media/image449.tiff"/></Relationships>
</file>

<file path=ppt/slides/_rels/slide17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54.tiff"/><Relationship Id="rId7" Type="http://schemas.openxmlformats.org/officeDocument/2006/relationships/image" Target="../media/image457.tiff"/><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456.png"/><Relationship Id="rId4" Type="http://schemas.openxmlformats.org/officeDocument/2006/relationships/image" Target="../media/image455.png"/><Relationship Id="rId9" Type="http://schemas.openxmlformats.org/officeDocument/2006/relationships/image" Target="../media/image458.tiff"/></Relationships>
</file>

<file path=ppt/slides/_rels/slide176.xml.rels><?xml version="1.0" encoding="UTF-8" standalone="yes"?>
<Relationships xmlns="http://schemas.openxmlformats.org/package/2006/relationships"><Relationship Id="rId8" Type="http://schemas.openxmlformats.org/officeDocument/2006/relationships/image" Target="../media/image464.tiff"/><Relationship Id="rId3" Type="http://schemas.openxmlformats.org/officeDocument/2006/relationships/image" Target="../media/image459.png"/><Relationship Id="rId7" Type="http://schemas.openxmlformats.org/officeDocument/2006/relationships/image" Target="../media/image463.tiff"/><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image" Target="../media/image462.png"/><Relationship Id="rId5" Type="http://schemas.openxmlformats.org/officeDocument/2006/relationships/image" Target="../media/image461.png"/><Relationship Id="rId10" Type="http://schemas.openxmlformats.org/officeDocument/2006/relationships/image" Target="../media/image466.png"/><Relationship Id="rId4" Type="http://schemas.openxmlformats.org/officeDocument/2006/relationships/image" Target="../media/image460.png"/><Relationship Id="rId9" Type="http://schemas.openxmlformats.org/officeDocument/2006/relationships/image" Target="../media/image465.tiff"/></Relationships>
</file>

<file path=ppt/slides/_rels/slide177.xml.rels><?xml version="1.0" encoding="UTF-8" standalone="yes"?>
<Relationships xmlns="http://schemas.openxmlformats.org/package/2006/relationships"><Relationship Id="rId8" Type="http://schemas.openxmlformats.org/officeDocument/2006/relationships/image" Target="../media/image473.tiff"/><Relationship Id="rId3" Type="http://schemas.openxmlformats.org/officeDocument/2006/relationships/image" Target="../media/image468.png"/><Relationship Id="rId7" Type="http://schemas.openxmlformats.org/officeDocument/2006/relationships/image" Target="../media/image472.png"/><Relationship Id="rId2" Type="http://schemas.openxmlformats.org/officeDocument/2006/relationships/image" Target="../media/image467.png"/><Relationship Id="rId1" Type="http://schemas.openxmlformats.org/officeDocument/2006/relationships/slideLayout" Target="../slideLayouts/slideLayout6.xml"/><Relationship Id="rId6" Type="http://schemas.openxmlformats.org/officeDocument/2006/relationships/image" Target="../media/image471.png"/><Relationship Id="rId5" Type="http://schemas.openxmlformats.org/officeDocument/2006/relationships/image" Target="../media/image470.png"/><Relationship Id="rId4" Type="http://schemas.openxmlformats.org/officeDocument/2006/relationships/image" Target="../media/image469.png"/><Relationship Id="rId9" Type="http://schemas.openxmlformats.org/officeDocument/2006/relationships/image" Target="../media/image474.tiff"/></Relationships>
</file>

<file path=ppt/slides/_rels/slide178.xml.rels><?xml version="1.0" encoding="UTF-8" standalone="yes"?>
<Relationships xmlns="http://schemas.openxmlformats.org/package/2006/relationships"><Relationship Id="rId3" Type="http://schemas.openxmlformats.org/officeDocument/2006/relationships/image" Target="../media/image475.tiff"/><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477.tiff"/><Relationship Id="rId7" Type="http://schemas.openxmlformats.org/officeDocument/2006/relationships/image" Target="../media/image481.tiff"/><Relationship Id="rId2" Type="http://schemas.openxmlformats.org/officeDocument/2006/relationships/image" Target="../media/image476.tiff"/><Relationship Id="rId1" Type="http://schemas.openxmlformats.org/officeDocument/2006/relationships/slideLayout" Target="../slideLayouts/slideLayout6.xml"/><Relationship Id="rId6" Type="http://schemas.openxmlformats.org/officeDocument/2006/relationships/image" Target="../media/image480.tiff"/><Relationship Id="rId5" Type="http://schemas.openxmlformats.org/officeDocument/2006/relationships/image" Target="../media/image479.tiff"/><Relationship Id="rId4" Type="http://schemas.openxmlformats.org/officeDocument/2006/relationships/image" Target="../media/image478.tif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483.tiff"/><Relationship Id="rId2" Type="http://schemas.openxmlformats.org/officeDocument/2006/relationships/image" Target="../media/image482.tiff"/><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476.tiff"/><Relationship Id="rId2" Type="http://schemas.openxmlformats.org/officeDocument/2006/relationships/image" Target="../media/image477.tiff"/><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8" Type="http://schemas.openxmlformats.org/officeDocument/2006/relationships/image" Target="../media/image487.tiff"/><Relationship Id="rId3" Type="http://schemas.openxmlformats.org/officeDocument/2006/relationships/image" Target="../media/image477.tiff"/><Relationship Id="rId7" Type="http://schemas.openxmlformats.org/officeDocument/2006/relationships/image" Target="../media/image486.tiff"/><Relationship Id="rId2" Type="http://schemas.openxmlformats.org/officeDocument/2006/relationships/image" Target="../media/image484.tiff"/><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485.png"/><Relationship Id="rId4" Type="http://schemas.openxmlformats.org/officeDocument/2006/relationships/image" Target="../media/image476.tiff"/></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489.png"/><Relationship Id="rId7" Type="http://schemas.openxmlformats.org/officeDocument/2006/relationships/image" Target="../media/image493.png"/><Relationship Id="rId2" Type="http://schemas.openxmlformats.org/officeDocument/2006/relationships/image" Target="../media/image488.tiff"/><Relationship Id="rId1" Type="http://schemas.openxmlformats.org/officeDocument/2006/relationships/slideLayout" Target="../slideLayouts/slideLayout6.xml"/><Relationship Id="rId6" Type="http://schemas.openxmlformats.org/officeDocument/2006/relationships/image" Target="../media/image492.png"/><Relationship Id="rId5" Type="http://schemas.openxmlformats.org/officeDocument/2006/relationships/image" Target="../media/image491.png"/><Relationship Id="rId4" Type="http://schemas.openxmlformats.org/officeDocument/2006/relationships/image" Target="../media/image490.png"/></Relationships>
</file>

<file path=ppt/slides/_rels/slide187.xml.rels><?xml version="1.0" encoding="UTF-8" standalone="yes"?>
<Relationships xmlns="http://schemas.openxmlformats.org/package/2006/relationships"><Relationship Id="rId3" Type="http://schemas.openxmlformats.org/officeDocument/2006/relationships/image" Target="../media/image494.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3" Type="http://schemas.openxmlformats.org/officeDocument/2006/relationships/image" Target="../media/image488.tiff"/><Relationship Id="rId2" Type="http://schemas.openxmlformats.org/officeDocument/2006/relationships/image" Target="../media/image495.tiff"/><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75.tiff"/><Relationship Id="rId13" Type="http://schemas.openxmlformats.org/officeDocument/2006/relationships/image" Target="../media/image80.tiff"/><Relationship Id="rId3" Type="http://schemas.openxmlformats.org/officeDocument/2006/relationships/image" Target="../media/image70.tiff"/><Relationship Id="rId7" Type="http://schemas.openxmlformats.org/officeDocument/2006/relationships/image" Target="../media/image74.tiff"/><Relationship Id="rId12" Type="http://schemas.openxmlformats.org/officeDocument/2006/relationships/image" Target="../media/image79.tiff"/><Relationship Id="rId2" Type="http://schemas.openxmlformats.org/officeDocument/2006/relationships/notesSlide" Target="../notesSlides/notesSlide6.xml"/><Relationship Id="rId16" Type="http://schemas.openxmlformats.org/officeDocument/2006/relationships/image" Target="../media/image83.tiff"/><Relationship Id="rId1" Type="http://schemas.openxmlformats.org/officeDocument/2006/relationships/slideLayout" Target="../slideLayouts/slideLayout6.xml"/><Relationship Id="rId6" Type="http://schemas.openxmlformats.org/officeDocument/2006/relationships/image" Target="../media/image73.tiff"/><Relationship Id="rId11" Type="http://schemas.openxmlformats.org/officeDocument/2006/relationships/image" Target="../media/image78.tiff"/><Relationship Id="rId5" Type="http://schemas.openxmlformats.org/officeDocument/2006/relationships/image" Target="../media/image72.tiff"/><Relationship Id="rId15" Type="http://schemas.openxmlformats.org/officeDocument/2006/relationships/image" Target="../media/image82.tiff"/><Relationship Id="rId10" Type="http://schemas.openxmlformats.org/officeDocument/2006/relationships/image" Target="../media/image77.tiff"/><Relationship Id="rId4" Type="http://schemas.openxmlformats.org/officeDocument/2006/relationships/image" Target="../media/image71.tiff"/><Relationship Id="rId9" Type="http://schemas.openxmlformats.org/officeDocument/2006/relationships/image" Target="../media/image76.tiff"/><Relationship Id="rId14" Type="http://schemas.openxmlformats.org/officeDocument/2006/relationships/image" Target="../media/image81.tiff"/></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8" Type="http://schemas.openxmlformats.org/officeDocument/2006/relationships/image" Target="../media/image502.tiff"/><Relationship Id="rId3" Type="http://schemas.openxmlformats.org/officeDocument/2006/relationships/image" Target="../media/image497.tiff"/><Relationship Id="rId7" Type="http://schemas.openxmlformats.org/officeDocument/2006/relationships/image" Target="../media/image501.tiff"/><Relationship Id="rId12" Type="http://schemas.openxmlformats.org/officeDocument/2006/relationships/image" Target="../media/image506.tiff"/><Relationship Id="rId2" Type="http://schemas.openxmlformats.org/officeDocument/2006/relationships/image" Target="../media/image496.tiff"/><Relationship Id="rId1" Type="http://schemas.openxmlformats.org/officeDocument/2006/relationships/slideLayout" Target="../slideLayouts/slideLayout6.xml"/><Relationship Id="rId6" Type="http://schemas.openxmlformats.org/officeDocument/2006/relationships/image" Target="../media/image500.tiff"/><Relationship Id="rId11" Type="http://schemas.openxmlformats.org/officeDocument/2006/relationships/image" Target="../media/image505.tiff"/><Relationship Id="rId5" Type="http://schemas.openxmlformats.org/officeDocument/2006/relationships/image" Target="../media/image499.tiff"/><Relationship Id="rId10" Type="http://schemas.openxmlformats.org/officeDocument/2006/relationships/image" Target="../media/image504.tiff"/><Relationship Id="rId4" Type="http://schemas.openxmlformats.org/officeDocument/2006/relationships/image" Target="../media/image498.tiff"/><Relationship Id="rId9" Type="http://schemas.openxmlformats.org/officeDocument/2006/relationships/image" Target="../media/image503.tiff"/></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image" Target="../media/image508.tiff"/><Relationship Id="rId2" Type="http://schemas.openxmlformats.org/officeDocument/2006/relationships/image" Target="../media/image507.jpe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image" Target="../media/image509.png"/><Relationship Id="rId2" Type="http://schemas.openxmlformats.org/officeDocument/2006/relationships/notesSlide" Target="../notesSlides/notesSlide82.xml"/><Relationship Id="rId1" Type="http://schemas.openxmlformats.org/officeDocument/2006/relationships/slideLayout" Target="../slideLayouts/slideLayout6.xml"/><Relationship Id="rId4" Type="http://schemas.openxmlformats.org/officeDocument/2006/relationships/image" Target="../media/image51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3.tiff"/><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tiff"/><Relationship Id="rId4" Type="http://schemas.openxmlformats.org/officeDocument/2006/relationships/image" Target="../media/image6.png"/><Relationship Id="rId9" Type="http://schemas.openxmlformats.org/officeDocument/2006/relationships/image" Target="../media/image11.tiff"/><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8" Type="http://schemas.openxmlformats.org/officeDocument/2006/relationships/hyperlink" Target="https://voteflux.org/" TargetMode="External"/><Relationship Id="rId3" Type="http://schemas.openxmlformats.org/officeDocument/2006/relationships/hyperlink" Target="https://binded.com/" TargetMode="External"/><Relationship Id="rId7" Type="http://schemas.openxmlformats.org/officeDocument/2006/relationships/hyperlink" Target="http://gaiax-blockchain.com/everledger" TargetMode="External"/><Relationship Id="rId2" Type="http://schemas.openxmlformats.org/officeDocument/2006/relationships/hyperlink" Target="https://ja.wikipedia.org/wiki/Ripple_(%E6%94%AF%E6%89%95%E3%81%84%E3%82%B7%E3%82%B9%E3%83%86%E3%83%A0)" TargetMode="External"/><Relationship Id="rId1" Type="http://schemas.openxmlformats.org/officeDocument/2006/relationships/slideLayout" Target="../slideLayouts/slideLayout6.xml"/><Relationship Id="rId6" Type="http://schemas.openxmlformats.org/officeDocument/2006/relationships/hyperlink" Target="http://www.nttdata.com/jp/ja/news/release/2017/120500.html" TargetMode="External"/><Relationship Id="rId5" Type="http://schemas.openxmlformats.org/officeDocument/2006/relationships/hyperlink" Target="http://gaiax-blockchain.com/trans-active-grid" TargetMode="External"/><Relationship Id="rId4" Type="http://schemas.openxmlformats.org/officeDocument/2006/relationships/hyperlink" Target="https://www.factom.com/" TargetMode="External"/><Relationship Id="rId9" Type="http://schemas.openxmlformats.org/officeDocument/2006/relationships/hyperlink" Target="https://ja.wikipedia.org/wiki/%E3%83%93%E3%83%83%E3%83%88%E3%82%B3%E3%82%A4%E3%83%B3" TargetMode="External"/></Relationships>
</file>

<file path=ppt/slides/_rels/slide204.xml.rels><?xml version="1.0" encoding="UTF-8" standalone="yes"?>
<Relationships xmlns="http://schemas.openxmlformats.org/package/2006/relationships"><Relationship Id="rId3" Type="http://schemas.openxmlformats.org/officeDocument/2006/relationships/image" Target="../media/image512.tiff"/><Relationship Id="rId2" Type="http://schemas.openxmlformats.org/officeDocument/2006/relationships/image" Target="../media/image511.tiff"/><Relationship Id="rId1" Type="http://schemas.openxmlformats.org/officeDocument/2006/relationships/slideLayout" Target="../slideLayouts/slideLayout6.xml"/><Relationship Id="rId5" Type="http://schemas.openxmlformats.org/officeDocument/2006/relationships/image" Target="../media/image514.tiff"/><Relationship Id="rId4" Type="http://schemas.openxmlformats.org/officeDocument/2006/relationships/image" Target="../media/image513.tiff"/></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516.png"/><Relationship Id="rId2" Type="http://schemas.openxmlformats.org/officeDocument/2006/relationships/image" Target="../media/image515.png"/><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tiff"/><Relationship Id="rId7" Type="http://schemas.openxmlformats.org/officeDocument/2006/relationships/image" Target="../media/image42.tiff"/><Relationship Id="rId2" Type="http://schemas.openxmlformats.org/officeDocument/2006/relationships/image" Target="../media/image37.tiff"/><Relationship Id="rId1" Type="http://schemas.openxmlformats.org/officeDocument/2006/relationships/slideLayout" Target="../slideLayouts/slideLayout6.xml"/><Relationship Id="rId6" Type="http://schemas.openxmlformats.org/officeDocument/2006/relationships/image" Target="../media/image41.tiff"/><Relationship Id="rId5" Type="http://schemas.openxmlformats.org/officeDocument/2006/relationships/image" Target="../media/image40.tiff"/><Relationship Id="rId4" Type="http://schemas.openxmlformats.org/officeDocument/2006/relationships/image" Target="../media/image39.tiff"/></Relationships>
</file>

<file path=ppt/slides/_rels/slide21.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97.tiff"/><Relationship Id="rId5" Type="http://schemas.openxmlformats.org/officeDocument/2006/relationships/image" Target="../media/image96.tiff"/><Relationship Id="rId4" Type="http://schemas.openxmlformats.org/officeDocument/2006/relationships/image" Target="../media/image95.tiff"/></Relationships>
</file>

<file path=ppt/slides/_rels/slide210.xml.rels><?xml version="1.0" encoding="UTF-8" standalone="yes"?>
<Relationships xmlns="http://schemas.openxmlformats.org/package/2006/relationships"><Relationship Id="rId8" Type="http://schemas.openxmlformats.org/officeDocument/2006/relationships/image" Target="../media/image41.tiff"/><Relationship Id="rId3" Type="http://schemas.openxmlformats.org/officeDocument/2006/relationships/image" Target="../media/image43.png"/><Relationship Id="rId7" Type="http://schemas.openxmlformats.org/officeDocument/2006/relationships/image" Target="../media/image40.tiff"/><Relationship Id="rId2" Type="http://schemas.openxmlformats.org/officeDocument/2006/relationships/notesSlide" Target="../notesSlides/notesSlide83.xml"/><Relationship Id="rId1" Type="http://schemas.openxmlformats.org/officeDocument/2006/relationships/slideLayout" Target="../slideLayouts/slideLayout6.xml"/><Relationship Id="rId6" Type="http://schemas.openxmlformats.org/officeDocument/2006/relationships/image" Target="../media/image39.tiff"/><Relationship Id="rId11" Type="http://schemas.openxmlformats.org/officeDocument/2006/relationships/hyperlink" Target="https://ethereum.org/ja/web3/" TargetMode="External"/><Relationship Id="rId5" Type="http://schemas.openxmlformats.org/officeDocument/2006/relationships/image" Target="../media/image38.tiff"/><Relationship Id="rId10"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2.tiff"/></Relationships>
</file>

<file path=ppt/slides/_rels/slide2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3" Type="http://schemas.openxmlformats.org/officeDocument/2006/relationships/hyperlink" Target="https://cehub.jp/learning/circular-economy-hub-learning-3/" TargetMode="External"/><Relationship Id="rId2" Type="http://schemas.openxmlformats.org/officeDocument/2006/relationships/image" Target="../media/image517.png"/><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518.png"/><Relationship Id="rId2" Type="http://schemas.openxmlformats.org/officeDocument/2006/relationships/notesSlide" Target="../notesSlides/notesSlide85.xml"/><Relationship Id="rId1" Type="http://schemas.openxmlformats.org/officeDocument/2006/relationships/slideLayout" Target="../slideLayouts/slideLayout6.xml"/><Relationship Id="rId4" Type="http://schemas.openxmlformats.org/officeDocument/2006/relationships/image" Target="../media/image519.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image" Target="../media/image521.tiff"/><Relationship Id="rId2" Type="http://schemas.openxmlformats.org/officeDocument/2006/relationships/image" Target="../media/image520.png"/><Relationship Id="rId1" Type="http://schemas.openxmlformats.org/officeDocument/2006/relationships/slideLayout" Target="../slideLayouts/slideLayout6.xml"/><Relationship Id="rId5" Type="http://schemas.openxmlformats.org/officeDocument/2006/relationships/image" Target="../media/image523.tiff"/><Relationship Id="rId4" Type="http://schemas.openxmlformats.org/officeDocument/2006/relationships/image" Target="../media/image522.png"/></Relationships>
</file>

<file path=ppt/slides/_rels/slide22.xml.rels><?xml version="1.0" encoding="UTF-8" standalone="yes"?>
<Relationships xmlns="http://schemas.openxmlformats.org/package/2006/relationships"><Relationship Id="rId8" Type="http://schemas.openxmlformats.org/officeDocument/2006/relationships/image" Target="../media/image104.tiff"/><Relationship Id="rId3" Type="http://schemas.openxmlformats.org/officeDocument/2006/relationships/image" Target="../media/image99.tiff"/><Relationship Id="rId7" Type="http://schemas.openxmlformats.org/officeDocument/2006/relationships/image" Target="../media/image103.tiff"/><Relationship Id="rId2" Type="http://schemas.openxmlformats.org/officeDocument/2006/relationships/image" Target="../media/image98.tiff"/><Relationship Id="rId1" Type="http://schemas.openxmlformats.org/officeDocument/2006/relationships/slideLayout" Target="../slideLayouts/slideLayout6.xml"/><Relationship Id="rId6" Type="http://schemas.openxmlformats.org/officeDocument/2006/relationships/image" Target="../media/image102.tiff"/><Relationship Id="rId11" Type="http://schemas.openxmlformats.org/officeDocument/2006/relationships/image" Target="../media/image107.tiff"/><Relationship Id="rId5" Type="http://schemas.openxmlformats.org/officeDocument/2006/relationships/image" Target="../media/image101.tiff"/><Relationship Id="rId10" Type="http://schemas.openxmlformats.org/officeDocument/2006/relationships/image" Target="../media/image106.tiff"/><Relationship Id="rId4" Type="http://schemas.openxmlformats.org/officeDocument/2006/relationships/image" Target="../media/image100.tiff"/><Relationship Id="rId9" Type="http://schemas.openxmlformats.org/officeDocument/2006/relationships/image" Target="../media/image105.tiff"/></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2" Type="http://schemas.openxmlformats.org/officeDocument/2006/relationships/image" Target="../media/image494.png"/><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525.png"/><Relationship Id="rId2" Type="http://schemas.openxmlformats.org/officeDocument/2006/relationships/image" Target="../media/image524.png"/><Relationship Id="rId1" Type="http://schemas.openxmlformats.org/officeDocument/2006/relationships/slideLayout" Target="../slideLayouts/slideLayout6.xml"/><Relationship Id="rId4" Type="http://schemas.openxmlformats.org/officeDocument/2006/relationships/image" Target="../media/image526.png"/></Relationships>
</file>

<file path=ppt/slides/_rels/slide224.xml.rels><?xml version="1.0" encoding="UTF-8" standalone="yes"?>
<Relationships xmlns="http://schemas.openxmlformats.org/package/2006/relationships"><Relationship Id="rId3" Type="http://schemas.openxmlformats.org/officeDocument/2006/relationships/image" Target="../media/image527.png"/><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image" Target="../media/image528.png"/></Relationships>
</file>

<file path=ppt/slides/_rels/slide225.xml.rels><?xml version="1.0" encoding="UTF-8" standalone="yes"?>
<Relationships xmlns="http://schemas.openxmlformats.org/package/2006/relationships"><Relationship Id="rId3" Type="http://schemas.openxmlformats.org/officeDocument/2006/relationships/image" Target="../media/image530.tiff"/><Relationship Id="rId2" Type="http://schemas.openxmlformats.org/officeDocument/2006/relationships/image" Target="../media/image529.tiff"/><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531.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3" Type="http://schemas.openxmlformats.org/officeDocument/2006/relationships/image" Target="../media/image533.tiff"/><Relationship Id="rId2" Type="http://schemas.openxmlformats.org/officeDocument/2006/relationships/image" Target="../media/image532.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18.png"/><Relationship Id="rId3" Type="http://schemas.openxmlformats.org/officeDocument/2006/relationships/image" Target="../media/image109.jpeg"/><Relationship Id="rId7" Type="http://schemas.openxmlformats.org/officeDocument/2006/relationships/image" Target="../media/image113.jpeg"/><Relationship Id="rId12" Type="http://schemas.openxmlformats.org/officeDocument/2006/relationships/image" Target="../media/image117.png"/><Relationship Id="rId2" Type="http://schemas.openxmlformats.org/officeDocument/2006/relationships/image" Target="../media/image108.png"/><Relationship Id="rId1" Type="http://schemas.openxmlformats.org/officeDocument/2006/relationships/slideLayout" Target="../slideLayouts/slideLayout6.xml"/><Relationship Id="rId6" Type="http://schemas.openxmlformats.org/officeDocument/2006/relationships/image" Target="../media/image112.jpeg"/><Relationship Id="rId11" Type="http://schemas.openxmlformats.org/officeDocument/2006/relationships/image" Target="../media/image116.png"/><Relationship Id="rId5" Type="http://schemas.openxmlformats.org/officeDocument/2006/relationships/image" Target="../media/image111.jpeg"/><Relationship Id="rId15" Type="http://schemas.openxmlformats.org/officeDocument/2006/relationships/image" Target="../media/image120.jpeg"/><Relationship Id="rId10" Type="http://schemas.openxmlformats.org/officeDocument/2006/relationships/image" Target="../media/image81.tiff"/><Relationship Id="rId4" Type="http://schemas.openxmlformats.org/officeDocument/2006/relationships/image" Target="../media/image110.jpeg"/><Relationship Id="rId9" Type="http://schemas.openxmlformats.org/officeDocument/2006/relationships/image" Target="../media/image115.png"/><Relationship Id="rId14" Type="http://schemas.openxmlformats.org/officeDocument/2006/relationships/image" Target="../media/image119.png"/></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534.png"/><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3" Type="http://schemas.openxmlformats.org/officeDocument/2006/relationships/image" Target="../media/image536.tiff"/><Relationship Id="rId2" Type="http://schemas.openxmlformats.org/officeDocument/2006/relationships/image" Target="../media/image535.tiff"/><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8" Type="http://schemas.openxmlformats.org/officeDocument/2006/relationships/image" Target="../media/image542.png"/><Relationship Id="rId13" Type="http://schemas.openxmlformats.org/officeDocument/2006/relationships/image" Target="../media/image547.png"/><Relationship Id="rId3" Type="http://schemas.openxmlformats.org/officeDocument/2006/relationships/image" Target="../media/image520.png"/><Relationship Id="rId7" Type="http://schemas.openxmlformats.org/officeDocument/2006/relationships/image" Target="../media/image541.png"/><Relationship Id="rId12" Type="http://schemas.openxmlformats.org/officeDocument/2006/relationships/image" Target="../media/image546.png"/><Relationship Id="rId2" Type="http://schemas.openxmlformats.org/officeDocument/2006/relationships/image" Target="../media/image537.png"/><Relationship Id="rId1" Type="http://schemas.openxmlformats.org/officeDocument/2006/relationships/slideLayout" Target="../slideLayouts/slideLayout6.xml"/><Relationship Id="rId6" Type="http://schemas.openxmlformats.org/officeDocument/2006/relationships/image" Target="../media/image540.png"/><Relationship Id="rId11" Type="http://schemas.openxmlformats.org/officeDocument/2006/relationships/image" Target="../media/image545.png"/><Relationship Id="rId5" Type="http://schemas.openxmlformats.org/officeDocument/2006/relationships/image" Target="../media/image539.png"/><Relationship Id="rId10" Type="http://schemas.openxmlformats.org/officeDocument/2006/relationships/image" Target="../media/image544.png"/><Relationship Id="rId4" Type="http://schemas.openxmlformats.org/officeDocument/2006/relationships/image" Target="../media/image538.png"/><Relationship Id="rId9" Type="http://schemas.openxmlformats.org/officeDocument/2006/relationships/image" Target="../media/image543.png"/></Relationships>
</file>

<file path=ppt/slides/_rels/slide236.xml.rels><?xml version="1.0" encoding="UTF-8" standalone="yes"?>
<Relationships xmlns="http://schemas.openxmlformats.org/package/2006/relationships"><Relationship Id="rId2" Type="http://schemas.openxmlformats.org/officeDocument/2006/relationships/image" Target="../media/image548.png"/><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3" Type="http://schemas.openxmlformats.org/officeDocument/2006/relationships/image" Target="../media/image550.tiff"/><Relationship Id="rId2" Type="http://schemas.openxmlformats.org/officeDocument/2006/relationships/image" Target="../media/image549.tiff"/><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3" Type="http://schemas.openxmlformats.org/officeDocument/2006/relationships/image" Target="../media/image552.tiff"/><Relationship Id="rId2" Type="http://schemas.openxmlformats.org/officeDocument/2006/relationships/image" Target="../media/image551.tiff"/><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21.png"/><Relationship Id="rId7" Type="http://schemas.openxmlformats.org/officeDocument/2006/relationships/image" Target="../media/image81.tif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15.png"/><Relationship Id="rId5" Type="http://schemas.openxmlformats.org/officeDocument/2006/relationships/image" Target="../media/image123.png"/><Relationship Id="rId4" Type="http://schemas.openxmlformats.org/officeDocument/2006/relationships/image" Target="../media/image122.png"/><Relationship Id="rId9" Type="http://schemas.openxmlformats.org/officeDocument/2006/relationships/image" Target="../media/image124.png"/></Relationships>
</file>

<file path=ppt/slides/_rels/slide240.xml.rels><?xml version="1.0" encoding="UTF-8" standalone="yes"?>
<Relationships xmlns="http://schemas.openxmlformats.org/package/2006/relationships"><Relationship Id="rId3" Type="http://schemas.openxmlformats.org/officeDocument/2006/relationships/image" Target="../media/image548.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2" Type="http://schemas.openxmlformats.org/officeDocument/2006/relationships/image" Target="../media/image553.tiff"/><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2" Type="http://schemas.openxmlformats.org/officeDocument/2006/relationships/image" Target="../media/image548.png"/><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555.tiff"/><Relationship Id="rId2" Type="http://schemas.openxmlformats.org/officeDocument/2006/relationships/image" Target="../media/image554.png"/><Relationship Id="rId1" Type="http://schemas.openxmlformats.org/officeDocument/2006/relationships/slideLayout" Target="../slideLayouts/slideLayout6.xml"/><Relationship Id="rId5" Type="http://schemas.openxmlformats.org/officeDocument/2006/relationships/image" Target="../media/image557.png"/><Relationship Id="rId4" Type="http://schemas.openxmlformats.org/officeDocument/2006/relationships/image" Target="../media/image556.tiff"/></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9.xml.rels><?xml version="1.0" encoding="UTF-8" standalone="yes"?>
<Relationships xmlns="http://schemas.openxmlformats.org/package/2006/relationships"><Relationship Id="rId3" Type="http://schemas.openxmlformats.org/officeDocument/2006/relationships/image" Target="../media/image555.tiff"/><Relationship Id="rId2" Type="http://schemas.openxmlformats.org/officeDocument/2006/relationships/image" Target="../media/image556.tiff"/><Relationship Id="rId1" Type="http://schemas.openxmlformats.org/officeDocument/2006/relationships/slideLayout" Target="../slideLayouts/slideLayout6.xml"/><Relationship Id="rId4" Type="http://schemas.openxmlformats.org/officeDocument/2006/relationships/image" Target="../media/image558.tiff"/></Relationships>
</file>

<file path=ppt/slides/_rels/slide25.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16.png"/><Relationship Id="rId2" Type="http://schemas.openxmlformats.org/officeDocument/2006/relationships/image" Target="../media/image121.png"/><Relationship Id="rId1" Type="http://schemas.openxmlformats.org/officeDocument/2006/relationships/slideLayout" Target="../slideLayouts/slideLayout6.xml"/><Relationship Id="rId6" Type="http://schemas.openxmlformats.org/officeDocument/2006/relationships/image" Target="../media/image81.tiff"/><Relationship Id="rId5" Type="http://schemas.openxmlformats.org/officeDocument/2006/relationships/image" Target="../media/image115.png"/><Relationship Id="rId4" Type="http://schemas.openxmlformats.org/officeDocument/2006/relationships/image" Target="../media/image124.pn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25.png"/><Relationship Id="rId1" Type="http://schemas.openxmlformats.org/officeDocument/2006/relationships/slideLayout" Target="../slideLayouts/slideLayout6.xml"/><Relationship Id="rId5" Type="http://schemas.openxmlformats.org/officeDocument/2006/relationships/image" Target="../media/image116.png"/><Relationship Id="rId4" Type="http://schemas.openxmlformats.org/officeDocument/2006/relationships/image" Target="../media/image81.tiff"/></Relationships>
</file>

<file path=ppt/slides/_rels/slide260.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559.png"/><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2.xml.rels><?xml version="1.0" encoding="UTF-8" standalone="yes"?>
<Relationships xmlns="http://schemas.openxmlformats.org/package/2006/relationships"><Relationship Id="rId3" Type="http://schemas.openxmlformats.org/officeDocument/2006/relationships/image" Target="../media/image561.jpe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3" Type="http://schemas.openxmlformats.org/officeDocument/2006/relationships/image" Target="../media/image562.jpeg"/><Relationship Id="rId2" Type="http://schemas.openxmlformats.org/officeDocument/2006/relationships/notesSlide" Target="../notesSlides/notesSlide99.xml"/><Relationship Id="rId1" Type="http://schemas.openxmlformats.org/officeDocument/2006/relationships/slideLayout" Target="../slideLayouts/slideLayout6.xml"/><Relationship Id="rId4" Type="http://schemas.openxmlformats.org/officeDocument/2006/relationships/image" Target="../media/image563.tiff"/></Relationships>
</file>

<file path=ppt/slides/_rels/slide264.xml.rels><?xml version="1.0" encoding="UTF-8" standalone="yes"?>
<Relationships xmlns="http://schemas.openxmlformats.org/package/2006/relationships"><Relationship Id="rId3" Type="http://schemas.openxmlformats.org/officeDocument/2006/relationships/image" Target="../media/image564.tiff"/><Relationship Id="rId2" Type="http://schemas.openxmlformats.org/officeDocument/2006/relationships/image" Target="../media/image562.jpeg"/><Relationship Id="rId1" Type="http://schemas.openxmlformats.org/officeDocument/2006/relationships/slideLayout" Target="../slideLayouts/slideLayout6.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3" Type="http://schemas.openxmlformats.org/officeDocument/2006/relationships/image" Target="../media/image566.tiff"/><Relationship Id="rId2" Type="http://schemas.openxmlformats.org/officeDocument/2006/relationships/image" Target="../media/image565.png"/><Relationship Id="rId1" Type="http://schemas.openxmlformats.org/officeDocument/2006/relationships/slideLayout" Target="../slideLayouts/slideLayout6.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27.tiff"/><Relationship Id="rId2" Type="http://schemas.openxmlformats.org/officeDocument/2006/relationships/image" Target="../media/image126.tiff"/><Relationship Id="rId1" Type="http://schemas.openxmlformats.org/officeDocument/2006/relationships/slideLayout" Target="../slideLayouts/slideLayout6.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6.xml.rels><?xml version="1.0" encoding="UTF-8" standalone="yes"?>
<Relationships xmlns="http://schemas.openxmlformats.org/package/2006/relationships"><Relationship Id="rId3" Type="http://schemas.openxmlformats.org/officeDocument/2006/relationships/image" Target="../media/image488.tiff"/><Relationship Id="rId2" Type="http://schemas.openxmlformats.org/officeDocument/2006/relationships/image" Target="../media/image567.tiff"/><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3" Type="http://schemas.openxmlformats.org/officeDocument/2006/relationships/image" Target="../media/image568.tiff"/><Relationship Id="rId7" Type="http://schemas.openxmlformats.org/officeDocument/2006/relationships/image" Target="../media/image572.tiff"/><Relationship Id="rId2" Type="http://schemas.openxmlformats.org/officeDocument/2006/relationships/image" Target="../media/image488.tiff"/><Relationship Id="rId1" Type="http://schemas.openxmlformats.org/officeDocument/2006/relationships/slideLayout" Target="../slideLayouts/slideLayout6.xml"/><Relationship Id="rId6" Type="http://schemas.openxmlformats.org/officeDocument/2006/relationships/image" Target="../media/image571.tiff"/><Relationship Id="rId5" Type="http://schemas.openxmlformats.org/officeDocument/2006/relationships/image" Target="../media/image570.tiff"/><Relationship Id="rId4" Type="http://schemas.openxmlformats.org/officeDocument/2006/relationships/image" Target="../media/image569.tiff"/></Relationships>
</file>

<file path=ppt/slides/_rels/slide278.xml.rels><?xml version="1.0" encoding="UTF-8" standalone="yes"?>
<Relationships xmlns="http://schemas.openxmlformats.org/package/2006/relationships"><Relationship Id="rId3" Type="http://schemas.openxmlformats.org/officeDocument/2006/relationships/image" Target="../media/image574.tiff"/><Relationship Id="rId2" Type="http://schemas.openxmlformats.org/officeDocument/2006/relationships/image" Target="../media/image573.tiff"/><Relationship Id="rId1" Type="http://schemas.openxmlformats.org/officeDocument/2006/relationships/slideLayout" Target="../slideLayouts/slideLayout6.xml"/><Relationship Id="rId5" Type="http://schemas.openxmlformats.org/officeDocument/2006/relationships/image" Target="../media/image576.tiff"/><Relationship Id="rId4" Type="http://schemas.openxmlformats.org/officeDocument/2006/relationships/image" Target="../media/image575.tiff"/></Relationships>
</file>

<file path=ppt/slides/_rels/slide279.xml.rels><?xml version="1.0" encoding="UTF-8" standalone="yes"?>
<Relationships xmlns="http://schemas.openxmlformats.org/package/2006/relationships"><Relationship Id="rId2" Type="http://schemas.openxmlformats.org/officeDocument/2006/relationships/image" Target="../media/image577.tif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6.tiff"/><Relationship Id="rId1" Type="http://schemas.openxmlformats.org/officeDocument/2006/relationships/slideLayout" Target="../slideLayouts/slideLayout6.xml"/><Relationship Id="rId4" Type="http://schemas.openxmlformats.org/officeDocument/2006/relationships/image" Target="../media/image129.png"/></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1.xml.rels><?xml version="1.0" encoding="UTF-8" standalone="yes"?>
<Relationships xmlns="http://schemas.openxmlformats.org/package/2006/relationships"><Relationship Id="rId3" Type="http://schemas.openxmlformats.org/officeDocument/2006/relationships/image" Target="../media/image579.tiff"/><Relationship Id="rId2" Type="http://schemas.openxmlformats.org/officeDocument/2006/relationships/image" Target="../media/image578.tiff"/><Relationship Id="rId1" Type="http://schemas.openxmlformats.org/officeDocument/2006/relationships/slideLayout" Target="../slideLayouts/slideLayout6.xml"/><Relationship Id="rId4" Type="http://schemas.openxmlformats.org/officeDocument/2006/relationships/image" Target="../media/image580.png"/></Relationships>
</file>

<file path=ppt/slides/_rels/slide282.xml.rels><?xml version="1.0" encoding="UTF-8" standalone="yes"?>
<Relationships xmlns="http://schemas.openxmlformats.org/package/2006/relationships"><Relationship Id="rId3" Type="http://schemas.openxmlformats.org/officeDocument/2006/relationships/image" Target="../media/image581.png"/><Relationship Id="rId2" Type="http://schemas.openxmlformats.org/officeDocument/2006/relationships/notesSlide" Target="../notesSlides/notesSlide103.xml"/><Relationship Id="rId1" Type="http://schemas.openxmlformats.org/officeDocument/2006/relationships/slideLayout" Target="../slideLayouts/slideLayout6.xml"/><Relationship Id="rId5" Type="http://schemas.openxmlformats.org/officeDocument/2006/relationships/image" Target="../media/image583.tiff"/><Relationship Id="rId4" Type="http://schemas.openxmlformats.org/officeDocument/2006/relationships/image" Target="../media/image582.tiff"/></Relationships>
</file>

<file path=ppt/slides/_rels/slide283.xml.rels><?xml version="1.0" encoding="UTF-8" standalone="yes"?>
<Relationships xmlns="http://schemas.openxmlformats.org/package/2006/relationships"><Relationship Id="rId3" Type="http://schemas.openxmlformats.org/officeDocument/2006/relationships/image" Target="../media/image584.tiff"/><Relationship Id="rId2" Type="http://schemas.openxmlformats.org/officeDocument/2006/relationships/notesSlide" Target="../notesSlides/notesSlide104.xml"/><Relationship Id="rId1" Type="http://schemas.openxmlformats.org/officeDocument/2006/relationships/slideLayout" Target="../slideLayouts/slideLayout6.xml"/><Relationship Id="rId5" Type="http://schemas.openxmlformats.org/officeDocument/2006/relationships/image" Target="../media/image586.tiff"/><Relationship Id="rId4" Type="http://schemas.openxmlformats.org/officeDocument/2006/relationships/image" Target="../media/image585.tiff"/></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285.xml.rels><?xml version="1.0" encoding="UTF-8" standalone="yes"?>
<Relationships xmlns="http://schemas.openxmlformats.org/package/2006/relationships"><Relationship Id="rId8" Type="http://schemas.openxmlformats.org/officeDocument/2006/relationships/image" Target="../media/image593.png"/><Relationship Id="rId3" Type="http://schemas.openxmlformats.org/officeDocument/2006/relationships/image" Target="../media/image588.png"/><Relationship Id="rId7" Type="http://schemas.openxmlformats.org/officeDocument/2006/relationships/image" Target="../media/image592.png"/><Relationship Id="rId2" Type="http://schemas.openxmlformats.org/officeDocument/2006/relationships/image" Target="../media/image587.png"/><Relationship Id="rId1" Type="http://schemas.openxmlformats.org/officeDocument/2006/relationships/slideLayout" Target="../slideLayouts/slideLayout6.xml"/><Relationship Id="rId6" Type="http://schemas.openxmlformats.org/officeDocument/2006/relationships/image" Target="../media/image591.png"/><Relationship Id="rId5" Type="http://schemas.openxmlformats.org/officeDocument/2006/relationships/image" Target="../media/image590.jpeg"/><Relationship Id="rId4" Type="http://schemas.openxmlformats.org/officeDocument/2006/relationships/image" Target="../media/image589.jpeg"/></Relationships>
</file>

<file path=ppt/slides/_rels/slide286.xml.rels><?xml version="1.0" encoding="UTF-8" standalone="yes"?>
<Relationships xmlns="http://schemas.openxmlformats.org/package/2006/relationships"><Relationship Id="rId2" Type="http://schemas.openxmlformats.org/officeDocument/2006/relationships/image" Target="../media/image594.tiff"/><Relationship Id="rId1" Type="http://schemas.openxmlformats.org/officeDocument/2006/relationships/slideLayout" Target="../slideLayouts/slideLayout6.xml"/></Relationships>
</file>

<file path=ppt/slides/_rels/slide287.xml.rels><?xml version="1.0" encoding="UTF-8" standalone="yes"?>
<Relationships xmlns="http://schemas.openxmlformats.org/package/2006/relationships"><Relationship Id="rId3" Type="http://schemas.openxmlformats.org/officeDocument/2006/relationships/hyperlink" Target="https://www.juse.or.jp/tqm/about/" TargetMode="External"/><Relationship Id="rId2" Type="http://schemas.openxmlformats.org/officeDocument/2006/relationships/hyperlink" Target="https://ja.wikipedia.org/wiki/%E3%82%B4%E3%83%BC%E3%83%AB%E3%81%AE%E6%B3%95%E5%89%87" TargetMode="External"/><Relationship Id="rId1" Type="http://schemas.openxmlformats.org/officeDocument/2006/relationships/slideLayout" Target="../slideLayouts/slideLayout6.xml"/></Relationships>
</file>

<file path=ppt/slides/_rels/slide288.xml.rels><?xml version="1.0" encoding="UTF-8" standalone="yes"?>
<Relationships xmlns="http://schemas.openxmlformats.org/package/2006/relationships"><Relationship Id="rId2" Type="http://schemas.openxmlformats.org/officeDocument/2006/relationships/image" Target="../media/image595.png"/><Relationship Id="rId1" Type="http://schemas.openxmlformats.org/officeDocument/2006/relationships/slideLayout" Target="../slideLayouts/slideLayout6.xml"/></Relationships>
</file>

<file path=ppt/slides/_rels/slide289.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59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1.tiff"/><Relationship Id="rId2" Type="http://schemas.openxmlformats.org/officeDocument/2006/relationships/image" Target="../media/image130.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tiff"/><Relationship Id="rId3" Type="http://schemas.openxmlformats.org/officeDocument/2006/relationships/image" Target="../media/image19.png"/><Relationship Id="rId7" Type="http://schemas.openxmlformats.org/officeDocument/2006/relationships/image" Target="../media/image23.tiff"/><Relationship Id="rId12" Type="http://schemas.openxmlformats.org/officeDocument/2006/relationships/image" Target="../media/image12.tiff"/><Relationship Id="rId2" Type="http://schemas.openxmlformats.org/officeDocument/2006/relationships/image" Target="../media/image18.jpeg"/><Relationship Id="rId16" Type="http://schemas.openxmlformats.org/officeDocument/2006/relationships/image" Target="../media/image31.jpeg"/><Relationship Id="rId1" Type="http://schemas.openxmlformats.org/officeDocument/2006/relationships/slideLayout" Target="../slideLayouts/slideLayout6.xml"/><Relationship Id="rId6" Type="http://schemas.openxmlformats.org/officeDocument/2006/relationships/image" Target="../media/image22.tiff"/><Relationship Id="rId11" Type="http://schemas.openxmlformats.org/officeDocument/2006/relationships/image" Target="../media/image27.tiff"/><Relationship Id="rId5" Type="http://schemas.openxmlformats.org/officeDocument/2006/relationships/image" Target="../media/image21.tiff"/><Relationship Id="rId15" Type="http://schemas.openxmlformats.org/officeDocument/2006/relationships/image" Target="../media/image30.png"/><Relationship Id="rId10" Type="http://schemas.openxmlformats.org/officeDocument/2006/relationships/image" Target="../media/image26.png"/><Relationship Id="rId4" Type="http://schemas.openxmlformats.org/officeDocument/2006/relationships/image" Target="../media/image20.tiff"/><Relationship Id="rId9" Type="http://schemas.openxmlformats.org/officeDocument/2006/relationships/image" Target="../media/image25.jpeg"/><Relationship Id="rId14" Type="http://schemas.openxmlformats.org/officeDocument/2006/relationships/image" Target="../media/image2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32.tiff"/><Relationship Id="rId7" Type="http://schemas.openxmlformats.org/officeDocument/2006/relationships/image" Target="../media/image136.tif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35.tiff"/><Relationship Id="rId5" Type="http://schemas.openxmlformats.org/officeDocument/2006/relationships/image" Target="../media/image134.tiff"/><Relationship Id="rId4" Type="http://schemas.openxmlformats.org/officeDocument/2006/relationships/image" Target="../media/image133.tiff"/></Relationships>
</file>

<file path=ppt/slides/_rels/slide33.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6.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hyperlink" Target="https://amzn.to/3w2zKe3" TargetMode="Externa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tiff"/><Relationship Id="rId2" Type="http://schemas.openxmlformats.org/officeDocument/2006/relationships/image" Target="../media/image149.png"/><Relationship Id="rId1" Type="http://schemas.openxmlformats.org/officeDocument/2006/relationships/slideLayout" Target="../slideLayouts/slideLayout6.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jpeg"/><Relationship Id="rId9" Type="http://schemas.openxmlformats.org/officeDocument/2006/relationships/image" Target="../media/image1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57.png"/><Relationship Id="rId1" Type="http://schemas.openxmlformats.org/officeDocument/2006/relationships/slideLayout" Target="../slideLayouts/slideLayout6.xml"/><Relationship Id="rId4" Type="http://schemas.openxmlformats.org/officeDocument/2006/relationships/image" Target="../media/image159.jpe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50.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image" Target="../media/image160.png"/><Relationship Id="rId1" Type="http://schemas.openxmlformats.org/officeDocument/2006/relationships/slideLayout" Target="../slideLayouts/slideLayout6.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51.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67.tiff"/><Relationship Id="rId2" Type="http://schemas.openxmlformats.org/officeDocument/2006/relationships/image" Target="../media/image166.tif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70.tiff"/><Relationship Id="rId2" Type="http://schemas.openxmlformats.org/officeDocument/2006/relationships/image" Target="../media/image169.tiff"/><Relationship Id="rId1" Type="http://schemas.openxmlformats.org/officeDocument/2006/relationships/slideLayout" Target="../slideLayouts/slideLayout6.xml"/><Relationship Id="rId4" Type="http://schemas.openxmlformats.org/officeDocument/2006/relationships/image" Target="../media/image171.tif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73.tiff"/><Relationship Id="rId7" Type="http://schemas.openxmlformats.org/officeDocument/2006/relationships/image" Target="../media/image177.tiff"/><Relationship Id="rId2" Type="http://schemas.openxmlformats.org/officeDocument/2006/relationships/image" Target="../media/image172.tiff"/><Relationship Id="rId1" Type="http://schemas.openxmlformats.org/officeDocument/2006/relationships/slideLayout" Target="../slideLayouts/slideLayout6.xml"/><Relationship Id="rId6" Type="http://schemas.openxmlformats.org/officeDocument/2006/relationships/image" Target="../media/image176.tiff"/><Relationship Id="rId5" Type="http://schemas.openxmlformats.org/officeDocument/2006/relationships/image" Target="../media/image175.tiff"/><Relationship Id="rId4" Type="http://schemas.openxmlformats.org/officeDocument/2006/relationships/image" Target="../media/image174.tiff"/></Relationships>
</file>

<file path=ppt/slides/_rels/slide61.xml.rels><?xml version="1.0" encoding="UTF-8" standalone="yes"?>
<Relationships xmlns="http://schemas.openxmlformats.org/package/2006/relationships"><Relationship Id="rId3" Type="http://schemas.openxmlformats.org/officeDocument/2006/relationships/image" Target="../media/image176.tiff"/><Relationship Id="rId2" Type="http://schemas.openxmlformats.org/officeDocument/2006/relationships/image" Target="../media/image175.tiff"/><Relationship Id="rId1" Type="http://schemas.openxmlformats.org/officeDocument/2006/relationships/slideLayout" Target="../slideLayouts/slideLayout6.xml"/><Relationship Id="rId5" Type="http://schemas.openxmlformats.org/officeDocument/2006/relationships/image" Target="../media/image178.png"/><Relationship Id="rId4" Type="http://schemas.openxmlformats.org/officeDocument/2006/relationships/image" Target="../media/image177.tiff"/></Relationships>
</file>

<file path=ppt/slides/_rels/slide6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8" Type="http://schemas.openxmlformats.org/officeDocument/2006/relationships/image" Target="../media/image186.tiff"/><Relationship Id="rId3" Type="http://schemas.openxmlformats.org/officeDocument/2006/relationships/image" Target="../media/image181.tiff"/><Relationship Id="rId7" Type="http://schemas.openxmlformats.org/officeDocument/2006/relationships/image" Target="../media/image185.tiff"/><Relationship Id="rId2" Type="http://schemas.openxmlformats.org/officeDocument/2006/relationships/image" Target="../media/image180.tiff"/><Relationship Id="rId1" Type="http://schemas.openxmlformats.org/officeDocument/2006/relationships/slideLayout" Target="../slideLayouts/slideLayout6.xml"/><Relationship Id="rId6" Type="http://schemas.openxmlformats.org/officeDocument/2006/relationships/image" Target="../media/image184.tiff"/><Relationship Id="rId5" Type="http://schemas.openxmlformats.org/officeDocument/2006/relationships/image" Target="../media/image183.tiff"/><Relationship Id="rId4" Type="http://schemas.openxmlformats.org/officeDocument/2006/relationships/image" Target="../media/image182.tif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tiff"/><Relationship Id="rId7" Type="http://schemas.openxmlformats.org/officeDocument/2006/relationships/image" Target="../media/image42.tiff"/><Relationship Id="rId2" Type="http://schemas.openxmlformats.org/officeDocument/2006/relationships/image" Target="../media/image37.tiff"/><Relationship Id="rId1" Type="http://schemas.openxmlformats.org/officeDocument/2006/relationships/slideLayout" Target="../slideLayouts/slideLayout6.xml"/><Relationship Id="rId6" Type="http://schemas.openxmlformats.org/officeDocument/2006/relationships/image" Target="../media/image41.tiff"/><Relationship Id="rId5" Type="http://schemas.openxmlformats.org/officeDocument/2006/relationships/image" Target="../media/image40.tiff"/><Relationship Id="rId4" Type="http://schemas.openxmlformats.org/officeDocument/2006/relationships/image" Target="../media/image39.tiff"/></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8" Type="http://schemas.openxmlformats.org/officeDocument/2006/relationships/image" Target="../media/image193.tiff"/><Relationship Id="rId3" Type="http://schemas.openxmlformats.org/officeDocument/2006/relationships/image" Target="../media/image188.tiff"/><Relationship Id="rId7" Type="http://schemas.openxmlformats.org/officeDocument/2006/relationships/image" Target="../media/image192.tiff"/><Relationship Id="rId2" Type="http://schemas.openxmlformats.org/officeDocument/2006/relationships/image" Target="../media/image187.png"/><Relationship Id="rId1" Type="http://schemas.openxmlformats.org/officeDocument/2006/relationships/slideLayout" Target="../slideLayouts/slideLayout6.xml"/><Relationship Id="rId6" Type="http://schemas.openxmlformats.org/officeDocument/2006/relationships/image" Target="../media/image191.jpg"/><Relationship Id="rId5" Type="http://schemas.openxmlformats.org/officeDocument/2006/relationships/image" Target="../media/image190.png"/><Relationship Id="rId4" Type="http://schemas.openxmlformats.org/officeDocument/2006/relationships/image" Target="../media/image189.png"/><Relationship Id="rId9" Type="http://schemas.openxmlformats.org/officeDocument/2006/relationships/image" Target="../media/image194.png"/></Relationships>
</file>

<file path=ppt/slides/_rels/slide7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97.png"/></Relationships>
</file>

<file path=ppt/slides/_rels/slide7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198.PNG"/><Relationship Id="rId4" Type="http://schemas.openxmlformats.org/officeDocument/2006/relationships/image" Target="../media/image197.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41.tiff"/><Relationship Id="rId3" Type="http://schemas.openxmlformats.org/officeDocument/2006/relationships/image" Target="../media/image43.png"/><Relationship Id="rId7" Type="http://schemas.openxmlformats.org/officeDocument/2006/relationships/image" Target="../media/image40.tif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9.tiff"/><Relationship Id="rId11" Type="http://schemas.openxmlformats.org/officeDocument/2006/relationships/hyperlink" Target="https://ethereum.org/ja/web3/" TargetMode="External"/><Relationship Id="rId5" Type="http://schemas.openxmlformats.org/officeDocument/2006/relationships/image" Target="../media/image38.tiff"/><Relationship Id="rId10"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2.tiff"/></Relationships>
</file>

<file path=ppt/slides/_rels/slide80.xml.rels><?xml version="1.0" encoding="UTF-8" standalone="yes"?>
<Relationships xmlns="http://schemas.openxmlformats.org/package/2006/relationships"><Relationship Id="rId8" Type="http://schemas.openxmlformats.org/officeDocument/2006/relationships/image" Target="../media/image186.tiff"/><Relationship Id="rId3" Type="http://schemas.openxmlformats.org/officeDocument/2006/relationships/image" Target="../media/image199.tiff"/><Relationship Id="rId7" Type="http://schemas.openxmlformats.org/officeDocument/2006/relationships/image" Target="../media/image185.tiff"/><Relationship Id="rId2" Type="http://schemas.openxmlformats.org/officeDocument/2006/relationships/image" Target="../media/image181.tiff"/><Relationship Id="rId1" Type="http://schemas.openxmlformats.org/officeDocument/2006/relationships/slideLayout" Target="../slideLayouts/slideLayout6.xml"/><Relationship Id="rId6" Type="http://schemas.openxmlformats.org/officeDocument/2006/relationships/image" Target="../media/image184.tiff"/><Relationship Id="rId5" Type="http://schemas.openxmlformats.org/officeDocument/2006/relationships/image" Target="../media/image183.tiff"/><Relationship Id="rId4" Type="http://schemas.openxmlformats.org/officeDocument/2006/relationships/image" Target="../media/image182.tif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201.tiff"/><Relationship Id="rId2" Type="http://schemas.openxmlformats.org/officeDocument/2006/relationships/image" Target="../media/image200.tiff"/><Relationship Id="rId1" Type="http://schemas.openxmlformats.org/officeDocument/2006/relationships/slideLayout" Target="../slideLayouts/slideLayout6.xml"/><Relationship Id="rId4" Type="http://schemas.openxmlformats.org/officeDocument/2006/relationships/image" Target="../media/image202.tiff"/></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3.png"/><Relationship Id="rId1" Type="http://schemas.openxmlformats.org/officeDocument/2006/relationships/slideLayout" Target="../slideLayouts/slideLayout6.xml"/><Relationship Id="rId4" Type="http://schemas.openxmlformats.org/officeDocument/2006/relationships/image" Target="../media/image204.tmp"/></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206.tiff"/><Relationship Id="rId2" Type="http://schemas.openxmlformats.org/officeDocument/2006/relationships/image" Target="../media/image205.tiff"/><Relationship Id="rId1" Type="http://schemas.openxmlformats.org/officeDocument/2006/relationships/slideLayout" Target="../slideLayouts/slideLayout6.xml"/><Relationship Id="rId5" Type="http://schemas.openxmlformats.org/officeDocument/2006/relationships/image" Target="../media/image208.tiff"/><Relationship Id="rId4" Type="http://schemas.openxmlformats.org/officeDocument/2006/relationships/image" Target="../media/image207.tiff"/></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image" Target="../media/image214.tiff"/><Relationship Id="rId3" Type="http://schemas.openxmlformats.org/officeDocument/2006/relationships/image" Target="../media/image209.tiff"/><Relationship Id="rId7" Type="http://schemas.openxmlformats.org/officeDocument/2006/relationships/image" Target="../media/image213.tiff"/><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212.tiff"/><Relationship Id="rId5" Type="http://schemas.openxmlformats.org/officeDocument/2006/relationships/image" Target="../media/image211.tiff"/><Relationship Id="rId4" Type="http://schemas.openxmlformats.org/officeDocument/2006/relationships/image" Target="../media/image210.tiff"/></Relationships>
</file>

<file path=ppt/slides/_rels/slide88.xml.rels><?xml version="1.0" encoding="UTF-8" standalone="yes"?>
<Relationships xmlns="http://schemas.openxmlformats.org/package/2006/relationships"><Relationship Id="rId8" Type="http://schemas.openxmlformats.org/officeDocument/2006/relationships/image" Target="../media/image221.tiff"/><Relationship Id="rId3" Type="http://schemas.openxmlformats.org/officeDocument/2006/relationships/image" Target="../media/image216.tiff"/><Relationship Id="rId7" Type="http://schemas.openxmlformats.org/officeDocument/2006/relationships/image" Target="../media/image220.tiff"/><Relationship Id="rId2" Type="http://schemas.openxmlformats.org/officeDocument/2006/relationships/image" Target="../media/image215.tiff"/><Relationship Id="rId1" Type="http://schemas.openxmlformats.org/officeDocument/2006/relationships/slideLayout" Target="../slideLayouts/slideLayout6.xml"/><Relationship Id="rId6" Type="http://schemas.openxmlformats.org/officeDocument/2006/relationships/image" Target="../media/image219.tiff"/><Relationship Id="rId5" Type="http://schemas.openxmlformats.org/officeDocument/2006/relationships/image" Target="../media/image218.tiff"/><Relationship Id="rId4" Type="http://schemas.openxmlformats.org/officeDocument/2006/relationships/image" Target="../media/image217.tiff"/></Relationships>
</file>

<file path=ppt/slides/_rels/slide89.xml.rels><?xml version="1.0" encoding="UTF-8" standalone="yes"?>
<Relationships xmlns="http://schemas.openxmlformats.org/package/2006/relationships"><Relationship Id="rId2" Type="http://schemas.openxmlformats.org/officeDocument/2006/relationships/image" Target="../media/image215.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224.png"/><Relationship Id="rId4" Type="http://schemas.openxmlformats.org/officeDocument/2006/relationships/image" Target="../media/image223.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225.png"/></Relationships>
</file>

<file path=ppt/slides/_rels/slide9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22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230.png"/><Relationship Id="rId4" Type="http://schemas.openxmlformats.org/officeDocument/2006/relationships/image" Target="../media/image229.png"/></Relationships>
</file>

<file path=ppt/slides/_rels/slide98.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726CAF8-9777-3F40-BE82-7D3A52C91005}"/>
              </a:ext>
            </a:extLst>
          </p:cNvPr>
          <p:cNvSpPr/>
          <p:nvPr/>
        </p:nvSpPr>
        <p:spPr>
          <a:xfrm>
            <a:off x="-11151" y="0"/>
            <a:ext cx="9166302" cy="6899564"/>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字幕 4">
            <a:extLst>
              <a:ext uri="{FF2B5EF4-FFF2-40B4-BE49-F238E27FC236}">
                <a16:creationId xmlns:a16="http://schemas.microsoft.com/office/drawing/2014/main" id="{047B0135-F383-C145-84A9-83220A40D637}"/>
              </a:ext>
            </a:extLst>
          </p:cNvPr>
          <p:cNvSpPr>
            <a:spLocks noGrp="1"/>
          </p:cNvSpPr>
          <p:nvPr>
            <p:ph type="subTitle" idx="1"/>
          </p:nvPr>
        </p:nvSpPr>
        <p:spPr>
          <a:xfrm>
            <a:off x="862263" y="3665251"/>
            <a:ext cx="7754198" cy="830997"/>
          </a:xfrm>
        </p:spPr>
        <p:txBody>
          <a:bodyPr>
            <a:noAutofit/>
          </a:bodyPr>
          <a:lstStyle/>
          <a:p>
            <a:r>
              <a:rPr lang="ja-JP" altLang="en-US" sz="2000">
                <a:latin typeface="Meiryo" panose="020B0604030504040204" pitchFamily="34" charset="-128"/>
                <a:ea typeface="Meiryo" panose="020B0604030504040204" pitchFamily="34" charset="-128"/>
              </a:rPr>
              <a:t>デジタル時代にふさわしい事業戦略を考える</a:t>
            </a:r>
          </a:p>
        </p:txBody>
      </p:sp>
      <p:sp>
        <p:nvSpPr>
          <p:cNvPr id="8" name="正方形/長方形 7">
            <a:extLst>
              <a:ext uri="{FF2B5EF4-FFF2-40B4-BE49-F238E27FC236}">
                <a16:creationId xmlns:a16="http://schemas.microsoft.com/office/drawing/2014/main" id="{0FB87F87-22C4-EF4A-AD2E-2A15390CC74C}"/>
              </a:ext>
            </a:extLst>
          </p:cNvPr>
          <p:cNvSpPr/>
          <p:nvPr/>
        </p:nvSpPr>
        <p:spPr>
          <a:xfrm>
            <a:off x="685799" y="2232480"/>
            <a:ext cx="7930661" cy="1077218"/>
          </a:xfrm>
          <a:prstGeom prst="rect">
            <a:avLst/>
          </a:prstGeom>
        </p:spPr>
        <p:txBody>
          <a:bodyPr wrap="square">
            <a:spAutoFit/>
          </a:bodyPr>
          <a:lstStyle/>
          <a:p>
            <a:pPr algn="r"/>
            <a:r>
              <a:rPr lang="ja-JP" altLang="en-US" sz="3200" b="1">
                <a:latin typeface="Meiryo" panose="020B0604030504040204" pitchFamily="34" charset="-128"/>
                <a:ea typeface="Meiryo" panose="020B0604030504040204" pitchFamily="34" charset="-128"/>
              </a:rPr>
              <a:t>最新の</a:t>
            </a:r>
            <a:r>
              <a:rPr lang="en-US" altLang="ja-JP" sz="3200" b="1" dirty="0">
                <a:latin typeface="Meiryo" panose="020B0604030504040204" pitchFamily="34" charset="-128"/>
                <a:ea typeface="Meiryo" panose="020B0604030504040204" pitchFamily="34" charset="-128"/>
              </a:rPr>
              <a:t>IT</a:t>
            </a:r>
            <a:r>
              <a:rPr lang="ja-JP" altLang="en-US" sz="3200" b="1">
                <a:latin typeface="Meiryo" panose="020B0604030504040204" pitchFamily="34" charset="-128"/>
                <a:ea typeface="Meiryo" panose="020B0604030504040204" pitchFamily="34" charset="-128"/>
              </a:rPr>
              <a:t>トレンドと</a:t>
            </a:r>
            <a:endParaRPr lang="en-US" altLang="ja-JP" sz="3200" b="1" dirty="0">
              <a:latin typeface="Meiryo" panose="020B0604030504040204" pitchFamily="34" charset="-128"/>
              <a:ea typeface="Meiryo" panose="020B0604030504040204" pitchFamily="34" charset="-128"/>
            </a:endParaRPr>
          </a:p>
          <a:p>
            <a:pPr algn="r"/>
            <a:r>
              <a:rPr lang="ja-JP" altLang="en-US" sz="3200" b="1">
                <a:latin typeface="Meiryo" panose="020B0604030504040204" pitchFamily="34" charset="-128"/>
                <a:ea typeface="Meiryo" panose="020B0604030504040204" pitchFamily="34" charset="-128"/>
              </a:rPr>
              <a:t>これからのビジネス戦略</a:t>
            </a:r>
          </a:p>
        </p:txBody>
      </p:sp>
      <p:sp>
        <p:nvSpPr>
          <p:cNvPr id="12" name="正方形/長方形 11">
            <a:extLst>
              <a:ext uri="{FF2B5EF4-FFF2-40B4-BE49-F238E27FC236}">
                <a16:creationId xmlns:a16="http://schemas.microsoft.com/office/drawing/2014/main" id="{45751F05-8D7D-0A41-89DC-A9D23EF6D56D}"/>
              </a:ext>
            </a:extLst>
          </p:cNvPr>
          <p:cNvSpPr/>
          <p:nvPr/>
        </p:nvSpPr>
        <p:spPr>
          <a:xfrm>
            <a:off x="685800" y="4942363"/>
            <a:ext cx="7930661" cy="400110"/>
          </a:xfrm>
          <a:prstGeom prst="rect">
            <a:avLst/>
          </a:prstGeom>
        </p:spPr>
        <p:txBody>
          <a:bodyPr wrap="square">
            <a:spAutoFit/>
          </a:bodyPr>
          <a:lstStyle/>
          <a:p>
            <a:pPr algn="r"/>
            <a:r>
              <a:rPr lang="en-US" altLang="ja-JP" sz="2000" dirty="0">
                <a:latin typeface="Meiryo" panose="020B0604030504040204" pitchFamily="34" charset="-128"/>
                <a:ea typeface="Meiryo" panose="020B0604030504040204" pitchFamily="34" charset="-128"/>
                <a:cs typeface="Times New Roman" panose="02020603050405020304" pitchFamily="18" charset="0"/>
              </a:rPr>
              <a:t>2022</a:t>
            </a:r>
            <a:r>
              <a:rPr lang="ja-JP" altLang="en-US" sz="2000">
                <a:latin typeface="Meiryo" panose="020B0604030504040204" pitchFamily="34" charset="-128"/>
                <a:ea typeface="Meiryo" panose="020B0604030504040204" pitchFamily="34" charset="-128"/>
                <a:cs typeface="Times New Roman" panose="02020603050405020304" pitchFamily="18" charset="0"/>
              </a:rPr>
              <a:t>年</a:t>
            </a:r>
            <a:r>
              <a:rPr lang="en-US" altLang="ja-JP" sz="2000" dirty="0">
                <a:latin typeface="Meiryo" panose="020B0604030504040204" pitchFamily="34" charset="-128"/>
                <a:ea typeface="Meiryo" panose="020B0604030504040204" pitchFamily="34" charset="-128"/>
                <a:cs typeface="Times New Roman" panose="02020603050405020304" pitchFamily="18" charset="0"/>
              </a:rPr>
              <a:t>9</a:t>
            </a:r>
            <a:r>
              <a:rPr lang="ja-JP" altLang="en-US" sz="2000">
                <a:latin typeface="Meiryo" panose="020B0604030504040204" pitchFamily="34" charset="-128"/>
                <a:ea typeface="Meiryo" panose="020B0604030504040204" pitchFamily="34" charset="-128"/>
                <a:cs typeface="Times New Roman" panose="02020603050405020304" pitchFamily="18" charset="0"/>
              </a:rPr>
              <a:t>月</a:t>
            </a:r>
            <a:r>
              <a:rPr lang="en-US" altLang="ja-JP" sz="2000" dirty="0">
                <a:latin typeface="Meiryo" panose="020B0604030504040204" pitchFamily="34" charset="-128"/>
                <a:ea typeface="Meiryo" panose="020B0604030504040204" pitchFamily="34" charset="-128"/>
                <a:cs typeface="Times New Roman" panose="02020603050405020304" pitchFamily="18" charset="0"/>
              </a:rPr>
              <a:t>1</a:t>
            </a:r>
            <a:r>
              <a:rPr lang="ja-JP" altLang="en-US" sz="2000">
                <a:latin typeface="Meiryo" panose="020B0604030504040204" pitchFamily="34" charset="-128"/>
                <a:ea typeface="Meiryo" panose="020B0604030504040204" pitchFamily="34" charset="-128"/>
                <a:cs typeface="Times New Roman" panose="02020603050405020304" pitchFamily="18" charset="0"/>
              </a:rPr>
              <a:t>日</a:t>
            </a:r>
            <a:endParaRPr lang="en-US" altLang="ja-JP" sz="2000" dirty="0">
              <a:latin typeface="Meiryo" panose="020B0604030504040204" pitchFamily="34" charset="-128"/>
              <a:ea typeface="Meiryo" panose="020B0604030504040204" pitchFamily="34" charset="-128"/>
              <a:cs typeface="Times New Roman" panose="02020603050405020304" pitchFamily="18" charset="0"/>
            </a:endParaRPr>
          </a:p>
        </p:txBody>
      </p:sp>
      <p:pic>
        <p:nvPicPr>
          <p:cNvPr id="3" name="図 2" descr="ロゴ, アイコン&#10;&#10;自動的に生成された説明">
            <a:extLst>
              <a:ext uri="{FF2B5EF4-FFF2-40B4-BE49-F238E27FC236}">
                <a16:creationId xmlns:a16="http://schemas.microsoft.com/office/drawing/2014/main" id="{DB6AA5FA-8855-B64B-AEB2-45D2960877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08421" y="5761961"/>
            <a:ext cx="708039" cy="774123"/>
          </a:xfrm>
          <a:prstGeom prst="rect">
            <a:avLst/>
          </a:prstGeom>
        </p:spPr>
      </p:pic>
    </p:spTree>
    <p:extLst>
      <p:ext uri="{BB962C8B-B14F-4D97-AF65-F5344CB8AC3E}">
        <p14:creationId xmlns:p14="http://schemas.microsoft.com/office/powerpoint/2010/main" val="369076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グループ化 41">
            <a:extLst>
              <a:ext uri="{FF2B5EF4-FFF2-40B4-BE49-F238E27FC236}">
                <a16:creationId xmlns:a16="http://schemas.microsoft.com/office/drawing/2014/main" id="{3D8AAF04-E021-CC85-4B78-3BB6762B85DA}"/>
              </a:ext>
            </a:extLst>
          </p:cNvPr>
          <p:cNvGrpSpPr/>
          <p:nvPr/>
        </p:nvGrpSpPr>
        <p:grpSpPr>
          <a:xfrm>
            <a:off x="959775" y="846032"/>
            <a:ext cx="7224450" cy="5685746"/>
            <a:chOff x="959775" y="846032"/>
            <a:chExt cx="7224450" cy="5685746"/>
          </a:xfrm>
        </p:grpSpPr>
        <p:sp>
          <p:nvSpPr>
            <p:cNvPr id="30" name="角丸四角形 29">
              <a:extLst>
                <a:ext uri="{FF2B5EF4-FFF2-40B4-BE49-F238E27FC236}">
                  <a16:creationId xmlns:a16="http://schemas.microsoft.com/office/drawing/2014/main" id="{AF01F65D-DBDA-8081-6375-E89E09B60BAA}"/>
                </a:ext>
              </a:extLst>
            </p:cNvPr>
            <p:cNvSpPr/>
            <p:nvPr/>
          </p:nvSpPr>
          <p:spPr>
            <a:xfrm>
              <a:off x="959775" y="846032"/>
              <a:ext cx="7224450" cy="5685746"/>
            </a:xfrm>
            <a:prstGeom prst="roundRect">
              <a:avLst>
                <a:gd name="adj" fmla="val 4933"/>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476F2D52-D63E-384B-7210-7D2DFCCF4DFD}"/>
                </a:ext>
              </a:extLst>
            </p:cNvPr>
            <p:cNvSpPr txBox="1"/>
            <p:nvPr/>
          </p:nvSpPr>
          <p:spPr>
            <a:xfrm>
              <a:off x="3440914" y="6125954"/>
              <a:ext cx="2262158"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量子コンピューター</a:t>
              </a:r>
              <a:endParaRPr kumimoji="1" lang="ja-JP" altLang="en-US">
                <a:solidFill>
                  <a:schemeClr val="bg1"/>
                </a:solidFill>
                <a:latin typeface="Meiryo" panose="020B0604030504040204" pitchFamily="34" charset="-128"/>
                <a:ea typeface="Meiryo" panose="020B0604030504040204" pitchFamily="34" charset="-128"/>
              </a:endParaRPr>
            </a:p>
          </p:txBody>
        </p:sp>
      </p:grpSp>
      <p:grpSp>
        <p:nvGrpSpPr>
          <p:cNvPr id="40" name="グループ化 39">
            <a:extLst>
              <a:ext uri="{FF2B5EF4-FFF2-40B4-BE49-F238E27FC236}">
                <a16:creationId xmlns:a16="http://schemas.microsoft.com/office/drawing/2014/main" id="{19BBACB4-2A62-C633-7F20-C9D3193B9B6D}"/>
              </a:ext>
            </a:extLst>
          </p:cNvPr>
          <p:cNvGrpSpPr/>
          <p:nvPr/>
        </p:nvGrpSpPr>
        <p:grpSpPr>
          <a:xfrm>
            <a:off x="1559430" y="921611"/>
            <a:ext cx="6033339" cy="4498577"/>
            <a:chOff x="1559430" y="921611"/>
            <a:chExt cx="6033339" cy="4498577"/>
          </a:xfrm>
        </p:grpSpPr>
        <p:sp>
          <p:nvSpPr>
            <p:cNvPr id="13" name="角丸四角形 12">
              <a:extLst>
                <a:ext uri="{FF2B5EF4-FFF2-40B4-BE49-F238E27FC236}">
                  <a16:creationId xmlns:a16="http://schemas.microsoft.com/office/drawing/2014/main" id="{0C52A8CF-4EA6-1A8D-2312-4A7D9700DFA9}"/>
                </a:ext>
              </a:extLst>
            </p:cNvPr>
            <p:cNvSpPr/>
            <p:nvPr/>
          </p:nvSpPr>
          <p:spPr>
            <a:xfrm>
              <a:off x="1559430" y="921611"/>
              <a:ext cx="6033339" cy="4498577"/>
            </a:xfrm>
            <a:prstGeom prst="roundRect">
              <a:avLst>
                <a:gd name="adj" fmla="val 5503"/>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EE0EEEEF-557E-95C2-68B2-42ED3830A2D0}"/>
                </a:ext>
              </a:extLst>
            </p:cNvPr>
            <p:cNvSpPr/>
            <p:nvPr/>
          </p:nvSpPr>
          <p:spPr>
            <a:xfrm>
              <a:off x="3902583" y="1035939"/>
              <a:ext cx="1338828" cy="369332"/>
            </a:xfrm>
            <a:prstGeom prst="rect">
              <a:avLst/>
            </a:prstGeom>
          </p:spPr>
          <p:txBody>
            <a:bodyPr wrap="none">
              <a:spAutoFit/>
            </a:bodyPr>
            <a:lstStyle/>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メタバース</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D733071F-0FA7-4DC6-3C65-641578B2FA3F}"/>
                </a:ext>
              </a:extLst>
            </p:cNvPr>
            <p:cNvSpPr txBox="1"/>
            <p:nvPr/>
          </p:nvSpPr>
          <p:spPr>
            <a:xfrm>
              <a:off x="3171616" y="1357513"/>
              <a:ext cx="2800767"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生活・社会・経済を支える基盤の拡張</a:t>
              </a:r>
            </a:p>
          </p:txBody>
        </p:sp>
      </p:grpSp>
      <p:grpSp>
        <p:nvGrpSpPr>
          <p:cNvPr id="41" name="グループ化 40">
            <a:extLst>
              <a:ext uri="{FF2B5EF4-FFF2-40B4-BE49-F238E27FC236}">
                <a16:creationId xmlns:a16="http://schemas.microsoft.com/office/drawing/2014/main" id="{ADA14901-4EE4-6CC4-FEBE-127A6DA87DDE}"/>
              </a:ext>
            </a:extLst>
          </p:cNvPr>
          <p:cNvGrpSpPr/>
          <p:nvPr/>
        </p:nvGrpSpPr>
        <p:grpSpPr>
          <a:xfrm>
            <a:off x="2274768" y="2229092"/>
            <a:ext cx="4594451" cy="3517518"/>
            <a:chOff x="2274768" y="2229092"/>
            <a:chExt cx="4594451" cy="3517518"/>
          </a:xfrm>
        </p:grpSpPr>
        <p:sp>
          <p:nvSpPr>
            <p:cNvPr id="16" name="角丸四角形 15">
              <a:extLst>
                <a:ext uri="{FF2B5EF4-FFF2-40B4-BE49-F238E27FC236}">
                  <a16:creationId xmlns:a16="http://schemas.microsoft.com/office/drawing/2014/main" id="{177998D7-3F8E-077E-F1C5-4F12E8B58BB8}"/>
                </a:ext>
              </a:extLst>
            </p:cNvPr>
            <p:cNvSpPr/>
            <p:nvPr/>
          </p:nvSpPr>
          <p:spPr>
            <a:xfrm>
              <a:off x="2274768" y="2229092"/>
              <a:ext cx="4594451" cy="3517518"/>
            </a:xfrm>
            <a:prstGeom prst="roundRect">
              <a:avLst>
                <a:gd name="adj" fmla="val 7253"/>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615D25EB-3F75-A770-2600-F18EBEDE22F9}"/>
                </a:ext>
              </a:extLst>
            </p:cNvPr>
            <p:cNvSpPr txBox="1"/>
            <p:nvPr/>
          </p:nvSpPr>
          <p:spPr>
            <a:xfrm>
              <a:off x="2995993" y="5224053"/>
              <a:ext cx="3194399" cy="276999"/>
            </a:xfrm>
            <a:prstGeom prst="rect">
              <a:avLst/>
            </a:prstGeom>
            <a:noFill/>
          </p:spPr>
          <p:txBody>
            <a:bodyPr wrap="square" rtlCol="0">
              <a:spAutoFit/>
            </a:bodyPr>
            <a:lstStyle/>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認知能力の拡張</a:t>
              </a:r>
              <a:endPar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9965A49A-749F-9446-DA2A-D4643FB1116D}"/>
                </a:ext>
              </a:extLst>
            </p:cNvPr>
            <p:cNvSpPr txBox="1"/>
            <p:nvPr/>
          </p:nvSpPr>
          <p:spPr>
            <a:xfrm>
              <a:off x="2730797" y="4974624"/>
              <a:ext cx="3682406" cy="338554"/>
            </a:xfrm>
            <a:prstGeom prst="rect">
              <a:avLst/>
            </a:prstGeom>
            <a:noFill/>
          </p:spPr>
          <p:txBody>
            <a:bodyPr wrap="square" rtlCol="0">
              <a:spAutoFit/>
            </a:bodyPr>
            <a:lstStyle/>
            <a:p>
              <a:pPr algn="ct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コンピューターや通信の性能の向上</a:t>
              </a:r>
            </a:p>
          </p:txBody>
        </p:sp>
      </p:grpSp>
      <p:grpSp>
        <p:nvGrpSpPr>
          <p:cNvPr id="43" name="グループ化 42">
            <a:extLst>
              <a:ext uri="{FF2B5EF4-FFF2-40B4-BE49-F238E27FC236}">
                <a16:creationId xmlns:a16="http://schemas.microsoft.com/office/drawing/2014/main" id="{D651F4AF-4B4D-3A31-CB60-4CFEB7D3A3A3}"/>
              </a:ext>
            </a:extLst>
          </p:cNvPr>
          <p:cNvGrpSpPr/>
          <p:nvPr/>
        </p:nvGrpSpPr>
        <p:grpSpPr>
          <a:xfrm>
            <a:off x="2422011" y="2635183"/>
            <a:ext cx="4294833" cy="2023726"/>
            <a:chOff x="2422011" y="2635183"/>
            <a:chExt cx="4294833" cy="2023726"/>
          </a:xfrm>
        </p:grpSpPr>
        <p:sp>
          <p:nvSpPr>
            <p:cNvPr id="10" name="角丸四角形 9">
              <a:extLst>
                <a:ext uri="{FF2B5EF4-FFF2-40B4-BE49-F238E27FC236}">
                  <a16:creationId xmlns:a16="http://schemas.microsoft.com/office/drawing/2014/main" id="{F9EAEA6F-CD8B-2156-17BE-9FCEE9E76547}"/>
                </a:ext>
              </a:extLst>
            </p:cNvPr>
            <p:cNvSpPr/>
            <p:nvPr/>
          </p:nvSpPr>
          <p:spPr>
            <a:xfrm>
              <a:off x="2730797" y="2635183"/>
              <a:ext cx="3682406" cy="2023726"/>
            </a:xfrm>
            <a:prstGeom prst="roundRect">
              <a:avLst/>
            </a:prstGeom>
            <a:solidFill>
              <a:schemeClr val="accent4">
                <a:alpha val="8117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B51572FC-2BDC-7398-FF8B-99C929BAEC3C}"/>
                </a:ext>
              </a:extLst>
            </p:cNvPr>
            <p:cNvSpPr/>
            <p:nvPr/>
          </p:nvSpPr>
          <p:spPr>
            <a:xfrm>
              <a:off x="2438610" y="3853393"/>
              <a:ext cx="720183" cy="52094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E585A40B-847E-8D18-F59E-CE7AB6D93E65}"/>
                </a:ext>
              </a:extLst>
            </p:cNvPr>
            <p:cNvSpPr/>
            <p:nvPr/>
          </p:nvSpPr>
          <p:spPr>
            <a:xfrm>
              <a:off x="2422011" y="3108023"/>
              <a:ext cx="720183" cy="52094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370FFA2A-A2FA-23D2-3CCD-9B01E37C8EF4}"/>
                </a:ext>
              </a:extLst>
            </p:cNvPr>
            <p:cNvSpPr/>
            <p:nvPr/>
          </p:nvSpPr>
          <p:spPr>
            <a:xfrm>
              <a:off x="5981480" y="3853393"/>
              <a:ext cx="720183" cy="52094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34EC4A7D-37C1-FECF-2DB3-5C35F4AB6BD8}"/>
                </a:ext>
              </a:extLst>
            </p:cNvPr>
            <p:cNvSpPr txBox="1"/>
            <p:nvPr/>
          </p:nvSpPr>
          <p:spPr>
            <a:xfrm>
              <a:off x="3523654" y="3416491"/>
              <a:ext cx="2096691" cy="338554"/>
            </a:xfrm>
            <a:prstGeom prst="rect">
              <a:avLst/>
            </a:prstGeom>
            <a:noFill/>
          </p:spPr>
          <p:txBody>
            <a:bodyPr wrap="square" rtlCol="0">
              <a:spAutoFit/>
            </a:bodyPr>
            <a:lstStyle/>
            <a:p>
              <a:pPr algn="ct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インターネット</a:t>
              </a:r>
            </a:p>
          </p:txBody>
        </p:sp>
        <p:sp>
          <p:nvSpPr>
            <p:cNvPr id="12" name="テキスト ボックス 11">
              <a:extLst>
                <a:ext uri="{FF2B5EF4-FFF2-40B4-BE49-F238E27FC236}">
                  <a16:creationId xmlns:a16="http://schemas.microsoft.com/office/drawing/2014/main" id="{C0D55CEA-AE5B-732A-7B37-D44BF6020244}"/>
                </a:ext>
              </a:extLst>
            </p:cNvPr>
            <p:cNvSpPr txBox="1"/>
            <p:nvPr/>
          </p:nvSpPr>
          <p:spPr>
            <a:xfrm>
              <a:off x="3087511" y="3664547"/>
              <a:ext cx="2968975" cy="276999"/>
            </a:xfrm>
            <a:prstGeom prst="rect">
              <a:avLst/>
            </a:prstGeom>
            <a:noFill/>
          </p:spPr>
          <p:txBody>
            <a:bodyPr wrap="squar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コミュニケーション</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能力</a:t>
              </a: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の拡張</a:t>
              </a:r>
            </a:p>
          </p:txBody>
        </p:sp>
        <p:sp>
          <p:nvSpPr>
            <p:cNvPr id="26" name="正方形/長方形 25">
              <a:extLst>
                <a:ext uri="{FF2B5EF4-FFF2-40B4-BE49-F238E27FC236}">
                  <a16:creationId xmlns:a16="http://schemas.microsoft.com/office/drawing/2014/main" id="{884A72E2-10D1-4B87-9A7C-C76637E0A9DF}"/>
                </a:ext>
              </a:extLst>
            </p:cNvPr>
            <p:cNvSpPr/>
            <p:nvPr/>
          </p:nvSpPr>
          <p:spPr>
            <a:xfrm>
              <a:off x="5996661" y="3106651"/>
              <a:ext cx="720183" cy="52094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a:extLst>
              <a:ext uri="{FF2B5EF4-FFF2-40B4-BE49-F238E27FC236}">
                <a16:creationId xmlns:a16="http://schemas.microsoft.com/office/drawing/2014/main" id="{B5C153E7-0D19-DFBF-B48D-EAF915623421}"/>
              </a:ext>
            </a:extLst>
          </p:cNvPr>
          <p:cNvSpPr>
            <a:spLocks noGrp="1"/>
          </p:cNvSpPr>
          <p:nvPr>
            <p:ph type="title"/>
          </p:nvPr>
        </p:nvSpPr>
        <p:spPr/>
        <p:txBody>
          <a:bodyPr/>
          <a:lstStyle/>
          <a:p>
            <a:r>
              <a:rPr lang="en-US" altLang="ja-JP" dirty="0"/>
              <a:t>IT</a:t>
            </a:r>
            <a:r>
              <a:rPr lang="ja-JP" altLang="en-US"/>
              <a:t>による人間の能力や社会の拡張</a:t>
            </a:r>
            <a:endParaRPr kumimoji="1" lang="ja-JP" altLang="en-US"/>
          </a:p>
        </p:txBody>
      </p:sp>
      <p:grpSp>
        <p:nvGrpSpPr>
          <p:cNvPr id="37" name="グループ化 36">
            <a:extLst>
              <a:ext uri="{FF2B5EF4-FFF2-40B4-BE49-F238E27FC236}">
                <a16:creationId xmlns:a16="http://schemas.microsoft.com/office/drawing/2014/main" id="{5F3C35FA-E9C9-F124-0D78-92F68FE64F39}"/>
              </a:ext>
            </a:extLst>
          </p:cNvPr>
          <p:cNvGrpSpPr/>
          <p:nvPr/>
        </p:nvGrpSpPr>
        <p:grpSpPr>
          <a:xfrm>
            <a:off x="3593306" y="3999713"/>
            <a:ext cx="1957387" cy="840231"/>
            <a:chOff x="3593306" y="3999713"/>
            <a:chExt cx="1957387" cy="840231"/>
          </a:xfrm>
        </p:grpSpPr>
        <p:sp>
          <p:nvSpPr>
            <p:cNvPr id="3" name="正方形/長方形 2">
              <a:extLst>
                <a:ext uri="{FF2B5EF4-FFF2-40B4-BE49-F238E27FC236}">
                  <a16:creationId xmlns:a16="http://schemas.microsoft.com/office/drawing/2014/main" id="{96BB23F7-4B2C-A30B-6615-7CE62DAA0D97}"/>
                </a:ext>
              </a:extLst>
            </p:cNvPr>
            <p:cNvSpPr/>
            <p:nvPr/>
          </p:nvSpPr>
          <p:spPr>
            <a:xfrm>
              <a:off x="3593306" y="3999713"/>
              <a:ext cx="1957387" cy="84023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3288E5B4-F708-B9AA-C641-4E5EC80B6F98}"/>
                </a:ext>
              </a:extLst>
            </p:cNvPr>
            <p:cNvSpPr txBox="1"/>
            <p:nvPr/>
          </p:nvSpPr>
          <p:spPr>
            <a:xfrm>
              <a:off x="3761184" y="4175292"/>
              <a:ext cx="1621632" cy="338554"/>
            </a:xfrm>
            <a:prstGeom prst="rect">
              <a:avLst/>
            </a:prstGeom>
            <a:noFill/>
          </p:spPr>
          <p:txBody>
            <a:bodyPr wrap="square" rtlCol="0">
              <a:spAutoFit/>
            </a:bodyPr>
            <a:lstStyle/>
            <a:p>
              <a:pPr algn="ct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コンピューター</a:t>
              </a:r>
            </a:p>
          </p:txBody>
        </p:sp>
        <p:sp>
          <p:nvSpPr>
            <p:cNvPr id="5" name="テキスト ボックス 4">
              <a:extLst>
                <a:ext uri="{FF2B5EF4-FFF2-40B4-BE49-F238E27FC236}">
                  <a16:creationId xmlns:a16="http://schemas.microsoft.com/office/drawing/2014/main" id="{17287ABB-1F11-DD4A-410B-B713FF9BF209}"/>
                </a:ext>
              </a:extLst>
            </p:cNvPr>
            <p:cNvSpPr txBox="1"/>
            <p:nvPr/>
          </p:nvSpPr>
          <p:spPr>
            <a:xfrm>
              <a:off x="3761184" y="4473653"/>
              <a:ext cx="1621632"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数値計算能力の拡張</a:t>
              </a:r>
            </a:p>
          </p:txBody>
        </p:sp>
      </p:grpSp>
      <p:grpSp>
        <p:nvGrpSpPr>
          <p:cNvPr id="39" name="グループ化 38">
            <a:extLst>
              <a:ext uri="{FF2B5EF4-FFF2-40B4-BE49-F238E27FC236}">
                <a16:creationId xmlns:a16="http://schemas.microsoft.com/office/drawing/2014/main" id="{E52A86B3-08DD-2AF9-A4AF-405ACD58501F}"/>
              </a:ext>
            </a:extLst>
          </p:cNvPr>
          <p:cNvGrpSpPr/>
          <p:nvPr/>
        </p:nvGrpSpPr>
        <p:grpSpPr>
          <a:xfrm>
            <a:off x="2725636" y="1758323"/>
            <a:ext cx="2450265" cy="1157548"/>
            <a:chOff x="2725636" y="1758323"/>
            <a:chExt cx="2450265" cy="1157548"/>
          </a:xfrm>
        </p:grpSpPr>
        <p:sp>
          <p:nvSpPr>
            <p:cNvPr id="19" name="角丸四角形 18">
              <a:extLst>
                <a:ext uri="{FF2B5EF4-FFF2-40B4-BE49-F238E27FC236}">
                  <a16:creationId xmlns:a16="http://schemas.microsoft.com/office/drawing/2014/main" id="{5719D419-1D44-21B3-07DD-5724CB15427A}"/>
                </a:ext>
              </a:extLst>
            </p:cNvPr>
            <p:cNvSpPr/>
            <p:nvPr/>
          </p:nvSpPr>
          <p:spPr>
            <a:xfrm>
              <a:off x="2725636" y="1758323"/>
              <a:ext cx="2450265" cy="1157548"/>
            </a:xfrm>
            <a:prstGeom prst="round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b="1"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6DF657D1-802D-8045-CAC2-6B623009477C}"/>
                </a:ext>
              </a:extLst>
            </p:cNvPr>
            <p:cNvSpPr txBox="1"/>
            <p:nvPr/>
          </p:nvSpPr>
          <p:spPr>
            <a:xfrm>
              <a:off x="2730789" y="2263276"/>
              <a:ext cx="1107996" cy="461665"/>
            </a:xfrm>
            <a:prstGeom prst="rect">
              <a:avLst/>
            </a:prstGeom>
            <a:noFill/>
          </p:spPr>
          <p:txBody>
            <a:bodyPr wrap="none" rtlCol="0">
              <a:spAutoFit/>
            </a:bodyPr>
            <a:lstStyle/>
            <a:p>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あらゆる存在</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のデジタル化</a:t>
              </a:r>
            </a:p>
          </p:txBody>
        </p:sp>
        <p:sp>
          <p:nvSpPr>
            <p:cNvPr id="23" name="正方形/長方形 22">
              <a:extLst>
                <a:ext uri="{FF2B5EF4-FFF2-40B4-BE49-F238E27FC236}">
                  <a16:creationId xmlns:a16="http://schemas.microsoft.com/office/drawing/2014/main" id="{7D5F53F4-97A1-C857-D5CC-7CA2D06302D0}"/>
                </a:ext>
              </a:extLst>
            </p:cNvPr>
            <p:cNvSpPr/>
            <p:nvPr/>
          </p:nvSpPr>
          <p:spPr>
            <a:xfrm>
              <a:off x="2774759" y="1888310"/>
              <a:ext cx="552267" cy="338554"/>
            </a:xfrm>
            <a:prstGeom prst="rect">
              <a:avLst/>
            </a:prstGeom>
          </p:spPr>
          <p:txBody>
            <a:bodyPr wrap="none">
              <a:spAutoFit/>
            </a:bodyPr>
            <a:lstStyle/>
            <a:p>
              <a:r>
                <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p>
          </p:txBody>
        </p:sp>
      </p:grpSp>
      <p:grpSp>
        <p:nvGrpSpPr>
          <p:cNvPr id="38" name="グループ化 37">
            <a:extLst>
              <a:ext uri="{FF2B5EF4-FFF2-40B4-BE49-F238E27FC236}">
                <a16:creationId xmlns:a16="http://schemas.microsoft.com/office/drawing/2014/main" id="{6E65A031-95D5-BEE7-4B40-F39C13846269}"/>
              </a:ext>
            </a:extLst>
          </p:cNvPr>
          <p:cNvGrpSpPr/>
          <p:nvPr/>
        </p:nvGrpSpPr>
        <p:grpSpPr>
          <a:xfrm>
            <a:off x="3962938" y="1687777"/>
            <a:ext cx="2455426" cy="1141251"/>
            <a:chOff x="3962938" y="1687777"/>
            <a:chExt cx="2455426" cy="1141251"/>
          </a:xfrm>
        </p:grpSpPr>
        <p:sp>
          <p:nvSpPr>
            <p:cNvPr id="21" name="角丸四角形 20">
              <a:extLst>
                <a:ext uri="{FF2B5EF4-FFF2-40B4-BE49-F238E27FC236}">
                  <a16:creationId xmlns:a16="http://schemas.microsoft.com/office/drawing/2014/main" id="{93A281B2-7C59-40CD-DBE5-D70D06D255D2}"/>
                </a:ext>
              </a:extLst>
            </p:cNvPr>
            <p:cNvSpPr/>
            <p:nvPr/>
          </p:nvSpPr>
          <p:spPr>
            <a:xfrm>
              <a:off x="3962938" y="1687777"/>
              <a:ext cx="2450265" cy="1141251"/>
            </a:xfrm>
            <a:prstGeom prst="roundRect">
              <a:avLst/>
            </a:prstGeom>
            <a:solidFill>
              <a:srgbClr val="FFC000">
                <a:alpha val="6588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9F768A79-C075-05F2-3522-A4C3E1C5A316}"/>
                </a:ext>
              </a:extLst>
            </p:cNvPr>
            <p:cNvSpPr txBox="1"/>
            <p:nvPr/>
          </p:nvSpPr>
          <p:spPr>
            <a:xfrm>
              <a:off x="5086457" y="2194909"/>
              <a:ext cx="1331907" cy="461665"/>
            </a:xfrm>
            <a:prstGeom prst="rect">
              <a:avLst/>
            </a:prstGeom>
            <a:noFill/>
          </p:spPr>
          <p:txBody>
            <a:bodyPr wrap="square" rtlCol="0">
              <a:spAutoFit/>
            </a:bodyPr>
            <a:lstStyle/>
            <a:p>
              <a:pPr algn="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解釈や表現する</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能力の拡張</a:t>
              </a:r>
            </a:p>
          </p:txBody>
        </p:sp>
        <p:sp>
          <p:nvSpPr>
            <p:cNvPr id="25" name="正方形/長方形 24">
              <a:extLst>
                <a:ext uri="{FF2B5EF4-FFF2-40B4-BE49-F238E27FC236}">
                  <a16:creationId xmlns:a16="http://schemas.microsoft.com/office/drawing/2014/main" id="{1EB11D78-25BC-FE3A-02EF-89980DBBE59F}"/>
                </a:ext>
              </a:extLst>
            </p:cNvPr>
            <p:cNvSpPr/>
            <p:nvPr/>
          </p:nvSpPr>
          <p:spPr>
            <a:xfrm>
              <a:off x="5859268" y="1807102"/>
              <a:ext cx="473206" cy="369332"/>
            </a:xfrm>
            <a:prstGeom prst="rect">
              <a:avLst/>
            </a:prstGeom>
          </p:spPr>
          <p:txBody>
            <a:bodyPr wrap="none">
              <a:spAutoFit/>
            </a:bodyPr>
            <a:lstStyle/>
            <a:p>
              <a:pPr algn="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p>
          </p:txBody>
        </p:sp>
      </p:grpSp>
      <p:grpSp>
        <p:nvGrpSpPr>
          <p:cNvPr id="35" name="グループ化 34">
            <a:extLst>
              <a:ext uri="{FF2B5EF4-FFF2-40B4-BE49-F238E27FC236}">
                <a16:creationId xmlns:a16="http://schemas.microsoft.com/office/drawing/2014/main" id="{3ADEEB3F-6681-A67D-17EC-11589B76A3FC}"/>
              </a:ext>
            </a:extLst>
          </p:cNvPr>
          <p:cNvGrpSpPr/>
          <p:nvPr/>
        </p:nvGrpSpPr>
        <p:grpSpPr>
          <a:xfrm>
            <a:off x="3613285" y="2730412"/>
            <a:ext cx="1937408" cy="577931"/>
            <a:chOff x="3613285" y="2730412"/>
            <a:chExt cx="1937408" cy="577931"/>
          </a:xfrm>
        </p:grpSpPr>
        <p:sp>
          <p:nvSpPr>
            <p:cNvPr id="27" name="上矢印 26">
              <a:extLst>
                <a:ext uri="{FF2B5EF4-FFF2-40B4-BE49-F238E27FC236}">
                  <a16:creationId xmlns:a16="http://schemas.microsoft.com/office/drawing/2014/main" id="{5F4D0EBE-660F-B895-DC97-1A010818CBAE}"/>
                </a:ext>
              </a:extLst>
            </p:cNvPr>
            <p:cNvSpPr/>
            <p:nvPr/>
          </p:nvSpPr>
          <p:spPr>
            <a:xfrm>
              <a:off x="3613285" y="2730412"/>
              <a:ext cx="1937408" cy="577931"/>
            </a:xfrm>
            <a:prstGeom prst="upArrow">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18E6107F-932E-0EC5-63C9-FA4DEC3E6419}"/>
                </a:ext>
              </a:extLst>
            </p:cNvPr>
            <p:cNvSpPr txBox="1"/>
            <p:nvPr/>
          </p:nvSpPr>
          <p:spPr>
            <a:xfrm>
              <a:off x="4106231" y="2846678"/>
              <a:ext cx="954107" cy="461665"/>
            </a:xfrm>
            <a:prstGeom prst="rect">
              <a:avLst/>
            </a:prstGeom>
            <a:noFill/>
          </p:spPr>
          <p:txBody>
            <a:bodyPr wrap="none" rtlCol="0">
              <a:spAutoFit/>
            </a:bodyPr>
            <a:lstStyle/>
            <a:p>
              <a:pPr algn="ctr"/>
              <a:r>
                <a:rPr lang="ja-JP" altLang="en-US" sz="12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爆発的な</a:t>
              </a:r>
              <a:endParaRPr lang="en-US" altLang="ja-JP" sz="12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2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a:t>
              </a:r>
              <a:r>
                <a:rPr lang="ja-JP" altLang="en-US" sz="12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増大</a:t>
              </a:r>
              <a:endParaRPr kumimoji="1" lang="ja-JP" altLang="en-US" sz="12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36" name="グループ化 35">
            <a:extLst>
              <a:ext uri="{FF2B5EF4-FFF2-40B4-BE49-F238E27FC236}">
                <a16:creationId xmlns:a16="http://schemas.microsoft.com/office/drawing/2014/main" id="{F9E3F18C-B514-AB97-CDA3-8BBE63867D1B}"/>
              </a:ext>
            </a:extLst>
          </p:cNvPr>
          <p:cNvGrpSpPr/>
          <p:nvPr/>
        </p:nvGrpSpPr>
        <p:grpSpPr>
          <a:xfrm>
            <a:off x="3613285" y="5513089"/>
            <a:ext cx="1937408" cy="577931"/>
            <a:chOff x="3613285" y="5513089"/>
            <a:chExt cx="1937408" cy="577931"/>
          </a:xfrm>
        </p:grpSpPr>
        <p:sp>
          <p:nvSpPr>
            <p:cNvPr id="31" name="上矢印 30">
              <a:extLst>
                <a:ext uri="{FF2B5EF4-FFF2-40B4-BE49-F238E27FC236}">
                  <a16:creationId xmlns:a16="http://schemas.microsoft.com/office/drawing/2014/main" id="{0296A19F-F543-18CC-548A-081121E9FF0A}"/>
                </a:ext>
              </a:extLst>
            </p:cNvPr>
            <p:cNvSpPr/>
            <p:nvPr/>
          </p:nvSpPr>
          <p:spPr>
            <a:xfrm rot="10800000">
              <a:off x="3613285" y="5513089"/>
              <a:ext cx="1937408" cy="577931"/>
            </a:xfrm>
            <a:prstGeom prst="upArrow">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BBC7E58E-4F1E-9F07-659B-E6BA3AA4B859}"/>
                </a:ext>
              </a:extLst>
            </p:cNvPr>
            <p:cNvSpPr txBox="1"/>
            <p:nvPr/>
          </p:nvSpPr>
          <p:spPr>
            <a:xfrm>
              <a:off x="4171886" y="5546894"/>
              <a:ext cx="800219" cy="461665"/>
            </a:xfrm>
            <a:prstGeom prst="rect">
              <a:avLst/>
            </a:prstGeom>
            <a:noFill/>
          </p:spPr>
          <p:txBody>
            <a:bodyPr wrap="none" rtlCol="0">
              <a:spAutoFit/>
            </a:bodyPr>
            <a:lstStyle/>
            <a:p>
              <a:pPr algn="ctr"/>
              <a:r>
                <a:rPr lang="ja-JP" altLang="en-US" sz="12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爆発的な</a:t>
              </a:r>
              <a:endParaRPr lang="en-US" altLang="ja-JP" sz="12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能力拡張</a:t>
              </a:r>
              <a:endParaRPr kumimoji="1" lang="ja-JP" altLang="en-US" sz="12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43885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fltVal val="0"/>
                                          </p:val>
                                        </p:tav>
                                        <p:tav tm="100000">
                                          <p:val>
                                            <p:strVal val="#ppt_w"/>
                                          </p:val>
                                        </p:tav>
                                      </p:tavLst>
                                    </p:anim>
                                    <p:anim calcmode="lin" valueType="num">
                                      <p:cBhvr>
                                        <p:cTn id="15" dur="500" fill="hold"/>
                                        <p:tgtEl>
                                          <p:spTgt spid="41"/>
                                        </p:tgtEl>
                                        <p:attrNameLst>
                                          <p:attrName>ppt_h</p:attrName>
                                        </p:attrNameLst>
                                      </p:cBhvr>
                                      <p:tavLst>
                                        <p:tav tm="0">
                                          <p:val>
                                            <p:fltVal val="0"/>
                                          </p:val>
                                        </p:tav>
                                        <p:tav tm="100000">
                                          <p:val>
                                            <p:strVal val="#ppt_h"/>
                                          </p:val>
                                        </p:tav>
                                      </p:tavLst>
                                    </p:anim>
                                    <p:animEffect transition="in" filter="fade">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down)">
                                      <p:cBhvr>
                                        <p:cTn id="21" dur="500"/>
                                        <p:tgtEl>
                                          <p:spTgt spid="35"/>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500" fill="hold"/>
                                        <p:tgtEl>
                                          <p:spTgt spid="39"/>
                                        </p:tgtEl>
                                        <p:attrNameLst>
                                          <p:attrName>ppt_w</p:attrName>
                                        </p:attrNameLst>
                                      </p:cBhvr>
                                      <p:tavLst>
                                        <p:tav tm="0">
                                          <p:val>
                                            <p:fltVal val="0"/>
                                          </p:val>
                                        </p:tav>
                                        <p:tav tm="100000">
                                          <p:val>
                                            <p:strVal val="#ppt_w"/>
                                          </p:val>
                                        </p:tav>
                                      </p:tavLst>
                                    </p:anim>
                                    <p:anim calcmode="lin" valueType="num">
                                      <p:cBhvr>
                                        <p:cTn id="26" dur="500" fill="hold"/>
                                        <p:tgtEl>
                                          <p:spTgt spid="39"/>
                                        </p:tgtEl>
                                        <p:attrNameLst>
                                          <p:attrName>ppt_h</p:attrName>
                                        </p:attrNameLst>
                                      </p:cBhvr>
                                      <p:tavLst>
                                        <p:tav tm="0">
                                          <p:val>
                                            <p:fltVal val="0"/>
                                          </p:val>
                                        </p:tav>
                                        <p:tav tm="100000">
                                          <p:val>
                                            <p:strVal val="#ppt_h"/>
                                          </p:val>
                                        </p:tav>
                                      </p:tavLst>
                                    </p:anim>
                                    <p:animEffect transition="in" filter="fade">
                                      <p:cBhvr>
                                        <p:cTn id="27" dur="500"/>
                                        <p:tgtEl>
                                          <p:spTgt spid="39"/>
                                        </p:tgtEl>
                                      </p:cBhvr>
                                    </p:animEffect>
                                  </p:childTnLst>
                                </p:cTn>
                              </p:par>
                              <p:par>
                                <p:cTn id="28" presetID="53" presetClass="entr" presetSubtype="16"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 calcmode="lin" valueType="num">
                                      <p:cBhvr>
                                        <p:cTn id="30" dur="500" fill="hold"/>
                                        <p:tgtEl>
                                          <p:spTgt spid="38"/>
                                        </p:tgtEl>
                                        <p:attrNameLst>
                                          <p:attrName>ppt_w</p:attrName>
                                        </p:attrNameLst>
                                      </p:cBhvr>
                                      <p:tavLst>
                                        <p:tav tm="0">
                                          <p:val>
                                            <p:fltVal val="0"/>
                                          </p:val>
                                        </p:tav>
                                        <p:tav tm="100000">
                                          <p:val>
                                            <p:strVal val="#ppt_w"/>
                                          </p:val>
                                        </p:tav>
                                      </p:tavLst>
                                    </p:anim>
                                    <p:anim calcmode="lin" valueType="num">
                                      <p:cBhvr>
                                        <p:cTn id="31" dur="500" fill="hold"/>
                                        <p:tgtEl>
                                          <p:spTgt spid="38"/>
                                        </p:tgtEl>
                                        <p:attrNameLst>
                                          <p:attrName>ppt_h</p:attrName>
                                        </p:attrNameLst>
                                      </p:cBhvr>
                                      <p:tavLst>
                                        <p:tav tm="0">
                                          <p:val>
                                            <p:fltVal val="0"/>
                                          </p:val>
                                        </p:tav>
                                        <p:tav tm="100000">
                                          <p:val>
                                            <p:strVal val="#ppt_h"/>
                                          </p:val>
                                        </p:tav>
                                      </p:tavLst>
                                    </p:anim>
                                    <p:animEffect transition="in" filter="fade">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500" fill="hold"/>
                                        <p:tgtEl>
                                          <p:spTgt spid="40"/>
                                        </p:tgtEl>
                                        <p:attrNameLst>
                                          <p:attrName>ppt_w</p:attrName>
                                        </p:attrNameLst>
                                      </p:cBhvr>
                                      <p:tavLst>
                                        <p:tav tm="0">
                                          <p:val>
                                            <p:fltVal val="0"/>
                                          </p:val>
                                        </p:tav>
                                        <p:tav tm="100000">
                                          <p:val>
                                            <p:strVal val="#ppt_w"/>
                                          </p:val>
                                        </p:tav>
                                      </p:tavLst>
                                    </p:anim>
                                    <p:anim calcmode="lin" valueType="num">
                                      <p:cBhvr>
                                        <p:cTn id="38" dur="500" fill="hold"/>
                                        <p:tgtEl>
                                          <p:spTgt spid="40"/>
                                        </p:tgtEl>
                                        <p:attrNameLst>
                                          <p:attrName>ppt_h</p:attrName>
                                        </p:attrNameLst>
                                      </p:cBhvr>
                                      <p:tavLst>
                                        <p:tav tm="0">
                                          <p:val>
                                            <p:fltVal val="0"/>
                                          </p:val>
                                        </p:tav>
                                        <p:tav tm="100000">
                                          <p:val>
                                            <p:strVal val="#ppt_h"/>
                                          </p:val>
                                        </p:tav>
                                      </p:tavLst>
                                    </p:anim>
                                    <p:animEffect transition="in" filter="fade">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up)">
                                      <p:cBhvr>
                                        <p:cTn id="44" dur="500"/>
                                        <p:tgtEl>
                                          <p:spTgt spid="36"/>
                                        </p:tgtEl>
                                      </p:cBhvr>
                                    </p:animEffect>
                                  </p:childTnLst>
                                </p:cTn>
                              </p:par>
                            </p:childTnLst>
                          </p:cTn>
                        </p:par>
                        <p:par>
                          <p:cTn id="45" fill="hold">
                            <p:stCondLst>
                              <p:cond delay="500"/>
                            </p:stCondLst>
                            <p:childTnLst>
                              <p:par>
                                <p:cTn id="46" presetID="22" presetClass="entr" presetSubtype="4" fill="hold"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down)">
                                      <p:cBhvr>
                                        <p:cTn id="4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latin typeface="Meiryo" panose="020B0604030504040204" pitchFamily="34" charset="-128"/>
                <a:ea typeface="Meiryo" panose="020B0604030504040204" pitchFamily="34" charset="-128"/>
                <a:cs typeface="Arial"/>
              </a:rPr>
              <a:t>クラウド利用の方法と</a:t>
            </a:r>
            <a:endParaRPr lang="en-US" altLang="ja-JP" sz="2400" dirty="0">
              <a:solidFill>
                <a:srgbClr val="FFFFFF"/>
              </a:solidFill>
              <a:latin typeface="Meiryo" panose="020B0604030504040204" pitchFamily="34" charset="-128"/>
              <a:ea typeface="Meiryo" panose="020B0604030504040204" pitchFamily="34" charset="-128"/>
              <a:cs typeface="Arial"/>
            </a:endParaRPr>
          </a:p>
          <a:p>
            <a:pPr algn="r"/>
            <a:r>
              <a:rPr lang="ja-JP" altLang="en-US" sz="2400">
                <a:solidFill>
                  <a:srgbClr val="FFFFFF"/>
                </a:solidFill>
                <a:latin typeface="Meiryo" panose="020B0604030504040204" pitchFamily="34" charset="-128"/>
                <a:ea typeface="Meiryo" panose="020B0604030504040204" pitchFamily="34" charset="-128"/>
                <a:cs typeface="Arial"/>
              </a:rPr>
              <a:t>知っておくべき限界</a:t>
            </a:r>
            <a:endParaRPr lang="en-US" altLang="ja-JP" sz="2400"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66630050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図 75" descr="cloud.png">
            <a:extLst>
              <a:ext uri="{FF2B5EF4-FFF2-40B4-BE49-F238E27FC236}">
                <a16:creationId xmlns:a16="http://schemas.microsoft.com/office/drawing/2014/main" id="{279EA3A1-DE9F-B846-990F-22399413D1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2729" y="2755501"/>
            <a:ext cx="2498972" cy="2498972"/>
          </a:xfrm>
          <a:prstGeom prst="rect">
            <a:avLst/>
          </a:prstGeom>
          <a:effectLst>
            <a:outerShdw blurRad="50800" dist="38100" dir="2700000" algn="tl" rotWithShape="0">
              <a:prstClr val="black">
                <a:alpha val="40000"/>
              </a:prstClr>
            </a:outerShdw>
          </a:effectLst>
        </p:spPr>
      </p:pic>
      <p:sp>
        <p:nvSpPr>
          <p:cNvPr id="1035" name="三角形 1034">
            <a:extLst>
              <a:ext uri="{FF2B5EF4-FFF2-40B4-BE49-F238E27FC236}">
                <a16:creationId xmlns:a16="http://schemas.microsoft.com/office/drawing/2014/main" id="{6BB6B47A-E49F-DE4A-AB2A-849D6EDA1434}"/>
              </a:ext>
            </a:extLst>
          </p:cNvPr>
          <p:cNvSpPr/>
          <p:nvPr/>
        </p:nvSpPr>
        <p:spPr>
          <a:xfrm>
            <a:off x="205426" y="4150687"/>
            <a:ext cx="4366574" cy="914155"/>
          </a:xfrm>
          <a:prstGeom prst="triangle">
            <a:avLst/>
          </a:prstGeom>
          <a:gradFill flip="none" rotWithShape="1">
            <a:gsLst>
              <a:gs pos="0">
                <a:srgbClr val="1F33E8"/>
              </a:gs>
              <a:gs pos="50000">
                <a:schemeClr val="tx2">
                  <a:lumMod val="60000"/>
                  <a:lumOff val="40000"/>
                </a:schemeClr>
              </a:gs>
              <a:gs pos="100000">
                <a:srgbClr val="33ACBD">
                  <a:tint val="23500"/>
                  <a:satMod val="160000"/>
                </a:srgbClr>
              </a:gs>
            </a:gsLst>
            <a:lin ang="54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448DAAE-F78E-8E4C-B03E-DA76F7D8BF9D}"/>
              </a:ext>
            </a:extLst>
          </p:cNvPr>
          <p:cNvSpPr>
            <a:spLocks noGrp="1"/>
          </p:cNvSpPr>
          <p:nvPr>
            <p:ph type="title"/>
          </p:nvPr>
        </p:nvSpPr>
        <p:spPr/>
        <p:txBody>
          <a:bodyPr/>
          <a:lstStyle/>
          <a:p>
            <a:r>
              <a:rPr kumimoji="1" lang="ja-JP" altLang="en-US"/>
              <a:t>クラウドの不得意を理解する</a:t>
            </a:r>
          </a:p>
        </p:txBody>
      </p:sp>
      <p:sp>
        <p:nvSpPr>
          <p:cNvPr id="3" name="スライド番号プレースホルダー 2">
            <a:extLst>
              <a:ext uri="{FF2B5EF4-FFF2-40B4-BE49-F238E27FC236}">
                <a16:creationId xmlns:a16="http://schemas.microsoft.com/office/drawing/2014/main" id="{5EB0E593-39AD-9341-8B36-3EED36B48B6E}"/>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101</a:t>
            </a:fld>
            <a:endParaRPr kumimoji="1" lang="ja-JP" altLang="en-US"/>
          </a:p>
        </p:txBody>
      </p:sp>
      <p:pic>
        <p:nvPicPr>
          <p:cNvPr id="1026" name="Picture 2" descr="世界地図のイラスト">
            <a:extLst>
              <a:ext uri="{FF2B5EF4-FFF2-40B4-BE49-F238E27FC236}">
                <a16:creationId xmlns:a16="http://schemas.microsoft.com/office/drawing/2014/main" id="{8DF01CB0-7D40-2441-8BEE-45FD8429DAC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5426" y="934269"/>
            <a:ext cx="4422127" cy="2494079"/>
          </a:xfrm>
          <a:prstGeom prst="rect">
            <a:avLst/>
          </a:prstGeom>
          <a:noFill/>
          <a:extLst>
            <a:ext uri="{909E8E84-426E-40DD-AFC4-6F175D3DCCD1}">
              <a14:hiddenFill xmlns:a14="http://schemas.microsoft.com/office/drawing/2010/main">
                <a:solidFill>
                  <a:srgbClr val="FFFFFF"/>
                </a:solidFill>
              </a14:hiddenFill>
            </a:ext>
          </a:extLst>
        </p:spPr>
      </p:pic>
      <p:pic>
        <p:nvPicPr>
          <p:cNvPr id="43" name="図 42">
            <a:extLst>
              <a:ext uri="{FF2B5EF4-FFF2-40B4-BE49-F238E27FC236}">
                <a16:creationId xmlns:a16="http://schemas.microsoft.com/office/drawing/2014/main" id="{C528A44E-F92A-7343-943D-11D88737F8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89800" y="1813473"/>
            <a:ext cx="941045" cy="877524"/>
          </a:xfrm>
          <a:prstGeom prst="rect">
            <a:avLst/>
          </a:prstGeom>
          <a:effectLst>
            <a:outerShdw blurRad="50800" dist="38100" dir="2700000" algn="tl" rotWithShape="0">
              <a:prstClr val="black">
                <a:alpha val="40000"/>
              </a:prstClr>
            </a:outerShdw>
          </a:effectLst>
        </p:spPr>
      </p:pic>
      <p:sp>
        <p:nvSpPr>
          <p:cNvPr id="14" name="円/楕円 13">
            <a:extLst>
              <a:ext uri="{FF2B5EF4-FFF2-40B4-BE49-F238E27FC236}">
                <a16:creationId xmlns:a16="http://schemas.microsoft.com/office/drawing/2014/main" id="{77386350-B4CB-A648-87A5-DEB5C8B270D6}"/>
              </a:ext>
            </a:extLst>
          </p:cNvPr>
          <p:cNvSpPr/>
          <p:nvPr/>
        </p:nvSpPr>
        <p:spPr>
          <a:xfrm>
            <a:off x="1978349" y="2690997"/>
            <a:ext cx="182444" cy="182444"/>
          </a:xfrm>
          <a:prstGeom prst="ellips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a:extLst>
              <a:ext uri="{FF2B5EF4-FFF2-40B4-BE49-F238E27FC236}">
                <a16:creationId xmlns:a16="http://schemas.microsoft.com/office/drawing/2014/main" id="{7E2FD57D-713C-4348-AED2-2F961D5094BB}"/>
              </a:ext>
            </a:extLst>
          </p:cNvPr>
          <p:cNvSpPr/>
          <p:nvPr/>
        </p:nvSpPr>
        <p:spPr>
          <a:xfrm>
            <a:off x="401851" y="1613184"/>
            <a:ext cx="182444" cy="182444"/>
          </a:xfrm>
          <a:prstGeom prst="ellips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a:extLst>
              <a:ext uri="{FF2B5EF4-FFF2-40B4-BE49-F238E27FC236}">
                <a16:creationId xmlns:a16="http://schemas.microsoft.com/office/drawing/2014/main" id="{E463F8DE-C9BF-554E-8FA9-4324ECCB009E}"/>
              </a:ext>
            </a:extLst>
          </p:cNvPr>
          <p:cNvSpPr/>
          <p:nvPr/>
        </p:nvSpPr>
        <p:spPr>
          <a:xfrm>
            <a:off x="3338678" y="1850717"/>
            <a:ext cx="182444" cy="182444"/>
          </a:xfrm>
          <a:prstGeom prst="ellips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a:extLst>
              <a:ext uri="{FF2B5EF4-FFF2-40B4-BE49-F238E27FC236}">
                <a16:creationId xmlns:a16="http://schemas.microsoft.com/office/drawing/2014/main" id="{A8576F3E-21EC-EA47-B855-320262372E8F}"/>
              </a:ext>
            </a:extLst>
          </p:cNvPr>
          <p:cNvSpPr/>
          <p:nvPr/>
        </p:nvSpPr>
        <p:spPr>
          <a:xfrm>
            <a:off x="2127534" y="1941939"/>
            <a:ext cx="182444" cy="182444"/>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 name="曲線コネクタ 22">
            <a:extLst>
              <a:ext uri="{FF2B5EF4-FFF2-40B4-BE49-F238E27FC236}">
                <a16:creationId xmlns:a16="http://schemas.microsoft.com/office/drawing/2014/main" id="{D57C7CF5-A11D-DF43-B723-7259AB592FEB}"/>
              </a:ext>
            </a:extLst>
          </p:cNvPr>
          <p:cNvCxnSpPr>
            <a:cxnSpLocks/>
            <a:stCxn id="46" idx="2"/>
            <a:endCxn id="14" idx="0"/>
          </p:cNvCxnSpPr>
          <p:nvPr/>
        </p:nvCxnSpPr>
        <p:spPr>
          <a:xfrm rot="10800000" flipV="1">
            <a:off x="2069572" y="2033161"/>
            <a:ext cx="57963" cy="657836"/>
          </a:xfrm>
          <a:prstGeom prst="curvedConnector2">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7" name="曲線コネクタ 46">
            <a:extLst>
              <a:ext uri="{FF2B5EF4-FFF2-40B4-BE49-F238E27FC236}">
                <a16:creationId xmlns:a16="http://schemas.microsoft.com/office/drawing/2014/main" id="{0A0ABF6F-5814-FE4A-AAB3-6A24BFAA0ACB}"/>
              </a:ext>
            </a:extLst>
          </p:cNvPr>
          <p:cNvCxnSpPr>
            <a:cxnSpLocks/>
            <a:stCxn id="46" idx="7"/>
            <a:endCxn id="45" idx="0"/>
          </p:cNvCxnSpPr>
          <p:nvPr/>
        </p:nvCxnSpPr>
        <p:spPr>
          <a:xfrm rot="5400000" flipH="1" flipV="1">
            <a:off x="2797610" y="1336367"/>
            <a:ext cx="117940" cy="1146640"/>
          </a:xfrm>
          <a:prstGeom prst="curvedConnector3">
            <a:avLst>
              <a:gd name="adj1" fmla="val 293827"/>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0" name="曲線コネクタ 49">
            <a:extLst>
              <a:ext uri="{FF2B5EF4-FFF2-40B4-BE49-F238E27FC236}">
                <a16:creationId xmlns:a16="http://schemas.microsoft.com/office/drawing/2014/main" id="{4290F63B-3E5E-9840-AD94-81E40FE65238}"/>
              </a:ext>
            </a:extLst>
          </p:cNvPr>
          <p:cNvCxnSpPr>
            <a:cxnSpLocks/>
            <a:stCxn id="46" idx="1"/>
            <a:endCxn id="44" idx="0"/>
          </p:cNvCxnSpPr>
          <p:nvPr/>
        </p:nvCxnSpPr>
        <p:spPr>
          <a:xfrm rot="16200000" flipV="1">
            <a:off x="1145927" y="960331"/>
            <a:ext cx="355473" cy="1661179"/>
          </a:xfrm>
          <a:prstGeom prst="curvedConnector3">
            <a:avLst>
              <a:gd name="adj1" fmla="val 164309"/>
            </a:avLst>
          </a:prstGeom>
          <a:ln>
            <a:tailEnd type="triangle"/>
          </a:ln>
        </p:spPr>
        <p:style>
          <a:lnRef idx="2">
            <a:schemeClr val="accent2"/>
          </a:lnRef>
          <a:fillRef idx="0">
            <a:schemeClr val="accent2"/>
          </a:fillRef>
          <a:effectRef idx="1">
            <a:schemeClr val="accent2"/>
          </a:effectRef>
          <a:fontRef idx="minor">
            <a:schemeClr val="tx1"/>
          </a:fontRef>
        </p:style>
      </p:cxnSp>
      <p:sp>
        <p:nvSpPr>
          <p:cNvPr id="56" name="テキスト ボックス 55">
            <a:extLst>
              <a:ext uri="{FF2B5EF4-FFF2-40B4-BE49-F238E27FC236}">
                <a16:creationId xmlns:a16="http://schemas.microsoft.com/office/drawing/2014/main" id="{5F07DC27-BE4B-E44A-8598-6EAAE2B77736}"/>
              </a:ext>
            </a:extLst>
          </p:cNvPr>
          <p:cNvSpPr txBox="1"/>
          <p:nvPr/>
        </p:nvSpPr>
        <p:spPr>
          <a:xfrm>
            <a:off x="4634093" y="953022"/>
            <a:ext cx="4366574" cy="1754326"/>
          </a:xfrm>
          <a:prstGeom prst="rect">
            <a:avLst/>
          </a:prstGeom>
          <a:noFill/>
        </p:spPr>
        <p:txBody>
          <a:bodyPr wrap="square" rtlCol="0">
            <a:spAutoFit/>
          </a:bodyPr>
          <a:lstStyle/>
          <a:p>
            <a:r>
              <a:rPr kumimoji="1" lang="en-US" altLang="ja-JP" sz="1600" dirty="0">
                <a:solidFill>
                  <a:srgbClr val="C00000"/>
                </a:solidFill>
                <a:latin typeface="Meiryo" panose="020B0604030504040204" pitchFamily="34" charset="-128"/>
                <a:ea typeface="Meiryo" panose="020B0604030504040204" pitchFamily="34" charset="-128"/>
              </a:rPr>
              <a:t>【</a:t>
            </a:r>
            <a:r>
              <a:rPr kumimoji="1" lang="ja-JP" altLang="en-US" sz="1600" b="1">
                <a:solidFill>
                  <a:srgbClr val="C00000"/>
                </a:solidFill>
                <a:latin typeface="Meiryo" panose="020B0604030504040204" pitchFamily="34" charset="-128"/>
                <a:ea typeface="Meiryo" panose="020B0604030504040204" pitchFamily="34" charset="-128"/>
              </a:rPr>
              <a:t>遅延時間</a:t>
            </a:r>
            <a:r>
              <a:rPr kumimoji="1" lang="en-US" altLang="ja-JP" sz="1600" dirty="0">
                <a:solidFill>
                  <a:srgbClr val="C00000"/>
                </a:solidFill>
                <a:latin typeface="Meiryo" panose="020B0604030504040204" pitchFamily="34" charset="-128"/>
                <a:ea typeface="Meiryo" panose="020B0604030504040204" pitchFamily="34" charset="-128"/>
              </a:rPr>
              <a:t>】</a:t>
            </a:r>
            <a:r>
              <a:rPr kumimoji="1" lang="ja-JP" altLang="en-US" sz="1600">
                <a:latin typeface="Meiryo" panose="020B0604030504040204" pitchFamily="34" charset="-128"/>
                <a:ea typeface="Meiryo" panose="020B0604030504040204" pitchFamily="34" charset="-128"/>
              </a:rPr>
              <a:t>短い遅延時間が求められる業務は、地理的距離の遠くなると不利なので、同一場所で完結させた方がいい</a:t>
            </a:r>
            <a:endParaRPr kumimoji="1" lang="en-US" altLang="ja-JP" sz="1600" dirty="0">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latin typeface="Meiryo" panose="020B0604030504040204" pitchFamily="34" charset="-128"/>
                <a:ea typeface="Meiryo" panose="020B0604030504040204" pitchFamily="34" charset="-128"/>
              </a:rPr>
              <a:t>証券市場</a:t>
            </a:r>
            <a:r>
              <a:rPr lang="ja-JP" altLang="en-US" sz="1200">
                <a:latin typeface="Meiryo" panose="020B0604030504040204" pitchFamily="34" charset="-128"/>
                <a:ea typeface="Meiryo" panose="020B0604030504040204" pitchFamily="34" charset="-128"/>
              </a:rPr>
              <a:t>においてデータ基に</a:t>
            </a:r>
            <a:r>
              <a:rPr lang="en-US" altLang="ja-JP" sz="1200" dirty="0">
                <a:latin typeface="Meiryo" panose="020B0604030504040204" pitchFamily="34" charset="-128"/>
                <a:ea typeface="Meiryo" panose="020B0604030504040204" pitchFamily="34" charset="-128"/>
              </a:rPr>
              <a:t>1</a:t>
            </a:r>
            <a:r>
              <a:rPr lang="ja-JP" altLang="en-US" sz="1200">
                <a:latin typeface="Meiryo" panose="020B0604030504040204" pitchFamily="34" charset="-128"/>
                <a:ea typeface="Meiryo" panose="020B0604030504040204" pitchFamily="34" charset="-128"/>
              </a:rPr>
              <a:t>秒で数千回の売買注文を行うような</a:t>
            </a:r>
            <a:r>
              <a:rPr kumimoji="1" lang="ja-JP" altLang="en-US" sz="1200">
                <a:latin typeface="Meiryo" panose="020B0604030504040204" pitchFamily="34" charset="-128"/>
                <a:ea typeface="Meiryo" panose="020B0604030504040204" pitchFamily="34" charset="-128"/>
              </a:rPr>
              <a:t>高頻度取引（</a:t>
            </a:r>
            <a:r>
              <a:rPr lang="en-US" altLang="ja-JP" sz="1200" dirty="0">
                <a:latin typeface="Meiryo" panose="020B0604030504040204" pitchFamily="34" charset="-128"/>
                <a:ea typeface="Meiryo" panose="020B0604030504040204" pitchFamily="34" charset="-128"/>
              </a:rPr>
              <a:t>HFT:</a:t>
            </a:r>
            <a:r>
              <a:rPr lang="en" altLang="ja-JP" sz="1200" dirty="0">
                <a:latin typeface="Meiryo" panose="020B0604030504040204" pitchFamily="34" charset="-128"/>
                <a:ea typeface="Meiryo" panose="020B0604030504040204" pitchFamily="34" charset="-128"/>
              </a:rPr>
              <a:t>High Frequency Trading</a:t>
            </a:r>
            <a:r>
              <a:rPr kumimoji="1" lang="ja-JP" altLang="en-US" sz="1200">
                <a:latin typeface="Meiryo" panose="020B0604030504040204" pitchFamily="34" charset="-128"/>
                <a:ea typeface="Meiryo" panose="020B0604030504040204" pitchFamily="34" charset="-128"/>
              </a:rPr>
              <a:t>）</a:t>
            </a:r>
            <a:endParaRPr kumimoji="1"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latin typeface="Meiryo" panose="020B0604030504040204" pitchFamily="34" charset="-128"/>
                <a:ea typeface="Meiryo" panose="020B0604030504040204" pitchFamily="34" charset="-128"/>
              </a:rPr>
              <a:t>工場の製造現場で、直ちに良／不良を見分けて、不良品を排除する品質管理工程の自動化</a:t>
            </a:r>
            <a:endParaRPr kumimoji="1"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latin typeface="Meiryo" panose="020B0604030504040204" pitchFamily="34" charset="-128"/>
                <a:ea typeface="Meiryo" panose="020B0604030504040204" pitchFamily="34" charset="-128"/>
              </a:rPr>
              <a:t>自動運転車の事故の回避判断と回避行動の連動　など</a:t>
            </a:r>
          </a:p>
        </p:txBody>
      </p:sp>
      <p:pic>
        <p:nvPicPr>
          <p:cNvPr id="1028" name="Picture 4" descr="デジタルデータの背景素材（青）">
            <a:extLst>
              <a:ext uri="{FF2B5EF4-FFF2-40B4-BE49-F238E27FC236}">
                <a16:creationId xmlns:a16="http://schemas.microsoft.com/office/drawing/2014/main" id="{191AE5DF-DEB0-AA41-9C43-EFD273AF067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05612" y="5060950"/>
            <a:ext cx="2625789" cy="147521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デジタルデータの背景素材（青）">
            <a:extLst>
              <a:ext uri="{FF2B5EF4-FFF2-40B4-BE49-F238E27FC236}">
                <a16:creationId xmlns:a16="http://schemas.microsoft.com/office/drawing/2014/main" id="{3614C6FB-355E-6A4D-BB93-0F129071631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46211" y="5060950"/>
            <a:ext cx="2625789" cy="1475215"/>
          </a:xfrm>
          <a:prstGeom prst="rect">
            <a:avLst/>
          </a:prstGeom>
          <a:noFill/>
          <a:extLst>
            <a:ext uri="{909E8E84-426E-40DD-AFC4-6F175D3DCCD1}">
              <a14:hiddenFill xmlns:a14="http://schemas.microsoft.com/office/drawing/2010/main">
                <a:solidFill>
                  <a:srgbClr val="FFFFFF"/>
                </a:solidFill>
              </a14:hiddenFill>
            </a:ext>
          </a:extLst>
        </p:spPr>
      </p:pic>
      <p:sp>
        <p:nvSpPr>
          <p:cNvPr id="1036" name="上矢印 1035">
            <a:extLst>
              <a:ext uri="{FF2B5EF4-FFF2-40B4-BE49-F238E27FC236}">
                <a16:creationId xmlns:a16="http://schemas.microsoft.com/office/drawing/2014/main" id="{1C494127-9D3D-FE4B-8885-C9E315A12FD6}"/>
              </a:ext>
            </a:extLst>
          </p:cNvPr>
          <p:cNvSpPr/>
          <p:nvPr/>
        </p:nvSpPr>
        <p:spPr>
          <a:xfrm>
            <a:off x="1905314" y="4342760"/>
            <a:ext cx="1022350" cy="626314"/>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テキスト ボックス 78">
            <a:extLst>
              <a:ext uri="{FF2B5EF4-FFF2-40B4-BE49-F238E27FC236}">
                <a16:creationId xmlns:a16="http://schemas.microsoft.com/office/drawing/2014/main" id="{7379723A-F5A3-2145-9281-BAF49959A650}"/>
              </a:ext>
            </a:extLst>
          </p:cNvPr>
          <p:cNvSpPr txBox="1"/>
          <p:nvPr/>
        </p:nvSpPr>
        <p:spPr>
          <a:xfrm>
            <a:off x="4634093" y="4868443"/>
            <a:ext cx="4384909" cy="1692771"/>
          </a:xfrm>
          <a:prstGeom prst="rect">
            <a:avLst/>
          </a:prstGeom>
          <a:noFill/>
        </p:spPr>
        <p:txBody>
          <a:bodyPr wrap="square" rtlCol="0">
            <a:spAutoFit/>
          </a:bodyPr>
          <a:lstStyle/>
          <a:p>
            <a:r>
              <a:rPr kumimoji="1" lang="en-US" altLang="ja-JP" sz="1600" dirty="0">
                <a:solidFill>
                  <a:srgbClr val="C00000"/>
                </a:solidFill>
                <a:latin typeface="Meiryo" panose="020B0604030504040204" pitchFamily="34" charset="-128"/>
                <a:ea typeface="Meiryo" panose="020B0604030504040204" pitchFamily="34" charset="-128"/>
              </a:rPr>
              <a:t>【</a:t>
            </a:r>
            <a:r>
              <a:rPr kumimoji="1" lang="ja-JP" altLang="en-US" sz="1600" b="1">
                <a:solidFill>
                  <a:srgbClr val="C00000"/>
                </a:solidFill>
                <a:latin typeface="Meiryo" panose="020B0604030504040204" pitchFamily="34" charset="-128"/>
                <a:ea typeface="Meiryo" panose="020B0604030504040204" pitchFamily="34" charset="-128"/>
              </a:rPr>
              <a:t>大量データ</a:t>
            </a:r>
            <a:r>
              <a:rPr kumimoji="1" lang="en-US" altLang="ja-JP" sz="1600" dirty="0">
                <a:solidFill>
                  <a:srgbClr val="C00000"/>
                </a:solidFill>
                <a:latin typeface="Meiryo" panose="020B0604030504040204" pitchFamily="34" charset="-128"/>
                <a:ea typeface="Meiryo" panose="020B0604030504040204" pitchFamily="34" charset="-128"/>
              </a:rPr>
              <a:t>】</a:t>
            </a:r>
            <a:r>
              <a:rPr kumimoji="1" lang="ja-JP" altLang="en-US" sz="1600">
                <a:latin typeface="Meiryo" panose="020B0604030504040204" pitchFamily="34" charset="-128"/>
                <a:ea typeface="Meiryo" panose="020B0604030504040204" pitchFamily="34" charset="-128"/>
              </a:rPr>
              <a:t>現場で大量のデータが発生し、それを保管、処理しなければならない場合は、それらを全てクラウドに送り出すと、回線料金が莫大になるため、同じ場所で保管、処理させた方がいい</a:t>
            </a:r>
            <a:endParaRPr kumimoji="1" lang="en-US" altLang="ja-JP" sz="1600" dirty="0">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latin typeface="Meiryo" panose="020B0604030504040204" pitchFamily="34" charset="-128"/>
                <a:ea typeface="Meiryo" panose="020B0604030504040204" pitchFamily="34" charset="-128"/>
              </a:rPr>
              <a:t>大量のセンサー・データを取得・利用して業務を行う</a:t>
            </a:r>
            <a:endParaRPr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latin typeface="Meiryo" panose="020B0604030504040204" pitchFamily="34" charset="-128"/>
                <a:ea typeface="Meiryo" panose="020B0604030504040204" pitchFamily="34" charset="-128"/>
              </a:rPr>
              <a:t>工場の機械の動作履歴を検査や改善のために使う業務</a:t>
            </a:r>
            <a:r>
              <a:rPr kumimoji="1" lang="ja-JP" altLang="en-US" sz="1200">
                <a:latin typeface="Meiryo" panose="020B0604030504040204" pitchFamily="34" charset="-128"/>
                <a:ea typeface="Meiryo" panose="020B0604030504040204" pitchFamily="34" charset="-128"/>
              </a:rPr>
              <a:t>など</a:t>
            </a:r>
          </a:p>
        </p:txBody>
      </p:sp>
      <p:sp>
        <p:nvSpPr>
          <p:cNvPr id="4" name="テキスト ボックス 3">
            <a:extLst>
              <a:ext uri="{FF2B5EF4-FFF2-40B4-BE49-F238E27FC236}">
                <a16:creationId xmlns:a16="http://schemas.microsoft.com/office/drawing/2014/main" id="{95E93660-A0DA-6749-A0DE-6F96341C07F2}"/>
              </a:ext>
            </a:extLst>
          </p:cNvPr>
          <p:cNvSpPr txBox="1"/>
          <p:nvPr/>
        </p:nvSpPr>
        <p:spPr>
          <a:xfrm>
            <a:off x="4997161" y="3233121"/>
            <a:ext cx="3775393" cy="1384995"/>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rPr>
              <a:t>日本を起点とした往復の信号遅延時間の目安</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latin typeface="Meiryo" panose="020B0604030504040204" pitchFamily="34" charset="-128"/>
                <a:ea typeface="Meiryo" panose="020B0604030504040204" pitchFamily="34" charset="-128"/>
              </a:rPr>
              <a:t>アメリカ本土　</a:t>
            </a:r>
            <a:r>
              <a:rPr kumimoji="1" lang="en-US" altLang="ja-JP" sz="1400" dirty="0">
                <a:latin typeface="Meiryo" panose="020B0604030504040204" pitchFamily="34" charset="-128"/>
                <a:ea typeface="Meiryo" panose="020B0604030504040204" pitchFamily="34" charset="-128"/>
              </a:rPr>
              <a:t>			200m</a:t>
            </a:r>
            <a:r>
              <a:rPr lang="ja-JP" altLang="en-US" sz="1400">
                <a:latin typeface="Meiryo" panose="020B0604030504040204" pitchFamily="34" charset="-128"/>
                <a:ea typeface="Meiryo" panose="020B0604030504040204" pitchFamily="34" charset="-128"/>
              </a:rPr>
              <a:t>秒</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latin typeface="Meiryo" panose="020B0604030504040204" pitchFamily="34" charset="-128"/>
                <a:ea typeface="Meiryo" panose="020B0604030504040204" pitchFamily="34" charset="-128"/>
              </a:rPr>
              <a:t>東南アジア・オセアニア　</a:t>
            </a:r>
            <a:r>
              <a:rPr kumimoji="1" lang="en-US" altLang="ja-JP" sz="1400" dirty="0">
                <a:latin typeface="Meiryo" panose="020B0604030504040204" pitchFamily="34" charset="-128"/>
                <a:ea typeface="Meiryo" panose="020B0604030504040204" pitchFamily="34" charset="-128"/>
              </a:rPr>
              <a:t>	100m</a:t>
            </a:r>
            <a:r>
              <a:rPr kumimoji="1" lang="ja-JP" altLang="en-US" sz="1400">
                <a:latin typeface="Meiryo" panose="020B0604030504040204" pitchFamily="34" charset="-128"/>
                <a:ea typeface="Meiryo" panose="020B0604030504040204" pitchFamily="34" charset="-128"/>
              </a:rPr>
              <a:t>秒</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latin typeface="Meiryo" panose="020B0604030504040204" pitchFamily="34" charset="-128"/>
                <a:ea typeface="Meiryo" panose="020B0604030504040204" pitchFamily="34" charset="-128"/>
              </a:rPr>
              <a:t>東アジア　</a:t>
            </a:r>
            <a:r>
              <a:rPr lang="en-US" altLang="ja-JP" sz="1400" dirty="0">
                <a:latin typeface="Meiryo" panose="020B0604030504040204" pitchFamily="34" charset="-128"/>
                <a:ea typeface="Meiryo" panose="020B0604030504040204" pitchFamily="34" charset="-128"/>
              </a:rPr>
              <a:t>				  50m</a:t>
            </a:r>
            <a:r>
              <a:rPr lang="ja-JP" altLang="en-US" sz="1400">
                <a:latin typeface="Meiryo" panose="020B0604030504040204" pitchFamily="34" charset="-128"/>
                <a:ea typeface="Meiryo" panose="020B0604030504040204" pitchFamily="34" charset="-128"/>
              </a:rPr>
              <a:t>秒</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latin typeface="Meiryo" panose="020B0604030504040204" pitchFamily="34" charset="-128"/>
                <a:ea typeface="Meiryo" panose="020B0604030504040204" pitchFamily="34" charset="-128"/>
              </a:rPr>
              <a:t>国内　</a:t>
            </a:r>
            <a:r>
              <a:rPr kumimoji="1" lang="en-US" altLang="ja-JP" sz="1400" dirty="0">
                <a:latin typeface="Meiryo" panose="020B0604030504040204" pitchFamily="34" charset="-128"/>
                <a:ea typeface="Meiryo" panose="020B0604030504040204" pitchFamily="34" charset="-128"/>
              </a:rPr>
              <a:t>				   10〜30m</a:t>
            </a:r>
            <a:r>
              <a:rPr kumimoji="1" lang="ja-JP" altLang="en-US" sz="1400">
                <a:latin typeface="Meiryo" panose="020B0604030504040204" pitchFamily="34" charset="-128"/>
                <a:ea typeface="Meiryo" panose="020B0604030504040204" pitchFamily="34" charset="-128"/>
              </a:rPr>
              <a:t>秒</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Ø"/>
            </a:pPr>
            <a:r>
              <a:rPr lang="en-US" altLang="ja-JP" sz="1400" dirty="0">
                <a:latin typeface="Meiryo" panose="020B0604030504040204" pitchFamily="34" charset="-128"/>
                <a:ea typeface="Meiryo" panose="020B0604030504040204" pitchFamily="34" charset="-128"/>
              </a:rPr>
              <a:t>LAN 				</a:t>
            </a:r>
            <a:r>
              <a:rPr lang="en-US" altLang="ja-JP" sz="1400">
                <a:latin typeface="Meiryo" panose="020B0604030504040204" pitchFamily="34" charset="-128"/>
                <a:ea typeface="Meiryo" panose="020B0604030504040204" pitchFamily="34" charset="-128"/>
              </a:rPr>
              <a:t>         &lt;1m</a:t>
            </a:r>
            <a:r>
              <a:rPr lang="ja-JP" altLang="en-US" sz="1400">
                <a:latin typeface="Meiryo" panose="020B0604030504040204" pitchFamily="34" charset="-128"/>
                <a:ea typeface="Meiryo" panose="020B0604030504040204" pitchFamily="34" charset="-128"/>
              </a:rPr>
              <a:t>秒</a:t>
            </a:r>
            <a:endParaRPr kumimoji="1" lang="ja-JP" altLang="en-US" sz="1400">
              <a:latin typeface="Meiryo" panose="020B0604030504040204" pitchFamily="34" charset="-128"/>
              <a:ea typeface="Meiryo" panose="020B0604030504040204" pitchFamily="34" charset="-128"/>
            </a:endParaRPr>
          </a:p>
        </p:txBody>
      </p:sp>
      <p:grpSp>
        <p:nvGrpSpPr>
          <p:cNvPr id="5" name="グループ化 4">
            <a:extLst>
              <a:ext uri="{FF2B5EF4-FFF2-40B4-BE49-F238E27FC236}">
                <a16:creationId xmlns:a16="http://schemas.microsoft.com/office/drawing/2014/main" id="{2444C005-BB7B-0F40-9A46-3BE7A1C72888}"/>
              </a:ext>
            </a:extLst>
          </p:cNvPr>
          <p:cNvGrpSpPr/>
          <p:nvPr/>
        </p:nvGrpSpPr>
        <p:grpSpPr>
          <a:xfrm>
            <a:off x="4997161" y="2714821"/>
            <a:ext cx="3870169" cy="435022"/>
            <a:chOff x="1946211" y="4146764"/>
            <a:chExt cx="6795389" cy="544250"/>
          </a:xfrm>
        </p:grpSpPr>
        <p:cxnSp>
          <p:nvCxnSpPr>
            <p:cNvPr id="21" name="直線矢印コネクタ 20">
              <a:extLst>
                <a:ext uri="{FF2B5EF4-FFF2-40B4-BE49-F238E27FC236}">
                  <a16:creationId xmlns:a16="http://schemas.microsoft.com/office/drawing/2014/main" id="{30190BD4-AA4A-634F-9F37-55A5328099FA}"/>
                </a:ext>
              </a:extLst>
            </p:cNvPr>
            <p:cNvCxnSpPr/>
            <p:nvPr/>
          </p:nvCxnSpPr>
          <p:spPr>
            <a:xfrm>
              <a:off x="2399541" y="4436018"/>
              <a:ext cx="5342602" cy="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2" name="グラフィックス 21">
              <a:extLst>
                <a:ext uri="{FF2B5EF4-FFF2-40B4-BE49-F238E27FC236}">
                  <a16:creationId xmlns:a16="http://schemas.microsoft.com/office/drawing/2014/main" id="{7EAD9FE4-4749-D548-B8BE-B08DE6688141}"/>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244031" y="4210778"/>
              <a:ext cx="416222" cy="416222"/>
            </a:xfrm>
            <a:prstGeom prst="rect">
              <a:avLst/>
            </a:prstGeom>
          </p:spPr>
        </p:pic>
        <p:pic>
          <p:nvPicPr>
            <p:cNvPr id="24" name="グラフィックス 23">
              <a:extLst>
                <a:ext uri="{FF2B5EF4-FFF2-40B4-BE49-F238E27FC236}">
                  <a16:creationId xmlns:a16="http://schemas.microsoft.com/office/drawing/2014/main" id="{6850849D-C598-8D42-91C2-9288EA80B5EC}"/>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587732" y="4220819"/>
              <a:ext cx="416222" cy="416222"/>
            </a:xfrm>
            <a:prstGeom prst="rect">
              <a:avLst/>
            </a:prstGeom>
          </p:spPr>
        </p:pic>
        <p:pic>
          <p:nvPicPr>
            <p:cNvPr id="25" name="グラフィックス 24">
              <a:extLst>
                <a:ext uri="{FF2B5EF4-FFF2-40B4-BE49-F238E27FC236}">
                  <a16:creationId xmlns:a16="http://schemas.microsoft.com/office/drawing/2014/main" id="{3B73266E-ECEB-8146-BA2E-2BD34CAEEE7A}"/>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946211" y="4210778"/>
              <a:ext cx="416222" cy="416222"/>
            </a:xfrm>
            <a:prstGeom prst="rect">
              <a:avLst/>
            </a:prstGeom>
          </p:spPr>
        </p:pic>
        <p:pic>
          <p:nvPicPr>
            <p:cNvPr id="26" name="グラフィックス 25">
              <a:extLst>
                <a:ext uri="{FF2B5EF4-FFF2-40B4-BE49-F238E27FC236}">
                  <a16:creationId xmlns:a16="http://schemas.microsoft.com/office/drawing/2014/main" id="{C98C80EB-11D8-1F47-8AC9-78864B1F9D3C}"/>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3095121" y="4210778"/>
              <a:ext cx="416222" cy="416222"/>
            </a:xfrm>
            <a:prstGeom prst="rect">
              <a:avLst/>
            </a:prstGeom>
          </p:spPr>
        </p:pic>
        <p:grpSp>
          <p:nvGrpSpPr>
            <p:cNvPr id="27" name="グループ化 26">
              <a:extLst>
                <a:ext uri="{FF2B5EF4-FFF2-40B4-BE49-F238E27FC236}">
                  <a16:creationId xmlns:a16="http://schemas.microsoft.com/office/drawing/2014/main" id="{D4FDD541-F83B-6846-972E-B697869F3D60}"/>
                </a:ext>
              </a:extLst>
            </p:cNvPr>
            <p:cNvGrpSpPr/>
            <p:nvPr/>
          </p:nvGrpSpPr>
          <p:grpSpPr>
            <a:xfrm>
              <a:off x="7784671" y="4146764"/>
              <a:ext cx="956929" cy="544250"/>
              <a:chOff x="7166343" y="5055344"/>
              <a:chExt cx="956929" cy="544250"/>
            </a:xfrm>
            <a:solidFill>
              <a:schemeClr val="accent1"/>
            </a:solidFill>
          </p:grpSpPr>
          <p:sp>
            <p:nvSpPr>
              <p:cNvPr id="28" name="直方体 27">
                <a:extLst>
                  <a:ext uri="{FF2B5EF4-FFF2-40B4-BE49-F238E27FC236}">
                    <a16:creationId xmlns:a16="http://schemas.microsoft.com/office/drawing/2014/main" id="{B52387F7-B2A8-C742-A48D-6F82A66EB881}"/>
                  </a:ext>
                </a:extLst>
              </p:cNvPr>
              <p:cNvSpPr/>
              <p:nvPr/>
            </p:nvSpPr>
            <p:spPr>
              <a:xfrm>
                <a:off x="7166343" y="5055345"/>
                <a:ext cx="326065" cy="544249"/>
              </a:xfrm>
              <a:prstGeom prst="cube">
                <a:avLst/>
              </a:prstGeom>
              <a:grpFill/>
              <a:ln w="12700">
                <a:solidFill>
                  <a:schemeClr val="bg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a:solidFill>
                    <a:schemeClr val="bg1"/>
                  </a:solidFill>
                </a:endParaRPr>
              </a:p>
            </p:txBody>
          </p:sp>
          <p:sp>
            <p:nvSpPr>
              <p:cNvPr id="29" name="直方体 28">
                <a:extLst>
                  <a:ext uri="{FF2B5EF4-FFF2-40B4-BE49-F238E27FC236}">
                    <a16:creationId xmlns:a16="http://schemas.microsoft.com/office/drawing/2014/main" id="{48254DB8-C404-C64D-BA2C-454ABEEE7C34}"/>
                  </a:ext>
                </a:extLst>
              </p:cNvPr>
              <p:cNvSpPr/>
              <p:nvPr/>
            </p:nvSpPr>
            <p:spPr>
              <a:xfrm>
                <a:off x="7481775" y="5055345"/>
                <a:ext cx="326065" cy="544249"/>
              </a:xfrm>
              <a:prstGeom prst="cube">
                <a:avLst/>
              </a:prstGeom>
              <a:grpFill/>
              <a:ln w="12700">
                <a:solidFill>
                  <a:schemeClr val="bg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a:solidFill>
                    <a:schemeClr val="bg1"/>
                  </a:solidFill>
                </a:endParaRPr>
              </a:p>
            </p:txBody>
          </p:sp>
          <p:sp>
            <p:nvSpPr>
              <p:cNvPr id="30" name="直方体 29">
                <a:extLst>
                  <a:ext uri="{FF2B5EF4-FFF2-40B4-BE49-F238E27FC236}">
                    <a16:creationId xmlns:a16="http://schemas.microsoft.com/office/drawing/2014/main" id="{6649C4A4-9B8F-774C-A9E4-1287E2895C6E}"/>
                  </a:ext>
                </a:extLst>
              </p:cNvPr>
              <p:cNvSpPr/>
              <p:nvPr/>
            </p:nvSpPr>
            <p:spPr>
              <a:xfrm>
                <a:off x="7797207" y="5055344"/>
                <a:ext cx="326065" cy="544249"/>
              </a:xfrm>
              <a:prstGeom prst="cube">
                <a:avLst/>
              </a:prstGeom>
              <a:grpFill/>
              <a:ln w="12700">
                <a:solidFill>
                  <a:schemeClr val="bg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a:solidFill>
                    <a:schemeClr val="bg1"/>
                  </a:solidFill>
                </a:endParaRPr>
              </a:p>
            </p:txBody>
          </p:sp>
        </p:grpSp>
        <p:grpSp>
          <p:nvGrpSpPr>
            <p:cNvPr id="31" name="グループ化 30">
              <a:extLst>
                <a:ext uri="{FF2B5EF4-FFF2-40B4-BE49-F238E27FC236}">
                  <a16:creationId xmlns:a16="http://schemas.microsoft.com/office/drawing/2014/main" id="{6688B353-6218-F542-931A-4BEF8EE60BFD}"/>
                </a:ext>
              </a:extLst>
            </p:cNvPr>
            <p:cNvGrpSpPr/>
            <p:nvPr/>
          </p:nvGrpSpPr>
          <p:grpSpPr>
            <a:xfrm>
              <a:off x="5393103" y="4190661"/>
              <a:ext cx="497839" cy="456456"/>
              <a:chOff x="4480560" y="5093111"/>
              <a:chExt cx="497839" cy="456456"/>
            </a:xfrm>
          </p:grpSpPr>
          <p:cxnSp>
            <p:nvCxnSpPr>
              <p:cNvPr id="32" name="直線コネクタ 31">
                <a:extLst>
                  <a:ext uri="{FF2B5EF4-FFF2-40B4-BE49-F238E27FC236}">
                    <a16:creationId xmlns:a16="http://schemas.microsoft.com/office/drawing/2014/main" id="{D034F5C2-AA3D-FF4E-9FFE-A21B4C56AB21}"/>
                  </a:ext>
                </a:extLst>
              </p:cNvPr>
              <p:cNvCxnSpPr>
                <a:cxnSpLocks/>
              </p:cNvCxnSpPr>
              <p:nvPr/>
            </p:nvCxnSpPr>
            <p:spPr>
              <a:xfrm>
                <a:off x="4480560" y="5157127"/>
                <a:ext cx="91439"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3" name="直線コネクタ 32">
                <a:extLst>
                  <a:ext uri="{FF2B5EF4-FFF2-40B4-BE49-F238E27FC236}">
                    <a16:creationId xmlns:a16="http://schemas.microsoft.com/office/drawing/2014/main" id="{41B463A7-A7AD-684F-B44B-CFF62A2F48B1}"/>
                  </a:ext>
                </a:extLst>
              </p:cNvPr>
              <p:cNvCxnSpPr>
                <a:cxnSpLocks/>
              </p:cNvCxnSpPr>
              <p:nvPr/>
            </p:nvCxnSpPr>
            <p:spPr>
              <a:xfrm>
                <a:off x="4481884" y="5184703"/>
                <a:ext cx="9011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4" name="直線コネクタ 33">
                <a:extLst>
                  <a:ext uri="{FF2B5EF4-FFF2-40B4-BE49-F238E27FC236}">
                    <a16:creationId xmlns:a16="http://schemas.microsoft.com/office/drawing/2014/main" id="{9F05824F-8829-EC41-8F9F-41766F25BE71}"/>
                  </a:ext>
                </a:extLst>
              </p:cNvPr>
              <p:cNvCxnSpPr>
                <a:cxnSpLocks/>
              </p:cNvCxnSpPr>
              <p:nvPr/>
            </p:nvCxnSpPr>
            <p:spPr>
              <a:xfrm flipV="1">
                <a:off x="4526279" y="5093111"/>
                <a:ext cx="0" cy="456456"/>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5" name="直線コネクタ 34">
                <a:extLst>
                  <a:ext uri="{FF2B5EF4-FFF2-40B4-BE49-F238E27FC236}">
                    <a16:creationId xmlns:a16="http://schemas.microsoft.com/office/drawing/2014/main" id="{F0FF5EB0-2965-5A46-B2A6-4A1F9B961211}"/>
                  </a:ext>
                </a:extLst>
              </p:cNvPr>
              <p:cNvCxnSpPr>
                <a:cxnSpLocks/>
              </p:cNvCxnSpPr>
              <p:nvPr/>
            </p:nvCxnSpPr>
            <p:spPr>
              <a:xfrm>
                <a:off x="4886960" y="5157127"/>
                <a:ext cx="91439"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6" name="直線コネクタ 35">
                <a:extLst>
                  <a:ext uri="{FF2B5EF4-FFF2-40B4-BE49-F238E27FC236}">
                    <a16:creationId xmlns:a16="http://schemas.microsoft.com/office/drawing/2014/main" id="{AB445D02-4049-A04A-8E78-8F7FD2A08378}"/>
                  </a:ext>
                </a:extLst>
              </p:cNvPr>
              <p:cNvCxnSpPr>
                <a:cxnSpLocks/>
              </p:cNvCxnSpPr>
              <p:nvPr/>
            </p:nvCxnSpPr>
            <p:spPr>
              <a:xfrm>
                <a:off x="4888284" y="5184703"/>
                <a:ext cx="9011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7" name="直線コネクタ 36">
                <a:extLst>
                  <a:ext uri="{FF2B5EF4-FFF2-40B4-BE49-F238E27FC236}">
                    <a16:creationId xmlns:a16="http://schemas.microsoft.com/office/drawing/2014/main" id="{1EA7DF34-B24F-F045-89D5-D811962A5FAD}"/>
                  </a:ext>
                </a:extLst>
              </p:cNvPr>
              <p:cNvCxnSpPr>
                <a:cxnSpLocks/>
              </p:cNvCxnSpPr>
              <p:nvPr/>
            </p:nvCxnSpPr>
            <p:spPr>
              <a:xfrm flipV="1">
                <a:off x="4932679" y="5093111"/>
                <a:ext cx="0" cy="456456"/>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8" name="フリーフォーム: 図形 34">
                <a:extLst>
                  <a:ext uri="{FF2B5EF4-FFF2-40B4-BE49-F238E27FC236}">
                    <a16:creationId xmlns:a16="http://schemas.microsoft.com/office/drawing/2014/main" id="{56038E37-9331-F948-A95A-A65B10020771}"/>
                  </a:ext>
                </a:extLst>
              </p:cNvPr>
              <p:cNvSpPr/>
              <p:nvPr/>
            </p:nvSpPr>
            <p:spPr>
              <a:xfrm>
                <a:off x="4527550" y="5187950"/>
                <a:ext cx="412750" cy="50804"/>
              </a:xfrm>
              <a:custGeom>
                <a:avLst/>
                <a:gdLst>
                  <a:gd name="connsiteX0" fmla="*/ 0 w 412750"/>
                  <a:gd name="connsiteY0" fmla="*/ 0 h 50804"/>
                  <a:gd name="connsiteX1" fmla="*/ 187325 w 412750"/>
                  <a:gd name="connsiteY1" fmla="*/ 50800 h 50804"/>
                  <a:gd name="connsiteX2" fmla="*/ 412750 w 412750"/>
                  <a:gd name="connsiteY2" fmla="*/ 3175 h 50804"/>
                  <a:gd name="connsiteX3" fmla="*/ 412750 w 412750"/>
                  <a:gd name="connsiteY3" fmla="*/ 3175 h 50804"/>
                  <a:gd name="connsiteX4" fmla="*/ 412750 w 412750"/>
                  <a:gd name="connsiteY4" fmla="*/ 3175 h 50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50" h="50804">
                    <a:moveTo>
                      <a:pt x="0" y="0"/>
                    </a:moveTo>
                    <a:cubicBezTo>
                      <a:pt x="59266" y="25135"/>
                      <a:pt x="118533" y="50271"/>
                      <a:pt x="187325" y="50800"/>
                    </a:cubicBezTo>
                    <a:cubicBezTo>
                      <a:pt x="256117" y="51329"/>
                      <a:pt x="412750" y="3175"/>
                      <a:pt x="412750" y="3175"/>
                    </a:cubicBezTo>
                    <a:lnTo>
                      <a:pt x="412750" y="3175"/>
                    </a:lnTo>
                    <a:lnTo>
                      <a:pt x="412750" y="3175"/>
                    </a:lnTo>
                  </a:path>
                </a:pathLst>
              </a:custGeom>
              <a:noFill/>
              <a:ln w="9525">
                <a:solidFill>
                  <a:schemeClr val="accent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29022374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サイバー・セキュリティ</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4" name="正方形/長方形 3">
            <a:extLst>
              <a:ext uri="{FF2B5EF4-FFF2-40B4-BE49-F238E27FC236}">
                <a16:creationId xmlns:a16="http://schemas.microsoft.com/office/drawing/2014/main" id="{6B6BA1F6-F20B-254A-A019-199948CC135A}"/>
              </a:ext>
            </a:extLst>
          </p:cNvPr>
          <p:cNvSpPr/>
          <p:nvPr/>
        </p:nvSpPr>
        <p:spPr>
          <a:xfrm>
            <a:off x="735125" y="2406006"/>
            <a:ext cx="4108817" cy="369332"/>
          </a:xfrm>
          <a:prstGeom prst="rect">
            <a:avLst/>
          </a:prstGeom>
        </p:spPr>
        <p:txBody>
          <a:bodyPr wrap="none">
            <a:spAutoFit/>
          </a:bodyPr>
          <a:lstStyle/>
          <a:p>
            <a:r>
              <a:rPr lang="ja-JP" altLang="en-US">
                <a:solidFill>
                  <a:srgbClr val="0070C0"/>
                </a:solidFill>
                <a:latin typeface="Meiryo" panose="020B0604030504040204" pitchFamily="34" charset="-128"/>
                <a:ea typeface="Meiryo" panose="020B0604030504040204" pitchFamily="34" charset="-128"/>
                <a:cs typeface="Arial"/>
              </a:rPr>
              <a:t>デジタル時代の危機に対処するための</a:t>
            </a:r>
            <a:endParaRPr lang="en-US" altLang="ja-JP" dirty="0">
              <a:solidFill>
                <a:srgbClr val="0070C0"/>
              </a:solidFill>
              <a:latin typeface="Meiryo" panose="020B0604030504040204" pitchFamily="34" charset="-128"/>
              <a:ea typeface="Meiryo" panose="020B0604030504040204" pitchFamily="34" charset="-128"/>
              <a:cs typeface="Arial"/>
            </a:endParaRPr>
          </a:p>
        </p:txBody>
      </p:sp>
    </p:spTree>
    <p:extLst>
      <p:ext uri="{BB962C8B-B14F-4D97-AF65-F5344CB8AC3E}">
        <p14:creationId xmlns:p14="http://schemas.microsoft.com/office/powerpoint/2010/main" val="40897646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5812730-7AC9-D640-8330-CCD3B9A426F2}"/>
              </a:ext>
            </a:extLst>
          </p:cNvPr>
          <p:cNvSpPr/>
          <p:nvPr/>
        </p:nvSpPr>
        <p:spPr>
          <a:xfrm>
            <a:off x="244231" y="945660"/>
            <a:ext cx="8655538" cy="5431693"/>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角丸四角形 10">
            <a:extLst>
              <a:ext uri="{FF2B5EF4-FFF2-40B4-BE49-F238E27FC236}">
                <a16:creationId xmlns:a16="http://schemas.microsoft.com/office/drawing/2014/main" id="{DBB7FEBB-99F4-CB45-91E3-BE6294432D01}"/>
              </a:ext>
            </a:extLst>
          </p:cNvPr>
          <p:cNvSpPr/>
          <p:nvPr/>
        </p:nvSpPr>
        <p:spPr>
          <a:xfrm>
            <a:off x="375138" y="1911279"/>
            <a:ext cx="5924060" cy="2671510"/>
          </a:xfrm>
          <a:prstGeom prst="roundRect">
            <a:avLst>
              <a:gd name="adj" fmla="val 8952"/>
            </a:avLst>
          </a:prstGeom>
          <a:solidFill>
            <a:schemeClr val="accent3">
              <a:lumMod val="75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3" name="角丸四角形 2">
            <a:extLst>
              <a:ext uri="{FF2B5EF4-FFF2-40B4-BE49-F238E27FC236}">
                <a16:creationId xmlns:a16="http://schemas.microsoft.com/office/drawing/2014/main" id="{08658BA6-3393-DB42-A186-8ADEDD82C220}"/>
              </a:ext>
            </a:extLst>
          </p:cNvPr>
          <p:cNvSpPr/>
          <p:nvPr/>
        </p:nvSpPr>
        <p:spPr>
          <a:xfrm>
            <a:off x="375138" y="4722569"/>
            <a:ext cx="8409353" cy="1553185"/>
          </a:xfrm>
          <a:prstGeom prst="roundRect">
            <a:avLst/>
          </a:prstGeom>
          <a:solidFill>
            <a:schemeClr val="accent6">
              <a:lumMod val="50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08DF8D59-B19A-7A43-8BDA-B344CD8FBB94}"/>
              </a:ext>
            </a:extLst>
          </p:cNvPr>
          <p:cNvSpPr/>
          <p:nvPr/>
        </p:nvSpPr>
        <p:spPr>
          <a:xfrm>
            <a:off x="1529860" y="4837548"/>
            <a:ext cx="6099908" cy="400110"/>
          </a:xfrm>
          <a:prstGeom prst="rect">
            <a:avLst/>
          </a:prstGeom>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cs typeface="Times New Roman" panose="02020603050405020304" pitchFamily="18" charset="0"/>
              </a:rPr>
              <a:t>物理セキュリティ</a:t>
            </a:r>
            <a:r>
              <a:rPr lang="ja-JP" altLang="en-US" sz="16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6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Physical Security</a:t>
            </a:r>
            <a:r>
              <a:rPr lang="ja-JP" altLang="en-US" sz="16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en-US" sz="1600" b="1">
              <a:solidFill>
                <a:schemeClr val="bg1"/>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631CBF16-1408-514E-9C25-441A74F9CED0}"/>
              </a:ext>
            </a:extLst>
          </p:cNvPr>
          <p:cNvSpPr/>
          <p:nvPr/>
        </p:nvSpPr>
        <p:spPr>
          <a:xfrm>
            <a:off x="1514232" y="5191384"/>
            <a:ext cx="6099908" cy="276999"/>
          </a:xfrm>
          <a:prstGeom prst="rect">
            <a:avLst/>
          </a:prstGeom>
        </p:spPr>
        <p:txBody>
          <a:bodyPr wrap="square">
            <a:spAutoFit/>
          </a:bodyPr>
          <a:lstStyle/>
          <a:p>
            <a:pPr algn="ctr"/>
            <a:r>
              <a:rPr lang="ja-JP" altLang="ja-JP" sz="1200">
                <a:solidFill>
                  <a:schemeClr val="bg1"/>
                </a:solidFill>
                <a:latin typeface="Meiryo" panose="020B0604030504040204" pitchFamily="34" charset="-128"/>
                <a:ea typeface="Meiryo" panose="020B0604030504040204" pitchFamily="34" charset="-128"/>
                <a:cs typeface="Times New Roman" panose="02020603050405020304" pitchFamily="18" charset="0"/>
              </a:rPr>
              <a:t>施設や設備、機材などの物理的対象を安全に保つこと</a:t>
            </a:r>
            <a:r>
              <a:rPr lang="ja-JP" altLang="ja-JP" sz="1200">
                <a:solidFill>
                  <a:schemeClr val="bg1"/>
                </a:solidFill>
                <a:latin typeface="Meiryo" panose="020B0604030504040204" pitchFamily="34" charset="-128"/>
                <a:ea typeface="Meiryo" panose="020B0604030504040204" pitchFamily="34" charset="-128"/>
              </a:rPr>
              <a:t> </a:t>
            </a:r>
            <a:endParaRPr lang="ja-JP" altLang="en-US" sz="1200">
              <a:solidFill>
                <a:schemeClr val="bg1"/>
              </a:solidFill>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CFF5CD22-AF5C-D841-9A49-709502E57FCB}"/>
              </a:ext>
            </a:extLst>
          </p:cNvPr>
          <p:cNvSpPr/>
          <p:nvPr/>
        </p:nvSpPr>
        <p:spPr>
          <a:xfrm>
            <a:off x="3148376" y="5476363"/>
            <a:ext cx="2862875" cy="646331"/>
          </a:xfrm>
          <a:prstGeom prst="rect">
            <a:avLst/>
          </a:prstGeom>
        </p:spPr>
        <p:txBody>
          <a:bodyPr wrap="square">
            <a:spAutoFit/>
          </a:bodyPr>
          <a:lstStyle/>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cs typeface="Times New Roman" panose="02020603050405020304" pitchFamily="18" charset="0"/>
              </a:rPr>
              <a:t>機密エリアへの不正侵入</a:t>
            </a:r>
            <a:endParaRPr lang="en-US" altLang="ja-JP" sz="12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サーバー等の</a:t>
            </a:r>
            <a:r>
              <a:rPr lang="en-US" altLang="ja-JP" sz="1200" dirty="0">
                <a:solidFill>
                  <a:schemeClr val="bg1"/>
                </a:solidFill>
                <a:latin typeface="Meiryo" panose="020B0604030504040204" pitchFamily="34" charset="-128"/>
                <a:ea typeface="Meiryo" panose="020B0604030504040204" pitchFamily="34" charset="-128"/>
              </a:rPr>
              <a:t>IT</a:t>
            </a:r>
            <a:r>
              <a:rPr lang="ja-JP" altLang="en-US" sz="1200">
                <a:solidFill>
                  <a:schemeClr val="bg1"/>
                </a:solidFill>
                <a:latin typeface="Meiryo" panose="020B0604030504040204" pitchFamily="34" charset="-128"/>
                <a:ea typeface="Meiryo" panose="020B0604030504040204" pitchFamily="34" charset="-128"/>
              </a:rPr>
              <a:t>機器の破壊</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回線の乗っ取りによる盗聴　など</a:t>
            </a:r>
          </a:p>
        </p:txBody>
      </p:sp>
      <p:sp>
        <p:nvSpPr>
          <p:cNvPr id="7" name="角丸四角形 6">
            <a:extLst>
              <a:ext uri="{FF2B5EF4-FFF2-40B4-BE49-F238E27FC236}">
                <a16:creationId xmlns:a16="http://schemas.microsoft.com/office/drawing/2014/main" id="{437B2BD8-3D65-2646-833E-7D77A136C782}"/>
              </a:ext>
            </a:extLst>
          </p:cNvPr>
          <p:cNvSpPr/>
          <p:nvPr/>
        </p:nvSpPr>
        <p:spPr>
          <a:xfrm>
            <a:off x="2860431" y="1905087"/>
            <a:ext cx="5924060" cy="2671510"/>
          </a:xfrm>
          <a:prstGeom prst="roundRect">
            <a:avLst>
              <a:gd name="adj" fmla="val 8952"/>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45C63966-DB19-C545-983C-26416F256E5D}"/>
              </a:ext>
            </a:extLst>
          </p:cNvPr>
          <p:cNvSpPr/>
          <p:nvPr/>
        </p:nvSpPr>
        <p:spPr>
          <a:xfrm>
            <a:off x="1529860" y="1075964"/>
            <a:ext cx="6099908" cy="400110"/>
          </a:xfrm>
          <a:prstGeom prst="rect">
            <a:avLst/>
          </a:prstGeom>
        </p:spPr>
        <p:txBody>
          <a:bodyPr wrap="square">
            <a:spAutoFit/>
          </a:bodyPr>
          <a:lstStyle/>
          <a:p>
            <a:pPr algn="ctr"/>
            <a:r>
              <a:rPr lang="ja-JP" altLang="en-US" sz="2000" b="1">
                <a:solidFill>
                  <a:srgbClr val="C00000"/>
                </a:solidFill>
                <a:latin typeface="Meiryo" panose="020B0604030504040204" pitchFamily="34" charset="-128"/>
                <a:ea typeface="Meiryo" panose="020B0604030504040204" pitchFamily="34" charset="-128"/>
                <a:cs typeface="Times New Roman" panose="02020603050405020304" pitchFamily="18" charset="0"/>
              </a:rPr>
              <a:t>セキュリティ（</a:t>
            </a:r>
            <a:r>
              <a:rPr lang="en-US" altLang="ja-JP" sz="2000" b="1" dirty="0">
                <a:solidFill>
                  <a:srgbClr val="C00000"/>
                </a:solidFill>
                <a:latin typeface="Meiryo" panose="020B0604030504040204" pitchFamily="34" charset="-128"/>
                <a:ea typeface="Meiryo" panose="020B0604030504040204" pitchFamily="34" charset="-128"/>
                <a:cs typeface="Times New Roman" panose="02020603050405020304" pitchFamily="18" charset="0"/>
              </a:rPr>
              <a:t>Security</a:t>
            </a:r>
            <a:r>
              <a:rPr lang="ja-JP" altLang="en-US" sz="2000" b="1">
                <a:solidFill>
                  <a:srgbClr val="C00000"/>
                </a:solidFill>
                <a:latin typeface="Meiryo" panose="020B0604030504040204" pitchFamily="34" charset="-128"/>
                <a:ea typeface="Meiryo" panose="020B0604030504040204" pitchFamily="34" charset="-128"/>
                <a:cs typeface="Times New Roman" panose="02020603050405020304" pitchFamily="18" charset="0"/>
              </a:rPr>
              <a:t>）</a:t>
            </a:r>
            <a:endParaRPr lang="ja-JP" altLang="en-US" sz="2000" b="1">
              <a:solidFill>
                <a:srgbClr val="C00000"/>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AC7D65ED-A6C3-3546-AE2D-CE45B31034C7}"/>
              </a:ext>
            </a:extLst>
          </p:cNvPr>
          <p:cNvSpPr/>
          <p:nvPr/>
        </p:nvSpPr>
        <p:spPr>
          <a:xfrm>
            <a:off x="375138" y="2065293"/>
            <a:ext cx="4196862" cy="646331"/>
          </a:xfrm>
          <a:prstGeom prst="rect">
            <a:avLst/>
          </a:prstGeom>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cs typeface="Times New Roman" panose="02020603050405020304" pitchFamily="18" charset="0"/>
              </a:rPr>
              <a:t>情報セキュリティ</a:t>
            </a:r>
            <a:endParaRPr lang="en-US" altLang="ja-JP" sz="2000" b="1"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en-US" sz="16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6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Information Security</a:t>
            </a:r>
            <a:r>
              <a:rPr lang="ja-JP" altLang="en-US" sz="16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en-US" sz="1600" b="1">
              <a:solidFill>
                <a:schemeClr val="bg1"/>
              </a:solidFill>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63EBB95C-8E6C-F246-8A3C-9C34EC90F153}"/>
              </a:ext>
            </a:extLst>
          </p:cNvPr>
          <p:cNvSpPr/>
          <p:nvPr/>
        </p:nvSpPr>
        <p:spPr>
          <a:xfrm>
            <a:off x="375138" y="2627626"/>
            <a:ext cx="4196862" cy="276999"/>
          </a:xfrm>
          <a:prstGeom prst="rect">
            <a:avLst/>
          </a:prstGeom>
        </p:spPr>
        <p:txBody>
          <a:bodyPr wrap="square">
            <a:spAutoFit/>
          </a:bodyPr>
          <a:lstStyle/>
          <a:p>
            <a:pPr algn="ctr"/>
            <a:r>
              <a:rPr lang="ja-JP" altLang="ja-JP" sz="1200">
                <a:solidFill>
                  <a:schemeClr val="bg1"/>
                </a:solidFill>
                <a:latin typeface="Meiryo" panose="020B0604030504040204" pitchFamily="34" charset="-128"/>
                <a:ea typeface="Meiryo" panose="020B0604030504040204" pitchFamily="34" charset="-128"/>
                <a:cs typeface="Times New Roman" panose="02020603050405020304" pitchFamily="18" charset="0"/>
              </a:rPr>
              <a:t>データとそこから派生する情報を安全に保つことと</a:t>
            </a:r>
            <a:r>
              <a:rPr lang="ja-JP" altLang="ja-JP" sz="1200">
                <a:solidFill>
                  <a:schemeClr val="bg1"/>
                </a:solidFill>
                <a:latin typeface="Meiryo" panose="020B0604030504040204" pitchFamily="34" charset="-128"/>
                <a:ea typeface="Meiryo" panose="020B0604030504040204" pitchFamily="34" charset="-128"/>
              </a:rPr>
              <a:t> </a:t>
            </a:r>
            <a:endParaRPr lang="ja-JP" altLang="en-US" sz="1200">
              <a:solidFill>
                <a:schemeClr val="bg1"/>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B8E5C2C2-62CA-2145-978A-F8A68D23D17B}"/>
              </a:ext>
            </a:extLst>
          </p:cNvPr>
          <p:cNvSpPr/>
          <p:nvPr/>
        </p:nvSpPr>
        <p:spPr>
          <a:xfrm>
            <a:off x="4572000" y="2065293"/>
            <a:ext cx="4196862" cy="646331"/>
          </a:xfrm>
          <a:prstGeom prst="rect">
            <a:avLst/>
          </a:prstGeom>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cs typeface="Times New Roman" panose="02020603050405020304" pitchFamily="18" charset="0"/>
              </a:rPr>
              <a:t>サイバー・セキュリティ</a:t>
            </a:r>
            <a:endParaRPr lang="en-US" altLang="ja-JP" sz="2000" b="1"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en-US" sz="16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6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Cyber Security</a:t>
            </a:r>
            <a:r>
              <a:rPr lang="ja-JP" altLang="en-US" sz="16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en-US" sz="1600" b="1">
              <a:solidFill>
                <a:schemeClr val="bg1"/>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B3E1ABE5-B862-484E-830F-A3BDE6B96968}"/>
              </a:ext>
            </a:extLst>
          </p:cNvPr>
          <p:cNvSpPr/>
          <p:nvPr/>
        </p:nvSpPr>
        <p:spPr>
          <a:xfrm>
            <a:off x="4572000" y="2627626"/>
            <a:ext cx="4196862" cy="276999"/>
          </a:xfrm>
          <a:prstGeom prst="rect">
            <a:avLst/>
          </a:prstGeom>
        </p:spPr>
        <p:txBody>
          <a:bodyPr wrap="square">
            <a:spAutoFit/>
          </a:bodyPr>
          <a:lstStyle/>
          <a:p>
            <a:pPr algn="ctr"/>
            <a:r>
              <a:rPr lang="ja-JP" altLang="ja-JP" sz="1200">
                <a:solidFill>
                  <a:schemeClr val="bg1"/>
                </a:solidFill>
                <a:latin typeface="Meiryo" panose="020B0604030504040204" pitchFamily="34" charset="-128"/>
                <a:ea typeface="Meiryo" panose="020B0604030504040204" pitchFamily="34" charset="-128"/>
              </a:rPr>
              <a:t>情報セキュリティの脅威となる原因や手法に対処すること </a:t>
            </a:r>
            <a:endParaRPr lang="ja-JP" altLang="en-US" sz="12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52347FEE-BAF0-B74C-B804-69E40C558E3A}"/>
              </a:ext>
            </a:extLst>
          </p:cNvPr>
          <p:cNvSpPr txBox="1"/>
          <p:nvPr/>
        </p:nvSpPr>
        <p:spPr>
          <a:xfrm>
            <a:off x="2885362" y="3051209"/>
            <a:ext cx="3397084" cy="1384995"/>
          </a:xfrm>
          <a:prstGeom prst="rect">
            <a:avLst/>
          </a:prstGeom>
          <a:noFill/>
        </p:spPr>
        <p:txBody>
          <a:bodyPr wrap="none" rtlCol="0">
            <a:spAutoFit/>
          </a:bodyPr>
          <a:lstStyle/>
          <a:p>
            <a:pPr marL="285750" indent="-285750">
              <a:buFont typeface="Wingdings" pitchFamily="2" charset="2"/>
              <a:buChar char="ü"/>
            </a:pPr>
            <a:r>
              <a:rPr kumimoji="1" lang="en-US" altLang="ja-JP" sz="1200" dirty="0">
                <a:solidFill>
                  <a:schemeClr val="bg1"/>
                </a:solidFill>
                <a:latin typeface="Meiryo" panose="020B0604030504040204" pitchFamily="34" charset="-128"/>
                <a:ea typeface="Meiryo" panose="020B0604030504040204" pitchFamily="34" charset="-128"/>
              </a:rPr>
              <a:t>web</a:t>
            </a:r>
            <a:r>
              <a:rPr kumimoji="1" lang="ja-JP" altLang="en-US" sz="1200">
                <a:solidFill>
                  <a:schemeClr val="bg1"/>
                </a:solidFill>
                <a:latin typeface="Meiryo" panose="020B0604030504040204" pitchFamily="34" charset="-128"/>
                <a:ea typeface="Meiryo" panose="020B0604030504040204" pitchFamily="34" charset="-128"/>
              </a:rPr>
              <a:t>サイトへの不正アクセス</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en-US" altLang="ja-JP" sz="1200" dirty="0">
                <a:solidFill>
                  <a:schemeClr val="bg1"/>
                </a:solidFill>
                <a:latin typeface="Meiryo" panose="020B0604030504040204" pitchFamily="34" charset="-128"/>
                <a:ea typeface="Meiryo" panose="020B0604030504040204" pitchFamily="34" charset="-128"/>
              </a:rPr>
              <a:t>web</a:t>
            </a:r>
            <a:r>
              <a:rPr lang="ja-JP" altLang="en-US" sz="1200">
                <a:solidFill>
                  <a:schemeClr val="bg1"/>
                </a:solidFill>
                <a:latin typeface="Meiryo" panose="020B0604030504040204" pitchFamily="34" charset="-128"/>
                <a:ea typeface="Meiryo" panose="020B0604030504040204" pitchFamily="34" charset="-128"/>
              </a:rPr>
              <a:t>サイトの改竄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社員による機密情報の不正送信</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委託社員による機密情報の不正持ち出し</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マルウェアによる機密情報の不正送信</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ランサムウェアによる業務データの暗号化</a:t>
            </a:r>
            <a:endParaRPr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など</a:t>
            </a:r>
          </a:p>
        </p:txBody>
      </p:sp>
      <p:sp>
        <p:nvSpPr>
          <p:cNvPr id="16" name="テキスト ボックス 15">
            <a:extLst>
              <a:ext uri="{FF2B5EF4-FFF2-40B4-BE49-F238E27FC236}">
                <a16:creationId xmlns:a16="http://schemas.microsoft.com/office/drawing/2014/main" id="{2ABD6B7F-FA30-7A4F-B3BC-A9B6FEBBA890}"/>
              </a:ext>
            </a:extLst>
          </p:cNvPr>
          <p:cNvSpPr txBox="1"/>
          <p:nvPr/>
        </p:nvSpPr>
        <p:spPr>
          <a:xfrm>
            <a:off x="6304967" y="3361307"/>
            <a:ext cx="2473754" cy="830997"/>
          </a:xfrm>
          <a:prstGeom prst="rect">
            <a:avLst/>
          </a:prstGeom>
          <a:noFill/>
        </p:spPr>
        <p:txBody>
          <a:bodyPr wrap="none" rtlCol="0">
            <a:spAutoFit/>
          </a:bodyPr>
          <a:lstStyle/>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サイバー攻撃の予告／脅し</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システムの乗っ取り／踏み台</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制御系プログラムの改竄</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など</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C07ED9D4-B14A-714B-BA44-5E2BF3C1A081}"/>
              </a:ext>
            </a:extLst>
          </p:cNvPr>
          <p:cNvSpPr txBox="1"/>
          <p:nvPr/>
        </p:nvSpPr>
        <p:spPr>
          <a:xfrm>
            <a:off x="411608" y="3338340"/>
            <a:ext cx="2473754" cy="830997"/>
          </a:xfrm>
          <a:prstGeom prst="rect">
            <a:avLst/>
          </a:prstGeom>
          <a:noFill/>
        </p:spPr>
        <p:txBody>
          <a:bodyPr wrap="none" rtlCol="0">
            <a:spAutoFit/>
          </a:bodyPr>
          <a:lstStyle/>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転職時の機密書類の持ち出し</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機密書類の置き忘れ／紛失</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盗聴器等による会議の盗聴</a:t>
            </a:r>
            <a:endParaRPr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など</a:t>
            </a:r>
          </a:p>
        </p:txBody>
      </p:sp>
      <p:sp>
        <p:nvSpPr>
          <p:cNvPr id="18" name="左右矢印 17">
            <a:extLst>
              <a:ext uri="{FF2B5EF4-FFF2-40B4-BE49-F238E27FC236}">
                <a16:creationId xmlns:a16="http://schemas.microsoft.com/office/drawing/2014/main" id="{5CFA9712-AF94-5948-A843-044E5CE455A2}"/>
              </a:ext>
            </a:extLst>
          </p:cNvPr>
          <p:cNvSpPr/>
          <p:nvPr/>
        </p:nvSpPr>
        <p:spPr>
          <a:xfrm>
            <a:off x="2885362" y="1471372"/>
            <a:ext cx="5883499" cy="400920"/>
          </a:xfrm>
          <a:prstGeom prst="lef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右矢印 18">
            <a:extLst>
              <a:ext uri="{FF2B5EF4-FFF2-40B4-BE49-F238E27FC236}">
                <a16:creationId xmlns:a16="http://schemas.microsoft.com/office/drawing/2014/main" id="{CDBFD035-4E8A-0741-ACCF-D9CE856E4DBC}"/>
              </a:ext>
            </a:extLst>
          </p:cNvPr>
          <p:cNvSpPr/>
          <p:nvPr/>
        </p:nvSpPr>
        <p:spPr>
          <a:xfrm>
            <a:off x="375138" y="1471372"/>
            <a:ext cx="2510224" cy="400920"/>
          </a:xfrm>
          <a:prstGeom prst="lef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EBAF5A91-BF3D-3842-B4FF-0A714B3976E0}"/>
              </a:ext>
            </a:extLst>
          </p:cNvPr>
          <p:cNvSpPr/>
          <p:nvPr/>
        </p:nvSpPr>
        <p:spPr>
          <a:xfrm>
            <a:off x="4416434" y="1558198"/>
            <a:ext cx="2821355" cy="276999"/>
          </a:xfrm>
          <a:prstGeom prst="rect">
            <a:avLst/>
          </a:prstGeom>
        </p:spPr>
        <p:txBody>
          <a:bodyPr wrap="square">
            <a:spAutoFit/>
          </a:bodyPr>
          <a:lstStyle/>
          <a:p>
            <a:pPr algn="ctr"/>
            <a:r>
              <a:rPr lang="en-US" altLang="ja-JP" sz="1200" dirty="0">
                <a:solidFill>
                  <a:schemeClr val="bg1"/>
                </a:solidFill>
                <a:latin typeface="Meiryo" panose="020B0604030504040204" pitchFamily="34" charset="-128"/>
                <a:ea typeface="Meiryo" panose="020B0604030504040204" pitchFamily="34" charset="-128"/>
              </a:rPr>
              <a:t>IT</a:t>
            </a:r>
            <a:r>
              <a:rPr lang="ja-JP" altLang="en-US" sz="1200">
                <a:solidFill>
                  <a:schemeClr val="bg1"/>
                </a:solidFill>
                <a:latin typeface="Meiryo" panose="020B0604030504040204" pitchFamily="34" charset="-128"/>
                <a:ea typeface="Meiryo" panose="020B0604030504040204" pitchFamily="34" charset="-128"/>
              </a:rPr>
              <a:t>関連</a:t>
            </a:r>
          </a:p>
        </p:txBody>
      </p:sp>
      <p:sp>
        <p:nvSpPr>
          <p:cNvPr id="21" name="正方形/長方形 20">
            <a:extLst>
              <a:ext uri="{FF2B5EF4-FFF2-40B4-BE49-F238E27FC236}">
                <a16:creationId xmlns:a16="http://schemas.microsoft.com/office/drawing/2014/main" id="{55EED1E7-77AB-8F4A-9C04-C1E6FB76EB8A}"/>
              </a:ext>
            </a:extLst>
          </p:cNvPr>
          <p:cNvSpPr/>
          <p:nvPr/>
        </p:nvSpPr>
        <p:spPr>
          <a:xfrm>
            <a:off x="375138" y="1549730"/>
            <a:ext cx="2510224" cy="276999"/>
          </a:xfrm>
          <a:prstGeom prst="rect">
            <a:avLst/>
          </a:prstGeom>
        </p:spPr>
        <p:txBody>
          <a:bodyPr wrap="square">
            <a:spAutoFit/>
          </a:bodyPr>
          <a:lstStyle/>
          <a:p>
            <a:pPr algn="ctr"/>
            <a:r>
              <a:rPr lang="ja-JP" altLang="en-US" sz="1200">
                <a:solidFill>
                  <a:schemeClr val="bg1"/>
                </a:solidFill>
                <a:latin typeface="Meiryo" panose="020B0604030504040204" pitchFamily="34" charset="-128"/>
                <a:ea typeface="Meiryo" panose="020B0604030504040204" pitchFamily="34" charset="-128"/>
              </a:rPr>
              <a:t>非</a:t>
            </a:r>
            <a:r>
              <a:rPr lang="en-US" altLang="ja-JP" sz="1200" dirty="0">
                <a:solidFill>
                  <a:schemeClr val="bg1"/>
                </a:solidFill>
                <a:latin typeface="Meiryo" panose="020B0604030504040204" pitchFamily="34" charset="-128"/>
                <a:ea typeface="Meiryo" panose="020B0604030504040204" pitchFamily="34" charset="-128"/>
              </a:rPr>
              <a:t>IT</a:t>
            </a:r>
            <a:r>
              <a:rPr lang="ja-JP" altLang="en-US" sz="1200">
                <a:solidFill>
                  <a:schemeClr val="bg1"/>
                </a:solidFill>
                <a:latin typeface="Meiryo" panose="020B0604030504040204" pitchFamily="34" charset="-128"/>
                <a:ea typeface="Meiryo" panose="020B0604030504040204" pitchFamily="34" charset="-128"/>
              </a:rPr>
              <a:t>関連</a:t>
            </a:r>
          </a:p>
        </p:txBody>
      </p:sp>
      <p:sp>
        <p:nvSpPr>
          <p:cNvPr id="22" name="タイトル 21">
            <a:extLst>
              <a:ext uri="{FF2B5EF4-FFF2-40B4-BE49-F238E27FC236}">
                <a16:creationId xmlns:a16="http://schemas.microsoft.com/office/drawing/2014/main" id="{9C87A635-4A4D-D444-B307-1BAE463AF642}"/>
              </a:ext>
            </a:extLst>
          </p:cNvPr>
          <p:cNvSpPr>
            <a:spLocks noGrp="1"/>
          </p:cNvSpPr>
          <p:nvPr>
            <p:ph type="title"/>
          </p:nvPr>
        </p:nvSpPr>
        <p:spPr/>
        <p:txBody>
          <a:bodyPr/>
          <a:lstStyle/>
          <a:p>
            <a:r>
              <a:rPr lang="ja-JP" altLang="en-US"/>
              <a:t>セキュリティの区分と脅威</a:t>
            </a:r>
          </a:p>
        </p:txBody>
      </p:sp>
    </p:spTree>
    <p:extLst>
      <p:ext uri="{BB962C8B-B14F-4D97-AF65-F5344CB8AC3E}">
        <p14:creationId xmlns:p14="http://schemas.microsoft.com/office/powerpoint/2010/main" val="27937113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7D708A-AC6C-8C42-B64F-4EC668AC63E7}"/>
              </a:ext>
            </a:extLst>
          </p:cNvPr>
          <p:cNvSpPr>
            <a:spLocks noGrp="1"/>
          </p:cNvSpPr>
          <p:nvPr>
            <p:ph type="title"/>
          </p:nvPr>
        </p:nvSpPr>
        <p:spPr/>
        <p:txBody>
          <a:bodyPr/>
          <a:lstStyle/>
          <a:p>
            <a:r>
              <a:rPr lang="ja-JP" altLang="ja-JP"/>
              <a:t>情報セキュリティの</a:t>
            </a:r>
            <a:r>
              <a:rPr lang="en-US" altLang="ja-JP" dirty="0"/>
              <a:t>3</a:t>
            </a:r>
            <a:r>
              <a:rPr lang="ja-JP" altLang="ja-JP"/>
              <a:t>要素と</a:t>
            </a:r>
            <a:r>
              <a:rPr lang="en-US" altLang="ja-JP" dirty="0"/>
              <a:t>7</a:t>
            </a:r>
            <a:r>
              <a:rPr lang="ja-JP" altLang="ja-JP"/>
              <a:t>要素 </a:t>
            </a:r>
            <a:endParaRPr kumimoji="1" lang="ja-JP" altLang="en-US"/>
          </a:p>
        </p:txBody>
      </p:sp>
      <p:sp>
        <p:nvSpPr>
          <p:cNvPr id="3" name="正方形/長方形 2">
            <a:extLst>
              <a:ext uri="{FF2B5EF4-FFF2-40B4-BE49-F238E27FC236}">
                <a16:creationId xmlns:a16="http://schemas.microsoft.com/office/drawing/2014/main" id="{87CE692B-D3A2-D544-822C-BC5823B42B35}"/>
              </a:ext>
            </a:extLst>
          </p:cNvPr>
          <p:cNvSpPr/>
          <p:nvPr/>
        </p:nvSpPr>
        <p:spPr>
          <a:xfrm>
            <a:off x="1459457" y="1677395"/>
            <a:ext cx="6225085" cy="40192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三角形 4">
            <a:extLst>
              <a:ext uri="{FF2B5EF4-FFF2-40B4-BE49-F238E27FC236}">
                <a16:creationId xmlns:a16="http://schemas.microsoft.com/office/drawing/2014/main" id="{4227E9B2-9EE4-C446-8B71-DA7F2D3A738A}"/>
              </a:ext>
            </a:extLst>
          </p:cNvPr>
          <p:cNvSpPr/>
          <p:nvPr/>
        </p:nvSpPr>
        <p:spPr>
          <a:xfrm>
            <a:off x="3364804" y="2608381"/>
            <a:ext cx="2414392" cy="2081372"/>
          </a:xfrm>
          <a:prstGeom prst="triangl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30EED1D7-30F0-8A46-B14C-18E7A3B998B4}"/>
              </a:ext>
            </a:extLst>
          </p:cNvPr>
          <p:cNvSpPr/>
          <p:nvPr/>
        </p:nvSpPr>
        <p:spPr>
          <a:xfrm>
            <a:off x="3811990" y="1848371"/>
            <a:ext cx="1520020" cy="1520020"/>
          </a:xfrm>
          <a:prstGeom prst="ellipse">
            <a:avLst/>
          </a:prstGeom>
          <a:solidFill>
            <a:srgbClr val="0070C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C6DC7805-0D9C-F849-A4B2-FEA3CE5E1196}"/>
              </a:ext>
            </a:extLst>
          </p:cNvPr>
          <p:cNvSpPr/>
          <p:nvPr/>
        </p:nvSpPr>
        <p:spPr>
          <a:xfrm>
            <a:off x="2601604" y="3929743"/>
            <a:ext cx="1520020" cy="1520020"/>
          </a:xfrm>
          <a:prstGeom prst="ellipse">
            <a:avLst/>
          </a:prstGeom>
          <a:solidFill>
            <a:srgbClr val="0070C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F7D78B2A-1B94-5544-83AD-3A8D645F891A}"/>
              </a:ext>
            </a:extLst>
          </p:cNvPr>
          <p:cNvSpPr/>
          <p:nvPr/>
        </p:nvSpPr>
        <p:spPr>
          <a:xfrm>
            <a:off x="5022376" y="3929743"/>
            <a:ext cx="1520020" cy="1520020"/>
          </a:xfrm>
          <a:prstGeom prst="ellipse">
            <a:avLst/>
          </a:prstGeom>
          <a:solidFill>
            <a:srgbClr val="0070C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a:extLst>
              <a:ext uri="{FF2B5EF4-FFF2-40B4-BE49-F238E27FC236}">
                <a16:creationId xmlns:a16="http://schemas.microsoft.com/office/drawing/2014/main" id="{0D7507D0-06B4-F644-903B-9FB47802C92E}"/>
              </a:ext>
            </a:extLst>
          </p:cNvPr>
          <p:cNvSpPr/>
          <p:nvPr/>
        </p:nvSpPr>
        <p:spPr>
          <a:xfrm>
            <a:off x="699447" y="4936651"/>
            <a:ext cx="1520020" cy="1520020"/>
          </a:xfrm>
          <a:prstGeom prst="ellipse">
            <a:avLst/>
          </a:prstGeom>
          <a:solidFill>
            <a:schemeClr val="accent3">
              <a:lumMod val="75000"/>
              <a:alpha val="7215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a:extLst>
              <a:ext uri="{FF2B5EF4-FFF2-40B4-BE49-F238E27FC236}">
                <a16:creationId xmlns:a16="http://schemas.microsoft.com/office/drawing/2014/main" id="{5C92A8D3-A86D-CB41-B2C5-D7B62669DE20}"/>
              </a:ext>
            </a:extLst>
          </p:cNvPr>
          <p:cNvSpPr/>
          <p:nvPr/>
        </p:nvSpPr>
        <p:spPr>
          <a:xfrm>
            <a:off x="699447" y="917385"/>
            <a:ext cx="1520020" cy="1520020"/>
          </a:xfrm>
          <a:prstGeom prst="ellipse">
            <a:avLst/>
          </a:prstGeom>
          <a:solidFill>
            <a:schemeClr val="accent3">
              <a:lumMod val="75000"/>
              <a:alpha val="7215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a:extLst>
              <a:ext uri="{FF2B5EF4-FFF2-40B4-BE49-F238E27FC236}">
                <a16:creationId xmlns:a16="http://schemas.microsoft.com/office/drawing/2014/main" id="{DE01B8E9-7EEB-3140-A944-02FBFE67D7B7}"/>
              </a:ext>
            </a:extLst>
          </p:cNvPr>
          <p:cNvSpPr/>
          <p:nvPr/>
        </p:nvSpPr>
        <p:spPr>
          <a:xfrm>
            <a:off x="6924532" y="4936651"/>
            <a:ext cx="1520020" cy="1520020"/>
          </a:xfrm>
          <a:prstGeom prst="ellipse">
            <a:avLst/>
          </a:prstGeom>
          <a:solidFill>
            <a:schemeClr val="accent3">
              <a:lumMod val="75000"/>
              <a:alpha val="7215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B9B07172-F6E7-FB4B-BCDF-4D6E3F457151}"/>
              </a:ext>
            </a:extLst>
          </p:cNvPr>
          <p:cNvSpPr/>
          <p:nvPr/>
        </p:nvSpPr>
        <p:spPr>
          <a:xfrm>
            <a:off x="6924532" y="917385"/>
            <a:ext cx="1520020" cy="1520020"/>
          </a:xfrm>
          <a:prstGeom prst="ellipse">
            <a:avLst/>
          </a:prstGeom>
          <a:solidFill>
            <a:schemeClr val="accent3">
              <a:lumMod val="75000"/>
              <a:alpha val="7215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42DCFFBD-7EF0-5E42-AC4A-9587F5AC923D}"/>
              </a:ext>
            </a:extLst>
          </p:cNvPr>
          <p:cNvSpPr/>
          <p:nvPr/>
        </p:nvSpPr>
        <p:spPr>
          <a:xfrm>
            <a:off x="2807616" y="4383970"/>
            <a:ext cx="1107996" cy="677108"/>
          </a:xfrm>
          <a:prstGeom prst="rect">
            <a:avLst/>
          </a:prstGeom>
        </p:spPr>
        <p:txBody>
          <a:bodyPr wrap="none">
            <a:spAutoFit/>
          </a:bodyPr>
          <a:lstStyle/>
          <a:p>
            <a:pPr algn="ctr"/>
            <a:r>
              <a:rPr lang="ja-JP" altLang="ja-JP" sz="2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完全性</a:t>
            </a:r>
            <a:endParaRPr lang="en-US" altLang="ja-JP"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en-US" altLang="ja-JP" sz="14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Integrity</a:t>
            </a:r>
            <a:endPar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4" name="正方形/長方形 13">
            <a:extLst>
              <a:ext uri="{FF2B5EF4-FFF2-40B4-BE49-F238E27FC236}">
                <a16:creationId xmlns:a16="http://schemas.microsoft.com/office/drawing/2014/main" id="{9BF5DB55-A863-3B45-A78A-5FBB4964DDD1}"/>
              </a:ext>
            </a:extLst>
          </p:cNvPr>
          <p:cNvSpPr/>
          <p:nvPr/>
        </p:nvSpPr>
        <p:spPr>
          <a:xfrm>
            <a:off x="3857573" y="2289932"/>
            <a:ext cx="1428853" cy="677108"/>
          </a:xfrm>
          <a:prstGeom prst="rect">
            <a:avLst/>
          </a:prstGeom>
        </p:spPr>
        <p:txBody>
          <a:bodyPr wrap="none">
            <a:spAutoFit/>
          </a:bodyPr>
          <a:lstStyle/>
          <a:p>
            <a:pPr algn="ctr"/>
            <a:r>
              <a:rPr lang="ja-JP" altLang="ja-JP" sz="2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機密性</a:t>
            </a:r>
            <a:endParaRPr lang="en-US" altLang="ja-JP"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en-US" altLang="ja-JP" sz="14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Confidentiality</a:t>
            </a:r>
            <a:endPar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5" name="正方形/長方形 14">
            <a:extLst>
              <a:ext uri="{FF2B5EF4-FFF2-40B4-BE49-F238E27FC236}">
                <a16:creationId xmlns:a16="http://schemas.microsoft.com/office/drawing/2014/main" id="{CFB7FD94-C78F-604C-8A9D-BE14AE827410}"/>
              </a:ext>
            </a:extLst>
          </p:cNvPr>
          <p:cNvSpPr/>
          <p:nvPr/>
        </p:nvSpPr>
        <p:spPr>
          <a:xfrm>
            <a:off x="5238108" y="4383970"/>
            <a:ext cx="1109214" cy="677108"/>
          </a:xfrm>
          <a:prstGeom prst="rect">
            <a:avLst/>
          </a:prstGeom>
        </p:spPr>
        <p:txBody>
          <a:bodyPr wrap="none">
            <a:spAutoFit/>
          </a:bodyPr>
          <a:lstStyle/>
          <a:p>
            <a:pPr algn="just"/>
            <a:r>
              <a:rPr lang="ja-JP" altLang="ja-JP" sz="2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可用性</a:t>
            </a:r>
            <a:endParaRPr lang="en-US" altLang="ja-JP" sz="2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just"/>
            <a:r>
              <a:rPr lang="en-US" altLang="ja-JP" sz="14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Availability</a:t>
            </a:r>
            <a:endPar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6" name="正方形/長方形 15">
            <a:extLst>
              <a:ext uri="{FF2B5EF4-FFF2-40B4-BE49-F238E27FC236}">
                <a16:creationId xmlns:a16="http://schemas.microsoft.com/office/drawing/2014/main" id="{75EAA447-9303-B44B-ABE5-0FAA6AD182DB}"/>
              </a:ext>
            </a:extLst>
          </p:cNvPr>
          <p:cNvSpPr/>
          <p:nvPr/>
        </p:nvSpPr>
        <p:spPr>
          <a:xfrm>
            <a:off x="816396" y="1331682"/>
            <a:ext cx="1286121" cy="677108"/>
          </a:xfrm>
          <a:prstGeom prst="rect">
            <a:avLst/>
          </a:prstGeom>
        </p:spPr>
        <p:txBody>
          <a:bodyPr wrap="none">
            <a:spAutoFit/>
          </a:bodyPr>
          <a:lstStyle/>
          <a:p>
            <a:pPr algn="ctr"/>
            <a:r>
              <a:rPr lang="ja-JP" altLang="ja-JP" sz="2400" b="1">
                <a:solidFill>
                  <a:schemeClr val="bg1"/>
                </a:solidFill>
                <a:latin typeface="Meiryo" panose="020B0604030504040204" pitchFamily="34" charset="-128"/>
                <a:ea typeface="Meiryo" panose="020B0604030504040204" pitchFamily="34" charset="-128"/>
                <a:cs typeface="Times New Roman" panose="02020603050405020304" pitchFamily="18" charset="0"/>
              </a:rPr>
              <a:t>真正性</a:t>
            </a:r>
            <a:endPar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en-US" altLang="ja-JP" sz="14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Authenticity</a:t>
            </a:r>
            <a:r>
              <a:rPr lang="ja-JP" altLang="ja-JP" sz="1400">
                <a:solidFill>
                  <a:schemeClr val="bg1"/>
                </a:solidFill>
                <a:latin typeface="Meiryo" panose="020B0604030504040204" pitchFamily="34" charset="-128"/>
                <a:ea typeface="Meiryo" panose="020B0604030504040204" pitchFamily="34" charset="-128"/>
              </a:rPr>
              <a:t> </a:t>
            </a:r>
            <a:endParaRPr lang="ja-JP" altLang="en-US" sz="1400">
              <a:solidFill>
                <a:schemeClr val="bg1"/>
              </a:solidFill>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0E58232A-4A6C-F94F-AF53-FBA2A84F44AF}"/>
              </a:ext>
            </a:extLst>
          </p:cNvPr>
          <p:cNvSpPr/>
          <p:nvPr/>
        </p:nvSpPr>
        <p:spPr>
          <a:xfrm>
            <a:off x="905459" y="5406210"/>
            <a:ext cx="1107996" cy="677108"/>
          </a:xfrm>
          <a:prstGeom prst="rect">
            <a:avLst/>
          </a:prstGeom>
        </p:spPr>
        <p:txBody>
          <a:bodyPr wrap="none">
            <a:spAutoFit/>
          </a:bodyPr>
          <a:lstStyle/>
          <a:p>
            <a:pPr algn="ctr"/>
            <a:r>
              <a:rPr lang="ja-JP" altLang="ja-JP" sz="2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信頼性</a:t>
            </a:r>
            <a:endParaRPr lang="en-US" altLang="ja-JP" sz="2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en-US" altLang="ja-JP" sz="14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Reliability</a:t>
            </a:r>
            <a:endPar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8" name="正方形/長方形 17">
            <a:extLst>
              <a:ext uri="{FF2B5EF4-FFF2-40B4-BE49-F238E27FC236}">
                <a16:creationId xmlns:a16="http://schemas.microsoft.com/office/drawing/2014/main" id="{BFBEA29E-3506-B348-8C89-3EFA8DA42D08}"/>
              </a:ext>
            </a:extLst>
          </p:cNvPr>
          <p:cNvSpPr/>
          <p:nvPr/>
        </p:nvSpPr>
        <p:spPr>
          <a:xfrm>
            <a:off x="6951007" y="1379785"/>
            <a:ext cx="1467068" cy="615553"/>
          </a:xfrm>
          <a:prstGeom prst="rect">
            <a:avLst/>
          </a:prstGeom>
        </p:spPr>
        <p:txBody>
          <a:bodyPr wrap="none">
            <a:spAutoFit/>
          </a:bodyPr>
          <a:lstStyle/>
          <a:p>
            <a:pPr algn="ctr"/>
            <a:r>
              <a:rPr lang="ja-JP" altLang="ja-JP" sz="20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責任追跡性</a:t>
            </a:r>
            <a:endParaRPr lang="en-US" altLang="ja-JP" sz="20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en-US" altLang="ja-JP" sz="14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Accountability</a:t>
            </a:r>
            <a:endPar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9" name="正方形/長方形 18">
            <a:extLst>
              <a:ext uri="{FF2B5EF4-FFF2-40B4-BE49-F238E27FC236}">
                <a16:creationId xmlns:a16="http://schemas.microsoft.com/office/drawing/2014/main" id="{EA5B1BE4-3A93-8C4B-99ED-090C74A6C772}"/>
              </a:ext>
            </a:extLst>
          </p:cNvPr>
          <p:cNvSpPr/>
          <p:nvPr/>
        </p:nvSpPr>
        <p:spPr>
          <a:xfrm>
            <a:off x="6976655" y="5407907"/>
            <a:ext cx="1415772" cy="646331"/>
          </a:xfrm>
          <a:prstGeom prst="rect">
            <a:avLst/>
          </a:prstGeom>
        </p:spPr>
        <p:txBody>
          <a:bodyPr wrap="none">
            <a:spAutoFit/>
          </a:bodyPr>
          <a:lstStyle/>
          <a:p>
            <a:pPr algn="ctr"/>
            <a:r>
              <a:rPr lang="ja-JP" altLang="ja-JP" sz="2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否認防止</a:t>
            </a:r>
            <a:endParaRPr lang="en-US" altLang="ja-JP" sz="2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en-US" altLang="ja-JP" sz="12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non-repudiation</a:t>
            </a:r>
            <a:endPar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20" name="テキスト ボックス 19">
            <a:extLst>
              <a:ext uri="{FF2B5EF4-FFF2-40B4-BE49-F238E27FC236}">
                <a16:creationId xmlns:a16="http://schemas.microsoft.com/office/drawing/2014/main" id="{EAEDF686-A3C8-5341-A706-9498147530CE}"/>
              </a:ext>
            </a:extLst>
          </p:cNvPr>
          <p:cNvSpPr txBox="1"/>
          <p:nvPr/>
        </p:nvSpPr>
        <p:spPr>
          <a:xfrm>
            <a:off x="4004675" y="3546264"/>
            <a:ext cx="1107996" cy="1015663"/>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３要素</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en-US" altLang="ja-JP" sz="3600" b="1" dirty="0">
                <a:solidFill>
                  <a:schemeClr val="bg1"/>
                </a:solidFill>
                <a:latin typeface="Meiryo" panose="020B0604030504040204" pitchFamily="34" charset="-128"/>
                <a:ea typeface="Meiryo" panose="020B0604030504040204" pitchFamily="34" charset="-128"/>
              </a:rPr>
              <a:t>CIA</a:t>
            </a:r>
            <a:endParaRPr kumimoji="1" lang="ja-JP" altLang="en-US" sz="3600" b="1">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441E46EC-9DA3-414E-BB06-5C4A3333C829}"/>
              </a:ext>
            </a:extLst>
          </p:cNvPr>
          <p:cNvSpPr txBox="1"/>
          <p:nvPr/>
        </p:nvSpPr>
        <p:spPr>
          <a:xfrm>
            <a:off x="2398966" y="2140456"/>
            <a:ext cx="1107996" cy="646331"/>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７要素</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a:t>
            </a:r>
            <a:r>
              <a:rPr lang="en-US" altLang="ja-JP" sz="1200" dirty="0">
                <a:solidFill>
                  <a:schemeClr val="bg1"/>
                </a:solidFill>
                <a:latin typeface="Meiryo" panose="020B0604030504040204" pitchFamily="34" charset="-128"/>
                <a:ea typeface="Meiryo" panose="020B0604030504040204" pitchFamily="34" charset="-128"/>
              </a:rPr>
              <a:t>4</a:t>
            </a:r>
            <a:r>
              <a:rPr lang="ja-JP" altLang="en-US" sz="1200">
                <a:solidFill>
                  <a:schemeClr val="bg1"/>
                </a:solidFill>
                <a:latin typeface="Meiryo" panose="020B0604030504040204" pitchFamily="34" charset="-128"/>
                <a:ea typeface="Meiryo" panose="020B0604030504040204" pitchFamily="34" charset="-128"/>
              </a:rPr>
              <a:t>要素）</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22" name="正方形/長方形 21">
            <a:extLst>
              <a:ext uri="{FF2B5EF4-FFF2-40B4-BE49-F238E27FC236}">
                <a16:creationId xmlns:a16="http://schemas.microsoft.com/office/drawing/2014/main" id="{EE73AB58-4424-0142-9259-7CBF476E9D3B}"/>
              </a:ext>
            </a:extLst>
          </p:cNvPr>
          <p:cNvSpPr/>
          <p:nvPr/>
        </p:nvSpPr>
        <p:spPr>
          <a:xfrm>
            <a:off x="6616830" y="3108297"/>
            <a:ext cx="1800493" cy="923330"/>
          </a:xfrm>
          <a:prstGeom prst="rect">
            <a:avLst/>
          </a:prstGeom>
          <a:solidFill>
            <a:srgbClr val="FFFFFF">
              <a:alpha val="63137"/>
            </a:srgbClr>
          </a:solidFill>
        </p:spPr>
        <p:txBody>
          <a:bodyPr wrap="none">
            <a:spAutoFit/>
          </a:bodyPr>
          <a:lstStyle/>
          <a:p>
            <a:r>
              <a:rPr lang="ja-JP" altLang="en-US">
                <a:solidFill>
                  <a:schemeClr val="accent6">
                    <a:lumMod val="75000"/>
                  </a:schemeClr>
                </a:solidFill>
                <a:latin typeface="Meiryo" panose="020B0604030504040204" pitchFamily="34" charset="-128"/>
                <a:ea typeface="Meiryo" panose="020B0604030504040204" pitchFamily="34" charset="-128"/>
              </a:rPr>
              <a:t>安全に情報を</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r>
              <a:rPr lang="ja-JP" altLang="en-US">
                <a:solidFill>
                  <a:schemeClr val="accent6">
                    <a:lumMod val="75000"/>
                  </a:schemeClr>
                </a:solidFill>
                <a:latin typeface="Meiryo" panose="020B0604030504040204" pitchFamily="34" charset="-128"/>
                <a:ea typeface="Meiryo" panose="020B0604030504040204" pitchFamily="34" charset="-128"/>
              </a:rPr>
              <a:t>取り扱うために</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r>
              <a:rPr lang="ja-JP" altLang="en-US">
                <a:solidFill>
                  <a:schemeClr val="accent6">
                    <a:lumMod val="75000"/>
                  </a:schemeClr>
                </a:solidFill>
                <a:latin typeface="Meiryo" panose="020B0604030504040204" pitchFamily="34" charset="-128"/>
                <a:ea typeface="Meiryo" panose="020B0604030504040204" pitchFamily="34" charset="-128"/>
              </a:rPr>
              <a:t>意識すべき要素</a:t>
            </a:r>
          </a:p>
        </p:txBody>
      </p:sp>
      <p:cxnSp>
        <p:nvCxnSpPr>
          <p:cNvPr id="24" name="直線コネクタ 23">
            <a:extLst>
              <a:ext uri="{FF2B5EF4-FFF2-40B4-BE49-F238E27FC236}">
                <a16:creationId xmlns:a16="http://schemas.microsoft.com/office/drawing/2014/main" id="{F474A508-34CC-3343-B932-77CAB640DE5C}"/>
              </a:ext>
            </a:extLst>
          </p:cNvPr>
          <p:cNvCxnSpPr>
            <a:cxnSpLocks/>
          </p:cNvCxnSpPr>
          <p:nvPr/>
        </p:nvCxnSpPr>
        <p:spPr>
          <a:xfrm flipH="1">
            <a:off x="5112671" y="3388056"/>
            <a:ext cx="1567640" cy="363814"/>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6" name="正方形/長方形 25">
            <a:extLst>
              <a:ext uri="{FF2B5EF4-FFF2-40B4-BE49-F238E27FC236}">
                <a16:creationId xmlns:a16="http://schemas.microsoft.com/office/drawing/2014/main" id="{16FDF6C7-2707-184B-ACB0-DCC095652030}"/>
              </a:ext>
            </a:extLst>
          </p:cNvPr>
          <p:cNvSpPr/>
          <p:nvPr/>
        </p:nvSpPr>
        <p:spPr>
          <a:xfrm>
            <a:off x="699447" y="3246797"/>
            <a:ext cx="2031325" cy="646331"/>
          </a:xfrm>
          <a:prstGeom prst="rect">
            <a:avLst/>
          </a:prstGeom>
          <a:solidFill>
            <a:srgbClr val="FFFFFF">
              <a:alpha val="63137"/>
            </a:srgbClr>
          </a:solidFill>
        </p:spPr>
        <p:txBody>
          <a:bodyPr wrap="none">
            <a:spAutoFit/>
          </a:bodyPr>
          <a:lstStyle/>
          <a:p>
            <a:r>
              <a:rPr lang="ja-JP" altLang="en-US">
                <a:solidFill>
                  <a:srgbClr val="7030A0"/>
                </a:solidFill>
                <a:latin typeface="Meiryo" panose="020B0604030504040204" pitchFamily="34" charset="-128"/>
                <a:ea typeface="Meiryo" panose="020B0604030504040204" pitchFamily="34" charset="-128"/>
              </a:rPr>
              <a:t>対策の有効性を</a:t>
            </a:r>
            <a:endParaRPr lang="en-US" altLang="ja-JP" dirty="0">
              <a:solidFill>
                <a:srgbClr val="7030A0"/>
              </a:solidFill>
              <a:latin typeface="Meiryo" panose="020B0604030504040204" pitchFamily="34" charset="-128"/>
              <a:ea typeface="Meiryo" panose="020B0604030504040204" pitchFamily="34" charset="-128"/>
            </a:endParaRPr>
          </a:p>
          <a:p>
            <a:r>
              <a:rPr lang="ja-JP" altLang="en-US">
                <a:solidFill>
                  <a:srgbClr val="7030A0"/>
                </a:solidFill>
                <a:latin typeface="Meiryo" panose="020B0604030504040204" pitchFamily="34" charset="-128"/>
                <a:ea typeface="Meiryo" panose="020B0604030504040204" pitchFamily="34" charset="-128"/>
              </a:rPr>
              <a:t>高めるための要素</a:t>
            </a:r>
          </a:p>
        </p:txBody>
      </p:sp>
      <p:cxnSp>
        <p:nvCxnSpPr>
          <p:cNvPr id="27" name="直線コネクタ 26">
            <a:extLst>
              <a:ext uri="{FF2B5EF4-FFF2-40B4-BE49-F238E27FC236}">
                <a16:creationId xmlns:a16="http://schemas.microsoft.com/office/drawing/2014/main" id="{6EA35262-94B0-1B4B-9EC8-DE4235E4C858}"/>
              </a:ext>
            </a:extLst>
          </p:cNvPr>
          <p:cNvCxnSpPr>
            <a:cxnSpLocks/>
            <a:stCxn id="21" idx="1"/>
          </p:cNvCxnSpPr>
          <p:nvPr/>
        </p:nvCxnSpPr>
        <p:spPr>
          <a:xfrm flipH="1">
            <a:off x="1772282" y="2463622"/>
            <a:ext cx="626684" cy="783175"/>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4202477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リスク・マネージメントの考え方</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105</a:t>
            </a:fld>
            <a:endParaRPr kumimoji="1" lang="ja-JP" altLang="en-US"/>
          </a:p>
        </p:txBody>
      </p:sp>
      <p:sp>
        <p:nvSpPr>
          <p:cNvPr id="4" name="角丸四角形 3"/>
          <p:cNvSpPr/>
          <p:nvPr/>
        </p:nvSpPr>
        <p:spPr>
          <a:xfrm>
            <a:off x="4255673" y="2515223"/>
            <a:ext cx="1857903" cy="1857803"/>
          </a:xfrm>
          <a:prstGeom prst="roundRect">
            <a:avLst>
              <a:gd name="adj" fmla="val 0"/>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dirty="0">
              <a:latin typeface="Meiryo" charset="-128"/>
              <a:ea typeface="Meiryo" charset="-128"/>
              <a:cs typeface="Meiryo" charset="-128"/>
            </a:endParaRPr>
          </a:p>
        </p:txBody>
      </p:sp>
      <p:sp>
        <p:nvSpPr>
          <p:cNvPr id="5" name="角丸四角形 4"/>
          <p:cNvSpPr/>
          <p:nvPr/>
        </p:nvSpPr>
        <p:spPr>
          <a:xfrm>
            <a:off x="1045500" y="1562800"/>
            <a:ext cx="2905632" cy="752528"/>
          </a:xfrm>
          <a:prstGeom prst="roundRect">
            <a:avLst>
              <a:gd name="adj" fmla="val 0"/>
            </a:avLst>
          </a:prstGeom>
          <a:solidFill>
            <a:srgbClr val="C00000"/>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事故の発生</a:t>
            </a:r>
          </a:p>
        </p:txBody>
      </p:sp>
      <p:sp>
        <p:nvSpPr>
          <p:cNvPr id="6" name="角丸四角形 5"/>
          <p:cNvSpPr/>
          <p:nvPr/>
        </p:nvSpPr>
        <p:spPr>
          <a:xfrm>
            <a:off x="4455574" y="1562800"/>
            <a:ext cx="1476746" cy="752528"/>
          </a:xfrm>
          <a:prstGeom prst="roundRect">
            <a:avLst>
              <a:gd name="adj" fmla="val 0"/>
            </a:avLst>
          </a:prstGeom>
          <a:solidFill>
            <a:srgbClr val="C00000"/>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事故の影響</a:t>
            </a:r>
          </a:p>
        </p:txBody>
      </p:sp>
      <p:sp>
        <p:nvSpPr>
          <p:cNvPr id="7" name="角丸四角形 6"/>
          <p:cNvSpPr/>
          <p:nvPr/>
        </p:nvSpPr>
        <p:spPr>
          <a:xfrm>
            <a:off x="6642726" y="1562800"/>
            <a:ext cx="1437953" cy="752528"/>
          </a:xfrm>
          <a:prstGeom prst="roundRect">
            <a:avLst>
              <a:gd name="adj" fmla="val 0"/>
            </a:avLst>
          </a:prstGeom>
          <a:solidFill>
            <a:srgbClr val="C00000"/>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受容</a:t>
            </a:r>
            <a:endParaRPr kumimoji="1" lang="ja-JP" altLang="en-US" dirty="0">
              <a:solidFill>
                <a:schemeClr val="bg1"/>
              </a:solidFill>
              <a:latin typeface="Meiryo" charset="-128"/>
              <a:ea typeface="Meiryo" charset="-128"/>
              <a:cs typeface="Meiryo" charset="-128"/>
            </a:endParaRPr>
          </a:p>
        </p:txBody>
      </p:sp>
      <p:cxnSp>
        <p:nvCxnSpPr>
          <p:cNvPr id="8" name="直線矢印コネクタ 7"/>
          <p:cNvCxnSpPr>
            <a:stCxn id="5" idx="3"/>
            <a:endCxn id="6" idx="1"/>
          </p:cNvCxnSpPr>
          <p:nvPr/>
        </p:nvCxnSpPr>
        <p:spPr>
          <a:xfrm>
            <a:off x="3951132" y="1939064"/>
            <a:ext cx="504442" cy="0"/>
          </a:xfrm>
          <a:prstGeom prst="straightConnector1">
            <a:avLst/>
          </a:prstGeom>
          <a:ln>
            <a:solidFill>
              <a:schemeClr val="accent6">
                <a:lumMod val="75000"/>
              </a:schemeClr>
            </a:solidFill>
            <a:tailEnd type="arrow"/>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cxnSp>
      <p:cxnSp>
        <p:nvCxnSpPr>
          <p:cNvPr id="9" name="直線矢印コネクタ 8"/>
          <p:cNvCxnSpPr>
            <a:stCxn id="6" idx="3"/>
          </p:cNvCxnSpPr>
          <p:nvPr/>
        </p:nvCxnSpPr>
        <p:spPr>
          <a:xfrm>
            <a:off x="5932320" y="1939064"/>
            <a:ext cx="710406" cy="0"/>
          </a:xfrm>
          <a:prstGeom prst="straightConnector1">
            <a:avLst/>
          </a:prstGeom>
          <a:ln>
            <a:solidFill>
              <a:schemeClr val="accent6">
                <a:lumMod val="75000"/>
              </a:schemeClr>
            </a:solidFill>
            <a:tailEnd type="arrow"/>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cxnSp>
      <p:sp>
        <p:nvSpPr>
          <p:cNvPr id="10" name="角丸四角形 9"/>
          <p:cNvSpPr/>
          <p:nvPr/>
        </p:nvSpPr>
        <p:spPr>
          <a:xfrm>
            <a:off x="1045500" y="2612262"/>
            <a:ext cx="1234681" cy="752528"/>
          </a:xfrm>
          <a:prstGeom prst="roundRect">
            <a:avLst>
              <a:gd name="adj" fmla="val 0"/>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脅威</a:t>
            </a:r>
          </a:p>
        </p:txBody>
      </p:sp>
      <p:sp>
        <p:nvSpPr>
          <p:cNvPr id="11" name="角丸四角形 10"/>
          <p:cNvSpPr/>
          <p:nvPr/>
        </p:nvSpPr>
        <p:spPr>
          <a:xfrm>
            <a:off x="2719533" y="2612262"/>
            <a:ext cx="1231599" cy="752528"/>
          </a:xfrm>
          <a:prstGeom prst="roundRect">
            <a:avLst>
              <a:gd name="adj" fmla="val 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a:solidFill>
                  <a:schemeClr val="bg1"/>
                </a:solidFill>
                <a:latin typeface="Meiryo" charset="-128"/>
                <a:ea typeface="Meiryo" charset="-128"/>
                <a:cs typeface="Meiryo" charset="-128"/>
              </a:rPr>
              <a:t>脆弱</a:t>
            </a:r>
            <a:r>
              <a:rPr kumimoji="1" lang="ja-JP" altLang="en-US">
                <a:solidFill>
                  <a:schemeClr val="bg1"/>
                </a:solidFill>
                <a:latin typeface="Meiryo" charset="-128"/>
                <a:ea typeface="Meiryo" charset="-128"/>
                <a:cs typeface="Meiryo" charset="-128"/>
              </a:rPr>
              <a:t>性</a:t>
            </a:r>
            <a:endParaRPr kumimoji="1" lang="ja-JP" altLang="en-US" dirty="0">
              <a:solidFill>
                <a:schemeClr val="bg1"/>
              </a:solidFill>
              <a:latin typeface="Meiryo" charset="-128"/>
              <a:ea typeface="Meiryo" charset="-128"/>
              <a:cs typeface="Meiryo" charset="-128"/>
            </a:endParaRPr>
          </a:p>
        </p:txBody>
      </p:sp>
      <p:sp>
        <p:nvSpPr>
          <p:cNvPr id="12" name="角丸四角形 11"/>
          <p:cNvSpPr/>
          <p:nvPr/>
        </p:nvSpPr>
        <p:spPr>
          <a:xfrm>
            <a:off x="4455574" y="2682810"/>
            <a:ext cx="1476746" cy="427977"/>
          </a:xfrm>
          <a:prstGeom prst="roundRect">
            <a:avLst>
              <a:gd name="adj" fmla="val 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機密性</a:t>
            </a:r>
          </a:p>
        </p:txBody>
      </p:sp>
      <p:sp>
        <p:nvSpPr>
          <p:cNvPr id="13" name="十字形 12"/>
          <p:cNvSpPr/>
          <p:nvPr/>
        </p:nvSpPr>
        <p:spPr>
          <a:xfrm rot="2700000">
            <a:off x="2316357" y="2787906"/>
            <a:ext cx="364488" cy="360180"/>
          </a:xfrm>
          <a:prstGeom prst="plus">
            <a:avLst>
              <a:gd name="adj" fmla="val 41668"/>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latin typeface="Meiryo" charset="-128"/>
              <a:ea typeface="Meiryo" charset="-128"/>
              <a:cs typeface="Meiryo" charset="-128"/>
            </a:endParaRPr>
          </a:p>
        </p:txBody>
      </p:sp>
      <p:sp>
        <p:nvSpPr>
          <p:cNvPr id="14" name="角丸四角形 13"/>
          <p:cNvSpPr/>
          <p:nvPr/>
        </p:nvSpPr>
        <p:spPr>
          <a:xfrm>
            <a:off x="4455574" y="3233107"/>
            <a:ext cx="1476746" cy="427977"/>
          </a:xfrm>
          <a:prstGeom prst="roundRect">
            <a:avLst>
              <a:gd name="adj" fmla="val 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完全性</a:t>
            </a:r>
          </a:p>
        </p:txBody>
      </p:sp>
      <p:sp>
        <p:nvSpPr>
          <p:cNvPr id="15" name="角丸四角形 14"/>
          <p:cNvSpPr/>
          <p:nvPr/>
        </p:nvSpPr>
        <p:spPr>
          <a:xfrm>
            <a:off x="4455574" y="3801484"/>
            <a:ext cx="1476746" cy="427977"/>
          </a:xfrm>
          <a:prstGeom prst="roundRect">
            <a:avLst>
              <a:gd name="adj" fmla="val 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可用性</a:t>
            </a:r>
          </a:p>
        </p:txBody>
      </p:sp>
      <p:sp>
        <p:nvSpPr>
          <p:cNvPr id="16" name="角丸四角形 15"/>
          <p:cNvSpPr/>
          <p:nvPr/>
        </p:nvSpPr>
        <p:spPr>
          <a:xfrm>
            <a:off x="2719533" y="3751177"/>
            <a:ext cx="1231599" cy="551303"/>
          </a:xfrm>
          <a:prstGeom prst="roundRect">
            <a:avLst>
              <a:gd name="adj" fmla="val 0"/>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対策</a:t>
            </a:r>
          </a:p>
        </p:txBody>
      </p:sp>
      <p:cxnSp>
        <p:nvCxnSpPr>
          <p:cNvPr id="17" name="直線矢印コネクタ 16"/>
          <p:cNvCxnSpPr/>
          <p:nvPr/>
        </p:nvCxnSpPr>
        <p:spPr>
          <a:xfrm flipV="1">
            <a:off x="3324490" y="3364790"/>
            <a:ext cx="0" cy="386387"/>
          </a:xfrm>
          <a:prstGeom prst="straightConnector1">
            <a:avLst/>
          </a:prstGeom>
          <a:ln>
            <a:solidFill>
              <a:schemeClr val="accent6">
                <a:lumMod val="75000"/>
              </a:schemeClr>
            </a:solidFill>
            <a:tailEnd type="arrow"/>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cxnSp>
      <p:sp>
        <p:nvSpPr>
          <p:cNvPr id="18" name="角丸四角形 17"/>
          <p:cNvSpPr/>
          <p:nvPr/>
        </p:nvSpPr>
        <p:spPr>
          <a:xfrm>
            <a:off x="6642726" y="3233107"/>
            <a:ext cx="1437954" cy="427977"/>
          </a:xfrm>
          <a:prstGeom prst="roundRect">
            <a:avLst>
              <a:gd name="adj" fmla="val 0"/>
            </a:avLst>
          </a:prstGeom>
          <a:solidFill>
            <a:srgbClr val="C0504D"/>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受容レベル</a:t>
            </a:r>
          </a:p>
        </p:txBody>
      </p:sp>
      <p:cxnSp>
        <p:nvCxnSpPr>
          <p:cNvPr id="20" name="直線矢印コネクタ 19"/>
          <p:cNvCxnSpPr/>
          <p:nvPr/>
        </p:nvCxnSpPr>
        <p:spPr>
          <a:xfrm>
            <a:off x="3951132" y="4050345"/>
            <a:ext cx="304541" cy="0"/>
          </a:xfrm>
          <a:prstGeom prst="straightConnector1">
            <a:avLst/>
          </a:prstGeom>
          <a:ln>
            <a:solidFill>
              <a:schemeClr val="accent6">
                <a:lumMod val="75000"/>
              </a:schemeClr>
            </a:solidFill>
            <a:headEnd type="arrow"/>
            <a:tailEnd type="arrow"/>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cxnSp>
      <p:sp>
        <p:nvSpPr>
          <p:cNvPr id="21" name="角丸四角形 20"/>
          <p:cNvSpPr/>
          <p:nvPr/>
        </p:nvSpPr>
        <p:spPr>
          <a:xfrm>
            <a:off x="1045500" y="5278935"/>
            <a:ext cx="7035180" cy="552943"/>
          </a:xfrm>
          <a:prstGeom prst="roundRect">
            <a:avLst>
              <a:gd name="adj" fmla="val 0"/>
            </a:avLst>
          </a:prstGeom>
          <a:solidFill>
            <a:srgbClr val="0432FF"/>
          </a:solidFill>
          <a:ln>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a:solidFill>
                  <a:schemeClr val="bg1"/>
                </a:solidFill>
                <a:latin typeface="Meiryo" charset="-128"/>
                <a:ea typeface="Meiryo" charset="-128"/>
                <a:cs typeface="Meiryo" charset="-128"/>
              </a:rPr>
              <a:t>説明責任</a:t>
            </a:r>
            <a:endParaRPr kumimoji="1" lang="ja-JP" altLang="en-US" dirty="0">
              <a:solidFill>
                <a:schemeClr val="bg1"/>
              </a:solidFill>
              <a:latin typeface="Meiryo" charset="-128"/>
              <a:ea typeface="Meiryo" charset="-128"/>
              <a:cs typeface="Meiryo" charset="-128"/>
            </a:endParaRPr>
          </a:p>
        </p:txBody>
      </p:sp>
      <p:sp>
        <p:nvSpPr>
          <p:cNvPr id="22" name="角丸四角形 21"/>
          <p:cNvSpPr/>
          <p:nvPr/>
        </p:nvSpPr>
        <p:spPr>
          <a:xfrm>
            <a:off x="2719533" y="4631701"/>
            <a:ext cx="1231599" cy="448184"/>
          </a:xfrm>
          <a:prstGeom prst="roundRect">
            <a:avLst>
              <a:gd name="adj" fmla="val 0"/>
            </a:avLst>
          </a:prstGeom>
          <a:solidFill>
            <a:srgbClr val="C0504D"/>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コスト</a:t>
            </a:r>
          </a:p>
        </p:txBody>
      </p:sp>
      <p:sp>
        <p:nvSpPr>
          <p:cNvPr id="23" name="角丸四角形 22"/>
          <p:cNvSpPr/>
          <p:nvPr/>
        </p:nvSpPr>
        <p:spPr>
          <a:xfrm>
            <a:off x="4523922" y="4631701"/>
            <a:ext cx="1231599" cy="448184"/>
          </a:xfrm>
          <a:prstGeom prst="roundRect">
            <a:avLst>
              <a:gd name="adj" fmla="val 0"/>
            </a:avLst>
          </a:prstGeom>
          <a:solidFill>
            <a:srgbClr val="C0504D"/>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影響</a:t>
            </a:r>
          </a:p>
        </p:txBody>
      </p:sp>
      <p:cxnSp>
        <p:nvCxnSpPr>
          <p:cNvPr id="24" name="直線矢印コネクタ 23"/>
          <p:cNvCxnSpPr/>
          <p:nvPr/>
        </p:nvCxnSpPr>
        <p:spPr>
          <a:xfrm>
            <a:off x="3951132" y="4855793"/>
            <a:ext cx="572790" cy="0"/>
          </a:xfrm>
          <a:prstGeom prst="straightConnector1">
            <a:avLst/>
          </a:prstGeom>
          <a:ln>
            <a:solidFill>
              <a:schemeClr val="accent6">
                <a:lumMod val="75000"/>
              </a:schemeClr>
            </a:solidFill>
            <a:headEnd type="arrow"/>
            <a:tailEnd type="arrow"/>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cxnSp>
      <p:cxnSp>
        <p:nvCxnSpPr>
          <p:cNvPr id="25" name="カギ線コネクタ 24"/>
          <p:cNvCxnSpPr/>
          <p:nvPr/>
        </p:nvCxnSpPr>
        <p:spPr>
          <a:xfrm flipV="1">
            <a:off x="5755521" y="3661084"/>
            <a:ext cx="1606182" cy="1194709"/>
          </a:xfrm>
          <a:prstGeom prst="bentConnector2">
            <a:avLst/>
          </a:prstGeom>
          <a:ln>
            <a:solidFill>
              <a:schemeClr val="accent6">
                <a:lumMod val="75000"/>
              </a:schemeClr>
            </a:solidFill>
            <a:headEnd type="arrow"/>
            <a:tailEnd type="arrow"/>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cxnSp>
      <p:cxnSp>
        <p:nvCxnSpPr>
          <p:cNvPr id="506" name="直線矢印コネクタ 505"/>
          <p:cNvCxnSpPr>
            <a:stCxn id="4" idx="3"/>
            <a:endCxn id="18" idx="1"/>
          </p:cNvCxnSpPr>
          <p:nvPr/>
        </p:nvCxnSpPr>
        <p:spPr>
          <a:xfrm>
            <a:off x="6113576" y="3444125"/>
            <a:ext cx="529150" cy="2971"/>
          </a:xfrm>
          <a:prstGeom prst="straightConnector1">
            <a:avLst/>
          </a:prstGeom>
          <a:ln>
            <a:solidFill>
              <a:schemeClr val="accent6">
                <a:lumMod val="75000"/>
              </a:schemeClr>
            </a:solidFill>
            <a:headEnd type="arrow"/>
            <a:tailEnd type="arrow"/>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cxnSp>
    </p:spTree>
    <p:extLst>
      <p:ext uri="{BB962C8B-B14F-4D97-AF65-F5344CB8AC3E}">
        <p14:creationId xmlns:p14="http://schemas.microsoft.com/office/powerpoint/2010/main" val="6398759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片側の 2 つの角を丸めた四角形 29"/>
          <p:cNvSpPr/>
          <p:nvPr/>
        </p:nvSpPr>
        <p:spPr>
          <a:xfrm>
            <a:off x="833157" y="846472"/>
            <a:ext cx="7466340" cy="2455008"/>
          </a:xfrm>
          <a:prstGeom prst="round2SameRect">
            <a:avLst>
              <a:gd name="adj1" fmla="val 0"/>
              <a:gd name="adj2" fmla="val 0"/>
            </a:avLst>
          </a:prstGeom>
          <a:solidFill>
            <a:srgbClr val="FFFBD2"/>
          </a:solidFill>
          <a:ln w="1905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 name="タイトル 1"/>
          <p:cNvSpPr>
            <a:spLocks noGrp="1"/>
          </p:cNvSpPr>
          <p:nvPr>
            <p:ph type="title"/>
          </p:nvPr>
        </p:nvSpPr>
        <p:spPr/>
        <p:txBody>
          <a:bodyPr/>
          <a:lstStyle/>
          <a:p>
            <a:r>
              <a:rPr kumimoji="1" lang="ja-JP" altLang="en-US"/>
              <a:t>アクセス制御</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106</a:t>
            </a:fld>
            <a:endParaRPr kumimoji="1" lang="ja-JP" altLang="en-US"/>
          </a:p>
        </p:txBody>
      </p:sp>
      <p:sp>
        <p:nvSpPr>
          <p:cNvPr id="5" name="片側の 2 つの角を丸めた四角形 4"/>
          <p:cNvSpPr/>
          <p:nvPr/>
        </p:nvSpPr>
        <p:spPr>
          <a:xfrm>
            <a:off x="833157" y="3435759"/>
            <a:ext cx="7466340" cy="685890"/>
          </a:xfrm>
          <a:prstGeom prst="round2SameRect">
            <a:avLst>
              <a:gd name="adj1" fmla="val 0"/>
              <a:gd name="adj2" fmla="val 0"/>
            </a:avLst>
          </a:prstGeom>
          <a:solidFill>
            <a:schemeClr val="accent6">
              <a:lumMod val="75000"/>
            </a:schemeClr>
          </a:solidFill>
          <a:ln w="1905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6" name="テキスト ボックス 5"/>
          <p:cNvSpPr txBox="1"/>
          <p:nvPr/>
        </p:nvSpPr>
        <p:spPr>
          <a:xfrm>
            <a:off x="1448846" y="2682782"/>
            <a:ext cx="835485" cy="492443"/>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rPr>
              <a:t>識別</a:t>
            </a:r>
            <a:endParaRPr kumimoji="1" lang="en-US" altLang="ja-JP"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a:p>
            <a:pPr lvl="0" algn="ctr" defTabSz="914400">
              <a:defRPr/>
            </a:pPr>
            <a:r>
              <a:rPr lang="en-US" altLang="ja-JP" sz="800" kern="0" dirty="0">
                <a:solidFill>
                  <a:schemeClr val="accent1">
                    <a:lumMod val="75000"/>
                  </a:schemeClr>
                </a:solidFill>
                <a:latin typeface="Meiryo" charset="-128"/>
                <a:ea typeface="Meiryo" charset="-128"/>
                <a:cs typeface="Meiryo" charset="-128"/>
              </a:rPr>
              <a:t>Identification</a:t>
            </a:r>
            <a:endParaRPr kumimoji="1" lang="ja-JP" altLang="en-US" sz="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p:txBody>
      </p:sp>
      <p:sp>
        <p:nvSpPr>
          <p:cNvPr id="7" name="テキスト ボックス 6"/>
          <p:cNvSpPr txBox="1"/>
          <p:nvPr/>
        </p:nvSpPr>
        <p:spPr>
          <a:xfrm>
            <a:off x="4118190" y="2682782"/>
            <a:ext cx="907620" cy="492443"/>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rPr>
              <a:t>認証</a:t>
            </a:r>
            <a:endParaRPr kumimoji="1" lang="en-US" altLang="ja-JP"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a:p>
            <a:pPr lvl="0" algn="ctr" defTabSz="914400">
              <a:defRPr/>
            </a:pPr>
            <a:r>
              <a:rPr lang="en-US" altLang="ja-JP" sz="800" kern="0" dirty="0">
                <a:solidFill>
                  <a:schemeClr val="accent1">
                    <a:lumMod val="75000"/>
                  </a:schemeClr>
                </a:solidFill>
                <a:latin typeface="Meiryo" charset="-128"/>
                <a:ea typeface="Meiryo" charset="-128"/>
                <a:cs typeface="Meiryo" charset="-128"/>
              </a:rPr>
              <a:t>Authentication</a:t>
            </a:r>
            <a:endParaRPr kumimoji="1" lang="ja-JP" altLang="en-US" sz="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p:txBody>
      </p:sp>
      <p:sp>
        <p:nvSpPr>
          <p:cNvPr id="8" name="テキスト ボックス 7"/>
          <p:cNvSpPr txBox="1"/>
          <p:nvPr/>
        </p:nvSpPr>
        <p:spPr>
          <a:xfrm>
            <a:off x="6589434" y="2679311"/>
            <a:ext cx="848309" cy="492443"/>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rPr>
              <a:t>認可</a:t>
            </a:r>
            <a:endParaRPr kumimoji="1" lang="en-US" altLang="ja-JP"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a:p>
            <a:pPr lvl="0" algn="ctr" defTabSz="914400">
              <a:defRPr/>
            </a:pPr>
            <a:r>
              <a:rPr lang="en-US" altLang="ja-JP" sz="800" kern="0" dirty="0">
                <a:solidFill>
                  <a:schemeClr val="accent1">
                    <a:lumMod val="75000"/>
                  </a:schemeClr>
                </a:solidFill>
                <a:latin typeface="Meiryo" charset="-128"/>
                <a:ea typeface="Meiryo" charset="-128"/>
                <a:cs typeface="Meiryo" charset="-128"/>
              </a:rPr>
              <a:t>Authorization</a:t>
            </a:r>
            <a:endParaRPr kumimoji="1" lang="ja-JP" altLang="en-US" sz="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p:txBody>
      </p:sp>
      <p:sp>
        <p:nvSpPr>
          <p:cNvPr id="9" name="テキスト ボックス 8"/>
          <p:cNvSpPr txBox="1"/>
          <p:nvPr/>
        </p:nvSpPr>
        <p:spPr>
          <a:xfrm>
            <a:off x="4018002" y="3549901"/>
            <a:ext cx="1107996" cy="492443"/>
          </a:xfrm>
          <a:prstGeom prst="rect">
            <a:avLst/>
          </a:prstGeom>
          <a:noFill/>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prstClr val="white"/>
                </a:solidFill>
                <a:effectLst/>
                <a:uLnTx/>
                <a:uFillTx/>
                <a:latin typeface="Meiryo" charset="-128"/>
                <a:ea typeface="Meiryo" charset="-128"/>
                <a:cs typeface="Meiryo" charset="-128"/>
              </a:rPr>
              <a:t>説明責任</a:t>
            </a:r>
            <a:endParaRPr kumimoji="1" lang="en-US" altLang="ja-JP" sz="1800" b="0" i="0" u="none" strike="noStrike" kern="0" cap="none" spc="0" normalizeH="0" baseline="0" noProof="0" dirty="0">
              <a:ln>
                <a:noFill/>
              </a:ln>
              <a:solidFill>
                <a:prstClr val="white"/>
              </a:solidFill>
              <a:effectLst/>
              <a:uLnTx/>
              <a:uFillTx/>
              <a:latin typeface="Meiryo" charset="-128"/>
              <a:ea typeface="Meiryo" charset="-128"/>
              <a:cs typeface="Meiryo"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800" kern="0" dirty="0">
                <a:solidFill>
                  <a:prstClr val="white"/>
                </a:solidFill>
                <a:latin typeface="Meiryo" charset="-128"/>
                <a:ea typeface="Meiryo" charset="-128"/>
                <a:cs typeface="Meiryo" charset="-128"/>
              </a:rPr>
              <a:t>Accountability</a:t>
            </a:r>
            <a:endParaRPr kumimoji="1" lang="ja-JP" altLang="en-US" sz="800" b="0" i="0" u="none" strike="noStrike" kern="0" cap="none" spc="0" normalizeH="0" baseline="0" noProof="0" dirty="0">
              <a:ln>
                <a:noFill/>
              </a:ln>
              <a:solidFill>
                <a:prstClr val="white"/>
              </a:solidFill>
              <a:effectLst/>
              <a:uLnTx/>
              <a:uFillTx/>
              <a:latin typeface="Meiryo" charset="-128"/>
              <a:ea typeface="Meiryo" charset="-128"/>
              <a:cs typeface="Meiryo" charset="-128"/>
            </a:endParaRPr>
          </a:p>
        </p:txBody>
      </p:sp>
      <p:grpSp>
        <p:nvGrpSpPr>
          <p:cNvPr id="10" name="図形グループ 9"/>
          <p:cNvGrpSpPr/>
          <p:nvPr/>
        </p:nvGrpSpPr>
        <p:grpSpPr>
          <a:xfrm>
            <a:off x="1136670" y="1550160"/>
            <a:ext cx="1459838" cy="1074375"/>
            <a:chOff x="967410" y="1417983"/>
            <a:chExt cx="1868556" cy="1375173"/>
          </a:xfrm>
          <a:solidFill>
            <a:schemeClr val="accent1"/>
          </a:solidFill>
          <a:effectLst>
            <a:outerShdw blurRad="50800" dist="38100" dir="2700000" algn="tl" rotWithShape="0">
              <a:prstClr val="black">
                <a:alpha val="40000"/>
              </a:prstClr>
            </a:outerShdw>
          </a:effectLst>
        </p:grpSpPr>
        <p:sp>
          <p:nvSpPr>
            <p:cNvPr id="24" name="角丸四角形 23"/>
            <p:cNvSpPr/>
            <p:nvPr/>
          </p:nvSpPr>
          <p:spPr>
            <a:xfrm>
              <a:off x="967410" y="1417983"/>
              <a:ext cx="1868556" cy="1375173"/>
            </a:xfrm>
            <a:prstGeom prst="roundRect">
              <a:avLst/>
            </a:prstGeom>
            <a:grp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5" name="正方形/長方形 24"/>
            <p:cNvSpPr/>
            <p:nvPr/>
          </p:nvSpPr>
          <p:spPr>
            <a:xfrm>
              <a:off x="967410" y="1749287"/>
              <a:ext cx="1868556" cy="159026"/>
            </a:xfrm>
            <a:prstGeom prst="rect">
              <a:avLst/>
            </a:prstGeom>
            <a:solidFill>
              <a:schemeClr val="bg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nvGrpSpPr>
            <p:cNvPr id="26" name="図形グループ 25"/>
            <p:cNvGrpSpPr/>
            <p:nvPr/>
          </p:nvGrpSpPr>
          <p:grpSpPr>
            <a:xfrm>
              <a:off x="2266121" y="2037587"/>
              <a:ext cx="353780" cy="546588"/>
              <a:chOff x="4280451" y="1708004"/>
              <a:chExt cx="702366" cy="1085152"/>
            </a:xfrm>
            <a:grpFill/>
          </p:grpSpPr>
          <p:sp>
            <p:nvSpPr>
              <p:cNvPr id="27" name="円/楕円 26"/>
              <p:cNvSpPr/>
              <p:nvPr/>
            </p:nvSpPr>
            <p:spPr>
              <a:xfrm>
                <a:off x="4280451" y="1708004"/>
                <a:ext cx="702365" cy="702365"/>
              </a:xfrm>
              <a:prstGeom prst="ellipse">
                <a:avLst/>
              </a:prstGeom>
              <a:solidFill>
                <a:schemeClr val="bg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8" name="片側の 2 つの角を丸めた四角形 27"/>
              <p:cNvSpPr/>
              <p:nvPr/>
            </p:nvSpPr>
            <p:spPr>
              <a:xfrm>
                <a:off x="4280452" y="2372139"/>
                <a:ext cx="702365" cy="421017"/>
              </a:xfrm>
              <a:prstGeom prst="round2SameRect">
                <a:avLst/>
              </a:prstGeom>
              <a:solidFill>
                <a:schemeClr val="bg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grpSp>
      <p:grpSp>
        <p:nvGrpSpPr>
          <p:cNvPr id="11" name="図形グループ 10"/>
          <p:cNvGrpSpPr/>
          <p:nvPr/>
        </p:nvGrpSpPr>
        <p:grpSpPr>
          <a:xfrm rot="18900000">
            <a:off x="4057754" y="1553005"/>
            <a:ext cx="667498" cy="1131610"/>
            <a:chOff x="3918611" y="1417983"/>
            <a:chExt cx="728870" cy="1323884"/>
          </a:xfrm>
          <a:solidFill>
            <a:schemeClr val="accent1"/>
          </a:solidFill>
          <a:effectLst>
            <a:outerShdw blurRad="50800" dist="38100" dir="2700000" algn="tl" rotWithShape="0">
              <a:prstClr val="black">
                <a:alpha val="40000"/>
              </a:prstClr>
            </a:outerShdw>
          </a:effectLst>
        </p:grpSpPr>
        <p:grpSp>
          <p:nvGrpSpPr>
            <p:cNvPr id="19" name="図形グループ 18"/>
            <p:cNvGrpSpPr/>
            <p:nvPr/>
          </p:nvGrpSpPr>
          <p:grpSpPr>
            <a:xfrm>
              <a:off x="3918611" y="1417983"/>
              <a:ext cx="728870" cy="728870"/>
              <a:chOff x="4267200" y="1656522"/>
              <a:chExt cx="940904" cy="940904"/>
            </a:xfrm>
            <a:grpFill/>
          </p:grpSpPr>
          <p:sp>
            <p:nvSpPr>
              <p:cNvPr id="22" name="円/楕円 21"/>
              <p:cNvSpPr/>
              <p:nvPr/>
            </p:nvSpPr>
            <p:spPr>
              <a:xfrm>
                <a:off x="4267200" y="1656522"/>
                <a:ext cx="940904" cy="940904"/>
              </a:xfrm>
              <a:prstGeom prst="ellipse">
                <a:avLst/>
              </a:prstGeom>
              <a:grp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3" name="円/楕円 22"/>
              <p:cNvSpPr/>
              <p:nvPr/>
            </p:nvSpPr>
            <p:spPr>
              <a:xfrm>
                <a:off x="4456058" y="1845380"/>
                <a:ext cx="563188" cy="563188"/>
              </a:xfrm>
              <a:prstGeom prst="ellipse">
                <a:avLst/>
              </a:prstGeom>
              <a:solidFill>
                <a:schemeClr val="bg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sp>
          <p:nvSpPr>
            <p:cNvPr id="20" name="L 字 19"/>
            <p:cNvSpPr/>
            <p:nvPr/>
          </p:nvSpPr>
          <p:spPr>
            <a:xfrm>
              <a:off x="4190280" y="2040865"/>
              <a:ext cx="366506" cy="701002"/>
            </a:xfrm>
            <a:prstGeom prst="corner">
              <a:avLst/>
            </a:prstGeom>
            <a:grp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1" name="正方形/長方形 20"/>
            <p:cNvSpPr/>
            <p:nvPr/>
          </p:nvSpPr>
          <p:spPr>
            <a:xfrm>
              <a:off x="4283046" y="2267484"/>
              <a:ext cx="273740" cy="157634"/>
            </a:xfrm>
            <a:prstGeom prst="rect">
              <a:avLst/>
            </a:prstGeom>
            <a:grp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grpSp>
        <p:nvGrpSpPr>
          <p:cNvPr id="12" name="図形グループ 11"/>
          <p:cNvGrpSpPr/>
          <p:nvPr/>
        </p:nvGrpSpPr>
        <p:grpSpPr>
          <a:xfrm>
            <a:off x="6196103" y="1366361"/>
            <a:ext cx="1647665" cy="1212607"/>
            <a:chOff x="6001795" y="1364974"/>
            <a:chExt cx="1868556" cy="1375173"/>
          </a:xfrm>
          <a:solidFill>
            <a:schemeClr val="accent1"/>
          </a:solidFill>
          <a:effectLst>
            <a:outerShdw blurRad="50800" dist="38100" dir="2700000" algn="tl" rotWithShape="0">
              <a:prstClr val="black">
                <a:alpha val="40000"/>
              </a:prstClr>
            </a:outerShdw>
          </a:effectLst>
        </p:grpSpPr>
        <p:sp>
          <p:nvSpPr>
            <p:cNvPr id="17" name="正方形/長方形 16"/>
            <p:cNvSpPr/>
            <p:nvPr/>
          </p:nvSpPr>
          <p:spPr>
            <a:xfrm>
              <a:off x="6001795" y="1364974"/>
              <a:ext cx="1868556" cy="1375173"/>
            </a:xfrm>
            <a:prstGeom prst="rect">
              <a:avLst/>
            </a:prstGeom>
            <a:grpFill/>
            <a:ln w="381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18" name="テキスト ボックス 17"/>
            <p:cNvSpPr txBox="1"/>
            <p:nvPr/>
          </p:nvSpPr>
          <p:spPr>
            <a:xfrm flipH="1">
              <a:off x="6164212" y="1484696"/>
              <a:ext cx="1529327" cy="1151826"/>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2000" b="1" i="0" u="none" strike="noStrike" kern="0" cap="none" spc="0" normalizeH="0" baseline="0" noProof="0" dirty="0">
                  <a:ln>
                    <a:noFill/>
                  </a:ln>
                  <a:solidFill>
                    <a:schemeClr val="bg1"/>
                  </a:solidFill>
                  <a:effectLst/>
                  <a:uLnTx/>
                  <a:uFillTx/>
                  <a:latin typeface="ＭＳ Ｐゴシック" charset="-128"/>
                </a:rPr>
                <a:t>R</a:t>
              </a:r>
              <a:r>
                <a:rPr kumimoji="0" lang="en-US" altLang="ja-JP" sz="2000" b="1" i="0" u="none" strike="noStrike" kern="0" cap="none" spc="0" normalizeH="0" baseline="0" noProof="0" dirty="0">
                  <a:ln>
                    <a:noFill/>
                  </a:ln>
                  <a:solidFill>
                    <a:schemeClr val="bg1"/>
                  </a:solidFill>
                  <a:effectLst/>
                  <a:uLnTx/>
                  <a:uFillTx/>
                  <a:latin typeface="ＭＳ Ｐゴシック" charset="-128"/>
                </a:rPr>
                <a:t> </a:t>
              </a:r>
              <a:r>
                <a:rPr kumimoji="1" lang="en-US" altLang="ja-JP" sz="2000" b="1" i="0" u="none" strike="noStrike" kern="0" cap="none" spc="0" normalizeH="0" baseline="0" noProof="0" dirty="0">
                  <a:ln>
                    <a:noFill/>
                  </a:ln>
                  <a:solidFill>
                    <a:schemeClr val="bg1"/>
                  </a:solidFill>
                  <a:effectLst/>
                  <a:uLnTx/>
                  <a:uFillTx/>
                  <a:latin typeface="ＭＳ Ｐゴシック" charset="-128"/>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000" b="1" i="0" u="none" strike="noStrike" kern="0" cap="none" spc="0" normalizeH="0" baseline="0" noProof="0" dirty="0">
                  <a:ln>
                    <a:noFill/>
                  </a:ln>
                  <a:solidFill>
                    <a:schemeClr val="bg1"/>
                  </a:solidFill>
                  <a:effectLst/>
                  <a:uLnTx/>
                  <a:uFillTx/>
                  <a:latin typeface="ＭＳ Ｐゴシック" charset="-128"/>
                </a:rPr>
                <a:t>W ------</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2000" b="1" i="0" u="none" strike="noStrike" kern="0" cap="none" spc="0" normalizeH="0" baseline="0" noProof="0" dirty="0">
                  <a:ln>
                    <a:noFill/>
                  </a:ln>
                  <a:solidFill>
                    <a:schemeClr val="bg1"/>
                  </a:solidFill>
                  <a:effectLst/>
                  <a:uLnTx/>
                  <a:uFillTx/>
                  <a:latin typeface="ＭＳ Ｐゴシック" charset="-128"/>
                </a:rPr>
                <a:t>X ------</a:t>
              </a:r>
              <a:endParaRPr kumimoji="1" lang="ja-JP" altLang="en-US" sz="2000" b="1" i="0" u="none" strike="noStrike" kern="0" cap="none" spc="0" normalizeH="0" baseline="0" noProof="0" dirty="0">
                <a:ln>
                  <a:noFill/>
                </a:ln>
                <a:solidFill>
                  <a:schemeClr val="bg1"/>
                </a:solidFill>
                <a:effectLst/>
                <a:uLnTx/>
                <a:uFillTx/>
                <a:latin typeface="ＭＳ Ｐゴシック" charset="-128"/>
              </a:endParaRPr>
            </a:p>
          </p:txBody>
        </p:sp>
      </p:grpSp>
      <p:cxnSp>
        <p:nvCxnSpPr>
          <p:cNvPr id="13" name="直線矢印コネクタ 12"/>
          <p:cNvCxnSpPr/>
          <p:nvPr/>
        </p:nvCxnSpPr>
        <p:spPr>
          <a:xfrm>
            <a:off x="2852881" y="2087347"/>
            <a:ext cx="692207" cy="0"/>
          </a:xfrm>
          <a:prstGeom prst="straightConnector1">
            <a:avLst/>
          </a:prstGeom>
          <a:solidFill>
            <a:schemeClr val="accent1"/>
          </a:solidFill>
          <a:ln w="57150" cap="flat" cmpd="sng" algn="ctr">
            <a:solidFill>
              <a:schemeClr val="accent3">
                <a:lumMod val="75000"/>
              </a:schemeClr>
            </a:solidFill>
            <a:prstDash val="solid"/>
            <a:tailEnd type="triangle"/>
          </a:ln>
          <a:effectLst>
            <a:outerShdw blurRad="50800" dist="38100" dir="2700000" algn="tl" rotWithShape="0">
              <a:prstClr val="black">
                <a:alpha val="40000"/>
              </a:prstClr>
            </a:outerShdw>
          </a:effectLst>
        </p:spPr>
      </p:cxnSp>
      <p:cxnSp>
        <p:nvCxnSpPr>
          <p:cNvPr id="14" name="直線矢印コネクタ 13"/>
          <p:cNvCxnSpPr/>
          <p:nvPr/>
        </p:nvCxnSpPr>
        <p:spPr>
          <a:xfrm>
            <a:off x="5326880" y="2087347"/>
            <a:ext cx="692207" cy="0"/>
          </a:xfrm>
          <a:prstGeom prst="straightConnector1">
            <a:avLst/>
          </a:prstGeom>
          <a:solidFill>
            <a:schemeClr val="accent1"/>
          </a:solidFill>
          <a:ln w="57150" cap="flat" cmpd="sng" algn="ctr">
            <a:solidFill>
              <a:schemeClr val="accent3">
                <a:lumMod val="75000"/>
              </a:schemeClr>
            </a:solidFill>
            <a:prstDash val="solid"/>
            <a:tailEnd type="triangle"/>
          </a:ln>
          <a:effectLst>
            <a:outerShdw blurRad="50800" dist="38100" dir="2700000" algn="tl" rotWithShape="0">
              <a:prstClr val="black">
                <a:alpha val="40000"/>
              </a:prstClr>
            </a:outerShdw>
          </a:effectLst>
        </p:spPr>
      </p:cxnSp>
      <p:cxnSp>
        <p:nvCxnSpPr>
          <p:cNvPr id="15" name="直線矢印コネクタ 14"/>
          <p:cNvCxnSpPr/>
          <p:nvPr/>
        </p:nvCxnSpPr>
        <p:spPr>
          <a:xfrm flipH="1">
            <a:off x="3167270" y="2527693"/>
            <a:ext cx="5490" cy="908066"/>
          </a:xfrm>
          <a:prstGeom prst="straightConnector1">
            <a:avLst/>
          </a:prstGeom>
          <a:solidFill>
            <a:schemeClr val="accent1"/>
          </a:solidFill>
          <a:ln w="57150" cap="flat" cmpd="sng" algn="ctr">
            <a:solidFill>
              <a:schemeClr val="accent6">
                <a:lumMod val="75000"/>
              </a:schemeClr>
            </a:solidFill>
            <a:prstDash val="sysDash"/>
            <a:tailEnd type="triangle"/>
          </a:ln>
          <a:effectLst>
            <a:outerShdw blurRad="50800" dist="38100" dir="2700000" algn="tl" rotWithShape="0">
              <a:prstClr val="black">
                <a:alpha val="40000"/>
              </a:prstClr>
            </a:outerShdw>
          </a:effectLst>
        </p:spPr>
      </p:cxnSp>
      <p:cxnSp>
        <p:nvCxnSpPr>
          <p:cNvPr id="16" name="直線矢印コネクタ 15"/>
          <p:cNvCxnSpPr/>
          <p:nvPr/>
        </p:nvCxnSpPr>
        <p:spPr>
          <a:xfrm flipH="1">
            <a:off x="5645426" y="2578968"/>
            <a:ext cx="6074" cy="856791"/>
          </a:xfrm>
          <a:prstGeom prst="straightConnector1">
            <a:avLst/>
          </a:prstGeom>
          <a:solidFill>
            <a:schemeClr val="accent1"/>
          </a:solidFill>
          <a:ln w="57150" cap="flat" cmpd="sng" algn="ctr">
            <a:solidFill>
              <a:schemeClr val="accent6">
                <a:lumMod val="75000"/>
              </a:schemeClr>
            </a:solidFill>
            <a:prstDash val="sysDash"/>
            <a:tailEnd type="triangle"/>
          </a:ln>
          <a:effectLst>
            <a:outerShdw blurRad="50800" dist="38100" dir="2700000" algn="tl" rotWithShape="0">
              <a:prstClr val="black">
                <a:alpha val="40000"/>
              </a:prstClr>
            </a:outerShdw>
          </a:effectLst>
        </p:spPr>
      </p:cxnSp>
      <p:sp>
        <p:nvSpPr>
          <p:cNvPr id="29" name="テキスト ボックス 28"/>
          <p:cNvSpPr txBox="1"/>
          <p:nvPr/>
        </p:nvSpPr>
        <p:spPr>
          <a:xfrm>
            <a:off x="833157" y="4156486"/>
            <a:ext cx="7466340" cy="2369880"/>
          </a:xfrm>
          <a:prstGeom prst="rect">
            <a:avLst/>
          </a:prstGeom>
          <a:noFill/>
        </p:spPr>
        <p:txBody>
          <a:bodyPr wrap="square" rtlCol="0">
            <a:spAutoFit/>
          </a:bodyPr>
          <a:lstStyle/>
          <a:p>
            <a:pPr>
              <a:lnSpc>
                <a:spcPct val="150000"/>
              </a:lnSpc>
            </a:pPr>
            <a:r>
              <a:rPr lang="ja-JP" altLang="en-US" sz="1600" b="1" dirty="0">
                <a:solidFill>
                  <a:srgbClr val="0070C0"/>
                </a:solidFill>
                <a:latin typeface="Meiryo" charset="-128"/>
                <a:ea typeface="Meiryo" charset="-128"/>
                <a:cs typeface="Meiryo" charset="-128"/>
              </a:rPr>
              <a:t>識別</a:t>
            </a:r>
            <a:r>
              <a:rPr lang="ja-JP" altLang="en-US" sz="1200" dirty="0">
                <a:solidFill>
                  <a:srgbClr val="0070C0"/>
                </a:solidFill>
                <a:latin typeface="Meiryo" charset="-128"/>
                <a:ea typeface="Meiryo" charset="-128"/>
                <a:cs typeface="Meiryo" charset="-128"/>
              </a:rPr>
              <a:t>：ユーザーを識別できるようにそれぞれに固有のユーザーアカウント（</a:t>
            </a:r>
            <a:r>
              <a:rPr lang="en-US" altLang="ja-JP" sz="1200" dirty="0">
                <a:solidFill>
                  <a:srgbClr val="0070C0"/>
                </a:solidFill>
                <a:latin typeface="Meiryo" charset="-128"/>
                <a:ea typeface="Meiryo" charset="-128"/>
                <a:cs typeface="Meiryo" charset="-128"/>
              </a:rPr>
              <a:t>ID</a:t>
            </a:r>
            <a:r>
              <a:rPr lang="ja-JP" altLang="en-US" sz="1200" dirty="0">
                <a:solidFill>
                  <a:srgbClr val="0070C0"/>
                </a:solidFill>
                <a:latin typeface="Meiryo" charset="-128"/>
                <a:ea typeface="Meiryo" charset="-128"/>
                <a:cs typeface="Meiryo" charset="-128"/>
              </a:rPr>
              <a:t>）を割り当てる。例えば社員番号やメールアドレスなど。</a:t>
            </a:r>
            <a:endParaRPr kumimoji="1" lang="ja-JP" altLang="en-US" sz="1200" dirty="0">
              <a:solidFill>
                <a:srgbClr val="0070C0"/>
              </a:solidFill>
              <a:latin typeface="Meiryo" charset="-128"/>
              <a:ea typeface="Meiryo" charset="-128"/>
              <a:cs typeface="Meiryo" charset="-128"/>
            </a:endParaRPr>
          </a:p>
          <a:p>
            <a:pPr>
              <a:lnSpc>
                <a:spcPct val="150000"/>
              </a:lnSpc>
            </a:pPr>
            <a:r>
              <a:rPr lang="ja-JP" altLang="en-US" sz="1600" b="1" dirty="0">
                <a:solidFill>
                  <a:srgbClr val="0070C0"/>
                </a:solidFill>
                <a:latin typeface="Meiryo" charset="-128"/>
                <a:ea typeface="Meiryo" charset="-128"/>
                <a:cs typeface="Meiryo" charset="-128"/>
              </a:rPr>
              <a:t>認証</a:t>
            </a:r>
            <a:r>
              <a:rPr lang="ja-JP" altLang="en-US" sz="1200" dirty="0">
                <a:solidFill>
                  <a:srgbClr val="0070C0"/>
                </a:solidFill>
                <a:latin typeface="Meiryo" charset="-128"/>
                <a:ea typeface="Meiryo" charset="-128"/>
                <a:cs typeface="Meiryo" charset="-128"/>
              </a:rPr>
              <a:t>：そのユーザーが本人であることを確認する。一般的な運用では、そのユーザーしか</a:t>
            </a:r>
            <a:r>
              <a:rPr lang="ja-JP" altLang="en-US" sz="1200">
                <a:solidFill>
                  <a:srgbClr val="0070C0"/>
                </a:solidFill>
                <a:latin typeface="Meiryo" charset="-128"/>
                <a:ea typeface="Meiryo" charset="-128"/>
                <a:cs typeface="Meiryo" charset="-128"/>
              </a:rPr>
              <a:t>知りえないパスワードや本人しか持っていない指紋による認証など。</a:t>
            </a:r>
            <a:endParaRPr lang="en-US" altLang="ja-JP" sz="1200" dirty="0">
              <a:solidFill>
                <a:srgbClr val="0070C0"/>
              </a:solidFill>
              <a:latin typeface="Meiryo" charset="-128"/>
              <a:ea typeface="Meiryo" charset="-128"/>
              <a:cs typeface="Meiryo" charset="-128"/>
            </a:endParaRPr>
          </a:p>
          <a:p>
            <a:pPr>
              <a:lnSpc>
                <a:spcPct val="150000"/>
              </a:lnSpc>
            </a:pPr>
            <a:r>
              <a:rPr lang="ja-JP" altLang="en-US" sz="1600" b="1" dirty="0">
                <a:solidFill>
                  <a:srgbClr val="0070C0"/>
                </a:solidFill>
                <a:latin typeface="Meiryo" charset="-128"/>
                <a:ea typeface="Meiryo" charset="-128"/>
                <a:cs typeface="Meiryo" charset="-128"/>
              </a:rPr>
              <a:t>認可</a:t>
            </a:r>
            <a:r>
              <a:rPr lang="ja-JP" altLang="en-US" sz="1200" dirty="0">
                <a:solidFill>
                  <a:srgbClr val="0070C0"/>
                </a:solidFill>
                <a:latin typeface="Meiryo" charset="-128"/>
                <a:ea typeface="Meiryo" charset="-128"/>
                <a:cs typeface="Meiryo" charset="-128"/>
              </a:rPr>
              <a:t>：そのユーザーの属性に応じてアクセスできる</a:t>
            </a:r>
            <a:r>
              <a:rPr lang="ja-JP" altLang="en-US" sz="1200">
                <a:solidFill>
                  <a:srgbClr val="0070C0"/>
                </a:solidFill>
                <a:latin typeface="Meiryo" charset="-128"/>
                <a:ea typeface="Meiryo" charset="-128"/>
                <a:cs typeface="Meiryo" charset="-128"/>
              </a:rPr>
              <a:t>範囲を制限する</a:t>
            </a:r>
            <a:r>
              <a:rPr lang="ja-JP" altLang="en-US" sz="1200" dirty="0">
                <a:solidFill>
                  <a:srgbClr val="0070C0"/>
                </a:solidFill>
                <a:latin typeface="Meiryo" charset="-128"/>
                <a:ea typeface="Meiryo" charset="-128"/>
                <a:cs typeface="Meiryo" charset="-128"/>
              </a:rPr>
              <a:t>。たとえば、人事部のみアクセスできるファイルやフォルダーには人事部ユーザーだけがアクセスできるよう</a:t>
            </a:r>
            <a:r>
              <a:rPr lang="ja-JP" altLang="en-US" sz="1200">
                <a:solidFill>
                  <a:srgbClr val="0070C0"/>
                </a:solidFill>
                <a:latin typeface="Meiryo" charset="-128"/>
                <a:ea typeface="Meiryo" charset="-128"/>
                <a:cs typeface="Meiryo" charset="-128"/>
              </a:rPr>
              <a:t>にすることなど。</a:t>
            </a:r>
            <a:endParaRPr lang="en-US" altLang="ja-JP" sz="1200" dirty="0">
              <a:solidFill>
                <a:srgbClr val="0070C0"/>
              </a:solidFill>
              <a:latin typeface="Meiryo" charset="-128"/>
              <a:ea typeface="Meiryo" charset="-128"/>
              <a:cs typeface="Meiryo" charset="-128"/>
            </a:endParaRPr>
          </a:p>
          <a:p>
            <a:pPr>
              <a:lnSpc>
                <a:spcPct val="150000"/>
              </a:lnSpc>
            </a:pPr>
            <a:r>
              <a:rPr lang="ja-JP" altLang="en-US" sz="1600" b="1">
                <a:solidFill>
                  <a:srgbClr val="0070C0"/>
                </a:solidFill>
                <a:latin typeface="Meiryo" charset="-128"/>
                <a:ea typeface="Meiryo" charset="-128"/>
                <a:cs typeface="Meiryo" charset="-128"/>
              </a:rPr>
              <a:t>説明責任</a:t>
            </a:r>
            <a:r>
              <a:rPr lang="ja-JP" altLang="en-US" sz="1200">
                <a:solidFill>
                  <a:srgbClr val="0070C0"/>
                </a:solidFill>
                <a:latin typeface="Meiryo" charset="-128"/>
                <a:ea typeface="Meiryo" charset="-128"/>
                <a:cs typeface="Meiryo" charset="-128"/>
              </a:rPr>
              <a:t>：そのユーザーが、上記</a:t>
            </a:r>
            <a:r>
              <a:rPr lang="en-US" altLang="ja-JP" sz="1200" dirty="0">
                <a:solidFill>
                  <a:srgbClr val="0070C0"/>
                </a:solidFill>
                <a:latin typeface="Meiryo" charset="-128"/>
                <a:ea typeface="Meiryo" charset="-128"/>
                <a:cs typeface="Meiryo" charset="-128"/>
              </a:rPr>
              <a:t>3</a:t>
            </a:r>
            <a:r>
              <a:rPr lang="ja-JP" altLang="en-US" sz="1200">
                <a:solidFill>
                  <a:srgbClr val="0070C0"/>
                </a:solidFill>
                <a:latin typeface="Meiryo" charset="-128"/>
                <a:ea typeface="Meiryo" charset="-128"/>
                <a:cs typeface="Meiryo" charset="-128"/>
              </a:rPr>
              <a:t>つのフェーズを適切に実施したこを保証するための記録を取得する。</a:t>
            </a:r>
            <a:endParaRPr lang="en-US" altLang="ja-JP" sz="1200" dirty="0">
              <a:solidFill>
                <a:srgbClr val="0070C0"/>
              </a:solidFill>
              <a:latin typeface="Meiryo" charset="-128"/>
              <a:ea typeface="Meiryo" charset="-128"/>
              <a:cs typeface="Meiryo" charset="-128"/>
            </a:endParaRPr>
          </a:p>
        </p:txBody>
      </p:sp>
      <p:sp>
        <p:nvSpPr>
          <p:cNvPr id="38" name="テキスト ボックス 37"/>
          <p:cNvSpPr txBox="1"/>
          <p:nvPr/>
        </p:nvSpPr>
        <p:spPr>
          <a:xfrm>
            <a:off x="3858441" y="865644"/>
            <a:ext cx="1415772" cy="461665"/>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a:ln>
                  <a:noFill/>
                </a:ln>
                <a:solidFill>
                  <a:schemeClr val="accent1">
                    <a:lumMod val="75000"/>
                  </a:schemeClr>
                </a:solidFill>
                <a:effectLst/>
                <a:uLnTx/>
                <a:uFillTx/>
                <a:latin typeface="Meiryo" charset="-128"/>
                <a:ea typeface="Meiryo" charset="-128"/>
                <a:cs typeface="Meiryo" charset="-128"/>
              </a:rPr>
              <a:t>認証基盤</a:t>
            </a:r>
            <a:endParaRPr kumimoji="1" lang="ja-JP" altLang="en-US" sz="2400" b="1"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p:txBody>
      </p:sp>
    </p:spTree>
    <p:extLst>
      <p:ext uri="{BB962C8B-B14F-4D97-AF65-F5344CB8AC3E}">
        <p14:creationId xmlns:p14="http://schemas.microsoft.com/office/powerpoint/2010/main" val="24314446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C0132A2E-27FD-B24D-B276-D766EA8F8CC2}"/>
              </a:ext>
            </a:extLst>
          </p:cNvPr>
          <p:cNvSpPr/>
          <p:nvPr/>
        </p:nvSpPr>
        <p:spPr>
          <a:xfrm>
            <a:off x="1344073" y="870861"/>
            <a:ext cx="1957752" cy="5647191"/>
          </a:xfrm>
          <a:prstGeom prst="rect">
            <a:avLst/>
          </a:prstGeom>
          <a:solidFill>
            <a:schemeClr val="accent3">
              <a:lumMod val="75000"/>
              <a:alpha val="8470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27CD38D0-6A72-924C-89BB-F87E1AD960BE}"/>
              </a:ext>
            </a:extLst>
          </p:cNvPr>
          <p:cNvSpPr/>
          <p:nvPr/>
        </p:nvSpPr>
        <p:spPr>
          <a:xfrm>
            <a:off x="3491755" y="870861"/>
            <a:ext cx="2986845" cy="5647191"/>
          </a:xfrm>
          <a:prstGeom prst="rect">
            <a:avLst/>
          </a:prstGeom>
          <a:solidFill>
            <a:schemeClr val="tx2">
              <a:lumMod val="60000"/>
              <a:lumOff val="40000"/>
              <a:alpha val="7960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4E126ACF-D5A4-3744-BF7C-4C33480E2E04}"/>
              </a:ext>
            </a:extLst>
          </p:cNvPr>
          <p:cNvSpPr/>
          <p:nvPr/>
        </p:nvSpPr>
        <p:spPr>
          <a:xfrm>
            <a:off x="202362" y="1483323"/>
            <a:ext cx="6340205" cy="1219268"/>
          </a:xfrm>
          <a:prstGeom prst="rect">
            <a:avLst/>
          </a:prstGeom>
          <a:solidFill>
            <a:schemeClr val="accent6">
              <a:lumMod val="60000"/>
              <a:lumOff val="40000"/>
              <a:alpha val="53333"/>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55264AB8-E648-A04A-A519-0F45D441C843}"/>
              </a:ext>
            </a:extLst>
          </p:cNvPr>
          <p:cNvSpPr/>
          <p:nvPr/>
        </p:nvSpPr>
        <p:spPr>
          <a:xfrm>
            <a:off x="202363" y="2804420"/>
            <a:ext cx="6340205" cy="1399126"/>
          </a:xfrm>
          <a:prstGeom prst="rect">
            <a:avLst/>
          </a:prstGeom>
          <a:solidFill>
            <a:schemeClr val="accent6">
              <a:lumMod val="60000"/>
              <a:lumOff val="40000"/>
              <a:alpha val="53333"/>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43977D1D-706B-3048-9735-AC48901A3BE6}"/>
              </a:ext>
            </a:extLst>
          </p:cNvPr>
          <p:cNvSpPr/>
          <p:nvPr/>
        </p:nvSpPr>
        <p:spPr>
          <a:xfrm>
            <a:off x="202362" y="4303326"/>
            <a:ext cx="6340205" cy="2162791"/>
          </a:xfrm>
          <a:prstGeom prst="rect">
            <a:avLst/>
          </a:prstGeom>
          <a:solidFill>
            <a:schemeClr val="accent6">
              <a:lumMod val="60000"/>
              <a:lumOff val="40000"/>
              <a:alpha val="53333"/>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C3D72BE-DD86-8445-90F4-3D7CA959DB7E}"/>
              </a:ext>
            </a:extLst>
          </p:cNvPr>
          <p:cNvSpPr>
            <a:spLocks noGrp="1"/>
          </p:cNvSpPr>
          <p:nvPr>
            <p:ph type="title"/>
          </p:nvPr>
        </p:nvSpPr>
        <p:spPr/>
        <p:txBody>
          <a:bodyPr/>
          <a:lstStyle/>
          <a:p>
            <a:r>
              <a:rPr kumimoji="1" lang="ja-JP" altLang="en-US"/>
              <a:t>認証方法と</a:t>
            </a:r>
            <a:r>
              <a:rPr lang="ja-JP" altLang="en-US"/>
              <a:t>多要素認証</a:t>
            </a:r>
            <a:endParaRPr kumimoji="1" lang="ja-JP" altLang="en-US" sz="2000"/>
          </a:p>
        </p:txBody>
      </p:sp>
      <p:sp>
        <p:nvSpPr>
          <p:cNvPr id="3" name="スライド番号プレースホルダー 2">
            <a:extLst>
              <a:ext uri="{FF2B5EF4-FFF2-40B4-BE49-F238E27FC236}">
                <a16:creationId xmlns:a16="http://schemas.microsoft.com/office/drawing/2014/main" id="{81F1FC40-EB51-8541-810C-9D1121E74C74}"/>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107</a:t>
            </a:fld>
            <a:endParaRPr kumimoji="1" lang="ja-JP" altLang="en-US"/>
          </a:p>
        </p:txBody>
      </p:sp>
      <p:sp>
        <p:nvSpPr>
          <p:cNvPr id="6" name="正方形/長方形 5">
            <a:extLst>
              <a:ext uri="{FF2B5EF4-FFF2-40B4-BE49-F238E27FC236}">
                <a16:creationId xmlns:a16="http://schemas.microsoft.com/office/drawing/2014/main" id="{86118EBC-A188-D74A-822B-53AC4F602A63}"/>
              </a:ext>
            </a:extLst>
          </p:cNvPr>
          <p:cNvSpPr/>
          <p:nvPr/>
        </p:nvSpPr>
        <p:spPr>
          <a:xfrm>
            <a:off x="1643744" y="1821730"/>
            <a:ext cx="1658081" cy="784830"/>
          </a:xfrm>
          <a:prstGeom prst="rect">
            <a:avLst/>
          </a:prstGeom>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知識</a:t>
            </a:r>
            <a:r>
              <a:rPr lang="ja-JP" altLang="en-US" sz="2400">
                <a:solidFill>
                  <a:schemeClr val="bg1"/>
                </a:solidFill>
                <a:latin typeface="Meiryo" panose="020B0604030504040204" pitchFamily="34" charset="-128"/>
                <a:ea typeface="Meiryo" panose="020B0604030504040204" pitchFamily="34" charset="-128"/>
              </a:rPr>
              <a:t>認証</a:t>
            </a:r>
            <a:br>
              <a:rPr lang="ja-JP" altLang="en-US">
                <a:solidFill>
                  <a:schemeClr val="bg1"/>
                </a:solidFill>
                <a:latin typeface="Meiryo" panose="020B0604030504040204" pitchFamily="34" charset="-128"/>
                <a:ea typeface="Meiryo" panose="020B0604030504040204" pitchFamily="34" charset="-128"/>
              </a:rPr>
            </a:br>
            <a:r>
              <a:rPr lang="en-US" altLang="ja-JP" sz="1200" dirty="0">
                <a:solidFill>
                  <a:schemeClr val="bg1"/>
                </a:solidFill>
                <a:latin typeface="Meiryo" panose="020B0604030504040204" pitchFamily="34" charset="-128"/>
                <a:ea typeface="Meiryo" panose="020B0604030504040204" pitchFamily="34" charset="-128"/>
              </a:rPr>
              <a:t>What you know?</a:t>
            </a:r>
          </a:p>
          <a:p>
            <a:r>
              <a:rPr lang="ja-JP" altLang="en-US" sz="900">
                <a:solidFill>
                  <a:schemeClr val="bg1"/>
                </a:solidFill>
              </a:rPr>
              <a:t>あなたが知っている何か</a:t>
            </a:r>
            <a:endParaRPr lang="en-US" altLang="ja-JP" sz="900"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09D0709E-97CE-4A46-A07E-C4379B69C6C0}"/>
              </a:ext>
            </a:extLst>
          </p:cNvPr>
          <p:cNvSpPr/>
          <p:nvPr/>
        </p:nvSpPr>
        <p:spPr>
          <a:xfrm>
            <a:off x="1643744" y="3119697"/>
            <a:ext cx="1680524" cy="784830"/>
          </a:xfrm>
          <a:prstGeom prst="rect">
            <a:avLst/>
          </a:prstGeom>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所持</a:t>
            </a:r>
            <a:r>
              <a:rPr lang="ja-JP" altLang="en-US" sz="2400">
                <a:solidFill>
                  <a:schemeClr val="bg1"/>
                </a:solidFill>
                <a:latin typeface="Meiryo" panose="020B0604030504040204" pitchFamily="34" charset="-128"/>
                <a:ea typeface="Meiryo" panose="020B0604030504040204" pitchFamily="34" charset="-128"/>
              </a:rPr>
              <a:t>認証</a:t>
            </a:r>
            <a:br>
              <a:rPr lang="ja-JP" altLang="en-US">
                <a:solidFill>
                  <a:schemeClr val="bg1"/>
                </a:solidFill>
                <a:latin typeface="Meiryo" panose="020B0604030504040204" pitchFamily="34" charset="-128"/>
                <a:ea typeface="Meiryo" panose="020B0604030504040204" pitchFamily="34" charset="-128"/>
              </a:rPr>
            </a:br>
            <a:r>
              <a:rPr lang="en-US" altLang="ja-JP" sz="1200" dirty="0">
                <a:solidFill>
                  <a:schemeClr val="bg1"/>
                </a:solidFill>
                <a:latin typeface="Meiryo" panose="020B0604030504040204" pitchFamily="34" charset="-128"/>
                <a:ea typeface="Meiryo" panose="020B0604030504040204" pitchFamily="34" charset="-128"/>
              </a:rPr>
              <a:t>What you have?</a:t>
            </a:r>
          </a:p>
          <a:p>
            <a:r>
              <a:rPr lang="ja-JP" altLang="en-US" sz="900">
                <a:solidFill>
                  <a:schemeClr val="bg1"/>
                </a:solidFill>
                <a:latin typeface="Meiryo" panose="020B0604030504040204" pitchFamily="34" charset="-128"/>
                <a:ea typeface="Meiryo" panose="020B0604030504040204" pitchFamily="34" charset="-128"/>
              </a:rPr>
              <a:t>あなたの持っている何か</a:t>
            </a:r>
            <a:endParaRPr lang="en-US" altLang="ja-JP" sz="9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93533C78-1080-7B46-AEC1-386308EC92FB}"/>
              </a:ext>
            </a:extLst>
          </p:cNvPr>
          <p:cNvSpPr/>
          <p:nvPr/>
        </p:nvSpPr>
        <p:spPr>
          <a:xfrm>
            <a:off x="1643745" y="4641524"/>
            <a:ext cx="1680524" cy="784830"/>
          </a:xfrm>
          <a:prstGeom prst="rect">
            <a:avLst/>
          </a:prstGeom>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生体</a:t>
            </a:r>
            <a:r>
              <a:rPr lang="ja-JP" altLang="en-US" sz="2400">
                <a:solidFill>
                  <a:schemeClr val="bg1"/>
                </a:solidFill>
                <a:latin typeface="Meiryo" panose="020B0604030504040204" pitchFamily="34" charset="-128"/>
                <a:ea typeface="Meiryo" panose="020B0604030504040204" pitchFamily="34" charset="-128"/>
              </a:rPr>
              <a:t>認証</a:t>
            </a:r>
            <a:br>
              <a:rPr lang="ja-JP" altLang="en-US">
                <a:solidFill>
                  <a:schemeClr val="bg1"/>
                </a:solidFill>
                <a:latin typeface="Meiryo" panose="020B0604030504040204" pitchFamily="34" charset="-128"/>
                <a:ea typeface="Meiryo" panose="020B0604030504040204" pitchFamily="34" charset="-128"/>
              </a:rPr>
            </a:br>
            <a:r>
              <a:rPr lang="en-US" altLang="ja-JP" sz="1200" dirty="0">
                <a:solidFill>
                  <a:schemeClr val="bg1"/>
                </a:solidFill>
                <a:latin typeface="Meiryo" panose="020B0604030504040204" pitchFamily="34" charset="-128"/>
                <a:ea typeface="Meiryo" panose="020B0604030504040204" pitchFamily="34" charset="-128"/>
              </a:rPr>
              <a:t>What you are?</a:t>
            </a:r>
          </a:p>
          <a:p>
            <a:r>
              <a:rPr lang="ja-JP" altLang="en-US" sz="900">
                <a:solidFill>
                  <a:schemeClr val="bg1"/>
                </a:solidFill>
                <a:latin typeface="Meiryo" panose="020B0604030504040204" pitchFamily="34" charset="-128"/>
                <a:ea typeface="Meiryo" panose="020B0604030504040204" pitchFamily="34" charset="-128"/>
              </a:rPr>
              <a:t>あなた自身の何か</a:t>
            </a:r>
            <a:endParaRPr lang="en-US" altLang="ja-JP" sz="900"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36B33991-5717-BE4B-BE24-EA37B07D05C8}"/>
              </a:ext>
            </a:extLst>
          </p:cNvPr>
          <p:cNvSpPr/>
          <p:nvPr/>
        </p:nvSpPr>
        <p:spPr>
          <a:xfrm>
            <a:off x="3577493" y="1901808"/>
            <a:ext cx="1907895" cy="307777"/>
          </a:xfrm>
          <a:prstGeom prst="rect">
            <a:avLst/>
          </a:prstGeom>
        </p:spPr>
        <p:txBody>
          <a:bodyPr wrap="none">
            <a:spAutoFit/>
          </a:bodyPr>
          <a:lstStyle/>
          <a:p>
            <a:r>
              <a:rPr lang="en-US" altLang="ja-JP" sz="1400" dirty="0">
                <a:solidFill>
                  <a:schemeClr val="bg1"/>
                </a:solidFill>
                <a:latin typeface="Meiryo" panose="020B0604030504040204" pitchFamily="34" charset="-128"/>
                <a:ea typeface="Meiryo" panose="020B0604030504040204" pitchFamily="34" charset="-128"/>
              </a:rPr>
              <a:t>ID/</a:t>
            </a:r>
            <a:r>
              <a:rPr lang="ja-JP" altLang="en-US" sz="1400">
                <a:solidFill>
                  <a:schemeClr val="bg1"/>
                </a:solidFill>
                <a:latin typeface="Meiryo" panose="020B0604030504040204" pitchFamily="34" charset="-128"/>
                <a:ea typeface="Meiryo" panose="020B0604030504040204" pitchFamily="34" charset="-128"/>
              </a:rPr>
              <a:t>パスワード　など</a:t>
            </a:r>
          </a:p>
        </p:txBody>
      </p:sp>
      <p:sp>
        <p:nvSpPr>
          <p:cNvPr id="13" name="正方形/長方形 12">
            <a:extLst>
              <a:ext uri="{FF2B5EF4-FFF2-40B4-BE49-F238E27FC236}">
                <a16:creationId xmlns:a16="http://schemas.microsoft.com/office/drawing/2014/main" id="{33B3573D-E683-3942-8D2F-3E53F6E335DE}"/>
              </a:ext>
            </a:extLst>
          </p:cNvPr>
          <p:cNvSpPr/>
          <p:nvPr/>
        </p:nvSpPr>
        <p:spPr>
          <a:xfrm>
            <a:off x="3555722" y="3151582"/>
            <a:ext cx="2986845" cy="738664"/>
          </a:xfrm>
          <a:prstGeom prst="rect">
            <a:avLst/>
          </a:prstGeom>
        </p:spPr>
        <p:txBody>
          <a:bodyPr wrap="square">
            <a:spAutoFit/>
          </a:bodyPr>
          <a:lstStyle/>
          <a:p>
            <a:r>
              <a:rPr lang="en-US" altLang="ja-JP" sz="1400" dirty="0">
                <a:solidFill>
                  <a:schemeClr val="bg1"/>
                </a:solidFill>
                <a:latin typeface="Meiryo" panose="020B0604030504040204" pitchFamily="34" charset="-128"/>
                <a:ea typeface="Meiryo" panose="020B0604030504040204" pitchFamily="34" charset="-128"/>
              </a:rPr>
              <a:t>IC</a:t>
            </a:r>
            <a:r>
              <a:rPr lang="ja-JP" altLang="en-US" sz="1400">
                <a:solidFill>
                  <a:schemeClr val="bg1"/>
                </a:solidFill>
                <a:latin typeface="Meiryo" panose="020B0604030504040204" pitchFamily="34" charset="-128"/>
                <a:ea typeface="Meiryo" panose="020B0604030504040204" pitchFamily="34" charset="-128"/>
              </a:rPr>
              <a:t>カード</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ワンタイムパスワード用トークン</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携帯電話（デバイス）認証　など</a:t>
            </a:r>
          </a:p>
        </p:txBody>
      </p:sp>
      <p:sp>
        <p:nvSpPr>
          <p:cNvPr id="14" name="正方形/長方形 13">
            <a:extLst>
              <a:ext uri="{FF2B5EF4-FFF2-40B4-BE49-F238E27FC236}">
                <a16:creationId xmlns:a16="http://schemas.microsoft.com/office/drawing/2014/main" id="{8AF055AC-4DB8-7A40-9C86-E458E576D935}"/>
              </a:ext>
            </a:extLst>
          </p:cNvPr>
          <p:cNvSpPr/>
          <p:nvPr/>
        </p:nvSpPr>
        <p:spPr>
          <a:xfrm>
            <a:off x="3555721" y="4649372"/>
            <a:ext cx="2015941" cy="1384995"/>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指紋認証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顔認証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静脈パターン認証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虹彩認証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声紋認証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網膜認証　など</a:t>
            </a:r>
          </a:p>
        </p:txBody>
      </p:sp>
      <p:pic>
        <p:nvPicPr>
          <p:cNvPr id="15" name="図 14">
            <a:extLst>
              <a:ext uri="{FF2B5EF4-FFF2-40B4-BE49-F238E27FC236}">
                <a16:creationId xmlns:a16="http://schemas.microsoft.com/office/drawing/2014/main" id="{F512D6A1-D6AD-674C-9F20-53D67575C56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1773" y="1639139"/>
            <a:ext cx="816796" cy="1011511"/>
          </a:xfrm>
          <a:prstGeom prst="rect">
            <a:avLst/>
          </a:prstGeom>
        </p:spPr>
      </p:pic>
      <p:pic>
        <p:nvPicPr>
          <p:cNvPr id="16" name="図 15">
            <a:extLst>
              <a:ext uri="{FF2B5EF4-FFF2-40B4-BE49-F238E27FC236}">
                <a16:creationId xmlns:a16="http://schemas.microsoft.com/office/drawing/2014/main" id="{11F67F2E-2078-E748-B1A9-07DD33A553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5016" y="3275721"/>
            <a:ext cx="759128" cy="475404"/>
          </a:xfrm>
          <a:prstGeom prst="rect">
            <a:avLst/>
          </a:prstGeom>
        </p:spPr>
      </p:pic>
      <p:pic>
        <p:nvPicPr>
          <p:cNvPr id="17" name="図 16">
            <a:extLst>
              <a:ext uri="{FF2B5EF4-FFF2-40B4-BE49-F238E27FC236}">
                <a16:creationId xmlns:a16="http://schemas.microsoft.com/office/drawing/2014/main" id="{A40D68A2-2CB1-4D4F-ACAC-96698DC1FA0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8353" y="4806367"/>
            <a:ext cx="809729" cy="875383"/>
          </a:xfrm>
          <a:prstGeom prst="rect">
            <a:avLst/>
          </a:prstGeom>
        </p:spPr>
      </p:pic>
      <p:sp>
        <p:nvSpPr>
          <p:cNvPr id="18" name="正方形/長方形 17">
            <a:extLst>
              <a:ext uri="{FF2B5EF4-FFF2-40B4-BE49-F238E27FC236}">
                <a16:creationId xmlns:a16="http://schemas.microsoft.com/office/drawing/2014/main" id="{95A92257-11EC-F649-A2ED-AE377F627048}"/>
              </a:ext>
            </a:extLst>
          </p:cNvPr>
          <p:cNvSpPr/>
          <p:nvPr/>
        </p:nvSpPr>
        <p:spPr>
          <a:xfrm>
            <a:off x="1526888" y="961909"/>
            <a:ext cx="1592122" cy="461665"/>
          </a:xfrm>
          <a:prstGeom prst="rect">
            <a:avLst/>
          </a:prstGeom>
        </p:spPr>
        <p:txBody>
          <a:bodyPr wrap="square">
            <a:spAutoFit/>
          </a:bodyPr>
          <a:lstStyle/>
          <a:p>
            <a:pPr algn="ctr"/>
            <a:r>
              <a:rPr lang="ja-JP" altLang="en-US" sz="2400">
                <a:solidFill>
                  <a:schemeClr val="bg1"/>
                </a:solidFill>
                <a:latin typeface="Meiryo" panose="020B0604030504040204" pitchFamily="34" charset="-128"/>
                <a:ea typeface="Meiryo" panose="020B0604030504040204" pitchFamily="34" charset="-128"/>
              </a:rPr>
              <a:t>認証方式</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D3DE92A4-A393-A347-AA32-D1486C86122A}"/>
              </a:ext>
            </a:extLst>
          </p:cNvPr>
          <p:cNvSpPr/>
          <p:nvPr/>
        </p:nvSpPr>
        <p:spPr>
          <a:xfrm>
            <a:off x="4189116" y="1021658"/>
            <a:ext cx="1592122" cy="461665"/>
          </a:xfrm>
          <a:prstGeom prst="rect">
            <a:avLst/>
          </a:prstGeom>
        </p:spPr>
        <p:txBody>
          <a:bodyPr wrap="square">
            <a:spAutoFit/>
          </a:bodyPr>
          <a:lstStyle/>
          <a:p>
            <a:pPr algn="ctr"/>
            <a:r>
              <a:rPr lang="ja-JP" altLang="en-US" sz="2400">
                <a:solidFill>
                  <a:schemeClr val="bg1"/>
                </a:solidFill>
                <a:latin typeface="Meiryo" panose="020B0604030504040204" pitchFamily="34" charset="-128"/>
                <a:ea typeface="Meiryo" panose="020B0604030504040204" pitchFamily="34" charset="-128"/>
              </a:rPr>
              <a:t>方法例</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71A9A372-7A93-A042-9D43-0093D6AE9C85}"/>
              </a:ext>
            </a:extLst>
          </p:cNvPr>
          <p:cNvSpPr txBox="1"/>
          <p:nvPr/>
        </p:nvSpPr>
        <p:spPr>
          <a:xfrm>
            <a:off x="7208918" y="2192773"/>
            <a:ext cx="1528057" cy="307777"/>
          </a:xfrm>
          <a:prstGeom prst="rect">
            <a:avLst/>
          </a:prstGeom>
          <a:noFill/>
        </p:spPr>
        <p:txBody>
          <a:bodyPr wrap="square" rtlCol="0">
            <a:spAutoFit/>
          </a:bodyPr>
          <a:lstStyle/>
          <a:p>
            <a:pPr algn="ctr"/>
            <a:r>
              <a:rPr kumimoji="1" lang="ja-JP" altLang="en-US" sz="1400">
                <a:latin typeface="Meiryo" panose="020B0604030504040204" pitchFamily="34" charset="-128"/>
                <a:ea typeface="Meiryo" panose="020B0604030504040204" pitchFamily="34" charset="-128"/>
              </a:rPr>
              <a:t>組合せの例</a:t>
            </a:r>
          </a:p>
        </p:txBody>
      </p:sp>
      <p:pic>
        <p:nvPicPr>
          <p:cNvPr id="2051" name="Picture 3" descr="ATMを使う人のイラスト">
            <a:extLst>
              <a:ext uri="{FF2B5EF4-FFF2-40B4-BE49-F238E27FC236}">
                <a16:creationId xmlns:a16="http://schemas.microsoft.com/office/drawing/2014/main" id="{98EE6D67-4247-6949-AAEF-63496A6331A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500255" y="2446046"/>
            <a:ext cx="985864" cy="1113971"/>
          </a:xfrm>
          <a:prstGeom prst="rect">
            <a:avLst/>
          </a:prstGeom>
          <a:noFill/>
          <a:extLst>
            <a:ext uri="{909E8E84-426E-40DD-AFC4-6F175D3DCCD1}">
              <a14:hiddenFill xmlns:a14="http://schemas.microsoft.com/office/drawing/2010/main">
                <a:solidFill>
                  <a:srgbClr val="FFFFFF"/>
                </a:solidFill>
              </a14:hiddenFill>
            </a:ext>
          </a:extLst>
        </p:spPr>
      </p:pic>
      <p:pic>
        <p:nvPicPr>
          <p:cNvPr id="28" name="図 27">
            <a:extLst>
              <a:ext uri="{FF2B5EF4-FFF2-40B4-BE49-F238E27FC236}">
                <a16:creationId xmlns:a16="http://schemas.microsoft.com/office/drawing/2014/main" id="{6837E3F3-479F-EE4B-86D9-1AA913E0956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43459" y="4522849"/>
            <a:ext cx="658306" cy="412264"/>
          </a:xfrm>
          <a:prstGeom prst="rect">
            <a:avLst/>
          </a:prstGeom>
        </p:spPr>
      </p:pic>
      <p:sp>
        <p:nvSpPr>
          <p:cNvPr id="27" name="テキスト ボックス 26">
            <a:extLst>
              <a:ext uri="{FF2B5EF4-FFF2-40B4-BE49-F238E27FC236}">
                <a16:creationId xmlns:a16="http://schemas.microsoft.com/office/drawing/2014/main" id="{FF8A7FC3-38D0-144E-A46A-C85076F0F4C2}"/>
              </a:ext>
            </a:extLst>
          </p:cNvPr>
          <p:cNvSpPr txBox="1"/>
          <p:nvPr/>
        </p:nvSpPr>
        <p:spPr>
          <a:xfrm>
            <a:off x="7613853" y="3704986"/>
            <a:ext cx="755335" cy="369332"/>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1234</a:t>
            </a:r>
            <a:endParaRPr kumimoji="1" lang="ja-JP" altLang="en-US">
              <a:latin typeface="Meiryo" panose="020B0604030504040204" pitchFamily="34" charset="-128"/>
              <a:ea typeface="Meiryo" panose="020B0604030504040204" pitchFamily="34" charset="-128"/>
            </a:endParaRPr>
          </a:p>
        </p:txBody>
      </p:sp>
      <p:pic>
        <p:nvPicPr>
          <p:cNvPr id="30" name="図 29" descr="線画 が含まれている画像&#10;&#10;自動的に生成された説明">
            <a:extLst>
              <a:ext uri="{FF2B5EF4-FFF2-40B4-BE49-F238E27FC236}">
                <a16:creationId xmlns:a16="http://schemas.microsoft.com/office/drawing/2014/main" id="{FAB7D249-BDB3-E74E-AB00-FB7770EE0FF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23949" y="5430908"/>
            <a:ext cx="596725" cy="450588"/>
          </a:xfrm>
          <a:prstGeom prst="rect">
            <a:avLst/>
          </a:prstGeom>
        </p:spPr>
      </p:pic>
      <p:sp>
        <p:nvSpPr>
          <p:cNvPr id="31" name="テキスト ボックス 30">
            <a:extLst>
              <a:ext uri="{FF2B5EF4-FFF2-40B4-BE49-F238E27FC236}">
                <a16:creationId xmlns:a16="http://schemas.microsoft.com/office/drawing/2014/main" id="{215DFAAA-0A3E-8C44-803C-93F4F5A61A19}"/>
              </a:ext>
            </a:extLst>
          </p:cNvPr>
          <p:cNvSpPr txBox="1"/>
          <p:nvPr/>
        </p:nvSpPr>
        <p:spPr>
          <a:xfrm>
            <a:off x="7591410" y="3975825"/>
            <a:ext cx="800219" cy="276999"/>
          </a:xfrm>
          <a:prstGeom prst="rect">
            <a:avLst/>
          </a:prstGeom>
          <a:noFill/>
        </p:spPr>
        <p:txBody>
          <a:bodyPr wrap="none" rtlCol="0">
            <a:spAutoFit/>
          </a:bodyPr>
          <a:lstStyle/>
          <a:p>
            <a:pPr algn="ctr"/>
            <a:r>
              <a:rPr lang="ja-JP" altLang="en-US" sz="1200">
                <a:solidFill>
                  <a:srgbClr val="0070C0"/>
                </a:solidFill>
              </a:rPr>
              <a:t>暗証番号</a:t>
            </a:r>
            <a:endParaRPr kumimoji="1" lang="ja-JP" altLang="en-US" sz="1200">
              <a:solidFill>
                <a:srgbClr val="0070C0"/>
              </a:solidFill>
            </a:endParaRPr>
          </a:p>
        </p:txBody>
      </p:sp>
      <p:sp>
        <p:nvSpPr>
          <p:cNvPr id="33" name="テキスト ボックス 32">
            <a:extLst>
              <a:ext uri="{FF2B5EF4-FFF2-40B4-BE49-F238E27FC236}">
                <a16:creationId xmlns:a16="http://schemas.microsoft.com/office/drawing/2014/main" id="{18DB0789-9AB1-0146-8984-EFC023BADFE3}"/>
              </a:ext>
            </a:extLst>
          </p:cNvPr>
          <p:cNvSpPr txBox="1"/>
          <p:nvPr/>
        </p:nvSpPr>
        <p:spPr>
          <a:xfrm>
            <a:off x="7553741" y="4933771"/>
            <a:ext cx="875561" cy="276999"/>
          </a:xfrm>
          <a:prstGeom prst="rect">
            <a:avLst/>
          </a:prstGeom>
          <a:noFill/>
        </p:spPr>
        <p:txBody>
          <a:bodyPr wrap="none" rtlCol="0">
            <a:spAutoFit/>
          </a:bodyPr>
          <a:lstStyle/>
          <a:p>
            <a:pPr algn="ctr"/>
            <a:r>
              <a:rPr lang="ja-JP" altLang="en-US" sz="1200">
                <a:solidFill>
                  <a:srgbClr val="0070C0"/>
                </a:solidFill>
              </a:rPr>
              <a:t>銀行カード</a:t>
            </a:r>
            <a:endParaRPr kumimoji="1" lang="ja-JP" altLang="en-US" sz="1200">
              <a:solidFill>
                <a:srgbClr val="0070C0"/>
              </a:solidFill>
            </a:endParaRPr>
          </a:p>
        </p:txBody>
      </p:sp>
      <p:sp>
        <p:nvSpPr>
          <p:cNvPr id="34" name="テキスト ボックス 33">
            <a:extLst>
              <a:ext uri="{FF2B5EF4-FFF2-40B4-BE49-F238E27FC236}">
                <a16:creationId xmlns:a16="http://schemas.microsoft.com/office/drawing/2014/main" id="{102B380A-A72E-0B45-9F0D-6CD4F617FCA7}"/>
              </a:ext>
            </a:extLst>
          </p:cNvPr>
          <p:cNvSpPr txBox="1"/>
          <p:nvPr/>
        </p:nvSpPr>
        <p:spPr>
          <a:xfrm>
            <a:off x="7613186" y="5946139"/>
            <a:ext cx="800219" cy="276999"/>
          </a:xfrm>
          <a:prstGeom prst="rect">
            <a:avLst/>
          </a:prstGeom>
          <a:noFill/>
        </p:spPr>
        <p:txBody>
          <a:bodyPr wrap="none" rtlCol="0">
            <a:spAutoFit/>
          </a:bodyPr>
          <a:lstStyle/>
          <a:p>
            <a:pPr algn="ctr"/>
            <a:r>
              <a:rPr lang="ja-JP" altLang="en-US" sz="1200">
                <a:solidFill>
                  <a:srgbClr val="0070C0"/>
                </a:solidFill>
              </a:rPr>
              <a:t>静脈認証</a:t>
            </a:r>
            <a:endParaRPr kumimoji="1" lang="ja-JP" altLang="en-US" sz="1200">
              <a:solidFill>
                <a:srgbClr val="0070C0"/>
              </a:solidFill>
            </a:endParaRPr>
          </a:p>
        </p:txBody>
      </p:sp>
      <p:cxnSp>
        <p:nvCxnSpPr>
          <p:cNvPr id="35" name="カギ線コネクタ 34">
            <a:extLst>
              <a:ext uri="{FF2B5EF4-FFF2-40B4-BE49-F238E27FC236}">
                <a16:creationId xmlns:a16="http://schemas.microsoft.com/office/drawing/2014/main" id="{6E1B39CD-AB4E-1D48-A23F-E0F9270EEFAB}"/>
              </a:ext>
            </a:extLst>
          </p:cNvPr>
          <p:cNvCxnSpPr>
            <a:cxnSpLocks/>
            <a:stCxn id="21" idx="3"/>
            <a:endCxn id="27" idx="1"/>
          </p:cNvCxnSpPr>
          <p:nvPr/>
        </p:nvCxnSpPr>
        <p:spPr>
          <a:xfrm>
            <a:off x="6542567" y="2092957"/>
            <a:ext cx="1071286" cy="1796695"/>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カギ線コネクタ 36">
            <a:extLst>
              <a:ext uri="{FF2B5EF4-FFF2-40B4-BE49-F238E27FC236}">
                <a16:creationId xmlns:a16="http://schemas.microsoft.com/office/drawing/2014/main" id="{2D759F96-28F1-554F-A92C-1FB70DB3DAF6}"/>
              </a:ext>
            </a:extLst>
          </p:cNvPr>
          <p:cNvCxnSpPr>
            <a:cxnSpLocks/>
            <a:stCxn id="13" idx="3"/>
            <a:endCxn id="28" idx="1"/>
          </p:cNvCxnSpPr>
          <p:nvPr/>
        </p:nvCxnSpPr>
        <p:spPr>
          <a:xfrm>
            <a:off x="6542567" y="3520914"/>
            <a:ext cx="1100892" cy="1208067"/>
          </a:xfrm>
          <a:prstGeom prst="bentConnector3">
            <a:avLst>
              <a:gd name="adj1" fmla="val 2875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カギ線コネクタ 39">
            <a:extLst>
              <a:ext uri="{FF2B5EF4-FFF2-40B4-BE49-F238E27FC236}">
                <a16:creationId xmlns:a16="http://schemas.microsoft.com/office/drawing/2014/main" id="{8279250D-62A8-334F-AF74-DF6C3E817757}"/>
              </a:ext>
            </a:extLst>
          </p:cNvPr>
          <p:cNvCxnSpPr>
            <a:cxnSpLocks/>
            <a:stCxn id="23" idx="3"/>
            <a:endCxn id="30" idx="1"/>
          </p:cNvCxnSpPr>
          <p:nvPr/>
        </p:nvCxnSpPr>
        <p:spPr>
          <a:xfrm>
            <a:off x="6542567" y="5384722"/>
            <a:ext cx="1181382" cy="271480"/>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正方形/長方形 3">
            <a:extLst>
              <a:ext uri="{FF2B5EF4-FFF2-40B4-BE49-F238E27FC236}">
                <a16:creationId xmlns:a16="http://schemas.microsoft.com/office/drawing/2014/main" id="{AFFDA307-0E03-FA44-B7A5-255A87C7E556}"/>
              </a:ext>
            </a:extLst>
          </p:cNvPr>
          <p:cNvSpPr/>
          <p:nvPr/>
        </p:nvSpPr>
        <p:spPr>
          <a:xfrm>
            <a:off x="6705819" y="891873"/>
            <a:ext cx="2340464" cy="1138773"/>
          </a:xfrm>
          <a:prstGeom prst="rect">
            <a:avLst/>
          </a:prstGeom>
        </p:spPr>
        <p:txBody>
          <a:bodyPr wrap="square">
            <a:spAutoFit/>
          </a:bodyPr>
          <a:lstStyle/>
          <a:p>
            <a:pPr algn="ctr"/>
            <a:r>
              <a:rPr lang="ja-JP" altLang="en-US" sz="2400">
                <a:latin typeface="Meiryo" panose="020B0604030504040204" pitchFamily="34" charset="-128"/>
                <a:ea typeface="Meiryo" panose="020B0604030504040204" pitchFamily="34" charset="-128"/>
              </a:rPr>
              <a:t>多要素認証</a:t>
            </a:r>
            <a:endParaRPr lang="en-US" altLang="ja-JP" sz="2400" dirty="0">
              <a:latin typeface="Meiryo" panose="020B0604030504040204" pitchFamily="34" charset="-128"/>
              <a:ea typeface="Meiryo" panose="020B0604030504040204" pitchFamily="34" charset="-128"/>
            </a:endParaRPr>
          </a:p>
          <a:p>
            <a:pPr algn="ctr"/>
            <a:r>
              <a:rPr lang="ja-JP" altLang="en-US" sz="800">
                <a:latin typeface="Meiryo" panose="020B0604030504040204" pitchFamily="34" charset="-128"/>
                <a:ea typeface="Meiryo" panose="020B0604030504040204" pitchFamily="34" charset="-128"/>
              </a:rPr>
              <a:t>MFA／Multi Factor Authnetication</a:t>
            </a:r>
            <a:endParaRPr lang="en-US" altLang="ja-JP" sz="800" dirty="0">
              <a:latin typeface="Meiryo" panose="020B0604030504040204" pitchFamily="34" charset="-128"/>
              <a:ea typeface="Meiryo" panose="020B0604030504040204" pitchFamily="34" charset="-128"/>
            </a:endParaRPr>
          </a:p>
          <a:p>
            <a:pPr algn="ctr"/>
            <a:endParaRPr lang="en-US" altLang="ja-JP" sz="8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3要素のうち2つ以上を</a:t>
            </a:r>
            <a:endParaRPr lang="en-US" altLang="ja-JP" sz="14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正しく組み合わせること</a:t>
            </a:r>
          </a:p>
        </p:txBody>
      </p:sp>
    </p:spTree>
    <p:extLst>
      <p:ext uri="{BB962C8B-B14F-4D97-AF65-F5344CB8AC3E}">
        <p14:creationId xmlns:p14="http://schemas.microsoft.com/office/powerpoint/2010/main" val="5150488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58A85D8D-2F79-4542-8950-2EB541420000}"/>
              </a:ext>
            </a:extLst>
          </p:cNvPr>
          <p:cNvSpPr/>
          <p:nvPr/>
        </p:nvSpPr>
        <p:spPr>
          <a:xfrm>
            <a:off x="5672326" y="1960780"/>
            <a:ext cx="2865530" cy="3763341"/>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5328EFFB-84AB-9144-9347-4476207F3B6C}"/>
              </a:ext>
            </a:extLst>
          </p:cNvPr>
          <p:cNvSpPr/>
          <p:nvPr/>
        </p:nvSpPr>
        <p:spPr>
          <a:xfrm>
            <a:off x="3126348" y="1960780"/>
            <a:ext cx="2133600" cy="1854313"/>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05AEC2AB-C040-944C-8F26-F7110755D6B4}"/>
              </a:ext>
            </a:extLst>
          </p:cNvPr>
          <p:cNvSpPr/>
          <p:nvPr/>
        </p:nvSpPr>
        <p:spPr>
          <a:xfrm>
            <a:off x="3126347" y="3869809"/>
            <a:ext cx="2133600" cy="1854313"/>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84EB345D-FE79-624F-B0C5-91443800C1FD}"/>
              </a:ext>
            </a:extLst>
          </p:cNvPr>
          <p:cNvSpPr/>
          <p:nvPr/>
        </p:nvSpPr>
        <p:spPr>
          <a:xfrm>
            <a:off x="559031" y="1960780"/>
            <a:ext cx="2133600" cy="1854313"/>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D5E05F45-92A1-0A45-87BC-68FAEF29D12E}"/>
              </a:ext>
            </a:extLst>
          </p:cNvPr>
          <p:cNvSpPr/>
          <p:nvPr/>
        </p:nvSpPr>
        <p:spPr>
          <a:xfrm>
            <a:off x="550920" y="3869809"/>
            <a:ext cx="2133600" cy="1854313"/>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7994218-D7B5-0840-A640-8915C4144D32}"/>
              </a:ext>
            </a:extLst>
          </p:cNvPr>
          <p:cNvSpPr>
            <a:spLocks noGrp="1"/>
          </p:cNvSpPr>
          <p:nvPr>
            <p:ph type="title"/>
          </p:nvPr>
        </p:nvSpPr>
        <p:spPr/>
        <p:txBody>
          <a:bodyPr/>
          <a:lstStyle/>
          <a:p>
            <a:r>
              <a:rPr kumimoji="1" lang="ja-JP" altLang="en-US"/>
              <a:t>認証に関わる基本的な用語</a:t>
            </a:r>
          </a:p>
        </p:txBody>
      </p:sp>
      <p:sp>
        <p:nvSpPr>
          <p:cNvPr id="3" name="スライド番号プレースホルダー 2">
            <a:extLst>
              <a:ext uri="{FF2B5EF4-FFF2-40B4-BE49-F238E27FC236}">
                <a16:creationId xmlns:a16="http://schemas.microsoft.com/office/drawing/2014/main" id="{88D959BF-D38B-E346-AE03-665B105CC522}"/>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108</a:t>
            </a:fld>
            <a:endParaRPr kumimoji="1" lang="ja-JP" altLang="en-US"/>
          </a:p>
        </p:txBody>
      </p:sp>
      <p:grpSp>
        <p:nvGrpSpPr>
          <p:cNvPr id="7" name="Group 4">
            <a:extLst>
              <a:ext uri="{FF2B5EF4-FFF2-40B4-BE49-F238E27FC236}">
                <a16:creationId xmlns:a16="http://schemas.microsoft.com/office/drawing/2014/main" id="{7A296787-D770-AF44-B65E-2ABF418F5BB3}"/>
              </a:ext>
            </a:extLst>
          </p:cNvPr>
          <p:cNvGrpSpPr>
            <a:grpSpLocks noChangeAspect="1"/>
          </p:cNvGrpSpPr>
          <p:nvPr/>
        </p:nvGrpSpPr>
        <p:grpSpPr bwMode="auto">
          <a:xfrm>
            <a:off x="1426089" y="4372362"/>
            <a:ext cx="385415" cy="731874"/>
            <a:chOff x="4282" y="2219"/>
            <a:chExt cx="554" cy="1052"/>
          </a:xfrm>
          <a:effectLst>
            <a:outerShdw blurRad="50800" dist="38100" dir="2700000" algn="tl" rotWithShape="0">
              <a:prstClr val="black">
                <a:alpha val="40000"/>
              </a:prstClr>
            </a:outerShdw>
          </a:effectLst>
        </p:grpSpPr>
        <p:sp>
          <p:nvSpPr>
            <p:cNvPr id="8" name="Rectangle 5">
              <a:extLst>
                <a:ext uri="{FF2B5EF4-FFF2-40B4-BE49-F238E27FC236}">
                  <a16:creationId xmlns:a16="http://schemas.microsoft.com/office/drawing/2014/main" id="{FD6AEE61-BCC5-AD4E-85CE-0F04E6FC1342}"/>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9" name="Rectangle 6">
              <a:extLst>
                <a:ext uri="{FF2B5EF4-FFF2-40B4-BE49-F238E27FC236}">
                  <a16:creationId xmlns:a16="http://schemas.microsoft.com/office/drawing/2014/main" id="{F3B704FD-4C24-A049-A2CD-16DD2E267C03}"/>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10" name="Rectangle 7">
              <a:extLst>
                <a:ext uri="{FF2B5EF4-FFF2-40B4-BE49-F238E27FC236}">
                  <a16:creationId xmlns:a16="http://schemas.microsoft.com/office/drawing/2014/main" id="{CD67437E-836A-2E45-9AA3-A0705E250B7D}"/>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1" name="Rectangle 8">
              <a:extLst>
                <a:ext uri="{FF2B5EF4-FFF2-40B4-BE49-F238E27FC236}">
                  <a16:creationId xmlns:a16="http://schemas.microsoft.com/office/drawing/2014/main" id="{7AC05034-69B9-CB4D-AA4C-BA71ED678B64}"/>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2" name="Rectangle 9">
              <a:extLst>
                <a:ext uri="{FF2B5EF4-FFF2-40B4-BE49-F238E27FC236}">
                  <a16:creationId xmlns:a16="http://schemas.microsoft.com/office/drawing/2014/main" id="{678F3C24-467A-1B4A-9E77-D5DCE72A4B68}"/>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3" name="Rectangle 10">
              <a:extLst>
                <a:ext uri="{FF2B5EF4-FFF2-40B4-BE49-F238E27FC236}">
                  <a16:creationId xmlns:a16="http://schemas.microsoft.com/office/drawing/2014/main" id="{162D5474-66C3-6548-9D0E-306775A2B81D}"/>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14" name="Rectangle 11">
              <a:extLst>
                <a:ext uri="{FF2B5EF4-FFF2-40B4-BE49-F238E27FC236}">
                  <a16:creationId xmlns:a16="http://schemas.microsoft.com/office/drawing/2014/main" id="{3BD5FDCA-2854-6B42-9A39-7C9A4CE68D34}"/>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grpSp>
        <p:nvGrpSpPr>
          <p:cNvPr id="15" name="図形グループ 34">
            <a:extLst>
              <a:ext uri="{FF2B5EF4-FFF2-40B4-BE49-F238E27FC236}">
                <a16:creationId xmlns:a16="http://schemas.microsoft.com/office/drawing/2014/main" id="{D7A8ABB7-553E-C04F-9DD3-565C19500F45}"/>
              </a:ext>
            </a:extLst>
          </p:cNvPr>
          <p:cNvGrpSpPr/>
          <p:nvPr/>
        </p:nvGrpSpPr>
        <p:grpSpPr>
          <a:xfrm>
            <a:off x="1427369" y="2432777"/>
            <a:ext cx="384135" cy="810915"/>
            <a:chOff x="1946324" y="4125162"/>
            <a:chExt cx="969964" cy="2007872"/>
          </a:xfrm>
          <a:effectLst>
            <a:outerShdw blurRad="50800" dist="38100" dir="2700000" algn="tl" rotWithShape="0">
              <a:prstClr val="black">
                <a:alpha val="40000"/>
              </a:prstClr>
            </a:outerShdw>
          </a:effectLst>
        </p:grpSpPr>
        <p:sp>
          <p:nvSpPr>
            <p:cNvPr id="16" name="円/楕円 15">
              <a:extLst>
                <a:ext uri="{FF2B5EF4-FFF2-40B4-BE49-F238E27FC236}">
                  <a16:creationId xmlns:a16="http://schemas.microsoft.com/office/drawing/2014/main" id="{962D4B4D-1075-E14A-A108-56ADAB1471A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フローチャート: 論理積ゲート 16">
              <a:extLst>
                <a:ext uri="{FF2B5EF4-FFF2-40B4-BE49-F238E27FC236}">
                  <a16:creationId xmlns:a16="http://schemas.microsoft.com/office/drawing/2014/main" id="{7D77F19C-19DB-9845-9E1C-9B7CA7C9D5B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 name="テキスト ボックス 17">
            <a:extLst>
              <a:ext uri="{FF2B5EF4-FFF2-40B4-BE49-F238E27FC236}">
                <a16:creationId xmlns:a16="http://schemas.microsoft.com/office/drawing/2014/main" id="{061FF954-8574-564B-AB19-1B03874C3468}"/>
              </a:ext>
            </a:extLst>
          </p:cNvPr>
          <p:cNvSpPr txBox="1"/>
          <p:nvPr/>
        </p:nvSpPr>
        <p:spPr>
          <a:xfrm>
            <a:off x="3547680" y="2050719"/>
            <a:ext cx="1261884" cy="1754326"/>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姓名</a:t>
            </a:r>
            <a:endParaRPr kumimoji="1"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性別</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生年月日</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住所</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勤務先</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役職</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電話番号</a:t>
            </a:r>
            <a:endParaRPr kumimoji="1"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メールアドレス</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位置情報　など</a:t>
            </a:r>
            <a:endParaRPr kumimoji="1" lang="en-US" altLang="ja-JP" sz="1200" dirty="0">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11A6031E-F19F-9245-A7ED-EF6DEF679E8E}"/>
              </a:ext>
            </a:extLst>
          </p:cNvPr>
          <p:cNvSpPr txBox="1"/>
          <p:nvPr/>
        </p:nvSpPr>
        <p:spPr>
          <a:xfrm>
            <a:off x="3547680" y="3950783"/>
            <a:ext cx="1261884" cy="1754326"/>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メーカー</a:t>
            </a:r>
            <a:endParaRPr kumimoji="1"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機種名</a:t>
            </a:r>
            <a:endParaRPr kumimoji="1"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型番</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所有者</a:t>
            </a:r>
            <a:endParaRPr lang="en-US" altLang="ja-JP" sz="1200" dirty="0">
              <a:latin typeface="Meiryo" panose="020B0604030504040204" pitchFamily="34" charset="-128"/>
              <a:ea typeface="Meiryo" panose="020B0604030504040204" pitchFamily="34" charset="-128"/>
            </a:endParaRPr>
          </a:p>
          <a:p>
            <a:r>
              <a:rPr lang="en-US" altLang="ja-JP" sz="1200" dirty="0">
                <a:latin typeface="Meiryo" panose="020B0604030504040204" pitchFamily="34" charset="-128"/>
                <a:ea typeface="Meiryo" panose="020B0604030504040204" pitchFamily="34" charset="-128"/>
              </a:rPr>
              <a:t>OS</a:t>
            </a:r>
            <a:r>
              <a:rPr lang="ja-JP" altLang="en-US" sz="1200">
                <a:latin typeface="Meiryo" panose="020B0604030504040204" pitchFamily="34" charset="-128"/>
                <a:ea typeface="Meiryo" panose="020B0604030504040204" pitchFamily="34" charset="-128"/>
              </a:rPr>
              <a:t>の種別</a:t>
            </a:r>
            <a:endParaRPr lang="en-US" altLang="ja-JP" sz="1200" dirty="0">
              <a:latin typeface="Meiryo" panose="020B0604030504040204" pitchFamily="34" charset="-128"/>
              <a:ea typeface="Meiryo" panose="020B0604030504040204" pitchFamily="34" charset="-128"/>
            </a:endParaRPr>
          </a:p>
          <a:p>
            <a:r>
              <a:rPr lang="en-US" altLang="ja-JP" sz="1200" dirty="0">
                <a:latin typeface="Meiryo" panose="020B0604030504040204" pitchFamily="34" charset="-128"/>
                <a:ea typeface="Meiryo" panose="020B0604030504040204" pitchFamily="34" charset="-128"/>
              </a:rPr>
              <a:t>FQDN</a:t>
            </a:r>
            <a:r>
              <a:rPr lang="ja-JP" altLang="en-US" sz="1200">
                <a:latin typeface="Meiryo" panose="020B0604030504040204" pitchFamily="34" charset="-128"/>
                <a:ea typeface="Meiryo" panose="020B0604030504040204" pitchFamily="34" charset="-128"/>
              </a:rPr>
              <a:t>名</a:t>
            </a:r>
            <a:endParaRPr lang="en-US" altLang="ja-JP" sz="1200" dirty="0">
              <a:latin typeface="Meiryo" panose="020B0604030504040204" pitchFamily="34" charset="-128"/>
              <a:ea typeface="Meiryo" panose="020B0604030504040204" pitchFamily="34" charset="-128"/>
            </a:endParaRPr>
          </a:p>
          <a:p>
            <a:r>
              <a:rPr lang="en-US" altLang="ja-JP" sz="1200" dirty="0">
                <a:latin typeface="Meiryo" panose="020B0604030504040204" pitchFamily="34" charset="-128"/>
                <a:ea typeface="Meiryo" panose="020B0604030504040204" pitchFamily="34" charset="-128"/>
              </a:rPr>
              <a:t>IP</a:t>
            </a:r>
            <a:r>
              <a:rPr lang="ja-JP" altLang="en-US" sz="1200">
                <a:latin typeface="Meiryo" panose="020B0604030504040204" pitchFamily="34" charset="-128"/>
                <a:ea typeface="Meiryo" panose="020B0604030504040204" pitchFamily="34" charset="-128"/>
              </a:rPr>
              <a:t>アドレス</a:t>
            </a:r>
            <a:endParaRPr lang="en-US" altLang="ja-JP" sz="1200" dirty="0">
              <a:latin typeface="Meiryo" panose="020B0604030504040204" pitchFamily="34" charset="-128"/>
              <a:ea typeface="Meiryo" panose="020B0604030504040204" pitchFamily="34" charset="-128"/>
            </a:endParaRPr>
          </a:p>
          <a:p>
            <a:r>
              <a:rPr lang="en-US" altLang="ja-JP" sz="1200" dirty="0">
                <a:latin typeface="Meiryo" panose="020B0604030504040204" pitchFamily="34" charset="-128"/>
                <a:ea typeface="Meiryo" panose="020B0604030504040204" pitchFamily="34" charset="-128"/>
              </a:rPr>
              <a:t>MAC</a:t>
            </a:r>
            <a:r>
              <a:rPr lang="ja-JP" altLang="en-US" sz="1200">
                <a:latin typeface="Meiryo" panose="020B0604030504040204" pitchFamily="34" charset="-128"/>
                <a:ea typeface="Meiryo" panose="020B0604030504040204" pitchFamily="34" charset="-128"/>
              </a:rPr>
              <a:t>アドレス</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設置場所　など</a:t>
            </a:r>
            <a:endParaRPr kumimoji="1" lang="en-US" altLang="ja-JP" sz="1200" dirty="0">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3999F3D2-BD27-1643-A5FE-5C780442A5C5}"/>
              </a:ext>
            </a:extLst>
          </p:cNvPr>
          <p:cNvSpPr/>
          <p:nvPr/>
        </p:nvSpPr>
        <p:spPr>
          <a:xfrm>
            <a:off x="552638" y="1198389"/>
            <a:ext cx="2133600" cy="646331"/>
          </a:xfrm>
          <a:prstGeom prst="rect">
            <a:avLst/>
          </a:prstGeom>
        </p:spPr>
        <p:txBody>
          <a:bodyPr wrap="square">
            <a:spAutoFit/>
          </a:bodyPr>
          <a:lstStyle/>
          <a:p>
            <a:r>
              <a:rPr lang="ja-JP" altLang="en-US" sz="1200">
                <a:solidFill>
                  <a:srgbClr val="202122"/>
                </a:solidFill>
                <a:latin typeface="Meiryo" panose="020B0604030504040204" pitchFamily="34" charset="-128"/>
                <a:ea typeface="Meiryo" panose="020B0604030504040204" pitchFamily="34" charset="-128"/>
              </a:rPr>
              <a:t>主体／実体のこと。人、組織、デバイス、サービスなど、属性を管理する単位</a:t>
            </a:r>
            <a:endParaRPr lang="ja-JP" altLang="en-US" sz="1200">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46F4F968-A159-B249-A068-4E2D95170987}"/>
              </a:ext>
            </a:extLst>
          </p:cNvPr>
          <p:cNvSpPr/>
          <p:nvPr/>
        </p:nvSpPr>
        <p:spPr>
          <a:xfrm>
            <a:off x="552638" y="839299"/>
            <a:ext cx="2133600" cy="369332"/>
          </a:xfrm>
          <a:prstGeom prst="rect">
            <a:avLst/>
          </a:prstGeom>
        </p:spPr>
        <p:txBody>
          <a:bodyPr wrap="square">
            <a:spAutoFit/>
          </a:bodyPr>
          <a:lstStyle/>
          <a:p>
            <a:pPr algn="ctr"/>
            <a:r>
              <a:rPr lang="ja-JP" altLang="en-US" b="1">
                <a:solidFill>
                  <a:srgbClr val="202122"/>
                </a:solidFill>
                <a:latin typeface="Meiryo" panose="020B0604030504040204" pitchFamily="34" charset="-128"/>
                <a:ea typeface="Meiryo" panose="020B0604030504040204" pitchFamily="34" charset="-128"/>
              </a:rPr>
              <a:t>エンティティ</a:t>
            </a:r>
            <a:endParaRPr lang="ja-JP" altLang="en-US" b="1">
              <a:latin typeface="Meiryo" panose="020B0604030504040204" pitchFamily="34" charset="-128"/>
              <a:ea typeface="Meiryo" panose="020B0604030504040204" pitchFamily="34" charset="-128"/>
            </a:endParaRPr>
          </a:p>
        </p:txBody>
      </p:sp>
      <p:sp>
        <p:nvSpPr>
          <p:cNvPr id="22" name="正方形/長方形 21">
            <a:extLst>
              <a:ext uri="{FF2B5EF4-FFF2-40B4-BE49-F238E27FC236}">
                <a16:creationId xmlns:a16="http://schemas.microsoft.com/office/drawing/2014/main" id="{7E94F0D5-D4E0-FE42-A507-EB5CF698DDA5}"/>
              </a:ext>
            </a:extLst>
          </p:cNvPr>
          <p:cNvSpPr/>
          <p:nvPr/>
        </p:nvSpPr>
        <p:spPr>
          <a:xfrm>
            <a:off x="3112481" y="1198388"/>
            <a:ext cx="2133600" cy="646331"/>
          </a:xfrm>
          <a:prstGeom prst="rect">
            <a:avLst/>
          </a:prstGeom>
        </p:spPr>
        <p:txBody>
          <a:bodyPr wrap="square">
            <a:spAutoFit/>
          </a:bodyPr>
          <a:lstStyle/>
          <a:p>
            <a:r>
              <a:rPr lang="ja-JP" altLang="en-US" sz="1200">
                <a:solidFill>
                  <a:srgbClr val="202122"/>
                </a:solidFill>
                <a:latin typeface="Meiryo" panose="020B0604030504040204" pitchFamily="34" charset="-128"/>
                <a:ea typeface="Meiryo" panose="020B0604030504040204" pitchFamily="34" charset="-128"/>
              </a:rPr>
              <a:t>エンティティに関する属性情報の集合。「アイデンティティ情報」とも言う</a:t>
            </a:r>
            <a:endParaRPr lang="ja-JP" altLang="en-US" sz="1200">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D384429E-0653-4844-BA88-91D6718B4589}"/>
              </a:ext>
            </a:extLst>
          </p:cNvPr>
          <p:cNvSpPr/>
          <p:nvPr/>
        </p:nvSpPr>
        <p:spPr>
          <a:xfrm>
            <a:off x="3112481" y="839298"/>
            <a:ext cx="2133600" cy="369332"/>
          </a:xfrm>
          <a:prstGeom prst="rect">
            <a:avLst/>
          </a:prstGeom>
        </p:spPr>
        <p:txBody>
          <a:bodyPr wrap="square">
            <a:spAutoFit/>
          </a:bodyPr>
          <a:lstStyle/>
          <a:p>
            <a:pPr algn="ctr"/>
            <a:r>
              <a:rPr lang="ja-JP" altLang="en-US" b="1">
                <a:solidFill>
                  <a:srgbClr val="202122"/>
                </a:solidFill>
                <a:latin typeface="Meiryo" panose="020B0604030504040204" pitchFamily="34" charset="-128"/>
                <a:ea typeface="Meiryo" panose="020B0604030504040204" pitchFamily="34" charset="-128"/>
              </a:rPr>
              <a:t>アイデンティティ</a:t>
            </a:r>
            <a:endParaRPr lang="ja-JP" altLang="en-US" b="1">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EF351802-7263-C240-81E2-805CC6F82AE9}"/>
              </a:ext>
            </a:extLst>
          </p:cNvPr>
          <p:cNvSpPr/>
          <p:nvPr/>
        </p:nvSpPr>
        <p:spPr>
          <a:xfrm>
            <a:off x="5672325" y="1198388"/>
            <a:ext cx="2865531" cy="646331"/>
          </a:xfrm>
          <a:prstGeom prst="rect">
            <a:avLst/>
          </a:prstGeom>
        </p:spPr>
        <p:txBody>
          <a:bodyPr wrap="square">
            <a:spAutoFit/>
          </a:bodyPr>
          <a:lstStyle/>
          <a:p>
            <a:r>
              <a:rPr lang="ja-JP" altLang="en-US" sz="1200">
                <a:solidFill>
                  <a:srgbClr val="202122"/>
                </a:solidFill>
                <a:latin typeface="Meiryo" panose="020B0604030504040204" pitchFamily="34" charset="-128"/>
                <a:ea typeface="Meiryo" panose="020B0604030504040204" pitchFamily="34" charset="-128"/>
              </a:rPr>
              <a:t>エンティティが確かにアイデンティティ情報と結びついたエンティティであることを証明するための情報</a:t>
            </a:r>
            <a:endParaRPr lang="ja-JP" altLang="en-US" sz="1200">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A5F227C8-E189-AE47-A18C-0B85C84831D9}"/>
              </a:ext>
            </a:extLst>
          </p:cNvPr>
          <p:cNvSpPr/>
          <p:nvPr/>
        </p:nvSpPr>
        <p:spPr>
          <a:xfrm>
            <a:off x="6038289" y="835917"/>
            <a:ext cx="2133600" cy="369332"/>
          </a:xfrm>
          <a:prstGeom prst="rect">
            <a:avLst/>
          </a:prstGeom>
        </p:spPr>
        <p:txBody>
          <a:bodyPr wrap="square">
            <a:spAutoFit/>
          </a:bodyPr>
          <a:lstStyle/>
          <a:p>
            <a:pPr algn="ctr"/>
            <a:r>
              <a:rPr lang="ja-JP" altLang="en-US" b="1">
                <a:solidFill>
                  <a:srgbClr val="202122"/>
                </a:solidFill>
                <a:latin typeface="Meiryo" panose="020B0604030504040204" pitchFamily="34" charset="-128"/>
                <a:ea typeface="Meiryo" panose="020B0604030504040204" pitchFamily="34" charset="-128"/>
              </a:rPr>
              <a:t>クレデンシャル</a:t>
            </a:r>
            <a:endParaRPr lang="ja-JP" altLang="en-US" b="1">
              <a:latin typeface="Meiryo" panose="020B0604030504040204" pitchFamily="34" charset="-128"/>
              <a:ea typeface="Meiryo" panose="020B0604030504040204" pitchFamily="34" charset="-128"/>
            </a:endParaRPr>
          </a:p>
        </p:txBody>
      </p:sp>
      <p:sp>
        <p:nvSpPr>
          <p:cNvPr id="28" name="正方形/長方形 27">
            <a:extLst>
              <a:ext uri="{FF2B5EF4-FFF2-40B4-BE49-F238E27FC236}">
                <a16:creationId xmlns:a16="http://schemas.microsoft.com/office/drawing/2014/main" id="{151E7727-A4BF-0D4C-ABCB-3A18F09BA393}"/>
              </a:ext>
            </a:extLst>
          </p:cNvPr>
          <p:cNvSpPr/>
          <p:nvPr/>
        </p:nvSpPr>
        <p:spPr>
          <a:xfrm>
            <a:off x="551996" y="3336551"/>
            <a:ext cx="2133600" cy="307777"/>
          </a:xfrm>
          <a:prstGeom prst="rect">
            <a:avLst/>
          </a:prstGeom>
        </p:spPr>
        <p:txBody>
          <a:bodyPr wrap="square">
            <a:spAutoFit/>
          </a:bodyPr>
          <a:lstStyle/>
          <a:p>
            <a:pPr algn="ctr"/>
            <a:r>
              <a:rPr lang="ja-JP" altLang="en-US" sz="1400" b="1">
                <a:latin typeface="Meiryo" panose="020B0604030504040204" pitchFamily="34" charset="-128"/>
                <a:ea typeface="Meiryo" panose="020B0604030504040204" pitchFamily="34" charset="-128"/>
              </a:rPr>
              <a:t>人</a:t>
            </a:r>
          </a:p>
        </p:txBody>
      </p:sp>
      <p:sp>
        <p:nvSpPr>
          <p:cNvPr id="29" name="正方形/長方形 28">
            <a:extLst>
              <a:ext uri="{FF2B5EF4-FFF2-40B4-BE49-F238E27FC236}">
                <a16:creationId xmlns:a16="http://schemas.microsoft.com/office/drawing/2014/main" id="{40C85714-2E62-C94D-B87B-4CB86B41E99B}"/>
              </a:ext>
            </a:extLst>
          </p:cNvPr>
          <p:cNvSpPr/>
          <p:nvPr/>
        </p:nvSpPr>
        <p:spPr>
          <a:xfrm>
            <a:off x="550920" y="5210248"/>
            <a:ext cx="2133600" cy="307777"/>
          </a:xfrm>
          <a:prstGeom prst="rect">
            <a:avLst/>
          </a:prstGeom>
        </p:spPr>
        <p:txBody>
          <a:bodyPr wrap="square">
            <a:spAutoFit/>
          </a:bodyPr>
          <a:lstStyle/>
          <a:p>
            <a:pPr algn="ctr"/>
            <a:r>
              <a:rPr lang="ja-JP" altLang="en-US" sz="1400" b="1">
                <a:latin typeface="Meiryo" panose="020B0604030504040204" pitchFamily="34" charset="-128"/>
                <a:ea typeface="Meiryo" panose="020B0604030504040204" pitchFamily="34" charset="-128"/>
              </a:rPr>
              <a:t>コンピュータ</a:t>
            </a:r>
          </a:p>
        </p:txBody>
      </p:sp>
      <p:sp>
        <p:nvSpPr>
          <p:cNvPr id="30" name="テキスト ボックス 29">
            <a:extLst>
              <a:ext uri="{FF2B5EF4-FFF2-40B4-BE49-F238E27FC236}">
                <a16:creationId xmlns:a16="http://schemas.microsoft.com/office/drawing/2014/main" id="{7EEEEAEB-03E4-5645-8B49-9C0FEB4F450F}"/>
              </a:ext>
            </a:extLst>
          </p:cNvPr>
          <p:cNvSpPr txBox="1"/>
          <p:nvPr/>
        </p:nvSpPr>
        <p:spPr>
          <a:xfrm>
            <a:off x="5691254" y="2352305"/>
            <a:ext cx="2865531" cy="2985433"/>
          </a:xfrm>
          <a:prstGeom prst="rect">
            <a:avLst/>
          </a:prstGeom>
          <a:noFill/>
        </p:spPr>
        <p:txBody>
          <a:bodyPr wrap="square" rtlCol="0">
            <a:spAutoFit/>
          </a:bodyPr>
          <a:lstStyle/>
          <a:p>
            <a:pPr>
              <a:spcAft>
                <a:spcPts val="600"/>
              </a:spcAft>
            </a:pPr>
            <a:r>
              <a:rPr kumimoji="1" lang="ja-JP" altLang="en-US" sz="1200" b="1">
                <a:latin typeface="Meiryo" panose="020B0604030504040204" pitchFamily="34" charset="-128"/>
                <a:ea typeface="Meiryo" panose="020B0604030504040204" pitchFamily="34" charset="-128"/>
              </a:rPr>
              <a:t>エンティティ、あるいはアイデンティティ管理システムしか知らない情報</a:t>
            </a:r>
            <a:r>
              <a:rPr kumimoji="1" lang="ja-JP" altLang="en-US" sz="1200">
                <a:latin typeface="Meiryo" panose="020B0604030504040204" pitchFamily="34" charset="-128"/>
                <a:ea typeface="Meiryo" panose="020B0604030504040204" pitchFamily="34" charset="-128"/>
              </a:rPr>
              <a:t>：パスワード、</a:t>
            </a:r>
            <a:r>
              <a:rPr kumimoji="1" lang="en-US" altLang="ja-JP" sz="1200" dirty="0">
                <a:latin typeface="Meiryo" panose="020B0604030504040204" pitchFamily="34" charset="-128"/>
                <a:ea typeface="Meiryo" panose="020B0604030504040204" pitchFamily="34" charset="-128"/>
              </a:rPr>
              <a:t>PIN</a:t>
            </a:r>
            <a:r>
              <a:rPr kumimoji="1" lang="ja-JP" altLang="en-US" sz="1200">
                <a:latin typeface="Meiryo" panose="020B0604030504040204" pitchFamily="34" charset="-128"/>
                <a:ea typeface="Meiryo" panose="020B0604030504040204" pitchFamily="34" charset="-128"/>
              </a:rPr>
              <a:t>など</a:t>
            </a:r>
            <a:endParaRPr kumimoji="1" lang="en-US" altLang="ja-JP" sz="1200" dirty="0">
              <a:latin typeface="Meiryo" panose="020B0604030504040204" pitchFamily="34" charset="-128"/>
              <a:ea typeface="Meiryo" panose="020B0604030504040204" pitchFamily="34" charset="-128"/>
            </a:endParaRPr>
          </a:p>
          <a:p>
            <a:pPr>
              <a:spcAft>
                <a:spcPts val="600"/>
              </a:spcAft>
            </a:pPr>
            <a:r>
              <a:rPr lang="ja-JP" altLang="en-US" sz="1200" b="1">
                <a:latin typeface="Meiryo" panose="020B0604030504040204" pitchFamily="34" charset="-128"/>
                <a:ea typeface="Meiryo" panose="020B0604030504040204" pitchFamily="34" charset="-128"/>
              </a:rPr>
              <a:t>エンティティしか知らない、あるいは持っていないことを他のシステムが確認できる情報</a:t>
            </a:r>
            <a:r>
              <a:rPr lang="ja-JP" altLang="en-US" sz="1200">
                <a:latin typeface="Meiryo" panose="020B0604030504040204" pitchFamily="34" charset="-128"/>
                <a:ea typeface="Meiryo" panose="020B0604030504040204" pitchFamily="34" charset="-128"/>
              </a:rPr>
              <a:t>：署名鍵と検証鍵のペアなど</a:t>
            </a:r>
            <a:endParaRPr lang="en-US" altLang="ja-JP" sz="1200" dirty="0">
              <a:latin typeface="Meiryo" panose="020B0604030504040204" pitchFamily="34" charset="-128"/>
              <a:ea typeface="Meiryo" panose="020B0604030504040204" pitchFamily="34" charset="-128"/>
            </a:endParaRPr>
          </a:p>
          <a:p>
            <a:pPr>
              <a:spcAft>
                <a:spcPts val="600"/>
              </a:spcAft>
            </a:pPr>
            <a:r>
              <a:rPr lang="ja-JP" altLang="en-US" sz="1200" b="1">
                <a:latin typeface="Meiryo" panose="020B0604030504040204" pitchFamily="34" charset="-128"/>
                <a:ea typeface="Meiryo" panose="020B0604030504040204" pitchFamily="34" charset="-128"/>
              </a:rPr>
              <a:t>当該エンティティとそれ以外のエンティティが知っている情報</a:t>
            </a:r>
            <a:r>
              <a:rPr lang="ja-JP" altLang="en-US" sz="1200">
                <a:latin typeface="Meiryo" panose="020B0604030504040204" pitchFamily="34" charset="-128"/>
                <a:ea typeface="Meiryo" panose="020B0604030504040204" pitchFamily="34" charset="-128"/>
              </a:rPr>
              <a:t>：ユーザー名、母親の旧姓など</a:t>
            </a:r>
            <a:endParaRPr lang="en-US" altLang="ja-JP" sz="1200" dirty="0">
              <a:latin typeface="Meiryo" panose="020B0604030504040204" pitchFamily="34" charset="-128"/>
              <a:ea typeface="Meiryo" panose="020B0604030504040204" pitchFamily="34" charset="-128"/>
            </a:endParaRPr>
          </a:p>
          <a:p>
            <a:pPr>
              <a:spcAft>
                <a:spcPts val="600"/>
              </a:spcAft>
            </a:pPr>
            <a:r>
              <a:rPr lang="ja-JP" altLang="en-US" sz="1200" b="1">
                <a:latin typeface="Meiryo" panose="020B0604030504040204" pitchFamily="34" charset="-128"/>
                <a:ea typeface="Meiryo" panose="020B0604030504040204" pitchFamily="34" charset="-128"/>
              </a:rPr>
              <a:t>アイデンティティ情報を含むデジタル・データ</a:t>
            </a:r>
            <a:r>
              <a:rPr lang="ja-JP" altLang="en-US" sz="1200">
                <a:latin typeface="Meiryo" panose="020B0604030504040204" pitchFamily="34" charset="-128"/>
                <a:ea typeface="Meiryo" panose="020B0604030504040204" pitchFamily="34" charset="-128"/>
              </a:rPr>
              <a:t>：</a:t>
            </a:r>
            <a:r>
              <a:rPr lang="en-US" altLang="ja-JP" sz="1200" dirty="0">
                <a:latin typeface="Meiryo" panose="020B0604030504040204" pitchFamily="34" charset="-128"/>
                <a:ea typeface="Meiryo" panose="020B0604030504040204" pitchFamily="34" charset="-128"/>
              </a:rPr>
              <a:t>X509</a:t>
            </a:r>
            <a:r>
              <a:rPr lang="ja-JP" altLang="en-US" sz="1200">
                <a:latin typeface="Meiryo" panose="020B0604030504040204" pitchFamily="34" charset="-128"/>
                <a:ea typeface="Meiryo" panose="020B0604030504040204" pitchFamily="34" charset="-128"/>
              </a:rPr>
              <a:t>形式の証明書、</a:t>
            </a:r>
            <a:r>
              <a:rPr lang="en-US" altLang="ja-JP" sz="1200" dirty="0">
                <a:latin typeface="Meiryo" panose="020B0604030504040204" pitchFamily="34" charset="-128"/>
                <a:ea typeface="Meiryo" panose="020B0604030504040204" pitchFamily="34" charset="-128"/>
              </a:rPr>
              <a:t>ID</a:t>
            </a:r>
            <a:r>
              <a:rPr lang="ja-JP" altLang="en-US" sz="1200">
                <a:latin typeface="Meiryo" panose="020B0604030504040204" pitchFamily="34" charset="-128"/>
                <a:ea typeface="Meiryo" panose="020B0604030504040204" pitchFamily="34" charset="-128"/>
              </a:rPr>
              <a:t>トークンなど</a:t>
            </a:r>
            <a:endParaRPr lang="en-US" altLang="ja-JP" sz="1200" b="1" dirty="0">
              <a:latin typeface="Meiryo" panose="020B0604030504040204" pitchFamily="34" charset="-128"/>
              <a:ea typeface="Meiryo" panose="020B0604030504040204" pitchFamily="34" charset="-128"/>
            </a:endParaRPr>
          </a:p>
          <a:p>
            <a:pPr>
              <a:spcAft>
                <a:spcPts val="600"/>
              </a:spcAft>
            </a:pPr>
            <a:r>
              <a:rPr lang="ja-JP" altLang="en-US" sz="1200" b="1">
                <a:latin typeface="Meiryo" panose="020B0604030504040204" pitchFamily="34" charset="-128"/>
                <a:ea typeface="Meiryo" panose="020B0604030504040204" pitchFamily="34" charset="-128"/>
              </a:rPr>
              <a:t>上記の任意の組合せ</a:t>
            </a:r>
            <a:endParaRPr kumimoji="1" lang="en-US" altLang="ja-JP" sz="1200" b="1" dirty="0">
              <a:latin typeface="Meiryo" panose="020B0604030504040204" pitchFamily="34" charset="-128"/>
              <a:ea typeface="Meiryo" panose="020B0604030504040204" pitchFamily="34" charset="-128"/>
            </a:endParaRPr>
          </a:p>
        </p:txBody>
      </p:sp>
      <p:sp>
        <p:nvSpPr>
          <p:cNvPr id="37" name="正方形/長方形 36">
            <a:extLst>
              <a:ext uri="{FF2B5EF4-FFF2-40B4-BE49-F238E27FC236}">
                <a16:creationId xmlns:a16="http://schemas.microsoft.com/office/drawing/2014/main" id="{1498B010-B511-BA48-8FDA-60A892C7DA76}"/>
              </a:ext>
            </a:extLst>
          </p:cNvPr>
          <p:cNvSpPr/>
          <p:nvPr/>
        </p:nvSpPr>
        <p:spPr>
          <a:xfrm>
            <a:off x="5672324" y="5887553"/>
            <a:ext cx="2865529" cy="677108"/>
          </a:xfrm>
          <a:prstGeom prst="rect">
            <a:avLst/>
          </a:prstGeom>
        </p:spPr>
        <p:txBody>
          <a:bodyPr wrap="square">
            <a:spAutoFit/>
          </a:bodyPr>
          <a:lstStyle/>
          <a:p>
            <a:r>
              <a:rPr lang="en" altLang="ja-JP" sz="1400" b="1" dirty="0">
                <a:solidFill>
                  <a:srgbClr val="202122"/>
                </a:solidFill>
                <a:latin typeface="Meiryo" panose="020B0604030504040204" pitchFamily="34" charset="-128"/>
                <a:ea typeface="Meiryo" panose="020B0604030504040204" pitchFamily="34" charset="-128"/>
              </a:rPr>
              <a:t>PII</a:t>
            </a:r>
            <a:r>
              <a:rPr lang="ja-JP" altLang="en-US" sz="800" b="1" dirty="0">
                <a:solidFill>
                  <a:srgbClr val="202122"/>
                </a:solidFill>
                <a:latin typeface="Meiryo" panose="020B0604030504040204" pitchFamily="34" charset="-128"/>
                <a:ea typeface="Meiryo" panose="020B0604030504040204" pitchFamily="34" charset="-128"/>
              </a:rPr>
              <a:t>　</a:t>
            </a:r>
            <a:r>
              <a:rPr lang="en" altLang="ja-JP" sz="900" b="1" dirty="0">
                <a:solidFill>
                  <a:srgbClr val="202122"/>
                </a:solidFill>
                <a:latin typeface="Meiryo" panose="020B0604030504040204" pitchFamily="34" charset="-128"/>
                <a:ea typeface="Meiryo" panose="020B0604030504040204" pitchFamily="34" charset="-128"/>
              </a:rPr>
              <a:t>Personally Identifiable Information</a:t>
            </a:r>
            <a:endParaRPr lang="ja-JP" altLang="en-US" sz="900">
              <a:latin typeface="Meiryo" panose="020B0604030504040204" pitchFamily="34" charset="-128"/>
              <a:ea typeface="Meiryo" panose="020B0604030504040204" pitchFamily="34" charset="-128"/>
            </a:endParaRPr>
          </a:p>
          <a:p>
            <a:r>
              <a:rPr lang="ja-JP" altLang="en-US" sz="1200">
                <a:solidFill>
                  <a:srgbClr val="202122"/>
                </a:solidFill>
                <a:latin typeface="Meiryo" panose="020B0604030504040204" pitchFamily="34" charset="-128"/>
                <a:ea typeface="Meiryo" panose="020B0604030504040204" pitchFamily="34" charset="-128"/>
              </a:rPr>
              <a:t>エンティティが人である場合、個人識別可能な属性情報の組み合わせ</a:t>
            </a:r>
            <a:endParaRPr lang="en-US" altLang="ja-JP" sz="1200" dirty="0">
              <a:solidFill>
                <a:srgbClr val="202122"/>
              </a:solidFill>
              <a:latin typeface="Meiryo" panose="020B0604030504040204" pitchFamily="34" charset="-128"/>
              <a:ea typeface="Meiryo" panose="020B0604030504040204" pitchFamily="34" charset="-128"/>
            </a:endParaRPr>
          </a:p>
        </p:txBody>
      </p:sp>
      <p:sp>
        <p:nvSpPr>
          <p:cNvPr id="38" name="正方形/長方形 37">
            <a:extLst>
              <a:ext uri="{FF2B5EF4-FFF2-40B4-BE49-F238E27FC236}">
                <a16:creationId xmlns:a16="http://schemas.microsoft.com/office/drawing/2014/main" id="{33F8B7BC-7372-784D-ABA1-18BF4AC67A6C}"/>
              </a:ext>
            </a:extLst>
          </p:cNvPr>
          <p:cNvSpPr/>
          <p:nvPr/>
        </p:nvSpPr>
        <p:spPr>
          <a:xfrm>
            <a:off x="3063054" y="5884199"/>
            <a:ext cx="2392506" cy="677108"/>
          </a:xfrm>
          <a:prstGeom prst="rect">
            <a:avLst/>
          </a:prstGeom>
        </p:spPr>
        <p:txBody>
          <a:bodyPr wrap="square">
            <a:spAutoFit/>
          </a:bodyPr>
          <a:lstStyle/>
          <a:p>
            <a:r>
              <a:rPr lang="ja-JP" altLang="en-US" sz="1400" b="1">
                <a:solidFill>
                  <a:srgbClr val="202122"/>
                </a:solidFill>
                <a:latin typeface="Meiryo" panose="020B0604030504040204" pitchFamily="34" charset="-128"/>
                <a:ea typeface="Meiryo" panose="020B0604030504040204" pitchFamily="34" charset="-128"/>
              </a:rPr>
              <a:t>デジタルアイデンティティ</a:t>
            </a:r>
            <a:endParaRPr lang="en-US" altLang="ja-JP" sz="1400" b="1" dirty="0">
              <a:solidFill>
                <a:srgbClr val="202122"/>
              </a:solidFill>
              <a:latin typeface="Meiryo" panose="020B0604030504040204" pitchFamily="34" charset="-128"/>
              <a:ea typeface="Meiryo" panose="020B0604030504040204" pitchFamily="34" charset="-128"/>
            </a:endParaRPr>
          </a:p>
          <a:p>
            <a:r>
              <a:rPr lang="ja-JP" altLang="en-US" sz="1200">
                <a:solidFill>
                  <a:srgbClr val="202122"/>
                </a:solidFill>
                <a:latin typeface="Meiryo" panose="020B0604030504040204" pitchFamily="34" charset="-128"/>
                <a:ea typeface="Meiryo" panose="020B0604030504040204" pitchFamily="34" charset="-128"/>
              </a:rPr>
              <a:t>アイデンティティを電子的に表現したもの</a:t>
            </a:r>
            <a:endParaRPr lang="ja-JP" altLang="en-US" sz="1200">
              <a:latin typeface="Meiryo" panose="020B0604030504040204" pitchFamily="34" charset="-128"/>
              <a:ea typeface="Meiryo" panose="020B0604030504040204" pitchFamily="34" charset="-128"/>
            </a:endParaRPr>
          </a:p>
        </p:txBody>
      </p:sp>
      <p:sp>
        <p:nvSpPr>
          <p:cNvPr id="40" name="正方形/長方形 39">
            <a:extLst>
              <a:ext uri="{FF2B5EF4-FFF2-40B4-BE49-F238E27FC236}">
                <a16:creationId xmlns:a16="http://schemas.microsoft.com/office/drawing/2014/main" id="{AB5D5D70-9388-BD40-B517-E51250B4E1C0}"/>
              </a:ext>
            </a:extLst>
          </p:cNvPr>
          <p:cNvSpPr/>
          <p:nvPr/>
        </p:nvSpPr>
        <p:spPr>
          <a:xfrm>
            <a:off x="550921" y="5815765"/>
            <a:ext cx="2133600" cy="669634"/>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a:solidFill>
                  <a:schemeClr val="tx1"/>
                </a:solidFill>
                <a:latin typeface="ＭＳ Ｐゴシック"/>
                <a:ea typeface="ＭＳ Ｐゴシック"/>
                <a:cs typeface="ＭＳ Ｐゴシック"/>
              </a:rPr>
              <a:t>・・・</a:t>
            </a:r>
            <a:endParaRPr kumimoji="1" lang="ja-JP" altLang="en-US" sz="3200" dirty="0">
              <a:solidFill>
                <a:schemeClr val="tx1"/>
              </a:solidFill>
              <a:latin typeface="ＭＳ Ｐゴシック"/>
              <a:ea typeface="ＭＳ Ｐゴシック"/>
              <a:cs typeface="ＭＳ Ｐゴシック"/>
            </a:endParaRPr>
          </a:p>
        </p:txBody>
      </p:sp>
    </p:spTree>
    <p:extLst>
      <p:ext uri="{BB962C8B-B14F-4D97-AF65-F5344CB8AC3E}">
        <p14:creationId xmlns:p14="http://schemas.microsoft.com/office/powerpoint/2010/main" val="40774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円柱 3">
            <a:extLst>
              <a:ext uri="{FF2B5EF4-FFF2-40B4-BE49-F238E27FC236}">
                <a16:creationId xmlns:a16="http://schemas.microsoft.com/office/drawing/2014/main" id="{9FA8F970-AEEB-E842-AA72-8DD195C3410F}"/>
              </a:ext>
            </a:extLst>
          </p:cNvPr>
          <p:cNvSpPr/>
          <p:nvPr/>
        </p:nvSpPr>
        <p:spPr>
          <a:xfrm>
            <a:off x="3460801" y="3302992"/>
            <a:ext cx="2709842" cy="1987641"/>
          </a:xfrm>
          <a:prstGeom prst="can">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7994218-D7B5-0840-A640-8915C4144D32}"/>
              </a:ext>
            </a:extLst>
          </p:cNvPr>
          <p:cNvSpPr>
            <a:spLocks noGrp="1"/>
          </p:cNvSpPr>
          <p:nvPr>
            <p:ph type="title"/>
          </p:nvPr>
        </p:nvSpPr>
        <p:spPr/>
        <p:txBody>
          <a:bodyPr/>
          <a:lstStyle/>
          <a:p>
            <a:r>
              <a:rPr kumimoji="1" lang="ja-JP" altLang="en-US"/>
              <a:t>認証プロセス</a:t>
            </a:r>
          </a:p>
        </p:txBody>
      </p:sp>
      <p:sp>
        <p:nvSpPr>
          <p:cNvPr id="3" name="スライド番号プレースホルダー 2">
            <a:extLst>
              <a:ext uri="{FF2B5EF4-FFF2-40B4-BE49-F238E27FC236}">
                <a16:creationId xmlns:a16="http://schemas.microsoft.com/office/drawing/2014/main" id="{88D959BF-D38B-E346-AE03-665B105CC522}"/>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109</a:t>
            </a:fld>
            <a:endParaRPr kumimoji="1" lang="ja-JP" altLang="en-US"/>
          </a:p>
        </p:txBody>
      </p:sp>
      <p:grpSp>
        <p:nvGrpSpPr>
          <p:cNvPr id="15" name="図形グループ 34">
            <a:extLst>
              <a:ext uri="{FF2B5EF4-FFF2-40B4-BE49-F238E27FC236}">
                <a16:creationId xmlns:a16="http://schemas.microsoft.com/office/drawing/2014/main" id="{D7A8ABB7-553E-C04F-9DD3-565C19500F45}"/>
              </a:ext>
            </a:extLst>
          </p:cNvPr>
          <p:cNvGrpSpPr/>
          <p:nvPr/>
        </p:nvGrpSpPr>
        <p:grpSpPr>
          <a:xfrm>
            <a:off x="1041243" y="1495296"/>
            <a:ext cx="384135" cy="810915"/>
            <a:chOff x="1946324" y="4125162"/>
            <a:chExt cx="969964" cy="2007872"/>
          </a:xfrm>
          <a:effectLst>
            <a:outerShdw blurRad="50800" dist="38100" dir="2700000" algn="tl" rotWithShape="0">
              <a:prstClr val="black">
                <a:alpha val="40000"/>
              </a:prstClr>
            </a:outerShdw>
          </a:effectLst>
        </p:grpSpPr>
        <p:sp>
          <p:nvSpPr>
            <p:cNvPr id="16" name="円/楕円 15">
              <a:extLst>
                <a:ext uri="{FF2B5EF4-FFF2-40B4-BE49-F238E27FC236}">
                  <a16:creationId xmlns:a16="http://schemas.microsoft.com/office/drawing/2014/main" id="{962D4B4D-1075-E14A-A108-56ADAB1471A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フローチャート: 論理積ゲート 16">
              <a:extLst>
                <a:ext uri="{FF2B5EF4-FFF2-40B4-BE49-F238E27FC236}">
                  <a16:creationId xmlns:a16="http://schemas.microsoft.com/office/drawing/2014/main" id="{7D77F19C-19DB-9845-9E1C-9B7CA7C9D5B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 name="テキスト ボックス 17">
            <a:extLst>
              <a:ext uri="{FF2B5EF4-FFF2-40B4-BE49-F238E27FC236}">
                <a16:creationId xmlns:a16="http://schemas.microsoft.com/office/drawing/2014/main" id="{061FF954-8574-564B-AB19-1B03874C3468}"/>
              </a:ext>
            </a:extLst>
          </p:cNvPr>
          <p:cNvSpPr txBox="1"/>
          <p:nvPr/>
        </p:nvSpPr>
        <p:spPr>
          <a:xfrm>
            <a:off x="3945305" y="3901798"/>
            <a:ext cx="1172116" cy="1277273"/>
          </a:xfrm>
          <a:prstGeom prst="rect">
            <a:avLst/>
          </a:prstGeom>
          <a:noFill/>
        </p:spPr>
        <p:txBody>
          <a:bodyPr wrap="none" rtlCol="0">
            <a:spAutoFit/>
          </a:bodyPr>
          <a:lstStyle/>
          <a:p>
            <a:r>
              <a:rPr kumimoji="1" lang="ja-JP" altLang="en-US" sz="1100">
                <a:solidFill>
                  <a:schemeClr val="bg1"/>
                </a:solidFill>
                <a:latin typeface="Meiryo" panose="020B0604030504040204" pitchFamily="34" charset="-128"/>
                <a:ea typeface="Meiryo" panose="020B0604030504040204" pitchFamily="34" charset="-128"/>
              </a:rPr>
              <a:t>姓名</a:t>
            </a:r>
            <a:endParaRPr kumimoji="1"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性別</a:t>
            </a:r>
            <a:endParaRPr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生年月日</a:t>
            </a:r>
            <a:endParaRPr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住所</a:t>
            </a:r>
            <a:endParaRPr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勤務先</a:t>
            </a:r>
            <a:endParaRPr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役職</a:t>
            </a:r>
            <a:endParaRPr lang="en-US" altLang="ja-JP" sz="1100" dirty="0">
              <a:solidFill>
                <a:schemeClr val="bg1"/>
              </a:solidFill>
              <a:latin typeface="Meiryo" panose="020B0604030504040204" pitchFamily="34" charset="-128"/>
              <a:ea typeface="Meiryo" panose="020B0604030504040204" pitchFamily="34" charset="-128"/>
            </a:endParaRPr>
          </a:p>
          <a:p>
            <a:r>
              <a:rPr kumimoji="1" lang="ja-JP" altLang="en-US" sz="1100">
                <a:solidFill>
                  <a:schemeClr val="bg1"/>
                </a:solidFill>
                <a:latin typeface="Meiryo" panose="020B0604030504040204" pitchFamily="34" charset="-128"/>
                <a:ea typeface="Meiryo" panose="020B0604030504040204" pitchFamily="34" charset="-128"/>
              </a:rPr>
              <a:t>電話番号　など</a:t>
            </a:r>
            <a:endParaRPr kumimoji="1" lang="en-US" altLang="ja-JP" sz="1100"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46F4F968-A159-B249-A068-4E2D95170987}"/>
              </a:ext>
            </a:extLst>
          </p:cNvPr>
          <p:cNvSpPr/>
          <p:nvPr/>
        </p:nvSpPr>
        <p:spPr>
          <a:xfrm>
            <a:off x="166510" y="1158020"/>
            <a:ext cx="2133600" cy="307777"/>
          </a:xfrm>
          <a:prstGeom prst="rect">
            <a:avLst/>
          </a:prstGeom>
        </p:spPr>
        <p:txBody>
          <a:bodyPr wrap="square">
            <a:spAutoFit/>
          </a:bodyPr>
          <a:lstStyle/>
          <a:p>
            <a:pPr algn="ctr"/>
            <a:r>
              <a:rPr lang="ja-JP" altLang="en-US" sz="1400" b="1">
                <a:solidFill>
                  <a:srgbClr val="202122"/>
                </a:solidFill>
                <a:latin typeface="Meiryo" panose="020B0604030504040204" pitchFamily="34" charset="-128"/>
                <a:ea typeface="Meiryo" panose="020B0604030504040204" pitchFamily="34" charset="-128"/>
              </a:rPr>
              <a:t>エンティティ</a:t>
            </a:r>
            <a:endParaRPr lang="ja-JP" altLang="en-US" sz="1400" b="1">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D384429E-0653-4844-BA88-91D6718B4589}"/>
              </a:ext>
            </a:extLst>
          </p:cNvPr>
          <p:cNvSpPr/>
          <p:nvPr/>
        </p:nvSpPr>
        <p:spPr>
          <a:xfrm>
            <a:off x="6571128" y="1152248"/>
            <a:ext cx="2405717" cy="307777"/>
          </a:xfrm>
          <a:prstGeom prst="rect">
            <a:avLst/>
          </a:prstGeom>
        </p:spPr>
        <p:txBody>
          <a:bodyPr wrap="square">
            <a:spAutoFit/>
          </a:bodyPr>
          <a:lstStyle/>
          <a:p>
            <a:pPr algn="ctr"/>
            <a:r>
              <a:rPr lang="ja-JP" altLang="en-US" sz="1400" b="1">
                <a:solidFill>
                  <a:srgbClr val="7030A0"/>
                </a:solidFill>
                <a:latin typeface="Meiryo" panose="020B0604030504040204" pitchFamily="34" charset="-128"/>
                <a:ea typeface="Meiryo" panose="020B0604030504040204" pitchFamily="34" charset="-128"/>
              </a:rPr>
              <a:t>認証済みアイデンティティ</a:t>
            </a:r>
          </a:p>
        </p:txBody>
      </p:sp>
      <p:sp>
        <p:nvSpPr>
          <p:cNvPr id="27" name="正方形/長方形 26">
            <a:extLst>
              <a:ext uri="{FF2B5EF4-FFF2-40B4-BE49-F238E27FC236}">
                <a16:creationId xmlns:a16="http://schemas.microsoft.com/office/drawing/2014/main" id="{A5F227C8-E189-AE47-A18C-0B85C84831D9}"/>
              </a:ext>
            </a:extLst>
          </p:cNvPr>
          <p:cNvSpPr/>
          <p:nvPr/>
        </p:nvSpPr>
        <p:spPr>
          <a:xfrm>
            <a:off x="1121423" y="2980338"/>
            <a:ext cx="2133600" cy="461665"/>
          </a:xfrm>
          <a:prstGeom prst="rect">
            <a:avLst/>
          </a:prstGeom>
        </p:spPr>
        <p:txBody>
          <a:bodyPr wrap="square">
            <a:spAutoFit/>
          </a:bodyPr>
          <a:lstStyle/>
          <a:p>
            <a:pPr algn="r"/>
            <a:r>
              <a:rPr lang="ja-JP" altLang="en-US" sz="1200">
                <a:solidFill>
                  <a:srgbClr val="202122"/>
                </a:solidFill>
                <a:latin typeface="Meiryo" panose="020B0604030504040204" pitchFamily="34" charset="-128"/>
                <a:ea typeface="Meiryo" panose="020B0604030504040204" pitchFamily="34" charset="-128"/>
              </a:rPr>
              <a:t>＊クレデンシャル</a:t>
            </a:r>
            <a:endParaRPr lang="en-US" altLang="ja-JP" sz="1200" dirty="0">
              <a:solidFill>
                <a:srgbClr val="202122"/>
              </a:solidFill>
              <a:latin typeface="Meiryo" panose="020B0604030504040204" pitchFamily="34" charset="-128"/>
              <a:ea typeface="Meiryo" panose="020B0604030504040204" pitchFamily="34" charset="-128"/>
            </a:endParaRPr>
          </a:p>
          <a:p>
            <a:pPr algn="r"/>
            <a:r>
              <a:rPr lang="ja-JP" altLang="en-US" sz="1200">
                <a:solidFill>
                  <a:srgbClr val="202122"/>
                </a:solidFill>
                <a:latin typeface="Meiryo" panose="020B0604030504040204" pitchFamily="34" charset="-128"/>
                <a:ea typeface="Meiryo" panose="020B0604030504040204" pitchFamily="34" charset="-128"/>
              </a:rPr>
              <a:t>を含む</a:t>
            </a:r>
            <a:endParaRPr lang="ja-JP" altLang="en-US" sz="1200">
              <a:latin typeface="Meiryo" panose="020B0604030504040204" pitchFamily="34" charset="-128"/>
              <a:ea typeface="Meiryo" panose="020B0604030504040204" pitchFamily="34" charset="-128"/>
            </a:endParaRPr>
          </a:p>
        </p:txBody>
      </p:sp>
      <p:sp>
        <p:nvSpPr>
          <p:cNvPr id="39" name="正方形/長方形 38">
            <a:extLst>
              <a:ext uri="{FF2B5EF4-FFF2-40B4-BE49-F238E27FC236}">
                <a16:creationId xmlns:a16="http://schemas.microsoft.com/office/drawing/2014/main" id="{8CBF4FC1-0C18-8B4A-A6FB-2548ADDF4E50}"/>
              </a:ext>
            </a:extLst>
          </p:cNvPr>
          <p:cNvSpPr/>
          <p:nvPr/>
        </p:nvSpPr>
        <p:spPr>
          <a:xfrm>
            <a:off x="3733800" y="1152248"/>
            <a:ext cx="2133600" cy="307777"/>
          </a:xfrm>
          <a:prstGeom prst="rect">
            <a:avLst/>
          </a:prstGeom>
        </p:spPr>
        <p:txBody>
          <a:bodyPr wrap="square">
            <a:spAutoFit/>
          </a:bodyPr>
          <a:lstStyle/>
          <a:p>
            <a:pPr algn="ctr"/>
            <a:r>
              <a:rPr lang="ja-JP" altLang="en-US" sz="1400" b="1">
                <a:solidFill>
                  <a:srgbClr val="0070C0"/>
                </a:solidFill>
                <a:latin typeface="Meiryo" panose="020B0604030504040204" pitchFamily="34" charset="-128"/>
                <a:ea typeface="Meiryo" panose="020B0604030504040204" pitchFamily="34" charset="-128"/>
              </a:rPr>
              <a:t>認証サーバー</a:t>
            </a:r>
          </a:p>
        </p:txBody>
      </p:sp>
      <p:sp>
        <p:nvSpPr>
          <p:cNvPr id="41" name="テキスト ボックス 40">
            <a:extLst>
              <a:ext uri="{FF2B5EF4-FFF2-40B4-BE49-F238E27FC236}">
                <a16:creationId xmlns:a16="http://schemas.microsoft.com/office/drawing/2014/main" id="{D754BAEA-8282-5A43-8FD3-7FE0717B03B6}"/>
              </a:ext>
            </a:extLst>
          </p:cNvPr>
          <p:cNvSpPr txBox="1"/>
          <p:nvPr/>
        </p:nvSpPr>
        <p:spPr>
          <a:xfrm>
            <a:off x="1903288" y="2032542"/>
            <a:ext cx="1104790" cy="1015663"/>
          </a:xfrm>
          <a:prstGeom prst="rect">
            <a:avLst/>
          </a:prstGeom>
          <a:noFill/>
        </p:spPr>
        <p:txBody>
          <a:bodyPr wrap="none" rtlCol="0">
            <a:spAutoFit/>
          </a:bodyPr>
          <a:lstStyle/>
          <a:p>
            <a:r>
              <a:rPr lang="en-US" altLang="ja-JP" sz="1200" dirty="0">
                <a:latin typeface="Meiryo" panose="020B0604030504040204" pitchFamily="34" charset="-128"/>
                <a:ea typeface="Meiryo" panose="020B0604030504040204" pitchFamily="34" charset="-128"/>
              </a:rPr>
              <a:t>username</a:t>
            </a:r>
          </a:p>
          <a:p>
            <a:r>
              <a:rPr kumimoji="1" lang="en-US" altLang="ja-JP" sz="1200" dirty="0">
                <a:latin typeface="Meiryo" panose="020B0604030504040204" pitchFamily="34" charset="-128"/>
                <a:ea typeface="Meiryo" panose="020B0604030504040204" pitchFamily="34" charset="-128"/>
              </a:rPr>
              <a:t>password</a:t>
            </a:r>
          </a:p>
          <a:p>
            <a:r>
              <a:rPr lang="en-US" altLang="ja-JP" sz="1200" dirty="0">
                <a:latin typeface="Meiryo" panose="020B0604030504040204" pitchFamily="34" charset="-128"/>
                <a:ea typeface="Meiryo" panose="020B0604030504040204" pitchFamily="34" charset="-128"/>
              </a:rPr>
              <a:t>geo-location</a:t>
            </a:r>
          </a:p>
          <a:p>
            <a:r>
              <a:rPr kumimoji="1" lang="en-US" altLang="ja-JP" sz="1200" dirty="0">
                <a:latin typeface="Meiryo" panose="020B0604030504040204" pitchFamily="34" charset="-128"/>
                <a:ea typeface="Meiryo" panose="020B0604030504040204" pitchFamily="34" charset="-128"/>
              </a:rPr>
              <a:t>device-info</a:t>
            </a:r>
          </a:p>
          <a:p>
            <a:r>
              <a:rPr kumimoji="1" lang="ja-JP" altLang="en-US" sz="1200">
                <a:latin typeface="Meiryo" panose="020B0604030504040204" pitchFamily="34" charset="-128"/>
                <a:ea typeface="Meiryo" panose="020B0604030504040204" pitchFamily="34" charset="-128"/>
              </a:rPr>
              <a:t>など</a:t>
            </a:r>
            <a:endParaRPr kumimoji="1" lang="en-US" altLang="ja-JP" sz="1200" dirty="0">
              <a:latin typeface="Meiryo" panose="020B0604030504040204" pitchFamily="34" charset="-128"/>
              <a:ea typeface="Meiryo" panose="020B0604030504040204" pitchFamily="34" charset="-128"/>
            </a:endParaRPr>
          </a:p>
        </p:txBody>
      </p:sp>
      <p:sp>
        <p:nvSpPr>
          <p:cNvPr id="43" name="正方形/長方形 42">
            <a:extLst>
              <a:ext uri="{FF2B5EF4-FFF2-40B4-BE49-F238E27FC236}">
                <a16:creationId xmlns:a16="http://schemas.microsoft.com/office/drawing/2014/main" id="{2D50C1B6-18EA-F841-B20A-8B6F4895E7EA}"/>
              </a:ext>
            </a:extLst>
          </p:cNvPr>
          <p:cNvSpPr/>
          <p:nvPr/>
        </p:nvSpPr>
        <p:spPr>
          <a:xfrm>
            <a:off x="3619667" y="3413357"/>
            <a:ext cx="2405717" cy="307777"/>
          </a:xfrm>
          <a:prstGeom prst="rect">
            <a:avLst/>
          </a:prstGeom>
        </p:spPr>
        <p:txBody>
          <a:bodyPr wrap="square">
            <a:spAutoFit/>
          </a:bodyPr>
          <a:lstStyle/>
          <a:p>
            <a:pPr algn="ctr"/>
            <a:r>
              <a:rPr lang="ja-JP" altLang="en-US" sz="1400">
                <a:solidFill>
                  <a:schemeClr val="bg1"/>
                </a:solidFill>
                <a:latin typeface="Meiryo" panose="020B0604030504040204" pitchFamily="34" charset="-128"/>
                <a:ea typeface="Meiryo" panose="020B0604030504040204" pitchFamily="34" charset="-128"/>
              </a:rPr>
              <a:t>アイデンティティ情報</a:t>
            </a:r>
          </a:p>
        </p:txBody>
      </p:sp>
      <p:sp>
        <p:nvSpPr>
          <p:cNvPr id="44" name="正方形/長方形 43">
            <a:extLst>
              <a:ext uri="{FF2B5EF4-FFF2-40B4-BE49-F238E27FC236}">
                <a16:creationId xmlns:a16="http://schemas.microsoft.com/office/drawing/2014/main" id="{EA2E0637-528B-2049-AEE5-A0F71F1DA520}"/>
              </a:ext>
            </a:extLst>
          </p:cNvPr>
          <p:cNvSpPr/>
          <p:nvPr/>
        </p:nvSpPr>
        <p:spPr>
          <a:xfrm>
            <a:off x="3445679" y="5333943"/>
            <a:ext cx="2709842" cy="307777"/>
          </a:xfrm>
          <a:prstGeom prst="rect">
            <a:avLst/>
          </a:prstGeom>
        </p:spPr>
        <p:txBody>
          <a:bodyPr wrap="square">
            <a:spAutoFit/>
          </a:bodyPr>
          <a:lstStyle/>
          <a:p>
            <a:pPr algn="ctr"/>
            <a:r>
              <a:rPr lang="ja-JP" altLang="en-US" sz="1400" b="1">
                <a:solidFill>
                  <a:schemeClr val="tx2">
                    <a:lumMod val="75000"/>
                  </a:schemeClr>
                </a:solidFill>
                <a:latin typeface="Meiryo" panose="020B0604030504040204" pitchFamily="34" charset="-128"/>
                <a:ea typeface="Meiryo" panose="020B0604030504040204" pitchFamily="34" charset="-128"/>
              </a:rPr>
              <a:t>アデンティティ・レジスター</a:t>
            </a:r>
          </a:p>
        </p:txBody>
      </p:sp>
      <p:sp>
        <p:nvSpPr>
          <p:cNvPr id="5" name="正方形/長方形 4">
            <a:extLst>
              <a:ext uri="{FF2B5EF4-FFF2-40B4-BE49-F238E27FC236}">
                <a16:creationId xmlns:a16="http://schemas.microsoft.com/office/drawing/2014/main" id="{213EA714-80B3-5245-8E02-4579081BF610}"/>
              </a:ext>
            </a:extLst>
          </p:cNvPr>
          <p:cNvSpPr/>
          <p:nvPr/>
        </p:nvSpPr>
        <p:spPr>
          <a:xfrm>
            <a:off x="3460802" y="1465353"/>
            <a:ext cx="2709842" cy="155290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B65554B4-3413-EB4E-9250-C87EC31D11C5}"/>
              </a:ext>
            </a:extLst>
          </p:cNvPr>
          <p:cNvSpPr txBox="1"/>
          <p:nvPr/>
        </p:nvSpPr>
        <p:spPr>
          <a:xfrm>
            <a:off x="3460801" y="1953129"/>
            <a:ext cx="2709844" cy="1015663"/>
          </a:xfrm>
          <a:prstGeom prst="rect">
            <a:avLst/>
          </a:prstGeom>
          <a:noFill/>
        </p:spPr>
        <p:txBody>
          <a:bodyPr wrap="square" rtlCol="0">
            <a:spAutoFit/>
          </a:bodyPr>
          <a:lstStyle/>
          <a:p>
            <a:r>
              <a:rPr lang="ja-JP" altLang="en-US" sz="1200">
                <a:solidFill>
                  <a:schemeClr val="bg1"/>
                </a:solidFill>
                <a:latin typeface="Meiryo" panose="020B0604030504040204" pitchFamily="34" charset="-128"/>
                <a:ea typeface="Meiryo" panose="020B0604030504040204" pitchFamily="34" charset="-128"/>
              </a:rPr>
              <a:t>認証要求者のアイデンティティ情報を特定し、クレデンシャルを保持していることを検証することで、当該エンティティが主張するアイデンティティ情報との同一性を検証する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46" name="正方形/長方形 45">
            <a:extLst>
              <a:ext uri="{FF2B5EF4-FFF2-40B4-BE49-F238E27FC236}">
                <a16:creationId xmlns:a16="http://schemas.microsoft.com/office/drawing/2014/main" id="{E03861B0-2E40-644A-8CA0-A49E02941158}"/>
              </a:ext>
            </a:extLst>
          </p:cNvPr>
          <p:cNvSpPr/>
          <p:nvPr/>
        </p:nvSpPr>
        <p:spPr>
          <a:xfrm>
            <a:off x="3467604" y="1584513"/>
            <a:ext cx="2709844" cy="338554"/>
          </a:xfrm>
          <a:prstGeom prst="rect">
            <a:avLst/>
          </a:prstGeom>
        </p:spPr>
        <p:txBody>
          <a:bodyPr wrap="square">
            <a:spAutoFit/>
          </a:bodyPr>
          <a:lstStyle/>
          <a:p>
            <a:pPr algn="ctr"/>
            <a:r>
              <a:rPr lang="ja-JP" altLang="en-US" sz="1600" b="1">
                <a:solidFill>
                  <a:schemeClr val="bg1"/>
                </a:solidFill>
                <a:latin typeface="Meiryo" panose="020B0604030504040204" pitchFamily="34" charset="-128"/>
                <a:ea typeface="Meiryo" panose="020B0604030504040204" pitchFamily="34" charset="-128"/>
              </a:rPr>
              <a:t>認証／エンティティ認証</a:t>
            </a:r>
          </a:p>
        </p:txBody>
      </p:sp>
      <p:sp>
        <p:nvSpPr>
          <p:cNvPr id="6" name="右矢印 5">
            <a:extLst>
              <a:ext uri="{FF2B5EF4-FFF2-40B4-BE49-F238E27FC236}">
                <a16:creationId xmlns:a16="http://schemas.microsoft.com/office/drawing/2014/main" id="{14B7B5BA-CFAF-CC41-A734-4363428EFCEE}"/>
              </a:ext>
            </a:extLst>
          </p:cNvPr>
          <p:cNvSpPr/>
          <p:nvPr/>
        </p:nvSpPr>
        <p:spPr>
          <a:xfrm>
            <a:off x="1676400" y="1584513"/>
            <a:ext cx="1694329" cy="502171"/>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965A0C61-D7BB-F842-8C4E-A4A4FA696A0C}"/>
              </a:ext>
            </a:extLst>
          </p:cNvPr>
          <p:cNvSpPr/>
          <p:nvPr/>
        </p:nvSpPr>
        <p:spPr>
          <a:xfrm>
            <a:off x="6844677" y="1495296"/>
            <a:ext cx="1858621" cy="155290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a:extLst>
              <a:ext uri="{FF2B5EF4-FFF2-40B4-BE49-F238E27FC236}">
                <a16:creationId xmlns:a16="http://schemas.microsoft.com/office/drawing/2014/main" id="{BA7C921A-9176-5E47-99E9-08E75772D059}"/>
              </a:ext>
            </a:extLst>
          </p:cNvPr>
          <p:cNvSpPr txBox="1"/>
          <p:nvPr/>
        </p:nvSpPr>
        <p:spPr>
          <a:xfrm>
            <a:off x="7240712" y="1633113"/>
            <a:ext cx="1172116" cy="1277273"/>
          </a:xfrm>
          <a:prstGeom prst="rect">
            <a:avLst/>
          </a:prstGeom>
          <a:noFill/>
        </p:spPr>
        <p:txBody>
          <a:bodyPr wrap="none" rtlCol="0">
            <a:spAutoFit/>
          </a:bodyPr>
          <a:lstStyle/>
          <a:p>
            <a:r>
              <a:rPr kumimoji="1" lang="ja-JP" altLang="en-US" sz="1100">
                <a:solidFill>
                  <a:schemeClr val="bg1"/>
                </a:solidFill>
                <a:latin typeface="Meiryo" panose="020B0604030504040204" pitchFamily="34" charset="-128"/>
                <a:ea typeface="Meiryo" panose="020B0604030504040204" pitchFamily="34" charset="-128"/>
              </a:rPr>
              <a:t>姓名</a:t>
            </a:r>
            <a:endParaRPr kumimoji="1"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性別</a:t>
            </a:r>
            <a:endParaRPr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生年月日</a:t>
            </a:r>
            <a:endParaRPr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住所</a:t>
            </a:r>
            <a:endParaRPr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勤務先</a:t>
            </a:r>
            <a:endParaRPr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役職</a:t>
            </a:r>
            <a:endParaRPr lang="en-US" altLang="ja-JP" sz="1100" dirty="0">
              <a:solidFill>
                <a:schemeClr val="bg1"/>
              </a:solidFill>
              <a:latin typeface="Meiryo" panose="020B0604030504040204" pitchFamily="34" charset="-128"/>
              <a:ea typeface="Meiryo" panose="020B0604030504040204" pitchFamily="34" charset="-128"/>
            </a:endParaRPr>
          </a:p>
          <a:p>
            <a:r>
              <a:rPr kumimoji="1" lang="ja-JP" altLang="en-US" sz="1100">
                <a:solidFill>
                  <a:schemeClr val="bg1"/>
                </a:solidFill>
                <a:latin typeface="Meiryo" panose="020B0604030504040204" pitchFamily="34" charset="-128"/>
                <a:ea typeface="Meiryo" panose="020B0604030504040204" pitchFamily="34" charset="-128"/>
              </a:rPr>
              <a:t>電話番号　など</a:t>
            </a:r>
            <a:endParaRPr kumimoji="1" lang="en-US" altLang="ja-JP" sz="1100" dirty="0">
              <a:solidFill>
                <a:schemeClr val="bg1"/>
              </a:solidFill>
              <a:latin typeface="Meiryo" panose="020B0604030504040204" pitchFamily="34" charset="-128"/>
              <a:ea typeface="Meiryo" panose="020B0604030504040204" pitchFamily="34" charset="-128"/>
            </a:endParaRPr>
          </a:p>
        </p:txBody>
      </p:sp>
      <p:sp>
        <p:nvSpPr>
          <p:cNvPr id="49" name="右矢印 48">
            <a:extLst>
              <a:ext uri="{FF2B5EF4-FFF2-40B4-BE49-F238E27FC236}">
                <a16:creationId xmlns:a16="http://schemas.microsoft.com/office/drawing/2014/main" id="{5011CC46-0F04-2748-8DB6-274E047B4150}"/>
              </a:ext>
            </a:extLst>
          </p:cNvPr>
          <p:cNvSpPr/>
          <p:nvPr/>
        </p:nvSpPr>
        <p:spPr>
          <a:xfrm>
            <a:off x="6291426" y="1584513"/>
            <a:ext cx="458997" cy="502171"/>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上下矢印 23">
            <a:extLst>
              <a:ext uri="{FF2B5EF4-FFF2-40B4-BE49-F238E27FC236}">
                <a16:creationId xmlns:a16="http://schemas.microsoft.com/office/drawing/2014/main" id="{CC904656-310E-7B4B-BF3D-D9CFFE398570}"/>
              </a:ext>
            </a:extLst>
          </p:cNvPr>
          <p:cNvSpPr/>
          <p:nvPr/>
        </p:nvSpPr>
        <p:spPr>
          <a:xfrm>
            <a:off x="4738712" y="2970662"/>
            <a:ext cx="275518" cy="369207"/>
          </a:xfrm>
          <a:prstGeom prst="up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7A556E15-0A11-7E4A-9395-2049EBB103AC}"/>
              </a:ext>
            </a:extLst>
          </p:cNvPr>
          <p:cNvSpPr/>
          <p:nvPr/>
        </p:nvSpPr>
        <p:spPr>
          <a:xfrm>
            <a:off x="6170641" y="3308918"/>
            <a:ext cx="1558613" cy="600164"/>
          </a:xfrm>
          <a:prstGeom prst="rect">
            <a:avLst/>
          </a:prstGeom>
        </p:spPr>
        <p:txBody>
          <a:bodyPr wrap="square">
            <a:spAutoFit/>
          </a:bodyPr>
          <a:lstStyle/>
          <a:p>
            <a:pPr algn="r"/>
            <a:r>
              <a:rPr lang="ja-JP" altLang="en-US" sz="1100">
                <a:solidFill>
                  <a:srgbClr val="7030A0"/>
                </a:solidFill>
                <a:latin typeface="Meiryo" panose="020B0604030504040204" pitchFamily="34" charset="-128"/>
                <a:ea typeface="Meiryo" panose="020B0604030504040204" pitchFamily="34" charset="-128"/>
              </a:rPr>
              <a:t>エンティティと</a:t>
            </a:r>
            <a:endParaRPr lang="en-US" altLang="ja-JP" sz="1100" dirty="0">
              <a:solidFill>
                <a:srgbClr val="7030A0"/>
              </a:solidFill>
              <a:latin typeface="Meiryo" panose="020B0604030504040204" pitchFamily="34" charset="-128"/>
              <a:ea typeface="Meiryo" panose="020B0604030504040204" pitchFamily="34" charset="-128"/>
            </a:endParaRPr>
          </a:p>
          <a:p>
            <a:pPr algn="r"/>
            <a:r>
              <a:rPr lang="ja-JP" altLang="en-US" sz="1100">
                <a:solidFill>
                  <a:srgbClr val="7030A0"/>
                </a:solidFill>
                <a:latin typeface="Meiryo" panose="020B0604030504040204" pitchFamily="34" charset="-128"/>
                <a:ea typeface="Meiryo" panose="020B0604030504040204" pitchFamily="34" charset="-128"/>
              </a:rPr>
              <a:t>アイデンティティが</a:t>
            </a:r>
            <a:endParaRPr lang="en-US" altLang="ja-JP" sz="1100" dirty="0">
              <a:solidFill>
                <a:srgbClr val="7030A0"/>
              </a:solidFill>
              <a:latin typeface="Meiryo" panose="020B0604030504040204" pitchFamily="34" charset="-128"/>
              <a:ea typeface="Meiryo" panose="020B0604030504040204" pitchFamily="34" charset="-128"/>
            </a:endParaRPr>
          </a:p>
          <a:p>
            <a:pPr algn="r"/>
            <a:r>
              <a:rPr lang="ja-JP" altLang="en-US" sz="1100">
                <a:solidFill>
                  <a:srgbClr val="7030A0"/>
                </a:solidFill>
                <a:latin typeface="Meiryo" panose="020B0604030504040204" pitchFamily="34" charset="-128"/>
                <a:ea typeface="Meiryo" panose="020B0604030504040204" pitchFamily="34" charset="-128"/>
              </a:rPr>
              <a:t>一致したことを確認</a:t>
            </a:r>
          </a:p>
        </p:txBody>
      </p:sp>
      <p:grpSp>
        <p:nvGrpSpPr>
          <p:cNvPr id="53" name="Group 4">
            <a:extLst>
              <a:ext uri="{FF2B5EF4-FFF2-40B4-BE49-F238E27FC236}">
                <a16:creationId xmlns:a16="http://schemas.microsoft.com/office/drawing/2014/main" id="{C182E69D-E6CE-C748-9C83-5997A1C7CD93}"/>
              </a:ext>
            </a:extLst>
          </p:cNvPr>
          <p:cNvGrpSpPr>
            <a:grpSpLocks noChangeAspect="1"/>
          </p:cNvGrpSpPr>
          <p:nvPr/>
        </p:nvGrpSpPr>
        <p:grpSpPr bwMode="auto">
          <a:xfrm>
            <a:off x="7427170" y="4759279"/>
            <a:ext cx="799197" cy="1517615"/>
            <a:chOff x="4282" y="2219"/>
            <a:chExt cx="554" cy="1052"/>
          </a:xfrm>
          <a:effectLst>
            <a:outerShdw blurRad="50800" dist="38100" dir="2700000" algn="tl" rotWithShape="0">
              <a:prstClr val="black">
                <a:alpha val="40000"/>
              </a:prstClr>
            </a:outerShdw>
          </a:effectLst>
        </p:grpSpPr>
        <p:sp>
          <p:nvSpPr>
            <p:cNvPr id="54" name="Rectangle 5">
              <a:extLst>
                <a:ext uri="{FF2B5EF4-FFF2-40B4-BE49-F238E27FC236}">
                  <a16:creationId xmlns:a16="http://schemas.microsoft.com/office/drawing/2014/main" id="{D2B70757-94AF-CD46-A8CE-ACFB63BB5670}"/>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55" name="Rectangle 6">
              <a:extLst>
                <a:ext uri="{FF2B5EF4-FFF2-40B4-BE49-F238E27FC236}">
                  <a16:creationId xmlns:a16="http://schemas.microsoft.com/office/drawing/2014/main" id="{B4E4AF1D-28CB-9945-8447-B2A06F8548D3}"/>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56" name="Rectangle 7">
              <a:extLst>
                <a:ext uri="{FF2B5EF4-FFF2-40B4-BE49-F238E27FC236}">
                  <a16:creationId xmlns:a16="http://schemas.microsoft.com/office/drawing/2014/main" id="{B3415C83-C7C1-2B44-9E7C-F29D4B13259E}"/>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57" name="Rectangle 8">
              <a:extLst>
                <a:ext uri="{FF2B5EF4-FFF2-40B4-BE49-F238E27FC236}">
                  <a16:creationId xmlns:a16="http://schemas.microsoft.com/office/drawing/2014/main" id="{3471C3F3-6BBE-AB47-AFB7-C22E8AA3E5C3}"/>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58" name="Rectangle 9">
              <a:extLst>
                <a:ext uri="{FF2B5EF4-FFF2-40B4-BE49-F238E27FC236}">
                  <a16:creationId xmlns:a16="http://schemas.microsoft.com/office/drawing/2014/main" id="{62D0252C-D097-BA40-A143-7BEB23A51607}"/>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59" name="Rectangle 10">
              <a:extLst>
                <a:ext uri="{FF2B5EF4-FFF2-40B4-BE49-F238E27FC236}">
                  <a16:creationId xmlns:a16="http://schemas.microsoft.com/office/drawing/2014/main" id="{2E3F19D8-1283-7547-BC4F-445D153B6679}"/>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60" name="Rectangle 11">
              <a:extLst>
                <a:ext uri="{FF2B5EF4-FFF2-40B4-BE49-F238E27FC236}">
                  <a16:creationId xmlns:a16="http://schemas.microsoft.com/office/drawing/2014/main" id="{722B182C-8D0A-3141-9BA2-95BEEC35DB38}"/>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sp>
        <p:nvSpPr>
          <p:cNvPr id="61" name="下矢印 60">
            <a:extLst>
              <a:ext uri="{FF2B5EF4-FFF2-40B4-BE49-F238E27FC236}">
                <a16:creationId xmlns:a16="http://schemas.microsoft.com/office/drawing/2014/main" id="{896A1E62-A9A3-2D4A-9F53-55863DEED2BF}"/>
              </a:ext>
            </a:extLst>
          </p:cNvPr>
          <p:cNvSpPr/>
          <p:nvPr/>
        </p:nvSpPr>
        <p:spPr>
          <a:xfrm>
            <a:off x="7627201" y="3144860"/>
            <a:ext cx="374482" cy="1298468"/>
          </a:xfrm>
          <a:prstGeom prst="down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AC1BAF23-6F63-6043-AF3F-62AD31AA02D3}"/>
              </a:ext>
            </a:extLst>
          </p:cNvPr>
          <p:cNvSpPr/>
          <p:nvPr/>
        </p:nvSpPr>
        <p:spPr>
          <a:xfrm>
            <a:off x="6471847" y="4482279"/>
            <a:ext cx="2709842" cy="276999"/>
          </a:xfrm>
          <a:prstGeom prst="rect">
            <a:avLst/>
          </a:prstGeom>
        </p:spPr>
        <p:txBody>
          <a:bodyPr wrap="square">
            <a:spAutoFit/>
          </a:bodyPr>
          <a:lstStyle/>
          <a:p>
            <a:pPr algn="ctr"/>
            <a:r>
              <a:rPr lang="ja-JP" altLang="en-US" sz="1200" b="1">
                <a:solidFill>
                  <a:srgbClr val="202122"/>
                </a:solidFill>
                <a:latin typeface="Meiryo" panose="020B0604030504040204" pitchFamily="34" charset="-128"/>
                <a:ea typeface="Meiryo" panose="020B0604030504040204" pitchFamily="34" charset="-128"/>
              </a:rPr>
              <a:t>システムやアプリケーション</a:t>
            </a:r>
            <a:endParaRPr lang="ja-JP" altLang="en-US" sz="1200" b="1">
              <a:latin typeface="Meiryo" panose="020B0604030504040204" pitchFamily="34" charset="-128"/>
              <a:ea typeface="Meiryo" panose="020B0604030504040204" pitchFamily="34" charset="-128"/>
            </a:endParaRPr>
          </a:p>
        </p:txBody>
      </p:sp>
      <p:sp>
        <p:nvSpPr>
          <p:cNvPr id="63" name="曲折矢印 62">
            <a:extLst>
              <a:ext uri="{FF2B5EF4-FFF2-40B4-BE49-F238E27FC236}">
                <a16:creationId xmlns:a16="http://schemas.microsoft.com/office/drawing/2014/main" id="{C909DF7B-E270-FA48-8717-6DE0EA709CDA}"/>
              </a:ext>
            </a:extLst>
          </p:cNvPr>
          <p:cNvSpPr/>
          <p:nvPr/>
        </p:nvSpPr>
        <p:spPr>
          <a:xfrm rot="16200000">
            <a:off x="2391603" y="1099692"/>
            <a:ext cx="3444745" cy="6314786"/>
          </a:xfrm>
          <a:prstGeom prst="bentArrow">
            <a:avLst>
              <a:gd name="adj1" fmla="val 8821"/>
              <a:gd name="adj2" fmla="val 7751"/>
              <a:gd name="adj3" fmla="val 8857"/>
              <a:gd name="adj4" fmla="val 25012"/>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9F2F39D9-E4F5-F64D-8EE2-8A4426F98EFA}"/>
              </a:ext>
            </a:extLst>
          </p:cNvPr>
          <p:cNvSpPr/>
          <p:nvPr/>
        </p:nvSpPr>
        <p:spPr>
          <a:xfrm>
            <a:off x="1368426" y="6052946"/>
            <a:ext cx="5872286" cy="276999"/>
          </a:xfrm>
          <a:prstGeom prst="rect">
            <a:avLst/>
          </a:prstGeom>
        </p:spPr>
        <p:txBody>
          <a:bodyPr wrap="square">
            <a:spAutoFit/>
          </a:bodyPr>
          <a:lstStyle/>
          <a:p>
            <a:pPr algn="ctr"/>
            <a:r>
              <a:rPr lang="ja-JP" altLang="en-US" sz="1200">
                <a:solidFill>
                  <a:schemeClr val="accent3">
                    <a:lumMod val="75000"/>
                  </a:schemeClr>
                </a:solidFill>
                <a:latin typeface="Meiryo" panose="020B0604030504040204" pitchFamily="34" charset="-128"/>
                <a:ea typeface="Meiryo" panose="020B0604030504040204" pitchFamily="34" charset="-128"/>
              </a:rPr>
              <a:t>システムやアプリケーションなどのリソースにアクセスすることを許可</a:t>
            </a:r>
          </a:p>
        </p:txBody>
      </p:sp>
      <p:sp>
        <p:nvSpPr>
          <p:cNvPr id="65" name="正方形/長方形 64">
            <a:extLst>
              <a:ext uri="{FF2B5EF4-FFF2-40B4-BE49-F238E27FC236}">
                <a16:creationId xmlns:a16="http://schemas.microsoft.com/office/drawing/2014/main" id="{4A6DB845-BA5F-A744-A8C6-F87E7B4A114E}"/>
              </a:ext>
            </a:extLst>
          </p:cNvPr>
          <p:cNvSpPr/>
          <p:nvPr/>
        </p:nvSpPr>
        <p:spPr>
          <a:xfrm>
            <a:off x="3867793" y="3903668"/>
            <a:ext cx="2133600" cy="461665"/>
          </a:xfrm>
          <a:prstGeom prst="rect">
            <a:avLst/>
          </a:prstGeom>
        </p:spPr>
        <p:txBody>
          <a:bodyPr wrap="square">
            <a:spAutoFit/>
          </a:bodyPr>
          <a:lstStyle/>
          <a:p>
            <a:pPr algn="r"/>
            <a:r>
              <a:rPr lang="ja-JP" altLang="en-US" sz="1200">
                <a:solidFill>
                  <a:schemeClr val="bg1"/>
                </a:solidFill>
                <a:latin typeface="Meiryo" panose="020B0604030504040204" pitchFamily="34" charset="-128"/>
                <a:ea typeface="Meiryo" panose="020B0604030504040204" pitchFamily="34" charset="-128"/>
              </a:rPr>
              <a:t>＊クレデンシャル</a:t>
            </a:r>
            <a:endParaRPr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を含む</a:t>
            </a:r>
          </a:p>
        </p:txBody>
      </p:sp>
    </p:spTree>
    <p:extLst>
      <p:ext uri="{BB962C8B-B14F-4D97-AF65-F5344CB8AC3E}">
        <p14:creationId xmlns:p14="http://schemas.microsoft.com/office/powerpoint/2010/main" val="9359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p:cTn id="12" dur="500" fill="hold"/>
                                        <p:tgtEl>
                                          <p:spTgt spid="53"/>
                                        </p:tgtEl>
                                        <p:attrNameLst>
                                          <p:attrName>ppt_w</p:attrName>
                                        </p:attrNameLst>
                                      </p:cBhvr>
                                      <p:tavLst>
                                        <p:tav tm="0">
                                          <p:val>
                                            <p:fltVal val="0"/>
                                          </p:val>
                                        </p:tav>
                                        <p:tav tm="100000">
                                          <p:val>
                                            <p:strVal val="#ppt_w"/>
                                          </p:val>
                                        </p:tav>
                                      </p:tavLst>
                                    </p:anim>
                                    <p:anim calcmode="lin" valueType="num">
                                      <p:cBhvr>
                                        <p:cTn id="13" dur="500" fill="hold"/>
                                        <p:tgtEl>
                                          <p:spTgt spid="53"/>
                                        </p:tgtEl>
                                        <p:attrNameLst>
                                          <p:attrName>ppt_h</p:attrName>
                                        </p:attrNameLst>
                                      </p:cBhvr>
                                      <p:tavLst>
                                        <p:tav tm="0">
                                          <p:val>
                                            <p:fltVal val="0"/>
                                          </p:val>
                                        </p:tav>
                                        <p:tav tm="100000">
                                          <p:val>
                                            <p:strVal val="#ppt_h"/>
                                          </p:val>
                                        </p:tav>
                                      </p:tavLst>
                                    </p:anim>
                                    <p:animEffect transition="in" filter="fade">
                                      <p:cBhvr>
                                        <p:cTn id="1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dirty="0">
                <a:solidFill>
                  <a:srgbClr val="FFFFFF"/>
                </a:solidFill>
                <a:latin typeface="Meiryo" panose="020B0604030504040204" pitchFamily="34" charset="-128"/>
                <a:ea typeface="Meiryo" panose="020B0604030504040204" pitchFamily="34" charset="-128"/>
                <a:cs typeface="Arial"/>
              </a:rPr>
              <a:t>DX</a:t>
            </a:r>
            <a:r>
              <a:rPr lang="ja-JP" altLang="en-US" dirty="0">
                <a:solidFill>
                  <a:srgbClr val="FFFFFF"/>
                </a:solidFill>
                <a:latin typeface="Meiryo" panose="020B0604030504040204" pitchFamily="34" charset="-128"/>
                <a:ea typeface="Meiryo" panose="020B0604030504040204" pitchFamily="34" charset="-128"/>
                <a:cs typeface="Arial"/>
              </a:rPr>
              <a:t>を理解するために、</a:t>
            </a:r>
            <a:endParaRPr lang="en-US" altLang="ja-JP" dirty="0">
              <a:solidFill>
                <a:srgbClr val="FFFFFF"/>
              </a:solidFill>
              <a:latin typeface="Meiryo" panose="020B0604030504040204" pitchFamily="34" charset="-128"/>
              <a:ea typeface="Meiryo" panose="020B0604030504040204" pitchFamily="34" charset="-128"/>
              <a:cs typeface="Arial"/>
            </a:endParaRPr>
          </a:p>
          <a:p>
            <a:pPr algn="r"/>
            <a:r>
              <a:rPr lang="ja-JP" altLang="en-US" dirty="0">
                <a:solidFill>
                  <a:srgbClr val="FFFFFF"/>
                </a:solidFill>
                <a:latin typeface="Meiryo" panose="020B0604030504040204" pitchFamily="34" charset="-128"/>
                <a:ea typeface="Meiryo" panose="020B0604030504040204" pitchFamily="34" charset="-128"/>
                <a:cs typeface="Arial"/>
              </a:rPr>
              <a:t>これだけは知っておきたい基礎知識</a:t>
            </a:r>
            <a:endParaRPr lang="en-US" altLang="ja-JP"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72662779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角丸四角形 113">
            <a:extLst>
              <a:ext uri="{FF2B5EF4-FFF2-40B4-BE49-F238E27FC236}">
                <a16:creationId xmlns:a16="http://schemas.microsoft.com/office/drawing/2014/main" id="{DA6482C9-76D1-A94A-8103-DA005238115B}"/>
              </a:ext>
            </a:extLst>
          </p:cNvPr>
          <p:cNvSpPr/>
          <p:nvPr/>
        </p:nvSpPr>
        <p:spPr>
          <a:xfrm>
            <a:off x="230400" y="836712"/>
            <a:ext cx="8686800" cy="1572804"/>
          </a:xfrm>
          <a:prstGeom prst="roundRect">
            <a:avLst>
              <a:gd name="adj" fmla="val 32723"/>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テキスト ボックス 114">
            <a:extLst>
              <a:ext uri="{FF2B5EF4-FFF2-40B4-BE49-F238E27FC236}">
                <a16:creationId xmlns:a16="http://schemas.microsoft.com/office/drawing/2014/main" id="{4BCB60D4-CC0D-0542-9997-A64388AE3956}"/>
              </a:ext>
            </a:extLst>
          </p:cNvPr>
          <p:cNvSpPr txBox="1"/>
          <p:nvPr/>
        </p:nvSpPr>
        <p:spPr>
          <a:xfrm>
            <a:off x="3325505" y="937479"/>
            <a:ext cx="2492990"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クラウド・サービス</a:t>
            </a:r>
          </a:p>
        </p:txBody>
      </p:sp>
      <p:sp>
        <p:nvSpPr>
          <p:cNvPr id="2" name="タイトル 1">
            <a:extLst>
              <a:ext uri="{FF2B5EF4-FFF2-40B4-BE49-F238E27FC236}">
                <a16:creationId xmlns:a16="http://schemas.microsoft.com/office/drawing/2014/main" id="{D7EC6184-0F34-644F-9269-052903F58BB8}"/>
              </a:ext>
            </a:extLst>
          </p:cNvPr>
          <p:cNvSpPr>
            <a:spLocks noGrp="1"/>
          </p:cNvSpPr>
          <p:nvPr>
            <p:ph type="title"/>
          </p:nvPr>
        </p:nvSpPr>
        <p:spPr/>
        <p:txBody>
          <a:bodyPr/>
          <a:lstStyle/>
          <a:p>
            <a:r>
              <a:rPr lang="ja-JP" altLang="en-US"/>
              <a:t>シングル・サインオン（</a:t>
            </a:r>
            <a:r>
              <a:rPr lang="en-US" altLang="ja-JP" dirty="0"/>
              <a:t>SSO</a:t>
            </a:r>
            <a:r>
              <a:rPr lang="ja-JP" altLang="en-US"/>
              <a:t>）システム　 </a:t>
            </a:r>
            <a:r>
              <a:rPr lang="en-US" altLang="ja-JP" dirty="0"/>
              <a:t>1/2</a:t>
            </a:r>
            <a:endParaRPr kumimoji="1" lang="ja-JP" altLang="en-US"/>
          </a:p>
        </p:txBody>
      </p:sp>
      <p:sp>
        <p:nvSpPr>
          <p:cNvPr id="5" name="正方形/長方形 4">
            <a:extLst>
              <a:ext uri="{FF2B5EF4-FFF2-40B4-BE49-F238E27FC236}">
                <a16:creationId xmlns:a16="http://schemas.microsoft.com/office/drawing/2014/main" id="{A54A12A4-9127-C44E-9085-F3F32D753FBE}"/>
              </a:ext>
            </a:extLst>
          </p:cNvPr>
          <p:cNvSpPr/>
          <p:nvPr/>
        </p:nvSpPr>
        <p:spPr>
          <a:xfrm>
            <a:off x="4704521" y="1340768"/>
            <a:ext cx="1108867" cy="6452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64E3DCF-F495-604D-B884-116C9133200A}"/>
              </a:ext>
            </a:extLst>
          </p:cNvPr>
          <p:cNvSpPr/>
          <p:nvPr/>
        </p:nvSpPr>
        <p:spPr>
          <a:xfrm>
            <a:off x="6081363" y="1340768"/>
            <a:ext cx="1108867" cy="645224"/>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47C2AE3C-8D5E-2848-A91A-8171DAFD8F95}"/>
              </a:ext>
            </a:extLst>
          </p:cNvPr>
          <p:cNvSpPr/>
          <p:nvPr/>
        </p:nvSpPr>
        <p:spPr>
          <a:xfrm>
            <a:off x="7458205" y="1340768"/>
            <a:ext cx="1108867" cy="64522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9E568737-B918-7348-8C2E-73FE517B98A5}"/>
              </a:ext>
            </a:extLst>
          </p:cNvPr>
          <p:cNvSpPr/>
          <p:nvPr/>
        </p:nvSpPr>
        <p:spPr>
          <a:xfrm>
            <a:off x="558738" y="1345465"/>
            <a:ext cx="1108867" cy="645224"/>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0FB9E010-317C-8F43-B2E2-1F5070A9BCFE}"/>
              </a:ext>
            </a:extLst>
          </p:cNvPr>
          <p:cNvSpPr/>
          <p:nvPr/>
        </p:nvSpPr>
        <p:spPr>
          <a:xfrm>
            <a:off x="1937579" y="1345465"/>
            <a:ext cx="1108867" cy="645224"/>
          </a:xfrm>
          <a:prstGeom prst="rect">
            <a:avLst/>
          </a:prstGeom>
          <a:solidFill>
            <a:srgbClr val="F7964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2AB858C4-6EBA-E941-BD8B-87F41FF88384}"/>
              </a:ext>
            </a:extLst>
          </p:cNvPr>
          <p:cNvSpPr/>
          <p:nvPr/>
        </p:nvSpPr>
        <p:spPr>
          <a:xfrm>
            <a:off x="3321050" y="1345465"/>
            <a:ext cx="1108867" cy="64522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a:extLst>
              <a:ext uri="{FF2B5EF4-FFF2-40B4-BE49-F238E27FC236}">
                <a16:creationId xmlns:a16="http://schemas.microsoft.com/office/drawing/2014/main" id="{8D3B7EF3-DF0A-EB44-9A8F-AC42DE7E37BA}"/>
              </a:ext>
            </a:extLst>
          </p:cNvPr>
          <p:cNvPicPr>
            <a:picLocks noChangeAspect="1"/>
          </p:cNvPicPr>
          <p:nvPr/>
        </p:nvPicPr>
        <p:blipFill>
          <a:blip r:embed="rId2"/>
          <a:stretch>
            <a:fillRect/>
          </a:stretch>
        </p:blipFill>
        <p:spPr>
          <a:xfrm>
            <a:off x="4008054" y="3983514"/>
            <a:ext cx="1127892" cy="1683421"/>
          </a:xfrm>
          <a:prstGeom prst="rect">
            <a:avLst/>
          </a:prstGeom>
        </p:spPr>
      </p:pic>
      <p:pic>
        <p:nvPicPr>
          <p:cNvPr id="13" name="図 12">
            <a:extLst>
              <a:ext uri="{FF2B5EF4-FFF2-40B4-BE49-F238E27FC236}">
                <a16:creationId xmlns:a16="http://schemas.microsoft.com/office/drawing/2014/main" id="{2CC8F9DE-271C-F349-99B0-1AEED3645203}"/>
              </a:ext>
            </a:extLst>
          </p:cNvPr>
          <p:cNvPicPr>
            <a:picLocks noChangeAspect="1"/>
          </p:cNvPicPr>
          <p:nvPr/>
        </p:nvPicPr>
        <p:blipFill>
          <a:blip r:embed="rId3"/>
          <a:stretch>
            <a:fillRect/>
          </a:stretch>
        </p:blipFill>
        <p:spPr>
          <a:xfrm flipH="1">
            <a:off x="6455351" y="3856832"/>
            <a:ext cx="2005708" cy="2015787"/>
          </a:xfrm>
          <a:prstGeom prst="rect">
            <a:avLst/>
          </a:prstGeom>
        </p:spPr>
      </p:pic>
      <p:pic>
        <p:nvPicPr>
          <p:cNvPr id="14" name="図 13">
            <a:extLst>
              <a:ext uri="{FF2B5EF4-FFF2-40B4-BE49-F238E27FC236}">
                <a16:creationId xmlns:a16="http://schemas.microsoft.com/office/drawing/2014/main" id="{6EFDCD35-5004-6545-8C5A-8B76DCD6F1F8}"/>
              </a:ext>
            </a:extLst>
          </p:cNvPr>
          <p:cNvPicPr>
            <a:picLocks noChangeAspect="1"/>
          </p:cNvPicPr>
          <p:nvPr/>
        </p:nvPicPr>
        <p:blipFill>
          <a:blip r:embed="rId4"/>
          <a:stretch>
            <a:fillRect/>
          </a:stretch>
        </p:blipFill>
        <p:spPr>
          <a:xfrm>
            <a:off x="664750" y="3856832"/>
            <a:ext cx="2005709" cy="2015788"/>
          </a:xfrm>
          <a:prstGeom prst="rect">
            <a:avLst/>
          </a:prstGeom>
        </p:spPr>
      </p:pic>
      <p:sp>
        <p:nvSpPr>
          <p:cNvPr id="16" name="正方形/長方形 15">
            <a:extLst>
              <a:ext uri="{FF2B5EF4-FFF2-40B4-BE49-F238E27FC236}">
                <a16:creationId xmlns:a16="http://schemas.microsoft.com/office/drawing/2014/main" id="{F857BAD3-8126-4A4B-AA3F-72C16A2580A0}"/>
              </a:ext>
            </a:extLst>
          </p:cNvPr>
          <p:cNvSpPr/>
          <p:nvPr/>
        </p:nvSpPr>
        <p:spPr>
          <a:xfrm>
            <a:off x="816060" y="1561762"/>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19FF5660-F97B-B24E-9C9B-149DA4460F85}"/>
              </a:ext>
            </a:extLst>
          </p:cNvPr>
          <p:cNvSpPr/>
          <p:nvPr/>
        </p:nvSpPr>
        <p:spPr>
          <a:xfrm>
            <a:off x="816060" y="1719991"/>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8555565A-8E2C-B84B-A855-EEA6B57575AB}"/>
              </a:ext>
            </a:extLst>
          </p:cNvPr>
          <p:cNvSpPr/>
          <p:nvPr/>
        </p:nvSpPr>
        <p:spPr>
          <a:xfrm>
            <a:off x="2145295" y="1547549"/>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C0E648CB-5E1A-4A48-9569-956D9DF89675}"/>
              </a:ext>
            </a:extLst>
          </p:cNvPr>
          <p:cNvSpPr/>
          <p:nvPr/>
        </p:nvSpPr>
        <p:spPr>
          <a:xfrm>
            <a:off x="2145295" y="1705778"/>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0A964B06-8002-A343-9F4C-AC95D0AED47C}"/>
              </a:ext>
            </a:extLst>
          </p:cNvPr>
          <p:cNvSpPr/>
          <p:nvPr/>
        </p:nvSpPr>
        <p:spPr>
          <a:xfrm>
            <a:off x="3573807" y="1575441"/>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087D97C9-DB63-D649-9D55-E86E76B24700}"/>
              </a:ext>
            </a:extLst>
          </p:cNvPr>
          <p:cNvSpPr/>
          <p:nvPr/>
        </p:nvSpPr>
        <p:spPr>
          <a:xfrm>
            <a:off x="3573807" y="1733670"/>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6DAECD78-C8C8-6D4A-B78A-2F55436B430D}"/>
              </a:ext>
            </a:extLst>
          </p:cNvPr>
          <p:cNvSpPr/>
          <p:nvPr/>
        </p:nvSpPr>
        <p:spPr>
          <a:xfrm>
            <a:off x="4903042" y="1561228"/>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5230F55D-000E-C442-81F7-3B2AFB582E1F}"/>
              </a:ext>
            </a:extLst>
          </p:cNvPr>
          <p:cNvSpPr/>
          <p:nvPr/>
        </p:nvSpPr>
        <p:spPr>
          <a:xfrm>
            <a:off x="4903042" y="1719457"/>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EBB1CE6D-4AB3-B943-93BD-0AFBBF31BCA7}"/>
              </a:ext>
            </a:extLst>
          </p:cNvPr>
          <p:cNvSpPr/>
          <p:nvPr/>
        </p:nvSpPr>
        <p:spPr>
          <a:xfrm>
            <a:off x="6334966" y="1579648"/>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102009D5-8056-1C44-9E85-C3BEE970B323}"/>
              </a:ext>
            </a:extLst>
          </p:cNvPr>
          <p:cNvSpPr/>
          <p:nvPr/>
        </p:nvSpPr>
        <p:spPr>
          <a:xfrm>
            <a:off x="6334966" y="1737877"/>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CD1AC9DE-01AA-0041-8D00-FB683CCE8F00}"/>
              </a:ext>
            </a:extLst>
          </p:cNvPr>
          <p:cNvSpPr/>
          <p:nvPr/>
        </p:nvSpPr>
        <p:spPr>
          <a:xfrm>
            <a:off x="7664201" y="1565435"/>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5EC9D2C2-3127-704F-AE8F-69E12038CAFA}"/>
              </a:ext>
            </a:extLst>
          </p:cNvPr>
          <p:cNvSpPr/>
          <p:nvPr/>
        </p:nvSpPr>
        <p:spPr>
          <a:xfrm>
            <a:off x="7664201" y="1723664"/>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cxnSp>
        <p:nvCxnSpPr>
          <p:cNvPr id="29" name="直線矢印コネクタ 28">
            <a:extLst>
              <a:ext uri="{FF2B5EF4-FFF2-40B4-BE49-F238E27FC236}">
                <a16:creationId xmlns:a16="http://schemas.microsoft.com/office/drawing/2014/main" id="{7A51C0FC-8071-6941-93DE-D1818197CDB7}"/>
              </a:ext>
            </a:extLst>
          </p:cNvPr>
          <p:cNvCxnSpPr>
            <a:cxnSpLocks/>
            <a:stCxn id="12" idx="0"/>
          </p:cNvCxnSpPr>
          <p:nvPr/>
        </p:nvCxnSpPr>
        <p:spPr>
          <a:xfrm flipH="1" flipV="1">
            <a:off x="1187984" y="2202734"/>
            <a:ext cx="3384016" cy="1780780"/>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直線矢印コネクタ 29">
            <a:extLst>
              <a:ext uri="{FF2B5EF4-FFF2-40B4-BE49-F238E27FC236}">
                <a16:creationId xmlns:a16="http://schemas.microsoft.com/office/drawing/2014/main" id="{30A7BA20-675C-6349-B675-5CCB9B2E5779}"/>
              </a:ext>
            </a:extLst>
          </p:cNvPr>
          <p:cNvCxnSpPr>
            <a:cxnSpLocks/>
            <a:stCxn id="12" idx="0"/>
            <a:endCxn id="9" idx="2"/>
          </p:cNvCxnSpPr>
          <p:nvPr/>
        </p:nvCxnSpPr>
        <p:spPr>
          <a:xfrm flipH="1" flipV="1">
            <a:off x="2492013" y="1990689"/>
            <a:ext cx="2079987" cy="1992825"/>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AD2D5BBF-A2B4-AA4A-9169-4F50817AA688}"/>
              </a:ext>
            </a:extLst>
          </p:cNvPr>
          <p:cNvCxnSpPr>
            <a:cxnSpLocks/>
            <a:stCxn id="12" idx="0"/>
            <a:endCxn id="10" idx="2"/>
          </p:cNvCxnSpPr>
          <p:nvPr/>
        </p:nvCxnSpPr>
        <p:spPr>
          <a:xfrm flipH="1" flipV="1">
            <a:off x="3875484" y="1990689"/>
            <a:ext cx="696516" cy="1992825"/>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52565081-2C3B-224D-A6D8-A8C598C5C7D5}"/>
              </a:ext>
            </a:extLst>
          </p:cNvPr>
          <p:cNvCxnSpPr>
            <a:cxnSpLocks/>
            <a:stCxn id="12" idx="0"/>
            <a:endCxn id="5" idx="2"/>
          </p:cNvCxnSpPr>
          <p:nvPr/>
        </p:nvCxnSpPr>
        <p:spPr>
          <a:xfrm flipV="1">
            <a:off x="4572000" y="1985992"/>
            <a:ext cx="686955" cy="1997522"/>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a:extLst>
              <a:ext uri="{FF2B5EF4-FFF2-40B4-BE49-F238E27FC236}">
                <a16:creationId xmlns:a16="http://schemas.microsoft.com/office/drawing/2014/main" id="{3422DD57-DC70-5B43-AA75-13CB55E54318}"/>
              </a:ext>
            </a:extLst>
          </p:cNvPr>
          <p:cNvCxnSpPr>
            <a:cxnSpLocks/>
            <a:stCxn id="12" idx="0"/>
            <a:endCxn id="6" idx="2"/>
          </p:cNvCxnSpPr>
          <p:nvPr/>
        </p:nvCxnSpPr>
        <p:spPr>
          <a:xfrm flipV="1">
            <a:off x="4572000" y="1985992"/>
            <a:ext cx="2063797" cy="1997522"/>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323E63EF-40B4-3845-8798-D1423076EE0A}"/>
              </a:ext>
            </a:extLst>
          </p:cNvPr>
          <p:cNvCxnSpPr>
            <a:cxnSpLocks/>
            <a:stCxn id="12" idx="0"/>
            <a:endCxn id="7" idx="2"/>
          </p:cNvCxnSpPr>
          <p:nvPr/>
        </p:nvCxnSpPr>
        <p:spPr>
          <a:xfrm flipV="1">
            <a:off x="4572000" y="1985992"/>
            <a:ext cx="3440639" cy="1997522"/>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474A7013-647B-FC48-A4BD-B1C97B2578D9}"/>
              </a:ext>
            </a:extLst>
          </p:cNvPr>
          <p:cNvCxnSpPr>
            <a:cxnSpLocks/>
            <a:stCxn id="13" idx="0"/>
            <a:endCxn id="8" idx="2"/>
          </p:cNvCxnSpPr>
          <p:nvPr/>
        </p:nvCxnSpPr>
        <p:spPr>
          <a:xfrm flipH="1" flipV="1">
            <a:off x="1113172" y="1990689"/>
            <a:ext cx="6345033" cy="1866143"/>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直線矢印コネクタ 45">
            <a:extLst>
              <a:ext uri="{FF2B5EF4-FFF2-40B4-BE49-F238E27FC236}">
                <a16:creationId xmlns:a16="http://schemas.microsoft.com/office/drawing/2014/main" id="{2484BD1F-F75A-1141-BBE1-992FF3998EEB}"/>
              </a:ext>
            </a:extLst>
          </p:cNvPr>
          <p:cNvCxnSpPr>
            <a:cxnSpLocks/>
            <a:stCxn id="13" idx="0"/>
            <a:endCxn id="9" idx="2"/>
          </p:cNvCxnSpPr>
          <p:nvPr/>
        </p:nvCxnSpPr>
        <p:spPr>
          <a:xfrm flipH="1" flipV="1">
            <a:off x="2492013" y="1990689"/>
            <a:ext cx="4966192" cy="1866143"/>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直線矢印コネクタ 46">
            <a:extLst>
              <a:ext uri="{FF2B5EF4-FFF2-40B4-BE49-F238E27FC236}">
                <a16:creationId xmlns:a16="http://schemas.microsoft.com/office/drawing/2014/main" id="{E734D979-7F66-1146-AA14-0F817F2299BE}"/>
              </a:ext>
            </a:extLst>
          </p:cNvPr>
          <p:cNvCxnSpPr>
            <a:cxnSpLocks/>
            <a:stCxn id="13" idx="0"/>
            <a:endCxn id="10" idx="2"/>
          </p:cNvCxnSpPr>
          <p:nvPr/>
        </p:nvCxnSpPr>
        <p:spPr>
          <a:xfrm flipH="1" flipV="1">
            <a:off x="3875484" y="1990689"/>
            <a:ext cx="3582721" cy="1866143"/>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直線矢印コネクタ 47">
            <a:extLst>
              <a:ext uri="{FF2B5EF4-FFF2-40B4-BE49-F238E27FC236}">
                <a16:creationId xmlns:a16="http://schemas.microsoft.com/office/drawing/2014/main" id="{353A0B36-E490-5B48-902C-4C7688369600}"/>
              </a:ext>
            </a:extLst>
          </p:cNvPr>
          <p:cNvCxnSpPr>
            <a:cxnSpLocks/>
            <a:stCxn id="13" idx="0"/>
            <a:endCxn id="5" idx="2"/>
          </p:cNvCxnSpPr>
          <p:nvPr/>
        </p:nvCxnSpPr>
        <p:spPr>
          <a:xfrm flipH="1" flipV="1">
            <a:off x="5258955" y="1985992"/>
            <a:ext cx="2199250" cy="1870840"/>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直線矢印コネクタ 48">
            <a:extLst>
              <a:ext uri="{FF2B5EF4-FFF2-40B4-BE49-F238E27FC236}">
                <a16:creationId xmlns:a16="http://schemas.microsoft.com/office/drawing/2014/main" id="{83AD19C6-98AF-014A-8852-62EE9B2B1DB5}"/>
              </a:ext>
            </a:extLst>
          </p:cNvPr>
          <p:cNvCxnSpPr>
            <a:cxnSpLocks/>
            <a:stCxn id="13" idx="0"/>
            <a:endCxn id="6" idx="2"/>
          </p:cNvCxnSpPr>
          <p:nvPr/>
        </p:nvCxnSpPr>
        <p:spPr>
          <a:xfrm flipH="1" flipV="1">
            <a:off x="6635797" y="1985992"/>
            <a:ext cx="822408" cy="1870840"/>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直線矢印コネクタ 49">
            <a:extLst>
              <a:ext uri="{FF2B5EF4-FFF2-40B4-BE49-F238E27FC236}">
                <a16:creationId xmlns:a16="http://schemas.microsoft.com/office/drawing/2014/main" id="{67CB6DD6-25D1-C944-9976-92620E82747B}"/>
              </a:ext>
            </a:extLst>
          </p:cNvPr>
          <p:cNvCxnSpPr>
            <a:cxnSpLocks/>
            <a:stCxn id="13" idx="0"/>
            <a:endCxn id="7" idx="2"/>
          </p:cNvCxnSpPr>
          <p:nvPr/>
        </p:nvCxnSpPr>
        <p:spPr>
          <a:xfrm flipV="1">
            <a:off x="7458205" y="1985992"/>
            <a:ext cx="554434" cy="1870840"/>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 name="直線矢印コネクタ 64">
            <a:extLst>
              <a:ext uri="{FF2B5EF4-FFF2-40B4-BE49-F238E27FC236}">
                <a16:creationId xmlns:a16="http://schemas.microsoft.com/office/drawing/2014/main" id="{55FC95C3-1E5F-074C-BBCD-F0818BBAC0C1}"/>
              </a:ext>
            </a:extLst>
          </p:cNvPr>
          <p:cNvCxnSpPr>
            <a:cxnSpLocks/>
            <a:stCxn id="14" idx="0"/>
            <a:endCxn id="8" idx="2"/>
          </p:cNvCxnSpPr>
          <p:nvPr/>
        </p:nvCxnSpPr>
        <p:spPr>
          <a:xfrm flipH="1" flipV="1">
            <a:off x="1113172" y="1990689"/>
            <a:ext cx="554433" cy="1866143"/>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DF2AAFA6-90DC-D746-ACA5-A03AFDA80D02}"/>
              </a:ext>
            </a:extLst>
          </p:cNvPr>
          <p:cNvCxnSpPr>
            <a:cxnSpLocks/>
            <a:stCxn id="14" idx="0"/>
            <a:endCxn id="9" idx="2"/>
          </p:cNvCxnSpPr>
          <p:nvPr/>
        </p:nvCxnSpPr>
        <p:spPr>
          <a:xfrm flipV="1">
            <a:off x="1667605" y="1990689"/>
            <a:ext cx="824408" cy="1866143"/>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7" name="直線矢印コネクタ 66">
            <a:extLst>
              <a:ext uri="{FF2B5EF4-FFF2-40B4-BE49-F238E27FC236}">
                <a16:creationId xmlns:a16="http://schemas.microsoft.com/office/drawing/2014/main" id="{675A5937-0949-B647-96DC-2C10C9B6DADD}"/>
              </a:ext>
            </a:extLst>
          </p:cNvPr>
          <p:cNvCxnSpPr>
            <a:cxnSpLocks/>
            <a:stCxn id="14" idx="0"/>
            <a:endCxn id="10" idx="2"/>
          </p:cNvCxnSpPr>
          <p:nvPr/>
        </p:nvCxnSpPr>
        <p:spPr>
          <a:xfrm flipV="1">
            <a:off x="1667605" y="1990689"/>
            <a:ext cx="2207879" cy="1866143"/>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8" name="直線矢印コネクタ 67">
            <a:extLst>
              <a:ext uri="{FF2B5EF4-FFF2-40B4-BE49-F238E27FC236}">
                <a16:creationId xmlns:a16="http://schemas.microsoft.com/office/drawing/2014/main" id="{4A8045BC-99C6-4B42-9CAE-1630143CD50C}"/>
              </a:ext>
            </a:extLst>
          </p:cNvPr>
          <p:cNvCxnSpPr>
            <a:cxnSpLocks/>
            <a:stCxn id="14" idx="0"/>
            <a:endCxn id="5" idx="2"/>
          </p:cNvCxnSpPr>
          <p:nvPr/>
        </p:nvCxnSpPr>
        <p:spPr>
          <a:xfrm flipV="1">
            <a:off x="1667605" y="1985992"/>
            <a:ext cx="3591350" cy="1870840"/>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9" name="直線矢印コネクタ 68">
            <a:extLst>
              <a:ext uri="{FF2B5EF4-FFF2-40B4-BE49-F238E27FC236}">
                <a16:creationId xmlns:a16="http://schemas.microsoft.com/office/drawing/2014/main" id="{820BE81A-7379-4547-9D0B-062605E2139B}"/>
              </a:ext>
            </a:extLst>
          </p:cNvPr>
          <p:cNvCxnSpPr>
            <a:cxnSpLocks/>
            <a:stCxn id="14" idx="0"/>
            <a:endCxn id="6" idx="2"/>
          </p:cNvCxnSpPr>
          <p:nvPr/>
        </p:nvCxnSpPr>
        <p:spPr>
          <a:xfrm flipV="1">
            <a:off x="1667605" y="1985992"/>
            <a:ext cx="4968192" cy="1870840"/>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0" name="直線矢印コネクタ 69">
            <a:extLst>
              <a:ext uri="{FF2B5EF4-FFF2-40B4-BE49-F238E27FC236}">
                <a16:creationId xmlns:a16="http://schemas.microsoft.com/office/drawing/2014/main" id="{E8CCDEBA-6FAB-8C45-8C60-D0528820A816}"/>
              </a:ext>
            </a:extLst>
          </p:cNvPr>
          <p:cNvCxnSpPr>
            <a:cxnSpLocks/>
            <a:stCxn id="14" idx="0"/>
            <a:endCxn id="7" idx="2"/>
          </p:cNvCxnSpPr>
          <p:nvPr/>
        </p:nvCxnSpPr>
        <p:spPr>
          <a:xfrm flipV="1">
            <a:off x="1667605" y="1985992"/>
            <a:ext cx="6345034" cy="1870840"/>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sp>
        <p:nvSpPr>
          <p:cNvPr id="85" name="正方形/長方形 84">
            <a:extLst>
              <a:ext uri="{FF2B5EF4-FFF2-40B4-BE49-F238E27FC236}">
                <a16:creationId xmlns:a16="http://schemas.microsoft.com/office/drawing/2014/main" id="{333C9EF7-AA76-1543-9B14-7EEE14B36473}"/>
              </a:ext>
            </a:extLst>
          </p:cNvPr>
          <p:cNvSpPr/>
          <p:nvPr/>
        </p:nvSpPr>
        <p:spPr>
          <a:xfrm>
            <a:off x="643432" y="5884838"/>
            <a:ext cx="7857135" cy="646331"/>
          </a:xfrm>
          <a:prstGeom prst="rect">
            <a:avLst/>
          </a:prstGeom>
          <a:solidFill>
            <a:srgbClr val="FFFFFF">
              <a:alpha val="54510"/>
            </a:srgbClr>
          </a:solidFill>
        </p:spPr>
        <p:txBody>
          <a:bodyPr wrap="square">
            <a:spAutoFit/>
          </a:bodyPr>
          <a:lstStyle/>
          <a:p>
            <a:pPr marL="171450" indent="-171450">
              <a:buFont typeface="Wingdings" pitchFamily="2" charset="2"/>
              <a:buChar char="l"/>
            </a:pPr>
            <a:r>
              <a:rPr lang="ja-JP" altLang="en-US" sz="1200">
                <a:solidFill>
                  <a:srgbClr val="000000"/>
                </a:solidFill>
                <a:latin typeface="Meiryo" panose="020B0604030504040204" pitchFamily="34" charset="-128"/>
                <a:ea typeface="Meiryo" panose="020B0604030504040204" pitchFamily="34" charset="-128"/>
              </a:rPr>
              <a:t>ユーザー</a:t>
            </a:r>
            <a:r>
              <a:rPr lang="en-US" altLang="ja-JP" sz="1200" dirty="0">
                <a:solidFill>
                  <a:srgbClr val="000000"/>
                </a:solidFill>
                <a:latin typeface="Meiryo" panose="020B0604030504040204" pitchFamily="34" charset="-128"/>
                <a:ea typeface="Meiryo" panose="020B0604030504040204" pitchFamily="34" charset="-128"/>
              </a:rPr>
              <a:t>ID</a:t>
            </a:r>
            <a:r>
              <a:rPr lang="ja-JP" altLang="en-US" sz="1200">
                <a:solidFill>
                  <a:srgbClr val="000000"/>
                </a:solidFill>
                <a:latin typeface="Meiryo" panose="020B0604030504040204" pitchFamily="34" charset="-128"/>
                <a:ea typeface="Meiryo" panose="020B0604030504040204" pitchFamily="34" charset="-128"/>
              </a:rPr>
              <a:t>とパスワードが増加。利用ログはクラウド・サービスに依存し、管理者が掌握できない。</a:t>
            </a:r>
            <a:endParaRPr lang="en-US" altLang="ja-JP" sz="1200" dirty="0">
              <a:solidFill>
                <a:srgbClr val="000000"/>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solidFill>
                  <a:srgbClr val="000000"/>
                </a:solidFill>
                <a:latin typeface="Meiryo" panose="020B0604030504040204" pitchFamily="34" charset="-128"/>
                <a:ea typeface="Meiryo" panose="020B0604030504040204" pitchFamily="34" charset="-128"/>
              </a:rPr>
              <a:t>認証の強度がクラウド側に依存し、多要素認証などの導入に制限がある。</a:t>
            </a:r>
            <a:endParaRPr lang="en-US" altLang="ja-JP" sz="1200" dirty="0">
              <a:solidFill>
                <a:srgbClr val="000000"/>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solidFill>
                  <a:srgbClr val="000000"/>
                </a:solidFill>
                <a:latin typeface="Meiryo" panose="020B0604030504040204" pitchFamily="34" charset="-128"/>
                <a:ea typeface="Meiryo" panose="020B0604030504040204" pitchFamily="34" charset="-128"/>
              </a:rPr>
              <a:t>利用場所や端末を制限する機能もクラウド側に依存し、柔軟な制御が行えない。</a:t>
            </a:r>
            <a:endParaRPr lang="ja-JP" altLang="en-US" sz="12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748672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EC6184-0F34-644F-9269-052903F58BB8}"/>
              </a:ext>
            </a:extLst>
          </p:cNvPr>
          <p:cNvSpPr>
            <a:spLocks noGrp="1"/>
          </p:cNvSpPr>
          <p:nvPr>
            <p:ph type="title"/>
          </p:nvPr>
        </p:nvSpPr>
        <p:spPr/>
        <p:txBody>
          <a:bodyPr/>
          <a:lstStyle/>
          <a:p>
            <a:r>
              <a:rPr lang="ja-JP" altLang="en-US"/>
              <a:t>認証連係とシングル・サインオン（</a:t>
            </a:r>
            <a:r>
              <a:rPr lang="en-US" altLang="ja-JP" dirty="0"/>
              <a:t>SSO</a:t>
            </a:r>
            <a:r>
              <a:rPr lang="ja-JP" altLang="en-US"/>
              <a:t>）</a:t>
            </a:r>
            <a:endParaRPr kumimoji="1" lang="ja-JP" altLang="en-US"/>
          </a:p>
        </p:txBody>
      </p:sp>
      <p:sp>
        <p:nvSpPr>
          <p:cNvPr id="3" name="角丸四角形 2">
            <a:extLst>
              <a:ext uri="{FF2B5EF4-FFF2-40B4-BE49-F238E27FC236}">
                <a16:creationId xmlns:a16="http://schemas.microsoft.com/office/drawing/2014/main" id="{CBC89199-50C7-B04E-8DFF-C1A95063EB93}"/>
              </a:ext>
            </a:extLst>
          </p:cNvPr>
          <p:cNvSpPr/>
          <p:nvPr/>
        </p:nvSpPr>
        <p:spPr>
          <a:xfrm>
            <a:off x="230400" y="836712"/>
            <a:ext cx="8686800" cy="1572804"/>
          </a:xfrm>
          <a:prstGeom prst="roundRect">
            <a:avLst>
              <a:gd name="adj" fmla="val 32723"/>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CB891131-A155-5148-A5BB-F9DFEC756C85}"/>
              </a:ext>
            </a:extLst>
          </p:cNvPr>
          <p:cNvSpPr txBox="1"/>
          <p:nvPr/>
        </p:nvSpPr>
        <p:spPr>
          <a:xfrm>
            <a:off x="3325505" y="937479"/>
            <a:ext cx="2492990"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クラウド・サービス</a:t>
            </a:r>
          </a:p>
        </p:txBody>
      </p:sp>
      <p:sp>
        <p:nvSpPr>
          <p:cNvPr id="5" name="正方形/長方形 4">
            <a:extLst>
              <a:ext uri="{FF2B5EF4-FFF2-40B4-BE49-F238E27FC236}">
                <a16:creationId xmlns:a16="http://schemas.microsoft.com/office/drawing/2014/main" id="{A54A12A4-9127-C44E-9085-F3F32D753FBE}"/>
              </a:ext>
            </a:extLst>
          </p:cNvPr>
          <p:cNvSpPr/>
          <p:nvPr/>
        </p:nvSpPr>
        <p:spPr>
          <a:xfrm>
            <a:off x="4704521" y="1324882"/>
            <a:ext cx="1108867" cy="6452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64E3DCF-F495-604D-B884-116C9133200A}"/>
              </a:ext>
            </a:extLst>
          </p:cNvPr>
          <p:cNvSpPr/>
          <p:nvPr/>
        </p:nvSpPr>
        <p:spPr>
          <a:xfrm>
            <a:off x="6081363" y="1324882"/>
            <a:ext cx="1108867" cy="645224"/>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47C2AE3C-8D5E-2848-A91A-8171DAFD8F95}"/>
              </a:ext>
            </a:extLst>
          </p:cNvPr>
          <p:cNvSpPr/>
          <p:nvPr/>
        </p:nvSpPr>
        <p:spPr>
          <a:xfrm>
            <a:off x="7458205" y="1324882"/>
            <a:ext cx="1108867" cy="64522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9E568737-B918-7348-8C2E-73FE517B98A5}"/>
              </a:ext>
            </a:extLst>
          </p:cNvPr>
          <p:cNvSpPr/>
          <p:nvPr/>
        </p:nvSpPr>
        <p:spPr>
          <a:xfrm>
            <a:off x="558738" y="1329579"/>
            <a:ext cx="1108867" cy="645224"/>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0FB9E010-317C-8F43-B2E2-1F5070A9BCFE}"/>
              </a:ext>
            </a:extLst>
          </p:cNvPr>
          <p:cNvSpPr/>
          <p:nvPr/>
        </p:nvSpPr>
        <p:spPr>
          <a:xfrm>
            <a:off x="1937579" y="1329579"/>
            <a:ext cx="1108867" cy="645224"/>
          </a:xfrm>
          <a:prstGeom prst="rect">
            <a:avLst/>
          </a:prstGeom>
          <a:solidFill>
            <a:srgbClr val="F7964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2AB858C4-6EBA-E941-BD8B-87F41FF88384}"/>
              </a:ext>
            </a:extLst>
          </p:cNvPr>
          <p:cNvSpPr/>
          <p:nvPr/>
        </p:nvSpPr>
        <p:spPr>
          <a:xfrm>
            <a:off x="3321050" y="1329579"/>
            <a:ext cx="1108867" cy="64522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 name="図 12">
            <a:extLst>
              <a:ext uri="{FF2B5EF4-FFF2-40B4-BE49-F238E27FC236}">
                <a16:creationId xmlns:a16="http://schemas.microsoft.com/office/drawing/2014/main" id="{2CC8F9DE-271C-F349-99B0-1AEED3645203}"/>
              </a:ext>
            </a:extLst>
          </p:cNvPr>
          <p:cNvPicPr>
            <a:picLocks noChangeAspect="1"/>
          </p:cNvPicPr>
          <p:nvPr/>
        </p:nvPicPr>
        <p:blipFill>
          <a:blip r:embed="rId3"/>
          <a:stretch>
            <a:fillRect/>
          </a:stretch>
        </p:blipFill>
        <p:spPr>
          <a:xfrm flipH="1">
            <a:off x="6455351" y="3840946"/>
            <a:ext cx="2005708" cy="2015787"/>
          </a:xfrm>
          <a:prstGeom prst="rect">
            <a:avLst/>
          </a:prstGeom>
        </p:spPr>
      </p:pic>
      <p:pic>
        <p:nvPicPr>
          <p:cNvPr id="14" name="図 13">
            <a:extLst>
              <a:ext uri="{FF2B5EF4-FFF2-40B4-BE49-F238E27FC236}">
                <a16:creationId xmlns:a16="http://schemas.microsoft.com/office/drawing/2014/main" id="{6EFDCD35-5004-6545-8C5A-8B76DCD6F1F8}"/>
              </a:ext>
            </a:extLst>
          </p:cNvPr>
          <p:cNvPicPr>
            <a:picLocks noChangeAspect="1"/>
          </p:cNvPicPr>
          <p:nvPr/>
        </p:nvPicPr>
        <p:blipFill>
          <a:blip r:embed="rId4"/>
          <a:stretch>
            <a:fillRect/>
          </a:stretch>
        </p:blipFill>
        <p:spPr>
          <a:xfrm>
            <a:off x="664750" y="3840946"/>
            <a:ext cx="2005709" cy="2015788"/>
          </a:xfrm>
          <a:prstGeom prst="rect">
            <a:avLst/>
          </a:prstGeom>
        </p:spPr>
      </p:pic>
      <p:sp>
        <p:nvSpPr>
          <p:cNvPr id="51" name="正方形/長方形 50">
            <a:extLst>
              <a:ext uri="{FF2B5EF4-FFF2-40B4-BE49-F238E27FC236}">
                <a16:creationId xmlns:a16="http://schemas.microsoft.com/office/drawing/2014/main" id="{5D3CF258-D3C9-F540-BD31-A4064C2F0EBF}"/>
              </a:ext>
            </a:extLst>
          </p:cNvPr>
          <p:cNvSpPr/>
          <p:nvPr/>
        </p:nvSpPr>
        <p:spPr>
          <a:xfrm>
            <a:off x="3806250" y="2693716"/>
            <a:ext cx="1512168" cy="86838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テキスト ボックス 51">
            <a:extLst>
              <a:ext uri="{FF2B5EF4-FFF2-40B4-BE49-F238E27FC236}">
                <a16:creationId xmlns:a16="http://schemas.microsoft.com/office/drawing/2014/main" id="{50CA59B3-D69F-3E49-8D8C-E9AC8EF907E4}"/>
              </a:ext>
            </a:extLst>
          </p:cNvPr>
          <p:cNvSpPr txBox="1"/>
          <p:nvPr/>
        </p:nvSpPr>
        <p:spPr>
          <a:xfrm>
            <a:off x="3915797" y="2859298"/>
            <a:ext cx="800219" cy="553998"/>
          </a:xfrm>
          <a:prstGeom prst="rect">
            <a:avLst/>
          </a:prstGeom>
          <a:noFill/>
        </p:spPr>
        <p:txBody>
          <a:bodyPr wrap="none" rtlCol="0">
            <a:spAutoFit/>
          </a:bodyPr>
          <a:lstStyle/>
          <a:p>
            <a:r>
              <a:rPr kumimoji="1" lang="en-US" altLang="ja-JP" dirty="0">
                <a:solidFill>
                  <a:schemeClr val="bg1"/>
                </a:solidFill>
                <a:latin typeface="Meiryo" panose="020B0604030504040204" pitchFamily="34" charset="-128"/>
                <a:ea typeface="Meiryo" panose="020B0604030504040204" pitchFamily="34" charset="-128"/>
              </a:rPr>
              <a:t>SSO</a:t>
            </a:r>
          </a:p>
          <a:p>
            <a:r>
              <a:rPr kumimoji="1" lang="ja-JP" altLang="en-US" sz="1200">
                <a:solidFill>
                  <a:schemeClr val="bg1"/>
                </a:solidFill>
                <a:latin typeface="Meiryo" panose="020B0604030504040204" pitchFamily="34" charset="-128"/>
                <a:ea typeface="Meiryo" panose="020B0604030504040204" pitchFamily="34" charset="-128"/>
              </a:rPr>
              <a:t>システム</a:t>
            </a:r>
          </a:p>
        </p:txBody>
      </p:sp>
      <p:pic>
        <p:nvPicPr>
          <p:cNvPr id="53" name="図 52">
            <a:extLst>
              <a:ext uri="{FF2B5EF4-FFF2-40B4-BE49-F238E27FC236}">
                <a16:creationId xmlns:a16="http://schemas.microsoft.com/office/drawing/2014/main" id="{A1F32A20-CE8B-9B49-AF27-AF5CB10B228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83463" y="2803427"/>
            <a:ext cx="554603" cy="656335"/>
          </a:xfrm>
          <a:prstGeom prst="rect">
            <a:avLst/>
          </a:prstGeom>
        </p:spPr>
      </p:pic>
      <p:cxnSp>
        <p:nvCxnSpPr>
          <p:cNvPr id="28" name="カギ線コネクタ 27">
            <a:extLst>
              <a:ext uri="{FF2B5EF4-FFF2-40B4-BE49-F238E27FC236}">
                <a16:creationId xmlns:a16="http://schemas.microsoft.com/office/drawing/2014/main" id="{67F5F030-4547-B745-991D-657F52D1684C}"/>
              </a:ext>
            </a:extLst>
          </p:cNvPr>
          <p:cNvCxnSpPr>
            <a:cxnSpLocks/>
            <a:stCxn id="51" idx="0"/>
            <a:endCxn id="8" idx="2"/>
          </p:cNvCxnSpPr>
          <p:nvPr/>
        </p:nvCxnSpPr>
        <p:spPr>
          <a:xfrm rot="16200000" flipV="1">
            <a:off x="2478297" y="609679"/>
            <a:ext cx="718913" cy="3449162"/>
          </a:xfrm>
          <a:prstGeom prst="bentConnector3">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4" name="カギ線コネクタ 53">
            <a:extLst>
              <a:ext uri="{FF2B5EF4-FFF2-40B4-BE49-F238E27FC236}">
                <a16:creationId xmlns:a16="http://schemas.microsoft.com/office/drawing/2014/main" id="{A797F814-AFCD-EF4C-9B89-5802144AF6BB}"/>
              </a:ext>
            </a:extLst>
          </p:cNvPr>
          <p:cNvCxnSpPr>
            <a:cxnSpLocks/>
            <a:stCxn id="51" idx="0"/>
            <a:endCxn id="9" idx="2"/>
          </p:cNvCxnSpPr>
          <p:nvPr/>
        </p:nvCxnSpPr>
        <p:spPr>
          <a:xfrm rot="16200000" flipV="1">
            <a:off x="3167718" y="1299099"/>
            <a:ext cx="718913" cy="2070321"/>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5" name="カギ線コネクタ 54">
            <a:extLst>
              <a:ext uri="{FF2B5EF4-FFF2-40B4-BE49-F238E27FC236}">
                <a16:creationId xmlns:a16="http://schemas.microsoft.com/office/drawing/2014/main" id="{C6712193-340C-2C48-9A9F-01565F2C577F}"/>
              </a:ext>
            </a:extLst>
          </p:cNvPr>
          <p:cNvCxnSpPr>
            <a:cxnSpLocks/>
            <a:stCxn id="51" idx="0"/>
            <a:endCxn id="10" idx="2"/>
          </p:cNvCxnSpPr>
          <p:nvPr/>
        </p:nvCxnSpPr>
        <p:spPr>
          <a:xfrm rot="16200000" flipV="1">
            <a:off x="3859453" y="1990835"/>
            <a:ext cx="718913" cy="686850"/>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6" name="カギ線コネクタ 55">
            <a:extLst>
              <a:ext uri="{FF2B5EF4-FFF2-40B4-BE49-F238E27FC236}">
                <a16:creationId xmlns:a16="http://schemas.microsoft.com/office/drawing/2014/main" id="{CE9D6B4B-C3C3-DF4E-A7B6-0C1F788FA9B4}"/>
              </a:ext>
            </a:extLst>
          </p:cNvPr>
          <p:cNvCxnSpPr>
            <a:cxnSpLocks/>
            <a:stCxn id="51" idx="0"/>
            <a:endCxn id="5" idx="2"/>
          </p:cNvCxnSpPr>
          <p:nvPr/>
        </p:nvCxnSpPr>
        <p:spPr>
          <a:xfrm rot="5400000" flipH="1" flipV="1">
            <a:off x="4548839" y="1983601"/>
            <a:ext cx="723610" cy="696621"/>
          </a:xfrm>
          <a:prstGeom prst="bentConnector3">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7" name="カギ線コネクタ 56">
            <a:extLst>
              <a:ext uri="{FF2B5EF4-FFF2-40B4-BE49-F238E27FC236}">
                <a16:creationId xmlns:a16="http://schemas.microsoft.com/office/drawing/2014/main" id="{22260BE7-FF92-854E-98CF-BB8B913D4139}"/>
              </a:ext>
            </a:extLst>
          </p:cNvPr>
          <p:cNvCxnSpPr>
            <a:cxnSpLocks/>
            <a:stCxn id="51" idx="0"/>
            <a:endCxn id="6" idx="2"/>
          </p:cNvCxnSpPr>
          <p:nvPr/>
        </p:nvCxnSpPr>
        <p:spPr>
          <a:xfrm rot="5400000" flipH="1" flipV="1">
            <a:off x="5237260" y="1295180"/>
            <a:ext cx="723610" cy="2073463"/>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8" name="カギ線コネクタ 57">
            <a:extLst>
              <a:ext uri="{FF2B5EF4-FFF2-40B4-BE49-F238E27FC236}">
                <a16:creationId xmlns:a16="http://schemas.microsoft.com/office/drawing/2014/main" id="{9EEEC329-EF17-B840-A7F8-829AC066FE54}"/>
              </a:ext>
            </a:extLst>
          </p:cNvPr>
          <p:cNvCxnSpPr>
            <a:cxnSpLocks/>
            <a:stCxn id="51" idx="0"/>
            <a:endCxn id="7" idx="2"/>
          </p:cNvCxnSpPr>
          <p:nvPr/>
        </p:nvCxnSpPr>
        <p:spPr>
          <a:xfrm rot="5400000" flipH="1" flipV="1">
            <a:off x="5925681" y="606759"/>
            <a:ext cx="723610" cy="3450305"/>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1" name="カギ線コネクタ 70">
            <a:extLst>
              <a:ext uri="{FF2B5EF4-FFF2-40B4-BE49-F238E27FC236}">
                <a16:creationId xmlns:a16="http://schemas.microsoft.com/office/drawing/2014/main" id="{9E53FE34-C4EF-6F48-A202-90DBE166E308}"/>
              </a:ext>
            </a:extLst>
          </p:cNvPr>
          <p:cNvCxnSpPr>
            <a:cxnSpLocks/>
            <a:stCxn id="14" idx="0"/>
            <a:endCxn id="51" idx="1"/>
          </p:cNvCxnSpPr>
          <p:nvPr/>
        </p:nvCxnSpPr>
        <p:spPr>
          <a:xfrm rot="5400000" flipH="1" flipV="1">
            <a:off x="2380408" y="2415105"/>
            <a:ext cx="713038" cy="2138645"/>
          </a:xfrm>
          <a:prstGeom prst="bentConnector2">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2" name="カギ線コネクタ 71">
            <a:extLst>
              <a:ext uri="{FF2B5EF4-FFF2-40B4-BE49-F238E27FC236}">
                <a16:creationId xmlns:a16="http://schemas.microsoft.com/office/drawing/2014/main" id="{18820C35-86DA-5849-BCC2-80317C770B90}"/>
              </a:ext>
            </a:extLst>
          </p:cNvPr>
          <p:cNvCxnSpPr>
            <a:cxnSpLocks/>
            <a:stCxn id="13" idx="0"/>
            <a:endCxn id="51" idx="3"/>
          </p:cNvCxnSpPr>
          <p:nvPr/>
        </p:nvCxnSpPr>
        <p:spPr>
          <a:xfrm rot="16200000" flipV="1">
            <a:off x="6031793" y="2414533"/>
            <a:ext cx="713038" cy="2139787"/>
          </a:xfrm>
          <a:prstGeom prst="bentConnector2">
            <a:avLst/>
          </a:prstGeom>
          <a:ln w="38100">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3" name="直線矢印コネクタ 72">
            <a:extLst>
              <a:ext uri="{FF2B5EF4-FFF2-40B4-BE49-F238E27FC236}">
                <a16:creationId xmlns:a16="http://schemas.microsoft.com/office/drawing/2014/main" id="{9012990A-FB0F-8140-A17B-57DF74C8CD4C}"/>
              </a:ext>
            </a:extLst>
          </p:cNvPr>
          <p:cNvCxnSpPr>
            <a:cxnSpLocks/>
            <a:stCxn id="103" idx="0"/>
            <a:endCxn id="51" idx="2"/>
          </p:cNvCxnSpPr>
          <p:nvPr/>
        </p:nvCxnSpPr>
        <p:spPr>
          <a:xfrm flipH="1" flipV="1">
            <a:off x="4562334" y="3562100"/>
            <a:ext cx="9666" cy="405528"/>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テキスト ボックス 77">
            <a:extLst>
              <a:ext uri="{FF2B5EF4-FFF2-40B4-BE49-F238E27FC236}">
                <a16:creationId xmlns:a16="http://schemas.microsoft.com/office/drawing/2014/main" id="{6F9129BC-37F8-F54E-96C5-8568129174C9}"/>
              </a:ext>
            </a:extLst>
          </p:cNvPr>
          <p:cNvSpPr txBox="1"/>
          <p:nvPr/>
        </p:nvSpPr>
        <p:spPr>
          <a:xfrm>
            <a:off x="1655041" y="3152001"/>
            <a:ext cx="954107" cy="276999"/>
          </a:xfrm>
          <a:prstGeom prst="rect">
            <a:avLst/>
          </a:prstGeom>
          <a:noFill/>
        </p:spPr>
        <p:txBody>
          <a:bodyPr wrap="none" rtlCol="0">
            <a:spAutoFit/>
          </a:bodyPr>
          <a:lstStyle/>
          <a:p>
            <a:r>
              <a:rPr kumimoji="1" lang="ja-JP" altLang="en-US" sz="1200">
                <a:solidFill>
                  <a:srgbClr val="FF6666"/>
                </a:solidFill>
                <a:latin typeface="Meiryo" panose="020B0604030504040204" pitchFamily="34" charset="-128"/>
                <a:ea typeface="Meiryo" panose="020B0604030504040204" pitchFamily="34" charset="-128"/>
              </a:rPr>
              <a:t>サインオン</a:t>
            </a:r>
          </a:p>
        </p:txBody>
      </p:sp>
      <p:sp>
        <p:nvSpPr>
          <p:cNvPr id="79" name="テキスト ボックス 78">
            <a:extLst>
              <a:ext uri="{FF2B5EF4-FFF2-40B4-BE49-F238E27FC236}">
                <a16:creationId xmlns:a16="http://schemas.microsoft.com/office/drawing/2014/main" id="{5475A087-EC57-7E46-83CB-2B5B5EBF1B70}"/>
              </a:ext>
            </a:extLst>
          </p:cNvPr>
          <p:cNvSpPr txBox="1"/>
          <p:nvPr/>
        </p:nvSpPr>
        <p:spPr>
          <a:xfrm>
            <a:off x="6522289" y="3152001"/>
            <a:ext cx="954107" cy="276999"/>
          </a:xfrm>
          <a:prstGeom prst="rect">
            <a:avLst/>
          </a:prstGeom>
          <a:noFill/>
        </p:spPr>
        <p:txBody>
          <a:bodyPr wrap="none" rtlCol="0">
            <a:spAutoFit/>
          </a:bodyPr>
          <a:lstStyle/>
          <a:p>
            <a:r>
              <a:rPr kumimoji="1" lang="ja-JP" altLang="en-US" sz="1200">
                <a:solidFill>
                  <a:schemeClr val="accent3">
                    <a:lumMod val="75000"/>
                  </a:schemeClr>
                </a:solidFill>
                <a:latin typeface="Meiryo" panose="020B0604030504040204" pitchFamily="34" charset="-128"/>
                <a:ea typeface="Meiryo" panose="020B0604030504040204" pitchFamily="34" charset="-128"/>
              </a:rPr>
              <a:t>サインオン</a:t>
            </a:r>
          </a:p>
        </p:txBody>
      </p:sp>
      <p:sp>
        <p:nvSpPr>
          <p:cNvPr id="80" name="テキスト ボックス 79">
            <a:extLst>
              <a:ext uri="{FF2B5EF4-FFF2-40B4-BE49-F238E27FC236}">
                <a16:creationId xmlns:a16="http://schemas.microsoft.com/office/drawing/2014/main" id="{783D0D28-089E-C54F-8D66-B4C16CEEDDC7}"/>
              </a:ext>
            </a:extLst>
          </p:cNvPr>
          <p:cNvSpPr txBox="1"/>
          <p:nvPr/>
        </p:nvSpPr>
        <p:spPr>
          <a:xfrm>
            <a:off x="4599971" y="3618766"/>
            <a:ext cx="954107" cy="276999"/>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サインオン</a:t>
            </a:r>
          </a:p>
        </p:txBody>
      </p:sp>
      <p:sp>
        <p:nvSpPr>
          <p:cNvPr id="81" name="テキスト ボックス 80">
            <a:extLst>
              <a:ext uri="{FF2B5EF4-FFF2-40B4-BE49-F238E27FC236}">
                <a16:creationId xmlns:a16="http://schemas.microsoft.com/office/drawing/2014/main" id="{026489EE-46C4-DF42-9445-C15D46F42942}"/>
              </a:ext>
            </a:extLst>
          </p:cNvPr>
          <p:cNvSpPr txBox="1"/>
          <p:nvPr/>
        </p:nvSpPr>
        <p:spPr>
          <a:xfrm>
            <a:off x="4562333" y="2447833"/>
            <a:ext cx="2339102" cy="276999"/>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フェデレーション（認証連携）</a:t>
            </a:r>
          </a:p>
        </p:txBody>
      </p:sp>
      <p:sp>
        <p:nvSpPr>
          <p:cNvPr id="83" name="正方形/長方形 82">
            <a:extLst>
              <a:ext uri="{FF2B5EF4-FFF2-40B4-BE49-F238E27FC236}">
                <a16:creationId xmlns:a16="http://schemas.microsoft.com/office/drawing/2014/main" id="{D50B3CE8-A788-864D-B632-225980B35393}"/>
              </a:ext>
            </a:extLst>
          </p:cNvPr>
          <p:cNvSpPr/>
          <p:nvPr/>
        </p:nvSpPr>
        <p:spPr>
          <a:xfrm>
            <a:off x="558738" y="5752365"/>
            <a:ext cx="8065567" cy="830997"/>
          </a:xfrm>
          <a:prstGeom prst="rect">
            <a:avLst/>
          </a:prstGeom>
          <a:solidFill>
            <a:srgbClr val="FFFFFF">
              <a:alpha val="54510"/>
            </a:srgbClr>
          </a:solidFill>
        </p:spPr>
        <p:txBody>
          <a:bodyPr wrap="square">
            <a:spAutoFit/>
          </a:bodyPr>
          <a:lstStyle/>
          <a:p>
            <a:pPr marL="285750" lvl="0" indent="-285750">
              <a:buFont typeface="Wingdings" pitchFamily="2" charset="2"/>
              <a:buChar char="l"/>
            </a:pPr>
            <a:r>
              <a:rPr lang="ja-JP" altLang="en-US" sz="1200">
                <a:latin typeface="Meiryo" panose="020B0604030504040204" pitchFamily="34" charset="-128"/>
                <a:ea typeface="Meiryo" panose="020B0604030504040204" pitchFamily="34" charset="-128"/>
              </a:rPr>
              <a:t>	ひとつの</a:t>
            </a:r>
            <a:r>
              <a:rPr lang="en" altLang="ja-JP" sz="1200" dirty="0">
                <a:latin typeface="Meiryo" panose="020B0604030504040204" pitchFamily="34" charset="-128"/>
                <a:ea typeface="Meiryo" panose="020B0604030504040204" pitchFamily="34" charset="-128"/>
              </a:rPr>
              <a:t>ID</a:t>
            </a:r>
            <a:r>
              <a:rPr lang="ja-JP" altLang="en-US" sz="1200">
                <a:latin typeface="Meiryo" panose="020B0604030504040204" pitchFamily="34" charset="-128"/>
                <a:ea typeface="Meiryo" panose="020B0604030504040204" pitchFamily="34" charset="-128"/>
              </a:rPr>
              <a:t>と認証・認可の手順により、業務に必要な全てのシステム／サービスを利用することができる。</a:t>
            </a:r>
          </a:p>
          <a:p>
            <a:pPr marL="285750" lvl="0" indent="-285750">
              <a:buFont typeface="Wingdings" pitchFamily="2" charset="2"/>
              <a:buChar char="l"/>
            </a:pPr>
            <a:r>
              <a:rPr lang="ja-JP" altLang="en-US" sz="1200">
                <a:latin typeface="Meiryo" panose="020B0604030504040204" pitchFamily="34" charset="-128"/>
                <a:ea typeface="Meiryo" panose="020B0604030504040204" pitchFamily="34" charset="-128"/>
              </a:rPr>
              <a:t>	全ての利用サービスについてのログ（利用履歴）が収集・掌握できる。</a:t>
            </a:r>
          </a:p>
          <a:p>
            <a:pPr marL="285750" lvl="0" indent="-285750">
              <a:buFont typeface="Wingdings" pitchFamily="2" charset="2"/>
              <a:buChar char="l"/>
            </a:pPr>
            <a:r>
              <a:rPr lang="ja-JP" altLang="en-US" sz="1200">
                <a:latin typeface="Meiryo" panose="020B0604030504040204" pitchFamily="34" charset="-128"/>
                <a:ea typeface="Meiryo" panose="020B0604030504040204" pitchFamily="34" charset="-128"/>
              </a:rPr>
              <a:t>	クラウド・サービス側に依存していた、使える場所や端末、認証の強度（多要素認証が使える／使えないなど）を、一元的に管理できる。</a:t>
            </a:r>
          </a:p>
        </p:txBody>
      </p:sp>
      <p:pic>
        <p:nvPicPr>
          <p:cNvPr id="103" name="図 102">
            <a:extLst>
              <a:ext uri="{FF2B5EF4-FFF2-40B4-BE49-F238E27FC236}">
                <a16:creationId xmlns:a16="http://schemas.microsoft.com/office/drawing/2014/main" id="{CB3937DB-698F-B24B-9F64-216A0697BB77}"/>
              </a:ext>
            </a:extLst>
          </p:cNvPr>
          <p:cNvPicPr>
            <a:picLocks noChangeAspect="1"/>
          </p:cNvPicPr>
          <p:nvPr/>
        </p:nvPicPr>
        <p:blipFill>
          <a:blip r:embed="rId6"/>
          <a:stretch>
            <a:fillRect/>
          </a:stretch>
        </p:blipFill>
        <p:spPr>
          <a:xfrm>
            <a:off x="4008054" y="3967628"/>
            <a:ext cx="1127892" cy="1683421"/>
          </a:xfrm>
          <a:prstGeom prst="rect">
            <a:avLst/>
          </a:prstGeom>
        </p:spPr>
      </p:pic>
    </p:spTree>
    <p:extLst>
      <p:ext uri="{BB962C8B-B14F-4D97-AF65-F5344CB8AC3E}">
        <p14:creationId xmlns:p14="http://schemas.microsoft.com/office/powerpoint/2010/main" val="19101148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右矢印 13">
            <a:extLst>
              <a:ext uri="{FF2B5EF4-FFF2-40B4-BE49-F238E27FC236}">
                <a16:creationId xmlns:a16="http://schemas.microsoft.com/office/drawing/2014/main" id="{44A41895-C29B-1440-A578-EADC16341A5A}"/>
              </a:ext>
            </a:extLst>
          </p:cNvPr>
          <p:cNvSpPr/>
          <p:nvPr/>
        </p:nvSpPr>
        <p:spPr>
          <a:xfrm>
            <a:off x="1458684" y="1452680"/>
            <a:ext cx="4837559" cy="359228"/>
          </a:xfrm>
          <a:prstGeom prst="right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右矢印 14">
            <a:extLst>
              <a:ext uri="{FF2B5EF4-FFF2-40B4-BE49-F238E27FC236}">
                <a16:creationId xmlns:a16="http://schemas.microsoft.com/office/drawing/2014/main" id="{1B205431-1DA0-B545-AD4C-C3AFEE89126B}"/>
              </a:ext>
            </a:extLst>
          </p:cNvPr>
          <p:cNvSpPr/>
          <p:nvPr/>
        </p:nvSpPr>
        <p:spPr>
          <a:xfrm rot="10800000">
            <a:off x="1458684" y="1744375"/>
            <a:ext cx="4837559" cy="359228"/>
          </a:xfrm>
          <a:prstGeom prst="rightArrow">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8CA4564-68B8-954A-B2A7-D0DEEBA8F5ED}"/>
              </a:ext>
            </a:extLst>
          </p:cNvPr>
          <p:cNvSpPr>
            <a:spLocks noGrp="1"/>
          </p:cNvSpPr>
          <p:nvPr>
            <p:ph type="title"/>
          </p:nvPr>
        </p:nvSpPr>
        <p:spPr/>
        <p:txBody>
          <a:bodyPr/>
          <a:lstStyle/>
          <a:p>
            <a:r>
              <a:rPr kumimoji="1" lang="en-US" altLang="ja-JP" dirty="0"/>
              <a:t>FIDO2</a:t>
            </a:r>
            <a:r>
              <a:rPr kumimoji="1" lang="ja-JP" altLang="en-US"/>
              <a:t>による認証プロセス</a:t>
            </a:r>
          </a:p>
        </p:txBody>
      </p:sp>
      <p:sp>
        <p:nvSpPr>
          <p:cNvPr id="3" name="スライド番号プレースホルダー 2">
            <a:extLst>
              <a:ext uri="{FF2B5EF4-FFF2-40B4-BE49-F238E27FC236}">
                <a16:creationId xmlns:a16="http://schemas.microsoft.com/office/drawing/2014/main" id="{0A528FCD-B9AB-6745-A75A-884495572999}"/>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112</a:t>
            </a:fld>
            <a:endParaRPr kumimoji="1" lang="ja-JP" altLang="en-US"/>
          </a:p>
        </p:txBody>
      </p:sp>
      <p:pic>
        <p:nvPicPr>
          <p:cNvPr id="4" name="図 3">
            <a:extLst>
              <a:ext uri="{FF2B5EF4-FFF2-40B4-BE49-F238E27FC236}">
                <a16:creationId xmlns:a16="http://schemas.microsoft.com/office/drawing/2014/main" id="{EC92E442-8CA3-AA47-8DA1-2F2E5A39FE7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738855" y="1255253"/>
            <a:ext cx="719830" cy="1074373"/>
          </a:xfrm>
          <a:prstGeom prst="rect">
            <a:avLst/>
          </a:prstGeom>
        </p:spPr>
      </p:pic>
      <p:sp>
        <p:nvSpPr>
          <p:cNvPr id="6" name="テキスト ボックス 5">
            <a:extLst>
              <a:ext uri="{FF2B5EF4-FFF2-40B4-BE49-F238E27FC236}">
                <a16:creationId xmlns:a16="http://schemas.microsoft.com/office/drawing/2014/main" id="{1FB907C6-6280-1644-B8B7-8CDE5D11437F}"/>
              </a:ext>
            </a:extLst>
          </p:cNvPr>
          <p:cNvSpPr txBox="1"/>
          <p:nvPr/>
        </p:nvSpPr>
        <p:spPr>
          <a:xfrm>
            <a:off x="1520473" y="1034948"/>
            <a:ext cx="4946462" cy="523220"/>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サービスを使いたいので</a:t>
            </a:r>
            <a:endParaRPr kumimoji="1" lang="en-US" altLang="ja-JP" sz="1400" dirty="0">
              <a:latin typeface="Meiryo" panose="020B0604030504040204" pitchFamily="34" charset="-128"/>
              <a:ea typeface="Meiryo" panose="020B0604030504040204" pitchFamily="34" charset="-128"/>
            </a:endParaRPr>
          </a:p>
          <a:p>
            <a:r>
              <a:rPr kumimoji="1" lang="ja-JP" altLang="en-US" sz="1400">
                <a:latin typeface="Meiryo" panose="020B0604030504040204" pitchFamily="34" charset="-128"/>
                <a:ea typeface="Meiryo" panose="020B0604030504040204" pitchFamily="34" charset="-128"/>
              </a:rPr>
              <a:t>デバイス（</a:t>
            </a:r>
            <a:r>
              <a:rPr kumimoji="1" lang="en-US" altLang="ja-JP" sz="1400" dirty="0">
                <a:latin typeface="Meiryo" panose="020B0604030504040204" pitchFamily="34" charset="-128"/>
                <a:ea typeface="Meiryo" panose="020B0604030504040204" pitchFamily="34" charset="-128"/>
              </a:rPr>
              <a:t>PC</a:t>
            </a:r>
            <a:r>
              <a:rPr lang="ja-JP" altLang="en-US" sz="1400">
                <a:latin typeface="Meiryo" panose="020B0604030504040204" pitchFamily="34" charset="-128"/>
                <a:ea typeface="Meiryo" panose="020B0604030504040204" pitchFamily="34" charset="-128"/>
              </a:rPr>
              <a:t>や</a:t>
            </a:r>
            <a:r>
              <a:rPr kumimoji="1" lang="ja-JP" altLang="en-US" sz="1400">
                <a:latin typeface="Meiryo" panose="020B0604030504040204" pitchFamily="34" charset="-128"/>
                <a:ea typeface="Meiryo" panose="020B0604030504040204" pitchFamily="34" charset="-128"/>
              </a:rPr>
              <a:t>スマホ）などを登録したいと通知</a:t>
            </a:r>
          </a:p>
        </p:txBody>
      </p:sp>
      <p:sp>
        <p:nvSpPr>
          <p:cNvPr id="8" name="メモ 7">
            <a:extLst>
              <a:ext uri="{FF2B5EF4-FFF2-40B4-BE49-F238E27FC236}">
                <a16:creationId xmlns:a16="http://schemas.microsoft.com/office/drawing/2014/main" id="{D050906B-D51C-234D-92BD-37275B0F7A49}"/>
              </a:ext>
            </a:extLst>
          </p:cNvPr>
          <p:cNvSpPr/>
          <p:nvPr/>
        </p:nvSpPr>
        <p:spPr>
          <a:xfrm>
            <a:off x="6389920" y="1399904"/>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3394AA88-2230-7B43-9E4D-CA297CB2F9EA}"/>
              </a:ext>
            </a:extLst>
          </p:cNvPr>
          <p:cNvSpPr txBox="1"/>
          <p:nvPr/>
        </p:nvSpPr>
        <p:spPr>
          <a:xfrm>
            <a:off x="6451708" y="1468673"/>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10" name="テキスト ボックス 9">
            <a:extLst>
              <a:ext uri="{FF2B5EF4-FFF2-40B4-BE49-F238E27FC236}">
                <a16:creationId xmlns:a16="http://schemas.microsoft.com/office/drawing/2014/main" id="{C04F2E32-78CD-3E4D-BD45-9EA4ED35CA10}"/>
              </a:ext>
            </a:extLst>
          </p:cNvPr>
          <p:cNvSpPr txBox="1"/>
          <p:nvPr/>
        </p:nvSpPr>
        <p:spPr>
          <a:xfrm>
            <a:off x="6417243" y="1744376"/>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C3E9CFCA-2CAC-164C-B5D5-D7305697BFD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19530" y="1399904"/>
            <a:ext cx="710287" cy="840576"/>
          </a:xfrm>
          <a:prstGeom prst="rect">
            <a:avLst/>
          </a:prstGeom>
        </p:spPr>
      </p:pic>
      <p:sp>
        <p:nvSpPr>
          <p:cNvPr id="13" name="テキスト ボックス 12">
            <a:extLst>
              <a:ext uri="{FF2B5EF4-FFF2-40B4-BE49-F238E27FC236}">
                <a16:creationId xmlns:a16="http://schemas.microsoft.com/office/drawing/2014/main" id="{7F2A5021-6A51-4D47-A552-79DBCB0F758E}"/>
              </a:ext>
            </a:extLst>
          </p:cNvPr>
          <p:cNvSpPr txBox="1"/>
          <p:nvPr/>
        </p:nvSpPr>
        <p:spPr>
          <a:xfrm>
            <a:off x="1599098" y="2077822"/>
            <a:ext cx="4852610"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rPr>
              <a:t>チャレンジを送る</a:t>
            </a:r>
            <a:r>
              <a:rPr lang="ja-JP" altLang="en-US" sz="1400">
                <a:latin typeface="Meiryo" panose="020B0604030504040204" pitchFamily="34" charset="-128"/>
                <a:ea typeface="Meiryo" panose="020B0604030504040204" pitchFamily="34" charset="-128"/>
              </a:rPr>
              <a:t>（ユーザー専用受付番号のような役割）</a:t>
            </a:r>
            <a:endParaRPr kumimoji="1" lang="ja-JP" altLang="en-US" sz="1400">
              <a:latin typeface="Meiryo" panose="020B0604030504040204" pitchFamily="34" charset="-128"/>
              <a:ea typeface="Meiryo" panose="020B0604030504040204" pitchFamily="34" charset="-128"/>
            </a:endParaRPr>
          </a:p>
        </p:txBody>
      </p:sp>
      <p:pic>
        <p:nvPicPr>
          <p:cNvPr id="16" name="図 15">
            <a:extLst>
              <a:ext uri="{FF2B5EF4-FFF2-40B4-BE49-F238E27FC236}">
                <a16:creationId xmlns:a16="http://schemas.microsoft.com/office/drawing/2014/main" id="{581847F3-9E8C-5C42-A20F-FBA46C6CBE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30237" y="2595540"/>
            <a:ext cx="760493" cy="760493"/>
          </a:xfrm>
          <a:prstGeom prst="rect">
            <a:avLst/>
          </a:prstGeom>
        </p:spPr>
      </p:pic>
      <p:pic>
        <p:nvPicPr>
          <p:cNvPr id="17" name="図 16">
            <a:extLst>
              <a:ext uri="{FF2B5EF4-FFF2-40B4-BE49-F238E27FC236}">
                <a16:creationId xmlns:a16="http://schemas.microsoft.com/office/drawing/2014/main" id="{6E4A3108-FB86-1A4C-A2B3-252AEE5E9B52}"/>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88725" y="2595540"/>
            <a:ext cx="760493" cy="760493"/>
          </a:xfrm>
          <a:prstGeom prst="rect">
            <a:avLst/>
          </a:prstGeom>
        </p:spPr>
      </p:pic>
      <p:sp>
        <p:nvSpPr>
          <p:cNvPr id="18" name="テキスト ボックス 17">
            <a:extLst>
              <a:ext uri="{FF2B5EF4-FFF2-40B4-BE49-F238E27FC236}">
                <a16:creationId xmlns:a16="http://schemas.microsoft.com/office/drawing/2014/main" id="{E0B632CA-E425-4147-AFEA-EF79B878E2EB}"/>
              </a:ext>
            </a:extLst>
          </p:cNvPr>
          <p:cNvSpPr txBox="1"/>
          <p:nvPr/>
        </p:nvSpPr>
        <p:spPr>
          <a:xfrm>
            <a:off x="497844" y="3340110"/>
            <a:ext cx="723275"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秘密鍵</a:t>
            </a:r>
          </a:p>
        </p:txBody>
      </p:sp>
      <p:sp>
        <p:nvSpPr>
          <p:cNvPr id="19" name="テキスト ボックス 18">
            <a:extLst>
              <a:ext uri="{FF2B5EF4-FFF2-40B4-BE49-F238E27FC236}">
                <a16:creationId xmlns:a16="http://schemas.microsoft.com/office/drawing/2014/main" id="{E697D79D-2C29-FA43-8A6A-1C3E1E67443F}"/>
              </a:ext>
            </a:extLst>
          </p:cNvPr>
          <p:cNvSpPr txBox="1"/>
          <p:nvPr/>
        </p:nvSpPr>
        <p:spPr>
          <a:xfrm>
            <a:off x="1087057" y="3340110"/>
            <a:ext cx="723275"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公開鍵</a:t>
            </a:r>
          </a:p>
        </p:txBody>
      </p:sp>
      <p:sp>
        <p:nvSpPr>
          <p:cNvPr id="20" name="メモ 19">
            <a:extLst>
              <a:ext uri="{FF2B5EF4-FFF2-40B4-BE49-F238E27FC236}">
                <a16:creationId xmlns:a16="http://schemas.microsoft.com/office/drawing/2014/main" id="{325BF973-5686-FB48-9EB9-190C74E3A7B2}"/>
              </a:ext>
            </a:extLst>
          </p:cNvPr>
          <p:cNvSpPr/>
          <p:nvPr/>
        </p:nvSpPr>
        <p:spPr>
          <a:xfrm>
            <a:off x="2362205" y="2564675"/>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3A55F7AA-1FEC-3843-8AA5-0C9D31F87908}"/>
              </a:ext>
            </a:extLst>
          </p:cNvPr>
          <p:cNvSpPr txBox="1"/>
          <p:nvPr/>
        </p:nvSpPr>
        <p:spPr>
          <a:xfrm>
            <a:off x="2423993" y="2633444"/>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22" name="テキスト ボックス 21">
            <a:extLst>
              <a:ext uri="{FF2B5EF4-FFF2-40B4-BE49-F238E27FC236}">
                <a16:creationId xmlns:a16="http://schemas.microsoft.com/office/drawing/2014/main" id="{6157BB81-8265-D44B-8AA0-5F292E814316}"/>
              </a:ext>
            </a:extLst>
          </p:cNvPr>
          <p:cNvSpPr txBox="1"/>
          <p:nvPr/>
        </p:nvSpPr>
        <p:spPr>
          <a:xfrm>
            <a:off x="2389528" y="2909147"/>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23" name="図 22">
            <a:extLst>
              <a:ext uri="{FF2B5EF4-FFF2-40B4-BE49-F238E27FC236}">
                <a16:creationId xmlns:a16="http://schemas.microsoft.com/office/drawing/2014/main" id="{2253C3B8-86DD-5B4D-83DF-DABEBC594D70}"/>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442230" y="2659939"/>
            <a:ext cx="671083" cy="671083"/>
          </a:xfrm>
          <a:prstGeom prst="rect">
            <a:avLst/>
          </a:prstGeom>
        </p:spPr>
      </p:pic>
      <p:sp>
        <p:nvSpPr>
          <p:cNvPr id="24" name="テキスト ボックス 23">
            <a:extLst>
              <a:ext uri="{FF2B5EF4-FFF2-40B4-BE49-F238E27FC236}">
                <a16:creationId xmlns:a16="http://schemas.microsoft.com/office/drawing/2014/main" id="{3770C312-7196-1F49-858B-A58380A29DBA}"/>
              </a:ext>
            </a:extLst>
          </p:cNvPr>
          <p:cNvSpPr txBox="1"/>
          <p:nvPr/>
        </p:nvSpPr>
        <p:spPr>
          <a:xfrm>
            <a:off x="2174866" y="3435137"/>
            <a:ext cx="1620957"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秘密鍵で電子署名</a:t>
            </a:r>
          </a:p>
        </p:txBody>
      </p:sp>
      <p:pic>
        <p:nvPicPr>
          <p:cNvPr id="25" name="図 24">
            <a:extLst>
              <a:ext uri="{FF2B5EF4-FFF2-40B4-BE49-F238E27FC236}">
                <a16:creationId xmlns:a16="http://schemas.microsoft.com/office/drawing/2014/main" id="{52DF50B2-912A-F340-8BF3-C5D16AD67D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16541" y="2528339"/>
            <a:ext cx="710287" cy="840576"/>
          </a:xfrm>
          <a:prstGeom prst="rect">
            <a:avLst/>
          </a:prstGeom>
        </p:spPr>
      </p:pic>
      <p:sp>
        <p:nvSpPr>
          <p:cNvPr id="26" name="メモ 25">
            <a:extLst>
              <a:ext uri="{FF2B5EF4-FFF2-40B4-BE49-F238E27FC236}">
                <a16:creationId xmlns:a16="http://schemas.microsoft.com/office/drawing/2014/main" id="{72954289-1401-304E-B738-1CB6FDB4E6BC}"/>
              </a:ext>
            </a:extLst>
          </p:cNvPr>
          <p:cNvSpPr/>
          <p:nvPr/>
        </p:nvSpPr>
        <p:spPr>
          <a:xfrm>
            <a:off x="6389920" y="2564675"/>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B958EEAB-9220-0940-AC9D-E0F18394D3E7}"/>
              </a:ext>
            </a:extLst>
          </p:cNvPr>
          <p:cNvSpPr txBox="1"/>
          <p:nvPr/>
        </p:nvSpPr>
        <p:spPr>
          <a:xfrm>
            <a:off x="6451708" y="2633444"/>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28" name="テキスト ボックス 27">
            <a:extLst>
              <a:ext uri="{FF2B5EF4-FFF2-40B4-BE49-F238E27FC236}">
                <a16:creationId xmlns:a16="http://schemas.microsoft.com/office/drawing/2014/main" id="{74529EC4-4F5E-184E-A14D-849EE3D5CB76}"/>
              </a:ext>
            </a:extLst>
          </p:cNvPr>
          <p:cNvSpPr txBox="1"/>
          <p:nvPr/>
        </p:nvSpPr>
        <p:spPr>
          <a:xfrm>
            <a:off x="6417243" y="2909147"/>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29" name="図 28">
            <a:extLst>
              <a:ext uri="{FF2B5EF4-FFF2-40B4-BE49-F238E27FC236}">
                <a16:creationId xmlns:a16="http://schemas.microsoft.com/office/drawing/2014/main" id="{3F92B6F4-CD90-2D4E-BF4F-606573716CE0}"/>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469945" y="2659939"/>
            <a:ext cx="671083" cy="671083"/>
          </a:xfrm>
          <a:prstGeom prst="rect">
            <a:avLst/>
          </a:prstGeom>
        </p:spPr>
      </p:pic>
      <p:pic>
        <p:nvPicPr>
          <p:cNvPr id="30" name="図 29">
            <a:extLst>
              <a:ext uri="{FF2B5EF4-FFF2-40B4-BE49-F238E27FC236}">
                <a16:creationId xmlns:a16="http://schemas.microsoft.com/office/drawing/2014/main" id="{2B096388-5AF1-F642-B422-6455DE9D3C9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27332" y="2595540"/>
            <a:ext cx="760493" cy="760493"/>
          </a:xfrm>
          <a:prstGeom prst="rect">
            <a:avLst/>
          </a:prstGeom>
        </p:spPr>
      </p:pic>
      <p:sp>
        <p:nvSpPr>
          <p:cNvPr id="31" name="テキスト ボックス 30">
            <a:extLst>
              <a:ext uri="{FF2B5EF4-FFF2-40B4-BE49-F238E27FC236}">
                <a16:creationId xmlns:a16="http://schemas.microsoft.com/office/drawing/2014/main" id="{EDD71A9A-2411-7B49-A11E-F4BFB5F0A43D}"/>
              </a:ext>
            </a:extLst>
          </p:cNvPr>
          <p:cNvSpPr txBox="1"/>
          <p:nvPr/>
        </p:nvSpPr>
        <p:spPr>
          <a:xfrm>
            <a:off x="5484152" y="3340110"/>
            <a:ext cx="723275"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公開鍵</a:t>
            </a:r>
          </a:p>
        </p:txBody>
      </p:sp>
      <p:sp>
        <p:nvSpPr>
          <p:cNvPr id="32" name="テキスト ボックス 31">
            <a:extLst>
              <a:ext uri="{FF2B5EF4-FFF2-40B4-BE49-F238E27FC236}">
                <a16:creationId xmlns:a16="http://schemas.microsoft.com/office/drawing/2014/main" id="{5C805F9C-6157-8149-A0B6-6F42C2AEE89A}"/>
              </a:ext>
            </a:extLst>
          </p:cNvPr>
          <p:cNvSpPr txBox="1"/>
          <p:nvPr/>
        </p:nvSpPr>
        <p:spPr>
          <a:xfrm>
            <a:off x="6322583" y="3410519"/>
            <a:ext cx="1082348"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署名を検証</a:t>
            </a:r>
          </a:p>
        </p:txBody>
      </p:sp>
      <p:sp>
        <p:nvSpPr>
          <p:cNvPr id="33" name="右矢印 32">
            <a:extLst>
              <a:ext uri="{FF2B5EF4-FFF2-40B4-BE49-F238E27FC236}">
                <a16:creationId xmlns:a16="http://schemas.microsoft.com/office/drawing/2014/main" id="{ED4E2B03-E659-4440-85E7-9846E76AC4B9}"/>
              </a:ext>
            </a:extLst>
          </p:cNvPr>
          <p:cNvSpPr/>
          <p:nvPr/>
        </p:nvSpPr>
        <p:spPr>
          <a:xfrm>
            <a:off x="3616669" y="2595680"/>
            <a:ext cx="2000360" cy="359228"/>
          </a:xfrm>
          <a:prstGeom prst="right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F4803BA2-5241-794E-8D8C-FBBD5CA08C7B}"/>
              </a:ext>
            </a:extLst>
          </p:cNvPr>
          <p:cNvSpPr txBox="1"/>
          <p:nvPr/>
        </p:nvSpPr>
        <p:spPr>
          <a:xfrm>
            <a:off x="3707385" y="2937786"/>
            <a:ext cx="1800493" cy="523220"/>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秘密鍵で署名された</a:t>
            </a:r>
            <a:endParaRPr kumimoji="1" lang="en-US" altLang="ja-JP" sz="1400" dirty="0">
              <a:latin typeface="Meiryo" panose="020B0604030504040204" pitchFamily="34" charset="-128"/>
              <a:ea typeface="Meiryo" panose="020B0604030504040204" pitchFamily="34" charset="-128"/>
            </a:endParaRPr>
          </a:p>
          <a:p>
            <a:pPr algn="ctr"/>
            <a:r>
              <a:rPr kumimoji="1" lang="ja-JP" altLang="en-US" sz="1400">
                <a:latin typeface="Meiryo" panose="020B0604030504040204" pitchFamily="34" charset="-128"/>
                <a:ea typeface="Meiryo" panose="020B0604030504040204" pitchFamily="34" charset="-128"/>
              </a:rPr>
              <a:t>チャレンジを送る</a:t>
            </a:r>
          </a:p>
        </p:txBody>
      </p:sp>
      <p:pic>
        <p:nvPicPr>
          <p:cNvPr id="35" name="図 34">
            <a:extLst>
              <a:ext uri="{FF2B5EF4-FFF2-40B4-BE49-F238E27FC236}">
                <a16:creationId xmlns:a16="http://schemas.microsoft.com/office/drawing/2014/main" id="{1EE337B9-05E9-E747-BFA2-CA34230EF89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42586" y="2595540"/>
            <a:ext cx="770580" cy="770580"/>
          </a:xfrm>
          <a:prstGeom prst="rect">
            <a:avLst/>
          </a:prstGeom>
        </p:spPr>
      </p:pic>
      <p:sp>
        <p:nvSpPr>
          <p:cNvPr id="36" name="テキスト ボックス 35">
            <a:extLst>
              <a:ext uri="{FF2B5EF4-FFF2-40B4-BE49-F238E27FC236}">
                <a16:creationId xmlns:a16="http://schemas.microsoft.com/office/drawing/2014/main" id="{D4B13E16-C9C9-1448-852F-F8FB73CC4695}"/>
              </a:ext>
            </a:extLst>
          </p:cNvPr>
          <p:cNvSpPr txBox="1"/>
          <p:nvPr/>
        </p:nvSpPr>
        <p:spPr>
          <a:xfrm>
            <a:off x="7340742" y="3409393"/>
            <a:ext cx="1261884"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公開鍵を登録</a:t>
            </a:r>
          </a:p>
        </p:txBody>
      </p:sp>
      <p:sp>
        <p:nvSpPr>
          <p:cNvPr id="37" name="メモ 36">
            <a:extLst>
              <a:ext uri="{FF2B5EF4-FFF2-40B4-BE49-F238E27FC236}">
                <a16:creationId xmlns:a16="http://schemas.microsoft.com/office/drawing/2014/main" id="{46C594FD-5C67-4344-A026-10FFFF593DAE}"/>
              </a:ext>
            </a:extLst>
          </p:cNvPr>
          <p:cNvSpPr/>
          <p:nvPr/>
        </p:nvSpPr>
        <p:spPr>
          <a:xfrm>
            <a:off x="6379034" y="4306391"/>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7AC85ADA-194A-F44F-8EEC-1EAAD6957666}"/>
              </a:ext>
            </a:extLst>
          </p:cNvPr>
          <p:cNvSpPr txBox="1"/>
          <p:nvPr/>
        </p:nvSpPr>
        <p:spPr>
          <a:xfrm>
            <a:off x="6440822" y="4375160"/>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39" name="テキスト ボックス 38">
            <a:extLst>
              <a:ext uri="{FF2B5EF4-FFF2-40B4-BE49-F238E27FC236}">
                <a16:creationId xmlns:a16="http://schemas.microsoft.com/office/drawing/2014/main" id="{9072EC7D-B1E8-5D49-BFEE-CF419D76D4E6}"/>
              </a:ext>
            </a:extLst>
          </p:cNvPr>
          <p:cNvSpPr txBox="1"/>
          <p:nvPr/>
        </p:nvSpPr>
        <p:spPr>
          <a:xfrm>
            <a:off x="6406357" y="4650863"/>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40" name="図 39">
            <a:extLst>
              <a:ext uri="{FF2B5EF4-FFF2-40B4-BE49-F238E27FC236}">
                <a16:creationId xmlns:a16="http://schemas.microsoft.com/office/drawing/2014/main" id="{3D413DC5-5F0E-3B4F-8D5B-A6030C4ADF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98596" y="5350201"/>
            <a:ext cx="710287" cy="840576"/>
          </a:xfrm>
          <a:prstGeom prst="rect">
            <a:avLst/>
          </a:prstGeom>
        </p:spPr>
      </p:pic>
      <p:sp>
        <p:nvSpPr>
          <p:cNvPr id="42" name="右矢印 41">
            <a:extLst>
              <a:ext uri="{FF2B5EF4-FFF2-40B4-BE49-F238E27FC236}">
                <a16:creationId xmlns:a16="http://schemas.microsoft.com/office/drawing/2014/main" id="{786BF755-9566-1843-8AA3-4D97363BA644}"/>
              </a:ext>
            </a:extLst>
          </p:cNvPr>
          <p:cNvSpPr/>
          <p:nvPr/>
        </p:nvSpPr>
        <p:spPr>
          <a:xfrm>
            <a:off x="1458684" y="4345703"/>
            <a:ext cx="4837559" cy="359228"/>
          </a:xfrm>
          <a:prstGeom prst="right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右矢印 42">
            <a:extLst>
              <a:ext uri="{FF2B5EF4-FFF2-40B4-BE49-F238E27FC236}">
                <a16:creationId xmlns:a16="http://schemas.microsoft.com/office/drawing/2014/main" id="{BA7E5A25-95D0-784E-867A-CC89F008CDAF}"/>
              </a:ext>
            </a:extLst>
          </p:cNvPr>
          <p:cNvSpPr/>
          <p:nvPr/>
        </p:nvSpPr>
        <p:spPr>
          <a:xfrm rot="10800000">
            <a:off x="1458684" y="4637398"/>
            <a:ext cx="4837559" cy="359228"/>
          </a:xfrm>
          <a:prstGeom prst="rightArrow">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305A5A7F-BCFC-4544-B18E-EA495E31B614}"/>
              </a:ext>
            </a:extLst>
          </p:cNvPr>
          <p:cNvSpPr txBox="1"/>
          <p:nvPr/>
        </p:nvSpPr>
        <p:spPr>
          <a:xfrm>
            <a:off x="1494360" y="4138363"/>
            <a:ext cx="4946462" cy="30777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サービスを使いたいので、ログインしたいと通知</a:t>
            </a:r>
          </a:p>
        </p:txBody>
      </p:sp>
      <p:sp>
        <p:nvSpPr>
          <p:cNvPr id="45" name="テキスト ボックス 44">
            <a:extLst>
              <a:ext uri="{FF2B5EF4-FFF2-40B4-BE49-F238E27FC236}">
                <a16:creationId xmlns:a16="http://schemas.microsoft.com/office/drawing/2014/main" id="{0DDCADE2-8C57-6844-9B5D-DDBFD8C59CC4}"/>
              </a:ext>
            </a:extLst>
          </p:cNvPr>
          <p:cNvSpPr txBox="1"/>
          <p:nvPr/>
        </p:nvSpPr>
        <p:spPr>
          <a:xfrm>
            <a:off x="1599098" y="4970845"/>
            <a:ext cx="4852610"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rPr>
              <a:t>チャレンジを送る</a:t>
            </a:r>
            <a:r>
              <a:rPr lang="ja-JP" altLang="en-US" sz="1400">
                <a:latin typeface="Meiryo" panose="020B0604030504040204" pitchFamily="34" charset="-128"/>
                <a:ea typeface="Meiryo" panose="020B0604030504040204" pitchFamily="34" charset="-128"/>
              </a:rPr>
              <a:t>（ユーザー専用受付番号のような役割）</a:t>
            </a:r>
            <a:endParaRPr kumimoji="1" lang="ja-JP" altLang="en-US" sz="1400">
              <a:latin typeface="Meiryo" panose="020B0604030504040204" pitchFamily="34" charset="-128"/>
              <a:ea typeface="Meiryo" panose="020B0604030504040204" pitchFamily="34" charset="-128"/>
            </a:endParaRPr>
          </a:p>
        </p:txBody>
      </p:sp>
      <p:pic>
        <p:nvPicPr>
          <p:cNvPr id="46" name="図 45">
            <a:extLst>
              <a:ext uri="{FF2B5EF4-FFF2-40B4-BE49-F238E27FC236}">
                <a16:creationId xmlns:a16="http://schemas.microsoft.com/office/drawing/2014/main" id="{43CE76B0-13AA-6043-95CD-123E543DC8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738855" y="4113676"/>
            <a:ext cx="719830" cy="1074373"/>
          </a:xfrm>
          <a:prstGeom prst="rect">
            <a:avLst/>
          </a:prstGeom>
        </p:spPr>
      </p:pic>
      <p:pic>
        <p:nvPicPr>
          <p:cNvPr id="48" name="図 47">
            <a:extLst>
              <a:ext uri="{FF2B5EF4-FFF2-40B4-BE49-F238E27FC236}">
                <a16:creationId xmlns:a16="http://schemas.microsoft.com/office/drawing/2014/main" id="{556A8D19-5C38-814B-8387-7368F61E6CBD}"/>
              </a:ext>
            </a:extLst>
          </p:cNvPr>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79441" y="5392632"/>
            <a:ext cx="760493" cy="760493"/>
          </a:xfrm>
          <a:prstGeom prst="rect">
            <a:avLst/>
          </a:prstGeom>
        </p:spPr>
      </p:pic>
      <p:sp>
        <p:nvSpPr>
          <p:cNvPr id="51" name="メモ 50">
            <a:extLst>
              <a:ext uri="{FF2B5EF4-FFF2-40B4-BE49-F238E27FC236}">
                <a16:creationId xmlns:a16="http://schemas.microsoft.com/office/drawing/2014/main" id="{15AB08AD-99F8-8843-8B90-ACBA28BA73E5}"/>
              </a:ext>
            </a:extLst>
          </p:cNvPr>
          <p:cNvSpPr/>
          <p:nvPr/>
        </p:nvSpPr>
        <p:spPr>
          <a:xfrm>
            <a:off x="1429658" y="5361767"/>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latin typeface="ＭＳ Ｐゴシック"/>
              <a:ea typeface="ＭＳ Ｐゴシック"/>
              <a:cs typeface="ＭＳ Ｐゴシック"/>
            </a:endParaRPr>
          </a:p>
        </p:txBody>
      </p:sp>
      <p:sp>
        <p:nvSpPr>
          <p:cNvPr id="52" name="テキスト ボックス 51">
            <a:extLst>
              <a:ext uri="{FF2B5EF4-FFF2-40B4-BE49-F238E27FC236}">
                <a16:creationId xmlns:a16="http://schemas.microsoft.com/office/drawing/2014/main" id="{E25F32A4-7B76-1349-917E-B97FBD7BCA6C}"/>
              </a:ext>
            </a:extLst>
          </p:cNvPr>
          <p:cNvSpPr txBox="1"/>
          <p:nvPr/>
        </p:nvSpPr>
        <p:spPr>
          <a:xfrm>
            <a:off x="1491446" y="5430536"/>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53" name="テキスト ボックス 52">
            <a:extLst>
              <a:ext uri="{FF2B5EF4-FFF2-40B4-BE49-F238E27FC236}">
                <a16:creationId xmlns:a16="http://schemas.microsoft.com/office/drawing/2014/main" id="{E8DD4E33-4ADF-E64B-98DB-AD5D10B7D6D9}"/>
              </a:ext>
            </a:extLst>
          </p:cNvPr>
          <p:cNvSpPr txBox="1"/>
          <p:nvPr/>
        </p:nvSpPr>
        <p:spPr>
          <a:xfrm>
            <a:off x="1456981" y="5706239"/>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54" name="図 53">
            <a:extLst>
              <a:ext uri="{FF2B5EF4-FFF2-40B4-BE49-F238E27FC236}">
                <a16:creationId xmlns:a16="http://schemas.microsoft.com/office/drawing/2014/main" id="{6AB9F4CC-CAD5-914B-BA35-D6B64B05E7B7}"/>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509683" y="5457031"/>
            <a:ext cx="671083" cy="671083"/>
          </a:xfrm>
          <a:prstGeom prst="rect">
            <a:avLst/>
          </a:prstGeom>
        </p:spPr>
      </p:pic>
      <p:sp>
        <p:nvSpPr>
          <p:cNvPr id="55" name="テキスト ボックス 54">
            <a:extLst>
              <a:ext uri="{FF2B5EF4-FFF2-40B4-BE49-F238E27FC236}">
                <a16:creationId xmlns:a16="http://schemas.microsoft.com/office/drawing/2014/main" id="{8AE6B750-0E13-3146-A1F2-26C98066A6C4}"/>
              </a:ext>
            </a:extLst>
          </p:cNvPr>
          <p:cNvSpPr txBox="1"/>
          <p:nvPr/>
        </p:nvSpPr>
        <p:spPr>
          <a:xfrm>
            <a:off x="870372" y="6242552"/>
            <a:ext cx="1620957"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秘密鍵で電子署名</a:t>
            </a:r>
          </a:p>
        </p:txBody>
      </p:sp>
      <p:sp>
        <p:nvSpPr>
          <p:cNvPr id="57" name="メモ 56">
            <a:extLst>
              <a:ext uri="{FF2B5EF4-FFF2-40B4-BE49-F238E27FC236}">
                <a16:creationId xmlns:a16="http://schemas.microsoft.com/office/drawing/2014/main" id="{EE509CC6-CC02-6044-8FC2-DF51C31ED0AC}"/>
              </a:ext>
            </a:extLst>
          </p:cNvPr>
          <p:cNvSpPr/>
          <p:nvPr/>
        </p:nvSpPr>
        <p:spPr>
          <a:xfrm>
            <a:off x="6480636" y="5361767"/>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FEB1568B-8649-E64F-BF64-9BAB601A2A57}"/>
              </a:ext>
            </a:extLst>
          </p:cNvPr>
          <p:cNvSpPr txBox="1"/>
          <p:nvPr/>
        </p:nvSpPr>
        <p:spPr>
          <a:xfrm>
            <a:off x="6542424" y="5430536"/>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59" name="テキスト ボックス 58">
            <a:extLst>
              <a:ext uri="{FF2B5EF4-FFF2-40B4-BE49-F238E27FC236}">
                <a16:creationId xmlns:a16="http://schemas.microsoft.com/office/drawing/2014/main" id="{E2631929-A6A3-1D46-8AD4-AF5302604907}"/>
              </a:ext>
            </a:extLst>
          </p:cNvPr>
          <p:cNvSpPr txBox="1"/>
          <p:nvPr/>
        </p:nvSpPr>
        <p:spPr>
          <a:xfrm>
            <a:off x="6507959" y="5706239"/>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60" name="図 59">
            <a:extLst>
              <a:ext uri="{FF2B5EF4-FFF2-40B4-BE49-F238E27FC236}">
                <a16:creationId xmlns:a16="http://schemas.microsoft.com/office/drawing/2014/main" id="{D1BE355A-3685-4C44-9B5A-8F0E4B586C0E}"/>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6560661" y="5457031"/>
            <a:ext cx="671083" cy="671083"/>
          </a:xfrm>
          <a:prstGeom prst="rect">
            <a:avLst/>
          </a:prstGeom>
        </p:spPr>
      </p:pic>
      <p:sp>
        <p:nvSpPr>
          <p:cNvPr id="64" name="右矢印 63">
            <a:extLst>
              <a:ext uri="{FF2B5EF4-FFF2-40B4-BE49-F238E27FC236}">
                <a16:creationId xmlns:a16="http://schemas.microsoft.com/office/drawing/2014/main" id="{38E34BCC-2615-5344-BF72-6E1B121B4380}"/>
              </a:ext>
            </a:extLst>
          </p:cNvPr>
          <p:cNvSpPr/>
          <p:nvPr/>
        </p:nvSpPr>
        <p:spPr>
          <a:xfrm>
            <a:off x="2625166" y="5492548"/>
            <a:ext cx="3670707" cy="359228"/>
          </a:xfrm>
          <a:prstGeom prst="right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テキスト ボックス 64">
            <a:extLst>
              <a:ext uri="{FF2B5EF4-FFF2-40B4-BE49-F238E27FC236}">
                <a16:creationId xmlns:a16="http://schemas.microsoft.com/office/drawing/2014/main" id="{776F0A2D-79AD-A243-B001-43021A0BA108}"/>
              </a:ext>
            </a:extLst>
          </p:cNvPr>
          <p:cNvSpPr txBox="1"/>
          <p:nvPr/>
        </p:nvSpPr>
        <p:spPr>
          <a:xfrm>
            <a:off x="2723283" y="5302155"/>
            <a:ext cx="3236784"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秘密鍵で署名されたチャレンジを送る</a:t>
            </a:r>
          </a:p>
        </p:txBody>
      </p:sp>
      <p:pic>
        <p:nvPicPr>
          <p:cNvPr id="66" name="図 65">
            <a:extLst>
              <a:ext uri="{FF2B5EF4-FFF2-40B4-BE49-F238E27FC236}">
                <a16:creationId xmlns:a16="http://schemas.microsoft.com/office/drawing/2014/main" id="{8FD15765-F60D-DF4E-B787-651C4B3E3B1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65460" y="5420760"/>
            <a:ext cx="770580" cy="770580"/>
          </a:xfrm>
          <a:prstGeom prst="rect">
            <a:avLst/>
          </a:prstGeom>
        </p:spPr>
      </p:pic>
      <p:sp>
        <p:nvSpPr>
          <p:cNvPr id="67" name="テキスト ボックス 66">
            <a:extLst>
              <a:ext uri="{FF2B5EF4-FFF2-40B4-BE49-F238E27FC236}">
                <a16:creationId xmlns:a16="http://schemas.microsoft.com/office/drawing/2014/main" id="{6D3A06BD-353D-E44A-8887-F75CA8035ED8}"/>
              </a:ext>
            </a:extLst>
          </p:cNvPr>
          <p:cNvSpPr txBox="1"/>
          <p:nvPr/>
        </p:nvSpPr>
        <p:spPr>
          <a:xfrm>
            <a:off x="6773989" y="6242552"/>
            <a:ext cx="1261884"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公開鍵で検証</a:t>
            </a:r>
          </a:p>
        </p:txBody>
      </p:sp>
      <p:sp>
        <p:nvSpPr>
          <p:cNvPr id="68" name="右矢印 67">
            <a:extLst>
              <a:ext uri="{FF2B5EF4-FFF2-40B4-BE49-F238E27FC236}">
                <a16:creationId xmlns:a16="http://schemas.microsoft.com/office/drawing/2014/main" id="{5DF1F8ED-AC26-E54C-A642-CF2C5952E98E}"/>
              </a:ext>
            </a:extLst>
          </p:cNvPr>
          <p:cNvSpPr/>
          <p:nvPr/>
        </p:nvSpPr>
        <p:spPr>
          <a:xfrm rot="10800000">
            <a:off x="2613910" y="5812687"/>
            <a:ext cx="3681963" cy="359228"/>
          </a:xfrm>
          <a:prstGeom prst="rightArrow">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a:extLst>
              <a:ext uri="{FF2B5EF4-FFF2-40B4-BE49-F238E27FC236}">
                <a16:creationId xmlns:a16="http://schemas.microsoft.com/office/drawing/2014/main" id="{06FB598F-12AE-2049-B16B-DA1BCEB8BA5C}"/>
              </a:ext>
            </a:extLst>
          </p:cNvPr>
          <p:cNvSpPr txBox="1"/>
          <p:nvPr/>
        </p:nvSpPr>
        <p:spPr>
          <a:xfrm>
            <a:off x="3967591" y="6171915"/>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ログイン</a:t>
            </a:r>
          </a:p>
        </p:txBody>
      </p:sp>
      <p:sp>
        <p:nvSpPr>
          <p:cNvPr id="70" name="テキスト ボックス 69">
            <a:extLst>
              <a:ext uri="{FF2B5EF4-FFF2-40B4-BE49-F238E27FC236}">
                <a16:creationId xmlns:a16="http://schemas.microsoft.com/office/drawing/2014/main" id="{95F16087-DF30-E642-B7B8-F752F757CA70}"/>
              </a:ext>
            </a:extLst>
          </p:cNvPr>
          <p:cNvSpPr txBox="1"/>
          <p:nvPr/>
        </p:nvSpPr>
        <p:spPr>
          <a:xfrm>
            <a:off x="547318" y="782939"/>
            <a:ext cx="2108269" cy="307777"/>
          </a:xfrm>
          <a:prstGeom prst="rect">
            <a:avLst/>
          </a:prstGeom>
          <a:noFill/>
        </p:spPr>
        <p:txBody>
          <a:bodyPr wrap="none" rtlCol="0">
            <a:spAutoFit/>
          </a:bodyPr>
          <a:lstStyle/>
          <a:p>
            <a:r>
              <a:rPr kumimoji="1" lang="en-US" altLang="ja-JP" sz="1400" b="1" dirty="0">
                <a:solidFill>
                  <a:srgbClr val="0070C0"/>
                </a:solidFill>
                <a:latin typeface="Meiryo" panose="020B0604030504040204" pitchFamily="34" charset="-128"/>
                <a:ea typeface="Meiryo" panose="020B0604030504040204" pitchFamily="34" charset="-128"/>
              </a:rPr>
              <a:t>【</a:t>
            </a:r>
            <a:r>
              <a:rPr lang="en-US" altLang="ja-JP" sz="1400" b="1" dirty="0">
                <a:solidFill>
                  <a:srgbClr val="0070C0"/>
                </a:solidFill>
                <a:latin typeface="Meiryo" panose="020B0604030504040204" pitchFamily="34" charset="-128"/>
                <a:ea typeface="Meiryo" panose="020B0604030504040204" pitchFamily="34" charset="-128"/>
              </a:rPr>
              <a:t>FIDO</a:t>
            </a:r>
            <a:r>
              <a:rPr lang="ja-JP" altLang="en-US" sz="1400" b="1">
                <a:solidFill>
                  <a:srgbClr val="0070C0"/>
                </a:solidFill>
                <a:latin typeface="Meiryo" panose="020B0604030504040204" pitchFamily="34" charset="-128"/>
                <a:ea typeface="Meiryo" panose="020B0604030504040204" pitchFamily="34" charset="-128"/>
              </a:rPr>
              <a:t>認証期の登録</a:t>
            </a:r>
            <a:r>
              <a:rPr kumimoji="1" lang="en-US" altLang="ja-JP" sz="1400" b="1" dirty="0">
                <a:solidFill>
                  <a:srgbClr val="0070C0"/>
                </a:solidFill>
                <a:latin typeface="Meiryo" panose="020B0604030504040204" pitchFamily="34" charset="-128"/>
                <a:ea typeface="Meiryo" panose="020B0604030504040204" pitchFamily="34" charset="-128"/>
              </a:rPr>
              <a:t>】</a:t>
            </a:r>
            <a:endParaRPr kumimoji="1" lang="ja-JP" altLang="en-US" sz="1400" b="1">
              <a:solidFill>
                <a:srgbClr val="0070C0"/>
              </a:solidFill>
              <a:latin typeface="Meiryo" panose="020B0604030504040204" pitchFamily="34" charset="-128"/>
              <a:ea typeface="Meiryo" panose="020B0604030504040204" pitchFamily="34" charset="-128"/>
            </a:endParaRPr>
          </a:p>
        </p:txBody>
      </p:sp>
      <p:sp>
        <p:nvSpPr>
          <p:cNvPr id="71" name="テキスト ボックス 70">
            <a:extLst>
              <a:ext uri="{FF2B5EF4-FFF2-40B4-BE49-F238E27FC236}">
                <a16:creationId xmlns:a16="http://schemas.microsoft.com/office/drawing/2014/main" id="{B7BF93BF-9A78-E447-AF29-172C871B9C2D}"/>
              </a:ext>
            </a:extLst>
          </p:cNvPr>
          <p:cNvSpPr txBox="1"/>
          <p:nvPr/>
        </p:nvSpPr>
        <p:spPr>
          <a:xfrm>
            <a:off x="547318" y="3831305"/>
            <a:ext cx="1800493" cy="307777"/>
          </a:xfrm>
          <a:prstGeom prst="rect">
            <a:avLst/>
          </a:prstGeom>
          <a:noFill/>
        </p:spPr>
        <p:txBody>
          <a:bodyPr wrap="none" rtlCol="0">
            <a:spAutoFit/>
          </a:bodyPr>
          <a:lstStyle/>
          <a:p>
            <a:r>
              <a:rPr kumimoji="1" lang="en-US" altLang="ja-JP" sz="1400" b="1" dirty="0">
                <a:solidFill>
                  <a:srgbClr val="0070C0"/>
                </a:solidFill>
                <a:latin typeface="Meiryo" panose="020B0604030504040204" pitchFamily="34" charset="-128"/>
                <a:ea typeface="Meiryo" panose="020B0604030504040204" pitchFamily="34" charset="-128"/>
              </a:rPr>
              <a:t>【</a:t>
            </a:r>
            <a:r>
              <a:rPr lang="ja-JP" altLang="en-US" sz="1400" b="1">
                <a:solidFill>
                  <a:srgbClr val="0070C0"/>
                </a:solidFill>
                <a:latin typeface="Meiryo" panose="020B0604030504040204" pitchFamily="34" charset="-128"/>
                <a:ea typeface="Meiryo" panose="020B0604030504040204" pitchFamily="34" charset="-128"/>
              </a:rPr>
              <a:t>サービスの利用</a:t>
            </a:r>
            <a:r>
              <a:rPr kumimoji="1" lang="en-US" altLang="ja-JP" sz="1400" b="1" dirty="0">
                <a:solidFill>
                  <a:srgbClr val="0070C0"/>
                </a:solidFill>
                <a:latin typeface="Meiryo" panose="020B0604030504040204" pitchFamily="34" charset="-128"/>
                <a:ea typeface="Meiryo" panose="020B0604030504040204" pitchFamily="34" charset="-128"/>
              </a:rPr>
              <a:t>】</a:t>
            </a:r>
            <a:endParaRPr kumimoji="1" lang="ja-JP" altLang="en-US" sz="1400" b="1">
              <a:solidFill>
                <a:srgbClr val="0070C0"/>
              </a:solidFill>
              <a:latin typeface="Meiryo" panose="020B0604030504040204" pitchFamily="34" charset="-128"/>
              <a:ea typeface="Meiryo" panose="020B0604030504040204" pitchFamily="34" charset="-128"/>
            </a:endParaRPr>
          </a:p>
        </p:txBody>
      </p:sp>
      <p:cxnSp>
        <p:nvCxnSpPr>
          <p:cNvPr id="73" name="直線コネクタ 72">
            <a:extLst>
              <a:ext uri="{FF2B5EF4-FFF2-40B4-BE49-F238E27FC236}">
                <a16:creationId xmlns:a16="http://schemas.microsoft.com/office/drawing/2014/main" id="{9D5AD818-3B17-9F4E-BC39-5378F98E1F3F}"/>
              </a:ext>
            </a:extLst>
          </p:cNvPr>
          <p:cNvCxnSpPr>
            <a:cxnSpLocks/>
          </p:cNvCxnSpPr>
          <p:nvPr/>
        </p:nvCxnSpPr>
        <p:spPr>
          <a:xfrm>
            <a:off x="2625166" y="936827"/>
            <a:ext cx="5833034"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0" name="直線コネクタ 79">
            <a:extLst>
              <a:ext uri="{FF2B5EF4-FFF2-40B4-BE49-F238E27FC236}">
                <a16:creationId xmlns:a16="http://schemas.microsoft.com/office/drawing/2014/main" id="{C286B781-9D1C-BB4E-BDC0-19A2FCF984B5}"/>
              </a:ext>
            </a:extLst>
          </p:cNvPr>
          <p:cNvCxnSpPr>
            <a:cxnSpLocks/>
            <a:stCxn id="71" idx="3"/>
          </p:cNvCxnSpPr>
          <p:nvPr/>
        </p:nvCxnSpPr>
        <p:spPr>
          <a:xfrm>
            <a:off x="2347811" y="3985194"/>
            <a:ext cx="6110389" cy="23601"/>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62970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A3209F-BA8E-2343-8B40-E9EB9B76500E}"/>
              </a:ext>
            </a:extLst>
          </p:cNvPr>
          <p:cNvSpPr>
            <a:spLocks noGrp="1"/>
          </p:cNvSpPr>
          <p:nvPr>
            <p:ph type="title"/>
          </p:nvPr>
        </p:nvSpPr>
        <p:spPr/>
        <p:txBody>
          <a:bodyPr/>
          <a:lstStyle/>
          <a:p>
            <a:r>
              <a:rPr kumimoji="1" lang="en-US" altLang="ja-JP" dirty="0"/>
              <a:t>FIDO2</a:t>
            </a:r>
            <a:r>
              <a:rPr kumimoji="1" lang="ja-JP" altLang="en-US"/>
              <a:t>と</a:t>
            </a:r>
            <a:r>
              <a:rPr kumimoji="1" lang="en-US" altLang="ja-JP" dirty="0"/>
              <a:t>SSO</a:t>
            </a:r>
            <a:endParaRPr kumimoji="1" lang="ja-JP" altLang="en-US"/>
          </a:p>
        </p:txBody>
      </p:sp>
      <p:sp>
        <p:nvSpPr>
          <p:cNvPr id="3" name="スライド番号プレースホルダー 2">
            <a:extLst>
              <a:ext uri="{FF2B5EF4-FFF2-40B4-BE49-F238E27FC236}">
                <a16:creationId xmlns:a16="http://schemas.microsoft.com/office/drawing/2014/main" id="{98779F9E-FC60-0546-B1DE-D2223F0B75C9}"/>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113</a:t>
            </a:fld>
            <a:endParaRPr kumimoji="1" lang="ja-JP" altLang="en-US"/>
          </a:p>
        </p:txBody>
      </p:sp>
      <p:pic>
        <p:nvPicPr>
          <p:cNvPr id="4" name="図 3">
            <a:extLst>
              <a:ext uri="{FF2B5EF4-FFF2-40B4-BE49-F238E27FC236}">
                <a16:creationId xmlns:a16="http://schemas.microsoft.com/office/drawing/2014/main" id="{BBAC0674-43CC-E24E-8398-0F99D62C185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457200" y="1231755"/>
            <a:ext cx="719830" cy="1074373"/>
          </a:xfrm>
          <a:prstGeom prst="rect">
            <a:avLst/>
          </a:prstGeom>
        </p:spPr>
      </p:pic>
      <p:pic>
        <p:nvPicPr>
          <p:cNvPr id="8" name="図 7">
            <a:extLst>
              <a:ext uri="{FF2B5EF4-FFF2-40B4-BE49-F238E27FC236}">
                <a16:creationId xmlns:a16="http://schemas.microsoft.com/office/drawing/2014/main" id="{CDC311DA-CFA2-4644-9845-46E2E3BEA15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64643" y="1332288"/>
            <a:ext cx="961480" cy="961480"/>
          </a:xfrm>
          <a:prstGeom prst="rect">
            <a:avLst/>
          </a:prstGeom>
        </p:spPr>
      </p:pic>
      <p:pic>
        <p:nvPicPr>
          <p:cNvPr id="9" name="図 8">
            <a:extLst>
              <a:ext uri="{FF2B5EF4-FFF2-40B4-BE49-F238E27FC236}">
                <a16:creationId xmlns:a16="http://schemas.microsoft.com/office/drawing/2014/main" id="{EDE65A47-3A6C-984A-A89D-17EF76E9C95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0656" y="1225429"/>
            <a:ext cx="1154727" cy="1154727"/>
          </a:xfrm>
          <a:prstGeom prst="rect">
            <a:avLst/>
          </a:prstGeom>
        </p:spPr>
      </p:pic>
      <p:sp>
        <p:nvSpPr>
          <p:cNvPr id="10" name="正方形/長方形 9">
            <a:extLst>
              <a:ext uri="{FF2B5EF4-FFF2-40B4-BE49-F238E27FC236}">
                <a16:creationId xmlns:a16="http://schemas.microsoft.com/office/drawing/2014/main" id="{91F58C3F-DAC3-D84B-A0A0-3835D0FB4A80}"/>
              </a:ext>
            </a:extLst>
          </p:cNvPr>
          <p:cNvSpPr/>
          <p:nvPr/>
        </p:nvSpPr>
        <p:spPr>
          <a:xfrm>
            <a:off x="558154" y="2306128"/>
            <a:ext cx="1819729" cy="307777"/>
          </a:xfrm>
          <a:prstGeom prst="rect">
            <a:avLst/>
          </a:prstGeom>
        </p:spPr>
        <p:txBody>
          <a:bodyPr wrap="none">
            <a:spAutoFit/>
          </a:bodyPr>
          <a:lstStyle/>
          <a:p>
            <a:r>
              <a:rPr lang="en-US" altLang="ja-JP" sz="1400" dirty="0">
                <a:latin typeface="Meiryo" panose="020B0604030504040204" pitchFamily="34" charset="-128"/>
                <a:ea typeface="Meiryo" panose="020B0604030504040204" pitchFamily="34" charset="-128"/>
              </a:rPr>
              <a:t>FIDO2</a:t>
            </a:r>
            <a:r>
              <a:rPr lang="ja-JP" altLang="en-US" sz="1400">
                <a:latin typeface="Meiryo" panose="020B0604030504040204" pitchFamily="34" charset="-128"/>
                <a:ea typeface="Meiryo" panose="020B0604030504040204" pitchFamily="34" charset="-128"/>
              </a:rPr>
              <a:t>認証デバイス</a:t>
            </a:r>
          </a:p>
        </p:txBody>
      </p:sp>
      <p:pic>
        <p:nvPicPr>
          <p:cNvPr id="11" name="図 10">
            <a:extLst>
              <a:ext uri="{FF2B5EF4-FFF2-40B4-BE49-F238E27FC236}">
                <a16:creationId xmlns:a16="http://schemas.microsoft.com/office/drawing/2014/main" id="{02AFEEC8-FF53-1C4C-A5CD-3A4A96599AD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58663" y="1332288"/>
            <a:ext cx="826674" cy="978312"/>
          </a:xfrm>
          <a:prstGeom prst="rect">
            <a:avLst/>
          </a:prstGeom>
        </p:spPr>
      </p:pic>
      <p:sp>
        <p:nvSpPr>
          <p:cNvPr id="12" name="正方形/長方形 11">
            <a:extLst>
              <a:ext uri="{FF2B5EF4-FFF2-40B4-BE49-F238E27FC236}">
                <a16:creationId xmlns:a16="http://schemas.microsoft.com/office/drawing/2014/main" id="{0232518A-3355-F54F-B018-AC6B44825962}"/>
              </a:ext>
            </a:extLst>
          </p:cNvPr>
          <p:cNvSpPr/>
          <p:nvPr/>
        </p:nvSpPr>
        <p:spPr>
          <a:xfrm>
            <a:off x="3941058" y="2306128"/>
            <a:ext cx="1261884" cy="307777"/>
          </a:xfrm>
          <a:prstGeom prst="rect">
            <a:avLst/>
          </a:prstGeom>
        </p:spPr>
        <p:txBody>
          <a:bodyPr wrap="none">
            <a:spAutoFit/>
          </a:bodyPr>
          <a:lstStyle/>
          <a:p>
            <a:r>
              <a:rPr lang="ja-JP" altLang="en-US" sz="1400">
                <a:latin typeface="Meiryo" panose="020B0604030504040204" pitchFamily="34" charset="-128"/>
                <a:ea typeface="Meiryo" panose="020B0604030504040204" pitchFamily="34" charset="-128"/>
              </a:rPr>
              <a:t>認証サーバー</a:t>
            </a:r>
          </a:p>
        </p:txBody>
      </p:sp>
      <p:sp>
        <p:nvSpPr>
          <p:cNvPr id="50" name="正方形/長方形 49">
            <a:extLst>
              <a:ext uri="{FF2B5EF4-FFF2-40B4-BE49-F238E27FC236}">
                <a16:creationId xmlns:a16="http://schemas.microsoft.com/office/drawing/2014/main" id="{E93498C3-1E79-2E41-974A-20140D9CA254}"/>
              </a:ext>
            </a:extLst>
          </p:cNvPr>
          <p:cNvSpPr/>
          <p:nvPr/>
        </p:nvSpPr>
        <p:spPr>
          <a:xfrm>
            <a:off x="6639715" y="2306128"/>
            <a:ext cx="1800493" cy="307777"/>
          </a:xfrm>
          <a:prstGeom prst="rect">
            <a:avLst/>
          </a:prstGeom>
        </p:spPr>
        <p:txBody>
          <a:bodyPr wrap="none">
            <a:spAutoFit/>
          </a:bodyPr>
          <a:lstStyle/>
          <a:p>
            <a:r>
              <a:rPr lang="ja-JP" altLang="en-US" sz="1400">
                <a:latin typeface="Meiryo" panose="020B0604030504040204" pitchFamily="34" charset="-128"/>
                <a:ea typeface="Meiryo" panose="020B0604030504040204" pitchFamily="34" charset="-128"/>
              </a:rPr>
              <a:t>クラウド・サービス</a:t>
            </a:r>
          </a:p>
        </p:txBody>
      </p:sp>
      <p:pic>
        <p:nvPicPr>
          <p:cNvPr id="53" name="図 52">
            <a:extLst>
              <a:ext uri="{FF2B5EF4-FFF2-40B4-BE49-F238E27FC236}">
                <a16:creationId xmlns:a16="http://schemas.microsoft.com/office/drawing/2014/main" id="{EEA617C3-90E9-804F-9D61-41562E5C18B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00074" y="1092177"/>
            <a:ext cx="852745" cy="416221"/>
          </a:xfrm>
          <a:prstGeom prst="rect">
            <a:avLst/>
          </a:prstGeom>
        </p:spPr>
      </p:pic>
      <p:pic>
        <p:nvPicPr>
          <p:cNvPr id="51" name="図 50">
            <a:extLst>
              <a:ext uri="{FF2B5EF4-FFF2-40B4-BE49-F238E27FC236}">
                <a16:creationId xmlns:a16="http://schemas.microsoft.com/office/drawing/2014/main" id="{37C1E193-4904-F14D-A18F-1B0AE93CD95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62874" y="918555"/>
            <a:ext cx="1527144" cy="1525005"/>
          </a:xfrm>
          <a:prstGeom prst="rect">
            <a:avLst/>
          </a:prstGeom>
        </p:spPr>
      </p:pic>
      <p:pic>
        <p:nvPicPr>
          <p:cNvPr id="55" name="図 54">
            <a:extLst>
              <a:ext uri="{FF2B5EF4-FFF2-40B4-BE49-F238E27FC236}">
                <a16:creationId xmlns:a16="http://schemas.microsoft.com/office/drawing/2014/main" id="{3A7567F4-ED7C-614E-BE0D-A6A6689739DF}"/>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40989" y="1657679"/>
            <a:ext cx="295048" cy="162795"/>
          </a:xfrm>
          <a:prstGeom prst="rect">
            <a:avLst/>
          </a:prstGeom>
        </p:spPr>
      </p:pic>
      <p:pic>
        <p:nvPicPr>
          <p:cNvPr id="56" name="図 55">
            <a:extLst>
              <a:ext uri="{FF2B5EF4-FFF2-40B4-BE49-F238E27FC236}">
                <a16:creationId xmlns:a16="http://schemas.microsoft.com/office/drawing/2014/main" id="{D41C0D2C-0D1E-2C4A-9E33-C0E23C34733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734789" y="2039441"/>
            <a:ext cx="548341" cy="138182"/>
          </a:xfrm>
          <a:prstGeom prst="rect">
            <a:avLst/>
          </a:prstGeom>
        </p:spPr>
      </p:pic>
      <p:pic>
        <p:nvPicPr>
          <p:cNvPr id="57" name="図 56">
            <a:extLst>
              <a:ext uri="{FF2B5EF4-FFF2-40B4-BE49-F238E27FC236}">
                <a16:creationId xmlns:a16="http://schemas.microsoft.com/office/drawing/2014/main" id="{3EBE0E1D-AA31-6044-9E19-695251C10AE8}"/>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19334" y="1581473"/>
            <a:ext cx="664798" cy="416221"/>
          </a:xfrm>
          <a:prstGeom prst="rect">
            <a:avLst/>
          </a:prstGeom>
        </p:spPr>
      </p:pic>
      <p:pic>
        <p:nvPicPr>
          <p:cNvPr id="58" name="図 57">
            <a:extLst>
              <a:ext uri="{FF2B5EF4-FFF2-40B4-BE49-F238E27FC236}">
                <a16:creationId xmlns:a16="http://schemas.microsoft.com/office/drawing/2014/main" id="{2A3FF96E-0D0F-4447-9118-06B70F8D7D4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98497" y="1211454"/>
            <a:ext cx="614680" cy="316121"/>
          </a:xfrm>
          <a:prstGeom prst="rect">
            <a:avLst/>
          </a:prstGeom>
        </p:spPr>
      </p:pic>
      <p:pic>
        <p:nvPicPr>
          <p:cNvPr id="59" name="図 58">
            <a:extLst>
              <a:ext uri="{FF2B5EF4-FFF2-40B4-BE49-F238E27FC236}">
                <a16:creationId xmlns:a16="http://schemas.microsoft.com/office/drawing/2014/main" id="{353293DE-FD49-B942-B191-0ABD52CEB4A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23025" y="1998134"/>
            <a:ext cx="577884" cy="167045"/>
          </a:xfrm>
          <a:prstGeom prst="rect">
            <a:avLst/>
          </a:prstGeom>
        </p:spPr>
      </p:pic>
      <p:pic>
        <p:nvPicPr>
          <p:cNvPr id="60" name="図 59">
            <a:extLst>
              <a:ext uri="{FF2B5EF4-FFF2-40B4-BE49-F238E27FC236}">
                <a16:creationId xmlns:a16="http://schemas.microsoft.com/office/drawing/2014/main" id="{DFC5563F-222C-8145-BE6E-B74A3083C75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411766" y="1231755"/>
            <a:ext cx="756765" cy="416221"/>
          </a:xfrm>
          <a:prstGeom prst="rect">
            <a:avLst/>
          </a:prstGeom>
        </p:spPr>
      </p:pic>
      <p:sp>
        <p:nvSpPr>
          <p:cNvPr id="61" name="左右矢印 60">
            <a:extLst>
              <a:ext uri="{FF2B5EF4-FFF2-40B4-BE49-F238E27FC236}">
                <a16:creationId xmlns:a16="http://schemas.microsoft.com/office/drawing/2014/main" id="{679A43C8-47D4-C14B-975C-EB0D3EF44A4B}"/>
              </a:ext>
            </a:extLst>
          </p:cNvPr>
          <p:cNvSpPr/>
          <p:nvPr/>
        </p:nvSpPr>
        <p:spPr>
          <a:xfrm>
            <a:off x="2438400" y="1657679"/>
            <a:ext cx="1720263" cy="340015"/>
          </a:xfrm>
          <a:prstGeom prst="lef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左右矢印 61">
            <a:extLst>
              <a:ext uri="{FF2B5EF4-FFF2-40B4-BE49-F238E27FC236}">
                <a16:creationId xmlns:a16="http://schemas.microsoft.com/office/drawing/2014/main" id="{DA158377-5962-6242-94A4-3A6069D9ABF4}"/>
              </a:ext>
            </a:extLst>
          </p:cNvPr>
          <p:cNvSpPr/>
          <p:nvPr/>
        </p:nvSpPr>
        <p:spPr>
          <a:xfrm>
            <a:off x="4916288" y="1650466"/>
            <a:ext cx="1339004" cy="340015"/>
          </a:xfrm>
          <a:prstGeom prst="lef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テキスト ボックス 62">
            <a:extLst>
              <a:ext uri="{FF2B5EF4-FFF2-40B4-BE49-F238E27FC236}">
                <a16:creationId xmlns:a16="http://schemas.microsoft.com/office/drawing/2014/main" id="{3BB6E7DE-F558-7F4A-A9BD-C45DA7A01F1B}"/>
              </a:ext>
            </a:extLst>
          </p:cNvPr>
          <p:cNvSpPr txBox="1"/>
          <p:nvPr/>
        </p:nvSpPr>
        <p:spPr>
          <a:xfrm>
            <a:off x="3974721" y="1031093"/>
            <a:ext cx="1194558" cy="276999"/>
          </a:xfrm>
          <a:prstGeom prst="rect">
            <a:avLst/>
          </a:prstGeom>
          <a:noFill/>
        </p:spPr>
        <p:txBody>
          <a:bodyPr wrap="none" rtlCol="0">
            <a:spAutoFit/>
          </a:bodyPr>
          <a:lstStyle/>
          <a:p>
            <a:pPr algn="ctr"/>
            <a:r>
              <a:rPr kumimoji="1" lang="en-US" altLang="ja-JP" sz="1200" dirty="0">
                <a:solidFill>
                  <a:srgbClr val="0070C0"/>
                </a:solidFill>
                <a:latin typeface="Meiryo" panose="020B0604030504040204" pitchFamily="34" charset="-128"/>
                <a:ea typeface="Meiryo" panose="020B0604030504040204" pitchFamily="34" charset="-128"/>
              </a:rPr>
              <a:t>Azure AD</a:t>
            </a:r>
            <a:r>
              <a:rPr kumimoji="1" lang="ja-JP" altLang="en-US" sz="1200">
                <a:solidFill>
                  <a:srgbClr val="0070C0"/>
                </a:solidFill>
                <a:latin typeface="Meiryo" panose="020B0604030504040204" pitchFamily="34" charset="-128"/>
                <a:ea typeface="Meiryo" panose="020B0604030504040204" pitchFamily="34" charset="-128"/>
              </a:rPr>
              <a:t>など</a:t>
            </a:r>
          </a:p>
        </p:txBody>
      </p:sp>
      <p:sp>
        <p:nvSpPr>
          <p:cNvPr id="64" name="正方形/長方形 63">
            <a:extLst>
              <a:ext uri="{FF2B5EF4-FFF2-40B4-BE49-F238E27FC236}">
                <a16:creationId xmlns:a16="http://schemas.microsoft.com/office/drawing/2014/main" id="{B153D83C-F739-4740-8650-C5A371497A26}"/>
              </a:ext>
            </a:extLst>
          </p:cNvPr>
          <p:cNvSpPr/>
          <p:nvPr/>
        </p:nvSpPr>
        <p:spPr>
          <a:xfrm>
            <a:off x="342900" y="2891776"/>
            <a:ext cx="8458200" cy="3385542"/>
          </a:xfrm>
          <a:prstGeom prst="rect">
            <a:avLst/>
          </a:prstGeom>
        </p:spPr>
        <p:txBody>
          <a:bodyPr wrap="square">
            <a:spAutoFit/>
          </a:bodyPr>
          <a:lstStyle/>
          <a:p>
            <a:r>
              <a:rPr lang="ja-JP" altLang="en-US" sz="1600" b="1">
                <a:latin typeface="Meiryo" panose="020B0604030504040204" pitchFamily="34" charset="-128"/>
                <a:ea typeface="Meiryo" panose="020B0604030504040204" pitchFamily="34" charset="-128"/>
              </a:rPr>
              <a:t>リスク軽減</a:t>
            </a:r>
            <a:endParaRPr lang="en-US" altLang="ja-JP" sz="1600" b="1"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パスワードの盗用という不正な手口が利用できなくなり、また生体情報などで本人確認の厳密化を行うため、リスクが軽減する。</a:t>
            </a:r>
            <a:endParaRPr lang="en-US" altLang="ja-JP" sz="1400" dirty="0">
              <a:latin typeface="Meiryo" panose="020B0604030504040204" pitchFamily="34" charset="-128"/>
              <a:ea typeface="Meiryo" panose="020B0604030504040204" pitchFamily="34" charset="-128"/>
            </a:endParaRPr>
          </a:p>
          <a:p>
            <a:endParaRPr lang="ja-JP" altLang="en-US" sz="1400">
              <a:latin typeface="Meiryo" panose="020B0604030504040204" pitchFamily="34" charset="-128"/>
              <a:ea typeface="Meiryo" panose="020B0604030504040204" pitchFamily="34" charset="-128"/>
            </a:endParaRPr>
          </a:p>
          <a:p>
            <a:r>
              <a:rPr lang="ja-JP" altLang="en-US" sz="1600" b="1">
                <a:latin typeface="Meiryo" panose="020B0604030504040204" pitchFamily="34" charset="-128"/>
                <a:ea typeface="Meiryo" panose="020B0604030504040204" pitchFamily="34" charset="-128"/>
              </a:rPr>
              <a:t>コスト削減</a:t>
            </a:r>
            <a:endParaRPr lang="en-US" altLang="ja-JP" sz="1600" b="1"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パスワードを覚える」「パスワードを複雑化する」「パスワードを絶えず変更する」「パスワード忘れによる新しいパスワードの設定」などが不要となる。パスワードレスになれば、人がかける時間を削減、漏洩による損害がなくなる。</a:t>
            </a:r>
          </a:p>
          <a:p>
            <a:endParaRPr lang="ja-JP" altLang="en-US" sz="1400">
              <a:latin typeface="Meiryo" panose="020B0604030504040204" pitchFamily="34" charset="-128"/>
              <a:ea typeface="Meiryo" panose="020B0604030504040204" pitchFamily="34" charset="-128"/>
            </a:endParaRPr>
          </a:p>
          <a:p>
            <a:r>
              <a:rPr lang="ja-JP" altLang="en-US" sz="1600" b="1">
                <a:latin typeface="Meiryo" panose="020B0604030504040204" pitchFamily="34" charset="-128"/>
                <a:ea typeface="Meiryo" panose="020B0604030504040204" pitchFamily="34" charset="-128"/>
              </a:rPr>
              <a:t>ユーザーエクスペリエンス向上</a:t>
            </a:r>
            <a:endParaRPr lang="en-US" altLang="ja-JP" sz="1600" b="1"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普段利用している端末ブラウザーでパスワードを保存しているため、他のPC端末やスマートフォンからサービスにアクセスしようと思ってもパスワードが思い出せない」「サービスごとに文字種別や桁数の規則が違うため、何のサービスにどのパスワードを設定しているかすぐに忘れてしまう」「定期的な変更で違うパスワードを設定したのはいいが、それを思い出せない」などがなくなり、利便性が向上し、業務の生産性も向上する。</a:t>
            </a:r>
          </a:p>
        </p:txBody>
      </p:sp>
    </p:spTree>
    <p:extLst>
      <p:ext uri="{BB962C8B-B14F-4D97-AF65-F5344CB8AC3E}">
        <p14:creationId xmlns:p14="http://schemas.microsoft.com/office/powerpoint/2010/main" val="813909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lIns="0" rIns="72000" rtlCol="0" anchor="ctr"/>
          <a:lstStyle/>
          <a:p>
            <a:pPr algn="r"/>
            <a:r>
              <a:rPr lang="ja-JP" altLang="en-US" sz="2400">
                <a:solidFill>
                  <a:srgbClr val="FFFFFF"/>
                </a:solidFill>
                <a:latin typeface="Meiryo" panose="020B0604030504040204" pitchFamily="34" charset="-128"/>
                <a:ea typeface="Meiryo" panose="020B0604030504040204" pitchFamily="34" charset="-128"/>
                <a:cs typeface="Arial"/>
              </a:rPr>
              <a:t>サイバー・セキュリティ対策</a:t>
            </a:r>
            <a:endParaRPr lang="en-US" altLang="ja-JP" sz="2400" dirty="0">
              <a:solidFill>
                <a:srgbClr val="FFFFFF"/>
              </a:solidFill>
              <a:latin typeface="Meiryo" panose="020B0604030504040204" pitchFamily="34" charset="-128"/>
              <a:ea typeface="Meiryo" panose="020B0604030504040204" pitchFamily="34" charset="-128"/>
              <a:cs typeface="Arial"/>
            </a:endParaRPr>
          </a:p>
          <a:p>
            <a:pPr algn="r"/>
            <a:r>
              <a:rPr lang="ja-JP" altLang="en-US" sz="2400">
                <a:solidFill>
                  <a:srgbClr val="FFFFFF"/>
                </a:solidFill>
                <a:latin typeface="Meiryo" panose="020B0604030504040204" pitchFamily="34" charset="-128"/>
                <a:ea typeface="Meiryo" panose="020B0604030504040204" pitchFamily="34" charset="-128"/>
                <a:cs typeface="Arial"/>
              </a:rPr>
              <a:t>に求められる変化</a:t>
            </a:r>
            <a:endParaRPr lang="en-US" altLang="ja-JP" sz="2400"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30981444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659C50B-7E7F-C345-96CA-82F0FE043902}"/>
              </a:ext>
            </a:extLst>
          </p:cNvPr>
          <p:cNvSpPr>
            <a:spLocks noGrp="1"/>
          </p:cNvSpPr>
          <p:nvPr>
            <p:ph type="title"/>
          </p:nvPr>
        </p:nvSpPr>
        <p:spPr/>
        <p:txBody>
          <a:bodyPr/>
          <a:lstStyle/>
          <a:p>
            <a:r>
              <a:rPr lang="en-US" altLang="ja-JP" b="1" dirty="0"/>
              <a:t>80</a:t>
            </a:r>
            <a:r>
              <a:rPr lang="ja-JP" altLang="en-US" b="1"/>
              <a:t>億を超えるパスワードが流出か</a:t>
            </a:r>
            <a:endParaRPr lang="ja-JP" altLang="en-US"/>
          </a:p>
        </p:txBody>
      </p:sp>
      <p:sp>
        <p:nvSpPr>
          <p:cNvPr id="5" name="正方形/長方形 4">
            <a:extLst>
              <a:ext uri="{FF2B5EF4-FFF2-40B4-BE49-F238E27FC236}">
                <a16:creationId xmlns:a16="http://schemas.microsoft.com/office/drawing/2014/main" id="{1E22C31A-CD92-344D-A700-BA68C723E756}"/>
              </a:ext>
            </a:extLst>
          </p:cNvPr>
          <p:cNvSpPr/>
          <p:nvPr/>
        </p:nvSpPr>
        <p:spPr>
          <a:xfrm>
            <a:off x="4577047" y="1548853"/>
            <a:ext cx="4229806" cy="4770537"/>
          </a:xfrm>
          <a:prstGeom prst="rect">
            <a:avLst/>
          </a:prstGeom>
        </p:spPr>
        <p:txBody>
          <a:bodyPr wrap="square">
            <a:spAutoFit/>
          </a:bodyPr>
          <a:lstStyle/>
          <a:p>
            <a:r>
              <a:rPr lang="ja-JP" altLang="en-US" sz="1600">
                <a:solidFill>
                  <a:srgbClr val="333333"/>
                </a:solidFill>
                <a:latin typeface="ヒラギノ角ゴ Pro W3" panose="020B0300000000000000" pitchFamily="34" charset="-128"/>
                <a:ea typeface="ヒラギノ角ゴ Pro W3" panose="020B0300000000000000" pitchFamily="34" charset="-128"/>
              </a:rPr>
              <a:t>セキュリティメディア</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a:t>
            </a:r>
            <a:r>
              <a:rPr lang="en" altLang="ja-JP" sz="1600" dirty="0" err="1">
                <a:solidFill>
                  <a:srgbClr val="333333"/>
                </a:solidFill>
                <a:latin typeface="ヒラギノ角ゴ Pro W3" panose="020B0300000000000000" pitchFamily="34" charset="-128"/>
                <a:ea typeface="ヒラギノ角ゴ Pro W3" panose="020B0300000000000000" pitchFamily="34" charset="-128"/>
              </a:rPr>
              <a:t>CyberNews</a:t>
            </a:r>
            <a:r>
              <a:rPr lang="en" altLang="ja-JP" sz="1600" dirty="0">
                <a:solidFill>
                  <a:srgbClr val="333333"/>
                </a:solidFill>
                <a:latin typeface="ヒラギノ角ゴ Pro W3" panose="020B0300000000000000" pitchFamily="34" charset="-128"/>
                <a:ea typeface="ヒラギノ角ゴ Pro W3" panose="020B0300000000000000" pitchFamily="34" charset="-128"/>
              </a:rPr>
              <a:t>』</a:t>
            </a:r>
            <a:r>
              <a:rPr lang="ja-JP" altLang="en-US" sz="1600">
                <a:solidFill>
                  <a:srgbClr val="333333"/>
                </a:solidFill>
                <a:latin typeface="ヒラギノ角ゴ Pro W3" panose="020B0300000000000000" pitchFamily="34" charset="-128"/>
                <a:ea typeface="ヒラギノ角ゴ Pro W3" panose="020B0300000000000000" pitchFamily="34" charset="-128"/>
              </a:rPr>
              <a:t>は、ハッカーフォーラムに</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80</a:t>
            </a:r>
            <a:r>
              <a:rPr lang="ja-JP" altLang="en-US" sz="1600">
                <a:solidFill>
                  <a:srgbClr val="333333"/>
                </a:solidFill>
                <a:latin typeface="ヒラギノ角ゴ Pro W3" panose="020B0300000000000000" pitchFamily="34" charset="-128"/>
                <a:ea typeface="ヒラギノ角ゴ Pro W3" panose="020B0300000000000000" pitchFamily="34" charset="-128"/>
              </a:rPr>
              <a:t>億を超えるパスワードが流出したと報じた。これが事実であれば、インターネット史上最大規模となる</a:t>
            </a:r>
            <a:endParaRPr lang="en-US" altLang="ja-JP" sz="1600" dirty="0">
              <a:solidFill>
                <a:srgbClr val="333333"/>
              </a:solidFill>
              <a:latin typeface="ヒラギノ角ゴ Pro W3" panose="020B0300000000000000" pitchFamily="34" charset="-128"/>
              <a:ea typeface="ヒラギノ角ゴ Pro W3" panose="020B0300000000000000" pitchFamily="34" charset="-128"/>
            </a:endParaRPr>
          </a:p>
          <a:p>
            <a:endParaRPr lang="en-US" altLang="ja-JP" sz="1600" dirty="0">
              <a:solidFill>
                <a:srgbClr val="333333"/>
              </a:solidFill>
              <a:latin typeface="ヒラギノ角ゴ Pro W3" panose="020B0300000000000000" pitchFamily="34" charset="-128"/>
              <a:ea typeface="ヒラギノ角ゴ Pro W3" panose="020B0300000000000000" pitchFamily="34" charset="-128"/>
            </a:endParaRPr>
          </a:p>
          <a:p>
            <a:r>
              <a:rPr lang="ja-JP" altLang="en-US" sz="1600">
                <a:solidFill>
                  <a:srgbClr val="333333"/>
                </a:solidFill>
                <a:latin typeface="ヒラギノ角ゴ Pro W3" panose="020B0300000000000000" pitchFamily="34" charset="-128"/>
                <a:ea typeface="ヒラギノ角ゴ Pro W3" panose="020B0300000000000000" pitchFamily="34" charset="-128"/>
              </a:rPr>
              <a:t>ハッカーがフォーラムに投稿したデータは、</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100</a:t>
            </a:r>
            <a:r>
              <a:rPr lang="en" altLang="ja-JP" sz="1600" dirty="0">
                <a:solidFill>
                  <a:srgbClr val="333333"/>
                </a:solidFill>
                <a:latin typeface="ヒラギノ角ゴ Pro W3" panose="020B0300000000000000" pitchFamily="34" charset="-128"/>
                <a:ea typeface="ヒラギノ角ゴ Pro W3" panose="020B0300000000000000" pitchFamily="34" charset="-128"/>
              </a:rPr>
              <a:t>GB</a:t>
            </a:r>
            <a:r>
              <a:rPr lang="ja-JP" altLang="en-US" sz="1600">
                <a:solidFill>
                  <a:srgbClr val="333333"/>
                </a:solidFill>
                <a:latin typeface="ヒラギノ角ゴ Pro W3" panose="020B0300000000000000" pitchFamily="34" charset="-128"/>
                <a:ea typeface="ヒラギノ角ゴ Pro W3" panose="020B0300000000000000" pitchFamily="34" charset="-128"/>
              </a:rPr>
              <a:t>にものぼる超巨大なテキストファイルだ。そしてコメント欄で「パスワードは</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6</a:t>
            </a:r>
            <a:r>
              <a:rPr lang="ja-JP" altLang="en-US" sz="1600">
                <a:solidFill>
                  <a:srgbClr val="333333"/>
                </a:solidFill>
                <a:latin typeface="ヒラギノ角ゴ Pro W3" panose="020B0300000000000000" pitchFamily="34" charset="-128"/>
                <a:ea typeface="ヒラギノ角ゴ Pro W3" panose="020B0300000000000000" pitchFamily="34" charset="-128"/>
              </a:rPr>
              <a:t>～</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20</a:t>
            </a:r>
            <a:r>
              <a:rPr lang="ja-JP" altLang="en-US" sz="1600">
                <a:solidFill>
                  <a:srgbClr val="333333"/>
                </a:solidFill>
                <a:latin typeface="ヒラギノ角ゴ Pro W3" panose="020B0300000000000000" pitchFamily="34" charset="-128"/>
                <a:ea typeface="ヒラギノ角ゴ Pro W3" panose="020B0300000000000000" pitchFamily="34" charset="-128"/>
              </a:rPr>
              <a:t>文字の範囲で、</a:t>
            </a:r>
            <a:r>
              <a:rPr lang="en" altLang="ja-JP" sz="1600" dirty="0">
                <a:solidFill>
                  <a:srgbClr val="333333"/>
                </a:solidFill>
                <a:latin typeface="ヒラギノ角ゴ Pro W3" panose="020B0300000000000000" pitchFamily="34" charset="-128"/>
                <a:ea typeface="ヒラギノ角ゴ Pro W3" panose="020B0300000000000000" pitchFamily="34" charset="-128"/>
              </a:rPr>
              <a:t>ASCII</a:t>
            </a:r>
            <a:r>
              <a:rPr lang="ja-JP" altLang="en-US" sz="1600">
                <a:solidFill>
                  <a:srgbClr val="333333"/>
                </a:solidFill>
                <a:latin typeface="ヒラギノ角ゴ Pro W3" panose="020B0300000000000000" pitchFamily="34" charset="-128"/>
                <a:ea typeface="ヒラギノ角ゴ Pro W3" panose="020B0300000000000000" pitchFamily="34" charset="-128"/>
              </a:rPr>
              <a:t>文字（アスキー文字）を使用したもののみ収集した」と述べ、リストには</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820</a:t>
            </a:r>
            <a:r>
              <a:rPr lang="ja-JP" altLang="en-US" sz="1600">
                <a:solidFill>
                  <a:srgbClr val="333333"/>
                </a:solidFill>
                <a:latin typeface="ヒラギノ角ゴ Pro W3" panose="020B0300000000000000" pitchFamily="34" charset="-128"/>
                <a:ea typeface="ヒラギノ角ゴ Pro W3" panose="020B0300000000000000" pitchFamily="34" charset="-128"/>
              </a:rPr>
              <a:t>億のパスワードが含まれると主張した。</a:t>
            </a:r>
            <a:endParaRPr lang="en-US" altLang="ja-JP" sz="1600" dirty="0">
              <a:solidFill>
                <a:srgbClr val="333333"/>
              </a:solidFill>
              <a:latin typeface="ヒラギノ角ゴ Pro W3" panose="020B0300000000000000" pitchFamily="34" charset="-128"/>
              <a:ea typeface="ヒラギノ角ゴ Pro W3" panose="020B0300000000000000" pitchFamily="34" charset="-128"/>
            </a:endParaRPr>
          </a:p>
          <a:p>
            <a:endParaRPr lang="en-US" altLang="ja-JP" sz="1600" dirty="0">
              <a:solidFill>
                <a:srgbClr val="333333"/>
              </a:solidFill>
              <a:latin typeface="ヒラギノ角ゴ Pro W3" panose="020B0300000000000000" pitchFamily="34" charset="-128"/>
              <a:ea typeface="ヒラギノ角ゴ Pro W3" panose="020B0300000000000000" pitchFamily="34" charset="-128"/>
            </a:endParaRPr>
          </a:p>
          <a:p>
            <a:r>
              <a:rPr lang="ja-JP" altLang="en-US" sz="1600">
                <a:solidFill>
                  <a:srgbClr val="333333"/>
                </a:solidFill>
                <a:latin typeface="ヒラギノ角ゴ Pro W3" panose="020B0300000000000000" pitchFamily="34" charset="-128"/>
                <a:ea typeface="ヒラギノ角ゴ Pro W3" panose="020B0300000000000000" pitchFamily="34" charset="-128"/>
              </a:rPr>
              <a:t>しかし</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a:t>
            </a:r>
            <a:r>
              <a:rPr lang="en" altLang="ja-JP" sz="1600" dirty="0" err="1">
                <a:solidFill>
                  <a:srgbClr val="333333"/>
                </a:solidFill>
                <a:latin typeface="ヒラギノ角ゴ Pro W3" panose="020B0300000000000000" pitchFamily="34" charset="-128"/>
                <a:ea typeface="ヒラギノ角ゴ Pro W3" panose="020B0300000000000000" pitchFamily="34" charset="-128"/>
              </a:rPr>
              <a:t>CyberNews</a:t>
            </a:r>
            <a:r>
              <a:rPr lang="en" altLang="ja-JP" sz="1600" dirty="0">
                <a:solidFill>
                  <a:srgbClr val="333333"/>
                </a:solidFill>
                <a:latin typeface="ヒラギノ角ゴ Pro W3" panose="020B0300000000000000" pitchFamily="34" charset="-128"/>
                <a:ea typeface="ヒラギノ角ゴ Pro W3" panose="020B0300000000000000" pitchFamily="34" charset="-128"/>
              </a:rPr>
              <a:t>』</a:t>
            </a:r>
            <a:r>
              <a:rPr lang="ja-JP" altLang="en-US" sz="1600">
                <a:solidFill>
                  <a:srgbClr val="333333"/>
                </a:solidFill>
                <a:latin typeface="ヒラギノ角ゴ Pro W3" panose="020B0300000000000000" pitchFamily="34" charset="-128"/>
                <a:ea typeface="ヒラギノ角ゴ Pro W3" panose="020B0300000000000000" pitchFamily="34" charset="-128"/>
              </a:rPr>
              <a:t>の調査によると、その数は</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10</a:t>
            </a:r>
            <a:r>
              <a:rPr lang="ja-JP" altLang="en-US" sz="1600">
                <a:solidFill>
                  <a:srgbClr val="333333"/>
                </a:solidFill>
                <a:latin typeface="ヒラギノ角ゴ Pro W3" panose="020B0300000000000000" pitchFamily="34" charset="-128"/>
                <a:ea typeface="ヒラギノ角ゴ Pro W3" panose="020B0300000000000000" pitchFamily="34" charset="-128"/>
              </a:rPr>
              <a:t>分の</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1</a:t>
            </a:r>
            <a:r>
              <a:rPr lang="ja-JP" altLang="en-US" sz="1600">
                <a:solidFill>
                  <a:srgbClr val="333333"/>
                </a:solidFill>
                <a:latin typeface="ヒラギノ角ゴ Pro W3" panose="020B0300000000000000" pitchFamily="34" charset="-128"/>
                <a:ea typeface="ヒラギノ角ゴ Pro W3" panose="020B0300000000000000" pitchFamily="34" charset="-128"/>
              </a:rPr>
              <a:t>の、</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84</a:t>
            </a:r>
            <a:r>
              <a:rPr lang="ja-JP" altLang="en-US" sz="1600">
                <a:solidFill>
                  <a:srgbClr val="333333"/>
                </a:solidFill>
                <a:latin typeface="ヒラギノ角ゴ Pro W3" panose="020B0300000000000000" pitchFamily="34" charset="-128"/>
                <a:ea typeface="ヒラギノ角ゴ Pro W3" panose="020B0300000000000000" pitchFamily="34" charset="-128"/>
              </a:rPr>
              <a:t>億ほどだという。それでも、世界のインターネット利用者は約</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47</a:t>
            </a:r>
            <a:r>
              <a:rPr lang="ja-JP" altLang="en-US" sz="1600">
                <a:solidFill>
                  <a:srgbClr val="333333"/>
                </a:solidFill>
                <a:latin typeface="ヒラギノ角ゴ Pro W3" panose="020B0300000000000000" pitchFamily="34" charset="-128"/>
                <a:ea typeface="ヒラギノ角ゴ Pro W3" panose="020B0300000000000000" pitchFamily="34" charset="-128"/>
              </a:rPr>
              <a:t>億人とされており、利用人口のおよそ</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2</a:t>
            </a:r>
            <a:r>
              <a:rPr lang="ja-JP" altLang="en-US" sz="1600">
                <a:solidFill>
                  <a:srgbClr val="333333"/>
                </a:solidFill>
                <a:latin typeface="ヒラギノ角ゴ Pro W3" panose="020B0300000000000000" pitchFamily="34" charset="-128"/>
                <a:ea typeface="ヒラギノ角ゴ Pro W3" panose="020B0300000000000000" pitchFamily="34" charset="-128"/>
              </a:rPr>
              <a:t>倍にものぼる情報が流出したことになる</a:t>
            </a:r>
            <a:endParaRPr lang="en-US" altLang="ja-JP" sz="1600" dirty="0">
              <a:solidFill>
                <a:srgbClr val="333333"/>
              </a:solidFill>
              <a:latin typeface="ヒラギノ角ゴ Pro W3" panose="020B0300000000000000" pitchFamily="34" charset="-128"/>
              <a:ea typeface="ヒラギノ角ゴ Pro W3" panose="020B0300000000000000" pitchFamily="34" charset="-128"/>
            </a:endParaRPr>
          </a:p>
        </p:txBody>
      </p:sp>
      <p:sp>
        <p:nvSpPr>
          <p:cNvPr id="6" name="正方形/長方形 5">
            <a:extLst>
              <a:ext uri="{FF2B5EF4-FFF2-40B4-BE49-F238E27FC236}">
                <a16:creationId xmlns:a16="http://schemas.microsoft.com/office/drawing/2014/main" id="{3A195CE3-E69E-A746-859E-65CBC1BA447D}"/>
              </a:ext>
            </a:extLst>
          </p:cNvPr>
          <p:cNvSpPr/>
          <p:nvPr/>
        </p:nvSpPr>
        <p:spPr>
          <a:xfrm>
            <a:off x="0" y="1057116"/>
            <a:ext cx="9144000" cy="430887"/>
          </a:xfrm>
          <a:prstGeom prst="rect">
            <a:avLst/>
          </a:prstGeom>
        </p:spPr>
        <p:txBody>
          <a:bodyPr wrap="square">
            <a:spAutoFit/>
          </a:bodyPr>
          <a:lstStyle/>
          <a:p>
            <a:pPr algn="ctr"/>
            <a:r>
              <a:rPr lang="ja-JP" altLang="en-US" sz="2200" b="1">
                <a:solidFill>
                  <a:srgbClr val="333333"/>
                </a:solidFill>
                <a:latin typeface="Meiryo" panose="020B0604030504040204" pitchFamily="34" charset="-128"/>
                <a:ea typeface="Meiryo" panose="020B0604030504040204" pitchFamily="34" charset="-128"/>
              </a:rPr>
              <a:t>インターネット史上最大規模？</a:t>
            </a:r>
            <a:r>
              <a:rPr lang="en-US" altLang="ja-JP" sz="2200" b="1" dirty="0">
                <a:solidFill>
                  <a:srgbClr val="333333"/>
                </a:solidFill>
                <a:latin typeface="Meiryo" panose="020B0604030504040204" pitchFamily="34" charset="-128"/>
                <a:ea typeface="Meiryo" panose="020B0604030504040204" pitchFamily="34" charset="-128"/>
              </a:rPr>
              <a:t>80</a:t>
            </a:r>
            <a:r>
              <a:rPr lang="ja-JP" altLang="en-US" sz="2200" b="1">
                <a:solidFill>
                  <a:srgbClr val="333333"/>
                </a:solidFill>
                <a:latin typeface="Meiryo" panose="020B0604030504040204" pitchFamily="34" charset="-128"/>
                <a:ea typeface="Meiryo" panose="020B0604030504040204" pitchFamily="34" charset="-128"/>
              </a:rPr>
              <a:t>億を超えるパスワードが流出か</a:t>
            </a:r>
            <a:endParaRPr lang="ja-JP" altLang="en-US" sz="2200" b="1" i="0">
              <a:solidFill>
                <a:srgbClr val="333333"/>
              </a:solidFill>
              <a:effectLst/>
              <a:latin typeface="Meiryo" panose="020B0604030504040204" pitchFamily="34" charset="-128"/>
              <a:ea typeface="Meiryo" panose="020B0604030504040204" pitchFamily="34" charset="-128"/>
            </a:endParaRPr>
          </a:p>
        </p:txBody>
      </p:sp>
      <p:pic>
        <p:nvPicPr>
          <p:cNvPr id="1026" name="Picture 2" descr="パソコンのパスワードのイラスト（セキュリティー）">
            <a:extLst>
              <a:ext uri="{FF2B5EF4-FFF2-40B4-BE49-F238E27FC236}">
                <a16:creationId xmlns:a16="http://schemas.microsoft.com/office/drawing/2014/main" id="{E251DE55-4215-B848-A215-A4F8629A3C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2194" y="2343968"/>
            <a:ext cx="3975886" cy="30117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85F3BE17-1F95-5D44-AB45-39F5D99A893D}"/>
              </a:ext>
            </a:extLst>
          </p:cNvPr>
          <p:cNvSpPr/>
          <p:nvPr/>
        </p:nvSpPr>
        <p:spPr>
          <a:xfrm>
            <a:off x="4459500" y="6348105"/>
            <a:ext cx="4457700" cy="215444"/>
          </a:xfrm>
          <a:prstGeom prst="rect">
            <a:avLst/>
          </a:prstGeom>
        </p:spPr>
        <p:txBody>
          <a:bodyPr wrap="square">
            <a:spAutoFit/>
          </a:bodyPr>
          <a:lstStyle/>
          <a:p>
            <a:pPr algn="r"/>
            <a:r>
              <a:rPr lang="ja-JP" altLang="en-US" sz="800">
                <a:hlinkClick r:id="rId3"/>
              </a:rPr>
              <a:t>https://news.yahoo.co.jp/articles/efbb3cb5f22ca32cfb16e8d4c1ab81b46e8e18fa</a:t>
            </a:r>
            <a:endParaRPr lang="ja-JP" altLang="en-US" sz="800"/>
          </a:p>
        </p:txBody>
      </p:sp>
    </p:spTree>
    <p:extLst>
      <p:ext uri="{BB962C8B-B14F-4D97-AF65-F5344CB8AC3E}">
        <p14:creationId xmlns:p14="http://schemas.microsoft.com/office/powerpoint/2010/main" val="9794835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EA00D5-B251-D049-B7AC-C308E045D658}"/>
              </a:ext>
            </a:extLst>
          </p:cNvPr>
          <p:cNvSpPr>
            <a:spLocks noGrp="1"/>
          </p:cNvSpPr>
          <p:nvPr>
            <p:ph type="title"/>
          </p:nvPr>
        </p:nvSpPr>
        <p:spPr/>
        <p:txBody>
          <a:bodyPr/>
          <a:lstStyle/>
          <a:p>
            <a:r>
              <a:rPr lang="ja-JP" altLang="en-US">
                <a:solidFill>
                  <a:srgbClr val="505050"/>
                </a:solidFill>
                <a:latin typeface="Meiryo" panose="020B0604030504040204" pitchFamily="34" charset="-128"/>
                <a:ea typeface="Meiryo" panose="020B0604030504040204" pitchFamily="34" charset="-128"/>
              </a:rPr>
              <a:t>セキュリティの考え方の変化・境界防衛モデル</a:t>
            </a:r>
            <a:endParaRPr kumimoji="1" lang="ja-JP" altLang="en-US"/>
          </a:p>
        </p:txBody>
      </p:sp>
      <p:sp>
        <p:nvSpPr>
          <p:cNvPr id="4" name="正方形/長方形 3">
            <a:extLst>
              <a:ext uri="{FF2B5EF4-FFF2-40B4-BE49-F238E27FC236}">
                <a16:creationId xmlns:a16="http://schemas.microsoft.com/office/drawing/2014/main" id="{74C9EEA9-CFEE-E241-941A-B487DA934C60}"/>
              </a:ext>
            </a:extLst>
          </p:cNvPr>
          <p:cNvSpPr/>
          <p:nvPr/>
        </p:nvSpPr>
        <p:spPr bwMode="auto">
          <a:xfrm>
            <a:off x="317698" y="3021960"/>
            <a:ext cx="3944504" cy="3497779"/>
          </a:xfrm>
          <a:prstGeom prst="rect">
            <a:avLst/>
          </a:prstGeom>
          <a:solidFill>
            <a:schemeClr val="bg1">
              <a:lumMod val="95000"/>
            </a:schemeClr>
          </a:solidFill>
          <a:ln w="76200">
            <a:solidFill>
              <a:srgbClr val="71717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kumimoji="1" lang="ja-JP" altLang="en-US" sz="2000"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endParaRPr>
          </a:p>
        </p:txBody>
      </p:sp>
      <p:sp>
        <p:nvSpPr>
          <p:cNvPr id="83" name="正方形/長方形 82">
            <a:extLst>
              <a:ext uri="{FF2B5EF4-FFF2-40B4-BE49-F238E27FC236}">
                <a16:creationId xmlns:a16="http://schemas.microsoft.com/office/drawing/2014/main" id="{EA3D2ACE-84FC-D642-8AC7-AF780262C3BA}"/>
              </a:ext>
            </a:extLst>
          </p:cNvPr>
          <p:cNvSpPr/>
          <p:nvPr/>
        </p:nvSpPr>
        <p:spPr>
          <a:xfrm>
            <a:off x="52073" y="762957"/>
            <a:ext cx="4545403" cy="253916"/>
          </a:xfrm>
          <a:prstGeom prst="rect">
            <a:avLst/>
          </a:prstGeom>
        </p:spPr>
        <p:txBody>
          <a:bodyPr wrap="square">
            <a:spAutoFit/>
          </a:bodyPr>
          <a:lstStyle/>
          <a:p>
            <a:pPr algn="ctr" defTabSz="914367"/>
            <a:r>
              <a:rPr lang="ja-JP" altLang="en-US" sz="1050" b="1">
                <a:solidFill>
                  <a:srgbClr val="505050"/>
                </a:solidFill>
                <a:latin typeface="Meiryo" panose="020B0604030504040204" pitchFamily="34" charset="-128"/>
                <a:ea typeface="Meiryo" panose="020B0604030504040204" pitchFamily="34" charset="-128"/>
              </a:rPr>
              <a:t>従来のセキュリティの考え方</a:t>
            </a:r>
            <a:endParaRPr lang="en-US" altLang="ja-JP" sz="1050" b="1" dirty="0">
              <a:solidFill>
                <a:srgbClr val="505050"/>
              </a:solidFill>
              <a:latin typeface="Meiryo" panose="020B0604030504040204" pitchFamily="34" charset="-128"/>
              <a:ea typeface="Meiryo" panose="020B0604030504040204" pitchFamily="34" charset="-128"/>
            </a:endParaRPr>
          </a:p>
        </p:txBody>
      </p:sp>
      <p:grpSp>
        <p:nvGrpSpPr>
          <p:cNvPr id="244" name="Group 4">
            <a:extLst>
              <a:ext uri="{FF2B5EF4-FFF2-40B4-BE49-F238E27FC236}">
                <a16:creationId xmlns:a16="http://schemas.microsoft.com/office/drawing/2014/main" id="{E9262774-F087-B945-B434-8CE979C09ED7}"/>
              </a:ext>
            </a:extLst>
          </p:cNvPr>
          <p:cNvGrpSpPr>
            <a:grpSpLocks noChangeAspect="1"/>
          </p:cNvGrpSpPr>
          <p:nvPr/>
        </p:nvGrpSpPr>
        <p:grpSpPr bwMode="auto">
          <a:xfrm>
            <a:off x="3624517" y="4671469"/>
            <a:ext cx="343631" cy="652529"/>
            <a:chOff x="4282" y="2219"/>
            <a:chExt cx="554" cy="1052"/>
          </a:xfrm>
        </p:grpSpPr>
        <p:sp>
          <p:nvSpPr>
            <p:cNvPr id="245" name="Rectangle 5">
              <a:extLst>
                <a:ext uri="{FF2B5EF4-FFF2-40B4-BE49-F238E27FC236}">
                  <a16:creationId xmlns:a16="http://schemas.microsoft.com/office/drawing/2014/main" id="{9A482BE0-4DB0-4C44-8FE2-ACCFBC614BC5}"/>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6" name="Rectangle 6">
              <a:extLst>
                <a:ext uri="{FF2B5EF4-FFF2-40B4-BE49-F238E27FC236}">
                  <a16:creationId xmlns:a16="http://schemas.microsoft.com/office/drawing/2014/main" id="{C78A259D-2E48-AC45-B09F-3DFFCE0DB139}"/>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47" name="Rectangle 7">
              <a:extLst>
                <a:ext uri="{FF2B5EF4-FFF2-40B4-BE49-F238E27FC236}">
                  <a16:creationId xmlns:a16="http://schemas.microsoft.com/office/drawing/2014/main" id="{F3341629-28DF-0F4C-98C6-FABFE598006B}"/>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8" name="Rectangle 8">
              <a:extLst>
                <a:ext uri="{FF2B5EF4-FFF2-40B4-BE49-F238E27FC236}">
                  <a16:creationId xmlns:a16="http://schemas.microsoft.com/office/drawing/2014/main" id="{92CF1E59-B405-D84D-93BF-761ADCD082AB}"/>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9" name="Rectangle 9">
              <a:extLst>
                <a:ext uri="{FF2B5EF4-FFF2-40B4-BE49-F238E27FC236}">
                  <a16:creationId xmlns:a16="http://schemas.microsoft.com/office/drawing/2014/main" id="{94A0152C-2CC1-3F47-9FF9-796028436C0B}"/>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50" name="Rectangle 10">
              <a:extLst>
                <a:ext uri="{FF2B5EF4-FFF2-40B4-BE49-F238E27FC236}">
                  <a16:creationId xmlns:a16="http://schemas.microsoft.com/office/drawing/2014/main" id="{61D49152-66BA-6846-B898-E0C104CFC0BA}"/>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51" name="Rectangle 11">
              <a:extLst>
                <a:ext uri="{FF2B5EF4-FFF2-40B4-BE49-F238E27FC236}">
                  <a16:creationId xmlns:a16="http://schemas.microsoft.com/office/drawing/2014/main" id="{CC292AFD-46FF-6142-BA28-B0C2BF1596E5}"/>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grpSp>
        <p:nvGrpSpPr>
          <p:cNvPr id="259" name="Group 4">
            <a:extLst>
              <a:ext uri="{FF2B5EF4-FFF2-40B4-BE49-F238E27FC236}">
                <a16:creationId xmlns:a16="http://schemas.microsoft.com/office/drawing/2014/main" id="{8032D9C8-DE47-D64F-94A9-604D3B94422E}"/>
              </a:ext>
            </a:extLst>
          </p:cNvPr>
          <p:cNvGrpSpPr>
            <a:grpSpLocks noChangeAspect="1"/>
          </p:cNvGrpSpPr>
          <p:nvPr/>
        </p:nvGrpSpPr>
        <p:grpSpPr bwMode="auto">
          <a:xfrm>
            <a:off x="2696150" y="4697667"/>
            <a:ext cx="453538" cy="861234"/>
            <a:chOff x="4282" y="2219"/>
            <a:chExt cx="554" cy="1052"/>
          </a:xfrm>
        </p:grpSpPr>
        <p:sp>
          <p:nvSpPr>
            <p:cNvPr id="260" name="Rectangle 5">
              <a:extLst>
                <a:ext uri="{FF2B5EF4-FFF2-40B4-BE49-F238E27FC236}">
                  <a16:creationId xmlns:a16="http://schemas.microsoft.com/office/drawing/2014/main" id="{67743705-468B-804D-A387-E56A7444CBA7}"/>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1" name="Rectangle 6">
              <a:extLst>
                <a:ext uri="{FF2B5EF4-FFF2-40B4-BE49-F238E27FC236}">
                  <a16:creationId xmlns:a16="http://schemas.microsoft.com/office/drawing/2014/main" id="{A2423643-093B-464F-A14E-82DEDBAC62FB}"/>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62" name="Rectangle 7">
              <a:extLst>
                <a:ext uri="{FF2B5EF4-FFF2-40B4-BE49-F238E27FC236}">
                  <a16:creationId xmlns:a16="http://schemas.microsoft.com/office/drawing/2014/main" id="{FCA3F3AE-BE66-4B44-9469-CE7FDDCE7E66}"/>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4" name="Rectangle 8">
              <a:extLst>
                <a:ext uri="{FF2B5EF4-FFF2-40B4-BE49-F238E27FC236}">
                  <a16:creationId xmlns:a16="http://schemas.microsoft.com/office/drawing/2014/main" id="{73B39FA6-148F-4940-896C-ADECC1214220}"/>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5" name="Rectangle 9">
              <a:extLst>
                <a:ext uri="{FF2B5EF4-FFF2-40B4-BE49-F238E27FC236}">
                  <a16:creationId xmlns:a16="http://schemas.microsoft.com/office/drawing/2014/main" id="{E302355C-7835-2747-A2F4-1523AF628350}"/>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7" name="Rectangle 10">
              <a:extLst>
                <a:ext uri="{FF2B5EF4-FFF2-40B4-BE49-F238E27FC236}">
                  <a16:creationId xmlns:a16="http://schemas.microsoft.com/office/drawing/2014/main" id="{6EE21AA6-5C01-DE4A-A9A2-675612FDF547}"/>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68" name="Rectangle 11">
              <a:extLst>
                <a:ext uri="{FF2B5EF4-FFF2-40B4-BE49-F238E27FC236}">
                  <a16:creationId xmlns:a16="http://schemas.microsoft.com/office/drawing/2014/main" id="{C3DB0F6A-8795-724C-A19C-5EA6807BC328}"/>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sp>
        <p:nvSpPr>
          <p:cNvPr id="270" name="Freeform 20">
            <a:extLst>
              <a:ext uri="{FF2B5EF4-FFF2-40B4-BE49-F238E27FC236}">
                <a16:creationId xmlns:a16="http://schemas.microsoft.com/office/drawing/2014/main" id="{0DA3242D-08DA-274B-8E0B-9DA08196658A}"/>
              </a:ext>
            </a:extLst>
          </p:cNvPr>
          <p:cNvSpPr>
            <a:spLocks noEditPoints="1"/>
          </p:cNvSpPr>
          <p:nvPr/>
        </p:nvSpPr>
        <p:spPr bwMode="black">
          <a:xfrm>
            <a:off x="623403" y="4433016"/>
            <a:ext cx="891118" cy="573287"/>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sp>
        <p:nvSpPr>
          <p:cNvPr id="271" name="Freeform 20">
            <a:extLst>
              <a:ext uri="{FF2B5EF4-FFF2-40B4-BE49-F238E27FC236}">
                <a16:creationId xmlns:a16="http://schemas.microsoft.com/office/drawing/2014/main" id="{CD5D84A4-908C-164B-A3A9-B63577F1B034}"/>
              </a:ext>
            </a:extLst>
          </p:cNvPr>
          <p:cNvSpPr>
            <a:spLocks noEditPoints="1"/>
          </p:cNvSpPr>
          <p:nvPr/>
        </p:nvSpPr>
        <p:spPr bwMode="black">
          <a:xfrm>
            <a:off x="1080004" y="5600230"/>
            <a:ext cx="622442" cy="426055"/>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cxnSp>
        <p:nvCxnSpPr>
          <p:cNvPr id="276" name="Straight Arrow Connector 480">
            <a:extLst>
              <a:ext uri="{FF2B5EF4-FFF2-40B4-BE49-F238E27FC236}">
                <a16:creationId xmlns:a16="http://schemas.microsoft.com/office/drawing/2014/main" id="{13E5FC9A-4D24-0846-A5ED-5FB02FD78312}"/>
              </a:ext>
            </a:extLst>
          </p:cNvPr>
          <p:cNvCxnSpPr>
            <a:cxnSpLocks/>
            <a:endCxn id="260" idx="1"/>
          </p:cNvCxnSpPr>
          <p:nvPr/>
        </p:nvCxnSpPr>
        <p:spPr>
          <a:xfrm>
            <a:off x="1475837" y="4717691"/>
            <a:ext cx="1220313" cy="410593"/>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7" name="Straight Arrow Connector 480">
            <a:extLst>
              <a:ext uri="{FF2B5EF4-FFF2-40B4-BE49-F238E27FC236}">
                <a16:creationId xmlns:a16="http://schemas.microsoft.com/office/drawing/2014/main" id="{4054C0FE-E06E-5748-9A2F-B80B92FF807A}"/>
              </a:ext>
            </a:extLst>
          </p:cNvPr>
          <p:cNvCxnSpPr>
            <a:cxnSpLocks/>
            <a:stCxn id="271" idx="25"/>
            <a:endCxn id="261" idx="1"/>
          </p:cNvCxnSpPr>
          <p:nvPr/>
        </p:nvCxnSpPr>
        <p:spPr>
          <a:xfrm flipV="1">
            <a:off x="1596809" y="5128284"/>
            <a:ext cx="1121445" cy="516420"/>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8" name="Straight Arrow Connector 480">
            <a:extLst>
              <a:ext uri="{FF2B5EF4-FFF2-40B4-BE49-F238E27FC236}">
                <a16:creationId xmlns:a16="http://schemas.microsoft.com/office/drawing/2014/main" id="{640D85B3-FAFE-8948-8327-B187780AA82D}"/>
              </a:ext>
            </a:extLst>
          </p:cNvPr>
          <p:cNvCxnSpPr>
            <a:cxnSpLocks/>
            <a:stCxn id="178" idx="25"/>
            <a:endCxn id="246" idx="2"/>
          </p:cNvCxnSpPr>
          <p:nvPr/>
        </p:nvCxnSpPr>
        <p:spPr>
          <a:xfrm flipV="1">
            <a:off x="2707716" y="5307250"/>
            <a:ext cx="1088616" cy="606368"/>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9" name="Straight Arrow Connector 480">
            <a:extLst>
              <a:ext uri="{FF2B5EF4-FFF2-40B4-BE49-F238E27FC236}">
                <a16:creationId xmlns:a16="http://schemas.microsoft.com/office/drawing/2014/main" id="{0E34EE64-8BB6-6A4B-8E0E-5DF32FF27ED8}"/>
              </a:ext>
            </a:extLst>
          </p:cNvPr>
          <p:cNvCxnSpPr>
            <a:cxnSpLocks/>
            <a:stCxn id="246" idx="1"/>
            <a:endCxn id="260" idx="3"/>
          </p:cNvCxnSpPr>
          <p:nvPr/>
        </p:nvCxnSpPr>
        <p:spPr>
          <a:xfrm flipH="1">
            <a:off x="3149688" y="4997733"/>
            <a:ext cx="491576" cy="130551"/>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80" name="Freeform 5">
            <a:extLst>
              <a:ext uri="{FF2B5EF4-FFF2-40B4-BE49-F238E27FC236}">
                <a16:creationId xmlns:a16="http://schemas.microsoft.com/office/drawing/2014/main" id="{CAAC7556-557B-6942-A09A-8511BE1E0B66}"/>
              </a:ext>
            </a:extLst>
          </p:cNvPr>
          <p:cNvSpPr>
            <a:spLocks/>
          </p:cNvSpPr>
          <p:nvPr/>
        </p:nvSpPr>
        <p:spPr bwMode="auto">
          <a:xfrm>
            <a:off x="2365208" y="1423913"/>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cxnSp>
        <p:nvCxnSpPr>
          <p:cNvPr id="281" name="Straight Arrow Connector 480">
            <a:extLst>
              <a:ext uri="{FF2B5EF4-FFF2-40B4-BE49-F238E27FC236}">
                <a16:creationId xmlns:a16="http://schemas.microsoft.com/office/drawing/2014/main" id="{81421187-C7AE-454D-950A-8CAA3A7EE16A}"/>
              </a:ext>
            </a:extLst>
          </p:cNvPr>
          <p:cNvCxnSpPr>
            <a:cxnSpLocks/>
            <a:stCxn id="270" idx="1"/>
            <a:endCxn id="280" idx="17"/>
          </p:cNvCxnSpPr>
          <p:nvPr/>
        </p:nvCxnSpPr>
        <p:spPr>
          <a:xfrm flipV="1">
            <a:off x="1440143" y="2040659"/>
            <a:ext cx="1403196" cy="2430600"/>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テキスト ボックス 2">
            <a:extLst>
              <a:ext uri="{FF2B5EF4-FFF2-40B4-BE49-F238E27FC236}">
                <a16:creationId xmlns:a16="http://schemas.microsoft.com/office/drawing/2014/main" id="{9514F24C-0211-FC4C-A486-A10E15FE4522}"/>
              </a:ext>
            </a:extLst>
          </p:cNvPr>
          <p:cNvSpPr txBox="1"/>
          <p:nvPr/>
        </p:nvSpPr>
        <p:spPr>
          <a:xfrm>
            <a:off x="1334759" y="950399"/>
            <a:ext cx="1980029" cy="400110"/>
          </a:xfrm>
          <a:prstGeom prst="rect">
            <a:avLst/>
          </a:prstGeom>
          <a:noFill/>
        </p:spPr>
        <p:txBody>
          <a:bodyPr wrap="none" rtlCol="0">
            <a:spAutoFit/>
          </a:bodyPr>
          <a:lstStyle/>
          <a:p>
            <a:pPr algn="ctr"/>
            <a:r>
              <a:rPr kumimoji="1" lang="ja-JP" altLang="en-US" sz="2000" b="1">
                <a:latin typeface="Meiryo" panose="020B0604030504040204" pitchFamily="34" charset="-128"/>
                <a:ea typeface="Meiryo" panose="020B0604030504040204" pitchFamily="34" charset="-128"/>
              </a:rPr>
              <a:t>境界防衛モデル</a:t>
            </a:r>
          </a:p>
        </p:txBody>
      </p:sp>
      <p:pic>
        <p:nvPicPr>
          <p:cNvPr id="105" name="Picture 2" descr="ファイル・フォルダのアイコン素材 1 | 商用可の無料(フリー)のアイコン素材をダウンロードできるサイト『icon rainbow』">
            <a:extLst>
              <a:ext uri="{FF2B5EF4-FFF2-40B4-BE49-F238E27FC236}">
                <a16:creationId xmlns:a16="http://schemas.microsoft.com/office/drawing/2014/main" id="{38B59406-38C5-764D-AD38-CB3A29B9226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25537" y="4434190"/>
            <a:ext cx="374210" cy="374210"/>
          </a:xfrm>
          <a:prstGeom prst="rect">
            <a:avLst/>
          </a:prstGeom>
          <a:noFill/>
          <a:extLst>
            <a:ext uri="{909E8E84-426E-40DD-AFC4-6F175D3DCCD1}">
              <a14:hiddenFill xmlns:a14="http://schemas.microsoft.com/office/drawing/2010/main">
                <a:solidFill>
                  <a:srgbClr val="FFFFFF"/>
                </a:solidFill>
              </a14:hiddenFill>
            </a:ext>
          </a:extLst>
        </p:spPr>
      </p:pic>
      <p:cxnSp>
        <p:nvCxnSpPr>
          <p:cNvPr id="106" name="Straight Arrow Connector 480">
            <a:extLst>
              <a:ext uri="{FF2B5EF4-FFF2-40B4-BE49-F238E27FC236}">
                <a16:creationId xmlns:a16="http://schemas.microsoft.com/office/drawing/2014/main" id="{FEA37C2C-E244-D546-B983-0B79B5E7F75A}"/>
              </a:ext>
            </a:extLst>
          </p:cNvPr>
          <p:cNvCxnSpPr>
            <a:cxnSpLocks/>
            <a:stCxn id="246" idx="1"/>
            <a:endCxn id="105" idx="2"/>
          </p:cNvCxnSpPr>
          <p:nvPr/>
        </p:nvCxnSpPr>
        <p:spPr>
          <a:xfrm flipH="1" flipV="1">
            <a:off x="3412642" y="4808400"/>
            <a:ext cx="228622" cy="189333"/>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7" name="Freeform 20">
            <a:extLst>
              <a:ext uri="{FF2B5EF4-FFF2-40B4-BE49-F238E27FC236}">
                <a16:creationId xmlns:a16="http://schemas.microsoft.com/office/drawing/2014/main" id="{202BEE3A-F457-3740-91E1-36A4D79D9A0A}"/>
              </a:ext>
            </a:extLst>
          </p:cNvPr>
          <p:cNvSpPr>
            <a:spLocks noEditPoints="1"/>
          </p:cNvSpPr>
          <p:nvPr/>
        </p:nvSpPr>
        <p:spPr bwMode="black">
          <a:xfrm>
            <a:off x="5769774" y="5256789"/>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108" name="図形グループ 34">
            <a:extLst>
              <a:ext uri="{FF2B5EF4-FFF2-40B4-BE49-F238E27FC236}">
                <a16:creationId xmlns:a16="http://schemas.microsoft.com/office/drawing/2014/main" id="{C2F1B107-700E-B749-8187-0C9651150C70}"/>
              </a:ext>
            </a:extLst>
          </p:cNvPr>
          <p:cNvGrpSpPr/>
          <p:nvPr/>
        </p:nvGrpSpPr>
        <p:grpSpPr>
          <a:xfrm>
            <a:off x="6238570" y="5421679"/>
            <a:ext cx="320886" cy="589030"/>
            <a:chOff x="1946324" y="4125162"/>
            <a:chExt cx="969964" cy="2007872"/>
          </a:xfrm>
          <a:effectLst>
            <a:outerShdw blurRad="50800" dist="38100" dir="2700000" algn="tl" rotWithShape="0">
              <a:prstClr val="black">
                <a:alpha val="40000"/>
              </a:prstClr>
            </a:outerShdw>
          </a:effectLst>
        </p:grpSpPr>
        <p:sp>
          <p:nvSpPr>
            <p:cNvPr id="121" name="円/楕円 120">
              <a:extLst>
                <a:ext uri="{FF2B5EF4-FFF2-40B4-BE49-F238E27FC236}">
                  <a16:creationId xmlns:a16="http://schemas.microsoft.com/office/drawing/2014/main" id="{CC0F7752-0D82-3542-92F9-EAB9BEF0233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フローチャート: 論理積ゲート 122">
              <a:extLst>
                <a:ext uri="{FF2B5EF4-FFF2-40B4-BE49-F238E27FC236}">
                  <a16:creationId xmlns:a16="http://schemas.microsoft.com/office/drawing/2014/main" id="{F5056F0E-A33C-5A4E-AF6E-B1424DF616E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6" name="図形グループ 120">
            <a:extLst>
              <a:ext uri="{FF2B5EF4-FFF2-40B4-BE49-F238E27FC236}">
                <a16:creationId xmlns:a16="http://schemas.microsoft.com/office/drawing/2014/main" id="{79E933B1-8FCC-6843-960A-D0D14E5A3270}"/>
              </a:ext>
            </a:extLst>
          </p:cNvPr>
          <p:cNvGrpSpPr/>
          <p:nvPr/>
        </p:nvGrpSpPr>
        <p:grpSpPr>
          <a:xfrm>
            <a:off x="7414248" y="5192606"/>
            <a:ext cx="679541" cy="593816"/>
            <a:chOff x="-62676" y="3965594"/>
            <a:chExt cx="679541" cy="593816"/>
          </a:xfrm>
        </p:grpSpPr>
        <p:sp>
          <p:nvSpPr>
            <p:cNvPr id="131" name="角丸四角形 130">
              <a:extLst>
                <a:ext uri="{FF2B5EF4-FFF2-40B4-BE49-F238E27FC236}">
                  <a16:creationId xmlns:a16="http://schemas.microsoft.com/office/drawing/2014/main" id="{F6F0AE84-0880-C74A-864E-9D098543E3EA}"/>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2" name="図 131">
              <a:extLst>
                <a:ext uri="{FF2B5EF4-FFF2-40B4-BE49-F238E27FC236}">
                  <a16:creationId xmlns:a16="http://schemas.microsoft.com/office/drawing/2014/main" id="{9465B6FE-5D7E-3E44-9BA5-F55041D0BF0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36" name="図形グループ 123">
            <a:extLst>
              <a:ext uri="{FF2B5EF4-FFF2-40B4-BE49-F238E27FC236}">
                <a16:creationId xmlns:a16="http://schemas.microsoft.com/office/drawing/2014/main" id="{E88C4307-3787-5647-9EB5-DC039EAF487D}"/>
              </a:ext>
            </a:extLst>
          </p:cNvPr>
          <p:cNvGrpSpPr/>
          <p:nvPr/>
        </p:nvGrpSpPr>
        <p:grpSpPr>
          <a:xfrm>
            <a:off x="7901266" y="5311623"/>
            <a:ext cx="341289" cy="550466"/>
            <a:chOff x="1140657" y="4229811"/>
            <a:chExt cx="341289" cy="550466"/>
          </a:xfrm>
        </p:grpSpPr>
        <p:sp>
          <p:nvSpPr>
            <p:cNvPr id="137" name="角丸四角形 136">
              <a:extLst>
                <a:ext uri="{FF2B5EF4-FFF2-40B4-BE49-F238E27FC236}">
                  <a16:creationId xmlns:a16="http://schemas.microsoft.com/office/drawing/2014/main" id="{60167EB9-2C11-AB42-BB1C-EC80F8013FA9}"/>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8" name="図 137">
              <a:extLst>
                <a:ext uri="{FF2B5EF4-FFF2-40B4-BE49-F238E27FC236}">
                  <a16:creationId xmlns:a16="http://schemas.microsoft.com/office/drawing/2014/main" id="{4EAF713A-A573-A24F-8EC1-D63DE25922D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41" name="図形グループ 34">
            <a:extLst>
              <a:ext uri="{FF2B5EF4-FFF2-40B4-BE49-F238E27FC236}">
                <a16:creationId xmlns:a16="http://schemas.microsoft.com/office/drawing/2014/main" id="{D17C7E4C-6492-D745-A651-710AF6BD1341}"/>
              </a:ext>
            </a:extLst>
          </p:cNvPr>
          <p:cNvGrpSpPr/>
          <p:nvPr/>
        </p:nvGrpSpPr>
        <p:grpSpPr>
          <a:xfrm>
            <a:off x="7265482" y="5421679"/>
            <a:ext cx="320886" cy="589030"/>
            <a:chOff x="1946324" y="4125162"/>
            <a:chExt cx="969964" cy="2007872"/>
          </a:xfrm>
          <a:effectLst>
            <a:outerShdw blurRad="50800" dist="38100" dir="2700000" algn="tl" rotWithShape="0">
              <a:prstClr val="black">
                <a:alpha val="40000"/>
              </a:prstClr>
            </a:outerShdw>
          </a:effectLst>
        </p:grpSpPr>
        <p:sp>
          <p:nvSpPr>
            <p:cNvPr id="142" name="円/楕円 141">
              <a:extLst>
                <a:ext uri="{FF2B5EF4-FFF2-40B4-BE49-F238E27FC236}">
                  <a16:creationId xmlns:a16="http://schemas.microsoft.com/office/drawing/2014/main" id="{AD0C2A63-C2E2-8E4C-A89D-1C0414A665B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a:extLst>
                <a:ext uri="{FF2B5EF4-FFF2-40B4-BE49-F238E27FC236}">
                  <a16:creationId xmlns:a16="http://schemas.microsoft.com/office/drawing/2014/main" id="{7F398BB9-6DBD-4748-8491-7126D217B20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4" name="テキスト ボックス 143">
            <a:extLst>
              <a:ext uri="{FF2B5EF4-FFF2-40B4-BE49-F238E27FC236}">
                <a16:creationId xmlns:a16="http://schemas.microsoft.com/office/drawing/2014/main" id="{3B265680-98D6-9F45-8572-2F1104622C45}"/>
              </a:ext>
            </a:extLst>
          </p:cNvPr>
          <p:cNvSpPr txBox="1"/>
          <p:nvPr/>
        </p:nvSpPr>
        <p:spPr>
          <a:xfrm>
            <a:off x="2549859" y="1620493"/>
            <a:ext cx="723275" cy="415498"/>
          </a:xfrm>
          <a:prstGeom prst="rect">
            <a:avLst/>
          </a:prstGeom>
          <a:noFill/>
        </p:spPr>
        <p:txBody>
          <a:bodyPr wrap="none" rtlCol="0">
            <a:spAutoFit/>
          </a:bodyPr>
          <a:lstStyle/>
          <a:p>
            <a:pPr algn="ctr"/>
            <a:r>
              <a:rPr kumimoji="1" lang="ja-JP" altLang="en-US" sz="105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a:t>
            </a:r>
            <a:endParaRPr kumimoji="1" lang="en-US" altLang="ja-JP" sz="105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a:t>
            </a:r>
            <a:endParaRPr kumimoji="1" lang="en-US" altLang="ja-JP" sz="105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cxnSp>
        <p:nvCxnSpPr>
          <p:cNvPr id="148" name="Straight Arrow Connector 480">
            <a:extLst>
              <a:ext uri="{FF2B5EF4-FFF2-40B4-BE49-F238E27FC236}">
                <a16:creationId xmlns:a16="http://schemas.microsoft.com/office/drawing/2014/main" id="{1F7AA2C5-9EC8-2644-9D7D-08B703A6B53F}"/>
              </a:ext>
            </a:extLst>
          </p:cNvPr>
          <p:cNvCxnSpPr>
            <a:cxnSpLocks/>
            <a:stCxn id="152" idx="2"/>
            <a:endCxn id="261" idx="0"/>
          </p:cNvCxnSpPr>
          <p:nvPr/>
        </p:nvCxnSpPr>
        <p:spPr>
          <a:xfrm>
            <a:off x="2288178" y="3315986"/>
            <a:ext cx="634741" cy="1403785"/>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9" name="Straight Arrow Connector 480">
            <a:extLst>
              <a:ext uri="{FF2B5EF4-FFF2-40B4-BE49-F238E27FC236}">
                <a16:creationId xmlns:a16="http://schemas.microsoft.com/office/drawing/2014/main" id="{8651AF58-B0D7-2142-A1B9-0EDCFA589971}"/>
              </a:ext>
            </a:extLst>
          </p:cNvPr>
          <p:cNvCxnSpPr>
            <a:cxnSpLocks/>
          </p:cNvCxnSpPr>
          <p:nvPr/>
        </p:nvCxnSpPr>
        <p:spPr>
          <a:xfrm flipV="1">
            <a:off x="2573078" y="2070083"/>
            <a:ext cx="439645" cy="770223"/>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5" name="テキスト ボックス 84">
            <a:extLst>
              <a:ext uri="{FF2B5EF4-FFF2-40B4-BE49-F238E27FC236}">
                <a16:creationId xmlns:a16="http://schemas.microsoft.com/office/drawing/2014/main" id="{6FB83879-51CA-7E43-A10E-67F8E190BF18}"/>
              </a:ext>
            </a:extLst>
          </p:cNvPr>
          <p:cNvSpPr txBox="1"/>
          <p:nvPr/>
        </p:nvSpPr>
        <p:spPr>
          <a:xfrm>
            <a:off x="400481" y="3446495"/>
            <a:ext cx="3775393" cy="830997"/>
          </a:xfrm>
          <a:prstGeom prst="rect">
            <a:avLst/>
          </a:prstGeom>
          <a:noFill/>
        </p:spPr>
        <p:txBody>
          <a:bodyPr wrap="none" rtlCol="0">
            <a:spAutoFit/>
          </a:bodyPr>
          <a:lstStyle/>
          <a:p>
            <a:pPr algn="ctr"/>
            <a:r>
              <a:rPr kumimoji="1" lang="ja-JP" altLang="en-US" sz="20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信頼できるネットワーク</a:t>
            </a:r>
            <a:r>
              <a:rPr kumimoji="1" lang="ja-JP" altLang="en-US" sz="16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が</a:t>
            </a:r>
            <a:r>
              <a:rPr kumimoji="1" lang="ja-JP" altLang="en-US" sz="2000" b="1" u="sng">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ある</a:t>
            </a:r>
            <a:endParaRPr kumimoji="1" lang="en-US" altLang="ja-JP" sz="2000" b="1" u="sng"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安全な社内ネットワークに</a:t>
            </a:r>
            <a:endParaRPr lang="en-US" altLang="ja-JP" sz="14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入ることを重視する</a:t>
            </a:r>
            <a:endParaRPr lang="en-US" altLang="ja-JP" sz="14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cxnSp>
        <p:nvCxnSpPr>
          <p:cNvPr id="150" name="Straight Arrow Connector 480">
            <a:extLst>
              <a:ext uri="{FF2B5EF4-FFF2-40B4-BE49-F238E27FC236}">
                <a16:creationId xmlns:a16="http://schemas.microsoft.com/office/drawing/2014/main" id="{96A5D0F4-3DFF-9044-85BB-1DCD8F4FE46E}"/>
              </a:ext>
            </a:extLst>
          </p:cNvPr>
          <p:cNvCxnSpPr>
            <a:cxnSpLocks/>
            <a:endCxn id="173" idx="2"/>
          </p:cNvCxnSpPr>
          <p:nvPr/>
        </p:nvCxnSpPr>
        <p:spPr>
          <a:xfrm flipV="1">
            <a:off x="6057178" y="3464809"/>
            <a:ext cx="864855" cy="1813504"/>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1" name="Straight Arrow Connector 480">
            <a:extLst>
              <a:ext uri="{FF2B5EF4-FFF2-40B4-BE49-F238E27FC236}">
                <a16:creationId xmlns:a16="http://schemas.microsoft.com/office/drawing/2014/main" id="{A8366E0B-BAC5-9B41-9CBF-8C0F5C404474}"/>
              </a:ext>
            </a:extLst>
          </p:cNvPr>
          <p:cNvCxnSpPr>
            <a:cxnSpLocks/>
            <a:stCxn id="132" idx="0"/>
            <a:endCxn id="173" idx="2"/>
          </p:cNvCxnSpPr>
          <p:nvPr/>
        </p:nvCxnSpPr>
        <p:spPr>
          <a:xfrm flipH="1" flipV="1">
            <a:off x="6922033" y="3464809"/>
            <a:ext cx="831986" cy="1727797"/>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2" name="正方形/長方形 31">
            <a:extLst>
              <a:ext uri="{FF2B5EF4-FFF2-40B4-BE49-F238E27FC236}">
                <a16:creationId xmlns:a16="http://schemas.microsoft.com/office/drawing/2014/main" id="{A5CED3D7-D35C-0C48-AAC2-149561BB77E1}"/>
              </a:ext>
            </a:extLst>
          </p:cNvPr>
          <p:cNvSpPr/>
          <p:nvPr/>
        </p:nvSpPr>
        <p:spPr>
          <a:xfrm>
            <a:off x="1518120" y="2855994"/>
            <a:ext cx="1545407" cy="4688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テキスト ボックス 151">
            <a:extLst>
              <a:ext uri="{FF2B5EF4-FFF2-40B4-BE49-F238E27FC236}">
                <a16:creationId xmlns:a16="http://schemas.microsoft.com/office/drawing/2014/main" id="{7D2C1A50-E387-8640-877D-2ECDA1A9E003}"/>
              </a:ext>
            </a:extLst>
          </p:cNvPr>
          <p:cNvSpPr txBox="1"/>
          <p:nvPr/>
        </p:nvSpPr>
        <p:spPr>
          <a:xfrm>
            <a:off x="1512829" y="2900488"/>
            <a:ext cx="1550698" cy="415498"/>
          </a:xfrm>
          <a:prstGeom prst="rect">
            <a:avLst/>
          </a:prstGeom>
          <a:noFill/>
        </p:spPr>
        <p:txBody>
          <a:bodyPr wrap="squar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ネットワークの出入口</a:t>
            </a:r>
            <a:endParaRPr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100" b="1">
                <a:solidFill>
                  <a:schemeClr val="bg1"/>
                </a:solidFill>
                <a:latin typeface="Meiryo" panose="020B0604030504040204" pitchFamily="34" charset="-128"/>
                <a:ea typeface="Meiryo" panose="020B0604030504040204" pitchFamily="34" charset="-128"/>
              </a:rPr>
              <a:t>ファイヤーウォール</a:t>
            </a:r>
            <a:endParaRPr kumimoji="1" lang="en-US" altLang="ja-JP" sz="1100" b="1" dirty="0">
              <a:solidFill>
                <a:schemeClr val="bg1"/>
              </a:solidFill>
              <a:latin typeface="Meiryo" panose="020B0604030504040204" pitchFamily="34" charset="-128"/>
              <a:ea typeface="Meiryo" panose="020B0604030504040204" pitchFamily="34" charset="-128"/>
            </a:endParaRPr>
          </a:p>
        </p:txBody>
      </p:sp>
      <p:sp>
        <p:nvSpPr>
          <p:cNvPr id="283" name="テキスト ボックス 282">
            <a:extLst>
              <a:ext uri="{FF2B5EF4-FFF2-40B4-BE49-F238E27FC236}">
                <a16:creationId xmlns:a16="http://schemas.microsoft.com/office/drawing/2014/main" id="{89286AD0-CD88-9C4F-9A3E-1C3EB754112F}"/>
              </a:ext>
            </a:extLst>
          </p:cNvPr>
          <p:cNvSpPr txBox="1"/>
          <p:nvPr/>
        </p:nvSpPr>
        <p:spPr>
          <a:xfrm>
            <a:off x="571429" y="2070245"/>
            <a:ext cx="2031325" cy="584775"/>
          </a:xfrm>
          <a:prstGeom prst="rect">
            <a:avLst/>
          </a:prstGeom>
          <a:noFill/>
        </p:spPr>
        <p:txBody>
          <a:bodyPr wrap="none" rtlCol="0">
            <a:spAutoFit/>
          </a:bodyPr>
          <a:lstStyle/>
          <a:p>
            <a:r>
              <a:rPr kumimoji="1" lang="ja-JP" altLang="en-US" sz="16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ネットワーク境界を</a:t>
            </a:r>
            <a:endParaRPr kumimoji="1" lang="en-US" altLang="ja-JP" sz="16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6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守れば安全</a:t>
            </a:r>
            <a:endParaRPr kumimoji="1" lang="en-US" altLang="ja-JP" sz="16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9" name="右矢印 168">
            <a:extLst>
              <a:ext uri="{FF2B5EF4-FFF2-40B4-BE49-F238E27FC236}">
                <a16:creationId xmlns:a16="http://schemas.microsoft.com/office/drawing/2014/main" id="{56C221E4-97FA-624B-A193-226137449F6C}"/>
              </a:ext>
            </a:extLst>
          </p:cNvPr>
          <p:cNvSpPr/>
          <p:nvPr/>
        </p:nvSpPr>
        <p:spPr>
          <a:xfrm rot="2623611">
            <a:off x="1768141" y="2450732"/>
            <a:ext cx="524974" cy="372474"/>
          </a:xfrm>
          <a:prstGeom prst="rightArrow">
            <a:avLst>
              <a:gd name="adj1" fmla="val 52678"/>
              <a:gd name="adj2" fmla="val 50000"/>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テキスト ボックス 157">
            <a:extLst>
              <a:ext uri="{FF2B5EF4-FFF2-40B4-BE49-F238E27FC236}">
                <a16:creationId xmlns:a16="http://schemas.microsoft.com/office/drawing/2014/main" id="{DA3697FF-0155-8F4C-B896-43CECA32BF31}"/>
              </a:ext>
            </a:extLst>
          </p:cNvPr>
          <p:cNvSpPr txBox="1"/>
          <p:nvPr/>
        </p:nvSpPr>
        <p:spPr>
          <a:xfrm>
            <a:off x="316508" y="2745463"/>
            <a:ext cx="800219" cy="276999"/>
          </a:xfrm>
          <a:prstGeom prst="rect">
            <a:avLst/>
          </a:prstGeom>
          <a:noFill/>
        </p:spPr>
        <p:txBody>
          <a:bodyPr wrap="none" rtlCol="0">
            <a:spAutoFit/>
          </a:bodyPr>
          <a:lstStyle/>
          <a:p>
            <a:r>
              <a:rPr kumimoji="1" lang="ja-JP" altLang="en-US" sz="12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社外＝悪</a:t>
            </a:r>
            <a:endParaRPr kumimoji="1" lang="en-US" altLang="ja-JP" sz="12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59" name="テキスト ボックス 158">
            <a:extLst>
              <a:ext uri="{FF2B5EF4-FFF2-40B4-BE49-F238E27FC236}">
                <a16:creationId xmlns:a16="http://schemas.microsoft.com/office/drawing/2014/main" id="{266BCF3B-3D5E-8643-8C65-C23216EEEDC8}"/>
              </a:ext>
            </a:extLst>
          </p:cNvPr>
          <p:cNvSpPr txBox="1"/>
          <p:nvPr/>
        </p:nvSpPr>
        <p:spPr>
          <a:xfrm>
            <a:off x="316508" y="3071055"/>
            <a:ext cx="800219" cy="276999"/>
          </a:xfrm>
          <a:prstGeom prst="rect">
            <a:avLst/>
          </a:prstGeom>
          <a:noFill/>
        </p:spPr>
        <p:txBody>
          <a:bodyPr wrap="none" rtlCol="0">
            <a:spAutoFit/>
          </a:bodyPr>
          <a:lstStyle/>
          <a:p>
            <a:r>
              <a:rPr kumimoji="1" lang="ja-JP" altLang="en-US" sz="12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社内＝善</a:t>
            </a:r>
            <a:endParaRPr kumimoji="1" lang="en-US" altLang="ja-JP" sz="12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4" name="テキスト ボックス 43">
            <a:extLst>
              <a:ext uri="{FF2B5EF4-FFF2-40B4-BE49-F238E27FC236}">
                <a16:creationId xmlns:a16="http://schemas.microsoft.com/office/drawing/2014/main" id="{DC0E5D30-5E62-3041-8CD3-26567FDB5FD9}"/>
              </a:ext>
            </a:extLst>
          </p:cNvPr>
          <p:cNvSpPr txBox="1"/>
          <p:nvPr/>
        </p:nvSpPr>
        <p:spPr>
          <a:xfrm>
            <a:off x="5498199" y="2252240"/>
            <a:ext cx="1396536" cy="677108"/>
          </a:xfrm>
          <a:prstGeom prst="rect">
            <a:avLst/>
          </a:prstGeom>
          <a:noFill/>
        </p:spPr>
        <p:txBody>
          <a:bodyPr wrap="none" rtlCol="0">
            <a:spAutoFit/>
          </a:bodyPr>
          <a:lstStyle/>
          <a:p>
            <a:pPr algn="ctr"/>
            <a:r>
              <a:rPr kumimoji="1" lang="en-US" altLang="ja-JP" sz="200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VPN</a:t>
            </a:r>
            <a:endParaRPr lang="en-US" altLang="ja-JP" sz="80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暗号化された通信</a:t>
            </a:r>
            <a:endParaRPr lang="en-US" altLang="ja-JP" sz="9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安全な外部アクセス</a:t>
            </a:r>
          </a:p>
        </p:txBody>
      </p:sp>
      <p:sp>
        <p:nvSpPr>
          <p:cNvPr id="170" name="テキスト ボックス 169">
            <a:extLst>
              <a:ext uri="{FF2B5EF4-FFF2-40B4-BE49-F238E27FC236}">
                <a16:creationId xmlns:a16="http://schemas.microsoft.com/office/drawing/2014/main" id="{C10FE67F-2E85-1943-8CB4-9E7BC09CA3D4}"/>
              </a:ext>
            </a:extLst>
          </p:cNvPr>
          <p:cNvSpPr txBox="1"/>
          <p:nvPr/>
        </p:nvSpPr>
        <p:spPr>
          <a:xfrm>
            <a:off x="6136975" y="4814899"/>
            <a:ext cx="1531188" cy="415498"/>
          </a:xfrm>
          <a:prstGeom prst="rect">
            <a:avLst/>
          </a:prstGeom>
          <a:noFill/>
        </p:spPr>
        <p:txBody>
          <a:bodyPr wrap="none" rtlCol="0">
            <a:spAutoFit/>
          </a:bodyPr>
          <a:lstStyle/>
          <a:p>
            <a:pPr algn="ctr"/>
            <a:r>
              <a:rPr kumimoji="1" lang="en-US" altLang="ja-JP" sz="105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ID</a:t>
            </a:r>
            <a:r>
              <a:rPr kumimoji="1" lang="ja-JP" altLang="en-US" sz="1050" b="1">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とパスワード</a:t>
            </a:r>
            <a:endParaRPr kumimoji="1" lang="en-US" altLang="ja-JP" sz="105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本人であることを認証</a:t>
            </a:r>
            <a:endParaRPr kumimoji="1" lang="ja-JP" altLang="en-US" sz="105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1" name="テキスト ボックス 170">
            <a:extLst>
              <a:ext uri="{FF2B5EF4-FFF2-40B4-BE49-F238E27FC236}">
                <a16:creationId xmlns:a16="http://schemas.microsoft.com/office/drawing/2014/main" id="{59F15E7F-0BD7-5741-B74B-A595A4536E64}"/>
              </a:ext>
            </a:extLst>
          </p:cNvPr>
          <p:cNvSpPr txBox="1"/>
          <p:nvPr/>
        </p:nvSpPr>
        <p:spPr>
          <a:xfrm>
            <a:off x="4103393" y="1808176"/>
            <a:ext cx="2839239" cy="369332"/>
          </a:xfrm>
          <a:prstGeom prst="rect">
            <a:avLst/>
          </a:prstGeom>
          <a:noFill/>
        </p:spPr>
        <p:txBody>
          <a:bodyPr wrap="none" rtlCol="0">
            <a:spAutoFit/>
          </a:bodyPr>
          <a:lstStyle/>
          <a:p>
            <a:pPr algn="r"/>
            <a:r>
              <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インターネット経由の外部からのアクセスは</a:t>
            </a:r>
            <a:endParaRPr kumimoji="1" lang="en-US" altLang="ja-JP" sz="9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ファイヤーウォール</a:t>
            </a:r>
            <a:r>
              <a:rPr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を経由してクラウドにアクセス</a:t>
            </a:r>
            <a:endPar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2" name="テキスト ボックス 171">
            <a:extLst>
              <a:ext uri="{FF2B5EF4-FFF2-40B4-BE49-F238E27FC236}">
                <a16:creationId xmlns:a16="http://schemas.microsoft.com/office/drawing/2014/main" id="{DCB5118B-88DD-DB43-ACA3-04C40E37D3B7}"/>
              </a:ext>
            </a:extLst>
          </p:cNvPr>
          <p:cNvSpPr txBox="1"/>
          <p:nvPr/>
        </p:nvSpPr>
        <p:spPr>
          <a:xfrm>
            <a:off x="6541158" y="4122832"/>
            <a:ext cx="761747" cy="392415"/>
          </a:xfrm>
          <a:prstGeom prst="rect">
            <a:avLst/>
          </a:prstGeom>
          <a:noFill/>
        </p:spPr>
        <p:txBody>
          <a:bodyPr wrap="none" rtlCol="0">
            <a:spAutoFit/>
          </a:bodyPr>
          <a:lstStyle/>
          <a:p>
            <a:pPr algn="ctr"/>
            <a:r>
              <a:rPr kumimoji="1" lang="ja-JP" altLang="en-US" sz="1050" b="1">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少人数</a:t>
            </a:r>
            <a:endParaRPr kumimoji="1" lang="en-US" altLang="ja-JP" sz="105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主に出張者</a:t>
            </a:r>
          </a:p>
        </p:txBody>
      </p:sp>
      <p:sp>
        <p:nvSpPr>
          <p:cNvPr id="173" name="角丸四角形 172">
            <a:extLst>
              <a:ext uri="{FF2B5EF4-FFF2-40B4-BE49-F238E27FC236}">
                <a16:creationId xmlns:a16="http://schemas.microsoft.com/office/drawing/2014/main" id="{40DAC078-5AEF-3B45-8FF8-BA60891AA780}"/>
              </a:ext>
            </a:extLst>
          </p:cNvPr>
          <p:cNvSpPr/>
          <p:nvPr/>
        </p:nvSpPr>
        <p:spPr>
          <a:xfrm>
            <a:off x="5955874" y="2945799"/>
            <a:ext cx="1932317" cy="519010"/>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テキスト ボックス 173">
            <a:extLst>
              <a:ext uri="{FF2B5EF4-FFF2-40B4-BE49-F238E27FC236}">
                <a16:creationId xmlns:a16="http://schemas.microsoft.com/office/drawing/2014/main" id="{3394DE95-3E7C-7349-9A31-F565FC6BFDE8}"/>
              </a:ext>
            </a:extLst>
          </p:cNvPr>
          <p:cNvSpPr txBox="1"/>
          <p:nvPr/>
        </p:nvSpPr>
        <p:spPr>
          <a:xfrm>
            <a:off x="5968949" y="3038334"/>
            <a:ext cx="1932317"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インターネット</a:t>
            </a:r>
          </a:p>
        </p:txBody>
      </p:sp>
      <p:sp>
        <p:nvSpPr>
          <p:cNvPr id="178" name="Freeform 20">
            <a:extLst>
              <a:ext uri="{FF2B5EF4-FFF2-40B4-BE49-F238E27FC236}">
                <a16:creationId xmlns:a16="http://schemas.microsoft.com/office/drawing/2014/main" id="{1920353D-48D0-3E40-BA82-8A22684617D0}"/>
              </a:ext>
            </a:extLst>
          </p:cNvPr>
          <p:cNvSpPr>
            <a:spLocks noEditPoints="1"/>
          </p:cNvSpPr>
          <p:nvPr/>
        </p:nvSpPr>
        <p:spPr bwMode="black">
          <a:xfrm>
            <a:off x="2222287" y="5874356"/>
            <a:ext cx="584653" cy="376127"/>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sp>
        <p:nvSpPr>
          <p:cNvPr id="65" name="禁止 64">
            <a:extLst>
              <a:ext uri="{FF2B5EF4-FFF2-40B4-BE49-F238E27FC236}">
                <a16:creationId xmlns:a16="http://schemas.microsoft.com/office/drawing/2014/main" id="{28E0A426-8F76-824B-A6B0-AF200F814816}"/>
              </a:ext>
            </a:extLst>
          </p:cNvPr>
          <p:cNvSpPr/>
          <p:nvPr/>
        </p:nvSpPr>
        <p:spPr>
          <a:xfrm>
            <a:off x="2375083" y="2416257"/>
            <a:ext cx="546233" cy="546233"/>
          </a:xfrm>
          <a:prstGeom prst="noSmoking">
            <a:avLst/>
          </a:prstGeom>
          <a:solidFill>
            <a:srgbClr val="FF0000">
              <a:alpha val="4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a:extLst>
              <a:ext uri="{FF2B5EF4-FFF2-40B4-BE49-F238E27FC236}">
                <a16:creationId xmlns:a16="http://schemas.microsoft.com/office/drawing/2014/main" id="{13DDA35A-BFC2-CC41-99D3-0384B9CBCD69}"/>
              </a:ext>
            </a:extLst>
          </p:cNvPr>
          <p:cNvSpPr/>
          <p:nvPr/>
        </p:nvSpPr>
        <p:spPr>
          <a:xfrm>
            <a:off x="2796846" y="2194560"/>
            <a:ext cx="4122114" cy="751840"/>
          </a:xfrm>
          <a:custGeom>
            <a:avLst/>
            <a:gdLst>
              <a:gd name="connsiteX0" fmla="*/ 3860800 w 3860800"/>
              <a:gd name="connsiteY0" fmla="*/ 751840 h 751840"/>
              <a:gd name="connsiteX1" fmla="*/ 3855720 w 3860800"/>
              <a:gd name="connsiteY1" fmla="*/ 30480 h 751840"/>
              <a:gd name="connsiteX2" fmla="*/ 345440 w 3860800"/>
              <a:gd name="connsiteY2" fmla="*/ 0 h 751840"/>
              <a:gd name="connsiteX3" fmla="*/ 0 w 3860800"/>
              <a:gd name="connsiteY3" fmla="*/ 655320 h 751840"/>
            </a:gdLst>
            <a:ahLst/>
            <a:cxnLst>
              <a:cxn ang="0">
                <a:pos x="connsiteX0" y="connsiteY0"/>
              </a:cxn>
              <a:cxn ang="0">
                <a:pos x="connsiteX1" y="connsiteY1"/>
              </a:cxn>
              <a:cxn ang="0">
                <a:pos x="connsiteX2" y="connsiteY2"/>
              </a:cxn>
              <a:cxn ang="0">
                <a:pos x="connsiteX3" y="connsiteY3"/>
              </a:cxn>
            </a:cxnLst>
            <a:rect l="l" t="t" r="r" b="b"/>
            <a:pathLst>
              <a:path w="3860800" h="751840">
                <a:moveTo>
                  <a:pt x="3860800" y="751840"/>
                </a:moveTo>
                <a:cubicBezTo>
                  <a:pt x="3859107" y="511387"/>
                  <a:pt x="3857413" y="270933"/>
                  <a:pt x="3855720" y="30480"/>
                </a:cubicBezTo>
                <a:lnTo>
                  <a:pt x="345440" y="0"/>
                </a:lnTo>
                <a:lnTo>
                  <a:pt x="0" y="655320"/>
                </a:lnTo>
              </a:path>
            </a:pathLst>
          </a:cu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31233298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4" name="Straight Arrow Connector 480">
            <a:extLst>
              <a:ext uri="{FF2B5EF4-FFF2-40B4-BE49-F238E27FC236}">
                <a16:creationId xmlns:a16="http://schemas.microsoft.com/office/drawing/2014/main" id="{E868220E-C7A3-4443-B4AF-B8DA141D41CE}"/>
              </a:ext>
            </a:extLst>
          </p:cNvPr>
          <p:cNvCxnSpPr>
            <a:cxnSpLocks/>
            <a:endCxn id="7" idx="2"/>
          </p:cNvCxnSpPr>
          <p:nvPr/>
        </p:nvCxnSpPr>
        <p:spPr>
          <a:xfrm flipV="1">
            <a:off x="6057178" y="3464809"/>
            <a:ext cx="864855" cy="1813504"/>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6" name="Straight Arrow Connector 480">
            <a:extLst>
              <a:ext uri="{FF2B5EF4-FFF2-40B4-BE49-F238E27FC236}">
                <a16:creationId xmlns:a16="http://schemas.microsoft.com/office/drawing/2014/main" id="{98064310-2CCD-AF4C-AA14-3AF01A4A1AA9}"/>
              </a:ext>
            </a:extLst>
          </p:cNvPr>
          <p:cNvCxnSpPr>
            <a:cxnSpLocks/>
            <a:stCxn id="76" idx="0"/>
            <a:endCxn id="7" idx="2"/>
          </p:cNvCxnSpPr>
          <p:nvPr/>
        </p:nvCxnSpPr>
        <p:spPr>
          <a:xfrm flipH="1" flipV="1">
            <a:off x="6922033" y="3464809"/>
            <a:ext cx="831986" cy="1727797"/>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5" name="Straight Arrow Connector 480">
            <a:extLst>
              <a:ext uri="{FF2B5EF4-FFF2-40B4-BE49-F238E27FC236}">
                <a16:creationId xmlns:a16="http://schemas.microsoft.com/office/drawing/2014/main" id="{D565BC55-0855-5C4A-9EC4-AC679496EDCF}"/>
              </a:ext>
            </a:extLst>
          </p:cNvPr>
          <p:cNvCxnSpPr>
            <a:cxnSpLocks/>
          </p:cNvCxnSpPr>
          <p:nvPr/>
        </p:nvCxnSpPr>
        <p:spPr>
          <a:xfrm flipV="1">
            <a:off x="5594204" y="3476999"/>
            <a:ext cx="864855" cy="1253488"/>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6" name="Straight Arrow Connector 480">
            <a:extLst>
              <a:ext uri="{FF2B5EF4-FFF2-40B4-BE49-F238E27FC236}">
                <a16:creationId xmlns:a16="http://schemas.microsoft.com/office/drawing/2014/main" id="{200EC6A0-C4A8-2D41-ACC9-4DEF27BEFF2A}"/>
              </a:ext>
            </a:extLst>
          </p:cNvPr>
          <p:cNvCxnSpPr>
            <a:cxnSpLocks/>
          </p:cNvCxnSpPr>
          <p:nvPr/>
        </p:nvCxnSpPr>
        <p:spPr>
          <a:xfrm flipH="1" flipV="1">
            <a:off x="7444089" y="3446495"/>
            <a:ext cx="817002" cy="1320488"/>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7" name="Straight Arrow Connector 480">
            <a:extLst>
              <a:ext uri="{FF2B5EF4-FFF2-40B4-BE49-F238E27FC236}">
                <a16:creationId xmlns:a16="http://schemas.microsoft.com/office/drawing/2014/main" id="{D4A26E13-83BD-254F-8EA3-ED1B8423CF2E}"/>
              </a:ext>
            </a:extLst>
          </p:cNvPr>
          <p:cNvCxnSpPr>
            <a:cxnSpLocks/>
          </p:cNvCxnSpPr>
          <p:nvPr/>
        </p:nvCxnSpPr>
        <p:spPr>
          <a:xfrm flipH="1" flipV="1">
            <a:off x="7213003" y="3442157"/>
            <a:ext cx="1212123" cy="2321222"/>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8" name="Straight Arrow Connector 480">
            <a:extLst>
              <a:ext uri="{FF2B5EF4-FFF2-40B4-BE49-F238E27FC236}">
                <a16:creationId xmlns:a16="http://schemas.microsoft.com/office/drawing/2014/main" id="{D3F2744C-DCD7-4C4B-B604-A7FB4520382E}"/>
              </a:ext>
            </a:extLst>
          </p:cNvPr>
          <p:cNvCxnSpPr>
            <a:cxnSpLocks/>
            <a:stCxn id="102" idx="0"/>
            <a:endCxn id="7" idx="2"/>
          </p:cNvCxnSpPr>
          <p:nvPr/>
        </p:nvCxnSpPr>
        <p:spPr>
          <a:xfrm flipH="1" flipV="1">
            <a:off x="6922033" y="3464809"/>
            <a:ext cx="3503" cy="2224886"/>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9" name="Straight Arrow Connector 480">
            <a:extLst>
              <a:ext uri="{FF2B5EF4-FFF2-40B4-BE49-F238E27FC236}">
                <a16:creationId xmlns:a16="http://schemas.microsoft.com/office/drawing/2014/main" id="{9F10F429-8A4F-104C-8773-05B0E4ACB2C9}"/>
              </a:ext>
            </a:extLst>
          </p:cNvPr>
          <p:cNvCxnSpPr>
            <a:cxnSpLocks/>
          </p:cNvCxnSpPr>
          <p:nvPr/>
        </p:nvCxnSpPr>
        <p:spPr>
          <a:xfrm flipV="1">
            <a:off x="5418939" y="3463865"/>
            <a:ext cx="1279508" cy="2256305"/>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00" name="Freeform 5">
            <a:extLst>
              <a:ext uri="{FF2B5EF4-FFF2-40B4-BE49-F238E27FC236}">
                <a16:creationId xmlns:a16="http://schemas.microsoft.com/office/drawing/2014/main" id="{24492429-C40A-C24C-A4C3-CE6510383BFD}"/>
              </a:ext>
            </a:extLst>
          </p:cNvPr>
          <p:cNvSpPr>
            <a:spLocks/>
          </p:cNvSpPr>
          <p:nvPr/>
        </p:nvSpPr>
        <p:spPr bwMode="auto">
          <a:xfrm>
            <a:off x="3076186" y="1203664"/>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sp>
        <p:nvSpPr>
          <p:cNvPr id="198" name="Freeform 5">
            <a:extLst>
              <a:ext uri="{FF2B5EF4-FFF2-40B4-BE49-F238E27FC236}">
                <a16:creationId xmlns:a16="http://schemas.microsoft.com/office/drawing/2014/main" id="{D31D6F3F-57B0-F440-A939-2D6724B690AF}"/>
              </a:ext>
            </a:extLst>
          </p:cNvPr>
          <p:cNvSpPr>
            <a:spLocks/>
          </p:cNvSpPr>
          <p:nvPr/>
        </p:nvSpPr>
        <p:spPr bwMode="auto">
          <a:xfrm>
            <a:off x="1522927" y="1288841"/>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sp>
        <p:nvSpPr>
          <p:cNvPr id="199" name="Freeform 5">
            <a:extLst>
              <a:ext uri="{FF2B5EF4-FFF2-40B4-BE49-F238E27FC236}">
                <a16:creationId xmlns:a16="http://schemas.microsoft.com/office/drawing/2014/main" id="{DE830F2B-C5C3-1A44-AB33-635FB8729A09}"/>
              </a:ext>
            </a:extLst>
          </p:cNvPr>
          <p:cNvSpPr>
            <a:spLocks/>
          </p:cNvSpPr>
          <p:nvPr/>
        </p:nvSpPr>
        <p:spPr bwMode="auto">
          <a:xfrm>
            <a:off x="977362" y="1418456"/>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DEEA00D5-B251-D049-B7AC-C308E045D658}"/>
              </a:ext>
            </a:extLst>
          </p:cNvPr>
          <p:cNvSpPr>
            <a:spLocks noGrp="1"/>
          </p:cNvSpPr>
          <p:nvPr>
            <p:ph type="title"/>
          </p:nvPr>
        </p:nvSpPr>
        <p:spPr/>
        <p:txBody>
          <a:bodyPr/>
          <a:lstStyle/>
          <a:p>
            <a:r>
              <a:rPr lang="ja-JP" altLang="en-US">
                <a:solidFill>
                  <a:srgbClr val="505050"/>
                </a:solidFill>
              </a:rPr>
              <a:t>セキュリティの考え方の変化・境界防衛モデルの破堤</a:t>
            </a:r>
            <a:endParaRPr kumimoji="1" lang="ja-JP" altLang="en-US"/>
          </a:p>
        </p:txBody>
      </p:sp>
      <p:sp>
        <p:nvSpPr>
          <p:cNvPr id="4" name="正方形/長方形 3">
            <a:extLst>
              <a:ext uri="{FF2B5EF4-FFF2-40B4-BE49-F238E27FC236}">
                <a16:creationId xmlns:a16="http://schemas.microsoft.com/office/drawing/2014/main" id="{74C9EEA9-CFEE-E241-941A-B487DA934C60}"/>
              </a:ext>
            </a:extLst>
          </p:cNvPr>
          <p:cNvSpPr/>
          <p:nvPr/>
        </p:nvSpPr>
        <p:spPr bwMode="auto">
          <a:xfrm>
            <a:off x="317698" y="3021960"/>
            <a:ext cx="3944504" cy="3497779"/>
          </a:xfrm>
          <a:prstGeom prst="rect">
            <a:avLst/>
          </a:prstGeom>
          <a:solidFill>
            <a:schemeClr val="bg1">
              <a:lumMod val="95000"/>
            </a:schemeClr>
          </a:solidFill>
          <a:ln w="76200">
            <a:solidFill>
              <a:srgbClr val="71717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kumimoji="1" lang="ja-JP" altLang="en-US" sz="2000"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endParaRPr>
          </a:p>
        </p:txBody>
      </p:sp>
      <p:sp>
        <p:nvSpPr>
          <p:cNvPr id="83" name="正方形/長方形 82">
            <a:extLst>
              <a:ext uri="{FF2B5EF4-FFF2-40B4-BE49-F238E27FC236}">
                <a16:creationId xmlns:a16="http://schemas.microsoft.com/office/drawing/2014/main" id="{EA3D2ACE-84FC-D642-8AC7-AF780262C3BA}"/>
              </a:ext>
            </a:extLst>
          </p:cNvPr>
          <p:cNvSpPr/>
          <p:nvPr/>
        </p:nvSpPr>
        <p:spPr>
          <a:xfrm>
            <a:off x="52073" y="762957"/>
            <a:ext cx="4545403" cy="253916"/>
          </a:xfrm>
          <a:prstGeom prst="rect">
            <a:avLst/>
          </a:prstGeom>
        </p:spPr>
        <p:txBody>
          <a:bodyPr wrap="square">
            <a:spAutoFit/>
          </a:bodyPr>
          <a:lstStyle/>
          <a:p>
            <a:pPr algn="ctr" defTabSz="914367"/>
            <a:r>
              <a:rPr lang="ja-JP" altLang="en-US" sz="1050" b="1">
                <a:solidFill>
                  <a:srgbClr val="505050"/>
                </a:solidFill>
                <a:latin typeface="Meiryo" panose="020B0604030504040204" pitchFamily="34" charset="-128"/>
                <a:ea typeface="Meiryo" panose="020B0604030504040204" pitchFamily="34" charset="-128"/>
              </a:rPr>
              <a:t>従来のセキュリティの考え方</a:t>
            </a:r>
            <a:endParaRPr lang="en-US" altLang="ja-JP" sz="1050" b="1" dirty="0">
              <a:solidFill>
                <a:srgbClr val="505050"/>
              </a:solidFill>
              <a:latin typeface="Meiryo" panose="020B0604030504040204" pitchFamily="34" charset="-128"/>
              <a:ea typeface="Meiryo" panose="020B0604030504040204" pitchFamily="34" charset="-128"/>
            </a:endParaRPr>
          </a:p>
        </p:txBody>
      </p:sp>
      <p:grpSp>
        <p:nvGrpSpPr>
          <p:cNvPr id="244" name="Group 4">
            <a:extLst>
              <a:ext uri="{FF2B5EF4-FFF2-40B4-BE49-F238E27FC236}">
                <a16:creationId xmlns:a16="http://schemas.microsoft.com/office/drawing/2014/main" id="{E9262774-F087-B945-B434-8CE979C09ED7}"/>
              </a:ext>
            </a:extLst>
          </p:cNvPr>
          <p:cNvGrpSpPr>
            <a:grpSpLocks noChangeAspect="1"/>
          </p:cNvGrpSpPr>
          <p:nvPr/>
        </p:nvGrpSpPr>
        <p:grpSpPr bwMode="auto">
          <a:xfrm>
            <a:off x="3624517" y="4671469"/>
            <a:ext cx="343631" cy="652529"/>
            <a:chOff x="4282" y="2219"/>
            <a:chExt cx="554" cy="1052"/>
          </a:xfrm>
        </p:grpSpPr>
        <p:sp>
          <p:nvSpPr>
            <p:cNvPr id="245" name="Rectangle 5">
              <a:extLst>
                <a:ext uri="{FF2B5EF4-FFF2-40B4-BE49-F238E27FC236}">
                  <a16:creationId xmlns:a16="http://schemas.microsoft.com/office/drawing/2014/main" id="{9A482BE0-4DB0-4C44-8FE2-ACCFBC614BC5}"/>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6" name="Rectangle 6">
              <a:extLst>
                <a:ext uri="{FF2B5EF4-FFF2-40B4-BE49-F238E27FC236}">
                  <a16:creationId xmlns:a16="http://schemas.microsoft.com/office/drawing/2014/main" id="{C78A259D-2E48-AC45-B09F-3DFFCE0DB139}"/>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47" name="Rectangle 7">
              <a:extLst>
                <a:ext uri="{FF2B5EF4-FFF2-40B4-BE49-F238E27FC236}">
                  <a16:creationId xmlns:a16="http://schemas.microsoft.com/office/drawing/2014/main" id="{F3341629-28DF-0F4C-98C6-FABFE598006B}"/>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8" name="Rectangle 8">
              <a:extLst>
                <a:ext uri="{FF2B5EF4-FFF2-40B4-BE49-F238E27FC236}">
                  <a16:creationId xmlns:a16="http://schemas.microsoft.com/office/drawing/2014/main" id="{92CF1E59-B405-D84D-93BF-761ADCD082AB}"/>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9" name="Rectangle 9">
              <a:extLst>
                <a:ext uri="{FF2B5EF4-FFF2-40B4-BE49-F238E27FC236}">
                  <a16:creationId xmlns:a16="http://schemas.microsoft.com/office/drawing/2014/main" id="{94A0152C-2CC1-3F47-9FF9-796028436C0B}"/>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50" name="Rectangle 10">
              <a:extLst>
                <a:ext uri="{FF2B5EF4-FFF2-40B4-BE49-F238E27FC236}">
                  <a16:creationId xmlns:a16="http://schemas.microsoft.com/office/drawing/2014/main" id="{61D49152-66BA-6846-B898-E0C104CFC0BA}"/>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51" name="Rectangle 11">
              <a:extLst>
                <a:ext uri="{FF2B5EF4-FFF2-40B4-BE49-F238E27FC236}">
                  <a16:creationId xmlns:a16="http://schemas.microsoft.com/office/drawing/2014/main" id="{CC292AFD-46FF-6142-BA28-B0C2BF1596E5}"/>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grpSp>
        <p:nvGrpSpPr>
          <p:cNvPr id="259" name="Group 4">
            <a:extLst>
              <a:ext uri="{FF2B5EF4-FFF2-40B4-BE49-F238E27FC236}">
                <a16:creationId xmlns:a16="http://schemas.microsoft.com/office/drawing/2014/main" id="{8032D9C8-DE47-D64F-94A9-604D3B94422E}"/>
              </a:ext>
            </a:extLst>
          </p:cNvPr>
          <p:cNvGrpSpPr>
            <a:grpSpLocks noChangeAspect="1"/>
          </p:cNvGrpSpPr>
          <p:nvPr/>
        </p:nvGrpSpPr>
        <p:grpSpPr bwMode="auto">
          <a:xfrm>
            <a:off x="2696150" y="4697667"/>
            <a:ext cx="453538" cy="861234"/>
            <a:chOff x="4282" y="2219"/>
            <a:chExt cx="554" cy="1052"/>
          </a:xfrm>
        </p:grpSpPr>
        <p:sp>
          <p:nvSpPr>
            <p:cNvPr id="260" name="Rectangle 5">
              <a:extLst>
                <a:ext uri="{FF2B5EF4-FFF2-40B4-BE49-F238E27FC236}">
                  <a16:creationId xmlns:a16="http://schemas.microsoft.com/office/drawing/2014/main" id="{67743705-468B-804D-A387-E56A7444CBA7}"/>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1" name="Rectangle 6">
              <a:extLst>
                <a:ext uri="{FF2B5EF4-FFF2-40B4-BE49-F238E27FC236}">
                  <a16:creationId xmlns:a16="http://schemas.microsoft.com/office/drawing/2014/main" id="{A2423643-093B-464F-A14E-82DEDBAC62FB}"/>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62" name="Rectangle 7">
              <a:extLst>
                <a:ext uri="{FF2B5EF4-FFF2-40B4-BE49-F238E27FC236}">
                  <a16:creationId xmlns:a16="http://schemas.microsoft.com/office/drawing/2014/main" id="{FCA3F3AE-BE66-4B44-9469-CE7FDDCE7E66}"/>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4" name="Rectangle 8">
              <a:extLst>
                <a:ext uri="{FF2B5EF4-FFF2-40B4-BE49-F238E27FC236}">
                  <a16:creationId xmlns:a16="http://schemas.microsoft.com/office/drawing/2014/main" id="{73B39FA6-148F-4940-896C-ADECC1214220}"/>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5" name="Rectangle 9">
              <a:extLst>
                <a:ext uri="{FF2B5EF4-FFF2-40B4-BE49-F238E27FC236}">
                  <a16:creationId xmlns:a16="http://schemas.microsoft.com/office/drawing/2014/main" id="{E302355C-7835-2747-A2F4-1523AF628350}"/>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7" name="Rectangle 10">
              <a:extLst>
                <a:ext uri="{FF2B5EF4-FFF2-40B4-BE49-F238E27FC236}">
                  <a16:creationId xmlns:a16="http://schemas.microsoft.com/office/drawing/2014/main" id="{6EE21AA6-5C01-DE4A-A9A2-675612FDF547}"/>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68" name="Rectangle 11">
              <a:extLst>
                <a:ext uri="{FF2B5EF4-FFF2-40B4-BE49-F238E27FC236}">
                  <a16:creationId xmlns:a16="http://schemas.microsoft.com/office/drawing/2014/main" id="{C3DB0F6A-8795-724C-A19C-5EA6807BC328}"/>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sp>
        <p:nvSpPr>
          <p:cNvPr id="270" name="Freeform 20">
            <a:extLst>
              <a:ext uri="{FF2B5EF4-FFF2-40B4-BE49-F238E27FC236}">
                <a16:creationId xmlns:a16="http://schemas.microsoft.com/office/drawing/2014/main" id="{0DA3242D-08DA-274B-8E0B-9DA08196658A}"/>
              </a:ext>
            </a:extLst>
          </p:cNvPr>
          <p:cNvSpPr>
            <a:spLocks noEditPoints="1"/>
          </p:cNvSpPr>
          <p:nvPr/>
        </p:nvSpPr>
        <p:spPr bwMode="black">
          <a:xfrm>
            <a:off x="623403" y="4433016"/>
            <a:ext cx="891118" cy="573287"/>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sp>
        <p:nvSpPr>
          <p:cNvPr id="271" name="Freeform 20">
            <a:extLst>
              <a:ext uri="{FF2B5EF4-FFF2-40B4-BE49-F238E27FC236}">
                <a16:creationId xmlns:a16="http://schemas.microsoft.com/office/drawing/2014/main" id="{CD5D84A4-908C-164B-A3A9-B63577F1B034}"/>
              </a:ext>
            </a:extLst>
          </p:cNvPr>
          <p:cNvSpPr>
            <a:spLocks noEditPoints="1"/>
          </p:cNvSpPr>
          <p:nvPr/>
        </p:nvSpPr>
        <p:spPr bwMode="black">
          <a:xfrm>
            <a:off x="1080004" y="5600230"/>
            <a:ext cx="622442" cy="426055"/>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cxnSp>
        <p:nvCxnSpPr>
          <p:cNvPr id="276" name="Straight Arrow Connector 480">
            <a:extLst>
              <a:ext uri="{FF2B5EF4-FFF2-40B4-BE49-F238E27FC236}">
                <a16:creationId xmlns:a16="http://schemas.microsoft.com/office/drawing/2014/main" id="{13E5FC9A-4D24-0846-A5ED-5FB02FD78312}"/>
              </a:ext>
            </a:extLst>
          </p:cNvPr>
          <p:cNvCxnSpPr>
            <a:cxnSpLocks/>
            <a:endCxn id="260" idx="1"/>
          </p:cNvCxnSpPr>
          <p:nvPr/>
        </p:nvCxnSpPr>
        <p:spPr>
          <a:xfrm>
            <a:off x="1475837" y="4717691"/>
            <a:ext cx="1220313" cy="410593"/>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7" name="Straight Arrow Connector 480">
            <a:extLst>
              <a:ext uri="{FF2B5EF4-FFF2-40B4-BE49-F238E27FC236}">
                <a16:creationId xmlns:a16="http://schemas.microsoft.com/office/drawing/2014/main" id="{4054C0FE-E06E-5748-9A2F-B80B92FF807A}"/>
              </a:ext>
            </a:extLst>
          </p:cNvPr>
          <p:cNvCxnSpPr>
            <a:cxnSpLocks/>
            <a:stCxn id="271" idx="25"/>
            <a:endCxn id="261" idx="1"/>
          </p:cNvCxnSpPr>
          <p:nvPr/>
        </p:nvCxnSpPr>
        <p:spPr>
          <a:xfrm flipV="1">
            <a:off x="1596809" y="5128284"/>
            <a:ext cx="1121445" cy="516420"/>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8" name="Straight Arrow Connector 480">
            <a:extLst>
              <a:ext uri="{FF2B5EF4-FFF2-40B4-BE49-F238E27FC236}">
                <a16:creationId xmlns:a16="http://schemas.microsoft.com/office/drawing/2014/main" id="{640D85B3-FAFE-8948-8327-B187780AA82D}"/>
              </a:ext>
            </a:extLst>
          </p:cNvPr>
          <p:cNvCxnSpPr>
            <a:cxnSpLocks/>
            <a:stCxn id="204" idx="25"/>
            <a:endCxn id="246" idx="2"/>
          </p:cNvCxnSpPr>
          <p:nvPr/>
        </p:nvCxnSpPr>
        <p:spPr>
          <a:xfrm flipV="1">
            <a:off x="2707716" y="5307250"/>
            <a:ext cx="1088616" cy="606368"/>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9" name="Straight Arrow Connector 480">
            <a:extLst>
              <a:ext uri="{FF2B5EF4-FFF2-40B4-BE49-F238E27FC236}">
                <a16:creationId xmlns:a16="http://schemas.microsoft.com/office/drawing/2014/main" id="{0E34EE64-8BB6-6A4B-8E0E-5DF32FF27ED8}"/>
              </a:ext>
            </a:extLst>
          </p:cNvPr>
          <p:cNvCxnSpPr>
            <a:cxnSpLocks/>
            <a:stCxn id="246" idx="1"/>
            <a:endCxn id="260" idx="3"/>
          </p:cNvCxnSpPr>
          <p:nvPr/>
        </p:nvCxnSpPr>
        <p:spPr>
          <a:xfrm flipH="1">
            <a:off x="3149688" y="4997733"/>
            <a:ext cx="491576" cy="130551"/>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80" name="Freeform 5">
            <a:extLst>
              <a:ext uri="{FF2B5EF4-FFF2-40B4-BE49-F238E27FC236}">
                <a16:creationId xmlns:a16="http://schemas.microsoft.com/office/drawing/2014/main" id="{CAAC7556-557B-6942-A09A-8511BE1E0B66}"/>
              </a:ext>
            </a:extLst>
          </p:cNvPr>
          <p:cNvSpPr>
            <a:spLocks/>
          </p:cNvSpPr>
          <p:nvPr/>
        </p:nvSpPr>
        <p:spPr bwMode="auto">
          <a:xfrm>
            <a:off x="2365208" y="1423913"/>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cxnSp>
        <p:nvCxnSpPr>
          <p:cNvPr id="281" name="Straight Arrow Connector 480">
            <a:extLst>
              <a:ext uri="{FF2B5EF4-FFF2-40B4-BE49-F238E27FC236}">
                <a16:creationId xmlns:a16="http://schemas.microsoft.com/office/drawing/2014/main" id="{81421187-C7AE-454D-950A-8CAA3A7EE16A}"/>
              </a:ext>
            </a:extLst>
          </p:cNvPr>
          <p:cNvCxnSpPr>
            <a:cxnSpLocks/>
            <a:stCxn id="270" idx="1"/>
            <a:endCxn id="280" idx="17"/>
          </p:cNvCxnSpPr>
          <p:nvPr/>
        </p:nvCxnSpPr>
        <p:spPr>
          <a:xfrm flipV="1">
            <a:off x="1440143" y="2040659"/>
            <a:ext cx="1403196" cy="2430600"/>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テキスト ボックス 2">
            <a:extLst>
              <a:ext uri="{FF2B5EF4-FFF2-40B4-BE49-F238E27FC236}">
                <a16:creationId xmlns:a16="http://schemas.microsoft.com/office/drawing/2014/main" id="{9514F24C-0211-FC4C-A486-A10E15FE4522}"/>
              </a:ext>
            </a:extLst>
          </p:cNvPr>
          <p:cNvSpPr txBox="1"/>
          <p:nvPr/>
        </p:nvSpPr>
        <p:spPr>
          <a:xfrm>
            <a:off x="1334759" y="950399"/>
            <a:ext cx="1980029" cy="400110"/>
          </a:xfrm>
          <a:prstGeom prst="rect">
            <a:avLst/>
          </a:prstGeom>
          <a:noFill/>
        </p:spPr>
        <p:txBody>
          <a:bodyPr wrap="none" rtlCol="0">
            <a:spAutoFit/>
          </a:bodyPr>
          <a:lstStyle/>
          <a:p>
            <a:pPr algn="ctr"/>
            <a:r>
              <a:rPr kumimoji="1" lang="ja-JP" altLang="en-US" sz="2000" b="1">
                <a:latin typeface="Meiryo" panose="020B0604030504040204" pitchFamily="34" charset="-128"/>
                <a:ea typeface="Meiryo" panose="020B0604030504040204" pitchFamily="34" charset="-128"/>
              </a:rPr>
              <a:t>境界防衛モデル</a:t>
            </a:r>
          </a:p>
        </p:txBody>
      </p:sp>
      <p:pic>
        <p:nvPicPr>
          <p:cNvPr id="105" name="Picture 2" descr="ファイル・フォルダのアイコン素材 1 | 商用可の無料(フリー)のアイコン素材をダウンロードできるサイト『icon rainbow』">
            <a:extLst>
              <a:ext uri="{FF2B5EF4-FFF2-40B4-BE49-F238E27FC236}">
                <a16:creationId xmlns:a16="http://schemas.microsoft.com/office/drawing/2014/main" id="{38B59406-38C5-764D-AD38-CB3A29B9226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25537" y="4434190"/>
            <a:ext cx="374210" cy="374210"/>
          </a:xfrm>
          <a:prstGeom prst="rect">
            <a:avLst/>
          </a:prstGeom>
          <a:noFill/>
          <a:extLst>
            <a:ext uri="{909E8E84-426E-40DD-AFC4-6F175D3DCCD1}">
              <a14:hiddenFill xmlns:a14="http://schemas.microsoft.com/office/drawing/2010/main">
                <a:solidFill>
                  <a:srgbClr val="FFFFFF"/>
                </a:solidFill>
              </a14:hiddenFill>
            </a:ext>
          </a:extLst>
        </p:spPr>
      </p:pic>
      <p:cxnSp>
        <p:nvCxnSpPr>
          <p:cNvPr id="106" name="Straight Arrow Connector 480">
            <a:extLst>
              <a:ext uri="{FF2B5EF4-FFF2-40B4-BE49-F238E27FC236}">
                <a16:creationId xmlns:a16="http://schemas.microsoft.com/office/drawing/2014/main" id="{FEA37C2C-E244-D546-B983-0B79B5E7F75A}"/>
              </a:ext>
            </a:extLst>
          </p:cNvPr>
          <p:cNvCxnSpPr>
            <a:cxnSpLocks/>
            <a:stCxn id="246" idx="1"/>
            <a:endCxn id="105" idx="2"/>
          </p:cNvCxnSpPr>
          <p:nvPr/>
        </p:nvCxnSpPr>
        <p:spPr>
          <a:xfrm flipH="1" flipV="1">
            <a:off x="3412642" y="4808400"/>
            <a:ext cx="228622" cy="189333"/>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角丸四角形 6">
            <a:extLst>
              <a:ext uri="{FF2B5EF4-FFF2-40B4-BE49-F238E27FC236}">
                <a16:creationId xmlns:a16="http://schemas.microsoft.com/office/drawing/2014/main" id="{F102AA58-5162-C34E-A934-FA831FEA99D1}"/>
              </a:ext>
            </a:extLst>
          </p:cNvPr>
          <p:cNvSpPr/>
          <p:nvPr/>
        </p:nvSpPr>
        <p:spPr>
          <a:xfrm>
            <a:off x="5955874" y="2945799"/>
            <a:ext cx="1932317" cy="519010"/>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テキスト ボックス 143">
            <a:extLst>
              <a:ext uri="{FF2B5EF4-FFF2-40B4-BE49-F238E27FC236}">
                <a16:creationId xmlns:a16="http://schemas.microsoft.com/office/drawing/2014/main" id="{3B265680-98D6-9F45-8572-2F1104622C45}"/>
              </a:ext>
            </a:extLst>
          </p:cNvPr>
          <p:cNvSpPr txBox="1"/>
          <p:nvPr/>
        </p:nvSpPr>
        <p:spPr>
          <a:xfrm>
            <a:off x="2529573" y="1614401"/>
            <a:ext cx="723275" cy="415498"/>
          </a:xfrm>
          <a:prstGeom prst="rect">
            <a:avLst/>
          </a:prstGeom>
          <a:noFill/>
        </p:spPr>
        <p:txBody>
          <a:bodyPr wrap="none" rtlCol="0">
            <a:spAutoFit/>
          </a:bodyPr>
          <a:lstStyle/>
          <a:p>
            <a:pPr algn="ctr"/>
            <a:r>
              <a:rPr kumimoji="1" lang="ja-JP" altLang="en-US" sz="105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a:t>
            </a:r>
            <a:endParaRPr kumimoji="1" lang="en-US" altLang="ja-JP" sz="105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a:t>
            </a:r>
            <a:endParaRPr kumimoji="1" lang="en-US" altLang="ja-JP" sz="105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45" name="テキスト ボックス 144">
            <a:extLst>
              <a:ext uri="{FF2B5EF4-FFF2-40B4-BE49-F238E27FC236}">
                <a16:creationId xmlns:a16="http://schemas.microsoft.com/office/drawing/2014/main" id="{AE2846FD-5B5C-6549-AF75-15C35C8EDA39}"/>
              </a:ext>
            </a:extLst>
          </p:cNvPr>
          <p:cNvSpPr txBox="1"/>
          <p:nvPr/>
        </p:nvSpPr>
        <p:spPr>
          <a:xfrm>
            <a:off x="5968949" y="3038334"/>
            <a:ext cx="1932317"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インターネット</a:t>
            </a:r>
          </a:p>
        </p:txBody>
      </p:sp>
      <p:cxnSp>
        <p:nvCxnSpPr>
          <p:cNvPr id="148" name="Straight Arrow Connector 480">
            <a:extLst>
              <a:ext uri="{FF2B5EF4-FFF2-40B4-BE49-F238E27FC236}">
                <a16:creationId xmlns:a16="http://schemas.microsoft.com/office/drawing/2014/main" id="{1F7AA2C5-9EC8-2644-9D7D-08B703A6B53F}"/>
              </a:ext>
            </a:extLst>
          </p:cNvPr>
          <p:cNvCxnSpPr>
            <a:cxnSpLocks/>
            <a:stCxn id="152" idx="2"/>
            <a:endCxn id="261" idx="0"/>
          </p:cNvCxnSpPr>
          <p:nvPr/>
        </p:nvCxnSpPr>
        <p:spPr>
          <a:xfrm>
            <a:off x="2288178" y="3315986"/>
            <a:ext cx="634741" cy="1403785"/>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9" name="Straight Arrow Connector 480">
            <a:extLst>
              <a:ext uri="{FF2B5EF4-FFF2-40B4-BE49-F238E27FC236}">
                <a16:creationId xmlns:a16="http://schemas.microsoft.com/office/drawing/2014/main" id="{8651AF58-B0D7-2142-A1B9-0EDCFA589971}"/>
              </a:ext>
            </a:extLst>
          </p:cNvPr>
          <p:cNvCxnSpPr>
            <a:cxnSpLocks/>
          </p:cNvCxnSpPr>
          <p:nvPr/>
        </p:nvCxnSpPr>
        <p:spPr>
          <a:xfrm flipV="1">
            <a:off x="2573078" y="2070083"/>
            <a:ext cx="439645" cy="770223"/>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5" name="テキスト ボックス 84">
            <a:extLst>
              <a:ext uri="{FF2B5EF4-FFF2-40B4-BE49-F238E27FC236}">
                <a16:creationId xmlns:a16="http://schemas.microsoft.com/office/drawing/2014/main" id="{6FB83879-51CA-7E43-A10E-67F8E190BF18}"/>
              </a:ext>
            </a:extLst>
          </p:cNvPr>
          <p:cNvSpPr txBox="1"/>
          <p:nvPr/>
        </p:nvSpPr>
        <p:spPr>
          <a:xfrm>
            <a:off x="400481" y="3446495"/>
            <a:ext cx="3775393" cy="830997"/>
          </a:xfrm>
          <a:prstGeom prst="rect">
            <a:avLst/>
          </a:prstGeom>
          <a:noFill/>
        </p:spPr>
        <p:txBody>
          <a:bodyPr wrap="none" rtlCol="0">
            <a:spAutoFit/>
          </a:bodyPr>
          <a:lstStyle/>
          <a:p>
            <a:pPr algn="ctr"/>
            <a:r>
              <a:rPr kumimoji="1" lang="ja-JP" altLang="en-US" sz="20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信頼できるネットワーク</a:t>
            </a:r>
            <a:r>
              <a:rPr kumimoji="1" lang="ja-JP" altLang="en-US" sz="16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が</a:t>
            </a:r>
            <a:r>
              <a:rPr kumimoji="1" lang="ja-JP" altLang="en-US" sz="2000" b="1" u="sng">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ある</a:t>
            </a:r>
            <a:endParaRPr kumimoji="1" lang="en-US" altLang="ja-JP" sz="2000" b="1" u="sng"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安全な社内ネットワークに</a:t>
            </a:r>
            <a:endParaRPr lang="en-US" altLang="ja-JP" sz="14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入ることを重視する</a:t>
            </a:r>
            <a:endParaRPr lang="en-US" altLang="ja-JP" sz="14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2" name="正方形/長方形 31">
            <a:extLst>
              <a:ext uri="{FF2B5EF4-FFF2-40B4-BE49-F238E27FC236}">
                <a16:creationId xmlns:a16="http://schemas.microsoft.com/office/drawing/2014/main" id="{A5CED3D7-D35C-0C48-AAC2-149561BB77E1}"/>
              </a:ext>
            </a:extLst>
          </p:cNvPr>
          <p:cNvSpPr/>
          <p:nvPr/>
        </p:nvSpPr>
        <p:spPr>
          <a:xfrm>
            <a:off x="1518120" y="2855994"/>
            <a:ext cx="1545407" cy="4688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テキスト ボックス 151">
            <a:extLst>
              <a:ext uri="{FF2B5EF4-FFF2-40B4-BE49-F238E27FC236}">
                <a16:creationId xmlns:a16="http://schemas.microsoft.com/office/drawing/2014/main" id="{7D2C1A50-E387-8640-877D-2ECDA1A9E003}"/>
              </a:ext>
            </a:extLst>
          </p:cNvPr>
          <p:cNvSpPr txBox="1"/>
          <p:nvPr/>
        </p:nvSpPr>
        <p:spPr>
          <a:xfrm>
            <a:off x="1512829" y="2900488"/>
            <a:ext cx="1550698" cy="415498"/>
          </a:xfrm>
          <a:prstGeom prst="rect">
            <a:avLst/>
          </a:prstGeom>
          <a:noFill/>
        </p:spPr>
        <p:txBody>
          <a:bodyPr wrap="squar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ネットワークの出入口</a:t>
            </a:r>
            <a:endParaRPr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100" b="1">
                <a:solidFill>
                  <a:schemeClr val="bg1"/>
                </a:solidFill>
                <a:latin typeface="Meiryo" panose="020B0604030504040204" pitchFamily="34" charset="-128"/>
                <a:ea typeface="Meiryo" panose="020B0604030504040204" pitchFamily="34" charset="-128"/>
              </a:rPr>
              <a:t>ファイヤーウォール</a:t>
            </a:r>
            <a:endParaRPr kumimoji="1" lang="en-US" altLang="ja-JP" sz="1100" b="1" dirty="0">
              <a:solidFill>
                <a:schemeClr val="bg1"/>
              </a:solidFill>
              <a:latin typeface="Meiryo" panose="020B0604030504040204" pitchFamily="34" charset="-128"/>
              <a:ea typeface="Meiryo" panose="020B0604030504040204" pitchFamily="34" charset="-128"/>
            </a:endParaRPr>
          </a:p>
        </p:txBody>
      </p:sp>
      <p:sp>
        <p:nvSpPr>
          <p:cNvPr id="283" name="テキスト ボックス 282">
            <a:extLst>
              <a:ext uri="{FF2B5EF4-FFF2-40B4-BE49-F238E27FC236}">
                <a16:creationId xmlns:a16="http://schemas.microsoft.com/office/drawing/2014/main" id="{89286AD0-CD88-9C4F-9A3E-1C3EB754112F}"/>
              </a:ext>
            </a:extLst>
          </p:cNvPr>
          <p:cNvSpPr txBox="1"/>
          <p:nvPr/>
        </p:nvSpPr>
        <p:spPr>
          <a:xfrm>
            <a:off x="299746" y="2093916"/>
            <a:ext cx="2236510" cy="584775"/>
          </a:xfrm>
          <a:prstGeom prst="rect">
            <a:avLst/>
          </a:prstGeom>
          <a:noFill/>
        </p:spPr>
        <p:txBody>
          <a:bodyPr wrap="none" rtlCol="0">
            <a:spAutoFit/>
          </a:bodyPr>
          <a:lstStyle/>
          <a:p>
            <a:r>
              <a:rPr kumimoji="1" lang="ja-JP" altLang="en-US" sz="16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ネットワーク境界では</a:t>
            </a:r>
            <a:endParaRPr kumimoji="1" lang="en-US" altLang="ja-JP" sz="16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6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では守れない</a:t>
            </a:r>
            <a:endParaRPr kumimoji="1" lang="en-US" altLang="ja-JP" sz="16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9" name="右矢印 168">
            <a:extLst>
              <a:ext uri="{FF2B5EF4-FFF2-40B4-BE49-F238E27FC236}">
                <a16:creationId xmlns:a16="http://schemas.microsoft.com/office/drawing/2014/main" id="{56C221E4-97FA-624B-A193-226137449F6C}"/>
              </a:ext>
            </a:extLst>
          </p:cNvPr>
          <p:cNvSpPr/>
          <p:nvPr/>
        </p:nvSpPr>
        <p:spPr>
          <a:xfrm rot="2623611">
            <a:off x="1768141" y="2450732"/>
            <a:ext cx="524974" cy="372474"/>
          </a:xfrm>
          <a:prstGeom prst="rightArrow">
            <a:avLst>
              <a:gd name="adj1" fmla="val 52678"/>
              <a:gd name="adj2" fmla="val 50000"/>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テキスト ボックス 157">
            <a:extLst>
              <a:ext uri="{FF2B5EF4-FFF2-40B4-BE49-F238E27FC236}">
                <a16:creationId xmlns:a16="http://schemas.microsoft.com/office/drawing/2014/main" id="{DA3697FF-0155-8F4C-B896-43CECA32BF31}"/>
              </a:ext>
            </a:extLst>
          </p:cNvPr>
          <p:cNvSpPr txBox="1"/>
          <p:nvPr/>
        </p:nvSpPr>
        <p:spPr>
          <a:xfrm>
            <a:off x="316508" y="2745463"/>
            <a:ext cx="800219" cy="276999"/>
          </a:xfrm>
          <a:prstGeom prst="rect">
            <a:avLst/>
          </a:prstGeom>
          <a:noFill/>
        </p:spPr>
        <p:txBody>
          <a:bodyPr wrap="none" rtlCol="0">
            <a:spAutoFit/>
          </a:bodyPr>
          <a:lstStyle/>
          <a:p>
            <a:r>
              <a:rPr kumimoji="1" lang="ja-JP" altLang="en-US" sz="12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社外＝悪</a:t>
            </a:r>
            <a:endParaRPr kumimoji="1" lang="en-US" altLang="ja-JP" sz="12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59" name="テキスト ボックス 158">
            <a:extLst>
              <a:ext uri="{FF2B5EF4-FFF2-40B4-BE49-F238E27FC236}">
                <a16:creationId xmlns:a16="http://schemas.microsoft.com/office/drawing/2014/main" id="{266BCF3B-3D5E-8643-8C65-C23216EEEDC8}"/>
              </a:ext>
            </a:extLst>
          </p:cNvPr>
          <p:cNvSpPr txBox="1"/>
          <p:nvPr/>
        </p:nvSpPr>
        <p:spPr>
          <a:xfrm>
            <a:off x="316508" y="3071055"/>
            <a:ext cx="800219" cy="276999"/>
          </a:xfrm>
          <a:prstGeom prst="rect">
            <a:avLst/>
          </a:prstGeom>
          <a:noFill/>
        </p:spPr>
        <p:txBody>
          <a:bodyPr wrap="none" rtlCol="0">
            <a:spAutoFit/>
          </a:bodyPr>
          <a:lstStyle/>
          <a:p>
            <a:r>
              <a:rPr kumimoji="1" lang="ja-JP" altLang="en-US" sz="12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社内＝善</a:t>
            </a:r>
            <a:endParaRPr kumimoji="1" lang="en-US" altLang="ja-JP" sz="12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0" name="テキスト ボックス 169">
            <a:extLst>
              <a:ext uri="{FF2B5EF4-FFF2-40B4-BE49-F238E27FC236}">
                <a16:creationId xmlns:a16="http://schemas.microsoft.com/office/drawing/2014/main" id="{C10FE67F-2E85-1943-8CB4-9E7BC09CA3D4}"/>
              </a:ext>
            </a:extLst>
          </p:cNvPr>
          <p:cNvSpPr txBox="1"/>
          <p:nvPr/>
        </p:nvSpPr>
        <p:spPr>
          <a:xfrm>
            <a:off x="6136975" y="4814899"/>
            <a:ext cx="1531188" cy="415498"/>
          </a:xfrm>
          <a:prstGeom prst="rect">
            <a:avLst/>
          </a:prstGeom>
          <a:noFill/>
        </p:spPr>
        <p:txBody>
          <a:bodyPr wrap="none" rtlCol="0">
            <a:spAutoFit/>
          </a:bodyPr>
          <a:lstStyle/>
          <a:p>
            <a:pPr algn="ctr"/>
            <a:r>
              <a:rPr kumimoji="1" lang="en-US" altLang="ja-JP" sz="105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ID</a:t>
            </a:r>
            <a:r>
              <a:rPr kumimoji="1" lang="ja-JP" altLang="en-US" sz="1050" b="1">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とパスワード</a:t>
            </a:r>
            <a:endParaRPr kumimoji="1" lang="en-US" altLang="ja-JP" sz="105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本人であることを認証</a:t>
            </a:r>
            <a:endParaRPr kumimoji="1" lang="ja-JP" altLang="en-US" sz="105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70" name="Freeform 20">
            <a:extLst>
              <a:ext uri="{FF2B5EF4-FFF2-40B4-BE49-F238E27FC236}">
                <a16:creationId xmlns:a16="http://schemas.microsoft.com/office/drawing/2014/main" id="{2B0EE35F-2FB5-1146-B9A8-8C2C763D26E7}"/>
              </a:ext>
            </a:extLst>
          </p:cNvPr>
          <p:cNvSpPr>
            <a:spLocks noEditPoints="1"/>
          </p:cNvSpPr>
          <p:nvPr/>
        </p:nvSpPr>
        <p:spPr bwMode="black">
          <a:xfrm>
            <a:off x="5769774" y="5256789"/>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71" name="図形グループ 34">
            <a:extLst>
              <a:ext uri="{FF2B5EF4-FFF2-40B4-BE49-F238E27FC236}">
                <a16:creationId xmlns:a16="http://schemas.microsoft.com/office/drawing/2014/main" id="{7CFB195B-3F3B-A44D-87E4-E7730BC37FBD}"/>
              </a:ext>
            </a:extLst>
          </p:cNvPr>
          <p:cNvGrpSpPr/>
          <p:nvPr/>
        </p:nvGrpSpPr>
        <p:grpSpPr>
          <a:xfrm>
            <a:off x="6238570" y="5421679"/>
            <a:ext cx="320886" cy="589030"/>
            <a:chOff x="1946324" y="4125162"/>
            <a:chExt cx="969964" cy="2007872"/>
          </a:xfrm>
          <a:effectLst>
            <a:outerShdw blurRad="50800" dist="38100" dir="2700000" algn="tl" rotWithShape="0">
              <a:prstClr val="black">
                <a:alpha val="40000"/>
              </a:prstClr>
            </a:outerShdw>
          </a:effectLst>
        </p:grpSpPr>
        <p:sp>
          <p:nvSpPr>
            <p:cNvPr id="72" name="円/楕円 71">
              <a:extLst>
                <a:ext uri="{FF2B5EF4-FFF2-40B4-BE49-F238E27FC236}">
                  <a16:creationId xmlns:a16="http://schemas.microsoft.com/office/drawing/2014/main" id="{2EF02EC1-7617-4D47-93D1-92ADB75F640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フローチャート: 論理積ゲート 72">
              <a:extLst>
                <a:ext uri="{FF2B5EF4-FFF2-40B4-BE49-F238E27FC236}">
                  <a16:creationId xmlns:a16="http://schemas.microsoft.com/office/drawing/2014/main" id="{D1B42CBE-C21D-6143-9C87-E843140B4C66}"/>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120">
            <a:extLst>
              <a:ext uri="{FF2B5EF4-FFF2-40B4-BE49-F238E27FC236}">
                <a16:creationId xmlns:a16="http://schemas.microsoft.com/office/drawing/2014/main" id="{C5169541-8F08-524C-939B-CAAF9708E868}"/>
              </a:ext>
            </a:extLst>
          </p:cNvPr>
          <p:cNvGrpSpPr/>
          <p:nvPr/>
        </p:nvGrpSpPr>
        <p:grpSpPr>
          <a:xfrm>
            <a:off x="7414248" y="5192606"/>
            <a:ext cx="679541" cy="593816"/>
            <a:chOff x="-62676" y="3965594"/>
            <a:chExt cx="679541" cy="593816"/>
          </a:xfrm>
        </p:grpSpPr>
        <p:sp>
          <p:nvSpPr>
            <p:cNvPr id="75" name="角丸四角形 74">
              <a:extLst>
                <a:ext uri="{FF2B5EF4-FFF2-40B4-BE49-F238E27FC236}">
                  <a16:creationId xmlns:a16="http://schemas.microsoft.com/office/drawing/2014/main" id="{942E26D4-538B-E246-9A8A-8FE75F3CA66A}"/>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6" name="図 75">
              <a:extLst>
                <a:ext uri="{FF2B5EF4-FFF2-40B4-BE49-F238E27FC236}">
                  <a16:creationId xmlns:a16="http://schemas.microsoft.com/office/drawing/2014/main" id="{BFB50536-9D23-E847-91FB-4F64804F3D6B}"/>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77" name="図形グループ 123">
            <a:extLst>
              <a:ext uri="{FF2B5EF4-FFF2-40B4-BE49-F238E27FC236}">
                <a16:creationId xmlns:a16="http://schemas.microsoft.com/office/drawing/2014/main" id="{46F9C1C9-50A4-2147-963B-7FA9898AA0AA}"/>
              </a:ext>
            </a:extLst>
          </p:cNvPr>
          <p:cNvGrpSpPr/>
          <p:nvPr/>
        </p:nvGrpSpPr>
        <p:grpSpPr>
          <a:xfrm>
            <a:off x="7901266" y="5311623"/>
            <a:ext cx="341289" cy="550466"/>
            <a:chOff x="1140657" y="4229811"/>
            <a:chExt cx="341289" cy="550466"/>
          </a:xfrm>
        </p:grpSpPr>
        <p:sp>
          <p:nvSpPr>
            <p:cNvPr id="78" name="角丸四角形 77">
              <a:extLst>
                <a:ext uri="{FF2B5EF4-FFF2-40B4-BE49-F238E27FC236}">
                  <a16:creationId xmlns:a16="http://schemas.microsoft.com/office/drawing/2014/main" id="{B0F42636-CA4B-B74B-BB56-0BF7B6104891}"/>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9" name="図 78">
              <a:extLst>
                <a:ext uri="{FF2B5EF4-FFF2-40B4-BE49-F238E27FC236}">
                  <a16:creationId xmlns:a16="http://schemas.microsoft.com/office/drawing/2014/main" id="{F3A35F1D-C00A-7A47-80F3-77746FE6A26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80" name="図形グループ 34">
            <a:extLst>
              <a:ext uri="{FF2B5EF4-FFF2-40B4-BE49-F238E27FC236}">
                <a16:creationId xmlns:a16="http://schemas.microsoft.com/office/drawing/2014/main" id="{72E8DC47-B6D2-0C44-A6C6-8137141BDD2B}"/>
              </a:ext>
            </a:extLst>
          </p:cNvPr>
          <p:cNvGrpSpPr/>
          <p:nvPr/>
        </p:nvGrpSpPr>
        <p:grpSpPr>
          <a:xfrm>
            <a:off x="7265482" y="5421679"/>
            <a:ext cx="320886" cy="589030"/>
            <a:chOff x="1946324" y="4125162"/>
            <a:chExt cx="969964" cy="2007872"/>
          </a:xfrm>
          <a:effectLst>
            <a:outerShdw blurRad="50800" dist="38100" dir="2700000" algn="tl" rotWithShape="0">
              <a:prstClr val="black">
                <a:alpha val="40000"/>
              </a:prstClr>
            </a:outerShdw>
          </a:effectLst>
        </p:grpSpPr>
        <p:sp>
          <p:nvSpPr>
            <p:cNvPr id="81" name="円/楕円 80">
              <a:extLst>
                <a:ext uri="{FF2B5EF4-FFF2-40B4-BE49-F238E27FC236}">
                  <a16:creationId xmlns:a16="http://schemas.microsoft.com/office/drawing/2014/main" id="{44F988C1-F992-1944-B317-1C4E3323C39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a:extLst>
                <a:ext uri="{FF2B5EF4-FFF2-40B4-BE49-F238E27FC236}">
                  <a16:creationId xmlns:a16="http://schemas.microsoft.com/office/drawing/2014/main" id="{B3B278E6-A99C-4342-AD4C-EF6E178AAC5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7" name="Freeform 20">
            <a:extLst>
              <a:ext uri="{FF2B5EF4-FFF2-40B4-BE49-F238E27FC236}">
                <a16:creationId xmlns:a16="http://schemas.microsoft.com/office/drawing/2014/main" id="{BA519ACA-A4D7-5848-8A3A-D7450516CC63}"/>
              </a:ext>
            </a:extLst>
          </p:cNvPr>
          <p:cNvSpPr>
            <a:spLocks noEditPoints="1"/>
          </p:cNvSpPr>
          <p:nvPr/>
        </p:nvSpPr>
        <p:spPr bwMode="black">
          <a:xfrm>
            <a:off x="5255218" y="4730487"/>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88" name="図形グループ 34">
            <a:extLst>
              <a:ext uri="{FF2B5EF4-FFF2-40B4-BE49-F238E27FC236}">
                <a16:creationId xmlns:a16="http://schemas.microsoft.com/office/drawing/2014/main" id="{94BD5A60-F96A-1F48-B260-500CBAF49BC2}"/>
              </a:ext>
            </a:extLst>
          </p:cNvPr>
          <p:cNvGrpSpPr/>
          <p:nvPr/>
        </p:nvGrpSpPr>
        <p:grpSpPr>
          <a:xfrm>
            <a:off x="5724014" y="4895377"/>
            <a:ext cx="320886" cy="589030"/>
            <a:chOff x="1946324" y="4125162"/>
            <a:chExt cx="969964" cy="2007872"/>
          </a:xfrm>
          <a:effectLst>
            <a:outerShdw blurRad="50800" dist="38100" dir="2700000" algn="tl" rotWithShape="0">
              <a:prstClr val="black">
                <a:alpha val="40000"/>
              </a:prstClr>
            </a:outerShdw>
          </a:effectLst>
        </p:grpSpPr>
        <p:sp>
          <p:nvSpPr>
            <p:cNvPr id="89" name="円/楕円 88">
              <a:extLst>
                <a:ext uri="{FF2B5EF4-FFF2-40B4-BE49-F238E27FC236}">
                  <a16:creationId xmlns:a16="http://schemas.microsoft.com/office/drawing/2014/main" id="{D2C48E26-32DF-C540-806D-363588AA6CA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フローチャート: 論理積ゲート 89">
              <a:extLst>
                <a:ext uri="{FF2B5EF4-FFF2-40B4-BE49-F238E27FC236}">
                  <a16:creationId xmlns:a16="http://schemas.microsoft.com/office/drawing/2014/main" id="{EE0F0207-283A-3945-A027-03F3E094FB8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1" name="図形グループ 120">
            <a:extLst>
              <a:ext uri="{FF2B5EF4-FFF2-40B4-BE49-F238E27FC236}">
                <a16:creationId xmlns:a16="http://schemas.microsoft.com/office/drawing/2014/main" id="{80983553-F1F8-BA42-A690-F11794ECA52C}"/>
              </a:ext>
            </a:extLst>
          </p:cNvPr>
          <p:cNvGrpSpPr/>
          <p:nvPr/>
        </p:nvGrpSpPr>
        <p:grpSpPr>
          <a:xfrm>
            <a:off x="7880654" y="4640283"/>
            <a:ext cx="679541" cy="593816"/>
            <a:chOff x="-62676" y="3965594"/>
            <a:chExt cx="679541" cy="593816"/>
          </a:xfrm>
        </p:grpSpPr>
        <p:sp>
          <p:nvSpPr>
            <p:cNvPr id="92" name="角丸四角形 91">
              <a:extLst>
                <a:ext uri="{FF2B5EF4-FFF2-40B4-BE49-F238E27FC236}">
                  <a16:creationId xmlns:a16="http://schemas.microsoft.com/office/drawing/2014/main" id="{4DF6D55E-B032-5443-A2E0-0DF9860846BA}"/>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3" name="図 92">
              <a:extLst>
                <a:ext uri="{FF2B5EF4-FFF2-40B4-BE49-F238E27FC236}">
                  <a16:creationId xmlns:a16="http://schemas.microsoft.com/office/drawing/2014/main" id="{558D700E-F4F8-D042-B398-E1638707231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94" name="図形グループ 123">
            <a:extLst>
              <a:ext uri="{FF2B5EF4-FFF2-40B4-BE49-F238E27FC236}">
                <a16:creationId xmlns:a16="http://schemas.microsoft.com/office/drawing/2014/main" id="{1BEFCD07-E55D-CE43-9ADE-75905DD2F950}"/>
              </a:ext>
            </a:extLst>
          </p:cNvPr>
          <p:cNvGrpSpPr/>
          <p:nvPr/>
        </p:nvGrpSpPr>
        <p:grpSpPr>
          <a:xfrm>
            <a:off x="8367672" y="4759300"/>
            <a:ext cx="341289" cy="550466"/>
            <a:chOff x="1140657" y="4229811"/>
            <a:chExt cx="341289" cy="550466"/>
          </a:xfrm>
        </p:grpSpPr>
        <p:sp>
          <p:nvSpPr>
            <p:cNvPr id="95" name="角丸四角形 94">
              <a:extLst>
                <a:ext uri="{FF2B5EF4-FFF2-40B4-BE49-F238E27FC236}">
                  <a16:creationId xmlns:a16="http://schemas.microsoft.com/office/drawing/2014/main" id="{994EB66B-1F41-9A45-A217-CA4A30E0C7E7}"/>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6" name="図 95">
              <a:extLst>
                <a:ext uri="{FF2B5EF4-FFF2-40B4-BE49-F238E27FC236}">
                  <a16:creationId xmlns:a16="http://schemas.microsoft.com/office/drawing/2014/main" id="{8CE42FBF-2293-CF4A-B54E-9F5907AB146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97" name="図形グループ 34">
            <a:extLst>
              <a:ext uri="{FF2B5EF4-FFF2-40B4-BE49-F238E27FC236}">
                <a16:creationId xmlns:a16="http://schemas.microsoft.com/office/drawing/2014/main" id="{A83C00D3-A299-E64F-8222-2692EC493B17}"/>
              </a:ext>
            </a:extLst>
          </p:cNvPr>
          <p:cNvGrpSpPr/>
          <p:nvPr/>
        </p:nvGrpSpPr>
        <p:grpSpPr>
          <a:xfrm>
            <a:off x="7731888" y="4869356"/>
            <a:ext cx="320886" cy="589030"/>
            <a:chOff x="1946324" y="4125162"/>
            <a:chExt cx="969964" cy="2007872"/>
          </a:xfrm>
          <a:effectLst>
            <a:outerShdw blurRad="50800" dist="38100" dir="2700000" algn="tl" rotWithShape="0">
              <a:prstClr val="black">
                <a:alpha val="40000"/>
              </a:prstClr>
            </a:outerShdw>
          </a:effectLst>
        </p:grpSpPr>
        <p:sp>
          <p:nvSpPr>
            <p:cNvPr id="98" name="円/楕円 97">
              <a:extLst>
                <a:ext uri="{FF2B5EF4-FFF2-40B4-BE49-F238E27FC236}">
                  <a16:creationId xmlns:a16="http://schemas.microsoft.com/office/drawing/2014/main" id="{9EEE99F3-786D-7E46-8E37-3F3E9BFC9D0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フローチャート: 論理積ゲート 98">
              <a:extLst>
                <a:ext uri="{FF2B5EF4-FFF2-40B4-BE49-F238E27FC236}">
                  <a16:creationId xmlns:a16="http://schemas.microsoft.com/office/drawing/2014/main" id="{5A9AA0CD-9275-534A-9C41-BBBB7198938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0" name="図形グループ 120">
            <a:extLst>
              <a:ext uri="{FF2B5EF4-FFF2-40B4-BE49-F238E27FC236}">
                <a16:creationId xmlns:a16="http://schemas.microsoft.com/office/drawing/2014/main" id="{6822D501-96E9-404E-80F9-16CB22AB9FA2}"/>
              </a:ext>
            </a:extLst>
          </p:cNvPr>
          <p:cNvGrpSpPr/>
          <p:nvPr/>
        </p:nvGrpSpPr>
        <p:grpSpPr>
          <a:xfrm>
            <a:off x="6585765" y="5689695"/>
            <a:ext cx="679541" cy="593816"/>
            <a:chOff x="-62676" y="3965594"/>
            <a:chExt cx="679541" cy="593816"/>
          </a:xfrm>
        </p:grpSpPr>
        <p:sp>
          <p:nvSpPr>
            <p:cNvPr id="101" name="角丸四角形 100">
              <a:extLst>
                <a:ext uri="{FF2B5EF4-FFF2-40B4-BE49-F238E27FC236}">
                  <a16:creationId xmlns:a16="http://schemas.microsoft.com/office/drawing/2014/main" id="{613DA965-BB26-2E43-BA77-07325CD1113E}"/>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2" name="図 101">
              <a:extLst>
                <a:ext uri="{FF2B5EF4-FFF2-40B4-BE49-F238E27FC236}">
                  <a16:creationId xmlns:a16="http://schemas.microsoft.com/office/drawing/2014/main" id="{6CCE8698-3AEF-3B4B-A51A-96DEC6DDE61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03" name="図形グループ 123">
            <a:extLst>
              <a:ext uri="{FF2B5EF4-FFF2-40B4-BE49-F238E27FC236}">
                <a16:creationId xmlns:a16="http://schemas.microsoft.com/office/drawing/2014/main" id="{2CDD0C74-5509-FA48-8C4F-4EBA7ABFF57D}"/>
              </a:ext>
            </a:extLst>
          </p:cNvPr>
          <p:cNvGrpSpPr/>
          <p:nvPr/>
        </p:nvGrpSpPr>
        <p:grpSpPr>
          <a:xfrm>
            <a:off x="7072783" y="5808712"/>
            <a:ext cx="341289" cy="550466"/>
            <a:chOff x="1140657" y="4229811"/>
            <a:chExt cx="341289" cy="550466"/>
          </a:xfrm>
        </p:grpSpPr>
        <p:sp>
          <p:nvSpPr>
            <p:cNvPr id="104" name="角丸四角形 103">
              <a:extLst>
                <a:ext uri="{FF2B5EF4-FFF2-40B4-BE49-F238E27FC236}">
                  <a16:creationId xmlns:a16="http://schemas.microsoft.com/office/drawing/2014/main" id="{0FC3E29D-BD4B-BD44-90C8-CC74ECEE1D70}"/>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9" name="図 108">
              <a:extLst>
                <a:ext uri="{FF2B5EF4-FFF2-40B4-BE49-F238E27FC236}">
                  <a16:creationId xmlns:a16="http://schemas.microsoft.com/office/drawing/2014/main" id="{59F453D0-BD7D-CC4B-9056-3C185B52391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10" name="図形グループ 34">
            <a:extLst>
              <a:ext uri="{FF2B5EF4-FFF2-40B4-BE49-F238E27FC236}">
                <a16:creationId xmlns:a16="http://schemas.microsoft.com/office/drawing/2014/main" id="{E6F0A7E2-16C3-EA4A-8BDA-80A350E789D6}"/>
              </a:ext>
            </a:extLst>
          </p:cNvPr>
          <p:cNvGrpSpPr/>
          <p:nvPr/>
        </p:nvGrpSpPr>
        <p:grpSpPr>
          <a:xfrm>
            <a:off x="6436999" y="5918768"/>
            <a:ext cx="320886" cy="589030"/>
            <a:chOff x="1946324" y="4125162"/>
            <a:chExt cx="969964" cy="2007872"/>
          </a:xfrm>
          <a:effectLst>
            <a:outerShdw blurRad="50800" dist="38100" dir="2700000" algn="tl" rotWithShape="0">
              <a:prstClr val="black">
                <a:alpha val="40000"/>
              </a:prstClr>
            </a:outerShdw>
          </a:effectLst>
        </p:grpSpPr>
        <p:sp>
          <p:nvSpPr>
            <p:cNvPr id="111" name="円/楕円 110">
              <a:extLst>
                <a:ext uri="{FF2B5EF4-FFF2-40B4-BE49-F238E27FC236}">
                  <a16:creationId xmlns:a16="http://schemas.microsoft.com/office/drawing/2014/main" id="{453D1092-7CFD-4846-B03D-BF5634F8F0E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フローチャート: 論理積ゲート 111">
              <a:extLst>
                <a:ext uri="{FF2B5EF4-FFF2-40B4-BE49-F238E27FC236}">
                  <a16:creationId xmlns:a16="http://schemas.microsoft.com/office/drawing/2014/main" id="{A42346A5-8C50-3A49-B6A8-493296EE2E6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7" name="Freeform 20">
            <a:extLst>
              <a:ext uri="{FF2B5EF4-FFF2-40B4-BE49-F238E27FC236}">
                <a16:creationId xmlns:a16="http://schemas.microsoft.com/office/drawing/2014/main" id="{6F600A6C-E179-2148-98EE-16B626A9F9DC}"/>
              </a:ext>
            </a:extLst>
          </p:cNvPr>
          <p:cNvSpPr>
            <a:spLocks noEditPoints="1"/>
          </p:cNvSpPr>
          <p:nvPr/>
        </p:nvSpPr>
        <p:spPr bwMode="black">
          <a:xfrm>
            <a:off x="5075280" y="5728308"/>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118" name="図形グループ 34">
            <a:extLst>
              <a:ext uri="{FF2B5EF4-FFF2-40B4-BE49-F238E27FC236}">
                <a16:creationId xmlns:a16="http://schemas.microsoft.com/office/drawing/2014/main" id="{3A055175-D5FF-EE4F-A9C0-3DD1009F02C8}"/>
              </a:ext>
            </a:extLst>
          </p:cNvPr>
          <p:cNvGrpSpPr/>
          <p:nvPr/>
        </p:nvGrpSpPr>
        <p:grpSpPr>
          <a:xfrm>
            <a:off x="5544076" y="5893198"/>
            <a:ext cx="320886" cy="589030"/>
            <a:chOff x="1946324" y="4125162"/>
            <a:chExt cx="969964" cy="2007872"/>
          </a:xfrm>
          <a:effectLst>
            <a:outerShdw blurRad="50800" dist="38100" dir="2700000" algn="tl" rotWithShape="0">
              <a:prstClr val="black">
                <a:alpha val="40000"/>
              </a:prstClr>
            </a:outerShdw>
          </a:effectLst>
        </p:grpSpPr>
        <p:sp>
          <p:nvSpPr>
            <p:cNvPr id="119" name="円/楕円 118">
              <a:extLst>
                <a:ext uri="{FF2B5EF4-FFF2-40B4-BE49-F238E27FC236}">
                  <a16:creationId xmlns:a16="http://schemas.microsoft.com/office/drawing/2014/main" id="{3FEF394F-DCEA-804A-B249-37722351530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フローチャート: 論理積ゲート 119">
              <a:extLst>
                <a:ext uri="{FF2B5EF4-FFF2-40B4-BE49-F238E27FC236}">
                  <a16:creationId xmlns:a16="http://schemas.microsoft.com/office/drawing/2014/main" id="{1B90B971-09CA-3541-9E87-CC4DFB4AF67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2" name="図形グループ 120">
            <a:extLst>
              <a:ext uri="{FF2B5EF4-FFF2-40B4-BE49-F238E27FC236}">
                <a16:creationId xmlns:a16="http://schemas.microsoft.com/office/drawing/2014/main" id="{C60B1D3D-4A99-4743-85C6-74DDA38D6111}"/>
              </a:ext>
            </a:extLst>
          </p:cNvPr>
          <p:cNvGrpSpPr/>
          <p:nvPr/>
        </p:nvGrpSpPr>
        <p:grpSpPr>
          <a:xfrm>
            <a:off x="7831559" y="5689695"/>
            <a:ext cx="679541" cy="593816"/>
            <a:chOff x="-62676" y="3965594"/>
            <a:chExt cx="679541" cy="593816"/>
          </a:xfrm>
        </p:grpSpPr>
        <p:sp>
          <p:nvSpPr>
            <p:cNvPr id="124" name="角丸四角形 123">
              <a:extLst>
                <a:ext uri="{FF2B5EF4-FFF2-40B4-BE49-F238E27FC236}">
                  <a16:creationId xmlns:a16="http://schemas.microsoft.com/office/drawing/2014/main" id="{1ACCD720-E4A8-A64D-8DD1-13EAE99C476D}"/>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5" name="図 124">
              <a:extLst>
                <a:ext uri="{FF2B5EF4-FFF2-40B4-BE49-F238E27FC236}">
                  <a16:creationId xmlns:a16="http://schemas.microsoft.com/office/drawing/2014/main" id="{4A74A661-DA95-9F4D-999E-AF650CC38A8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27" name="図形グループ 123">
            <a:extLst>
              <a:ext uri="{FF2B5EF4-FFF2-40B4-BE49-F238E27FC236}">
                <a16:creationId xmlns:a16="http://schemas.microsoft.com/office/drawing/2014/main" id="{117DAD51-6D06-B54E-B6BD-48C888CA7E16}"/>
              </a:ext>
            </a:extLst>
          </p:cNvPr>
          <p:cNvGrpSpPr/>
          <p:nvPr/>
        </p:nvGrpSpPr>
        <p:grpSpPr>
          <a:xfrm>
            <a:off x="8318577" y="5808712"/>
            <a:ext cx="341289" cy="550466"/>
            <a:chOff x="1140657" y="4229811"/>
            <a:chExt cx="341289" cy="550466"/>
          </a:xfrm>
        </p:grpSpPr>
        <p:sp>
          <p:nvSpPr>
            <p:cNvPr id="128" name="角丸四角形 127">
              <a:extLst>
                <a:ext uri="{FF2B5EF4-FFF2-40B4-BE49-F238E27FC236}">
                  <a16:creationId xmlns:a16="http://schemas.microsoft.com/office/drawing/2014/main" id="{E7E8F561-68A3-E144-A8D2-D332BF53A18C}"/>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9" name="図 128">
              <a:extLst>
                <a:ext uri="{FF2B5EF4-FFF2-40B4-BE49-F238E27FC236}">
                  <a16:creationId xmlns:a16="http://schemas.microsoft.com/office/drawing/2014/main" id="{8CD15B99-F70F-F34B-BA27-E66C41A2DD0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30" name="図形グループ 34">
            <a:extLst>
              <a:ext uri="{FF2B5EF4-FFF2-40B4-BE49-F238E27FC236}">
                <a16:creationId xmlns:a16="http://schemas.microsoft.com/office/drawing/2014/main" id="{97CA30CE-61A7-B342-BAFD-6B1570725D14}"/>
              </a:ext>
            </a:extLst>
          </p:cNvPr>
          <p:cNvGrpSpPr/>
          <p:nvPr/>
        </p:nvGrpSpPr>
        <p:grpSpPr>
          <a:xfrm>
            <a:off x="7682793" y="5918768"/>
            <a:ext cx="320886" cy="589030"/>
            <a:chOff x="1946324" y="4125162"/>
            <a:chExt cx="969964" cy="2007872"/>
          </a:xfrm>
          <a:effectLst>
            <a:outerShdw blurRad="50800" dist="38100" dir="2700000" algn="tl" rotWithShape="0">
              <a:prstClr val="black">
                <a:alpha val="40000"/>
              </a:prstClr>
            </a:outerShdw>
          </a:effectLst>
        </p:grpSpPr>
        <p:sp>
          <p:nvSpPr>
            <p:cNvPr id="133" name="円/楕円 132">
              <a:extLst>
                <a:ext uri="{FF2B5EF4-FFF2-40B4-BE49-F238E27FC236}">
                  <a16:creationId xmlns:a16="http://schemas.microsoft.com/office/drawing/2014/main" id="{A528D068-4860-614E-BFBB-28A20501F0A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フローチャート: 論理積ゲート 133">
              <a:extLst>
                <a:ext uri="{FF2B5EF4-FFF2-40B4-BE49-F238E27FC236}">
                  <a16:creationId xmlns:a16="http://schemas.microsoft.com/office/drawing/2014/main" id="{5CF6441C-6A48-1143-AF5F-0FC5281B9D8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4" name="テキスト ボックス 153">
            <a:extLst>
              <a:ext uri="{FF2B5EF4-FFF2-40B4-BE49-F238E27FC236}">
                <a16:creationId xmlns:a16="http://schemas.microsoft.com/office/drawing/2014/main" id="{F96AB736-93FB-EA44-A049-42FF205D0095}"/>
              </a:ext>
            </a:extLst>
          </p:cNvPr>
          <p:cNvSpPr txBox="1"/>
          <p:nvPr/>
        </p:nvSpPr>
        <p:spPr>
          <a:xfrm>
            <a:off x="6368037" y="4122832"/>
            <a:ext cx="1107996" cy="669414"/>
          </a:xfrm>
          <a:prstGeom prst="rect">
            <a:avLst/>
          </a:prstGeom>
          <a:noFill/>
        </p:spPr>
        <p:txBody>
          <a:bodyPr wrap="none" rtlCol="0">
            <a:spAutoFit/>
          </a:bodyPr>
          <a:lstStyle/>
          <a:p>
            <a:pPr algn="ctr"/>
            <a:r>
              <a:rPr kumimoji="1" lang="ja-JP" altLang="en-US" sz="105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全社員</a:t>
            </a:r>
            <a:endParaRPr kumimoji="1" lang="en-US" altLang="ja-JP" sz="105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9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アクセス</a:t>
            </a:r>
            <a:r>
              <a:rPr kumimoji="1" lang="en-US" altLang="ja-JP" sz="9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&amp;</a:t>
            </a:r>
          </a:p>
          <a:p>
            <a:pPr algn="ctr"/>
            <a:r>
              <a:rPr lang="ja-JP" altLang="en-US" sz="9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デバイス</a:t>
            </a:r>
            <a:endParaRPr lang="en-US" altLang="ja-JP" sz="9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9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種類と台数の増大</a:t>
            </a:r>
          </a:p>
        </p:txBody>
      </p:sp>
      <p:grpSp>
        <p:nvGrpSpPr>
          <p:cNvPr id="155" name="Group 451">
            <a:extLst>
              <a:ext uri="{FF2B5EF4-FFF2-40B4-BE49-F238E27FC236}">
                <a16:creationId xmlns:a16="http://schemas.microsoft.com/office/drawing/2014/main" id="{4BDF73F8-E7F7-C846-89FF-BA5531F60209}"/>
              </a:ext>
            </a:extLst>
          </p:cNvPr>
          <p:cNvGrpSpPr>
            <a:grpSpLocks noChangeAspect="1"/>
          </p:cNvGrpSpPr>
          <p:nvPr/>
        </p:nvGrpSpPr>
        <p:grpSpPr>
          <a:xfrm>
            <a:off x="967686" y="4595647"/>
            <a:ext cx="224636" cy="159248"/>
            <a:chOff x="3335338" y="269944"/>
            <a:chExt cx="2154238" cy="1527175"/>
          </a:xfrm>
          <a:solidFill>
            <a:srgbClr val="FF0000"/>
          </a:solidFill>
        </p:grpSpPr>
        <p:sp>
          <p:nvSpPr>
            <p:cNvPr id="156" name="Freeform 24">
              <a:extLst>
                <a:ext uri="{FF2B5EF4-FFF2-40B4-BE49-F238E27FC236}">
                  <a16:creationId xmlns:a16="http://schemas.microsoft.com/office/drawing/2014/main" id="{BC87D839-8537-484E-9920-CDF093375D75}"/>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57" name="Freeform 25">
              <a:extLst>
                <a:ext uri="{FF2B5EF4-FFF2-40B4-BE49-F238E27FC236}">
                  <a16:creationId xmlns:a16="http://schemas.microsoft.com/office/drawing/2014/main" id="{869886FD-D408-1342-9EA2-58678CE7400A}"/>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0" name="Freeform 26">
              <a:extLst>
                <a:ext uri="{FF2B5EF4-FFF2-40B4-BE49-F238E27FC236}">
                  <a16:creationId xmlns:a16="http://schemas.microsoft.com/office/drawing/2014/main" id="{E81C9EBB-29EB-5E41-8E9E-1AE6E4716EA3}"/>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1" name="Freeform 27">
              <a:extLst>
                <a:ext uri="{FF2B5EF4-FFF2-40B4-BE49-F238E27FC236}">
                  <a16:creationId xmlns:a16="http://schemas.microsoft.com/office/drawing/2014/main" id="{3360FB74-DA16-0145-B63A-3E07809C1BF1}"/>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2" name="Freeform 28">
              <a:extLst>
                <a:ext uri="{FF2B5EF4-FFF2-40B4-BE49-F238E27FC236}">
                  <a16:creationId xmlns:a16="http://schemas.microsoft.com/office/drawing/2014/main" id="{C5B57336-6C15-EC45-B008-148F38684F9E}"/>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163" name="Group 451">
            <a:extLst>
              <a:ext uri="{FF2B5EF4-FFF2-40B4-BE49-F238E27FC236}">
                <a16:creationId xmlns:a16="http://schemas.microsoft.com/office/drawing/2014/main" id="{11651AED-04D2-C54E-AC34-AFADCDFC01E5}"/>
              </a:ext>
            </a:extLst>
          </p:cNvPr>
          <p:cNvGrpSpPr>
            <a:grpSpLocks noChangeAspect="1"/>
          </p:cNvGrpSpPr>
          <p:nvPr/>
        </p:nvGrpSpPr>
        <p:grpSpPr>
          <a:xfrm>
            <a:off x="2808757" y="5234119"/>
            <a:ext cx="224636" cy="159248"/>
            <a:chOff x="3335338" y="269944"/>
            <a:chExt cx="2154238" cy="1527175"/>
          </a:xfrm>
          <a:solidFill>
            <a:srgbClr val="FF0000"/>
          </a:solidFill>
        </p:grpSpPr>
        <p:sp>
          <p:nvSpPr>
            <p:cNvPr id="164" name="Freeform 24">
              <a:extLst>
                <a:ext uri="{FF2B5EF4-FFF2-40B4-BE49-F238E27FC236}">
                  <a16:creationId xmlns:a16="http://schemas.microsoft.com/office/drawing/2014/main" id="{74B2C505-3572-D84F-9A7C-D3A9D0A6CBA7}"/>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5" name="Freeform 25">
              <a:extLst>
                <a:ext uri="{FF2B5EF4-FFF2-40B4-BE49-F238E27FC236}">
                  <a16:creationId xmlns:a16="http://schemas.microsoft.com/office/drawing/2014/main" id="{B6B08992-C86E-A74E-885A-B7109E5BFC72}"/>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6" name="Freeform 26">
              <a:extLst>
                <a:ext uri="{FF2B5EF4-FFF2-40B4-BE49-F238E27FC236}">
                  <a16:creationId xmlns:a16="http://schemas.microsoft.com/office/drawing/2014/main" id="{EDFE6F1F-B55F-A24C-983E-B9E48DD5FA16}"/>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7" name="Freeform 27">
              <a:extLst>
                <a:ext uri="{FF2B5EF4-FFF2-40B4-BE49-F238E27FC236}">
                  <a16:creationId xmlns:a16="http://schemas.microsoft.com/office/drawing/2014/main" id="{01E8796D-26C6-9C4D-B2EE-94DDA259EF85}"/>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8" name="Freeform 28">
              <a:extLst>
                <a:ext uri="{FF2B5EF4-FFF2-40B4-BE49-F238E27FC236}">
                  <a16:creationId xmlns:a16="http://schemas.microsoft.com/office/drawing/2014/main" id="{93F0818A-ACB1-8848-AD02-DBD7B0003543}"/>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172" name="Group 451">
            <a:extLst>
              <a:ext uri="{FF2B5EF4-FFF2-40B4-BE49-F238E27FC236}">
                <a16:creationId xmlns:a16="http://schemas.microsoft.com/office/drawing/2014/main" id="{1573C035-540A-BA4D-B325-89EB684371FA}"/>
              </a:ext>
            </a:extLst>
          </p:cNvPr>
          <p:cNvGrpSpPr>
            <a:grpSpLocks noChangeAspect="1"/>
          </p:cNvGrpSpPr>
          <p:nvPr/>
        </p:nvGrpSpPr>
        <p:grpSpPr>
          <a:xfrm>
            <a:off x="3686581" y="5057335"/>
            <a:ext cx="224636" cy="159248"/>
            <a:chOff x="3335338" y="269944"/>
            <a:chExt cx="2154238" cy="1527175"/>
          </a:xfrm>
          <a:solidFill>
            <a:srgbClr val="FF0000"/>
          </a:solidFill>
        </p:grpSpPr>
        <p:sp>
          <p:nvSpPr>
            <p:cNvPr id="173" name="Freeform 24">
              <a:extLst>
                <a:ext uri="{FF2B5EF4-FFF2-40B4-BE49-F238E27FC236}">
                  <a16:creationId xmlns:a16="http://schemas.microsoft.com/office/drawing/2014/main" id="{B96EBA39-7F73-774A-A453-94F7D5B296D2}"/>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74" name="Freeform 25">
              <a:extLst>
                <a:ext uri="{FF2B5EF4-FFF2-40B4-BE49-F238E27FC236}">
                  <a16:creationId xmlns:a16="http://schemas.microsoft.com/office/drawing/2014/main" id="{318A0D6F-3C58-A549-A612-2EE7CDE6033B}"/>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75" name="Freeform 26">
              <a:extLst>
                <a:ext uri="{FF2B5EF4-FFF2-40B4-BE49-F238E27FC236}">
                  <a16:creationId xmlns:a16="http://schemas.microsoft.com/office/drawing/2014/main" id="{D944CC88-52B8-AD40-AEBD-9343F432EDDA}"/>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76" name="Freeform 27">
              <a:extLst>
                <a:ext uri="{FF2B5EF4-FFF2-40B4-BE49-F238E27FC236}">
                  <a16:creationId xmlns:a16="http://schemas.microsoft.com/office/drawing/2014/main" id="{52F54700-AD22-EC49-A6E3-D4BF02A01265}"/>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77" name="Freeform 28">
              <a:extLst>
                <a:ext uri="{FF2B5EF4-FFF2-40B4-BE49-F238E27FC236}">
                  <a16:creationId xmlns:a16="http://schemas.microsoft.com/office/drawing/2014/main" id="{391609AF-A342-6042-A1C8-3EA50F49B1E2}"/>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178" name="Group 451">
            <a:extLst>
              <a:ext uri="{FF2B5EF4-FFF2-40B4-BE49-F238E27FC236}">
                <a16:creationId xmlns:a16="http://schemas.microsoft.com/office/drawing/2014/main" id="{E1C7E7EA-F00C-8847-B5F2-251D60D7E33B}"/>
              </a:ext>
            </a:extLst>
          </p:cNvPr>
          <p:cNvGrpSpPr>
            <a:grpSpLocks noChangeAspect="1"/>
          </p:cNvGrpSpPr>
          <p:nvPr/>
        </p:nvGrpSpPr>
        <p:grpSpPr>
          <a:xfrm>
            <a:off x="2402295" y="5946661"/>
            <a:ext cx="224636" cy="159248"/>
            <a:chOff x="3335338" y="269944"/>
            <a:chExt cx="2154238" cy="1527175"/>
          </a:xfrm>
          <a:solidFill>
            <a:srgbClr val="FF0000"/>
          </a:solidFill>
        </p:grpSpPr>
        <p:sp>
          <p:nvSpPr>
            <p:cNvPr id="179" name="Freeform 24">
              <a:extLst>
                <a:ext uri="{FF2B5EF4-FFF2-40B4-BE49-F238E27FC236}">
                  <a16:creationId xmlns:a16="http://schemas.microsoft.com/office/drawing/2014/main" id="{F565F044-5140-324B-A5D2-1534F66F2743}"/>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0" name="Freeform 25">
              <a:extLst>
                <a:ext uri="{FF2B5EF4-FFF2-40B4-BE49-F238E27FC236}">
                  <a16:creationId xmlns:a16="http://schemas.microsoft.com/office/drawing/2014/main" id="{CBDDFD74-97E0-ED41-AF58-ACD946AA54F2}"/>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1" name="Freeform 26">
              <a:extLst>
                <a:ext uri="{FF2B5EF4-FFF2-40B4-BE49-F238E27FC236}">
                  <a16:creationId xmlns:a16="http://schemas.microsoft.com/office/drawing/2014/main" id="{5748AC62-EC33-DF48-AF15-4B640C6A7B7A}"/>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2" name="Freeform 27">
              <a:extLst>
                <a:ext uri="{FF2B5EF4-FFF2-40B4-BE49-F238E27FC236}">
                  <a16:creationId xmlns:a16="http://schemas.microsoft.com/office/drawing/2014/main" id="{EB216674-038F-4D40-9F7E-CC2544809A17}"/>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3" name="Freeform 28">
              <a:extLst>
                <a:ext uri="{FF2B5EF4-FFF2-40B4-BE49-F238E27FC236}">
                  <a16:creationId xmlns:a16="http://schemas.microsoft.com/office/drawing/2014/main" id="{D1CB13E2-FA45-534C-8374-86F674704A35}"/>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184" name="Group 451">
            <a:extLst>
              <a:ext uri="{FF2B5EF4-FFF2-40B4-BE49-F238E27FC236}">
                <a16:creationId xmlns:a16="http://schemas.microsoft.com/office/drawing/2014/main" id="{FB7EAB69-F8C2-B04C-AE49-A12C54CA2AC1}"/>
              </a:ext>
            </a:extLst>
          </p:cNvPr>
          <p:cNvGrpSpPr>
            <a:grpSpLocks noChangeAspect="1"/>
          </p:cNvGrpSpPr>
          <p:nvPr/>
        </p:nvGrpSpPr>
        <p:grpSpPr>
          <a:xfrm>
            <a:off x="1276955" y="5715108"/>
            <a:ext cx="224636" cy="159248"/>
            <a:chOff x="3335338" y="269944"/>
            <a:chExt cx="2154238" cy="1527175"/>
          </a:xfrm>
          <a:solidFill>
            <a:srgbClr val="FF0000"/>
          </a:solidFill>
        </p:grpSpPr>
        <p:sp>
          <p:nvSpPr>
            <p:cNvPr id="185" name="Freeform 24">
              <a:extLst>
                <a:ext uri="{FF2B5EF4-FFF2-40B4-BE49-F238E27FC236}">
                  <a16:creationId xmlns:a16="http://schemas.microsoft.com/office/drawing/2014/main" id="{5F4CFB63-712B-3C4F-8748-6A5EC3445344}"/>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6" name="Freeform 25">
              <a:extLst>
                <a:ext uri="{FF2B5EF4-FFF2-40B4-BE49-F238E27FC236}">
                  <a16:creationId xmlns:a16="http://schemas.microsoft.com/office/drawing/2014/main" id="{D069A9B7-B4A4-A146-8BB7-459A07A84EF1}"/>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7" name="Freeform 26">
              <a:extLst>
                <a:ext uri="{FF2B5EF4-FFF2-40B4-BE49-F238E27FC236}">
                  <a16:creationId xmlns:a16="http://schemas.microsoft.com/office/drawing/2014/main" id="{13631E25-3BDF-2442-AE44-D08F1BC076A2}"/>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8" name="Freeform 27">
              <a:extLst>
                <a:ext uri="{FF2B5EF4-FFF2-40B4-BE49-F238E27FC236}">
                  <a16:creationId xmlns:a16="http://schemas.microsoft.com/office/drawing/2014/main" id="{40A660C4-01E8-4A48-8313-AF4B9811FEA1}"/>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9" name="Freeform 28">
              <a:extLst>
                <a:ext uri="{FF2B5EF4-FFF2-40B4-BE49-F238E27FC236}">
                  <a16:creationId xmlns:a16="http://schemas.microsoft.com/office/drawing/2014/main" id="{A390CC3D-0ED0-424D-B904-8F4E50D5D381}"/>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190" name="Group 451">
            <a:extLst>
              <a:ext uri="{FF2B5EF4-FFF2-40B4-BE49-F238E27FC236}">
                <a16:creationId xmlns:a16="http://schemas.microsoft.com/office/drawing/2014/main" id="{8EED59C8-19D8-5749-9F94-571B5ABD32CD}"/>
              </a:ext>
            </a:extLst>
          </p:cNvPr>
          <p:cNvGrpSpPr>
            <a:grpSpLocks noChangeAspect="1"/>
          </p:cNvGrpSpPr>
          <p:nvPr/>
        </p:nvGrpSpPr>
        <p:grpSpPr>
          <a:xfrm>
            <a:off x="3538682" y="4393989"/>
            <a:ext cx="224636" cy="159248"/>
            <a:chOff x="3335338" y="269944"/>
            <a:chExt cx="2154238" cy="1527175"/>
          </a:xfrm>
          <a:solidFill>
            <a:srgbClr val="FF0000"/>
          </a:solidFill>
        </p:grpSpPr>
        <p:sp>
          <p:nvSpPr>
            <p:cNvPr id="191" name="Freeform 24">
              <a:extLst>
                <a:ext uri="{FF2B5EF4-FFF2-40B4-BE49-F238E27FC236}">
                  <a16:creationId xmlns:a16="http://schemas.microsoft.com/office/drawing/2014/main" id="{4583CF75-E040-3A48-9A68-C2E484BEB402}"/>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92" name="Freeform 25">
              <a:extLst>
                <a:ext uri="{FF2B5EF4-FFF2-40B4-BE49-F238E27FC236}">
                  <a16:creationId xmlns:a16="http://schemas.microsoft.com/office/drawing/2014/main" id="{F9E7AB13-5767-5145-B7EE-DCB915623FDF}"/>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93" name="Freeform 26">
              <a:extLst>
                <a:ext uri="{FF2B5EF4-FFF2-40B4-BE49-F238E27FC236}">
                  <a16:creationId xmlns:a16="http://schemas.microsoft.com/office/drawing/2014/main" id="{2072D03A-D95D-E344-B86D-968F2C70597D}"/>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94" name="Freeform 27">
              <a:extLst>
                <a:ext uri="{FF2B5EF4-FFF2-40B4-BE49-F238E27FC236}">
                  <a16:creationId xmlns:a16="http://schemas.microsoft.com/office/drawing/2014/main" id="{3A4BBD6C-D042-DA42-89E0-B110F332C39A}"/>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95" name="Freeform 28">
              <a:extLst>
                <a:ext uri="{FF2B5EF4-FFF2-40B4-BE49-F238E27FC236}">
                  <a16:creationId xmlns:a16="http://schemas.microsoft.com/office/drawing/2014/main" id="{A7A1FD27-1A85-3B45-AB51-65575D395D53}"/>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sp>
        <p:nvSpPr>
          <p:cNvPr id="196" name="テキスト ボックス 195">
            <a:extLst>
              <a:ext uri="{FF2B5EF4-FFF2-40B4-BE49-F238E27FC236}">
                <a16:creationId xmlns:a16="http://schemas.microsoft.com/office/drawing/2014/main" id="{57F56494-1A03-4A41-AFB5-D99EF4D9FCFF}"/>
              </a:ext>
            </a:extLst>
          </p:cNvPr>
          <p:cNvSpPr txBox="1"/>
          <p:nvPr/>
        </p:nvSpPr>
        <p:spPr>
          <a:xfrm>
            <a:off x="367186" y="5030133"/>
            <a:ext cx="1935145" cy="415498"/>
          </a:xfrm>
          <a:prstGeom prst="rect">
            <a:avLst/>
          </a:prstGeom>
          <a:noFill/>
        </p:spPr>
        <p:txBody>
          <a:bodyPr wrap="none" rtlCol="0">
            <a:spAutoFit/>
          </a:bodyPr>
          <a:lstStyle/>
          <a:p>
            <a:r>
              <a:rPr lang="ja-JP" altLang="en-US" sz="105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手段の巧妙化と多様化により</a:t>
            </a:r>
            <a:endParaRPr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05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内部への不正侵入を防げない</a:t>
            </a:r>
            <a:endParaRPr kumimoji="1" lang="ja-JP" altLang="en-US" sz="90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97" name="テキスト ボックス 196">
            <a:extLst>
              <a:ext uri="{FF2B5EF4-FFF2-40B4-BE49-F238E27FC236}">
                <a16:creationId xmlns:a16="http://schemas.microsoft.com/office/drawing/2014/main" id="{D5FE4EC9-F6E9-A447-ADCB-51354EC2CEAD}"/>
              </a:ext>
            </a:extLst>
          </p:cNvPr>
          <p:cNvSpPr txBox="1"/>
          <p:nvPr/>
        </p:nvSpPr>
        <p:spPr>
          <a:xfrm>
            <a:off x="4745158" y="3877994"/>
            <a:ext cx="1705915" cy="415498"/>
          </a:xfrm>
          <a:prstGeom prst="rect">
            <a:avLst/>
          </a:prstGeom>
          <a:noFill/>
        </p:spPr>
        <p:txBody>
          <a:bodyPr wrap="none" rtlCol="0">
            <a:spAutoFit/>
          </a:bodyPr>
          <a:lstStyle/>
          <a:p>
            <a:pPr algn="ctr"/>
            <a:r>
              <a:rPr kumimoji="1"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ID</a:t>
            </a:r>
            <a:r>
              <a:rPr kumimoji="1" lang="ja-JP" altLang="en-US" sz="105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とパスワードが盗まれ</a:t>
            </a:r>
            <a:endParaRPr kumimoji="1"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VPN</a:t>
            </a:r>
            <a:r>
              <a:rPr lang="ja-JP" altLang="en-US" sz="105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への侵入を防げない</a:t>
            </a:r>
            <a:endParaRPr kumimoji="1"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3" name="乗算記号 12">
            <a:extLst>
              <a:ext uri="{FF2B5EF4-FFF2-40B4-BE49-F238E27FC236}">
                <a16:creationId xmlns:a16="http://schemas.microsoft.com/office/drawing/2014/main" id="{7E16A25C-D140-074E-8F7F-33C9F63E6D6A}"/>
              </a:ext>
            </a:extLst>
          </p:cNvPr>
          <p:cNvSpPr/>
          <p:nvPr/>
        </p:nvSpPr>
        <p:spPr>
          <a:xfrm>
            <a:off x="2134962" y="2472909"/>
            <a:ext cx="825150" cy="741013"/>
          </a:xfrm>
          <a:prstGeom prst="mathMultiply">
            <a:avLst/>
          </a:prstGeom>
          <a:solidFill>
            <a:srgbClr val="FF0000">
              <a:alpha val="5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Freeform 5">
            <a:extLst>
              <a:ext uri="{FF2B5EF4-FFF2-40B4-BE49-F238E27FC236}">
                <a16:creationId xmlns:a16="http://schemas.microsoft.com/office/drawing/2014/main" id="{81138337-6824-E54A-944C-B6AB6A384AF2}"/>
              </a:ext>
            </a:extLst>
          </p:cNvPr>
          <p:cNvSpPr>
            <a:spLocks/>
          </p:cNvSpPr>
          <p:nvPr/>
        </p:nvSpPr>
        <p:spPr bwMode="auto">
          <a:xfrm>
            <a:off x="314576" y="1154569"/>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sp>
        <p:nvSpPr>
          <p:cNvPr id="202" name="テキスト ボックス 201">
            <a:extLst>
              <a:ext uri="{FF2B5EF4-FFF2-40B4-BE49-F238E27FC236}">
                <a16:creationId xmlns:a16="http://schemas.microsoft.com/office/drawing/2014/main" id="{DE0726C7-8597-864A-AB44-37D7D0C1FD6F}"/>
              </a:ext>
            </a:extLst>
          </p:cNvPr>
          <p:cNvSpPr txBox="1"/>
          <p:nvPr/>
        </p:nvSpPr>
        <p:spPr>
          <a:xfrm>
            <a:off x="937792" y="1606140"/>
            <a:ext cx="1261884" cy="415498"/>
          </a:xfrm>
          <a:prstGeom prst="rect">
            <a:avLst/>
          </a:prstGeom>
          <a:noFill/>
        </p:spPr>
        <p:txBody>
          <a:bodyPr wrap="none" rtlCol="0">
            <a:spAutoFit/>
          </a:bodyPr>
          <a:lstStyle/>
          <a:p>
            <a:pPr algn="ctr"/>
            <a:r>
              <a:rPr kumimoji="1" lang="ja-JP" altLang="en-US" sz="105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クラウドサービス</a:t>
            </a:r>
            <a:endParaRPr kumimoji="1" lang="en-US" altLang="ja-JP" sz="105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05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の利用拡大</a:t>
            </a:r>
            <a:endParaRPr kumimoji="1" lang="en-US" altLang="ja-JP" sz="105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03" name="乗算記号 202">
            <a:extLst>
              <a:ext uri="{FF2B5EF4-FFF2-40B4-BE49-F238E27FC236}">
                <a16:creationId xmlns:a16="http://schemas.microsoft.com/office/drawing/2014/main" id="{28FE3050-A26A-2347-B1FD-14E3CDF02988}"/>
              </a:ext>
            </a:extLst>
          </p:cNvPr>
          <p:cNvSpPr/>
          <p:nvPr/>
        </p:nvSpPr>
        <p:spPr>
          <a:xfrm>
            <a:off x="3347840" y="3268955"/>
            <a:ext cx="825150" cy="741013"/>
          </a:xfrm>
          <a:prstGeom prst="mathMultiply">
            <a:avLst/>
          </a:prstGeom>
          <a:solidFill>
            <a:srgbClr val="FF0000">
              <a:alpha val="5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Freeform 20">
            <a:extLst>
              <a:ext uri="{FF2B5EF4-FFF2-40B4-BE49-F238E27FC236}">
                <a16:creationId xmlns:a16="http://schemas.microsoft.com/office/drawing/2014/main" id="{BD8F0F23-A9AF-334D-9B71-D27F573C8FE0}"/>
              </a:ext>
            </a:extLst>
          </p:cNvPr>
          <p:cNvSpPr>
            <a:spLocks noEditPoints="1"/>
          </p:cNvSpPr>
          <p:nvPr/>
        </p:nvSpPr>
        <p:spPr bwMode="black">
          <a:xfrm>
            <a:off x="2222287" y="5874356"/>
            <a:ext cx="584653" cy="376127"/>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211" name="Group 451">
            <a:extLst>
              <a:ext uri="{FF2B5EF4-FFF2-40B4-BE49-F238E27FC236}">
                <a16:creationId xmlns:a16="http://schemas.microsoft.com/office/drawing/2014/main" id="{1D4746A7-4A15-4C4C-99D9-251E848DB550}"/>
              </a:ext>
            </a:extLst>
          </p:cNvPr>
          <p:cNvGrpSpPr>
            <a:grpSpLocks noChangeAspect="1"/>
          </p:cNvGrpSpPr>
          <p:nvPr/>
        </p:nvGrpSpPr>
        <p:grpSpPr>
          <a:xfrm>
            <a:off x="8077858" y="4843363"/>
            <a:ext cx="224636" cy="159248"/>
            <a:chOff x="3335338" y="269944"/>
            <a:chExt cx="2154238" cy="1527175"/>
          </a:xfrm>
          <a:solidFill>
            <a:srgbClr val="FF0000"/>
          </a:solidFill>
        </p:grpSpPr>
        <p:sp>
          <p:nvSpPr>
            <p:cNvPr id="212" name="Freeform 24">
              <a:extLst>
                <a:ext uri="{FF2B5EF4-FFF2-40B4-BE49-F238E27FC236}">
                  <a16:creationId xmlns:a16="http://schemas.microsoft.com/office/drawing/2014/main" id="{CBE80BA6-E4CA-1143-AB8F-B4993F740D7A}"/>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13" name="Freeform 25">
              <a:extLst>
                <a:ext uri="{FF2B5EF4-FFF2-40B4-BE49-F238E27FC236}">
                  <a16:creationId xmlns:a16="http://schemas.microsoft.com/office/drawing/2014/main" id="{DF4A60C9-6FA4-D24E-AB36-FB9BC46E30CD}"/>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14" name="Freeform 26">
              <a:extLst>
                <a:ext uri="{FF2B5EF4-FFF2-40B4-BE49-F238E27FC236}">
                  <a16:creationId xmlns:a16="http://schemas.microsoft.com/office/drawing/2014/main" id="{20869338-8764-A343-ADE0-0D44D4E41476}"/>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15" name="Freeform 27">
              <a:extLst>
                <a:ext uri="{FF2B5EF4-FFF2-40B4-BE49-F238E27FC236}">
                  <a16:creationId xmlns:a16="http://schemas.microsoft.com/office/drawing/2014/main" id="{94F90B16-C004-A942-8E25-BE362CF75FE1}"/>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16" name="Freeform 28">
              <a:extLst>
                <a:ext uri="{FF2B5EF4-FFF2-40B4-BE49-F238E27FC236}">
                  <a16:creationId xmlns:a16="http://schemas.microsoft.com/office/drawing/2014/main" id="{D5892B7A-BF94-F44D-840A-AB91695121BB}"/>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17" name="Group 451">
            <a:extLst>
              <a:ext uri="{FF2B5EF4-FFF2-40B4-BE49-F238E27FC236}">
                <a16:creationId xmlns:a16="http://schemas.microsoft.com/office/drawing/2014/main" id="{CF9C3864-0E07-7340-BC01-DCC57395DCC4}"/>
              </a:ext>
            </a:extLst>
          </p:cNvPr>
          <p:cNvGrpSpPr>
            <a:grpSpLocks noChangeAspect="1"/>
          </p:cNvGrpSpPr>
          <p:nvPr/>
        </p:nvGrpSpPr>
        <p:grpSpPr>
          <a:xfrm>
            <a:off x="6809395" y="5928692"/>
            <a:ext cx="224636" cy="159248"/>
            <a:chOff x="3335338" y="269944"/>
            <a:chExt cx="2154238" cy="1527175"/>
          </a:xfrm>
          <a:solidFill>
            <a:srgbClr val="FF0000"/>
          </a:solidFill>
        </p:grpSpPr>
        <p:sp>
          <p:nvSpPr>
            <p:cNvPr id="218" name="Freeform 24">
              <a:extLst>
                <a:ext uri="{FF2B5EF4-FFF2-40B4-BE49-F238E27FC236}">
                  <a16:creationId xmlns:a16="http://schemas.microsoft.com/office/drawing/2014/main" id="{8EF9626E-2E92-FB4B-8A82-591A8AE322A9}"/>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19" name="Freeform 25">
              <a:extLst>
                <a:ext uri="{FF2B5EF4-FFF2-40B4-BE49-F238E27FC236}">
                  <a16:creationId xmlns:a16="http://schemas.microsoft.com/office/drawing/2014/main" id="{3E37CE20-58A3-8A41-A8E2-1D53F64E27BF}"/>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0" name="Freeform 26">
              <a:extLst>
                <a:ext uri="{FF2B5EF4-FFF2-40B4-BE49-F238E27FC236}">
                  <a16:creationId xmlns:a16="http://schemas.microsoft.com/office/drawing/2014/main" id="{3FFE48F7-31CA-3A40-B53A-326F99B5BD00}"/>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1" name="Freeform 27">
              <a:extLst>
                <a:ext uri="{FF2B5EF4-FFF2-40B4-BE49-F238E27FC236}">
                  <a16:creationId xmlns:a16="http://schemas.microsoft.com/office/drawing/2014/main" id="{E00AC16F-9D7E-1549-BD8F-3A000622B4BC}"/>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2" name="Freeform 28">
              <a:extLst>
                <a:ext uri="{FF2B5EF4-FFF2-40B4-BE49-F238E27FC236}">
                  <a16:creationId xmlns:a16="http://schemas.microsoft.com/office/drawing/2014/main" id="{BA8BF6C7-0351-F340-9CD8-9ADB7C472BE5}"/>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23" name="Group 451">
            <a:extLst>
              <a:ext uri="{FF2B5EF4-FFF2-40B4-BE49-F238E27FC236}">
                <a16:creationId xmlns:a16="http://schemas.microsoft.com/office/drawing/2014/main" id="{80B99B2C-6F79-D64A-B03A-8630E0417D14}"/>
              </a:ext>
            </a:extLst>
          </p:cNvPr>
          <p:cNvGrpSpPr>
            <a:grpSpLocks noChangeAspect="1"/>
          </p:cNvGrpSpPr>
          <p:nvPr/>
        </p:nvGrpSpPr>
        <p:grpSpPr>
          <a:xfrm>
            <a:off x="5301948" y="5874356"/>
            <a:ext cx="224636" cy="159248"/>
            <a:chOff x="3335338" y="269944"/>
            <a:chExt cx="2154238" cy="1527175"/>
          </a:xfrm>
          <a:solidFill>
            <a:srgbClr val="FF0000"/>
          </a:solidFill>
        </p:grpSpPr>
        <p:sp>
          <p:nvSpPr>
            <p:cNvPr id="224" name="Freeform 24">
              <a:extLst>
                <a:ext uri="{FF2B5EF4-FFF2-40B4-BE49-F238E27FC236}">
                  <a16:creationId xmlns:a16="http://schemas.microsoft.com/office/drawing/2014/main" id="{8B264A0C-6647-CD4E-AC5D-D61C15BB2E43}"/>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5" name="Freeform 25">
              <a:extLst>
                <a:ext uri="{FF2B5EF4-FFF2-40B4-BE49-F238E27FC236}">
                  <a16:creationId xmlns:a16="http://schemas.microsoft.com/office/drawing/2014/main" id="{2AD5E830-0A4A-BE49-AFB4-A8A60AB29773}"/>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6" name="Freeform 26">
              <a:extLst>
                <a:ext uri="{FF2B5EF4-FFF2-40B4-BE49-F238E27FC236}">
                  <a16:creationId xmlns:a16="http://schemas.microsoft.com/office/drawing/2014/main" id="{0D1AB22D-D33A-7740-84EE-9FFD0540062A}"/>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7" name="Freeform 27">
              <a:extLst>
                <a:ext uri="{FF2B5EF4-FFF2-40B4-BE49-F238E27FC236}">
                  <a16:creationId xmlns:a16="http://schemas.microsoft.com/office/drawing/2014/main" id="{5879686A-3F03-BE49-9F20-933DDC4A9F49}"/>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8" name="Freeform 28">
              <a:extLst>
                <a:ext uri="{FF2B5EF4-FFF2-40B4-BE49-F238E27FC236}">
                  <a16:creationId xmlns:a16="http://schemas.microsoft.com/office/drawing/2014/main" id="{0A5C3E67-AE09-5640-A850-200ACAE09235}"/>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29" name="Group 451">
            <a:extLst>
              <a:ext uri="{FF2B5EF4-FFF2-40B4-BE49-F238E27FC236}">
                <a16:creationId xmlns:a16="http://schemas.microsoft.com/office/drawing/2014/main" id="{ECD73BB1-08C4-434F-BFA3-4C153786CAFE}"/>
              </a:ext>
            </a:extLst>
          </p:cNvPr>
          <p:cNvGrpSpPr>
            <a:grpSpLocks noChangeAspect="1"/>
          </p:cNvGrpSpPr>
          <p:nvPr/>
        </p:nvGrpSpPr>
        <p:grpSpPr>
          <a:xfrm>
            <a:off x="5481886" y="4880654"/>
            <a:ext cx="224636" cy="159248"/>
            <a:chOff x="3335338" y="269944"/>
            <a:chExt cx="2154238" cy="1527175"/>
          </a:xfrm>
          <a:solidFill>
            <a:srgbClr val="FF0000"/>
          </a:solidFill>
        </p:grpSpPr>
        <p:sp>
          <p:nvSpPr>
            <p:cNvPr id="230" name="Freeform 24">
              <a:extLst>
                <a:ext uri="{FF2B5EF4-FFF2-40B4-BE49-F238E27FC236}">
                  <a16:creationId xmlns:a16="http://schemas.microsoft.com/office/drawing/2014/main" id="{20B2C62C-71E2-484C-B7A4-345584C037E8}"/>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1" name="Freeform 25">
              <a:extLst>
                <a:ext uri="{FF2B5EF4-FFF2-40B4-BE49-F238E27FC236}">
                  <a16:creationId xmlns:a16="http://schemas.microsoft.com/office/drawing/2014/main" id="{24643F87-6E2F-2A4A-BC7C-D6E6369195A5}"/>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2" name="Freeform 26">
              <a:extLst>
                <a:ext uri="{FF2B5EF4-FFF2-40B4-BE49-F238E27FC236}">
                  <a16:creationId xmlns:a16="http://schemas.microsoft.com/office/drawing/2014/main" id="{C06C08FF-AE03-AC4D-A718-ACFE05EE1ECF}"/>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3" name="Freeform 27">
              <a:extLst>
                <a:ext uri="{FF2B5EF4-FFF2-40B4-BE49-F238E27FC236}">
                  <a16:creationId xmlns:a16="http://schemas.microsoft.com/office/drawing/2014/main" id="{DCD69CAB-9BC6-5A4F-9F48-4166CB69900E}"/>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4" name="Freeform 28">
              <a:extLst>
                <a:ext uri="{FF2B5EF4-FFF2-40B4-BE49-F238E27FC236}">
                  <a16:creationId xmlns:a16="http://schemas.microsoft.com/office/drawing/2014/main" id="{3A60658D-E2AC-BF47-8636-45BAC744BF2E}"/>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35" name="Group 451">
            <a:extLst>
              <a:ext uri="{FF2B5EF4-FFF2-40B4-BE49-F238E27FC236}">
                <a16:creationId xmlns:a16="http://schemas.microsoft.com/office/drawing/2014/main" id="{C0444306-A2BF-EB42-AC1E-947D9E08F25A}"/>
              </a:ext>
            </a:extLst>
          </p:cNvPr>
          <p:cNvGrpSpPr>
            <a:grpSpLocks noChangeAspect="1"/>
          </p:cNvGrpSpPr>
          <p:nvPr/>
        </p:nvGrpSpPr>
        <p:grpSpPr>
          <a:xfrm>
            <a:off x="7594428" y="5457173"/>
            <a:ext cx="224636" cy="159248"/>
            <a:chOff x="3335338" y="269944"/>
            <a:chExt cx="2154238" cy="1527175"/>
          </a:xfrm>
          <a:solidFill>
            <a:srgbClr val="FF0000"/>
          </a:solidFill>
        </p:grpSpPr>
        <p:sp>
          <p:nvSpPr>
            <p:cNvPr id="236" name="Freeform 24">
              <a:extLst>
                <a:ext uri="{FF2B5EF4-FFF2-40B4-BE49-F238E27FC236}">
                  <a16:creationId xmlns:a16="http://schemas.microsoft.com/office/drawing/2014/main" id="{EA236DCB-D614-6548-9EA5-A1BA29B46F49}"/>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7" name="Freeform 25">
              <a:extLst>
                <a:ext uri="{FF2B5EF4-FFF2-40B4-BE49-F238E27FC236}">
                  <a16:creationId xmlns:a16="http://schemas.microsoft.com/office/drawing/2014/main" id="{359B063F-9386-A541-BBB4-8F4BBE72F72F}"/>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8" name="Freeform 26">
              <a:extLst>
                <a:ext uri="{FF2B5EF4-FFF2-40B4-BE49-F238E27FC236}">
                  <a16:creationId xmlns:a16="http://schemas.microsoft.com/office/drawing/2014/main" id="{EFA42EF0-786D-F64B-8009-EFCE6F93A6EE}"/>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9" name="Freeform 27">
              <a:extLst>
                <a:ext uri="{FF2B5EF4-FFF2-40B4-BE49-F238E27FC236}">
                  <a16:creationId xmlns:a16="http://schemas.microsoft.com/office/drawing/2014/main" id="{024C6996-E9A0-E447-937F-72A79850580F}"/>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40" name="Freeform 28">
              <a:extLst>
                <a:ext uri="{FF2B5EF4-FFF2-40B4-BE49-F238E27FC236}">
                  <a16:creationId xmlns:a16="http://schemas.microsoft.com/office/drawing/2014/main" id="{9CB1F965-9E93-1746-84E7-166AA8851A44}"/>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41" name="Group 451">
            <a:extLst>
              <a:ext uri="{FF2B5EF4-FFF2-40B4-BE49-F238E27FC236}">
                <a16:creationId xmlns:a16="http://schemas.microsoft.com/office/drawing/2014/main" id="{18AE6B70-AF43-4741-96A3-29C8868078C2}"/>
              </a:ext>
            </a:extLst>
          </p:cNvPr>
          <p:cNvGrpSpPr>
            <a:grpSpLocks noChangeAspect="1"/>
          </p:cNvGrpSpPr>
          <p:nvPr/>
        </p:nvGrpSpPr>
        <p:grpSpPr>
          <a:xfrm>
            <a:off x="5990997" y="5428338"/>
            <a:ext cx="224636" cy="159248"/>
            <a:chOff x="3335338" y="269944"/>
            <a:chExt cx="2154238" cy="1527175"/>
          </a:xfrm>
          <a:solidFill>
            <a:srgbClr val="FF0000"/>
          </a:solidFill>
        </p:grpSpPr>
        <p:sp>
          <p:nvSpPr>
            <p:cNvPr id="242" name="Freeform 24">
              <a:extLst>
                <a:ext uri="{FF2B5EF4-FFF2-40B4-BE49-F238E27FC236}">
                  <a16:creationId xmlns:a16="http://schemas.microsoft.com/office/drawing/2014/main" id="{8B87DA2B-5734-2C46-BE41-3BB463073631}"/>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43" name="Freeform 25">
              <a:extLst>
                <a:ext uri="{FF2B5EF4-FFF2-40B4-BE49-F238E27FC236}">
                  <a16:creationId xmlns:a16="http://schemas.microsoft.com/office/drawing/2014/main" id="{DE197450-18DE-FF49-8F2C-57D32BB2213D}"/>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52" name="Freeform 26">
              <a:extLst>
                <a:ext uri="{FF2B5EF4-FFF2-40B4-BE49-F238E27FC236}">
                  <a16:creationId xmlns:a16="http://schemas.microsoft.com/office/drawing/2014/main" id="{F578AE57-CD04-1D49-B0D6-A699D7DDC724}"/>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53" name="Freeform 27">
              <a:extLst>
                <a:ext uri="{FF2B5EF4-FFF2-40B4-BE49-F238E27FC236}">
                  <a16:creationId xmlns:a16="http://schemas.microsoft.com/office/drawing/2014/main" id="{E2E648D9-C627-5549-A6D3-9C54131B59BC}"/>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54" name="Freeform 28">
              <a:extLst>
                <a:ext uri="{FF2B5EF4-FFF2-40B4-BE49-F238E27FC236}">
                  <a16:creationId xmlns:a16="http://schemas.microsoft.com/office/drawing/2014/main" id="{9EDD2943-CAA1-DB4B-A826-9FFB8793C108}"/>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55" name="Group 451">
            <a:extLst>
              <a:ext uri="{FF2B5EF4-FFF2-40B4-BE49-F238E27FC236}">
                <a16:creationId xmlns:a16="http://schemas.microsoft.com/office/drawing/2014/main" id="{A8BD55D0-F1DC-9A43-B785-61BAA3E639F5}"/>
              </a:ext>
            </a:extLst>
          </p:cNvPr>
          <p:cNvGrpSpPr>
            <a:grpSpLocks noChangeAspect="1"/>
          </p:cNvGrpSpPr>
          <p:nvPr/>
        </p:nvGrpSpPr>
        <p:grpSpPr>
          <a:xfrm>
            <a:off x="8063996" y="5946661"/>
            <a:ext cx="224636" cy="159248"/>
            <a:chOff x="3335338" y="269944"/>
            <a:chExt cx="2154238" cy="1527175"/>
          </a:xfrm>
          <a:solidFill>
            <a:srgbClr val="FF0000"/>
          </a:solidFill>
        </p:grpSpPr>
        <p:sp>
          <p:nvSpPr>
            <p:cNvPr id="256" name="Freeform 24">
              <a:extLst>
                <a:ext uri="{FF2B5EF4-FFF2-40B4-BE49-F238E27FC236}">
                  <a16:creationId xmlns:a16="http://schemas.microsoft.com/office/drawing/2014/main" id="{EC43C7C8-03D4-2B47-9471-856C606156D1}"/>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57" name="Freeform 25">
              <a:extLst>
                <a:ext uri="{FF2B5EF4-FFF2-40B4-BE49-F238E27FC236}">
                  <a16:creationId xmlns:a16="http://schemas.microsoft.com/office/drawing/2014/main" id="{30CF5874-78A7-8148-AB2A-90DC632A472A}"/>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58" name="Freeform 26">
              <a:extLst>
                <a:ext uri="{FF2B5EF4-FFF2-40B4-BE49-F238E27FC236}">
                  <a16:creationId xmlns:a16="http://schemas.microsoft.com/office/drawing/2014/main" id="{94541D65-0774-2E40-8335-AB552A656A43}"/>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63" name="Freeform 27">
              <a:extLst>
                <a:ext uri="{FF2B5EF4-FFF2-40B4-BE49-F238E27FC236}">
                  <a16:creationId xmlns:a16="http://schemas.microsoft.com/office/drawing/2014/main" id="{1BAC35CE-87E9-7640-9007-30EE12DBDEDC}"/>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66" name="Freeform 28">
              <a:extLst>
                <a:ext uri="{FF2B5EF4-FFF2-40B4-BE49-F238E27FC236}">
                  <a16:creationId xmlns:a16="http://schemas.microsoft.com/office/drawing/2014/main" id="{A38D4B65-4F63-5B46-9C69-F828890C9A34}"/>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69" name="Group 451">
            <a:extLst>
              <a:ext uri="{FF2B5EF4-FFF2-40B4-BE49-F238E27FC236}">
                <a16:creationId xmlns:a16="http://schemas.microsoft.com/office/drawing/2014/main" id="{7BDE4DDF-9BB9-4C4B-8BA3-BFCFCFB682F4}"/>
              </a:ext>
            </a:extLst>
          </p:cNvPr>
          <p:cNvGrpSpPr>
            <a:grpSpLocks noChangeAspect="1"/>
          </p:cNvGrpSpPr>
          <p:nvPr/>
        </p:nvGrpSpPr>
        <p:grpSpPr>
          <a:xfrm>
            <a:off x="7134137" y="6032990"/>
            <a:ext cx="224636" cy="159248"/>
            <a:chOff x="3335338" y="269944"/>
            <a:chExt cx="2154238" cy="1527175"/>
          </a:xfrm>
          <a:solidFill>
            <a:srgbClr val="FF0000"/>
          </a:solidFill>
        </p:grpSpPr>
        <p:sp>
          <p:nvSpPr>
            <p:cNvPr id="272" name="Freeform 24">
              <a:extLst>
                <a:ext uri="{FF2B5EF4-FFF2-40B4-BE49-F238E27FC236}">
                  <a16:creationId xmlns:a16="http://schemas.microsoft.com/office/drawing/2014/main" id="{F4F0DCFD-1EA3-864C-A6E5-FDFC228E223A}"/>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73" name="Freeform 25">
              <a:extLst>
                <a:ext uri="{FF2B5EF4-FFF2-40B4-BE49-F238E27FC236}">
                  <a16:creationId xmlns:a16="http://schemas.microsoft.com/office/drawing/2014/main" id="{D592D9EA-896A-F440-AC42-925812C365AF}"/>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75" name="Freeform 26">
              <a:extLst>
                <a:ext uri="{FF2B5EF4-FFF2-40B4-BE49-F238E27FC236}">
                  <a16:creationId xmlns:a16="http://schemas.microsoft.com/office/drawing/2014/main" id="{EBF80D74-54E3-7241-8D87-AF361FBD0D56}"/>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82" name="Freeform 27">
              <a:extLst>
                <a:ext uri="{FF2B5EF4-FFF2-40B4-BE49-F238E27FC236}">
                  <a16:creationId xmlns:a16="http://schemas.microsoft.com/office/drawing/2014/main" id="{D98BC73C-5B2D-7A4B-892B-163D3CF66BEE}"/>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84" name="Freeform 28">
              <a:extLst>
                <a:ext uri="{FF2B5EF4-FFF2-40B4-BE49-F238E27FC236}">
                  <a16:creationId xmlns:a16="http://schemas.microsoft.com/office/drawing/2014/main" id="{CF63D58F-01E9-504A-9298-351DCAD183B9}"/>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85" name="Group 451">
            <a:extLst>
              <a:ext uri="{FF2B5EF4-FFF2-40B4-BE49-F238E27FC236}">
                <a16:creationId xmlns:a16="http://schemas.microsoft.com/office/drawing/2014/main" id="{2FB6FCA6-9487-D647-AEB8-F4509B7CE7C4}"/>
              </a:ext>
            </a:extLst>
          </p:cNvPr>
          <p:cNvGrpSpPr>
            <a:grpSpLocks noChangeAspect="1"/>
          </p:cNvGrpSpPr>
          <p:nvPr/>
        </p:nvGrpSpPr>
        <p:grpSpPr>
          <a:xfrm>
            <a:off x="8375956" y="6015527"/>
            <a:ext cx="224636" cy="159248"/>
            <a:chOff x="3335338" y="269944"/>
            <a:chExt cx="2154238" cy="1527175"/>
          </a:xfrm>
          <a:solidFill>
            <a:srgbClr val="FF0000"/>
          </a:solidFill>
        </p:grpSpPr>
        <p:sp>
          <p:nvSpPr>
            <p:cNvPr id="286" name="Freeform 24">
              <a:extLst>
                <a:ext uri="{FF2B5EF4-FFF2-40B4-BE49-F238E27FC236}">
                  <a16:creationId xmlns:a16="http://schemas.microsoft.com/office/drawing/2014/main" id="{474354AD-C00B-C44D-BB5D-B813A2B3AFC1}"/>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87" name="Freeform 25">
              <a:extLst>
                <a:ext uri="{FF2B5EF4-FFF2-40B4-BE49-F238E27FC236}">
                  <a16:creationId xmlns:a16="http://schemas.microsoft.com/office/drawing/2014/main" id="{05D1FB65-9713-0D4F-9307-569B068978A7}"/>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88" name="Freeform 26">
              <a:extLst>
                <a:ext uri="{FF2B5EF4-FFF2-40B4-BE49-F238E27FC236}">
                  <a16:creationId xmlns:a16="http://schemas.microsoft.com/office/drawing/2014/main" id="{26544E79-AF0F-3345-881B-5B31C84D3DFE}"/>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89" name="Freeform 27">
              <a:extLst>
                <a:ext uri="{FF2B5EF4-FFF2-40B4-BE49-F238E27FC236}">
                  <a16:creationId xmlns:a16="http://schemas.microsoft.com/office/drawing/2014/main" id="{417FE195-34CF-5841-814E-7BC186D993D6}"/>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0" name="Freeform 28">
              <a:extLst>
                <a:ext uri="{FF2B5EF4-FFF2-40B4-BE49-F238E27FC236}">
                  <a16:creationId xmlns:a16="http://schemas.microsoft.com/office/drawing/2014/main" id="{5D60A3F2-9AA5-6440-B0F7-288C532EA0BC}"/>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91" name="Group 451">
            <a:extLst>
              <a:ext uri="{FF2B5EF4-FFF2-40B4-BE49-F238E27FC236}">
                <a16:creationId xmlns:a16="http://schemas.microsoft.com/office/drawing/2014/main" id="{40C4AAE5-1BD6-A841-A577-5B83E5182561}"/>
              </a:ext>
            </a:extLst>
          </p:cNvPr>
          <p:cNvGrpSpPr>
            <a:grpSpLocks noChangeAspect="1"/>
          </p:cNvGrpSpPr>
          <p:nvPr/>
        </p:nvGrpSpPr>
        <p:grpSpPr>
          <a:xfrm>
            <a:off x="7959633" y="5536797"/>
            <a:ext cx="224636" cy="159248"/>
            <a:chOff x="3335338" y="269944"/>
            <a:chExt cx="2154238" cy="1527175"/>
          </a:xfrm>
          <a:solidFill>
            <a:srgbClr val="FF0000"/>
          </a:solidFill>
        </p:grpSpPr>
        <p:sp>
          <p:nvSpPr>
            <p:cNvPr id="292" name="Freeform 24">
              <a:extLst>
                <a:ext uri="{FF2B5EF4-FFF2-40B4-BE49-F238E27FC236}">
                  <a16:creationId xmlns:a16="http://schemas.microsoft.com/office/drawing/2014/main" id="{4CF9D854-F055-414D-8910-7D265A47B27A}"/>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3" name="Freeform 25">
              <a:extLst>
                <a:ext uri="{FF2B5EF4-FFF2-40B4-BE49-F238E27FC236}">
                  <a16:creationId xmlns:a16="http://schemas.microsoft.com/office/drawing/2014/main" id="{8AD13688-7B9B-024B-8BA1-1D15C0158353}"/>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4" name="Freeform 26">
              <a:extLst>
                <a:ext uri="{FF2B5EF4-FFF2-40B4-BE49-F238E27FC236}">
                  <a16:creationId xmlns:a16="http://schemas.microsoft.com/office/drawing/2014/main" id="{550210E4-49DE-0F48-B026-894BA75EE15C}"/>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5" name="Freeform 27">
              <a:extLst>
                <a:ext uri="{FF2B5EF4-FFF2-40B4-BE49-F238E27FC236}">
                  <a16:creationId xmlns:a16="http://schemas.microsoft.com/office/drawing/2014/main" id="{3E96D89C-0022-7641-AC1C-5A5CCCFEF5B2}"/>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6" name="Freeform 28">
              <a:extLst>
                <a:ext uri="{FF2B5EF4-FFF2-40B4-BE49-F238E27FC236}">
                  <a16:creationId xmlns:a16="http://schemas.microsoft.com/office/drawing/2014/main" id="{8BBCFDCC-3C1F-354A-B91F-E6061FB01589}"/>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97" name="Group 451">
            <a:extLst>
              <a:ext uri="{FF2B5EF4-FFF2-40B4-BE49-F238E27FC236}">
                <a16:creationId xmlns:a16="http://schemas.microsoft.com/office/drawing/2014/main" id="{AB28D142-769D-D845-85A3-375B0BBC1BFC}"/>
              </a:ext>
            </a:extLst>
          </p:cNvPr>
          <p:cNvGrpSpPr>
            <a:grpSpLocks noChangeAspect="1"/>
          </p:cNvGrpSpPr>
          <p:nvPr/>
        </p:nvGrpSpPr>
        <p:grpSpPr>
          <a:xfrm>
            <a:off x="8427282" y="4950509"/>
            <a:ext cx="224636" cy="159248"/>
            <a:chOff x="3335338" y="269944"/>
            <a:chExt cx="2154238" cy="1527175"/>
          </a:xfrm>
          <a:solidFill>
            <a:srgbClr val="FF0000"/>
          </a:solidFill>
        </p:grpSpPr>
        <p:sp>
          <p:nvSpPr>
            <p:cNvPr id="298" name="Freeform 24">
              <a:extLst>
                <a:ext uri="{FF2B5EF4-FFF2-40B4-BE49-F238E27FC236}">
                  <a16:creationId xmlns:a16="http://schemas.microsoft.com/office/drawing/2014/main" id="{DDAB4F56-FA62-6142-847C-64131B539DA6}"/>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9" name="Freeform 25">
              <a:extLst>
                <a:ext uri="{FF2B5EF4-FFF2-40B4-BE49-F238E27FC236}">
                  <a16:creationId xmlns:a16="http://schemas.microsoft.com/office/drawing/2014/main" id="{9D330B7F-370A-2E44-AFF5-1A9FF2BCAC62}"/>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300" name="Freeform 26">
              <a:extLst>
                <a:ext uri="{FF2B5EF4-FFF2-40B4-BE49-F238E27FC236}">
                  <a16:creationId xmlns:a16="http://schemas.microsoft.com/office/drawing/2014/main" id="{49A5950B-27BD-3A46-A82B-F9D2621E0FCC}"/>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301" name="Freeform 27">
              <a:extLst>
                <a:ext uri="{FF2B5EF4-FFF2-40B4-BE49-F238E27FC236}">
                  <a16:creationId xmlns:a16="http://schemas.microsoft.com/office/drawing/2014/main" id="{3A0B9FDA-F554-D84C-AEB8-28B2ABF7BA04}"/>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302" name="Freeform 28">
              <a:extLst>
                <a:ext uri="{FF2B5EF4-FFF2-40B4-BE49-F238E27FC236}">
                  <a16:creationId xmlns:a16="http://schemas.microsoft.com/office/drawing/2014/main" id="{0D92752A-16C3-CD48-8F26-CB4974DB2C5D}"/>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sp>
        <p:nvSpPr>
          <p:cNvPr id="274" name="テキスト ボックス 273">
            <a:extLst>
              <a:ext uri="{FF2B5EF4-FFF2-40B4-BE49-F238E27FC236}">
                <a16:creationId xmlns:a16="http://schemas.microsoft.com/office/drawing/2014/main" id="{05D80643-D5B2-EF46-8679-847605E3A6F6}"/>
              </a:ext>
            </a:extLst>
          </p:cNvPr>
          <p:cNvSpPr txBox="1"/>
          <p:nvPr/>
        </p:nvSpPr>
        <p:spPr>
          <a:xfrm>
            <a:off x="5817998" y="2252240"/>
            <a:ext cx="756937" cy="400110"/>
          </a:xfrm>
          <a:prstGeom prst="rect">
            <a:avLst/>
          </a:prstGeom>
          <a:noFill/>
        </p:spPr>
        <p:txBody>
          <a:bodyPr wrap="none" rtlCol="0">
            <a:spAutoFit/>
          </a:bodyPr>
          <a:lstStyle/>
          <a:p>
            <a:pPr algn="ctr"/>
            <a:r>
              <a:rPr kumimoji="1" lang="en-US" altLang="ja-JP" sz="200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VPN</a:t>
            </a:r>
            <a:endPar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04" name="フリーフォーム 303">
            <a:extLst>
              <a:ext uri="{FF2B5EF4-FFF2-40B4-BE49-F238E27FC236}">
                <a16:creationId xmlns:a16="http://schemas.microsoft.com/office/drawing/2014/main" id="{1B94979E-F313-7547-892A-D75FFD465FB7}"/>
              </a:ext>
            </a:extLst>
          </p:cNvPr>
          <p:cNvSpPr/>
          <p:nvPr/>
        </p:nvSpPr>
        <p:spPr>
          <a:xfrm>
            <a:off x="2758078" y="2194560"/>
            <a:ext cx="4160882" cy="751840"/>
          </a:xfrm>
          <a:custGeom>
            <a:avLst/>
            <a:gdLst>
              <a:gd name="connsiteX0" fmla="*/ 3860800 w 3860800"/>
              <a:gd name="connsiteY0" fmla="*/ 751840 h 751840"/>
              <a:gd name="connsiteX1" fmla="*/ 3855720 w 3860800"/>
              <a:gd name="connsiteY1" fmla="*/ 30480 h 751840"/>
              <a:gd name="connsiteX2" fmla="*/ 345440 w 3860800"/>
              <a:gd name="connsiteY2" fmla="*/ 0 h 751840"/>
              <a:gd name="connsiteX3" fmla="*/ 0 w 3860800"/>
              <a:gd name="connsiteY3" fmla="*/ 655320 h 751840"/>
            </a:gdLst>
            <a:ahLst/>
            <a:cxnLst>
              <a:cxn ang="0">
                <a:pos x="connsiteX0" y="connsiteY0"/>
              </a:cxn>
              <a:cxn ang="0">
                <a:pos x="connsiteX1" y="connsiteY1"/>
              </a:cxn>
              <a:cxn ang="0">
                <a:pos x="connsiteX2" y="connsiteY2"/>
              </a:cxn>
              <a:cxn ang="0">
                <a:pos x="connsiteX3" y="connsiteY3"/>
              </a:cxn>
            </a:cxnLst>
            <a:rect l="l" t="t" r="r" b="b"/>
            <a:pathLst>
              <a:path w="3860800" h="751840">
                <a:moveTo>
                  <a:pt x="3860800" y="751840"/>
                </a:moveTo>
                <a:cubicBezTo>
                  <a:pt x="3859107" y="511387"/>
                  <a:pt x="3857413" y="270933"/>
                  <a:pt x="3855720" y="30480"/>
                </a:cubicBezTo>
                <a:lnTo>
                  <a:pt x="345440" y="0"/>
                </a:lnTo>
                <a:lnTo>
                  <a:pt x="0" y="655320"/>
                </a:lnTo>
              </a:path>
            </a:pathLst>
          </a:cu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a:p>
        </p:txBody>
      </p:sp>
      <p:sp>
        <p:nvSpPr>
          <p:cNvPr id="210" name="乗算記号 209">
            <a:extLst>
              <a:ext uri="{FF2B5EF4-FFF2-40B4-BE49-F238E27FC236}">
                <a16:creationId xmlns:a16="http://schemas.microsoft.com/office/drawing/2014/main" id="{E4675561-FA82-DC46-BF17-C44578379ED9}"/>
              </a:ext>
            </a:extLst>
          </p:cNvPr>
          <p:cNvSpPr/>
          <p:nvPr/>
        </p:nvSpPr>
        <p:spPr>
          <a:xfrm>
            <a:off x="5783891" y="2015276"/>
            <a:ext cx="825150" cy="741013"/>
          </a:xfrm>
          <a:prstGeom prst="mathMultiply">
            <a:avLst/>
          </a:prstGeom>
          <a:solidFill>
            <a:srgbClr val="FF0000">
              <a:alpha val="5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5" name="乗算記号 304">
            <a:extLst>
              <a:ext uri="{FF2B5EF4-FFF2-40B4-BE49-F238E27FC236}">
                <a16:creationId xmlns:a16="http://schemas.microsoft.com/office/drawing/2014/main" id="{CBE59304-CA9B-3842-A74C-6C1677D8EC9D}"/>
              </a:ext>
            </a:extLst>
          </p:cNvPr>
          <p:cNvSpPr/>
          <p:nvPr/>
        </p:nvSpPr>
        <p:spPr>
          <a:xfrm>
            <a:off x="1795201" y="3600348"/>
            <a:ext cx="825150" cy="741013"/>
          </a:xfrm>
          <a:prstGeom prst="mathMultiply">
            <a:avLst/>
          </a:prstGeom>
          <a:solidFill>
            <a:srgbClr val="FF0000">
              <a:alpha val="5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3" name="テキスト ボックス 302">
            <a:extLst>
              <a:ext uri="{FF2B5EF4-FFF2-40B4-BE49-F238E27FC236}">
                <a16:creationId xmlns:a16="http://schemas.microsoft.com/office/drawing/2014/main" id="{F30612BC-3781-4749-B564-25D1DEBED763}"/>
              </a:ext>
            </a:extLst>
          </p:cNvPr>
          <p:cNvSpPr txBox="1"/>
          <p:nvPr/>
        </p:nvSpPr>
        <p:spPr>
          <a:xfrm>
            <a:off x="4803672" y="770759"/>
            <a:ext cx="4108817" cy="369332"/>
          </a:xfrm>
          <a:prstGeom prst="rect">
            <a:avLst/>
          </a:prstGeom>
          <a:noFill/>
        </p:spPr>
        <p:txBody>
          <a:bodyPr wrap="none" rtlCol="0">
            <a:spAutoFit/>
          </a:bodyPr>
          <a:lstStyle/>
          <a:p>
            <a:r>
              <a:rPr lang="ja-JP" altLang="en-US">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社内か社外かを</a:t>
            </a:r>
            <a:r>
              <a:rPr lang="ja-JP" altLang="en-US" b="1">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区別しても意味がない</a:t>
            </a:r>
            <a:endParaRPr lang="en-US" altLang="ja-JP"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06" name="テキスト ボックス 305">
            <a:extLst>
              <a:ext uri="{FF2B5EF4-FFF2-40B4-BE49-F238E27FC236}">
                <a16:creationId xmlns:a16="http://schemas.microsoft.com/office/drawing/2014/main" id="{A80616A7-4E7D-1048-AA1C-013D6E4B83D1}"/>
              </a:ext>
            </a:extLst>
          </p:cNvPr>
          <p:cNvSpPr txBox="1"/>
          <p:nvPr/>
        </p:nvSpPr>
        <p:spPr>
          <a:xfrm>
            <a:off x="5373653" y="1002650"/>
            <a:ext cx="3457357" cy="563231"/>
          </a:xfrm>
          <a:prstGeom prst="rect">
            <a:avLst/>
          </a:prstGeom>
          <a:noFill/>
        </p:spPr>
        <p:txBody>
          <a:bodyPr wrap="none" lIns="137160" tIns="109728" rIns="137160" bIns="109728" rtlCol="0">
            <a:spAutoFit/>
          </a:bodyPr>
          <a:lstStyle/>
          <a:p>
            <a:pPr algn="r" defTabSz="685800">
              <a:lnSpc>
                <a:spcPct val="90000"/>
              </a:lnSpc>
              <a:spcAft>
                <a:spcPts val="450"/>
              </a:spcAft>
              <a:defRPr/>
            </a:pPr>
            <a:r>
              <a:rPr lang="ja-JP" altLang="en-US" sz="2400" b="1">
                <a:solidFill>
                  <a:srgbClr val="0078D7"/>
                </a:solidFill>
                <a:latin typeface="Meiryo" panose="020B0604030504040204" pitchFamily="34" charset="-128"/>
                <a:ea typeface="Meiryo" panose="020B0604030504040204" pitchFamily="34" charset="-128"/>
              </a:rPr>
              <a:t>トラスト</a:t>
            </a:r>
            <a:r>
              <a:rPr lang="en-US" altLang="ja-JP" sz="2400" b="1" dirty="0">
                <a:solidFill>
                  <a:srgbClr val="0078D7"/>
                </a:solidFill>
                <a:latin typeface="Meiryo" panose="020B0604030504040204" pitchFamily="34" charset="-128"/>
                <a:ea typeface="Meiryo" panose="020B0604030504040204" pitchFamily="34" charset="-128"/>
              </a:rPr>
              <a:t> </a:t>
            </a:r>
            <a:r>
              <a:rPr lang="ja-JP" altLang="en-US" sz="2400" b="1">
                <a:solidFill>
                  <a:srgbClr val="0078D7"/>
                </a:solidFill>
                <a:latin typeface="Meiryo" panose="020B0604030504040204" pitchFamily="34" charset="-128"/>
                <a:ea typeface="Meiryo" panose="020B0604030504040204" pitchFamily="34" charset="-128"/>
              </a:rPr>
              <a:t>ネットワーク</a:t>
            </a:r>
            <a:endParaRPr lang="ja-JP" altLang="en-US" sz="2400" b="1" dirty="0" err="1">
              <a:solidFill>
                <a:srgbClr val="0078D7"/>
              </a:solidFill>
              <a:latin typeface="Meiryo" panose="020B0604030504040204" pitchFamily="34" charset="-128"/>
              <a:ea typeface="Meiryo" panose="020B0604030504040204" pitchFamily="34" charset="-128"/>
            </a:endParaRPr>
          </a:p>
        </p:txBody>
      </p:sp>
      <p:cxnSp>
        <p:nvCxnSpPr>
          <p:cNvPr id="307" name="直線コネクタ 306">
            <a:extLst>
              <a:ext uri="{FF2B5EF4-FFF2-40B4-BE49-F238E27FC236}">
                <a16:creationId xmlns:a16="http://schemas.microsoft.com/office/drawing/2014/main" id="{55FD40F4-FA54-7446-8401-8AD1D314FE73}"/>
              </a:ext>
            </a:extLst>
          </p:cNvPr>
          <p:cNvCxnSpPr>
            <a:cxnSpLocks/>
          </p:cNvCxnSpPr>
          <p:nvPr/>
        </p:nvCxnSpPr>
        <p:spPr>
          <a:xfrm>
            <a:off x="5604605" y="1441340"/>
            <a:ext cx="3181116" cy="0"/>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08" name="テキスト ボックス 307">
            <a:extLst>
              <a:ext uri="{FF2B5EF4-FFF2-40B4-BE49-F238E27FC236}">
                <a16:creationId xmlns:a16="http://schemas.microsoft.com/office/drawing/2014/main" id="{07684991-B243-2649-B1E2-35948B77A758}"/>
              </a:ext>
            </a:extLst>
          </p:cNvPr>
          <p:cNvSpPr txBox="1"/>
          <p:nvPr/>
        </p:nvSpPr>
        <p:spPr>
          <a:xfrm>
            <a:off x="5405439" y="1434259"/>
            <a:ext cx="3507050" cy="420884"/>
          </a:xfrm>
          <a:prstGeom prst="rect">
            <a:avLst/>
          </a:prstGeom>
          <a:noFill/>
        </p:spPr>
        <p:txBody>
          <a:bodyPr wrap="none" lIns="137160" tIns="109728" rIns="137160" bIns="109728" rtlCol="0">
            <a:spAutoFit/>
          </a:bodyPr>
          <a:lstStyle/>
          <a:p>
            <a:pPr algn="r" defTabSz="685800">
              <a:lnSpc>
                <a:spcPct val="90000"/>
              </a:lnSpc>
              <a:spcAft>
                <a:spcPts val="450"/>
              </a:spcAft>
              <a:defRPr/>
            </a:pPr>
            <a:r>
              <a:rPr lang="ja-JP" altLang="en-US" sz="1400">
                <a:solidFill>
                  <a:srgbClr val="0078D7"/>
                </a:solidFill>
                <a:latin typeface="Meiryo" panose="020B0604030504040204" pitchFamily="34" charset="-128"/>
                <a:ea typeface="Meiryo" panose="020B0604030504040204" pitchFamily="34" charset="-128"/>
              </a:rPr>
              <a:t>ファイアウォールで守られた</a:t>
            </a:r>
            <a:r>
              <a:rPr lang="en-US" altLang="ja-JP" sz="1400" dirty="0">
                <a:solidFill>
                  <a:srgbClr val="0078D7"/>
                </a:solidFill>
                <a:latin typeface="Meiryo" panose="020B0604030504040204" pitchFamily="34" charset="-128"/>
                <a:ea typeface="Meiryo" panose="020B0604030504040204" pitchFamily="34" charset="-128"/>
              </a:rPr>
              <a:t>LAN</a:t>
            </a:r>
            <a:r>
              <a:rPr lang="ja-JP" altLang="en-US" sz="1400">
                <a:solidFill>
                  <a:srgbClr val="0078D7"/>
                </a:solidFill>
                <a:latin typeface="Meiryo" panose="020B0604030504040204" pitchFamily="34" charset="-128"/>
                <a:ea typeface="Meiryo" panose="020B0604030504040204" pitchFamily="34" charset="-128"/>
              </a:rPr>
              <a:t>／</a:t>
            </a:r>
            <a:r>
              <a:rPr lang="en-US" altLang="ja-JP" sz="1400" dirty="0">
                <a:solidFill>
                  <a:srgbClr val="0078D7"/>
                </a:solidFill>
                <a:latin typeface="Meiryo" panose="020B0604030504040204" pitchFamily="34" charset="-128"/>
                <a:ea typeface="Meiryo" panose="020B0604030504040204" pitchFamily="34" charset="-128"/>
              </a:rPr>
              <a:t>VPN</a:t>
            </a:r>
            <a:endParaRPr lang="ja-JP" altLang="en-US" sz="1400" dirty="0" err="1">
              <a:solidFill>
                <a:srgbClr val="0078D7"/>
              </a:solidFill>
              <a:latin typeface="Meiryo" panose="020B0604030504040204" pitchFamily="34" charset="-128"/>
              <a:ea typeface="Meiryo" panose="020B0604030504040204" pitchFamily="34" charset="-128"/>
            </a:endParaRPr>
          </a:p>
        </p:txBody>
      </p:sp>
      <p:cxnSp>
        <p:nvCxnSpPr>
          <p:cNvPr id="309" name="直線コネクタ 308">
            <a:extLst>
              <a:ext uri="{FF2B5EF4-FFF2-40B4-BE49-F238E27FC236}">
                <a16:creationId xmlns:a16="http://schemas.microsoft.com/office/drawing/2014/main" id="{3E37620A-7C69-814B-BFCF-A3D3B3685059}"/>
              </a:ext>
            </a:extLst>
          </p:cNvPr>
          <p:cNvCxnSpPr>
            <a:cxnSpLocks/>
          </p:cNvCxnSpPr>
          <p:nvPr/>
        </p:nvCxnSpPr>
        <p:spPr>
          <a:xfrm>
            <a:off x="4865993" y="1778952"/>
            <a:ext cx="3919728" cy="0"/>
          </a:xfrm>
          <a:prstGeom prst="line">
            <a:avLst/>
          </a:prstGeom>
          <a:ln w="381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11" name="テキスト ボックス 310">
            <a:extLst>
              <a:ext uri="{FF2B5EF4-FFF2-40B4-BE49-F238E27FC236}">
                <a16:creationId xmlns:a16="http://schemas.microsoft.com/office/drawing/2014/main" id="{1E94A686-6948-2C49-BB74-D89759D169EB}"/>
              </a:ext>
            </a:extLst>
          </p:cNvPr>
          <p:cNvSpPr txBox="1"/>
          <p:nvPr/>
        </p:nvSpPr>
        <p:spPr>
          <a:xfrm>
            <a:off x="4712053" y="1009730"/>
            <a:ext cx="892552" cy="563231"/>
          </a:xfrm>
          <a:prstGeom prst="rect">
            <a:avLst/>
          </a:prstGeom>
          <a:noFill/>
        </p:spPr>
        <p:txBody>
          <a:bodyPr wrap="none" lIns="137160" tIns="109728" rIns="137160" bIns="109728" rtlCol="0">
            <a:spAutoFit/>
          </a:bodyPr>
          <a:lstStyle/>
          <a:p>
            <a:pPr algn="ctr" defTabSz="685800">
              <a:lnSpc>
                <a:spcPct val="90000"/>
              </a:lnSpc>
              <a:spcAft>
                <a:spcPts val="450"/>
              </a:spcAft>
              <a:defRPr/>
            </a:pPr>
            <a:r>
              <a:rPr lang="ja-JP" altLang="en-US" sz="2400" b="1">
                <a:solidFill>
                  <a:srgbClr val="C00000"/>
                </a:solidFill>
                <a:latin typeface="Meiryo" panose="020B0604030504040204" pitchFamily="34" charset="-128"/>
                <a:ea typeface="Meiryo" panose="020B0604030504040204" pitchFamily="34" charset="-128"/>
              </a:rPr>
              <a:t>ゼロ</a:t>
            </a:r>
            <a:endParaRPr lang="ja-JP" altLang="en-US" sz="2400" b="1" dirty="0" err="1">
              <a:solidFill>
                <a:srgbClr val="C00000"/>
              </a:solidFill>
              <a:latin typeface="Meiryo" panose="020B0604030504040204" pitchFamily="34" charset="-128"/>
              <a:ea typeface="Meiryo" panose="020B0604030504040204" pitchFamily="34" charset="-128"/>
            </a:endParaRPr>
          </a:p>
        </p:txBody>
      </p:sp>
      <p:sp>
        <p:nvSpPr>
          <p:cNvPr id="315" name="テキスト ボックス 314">
            <a:extLst>
              <a:ext uri="{FF2B5EF4-FFF2-40B4-BE49-F238E27FC236}">
                <a16:creationId xmlns:a16="http://schemas.microsoft.com/office/drawing/2014/main" id="{B4A540EC-C580-244B-9D5B-AB95F8EA2D99}"/>
              </a:ext>
            </a:extLst>
          </p:cNvPr>
          <p:cNvSpPr txBox="1"/>
          <p:nvPr/>
        </p:nvSpPr>
        <p:spPr>
          <a:xfrm>
            <a:off x="5373653" y="1002650"/>
            <a:ext cx="3457357" cy="563231"/>
          </a:xfrm>
          <a:prstGeom prst="rect">
            <a:avLst/>
          </a:prstGeom>
          <a:noFill/>
        </p:spPr>
        <p:txBody>
          <a:bodyPr wrap="none" lIns="137160" tIns="109728" rIns="137160" bIns="109728" rtlCol="0">
            <a:spAutoFit/>
          </a:bodyPr>
          <a:lstStyle/>
          <a:p>
            <a:pPr algn="r" defTabSz="685800">
              <a:lnSpc>
                <a:spcPct val="90000"/>
              </a:lnSpc>
              <a:spcAft>
                <a:spcPts val="450"/>
              </a:spcAft>
              <a:defRPr/>
            </a:pPr>
            <a:r>
              <a:rPr lang="ja-JP" altLang="en-US" sz="2400" b="1">
                <a:solidFill>
                  <a:srgbClr val="0078D7"/>
                </a:solidFill>
                <a:latin typeface="Meiryo" panose="020B0604030504040204" pitchFamily="34" charset="-128"/>
                <a:ea typeface="Meiryo" panose="020B0604030504040204" pitchFamily="34" charset="-128"/>
              </a:rPr>
              <a:t>トラスト</a:t>
            </a:r>
            <a:r>
              <a:rPr lang="en-US" altLang="ja-JP" sz="2400" b="1" dirty="0">
                <a:solidFill>
                  <a:srgbClr val="0078D7"/>
                </a:solidFill>
                <a:latin typeface="Meiryo" panose="020B0604030504040204" pitchFamily="34" charset="-128"/>
                <a:ea typeface="Meiryo" panose="020B0604030504040204" pitchFamily="34" charset="-128"/>
              </a:rPr>
              <a:t> </a:t>
            </a:r>
            <a:r>
              <a:rPr lang="ja-JP" altLang="en-US" sz="2400" b="1">
                <a:solidFill>
                  <a:srgbClr val="0078D7"/>
                </a:solidFill>
                <a:latin typeface="Meiryo" panose="020B0604030504040204" pitchFamily="34" charset="-128"/>
                <a:ea typeface="Meiryo" panose="020B0604030504040204" pitchFamily="34" charset="-128"/>
              </a:rPr>
              <a:t>ネットワーク</a:t>
            </a:r>
            <a:endParaRPr lang="ja-JP" altLang="en-US" sz="2400" b="1" dirty="0" err="1">
              <a:solidFill>
                <a:srgbClr val="0078D7"/>
              </a:solidFill>
              <a:latin typeface="Meiryo" panose="020B0604030504040204" pitchFamily="34" charset="-128"/>
              <a:ea typeface="Meiryo" panose="020B0604030504040204" pitchFamily="34" charset="-128"/>
            </a:endParaRPr>
          </a:p>
        </p:txBody>
      </p:sp>
      <p:cxnSp>
        <p:nvCxnSpPr>
          <p:cNvPr id="316" name="直線コネクタ 315">
            <a:extLst>
              <a:ext uri="{FF2B5EF4-FFF2-40B4-BE49-F238E27FC236}">
                <a16:creationId xmlns:a16="http://schemas.microsoft.com/office/drawing/2014/main" id="{068EA2B3-FF8B-3C48-B608-86E6644E93CE}"/>
              </a:ext>
            </a:extLst>
          </p:cNvPr>
          <p:cNvCxnSpPr>
            <a:cxnSpLocks/>
          </p:cNvCxnSpPr>
          <p:nvPr/>
        </p:nvCxnSpPr>
        <p:spPr>
          <a:xfrm>
            <a:off x="5604605" y="1441340"/>
            <a:ext cx="3181116" cy="0"/>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17" name="テキスト ボックス 316">
            <a:extLst>
              <a:ext uri="{FF2B5EF4-FFF2-40B4-BE49-F238E27FC236}">
                <a16:creationId xmlns:a16="http://schemas.microsoft.com/office/drawing/2014/main" id="{96D2C5C9-A430-794C-B346-6B5FAE38BED0}"/>
              </a:ext>
            </a:extLst>
          </p:cNvPr>
          <p:cNvSpPr txBox="1"/>
          <p:nvPr/>
        </p:nvSpPr>
        <p:spPr>
          <a:xfrm>
            <a:off x="5405439" y="1434259"/>
            <a:ext cx="3507050" cy="420884"/>
          </a:xfrm>
          <a:prstGeom prst="rect">
            <a:avLst/>
          </a:prstGeom>
          <a:noFill/>
        </p:spPr>
        <p:txBody>
          <a:bodyPr wrap="none" lIns="137160" tIns="109728" rIns="137160" bIns="109728" rtlCol="0">
            <a:spAutoFit/>
          </a:bodyPr>
          <a:lstStyle/>
          <a:p>
            <a:pPr algn="r" defTabSz="685800">
              <a:lnSpc>
                <a:spcPct val="90000"/>
              </a:lnSpc>
              <a:spcAft>
                <a:spcPts val="450"/>
              </a:spcAft>
              <a:defRPr/>
            </a:pPr>
            <a:r>
              <a:rPr lang="ja-JP" altLang="en-US" sz="1400">
                <a:solidFill>
                  <a:srgbClr val="0078D7"/>
                </a:solidFill>
                <a:latin typeface="Meiryo" panose="020B0604030504040204" pitchFamily="34" charset="-128"/>
                <a:ea typeface="Meiryo" panose="020B0604030504040204" pitchFamily="34" charset="-128"/>
              </a:rPr>
              <a:t>ファイアウォールで守られた</a:t>
            </a:r>
            <a:r>
              <a:rPr lang="en-US" altLang="ja-JP" sz="1400" dirty="0">
                <a:solidFill>
                  <a:srgbClr val="0078D7"/>
                </a:solidFill>
                <a:latin typeface="Meiryo" panose="020B0604030504040204" pitchFamily="34" charset="-128"/>
                <a:ea typeface="Meiryo" panose="020B0604030504040204" pitchFamily="34" charset="-128"/>
              </a:rPr>
              <a:t>LAN</a:t>
            </a:r>
            <a:r>
              <a:rPr lang="ja-JP" altLang="en-US" sz="1400">
                <a:solidFill>
                  <a:srgbClr val="0078D7"/>
                </a:solidFill>
                <a:latin typeface="Meiryo" panose="020B0604030504040204" pitchFamily="34" charset="-128"/>
                <a:ea typeface="Meiryo" panose="020B0604030504040204" pitchFamily="34" charset="-128"/>
              </a:rPr>
              <a:t>／</a:t>
            </a:r>
            <a:r>
              <a:rPr lang="en-US" altLang="ja-JP" sz="1400" dirty="0">
                <a:solidFill>
                  <a:srgbClr val="0078D7"/>
                </a:solidFill>
                <a:latin typeface="Meiryo" panose="020B0604030504040204" pitchFamily="34" charset="-128"/>
                <a:ea typeface="Meiryo" panose="020B0604030504040204" pitchFamily="34" charset="-128"/>
              </a:rPr>
              <a:t>VPN</a:t>
            </a:r>
            <a:endParaRPr lang="ja-JP" altLang="en-US" sz="1400" dirty="0" err="1">
              <a:solidFill>
                <a:srgbClr val="0078D7"/>
              </a:solidFill>
              <a:latin typeface="Meiryo" panose="020B0604030504040204" pitchFamily="34" charset="-128"/>
              <a:ea typeface="Meiryo" panose="020B0604030504040204" pitchFamily="34" charset="-128"/>
            </a:endParaRPr>
          </a:p>
        </p:txBody>
      </p:sp>
      <p:cxnSp>
        <p:nvCxnSpPr>
          <p:cNvPr id="318" name="直線コネクタ 317">
            <a:extLst>
              <a:ext uri="{FF2B5EF4-FFF2-40B4-BE49-F238E27FC236}">
                <a16:creationId xmlns:a16="http://schemas.microsoft.com/office/drawing/2014/main" id="{A9CA8247-0401-6B4C-95D3-70B48E985A51}"/>
              </a:ext>
            </a:extLst>
          </p:cNvPr>
          <p:cNvCxnSpPr>
            <a:cxnSpLocks/>
          </p:cNvCxnSpPr>
          <p:nvPr/>
        </p:nvCxnSpPr>
        <p:spPr>
          <a:xfrm>
            <a:off x="4865993" y="1778952"/>
            <a:ext cx="3919728" cy="0"/>
          </a:xfrm>
          <a:prstGeom prst="line">
            <a:avLst/>
          </a:prstGeom>
          <a:ln w="3810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19" name="テキスト ボックス 318">
            <a:extLst>
              <a:ext uri="{FF2B5EF4-FFF2-40B4-BE49-F238E27FC236}">
                <a16:creationId xmlns:a16="http://schemas.microsoft.com/office/drawing/2014/main" id="{E48B7D1E-88AB-4441-B7A1-B465DCAA551E}"/>
              </a:ext>
            </a:extLst>
          </p:cNvPr>
          <p:cNvSpPr txBox="1"/>
          <p:nvPr/>
        </p:nvSpPr>
        <p:spPr>
          <a:xfrm>
            <a:off x="4745158" y="1786821"/>
            <a:ext cx="4226798" cy="420884"/>
          </a:xfrm>
          <a:prstGeom prst="rect">
            <a:avLst/>
          </a:prstGeom>
          <a:noFill/>
        </p:spPr>
        <p:txBody>
          <a:bodyPr wrap="none" lIns="137160" tIns="109728" rIns="137160" bIns="109728" rtlCol="0">
            <a:spAutoFit/>
          </a:bodyPr>
          <a:lstStyle/>
          <a:p>
            <a:pPr defTabSz="685800">
              <a:lnSpc>
                <a:spcPct val="90000"/>
              </a:lnSpc>
              <a:spcAft>
                <a:spcPts val="450"/>
              </a:spcAft>
              <a:defRPr/>
            </a:pPr>
            <a:r>
              <a:rPr lang="ja-JP" altLang="en-US" sz="1400">
                <a:solidFill>
                  <a:srgbClr val="C00000"/>
                </a:solidFill>
                <a:latin typeface="Meiryo" panose="020B0604030504040204" pitchFamily="34" charset="-128"/>
                <a:ea typeface="Meiryo" panose="020B0604030504040204" pitchFamily="34" charset="-128"/>
              </a:rPr>
              <a:t>信頼できなくなった／侵害されていることが前提</a:t>
            </a:r>
            <a:endParaRPr lang="ja-JP" altLang="en-US" sz="1400" dirty="0" err="1">
              <a:solidFill>
                <a:srgbClr val="C00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54910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7"/>
                                        </p:tgtEl>
                                        <p:attrNameLst>
                                          <p:attrName>style.visibility</p:attrName>
                                        </p:attrNameLst>
                                      </p:cBhvr>
                                      <p:to>
                                        <p:strVal val="visible"/>
                                      </p:to>
                                    </p:set>
                                    <p:anim calcmode="lin" valueType="num">
                                      <p:cBhvr>
                                        <p:cTn id="7" dur="500" fill="hold"/>
                                        <p:tgtEl>
                                          <p:spTgt spid="197"/>
                                        </p:tgtEl>
                                        <p:attrNameLst>
                                          <p:attrName>ppt_w</p:attrName>
                                        </p:attrNameLst>
                                      </p:cBhvr>
                                      <p:tavLst>
                                        <p:tav tm="0">
                                          <p:val>
                                            <p:fltVal val="0"/>
                                          </p:val>
                                        </p:tav>
                                        <p:tav tm="100000">
                                          <p:val>
                                            <p:strVal val="#ppt_w"/>
                                          </p:val>
                                        </p:tav>
                                      </p:tavLst>
                                    </p:anim>
                                    <p:anim calcmode="lin" valueType="num">
                                      <p:cBhvr>
                                        <p:cTn id="8" dur="500" fill="hold"/>
                                        <p:tgtEl>
                                          <p:spTgt spid="197"/>
                                        </p:tgtEl>
                                        <p:attrNameLst>
                                          <p:attrName>ppt_h</p:attrName>
                                        </p:attrNameLst>
                                      </p:cBhvr>
                                      <p:tavLst>
                                        <p:tav tm="0">
                                          <p:val>
                                            <p:fltVal val="0"/>
                                          </p:val>
                                        </p:tav>
                                        <p:tav tm="100000">
                                          <p:val>
                                            <p:strVal val="#ppt_h"/>
                                          </p:val>
                                        </p:tav>
                                      </p:tavLst>
                                    </p:anim>
                                    <p:animEffect transition="in" filter="fade">
                                      <p:cBhvr>
                                        <p:cTn id="9" dur="500"/>
                                        <p:tgtEl>
                                          <p:spTgt spid="19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0"/>
                                        </p:tgtEl>
                                        <p:attrNameLst>
                                          <p:attrName>style.visibility</p:attrName>
                                        </p:attrNameLst>
                                      </p:cBhvr>
                                      <p:to>
                                        <p:strVal val="visible"/>
                                      </p:to>
                                    </p:set>
                                    <p:anim calcmode="lin" valueType="num">
                                      <p:cBhvr>
                                        <p:cTn id="12" dur="500" fill="hold"/>
                                        <p:tgtEl>
                                          <p:spTgt spid="210"/>
                                        </p:tgtEl>
                                        <p:attrNameLst>
                                          <p:attrName>ppt_w</p:attrName>
                                        </p:attrNameLst>
                                      </p:cBhvr>
                                      <p:tavLst>
                                        <p:tav tm="0">
                                          <p:val>
                                            <p:fltVal val="0"/>
                                          </p:val>
                                        </p:tav>
                                        <p:tav tm="100000">
                                          <p:val>
                                            <p:strVal val="#ppt_w"/>
                                          </p:val>
                                        </p:tav>
                                      </p:tavLst>
                                    </p:anim>
                                    <p:anim calcmode="lin" valueType="num">
                                      <p:cBhvr>
                                        <p:cTn id="13" dur="500" fill="hold"/>
                                        <p:tgtEl>
                                          <p:spTgt spid="210"/>
                                        </p:tgtEl>
                                        <p:attrNameLst>
                                          <p:attrName>ppt_h</p:attrName>
                                        </p:attrNameLst>
                                      </p:cBhvr>
                                      <p:tavLst>
                                        <p:tav tm="0">
                                          <p:val>
                                            <p:fltVal val="0"/>
                                          </p:val>
                                        </p:tav>
                                        <p:tav tm="100000">
                                          <p:val>
                                            <p:strVal val="#ppt_h"/>
                                          </p:val>
                                        </p:tav>
                                      </p:tavLst>
                                    </p:anim>
                                    <p:animEffect transition="in" filter="fade">
                                      <p:cBhvr>
                                        <p:cTn id="14" dur="500"/>
                                        <p:tgtEl>
                                          <p:spTgt spid="2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69"/>
                                        </p:tgtEl>
                                        <p:attrNameLst>
                                          <p:attrName>style.visibility</p:attrName>
                                        </p:attrNameLst>
                                      </p:cBhvr>
                                      <p:to>
                                        <p:strVal val="visible"/>
                                      </p:to>
                                    </p:set>
                                    <p:anim calcmode="lin" valueType="num">
                                      <p:cBhvr>
                                        <p:cTn id="24" dur="500" fill="hold"/>
                                        <p:tgtEl>
                                          <p:spTgt spid="169"/>
                                        </p:tgtEl>
                                        <p:attrNameLst>
                                          <p:attrName>ppt_w</p:attrName>
                                        </p:attrNameLst>
                                      </p:cBhvr>
                                      <p:tavLst>
                                        <p:tav tm="0">
                                          <p:val>
                                            <p:fltVal val="0"/>
                                          </p:val>
                                        </p:tav>
                                        <p:tav tm="100000">
                                          <p:val>
                                            <p:strVal val="#ppt_w"/>
                                          </p:val>
                                        </p:tav>
                                      </p:tavLst>
                                    </p:anim>
                                    <p:anim calcmode="lin" valueType="num">
                                      <p:cBhvr>
                                        <p:cTn id="25" dur="500" fill="hold"/>
                                        <p:tgtEl>
                                          <p:spTgt spid="169"/>
                                        </p:tgtEl>
                                        <p:attrNameLst>
                                          <p:attrName>ppt_h</p:attrName>
                                        </p:attrNameLst>
                                      </p:cBhvr>
                                      <p:tavLst>
                                        <p:tav tm="0">
                                          <p:val>
                                            <p:fltVal val="0"/>
                                          </p:val>
                                        </p:tav>
                                        <p:tav tm="100000">
                                          <p:val>
                                            <p:strVal val="#ppt_h"/>
                                          </p:val>
                                        </p:tav>
                                      </p:tavLst>
                                    </p:anim>
                                    <p:animEffect transition="in" filter="fade">
                                      <p:cBhvr>
                                        <p:cTn id="26" dur="500"/>
                                        <p:tgtEl>
                                          <p:spTgt spid="16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83"/>
                                        </p:tgtEl>
                                        <p:attrNameLst>
                                          <p:attrName>style.visibility</p:attrName>
                                        </p:attrNameLst>
                                      </p:cBhvr>
                                      <p:to>
                                        <p:strVal val="visible"/>
                                      </p:to>
                                    </p:set>
                                    <p:anim calcmode="lin" valueType="num">
                                      <p:cBhvr>
                                        <p:cTn id="29" dur="500" fill="hold"/>
                                        <p:tgtEl>
                                          <p:spTgt spid="283"/>
                                        </p:tgtEl>
                                        <p:attrNameLst>
                                          <p:attrName>ppt_w</p:attrName>
                                        </p:attrNameLst>
                                      </p:cBhvr>
                                      <p:tavLst>
                                        <p:tav tm="0">
                                          <p:val>
                                            <p:fltVal val="0"/>
                                          </p:val>
                                        </p:tav>
                                        <p:tav tm="100000">
                                          <p:val>
                                            <p:strVal val="#ppt_w"/>
                                          </p:val>
                                        </p:tav>
                                      </p:tavLst>
                                    </p:anim>
                                    <p:anim calcmode="lin" valueType="num">
                                      <p:cBhvr>
                                        <p:cTn id="30" dur="500" fill="hold"/>
                                        <p:tgtEl>
                                          <p:spTgt spid="283"/>
                                        </p:tgtEl>
                                        <p:attrNameLst>
                                          <p:attrName>ppt_h</p:attrName>
                                        </p:attrNameLst>
                                      </p:cBhvr>
                                      <p:tavLst>
                                        <p:tav tm="0">
                                          <p:val>
                                            <p:fltVal val="0"/>
                                          </p:val>
                                        </p:tav>
                                        <p:tav tm="100000">
                                          <p:val>
                                            <p:strVal val="#ppt_h"/>
                                          </p:val>
                                        </p:tav>
                                      </p:tavLst>
                                    </p:anim>
                                    <p:animEffect transition="in" filter="fade">
                                      <p:cBhvr>
                                        <p:cTn id="31" dur="500"/>
                                        <p:tgtEl>
                                          <p:spTgt spid="28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55"/>
                                        </p:tgtEl>
                                        <p:attrNameLst>
                                          <p:attrName>style.visibility</p:attrName>
                                        </p:attrNameLst>
                                      </p:cBhvr>
                                      <p:to>
                                        <p:strVal val="visible"/>
                                      </p:to>
                                    </p:set>
                                    <p:anim calcmode="lin" valueType="num">
                                      <p:cBhvr>
                                        <p:cTn id="36" dur="500" fill="hold"/>
                                        <p:tgtEl>
                                          <p:spTgt spid="155"/>
                                        </p:tgtEl>
                                        <p:attrNameLst>
                                          <p:attrName>ppt_w</p:attrName>
                                        </p:attrNameLst>
                                      </p:cBhvr>
                                      <p:tavLst>
                                        <p:tav tm="0">
                                          <p:val>
                                            <p:fltVal val="0"/>
                                          </p:val>
                                        </p:tav>
                                        <p:tav tm="100000">
                                          <p:val>
                                            <p:strVal val="#ppt_w"/>
                                          </p:val>
                                        </p:tav>
                                      </p:tavLst>
                                    </p:anim>
                                    <p:anim calcmode="lin" valueType="num">
                                      <p:cBhvr>
                                        <p:cTn id="37" dur="500" fill="hold"/>
                                        <p:tgtEl>
                                          <p:spTgt spid="155"/>
                                        </p:tgtEl>
                                        <p:attrNameLst>
                                          <p:attrName>ppt_h</p:attrName>
                                        </p:attrNameLst>
                                      </p:cBhvr>
                                      <p:tavLst>
                                        <p:tav tm="0">
                                          <p:val>
                                            <p:fltVal val="0"/>
                                          </p:val>
                                        </p:tav>
                                        <p:tav tm="100000">
                                          <p:val>
                                            <p:strVal val="#ppt_h"/>
                                          </p:val>
                                        </p:tav>
                                      </p:tavLst>
                                    </p:anim>
                                    <p:animEffect transition="in" filter="fade">
                                      <p:cBhvr>
                                        <p:cTn id="38" dur="500"/>
                                        <p:tgtEl>
                                          <p:spTgt spid="155"/>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96"/>
                                        </p:tgtEl>
                                        <p:attrNameLst>
                                          <p:attrName>style.visibility</p:attrName>
                                        </p:attrNameLst>
                                      </p:cBhvr>
                                      <p:to>
                                        <p:strVal val="visible"/>
                                      </p:to>
                                    </p:set>
                                    <p:anim calcmode="lin" valueType="num">
                                      <p:cBhvr>
                                        <p:cTn id="41" dur="500" fill="hold"/>
                                        <p:tgtEl>
                                          <p:spTgt spid="196"/>
                                        </p:tgtEl>
                                        <p:attrNameLst>
                                          <p:attrName>ppt_w</p:attrName>
                                        </p:attrNameLst>
                                      </p:cBhvr>
                                      <p:tavLst>
                                        <p:tav tm="0">
                                          <p:val>
                                            <p:fltVal val="0"/>
                                          </p:val>
                                        </p:tav>
                                        <p:tav tm="100000">
                                          <p:val>
                                            <p:strVal val="#ppt_w"/>
                                          </p:val>
                                        </p:tav>
                                      </p:tavLst>
                                    </p:anim>
                                    <p:anim calcmode="lin" valueType="num">
                                      <p:cBhvr>
                                        <p:cTn id="42" dur="500" fill="hold"/>
                                        <p:tgtEl>
                                          <p:spTgt spid="196"/>
                                        </p:tgtEl>
                                        <p:attrNameLst>
                                          <p:attrName>ppt_h</p:attrName>
                                        </p:attrNameLst>
                                      </p:cBhvr>
                                      <p:tavLst>
                                        <p:tav tm="0">
                                          <p:val>
                                            <p:fltVal val="0"/>
                                          </p:val>
                                        </p:tav>
                                        <p:tav tm="100000">
                                          <p:val>
                                            <p:strVal val="#ppt_h"/>
                                          </p:val>
                                        </p:tav>
                                      </p:tavLst>
                                    </p:anim>
                                    <p:animEffect transition="in" filter="fade">
                                      <p:cBhvr>
                                        <p:cTn id="43" dur="500"/>
                                        <p:tgtEl>
                                          <p:spTgt spid="196"/>
                                        </p:tgtEl>
                                      </p:cBhvr>
                                    </p:animEffect>
                                  </p:childTnLst>
                                </p:cTn>
                              </p:par>
                              <p:par>
                                <p:cTn id="44" presetID="53" presetClass="entr" presetSubtype="16" fill="hold" nodeType="withEffect">
                                  <p:stCondLst>
                                    <p:cond delay="0"/>
                                  </p:stCondLst>
                                  <p:childTnLst>
                                    <p:set>
                                      <p:cBhvr>
                                        <p:cTn id="45" dur="1" fill="hold">
                                          <p:stCondLst>
                                            <p:cond delay="0"/>
                                          </p:stCondLst>
                                        </p:cTn>
                                        <p:tgtEl>
                                          <p:spTgt spid="184"/>
                                        </p:tgtEl>
                                        <p:attrNameLst>
                                          <p:attrName>style.visibility</p:attrName>
                                        </p:attrNameLst>
                                      </p:cBhvr>
                                      <p:to>
                                        <p:strVal val="visible"/>
                                      </p:to>
                                    </p:set>
                                    <p:anim calcmode="lin" valueType="num">
                                      <p:cBhvr>
                                        <p:cTn id="46" dur="500" fill="hold"/>
                                        <p:tgtEl>
                                          <p:spTgt spid="184"/>
                                        </p:tgtEl>
                                        <p:attrNameLst>
                                          <p:attrName>ppt_w</p:attrName>
                                        </p:attrNameLst>
                                      </p:cBhvr>
                                      <p:tavLst>
                                        <p:tav tm="0">
                                          <p:val>
                                            <p:fltVal val="0"/>
                                          </p:val>
                                        </p:tav>
                                        <p:tav tm="100000">
                                          <p:val>
                                            <p:strVal val="#ppt_w"/>
                                          </p:val>
                                        </p:tav>
                                      </p:tavLst>
                                    </p:anim>
                                    <p:anim calcmode="lin" valueType="num">
                                      <p:cBhvr>
                                        <p:cTn id="47" dur="500" fill="hold"/>
                                        <p:tgtEl>
                                          <p:spTgt spid="184"/>
                                        </p:tgtEl>
                                        <p:attrNameLst>
                                          <p:attrName>ppt_h</p:attrName>
                                        </p:attrNameLst>
                                      </p:cBhvr>
                                      <p:tavLst>
                                        <p:tav tm="0">
                                          <p:val>
                                            <p:fltVal val="0"/>
                                          </p:val>
                                        </p:tav>
                                        <p:tav tm="100000">
                                          <p:val>
                                            <p:strVal val="#ppt_h"/>
                                          </p:val>
                                        </p:tav>
                                      </p:tavLst>
                                    </p:anim>
                                    <p:animEffect transition="in" filter="fade">
                                      <p:cBhvr>
                                        <p:cTn id="48" dur="500"/>
                                        <p:tgtEl>
                                          <p:spTgt spid="184"/>
                                        </p:tgtEl>
                                      </p:cBhvr>
                                    </p:animEffect>
                                  </p:childTnLst>
                                </p:cTn>
                              </p:par>
                              <p:par>
                                <p:cTn id="49" presetID="53" presetClass="entr" presetSubtype="16" fill="hold" nodeType="withEffect">
                                  <p:stCondLst>
                                    <p:cond delay="0"/>
                                  </p:stCondLst>
                                  <p:childTnLst>
                                    <p:set>
                                      <p:cBhvr>
                                        <p:cTn id="50" dur="1" fill="hold">
                                          <p:stCondLst>
                                            <p:cond delay="0"/>
                                          </p:stCondLst>
                                        </p:cTn>
                                        <p:tgtEl>
                                          <p:spTgt spid="178"/>
                                        </p:tgtEl>
                                        <p:attrNameLst>
                                          <p:attrName>style.visibility</p:attrName>
                                        </p:attrNameLst>
                                      </p:cBhvr>
                                      <p:to>
                                        <p:strVal val="visible"/>
                                      </p:to>
                                    </p:set>
                                    <p:anim calcmode="lin" valueType="num">
                                      <p:cBhvr>
                                        <p:cTn id="51" dur="500" fill="hold"/>
                                        <p:tgtEl>
                                          <p:spTgt spid="178"/>
                                        </p:tgtEl>
                                        <p:attrNameLst>
                                          <p:attrName>ppt_w</p:attrName>
                                        </p:attrNameLst>
                                      </p:cBhvr>
                                      <p:tavLst>
                                        <p:tav tm="0">
                                          <p:val>
                                            <p:fltVal val="0"/>
                                          </p:val>
                                        </p:tav>
                                        <p:tav tm="100000">
                                          <p:val>
                                            <p:strVal val="#ppt_w"/>
                                          </p:val>
                                        </p:tav>
                                      </p:tavLst>
                                    </p:anim>
                                    <p:anim calcmode="lin" valueType="num">
                                      <p:cBhvr>
                                        <p:cTn id="52" dur="500" fill="hold"/>
                                        <p:tgtEl>
                                          <p:spTgt spid="178"/>
                                        </p:tgtEl>
                                        <p:attrNameLst>
                                          <p:attrName>ppt_h</p:attrName>
                                        </p:attrNameLst>
                                      </p:cBhvr>
                                      <p:tavLst>
                                        <p:tav tm="0">
                                          <p:val>
                                            <p:fltVal val="0"/>
                                          </p:val>
                                        </p:tav>
                                        <p:tav tm="100000">
                                          <p:val>
                                            <p:strVal val="#ppt_h"/>
                                          </p:val>
                                        </p:tav>
                                      </p:tavLst>
                                    </p:anim>
                                    <p:animEffect transition="in" filter="fade">
                                      <p:cBhvr>
                                        <p:cTn id="53" dur="500"/>
                                        <p:tgtEl>
                                          <p:spTgt spid="178"/>
                                        </p:tgtEl>
                                      </p:cBhvr>
                                    </p:animEffect>
                                  </p:childTnLst>
                                </p:cTn>
                              </p:par>
                              <p:par>
                                <p:cTn id="54" presetID="53" presetClass="entr" presetSubtype="16" fill="hold" nodeType="withEffect">
                                  <p:stCondLst>
                                    <p:cond delay="0"/>
                                  </p:stCondLst>
                                  <p:childTnLst>
                                    <p:set>
                                      <p:cBhvr>
                                        <p:cTn id="55" dur="1" fill="hold">
                                          <p:stCondLst>
                                            <p:cond delay="0"/>
                                          </p:stCondLst>
                                        </p:cTn>
                                        <p:tgtEl>
                                          <p:spTgt spid="163"/>
                                        </p:tgtEl>
                                        <p:attrNameLst>
                                          <p:attrName>style.visibility</p:attrName>
                                        </p:attrNameLst>
                                      </p:cBhvr>
                                      <p:to>
                                        <p:strVal val="visible"/>
                                      </p:to>
                                    </p:set>
                                    <p:anim calcmode="lin" valueType="num">
                                      <p:cBhvr>
                                        <p:cTn id="56" dur="500" fill="hold"/>
                                        <p:tgtEl>
                                          <p:spTgt spid="163"/>
                                        </p:tgtEl>
                                        <p:attrNameLst>
                                          <p:attrName>ppt_w</p:attrName>
                                        </p:attrNameLst>
                                      </p:cBhvr>
                                      <p:tavLst>
                                        <p:tav tm="0">
                                          <p:val>
                                            <p:fltVal val="0"/>
                                          </p:val>
                                        </p:tav>
                                        <p:tav tm="100000">
                                          <p:val>
                                            <p:strVal val="#ppt_w"/>
                                          </p:val>
                                        </p:tav>
                                      </p:tavLst>
                                    </p:anim>
                                    <p:anim calcmode="lin" valueType="num">
                                      <p:cBhvr>
                                        <p:cTn id="57" dur="500" fill="hold"/>
                                        <p:tgtEl>
                                          <p:spTgt spid="163"/>
                                        </p:tgtEl>
                                        <p:attrNameLst>
                                          <p:attrName>ppt_h</p:attrName>
                                        </p:attrNameLst>
                                      </p:cBhvr>
                                      <p:tavLst>
                                        <p:tav tm="0">
                                          <p:val>
                                            <p:fltVal val="0"/>
                                          </p:val>
                                        </p:tav>
                                        <p:tav tm="100000">
                                          <p:val>
                                            <p:strVal val="#ppt_h"/>
                                          </p:val>
                                        </p:tav>
                                      </p:tavLst>
                                    </p:anim>
                                    <p:animEffect transition="in" filter="fade">
                                      <p:cBhvr>
                                        <p:cTn id="58" dur="500"/>
                                        <p:tgtEl>
                                          <p:spTgt spid="163"/>
                                        </p:tgtEl>
                                      </p:cBhvr>
                                    </p:animEffect>
                                  </p:childTnLst>
                                </p:cTn>
                              </p:par>
                              <p:par>
                                <p:cTn id="59" presetID="53" presetClass="entr" presetSubtype="16" fill="hold" nodeType="withEffect">
                                  <p:stCondLst>
                                    <p:cond delay="0"/>
                                  </p:stCondLst>
                                  <p:childTnLst>
                                    <p:set>
                                      <p:cBhvr>
                                        <p:cTn id="60" dur="1" fill="hold">
                                          <p:stCondLst>
                                            <p:cond delay="0"/>
                                          </p:stCondLst>
                                        </p:cTn>
                                        <p:tgtEl>
                                          <p:spTgt spid="190"/>
                                        </p:tgtEl>
                                        <p:attrNameLst>
                                          <p:attrName>style.visibility</p:attrName>
                                        </p:attrNameLst>
                                      </p:cBhvr>
                                      <p:to>
                                        <p:strVal val="visible"/>
                                      </p:to>
                                    </p:set>
                                    <p:anim calcmode="lin" valueType="num">
                                      <p:cBhvr>
                                        <p:cTn id="61" dur="500" fill="hold"/>
                                        <p:tgtEl>
                                          <p:spTgt spid="190"/>
                                        </p:tgtEl>
                                        <p:attrNameLst>
                                          <p:attrName>ppt_w</p:attrName>
                                        </p:attrNameLst>
                                      </p:cBhvr>
                                      <p:tavLst>
                                        <p:tav tm="0">
                                          <p:val>
                                            <p:fltVal val="0"/>
                                          </p:val>
                                        </p:tav>
                                        <p:tav tm="100000">
                                          <p:val>
                                            <p:strVal val="#ppt_w"/>
                                          </p:val>
                                        </p:tav>
                                      </p:tavLst>
                                    </p:anim>
                                    <p:anim calcmode="lin" valueType="num">
                                      <p:cBhvr>
                                        <p:cTn id="62" dur="500" fill="hold"/>
                                        <p:tgtEl>
                                          <p:spTgt spid="190"/>
                                        </p:tgtEl>
                                        <p:attrNameLst>
                                          <p:attrName>ppt_h</p:attrName>
                                        </p:attrNameLst>
                                      </p:cBhvr>
                                      <p:tavLst>
                                        <p:tav tm="0">
                                          <p:val>
                                            <p:fltVal val="0"/>
                                          </p:val>
                                        </p:tav>
                                        <p:tav tm="100000">
                                          <p:val>
                                            <p:strVal val="#ppt_h"/>
                                          </p:val>
                                        </p:tav>
                                      </p:tavLst>
                                    </p:anim>
                                    <p:animEffect transition="in" filter="fade">
                                      <p:cBhvr>
                                        <p:cTn id="63" dur="500"/>
                                        <p:tgtEl>
                                          <p:spTgt spid="190"/>
                                        </p:tgtEl>
                                      </p:cBhvr>
                                    </p:animEffect>
                                  </p:childTnLst>
                                </p:cTn>
                              </p:par>
                              <p:par>
                                <p:cTn id="64" presetID="53" presetClass="entr" presetSubtype="16" fill="hold" nodeType="withEffect">
                                  <p:stCondLst>
                                    <p:cond delay="0"/>
                                  </p:stCondLst>
                                  <p:childTnLst>
                                    <p:set>
                                      <p:cBhvr>
                                        <p:cTn id="65" dur="1" fill="hold">
                                          <p:stCondLst>
                                            <p:cond delay="0"/>
                                          </p:stCondLst>
                                        </p:cTn>
                                        <p:tgtEl>
                                          <p:spTgt spid="172"/>
                                        </p:tgtEl>
                                        <p:attrNameLst>
                                          <p:attrName>style.visibility</p:attrName>
                                        </p:attrNameLst>
                                      </p:cBhvr>
                                      <p:to>
                                        <p:strVal val="visible"/>
                                      </p:to>
                                    </p:set>
                                    <p:anim calcmode="lin" valueType="num">
                                      <p:cBhvr>
                                        <p:cTn id="66" dur="500" fill="hold"/>
                                        <p:tgtEl>
                                          <p:spTgt spid="172"/>
                                        </p:tgtEl>
                                        <p:attrNameLst>
                                          <p:attrName>ppt_w</p:attrName>
                                        </p:attrNameLst>
                                      </p:cBhvr>
                                      <p:tavLst>
                                        <p:tav tm="0">
                                          <p:val>
                                            <p:fltVal val="0"/>
                                          </p:val>
                                        </p:tav>
                                        <p:tav tm="100000">
                                          <p:val>
                                            <p:strVal val="#ppt_w"/>
                                          </p:val>
                                        </p:tav>
                                      </p:tavLst>
                                    </p:anim>
                                    <p:anim calcmode="lin" valueType="num">
                                      <p:cBhvr>
                                        <p:cTn id="67" dur="500" fill="hold"/>
                                        <p:tgtEl>
                                          <p:spTgt spid="172"/>
                                        </p:tgtEl>
                                        <p:attrNameLst>
                                          <p:attrName>ppt_h</p:attrName>
                                        </p:attrNameLst>
                                      </p:cBhvr>
                                      <p:tavLst>
                                        <p:tav tm="0">
                                          <p:val>
                                            <p:fltVal val="0"/>
                                          </p:val>
                                        </p:tav>
                                        <p:tav tm="100000">
                                          <p:val>
                                            <p:strVal val="#ppt_h"/>
                                          </p:val>
                                        </p:tav>
                                      </p:tavLst>
                                    </p:anim>
                                    <p:animEffect transition="in" filter="fade">
                                      <p:cBhvr>
                                        <p:cTn id="68" dur="500"/>
                                        <p:tgtEl>
                                          <p:spTgt spid="172"/>
                                        </p:tgtEl>
                                      </p:cBhvr>
                                    </p:animEffect>
                                  </p:childTnLst>
                                </p:cTn>
                              </p:par>
                              <p:par>
                                <p:cTn id="69" presetID="53" presetClass="entr" presetSubtype="16" fill="hold" nodeType="withEffect">
                                  <p:stCondLst>
                                    <p:cond delay="0"/>
                                  </p:stCondLst>
                                  <p:childTnLst>
                                    <p:set>
                                      <p:cBhvr>
                                        <p:cTn id="70" dur="1" fill="hold">
                                          <p:stCondLst>
                                            <p:cond delay="0"/>
                                          </p:stCondLst>
                                        </p:cTn>
                                        <p:tgtEl>
                                          <p:spTgt spid="229"/>
                                        </p:tgtEl>
                                        <p:attrNameLst>
                                          <p:attrName>style.visibility</p:attrName>
                                        </p:attrNameLst>
                                      </p:cBhvr>
                                      <p:to>
                                        <p:strVal val="visible"/>
                                      </p:to>
                                    </p:set>
                                    <p:anim calcmode="lin" valueType="num">
                                      <p:cBhvr>
                                        <p:cTn id="71" dur="500" fill="hold"/>
                                        <p:tgtEl>
                                          <p:spTgt spid="229"/>
                                        </p:tgtEl>
                                        <p:attrNameLst>
                                          <p:attrName>ppt_w</p:attrName>
                                        </p:attrNameLst>
                                      </p:cBhvr>
                                      <p:tavLst>
                                        <p:tav tm="0">
                                          <p:val>
                                            <p:fltVal val="0"/>
                                          </p:val>
                                        </p:tav>
                                        <p:tav tm="100000">
                                          <p:val>
                                            <p:strVal val="#ppt_w"/>
                                          </p:val>
                                        </p:tav>
                                      </p:tavLst>
                                    </p:anim>
                                    <p:anim calcmode="lin" valueType="num">
                                      <p:cBhvr>
                                        <p:cTn id="72" dur="500" fill="hold"/>
                                        <p:tgtEl>
                                          <p:spTgt spid="229"/>
                                        </p:tgtEl>
                                        <p:attrNameLst>
                                          <p:attrName>ppt_h</p:attrName>
                                        </p:attrNameLst>
                                      </p:cBhvr>
                                      <p:tavLst>
                                        <p:tav tm="0">
                                          <p:val>
                                            <p:fltVal val="0"/>
                                          </p:val>
                                        </p:tav>
                                        <p:tav tm="100000">
                                          <p:val>
                                            <p:strVal val="#ppt_h"/>
                                          </p:val>
                                        </p:tav>
                                      </p:tavLst>
                                    </p:anim>
                                    <p:animEffect transition="in" filter="fade">
                                      <p:cBhvr>
                                        <p:cTn id="73" dur="500"/>
                                        <p:tgtEl>
                                          <p:spTgt spid="229"/>
                                        </p:tgtEl>
                                      </p:cBhvr>
                                    </p:animEffect>
                                  </p:childTnLst>
                                </p:cTn>
                              </p:par>
                              <p:par>
                                <p:cTn id="74" presetID="53" presetClass="entr" presetSubtype="16" fill="hold" nodeType="withEffect">
                                  <p:stCondLst>
                                    <p:cond delay="0"/>
                                  </p:stCondLst>
                                  <p:childTnLst>
                                    <p:set>
                                      <p:cBhvr>
                                        <p:cTn id="75" dur="1" fill="hold">
                                          <p:stCondLst>
                                            <p:cond delay="0"/>
                                          </p:stCondLst>
                                        </p:cTn>
                                        <p:tgtEl>
                                          <p:spTgt spid="223"/>
                                        </p:tgtEl>
                                        <p:attrNameLst>
                                          <p:attrName>style.visibility</p:attrName>
                                        </p:attrNameLst>
                                      </p:cBhvr>
                                      <p:to>
                                        <p:strVal val="visible"/>
                                      </p:to>
                                    </p:set>
                                    <p:anim calcmode="lin" valueType="num">
                                      <p:cBhvr>
                                        <p:cTn id="76" dur="500" fill="hold"/>
                                        <p:tgtEl>
                                          <p:spTgt spid="223"/>
                                        </p:tgtEl>
                                        <p:attrNameLst>
                                          <p:attrName>ppt_w</p:attrName>
                                        </p:attrNameLst>
                                      </p:cBhvr>
                                      <p:tavLst>
                                        <p:tav tm="0">
                                          <p:val>
                                            <p:fltVal val="0"/>
                                          </p:val>
                                        </p:tav>
                                        <p:tav tm="100000">
                                          <p:val>
                                            <p:strVal val="#ppt_w"/>
                                          </p:val>
                                        </p:tav>
                                      </p:tavLst>
                                    </p:anim>
                                    <p:anim calcmode="lin" valueType="num">
                                      <p:cBhvr>
                                        <p:cTn id="77" dur="500" fill="hold"/>
                                        <p:tgtEl>
                                          <p:spTgt spid="223"/>
                                        </p:tgtEl>
                                        <p:attrNameLst>
                                          <p:attrName>ppt_h</p:attrName>
                                        </p:attrNameLst>
                                      </p:cBhvr>
                                      <p:tavLst>
                                        <p:tav tm="0">
                                          <p:val>
                                            <p:fltVal val="0"/>
                                          </p:val>
                                        </p:tav>
                                        <p:tav tm="100000">
                                          <p:val>
                                            <p:strVal val="#ppt_h"/>
                                          </p:val>
                                        </p:tav>
                                      </p:tavLst>
                                    </p:anim>
                                    <p:animEffect transition="in" filter="fade">
                                      <p:cBhvr>
                                        <p:cTn id="78" dur="500"/>
                                        <p:tgtEl>
                                          <p:spTgt spid="223"/>
                                        </p:tgtEl>
                                      </p:cBhvr>
                                    </p:animEffect>
                                  </p:childTnLst>
                                </p:cTn>
                              </p:par>
                              <p:par>
                                <p:cTn id="79" presetID="53" presetClass="entr" presetSubtype="16" fill="hold" nodeType="withEffect">
                                  <p:stCondLst>
                                    <p:cond delay="0"/>
                                  </p:stCondLst>
                                  <p:childTnLst>
                                    <p:set>
                                      <p:cBhvr>
                                        <p:cTn id="80" dur="1" fill="hold">
                                          <p:stCondLst>
                                            <p:cond delay="0"/>
                                          </p:stCondLst>
                                        </p:cTn>
                                        <p:tgtEl>
                                          <p:spTgt spid="241"/>
                                        </p:tgtEl>
                                        <p:attrNameLst>
                                          <p:attrName>style.visibility</p:attrName>
                                        </p:attrNameLst>
                                      </p:cBhvr>
                                      <p:to>
                                        <p:strVal val="visible"/>
                                      </p:to>
                                    </p:set>
                                    <p:anim calcmode="lin" valueType="num">
                                      <p:cBhvr>
                                        <p:cTn id="81" dur="500" fill="hold"/>
                                        <p:tgtEl>
                                          <p:spTgt spid="241"/>
                                        </p:tgtEl>
                                        <p:attrNameLst>
                                          <p:attrName>ppt_w</p:attrName>
                                        </p:attrNameLst>
                                      </p:cBhvr>
                                      <p:tavLst>
                                        <p:tav tm="0">
                                          <p:val>
                                            <p:fltVal val="0"/>
                                          </p:val>
                                        </p:tav>
                                        <p:tav tm="100000">
                                          <p:val>
                                            <p:strVal val="#ppt_w"/>
                                          </p:val>
                                        </p:tav>
                                      </p:tavLst>
                                    </p:anim>
                                    <p:anim calcmode="lin" valueType="num">
                                      <p:cBhvr>
                                        <p:cTn id="82" dur="500" fill="hold"/>
                                        <p:tgtEl>
                                          <p:spTgt spid="241"/>
                                        </p:tgtEl>
                                        <p:attrNameLst>
                                          <p:attrName>ppt_h</p:attrName>
                                        </p:attrNameLst>
                                      </p:cBhvr>
                                      <p:tavLst>
                                        <p:tav tm="0">
                                          <p:val>
                                            <p:fltVal val="0"/>
                                          </p:val>
                                        </p:tav>
                                        <p:tav tm="100000">
                                          <p:val>
                                            <p:strVal val="#ppt_h"/>
                                          </p:val>
                                        </p:tav>
                                      </p:tavLst>
                                    </p:anim>
                                    <p:animEffect transition="in" filter="fade">
                                      <p:cBhvr>
                                        <p:cTn id="83" dur="500"/>
                                        <p:tgtEl>
                                          <p:spTgt spid="241"/>
                                        </p:tgtEl>
                                      </p:cBhvr>
                                    </p:animEffect>
                                  </p:childTnLst>
                                </p:cTn>
                              </p:par>
                              <p:par>
                                <p:cTn id="84" presetID="53" presetClass="entr" presetSubtype="16" fill="hold" nodeType="withEffect">
                                  <p:stCondLst>
                                    <p:cond delay="0"/>
                                  </p:stCondLst>
                                  <p:childTnLst>
                                    <p:set>
                                      <p:cBhvr>
                                        <p:cTn id="85" dur="1" fill="hold">
                                          <p:stCondLst>
                                            <p:cond delay="0"/>
                                          </p:stCondLst>
                                        </p:cTn>
                                        <p:tgtEl>
                                          <p:spTgt spid="217"/>
                                        </p:tgtEl>
                                        <p:attrNameLst>
                                          <p:attrName>style.visibility</p:attrName>
                                        </p:attrNameLst>
                                      </p:cBhvr>
                                      <p:to>
                                        <p:strVal val="visible"/>
                                      </p:to>
                                    </p:set>
                                    <p:anim calcmode="lin" valueType="num">
                                      <p:cBhvr>
                                        <p:cTn id="86" dur="500" fill="hold"/>
                                        <p:tgtEl>
                                          <p:spTgt spid="217"/>
                                        </p:tgtEl>
                                        <p:attrNameLst>
                                          <p:attrName>ppt_w</p:attrName>
                                        </p:attrNameLst>
                                      </p:cBhvr>
                                      <p:tavLst>
                                        <p:tav tm="0">
                                          <p:val>
                                            <p:fltVal val="0"/>
                                          </p:val>
                                        </p:tav>
                                        <p:tav tm="100000">
                                          <p:val>
                                            <p:strVal val="#ppt_w"/>
                                          </p:val>
                                        </p:tav>
                                      </p:tavLst>
                                    </p:anim>
                                    <p:anim calcmode="lin" valueType="num">
                                      <p:cBhvr>
                                        <p:cTn id="87" dur="500" fill="hold"/>
                                        <p:tgtEl>
                                          <p:spTgt spid="217"/>
                                        </p:tgtEl>
                                        <p:attrNameLst>
                                          <p:attrName>ppt_h</p:attrName>
                                        </p:attrNameLst>
                                      </p:cBhvr>
                                      <p:tavLst>
                                        <p:tav tm="0">
                                          <p:val>
                                            <p:fltVal val="0"/>
                                          </p:val>
                                        </p:tav>
                                        <p:tav tm="100000">
                                          <p:val>
                                            <p:strVal val="#ppt_h"/>
                                          </p:val>
                                        </p:tav>
                                      </p:tavLst>
                                    </p:anim>
                                    <p:animEffect transition="in" filter="fade">
                                      <p:cBhvr>
                                        <p:cTn id="88" dur="500"/>
                                        <p:tgtEl>
                                          <p:spTgt spid="217"/>
                                        </p:tgtEl>
                                      </p:cBhvr>
                                    </p:animEffect>
                                  </p:childTnLst>
                                </p:cTn>
                              </p:par>
                              <p:par>
                                <p:cTn id="89" presetID="53" presetClass="entr" presetSubtype="16" fill="hold" nodeType="withEffect">
                                  <p:stCondLst>
                                    <p:cond delay="0"/>
                                  </p:stCondLst>
                                  <p:childTnLst>
                                    <p:set>
                                      <p:cBhvr>
                                        <p:cTn id="90" dur="1" fill="hold">
                                          <p:stCondLst>
                                            <p:cond delay="0"/>
                                          </p:stCondLst>
                                        </p:cTn>
                                        <p:tgtEl>
                                          <p:spTgt spid="269"/>
                                        </p:tgtEl>
                                        <p:attrNameLst>
                                          <p:attrName>style.visibility</p:attrName>
                                        </p:attrNameLst>
                                      </p:cBhvr>
                                      <p:to>
                                        <p:strVal val="visible"/>
                                      </p:to>
                                    </p:set>
                                    <p:anim calcmode="lin" valueType="num">
                                      <p:cBhvr>
                                        <p:cTn id="91" dur="500" fill="hold"/>
                                        <p:tgtEl>
                                          <p:spTgt spid="269"/>
                                        </p:tgtEl>
                                        <p:attrNameLst>
                                          <p:attrName>ppt_w</p:attrName>
                                        </p:attrNameLst>
                                      </p:cBhvr>
                                      <p:tavLst>
                                        <p:tav tm="0">
                                          <p:val>
                                            <p:fltVal val="0"/>
                                          </p:val>
                                        </p:tav>
                                        <p:tav tm="100000">
                                          <p:val>
                                            <p:strVal val="#ppt_w"/>
                                          </p:val>
                                        </p:tav>
                                      </p:tavLst>
                                    </p:anim>
                                    <p:anim calcmode="lin" valueType="num">
                                      <p:cBhvr>
                                        <p:cTn id="92" dur="500" fill="hold"/>
                                        <p:tgtEl>
                                          <p:spTgt spid="269"/>
                                        </p:tgtEl>
                                        <p:attrNameLst>
                                          <p:attrName>ppt_h</p:attrName>
                                        </p:attrNameLst>
                                      </p:cBhvr>
                                      <p:tavLst>
                                        <p:tav tm="0">
                                          <p:val>
                                            <p:fltVal val="0"/>
                                          </p:val>
                                        </p:tav>
                                        <p:tav tm="100000">
                                          <p:val>
                                            <p:strVal val="#ppt_h"/>
                                          </p:val>
                                        </p:tav>
                                      </p:tavLst>
                                    </p:anim>
                                    <p:animEffect transition="in" filter="fade">
                                      <p:cBhvr>
                                        <p:cTn id="93" dur="500"/>
                                        <p:tgtEl>
                                          <p:spTgt spid="269"/>
                                        </p:tgtEl>
                                      </p:cBhvr>
                                    </p:animEffect>
                                  </p:childTnLst>
                                </p:cTn>
                              </p:par>
                              <p:par>
                                <p:cTn id="94" presetID="53" presetClass="entr" presetSubtype="16" fill="hold" nodeType="withEffect">
                                  <p:stCondLst>
                                    <p:cond delay="0"/>
                                  </p:stCondLst>
                                  <p:childTnLst>
                                    <p:set>
                                      <p:cBhvr>
                                        <p:cTn id="95" dur="1" fill="hold">
                                          <p:stCondLst>
                                            <p:cond delay="0"/>
                                          </p:stCondLst>
                                        </p:cTn>
                                        <p:tgtEl>
                                          <p:spTgt spid="235"/>
                                        </p:tgtEl>
                                        <p:attrNameLst>
                                          <p:attrName>style.visibility</p:attrName>
                                        </p:attrNameLst>
                                      </p:cBhvr>
                                      <p:to>
                                        <p:strVal val="visible"/>
                                      </p:to>
                                    </p:set>
                                    <p:anim calcmode="lin" valueType="num">
                                      <p:cBhvr>
                                        <p:cTn id="96" dur="500" fill="hold"/>
                                        <p:tgtEl>
                                          <p:spTgt spid="235"/>
                                        </p:tgtEl>
                                        <p:attrNameLst>
                                          <p:attrName>ppt_w</p:attrName>
                                        </p:attrNameLst>
                                      </p:cBhvr>
                                      <p:tavLst>
                                        <p:tav tm="0">
                                          <p:val>
                                            <p:fltVal val="0"/>
                                          </p:val>
                                        </p:tav>
                                        <p:tav tm="100000">
                                          <p:val>
                                            <p:strVal val="#ppt_w"/>
                                          </p:val>
                                        </p:tav>
                                      </p:tavLst>
                                    </p:anim>
                                    <p:anim calcmode="lin" valueType="num">
                                      <p:cBhvr>
                                        <p:cTn id="97" dur="500" fill="hold"/>
                                        <p:tgtEl>
                                          <p:spTgt spid="235"/>
                                        </p:tgtEl>
                                        <p:attrNameLst>
                                          <p:attrName>ppt_h</p:attrName>
                                        </p:attrNameLst>
                                      </p:cBhvr>
                                      <p:tavLst>
                                        <p:tav tm="0">
                                          <p:val>
                                            <p:fltVal val="0"/>
                                          </p:val>
                                        </p:tav>
                                        <p:tav tm="100000">
                                          <p:val>
                                            <p:strVal val="#ppt_h"/>
                                          </p:val>
                                        </p:tav>
                                      </p:tavLst>
                                    </p:anim>
                                    <p:animEffect transition="in" filter="fade">
                                      <p:cBhvr>
                                        <p:cTn id="98" dur="500"/>
                                        <p:tgtEl>
                                          <p:spTgt spid="235"/>
                                        </p:tgtEl>
                                      </p:cBhvr>
                                    </p:animEffect>
                                  </p:childTnLst>
                                </p:cTn>
                              </p:par>
                              <p:par>
                                <p:cTn id="99" presetID="53" presetClass="entr" presetSubtype="16" fill="hold" nodeType="withEffect">
                                  <p:stCondLst>
                                    <p:cond delay="0"/>
                                  </p:stCondLst>
                                  <p:childTnLst>
                                    <p:set>
                                      <p:cBhvr>
                                        <p:cTn id="100" dur="1" fill="hold">
                                          <p:stCondLst>
                                            <p:cond delay="0"/>
                                          </p:stCondLst>
                                        </p:cTn>
                                        <p:tgtEl>
                                          <p:spTgt spid="291"/>
                                        </p:tgtEl>
                                        <p:attrNameLst>
                                          <p:attrName>style.visibility</p:attrName>
                                        </p:attrNameLst>
                                      </p:cBhvr>
                                      <p:to>
                                        <p:strVal val="visible"/>
                                      </p:to>
                                    </p:set>
                                    <p:anim calcmode="lin" valueType="num">
                                      <p:cBhvr>
                                        <p:cTn id="101" dur="500" fill="hold"/>
                                        <p:tgtEl>
                                          <p:spTgt spid="291"/>
                                        </p:tgtEl>
                                        <p:attrNameLst>
                                          <p:attrName>ppt_w</p:attrName>
                                        </p:attrNameLst>
                                      </p:cBhvr>
                                      <p:tavLst>
                                        <p:tav tm="0">
                                          <p:val>
                                            <p:fltVal val="0"/>
                                          </p:val>
                                        </p:tav>
                                        <p:tav tm="100000">
                                          <p:val>
                                            <p:strVal val="#ppt_w"/>
                                          </p:val>
                                        </p:tav>
                                      </p:tavLst>
                                    </p:anim>
                                    <p:anim calcmode="lin" valueType="num">
                                      <p:cBhvr>
                                        <p:cTn id="102" dur="500" fill="hold"/>
                                        <p:tgtEl>
                                          <p:spTgt spid="291"/>
                                        </p:tgtEl>
                                        <p:attrNameLst>
                                          <p:attrName>ppt_h</p:attrName>
                                        </p:attrNameLst>
                                      </p:cBhvr>
                                      <p:tavLst>
                                        <p:tav tm="0">
                                          <p:val>
                                            <p:fltVal val="0"/>
                                          </p:val>
                                        </p:tav>
                                        <p:tav tm="100000">
                                          <p:val>
                                            <p:strVal val="#ppt_h"/>
                                          </p:val>
                                        </p:tav>
                                      </p:tavLst>
                                    </p:anim>
                                    <p:animEffect transition="in" filter="fade">
                                      <p:cBhvr>
                                        <p:cTn id="103" dur="500"/>
                                        <p:tgtEl>
                                          <p:spTgt spid="291"/>
                                        </p:tgtEl>
                                      </p:cBhvr>
                                    </p:animEffect>
                                  </p:childTnLst>
                                </p:cTn>
                              </p:par>
                              <p:par>
                                <p:cTn id="104" presetID="53" presetClass="entr" presetSubtype="16" fill="hold" nodeType="withEffect">
                                  <p:stCondLst>
                                    <p:cond delay="0"/>
                                  </p:stCondLst>
                                  <p:childTnLst>
                                    <p:set>
                                      <p:cBhvr>
                                        <p:cTn id="105" dur="1" fill="hold">
                                          <p:stCondLst>
                                            <p:cond delay="0"/>
                                          </p:stCondLst>
                                        </p:cTn>
                                        <p:tgtEl>
                                          <p:spTgt spid="255"/>
                                        </p:tgtEl>
                                        <p:attrNameLst>
                                          <p:attrName>style.visibility</p:attrName>
                                        </p:attrNameLst>
                                      </p:cBhvr>
                                      <p:to>
                                        <p:strVal val="visible"/>
                                      </p:to>
                                    </p:set>
                                    <p:anim calcmode="lin" valueType="num">
                                      <p:cBhvr>
                                        <p:cTn id="106" dur="500" fill="hold"/>
                                        <p:tgtEl>
                                          <p:spTgt spid="255"/>
                                        </p:tgtEl>
                                        <p:attrNameLst>
                                          <p:attrName>ppt_w</p:attrName>
                                        </p:attrNameLst>
                                      </p:cBhvr>
                                      <p:tavLst>
                                        <p:tav tm="0">
                                          <p:val>
                                            <p:fltVal val="0"/>
                                          </p:val>
                                        </p:tav>
                                        <p:tav tm="100000">
                                          <p:val>
                                            <p:strVal val="#ppt_w"/>
                                          </p:val>
                                        </p:tav>
                                      </p:tavLst>
                                    </p:anim>
                                    <p:anim calcmode="lin" valueType="num">
                                      <p:cBhvr>
                                        <p:cTn id="107" dur="500" fill="hold"/>
                                        <p:tgtEl>
                                          <p:spTgt spid="255"/>
                                        </p:tgtEl>
                                        <p:attrNameLst>
                                          <p:attrName>ppt_h</p:attrName>
                                        </p:attrNameLst>
                                      </p:cBhvr>
                                      <p:tavLst>
                                        <p:tav tm="0">
                                          <p:val>
                                            <p:fltVal val="0"/>
                                          </p:val>
                                        </p:tav>
                                        <p:tav tm="100000">
                                          <p:val>
                                            <p:strVal val="#ppt_h"/>
                                          </p:val>
                                        </p:tav>
                                      </p:tavLst>
                                    </p:anim>
                                    <p:animEffect transition="in" filter="fade">
                                      <p:cBhvr>
                                        <p:cTn id="108" dur="500"/>
                                        <p:tgtEl>
                                          <p:spTgt spid="255"/>
                                        </p:tgtEl>
                                      </p:cBhvr>
                                    </p:animEffect>
                                  </p:childTnLst>
                                </p:cTn>
                              </p:par>
                              <p:par>
                                <p:cTn id="109" presetID="53" presetClass="entr" presetSubtype="16" fill="hold" nodeType="withEffect">
                                  <p:stCondLst>
                                    <p:cond delay="0"/>
                                  </p:stCondLst>
                                  <p:childTnLst>
                                    <p:set>
                                      <p:cBhvr>
                                        <p:cTn id="110" dur="1" fill="hold">
                                          <p:stCondLst>
                                            <p:cond delay="0"/>
                                          </p:stCondLst>
                                        </p:cTn>
                                        <p:tgtEl>
                                          <p:spTgt spid="285"/>
                                        </p:tgtEl>
                                        <p:attrNameLst>
                                          <p:attrName>style.visibility</p:attrName>
                                        </p:attrNameLst>
                                      </p:cBhvr>
                                      <p:to>
                                        <p:strVal val="visible"/>
                                      </p:to>
                                    </p:set>
                                    <p:anim calcmode="lin" valueType="num">
                                      <p:cBhvr>
                                        <p:cTn id="111" dur="500" fill="hold"/>
                                        <p:tgtEl>
                                          <p:spTgt spid="285"/>
                                        </p:tgtEl>
                                        <p:attrNameLst>
                                          <p:attrName>ppt_w</p:attrName>
                                        </p:attrNameLst>
                                      </p:cBhvr>
                                      <p:tavLst>
                                        <p:tav tm="0">
                                          <p:val>
                                            <p:fltVal val="0"/>
                                          </p:val>
                                        </p:tav>
                                        <p:tav tm="100000">
                                          <p:val>
                                            <p:strVal val="#ppt_w"/>
                                          </p:val>
                                        </p:tav>
                                      </p:tavLst>
                                    </p:anim>
                                    <p:anim calcmode="lin" valueType="num">
                                      <p:cBhvr>
                                        <p:cTn id="112" dur="500" fill="hold"/>
                                        <p:tgtEl>
                                          <p:spTgt spid="285"/>
                                        </p:tgtEl>
                                        <p:attrNameLst>
                                          <p:attrName>ppt_h</p:attrName>
                                        </p:attrNameLst>
                                      </p:cBhvr>
                                      <p:tavLst>
                                        <p:tav tm="0">
                                          <p:val>
                                            <p:fltVal val="0"/>
                                          </p:val>
                                        </p:tav>
                                        <p:tav tm="100000">
                                          <p:val>
                                            <p:strVal val="#ppt_h"/>
                                          </p:val>
                                        </p:tav>
                                      </p:tavLst>
                                    </p:anim>
                                    <p:animEffect transition="in" filter="fade">
                                      <p:cBhvr>
                                        <p:cTn id="113" dur="500"/>
                                        <p:tgtEl>
                                          <p:spTgt spid="285"/>
                                        </p:tgtEl>
                                      </p:cBhvr>
                                    </p:animEffect>
                                  </p:childTnLst>
                                </p:cTn>
                              </p:par>
                              <p:par>
                                <p:cTn id="114" presetID="53" presetClass="entr" presetSubtype="16" fill="hold" nodeType="withEffect">
                                  <p:stCondLst>
                                    <p:cond delay="0"/>
                                  </p:stCondLst>
                                  <p:childTnLst>
                                    <p:set>
                                      <p:cBhvr>
                                        <p:cTn id="115" dur="1" fill="hold">
                                          <p:stCondLst>
                                            <p:cond delay="0"/>
                                          </p:stCondLst>
                                        </p:cTn>
                                        <p:tgtEl>
                                          <p:spTgt spid="297"/>
                                        </p:tgtEl>
                                        <p:attrNameLst>
                                          <p:attrName>style.visibility</p:attrName>
                                        </p:attrNameLst>
                                      </p:cBhvr>
                                      <p:to>
                                        <p:strVal val="visible"/>
                                      </p:to>
                                    </p:set>
                                    <p:anim calcmode="lin" valueType="num">
                                      <p:cBhvr>
                                        <p:cTn id="116" dur="500" fill="hold"/>
                                        <p:tgtEl>
                                          <p:spTgt spid="297"/>
                                        </p:tgtEl>
                                        <p:attrNameLst>
                                          <p:attrName>ppt_w</p:attrName>
                                        </p:attrNameLst>
                                      </p:cBhvr>
                                      <p:tavLst>
                                        <p:tav tm="0">
                                          <p:val>
                                            <p:fltVal val="0"/>
                                          </p:val>
                                        </p:tav>
                                        <p:tav tm="100000">
                                          <p:val>
                                            <p:strVal val="#ppt_w"/>
                                          </p:val>
                                        </p:tav>
                                      </p:tavLst>
                                    </p:anim>
                                    <p:anim calcmode="lin" valueType="num">
                                      <p:cBhvr>
                                        <p:cTn id="117" dur="500" fill="hold"/>
                                        <p:tgtEl>
                                          <p:spTgt spid="297"/>
                                        </p:tgtEl>
                                        <p:attrNameLst>
                                          <p:attrName>ppt_h</p:attrName>
                                        </p:attrNameLst>
                                      </p:cBhvr>
                                      <p:tavLst>
                                        <p:tav tm="0">
                                          <p:val>
                                            <p:fltVal val="0"/>
                                          </p:val>
                                        </p:tav>
                                        <p:tav tm="100000">
                                          <p:val>
                                            <p:strVal val="#ppt_h"/>
                                          </p:val>
                                        </p:tav>
                                      </p:tavLst>
                                    </p:anim>
                                    <p:animEffect transition="in" filter="fade">
                                      <p:cBhvr>
                                        <p:cTn id="118" dur="500"/>
                                        <p:tgtEl>
                                          <p:spTgt spid="297"/>
                                        </p:tgtEl>
                                      </p:cBhvr>
                                    </p:animEffect>
                                  </p:childTnLst>
                                </p:cTn>
                              </p:par>
                              <p:par>
                                <p:cTn id="119" presetID="53" presetClass="entr" presetSubtype="16" fill="hold" nodeType="withEffect">
                                  <p:stCondLst>
                                    <p:cond delay="0"/>
                                  </p:stCondLst>
                                  <p:childTnLst>
                                    <p:set>
                                      <p:cBhvr>
                                        <p:cTn id="120" dur="1" fill="hold">
                                          <p:stCondLst>
                                            <p:cond delay="0"/>
                                          </p:stCondLst>
                                        </p:cTn>
                                        <p:tgtEl>
                                          <p:spTgt spid="211"/>
                                        </p:tgtEl>
                                        <p:attrNameLst>
                                          <p:attrName>style.visibility</p:attrName>
                                        </p:attrNameLst>
                                      </p:cBhvr>
                                      <p:to>
                                        <p:strVal val="visible"/>
                                      </p:to>
                                    </p:set>
                                    <p:anim calcmode="lin" valueType="num">
                                      <p:cBhvr>
                                        <p:cTn id="121" dur="500" fill="hold"/>
                                        <p:tgtEl>
                                          <p:spTgt spid="211"/>
                                        </p:tgtEl>
                                        <p:attrNameLst>
                                          <p:attrName>ppt_w</p:attrName>
                                        </p:attrNameLst>
                                      </p:cBhvr>
                                      <p:tavLst>
                                        <p:tav tm="0">
                                          <p:val>
                                            <p:fltVal val="0"/>
                                          </p:val>
                                        </p:tav>
                                        <p:tav tm="100000">
                                          <p:val>
                                            <p:strVal val="#ppt_w"/>
                                          </p:val>
                                        </p:tav>
                                      </p:tavLst>
                                    </p:anim>
                                    <p:anim calcmode="lin" valueType="num">
                                      <p:cBhvr>
                                        <p:cTn id="122" dur="500" fill="hold"/>
                                        <p:tgtEl>
                                          <p:spTgt spid="211"/>
                                        </p:tgtEl>
                                        <p:attrNameLst>
                                          <p:attrName>ppt_h</p:attrName>
                                        </p:attrNameLst>
                                      </p:cBhvr>
                                      <p:tavLst>
                                        <p:tav tm="0">
                                          <p:val>
                                            <p:fltVal val="0"/>
                                          </p:val>
                                        </p:tav>
                                        <p:tav tm="100000">
                                          <p:val>
                                            <p:strVal val="#ppt_h"/>
                                          </p:val>
                                        </p:tav>
                                      </p:tavLst>
                                    </p:anim>
                                    <p:animEffect transition="in" filter="fade">
                                      <p:cBhvr>
                                        <p:cTn id="123" dur="500"/>
                                        <p:tgtEl>
                                          <p:spTgt spid="211"/>
                                        </p:tgtEl>
                                      </p:cBhvr>
                                    </p:animEffect>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grpId="0" nodeType="clickEffect">
                                  <p:stCondLst>
                                    <p:cond delay="0"/>
                                  </p:stCondLst>
                                  <p:childTnLst>
                                    <p:set>
                                      <p:cBhvr>
                                        <p:cTn id="127" dur="1" fill="hold">
                                          <p:stCondLst>
                                            <p:cond delay="0"/>
                                          </p:stCondLst>
                                        </p:cTn>
                                        <p:tgtEl>
                                          <p:spTgt spid="202"/>
                                        </p:tgtEl>
                                        <p:attrNameLst>
                                          <p:attrName>style.visibility</p:attrName>
                                        </p:attrNameLst>
                                      </p:cBhvr>
                                      <p:to>
                                        <p:strVal val="visible"/>
                                      </p:to>
                                    </p:set>
                                    <p:anim calcmode="lin" valueType="num">
                                      <p:cBhvr>
                                        <p:cTn id="128" dur="500" fill="hold"/>
                                        <p:tgtEl>
                                          <p:spTgt spid="202"/>
                                        </p:tgtEl>
                                        <p:attrNameLst>
                                          <p:attrName>ppt_w</p:attrName>
                                        </p:attrNameLst>
                                      </p:cBhvr>
                                      <p:tavLst>
                                        <p:tav tm="0">
                                          <p:val>
                                            <p:fltVal val="0"/>
                                          </p:val>
                                        </p:tav>
                                        <p:tav tm="100000">
                                          <p:val>
                                            <p:strVal val="#ppt_w"/>
                                          </p:val>
                                        </p:tav>
                                      </p:tavLst>
                                    </p:anim>
                                    <p:anim calcmode="lin" valueType="num">
                                      <p:cBhvr>
                                        <p:cTn id="129" dur="500" fill="hold"/>
                                        <p:tgtEl>
                                          <p:spTgt spid="202"/>
                                        </p:tgtEl>
                                        <p:attrNameLst>
                                          <p:attrName>ppt_h</p:attrName>
                                        </p:attrNameLst>
                                      </p:cBhvr>
                                      <p:tavLst>
                                        <p:tav tm="0">
                                          <p:val>
                                            <p:fltVal val="0"/>
                                          </p:val>
                                        </p:tav>
                                        <p:tav tm="100000">
                                          <p:val>
                                            <p:strVal val="#ppt_h"/>
                                          </p:val>
                                        </p:tav>
                                      </p:tavLst>
                                    </p:anim>
                                    <p:animEffect transition="in" filter="fade">
                                      <p:cBhvr>
                                        <p:cTn id="130" dur="500"/>
                                        <p:tgtEl>
                                          <p:spTgt spid="202"/>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154"/>
                                        </p:tgtEl>
                                        <p:attrNameLst>
                                          <p:attrName>style.visibility</p:attrName>
                                        </p:attrNameLst>
                                      </p:cBhvr>
                                      <p:to>
                                        <p:strVal val="visible"/>
                                      </p:to>
                                    </p:set>
                                    <p:anim calcmode="lin" valueType="num">
                                      <p:cBhvr>
                                        <p:cTn id="133" dur="500" fill="hold"/>
                                        <p:tgtEl>
                                          <p:spTgt spid="154"/>
                                        </p:tgtEl>
                                        <p:attrNameLst>
                                          <p:attrName>ppt_w</p:attrName>
                                        </p:attrNameLst>
                                      </p:cBhvr>
                                      <p:tavLst>
                                        <p:tav tm="0">
                                          <p:val>
                                            <p:fltVal val="0"/>
                                          </p:val>
                                        </p:tav>
                                        <p:tav tm="100000">
                                          <p:val>
                                            <p:strVal val="#ppt_w"/>
                                          </p:val>
                                        </p:tav>
                                      </p:tavLst>
                                    </p:anim>
                                    <p:anim calcmode="lin" valueType="num">
                                      <p:cBhvr>
                                        <p:cTn id="134" dur="500" fill="hold"/>
                                        <p:tgtEl>
                                          <p:spTgt spid="154"/>
                                        </p:tgtEl>
                                        <p:attrNameLst>
                                          <p:attrName>ppt_h</p:attrName>
                                        </p:attrNameLst>
                                      </p:cBhvr>
                                      <p:tavLst>
                                        <p:tav tm="0">
                                          <p:val>
                                            <p:fltVal val="0"/>
                                          </p:val>
                                        </p:tav>
                                        <p:tav tm="100000">
                                          <p:val>
                                            <p:strVal val="#ppt_h"/>
                                          </p:val>
                                        </p:tav>
                                      </p:tavLst>
                                    </p:anim>
                                    <p:animEffect transition="in" filter="fade">
                                      <p:cBhvr>
                                        <p:cTn id="135" dur="500"/>
                                        <p:tgtEl>
                                          <p:spTgt spid="154"/>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grpId="0" nodeType="clickEffect">
                                  <p:stCondLst>
                                    <p:cond delay="0"/>
                                  </p:stCondLst>
                                  <p:childTnLst>
                                    <p:set>
                                      <p:cBhvr>
                                        <p:cTn id="139" dur="1" fill="hold">
                                          <p:stCondLst>
                                            <p:cond delay="0"/>
                                          </p:stCondLst>
                                        </p:cTn>
                                        <p:tgtEl>
                                          <p:spTgt spid="203"/>
                                        </p:tgtEl>
                                        <p:attrNameLst>
                                          <p:attrName>style.visibility</p:attrName>
                                        </p:attrNameLst>
                                      </p:cBhvr>
                                      <p:to>
                                        <p:strVal val="visible"/>
                                      </p:to>
                                    </p:set>
                                    <p:anim calcmode="lin" valueType="num">
                                      <p:cBhvr>
                                        <p:cTn id="140" dur="500" fill="hold"/>
                                        <p:tgtEl>
                                          <p:spTgt spid="203"/>
                                        </p:tgtEl>
                                        <p:attrNameLst>
                                          <p:attrName>ppt_w</p:attrName>
                                        </p:attrNameLst>
                                      </p:cBhvr>
                                      <p:tavLst>
                                        <p:tav tm="0">
                                          <p:val>
                                            <p:fltVal val="0"/>
                                          </p:val>
                                        </p:tav>
                                        <p:tav tm="100000">
                                          <p:val>
                                            <p:strVal val="#ppt_w"/>
                                          </p:val>
                                        </p:tav>
                                      </p:tavLst>
                                    </p:anim>
                                    <p:anim calcmode="lin" valueType="num">
                                      <p:cBhvr>
                                        <p:cTn id="141" dur="500" fill="hold"/>
                                        <p:tgtEl>
                                          <p:spTgt spid="203"/>
                                        </p:tgtEl>
                                        <p:attrNameLst>
                                          <p:attrName>ppt_h</p:attrName>
                                        </p:attrNameLst>
                                      </p:cBhvr>
                                      <p:tavLst>
                                        <p:tav tm="0">
                                          <p:val>
                                            <p:fltVal val="0"/>
                                          </p:val>
                                        </p:tav>
                                        <p:tav tm="100000">
                                          <p:val>
                                            <p:strVal val="#ppt_h"/>
                                          </p:val>
                                        </p:tav>
                                      </p:tavLst>
                                    </p:anim>
                                    <p:animEffect transition="in" filter="fade">
                                      <p:cBhvr>
                                        <p:cTn id="142" dur="500"/>
                                        <p:tgtEl>
                                          <p:spTgt spid="203"/>
                                        </p:tgtEl>
                                      </p:cBhvr>
                                    </p:animEffect>
                                  </p:childTnLst>
                                </p:cTn>
                              </p:par>
                            </p:childTnLst>
                          </p:cTn>
                        </p:par>
                        <p:par>
                          <p:cTn id="143" fill="hold">
                            <p:stCondLst>
                              <p:cond delay="500"/>
                            </p:stCondLst>
                            <p:childTnLst>
                              <p:par>
                                <p:cTn id="144" presetID="53" presetClass="entr" presetSubtype="16" fill="hold" grpId="0" nodeType="afterEffect">
                                  <p:stCondLst>
                                    <p:cond delay="0"/>
                                  </p:stCondLst>
                                  <p:childTnLst>
                                    <p:set>
                                      <p:cBhvr>
                                        <p:cTn id="145" dur="1" fill="hold">
                                          <p:stCondLst>
                                            <p:cond delay="0"/>
                                          </p:stCondLst>
                                        </p:cTn>
                                        <p:tgtEl>
                                          <p:spTgt spid="305"/>
                                        </p:tgtEl>
                                        <p:attrNameLst>
                                          <p:attrName>style.visibility</p:attrName>
                                        </p:attrNameLst>
                                      </p:cBhvr>
                                      <p:to>
                                        <p:strVal val="visible"/>
                                      </p:to>
                                    </p:set>
                                    <p:anim calcmode="lin" valueType="num">
                                      <p:cBhvr>
                                        <p:cTn id="146" dur="500" fill="hold"/>
                                        <p:tgtEl>
                                          <p:spTgt spid="305"/>
                                        </p:tgtEl>
                                        <p:attrNameLst>
                                          <p:attrName>ppt_w</p:attrName>
                                        </p:attrNameLst>
                                      </p:cBhvr>
                                      <p:tavLst>
                                        <p:tav tm="0">
                                          <p:val>
                                            <p:fltVal val="0"/>
                                          </p:val>
                                        </p:tav>
                                        <p:tav tm="100000">
                                          <p:val>
                                            <p:strVal val="#ppt_w"/>
                                          </p:val>
                                        </p:tav>
                                      </p:tavLst>
                                    </p:anim>
                                    <p:anim calcmode="lin" valueType="num">
                                      <p:cBhvr>
                                        <p:cTn id="147" dur="500" fill="hold"/>
                                        <p:tgtEl>
                                          <p:spTgt spid="305"/>
                                        </p:tgtEl>
                                        <p:attrNameLst>
                                          <p:attrName>ppt_h</p:attrName>
                                        </p:attrNameLst>
                                      </p:cBhvr>
                                      <p:tavLst>
                                        <p:tav tm="0">
                                          <p:val>
                                            <p:fltVal val="0"/>
                                          </p:val>
                                        </p:tav>
                                        <p:tav tm="100000">
                                          <p:val>
                                            <p:strVal val="#ppt_h"/>
                                          </p:val>
                                        </p:tav>
                                      </p:tavLst>
                                    </p:anim>
                                    <p:animEffect transition="in" filter="fade">
                                      <p:cBhvr>
                                        <p:cTn id="148" dur="500"/>
                                        <p:tgtEl>
                                          <p:spTgt spid="305"/>
                                        </p:tgtEl>
                                      </p:cBhvr>
                                    </p:animEffect>
                                  </p:childTnLst>
                                </p:cTn>
                              </p:par>
                            </p:childTnLst>
                          </p:cTn>
                        </p:par>
                      </p:childTnLst>
                    </p:cTn>
                  </p:par>
                  <p:par>
                    <p:cTn id="149" fill="hold">
                      <p:stCondLst>
                        <p:cond delay="indefinite"/>
                      </p:stCondLst>
                      <p:childTnLst>
                        <p:par>
                          <p:cTn id="150" fill="hold">
                            <p:stCondLst>
                              <p:cond delay="0"/>
                            </p:stCondLst>
                            <p:childTnLst>
                              <p:par>
                                <p:cTn id="151" presetID="2" presetClass="entr" presetSubtype="2" fill="hold" grpId="0" nodeType="clickEffect">
                                  <p:stCondLst>
                                    <p:cond delay="0"/>
                                  </p:stCondLst>
                                  <p:childTnLst>
                                    <p:set>
                                      <p:cBhvr>
                                        <p:cTn id="152" dur="1" fill="hold">
                                          <p:stCondLst>
                                            <p:cond delay="0"/>
                                          </p:stCondLst>
                                        </p:cTn>
                                        <p:tgtEl>
                                          <p:spTgt spid="311"/>
                                        </p:tgtEl>
                                        <p:attrNameLst>
                                          <p:attrName>style.visibility</p:attrName>
                                        </p:attrNameLst>
                                      </p:cBhvr>
                                      <p:to>
                                        <p:strVal val="visible"/>
                                      </p:to>
                                    </p:set>
                                    <p:anim calcmode="lin" valueType="num">
                                      <p:cBhvr additive="base">
                                        <p:cTn id="153" dur="500" fill="hold"/>
                                        <p:tgtEl>
                                          <p:spTgt spid="311"/>
                                        </p:tgtEl>
                                        <p:attrNameLst>
                                          <p:attrName>ppt_x</p:attrName>
                                        </p:attrNameLst>
                                      </p:cBhvr>
                                      <p:tavLst>
                                        <p:tav tm="0">
                                          <p:val>
                                            <p:strVal val="1+#ppt_w/2"/>
                                          </p:val>
                                        </p:tav>
                                        <p:tav tm="100000">
                                          <p:val>
                                            <p:strVal val="#ppt_x"/>
                                          </p:val>
                                        </p:tav>
                                      </p:tavLst>
                                    </p:anim>
                                    <p:anim calcmode="lin" valueType="num">
                                      <p:cBhvr additive="base">
                                        <p:cTn id="154" dur="500" fill="hold"/>
                                        <p:tgtEl>
                                          <p:spTgt spid="311"/>
                                        </p:tgtEl>
                                        <p:attrNameLst>
                                          <p:attrName>ppt_y</p:attrName>
                                        </p:attrNameLst>
                                      </p:cBhvr>
                                      <p:tavLst>
                                        <p:tav tm="0">
                                          <p:val>
                                            <p:strVal val="#ppt_y"/>
                                          </p:val>
                                        </p:tav>
                                        <p:tav tm="100000">
                                          <p:val>
                                            <p:strVal val="#ppt_y"/>
                                          </p:val>
                                        </p:tav>
                                      </p:tavLst>
                                    </p:anim>
                                  </p:childTnLst>
                                </p:cTn>
                              </p:par>
                              <p:par>
                                <p:cTn id="155" presetID="2" presetClass="entr" presetSubtype="2" fill="hold" nodeType="withEffect">
                                  <p:stCondLst>
                                    <p:cond delay="0"/>
                                  </p:stCondLst>
                                  <p:childTnLst>
                                    <p:set>
                                      <p:cBhvr>
                                        <p:cTn id="156" dur="1" fill="hold">
                                          <p:stCondLst>
                                            <p:cond delay="0"/>
                                          </p:stCondLst>
                                        </p:cTn>
                                        <p:tgtEl>
                                          <p:spTgt spid="309"/>
                                        </p:tgtEl>
                                        <p:attrNameLst>
                                          <p:attrName>style.visibility</p:attrName>
                                        </p:attrNameLst>
                                      </p:cBhvr>
                                      <p:to>
                                        <p:strVal val="visible"/>
                                      </p:to>
                                    </p:set>
                                    <p:anim calcmode="lin" valueType="num">
                                      <p:cBhvr additive="base">
                                        <p:cTn id="157" dur="500" fill="hold"/>
                                        <p:tgtEl>
                                          <p:spTgt spid="309"/>
                                        </p:tgtEl>
                                        <p:attrNameLst>
                                          <p:attrName>ppt_x</p:attrName>
                                        </p:attrNameLst>
                                      </p:cBhvr>
                                      <p:tavLst>
                                        <p:tav tm="0">
                                          <p:val>
                                            <p:strVal val="1+#ppt_w/2"/>
                                          </p:val>
                                        </p:tav>
                                        <p:tav tm="100000">
                                          <p:val>
                                            <p:strVal val="#ppt_x"/>
                                          </p:val>
                                        </p:tav>
                                      </p:tavLst>
                                    </p:anim>
                                    <p:anim calcmode="lin" valueType="num">
                                      <p:cBhvr additive="base">
                                        <p:cTn id="158" dur="500" fill="hold"/>
                                        <p:tgtEl>
                                          <p:spTgt spid="309"/>
                                        </p:tgtEl>
                                        <p:attrNameLst>
                                          <p:attrName>ppt_y</p:attrName>
                                        </p:attrNameLst>
                                      </p:cBhvr>
                                      <p:tavLst>
                                        <p:tav tm="0">
                                          <p:val>
                                            <p:strVal val="#ppt_y"/>
                                          </p:val>
                                        </p:tav>
                                        <p:tav tm="100000">
                                          <p:val>
                                            <p:strVal val="#ppt_y"/>
                                          </p:val>
                                        </p:tav>
                                      </p:tavLst>
                                    </p:anim>
                                  </p:childTnLst>
                                </p:cTn>
                              </p:par>
                            </p:childTnLst>
                          </p:cTn>
                        </p:par>
                        <p:par>
                          <p:cTn id="159" fill="hold">
                            <p:stCondLst>
                              <p:cond delay="500"/>
                            </p:stCondLst>
                            <p:childTnLst>
                              <p:par>
                                <p:cTn id="160" presetID="12" presetClass="entr" presetSubtype="1" fill="hold" grpId="0" nodeType="afterEffect">
                                  <p:stCondLst>
                                    <p:cond delay="0"/>
                                  </p:stCondLst>
                                  <p:childTnLst>
                                    <p:set>
                                      <p:cBhvr>
                                        <p:cTn id="161" dur="1" fill="hold">
                                          <p:stCondLst>
                                            <p:cond delay="0"/>
                                          </p:stCondLst>
                                        </p:cTn>
                                        <p:tgtEl>
                                          <p:spTgt spid="303"/>
                                        </p:tgtEl>
                                        <p:attrNameLst>
                                          <p:attrName>style.visibility</p:attrName>
                                        </p:attrNameLst>
                                      </p:cBhvr>
                                      <p:to>
                                        <p:strVal val="visible"/>
                                      </p:to>
                                    </p:set>
                                    <p:anim calcmode="lin" valueType="num">
                                      <p:cBhvr additive="base">
                                        <p:cTn id="162" dur="500"/>
                                        <p:tgtEl>
                                          <p:spTgt spid="303"/>
                                        </p:tgtEl>
                                        <p:attrNameLst>
                                          <p:attrName>ppt_y</p:attrName>
                                        </p:attrNameLst>
                                      </p:cBhvr>
                                      <p:tavLst>
                                        <p:tav tm="0">
                                          <p:val>
                                            <p:strVal val="#ppt_y-#ppt_h*1.125000"/>
                                          </p:val>
                                        </p:tav>
                                        <p:tav tm="100000">
                                          <p:val>
                                            <p:strVal val="#ppt_y"/>
                                          </p:val>
                                        </p:tav>
                                      </p:tavLst>
                                    </p:anim>
                                    <p:animEffect transition="in" filter="wipe(down)">
                                      <p:cBhvr>
                                        <p:cTn id="163" dur="500"/>
                                        <p:tgtEl>
                                          <p:spTgt spid="303"/>
                                        </p:tgtEl>
                                      </p:cBhvr>
                                    </p:animEffect>
                                  </p:childTnLst>
                                </p:cTn>
                              </p:par>
                              <p:par>
                                <p:cTn id="164" presetID="2" presetClass="entr" presetSubtype="2" fill="hold" grpId="0" nodeType="withEffect">
                                  <p:stCondLst>
                                    <p:cond delay="0"/>
                                  </p:stCondLst>
                                  <p:childTnLst>
                                    <p:set>
                                      <p:cBhvr>
                                        <p:cTn id="165" dur="1" fill="hold">
                                          <p:stCondLst>
                                            <p:cond delay="0"/>
                                          </p:stCondLst>
                                        </p:cTn>
                                        <p:tgtEl>
                                          <p:spTgt spid="319"/>
                                        </p:tgtEl>
                                        <p:attrNameLst>
                                          <p:attrName>style.visibility</p:attrName>
                                        </p:attrNameLst>
                                      </p:cBhvr>
                                      <p:to>
                                        <p:strVal val="visible"/>
                                      </p:to>
                                    </p:set>
                                    <p:anim calcmode="lin" valueType="num">
                                      <p:cBhvr additive="base">
                                        <p:cTn id="166" dur="500" fill="hold"/>
                                        <p:tgtEl>
                                          <p:spTgt spid="319"/>
                                        </p:tgtEl>
                                        <p:attrNameLst>
                                          <p:attrName>ppt_x</p:attrName>
                                        </p:attrNameLst>
                                      </p:cBhvr>
                                      <p:tavLst>
                                        <p:tav tm="0">
                                          <p:val>
                                            <p:strVal val="1+#ppt_w/2"/>
                                          </p:val>
                                        </p:tav>
                                        <p:tav tm="100000">
                                          <p:val>
                                            <p:strVal val="#ppt_x"/>
                                          </p:val>
                                        </p:tav>
                                      </p:tavLst>
                                    </p:anim>
                                    <p:anim calcmode="lin" valueType="num">
                                      <p:cBhvr additive="base">
                                        <p:cTn id="167" dur="500" fill="hold"/>
                                        <p:tgtEl>
                                          <p:spTgt spid="319"/>
                                        </p:tgtEl>
                                        <p:attrNameLst>
                                          <p:attrName>ppt_y</p:attrName>
                                        </p:attrNameLst>
                                      </p:cBhvr>
                                      <p:tavLst>
                                        <p:tav tm="0">
                                          <p:val>
                                            <p:strVal val="#ppt_y"/>
                                          </p:val>
                                        </p:tav>
                                        <p:tav tm="100000">
                                          <p:val>
                                            <p:strVal val="#ppt_y"/>
                                          </p:val>
                                        </p:tav>
                                      </p:tavLst>
                                    </p:anim>
                                  </p:childTnLst>
                                </p:cTn>
                              </p:par>
                              <p:par>
                                <p:cTn id="168" presetID="2" presetClass="entr" presetSubtype="2" fill="hold" nodeType="withEffect">
                                  <p:stCondLst>
                                    <p:cond delay="0"/>
                                  </p:stCondLst>
                                  <p:childTnLst>
                                    <p:set>
                                      <p:cBhvr>
                                        <p:cTn id="169" dur="1" fill="hold">
                                          <p:stCondLst>
                                            <p:cond delay="0"/>
                                          </p:stCondLst>
                                        </p:cTn>
                                        <p:tgtEl>
                                          <p:spTgt spid="318"/>
                                        </p:tgtEl>
                                        <p:attrNameLst>
                                          <p:attrName>style.visibility</p:attrName>
                                        </p:attrNameLst>
                                      </p:cBhvr>
                                      <p:to>
                                        <p:strVal val="visible"/>
                                      </p:to>
                                    </p:set>
                                    <p:anim calcmode="lin" valueType="num">
                                      <p:cBhvr additive="base">
                                        <p:cTn id="170" dur="500" fill="hold"/>
                                        <p:tgtEl>
                                          <p:spTgt spid="318"/>
                                        </p:tgtEl>
                                        <p:attrNameLst>
                                          <p:attrName>ppt_x</p:attrName>
                                        </p:attrNameLst>
                                      </p:cBhvr>
                                      <p:tavLst>
                                        <p:tav tm="0">
                                          <p:val>
                                            <p:strVal val="1+#ppt_w/2"/>
                                          </p:val>
                                        </p:tav>
                                        <p:tav tm="100000">
                                          <p:val>
                                            <p:strVal val="#ppt_x"/>
                                          </p:val>
                                        </p:tav>
                                      </p:tavLst>
                                    </p:anim>
                                    <p:anim calcmode="lin" valueType="num">
                                      <p:cBhvr additive="base">
                                        <p:cTn id="171" dur="500" fill="hold"/>
                                        <p:tgtEl>
                                          <p:spTgt spid="3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p:bldP spid="169" grpId="0" animBg="1"/>
      <p:bldP spid="154" grpId="0"/>
      <p:bldP spid="196" grpId="0"/>
      <p:bldP spid="197" grpId="0"/>
      <p:bldP spid="13" grpId="0" animBg="1"/>
      <p:bldP spid="202" grpId="0"/>
      <p:bldP spid="203" grpId="0" animBg="1"/>
      <p:bldP spid="210" grpId="0" animBg="1"/>
      <p:bldP spid="305" grpId="0" animBg="1"/>
      <p:bldP spid="303" grpId="0"/>
      <p:bldP spid="311" grpId="0"/>
      <p:bldP spid="319"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D46AC8E6-BDD5-DD4A-AD19-B5344F3667BD}"/>
              </a:ext>
            </a:extLst>
          </p:cNvPr>
          <p:cNvSpPr/>
          <p:nvPr/>
        </p:nvSpPr>
        <p:spPr>
          <a:xfrm>
            <a:off x="120525" y="845951"/>
            <a:ext cx="8902946" cy="418715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472B7901-5EE0-CB45-9F74-413B1488770E}"/>
              </a:ext>
            </a:extLst>
          </p:cNvPr>
          <p:cNvSpPr/>
          <p:nvPr/>
        </p:nvSpPr>
        <p:spPr>
          <a:xfrm>
            <a:off x="162899" y="1499769"/>
            <a:ext cx="2903569" cy="325888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4EED3F3E-9D47-D948-8C6E-6E23901813B5}"/>
              </a:ext>
            </a:extLst>
          </p:cNvPr>
          <p:cNvSpPr/>
          <p:nvPr/>
        </p:nvSpPr>
        <p:spPr>
          <a:xfrm>
            <a:off x="3120214" y="1499769"/>
            <a:ext cx="2903569" cy="325888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EA4D3B2F-3FA7-234F-97FD-0E8037FA9BCD}"/>
              </a:ext>
            </a:extLst>
          </p:cNvPr>
          <p:cNvSpPr/>
          <p:nvPr/>
        </p:nvSpPr>
        <p:spPr>
          <a:xfrm>
            <a:off x="6077532" y="1499898"/>
            <a:ext cx="2903569" cy="3258887"/>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A537CC8-1721-E04E-B01D-F122400ECA58}"/>
              </a:ext>
            </a:extLst>
          </p:cNvPr>
          <p:cNvSpPr>
            <a:spLocks noGrp="1"/>
          </p:cNvSpPr>
          <p:nvPr>
            <p:ph type="title"/>
          </p:nvPr>
        </p:nvSpPr>
        <p:spPr/>
        <p:txBody>
          <a:bodyPr/>
          <a:lstStyle/>
          <a:p>
            <a:r>
              <a:rPr kumimoji="1" lang="ja-JP" altLang="en-US"/>
              <a:t>サイバー・ハイジーン</a:t>
            </a:r>
          </a:p>
        </p:txBody>
      </p:sp>
      <p:sp>
        <p:nvSpPr>
          <p:cNvPr id="5" name="正方形/長方形 4">
            <a:extLst>
              <a:ext uri="{FF2B5EF4-FFF2-40B4-BE49-F238E27FC236}">
                <a16:creationId xmlns:a16="http://schemas.microsoft.com/office/drawing/2014/main" id="{FAA714A1-2AA4-B743-BA80-B21E4A04A612}"/>
              </a:ext>
            </a:extLst>
          </p:cNvPr>
          <p:cNvSpPr/>
          <p:nvPr/>
        </p:nvSpPr>
        <p:spPr>
          <a:xfrm>
            <a:off x="120524" y="1031848"/>
            <a:ext cx="8902946" cy="400110"/>
          </a:xfrm>
          <a:prstGeom prst="rect">
            <a:avLst/>
          </a:prstGeom>
        </p:spPr>
        <p:txBody>
          <a:bodyPr wrap="square">
            <a:spAutoFit/>
          </a:bodyPr>
          <a:lstStyle/>
          <a:p>
            <a:pPr algn="ctr"/>
            <a:r>
              <a:rPr lang="en-US" altLang="ja-JP" sz="2000" b="1" dirty="0">
                <a:solidFill>
                  <a:schemeClr val="bg1"/>
                </a:solidFill>
                <a:latin typeface="Meiryo" panose="020B0604030504040204" pitchFamily="34" charset="-128"/>
                <a:ea typeface="Meiryo" panose="020B0604030504040204" pitchFamily="34" charset="-128"/>
              </a:rPr>
              <a:t>IPA</a:t>
            </a:r>
            <a:r>
              <a:rPr lang="ja-JP" altLang="en-US" sz="2000" b="1">
                <a:solidFill>
                  <a:schemeClr val="bg1"/>
                </a:solidFill>
                <a:latin typeface="Meiryo" panose="020B0604030504040204" pitchFamily="34" charset="-128"/>
                <a:ea typeface="Meiryo" panose="020B0604030504040204" pitchFamily="34" charset="-128"/>
              </a:rPr>
              <a:t>（情報処理推進機構）</a:t>
            </a:r>
            <a:r>
              <a:rPr lang="ja-JP" altLang="en-US" sz="1600" b="1">
                <a:solidFill>
                  <a:schemeClr val="bg1"/>
                </a:solidFill>
                <a:latin typeface="Meiryo" panose="020B0604030504040204" pitchFamily="34" charset="-128"/>
                <a:ea typeface="Meiryo" panose="020B0604030504040204" pitchFamily="34" charset="-128"/>
              </a:rPr>
              <a:t>が推奨する</a:t>
            </a:r>
            <a:r>
              <a:rPr lang="en-US" altLang="ja-JP" sz="1600" b="1" dirty="0">
                <a:solidFill>
                  <a:schemeClr val="bg1"/>
                </a:solidFill>
                <a:latin typeface="Meiryo" panose="020B0604030504040204" pitchFamily="34" charset="-128"/>
                <a:ea typeface="Meiryo" panose="020B0604030504040204" pitchFamily="34" charset="-128"/>
              </a:rPr>
              <a:t> </a:t>
            </a:r>
            <a:r>
              <a:rPr lang="ja-JP" altLang="en-US" sz="2000" b="1">
                <a:solidFill>
                  <a:schemeClr val="bg1"/>
                </a:solidFill>
                <a:latin typeface="Meiryo" panose="020B0604030504040204" pitchFamily="34" charset="-128"/>
                <a:ea typeface="Meiryo" panose="020B0604030504040204" pitchFamily="34" charset="-128"/>
              </a:rPr>
              <a:t>日常における情報セキュリティ対策</a:t>
            </a:r>
          </a:p>
        </p:txBody>
      </p:sp>
      <p:sp>
        <p:nvSpPr>
          <p:cNvPr id="6" name="正方形/長方形 5">
            <a:extLst>
              <a:ext uri="{FF2B5EF4-FFF2-40B4-BE49-F238E27FC236}">
                <a16:creationId xmlns:a16="http://schemas.microsoft.com/office/drawing/2014/main" id="{BE86F420-ACBE-744E-A473-8E51E3D5246C}"/>
              </a:ext>
            </a:extLst>
          </p:cNvPr>
          <p:cNvSpPr/>
          <p:nvPr/>
        </p:nvSpPr>
        <p:spPr>
          <a:xfrm>
            <a:off x="243538" y="1647539"/>
            <a:ext cx="2742288" cy="2431435"/>
          </a:xfrm>
          <a:prstGeom prst="rect">
            <a:avLst/>
          </a:prstGeom>
        </p:spPr>
        <p:txBody>
          <a:bodyPr wrap="square">
            <a:spAutoFit/>
          </a:bodyPr>
          <a:lstStyle/>
          <a:p>
            <a:pPr algn="ctr"/>
            <a:r>
              <a:rPr lang="ja-JP" altLang="ja-JP" sz="16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組織のシステム管理者向け</a:t>
            </a:r>
            <a:endParaRPr lang="en-US" altLang="ja-JP" sz="16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just"/>
            <a:endPar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情報持ち出しルールの徹底</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社内ネットワークへの機器接続ルールの徹底</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修正プログラムの適用</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セキュリティソフトの導入および定義ファイルの最新化</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定期的なバックアップの実施</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パスワードの適切な設定と管理</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不要なサービスやアカウントの停止または削除</a:t>
            </a:r>
          </a:p>
        </p:txBody>
      </p:sp>
      <p:sp>
        <p:nvSpPr>
          <p:cNvPr id="7" name="正方形/長方形 6">
            <a:extLst>
              <a:ext uri="{FF2B5EF4-FFF2-40B4-BE49-F238E27FC236}">
                <a16:creationId xmlns:a16="http://schemas.microsoft.com/office/drawing/2014/main" id="{1909AAF5-76AF-7D47-9708-C52EFD14D319}"/>
              </a:ext>
            </a:extLst>
          </p:cNvPr>
          <p:cNvSpPr/>
          <p:nvPr/>
        </p:nvSpPr>
        <p:spPr>
          <a:xfrm>
            <a:off x="3200856" y="1647540"/>
            <a:ext cx="2742288" cy="2800767"/>
          </a:xfrm>
          <a:prstGeom prst="rect">
            <a:avLst/>
          </a:prstGeom>
        </p:spPr>
        <p:txBody>
          <a:bodyPr wrap="square">
            <a:spAutoFit/>
          </a:bodyPr>
          <a:lstStyle/>
          <a:p>
            <a:pPr algn="ctr"/>
            <a:r>
              <a:rPr lang="ja-JP" altLang="ja-JP" sz="16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組織の利用者向け</a:t>
            </a:r>
            <a:endParaRPr lang="en-US" altLang="ja-JP" sz="16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just"/>
            <a:endPar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修正プログラムの適用</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セキュリティソフトの導入および定義ファイルの最新化</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パスワードの適切な設定と管理</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不審なメールに注意</a:t>
            </a:r>
          </a:p>
          <a:p>
            <a:pPr marL="285750" indent="-285750" algn="just">
              <a:buFont typeface="Wingdings" pitchFamily="2" charset="2"/>
              <a:buChar char="ü"/>
            </a:pPr>
            <a:r>
              <a:rPr lang="en-US" altLang="ja-JP" sz="12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USB</a:t>
            </a: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メモリ等の取り扱いの注意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社内ネットワークへの機器接続ルールの遵守</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ソフトウェアをインストールする際の注意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パソコン等の画面ロック機能の設定</a:t>
            </a:r>
          </a:p>
        </p:txBody>
      </p:sp>
      <p:sp>
        <p:nvSpPr>
          <p:cNvPr id="8" name="正方形/長方形 7">
            <a:extLst>
              <a:ext uri="{FF2B5EF4-FFF2-40B4-BE49-F238E27FC236}">
                <a16:creationId xmlns:a16="http://schemas.microsoft.com/office/drawing/2014/main" id="{367CFF20-7BB7-1042-8B84-776379DFF298}"/>
              </a:ext>
            </a:extLst>
          </p:cNvPr>
          <p:cNvSpPr/>
          <p:nvPr/>
        </p:nvSpPr>
        <p:spPr>
          <a:xfrm>
            <a:off x="6166174" y="1647539"/>
            <a:ext cx="2726283" cy="2985433"/>
          </a:xfrm>
          <a:prstGeom prst="rect">
            <a:avLst/>
          </a:prstGeom>
        </p:spPr>
        <p:txBody>
          <a:bodyPr wrap="square">
            <a:spAutoFit/>
          </a:bodyPr>
          <a:lstStyle/>
          <a:p>
            <a:pPr algn="ctr"/>
            <a:r>
              <a:rPr lang="ja-JP" altLang="ja-JP" sz="16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家庭の利用者向け</a:t>
            </a:r>
            <a:endParaRPr lang="en-US" altLang="ja-JP" sz="16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just"/>
            <a:endPar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修正プログラムの適用</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セキュリティソフトの導入および定義ファイルの最新化</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定期的なバックアップの実施</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パスワードの適切な設定と管理</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メールやショートメッセージ（</a:t>
            </a:r>
            <a:r>
              <a:rPr lang="en-US" altLang="ja-JP" sz="12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SMS</a:t>
            </a: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2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SNS</a:t>
            </a: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での不審なファイルや</a:t>
            </a:r>
            <a:r>
              <a:rPr lang="en-US" altLang="ja-JP" sz="12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URL</a:t>
            </a: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に注意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偽のセキュリティ警告に注意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スマートデバイスのアプリや構成プロファイル導入時の注意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スマートフォン等の画面ロック機能の設定</a:t>
            </a:r>
          </a:p>
        </p:txBody>
      </p:sp>
      <p:sp>
        <p:nvSpPr>
          <p:cNvPr id="12" name="正方形/長方形 11">
            <a:extLst>
              <a:ext uri="{FF2B5EF4-FFF2-40B4-BE49-F238E27FC236}">
                <a16:creationId xmlns:a16="http://schemas.microsoft.com/office/drawing/2014/main" id="{BFFB14FB-0B9F-5E40-9245-CB202FDF4D1D}"/>
              </a:ext>
            </a:extLst>
          </p:cNvPr>
          <p:cNvSpPr/>
          <p:nvPr/>
        </p:nvSpPr>
        <p:spPr>
          <a:xfrm>
            <a:off x="5775069" y="4816188"/>
            <a:ext cx="3264034" cy="230832"/>
          </a:xfrm>
          <a:prstGeom prst="rect">
            <a:avLst/>
          </a:prstGeom>
        </p:spPr>
        <p:txBody>
          <a:bodyPr wrap="none">
            <a:spAutoFit/>
          </a:bodyPr>
          <a:lstStyle/>
          <a:p>
            <a:pPr algn="r"/>
            <a:r>
              <a:rPr lang="en-US" altLang="ja-JP" sz="900" dirty="0">
                <a:solidFill>
                  <a:schemeClr val="bg1"/>
                </a:solidFill>
                <a:latin typeface="Meiryo" panose="020B0604030504040204" pitchFamily="34" charset="-128"/>
                <a:ea typeface="Meiryo" panose="020B0604030504040204" pitchFamily="34" charset="-128"/>
              </a:rPr>
              <a:t>IPA</a:t>
            </a:r>
            <a:r>
              <a:rPr lang="ja-JP" altLang="en-US" sz="900">
                <a:solidFill>
                  <a:schemeClr val="bg1"/>
                </a:solidFill>
                <a:latin typeface="Meiryo" panose="020B0604030504040204" pitchFamily="34" charset="-128"/>
                <a:ea typeface="Meiryo" panose="020B0604030504040204" pitchFamily="34" charset="-128"/>
              </a:rPr>
              <a:t>・「日常における情報セキュリティ対策」を参考に作成</a:t>
            </a:r>
            <a:endParaRPr lang="ja-JP" altLang="en-US" sz="900" i="0">
              <a:solidFill>
                <a:schemeClr val="bg1"/>
              </a:solidFill>
              <a:effectLst/>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BE996D0F-9F2A-D343-B872-78D6CA387EA1}"/>
              </a:ext>
            </a:extLst>
          </p:cNvPr>
          <p:cNvSpPr/>
          <p:nvPr/>
        </p:nvSpPr>
        <p:spPr>
          <a:xfrm>
            <a:off x="120527" y="5234527"/>
            <a:ext cx="8902946" cy="48881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10CE895B-3AE1-F844-A4D0-D5FE825206EB}"/>
              </a:ext>
            </a:extLst>
          </p:cNvPr>
          <p:cNvSpPr/>
          <p:nvPr/>
        </p:nvSpPr>
        <p:spPr>
          <a:xfrm>
            <a:off x="120525" y="5309658"/>
            <a:ext cx="8902945" cy="400110"/>
          </a:xfrm>
          <a:prstGeom prst="rect">
            <a:avLst/>
          </a:prstGeom>
        </p:spPr>
        <p:txBody>
          <a:bodyPr wrap="square">
            <a:spAutoFit/>
          </a:bodyPr>
          <a:lstStyle/>
          <a:p>
            <a:pPr algn="ct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万全を期すための</a:t>
            </a:r>
            <a:r>
              <a:rPr lang="en-US"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MDM</a:t>
            </a: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EDR</a:t>
            </a: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UEM</a:t>
            </a: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などのツールの活用</a:t>
            </a:r>
            <a:endParaRPr lang="ja-JP" altLang="en-US" sz="2000">
              <a:solidFill>
                <a:schemeClr val="bg1"/>
              </a:solidFill>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2046F436-622C-F44C-828A-89D8E0FA06DB}"/>
              </a:ext>
            </a:extLst>
          </p:cNvPr>
          <p:cNvSpPr/>
          <p:nvPr/>
        </p:nvSpPr>
        <p:spPr>
          <a:xfrm>
            <a:off x="128343" y="5881521"/>
            <a:ext cx="8902945" cy="67710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99A3F6A9-6FA9-2F4C-8DBD-63582B307C03}"/>
              </a:ext>
            </a:extLst>
          </p:cNvPr>
          <p:cNvSpPr/>
          <p:nvPr/>
        </p:nvSpPr>
        <p:spPr>
          <a:xfrm>
            <a:off x="2863840" y="5924762"/>
            <a:ext cx="3416320" cy="677108"/>
          </a:xfrm>
          <a:prstGeom prst="rect">
            <a:avLst/>
          </a:prstGeom>
        </p:spPr>
        <p:txBody>
          <a:bodyPr wrap="none">
            <a:spAutoFit/>
          </a:bodyPr>
          <a:lstStyle/>
          <a:p>
            <a:pPr algn="ctr"/>
            <a:r>
              <a:rPr lang="ja-JP" altLang="en-US" sz="2400" b="1">
                <a:solidFill>
                  <a:schemeClr val="bg1"/>
                </a:solidFill>
                <a:latin typeface="Meiryo" panose="020B0604030504040204" pitchFamily="34" charset="-128"/>
                <a:ea typeface="Meiryo" panose="020B0604030504040204" pitchFamily="34" charset="-128"/>
                <a:cs typeface="Times New Roman" panose="02020603050405020304" pitchFamily="18" charset="0"/>
              </a:rPr>
              <a:t>サイバー・ハイジーン</a:t>
            </a:r>
            <a:endPar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en-US" sz="1400">
                <a:solidFill>
                  <a:schemeClr val="bg1"/>
                </a:solidFill>
                <a:latin typeface="Meiryo" panose="020B0604030504040204" pitchFamily="34" charset="-128"/>
                <a:ea typeface="Meiryo" panose="020B0604030504040204" pitchFamily="34" charset="-128"/>
                <a:cs typeface="Times New Roman" panose="02020603050405020304" pitchFamily="18" charset="0"/>
              </a:rPr>
              <a:t>エンドポイントの衛生状態を健全に保つ</a:t>
            </a:r>
            <a:endParaRPr lang="ja-JP" altLang="en-US" sz="1400"/>
          </a:p>
        </p:txBody>
      </p:sp>
      <p:sp>
        <p:nvSpPr>
          <p:cNvPr id="18" name="加算記号 17">
            <a:extLst>
              <a:ext uri="{FF2B5EF4-FFF2-40B4-BE49-F238E27FC236}">
                <a16:creationId xmlns:a16="http://schemas.microsoft.com/office/drawing/2014/main" id="{2D6CBC93-E3AC-834E-956F-D112B964B2A8}"/>
              </a:ext>
            </a:extLst>
          </p:cNvPr>
          <p:cNvSpPr/>
          <p:nvPr/>
        </p:nvSpPr>
        <p:spPr>
          <a:xfrm>
            <a:off x="4370949" y="4906427"/>
            <a:ext cx="417732" cy="446183"/>
          </a:xfrm>
          <a:prstGeom prst="mathPlus">
            <a:avLst/>
          </a:prstGeom>
          <a:solidFill>
            <a:srgbClr val="FF8AD8"/>
          </a:solidFill>
          <a:ln w="635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下矢印 18">
            <a:extLst>
              <a:ext uri="{FF2B5EF4-FFF2-40B4-BE49-F238E27FC236}">
                <a16:creationId xmlns:a16="http://schemas.microsoft.com/office/drawing/2014/main" id="{936F7031-BFEB-1043-AACF-48F062EE3ED6}"/>
              </a:ext>
            </a:extLst>
          </p:cNvPr>
          <p:cNvSpPr/>
          <p:nvPr/>
        </p:nvSpPr>
        <p:spPr>
          <a:xfrm>
            <a:off x="4370949" y="5682883"/>
            <a:ext cx="417732" cy="264764"/>
          </a:xfrm>
          <a:prstGeom prst="downArrow">
            <a:avLst/>
          </a:prstGeom>
          <a:solidFill>
            <a:schemeClr val="accent6">
              <a:lumMod val="75000"/>
            </a:schemeClr>
          </a:solidFill>
          <a:ln w="635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2915839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角丸四角形 36">
            <a:extLst>
              <a:ext uri="{FF2B5EF4-FFF2-40B4-BE49-F238E27FC236}">
                <a16:creationId xmlns:a16="http://schemas.microsoft.com/office/drawing/2014/main" id="{539D1B23-169D-EE47-8D41-3F4FB4A60B74}"/>
              </a:ext>
            </a:extLst>
          </p:cNvPr>
          <p:cNvSpPr/>
          <p:nvPr/>
        </p:nvSpPr>
        <p:spPr>
          <a:xfrm>
            <a:off x="3310100" y="1070392"/>
            <a:ext cx="2492989" cy="2072767"/>
          </a:xfrm>
          <a:prstGeom prst="roundRect">
            <a:avLst>
              <a:gd name="adj" fmla="val 10853"/>
            </a:avLst>
          </a:prstGeom>
          <a:solidFill>
            <a:schemeClr val="accent4">
              <a:lumMod val="60000"/>
              <a:lumOff val="40000"/>
              <a:alpha val="1918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角丸四角形 32">
            <a:extLst>
              <a:ext uri="{FF2B5EF4-FFF2-40B4-BE49-F238E27FC236}">
                <a16:creationId xmlns:a16="http://schemas.microsoft.com/office/drawing/2014/main" id="{77E5ACD5-5EB2-EC44-9A1A-3CFC2C9C6EFB}"/>
              </a:ext>
            </a:extLst>
          </p:cNvPr>
          <p:cNvSpPr/>
          <p:nvPr/>
        </p:nvSpPr>
        <p:spPr>
          <a:xfrm>
            <a:off x="876748" y="2899194"/>
            <a:ext cx="2312894" cy="3445304"/>
          </a:xfrm>
          <a:prstGeom prst="roundRect">
            <a:avLst>
              <a:gd name="adj" fmla="val 10853"/>
            </a:avLst>
          </a:prstGeom>
          <a:solidFill>
            <a:srgbClr val="FFC000">
              <a:alpha val="241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角丸四角形 34">
            <a:extLst>
              <a:ext uri="{FF2B5EF4-FFF2-40B4-BE49-F238E27FC236}">
                <a16:creationId xmlns:a16="http://schemas.microsoft.com/office/drawing/2014/main" id="{6D570DC8-E52B-174F-B823-C29FD0D28F70}"/>
              </a:ext>
            </a:extLst>
          </p:cNvPr>
          <p:cNvSpPr/>
          <p:nvPr/>
        </p:nvSpPr>
        <p:spPr>
          <a:xfrm>
            <a:off x="5954357" y="2899194"/>
            <a:ext cx="2312894" cy="3445304"/>
          </a:xfrm>
          <a:prstGeom prst="roundRect">
            <a:avLst>
              <a:gd name="adj" fmla="val 10853"/>
            </a:avLst>
          </a:prstGeom>
          <a:solidFill>
            <a:srgbClr val="FFC000">
              <a:alpha val="241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A057CC7-7125-3A42-AF53-5CF42A639165}"/>
              </a:ext>
            </a:extLst>
          </p:cNvPr>
          <p:cNvSpPr>
            <a:spLocks noGrp="1"/>
          </p:cNvSpPr>
          <p:nvPr>
            <p:ph type="title"/>
          </p:nvPr>
        </p:nvSpPr>
        <p:spPr/>
        <p:txBody>
          <a:bodyPr/>
          <a:lstStyle/>
          <a:p>
            <a:r>
              <a:rPr kumimoji="1" lang="ja-JP" altLang="en-US"/>
              <a:t>動的ポリシー</a:t>
            </a:r>
          </a:p>
        </p:txBody>
      </p:sp>
      <p:sp>
        <p:nvSpPr>
          <p:cNvPr id="3" name="円/楕円 2">
            <a:extLst>
              <a:ext uri="{FF2B5EF4-FFF2-40B4-BE49-F238E27FC236}">
                <a16:creationId xmlns:a16="http://schemas.microsoft.com/office/drawing/2014/main" id="{CC69A432-7DFA-C345-AFA5-44BF2AC93B3B}"/>
              </a:ext>
            </a:extLst>
          </p:cNvPr>
          <p:cNvSpPr/>
          <p:nvPr/>
        </p:nvSpPr>
        <p:spPr>
          <a:xfrm>
            <a:off x="3646054" y="3168843"/>
            <a:ext cx="1851891" cy="1851891"/>
          </a:xfrm>
          <a:prstGeom prst="ellipse">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D2D3082A-7E55-C945-A972-9B8FB427B138}"/>
              </a:ext>
            </a:extLst>
          </p:cNvPr>
          <p:cNvSpPr txBox="1"/>
          <p:nvPr/>
        </p:nvSpPr>
        <p:spPr>
          <a:xfrm>
            <a:off x="3946811" y="4431450"/>
            <a:ext cx="1261885" cy="523220"/>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リファレンス</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1400" b="1">
                <a:solidFill>
                  <a:schemeClr val="bg1"/>
                </a:solidFill>
                <a:latin typeface="Meiryo" panose="020B0604030504040204" pitchFamily="34" charset="-128"/>
                <a:ea typeface="Meiryo" panose="020B0604030504040204" pitchFamily="34" charset="-128"/>
              </a:rPr>
              <a:t>モニター</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6" name="Freeform 20">
            <a:extLst>
              <a:ext uri="{FF2B5EF4-FFF2-40B4-BE49-F238E27FC236}">
                <a16:creationId xmlns:a16="http://schemas.microsoft.com/office/drawing/2014/main" id="{4BEDF29E-9FA4-CA4C-BD64-4562ABD5E470}"/>
              </a:ext>
            </a:extLst>
          </p:cNvPr>
          <p:cNvSpPr>
            <a:spLocks noEditPoints="1"/>
          </p:cNvSpPr>
          <p:nvPr/>
        </p:nvSpPr>
        <p:spPr bwMode="black">
          <a:xfrm>
            <a:off x="1704442" y="3518404"/>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7" name="図形グループ 34">
            <a:extLst>
              <a:ext uri="{FF2B5EF4-FFF2-40B4-BE49-F238E27FC236}">
                <a16:creationId xmlns:a16="http://schemas.microsoft.com/office/drawing/2014/main" id="{49D05028-4027-4444-B0F0-A1F6EEC5E7F0}"/>
              </a:ext>
            </a:extLst>
          </p:cNvPr>
          <p:cNvGrpSpPr/>
          <p:nvPr/>
        </p:nvGrpSpPr>
        <p:grpSpPr>
          <a:xfrm>
            <a:off x="1622191" y="3661482"/>
            <a:ext cx="348896" cy="703221"/>
            <a:chOff x="1946324" y="4125162"/>
            <a:chExt cx="969964" cy="2007872"/>
          </a:xfrm>
          <a:effectLst>
            <a:outerShdw blurRad="50800" dist="38100" dir="2700000" algn="tl" rotWithShape="0">
              <a:prstClr val="black">
                <a:alpha val="40000"/>
              </a:prstClr>
            </a:outerShdw>
          </a:effectLst>
        </p:grpSpPr>
        <p:sp>
          <p:nvSpPr>
            <p:cNvPr id="8" name="円/楕円 7">
              <a:extLst>
                <a:ext uri="{FF2B5EF4-FFF2-40B4-BE49-F238E27FC236}">
                  <a16:creationId xmlns:a16="http://schemas.microsoft.com/office/drawing/2014/main" id="{AF160D98-328E-7244-9DAD-9A7521DA2B2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51DC374D-555A-8A4F-976F-2AC3B4DAD8C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Group 4">
            <a:extLst>
              <a:ext uri="{FF2B5EF4-FFF2-40B4-BE49-F238E27FC236}">
                <a16:creationId xmlns:a16="http://schemas.microsoft.com/office/drawing/2014/main" id="{86A6A4E0-3D07-F94B-B1DF-B492B380B4A3}"/>
              </a:ext>
            </a:extLst>
          </p:cNvPr>
          <p:cNvGrpSpPr>
            <a:grpSpLocks noChangeAspect="1"/>
          </p:cNvGrpSpPr>
          <p:nvPr/>
        </p:nvGrpSpPr>
        <p:grpSpPr bwMode="auto">
          <a:xfrm>
            <a:off x="7213713" y="3671652"/>
            <a:ext cx="364971" cy="693052"/>
            <a:chOff x="4282" y="2219"/>
            <a:chExt cx="554" cy="1052"/>
          </a:xfrm>
          <a:effectLst>
            <a:outerShdw blurRad="50800" dist="38100" dir="2700000" algn="tl" rotWithShape="0">
              <a:prstClr val="black">
                <a:alpha val="40000"/>
              </a:prstClr>
            </a:outerShdw>
          </a:effectLst>
        </p:grpSpPr>
        <p:sp>
          <p:nvSpPr>
            <p:cNvPr id="11" name="Rectangle 5">
              <a:extLst>
                <a:ext uri="{FF2B5EF4-FFF2-40B4-BE49-F238E27FC236}">
                  <a16:creationId xmlns:a16="http://schemas.microsoft.com/office/drawing/2014/main" id="{B0AEAF33-5C6D-7F45-A6E1-9012FB82F03E}"/>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2" name="Rectangle 6">
              <a:extLst>
                <a:ext uri="{FF2B5EF4-FFF2-40B4-BE49-F238E27FC236}">
                  <a16:creationId xmlns:a16="http://schemas.microsoft.com/office/drawing/2014/main" id="{2880B81C-6148-494D-AD3D-F5D35F426F3B}"/>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13" name="Rectangle 7">
              <a:extLst>
                <a:ext uri="{FF2B5EF4-FFF2-40B4-BE49-F238E27FC236}">
                  <a16:creationId xmlns:a16="http://schemas.microsoft.com/office/drawing/2014/main" id="{56ED6156-5CC8-9D43-99EC-6B45DD30DBA9}"/>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4" name="Rectangle 8">
              <a:extLst>
                <a:ext uri="{FF2B5EF4-FFF2-40B4-BE49-F238E27FC236}">
                  <a16:creationId xmlns:a16="http://schemas.microsoft.com/office/drawing/2014/main" id="{B969732F-CD3D-6542-948C-280606C74A86}"/>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5" name="Rectangle 9">
              <a:extLst>
                <a:ext uri="{FF2B5EF4-FFF2-40B4-BE49-F238E27FC236}">
                  <a16:creationId xmlns:a16="http://schemas.microsoft.com/office/drawing/2014/main" id="{C235BE3B-54DA-7A43-BC88-74A309FB07E8}"/>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6" name="Rectangle 10">
              <a:extLst>
                <a:ext uri="{FF2B5EF4-FFF2-40B4-BE49-F238E27FC236}">
                  <a16:creationId xmlns:a16="http://schemas.microsoft.com/office/drawing/2014/main" id="{E81A61D6-7A7D-8C4D-9A53-A9309C5CF5A7}"/>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17" name="Rectangle 11">
              <a:extLst>
                <a:ext uri="{FF2B5EF4-FFF2-40B4-BE49-F238E27FC236}">
                  <a16:creationId xmlns:a16="http://schemas.microsoft.com/office/drawing/2014/main" id="{D1FE3A79-45E3-FE49-A5C5-E07313252ACE}"/>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pic>
        <p:nvPicPr>
          <p:cNvPr id="18" name="Picture 2" descr="ファイル・フォルダのアイコン素材 1 | 商用可の無料(フリー)のアイコン素材をダウンロードできるサイト『icon rainbow』">
            <a:extLst>
              <a:ext uri="{FF2B5EF4-FFF2-40B4-BE49-F238E27FC236}">
                <a16:creationId xmlns:a16="http://schemas.microsoft.com/office/drawing/2014/main" id="{AFDAF38D-B462-084A-ABED-40D9CE0A256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17274" y="3478866"/>
            <a:ext cx="609997" cy="6099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正方形/長方形 18">
            <a:extLst>
              <a:ext uri="{FF2B5EF4-FFF2-40B4-BE49-F238E27FC236}">
                <a16:creationId xmlns:a16="http://schemas.microsoft.com/office/drawing/2014/main" id="{CD26B6ED-85B5-E549-86BD-421B3FA78AC8}"/>
              </a:ext>
            </a:extLst>
          </p:cNvPr>
          <p:cNvSpPr/>
          <p:nvPr/>
        </p:nvSpPr>
        <p:spPr>
          <a:xfrm>
            <a:off x="909020" y="4559067"/>
            <a:ext cx="2199938" cy="415498"/>
          </a:xfrm>
          <a:prstGeom prst="rect">
            <a:avLst/>
          </a:prstGeom>
        </p:spPr>
        <p:txBody>
          <a:bodyPr wrap="square">
            <a:spAutoFit/>
          </a:bodyPr>
          <a:lstStyle/>
          <a:p>
            <a:pPr algn="just"/>
            <a:r>
              <a:rPr lang="ja-JP" altLang="ja-JP" sz="1050" kern="100">
                <a:latin typeface="Meiryo" panose="020B0604030504040204" pitchFamily="34" charset="-128"/>
                <a:ea typeface="Meiryo" panose="020B0604030504040204" pitchFamily="34" charset="-128"/>
                <a:cs typeface="Times New Roman" panose="02020603050405020304" pitchFamily="18" charset="0"/>
              </a:rPr>
              <a:t>プログラムなどデータを</a:t>
            </a:r>
            <a:r>
              <a:rPr lang="ja-JP" altLang="en-US" sz="1050" kern="100">
                <a:latin typeface="Meiryo" panose="020B0604030504040204" pitchFamily="34" charset="-128"/>
                <a:ea typeface="Meiryo" panose="020B0604030504040204" pitchFamily="34" charset="-128"/>
                <a:cs typeface="Times New Roman" panose="02020603050405020304" pitchFamily="18" charset="0"/>
              </a:rPr>
              <a:t>要求し、</a:t>
            </a:r>
            <a:r>
              <a:rPr lang="ja-JP" altLang="ja-JP" sz="1050" kern="100">
                <a:latin typeface="Meiryo" panose="020B0604030504040204" pitchFamily="34" charset="-128"/>
                <a:ea typeface="Meiryo" panose="020B0604030504040204" pitchFamily="34" charset="-128"/>
                <a:cs typeface="Times New Roman" panose="02020603050405020304" pitchFamily="18" charset="0"/>
              </a:rPr>
              <a:t>受け取り、扱う</a:t>
            </a:r>
            <a:r>
              <a:rPr lang="ja-JP" altLang="en-US" sz="1050" kern="100">
                <a:latin typeface="Meiryo" panose="020B0604030504040204" pitchFamily="34" charset="-128"/>
                <a:ea typeface="Meiryo" panose="020B0604030504040204" pitchFamily="34" charset="-128"/>
                <a:cs typeface="Times New Roman" panose="02020603050405020304" pitchFamily="18" charset="0"/>
              </a:rPr>
              <a:t>側／使用者</a:t>
            </a:r>
            <a:endParaRPr lang="ja-JP" altLang="ja-JP" sz="1050" kern="100">
              <a:latin typeface="Meiryo" panose="020B0604030504040204" pitchFamily="34" charset="-128"/>
              <a:ea typeface="Meiryo" panose="020B0604030504040204" pitchFamily="34" charset="-128"/>
              <a:cs typeface="Times New Roman" panose="02020603050405020304" pitchFamily="18" charset="0"/>
            </a:endParaRPr>
          </a:p>
        </p:txBody>
      </p:sp>
      <p:sp>
        <p:nvSpPr>
          <p:cNvPr id="20" name="正方形/長方形 19">
            <a:extLst>
              <a:ext uri="{FF2B5EF4-FFF2-40B4-BE49-F238E27FC236}">
                <a16:creationId xmlns:a16="http://schemas.microsoft.com/office/drawing/2014/main" id="{DE718BCC-7745-3044-A061-624E8A4BCB1C}"/>
              </a:ext>
            </a:extLst>
          </p:cNvPr>
          <p:cNvSpPr/>
          <p:nvPr/>
        </p:nvSpPr>
        <p:spPr>
          <a:xfrm>
            <a:off x="1254498" y="3116134"/>
            <a:ext cx="1569660" cy="369332"/>
          </a:xfrm>
          <a:prstGeom prst="rect">
            <a:avLst/>
          </a:prstGeom>
        </p:spPr>
        <p:txBody>
          <a:bodyPr wrap="none">
            <a:spAutoFit/>
          </a:bodyPr>
          <a:lstStyle/>
          <a:p>
            <a:pPr algn="ctr"/>
            <a:r>
              <a:rPr lang="ja-JP" altLang="ja-JP" b="1" kern="100">
                <a:latin typeface="Meiryo" panose="020B0604030504040204" pitchFamily="34" charset="-128"/>
                <a:ea typeface="Meiryo" panose="020B0604030504040204" pitchFamily="34" charset="-128"/>
                <a:cs typeface="Times New Roman" panose="02020603050405020304" pitchFamily="18" charset="0"/>
              </a:rPr>
              <a:t>サブジェクト</a:t>
            </a:r>
            <a:endParaRPr lang="ja-JP" altLang="en-US" b="1">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4ADBF525-5F73-CF4C-84C2-0A26A35442AB}"/>
              </a:ext>
            </a:extLst>
          </p:cNvPr>
          <p:cNvSpPr/>
          <p:nvPr/>
        </p:nvSpPr>
        <p:spPr>
          <a:xfrm>
            <a:off x="6013523" y="4557233"/>
            <a:ext cx="2194559" cy="577081"/>
          </a:xfrm>
          <a:prstGeom prst="rect">
            <a:avLst/>
          </a:prstGeom>
        </p:spPr>
        <p:txBody>
          <a:bodyPr wrap="square">
            <a:spAutoFit/>
          </a:bodyPr>
          <a:lstStyle/>
          <a:p>
            <a:pPr algn="r"/>
            <a:r>
              <a:rPr lang="ja-JP" altLang="ja-JP" sz="1050">
                <a:latin typeface="Meiryo" panose="020B0604030504040204" pitchFamily="34" charset="-128"/>
                <a:ea typeface="Meiryo" panose="020B0604030504040204" pitchFamily="34" charset="-128"/>
                <a:cs typeface="Times New Roman" panose="02020603050405020304" pitchFamily="18" charset="0"/>
              </a:rPr>
              <a:t>ファイルや資料、</a:t>
            </a:r>
            <a:r>
              <a:rPr lang="ja-JP" altLang="en-US" sz="1050">
                <a:latin typeface="Meiryo" panose="020B0604030504040204" pitchFamily="34" charset="-128"/>
                <a:ea typeface="Meiryo" panose="020B0604030504040204" pitchFamily="34" charset="-128"/>
                <a:cs typeface="Times New Roman" panose="02020603050405020304" pitchFamily="18" charset="0"/>
              </a:rPr>
              <a:t>アプリケーションなど、</a:t>
            </a:r>
            <a:r>
              <a:rPr lang="ja-JP" altLang="ja-JP" sz="1050">
                <a:latin typeface="Meiryo" panose="020B0604030504040204" pitchFamily="34" charset="-128"/>
                <a:ea typeface="Meiryo" panose="020B0604030504040204" pitchFamily="34" charset="-128"/>
                <a:cs typeface="Times New Roman" panose="02020603050405020304" pitchFamily="18" charset="0"/>
              </a:rPr>
              <a:t>データ</a:t>
            </a:r>
            <a:r>
              <a:rPr lang="ja-JP" altLang="en-US" sz="1050">
                <a:latin typeface="Meiryo" panose="020B0604030504040204" pitchFamily="34" charset="-128"/>
                <a:ea typeface="Meiryo" panose="020B0604030504040204" pitchFamily="34" charset="-128"/>
                <a:cs typeface="Times New Roman" panose="02020603050405020304" pitchFamily="18" charset="0"/>
              </a:rPr>
              <a:t>や機能、資源</a:t>
            </a:r>
            <a:r>
              <a:rPr lang="ja-JP" altLang="ja-JP" sz="1050">
                <a:latin typeface="Meiryo" panose="020B0604030504040204" pitchFamily="34" charset="-128"/>
                <a:ea typeface="Meiryo" panose="020B0604030504040204" pitchFamily="34" charset="-128"/>
                <a:cs typeface="Times New Roman" panose="02020603050405020304" pitchFamily="18" charset="0"/>
              </a:rPr>
              <a:t>を差し出す</a:t>
            </a:r>
            <a:r>
              <a:rPr lang="ja-JP" altLang="en-US" sz="1050">
                <a:latin typeface="Meiryo" panose="020B0604030504040204" pitchFamily="34" charset="-128"/>
                <a:ea typeface="Meiryo" panose="020B0604030504040204" pitchFamily="34" charset="-128"/>
                <a:cs typeface="Times New Roman" panose="02020603050405020304" pitchFamily="18" charset="0"/>
              </a:rPr>
              <a:t>側</a:t>
            </a:r>
            <a:r>
              <a:rPr lang="ja-JP" altLang="ja-JP" sz="1050">
                <a:latin typeface="Meiryo" panose="020B0604030504040204" pitchFamily="34" charset="-128"/>
                <a:ea typeface="Meiryo" panose="020B0604030504040204" pitchFamily="34" charset="-128"/>
              </a:rPr>
              <a:t> </a:t>
            </a:r>
            <a:endParaRPr lang="ja-JP" altLang="en-US" sz="1050">
              <a:latin typeface="Meiryo" panose="020B0604030504040204" pitchFamily="34" charset="-128"/>
              <a:ea typeface="Meiryo" panose="020B0604030504040204" pitchFamily="34" charset="-128"/>
            </a:endParaRPr>
          </a:p>
        </p:txBody>
      </p:sp>
      <p:sp>
        <p:nvSpPr>
          <p:cNvPr id="22" name="正方形/長方形 21">
            <a:extLst>
              <a:ext uri="{FF2B5EF4-FFF2-40B4-BE49-F238E27FC236}">
                <a16:creationId xmlns:a16="http://schemas.microsoft.com/office/drawing/2014/main" id="{FB886DFC-44FF-7447-83ED-189F1287CB31}"/>
              </a:ext>
            </a:extLst>
          </p:cNvPr>
          <p:cNvSpPr/>
          <p:nvPr/>
        </p:nvSpPr>
        <p:spPr>
          <a:xfrm>
            <a:off x="6337442" y="3116134"/>
            <a:ext cx="1569660" cy="369332"/>
          </a:xfrm>
          <a:prstGeom prst="rect">
            <a:avLst/>
          </a:prstGeom>
        </p:spPr>
        <p:txBody>
          <a:bodyPr wrap="none">
            <a:spAutoFit/>
          </a:bodyPr>
          <a:lstStyle/>
          <a:p>
            <a:pPr algn="ctr"/>
            <a:r>
              <a:rPr lang="ja-JP" altLang="ja-JP" b="1">
                <a:latin typeface="Meiryo" panose="020B0604030504040204" pitchFamily="34" charset="-128"/>
                <a:ea typeface="Meiryo" panose="020B0604030504040204" pitchFamily="34" charset="-128"/>
                <a:cs typeface="Times New Roman" panose="02020603050405020304" pitchFamily="18" charset="0"/>
              </a:rPr>
              <a:t>オブジェクト</a:t>
            </a:r>
            <a:endParaRPr lang="ja-JP" altLang="en-US" b="1">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34F0C6CD-2F05-BA4C-A923-DD88081D40E2}"/>
              </a:ext>
            </a:extLst>
          </p:cNvPr>
          <p:cNvSpPr txBox="1"/>
          <p:nvPr/>
        </p:nvSpPr>
        <p:spPr>
          <a:xfrm>
            <a:off x="928227" y="5286000"/>
            <a:ext cx="2199938" cy="830997"/>
          </a:xfrm>
          <a:prstGeom prst="rect">
            <a:avLst/>
          </a:prstGeom>
          <a:noFill/>
        </p:spPr>
        <p:txBody>
          <a:bodyPr wrap="square" rtlCol="0">
            <a:spAutoFit/>
          </a:bodyPr>
          <a:lstStyle/>
          <a:p>
            <a:r>
              <a:rPr lang="ja-JP" altLang="en-US" sz="1200" b="1">
                <a:latin typeface="Meiryo" panose="020B0604030504040204" pitchFamily="34" charset="-128"/>
                <a:ea typeface="Meiryo" panose="020B0604030504040204" pitchFamily="34" charset="-128"/>
              </a:rPr>
              <a:t>サブジェクト</a:t>
            </a:r>
            <a:r>
              <a:rPr lang="ja-JP" altLang="en-US" sz="1200">
                <a:latin typeface="Meiryo" panose="020B0604030504040204" pitchFamily="34" charset="-128"/>
                <a:ea typeface="Meiryo" panose="020B0604030504040204" pitchFamily="34" charset="-128"/>
              </a:rPr>
              <a:t>が、なりすましされていないか、</a:t>
            </a:r>
            <a:r>
              <a:rPr kumimoji="1" lang="ja-JP" altLang="en-US" sz="1200">
                <a:latin typeface="Meiryo" panose="020B0604030504040204" pitchFamily="34" charset="-128"/>
                <a:ea typeface="Meiryo" panose="020B0604030504040204" pitchFamily="34" charset="-128"/>
              </a:rPr>
              <a:t>デバイスがルールに準拠しているかを</a:t>
            </a:r>
            <a:r>
              <a:rPr lang="ja-JP" altLang="en-US" sz="1200">
                <a:latin typeface="Meiryo" panose="020B0604030504040204" pitchFamily="34" charset="-128"/>
                <a:ea typeface="Meiryo" panose="020B0604030504040204" pitchFamily="34" charset="-128"/>
              </a:rPr>
              <a:t>毎回検証し、状態を確認</a:t>
            </a:r>
            <a:endParaRPr kumimoji="1" lang="ja-JP" altLang="en-US" sz="1200">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60D6ABA2-455D-044A-ADA4-F7B6638D2A9D}"/>
              </a:ext>
            </a:extLst>
          </p:cNvPr>
          <p:cNvSpPr txBox="1"/>
          <p:nvPr/>
        </p:nvSpPr>
        <p:spPr>
          <a:xfrm>
            <a:off x="6013524" y="5284927"/>
            <a:ext cx="2194559" cy="830997"/>
          </a:xfrm>
          <a:prstGeom prst="rect">
            <a:avLst/>
          </a:prstGeom>
          <a:noFill/>
        </p:spPr>
        <p:txBody>
          <a:bodyPr wrap="square" rtlCol="0">
            <a:spAutoFit/>
          </a:bodyPr>
          <a:lstStyle/>
          <a:p>
            <a:pPr algn="r"/>
            <a:r>
              <a:rPr kumimoji="1" lang="ja-JP" altLang="en-US" sz="1200" b="1">
                <a:latin typeface="Meiryo" panose="020B0604030504040204" pitchFamily="34" charset="-128"/>
                <a:ea typeface="Meiryo" panose="020B0604030504040204" pitchFamily="34" charset="-128"/>
              </a:rPr>
              <a:t>オブジェクト</a:t>
            </a:r>
            <a:r>
              <a:rPr kumimoji="1" lang="ja-JP" altLang="en-US" sz="1200">
                <a:latin typeface="Meiryo" panose="020B0604030504040204" pitchFamily="34" charset="-128"/>
                <a:ea typeface="Meiryo" panose="020B0604030504040204" pitchFamily="34" charset="-128"/>
              </a:rPr>
              <a:t>が、適切な状態になっているかを確認し、適切でなければ直ぐに適切な状態に戻せるようにしておく</a:t>
            </a:r>
          </a:p>
        </p:txBody>
      </p:sp>
      <p:pic>
        <p:nvPicPr>
          <p:cNvPr id="1026" name="Picture 2" descr="チェックリスト 無料アイコン">
            <a:extLst>
              <a:ext uri="{FF2B5EF4-FFF2-40B4-BE49-F238E27FC236}">
                <a16:creationId xmlns:a16="http://schemas.microsoft.com/office/drawing/2014/main" id="{006B995C-9B8F-F545-B657-4EA0A142281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32945" y="1582189"/>
            <a:ext cx="689619" cy="689619"/>
          </a:xfrm>
          <a:prstGeom prst="rect">
            <a:avLst/>
          </a:prstGeom>
          <a:noFill/>
          <a:extLst>
            <a:ext uri="{909E8E84-426E-40DD-AFC4-6F175D3DCCD1}">
              <a14:hiddenFill xmlns:a14="http://schemas.microsoft.com/office/drawing/2010/main">
                <a:solidFill>
                  <a:srgbClr val="FFFFFF"/>
                </a:solidFill>
              </a14:hiddenFill>
            </a:ext>
          </a:extLst>
        </p:spPr>
      </p:pic>
      <p:sp>
        <p:nvSpPr>
          <p:cNvPr id="26" name="円柱 25">
            <a:extLst>
              <a:ext uri="{FF2B5EF4-FFF2-40B4-BE49-F238E27FC236}">
                <a16:creationId xmlns:a16="http://schemas.microsoft.com/office/drawing/2014/main" id="{57A32E3D-F286-C949-8DBE-58FEBA749479}"/>
              </a:ext>
            </a:extLst>
          </p:cNvPr>
          <p:cNvSpPr/>
          <p:nvPr/>
        </p:nvSpPr>
        <p:spPr>
          <a:xfrm>
            <a:off x="4194729" y="5519315"/>
            <a:ext cx="766053" cy="532559"/>
          </a:xfrm>
          <a:prstGeom prst="ca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0E464626-17F0-C54C-B7E2-09FA09B2E9C6}"/>
              </a:ext>
            </a:extLst>
          </p:cNvPr>
          <p:cNvSpPr/>
          <p:nvPr/>
        </p:nvSpPr>
        <p:spPr>
          <a:xfrm>
            <a:off x="4016640" y="1187173"/>
            <a:ext cx="1107997" cy="369332"/>
          </a:xfrm>
          <a:prstGeom prst="rect">
            <a:avLst/>
          </a:prstGeom>
        </p:spPr>
        <p:txBody>
          <a:bodyPr wrap="none">
            <a:spAutoFit/>
          </a:bodyPr>
          <a:lstStyle/>
          <a:p>
            <a:pPr algn="ctr"/>
            <a:r>
              <a:rPr lang="ja-JP" altLang="en-US" b="1" kern="100">
                <a:latin typeface="Meiryo" panose="020B0604030504040204" pitchFamily="34" charset="-128"/>
                <a:ea typeface="Meiryo" panose="020B0604030504040204" pitchFamily="34" charset="-128"/>
                <a:cs typeface="Times New Roman" panose="02020603050405020304" pitchFamily="18" charset="0"/>
              </a:rPr>
              <a:t>ポリシー</a:t>
            </a:r>
            <a:endParaRPr lang="ja-JP" altLang="en-US" b="1">
              <a:latin typeface="Meiryo" panose="020B0604030504040204" pitchFamily="34" charset="-128"/>
              <a:ea typeface="Meiryo" panose="020B0604030504040204" pitchFamily="34" charset="-128"/>
            </a:endParaRPr>
          </a:p>
        </p:txBody>
      </p:sp>
      <p:sp>
        <p:nvSpPr>
          <p:cNvPr id="28" name="上下矢印 27">
            <a:extLst>
              <a:ext uri="{FF2B5EF4-FFF2-40B4-BE49-F238E27FC236}">
                <a16:creationId xmlns:a16="http://schemas.microsoft.com/office/drawing/2014/main" id="{51249144-BD95-FD4A-B04A-C1BFE6F92C85}"/>
              </a:ext>
            </a:extLst>
          </p:cNvPr>
          <p:cNvSpPr/>
          <p:nvPr/>
        </p:nvSpPr>
        <p:spPr>
          <a:xfrm>
            <a:off x="4340082" y="2274907"/>
            <a:ext cx="467958" cy="868253"/>
          </a:xfrm>
          <a:prstGeom prst="upDown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6885DEA7-F11F-7D4F-A061-E3EC7C7BB8B4}"/>
              </a:ext>
            </a:extLst>
          </p:cNvPr>
          <p:cNvSpPr/>
          <p:nvPr/>
        </p:nvSpPr>
        <p:spPr>
          <a:xfrm>
            <a:off x="4271163" y="6115924"/>
            <a:ext cx="595036" cy="338554"/>
          </a:xfrm>
          <a:prstGeom prst="rect">
            <a:avLst/>
          </a:prstGeom>
        </p:spPr>
        <p:txBody>
          <a:bodyPr wrap="none">
            <a:spAutoFit/>
          </a:bodyPr>
          <a:lstStyle/>
          <a:p>
            <a:pPr algn="ctr"/>
            <a:r>
              <a:rPr lang="ja-JP" altLang="en-US" sz="1600" kern="100">
                <a:latin typeface="Meiryo" panose="020B0604030504040204" pitchFamily="34" charset="-128"/>
                <a:ea typeface="Meiryo" panose="020B0604030504040204" pitchFamily="34" charset="-128"/>
                <a:cs typeface="Times New Roman" panose="02020603050405020304" pitchFamily="18" charset="0"/>
              </a:rPr>
              <a:t>ログ</a:t>
            </a:r>
            <a:endParaRPr lang="ja-JP" altLang="en-US" sz="1600">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F22E4A6F-FA8A-5C4F-BAF0-611077464CDF}"/>
              </a:ext>
            </a:extLst>
          </p:cNvPr>
          <p:cNvSpPr txBox="1"/>
          <p:nvPr/>
        </p:nvSpPr>
        <p:spPr>
          <a:xfrm>
            <a:off x="3325505" y="2417012"/>
            <a:ext cx="2492990" cy="646331"/>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信頼度のレベルに応じ</a:t>
            </a:r>
            <a:endParaRPr kumimoji="1" lang="en-US" altLang="ja-JP" sz="1200" dirty="0">
              <a:latin typeface="Meiryo" panose="020B0604030504040204" pitchFamily="34" charset="-128"/>
              <a:ea typeface="Meiryo" panose="020B0604030504040204" pitchFamily="34" charset="-128"/>
            </a:endParaRPr>
          </a:p>
          <a:p>
            <a:pPr algn="ctr"/>
            <a:r>
              <a:rPr kumimoji="1" lang="ja-JP" altLang="en-US" sz="1200">
                <a:latin typeface="Meiryo" panose="020B0604030504040204" pitchFamily="34" charset="-128"/>
                <a:ea typeface="Meiryo" panose="020B0604030504040204" pitchFamily="34" charset="-128"/>
              </a:rPr>
              <a:t>適切なポリシーを動的に構成し</a:t>
            </a:r>
            <a:endParaRPr kumimoji="1"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サブジェクトの属性に応じて</a:t>
            </a:r>
            <a:r>
              <a:rPr kumimoji="1" lang="ja-JP" altLang="en-US" sz="1200">
                <a:latin typeface="Meiryo" panose="020B0604030504040204" pitchFamily="34" charset="-128"/>
                <a:ea typeface="Meiryo" panose="020B0604030504040204" pitchFamily="34" charset="-128"/>
              </a:rPr>
              <a:t>提供</a:t>
            </a:r>
          </a:p>
        </p:txBody>
      </p:sp>
      <p:sp>
        <p:nvSpPr>
          <p:cNvPr id="31" name="下矢印 30">
            <a:extLst>
              <a:ext uri="{FF2B5EF4-FFF2-40B4-BE49-F238E27FC236}">
                <a16:creationId xmlns:a16="http://schemas.microsoft.com/office/drawing/2014/main" id="{15EA40EB-A069-1E4C-8C88-A4027E8F1B39}"/>
              </a:ext>
            </a:extLst>
          </p:cNvPr>
          <p:cNvSpPr/>
          <p:nvPr/>
        </p:nvSpPr>
        <p:spPr>
          <a:xfrm>
            <a:off x="4338021" y="5101114"/>
            <a:ext cx="467958" cy="351212"/>
          </a:xfrm>
          <a:prstGeom prst="down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角丸四角形 37">
            <a:extLst>
              <a:ext uri="{FF2B5EF4-FFF2-40B4-BE49-F238E27FC236}">
                <a16:creationId xmlns:a16="http://schemas.microsoft.com/office/drawing/2014/main" id="{5CD53A9B-1A5E-5540-88A3-E251CEA0271F}"/>
              </a:ext>
            </a:extLst>
          </p:cNvPr>
          <p:cNvSpPr/>
          <p:nvPr/>
        </p:nvSpPr>
        <p:spPr>
          <a:xfrm>
            <a:off x="3325504" y="3288363"/>
            <a:ext cx="2477440" cy="1105763"/>
          </a:xfrm>
          <a:prstGeom prst="roundRect">
            <a:avLst>
              <a:gd name="adj" fmla="val 10853"/>
            </a:avLst>
          </a:prstGeom>
          <a:solidFill>
            <a:schemeClr val="accent2">
              <a:lumMod val="60000"/>
              <a:lumOff val="40000"/>
              <a:alpha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右矢印 26">
            <a:extLst>
              <a:ext uri="{FF2B5EF4-FFF2-40B4-BE49-F238E27FC236}">
                <a16:creationId xmlns:a16="http://schemas.microsoft.com/office/drawing/2014/main" id="{07BFCCF9-A9C4-7041-AF08-6448922E5981}"/>
              </a:ext>
            </a:extLst>
          </p:cNvPr>
          <p:cNvSpPr/>
          <p:nvPr/>
        </p:nvSpPr>
        <p:spPr>
          <a:xfrm>
            <a:off x="2518278" y="3828204"/>
            <a:ext cx="4147583" cy="540239"/>
          </a:xfrm>
          <a:prstGeom prst="rightArrow">
            <a:avLst>
              <a:gd name="adj1" fmla="val 69913"/>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4C8AC4DA-B8BE-BB4E-B90A-95360AAC04A7}"/>
              </a:ext>
            </a:extLst>
          </p:cNvPr>
          <p:cNvSpPr txBox="1"/>
          <p:nvPr/>
        </p:nvSpPr>
        <p:spPr>
          <a:xfrm>
            <a:off x="3325505" y="3423756"/>
            <a:ext cx="2492991" cy="461665"/>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データのやり取り</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や</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アクセスの正しさを</a:t>
            </a: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毎回検証する</a:t>
            </a:r>
          </a:p>
        </p:txBody>
      </p:sp>
      <p:sp>
        <p:nvSpPr>
          <p:cNvPr id="29" name="正方形/長方形 28">
            <a:extLst>
              <a:ext uri="{FF2B5EF4-FFF2-40B4-BE49-F238E27FC236}">
                <a16:creationId xmlns:a16="http://schemas.microsoft.com/office/drawing/2014/main" id="{3F90625C-A4F4-3941-9E2B-75B14DDB3B59}"/>
              </a:ext>
            </a:extLst>
          </p:cNvPr>
          <p:cNvSpPr/>
          <p:nvPr/>
        </p:nvSpPr>
        <p:spPr>
          <a:xfrm>
            <a:off x="3554977" y="3934487"/>
            <a:ext cx="2031325" cy="369332"/>
          </a:xfrm>
          <a:prstGeom prst="rect">
            <a:avLst/>
          </a:prstGeom>
        </p:spPr>
        <p:txBody>
          <a:bodyPr wrap="none">
            <a:spAutoFit/>
          </a:bodyPr>
          <a:lstStyle/>
          <a:p>
            <a:pPr algn="ctr"/>
            <a:r>
              <a:rPr lang="ja-JP" altLang="en-US"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トランザクション</a:t>
            </a:r>
            <a:endParaRPr lang="ja-JP" altLang="en-US" b="1">
              <a:solidFill>
                <a:schemeClr val="bg1"/>
              </a:solidFill>
              <a:latin typeface="Meiryo" panose="020B0604030504040204" pitchFamily="34" charset="-128"/>
              <a:ea typeface="Meiryo" panose="020B0604030504040204" pitchFamily="34" charset="-128"/>
            </a:endParaRPr>
          </a:p>
        </p:txBody>
      </p:sp>
      <p:sp>
        <p:nvSpPr>
          <p:cNvPr id="36" name="四角形吹き出し 35">
            <a:extLst>
              <a:ext uri="{FF2B5EF4-FFF2-40B4-BE49-F238E27FC236}">
                <a16:creationId xmlns:a16="http://schemas.microsoft.com/office/drawing/2014/main" id="{5014D826-648E-AE48-A44A-F4B995CCF225}"/>
              </a:ext>
            </a:extLst>
          </p:cNvPr>
          <p:cNvSpPr/>
          <p:nvPr/>
        </p:nvSpPr>
        <p:spPr>
          <a:xfrm>
            <a:off x="443866" y="2203571"/>
            <a:ext cx="1344326" cy="569825"/>
          </a:xfrm>
          <a:prstGeom prst="wedgeRectCallout">
            <a:avLst>
              <a:gd name="adj1" fmla="val 27707"/>
              <a:gd name="adj2" fmla="val 105256"/>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FAB31133-DF29-5547-A167-ADD28E2C7436}"/>
              </a:ext>
            </a:extLst>
          </p:cNvPr>
          <p:cNvSpPr txBox="1"/>
          <p:nvPr/>
        </p:nvSpPr>
        <p:spPr>
          <a:xfrm>
            <a:off x="492129" y="2264032"/>
            <a:ext cx="1261884" cy="461665"/>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サブジェクト</a:t>
            </a:r>
            <a:r>
              <a:rPr kumimoji="1" lang="ja-JP" altLang="en-US" sz="1200">
                <a:solidFill>
                  <a:schemeClr val="bg1"/>
                </a:solidFill>
                <a:latin typeface="Meiryo" panose="020B0604030504040204" pitchFamily="34" charset="-128"/>
                <a:ea typeface="Meiryo" panose="020B0604030504040204" pitchFamily="34" charset="-128"/>
              </a:rPr>
              <a:t>は</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信頼できるか？</a:t>
            </a:r>
          </a:p>
        </p:txBody>
      </p:sp>
      <p:sp>
        <p:nvSpPr>
          <p:cNvPr id="41" name="四角形吹き出し 40">
            <a:extLst>
              <a:ext uri="{FF2B5EF4-FFF2-40B4-BE49-F238E27FC236}">
                <a16:creationId xmlns:a16="http://schemas.microsoft.com/office/drawing/2014/main" id="{C92AA152-90C9-9849-8058-8493A9AF003F}"/>
              </a:ext>
            </a:extLst>
          </p:cNvPr>
          <p:cNvSpPr/>
          <p:nvPr/>
        </p:nvSpPr>
        <p:spPr>
          <a:xfrm>
            <a:off x="7294818" y="1515578"/>
            <a:ext cx="1344326" cy="569825"/>
          </a:xfrm>
          <a:prstGeom prst="wedgeRectCallout">
            <a:avLst>
              <a:gd name="adj1" fmla="val 4100"/>
              <a:gd name="adj2" fmla="val 22608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976F3084-00A6-3542-9449-282A1ED0DB3C}"/>
              </a:ext>
            </a:extLst>
          </p:cNvPr>
          <p:cNvSpPr txBox="1"/>
          <p:nvPr/>
        </p:nvSpPr>
        <p:spPr>
          <a:xfrm>
            <a:off x="7343081" y="1576039"/>
            <a:ext cx="1261884" cy="461665"/>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オブジェクト</a:t>
            </a:r>
            <a:r>
              <a:rPr kumimoji="1" lang="ja-JP" altLang="en-US" sz="1200">
                <a:solidFill>
                  <a:schemeClr val="bg1"/>
                </a:solidFill>
                <a:latin typeface="Meiryo" panose="020B0604030504040204" pitchFamily="34" charset="-128"/>
                <a:ea typeface="Meiryo" panose="020B0604030504040204" pitchFamily="34" charset="-128"/>
              </a:rPr>
              <a:t>は</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信頼できるか？</a:t>
            </a:r>
          </a:p>
        </p:txBody>
      </p:sp>
      <p:sp>
        <p:nvSpPr>
          <p:cNvPr id="43" name="四角形吹き出し 42">
            <a:extLst>
              <a:ext uri="{FF2B5EF4-FFF2-40B4-BE49-F238E27FC236}">
                <a16:creationId xmlns:a16="http://schemas.microsoft.com/office/drawing/2014/main" id="{B1728F52-D6FA-7D4C-B208-2A6CBEA24610}"/>
              </a:ext>
            </a:extLst>
          </p:cNvPr>
          <p:cNvSpPr/>
          <p:nvPr/>
        </p:nvSpPr>
        <p:spPr>
          <a:xfrm>
            <a:off x="5863640" y="2193873"/>
            <a:ext cx="1458762" cy="569825"/>
          </a:xfrm>
          <a:prstGeom prst="wedgeRectCallout">
            <a:avLst>
              <a:gd name="adj1" fmla="val -73121"/>
              <a:gd name="adj2" fmla="val 15717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EB328339-5A5E-1A46-B4C8-F22129C21E3F}"/>
              </a:ext>
            </a:extLst>
          </p:cNvPr>
          <p:cNvSpPr txBox="1"/>
          <p:nvPr/>
        </p:nvSpPr>
        <p:spPr>
          <a:xfrm>
            <a:off x="5879046" y="2248739"/>
            <a:ext cx="1415772" cy="461665"/>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トランザクション</a:t>
            </a:r>
            <a:endParaRPr kumimoji="1" lang="en-US" altLang="ja-JP" sz="1200" b="1"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は信頼できるか？</a:t>
            </a:r>
          </a:p>
        </p:txBody>
      </p:sp>
      <p:sp>
        <p:nvSpPr>
          <p:cNvPr id="45" name="四角形吹き出し 44">
            <a:extLst>
              <a:ext uri="{FF2B5EF4-FFF2-40B4-BE49-F238E27FC236}">
                <a16:creationId xmlns:a16="http://schemas.microsoft.com/office/drawing/2014/main" id="{1670EA09-4327-C94F-95AD-086B7416B248}"/>
              </a:ext>
            </a:extLst>
          </p:cNvPr>
          <p:cNvSpPr/>
          <p:nvPr/>
        </p:nvSpPr>
        <p:spPr>
          <a:xfrm>
            <a:off x="1954507" y="1075645"/>
            <a:ext cx="1209622" cy="569825"/>
          </a:xfrm>
          <a:prstGeom prst="wedgeRectCallout">
            <a:avLst>
              <a:gd name="adj1" fmla="val 106525"/>
              <a:gd name="adj2" fmla="val 142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a:extLst>
              <a:ext uri="{FF2B5EF4-FFF2-40B4-BE49-F238E27FC236}">
                <a16:creationId xmlns:a16="http://schemas.microsoft.com/office/drawing/2014/main" id="{AEFABE34-38C5-BF46-B9AA-7D53F33716D0}"/>
              </a:ext>
            </a:extLst>
          </p:cNvPr>
          <p:cNvSpPr txBox="1"/>
          <p:nvPr/>
        </p:nvSpPr>
        <p:spPr>
          <a:xfrm>
            <a:off x="1971086" y="1138513"/>
            <a:ext cx="1261884" cy="461665"/>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ポリシー</a:t>
            </a:r>
            <a:r>
              <a:rPr kumimoji="1" lang="ja-JP" altLang="en-US" sz="1200">
                <a:solidFill>
                  <a:schemeClr val="bg1"/>
                </a:solidFill>
                <a:latin typeface="Meiryo" panose="020B0604030504040204" pitchFamily="34" charset="-128"/>
                <a:ea typeface="Meiryo" panose="020B0604030504040204" pitchFamily="34" charset="-128"/>
              </a:rPr>
              <a:t>は</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信頼できるか？</a:t>
            </a:r>
          </a:p>
        </p:txBody>
      </p:sp>
    </p:spTree>
    <p:extLst>
      <p:ext uri="{BB962C8B-B14F-4D97-AF65-F5344CB8AC3E}">
        <p14:creationId xmlns:p14="http://schemas.microsoft.com/office/powerpoint/2010/main" val="3033970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DC23D0-FC6E-6E45-9538-1835DAC70343}"/>
              </a:ext>
            </a:extLst>
          </p:cNvPr>
          <p:cNvSpPr>
            <a:spLocks noGrp="1"/>
          </p:cNvSpPr>
          <p:nvPr>
            <p:ph type="title"/>
          </p:nvPr>
        </p:nvSpPr>
        <p:spPr/>
        <p:txBody>
          <a:bodyPr/>
          <a:lstStyle/>
          <a:p>
            <a:r>
              <a:rPr kumimoji="1" lang="en-US" altLang="ja-JP" dirty="0"/>
              <a:t>U</a:t>
            </a:r>
            <a:r>
              <a:rPr lang="en-US" altLang="ja-JP" dirty="0"/>
              <a:t>I</a:t>
            </a:r>
            <a:r>
              <a:rPr lang="ja-JP" altLang="en-US"/>
              <a:t>／</a:t>
            </a:r>
            <a:r>
              <a:rPr lang="en-US" altLang="ja-JP" dirty="0"/>
              <a:t>UX</a:t>
            </a:r>
            <a:r>
              <a:rPr lang="ja-JP" altLang="en-US"/>
              <a:t>とは何か</a:t>
            </a:r>
            <a:endParaRPr kumimoji="1" lang="ja-JP" altLang="en-US"/>
          </a:p>
        </p:txBody>
      </p:sp>
      <p:sp>
        <p:nvSpPr>
          <p:cNvPr id="3" name="テキスト ボックス 2">
            <a:extLst>
              <a:ext uri="{FF2B5EF4-FFF2-40B4-BE49-F238E27FC236}">
                <a16:creationId xmlns:a16="http://schemas.microsoft.com/office/drawing/2014/main" id="{EACB33CD-6CAD-4540-AC1C-1EEBCA72C06A}"/>
              </a:ext>
            </a:extLst>
          </p:cNvPr>
          <p:cNvSpPr txBox="1"/>
          <p:nvPr/>
        </p:nvSpPr>
        <p:spPr>
          <a:xfrm>
            <a:off x="311022" y="1038809"/>
            <a:ext cx="1226618" cy="1107996"/>
          </a:xfrm>
          <a:prstGeom prst="rect">
            <a:avLst/>
          </a:prstGeom>
          <a:noFill/>
        </p:spPr>
        <p:txBody>
          <a:bodyPr wrap="none" rtlCol="0">
            <a:spAutoFit/>
          </a:bodyPr>
          <a:lstStyle/>
          <a:p>
            <a:r>
              <a:rPr kumimoji="1" lang="en-US" altLang="ja-JP" sz="6600" dirty="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UI</a:t>
            </a:r>
            <a:endParaRPr kumimoji="1" lang="ja-JP" altLang="en-US" sz="660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5" name="テキスト ボックス 4">
            <a:extLst>
              <a:ext uri="{FF2B5EF4-FFF2-40B4-BE49-F238E27FC236}">
                <a16:creationId xmlns:a16="http://schemas.microsoft.com/office/drawing/2014/main" id="{56A240F4-6ED0-B14A-ABF0-8E9D7D2A1EB3}"/>
              </a:ext>
            </a:extLst>
          </p:cNvPr>
          <p:cNvSpPr txBox="1"/>
          <p:nvPr/>
        </p:nvSpPr>
        <p:spPr>
          <a:xfrm>
            <a:off x="2015335" y="1106261"/>
            <a:ext cx="3877985" cy="461665"/>
          </a:xfrm>
          <a:prstGeom prst="rect">
            <a:avLst/>
          </a:prstGeom>
          <a:noFill/>
        </p:spPr>
        <p:txBody>
          <a:bodyPr wrap="none" rtlCol="0">
            <a:spAutoFit/>
          </a:bodyPr>
          <a:lstStyle/>
          <a:p>
            <a:r>
              <a:rPr kumimoji="1" lang="ja-JP" altLang="en-US" sz="2400">
                <a:latin typeface="Meiryo" panose="020B0604030504040204" pitchFamily="34" charset="-128"/>
                <a:ea typeface="Meiryo" panose="020B0604030504040204" pitchFamily="34" charset="-128"/>
              </a:rPr>
              <a:t>人とデジタルをつなぐ窓口</a:t>
            </a:r>
          </a:p>
        </p:txBody>
      </p:sp>
      <p:sp>
        <p:nvSpPr>
          <p:cNvPr id="6" name="テキスト ボックス 5">
            <a:extLst>
              <a:ext uri="{FF2B5EF4-FFF2-40B4-BE49-F238E27FC236}">
                <a16:creationId xmlns:a16="http://schemas.microsoft.com/office/drawing/2014/main" id="{B2CA48A5-D492-FC4E-A8A5-D3BFCB571303}"/>
              </a:ext>
            </a:extLst>
          </p:cNvPr>
          <p:cNvSpPr txBox="1"/>
          <p:nvPr/>
        </p:nvSpPr>
        <p:spPr>
          <a:xfrm>
            <a:off x="2015335" y="1567926"/>
            <a:ext cx="2375522" cy="461665"/>
          </a:xfrm>
          <a:prstGeom prst="rect">
            <a:avLst/>
          </a:prstGeom>
          <a:noFill/>
        </p:spPr>
        <p:txBody>
          <a:bodyPr wrap="none" rtlCol="0">
            <a:spAutoFit/>
          </a:bodyPr>
          <a:lstStyle/>
          <a:p>
            <a:r>
              <a:rPr kumimoji="1" lang="en-US" altLang="ja-JP" sz="2400" b="1" dirty="0">
                <a:latin typeface="Meiryo" panose="020B0604030504040204" pitchFamily="34" charset="-128"/>
                <a:ea typeface="Meiryo" panose="020B0604030504040204" pitchFamily="34" charset="-128"/>
              </a:rPr>
              <a:t>U</a:t>
            </a:r>
            <a:r>
              <a:rPr kumimoji="1" lang="en-US" altLang="ja-JP" sz="2400" dirty="0">
                <a:latin typeface="Meiryo" panose="020B0604030504040204" pitchFamily="34" charset="-128"/>
                <a:ea typeface="Meiryo" panose="020B0604030504040204" pitchFamily="34" charset="-128"/>
              </a:rPr>
              <a:t>ser </a:t>
            </a:r>
            <a:r>
              <a:rPr kumimoji="1" lang="en-US" altLang="ja-JP" sz="2400" b="1" dirty="0">
                <a:latin typeface="Meiryo" panose="020B0604030504040204" pitchFamily="34" charset="-128"/>
                <a:ea typeface="Meiryo" panose="020B0604030504040204" pitchFamily="34" charset="-128"/>
              </a:rPr>
              <a:t>I</a:t>
            </a:r>
            <a:r>
              <a:rPr kumimoji="1" lang="en-US" altLang="ja-JP" sz="2400" dirty="0">
                <a:latin typeface="Meiryo" panose="020B0604030504040204" pitchFamily="34" charset="-128"/>
                <a:ea typeface="Meiryo" panose="020B0604030504040204" pitchFamily="34" charset="-128"/>
              </a:rPr>
              <a:t>nterface</a:t>
            </a:r>
            <a:endParaRPr kumimoji="1" lang="ja-JP" altLang="en-US" sz="2400">
              <a:latin typeface="Meiryo" panose="020B0604030504040204" pitchFamily="34" charset="-128"/>
              <a:ea typeface="Meiryo" panose="020B0604030504040204" pitchFamily="34" charset="-128"/>
            </a:endParaRPr>
          </a:p>
        </p:txBody>
      </p:sp>
      <p:grpSp>
        <p:nvGrpSpPr>
          <p:cNvPr id="17" name="グループ化 16">
            <a:extLst>
              <a:ext uri="{FF2B5EF4-FFF2-40B4-BE49-F238E27FC236}">
                <a16:creationId xmlns:a16="http://schemas.microsoft.com/office/drawing/2014/main" id="{5FF380AD-AE5F-D643-A68E-0CD90AEAF21F}"/>
              </a:ext>
            </a:extLst>
          </p:cNvPr>
          <p:cNvGrpSpPr/>
          <p:nvPr/>
        </p:nvGrpSpPr>
        <p:grpSpPr>
          <a:xfrm>
            <a:off x="2077125" y="2052060"/>
            <a:ext cx="1125971" cy="940475"/>
            <a:chOff x="6183086" y="1006733"/>
            <a:chExt cx="1465008" cy="1192048"/>
          </a:xfrm>
        </p:grpSpPr>
        <p:pic>
          <p:nvPicPr>
            <p:cNvPr id="11" name="図 10">
              <a:extLst>
                <a:ext uri="{FF2B5EF4-FFF2-40B4-BE49-F238E27FC236}">
                  <a16:creationId xmlns:a16="http://schemas.microsoft.com/office/drawing/2014/main" id="{AABBB962-47A8-5749-83B1-85C5E75EF0F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83086" y="1107350"/>
              <a:ext cx="1465008" cy="1091431"/>
            </a:xfrm>
            <a:prstGeom prst="rect">
              <a:avLst/>
            </a:prstGeom>
          </p:spPr>
        </p:pic>
        <p:pic>
          <p:nvPicPr>
            <p:cNvPr id="10" name="図 9">
              <a:extLst>
                <a:ext uri="{FF2B5EF4-FFF2-40B4-BE49-F238E27FC236}">
                  <a16:creationId xmlns:a16="http://schemas.microsoft.com/office/drawing/2014/main" id="{04EA2C43-1671-9042-B658-312A21DA2D40}"/>
                </a:ext>
                <a:ext uri="{C183D7F6-B498-43B3-948B-1728B52AA6E4}">
                  <adec:decorative xmlns:adec="http://schemas.microsoft.com/office/drawing/2017/decorative" val="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71015" y="1006733"/>
              <a:ext cx="1091431" cy="1091431"/>
            </a:xfrm>
            <a:prstGeom prst="rect">
              <a:avLst/>
            </a:prstGeom>
          </p:spPr>
        </p:pic>
        <p:pic>
          <p:nvPicPr>
            <p:cNvPr id="15" name="図 14" descr="挿絵, 時計 が含まれている画像&#10;&#10;自動的に生成された説明">
              <a:extLst>
                <a:ext uri="{FF2B5EF4-FFF2-40B4-BE49-F238E27FC236}">
                  <a16:creationId xmlns:a16="http://schemas.microsoft.com/office/drawing/2014/main" id="{B8EC66C6-FB23-4842-9490-CE318267A4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82059" y="1397805"/>
              <a:ext cx="309286" cy="309286"/>
            </a:xfrm>
            <a:prstGeom prst="rect">
              <a:avLst/>
            </a:prstGeom>
            <a:ln>
              <a:noFill/>
            </a:ln>
            <a:effectLst>
              <a:outerShdw blurRad="292100" dist="139700" dir="2700000" algn="tl" rotWithShape="0">
                <a:srgbClr val="333333">
                  <a:alpha val="65000"/>
                </a:srgbClr>
              </a:outerShdw>
            </a:effectLst>
          </p:spPr>
        </p:pic>
      </p:grpSp>
      <p:pic>
        <p:nvPicPr>
          <p:cNvPr id="1026" name="Picture 2" descr="検索ボタン の写真、ロイヤリティフリーの画像、グラフィック、ベクターおよびビデオ | Adobe Stock">
            <a:extLst>
              <a:ext uri="{FF2B5EF4-FFF2-40B4-BE49-F238E27FC236}">
                <a16:creationId xmlns:a16="http://schemas.microsoft.com/office/drawing/2014/main" id="{4428D39A-1387-AE4D-B0CB-030E062AE05E}"/>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21595" y="2250422"/>
            <a:ext cx="1704313" cy="618813"/>
          </a:xfrm>
          <a:prstGeom prst="rect">
            <a:avLst/>
          </a:prstGeom>
          <a:noFill/>
          <a:extLst>
            <a:ext uri="{909E8E84-426E-40DD-AFC4-6F175D3DCCD1}">
              <a14:hiddenFill xmlns:a14="http://schemas.microsoft.com/office/drawing/2010/main">
                <a:solidFill>
                  <a:srgbClr val="FFFFFF"/>
                </a:solidFill>
              </a14:hiddenFill>
            </a:ext>
          </a:extLst>
        </p:spPr>
      </p:pic>
      <p:pic>
        <p:nvPicPr>
          <p:cNvPr id="18" name="図 17">
            <a:extLst>
              <a:ext uri="{FF2B5EF4-FFF2-40B4-BE49-F238E27FC236}">
                <a16:creationId xmlns:a16="http://schemas.microsoft.com/office/drawing/2014/main" id="{0C716862-7BA0-6D4F-9EDC-726C567E9E6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11861" y="2345287"/>
            <a:ext cx="1418933" cy="322485"/>
          </a:xfrm>
          <a:prstGeom prst="rect">
            <a:avLst/>
          </a:prstGeom>
        </p:spPr>
      </p:pic>
      <p:sp>
        <p:nvSpPr>
          <p:cNvPr id="19" name="テキスト ボックス 18">
            <a:extLst>
              <a:ext uri="{FF2B5EF4-FFF2-40B4-BE49-F238E27FC236}">
                <a16:creationId xmlns:a16="http://schemas.microsoft.com/office/drawing/2014/main" id="{7A59EB98-B02F-6544-BF66-751D474960E4}"/>
              </a:ext>
            </a:extLst>
          </p:cNvPr>
          <p:cNvSpPr txBox="1"/>
          <p:nvPr/>
        </p:nvSpPr>
        <p:spPr>
          <a:xfrm>
            <a:off x="6448721" y="2058973"/>
            <a:ext cx="2089033"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直ぐに分かる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使い易い</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迷わない　など</a:t>
            </a:r>
          </a:p>
        </p:txBody>
      </p:sp>
      <p:grpSp>
        <p:nvGrpSpPr>
          <p:cNvPr id="37" name="グループ化 36">
            <a:extLst>
              <a:ext uri="{FF2B5EF4-FFF2-40B4-BE49-F238E27FC236}">
                <a16:creationId xmlns:a16="http://schemas.microsoft.com/office/drawing/2014/main" id="{BC64296C-8919-5E45-B5C1-7CA0E5E4B8D8}"/>
              </a:ext>
            </a:extLst>
          </p:cNvPr>
          <p:cNvGrpSpPr/>
          <p:nvPr/>
        </p:nvGrpSpPr>
        <p:grpSpPr>
          <a:xfrm>
            <a:off x="311022" y="3327919"/>
            <a:ext cx="8044510" cy="2235005"/>
            <a:chOff x="311022" y="3327919"/>
            <a:chExt cx="8044510" cy="2235005"/>
          </a:xfrm>
        </p:grpSpPr>
        <p:sp>
          <p:nvSpPr>
            <p:cNvPr id="4" name="テキスト ボックス 3">
              <a:extLst>
                <a:ext uri="{FF2B5EF4-FFF2-40B4-BE49-F238E27FC236}">
                  <a16:creationId xmlns:a16="http://schemas.microsoft.com/office/drawing/2014/main" id="{2B47D813-2A86-6A47-AA7E-FA8088F18E6C}"/>
                </a:ext>
              </a:extLst>
            </p:cNvPr>
            <p:cNvSpPr txBox="1"/>
            <p:nvPr/>
          </p:nvSpPr>
          <p:spPr>
            <a:xfrm>
              <a:off x="311022" y="3327919"/>
              <a:ext cx="1704313" cy="1107996"/>
            </a:xfrm>
            <a:prstGeom prst="rect">
              <a:avLst/>
            </a:prstGeom>
            <a:noFill/>
          </p:spPr>
          <p:txBody>
            <a:bodyPr wrap="none" rtlCol="0">
              <a:spAutoFit/>
            </a:bodyPr>
            <a:lstStyle/>
            <a:p>
              <a:r>
                <a:rPr kumimoji="1" lang="en-US" altLang="ja-JP" sz="6600" dirty="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UX</a:t>
              </a:r>
              <a:endParaRPr kumimoji="1" lang="ja-JP" altLang="en-US" sz="660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7" name="テキスト ボックス 6">
              <a:extLst>
                <a:ext uri="{FF2B5EF4-FFF2-40B4-BE49-F238E27FC236}">
                  <a16:creationId xmlns:a16="http://schemas.microsoft.com/office/drawing/2014/main" id="{C73637A1-7E23-6A44-BDA3-6B2D2686790B}"/>
                </a:ext>
              </a:extLst>
            </p:cNvPr>
            <p:cNvSpPr txBox="1"/>
            <p:nvPr/>
          </p:nvSpPr>
          <p:spPr>
            <a:xfrm>
              <a:off x="2015335" y="3445134"/>
              <a:ext cx="6340197" cy="461665"/>
            </a:xfrm>
            <a:prstGeom prst="rect">
              <a:avLst/>
            </a:prstGeom>
            <a:noFill/>
          </p:spPr>
          <p:txBody>
            <a:bodyPr wrap="none" rtlCol="0">
              <a:spAutoFit/>
            </a:bodyPr>
            <a:lstStyle/>
            <a:p>
              <a:r>
                <a:rPr kumimoji="1" lang="ja-JP" altLang="en-US" sz="2400">
                  <a:latin typeface="Meiryo" panose="020B0604030504040204" pitchFamily="34" charset="-128"/>
                  <a:ea typeface="Meiryo" panose="020B0604030504040204" pitchFamily="34" charset="-128"/>
                </a:rPr>
                <a:t>人とデジタルがつながることで得られる体験</a:t>
              </a:r>
            </a:p>
          </p:txBody>
        </p:sp>
        <p:sp>
          <p:nvSpPr>
            <p:cNvPr id="8" name="テキスト ボックス 7">
              <a:extLst>
                <a:ext uri="{FF2B5EF4-FFF2-40B4-BE49-F238E27FC236}">
                  <a16:creationId xmlns:a16="http://schemas.microsoft.com/office/drawing/2014/main" id="{DA7C7E01-7B38-2D47-B685-95484B45099B}"/>
                </a:ext>
              </a:extLst>
            </p:cNvPr>
            <p:cNvSpPr txBox="1"/>
            <p:nvPr/>
          </p:nvSpPr>
          <p:spPr>
            <a:xfrm>
              <a:off x="2015335" y="3906799"/>
              <a:ext cx="2622834" cy="461665"/>
            </a:xfrm>
            <a:prstGeom prst="rect">
              <a:avLst/>
            </a:prstGeom>
            <a:noFill/>
          </p:spPr>
          <p:txBody>
            <a:bodyPr wrap="none" rtlCol="0">
              <a:spAutoFit/>
            </a:bodyPr>
            <a:lstStyle/>
            <a:p>
              <a:r>
                <a:rPr kumimoji="1" lang="en-US" altLang="ja-JP" sz="2400" b="1" dirty="0">
                  <a:latin typeface="Meiryo" panose="020B0604030504040204" pitchFamily="34" charset="-128"/>
                  <a:ea typeface="Meiryo" panose="020B0604030504040204" pitchFamily="34" charset="-128"/>
                </a:rPr>
                <a:t>U</a:t>
              </a:r>
              <a:r>
                <a:rPr kumimoji="1" lang="en-US" altLang="ja-JP" sz="2400" dirty="0">
                  <a:latin typeface="Meiryo" panose="020B0604030504040204" pitchFamily="34" charset="-128"/>
                  <a:ea typeface="Meiryo" panose="020B0604030504040204" pitchFamily="34" charset="-128"/>
                </a:rPr>
                <a:t>ser </a:t>
              </a:r>
              <a:r>
                <a:rPr kumimoji="1" lang="en-US" altLang="ja-JP" sz="2400" b="1" dirty="0">
                  <a:latin typeface="Meiryo" panose="020B0604030504040204" pitchFamily="34" charset="-128"/>
                  <a:ea typeface="Meiryo" panose="020B0604030504040204" pitchFamily="34" charset="-128"/>
                </a:rPr>
                <a:t>E</a:t>
              </a:r>
              <a:r>
                <a:rPr kumimoji="1" lang="en-US" altLang="ja-JP" sz="2400" dirty="0">
                  <a:latin typeface="Meiryo" panose="020B0604030504040204" pitchFamily="34" charset="-128"/>
                  <a:ea typeface="Meiryo" panose="020B0604030504040204" pitchFamily="34" charset="-128"/>
                </a:rPr>
                <a:t>xperience</a:t>
              </a:r>
              <a:endParaRPr kumimoji="1" lang="ja-JP" altLang="en-US" sz="2400">
                <a:latin typeface="Meiryo" panose="020B0604030504040204" pitchFamily="34" charset="-128"/>
                <a:ea typeface="Meiryo" panose="020B0604030504040204" pitchFamily="34" charset="-128"/>
              </a:endParaRPr>
            </a:p>
          </p:txBody>
        </p:sp>
        <p:pic>
          <p:nvPicPr>
            <p:cNvPr id="21" name="図 20">
              <a:extLst>
                <a:ext uri="{FF2B5EF4-FFF2-40B4-BE49-F238E27FC236}">
                  <a16:creationId xmlns:a16="http://schemas.microsoft.com/office/drawing/2014/main" id="{78620761-E0F7-F74A-953A-5E12870DBDE2}"/>
                </a:ext>
              </a:extLst>
            </p:cNvPr>
            <p:cNvPicPr>
              <a:picLocks noChangeAspect="1"/>
            </p:cNvPicPr>
            <p:nvPr/>
          </p:nvPicPr>
          <p:blipFill>
            <a:blip r:embed="rId7"/>
            <a:stretch>
              <a:fillRect/>
            </a:stretch>
          </p:blipFill>
          <p:spPr>
            <a:xfrm>
              <a:off x="2077125" y="4521888"/>
              <a:ext cx="1002520" cy="1002520"/>
            </a:xfrm>
            <a:prstGeom prst="rect">
              <a:avLst/>
            </a:prstGeom>
          </p:spPr>
        </p:pic>
        <p:pic>
          <p:nvPicPr>
            <p:cNvPr id="23" name="図 22" descr="コンピュータ が含まれている画像&#10;&#10;自動的に生成された説明">
              <a:extLst>
                <a:ext uri="{FF2B5EF4-FFF2-40B4-BE49-F238E27FC236}">
                  <a16:creationId xmlns:a16="http://schemas.microsoft.com/office/drawing/2014/main" id="{8886C04B-6492-C242-A69D-8D7B7F8C5E2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85972" y="4479119"/>
              <a:ext cx="1002520" cy="1083805"/>
            </a:xfrm>
            <a:prstGeom prst="rect">
              <a:avLst/>
            </a:prstGeom>
          </p:spPr>
        </p:pic>
        <p:pic>
          <p:nvPicPr>
            <p:cNvPr id="25" name="図 24" descr="コンピュータ, 食品 が含まれている画像&#10;&#10;自動的に生成された説明">
              <a:extLst>
                <a:ext uri="{FF2B5EF4-FFF2-40B4-BE49-F238E27FC236}">
                  <a16:creationId xmlns:a16="http://schemas.microsoft.com/office/drawing/2014/main" id="{81416DC8-C15B-5F46-AF8F-4535B00BABD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254468" y="4531901"/>
              <a:ext cx="1002521" cy="976205"/>
            </a:xfrm>
            <a:prstGeom prst="rect">
              <a:avLst/>
            </a:prstGeom>
          </p:spPr>
        </p:pic>
        <p:pic>
          <p:nvPicPr>
            <p:cNvPr id="27" name="図 26">
              <a:extLst>
                <a:ext uri="{FF2B5EF4-FFF2-40B4-BE49-F238E27FC236}">
                  <a16:creationId xmlns:a16="http://schemas.microsoft.com/office/drawing/2014/main" id="{BA80E6CB-627F-964D-9E16-847C4AFA60B6}"/>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465086" y="4479119"/>
              <a:ext cx="850787" cy="1083805"/>
            </a:xfrm>
            <a:prstGeom prst="rect">
              <a:avLst/>
            </a:prstGeom>
          </p:spPr>
        </p:pic>
        <p:sp>
          <p:nvSpPr>
            <p:cNvPr id="28" name="右矢印 27">
              <a:extLst>
                <a:ext uri="{FF2B5EF4-FFF2-40B4-BE49-F238E27FC236}">
                  <a16:creationId xmlns:a16="http://schemas.microsoft.com/office/drawing/2014/main" id="{26E9036E-7E9D-4442-AEA7-5E1232C61009}"/>
                </a:ext>
              </a:extLst>
            </p:cNvPr>
            <p:cNvSpPr/>
            <p:nvPr/>
          </p:nvSpPr>
          <p:spPr>
            <a:xfrm>
              <a:off x="2962718" y="4776969"/>
              <a:ext cx="242182" cy="488103"/>
            </a:xfrm>
            <a:prstGeom prst="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30" name="右矢印 29">
              <a:extLst>
                <a:ext uri="{FF2B5EF4-FFF2-40B4-BE49-F238E27FC236}">
                  <a16:creationId xmlns:a16="http://schemas.microsoft.com/office/drawing/2014/main" id="{6AC7F5E3-E643-5547-A0B5-B2044E934F40}"/>
                </a:ext>
              </a:extLst>
            </p:cNvPr>
            <p:cNvSpPr/>
            <p:nvPr/>
          </p:nvSpPr>
          <p:spPr>
            <a:xfrm>
              <a:off x="4088430" y="4776969"/>
              <a:ext cx="242182" cy="488103"/>
            </a:xfrm>
            <a:prstGeom prst="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31" name="右矢印 30">
              <a:extLst>
                <a:ext uri="{FF2B5EF4-FFF2-40B4-BE49-F238E27FC236}">
                  <a16:creationId xmlns:a16="http://schemas.microsoft.com/office/drawing/2014/main" id="{D496AE29-705A-8B40-9070-17F044F4293A}"/>
                </a:ext>
              </a:extLst>
            </p:cNvPr>
            <p:cNvSpPr/>
            <p:nvPr/>
          </p:nvSpPr>
          <p:spPr>
            <a:xfrm>
              <a:off x="5219727" y="4776969"/>
              <a:ext cx="242182" cy="488103"/>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grpSp>
      <p:sp>
        <p:nvSpPr>
          <p:cNvPr id="32" name="テキスト ボックス 31">
            <a:extLst>
              <a:ext uri="{FF2B5EF4-FFF2-40B4-BE49-F238E27FC236}">
                <a16:creationId xmlns:a16="http://schemas.microsoft.com/office/drawing/2014/main" id="{A452B117-7630-9746-97FB-123FAEC22E25}"/>
              </a:ext>
            </a:extLst>
          </p:cNvPr>
          <p:cNvSpPr txBox="1"/>
          <p:nvPr/>
        </p:nvSpPr>
        <p:spPr>
          <a:xfrm>
            <a:off x="6448720" y="4559355"/>
            <a:ext cx="2089033"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chemeClr val="accent6">
                    <a:lumMod val="75000"/>
                  </a:schemeClr>
                </a:solidFill>
                <a:latin typeface="Meiryo" panose="020B0604030504040204" pitchFamily="34" charset="-128"/>
                <a:ea typeface="Meiryo" panose="020B0604030504040204" pitchFamily="34" charset="-128"/>
              </a:rPr>
              <a:t>とても便利</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a:solidFill>
                  <a:schemeClr val="accent6">
                    <a:lumMod val="75000"/>
                  </a:schemeClr>
                </a:solidFill>
                <a:latin typeface="Meiryo" panose="020B0604030504040204" pitchFamily="34" charset="-128"/>
                <a:ea typeface="Meiryo" panose="020B0604030504040204" pitchFamily="34" charset="-128"/>
              </a:rPr>
              <a:t>もっと使いたい</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6">
                    <a:lumMod val="75000"/>
                  </a:schemeClr>
                </a:solidFill>
                <a:latin typeface="Meiryo" panose="020B0604030504040204" pitchFamily="34" charset="-128"/>
                <a:ea typeface="Meiryo" panose="020B0604030504040204" pitchFamily="34" charset="-128"/>
              </a:rPr>
              <a:t>感動した　など</a:t>
            </a:r>
          </a:p>
        </p:txBody>
      </p:sp>
      <p:sp>
        <p:nvSpPr>
          <p:cNvPr id="29" name="右大かっこ 28">
            <a:extLst>
              <a:ext uri="{FF2B5EF4-FFF2-40B4-BE49-F238E27FC236}">
                <a16:creationId xmlns:a16="http://schemas.microsoft.com/office/drawing/2014/main" id="{F2E96D78-6F8F-9F43-AE39-352ED469B975}"/>
              </a:ext>
            </a:extLst>
          </p:cNvPr>
          <p:cNvSpPr/>
          <p:nvPr/>
        </p:nvSpPr>
        <p:spPr>
          <a:xfrm rot="5400000">
            <a:off x="3540515" y="4162420"/>
            <a:ext cx="170862" cy="2986899"/>
          </a:xfrm>
          <a:prstGeom prst="rightBracket">
            <a:avLst/>
          </a:prstGeom>
          <a:ln w="3810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solidFill>
                <a:schemeClr val="accent6">
                  <a:lumMod val="75000"/>
                </a:schemeClr>
              </a:solidFill>
            </a:endParaRPr>
          </a:p>
        </p:txBody>
      </p:sp>
      <p:sp>
        <p:nvSpPr>
          <p:cNvPr id="34" name="右大かっこ 33">
            <a:extLst>
              <a:ext uri="{FF2B5EF4-FFF2-40B4-BE49-F238E27FC236}">
                <a16:creationId xmlns:a16="http://schemas.microsoft.com/office/drawing/2014/main" id="{F13FA7C7-9010-A04A-95E9-36914AAE3462}"/>
              </a:ext>
            </a:extLst>
          </p:cNvPr>
          <p:cNvSpPr/>
          <p:nvPr/>
        </p:nvSpPr>
        <p:spPr>
          <a:xfrm rot="5400000">
            <a:off x="5805048" y="5299500"/>
            <a:ext cx="170862" cy="712740"/>
          </a:xfrm>
          <a:prstGeom prst="rightBracket">
            <a:avLst/>
          </a:prstGeom>
          <a:ln w="381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solidFill>
                <a:schemeClr val="accent6">
                  <a:lumMod val="75000"/>
                </a:schemeClr>
              </a:solidFill>
            </a:endParaRPr>
          </a:p>
        </p:txBody>
      </p:sp>
      <p:sp>
        <p:nvSpPr>
          <p:cNvPr id="35" name="テキスト ボックス 34">
            <a:extLst>
              <a:ext uri="{FF2B5EF4-FFF2-40B4-BE49-F238E27FC236}">
                <a16:creationId xmlns:a16="http://schemas.microsoft.com/office/drawing/2014/main" id="{7153E858-5A5B-9A46-A36D-95CB418B2415}"/>
              </a:ext>
            </a:extLst>
          </p:cNvPr>
          <p:cNvSpPr txBox="1"/>
          <p:nvPr/>
        </p:nvSpPr>
        <p:spPr>
          <a:xfrm>
            <a:off x="3342426" y="5841936"/>
            <a:ext cx="689612" cy="584775"/>
          </a:xfrm>
          <a:prstGeom prst="rect">
            <a:avLst/>
          </a:prstGeom>
          <a:noFill/>
        </p:spPr>
        <p:txBody>
          <a:bodyPr wrap="none" rtlCol="0">
            <a:spAutoFit/>
          </a:bodyPr>
          <a:lstStyle/>
          <a:p>
            <a:r>
              <a:rPr kumimoji="1" lang="en-US" altLang="ja-JP" sz="3200" dirty="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UI</a:t>
            </a:r>
            <a:endParaRPr kumimoji="1" lang="ja-JP" altLang="en-US" sz="320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36" name="テキスト ボックス 35">
            <a:extLst>
              <a:ext uri="{FF2B5EF4-FFF2-40B4-BE49-F238E27FC236}">
                <a16:creationId xmlns:a16="http://schemas.microsoft.com/office/drawing/2014/main" id="{B7125C76-A7FA-C54B-A793-6F49E9C20A53}"/>
              </a:ext>
            </a:extLst>
          </p:cNvPr>
          <p:cNvSpPr txBox="1"/>
          <p:nvPr/>
        </p:nvSpPr>
        <p:spPr>
          <a:xfrm>
            <a:off x="5429455" y="5841936"/>
            <a:ext cx="922047" cy="584775"/>
          </a:xfrm>
          <a:prstGeom prst="rect">
            <a:avLst/>
          </a:prstGeom>
          <a:noFill/>
        </p:spPr>
        <p:txBody>
          <a:bodyPr wrap="none" rtlCol="0">
            <a:spAutoFit/>
          </a:bodyPr>
          <a:lstStyle/>
          <a:p>
            <a:r>
              <a:rPr kumimoji="1" lang="en-US" altLang="ja-JP" sz="3200" dirty="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UX</a:t>
            </a:r>
            <a:endParaRPr kumimoji="1" lang="ja-JP" altLang="en-US" sz="320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Tree>
    <p:extLst>
      <p:ext uri="{BB962C8B-B14F-4D97-AF65-F5344CB8AC3E}">
        <p14:creationId xmlns:p14="http://schemas.microsoft.com/office/powerpoint/2010/main" val="129958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p:cTn id="24" dur="500" fill="hold"/>
                                        <p:tgtEl>
                                          <p:spTgt spid="35"/>
                                        </p:tgtEl>
                                        <p:attrNameLst>
                                          <p:attrName>ppt_w</p:attrName>
                                        </p:attrNameLst>
                                      </p:cBhvr>
                                      <p:tavLst>
                                        <p:tav tm="0">
                                          <p:val>
                                            <p:fltVal val="0"/>
                                          </p:val>
                                        </p:tav>
                                        <p:tav tm="100000">
                                          <p:val>
                                            <p:strVal val="#ppt_w"/>
                                          </p:val>
                                        </p:tav>
                                      </p:tavLst>
                                    </p:anim>
                                    <p:anim calcmode="lin" valueType="num">
                                      <p:cBhvr>
                                        <p:cTn id="25" dur="500" fill="hold"/>
                                        <p:tgtEl>
                                          <p:spTgt spid="35"/>
                                        </p:tgtEl>
                                        <p:attrNameLst>
                                          <p:attrName>ppt_h</p:attrName>
                                        </p:attrNameLst>
                                      </p:cBhvr>
                                      <p:tavLst>
                                        <p:tav tm="0">
                                          <p:val>
                                            <p:fltVal val="0"/>
                                          </p:val>
                                        </p:tav>
                                        <p:tav tm="100000">
                                          <p:val>
                                            <p:strVal val="#ppt_h"/>
                                          </p:val>
                                        </p:tav>
                                      </p:tavLst>
                                    </p:anim>
                                    <p:animEffect transition="in" filter="fade">
                                      <p:cBhvr>
                                        <p:cTn id="26" dur="500"/>
                                        <p:tgtEl>
                                          <p:spTgt spid="3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animEffect transition="in" filter="fade">
                                      <p:cBhvr>
                                        <p:cTn id="36" dur="500"/>
                                        <p:tgtEl>
                                          <p:spTgt spid="34"/>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p:cTn id="39" dur="500" fill="hold"/>
                                        <p:tgtEl>
                                          <p:spTgt spid="36"/>
                                        </p:tgtEl>
                                        <p:attrNameLst>
                                          <p:attrName>ppt_w</p:attrName>
                                        </p:attrNameLst>
                                      </p:cBhvr>
                                      <p:tavLst>
                                        <p:tav tm="0">
                                          <p:val>
                                            <p:fltVal val="0"/>
                                          </p:val>
                                        </p:tav>
                                        <p:tav tm="100000">
                                          <p:val>
                                            <p:strVal val="#ppt_w"/>
                                          </p:val>
                                        </p:tav>
                                      </p:tavLst>
                                    </p:anim>
                                    <p:anim calcmode="lin" valueType="num">
                                      <p:cBhvr>
                                        <p:cTn id="40" dur="500" fill="hold"/>
                                        <p:tgtEl>
                                          <p:spTgt spid="36"/>
                                        </p:tgtEl>
                                        <p:attrNameLst>
                                          <p:attrName>ppt_h</p:attrName>
                                        </p:attrNameLst>
                                      </p:cBhvr>
                                      <p:tavLst>
                                        <p:tav tm="0">
                                          <p:val>
                                            <p:fltVal val="0"/>
                                          </p:val>
                                        </p:tav>
                                        <p:tav tm="100000">
                                          <p:val>
                                            <p:strVal val="#ppt_h"/>
                                          </p:val>
                                        </p:tav>
                                      </p:tavLst>
                                    </p:anim>
                                    <p:animEffect transition="in" filter="fade">
                                      <p:cBhvr>
                                        <p:cTn id="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2" grpId="0"/>
      <p:bldP spid="29" grpId="0" animBg="1"/>
      <p:bldP spid="34" grpId="0" animBg="1"/>
      <p:bldP spid="35" grpId="0"/>
      <p:bldP spid="3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3B9FFA0F-8F7C-334C-B09D-4A81115E1715}"/>
              </a:ext>
            </a:extLst>
          </p:cNvPr>
          <p:cNvSpPr/>
          <p:nvPr/>
        </p:nvSpPr>
        <p:spPr>
          <a:xfrm>
            <a:off x="232055" y="3509984"/>
            <a:ext cx="8686800" cy="2825209"/>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38A94BD-CE20-FE4A-A761-DE62D49195DF}"/>
              </a:ext>
            </a:extLst>
          </p:cNvPr>
          <p:cNvSpPr>
            <a:spLocks noGrp="1"/>
          </p:cNvSpPr>
          <p:nvPr>
            <p:ph type="title"/>
          </p:nvPr>
        </p:nvSpPr>
        <p:spPr/>
        <p:txBody>
          <a:bodyPr/>
          <a:lstStyle/>
          <a:p>
            <a:r>
              <a:rPr kumimoji="1" lang="ja-JP" altLang="en-US"/>
              <a:t>ユーザーに意識させない・負担をかけないセキュリティ</a:t>
            </a:r>
          </a:p>
        </p:txBody>
      </p:sp>
      <p:sp>
        <p:nvSpPr>
          <p:cNvPr id="4" name="TextBox 31">
            <a:extLst>
              <a:ext uri="{FF2B5EF4-FFF2-40B4-BE49-F238E27FC236}">
                <a16:creationId xmlns:a16="http://schemas.microsoft.com/office/drawing/2014/main" id="{5166B213-EC6A-A948-B588-9F94A09BF7E0}"/>
              </a:ext>
            </a:extLst>
          </p:cNvPr>
          <p:cNvSpPr txBox="1"/>
          <p:nvPr/>
        </p:nvSpPr>
        <p:spPr>
          <a:xfrm>
            <a:off x="1835201" y="3752868"/>
            <a:ext cx="1591575" cy="551689"/>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b="0"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S</a:t>
            </a:r>
            <a:r>
              <a:rPr kumimoji="0" lang="en-US" altLang="ja-JP"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ecurity</a:t>
            </a:r>
            <a:endParaRPr kumimoji="0" lang="ja-JP" altLang="en-US"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5" name="TextBox 32">
            <a:extLst>
              <a:ext uri="{FF2B5EF4-FFF2-40B4-BE49-F238E27FC236}">
                <a16:creationId xmlns:a16="http://schemas.microsoft.com/office/drawing/2014/main" id="{BAD68797-9C73-F14E-9F84-5E06B00B9E08}"/>
              </a:ext>
            </a:extLst>
          </p:cNvPr>
          <p:cNvSpPr txBox="1"/>
          <p:nvPr/>
        </p:nvSpPr>
        <p:spPr>
          <a:xfrm>
            <a:off x="2627728" y="3755701"/>
            <a:ext cx="2517914" cy="551689"/>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b="0"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O</a:t>
            </a:r>
            <a:r>
              <a:rPr kumimoji="0" lang="en-US" altLang="ja-JP"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rchestration</a:t>
            </a:r>
            <a:endParaRPr kumimoji="0" lang="ja-JP" altLang="en-US"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6" name="TextBox 33">
            <a:extLst>
              <a:ext uri="{FF2B5EF4-FFF2-40B4-BE49-F238E27FC236}">
                <a16:creationId xmlns:a16="http://schemas.microsoft.com/office/drawing/2014/main" id="{DF691B75-27F3-434C-8706-742A95188BF6}"/>
              </a:ext>
            </a:extLst>
          </p:cNvPr>
          <p:cNvSpPr txBox="1"/>
          <p:nvPr/>
        </p:nvSpPr>
        <p:spPr>
          <a:xfrm>
            <a:off x="4521052" y="3767542"/>
            <a:ext cx="2236951" cy="551689"/>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b="0"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A</a:t>
            </a:r>
            <a:r>
              <a:rPr kumimoji="0" lang="en-US" altLang="ja-JP"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utomation</a:t>
            </a:r>
            <a:endParaRPr kumimoji="0" lang="ja-JP" altLang="en-US"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7" name="TextBox 34">
            <a:extLst>
              <a:ext uri="{FF2B5EF4-FFF2-40B4-BE49-F238E27FC236}">
                <a16:creationId xmlns:a16="http://schemas.microsoft.com/office/drawing/2014/main" id="{89EBDC54-8185-F047-8B1E-1024F538F566}"/>
              </a:ext>
            </a:extLst>
          </p:cNvPr>
          <p:cNvSpPr txBox="1"/>
          <p:nvPr/>
        </p:nvSpPr>
        <p:spPr>
          <a:xfrm>
            <a:off x="6460810" y="3755701"/>
            <a:ext cx="1853965" cy="551689"/>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b="0"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R</a:t>
            </a:r>
            <a:r>
              <a:rPr kumimoji="0" lang="en-US" altLang="ja-JP"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esponse</a:t>
            </a:r>
            <a:endParaRPr kumimoji="0" lang="ja-JP" altLang="en-US"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8" name="TextBox 35">
            <a:extLst>
              <a:ext uri="{FF2B5EF4-FFF2-40B4-BE49-F238E27FC236}">
                <a16:creationId xmlns:a16="http://schemas.microsoft.com/office/drawing/2014/main" id="{E73FD227-92E9-0148-9AAA-E30E5331BD39}"/>
              </a:ext>
            </a:extLst>
          </p:cNvPr>
          <p:cNvSpPr txBox="1"/>
          <p:nvPr/>
        </p:nvSpPr>
        <p:spPr>
          <a:xfrm>
            <a:off x="289207" y="3737017"/>
            <a:ext cx="2236951" cy="750975"/>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sz="3200" b="1"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SOAR</a:t>
            </a:r>
            <a:endParaRPr kumimoji="0" lang="ja-JP" altLang="en-US" sz="3200" b="1" i="0" u="none" strike="noStrike" kern="0" cap="none" spc="0" normalizeH="0" baseline="0" noProof="0">
              <a:ln>
                <a:noFill/>
              </a:ln>
              <a:solidFill>
                <a:srgbClr val="D83B01"/>
              </a:solidFill>
              <a:effectLst/>
              <a:uLnTx/>
              <a:uFillTx/>
              <a:latin typeface="Meiryo" panose="020B0604030504040204" pitchFamily="34" charset="-128"/>
              <a:ea typeface="Meiryo" panose="020B0604030504040204" pitchFamily="34" charset="-128"/>
            </a:endParaRPr>
          </a:p>
        </p:txBody>
      </p:sp>
      <p:sp>
        <p:nvSpPr>
          <p:cNvPr id="9" name="TextBox 36">
            <a:extLst>
              <a:ext uri="{FF2B5EF4-FFF2-40B4-BE49-F238E27FC236}">
                <a16:creationId xmlns:a16="http://schemas.microsoft.com/office/drawing/2014/main" id="{072F0C3F-1EFE-5447-8A56-00CCC5F55BCE}"/>
              </a:ext>
            </a:extLst>
          </p:cNvPr>
          <p:cNvSpPr txBox="1"/>
          <p:nvPr/>
        </p:nvSpPr>
        <p:spPr>
          <a:xfrm>
            <a:off x="1278342" y="4054285"/>
            <a:ext cx="3898967" cy="494751"/>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ja-JP" altLang="en-US" sz="14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rPr>
              <a:t>セキュリティ製品間の連携</a:t>
            </a:r>
          </a:p>
        </p:txBody>
      </p:sp>
      <p:sp>
        <p:nvSpPr>
          <p:cNvPr id="10" name="TextBox 37">
            <a:extLst>
              <a:ext uri="{FF2B5EF4-FFF2-40B4-BE49-F238E27FC236}">
                <a16:creationId xmlns:a16="http://schemas.microsoft.com/office/drawing/2014/main" id="{CC5A7012-0639-244B-AE4D-2F2A315C4494}"/>
              </a:ext>
            </a:extLst>
          </p:cNvPr>
          <p:cNvSpPr txBox="1"/>
          <p:nvPr/>
        </p:nvSpPr>
        <p:spPr>
          <a:xfrm>
            <a:off x="4822518" y="4041988"/>
            <a:ext cx="1634020" cy="523220"/>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ja-JP" altLang="en-US" sz="16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rPr>
              <a:t>手動 → 自動</a:t>
            </a:r>
          </a:p>
        </p:txBody>
      </p:sp>
      <p:sp>
        <p:nvSpPr>
          <p:cNvPr id="11" name="TextBox 38">
            <a:extLst>
              <a:ext uri="{FF2B5EF4-FFF2-40B4-BE49-F238E27FC236}">
                <a16:creationId xmlns:a16="http://schemas.microsoft.com/office/drawing/2014/main" id="{AAE401D3-0D2D-9347-88BB-C97BB74EE20A}"/>
              </a:ext>
            </a:extLst>
          </p:cNvPr>
          <p:cNvSpPr txBox="1"/>
          <p:nvPr/>
        </p:nvSpPr>
        <p:spPr>
          <a:xfrm>
            <a:off x="6385384" y="4041988"/>
            <a:ext cx="2025033" cy="523220"/>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zh-TW" altLang="en-US" sz="1600"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自動調査＆対処</a:t>
            </a:r>
            <a:endParaRPr kumimoji="0" lang="ja-JP" altLang="en-US" sz="16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17" name="Rectangle 44">
            <a:extLst>
              <a:ext uri="{FF2B5EF4-FFF2-40B4-BE49-F238E27FC236}">
                <a16:creationId xmlns:a16="http://schemas.microsoft.com/office/drawing/2014/main" id="{9C9FB8AD-EA54-C441-B2EC-61B426386C5C}"/>
              </a:ext>
            </a:extLst>
          </p:cNvPr>
          <p:cNvSpPr/>
          <p:nvPr/>
        </p:nvSpPr>
        <p:spPr bwMode="auto">
          <a:xfrm>
            <a:off x="1110521" y="4654935"/>
            <a:ext cx="1474354" cy="993426"/>
          </a:xfrm>
          <a:prstGeom prst="rect">
            <a:avLst/>
          </a:prstGeom>
          <a:solidFill>
            <a:srgbClr val="0070C0"/>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脅威の可視化</a:t>
            </a:r>
          </a:p>
        </p:txBody>
      </p:sp>
      <p:sp>
        <p:nvSpPr>
          <p:cNvPr id="18" name="Rectangle 45">
            <a:extLst>
              <a:ext uri="{FF2B5EF4-FFF2-40B4-BE49-F238E27FC236}">
                <a16:creationId xmlns:a16="http://schemas.microsoft.com/office/drawing/2014/main" id="{AFF966FC-8D49-BF4C-A2D6-7AD267AF7758}"/>
              </a:ext>
            </a:extLst>
          </p:cNvPr>
          <p:cNvSpPr/>
          <p:nvPr/>
        </p:nvSpPr>
        <p:spPr bwMode="auto">
          <a:xfrm>
            <a:off x="2929846" y="4658343"/>
            <a:ext cx="1474354" cy="993426"/>
          </a:xfrm>
          <a:prstGeom prst="rect">
            <a:avLst/>
          </a:prstGeom>
          <a:solidFill>
            <a:srgbClr val="0070C0"/>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アラートの</a:t>
            </a:r>
            <a:endParaRPr kumimoji="0" lang="en-US" altLang="ja-JP" sz="1400" kern="0"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相関分析</a:t>
            </a:r>
            <a:endParaRPr kumimoji="0" lang="en-US" altLang="ja-JP" sz="1400" b="0" i="0" u="none" strike="noStrike" kern="0" cap="none" spc="0" normalizeH="0" baseline="0" noProof="0" dirty="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endParaRPr>
          </a:p>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インシデント</a:t>
            </a:r>
            <a:br>
              <a:rPr kumimoji="0" lang="en-US" altLang="ja-JP" sz="1400" b="0" i="0" u="none" strike="noStrike" kern="0" cap="none" spc="0" normalizeH="0" baseline="0" noProof="0" dirty="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b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マッピング</a:t>
            </a:r>
          </a:p>
        </p:txBody>
      </p:sp>
      <p:sp>
        <p:nvSpPr>
          <p:cNvPr id="19" name="Rectangle 46">
            <a:extLst>
              <a:ext uri="{FF2B5EF4-FFF2-40B4-BE49-F238E27FC236}">
                <a16:creationId xmlns:a16="http://schemas.microsoft.com/office/drawing/2014/main" id="{925B9DCD-3634-734F-BF7E-739D99017948}"/>
              </a:ext>
            </a:extLst>
          </p:cNvPr>
          <p:cNvSpPr/>
          <p:nvPr/>
        </p:nvSpPr>
        <p:spPr bwMode="auto">
          <a:xfrm>
            <a:off x="4723572" y="4654935"/>
            <a:ext cx="1474354" cy="993426"/>
          </a:xfrm>
          <a:prstGeom prst="rect">
            <a:avLst/>
          </a:prstGeom>
          <a:solidFill>
            <a:srgbClr val="0070C0"/>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インシデントの優先順位</a:t>
            </a:r>
          </a:p>
        </p:txBody>
      </p:sp>
      <p:sp>
        <p:nvSpPr>
          <p:cNvPr id="20" name="Rectangle 47">
            <a:extLst>
              <a:ext uri="{FF2B5EF4-FFF2-40B4-BE49-F238E27FC236}">
                <a16:creationId xmlns:a16="http://schemas.microsoft.com/office/drawing/2014/main" id="{E31FF7E8-621C-EA44-9CBB-1778F5AF3660}"/>
              </a:ext>
            </a:extLst>
          </p:cNvPr>
          <p:cNvSpPr/>
          <p:nvPr/>
        </p:nvSpPr>
        <p:spPr bwMode="auto">
          <a:xfrm>
            <a:off x="6517298" y="4649365"/>
            <a:ext cx="1474354" cy="993426"/>
          </a:xfrm>
          <a:prstGeom prst="rect">
            <a:avLst/>
          </a:prstGeom>
          <a:solidFill>
            <a:srgbClr val="0070C0"/>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対処</a:t>
            </a:r>
          </a:p>
        </p:txBody>
      </p:sp>
      <p:sp>
        <p:nvSpPr>
          <p:cNvPr id="21" name="Right Brace 48">
            <a:extLst>
              <a:ext uri="{FF2B5EF4-FFF2-40B4-BE49-F238E27FC236}">
                <a16:creationId xmlns:a16="http://schemas.microsoft.com/office/drawing/2014/main" id="{646860C1-4844-EF44-ACD9-6C6AF7CC18B1}"/>
              </a:ext>
            </a:extLst>
          </p:cNvPr>
          <p:cNvSpPr/>
          <p:nvPr/>
        </p:nvSpPr>
        <p:spPr>
          <a:xfrm rot="16200000">
            <a:off x="4454505" y="864468"/>
            <a:ext cx="276851" cy="7324257"/>
          </a:xfrm>
          <a:prstGeom prst="rightBrace">
            <a:avLst>
              <a:gd name="adj1" fmla="val 55516"/>
              <a:gd name="adj2" fmla="val 49729"/>
            </a:avLst>
          </a:prstGeom>
          <a:noFill/>
          <a:ln w="19050">
            <a:solidFill>
              <a:srgbClr val="0070C0"/>
            </a:solidFill>
            <a:prstDash val="solid"/>
          </a:ln>
        </p:spPr>
        <p:txBody>
          <a:bodyPr wrap="square" lIns="0" tIns="0" rIns="0" bIns="0" rtlCol="0"/>
          <a:lstStyle/>
          <a:p>
            <a:pPr marL="0" marR="0" lvl="0" indent="0" defTabSz="62331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22" name="Isosceles Triangle 49">
            <a:extLst>
              <a:ext uri="{FF2B5EF4-FFF2-40B4-BE49-F238E27FC236}">
                <a16:creationId xmlns:a16="http://schemas.microsoft.com/office/drawing/2014/main" id="{F0D94520-9F1C-EC46-A628-8EDC980A238E}"/>
              </a:ext>
            </a:extLst>
          </p:cNvPr>
          <p:cNvSpPr/>
          <p:nvPr/>
        </p:nvSpPr>
        <p:spPr bwMode="auto">
          <a:xfrm rot="5400000">
            <a:off x="2515686" y="5034040"/>
            <a:ext cx="483349" cy="224076"/>
          </a:xfrm>
          <a:prstGeom prst="triangle">
            <a:avLst/>
          </a:prstGeom>
          <a:solidFill>
            <a:srgbClr val="E46C0A"/>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ja-JP" alt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endParaRPr>
          </a:p>
        </p:txBody>
      </p:sp>
      <p:sp>
        <p:nvSpPr>
          <p:cNvPr id="23" name="Isosceles Triangle 50">
            <a:extLst>
              <a:ext uri="{FF2B5EF4-FFF2-40B4-BE49-F238E27FC236}">
                <a16:creationId xmlns:a16="http://schemas.microsoft.com/office/drawing/2014/main" id="{F4438728-69F7-964F-8D7E-B32198FB8EAB}"/>
              </a:ext>
            </a:extLst>
          </p:cNvPr>
          <p:cNvSpPr/>
          <p:nvPr/>
        </p:nvSpPr>
        <p:spPr bwMode="auto">
          <a:xfrm rot="5400000">
            <a:off x="4330325" y="5035531"/>
            <a:ext cx="483349" cy="224076"/>
          </a:xfrm>
          <a:prstGeom prst="triangle">
            <a:avLst/>
          </a:prstGeom>
          <a:solidFill>
            <a:srgbClr val="E46C0A"/>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ja-JP" alt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endParaRPr>
          </a:p>
        </p:txBody>
      </p:sp>
      <p:sp>
        <p:nvSpPr>
          <p:cNvPr id="24" name="Isosceles Triangle 51">
            <a:extLst>
              <a:ext uri="{FF2B5EF4-FFF2-40B4-BE49-F238E27FC236}">
                <a16:creationId xmlns:a16="http://schemas.microsoft.com/office/drawing/2014/main" id="{7F27CDD0-8DE2-A644-AA38-F2C569C39236}"/>
              </a:ext>
            </a:extLst>
          </p:cNvPr>
          <p:cNvSpPr/>
          <p:nvPr/>
        </p:nvSpPr>
        <p:spPr bwMode="auto">
          <a:xfrm rot="5400000">
            <a:off x="6118823" y="5043018"/>
            <a:ext cx="483349" cy="224076"/>
          </a:xfrm>
          <a:prstGeom prst="triangle">
            <a:avLst/>
          </a:prstGeom>
          <a:solidFill>
            <a:srgbClr val="E46C0A"/>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ja-JP" alt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endParaRPr>
          </a:p>
        </p:txBody>
      </p:sp>
      <p:cxnSp>
        <p:nvCxnSpPr>
          <p:cNvPr id="25" name="Connector: Elbow 52">
            <a:extLst>
              <a:ext uri="{FF2B5EF4-FFF2-40B4-BE49-F238E27FC236}">
                <a16:creationId xmlns:a16="http://schemas.microsoft.com/office/drawing/2014/main" id="{EE2DB042-3AC8-B340-B2E5-A588911DC730}"/>
              </a:ext>
            </a:extLst>
          </p:cNvPr>
          <p:cNvCxnSpPr>
            <a:cxnSpLocks/>
            <a:stCxn id="20" idx="3"/>
            <a:endCxn id="17" idx="1"/>
          </p:cNvCxnSpPr>
          <p:nvPr/>
        </p:nvCxnSpPr>
        <p:spPr>
          <a:xfrm flipH="1">
            <a:off x="1110521" y="5146078"/>
            <a:ext cx="6881131" cy="5570"/>
          </a:xfrm>
          <a:prstGeom prst="bentConnector5">
            <a:avLst>
              <a:gd name="adj1" fmla="val -3322"/>
              <a:gd name="adj2" fmla="val 13121777"/>
              <a:gd name="adj3" fmla="val 103322"/>
            </a:avLst>
          </a:prstGeom>
          <a:noFill/>
          <a:ln w="28575" cap="flat" cmpd="sng" algn="ctr">
            <a:solidFill>
              <a:schemeClr val="accent6">
                <a:lumMod val="75000"/>
              </a:schemeClr>
            </a:solidFill>
            <a:prstDash val="solid"/>
            <a:headEnd type="none"/>
            <a:tailEnd type="triangle"/>
          </a:ln>
          <a:effectLst/>
        </p:spPr>
      </p:cxnSp>
      <p:sp>
        <p:nvSpPr>
          <p:cNvPr id="26" name="TextBox 53">
            <a:extLst>
              <a:ext uri="{FF2B5EF4-FFF2-40B4-BE49-F238E27FC236}">
                <a16:creationId xmlns:a16="http://schemas.microsoft.com/office/drawing/2014/main" id="{9BE0DD00-66D7-A544-B7CE-53962CAF80F2}"/>
              </a:ext>
            </a:extLst>
          </p:cNvPr>
          <p:cNvSpPr txBox="1"/>
          <p:nvPr/>
        </p:nvSpPr>
        <p:spPr>
          <a:xfrm rot="10800000">
            <a:off x="4041197" y="5702700"/>
            <a:ext cx="1061605" cy="348557"/>
          </a:xfrm>
          <a:prstGeom prst="homePlate">
            <a:avLst/>
          </a:prstGeom>
          <a:solidFill>
            <a:schemeClr val="accent6">
              <a:lumMod val="75000"/>
            </a:schemeClr>
          </a:solidFill>
          <a:effectLst>
            <a:outerShdw blurRad="50800" dist="38100" dir="2700000" algn="tl" rotWithShape="0">
              <a:prstClr val="black">
                <a:alpha val="40000"/>
              </a:prstClr>
            </a:outerShdw>
          </a:effectLst>
        </p:spPr>
        <p:txBody>
          <a:bodyPr wrap="square" lIns="182880" tIns="146304" rIns="182880" bIns="146304" rtlCol="0" anchor="ctr">
            <a:noAutofit/>
          </a:bodyPr>
          <a:lstStyle/>
          <a:p>
            <a:pPr marL="0" marR="0" lvl="0" indent="0" algn="ctr" defTabSz="914400" eaLnBrk="1" fontAlgn="auto" latinLnBrk="0" hangingPunct="1">
              <a:lnSpc>
                <a:spcPct val="90000"/>
              </a:lnSpc>
              <a:spcBef>
                <a:spcPts val="0"/>
              </a:spcBef>
              <a:spcAft>
                <a:spcPts val="600"/>
              </a:spcAft>
              <a:buClrTx/>
              <a:buSzTx/>
              <a:buFontTx/>
              <a:buNone/>
              <a:tabLst/>
              <a:defRPr/>
            </a:pPr>
            <a:endParaRPr kumimoji="0" lang="ja-JP" altLang="en-US" sz="20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28" name="正方形/長方形 27">
            <a:extLst>
              <a:ext uri="{FF2B5EF4-FFF2-40B4-BE49-F238E27FC236}">
                <a16:creationId xmlns:a16="http://schemas.microsoft.com/office/drawing/2014/main" id="{43940E3B-BB23-CB4D-955F-DBC67AB5A319}"/>
              </a:ext>
            </a:extLst>
          </p:cNvPr>
          <p:cNvSpPr/>
          <p:nvPr/>
        </p:nvSpPr>
        <p:spPr>
          <a:xfrm>
            <a:off x="4213213" y="5739207"/>
            <a:ext cx="800219" cy="320088"/>
          </a:xfrm>
          <a:prstGeom prst="rect">
            <a:avLst/>
          </a:prstGeom>
        </p:spPr>
        <p:txBody>
          <a:bodyPr wrap="none">
            <a:spAutoFit/>
          </a:bodyPr>
          <a:lstStyle/>
          <a:p>
            <a:pPr lvl="0" algn="ctr" defTabSz="914400">
              <a:lnSpc>
                <a:spcPct val="90000"/>
              </a:lnSpc>
              <a:spcAft>
                <a:spcPts val="600"/>
              </a:spcAft>
              <a:defRPr/>
            </a:pPr>
            <a:r>
              <a:rPr kumimoji="0" lang="ja-JP" altLang="en-US" sz="1600" kern="0">
                <a:solidFill>
                  <a:schemeClr val="bg1"/>
                </a:solidFill>
                <a:latin typeface="Meiryo" panose="020B0604030504040204" pitchFamily="34" charset="-128"/>
                <a:ea typeface="Meiryo" panose="020B0604030504040204" pitchFamily="34" charset="-128"/>
              </a:rPr>
              <a:t>自動化</a:t>
            </a:r>
          </a:p>
        </p:txBody>
      </p:sp>
      <p:grpSp>
        <p:nvGrpSpPr>
          <p:cNvPr id="48" name="グループ化 47">
            <a:extLst>
              <a:ext uri="{FF2B5EF4-FFF2-40B4-BE49-F238E27FC236}">
                <a16:creationId xmlns:a16="http://schemas.microsoft.com/office/drawing/2014/main" id="{2785A9EB-4C64-1F48-89CF-B32CD8D99914}"/>
              </a:ext>
            </a:extLst>
          </p:cNvPr>
          <p:cNvGrpSpPr/>
          <p:nvPr/>
        </p:nvGrpSpPr>
        <p:grpSpPr>
          <a:xfrm>
            <a:off x="230400" y="1019622"/>
            <a:ext cx="8686800" cy="2676145"/>
            <a:chOff x="230400" y="1019622"/>
            <a:chExt cx="8686800" cy="2676145"/>
          </a:xfrm>
        </p:grpSpPr>
        <p:grpSp>
          <p:nvGrpSpPr>
            <p:cNvPr id="36" name="グループ化 35">
              <a:extLst>
                <a:ext uri="{FF2B5EF4-FFF2-40B4-BE49-F238E27FC236}">
                  <a16:creationId xmlns:a16="http://schemas.microsoft.com/office/drawing/2014/main" id="{7D64F330-449C-FA49-9619-29945E78C756}"/>
                </a:ext>
              </a:extLst>
            </p:cNvPr>
            <p:cNvGrpSpPr/>
            <p:nvPr/>
          </p:nvGrpSpPr>
          <p:grpSpPr>
            <a:xfrm>
              <a:off x="230400" y="1019622"/>
              <a:ext cx="8686800" cy="2252185"/>
              <a:chOff x="230400" y="867908"/>
              <a:chExt cx="8686800" cy="2252185"/>
            </a:xfrm>
          </p:grpSpPr>
          <p:sp>
            <p:nvSpPr>
              <p:cNvPr id="37" name="正方形/長方形 36">
                <a:extLst>
                  <a:ext uri="{FF2B5EF4-FFF2-40B4-BE49-F238E27FC236}">
                    <a16:creationId xmlns:a16="http://schemas.microsoft.com/office/drawing/2014/main" id="{7BF63658-0374-314C-92E4-2751617B3983}"/>
                  </a:ext>
                </a:extLst>
              </p:cNvPr>
              <p:cNvSpPr/>
              <p:nvPr/>
            </p:nvSpPr>
            <p:spPr>
              <a:xfrm>
                <a:off x="230400" y="867908"/>
                <a:ext cx="8686800" cy="225218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467D0CDE-FD32-C843-B14D-295AC3287E37}"/>
                  </a:ext>
                </a:extLst>
              </p:cNvPr>
              <p:cNvSpPr txBox="1"/>
              <p:nvPr/>
            </p:nvSpPr>
            <p:spPr>
              <a:xfrm>
                <a:off x="1223537" y="1314967"/>
                <a:ext cx="6665607" cy="1200329"/>
              </a:xfrm>
              <a:prstGeom prst="rect">
                <a:avLst/>
              </a:prstGeom>
              <a:noFill/>
            </p:spPr>
            <p:txBody>
              <a:bodyPr wrap="none" rtlCol="0">
                <a:spAutoFit/>
              </a:bodyPr>
              <a:lstStyle/>
              <a:p>
                <a:pPr algn="ctr"/>
                <a:r>
                  <a:rPr kumimoji="1" lang="ja-JP" altLang="en-US" sz="3600">
                    <a:solidFill>
                      <a:schemeClr val="bg1"/>
                    </a:solidFill>
                    <a:latin typeface="Meiryo" panose="020B0604030504040204" pitchFamily="34" charset="-128"/>
                    <a:ea typeface="Meiryo" panose="020B0604030504040204" pitchFamily="34" charset="-128"/>
                  </a:rPr>
                  <a:t>いつでも／どこでも　</a:t>
                </a:r>
                <a:endParaRPr kumimoji="1" lang="en-US" altLang="ja-JP" sz="3600" dirty="0">
                  <a:solidFill>
                    <a:schemeClr val="bg1"/>
                  </a:solidFill>
                  <a:latin typeface="Meiryo" panose="020B0604030504040204" pitchFamily="34" charset="-128"/>
                  <a:ea typeface="Meiryo" panose="020B0604030504040204" pitchFamily="34" charset="-128"/>
                </a:endParaRPr>
              </a:p>
              <a:p>
                <a:pPr algn="ctr"/>
                <a:r>
                  <a:rPr kumimoji="1" lang="ja-JP" altLang="en-US" sz="3600">
                    <a:solidFill>
                      <a:schemeClr val="bg1"/>
                    </a:solidFill>
                    <a:latin typeface="Meiryo" panose="020B0604030504040204" pitchFamily="34" charset="-128"/>
                    <a:ea typeface="Meiryo" panose="020B0604030504040204" pitchFamily="34" charset="-128"/>
                  </a:rPr>
                  <a:t>安心・安全に</a:t>
                </a:r>
                <a:r>
                  <a:rPr kumimoji="1" lang="en-US" altLang="ja-JP" sz="3600" dirty="0">
                    <a:solidFill>
                      <a:schemeClr val="bg1"/>
                    </a:solidFill>
                    <a:latin typeface="Meiryo" panose="020B0604030504040204" pitchFamily="34" charset="-128"/>
                    <a:ea typeface="Meiryo" panose="020B0604030504040204" pitchFamily="34" charset="-128"/>
                  </a:rPr>
                  <a:t>IT</a:t>
                </a:r>
                <a:r>
                  <a:rPr kumimoji="1" lang="ja-JP" altLang="en-US" sz="3600">
                    <a:solidFill>
                      <a:schemeClr val="bg1"/>
                    </a:solidFill>
                    <a:latin typeface="Meiryo" panose="020B0604030504040204" pitchFamily="34" charset="-128"/>
                    <a:ea typeface="Meiryo" panose="020B0604030504040204" pitchFamily="34" charset="-128"/>
                  </a:rPr>
                  <a:t>の利便性を享受</a:t>
                </a:r>
              </a:p>
            </p:txBody>
          </p:sp>
        </p:grpSp>
        <p:sp>
          <p:nvSpPr>
            <p:cNvPr id="35" name="上矢印 34">
              <a:extLst>
                <a:ext uri="{FF2B5EF4-FFF2-40B4-BE49-F238E27FC236}">
                  <a16:creationId xmlns:a16="http://schemas.microsoft.com/office/drawing/2014/main" id="{E657FE80-2160-5743-8244-F3DADEBED8E9}"/>
                </a:ext>
              </a:extLst>
            </p:cNvPr>
            <p:cNvSpPr/>
            <p:nvPr/>
          </p:nvSpPr>
          <p:spPr>
            <a:xfrm>
              <a:off x="2114031" y="2764138"/>
              <a:ext cx="4912337" cy="931629"/>
            </a:xfrm>
            <a:prstGeom prst="upArrow">
              <a:avLst>
                <a:gd name="adj1" fmla="val 83055"/>
                <a:gd name="adj2" fmla="val 61444"/>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B1A77879-1AF1-3E41-85CB-5A4752A1DA8B}"/>
                </a:ext>
              </a:extLst>
            </p:cNvPr>
            <p:cNvSpPr/>
            <p:nvPr/>
          </p:nvSpPr>
          <p:spPr>
            <a:xfrm>
              <a:off x="2286000" y="3020319"/>
              <a:ext cx="4572000" cy="646331"/>
            </a:xfrm>
            <a:prstGeom prst="rect">
              <a:avLst/>
            </a:prstGeom>
          </p:spPr>
          <p:txBody>
            <a:bodyPr>
              <a:spAutoFit/>
            </a:bodyPr>
            <a:lstStyle/>
            <a:p>
              <a:pPr algn="ctr"/>
              <a:r>
                <a:rPr lang="ja-JP" altLang="en-US">
                  <a:solidFill>
                    <a:schemeClr val="bg1"/>
                  </a:solidFill>
                  <a:latin typeface="Meiryo" panose="020B0604030504040204" pitchFamily="34" charset="-128"/>
                  <a:ea typeface="Meiryo" panose="020B0604030504040204" pitchFamily="34" charset="-128"/>
                </a:rPr>
                <a:t>ユーザーに</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意識させない・負担をかけない</a:t>
              </a:r>
            </a:p>
          </p:txBody>
        </p:sp>
      </p:grpSp>
    </p:spTree>
    <p:extLst>
      <p:ext uri="{BB962C8B-B14F-4D97-AF65-F5344CB8AC3E}">
        <p14:creationId xmlns:p14="http://schemas.microsoft.com/office/powerpoint/2010/main" val="101024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A364817C-71EE-904D-8418-145408833EC3}"/>
              </a:ext>
            </a:extLst>
          </p:cNvPr>
          <p:cNvSpPr/>
          <p:nvPr/>
        </p:nvSpPr>
        <p:spPr>
          <a:xfrm>
            <a:off x="4835781" y="1265884"/>
            <a:ext cx="3944504" cy="484447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50000"/>
                </a:schemeClr>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BACA95BA-3444-DE41-A432-A9B56531A5D6}"/>
              </a:ext>
            </a:extLst>
          </p:cNvPr>
          <p:cNvSpPr/>
          <p:nvPr/>
        </p:nvSpPr>
        <p:spPr>
          <a:xfrm>
            <a:off x="364720" y="1266787"/>
            <a:ext cx="3944504" cy="4844474"/>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50000"/>
                </a:schemeClr>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AA812671-1C0C-DA4D-B2B4-B29385B3DE45}"/>
              </a:ext>
            </a:extLst>
          </p:cNvPr>
          <p:cNvSpPr>
            <a:spLocks noGrp="1"/>
          </p:cNvSpPr>
          <p:nvPr>
            <p:ph type="title"/>
          </p:nvPr>
        </p:nvSpPr>
        <p:spPr/>
        <p:txBody>
          <a:bodyPr/>
          <a:lstStyle/>
          <a:p>
            <a:r>
              <a:rPr kumimoji="1" lang="ja-JP" altLang="en-US"/>
              <a:t>セキュリティの基本構成が変わる</a:t>
            </a:r>
          </a:p>
        </p:txBody>
      </p:sp>
      <p:sp>
        <p:nvSpPr>
          <p:cNvPr id="23" name="テキスト ボックス 22">
            <a:extLst>
              <a:ext uri="{FF2B5EF4-FFF2-40B4-BE49-F238E27FC236}">
                <a16:creationId xmlns:a16="http://schemas.microsoft.com/office/drawing/2014/main" id="{488BC74D-1BFA-114D-B8E5-D020F00C10A4}"/>
              </a:ext>
            </a:extLst>
          </p:cNvPr>
          <p:cNvSpPr txBox="1"/>
          <p:nvPr/>
        </p:nvSpPr>
        <p:spPr>
          <a:xfrm>
            <a:off x="859641" y="2787848"/>
            <a:ext cx="2954655" cy="646331"/>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ネットワークの内外の境界を護ること</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境界防衛</a:t>
            </a:r>
            <a:r>
              <a:rPr kumimoji="1" lang="ja-JP" altLang="en-US" sz="2000">
                <a:solidFill>
                  <a:schemeClr val="bg1"/>
                </a:solidFill>
                <a:latin typeface="Meiryo" panose="020B0604030504040204" pitchFamily="34" charset="-128"/>
                <a:ea typeface="Meiryo" panose="020B0604030504040204" pitchFamily="34" charset="-128"/>
              </a:rPr>
              <a:t>セキュリティ</a:t>
            </a:r>
          </a:p>
        </p:txBody>
      </p:sp>
      <p:sp>
        <p:nvSpPr>
          <p:cNvPr id="53" name="正方形/長方形 52">
            <a:extLst>
              <a:ext uri="{FF2B5EF4-FFF2-40B4-BE49-F238E27FC236}">
                <a16:creationId xmlns:a16="http://schemas.microsoft.com/office/drawing/2014/main" id="{DD6E983E-FE79-AA40-A96C-6F1B6C2AEA13}"/>
              </a:ext>
            </a:extLst>
          </p:cNvPr>
          <p:cNvSpPr/>
          <p:nvPr/>
        </p:nvSpPr>
        <p:spPr>
          <a:xfrm>
            <a:off x="4919336" y="1991349"/>
            <a:ext cx="3775395" cy="168139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7E112687-6E35-E445-8687-5A1DC568971A}"/>
              </a:ext>
            </a:extLst>
          </p:cNvPr>
          <p:cNvSpPr/>
          <p:nvPr/>
        </p:nvSpPr>
        <p:spPr>
          <a:xfrm>
            <a:off x="4919336" y="4262216"/>
            <a:ext cx="3775395" cy="168139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乗算記号 54">
            <a:extLst>
              <a:ext uri="{FF2B5EF4-FFF2-40B4-BE49-F238E27FC236}">
                <a16:creationId xmlns:a16="http://schemas.microsoft.com/office/drawing/2014/main" id="{FDE778D6-8179-924A-A89A-8E8772A8507B}"/>
              </a:ext>
            </a:extLst>
          </p:cNvPr>
          <p:cNvSpPr/>
          <p:nvPr/>
        </p:nvSpPr>
        <p:spPr>
          <a:xfrm>
            <a:off x="6301308" y="3424241"/>
            <a:ext cx="1025017" cy="1072757"/>
          </a:xfrm>
          <a:prstGeom prst="mathMultipl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AE286A30-CFF2-7B48-B5D9-F9A4846D444A}"/>
              </a:ext>
            </a:extLst>
          </p:cNvPr>
          <p:cNvSpPr txBox="1"/>
          <p:nvPr/>
        </p:nvSpPr>
        <p:spPr>
          <a:xfrm>
            <a:off x="4919336" y="2127309"/>
            <a:ext cx="3775395" cy="1479892"/>
          </a:xfrm>
          <a:prstGeom prst="rect">
            <a:avLst/>
          </a:prstGeom>
          <a:noFill/>
        </p:spPr>
        <p:txBody>
          <a:bodyPr wrap="square" lIns="137160" tIns="109728" rIns="137160" bIns="109728" rtlCol="0">
            <a:spAutoFit/>
          </a:bodyPr>
          <a:lstStyle/>
          <a:p>
            <a:pPr algn="ctr">
              <a:lnSpc>
                <a:spcPct val="90000"/>
              </a:lnSpc>
              <a:spcAft>
                <a:spcPts val="450"/>
              </a:spcAft>
            </a:pPr>
            <a:r>
              <a:rPr lang="ja-JP" altLang="en-US" sz="1200">
                <a:solidFill>
                  <a:schemeClr val="bg1"/>
                </a:solidFill>
                <a:latin typeface="Meiryo" panose="020B0604030504040204" pitchFamily="34" charset="-128"/>
                <a:ea typeface="Meiryo" panose="020B0604030504040204" pitchFamily="34" charset="-128"/>
              </a:rPr>
              <a:t>脆弱性をなくし続け、最新の状態を保つ</a:t>
            </a:r>
            <a:endParaRPr lang="en-US" altLang="ja-JP" sz="1200" dirty="0">
              <a:solidFill>
                <a:schemeClr val="bg1"/>
              </a:solidFill>
              <a:latin typeface="Meiryo" panose="020B0604030504040204" pitchFamily="34" charset="-128"/>
              <a:ea typeface="Meiryo" panose="020B0604030504040204" pitchFamily="34" charset="-128"/>
            </a:endParaRPr>
          </a:p>
          <a:p>
            <a:pPr algn="ctr">
              <a:lnSpc>
                <a:spcPct val="90000"/>
              </a:lnSpc>
              <a:spcAft>
                <a:spcPts val="450"/>
              </a:spcAft>
            </a:pPr>
            <a:r>
              <a:rPr lang="ja-JP" altLang="en-US" sz="2400" b="1">
                <a:solidFill>
                  <a:schemeClr val="bg1"/>
                </a:solidFill>
                <a:latin typeface="Meiryo" panose="020B0604030504040204" pitchFamily="34" charset="-128"/>
                <a:ea typeface="Meiryo" panose="020B0604030504040204" pitchFamily="34" charset="-128"/>
              </a:rPr>
              <a:t>サイバー・ハイジーン</a:t>
            </a:r>
            <a:endParaRPr lang="en-US" altLang="ja-JP" sz="2400" b="1" dirty="0">
              <a:solidFill>
                <a:schemeClr val="bg1"/>
              </a:solidFill>
              <a:latin typeface="Meiryo" panose="020B0604030504040204" pitchFamily="34" charset="-128"/>
              <a:ea typeface="Meiryo" panose="020B0604030504040204" pitchFamily="34" charset="-128"/>
            </a:endParaRPr>
          </a:p>
          <a:p>
            <a:pPr algn="ctr">
              <a:lnSpc>
                <a:spcPct val="90000"/>
              </a:lnSpc>
              <a:spcAft>
                <a:spcPts val="450"/>
              </a:spcAft>
            </a:pPr>
            <a:endParaRPr lang="en-US" altLang="ja-JP" sz="1200" b="1" dirty="0">
              <a:solidFill>
                <a:schemeClr val="bg1"/>
              </a:solidFill>
              <a:latin typeface="Meiryo" panose="020B0604030504040204" pitchFamily="34" charset="-128"/>
              <a:ea typeface="Meiryo" panose="020B0604030504040204" pitchFamily="34" charset="-128"/>
            </a:endParaRPr>
          </a:p>
          <a:p>
            <a:pPr algn="ctr">
              <a:lnSpc>
                <a:spcPct val="90000"/>
              </a:lnSpc>
              <a:spcAft>
                <a:spcPts val="450"/>
              </a:spcAft>
            </a:pPr>
            <a:r>
              <a:rPr lang="ja-JP" altLang="en-US" sz="1200">
                <a:solidFill>
                  <a:schemeClr val="bg1"/>
                </a:solidFill>
                <a:latin typeface="Meiryo" panose="020B0604030504040204" pitchFamily="34" charset="-128"/>
                <a:ea typeface="Meiryo" panose="020B0604030504040204" pitchFamily="34" charset="-128"/>
              </a:rPr>
              <a:t>パッチや修正プログラムを迅速に適用し</a:t>
            </a:r>
            <a:endParaRPr lang="en-US" altLang="ja-JP" sz="1200" dirty="0">
              <a:solidFill>
                <a:schemeClr val="bg1"/>
              </a:solidFill>
              <a:latin typeface="Meiryo" panose="020B0604030504040204" pitchFamily="34" charset="-128"/>
              <a:ea typeface="Meiryo" panose="020B0604030504040204" pitchFamily="34" charset="-128"/>
            </a:endParaRPr>
          </a:p>
          <a:p>
            <a:pPr algn="ctr">
              <a:lnSpc>
                <a:spcPct val="90000"/>
              </a:lnSpc>
              <a:spcAft>
                <a:spcPts val="450"/>
              </a:spcAft>
            </a:pPr>
            <a:r>
              <a:rPr lang="en-US" altLang="ja-JP" sz="1200" dirty="0">
                <a:solidFill>
                  <a:schemeClr val="bg1"/>
                </a:solidFill>
                <a:latin typeface="Meiryo" panose="020B0604030504040204" pitchFamily="34" charset="-128"/>
                <a:ea typeface="Meiryo" panose="020B0604030504040204" pitchFamily="34" charset="-128"/>
              </a:rPr>
              <a:t>OS</a:t>
            </a:r>
            <a:r>
              <a:rPr lang="ja-JP" altLang="en-US" sz="1200">
                <a:solidFill>
                  <a:schemeClr val="bg1"/>
                </a:solidFill>
                <a:latin typeface="Meiryo" panose="020B0604030504040204" pitchFamily="34" charset="-128"/>
                <a:ea typeface="Meiryo" panose="020B0604030504040204" pitchFamily="34" charset="-128"/>
              </a:rPr>
              <a:t>やアプリケーションを最新の状態に保つこと</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id="{DEC5B563-A5E7-BC43-A4E6-EE72D21A1298}"/>
              </a:ext>
            </a:extLst>
          </p:cNvPr>
          <p:cNvSpPr txBox="1"/>
          <p:nvPr/>
        </p:nvSpPr>
        <p:spPr>
          <a:xfrm>
            <a:off x="4919337" y="4438734"/>
            <a:ext cx="3775395" cy="1384995"/>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信頼度に応じてダイナミックにアクセスを制御する</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動的ポリシー</a:t>
            </a:r>
            <a:endParaRPr lang="en-US" altLang="ja-JP" sz="2400" b="1" dirty="0">
              <a:solidFill>
                <a:schemeClr val="bg1"/>
              </a:solidFill>
              <a:latin typeface="Meiryo" panose="020B0604030504040204" pitchFamily="34" charset="-128"/>
              <a:ea typeface="Meiryo" panose="020B0604030504040204" pitchFamily="34" charset="-128"/>
            </a:endParaRPr>
          </a:p>
          <a:p>
            <a:pPr algn="ct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アクセスごとの信頼度レベルの評価と</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そのレベルに応じたポリシーの動的変更で</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常に信頼できる状態を維持する</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a16="http://schemas.microsoft.com/office/drawing/2014/main" id="{4A472B28-4B4A-2044-ACEF-3425D477B688}"/>
              </a:ext>
            </a:extLst>
          </p:cNvPr>
          <p:cNvSpPr txBox="1"/>
          <p:nvPr/>
        </p:nvSpPr>
        <p:spPr>
          <a:xfrm>
            <a:off x="782695" y="3746053"/>
            <a:ext cx="3108543" cy="646331"/>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脅威は外部からもたらされることを前提に</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ファイヤーウォールで</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ネットワーク外部からの攻撃を防御する</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61" name="三角形 60">
            <a:extLst>
              <a:ext uri="{FF2B5EF4-FFF2-40B4-BE49-F238E27FC236}">
                <a16:creationId xmlns:a16="http://schemas.microsoft.com/office/drawing/2014/main" id="{3DB810AB-8952-6445-BA32-D938590D06DA}"/>
              </a:ext>
            </a:extLst>
          </p:cNvPr>
          <p:cNvSpPr/>
          <p:nvPr/>
        </p:nvSpPr>
        <p:spPr>
          <a:xfrm rot="5400000">
            <a:off x="4165032" y="3502149"/>
            <a:ext cx="838200" cy="286138"/>
          </a:xfrm>
          <a:prstGeom prst="triangle">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C131DA20-78B1-2542-85DA-F7DDB69882C2}"/>
              </a:ext>
            </a:extLst>
          </p:cNvPr>
          <p:cNvSpPr txBox="1"/>
          <p:nvPr/>
        </p:nvSpPr>
        <p:spPr>
          <a:xfrm>
            <a:off x="5021931" y="1332946"/>
            <a:ext cx="3570208" cy="646331"/>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ネットワークの内外を問わず常に信頼を維持する</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ゼロトラスト</a:t>
            </a:r>
            <a:r>
              <a:rPr kumimoji="1" lang="ja-JP" altLang="en-US" sz="2000">
                <a:solidFill>
                  <a:schemeClr val="bg1"/>
                </a:solidFill>
                <a:latin typeface="Meiryo" panose="020B0604030504040204" pitchFamily="34" charset="-128"/>
                <a:ea typeface="Meiryo" panose="020B0604030504040204" pitchFamily="34" charset="-128"/>
              </a:rPr>
              <a:t>セキュリティ</a:t>
            </a:r>
          </a:p>
        </p:txBody>
      </p:sp>
    </p:spTree>
    <p:extLst>
      <p:ext uri="{BB962C8B-B14F-4D97-AF65-F5344CB8AC3E}">
        <p14:creationId xmlns:p14="http://schemas.microsoft.com/office/powerpoint/2010/main" val="50522032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正方形/長方形 138">
            <a:extLst>
              <a:ext uri="{FF2B5EF4-FFF2-40B4-BE49-F238E27FC236}">
                <a16:creationId xmlns:a16="http://schemas.microsoft.com/office/drawing/2014/main" id="{2A36309C-470E-C54D-9412-576339414B9F}"/>
              </a:ext>
            </a:extLst>
          </p:cNvPr>
          <p:cNvSpPr/>
          <p:nvPr/>
        </p:nvSpPr>
        <p:spPr>
          <a:xfrm>
            <a:off x="344338" y="1142792"/>
            <a:ext cx="8444391" cy="51672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A83DE7E8-9265-AC45-89A3-B3DB5A5BEC9A}"/>
              </a:ext>
            </a:extLst>
          </p:cNvPr>
          <p:cNvSpPr>
            <a:spLocks noGrp="1"/>
          </p:cNvSpPr>
          <p:nvPr>
            <p:ph type="title"/>
          </p:nvPr>
        </p:nvSpPr>
        <p:spPr/>
        <p:txBody>
          <a:bodyPr/>
          <a:lstStyle/>
          <a:p>
            <a:r>
              <a:rPr lang="ja-JP" altLang="en-US">
                <a:solidFill>
                  <a:srgbClr val="505050"/>
                </a:solidFill>
              </a:rPr>
              <a:t>セキュリティの考え方の変化</a:t>
            </a:r>
            <a:endParaRPr kumimoji="1" lang="ja-JP" altLang="en-US"/>
          </a:p>
        </p:txBody>
      </p:sp>
      <p:sp>
        <p:nvSpPr>
          <p:cNvPr id="122" name="正方形/長方形 121">
            <a:extLst>
              <a:ext uri="{FF2B5EF4-FFF2-40B4-BE49-F238E27FC236}">
                <a16:creationId xmlns:a16="http://schemas.microsoft.com/office/drawing/2014/main" id="{45D6797E-C7EF-A04C-A332-0DB2B4578078}"/>
              </a:ext>
            </a:extLst>
          </p:cNvPr>
          <p:cNvSpPr/>
          <p:nvPr/>
        </p:nvSpPr>
        <p:spPr>
          <a:xfrm>
            <a:off x="1281071" y="2805895"/>
            <a:ext cx="3125903" cy="89292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ＭＳ Ｐゴシック"/>
              <a:ea typeface="ＭＳ Ｐゴシック"/>
              <a:cs typeface="ＭＳ Ｐゴシック"/>
            </a:endParaRPr>
          </a:p>
        </p:txBody>
      </p:sp>
      <p:sp>
        <p:nvSpPr>
          <p:cNvPr id="123" name="テキスト ボックス 122">
            <a:extLst>
              <a:ext uri="{FF2B5EF4-FFF2-40B4-BE49-F238E27FC236}">
                <a16:creationId xmlns:a16="http://schemas.microsoft.com/office/drawing/2014/main" id="{68707E5B-3ED8-BD49-84E8-30C963C71211}"/>
              </a:ext>
            </a:extLst>
          </p:cNvPr>
          <p:cNvSpPr txBox="1"/>
          <p:nvPr/>
        </p:nvSpPr>
        <p:spPr>
          <a:xfrm>
            <a:off x="1288752" y="3082985"/>
            <a:ext cx="3125903" cy="400110"/>
          </a:xfrm>
          <a:prstGeom prst="rect">
            <a:avLst/>
          </a:prstGeom>
          <a:noFill/>
        </p:spPr>
        <p:txBody>
          <a:bodyPr wrap="square" rtlCol="0">
            <a:spAutoFit/>
          </a:bodyPr>
          <a:lstStyle/>
          <a:p>
            <a:pPr algn="ctr"/>
            <a:r>
              <a:rPr lang="ja-JP" altLang="en-US" sz="2000" b="1">
                <a:solidFill>
                  <a:schemeClr val="bg1"/>
                </a:solidFill>
                <a:latin typeface="Meiryo" panose="020B0604030504040204" pitchFamily="34" charset="-128"/>
                <a:ea typeface="Meiryo" panose="020B0604030504040204" pitchFamily="34" charset="-128"/>
              </a:rPr>
              <a:t>ユーザー認証</a:t>
            </a:r>
            <a:endParaRPr kumimoji="1" lang="en-US" altLang="ja-JP" sz="2000" b="1" dirty="0">
              <a:solidFill>
                <a:schemeClr val="bg1"/>
              </a:solidFill>
              <a:latin typeface="Meiryo" panose="020B0604030504040204" pitchFamily="34" charset="-128"/>
              <a:ea typeface="Meiryo" panose="020B0604030504040204" pitchFamily="34" charset="-128"/>
            </a:endParaRPr>
          </a:p>
        </p:txBody>
      </p:sp>
      <p:sp>
        <p:nvSpPr>
          <p:cNvPr id="124" name="正方形/長方形 123">
            <a:extLst>
              <a:ext uri="{FF2B5EF4-FFF2-40B4-BE49-F238E27FC236}">
                <a16:creationId xmlns:a16="http://schemas.microsoft.com/office/drawing/2014/main" id="{1DE00F94-F241-0240-A70E-7469E4B8DA97}"/>
              </a:ext>
            </a:extLst>
          </p:cNvPr>
          <p:cNvSpPr/>
          <p:nvPr/>
        </p:nvSpPr>
        <p:spPr>
          <a:xfrm>
            <a:off x="1288752" y="3806211"/>
            <a:ext cx="3125903" cy="89292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ＭＳ Ｐゴシック"/>
              <a:ea typeface="ＭＳ Ｐゴシック"/>
              <a:cs typeface="ＭＳ Ｐゴシック"/>
            </a:endParaRPr>
          </a:p>
        </p:txBody>
      </p:sp>
      <p:sp>
        <p:nvSpPr>
          <p:cNvPr id="125" name="テキスト ボックス 124">
            <a:extLst>
              <a:ext uri="{FF2B5EF4-FFF2-40B4-BE49-F238E27FC236}">
                <a16:creationId xmlns:a16="http://schemas.microsoft.com/office/drawing/2014/main" id="{87476A90-6E64-5D44-8635-9A897D5114C1}"/>
              </a:ext>
            </a:extLst>
          </p:cNvPr>
          <p:cNvSpPr txBox="1"/>
          <p:nvPr/>
        </p:nvSpPr>
        <p:spPr>
          <a:xfrm>
            <a:off x="1280428" y="3941216"/>
            <a:ext cx="3134227" cy="707886"/>
          </a:xfrm>
          <a:prstGeom prst="rect">
            <a:avLst/>
          </a:prstGeom>
          <a:noFill/>
        </p:spPr>
        <p:txBody>
          <a:bodyPr wrap="square" rtlCol="0">
            <a:spAutoFit/>
          </a:bodyPr>
          <a:lstStyle/>
          <a:p>
            <a:pPr algn="ctr"/>
            <a:r>
              <a:rPr lang="ja-JP" altLang="en-US" sz="2000" b="1">
                <a:solidFill>
                  <a:schemeClr val="bg1"/>
                </a:solidFill>
                <a:latin typeface="Meiryo" panose="020B0604030504040204" pitchFamily="34" charset="-128"/>
                <a:ea typeface="Meiryo" panose="020B0604030504040204" pitchFamily="34" charset="-128"/>
              </a:rPr>
              <a:t>ゼロトラスト</a:t>
            </a:r>
            <a:endParaRPr lang="en-US" altLang="ja-JP" sz="2000" b="1" dirty="0">
              <a:solidFill>
                <a:schemeClr val="bg1"/>
              </a:solidFill>
              <a:latin typeface="Meiryo" panose="020B0604030504040204" pitchFamily="34" charset="-128"/>
              <a:ea typeface="Meiryo" panose="020B0604030504040204" pitchFamily="34" charset="-128"/>
            </a:endParaRPr>
          </a:p>
          <a:p>
            <a:pPr algn="ctr"/>
            <a:r>
              <a:rPr kumimoji="1" lang="ja-JP" altLang="en-US" sz="2000" b="1">
                <a:solidFill>
                  <a:schemeClr val="bg1"/>
                </a:solidFill>
                <a:latin typeface="Meiryo" panose="020B0604030504040204" pitchFamily="34" charset="-128"/>
                <a:ea typeface="Meiryo" panose="020B0604030504040204" pitchFamily="34" charset="-128"/>
              </a:rPr>
              <a:t>アクセス</a:t>
            </a:r>
            <a:endParaRPr kumimoji="1" lang="en-US" altLang="ja-JP" sz="2000" b="1" dirty="0">
              <a:solidFill>
                <a:schemeClr val="bg1"/>
              </a:solidFill>
              <a:latin typeface="Meiryo" panose="020B0604030504040204" pitchFamily="34" charset="-128"/>
              <a:ea typeface="Meiryo" panose="020B0604030504040204" pitchFamily="34" charset="-128"/>
            </a:endParaRPr>
          </a:p>
        </p:txBody>
      </p:sp>
      <p:sp>
        <p:nvSpPr>
          <p:cNvPr id="126" name="正方形/長方形 125">
            <a:extLst>
              <a:ext uri="{FF2B5EF4-FFF2-40B4-BE49-F238E27FC236}">
                <a16:creationId xmlns:a16="http://schemas.microsoft.com/office/drawing/2014/main" id="{F782D239-D2E6-764E-B34F-7F5B1FE41143}"/>
              </a:ext>
            </a:extLst>
          </p:cNvPr>
          <p:cNvSpPr/>
          <p:nvPr/>
        </p:nvSpPr>
        <p:spPr>
          <a:xfrm>
            <a:off x="1281071" y="1805579"/>
            <a:ext cx="3125903" cy="89292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ＭＳ Ｐゴシック"/>
              <a:ea typeface="ＭＳ Ｐゴシック"/>
              <a:cs typeface="ＭＳ Ｐゴシック"/>
            </a:endParaRPr>
          </a:p>
        </p:txBody>
      </p:sp>
      <p:sp>
        <p:nvSpPr>
          <p:cNvPr id="127" name="テキスト ボックス 126">
            <a:extLst>
              <a:ext uri="{FF2B5EF4-FFF2-40B4-BE49-F238E27FC236}">
                <a16:creationId xmlns:a16="http://schemas.microsoft.com/office/drawing/2014/main" id="{3CBFE894-2417-0C49-918E-51B2D2868599}"/>
              </a:ext>
            </a:extLst>
          </p:cNvPr>
          <p:cNvSpPr txBox="1"/>
          <p:nvPr/>
        </p:nvSpPr>
        <p:spPr>
          <a:xfrm>
            <a:off x="1288752" y="1954305"/>
            <a:ext cx="3125903" cy="707886"/>
          </a:xfrm>
          <a:prstGeom prst="rect">
            <a:avLst/>
          </a:prstGeom>
          <a:noFill/>
        </p:spPr>
        <p:txBody>
          <a:bodyPr wrap="square" rtlCol="0">
            <a:spAutoFit/>
          </a:bodyPr>
          <a:lstStyle/>
          <a:p>
            <a:pPr algn="ctr"/>
            <a:r>
              <a:rPr lang="ja-JP" altLang="en-US" sz="2000" b="1">
                <a:solidFill>
                  <a:schemeClr val="bg1"/>
                </a:solidFill>
                <a:latin typeface="Meiryo" panose="020B0604030504040204" pitchFamily="34" charset="-128"/>
                <a:ea typeface="Meiryo" panose="020B0604030504040204" pitchFamily="34" charset="-128"/>
              </a:rPr>
              <a:t>ログ解析・対策</a:t>
            </a:r>
            <a:endParaRPr lang="en-US" altLang="ja-JP" sz="2000" b="1" dirty="0">
              <a:solidFill>
                <a:schemeClr val="bg1"/>
              </a:solidFill>
              <a:latin typeface="Meiryo" panose="020B0604030504040204" pitchFamily="34" charset="-128"/>
              <a:ea typeface="Meiryo" panose="020B0604030504040204" pitchFamily="34" charset="-128"/>
            </a:endParaRPr>
          </a:p>
          <a:p>
            <a:pPr algn="ctr"/>
            <a:r>
              <a:rPr lang="ja-JP" altLang="en-US" sz="2000" b="1">
                <a:solidFill>
                  <a:schemeClr val="bg1"/>
                </a:solidFill>
                <a:latin typeface="Meiryo" panose="020B0604030504040204" pitchFamily="34" charset="-128"/>
                <a:ea typeface="Meiryo" panose="020B0604030504040204" pitchFamily="34" charset="-128"/>
              </a:rPr>
              <a:t>の自動化</a:t>
            </a:r>
            <a:endParaRPr kumimoji="1" lang="en-US" altLang="ja-JP" sz="2000" b="1" dirty="0">
              <a:solidFill>
                <a:schemeClr val="bg1"/>
              </a:solidFill>
              <a:latin typeface="Meiryo" panose="020B0604030504040204" pitchFamily="34" charset="-128"/>
              <a:ea typeface="Meiryo" panose="020B0604030504040204" pitchFamily="34" charset="-128"/>
            </a:endParaRPr>
          </a:p>
        </p:txBody>
      </p:sp>
      <p:sp>
        <p:nvSpPr>
          <p:cNvPr id="128" name="正方形/長方形 127">
            <a:extLst>
              <a:ext uri="{FF2B5EF4-FFF2-40B4-BE49-F238E27FC236}">
                <a16:creationId xmlns:a16="http://schemas.microsoft.com/office/drawing/2014/main" id="{0B8B4FD7-FA9F-AE4B-9A29-DE9B38324003}"/>
              </a:ext>
            </a:extLst>
          </p:cNvPr>
          <p:cNvSpPr/>
          <p:nvPr/>
        </p:nvSpPr>
        <p:spPr>
          <a:xfrm>
            <a:off x="1288752" y="4806527"/>
            <a:ext cx="3125903" cy="892926"/>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ＭＳ Ｐゴシック"/>
              <a:ea typeface="ＭＳ Ｐゴシック"/>
              <a:cs typeface="ＭＳ Ｐゴシック"/>
            </a:endParaRPr>
          </a:p>
        </p:txBody>
      </p:sp>
      <p:sp>
        <p:nvSpPr>
          <p:cNvPr id="129" name="テキスト ボックス 128">
            <a:extLst>
              <a:ext uri="{FF2B5EF4-FFF2-40B4-BE49-F238E27FC236}">
                <a16:creationId xmlns:a16="http://schemas.microsoft.com/office/drawing/2014/main" id="{A8D360E2-6F82-DD4E-A98E-B1B4B50DE8CB}"/>
              </a:ext>
            </a:extLst>
          </p:cNvPr>
          <p:cNvSpPr txBox="1"/>
          <p:nvPr/>
        </p:nvSpPr>
        <p:spPr>
          <a:xfrm>
            <a:off x="1288752" y="4933862"/>
            <a:ext cx="3125903" cy="707886"/>
          </a:xfrm>
          <a:prstGeom prst="rect">
            <a:avLst/>
          </a:prstGeom>
          <a:noFill/>
        </p:spPr>
        <p:txBody>
          <a:bodyPr wrap="square" rtlCol="0">
            <a:spAutoFit/>
          </a:bodyPr>
          <a:lstStyle/>
          <a:p>
            <a:pPr algn="ctr"/>
            <a:r>
              <a:rPr lang="ja-JP" altLang="en-US" sz="2000" b="1">
                <a:solidFill>
                  <a:schemeClr val="bg1"/>
                </a:solidFill>
                <a:latin typeface="Meiryo" panose="020B0604030504040204" pitchFamily="34" charset="-128"/>
                <a:ea typeface="Meiryo" panose="020B0604030504040204" pitchFamily="34" charset="-128"/>
              </a:rPr>
              <a:t>エンドポイント</a:t>
            </a:r>
            <a:endParaRPr lang="en-US" altLang="ja-JP" sz="2000" b="1" dirty="0">
              <a:solidFill>
                <a:schemeClr val="bg1"/>
              </a:solidFill>
              <a:latin typeface="Meiryo" panose="020B0604030504040204" pitchFamily="34" charset="-128"/>
              <a:ea typeface="Meiryo" panose="020B0604030504040204" pitchFamily="34" charset="-128"/>
            </a:endParaRPr>
          </a:p>
          <a:p>
            <a:pPr algn="ctr"/>
            <a:r>
              <a:rPr lang="ja-JP" altLang="en-US" sz="2000" b="1">
                <a:solidFill>
                  <a:schemeClr val="bg1"/>
                </a:solidFill>
                <a:latin typeface="Meiryo" panose="020B0604030504040204" pitchFamily="34" charset="-128"/>
                <a:ea typeface="Meiryo" panose="020B0604030504040204" pitchFamily="34" charset="-128"/>
              </a:rPr>
              <a:t>セキュリティ</a:t>
            </a:r>
            <a:endParaRPr kumimoji="1" lang="en-US" altLang="ja-JP" sz="2000" b="1" dirty="0">
              <a:solidFill>
                <a:schemeClr val="bg1"/>
              </a:solidFill>
              <a:latin typeface="Meiryo" panose="020B0604030504040204" pitchFamily="34" charset="-128"/>
              <a:ea typeface="Meiryo" panose="020B0604030504040204" pitchFamily="34" charset="-128"/>
            </a:endParaRPr>
          </a:p>
        </p:txBody>
      </p:sp>
      <p:sp>
        <p:nvSpPr>
          <p:cNvPr id="130" name="正方形/長方形 129">
            <a:extLst>
              <a:ext uri="{FF2B5EF4-FFF2-40B4-BE49-F238E27FC236}">
                <a16:creationId xmlns:a16="http://schemas.microsoft.com/office/drawing/2014/main" id="{CA4CA0BC-FFCC-1E40-9994-858BAD7E37E4}"/>
              </a:ext>
            </a:extLst>
          </p:cNvPr>
          <p:cNvSpPr/>
          <p:nvPr/>
        </p:nvSpPr>
        <p:spPr>
          <a:xfrm>
            <a:off x="4659257" y="2805895"/>
            <a:ext cx="3982185" cy="89292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テキスト ボックス 130">
            <a:extLst>
              <a:ext uri="{FF2B5EF4-FFF2-40B4-BE49-F238E27FC236}">
                <a16:creationId xmlns:a16="http://schemas.microsoft.com/office/drawing/2014/main" id="{691CEEFB-7C7C-314A-8523-01A192CFD990}"/>
              </a:ext>
            </a:extLst>
          </p:cNvPr>
          <p:cNvSpPr txBox="1"/>
          <p:nvPr/>
        </p:nvSpPr>
        <p:spPr>
          <a:xfrm>
            <a:off x="4659257" y="2999077"/>
            <a:ext cx="3974504" cy="584775"/>
          </a:xfrm>
          <a:prstGeom prst="rect">
            <a:avLst/>
          </a:prstGeom>
          <a:noFill/>
        </p:spPr>
        <p:txBody>
          <a:bodyPr wrap="squar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リソース使用者を明らかにし間違えなく本人であることを特定</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132" name="正方形/長方形 131">
            <a:extLst>
              <a:ext uri="{FF2B5EF4-FFF2-40B4-BE49-F238E27FC236}">
                <a16:creationId xmlns:a16="http://schemas.microsoft.com/office/drawing/2014/main" id="{0B121080-9CD8-E04A-8B19-DFB7D1C3E319}"/>
              </a:ext>
            </a:extLst>
          </p:cNvPr>
          <p:cNvSpPr/>
          <p:nvPr/>
        </p:nvSpPr>
        <p:spPr>
          <a:xfrm>
            <a:off x="4666938" y="3806211"/>
            <a:ext cx="3982185" cy="89292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テキスト ボックス 132">
            <a:extLst>
              <a:ext uri="{FF2B5EF4-FFF2-40B4-BE49-F238E27FC236}">
                <a16:creationId xmlns:a16="http://schemas.microsoft.com/office/drawing/2014/main" id="{35C290A5-6CFD-784B-995E-7F8BB0391A88}"/>
              </a:ext>
            </a:extLst>
          </p:cNvPr>
          <p:cNvSpPr txBox="1"/>
          <p:nvPr/>
        </p:nvSpPr>
        <p:spPr>
          <a:xfrm>
            <a:off x="4659257" y="4025255"/>
            <a:ext cx="3974504" cy="584775"/>
          </a:xfrm>
          <a:prstGeom prst="rect">
            <a:avLst/>
          </a:prstGeom>
          <a:noFill/>
        </p:spPr>
        <p:txBody>
          <a:bodyPr wrap="squar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社内と社外の経路を意識しない</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アクセスを実現</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134" name="正方形/長方形 133">
            <a:extLst>
              <a:ext uri="{FF2B5EF4-FFF2-40B4-BE49-F238E27FC236}">
                <a16:creationId xmlns:a16="http://schemas.microsoft.com/office/drawing/2014/main" id="{C009D072-94B0-8C4F-90E3-6B21353C5E8F}"/>
              </a:ext>
            </a:extLst>
          </p:cNvPr>
          <p:cNvSpPr/>
          <p:nvPr/>
        </p:nvSpPr>
        <p:spPr>
          <a:xfrm>
            <a:off x="4659257" y="1805579"/>
            <a:ext cx="3982185" cy="89292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テキスト ボックス 134">
            <a:extLst>
              <a:ext uri="{FF2B5EF4-FFF2-40B4-BE49-F238E27FC236}">
                <a16:creationId xmlns:a16="http://schemas.microsoft.com/office/drawing/2014/main" id="{22ACA454-C29A-7F43-A7E3-1C41511D94F4}"/>
              </a:ext>
            </a:extLst>
          </p:cNvPr>
          <p:cNvSpPr txBox="1"/>
          <p:nvPr/>
        </p:nvSpPr>
        <p:spPr>
          <a:xfrm>
            <a:off x="4666938" y="1998602"/>
            <a:ext cx="3974504" cy="584775"/>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継続的に通信ログを解析</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対策を自動生成して配布</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136" name="正方形/長方形 135">
            <a:extLst>
              <a:ext uri="{FF2B5EF4-FFF2-40B4-BE49-F238E27FC236}">
                <a16:creationId xmlns:a16="http://schemas.microsoft.com/office/drawing/2014/main" id="{A1534074-D719-994B-8FEA-FED2EAF106E9}"/>
              </a:ext>
            </a:extLst>
          </p:cNvPr>
          <p:cNvSpPr/>
          <p:nvPr/>
        </p:nvSpPr>
        <p:spPr>
          <a:xfrm>
            <a:off x="4666938" y="4806527"/>
            <a:ext cx="3982185" cy="892926"/>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テキスト ボックス 136">
            <a:extLst>
              <a:ext uri="{FF2B5EF4-FFF2-40B4-BE49-F238E27FC236}">
                <a16:creationId xmlns:a16="http://schemas.microsoft.com/office/drawing/2014/main" id="{6D1DB919-7C44-3C48-9A1A-0C21FD313A38}"/>
              </a:ext>
            </a:extLst>
          </p:cNvPr>
          <p:cNvSpPr txBox="1"/>
          <p:nvPr/>
        </p:nvSpPr>
        <p:spPr>
          <a:xfrm>
            <a:off x="4664723" y="4982587"/>
            <a:ext cx="3974504" cy="584775"/>
          </a:xfrm>
          <a:prstGeom prst="rect">
            <a:avLst/>
          </a:prstGeom>
          <a:noFill/>
        </p:spPr>
        <p:txBody>
          <a:bodyPr wrap="squar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エンドポイント（末端のデバイス）の</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リスクと信頼性を常にチェック</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FAD315D6-8C24-624F-AD36-DB0EA4C08345}"/>
              </a:ext>
            </a:extLst>
          </p:cNvPr>
          <p:cNvSpPr txBox="1"/>
          <p:nvPr/>
        </p:nvSpPr>
        <p:spPr>
          <a:xfrm>
            <a:off x="538733" y="1744822"/>
            <a:ext cx="615553" cy="4042133"/>
          </a:xfrm>
          <a:prstGeom prst="rect">
            <a:avLst/>
          </a:prstGeom>
          <a:noFill/>
        </p:spPr>
        <p:txBody>
          <a:bodyPr vert="eaVert"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社内・社外を区別しない</a:t>
            </a:r>
          </a:p>
        </p:txBody>
      </p:sp>
      <p:sp>
        <p:nvSpPr>
          <p:cNvPr id="140" name="テキスト ボックス 139">
            <a:extLst>
              <a:ext uri="{FF2B5EF4-FFF2-40B4-BE49-F238E27FC236}">
                <a16:creationId xmlns:a16="http://schemas.microsoft.com/office/drawing/2014/main" id="{B1371CB6-E8CB-274E-92DC-13AF4754D488}"/>
              </a:ext>
            </a:extLst>
          </p:cNvPr>
          <p:cNvSpPr txBox="1"/>
          <p:nvPr/>
        </p:nvSpPr>
        <p:spPr>
          <a:xfrm>
            <a:off x="2506567" y="1250182"/>
            <a:ext cx="4134466" cy="523220"/>
          </a:xfrm>
          <a:prstGeom prst="rect">
            <a:avLst/>
          </a:prstGeom>
          <a:noFill/>
        </p:spPr>
        <p:txBody>
          <a:bodyPr vert="horz"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ユーザーに意識させない</a:t>
            </a:r>
          </a:p>
        </p:txBody>
      </p:sp>
      <p:sp>
        <p:nvSpPr>
          <p:cNvPr id="141" name="テキスト ボックス 140">
            <a:extLst>
              <a:ext uri="{FF2B5EF4-FFF2-40B4-BE49-F238E27FC236}">
                <a16:creationId xmlns:a16="http://schemas.microsoft.com/office/drawing/2014/main" id="{A998744A-C0E5-AC45-9381-94CF262FE401}"/>
              </a:ext>
            </a:extLst>
          </p:cNvPr>
          <p:cNvSpPr txBox="1"/>
          <p:nvPr/>
        </p:nvSpPr>
        <p:spPr>
          <a:xfrm>
            <a:off x="2325231" y="5816838"/>
            <a:ext cx="4493538" cy="523220"/>
          </a:xfrm>
          <a:prstGeom prst="rect">
            <a:avLst/>
          </a:prstGeom>
          <a:noFill/>
        </p:spPr>
        <p:txBody>
          <a:bodyPr vert="horz"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ユーザーに負担を掛けない</a:t>
            </a:r>
          </a:p>
        </p:txBody>
      </p:sp>
    </p:spTree>
    <p:extLst>
      <p:ext uri="{BB962C8B-B14F-4D97-AF65-F5344CB8AC3E}">
        <p14:creationId xmlns:p14="http://schemas.microsoft.com/office/powerpoint/2010/main" val="3902539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solidFill>
                  <a:srgbClr val="FFFFFF"/>
                </a:solidFill>
                <a:effectLst/>
                <a:latin typeface="Meiryo" panose="020B0604030504040204" pitchFamily="34" charset="-128"/>
                <a:ea typeface="Meiryo" panose="020B0604030504040204" pitchFamily="34" charset="-128"/>
                <a:cs typeface="Arial"/>
              </a:rPr>
              <a:t>IoT</a:t>
            </a:r>
            <a:r>
              <a:rPr lang="ja-JP" altLang="en-US" sz="2800">
                <a:solidFill>
                  <a:srgbClr val="FFFFFF"/>
                </a:solidFill>
                <a:effectLst/>
                <a:latin typeface="Meiryo" panose="020B0604030504040204" pitchFamily="34" charset="-128"/>
                <a:ea typeface="Meiryo" panose="020B0604030504040204" pitchFamily="34" charset="-128"/>
                <a:cs typeface="Arial"/>
              </a:rPr>
              <a:t>／モノのインターネット</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4" name="テキスト ボックス 3">
            <a:extLst>
              <a:ext uri="{FF2B5EF4-FFF2-40B4-BE49-F238E27FC236}">
                <a16:creationId xmlns:a16="http://schemas.microsoft.com/office/drawing/2014/main" id="{1978C164-E4E8-5149-891B-9BAE27821D01}"/>
              </a:ext>
            </a:extLst>
          </p:cNvPr>
          <p:cNvSpPr txBox="1"/>
          <p:nvPr/>
        </p:nvSpPr>
        <p:spPr>
          <a:xfrm>
            <a:off x="771897" y="2406006"/>
            <a:ext cx="3511602" cy="369332"/>
          </a:xfrm>
          <a:prstGeom prst="rect">
            <a:avLst/>
          </a:prstGeom>
          <a:noFill/>
        </p:spPr>
        <p:txBody>
          <a:bodyPr wrap="none" rtlCol="0">
            <a:spAutoFit/>
          </a:bodyPr>
          <a:lstStyle/>
          <a:p>
            <a:r>
              <a:rPr kumimoji="1" lang="en-US" altLang="ja-JP" dirty="0">
                <a:solidFill>
                  <a:srgbClr val="0070C0"/>
                </a:solidFill>
                <a:latin typeface="Meiryo" panose="020B0604030504040204" pitchFamily="34" charset="-128"/>
                <a:ea typeface="Meiryo" panose="020B0604030504040204" pitchFamily="34" charset="-128"/>
              </a:rPr>
              <a:t>DX</a:t>
            </a:r>
            <a:r>
              <a:rPr lang="ja-JP" altLang="en-US">
                <a:solidFill>
                  <a:srgbClr val="0070C0"/>
                </a:solidFill>
                <a:latin typeface="Meiryo" panose="020B0604030504040204" pitchFamily="34" charset="-128"/>
                <a:ea typeface="Meiryo" panose="020B0604030504040204" pitchFamily="34" charset="-128"/>
              </a:rPr>
              <a:t>次代のビジネスの基盤となる</a:t>
            </a:r>
            <a:endParaRPr kumimoji="1" lang="ja-JP" altLang="en-US">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0958623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5650" y="3807866"/>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90" name="正方形/長方形 89">
            <a:extLst>
              <a:ext uri="{FF2B5EF4-FFF2-40B4-BE49-F238E27FC236}">
                <a16:creationId xmlns:a16="http://schemas.microsoft.com/office/drawing/2014/main" id="{27408888-E6EF-654F-8DF2-FBEB9C2BA417}"/>
              </a:ext>
            </a:extLst>
          </p:cNvPr>
          <p:cNvSpPr/>
          <p:nvPr/>
        </p:nvSpPr>
        <p:spPr>
          <a:xfrm>
            <a:off x="763039" y="1122054"/>
            <a:ext cx="7632699" cy="5328043"/>
          </a:xfrm>
          <a:prstGeom prst="rect">
            <a:avLst/>
          </a:prstGeom>
          <a:solidFill>
            <a:srgbClr val="00B050">
              <a:alpha val="65098"/>
            </a:srgbClr>
          </a:solidFill>
          <a:ln w="38100">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正方形/長方形 86">
            <a:extLst>
              <a:ext uri="{FF2B5EF4-FFF2-40B4-BE49-F238E27FC236}">
                <a16:creationId xmlns:a16="http://schemas.microsoft.com/office/drawing/2014/main" id="{26596550-F90B-384D-ABA6-4692E26875BF}"/>
              </a:ext>
            </a:extLst>
          </p:cNvPr>
          <p:cNvSpPr/>
          <p:nvPr/>
        </p:nvSpPr>
        <p:spPr>
          <a:xfrm>
            <a:off x="763039" y="2840500"/>
            <a:ext cx="3907151" cy="3597891"/>
          </a:xfrm>
          <a:prstGeom prst="rect">
            <a:avLst/>
          </a:prstGeom>
          <a:solidFill>
            <a:srgbClr val="FF6666">
              <a:alpha val="69804"/>
            </a:srgbClr>
          </a:solidFill>
          <a:ln w="38100">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lang="ja-JP" altLang="en-US" sz="2700">
                <a:solidFill>
                  <a:schemeClr val="tx1">
                    <a:lumMod val="50000"/>
                    <a:lumOff val="50000"/>
                  </a:schemeClr>
                </a:solidFill>
                <a:latin typeface="Meiryo" panose="020B0604030504040204" pitchFamily="34" charset="-128"/>
                <a:ea typeface="Meiryo" panose="020B0604030504040204" pitchFamily="34" charset="-128"/>
              </a:rPr>
              <a:t>サイバーフィジカルシステムと</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IoT</a:t>
            </a:r>
            <a:endParaRPr kumimoji="1" lang="ja-JP" altLang="en-US" sz="2700" dirty="0">
              <a:latin typeface="Meiryo" panose="020B0604030504040204" pitchFamily="34" charset="-128"/>
              <a:ea typeface="Meiryo" panose="020B0604030504040204" pitchFamily="34" charset="-128"/>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データ収集</a:t>
            </a:r>
          </a:p>
          <a:p>
            <a:pPr algn="ctr"/>
            <a:r>
              <a:rPr lang="ja-JP" altLang="en-US" sz="1200" b="1" dirty="0">
                <a:solidFill>
                  <a:schemeClr val="bg1"/>
                </a:solidFill>
                <a:latin typeface="Meiryo" panose="020B0604030504040204" pitchFamily="34" charset="-128"/>
                <a:ea typeface="Meiryo" panose="020B0604030504040204" pitchFamily="34" charset="-128"/>
                <a:cs typeface="Meiryo" charset="-128"/>
              </a:rPr>
              <a:t>モニタリング</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データ解析</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原因解明・発見</a:t>
            </a:r>
            <a:r>
              <a:rPr kumimoji="1" lang="en-US" altLang="ja-JP" sz="1200" b="1"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洞察</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データ活用</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業務処理・情報提供</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Meiryo" panose="020B0604030504040204" pitchFamily="34" charset="-128"/>
                <a:ea typeface="Meiryo" panose="020B0604030504040204" pitchFamily="34" charset="-128"/>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Meiryo" panose="020B0604030504040204" pitchFamily="34" charset="-128"/>
                <a:ea typeface="Meiryo" panose="020B0604030504040204" pitchFamily="34" charset="-128"/>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Meiryo" panose="020B0604030504040204" pitchFamily="34" charset="-128"/>
                <a:ea typeface="Meiryo" panose="020B0604030504040204" pitchFamily="34" charset="-128"/>
                <a:cs typeface="メイリオ"/>
              </a:rPr>
              <a:t>日常生活・社会活動</a:t>
            </a:r>
            <a:endParaRPr kumimoji="1" lang="ja-JP" altLang="en-US" b="1" dirty="0">
              <a:solidFill>
                <a:srgbClr val="FFFFFF"/>
              </a:solidFill>
              <a:latin typeface="Meiryo" panose="020B0604030504040204" pitchFamily="34" charset="-128"/>
              <a:ea typeface="Meiryo" panose="020B0604030504040204" pitchFamily="34" charset="-128"/>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Meiryo" panose="020B0604030504040204" pitchFamily="34" charset="-128"/>
                <a:ea typeface="Meiryo" panose="020B0604030504040204" pitchFamily="34" charset="-128"/>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
        <p:nvSpPr>
          <p:cNvPr id="88" name="テキスト ボックス 87">
            <a:extLst>
              <a:ext uri="{FF2B5EF4-FFF2-40B4-BE49-F238E27FC236}">
                <a16:creationId xmlns:a16="http://schemas.microsoft.com/office/drawing/2014/main" id="{326234D3-1ACC-D34A-A149-B60AA959CA65}"/>
              </a:ext>
            </a:extLst>
          </p:cNvPr>
          <p:cNvSpPr txBox="1"/>
          <p:nvPr/>
        </p:nvSpPr>
        <p:spPr>
          <a:xfrm>
            <a:off x="755650" y="3545731"/>
            <a:ext cx="3816350" cy="738664"/>
          </a:xfrm>
          <a:prstGeom prst="rect">
            <a:avLst/>
          </a:prstGeom>
          <a:noFill/>
        </p:spPr>
        <p:txBody>
          <a:bodyPr wrap="square" rtlCol="0">
            <a:spAutoFit/>
          </a:bodyPr>
          <a:lstStyle/>
          <a:p>
            <a:pPr algn="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アナログな現実世界のものごとやできごとを</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デジタル・データで捉えデジタル・ツイン</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（現実世界のデジタル・コピー）を作る</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89" name="テキスト ボックス 88">
            <a:extLst>
              <a:ext uri="{FF2B5EF4-FFF2-40B4-BE49-F238E27FC236}">
                <a16:creationId xmlns:a16="http://schemas.microsoft.com/office/drawing/2014/main" id="{9E73E419-1E03-A946-87B2-9C329BB6B596}"/>
              </a:ext>
            </a:extLst>
          </p:cNvPr>
          <p:cNvSpPr txBox="1"/>
          <p:nvPr/>
        </p:nvSpPr>
        <p:spPr>
          <a:xfrm>
            <a:off x="798324" y="2969175"/>
            <a:ext cx="1290481" cy="369332"/>
          </a:xfrm>
          <a:prstGeom prst="rect">
            <a:avLst/>
          </a:prstGeom>
          <a:noFill/>
        </p:spPr>
        <p:txBody>
          <a:bodyPr wrap="none" rtlCol="0">
            <a:spAutoFit/>
          </a:bodyPr>
          <a:lstStyle/>
          <a:p>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狭義の</a:t>
            </a: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endPar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1" name="テキスト ボックス 90">
            <a:extLst>
              <a:ext uri="{FF2B5EF4-FFF2-40B4-BE49-F238E27FC236}">
                <a16:creationId xmlns:a16="http://schemas.microsoft.com/office/drawing/2014/main" id="{B372F9EA-B51A-5146-B15E-430940FEE6CE}"/>
              </a:ext>
            </a:extLst>
          </p:cNvPr>
          <p:cNvSpPr txBox="1"/>
          <p:nvPr/>
        </p:nvSpPr>
        <p:spPr>
          <a:xfrm>
            <a:off x="5093600" y="3535530"/>
            <a:ext cx="3236847" cy="738664"/>
          </a:xfrm>
          <a:prstGeom prst="rect">
            <a:avLst/>
          </a:prstGeom>
          <a:noFill/>
        </p:spPr>
        <p:txBody>
          <a:bodyPr wrap="none" rtlCol="0">
            <a:spAutoFit/>
          </a:bodyPr>
          <a:lstStyle/>
          <a:p>
            <a:pPr algn="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デジタルとフィジカルが一体となって</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高速に改善活動を繰り返す状態を実現</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ビジネスの最適化を維持する</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2" name="テキスト ボックス 91">
            <a:extLst>
              <a:ext uri="{FF2B5EF4-FFF2-40B4-BE49-F238E27FC236}">
                <a16:creationId xmlns:a16="http://schemas.microsoft.com/office/drawing/2014/main" id="{DB50AA94-2F58-0147-8E73-553A5507271F}"/>
              </a:ext>
            </a:extLst>
          </p:cNvPr>
          <p:cNvSpPr txBox="1"/>
          <p:nvPr/>
        </p:nvSpPr>
        <p:spPr>
          <a:xfrm>
            <a:off x="7050000" y="2970244"/>
            <a:ext cx="1290738" cy="369332"/>
          </a:xfrm>
          <a:prstGeom prst="rect">
            <a:avLst/>
          </a:prstGeom>
          <a:noFill/>
        </p:spPr>
        <p:txBody>
          <a:bodyPr wrap="none" rtlCol="0">
            <a:spAutoFit/>
          </a:bodyPr>
          <a:lstStyle/>
          <a:p>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広義の</a:t>
            </a: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endPar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84773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ppt_w</p:attrName>
                                        </p:attrNameLst>
                                      </p:cBhvr>
                                      <p:tavLst>
                                        <p:tav tm="0">
                                          <p:val>
                                            <p:fltVal val="0"/>
                                          </p:val>
                                        </p:tav>
                                        <p:tav tm="100000">
                                          <p:val>
                                            <p:strVal val="#ppt_w"/>
                                          </p:val>
                                        </p:tav>
                                      </p:tavLst>
                                    </p:anim>
                                    <p:anim calcmode="lin" valueType="num">
                                      <p:cBhvr>
                                        <p:cTn id="8" dur="500" fill="hold"/>
                                        <p:tgtEl>
                                          <p:spTgt spid="89"/>
                                        </p:tgtEl>
                                        <p:attrNameLst>
                                          <p:attrName>ppt_h</p:attrName>
                                        </p:attrNameLst>
                                      </p:cBhvr>
                                      <p:tavLst>
                                        <p:tav tm="0">
                                          <p:val>
                                            <p:fltVal val="0"/>
                                          </p:val>
                                        </p:tav>
                                        <p:tav tm="100000">
                                          <p:val>
                                            <p:strVal val="#ppt_h"/>
                                          </p:val>
                                        </p:tav>
                                      </p:tavLst>
                                    </p:anim>
                                    <p:animEffect transition="in" filter="fade">
                                      <p:cBhvr>
                                        <p:cTn id="9" dur="500"/>
                                        <p:tgtEl>
                                          <p:spTgt spid="8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7"/>
                                        </p:tgtEl>
                                        <p:attrNameLst>
                                          <p:attrName>style.visibility</p:attrName>
                                        </p:attrNameLst>
                                      </p:cBhvr>
                                      <p:to>
                                        <p:strVal val="visible"/>
                                      </p:to>
                                    </p:set>
                                    <p:anim calcmode="lin" valueType="num">
                                      <p:cBhvr>
                                        <p:cTn id="12" dur="500" fill="hold"/>
                                        <p:tgtEl>
                                          <p:spTgt spid="87"/>
                                        </p:tgtEl>
                                        <p:attrNameLst>
                                          <p:attrName>ppt_w</p:attrName>
                                        </p:attrNameLst>
                                      </p:cBhvr>
                                      <p:tavLst>
                                        <p:tav tm="0">
                                          <p:val>
                                            <p:fltVal val="0"/>
                                          </p:val>
                                        </p:tav>
                                        <p:tav tm="100000">
                                          <p:val>
                                            <p:strVal val="#ppt_w"/>
                                          </p:val>
                                        </p:tav>
                                      </p:tavLst>
                                    </p:anim>
                                    <p:anim calcmode="lin" valueType="num">
                                      <p:cBhvr>
                                        <p:cTn id="13" dur="500" fill="hold"/>
                                        <p:tgtEl>
                                          <p:spTgt spid="87"/>
                                        </p:tgtEl>
                                        <p:attrNameLst>
                                          <p:attrName>ppt_h</p:attrName>
                                        </p:attrNameLst>
                                      </p:cBhvr>
                                      <p:tavLst>
                                        <p:tav tm="0">
                                          <p:val>
                                            <p:fltVal val="0"/>
                                          </p:val>
                                        </p:tav>
                                        <p:tav tm="100000">
                                          <p:val>
                                            <p:strVal val="#ppt_h"/>
                                          </p:val>
                                        </p:tav>
                                      </p:tavLst>
                                    </p:anim>
                                    <p:animEffect transition="in" filter="fade">
                                      <p:cBhvr>
                                        <p:cTn id="14" dur="500"/>
                                        <p:tgtEl>
                                          <p:spTgt spid="8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8"/>
                                        </p:tgtEl>
                                        <p:attrNameLst>
                                          <p:attrName>style.visibility</p:attrName>
                                        </p:attrNameLst>
                                      </p:cBhvr>
                                      <p:to>
                                        <p:strVal val="visible"/>
                                      </p:to>
                                    </p:set>
                                    <p:anim calcmode="lin" valueType="num">
                                      <p:cBhvr>
                                        <p:cTn id="17" dur="500" fill="hold"/>
                                        <p:tgtEl>
                                          <p:spTgt spid="88"/>
                                        </p:tgtEl>
                                        <p:attrNameLst>
                                          <p:attrName>ppt_w</p:attrName>
                                        </p:attrNameLst>
                                      </p:cBhvr>
                                      <p:tavLst>
                                        <p:tav tm="0">
                                          <p:val>
                                            <p:fltVal val="0"/>
                                          </p:val>
                                        </p:tav>
                                        <p:tav tm="100000">
                                          <p:val>
                                            <p:strVal val="#ppt_w"/>
                                          </p:val>
                                        </p:tav>
                                      </p:tavLst>
                                    </p:anim>
                                    <p:anim calcmode="lin" valueType="num">
                                      <p:cBhvr>
                                        <p:cTn id="18" dur="500" fill="hold"/>
                                        <p:tgtEl>
                                          <p:spTgt spid="88"/>
                                        </p:tgtEl>
                                        <p:attrNameLst>
                                          <p:attrName>ppt_h</p:attrName>
                                        </p:attrNameLst>
                                      </p:cBhvr>
                                      <p:tavLst>
                                        <p:tav tm="0">
                                          <p:val>
                                            <p:fltVal val="0"/>
                                          </p:val>
                                        </p:tav>
                                        <p:tav tm="100000">
                                          <p:val>
                                            <p:strVal val="#ppt_h"/>
                                          </p:val>
                                        </p:tav>
                                      </p:tavLst>
                                    </p:anim>
                                    <p:animEffect transition="in" filter="fade">
                                      <p:cBhvr>
                                        <p:cTn id="19" dur="500"/>
                                        <p:tgtEl>
                                          <p:spTgt spid="8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2"/>
                                        </p:tgtEl>
                                        <p:attrNameLst>
                                          <p:attrName>style.visibility</p:attrName>
                                        </p:attrNameLst>
                                      </p:cBhvr>
                                      <p:to>
                                        <p:strVal val="visible"/>
                                      </p:to>
                                    </p:set>
                                    <p:anim calcmode="lin" valueType="num">
                                      <p:cBhvr>
                                        <p:cTn id="24" dur="500" fill="hold"/>
                                        <p:tgtEl>
                                          <p:spTgt spid="92"/>
                                        </p:tgtEl>
                                        <p:attrNameLst>
                                          <p:attrName>ppt_w</p:attrName>
                                        </p:attrNameLst>
                                      </p:cBhvr>
                                      <p:tavLst>
                                        <p:tav tm="0">
                                          <p:val>
                                            <p:fltVal val="0"/>
                                          </p:val>
                                        </p:tav>
                                        <p:tav tm="100000">
                                          <p:val>
                                            <p:strVal val="#ppt_w"/>
                                          </p:val>
                                        </p:tav>
                                      </p:tavLst>
                                    </p:anim>
                                    <p:anim calcmode="lin" valueType="num">
                                      <p:cBhvr>
                                        <p:cTn id="25" dur="500" fill="hold"/>
                                        <p:tgtEl>
                                          <p:spTgt spid="92"/>
                                        </p:tgtEl>
                                        <p:attrNameLst>
                                          <p:attrName>ppt_h</p:attrName>
                                        </p:attrNameLst>
                                      </p:cBhvr>
                                      <p:tavLst>
                                        <p:tav tm="0">
                                          <p:val>
                                            <p:fltVal val="0"/>
                                          </p:val>
                                        </p:tav>
                                        <p:tav tm="100000">
                                          <p:val>
                                            <p:strVal val="#ppt_h"/>
                                          </p:val>
                                        </p:tav>
                                      </p:tavLst>
                                    </p:anim>
                                    <p:animEffect transition="in" filter="fade">
                                      <p:cBhvr>
                                        <p:cTn id="26" dur="500"/>
                                        <p:tgtEl>
                                          <p:spTgt spid="9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0"/>
                                        </p:tgtEl>
                                        <p:attrNameLst>
                                          <p:attrName>style.visibility</p:attrName>
                                        </p:attrNameLst>
                                      </p:cBhvr>
                                      <p:to>
                                        <p:strVal val="visible"/>
                                      </p:to>
                                    </p:set>
                                    <p:anim calcmode="lin" valueType="num">
                                      <p:cBhvr>
                                        <p:cTn id="29" dur="500" fill="hold"/>
                                        <p:tgtEl>
                                          <p:spTgt spid="90"/>
                                        </p:tgtEl>
                                        <p:attrNameLst>
                                          <p:attrName>ppt_w</p:attrName>
                                        </p:attrNameLst>
                                      </p:cBhvr>
                                      <p:tavLst>
                                        <p:tav tm="0">
                                          <p:val>
                                            <p:fltVal val="0"/>
                                          </p:val>
                                        </p:tav>
                                        <p:tav tm="100000">
                                          <p:val>
                                            <p:strVal val="#ppt_w"/>
                                          </p:val>
                                        </p:tav>
                                      </p:tavLst>
                                    </p:anim>
                                    <p:anim calcmode="lin" valueType="num">
                                      <p:cBhvr>
                                        <p:cTn id="30" dur="500" fill="hold"/>
                                        <p:tgtEl>
                                          <p:spTgt spid="90"/>
                                        </p:tgtEl>
                                        <p:attrNameLst>
                                          <p:attrName>ppt_h</p:attrName>
                                        </p:attrNameLst>
                                      </p:cBhvr>
                                      <p:tavLst>
                                        <p:tav tm="0">
                                          <p:val>
                                            <p:fltVal val="0"/>
                                          </p:val>
                                        </p:tav>
                                        <p:tav tm="100000">
                                          <p:val>
                                            <p:strVal val="#ppt_h"/>
                                          </p:val>
                                        </p:tav>
                                      </p:tavLst>
                                    </p:anim>
                                    <p:animEffect transition="in" filter="fade">
                                      <p:cBhvr>
                                        <p:cTn id="31" dur="500"/>
                                        <p:tgtEl>
                                          <p:spTgt spid="9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91"/>
                                        </p:tgtEl>
                                        <p:attrNameLst>
                                          <p:attrName>style.visibility</p:attrName>
                                        </p:attrNameLst>
                                      </p:cBhvr>
                                      <p:to>
                                        <p:strVal val="visible"/>
                                      </p:to>
                                    </p:set>
                                    <p:anim calcmode="lin" valueType="num">
                                      <p:cBhvr>
                                        <p:cTn id="34" dur="500" fill="hold"/>
                                        <p:tgtEl>
                                          <p:spTgt spid="91"/>
                                        </p:tgtEl>
                                        <p:attrNameLst>
                                          <p:attrName>ppt_w</p:attrName>
                                        </p:attrNameLst>
                                      </p:cBhvr>
                                      <p:tavLst>
                                        <p:tav tm="0">
                                          <p:val>
                                            <p:fltVal val="0"/>
                                          </p:val>
                                        </p:tav>
                                        <p:tav tm="100000">
                                          <p:val>
                                            <p:strVal val="#ppt_w"/>
                                          </p:val>
                                        </p:tav>
                                      </p:tavLst>
                                    </p:anim>
                                    <p:anim calcmode="lin" valueType="num">
                                      <p:cBhvr>
                                        <p:cTn id="35" dur="500" fill="hold"/>
                                        <p:tgtEl>
                                          <p:spTgt spid="91"/>
                                        </p:tgtEl>
                                        <p:attrNameLst>
                                          <p:attrName>ppt_h</p:attrName>
                                        </p:attrNameLst>
                                      </p:cBhvr>
                                      <p:tavLst>
                                        <p:tav tm="0">
                                          <p:val>
                                            <p:fltVal val="0"/>
                                          </p:val>
                                        </p:tav>
                                        <p:tav tm="100000">
                                          <p:val>
                                            <p:strVal val="#ppt_h"/>
                                          </p:val>
                                        </p:tav>
                                      </p:tavLst>
                                    </p:anim>
                                    <p:animEffect transition="in" filter="fade">
                                      <p:cBhvr>
                                        <p:cTn id="3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87" grpId="0" animBg="1"/>
      <p:bldP spid="88" grpId="0"/>
      <p:bldP spid="89" grpId="0"/>
      <p:bldP spid="91" grpId="0"/>
      <p:bldP spid="92"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5650" y="3807866"/>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90" name="正方形/長方形 89">
            <a:extLst>
              <a:ext uri="{FF2B5EF4-FFF2-40B4-BE49-F238E27FC236}">
                <a16:creationId xmlns:a16="http://schemas.microsoft.com/office/drawing/2014/main" id="{27408888-E6EF-654F-8DF2-FBEB9C2BA417}"/>
              </a:ext>
            </a:extLst>
          </p:cNvPr>
          <p:cNvSpPr/>
          <p:nvPr/>
        </p:nvSpPr>
        <p:spPr>
          <a:xfrm>
            <a:off x="763039" y="1122054"/>
            <a:ext cx="7632699" cy="5328043"/>
          </a:xfrm>
          <a:prstGeom prst="rect">
            <a:avLst/>
          </a:prstGeom>
          <a:solidFill>
            <a:srgbClr val="00B050">
              <a:alpha val="65098"/>
            </a:srgbClr>
          </a:solidFill>
          <a:ln w="38100">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正方形/長方形 86">
            <a:extLst>
              <a:ext uri="{FF2B5EF4-FFF2-40B4-BE49-F238E27FC236}">
                <a16:creationId xmlns:a16="http://schemas.microsoft.com/office/drawing/2014/main" id="{26596550-F90B-384D-ABA6-4692E26875BF}"/>
              </a:ext>
            </a:extLst>
          </p:cNvPr>
          <p:cNvSpPr/>
          <p:nvPr/>
        </p:nvSpPr>
        <p:spPr>
          <a:xfrm>
            <a:off x="763039" y="2840500"/>
            <a:ext cx="3907151" cy="3597891"/>
          </a:xfrm>
          <a:prstGeom prst="rect">
            <a:avLst/>
          </a:prstGeom>
          <a:solidFill>
            <a:srgbClr val="FF6666">
              <a:alpha val="69804"/>
            </a:srgbClr>
          </a:solidFill>
          <a:ln w="38100">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IoT</a:t>
            </a:r>
            <a:r>
              <a:rPr lang="ja-JP" altLang="en-US" sz="2700">
                <a:solidFill>
                  <a:schemeClr val="tx1">
                    <a:lumMod val="50000"/>
                    <a:lumOff val="50000"/>
                  </a:schemeClr>
                </a:solidFill>
                <a:latin typeface="Meiryo" panose="020B0604030504040204" pitchFamily="34" charset="-128"/>
                <a:ea typeface="Meiryo" panose="020B0604030504040204" pitchFamily="34" charset="-128"/>
              </a:rPr>
              <a:t>とビジネス</a:t>
            </a:r>
            <a:endParaRPr kumimoji="1" lang="ja-JP" altLang="en-US" sz="2700" dirty="0">
              <a:latin typeface="Meiryo" panose="020B0604030504040204" pitchFamily="34" charset="-128"/>
              <a:ea typeface="Meiryo" panose="020B0604030504040204" pitchFamily="34" charset="-128"/>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データ収集</a:t>
            </a:r>
          </a:p>
          <a:p>
            <a:pPr algn="ctr"/>
            <a:r>
              <a:rPr lang="ja-JP" altLang="en-US" sz="1200" b="1" dirty="0">
                <a:solidFill>
                  <a:schemeClr val="bg1"/>
                </a:solidFill>
                <a:latin typeface="Meiryo" panose="020B0604030504040204" pitchFamily="34" charset="-128"/>
                <a:ea typeface="Meiryo" panose="020B0604030504040204" pitchFamily="34" charset="-128"/>
                <a:cs typeface="Meiryo" charset="-128"/>
              </a:rPr>
              <a:t>モニタリング</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データ解析</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原因解明・発見</a:t>
            </a:r>
            <a:r>
              <a:rPr kumimoji="1" lang="en-US" altLang="ja-JP" sz="1200" b="1"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洞察</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データ活用</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業務処理・情報提供</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Meiryo" panose="020B0604030504040204" pitchFamily="34" charset="-128"/>
                <a:ea typeface="Meiryo" panose="020B0604030504040204" pitchFamily="34" charset="-128"/>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Meiryo" panose="020B0604030504040204" pitchFamily="34" charset="-128"/>
                <a:ea typeface="Meiryo" panose="020B0604030504040204" pitchFamily="34" charset="-128"/>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Meiryo" panose="020B0604030504040204" pitchFamily="34" charset="-128"/>
                <a:ea typeface="Meiryo" panose="020B0604030504040204" pitchFamily="34" charset="-128"/>
                <a:cs typeface="メイリオ"/>
              </a:rPr>
              <a:t>日常生活・社会活動</a:t>
            </a:r>
            <a:endParaRPr kumimoji="1" lang="ja-JP" altLang="en-US" b="1" dirty="0">
              <a:solidFill>
                <a:srgbClr val="FFFFFF"/>
              </a:solidFill>
              <a:latin typeface="Meiryo" panose="020B0604030504040204" pitchFamily="34" charset="-128"/>
              <a:ea typeface="Meiryo" panose="020B0604030504040204" pitchFamily="34" charset="-128"/>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Meiryo" panose="020B0604030504040204" pitchFamily="34" charset="-128"/>
                <a:ea typeface="Meiryo" panose="020B0604030504040204" pitchFamily="34" charset="-128"/>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
        <p:nvSpPr>
          <p:cNvPr id="88" name="テキスト ボックス 87">
            <a:extLst>
              <a:ext uri="{FF2B5EF4-FFF2-40B4-BE49-F238E27FC236}">
                <a16:creationId xmlns:a16="http://schemas.microsoft.com/office/drawing/2014/main" id="{326234D3-1ACC-D34A-A149-B60AA959CA65}"/>
              </a:ext>
            </a:extLst>
          </p:cNvPr>
          <p:cNvSpPr txBox="1"/>
          <p:nvPr/>
        </p:nvSpPr>
        <p:spPr>
          <a:xfrm>
            <a:off x="822028" y="3541087"/>
            <a:ext cx="3063419" cy="923330"/>
          </a:xfrm>
          <a:prstGeom prst="rect">
            <a:avLst/>
          </a:prstGeom>
          <a:noFill/>
        </p:spPr>
        <p:txBody>
          <a:bodyPr wrap="square" rtlCol="0">
            <a:spAutoFit/>
          </a:bodyPr>
          <a:lstStyle/>
          <a:p>
            <a:pPr algn="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システム構築ビジネス</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確実な原価回収＋利益拡大は難しい</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現場オペレーションに精通し</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センサー</a:t>
            </a:r>
            <a:r>
              <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ネットワーク</a:t>
            </a:r>
            <a:r>
              <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運用を最適化</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89" name="テキスト ボックス 88">
            <a:extLst>
              <a:ext uri="{FF2B5EF4-FFF2-40B4-BE49-F238E27FC236}">
                <a16:creationId xmlns:a16="http://schemas.microsoft.com/office/drawing/2014/main" id="{9E73E419-1E03-A946-87B2-9C329BB6B596}"/>
              </a:ext>
            </a:extLst>
          </p:cNvPr>
          <p:cNvSpPr txBox="1"/>
          <p:nvPr/>
        </p:nvSpPr>
        <p:spPr>
          <a:xfrm>
            <a:off x="798324" y="2969175"/>
            <a:ext cx="1290481" cy="369332"/>
          </a:xfrm>
          <a:prstGeom prst="rect">
            <a:avLst/>
          </a:prstGeom>
          <a:noFill/>
        </p:spPr>
        <p:txBody>
          <a:bodyPr wrap="none" rtlCol="0">
            <a:spAutoFit/>
          </a:bodyPr>
          <a:lstStyle/>
          <a:p>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狭義の</a:t>
            </a: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endPar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1" name="テキスト ボックス 90">
            <a:extLst>
              <a:ext uri="{FF2B5EF4-FFF2-40B4-BE49-F238E27FC236}">
                <a16:creationId xmlns:a16="http://schemas.microsoft.com/office/drawing/2014/main" id="{B372F9EA-B51A-5146-B15E-430940FEE6CE}"/>
              </a:ext>
            </a:extLst>
          </p:cNvPr>
          <p:cNvSpPr txBox="1"/>
          <p:nvPr/>
        </p:nvSpPr>
        <p:spPr>
          <a:xfrm>
            <a:off x="5245857" y="3537624"/>
            <a:ext cx="2954655" cy="923330"/>
          </a:xfrm>
          <a:prstGeom prst="rect">
            <a:avLst/>
          </a:prstGeom>
          <a:noFill/>
        </p:spPr>
        <p:txBody>
          <a:bodyPr wrap="none" rtlCol="0">
            <a:spAutoFit/>
          </a:bodyPr>
          <a:lstStyle/>
          <a:p>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サービス価値提供ビジネス</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ハイリスク・ハイリターン型の可能性</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データによる現場の見える化と</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UX</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の高速改善が前提</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2" name="テキスト ボックス 91">
            <a:extLst>
              <a:ext uri="{FF2B5EF4-FFF2-40B4-BE49-F238E27FC236}">
                <a16:creationId xmlns:a16="http://schemas.microsoft.com/office/drawing/2014/main" id="{DB50AA94-2F58-0147-8E73-553A5507271F}"/>
              </a:ext>
            </a:extLst>
          </p:cNvPr>
          <p:cNvSpPr txBox="1"/>
          <p:nvPr/>
        </p:nvSpPr>
        <p:spPr>
          <a:xfrm>
            <a:off x="7050000" y="2970244"/>
            <a:ext cx="1290738" cy="369332"/>
          </a:xfrm>
          <a:prstGeom prst="rect">
            <a:avLst/>
          </a:prstGeom>
          <a:noFill/>
        </p:spPr>
        <p:txBody>
          <a:bodyPr wrap="none" rtlCol="0">
            <a:spAutoFit/>
          </a:bodyPr>
          <a:lstStyle/>
          <a:p>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広義の</a:t>
            </a:r>
            <a:r>
              <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endPar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18670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500" fill="hold"/>
                                        <p:tgtEl>
                                          <p:spTgt spid="88"/>
                                        </p:tgtEl>
                                        <p:attrNameLst>
                                          <p:attrName>ppt_w</p:attrName>
                                        </p:attrNameLst>
                                      </p:cBhvr>
                                      <p:tavLst>
                                        <p:tav tm="0">
                                          <p:val>
                                            <p:fltVal val="0"/>
                                          </p:val>
                                        </p:tav>
                                        <p:tav tm="100000">
                                          <p:val>
                                            <p:strVal val="#ppt_w"/>
                                          </p:val>
                                        </p:tav>
                                      </p:tavLst>
                                    </p:anim>
                                    <p:anim calcmode="lin" valueType="num">
                                      <p:cBhvr>
                                        <p:cTn id="8" dur="500" fill="hold"/>
                                        <p:tgtEl>
                                          <p:spTgt spid="88"/>
                                        </p:tgtEl>
                                        <p:attrNameLst>
                                          <p:attrName>ppt_h</p:attrName>
                                        </p:attrNameLst>
                                      </p:cBhvr>
                                      <p:tavLst>
                                        <p:tav tm="0">
                                          <p:val>
                                            <p:fltVal val="0"/>
                                          </p:val>
                                        </p:tav>
                                        <p:tav tm="100000">
                                          <p:val>
                                            <p:strVal val="#ppt_h"/>
                                          </p:val>
                                        </p:tav>
                                      </p:tavLst>
                                    </p:anim>
                                    <p:animEffect transition="in" filter="fade">
                                      <p:cBhvr>
                                        <p:cTn id="9" dur="500"/>
                                        <p:tgtEl>
                                          <p:spTgt spid="8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1"/>
                                        </p:tgtEl>
                                        <p:attrNameLst>
                                          <p:attrName>style.visibility</p:attrName>
                                        </p:attrNameLst>
                                      </p:cBhvr>
                                      <p:to>
                                        <p:strVal val="visible"/>
                                      </p:to>
                                    </p:set>
                                    <p:anim calcmode="lin" valueType="num">
                                      <p:cBhvr>
                                        <p:cTn id="14" dur="500" fill="hold"/>
                                        <p:tgtEl>
                                          <p:spTgt spid="91"/>
                                        </p:tgtEl>
                                        <p:attrNameLst>
                                          <p:attrName>ppt_w</p:attrName>
                                        </p:attrNameLst>
                                      </p:cBhvr>
                                      <p:tavLst>
                                        <p:tav tm="0">
                                          <p:val>
                                            <p:fltVal val="0"/>
                                          </p:val>
                                        </p:tav>
                                        <p:tav tm="100000">
                                          <p:val>
                                            <p:strVal val="#ppt_w"/>
                                          </p:val>
                                        </p:tav>
                                      </p:tavLst>
                                    </p:anim>
                                    <p:anim calcmode="lin" valueType="num">
                                      <p:cBhvr>
                                        <p:cTn id="15" dur="500" fill="hold"/>
                                        <p:tgtEl>
                                          <p:spTgt spid="91"/>
                                        </p:tgtEl>
                                        <p:attrNameLst>
                                          <p:attrName>ppt_h</p:attrName>
                                        </p:attrNameLst>
                                      </p:cBhvr>
                                      <p:tavLst>
                                        <p:tav tm="0">
                                          <p:val>
                                            <p:fltVal val="0"/>
                                          </p:val>
                                        </p:tav>
                                        <p:tav tm="100000">
                                          <p:val>
                                            <p:strVal val="#ppt_h"/>
                                          </p:val>
                                        </p:tav>
                                      </p:tavLst>
                                    </p:anim>
                                    <p:animEffect transition="in" filter="fade">
                                      <p:cBhvr>
                                        <p:cTn id="1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91"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図 52">
            <a:extLst>
              <a:ext uri="{FF2B5EF4-FFF2-40B4-BE49-F238E27FC236}">
                <a16:creationId xmlns:a16="http://schemas.microsoft.com/office/drawing/2014/main" id="{5C252E98-FDD6-86DE-333C-7938BA4055BE}"/>
              </a:ext>
            </a:extLst>
          </p:cNvPr>
          <p:cNvPicPr>
            <a:picLocks noChangeAspect="1"/>
          </p:cNvPicPr>
          <p:nvPr/>
        </p:nvPicPr>
        <p:blipFill>
          <a:blip r:embed="rId2">
            <a:alphaModFix amt="15000"/>
            <a:duotone>
              <a:prstClr val="black"/>
              <a:schemeClr val="accent6">
                <a:tint val="45000"/>
                <a:satMod val="400000"/>
              </a:schemeClr>
            </a:duotone>
          </a:blip>
          <a:stretch>
            <a:fillRect/>
          </a:stretch>
        </p:blipFill>
        <p:spPr>
          <a:xfrm>
            <a:off x="2846231" y="818606"/>
            <a:ext cx="6091707" cy="5569315"/>
          </a:xfrm>
          <a:prstGeom prst="rect">
            <a:avLst/>
          </a:prstGeom>
          <a:ln>
            <a:noFill/>
          </a:ln>
          <a:effectLst>
            <a:softEdge rad="112500"/>
          </a:effectLst>
        </p:spPr>
      </p:pic>
      <p:sp>
        <p:nvSpPr>
          <p:cNvPr id="18" name="正方形/長方形 17">
            <a:extLst>
              <a:ext uri="{FF2B5EF4-FFF2-40B4-BE49-F238E27FC236}">
                <a16:creationId xmlns:a16="http://schemas.microsoft.com/office/drawing/2014/main" id="{4715B0DA-DF92-2A95-BC4F-A1D3FFC1B72D}"/>
              </a:ext>
            </a:extLst>
          </p:cNvPr>
          <p:cNvSpPr/>
          <p:nvPr/>
        </p:nvSpPr>
        <p:spPr>
          <a:xfrm>
            <a:off x="3478436" y="1554229"/>
            <a:ext cx="1665559" cy="4538596"/>
          </a:xfrm>
          <a:prstGeom prst="rect">
            <a:avLst/>
          </a:prstGeom>
          <a:solidFill>
            <a:schemeClr val="accent6">
              <a:lumMod val="60000"/>
              <a:lumOff val="40000"/>
              <a:alpha val="7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1574412C-53D4-D42C-1AAF-A8F6D0F22D0D}"/>
              </a:ext>
            </a:extLst>
          </p:cNvPr>
          <p:cNvSpPr/>
          <p:nvPr/>
        </p:nvSpPr>
        <p:spPr>
          <a:xfrm>
            <a:off x="5230377" y="1554229"/>
            <a:ext cx="1665559" cy="4538596"/>
          </a:xfrm>
          <a:prstGeom prst="rect">
            <a:avLst/>
          </a:prstGeom>
          <a:solidFill>
            <a:schemeClr val="accent6">
              <a:lumMod val="60000"/>
              <a:lumOff val="40000"/>
              <a:alpha val="7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ABE1F46C-9286-BFF8-C085-AEF3ED21A915}"/>
              </a:ext>
            </a:extLst>
          </p:cNvPr>
          <p:cNvSpPr/>
          <p:nvPr/>
        </p:nvSpPr>
        <p:spPr>
          <a:xfrm>
            <a:off x="6982318" y="1545465"/>
            <a:ext cx="1665559" cy="4538596"/>
          </a:xfrm>
          <a:prstGeom prst="rect">
            <a:avLst/>
          </a:prstGeom>
          <a:solidFill>
            <a:schemeClr val="accent6">
              <a:lumMod val="60000"/>
              <a:lumOff val="40000"/>
              <a:alpha val="7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右矢印 6">
            <a:extLst>
              <a:ext uri="{FF2B5EF4-FFF2-40B4-BE49-F238E27FC236}">
                <a16:creationId xmlns:a16="http://schemas.microsoft.com/office/drawing/2014/main" id="{D099337E-8C8B-7D4C-FC83-3A9989F0FFD2}"/>
              </a:ext>
            </a:extLst>
          </p:cNvPr>
          <p:cNvSpPr/>
          <p:nvPr/>
        </p:nvSpPr>
        <p:spPr>
          <a:xfrm>
            <a:off x="2559153" y="2936917"/>
            <a:ext cx="898825" cy="1084353"/>
          </a:xfrm>
          <a:prstGeom prst="rightArrow">
            <a:avLst>
              <a:gd name="adj1" fmla="val 65847"/>
              <a:gd name="adj2" fmla="val 46788"/>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9A5C3F25-A9E5-DEA3-6599-AD1B394FBD84}"/>
              </a:ext>
            </a:extLst>
          </p:cNvPr>
          <p:cNvSpPr txBox="1"/>
          <p:nvPr/>
        </p:nvSpPr>
        <p:spPr>
          <a:xfrm>
            <a:off x="2630377" y="3217483"/>
            <a:ext cx="651140" cy="523220"/>
          </a:xfrm>
          <a:prstGeom prst="rect">
            <a:avLst/>
          </a:prstGeom>
          <a:noFill/>
        </p:spPr>
        <p:txBody>
          <a:bodyPr wrap="none" rtlCol="0">
            <a:spAutoFit/>
          </a:bodyPr>
          <a:lstStyle/>
          <a:p>
            <a:pPr algn="ctr"/>
            <a:r>
              <a:rPr kumimoji="1" lang="en-US" altLang="ja-JP" sz="2800" b="1" dirty="0">
                <a:solidFill>
                  <a:schemeClr val="bg1"/>
                </a:solidFill>
              </a:rPr>
              <a:t>IoT</a:t>
            </a:r>
            <a:endParaRPr kumimoji="1" lang="ja-JP" altLang="en-US" sz="2800" b="1">
              <a:solidFill>
                <a:schemeClr val="bg1"/>
              </a:solidFill>
            </a:endParaRPr>
          </a:p>
        </p:txBody>
      </p:sp>
      <p:sp>
        <p:nvSpPr>
          <p:cNvPr id="2" name="タイトル 1">
            <a:extLst>
              <a:ext uri="{FF2B5EF4-FFF2-40B4-BE49-F238E27FC236}">
                <a16:creationId xmlns:a16="http://schemas.microsoft.com/office/drawing/2014/main" id="{B3DAF29F-EF5F-254B-9BFF-85E94CDB2252}"/>
              </a:ext>
            </a:extLst>
          </p:cNvPr>
          <p:cNvSpPr>
            <a:spLocks noGrp="1"/>
          </p:cNvSpPr>
          <p:nvPr>
            <p:ph type="title"/>
          </p:nvPr>
        </p:nvSpPr>
        <p:spPr/>
        <p:txBody>
          <a:bodyPr/>
          <a:lstStyle/>
          <a:p>
            <a:r>
              <a:rPr lang="ja-JP" altLang="en-US"/>
              <a:t>デジタル・ツインとメタバース</a:t>
            </a:r>
            <a:endParaRPr kumimoji="1" lang="ja-JP" altLang="en-US"/>
          </a:p>
        </p:txBody>
      </p:sp>
      <p:sp>
        <p:nvSpPr>
          <p:cNvPr id="3" name="スライド番号プレースホルダー 2">
            <a:extLst>
              <a:ext uri="{FF2B5EF4-FFF2-40B4-BE49-F238E27FC236}">
                <a16:creationId xmlns:a16="http://schemas.microsoft.com/office/drawing/2014/main" id="{55197224-4161-8747-B712-E07D625C3812}"/>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126</a:t>
            </a:fld>
            <a:endParaRPr kumimoji="1" lang="ja-JP" altLang="en-US"/>
          </a:p>
        </p:txBody>
      </p:sp>
      <p:pic>
        <p:nvPicPr>
          <p:cNvPr id="1026" name="Picture 2">
            <a:extLst>
              <a:ext uri="{FF2B5EF4-FFF2-40B4-BE49-F238E27FC236}">
                <a16:creationId xmlns:a16="http://schemas.microsoft.com/office/drawing/2014/main" id="{75F9B976-BE5E-CB4A-A97E-136852B75033}"/>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8626" y="1421408"/>
            <a:ext cx="2848815" cy="27330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A3B0AE25-6DEB-A53B-D864-EAE4E654B80A}"/>
              </a:ext>
            </a:extLst>
          </p:cNvPr>
          <p:cNvSpPr txBox="1"/>
          <p:nvPr/>
        </p:nvSpPr>
        <p:spPr>
          <a:xfrm>
            <a:off x="1215705" y="3340593"/>
            <a:ext cx="1107996" cy="369332"/>
          </a:xfrm>
          <a:prstGeom prst="rect">
            <a:avLst/>
          </a:prstGeom>
          <a:noFill/>
        </p:spPr>
        <p:txBody>
          <a:bodyPr wrap="non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現実世界</a:t>
            </a:r>
          </a:p>
        </p:txBody>
      </p:sp>
      <p:sp>
        <p:nvSpPr>
          <p:cNvPr id="5" name="角丸四角形 4">
            <a:extLst>
              <a:ext uri="{FF2B5EF4-FFF2-40B4-BE49-F238E27FC236}">
                <a16:creationId xmlns:a16="http://schemas.microsoft.com/office/drawing/2014/main" id="{382FA3F4-7498-D529-36C7-6383500F5C7F}"/>
              </a:ext>
            </a:extLst>
          </p:cNvPr>
          <p:cNvSpPr/>
          <p:nvPr/>
        </p:nvSpPr>
        <p:spPr>
          <a:xfrm>
            <a:off x="3485674" y="2471147"/>
            <a:ext cx="3512627" cy="2015892"/>
          </a:xfrm>
          <a:prstGeom prst="roundRect">
            <a:avLst>
              <a:gd name="adj" fmla="val 50000"/>
            </a:avLst>
          </a:prstGeom>
          <a:solidFill>
            <a:schemeClr val="accent3">
              <a:lumMod val="75000"/>
              <a:alpha val="47843"/>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角丸四角形 13">
            <a:extLst>
              <a:ext uri="{FF2B5EF4-FFF2-40B4-BE49-F238E27FC236}">
                <a16:creationId xmlns:a16="http://schemas.microsoft.com/office/drawing/2014/main" id="{BE7BD1E8-FC01-505A-BEC3-BE70D697F229}"/>
              </a:ext>
            </a:extLst>
          </p:cNvPr>
          <p:cNvSpPr/>
          <p:nvPr/>
        </p:nvSpPr>
        <p:spPr>
          <a:xfrm>
            <a:off x="5143994" y="2517313"/>
            <a:ext cx="3512627" cy="2015892"/>
          </a:xfrm>
          <a:prstGeom prst="roundRect">
            <a:avLst>
              <a:gd name="adj" fmla="val 50000"/>
            </a:avLst>
          </a:prstGeom>
          <a:solidFill>
            <a:srgbClr val="0432FF">
              <a:alpha val="4784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A23BB4CB-42FE-594A-8B74-0969CCBE1275}"/>
              </a:ext>
            </a:extLst>
          </p:cNvPr>
          <p:cNvSpPr txBox="1"/>
          <p:nvPr/>
        </p:nvSpPr>
        <p:spPr>
          <a:xfrm>
            <a:off x="6596678" y="3464740"/>
            <a:ext cx="1467068"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メタバース</a:t>
            </a:r>
          </a:p>
        </p:txBody>
      </p:sp>
      <p:sp>
        <p:nvSpPr>
          <p:cNvPr id="44" name="テキスト ボックス 43">
            <a:extLst>
              <a:ext uri="{FF2B5EF4-FFF2-40B4-BE49-F238E27FC236}">
                <a16:creationId xmlns:a16="http://schemas.microsoft.com/office/drawing/2014/main" id="{B539F60D-939D-EE17-85F0-11BC9F4959CE}"/>
              </a:ext>
            </a:extLst>
          </p:cNvPr>
          <p:cNvSpPr txBox="1"/>
          <p:nvPr/>
        </p:nvSpPr>
        <p:spPr>
          <a:xfrm>
            <a:off x="3881624" y="3125149"/>
            <a:ext cx="2236510" cy="400110"/>
          </a:xfrm>
          <a:prstGeom prst="rect">
            <a:avLst/>
          </a:prstGeom>
          <a:noFill/>
        </p:spPr>
        <p:txBody>
          <a:bodyPr wrap="none" rtlCol="0">
            <a:spAutoFit/>
          </a:bodyPr>
          <a:lstStyle/>
          <a:p>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a:t>
            </a:r>
            <a:r>
              <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ツイン</a:t>
            </a:r>
          </a:p>
        </p:txBody>
      </p:sp>
      <p:sp>
        <p:nvSpPr>
          <p:cNvPr id="15" name="テキスト ボックス 14">
            <a:extLst>
              <a:ext uri="{FF2B5EF4-FFF2-40B4-BE49-F238E27FC236}">
                <a16:creationId xmlns:a16="http://schemas.microsoft.com/office/drawing/2014/main" id="{1840E6FE-4536-57A6-CE3A-1DCC7FD50D75}"/>
              </a:ext>
            </a:extLst>
          </p:cNvPr>
          <p:cNvSpPr txBox="1"/>
          <p:nvPr/>
        </p:nvSpPr>
        <p:spPr>
          <a:xfrm>
            <a:off x="3705922" y="1883968"/>
            <a:ext cx="1210589" cy="400110"/>
          </a:xfrm>
          <a:prstGeom prst="rect">
            <a:avLst/>
          </a:prstGeom>
          <a:noFill/>
        </p:spPr>
        <p:txBody>
          <a:bodyPr wrap="none" rtlCol="0">
            <a:spAutoFit/>
          </a:bodyPr>
          <a:lstStyle/>
          <a:p>
            <a:pPr algn="ctr"/>
            <a:r>
              <a:rPr kumimoji="1" lang="ja-JP" altLang="en-US" sz="2000"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疑似世界</a:t>
            </a:r>
          </a:p>
        </p:txBody>
      </p:sp>
      <p:sp>
        <p:nvSpPr>
          <p:cNvPr id="16" name="テキスト ボックス 15">
            <a:extLst>
              <a:ext uri="{FF2B5EF4-FFF2-40B4-BE49-F238E27FC236}">
                <a16:creationId xmlns:a16="http://schemas.microsoft.com/office/drawing/2014/main" id="{C29654CB-68B1-A4D3-E088-9E421C8DC4C7}"/>
              </a:ext>
            </a:extLst>
          </p:cNvPr>
          <p:cNvSpPr txBox="1"/>
          <p:nvPr/>
        </p:nvSpPr>
        <p:spPr>
          <a:xfrm>
            <a:off x="5455463" y="1889209"/>
            <a:ext cx="1210589" cy="400110"/>
          </a:xfrm>
          <a:prstGeom prst="rect">
            <a:avLst/>
          </a:prstGeom>
          <a:noFill/>
        </p:spPr>
        <p:txBody>
          <a:bodyPr wrap="none" rtlCol="0">
            <a:spAutoFit/>
          </a:bodyPr>
          <a:lstStyle/>
          <a:p>
            <a:pPr algn="ctr"/>
            <a:r>
              <a:rPr kumimoji="1" lang="ja-JP" altLang="en-US" sz="2000" b="1">
                <a:solidFill>
                  <a:srgbClr val="00206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平行世界</a:t>
            </a:r>
          </a:p>
        </p:txBody>
      </p:sp>
      <p:sp>
        <p:nvSpPr>
          <p:cNvPr id="17" name="テキスト ボックス 16">
            <a:extLst>
              <a:ext uri="{FF2B5EF4-FFF2-40B4-BE49-F238E27FC236}">
                <a16:creationId xmlns:a16="http://schemas.microsoft.com/office/drawing/2014/main" id="{0BA8A586-1969-1A01-2D78-006D016235D2}"/>
              </a:ext>
            </a:extLst>
          </p:cNvPr>
          <p:cNvSpPr txBox="1"/>
          <p:nvPr/>
        </p:nvSpPr>
        <p:spPr>
          <a:xfrm>
            <a:off x="7209803" y="1894066"/>
            <a:ext cx="1210589" cy="400110"/>
          </a:xfrm>
          <a:prstGeom prst="rect">
            <a:avLst/>
          </a:prstGeom>
          <a:noFill/>
        </p:spPr>
        <p:txBody>
          <a:bodyPr wrap="none" rtlCol="0">
            <a:spAutoFit/>
          </a:bodyPr>
          <a:lstStyle/>
          <a:p>
            <a:pPr algn="ctr"/>
            <a:r>
              <a:rPr kumimoji="1" lang="ja-JP" altLang="en-US" sz="2000" b="1">
                <a:solidFill>
                  <a:srgbClr val="7030A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架空世界</a:t>
            </a:r>
          </a:p>
        </p:txBody>
      </p:sp>
      <p:sp>
        <p:nvSpPr>
          <p:cNvPr id="21" name="テキスト ボックス 20">
            <a:extLst>
              <a:ext uri="{FF2B5EF4-FFF2-40B4-BE49-F238E27FC236}">
                <a16:creationId xmlns:a16="http://schemas.microsoft.com/office/drawing/2014/main" id="{7DE76B92-F2C0-307E-A2D3-90F22C9A8634}"/>
              </a:ext>
            </a:extLst>
          </p:cNvPr>
          <p:cNvSpPr txBox="1"/>
          <p:nvPr/>
        </p:nvSpPr>
        <p:spPr>
          <a:xfrm>
            <a:off x="3513284" y="4888471"/>
            <a:ext cx="1595864" cy="646331"/>
          </a:xfrm>
          <a:prstGeom prst="rect">
            <a:avLst/>
          </a:prstGeom>
          <a:noFill/>
        </p:spPr>
        <p:txBody>
          <a:bodyPr wrap="square" rtlCol="0">
            <a:spAutoFit/>
          </a:bodyPr>
          <a:lstStyle/>
          <a:p>
            <a:r>
              <a:rPr kumimoji="1" lang="ja-JP" altLang="en-US" sz="1200">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現実世界をセンサー等でデジタル化した世界</a:t>
            </a:r>
          </a:p>
        </p:txBody>
      </p:sp>
      <p:sp>
        <p:nvSpPr>
          <p:cNvPr id="22" name="テキスト ボックス 21">
            <a:extLst>
              <a:ext uri="{FF2B5EF4-FFF2-40B4-BE49-F238E27FC236}">
                <a16:creationId xmlns:a16="http://schemas.microsoft.com/office/drawing/2014/main" id="{7DB2DEF4-0DEF-4DF4-865E-B3DC3915D5F9}"/>
              </a:ext>
            </a:extLst>
          </p:cNvPr>
          <p:cNvSpPr txBox="1"/>
          <p:nvPr/>
        </p:nvSpPr>
        <p:spPr>
          <a:xfrm>
            <a:off x="5261021" y="4886157"/>
            <a:ext cx="1595864" cy="830997"/>
          </a:xfrm>
          <a:prstGeom prst="rect">
            <a:avLst/>
          </a:prstGeom>
          <a:noFill/>
        </p:spPr>
        <p:txBody>
          <a:bodyPr wrap="square" rtlCol="0">
            <a:spAutoFit/>
          </a:bodyPr>
          <a:lstStyle/>
          <a:p>
            <a:r>
              <a:rPr kumimoji="1" lang="ja-JP" altLang="en-US" sz="1200">
                <a:solidFill>
                  <a:srgbClr val="00206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デジタル化した現実世界を元にシミュレーションを施した世界</a:t>
            </a:r>
          </a:p>
        </p:txBody>
      </p:sp>
      <p:sp>
        <p:nvSpPr>
          <p:cNvPr id="23" name="テキスト ボックス 22">
            <a:extLst>
              <a:ext uri="{FF2B5EF4-FFF2-40B4-BE49-F238E27FC236}">
                <a16:creationId xmlns:a16="http://schemas.microsoft.com/office/drawing/2014/main" id="{D311FF39-E072-1563-F3D8-43E3B3100763}"/>
              </a:ext>
            </a:extLst>
          </p:cNvPr>
          <p:cNvSpPr txBox="1"/>
          <p:nvPr/>
        </p:nvSpPr>
        <p:spPr>
          <a:xfrm>
            <a:off x="7037068" y="4884782"/>
            <a:ext cx="1595864" cy="461665"/>
          </a:xfrm>
          <a:prstGeom prst="rect">
            <a:avLst/>
          </a:prstGeom>
          <a:noFill/>
        </p:spPr>
        <p:txBody>
          <a:bodyPr wrap="square" rtlCol="0">
            <a:spAutoFit/>
          </a:bodyPr>
          <a:lstStyle/>
          <a:p>
            <a:r>
              <a:rPr kumimoji="1" lang="ja-JP" altLang="en-US" sz="1200">
                <a:solidFill>
                  <a:srgbClr val="7030A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現実世界とは異なる架空の世界</a:t>
            </a:r>
          </a:p>
        </p:txBody>
      </p:sp>
    </p:spTree>
    <p:extLst>
      <p:ext uri="{BB962C8B-B14F-4D97-AF65-F5344CB8AC3E}">
        <p14:creationId xmlns:p14="http://schemas.microsoft.com/office/powerpoint/2010/main" val="315162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left)">
                                      <p:cBhvr>
                                        <p:cTn id="14" dur="500"/>
                                        <p:tgtEl>
                                          <p:spTgt spid="4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right)">
                                      <p:cBhvr>
                                        <p:cTn id="22" dur="500"/>
                                        <p:tgtEl>
                                          <p:spTgt spid="45"/>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Effect transition="in" filter="fade">
                                      <p:cBhvr>
                                        <p:cTn id="52" dur="500"/>
                                        <p:tgtEl>
                                          <p:spTgt spid="16"/>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Effect transition="in" filter="fade">
                                      <p:cBhvr>
                                        <p:cTn id="62" dur="500"/>
                                        <p:tgtEl>
                                          <p:spTgt spid="21"/>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p:cTn id="65" dur="500" fill="hold"/>
                                        <p:tgtEl>
                                          <p:spTgt spid="22"/>
                                        </p:tgtEl>
                                        <p:attrNameLst>
                                          <p:attrName>ppt_w</p:attrName>
                                        </p:attrNameLst>
                                      </p:cBhvr>
                                      <p:tavLst>
                                        <p:tav tm="0">
                                          <p:val>
                                            <p:fltVal val="0"/>
                                          </p:val>
                                        </p:tav>
                                        <p:tav tm="100000">
                                          <p:val>
                                            <p:strVal val="#ppt_w"/>
                                          </p:val>
                                        </p:tav>
                                      </p:tavLst>
                                    </p:anim>
                                    <p:anim calcmode="lin" valueType="num">
                                      <p:cBhvr>
                                        <p:cTn id="66" dur="500" fill="hold"/>
                                        <p:tgtEl>
                                          <p:spTgt spid="22"/>
                                        </p:tgtEl>
                                        <p:attrNameLst>
                                          <p:attrName>ppt_h</p:attrName>
                                        </p:attrNameLst>
                                      </p:cBhvr>
                                      <p:tavLst>
                                        <p:tav tm="0">
                                          <p:val>
                                            <p:fltVal val="0"/>
                                          </p:val>
                                        </p:tav>
                                        <p:tav tm="100000">
                                          <p:val>
                                            <p:strVal val="#ppt_h"/>
                                          </p:val>
                                        </p:tav>
                                      </p:tavLst>
                                    </p:anim>
                                    <p:animEffect transition="in" filter="fade">
                                      <p:cBhvr>
                                        <p:cTn id="67" dur="500"/>
                                        <p:tgtEl>
                                          <p:spTgt spid="22"/>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p:cTn id="70" dur="500" fill="hold"/>
                                        <p:tgtEl>
                                          <p:spTgt spid="23"/>
                                        </p:tgtEl>
                                        <p:attrNameLst>
                                          <p:attrName>ppt_w</p:attrName>
                                        </p:attrNameLst>
                                      </p:cBhvr>
                                      <p:tavLst>
                                        <p:tav tm="0">
                                          <p:val>
                                            <p:fltVal val="0"/>
                                          </p:val>
                                        </p:tav>
                                        <p:tav tm="100000">
                                          <p:val>
                                            <p:strVal val="#ppt_w"/>
                                          </p:val>
                                        </p:tav>
                                      </p:tavLst>
                                    </p:anim>
                                    <p:anim calcmode="lin" valueType="num">
                                      <p:cBhvr>
                                        <p:cTn id="71" dur="500" fill="hold"/>
                                        <p:tgtEl>
                                          <p:spTgt spid="23"/>
                                        </p:tgtEl>
                                        <p:attrNameLst>
                                          <p:attrName>ppt_h</p:attrName>
                                        </p:attrNameLst>
                                      </p:cBhvr>
                                      <p:tavLst>
                                        <p:tav tm="0">
                                          <p:val>
                                            <p:fltVal val="0"/>
                                          </p:val>
                                        </p:tav>
                                        <p:tav tm="100000">
                                          <p:val>
                                            <p:strVal val="#ppt_h"/>
                                          </p:val>
                                        </p:tav>
                                      </p:tavLst>
                                    </p:anim>
                                    <p:animEffect transition="in" filter="fade">
                                      <p:cBhvr>
                                        <p:cTn id="7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5" grpId="0" animBg="1"/>
      <p:bldP spid="14" grpId="0" animBg="1"/>
      <p:bldP spid="45" grpId="0"/>
      <p:bldP spid="44" grpId="0"/>
      <p:bldP spid="15" grpId="0"/>
      <p:bldP spid="16" grpId="0"/>
      <p:bldP spid="17" grpId="0"/>
      <p:bldP spid="21" grpId="0"/>
      <p:bldP spid="22" grpId="0"/>
      <p:bldP spid="23"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DAF29F-EF5F-254B-9BFF-85E94CDB2252}"/>
              </a:ext>
            </a:extLst>
          </p:cNvPr>
          <p:cNvSpPr>
            <a:spLocks noGrp="1"/>
          </p:cNvSpPr>
          <p:nvPr>
            <p:ph type="title"/>
          </p:nvPr>
        </p:nvSpPr>
        <p:spPr/>
        <p:txBody>
          <a:bodyPr/>
          <a:lstStyle/>
          <a:p>
            <a:r>
              <a:rPr kumimoji="1" lang="en-US" altLang="ja-JP" dirty="0"/>
              <a:t>IoT</a:t>
            </a:r>
            <a:r>
              <a:rPr lang="ja-JP" altLang="en-US"/>
              <a:t>が生みだす</a:t>
            </a:r>
            <a:r>
              <a:rPr lang="en-US" altLang="ja-JP" dirty="0"/>
              <a:t>2</a:t>
            </a:r>
            <a:r>
              <a:rPr lang="ja-JP" altLang="en-US"/>
              <a:t>つのループ</a:t>
            </a:r>
            <a:endParaRPr kumimoji="1" lang="ja-JP" altLang="en-US"/>
          </a:p>
        </p:txBody>
      </p:sp>
      <p:sp>
        <p:nvSpPr>
          <p:cNvPr id="3" name="スライド番号プレースホルダー 2">
            <a:extLst>
              <a:ext uri="{FF2B5EF4-FFF2-40B4-BE49-F238E27FC236}">
                <a16:creationId xmlns:a16="http://schemas.microsoft.com/office/drawing/2014/main" id="{55197224-4161-8747-B712-E07D625C3812}"/>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127</a:t>
            </a:fld>
            <a:endParaRPr kumimoji="1" lang="ja-JP" altLang="en-US"/>
          </a:p>
        </p:txBody>
      </p:sp>
      <p:pic>
        <p:nvPicPr>
          <p:cNvPr id="1026" name="Picture 2">
            <a:extLst>
              <a:ext uri="{FF2B5EF4-FFF2-40B4-BE49-F238E27FC236}">
                <a16:creationId xmlns:a16="http://schemas.microsoft.com/office/drawing/2014/main" id="{75F9B976-BE5E-CB4A-A97E-136852B75033}"/>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0612" y="1664792"/>
            <a:ext cx="3677884" cy="35284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1" name="グループ化 120">
            <a:extLst>
              <a:ext uri="{FF2B5EF4-FFF2-40B4-BE49-F238E27FC236}">
                <a16:creationId xmlns:a16="http://schemas.microsoft.com/office/drawing/2014/main" id="{EE11FC53-B686-CF4E-AA0E-794B962CF0A9}"/>
              </a:ext>
            </a:extLst>
          </p:cNvPr>
          <p:cNvGrpSpPr/>
          <p:nvPr/>
        </p:nvGrpSpPr>
        <p:grpSpPr>
          <a:xfrm>
            <a:off x="3962400" y="2242070"/>
            <a:ext cx="2977721" cy="2601468"/>
            <a:chOff x="3962400" y="2242070"/>
            <a:chExt cx="2977721" cy="2601468"/>
          </a:xfrm>
        </p:grpSpPr>
        <p:pic>
          <p:nvPicPr>
            <p:cNvPr id="105" name="Picture 2">
              <a:extLst>
                <a:ext uri="{FF2B5EF4-FFF2-40B4-BE49-F238E27FC236}">
                  <a16:creationId xmlns:a16="http://schemas.microsoft.com/office/drawing/2014/main" id="{57124BB8-60AB-E146-A1AE-BA5045618033}"/>
                </a:ext>
              </a:extLst>
            </p:cNvPr>
            <p:cNvPicPr>
              <a:picLocks noChangeAspect="1" noChangeArrowheads="1"/>
            </p:cNvPicPr>
            <p:nvPr/>
          </p:nvPicPr>
          <p:blipFill>
            <a:blip r:embed="rId3"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4743529" y="2882561"/>
              <a:ext cx="1419263" cy="1361585"/>
            </a:xfrm>
            <a:prstGeom prst="rect">
              <a:avLst/>
            </a:prstGeom>
            <a:noFill/>
            <a:extLst>
              <a:ext uri="{909E8E84-426E-40DD-AFC4-6F175D3DCCD1}">
                <a14:hiddenFill xmlns:a14="http://schemas.microsoft.com/office/drawing/2010/main">
                  <a:solidFill>
                    <a:srgbClr val="FFFFFF"/>
                  </a:solidFill>
                </a14:hiddenFill>
              </a:ext>
            </a:extLst>
          </p:spPr>
        </p:pic>
        <p:pic>
          <p:nvPicPr>
            <p:cNvPr id="104" name="図 103">
              <a:extLst>
                <a:ext uri="{FF2B5EF4-FFF2-40B4-BE49-F238E27FC236}">
                  <a16:creationId xmlns:a16="http://schemas.microsoft.com/office/drawing/2014/main" id="{997F70F4-8F07-5D40-A915-1369AAEF1AAC}"/>
                </a:ext>
              </a:extLst>
            </p:cNvPr>
            <p:cNvPicPr>
              <a:picLocks noChangeAspect="1"/>
            </p:cNvPicPr>
            <p:nvPr/>
          </p:nvPicPr>
          <p:blipFill>
            <a:blip r:embed="rId4">
              <a:alphaModFix amt="15000"/>
              <a:duotone>
                <a:prstClr val="black"/>
                <a:schemeClr val="accent6">
                  <a:tint val="45000"/>
                  <a:satMod val="400000"/>
                </a:schemeClr>
              </a:duotone>
            </a:blip>
            <a:stretch>
              <a:fillRect/>
            </a:stretch>
          </p:blipFill>
          <p:spPr>
            <a:xfrm>
              <a:off x="4072752" y="2242070"/>
              <a:ext cx="2867369" cy="2601468"/>
            </a:xfrm>
            <a:prstGeom prst="rect">
              <a:avLst/>
            </a:prstGeom>
            <a:ln>
              <a:noFill/>
            </a:ln>
            <a:effectLst>
              <a:softEdge rad="112500"/>
            </a:effectLst>
          </p:spPr>
        </p:pic>
        <p:sp>
          <p:nvSpPr>
            <p:cNvPr id="5" name="テキスト ボックス 4">
              <a:extLst>
                <a:ext uri="{FF2B5EF4-FFF2-40B4-BE49-F238E27FC236}">
                  <a16:creationId xmlns:a16="http://schemas.microsoft.com/office/drawing/2014/main" id="{7F98D847-0E24-724F-9125-FC44BD5F1A86}"/>
                </a:ext>
              </a:extLst>
            </p:cNvPr>
            <p:cNvSpPr txBox="1"/>
            <p:nvPr/>
          </p:nvSpPr>
          <p:spPr>
            <a:xfrm>
              <a:off x="4413828" y="4337277"/>
              <a:ext cx="2185214"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現実世界のデジタル・コピー</a:t>
              </a:r>
            </a:p>
          </p:txBody>
        </p:sp>
        <p:sp>
          <p:nvSpPr>
            <p:cNvPr id="107" name="テキスト ボックス 106">
              <a:extLst>
                <a:ext uri="{FF2B5EF4-FFF2-40B4-BE49-F238E27FC236}">
                  <a16:creationId xmlns:a16="http://schemas.microsoft.com/office/drawing/2014/main" id="{215C74DE-F90C-E14E-9B3B-C3AEE28DF566}"/>
                </a:ext>
              </a:extLst>
            </p:cNvPr>
            <p:cNvSpPr txBox="1"/>
            <p:nvPr/>
          </p:nvSpPr>
          <p:spPr>
            <a:xfrm>
              <a:off x="4490773" y="2504101"/>
              <a:ext cx="2031325" cy="369332"/>
            </a:xfrm>
            <a:prstGeom prst="rect">
              <a:avLst/>
            </a:prstGeom>
            <a:noFill/>
          </p:spPr>
          <p:txBody>
            <a:bodyPr wrap="none" rtlCol="0">
              <a:spAutoFit/>
            </a:bodyPr>
            <a:lstStyle/>
            <a:p>
              <a:pPr algn="ctr"/>
              <a:r>
                <a:rPr kumimoji="1" lang="ja-JP" altLang="en-US" b="1">
                  <a:latin typeface="Meiryo" panose="020B0604030504040204" pitchFamily="34" charset="-128"/>
                  <a:ea typeface="Meiryo" panose="020B0604030504040204" pitchFamily="34" charset="-128"/>
                </a:rPr>
                <a:t>デジタル・ツイン</a:t>
              </a:r>
            </a:p>
          </p:txBody>
        </p:sp>
        <p:sp>
          <p:nvSpPr>
            <p:cNvPr id="106" name="三角形 105">
              <a:extLst>
                <a:ext uri="{FF2B5EF4-FFF2-40B4-BE49-F238E27FC236}">
                  <a16:creationId xmlns:a16="http://schemas.microsoft.com/office/drawing/2014/main" id="{D50EE145-B037-624B-AC06-37AA80C5CA4E}"/>
                </a:ext>
              </a:extLst>
            </p:cNvPr>
            <p:cNvSpPr/>
            <p:nvPr/>
          </p:nvSpPr>
          <p:spPr>
            <a:xfrm rot="5400000">
              <a:off x="3364074" y="3191092"/>
              <a:ext cx="1883011" cy="686359"/>
            </a:xfrm>
            <a:prstGeom prst="triangle">
              <a:avLst/>
            </a:prstGeom>
            <a:gradFill flip="none" rotWithShape="1">
              <a:gsLst>
                <a:gs pos="0">
                  <a:srgbClr val="33ACBD">
                    <a:shade val="30000"/>
                    <a:satMod val="115000"/>
                  </a:srgbClr>
                </a:gs>
                <a:gs pos="71000">
                  <a:schemeClr val="tx2">
                    <a:lumMod val="20000"/>
                    <a:lumOff val="80000"/>
                  </a:schemeClr>
                </a:gs>
                <a:gs pos="42000">
                  <a:schemeClr val="tx2">
                    <a:lumMod val="40000"/>
                    <a:lumOff val="60000"/>
                  </a:schemeClr>
                </a:gs>
                <a:gs pos="100000">
                  <a:schemeClr val="bg1"/>
                </a:gs>
              </a:gsLst>
              <a:lin ang="54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6" name="グループ化 115">
            <a:extLst>
              <a:ext uri="{FF2B5EF4-FFF2-40B4-BE49-F238E27FC236}">
                <a16:creationId xmlns:a16="http://schemas.microsoft.com/office/drawing/2014/main" id="{6ACE0D65-ACB7-7A45-8031-63760CFC2829}"/>
              </a:ext>
            </a:extLst>
          </p:cNvPr>
          <p:cNvGrpSpPr/>
          <p:nvPr/>
        </p:nvGrpSpPr>
        <p:grpSpPr>
          <a:xfrm>
            <a:off x="6336613" y="3056528"/>
            <a:ext cx="2413248" cy="968623"/>
            <a:chOff x="6336613" y="3056528"/>
            <a:chExt cx="2413248" cy="968623"/>
          </a:xfrm>
        </p:grpSpPr>
        <p:sp>
          <p:nvSpPr>
            <p:cNvPr id="109" name="ホームベース 108">
              <a:extLst>
                <a:ext uri="{FF2B5EF4-FFF2-40B4-BE49-F238E27FC236}">
                  <a16:creationId xmlns:a16="http://schemas.microsoft.com/office/drawing/2014/main" id="{18D0D156-2556-5B41-8BCB-AA63A7BD68BE}"/>
                </a:ext>
              </a:extLst>
            </p:cNvPr>
            <p:cNvSpPr/>
            <p:nvPr/>
          </p:nvSpPr>
          <p:spPr>
            <a:xfrm rot="10800000">
              <a:off x="6336613" y="3056528"/>
              <a:ext cx="2413248" cy="968623"/>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28" name="Picture 4" descr="検索する人工知能のイラスト">
              <a:extLst>
                <a:ext uri="{FF2B5EF4-FFF2-40B4-BE49-F238E27FC236}">
                  <a16:creationId xmlns:a16="http://schemas.microsoft.com/office/drawing/2014/main" id="{BB0B5784-93F0-B744-8E91-A0585F8E459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80739" y="3089051"/>
              <a:ext cx="875982" cy="8759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2" name="テキスト ボックス 111">
              <a:extLst>
                <a:ext uri="{FF2B5EF4-FFF2-40B4-BE49-F238E27FC236}">
                  <a16:creationId xmlns:a16="http://schemas.microsoft.com/office/drawing/2014/main" id="{DF0413D1-B809-7140-8B20-AE58B2EE2D31}"/>
                </a:ext>
              </a:extLst>
            </p:cNvPr>
            <p:cNvSpPr txBox="1"/>
            <p:nvPr/>
          </p:nvSpPr>
          <p:spPr>
            <a:xfrm>
              <a:off x="7154420" y="3232080"/>
              <a:ext cx="1467068" cy="707886"/>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規則や関係</a:t>
              </a:r>
              <a:endParaRPr kumimoji="1" lang="en-US" altLang="ja-JP" sz="2000" dirty="0">
                <a:solidFill>
                  <a:schemeClr val="bg1"/>
                </a:solidFill>
                <a:latin typeface="Meiryo" panose="020B0604030504040204" pitchFamily="34" charset="-128"/>
                <a:ea typeface="Meiryo" panose="020B0604030504040204" pitchFamily="34" charset="-128"/>
              </a:endParaRPr>
            </a:p>
            <a:p>
              <a:r>
                <a:rPr kumimoji="1" lang="ja-JP" altLang="en-US" sz="2000">
                  <a:solidFill>
                    <a:schemeClr val="bg1"/>
                  </a:solidFill>
                  <a:latin typeface="Meiryo" panose="020B0604030504040204" pitchFamily="34" charset="-128"/>
                  <a:ea typeface="Meiryo" panose="020B0604030504040204" pitchFamily="34" charset="-128"/>
                </a:rPr>
                <a:t>の見える化</a:t>
              </a:r>
            </a:p>
          </p:txBody>
        </p:sp>
      </p:grpSp>
      <p:grpSp>
        <p:nvGrpSpPr>
          <p:cNvPr id="118" name="グループ化 117">
            <a:extLst>
              <a:ext uri="{FF2B5EF4-FFF2-40B4-BE49-F238E27FC236}">
                <a16:creationId xmlns:a16="http://schemas.microsoft.com/office/drawing/2014/main" id="{327FF633-E5BC-C547-902C-B916F453CD2F}"/>
              </a:ext>
            </a:extLst>
          </p:cNvPr>
          <p:cNvGrpSpPr/>
          <p:nvPr/>
        </p:nvGrpSpPr>
        <p:grpSpPr>
          <a:xfrm>
            <a:off x="6747473" y="961803"/>
            <a:ext cx="1620957" cy="1954099"/>
            <a:chOff x="6747473" y="961803"/>
            <a:chExt cx="1620957" cy="1954099"/>
          </a:xfrm>
        </p:grpSpPr>
        <p:sp>
          <p:nvSpPr>
            <p:cNvPr id="108" name="テキスト ボックス 107">
              <a:extLst>
                <a:ext uri="{FF2B5EF4-FFF2-40B4-BE49-F238E27FC236}">
                  <a16:creationId xmlns:a16="http://schemas.microsoft.com/office/drawing/2014/main" id="{B86D117A-55DD-084C-AA2C-734B103EE4DD}"/>
                </a:ext>
              </a:extLst>
            </p:cNvPr>
            <p:cNvSpPr txBox="1"/>
            <p:nvPr/>
          </p:nvSpPr>
          <p:spPr>
            <a:xfrm>
              <a:off x="6747473" y="1736987"/>
              <a:ext cx="1620957" cy="307777"/>
            </a:xfrm>
            <a:prstGeom prst="rect">
              <a:avLst/>
            </a:prstGeom>
            <a:noFill/>
          </p:spPr>
          <p:txBody>
            <a:bodyPr wrap="none" rtlCol="0">
              <a:spAutoFit/>
            </a:bodyPr>
            <a:lstStyle/>
            <a:p>
              <a:pPr algn="r"/>
              <a:r>
                <a:rPr kumimoji="1" lang="ja-JP" altLang="en-US" sz="1400" b="1">
                  <a:solidFill>
                    <a:srgbClr val="0070C0"/>
                  </a:solidFill>
                  <a:latin typeface="Meiryo" panose="020B0604030504040204" pitchFamily="34" charset="-128"/>
                  <a:ea typeface="Meiryo" panose="020B0604030504040204" pitchFamily="34" charset="-128"/>
                </a:rPr>
                <a:t>未来予測・最適解</a:t>
              </a:r>
            </a:p>
          </p:txBody>
        </p:sp>
        <p:pic>
          <p:nvPicPr>
            <p:cNvPr id="1032" name="Picture 8" descr="コンピューターを使うロボットのイラスト">
              <a:extLst>
                <a:ext uri="{FF2B5EF4-FFF2-40B4-BE49-F238E27FC236}">
                  <a16:creationId xmlns:a16="http://schemas.microsoft.com/office/drawing/2014/main" id="{A5885B0F-B9C0-2B47-AA55-7678813EF26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flipH="1">
              <a:off x="7531947" y="961803"/>
              <a:ext cx="712507" cy="673319"/>
            </a:xfrm>
            <a:prstGeom prst="rect">
              <a:avLst/>
            </a:prstGeom>
            <a:noFill/>
            <a:extLst>
              <a:ext uri="{909E8E84-426E-40DD-AFC4-6F175D3DCCD1}">
                <a14:hiddenFill xmlns:a14="http://schemas.microsoft.com/office/drawing/2010/main">
                  <a:solidFill>
                    <a:srgbClr val="FFFFFF"/>
                  </a:solidFill>
                </a14:hiddenFill>
              </a:ext>
            </a:extLst>
          </p:spPr>
        </p:pic>
        <p:sp>
          <p:nvSpPr>
            <p:cNvPr id="110" name="上矢印 109">
              <a:extLst>
                <a:ext uri="{FF2B5EF4-FFF2-40B4-BE49-F238E27FC236}">
                  <a16:creationId xmlns:a16="http://schemas.microsoft.com/office/drawing/2014/main" id="{E966FD94-4285-D148-83FB-18A13279BC24}"/>
                </a:ext>
              </a:extLst>
            </p:cNvPr>
            <p:cNvSpPr/>
            <p:nvPr/>
          </p:nvSpPr>
          <p:spPr>
            <a:xfrm>
              <a:off x="7588409" y="2033802"/>
              <a:ext cx="599090" cy="882100"/>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9" name="グループ化 118">
            <a:extLst>
              <a:ext uri="{FF2B5EF4-FFF2-40B4-BE49-F238E27FC236}">
                <a16:creationId xmlns:a16="http://schemas.microsoft.com/office/drawing/2014/main" id="{A13BF335-0CB6-2C4B-B4D1-F0C0AC7ED2B1}"/>
              </a:ext>
            </a:extLst>
          </p:cNvPr>
          <p:cNvGrpSpPr/>
          <p:nvPr/>
        </p:nvGrpSpPr>
        <p:grpSpPr>
          <a:xfrm>
            <a:off x="6747474" y="4168180"/>
            <a:ext cx="1620957" cy="2163063"/>
            <a:chOff x="6747474" y="4168180"/>
            <a:chExt cx="1620957" cy="2163063"/>
          </a:xfrm>
        </p:grpSpPr>
        <p:pic>
          <p:nvPicPr>
            <p:cNvPr id="1030" name="Picture 6" descr="考え事をしている男性会社員のイラスト">
              <a:extLst>
                <a:ext uri="{FF2B5EF4-FFF2-40B4-BE49-F238E27FC236}">
                  <a16:creationId xmlns:a16="http://schemas.microsoft.com/office/drawing/2014/main" id="{235ADBBC-FE2B-154B-B0B8-83320378CA1C}"/>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flipH="1">
              <a:off x="7531947" y="5428712"/>
              <a:ext cx="712999" cy="9025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4" name="テキスト ボックス 113">
              <a:extLst>
                <a:ext uri="{FF2B5EF4-FFF2-40B4-BE49-F238E27FC236}">
                  <a16:creationId xmlns:a16="http://schemas.microsoft.com/office/drawing/2014/main" id="{2ABE5E38-C6DB-664F-B4FD-DFD3001E452F}"/>
                </a:ext>
              </a:extLst>
            </p:cNvPr>
            <p:cNvSpPr txBox="1"/>
            <p:nvPr/>
          </p:nvSpPr>
          <p:spPr>
            <a:xfrm>
              <a:off x="6747474" y="5146020"/>
              <a:ext cx="1620957" cy="307777"/>
            </a:xfrm>
            <a:prstGeom prst="rect">
              <a:avLst/>
            </a:prstGeom>
            <a:noFill/>
          </p:spPr>
          <p:txBody>
            <a:bodyPr wrap="none" rtlCol="0">
              <a:spAutoFit/>
            </a:bodyPr>
            <a:lstStyle/>
            <a:p>
              <a:pPr algn="r"/>
              <a:r>
                <a:rPr kumimoji="1" lang="ja-JP" altLang="en-US" sz="1400" b="1">
                  <a:solidFill>
                    <a:schemeClr val="accent3">
                      <a:lumMod val="75000"/>
                    </a:schemeClr>
                  </a:solidFill>
                  <a:latin typeface="Meiryo" panose="020B0604030504040204" pitchFamily="34" charset="-128"/>
                  <a:ea typeface="Meiryo" panose="020B0604030504040204" pitchFamily="34" charset="-128"/>
                </a:rPr>
                <a:t>インサイト・示唆</a:t>
              </a:r>
            </a:p>
          </p:txBody>
        </p:sp>
        <p:sp>
          <p:nvSpPr>
            <p:cNvPr id="117" name="上矢印 116">
              <a:extLst>
                <a:ext uri="{FF2B5EF4-FFF2-40B4-BE49-F238E27FC236}">
                  <a16:creationId xmlns:a16="http://schemas.microsoft.com/office/drawing/2014/main" id="{E95C905B-BB8D-4F4B-AC48-B30ABE054C06}"/>
                </a:ext>
              </a:extLst>
            </p:cNvPr>
            <p:cNvSpPr/>
            <p:nvPr/>
          </p:nvSpPr>
          <p:spPr>
            <a:xfrm rot="10800000">
              <a:off x="7588409" y="4168180"/>
              <a:ext cx="599090" cy="882100"/>
            </a:xfrm>
            <a:prstGeom prst="up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24" name="グループ化 1023">
            <a:extLst>
              <a:ext uri="{FF2B5EF4-FFF2-40B4-BE49-F238E27FC236}">
                <a16:creationId xmlns:a16="http://schemas.microsoft.com/office/drawing/2014/main" id="{42485510-6318-D94F-B208-75E0917C214F}"/>
              </a:ext>
            </a:extLst>
          </p:cNvPr>
          <p:cNvGrpSpPr/>
          <p:nvPr/>
        </p:nvGrpSpPr>
        <p:grpSpPr>
          <a:xfrm>
            <a:off x="2283344" y="1000582"/>
            <a:ext cx="5034511" cy="928486"/>
            <a:chOff x="2283344" y="1000582"/>
            <a:chExt cx="5034511" cy="928486"/>
          </a:xfrm>
        </p:grpSpPr>
        <p:sp>
          <p:nvSpPr>
            <p:cNvPr id="113" name="曲折矢印 112">
              <a:extLst>
                <a:ext uri="{FF2B5EF4-FFF2-40B4-BE49-F238E27FC236}">
                  <a16:creationId xmlns:a16="http://schemas.microsoft.com/office/drawing/2014/main" id="{0E16BCAB-962E-A34A-860E-DBBA48E27AA3}"/>
                </a:ext>
              </a:extLst>
            </p:cNvPr>
            <p:cNvSpPr/>
            <p:nvPr/>
          </p:nvSpPr>
          <p:spPr>
            <a:xfrm rot="16200000" flipH="1">
              <a:off x="4463941" y="-934269"/>
              <a:ext cx="673317" cy="5034511"/>
            </a:xfrm>
            <a:prstGeom prst="bentArrow">
              <a:avLst>
                <a:gd name="adj1" fmla="val 41290"/>
                <a:gd name="adj2" fmla="val 33667"/>
                <a:gd name="adj3" fmla="val 37519"/>
                <a:gd name="adj4" fmla="val 2663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テキスト ボックス 114">
              <a:extLst>
                <a:ext uri="{FF2B5EF4-FFF2-40B4-BE49-F238E27FC236}">
                  <a16:creationId xmlns:a16="http://schemas.microsoft.com/office/drawing/2014/main" id="{5EEEF3EF-A0BA-AA41-9566-AFD7D5A98533}"/>
                </a:ext>
              </a:extLst>
            </p:cNvPr>
            <p:cNvSpPr txBox="1"/>
            <p:nvPr/>
          </p:nvSpPr>
          <p:spPr>
            <a:xfrm>
              <a:off x="3669802" y="1270097"/>
              <a:ext cx="2492990"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機器制御・指示命令・アドバイス</a:t>
              </a:r>
            </a:p>
          </p:txBody>
        </p:sp>
        <p:sp>
          <p:nvSpPr>
            <p:cNvPr id="124" name="テキスト ボックス 123">
              <a:extLst>
                <a:ext uri="{FF2B5EF4-FFF2-40B4-BE49-F238E27FC236}">
                  <a16:creationId xmlns:a16="http://schemas.microsoft.com/office/drawing/2014/main" id="{699A2584-6F60-1446-87C3-815B2608CC23}"/>
                </a:ext>
              </a:extLst>
            </p:cNvPr>
            <p:cNvSpPr txBox="1"/>
            <p:nvPr/>
          </p:nvSpPr>
          <p:spPr>
            <a:xfrm>
              <a:off x="4127238" y="1559736"/>
              <a:ext cx="1569660" cy="369332"/>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最適化ループ</a:t>
              </a:r>
            </a:p>
          </p:txBody>
        </p:sp>
        <p:sp>
          <p:nvSpPr>
            <p:cNvPr id="126" name="テキスト ボックス 125">
              <a:extLst>
                <a:ext uri="{FF2B5EF4-FFF2-40B4-BE49-F238E27FC236}">
                  <a16:creationId xmlns:a16="http://schemas.microsoft.com/office/drawing/2014/main" id="{AFFD0AB8-69D1-174D-A24B-BD4616641DF7}"/>
                </a:ext>
              </a:extLst>
            </p:cNvPr>
            <p:cNvSpPr txBox="1"/>
            <p:nvPr/>
          </p:nvSpPr>
          <p:spPr>
            <a:xfrm>
              <a:off x="3092439" y="1000582"/>
              <a:ext cx="3416320" cy="276999"/>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効率・省エネ・生産性・時短・コスト削減など</a:t>
              </a:r>
            </a:p>
          </p:txBody>
        </p:sp>
      </p:grpSp>
      <p:grpSp>
        <p:nvGrpSpPr>
          <p:cNvPr id="1025" name="グループ化 1024">
            <a:extLst>
              <a:ext uri="{FF2B5EF4-FFF2-40B4-BE49-F238E27FC236}">
                <a16:creationId xmlns:a16="http://schemas.microsoft.com/office/drawing/2014/main" id="{01EBCE0F-11DC-1F4F-837B-0813F9362F72}"/>
              </a:ext>
            </a:extLst>
          </p:cNvPr>
          <p:cNvGrpSpPr/>
          <p:nvPr/>
        </p:nvGrpSpPr>
        <p:grpSpPr>
          <a:xfrm>
            <a:off x="2283344" y="5169650"/>
            <a:ext cx="5034511" cy="991890"/>
            <a:chOff x="2283344" y="5275014"/>
            <a:chExt cx="5034511" cy="991890"/>
          </a:xfrm>
        </p:grpSpPr>
        <p:sp>
          <p:nvSpPr>
            <p:cNvPr id="123" name="曲折矢印 122">
              <a:extLst>
                <a:ext uri="{FF2B5EF4-FFF2-40B4-BE49-F238E27FC236}">
                  <a16:creationId xmlns:a16="http://schemas.microsoft.com/office/drawing/2014/main" id="{D364F0B6-347B-0446-8F6C-CBBDE2B0BBEA}"/>
                </a:ext>
              </a:extLst>
            </p:cNvPr>
            <p:cNvSpPr/>
            <p:nvPr/>
          </p:nvSpPr>
          <p:spPr>
            <a:xfrm rot="5400000" flipH="1" flipV="1">
              <a:off x="4463941" y="3094417"/>
              <a:ext cx="673317" cy="5034511"/>
            </a:xfrm>
            <a:prstGeom prst="bentArrow">
              <a:avLst>
                <a:gd name="adj1" fmla="val 41290"/>
                <a:gd name="adj2" fmla="val 33667"/>
                <a:gd name="adj3" fmla="val 37519"/>
                <a:gd name="adj4" fmla="val 2663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テキスト ボックス 121">
              <a:extLst>
                <a:ext uri="{FF2B5EF4-FFF2-40B4-BE49-F238E27FC236}">
                  <a16:creationId xmlns:a16="http://schemas.microsoft.com/office/drawing/2014/main" id="{C70EBBC5-65C5-E14B-9AEA-52A1FF539483}"/>
                </a:ext>
              </a:extLst>
            </p:cNvPr>
            <p:cNvSpPr txBox="1"/>
            <p:nvPr/>
          </p:nvSpPr>
          <p:spPr>
            <a:xfrm>
              <a:off x="4285354" y="5682582"/>
              <a:ext cx="1261885"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イノベーション</a:t>
              </a:r>
            </a:p>
          </p:txBody>
        </p:sp>
        <p:sp>
          <p:nvSpPr>
            <p:cNvPr id="125" name="テキスト ボックス 124">
              <a:extLst>
                <a:ext uri="{FF2B5EF4-FFF2-40B4-BE49-F238E27FC236}">
                  <a16:creationId xmlns:a16="http://schemas.microsoft.com/office/drawing/2014/main" id="{08D8B01E-7443-4342-8940-F07944E30955}"/>
                </a:ext>
              </a:extLst>
            </p:cNvPr>
            <p:cNvSpPr txBox="1"/>
            <p:nvPr/>
          </p:nvSpPr>
          <p:spPr>
            <a:xfrm>
              <a:off x="4203381" y="5366123"/>
              <a:ext cx="1417375"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 変革ループ</a:t>
              </a:r>
            </a:p>
          </p:txBody>
        </p:sp>
        <p:sp>
          <p:nvSpPr>
            <p:cNvPr id="127" name="テキスト ボックス 126">
              <a:extLst>
                <a:ext uri="{FF2B5EF4-FFF2-40B4-BE49-F238E27FC236}">
                  <a16:creationId xmlns:a16="http://schemas.microsoft.com/office/drawing/2014/main" id="{824FD3E6-2F34-6F4D-8296-E22C1EB04BD3}"/>
                </a:ext>
              </a:extLst>
            </p:cNvPr>
            <p:cNvSpPr txBox="1"/>
            <p:nvPr/>
          </p:nvSpPr>
          <p:spPr>
            <a:xfrm>
              <a:off x="2644469" y="5989905"/>
              <a:ext cx="4535216"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panose="020B0604030504040204" pitchFamily="34" charset="-128"/>
                  <a:ea typeface="Meiryo" panose="020B0604030504040204" pitchFamily="34" charset="-128"/>
                </a:rPr>
                <a:t>UX(</a:t>
              </a:r>
              <a:r>
                <a:rPr kumimoji="1" lang="ja-JP" altLang="en-US" sz="1200">
                  <a:solidFill>
                    <a:schemeClr val="accent3">
                      <a:lumMod val="75000"/>
                    </a:schemeClr>
                  </a:solidFill>
                  <a:latin typeface="Meiryo" panose="020B0604030504040204" pitchFamily="34" charset="-128"/>
                  <a:ea typeface="Meiryo" panose="020B0604030504040204" pitchFamily="34" charset="-128"/>
                </a:rPr>
                <a:t>体験価値</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a:t>
              </a:r>
              <a:r>
                <a:rPr kumimoji="1" lang="ja-JP" altLang="en-US" sz="1200">
                  <a:solidFill>
                    <a:schemeClr val="accent3">
                      <a:lumMod val="75000"/>
                    </a:schemeClr>
                  </a:solidFill>
                  <a:latin typeface="Meiryo" panose="020B0604030504040204" pitchFamily="34" charset="-128"/>
                  <a:ea typeface="Meiryo" panose="020B0604030504040204" pitchFamily="34" charset="-128"/>
                </a:rPr>
                <a:t>向上、新たな連携、利便性向上、驚き・感動など</a:t>
              </a:r>
            </a:p>
          </p:txBody>
        </p:sp>
      </p:grpSp>
    </p:spTree>
    <p:extLst>
      <p:ext uri="{BB962C8B-B14F-4D97-AF65-F5344CB8AC3E}">
        <p14:creationId xmlns:p14="http://schemas.microsoft.com/office/powerpoint/2010/main" val="79865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additive="base">
                                        <p:cTn id="7" dur="500"/>
                                        <p:tgtEl>
                                          <p:spTgt spid="121"/>
                                        </p:tgtEl>
                                        <p:attrNameLst>
                                          <p:attrName>ppt_x</p:attrName>
                                        </p:attrNameLst>
                                      </p:cBhvr>
                                      <p:tavLst>
                                        <p:tav tm="0">
                                          <p:val>
                                            <p:strVal val="#ppt_x-#ppt_w*1.125000"/>
                                          </p:val>
                                        </p:tav>
                                        <p:tav tm="100000">
                                          <p:val>
                                            <p:strVal val="#ppt_x"/>
                                          </p:val>
                                        </p:tav>
                                      </p:tavLst>
                                    </p:anim>
                                    <p:animEffect transition="in" filter="wipe(right)">
                                      <p:cBhvr>
                                        <p:cTn id="8" dur="500"/>
                                        <p:tgtEl>
                                          <p:spTgt spid="121"/>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wipe(left)">
                                      <p:cBhvr>
                                        <p:cTn id="13" dur="500"/>
                                        <p:tgtEl>
                                          <p:spTgt spid="1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8"/>
                                        </p:tgtEl>
                                        <p:attrNameLst>
                                          <p:attrName>style.visibility</p:attrName>
                                        </p:attrNameLst>
                                      </p:cBhvr>
                                      <p:to>
                                        <p:strVal val="visible"/>
                                      </p:to>
                                    </p:set>
                                    <p:animEffect transition="in" filter="wipe(down)">
                                      <p:cBhvr>
                                        <p:cTn id="18" dur="500"/>
                                        <p:tgtEl>
                                          <p:spTgt spid="118"/>
                                        </p:tgtEl>
                                      </p:cBhvr>
                                    </p:animEffect>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1024"/>
                                        </p:tgtEl>
                                        <p:attrNameLst>
                                          <p:attrName>style.visibility</p:attrName>
                                        </p:attrNameLst>
                                      </p:cBhvr>
                                      <p:to>
                                        <p:strVal val="visible"/>
                                      </p:to>
                                    </p:set>
                                    <p:animEffect transition="in" filter="wipe(right)">
                                      <p:cBhvr>
                                        <p:cTn id="22" dur="500"/>
                                        <p:tgtEl>
                                          <p:spTgt spid="10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19"/>
                                        </p:tgtEl>
                                        <p:attrNameLst>
                                          <p:attrName>style.visibility</p:attrName>
                                        </p:attrNameLst>
                                      </p:cBhvr>
                                      <p:to>
                                        <p:strVal val="visible"/>
                                      </p:to>
                                    </p:set>
                                    <p:animEffect transition="in" filter="wipe(up)">
                                      <p:cBhvr>
                                        <p:cTn id="27" dur="500"/>
                                        <p:tgtEl>
                                          <p:spTgt spid="119"/>
                                        </p:tgtEl>
                                      </p:cBhvr>
                                    </p:animEffect>
                                  </p:childTnLst>
                                </p:cTn>
                              </p:par>
                            </p:childTnLst>
                          </p:cTn>
                        </p:par>
                        <p:par>
                          <p:cTn id="28" fill="hold">
                            <p:stCondLst>
                              <p:cond delay="500"/>
                            </p:stCondLst>
                            <p:childTnLst>
                              <p:par>
                                <p:cTn id="29" presetID="22" presetClass="entr" presetSubtype="2" fill="hold" nodeType="afterEffect">
                                  <p:stCondLst>
                                    <p:cond delay="0"/>
                                  </p:stCondLst>
                                  <p:childTnLst>
                                    <p:set>
                                      <p:cBhvr>
                                        <p:cTn id="30" dur="1" fill="hold">
                                          <p:stCondLst>
                                            <p:cond delay="0"/>
                                          </p:stCondLst>
                                        </p:cTn>
                                        <p:tgtEl>
                                          <p:spTgt spid="1025"/>
                                        </p:tgtEl>
                                        <p:attrNameLst>
                                          <p:attrName>style.visibility</p:attrName>
                                        </p:attrNameLst>
                                      </p:cBhvr>
                                      <p:to>
                                        <p:strVal val="visible"/>
                                      </p:to>
                                    </p:set>
                                    <p:animEffect transition="in" filter="wipe(right)">
                                      <p:cBhvr>
                                        <p:cTn id="31" dur="5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DAF29F-EF5F-254B-9BFF-85E94CDB2252}"/>
              </a:ext>
            </a:extLst>
          </p:cNvPr>
          <p:cNvSpPr>
            <a:spLocks noGrp="1"/>
          </p:cNvSpPr>
          <p:nvPr>
            <p:ph type="title"/>
          </p:nvPr>
        </p:nvSpPr>
        <p:spPr/>
        <p:txBody>
          <a:bodyPr/>
          <a:lstStyle/>
          <a:p>
            <a:r>
              <a:rPr kumimoji="1" lang="en-US" altLang="ja-JP" dirty="0"/>
              <a:t>IoT</a:t>
            </a:r>
            <a:r>
              <a:rPr lang="ja-JP" altLang="en-US"/>
              <a:t>をビジネスにするための</a:t>
            </a:r>
            <a:r>
              <a:rPr lang="en-US" altLang="ja-JP" dirty="0"/>
              <a:t>6</a:t>
            </a:r>
            <a:r>
              <a:rPr lang="ja-JP" altLang="en-US"/>
              <a:t>つの前提</a:t>
            </a:r>
            <a:endParaRPr kumimoji="1" lang="ja-JP" altLang="en-US"/>
          </a:p>
        </p:txBody>
      </p:sp>
      <p:sp>
        <p:nvSpPr>
          <p:cNvPr id="3" name="スライド番号プレースホルダー 2">
            <a:extLst>
              <a:ext uri="{FF2B5EF4-FFF2-40B4-BE49-F238E27FC236}">
                <a16:creationId xmlns:a16="http://schemas.microsoft.com/office/drawing/2014/main" id="{55197224-4161-8747-B712-E07D625C3812}"/>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128</a:t>
            </a:fld>
            <a:endParaRPr kumimoji="1" lang="ja-JP" altLang="en-US"/>
          </a:p>
        </p:txBody>
      </p:sp>
      <p:pic>
        <p:nvPicPr>
          <p:cNvPr id="1026" name="Picture 2">
            <a:extLst>
              <a:ext uri="{FF2B5EF4-FFF2-40B4-BE49-F238E27FC236}">
                <a16:creationId xmlns:a16="http://schemas.microsoft.com/office/drawing/2014/main" id="{75F9B976-BE5E-CB4A-A97E-136852B75033}"/>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0612" y="1664792"/>
            <a:ext cx="3677884" cy="35284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1" name="グループ化 120">
            <a:extLst>
              <a:ext uri="{FF2B5EF4-FFF2-40B4-BE49-F238E27FC236}">
                <a16:creationId xmlns:a16="http://schemas.microsoft.com/office/drawing/2014/main" id="{EE11FC53-B686-CF4E-AA0E-794B962CF0A9}"/>
              </a:ext>
            </a:extLst>
          </p:cNvPr>
          <p:cNvGrpSpPr/>
          <p:nvPr/>
        </p:nvGrpSpPr>
        <p:grpSpPr>
          <a:xfrm>
            <a:off x="3962400" y="2242070"/>
            <a:ext cx="2977721" cy="2601468"/>
            <a:chOff x="3962400" y="2242070"/>
            <a:chExt cx="2977721" cy="2601468"/>
          </a:xfrm>
        </p:grpSpPr>
        <p:pic>
          <p:nvPicPr>
            <p:cNvPr id="105" name="Picture 2">
              <a:extLst>
                <a:ext uri="{FF2B5EF4-FFF2-40B4-BE49-F238E27FC236}">
                  <a16:creationId xmlns:a16="http://schemas.microsoft.com/office/drawing/2014/main" id="{57124BB8-60AB-E146-A1AE-BA5045618033}"/>
                </a:ext>
              </a:extLst>
            </p:cNvPr>
            <p:cNvPicPr>
              <a:picLocks noChangeAspect="1" noChangeArrowheads="1"/>
            </p:cNvPicPr>
            <p:nvPr/>
          </p:nvPicPr>
          <p:blipFill>
            <a:blip r:embed="rId3"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4743529" y="2882561"/>
              <a:ext cx="1419263" cy="1361585"/>
            </a:xfrm>
            <a:prstGeom prst="rect">
              <a:avLst/>
            </a:prstGeom>
            <a:noFill/>
            <a:extLst>
              <a:ext uri="{909E8E84-426E-40DD-AFC4-6F175D3DCCD1}">
                <a14:hiddenFill xmlns:a14="http://schemas.microsoft.com/office/drawing/2010/main">
                  <a:solidFill>
                    <a:srgbClr val="FFFFFF"/>
                  </a:solidFill>
                </a14:hiddenFill>
              </a:ext>
            </a:extLst>
          </p:spPr>
        </p:pic>
        <p:pic>
          <p:nvPicPr>
            <p:cNvPr id="104" name="図 103">
              <a:extLst>
                <a:ext uri="{FF2B5EF4-FFF2-40B4-BE49-F238E27FC236}">
                  <a16:creationId xmlns:a16="http://schemas.microsoft.com/office/drawing/2014/main" id="{997F70F4-8F07-5D40-A915-1369AAEF1AAC}"/>
                </a:ext>
              </a:extLst>
            </p:cNvPr>
            <p:cNvPicPr>
              <a:picLocks noChangeAspect="1"/>
            </p:cNvPicPr>
            <p:nvPr/>
          </p:nvPicPr>
          <p:blipFill>
            <a:blip r:embed="rId4">
              <a:alphaModFix amt="15000"/>
              <a:duotone>
                <a:prstClr val="black"/>
                <a:schemeClr val="accent6">
                  <a:tint val="45000"/>
                  <a:satMod val="400000"/>
                </a:schemeClr>
              </a:duotone>
            </a:blip>
            <a:stretch>
              <a:fillRect/>
            </a:stretch>
          </p:blipFill>
          <p:spPr>
            <a:xfrm>
              <a:off x="4072752" y="2242070"/>
              <a:ext cx="2867369" cy="2601468"/>
            </a:xfrm>
            <a:prstGeom prst="rect">
              <a:avLst/>
            </a:prstGeom>
            <a:ln>
              <a:noFill/>
            </a:ln>
            <a:effectLst>
              <a:softEdge rad="112500"/>
            </a:effectLst>
          </p:spPr>
        </p:pic>
        <p:sp>
          <p:nvSpPr>
            <p:cNvPr id="5" name="テキスト ボックス 4">
              <a:extLst>
                <a:ext uri="{FF2B5EF4-FFF2-40B4-BE49-F238E27FC236}">
                  <a16:creationId xmlns:a16="http://schemas.microsoft.com/office/drawing/2014/main" id="{7F98D847-0E24-724F-9125-FC44BD5F1A86}"/>
                </a:ext>
              </a:extLst>
            </p:cNvPr>
            <p:cNvSpPr txBox="1"/>
            <p:nvPr/>
          </p:nvSpPr>
          <p:spPr>
            <a:xfrm>
              <a:off x="4413828" y="4337277"/>
              <a:ext cx="2185214"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現実世界のデジタル・コピー</a:t>
              </a:r>
            </a:p>
          </p:txBody>
        </p:sp>
        <p:sp>
          <p:nvSpPr>
            <p:cNvPr id="107" name="テキスト ボックス 106">
              <a:extLst>
                <a:ext uri="{FF2B5EF4-FFF2-40B4-BE49-F238E27FC236}">
                  <a16:creationId xmlns:a16="http://schemas.microsoft.com/office/drawing/2014/main" id="{215C74DE-F90C-E14E-9B3B-C3AEE28DF566}"/>
                </a:ext>
              </a:extLst>
            </p:cNvPr>
            <p:cNvSpPr txBox="1"/>
            <p:nvPr/>
          </p:nvSpPr>
          <p:spPr>
            <a:xfrm>
              <a:off x="4490773" y="2504101"/>
              <a:ext cx="2031325" cy="369332"/>
            </a:xfrm>
            <a:prstGeom prst="rect">
              <a:avLst/>
            </a:prstGeom>
            <a:noFill/>
          </p:spPr>
          <p:txBody>
            <a:bodyPr wrap="none" rtlCol="0">
              <a:spAutoFit/>
            </a:bodyPr>
            <a:lstStyle/>
            <a:p>
              <a:pPr algn="ctr"/>
              <a:r>
                <a:rPr kumimoji="1" lang="ja-JP" altLang="en-US" b="1">
                  <a:latin typeface="Meiryo" panose="020B0604030504040204" pitchFamily="34" charset="-128"/>
                  <a:ea typeface="Meiryo" panose="020B0604030504040204" pitchFamily="34" charset="-128"/>
                </a:rPr>
                <a:t>デジタル・ツイン</a:t>
              </a:r>
            </a:p>
          </p:txBody>
        </p:sp>
        <p:sp>
          <p:nvSpPr>
            <p:cNvPr id="106" name="三角形 105">
              <a:extLst>
                <a:ext uri="{FF2B5EF4-FFF2-40B4-BE49-F238E27FC236}">
                  <a16:creationId xmlns:a16="http://schemas.microsoft.com/office/drawing/2014/main" id="{D50EE145-B037-624B-AC06-37AA80C5CA4E}"/>
                </a:ext>
              </a:extLst>
            </p:cNvPr>
            <p:cNvSpPr/>
            <p:nvPr/>
          </p:nvSpPr>
          <p:spPr>
            <a:xfrm rot="5400000">
              <a:off x="3364074" y="3191092"/>
              <a:ext cx="1883011" cy="686359"/>
            </a:xfrm>
            <a:prstGeom prst="triangle">
              <a:avLst/>
            </a:prstGeom>
            <a:gradFill flip="none" rotWithShape="1">
              <a:gsLst>
                <a:gs pos="0">
                  <a:srgbClr val="33ACBD">
                    <a:shade val="30000"/>
                    <a:satMod val="115000"/>
                  </a:srgbClr>
                </a:gs>
                <a:gs pos="71000">
                  <a:schemeClr val="tx2">
                    <a:lumMod val="20000"/>
                    <a:lumOff val="80000"/>
                  </a:schemeClr>
                </a:gs>
                <a:gs pos="42000">
                  <a:schemeClr val="tx2">
                    <a:lumMod val="40000"/>
                    <a:lumOff val="60000"/>
                  </a:schemeClr>
                </a:gs>
                <a:gs pos="100000">
                  <a:schemeClr val="bg1"/>
                </a:gs>
              </a:gsLst>
              <a:lin ang="540000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6" name="グループ化 115">
            <a:extLst>
              <a:ext uri="{FF2B5EF4-FFF2-40B4-BE49-F238E27FC236}">
                <a16:creationId xmlns:a16="http://schemas.microsoft.com/office/drawing/2014/main" id="{6ACE0D65-ACB7-7A45-8031-63760CFC2829}"/>
              </a:ext>
            </a:extLst>
          </p:cNvPr>
          <p:cNvGrpSpPr/>
          <p:nvPr/>
        </p:nvGrpSpPr>
        <p:grpSpPr>
          <a:xfrm>
            <a:off x="6336613" y="3056528"/>
            <a:ext cx="2413248" cy="968623"/>
            <a:chOff x="6336613" y="3056528"/>
            <a:chExt cx="2413248" cy="968623"/>
          </a:xfrm>
        </p:grpSpPr>
        <p:sp>
          <p:nvSpPr>
            <p:cNvPr id="109" name="ホームベース 108">
              <a:extLst>
                <a:ext uri="{FF2B5EF4-FFF2-40B4-BE49-F238E27FC236}">
                  <a16:creationId xmlns:a16="http://schemas.microsoft.com/office/drawing/2014/main" id="{18D0D156-2556-5B41-8BCB-AA63A7BD68BE}"/>
                </a:ext>
              </a:extLst>
            </p:cNvPr>
            <p:cNvSpPr/>
            <p:nvPr/>
          </p:nvSpPr>
          <p:spPr>
            <a:xfrm rot="10800000">
              <a:off x="6336613" y="3056528"/>
              <a:ext cx="2413248" cy="968623"/>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28" name="Picture 4" descr="検索する人工知能のイラスト">
              <a:extLst>
                <a:ext uri="{FF2B5EF4-FFF2-40B4-BE49-F238E27FC236}">
                  <a16:creationId xmlns:a16="http://schemas.microsoft.com/office/drawing/2014/main" id="{BB0B5784-93F0-B744-8E91-A0585F8E459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80739" y="3089051"/>
              <a:ext cx="875982" cy="8759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2" name="テキスト ボックス 111">
              <a:extLst>
                <a:ext uri="{FF2B5EF4-FFF2-40B4-BE49-F238E27FC236}">
                  <a16:creationId xmlns:a16="http://schemas.microsoft.com/office/drawing/2014/main" id="{DF0413D1-B809-7140-8B20-AE58B2EE2D31}"/>
                </a:ext>
              </a:extLst>
            </p:cNvPr>
            <p:cNvSpPr txBox="1"/>
            <p:nvPr/>
          </p:nvSpPr>
          <p:spPr>
            <a:xfrm>
              <a:off x="7154420" y="3232080"/>
              <a:ext cx="1467068" cy="707886"/>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規則や関係</a:t>
              </a:r>
              <a:endParaRPr kumimoji="1" lang="en-US" altLang="ja-JP" sz="2000" dirty="0">
                <a:solidFill>
                  <a:schemeClr val="bg1"/>
                </a:solidFill>
                <a:latin typeface="Meiryo" panose="020B0604030504040204" pitchFamily="34" charset="-128"/>
                <a:ea typeface="Meiryo" panose="020B0604030504040204" pitchFamily="34" charset="-128"/>
              </a:endParaRPr>
            </a:p>
            <a:p>
              <a:r>
                <a:rPr kumimoji="1" lang="ja-JP" altLang="en-US" sz="2000">
                  <a:solidFill>
                    <a:schemeClr val="bg1"/>
                  </a:solidFill>
                  <a:latin typeface="Meiryo" panose="020B0604030504040204" pitchFamily="34" charset="-128"/>
                  <a:ea typeface="Meiryo" panose="020B0604030504040204" pitchFamily="34" charset="-128"/>
                </a:rPr>
                <a:t>の見える化</a:t>
              </a:r>
            </a:p>
          </p:txBody>
        </p:sp>
      </p:grpSp>
      <p:grpSp>
        <p:nvGrpSpPr>
          <p:cNvPr id="118" name="グループ化 117">
            <a:extLst>
              <a:ext uri="{FF2B5EF4-FFF2-40B4-BE49-F238E27FC236}">
                <a16:creationId xmlns:a16="http://schemas.microsoft.com/office/drawing/2014/main" id="{327FF633-E5BC-C547-902C-B916F453CD2F}"/>
              </a:ext>
            </a:extLst>
          </p:cNvPr>
          <p:cNvGrpSpPr/>
          <p:nvPr/>
        </p:nvGrpSpPr>
        <p:grpSpPr>
          <a:xfrm>
            <a:off x="6747473" y="961803"/>
            <a:ext cx="1620957" cy="1954099"/>
            <a:chOff x="6747473" y="961803"/>
            <a:chExt cx="1620957" cy="1954099"/>
          </a:xfrm>
        </p:grpSpPr>
        <p:sp>
          <p:nvSpPr>
            <p:cNvPr id="108" name="テキスト ボックス 107">
              <a:extLst>
                <a:ext uri="{FF2B5EF4-FFF2-40B4-BE49-F238E27FC236}">
                  <a16:creationId xmlns:a16="http://schemas.microsoft.com/office/drawing/2014/main" id="{B86D117A-55DD-084C-AA2C-734B103EE4DD}"/>
                </a:ext>
              </a:extLst>
            </p:cNvPr>
            <p:cNvSpPr txBox="1"/>
            <p:nvPr/>
          </p:nvSpPr>
          <p:spPr>
            <a:xfrm>
              <a:off x="6747473" y="1736987"/>
              <a:ext cx="1620957" cy="307777"/>
            </a:xfrm>
            <a:prstGeom prst="rect">
              <a:avLst/>
            </a:prstGeom>
            <a:noFill/>
          </p:spPr>
          <p:txBody>
            <a:bodyPr wrap="none" rtlCol="0">
              <a:spAutoFit/>
            </a:bodyPr>
            <a:lstStyle/>
            <a:p>
              <a:pPr algn="r"/>
              <a:r>
                <a:rPr kumimoji="1" lang="ja-JP" altLang="en-US" sz="1400" b="1">
                  <a:solidFill>
                    <a:srgbClr val="0070C0"/>
                  </a:solidFill>
                  <a:latin typeface="Meiryo" panose="020B0604030504040204" pitchFamily="34" charset="-128"/>
                  <a:ea typeface="Meiryo" panose="020B0604030504040204" pitchFamily="34" charset="-128"/>
                </a:rPr>
                <a:t>未来予測・最適解</a:t>
              </a:r>
            </a:p>
          </p:txBody>
        </p:sp>
        <p:pic>
          <p:nvPicPr>
            <p:cNvPr id="1032" name="Picture 8" descr="コンピューターを使うロボットのイラスト">
              <a:extLst>
                <a:ext uri="{FF2B5EF4-FFF2-40B4-BE49-F238E27FC236}">
                  <a16:creationId xmlns:a16="http://schemas.microsoft.com/office/drawing/2014/main" id="{A5885B0F-B9C0-2B47-AA55-7678813EF26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flipH="1">
              <a:off x="7531947" y="961803"/>
              <a:ext cx="712507" cy="673319"/>
            </a:xfrm>
            <a:prstGeom prst="rect">
              <a:avLst/>
            </a:prstGeom>
            <a:noFill/>
            <a:extLst>
              <a:ext uri="{909E8E84-426E-40DD-AFC4-6F175D3DCCD1}">
                <a14:hiddenFill xmlns:a14="http://schemas.microsoft.com/office/drawing/2010/main">
                  <a:solidFill>
                    <a:srgbClr val="FFFFFF"/>
                  </a:solidFill>
                </a14:hiddenFill>
              </a:ext>
            </a:extLst>
          </p:spPr>
        </p:pic>
        <p:sp>
          <p:nvSpPr>
            <p:cNvPr id="110" name="上矢印 109">
              <a:extLst>
                <a:ext uri="{FF2B5EF4-FFF2-40B4-BE49-F238E27FC236}">
                  <a16:creationId xmlns:a16="http://schemas.microsoft.com/office/drawing/2014/main" id="{E966FD94-4285-D148-83FB-18A13279BC24}"/>
                </a:ext>
              </a:extLst>
            </p:cNvPr>
            <p:cNvSpPr/>
            <p:nvPr/>
          </p:nvSpPr>
          <p:spPr>
            <a:xfrm>
              <a:off x="7588409" y="2033802"/>
              <a:ext cx="599090" cy="882100"/>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9" name="グループ化 118">
            <a:extLst>
              <a:ext uri="{FF2B5EF4-FFF2-40B4-BE49-F238E27FC236}">
                <a16:creationId xmlns:a16="http://schemas.microsoft.com/office/drawing/2014/main" id="{A13BF335-0CB6-2C4B-B4D1-F0C0AC7ED2B1}"/>
              </a:ext>
            </a:extLst>
          </p:cNvPr>
          <p:cNvGrpSpPr/>
          <p:nvPr/>
        </p:nvGrpSpPr>
        <p:grpSpPr>
          <a:xfrm>
            <a:off x="6747474" y="4168180"/>
            <a:ext cx="1620957" cy="2163063"/>
            <a:chOff x="6747474" y="4168180"/>
            <a:chExt cx="1620957" cy="2163063"/>
          </a:xfrm>
        </p:grpSpPr>
        <p:pic>
          <p:nvPicPr>
            <p:cNvPr id="1030" name="Picture 6" descr="考え事をしている男性会社員のイラスト">
              <a:extLst>
                <a:ext uri="{FF2B5EF4-FFF2-40B4-BE49-F238E27FC236}">
                  <a16:creationId xmlns:a16="http://schemas.microsoft.com/office/drawing/2014/main" id="{235ADBBC-FE2B-154B-B0B8-83320378CA1C}"/>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flipH="1">
              <a:off x="7531947" y="5428712"/>
              <a:ext cx="712999" cy="9025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4" name="テキスト ボックス 113">
              <a:extLst>
                <a:ext uri="{FF2B5EF4-FFF2-40B4-BE49-F238E27FC236}">
                  <a16:creationId xmlns:a16="http://schemas.microsoft.com/office/drawing/2014/main" id="{2ABE5E38-C6DB-664F-B4FD-DFD3001E452F}"/>
                </a:ext>
              </a:extLst>
            </p:cNvPr>
            <p:cNvSpPr txBox="1"/>
            <p:nvPr/>
          </p:nvSpPr>
          <p:spPr>
            <a:xfrm>
              <a:off x="6747474" y="5146020"/>
              <a:ext cx="1620957" cy="307777"/>
            </a:xfrm>
            <a:prstGeom prst="rect">
              <a:avLst/>
            </a:prstGeom>
            <a:noFill/>
          </p:spPr>
          <p:txBody>
            <a:bodyPr wrap="none" rtlCol="0">
              <a:spAutoFit/>
            </a:bodyPr>
            <a:lstStyle/>
            <a:p>
              <a:pPr algn="r"/>
              <a:r>
                <a:rPr kumimoji="1" lang="ja-JP" altLang="en-US" sz="1400" b="1">
                  <a:solidFill>
                    <a:schemeClr val="accent3">
                      <a:lumMod val="75000"/>
                    </a:schemeClr>
                  </a:solidFill>
                  <a:latin typeface="Meiryo" panose="020B0604030504040204" pitchFamily="34" charset="-128"/>
                  <a:ea typeface="Meiryo" panose="020B0604030504040204" pitchFamily="34" charset="-128"/>
                </a:rPr>
                <a:t>インサイト・示唆</a:t>
              </a:r>
            </a:p>
          </p:txBody>
        </p:sp>
        <p:sp>
          <p:nvSpPr>
            <p:cNvPr id="117" name="上矢印 116">
              <a:extLst>
                <a:ext uri="{FF2B5EF4-FFF2-40B4-BE49-F238E27FC236}">
                  <a16:creationId xmlns:a16="http://schemas.microsoft.com/office/drawing/2014/main" id="{E95C905B-BB8D-4F4B-AC48-B30ABE054C06}"/>
                </a:ext>
              </a:extLst>
            </p:cNvPr>
            <p:cNvSpPr/>
            <p:nvPr/>
          </p:nvSpPr>
          <p:spPr>
            <a:xfrm rot="10800000">
              <a:off x="7588409" y="4168180"/>
              <a:ext cx="599090" cy="882100"/>
            </a:xfrm>
            <a:prstGeom prst="up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24" name="グループ化 1023">
            <a:extLst>
              <a:ext uri="{FF2B5EF4-FFF2-40B4-BE49-F238E27FC236}">
                <a16:creationId xmlns:a16="http://schemas.microsoft.com/office/drawing/2014/main" id="{42485510-6318-D94F-B208-75E0917C214F}"/>
              </a:ext>
            </a:extLst>
          </p:cNvPr>
          <p:cNvGrpSpPr/>
          <p:nvPr/>
        </p:nvGrpSpPr>
        <p:grpSpPr>
          <a:xfrm>
            <a:off x="2283344" y="1000582"/>
            <a:ext cx="5034511" cy="928486"/>
            <a:chOff x="2283344" y="1000582"/>
            <a:chExt cx="5034511" cy="928486"/>
          </a:xfrm>
        </p:grpSpPr>
        <p:sp>
          <p:nvSpPr>
            <p:cNvPr id="113" name="曲折矢印 112">
              <a:extLst>
                <a:ext uri="{FF2B5EF4-FFF2-40B4-BE49-F238E27FC236}">
                  <a16:creationId xmlns:a16="http://schemas.microsoft.com/office/drawing/2014/main" id="{0E16BCAB-962E-A34A-860E-DBBA48E27AA3}"/>
                </a:ext>
              </a:extLst>
            </p:cNvPr>
            <p:cNvSpPr/>
            <p:nvPr/>
          </p:nvSpPr>
          <p:spPr>
            <a:xfrm rot="16200000" flipH="1">
              <a:off x="4463941" y="-934269"/>
              <a:ext cx="673317" cy="5034511"/>
            </a:xfrm>
            <a:prstGeom prst="bentArrow">
              <a:avLst>
                <a:gd name="adj1" fmla="val 41290"/>
                <a:gd name="adj2" fmla="val 33667"/>
                <a:gd name="adj3" fmla="val 37519"/>
                <a:gd name="adj4" fmla="val 2663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テキスト ボックス 114">
              <a:extLst>
                <a:ext uri="{FF2B5EF4-FFF2-40B4-BE49-F238E27FC236}">
                  <a16:creationId xmlns:a16="http://schemas.microsoft.com/office/drawing/2014/main" id="{5EEEF3EF-A0BA-AA41-9566-AFD7D5A98533}"/>
                </a:ext>
              </a:extLst>
            </p:cNvPr>
            <p:cNvSpPr txBox="1"/>
            <p:nvPr/>
          </p:nvSpPr>
          <p:spPr>
            <a:xfrm>
              <a:off x="3669802" y="1270097"/>
              <a:ext cx="2492990"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機器制御・指示命令・アドバイス</a:t>
              </a:r>
            </a:p>
          </p:txBody>
        </p:sp>
        <p:sp>
          <p:nvSpPr>
            <p:cNvPr id="124" name="テキスト ボックス 123">
              <a:extLst>
                <a:ext uri="{FF2B5EF4-FFF2-40B4-BE49-F238E27FC236}">
                  <a16:creationId xmlns:a16="http://schemas.microsoft.com/office/drawing/2014/main" id="{699A2584-6F60-1446-87C3-815B2608CC23}"/>
                </a:ext>
              </a:extLst>
            </p:cNvPr>
            <p:cNvSpPr txBox="1"/>
            <p:nvPr/>
          </p:nvSpPr>
          <p:spPr>
            <a:xfrm>
              <a:off x="4127238" y="1559736"/>
              <a:ext cx="1569660" cy="369332"/>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最適化ループ</a:t>
              </a:r>
            </a:p>
          </p:txBody>
        </p:sp>
        <p:sp>
          <p:nvSpPr>
            <p:cNvPr id="126" name="テキスト ボックス 125">
              <a:extLst>
                <a:ext uri="{FF2B5EF4-FFF2-40B4-BE49-F238E27FC236}">
                  <a16:creationId xmlns:a16="http://schemas.microsoft.com/office/drawing/2014/main" id="{AFFD0AB8-69D1-174D-A24B-BD4616641DF7}"/>
                </a:ext>
              </a:extLst>
            </p:cNvPr>
            <p:cNvSpPr txBox="1"/>
            <p:nvPr/>
          </p:nvSpPr>
          <p:spPr>
            <a:xfrm>
              <a:off x="3092439" y="1000582"/>
              <a:ext cx="3416320" cy="276999"/>
            </a:xfrm>
            <a:prstGeom prst="rect">
              <a:avLst/>
            </a:prstGeom>
            <a:noFill/>
          </p:spPr>
          <p:txBody>
            <a:bodyPr wrap="non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効率・省エネ・生産性・時短・コスト削減など</a:t>
              </a:r>
            </a:p>
          </p:txBody>
        </p:sp>
      </p:grpSp>
      <p:grpSp>
        <p:nvGrpSpPr>
          <p:cNvPr id="1025" name="グループ化 1024">
            <a:extLst>
              <a:ext uri="{FF2B5EF4-FFF2-40B4-BE49-F238E27FC236}">
                <a16:creationId xmlns:a16="http://schemas.microsoft.com/office/drawing/2014/main" id="{01EBCE0F-11DC-1F4F-837B-0813F9362F72}"/>
              </a:ext>
            </a:extLst>
          </p:cNvPr>
          <p:cNvGrpSpPr/>
          <p:nvPr/>
        </p:nvGrpSpPr>
        <p:grpSpPr>
          <a:xfrm>
            <a:off x="2283344" y="5169650"/>
            <a:ext cx="5034511" cy="991890"/>
            <a:chOff x="2283344" y="5275014"/>
            <a:chExt cx="5034511" cy="991890"/>
          </a:xfrm>
        </p:grpSpPr>
        <p:sp>
          <p:nvSpPr>
            <p:cNvPr id="123" name="曲折矢印 122">
              <a:extLst>
                <a:ext uri="{FF2B5EF4-FFF2-40B4-BE49-F238E27FC236}">
                  <a16:creationId xmlns:a16="http://schemas.microsoft.com/office/drawing/2014/main" id="{D364F0B6-347B-0446-8F6C-CBBDE2B0BBEA}"/>
                </a:ext>
              </a:extLst>
            </p:cNvPr>
            <p:cNvSpPr/>
            <p:nvPr/>
          </p:nvSpPr>
          <p:spPr>
            <a:xfrm rot="5400000" flipH="1" flipV="1">
              <a:off x="4463941" y="3094417"/>
              <a:ext cx="673317" cy="5034511"/>
            </a:xfrm>
            <a:prstGeom prst="bentArrow">
              <a:avLst>
                <a:gd name="adj1" fmla="val 41290"/>
                <a:gd name="adj2" fmla="val 33667"/>
                <a:gd name="adj3" fmla="val 37519"/>
                <a:gd name="adj4" fmla="val 2663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テキスト ボックス 121">
              <a:extLst>
                <a:ext uri="{FF2B5EF4-FFF2-40B4-BE49-F238E27FC236}">
                  <a16:creationId xmlns:a16="http://schemas.microsoft.com/office/drawing/2014/main" id="{C70EBBC5-65C5-E14B-9AEA-52A1FF539483}"/>
                </a:ext>
              </a:extLst>
            </p:cNvPr>
            <p:cNvSpPr txBox="1"/>
            <p:nvPr/>
          </p:nvSpPr>
          <p:spPr>
            <a:xfrm>
              <a:off x="4285354" y="5682582"/>
              <a:ext cx="1261885"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イノベーション</a:t>
              </a:r>
            </a:p>
          </p:txBody>
        </p:sp>
        <p:sp>
          <p:nvSpPr>
            <p:cNvPr id="125" name="テキスト ボックス 124">
              <a:extLst>
                <a:ext uri="{FF2B5EF4-FFF2-40B4-BE49-F238E27FC236}">
                  <a16:creationId xmlns:a16="http://schemas.microsoft.com/office/drawing/2014/main" id="{08D8B01E-7443-4342-8940-F07944E30955}"/>
                </a:ext>
              </a:extLst>
            </p:cNvPr>
            <p:cNvSpPr txBox="1"/>
            <p:nvPr/>
          </p:nvSpPr>
          <p:spPr>
            <a:xfrm>
              <a:off x="4203381" y="5366123"/>
              <a:ext cx="1417375"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 変革ループ</a:t>
              </a:r>
            </a:p>
          </p:txBody>
        </p:sp>
        <p:sp>
          <p:nvSpPr>
            <p:cNvPr id="127" name="テキスト ボックス 126">
              <a:extLst>
                <a:ext uri="{FF2B5EF4-FFF2-40B4-BE49-F238E27FC236}">
                  <a16:creationId xmlns:a16="http://schemas.microsoft.com/office/drawing/2014/main" id="{824FD3E6-2F34-6F4D-8296-E22C1EB04BD3}"/>
                </a:ext>
              </a:extLst>
            </p:cNvPr>
            <p:cNvSpPr txBox="1"/>
            <p:nvPr/>
          </p:nvSpPr>
          <p:spPr>
            <a:xfrm>
              <a:off x="2644469" y="5989905"/>
              <a:ext cx="4535216"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panose="020B0604030504040204" pitchFamily="34" charset="-128"/>
                  <a:ea typeface="Meiryo" panose="020B0604030504040204" pitchFamily="34" charset="-128"/>
                </a:rPr>
                <a:t>UX(</a:t>
              </a:r>
              <a:r>
                <a:rPr kumimoji="1" lang="ja-JP" altLang="en-US" sz="1200">
                  <a:solidFill>
                    <a:schemeClr val="accent3">
                      <a:lumMod val="75000"/>
                    </a:schemeClr>
                  </a:solidFill>
                  <a:latin typeface="Meiryo" panose="020B0604030504040204" pitchFamily="34" charset="-128"/>
                  <a:ea typeface="Meiryo" panose="020B0604030504040204" pitchFamily="34" charset="-128"/>
                </a:rPr>
                <a:t>体験価値</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a:t>
              </a:r>
              <a:r>
                <a:rPr kumimoji="1" lang="ja-JP" altLang="en-US" sz="1200">
                  <a:solidFill>
                    <a:schemeClr val="accent3">
                      <a:lumMod val="75000"/>
                    </a:schemeClr>
                  </a:solidFill>
                  <a:latin typeface="Meiryo" panose="020B0604030504040204" pitchFamily="34" charset="-128"/>
                  <a:ea typeface="Meiryo" panose="020B0604030504040204" pitchFamily="34" charset="-128"/>
                </a:rPr>
                <a:t>向上、新たな連携、利便性向上、驚き・感動など</a:t>
              </a:r>
            </a:p>
          </p:txBody>
        </p:sp>
      </p:grpSp>
      <p:grpSp>
        <p:nvGrpSpPr>
          <p:cNvPr id="7" name="グループ化 6">
            <a:extLst>
              <a:ext uri="{FF2B5EF4-FFF2-40B4-BE49-F238E27FC236}">
                <a16:creationId xmlns:a16="http://schemas.microsoft.com/office/drawing/2014/main" id="{315E2519-EBAF-9E49-A8ED-33798016A9F0}"/>
              </a:ext>
            </a:extLst>
          </p:cNvPr>
          <p:cNvGrpSpPr/>
          <p:nvPr/>
        </p:nvGrpSpPr>
        <p:grpSpPr>
          <a:xfrm>
            <a:off x="947000" y="3574869"/>
            <a:ext cx="2963134" cy="1267909"/>
            <a:chOff x="955010" y="2368591"/>
            <a:chExt cx="2963134" cy="2341378"/>
          </a:xfrm>
        </p:grpSpPr>
        <p:sp>
          <p:nvSpPr>
            <p:cNvPr id="4" name="正方形/長方形 3">
              <a:extLst>
                <a:ext uri="{FF2B5EF4-FFF2-40B4-BE49-F238E27FC236}">
                  <a16:creationId xmlns:a16="http://schemas.microsoft.com/office/drawing/2014/main" id="{C3BCF444-9675-2B4C-90CA-4951226B9674}"/>
                </a:ext>
              </a:extLst>
            </p:cNvPr>
            <p:cNvSpPr/>
            <p:nvPr/>
          </p:nvSpPr>
          <p:spPr>
            <a:xfrm>
              <a:off x="955010" y="2368591"/>
              <a:ext cx="2963134" cy="2341378"/>
            </a:xfrm>
            <a:prstGeom prst="rect">
              <a:avLst/>
            </a:prstGeom>
            <a:solidFill>
              <a:srgbClr val="953735">
                <a:alpha val="7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3B071E3D-EAA0-C442-8007-2D378AB1C8E4}"/>
                </a:ext>
              </a:extLst>
            </p:cNvPr>
            <p:cNvSpPr txBox="1"/>
            <p:nvPr/>
          </p:nvSpPr>
          <p:spPr>
            <a:xfrm>
              <a:off x="1161613" y="2832160"/>
              <a:ext cx="2153154" cy="892415"/>
            </a:xfrm>
            <a:prstGeom prst="rect">
              <a:avLst/>
            </a:prstGeom>
            <a:noFill/>
          </p:spPr>
          <p:txBody>
            <a:bodyPr wrap="none" rtlCol="0">
              <a:spAutoFit/>
            </a:bodyPr>
            <a:lstStyle/>
            <a:p>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センサー</a:t>
              </a:r>
              <a:endPar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センサー・チップ</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センサーネットワーク</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センサー・フュージョン　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36" name="グループ化 35">
            <a:extLst>
              <a:ext uri="{FF2B5EF4-FFF2-40B4-BE49-F238E27FC236}">
                <a16:creationId xmlns:a16="http://schemas.microsoft.com/office/drawing/2014/main" id="{ECE4C604-5910-6144-9015-4AC081D82CA3}"/>
              </a:ext>
            </a:extLst>
          </p:cNvPr>
          <p:cNvGrpSpPr/>
          <p:nvPr/>
        </p:nvGrpSpPr>
        <p:grpSpPr>
          <a:xfrm>
            <a:off x="3999385" y="2251494"/>
            <a:ext cx="4897790" cy="2592044"/>
            <a:chOff x="875022" y="2061370"/>
            <a:chExt cx="4897790" cy="2890684"/>
          </a:xfrm>
        </p:grpSpPr>
        <p:sp>
          <p:nvSpPr>
            <p:cNvPr id="37" name="正方形/長方形 36">
              <a:extLst>
                <a:ext uri="{FF2B5EF4-FFF2-40B4-BE49-F238E27FC236}">
                  <a16:creationId xmlns:a16="http://schemas.microsoft.com/office/drawing/2014/main" id="{8EEEC0E2-B30E-7348-8A81-1BAD680590EB}"/>
                </a:ext>
              </a:extLst>
            </p:cNvPr>
            <p:cNvSpPr/>
            <p:nvPr/>
          </p:nvSpPr>
          <p:spPr>
            <a:xfrm>
              <a:off x="875022" y="2061370"/>
              <a:ext cx="4897790" cy="2890684"/>
            </a:xfrm>
            <a:prstGeom prst="rect">
              <a:avLst/>
            </a:prstGeom>
            <a:solidFill>
              <a:srgbClr val="7030A0">
                <a:alpha val="7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AE38170E-539B-4B4D-8580-DD154D47C8C8}"/>
                </a:ext>
              </a:extLst>
            </p:cNvPr>
            <p:cNvSpPr txBox="1"/>
            <p:nvPr/>
          </p:nvSpPr>
          <p:spPr>
            <a:xfrm>
              <a:off x="1175637" y="3119712"/>
              <a:ext cx="1768433" cy="892416"/>
            </a:xfrm>
            <a:prstGeom prst="rect">
              <a:avLst/>
            </a:prstGeom>
            <a:noFill/>
          </p:spPr>
          <p:txBody>
            <a:bodyPr wrap="none" rtlCol="0">
              <a:spAutoFit/>
            </a:bodyPr>
            <a:lstStyle/>
            <a:p>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a:t>
              </a:r>
              <a:endPar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データの収集・蓄積</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計算処理能力の提供</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　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39" name="グループ化 38">
            <a:extLst>
              <a:ext uri="{FF2B5EF4-FFF2-40B4-BE49-F238E27FC236}">
                <a16:creationId xmlns:a16="http://schemas.microsoft.com/office/drawing/2014/main" id="{A7920EF5-08D1-FF4F-A31F-A22D2242918D}"/>
              </a:ext>
            </a:extLst>
          </p:cNvPr>
          <p:cNvGrpSpPr/>
          <p:nvPr/>
        </p:nvGrpSpPr>
        <p:grpSpPr>
          <a:xfrm>
            <a:off x="6226791" y="2878759"/>
            <a:ext cx="2610311" cy="1299568"/>
            <a:chOff x="875022" y="2378967"/>
            <a:chExt cx="4897790" cy="2341378"/>
          </a:xfrm>
        </p:grpSpPr>
        <p:sp>
          <p:nvSpPr>
            <p:cNvPr id="40" name="正方形/長方形 39">
              <a:extLst>
                <a:ext uri="{FF2B5EF4-FFF2-40B4-BE49-F238E27FC236}">
                  <a16:creationId xmlns:a16="http://schemas.microsoft.com/office/drawing/2014/main" id="{9F193F52-C07B-F346-A381-645E3608DEB9}"/>
                </a:ext>
              </a:extLst>
            </p:cNvPr>
            <p:cNvSpPr/>
            <p:nvPr/>
          </p:nvSpPr>
          <p:spPr>
            <a:xfrm>
              <a:off x="875022" y="2378967"/>
              <a:ext cx="4897790" cy="2341378"/>
            </a:xfrm>
            <a:prstGeom prst="rect">
              <a:avLst/>
            </a:prstGeom>
            <a:solidFill>
              <a:schemeClr val="accent6">
                <a:lumMod val="75000"/>
                <a:alpha val="73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a:extLst>
                <a:ext uri="{FF2B5EF4-FFF2-40B4-BE49-F238E27FC236}">
                  <a16:creationId xmlns:a16="http://schemas.microsoft.com/office/drawing/2014/main" id="{FFC8F575-B847-7B4F-8B34-91F0A7C1EA81}"/>
                </a:ext>
              </a:extLst>
            </p:cNvPr>
            <p:cNvSpPr txBox="1"/>
            <p:nvPr/>
          </p:nvSpPr>
          <p:spPr>
            <a:xfrm>
              <a:off x="1039564" y="2811163"/>
              <a:ext cx="4280635" cy="1441722"/>
            </a:xfrm>
            <a:prstGeom prst="rect">
              <a:avLst/>
            </a:prstGeom>
            <a:noFill/>
          </p:spPr>
          <p:txBody>
            <a:bodyPr wrap="none" rtlCol="0">
              <a:spAutoFit/>
            </a:bodyPr>
            <a:lstStyle/>
            <a:p>
              <a:r>
                <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（機械学習）</a:t>
              </a:r>
              <a:endPar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データの分析</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最適解の導出</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規則性や関係性の見える化　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42" name="グループ化 41">
            <a:extLst>
              <a:ext uri="{FF2B5EF4-FFF2-40B4-BE49-F238E27FC236}">
                <a16:creationId xmlns:a16="http://schemas.microsoft.com/office/drawing/2014/main" id="{D82BB1A6-FEEA-394D-8E4A-FD7474592BAD}"/>
              </a:ext>
            </a:extLst>
          </p:cNvPr>
          <p:cNvGrpSpPr/>
          <p:nvPr/>
        </p:nvGrpSpPr>
        <p:grpSpPr>
          <a:xfrm>
            <a:off x="2502139" y="897992"/>
            <a:ext cx="4677546" cy="973479"/>
            <a:chOff x="1284473" y="2498500"/>
            <a:chExt cx="4280328" cy="1943829"/>
          </a:xfrm>
        </p:grpSpPr>
        <p:sp>
          <p:nvSpPr>
            <p:cNvPr id="43" name="正方形/長方形 42">
              <a:extLst>
                <a:ext uri="{FF2B5EF4-FFF2-40B4-BE49-F238E27FC236}">
                  <a16:creationId xmlns:a16="http://schemas.microsoft.com/office/drawing/2014/main" id="{543DED8E-8478-294A-B780-9B676AA79D2C}"/>
                </a:ext>
              </a:extLst>
            </p:cNvPr>
            <p:cNvSpPr/>
            <p:nvPr/>
          </p:nvSpPr>
          <p:spPr>
            <a:xfrm>
              <a:off x="1284473" y="2498500"/>
              <a:ext cx="4280328" cy="1943829"/>
            </a:xfrm>
            <a:prstGeom prst="rect">
              <a:avLst/>
            </a:prstGeom>
            <a:solidFill>
              <a:srgbClr val="0070C0">
                <a:alpha val="79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484475B8-4B7D-5F4F-9C8B-9A727E3CF7F3}"/>
                </a:ext>
              </a:extLst>
            </p:cNvPr>
            <p:cNvSpPr txBox="1"/>
            <p:nvPr/>
          </p:nvSpPr>
          <p:spPr>
            <a:xfrm>
              <a:off x="2039322" y="2646570"/>
              <a:ext cx="3070465" cy="1597866"/>
            </a:xfrm>
            <a:prstGeom prst="rect">
              <a:avLst/>
            </a:prstGeom>
            <a:noFill/>
          </p:spPr>
          <p:txBody>
            <a:bodyPr wrap="none" rtlCol="0">
              <a:spAutoFit/>
            </a:bodyPr>
            <a:lstStyle/>
            <a:p>
              <a:r>
                <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5G</a:t>
              </a: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（第５世代移動通信システム）</a:t>
              </a:r>
              <a:endPar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高速・大容量</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他端末接続</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低遅延　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45" name="グループ化 44">
            <a:extLst>
              <a:ext uri="{FF2B5EF4-FFF2-40B4-BE49-F238E27FC236}">
                <a16:creationId xmlns:a16="http://schemas.microsoft.com/office/drawing/2014/main" id="{69683C7F-7CF8-AF49-8A29-E04DBC3F79AC}"/>
              </a:ext>
            </a:extLst>
          </p:cNvPr>
          <p:cNvGrpSpPr/>
          <p:nvPr/>
        </p:nvGrpSpPr>
        <p:grpSpPr>
          <a:xfrm>
            <a:off x="2502139" y="5215570"/>
            <a:ext cx="4677546" cy="973479"/>
            <a:chOff x="1284473" y="2498500"/>
            <a:chExt cx="4280328" cy="1943829"/>
          </a:xfrm>
        </p:grpSpPr>
        <p:sp>
          <p:nvSpPr>
            <p:cNvPr id="46" name="正方形/長方形 45">
              <a:extLst>
                <a:ext uri="{FF2B5EF4-FFF2-40B4-BE49-F238E27FC236}">
                  <a16:creationId xmlns:a16="http://schemas.microsoft.com/office/drawing/2014/main" id="{90B47809-B3FF-2041-9E62-380B39173D6B}"/>
                </a:ext>
              </a:extLst>
            </p:cNvPr>
            <p:cNvSpPr/>
            <p:nvPr/>
          </p:nvSpPr>
          <p:spPr>
            <a:xfrm>
              <a:off x="1284473" y="2498500"/>
              <a:ext cx="4280328" cy="1943829"/>
            </a:xfrm>
            <a:prstGeom prst="rect">
              <a:avLst/>
            </a:prstGeom>
            <a:solidFill>
              <a:schemeClr val="accent3">
                <a:lumMod val="50000"/>
                <a:alpha val="79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a:extLst>
                <a:ext uri="{FF2B5EF4-FFF2-40B4-BE49-F238E27FC236}">
                  <a16:creationId xmlns:a16="http://schemas.microsoft.com/office/drawing/2014/main" id="{575CD91E-D284-7B48-95FA-01D131F2DF5C}"/>
                </a:ext>
              </a:extLst>
            </p:cNvPr>
            <p:cNvSpPr txBox="1"/>
            <p:nvPr/>
          </p:nvSpPr>
          <p:spPr>
            <a:xfrm>
              <a:off x="2039322" y="2646570"/>
              <a:ext cx="2791758" cy="1597866"/>
            </a:xfrm>
            <a:prstGeom prst="rect">
              <a:avLst/>
            </a:prstGeom>
            <a:noFill/>
          </p:spPr>
          <p:txBody>
            <a:bodyPr wrap="none" rtlCol="0">
              <a:spAutoFit/>
            </a:bodyPr>
            <a:lstStyle/>
            <a:p>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アジャイル開発・</a:t>
              </a:r>
              <a:r>
                <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DevOps</a:t>
              </a: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現場のフィードバックをうけて高速に改善</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ニーズの変化に俊敏な対応</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バグフリー・高品質なソフトウエア開発　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51" name="グループ化 50">
            <a:extLst>
              <a:ext uri="{FF2B5EF4-FFF2-40B4-BE49-F238E27FC236}">
                <a16:creationId xmlns:a16="http://schemas.microsoft.com/office/drawing/2014/main" id="{1128ECE7-7FDC-DA42-B74E-1B6E8431C1EF}"/>
              </a:ext>
            </a:extLst>
          </p:cNvPr>
          <p:cNvGrpSpPr/>
          <p:nvPr/>
        </p:nvGrpSpPr>
        <p:grpSpPr>
          <a:xfrm>
            <a:off x="947000" y="2251493"/>
            <a:ext cx="2985262" cy="1306150"/>
            <a:chOff x="920858" y="2045496"/>
            <a:chExt cx="2991319" cy="1402351"/>
          </a:xfrm>
        </p:grpSpPr>
        <p:sp>
          <p:nvSpPr>
            <p:cNvPr id="52" name="正方形/長方形 51">
              <a:extLst>
                <a:ext uri="{FF2B5EF4-FFF2-40B4-BE49-F238E27FC236}">
                  <a16:creationId xmlns:a16="http://schemas.microsoft.com/office/drawing/2014/main" id="{433BB6E1-020E-3346-97C0-7D1151DA13F8}"/>
                </a:ext>
              </a:extLst>
            </p:cNvPr>
            <p:cNvSpPr/>
            <p:nvPr/>
          </p:nvSpPr>
          <p:spPr>
            <a:xfrm>
              <a:off x="920858" y="2045496"/>
              <a:ext cx="2971160" cy="1402351"/>
            </a:xfrm>
            <a:prstGeom prst="rect">
              <a:avLst/>
            </a:prstGeom>
            <a:solidFill>
              <a:srgbClr val="FF6666">
                <a:alpha val="79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テキスト ボックス 52">
              <a:extLst>
                <a:ext uri="{FF2B5EF4-FFF2-40B4-BE49-F238E27FC236}">
                  <a16:creationId xmlns:a16="http://schemas.microsoft.com/office/drawing/2014/main" id="{F7496140-83EB-824A-9808-EB4268893862}"/>
                </a:ext>
              </a:extLst>
            </p:cNvPr>
            <p:cNvSpPr txBox="1"/>
            <p:nvPr/>
          </p:nvSpPr>
          <p:spPr>
            <a:xfrm>
              <a:off x="1125288" y="2294787"/>
              <a:ext cx="1130742" cy="880168"/>
            </a:xfrm>
            <a:prstGeom prst="rect">
              <a:avLst/>
            </a:prstGeom>
            <a:noFill/>
          </p:spPr>
          <p:txBody>
            <a:bodyPr wrap="square" rtlCol="0">
              <a:spAutoFit/>
            </a:bodyPr>
            <a:lstStyle/>
            <a:p>
              <a:r>
                <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チップ</a:t>
              </a:r>
              <a:endParaRPr kumimoji="1"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54" name="テキスト ボックス 53">
              <a:extLst>
                <a:ext uri="{FF2B5EF4-FFF2-40B4-BE49-F238E27FC236}">
                  <a16:creationId xmlns:a16="http://schemas.microsoft.com/office/drawing/2014/main" id="{FBB5E074-97AF-2D40-9446-479D8002A51E}"/>
                </a:ext>
              </a:extLst>
            </p:cNvPr>
            <p:cNvSpPr txBox="1"/>
            <p:nvPr/>
          </p:nvSpPr>
          <p:spPr>
            <a:xfrm>
              <a:off x="1125288" y="2646243"/>
              <a:ext cx="2786889" cy="594801"/>
            </a:xfrm>
            <a:prstGeom prst="rect">
              <a:avLst/>
            </a:prstGeom>
            <a:noFill/>
          </p:spPr>
          <p:txBody>
            <a:bodyPr wrap="square" rtlCol="0">
              <a:spAutoFit/>
            </a:bodyPr>
            <a:lstStyle/>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自律制御</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自律連携</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リアルタイム処理</a:t>
              </a:r>
              <a:r>
                <a:rPr lang="ja-JP" altLang="en-US"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77938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p:cTn id="14" dur="500" fill="hold"/>
                                        <p:tgtEl>
                                          <p:spTgt spid="39"/>
                                        </p:tgtEl>
                                        <p:attrNameLst>
                                          <p:attrName>ppt_w</p:attrName>
                                        </p:attrNameLst>
                                      </p:cBhvr>
                                      <p:tavLst>
                                        <p:tav tm="0">
                                          <p:val>
                                            <p:fltVal val="0"/>
                                          </p:val>
                                        </p:tav>
                                        <p:tav tm="100000">
                                          <p:val>
                                            <p:strVal val="#ppt_w"/>
                                          </p:val>
                                        </p:tav>
                                      </p:tavLst>
                                    </p:anim>
                                    <p:anim calcmode="lin" valueType="num">
                                      <p:cBhvr>
                                        <p:cTn id="15" dur="500" fill="hold"/>
                                        <p:tgtEl>
                                          <p:spTgt spid="39"/>
                                        </p:tgtEl>
                                        <p:attrNameLst>
                                          <p:attrName>ppt_h</p:attrName>
                                        </p:attrNameLst>
                                      </p:cBhvr>
                                      <p:tavLst>
                                        <p:tav tm="0">
                                          <p:val>
                                            <p:fltVal val="0"/>
                                          </p:val>
                                        </p:tav>
                                        <p:tav tm="100000">
                                          <p:val>
                                            <p:strVal val="#ppt_h"/>
                                          </p:val>
                                        </p:tav>
                                      </p:tavLst>
                                    </p:anim>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500" fill="hold"/>
                                        <p:tgtEl>
                                          <p:spTgt spid="42"/>
                                        </p:tgtEl>
                                        <p:attrNameLst>
                                          <p:attrName>ppt_w</p:attrName>
                                        </p:attrNameLst>
                                      </p:cBhvr>
                                      <p:tavLst>
                                        <p:tav tm="0">
                                          <p:val>
                                            <p:fltVal val="0"/>
                                          </p:val>
                                        </p:tav>
                                        <p:tav tm="100000">
                                          <p:val>
                                            <p:strVal val="#ppt_w"/>
                                          </p:val>
                                        </p:tav>
                                      </p:tavLst>
                                    </p:anim>
                                    <p:anim calcmode="lin" valueType="num">
                                      <p:cBhvr>
                                        <p:cTn id="22" dur="500" fill="hold"/>
                                        <p:tgtEl>
                                          <p:spTgt spid="42"/>
                                        </p:tgtEl>
                                        <p:attrNameLst>
                                          <p:attrName>ppt_h</p:attrName>
                                        </p:attrNameLst>
                                      </p:cBhvr>
                                      <p:tavLst>
                                        <p:tav tm="0">
                                          <p:val>
                                            <p:fltVal val="0"/>
                                          </p:val>
                                        </p:tav>
                                        <p:tav tm="100000">
                                          <p:val>
                                            <p:strVal val="#ppt_h"/>
                                          </p:val>
                                        </p:tav>
                                      </p:tavLst>
                                    </p:anim>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500" fill="hold"/>
                                        <p:tgtEl>
                                          <p:spTgt spid="51"/>
                                        </p:tgtEl>
                                        <p:attrNameLst>
                                          <p:attrName>ppt_w</p:attrName>
                                        </p:attrNameLst>
                                      </p:cBhvr>
                                      <p:tavLst>
                                        <p:tav tm="0">
                                          <p:val>
                                            <p:fltVal val="0"/>
                                          </p:val>
                                        </p:tav>
                                        <p:tav tm="100000">
                                          <p:val>
                                            <p:strVal val="#ppt_w"/>
                                          </p:val>
                                        </p:tav>
                                      </p:tavLst>
                                    </p:anim>
                                    <p:anim calcmode="lin" valueType="num">
                                      <p:cBhvr>
                                        <p:cTn id="29" dur="500" fill="hold"/>
                                        <p:tgtEl>
                                          <p:spTgt spid="51"/>
                                        </p:tgtEl>
                                        <p:attrNameLst>
                                          <p:attrName>ppt_h</p:attrName>
                                        </p:attrNameLst>
                                      </p:cBhvr>
                                      <p:tavLst>
                                        <p:tav tm="0">
                                          <p:val>
                                            <p:fltVal val="0"/>
                                          </p:val>
                                        </p:tav>
                                        <p:tav tm="100000">
                                          <p:val>
                                            <p:strVal val="#ppt_h"/>
                                          </p:val>
                                        </p:tav>
                                      </p:tavLst>
                                    </p:anim>
                                    <p:animEffect transition="in" filter="fade">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p:cTn id="35" dur="500" fill="hold"/>
                                        <p:tgtEl>
                                          <p:spTgt spid="45"/>
                                        </p:tgtEl>
                                        <p:attrNameLst>
                                          <p:attrName>ppt_w</p:attrName>
                                        </p:attrNameLst>
                                      </p:cBhvr>
                                      <p:tavLst>
                                        <p:tav tm="0">
                                          <p:val>
                                            <p:fltVal val="0"/>
                                          </p:val>
                                        </p:tav>
                                        <p:tav tm="100000">
                                          <p:val>
                                            <p:strVal val="#ppt_w"/>
                                          </p:val>
                                        </p:tav>
                                      </p:tavLst>
                                    </p:anim>
                                    <p:anim calcmode="lin" valueType="num">
                                      <p:cBhvr>
                                        <p:cTn id="36" dur="500" fill="hold"/>
                                        <p:tgtEl>
                                          <p:spTgt spid="45"/>
                                        </p:tgtEl>
                                        <p:attrNameLst>
                                          <p:attrName>ppt_h</p:attrName>
                                        </p:attrNameLst>
                                      </p:cBhvr>
                                      <p:tavLst>
                                        <p:tav tm="0">
                                          <p:val>
                                            <p:fltVal val="0"/>
                                          </p:val>
                                        </p:tav>
                                        <p:tav tm="100000">
                                          <p:val>
                                            <p:strVal val="#ppt_h"/>
                                          </p:val>
                                        </p:tav>
                                      </p:tavLst>
                                    </p:anim>
                                    <p:animEffect transition="in" filter="fade">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DEBB06-BA87-3343-827F-311A6BE9BEFA}"/>
              </a:ext>
            </a:extLst>
          </p:cNvPr>
          <p:cNvSpPr>
            <a:spLocks noGrp="1"/>
          </p:cNvSpPr>
          <p:nvPr>
            <p:ph type="title"/>
          </p:nvPr>
        </p:nvSpPr>
        <p:spPr/>
        <p:txBody>
          <a:bodyPr/>
          <a:lstStyle/>
          <a:p>
            <a:r>
              <a:rPr lang="en-US" altLang="ja-JP" dirty="0"/>
              <a:t>IoT</a:t>
            </a:r>
            <a:r>
              <a:rPr lang="ja-JP" altLang="en-US"/>
              <a:t>がもたらす</a:t>
            </a:r>
            <a:r>
              <a:rPr lang="en-US" altLang="ja-JP" dirty="0"/>
              <a:t>2</a:t>
            </a:r>
            <a:r>
              <a:rPr lang="ja-JP" altLang="en-US"/>
              <a:t>つのパラダイム・シフト</a:t>
            </a:r>
            <a:endParaRPr kumimoji="1" lang="ja-JP" altLang="en-US"/>
          </a:p>
        </p:txBody>
      </p:sp>
      <p:sp>
        <p:nvSpPr>
          <p:cNvPr id="4" name="正方形/長方形 3">
            <a:extLst>
              <a:ext uri="{FF2B5EF4-FFF2-40B4-BE49-F238E27FC236}">
                <a16:creationId xmlns:a16="http://schemas.microsoft.com/office/drawing/2014/main" id="{0169B14B-1751-E04B-8442-36B26A4CA1F1}"/>
              </a:ext>
            </a:extLst>
          </p:cNvPr>
          <p:cNvSpPr/>
          <p:nvPr/>
        </p:nvSpPr>
        <p:spPr>
          <a:xfrm>
            <a:off x="4655016" y="3186727"/>
            <a:ext cx="4262184" cy="116661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EF7595B2-FEDD-E542-88AB-A1DEA04FE1C3}"/>
              </a:ext>
            </a:extLst>
          </p:cNvPr>
          <p:cNvSpPr txBox="1"/>
          <p:nvPr/>
        </p:nvSpPr>
        <p:spPr>
          <a:xfrm>
            <a:off x="4655012" y="3357914"/>
            <a:ext cx="4262186" cy="523220"/>
          </a:xfrm>
          <a:prstGeom prst="rect">
            <a:avLst/>
          </a:prstGeom>
          <a:noFill/>
        </p:spPr>
        <p:txBody>
          <a:bodyPr wrap="squar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モノのサービス化</a:t>
            </a:r>
          </a:p>
        </p:txBody>
      </p:sp>
      <p:sp>
        <p:nvSpPr>
          <p:cNvPr id="7" name="テキスト ボックス 6">
            <a:extLst>
              <a:ext uri="{FF2B5EF4-FFF2-40B4-BE49-F238E27FC236}">
                <a16:creationId xmlns:a16="http://schemas.microsoft.com/office/drawing/2014/main" id="{3406857F-754E-4749-BDAE-0804F505A9A6}"/>
              </a:ext>
            </a:extLst>
          </p:cNvPr>
          <p:cNvSpPr txBox="1"/>
          <p:nvPr/>
        </p:nvSpPr>
        <p:spPr>
          <a:xfrm>
            <a:off x="4655013" y="3844853"/>
            <a:ext cx="4262186"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ビジネスの主役がモノからサービスへシフト</a:t>
            </a:r>
          </a:p>
        </p:txBody>
      </p:sp>
      <p:sp>
        <p:nvSpPr>
          <p:cNvPr id="3" name="正方形/長方形 2">
            <a:extLst>
              <a:ext uri="{FF2B5EF4-FFF2-40B4-BE49-F238E27FC236}">
                <a16:creationId xmlns:a16="http://schemas.microsoft.com/office/drawing/2014/main" id="{9EA941D5-3F5F-F748-9E93-544BAA52E26E}"/>
              </a:ext>
            </a:extLst>
          </p:cNvPr>
          <p:cNvSpPr/>
          <p:nvPr/>
        </p:nvSpPr>
        <p:spPr>
          <a:xfrm>
            <a:off x="226800" y="3179331"/>
            <a:ext cx="4262185" cy="116661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6B87E4EF-9584-FB40-91C0-690F82D60D91}"/>
              </a:ext>
            </a:extLst>
          </p:cNvPr>
          <p:cNvSpPr txBox="1"/>
          <p:nvPr/>
        </p:nvSpPr>
        <p:spPr>
          <a:xfrm>
            <a:off x="226802" y="3342910"/>
            <a:ext cx="4262183" cy="523220"/>
          </a:xfrm>
          <a:prstGeom prst="rect">
            <a:avLst/>
          </a:prstGeom>
          <a:noFill/>
        </p:spPr>
        <p:txBody>
          <a:bodyPr wrap="squar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デジタル・ツイン</a:t>
            </a:r>
          </a:p>
        </p:txBody>
      </p:sp>
      <p:sp>
        <p:nvSpPr>
          <p:cNvPr id="9" name="テキスト ボックス 8">
            <a:extLst>
              <a:ext uri="{FF2B5EF4-FFF2-40B4-BE49-F238E27FC236}">
                <a16:creationId xmlns:a16="http://schemas.microsoft.com/office/drawing/2014/main" id="{A10EADC0-4E82-7049-A472-DE8820FCB072}"/>
              </a:ext>
            </a:extLst>
          </p:cNvPr>
          <p:cNvSpPr txBox="1"/>
          <p:nvPr/>
        </p:nvSpPr>
        <p:spPr>
          <a:xfrm>
            <a:off x="226801" y="3844853"/>
            <a:ext cx="4262184" cy="338554"/>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 現実世界の最適化</a:t>
            </a:r>
          </a:p>
        </p:txBody>
      </p:sp>
      <p:sp>
        <p:nvSpPr>
          <p:cNvPr id="18" name="U ターン矢印 17">
            <a:extLst>
              <a:ext uri="{FF2B5EF4-FFF2-40B4-BE49-F238E27FC236}">
                <a16:creationId xmlns:a16="http://schemas.microsoft.com/office/drawing/2014/main" id="{E1E07615-CF43-871C-8E36-D1F624C3B1BB}"/>
              </a:ext>
            </a:extLst>
          </p:cNvPr>
          <p:cNvSpPr/>
          <p:nvPr/>
        </p:nvSpPr>
        <p:spPr>
          <a:xfrm rot="10800000" flipH="1">
            <a:off x="2179528" y="4447794"/>
            <a:ext cx="4966571" cy="1402915"/>
          </a:xfrm>
          <a:prstGeom prst="uturnArrow">
            <a:avLst>
              <a:gd name="adj1" fmla="val 25000"/>
              <a:gd name="adj2" fmla="val 25000"/>
              <a:gd name="adj3" fmla="val 25000"/>
              <a:gd name="adj4" fmla="val 43750"/>
              <a:gd name="adj5" fmla="val 10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グループ化 7">
            <a:extLst>
              <a:ext uri="{FF2B5EF4-FFF2-40B4-BE49-F238E27FC236}">
                <a16:creationId xmlns:a16="http://schemas.microsoft.com/office/drawing/2014/main" id="{0A58ECC0-F37F-96A1-7E20-2BA1007E5867}"/>
              </a:ext>
            </a:extLst>
          </p:cNvPr>
          <p:cNvGrpSpPr/>
          <p:nvPr/>
        </p:nvGrpSpPr>
        <p:grpSpPr>
          <a:xfrm>
            <a:off x="208224" y="4663867"/>
            <a:ext cx="1595309" cy="695194"/>
            <a:chOff x="208224" y="4425326"/>
            <a:chExt cx="1595309" cy="695194"/>
          </a:xfrm>
        </p:grpSpPr>
        <p:sp>
          <p:nvSpPr>
            <p:cNvPr id="19" name="正方形/長方形 18">
              <a:extLst>
                <a:ext uri="{FF2B5EF4-FFF2-40B4-BE49-F238E27FC236}">
                  <a16:creationId xmlns:a16="http://schemas.microsoft.com/office/drawing/2014/main" id="{58C0C921-812E-2306-217E-1CDF48ED9C56}"/>
                </a:ext>
              </a:extLst>
            </p:cNvPr>
            <p:cNvSpPr/>
            <p:nvPr/>
          </p:nvSpPr>
          <p:spPr>
            <a:xfrm>
              <a:off x="226800" y="4425326"/>
              <a:ext cx="1558159" cy="695194"/>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EE5ED496-16BE-DD11-EF16-1D50C499FEBC}"/>
                </a:ext>
              </a:extLst>
            </p:cNvPr>
            <p:cNvSpPr txBox="1"/>
            <p:nvPr/>
          </p:nvSpPr>
          <p:spPr>
            <a:xfrm>
              <a:off x="208224" y="4485859"/>
              <a:ext cx="1595309" cy="630942"/>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データにより事実を</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リアルタイムに把握</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100">
                  <a:solidFill>
                    <a:schemeClr val="bg1"/>
                  </a:solidFill>
                  <a:latin typeface="Meiryo" panose="020B0604030504040204" pitchFamily="34" charset="-128"/>
                  <a:ea typeface="Meiryo" panose="020B0604030504040204" pitchFamily="34" charset="-128"/>
                </a:rPr>
                <a:t>デジタルツインの生成</a:t>
              </a:r>
              <a:endParaRPr kumimoji="1" lang="ja-JP" altLang="en-US" sz="1100">
                <a:solidFill>
                  <a:schemeClr val="bg1"/>
                </a:solidFill>
                <a:latin typeface="Meiryo" panose="020B0604030504040204" pitchFamily="34" charset="-128"/>
                <a:ea typeface="Meiryo" panose="020B0604030504040204" pitchFamily="34" charset="-128"/>
              </a:endParaRPr>
            </a:p>
          </p:txBody>
        </p:sp>
      </p:grpSp>
      <p:grpSp>
        <p:nvGrpSpPr>
          <p:cNvPr id="10" name="グループ化 9">
            <a:extLst>
              <a:ext uri="{FF2B5EF4-FFF2-40B4-BE49-F238E27FC236}">
                <a16:creationId xmlns:a16="http://schemas.microsoft.com/office/drawing/2014/main" id="{9676CB76-5FB4-D5F7-B5AB-7BE5B4EE15A8}"/>
              </a:ext>
            </a:extLst>
          </p:cNvPr>
          <p:cNvGrpSpPr/>
          <p:nvPr/>
        </p:nvGrpSpPr>
        <p:grpSpPr>
          <a:xfrm>
            <a:off x="3792920" y="4663867"/>
            <a:ext cx="1558159" cy="697627"/>
            <a:chOff x="3792920" y="4425326"/>
            <a:chExt cx="1558159" cy="697627"/>
          </a:xfrm>
        </p:grpSpPr>
        <p:sp>
          <p:nvSpPr>
            <p:cNvPr id="23" name="正方形/長方形 22">
              <a:extLst>
                <a:ext uri="{FF2B5EF4-FFF2-40B4-BE49-F238E27FC236}">
                  <a16:creationId xmlns:a16="http://schemas.microsoft.com/office/drawing/2014/main" id="{D11AE520-5964-EC95-1D4B-BE9CFB8C8262}"/>
                </a:ext>
              </a:extLst>
            </p:cNvPr>
            <p:cNvSpPr/>
            <p:nvPr/>
          </p:nvSpPr>
          <p:spPr>
            <a:xfrm>
              <a:off x="3792920" y="4425326"/>
              <a:ext cx="1558159" cy="695194"/>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82005773-043B-3D5E-557A-A0BB4D347ABC}"/>
                </a:ext>
              </a:extLst>
            </p:cNvPr>
            <p:cNvSpPr txBox="1"/>
            <p:nvPr/>
          </p:nvSpPr>
          <p:spPr>
            <a:xfrm>
              <a:off x="3864113" y="4492011"/>
              <a:ext cx="1415772" cy="630942"/>
            </a:xfrm>
            <a:prstGeom prst="rect">
              <a:avLst/>
            </a:prstGeom>
            <a:noFill/>
          </p:spPr>
          <p:txBody>
            <a:bodyPr wrap="none" rtlCol="0">
              <a:spAutoFit/>
            </a:bodyPr>
            <a:lstStyle/>
            <a:p>
              <a:pPr algn="ctr"/>
              <a:r>
                <a:rPr kumimoji="1" lang="ja-JP" altLang="en-US" sz="1100">
                  <a:solidFill>
                    <a:schemeClr val="bg1"/>
                  </a:solidFill>
                  <a:latin typeface="Meiryo" panose="020B0604030504040204" pitchFamily="34" charset="-128"/>
                  <a:ea typeface="Meiryo" panose="020B0604030504040204" pitchFamily="34" charset="-128"/>
                </a:rPr>
                <a:t>デジタルツインに</a:t>
              </a:r>
              <a:endParaRPr kumimoji="1" lang="en-US" altLang="ja-JP" sz="11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機械学習を適用し</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最適解の導出</a:t>
              </a:r>
              <a:endParaRPr kumimoji="1" lang="ja-JP" altLang="en-US" sz="1200">
                <a:solidFill>
                  <a:schemeClr val="bg1"/>
                </a:solidFill>
                <a:latin typeface="Meiryo" panose="020B0604030504040204" pitchFamily="34" charset="-128"/>
                <a:ea typeface="Meiryo" panose="020B0604030504040204" pitchFamily="34" charset="-128"/>
              </a:endParaRPr>
            </a:p>
          </p:txBody>
        </p:sp>
      </p:grpSp>
      <p:grpSp>
        <p:nvGrpSpPr>
          <p:cNvPr id="14" name="グループ化 13">
            <a:extLst>
              <a:ext uri="{FF2B5EF4-FFF2-40B4-BE49-F238E27FC236}">
                <a16:creationId xmlns:a16="http://schemas.microsoft.com/office/drawing/2014/main" id="{512A3C4C-17C6-648C-BB9B-C1FA2B5A976D}"/>
              </a:ext>
            </a:extLst>
          </p:cNvPr>
          <p:cNvGrpSpPr/>
          <p:nvPr/>
        </p:nvGrpSpPr>
        <p:grpSpPr>
          <a:xfrm>
            <a:off x="7359039" y="4663867"/>
            <a:ext cx="1558159" cy="695194"/>
            <a:chOff x="7359039" y="4663867"/>
            <a:chExt cx="1558159" cy="695194"/>
          </a:xfrm>
        </p:grpSpPr>
        <p:sp>
          <p:nvSpPr>
            <p:cNvPr id="22" name="正方形/長方形 21">
              <a:extLst>
                <a:ext uri="{FF2B5EF4-FFF2-40B4-BE49-F238E27FC236}">
                  <a16:creationId xmlns:a16="http://schemas.microsoft.com/office/drawing/2014/main" id="{CB1DC601-A724-82E8-D2D2-4269FA938278}"/>
                </a:ext>
              </a:extLst>
            </p:cNvPr>
            <p:cNvSpPr/>
            <p:nvPr/>
          </p:nvSpPr>
          <p:spPr>
            <a:xfrm>
              <a:off x="7359039" y="4663867"/>
              <a:ext cx="1558159" cy="695194"/>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06B23313-95DB-646A-FF90-B0E840ACE94D}"/>
                </a:ext>
              </a:extLst>
            </p:cNvPr>
            <p:cNvSpPr txBox="1"/>
            <p:nvPr/>
          </p:nvSpPr>
          <p:spPr>
            <a:xfrm>
              <a:off x="7430235" y="4780630"/>
              <a:ext cx="1415772" cy="461665"/>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利用状況に応じた</a:t>
              </a:r>
              <a:endParaRPr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きめ細かな課金</a:t>
              </a:r>
            </a:p>
          </p:txBody>
        </p:sp>
      </p:grpSp>
      <p:sp>
        <p:nvSpPr>
          <p:cNvPr id="27" name="U ターン矢印 26">
            <a:extLst>
              <a:ext uri="{FF2B5EF4-FFF2-40B4-BE49-F238E27FC236}">
                <a16:creationId xmlns:a16="http://schemas.microsoft.com/office/drawing/2014/main" id="{E72C8B70-5EDA-B3F9-4EC0-2E16A49EE6DB}"/>
              </a:ext>
            </a:extLst>
          </p:cNvPr>
          <p:cNvSpPr/>
          <p:nvPr/>
        </p:nvSpPr>
        <p:spPr>
          <a:xfrm rot="10800000" flipV="1">
            <a:off x="2005699" y="1681960"/>
            <a:ext cx="4966571" cy="1402915"/>
          </a:xfrm>
          <a:prstGeom prst="uturnArrow">
            <a:avLst>
              <a:gd name="adj1" fmla="val 25000"/>
              <a:gd name="adj2" fmla="val 25000"/>
              <a:gd name="adj3" fmla="val 25000"/>
              <a:gd name="adj4" fmla="val 43750"/>
              <a:gd name="adj5" fmla="val 100000"/>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 name="グループ化 10">
            <a:extLst>
              <a:ext uri="{FF2B5EF4-FFF2-40B4-BE49-F238E27FC236}">
                <a16:creationId xmlns:a16="http://schemas.microsoft.com/office/drawing/2014/main" id="{920B6044-DD2D-20D9-09E5-8266291842FC}"/>
              </a:ext>
            </a:extLst>
          </p:cNvPr>
          <p:cNvGrpSpPr/>
          <p:nvPr/>
        </p:nvGrpSpPr>
        <p:grpSpPr>
          <a:xfrm>
            <a:off x="7359038" y="2174721"/>
            <a:ext cx="1558159" cy="695194"/>
            <a:chOff x="4655012" y="1929708"/>
            <a:chExt cx="1558159" cy="695194"/>
          </a:xfrm>
        </p:grpSpPr>
        <p:sp>
          <p:nvSpPr>
            <p:cNvPr id="28" name="正方形/長方形 27">
              <a:extLst>
                <a:ext uri="{FF2B5EF4-FFF2-40B4-BE49-F238E27FC236}">
                  <a16:creationId xmlns:a16="http://schemas.microsoft.com/office/drawing/2014/main" id="{B2B7A4B7-B250-0B17-B8E8-65AA4718BE4B}"/>
                </a:ext>
              </a:extLst>
            </p:cNvPr>
            <p:cNvSpPr/>
            <p:nvPr/>
          </p:nvSpPr>
          <p:spPr>
            <a:xfrm>
              <a:off x="4655012" y="1929708"/>
              <a:ext cx="1558159" cy="695194"/>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B264AF33-572B-8C4E-A33C-9F8D6620546A}"/>
                </a:ext>
              </a:extLst>
            </p:cNvPr>
            <p:cNvSpPr txBox="1"/>
            <p:nvPr/>
          </p:nvSpPr>
          <p:spPr>
            <a:xfrm>
              <a:off x="4957037" y="2048182"/>
              <a:ext cx="954107"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所有のない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社会の実現</a:t>
              </a:r>
            </a:p>
          </p:txBody>
        </p:sp>
      </p:grpSp>
      <p:grpSp>
        <p:nvGrpSpPr>
          <p:cNvPr id="12" name="グループ化 11">
            <a:extLst>
              <a:ext uri="{FF2B5EF4-FFF2-40B4-BE49-F238E27FC236}">
                <a16:creationId xmlns:a16="http://schemas.microsoft.com/office/drawing/2014/main" id="{76512583-A4E4-7EBB-108B-42DC8F107D17}"/>
              </a:ext>
            </a:extLst>
          </p:cNvPr>
          <p:cNvGrpSpPr/>
          <p:nvPr/>
        </p:nvGrpSpPr>
        <p:grpSpPr>
          <a:xfrm>
            <a:off x="226800" y="2174721"/>
            <a:ext cx="1558159" cy="695194"/>
            <a:chOff x="2930826" y="1929708"/>
            <a:chExt cx="1558159" cy="695194"/>
          </a:xfrm>
        </p:grpSpPr>
        <p:sp>
          <p:nvSpPr>
            <p:cNvPr id="30" name="正方形/長方形 29">
              <a:extLst>
                <a:ext uri="{FF2B5EF4-FFF2-40B4-BE49-F238E27FC236}">
                  <a16:creationId xmlns:a16="http://schemas.microsoft.com/office/drawing/2014/main" id="{01D6C0BF-B3A8-5070-DBE5-9055E6458CBD}"/>
                </a:ext>
              </a:extLst>
            </p:cNvPr>
            <p:cNvSpPr/>
            <p:nvPr/>
          </p:nvSpPr>
          <p:spPr>
            <a:xfrm>
              <a:off x="2930826" y="1929708"/>
              <a:ext cx="1558159" cy="695194"/>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0F229EAA-36C8-9DA9-F9F8-D9C95C176D55}"/>
                </a:ext>
              </a:extLst>
            </p:cNvPr>
            <p:cNvSpPr txBox="1"/>
            <p:nvPr/>
          </p:nvSpPr>
          <p:spPr>
            <a:xfrm>
              <a:off x="3078963" y="2048182"/>
              <a:ext cx="1261884"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社会資源の</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ムダのない利用</a:t>
              </a:r>
              <a:endParaRPr kumimoji="1" lang="ja-JP" altLang="en-US" sz="1200">
                <a:solidFill>
                  <a:schemeClr val="bg1"/>
                </a:solidFill>
                <a:latin typeface="Meiryo" panose="020B0604030504040204" pitchFamily="34" charset="-128"/>
                <a:ea typeface="Meiryo" panose="020B0604030504040204" pitchFamily="34" charset="-128"/>
              </a:endParaRPr>
            </a:p>
          </p:txBody>
        </p:sp>
      </p:grpSp>
      <p:sp>
        <p:nvSpPr>
          <p:cNvPr id="13" name="テキスト ボックス 12">
            <a:extLst>
              <a:ext uri="{FF2B5EF4-FFF2-40B4-BE49-F238E27FC236}">
                <a16:creationId xmlns:a16="http://schemas.microsoft.com/office/drawing/2014/main" id="{0695ABB1-4FE3-3EEB-4691-D94919E1F90E}"/>
              </a:ext>
            </a:extLst>
          </p:cNvPr>
          <p:cNvSpPr txBox="1"/>
          <p:nvPr/>
        </p:nvSpPr>
        <p:spPr>
          <a:xfrm>
            <a:off x="2812543" y="5952562"/>
            <a:ext cx="3518912" cy="400110"/>
          </a:xfrm>
          <a:prstGeom prst="rect">
            <a:avLst/>
          </a:prstGeom>
          <a:noFill/>
        </p:spPr>
        <p:txBody>
          <a:bodyPr wrap="none" rtlCol="0">
            <a:spAutoFit/>
          </a:bodyPr>
          <a:lstStyle/>
          <a:p>
            <a:pPr algn="ctr"/>
            <a:r>
              <a:rPr kumimoji="1" lang="ja-JP" altLang="en-US" sz="2000" b="1">
                <a:solidFill>
                  <a:schemeClr val="accent6">
                    <a:lumMod val="75000"/>
                  </a:schemeClr>
                </a:solidFill>
                <a:latin typeface="Meiryo" panose="020B0604030504040204" pitchFamily="34" charset="-128"/>
                <a:ea typeface="Meiryo" panose="020B0604030504040204" pitchFamily="34" charset="-128"/>
              </a:rPr>
              <a:t>現実世界をシュミレートする</a:t>
            </a:r>
          </a:p>
        </p:txBody>
      </p:sp>
      <p:sp>
        <p:nvSpPr>
          <p:cNvPr id="32" name="テキスト ボックス 31">
            <a:extLst>
              <a:ext uri="{FF2B5EF4-FFF2-40B4-BE49-F238E27FC236}">
                <a16:creationId xmlns:a16="http://schemas.microsoft.com/office/drawing/2014/main" id="{BEB997B5-5A6B-B7C9-AF8B-5AF9202226D4}"/>
              </a:ext>
            </a:extLst>
          </p:cNvPr>
          <p:cNvSpPr txBox="1"/>
          <p:nvPr/>
        </p:nvSpPr>
        <p:spPr>
          <a:xfrm>
            <a:off x="3280277" y="1268709"/>
            <a:ext cx="2749471" cy="400110"/>
          </a:xfrm>
          <a:prstGeom prst="rect">
            <a:avLst/>
          </a:prstGeom>
          <a:noFill/>
        </p:spPr>
        <p:txBody>
          <a:bodyPr wrap="none" rtlCol="0">
            <a:spAutoFit/>
          </a:bodyPr>
          <a:lstStyle/>
          <a:p>
            <a:pPr algn="ctr"/>
            <a:r>
              <a:rPr kumimoji="1" lang="ja-JP" altLang="en-US" sz="2000" b="1">
                <a:solidFill>
                  <a:srgbClr val="7030A0"/>
                </a:solidFill>
                <a:latin typeface="Meiryo" panose="020B0604030504040204" pitchFamily="34" charset="-128"/>
                <a:ea typeface="Meiryo" panose="020B0604030504040204" pitchFamily="34" charset="-128"/>
              </a:rPr>
              <a:t>現実世界を最適化する</a:t>
            </a:r>
          </a:p>
        </p:txBody>
      </p:sp>
    </p:spTree>
    <p:extLst>
      <p:ext uri="{BB962C8B-B14F-4D97-AF65-F5344CB8AC3E}">
        <p14:creationId xmlns:p14="http://schemas.microsoft.com/office/powerpoint/2010/main" val="424531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right)">
                                      <p:cBhvr>
                                        <p:cTn id="30" dur="500"/>
                                        <p:tgtEl>
                                          <p:spTgt spid="27"/>
                                        </p:tgtEl>
                                      </p:cBhvr>
                                    </p:animEffect>
                                  </p:childTnLst>
                                </p:cTn>
                              </p:par>
                            </p:childTnLst>
                          </p:cTn>
                        </p:par>
                        <p:par>
                          <p:cTn id="31" fill="hold">
                            <p:stCondLst>
                              <p:cond delay="500"/>
                            </p:stCondLst>
                            <p:childTnLst>
                              <p:par>
                                <p:cTn id="32" presetID="22" presetClass="entr" presetSubtype="2"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right)">
                                      <p:cBhvr>
                                        <p:cTn id="34" dur="500"/>
                                        <p:tgtEl>
                                          <p:spTgt spid="11"/>
                                        </p:tgtEl>
                                      </p:cBhvr>
                                    </p:animEffect>
                                  </p:childTnLst>
                                </p:cTn>
                              </p:par>
                            </p:childTnLst>
                          </p:cTn>
                        </p:par>
                        <p:par>
                          <p:cTn id="35" fill="hold">
                            <p:stCondLst>
                              <p:cond delay="1000"/>
                            </p:stCondLst>
                            <p:childTnLst>
                              <p:par>
                                <p:cTn id="36" presetID="22" presetClass="entr" presetSubtype="2"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right)">
                                      <p:cBhvr>
                                        <p:cTn id="38" dur="500"/>
                                        <p:tgtEl>
                                          <p:spTgt spid="12"/>
                                        </p:tgtEl>
                                      </p:cBhvr>
                                    </p:animEffect>
                                  </p:childTnLst>
                                </p:cTn>
                              </p:par>
                            </p:childTnLst>
                          </p:cTn>
                        </p:par>
                        <p:par>
                          <p:cTn id="39" fill="hold">
                            <p:stCondLst>
                              <p:cond delay="1500"/>
                            </p:stCondLst>
                            <p:childTnLst>
                              <p:par>
                                <p:cTn id="40" presetID="53" presetClass="entr" presetSubtype="16" fill="hold" grpId="0" nodeType="after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P spid="13"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DC23D0-FC6E-6E45-9538-1835DAC70343}"/>
              </a:ext>
            </a:extLst>
          </p:cNvPr>
          <p:cNvSpPr>
            <a:spLocks noGrp="1"/>
          </p:cNvSpPr>
          <p:nvPr>
            <p:ph type="title"/>
          </p:nvPr>
        </p:nvSpPr>
        <p:spPr/>
        <p:txBody>
          <a:bodyPr/>
          <a:lstStyle/>
          <a:p>
            <a:r>
              <a:rPr kumimoji="1" lang="en-US" altLang="ja-JP" dirty="0"/>
              <a:t>U</a:t>
            </a:r>
            <a:r>
              <a:rPr lang="en-US" altLang="ja-JP" dirty="0"/>
              <a:t>I</a:t>
            </a:r>
            <a:r>
              <a:rPr lang="ja-JP" altLang="en-US"/>
              <a:t>／</a:t>
            </a:r>
            <a:r>
              <a:rPr lang="en-US" altLang="ja-JP" dirty="0"/>
              <a:t>UX</a:t>
            </a:r>
            <a:r>
              <a:rPr lang="ja-JP" altLang="en-US"/>
              <a:t>とは何か</a:t>
            </a:r>
            <a:endParaRPr kumimoji="1" lang="ja-JP" altLang="en-US"/>
          </a:p>
        </p:txBody>
      </p:sp>
      <p:sp>
        <p:nvSpPr>
          <p:cNvPr id="3" name="テキスト ボックス 2">
            <a:extLst>
              <a:ext uri="{FF2B5EF4-FFF2-40B4-BE49-F238E27FC236}">
                <a16:creationId xmlns:a16="http://schemas.microsoft.com/office/drawing/2014/main" id="{EACB33CD-6CAD-4540-AC1C-1EEBCA72C06A}"/>
              </a:ext>
            </a:extLst>
          </p:cNvPr>
          <p:cNvSpPr txBox="1"/>
          <p:nvPr/>
        </p:nvSpPr>
        <p:spPr>
          <a:xfrm>
            <a:off x="311022" y="1038809"/>
            <a:ext cx="1226618" cy="1107996"/>
          </a:xfrm>
          <a:prstGeom prst="rect">
            <a:avLst/>
          </a:prstGeom>
          <a:noFill/>
        </p:spPr>
        <p:txBody>
          <a:bodyPr wrap="none" rtlCol="0">
            <a:spAutoFit/>
          </a:bodyPr>
          <a:lstStyle/>
          <a:p>
            <a:r>
              <a:rPr kumimoji="1" lang="en-US" altLang="ja-JP" sz="6600" dirty="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UI</a:t>
            </a:r>
            <a:endParaRPr kumimoji="1" lang="ja-JP" altLang="en-US" sz="6600">
              <a:solidFill>
                <a:schemeClr val="accent3">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5" name="テキスト ボックス 4">
            <a:extLst>
              <a:ext uri="{FF2B5EF4-FFF2-40B4-BE49-F238E27FC236}">
                <a16:creationId xmlns:a16="http://schemas.microsoft.com/office/drawing/2014/main" id="{56A240F4-6ED0-B14A-ABF0-8E9D7D2A1EB3}"/>
              </a:ext>
            </a:extLst>
          </p:cNvPr>
          <p:cNvSpPr txBox="1"/>
          <p:nvPr/>
        </p:nvSpPr>
        <p:spPr>
          <a:xfrm>
            <a:off x="2015335" y="1106261"/>
            <a:ext cx="3877985" cy="461665"/>
          </a:xfrm>
          <a:prstGeom prst="rect">
            <a:avLst/>
          </a:prstGeom>
          <a:noFill/>
        </p:spPr>
        <p:txBody>
          <a:bodyPr wrap="none" rtlCol="0">
            <a:spAutoFit/>
          </a:bodyPr>
          <a:lstStyle/>
          <a:p>
            <a:r>
              <a:rPr kumimoji="1" lang="ja-JP" altLang="en-US" sz="2400">
                <a:latin typeface="Meiryo" panose="020B0604030504040204" pitchFamily="34" charset="-128"/>
                <a:ea typeface="Meiryo" panose="020B0604030504040204" pitchFamily="34" charset="-128"/>
              </a:rPr>
              <a:t>人とデジタルをつなぐ窓口</a:t>
            </a:r>
          </a:p>
        </p:txBody>
      </p:sp>
      <p:sp>
        <p:nvSpPr>
          <p:cNvPr id="6" name="テキスト ボックス 5">
            <a:extLst>
              <a:ext uri="{FF2B5EF4-FFF2-40B4-BE49-F238E27FC236}">
                <a16:creationId xmlns:a16="http://schemas.microsoft.com/office/drawing/2014/main" id="{B2CA48A5-D492-FC4E-A8A5-D3BFCB571303}"/>
              </a:ext>
            </a:extLst>
          </p:cNvPr>
          <p:cNvSpPr txBox="1"/>
          <p:nvPr/>
        </p:nvSpPr>
        <p:spPr>
          <a:xfrm>
            <a:off x="2015335" y="1567926"/>
            <a:ext cx="2375522" cy="461665"/>
          </a:xfrm>
          <a:prstGeom prst="rect">
            <a:avLst/>
          </a:prstGeom>
          <a:noFill/>
        </p:spPr>
        <p:txBody>
          <a:bodyPr wrap="none" rtlCol="0">
            <a:spAutoFit/>
          </a:bodyPr>
          <a:lstStyle/>
          <a:p>
            <a:r>
              <a:rPr kumimoji="1" lang="en-US" altLang="ja-JP" sz="2400" b="1" dirty="0">
                <a:latin typeface="Meiryo" panose="020B0604030504040204" pitchFamily="34" charset="-128"/>
                <a:ea typeface="Meiryo" panose="020B0604030504040204" pitchFamily="34" charset="-128"/>
              </a:rPr>
              <a:t>U</a:t>
            </a:r>
            <a:r>
              <a:rPr kumimoji="1" lang="en-US" altLang="ja-JP" sz="2400" dirty="0">
                <a:latin typeface="Meiryo" panose="020B0604030504040204" pitchFamily="34" charset="-128"/>
                <a:ea typeface="Meiryo" panose="020B0604030504040204" pitchFamily="34" charset="-128"/>
              </a:rPr>
              <a:t>ser </a:t>
            </a:r>
            <a:r>
              <a:rPr kumimoji="1" lang="en-US" altLang="ja-JP" sz="2400" b="1" dirty="0">
                <a:latin typeface="Meiryo" panose="020B0604030504040204" pitchFamily="34" charset="-128"/>
                <a:ea typeface="Meiryo" panose="020B0604030504040204" pitchFamily="34" charset="-128"/>
              </a:rPr>
              <a:t>I</a:t>
            </a:r>
            <a:r>
              <a:rPr kumimoji="1" lang="en-US" altLang="ja-JP" sz="2400" dirty="0">
                <a:latin typeface="Meiryo" panose="020B0604030504040204" pitchFamily="34" charset="-128"/>
                <a:ea typeface="Meiryo" panose="020B0604030504040204" pitchFamily="34" charset="-128"/>
              </a:rPr>
              <a:t>nterface</a:t>
            </a:r>
            <a:endParaRPr kumimoji="1" lang="ja-JP" altLang="en-US" sz="2400">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7A59EB98-B02F-6544-BF66-751D474960E4}"/>
              </a:ext>
            </a:extLst>
          </p:cNvPr>
          <p:cNvSpPr txBox="1"/>
          <p:nvPr/>
        </p:nvSpPr>
        <p:spPr>
          <a:xfrm>
            <a:off x="6448721" y="2058973"/>
            <a:ext cx="2089033"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直ぐに分かる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使い易い</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3">
                    <a:lumMod val="75000"/>
                  </a:schemeClr>
                </a:solidFill>
                <a:latin typeface="Meiryo" panose="020B0604030504040204" pitchFamily="34" charset="-128"/>
                <a:ea typeface="Meiryo" panose="020B0604030504040204" pitchFamily="34" charset="-128"/>
              </a:rPr>
              <a:t>迷わない　など</a:t>
            </a:r>
          </a:p>
        </p:txBody>
      </p:sp>
      <p:sp>
        <p:nvSpPr>
          <p:cNvPr id="4" name="テキスト ボックス 3">
            <a:extLst>
              <a:ext uri="{FF2B5EF4-FFF2-40B4-BE49-F238E27FC236}">
                <a16:creationId xmlns:a16="http://schemas.microsoft.com/office/drawing/2014/main" id="{2B47D813-2A86-6A47-AA7E-FA8088F18E6C}"/>
              </a:ext>
            </a:extLst>
          </p:cNvPr>
          <p:cNvSpPr txBox="1"/>
          <p:nvPr/>
        </p:nvSpPr>
        <p:spPr>
          <a:xfrm>
            <a:off x="311022" y="3327919"/>
            <a:ext cx="1704313" cy="1107996"/>
          </a:xfrm>
          <a:prstGeom prst="rect">
            <a:avLst/>
          </a:prstGeom>
          <a:noFill/>
        </p:spPr>
        <p:txBody>
          <a:bodyPr wrap="none" rtlCol="0">
            <a:spAutoFit/>
          </a:bodyPr>
          <a:lstStyle/>
          <a:p>
            <a:r>
              <a:rPr kumimoji="1" lang="en-US" altLang="ja-JP" sz="6600" dirty="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rPr>
              <a:t>UX</a:t>
            </a:r>
            <a:endParaRPr kumimoji="1" lang="ja-JP" altLang="en-US" sz="6600">
              <a:solidFill>
                <a:schemeClr val="accent6">
                  <a:lumMod val="75000"/>
                </a:schemeClr>
              </a:solidFill>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7" name="テキスト ボックス 6">
            <a:extLst>
              <a:ext uri="{FF2B5EF4-FFF2-40B4-BE49-F238E27FC236}">
                <a16:creationId xmlns:a16="http://schemas.microsoft.com/office/drawing/2014/main" id="{C73637A1-7E23-6A44-BDA3-6B2D2686790B}"/>
              </a:ext>
            </a:extLst>
          </p:cNvPr>
          <p:cNvSpPr txBox="1"/>
          <p:nvPr/>
        </p:nvSpPr>
        <p:spPr>
          <a:xfrm>
            <a:off x="2015335" y="3445134"/>
            <a:ext cx="6340197" cy="461665"/>
          </a:xfrm>
          <a:prstGeom prst="rect">
            <a:avLst/>
          </a:prstGeom>
          <a:noFill/>
        </p:spPr>
        <p:txBody>
          <a:bodyPr wrap="none" rtlCol="0">
            <a:spAutoFit/>
          </a:bodyPr>
          <a:lstStyle/>
          <a:p>
            <a:r>
              <a:rPr kumimoji="1" lang="ja-JP" altLang="en-US" sz="2400">
                <a:latin typeface="Meiryo" panose="020B0604030504040204" pitchFamily="34" charset="-128"/>
                <a:ea typeface="Meiryo" panose="020B0604030504040204" pitchFamily="34" charset="-128"/>
              </a:rPr>
              <a:t>人とデジタルがつながることで得られる体験</a:t>
            </a:r>
          </a:p>
        </p:txBody>
      </p:sp>
      <p:sp>
        <p:nvSpPr>
          <p:cNvPr id="8" name="テキスト ボックス 7">
            <a:extLst>
              <a:ext uri="{FF2B5EF4-FFF2-40B4-BE49-F238E27FC236}">
                <a16:creationId xmlns:a16="http://schemas.microsoft.com/office/drawing/2014/main" id="{DA7C7E01-7B38-2D47-B685-95484B45099B}"/>
              </a:ext>
            </a:extLst>
          </p:cNvPr>
          <p:cNvSpPr txBox="1"/>
          <p:nvPr/>
        </p:nvSpPr>
        <p:spPr>
          <a:xfrm>
            <a:off x="2015335" y="3906799"/>
            <a:ext cx="2622834" cy="461665"/>
          </a:xfrm>
          <a:prstGeom prst="rect">
            <a:avLst/>
          </a:prstGeom>
          <a:noFill/>
        </p:spPr>
        <p:txBody>
          <a:bodyPr wrap="none" rtlCol="0">
            <a:spAutoFit/>
          </a:bodyPr>
          <a:lstStyle/>
          <a:p>
            <a:r>
              <a:rPr kumimoji="1" lang="en-US" altLang="ja-JP" sz="2400" b="1" dirty="0">
                <a:latin typeface="Meiryo" panose="020B0604030504040204" pitchFamily="34" charset="-128"/>
                <a:ea typeface="Meiryo" panose="020B0604030504040204" pitchFamily="34" charset="-128"/>
              </a:rPr>
              <a:t>U</a:t>
            </a:r>
            <a:r>
              <a:rPr kumimoji="1" lang="en-US" altLang="ja-JP" sz="2400" dirty="0">
                <a:latin typeface="Meiryo" panose="020B0604030504040204" pitchFamily="34" charset="-128"/>
                <a:ea typeface="Meiryo" panose="020B0604030504040204" pitchFamily="34" charset="-128"/>
              </a:rPr>
              <a:t>ser </a:t>
            </a:r>
            <a:r>
              <a:rPr kumimoji="1" lang="en-US" altLang="ja-JP" sz="2400" b="1" dirty="0">
                <a:latin typeface="Meiryo" panose="020B0604030504040204" pitchFamily="34" charset="-128"/>
                <a:ea typeface="Meiryo" panose="020B0604030504040204" pitchFamily="34" charset="-128"/>
              </a:rPr>
              <a:t>E</a:t>
            </a:r>
            <a:r>
              <a:rPr kumimoji="1" lang="en-US" altLang="ja-JP" sz="2400" dirty="0">
                <a:latin typeface="Meiryo" panose="020B0604030504040204" pitchFamily="34" charset="-128"/>
                <a:ea typeface="Meiryo" panose="020B0604030504040204" pitchFamily="34" charset="-128"/>
              </a:rPr>
              <a:t>xperience</a:t>
            </a:r>
            <a:endParaRPr kumimoji="1" lang="ja-JP" altLang="en-US" sz="2400">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A452B117-7630-9746-97FB-123FAEC22E25}"/>
              </a:ext>
            </a:extLst>
          </p:cNvPr>
          <p:cNvSpPr txBox="1"/>
          <p:nvPr/>
        </p:nvSpPr>
        <p:spPr>
          <a:xfrm>
            <a:off x="6448720" y="4559355"/>
            <a:ext cx="2089033" cy="923330"/>
          </a:xfrm>
          <a:prstGeom prst="rect">
            <a:avLst/>
          </a:prstGeom>
          <a:noFill/>
        </p:spPr>
        <p:txBody>
          <a:bodyPr wrap="none" rtlCol="0">
            <a:spAutoFit/>
          </a:bodyPr>
          <a:lstStyle/>
          <a:p>
            <a:pPr marL="285750" indent="-285750">
              <a:buFont typeface="Wingdings" pitchFamily="2" charset="2"/>
              <a:buChar char="Ø"/>
            </a:pPr>
            <a:r>
              <a:rPr kumimoji="1" lang="ja-JP" altLang="en-US">
                <a:solidFill>
                  <a:schemeClr val="accent6">
                    <a:lumMod val="75000"/>
                  </a:schemeClr>
                </a:solidFill>
                <a:latin typeface="Meiryo" panose="020B0604030504040204" pitchFamily="34" charset="-128"/>
                <a:ea typeface="Meiryo" panose="020B0604030504040204" pitchFamily="34" charset="-128"/>
              </a:rPr>
              <a:t>とても便利</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a:solidFill>
                  <a:schemeClr val="accent6">
                    <a:lumMod val="75000"/>
                  </a:schemeClr>
                </a:solidFill>
                <a:latin typeface="Meiryo" panose="020B0604030504040204" pitchFamily="34" charset="-128"/>
                <a:ea typeface="Meiryo" panose="020B0604030504040204" pitchFamily="34" charset="-128"/>
              </a:rPr>
              <a:t>もっと使いたい</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a:solidFill>
                  <a:schemeClr val="accent6">
                    <a:lumMod val="75000"/>
                  </a:schemeClr>
                </a:solidFill>
                <a:latin typeface="Meiryo" panose="020B0604030504040204" pitchFamily="34" charset="-128"/>
                <a:ea typeface="Meiryo" panose="020B0604030504040204" pitchFamily="34" charset="-128"/>
              </a:rPr>
              <a:t>感動した　など</a:t>
            </a:r>
          </a:p>
        </p:txBody>
      </p:sp>
      <p:sp>
        <p:nvSpPr>
          <p:cNvPr id="9" name="正方形/長方形 8">
            <a:extLst>
              <a:ext uri="{FF2B5EF4-FFF2-40B4-BE49-F238E27FC236}">
                <a16:creationId xmlns:a16="http://schemas.microsoft.com/office/drawing/2014/main" id="{6A715F7F-0AEE-5944-B2FE-F3BCD291F344}"/>
              </a:ext>
            </a:extLst>
          </p:cNvPr>
          <p:cNvSpPr/>
          <p:nvPr/>
        </p:nvSpPr>
        <p:spPr>
          <a:xfrm>
            <a:off x="2284236" y="2559392"/>
            <a:ext cx="687335" cy="3559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78B1B829-5EF2-BF4D-85D5-1012329A1E52}"/>
              </a:ext>
            </a:extLst>
          </p:cNvPr>
          <p:cNvSpPr/>
          <p:nvPr/>
        </p:nvSpPr>
        <p:spPr>
          <a:xfrm>
            <a:off x="3026430" y="2559392"/>
            <a:ext cx="687335" cy="3559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709D4549-DDBD-AB4C-B7C1-552645CB2112}"/>
              </a:ext>
            </a:extLst>
          </p:cNvPr>
          <p:cNvSpPr txBox="1"/>
          <p:nvPr/>
        </p:nvSpPr>
        <p:spPr>
          <a:xfrm>
            <a:off x="2356033" y="2607556"/>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次へ</a:t>
            </a:r>
          </a:p>
        </p:txBody>
      </p:sp>
      <p:sp>
        <p:nvSpPr>
          <p:cNvPr id="38" name="テキスト ボックス 37">
            <a:extLst>
              <a:ext uri="{FF2B5EF4-FFF2-40B4-BE49-F238E27FC236}">
                <a16:creationId xmlns:a16="http://schemas.microsoft.com/office/drawing/2014/main" id="{9A1885D0-017C-EF4F-86C6-C874A3AFD1AF}"/>
              </a:ext>
            </a:extLst>
          </p:cNvPr>
          <p:cNvSpPr txBox="1"/>
          <p:nvPr/>
        </p:nvSpPr>
        <p:spPr>
          <a:xfrm>
            <a:off x="3098227" y="2607556"/>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戻る</a:t>
            </a:r>
          </a:p>
        </p:txBody>
      </p:sp>
      <p:sp>
        <p:nvSpPr>
          <p:cNvPr id="39" name="正方形/長方形 38">
            <a:extLst>
              <a:ext uri="{FF2B5EF4-FFF2-40B4-BE49-F238E27FC236}">
                <a16:creationId xmlns:a16="http://schemas.microsoft.com/office/drawing/2014/main" id="{D2438DED-4C90-4A43-AA37-F5CB63B63660}"/>
              </a:ext>
            </a:extLst>
          </p:cNvPr>
          <p:cNvSpPr/>
          <p:nvPr/>
        </p:nvSpPr>
        <p:spPr>
          <a:xfrm>
            <a:off x="4272596" y="2559392"/>
            <a:ext cx="687335" cy="3559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a:extLst>
              <a:ext uri="{FF2B5EF4-FFF2-40B4-BE49-F238E27FC236}">
                <a16:creationId xmlns:a16="http://schemas.microsoft.com/office/drawing/2014/main" id="{806641B5-B9FF-FA4F-AE07-E687C03CC683}"/>
              </a:ext>
            </a:extLst>
          </p:cNvPr>
          <p:cNvSpPr/>
          <p:nvPr/>
        </p:nvSpPr>
        <p:spPr>
          <a:xfrm>
            <a:off x="5014790" y="2559392"/>
            <a:ext cx="687335" cy="35594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a:extLst>
              <a:ext uri="{FF2B5EF4-FFF2-40B4-BE49-F238E27FC236}">
                <a16:creationId xmlns:a16="http://schemas.microsoft.com/office/drawing/2014/main" id="{D0B88825-B402-CB4B-A1FF-EEBA77AA5F58}"/>
              </a:ext>
            </a:extLst>
          </p:cNvPr>
          <p:cNvSpPr txBox="1"/>
          <p:nvPr/>
        </p:nvSpPr>
        <p:spPr>
          <a:xfrm>
            <a:off x="4344393" y="2607556"/>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戻る</a:t>
            </a:r>
          </a:p>
        </p:txBody>
      </p:sp>
      <p:sp>
        <p:nvSpPr>
          <p:cNvPr id="42" name="テキスト ボックス 41">
            <a:extLst>
              <a:ext uri="{FF2B5EF4-FFF2-40B4-BE49-F238E27FC236}">
                <a16:creationId xmlns:a16="http://schemas.microsoft.com/office/drawing/2014/main" id="{3D9D319E-58B1-504C-9ADA-F362E8E833F1}"/>
              </a:ext>
            </a:extLst>
          </p:cNvPr>
          <p:cNvSpPr txBox="1"/>
          <p:nvPr/>
        </p:nvSpPr>
        <p:spPr>
          <a:xfrm>
            <a:off x="5086587" y="2607556"/>
            <a:ext cx="543739" cy="307777"/>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次へ</a:t>
            </a:r>
          </a:p>
        </p:txBody>
      </p:sp>
      <p:sp>
        <p:nvSpPr>
          <p:cNvPr id="13" name="テキスト ボックス 12">
            <a:extLst>
              <a:ext uri="{FF2B5EF4-FFF2-40B4-BE49-F238E27FC236}">
                <a16:creationId xmlns:a16="http://schemas.microsoft.com/office/drawing/2014/main" id="{809FA62A-5F32-1449-B17E-F0F126DC6B0D}"/>
              </a:ext>
            </a:extLst>
          </p:cNvPr>
          <p:cNvSpPr txBox="1"/>
          <p:nvPr/>
        </p:nvSpPr>
        <p:spPr>
          <a:xfrm>
            <a:off x="2391303" y="2140603"/>
            <a:ext cx="1250663" cy="307777"/>
          </a:xfrm>
          <a:prstGeom prst="rect">
            <a:avLst/>
          </a:prstGeom>
          <a:noFill/>
        </p:spPr>
        <p:txBody>
          <a:bodyPr wrap="none" rtlCol="0">
            <a:spAutoFit/>
          </a:bodyPr>
          <a:lstStyle/>
          <a:p>
            <a:r>
              <a:rPr kumimoji="1" lang="en-US" altLang="ja-JP" sz="1400" dirty="0">
                <a:solidFill>
                  <a:srgbClr val="C00000"/>
                </a:solidFill>
                <a:latin typeface="Meiryo" panose="020B0604030504040204" pitchFamily="34" charset="-128"/>
                <a:ea typeface="Meiryo" panose="020B0604030504040204" pitchFamily="34" charset="-128"/>
              </a:rPr>
              <a:t>×</a:t>
            </a:r>
            <a:r>
              <a:rPr kumimoji="1" lang="ja-JP" altLang="en-US" sz="1400">
                <a:solidFill>
                  <a:srgbClr val="C00000"/>
                </a:solidFill>
                <a:latin typeface="Meiryo" panose="020B0604030504040204" pitchFamily="34" charset="-128"/>
                <a:ea typeface="Meiryo" panose="020B0604030504040204" pitchFamily="34" charset="-128"/>
              </a:rPr>
              <a:t>良くない</a:t>
            </a:r>
            <a:r>
              <a:rPr kumimoji="1" lang="en-US" altLang="ja-JP" sz="1400" dirty="0">
                <a:solidFill>
                  <a:srgbClr val="C00000"/>
                </a:solidFill>
                <a:latin typeface="Meiryo" panose="020B0604030504040204" pitchFamily="34" charset="-128"/>
                <a:ea typeface="Meiryo" panose="020B0604030504040204" pitchFamily="34" charset="-128"/>
              </a:rPr>
              <a:t>UI</a:t>
            </a:r>
            <a:endParaRPr kumimoji="1" lang="ja-JP" altLang="en-US" sz="1400">
              <a:solidFill>
                <a:srgbClr val="C00000"/>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EA2E8814-62E5-7F42-9141-98101BDF8258}"/>
              </a:ext>
            </a:extLst>
          </p:cNvPr>
          <p:cNvSpPr txBox="1"/>
          <p:nvPr/>
        </p:nvSpPr>
        <p:spPr>
          <a:xfrm>
            <a:off x="4495629" y="2136087"/>
            <a:ext cx="926857" cy="307777"/>
          </a:xfrm>
          <a:prstGeom prst="rect">
            <a:avLst/>
          </a:prstGeom>
          <a:noFill/>
        </p:spPr>
        <p:txBody>
          <a:bodyPr wrap="none" rtlCol="0">
            <a:spAutoFit/>
          </a:bodyPr>
          <a:lstStyle/>
          <a:p>
            <a:r>
              <a:rPr kumimoji="1" lang="ja-JP" altLang="en-US" sz="1400">
                <a:solidFill>
                  <a:srgbClr val="1F33E8"/>
                </a:solidFill>
                <a:latin typeface="Meiryo" panose="020B0604030504040204" pitchFamily="34" charset="-128"/>
                <a:ea typeface="Meiryo" panose="020B0604030504040204" pitchFamily="34" charset="-128"/>
              </a:rPr>
              <a:t>〇良い</a:t>
            </a:r>
            <a:r>
              <a:rPr kumimoji="1" lang="en-US" altLang="ja-JP" sz="1400" dirty="0">
                <a:solidFill>
                  <a:srgbClr val="1F33E8"/>
                </a:solidFill>
                <a:latin typeface="Meiryo" panose="020B0604030504040204" pitchFamily="34" charset="-128"/>
                <a:ea typeface="Meiryo" panose="020B0604030504040204" pitchFamily="34" charset="-128"/>
              </a:rPr>
              <a:t>UI</a:t>
            </a:r>
            <a:endParaRPr kumimoji="1" lang="ja-JP" altLang="en-US" sz="1400">
              <a:solidFill>
                <a:srgbClr val="1F33E8"/>
              </a:solidFill>
              <a:latin typeface="Meiryo" panose="020B0604030504040204" pitchFamily="34" charset="-128"/>
              <a:ea typeface="Meiryo" panose="020B0604030504040204" pitchFamily="34" charset="-128"/>
            </a:endParaRPr>
          </a:p>
        </p:txBody>
      </p:sp>
      <p:sp>
        <p:nvSpPr>
          <p:cNvPr id="44" name="テキスト ボックス 43">
            <a:extLst>
              <a:ext uri="{FF2B5EF4-FFF2-40B4-BE49-F238E27FC236}">
                <a16:creationId xmlns:a16="http://schemas.microsoft.com/office/drawing/2014/main" id="{375E42B4-CD03-1D4A-93E7-1157D8D635F1}"/>
              </a:ext>
            </a:extLst>
          </p:cNvPr>
          <p:cNvSpPr txBox="1"/>
          <p:nvPr/>
        </p:nvSpPr>
        <p:spPr>
          <a:xfrm>
            <a:off x="1926484" y="5459129"/>
            <a:ext cx="1501080" cy="1077218"/>
          </a:xfrm>
          <a:prstGeom prst="rect">
            <a:avLst/>
          </a:prstGeom>
          <a:noFill/>
        </p:spPr>
        <p:txBody>
          <a:bodyPr wrap="square" rtlCol="0">
            <a:spAutoFit/>
          </a:bodyPr>
          <a:lstStyle/>
          <a:p>
            <a:pPr algn="ctr"/>
            <a:r>
              <a:rPr kumimoji="1" lang="en-US" altLang="ja-JP" sz="1400" dirty="0">
                <a:solidFill>
                  <a:srgbClr val="C00000"/>
                </a:solidFill>
                <a:latin typeface="Meiryo" panose="020B0604030504040204" pitchFamily="34" charset="-128"/>
                <a:ea typeface="Meiryo" panose="020B0604030504040204" pitchFamily="34" charset="-128"/>
              </a:rPr>
              <a:t>×</a:t>
            </a:r>
            <a:r>
              <a:rPr kumimoji="1" lang="ja-JP" altLang="en-US" sz="1400" dirty="0">
                <a:solidFill>
                  <a:srgbClr val="C00000"/>
                </a:solidFill>
                <a:latin typeface="Meiryo" panose="020B0604030504040204" pitchFamily="34" charset="-128"/>
                <a:ea typeface="Meiryo" panose="020B0604030504040204" pitchFamily="34" charset="-128"/>
              </a:rPr>
              <a:t>良くない</a:t>
            </a:r>
            <a:r>
              <a:rPr kumimoji="1" lang="en-US" altLang="ja-JP" sz="1400" dirty="0">
                <a:solidFill>
                  <a:srgbClr val="C00000"/>
                </a:solidFill>
                <a:latin typeface="Meiryo" panose="020B0604030504040204" pitchFamily="34" charset="-128"/>
                <a:ea typeface="Meiryo" panose="020B0604030504040204" pitchFamily="34" charset="-128"/>
              </a:rPr>
              <a:t>UI</a:t>
            </a:r>
          </a:p>
          <a:p>
            <a:r>
              <a:rPr lang="ja-JP" altLang="en-US" sz="900" dirty="0">
                <a:solidFill>
                  <a:srgbClr val="C00000"/>
                </a:solidFill>
                <a:latin typeface="Meiryo" panose="020B0604030504040204" pitchFamily="34" charset="-128"/>
                <a:ea typeface="Meiryo" panose="020B0604030504040204" pitchFamily="34" charset="-128"/>
              </a:rPr>
              <a:t>ケチャップだとは</a:t>
            </a:r>
            <a:br>
              <a:rPr lang="en-US" altLang="ja-JP" sz="900" dirty="0">
                <a:solidFill>
                  <a:srgbClr val="C00000"/>
                </a:solidFill>
                <a:latin typeface="Meiryo" panose="020B0604030504040204" pitchFamily="34" charset="-128"/>
                <a:ea typeface="Meiryo" panose="020B0604030504040204" pitchFamily="34" charset="-128"/>
              </a:rPr>
            </a:br>
            <a:r>
              <a:rPr lang="ja-JP" altLang="en-US" sz="900" dirty="0">
                <a:solidFill>
                  <a:srgbClr val="C00000"/>
                </a:solidFill>
                <a:latin typeface="Meiryo" panose="020B0604030504040204" pitchFamily="34" charset="-128"/>
                <a:ea typeface="Meiryo" panose="020B0604030504040204" pitchFamily="34" charset="-128"/>
              </a:rPr>
              <a:t>すぐに分からない。</a:t>
            </a:r>
            <a:endParaRPr kumimoji="1" lang="en-US" altLang="ja-JP" sz="900" dirty="0">
              <a:solidFill>
                <a:srgbClr val="C00000"/>
              </a:solidFill>
              <a:latin typeface="Meiryo" panose="020B0604030504040204" pitchFamily="34" charset="-128"/>
              <a:ea typeface="Meiryo" panose="020B0604030504040204" pitchFamily="34" charset="-128"/>
            </a:endParaRPr>
          </a:p>
          <a:p>
            <a:pPr algn="ctr"/>
            <a:r>
              <a:rPr lang="en-US" altLang="ja-JP" sz="1400" dirty="0">
                <a:solidFill>
                  <a:srgbClr val="C00000"/>
                </a:solidFill>
                <a:latin typeface="Meiryo" panose="020B0604030504040204" pitchFamily="34" charset="-128"/>
                <a:ea typeface="Meiryo" panose="020B0604030504040204" pitchFamily="34" charset="-128"/>
              </a:rPr>
              <a:t>×</a:t>
            </a:r>
            <a:r>
              <a:rPr lang="ja-JP" altLang="en-US" sz="1400" dirty="0">
                <a:solidFill>
                  <a:srgbClr val="C00000"/>
                </a:solidFill>
                <a:latin typeface="Meiryo" panose="020B0604030504040204" pitchFamily="34" charset="-128"/>
                <a:ea typeface="Meiryo" panose="020B0604030504040204" pitchFamily="34" charset="-128"/>
              </a:rPr>
              <a:t>良くない</a:t>
            </a:r>
            <a:r>
              <a:rPr lang="en-US" altLang="ja-JP" sz="1400" dirty="0">
                <a:solidFill>
                  <a:srgbClr val="C00000"/>
                </a:solidFill>
                <a:latin typeface="Meiryo" panose="020B0604030504040204" pitchFamily="34" charset="-128"/>
                <a:ea typeface="Meiryo" panose="020B0604030504040204" pitchFamily="34" charset="-128"/>
              </a:rPr>
              <a:t>UX</a:t>
            </a:r>
          </a:p>
          <a:p>
            <a:r>
              <a:rPr lang="ja-JP" altLang="en-US" sz="900" dirty="0">
                <a:solidFill>
                  <a:srgbClr val="C00000"/>
                </a:solidFill>
                <a:latin typeface="Meiryo" panose="020B0604030504040204" pitchFamily="34" charset="-128"/>
                <a:ea typeface="Meiryo" panose="020B0604030504040204" pitchFamily="34" charset="-128"/>
              </a:rPr>
              <a:t>口を汚しやすく、少なくなると使いにくい</a:t>
            </a:r>
            <a:r>
              <a:rPr lang="ja-JP" altLang="en-US" sz="800" dirty="0">
                <a:solidFill>
                  <a:srgbClr val="C00000"/>
                </a:solidFill>
                <a:latin typeface="Meiryo" panose="020B0604030504040204" pitchFamily="34" charset="-128"/>
                <a:ea typeface="Meiryo" panose="020B0604030504040204" pitchFamily="34" charset="-128"/>
              </a:rPr>
              <a:t>。</a:t>
            </a:r>
            <a:endParaRPr lang="en-US" altLang="ja-JP" sz="800" dirty="0">
              <a:solidFill>
                <a:srgbClr val="C00000"/>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C9D4B029-0474-4B4C-84E2-C1C039B7328B}"/>
              </a:ext>
            </a:extLst>
          </p:cNvPr>
          <p:cNvSpPr txBox="1"/>
          <p:nvPr/>
        </p:nvSpPr>
        <p:spPr>
          <a:xfrm>
            <a:off x="3458851" y="5461760"/>
            <a:ext cx="1501080" cy="1077218"/>
          </a:xfrm>
          <a:prstGeom prst="rect">
            <a:avLst/>
          </a:prstGeom>
          <a:noFill/>
        </p:spPr>
        <p:txBody>
          <a:bodyPr wrap="square" rtlCol="0">
            <a:spAutoFit/>
          </a:bodyPr>
          <a:lstStyle/>
          <a:p>
            <a:pPr algn="ctr"/>
            <a:r>
              <a:rPr kumimoji="1" lang="ja-JP" altLang="en-US" sz="1400" dirty="0">
                <a:solidFill>
                  <a:srgbClr val="1F33E8"/>
                </a:solidFill>
                <a:latin typeface="Meiryo" panose="020B0604030504040204" pitchFamily="34" charset="-128"/>
                <a:ea typeface="Meiryo" panose="020B0604030504040204" pitchFamily="34" charset="-128"/>
              </a:rPr>
              <a:t>〇良い</a:t>
            </a:r>
            <a:r>
              <a:rPr kumimoji="1" lang="en-US" altLang="ja-JP" sz="1400" dirty="0">
                <a:solidFill>
                  <a:srgbClr val="1F33E8"/>
                </a:solidFill>
                <a:latin typeface="Meiryo" panose="020B0604030504040204" pitchFamily="34" charset="-128"/>
                <a:ea typeface="Meiryo" panose="020B0604030504040204" pitchFamily="34" charset="-128"/>
              </a:rPr>
              <a:t>UI</a:t>
            </a:r>
          </a:p>
          <a:p>
            <a:r>
              <a:rPr lang="ja-JP" altLang="en-US" sz="900" dirty="0">
                <a:solidFill>
                  <a:srgbClr val="1F33E8"/>
                </a:solidFill>
                <a:latin typeface="Meiryo" panose="020B0604030504040204" pitchFamily="34" charset="-128"/>
                <a:ea typeface="Meiryo" panose="020B0604030504040204" pitchFamily="34" charset="-128"/>
              </a:rPr>
              <a:t>ケチャップだとすぐ</a:t>
            </a:r>
            <a:br>
              <a:rPr lang="en-US" altLang="ja-JP" sz="900" dirty="0">
                <a:solidFill>
                  <a:srgbClr val="1F33E8"/>
                </a:solidFill>
                <a:latin typeface="Meiryo" panose="020B0604030504040204" pitchFamily="34" charset="-128"/>
                <a:ea typeface="Meiryo" panose="020B0604030504040204" pitchFamily="34" charset="-128"/>
              </a:rPr>
            </a:br>
            <a:r>
              <a:rPr lang="ja-JP" altLang="en-US" sz="900" dirty="0">
                <a:solidFill>
                  <a:srgbClr val="1F33E8"/>
                </a:solidFill>
                <a:latin typeface="Meiryo" panose="020B0604030504040204" pitchFamily="34" charset="-128"/>
                <a:ea typeface="Meiryo" panose="020B0604030504040204" pitchFamily="34" charset="-128"/>
              </a:rPr>
              <a:t>分かる。</a:t>
            </a:r>
            <a:endParaRPr kumimoji="1" lang="en-US" altLang="ja-JP" sz="900" dirty="0">
              <a:solidFill>
                <a:srgbClr val="1F33E8"/>
              </a:solidFill>
              <a:latin typeface="Meiryo" panose="020B0604030504040204" pitchFamily="34" charset="-128"/>
              <a:ea typeface="Meiryo" panose="020B0604030504040204" pitchFamily="34" charset="-128"/>
            </a:endParaRPr>
          </a:p>
          <a:p>
            <a:pPr algn="ctr"/>
            <a:r>
              <a:rPr kumimoji="1" lang="en-US" altLang="ja-JP" sz="1400" dirty="0">
                <a:solidFill>
                  <a:srgbClr val="C00000"/>
                </a:solidFill>
                <a:latin typeface="Meiryo" panose="020B0604030504040204" pitchFamily="34" charset="-128"/>
                <a:ea typeface="Meiryo" panose="020B0604030504040204" pitchFamily="34" charset="-128"/>
              </a:rPr>
              <a:t>×</a:t>
            </a:r>
            <a:r>
              <a:rPr kumimoji="1" lang="ja-JP" altLang="en-US" sz="1400" dirty="0">
                <a:solidFill>
                  <a:srgbClr val="C00000"/>
                </a:solidFill>
                <a:latin typeface="Meiryo" panose="020B0604030504040204" pitchFamily="34" charset="-128"/>
                <a:ea typeface="Meiryo" panose="020B0604030504040204" pitchFamily="34" charset="-128"/>
              </a:rPr>
              <a:t>良くない</a:t>
            </a:r>
            <a:r>
              <a:rPr kumimoji="1" lang="en-US" altLang="ja-JP" sz="1400" dirty="0">
                <a:solidFill>
                  <a:srgbClr val="C00000"/>
                </a:solidFill>
                <a:latin typeface="Meiryo" panose="020B0604030504040204" pitchFamily="34" charset="-128"/>
                <a:ea typeface="Meiryo" panose="020B0604030504040204" pitchFamily="34" charset="-128"/>
              </a:rPr>
              <a:t>UX</a:t>
            </a:r>
          </a:p>
          <a:p>
            <a:r>
              <a:rPr lang="ja-JP" altLang="en-US" sz="900" dirty="0">
                <a:solidFill>
                  <a:srgbClr val="C00000"/>
                </a:solidFill>
                <a:latin typeface="Meiryo" panose="020B0604030504040204" pitchFamily="34" charset="-128"/>
                <a:ea typeface="Meiryo" panose="020B0604030504040204" pitchFamily="34" charset="-128"/>
              </a:rPr>
              <a:t>口を汚しやすく、少なく</a:t>
            </a:r>
            <a:br>
              <a:rPr lang="en-US" altLang="ja-JP" sz="900" dirty="0">
                <a:solidFill>
                  <a:srgbClr val="C00000"/>
                </a:solidFill>
                <a:latin typeface="Meiryo" panose="020B0604030504040204" pitchFamily="34" charset="-128"/>
                <a:ea typeface="Meiryo" panose="020B0604030504040204" pitchFamily="34" charset="-128"/>
              </a:rPr>
            </a:br>
            <a:r>
              <a:rPr lang="ja-JP" altLang="en-US" sz="900" dirty="0">
                <a:solidFill>
                  <a:srgbClr val="C00000"/>
                </a:solidFill>
                <a:latin typeface="Meiryo" panose="020B0604030504040204" pitchFamily="34" charset="-128"/>
                <a:ea typeface="Meiryo" panose="020B0604030504040204" pitchFamily="34" charset="-128"/>
              </a:rPr>
              <a:t>なると使いにくい。</a:t>
            </a:r>
            <a:endParaRPr lang="en-US" altLang="ja-JP" sz="900" dirty="0">
              <a:solidFill>
                <a:srgbClr val="C00000"/>
              </a:solidFill>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265E892C-015C-B445-A455-43EF0AE4C481}"/>
              </a:ext>
            </a:extLst>
          </p:cNvPr>
          <p:cNvSpPr txBox="1"/>
          <p:nvPr/>
        </p:nvSpPr>
        <p:spPr>
          <a:xfrm>
            <a:off x="4900063" y="5459129"/>
            <a:ext cx="1378332" cy="1077218"/>
          </a:xfrm>
          <a:prstGeom prst="rect">
            <a:avLst/>
          </a:prstGeom>
          <a:noFill/>
        </p:spPr>
        <p:txBody>
          <a:bodyPr wrap="square" rtlCol="0">
            <a:spAutoFit/>
          </a:bodyPr>
          <a:lstStyle/>
          <a:p>
            <a:pPr algn="ctr"/>
            <a:r>
              <a:rPr kumimoji="1" lang="ja-JP" altLang="en-US" sz="1400" dirty="0">
                <a:solidFill>
                  <a:srgbClr val="1F33E8"/>
                </a:solidFill>
                <a:latin typeface="Meiryo" panose="020B0604030504040204" pitchFamily="34" charset="-128"/>
                <a:ea typeface="Meiryo" panose="020B0604030504040204" pitchFamily="34" charset="-128"/>
              </a:rPr>
              <a:t>〇良い</a:t>
            </a:r>
            <a:r>
              <a:rPr kumimoji="1" lang="en-US" altLang="ja-JP" sz="1400" dirty="0">
                <a:solidFill>
                  <a:srgbClr val="1F33E8"/>
                </a:solidFill>
                <a:latin typeface="Meiryo" panose="020B0604030504040204" pitchFamily="34" charset="-128"/>
                <a:ea typeface="Meiryo" panose="020B0604030504040204" pitchFamily="34" charset="-128"/>
              </a:rPr>
              <a:t>UI</a:t>
            </a:r>
          </a:p>
          <a:p>
            <a:r>
              <a:rPr lang="ja-JP" altLang="en-US" sz="900" dirty="0">
                <a:solidFill>
                  <a:srgbClr val="1F33E8"/>
                </a:solidFill>
                <a:latin typeface="Meiryo" panose="020B0604030504040204" pitchFamily="34" charset="-128"/>
                <a:ea typeface="Meiryo" panose="020B0604030504040204" pitchFamily="34" charset="-128"/>
              </a:rPr>
              <a:t>ケチャップだとすぐ</a:t>
            </a:r>
            <a:br>
              <a:rPr lang="en-US" altLang="ja-JP" sz="900" dirty="0">
                <a:solidFill>
                  <a:srgbClr val="1F33E8"/>
                </a:solidFill>
                <a:latin typeface="Meiryo" panose="020B0604030504040204" pitchFamily="34" charset="-128"/>
                <a:ea typeface="Meiryo" panose="020B0604030504040204" pitchFamily="34" charset="-128"/>
              </a:rPr>
            </a:br>
            <a:r>
              <a:rPr lang="ja-JP" altLang="en-US" sz="900" dirty="0">
                <a:solidFill>
                  <a:srgbClr val="1F33E8"/>
                </a:solidFill>
                <a:latin typeface="Meiryo" panose="020B0604030504040204" pitchFamily="34" charset="-128"/>
                <a:ea typeface="Meiryo" panose="020B0604030504040204" pitchFamily="34" charset="-128"/>
              </a:rPr>
              <a:t>分かる。</a:t>
            </a:r>
            <a:endParaRPr kumimoji="1" lang="en-US" altLang="ja-JP" sz="900" dirty="0">
              <a:solidFill>
                <a:srgbClr val="1F33E8"/>
              </a:solidFill>
              <a:latin typeface="Meiryo" panose="020B0604030504040204" pitchFamily="34" charset="-128"/>
              <a:ea typeface="Meiryo" panose="020B0604030504040204" pitchFamily="34" charset="-128"/>
            </a:endParaRPr>
          </a:p>
          <a:p>
            <a:pPr algn="ctr"/>
            <a:r>
              <a:rPr kumimoji="1" lang="ja-JP" altLang="en-US" sz="1400" dirty="0">
                <a:solidFill>
                  <a:srgbClr val="1F33E8"/>
                </a:solidFill>
                <a:latin typeface="Meiryo" panose="020B0604030504040204" pitchFamily="34" charset="-128"/>
                <a:ea typeface="Meiryo" panose="020B0604030504040204" pitchFamily="34" charset="-128"/>
              </a:rPr>
              <a:t>〇良い</a:t>
            </a:r>
            <a:r>
              <a:rPr kumimoji="1" lang="en-US" altLang="ja-JP" sz="1400" dirty="0">
                <a:solidFill>
                  <a:srgbClr val="1F33E8"/>
                </a:solidFill>
                <a:latin typeface="Meiryo" panose="020B0604030504040204" pitchFamily="34" charset="-128"/>
                <a:ea typeface="Meiryo" panose="020B0604030504040204" pitchFamily="34" charset="-128"/>
              </a:rPr>
              <a:t>UX</a:t>
            </a:r>
          </a:p>
          <a:p>
            <a:r>
              <a:rPr lang="ja-JP" altLang="en-US" sz="900" dirty="0">
                <a:solidFill>
                  <a:srgbClr val="1F33E8"/>
                </a:solidFill>
                <a:latin typeface="Meiryo" panose="020B0604030504040204" pitchFamily="34" charset="-128"/>
                <a:ea typeface="Meiryo" panose="020B0604030504040204" pitchFamily="34" charset="-128"/>
              </a:rPr>
              <a:t>口を汚さず、最後まで</a:t>
            </a:r>
            <a:br>
              <a:rPr lang="en-US" altLang="ja-JP" sz="900" dirty="0">
                <a:solidFill>
                  <a:srgbClr val="1F33E8"/>
                </a:solidFill>
                <a:latin typeface="Meiryo" panose="020B0604030504040204" pitchFamily="34" charset="-128"/>
                <a:ea typeface="Meiryo" panose="020B0604030504040204" pitchFamily="34" charset="-128"/>
              </a:rPr>
            </a:br>
            <a:r>
              <a:rPr lang="ja-JP" altLang="en-US" sz="900" dirty="0">
                <a:solidFill>
                  <a:srgbClr val="1F33E8"/>
                </a:solidFill>
                <a:latin typeface="Meiryo" panose="020B0604030504040204" pitchFamily="34" charset="-128"/>
                <a:ea typeface="Meiryo" panose="020B0604030504040204" pitchFamily="34" charset="-128"/>
              </a:rPr>
              <a:t>使い切ることができる。</a:t>
            </a:r>
            <a:endParaRPr lang="en-US" altLang="ja-JP" sz="900" dirty="0">
              <a:solidFill>
                <a:srgbClr val="1F33E8"/>
              </a:solidFill>
              <a:latin typeface="Meiryo" panose="020B0604030504040204" pitchFamily="34" charset="-128"/>
              <a:ea typeface="Meiryo" panose="020B0604030504040204" pitchFamily="34" charset="-128"/>
            </a:endParaRPr>
          </a:p>
        </p:txBody>
      </p:sp>
      <p:pic>
        <p:nvPicPr>
          <p:cNvPr id="10" name="図 9">
            <a:extLst>
              <a:ext uri="{FF2B5EF4-FFF2-40B4-BE49-F238E27FC236}">
                <a16:creationId xmlns:a16="http://schemas.microsoft.com/office/drawing/2014/main" id="{154ED49C-208E-2245-8F62-9D4E97F3775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22791" y="4405104"/>
            <a:ext cx="499609" cy="1017385"/>
          </a:xfrm>
          <a:prstGeom prst="rect">
            <a:avLst/>
          </a:prstGeom>
        </p:spPr>
      </p:pic>
      <p:pic>
        <p:nvPicPr>
          <p:cNvPr id="28" name="図 27">
            <a:extLst>
              <a:ext uri="{FF2B5EF4-FFF2-40B4-BE49-F238E27FC236}">
                <a16:creationId xmlns:a16="http://schemas.microsoft.com/office/drawing/2014/main" id="{74114E9B-374C-3946-9694-D3BDF54097C7}"/>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427219" y="4405103"/>
            <a:ext cx="499609" cy="1017385"/>
          </a:xfrm>
          <a:prstGeom prst="rect">
            <a:avLst/>
          </a:prstGeom>
        </p:spPr>
      </p:pic>
      <p:pic>
        <p:nvPicPr>
          <p:cNvPr id="11" name="図 10">
            <a:extLst>
              <a:ext uri="{FF2B5EF4-FFF2-40B4-BE49-F238E27FC236}">
                <a16:creationId xmlns:a16="http://schemas.microsoft.com/office/drawing/2014/main" id="{35EA64DC-14D6-904E-A0CB-62845D7A700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22906" y="4372144"/>
            <a:ext cx="532645" cy="1053618"/>
          </a:xfrm>
          <a:prstGeom prst="rect">
            <a:avLst/>
          </a:prstGeom>
        </p:spPr>
      </p:pic>
    </p:spTree>
    <p:extLst>
      <p:ext uri="{BB962C8B-B14F-4D97-AF65-F5344CB8AC3E}">
        <p14:creationId xmlns:p14="http://schemas.microsoft.com/office/powerpoint/2010/main" val="19351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500" fill="hold"/>
                                        <p:tgtEl>
                                          <p:spTgt spid="44"/>
                                        </p:tgtEl>
                                        <p:attrNameLst>
                                          <p:attrName>ppt_w</p:attrName>
                                        </p:attrNameLst>
                                      </p:cBhvr>
                                      <p:tavLst>
                                        <p:tav tm="0">
                                          <p:val>
                                            <p:fltVal val="0"/>
                                          </p:val>
                                        </p:tav>
                                        <p:tav tm="100000">
                                          <p:val>
                                            <p:strVal val="#ppt_w"/>
                                          </p:val>
                                        </p:tav>
                                      </p:tavLst>
                                    </p:anim>
                                    <p:anim calcmode="lin" valueType="num">
                                      <p:cBhvr>
                                        <p:cTn id="13" dur="500" fill="hold"/>
                                        <p:tgtEl>
                                          <p:spTgt spid="44"/>
                                        </p:tgtEl>
                                        <p:attrNameLst>
                                          <p:attrName>ppt_h</p:attrName>
                                        </p:attrNameLst>
                                      </p:cBhvr>
                                      <p:tavLst>
                                        <p:tav tm="0">
                                          <p:val>
                                            <p:fltVal val="0"/>
                                          </p:val>
                                        </p:tav>
                                        <p:tav tm="100000">
                                          <p:val>
                                            <p:strVal val="#ppt_h"/>
                                          </p:val>
                                        </p:tav>
                                      </p:tavLst>
                                    </p:anim>
                                    <p:animEffect transition="in" filter="fade">
                                      <p:cBhvr>
                                        <p:cTn id="14" dur="500"/>
                                        <p:tgtEl>
                                          <p:spTgt spid="4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500" fill="hold"/>
                                        <p:tgtEl>
                                          <p:spTgt spid="45"/>
                                        </p:tgtEl>
                                        <p:attrNameLst>
                                          <p:attrName>ppt_w</p:attrName>
                                        </p:attrNameLst>
                                      </p:cBhvr>
                                      <p:tavLst>
                                        <p:tav tm="0">
                                          <p:val>
                                            <p:fltVal val="0"/>
                                          </p:val>
                                        </p:tav>
                                        <p:tav tm="100000">
                                          <p:val>
                                            <p:strVal val="#ppt_w"/>
                                          </p:val>
                                        </p:tav>
                                      </p:tavLst>
                                    </p:anim>
                                    <p:anim calcmode="lin" valueType="num">
                                      <p:cBhvr>
                                        <p:cTn id="18" dur="500" fill="hold"/>
                                        <p:tgtEl>
                                          <p:spTgt spid="45"/>
                                        </p:tgtEl>
                                        <p:attrNameLst>
                                          <p:attrName>ppt_h</p:attrName>
                                        </p:attrNameLst>
                                      </p:cBhvr>
                                      <p:tavLst>
                                        <p:tav tm="0">
                                          <p:val>
                                            <p:fltVal val="0"/>
                                          </p:val>
                                        </p:tav>
                                        <p:tav tm="100000">
                                          <p:val>
                                            <p:strVal val="#ppt_h"/>
                                          </p:val>
                                        </p:tav>
                                      </p:tavLst>
                                    </p:anim>
                                    <p:animEffect transition="in" filter="fade">
                                      <p:cBhvr>
                                        <p:cTn id="19" dur="500"/>
                                        <p:tgtEl>
                                          <p:spTgt spid="4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p:cTn id="22" dur="500" fill="hold"/>
                                        <p:tgtEl>
                                          <p:spTgt spid="46"/>
                                        </p:tgtEl>
                                        <p:attrNameLst>
                                          <p:attrName>ppt_w</p:attrName>
                                        </p:attrNameLst>
                                      </p:cBhvr>
                                      <p:tavLst>
                                        <p:tav tm="0">
                                          <p:val>
                                            <p:fltVal val="0"/>
                                          </p:val>
                                        </p:tav>
                                        <p:tav tm="100000">
                                          <p:val>
                                            <p:strVal val="#ppt_w"/>
                                          </p:val>
                                        </p:tav>
                                      </p:tavLst>
                                    </p:anim>
                                    <p:anim calcmode="lin" valueType="num">
                                      <p:cBhvr>
                                        <p:cTn id="23" dur="500" fill="hold"/>
                                        <p:tgtEl>
                                          <p:spTgt spid="46"/>
                                        </p:tgtEl>
                                        <p:attrNameLst>
                                          <p:attrName>ppt_h</p:attrName>
                                        </p:attrNameLst>
                                      </p:cBhvr>
                                      <p:tavLst>
                                        <p:tav tm="0">
                                          <p:val>
                                            <p:fltVal val="0"/>
                                          </p:val>
                                        </p:tav>
                                        <p:tav tm="100000">
                                          <p:val>
                                            <p:strVal val="#ppt_h"/>
                                          </p:val>
                                        </p:tav>
                                      </p:tavLst>
                                    </p:anim>
                                    <p:animEffect transition="in" filter="fade">
                                      <p:cBhvr>
                                        <p:cTn id="24" dur="500"/>
                                        <p:tgtEl>
                                          <p:spTgt spid="46"/>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4" grpId="0"/>
      <p:bldP spid="45" grpId="0"/>
      <p:bldP spid="4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312615" y="827128"/>
            <a:ext cx="8525282" cy="573779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434049" y="918773"/>
            <a:ext cx="8272728" cy="23888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a:t>デジタルツイン：現実世界の最適化</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130</a:t>
            </a:fld>
            <a:endParaRPr kumimoji="1" lang="ja-JP" altLang="en-US"/>
          </a:p>
        </p:txBody>
      </p:sp>
      <p:sp>
        <p:nvSpPr>
          <p:cNvPr id="5" name="正方形/長方形 4"/>
          <p:cNvSpPr/>
          <p:nvPr/>
        </p:nvSpPr>
        <p:spPr>
          <a:xfrm>
            <a:off x="434049" y="4094339"/>
            <a:ext cx="8272728" cy="23888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670792" y="1864328"/>
            <a:ext cx="1210588" cy="584776"/>
          </a:xfrm>
          <a:prstGeom prst="rect">
            <a:avLst/>
          </a:prstGeom>
          <a:noFill/>
        </p:spPr>
        <p:txBody>
          <a:bodyPr wrap="none" rtlCol="0">
            <a:spAutoFit/>
          </a:bodyPr>
          <a:lstStyle/>
          <a:p>
            <a:pPr algn="ctr"/>
            <a:r>
              <a:rPr lang="ja-JP" altLang="en-US" sz="2000" dirty="0">
                <a:solidFill>
                  <a:srgbClr val="0000FF"/>
                </a:solidFill>
              </a:rPr>
              <a:t>電脳世界</a:t>
            </a:r>
            <a:endParaRPr lang="en-US" altLang="ja-JP" sz="2000" dirty="0">
              <a:solidFill>
                <a:srgbClr val="0000FF"/>
              </a:solidFill>
            </a:endParaRPr>
          </a:p>
          <a:p>
            <a:pPr algn="ctr"/>
            <a:r>
              <a:rPr lang="ja-JP" altLang="en-US" sz="1200" dirty="0">
                <a:solidFill>
                  <a:srgbClr val="0000FF"/>
                </a:solidFill>
              </a:rPr>
              <a:t>（</a:t>
            </a:r>
            <a:r>
              <a:rPr lang="en-US" altLang="ja-JP" sz="1200" dirty="0">
                <a:solidFill>
                  <a:srgbClr val="0000FF"/>
                </a:solidFill>
              </a:rPr>
              <a:t>Cyber World</a:t>
            </a:r>
            <a:r>
              <a:rPr lang="ja-JP" altLang="en-US" sz="1200" dirty="0">
                <a:solidFill>
                  <a:srgbClr val="0000FF"/>
                </a:solidFill>
              </a:rPr>
              <a:t>）</a:t>
            </a:r>
            <a:endParaRPr kumimoji="1" lang="ja-JP" altLang="en-US" sz="1200" dirty="0">
              <a:solidFill>
                <a:srgbClr val="0000FF"/>
              </a:solidFill>
            </a:endParaRPr>
          </a:p>
        </p:txBody>
      </p:sp>
      <p:sp>
        <p:nvSpPr>
          <p:cNvPr id="52" name="テキスト ボックス 51"/>
          <p:cNvSpPr txBox="1"/>
          <p:nvPr/>
        </p:nvSpPr>
        <p:spPr>
          <a:xfrm>
            <a:off x="649001" y="5023769"/>
            <a:ext cx="1260832" cy="584776"/>
          </a:xfrm>
          <a:prstGeom prst="rect">
            <a:avLst/>
          </a:prstGeom>
          <a:noFill/>
        </p:spPr>
        <p:txBody>
          <a:bodyPr wrap="none" rtlCol="0">
            <a:spAutoFit/>
          </a:bodyPr>
          <a:lstStyle/>
          <a:p>
            <a:pPr algn="ctr"/>
            <a:r>
              <a:rPr kumimoji="1" lang="ja-JP" altLang="en-US" sz="2000" dirty="0">
                <a:solidFill>
                  <a:srgbClr val="008000"/>
                </a:solidFill>
              </a:rPr>
              <a:t>現実世界</a:t>
            </a:r>
            <a:endParaRPr kumimoji="1" lang="en-US" altLang="ja-JP" sz="2000" dirty="0">
              <a:solidFill>
                <a:srgbClr val="008000"/>
              </a:solidFill>
            </a:endParaRPr>
          </a:p>
          <a:p>
            <a:pPr algn="ctr"/>
            <a:r>
              <a:rPr kumimoji="1" lang="ja-JP" altLang="en-US" sz="1200" dirty="0">
                <a:solidFill>
                  <a:srgbClr val="008000"/>
                </a:solidFill>
              </a:rPr>
              <a:t>（</a:t>
            </a:r>
            <a:r>
              <a:rPr kumimoji="1" lang="en-US" altLang="ja-JP" sz="1200" dirty="0">
                <a:solidFill>
                  <a:srgbClr val="008000"/>
                </a:solidFill>
              </a:rPr>
              <a:t>Physical World</a:t>
            </a:r>
            <a:r>
              <a:rPr kumimoji="1" lang="ja-JP" altLang="en-US" sz="1200" dirty="0">
                <a:solidFill>
                  <a:srgbClr val="008000"/>
                </a:solidFill>
              </a:rPr>
              <a:t>）</a:t>
            </a:r>
          </a:p>
        </p:txBody>
      </p:sp>
      <p:sp>
        <p:nvSpPr>
          <p:cNvPr id="54" name="テキスト ボックス 53"/>
          <p:cNvSpPr txBox="1"/>
          <p:nvPr/>
        </p:nvSpPr>
        <p:spPr>
          <a:xfrm>
            <a:off x="411504" y="3497707"/>
            <a:ext cx="2488245" cy="400110"/>
          </a:xfrm>
          <a:prstGeom prst="rect">
            <a:avLst/>
          </a:prstGeom>
          <a:noFill/>
        </p:spPr>
        <p:txBody>
          <a:bodyPr wrap="none" rtlCol="0">
            <a:spAutoFit/>
          </a:bodyPr>
          <a:lstStyle/>
          <a:p>
            <a:pPr algn="r"/>
            <a:r>
              <a:rPr kumimoji="1" lang="en-US" altLang="ja-JP" sz="2000" dirty="0">
                <a:solidFill>
                  <a:schemeClr val="bg1"/>
                </a:solidFill>
              </a:rPr>
              <a:t>Cyber-Physical System</a:t>
            </a:r>
            <a:endParaRPr kumimoji="1" lang="ja-JP" altLang="en-US" sz="2000" dirty="0">
              <a:solidFill>
                <a:schemeClr val="bg1"/>
              </a:solidFill>
            </a:endParaRPr>
          </a:p>
        </p:txBody>
      </p:sp>
      <p:sp>
        <p:nvSpPr>
          <p:cNvPr id="69" name="角丸四角形 68"/>
          <p:cNvSpPr/>
          <p:nvPr/>
        </p:nvSpPr>
        <p:spPr bwMode="auto">
          <a:xfrm>
            <a:off x="4935789"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スマートフォン</a:t>
            </a:r>
          </a:p>
        </p:txBody>
      </p:sp>
      <p:sp>
        <p:nvSpPr>
          <p:cNvPr id="70" name="角丸四角形 69"/>
          <p:cNvSpPr/>
          <p:nvPr/>
        </p:nvSpPr>
        <p:spPr bwMode="auto">
          <a:xfrm>
            <a:off x="2699792"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自動車</a:t>
            </a:r>
          </a:p>
        </p:txBody>
      </p:sp>
      <p:sp>
        <p:nvSpPr>
          <p:cNvPr id="71" name="角丸四角形 70"/>
          <p:cNvSpPr/>
          <p:nvPr/>
        </p:nvSpPr>
        <p:spPr bwMode="auto">
          <a:xfrm>
            <a:off x="6051913"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ウェアラブル</a:t>
            </a:r>
          </a:p>
        </p:txBody>
      </p:sp>
      <p:sp>
        <p:nvSpPr>
          <p:cNvPr id="72" name="角丸四角形 71"/>
          <p:cNvSpPr/>
          <p:nvPr/>
        </p:nvSpPr>
        <p:spPr bwMode="auto">
          <a:xfrm>
            <a:off x="7204041"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家電</a:t>
            </a:r>
          </a:p>
        </p:txBody>
      </p:sp>
      <p:sp>
        <p:nvSpPr>
          <p:cNvPr id="73" name="角丸四角形 72"/>
          <p:cNvSpPr/>
          <p:nvPr/>
        </p:nvSpPr>
        <p:spPr bwMode="auto">
          <a:xfrm>
            <a:off x="3851920"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スマートメーター</a:t>
            </a:r>
          </a:p>
        </p:txBody>
      </p:sp>
      <p:grpSp>
        <p:nvGrpSpPr>
          <p:cNvPr id="77" name="図形グループ 76"/>
          <p:cNvGrpSpPr/>
          <p:nvPr/>
        </p:nvGrpSpPr>
        <p:grpSpPr>
          <a:xfrm>
            <a:off x="6166430" y="4554217"/>
            <a:ext cx="161020" cy="300733"/>
            <a:chOff x="5118100" y="4941610"/>
            <a:chExt cx="190500" cy="405090"/>
          </a:xfrm>
        </p:grpSpPr>
        <p:sp>
          <p:nvSpPr>
            <p:cNvPr id="101" name="正方形/長方形 10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角丸四角形 115"/>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7" name="図形グループ 116"/>
          <p:cNvGrpSpPr/>
          <p:nvPr/>
        </p:nvGrpSpPr>
        <p:grpSpPr>
          <a:xfrm>
            <a:off x="6432141" y="4635606"/>
            <a:ext cx="441102" cy="177800"/>
            <a:chOff x="4715098" y="3962400"/>
            <a:chExt cx="441102" cy="177800"/>
          </a:xfrm>
        </p:grpSpPr>
        <p:sp>
          <p:nvSpPr>
            <p:cNvPr id="118" name="角丸四角形 117"/>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角丸四角形 118"/>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角丸四角形 119"/>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1" name="図形グループ 120"/>
          <p:cNvGrpSpPr/>
          <p:nvPr/>
        </p:nvGrpSpPr>
        <p:grpSpPr>
          <a:xfrm>
            <a:off x="5022469" y="4340993"/>
            <a:ext cx="679541" cy="593816"/>
            <a:chOff x="-62676" y="3965594"/>
            <a:chExt cx="679541" cy="593816"/>
          </a:xfrm>
        </p:grpSpPr>
        <p:sp>
          <p:nvSpPr>
            <p:cNvPr id="122" name="角丸四角形 12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3" name="図 12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24" name="図形グループ 123"/>
          <p:cNvGrpSpPr/>
          <p:nvPr/>
        </p:nvGrpSpPr>
        <p:grpSpPr>
          <a:xfrm>
            <a:off x="5509487" y="4460010"/>
            <a:ext cx="341289" cy="550466"/>
            <a:chOff x="1140657" y="4229811"/>
            <a:chExt cx="341289" cy="550466"/>
          </a:xfrm>
        </p:grpSpPr>
        <p:sp>
          <p:nvSpPr>
            <p:cNvPr id="125" name="角丸四角形 12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6" name="図 12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pic>
        <p:nvPicPr>
          <p:cNvPr id="127" name="図 126" descr="imgres.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69642" y="4406852"/>
            <a:ext cx="792088" cy="543647"/>
          </a:xfrm>
          <a:prstGeom prst="rect">
            <a:avLst/>
          </a:prstGeom>
        </p:spPr>
      </p:pic>
      <p:grpSp>
        <p:nvGrpSpPr>
          <p:cNvPr id="128" name="図形グループ 127"/>
          <p:cNvGrpSpPr/>
          <p:nvPr/>
        </p:nvGrpSpPr>
        <p:grpSpPr>
          <a:xfrm>
            <a:off x="4108636" y="4406852"/>
            <a:ext cx="499492" cy="545661"/>
            <a:chOff x="4000500" y="1182650"/>
            <a:chExt cx="499492" cy="545661"/>
          </a:xfrm>
        </p:grpSpPr>
        <p:sp>
          <p:nvSpPr>
            <p:cNvPr id="129" name="角丸四角形 12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263</a:t>
              </a:r>
            </a:p>
            <a:p>
              <a:pPr algn="ctr"/>
              <a:r>
                <a:rPr kumimoji="1" lang="en-US" altLang="ja-JP" sz="800" dirty="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131" name="テキスト ボックス 130"/>
            <p:cNvSpPr txBox="1"/>
            <p:nvPr/>
          </p:nvSpPr>
          <p:spPr>
            <a:xfrm>
              <a:off x="4000500" y="1511573"/>
              <a:ext cx="497352" cy="215444"/>
            </a:xfrm>
            <a:prstGeom prst="rect">
              <a:avLst/>
            </a:prstGeom>
            <a:noFill/>
          </p:spPr>
          <p:txBody>
            <a:bodyPr wrap="none" rtlCol="0">
              <a:spAutoFit/>
            </a:bodyPr>
            <a:lstStyle/>
            <a:p>
              <a:pPr algn="ctr"/>
              <a:r>
                <a:rPr kumimoji="1" lang="en-US" altLang="ja-JP" sz="800" dirty="0">
                  <a:solidFill>
                    <a:schemeClr val="bg1"/>
                  </a:solidFill>
                </a:rPr>
                <a:t>○×</a:t>
              </a:r>
              <a:r>
                <a:rPr kumimoji="1" lang="ja-JP" altLang="en-US" sz="800" dirty="0">
                  <a:solidFill>
                    <a:schemeClr val="bg1"/>
                  </a:solidFill>
                </a:rPr>
                <a:t>電力</a:t>
              </a:r>
            </a:p>
          </p:txBody>
        </p:sp>
      </p:grpSp>
      <p:grpSp>
        <p:nvGrpSpPr>
          <p:cNvPr id="132" name="図形グループ 131"/>
          <p:cNvGrpSpPr/>
          <p:nvPr/>
        </p:nvGrpSpPr>
        <p:grpSpPr>
          <a:xfrm>
            <a:off x="7204041" y="4406852"/>
            <a:ext cx="499492" cy="545661"/>
            <a:chOff x="6373788" y="4940591"/>
            <a:chExt cx="499492" cy="545661"/>
          </a:xfrm>
        </p:grpSpPr>
        <p:sp>
          <p:nvSpPr>
            <p:cNvPr id="133" name="角丸四角形 132"/>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7635841" y="4470352"/>
            <a:ext cx="499492" cy="445407"/>
            <a:chOff x="6805588" y="5004091"/>
            <a:chExt cx="499492" cy="445407"/>
          </a:xfrm>
        </p:grpSpPr>
        <p:sp>
          <p:nvSpPr>
            <p:cNvPr id="137" name="台形 136"/>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角丸四角形 138"/>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0" name="角丸四角形 139"/>
          <p:cNvSpPr/>
          <p:nvPr/>
        </p:nvSpPr>
        <p:spPr bwMode="auto">
          <a:xfrm>
            <a:off x="2699792" y="5355545"/>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a:ln>
                  <a:noFill/>
                </a:ln>
                <a:solidFill>
                  <a:srgbClr val="FFFFFF"/>
                </a:solidFill>
                <a:effectLst/>
                <a:latin typeface="+mn-lt"/>
                <a:ea typeface="+mn-ea"/>
              </a:rPr>
              <a:t>　　　　　　　　　　　　　　　　　　　　　　　　　　　　　　　　　　　　　　　　　　　　　　　　　　　　　　　様々</a:t>
            </a:r>
            <a:r>
              <a:rPr kumimoji="0" lang="ja-JP" altLang="en-US" sz="800" b="0" i="0" u="none" strike="noStrike" cap="none" normalizeH="0" dirty="0">
                <a:ln>
                  <a:noFill/>
                </a:ln>
                <a:solidFill>
                  <a:srgbClr val="FFFFFF"/>
                </a:solidFill>
                <a:effectLst/>
                <a:latin typeface="+mn-lt"/>
                <a:ea typeface="+mn-ea"/>
              </a:rPr>
              <a:t>なアクティビティ</a:t>
            </a:r>
          </a:p>
        </p:txBody>
      </p:sp>
      <p:grpSp>
        <p:nvGrpSpPr>
          <p:cNvPr id="141" name="図形グループ 140"/>
          <p:cNvGrpSpPr/>
          <p:nvPr/>
        </p:nvGrpSpPr>
        <p:grpSpPr>
          <a:xfrm>
            <a:off x="3878604" y="5692641"/>
            <a:ext cx="228599" cy="443927"/>
            <a:chOff x="1946324" y="4125162"/>
            <a:chExt cx="969964" cy="2007872"/>
          </a:xfrm>
        </p:grpSpPr>
        <p:sp>
          <p:nvSpPr>
            <p:cNvPr id="142" name="円/楕円 14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143"/>
          <p:cNvGrpSpPr/>
          <p:nvPr/>
        </p:nvGrpSpPr>
        <p:grpSpPr>
          <a:xfrm>
            <a:off x="4389262" y="5692641"/>
            <a:ext cx="228599" cy="443927"/>
            <a:chOff x="1946324" y="4125162"/>
            <a:chExt cx="969964" cy="2007872"/>
          </a:xfrm>
        </p:grpSpPr>
        <p:sp>
          <p:nvSpPr>
            <p:cNvPr id="145" name="円/楕円 1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フローチャート: 論理積ゲート 1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7" name="図形グループ 146"/>
          <p:cNvGrpSpPr/>
          <p:nvPr/>
        </p:nvGrpSpPr>
        <p:grpSpPr>
          <a:xfrm>
            <a:off x="4160663" y="5622791"/>
            <a:ext cx="228599" cy="443927"/>
            <a:chOff x="1946324" y="4125162"/>
            <a:chExt cx="969964" cy="2007872"/>
          </a:xfrm>
        </p:grpSpPr>
        <p:sp>
          <p:nvSpPr>
            <p:cNvPr id="148" name="円/楕円 14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フローチャート: 論理積ゲート 14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図形グループ 149"/>
          <p:cNvGrpSpPr/>
          <p:nvPr/>
        </p:nvGrpSpPr>
        <p:grpSpPr>
          <a:xfrm>
            <a:off x="4634288" y="5622791"/>
            <a:ext cx="228599" cy="443927"/>
            <a:chOff x="1946324" y="4125162"/>
            <a:chExt cx="969964" cy="2007872"/>
          </a:xfrm>
        </p:grpSpPr>
        <p:sp>
          <p:nvSpPr>
            <p:cNvPr id="151" name="円/楕円 15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フローチャート: 論理積ゲート 15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3" name="図形グループ 152"/>
          <p:cNvGrpSpPr/>
          <p:nvPr/>
        </p:nvGrpSpPr>
        <p:grpSpPr>
          <a:xfrm>
            <a:off x="2834578" y="5692641"/>
            <a:ext cx="228599" cy="443927"/>
            <a:chOff x="1946324" y="4125162"/>
            <a:chExt cx="969964" cy="2007872"/>
          </a:xfrm>
        </p:grpSpPr>
        <p:sp>
          <p:nvSpPr>
            <p:cNvPr id="154" name="円/楕円 15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フローチャート: 論理積ゲート 15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6" name="図形グループ 155"/>
          <p:cNvGrpSpPr/>
          <p:nvPr/>
        </p:nvGrpSpPr>
        <p:grpSpPr>
          <a:xfrm>
            <a:off x="3345236" y="5692641"/>
            <a:ext cx="228599" cy="443927"/>
            <a:chOff x="1946324" y="4125162"/>
            <a:chExt cx="969964" cy="2007872"/>
          </a:xfrm>
        </p:grpSpPr>
        <p:sp>
          <p:nvSpPr>
            <p:cNvPr id="157" name="円/楕円 15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フローチャート: 論理積ゲート 15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9" name="図形グループ 158"/>
          <p:cNvGrpSpPr/>
          <p:nvPr/>
        </p:nvGrpSpPr>
        <p:grpSpPr>
          <a:xfrm>
            <a:off x="3116637" y="5622791"/>
            <a:ext cx="228599" cy="443927"/>
            <a:chOff x="1946324" y="4125162"/>
            <a:chExt cx="969964" cy="2007872"/>
          </a:xfrm>
        </p:grpSpPr>
        <p:sp>
          <p:nvSpPr>
            <p:cNvPr id="160" name="円/楕円 15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フローチャート: 論理積ゲート 16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2" name="図形グループ 161"/>
          <p:cNvGrpSpPr/>
          <p:nvPr/>
        </p:nvGrpSpPr>
        <p:grpSpPr>
          <a:xfrm>
            <a:off x="3590262" y="5622791"/>
            <a:ext cx="228599" cy="443927"/>
            <a:chOff x="1946324" y="4125162"/>
            <a:chExt cx="969964" cy="2007872"/>
          </a:xfrm>
        </p:grpSpPr>
        <p:sp>
          <p:nvSpPr>
            <p:cNvPr id="163" name="円/楕円 1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フローチャート: 論理積ゲート 1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5" name="図形グループ 164"/>
          <p:cNvGrpSpPr/>
          <p:nvPr/>
        </p:nvGrpSpPr>
        <p:grpSpPr>
          <a:xfrm>
            <a:off x="5950465" y="5697994"/>
            <a:ext cx="228599" cy="443927"/>
            <a:chOff x="1946324" y="4125162"/>
            <a:chExt cx="969964" cy="2007872"/>
          </a:xfrm>
        </p:grpSpPr>
        <p:sp>
          <p:nvSpPr>
            <p:cNvPr id="166" name="円/楕円 1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フローチャート: 論理積ゲート 1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図形グループ 167"/>
          <p:cNvGrpSpPr/>
          <p:nvPr/>
        </p:nvGrpSpPr>
        <p:grpSpPr>
          <a:xfrm>
            <a:off x="6461123" y="5697994"/>
            <a:ext cx="228599" cy="443927"/>
            <a:chOff x="1946324" y="4125162"/>
            <a:chExt cx="969964" cy="2007872"/>
          </a:xfrm>
        </p:grpSpPr>
        <p:sp>
          <p:nvSpPr>
            <p:cNvPr id="169" name="円/楕円 1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1" name="図形グループ 170"/>
          <p:cNvGrpSpPr/>
          <p:nvPr/>
        </p:nvGrpSpPr>
        <p:grpSpPr>
          <a:xfrm>
            <a:off x="6232524" y="5628144"/>
            <a:ext cx="228599" cy="443927"/>
            <a:chOff x="1946324" y="4125162"/>
            <a:chExt cx="969964" cy="2007872"/>
          </a:xfrm>
        </p:grpSpPr>
        <p:sp>
          <p:nvSpPr>
            <p:cNvPr id="172" name="円/楕円 1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4" name="図形グループ 173"/>
          <p:cNvGrpSpPr/>
          <p:nvPr/>
        </p:nvGrpSpPr>
        <p:grpSpPr>
          <a:xfrm>
            <a:off x="6706149" y="5628144"/>
            <a:ext cx="228599" cy="443927"/>
            <a:chOff x="1946324" y="4125162"/>
            <a:chExt cx="969964" cy="2007872"/>
          </a:xfrm>
        </p:grpSpPr>
        <p:sp>
          <p:nvSpPr>
            <p:cNvPr id="175" name="円/楕円 1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フローチャート: 論理積ゲート 1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7" name="図形グループ 176"/>
          <p:cNvGrpSpPr/>
          <p:nvPr/>
        </p:nvGrpSpPr>
        <p:grpSpPr>
          <a:xfrm>
            <a:off x="4918483" y="5691773"/>
            <a:ext cx="228599" cy="443927"/>
            <a:chOff x="1946324" y="4125162"/>
            <a:chExt cx="969964" cy="2007872"/>
          </a:xfrm>
        </p:grpSpPr>
        <p:sp>
          <p:nvSpPr>
            <p:cNvPr id="178" name="円/楕円 17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0" name="図形グループ 179"/>
          <p:cNvGrpSpPr/>
          <p:nvPr/>
        </p:nvGrpSpPr>
        <p:grpSpPr>
          <a:xfrm>
            <a:off x="5429141" y="5691773"/>
            <a:ext cx="228599" cy="443927"/>
            <a:chOff x="1946324" y="4125162"/>
            <a:chExt cx="969964" cy="2007872"/>
          </a:xfrm>
        </p:grpSpPr>
        <p:sp>
          <p:nvSpPr>
            <p:cNvPr id="181" name="円/楕円 1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フローチャート: 論理積ゲート 1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3" name="図形グループ 182"/>
          <p:cNvGrpSpPr/>
          <p:nvPr/>
        </p:nvGrpSpPr>
        <p:grpSpPr>
          <a:xfrm>
            <a:off x="5200542" y="5621923"/>
            <a:ext cx="228599" cy="443927"/>
            <a:chOff x="1946324" y="4125162"/>
            <a:chExt cx="969964" cy="2007872"/>
          </a:xfrm>
        </p:grpSpPr>
        <p:sp>
          <p:nvSpPr>
            <p:cNvPr id="184" name="円/楕円 1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図形グループ 185"/>
          <p:cNvGrpSpPr/>
          <p:nvPr/>
        </p:nvGrpSpPr>
        <p:grpSpPr>
          <a:xfrm>
            <a:off x="5674167" y="5621923"/>
            <a:ext cx="228599" cy="443927"/>
            <a:chOff x="1946324" y="4125162"/>
            <a:chExt cx="969964" cy="2007872"/>
          </a:xfrm>
        </p:grpSpPr>
        <p:sp>
          <p:nvSpPr>
            <p:cNvPr id="187" name="円/楕円 1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フローチャート: 論理積ゲート 1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9" name="図形グループ 188"/>
          <p:cNvGrpSpPr/>
          <p:nvPr/>
        </p:nvGrpSpPr>
        <p:grpSpPr>
          <a:xfrm>
            <a:off x="6971072" y="5705868"/>
            <a:ext cx="228599" cy="443927"/>
            <a:chOff x="1946324" y="4125162"/>
            <a:chExt cx="969964" cy="2007872"/>
          </a:xfrm>
        </p:grpSpPr>
        <p:sp>
          <p:nvSpPr>
            <p:cNvPr id="190" name="円/楕円 1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フローチャート: 論理積ゲート 1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2" name="図形グループ 191"/>
          <p:cNvGrpSpPr/>
          <p:nvPr/>
        </p:nvGrpSpPr>
        <p:grpSpPr>
          <a:xfrm>
            <a:off x="7481730" y="5705868"/>
            <a:ext cx="228599" cy="443927"/>
            <a:chOff x="1946324" y="4125162"/>
            <a:chExt cx="969964" cy="2007872"/>
          </a:xfrm>
        </p:grpSpPr>
        <p:sp>
          <p:nvSpPr>
            <p:cNvPr id="193" name="円/楕円 19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フローチャート: 論理積ゲート 19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5" name="図形グループ 194"/>
          <p:cNvGrpSpPr/>
          <p:nvPr/>
        </p:nvGrpSpPr>
        <p:grpSpPr>
          <a:xfrm>
            <a:off x="7253131" y="5636018"/>
            <a:ext cx="228599" cy="443927"/>
            <a:chOff x="1946324" y="4125162"/>
            <a:chExt cx="969964" cy="2007872"/>
          </a:xfrm>
        </p:grpSpPr>
        <p:sp>
          <p:nvSpPr>
            <p:cNvPr id="196" name="円/楕円 19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フローチャート: 論理積ゲート 19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8" name="図形グループ 197"/>
          <p:cNvGrpSpPr/>
          <p:nvPr/>
        </p:nvGrpSpPr>
        <p:grpSpPr>
          <a:xfrm>
            <a:off x="7726756" y="5636018"/>
            <a:ext cx="228599" cy="443927"/>
            <a:chOff x="1946324" y="4125162"/>
            <a:chExt cx="969964" cy="2007872"/>
          </a:xfrm>
        </p:grpSpPr>
        <p:sp>
          <p:nvSpPr>
            <p:cNvPr id="199" name="円/楕円 19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フローチャート: 論理積ゲート 19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グループ化 6">
            <a:extLst>
              <a:ext uri="{FF2B5EF4-FFF2-40B4-BE49-F238E27FC236}">
                <a16:creationId xmlns:a16="http://schemas.microsoft.com/office/drawing/2014/main" id="{BDBC10FD-5124-C544-95CF-5D4E562551DF}"/>
              </a:ext>
            </a:extLst>
          </p:cNvPr>
          <p:cNvGrpSpPr/>
          <p:nvPr/>
        </p:nvGrpSpPr>
        <p:grpSpPr>
          <a:xfrm>
            <a:off x="2118123" y="986680"/>
            <a:ext cx="6388642" cy="3218656"/>
            <a:chOff x="2118123" y="986680"/>
            <a:chExt cx="6388642" cy="3218656"/>
          </a:xfrm>
        </p:grpSpPr>
        <p:pic>
          <p:nvPicPr>
            <p:cNvPr id="8" name="図 7"/>
            <p:cNvPicPr>
              <a:picLocks noChangeAspect="1"/>
            </p:cNvPicPr>
            <p:nvPr/>
          </p:nvPicPr>
          <p:blipFill>
            <a:blip r:embed="rId6">
              <a:biLevel thresh="50000"/>
              <a:alphaModFix amt="15000"/>
            </a:blip>
            <a:stretch>
              <a:fillRect/>
            </a:stretch>
          </p:blipFill>
          <p:spPr>
            <a:xfrm>
              <a:off x="2118123" y="986680"/>
              <a:ext cx="6388642" cy="2225587"/>
            </a:xfrm>
            <a:prstGeom prst="rect">
              <a:avLst/>
            </a:prstGeom>
          </p:spPr>
        </p:pic>
        <p:sp>
          <p:nvSpPr>
            <p:cNvPr id="201" name="角丸四角形 200"/>
            <p:cNvSpPr/>
            <p:nvPr/>
          </p:nvSpPr>
          <p:spPr bwMode="auto">
            <a:xfrm>
              <a:off x="4935789"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スマートフォン</a:t>
              </a:r>
            </a:p>
          </p:txBody>
        </p:sp>
        <p:sp>
          <p:nvSpPr>
            <p:cNvPr id="202" name="角丸四角形 201"/>
            <p:cNvSpPr/>
            <p:nvPr/>
          </p:nvSpPr>
          <p:spPr bwMode="auto">
            <a:xfrm>
              <a:off x="2699792"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自動車</a:t>
              </a:r>
            </a:p>
          </p:txBody>
        </p:sp>
        <p:sp>
          <p:nvSpPr>
            <p:cNvPr id="203" name="角丸四角形 202"/>
            <p:cNvSpPr/>
            <p:nvPr/>
          </p:nvSpPr>
          <p:spPr bwMode="auto">
            <a:xfrm>
              <a:off x="6051913"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ウェアラブル</a:t>
              </a:r>
            </a:p>
          </p:txBody>
        </p:sp>
        <p:sp>
          <p:nvSpPr>
            <p:cNvPr id="204" name="角丸四角形 203"/>
            <p:cNvSpPr/>
            <p:nvPr/>
          </p:nvSpPr>
          <p:spPr bwMode="auto">
            <a:xfrm>
              <a:off x="7204041"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家電</a:t>
              </a:r>
            </a:p>
          </p:txBody>
        </p:sp>
        <p:sp>
          <p:nvSpPr>
            <p:cNvPr id="205" name="角丸四角形 204"/>
            <p:cNvSpPr/>
            <p:nvPr/>
          </p:nvSpPr>
          <p:spPr bwMode="auto">
            <a:xfrm>
              <a:off x="3851920"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スマートメーター</a:t>
              </a:r>
            </a:p>
          </p:txBody>
        </p:sp>
        <p:grpSp>
          <p:nvGrpSpPr>
            <p:cNvPr id="206" name="図形グループ 205"/>
            <p:cNvGrpSpPr/>
            <p:nvPr/>
          </p:nvGrpSpPr>
          <p:grpSpPr>
            <a:xfrm>
              <a:off x="6166430" y="1519284"/>
              <a:ext cx="161020" cy="300733"/>
              <a:chOff x="5118100" y="4941610"/>
              <a:chExt cx="190500" cy="405090"/>
            </a:xfrm>
          </p:grpSpPr>
          <p:sp>
            <p:nvSpPr>
              <p:cNvPr id="207" name="正方形/長方形 206"/>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正方形/長方形 207"/>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角丸四角形 208"/>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0" name="図形グループ 209"/>
            <p:cNvGrpSpPr/>
            <p:nvPr/>
          </p:nvGrpSpPr>
          <p:grpSpPr>
            <a:xfrm>
              <a:off x="6432141" y="1600673"/>
              <a:ext cx="441102" cy="177800"/>
              <a:chOff x="4715098" y="3962400"/>
              <a:chExt cx="441102" cy="177800"/>
            </a:xfrm>
          </p:grpSpPr>
          <p:sp>
            <p:nvSpPr>
              <p:cNvPr id="211" name="角丸四角形 210"/>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角丸四角形 211"/>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角丸四角形 212"/>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4" name="図形グループ 213"/>
            <p:cNvGrpSpPr/>
            <p:nvPr/>
          </p:nvGrpSpPr>
          <p:grpSpPr>
            <a:xfrm>
              <a:off x="5022469" y="1306060"/>
              <a:ext cx="679541" cy="593816"/>
              <a:chOff x="-62676" y="3965594"/>
              <a:chExt cx="679541" cy="593816"/>
            </a:xfrm>
          </p:grpSpPr>
          <p:sp>
            <p:nvSpPr>
              <p:cNvPr id="215" name="角丸四角形 214"/>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6" name="図 21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217" name="図形グループ 216"/>
            <p:cNvGrpSpPr/>
            <p:nvPr/>
          </p:nvGrpSpPr>
          <p:grpSpPr>
            <a:xfrm>
              <a:off x="5509487" y="1425077"/>
              <a:ext cx="341289" cy="550466"/>
              <a:chOff x="1140657" y="4229811"/>
              <a:chExt cx="341289" cy="550466"/>
            </a:xfrm>
          </p:grpSpPr>
          <p:sp>
            <p:nvSpPr>
              <p:cNvPr id="218" name="角丸四角形 217"/>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9" name="図 21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pic>
          <p:nvPicPr>
            <p:cNvPr id="220" name="図 219" descr="imgres.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69642" y="1371919"/>
              <a:ext cx="792088" cy="543647"/>
            </a:xfrm>
            <a:prstGeom prst="rect">
              <a:avLst/>
            </a:prstGeom>
          </p:spPr>
        </p:pic>
        <p:grpSp>
          <p:nvGrpSpPr>
            <p:cNvPr id="221" name="図形グループ 220"/>
            <p:cNvGrpSpPr/>
            <p:nvPr/>
          </p:nvGrpSpPr>
          <p:grpSpPr>
            <a:xfrm>
              <a:off x="4108636" y="1371919"/>
              <a:ext cx="499492" cy="545661"/>
              <a:chOff x="4000500" y="1182650"/>
              <a:chExt cx="499492" cy="545661"/>
            </a:xfrm>
          </p:grpSpPr>
          <p:sp>
            <p:nvSpPr>
              <p:cNvPr id="222" name="角丸四角形 221"/>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正方形/長方形 222"/>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263</a:t>
                </a:r>
              </a:p>
              <a:p>
                <a:pPr algn="ctr"/>
                <a:r>
                  <a:rPr kumimoji="1" lang="en-US" altLang="ja-JP" sz="800" dirty="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224" name="テキスト ボックス 223"/>
              <p:cNvSpPr txBox="1"/>
              <p:nvPr/>
            </p:nvSpPr>
            <p:spPr>
              <a:xfrm>
                <a:off x="4000500" y="1511573"/>
                <a:ext cx="497352" cy="215444"/>
              </a:xfrm>
              <a:prstGeom prst="rect">
                <a:avLst/>
              </a:prstGeom>
              <a:noFill/>
            </p:spPr>
            <p:txBody>
              <a:bodyPr wrap="none" rtlCol="0">
                <a:spAutoFit/>
              </a:bodyPr>
              <a:lstStyle/>
              <a:p>
                <a:pPr algn="ctr"/>
                <a:r>
                  <a:rPr kumimoji="1" lang="en-US" altLang="ja-JP" sz="800" dirty="0">
                    <a:solidFill>
                      <a:schemeClr val="bg1"/>
                    </a:solidFill>
                  </a:rPr>
                  <a:t>○×</a:t>
                </a:r>
                <a:r>
                  <a:rPr kumimoji="1" lang="ja-JP" altLang="en-US" sz="800" dirty="0">
                    <a:solidFill>
                      <a:schemeClr val="bg1"/>
                    </a:solidFill>
                  </a:rPr>
                  <a:t>電力</a:t>
                </a:r>
              </a:p>
            </p:txBody>
          </p:sp>
        </p:grpSp>
        <p:grpSp>
          <p:nvGrpSpPr>
            <p:cNvPr id="225" name="図形グループ 224"/>
            <p:cNvGrpSpPr/>
            <p:nvPr/>
          </p:nvGrpSpPr>
          <p:grpSpPr>
            <a:xfrm>
              <a:off x="7204041" y="1371919"/>
              <a:ext cx="499492" cy="545661"/>
              <a:chOff x="6373788" y="4940591"/>
              <a:chExt cx="499492" cy="545661"/>
            </a:xfrm>
          </p:grpSpPr>
          <p:sp>
            <p:nvSpPr>
              <p:cNvPr id="226" name="角丸四角形 225"/>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円/楕円 226"/>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角丸四角形 227"/>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9" name="図形グループ 228"/>
            <p:cNvGrpSpPr/>
            <p:nvPr/>
          </p:nvGrpSpPr>
          <p:grpSpPr>
            <a:xfrm>
              <a:off x="7635841" y="1435419"/>
              <a:ext cx="499492" cy="445407"/>
              <a:chOff x="6805588" y="5004091"/>
              <a:chExt cx="499492" cy="445407"/>
            </a:xfrm>
          </p:grpSpPr>
          <p:sp>
            <p:nvSpPr>
              <p:cNvPr id="230" name="台形 229"/>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角丸四角形 230"/>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角丸四角形 231"/>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3" name="角丸四角形 232"/>
            <p:cNvSpPr/>
            <p:nvPr/>
          </p:nvSpPr>
          <p:spPr bwMode="auto">
            <a:xfrm>
              <a:off x="2699792" y="2320612"/>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a:ln>
                    <a:noFill/>
                  </a:ln>
                  <a:solidFill>
                    <a:srgbClr val="FFFFFF"/>
                  </a:solidFill>
                  <a:effectLst/>
                  <a:latin typeface="+mn-lt"/>
                  <a:ea typeface="+mn-ea"/>
                </a:rPr>
                <a:t>　　　　　　　　　　　　　　　　　　　　　　　　　　　　　　　　　　　　　　　　　　　　　　　　　　　　　　　　様々</a:t>
              </a:r>
              <a:r>
                <a:rPr kumimoji="0" lang="ja-JP" altLang="en-US" sz="800" b="0" i="0" u="none" strike="noStrike" cap="none" normalizeH="0" dirty="0">
                  <a:ln>
                    <a:noFill/>
                  </a:ln>
                  <a:solidFill>
                    <a:srgbClr val="FFFFFF"/>
                  </a:solidFill>
                  <a:effectLst/>
                  <a:latin typeface="+mn-lt"/>
                  <a:ea typeface="+mn-ea"/>
                </a:rPr>
                <a:t>なアクティビティ</a:t>
              </a:r>
            </a:p>
          </p:txBody>
        </p:sp>
        <p:grpSp>
          <p:nvGrpSpPr>
            <p:cNvPr id="234" name="図形グループ 233"/>
            <p:cNvGrpSpPr/>
            <p:nvPr/>
          </p:nvGrpSpPr>
          <p:grpSpPr>
            <a:xfrm>
              <a:off x="3878604" y="2657708"/>
              <a:ext cx="228599" cy="443927"/>
              <a:chOff x="1946324" y="4125162"/>
              <a:chExt cx="969964" cy="2007872"/>
            </a:xfrm>
          </p:grpSpPr>
          <p:sp>
            <p:nvSpPr>
              <p:cNvPr id="235" name="円/楕円 2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フローチャート: 論理積ゲート 2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7" name="図形グループ 236"/>
            <p:cNvGrpSpPr/>
            <p:nvPr/>
          </p:nvGrpSpPr>
          <p:grpSpPr>
            <a:xfrm>
              <a:off x="4389262" y="2657708"/>
              <a:ext cx="228599" cy="443927"/>
              <a:chOff x="1946324" y="4125162"/>
              <a:chExt cx="969964" cy="2007872"/>
            </a:xfrm>
          </p:grpSpPr>
          <p:sp>
            <p:nvSpPr>
              <p:cNvPr id="238" name="円/楕円 2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9" name="フローチャート: 論理積ゲート 2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0" name="図形グループ 239"/>
            <p:cNvGrpSpPr/>
            <p:nvPr/>
          </p:nvGrpSpPr>
          <p:grpSpPr>
            <a:xfrm>
              <a:off x="4160663" y="2587858"/>
              <a:ext cx="228599" cy="443927"/>
              <a:chOff x="1946324" y="4125162"/>
              <a:chExt cx="969964" cy="2007872"/>
            </a:xfrm>
          </p:grpSpPr>
          <p:sp>
            <p:nvSpPr>
              <p:cNvPr id="241" name="円/楕円 2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フローチャート: 論理積ゲート 2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3" name="図形グループ 242"/>
            <p:cNvGrpSpPr/>
            <p:nvPr/>
          </p:nvGrpSpPr>
          <p:grpSpPr>
            <a:xfrm>
              <a:off x="4634288" y="2587858"/>
              <a:ext cx="228599" cy="443927"/>
              <a:chOff x="1946324" y="4125162"/>
              <a:chExt cx="969964" cy="2007872"/>
            </a:xfrm>
          </p:grpSpPr>
          <p:sp>
            <p:nvSpPr>
              <p:cNvPr id="244" name="円/楕円 2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フローチャート: 論理積ゲート 2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6" name="図形グループ 245"/>
            <p:cNvGrpSpPr/>
            <p:nvPr/>
          </p:nvGrpSpPr>
          <p:grpSpPr>
            <a:xfrm>
              <a:off x="2834578" y="2657708"/>
              <a:ext cx="228599" cy="443927"/>
              <a:chOff x="1946324" y="4125162"/>
              <a:chExt cx="969964" cy="2007872"/>
            </a:xfrm>
          </p:grpSpPr>
          <p:sp>
            <p:nvSpPr>
              <p:cNvPr id="247" name="円/楕円 24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フローチャート: 論理積ゲート 24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9" name="図形グループ 248"/>
            <p:cNvGrpSpPr/>
            <p:nvPr/>
          </p:nvGrpSpPr>
          <p:grpSpPr>
            <a:xfrm>
              <a:off x="3345236" y="2657708"/>
              <a:ext cx="228599" cy="443927"/>
              <a:chOff x="1946324" y="4125162"/>
              <a:chExt cx="969964" cy="2007872"/>
            </a:xfrm>
          </p:grpSpPr>
          <p:sp>
            <p:nvSpPr>
              <p:cNvPr id="250" name="円/楕円 24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1" name="フローチャート: 論理積ゲート 2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2" name="図形グループ 251"/>
            <p:cNvGrpSpPr/>
            <p:nvPr/>
          </p:nvGrpSpPr>
          <p:grpSpPr>
            <a:xfrm>
              <a:off x="3116637" y="2587858"/>
              <a:ext cx="228599" cy="443927"/>
              <a:chOff x="1946324" y="4125162"/>
              <a:chExt cx="969964" cy="2007872"/>
            </a:xfrm>
          </p:grpSpPr>
          <p:sp>
            <p:nvSpPr>
              <p:cNvPr id="253" name="円/楕円 2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4" name="フローチャート: 論理積ゲート 2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5" name="図形グループ 254"/>
            <p:cNvGrpSpPr/>
            <p:nvPr/>
          </p:nvGrpSpPr>
          <p:grpSpPr>
            <a:xfrm>
              <a:off x="3590262" y="2587858"/>
              <a:ext cx="228599" cy="443927"/>
              <a:chOff x="1946324" y="4125162"/>
              <a:chExt cx="969964" cy="2007872"/>
            </a:xfrm>
          </p:grpSpPr>
          <p:sp>
            <p:nvSpPr>
              <p:cNvPr id="256" name="円/楕円 25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フローチャート: 論理積ゲート 25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8" name="図形グループ 257"/>
            <p:cNvGrpSpPr/>
            <p:nvPr/>
          </p:nvGrpSpPr>
          <p:grpSpPr>
            <a:xfrm>
              <a:off x="5950465" y="2663061"/>
              <a:ext cx="228599" cy="443927"/>
              <a:chOff x="1946324" y="4125162"/>
              <a:chExt cx="969964" cy="2007872"/>
            </a:xfrm>
          </p:grpSpPr>
          <p:sp>
            <p:nvSpPr>
              <p:cNvPr id="259" name="円/楕円 2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フローチャート: 論理積ゲート 2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1" name="図形グループ 260"/>
            <p:cNvGrpSpPr/>
            <p:nvPr/>
          </p:nvGrpSpPr>
          <p:grpSpPr>
            <a:xfrm>
              <a:off x="6461123" y="2663061"/>
              <a:ext cx="228599" cy="443927"/>
              <a:chOff x="1946324" y="4125162"/>
              <a:chExt cx="969964" cy="2007872"/>
            </a:xfrm>
          </p:grpSpPr>
          <p:sp>
            <p:nvSpPr>
              <p:cNvPr id="262" name="円/楕円 26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フローチャート: 論理積ゲート 26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4" name="図形グループ 263"/>
            <p:cNvGrpSpPr/>
            <p:nvPr/>
          </p:nvGrpSpPr>
          <p:grpSpPr>
            <a:xfrm>
              <a:off x="6232524" y="2593211"/>
              <a:ext cx="228599" cy="443927"/>
              <a:chOff x="1946324" y="4125162"/>
              <a:chExt cx="969964" cy="2007872"/>
            </a:xfrm>
          </p:grpSpPr>
          <p:sp>
            <p:nvSpPr>
              <p:cNvPr id="265" name="円/楕円 2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フローチャート: 論理積ゲート 2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7" name="図形グループ 266"/>
            <p:cNvGrpSpPr/>
            <p:nvPr/>
          </p:nvGrpSpPr>
          <p:grpSpPr>
            <a:xfrm>
              <a:off x="6706149" y="2593211"/>
              <a:ext cx="228599" cy="443927"/>
              <a:chOff x="1946324" y="4125162"/>
              <a:chExt cx="969964" cy="2007872"/>
            </a:xfrm>
          </p:grpSpPr>
          <p:sp>
            <p:nvSpPr>
              <p:cNvPr id="268" name="円/楕円 26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フローチャート: 論理積ゲート 2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0" name="図形グループ 269"/>
            <p:cNvGrpSpPr/>
            <p:nvPr/>
          </p:nvGrpSpPr>
          <p:grpSpPr>
            <a:xfrm>
              <a:off x="4918483" y="2656840"/>
              <a:ext cx="228599" cy="443927"/>
              <a:chOff x="1946324" y="4125162"/>
              <a:chExt cx="969964" cy="2007872"/>
            </a:xfrm>
          </p:grpSpPr>
          <p:sp>
            <p:nvSpPr>
              <p:cNvPr id="271" name="円/楕円 2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フローチャート: 論理積ゲート 2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3" name="図形グループ 272"/>
            <p:cNvGrpSpPr/>
            <p:nvPr/>
          </p:nvGrpSpPr>
          <p:grpSpPr>
            <a:xfrm>
              <a:off x="5429141" y="2656840"/>
              <a:ext cx="228599" cy="443927"/>
              <a:chOff x="1946324" y="4125162"/>
              <a:chExt cx="969964" cy="2007872"/>
            </a:xfrm>
          </p:grpSpPr>
          <p:sp>
            <p:nvSpPr>
              <p:cNvPr id="274" name="円/楕円 27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フローチャート: 論理積ゲート 27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6" name="図形グループ 275"/>
            <p:cNvGrpSpPr/>
            <p:nvPr/>
          </p:nvGrpSpPr>
          <p:grpSpPr>
            <a:xfrm>
              <a:off x="5200542" y="2586990"/>
              <a:ext cx="228599" cy="443927"/>
              <a:chOff x="1946324" y="4125162"/>
              <a:chExt cx="969964" cy="2007872"/>
            </a:xfrm>
          </p:grpSpPr>
          <p:sp>
            <p:nvSpPr>
              <p:cNvPr id="277" name="円/楕円 2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8" name="フローチャート: 論理積ゲート 2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9" name="図形グループ 278"/>
            <p:cNvGrpSpPr/>
            <p:nvPr/>
          </p:nvGrpSpPr>
          <p:grpSpPr>
            <a:xfrm>
              <a:off x="5674167" y="2586990"/>
              <a:ext cx="228599" cy="443927"/>
              <a:chOff x="1946324" y="4125162"/>
              <a:chExt cx="969964" cy="2007872"/>
            </a:xfrm>
          </p:grpSpPr>
          <p:sp>
            <p:nvSpPr>
              <p:cNvPr id="280" name="円/楕円 27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フローチャート: 論理積ゲート 28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2" name="図形グループ 281"/>
            <p:cNvGrpSpPr/>
            <p:nvPr/>
          </p:nvGrpSpPr>
          <p:grpSpPr>
            <a:xfrm>
              <a:off x="6971072" y="2670935"/>
              <a:ext cx="228599" cy="443927"/>
              <a:chOff x="1946324" y="4125162"/>
              <a:chExt cx="969964" cy="2007872"/>
            </a:xfrm>
          </p:grpSpPr>
          <p:sp>
            <p:nvSpPr>
              <p:cNvPr id="283" name="円/楕円 28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フローチャート: 論理積ゲート 28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5" name="図形グループ 284"/>
            <p:cNvGrpSpPr/>
            <p:nvPr/>
          </p:nvGrpSpPr>
          <p:grpSpPr>
            <a:xfrm>
              <a:off x="7481730" y="2670935"/>
              <a:ext cx="228599" cy="443927"/>
              <a:chOff x="1946324" y="4125162"/>
              <a:chExt cx="969964" cy="2007872"/>
            </a:xfrm>
          </p:grpSpPr>
          <p:sp>
            <p:nvSpPr>
              <p:cNvPr id="286" name="円/楕円 28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フローチャート: 論理積ゲート 28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8" name="図形グループ 287"/>
            <p:cNvGrpSpPr/>
            <p:nvPr/>
          </p:nvGrpSpPr>
          <p:grpSpPr>
            <a:xfrm>
              <a:off x="7253131" y="2601085"/>
              <a:ext cx="228599" cy="443927"/>
              <a:chOff x="1946324" y="4125162"/>
              <a:chExt cx="969964" cy="2007872"/>
            </a:xfrm>
          </p:grpSpPr>
          <p:sp>
            <p:nvSpPr>
              <p:cNvPr id="289" name="円/楕円 2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フローチャート: 論理積ゲート 2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1" name="図形グループ 290"/>
            <p:cNvGrpSpPr/>
            <p:nvPr/>
          </p:nvGrpSpPr>
          <p:grpSpPr>
            <a:xfrm>
              <a:off x="7726756" y="2601085"/>
              <a:ext cx="228599" cy="443927"/>
              <a:chOff x="1946324" y="4125162"/>
              <a:chExt cx="969964" cy="2007872"/>
            </a:xfrm>
          </p:grpSpPr>
          <p:sp>
            <p:nvSpPr>
              <p:cNvPr id="292" name="円/楕円 2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3" name="フローチャート: 論理積ゲート 2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0" name="上矢印 9"/>
            <p:cNvSpPr/>
            <p:nvPr/>
          </p:nvSpPr>
          <p:spPr>
            <a:xfrm>
              <a:off x="3052566" y="3193831"/>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5" name="テキスト ボックス 294"/>
            <p:cNvSpPr txBox="1"/>
            <p:nvPr/>
          </p:nvSpPr>
          <p:spPr>
            <a:xfrm>
              <a:off x="2409231" y="1005777"/>
              <a:ext cx="6004977" cy="369332"/>
            </a:xfrm>
            <a:prstGeom prst="rect">
              <a:avLst/>
            </a:prstGeom>
            <a:noFill/>
          </p:spPr>
          <p:txBody>
            <a:bodyPr wrap="none" rtlCol="0">
              <a:spAutoFit/>
            </a:bodyPr>
            <a:lstStyle/>
            <a:p>
              <a:pPr algn="ctr"/>
              <a:r>
                <a:rPr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rPr>
                <a:t>デジタル・コピー／デジタル・ツイン（</a:t>
              </a:r>
              <a:r>
                <a:rPr lang="en-US" altLang="ja-JP" b="1" dirty="0">
                  <a:ln>
                    <a:solidFill>
                      <a:srgbClr val="C00000"/>
                    </a:solidFill>
                  </a:ln>
                  <a:solidFill>
                    <a:schemeClr val="accent2"/>
                  </a:solidFill>
                  <a:effectLst>
                    <a:glow rad="127000">
                      <a:schemeClr val="bg1"/>
                    </a:glow>
                  </a:effectLst>
                  <a:latin typeface="Meiryo" charset="-128"/>
                  <a:ea typeface="Meiryo" charset="-128"/>
                  <a:cs typeface="Meiryo" charset="-128"/>
                </a:rPr>
                <a:t>Digital Twin</a:t>
              </a:r>
              <a:r>
                <a:rPr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rPr>
                <a:t>）</a:t>
              </a:r>
              <a:endParaRPr kumimoji="1"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endParaRPr>
            </a:p>
          </p:txBody>
        </p:sp>
        <p:sp>
          <p:nvSpPr>
            <p:cNvPr id="15" name="テキスト ボックス 14"/>
            <p:cNvSpPr txBox="1"/>
            <p:nvPr/>
          </p:nvSpPr>
          <p:spPr>
            <a:xfrm>
              <a:off x="3344669" y="3647069"/>
              <a:ext cx="723275"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データ</a:t>
              </a:r>
            </a:p>
          </p:txBody>
        </p:sp>
      </p:grpSp>
      <p:grpSp>
        <p:nvGrpSpPr>
          <p:cNvPr id="9" name="グループ化 8">
            <a:extLst>
              <a:ext uri="{FF2B5EF4-FFF2-40B4-BE49-F238E27FC236}">
                <a16:creationId xmlns:a16="http://schemas.microsoft.com/office/drawing/2014/main" id="{22149B39-153F-344E-B4C8-917D9DC69243}"/>
              </a:ext>
            </a:extLst>
          </p:cNvPr>
          <p:cNvGrpSpPr/>
          <p:nvPr/>
        </p:nvGrpSpPr>
        <p:grpSpPr>
          <a:xfrm>
            <a:off x="6432141" y="3204726"/>
            <a:ext cx="1267406" cy="1011505"/>
            <a:chOff x="6432141" y="3204726"/>
            <a:chExt cx="1267406" cy="1011505"/>
          </a:xfrm>
        </p:grpSpPr>
        <p:sp>
          <p:nvSpPr>
            <p:cNvPr id="294" name="上矢印 293"/>
            <p:cNvSpPr/>
            <p:nvPr/>
          </p:nvSpPr>
          <p:spPr>
            <a:xfrm rot="10800000">
              <a:off x="6432141" y="3204726"/>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テキスト ボックス 295"/>
            <p:cNvSpPr txBox="1"/>
            <p:nvPr/>
          </p:nvSpPr>
          <p:spPr>
            <a:xfrm>
              <a:off x="6718147" y="3542486"/>
              <a:ext cx="723275"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最適解</a:t>
              </a:r>
            </a:p>
          </p:txBody>
        </p:sp>
      </p:grpSp>
      <p:grpSp>
        <p:nvGrpSpPr>
          <p:cNvPr id="6" name="グループ化 5">
            <a:extLst>
              <a:ext uri="{FF2B5EF4-FFF2-40B4-BE49-F238E27FC236}">
                <a16:creationId xmlns:a16="http://schemas.microsoft.com/office/drawing/2014/main" id="{96C24AFC-4134-234E-99A0-DDDBF04076F8}"/>
              </a:ext>
            </a:extLst>
          </p:cNvPr>
          <p:cNvGrpSpPr/>
          <p:nvPr/>
        </p:nvGrpSpPr>
        <p:grpSpPr>
          <a:xfrm>
            <a:off x="4165223" y="1400800"/>
            <a:ext cx="2492991" cy="1938481"/>
            <a:chOff x="4165223" y="1400800"/>
            <a:chExt cx="2492991" cy="1938481"/>
          </a:xfrm>
        </p:grpSpPr>
        <p:pic>
          <p:nvPicPr>
            <p:cNvPr id="13" name="図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4445428" y="1400800"/>
              <a:ext cx="1932582" cy="1938481"/>
            </a:xfrm>
            <a:prstGeom prst="rect">
              <a:avLst/>
            </a:prstGeom>
          </p:spPr>
        </p:pic>
        <p:sp>
          <p:nvSpPr>
            <p:cNvPr id="14" name="テキスト ボックス 13"/>
            <p:cNvSpPr txBox="1"/>
            <p:nvPr/>
          </p:nvSpPr>
          <p:spPr>
            <a:xfrm>
              <a:off x="4165223" y="2151625"/>
              <a:ext cx="2492991" cy="553998"/>
            </a:xfrm>
            <a:prstGeom prst="rect">
              <a:avLst/>
            </a:prstGeom>
            <a:noFill/>
            <a:effectLst>
              <a:glow rad="228600">
                <a:schemeClr val="accent2">
                  <a:satMod val="175000"/>
                  <a:alpha val="40000"/>
                </a:schemeClr>
              </a:glow>
            </a:effectLst>
          </p:spPr>
          <p:txBody>
            <a:bodyPr wrap="none" rtlCol="0">
              <a:spAutoFit/>
            </a:bodyPr>
            <a:lstStyle/>
            <a:p>
              <a:pPr algn="ctr"/>
              <a:r>
                <a:rPr lang="ja-JP" altLang="en-US" sz="2000" b="1">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rPr>
                <a:t>シミュレーション</a:t>
              </a:r>
              <a:endParaRPr lang="en-US" altLang="ja-JP" sz="2000" b="1" dirty="0">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endParaRPr>
            </a:p>
            <a:p>
              <a:pPr algn="ctr"/>
              <a:r>
                <a:rPr kumimoji="1" lang="ja-JP" altLang="en-US" sz="1000" b="1">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rPr>
                <a:t>デジタル・ツインを使って最適解を導出</a:t>
              </a:r>
            </a:p>
          </p:txBody>
        </p:sp>
      </p:grpSp>
    </p:spTree>
    <p:extLst>
      <p:ext uri="{BB962C8B-B14F-4D97-AF65-F5344CB8AC3E}">
        <p14:creationId xmlns:p14="http://schemas.microsoft.com/office/powerpoint/2010/main" val="154186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164C2E-A300-664C-880F-8A03DA0D4941}"/>
              </a:ext>
            </a:extLst>
          </p:cNvPr>
          <p:cNvSpPr>
            <a:spLocks noGrp="1"/>
          </p:cNvSpPr>
          <p:nvPr>
            <p:ph type="title"/>
          </p:nvPr>
        </p:nvSpPr>
        <p:spPr/>
        <p:txBody>
          <a:bodyPr/>
          <a:lstStyle/>
          <a:p>
            <a:r>
              <a:rPr kumimoji="1" lang="ja-JP" altLang="en-US"/>
              <a:t>デジタル・ツイン</a:t>
            </a:r>
            <a:r>
              <a:rPr lang="ja-JP" altLang="en-US"/>
              <a:t>：現実世界の最適化／工場での適用</a:t>
            </a:r>
            <a:endParaRPr kumimoji="1" lang="ja-JP" altLang="en-US"/>
          </a:p>
        </p:txBody>
      </p:sp>
      <p:sp>
        <p:nvSpPr>
          <p:cNvPr id="3" name="円/楕円 2">
            <a:extLst>
              <a:ext uri="{FF2B5EF4-FFF2-40B4-BE49-F238E27FC236}">
                <a16:creationId xmlns:a16="http://schemas.microsoft.com/office/drawing/2014/main" id="{6E11C1F5-3181-CF4D-BB91-2DF48E021E22}"/>
              </a:ext>
            </a:extLst>
          </p:cNvPr>
          <p:cNvSpPr/>
          <p:nvPr/>
        </p:nvSpPr>
        <p:spPr>
          <a:xfrm>
            <a:off x="1243584" y="1920240"/>
            <a:ext cx="3328416" cy="332841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5E6B7E3D-6DD2-5D4B-AA6F-4A294A66E39F}"/>
              </a:ext>
            </a:extLst>
          </p:cNvPr>
          <p:cNvSpPr/>
          <p:nvPr/>
        </p:nvSpPr>
        <p:spPr>
          <a:xfrm>
            <a:off x="4565904" y="1920240"/>
            <a:ext cx="3328416" cy="332841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a:extLst>
              <a:ext uri="{FF2B5EF4-FFF2-40B4-BE49-F238E27FC236}">
                <a16:creationId xmlns:a16="http://schemas.microsoft.com/office/drawing/2014/main" id="{45A5A8BD-5278-B546-8A2E-CCC7171D131F}"/>
              </a:ext>
            </a:extLst>
          </p:cNvPr>
          <p:cNvSpPr/>
          <p:nvPr/>
        </p:nvSpPr>
        <p:spPr>
          <a:xfrm>
            <a:off x="2907792" y="4620768"/>
            <a:ext cx="3633214" cy="627888"/>
          </a:xfrm>
          <a:prstGeom prst="homePlate">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a:extLst>
              <a:ext uri="{FF2B5EF4-FFF2-40B4-BE49-F238E27FC236}">
                <a16:creationId xmlns:a16="http://schemas.microsoft.com/office/drawing/2014/main" id="{3B66298A-F57F-FA45-8B83-21F605B4649F}"/>
              </a:ext>
            </a:extLst>
          </p:cNvPr>
          <p:cNvSpPr/>
          <p:nvPr/>
        </p:nvSpPr>
        <p:spPr>
          <a:xfrm flipH="1">
            <a:off x="2596898" y="1920240"/>
            <a:ext cx="3633214" cy="627888"/>
          </a:xfrm>
          <a:prstGeom prst="homePlate">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F00C9276-2CF9-A44E-B971-A874684FB0CB}"/>
              </a:ext>
            </a:extLst>
          </p:cNvPr>
          <p:cNvSpPr txBox="1"/>
          <p:nvPr/>
        </p:nvSpPr>
        <p:spPr>
          <a:xfrm>
            <a:off x="1776713" y="2782669"/>
            <a:ext cx="2262158"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デジタル・プラント</a:t>
            </a:r>
          </a:p>
        </p:txBody>
      </p:sp>
      <p:sp>
        <p:nvSpPr>
          <p:cNvPr id="8" name="テキスト ボックス 7">
            <a:extLst>
              <a:ext uri="{FF2B5EF4-FFF2-40B4-BE49-F238E27FC236}">
                <a16:creationId xmlns:a16="http://schemas.microsoft.com/office/drawing/2014/main" id="{9595BB40-DD67-0B4A-BA3D-491030466548}"/>
              </a:ext>
            </a:extLst>
          </p:cNvPr>
          <p:cNvSpPr txBox="1"/>
          <p:nvPr/>
        </p:nvSpPr>
        <p:spPr>
          <a:xfrm>
            <a:off x="4983617" y="4125207"/>
            <a:ext cx="2492991"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フィジカル・プラント</a:t>
            </a:r>
          </a:p>
        </p:txBody>
      </p:sp>
      <p:sp>
        <p:nvSpPr>
          <p:cNvPr id="9" name="テキスト ボックス 8">
            <a:extLst>
              <a:ext uri="{FF2B5EF4-FFF2-40B4-BE49-F238E27FC236}">
                <a16:creationId xmlns:a16="http://schemas.microsoft.com/office/drawing/2014/main" id="{25EDE516-0945-0E4E-B4F6-4F892BDB485E}"/>
              </a:ext>
            </a:extLst>
          </p:cNvPr>
          <p:cNvSpPr txBox="1"/>
          <p:nvPr/>
        </p:nvSpPr>
        <p:spPr>
          <a:xfrm>
            <a:off x="3351157" y="4803940"/>
            <a:ext cx="2441695"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最適解による制御・指示</a:t>
            </a:r>
          </a:p>
        </p:txBody>
      </p:sp>
      <p:sp>
        <p:nvSpPr>
          <p:cNvPr id="10" name="テキスト ボックス 9">
            <a:extLst>
              <a:ext uri="{FF2B5EF4-FFF2-40B4-BE49-F238E27FC236}">
                <a16:creationId xmlns:a16="http://schemas.microsoft.com/office/drawing/2014/main" id="{B3D787E4-687E-5F44-B9D2-491367E61E76}"/>
              </a:ext>
            </a:extLst>
          </p:cNvPr>
          <p:cNvSpPr txBox="1"/>
          <p:nvPr/>
        </p:nvSpPr>
        <p:spPr>
          <a:xfrm>
            <a:off x="3345057" y="2064907"/>
            <a:ext cx="2441694"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パフォーマンス・データ</a:t>
            </a:r>
          </a:p>
        </p:txBody>
      </p:sp>
      <p:sp>
        <p:nvSpPr>
          <p:cNvPr id="11" name="テキスト ボックス 10">
            <a:extLst>
              <a:ext uri="{FF2B5EF4-FFF2-40B4-BE49-F238E27FC236}">
                <a16:creationId xmlns:a16="http://schemas.microsoft.com/office/drawing/2014/main" id="{37C70843-3515-4142-8FA4-D58D079D49C4}"/>
              </a:ext>
            </a:extLst>
          </p:cNvPr>
          <p:cNvSpPr txBox="1"/>
          <p:nvPr/>
        </p:nvSpPr>
        <p:spPr>
          <a:xfrm>
            <a:off x="1655510" y="3366921"/>
            <a:ext cx="2646878" cy="584775"/>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デジタル・ツインを使った</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シミュレーション</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65794EFE-61B3-D348-820E-317D072F1F67}"/>
              </a:ext>
            </a:extLst>
          </p:cNvPr>
          <p:cNvSpPr txBox="1"/>
          <p:nvPr/>
        </p:nvSpPr>
        <p:spPr>
          <a:xfrm>
            <a:off x="4906677" y="3365416"/>
            <a:ext cx="2646878" cy="584775"/>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センサーを使った</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リアルタイムなデータ取得</a:t>
            </a:r>
            <a:endParaRPr kumimoji="1" lang="ja-JP" altLang="en-US" sz="1600">
              <a:solidFill>
                <a:schemeClr val="bg1"/>
              </a:solidFill>
              <a:latin typeface="Meiryo" panose="020B0604030504040204" pitchFamily="34" charset="-128"/>
              <a:ea typeface="Meiryo" panose="020B0604030504040204" pitchFamily="34" charset="-128"/>
            </a:endParaRPr>
          </a:p>
        </p:txBody>
      </p:sp>
      <p:pic>
        <p:nvPicPr>
          <p:cNvPr id="13" name="図 12">
            <a:extLst>
              <a:ext uri="{FF2B5EF4-FFF2-40B4-BE49-F238E27FC236}">
                <a16:creationId xmlns:a16="http://schemas.microsoft.com/office/drawing/2014/main" id="{CB2874E9-D1F6-9E42-80C4-B8AC7318F7F1}"/>
              </a:ext>
            </a:extLst>
          </p:cNvPr>
          <p:cNvPicPr>
            <a:picLocks noChangeAspect="1"/>
          </p:cNvPicPr>
          <p:nvPr/>
        </p:nvPicPr>
        <p:blipFill>
          <a:blip r:embed="rId2">
            <a:duotone>
              <a:schemeClr val="accent1">
                <a:shade val="45000"/>
                <a:satMod val="135000"/>
              </a:schemeClr>
              <a:prstClr val="white"/>
            </a:duotone>
          </a:blip>
          <a:stretch>
            <a:fillRect/>
          </a:stretch>
        </p:blipFill>
        <p:spPr>
          <a:xfrm flipH="1">
            <a:off x="1128397" y="3972678"/>
            <a:ext cx="2001078" cy="2001078"/>
          </a:xfrm>
          <a:prstGeom prst="rect">
            <a:avLst/>
          </a:prstGeom>
          <a:effectLst>
            <a:outerShdw blurRad="50800" dist="38100" dir="2700000" algn="tl" rotWithShape="0">
              <a:prstClr val="black">
                <a:alpha val="40000"/>
              </a:prstClr>
            </a:outerShdw>
          </a:effectLst>
        </p:spPr>
      </p:pic>
      <p:pic>
        <p:nvPicPr>
          <p:cNvPr id="14" name="図 13">
            <a:extLst>
              <a:ext uri="{FF2B5EF4-FFF2-40B4-BE49-F238E27FC236}">
                <a16:creationId xmlns:a16="http://schemas.microsoft.com/office/drawing/2014/main" id="{DCC8C30B-E20D-E741-B556-B4899B63D518}"/>
              </a:ext>
            </a:extLst>
          </p:cNvPr>
          <p:cNvPicPr>
            <a:picLocks noChangeAspect="1"/>
          </p:cNvPicPr>
          <p:nvPr/>
        </p:nvPicPr>
        <p:blipFill>
          <a:blip r:embed="rId2"/>
          <a:stretch>
            <a:fillRect/>
          </a:stretch>
        </p:blipFill>
        <p:spPr>
          <a:xfrm flipH="1">
            <a:off x="6061677" y="1351693"/>
            <a:ext cx="2001078" cy="2001078"/>
          </a:xfrm>
          <a:prstGeom prst="rect">
            <a:avLst/>
          </a:prstGeom>
          <a:effectLst>
            <a:outerShdw blurRad="50800" dist="38100" dir="2700000" algn="tl" rotWithShape="0">
              <a:prstClr val="black">
                <a:alpha val="40000"/>
              </a:prstClr>
            </a:outerShdw>
          </a:effectLst>
        </p:spPr>
      </p:pic>
      <p:sp>
        <p:nvSpPr>
          <p:cNvPr id="15" name="正方形/長方形 14">
            <a:extLst>
              <a:ext uri="{FF2B5EF4-FFF2-40B4-BE49-F238E27FC236}">
                <a16:creationId xmlns:a16="http://schemas.microsoft.com/office/drawing/2014/main" id="{A87F9FEE-4BEA-5E45-9D04-C0CB546FC848}"/>
              </a:ext>
            </a:extLst>
          </p:cNvPr>
          <p:cNvSpPr/>
          <p:nvPr/>
        </p:nvSpPr>
        <p:spPr>
          <a:xfrm>
            <a:off x="1261956" y="4007951"/>
            <a:ext cx="3031855" cy="461665"/>
          </a:xfrm>
          <a:prstGeom prst="rect">
            <a:avLst/>
          </a:prstGeom>
        </p:spPr>
        <p:txBody>
          <a:bodyPr wrap="square">
            <a:spAutoFit/>
          </a:bodyPr>
          <a:lstStyle/>
          <a:p>
            <a:pPr algn="r"/>
            <a:r>
              <a:rPr lang="ja-JP" altLang="en-US" sz="1200">
                <a:solidFill>
                  <a:schemeClr val="bg1"/>
                </a:solidFill>
                <a:latin typeface="Meiryo" charset="-128"/>
                <a:ea typeface="Meiryo" charset="-128"/>
                <a:cs typeface="Meiryo" charset="-128"/>
              </a:rPr>
              <a:t>条件を変え実験を繰り返し</a:t>
            </a:r>
            <a:endParaRPr lang="en-US" altLang="ja-JP" sz="1200" dirty="0">
              <a:solidFill>
                <a:schemeClr val="bg1"/>
              </a:solidFill>
              <a:latin typeface="Meiryo" charset="-128"/>
              <a:ea typeface="Meiryo" charset="-128"/>
              <a:cs typeface="Meiryo" charset="-128"/>
            </a:endParaRPr>
          </a:p>
          <a:p>
            <a:pPr algn="r"/>
            <a:r>
              <a:rPr lang="ja-JP" altLang="en-US" sz="1200">
                <a:solidFill>
                  <a:schemeClr val="bg1"/>
                </a:solidFill>
                <a:latin typeface="Meiryo" charset="-128"/>
                <a:ea typeface="Meiryo" charset="-128"/>
                <a:cs typeface="Meiryo" charset="-128"/>
              </a:rPr>
              <a:t>最適解を見つけ出す</a:t>
            </a:r>
            <a:endParaRPr lang="en-US" altLang="ja-JP" sz="1200" dirty="0">
              <a:solidFill>
                <a:schemeClr val="bg1"/>
              </a:solidFill>
              <a:latin typeface="Meiryo" charset="-128"/>
              <a:ea typeface="Meiryo" charset="-128"/>
              <a:cs typeface="Meiryo" charset="-128"/>
            </a:endParaRPr>
          </a:p>
        </p:txBody>
      </p:sp>
      <p:sp>
        <p:nvSpPr>
          <p:cNvPr id="16" name="テキスト ボックス 15">
            <a:extLst>
              <a:ext uri="{FF2B5EF4-FFF2-40B4-BE49-F238E27FC236}">
                <a16:creationId xmlns:a16="http://schemas.microsoft.com/office/drawing/2014/main" id="{043C255D-266F-D747-AD8C-67D3A0A08D79}"/>
              </a:ext>
            </a:extLst>
          </p:cNvPr>
          <p:cNvSpPr txBox="1"/>
          <p:nvPr/>
        </p:nvSpPr>
        <p:spPr>
          <a:xfrm>
            <a:off x="4817457" y="2812165"/>
            <a:ext cx="1723549"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変更</a:t>
            </a:r>
            <a:r>
              <a:rPr kumimoji="1" lang="ja-JP" altLang="en-US" sz="1200">
                <a:solidFill>
                  <a:schemeClr val="bg1"/>
                </a:solidFill>
                <a:latin typeface="Meiryo" charset="-128"/>
                <a:ea typeface="Meiryo" charset="-128"/>
                <a:cs typeface="Meiryo" charset="-128"/>
              </a:rPr>
              <a:t>や変化に即応</a:t>
            </a:r>
            <a:r>
              <a:rPr kumimoji="1" lang="ja-JP" altLang="en-US" sz="1200" dirty="0">
                <a:solidFill>
                  <a:schemeClr val="bg1"/>
                </a:solidFill>
                <a:latin typeface="Meiryo" charset="-128"/>
                <a:ea typeface="Meiryo" charset="-128"/>
                <a:cs typeface="Meiryo" charset="-128"/>
              </a:rPr>
              <a:t>して</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最適状態・動きを実現</a:t>
            </a:r>
            <a:endParaRPr kumimoji="1" lang="ja-JP" altLang="en-US" sz="1200" dirty="0">
              <a:solidFill>
                <a:schemeClr val="bg1"/>
              </a:solidFill>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3703D570-AE55-F34C-8B4C-31CD4DB0F25B}"/>
              </a:ext>
            </a:extLst>
          </p:cNvPr>
          <p:cNvSpPr txBox="1"/>
          <p:nvPr/>
        </p:nvSpPr>
        <p:spPr>
          <a:xfrm>
            <a:off x="5816220" y="1987962"/>
            <a:ext cx="595035" cy="830997"/>
          </a:xfrm>
          <a:prstGeom prst="rect">
            <a:avLst/>
          </a:prstGeom>
          <a:noFill/>
        </p:spPr>
        <p:txBody>
          <a:bodyPr wrap="none" rtlCol="0">
            <a:spAutoFit/>
          </a:bodyPr>
          <a:lstStyle/>
          <a:p>
            <a:r>
              <a:rPr kumimoji="1" lang="ja-JP" altLang="en-US" sz="800" dirty="0">
                <a:solidFill>
                  <a:schemeClr val="bg1"/>
                </a:solidFill>
                <a:latin typeface="Meiryo" charset="-128"/>
                <a:ea typeface="Meiryo" charset="-128"/>
                <a:cs typeface="Meiryo" charset="-128"/>
              </a:rPr>
              <a:t>圧　力</a:t>
            </a:r>
            <a:endParaRPr kumimoji="1" lang="en-US" altLang="ja-JP" sz="800" dirty="0">
              <a:solidFill>
                <a:schemeClr val="bg1"/>
              </a:solidFill>
              <a:latin typeface="Meiryo" charset="-128"/>
              <a:ea typeface="Meiryo" charset="-128"/>
              <a:cs typeface="Meiryo" charset="-128"/>
            </a:endParaRPr>
          </a:p>
          <a:p>
            <a:r>
              <a:rPr lang="ja-JP" altLang="en-US" sz="800" dirty="0">
                <a:solidFill>
                  <a:schemeClr val="bg1"/>
                </a:solidFill>
                <a:latin typeface="Meiryo" charset="-128"/>
                <a:ea typeface="Meiryo" charset="-128"/>
                <a:cs typeface="Meiryo" charset="-128"/>
              </a:rPr>
              <a:t>ひずみ</a:t>
            </a:r>
            <a:endParaRPr lang="en-US" altLang="ja-JP" sz="800" dirty="0">
              <a:solidFill>
                <a:schemeClr val="bg1"/>
              </a:solidFill>
              <a:latin typeface="Meiryo" charset="-128"/>
              <a:ea typeface="Meiryo" charset="-128"/>
              <a:cs typeface="Meiryo" charset="-128"/>
            </a:endParaRPr>
          </a:p>
          <a:p>
            <a:r>
              <a:rPr kumimoji="1" lang="ja-JP" altLang="en-US" sz="800" dirty="0">
                <a:solidFill>
                  <a:schemeClr val="bg1"/>
                </a:solidFill>
                <a:latin typeface="Meiryo" charset="-128"/>
                <a:ea typeface="Meiryo" charset="-128"/>
                <a:cs typeface="Meiryo" charset="-128"/>
              </a:rPr>
              <a:t>振　動</a:t>
            </a:r>
            <a:endParaRPr kumimoji="1" lang="en-US" altLang="ja-JP" sz="800" dirty="0">
              <a:solidFill>
                <a:schemeClr val="bg1"/>
              </a:solidFill>
              <a:latin typeface="Meiryo" charset="-128"/>
              <a:ea typeface="Meiryo" charset="-128"/>
              <a:cs typeface="Meiryo" charset="-128"/>
            </a:endParaRPr>
          </a:p>
          <a:p>
            <a:r>
              <a:rPr kumimoji="1" lang="ja-JP" altLang="en-US" sz="800" dirty="0">
                <a:solidFill>
                  <a:schemeClr val="bg1"/>
                </a:solidFill>
                <a:latin typeface="Meiryo" charset="-128"/>
                <a:ea typeface="Meiryo" charset="-128"/>
                <a:cs typeface="Meiryo" charset="-128"/>
              </a:rPr>
              <a:t>重　量</a:t>
            </a:r>
            <a:endParaRPr kumimoji="1" lang="en-US" altLang="ja-JP" sz="800" dirty="0">
              <a:solidFill>
                <a:schemeClr val="bg1"/>
              </a:solidFill>
              <a:latin typeface="Meiryo" charset="-128"/>
              <a:ea typeface="Meiryo" charset="-128"/>
              <a:cs typeface="Meiryo" charset="-128"/>
            </a:endParaRPr>
          </a:p>
          <a:p>
            <a:r>
              <a:rPr kumimoji="1" lang="ja-JP" altLang="en-US" sz="800" dirty="0">
                <a:solidFill>
                  <a:schemeClr val="bg1"/>
                </a:solidFill>
                <a:latin typeface="Meiryo" charset="-128"/>
                <a:ea typeface="Meiryo" charset="-128"/>
                <a:cs typeface="Meiryo" charset="-128"/>
              </a:rPr>
              <a:t>電　流　</a:t>
            </a:r>
            <a:endParaRPr kumimoji="1" lang="en-US" altLang="ja-JP" sz="800" dirty="0">
              <a:solidFill>
                <a:schemeClr val="bg1"/>
              </a:solidFill>
              <a:latin typeface="Meiryo" charset="-128"/>
              <a:ea typeface="Meiryo" charset="-128"/>
              <a:cs typeface="Meiryo" charset="-128"/>
            </a:endParaRPr>
          </a:p>
          <a:p>
            <a:r>
              <a:rPr kumimoji="1" lang="ja-JP" altLang="en-US" sz="800" dirty="0">
                <a:solidFill>
                  <a:schemeClr val="bg1"/>
                </a:solidFill>
                <a:latin typeface="Meiryo" charset="-128"/>
                <a:ea typeface="Meiryo" charset="-128"/>
                <a:cs typeface="Meiryo" charset="-128"/>
              </a:rPr>
              <a:t>・・・</a:t>
            </a:r>
          </a:p>
        </p:txBody>
      </p:sp>
      <p:sp>
        <p:nvSpPr>
          <p:cNvPr id="18" name="テキスト ボックス 17">
            <a:extLst>
              <a:ext uri="{FF2B5EF4-FFF2-40B4-BE49-F238E27FC236}">
                <a16:creationId xmlns:a16="http://schemas.microsoft.com/office/drawing/2014/main" id="{011AC294-14E8-7547-8C03-2E38FC2E93A1}"/>
              </a:ext>
            </a:extLst>
          </p:cNvPr>
          <p:cNvSpPr txBox="1"/>
          <p:nvPr/>
        </p:nvSpPr>
        <p:spPr>
          <a:xfrm>
            <a:off x="2676144" y="5680734"/>
            <a:ext cx="5519460" cy="338554"/>
          </a:xfrm>
          <a:prstGeom prst="rect">
            <a:avLst/>
          </a:prstGeom>
          <a:noFill/>
        </p:spPr>
        <p:txBody>
          <a:bodyPr wrap="none" rtlCol="0">
            <a:spAutoFit/>
          </a:bodyPr>
          <a:lstStyle/>
          <a:p>
            <a:r>
              <a:rPr kumimoji="1" lang="ja-JP" altLang="en-US" sz="1600">
                <a:solidFill>
                  <a:srgbClr val="0070C0"/>
                </a:solidFill>
                <a:latin typeface="Meiryo" panose="020B0604030504040204" pitchFamily="34" charset="-128"/>
                <a:ea typeface="Meiryo" panose="020B0604030504040204" pitchFamily="34" charset="-128"/>
              </a:rPr>
              <a:t>リアルタイムにフィジカル・プラントの最適化を実現する</a:t>
            </a:r>
          </a:p>
        </p:txBody>
      </p:sp>
      <p:sp>
        <p:nvSpPr>
          <p:cNvPr id="19" name="テキスト ボックス 18">
            <a:extLst>
              <a:ext uri="{FF2B5EF4-FFF2-40B4-BE49-F238E27FC236}">
                <a16:creationId xmlns:a16="http://schemas.microsoft.com/office/drawing/2014/main" id="{2D19D63F-EC82-3D4F-9CD3-523EB8DBD05A}"/>
              </a:ext>
            </a:extLst>
          </p:cNvPr>
          <p:cNvSpPr txBox="1"/>
          <p:nvPr/>
        </p:nvSpPr>
        <p:spPr>
          <a:xfrm>
            <a:off x="2122902" y="1412899"/>
            <a:ext cx="4288353" cy="338554"/>
          </a:xfrm>
          <a:prstGeom prst="rect">
            <a:avLst/>
          </a:prstGeom>
          <a:noFill/>
        </p:spPr>
        <p:txBody>
          <a:bodyPr wrap="none" rtlCol="0">
            <a:spAutoFit/>
          </a:bodyPr>
          <a:lstStyle/>
          <a:p>
            <a:r>
              <a:rPr kumimoji="1" lang="ja-JP" altLang="en-US" sz="1600">
                <a:solidFill>
                  <a:schemeClr val="accent3">
                    <a:lumMod val="75000"/>
                  </a:schemeClr>
                </a:solidFill>
                <a:latin typeface="Meiryo" panose="020B0604030504040204" pitchFamily="34" charset="-128"/>
                <a:ea typeface="Meiryo" panose="020B0604030504040204" pitchFamily="34" charset="-128"/>
              </a:rPr>
              <a:t>リアルタイムにデジタル・ツインを生成する</a:t>
            </a:r>
          </a:p>
        </p:txBody>
      </p:sp>
    </p:spTree>
    <p:extLst>
      <p:ext uri="{BB962C8B-B14F-4D97-AF65-F5344CB8AC3E}">
        <p14:creationId xmlns:p14="http://schemas.microsoft.com/office/powerpoint/2010/main" val="5020349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a:lstStyle/>
          <a:p>
            <a:r>
              <a:rPr kumimoji="1" lang="ja-JP" altLang="en-US"/>
              <a:t>モノの</a:t>
            </a:r>
            <a:r>
              <a:rPr kumimoji="1" lang="ja-JP" altLang="en-US" dirty="0"/>
              <a:t>サービス化</a:t>
            </a:r>
          </a:p>
        </p:txBody>
      </p:sp>
      <p:sp>
        <p:nvSpPr>
          <p:cNvPr id="4" name="正方形/長方形 3"/>
          <p:cNvSpPr/>
          <p:nvPr/>
        </p:nvSpPr>
        <p:spPr>
          <a:xfrm>
            <a:off x="5706533" y="2150077"/>
            <a:ext cx="2768600" cy="372719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183467" y="3432879"/>
            <a:ext cx="5190066" cy="23723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18067" y="4542323"/>
            <a:ext cx="7653866" cy="1198424"/>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457200" y="848236"/>
            <a:ext cx="5122333" cy="1015663"/>
          </a:xfrm>
          <a:prstGeom prst="rect">
            <a:avLst/>
          </a:prstGeom>
        </p:spPr>
        <p:txBody>
          <a:bodyPr wrap="square">
            <a:spAutoFit/>
          </a:bodyPr>
          <a:lstStyle/>
          <a:p>
            <a:r>
              <a:rPr lang="ja-JP" altLang="en-US" sz="2000" dirty="0">
                <a:solidFill>
                  <a:srgbClr val="3366FF"/>
                </a:solidFill>
                <a:latin typeface="メイリオ"/>
                <a:ea typeface="メイリオ"/>
                <a:cs typeface="メイリオ"/>
              </a:rPr>
              <a:t>モノの価値は、</a:t>
            </a:r>
            <a:endParaRPr lang="en-US" altLang="ja-JP" sz="2000" dirty="0">
              <a:solidFill>
                <a:srgbClr val="3366FF"/>
              </a:solidFill>
              <a:latin typeface="メイリオ"/>
              <a:ea typeface="メイリオ"/>
              <a:cs typeface="メイリオ"/>
            </a:endParaRPr>
          </a:p>
          <a:p>
            <a:r>
              <a:rPr lang="ja-JP" altLang="ja-JP" sz="2000" b="1" dirty="0">
                <a:solidFill>
                  <a:srgbClr val="3366FF"/>
                </a:solidFill>
                <a:latin typeface="メイリオ"/>
                <a:ea typeface="メイリオ"/>
                <a:cs typeface="メイリオ"/>
              </a:rPr>
              <a:t>ハードウェア</a:t>
            </a:r>
            <a:r>
              <a:rPr lang="ja-JP" altLang="ja-JP" sz="2000" dirty="0">
                <a:solidFill>
                  <a:srgbClr val="3366FF"/>
                </a:solidFill>
                <a:latin typeface="メイリオ"/>
                <a:ea typeface="メイリオ"/>
                <a:cs typeface="メイリオ"/>
              </a:rPr>
              <a:t>から</a:t>
            </a:r>
            <a:r>
              <a:rPr lang="ja-JP" altLang="ja-JP" sz="2000" b="1" dirty="0">
                <a:solidFill>
                  <a:srgbClr val="3366FF"/>
                </a:solidFill>
                <a:latin typeface="メイリオ"/>
                <a:ea typeface="メイリオ"/>
                <a:cs typeface="メイリオ"/>
              </a:rPr>
              <a:t>ソフトウェア</a:t>
            </a:r>
            <a:r>
              <a:rPr lang="ja-JP" altLang="ja-JP" sz="2000" dirty="0">
                <a:solidFill>
                  <a:srgbClr val="3366FF"/>
                </a:solidFill>
                <a:latin typeface="メイリオ"/>
                <a:ea typeface="メイリオ"/>
                <a:cs typeface="メイリオ"/>
              </a:rPr>
              <a:t>へ</a:t>
            </a:r>
            <a:r>
              <a:rPr lang="ja-JP" altLang="en-US" sz="2000" dirty="0">
                <a:solidFill>
                  <a:srgbClr val="3366FF"/>
                </a:solidFill>
                <a:latin typeface="メイリオ"/>
                <a:ea typeface="メイリオ"/>
                <a:cs typeface="メイリオ"/>
              </a:rPr>
              <a:t>、</a:t>
            </a:r>
            <a:endParaRPr lang="en-US" altLang="ja-JP" sz="2000" dirty="0">
              <a:solidFill>
                <a:srgbClr val="3366FF"/>
              </a:solidFill>
              <a:latin typeface="メイリオ"/>
              <a:ea typeface="メイリオ"/>
              <a:cs typeface="メイリオ"/>
            </a:endParaRPr>
          </a:p>
          <a:p>
            <a:r>
              <a:rPr lang="ja-JP" altLang="ja-JP" sz="2000" dirty="0">
                <a:solidFill>
                  <a:srgbClr val="3366FF"/>
                </a:solidFill>
                <a:latin typeface="メイリオ"/>
                <a:ea typeface="メイリオ"/>
                <a:cs typeface="メイリオ"/>
              </a:rPr>
              <a:t>そして</a:t>
            </a:r>
            <a:r>
              <a:rPr lang="ja-JP" altLang="ja-JP" sz="2000" b="1" dirty="0">
                <a:solidFill>
                  <a:srgbClr val="3366FF"/>
                </a:solidFill>
                <a:latin typeface="メイリオ"/>
                <a:ea typeface="メイリオ"/>
                <a:cs typeface="メイリオ"/>
              </a:rPr>
              <a:t>サービス</a:t>
            </a:r>
            <a:r>
              <a:rPr lang="ja-JP" altLang="ja-JP" sz="2000" dirty="0">
                <a:solidFill>
                  <a:srgbClr val="3366FF"/>
                </a:solidFill>
                <a:latin typeface="メイリオ"/>
                <a:ea typeface="メイリオ"/>
                <a:cs typeface="メイリオ"/>
              </a:rPr>
              <a:t>へとシフト</a:t>
            </a:r>
            <a:endParaRPr lang="ja-JP" altLang="en-US" sz="2000" dirty="0">
              <a:solidFill>
                <a:srgbClr val="3366FF"/>
              </a:solidFill>
              <a:latin typeface="メイリオ"/>
              <a:ea typeface="メイリオ"/>
              <a:cs typeface="メイリオ"/>
            </a:endParaRPr>
          </a:p>
        </p:txBody>
      </p:sp>
      <p:sp>
        <p:nvSpPr>
          <p:cNvPr id="14" name="テキスト ボックス 13"/>
          <p:cNvSpPr txBox="1"/>
          <p:nvPr/>
        </p:nvSpPr>
        <p:spPr>
          <a:xfrm>
            <a:off x="899592" y="4665345"/>
            <a:ext cx="295465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ハードウェア</a:t>
            </a:r>
          </a:p>
        </p:txBody>
      </p:sp>
      <p:sp>
        <p:nvSpPr>
          <p:cNvPr id="15" name="テキスト ボックス 14"/>
          <p:cNvSpPr txBox="1"/>
          <p:nvPr/>
        </p:nvSpPr>
        <p:spPr>
          <a:xfrm>
            <a:off x="3419872" y="3573016"/>
            <a:ext cx="295465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ソフトウェア</a:t>
            </a:r>
          </a:p>
        </p:txBody>
      </p:sp>
      <p:sp>
        <p:nvSpPr>
          <p:cNvPr id="16" name="テキスト ボックス 15"/>
          <p:cNvSpPr txBox="1"/>
          <p:nvPr/>
        </p:nvSpPr>
        <p:spPr>
          <a:xfrm>
            <a:off x="5803491" y="2276872"/>
            <a:ext cx="203132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サービス</a:t>
            </a:r>
          </a:p>
        </p:txBody>
      </p:sp>
      <p:sp>
        <p:nvSpPr>
          <p:cNvPr id="17" name="テキスト ボックス 16"/>
          <p:cNvSpPr txBox="1"/>
          <p:nvPr/>
        </p:nvSpPr>
        <p:spPr>
          <a:xfrm>
            <a:off x="3474621" y="4181519"/>
            <a:ext cx="2339102"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機能・性能を随時更新可能</a:t>
            </a:r>
          </a:p>
        </p:txBody>
      </p:sp>
      <p:sp>
        <p:nvSpPr>
          <p:cNvPr id="18" name="テキスト ボックス 17"/>
          <p:cNvSpPr txBox="1"/>
          <p:nvPr/>
        </p:nvSpPr>
        <p:spPr>
          <a:xfrm>
            <a:off x="916027" y="5356935"/>
            <a:ext cx="1800493"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機能・性能の固定化</a:t>
            </a:r>
          </a:p>
        </p:txBody>
      </p:sp>
      <p:sp>
        <p:nvSpPr>
          <p:cNvPr id="20" name="テキスト ボックス 19"/>
          <p:cNvSpPr txBox="1"/>
          <p:nvPr/>
        </p:nvSpPr>
        <p:spPr>
          <a:xfrm>
            <a:off x="5854895" y="2973471"/>
            <a:ext cx="2518638"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機能・性能を継続的更新可能</a:t>
            </a:r>
          </a:p>
        </p:txBody>
      </p:sp>
      <p:sp>
        <p:nvSpPr>
          <p:cNvPr id="7" name="右矢印 6"/>
          <p:cNvSpPr/>
          <p:nvPr/>
        </p:nvSpPr>
        <p:spPr>
          <a:xfrm>
            <a:off x="618067" y="5945402"/>
            <a:ext cx="7857066" cy="651950"/>
          </a:xfrm>
          <a:prstGeom prst="rightArrow">
            <a:avLst>
              <a:gd name="adj1" fmla="val 67642"/>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2427823" y="6093296"/>
            <a:ext cx="4288353" cy="400110"/>
          </a:xfrm>
          <a:prstGeom prst="rect">
            <a:avLst/>
          </a:prstGeom>
          <a:noFill/>
        </p:spPr>
        <p:txBody>
          <a:bodyPr wrap="none" rtlCol="0">
            <a:spAutoFit/>
          </a:bodyPr>
          <a:lstStyle/>
          <a:p>
            <a:pPr algn="ctr"/>
            <a:r>
              <a:rPr kumimoji="1" lang="ja-JP" altLang="en-US" sz="2000" dirty="0">
                <a:solidFill>
                  <a:schemeClr val="bg1"/>
                </a:solidFill>
                <a:latin typeface="メイリオ"/>
                <a:ea typeface="メイリオ"/>
                <a:cs typeface="メイリオ"/>
              </a:rPr>
              <a:t>モノの価値を評価する基準</a:t>
            </a:r>
            <a:r>
              <a:rPr kumimoji="1" lang="ja-JP" altLang="en-US" sz="2000">
                <a:solidFill>
                  <a:schemeClr val="bg1"/>
                </a:solidFill>
                <a:latin typeface="メイリオ"/>
                <a:ea typeface="メイリオ"/>
                <a:cs typeface="メイリオ"/>
              </a:rPr>
              <a:t>がシフト</a:t>
            </a:r>
            <a:endParaRPr kumimoji="1" lang="ja-JP" altLang="en-US" sz="2000" dirty="0">
              <a:solidFill>
                <a:schemeClr val="bg1"/>
              </a:solidFill>
              <a:latin typeface="メイリオ"/>
              <a:ea typeface="メイリオ"/>
              <a:cs typeface="メイリオ"/>
            </a:endParaRPr>
          </a:p>
        </p:txBody>
      </p:sp>
      <p:pic>
        <p:nvPicPr>
          <p:cNvPr id="8" name="図 7">
            <a:extLst>
              <a:ext uri="{FF2B5EF4-FFF2-40B4-BE49-F238E27FC236}">
                <a16:creationId xmlns:a16="http://schemas.microsoft.com/office/drawing/2014/main" id="{200B889A-58B8-0C43-B616-FFD1ADD37B23}"/>
              </a:ext>
            </a:extLst>
          </p:cNvPr>
          <p:cNvPicPr>
            <a:picLocks noChangeAspect="1"/>
          </p:cNvPicPr>
          <p:nvPr/>
        </p:nvPicPr>
        <p:blipFill>
          <a:blip r:embed="rId3"/>
          <a:stretch>
            <a:fillRect/>
          </a:stretch>
        </p:blipFill>
        <p:spPr>
          <a:xfrm>
            <a:off x="1004806" y="2737920"/>
            <a:ext cx="1774749" cy="1739255"/>
          </a:xfrm>
          <a:prstGeom prst="rect">
            <a:avLst/>
          </a:prstGeom>
        </p:spPr>
      </p:pic>
      <p:pic>
        <p:nvPicPr>
          <p:cNvPr id="9" name="図 8">
            <a:extLst>
              <a:ext uri="{FF2B5EF4-FFF2-40B4-BE49-F238E27FC236}">
                <a16:creationId xmlns:a16="http://schemas.microsoft.com/office/drawing/2014/main" id="{1D76AFE3-2E8E-014B-93E2-390D6AC9B2E8}"/>
              </a:ext>
            </a:extLst>
          </p:cNvPr>
          <p:cNvPicPr>
            <a:picLocks noChangeAspect="1"/>
          </p:cNvPicPr>
          <p:nvPr/>
        </p:nvPicPr>
        <p:blipFill>
          <a:blip r:embed="rId4"/>
          <a:stretch>
            <a:fillRect/>
          </a:stretch>
        </p:blipFill>
        <p:spPr>
          <a:xfrm>
            <a:off x="3719801" y="2004036"/>
            <a:ext cx="1704398" cy="1346474"/>
          </a:xfrm>
          <a:prstGeom prst="rect">
            <a:avLst/>
          </a:prstGeom>
        </p:spPr>
      </p:pic>
      <p:pic>
        <p:nvPicPr>
          <p:cNvPr id="13" name="図 12">
            <a:extLst>
              <a:ext uri="{FF2B5EF4-FFF2-40B4-BE49-F238E27FC236}">
                <a16:creationId xmlns:a16="http://schemas.microsoft.com/office/drawing/2014/main" id="{122A5B1B-34E1-794E-8919-D193A9D8C0E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6959724" y="766803"/>
            <a:ext cx="847214" cy="1049181"/>
          </a:xfrm>
          <a:prstGeom prst="rect">
            <a:avLst/>
          </a:prstGeom>
        </p:spPr>
      </p:pic>
      <p:pic>
        <p:nvPicPr>
          <p:cNvPr id="11" name="図 10">
            <a:extLst>
              <a:ext uri="{FF2B5EF4-FFF2-40B4-BE49-F238E27FC236}">
                <a16:creationId xmlns:a16="http://schemas.microsoft.com/office/drawing/2014/main" id="{AB9ACC56-21F2-1F45-A60E-699CB14114D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74527" y="1062623"/>
            <a:ext cx="1497895" cy="1085974"/>
          </a:xfrm>
          <a:prstGeom prst="rect">
            <a:avLst/>
          </a:prstGeom>
        </p:spPr>
      </p:pic>
      <p:sp>
        <p:nvSpPr>
          <p:cNvPr id="3" name="テキスト ボックス 2">
            <a:extLst>
              <a:ext uri="{FF2B5EF4-FFF2-40B4-BE49-F238E27FC236}">
                <a16:creationId xmlns:a16="http://schemas.microsoft.com/office/drawing/2014/main" id="{EE5E6FF9-C086-AC4F-9D06-F59F2F3A1602}"/>
              </a:ext>
            </a:extLst>
          </p:cNvPr>
          <p:cNvSpPr txBox="1"/>
          <p:nvPr/>
        </p:nvSpPr>
        <p:spPr>
          <a:xfrm>
            <a:off x="3662055" y="5058579"/>
            <a:ext cx="4820550" cy="646331"/>
          </a:xfrm>
          <a:prstGeom prst="rect">
            <a:avLst/>
          </a:prstGeom>
          <a:noFill/>
        </p:spPr>
        <p:txBody>
          <a:bodyPr wrap="none" rtlCol="0">
            <a:spAutoFit/>
          </a:bodyPr>
          <a:lstStyle/>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機構が複雑になり、部品の数も増えて、コストが嵩む</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故障が多く、保守・サポートの体制やコストの負担が増える</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機能追加には、設計や製造工程を変更を伴ひ、迅速対応は困難</a:t>
            </a:r>
          </a:p>
        </p:txBody>
      </p:sp>
    </p:spTree>
    <p:extLst>
      <p:ext uri="{BB962C8B-B14F-4D97-AF65-F5344CB8AC3E}">
        <p14:creationId xmlns:p14="http://schemas.microsoft.com/office/powerpoint/2010/main" val="272398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正方形/長方形 91"/>
          <p:cNvSpPr/>
          <p:nvPr/>
        </p:nvSpPr>
        <p:spPr>
          <a:xfrm>
            <a:off x="990601" y="3794606"/>
            <a:ext cx="7123099" cy="252817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 name="図 7">
            <a:extLst>
              <a:ext uri="{FF2B5EF4-FFF2-40B4-BE49-F238E27FC236}">
                <a16:creationId xmlns:a16="http://schemas.microsoft.com/office/drawing/2014/main" id="{CFEE0260-E1E9-1D41-8A2C-E86CDFE0BE39}"/>
              </a:ext>
            </a:extLst>
          </p:cNvPr>
          <p:cNvPicPr>
            <a:picLocks noChangeAspect="1"/>
          </p:cNvPicPr>
          <p:nvPr/>
        </p:nvPicPr>
        <p:blipFill>
          <a:blip r:embed="rId3"/>
          <a:stretch>
            <a:fillRect/>
          </a:stretch>
        </p:blipFill>
        <p:spPr>
          <a:xfrm>
            <a:off x="1207013" y="4542957"/>
            <a:ext cx="2379543" cy="1612801"/>
          </a:xfrm>
          <a:prstGeom prst="rect">
            <a:avLst/>
          </a:prstGeom>
        </p:spPr>
      </p:pic>
      <p:pic>
        <p:nvPicPr>
          <p:cNvPr id="11" name="図 10">
            <a:extLst>
              <a:ext uri="{FF2B5EF4-FFF2-40B4-BE49-F238E27FC236}">
                <a16:creationId xmlns:a16="http://schemas.microsoft.com/office/drawing/2014/main" id="{4D5742E5-8F48-9945-8F1F-1F3857B89E1C}"/>
              </a:ext>
            </a:extLst>
          </p:cNvPr>
          <p:cNvPicPr>
            <a:picLocks noChangeAspect="1"/>
          </p:cNvPicPr>
          <p:nvPr/>
        </p:nvPicPr>
        <p:blipFill>
          <a:blip r:embed="rId4"/>
          <a:stretch>
            <a:fillRect/>
          </a:stretch>
        </p:blipFill>
        <p:spPr>
          <a:xfrm>
            <a:off x="3581435" y="4450249"/>
            <a:ext cx="2358487" cy="1834379"/>
          </a:xfrm>
          <a:prstGeom prst="rect">
            <a:avLst/>
          </a:prstGeom>
        </p:spPr>
      </p:pic>
      <p:pic>
        <p:nvPicPr>
          <p:cNvPr id="12" name="図 11">
            <a:extLst>
              <a:ext uri="{FF2B5EF4-FFF2-40B4-BE49-F238E27FC236}">
                <a16:creationId xmlns:a16="http://schemas.microsoft.com/office/drawing/2014/main" id="{1FAAC49E-7B1F-2E47-9527-24AAB8DA4FEB}"/>
              </a:ext>
            </a:extLst>
          </p:cNvPr>
          <p:cNvPicPr>
            <a:picLocks noChangeAspect="1"/>
          </p:cNvPicPr>
          <p:nvPr/>
        </p:nvPicPr>
        <p:blipFill>
          <a:blip r:embed="rId5"/>
          <a:stretch>
            <a:fillRect/>
          </a:stretch>
        </p:blipFill>
        <p:spPr>
          <a:xfrm>
            <a:off x="6070360" y="4442879"/>
            <a:ext cx="1842075" cy="1717735"/>
          </a:xfrm>
          <a:prstGeom prst="rect">
            <a:avLst/>
          </a:prstGeom>
        </p:spPr>
      </p:pic>
      <p:sp>
        <p:nvSpPr>
          <p:cNvPr id="2" name="タイトル 1"/>
          <p:cNvSpPr>
            <a:spLocks noGrp="1"/>
          </p:cNvSpPr>
          <p:nvPr>
            <p:ph type="title"/>
          </p:nvPr>
        </p:nvSpPr>
        <p:spPr/>
        <p:txBody>
          <a:bodyPr/>
          <a:lstStyle/>
          <a:p>
            <a:r>
              <a:rPr lang="ja-JP" altLang="en-US"/>
              <a:t>モノのサービス化：適用範囲の拡大</a:t>
            </a:r>
            <a:endParaRPr kumimoji="1" lang="ja-JP" altLang="en-US" dirty="0"/>
          </a:p>
        </p:txBody>
      </p:sp>
      <p:sp>
        <p:nvSpPr>
          <p:cNvPr id="4" name="正方形/長方形 3"/>
          <p:cNvSpPr/>
          <p:nvPr/>
        </p:nvSpPr>
        <p:spPr>
          <a:xfrm>
            <a:off x="990601"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3400762"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5807748"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990601"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自動車メーカー</a:t>
            </a:r>
          </a:p>
        </p:txBody>
      </p:sp>
      <p:sp>
        <p:nvSpPr>
          <p:cNvPr id="53" name="テキスト ボックス 52"/>
          <p:cNvSpPr txBox="1"/>
          <p:nvPr/>
        </p:nvSpPr>
        <p:spPr>
          <a:xfrm>
            <a:off x="3400762"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航空機メーカー</a:t>
            </a:r>
          </a:p>
        </p:txBody>
      </p:sp>
      <p:sp>
        <p:nvSpPr>
          <p:cNvPr id="54" name="テキスト ボックス 53"/>
          <p:cNvSpPr txBox="1"/>
          <p:nvPr/>
        </p:nvSpPr>
        <p:spPr>
          <a:xfrm>
            <a:off x="5807748"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工作機械メーカー</a:t>
            </a:r>
          </a:p>
        </p:txBody>
      </p:sp>
      <p:sp>
        <p:nvSpPr>
          <p:cNvPr id="6" name="正方形/長方形 5"/>
          <p:cNvSpPr/>
          <p:nvPr/>
        </p:nvSpPr>
        <p:spPr>
          <a:xfrm>
            <a:off x="1111442"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55" name="正方形/長方形 54"/>
          <p:cNvSpPr/>
          <p:nvPr/>
        </p:nvSpPr>
        <p:spPr>
          <a:xfrm>
            <a:off x="1111442"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56" name="正方形/長方形 55"/>
          <p:cNvSpPr/>
          <p:nvPr/>
        </p:nvSpPr>
        <p:spPr>
          <a:xfrm>
            <a:off x="1111443"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57" name="正方形/長方形 56"/>
          <p:cNvSpPr/>
          <p:nvPr/>
        </p:nvSpPr>
        <p:spPr>
          <a:xfrm>
            <a:off x="1787642"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7" name="正方形/長方形 6"/>
          <p:cNvSpPr/>
          <p:nvPr/>
        </p:nvSpPr>
        <p:spPr>
          <a:xfrm>
            <a:off x="2896541"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48" name="図形グループ 47"/>
          <p:cNvGrpSpPr/>
          <p:nvPr/>
        </p:nvGrpSpPr>
        <p:grpSpPr>
          <a:xfrm>
            <a:off x="2586182" y="1772098"/>
            <a:ext cx="230909" cy="419498"/>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8" name="正方形/長方形 57"/>
          <p:cNvSpPr/>
          <p:nvPr/>
        </p:nvSpPr>
        <p:spPr>
          <a:xfrm>
            <a:off x="1924243"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ＭＳ Ｐゴシック"/>
                <a:ea typeface="ＭＳ Ｐゴシック"/>
                <a:cs typeface="ＭＳ Ｐゴシック"/>
              </a:rPr>
              <a:t>制御</a:t>
            </a:r>
            <a:r>
              <a:rPr kumimoji="1" lang="ja-JP" altLang="en-US" sz="1200" dirty="0">
                <a:solidFill>
                  <a:srgbClr val="FFFFFF"/>
                </a:solidFill>
                <a:latin typeface="ＭＳ Ｐゴシック"/>
                <a:ea typeface="ＭＳ Ｐゴシック"/>
                <a:cs typeface="ＭＳ Ｐゴシック"/>
              </a:rPr>
              <a:t>ソフトウェア</a:t>
            </a:r>
          </a:p>
        </p:txBody>
      </p:sp>
      <p:sp>
        <p:nvSpPr>
          <p:cNvPr id="18" name="上矢印 17"/>
          <p:cNvSpPr/>
          <p:nvPr/>
        </p:nvSpPr>
        <p:spPr>
          <a:xfrm>
            <a:off x="1231516"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上矢印 60"/>
          <p:cNvSpPr/>
          <p:nvPr/>
        </p:nvSpPr>
        <p:spPr>
          <a:xfrm flipV="1">
            <a:off x="1924242"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上矢印 61"/>
          <p:cNvSpPr/>
          <p:nvPr/>
        </p:nvSpPr>
        <p:spPr>
          <a:xfrm flipV="1">
            <a:off x="2683335"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63" name="正方形/長方形 62"/>
          <p:cNvSpPr/>
          <p:nvPr/>
        </p:nvSpPr>
        <p:spPr>
          <a:xfrm>
            <a:off x="3512086"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64" name="正方形/長方形 63"/>
          <p:cNvSpPr/>
          <p:nvPr/>
        </p:nvSpPr>
        <p:spPr>
          <a:xfrm>
            <a:off x="3512086"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65" name="正方形/長方形 64"/>
          <p:cNvSpPr/>
          <p:nvPr/>
        </p:nvSpPr>
        <p:spPr>
          <a:xfrm>
            <a:off x="3512087"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66" name="正方形/長方形 65"/>
          <p:cNvSpPr/>
          <p:nvPr/>
        </p:nvSpPr>
        <p:spPr>
          <a:xfrm>
            <a:off x="4188286"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67" name="正方形/長方形 66"/>
          <p:cNvSpPr/>
          <p:nvPr/>
        </p:nvSpPr>
        <p:spPr>
          <a:xfrm>
            <a:off x="5297185"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68" name="図形グループ 67"/>
          <p:cNvGrpSpPr/>
          <p:nvPr/>
        </p:nvGrpSpPr>
        <p:grpSpPr>
          <a:xfrm>
            <a:off x="4986826" y="1772098"/>
            <a:ext cx="230909" cy="419498"/>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71" name="正方形/長方形 70"/>
          <p:cNvSpPr/>
          <p:nvPr/>
        </p:nvSpPr>
        <p:spPr>
          <a:xfrm>
            <a:off x="4324887"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制御ソフトウェア</a:t>
            </a:r>
          </a:p>
        </p:txBody>
      </p:sp>
      <p:sp>
        <p:nvSpPr>
          <p:cNvPr id="72" name="上矢印 71"/>
          <p:cNvSpPr/>
          <p:nvPr/>
        </p:nvSpPr>
        <p:spPr>
          <a:xfrm>
            <a:off x="3632160"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上矢印 72"/>
          <p:cNvSpPr/>
          <p:nvPr/>
        </p:nvSpPr>
        <p:spPr>
          <a:xfrm flipV="1">
            <a:off x="4324886"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上矢印 73"/>
          <p:cNvSpPr/>
          <p:nvPr/>
        </p:nvSpPr>
        <p:spPr>
          <a:xfrm flipV="1">
            <a:off x="5083979"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75" name="正方形/長方形 74"/>
          <p:cNvSpPr/>
          <p:nvPr/>
        </p:nvSpPr>
        <p:spPr>
          <a:xfrm>
            <a:off x="5890450" y="1714182"/>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76" name="正方形/長方形 75"/>
          <p:cNvSpPr/>
          <p:nvPr/>
        </p:nvSpPr>
        <p:spPr>
          <a:xfrm>
            <a:off x="5890450" y="2045152"/>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77" name="正方形/長方形 76"/>
          <p:cNvSpPr/>
          <p:nvPr/>
        </p:nvSpPr>
        <p:spPr>
          <a:xfrm>
            <a:off x="5890451" y="2376122"/>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78" name="正方形/長方形 77"/>
          <p:cNvSpPr/>
          <p:nvPr/>
        </p:nvSpPr>
        <p:spPr>
          <a:xfrm>
            <a:off x="6566650" y="2376122"/>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79" name="正方形/長方形 78"/>
          <p:cNvSpPr/>
          <p:nvPr/>
        </p:nvSpPr>
        <p:spPr>
          <a:xfrm>
            <a:off x="7675549" y="1715911"/>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80" name="図形グループ 79"/>
          <p:cNvGrpSpPr/>
          <p:nvPr/>
        </p:nvGrpSpPr>
        <p:grpSpPr>
          <a:xfrm>
            <a:off x="7365190" y="1773827"/>
            <a:ext cx="230909" cy="419498"/>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3" name="正方形/長方形 82"/>
          <p:cNvSpPr/>
          <p:nvPr/>
        </p:nvSpPr>
        <p:spPr>
          <a:xfrm>
            <a:off x="6703251" y="4088819"/>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制御ソフトウェア</a:t>
            </a:r>
          </a:p>
        </p:txBody>
      </p:sp>
      <p:sp>
        <p:nvSpPr>
          <p:cNvPr id="84" name="上矢印 83"/>
          <p:cNvSpPr/>
          <p:nvPr/>
        </p:nvSpPr>
        <p:spPr>
          <a:xfrm>
            <a:off x="6010524" y="2647245"/>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上矢印 84"/>
          <p:cNvSpPr/>
          <p:nvPr/>
        </p:nvSpPr>
        <p:spPr>
          <a:xfrm flipV="1">
            <a:off x="6703250" y="2645513"/>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矢印 85"/>
          <p:cNvSpPr/>
          <p:nvPr/>
        </p:nvSpPr>
        <p:spPr>
          <a:xfrm flipV="1">
            <a:off x="7462343"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19" name="テキスト ボックス 18"/>
          <p:cNvSpPr txBox="1"/>
          <p:nvPr/>
        </p:nvSpPr>
        <p:spPr>
          <a:xfrm>
            <a:off x="3502120" y="3871646"/>
            <a:ext cx="697627" cy="215444"/>
          </a:xfrm>
          <a:prstGeom prst="rect">
            <a:avLst/>
          </a:prstGeom>
          <a:noFill/>
        </p:spPr>
        <p:txBody>
          <a:bodyPr wrap="none" rtlCol="0">
            <a:spAutoFit/>
          </a:bodyPr>
          <a:lstStyle/>
          <a:p>
            <a:r>
              <a:rPr lang="ja-JP" altLang="en-US" sz="800" b="1" dirty="0">
                <a:solidFill>
                  <a:srgbClr val="0000FF"/>
                </a:solidFill>
                <a:latin typeface="メイリオ"/>
                <a:ea typeface="メイリオ"/>
                <a:cs typeface="メイリオ"/>
              </a:rPr>
              <a:t>運行データ</a:t>
            </a:r>
            <a:endParaRPr kumimoji="1" lang="ja-JP" altLang="en-US" sz="800" b="1" dirty="0">
              <a:solidFill>
                <a:srgbClr val="0000FF"/>
              </a:solidFill>
              <a:latin typeface="メイリオ"/>
              <a:ea typeface="メイリオ"/>
              <a:cs typeface="メイリオ"/>
            </a:endParaRPr>
          </a:p>
        </p:txBody>
      </p:sp>
      <p:sp>
        <p:nvSpPr>
          <p:cNvPr id="87" name="テキスト ボックス 86"/>
          <p:cNvSpPr txBox="1"/>
          <p:nvPr/>
        </p:nvSpPr>
        <p:spPr>
          <a:xfrm>
            <a:off x="1080048" y="3871646"/>
            <a:ext cx="697627" cy="215444"/>
          </a:xfrm>
          <a:prstGeom prst="rect">
            <a:avLst/>
          </a:prstGeom>
          <a:noFill/>
        </p:spPr>
        <p:txBody>
          <a:bodyPr wrap="none" rtlCol="0">
            <a:spAutoFit/>
          </a:bodyPr>
          <a:lstStyle/>
          <a:p>
            <a:r>
              <a:rPr kumimoji="1" lang="ja-JP" altLang="en-US" sz="800" b="1" dirty="0">
                <a:solidFill>
                  <a:srgbClr val="0000FF"/>
                </a:solidFill>
                <a:latin typeface="メイリオ"/>
                <a:ea typeface="メイリオ"/>
                <a:cs typeface="メイリオ"/>
              </a:rPr>
              <a:t>走行</a:t>
            </a:r>
            <a:r>
              <a:rPr lang="ja-JP" altLang="en-US" sz="800" b="1" dirty="0">
                <a:solidFill>
                  <a:srgbClr val="0000FF"/>
                </a:solidFill>
                <a:latin typeface="メイリオ"/>
                <a:ea typeface="メイリオ"/>
                <a:cs typeface="メイリオ"/>
              </a:rPr>
              <a:t>データ</a:t>
            </a:r>
            <a:endParaRPr kumimoji="1" lang="ja-JP" altLang="en-US" sz="800" b="1" dirty="0">
              <a:solidFill>
                <a:srgbClr val="0000FF"/>
              </a:solidFill>
              <a:latin typeface="メイリオ"/>
              <a:ea typeface="メイリオ"/>
              <a:cs typeface="メイリオ"/>
            </a:endParaRPr>
          </a:p>
        </p:txBody>
      </p:sp>
      <p:sp>
        <p:nvSpPr>
          <p:cNvPr id="88" name="テキスト ボックス 87"/>
          <p:cNvSpPr txBox="1"/>
          <p:nvPr/>
        </p:nvSpPr>
        <p:spPr>
          <a:xfrm>
            <a:off x="5890450" y="3871646"/>
            <a:ext cx="697627" cy="215444"/>
          </a:xfrm>
          <a:prstGeom prst="rect">
            <a:avLst/>
          </a:prstGeom>
          <a:noFill/>
        </p:spPr>
        <p:txBody>
          <a:bodyPr wrap="none" rtlCol="0">
            <a:spAutoFit/>
          </a:bodyPr>
          <a:lstStyle/>
          <a:p>
            <a:r>
              <a:rPr lang="ja-JP" altLang="en-US" sz="800" b="1" dirty="0">
                <a:solidFill>
                  <a:srgbClr val="0000FF"/>
                </a:solidFill>
                <a:latin typeface="メイリオ"/>
                <a:ea typeface="メイリオ"/>
                <a:cs typeface="メイリオ"/>
              </a:rPr>
              <a:t>作業データ</a:t>
            </a:r>
            <a:endParaRPr kumimoji="1" lang="ja-JP" altLang="en-US" sz="800" b="1" dirty="0">
              <a:solidFill>
                <a:srgbClr val="0000FF"/>
              </a:solidFill>
              <a:latin typeface="メイリオ"/>
              <a:ea typeface="メイリオ"/>
              <a:cs typeface="メイリオ"/>
            </a:endParaRPr>
          </a:p>
        </p:txBody>
      </p:sp>
      <p:sp>
        <p:nvSpPr>
          <p:cNvPr id="89" name="テキスト ボックス 88"/>
          <p:cNvSpPr txBox="1"/>
          <p:nvPr/>
        </p:nvSpPr>
        <p:spPr>
          <a:xfrm>
            <a:off x="2704503"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0" name="テキスト ボックス 89"/>
          <p:cNvSpPr txBox="1"/>
          <p:nvPr/>
        </p:nvSpPr>
        <p:spPr>
          <a:xfrm>
            <a:off x="5106757"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1" name="テキスト ボックス 90"/>
          <p:cNvSpPr txBox="1"/>
          <p:nvPr/>
        </p:nvSpPr>
        <p:spPr>
          <a:xfrm>
            <a:off x="7483511"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34" name="正方形/長方形 33"/>
          <p:cNvSpPr/>
          <p:nvPr/>
        </p:nvSpPr>
        <p:spPr>
          <a:xfrm>
            <a:off x="1008863" y="6014720"/>
            <a:ext cx="7123099" cy="246221"/>
          </a:xfrm>
          <a:prstGeom prst="rect">
            <a:avLst/>
          </a:prstGeom>
        </p:spPr>
        <p:txBody>
          <a:bodyPr wrap="square">
            <a:spAutoFit/>
          </a:bodyPr>
          <a:lstStyle/>
          <a:p>
            <a:pPr algn="ctr"/>
            <a:r>
              <a:rPr lang="ja-JP" altLang="en-US" sz="1000" dirty="0">
                <a:solidFill>
                  <a:srgbClr val="800000"/>
                </a:solidFill>
                <a:latin typeface="メイリオ"/>
                <a:ea typeface="メイリオ"/>
                <a:cs typeface="メイリオ"/>
              </a:rPr>
              <a:t>遠隔からの保守点検・修理、自律化機能による自己点検や修復、ソフトウェア更新による機能・性能・操作性の改善</a:t>
            </a:r>
          </a:p>
        </p:txBody>
      </p:sp>
      <p:sp>
        <p:nvSpPr>
          <p:cNvPr id="35" name="角丸四角形 34"/>
          <p:cNvSpPr/>
          <p:nvPr/>
        </p:nvSpPr>
        <p:spPr>
          <a:xfrm>
            <a:off x="990600" y="3024908"/>
            <a:ext cx="7141362" cy="584971"/>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インターネット</a:t>
            </a:r>
          </a:p>
        </p:txBody>
      </p:sp>
    </p:spTree>
    <p:extLst>
      <p:ext uri="{BB962C8B-B14F-4D97-AF65-F5344CB8AC3E}">
        <p14:creationId xmlns:p14="http://schemas.microsoft.com/office/powerpoint/2010/main" val="232450053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457200" y="955040"/>
            <a:ext cx="8321040" cy="150368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 name="図形グループ 3"/>
          <p:cNvGrpSpPr/>
          <p:nvPr/>
        </p:nvGrpSpPr>
        <p:grpSpPr>
          <a:xfrm>
            <a:off x="695959" y="1152673"/>
            <a:ext cx="538480" cy="1100428"/>
            <a:chOff x="1946324" y="4125162"/>
            <a:chExt cx="969964" cy="2007872"/>
          </a:xfrm>
        </p:grpSpPr>
        <p:sp>
          <p:nvSpPr>
            <p:cNvPr id="5" name="円/楕円 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6" name="テキスト ボックス 15"/>
          <p:cNvSpPr txBox="1"/>
          <p:nvPr/>
        </p:nvSpPr>
        <p:spPr>
          <a:xfrm>
            <a:off x="1563147" y="1213520"/>
            <a:ext cx="1261885" cy="954107"/>
          </a:xfrm>
          <a:prstGeom prst="rect">
            <a:avLst/>
          </a:prstGeom>
          <a:noFill/>
        </p:spPr>
        <p:txBody>
          <a:bodyPr wrap="none" rtlCol="0">
            <a:spAutoFit/>
          </a:bodyPr>
          <a:lstStyle/>
          <a:p>
            <a:pPr algn="ctr"/>
            <a:r>
              <a:rPr kumimoji="1" lang="ja-JP" altLang="en-US" sz="2800" dirty="0">
                <a:solidFill>
                  <a:schemeClr val="accent3">
                    <a:lumMod val="50000"/>
                  </a:schemeClr>
                </a:solidFill>
                <a:latin typeface="Meiryo" charset="-128"/>
                <a:ea typeface="Meiryo" charset="-128"/>
                <a:cs typeface="Meiryo" charset="-128"/>
              </a:rPr>
              <a:t>使　用</a:t>
            </a:r>
            <a:endParaRPr kumimoji="1" lang="en-US" altLang="ja-JP" sz="2800" dirty="0">
              <a:solidFill>
                <a:schemeClr val="accent3">
                  <a:lumMod val="50000"/>
                </a:schemeClr>
              </a:solidFill>
              <a:latin typeface="Meiryo" charset="-128"/>
              <a:ea typeface="Meiryo" charset="-128"/>
              <a:cs typeface="Meiryo" charset="-128"/>
            </a:endParaRPr>
          </a:p>
          <a:p>
            <a:pPr algn="ctr"/>
            <a:r>
              <a:rPr kumimoji="1" lang="ja-JP" altLang="en-US" sz="2000" dirty="0">
                <a:solidFill>
                  <a:schemeClr val="accent3">
                    <a:lumMod val="50000"/>
                  </a:schemeClr>
                </a:solidFill>
                <a:latin typeface="Meiryo" charset="-128"/>
                <a:ea typeface="Meiryo" charset="-128"/>
                <a:cs typeface="Meiryo" charset="-128"/>
              </a:rPr>
              <a:t>の</a:t>
            </a:r>
            <a:r>
              <a:rPr kumimoji="1" lang="ja-JP" altLang="en-US" sz="2800" dirty="0">
                <a:solidFill>
                  <a:schemeClr val="accent3">
                    <a:lumMod val="50000"/>
                  </a:schemeClr>
                </a:solidFill>
                <a:latin typeface="Meiryo" charset="-128"/>
                <a:ea typeface="Meiryo" charset="-128"/>
                <a:cs typeface="Meiryo" charset="-128"/>
              </a:rPr>
              <a:t>現場</a:t>
            </a:r>
          </a:p>
        </p:txBody>
      </p:sp>
      <p:sp>
        <p:nvSpPr>
          <p:cNvPr id="18" name="正方形/長方形 17"/>
          <p:cNvSpPr/>
          <p:nvPr/>
        </p:nvSpPr>
        <p:spPr>
          <a:xfrm>
            <a:off x="2968792" y="1130859"/>
            <a:ext cx="5565608" cy="112224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3286976"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センサー</a:t>
            </a:r>
          </a:p>
        </p:txBody>
      </p:sp>
      <p:sp>
        <p:nvSpPr>
          <p:cNvPr id="20" name="正方形/長方形 19"/>
          <p:cNvSpPr/>
          <p:nvPr/>
        </p:nvSpPr>
        <p:spPr>
          <a:xfrm>
            <a:off x="5036117"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コンピュータ</a:t>
            </a:r>
            <a:endParaRPr kumimoji="1" lang="ja-JP" altLang="en-US" sz="1400" dirty="0">
              <a:solidFill>
                <a:srgbClr val="FFFFFF"/>
              </a:solidFill>
              <a:latin typeface="Meiryo" charset="-128"/>
              <a:ea typeface="Meiryo" charset="-128"/>
              <a:cs typeface="Meiryo" charset="-128"/>
            </a:endParaRPr>
          </a:p>
        </p:txBody>
      </p:sp>
      <p:sp>
        <p:nvSpPr>
          <p:cNvPr id="21" name="正方形/長方形 20"/>
          <p:cNvSpPr/>
          <p:nvPr/>
        </p:nvSpPr>
        <p:spPr>
          <a:xfrm>
            <a:off x="6790897"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ソフトウエア</a:t>
            </a:r>
          </a:p>
        </p:txBody>
      </p:sp>
      <p:sp>
        <p:nvSpPr>
          <p:cNvPr id="26" name="テキスト ボックス 25"/>
          <p:cNvSpPr txBox="1"/>
          <p:nvPr/>
        </p:nvSpPr>
        <p:spPr>
          <a:xfrm>
            <a:off x="5018061" y="1219156"/>
            <a:ext cx="1467068" cy="400110"/>
          </a:xfrm>
          <a:prstGeom prst="rect">
            <a:avLst/>
          </a:prstGeom>
          <a:noFill/>
        </p:spPr>
        <p:txBody>
          <a:bodyPr wrap="none" rtlCol="0">
            <a:spAutoFit/>
          </a:bodyPr>
          <a:lstStyle/>
          <a:p>
            <a:r>
              <a:rPr kumimoji="1" lang="ja-JP" altLang="en-US" sz="2000" dirty="0">
                <a:solidFill>
                  <a:schemeClr val="bg1"/>
                </a:solidFill>
                <a:latin typeface="Meiryo" charset="-128"/>
                <a:ea typeface="Meiryo" charset="-128"/>
                <a:cs typeface="Meiryo" charset="-128"/>
              </a:rPr>
              <a:t>モノ・製品</a:t>
            </a:r>
          </a:p>
        </p:txBody>
      </p:sp>
      <p:sp>
        <p:nvSpPr>
          <p:cNvPr id="15" name="正方形/長方形 14"/>
          <p:cNvSpPr/>
          <p:nvPr/>
        </p:nvSpPr>
        <p:spPr>
          <a:xfrm>
            <a:off x="457200" y="4883841"/>
            <a:ext cx="8321040" cy="150368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下矢印 26"/>
          <p:cNvSpPr/>
          <p:nvPr/>
        </p:nvSpPr>
        <p:spPr>
          <a:xfrm>
            <a:off x="3485131" y="1971040"/>
            <a:ext cx="1034645" cy="3076548"/>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モノ</a:t>
            </a:r>
            <a:r>
              <a:rPr kumimoji="1" lang="ja-JP" altLang="en-US"/>
              <a:t>のサービス化：メカニズム</a:t>
            </a:r>
            <a:endParaRPr kumimoji="1" lang="ja-JP" altLang="en-US" dirty="0"/>
          </a:p>
        </p:txBody>
      </p:sp>
      <p:grpSp>
        <p:nvGrpSpPr>
          <p:cNvPr id="11" name="図形グループ 10"/>
          <p:cNvGrpSpPr/>
          <p:nvPr/>
        </p:nvGrpSpPr>
        <p:grpSpPr>
          <a:xfrm>
            <a:off x="695959" y="5048581"/>
            <a:ext cx="538480" cy="1100428"/>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7" name="テキスト ボックス 16"/>
          <p:cNvSpPr txBox="1"/>
          <p:nvPr/>
        </p:nvSpPr>
        <p:spPr>
          <a:xfrm>
            <a:off x="1460556" y="5323841"/>
            <a:ext cx="1467068" cy="830997"/>
          </a:xfrm>
          <a:prstGeom prst="rect">
            <a:avLst/>
          </a:prstGeom>
          <a:noFill/>
        </p:spPr>
        <p:txBody>
          <a:bodyPr wrap="none" rtlCol="0">
            <a:spAutoFit/>
          </a:bodyPr>
          <a:lstStyle/>
          <a:p>
            <a:pPr algn="ctr"/>
            <a:r>
              <a:rPr kumimoji="1" lang="ja-JP" altLang="en-US" sz="2000" dirty="0">
                <a:solidFill>
                  <a:schemeClr val="accent6">
                    <a:lumMod val="50000"/>
                  </a:schemeClr>
                </a:solidFill>
                <a:latin typeface="Meiryo" charset="-128"/>
                <a:ea typeface="Meiryo" charset="-128"/>
                <a:cs typeface="Meiryo" charset="-128"/>
              </a:rPr>
              <a:t>ものづくり</a:t>
            </a:r>
            <a:endParaRPr kumimoji="1" lang="en-US" altLang="ja-JP" sz="2000" dirty="0">
              <a:solidFill>
                <a:schemeClr val="accent6">
                  <a:lumMod val="50000"/>
                </a:schemeClr>
              </a:solidFill>
              <a:latin typeface="Meiryo" charset="-128"/>
              <a:ea typeface="Meiryo" charset="-128"/>
              <a:cs typeface="Meiryo" charset="-128"/>
            </a:endParaRPr>
          </a:p>
          <a:p>
            <a:pPr algn="ctr"/>
            <a:r>
              <a:rPr kumimoji="1" lang="ja-JP" altLang="en-US" sz="2000" dirty="0">
                <a:solidFill>
                  <a:schemeClr val="accent6">
                    <a:lumMod val="50000"/>
                  </a:schemeClr>
                </a:solidFill>
                <a:latin typeface="Meiryo" charset="-128"/>
                <a:ea typeface="Meiryo" charset="-128"/>
                <a:cs typeface="Meiryo" charset="-128"/>
              </a:rPr>
              <a:t>の</a:t>
            </a:r>
            <a:r>
              <a:rPr kumimoji="1" lang="ja-JP" altLang="en-US" sz="2800" dirty="0">
                <a:solidFill>
                  <a:schemeClr val="accent6">
                    <a:lumMod val="50000"/>
                  </a:schemeClr>
                </a:solidFill>
                <a:latin typeface="Meiryo" charset="-128"/>
                <a:ea typeface="Meiryo" charset="-128"/>
                <a:cs typeface="Meiryo" charset="-128"/>
              </a:rPr>
              <a:t>現場</a:t>
            </a:r>
          </a:p>
        </p:txBody>
      </p:sp>
      <p:sp>
        <p:nvSpPr>
          <p:cNvPr id="22" name="正方形/長方形 21"/>
          <p:cNvSpPr/>
          <p:nvPr/>
        </p:nvSpPr>
        <p:spPr>
          <a:xfrm>
            <a:off x="2968792"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開　発</a:t>
            </a:r>
            <a:endParaRPr kumimoji="1" lang="en-US" altLang="ja-JP"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製　造</a:t>
            </a:r>
          </a:p>
        </p:txBody>
      </p:sp>
      <p:sp>
        <p:nvSpPr>
          <p:cNvPr id="23" name="正方形/長方形 22"/>
          <p:cNvSpPr/>
          <p:nvPr/>
        </p:nvSpPr>
        <p:spPr>
          <a:xfrm>
            <a:off x="4954432"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保守</a:t>
            </a:r>
            <a:endParaRPr lang="en-US" altLang="ja-JP" dirty="0">
              <a:solidFill>
                <a:srgbClr val="FFFFFF"/>
              </a:solidFill>
              <a:latin typeface="Meiryo" charset="-128"/>
              <a:ea typeface="Meiryo" charset="-128"/>
              <a:cs typeface="Meiryo" charset="-128"/>
            </a:endParaRPr>
          </a:p>
          <a:p>
            <a:pPr algn="ctr"/>
            <a:r>
              <a:rPr lang="ja-JP" altLang="en-US" dirty="0">
                <a:solidFill>
                  <a:srgbClr val="FFFFFF"/>
                </a:solidFill>
                <a:latin typeface="Meiryo" charset="-128"/>
                <a:ea typeface="Meiryo" charset="-128"/>
                <a:cs typeface="Meiryo" charset="-128"/>
              </a:rPr>
              <a:t>サポート</a:t>
            </a:r>
            <a:endParaRPr kumimoji="1" lang="ja-JP" altLang="en-US" dirty="0">
              <a:solidFill>
                <a:srgbClr val="FFFFFF"/>
              </a:solidFill>
              <a:latin typeface="Meiryo" charset="-128"/>
              <a:ea typeface="Meiryo" charset="-128"/>
              <a:cs typeface="Meiryo" charset="-128"/>
            </a:endParaRPr>
          </a:p>
        </p:txBody>
      </p:sp>
      <p:sp>
        <p:nvSpPr>
          <p:cNvPr id="24" name="正方形/長方形 23"/>
          <p:cNvSpPr/>
          <p:nvPr/>
        </p:nvSpPr>
        <p:spPr>
          <a:xfrm>
            <a:off x="6940073"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ソフトウェア</a:t>
            </a:r>
            <a:endParaRPr kumimoji="1" lang="en-US" altLang="ja-JP"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改修・更新</a:t>
            </a:r>
          </a:p>
        </p:txBody>
      </p:sp>
      <p:sp>
        <p:nvSpPr>
          <p:cNvPr id="28" name="下矢印 27"/>
          <p:cNvSpPr/>
          <p:nvPr/>
        </p:nvSpPr>
        <p:spPr>
          <a:xfrm rot="10800000">
            <a:off x="6994586" y="1995838"/>
            <a:ext cx="1034645" cy="3076548"/>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角丸四角形 24"/>
          <p:cNvSpPr/>
          <p:nvPr/>
        </p:nvSpPr>
        <p:spPr>
          <a:xfrm>
            <a:off x="2968792" y="2920038"/>
            <a:ext cx="5565608" cy="1514475"/>
          </a:xfrm>
          <a:prstGeom prst="roundRect">
            <a:avLst>
              <a:gd name="adj" fmla="val 50000"/>
            </a:avLst>
          </a:prstGeom>
          <a:solidFill>
            <a:srgbClr val="0432FF">
              <a:alpha val="5568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a:solidFill>
                  <a:srgbClr val="FFFFFF"/>
                </a:solidFill>
                <a:latin typeface="Meiryo" charset="-128"/>
                <a:ea typeface="Meiryo" charset="-128"/>
                <a:cs typeface="Meiryo" charset="-128"/>
              </a:rPr>
              <a:t>インターネット</a:t>
            </a:r>
            <a:endParaRPr kumimoji="1" lang="ja-JP" altLang="en-US" sz="3200" dirty="0">
              <a:solidFill>
                <a:srgbClr val="FFFFFF"/>
              </a:solidFill>
              <a:latin typeface="Meiryo" charset="-128"/>
              <a:ea typeface="Meiryo" charset="-128"/>
              <a:cs typeface="Meiryo" charset="-128"/>
            </a:endParaRPr>
          </a:p>
        </p:txBody>
      </p:sp>
      <p:sp>
        <p:nvSpPr>
          <p:cNvPr id="29" name="上下矢印 28"/>
          <p:cNvSpPr/>
          <p:nvPr/>
        </p:nvSpPr>
        <p:spPr>
          <a:xfrm>
            <a:off x="493983" y="2172205"/>
            <a:ext cx="2191275" cy="2887455"/>
          </a:xfrm>
          <a:prstGeom prst="upDownArrow">
            <a:avLst>
              <a:gd name="adj1" fmla="val 50000"/>
              <a:gd name="adj2" fmla="val 3330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1251066" y="2543843"/>
            <a:ext cx="677108" cy="2144177"/>
          </a:xfrm>
          <a:prstGeom prst="rect">
            <a:avLst/>
          </a:prstGeom>
          <a:noFill/>
        </p:spPr>
        <p:txBody>
          <a:bodyPr vert="eaVert" wrap="none" rtlCol="0">
            <a:spAutoFit/>
          </a:bodyPr>
          <a:lstStyle/>
          <a:p>
            <a:pPr algn="ctr"/>
            <a:r>
              <a:rPr kumimoji="1" lang="ja-JP" altLang="en-US" sz="3200" b="1" dirty="0">
                <a:solidFill>
                  <a:schemeClr val="bg1"/>
                </a:solidFill>
                <a:latin typeface="Meiryo" charset="-128"/>
                <a:ea typeface="Meiryo" charset="-128"/>
                <a:cs typeface="Meiryo" charset="-128"/>
              </a:rPr>
              <a:t>直結</a:t>
            </a:r>
            <a:r>
              <a:rPr lang="ja-JP" altLang="en-US" sz="3200" b="1" dirty="0">
                <a:solidFill>
                  <a:schemeClr val="bg1"/>
                </a:solidFill>
                <a:latin typeface="Meiryo" charset="-128"/>
                <a:ea typeface="Meiryo" charset="-128"/>
                <a:cs typeface="Meiryo" charset="-128"/>
              </a:rPr>
              <a:t>・</a:t>
            </a:r>
            <a:r>
              <a:rPr kumimoji="1" lang="ja-JP" altLang="en-US" sz="3200" b="1" dirty="0">
                <a:solidFill>
                  <a:schemeClr val="bg1"/>
                </a:solidFill>
                <a:latin typeface="Meiryo" charset="-128"/>
                <a:ea typeface="Meiryo" charset="-128"/>
                <a:cs typeface="Meiryo" charset="-128"/>
              </a:rPr>
              <a:t>連係</a:t>
            </a:r>
            <a:endParaRPr kumimoji="1" lang="en-US" altLang="ja-JP" sz="32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424385799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50EEBB87-9900-1340-BCBC-307414F717F6}"/>
              </a:ext>
            </a:extLst>
          </p:cNvPr>
          <p:cNvSpPr/>
          <p:nvPr/>
        </p:nvSpPr>
        <p:spPr>
          <a:xfrm>
            <a:off x="230400" y="762161"/>
            <a:ext cx="8686800" cy="583474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ADD1F1D-3186-1A4D-BE79-4DD102E4BA45}"/>
              </a:ext>
            </a:extLst>
          </p:cNvPr>
          <p:cNvSpPr>
            <a:spLocks noGrp="1"/>
          </p:cNvSpPr>
          <p:nvPr>
            <p:ph type="title"/>
          </p:nvPr>
        </p:nvSpPr>
        <p:spPr/>
        <p:txBody>
          <a:bodyPr/>
          <a:lstStyle/>
          <a:p>
            <a:r>
              <a:rPr lang="ja-JP" altLang="en-US"/>
              <a:t>モノのサービス化：収益モデルの転換</a:t>
            </a:r>
            <a:endParaRPr kumimoji="1" lang="ja-JP" altLang="en-US"/>
          </a:p>
        </p:txBody>
      </p:sp>
      <p:sp>
        <p:nvSpPr>
          <p:cNvPr id="3" name="正方形/長方形 2">
            <a:extLst>
              <a:ext uri="{FF2B5EF4-FFF2-40B4-BE49-F238E27FC236}">
                <a16:creationId xmlns:a16="http://schemas.microsoft.com/office/drawing/2014/main" id="{65CB03CB-9996-4940-840C-9A7727AA6C4C}"/>
              </a:ext>
            </a:extLst>
          </p:cNvPr>
          <p:cNvSpPr/>
          <p:nvPr/>
        </p:nvSpPr>
        <p:spPr>
          <a:xfrm>
            <a:off x="1324432" y="2796922"/>
            <a:ext cx="6509657" cy="161834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0E2F28A0-3F52-A84A-83D8-417DA273763E}"/>
              </a:ext>
            </a:extLst>
          </p:cNvPr>
          <p:cNvSpPr/>
          <p:nvPr/>
        </p:nvSpPr>
        <p:spPr>
          <a:xfrm>
            <a:off x="3389088" y="905456"/>
            <a:ext cx="2380343" cy="150368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 name="図形グループ 3">
            <a:extLst>
              <a:ext uri="{FF2B5EF4-FFF2-40B4-BE49-F238E27FC236}">
                <a16:creationId xmlns:a16="http://schemas.microsoft.com/office/drawing/2014/main" id="{F6E5A824-E66A-874A-BA0C-51CFB8619E1D}"/>
              </a:ext>
            </a:extLst>
          </p:cNvPr>
          <p:cNvGrpSpPr/>
          <p:nvPr/>
        </p:nvGrpSpPr>
        <p:grpSpPr>
          <a:xfrm>
            <a:off x="3664133" y="1107082"/>
            <a:ext cx="538480" cy="1100428"/>
            <a:chOff x="1946324" y="4125162"/>
            <a:chExt cx="969964" cy="2007872"/>
          </a:xfrm>
        </p:grpSpPr>
        <p:sp>
          <p:nvSpPr>
            <p:cNvPr id="6" name="円/楕円 5">
              <a:extLst>
                <a:ext uri="{FF2B5EF4-FFF2-40B4-BE49-F238E27FC236}">
                  <a16:creationId xmlns:a16="http://schemas.microsoft.com/office/drawing/2014/main" id="{CBB7BAF0-44FA-CA4F-99CA-DB52CECD2C8D}"/>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 name="フローチャート: 論理積ゲート 6">
              <a:extLst>
                <a:ext uri="{FF2B5EF4-FFF2-40B4-BE49-F238E27FC236}">
                  <a16:creationId xmlns:a16="http://schemas.microsoft.com/office/drawing/2014/main" id="{396469A5-6F25-F44E-8103-A629F893125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 name="テキスト ボックス 7">
            <a:extLst>
              <a:ext uri="{FF2B5EF4-FFF2-40B4-BE49-F238E27FC236}">
                <a16:creationId xmlns:a16="http://schemas.microsoft.com/office/drawing/2014/main" id="{84003A7F-44DC-A446-AC1F-BA00A1F9FAAF}"/>
              </a:ext>
            </a:extLst>
          </p:cNvPr>
          <p:cNvSpPr txBox="1"/>
          <p:nvPr/>
        </p:nvSpPr>
        <p:spPr>
          <a:xfrm>
            <a:off x="3204525" y="3107741"/>
            <a:ext cx="2749471" cy="954107"/>
          </a:xfrm>
          <a:prstGeom prst="rect">
            <a:avLst/>
          </a:prstGeom>
          <a:noFill/>
        </p:spPr>
        <p:txBody>
          <a:bodyPr wrap="none" rtlCol="0">
            <a:spAutoFit/>
          </a:bodyPr>
          <a:lstStyle/>
          <a:p>
            <a:pPr algn="ctr"/>
            <a:r>
              <a:rPr kumimoji="1" lang="ja-JP" altLang="en-US" sz="2000" b="1">
                <a:solidFill>
                  <a:schemeClr val="bg1"/>
                </a:solidFill>
                <a:latin typeface="Meiryo" charset="-128"/>
                <a:ea typeface="Meiryo" charset="-128"/>
                <a:cs typeface="Meiryo" charset="-128"/>
              </a:rPr>
              <a:t>モノのソフトウェア化</a:t>
            </a:r>
            <a:endParaRPr kumimoji="1" lang="en-US" altLang="ja-JP" sz="2000" b="1" dirty="0">
              <a:solidFill>
                <a:schemeClr val="bg1"/>
              </a:solidFill>
              <a:latin typeface="Meiryo" charset="-128"/>
              <a:ea typeface="Meiryo" charset="-128"/>
              <a:cs typeface="Meiryo" charset="-128"/>
            </a:endParaRPr>
          </a:p>
          <a:p>
            <a:pPr algn="ctr"/>
            <a:r>
              <a:rPr lang="ja-JP" altLang="en-US">
                <a:solidFill>
                  <a:schemeClr val="bg1"/>
                </a:solidFill>
                <a:latin typeface="Meiryo" charset="-128"/>
                <a:ea typeface="Meiryo" charset="-128"/>
                <a:cs typeface="Meiryo" charset="-128"/>
              </a:rPr>
              <a:t>ソフトウエアによる</a:t>
            </a:r>
            <a:endParaRPr lang="en-US" altLang="ja-JP" dirty="0">
              <a:solidFill>
                <a:schemeClr val="bg1"/>
              </a:solidFill>
              <a:latin typeface="Meiryo" charset="-128"/>
              <a:ea typeface="Meiryo" charset="-128"/>
              <a:cs typeface="Meiryo" charset="-128"/>
            </a:endParaRPr>
          </a:p>
          <a:p>
            <a:pPr algn="ctr"/>
            <a:r>
              <a:rPr lang="ja-JP" altLang="en-US">
                <a:solidFill>
                  <a:schemeClr val="bg1"/>
                </a:solidFill>
                <a:latin typeface="Meiryo" charset="-128"/>
                <a:ea typeface="Meiryo" charset="-128"/>
                <a:cs typeface="Meiryo" charset="-128"/>
              </a:rPr>
              <a:t>機能・性能の実装</a:t>
            </a:r>
            <a:endParaRPr kumimoji="1" lang="ja-JP" altLang="en-US" dirty="0">
              <a:solidFill>
                <a:schemeClr val="bg1"/>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5E1D9D53-B2FE-7D46-8841-1C3104E4F7F6}"/>
              </a:ext>
            </a:extLst>
          </p:cNvPr>
          <p:cNvSpPr/>
          <p:nvPr/>
        </p:nvSpPr>
        <p:spPr>
          <a:xfrm>
            <a:off x="3389088" y="4883841"/>
            <a:ext cx="2380344" cy="150368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 name="図形グループ 10">
            <a:extLst>
              <a:ext uri="{FF2B5EF4-FFF2-40B4-BE49-F238E27FC236}">
                <a16:creationId xmlns:a16="http://schemas.microsoft.com/office/drawing/2014/main" id="{0DB41B7D-53A5-5042-B2FE-189A04B7F58F}"/>
              </a:ext>
            </a:extLst>
          </p:cNvPr>
          <p:cNvGrpSpPr/>
          <p:nvPr/>
        </p:nvGrpSpPr>
        <p:grpSpPr>
          <a:xfrm>
            <a:off x="3664133" y="5085467"/>
            <a:ext cx="538480" cy="1100428"/>
            <a:chOff x="1946324" y="4125162"/>
            <a:chExt cx="969964" cy="2007872"/>
          </a:xfrm>
        </p:grpSpPr>
        <p:sp>
          <p:nvSpPr>
            <p:cNvPr id="11" name="円/楕円 10">
              <a:extLst>
                <a:ext uri="{FF2B5EF4-FFF2-40B4-BE49-F238E27FC236}">
                  <a16:creationId xmlns:a16="http://schemas.microsoft.com/office/drawing/2014/main" id="{F46F54F9-1C33-8B42-98C2-E2A9A5ED088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a:extLst>
                <a:ext uri="{FF2B5EF4-FFF2-40B4-BE49-F238E27FC236}">
                  <a16:creationId xmlns:a16="http://schemas.microsoft.com/office/drawing/2014/main" id="{E807F4FA-DE0D-944F-96BA-147AF9839E1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3" name="テキスト ボックス 12">
            <a:extLst>
              <a:ext uri="{FF2B5EF4-FFF2-40B4-BE49-F238E27FC236}">
                <a16:creationId xmlns:a16="http://schemas.microsoft.com/office/drawing/2014/main" id="{7B3FDF3E-3B2F-404A-B21E-5EE66F691D29}"/>
              </a:ext>
            </a:extLst>
          </p:cNvPr>
          <p:cNvSpPr txBox="1"/>
          <p:nvPr/>
        </p:nvSpPr>
        <p:spPr>
          <a:xfrm>
            <a:off x="4339209" y="5149670"/>
            <a:ext cx="1467068" cy="1138773"/>
          </a:xfrm>
          <a:prstGeom prst="rect">
            <a:avLst/>
          </a:prstGeom>
          <a:noFill/>
        </p:spPr>
        <p:txBody>
          <a:bodyPr wrap="none" rtlCol="0">
            <a:spAutoFit/>
          </a:bodyPr>
          <a:lstStyle/>
          <a:p>
            <a:pPr algn="ctr"/>
            <a:r>
              <a:rPr kumimoji="1" lang="ja-JP" altLang="en-US" sz="2000" dirty="0">
                <a:solidFill>
                  <a:schemeClr val="accent6">
                    <a:lumMod val="50000"/>
                  </a:schemeClr>
                </a:solidFill>
                <a:latin typeface="Meiryo" charset="-128"/>
                <a:ea typeface="Meiryo" charset="-128"/>
                <a:cs typeface="Meiryo" charset="-128"/>
              </a:rPr>
              <a:t>ものづくり</a:t>
            </a:r>
            <a:endParaRPr kumimoji="1" lang="en-US" altLang="ja-JP" sz="2000" dirty="0">
              <a:solidFill>
                <a:schemeClr val="accent6">
                  <a:lumMod val="50000"/>
                </a:schemeClr>
              </a:solidFill>
              <a:latin typeface="Meiryo" charset="-128"/>
              <a:ea typeface="Meiryo" charset="-128"/>
              <a:cs typeface="Meiryo" charset="-128"/>
            </a:endParaRPr>
          </a:p>
          <a:p>
            <a:pPr algn="ctr"/>
            <a:r>
              <a:rPr kumimoji="1" lang="ja-JP" altLang="en-US" sz="2000">
                <a:solidFill>
                  <a:schemeClr val="accent6">
                    <a:lumMod val="50000"/>
                  </a:schemeClr>
                </a:solidFill>
                <a:latin typeface="Meiryo" charset="-128"/>
                <a:ea typeface="Meiryo" charset="-128"/>
                <a:cs typeface="Meiryo" charset="-128"/>
              </a:rPr>
              <a:t>の</a:t>
            </a:r>
            <a:endParaRPr kumimoji="1" lang="en-US" altLang="ja-JP" sz="2000" dirty="0">
              <a:solidFill>
                <a:schemeClr val="accent6">
                  <a:lumMod val="50000"/>
                </a:schemeClr>
              </a:solidFill>
              <a:latin typeface="Meiryo" charset="-128"/>
              <a:ea typeface="Meiryo" charset="-128"/>
              <a:cs typeface="Meiryo" charset="-128"/>
            </a:endParaRPr>
          </a:p>
          <a:p>
            <a:pPr algn="ctr"/>
            <a:r>
              <a:rPr kumimoji="1" lang="ja-JP" altLang="en-US" sz="2800">
                <a:solidFill>
                  <a:schemeClr val="accent6">
                    <a:lumMod val="50000"/>
                  </a:schemeClr>
                </a:solidFill>
                <a:latin typeface="Meiryo" charset="-128"/>
                <a:ea typeface="Meiryo" charset="-128"/>
                <a:cs typeface="Meiryo" charset="-128"/>
              </a:rPr>
              <a:t>現場</a:t>
            </a:r>
            <a:endParaRPr kumimoji="1" lang="ja-JP" altLang="en-US" sz="2800" dirty="0">
              <a:solidFill>
                <a:schemeClr val="accent6">
                  <a:lumMod val="50000"/>
                </a:schemeClr>
              </a:solidFill>
              <a:latin typeface="Meiryo" charset="-128"/>
              <a:ea typeface="Meiryo" charset="-128"/>
              <a:cs typeface="Meiryo" charset="-128"/>
            </a:endParaRPr>
          </a:p>
        </p:txBody>
      </p:sp>
      <p:sp>
        <p:nvSpPr>
          <p:cNvPr id="16" name="テキスト ボックス 15">
            <a:extLst>
              <a:ext uri="{FF2B5EF4-FFF2-40B4-BE49-F238E27FC236}">
                <a16:creationId xmlns:a16="http://schemas.microsoft.com/office/drawing/2014/main" id="{5E1D48D1-3CC3-5C49-BD87-168047C822A3}"/>
              </a:ext>
            </a:extLst>
          </p:cNvPr>
          <p:cNvSpPr txBox="1"/>
          <p:nvPr/>
        </p:nvSpPr>
        <p:spPr>
          <a:xfrm>
            <a:off x="4621338" y="1054423"/>
            <a:ext cx="902811" cy="1261884"/>
          </a:xfrm>
          <a:prstGeom prst="rect">
            <a:avLst/>
          </a:prstGeom>
          <a:noFill/>
        </p:spPr>
        <p:txBody>
          <a:bodyPr wrap="none" rtlCol="0">
            <a:spAutoFit/>
          </a:bodyPr>
          <a:lstStyle/>
          <a:p>
            <a:pPr algn="ctr"/>
            <a:r>
              <a:rPr kumimoji="1" lang="ja-JP" altLang="en-US" sz="2800">
                <a:solidFill>
                  <a:schemeClr val="accent3">
                    <a:lumMod val="50000"/>
                  </a:schemeClr>
                </a:solidFill>
                <a:latin typeface="Meiryo" charset="-128"/>
                <a:ea typeface="Meiryo" charset="-128"/>
                <a:cs typeface="Meiryo" charset="-128"/>
              </a:rPr>
              <a:t>使用</a:t>
            </a:r>
            <a:endParaRPr kumimoji="1" lang="en-US" altLang="ja-JP" sz="2800" dirty="0">
              <a:solidFill>
                <a:schemeClr val="accent3">
                  <a:lumMod val="50000"/>
                </a:schemeClr>
              </a:solidFill>
              <a:latin typeface="Meiryo" charset="-128"/>
              <a:ea typeface="Meiryo" charset="-128"/>
              <a:cs typeface="Meiryo" charset="-128"/>
            </a:endParaRPr>
          </a:p>
          <a:p>
            <a:pPr algn="ctr"/>
            <a:r>
              <a:rPr kumimoji="1" lang="ja-JP" altLang="en-US" sz="2000">
                <a:solidFill>
                  <a:schemeClr val="accent3">
                    <a:lumMod val="50000"/>
                  </a:schemeClr>
                </a:solidFill>
                <a:latin typeface="Meiryo" charset="-128"/>
                <a:ea typeface="Meiryo" charset="-128"/>
                <a:cs typeface="Meiryo" charset="-128"/>
              </a:rPr>
              <a:t>の</a:t>
            </a:r>
            <a:endParaRPr kumimoji="1" lang="en-US" altLang="ja-JP" sz="2000" dirty="0">
              <a:solidFill>
                <a:schemeClr val="accent3">
                  <a:lumMod val="50000"/>
                </a:schemeClr>
              </a:solidFill>
              <a:latin typeface="Meiryo" charset="-128"/>
              <a:ea typeface="Meiryo" charset="-128"/>
              <a:cs typeface="Meiryo" charset="-128"/>
            </a:endParaRPr>
          </a:p>
          <a:p>
            <a:pPr algn="ctr"/>
            <a:r>
              <a:rPr kumimoji="1" lang="ja-JP" altLang="en-US" sz="2800">
                <a:solidFill>
                  <a:schemeClr val="accent3">
                    <a:lumMod val="50000"/>
                  </a:schemeClr>
                </a:solidFill>
                <a:latin typeface="Meiryo" charset="-128"/>
                <a:ea typeface="Meiryo" charset="-128"/>
                <a:cs typeface="Meiryo" charset="-128"/>
              </a:rPr>
              <a:t>現場</a:t>
            </a:r>
            <a:endParaRPr kumimoji="1" lang="ja-JP" altLang="en-US" sz="2800" dirty="0">
              <a:solidFill>
                <a:schemeClr val="accent3">
                  <a:lumMod val="50000"/>
                </a:schemeClr>
              </a:solidFill>
              <a:latin typeface="Meiryo" charset="-128"/>
              <a:ea typeface="Meiryo" charset="-128"/>
              <a:cs typeface="Meiryo" charset="-128"/>
            </a:endParaRPr>
          </a:p>
        </p:txBody>
      </p:sp>
      <p:sp>
        <p:nvSpPr>
          <p:cNvPr id="17" name="U ターン矢印 16">
            <a:extLst>
              <a:ext uri="{FF2B5EF4-FFF2-40B4-BE49-F238E27FC236}">
                <a16:creationId xmlns:a16="http://schemas.microsoft.com/office/drawing/2014/main" id="{88E84EF3-7FA4-BD4C-BDD5-8A2EC97A5FC3}"/>
              </a:ext>
            </a:extLst>
          </p:cNvPr>
          <p:cNvSpPr/>
          <p:nvPr/>
        </p:nvSpPr>
        <p:spPr>
          <a:xfrm rot="16200000" flipV="1">
            <a:off x="4203836" y="2987343"/>
            <a:ext cx="4463851" cy="1205530"/>
          </a:xfrm>
          <a:prstGeom prst="uturnArrow">
            <a:avLst>
              <a:gd name="adj1" fmla="val 25000"/>
              <a:gd name="adj2" fmla="val 25000"/>
              <a:gd name="adj3" fmla="val 25000"/>
              <a:gd name="adj4" fmla="val 43750"/>
              <a:gd name="adj5" fmla="val 100000"/>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U ターン矢印 17">
            <a:extLst>
              <a:ext uri="{FF2B5EF4-FFF2-40B4-BE49-F238E27FC236}">
                <a16:creationId xmlns:a16="http://schemas.microsoft.com/office/drawing/2014/main" id="{D7104211-7105-D74E-A159-AB88C2352B96}"/>
              </a:ext>
            </a:extLst>
          </p:cNvPr>
          <p:cNvSpPr/>
          <p:nvPr/>
        </p:nvSpPr>
        <p:spPr>
          <a:xfrm rot="5400000" flipV="1">
            <a:off x="490833" y="3139744"/>
            <a:ext cx="4463851" cy="1205530"/>
          </a:xfrm>
          <a:prstGeom prst="uturnArrow">
            <a:avLst>
              <a:gd name="adj1" fmla="val 25000"/>
              <a:gd name="adj2" fmla="val 25000"/>
              <a:gd name="adj3" fmla="val 25000"/>
              <a:gd name="adj4" fmla="val 43750"/>
              <a:gd name="adj5" fmla="val 100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角丸四角形 18">
            <a:extLst>
              <a:ext uri="{FF2B5EF4-FFF2-40B4-BE49-F238E27FC236}">
                <a16:creationId xmlns:a16="http://schemas.microsoft.com/office/drawing/2014/main" id="{90E8288C-D36F-DB42-8821-44CD2D66B352}"/>
              </a:ext>
            </a:extLst>
          </p:cNvPr>
          <p:cNvSpPr/>
          <p:nvPr/>
        </p:nvSpPr>
        <p:spPr>
          <a:xfrm>
            <a:off x="1494975" y="3129462"/>
            <a:ext cx="1582057" cy="972222"/>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角丸四角形 19">
            <a:extLst>
              <a:ext uri="{FF2B5EF4-FFF2-40B4-BE49-F238E27FC236}">
                <a16:creationId xmlns:a16="http://schemas.microsoft.com/office/drawing/2014/main" id="{8618C13B-C2E1-484B-935A-5526447E2F4B}"/>
              </a:ext>
            </a:extLst>
          </p:cNvPr>
          <p:cNvSpPr/>
          <p:nvPr/>
        </p:nvSpPr>
        <p:spPr>
          <a:xfrm>
            <a:off x="6110517" y="3129462"/>
            <a:ext cx="1582057" cy="972222"/>
          </a:xfrm>
          <a:prstGeom prst="round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C3B1419C-D92E-0E4C-9F7F-8EF716C13122}"/>
              </a:ext>
            </a:extLst>
          </p:cNvPr>
          <p:cNvSpPr txBox="1"/>
          <p:nvPr/>
        </p:nvSpPr>
        <p:spPr>
          <a:xfrm>
            <a:off x="6110517" y="3343590"/>
            <a:ext cx="1582057" cy="584775"/>
          </a:xfrm>
          <a:prstGeom prst="rect">
            <a:avLst/>
          </a:prstGeom>
          <a:noFill/>
        </p:spPr>
        <p:txBody>
          <a:bodyPr wrap="squar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機能</a:t>
            </a:r>
            <a:r>
              <a:rPr kumimoji="1" lang="en-US" altLang="ja-JP" sz="1600" b="1" dirty="0">
                <a:solidFill>
                  <a:schemeClr val="bg1"/>
                </a:solidFill>
                <a:latin typeface="Meiryo" panose="020B0604030504040204" pitchFamily="34" charset="-128"/>
                <a:ea typeface="Meiryo" panose="020B0604030504040204" pitchFamily="34" charset="-128"/>
              </a:rPr>
              <a:t>&amp;</a:t>
            </a:r>
            <a:r>
              <a:rPr kumimoji="1" lang="ja-JP" altLang="en-US" sz="1600" b="1">
                <a:solidFill>
                  <a:schemeClr val="bg1"/>
                </a:solidFill>
                <a:latin typeface="Meiryo" panose="020B0604030504040204" pitchFamily="34" charset="-128"/>
                <a:ea typeface="Meiryo" panose="020B0604030504040204" pitchFamily="34" charset="-128"/>
              </a:rPr>
              <a:t>性能</a:t>
            </a:r>
            <a:endParaRPr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b="1">
                <a:solidFill>
                  <a:schemeClr val="bg1"/>
                </a:solidFill>
                <a:latin typeface="Meiryo" panose="020B0604030504040204" pitchFamily="34" charset="-128"/>
                <a:ea typeface="Meiryo" panose="020B0604030504040204" pitchFamily="34" charset="-128"/>
              </a:rPr>
              <a:t>改善と追加</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17174E42-F6EF-6C4E-8849-36BE8A8E67F0}"/>
              </a:ext>
            </a:extLst>
          </p:cNvPr>
          <p:cNvSpPr txBox="1"/>
          <p:nvPr/>
        </p:nvSpPr>
        <p:spPr>
          <a:xfrm>
            <a:off x="1494974" y="3295673"/>
            <a:ext cx="1582057" cy="738664"/>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データによる</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kumimoji="1" lang="ja-JP" altLang="en-US" sz="1400" b="1">
                <a:solidFill>
                  <a:schemeClr val="bg1"/>
                </a:solidFill>
                <a:latin typeface="Meiryo" panose="020B0604030504040204" pitchFamily="34" charset="-128"/>
                <a:ea typeface="Meiryo" panose="020B0604030504040204" pitchFamily="34" charset="-128"/>
              </a:rPr>
              <a:t>使用状況の把握</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kumimoji="1" lang="ja-JP" altLang="en-US" sz="1400" b="1">
                <a:solidFill>
                  <a:schemeClr val="bg1"/>
                </a:solidFill>
                <a:latin typeface="Meiryo" panose="020B0604030504040204" pitchFamily="34" charset="-128"/>
                <a:ea typeface="Meiryo" panose="020B0604030504040204" pitchFamily="34" charset="-128"/>
              </a:rPr>
              <a:t>と見える化</a:t>
            </a:r>
            <a:endParaRPr kumimoji="1" lang="en-US" altLang="ja-JP" sz="1400" b="1" dirty="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1E5CCF33-4738-6445-8D40-A390E9C942F8}"/>
              </a:ext>
            </a:extLst>
          </p:cNvPr>
          <p:cNvSpPr txBox="1"/>
          <p:nvPr/>
        </p:nvSpPr>
        <p:spPr>
          <a:xfrm>
            <a:off x="296544" y="883565"/>
            <a:ext cx="2236510" cy="400110"/>
          </a:xfrm>
          <a:prstGeom prst="rect">
            <a:avLst/>
          </a:prstGeom>
          <a:noFill/>
        </p:spPr>
        <p:txBody>
          <a:bodyPr wrap="none" rtlCol="0">
            <a:spAutoFit/>
          </a:bodyPr>
          <a:lstStyle/>
          <a:p>
            <a:pPr algn="ctr"/>
            <a:r>
              <a:rPr kumimoji="1" lang="ja-JP" altLang="en-US" sz="2000" b="1">
                <a:solidFill>
                  <a:schemeClr val="bg1"/>
                </a:solidFill>
                <a:latin typeface="Meiryo" charset="-128"/>
                <a:ea typeface="Meiryo" charset="-128"/>
                <a:cs typeface="Meiryo" charset="-128"/>
              </a:rPr>
              <a:t>モノのサービス化</a:t>
            </a:r>
            <a:endParaRPr kumimoji="1" lang="en-US" altLang="ja-JP" sz="2000" b="1" dirty="0">
              <a:solidFill>
                <a:schemeClr val="bg1"/>
              </a:solidFill>
              <a:latin typeface="Meiryo" charset="-128"/>
              <a:ea typeface="Meiryo" charset="-128"/>
              <a:cs typeface="Meiryo" charset="-128"/>
            </a:endParaRPr>
          </a:p>
        </p:txBody>
      </p:sp>
      <p:sp>
        <p:nvSpPr>
          <p:cNvPr id="26" name="テキスト ボックス 25">
            <a:extLst>
              <a:ext uri="{FF2B5EF4-FFF2-40B4-BE49-F238E27FC236}">
                <a16:creationId xmlns:a16="http://schemas.microsoft.com/office/drawing/2014/main" id="{CE548311-73EC-0842-9CEE-9ADE8DD0D6A5}"/>
              </a:ext>
            </a:extLst>
          </p:cNvPr>
          <p:cNvSpPr txBox="1"/>
          <p:nvPr/>
        </p:nvSpPr>
        <p:spPr>
          <a:xfrm>
            <a:off x="296543" y="1233827"/>
            <a:ext cx="2031325" cy="830997"/>
          </a:xfrm>
          <a:prstGeom prst="rect">
            <a:avLst/>
          </a:prstGeom>
          <a:noFill/>
        </p:spPr>
        <p:txBody>
          <a:bodyPr wrap="none" rtlCol="0">
            <a:spAutoFit/>
          </a:bodyPr>
          <a:lstStyle/>
          <a:p>
            <a:r>
              <a:rPr kumimoji="1" lang="ja-JP" altLang="en-US" sz="1600">
                <a:solidFill>
                  <a:schemeClr val="bg1"/>
                </a:solidFill>
                <a:latin typeface="Meiryo" charset="-128"/>
                <a:ea typeface="Meiryo" charset="-128"/>
                <a:cs typeface="Meiryo" charset="-128"/>
              </a:rPr>
              <a:t>モノの売り切りでは</a:t>
            </a:r>
            <a:endParaRPr kumimoji="1" lang="en-US" altLang="ja-JP" sz="1600" dirty="0">
              <a:solidFill>
                <a:schemeClr val="bg1"/>
              </a:solidFill>
              <a:latin typeface="Meiryo" charset="-128"/>
              <a:ea typeface="Meiryo" charset="-128"/>
              <a:cs typeface="Meiryo" charset="-128"/>
            </a:endParaRPr>
          </a:p>
          <a:p>
            <a:r>
              <a:rPr kumimoji="1" lang="ja-JP" altLang="en-US" sz="1600">
                <a:solidFill>
                  <a:schemeClr val="bg1"/>
                </a:solidFill>
                <a:latin typeface="Meiryo" charset="-128"/>
                <a:ea typeface="Meiryo" charset="-128"/>
                <a:cs typeface="Meiryo" charset="-128"/>
              </a:rPr>
              <a:t>このサイクルを回す</a:t>
            </a:r>
            <a:endParaRPr kumimoji="1" lang="en-US" altLang="ja-JP" sz="1600" dirty="0">
              <a:solidFill>
                <a:schemeClr val="bg1"/>
              </a:solidFill>
              <a:latin typeface="Meiryo" charset="-128"/>
              <a:ea typeface="Meiryo" charset="-128"/>
              <a:cs typeface="Meiryo" charset="-128"/>
            </a:endParaRPr>
          </a:p>
          <a:p>
            <a:r>
              <a:rPr lang="ja-JP" altLang="en-US" sz="1600">
                <a:solidFill>
                  <a:schemeClr val="bg1"/>
                </a:solidFill>
                <a:latin typeface="Meiryo" charset="-128"/>
                <a:ea typeface="Meiryo" charset="-128"/>
                <a:cs typeface="Meiryo" charset="-128"/>
              </a:rPr>
              <a:t>コストを賄えない</a:t>
            </a:r>
            <a:endParaRPr kumimoji="1" lang="en-US" altLang="ja-JP" sz="1600" dirty="0">
              <a:solidFill>
                <a:schemeClr val="bg1"/>
              </a:solidFill>
              <a:latin typeface="Meiryo" charset="-128"/>
              <a:ea typeface="Meiryo" charset="-128"/>
              <a:cs typeface="Meiryo" charset="-128"/>
            </a:endParaRPr>
          </a:p>
        </p:txBody>
      </p:sp>
      <p:sp>
        <p:nvSpPr>
          <p:cNvPr id="28" name="テキスト ボックス 27">
            <a:extLst>
              <a:ext uri="{FF2B5EF4-FFF2-40B4-BE49-F238E27FC236}">
                <a16:creationId xmlns:a16="http://schemas.microsoft.com/office/drawing/2014/main" id="{8EC44CC2-1CE0-F74D-8480-B15504C60C10}"/>
              </a:ext>
            </a:extLst>
          </p:cNvPr>
          <p:cNvSpPr txBox="1"/>
          <p:nvPr/>
        </p:nvSpPr>
        <p:spPr>
          <a:xfrm>
            <a:off x="6354466" y="883565"/>
            <a:ext cx="2492990" cy="892552"/>
          </a:xfrm>
          <a:prstGeom prst="rect">
            <a:avLst/>
          </a:prstGeom>
          <a:noFill/>
        </p:spPr>
        <p:txBody>
          <a:bodyPr wrap="none" rtlCol="0">
            <a:spAutoFit/>
          </a:bodyPr>
          <a:lstStyle/>
          <a:p>
            <a:pPr algn="r"/>
            <a:r>
              <a:rPr kumimoji="1" lang="ja-JP" altLang="en-US" sz="2000" b="1">
                <a:solidFill>
                  <a:schemeClr val="bg1"/>
                </a:solidFill>
                <a:latin typeface="Meiryo" charset="-128"/>
                <a:ea typeface="Meiryo" charset="-128"/>
                <a:cs typeface="Meiryo" charset="-128"/>
              </a:rPr>
              <a:t>継続的な収益モデル</a:t>
            </a:r>
            <a:endParaRPr kumimoji="1" lang="en-US" altLang="ja-JP" sz="2000" b="1" dirty="0">
              <a:solidFill>
                <a:schemeClr val="bg1"/>
              </a:solidFill>
              <a:latin typeface="Meiryo" charset="-128"/>
              <a:ea typeface="Meiryo" charset="-128"/>
              <a:cs typeface="Meiryo" charset="-128"/>
            </a:endParaRPr>
          </a:p>
          <a:p>
            <a:pPr algn="r"/>
            <a:r>
              <a:rPr kumimoji="1" lang="ja-JP" altLang="en-US" sz="1600" b="1">
                <a:solidFill>
                  <a:schemeClr val="bg1"/>
                </a:solidFill>
                <a:latin typeface="Meiryo" charset="-128"/>
                <a:ea typeface="Meiryo" charset="-128"/>
                <a:cs typeface="Meiryo" charset="-128"/>
              </a:rPr>
              <a:t>サブスクリプション</a:t>
            </a:r>
            <a:endParaRPr kumimoji="1" lang="en-US" altLang="ja-JP" sz="1600" b="1" dirty="0">
              <a:solidFill>
                <a:schemeClr val="bg1"/>
              </a:solidFill>
              <a:latin typeface="Meiryo" charset="-128"/>
              <a:ea typeface="Meiryo" charset="-128"/>
              <a:cs typeface="Meiryo" charset="-128"/>
            </a:endParaRPr>
          </a:p>
          <a:p>
            <a:pPr algn="r"/>
            <a:r>
              <a:rPr lang="ja-JP" altLang="en-US" sz="1600" b="1">
                <a:solidFill>
                  <a:schemeClr val="bg1"/>
                </a:solidFill>
                <a:latin typeface="Meiryo" charset="-128"/>
                <a:ea typeface="Meiryo" charset="-128"/>
                <a:cs typeface="Meiryo" charset="-128"/>
              </a:rPr>
              <a:t>従量課金　</a:t>
            </a:r>
            <a:r>
              <a:rPr lang="ja-JP" altLang="en-US" sz="1600">
                <a:solidFill>
                  <a:schemeClr val="bg1"/>
                </a:solidFill>
                <a:latin typeface="Meiryo" charset="-128"/>
                <a:ea typeface="Meiryo" charset="-128"/>
                <a:cs typeface="Meiryo" charset="-128"/>
              </a:rPr>
              <a:t>など</a:t>
            </a:r>
            <a:endParaRPr kumimoji="1" lang="en-US" altLang="ja-JP" sz="1600" dirty="0">
              <a:solidFill>
                <a:schemeClr val="bg1"/>
              </a:solidFill>
              <a:latin typeface="Meiryo" charset="-128"/>
              <a:ea typeface="Meiryo" charset="-128"/>
              <a:cs typeface="Meiryo" charset="-128"/>
            </a:endParaRPr>
          </a:p>
        </p:txBody>
      </p:sp>
      <p:sp>
        <p:nvSpPr>
          <p:cNvPr id="29" name="テキスト ボックス 28">
            <a:extLst>
              <a:ext uri="{FF2B5EF4-FFF2-40B4-BE49-F238E27FC236}">
                <a16:creationId xmlns:a16="http://schemas.microsoft.com/office/drawing/2014/main" id="{375A5971-AC02-044B-BE52-7235FB2E9EB2}"/>
              </a:ext>
            </a:extLst>
          </p:cNvPr>
          <p:cNvSpPr txBox="1"/>
          <p:nvPr/>
        </p:nvSpPr>
        <p:spPr>
          <a:xfrm>
            <a:off x="296543" y="5884151"/>
            <a:ext cx="2262158" cy="646331"/>
          </a:xfrm>
          <a:prstGeom prst="rect">
            <a:avLst/>
          </a:prstGeom>
          <a:noFill/>
        </p:spPr>
        <p:txBody>
          <a:bodyPr wrap="none" rtlCol="0">
            <a:spAutoFit/>
          </a:bodyPr>
          <a:lstStyle/>
          <a:p>
            <a:r>
              <a:rPr kumimoji="1" lang="ja-JP" altLang="en-US" b="1">
                <a:solidFill>
                  <a:schemeClr val="bg1"/>
                </a:solidFill>
                <a:latin typeface="Meiryo" charset="-128"/>
                <a:ea typeface="Meiryo" charset="-128"/>
                <a:cs typeface="Meiryo" charset="-128"/>
              </a:rPr>
              <a:t>マーケティング情報</a:t>
            </a:r>
            <a:endParaRPr kumimoji="1" lang="en-US" altLang="ja-JP" b="1" dirty="0">
              <a:solidFill>
                <a:schemeClr val="bg1"/>
              </a:solidFill>
              <a:latin typeface="Meiryo" charset="-128"/>
              <a:ea typeface="Meiryo" charset="-128"/>
              <a:cs typeface="Meiryo" charset="-128"/>
            </a:endParaRPr>
          </a:p>
          <a:p>
            <a:r>
              <a:rPr kumimoji="1" lang="ja-JP" altLang="en-US" b="1">
                <a:solidFill>
                  <a:schemeClr val="bg1"/>
                </a:solidFill>
                <a:latin typeface="Meiryo" charset="-128"/>
                <a:ea typeface="Meiryo" charset="-128"/>
                <a:cs typeface="Meiryo" charset="-128"/>
              </a:rPr>
              <a:t>継続的収集</a:t>
            </a:r>
            <a:endParaRPr kumimoji="1" lang="en-US" altLang="ja-JP" b="1" dirty="0">
              <a:solidFill>
                <a:schemeClr val="bg1"/>
              </a:solidFill>
              <a:latin typeface="Meiryo" charset="-128"/>
              <a:ea typeface="Meiryo" charset="-128"/>
              <a:cs typeface="Meiryo" charset="-128"/>
            </a:endParaRPr>
          </a:p>
        </p:txBody>
      </p:sp>
      <p:sp>
        <p:nvSpPr>
          <p:cNvPr id="30" name="テキスト ボックス 29">
            <a:extLst>
              <a:ext uri="{FF2B5EF4-FFF2-40B4-BE49-F238E27FC236}">
                <a16:creationId xmlns:a16="http://schemas.microsoft.com/office/drawing/2014/main" id="{3F1CF6F3-4949-714D-A128-C40BB288922B}"/>
              </a:ext>
            </a:extLst>
          </p:cNvPr>
          <p:cNvSpPr txBox="1"/>
          <p:nvPr/>
        </p:nvSpPr>
        <p:spPr>
          <a:xfrm>
            <a:off x="6814286" y="5878835"/>
            <a:ext cx="2031325" cy="646331"/>
          </a:xfrm>
          <a:prstGeom prst="rect">
            <a:avLst/>
          </a:prstGeom>
          <a:noFill/>
        </p:spPr>
        <p:txBody>
          <a:bodyPr wrap="none" rtlCol="0">
            <a:spAutoFit/>
          </a:bodyPr>
          <a:lstStyle/>
          <a:p>
            <a:pPr algn="r"/>
            <a:r>
              <a:rPr kumimoji="1" lang="ja-JP" altLang="en-US" b="1">
                <a:solidFill>
                  <a:schemeClr val="bg1"/>
                </a:solidFill>
                <a:latin typeface="Meiryo" charset="-128"/>
                <a:ea typeface="Meiryo" charset="-128"/>
                <a:cs typeface="Meiryo" charset="-128"/>
              </a:rPr>
              <a:t>顧客／ユーザー</a:t>
            </a:r>
            <a:endParaRPr kumimoji="1" lang="en-US" altLang="ja-JP" b="1" dirty="0">
              <a:solidFill>
                <a:schemeClr val="bg1"/>
              </a:solidFill>
              <a:latin typeface="Meiryo" charset="-128"/>
              <a:ea typeface="Meiryo" charset="-128"/>
              <a:cs typeface="Meiryo" charset="-128"/>
            </a:endParaRPr>
          </a:p>
          <a:p>
            <a:pPr algn="r"/>
            <a:r>
              <a:rPr kumimoji="1" lang="ja-JP" altLang="en-US" b="1">
                <a:solidFill>
                  <a:schemeClr val="bg1"/>
                </a:solidFill>
                <a:latin typeface="Meiryo" charset="-128"/>
                <a:ea typeface="Meiryo" charset="-128"/>
                <a:cs typeface="Meiryo" charset="-128"/>
              </a:rPr>
              <a:t>固定化／囲い込み</a:t>
            </a:r>
            <a:endParaRPr kumimoji="1" lang="en-US" altLang="ja-JP"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66516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500" fill="hold"/>
                                        <p:tgtEl>
                                          <p:spTgt spid="30"/>
                                        </p:tgtEl>
                                        <p:attrNameLst>
                                          <p:attrName>ppt_w</p:attrName>
                                        </p:attrNameLst>
                                      </p:cBhvr>
                                      <p:tavLst>
                                        <p:tav tm="0">
                                          <p:val>
                                            <p:fltVal val="0"/>
                                          </p:val>
                                        </p:tav>
                                        <p:tav tm="100000">
                                          <p:val>
                                            <p:strVal val="#ppt_w"/>
                                          </p:val>
                                        </p:tav>
                                      </p:tavLst>
                                    </p:anim>
                                    <p:anim calcmode="lin" valueType="num">
                                      <p:cBhvr>
                                        <p:cTn id="25" dur="500" fill="hold"/>
                                        <p:tgtEl>
                                          <p:spTgt spid="30"/>
                                        </p:tgtEl>
                                        <p:attrNameLst>
                                          <p:attrName>ppt_h</p:attrName>
                                        </p:attrNameLst>
                                      </p:cBhvr>
                                      <p:tavLst>
                                        <p:tav tm="0">
                                          <p:val>
                                            <p:fltVal val="0"/>
                                          </p:val>
                                        </p:tav>
                                        <p:tav tm="100000">
                                          <p:val>
                                            <p:strVal val="#ppt_h"/>
                                          </p:val>
                                        </p:tav>
                                      </p:tavLst>
                                    </p:anim>
                                    <p:animEffect transition="in" filter="fade">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0"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202C9096-FD40-7141-9E2C-24D0DBADBC0E}"/>
              </a:ext>
            </a:extLst>
          </p:cNvPr>
          <p:cNvSpPr/>
          <p:nvPr/>
        </p:nvSpPr>
        <p:spPr>
          <a:xfrm>
            <a:off x="321240" y="2779557"/>
            <a:ext cx="2459012" cy="3311681"/>
          </a:xfrm>
          <a:prstGeom prst="rect">
            <a:avLst/>
          </a:prstGeom>
          <a:solidFill>
            <a:schemeClr val="accent6">
              <a:alpha val="5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C8539549-F04C-0E40-8367-54C6B36E0A88}"/>
              </a:ext>
            </a:extLst>
          </p:cNvPr>
          <p:cNvSpPr/>
          <p:nvPr/>
        </p:nvSpPr>
        <p:spPr>
          <a:xfrm>
            <a:off x="3591015" y="2774883"/>
            <a:ext cx="2459012" cy="3311681"/>
          </a:xfrm>
          <a:prstGeom prst="rect">
            <a:avLst/>
          </a:prstGeom>
          <a:solidFill>
            <a:srgbClr val="0070C0">
              <a:alpha val="65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F0DF6E21-F8E7-9640-A30B-CC9E24DC4E45}"/>
              </a:ext>
            </a:extLst>
          </p:cNvPr>
          <p:cNvSpPr/>
          <p:nvPr/>
        </p:nvSpPr>
        <p:spPr>
          <a:xfrm>
            <a:off x="1551904" y="1557806"/>
            <a:ext cx="3234395" cy="2451257"/>
          </a:xfrm>
          <a:prstGeom prst="rect">
            <a:avLst/>
          </a:prstGeom>
          <a:solidFill>
            <a:srgbClr val="FF6666">
              <a:alpha val="4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1E348B6-4A81-A34A-90ED-FFC4F2C89556}"/>
              </a:ext>
            </a:extLst>
          </p:cNvPr>
          <p:cNvSpPr>
            <a:spLocks noGrp="1"/>
          </p:cNvSpPr>
          <p:nvPr>
            <p:ph type="title"/>
          </p:nvPr>
        </p:nvSpPr>
        <p:spPr/>
        <p:txBody>
          <a:bodyPr/>
          <a:lstStyle/>
          <a:p>
            <a:r>
              <a:rPr kumimoji="1" lang="ja-JP" altLang="en-US"/>
              <a:t>ビジネスの主役が、モノからコトへ</a:t>
            </a:r>
          </a:p>
        </p:txBody>
      </p:sp>
      <p:sp>
        <p:nvSpPr>
          <p:cNvPr id="3" name="円/楕円 2">
            <a:extLst>
              <a:ext uri="{FF2B5EF4-FFF2-40B4-BE49-F238E27FC236}">
                <a16:creationId xmlns:a16="http://schemas.microsoft.com/office/drawing/2014/main" id="{17675B38-DDF3-5440-87FD-36D5770A1E86}"/>
              </a:ext>
            </a:extLst>
          </p:cNvPr>
          <p:cNvSpPr/>
          <p:nvPr/>
        </p:nvSpPr>
        <p:spPr>
          <a:xfrm>
            <a:off x="323301" y="1550051"/>
            <a:ext cx="2459012" cy="245901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E005A6AC-7CA1-2C42-8644-5D66B8F6432E}"/>
              </a:ext>
            </a:extLst>
          </p:cNvPr>
          <p:cNvSpPr/>
          <p:nvPr/>
        </p:nvSpPr>
        <p:spPr>
          <a:xfrm>
            <a:off x="3574775" y="1550051"/>
            <a:ext cx="2459012" cy="245901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56BC6D39-3902-924C-8C7F-6857DA179227}"/>
              </a:ext>
            </a:extLst>
          </p:cNvPr>
          <p:cNvSpPr/>
          <p:nvPr/>
        </p:nvSpPr>
        <p:spPr>
          <a:xfrm>
            <a:off x="1551904" y="2015006"/>
            <a:ext cx="3258354" cy="1529103"/>
          </a:xfrm>
          <a:prstGeom prst="rect">
            <a:avLst/>
          </a:prstGeom>
          <a:solidFill>
            <a:srgbClr val="7030A0">
              <a:alpha val="4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4A7A0DA1-C96E-A54A-8793-02343CD4BD1F}"/>
              </a:ext>
            </a:extLst>
          </p:cNvPr>
          <p:cNvSpPr/>
          <p:nvPr/>
        </p:nvSpPr>
        <p:spPr>
          <a:xfrm>
            <a:off x="788255" y="2015006"/>
            <a:ext cx="1529103" cy="152910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91A36AFF-DFF0-C94E-99C6-72E5600C5DAC}"/>
              </a:ext>
            </a:extLst>
          </p:cNvPr>
          <p:cNvSpPr txBox="1"/>
          <p:nvPr/>
        </p:nvSpPr>
        <p:spPr>
          <a:xfrm>
            <a:off x="998808" y="2405891"/>
            <a:ext cx="1107996" cy="830997"/>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ハード</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ウェア</a:t>
            </a:r>
          </a:p>
        </p:txBody>
      </p:sp>
      <p:sp>
        <p:nvSpPr>
          <p:cNvPr id="13" name="テキスト ボックス 12">
            <a:extLst>
              <a:ext uri="{FF2B5EF4-FFF2-40B4-BE49-F238E27FC236}">
                <a16:creationId xmlns:a16="http://schemas.microsoft.com/office/drawing/2014/main" id="{2395A14E-742A-C446-B70A-4378AB6A59A7}"/>
              </a:ext>
            </a:extLst>
          </p:cNvPr>
          <p:cNvSpPr txBox="1"/>
          <p:nvPr/>
        </p:nvSpPr>
        <p:spPr>
          <a:xfrm>
            <a:off x="2304737" y="2436667"/>
            <a:ext cx="1732313" cy="800219"/>
          </a:xfrm>
          <a:prstGeom prst="rect">
            <a:avLst/>
          </a:prstGeom>
          <a:noFill/>
        </p:spPr>
        <p:txBody>
          <a:bodyPr wrap="squar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中核的価値</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是非とも</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手に入れたい価値</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CD753BB2-77A0-DE49-8448-BA8DEC219E69}"/>
              </a:ext>
            </a:extLst>
          </p:cNvPr>
          <p:cNvSpPr txBox="1"/>
          <p:nvPr/>
        </p:nvSpPr>
        <p:spPr>
          <a:xfrm>
            <a:off x="2312388" y="1631301"/>
            <a:ext cx="1732313" cy="369332"/>
          </a:xfrm>
          <a:prstGeom prst="rect">
            <a:avLst/>
          </a:prstGeom>
          <a:noFill/>
        </p:spPr>
        <p:txBody>
          <a:bodyPr wrap="squar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附帯的価値</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72285A9D-E87B-B34F-B030-60CEB8CA611A}"/>
              </a:ext>
            </a:extLst>
          </p:cNvPr>
          <p:cNvSpPr/>
          <p:nvPr/>
        </p:nvSpPr>
        <p:spPr>
          <a:xfrm>
            <a:off x="1894538" y="3658547"/>
            <a:ext cx="2677462" cy="307777"/>
          </a:xfrm>
          <a:prstGeom prst="rect">
            <a:avLst/>
          </a:prstGeom>
        </p:spPr>
        <p:txBody>
          <a:bodyPr wrap="square">
            <a:spAutoFit/>
          </a:bodyPr>
          <a:lstStyle/>
          <a:p>
            <a:pPr algn="ct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中核的価値</a:t>
            </a: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を高める価値</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12B2FBF4-7B88-AF43-A804-C4E6873D28F2}"/>
              </a:ext>
            </a:extLst>
          </p:cNvPr>
          <p:cNvSpPr txBox="1"/>
          <p:nvPr/>
        </p:nvSpPr>
        <p:spPr>
          <a:xfrm>
            <a:off x="1145817" y="1677467"/>
            <a:ext cx="800219"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サービス</a:t>
            </a:r>
          </a:p>
        </p:txBody>
      </p:sp>
      <p:sp>
        <p:nvSpPr>
          <p:cNvPr id="20" name="テキスト ボックス 19">
            <a:extLst>
              <a:ext uri="{FF2B5EF4-FFF2-40B4-BE49-F238E27FC236}">
                <a16:creationId xmlns:a16="http://schemas.microsoft.com/office/drawing/2014/main" id="{BD3DA936-A282-954D-96DC-05E74C3FE988}"/>
              </a:ext>
            </a:extLst>
          </p:cNvPr>
          <p:cNvSpPr txBox="1"/>
          <p:nvPr/>
        </p:nvSpPr>
        <p:spPr>
          <a:xfrm>
            <a:off x="4258058" y="1677466"/>
            <a:ext cx="1107997"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ハードウェア</a:t>
            </a:r>
          </a:p>
        </p:txBody>
      </p:sp>
      <p:sp>
        <p:nvSpPr>
          <p:cNvPr id="23" name="正方形/長方形 22">
            <a:extLst>
              <a:ext uri="{FF2B5EF4-FFF2-40B4-BE49-F238E27FC236}">
                <a16:creationId xmlns:a16="http://schemas.microsoft.com/office/drawing/2014/main" id="{CA04F4A8-5AD4-6844-B476-81FB0F79C38D}"/>
              </a:ext>
            </a:extLst>
          </p:cNvPr>
          <p:cNvSpPr/>
          <p:nvPr/>
        </p:nvSpPr>
        <p:spPr>
          <a:xfrm>
            <a:off x="321241" y="5641898"/>
            <a:ext cx="2459012" cy="369332"/>
          </a:xfrm>
          <a:prstGeom prst="rect">
            <a:avLst/>
          </a:prstGeom>
        </p:spPr>
        <p:txBody>
          <a:bodyPr wrap="square">
            <a:spAutoFit/>
          </a:bodyPr>
          <a:lstStyle/>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モノのビジネス</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765483C1-783D-F34A-8156-A5BA86066965}"/>
              </a:ext>
            </a:extLst>
          </p:cNvPr>
          <p:cNvSpPr/>
          <p:nvPr/>
        </p:nvSpPr>
        <p:spPr>
          <a:xfrm>
            <a:off x="3607255" y="5641897"/>
            <a:ext cx="2459012" cy="369332"/>
          </a:xfrm>
          <a:prstGeom prst="rect">
            <a:avLst/>
          </a:prstGeom>
        </p:spPr>
        <p:txBody>
          <a:bodyPr wrap="square">
            <a:spAutoFit/>
          </a:bodyPr>
          <a:lstStyle/>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コトのビジネス</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8A55672D-9A95-6442-9E4C-B1FFF7917F03}"/>
              </a:ext>
            </a:extLst>
          </p:cNvPr>
          <p:cNvSpPr txBox="1"/>
          <p:nvPr/>
        </p:nvSpPr>
        <p:spPr>
          <a:xfrm>
            <a:off x="431791" y="4238451"/>
            <a:ext cx="2236510" cy="1077218"/>
          </a:xfrm>
          <a:prstGeom prst="rect">
            <a:avLst/>
          </a:prstGeom>
          <a:noFill/>
        </p:spPr>
        <p:txBody>
          <a:bodyPr wrap="none" rtlCol="0">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商品は、</a:t>
            </a:r>
            <a:r>
              <a:rPr lang="ja-JP" altLang="en-US" sz="16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魅力的なモノ</a:t>
            </a:r>
            <a:endParaRPr lang="en-US" altLang="ja-JP" sz="16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サービスは、ハードウェア</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の機能や性能を維持する</a:t>
            </a: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ための</a:t>
            </a: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修理やサポートなど</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1948B272-4338-AB42-9235-59034A65214E}"/>
              </a:ext>
            </a:extLst>
          </p:cNvPr>
          <p:cNvSpPr txBox="1"/>
          <p:nvPr/>
        </p:nvSpPr>
        <p:spPr>
          <a:xfrm>
            <a:off x="3727915" y="4238451"/>
            <a:ext cx="2185214" cy="1077218"/>
          </a:xfrm>
          <a:prstGeom prst="rect">
            <a:avLst/>
          </a:prstGeom>
          <a:noFill/>
        </p:spPr>
        <p:txBody>
          <a:bodyPr wrap="none" rtlCol="0">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商品は、</a:t>
            </a:r>
            <a:r>
              <a:rPr lang="ja-JP" altLang="en-US" sz="16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魅力的な</a:t>
            </a:r>
            <a:r>
              <a:rPr lang="en-US" altLang="ja-JP" sz="16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UX</a:t>
            </a:r>
            <a:endParaRPr kumimoji="1" lang="en-US" altLang="ja-JP" sz="1200"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ハードウェアは、サービスを</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利用する</a:t>
            </a: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ための手段としての</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乗り物や道具など</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5" name="グループ化 4">
            <a:extLst>
              <a:ext uri="{FF2B5EF4-FFF2-40B4-BE49-F238E27FC236}">
                <a16:creationId xmlns:a16="http://schemas.microsoft.com/office/drawing/2014/main" id="{A50340E1-262C-8A48-A185-80564907D1BC}"/>
              </a:ext>
            </a:extLst>
          </p:cNvPr>
          <p:cNvGrpSpPr/>
          <p:nvPr/>
        </p:nvGrpSpPr>
        <p:grpSpPr>
          <a:xfrm>
            <a:off x="4804281" y="2029379"/>
            <a:ext cx="4013346" cy="4037867"/>
            <a:chOff x="4804281" y="1817347"/>
            <a:chExt cx="4013346" cy="4037867"/>
          </a:xfrm>
        </p:grpSpPr>
        <p:sp>
          <p:nvSpPr>
            <p:cNvPr id="29" name="正方形/長方形 28">
              <a:extLst>
                <a:ext uri="{FF2B5EF4-FFF2-40B4-BE49-F238E27FC236}">
                  <a16:creationId xmlns:a16="http://schemas.microsoft.com/office/drawing/2014/main" id="{9C4224B2-1A43-A047-8A57-133CF041A885}"/>
                </a:ext>
              </a:extLst>
            </p:cNvPr>
            <p:cNvSpPr/>
            <p:nvPr/>
          </p:nvSpPr>
          <p:spPr>
            <a:xfrm>
              <a:off x="7288524" y="2543533"/>
              <a:ext cx="1491824" cy="3311681"/>
            </a:xfrm>
            <a:prstGeom prst="rect">
              <a:avLst/>
            </a:prstGeom>
            <a:solidFill>
              <a:schemeClr val="accent3">
                <a:lumMod val="50000"/>
                <a:alpha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0A537421-4E35-2045-9B22-423E721066EB}"/>
                </a:ext>
              </a:extLst>
            </p:cNvPr>
            <p:cNvSpPr/>
            <p:nvPr/>
          </p:nvSpPr>
          <p:spPr>
            <a:xfrm>
              <a:off x="4804281" y="1817347"/>
              <a:ext cx="3258354" cy="1529103"/>
            </a:xfrm>
            <a:prstGeom prst="rect">
              <a:avLst/>
            </a:prstGeom>
            <a:solidFill>
              <a:schemeClr val="accent3">
                <a:lumMod val="75000"/>
                <a:alpha val="43922"/>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23479C2F-5026-EC4D-90FC-6E8923E1200B}"/>
                </a:ext>
              </a:extLst>
            </p:cNvPr>
            <p:cNvSpPr/>
            <p:nvPr/>
          </p:nvSpPr>
          <p:spPr>
            <a:xfrm>
              <a:off x="7288524" y="1820903"/>
              <a:ext cx="1529103" cy="1529103"/>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6FFBDD1F-5D86-8743-A3BF-DCE02598E4D4}"/>
                </a:ext>
              </a:extLst>
            </p:cNvPr>
            <p:cNvSpPr txBox="1"/>
            <p:nvPr/>
          </p:nvSpPr>
          <p:spPr>
            <a:xfrm>
              <a:off x="7513713" y="2193859"/>
              <a:ext cx="1107996" cy="830997"/>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ソフト</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ウェア</a:t>
              </a:r>
            </a:p>
          </p:txBody>
        </p:sp>
        <p:sp>
          <p:nvSpPr>
            <p:cNvPr id="18" name="正方形/長方形 17">
              <a:extLst>
                <a:ext uri="{FF2B5EF4-FFF2-40B4-BE49-F238E27FC236}">
                  <a16:creationId xmlns:a16="http://schemas.microsoft.com/office/drawing/2014/main" id="{1300BE23-B10F-4341-B18C-596CF74B16A2}"/>
                </a:ext>
              </a:extLst>
            </p:cNvPr>
            <p:cNvSpPr/>
            <p:nvPr/>
          </p:nvSpPr>
          <p:spPr>
            <a:xfrm>
              <a:off x="5776866" y="2209245"/>
              <a:ext cx="1768580" cy="830997"/>
            </a:xfrm>
            <a:prstGeom prst="rect">
              <a:avLst/>
            </a:prstGeom>
          </p:spPr>
          <p:txBody>
            <a:bodyPr wrap="square">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体験価値</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UX</a:t>
              </a: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を実装する</a:t>
              </a:r>
              <a:endParaRPr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7DD401EE-4B3B-C640-86DB-96280D8F6E09}"/>
                </a:ext>
              </a:extLst>
            </p:cNvPr>
            <p:cNvSpPr txBox="1"/>
            <p:nvPr/>
          </p:nvSpPr>
          <p:spPr>
            <a:xfrm>
              <a:off x="7268842" y="4399597"/>
              <a:ext cx="1531188" cy="577081"/>
            </a:xfrm>
            <a:prstGeom prst="rect">
              <a:avLst/>
            </a:prstGeom>
            <a:noFill/>
          </p:spPr>
          <p:txBody>
            <a:bodyPr wrap="none" rtlCol="0">
              <a:spAutoFit/>
            </a:bodyPr>
            <a:lstStyle/>
            <a:p>
              <a:pPr algn="ctr"/>
              <a:r>
                <a:rPr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データで、利用状況の</a:t>
              </a:r>
              <a:endPar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フィードバックを得て</a:t>
              </a:r>
              <a:endPar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高速に改善を繰り返す</a:t>
              </a:r>
              <a:endParaRPr kumimoji="1" lang="ja-JP" altLang="en-US" sz="105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6" name="円/楕円 5">
            <a:extLst>
              <a:ext uri="{FF2B5EF4-FFF2-40B4-BE49-F238E27FC236}">
                <a16:creationId xmlns:a16="http://schemas.microsoft.com/office/drawing/2014/main" id="{C43E2C69-858C-2744-AF7F-9A87A06CCEED}"/>
              </a:ext>
            </a:extLst>
          </p:cNvPr>
          <p:cNvSpPr/>
          <p:nvPr/>
        </p:nvSpPr>
        <p:spPr>
          <a:xfrm>
            <a:off x="4045706" y="2015006"/>
            <a:ext cx="1529103" cy="1529103"/>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F87A905A-4E84-1D45-935D-9F3373E03B35}"/>
              </a:ext>
            </a:extLst>
          </p:cNvPr>
          <p:cNvSpPr txBox="1"/>
          <p:nvPr/>
        </p:nvSpPr>
        <p:spPr>
          <a:xfrm>
            <a:off x="4104171" y="2590556"/>
            <a:ext cx="1415773"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サービス</a:t>
            </a:r>
          </a:p>
        </p:txBody>
      </p:sp>
      <p:grpSp>
        <p:nvGrpSpPr>
          <p:cNvPr id="35" name="グループ化 34">
            <a:extLst>
              <a:ext uri="{FF2B5EF4-FFF2-40B4-BE49-F238E27FC236}">
                <a16:creationId xmlns:a16="http://schemas.microsoft.com/office/drawing/2014/main" id="{D6D910A5-57D0-3327-6CA2-E59BAC1C5A53}"/>
              </a:ext>
            </a:extLst>
          </p:cNvPr>
          <p:cNvGrpSpPr/>
          <p:nvPr/>
        </p:nvGrpSpPr>
        <p:grpSpPr>
          <a:xfrm>
            <a:off x="4037050" y="1049347"/>
            <a:ext cx="4795592" cy="1787428"/>
            <a:chOff x="4037050" y="1049347"/>
            <a:chExt cx="4795592" cy="1787428"/>
          </a:xfrm>
        </p:grpSpPr>
        <p:cxnSp>
          <p:nvCxnSpPr>
            <p:cNvPr id="31" name="直線コネクタ 30">
              <a:extLst>
                <a:ext uri="{FF2B5EF4-FFF2-40B4-BE49-F238E27FC236}">
                  <a16:creationId xmlns:a16="http://schemas.microsoft.com/office/drawing/2014/main" id="{B6AC540D-BE04-92DB-C1FA-AF70C162718B}"/>
                </a:ext>
              </a:extLst>
            </p:cNvPr>
            <p:cNvCxnSpPr>
              <a:cxnSpLocks/>
            </p:cNvCxnSpPr>
            <p:nvPr/>
          </p:nvCxnSpPr>
          <p:spPr>
            <a:xfrm flipV="1">
              <a:off x="4037050" y="1056424"/>
              <a:ext cx="0" cy="1780351"/>
            </a:xfrm>
            <a:prstGeom prst="line">
              <a:avLst/>
            </a:prstGeom>
            <a:ln>
              <a:solidFill>
                <a:schemeClr val="accent6"/>
              </a:solidFill>
              <a:prstDash val="sysDot"/>
            </a:ln>
          </p:spPr>
          <p:style>
            <a:lnRef idx="2">
              <a:schemeClr val="accent1"/>
            </a:lnRef>
            <a:fillRef idx="0">
              <a:schemeClr val="accent1"/>
            </a:fillRef>
            <a:effectRef idx="1">
              <a:schemeClr val="accent1"/>
            </a:effectRef>
            <a:fontRef idx="minor">
              <a:schemeClr val="tx1"/>
            </a:fontRef>
          </p:style>
        </p:cxnSp>
        <p:cxnSp>
          <p:nvCxnSpPr>
            <p:cNvPr id="33" name="直線コネクタ 32">
              <a:extLst>
                <a:ext uri="{FF2B5EF4-FFF2-40B4-BE49-F238E27FC236}">
                  <a16:creationId xmlns:a16="http://schemas.microsoft.com/office/drawing/2014/main" id="{F1F066C0-0136-CAB6-E195-6AFF229BD219}"/>
                </a:ext>
              </a:extLst>
            </p:cNvPr>
            <p:cNvCxnSpPr>
              <a:cxnSpLocks/>
            </p:cNvCxnSpPr>
            <p:nvPr/>
          </p:nvCxnSpPr>
          <p:spPr>
            <a:xfrm flipV="1">
              <a:off x="8832642" y="1049347"/>
              <a:ext cx="0" cy="1780351"/>
            </a:xfrm>
            <a:prstGeom prst="line">
              <a:avLst/>
            </a:prstGeom>
            <a:ln>
              <a:solidFill>
                <a:schemeClr val="accent6"/>
              </a:solidFill>
              <a:prstDash val="sysDot"/>
            </a:ln>
          </p:spPr>
          <p:style>
            <a:lnRef idx="2">
              <a:schemeClr val="accent1"/>
            </a:lnRef>
            <a:fillRef idx="0">
              <a:schemeClr val="accent1"/>
            </a:fillRef>
            <a:effectRef idx="1">
              <a:schemeClr val="accent1"/>
            </a:effectRef>
            <a:fontRef idx="minor">
              <a:schemeClr val="tx1"/>
            </a:fontRef>
          </p:style>
        </p:cxnSp>
        <p:sp>
          <p:nvSpPr>
            <p:cNvPr id="34" name="左右矢印 33">
              <a:extLst>
                <a:ext uri="{FF2B5EF4-FFF2-40B4-BE49-F238E27FC236}">
                  <a16:creationId xmlns:a16="http://schemas.microsoft.com/office/drawing/2014/main" id="{43696637-7874-D17E-4EDD-43D063D4E155}"/>
                </a:ext>
              </a:extLst>
            </p:cNvPr>
            <p:cNvSpPr/>
            <p:nvPr/>
          </p:nvSpPr>
          <p:spPr>
            <a:xfrm>
              <a:off x="4044701" y="1078661"/>
              <a:ext cx="4787941" cy="444458"/>
            </a:xfrm>
            <a:prstGeom prst="leftRightArrow">
              <a:avLst>
                <a:gd name="adj1" fmla="val 65978"/>
                <a:gd name="adj2" fmla="val 50000"/>
              </a:avLst>
            </a:prstGeom>
            <a:solidFill>
              <a:schemeClr val="accent6">
                <a:lumMod val="75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08D575FB-E3A3-1010-C392-16BDCE786A5F}"/>
                </a:ext>
              </a:extLst>
            </p:cNvPr>
            <p:cNvSpPr txBox="1"/>
            <p:nvPr/>
          </p:nvSpPr>
          <p:spPr>
            <a:xfrm>
              <a:off x="5718314" y="1151912"/>
              <a:ext cx="2031325" cy="538609"/>
            </a:xfrm>
            <a:prstGeom prst="rect">
              <a:avLst/>
            </a:prstGeom>
            <a:noFill/>
          </p:spPr>
          <p:txBody>
            <a:bodyPr wrap="non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圧倒的なスピード</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1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高速なフィードバックと改善</a:t>
              </a:r>
            </a:p>
          </p:txBody>
        </p:sp>
      </p:grpSp>
    </p:spTree>
    <p:extLst>
      <p:ext uri="{BB962C8B-B14F-4D97-AF65-F5344CB8AC3E}">
        <p14:creationId xmlns:p14="http://schemas.microsoft.com/office/powerpoint/2010/main" val="385307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outVertical)">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77E020-D616-BA10-0076-4ADAC36DB5A1}"/>
              </a:ext>
            </a:extLst>
          </p:cNvPr>
          <p:cNvSpPr>
            <a:spLocks noGrp="1"/>
          </p:cNvSpPr>
          <p:nvPr>
            <p:ph type="title"/>
          </p:nvPr>
        </p:nvSpPr>
        <p:spPr/>
        <p:txBody>
          <a:bodyPr/>
          <a:lstStyle/>
          <a:p>
            <a:r>
              <a:rPr kumimoji="1" lang="ja-JP" altLang="en-US"/>
              <a:t>機能と機構の分離による</a:t>
            </a:r>
            <a:r>
              <a:rPr lang="ja-JP" altLang="en-US"/>
              <a:t>モノのサービス化</a:t>
            </a:r>
            <a:endParaRPr kumimoji="1" lang="ja-JP" altLang="en-US"/>
          </a:p>
        </p:txBody>
      </p:sp>
      <p:sp>
        <p:nvSpPr>
          <p:cNvPr id="41" name="正方形/長方形 40">
            <a:extLst>
              <a:ext uri="{FF2B5EF4-FFF2-40B4-BE49-F238E27FC236}">
                <a16:creationId xmlns:a16="http://schemas.microsoft.com/office/drawing/2014/main" id="{A8287F53-6DCF-D57D-0B38-234E3BE1DEAB}"/>
              </a:ext>
            </a:extLst>
          </p:cNvPr>
          <p:cNvSpPr/>
          <p:nvPr/>
        </p:nvSpPr>
        <p:spPr>
          <a:xfrm>
            <a:off x="777583" y="4235230"/>
            <a:ext cx="2677885" cy="1977013"/>
          </a:xfrm>
          <a:prstGeom prst="rect">
            <a:avLst/>
          </a:prstGeom>
          <a:gradFill flip="none" rotWithShape="1">
            <a:gsLst>
              <a:gs pos="0">
                <a:schemeClr val="accent3">
                  <a:lumMod val="75000"/>
                </a:schemeClr>
              </a:gs>
              <a:gs pos="50000">
                <a:srgbClr val="33ACBD">
                  <a:shade val="67500"/>
                  <a:satMod val="115000"/>
                </a:srgbClr>
              </a:gs>
              <a:gs pos="100000">
                <a:srgbClr val="0070C0"/>
              </a:gs>
            </a:gsLst>
            <a:lin ang="162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595A940C-935E-7457-7A2F-36959488753F}"/>
              </a:ext>
            </a:extLst>
          </p:cNvPr>
          <p:cNvSpPr txBox="1"/>
          <p:nvPr/>
        </p:nvSpPr>
        <p:spPr>
          <a:xfrm>
            <a:off x="1254751" y="4939839"/>
            <a:ext cx="1723549"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機能と機構</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79914171-C8E9-0841-C389-AD03BA14F82C}"/>
              </a:ext>
            </a:extLst>
          </p:cNvPr>
          <p:cNvSpPr txBox="1"/>
          <p:nvPr/>
        </p:nvSpPr>
        <p:spPr>
          <a:xfrm>
            <a:off x="927739" y="5319058"/>
            <a:ext cx="2377574" cy="230832"/>
          </a:xfrm>
          <a:prstGeom prst="rect">
            <a:avLst/>
          </a:prstGeom>
          <a:noFill/>
        </p:spPr>
        <p:txBody>
          <a:bodyPr wrap="none" rtlCol="0">
            <a:spAutoFit/>
          </a:bodyPr>
          <a:lstStyle/>
          <a:p>
            <a:pPr algn="ctr"/>
            <a:r>
              <a:rPr lang="ja-JP" altLang="en-US" sz="900">
                <a:solidFill>
                  <a:schemeClr val="bg1"/>
                </a:solidFill>
                <a:latin typeface="Meiryo" panose="020B0604030504040204" pitchFamily="34" charset="-128"/>
                <a:ea typeface="Meiryo" panose="020B0604030504040204" pitchFamily="34" charset="-128"/>
              </a:rPr>
              <a:t>一体化された</a:t>
            </a:r>
            <a:r>
              <a:rPr kumimoji="1" lang="ja-JP" altLang="en-US" sz="900">
                <a:solidFill>
                  <a:schemeClr val="bg1"/>
                </a:solidFill>
                <a:latin typeface="Meiryo" panose="020B0604030504040204" pitchFamily="34" charset="-128"/>
                <a:ea typeface="Meiryo" panose="020B0604030504040204" pitchFamily="34" charset="-128"/>
              </a:rPr>
              <a:t>ソフトウエアとハードウェア</a:t>
            </a:r>
          </a:p>
        </p:txBody>
      </p:sp>
      <p:grpSp>
        <p:nvGrpSpPr>
          <p:cNvPr id="44" name="グループ化 43">
            <a:extLst>
              <a:ext uri="{FF2B5EF4-FFF2-40B4-BE49-F238E27FC236}">
                <a16:creationId xmlns:a16="http://schemas.microsoft.com/office/drawing/2014/main" id="{F192FDD4-3E58-5E14-50F5-B26F863442A7}"/>
              </a:ext>
            </a:extLst>
          </p:cNvPr>
          <p:cNvGrpSpPr/>
          <p:nvPr/>
        </p:nvGrpSpPr>
        <p:grpSpPr>
          <a:xfrm>
            <a:off x="4572000" y="1215008"/>
            <a:ext cx="3818047" cy="4008730"/>
            <a:chOff x="4572000" y="1215008"/>
            <a:chExt cx="3818047" cy="4008730"/>
          </a:xfrm>
        </p:grpSpPr>
        <p:sp>
          <p:nvSpPr>
            <p:cNvPr id="45" name="正方形/長方形 44">
              <a:extLst>
                <a:ext uri="{FF2B5EF4-FFF2-40B4-BE49-F238E27FC236}">
                  <a16:creationId xmlns:a16="http://schemas.microsoft.com/office/drawing/2014/main" id="{A0ED1DC4-4B4B-4653-BBF6-7614E9743656}"/>
                </a:ext>
              </a:extLst>
            </p:cNvPr>
            <p:cNvSpPr/>
            <p:nvPr/>
          </p:nvSpPr>
          <p:spPr>
            <a:xfrm>
              <a:off x="4572000" y="1215008"/>
              <a:ext cx="3794417" cy="4008730"/>
            </a:xfrm>
            <a:prstGeom prst="rect">
              <a:avLst/>
            </a:prstGeom>
            <a:solidFill>
              <a:srgbClr val="FFFD7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a:extLst>
                <a:ext uri="{FF2B5EF4-FFF2-40B4-BE49-F238E27FC236}">
                  <a16:creationId xmlns:a16="http://schemas.microsoft.com/office/drawing/2014/main" id="{D3259EBB-0C94-F7E0-147B-A0DE62CFD49B}"/>
                </a:ext>
              </a:extLst>
            </p:cNvPr>
            <p:cNvSpPr/>
            <p:nvPr/>
          </p:nvSpPr>
          <p:spPr>
            <a:xfrm>
              <a:off x="5130305" y="3202183"/>
              <a:ext cx="736325" cy="420835"/>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275279BA-B6CD-A44F-0686-F0CF04630AB0}"/>
                </a:ext>
              </a:extLst>
            </p:cNvPr>
            <p:cNvSpPr/>
            <p:nvPr/>
          </p:nvSpPr>
          <p:spPr>
            <a:xfrm>
              <a:off x="5951889" y="2677026"/>
              <a:ext cx="736325" cy="932567"/>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BE505AFD-5FB7-6CB3-4E89-21924B15742A}"/>
                </a:ext>
              </a:extLst>
            </p:cNvPr>
            <p:cNvSpPr/>
            <p:nvPr/>
          </p:nvSpPr>
          <p:spPr>
            <a:xfrm>
              <a:off x="5134380" y="2685331"/>
              <a:ext cx="736325" cy="420835"/>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FBE9CBAD-72AE-355A-2A0D-A1F9F77A08A9}"/>
                </a:ext>
              </a:extLst>
            </p:cNvPr>
            <p:cNvSpPr/>
            <p:nvPr/>
          </p:nvSpPr>
          <p:spPr>
            <a:xfrm>
              <a:off x="6769398" y="2677026"/>
              <a:ext cx="1042867" cy="324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20C2238E-5495-3A97-3446-60D82D2EBC1D}"/>
                </a:ext>
              </a:extLst>
            </p:cNvPr>
            <p:cNvSpPr/>
            <p:nvPr/>
          </p:nvSpPr>
          <p:spPr>
            <a:xfrm>
              <a:off x="6757287" y="3058531"/>
              <a:ext cx="478231" cy="551062"/>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62BFDE01-CAE1-01FB-603B-751B32955A11}"/>
                </a:ext>
              </a:extLst>
            </p:cNvPr>
            <p:cNvSpPr/>
            <p:nvPr/>
          </p:nvSpPr>
          <p:spPr>
            <a:xfrm>
              <a:off x="7304592" y="3064586"/>
              <a:ext cx="506212" cy="210616"/>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9531AB53-FB09-B250-7D11-E52FA731E822}"/>
                </a:ext>
              </a:extLst>
            </p:cNvPr>
            <p:cNvSpPr/>
            <p:nvPr/>
          </p:nvSpPr>
          <p:spPr>
            <a:xfrm>
              <a:off x="7304592" y="3331141"/>
              <a:ext cx="506212" cy="28923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下矢印 52">
              <a:extLst>
                <a:ext uri="{FF2B5EF4-FFF2-40B4-BE49-F238E27FC236}">
                  <a16:creationId xmlns:a16="http://schemas.microsoft.com/office/drawing/2014/main" id="{553A2E45-5FF2-BDA5-2562-25346622C848}"/>
                </a:ext>
              </a:extLst>
            </p:cNvPr>
            <p:cNvSpPr/>
            <p:nvPr/>
          </p:nvSpPr>
          <p:spPr>
            <a:xfrm>
              <a:off x="5833240" y="3692185"/>
              <a:ext cx="1271475" cy="49672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テキスト ボックス 53">
              <a:extLst>
                <a:ext uri="{FF2B5EF4-FFF2-40B4-BE49-F238E27FC236}">
                  <a16:creationId xmlns:a16="http://schemas.microsoft.com/office/drawing/2014/main" id="{D92FCADA-45BB-4525-56A3-1AEA53B4101F}"/>
                </a:ext>
              </a:extLst>
            </p:cNvPr>
            <p:cNvSpPr txBox="1"/>
            <p:nvPr/>
          </p:nvSpPr>
          <p:spPr>
            <a:xfrm>
              <a:off x="6222755" y="3709716"/>
              <a:ext cx="492443"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追加</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更新</a:t>
              </a:r>
            </a:p>
          </p:txBody>
        </p:sp>
        <p:sp>
          <p:nvSpPr>
            <p:cNvPr id="55" name="U ターン矢印 54">
              <a:extLst>
                <a:ext uri="{FF2B5EF4-FFF2-40B4-BE49-F238E27FC236}">
                  <a16:creationId xmlns:a16="http://schemas.microsoft.com/office/drawing/2014/main" id="{B167B98A-DA69-80CD-54AB-36379C642517}"/>
                </a:ext>
              </a:extLst>
            </p:cNvPr>
            <p:cNvSpPr/>
            <p:nvPr/>
          </p:nvSpPr>
          <p:spPr>
            <a:xfrm rot="16200000" flipV="1">
              <a:off x="6645981" y="3206723"/>
              <a:ext cx="2783622" cy="366911"/>
            </a:xfrm>
            <a:prstGeom prst="uturnArrow">
              <a:avLst>
                <a:gd name="adj1" fmla="val 33086"/>
                <a:gd name="adj2" fmla="val 25000"/>
                <a:gd name="adj3" fmla="val 34703"/>
                <a:gd name="adj4" fmla="val 43750"/>
                <a:gd name="adj5" fmla="val 10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D9D06C10-5C5F-A3ED-F06D-2D5ABE06F175}"/>
                </a:ext>
              </a:extLst>
            </p:cNvPr>
            <p:cNvSpPr/>
            <p:nvPr/>
          </p:nvSpPr>
          <p:spPr>
            <a:xfrm>
              <a:off x="5129191" y="1795527"/>
              <a:ext cx="2677885" cy="558932"/>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下矢印 56">
              <a:extLst>
                <a:ext uri="{FF2B5EF4-FFF2-40B4-BE49-F238E27FC236}">
                  <a16:creationId xmlns:a16="http://schemas.microsoft.com/office/drawing/2014/main" id="{079A5D09-9D9F-685F-3E09-68AB889A810A}"/>
                </a:ext>
              </a:extLst>
            </p:cNvPr>
            <p:cNvSpPr/>
            <p:nvPr/>
          </p:nvSpPr>
          <p:spPr>
            <a:xfrm>
              <a:off x="5812273" y="2403184"/>
              <a:ext cx="1271475" cy="221621"/>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1FB6BA4F-A3DB-C634-C9B8-0286A289B25C}"/>
                </a:ext>
              </a:extLst>
            </p:cNvPr>
            <p:cNvSpPr txBox="1"/>
            <p:nvPr/>
          </p:nvSpPr>
          <p:spPr>
            <a:xfrm>
              <a:off x="5329755" y="1936896"/>
              <a:ext cx="2236510"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デザイン・企画・設計</a:t>
              </a:r>
            </a:p>
          </p:txBody>
        </p:sp>
        <p:sp>
          <p:nvSpPr>
            <p:cNvPr id="59" name="テキスト ボックス 58">
              <a:extLst>
                <a:ext uri="{FF2B5EF4-FFF2-40B4-BE49-F238E27FC236}">
                  <a16:creationId xmlns:a16="http://schemas.microsoft.com/office/drawing/2014/main" id="{6DA766DC-E8F7-139A-94E6-18381A814952}"/>
                </a:ext>
              </a:extLst>
            </p:cNvPr>
            <p:cNvSpPr txBox="1"/>
            <p:nvPr/>
          </p:nvSpPr>
          <p:spPr>
            <a:xfrm>
              <a:off x="7820660" y="1795527"/>
              <a:ext cx="569387" cy="246221"/>
            </a:xfrm>
            <a:prstGeom prst="rect">
              <a:avLst/>
            </a:prstGeom>
            <a:noFill/>
          </p:spPr>
          <p:txBody>
            <a:bodyPr wrap="none" rtlCol="0">
              <a:spAutoFit/>
            </a:bodyPr>
            <a:lstStyle/>
            <a:p>
              <a:pPr algn="ctr"/>
              <a:r>
                <a:rPr kumimoji="1" lang="ja-JP" altLang="en-US" sz="100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a:t>
              </a:r>
            </a:p>
          </p:txBody>
        </p:sp>
        <p:sp>
          <p:nvSpPr>
            <p:cNvPr id="60" name="テキスト ボックス 59">
              <a:extLst>
                <a:ext uri="{FF2B5EF4-FFF2-40B4-BE49-F238E27FC236}">
                  <a16:creationId xmlns:a16="http://schemas.microsoft.com/office/drawing/2014/main" id="{71DEC8F5-B3C3-8C66-7989-3E77C25C2EDC}"/>
                </a:ext>
              </a:extLst>
            </p:cNvPr>
            <p:cNvSpPr txBox="1"/>
            <p:nvPr/>
          </p:nvSpPr>
          <p:spPr>
            <a:xfrm>
              <a:off x="5606358" y="3002423"/>
              <a:ext cx="1723550" cy="400110"/>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a:t>
              </a:r>
            </a:p>
          </p:txBody>
        </p:sp>
        <p:sp>
          <p:nvSpPr>
            <p:cNvPr id="61" name="テキスト ボックス 60">
              <a:extLst>
                <a:ext uri="{FF2B5EF4-FFF2-40B4-BE49-F238E27FC236}">
                  <a16:creationId xmlns:a16="http://schemas.microsoft.com/office/drawing/2014/main" id="{D00C39EA-AF6A-5D17-98F0-4B3C58225456}"/>
                </a:ext>
              </a:extLst>
            </p:cNvPr>
            <p:cNvSpPr txBox="1"/>
            <p:nvPr/>
          </p:nvSpPr>
          <p:spPr>
            <a:xfrm>
              <a:off x="5862839" y="1324733"/>
              <a:ext cx="1210588" cy="400110"/>
            </a:xfrm>
            <a:prstGeom prst="rect">
              <a:avLst/>
            </a:prstGeom>
            <a:noFill/>
          </p:spPr>
          <p:txBody>
            <a:bodyPr wrap="none" rtlCol="0">
              <a:spAutoFit/>
            </a:bodyPr>
            <a:lstStyle/>
            <a:p>
              <a:pPr algn="ctr"/>
              <a:r>
                <a:rPr kumimoji="1" lang="ja-JP" altLang="en-US" sz="20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a:t>
              </a:r>
            </a:p>
          </p:txBody>
        </p:sp>
      </p:grpSp>
      <p:grpSp>
        <p:nvGrpSpPr>
          <p:cNvPr id="62" name="グループ化 61">
            <a:extLst>
              <a:ext uri="{FF2B5EF4-FFF2-40B4-BE49-F238E27FC236}">
                <a16:creationId xmlns:a16="http://schemas.microsoft.com/office/drawing/2014/main" id="{66443A26-91AC-2A97-F540-B68DFE30675B}"/>
              </a:ext>
            </a:extLst>
          </p:cNvPr>
          <p:cNvGrpSpPr/>
          <p:nvPr/>
        </p:nvGrpSpPr>
        <p:grpSpPr>
          <a:xfrm>
            <a:off x="3455468" y="4244852"/>
            <a:ext cx="4352722" cy="1967391"/>
            <a:chOff x="3455468" y="4244852"/>
            <a:chExt cx="4352722" cy="1967391"/>
          </a:xfrm>
        </p:grpSpPr>
        <p:sp>
          <p:nvSpPr>
            <p:cNvPr id="63" name="正方形/長方形 62">
              <a:extLst>
                <a:ext uri="{FF2B5EF4-FFF2-40B4-BE49-F238E27FC236}">
                  <a16:creationId xmlns:a16="http://schemas.microsoft.com/office/drawing/2014/main" id="{E7A0A94B-BA85-B22E-FC30-B5174CA5CE08}"/>
                </a:ext>
              </a:extLst>
            </p:cNvPr>
            <p:cNvSpPr/>
            <p:nvPr/>
          </p:nvSpPr>
          <p:spPr>
            <a:xfrm>
              <a:off x="5130305" y="5279676"/>
              <a:ext cx="2677885" cy="93256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EF83CAB7-D964-6954-2FE8-F7BC30C4393B}"/>
                </a:ext>
              </a:extLst>
            </p:cNvPr>
            <p:cNvSpPr/>
            <p:nvPr/>
          </p:nvSpPr>
          <p:spPr>
            <a:xfrm>
              <a:off x="5130305" y="4244852"/>
              <a:ext cx="2677885" cy="9325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5" name="直線矢印コネクタ 64">
              <a:extLst>
                <a:ext uri="{FF2B5EF4-FFF2-40B4-BE49-F238E27FC236}">
                  <a16:creationId xmlns:a16="http://schemas.microsoft.com/office/drawing/2014/main" id="{EA8B5890-ABB5-7C69-1960-D814AF755BF9}"/>
                </a:ext>
              </a:extLst>
            </p:cNvPr>
            <p:cNvCxnSpPr>
              <a:stCxn id="41" idx="3"/>
              <a:endCxn id="64" idx="1"/>
            </p:cNvCxnSpPr>
            <p:nvPr/>
          </p:nvCxnSpPr>
          <p:spPr>
            <a:xfrm flipV="1">
              <a:off x="3455468" y="4711136"/>
              <a:ext cx="1674837" cy="5126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AC7F64D9-FB24-9B49-EA14-1C1CD5192F0E}"/>
                </a:ext>
              </a:extLst>
            </p:cNvPr>
            <p:cNvCxnSpPr>
              <a:cxnSpLocks/>
              <a:stCxn id="41" idx="3"/>
              <a:endCxn id="63" idx="1"/>
            </p:cNvCxnSpPr>
            <p:nvPr/>
          </p:nvCxnSpPr>
          <p:spPr>
            <a:xfrm>
              <a:off x="3455468" y="5223737"/>
              <a:ext cx="1674837" cy="522223"/>
            </a:xfrm>
            <a:prstGeom prst="straightConnector1">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7" name="テキスト ボックス 66">
              <a:extLst>
                <a:ext uri="{FF2B5EF4-FFF2-40B4-BE49-F238E27FC236}">
                  <a16:creationId xmlns:a16="http://schemas.microsoft.com/office/drawing/2014/main" id="{FD35C2F1-E6F7-5234-B3CC-DD83D4DE943E}"/>
                </a:ext>
              </a:extLst>
            </p:cNvPr>
            <p:cNvSpPr txBox="1"/>
            <p:nvPr/>
          </p:nvSpPr>
          <p:spPr>
            <a:xfrm>
              <a:off x="5996607" y="4500960"/>
              <a:ext cx="902811"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機</a:t>
              </a:r>
              <a:r>
                <a:rPr kumimoji="1" lang="en-US" altLang="ja-JP" sz="2400" b="1" dirty="0">
                  <a:solidFill>
                    <a:schemeClr val="bg1"/>
                  </a:solidFill>
                  <a:latin typeface="Meiryo" panose="020B0604030504040204" pitchFamily="34" charset="-128"/>
                  <a:ea typeface="Meiryo" panose="020B0604030504040204" pitchFamily="34" charset="-128"/>
                </a:rPr>
                <a:t> </a:t>
              </a:r>
              <a:r>
                <a:rPr kumimoji="1" lang="ja-JP" altLang="en-US" sz="2400" b="1">
                  <a:solidFill>
                    <a:schemeClr val="bg1"/>
                  </a:solidFill>
                  <a:latin typeface="Meiryo" panose="020B0604030504040204" pitchFamily="34" charset="-128"/>
                  <a:ea typeface="Meiryo" panose="020B0604030504040204" pitchFamily="34" charset="-128"/>
                </a:rPr>
                <a:t>能</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68" name="テキスト ボックス 67">
              <a:extLst>
                <a:ext uri="{FF2B5EF4-FFF2-40B4-BE49-F238E27FC236}">
                  <a16:creationId xmlns:a16="http://schemas.microsoft.com/office/drawing/2014/main" id="{C60469B9-D535-5667-932B-157A6D91D2D7}"/>
                </a:ext>
              </a:extLst>
            </p:cNvPr>
            <p:cNvSpPr txBox="1"/>
            <p:nvPr/>
          </p:nvSpPr>
          <p:spPr>
            <a:xfrm>
              <a:off x="5996607" y="5521682"/>
              <a:ext cx="902811"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機</a:t>
              </a:r>
              <a:r>
                <a:rPr kumimoji="1" lang="en-US" altLang="ja-JP" sz="2400" b="1" dirty="0">
                  <a:solidFill>
                    <a:schemeClr val="bg1"/>
                  </a:solidFill>
                  <a:latin typeface="Meiryo" panose="020B0604030504040204" pitchFamily="34" charset="-128"/>
                  <a:ea typeface="Meiryo" panose="020B0604030504040204" pitchFamily="34" charset="-128"/>
                </a:rPr>
                <a:t> </a:t>
              </a:r>
              <a:r>
                <a:rPr kumimoji="1" lang="ja-JP" altLang="en-US" sz="2400" b="1">
                  <a:solidFill>
                    <a:schemeClr val="bg1"/>
                  </a:solidFill>
                  <a:latin typeface="Meiryo" panose="020B0604030504040204" pitchFamily="34" charset="-128"/>
                  <a:ea typeface="Meiryo" panose="020B0604030504040204" pitchFamily="34" charset="-128"/>
                </a:rPr>
                <a:t>構</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69" name="テキスト ボックス 68">
              <a:extLst>
                <a:ext uri="{FF2B5EF4-FFF2-40B4-BE49-F238E27FC236}">
                  <a16:creationId xmlns:a16="http://schemas.microsoft.com/office/drawing/2014/main" id="{5BD3285A-36E1-3A03-715D-BB63D64FE531}"/>
                </a:ext>
              </a:extLst>
            </p:cNvPr>
            <p:cNvSpPr txBox="1"/>
            <p:nvPr/>
          </p:nvSpPr>
          <p:spPr>
            <a:xfrm>
              <a:off x="6009428" y="4809548"/>
              <a:ext cx="877163"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ソフトウエア</a:t>
              </a:r>
            </a:p>
          </p:txBody>
        </p:sp>
        <p:sp>
          <p:nvSpPr>
            <p:cNvPr id="70" name="テキスト ボックス 69">
              <a:extLst>
                <a:ext uri="{FF2B5EF4-FFF2-40B4-BE49-F238E27FC236}">
                  <a16:creationId xmlns:a16="http://schemas.microsoft.com/office/drawing/2014/main" id="{D60D1FC0-EA70-C0A4-AAA1-E0C28C80B8D7}"/>
                </a:ext>
              </a:extLst>
            </p:cNvPr>
            <p:cNvSpPr txBox="1"/>
            <p:nvPr/>
          </p:nvSpPr>
          <p:spPr>
            <a:xfrm>
              <a:off x="6029685" y="5837496"/>
              <a:ext cx="877163"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ハードウェア</a:t>
              </a:r>
            </a:p>
          </p:txBody>
        </p:sp>
        <p:sp>
          <p:nvSpPr>
            <p:cNvPr id="71" name="テキスト ボックス 70">
              <a:extLst>
                <a:ext uri="{FF2B5EF4-FFF2-40B4-BE49-F238E27FC236}">
                  <a16:creationId xmlns:a16="http://schemas.microsoft.com/office/drawing/2014/main" id="{004E5EAC-2CE5-5A07-07B1-10D97D657F98}"/>
                </a:ext>
              </a:extLst>
            </p:cNvPr>
            <p:cNvSpPr txBox="1"/>
            <p:nvPr/>
          </p:nvSpPr>
          <p:spPr>
            <a:xfrm>
              <a:off x="3969720" y="5065142"/>
              <a:ext cx="646331" cy="369332"/>
            </a:xfrm>
            <a:prstGeom prst="rect">
              <a:avLst/>
            </a:prstGeom>
            <a:noFill/>
          </p:spPr>
          <p:txBody>
            <a:bodyPr wrap="none" rtlCol="0">
              <a:spAutoFit/>
            </a:bodyPr>
            <a:lstStyle/>
            <a:p>
              <a:r>
                <a:rPr kumimoji="1" lang="ja-JP" altLang="en-US">
                  <a:solidFill>
                    <a:schemeClr val="accent2">
                      <a:lumMod val="75000"/>
                    </a:schemeClr>
                  </a:solidFill>
                </a:rPr>
                <a:t>分離</a:t>
              </a:r>
            </a:p>
          </p:txBody>
        </p:sp>
      </p:grpSp>
    </p:spTree>
    <p:extLst>
      <p:ext uri="{BB962C8B-B14F-4D97-AF65-F5344CB8AC3E}">
        <p14:creationId xmlns:p14="http://schemas.microsoft.com/office/powerpoint/2010/main" val="129585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500" fill="hold"/>
                                        <p:tgtEl>
                                          <p:spTgt spid="44"/>
                                        </p:tgtEl>
                                        <p:attrNameLst>
                                          <p:attrName>ppt_w</p:attrName>
                                        </p:attrNameLst>
                                      </p:cBhvr>
                                      <p:tavLst>
                                        <p:tav tm="0">
                                          <p:val>
                                            <p:fltVal val="0"/>
                                          </p:val>
                                        </p:tav>
                                        <p:tav tm="100000">
                                          <p:val>
                                            <p:strVal val="#ppt_w"/>
                                          </p:val>
                                        </p:tav>
                                      </p:tavLst>
                                    </p:anim>
                                    <p:anim calcmode="lin" valueType="num">
                                      <p:cBhvr>
                                        <p:cTn id="13" dur="500" fill="hold"/>
                                        <p:tgtEl>
                                          <p:spTgt spid="44"/>
                                        </p:tgtEl>
                                        <p:attrNameLst>
                                          <p:attrName>ppt_h</p:attrName>
                                        </p:attrNameLst>
                                      </p:cBhvr>
                                      <p:tavLst>
                                        <p:tav tm="0">
                                          <p:val>
                                            <p:fltVal val="0"/>
                                          </p:val>
                                        </p:tav>
                                        <p:tav tm="100000">
                                          <p:val>
                                            <p:strVal val="#ppt_h"/>
                                          </p:val>
                                        </p:tav>
                                      </p:tavLst>
                                    </p:anim>
                                    <p:animEffect transition="in" filter="fade">
                                      <p:cBhvr>
                                        <p:cTn id="1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モノのサービス化：ビジネス事例</a:t>
            </a:r>
            <a:endParaRPr kumimoji="1" lang="ja-JP" altLang="en-US" dirty="0"/>
          </a:p>
        </p:txBody>
      </p:sp>
      <p:sp>
        <p:nvSpPr>
          <p:cNvPr id="4" name="正方形/長方形 3"/>
          <p:cNvSpPr/>
          <p:nvPr/>
        </p:nvSpPr>
        <p:spPr>
          <a:xfrm>
            <a:off x="467544" y="4581128"/>
            <a:ext cx="8208912" cy="172819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p:cNvSpPr/>
          <p:nvPr/>
        </p:nvSpPr>
        <p:spPr>
          <a:xfrm>
            <a:off x="467544" y="2780928"/>
            <a:ext cx="8208912" cy="172819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p:cNvSpPr/>
          <p:nvPr/>
        </p:nvSpPr>
        <p:spPr>
          <a:xfrm>
            <a:off x="467544" y="980728"/>
            <a:ext cx="8208912" cy="17281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ホームベース 7"/>
          <p:cNvSpPr/>
          <p:nvPr/>
        </p:nvSpPr>
        <p:spPr>
          <a:xfrm rot="16200000">
            <a:off x="2934689"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ホームベース 8"/>
          <p:cNvSpPr/>
          <p:nvPr/>
        </p:nvSpPr>
        <p:spPr>
          <a:xfrm rot="16200000">
            <a:off x="1012894"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ホームベース 9"/>
          <p:cNvSpPr/>
          <p:nvPr/>
        </p:nvSpPr>
        <p:spPr>
          <a:xfrm rot="16200000">
            <a:off x="4865029" y="2713918"/>
            <a:ext cx="5606630"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テキスト ボックス 10"/>
          <p:cNvSpPr txBox="1"/>
          <p:nvPr/>
        </p:nvSpPr>
        <p:spPr>
          <a:xfrm>
            <a:off x="516013" y="4924078"/>
            <a:ext cx="2089033" cy="1046440"/>
          </a:xfrm>
          <a:prstGeom prst="rect">
            <a:avLst/>
          </a:prstGeom>
          <a:noFill/>
        </p:spPr>
        <p:txBody>
          <a:bodyPr wrap="none" rtlCol="0">
            <a:spAutoFit/>
          </a:bodyPr>
          <a:lstStyle/>
          <a:p>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コア・ビジネス</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既存ビジネス</a:t>
            </a:r>
            <a:endParaRPr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kumimoji="1" lang="ja-JP" altLang="en-US" sz="1400" dirty="0">
                <a:solidFill>
                  <a:schemeClr val="bg1"/>
                </a:solidFill>
                <a:latin typeface="Meiryo" panose="020B0604030504040204" pitchFamily="34" charset="-128"/>
                <a:ea typeface="Meiryo" panose="020B0604030504040204" pitchFamily="34" charset="-128"/>
                <a:cs typeface="Meiryo" charset="-128"/>
              </a:rPr>
              <a:t>蓄積されたノウハウ</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kumimoji="1" lang="ja-JP" altLang="en-US" sz="1400" dirty="0">
                <a:solidFill>
                  <a:schemeClr val="bg1"/>
                </a:solidFill>
                <a:latin typeface="Meiryo" panose="020B0604030504040204" pitchFamily="34" charset="-128"/>
                <a:ea typeface="Meiryo" panose="020B0604030504040204" pitchFamily="34" charset="-128"/>
                <a:cs typeface="Meiryo" charset="-128"/>
              </a:rPr>
              <a:t>確実な顧客ベース</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p:txBody>
      </p:sp>
      <p:sp>
        <p:nvSpPr>
          <p:cNvPr id="12" name="テキスト ボックス 11"/>
          <p:cNvSpPr txBox="1"/>
          <p:nvPr/>
        </p:nvSpPr>
        <p:spPr>
          <a:xfrm>
            <a:off x="516013" y="3121804"/>
            <a:ext cx="2268570" cy="1046440"/>
          </a:xfrm>
          <a:prstGeom prst="rect">
            <a:avLst/>
          </a:prstGeom>
          <a:noFill/>
        </p:spPr>
        <p:txBody>
          <a:bodyPr wrap="none" rtlCol="0">
            <a:spAutoFit/>
          </a:bodyPr>
          <a:lstStyle/>
          <a:p>
            <a:r>
              <a:rPr kumimoji="1" lang="ja-JP" altLang="en-US" sz="2000" b="1" dirty="0">
                <a:solidFill>
                  <a:schemeClr val="bg1"/>
                </a:solidFill>
                <a:latin typeface="Meiryo" panose="020B0604030504040204" pitchFamily="34" charset="-128"/>
                <a:ea typeface="Meiryo" panose="020B0604030504040204" pitchFamily="34" charset="-128"/>
                <a:cs typeface="Meiryo" charset="-128"/>
              </a:rPr>
              <a:t>付加価値ビジネス</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収益構造の多様化</a:t>
            </a:r>
            <a:endParaRPr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kumimoji="1" lang="ja-JP" altLang="en-US" sz="1400" dirty="0">
                <a:solidFill>
                  <a:schemeClr val="bg1"/>
                </a:solidFill>
                <a:latin typeface="Meiryo" panose="020B0604030504040204" pitchFamily="34" charset="-128"/>
                <a:ea typeface="Meiryo" panose="020B0604030504040204" pitchFamily="34" charset="-128"/>
                <a:cs typeface="Meiryo" charset="-128"/>
              </a:rPr>
              <a:t>既存ノウハウの活用</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顧客ベースの囲い込み</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p:txBody>
      </p:sp>
      <p:sp>
        <p:nvSpPr>
          <p:cNvPr id="13" name="テキスト ボックス 12"/>
          <p:cNvSpPr txBox="1"/>
          <p:nvPr/>
        </p:nvSpPr>
        <p:spPr>
          <a:xfrm>
            <a:off x="516013" y="1321604"/>
            <a:ext cx="1909497" cy="1046440"/>
          </a:xfrm>
          <a:prstGeom prst="rect">
            <a:avLst/>
          </a:prstGeom>
          <a:noFill/>
        </p:spPr>
        <p:txBody>
          <a:bodyPr wrap="none" rtlCol="0">
            <a:spAutoFit/>
          </a:bodyPr>
          <a:lstStyle/>
          <a:p>
            <a:r>
              <a:rPr kumimoji="1" lang="ja-JP" altLang="en-US" sz="2000" b="1" dirty="0">
                <a:solidFill>
                  <a:schemeClr val="bg1"/>
                </a:solidFill>
                <a:latin typeface="Meiryo" panose="020B0604030504040204" pitchFamily="34" charset="-128"/>
                <a:ea typeface="Meiryo" panose="020B0604030504040204" pitchFamily="34" charset="-128"/>
                <a:cs typeface="Meiryo" charset="-128"/>
              </a:rPr>
              <a:t>新規ビジネス</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顧客価値の拡大</a:t>
            </a:r>
            <a:endParaRPr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ノウハウの創出</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顧客ベースの拡大</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p:txBody>
      </p:sp>
      <p:pic>
        <p:nvPicPr>
          <p:cNvPr id="14" name="図 1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29767" y="5899440"/>
            <a:ext cx="1616472" cy="430071"/>
          </a:xfrm>
          <a:prstGeom prst="rect">
            <a:avLst/>
          </a:prstGeom>
        </p:spPr>
      </p:pic>
      <p:pic>
        <p:nvPicPr>
          <p:cNvPr id="15" name="図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78380" y="5860688"/>
            <a:ext cx="1475656" cy="447308"/>
          </a:xfrm>
          <a:prstGeom prst="rect">
            <a:avLst/>
          </a:prstGeom>
        </p:spPr>
      </p:pic>
      <p:pic>
        <p:nvPicPr>
          <p:cNvPr id="16" name="図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93953" y="5429781"/>
            <a:ext cx="1748782" cy="1311587"/>
          </a:xfrm>
          <a:prstGeom prst="rect">
            <a:avLst/>
          </a:prstGeom>
        </p:spPr>
      </p:pic>
      <p:pic>
        <p:nvPicPr>
          <p:cNvPr id="17" name="図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10699" y="4990707"/>
            <a:ext cx="1254460" cy="836725"/>
          </a:xfrm>
          <a:prstGeom prst="rect">
            <a:avLst/>
          </a:prstGeom>
          <a:ln>
            <a:noFill/>
          </a:ln>
          <a:effectLst>
            <a:outerShdw blurRad="292100" dist="139700" dir="2700000" algn="tl" rotWithShape="0">
              <a:srgbClr val="333333">
                <a:alpha val="65000"/>
              </a:srgbClr>
            </a:outerShdw>
          </a:effectLst>
        </p:spPr>
      </p:pic>
      <p:pic>
        <p:nvPicPr>
          <p:cNvPr id="19" name="図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8582" y="4994901"/>
            <a:ext cx="1110043" cy="832532"/>
          </a:xfrm>
          <a:prstGeom prst="rect">
            <a:avLst/>
          </a:prstGeom>
          <a:ln>
            <a:noFill/>
          </a:ln>
          <a:effectLst>
            <a:outerShdw blurRad="292100" dist="139700" dir="2700000" algn="tl" rotWithShape="0">
              <a:srgbClr val="333333">
                <a:alpha val="65000"/>
              </a:srgbClr>
            </a:outerShdw>
          </a:effectLst>
        </p:spPr>
      </p:pic>
      <p:pic>
        <p:nvPicPr>
          <p:cNvPr id="20" name="図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82154" y="4991389"/>
            <a:ext cx="1256344" cy="836725"/>
          </a:xfrm>
          <a:prstGeom prst="rect">
            <a:avLst/>
          </a:prstGeom>
          <a:ln>
            <a:noFill/>
          </a:ln>
          <a:effectLst>
            <a:outerShdw blurRad="292100" dist="139700" dir="2700000" algn="tl" rotWithShape="0">
              <a:srgbClr val="333333">
                <a:alpha val="65000"/>
              </a:srgbClr>
            </a:outerShdw>
          </a:effectLst>
        </p:spPr>
      </p:pic>
      <p:sp>
        <p:nvSpPr>
          <p:cNvPr id="21" name="テキスト ボックス 20"/>
          <p:cNvSpPr txBox="1"/>
          <p:nvPr/>
        </p:nvSpPr>
        <p:spPr>
          <a:xfrm>
            <a:off x="5140880" y="4650718"/>
            <a:ext cx="1210588"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cs typeface="Meiryo" charset="-128"/>
              </a:rPr>
              <a:t>製造・販売</a:t>
            </a:r>
            <a:endParaRPr kumimoji="1" lang="ja-JP" altLang="en-US" sz="1600" dirty="0">
              <a:solidFill>
                <a:schemeClr val="bg1"/>
              </a:solidFill>
              <a:latin typeface="Meiryo" panose="020B0604030504040204" pitchFamily="34" charset="-128"/>
              <a:ea typeface="Meiryo" panose="020B0604030504040204" pitchFamily="34" charset="-128"/>
              <a:cs typeface="Meiryo" charset="-128"/>
            </a:endParaRPr>
          </a:p>
        </p:txBody>
      </p:sp>
      <p:sp>
        <p:nvSpPr>
          <p:cNvPr id="22" name="テキスト ボックス 21"/>
          <p:cNvSpPr txBox="1"/>
          <p:nvPr/>
        </p:nvSpPr>
        <p:spPr>
          <a:xfrm>
            <a:off x="3205032" y="4649486"/>
            <a:ext cx="1210588"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cs typeface="Meiryo" charset="-128"/>
              </a:rPr>
              <a:t>製造・販売</a:t>
            </a:r>
            <a:endParaRPr kumimoji="1" lang="ja-JP" altLang="en-US" sz="1600"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7058309" y="4645164"/>
            <a:ext cx="1210588"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cs typeface="Meiryo" charset="-128"/>
              </a:rPr>
              <a:t>製造・販売</a:t>
            </a:r>
            <a:endParaRPr kumimoji="1" lang="ja-JP" altLang="en-US" sz="1600" dirty="0">
              <a:solidFill>
                <a:schemeClr val="bg1"/>
              </a:solidFill>
              <a:latin typeface="Meiryo" panose="020B0604030504040204" pitchFamily="34" charset="-128"/>
              <a:ea typeface="Meiryo" panose="020B0604030504040204" pitchFamily="34" charset="-128"/>
              <a:cs typeface="Meiryo" charset="-128"/>
            </a:endParaRPr>
          </a:p>
        </p:txBody>
      </p:sp>
      <p:sp>
        <p:nvSpPr>
          <p:cNvPr id="25" name="テキスト ボックス 24"/>
          <p:cNvSpPr txBox="1"/>
          <p:nvPr/>
        </p:nvSpPr>
        <p:spPr>
          <a:xfrm>
            <a:off x="2892680" y="3242220"/>
            <a:ext cx="1826141" cy="800219"/>
          </a:xfrm>
          <a:prstGeom prst="rect">
            <a:avLst/>
          </a:prstGeom>
          <a:noFill/>
        </p:spPr>
        <p:txBody>
          <a:bodyPr wrap="none" rtlCol="0">
            <a:spAutoFit/>
          </a:bodyPr>
          <a:lstStyle/>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走行距離に応じた</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600" dirty="0">
                <a:solidFill>
                  <a:schemeClr val="bg1"/>
                </a:solidFill>
                <a:latin typeface="Meiryo" panose="020B0604030504040204" pitchFamily="34" charset="-128"/>
                <a:ea typeface="Meiryo" panose="020B0604030504040204" pitchFamily="34" charset="-128"/>
                <a:cs typeface="Meiryo" charset="-128"/>
              </a:rPr>
              <a:t>従量課金サービス</a:t>
            </a:r>
            <a:endParaRPr kumimoji="1"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400" dirty="0">
                <a:solidFill>
                  <a:schemeClr val="bg1"/>
                </a:solidFill>
                <a:latin typeface="Meiryo" panose="020B0604030504040204" pitchFamily="34" charset="-128"/>
                <a:ea typeface="Meiryo" panose="020B0604030504040204" pitchFamily="34" charset="-128"/>
                <a:cs typeface="Meiryo" charset="-128"/>
              </a:rPr>
              <a:t>Pay by Mile</a:t>
            </a:r>
            <a:endParaRPr kumimoji="1" lang="ja-JP" altLang="en-US" sz="1400" dirty="0">
              <a:solidFill>
                <a:schemeClr val="bg1"/>
              </a:solidFill>
              <a:latin typeface="Meiryo" panose="020B0604030504040204" pitchFamily="34" charset="-128"/>
              <a:ea typeface="Meiryo" panose="020B0604030504040204" pitchFamily="34" charset="-128"/>
              <a:cs typeface="Meiryo" charset="-128"/>
            </a:endParaRPr>
          </a:p>
        </p:txBody>
      </p:sp>
      <p:sp>
        <p:nvSpPr>
          <p:cNvPr id="26" name="テキスト ボックス 25"/>
          <p:cNvSpPr txBox="1"/>
          <p:nvPr/>
        </p:nvSpPr>
        <p:spPr>
          <a:xfrm>
            <a:off x="6647943" y="3243452"/>
            <a:ext cx="2031325" cy="800219"/>
          </a:xfrm>
          <a:prstGeom prst="rect">
            <a:avLst/>
          </a:prstGeom>
          <a:noFill/>
        </p:spPr>
        <p:txBody>
          <a:bodyPr wrap="none" rtlCol="0">
            <a:spAutoFit/>
          </a:bodyPr>
          <a:lstStyle/>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出力</a:t>
            </a:r>
            <a:r>
              <a:rPr lang="en-US" altLang="ja-JP" sz="1600" dirty="0">
                <a:solidFill>
                  <a:schemeClr val="bg1"/>
                </a:solidFill>
                <a:latin typeface="Meiryo" panose="020B0604030504040204" pitchFamily="34" charset="-128"/>
                <a:ea typeface="Meiryo" panose="020B0604030504040204" pitchFamily="34" charset="-128"/>
                <a:cs typeface="Meiryo" charset="-128"/>
              </a:rPr>
              <a:t>×</a:t>
            </a:r>
            <a:r>
              <a:rPr lang="ja-JP" altLang="en-US" sz="1600" dirty="0">
                <a:solidFill>
                  <a:schemeClr val="bg1"/>
                </a:solidFill>
                <a:latin typeface="Meiryo" panose="020B0604030504040204" pitchFamily="34" charset="-128"/>
                <a:ea typeface="Meiryo" panose="020B0604030504040204" pitchFamily="34" charset="-128"/>
                <a:cs typeface="Meiryo" charset="-128"/>
              </a:rPr>
              <a:t>時間に応じた</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600" dirty="0">
                <a:solidFill>
                  <a:schemeClr val="bg1"/>
                </a:solidFill>
                <a:latin typeface="Meiryo" panose="020B0604030504040204" pitchFamily="34" charset="-128"/>
                <a:ea typeface="Meiryo" panose="020B0604030504040204" pitchFamily="34" charset="-128"/>
                <a:cs typeface="Meiryo" charset="-128"/>
              </a:rPr>
              <a:t>従量課金サービス</a:t>
            </a:r>
            <a:endParaRPr kumimoji="1"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400" dirty="0">
                <a:solidFill>
                  <a:schemeClr val="bg1"/>
                </a:solidFill>
                <a:latin typeface="Meiryo" panose="020B0604030504040204" pitchFamily="34" charset="-128"/>
                <a:ea typeface="Meiryo" panose="020B0604030504040204" pitchFamily="34" charset="-128"/>
                <a:cs typeface="Meiryo" charset="-128"/>
              </a:rPr>
              <a:t>Pay by Power</a:t>
            </a:r>
            <a:endParaRPr kumimoji="1" lang="ja-JP" altLang="en-US" sz="1400" dirty="0">
              <a:solidFill>
                <a:schemeClr val="bg1"/>
              </a:solidFill>
              <a:latin typeface="Meiryo" panose="020B0604030504040204" pitchFamily="34" charset="-128"/>
              <a:ea typeface="Meiryo" panose="020B0604030504040204" pitchFamily="34" charset="-128"/>
              <a:cs typeface="Meiryo" charset="-128"/>
            </a:endParaRPr>
          </a:p>
        </p:txBody>
      </p:sp>
      <p:sp>
        <p:nvSpPr>
          <p:cNvPr id="27" name="テキスト ボックス 26"/>
          <p:cNvSpPr txBox="1"/>
          <p:nvPr/>
        </p:nvSpPr>
        <p:spPr>
          <a:xfrm>
            <a:off x="4830821" y="1518687"/>
            <a:ext cx="1814215" cy="800219"/>
          </a:xfrm>
          <a:prstGeom prst="rect">
            <a:avLst/>
          </a:prstGeom>
          <a:noFill/>
        </p:spPr>
        <p:txBody>
          <a:bodyPr wrap="none" rtlCol="0">
            <a:spAutoFit/>
          </a:bodyPr>
          <a:lstStyle/>
          <a:p>
            <a:pPr algn="ctr"/>
            <a:r>
              <a:rPr kumimoji="1" lang="ja-JP" altLang="en-US" sz="1600" dirty="0">
                <a:solidFill>
                  <a:schemeClr val="bg1"/>
                </a:solidFill>
                <a:latin typeface="Meiryo" panose="020B0604030504040204" pitchFamily="34" charset="-128"/>
                <a:ea typeface="Meiryo" panose="020B0604030504040204" pitchFamily="34" charset="-128"/>
                <a:cs typeface="Meiryo" charset="-128"/>
              </a:rPr>
              <a:t>工事施工</a:t>
            </a:r>
            <a:endParaRPr kumimoji="1"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自動化</a:t>
            </a:r>
            <a:r>
              <a:rPr kumimoji="1" lang="ja-JP" altLang="en-US" sz="1600" dirty="0">
                <a:solidFill>
                  <a:schemeClr val="bg1"/>
                </a:solidFill>
                <a:latin typeface="Meiryo" panose="020B0604030504040204" pitchFamily="34" charset="-128"/>
                <a:ea typeface="Meiryo" panose="020B0604030504040204" pitchFamily="34" charset="-128"/>
                <a:cs typeface="Meiryo" charset="-128"/>
              </a:rPr>
              <a:t>サービス</a:t>
            </a:r>
            <a:endParaRPr kumimoji="1"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400" dirty="0">
                <a:solidFill>
                  <a:schemeClr val="bg1"/>
                </a:solidFill>
                <a:latin typeface="Meiryo" panose="020B0604030504040204" pitchFamily="34" charset="-128"/>
                <a:ea typeface="Meiryo" panose="020B0604030504040204" pitchFamily="34" charset="-128"/>
                <a:cs typeface="Meiryo" charset="-128"/>
              </a:rPr>
              <a:t>Smart Constriction</a:t>
            </a:r>
            <a:endParaRPr kumimoji="1" lang="ja-JP" altLang="en-US" sz="1400" dirty="0">
              <a:solidFill>
                <a:schemeClr val="bg1"/>
              </a:solidFill>
              <a:latin typeface="Meiryo" panose="020B0604030504040204" pitchFamily="34" charset="-128"/>
              <a:ea typeface="Meiryo" panose="020B0604030504040204" pitchFamily="34" charset="-128"/>
              <a:cs typeface="Meiryo" charset="-128"/>
            </a:endParaRPr>
          </a:p>
        </p:txBody>
      </p:sp>
      <p:sp>
        <p:nvSpPr>
          <p:cNvPr id="29" name="正方形/長方形 28"/>
          <p:cNvSpPr/>
          <p:nvPr/>
        </p:nvSpPr>
        <p:spPr>
          <a:xfrm>
            <a:off x="4830822" y="3248677"/>
            <a:ext cx="1843286" cy="830997"/>
          </a:xfrm>
          <a:prstGeom prst="rect">
            <a:avLst/>
          </a:prstGeom>
        </p:spPr>
        <p:txBody>
          <a:bodyPr wrap="square">
            <a:spAutoFit/>
          </a:bodyPr>
          <a:lstStyle/>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建設機械</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遠隔確認サービス</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600" dirty="0">
                <a:solidFill>
                  <a:schemeClr val="bg1"/>
                </a:solidFill>
                <a:latin typeface="Meiryo" panose="020B0604030504040204" pitchFamily="34" charset="-128"/>
                <a:ea typeface="Meiryo" panose="020B0604030504040204" pitchFamily="34" charset="-128"/>
                <a:cs typeface="Meiryo" charset="-128"/>
              </a:rPr>
              <a:t>KOMTRAX</a:t>
            </a:r>
            <a:endParaRPr lang="ja-JP" altLang="en-US" sz="1600" dirty="0">
              <a:solidFill>
                <a:schemeClr val="bg1"/>
              </a:solidFill>
              <a:latin typeface="Meiryo" panose="020B0604030504040204" pitchFamily="34" charset="-128"/>
              <a:ea typeface="Meiryo" panose="020B0604030504040204" pitchFamily="34" charset="-128"/>
              <a:cs typeface="Meiryo" charset="-128"/>
            </a:endParaRPr>
          </a:p>
        </p:txBody>
      </p:sp>
      <p:sp>
        <p:nvSpPr>
          <p:cNvPr id="30" name="テキスト ボックス 29"/>
          <p:cNvSpPr txBox="1"/>
          <p:nvPr/>
        </p:nvSpPr>
        <p:spPr>
          <a:xfrm>
            <a:off x="2880103" y="1517455"/>
            <a:ext cx="1865886" cy="830997"/>
          </a:xfrm>
          <a:prstGeom prst="rect">
            <a:avLst/>
          </a:prstGeom>
          <a:noFill/>
        </p:spPr>
        <p:txBody>
          <a:bodyPr wrap="square" rtlCol="0">
            <a:spAutoFit/>
          </a:bodyPr>
          <a:lstStyle/>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安全・省エネ</a:t>
            </a:r>
            <a:r>
              <a:rPr kumimoji="1" lang="ja-JP" altLang="en-US" sz="1600" dirty="0">
                <a:solidFill>
                  <a:schemeClr val="bg1"/>
                </a:solidFill>
                <a:latin typeface="Meiryo" panose="020B0604030504040204" pitchFamily="34" charset="-128"/>
                <a:ea typeface="Meiryo" panose="020B0604030504040204" pitchFamily="34" charset="-128"/>
                <a:cs typeface="Meiryo" charset="-128"/>
              </a:rPr>
              <a:t>運転</a:t>
            </a:r>
            <a:endParaRPr kumimoji="1"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コンサルティング</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600" dirty="0">
                <a:solidFill>
                  <a:schemeClr val="bg1"/>
                </a:solidFill>
                <a:latin typeface="Meiryo" panose="020B0604030504040204" pitchFamily="34" charset="-128"/>
                <a:ea typeface="Meiryo" panose="020B0604030504040204" pitchFamily="34" charset="-128"/>
                <a:cs typeface="Meiryo" charset="-128"/>
              </a:rPr>
              <a:t>予防保守・交換</a:t>
            </a:r>
            <a:endParaRPr kumimoji="1" lang="ja-JP" altLang="en-US" sz="1400" dirty="0">
              <a:solidFill>
                <a:schemeClr val="bg1"/>
              </a:solidFill>
              <a:latin typeface="Meiryo" panose="020B0604030504040204" pitchFamily="34" charset="-128"/>
              <a:ea typeface="Meiryo" panose="020B0604030504040204" pitchFamily="34" charset="-128"/>
              <a:cs typeface="Meiryo" charset="-128"/>
            </a:endParaRPr>
          </a:p>
        </p:txBody>
      </p:sp>
      <p:sp>
        <p:nvSpPr>
          <p:cNvPr id="31" name="テキスト ボックス 30"/>
          <p:cNvSpPr txBox="1"/>
          <p:nvPr/>
        </p:nvSpPr>
        <p:spPr>
          <a:xfrm>
            <a:off x="6725916" y="1519373"/>
            <a:ext cx="1865886" cy="830997"/>
          </a:xfrm>
          <a:prstGeom prst="rect">
            <a:avLst/>
          </a:prstGeom>
          <a:noFill/>
        </p:spPr>
        <p:txBody>
          <a:bodyPr wrap="square" rtlCol="0">
            <a:spAutoFit/>
          </a:bodyPr>
          <a:lstStyle/>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燃料費節約</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コンサルティング</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600" dirty="0">
                <a:solidFill>
                  <a:schemeClr val="bg1"/>
                </a:solidFill>
                <a:latin typeface="Meiryo" panose="020B0604030504040204" pitchFamily="34" charset="-128"/>
                <a:ea typeface="Meiryo" panose="020B0604030504040204" pitchFamily="34" charset="-128"/>
                <a:cs typeface="Meiryo" charset="-128"/>
              </a:rPr>
              <a:t>予防保守・交換</a:t>
            </a:r>
            <a:endParaRPr kumimoji="1" lang="ja-JP" altLang="en-US" sz="1400" dirty="0">
              <a:solidFill>
                <a:schemeClr val="bg1"/>
              </a:solidFill>
              <a:latin typeface="Meiryo" panose="020B0604030504040204" pitchFamily="34" charset="-128"/>
              <a:ea typeface="Meiryo" panose="020B0604030504040204" pitchFamily="34" charset="-128"/>
              <a:cs typeface="Meiryo" charset="-128"/>
            </a:endParaRPr>
          </a:p>
        </p:txBody>
      </p:sp>
    </p:spTree>
    <p:extLst>
      <p:ext uri="{BB962C8B-B14F-4D97-AF65-F5344CB8AC3E}">
        <p14:creationId xmlns:p14="http://schemas.microsoft.com/office/powerpoint/2010/main" val="78208263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74EDE1-BC86-EB4A-8C52-9E42714C641A}"/>
              </a:ext>
            </a:extLst>
          </p:cNvPr>
          <p:cNvSpPr>
            <a:spLocks noGrp="1"/>
          </p:cNvSpPr>
          <p:nvPr>
            <p:ph type="title"/>
          </p:nvPr>
        </p:nvSpPr>
        <p:spPr/>
        <p:txBody>
          <a:bodyPr/>
          <a:lstStyle/>
          <a:p>
            <a:r>
              <a:rPr lang="ja-JP" altLang="en-US"/>
              <a:t>モノのサービス化：</a:t>
            </a:r>
            <a:r>
              <a:rPr kumimoji="1" lang="ja-JP" altLang="en-US"/>
              <a:t>ビジネス</a:t>
            </a:r>
            <a:r>
              <a:rPr lang="ja-JP" altLang="en-US"/>
              <a:t>・</a:t>
            </a:r>
            <a:r>
              <a:rPr kumimoji="1" lang="ja-JP" altLang="en-US"/>
              <a:t>モデルの変革</a:t>
            </a:r>
          </a:p>
        </p:txBody>
      </p:sp>
      <p:pic>
        <p:nvPicPr>
          <p:cNvPr id="3" name="図 2">
            <a:extLst>
              <a:ext uri="{FF2B5EF4-FFF2-40B4-BE49-F238E27FC236}">
                <a16:creationId xmlns:a16="http://schemas.microsoft.com/office/drawing/2014/main" id="{B8B83DC8-E235-D04A-93EC-BA1EC490813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5535" y="2006277"/>
            <a:ext cx="2528853" cy="1685902"/>
          </a:xfrm>
          <a:prstGeom prst="rect">
            <a:avLst/>
          </a:prstGeom>
        </p:spPr>
      </p:pic>
      <p:pic>
        <p:nvPicPr>
          <p:cNvPr id="4" name="図 3">
            <a:extLst>
              <a:ext uri="{FF2B5EF4-FFF2-40B4-BE49-F238E27FC236}">
                <a16:creationId xmlns:a16="http://schemas.microsoft.com/office/drawing/2014/main" id="{F97CA4E1-8B96-044D-AA27-E6B01DB2FDE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535" y="4022501"/>
            <a:ext cx="2528853" cy="1685902"/>
          </a:xfrm>
          <a:prstGeom prst="rect">
            <a:avLst/>
          </a:prstGeom>
        </p:spPr>
      </p:pic>
      <p:pic>
        <p:nvPicPr>
          <p:cNvPr id="6" name="図 5">
            <a:extLst>
              <a:ext uri="{FF2B5EF4-FFF2-40B4-BE49-F238E27FC236}">
                <a16:creationId xmlns:a16="http://schemas.microsoft.com/office/drawing/2014/main" id="{F89D409E-289B-5847-8638-9A1BC11B7E6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1808" y="1467339"/>
            <a:ext cx="719574" cy="394922"/>
          </a:xfrm>
          <a:prstGeom prst="rect">
            <a:avLst/>
          </a:prstGeom>
        </p:spPr>
      </p:pic>
      <p:sp>
        <p:nvSpPr>
          <p:cNvPr id="7" name="テキスト ボックス 6">
            <a:extLst>
              <a:ext uri="{FF2B5EF4-FFF2-40B4-BE49-F238E27FC236}">
                <a16:creationId xmlns:a16="http://schemas.microsoft.com/office/drawing/2014/main" id="{F7A195CE-50E8-8443-B8D9-918412EA581C}"/>
              </a:ext>
            </a:extLst>
          </p:cNvPr>
          <p:cNvSpPr txBox="1"/>
          <p:nvPr/>
        </p:nvSpPr>
        <p:spPr>
          <a:xfrm>
            <a:off x="1115109" y="1501366"/>
            <a:ext cx="1802095" cy="338554"/>
          </a:xfrm>
          <a:prstGeom prst="rect">
            <a:avLst/>
          </a:prstGeom>
          <a:noFill/>
        </p:spPr>
        <p:txBody>
          <a:bodyPr wrap="none" rtlCol="0">
            <a:spAutoFit/>
          </a:bodyPr>
          <a:lstStyle/>
          <a:p>
            <a:pPr algn="r"/>
            <a:r>
              <a:rPr kumimoji="1" lang="en-US" altLang="ja-JP" sz="1600" dirty="0"/>
              <a:t>VISION-S Prototype</a:t>
            </a:r>
            <a:endParaRPr kumimoji="1" lang="ja-JP" altLang="en-US" sz="1600"/>
          </a:p>
        </p:txBody>
      </p:sp>
      <p:pic>
        <p:nvPicPr>
          <p:cNvPr id="9" name="図 8">
            <a:extLst>
              <a:ext uri="{FF2B5EF4-FFF2-40B4-BE49-F238E27FC236}">
                <a16:creationId xmlns:a16="http://schemas.microsoft.com/office/drawing/2014/main" id="{A17AA647-9C56-D84E-8135-9432300A32E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81899" y="3428055"/>
            <a:ext cx="2354527" cy="2561299"/>
          </a:xfrm>
          <a:prstGeom prst="rect">
            <a:avLst/>
          </a:prstGeom>
        </p:spPr>
      </p:pic>
      <p:pic>
        <p:nvPicPr>
          <p:cNvPr id="8" name="図 7">
            <a:extLst>
              <a:ext uri="{FF2B5EF4-FFF2-40B4-BE49-F238E27FC236}">
                <a16:creationId xmlns:a16="http://schemas.microsoft.com/office/drawing/2014/main" id="{37D5DA15-4BC3-D744-AE85-A88F7AC8602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07573" y="2047248"/>
            <a:ext cx="2528853" cy="1421778"/>
          </a:xfrm>
          <a:prstGeom prst="rect">
            <a:avLst/>
          </a:prstGeom>
        </p:spPr>
      </p:pic>
      <p:pic>
        <p:nvPicPr>
          <p:cNvPr id="10" name="図 9">
            <a:extLst>
              <a:ext uri="{FF2B5EF4-FFF2-40B4-BE49-F238E27FC236}">
                <a16:creationId xmlns:a16="http://schemas.microsoft.com/office/drawing/2014/main" id="{A8246974-14D9-224E-B748-E3B27F59C4C3}"/>
              </a:ext>
            </a:extLst>
          </p:cNvPr>
          <p:cNvPicPr>
            <a:picLocks noChangeAspect="1"/>
          </p:cNvPicPr>
          <p:nvPr/>
        </p:nvPicPr>
        <p:blipFill>
          <a:blip r:embed="rId8"/>
          <a:stretch>
            <a:fillRect/>
          </a:stretch>
        </p:blipFill>
        <p:spPr>
          <a:xfrm>
            <a:off x="6010752" y="2006277"/>
            <a:ext cx="2528853" cy="1685902"/>
          </a:xfrm>
          <a:prstGeom prst="rect">
            <a:avLst/>
          </a:prstGeom>
        </p:spPr>
      </p:pic>
      <p:pic>
        <p:nvPicPr>
          <p:cNvPr id="11" name="図 10">
            <a:extLst>
              <a:ext uri="{FF2B5EF4-FFF2-40B4-BE49-F238E27FC236}">
                <a16:creationId xmlns:a16="http://schemas.microsoft.com/office/drawing/2014/main" id="{3E1853FA-D7F7-5241-A188-817178C80EA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010752" y="4285923"/>
            <a:ext cx="2528853" cy="1422480"/>
          </a:xfrm>
          <a:prstGeom prst="rect">
            <a:avLst/>
          </a:prstGeom>
        </p:spPr>
      </p:pic>
      <p:pic>
        <p:nvPicPr>
          <p:cNvPr id="14" name="図 13">
            <a:extLst>
              <a:ext uri="{FF2B5EF4-FFF2-40B4-BE49-F238E27FC236}">
                <a16:creationId xmlns:a16="http://schemas.microsoft.com/office/drawing/2014/main" id="{408F06E2-56CA-0A43-9875-94703A112C2A}"/>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020272" y="3468181"/>
            <a:ext cx="720080" cy="904065"/>
          </a:xfrm>
          <a:prstGeom prst="rect">
            <a:avLst/>
          </a:prstGeom>
          <a:effectLst>
            <a:outerShdw blurRad="50800" dist="38100" dir="2700000" algn="tl" rotWithShape="0">
              <a:prstClr val="black">
                <a:alpha val="40000"/>
              </a:prstClr>
            </a:outerShdw>
          </a:effectLst>
        </p:spPr>
      </p:pic>
      <p:pic>
        <p:nvPicPr>
          <p:cNvPr id="15" name="図 14">
            <a:extLst>
              <a:ext uri="{FF2B5EF4-FFF2-40B4-BE49-F238E27FC236}">
                <a16:creationId xmlns:a16="http://schemas.microsoft.com/office/drawing/2014/main" id="{B9AF15A2-4A3B-AD4A-8608-9C3371CC27C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635896" y="1594567"/>
            <a:ext cx="901335" cy="152152"/>
          </a:xfrm>
          <a:prstGeom prst="rect">
            <a:avLst/>
          </a:prstGeom>
        </p:spPr>
      </p:pic>
      <p:sp>
        <p:nvSpPr>
          <p:cNvPr id="16" name="テキスト ボックス 15">
            <a:extLst>
              <a:ext uri="{FF2B5EF4-FFF2-40B4-BE49-F238E27FC236}">
                <a16:creationId xmlns:a16="http://schemas.microsoft.com/office/drawing/2014/main" id="{C35CD3AD-45F6-AC44-BA6A-E2D1837B4B4A}"/>
              </a:ext>
            </a:extLst>
          </p:cNvPr>
          <p:cNvSpPr txBox="1"/>
          <p:nvPr/>
        </p:nvSpPr>
        <p:spPr>
          <a:xfrm>
            <a:off x="7174502" y="1501366"/>
            <a:ext cx="1213922" cy="338554"/>
          </a:xfrm>
          <a:prstGeom prst="rect">
            <a:avLst/>
          </a:prstGeom>
          <a:noFill/>
        </p:spPr>
        <p:txBody>
          <a:bodyPr wrap="none" rtlCol="0">
            <a:spAutoFit/>
          </a:bodyPr>
          <a:lstStyle/>
          <a:p>
            <a:pPr algn="r"/>
            <a:r>
              <a:rPr kumimoji="1" lang="en-US" altLang="ja-JP" sz="1600" dirty="0"/>
              <a:t>WOVEN City</a:t>
            </a:r>
            <a:endParaRPr kumimoji="1" lang="ja-JP" altLang="en-US" sz="1600"/>
          </a:p>
        </p:txBody>
      </p:sp>
      <p:sp>
        <p:nvSpPr>
          <p:cNvPr id="17" name="テキスト ボックス 16">
            <a:extLst>
              <a:ext uri="{FF2B5EF4-FFF2-40B4-BE49-F238E27FC236}">
                <a16:creationId xmlns:a16="http://schemas.microsoft.com/office/drawing/2014/main" id="{03F72FB9-9AEF-4B44-BC9C-25FF1B266497}"/>
              </a:ext>
            </a:extLst>
          </p:cNvPr>
          <p:cNvSpPr txBox="1"/>
          <p:nvPr/>
        </p:nvSpPr>
        <p:spPr>
          <a:xfrm>
            <a:off x="4574835" y="1489308"/>
            <a:ext cx="933269" cy="338554"/>
          </a:xfrm>
          <a:prstGeom prst="rect">
            <a:avLst/>
          </a:prstGeom>
          <a:noFill/>
        </p:spPr>
        <p:txBody>
          <a:bodyPr wrap="none" rtlCol="0">
            <a:spAutoFit/>
          </a:bodyPr>
          <a:lstStyle/>
          <a:p>
            <a:pPr algn="r"/>
            <a:r>
              <a:rPr kumimoji="1" lang="en-US" altLang="ja-JP" sz="1600" dirty="0"/>
              <a:t>e-palette</a:t>
            </a:r>
            <a:endParaRPr kumimoji="1" lang="ja-JP" altLang="en-US" sz="1600"/>
          </a:p>
        </p:txBody>
      </p:sp>
      <p:pic>
        <p:nvPicPr>
          <p:cNvPr id="18" name="図 17">
            <a:extLst>
              <a:ext uri="{FF2B5EF4-FFF2-40B4-BE49-F238E27FC236}">
                <a16:creationId xmlns:a16="http://schemas.microsoft.com/office/drawing/2014/main" id="{1265FF50-B6DB-E747-84DB-57A5547BF44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228184" y="1594567"/>
            <a:ext cx="901335" cy="152152"/>
          </a:xfrm>
          <a:prstGeom prst="rect">
            <a:avLst/>
          </a:prstGeom>
        </p:spPr>
      </p:pic>
      <p:sp>
        <p:nvSpPr>
          <p:cNvPr id="19" name="テキスト ボックス 18">
            <a:extLst>
              <a:ext uri="{FF2B5EF4-FFF2-40B4-BE49-F238E27FC236}">
                <a16:creationId xmlns:a16="http://schemas.microsoft.com/office/drawing/2014/main" id="{D95C226F-8E5B-6D42-9EA5-9F6A8F1F59B3}"/>
              </a:ext>
            </a:extLst>
          </p:cNvPr>
          <p:cNvSpPr txBox="1"/>
          <p:nvPr/>
        </p:nvSpPr>
        <p:spPr>
          <a:xfrm>
            <a:off x="230400" y="917128"/>
            <a:ext cx="2698175"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エンターテイメント・デバイス</a:t>
            </a:r>
            <a:endParaRPr kumimoji="1"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エンターテイメント空間として</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D8A45047-70F9-EE45-B70D-E5A1B712B891}"/>
              </a:ext>
            </a:extLst>
          </p:cNvPr>
          <p:cNvSpPr txBox="1"/>
          <p:nvPr/>
        </p:nvSpPr>
        <p:spPr>
          <a:xfrm>
            <a:off x="3222911" y="917128"/>
            <a:ext cx="3057247"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サービスを提供するためのデバイス</a:t>
            </a:r>
            <a:endParaRPr kumimoji="1"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サービス・プラットフォームとして</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06694892-FEA9-014B-993B-EC3CE424FBEE}"/>
              </a:ext>
            </a:extLst>
          </p:cNvPr>
          <p:cNvSpPr txBox="1"/>
          <p:nvPr/>
        </p:nvSpPr>
        <p:spPr>
          <a:xfrm>
            <a:off x="6760821" y="908720"/>
            <a:ext cx="1980029" cy="523220"/>
          </a:xfrm>
          <a:prstGeom prst="rect">
            <a:avLst/>
          </a:prstGeom>
          <a:noFill/>
        </p:spPr>
        <p:txBody>
          <a:bodyPr wrap="none" rtlCol="0">
            <a:spAutoFit/>
          </a:bodyPr>
          <a:lstStyle/>
          <a:p>
            <a:r>
              <a:rPr lang="ja-JP" altLang="en-US" sz="1400">
                <a:solidFill>
                  <a:srgbClr val="0070C0"/>
                </a:solidFill>
                <a:latin typeface="Meiryo" panose="020B0604030504040204" pitchFamily="34" charset="-128"/>
                <a:ea typeface="Meiryo" panose="020B0604030504040204" pitchFamily="34" charset="-128"/>
              </a:rPr>
              <a:t>コネクテッドな</a:t>
            </a:r>
            <a:r>
              <a:rPr kumimoji="1" lang="ja-JP" altLang="en-US" sz="1400">
                <a:solidFill>
                  <a:srgbClr val="0070C0"/>
                </a:solidFill>
                <a:latin typeface="Meiryo" panose="020B0604030504040204" pitchFamily="34" charset="-128"/>
                <a:ea typeface="Meiryo" panose="020B0604030504040204" pitchFamily="34" charset="-128"/>
              </a:rPr>
              <a:t>時代の</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社会・生活空間として</a:t>
            </a:r>
          </a:p>
        </p:txBody>
      </p:sp>
      <p:sp>
        <p:nvSpPr>
          <p:cNvPr id="22" name="テキスト ボックス 21">
            <a:extLst>
              <a:ext uri="{FF2B5EF4-FFF2-40B4-BE49-F238E27FC236}">
                <a16:creationId xmlns:a16="http://schemas.microsoft.com/office/drawing/2014/main" id="{82AD1CF7-EA6C-B943-9C1B-E95ABFC170DC}"/>
              </a:ext>
            </a:extLst>
          </p:cNvPr>
          <p:cNvSpPr txBox="1"/>
          <p:nvPr/>
        </p:nvSpPr>
        <p:spPr>
          <a:xfrm>
            <a:off x="504219" y="6057267"/>
            <a:ext cx="8135560"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コネクテッドな時代のビジネスの可能性・新たな生き残り戦略の模索</a:t>
            </a:r>
          </a:p>
        </p:txBody>
      </p:sp>
      <p:pic>
        <p:nvPicPr>
          <p:cNvPr id="23" name="図 22">
            <a:extLst>
              <a:ext uri="{FF2B5EF4-FFF2-40B4-BE49-F238E27FC236}">
                <a16:creationId xmlns:a16="http://schemas.microsoft.com/office/drawing/2014/main" id="{348F3D1D-BA8C-AB46-B0CF-FB9832DFFBF5}"/>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04153" y="3800038"/>
            <a:ext cx="603589" cy="173230"/>
          </a:xfrm>
          <a:prstGeom prst="rect">
            <a:avLst/>
          </a:prstGeom>
        </p:spPr>
      </p:pic>
      <p:pic>
        <p:nvPicPr>
          <p:cNvPr id="24" name="図 23">
            <a:extLst>
              <a:ext uri="{FF2B5EF4-FFF2-40B4-BE49-F238E27FC236}">
                <a16:creationId xmlns:a16="http://schemas.microsoft.com/office/drawing/2014/main" id="{C6520AF5-F3FB-374A-A2C1-F22AB6E19857}"/>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5330" y="3826771"/>
            <a:ext cx="511988" cy="99581"/>
          </a:xfrm>
          <a:prstGeom prst="rect">
            <a:avLst/>
          </a:prstGeom>
        </p:spPr>
      </p:pic>
      <p:pic>
        <p:nvPicPr>
          <p:cNvPr id="25" name="図 24">
            <a:extLst>
              <a:ext uri="{FF2B5EF4-FFF2-40B4-BE49-F238E27FC236}">
                <a16:creationId xmlns:a16="http://schemas.microsoft.com/office/drawing/2014/main" id="{44BC40D0-16B9-FE4D-8741-B40A5F707B31}"/>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39752" y="3789040"/>
            <a:ext cx="585293" cy="163055"/>
          </a:xfrm>
          <a:prstGeom prst="rect">
            <a:avLst/>
          </a:prstGeom>
        </p:spPr>
      </p:pic>
      <p:pic>
        <p:nvPicPr>
          <p:cNvPr id="26" name="図 25">
            <a:extLst>
              <a:ext uri="{FF2B5EF4-FFF2-40B4-BE49-F238E27FC236}">
                <a16:creationId xmlns:a16="http://schemas.microsoft.com/office/drawing/2014/main" id="{0AA152A2-8B0A-FA41-BBB5-C6FAA5FB4B2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95536" y="3805768"/>
            <a:ext cx="702959" cy="129601"/>
          </a:xfrm>
          <a:prstGeom prst="rect">
            <a:avLst/>
          </a:prstGeom>
        </p:spPr>
      </p:pic>
    </p:spTree>
    <p:extLst>
      <p:ext uri="{BB962C8B-B14F-4D97-AF65-F5344CB8AC3E}">
        <p14:creationId xmlns:p14="http://schemas.microsoft.com/office/powerpoint/2010/main" val="94186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36A3DCDB-4D57-C34B-94F7-502F26238F54}"/>
              </a:ext>
            </a:extLst>
          </p:cNvPr>
          <p:cNvSpPr/>
          <p:nvPr/>
        </p:nvSpPr>
        <p:spPr>
          <a:xfrm>
            <a:off x="3219281" y="801810"/>
            <a:ext cx="2723745" cy="5781552"/>
          </a:xfrm>
          <a:prstGeom prst="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1689FEF-081B-7B4E-BE65-26A9046CCC91}"/>
              </a:ext>
            </a:extLst>
          </p:cNvPr>
          <p:cNvSpPr>
            <a:spLocks noGrp="1"/>
          </p:cNvSpPr>
          <p:nvPr>
            <p:ph type="title"/>
          </p:nvPr>
        </p:nvSpPr>
        <p:spPr/>
        <p:txBody>
          <a:bodyPr/>
          <a:lstStyle/>
          <a:p>
            <a:r>
              <a:rPr kumimoji="1" lang="ja-JP" altLang="en-US"/>
              <a:t>データと</a:t>
            </a:r>
            <a:r>
              <a:rPr kumimoji="1" lang="en-US" altLang="ja-JP" dirty="0"/>
              <a:t>UX</a:t>
            </a:r>
            <a:r>
              <a:rPr kumimoji="1" lang="ja-JP" altLang="en-US"/>
              <a:t>とサービス</a:t>
            </a:r>
          </a:p>
        </p:txBody>
      </p:sp>
      <p:pic>
        <p:nvPicPr>
          <p:cNvPr id="4" name="図 3">
            <a:extLst>
              <a:ext uri="{FF2B5EF4-FFF2-40B4-BE49-F238E27FC236}">
                <a16:creationId xmlns:a16="http://schemas.microsoft.com/office/drawing/2014/main" id="{1A9D491D-A22D-3E45-982F-5BFAFE8024F0}"/>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94712" y="2828959"/>
            <a:ext cx="850787" cy="1083805"/>
          </a:xfrm>
          <a:prstGeom prst="rect">
            <a:avLst/>
          </a:prstGeom>
          <a:effectLst>
            <a:outerShdw blurRad="50800" dist="38100" dir="2700000" algn="tl" rotWithShape="0">
              <a:prstClr val="black">
                <a:alpha val="40000"/>
              </a:prstClr>
            </a:outerShdw>
          </a:effectLst>
        </p:spPr>
      </p:pic>
      <p:sp>
        <p:nvSpPr>
          <p:cNvPr id="6" name="円柱 5">
            <a:extLst>
              <a:ext uri="{FF2B5EF4-FFF2-40B4-BE49-F238E27FC236}">
                <a16:creationId xmlns:a16="http://schemas.microsoft.com/office/drawing/2014/main" id="{031D8C37-4FEA-544E-92B5-97615D3D7F0D}"/>
              </a:ext>
            </a:extLst>
          </p:cNvPr>
          <p:cNvSpPr/>
          <p:nvPr/>
        </p:nvSpPr>
        <p:spPr>
          <a:xfrm>
            <a:off x="1530810" y="3140016"/>
            <a:ext cx="1214664" cy="1311879"/>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B26E1472-3BB4-BD49-960E-8B1715CCB999}"/>
              </a:ext>
            </a:extLst>
          </p:cNvPr>
          <p:cNvSpPr txBox="1"/>
          <p:nvPr/>
        </p:nvSpPr>
        <p:spPr>
          <a:xfrm>
            <a:off x="1579099" y="3466704"/>
            <a:ext cx="1120819"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データ</a:t>
            </a:r>
          </a:p>
        </p:txBody>
      </p:sp>
      <p:pic>
        <p:nvPicPr>
          <p:cNvPr id="5" name="Picture 8">
            <a:extLst>
              <a:ext uri="{FF2B5EF4-FFF2-40B4-BE49-F238E27FC236}">
                <a16:creationId xmlns:a16="http://schemas.microsoft.com/office/drawing/2014/main" id="{5FDE0D16-78B0-6C42-B53F-6D3FD061916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212321" y="2763021"/>
            <a:ext cx="1351228" cy="19303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FDCADF77-3FD8-CE4B-8085-60B4F7955F6F}"/>
              </a:ext>
            </a:extLst>
          </p:cNvPr>
          <p:cNvSpPr txBox="1"/>
          <p:nvPr/>
        </p:nvSpPr>
        <p:spPr>
          <a:xfrm>
            <a:off x="3618956" y="3945914"/>
            <a:ext cx="1909497" cy="830997"/>
          </a:xfrm>
          <a:prstGeom prst="rect">
            <a:avLst/>
          </a:prstGeom>
          <a:noFill/>
        </p:spPr>
        <p:txBody>
          <a:bodyPr wrap="none" rtlCol="0">
            <a:spAutoFit/>
          </a:bodyPr>
          <a:lstStyle/>
          <a:p>
            <a:pPr marL="285750" indent="-285750">
              <a:buFont typeface="Wingdings" pitchFamily="2" charset="2"/>
              <a:buChar char="Ø"/>
            </a:pPr>
            <a:r>
              <a:rPr kumimoji="1" lang="ja-JP" altLang="en-US" sz="1600">
                <a:solidFill>
                  <a:schemeClr val="accent6">
                    <a:lumMod val="75000"/>
                  </a:schemeClr>
                </a:solidFill>
                <a:latin typeface="Meiryo" panose="020B0604030504040204" pitchFamily="34" charset="-128"/>
                <a:ea typeface="Meiryo" panose="020B0604030504040204" pitchFamily="34" charset="-128"/>
              </a:rPr>
              <a:t>とても便利</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600">
                <a:solidFill>
                  <a:schemeClr val="accent6">
                    <a:lumMod val="75000"/>
                  </a:schemeClr>
                </a:solidFill>
                <a:latin typeface="Meiryo" panose="020B0604030504040204" pitchFamily="34" charset="-128"/>
                <a:ea typeface="Meiryo" panose="020B0604030504040204" pitchFamily="34" charset="-128"/>
              </a:rPr>
              <a:t>もっと使いたい</a:t>
            </a:r>
            <a:endParaRPr lang="en-US" altLang="ja-JP" sz="1600" dirty="0">
              <a:solidFill>
                <a:schemeClr val="accent6">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600">
                <a:solidFill>
                  <a:schemeClr val="accent6">
                    <a:lumMod val="75000"/>
                  </a:schemeClr>
                </a:solidFill>
                <a:latin typeface="Meiryo" panose="020B0604030504040204" pitchFamily="34" charset="-128"/>
                <a:ea typeface="Meiryo" panose="020B0604030504040204" pitchFamily="34" charset="-128"/>
              </a:rPr>
              <a:t>感動した　など</a:t>
            </a:r>
          </a:p>
        </p:txBody>
      </p:sp>
      <p:sp>
        <p:nvSpPr>
          <p:cNvPr id="10" name="テキスト ボックス 9">
            <a:extLst>
              <a:ext uri="{FF2B5EF4-FFF2-40B4-BE49-F238E27FC236}">
                <a16:creationId xmlns:a16="http://schemas.microsoft.com/office/drawing/2014/main" id="{CD497355-F4BC-B04E-8D31-DD357F847BB4}"/>
              </a:ext>
            </a:extLst>
          </p:cNvPr>
          <p:cNvSpPr txBox="1"/>
          <p:nvPr/>
        </p:nvSpPr>
        <p:spPr>
          <a:xfrm>
            <a:off x="4205434" y="2758589"/>
            <a:ext cx="1428596" cy="923330"/>
          </a:xfrm>
          <a:prstGeom prst="rect">
            <a:avLst/>
          </a:prstGeom>
          <a:noFill/>
        </p:spPr>
        <p:txBody>
          <a:bodyPr wrap="none" rtlCol="0">
            <a:spAutoFit/>
          </a:bodyPr>
          <a:lstStyle/>
          <a:p>
            <a:r>
              <a:rPr kumimoji="1" lang="en-US" altLang="ja-JP" sz="5400" dirty="0">
                <a:solidFill>
                  <a:schemeClr val="accent6">
                    <a:lumMod val="75000"/>
                  </a:schemeClr>
                </a:solidFill>
                <a:effectLst>
                  <a:outerShdw blurRad="50800" dist="38100" dir="2700000" algn="tl" rotWithShape="0">
                    <a:prstClr val="black">
                      <a:alpha val="40000"/>
                    </a:prstClr>
                  </a:outerShdw>
                </a:effectLst>
                <a:latin typeface="Hiragino Kaku Gothic Std W8" panose="020B0800000000000000" pitchFamily="34" charset="-128"/>
                <a:ea typeface="Hiragino Kaku Gothic Std W8" panose="020B0800000000000000" pitchFamily="34" charset="-128"/>
                <a:cs typeface="Baloo Bhai" panose="03080902040302020200" pitchFamily="66" charset="0"/>
              </a:rPr>
              <a:t>UX</a:t>
            </a:r>
            <a:endParaRPr kumimoji="1" lang="ja-JP" altLang="en-US" sz="5400">
              <a:solidFill>
                <a:schemeClr val="accent6">
                  <a:lumMod val="75000"/>
                </a:schemeClr>
              </a:solidFill>
              <a:effectLst>
                <a:outerShdw blurRad="50800" dist="38100" dir="2700000" algn="tl" rotWithShape="0">
                  <a:prstClr val="black">
                    <a:alpha val="40000"/>
                  </a:prstClr>
                </a:outerShdw>
              </a:effectLst>
              <a:latin typeface="Hiragino Kaku Gothic Std W8" panose="020B0800000000000000" pitchFamily="34" charset="-128"/>
              <a:ea typeface="Hiragino Kaku Gothic Std W8" panose="020B0800000000000000" pitchFamily="34" charset="-128"/>
              <a:cs typeface="Baloo Bhai" panose="03080902040302020200" pitchFamily="66" charset="0"/>
            </a:endParaRPr>
          </a:p>
        </p:txBody>
      </p:sp>
      <p:sp>
        <p:nvSpPr>
          <p:cNvPr id="11" name="テキスト ボックス 10">
            <a:extLst>
              <a:ext uri="{FF2B5EF4-FFF2-40B4-BE49-F238E27FC236}">
                <a16:creationId xmlns:a16="http://schemas.microsoft.com/office/drawing/2014/main" id="{6107D243-0033-9A49-9952-A837F8822280}"/>
              </a:ext>
            </a:extLst>
          </p:cNvPr>
          <p:cNvSpPr txBox="1"/>
          <p:nvPr/>
        </p:nvSpPr>
        <p:spPr>
          <a:xfrm>
            <a:off x="4314437" y="3580852"/>
            <a:ext cx="1210589" cy="400110"/>
          </a:xfrm>
          <a:prstGeom prst="rect">
            <a:avLst/>
          </a:prstGeom>
          <a:noFill/>
        </p:spPr>
        <p:txBody>
          <a:bodyPr wrap="none" rtlCol="0">
            <a:spAutoFit/>
          </a:bodyPr>
          <a:lstStyle/>
          <a:p>
            <a:pPr algn="ctr"/>
            <a:r>
              <a:rPr kumimoji="1" lang="ja-JP" altLang="en-US" sz="2000">
                <a:solidFill>
                  <a:schemeClr val="accent6">
                    <a:lumMod val="75000"/>
                  </a:schemeClr>
                </a:solidFill>
                <a:latin typeface="Meiryo" panose="020B0604030504040204" pitchFamily="34" charset="-128"/>
                <a:ea typeface="Meiryo" panose="020B0604030504040204" pitchFamily="34" charset="-128"/>
              </a:rPr>
              <a:t>体験価値</a:t>
            </a:r>
          </a:p>
        </p:txBody>
      </p:sp>
      <p:sp>
        <p:nvSpPr>
          <p:cNvPr id="12" name="右矢印 11">
            <a:extLst>
              <a:ext uri="{FF2B5EF4-FFF2-40B4-BE49-F238E27FC236}">
                <a16:creationId xmlns:a16="http://schemas.microsoft.com/office/drawing/2014/main" id="{8E160B60-D138-4249-BB69-5142B46BC1EC}"/>
              </a:ext>
            </a:extLst>
          </p:cNvPr>
          <p:cNvSpPr/>
          <p:nvPr/>
        </p:nvSpPr>
        <p:spPr>
          <a:xfrm>
            <a:off x="2595728" y="3390747"/>
            <a:ext cx="761268" cy="830997"/>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26" name="Picture 2" descr="胸の位置でペンライトを持つアイドルファンのイラスト（女性）">
            <a:extLst>
              <a:ext uri="{FF2B5EF4-FFF2-40B4-BE49-F238E27FC236}">
                <a16:creationId xmlns:a16="http://schemas.microsoft.com/office/drawing/2014/main" id="{F701D374-47B3-254A-8D99-4E62150746F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09578" y="3437983"/>
            <a:ext cx="1761876" cy="12509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F12AC107-E793-7940-AE72-D87606D806CB}"/>
              </a:ext>
            </a:extLst>
          </p:cNvPr>
          <p:cNvSpPr txBox="1"/>
          <p:nvPr/>
        </p:nvSpPr>
        <p:spPr>
          <a:xfrm>
            <a:off x="6591471" y="2837520"/>
            <a:ext cx="1967205" cy="830997"/>
          </a:xfrm>
          <a:prstGeom prst="rect">
            <a:avLst/>
          </a:prstGeom>
          <a:noFill/>
        </p:spPr>
        <p:txBody>
          <a:bodyPr wrap="none" rtlCol="0">
            <a:spAutoFit/>
          </a:bodyPr>
          <a:lstStyle/>
          <a:p>
            <a:pPr marL="342900" indent="-342900">
              <a:buFont typeface="Wingdings" pitchFamily="2" charset="2"/>
              <a:buChar char="ü"/>
            </a:pPr>
            <a:r>
              <a:rPr kumimoji="1" lang="ja-JP" altLang="en-US" sz="1600">
                <a:solidFill>
                  <a:schemeClr val="accent6">
                    <a:lumMod val="75000"/>
                  </a:schemeClr>
                </a:solidFill>
                <a:latin typeface="Meiryo" panose="020B0604030504040204" pitchFamily="34" charset="-128"/>
                <a:ea typeface="Meiryo" panose="020B0604030504040204" pitchFamily="34" charset="-128"/>
              </a:rPr>
              <a:t>ファンを増やす</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600">
                <a:solidFill>
                  <a:schemeClr val="accent6">
                    <a:lumMod val="75000"/>
                  </a:schemeClr>
                </a:solidFill>
                <a:latin typeface="Meiryo" panose="020B0604030504040204" pitchFamily="34" charset="-128"/>
                <a:ea typeface="Meiryo" panose="020B0604030504040204" pitchFamily="34" charset="-128"/>
              </a:rPr>
              <a:t>信頼を高める</a:t>
            </a:r>
            <a:endParaRPr lang="en-US" altLang="ja-JP" sz="1600" dirty="0">
              <a:solidFill>
                <a:schemeClr val="accent6">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1600">
                <a:solidFill>
                  <a:schemeClr val="accent6">
                    <a:lumMod val="75000"/>
                  </a:schemeClr>
                </a:solidFill>
                <a:latin typeface="Meiryo" panose="020B0604030504040204" pitchFamily="34" charset="-128"/>
                <a:ea typeface="Meiryo" panose="020B0604030504040204" pitchFamily="34" charset="-128"/>
              </a:rPr>
              <a:t>リピートさせる</a:t>
            </a:r>
          </a:p>
        </p:txBody>
      </p:sp>
      <p:sp>
        <p:nvSpPr>
          <p:cNvPr id="14" name="曲折矢印 13">
            <a:extLst>
              <a:ext uri="{FF2B5EF4-FFF2-40B4-BE49-F238E27FC236}">
                <a16:creationId xmlns:a16="http://schemas.microsoft.com/office/drawing/2014/main" id="{4093C3FA-16EC-744E-90C2-66DAEB025C3E}"/>
              </a:ext>
            </a:extLst>
          </p:cNvPr>
          <p:cNvSpPr/>
          <p:nvPr/>
        </p:nvSpPr>
        <p:spPr>
          <a:xfrm flipH="1">
            <a:off x="5662505" y="1394298"/>
            <a:ext cx="2161275" cy="1311880"/>
          </a:xfrm>
          <a:prstGeom prst="bentArrow">
            <a:avLst>
              <a:gd name="adj1" fmla="val 35381"/>
              <a:gd name="adj2" fmla="val 33651"/>
              <a:gd name="adj3" fmla="val 25000"/>
              <a:gd name="adj4" fmla="val 4375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a:extLst>
              <a:ext uri="{FF2B5EF4-FFF2-40B4-BE49-F238E27FC236}">
                <a16:creationId xmlns:a16="http://schemas.microsoft.com/office/drawing/2014/main" id="{B9C5DAD7-A72C-1E43-A105-744C85AA4C9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18956" y="1380703"/>
            <a:ext cx="962198" cy="837112"/>
          </a:xfrm>
          <a:prstGeom prst="rect">
            <a:avLst/>
          </a:prstGeom>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4DEA50F3-E83F-0243-BFC1-2D7DBEBD5BA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73705" y="1474099"/>
            <a:ext cx="875433" cy="647820"/>
          </a:xfrm>
          <a:prstGeom prst="rect">
            <a:avLst/>
          </a:prstGeom>
          <a:effectLst>
            <a:outerShdw blurRad="50800" dist="38100" dir="2700000" algn="tl" rotWithShape="0">
              <a:prstClr val="black">
                <a:alpha val="40000"/>
              </a:prstClr>
            </a:outerShdw>
          </a:effectLst>
        </p:spPr>
      </p:pic>
      <p:sp>
        <p:nvSpPr>
          <p:cNvPr id="19" name="テキスト ボックス 18">
            <a:extLst>
              <a:ext uri="{FF2B5EF4-FFF2-40B4-BE49-F238E27FC236}">
                <a16:creationId xmlns:a16="http://schemas.microsoft.com/office/drawing/2014/main" id="{0DA47EDC-BC68-2447-B3AD-B1C46B23A68A}"/>
              </a:ext>
            </a:extLst>
          </p:cNvPr>
          <p:cNvSpPr txBox="1"/>
          <p:nvPr/>
        </p:nvSpPr>
        <p:spPr>
          <a:xfrm>
            <a:off x="3673457" y="2224457"/>
            <a:ext cx="1800493"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ビジネス機会の創出</a:t>
            </a:r>
          </a:p>
        </p:txBody>
      </p:sp>
      <p:sp>
        <p:nvSpPr>
          <p:cNvPr id="20" name="曲折矢印 19">
            <a:extLst>
              <a:ext uri="{FF2B5EF4-FFF2-40B4-BE49-F238E27FC236}">
                <a16:creationId xmlns:a16="http://schemas.microsoft.com/office/drawing/2014/main" id="{E0F5BFB0-D1DB-B446-9B20-911196E39DDE}"/>
              </a:ext>
            </a:extLst>
          </p:cNvPr>
          <p:cNvSpPr/>
          <p:nvPr/>
        </p:nvSpPr>
        <p:spPr>
          <a:xfrm rot="16200000" flipH="1">
            <a:off x="1608808" y="1153677"/>
            <a:ext cx="1281980" cy="2189751"/>
          </a:xfrm>
          <a:prstGeom prst="bentArrow">
            <a:avLst>
              <a:gd name="adj1" fmla="val 35381"/>
              <a:gd name="adj2" fmla="val 33651"/>
              <a:gd name="adj3" fmla="val 25000"/>
              <a:gd name="adj4" fmla="val 4375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8" name="グループ化 17">
            <a:extLst>
              <a:ext uri="{FF2B5EF4-FFF2-40B4-BE49-F238E27FC236}">
                <a16:creationId xmlns:a16="http://schemas.microsoft.com/office/drawing/2014/main" id="{44820723-382B-A040-A16C-F969AAD8C204}"/>
              </a:ext>
            </a:extLst>
          </p:cNvPr>
          <p:cNvGrpSpPr/>
          <p:nvPr/>
        </p:nvGrpSpPr>
        <p:grpSpPr>
          <a:xfrm rot="10800000">
            <a:off x="1331893" y="4747634"/>
            <a:ext cx="6668858" cy="1495245"/>
            <a:chOff x="1279298" y="4206017"/>
            <a:chExt cx="6668858" cy="1495245"/>
          </a:xfrm>
        </p:grpSpPr>
        <p:sp>
          <p:nvSpPr>
            <p:cNvPr id="21" name="曲折矢印 20">
              <a:extLst>
                <a:ext uri="{FF2B5EF4-FFF2-40B4-BE49-F238E27FC236}">
                  <a16:creationId xmlns:a16="http://schemas.microsoft.com/office/drawing/2014/main" id="{731D3079-B410-5446-9C45-7900E9EBDF19}"/>
                </a:ext>
              </a:extLst>
            </p:cNvPr>
            <p:cNvSpPr/>
            <p:nvPr/>
          </p:nvSpPr>
          <p:spPr>
            <a:xfrm flipH="1">
              <a:off x="5786881" y="4206017"/>
              <a:ext cx="2161275" cy="1311880"/>
            </a:xfrm>
            <a:prstGeom prst="bentArrow">
              <a:avLst>
                <a:gd name="adj1" fmla="val 35381"/>
                <a:gd name="adj2" fmla="val 33651"/>
                <a:gd name="adj3" fmla="val 25000"/>
                <a:gd name="adj4" fmla="val 4375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曲折矢印 21">
              <a:extLst>
                <a:ext uri="{FF2B5EF4-FFF2-40B4-BE49-F238E27FC236}">
                  <a16:creationId xmlns:a16="http://schemas.microsoft.com/office/drawing/2014/main" id="{7C1DCD6C-7D5A-B74E-873F-7CD4F99EC880}"/>
                </a:ext>
              </a:extLst>
            </p:cNvPr>
            <p:cNvSpPr/>
            <p:nvPr/>
          </p:nvSpPr>
          <p:spPr>
            <a:xfrm rot="16200000" flipH="1">
              <a:off x="1733184" y="3965396"/>
              <a:ext cx="1281980" cy="2189751"/>
            </a:xfrm>
            <a:prstGeom prst="bentArrow">
              <a:avLst>
                <a:gd name="adj1" fmla="val 35381"/>
                <a:gd name="adj2" fmla="val 33651"/>
                <a:gd name="adj3" fmla="val 25000"/>
                <a:gd name="adj4" fmla="val 4375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4" name="図 23">
            <a:extLst>
              <a:ext uri="{FF2B5EF4-FFF2-40B4-BE49-F238E27FC236}">
                <a16:creationId xmlns:a16="http://schemas.microsoft.com/office/drawing/2014/main" id="{EB622DD0-2993-AB4E-9EE1-216EF922282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94926" y="4930999"/>
            <a:ext cx="1041463" cy="947731"/>
          </a:xfrm>
          <a:prstGeom prst="rect">
            <a:avLst/>
          </a:prstGeom>
          <a:effectLst>
            <a:outerShdw blurRad="50800" dist="38100" dir="2700000" algn="tl" rotWithShape="0">
              <a:prstClr val="black">
                <a:alpha val="40000"/>
              </a:prstClr>
            </a:outerShdw>
          </a:effectLst>
        </p:spPr>
      </p:pic>
      <p:sp>
        <p:nvSpPr>
          <p:cNvPr id="23" name="テキスト ボックス 22">
            <a:extLst>
              <a:ext uri="{FF2B5EF4-FFF2-40B4-BE49-F238E27FC236}">
                <a16:creationId xmlns:a16="http://schemas.microsoft.com/office/drawing/2014/main" id="{5E64E67E-44CF-0A49-82DD-7FADF01099D3}"/>
              </a:ext>
            </a:extLst>
          </p:cNvPr>
          <p:cNvSpPr txBox="1"/>
          <p:nvPr/>
        </p:nvSpPr>
        <p:spPr>
          <a:xfrm>
            <a:off x="3502939" y="5768253"/>
            <a:ext cx="2159566" cy="738664"/>
          </a:xfrm>
          <a:prstGeom prst="rect">
            <a:avLst/>
          </a:prstGeom>
          <a:noFill/>
        </p:spPr>
        <p:txBody>
          <a:bodyPr wrap="none" rtlCol="0">
            <a:spAutoFit/>
          </a:bodyPr>
          <a:lstStyle/>
          <a:p>
            <a:r>
              <a:rPr kumimoji="1" lang="ja-JP" altLang="en-US" sz="1400">
                <a:solidFill>
                  <a:schemeClr val="accent3">
                    <a:lumMod val="75000"/>
                  </a:schemeClr>
                </a:solidFill>
                <a:latin typeface="Meiryo" panose="020B0604030504040204" pitchFamily="34" charset="-128"/>
                <a:ea typeface="Meiryo" panose="020B0604030504040204" pitchFamily="34" charset="-128"/>
              </a:rPr>
              <a:t>高速に改善と</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r>
              <a:rPr lang="ja-JP" altLang="en-US" sz="1400">
                <a:solidFill>
                  <a:schemeClr val="accent3">
                    <a:lumMod val="75000"/>
                  </a:schemeClr>
                </a:solidFill>
                <a:latin typeface="Meiryo" panose="020B0604030504040204" pitchFamily="34" charset="-128"/>
                <a:ea typeface="Meiryo" panose="020B0604030504040204" pitchFamily="34" charset="-128"/>
              </a:rPr>
              <a:t>アップデートを繰り返し</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sz="1400">
                <a:solidFill>
                  <a:schemeClr val="accent3">
                    <a:lumMod val="75000"/>
                  </a:schemeClr>
                </a:solidFill>
                <a:latin typeface="Meiryo" panose="020B0604030504040204" pitchFamily="34" charset="-128"/>
                <a:ea typeface="Meiryo" panose="020B0604030504040204" pitchFamily="34" charset="-128"/>
              </a:rPr>
              <a:t>体験価値を維持する</a:t>
            </a:r>
          </a:p>
        </p:txBody>
      </p:sp>
      <p:sp>
        <p:nvSpPr>
          <p:cNvPr id="26" name="テキスト ボックス 25">
            <a:extLst>
              <a:ext uri="{FF2B5EF4-FFF2-40B4-BE49-F238E27FC236}">
                <a16:creationId xmlns:a16="http://schemas.microsoft.com/office/drawing/2014/main" id="{BF768504-5405-5643-9270-355636857D8B}"/>
              </a:ext>
            </a:extLst>
          </p:cNvPr>
          <p:cNvSpPr txBox="1"/>
          <p:nvPr/>
        </p:nvSpPr>
        <p:spPr>
          <a:xfrm>
            <a:off x="3864114" y="913652"/>
            <a:ext cx="1415772" cy="461665"/>
          </a:xfrm>
          <a:prstGeom prst="rect">
            <a:avLst/>
          </a:prstGeom>
          <a:noFill/>
        </p:spPr>
        <p:txBody>
          <a:bodyPr wrap="none" rtlCol="0">
            <a:spAutoFit/>
          </a:bodyPr>
          <a:lstStyle/>
          <a:p>
            <a:pPr algn="ctr"/>
            <a:r>
              <a:rPr kumimoji="1" lang="ja-JP" altLang="en-US" sz="2400" b="1">
                <a:solidFill>
                  <a:srgbClr val="0432FF"/>
                </a:solidFill>
                <a:latin typeface="Meiryo" panose="020B0604030504040204" pitchFamily="34" charset="-128"/>
                <a:ea typeface="Meiryo" panose="020B0604030504040204" pitchFamily="34" charset="-128"/>
              </a:rPr>
              <a:t>サービス</a:t>
            </a:r>
          </a:p>
        </p:txBody>
      </p:sp>
      <p:sp>
        <p:nvSpPr>
          <p:cNvPr id="28" name="テキスト ボックス 27">
            <a:extLst>
              <a:ext uri="{FF2B5EF4-FFF2-40B4-BE49-F238E27FC236}">
                <a16:creationId xmlns:a16="http://schemas.microsoft.com/office/drawing/2014/main" id="{3EBF246E-F7F5-1348-9725-85D191FC3008}"/>
              </a:ext>
            </a:extLst>
          </p:cNvPr>
          <p:cNvSpPr txBox="1"/>
          <p:nvPr/>
        </p:nvSpPr>
        <p:spPr>
          <a:xfrm>
            <a:off x="1647129" y="3775550"/>
            <a:ext cx="954107" cy="646331"/>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属性データ</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体験データ</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生活データ</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29" name="右矢印 28">
            <a:extLst>
              <a:ext uri="{FF2B5EF4-FFF2-40B4-BE49-F238E27FC236}">
                <a16:creationId xmlns:a16="http://schemas.microsoft.com/office/drawing/2014/main" id="{09D52413-DC35-7245-A73E-5EAA30CC00B5}"/>
              </a:ext>
            </a:extLst>
          </p:cNvPr>
          <p:cNvSpPr/>
          <p:nvPr/>
        </p:nvSpPr>
        <p:spPr>
          <a:xfrm>
            <a:off x="5809946" y="3380456"/>
            <a:ext cx="761268" cy="830997"/>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65981960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solidFill>
                  <a:schemeClr val="bg1"/>
                </a:solidFill>
                <a:latin typeface="Meiryo" panose="020B0604030504040204" pitchFamily="34" charset="-128"/>
                <a:ea typeface="Meiryo" panose="020B0604030504040204" pitchFamily="34" charset="-128"/>
                <a:cs typeface="Arial"/>
              </a:rPr>
              <a:t>5G </a:t>
            </a:r>
            <a:r>
              <a:rPr lang="ja-JP" altLang="en-US" sz="2800" dirty="0">
                <a:solidFill>
                  <a:schemeClr val="bg1"/>
                </a:solidFill>
                <a:latin typeface="Meiryo" panose="020B0604030504040204" pitchFamily="34" charset="-128"/>
                <a:ea typeface="Meiryo" panose="020B0604030504040204" pitchFamily="34" charset="-128"/>
                <a:cs typeface="Arial"/>
              </a:rPr>
              <a:t>（次世代移動体通信システム）</a:t>
            </a:r>
            <a:endParaRPr lang="en-US" altLang="ja-JP" sz="2800" dirty="0">
              <a:solidFill>
                <a:schemeClr val="bg1"/>
              </a:solidFill>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2" name="正方形/長方形 1">
            <a:extLst>
              <a:ext uri="{FF2B5EF4-FFF2-40B4-BE49-F238E27FC236}">
                <a16:creationId xmlns:a16="http://schemas.microsoft.com/office/drawing/2014/main" id="{0475DDDA-0DC7-7547-B64C-AEC0A41EDE5F}"/>
              </a:ext>
            </a:extLst>
          </p:cNvPr>
          <p:cNvSpPr/>
          <p:nvPr/>
        </p:nvSpPr>
        <p:spPr>
          <a:xfrm>
            <a:off x="814011" y="2406006"/>
            <a:ext cx="4108817" cy="369332"/>
          </a:xfrm>
          <a:prstGeom prst="rect">
            <a:avLst/>
          </a:prstGeom>
        </p:spPr>
        <p:txBody>
          <a:bodyPr wrap="none">
            <a:spAutoFit/>
          </a:bodyPr>
          <a:lstStyle/>
          <a:p>
            <a:pPr algn="ctr"/>
            <a:r>
              <a:rPr lang="ja-JP" altLang="en-US">
                <a:solidFill>
                  <a:srgbClr val="0070C0"/>
                </a:solidFill>
                <a:latin typeface="Meiryo" panose="020B0604030504040204" pitchFamily="34" charset="-128"/>
                <a:ea typeface="Meiryo" panose="020B0604030504040204" pitchFamily="34" charset="-128"/>
              </a:rPr>
              <a:t>デジタル時代の</a:t>
            </a:r>
            <a:r>
              <a:rPr lang="ja-JP" altLang="ja-JP">
                <a:solidFill>
                  <a:srgbClr val="0070C0"/>
                </a:solidFill>
                <a:latin typeface="Meiryo" panose="020B0604030504040204" pitchFamily="34" charset="-128"/>
                <a:ea typeface="Meiryo" panose="020B0604030504040204" pitchFamily="34" charset="-128"/>
              </a:rPr>
              <a:t>データ連係基盤</a:t>
            </a:r>
            <a:r>
              <a:rPr lang="ja-JP" altLang="en-US">
                <a:solidFill>
                  <a:srgbClr val="0070C0"/>
                </a:solidFill>
                <a:latin typeface="Meiryo" panose="020B0604030504040204" pitchFamily="34" charset="-128"/>
                <a:ea typeface="Meiryo" panose="020B0604030504040204" pitchFamily="34" charset="-128"/>
              </a:rPr>
              <a:t>となる</a:t>
            </a:r>
            <a:endParaRPr lang="en-US" altLang="ja-JP" dirty="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5610776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オンライン メディア 1" descr="【イメージムービー】Connect future ～5Gでつながる世界～（3分ver）">
            <a:hlinkClick r:id="" action="ppaction://media"/>
            <a:extLst>
              <a:ext uri="{FF2B5EF4-FFF2-40B4-BE49-F238E27FC236}">
                <a16:creationId xmlns:a16="http://schemas.microsoft.com/office/drawing/2014/main" id="{9329EF79-840F-6342-ACCC-0245BC8B2A3A}"/>
              </a:ext>
            </a:extLst>
          </p:cNvPr>
          <p:cNvPicPr>
            <a:picLocks noRot="1" noChangeAspect="1"/>
          </p:cNvPicPr>
          <p:nvPr>
            <a:videoFile r:link="rId1"/>
          </p:nvPr>
        </p:nvPicPr>
        <p:blipFill>
          <a:blip r:embed="rId3"/>
          <a:stretch>
            <a:fillRect/>
          </a:stretch>
        </p:blipFill>
        <p:spPr>
          <a:xfrm>
            <a:off x="232074" y="1295147"/>
            <a:ext cx="8679851" cy="4904116"/>
          </a:xfrm>
          <a:prstGeom prst="rect">
            <a:avLst/>
          </a:prstGeom>
        </p:spPr>
      </p:pic>
      <p:sp>
        <p:nvSpPr>
          <p:cNvPr id="3" name="タイトル 2">
            <a:extLst>
              <a:ext uri="{FF2B5EF4-FFF2-40B4-BE49-F238E27FC236}">
                <a16:creationId xmlns:a16="http://schemas.microsoft.com/office/drawing/2014/main" id="{276994CD-B2C6-FB4C-8221-DBDFECC9B8CF}"/>
              </a:ext>
            </a:extLst>
          </p:cNvPr>
          <p:cNvSpPr>
            <a:spLocks noGrp="1"/>
          </p:cNvSpPr>
          <p:nvPr>
            <p:ph type="title"/>
          </p:nvPr>
        </p:nvSpPr>
        <p:spPr/>
        <p:txBody>
          <a:bodyPr/>
          <a:lstStyle/>
          <a:p>
            <a:r>
              <a:rPr lang="en-US" altLang="ja-JP" dirty="0"/>
              <a:t>5G</a:t>
            </a:r>
            <a:r>
              <a:rPr lang="ja-JP" altLang="en-US"/>
              <a:t>でつながる世界</a:t>
            </a:r>
          </a:p>
        </p:txBody>
      </p:sp>
    </p:spTree>
    <p:extLst>
      <p:ext uri="{BB962C8B-B14F-4D97-AF65-F5344CB8AC3E}">
        <p14:creationId xmlns:p14="http://schemas.microsoft.com/office/powerpoint/2010/main" val="29419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8DC90161-D405-A442-B097-BC85FD6B9ADA}"/>
              </a:ext>
            </a:extLst>
          </p:cNvPr>
          <p:cNvPicPr>
            <a:picLocks noChangeAspect="1"/>
          </p:cNvPicPr>
          <p:nvPr/>
        </p:nvPicPr>
        <p:blipFill>
          <a:blip r:embed="rId2"/>
          <a:stretch>
            <a:fillRect/>
          </a:stretch>
        </p:blipFill>
        <p:spPr>
          <a:xfrm>
            <a:off x="5187466" y="2147389"/>
            <a:ext cx="3554181" cy="3180991"/>
          </a:xfrm>
          <a:prstGeom prst="rect">
            <a:avLst/>
          </a:prstGeom>
        </p:spPr>
      </p:pic>
      <p:sp>
        <p:nvSpPr>
          <p:cNvPr id="24" name="右矢印 23">
            <a:extLst>
              <a:ext uri="{FF2B5EF4-FFF2-40B4-BE49-F238E27FC236}">
                <a16:creationId xmlns:a16="http://schemas.microsoft.com/office/drawing/2014/main" id="{B31A22C1-54C2-1946-858A-1A5831AC87E6}"/>
              </a:ext>
            </a:extLst>
          </p:cNvPr>
          <p:cNvSpPr/>
          <p:nvPr/>
        </p:nvSpPr>
        <p:spPr>
          <a:xfrm>
            <a:off x="655899" y="3230127"/>
            <a:ext cx="5668432" cy="1015513"/>
          </a:xfrm>
          <a:prstGeom prst="rightArrow">
            <a:avLst/>
          </a:prstGeom>
          <a:solidFill>
            <a:srgbClr val="0432FF">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73899355-3869-D543-B82C-A446B38D23E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91464" y="2211456"/>
            <a:ext cx="575438" cy="937358"/>
          </a:xfrm>
          <a:prstGeom prst="rect">
            <a:avLst/>
          </a:prstGeom>
        </p:spPr>
      </p:pic>
      <p:pic>
        <p:nvPicPr>
          <p:cNvPr id="6" name="図 5">
            <a:extLst>
              <a:ext uri="{FF2B5EF4-FFF2-40B4-BE49-F238E27FC236}">
                <a16:creationId xmlns:a16="http://schemas.microsoft.com/office/drawing/2014/main" id="{BB2D4371-2CE0-8249-917C-9F800E324B4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5048" y="2212580"/>
            <a:ext cx="484699" cy="936234"/>
          </a:xfrm>
          <a:prstGeom prst="rect">
            <a:avLst/>
          </a:prstGeom>
        </p:spPr>
      </p:pic>
      <p:pic>
        <p:nvPicPr>
          <p:cNvPr id="7" name="図 6">
            <a:extLst>
              <a:ext uri="{FF2B5EF4-FFF2-40B4-BE49-F238E27FC236}">
                <a16:creationId xmlns:a16="http://schemas.microsoft.com/office/drawing/2014/main" id="{4222055D-7F60-A44A-9D64-AA046E6D69B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31729" y="2211455"/>
            <a:ext cx="575439" cy="937359"/>
          </a:xfrm>
          <a:prstGeom prst="rect">
            <a:avLst/>
          </a:prstGeom>
        </p:spPr>
      </p:pic>
      <p:pic>
        <p:nvPicPr>
          <p:cNvPr id="8" name="図 7">
            <a:extLst>
              <a:ext uri="{FF2B5EF4-FFF2-40B4-BE49-F238E27FC236}">
                <a16:creationId xmlns:a16="http://schemas.microsoft.com/office/drawing/2014/main" id="{96E28FEB-C2B4-1B41-AD16-32CA98EB8C0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55205" y="2164685"/>
            <a:ext cx="574749" cy="936234"/>
          </a:xfrm>
          <a:prstGeom prst="rect">
            <a:avLst/>
          </a:prstGeom>
        </p:spPr>
      </p:pic>
      <p:sp>
        <p:nvSpPr>
          <p:cNvPr id="10" name="円/楕円 9">
            <a:extLst>
              <a:ext uri="{FF2B5EF4-FFF2-40B4-BE49-F238E27FC236}">
                <a16:creationId xmlns:a16="http://schemas.microsoft.com/office/drawing/2014/main" id="{6AE55F74-F548-924E-9CF2-4819FCEC297F}"/>
              </a:ext>
            </a:extLst>
          </p:cNvPr>
          <p:cNvSpPr/>
          <p:nvPr/>
        </p:nvSpPr>
        <p:spPr>
          <a:xfrm>
            <a:off x="826077" y="3377846"/>
            <a:ext cx="720080" cy="720080"/>
          </a:xfrm>
          <a:prstGeom prst="ellips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F30E7EB3-0068-7843-B9A9-1D46A9BBEADC}"/>
              </a:ext>
            </a:extLst>
          </p:cNvPr>
          <p:cNvSpPr txBox="1"/>
          <p:nvPr/>
        </p:nvSpPr>
        <p:spPr>
          <a:xfrm>
            <a:off x="846120" y="3507053"/>
            <a:ext cx="679994" cy="461665"/>
          </a:xfrm>
          <a:prstGeom prst="rect">
            <a:avLst/>
          </a:prstGeom>
          <a:noFill/>
        </p:spPr>
        <p:txBody>
          <a:bodyPr wrap="none" rtlCol="0">
            <a:spAutoFit/>
          </a:bodyPr>
          <a:lstStyle/>
          <a:p>
            <a:pPr algn="ctr"/>
            <a:r>
              <a:rPr lang="en-US" altLang="ja-JP" sz="2400" dirty="0">
                <a:solidFill>
                  <a:schemeClr val="bg1"/>
                </a:solidFill>
                <a:latin typeface="Hiragino Kaku Gothic StdN W8" panose="020B0800000000000000" pitchFamily="34" charset="-128"/>
                <a:ea typeface="Hiragino Kaku Gothic StdN W8" panose="020B0800000000000000" pitchFamily="34" charset="-128"/>
              </a:rPr>
              <a:t>1G</a:t>
            </a:r>
            <a:endParaRPr kumimoji="1" lang="ja-JP" altLang="en-US" sz="2400">
              <a:solidFill>
                <a:schemeClr val="bg1"/>
              </a:solidFill>
              <a:latin typeface="Hiragino Kaku Gothic StdN W8" panose="020B0800000000000000" pitchFamily="34" charset="-128"/>
              <a:ea typeface="Hiragino Kaku Gothic StdN W8" panose="020B0800000000000000" pitchFamily="34" charset="-128"/>
            </a:endParaRPr>
          </a:p>
        </p:txBody>
      </p:sp>
      <p:sp>
        <p:nvSpPr>
          <p:cNvPr id="12" name="円/楕円 11">
            <a:extLst>
              <a:ext uri="{FF2B5EF4-FFF2-40B4-BE49-F238E27FC236}">
                <a16:creationId xmlns:a16="http://schemas.microsoft.com/office/drawing/2014/main" id="{DC6AE873-CD05-254D-9C7F-663E2ABED0F1}"/>
              </a:ext>
            </a:extLst>
          </p:cNvPr>
          <p:cNvSpPr/>
          <p:nvPr/>
        </p:nvSpPr>
        <p:spPr>
          <a:xfrm>
            <a:off x="1959409" y="3377846"/>
            <a:ext cx="720080" cy="720080"/>
          </a:xfrm>
          <a:prstGeom prst="ellips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E9EDB5EB-EBCE-A342-8277-60023E01DC82}"/>
              </a:ext>
            </a:extLst>
          </p:cNvPr>
          <p:cNvSpPr txBox="1"/>
          <p:nvPr/>
        </p:nvSpPr>
        <p:spPr>
          <a:xfrm>
            <a:off x="1979452" y="3507053"/>
            <a:ext cx="679994" cy="461665"/>
          </a:xfrm>
          <a:prstGeom prst="rect">
            <a:avLst/>
          </a:prstGeom>
          <a:noFill/>
        </p:spPr>
        <p:txBody>
          <a:bodyPr wrap="none" rtlCol="0">
            <a:spAutoFit/>
          </a:bodyPr>
          <a:lstStyle/>
          <a:p>
            <a:pPr algn="ctr"/>
            <a:r>
              <a:rPr lang="en-US" altLang="ja-JP" sz="2400" dirty="0">
                <a:solidFill>
                  <a:schemeClr val="bg1"/>
                </a:solidFill>
                <a:latin typeface="Hiragino Kaku Gothic StdN W8" panose="020B0800000000000000" pitchFamily="34" charset="-128"/>
                <a:ea typeface="Hiragino Kaku Gothic StdN W8" panose="020B0800000000000000" pitchFamily="34" charset="-128"/>
              </a:rPr>
              <a:t>2G</a:t>
            </a:r>
            <a:endParaRPr kumimoji="1" lang="ja-JP" altLang="en-US" sz="2400">
              <a:solidFill>
                <a:schemeClr val="bg1"/>
              </a:solidFill>
              <a:latin typeface="Hiragino Kaku Gothic StdN W8" panose="020B0800000000000000" pitchFamily="34" charset="-128"/>
              <a:ea typeface="Hiragino Kaku Gothic StdN W8" panose="020B0800000000000000" pitchFamily="34" charset="-128"/>
            </a:endParaRPr>
          </a:p>
        </p:txBody>
      </p:sp>
      <p:sp>
        <p:nvSpPr>
          <p:cNvPr id="14" name="円/楕円 13">
            <a:extLst>
              <a:ext uri="{FF2B5EF4-FFF2-40B4-BE49-F238E27FC236}">
                <a16:creationId xmlns:a16="http://schemas.microsoft.com/office/drawing/2014/main" id="{4E04096D-CFA6-4746-8EF0-A273876D4CEC}"/>
              </a:ext>
            </a:extLst>
          </p:cNvPr>
          <p:cNvSpPr/>
          <p:nvPr/>
        </p:nvSpPr>
        <p:spPr>
          <a:xfrm>
            <a:off x="3042932" y="3379659"/>
            <a:ext cx="720080" cy="720080"/>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D81CC370-40AB-CD40-A33B-C86D6077ACD2}"/>
              </a:ext>
            </a:extLst>
          </p:cNvPr>
          <p:cNvSpPr txBox="1"/>
          <p:nvPr/>
        </p:nvSpPr>
        <p:spPr>
          <a:xfrm>
            <a:off x="3062975" y="3508866"/>
            <a:ext cx="679994" cy="461665"/>
          </a:xfrm>
          <a:prstGeom prst="rect">
            <a:avLst/>
          </a:prstGeom>
          <a:noFill/>
        </p:spPr>
        <p:txBody>
          <a:bodyPr wrap="none" rtlCol="0">
            <a:spAutoFit/>
          </a:bodyPr>
          <a:lstStyle/>
          <a:p>
            <a:pPr algn="ctr"/>
            <a:r>
              <a:rPr lang="en-US" altLang="ja-JP" sz="2400" dirty="0">
                <a:solidFill>
                  <a:schemeClr val="bg1"/>
                </a:solidFill>
                <a:latin typeface="Hiragino Kaku Gothic StdN W8" panose="020B0800000000000000" pitchFamily="34" charset="-128"/>
                <a:ea typeface="Hiragino Kaku Gothic StdN W8" panose="020B0800000000000000" pitchFamily="34" charset="-128"/>
              </a:rPr>
              <a:t>3G</a:t>
            </a:r>
            <a:endParaRPr kumimoji="1" lang="ja-JP" altLang="en-US" sz="2400">
              <a:solidFill>
                <a:schemeClr val="bg1"/>
              </a:solidFill>
              <a:latin typeface="Hiragino Kaku Gothic StdN W8" panose="020B0800000000000000" pitchFamily="34" charset="-128"/>
              <a:ea typeface="Hiragino Kaku Gothic StdN W8" panose="020B0800000000000000" pitchFamily="34" charset="-128"/>
            </a:endParaRPr>
          </a:p>
        </p:txBody>
      </p:sp>
      <p:sp>
        <p:nvSpPr>
          <p:cNvPr id="16" name="円/楕円 15">
            <a:extLst>
              <a:ext uri="{FF2B5EF4-FFF2-40B4-BE49-F238E27FC236}">
                <a16:creationId xmlns:a16="http://schemas.microsoft.com/office/drawing/2014/main" id="{DD5476BA-9D4F-5A4A-9265-060B06C380C0}"/>
              </a:ext>
            </a:extLst>
          </p:cNvPr>
          <p:cNvSpPr/>
          <p:nvPr/>
        </p:nvSpPr>
        <p:spPr>
          <a:xfrm>
            <a:off x="4126455" y="3363037"/>
            <a:ext cx="720080" cy="72008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DD77FDD1-0CA2-5C4E-A315-7E6A6912E74C}"/>
              </a:ext>
            </a:extLst>
          </p:cNvPr>
          <p:cNvSpPr txBox="1"/>
          <p:nvPr/>
        </p:nvSpPr>
        <p:spPr>
          <a:xfrm>
            <a:off x="4146498" y="3492244"/>
            <a:ext cx="679994" cy="461665"/>
          </a:xfrm>
          <a:prstGeom prst="rect">
            <a:avLst/>
          </a:prstGeom>
          <a:noFill/>
        </p:spPr>
        <p:txBody>
          <a:bodyPr wrap="none" rtlCol="0">
            <a:spAutoFit/>
          </a:bodyPr>
          <a:lstStyle/>
          <a:p>
            <a:pPr algn="ctr"/>
            <a:r>
              <a:rPr lang="en-US" altLang="ja-JP" sz="2400" dirty="0">
                <a:solidFill>
                  <a:schemeClr val="bg1"/>
                </a:solidFill>
                <a:latin typeface="Hiragino Kaku Gothic StdN W8" panose="020B0800000000000000" pitchFamily="34" charset="-128"/>
                <a:ea typeface="Hiragino Kaku Gothic StdN W8" panose="020B0800000000000000" pitchFamily="34" charset="-128"/>
              </a:rPr>
              <a:t>4G</a:t>
            </a:r>
            <a:endParaRPr kumimoji="1" lang="ja-JP" altLang="en-US" sz="2400">
              <a:solidFill>
                <a:schemeClr val="bg1"/>
              </a:solidFill>
              <a:latin typeface="Hiragino Kaku Gothic StdN W8" panose="020B0800000000000000" pitchFamily="34" charset="-128"/>
              <a:ea typeface="Hiragino Kaku Gothic StdN W8" panose="020B0800000000000000" pitchFamily="34" charset="-128"/>
            </a:endParaRPr>
          </a:p>
        </p:txBody>
      </p:sp>
      <p:sp>
        <p:nvSpPr>
          <p:cNvPr id="18" name="円/楕円 17">
            <a:extLst>
              <a:ext uri="{FF2B5EF4-FFF2-40B4-BE49-F238E27FC236}">
                <a16:creationId xmlns:a16="http://schemas.microsoft.com/office/drawing/2014/main" id="{67EA1D20-273F-D94D-9DE2-DFD2B994D660}"/>
              </a:ext>
            </a:extLst>
          </p:cNvPr>
          <p:cNvSpPr/>
          <p:nvPr/>
        </p:nvSpPr>
        <p:spPr>
          <a:xfrm>
            <a:off x="6352000" y="3103602"/>
            <a:ext cx="1234633" cy="1238945"/>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C19E2560-C53F-4849-AE0B-10B32E2643D9}"/>
              </a:ext>
            </a:extLst>
          </p:cNvPr>
          <p:cNvSpPr txBox="1"/>
          <p:nvPr/>
        </p:nvSpPr>
        <p:spPr>
          <a:xfrm>
            <a:off x="6458648" y="3369131"/>
            <a:ext cx="1011816" cy="707886"/>
          </a:xfrm>
          <a:prstGeom prst="rect">
            <a:avLst/>
          </a:prstGeom>
          <a:noFill/>
        </p:spPr>
        <p:txBody>
          <a:bodyPr wrap="none" rtlCol="0">
            <a:spAutoFit/>
          </a:bodyPr>
          <a:lstStyle/>
          <a:p>
            <a:pPr algn="ctr"/>
            <a:r>
              <a:rPr lang="en-US" altLang="ja-JP" sz="4000" dirty="0">
                <a:solidFill>
                  <a:schemeClr val="bg1"/>
                </a:solidFill>
                <a:latin typeface="Hiragino Kaku Gothic StdN W8" panose="020B0800000000000000" pitchFamily="34" charset="-128"/>
                <a:ea typeface="Hiragino Kaku Gothic StdN W8" panose="020B0800000000000000" pitchFamily="34" charset="-128"/>
              </a:rPr>
              <a:t>5G</a:t>
            </a:r>
            <a:endParaRPr kumimoji="1" lang="ja-JP" altLang="en-US" sz="4000">
              <a:solidFill>
                <a:schemeClr val="bg1"/>
              </a:solidFill>
              <a:latin typeface="Hiragino Kaku Gothic StdN W8" panose="020B0800000000000000" pitchFamily="34" charset="-128"/>
              <a:ea typeface="Hiragino Kaku Gothic StdN W8" panose="020B0800000000000000" pitchFamily="34" charset="-128"/>
            </a:endParaRPr>
          </a:p>
        </p:txBody>
      </p:sp>
      <p:sp>
        <p:nvSpPr>
          <p:cNvPr id="20" name="テキスト ボックス 19">
            <a:extLst>
              <a:ext uri="{FF2B5EF4-FFF2-40B4-BE49-F238E27FC236}">
                <a16:creationId xmlns:a16="http://schemas.microsoft.com/office/drawing/2014/main" id="{FEFFBF1B-7381-0C44-A14E-7D18E2F28511}"/>
              </a:ext>
            </a:extLst>
          </p:cNvPr>
          <p:cNvSpPr txBox="1"/>
          <p:nvPr/>
        </p:nvSpPr>
        <p:spPr>
          <a:xfrm>
            <a:off x="877373" y="4155125"/>
            <a:ext cx="595035" cy="338554"/>
          </a:xfrm>
          <a:prstGeom prst="rect">
            <a:avLst/>
          </a:prstGeom>
          <a:noFill/>
        </p:spPr>
        <p:txBody>
          <a:bodyPr wrap="none" rtlCol="0">
            <a:spAutoFit/>
          </a:bodyPr>
          <a:lstStyle/>
          <a:p>
            <a:pPr algn="ctr"/>
            <a:r>
              <a:rPr kumimoji="1" lang="ja-JP" altLang="en-US" sz="1600">
                <a:solidFill>
                  <a:schemeClr val="accent3">
                    <a:lumMod val="50000"/>
                  </a:schemeClr>
                </a:solidFill>
                <a:latin typeface="Meiryo" panose="020B0604030504040204" pitchFamily="34" charset="-128"/>
                <a:ea typeface="Meiryo" panose="020B0604030504040204" pitchFamily="34" charset="-128"/>
              </a:rPr>
              <a:t>音声</a:t>
            </a:r>
          </a:p>
        </p:txBody>
      </p:sp>
      <p:sp>
        <p:nvSpPr>
          <p:cNvPr id="21" name="テキスト ボックス 20">
            <a:extLst>
              <a:ext uri="{FF2B5EF4-FFF2-40B4-BE49-F238E27FC236}">
                <a16:creationId xmlns:a16="http://schemas.microsoft.com/office/drawing/2014/main" id="{C0357FBA-F51E-4343-9E16-C7C2843C254C}"/>
              </a:ext>
            </a:extLst>
          </p:cNvPr>
          <p:cNvSpPr txBox="1"/>
          <p:nvPr/>
        </p:nvSpPr>
        <p:spPr>
          <a:xfrm>
            <a:off x="1827973" y="4155125"/>
            <a:ext cx="1005403" cy="338554"/>
          </a:xfrm>
          <a:prstGeom prst="rect">
            <a:avLst/>
          </a:prstGeom>
          <a:noFill/>
        </p:spPr>
        <p:txBody>
          <a:bodyPr wrap="none" rtlCol="0">
            <a:spAutoFit/>
          </a:bodyPr>
          <a:lstStyle/>
          <a:p>
            <a:pPr algn="ctr"/>
            <a:r>
              <a:rPr kumimoji="1" lang="ja-JP" altLang="en-US" sz="1600">
                <a:solidFill>
                  <a:schemeClr val="accent3">
                    <a:lumMod val="50000"/>
                  </a:schemeClr>
                </a:solidFill>
                <a:latin typeface="Meiryo" panose="020B0604030504040204" pitchFamily="34" charset="-128"/>
                <a:ea typeface="Meiryo" panose="020B0604030504040204" pitchFamily="34" charset="-128"/>
              </a:rPr>
              <a:t>テキスト</a:t>
            </a:r>
            <a:endParaRPr kumimoji="1" lang="en-US" altLang="ja-JP" sz="1600" dirty="0">
              <a:solidFill>
                <a:schemeClr val="accent3">
                  <a:lumMod val="50000"/>
                </a:schemeClr>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91E18A97-B5E4-8B40-963B-41658507F6D4}"/>
              </a:ext>
            </a:extLst>
          </p:cNvPr>
          <p:cNvSpPr txBox="1"/>
          <p:nvPr/>
        </p:nvSpPr>
        <p:spPr>
          <a:xfrm>
            <a:off x="3006806" y="4155125"/>
            <a:ext cx="800219" cy="338554"/>
          </a:xfrm>
          <a:prstGeom prst="rect">
            <a:avLst/>
          </a:prstGeom>
          <a:noFill/>
        </p:spPr>
        <p:txBody>
          <a:bodyPr wrap="none" rtlCol="0">
            <a:spAutoFit/>
          </a:bodyPr>
          <a:lstStyle/>
          <a:p>
            <a:pPr algn="ctr"/>
            <a:r>
              <a:rPr kumimoji="1" lang="ja-JP" altLang="en-US" sz="1600">
                <a:solidFill>
                  <a:schemeClr val="accent3">
                    <a:lumMod val="50000"/>
                  </a:schemeClr>
                </a:solidFill>
                <a:latin typeface="Meiryo" panose="020B0604030504040204" pitchFamily="34" charset="-128"/>
                <a:ea typeface="Meiryo" panose="020B0604030504040204" pitchFamily="34" charset="-128"/>
              </a:rPr>
              <a:t>データ</a:t>
            </a:r>
            <a:endParaRPr kumimoji="1" lang="en-US" altLang="ja-JP" sz="1600" dirty="0">
              <a:solidFill>
                <a:schemeClr val="accent3">
                  <a:lumMod val="50000"/>
                </a:schemeClr>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3B9A7C0-E4C0-C44C-B30C-D91ECE5D8648}"/>
              </a:ext>
            </a:extLst>
          </p:cNvPr>
          <p:cNvSpPr txBox="1"/>
          <p:nvPr/>
        </p:nvSpPr>
        <p:spPr>
          <a:xfrm>
            <a:off x="4201823" y="4155125"/>
            <a:ext cx="595035" cy="338554"/>
          </a:xfrm>
          <a:prstGeom prst="rect">
            <a:avLst/>
          </a:prstGeom>
          <a:noFill/>
        </p:spPr>
        <p:txBody>
          <a:bodyPr wrap="none" rtlCol="0">
            <a:spAutoFit/>
          </a:bodyPr>
          <a:lstStyle/>
          <a:p>
            <a:pPr algn="ctr"/>
            <a:r>
              <a:rPr kumimoji="1" lang="ja-JP" altLang="en-US" sz="1600">
                <a:solidFill>
                  <a:schemeClr val="accent3">
                    <a:lumMod val="50000"/>
                  </a:schemeClr>
                </a:solidFill>
                <a:latin typeface="Meiryo" panose="020B0604030504040204" pitchFamily="34" charset="-128"/>
                <a:ea typeface="Meiryo" panose="020B0604030504040204" pitchFamily="34" charset="-128"/>
              </a:rPr>
              <a:t>動画</a:t>
            </a:r>
            <a:endParaRPr kumimoji="1" lang="en-US" altLang="ja-JP" sz="1600" dirty="0">
              <a:solidFill>
                <a:schemeClr val="accent3">
                  <a:lumMod val="50000"/>
                </a:schemeClr>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8E54DB56-2F60-A140-B529-A41A8D1979F9}"/>
              </a:ext>
            </a:extLst>
          </p:cNvPr>
          <p:cNvSpPr txBox="1"/>
          <p:nvPr/>
        </p:nvSpPr>
        <p:spPr>
          <a:xfrm>
            <a:off x="5333458" y="1542615"/>
            <a:ext cx="2377574" cy="600164"/>
          </a:xfrm>
          <a:prstGeom prst="rect">
            <a:avLst/>
          </a:prstGeom>
          <a:noFill/>
        </p:spPr>
        <p:txBody>
          <a:bodyPr wrap="none" rtlCol="0">
            <a:spAutoFit/>
          </a:bodyPr>
          <a:lstStyle/>
          <a:p>
            <a:pPr algn="ctr"/>
            <a:r>
              <a:rPr kumimoji="1" lang="ja-JP" altLang="en-US" sz="900">
                <a:solidFill>
                  <a:srgbClr val="0070C0"/>
                </a:solidFill>
                <a:latin typeface="Meiryo" panose="020B0604030504040204" pitchFamily="34" charset="-128"/>
                <a:ea typeface="Meiryo" panose="020B0604030504040204" pitchFamily="34" charset="-128"/>
              </a:rPr>
              <a:t>あらゆるモノがつながることを前提とした</a:t>
            </a:r>
            <a:endParaRPr kumimoji="1" lang="en-US" altLang="ja-JP" sz="900" dirty="0">
              <a:solidFill>
                <a:srgbClr val="0070C0"/>
              </a:solidFill>
              <a:latin typeface="Meiryo" panose="020B0604030504040204" pitchFamily="34" charset="-128"/>
              <a:ea typeface="Meiryo" panose="020B0604030504040204" pitchFamily="34" charset="-128"/>
            </a:endParaRPr>
          </a:p>
          <a:p>
            <a:pPr algn="ctr"/>
            <a:r>
              <a:rPr lang="ja-JP" altLang="en-US" sz="2400" b="1">
                <a:solidFill>
                  <a:srgbClr val="0070C0"/>
                </a:solidFill>
                <a:latin typeface="Meiryo" panose="020B0604030504040204" pitchFamily="34" charset="-128"/>
                <a:ea typeface="Meiryo" panose="020B0604030504040204" pitchFamily="34" charset="-128"/>
              </a:rPr>
              <a:t>社会課題の解決</a:t>
            </a:r>
            <a:endParaRPr kumimoji="1" lang="ja-JP" altLang="en-US" sz="2400" b="1">
              <a:solidFill>
                <a:srgbClr val="0070C0"/>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BAA4B6A5-92FD-1F48-AFC5-9CA966E701D9}"/>
              </a:ext>
            </a:extLst>
          </p:cNvPr>
          <p:cNvSpPr txBox="1"/>
          <p:nvPr/>
        </p:nvSpPr>
        <p:spPr>
          <a:xfrm>
            <a:off x="474152" y="1625165"/>
            <a:ext cx="4631396" cy="400110"/>
          </a:xfrm>
          <a:prstGeom prst="rect">
            <a:avLst/>
          </a:prstGeom>
          <a:noFill/>
        </p:spPr>
        <p:txBody>
          <a:bodyPr wrap="none" rtlCol="0">
            <a:spAutoFit/>
          </a:bodyPr>
          <a:lstStyle/>
          <a:p>
            <a:pPr algn="ctr"/>
            <a:r>
              <a:rPr kumimoji="1" lang="ja-JP" altLang="en-US" sz="2000">
                <a:solidFill>
                  <a:schemeClr val="accent3">
                    <a:lumMod val="50000"/>
                  </a:schemeClr>
                </a:solidFill>
                <a:latin typeface="Meiryo" panose="020B0604030504040204" pitchFamily="34" charset="-128"/>
                <a:ea typeface="Meiryo" panose="020B0604030504040204" pitchFamily="34" charset="-128"/>
              </a:rPr>
              <a:t>通信・コミュニケーションの性能向上</a:t>
            </a:r>
            <a:endParaRPr kumimoji="1" lang="ja-JP" altLang="en-US" sz="2000" b="1">
              <a:solidFill>
                <a:schemeClr val="accent3">
                  <a:lumMod val="50000"/>
                </a:schemeClr>
              </a:solidFill>
              <a:latin typeface="Meiryo" panose="020B0604030504040204" pitchFamily="34" charset="-128"/>
              <a:ea typeface="Meiryo" panose="020B0604030504040204" pitchFamily="34" charset="-128"/>
            </a:endParaRPr>
          </a:p>
        </p:txBody>
      </p:sp>
      <p:sp>
        <p:nvSpPr>
          <p:cNvPr id="27" name="タイトル 26">
            <a:extLst>
              <a:ext uri="{FF2B5EF4-FFF2-40B4-BE49-F238E27FC236}">
                <a16:creationId xmlns:a16="http://schemas.microsoft.com/office/drawing/2014/main" id="{DBEC7C65-0256-B64E-B8C0-A41E83AA96F1}"/>
              </a:ext>
            </a:extLst>
          </p:cNvPr>
          <p:cNvSpPr>
            <a:spLocks noGrp="1"/>
          </p:cNvSpPr>
          <p:nvPr>
            <p:ph type="title"/>
          </p:nvPr>
        </p:nvSpPr>
        <p:spPr/>
        <p:txBody>
          <a:bodyPr/>
          <a:lstStyle/>
          <a:p>
            <a:r>
              <a:rPr lang="ja-JP" altLang="en-US"/>
              <a:t>移動体通信システムの歴史</a:t>
            </a:r>
            <a:endParaRPr kumimoji="1" lang="ja-JP" altLang="en-US"/>
          </a:p>
        </p:txBody>
      </p:sp>
      <p:sp>
        <p:nvSpPr>
          <p:cNvPr id="2" name="テキスト ボックス 1">
            <a:extLst>
              <a:ext uri="{FF2B5EF4-FFF2-40B4-BE49-F238E27FC236}">
                <a16:creationId xmlns:a16="http://schemas.microsoft.com/office/drawing/2014/main" id="{921C7298-32FC-0C4B-9683-3C5B4F37FD1F}"/>
              </a:ext>
            </a:extLst>
          </p:cNvPr>
          <p:cNvSpPr txBox="1"/>
          <p:nvPr/>
        </p:nvSpPr>
        <p:spPr>
          <a:xfrm>
            <a:off x="822882" y="4393359"/>
            <a:ext cx="723275"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panose="020B0604030504040204" pitchFamily="34" charset="-128"/>
                <a:ea typeface="Meiryo" panose="020B0604030504040204" pitchFamily="34" charset="-128"/>
              </a:rPr>
              <a:t>1979〜</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186EBA6B-1A4E-D640-A488-F6A9A4A8616E}"/>
              </a:ext>
            </a:extLst>
          </p:cNvPr>
          <p:cNvSpPr txBox="1"/>
          <p:nvPr/>
        </p:nvSpPr>
        <p:spPr>
          <a:xfrm>
            <a:off x="1954948" y="4393359"/>
            <a:ext cx="723275"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panose="020B0604030504040204" pitchFamily="34" charset="-128"/>
                <a:ea typeface="Meiryo" panose="020B0604030504040204" pitchFamily="34" charset="-128"/>
              </a:rPr>
              <a:t>1993〜</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6E8DA305-901D-024E-9A87-693258D17432}"/>
              </a:ext>
            </a:extLst>
          </p:cNvPr>
          <p:cNvSpPr txBox="1"/>
          <p:nvPr/>
        </p:nvSpPr>
        <p:spPr>
          <a:xfrm>
            <a:off x="3039739" y="4393359"/>
            <a:ext cx="723275" cy="276999"/>
          </a:xfrm>
          <a:prstGeom prst="rect">
            <a:avLst/>
          </a:prstGeom>
          <a:noFill/>
        </p:spPr>
        <p:txBody>
          <a:bodyPr wrap="none" rtlCol="0">
            <a:spAutoFit/>
          </a:bodyPr>
          <a:lstStyle/>
          <a:p>
            <a:pPr algn="ctr"/>
            <a:r>
              <a:rPr lang="en-US" altLang="ja-JP" sz="1200" dirty="0">
                <a:solidFill>
                  <a:schemeClr val="accent3">
                    <a:lumMod val="75000"/>
                  </a:schemeClr>
                </a:solidFill>
                <a:latin typeface="Meiryo" panose="020B0604030504040204" pitchFamily="34" charset="-128"/>
                <a:ea typeface="Meiryo" panose="020B0604030504040204" pitchFamily="34" charset="-128"/>
              </a:rPr>
              <a:t>2001</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D4633343-4CE0-4745-92F4-B1CF1D0DEDAD}"/>
              </a:ext>
            </a:extLst>
          </p:cNvPr>
          <p:cNvSpPr txBox="1"/>
          <p:nvPr/>
        </p:nvSpPr>
        <p:spPr>
          <a:xfrm>
            <a:off x="4122418" y="4393359"/>
            <a:ext cx="723275" cy="276999"/>
          </a:xfrm>
          <a:prstGeom prst="rect">
            <a:avLst/>
          </a:prstGeom>
          <a:noFill/>
        </p:spPr>
        <p:txBody>
          <a:bodyPr wrap="none" rtlCol="0">
            <a:spAutoFit/>
          </a:bodyPr>
          <a:lstStyle/>
          <a:p>
            <a:pPr algn="ctr"/>
            <a:r>
              <a:rPr lang="en-US" altLang="ja-JP" sz="1200" dirty="0">
                <a:solidFill>
                  <a:schemeClr val="accent3">
                    <a:lumMod val="75000"/>
                  </a:schemeClr>
                </a:solidFill>
                <a:latin typeface="Meiryo" panose="020B0604030504040204" pitchFamily="34" charset="-128"/>
                <a:ea typeface="Meiryo" panose="020B0604030504040204" pitchFamily="34" charset="-128"/>
              </a:rPr>
              <a:t>2012</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7B1AEB0D-5EEE-924E-84CF-7104A3D1532D}"/>
              </a:ext>
            </a:extLst>
          </p:cNvPr>
          <p:cNvSpPr txBox="1"/>
          <p:nvPr/>
        </p:nvSpPr>
        <p:spPr>
          <a:xfrm>
            <a:off x="6444208" y="5322802"/>
            <a:ext cx="1037465" cy="369332"/>
          </a:xfrm>
          <a:prstGeom prst="rect">
            <a:avLst/>
          </a:prstGeom>
          <a:noFill/>
        </p:spPr>
        <p:txBody>
          <a:bodyPr wrap="none" rtlCol="0">
            <a:spAutoFit/>
          </a:bodyPr>
          <a:lstStyle/>
          <a:p>
            <a:pPr algn="ctr"/>
            <a:r>
              <a:rPr lang="en-US" altLang="ja-JP" b="1" dirty="0">
                <a:solidFill>
                  <a:srgbClr val="0070C0"/>
                </a:solidFill>
                <a:latin typeface="Meiryo" panose="020B0604030504040204" pitchFamily="34" charset="-128"/>
                <a:ea typeface="Meiryo" panose="020B0604030504040204" pitchFamily="34" charset="-128"/>
              </a:rPr>
              <a:t>2020</a:t>
            </a:r>
            <a:r>
              <a:rPr kumimoji="1" lang="en-US" altLang="ja-JP" b="1" dirty="0">
                <a:solidFill>
                  <a:srgbClr val="0070C0"/>
                </a:solidFill>
                <a:latin typeface="Meiryo" panose="020B0604030504040204" pitchFamily="34" charset="-128"/>
                <a:ea typeface="Meiryo" panose="020B0604030504040204" pitchFamily="34" charset="-128"/>
              </a:rPr>
              <a:t>〜</a:t>
            </a:r>
            <a:endParaRPr kumimoji="1" lang="ja-JP" altLang="en-US" b="1">
              <a:solidFill>
                <a:srgbClr val="0070C0"/>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68BFE431-52EE-4342-8347-8D93828C013D}"/>
              </a:ext>
            </a:extLst>
          </p:cNvPr>
          <p:cNvSpPr txBox="1"/>
          <p:nvPr/>
        </p:nvSpPr>
        <p:spPr>
          <a:xfrm>
            <a:off x="878975" y="4661096"/>
            <a:ext cx="591830" cy="215444"/>
          </a:xfrm>
          <a:prstGeom prst="rect">
            <a:avLst/>
          </a:prstGeom>
          <a:noFill/>
        </p:spPr>
        <p:txBody>
          <a:bodyPr wrap="none" rtlCol="0">
            <a:spAutoFit/>
          </a:bodyPr>
          <a:lstStyle/>
          <a:p>
            <a:pPr algn="ctr"/>
            <a:r>
              <a:rPr kumimoji="1" lang="en-US" altLang="ja-JP" sz="800" dirty="0">
                <a:solidFill>
                  <a:schemeClr val="accent3">
                    <a:lumMod val="50000"/>
                  </a:schemeClr>
                </a:solidFill>
                <a:latin typeface="Meiryo" panose="020B0604030504040204" pitchFamily="34" charset="-128"/>
                <a:ea typeface="Meiryo" panose="020B0604030504040204" pitchFamily="34" charset="-128"/>
              </a:rPr>
              <a:t>9.6Kbps</a:t>
            </a:r>
            <a:endParaRPr kumimoji="1" lang="ja-JP" altLang="en-US" sz="800">
              <a:solidFill>
                <a:schemeClr val="accent3">
                  <a:lumMod val="50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04C25B46-8E39-DE4B-8059-BC7F8A8E448C}"/>
              </a:ext>
            </a:extLst>
          </p:cNvPr>
          <p:cNvSpPr txBox="1"/>
          <p:nvPr/>
        </p:nvSpPr>
        <p:spPr>
          <a:xfrm>
            <a:off x="1838949" y="4661096"/>
            <a:ext cx="950901" cy="215444"/>
          </a:xfrm>
          <a:prstGeom prst="rect">
            <a:avLst/>
          </a:prstGeom>
          <a:noFill/>
        </p:spPr>
        <p:txBody>
          <a:bodyPr wrap="none" rtlCol="0">
            <a:spAutoFit/>
          </a:bodyPr>
          <a:lstStyle/>
          <a:p>
            <a:pPr algn="ctr"/>
            <a:r>
              <a:rPr kumimoji="1" lang="en-US" altLang="ja-JP" sz="800" dirty="0">
                <a:solidFill>
                  <a:schemeClr val="accent3">
                    <a:lumMod val="50000"/>
                  </a:schemeClr>
                </a:solidFill>
                <a:latin typeface="Meiryo" panose="020B0604030504040204" pitchFamily="34" charset="-128"/>
                <a:ea typeface="Meiryo" panose="020B0604030504040204" pitchFamily="34" charset="-128"/>
              </a:rPr>
              <a:t>28.8〜384Kbps</a:t>
            </a:r>
            <a:endParaRPr kumimoji="1" lang="ja-JP" altLang="en-US" sz="800">
              <a:solidFill>
                <a:schemeClr val="accent3">
                  <a:lumMod val="50000"/>
                </a:schemeClr>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0953B888-8A97-3848-B9AD-1CE030A75811}"/>
              </a:ext>
            </a:extLst>
          </p:cNvPr>
          <p:cNvSpPr txBox="1"/>
          <p:nvPr/>
        </p:nvSpPr>
        <p:spPr>
          <a:xfrm>
            <a:off x="2905849" y="4661096"/>
            <a:ext cx="939681" cy="215444"/>
          </a:xfrm>
          <a:prstGeom prst="rect">
            <a:avLst/>
          </a:prstGeom>
          <a:noFill/>
        </p:spPr>
        <p:txBody>
          <a:bodyPr wrap="none" rtlCol="0">
            <a:spAutoFit/>
          </a:bodyPr>
          <a:lstStyle/>
          <a:p>
            <a:pPr algn="ctr"/>
            <a:r>
              <a:rPr lang="en-US" altLang="ja-JP" sz="800" dirty="0">
                <a:solidFill>
                  <a:schemeClr val="accent3">
                    <a:lumMod val="50000"/>
                  </a:schemeClr>
                </a:solidFill>
                <a:latin typeface="Meiryo" panose="020B0604030504040204" pitchFamily="34" charset="-128"/>
                <a:ea typeface="Meiryo" panose="020B0604030504040204" pitchFamily="34" charset="-128"/>
              </a:rPr>
              <a:t>2.4</a:t>
            </a:r>
            <a:r>
              <a:rPr kumimoji="1" lang="en-US" altLang="ja-JP" sz="800" dirty="0">
                <a:solidFill>
                  <a:schemeClr val="accent3">
                    <a:lumMod val="50000"/>
                  </a:schemeClr>
                </a:solidFill>
                <a:latin typeface="Meiryo" panose="020B0604030504040204" pitchFamily="34" charset="-128"/>
                <a:ea typeface="Meiryo" panose="020B0604030504040204" pitchFamily="34" charset="-128"/>
              </a:rPr>
              <a:t>〜14.4Mbps</a:t>
            </a:r>
            <a:endParaRPr kumimoji="1" lang="ja-JP" altLang="en-US" sz="800">
              <a:solidFill>
                <a:schemeClr val="accent3">
                  <a:lumMod val="50000"/>
                </a:schemeClr>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3D239FF9-ECF8-2148-8FBB-7445EB6BC19B}"/>
              </a:ext>
            </a:extLst>
          </p:cNvPr>
          <p:cNvSpPr txBox="1"/>
          <p:nvPr/>
        </p:nvSpPr>
        <p:spPr>
          <a:xfrm>
            <a:off x="4118758" y="4661096"/>
            <a:ext cx="766557" cy="215444"/>
          </a:xfrm>
          <a:prstGeom prst="rect">
            <a:avLst/>
          </a:prstGeom>
          <a:noFill/>
        </p:spPr>
        <p:txBody>
          <a:bodyPr wrap="none" rtlCol="0">
            <a:spAutoFit/>
          </a:bodyPr>
          <a:lstStyle/>
          <a:p>
            <a:pPr algn="ctr"/>
            <a:r>
              <a:rPr lang="en-US" altLang="ja-JP" sz="800" dirty="0">
                <a:solidFill>
                  <a:schemeClr val="accent3">
                    <a:lumMod val="50000"/>
                  </a:schemeClr>
                </a:solidFill>
                <a:latin typeface="Meiryo" panose="020B0604030504040204" pitchFamily="34" charset="-128"/>
                <a:ea typeface="Meiryo" panose="020B0604030504040204" pitchFamily="34" charset="-128"/>
              </a:rPr>
              <a:t>0.1</a:t>
            </a:r>
            <a:r>
              <a:rPr kumimoji="1" lang="en-US" altLang="ja-JP" sz="800" dirty="0">
                <a:solidFill>
                  <a:schemeClr val="accent3">
                    <a:lumMod val="50000"/>
                  </a:schemeClr>
                </a:solidFill>
                <a:latin typeface="Meiryo" panose="020B0604030504040204" pitchFamily="34" charset="-128"/>
                <a:ea typeface="Meiryo" panose="020B0604030504040204" pitchFamily="34" charset="-128"/>
              </a:rPr>
              <a:t>〜1Gbps</a:t>
            </a:r>
            <a:endParaRPr kumimoji="1" lang="ja-JP" altLang="en-US" sz="800">
              <a:solidFill>
                <a:schemeClr val="accent3">
                  <a:lumMod val="50000"/>
                </a:schemeClr>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8D2AA94C-71A0-8848-8CB6-FA64A8807B19}"/>
              </a:ext>
            </a:extLst>
          </p:cNvPr>
          <p:cNvSpPr txBox="1"/>
          <p:nvPr/>
        </p:nvSpPr>
        <p:spPr>
          <a:xfrm>
            <a:off x="6509931" y="5600273"/>
            <a:ext cx="906017" cy="276999"/>
          </a:xfrm>
          <a:prstGeom prst="rect">
            <a:avLst/>
          </a:prstGeom>
          <a:noFill/>
        </p:spPr>
        <p:txBody>
          <a:bodyPr wrap="none" rtlCol="0">
            <a:spAutoFit/>
          </a:bodyPr>
          <a:lstStyle/>
          <a:p>
            <a:pPr algn="ctr"/>
            <a:r>
              <a:rPr lang="en-US" altLang="ja-JP" sz="1200" dirty="0">
                <a:solidFill>
                  <a:srgbClr val="0070C0"/>
                </a:solidFill>
                <a:latin typeface="Meiryo" panose="020B0604030504040204" pitchFamily="34" charset="-128"/>
                <a:ea typeface="Meiryo" panose="020B0604030504040204" pitchFamily="34" charset="-128"/>
              </a:rPr>
              <a:t>10</a:t>
            </a:r>
            <a:r>
              <a:rPr kumimoji="1" lang="en-US" altLang="ja-JP" sz="1200" dirty="0">
                <a:solidFill>
                  <a:srgbClr val="0070C0"/>
                </a:solidFill>
                <a:latin typeface="Meiryo" panose="020B0604030504040204" pitchFamily="34" charset="-128"/>
                <a:ea typeface="Meiryo" panose="020B0604030504040204" pitchFamily="34" charset="-128"/>
              </a:rPr>
              <a:t>Gbps〜</a:t>
            </a:r>
            <a:endParaRPr kumimoji="1" lang="ja-JP" altLang="en-US" sz="1200">
              <a:solidFill>
                <a:srgbClr val="0070C0"/>
              </a:solidFill>
              <a:latin typeface="Meiryo" panose="020B0604030504040204" pitchFamily="34" charset="-128"/>
              <a:ea typeface="Meiryo" panose="020B0604030504040204" pitchFamily="34" charset="-128"/>
            </a:endParaRPr>
          </a:p>
        </p:txBody>
      </p:sp>
      <p:pic>
        <p:nvPicPr>
          <p:cNvPr id="36" name="図 35">
            <a:extLst>
              <a:ext uri="{FF2B5EF4-FFF2-40B4-BE49-F238E27FC236}">
                <a16:creationId xmlns:a16="http://schemas.microsoft.com/office/drawing/2014/main" id="{608A7F6C-63B8-6646-9818-9B56555AB6FC}"/>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46089" y="1542615"/>
            <a:ext cx="904759" cy="904759"/>
          </a:xfrm>
          <a:prstGeom prst="rect">
            <a:avLst/>
          </a:prstGeom>
        </p:spPr>
      </p:pic>
      <p:cxnSp>
        <p:nvCxnSpPr>
          <p:cNvPr id="39" name="直線矢印コネクタ 38">
            <a:extLst>
              <a:ext uri="{FF2B5EF4-FFF2-40B4-BE49-F238E27FC236}">
                <a16:creationId xmlns:a16="http://schemas.microsoft.com/office/drawing/2014/main" id="{A2C781C4-5B75-5746-BADC-6CD1BD2A40A4}"/>
              </a:ext>
            </a:extLst>
          </p:cNvPr>
          <p:cNvCxnSpPr>
            <a:cxnSpLocks/>
          </p:cNvCxnSpPr>
          <p:nvPr/>
        </p:nvCxnSpPr>
        <p:spPr>
          <a:xfrm>
            <a:off x="619514" y="1985966"/>
            <a:ext cx="4713944" cy="0"/>
          </a:xfrm>
          <a:prstGeom prst="straightConnector1">
            <a:avLst/>
          </a:prstGeom>
          <a:ln w="38100">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421697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三角形 3">
            <a:extLst>
              <a:ext uri="{FF2B5EF4-FFF2-40B4-BE49-F238E27FC236}">
                <a16:creationId xmlns:a16="http://schemas.microsoft.com/office/drawing/2014/main" id="{C00E2458-797D-0B42-B016-5D7F22F8C466}"/>
              </a:ext>
            </a:extLst>
          </p:cNvPr>
          <p:cNvSpPr/>
          <p:nvPr/>
        </p:nvSpPr>
        <p:spPr>
          <a:xfrm>
            <a:off x="1741384" y="1279359"/>
            <a:ext cx="5660998" cy="4837181"/>
          </a:xfrm>
          <a:prstGeom prst="triangle">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三角形 37">
            <a:extLst>
              <a:ext uri="{FF2B5EF4-FFF2-40B4-BE49-F238E27FC236}">
                <a16:creationId xmlns:a16="http://schemas.microsoft.com/office/drawing/2014/main" id="{D8F32819-5CBA-C742-A971-564E38E1E270}"/>
              </a:ext>
            </a:extLst>
          </p:cNvPr>
          <p:cNvSpPr/>
          <p:nvPr/>
        </p:nvSpPr>
        <p:spPr>
          <a:xfrm>
            <a:off x="3635483" y="3481955"/>
            <a:ext cx="1849362" cy="1579804"/>
          </a:xfrm>
          <a:prstGeom prst="triangle">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 name="直線矢印コネクタ 12">
            <a:extLst>
              <a:ext uri="{FF2B5EF4-FFF2-40B4-BE49-F238E27FC236}">
                <a16:creationId xmlns:a16="http://schemas.microsoft.com/office/drawing/2014/main" id="{03E799A9-0206-EB44-9E40-063E2BA48542}"/>
              </a:ext>
            </a:extLst>
          </p:cNvPr>
          <p:cNvCxnSpPr>
            <a:cxnSpLocks/>
          </p:cNvCxnSpPr>
          <p:nvPr/>
        </p:nvCxnSpPr>
        <p:spPr>
          <a:xfrm flipH="1" flipV="1">
            <a:off x="4571883" y="863865"/>
            <a:ext cx="117" cy="3632053"/>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 name="タイトル 1">
            <a:extLst>
              <a:ext uri="{FF2B5EF4-FFF2-40B4-BE49-F238E27FC236}">
                <a16:creationId xmlns:a16="http://schemas.microsoft.com/office/drawing/2014/main" id="{55F58833-0716-724E-9944-393AC1B0827C}"/>
              </a:ext>
            </a:extLst>
          </p:cNvPr>
          <p:cNvSpPr>
            <a:spLocks noGrp="1"/>
          </p:cNvSpPr>
          <p:nvPr>
            <p:ph type="title"/>
          </p:nvPr>
        </p:nvSpPr>
        <p:spPr/>
        <p:txBody>
          <a:bodyPr/>
          <a:lstStyle/>
          <a:p>
            <a:r>
              <a:rPr lang="en-US" altLang="ja-JP" dirty="0"/>
              <a:t>5</a:t>
            </a:r>
            <a:r>
              <a:rPr kumimoji="1" lang="en-US" altLang="ja-JP" dirty="0"/>
              <a:t>G</a:t>
            </a:r>
            <a:r>
              <a:rPr kumimoji="1" lang="ja-JP" altLang="en-US"/>
              <a:t>の</a:t>
            </a:r>
            <a:r>
              <a:rPr kumimoji="1" lang="en-US" altLang="ja-JP" dirty="0"/>
              <a:t>3</a:t>
            </a:r>
            <a:r>
              <a:rPr kumimoji="1" lang="ja-JP" altLang="en-US"/>
              <a:t>つの特徴</a:t>
            </a:r>
            <a:endParaRPr kumimoji="1" lang="ja-JP" altLang="en-US" dirty="0"/>
          </a:p>
        </p:txBody>
      </p:sp>
      <p:sp>
        <p:nvSpPr>
          <p:cNvPr id="8" name="テキスト ボックス 7">
            <a:extLst>
              <a:ext uri="{FF2B5EF4-FFF2-40B4-BE49-F238E27FC236}">
                <a16:creationId xmlns:a16="http://schemas.microsoft.com/office/drawing/2014/main" id="{2D471D8E-BC6E-AA4D-A325-CEC64C7ACB0D}"/>
              </a:ext>
            </a:extLst>
          </p:cNvPr>
          <p:cNvSpPr txBox="1"/>
          <p:nvPr/>
        </p:nvSpPr>
        <p:spPr>
          <a:xfrm>
            <a:off x="306580" y="6116540"/>
            <a:ext cx="723275" cy="307777"/>
          </a:xfrm>
          <a:prstGeom prst="rect">
            <a:avLst/>
          </a:prstGeom>
          <a:noFill/>
        </p:spPr>
        <p:txBody>
          <a:bodyPr wrap="none" rtlCol="0">
            <a:spAutoFit/>
          </a:bodyPr>
          <a:lstStyle/>
          <a:p>
            <a:r>
              <a:rPr kumimoji="1" lang="ja-JP" altLang="en-US" sz="1400">
                <a:solidFill>
                  <a:schemeClr val="accent6">
                    <a:lumMod val="75000"/>
                  </a:schemeClr>
                </a:solidFill>
                <a:latin typeface="Meiryo" panose="020B0604030504040204" pitchFamily="34" charset="-128"/>
                <a:ea typeface="Meiryo" panose="020B0604030504040204" pitchFamily="34" charset="-128"/>
              </a:rPr>
              <a:t>先送り</a:t>
            </a:r>
          </a:p>
        </p:txBody>
      </p:sp>
      <p:sp>
        <p:nvSpPr>
          <p:cNvPr id="9" name="角丸四角形 8">
            <a:extLst>
              <a:ext uri="{FF2B5EF4-FFF2-40B4-BE49-F238E27FC236}">
                <a16:creationId xmlns:a16="http://schemas.microsoft.com/office/drawing/2014/main" id="{1074DA95-D073-4845-8459-80800499A5A9}"/>
              </a:ext>
            </a:extLst>
          </p:cNvPr>
          <p:cNvSpPr/>
          <p:nvPr/>
        </p:nvSpPr>
        <p:spPr>
          <a:xfrm>
            <a:off x="3061357" y="1035600"/>
            <a:ext cx="1305465" cy="345057"/>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高速・大容量</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角丸四角形 9">
            <a:extLst>
              <a:ext uri="{FF2B5EF4-FFF2-40B4-BE49-F238E27FC236}">
                <a16:creationId xmlns:a16="http://schemas.microsoft.com/office/drawing/2014/main" id="{7FF17085-F6FF-1C4E-B9E3-7BA249E2F43D}"/>
              </a:ext>
            </a:extLst>
          </p:cNvPr>
          <p:cNvSpPr/>
          <p:nvPr/>
        </p:nvSpPr>
        <p:spPr>
          <a:xfrm>
            <a:off x="431612" y="5670766"/>
            <a:ext cx="1305465" cy="345057"/>
          </a:xfrm>
          <a:prstGeom prst="roundRect">
            <a:avLst>
              <a:gd name="adj" fmla="val 50000"/>
            </a:avLst>
          </a:prstGeom>
          <a:solidFill>
            <a:schemeClr val="accent6">
              <a:lumMod val="75000"/>
            </a:schemeClr>
          </a:solidFill>
          <a:ln>
            <a:no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大量端末接続</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角丸四角形 10">
            <a:extLst>
              <a:ext uri="{FF2B5EF4-FFF2-40B4-BE49-F238E27FC236}">
                <a16:creationId xmlns:a16="http://schemas.microsoft.com/office/drawing/2014/main" id="{AF95AB87-1775-2348-A36E-08BC2DCEA6A3}"/>
              </a:ext>
            </a:extLst>
          </p:cNvPr>
          <p:cNvSpPr/>
          <p:nvPr/>
        </p:nvSpPr>
        <p:spPr>
          <a:xfrm>
            <a:off x="7406689" y="5664688"/>
            <a:ext cx="1446927" cy="345057"/>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panose="020B0604030504040204" pitchFamily="34" charset="-128"/>
                <a:ea typeface="Meiryo" panose="020B0604030504040204" pitchFamily="34" charset="-128"/>
                <a:cs typeface="ＭＳ Ｐゴシック"/>
              </a:rPr>
              <a:t>超低</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遅延</a:t>
            </a:r>
            <a:r>
              <a:rPr lang="ja-JP" altLang="en-US" sz="1000">
                <a:solidFill>
                  <a:srgbClr val="FFFFFF"/>
                </a:solidFill>
                <a:latin typeface="Meiryo" panose="020B0604030504040204" pitchFamily="34" charset="-128"/>
                <a:ea typeface="Meiryo" panose="020B0604030504040204" pitchFamily="34" charset="-128"/>
                <a:cs typeface="ＭＳ Ｐゴシック"/>
              </a:rPr>
              <a:t>・</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高信頼性</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 name="直線矢印コネクタ 13">
            <a:extLst>
              <a:ext uri="{FF2B5EF4-FFF2-40B4-BE49-F238E27FC236}">
                <a16:creationId xmlns:a16="http://schemas.microsoft.com/office/drawing/2014/main" id="{D8BA2BD0-E092-7F4D-974B-2B542E010152}"/>
              </a:ext>
            </a:extLst>
          </p:cNvPr>
          <p:cNvCxnSpPr>
            <a:cxnSpLocks/>
          </p:cNvCxnSpPr>
          <p:nvPr/>
        </p:nvCxnSpPr>
        <p:spPr>
          <a:xfrm flipH="1">
            <a:off x="1399535" y="4477089"/>
            <a:ext cx="3189297" cy="1853409"/>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7" name="左矢印 16">
            <a:extLst>
              <a:ext uri="{FF2B5EF4-FFF2-40B4-BE49-F238E27FC236}">
                <a16:creationId xmlns:a16="http://schemas.microsoft.com/office/drawing/2014/main" id="{FEB0EF94-8CB7-7A41-913E-BDA8B8907F4D}"/>
              </a:ext>
            </a:extLst>
          </p:cNvPr>
          <p:cNvSpPr/>
          <p:nvPr/>
        </p:nvSpPr>
        <p:spPr>
          <a:xfrm>
            <a:off x="1377244" y="6117743"/>
            <a:ext cx="2212289"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100</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万台</a:t>
            </a: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/k</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ＭＳ Ｐゴシック"/>
            </a:endParaRPr>
          </a:p>
        </p:txBody>
      </p:sp>
      <p:sp>
        <p:nvSpPr>
          <p:cNvPr id="18" name="左矢印 17">
            <a:extLst>
              <a:ext uri="{FF2B5EF4-FFF2-40B4-BE49-F238E27FC236}">
                <a16:creationId xmlns:a16="http://schemas.microsoft.com/office/drawing/2014/main" id="{830C5E0A-F1EB-2E41-A806-8AFDC5107A96}"/>
              </a:ext>
            </a:extLst>
          </p:cNvPr>
          <p:cNvSpPr/>
          <p:nvPr/>
        </p:nvSpPr>
        <p:spPr>
          <a:xfrm>
            <a:off x="6093374" y="6115010"/>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1</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ミリ秒</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ＭＳ Ｐゴシック"/>
            </a:endParaRPr>
          </a:p>
        </p:txBody>
      </p:sp>
      <p:sp>
        <p:nvSpPr>
          <p:cNvPr id="19" name="左矢印 18">
            <a:extLst>
              <a:ext uri="{FF2B5EF4-FFF2-40B4-BE49-F238E27FC236}">
                <a16:creationId xmlns:a16="http://schemas.microsoft.com/office/drawing/2014/main" id="{558CCFFC-D1B5-3E48-8030-309C268603DB}"/>
              </a:ext>
            </a:extLst>
          </p:cNvPr>
          <p:cNvSpPr/>
          <p:nvPr/>
        </p:nvSpPr>
        <p:spPr>
          <a:xfrm>
            <a:off x="4386694" y="1013122"/>
            <a:ext cx="2219118"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20G</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ビット</a:t>
            </a: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秒</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ＭＳ Ｐゴシック"/>
            </a:endParaRPr>
          </a:p>
        </p:txBody>
      </p:sp>
      <p:sp>
        <p:nvSpPr>
          <p:cNvPr id="20" name="左矢印 19">
            <a:extLst>
              <a:ext uri="{FF2B5EF4-FFF2-40B4-BE49-F238E27FC236}">
                <a16:creationId xmlns:a16="http://schemas.microsoft.com/office/drawing/2014/main" id="{49C51089-22BE-4D42-BB23-B006E2AB7D40}"/>
              </a:ext>
            </a:extLst>
          </p:cNvPr>
          <p:cNvSpPr/>
          <p:nvPr/>
        </p:nvSpPr>
        <p:spPr>
          <a:xfrm>
            <a:off x="3130938" y="3274627"/>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1</a:t>
            </a: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G</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ビット</a:t>
            </a: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秒</a:t>
            </a:r>
            <a:endParaRPr kumimoji="1" lang="ja-JP" altLang="en-US" sz="14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
        <p:nvSpPr>
          <p:cNvPr id="21" name="左矢印 20">
            <a:extLst>
              <a:ext uri="{FF2B5EF4-FFF2-40B4-BE49-F238E27FC236}">
                <a16:creationId xmlns:a16="http://schemas.microsoft.com/office/drawing/2014/main" id="{C42B7990-8B2E-5945-AB75-69225DEAFC22}"/>
              </a:ext>
            </a:extLst>
          </p:cNvPr>
          <p:cNvSpPr/>
          <p:nvPr/>
        </p:nvSpPr>
        <p:spPr>
          <a:xfrm>
            <a:off x="2296947" y="4737548"/>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10</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万台</a:t>
            </a: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/k</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a:t>
            </a:r>
            <a:endParaRPr kumimoji="1" lang="ja-JP" altLang="en-US" sz="14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
        <p:nvSpPr>
          <p:cNvPr id="22" name="左矢印 21">
            <a:extLst>
              <a:ext uri="{FF2B5EF4-FFF2-40B4-BE49-F238E27FC236}">
                <a16:creationId xmlns:a16="http://schemas.microsoft.com/office/drawing/2014/main" id="{CB7357B8-3882-F144-B84C-F4A1B612AD4B}"/>
              </a:ext>
            </a:extLst>
          </p:cNvPr>
          <p:cNvSpPr/>
          <p:nvPr/>
        </p:nvSpPr>
        <p:spPr>
          <a:xfrm>
            <a:off x="5127418" y="4741833"/>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10</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ミリ秒</a:t>
            </a:r>
            <a:endParaRPr kumimoji="1" lang="ja-JP" altLang="en-US" sz="14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
        <p:nvSpPr>
          <p:cNvPr id="28" name="円/楕円 27">
            <a:extLst>
              <a:ext uri="{FF2B5EF4-FFF2-40B4-BE49-F238E27FC236}">
                <a16:creationId xmlns:a16="http://schemas.microsoft.com/office/drawing/2014/main" id="{A7DA27CB-44FF-B246-9E28-E3A5F76157DE}"/>
              </a:ext>
            </a:extLst>
          </p:cNvPr>
          <p:cNvSpPr/>
          <p:nvPr/>
        </p:nvSpPr>
        <p:spPr>
          <a:xfrm>
            <a:off x="4469759" y="1105884"/>
            <a:ext cx="180810" cy="16510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a:extLst>
              <a:ext uri="{FF2B5EF4-FFF2-40B4-BE49-F238E27FC236}">
                <a16:creationId xmlns:a16="http://schemas.microsoft.com/office/drawing/2014/main" id="{75482BC4-1751-E247-87C2-2A005444A49B}"/>
              </a:ext>
            </a:extLst>
          </p:cNvPr>
          <p:cNvSpPr/>
          <p:nvPr/>
        </p:nvSpPr>
        <p:spPr>
          <a:xfrm>
            <a:off x="1600912" y="6067484"/>
            <a:ext cx="180810" cy="16510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上矢印 30">
            <a:extLst>
              <a:ext uri="{FF2B5EF4-FFF2-40B4-BE49-F238E27FC236}">
                <a16:creationId xmlns:a16="http://schemas.microsoft.com/office/drawing/2014/main" id="{74843B85-1B38-B641-8058-F054BAB6F59F}"/>
              </a:ext>
            </a:extLst>
          </p:cNvPr>
          <p:cNvSpPr/>
          <p:nvPr/>
        </p:nvSpPr>
        <p:spPr>
          <a:xfrm>
            <a:off x="4218728" y="1638276"/>
            <a:ext cx="682871" cy="1567604"/>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上矢印 31">
            <a:extLst>
              <a:ext uri="{FF2B5EF4-FFF2-40B4-BE49-F238E27FC236}">
                <a16:creationId xmlns:a16="http://schemas.microsoft.com/office/drawing/2014/main" id="{18F8E9F0-048A-E442-9EB9-FF52F4EA400E}"/>
              </a:ext>
            </a:extLst>
          </p:cNvPr>
          <p:cNvSpPr/>
          <p:nvPr/>
        </p:nvSpPr>
        <p:spPr>
          <a:xfrm rot="14462936">
            <a:off x="2212276" y="5282228"/>
            <a:ext cx="561978" cy="834032"/>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25E3FD10-409D-344B-AC5D-870419571A70}"/>
              </a:ext>
            </a:extLst>
          </p:cNvPr>
          <p:cNvSpPr txBox="1"/>
          <p:nvPr/>
        </p:nvSpPr>
        <p:spPr>
          <a:xfrm>
            <a:off x="4356691" y="2161303"/>
            <a:ext cx="428323" cy="523220"/>
          </a:xfrm>
          <a:prstGeom prst="rect">
            <a:avLst/>
          </a:prstGeom>
          <a:noFill/>
        </p:spPr>
        <p:txBody>
          <a:bodyPr wrap="none" rtlCol="0">
            <a:spAutoFit/>
          </a:bodyPr>
          <a:lstStyle/>
          <a:p>
            <a:pPr algn="ctr"/>
            <a:r>
              <a:rPr kumimoji="1" lang="en-US" altLang="ja-JP" sz="1400" b="1" dirty="0">
                <a:solidFill>
                  <a:schemeClr val="bg1"/>
                </a:solidFill>
                <a:latin typeface="Meiryo" panose="020B0604030504040204" pitchFamily="34" charset="-128"/>
                <a:ea typeface="Meiryo" panose="020B0604030504040204" pitchFamily="34" charset="-128"/>
              </a:rPr>
              <a:t>20</a:t>
            </a:r>
          </a:p>
          <a:p>
            <a:pPr algn="ctr"/>
            <a:r>
              <a:rPr lang="ja-JP" altLang="en-US" sz="1400" b="1">
                <a:solidFill>
                  <a:schemeClr val="bg1"/>
                </a:solidFill>
                <a:latin typeface="Meiryo" panose="020B0604030504040204" pitchFamily="34" charset="-128"/>
                <a:ea typeface="Meiryo" panose="020B0604030504040204" pitchFamily="34" charset="-128"/>
              </a:rPr>
              <a:t>倍</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ACED8470-E4A1-D04F-8470-9CA5D3CE7D24}"/>
              </a:ext>
            </a:extLst>
          </p:cNvPr>
          <p:cNvSpPr txBox="1"/>
          <p:nvPr/>
        </p:nvSpPr>
        <p:spPr>
          <a:xfrm>
            <a:off x="4105822" y="5294088"/>
            <a:ext cx="930063" cy="707886"/>
          </a:xfrm>
          <a:prstGeom prst="rect">
            <a:avLst/>
          </a:prstGeom>
          <a:noFill/>
        </p:spPr>
        <p:txBody>
          <a:bodyPr wrap="none" rtlCol="0">
            <a:spAutoFit/>
          </a:bodyPr>
          <a:lstStyle/>
          <a:p>
            <a:r>
              <a:rPr kumimoji="1" lang="en-US" altLang="ja-JP" sz="4000" b="1" dirty="0">
                <a:solidFill>
                  <a:schemeClr val="accent6">
                    <a:lumMod val="75000"/>
                  </a:schemeClr>
                </a:solidFill>
                <a:latin typeface="Meiryo" panose="020B0604030504040204" pitchFamily="34" charset="-128"/>
                <a:ea typeface="Meiryo" panose="020B0604030504040204" pitchFamily="34" charset="-128"/>
              </a:rPr>
              <a:t>5G</a:t>
            </a:r>
            <a:endParaRPr kumimoji="1" lang="ja-JP" altLang="en-US" sz="4000" b="1">
              <a:solidFill>
                <a:schemeClr val="accent6">
                  <a:lumMod val="75000"/>
                </a:schemeClr>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E5AEFC56-963B-3741-8D67-2CCFEC8BF5FE}"/>
              </a:ext>
            </a:extLst>
          </p:cNvPr>
          <p:cNvSpPr txBox="1"/>
          <p:nvPr/>
        </p:nvSpPr>
        <p:spPr>
          <a:xfrm>
            <a:off x="4294321" y="4678424"/>
            <a:ext cx="556563" cy="400110"/>
          </a:xfrm>
          <a:prstGeom prst="rect">
            <a:avLst/>
          </a:prstGeom>
          <a:noFill/>
        </p:spPr>
        <p:txBody>
          <a:bodyPr wrap="none" rtlCol="0">
            <a:spAutoFit/>
          </a:bodyPr>
          <a:lstStyle/>
          <a:p>
            <a:r>
              <a:rPr kumimoji="1" lang="en-US" altLang="ja-JP" sz="2000" b="1" dirty="0">
                <a:solidFill>
                  <a:schemeClr val="accent3">
                    <a:lumMod val="50000"/>
                  </a:schemeClr>
                </a:solidFill>
                <a:latin typeface="Meiryo" panose="020B0604030504040204" pitchFamily="34" charset="-128"/>
                <a:ea typeface="Meiryo" panose="020B0604030504040204" pitchFamily="34" charset="-128"/>
              </a:rPr>
              <a:t>4G</a:t>
            </a:r>
            <a:endParaRPr kumimoji="1" lang="ja-JP" altLang="en-US" sz="2000" b="1">
              <a:solidFill>
                <a:schemeClr val="accent3">
                  <a:lumMod val="50000"/>
                </a:schemeClr>
              </a:solidFill>
              <a:latin typeface="Meiryo" panose="020B0604030504040204" pitchFamily="34" charset="-128"/>
              <a:ea typeface="Meiryo" panose="020B0604030504040204" pitchFamily="34" charset="-128"/>
            </a:endParaRPr>
          </a:p>
        </p:txBody>
      </p:sp>
      <p:cxnSp>
        <p:nvCxnSpPr>
          <p:cNvPr id="39" name="直線矢印コネクタ 38">
            <a:extLst>
              <a:ext uri="{FF2B5EF4-FFF2-40B4-BE49-F238E27FC236}">
                <a16:creationId xmlns:a16="http://schemas.microsoft.com/office/drawing/2014/main" id="{7304E1E9-93DF-0B42-8C7F-2BE5D36B46D0}"/>
              </a:ext>
            </a:extLst>
          </p:cNvPr>
          <p:cNvCxnSpPr>
            <a:cxnSpLocks/>
          </p:cNvCxnSpPr>
          <p:nvPr/>
        </p:nvCxnSpPr>
        <p:spPr>
          <a:xfrm>
            <a:off x="4570855" y="4483229"/>
            <a:ext cx="3173376" cy="1831306"/>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円/楕円 29">
            <a:extLst>
              <a:ext uri="{FF2B5EF4-FFF2-40B4-BE49-F238E27FC236}">
                <a16:creationId xmlns:a16="http://schemas.microsoft.com/office/drawing/2014/main" id="{1AB62300-9F44-8441-9E0F-74031E2CC75F}"/>
              </a:ext>
            </a:extLst>
          </p:cNvPr>
          <p:cNvSpPr/>
          <p:nvPr/>
        </p:nvSpPr>
        <p:spPr>
          <a:xfrm>
            <a:off x="7377965" y="6074856"/>
            <a:ext cx="180810" cy="16510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矢印 32">
            <a:extLst>
              <a:ext uri="{FF2B5EF4-FFF2-40B4-BE49-F238E27FC236}">
                <a16:creationId xmlns:a16="http://schemas.microsoft.com/office/drawing/2014/main" id="{6D337A67-8589-4646-A8C9-CFEABAB6AF15}"/>
              </a:ext>
            </a:extLst>
          </p:cNvPr>
          <p:cNvSpPr/>
          <p:nvPr/>
        </p:nvSpPr>
        <p:spPr>
          <a:xfrm rot="7155530">
            <a:off x="6411012" y="5324830"/>
            <a:ext cx="569134" cy="755626"/>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4CB0B96B-F06A-524C-81CC-9FA69DD39517}"/>
              </a:ext>
            </a:extLst>
          </p:cNvPr>
          <p:cNvSpPr txBox="1"/>
          <p:nvPr/>
        </p:nvSpPr>
        <p:spPr>
          <a:xfrm rot="1891727">
            <a:off x="6318272" y="5554508"/>
            <a:ext cx="657552" cy="307777"/>
          </a:xfrm>
          <a:prstGeom prst="rect">
            <a:avLst/>
          </a:prstGeom>
          <a:noFill/>
        </p:spPr>
        <p:txBody>
          <a:bodyPr wrap="none" rtlCol="0">
            <a:spAutoFit/>
          </a:bodyPr>
          <a:lstStyle/>
          <a:p>
            <a:pPr algn="ctr"/>
            <a:r>
              <a:rPr kumimoji="1" lang="en-US" altLang="ja-JP" sz="1400" b="1" dirty="0">
                <a:solidFill>
                  <a:schemeClr val="bg1"/>
                </a:solidFill>
                <a:latin typeface="Meiryo" panose="020B0604030504040204" pitchFamily="34" charset="-128"/>
                <a:ea typeface="Meiryo" panose="020B0604030504040204" pitchFamily="34" charset="-128"/>
              </a:rPr>
              <a:t>1/10</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73F88514-7BA3-D94E-AA95-EFBB933A8E72}"/>
              </a:ext>
            </a:extLst>
          </p:cNvPr>
          <p:cNvSpPr txBox="1"/>
          <p:nvPr/>
        </p:nvSpPr>
        <p:spPr>
          <a:xfrm rot="19663658">
            <a:off x="2237326" y="5554509"/>
            <a:ext cx="607860" cy="307777"/>
          </a:xfrm>
          <a:prstGeom prst="rect">
            <a:avLst/>
          </a:prstGeom>
          <a:noFill/>
        </p:spPr>
        <p:txBody>
          <a:bodyPr wrap="none" rtlCol="0">
            <a:spAutoFit/>
          </a:bodyPr>
          <a:lstStyle/>
          <a:p>
            <a:pPr algn="ctr"/>
            <a:r>
              <a:rPr kumimoji="1" lang="en-US" altLang="ja-JP" sz="1400" b="1" dirty="0">
                <a:solidFill>
                  <a:schemeClr val="bg1"/>
                </a:solidFill>
                <a:latin typeface="Meiryo" panose="020B0604030504040204" pitchFamily="34" charset="-128"/>
                <a:ea typeface="Meiryo" panose="020B0604030504040204" pitchFamily="34" charset="-128"/>
              </a:rPr>
              <a:t>10</a:t>
            </a:r>
            <a:r>
              <a:rPr lang="ja-JP" altLang="en-US" sz="1400" b="1">
                <a:solidFill>
                  <a:schemeClr val="bg1"/>
                </a:solidFill>
                <a:latin typeface="Meiryo" panose="020B0604030504040204" pitchFamily="34" charset="-128"/>
                <a:ea typeface="Meiryo" panose="020B0604030504040204" pitchFamily="34" charset="-128"/>
              </a:rPr>
              <a:t>倍</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8C672749-2A1F-2D4E-8884-C2AACD184745}"/>
              </a:ext>
            </a:extLst>
          </p:cNvPr>
          <p:cNvSpPr/>
          <p:nvPr/>
        </p:nvSpPr>
        <p:spPr>
          <a:xfrm>
            <a:off x="7319908" y="5079919"/>
            <a:ext cx="1741618" cy="553998"/>
          </a:xfrm>
          <a:prstGeom prst="rect">
            <a:avLst/>
          </a:prstGeom>
        </p:spPr>
        <p:txBody>
          <a:bodyPr wrap="square">
            <a:spAutoFit/>
          </a:bodyPr>
          <a:lstStyle/>
          <a:p>
            <a:r>
              <a:rPr lang="ja-JP" altLang="en-US" sz="1400" b="1">
                <a:latin typeface="Meiryo" panose="020B0604030504040204" pitchFamily="34" charset="-128"/>
                <a:ea typeface="Meiryo" panose="020B0604030504040204" pitchFamily="34" charset="-128"/>
              </a:rPr>
              <a:t>URLLC</a:t>
            </a:r>
            <a:r>
              <a:rPr lang="ja-JP" altLang="en-US" sz="1400">
                <a:latin typeface="Meiryo" panose="020B0604030504040204" pitchFamily="34" charset="-128"/>
                <a:ea typeface="Meiryo" panose="020B0604030504040204" pitchFamily="34" charset="-128"/>
              </a:rPr>
              <a:t>：</a:t>
            </a:r>
            <a:endParaRPr lang="en-US" altLang="ja-JP" sz="1400" dirty="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Ultra-Reliable and </a:t>
            </a:r>
            <a:endParaRPr lang="en-US" altLang="ja-JP" sz="800" dirty="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Low Latency Communications</a:t>
            </a:r>
            <a:endParaRPr lang="en-US" altLang="ja-JP" sz="800" dirty="0">
              <a:latin typeface="Meiryo" panose="020B0604030504040204" pitchFamily="34" charset="-128"/>
              <a:ea typeface="Meiryo" panose="020B0604030504040204" pitchFamily="34" charset="-128"/>
              <a:cs typeface="Meiryo" charset="-128"/>
            </a:endParaRPr>
          </a:p>
        </p:txBody>
      </p:sp>
      <p:sp>
        <p:nvSpPr>
          <p:cNvPr id="12" name="正方形/長方形 11">
            <a:extLst>
              <a:ext uri="{FF2B5EF4-FFF2-40B4-BE49-F238E27FC236}">
                <a16:creationId xmlns:a16="http://schemas.microsoft.com/office/drawing/2014/main" id="{3FFFD75D-CB20-7146-AD1C-CE81F7A61E8B}"/>
              </a:ext>
            </a:extLst>
          </p:cNvPr>
          <p:cNvSpPr/>
          <p:nvPr/>
        </p:nvSpPr>
        <p:spPr>
          <a:xfrm>
            <a:off x="302790" y="5099517"/>
            <a:ext cx="1461459" cy="553998"/>
          </a:xfrm>
          <a:prstGeom prst="rect">
            <a:avLst/>
          </a:prstGeom>
        </p:spPr>
        <p:txBody>
          <a:bodyPr wrap="square">
            <a:spAutoFit/>
          </a:bodyPr>
          <a:lstStyle/>
          <a:p>
            <a:r>
              <a:rPr lang="ja-JP" altLang="en-US" sz="1400" b="1">
                <a:latin typeface="Meiryo" panose="020B0604030504040204" pitchFamily="34" charset="-128"/>
                <a:ea typeface="Meiryo" panose="020B0604030504040204" pitchFamily="34" charset="-128"/>
              </a:rPr>
              <a:t>mMTC</a:t>
            </a:r>
            <a:r>
              <a:rPr lang="ja-JP" altLang="en-US" sz="1400">
                <a:latin typeface="Meiryo" panose="020B0604030504040204" pitchFamily="34" charset="-128"/>
                <a:ea typeface="Meiryo" panose="020B0604030504040204" pitchFamily="34" charset="-128"/>
              </a:rPr>
              <a:t>：</a:t>
            </a:r>
            <a:endParaRPr lang="en-US" altLang="ja-JP" sz="1400" dirty="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massive Machine Type </a:t>
            </a:r>
            <a:endParaRPr lang="en-US" altLang="ja-JP" sz="800" dirty="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Communications</a:t>
            </a:r>
            <a:endParaRPr lang="en-US" altLang="ja-JP" sz="800" dirty="0">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97E96793-0344-B24F-962F-E2A22833323C}"/>
              </a:ext>
            </a:extLst>
          </p:cNvPr>
          <p:cNvSpPr/>
          <p:nvPr/>
        </p:nvSpPr>
        <p:spPr>
          <a:xfrm>
            <a:off x="2912524" y="1414464"/>
            <a:ext cx="1603129" cy="430887"/>
          </a:xfrm>
          <a:prstGeom prst="rect">
            <a:avLst/>
          </a:prstGeom>
        </p:spPr>
        <p:txBody>
          <a:bodyPr wrap="square">
            <a:spAutoFit/>
          </a:bodyPr>
          <a:lstStyle/>
          <a:p>
            <a:r>
              <a:rPr lang="ja-JP" altLang="en-US" sz="1400" b="1">
                <a:latin typeface="Meiryo" panose="020B0604030504040204" pitchFamily="34" charset="-128"/>
                <a:ea typeface="Meiryo" panose="020B0604030504040204" pitchFamily="34" charset="-128"/>
              </a:rPr>
              <a:t>eMBB</a:t>
            </a:r>
            <a:r>
              <a:rPr lang="ja-JP" altLang="en-US" sz="1400">
                <a:latin typeface="Meiryo" panose="020B0604030504040204" pitchFamily="34" charset="-128"/>
                <a:ea typeface="Meiryo" panose="020B0604030504040204" pitchFamily="34" charset="-128"/>
              </a:rPr>
              <a:t>：</a:t>
            </a:r>
            <a:endParaRPr lang="en-US" altLang="ja-JP" sz="1400" dirty="0">
              <a:latin typeface="Meiryo" panose="020B0604030504040204" pitchFamily="34" charset="-128"/>
              <a:ea typeface="Meiryo" panose="020B0604030504040204" pitchFamily="34" charset="-128"/>
            </a:endParaRPr>
          </a:p>
          <a:p>
            <a:r>
              <a:rPr lang="ja-JP" altLang="en-US" sz="800">
                <a:latin typeface="Meiryo" panose="020B0604030504040204" pitchFamily="34" charset="-128"/>
                <a:ea typeface="Meiryo" panose="020B0604030504040204" pitchFamily="34" charset="-128"/>
              </a:rPr>
              <a:t>enhanced Mobile Broadband</a:t>
            </a:r>
            <a:endParaRPr lang="ja-JP" altLang="en-US" sz="800"/>
          </a:p>
        </p:txBody>
      </p:sp>
      <p:sp>
        <p:nvSpPr>
          <p:cNvPr id="5" name="テキスト ボックス 4">
            <a:extLst>
              <a:ext uri="{FF2B5EF4-FFF2-40B4-BE49-F238E27FC236}">
                <a16:creationId xmlns:a16="http://schemas.microsoft.com/office/drawing/2014/main" id="{9E13F472-081C-B041-A504-C342A2A5326B}"/>
              </a:ext>
            </a:extLst>
          </p:cNvPr>
          <p:cNvSpPr txBox="1"/>
          <p:nvPr/>
        </p:nvSpPr>
        <p:spPr>
          <a:xfrm>
            <a:off x="922436" y="976647"/>
            <a:ext cx="2031325" cy="461665"/>
          </a:xfrm>
          <a:prstGeom prst="rect">
            <a:avLst/>
          </a:prstGeom>
          <a:noFill/>
        </p:spPr>
        <p:txBody>
          <a:bodyPr wrap="none" rtlCol="0">
            <a:spAutoFit/>
          </a:bodyPr>
          <a:lstStyle/>
          <a:p>
            <a:pPr algn="r"/>
            <a:r>
              <a:rPr lang="ja-JP" altLang="en-US" sz="1200">
                <a:solidFill>
                  <a:schemeClr val="accent6">
                    <a:lumMod val="75000"/>
                  </a:schemeClr>
                </a:solidFill>
                <a:latin typeface="Meiryo" panose="020B0604030504040204" pitchFamily="34" charset="-128"/>
                <a:ea typeface="Meiryo" panose="020B0604030504040204" pitchFamily="34" charset="-128"/>
              </a:rPr>
              <a:t>リアリティの再現</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1200">
                <a:solidFill>
                  <a:schemeClr val="accent6">
                    <a:lumMod val="75000"/>
                  </a:schemeClr>
                </a:solidFill>
                <a:latin typeface="Meiryo" panose="020B0604030504040204" pitchFamily="34" charset="-128"/>
                <a:ea typeface="Meiryo" panose="020B0604030504040204" pitchFamily="34" charset="-128"/>
              </a:rPr>
              <a:t>光ファイバーの代替／補完</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23B1557D-0EFC-054C-8544-CC0E81EC1C2B}"/>
              </a:ext>
            </a:extLst>
          </p:cNvPr>
          <p:cNvSpPr txBox="1"/>
          <p:nvPr/>
        </p:nvSpPr>
        <p:spPr>
          <a:xfrm>
            <a:off x="291633" y="4684019"/>
            <a:ext cx="1877437" cy="461665"/>
          </a:xfrm>
          <a:prstGeom prst="rect">
            <a:avLst/>
          </a:prstGeom>
          <a:noFill/>
        </p:spPr>
        <p:txBody>
          <a:bodyPr wrap="none" rtlCol="0">
            <a:spAutoFit/>
          </a:bodyPr>
          <a:lstStyle/>
          <a:p>
            <a:r>
              <a:rPr lang="ja-JP" altLang="en-US" sz="1200">
                <a:solidFill>
                  <a:schemeClr val="accent6">
                    <a:lumMod val="75000"/>
                  </a:schemeClr>
                </a:solidFill>
                <a:latin typeface="Meiryo" panose="020B0604030504040204" pitchFamily="34" charset="-128"/>
                <a:ea typeface="Meiryo" panose="020B0604030504040204" pitchFamily="34" charset="-128"/>
              </a:rPr>
              <a:t>高精細／高分解能な</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200">
                <a:solidFill>
                  <a:schemeClr val="accent6">
                    <a:lumMod val="75000"/>
                  </a:schemeClr>
                </a:solidFill>
                <a:latin typeface="Meiryo" panose="020B0604030504040204" pitchFamily="34" charset="-128"/>
                <a:ea typeface="Meiryo" panose="020B0604030504040204" pitchFamily="34" charset="-128"/>
              </a:rPr>
              <a:t>デジタル・ツインの構築</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2158006C-89E3-CA44-9B8E-8A2FA078A352}"/>
              </a:ext>
            </a:extLst>
          </p:cNvPr>
          <p:cNvSpPr txBox="1"/>
          <p:nvPr/>
        </p:nvSpPr>
        <p:spPr>
          <a:xfrm>
            <a:off x="7298386" y="4684018"/>
            <a:ext cx="1415772" cy="461665"/>
          </a:xfrm>
          <a:prstGeom prst="rect">
            <a:avLst/>
          </a:prstGeom>
          <a:noFill/>
        </p:spPr>
        <p:txBody>
          <a:bodyPr wrap="none" rtlCol="0">
            <a:spAutoFit/>
          </a:bodyPr>
          <a:lstStyle/>
          <a:p>
            <a:r>
              <a:rPr lang="ja-JP" altLang="en-US" sz="1200">
                <a:solidFill>
                  <a:schemeClr val="accent6">
                    <a:lumMod val="75000"/>
                  </a:schemeClr>
                </a:solidFill>
                <a:latin typeface="Meiryo" panose="020B0604030504040204" pitchFamily="34" charset="-128"/>
                <a:ea typeface="Meiryo" panose="020B0604030504040204" pitchFamily="34" charset="-128"/>
              </a:rPr>
              <a:t>時空間の同期</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200">
                <a:solidFill>
                  <a:schemeClr val="accent6">
                    <a:lumMod val="75000"/>
                  </a:schemeClr>
                </a:solidFill>
                <a:latin typeface="Meiryo" panose="020B0604030504040204" pitchFamily="34" charset="-128"/>
                <a:ea typeface="Meiryo" panose="020B0604030504040204" pitchFamily="34" charset="-128"/>
              </a:rPr>
              <a:t>リアルタイム連携</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5053416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1EC4E1-74DD-614A-B4C8-8B4DD16D56F0}"/>
              </a:ext>
            </a:extLst>
          </p:cNvPr>
          <p:cNvSpPr>
            <a:spLocks noGrp="1"/>
          </p:cNvSpPr>
          <p:nvPr>
            <p:ph type="title"/>
          </p:nvPr>
        </p:nvSpPr>
        <p:spPr/>
        <p:txBody>
          <a:bodyPr/>
          <a:lstStyle/>
          <a:p>
            <a:r>
              <a:rPr kumimoji="1" lang="en-US" altLang="ja-JP" dirty="0"/>
              <a:t>5G</a:t>
            </a:r>
            <a:r>
              <a:rPr kumimoji="1" lang="ja-JP" altLang="en-US"/>
              <a:t>の３つの特性</a:t>
            </a:r>
          </a:p>
        </p:txBody>
      </p:sp>
      <p:sp>
        <p:nvSpPr>
          <p:cNvPr id="3" name="スライド番号プレースホルダー 2">
            <a:extLst>
              <a:ext uri="{FF2B5EF4-FFF2-40B4-BE49-F238E27FC236}">
                <a16:creationId xmlns:a16="http://schemas.microsoft.com/office/drawing/2014/main" id="{41426EA7-92B3-3947-9685-2EE44B1D0AF3}"/>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144</a:t>
            </a:fld>
            <a:endParaRPr kumimoji="1" lang="ja-JP" altLang="en-US"/>
          </a:p>
        </p:txBody>
      </p:sp>
      <p:pic>
        <p:nvPicPr>
          <p:cNvPr id="4" name="図 3">
            <a:extLst>
              <a:ext uri="{FF2B5EF4-FFF2-40B4-BE49-F238E27FC236}">
                <a16:creationId xmlns:a16="http://schemas.microsoft.com/office/drawing/2014/main" id="{9B4D6E8A-0FD5-E346-B8D3-08C5993D6E66}"/>
              </a:ext>
            </a:extLst>
          </p:cNvPr>
          <p:cNvPicPr>
            <a:picLocks noChangeAspect="1"/>
          </p:cNvPicPr>
          <p:nvPr/>
        </p:nvPicPr>
        <p:blipFill>
          <a:blip r:embed="rId2"/>
          <a:stretch>
            <a:fillRect/>
          </a:stretch>
        </p:blipFill>
        <p:spPr>
          <a:xfrm>
            <a:off x="505426" y="1912531"/>
            <a:ext cx="7916449" cy="2559652"/>
          </a:xfrm>
          <a:prstGeom prst="rect">
            <a:avLst/>
          </a:prstGeom>
        </p:spPr>
      </p:pic>
      <p:sp>
        <p:nvSpPr>
          <p:cNvPr id="5" name="正方形/長方形 4">
            <a:extLst>
              <a:ext uri="{FF2B5EF4-FFF2-40B4-BE49-F238E27FC236}">
                <a16:creationId xmlns:a16="http://schemas.microsoft.com/office/drawing/2014/main" id="{7BB6DACE-5CC2-FC4D-868B-30E845359AF9}"/>
              </a:ext>
            </a:extLst>
          </p:cNvPr>
          <p:cNvSpPr/>
          <p:nvPr/>
        </p:nvSpPr>
        <p:spPr>
          <a:xfrm>
            <a:off x="457200" y="4705179"/>
            <a:ext cx="8608646" cy="830997"/>
          </a:xfrm>
          <a:prstGeom prst="rect">
            <a:avLst/>
          </a:prstGeom>
        </p:spPr>
        <p:txBody>
          <a:bodyPr wrap="square">
            <a:spAutoFit/>
          </a:bodyPr>
          <a:lstStyle/>
          <a:p>
            <a:pPr marL="285750" indent="-285750">
              <a:buFont typeface="Wingdings" pitchFamily="2" charset="2"/>
              <a:buChar char="l"/>
            </a:pPr>
            <a:r>
              <a:rPr lang="ja-JP" altLang="en-US" sz="1600" b="1">
                <a:latin typeface="Meiryo" panose="020B0604030504040204" pitchFamily="34" charset="-128"/>
                <a:ea typeface="Meiryo" panose="020B0604030504040204" pitchFamily="34" charset="-128"/>
              </a:rPr>
              <a:t>URLLC</a:t>
            </a:r>
            <a:r>
              <a:rPr lang="ja-JP" altLang="en-US" sz="1600">
                <a:latin typeface="Meiryo" panose="020B0604030504040204" pitchFamily="34" charset="-128"/>
                <a:ea typeface="Meiryo" panose="020B0604030504040204" pitchFamily="34" charset="-128"/>
              </a:rPr>
              <a:t>：Ultra-Reliable and Low Latency Communications／</a:t>
            </a:r>
            <a:r>
              <a:rPr lang="ja-JP" altLang="en-US" sz="1600">
                <a:latin typeface="Meiryo" panose="020B0604030504040204" pitchFamily="34" charset="-128"/>
                <a:ea typeface="Meiryo" panose="020B0604030504040204" pitchFamily="34" charset="-128"/>
                <a:cs typeface="Meiryo" charset="-128"/>
              </a:rPr>
              <a:t>超低遅延・超高信頼性</a:t>
            </a:r>
            <a:endParaRPr lang="en-US" altLang="ja-JP" sz="1600" dirty="0">
              <a:latin typeface="Meiryo" panose="020B0604030504040204" pitchFamily="34" charset="-128"/>
              <a:ea typeface="Meiryo" panose="020B0604030504040204" pitchFamily="34" charset="-128"/>
              <a:cs typeface="Meiryo" charset="-128"/>
            </a:endParaRPr>
          </a:p>
          <a:p>
            <a:pPr marL="285750" indent="-285750">
              <a:buFont typeface="Wingdings" pitchFamily="2" charset="2"/>
              <a:buChar char="l"/>
            </a:pPr>
            <a:r>
              <a:rPr lang="ja-JP" altLang="en-US" sz="1600" b="1">
                <a:latin typeface="Meiryo" panose="020B0604030504040204" pitchFamily="34" charset="-128"/>
                <a:ea typeface="Meiryo" panose="020B0604030504040204" pitchFamily="34" charset="-128"/>
              </a:rPr>
              <a:t>eMBB</a:t>
            </a:r>
            <a:r>
              <a:rPr lang="ja-JP" altLang="en-US" sz="1600">
                <a:latin typeface="Meiryo" panose="020B0604030504040204" pitchFamily="34" charset="-128"/>
                <a:ea typeface="Meiryo" panose="020B0604030504040204" pitchFamily="34" charset="-128"/>
              </a:rPr>
              <a:t>：enhanced Mobile Broadband／高速大容量通信　＊標準化が先行</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b="1">
                <a:latin typeface="Meiryo" panose="020B0604030504040204" pitchFamily="34" charset="-128"/>
                <a:ea typeface="Meiryo" panose="020B0604030504040204" pitchFamily="34" charset="-128"/>
              </a:rPr>
              <a:t>mMTC</a:t>
            </a:r>
            <a:r>
              <a:rPr lang="ja-JP" altLang="en-US" sz="1600">
                <a:latin typeface="Meiryo" panose="020B0604030504040204" pitchFamily="34" charset="-128"/>
                <a:ea typeface="Meiryo" panose="020B0604030504040204" pitchFamily="34" charset="-128"/>
              </a:rPr>
              <a:t>：massive Machine Type Communications／大量端末接続</a:t>
            </a:r>
            <a:endParaRPr lang="en-US" altLang="ja-JP" sz="16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8225069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788D0D-006D-3645-A4E5-08B5AC193A7B}"/>
              </a:ext>
            </a:extLst>
          </p:cNvPr>
          <p:cNvSpPr>
            <a:spLocks noGrp="1"/>
          </p:cNvSpPr>
          <p:nvPr>
            <p:ph type="title"/>
          </p:nvPr>
        </p:nvSpPr>
        <p:spPr/>
        <p:txBody>
          <a:bodyPr/>
          <a:lstStyle/>
          <a:p>
            <a:r>
              <a:rPr lang="en-US" altLang="ja-JP" dirty="0"/>
              <a:t>5G</a:t>
            </a:r>
            <a:r>
              <a:rPr lang="ja-JP" altLang="en-US"/>
              <a:t>の３つの特性とアプリケーション</a:t>
            </a:r>
            <a:endParaRPr kumimoji="1" lang="ja-JP" altLang="en-US"/>
          </a:p>
        </p:txBody>
      </p:sp>
      <p:pic>
        <p:nvPicPr>
          <p:cNvPr id="11" name="図 10">
            <a:extLst>
              <a:ext uri="{FF2B5EF4-FFF2-40B4-BE49-F238E27FC236}">
                <a16:creationId xmlns:a16="http://schemas.microsoft.com/office/drawing/2014/main" id="{47360DC2-C135-7148-B4A8-77C23F213C1F}"/>
              </a:ext>
            </a:extLst>
          </p:cNvPr>
          <p:cNvPicPr>
            <a:picLocks noChangeAspect="1"/>
          </p:cNvPicPr>
          <p:nvPr/>
        </p:nvPicPr>
        <p:blipFill>
          <a:blip r:embed="rId2"/>
          <a:stretch>
            <a:fillRect/>
          </a:stretch>
        </p:blipFill>
        <p:spPr>
          <a:xfrm>
            <a:off x="406750" y="1007693"/>
            <a:ext cx="8330499" cy="5259153"/>
          </a:xfrm>
          <a:prstGeom prst="rect">
            <a:avLst/>
          </a:prstGeom>
        </p:spPr>
      </p:pic>
    </p:spTree>
    <p:extLst>
      <p:ext uri="{BB962C8B-B14F-4D97-AF65-F5344CB8AC3E}">
        <p14:creationId xmlns:p14="http://schemas.microsoft.com/office/powerpoint/2010/main" val="14386276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850A999-E616-5C4C-9F9F-D610AC925EFC}"/>
              </a:ext>
            </a:extLst>
          </p:cNvPr>
          <p:cNvSpPr>
            <a:spLocks noGrp="1"/>
          </p:cNvSpPr>
          <p:nvPr>
            <p:ph type="title"/>
          </p:nvPr>
        </p:nvSpPr>
        <p:spPr/>
        <p:txBody>
          <a:bodyPr/>
          <a:lstStyle/>
          <a:p>
            <a:r>
              <a:rPr lang="en" altLang="ja-JP" dirty="0"/>
              <a:t>5G</a:t>
            </a:r>
            <a:r>
              <a:rPr lang="ja-JP" altLang="en-US"/>
              <a:t>の社会実装に向けたロードマップ</a:t>
            </a:r>
          </a:p>
        </p:txBody>
      </p:sp>
      <p:pic>
        <p:nvPicPr>
          <p:cNvPr id="4" name="図 3" descr="グラフィカル ユーザー インターフェイス, Web サイト&#10;&#10;自動的に生成された説明">
            <a:extLst>
              <a:ext uri="{FF2B5EF4-FFF2-40B4-BE49-F238E27FC236}">
                <a16:creationId xmlns:a16="http://schemas.microsoft.com/office/drawing/2014/main" id="{3C85BE1D-9529-C047-B352-926342C5DB4A}"/>
              </a:ext>
            </a:extLst>
          </p:cNvPr>
          <p:cNvPicPr>
            <a:picLocks noChangeAspect="1"/>
          </p:cNvPicPr>
          <p:nvPr/>
        </p:nvPicPr>
        <p:blipFill>
          <a:blip r:embed="rId2"/>
          <a:stretch>
            <a:fillRect/>
          </a:stretch>
        </p:blipFill>
        <p:spPr>
          <a:xfrm>
            <a:off x="125760" y="1196752"/>
            <a:ext cx="8892480" cy="4589899"/>
          </a:xfrm>
          <a:prstGeom prst="rect">
            <a:avLst/>
          </a:prstGeom>
        </p:spPr>
      </p:pic>
      <p:sp>
        <p:nvSpPr>
          <p:cNvPr id="2" name="正方形/長方形 1">
            <a:extLst>
              <a:ext uri="{FF2B5EF4-FFF2-40B4-BE49-F238E27FC236}">
                <a16:creationId xmlns:a16="http://schemas.microsoft.com/office/drawing/2014/main" id="{813031B9-A08D-304A-9251-CCAC8A7A2F27}"/>
              </a:ext>
            </a:extLst>
          </p:cNvPr>
          <p:cNvSpPr/>
          <p:nvPr/>
        </p:nvSpPr>
        <p:spPr>
          <a:xfrm>
            <a:off x="4446240" y="5842729"/>
            <a:ext cx="4572000" cy="246221"/>
          </a:xfrm>
          <a:prstGeom prst="rect">
            <a:avLst/>
          </a:prstGeom>
        </p:spPr>
        <p:txBody>
          <a:bodyPr>
            <a:spAutoFit/>
          </a:bodyPr>
          <a:lstStyle/>
          <a:p>
            <a:pPr algn="r"/>
            <a:r>
              <a:rPr lang="ja-JP" altLang="en-US" sz="1000">
                <a:hlinkClick r:id="rId3"/>
              </a:rPr>
              <a:t>https://www.soumu.go.jp/johotsusintokei/linkdata/r02_01_houkoku.pdf</a:t>
            </a:r>
            <a:endParaRPr lang="ja-JP" altLang="en-US" sz="1000"/>
          </a:p>
        </p:txBody>
      </p:sp>
      <p:sp>
        <p:nvSpPr>
          <p:cNvPr id="3" name="正方形/長方形 2">
            <a:extLst>
              <a:ext uri="{FF2B5EF4-FFF2-40B4-BE49-F238E27FC236}">
                <a16:creationId xmlns:a16="http://schemas.microsoft.com/office/drawing/2014/main" id="{99821507-9C9A-E349-9CD9-0630ED478860}"/>
              </a:ext>
            </a:extLst>
          </p:cNvPr>
          <p:cNvSpPr/>
          <p:nvPr/>
        </p:nvSpPr>
        <p:spPr>
          <a:xfrm>
            <a:off x="5568380" y="6145028"/>
            <a:ext cx="3449859" cy="246221"/>
          </a:xfrm>
          <a:prstGeom prst="rect">
            <a:avLst/>
          </a:prstGeom>
        </p:spPr>
        <p:txBody>
          <a:bodyPr wrap="square">
            <a:spAutoFit/>
          </a:bodyPr>
          <a:lstStyle/>
          <a:p>
            <a:pPr algn="r"/>
            <a:r>
              <a:rPr lang="ja-JP" altLang="en-US" sz="1000">
                <a:hlinkClick r:id="rId4"/>
              </a:rPr>
              <a:t>https://www.soumu.go.jp/main_content/000633132.pdf</a:t>
            </a:r>
            <a:endParaRPr lang="ja-JP" altLang="en-US" sz="1000"/>
          </a:p>
        </p:txBody>
      </p:sp>
      <p:sp>
        <p:nvSpPr>
          <p:cNvPr id="6" name="正方形/長方形 5">
            <a:extLst>
              <a:ext uri="{FF2B5EF4-FFF2-40B4-BE49-F238E27FC236}">
                <a16:creationId xmlns:a16="http://schemas.microsoft.com/office/drawing/2014/main" id="{BC9419E5-939A-CE46-BB2F-4BC42A22C03C}"/>
              </a:ext>
            </a:extLst>
          </p:cNvPr>
          <p:cNvSpPr/>
          <p:nvPr/>
        </p:nvSpPr>
        <p:spPr>
          <a:xfrm>
            <a:off x="1365294" y="6177671"/>
            <a:ext cx="4572000" cy="246221"/>
          </a:xfrm>
          <a:prstGeom prst="rect">
            <a:avLst/>
          </a:prstGeom>
        </p:spPr>
        <p:txBody>
          <a:bodyPr>
            <a:spAutoFit/>
          </a:bodyPr>
          <a:lstStyle/>
          <a:p>
            <a:pPr algn="r"/>
            <a:r>
              <a:rPr lang="en-US" altLang="ja-JP" sz="1000" dirty="0">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参考</a:t>
            </a:r>
            <a:r>
              <a:rPr lang="en-US" altLang="ja-JP" sz="1000" dirty="0">
                <a:latin typeface="Meiryo" panose="020B0604030504040204" pitchFamily="34" charset="-128"/>
                <a:ea typeface="Meiryo" panose="020B0604030504040204" pitchFamily="34" charset="-128"/>
              </a:rPr>
              <a:t>】</a:t>
            </a:r>
            <a:r>
              <a:rPr lang="ja-JP" altLang="en-US" sz="1000">
                <a:latin typeface="Meiryo" panose="020B0604030504040204" pitchFamily="34" charset="-128"/>
                <a:ea typeface="Meiryo" panose="020B0604030504040204" pitchFamily="34" charset="-128"/>
              </a:rPr>
              <a:t>第5世代移動通信システム（5G）の今と将来展望 </a:t>
            </a:r>
          </a:p>
        </p:txBody>
      </p:sp>
    </p:spTree>
    <p:extLst>
      <p:ext uri="{BB962C8B-B14F-4D97-AF65-F5344CB8AC3E}">
        <p14:creationId xmlns:p14="http://schemas.microsoft.com/office/powerpoint/2010/main" val="72539062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正方形/長方形 59">
            <a:extLst>
              <a:ext uri="{FF2B5EF4-FFF2-40B4-BE49-F238E27FC236}">
                <a16:creationId xmlns:a16="http://schemas.microsoft.com/office/drawing/2014/main" id="{435344BF-C98A-654F-AF20-054ABF121E5F}"/>
              </a:ext>
            </a:extLst>
          </p:cNvPr>
          <p:cNvSpPr/>
          <p:nvPr/>
        </p:nvSpPr>
        <p:spPr>
          <a:xfrm>
            <a:off x="3557306" y="3988284"/>
            <a:ext cx="2013179" cy="79208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0D8EE212-BF04-E246-82B4-C5F26DAB6D1A}"/>
              </a:ext>
            </a:extLst>
          </p:cNvPr>
          <p:cNvSpPr/>
          <p:nvPr/>
        </p:nvSpPr>
        <p:spPr>
          <a:xfrm>
            <a:off x="1920620" y="4257333"/>
            <a:ext cx="556820" cy="4308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a:extLst>
              <a:ext uri="{FF2B5EF4-FFF2-40B4-BE49-F238E27FC236}">
                <a16:creationId xmlns:a16="http://schemas.microsoft.com/office/drawing/2014/main" id="{A627AD37-00E7-824D-BA02-13F2BBAC48F1}"/>
              </a:ext>
            </a:extLst>
          </p:cNvPr>
          <p:cNvSpPr/>
          <p:nvPr/>
        </p:nvSpPr>
        <p:spPr>
          <a:xfrm>
            <a:off x="1191675" y="5356817"/>
            <a:ext cx="2013943" cy="575683"/>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06BD2F3-FA25-814C-8BCE-F765B0B44D1C}"/>
              </a:ext>
            </a:extLst>
          </p:cNvPr>
          <p:cNvSpPr>
            <a:spLocks noGrp="1"/>
          </p:cNvSpPr>
          <p:nvPr>
            <p:ph type="title"/>
          </p:nvPr>
        </p:nvSpPr>
        <p:spPr/>
        <p:txBody>
          <a:bodyPr/>
          <a:lstStyle/>
          <a:p>
            <a:r>
              <a:rPr kumimoji="1" lang="en-US" altLang="ja-JP" dirty="0"/>
              <a:t>5G</a:t>
            </a:r>
            <a:r>
              <a:rPr kumimoji="1" lang="ja-JP" altLang="en-US"/>
              <a:t>の普及段階</a:t>
            </a:r>
          </a:p>
        </p:txBody>
      </p:sp>
      <p:sp>
        <p:nvSpPr>
          <p:cNvPr id="9" name="正方形/長方形 8">
            <a:extLst>
              <a:ext uri="{FF2B5EF4-FFF2-40B4-BE49-F238E27FC236}">
                <a16:creationId xmlns:a16="http://schemas.microsoft.com/office/drawing/2014/main" id="{23E5E3C3-6193-5449-92FF-62D735309410}"/>
              </a:ext>
            </a:extLst>
          </p:cNvPr>
          <p:cNvSpPr/>
          <p:nvPr/>
        </p:nvSpPr>
        <p:spPr>
          <a:xfrm>
            <a:off x="5939760" y="1895659"/>
            <a:ext cx="648072" cy="57606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390592B4-C28C-9B48-947B-2BA5ABE819AC}"/>
              </a:ext>
            </a:extLst>
          </p:cNvPr>
          <p:cNvSpPr/>
          <p:nvPr/>
        </p:nvSpPr>
        <p:spPr>
          <a:xfrm>
            <a:off x="6622695" y="1896042"/>
            <a:ext cx="648072" cy="57606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8B658ED3-FF37-6248-9813-265ACC211A73}"/>
              </a:ext>
            </a:extLst>
          </p:cNvPr>
          <p:cNvSpPr/>
          <p:nvPr/>
        </p:nvSpPr>
        <p:spPr>
          <a:xfrm>
            <a:off x="7305630" y="1896042"/>
            <a:ext cx="648072" cy="57606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A8DD9CFE-11E7-FD4D-BC1F-260AC8C06DE2}"/>
              </a:ext>
            </a:extLst>
          </p:cNvPr>
          <p:cNvSpPr txBox="1"/>
          <p:nvPr/>
        </p:nvSpPr>
        <p:spPr>
          <a:xfrm>
            <a:off x="5942434" y="1980192"/>
            <a:ext cx="645398" cy="430887"/>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高速</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en-US" altLang="ja-JP" sz="1000" dirty="0" err="1">
                <a:solidFill>
                  <a:schemeClr val="bg1"/>
                </a:solidFill>
                <a:latin typeface="Meiryo" panose="020B0604030504040204" pitchFamily="34" charset="-128"/>
                <a:ea typeface="Meiryo" panose="020B0604030504040204" pitchFamily="34" charset="-128"/>
              </a:rPr>
              <a:t>eMBB</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DB34208D-433C-5544-9399-51A8AF165CB9}"/>
              </a:ext>
            </a:extLst>
          </p:cNvPr>
          <p:cNvSpPr txBox="1"/>
          <p:nvPr/>
        </p:nvSpPr>
        <p:spPr>
          <a:xfrm>
            <a:off x="6631366" y="1980193"/>
            <a:ext cx="645398" cy="430887"/>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低遅延</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en-US" altLang="ja-JP" sz="1000" dirty="0">
                <a:solidFill>
                  <a:schemeClr val="bg1"/>
                </a:solidFill>
                <a:latin typeface="Meiryo" panose="020B0604030504040204" pitchFamily="34" charset="-128"/>
                <a:ea typeface="Meiryo" panose="020B0604030504040204" pitchFamily="34" charset="-128"/>
              </a:rPr>
              <a:t>U</a:t>
            </a:r>
            <a:r>
              <a:rPr kumimoji="1" lang="en-US" altLang="ja-JP" sz="1000" dirty="0">
                <a:solidFill>
                  <a:schemeClr val="bg1"/>
                </a:solidFill>
                <a:latin typeface="Meiryo" panose="020B0604030504040204" pitchFamily="34" charset="-128"/>
                <a:ea typeface="Meiryo" panose="020B0604030504040204" pitchFamily="34" charset="-128"/>
              </a:rPr>
              <a:t>RLLC</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CD29A7BE-724F-1046-AB39-BAB0C5A7F35E}"/>
              </a:ext>
            </a:extLst>
          </p:cNvPr>
          <p:cNvSpPr txBox="1"/>
          <p:nvPr/>
        </p:nvSpPr>
        <p:spPr>
          <a:xfrm>
            <a:off x="7308304" y="1980192"/>
            <a:ext cx="645398" cy="430887"/>
          </a:xfrm>
          <a:prstGeom prst="rect">
            <a:avLst/>
          </a:prstGeom>
          <a:noFill/>
        </p:spPr>
        <p:txBody>
          <a:bodyPr wrap="squar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多</a:t>
            </a:r>
            <a:r>
              <a:rPr kumimoji="1" lang="ja-JP" altLang="en-US" sz="1200">
                <a:solidFill>
                  <a:schemeClr val="bg1"/>
                </a:solidFill>
                <a:latin typeface="Meiryo" panose="020B0604030504040204" pitchFamily="34" charset="-128"/>
                <a:ea typeface="Meiryo" panose="020B0604030504040204" pitchFamily="34" charset="-128"/>
              </a:rPr>
              <a:t>接続</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en-US" altLang="ja-JP" sz="1000" dirty="0" err="1">
                <a:solidFill>
                  <a:schemeClr val="bg1"/>
                </a:solidFill>
                <a:latin typeface="Meiryo" panose="020B0604030504040204" pitchFamily="34" charset="-128"/>
                <a:ea typeface="Meiryo" panose="020B0604030504040204" pitchFamily="34" charset="-128"/>
              </a:rPr>
              <a:t>mMTC</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F52DA2B0-F501-EC46-AF53-CB4133B8C8CE}"/>
              </a:ext>
            </a:extLst>
          </p:cNvPr>
          <p:cNvSpPr/>
          <p:nvPr/>
        </p:nvSpPr>
        <p:spPr>
          <a:xfrm>
            <a:off x="3557695" y="1899669"/>
            <a:ext cx="648072" cy="576064"/>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36A9D809-3BD1-6C4D-AD6F-EB00628DA8E3}"/>
              </a:ext>
            </a:extLst>
          </p:cNvPr>
          <p:cNvSpPr/>
          <p:nvPr/>
        </p:nvSpPr>
        <p:spPr>
          <a:xfrm>
            <a:off x="4240630" y="1900052"/>
            <a:ext cx="648072" cy="576064"/>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BD5EB3C8-43FB-FD42-AC2E-9E7F88B26C02}"/>
              </a:ext>
            </a:extLst>
          </p:cNvPr>
          <p:cNvSpPr/>
          <p:nvPr/>
        </p:nvSpPr>
        <p:spPr>
          <a:xfrm>
            <a:off x="4923565" y="1900052"/>
            <a:ext cx="648072" cy="576064"/>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08DDBAF0-4405-D343-B377-B7B7914B8F1F}"/>
              </a:ext>
            </a:extLst>
          </p:cNvPr>
          <p:cNvSpPr txBox="1"/>
          <p:nvPr/>
        </p:nvSpPr>
        <p:spPr>
          <a:xfrm>
            <a:off x="3560369" y="1984202"/>
            <a:ext cx="645398" cy="430887"/>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高速</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en-US" altLang="ja-JP" sz="1000" dirty="0" err="1">
                <a:solidFill>
                  <a:schemeClr val="bg1"/>
                </a:solidFill>
                <a:latin typeface="Meiryo" panose="020B0604030504040204" pitchFamily="34" charset="-128"/>
                <a:ea typeface="Meiryo" panose="020B0604030504040204" pitchFamily="34" charset="-128"/>
              </a:rPr>
              <a:t>eMBB</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445B7097-E042-1343-AAAF-340AB3FB9351}"/>
              </a:ext>
            </a:extLst>
          </p:cNvPr>
          <p:cNvSpPr txBox="1"/>
          <p:nvPr/>
        </p:nvSpPr>
        <p:spPr>
          <a:xfrm>
            <a:off x="4249301" y="1984203"/>
            <a:ext cx="645398" cy="430887"/>
          </a:xfrm>
          <a:prstGeom prst="rect">
            <a:avLst/>
          </a:prstGeom>
          <a:solidFill>
            <a:schemeClr val="bg1">
              <a:lumMod val="50000"/>
            </a:schemeClr>
          </a:solidFill>
        </p:spPr>
        <p:txBody>
          <a:bodyPr wrap="square" rtlCol="0">
            <a:spAutoFit/>
          </a:bodyPr>
          <a:lstStyle/>
          <a:p>
            <a:pPr algn="ctr"/>
            <a:r>
              <a:rPr kumimoji="1" lang="ja-JP" altLang="en-US" sz="1200">
                <a:solidFill>
                  <a:schemeClr val="bg1">
                    <a:lumMod val="75000"/>
                  </a:schemeClr>
                </a:solidFill>
                <a:latin typeface="Meiryo" panose="020B0604030504040204" pitchFamily="34" charset="-128"/>
                <a:ea typeface="Meiryo" panose="020B0604030504040204" pitchFamily="34" charset="-128"/>
              </a:rPr>
              <a:t>低遅延</a:t>
            </a:r>
            <a:endParaRPr kumimoji="1" lang="en-US" altLang="ja-JP" sz="1200" dirty="0">
              <a:solidFill>
                <a:schemeClr val="bg1">
                  <a:lumMod val="75000"/>
                </a:schemeClr>
              </a:solidFill>
              <a:latin typeface="Meiryo" panose="020B0604030504040204" pitchFamily="34" charset="-128"/>
              <a:ea typeface="Meiryo" panose="020B0604030504040204" pitchFamily="34" charset="-128"/>
            </a:endParaRPr>
          </a:p>
          <a:p>
            <a:pPr algn="ctr"/>
            <a:r>
              <a:rPr lang="en-US" altLang="ja-JP" sz="1000" dirty="0">
                <a:solidFill>
                  <a:schemeClr val="bg1">
                    <a:lumMod val="75000"/>
                  </a:schemeClr>
                </a:solidFill>
                <a:latin typeface="Meiryo" panose="020B0604030504040204" pitchFamily="34" charset="-128"/>
                <a:ea typeface="Meiryo" panose="020B0604030504040204" pitchFamily="34" charset="-128"/>
              </a:rPr>
              <a:t>U</a:t>
            </a:r>
            <a:r>
              <a:rPr kumimoji="1" lang="en-US" altLang="ja-JP" sz="1000" dirty="0">
                <a:solidFill>
                  <a:schemeClr val="bg1">
                    <a:lumMod val="75000"/>
                  </a:schemeClr>
                </a:solidFill>
                <a:latin typeface="Meiryo" panose="020B0604030504040204" pitchFamily="34" charset="-128"/>
                <a:ea typeface="Meiryo" panose="020B0604030504040204" pitchFamily="34" charset="-128"/>
              </a:rPr>
              <a:t>RLLC</a:t>
            </a:r>
            <a:endParaRPr kumimoji="1" lang="ja-JP" altLang="en-US" sz="1000">
              <a:solidFill>
                <a:schemeClr val="bg1">
                  <a:lumMod val="75000"/>
                </a:schemeClr>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BE029B96-75D6-EA4C-9BFA-347BED55C4D0}"/>
              </a:ext>
            </a:extLst>
          </p:cNvPr>
          <p:cNvSpPr txBox="1"/>
          <p:nvPr/>
        </p:nvSpPr>
        <p:spPr>
          <a:xfrm>
            <a:off x="4926239" y="1984202"/>
            <a:ext cx="645398" cy="430887"/>
          </a:xfrm>
          <a:prstGeom prst="rect">
            <a:avLst/>
          </a:prstGeom>
          <a:solidFill>
            <a:schemeClr val="bg1">
              <a:lumMod val="50000"/>
            </a:schemeClr>
          </a:solidFill>
        </p:spPr>
        <p:txBody>
          <a:bodyPr wrap="square" rtlCol="0">
            <a:spAutoFit/>
          </a:bodyPr>
          <a:lstStyle/>
          <a:p>
            <a:pPr algn="ctr"/>
            <a:r>
              <a:rPr lang="ja-JP" altLang="en-US" sz="1200">
                <a:solidFill>
                  <a:schemeClr val="bg1">
                    <a:lumMod val="75000"/>
                  </a:schemeClr>
                </a:solidFill>
                <a:latin typeface="Meiryo" panose="020B0604030504040204" pitchFamily="34" charset="-128"/>
                <a:ea typeface="Meiryo" panose="020B0604030504040204" pitchFamily="34" charset="-128"/>
              </a:rPr>
              <a:t>多</a:t>
            </a:r>
            <a:r>
              <a:rPr kumimoji="1" lang="ja-JP" altLang="en-US" sz="1200">
                <a:solidFill>
                  <a:schemeClr val="bg1">
                    <a:lumMod val="75000"/>
                  </a:schemeClr>
                </a:solidFill>
                <a:latin typeface="Meiryo" panose="020B0604030504040204" pitchFamily="34" charset="-128"/>
                <a:ea typeface="Meiryo" panose="020B0604030504040204" pitchFamily="34" charset="-128"/>
              </a:rPr>
              <a:t>接続</a:t>
            </a:r>
            <a:endParaRPr kumimoji="1" lang="en-US" altLang="ja-JP" sz="1200" dirty="0">
              <a:solidFill>
                <a:schemeClr val="bg1">
                  <a:lumMod val="75000"/>
                </a:schemeClr>
              </a:solidFill>
              <a:latin typeface="Meiryo" panose="020B0604030504040204" pitchFamily="34" charset="-128"/>
              <a:ea typeface="Meiryo" panose="020B0604030504040204" pitchFamily="34" charset="-128"/>
            </a:endParaRPr>
          </a:p>
          <a:p>
            <a:pPr algn="ctr"/>
            <a:r>
              <a:rPr lang="en-US" altLang="ja-JP" sz="1000" dirty="0" err="1">
                <a:solidFill>
                  <a:schemeClr val="bg1">
                    <a:lumMod val="75000"/>
                  </a:schemeClr>
                </a:solidFill>
                <a:latin typeface="Meiryo" panose="020B0604030504040204" pitchFamily="34" charset="-128"/>
                <a:ea typeface="Meiryo" panose="020B0604030504040204" pitchFamily="34" charset="-128"/>
              </a:rPr>
              <a:t>mMTC</a:t>
            </a:r>
            <a:endParaRPr kumimoji="1" lang="ja-JP" altLang="en-US" sz="1000">
              <a:solidFill>
                <a:schemeClr val="bg1">
                  <a:lumMod val="75000"/>
                </a:schemeClr>
              </a:solidFill>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3A39D23F-79F4-A649-9764-DA28DA5F1BF6}"/>
              </a:ext>
            </a:extLst>
          </p:cNvPr>
          <p:cNvSpPr/>
          <p:nvPr/>
        </p:nvSpPr>
        <p:spPr>
          <a:xfrm>
            <a:off x="1191677" y="1895276"/>
            <a:ext cx="648072" cy="576064"/>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54EA717B-289C-2B41-8AC7-250D5626048C}"/>
              </a:ext>
            </a:extLst>
          </p:cNvPr>
          <p:cNvSpPr/>
          <p:nvPr/>
        </p:nvSpPr>
        <p:spPr>
          <a:xfrm>
            <a:off x="1874612" y="1895659"/>
            <a:ext cx="648072" cy="576064"/>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A5EA0FE5-5AE2-C44D-AAFC-8117B871236E}"/>
              </a:ext>
            </a:extLst>
          </p:cNvPr>
          <p:cNvSpPr/>
          <p:nvPr/>
        </p:nvSpPr>
        <p:spPr>
          <a:xfrm>
            <a:off x="2557547" y="1895659"/>
            <a:ext cx="648072" cy="576064"/>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CB57A8B9-3AC2-E341-863A-5B5EFF64A31F}"/>
              </a:ext>
            </a:extLst>
          </p:cNvPr>
          <p:cNvSpPr txBox="1"/>
          <p:nvPr/>
        </p:nvSpPr>
        <p:spPr>
          <a:xfrm>
            <a:off x="1194351" y="1979809"/>
            <a:ext cx="645398" cy="430887"/>
          </a:xfrm>
          <a:prstGeom prst="rect">
            <a:avLst/>
          </a:prstGeom>
          <a:noFill/>
        </p:spPr>
        <p:txBody>
          <a:bodyPr wrap="square" rtlCol="0">
            <a:spAutoFit/>
          </a:bodyPr>
          <a:lstStyle/>
          <a:p>
            <a:pPr algn="ctr"/>
            <a:r>
              <a:rPr kumimoji="1" lang="ja-JP" altLang="en-US" sz="1200">
                <a:solidFill>
                  <a:schemeClr val="bg1">
                    <a:lumMod val="75000"/>
                  </a:schemeClr>
                </a:solidFill>
                <a:latin typeface="Meiryo" panose="020B0604030504040204" pitchFamily="34" charset="-128"/>
                <a:ea typeface="Meiryo" panose="020B0604030504040204" pitchFamily="34" charset="-128"/>
              </a:rPr>
              <a:t>高速</a:t>
            </a:r>
            <a:endParaRPr kumimoji="1" lang="en-US" altLang="ja-JP" sz="1200" dirty="0">
              <a:solidFill>
                <a:schemeClr val="bg1">
                  <a:lumMod val="75000"/>
                </a:schemeClr>
              </a:solidFill>
              <a:latin typeface="Meiryo" panose="020B0604030504040204" pitchFamily="34" charset="-128"/>
              <a:ea typeface="Meiryo" panose="020B0604030504040204" pitchFamily="34" charset="-128"/>
            </a:endParaRPr>
          </a:p>
          <a:p>
            <a:pPr algn="ctr"/>
            <a:r>
              <a:rPr lang="en-US" altLang="ja-JP" sz="1000" dirty="0" err="1">
                <a:solidFill>
                  <a:schemeClr val="bg1">
                    <a:lumMod val="75000"/>
                  </a:schemeClr>
                </a:solidFill>
                <a:latin typeface="Meiryo" panose="020B0604030504040204" pitchFamily="34" charset="-128"/>
                <a:ea typeface="Meiryo" panose="020B0604030504040204" pitchFamily="34" charset="-128"/>
              </a:rPr>
              <a:t>eMBB</a:t>
            </a:r>
            <a:endParaRPr kumimoji="1" lang="ja-JP" altLang="en-US" sz="1000">
              <a:solidFill>
                <a:schemeClr val="bg1">
                  <a:lumMod val="75000"/>
                </a:schemeClr>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51BE1803-72A3-1E49-BDDA-74C8912790FD}"/>
              </a:ext>
            </a:extLst>
          </p:cNvPr>
          <p:cNvSpPr txBox="1"/>
          <p:nvPr/>
        </p:nvSpPr>
        <p:spPr>
          <a:xfrm>
            <a:off x="1883283" y="1979810"/>
            <a:ext cx="645398" cy="430887"/>
          </a:xfrm>
          <a:prstGeom prst="rect">
            <a:avLst/>
          </a:prstGeom>
          <a:noFill/>
        </p:spPr>
        <p:txBody>
          <a:bodyPr wrap="square" rtlCol="0">
            <a:spAutoFit/>
          </a:bodyPr>
          <a:lstStyle/>
          <a:p>
            <a:pPr algn="ctr"/>
            <a:r>
              <a:rPr kumimoji="1" lang="ja-JP" altLang="en-US" sz="1200">
                <a:solidFill>
                  <a:schemeClr val="bg1">
                    <a:lumMod val="75000"/>
                  </a:schemeClr>
                </a:solidFill>
                <a:latin typeface="Meiryo" panose="020B0604030504040204" pitchFamily="34" charset="-128"/>
                <a:ea typeface="Meiryo" panose="020B0604030504040204" pitchFamily="34" charset="-128"/>
              </a:rPr>
              <a:t>低遅延</a:t>
            </a:r>
            <a:endParaRPr kumimoji="1" lang="en-US" altLang="ja-JP" sz="1200" dirty="0">
              <a:solidFill>
                <a:schemeClr val="bg1">
                  <a:lumMod val="75000"/>
                </a:schemeClr>
              </a:solidFill>
              <a:latin typeface="Meiryo" panose="020B0604030504040204" pitchFamily="34" charset="-128"/>
              <a:ea typeface="Meiryo" panose="020B0604030504040204" pitchFamily="34" charset="-128"/>
            </a:endParaRPr>
          </a:p>
          <a:p>
            <a:pPr algn="ctr"/>
            <a:r>
              <a:rPr lang="en-US" altLang="ja-JP" sz="1000" dirty="0">
                <a:solidFill>
                  <a:schemeClr val="bg1">
                    <a:lumMod val="75000"/>
                  </a:schemeClr>
                </a:solidFill>
                <a:latin typeface="Meiryo" panose="020B0604030504040204" pitchFamily="34" charset="-128"/>
                <a:ea typeface="Meiryo" panose="020B0604030504040204" pitchFamily="34" charset="-128"/>
              </a:rPr>
              <a:t>U</a:t>
            </a:r>
            <a:r>
              <a:rPr kumimoji="1" lang="en-US" altLang="ja-JP" sz="1000" dirty="0">
                <a:solidFill>
                  <a:schemeClr val="bg1">
                    <a:lumMod val="75000"/>
                  </a:schemeClr>
                </a:solidFill>
                <a:latin typeface="Meiryo" panose="020B0604030504040204" pitchFamily="34" charset="-128"/>
                <a:ea typeface="Meiryo" panose="020B0604030504040204" pitchFamily="34" charset="-128"/>
              </a:rPr>
              <a:t>RLLC</a:t>
            </a:r>
            <a:endParaRPr kumimoji="1" lang="ja-JP" altLang="en-US" sz="1000">
              <a:solidFill>
                <a:schemeClr val="bg1">
                  <a:lumMod val="75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5D4A1B91-AC37-B041-89EB-556140CEC126}"/>
              </a:ext>
            </a:extLst>
          </p:cNvPr>
          <p:cNvSpPr txBox="1"/>
          <p:nvPr/>
        </p:nvSpPr>
        <p:spPr>
          <a:xfrm>
            <a:off x="2560221" y="1979809"/>
            <a:ext cx="645398" cy="430887"/>
          </a:xfrm>
          <a:prstGeom prst="rect">
            <a:avLst/>
          </a:prstGeom>
          <a:noFill/>
        </p:spPr>
        <p:txBody>
          <a:bodyPr wrap="square" rtlCol="0">
            <a:spAutoFit/>
          </a:bodyPr>
          <a:lstStyle/>
          <a:p>
            <a:pPr algn="ctr"/>
            <a:r>
              <a:rPr lang="ja-JP" altLang="en-US" sz="1200">
                <a:solidFill>
                  <a:schemeClr val="bg1">
                    <a:lumMod val="75000"/>
                  </a:schemeClr>
                </a:solidFill>
                <a:latin typeface="Meiryo" panose="020B0604030504040204" pitchFamily="34" charset="-128"/>
                <a:ea typeface="Meiryo" panose="020B0604030504040204" pitchFamily="34" charset="-128"/>
              </a:rPr>
              <a:t>多</a:t>
            </a:r>
            <a:r>
              <a:rPr kumimoji="1" lang="ja-JP" altLang="en-US" sz="1200">
                <a:solidFill>
                  <a:schemeClr val="bg1">
                    <a:lumMod val="75000"/>
                  </a:schemeClr>
                </a:solidFill>
                <a:latin typeface="Meiryo" panose="020B0604030504040204" pitchFamily="34" charset="-128"/>
                <a:ea typeface="Meiryo" panose="020B0604030504040204" pitchFamily="34" charset="-128"/>
              </a:rPr>
              <a:t>接続</a:t>
            </a:r>
            <a:endParaRPr kumimoji="1" lang="en-US" altLang="ja-JP" sz="1200" dirty="0">
              <a:solidFill>
                <a:schemeClr val="bg1">
                  <a:lumMod val="75000"/>
                </a:schemeClr>
              </a:solidFill>
              <a:latin typeface="Meiryo" panose="020B0604030504040204" pitchFamily="34" charset="-128"/>
              <a:ea typeface="Meiryo" panose="020B0604030504040204" pitchFamily="34" charset="-128"/>
            </a:endParaRPr>
          </a:p>
          <a:p>
            <a:pPr algn="ctr"/>
            <a:r>
              <a:rPr lang="en-US" altLang="ja-JP" sz="1000" dirty="0" err="1">
                <a:solidFill>
                  <a:schemeClr val="bg1">
                    <a:lumMod val="75000"/>
                  </a:schemeClr>
                </a:solidFill>
                <a:latin typeface="Meiryo" panose="020B0604030504040204" pitchFamily="34" charset="-128"/>
                <a:ea typeface="Meiryo" panose="020B0604030504040204" pitchFamily="34" charset="-128"/>
              </a:rPr>
              <a:t>mMTC</a:t>
            </a:r>
            <a:endParaRPr kumimoji="1" lang="ja-JP" altLang="en-US" sz="1000">
              <a:solidFill>
                <a:schemeClr val="bg1">
                  <a:lumMod val="75000"/>
                </a:schemeClr>
              </a:solidFill>
              <a:latin typeface="Meiryo" panose="020B0604030504040204" pitchFamily="34" charset="-128"/>
              <a:ea typeface="Meiryo" panose="020B0604030504040204" pitchFamily="34" charset="-128"/>
            </a:endParaRPr>
          </a:p>
        </p:txBody>
      </p:sp>
      <p:pic>
        <p:nvPicPr>
          <p:cNvPr id="35" name="図 34">
            <a:extLst>
              <a:ext uri="{FF2B5EF4-FFF2-40B4-BE49-F238E27FC236}">
                <a16:creationId xmlns:a16="http://schemas.microsoft.com/office/drawing/2014/main" id="{1E13FDDE-335B-D749-90B4-581828CF8DB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77240" y="4959091"/>
            <a:ext cx="1057484" cy="795453"/>
          </a:xfrm>
          <a:prstGeom prst="rect">
            <a:avLst/>
          </a:prstGeom>
          <a:effectLst>
            <a:outerShdw blurRad="50800" dist="38100" dir="2700000" algn="tl" rotWithShape="0">
              <a:prstClr val="black">
                <a:alpha val="40000"/>
              </a:prstClr>
            </a:outerShdw>
          </a:effectLst>
        </p:spPr>
      </p:pic>
      <p:pic>
        <p:nvPicPr>
          <p:cNvPr id="38" name="図 37" descr="挿絵, 食品, プレート が含まれている画像&#10;&#10;自動的に生成された説明">
            <a:extLst>
              <a:ext uri="{FF2B5EF4-FFF2-40B4-BE49-F238E27FC236}">
                <a16:creationId xmlns:a16="http://schemas.microsoft.com/office/drawing/2014/main" id="{88DD5964-1320-2B4A-B2C5-35F36F38A4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91676" y="1408089"/>
            <a:ext cx="478229" cy="372857"/>
          </a:xfrm>
          <a:prstGeom prst="rect">
            <a:avLst/>
          </a:prstGeom>
        </p:spPr>
      </p:pic>
      <p:sp>
        <p:nvSpPr>
          <p:cNvPr id="39" name="テキスト ボックス 38">
            <a:extLst>
              <a:ext uri="{FF2B5EF4-FFF2-40B4-BE49-F238E27FC236}">
                <a16:creationId xmlns:a16="http://schemas.microsoft.com/office/drawing/2014/main" id="{5846BA9E-5933-B947-9C10-11B4725C2330}"/>
              </a:ext>
            </a:extLst>
          </p:cNvPr>
          <p:cNvSpPr txBox="1"/>
          <p:nvPr/>
        </p:nvSpPr>
        <p:spPr>
          <a:xfrm>
            <a:off x="1709976" y="1486487"/>
            <a:ext cx="1747081" cy="461665"/>
          </a:xfrm>
          <a:prstGeom prst="rect">
            <a:avLst/>
          </a:prstGeom>
          <a:noFill/>
        </p:spPr>
        <p:txBody>
          <a:bodyPr wrap="none" rtlCol="0">
            <a:spAutoFit/>
          </a:bodyPr>
          <a:lstStyle/>
          <a:p>
            <a:r>
              <a:rPr lang="en-US" altLang="ja-JP" sz="2400" dirty="0">
                <a:latin typeface="Meiryo" panose="020B0604030504040204" pitchFamily="34" charset="-128"/>
                <a:ea typeface="Meiryo" panose="020B0604030504040204" pitchFamily="34" charset="-128"/>
              </a:rPr>
              <a:t>4G</a:t>
            </a:r>
            <a:r>
              <a:rPr lang="ja-JP" altLang="en-US" sz="2400">
                <a:latin typeface="Meiryo" panose="020B0604030504040204" pitchFamily="34" charset="-128"/>
                <a:ea typeface="Meiryo" panose="020B0604030504040204" pitchFamily="34" charset="-128"/>
              </a:rPr>
              <a:t>（</a:t>
            </a:r>
            <a:r>
              <a:rPr lang="en-US" altLang="ja-JP" sz="2400" dirty="0">
                <a:latin typeface="Meiryo" panose="020B0604030504040204" pitchFamily="34" charset="-128"/>
                <a:ea typeface="Meiryo" panose="020B0604030504040204" pitchFamily="34" charset="-128"/>
              </a:rPr>
              <a:t>LTE</a:t>
            </a:r>
            <a:r>
              <a:rPr lang="ja-JP" altLang="en-US" sz="2400">
                <a:latin typeface="Meiryo" panose="020B0604030504040204" pitchFamily="34" charset="-128"/>
                <a:ea typeface="Meiryo" panose="020B0604030504040204" pitchFamily="34" charset="-128"/>
              </a:rPr>
              <a:t>）</a:t>
            </a:r>
            <a:endParaRPr kumimoji="1" lang="ja-JP" altLang="en-US" sz="2400">
              <a:latin typeface="Meiryo" panose="020B0604030504040204" pitchFamily="34" charset="-128"/>
              <a:ea typeface="Meiryo" panose="020B0604030504040204" pitchFamily="34" charset="-128"/>
            </a:endParaRPr>
          </a:p>
        </p:txBody>
      </p:sp>
      <p:sp>
        <p:nvSpPr>
          <p:cNvPr id="40" name="角丸四角形 39">
            <a:extLst>
              <a:ext uri="{FF2B5EF4-FFF2-40B4-BE49-F238E27FC236}">
                <a16:creationId xmlns:a16="http://schemas.microsoft.com/office/drawing/2014/main" id="{7C62350A-7581-314B-B539-3D57BC951EF2}"/>
              </a:ext>
            </a:extLst>
          </p:cNvPr>
          <p:cNvSpPr/>
          <p:nvPr/>
        </p:nvSpPr>
        <p:spPr>
          <a:xfrm>
            <a:off x="1192440" y="2764306"/>
            <a:ext cx="2013179" cy="461665"/>
          </a:xfrm>
          <a:prstGeom prst="roundRect">
            <a:avLst>
              <a:gd name="adj" fmla="val 5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a:extLst>
              <a:ext uri="{FF2B5EF4-FFF2-40B4-BE49-F238E27FC236}">
                <a16:creationId xmlns:a16="http://schemas.microsoft.com/office/drawing/2014/main" id="{D28F314C-2414-484F-9C4E-7DA18080D84D}"/>
              </a:ext>
            </a:extLst>
          </p:cNvPr>
          <p:cNvSpPr txBox="1"/>
          <p:nvPr/>
        </p:nvSpPr>
        <p:spPr>
          <a:xfrm>
            <a:off x="1233128" y="2874107"/>
            <a:ext cx="1864613" cy="307777"/>
          </a:xfrm>
          <a:prstGeom prst="rect">
            <a:avLst/>
          </a:prstGeom>
          <a:noFill/>
        </p:spPr>
        <p:txBody>
          <a:bodyPr wrap="none" rtlCol="0">
            <a:spAutoFit/>
          </a:bodyPr>
          <a:lstStyle/>
          <a:p>
            <a:pPr algn="ctr"/>
            <a:r>
              <a:rPr lang="en-US" altLang="ja-JP" sz="1400" dirty="0">
                <a:solidFill>
                  <a:schemeClr val="bg1"/>
                </a:solidFill>
                <a:latin typeface="Meiryo" panose="020B0604030504040204" pitchFamily="34" charset="-128"/>
                <a:ea typeface="Meiryo" panose="020B0604030504040204" pitchFamily="34" charset="-128"/>
              </a:rPr>
              <a:t>4G</a:t>
            </a:r>
            <a:r>
              <a:rPr lang="ja-JP" altLang="en-US" sz="1400">
                <a:solidFill>
                  <a:schemeClr val="bg1"/>
                </a:solidFill>
                <a:latin typeface="Meiryo" panose="020B0604030504040204" pitchFamily="34" charset="-128"/>
                <a:ea typeface="Meiryo" panose="020B0604030504040204" pitchFamily="34" charset="-128"/>
              </a:rPr>
              <a:t>コアネットワーク</a:t>
            </a:r>
            <a:endParaRPr kumimoji="1" lang="ja-JP" altLang="en-US" sz="1400">
              <a:solidFill>
                <a:schemeClr val="bg1"/>
              </a:solidFill>
              <a:latin typeface="Meiryo" panose="020B0604030504040204" pitchFamily="34" charset="-128"/>
              <a:ea typeface="Meiryo" panose="020B0604030504040204" pitchFamily="34" charset="-128"/>
            </a:endParaRPr>
          </a:p>
        </p:txBody>
      </p:sp>
      <p:cxnSp>
        <p:nvCxnSpPr>
          <p:cNvPr id="43" name="直線コネクタ 42">
            <a:extLst>
              <a:ext uri="{FF2B5EF4-FFF2-40B4-BE49-F238E27FC236}">
                <a16:creationId xmlns:a16="http://schemas.microsoft.com/office/drawing/2014/main" id="{F90F5032-47D0-9148-B92A-9C836ADB815F}"/>
              </a:ext>
            </a:extLst>
          </p:cNvPr>
          <p:cNvCxnSpPr>
            <a:cxnSpLocks/>
            <a:stCxn id="40" idx="2"/>
            <a:endCxn id="48" idx="0"/>
          </p:cNvCxnSpPr>
          <p:nvPr/>
        </p:nvCxnSpPr>
        <p:spPr>
          <a:xfrm flipH="1">
            <a:off x="2198646" y="3225971"/>
            <a:ext cx="384" cy="1033103"/>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sp>
        <p:nvSpPr>
          <p:cNvPr id="48" name="テキスト ボックス 47">
            <a:extLst>
              <a:ext uri="{FF2B5EF4-FFF2-40B4-BE49-F238E27FC236}">
                <a16:creationId xmlns:a16="http://schemas.microsoft.com/office/drawing/2014/main" id="{D6EC364E-8B42-DA4C-A6BF-B70A4B846B6E}"/>
              </a:ext>
            </a:extLst>
          </p:cNvPr>
          <p:cNvSpPr txBox="1"/>
          <p:nvPr/>
        </p:nvSpPr>
        <p:spPr>
          <a:xfrm>
            <a:off x="1910515" y="4259074"/>
            <a:ext cx="576261" cy="430887"/>
          </a:xfrm>
          <a:prstGeom prst="rect">
            <a:avLst/>
          </a:prstGeom>
          <a:noFill/>
        </p:spPr>
        <p:txBody>
          <a:bodyPr wrap="squar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LTE</a:t>
            </a:r>
          </a:p>
          <a:p>
            <a:pPr algn="ctr"/>
            <a:r>
              <a:rPr kumimoji="1" lang="ja-JP" altLang="en-US" sz="800">
                <a:solidFill>
                  <a:schemeClr val="bg1"/>
                </a:solidFill>
                <a:latin typeface="Meiryo" panose="020B0604030504040204" pitchFamily="34" charset="-128"/>
                <a:ea typeface="Meiryo" panose="020B0604030504040204" pitchFamily="34" charset="-128"/>
              </a:rPr>
              <a:t>基地局</a:t>
            </a:r>
          </a:p>
        </p:txBody>
      </p:sp>
      <p:sp>
        <p:nvSpPr>
          <p:cNvPr id="53" name="正方形/長方形 52">
            <a:extLst>
              <a:ext uri="{FF2B5EF4-FFF2-40B4-BE49-F238E27FC236}">
                <a16:creationId xmlns:a16="http://schemas.microsoft.com/office/drawing/2014/main" id="{66B368BD-6F73-154B-885B-711AC61E3D80}"/>
              </a:ext>
            </a:extLst>
          </p:cNvPr>
          <p:cNvSpPr/>
          <p:nvPr/>
        </p:nvSpPr>
        <p:spPr>
          <a:xfrm>
            <a:off x="3695563" y="4257332"/>
            <a:ext cx="556820" cy="4308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角丸四角形 53">
            <a:extLst>
              <a:ext uri="{FF2B5EF4-FFF2-40B4-BE49-F238E27FC236}">
                <a16:creationId xmlns:a16="http://schemas.microsoft.com/office/drawing/2014/main" id="{972C1849-661A-E14E-984D-1D2A669197A6}"/>
              </a:ext>
            </a:extLst>
          </p:cNvPr>
          <p:cNvSpPr/>
          <p:nvPr/>
        </p:nvSpPr>
        <p:spPr>
          <a:xfrm>
            <a:off x="3565410" y="2764306"/>
            <a:ext cx="2013179" cy="461665"/>
          </a:xfrm>
          <a:prstGeom prst="roundRect">
            <a:avLst>
              <a:gd name="adj" fmla="val 5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テキスト ボックス 54">
            <a:extLst>
              <a:ext uri="{FF2B5EF4-FFF2-40B4-BE49-F238E27FC236}">
                <a16:creationId xmlns:a16="http://schemas.microsoft.com/office/drawing/2014/main" id="{51CFA346-5231-9B44-8E55-77186EA8DC6D}"/>
              </a:ext>
            </a:extLst>
          </p:cNvPr>
          <p:cNvSpPr txBox="1"/>
          <p:nvPr/>
        </p:nvSpPr>
        <p:spPr>
          <a:xfrm>
            <a:off x="3606098" y="2874107"/>
            <a:ext cx="1864613" cy="307777"/>
          </a:xfrm>
          <a:prstGeom prst="rect">
            <a:avLst/>
          </a:prstGeom>
          <a:noFill/>
        </p:spPr>
        <p:txBody>
          <a:bodyPr wrap="none" rtlCol="0">
            <a:spAutoFit/>
          </a:bodyPr>
          <a:lstStyle/>
          <a:p>
            <a:pPr algn="ctr"/>
            <a:r>
              <a:rPr lang="en-US" altLang="ja-JP" sz="1400" dirty="0">
                <a:solidFill>
                  <a:schemeClr val="bg1"/>
                </a:solidFill>
                <a:latin typeface="Meiryo" panose="020B0604030504040204" pitchFamily="34" charset="-128"/>
                <a:ea typeface="Meiryo" panose="020B0604030504040204" pitchFamily="34" charset="-128"/>
              </a:rPr>
              <a:t>4G</a:t>
            </a:r>
            <a:r>
              <a:rPr lang="ja-JP" altLang="en-US" sz="1400">
                <a:solidFill>
                  <a:schemeClr val="bg1"/>
                </a:solidFill>
                <a:latin typeface="Meiryo" panose="020B0604030504040204" pitchFamily="34" charset="-128"/>
                <a:ea typeface="Meiryo" panose="020B0604030504040204" pitchFamily="34" charset="-128"/>
              </a:rPr>
              <a:t>コアネットワーク</a:t>
            </a:r>
            <a:endParaRPr kumimoji="1" lang="ja-JP" altLang="en-US" sz="1400">
              <a:solidFill>
                <a:schemeClr val="bg1"/>
              </a:solidFill>
              <a:latin typeface="Meiryo" panose="020B0604030504040204" pitchFamily="34" charset="-128"/>
              <a:ea typeface="Meiryo" panose="020B0604030504040204" pitchFamily="34" charset="-128"/>
            </a:endParaRPr>
          </a:p>
        </p:txBody>
      </p:sp>
      <p:cxnSp>
        <p:nvCxnSpPr>
          <p:cNvPr id="56" name="直線コネクタ 55">
            <a:extLst>
              <a:ext uri="{FF2B5EF4-FFF2-40B4-BE49-F238E27FC236}">
                <a16:creationId xmlns:a16="http://schemas.microsoft.com/office/drawing/2014/main" id="{6CAC0F14-75D0-0D4E-AF4F-8EE8C4E1C020}"/>
              </a:ext>
            </a:extLst>
          </p:cNvPr>
          <p:cNvCxnSpPr>
            <a:cxnSpLocks/>
            <a:stCxn id="54" idx="2"/>
            <a:endCxn id="57" idx="0"/>
          </p:cNvCxnSpPr>
          <p:nvPr/>
        </p:nvCxnSpPr>
        <p:spPr>
          <a:xfrm flipH="1">
            <a:off x="3983694" y="3225971"/>
            <a:ext cx="588306" cy="1031361"/>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sp>
        <p:nvSpPr>
          <p:cNvPr id="57" name="テキスト ボックス 56">
            <a:extLst>
              <a:ext uri="{FF2B5EF4-FFF2-40B4-BE49-F238E27FC236}">
                <a16:creationId xmlns:a16="http://schemas.microsoft.com/office/drawing/2014/main" id="{874CCC67-DAC9-0946-9324-DDD8992FC6A6}"/>
              </a:ext>
            </a:extLst>
          </p:cNvPr>
          <p:cNvSpPr txBox="1"/>
          <p:nvPr/>
        </p:nvSpPr>
        <p:spPr>
          <a:xfrm>
            <a:off x="3695563" y="4257332"/>
            <a:ext cx="576261" cy="430887"/>
          </a:xfrm>
          <a:prstGeom prst="rect">
            <a:avLst/>
          </a:prstGeom>
          <a:noFill/>
        </p:spPr>
        <p:txBody>
          <a:bodyPr wrap="squar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LTE</a:t>
            </a:r>
          </a:p>
          <a:p>
            <a:pPr algn="ctr"/>
            <a:r>
              <a:rPr kumimoji="1" lang="ja-JP" altLang="en-US" sz="800">
                <a:solidFill>
                  <a:schemeClr val="bg1"/>
                </a:solidFill>
                <a:latin typeface="Meiryo" panose="020B0604030504040204" pitchFamily="34" charset="-128"/>
                <a:ea typeface="Meiryo" panose="020B0604030504040204" pitchFamily="34" charset="-128"/>
              </a:rPr>
              <a:t>基地局</a:t>
            </a:r>
          </a:p>
        </p:txBody>
      </p:sp>
      <p:sp>
        <p:nvSpPr>
          <p:cNvPr id="62" name="正方形/長方形 61">
            <a:extLst>
              <a:ext uri="{FF2B5EF4-FFF2-40B4-BE49-F238E27FC236}">
                <a16:creationId xmlns:a16="http://schemas.microsoft.com/office/drawing/2014/main" id="{84663ACB-41C2-E042-BEE2-F5AF66A06FCC}"/>
              </a:ext>
            </a:extLst>
          </p:cNvPr>
          <p:cNvSpPr/>
          <p:nvPr/>
        </p:nvSpPr>
        <p:spPr>
          <a:xfrm>
            <a:off x="4888705" y="4257332"/>
            <a:ext cx="556820" cy="43088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テキスト ボックス 62">
            <a:extLst>
              <a:ext uri="{FF2B5EF4-FFF2-40B4-BE49-F238E27FC236}">
                <a16:creationId xmlns:a16="http://schemas.microsoft.com/office/drawing/2014/main" id="{5EEDB38F-8D4F-3746-9716-B970229696C6}"/>
              </a:ext>
            </a:extLst>
          </p:cNvPr>
          <p:cNvSpPr txBox="1"/>
          <p:nvPr/>
        </p:nvSpPr>
        <p:spPr>
          <a:xfrm>
            <a:off x="4878984" y="4257332"/>
            <a:ext cx="576261" cy="430887"/>
          </a:xfrm>
          <a:prstGeom prst="rect">
            <a:avLst/>
          </a:prstGeom>
          <a:noFill/>
        </p:spPr>
        <p:txBody>
          <a:bodyPr wrap="squar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NR</a:t>
            </a:r>
          </a:p>
          <a:p>
            <a:pPr algn="ctr"/>
            <a:r>
              <a:rPr kumimoji="1" lang="ja-JP" altLang="en-US" sz="800">
                <a:solidFill>
                  <a:schemeClr val="bg1"/>
                </a:solidFill>
                <a:latin typeface="Meiryo" panose="020B0604030504040204" pitchFamily="34" charset="-128"/>
                <a:ea typeface="Meiryo" panose="020B0604030504040204" pitchFamily="34" charset="-128"/>
              </a:rPr>
              <a:t>基地局</a:t>
            </a:r>
          </a:p>
        </p:txBody>
      </p:sp>
      <p:cxnSp>
        <p:nvCxnSpPr>
          <p:cNvPr id="64" name="直線コネクタ 63">
            <a:extLst>
              <a:ext uri="{FF2B5EF4-FFF2-40B4-BE49-F238E27FC236}">
                <a16:creationId xmlns:a16="http://schemas.microsoft.com/office/drawing/2014/main" id="{1EAB248C-A319-F74F-BB41-49EADD9F8293}"/>
              </a:ext>
            </a:extLst>
          </p:cNvPr>
          <p:cNvCxnSpPr>
            <a:cxnSpLocks/>
            <a:stCxn id="54" idx="2"/>
            <a:endCxn id="63" idx="0"/>
          </p:cNvCxnSpPr>
          <p:nvPr/>
        </p:nvCxnSpPr>
        <p:spPr>
          <a:xfrm>
            <a:off x="4572000" y="3225971"/>
            <a:ext cx="595115" cy="1031361"/>
          </a:xfrm>
          <a:prstGeom prst="line">
            <a:avLst/>
          </a:pr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67" name="円/楕円 66">
            <a:extLst>
              <a:ext uri="{FF2B5EF4-FFF2-40B4-BE49-F238E27FC236}">
                <a16:creationId xmlns:a16="http://schemas.microsoft.com/office/drawing/2014/main" id="{3D6CAB8C-DCA8-4845-8D3D-3B82425C3EC7}"/>
              </a:ext>
            </a:extLst>
          </p:cNvPr>
          <p:cNvSpPr/>
          <p:nvPr/>
        </p:nvSpPr>
        <p:spPr>
          <a:xfrm>
            <a:off x="3557693" y="5356817"/>
            <a:ext cx="2013943" cy="575683"/>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8" name="図 67">
            <a:extLst>
              <a:ext uri="{FF2B5EF4-FFF2-40B4-BE49-F238E27FC236}">
                <a16:creationId xmlns:a16="http://schemas.microsoft.com/office/drawing/2014/main" id="{3BCF6967-B8A0-B34E-B18A-93856BD2EF1D}"/>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49605" y="4959091"/>
            <a:ext cx="1057484" cy="795453"/>
          </a:xfrm>
          <a:prstGeom prst="rect">
            <a:avLst/>
          </a:prstGeom>
          <a:effectLst>
            <a:outerShdw blurRad="50800" dist="38100" dir="2700000" algn="tl" rotWithShape="0">
              <a:prstClr val="black">
                <a:alpha val="40000"/>
              </a:prstClr>
            </a:outerShdw>
          </a:effectLst>
        </p:spPr>
      </p:pic>
      <p:sp>
        <p:nvSpPr>
          <p:cNvPr id="69" name="円/楕円 68">
            <a:extLst>
              <a:ext uri="{FF2B5EF4-FFF2-40B4-BE49-F238E27FC236}">
                <a16:creationId xmlns:a16="http://schemas.microsoft.com/office/drawing/2014/main" id="{28797061-D4DD-1E4D-AFF1-BD88F1862A45}"/>
              </a:ext>
            </a:extLst>
          </p:cNvPr>
          <p:cNvSpPr/>
          <p:nvPr/>
        </p:nvSpPr>
        <p:spPr>
          <a:xfrm>
            <a:off x="4404135" y="5461515"/>
            <a:ext cx="1091757" cy="351909"/>
          </a:xfrm>
          <a:prstGeom prst="ellipse">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7" name="グループ化 76">
            <a:extLst>
              <a:ext uri="{FF2B5EF4-FFF2-40B4-BE49-F238E27FC236}">
                <a16:creationId xmlns:a16="http://schemas.microsoft.com/office/drawing/2014/main" id="{6E420C73-A286-9F44-9C4B-5B6FFD8F45EB}"/>
              </a:ext>
            </a:extLst>
          </p:cNvPr>
          <p:cNvGrpSpPr/>
          <p:nvPr/>
        </p:nvGrpSpPr>
        <p:grpSpPr>
          <a:xfrm>
            <a:off x="5019621" y="5022480"/>
            <a:ext cx="288032" cy="566988"/>
            <a:chOff x="5101716" y="4927356"/>
            <a:chExt cx="288032" cy="566988"/>
          </a:xfrm>
        </p:grpSpPr>
        <p:sp>
          <p:nvSpPr>
            <p:cNvPr id="72" name="正方形/長方形 71">
              <a:extLst>
                <a:ext uri="{FF2B5EF4-FFF2-40B4-BE49-F238E27FC236}">
                  <a16:creationId xmlns:a16="http://schemas.microsoft.com/office/drawing/2014/main" id="{C5F1584C-4159-8747-9193-46889F8D4A95}"/>
                </a:ext>
              </a:extLst>
            </p:cNvPr>
            <p:cNvSpPr/>
            <p:nvPr/>
          </p:nvSpPr>
          <p:spPr>
            <a:xfrm>
              <a:off x="5219754" y="4927356"/>
              <a:ext cx="45719" cy="566988"/>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BDA60F07-722A-2E44-941C-FD09AA9FBE3C}"/>
                </a:ext>
              </a:extLst>
            </p:cNvPr>
            <p:cNvSpPr/>
            <p:nvPr/>
          </p:nvSpPr>
          <p:spPr>
            <a:xfrm>
              <a:off x="5101716" y="4993411"/>
              <a:ext cx="288032"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3" name="テキスト ボックス 72">
            <a:extLst>
              <a:ext uri="{FF2B5EF4-FFF2-40B4-BE49-F238E27FC236}">
                <a16:creationId xmlns:a16="http://schemas.microsoft.com/office/drawing/2014/main" id="{FEF81ADD-48D9-214C-88F4-6C675244A7F6}"/>
              </a:ext>
            </a:extLst>
          </p:cNvPr>
          <p:cNvSpPr txBox="1"/>
          <p:nvPr/>
        </p:nvSpPr>
        <p:spPr>
          <a:xfrm>
            <a:off x="3743356" y="5676262"/>
            <a:ext cx="697627" cy="215444"/>
          </a:xfrm>
          <a:prstGeom prst="rect">
            <a:avLst/>
          </a:prstGeom>
          <a:noFill/>
        </p:spPr>
        <p:txBody>
          <a:bodyPr wrap="none" rtlCol="0">
            <a:spAutoFit/>
          </a:bodyPr>
          <a:lstStyle/>
          <a:p>
            <a:r>
              <a:rPr kumimoji="1" lang="ja-JP" altLang="en-US" sz="800">
                <a:solidFill>
                  <a:schemeClr val="accent3">
                    <a:lumMod val="50000"/>
                  </a:schemeClr>
                </a:solidFill>
                <a:latin typeface="Meiryo" panose="020B0604030504040204" pitchFamily="34" charset="-128"/>
                <a:ea typeface="Meiryo" panose="020B0604030504040204" pitchFamily="34" charset="-128"/>
              </a:rPr>
              <a:t>マクロセル</a:t>
            </a:r>
          </a:p>
        </p:txBody>
      </p:sp>
      <p:sp>
        <p:nvSpPr>
          <p:cNvPr id="74" name="テキスト ボックス 73">
            <a:extLst>
              <a:ext uri="{FF2B5EF4-FFF2-40B4-BE49-F238E27FC236}">
                <a16:creationId xmlns:a16="http://schemas.microsoft.com/office/drawing/2014/main" id="{EC797A5B-93A5-AA4D-91D5-1A9CF7C68E60}"/>
              </a:ext>
            </a:extLst>
          </p:cNvPr>
          <p:cNvSpPr txBox="1"/>
          <p:nvPr/>
        </p:nvSpPr>
        <p:spPr>
          <a:xfrm>
            <a:off x="4385205" y="5536990"/>
            <a:ext cx="800219" cy="215444"/>
          </a:xfrm>
          <a:prstGeom prst="rect">
            <a:avLst/>
          </a:prstGeom>
          <a:noFill/>
        </p:spPr>
        <p:txBody>
          <a:bodyPr wrap="none" rtlCol="0">
            <a:spAutoFit/>
          </a:bodyPr>
          <a:lstStyle/>
          <a:p>
            <a:r>
              <a:rPr kumimoji="1" lang="ja-JP" altLang="en-US" sz="800">
                <a:solidFill>
                  <a:schemeClr val="tx2">
                    <a:lumMod val="75000"/>
                  </a:schemeClr>
                </a:solidFill>
                <a:latin typeface="Meiryo" panose="020B0604030504040204" pitchFamily="34" charset="-128"/>
                <a:ea typeface="Meiryo" panose="020B0604030504040204" pitchFamily="34" charset="-128"/>
              </a:rPr>
              <a:t>スモールセル</a:t>
            </a:r>
          </a:p>
        </p:txBody>
      </p:sp>
      <p:sp>
        <p:nvSpPr>
          <p:cNvPr id="75" name="テキスト ボックス 74">
            <a:extLst>
              <a:ext uri="{FF2B5EF4-FFF2-40B4-BE49-F238E27FC236}">
                <a16:creationId xmlns:a16="http://schemas.microsoft.com/office/drawing/2014/main" id="{659F4311-1C1C-EE46-A5D8-120FCA489310}"/>
              </a:ext>
            </a:extLst>
          </p:cNvPr>
          <p:cNvSpPr txBox="1"/>
          <p:nvPr/>
        </p:nvSpPr>
        <p:spPr>
          <a:xfrm>
            <a:off x="3583583" y="4833976"/>
            <a:ext cx="800219" cy="215444"/>
          </a:xfrm>
          <a:prstGeom prst="rect">
            <a:avLst/>
          </a:prstGeom>
          <a:noFill/>
        </p:spPr>
        <p:txBody>
          <a:bodyPr wrap="none" rtlCol="0">
            <a:spAutoFit/>
          </a:bodyPr>
          <a:lstStyle/>
          <a:p>
            <a:pPr algn="ctr"/>
            <a:r>
              <a:rPr kumimoji="1" lang="ja-JP" altLang="en-US" sz="800">
                <a:latin typeface="Meiryo" panose="020B0604030504040204" pitchFamily="34" charset="-128"/>
                <a:ea typeface="Meiryo" panose="020B0604030504040204" pitchFamily="34" charset="-128"/>
              </a:rPr>
              <a:t>既存周波数帯</a:t>
            </a:r>
          </a:p>
        </p:txBody>
      </p:sp>
      <p:sp>
        <p:nvSpPr>
          <p:cNvPr id="76" name="テキスト ボックス 75">
            <a:extLst>
              <a:ext uri="{FF2B5EF4-FFF2-40B4-BE49-F238E27FC236}">
                <a16:creationId xmlns:a16="http://schemas.microsoft.com/office/drawing/2014/main" id="{5B759620-453F-9D40-B05B-00468586D523}"/>
              </a:ext>
            </a:extLst>
          </p:cNvPr>
          <p:cNvSpPr txBox="1"/>
          <p:nvPr/>
        </p:nvSpPr>
        <p:spPr>
          <a:xfrm>
            <a:off x="4768349" y="4827794"/>
            <a:ext cx="902811" cy="215444"/>
          </a:xfrm>
          <a:prstGeom prst="rect">
            <a:avLst/>
          </a:prstGeom>
          <a:noFill/>
        </p:spPr>
        <p:txBody>
          <a:bodyPr wrap="none" rtlCol="0">
            <a:spAutoFit/>
          </a:bodyPr>
          <a:lstStyle/>
          <a:p>
            <a:pPr algn="ctr"/>
            <a:r>
              <a:rPr kumimoji="1" lang="ja-JP" altLang="en-US" sz="800">
                <a:latin typeface="Meiryo" panose="020B0604030504040204" pitchFamily="34" charset="-128"/>
                <a:ea typeface="Meiryo" panose="020B0604030504040204" pitchFamily="34" charset="-128"/>
              </a:rPr>
              <a:t>新しい周波数帯</a:t>
            </a:r>
          </a:p>
        </p:txBody>
      </p:sp>
      <p:sp>
        <p:nvSpPr>
          <p:cNvPr id="78" name="左右矢印 77">
            <a:extLst>
              <a:ext uri="{FF2B5EF4-FFF2-40B4-BE49-F238E27FC236}">
                <a16:creationId xmlns:a16="http://schemas.microsoft.com/office/drawing/2014/main" id="{5E291D78-F0C0-AE4C-82EC-7F8AD3113889}"/>
              </a:ext>
            </a:extLst>
          </p:cNvPr>
          <p:cNvSpPr/>
          <p:nvPr/>
        </p:nvSpPr>
        <p:spPr>
          <a:xfrm>
            <a:off x="4341182" y="4342589"/>
            <a:ext cx="468444" cy="268467"/>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テキスト ボックス 78">
            <a:extLst>
              <a:ext uri="{FF2B5EF4-FFF2-40B4-BE49-F238E27FC236}">
                <a16:creationId xmlns:a16="http://schemas.microsoft.com/office/drawing/2014/main" id="{C94627CF-70B0-D449-87A7-34C609C644E7}"/>
              </a:ext>
            </a:extLst>
          </p:cNvPr>
          <p:cNvSpPr txBox="1"/>
          <p:nvPr/>
        </p:nvSpPr>
        <p:spPr>
          <a:xfrm>
            <a:off x="4324886" y="4020559"/>
            <a:ext cx="501035" cy="276999"/>
          </a:xfrm>
          <a:prstGeom prst="rect">
            <a:avLst/>
          </a:prstGeom>
          <a:noFill/>
        </p:spPr>
        <p:txBody>
          <a:bodyPr wrap="none" rtlCol="0">
            <a:spAutoFit/>
          </a:bodyPr>
          <a:lstStyle/>
          <a:p>
            <a:pPr algn="ctr"/>
            <a:r>
              <a:rPr kumimoji="1" lang="en-US" altLang="ja-JP" sz="1200" dirty="0">
                <a:solidFill>
                  <a:schemeClr val="accent6"/>
                </a:solidFill>
                <a:latin typeface="Meiryo" panose="020B0604030504040204" pitchFamily="34" charset="-128"/>
                <a:ea typeface="Meiryo" panose="020B0604030504040204" pitchFamily="34" charset="-128"/>
              </a:rPr>
              <a:t>NSA</a:t>
            </a:r>
            <a:endParaRPr kumimoji="1" lang="ja-JP" altLang="en-US" sz="1200">
              <a:solidFill>
                <a:schemeClr val="accent6"/>
              </a:solidFill>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3D416CA8-B38A-344A-AD74-1F214C242AB2}"/>
              </a:ext>
            </a:extLst>
          </p:cNvPr>
          <p:cNvSpPr txBox="1"/>
          <p:nvPr/>
        </p:nvSpPr>
        <p:spPr>
          <a:xfrm>
            <a:off x="3779065" y="6023293"/>
            <a:ext cx="1569660" cy="246221"/>
          </a:xfrm>
          <a:prstGeom prst="rect">
            <a:avLst/>
          </a:prstGeom>
          <a:noFill/>
        </p:spPr>
        <p:txBody>
          <a:bodyPr wrap="none" rtlCol="0">
            <a:spAutoFit/>
          </a:bodyPr>
          <a:lstStyle/>
          <a:p>
            <a:pPr algn="ctr"/>
            <a:r>
              <a:rPr kumimoji="1" lang="en-US" altLang="ja-JP" sz="1000" b="1" dirty="0">
                <a:solidFill>
                  <a:schemeClr val="accent6"/>
                </a:solidFill>
                <a:latin typeface="Meiryo" panose="020B0604030504040204" pitchFamily="34" charset="-128"/>
                <a:ea typeface="Meiryo" panose="020B0604030504040204" pitchFamily="34" charset="-128"/>
              </a:rPr>
              <a:t>NSA</a:t>
            </a:r>
            <a:r>
              <a:rPr kumimoji="1" lang="en-US" altLang="ja-JP" sz="1000" dirty="0">
                <a:solidFill>
                  <a:schemeClr val="accent6"/>
                </a:solidFill>
                <a:latin typeface="Meiryo" panose="020B0604030504040204" pitchFamily="34" charset="-128"/>
                <a:ea typeface="Meiryo" panose="020B0604030504040204" pitchFamily="34" charset="-128"/>
              </a:rPr>
              <a:t>: Non</a:t>
            </a:r>
            <a:r>
              <a:rPr lang="en-US" altLang="ja-JP" sz="1000" dirty="0">
                <a:solidFill>
                  <a:schemeClr val="accent6"/>
                </a:solidFill>
                <a:latin typeface="Meiryo" panose="020B0604030504040204" pitchFamily="34" charset="-128"/>
                <a:ea typeface="Meiryo" panose="020B0604030504040204" pitchFamily="34" charset="-128"/>
              </a:rPr>
              <a:t>-Standalone</a:t>
            </a:r>
            <a:endParaRPr kumimoji="1" lang="ja-JP" altLang="en-US" sz="1000">
              <a:solidFill>
                <a:schemeClr val="accent6"/>
              </a:solidFill>
              <a:latin typeface="Meiryo" panose="020B0604030504040204" pitchFamily="34" charset="-128"/>
              <a:ea typeface="Meiryo" panose="020B0604030504040204" pitchFamily="34" charset="-128"/>
            </a:endParaRPr>
          </a:p>
        </p:txBody>
      </p:sp>
      <p:sp>
        <p:nvSpPr>
          <p:cNvPr id="82" name="正方形/長方形 81">
            <a:extLst>
              <a:ext uri="{FF2B5EF4-FFF2-40B4-BE49-F238E27FC236}">
                <a16:creationId xmlns:a16="http://schemas.microsoft.com/office/drawing/2014/main" id="{81A3DE07-445B-E841-ACE0-9E97F8259A3A}"/>
              </a:ext>
            </a:extLst>
          </p:cNvPr>
          <p:cNvSpPr/>
          <p:nvPr/>
        </p:nvSpPr>
        <p:spPr>
          <a:xfrm>
            <a:off x="6067184" y="4480252"/>
            <a:ext cx="556820" cy="20796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角丸四角形 82">
            <a:extLst>
              <a:ext uri="{FF2B5EF4-FFF2-40B4-BE49-F238E27FC236}">
                <a16:creationId xmlns:a16="http://schemas.microsoft.com/office/drawing/2014/main" id="{AFF0487F-3F3C-9743-A1F4-00891CA2930B}"/>
              </a:ext>
            </a:extLst>
          </p:cNvPr>
          <p:cNvSpPr/>
          <p:nvPr/>
        </p:nvSpPr>
        <p:spPr>
          <a:xfrm>
            <a:off x="5937031" y="2764306"/>
            <a:ext cx="2013179" cy="461665"/>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テキスト ボックス 83">
            <a:extLst>
              <a:ext uri="{FF2B5EF4-FFF2-40B4-BE49-F238E27FC236}">
                <a16:creationId xmlns:a16="http://schemas.microsoft.com/office/drawing/2014/main" id="{5A28FD00-0B3C-E14A-A09D-8FD44711AF9C}"/>
              </a:ext>
            </a:extLst>
          </p:cNvPr>
          <p:cNvSpPr txBox="1"/>
          <p:nvPr/>
        </p:nvSpPr>
        <p:spPr>
          <a:xfrm>
            <a:off x="5977719" y="2874107"/>
            <a:ext cx="1864613" cy="307777"/>
          </a:xfrm>
          <a:prstGeom prst="rect">
            <a:avLst/>
          </a:prstGeom>
          <a:noFill/>
        </p:spPr>
        <p:txBody>
          <a:bodyPr wrap="none" rtlCol="0">
            <a:spAutoFit/>
          </a:bodyPr>
          <a:lstStyle/>
          <a:p>
            <a:pPr algn="ctr"/>
            <a:r>
              <a:rPr lang="en-US" altLang="ja-JP" sz="1400" dirty="0">
                <a:solidFill>
                  <a:schemeClr val="bg1"/>
                </a:solidFill>
                <a:latin typeface="Meiryo" panose="020B0604030504040204" pitchFamily="34" charset="-128"/>
                <a:ea typeface="Meiryo" panose="020B0604030504040204" pitchFamily="34" charset="-128"/>
              </a:rPr>
              <a:t>5G</a:t>
            </a:r>
            <a:r>
              <a:rPr lang="ja-JP" altLang="en-US" sz="1400">
                <a:solidFill>
                  <a:schemeClr val="bg1"/>
                </a:solidFill>
                <a:latin typeface="Meiryo" panose="020B0604030504040204" pitchFamily="34" charset="-128"/>
                <a:ea typeface="Meiryo" panose="020B0604030504040204" pitchFamily="34" charset="-128"/>
              </a:rPr>
              <a:t>コアネットワーク</a:t>
            </a:r>
            <a:endParaRPr kumimoji="1" lang="ja-JP" altLang="en-US" sz="1400">
              <a:solidFill>
                <a:schemeClr val="bg1"/>
              </a:solidFill>
              <a:latin typeface="Meiryo" panose="020B0604030504040204" pitchFamily="34" charset="-128"/>
              <a:ea typeface="Meiryo" panose="020B0604030504040204" pitchFamily="34" charset="-128"/>
            </a:endParaRPr>
          </a:p>
        </p:txBody>
      </p:sp>
      <p:cxnSp>
        <p:nvCxnSpPr>
          <p:cNvPr id="85" name="直線コネクタ 84">
            <a:extLst>
              <a:ext uri="{FF2B5EF4-FFF2-40B4-BE49-F238E27FC236}">
                <a16:creationId xmlns:a16="http://schemas.microsoft.com/office/drawing/2014/main" id="{1E3FD3E2-C2D8-F040-B068-5B13F31B8522}"/>
              </a:ext>
            </a:extLst>
          </p:cNvPr>
          <p:cNvCxnSpPr>
            <a:cxnSpLocks/>
            <a:stCxn id="83" idx="2"/>
            <a:endCxn id="107" idx="0"/>
          </p:cNvCxnSpPr>
          <p:nvPr/>
        </p:nvCxnSpPr>
        <p:spPr>
          <a:xfrm flipH="1">
            <a:off x="6345594" y="3225971"/>
            <a:ext cx="598027" cy="1035348"/>
          </a:xfrm>
          <a:prstGeom prst="line">
            <a:avLst/>
          </a:pr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86" name="テキスト ボックス 85">
            <a:extLst>
              <a:ext uri="{FF2B5EF4-FFF2-40B4-BE49-F238E27FC236}">
                <a16:creationId xmlns:a16="http://schemas.microsoft.com/office/drawing/2014/main" id="{56812173-E375-3B4F-9D9F-1EAA33238C42}"/>
              </a:ext>
            </a:extLst>
          </p:cNvPr>
          <p:cNvSpPr txBox="1"/>
          <p:nvPr/>
        </p:nvSpPr>
        <p:spPr>
          <a:xfrm>
            <a:off x="6062405" y="4484887"/>
            <a:ext cx="576261" cy="246221"/>
          </a:xfrm>
          <a:prstGeom prst="rect">
            <a:avLst/>
          </a:prstGeom>
          <a:noFill/>
        </p:spPr>
        <p:txBody>
          <a:bodyPr wrap="squar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LTE</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87" name="正方形/長方形 86">
            <a:extLst>
              <a:ext uri="{FF2B5EF4-FFF2-40B4-BE49-F238E27FC236}">
                <a16:creationId xmlns:a16="http://schemas.microsoft.com/office/drawing/2014/main" id="{E41E494E-E95D-654B-BDFC-57C6EEC1B5D1}"/>
              </a:ext>
            </a:extLst>
          </p:cNvPr>
          <p:cNvSpPr/>
          <p:nvPr/>
        </p:nvSpPr>
        <p:spPr>
          <a:xfrm>
            <a:off x="7260326" y="4257332"/>
            <a:ext cx="556820" cy="43088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テキスト ボックス 87">
            <a:extLst>
              <a:ext uri="{FF2B5EF4-FFF2-40B4-BE49-F238E27FC236}">
                <a16:creationId xmlns:a16="http://schemas.microsoft.com/office/drawing/2014/main" id="{2FD8A151-CA44-0D40-81AB-D4C9220A286C}"/>
              </a:ext>
            </a:extLst>
          </p:cNvPr>
          <p:cNvSpPr txBox="1"/>
          <p:nvPr/>
        </p:nvSpPr>
        <p:spPr>
          <a:xfrm>
            <a:off x="7250605" y="4257332"/>
            <a:ext cx="576261" cy="430887"/>
          </a:xfrm>
          <a:prstGeom prst="rect">
            <a:avLst/>
          </a:prstGeom>
          <a:noFill/>
        </p:spPr>
        <p:txBody>
          <a:bodyPr wrap="squar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NR</a:t>
            </a:r>
          </a:p>
          <a:p>
            <a:pPr algn="ctr"/>
            <a:r>
              <a:rPr kumimoji="1" lang="ja-JP" altLang="en-US" sz="800">
                <a:solidFill>
                  <a:schemeClr val="bg1"/>
                </a:solidFill>
                <a:latin typeface="Meiryo" panose="020B0604030504040204" pitchFamily="34" charset="-128"/>
                <a:ea typeface="Meiryo" panose="020B0604030504040204" pitchFamily="34" charset="-128"/>
              </a:rPr>
              <a:t>基地局</a:t>
            </a:r>
          </a:p>
        </p:txBody>
      </p:sp>
      <p:cxnSp>
        <p:nvCxnSpPr>
          <p:cNvPr id="89" name="直線コネクタ 88">
            <a:extLst>
              <a:ext uri="{FF2B5EF4-FFF2-40B4-BE49-F238E27FC236}">
                <a16:creationId xmlns:a16="http://schemas.microsoft.com/office/drawing/2014/main" id="{22F21512-8233-B74C-B721-E3F2FCECB544}"/>
              </a:ext>
            </a:extLst>
          </p:cNvPr>
          <p:cNvCxnSpPr>
            <a:cxnSpLocks/>
            <a:stCxn id="83" idx="2"/>
            <a:endCxn id="88" idx="0"/>
          </p:cNvCxnSpPr>
          <p:nvPr/>
        </p:nvCxnSpPr>
        <p:spPr>
          <a:xfrm>
            <a:off x="6943621" y="3225971"/>
            <a:ext cx="595115" cy="1031361"/>
          </a:xfrm>
          <a:prstGeom prst="line">
            <a:avLst/>
          </a:prstGeom>
          <a:ln>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90" name="円/楕円 89">
            <a:extLst>
              <a:ext uri="{FF2B5EF4-FFF2-40B4-BE49-F238E27FC236}">
                <a16:creationId xmlns:a16="http://schemas.microsoft.com/office/drawing/2014/main" id="{689CAA64-7665-B546-BBB0-BD29C581E5BB}"/>
              </a:ext>
            </a:extLst>
          </p:cNvPr>
          <p:cNvSpPr/>
          <p:nvPr/>
        </p:nvSpPr>
        <p:spPr>
          <a:xfrm>
            <a:off x="5929314" y="5356817"/>
            <a:ext cx="2013943" cy="575683"/>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円/楕円 91">
            <a:extLst>
              <a:ext uri="{FF2B5EF4-FFF2-40B4-BE49-F238E27FC236}">
                <a16:creationId xmlns:a16="http://schemas.microsoft.com/office/drawing/2014/main" id="{488F74A1-585D-084B-939F-854E9065154D}"/>
              </a:ext>
            </a:extLst>
          </p:cNvPr>
          <p:cNvSpPr/>
          <p:nvPr/>
        </p:nvSpPr>
        <p:spPr>
          <a:xfrm>
            <a:off x="5937032" y="5290054"/>
            <a:ext cx="2013178" cy="591373"/>
          </a:xfrm>
          <a:prstGeom prst="ellipse">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テキスト ボックス 97">
            <a:extLst>
              <a:ext uri="{FF2B5EF4-FFF2-40B4-BE49-F238E27FC236}">
                <a16:creationId xmlns:a16="http://schemas.microsoft.com/office/drawing/2014/main" id="{0F40AE6D-963D-CF43-827E-830619AD4CEB}"/>
              </a:ext>
            </a:extLst>
          </p:cNvPr>
          <p:cNvSpPr txBox="1"/>
          <p:nvPr/>
        </p:nvSpPr>
        <p:spPr>
          <a:xfrm>
            <a:off x="5955204" y="4833976"/>
            <a:ext cx="800219" cy="215444"/>
          </a:xfrm>
          <a:prstGeom prst="rect">
            <a:avLst/>
          </a:prstGeom>
          <a:noFill/>
        </p:spPr>
        <p:txBody>
          <a:bodyPr wrap="none" rtlCol="0">
            <a:spAutoFit/>
          </a:bodyPr>
          <a:lstStyle/>
          <a:p>
            <a:pPr algn="ctr"/>
            <a:r>
              <a:rPr kumimoji="1" lang="ja-JP" altLang="en-US" sz="800">
                <a:latin typeface="Meiryo" panose="020B0604030504040204" pitchFamily="34" charset="-128"/>
                <a:ea typeface="Meiryo" panose="020B0604030504040204" pitchFamily="34" charset="-128"/>
              </a:rPr>
              <a:t>既存周波数帯</a:t>
            </a:r>
          </a:p>
        </p:txBody>
      </p:sp>
      <p:sp>
        <p:nvSpPr>
          <p:cNvPr id="99" name="テキスト ボックス 98">
            <a:extLst>
              <a:ext uri="{FF2B5EF4-FFF2-40B4-BE49-F238E27FC236}">
                <a16:creationId xmlns:a16="http://schemas.microsoft.com/office/drawing/2014/main" id="{97D44C6B-BCB5-4C4A-BACD-0E3FEEB57231}"/>
              </a:ext>
            </a:extLst>
          </p:cNvPr>
          <p:cNvSpPr txBox="1"/>
          <p:nvPr/>
        </p:nvSpPr>
        <p:spPr>
          <a:xfrm>
            <a:off x="7139970" y="4827794"/>
            <a:ext cx="902811" cy="215444"/>
          </a:xfrm>
          <a:prstGeom prst="rect">
            <a:avLst/>
          </a:prstGeom>
          <a:noFill/>
        </p:spPr>
        <p:txBody>
          <a:bodyPr wrap="none" rtlCol="0">
            <a:spAutoFit/>
          </a:bodyPr>
          <a:lstStyle/>
          <a:p>
            <a:pPr algn="ctr"/>
            <a:r>
              <a:rPr kumimoji="1" lang="ja-JP" altLang="en-US" sz="800">
                <a:latin typeface="Meiryo" panose="020B0604030504040204" pitchFamily="34" charset="-128"/>
                <a:ea typeface="Meiryo" panose="020B0604030504040204" pitchFamily="34" charset="-128"/>
              </a:rPr>
              <a:t>新しい周波数帯</a:t>
            </a:r>
          </a:p>
        </p:txBody>
      </p:sp>
      <p:sp>
        <p:nvSpPr>
          <p:cNvPr id="100" name="左右矢印 99">
            <a:extLst>
              <a:ext uri="{FF2B5EF4-FFF2-40B4-BE49-F238E27FC236}">
                <a16:creationId xmlns:a16="http://schemas.microsoft.com/office/drawing/2014/main" id="{0735B7F3-A943-F74B-9A7A-89625338BE68}"/>
              </a:ext>
            </a:extLst>
          </p:cNvPr>
          <p:cNvSpPr/>
          <p:nvPr/>
        </p:nvSpPr>
        <p:spPr>
          <a:xfrm>
            <a:off x="6712803" y="4342589"/>
            <a:ext cx="468444" cy="268467"/>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テキスト ボックス 100">
            <a:extLst>
              <a:ext uri="{FF2B5EF4-FFF2-40B4-BE49-F238E27FC236}">
                <a16:creationId xmlns:a16="http://schemas.microsoft.com/office/drawing/2014/main" id="{B707C9BB-2FC1-5345-BA88-291BC827BC91}"/>
              </a:ext>
            </a:extLst>
          </p:cNvPr>
          <p:cNvSpPr txBox="1"/>
          <p:nvPr/>
        </p:nvSpPr>
        <p:spPr>
          <a:xfrm>
            <a:off x="6417331" y="4015407"/>
            <a:ext cx="387222" cy="276999"/>
          </a:xfrm>
          <a:prstGeom prst="rect">
            <a:avLst/>
          </a:prstGeom>
          <a:noFill/>
        </p:spPr>
        <p:txBody>
          <a:bodyPr wrap="none" rtlCol="0">
            <a:spAutoFit/>
          </a:bodyPr>
          <a:lstStyle/>
          <a:p>
            <a:pPr algn="ctr"/>
            <a:r>
              <a:rPr kumimoji="1" lang="en-US" altLang="ja-JP" sz="1200" dirty="0">
                <a:solidFill>
                  <a:schemeClr val="accent6"/>
                </a:solidFill>
                <a:latin typeface="Meiryo" panose="020B0604030504040204" pitchFamily="34" charset="-128"/>
                <a:ea typeface="Meiryo" panose="020B0604030504040204" pitchFamily="34" charset="-128"/>
              </a:rPr>
              <a:t>SA</a:t>
            </a:r>
            <a:endParaRPr kumimoji="1" lang="ja-JP" altLang="en-US" sz="1200">
              <a:solidFill>
                <a:schemeClr val="accent6"/>
              </a:solidFill>
              <a:latin typeface="Meiryo" panose="020B0604030504040204" pitchFamily="34" charset="-128"/>
              <a:ea typeface="Meiryo" panose="020B0604030504040204" pitchFamily="34" charset="-128"/>
            </a:endParaRPr>
          </a:p>
        </p:txBody>
      </p:sp>
      <p:sp>
        <p:nvSpPr>
          <p:cNvPr id="102" name="テキスト ボックス 101">
            <a:extLst>
              <a:ext uri="{FF2B5EF4-FFF2-40B4-BE49-F238E27FC236}">
                <a16:creationId xmlns:a16="http://schemas.microsoft.com/office/drawing/2014/main" id="{66A2632E-CEB3-B84C-9109-D79B792A0250}"/>
              </a:ext>
            </a:extLst>
          </p:cNvPr>
          <p:cNvSpPr txBox="1"/>
          <p:nvPr/>
        </p:nvSpPr>
        <p:spPr>
          <a:xfrm>
            <a:off x="6355869" y="6023293"/>
            <a:ext cx="1159292" cy="246221"/>
          </a:xfrm>
          <a:prstGeom prst="rect">
            <a:avLst/>
          </a:prstGeom>
          <a:noFill/>
        </p:spPr>
        <p:txBody>
          <a:bodyPr wrap="none" rtlCol="0">
            <a:spAutoFit/>
          </a:bodyPr>
          <a:lstStyle/>
          <a:p>
            <a:pPr algn="ctr"/>
            <a:r>
              <a:rPr kumimoji="1" lang="en-US" altLang="ja-JP" sz="1000" b="1" dirty="0">
                <a:solidFill>
                  <a:schemeClr val="accent6"/>
                </a:solidFill>
                <a:latin typeface="Meiryo" panose="020B0604030504040204" pitchFamily="34" charset="-128"/>
                <a:ea typeface="Meiryo" panose="020B0604030504040204" pitchFamily="34" charset="-128"/>
              </a:rPr>
              <a:t>SA</a:t>
            </a:r>
            <a:r>
              <a:rPr kumimoji="1" lang="en-US" altLang="ja-JP" sz="1000" dirty="0">
                <a:solidFill>
                  <a:schemeClr val="accent6"/>
                </a:solidFill>
                <a:latin typeface="Meiryo" panose="020B0604030504040204" pitchFamily="34" charset="-128"/>
                <a:ea typeface="Meiryo" panose="020B0604030504040204" pitchFamily="34" charset="-128"/>
              </a:rPr>
              <a:t>: </a:t>
            </a:r>
            <a:r>
              <a:rPr lang="en-US" altLang="ja-JP" sz="1000" dirty="0">
                <a:solidFill>
                  <a:schemeClr val="accent6"/>
                </a:solidFill>
                <a:latin typeface="Meiryo" panose="020B0604030504040204" pitchFamily="34" charset="-128"/>
                <a:ea typeface="Meiryo" panose="020B0604030504040204" pitchFamily="34" charset="-128"/>
              </a:rPr>
              <a:t>Standalone</a:t>
            </a:r>
            <a:endParaRPr kumimoji="1" lang="ja-JP" altLang="en-US" sz="1000">
              <a:solidFill>
                <a:schemeClr val="accent6"/>
              </a:solidFill>
              <a:latin typeface="Meiryo" panose="020B0604030504040204" pitchFamily="34" charset="-128"/>
              <a:ea typeface="Meiryo" panose="020B0604030504040204" pitchFamily="34" charset="-128"/>
            </a:endParaRPr>
          </a:p>
        </p:txBody>
      </p:sp>
      <p:sp>
        <p:nvSpPr>
          <p:cNvPr id="103" name="円/楕円 102">
            <a:extLst>
              <a:ext uri="{FF2B5EF4-FFF2-40B4-BE49-F238E27FC236}">
                <a16:creationId xmlns:a16="http://schemas.microsoft.com/office/drawing/2014/main" id="{DF2BF333-CDA5-9B44-ADF5-DE02CE83252E}"/>
              </a:ext>
            </a:extLst>
          </p:cNvPr>
          <p:cNvSpPr/>
          <p:nvPr/>
        </p:nvSpPr>
        <p:spPr>
          <a:xfrm>
            <a:off x="6786387" y="5405536"/>
            <a:ext cx="1145688" cy="351909"/>
          </a:xfrm>
          <a:prstGeom prst="ellipse">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3" name="グループ化 92">
            <a:extLst>
              <a:ext uri="{FF2B5EF4-FFF2-40B4-BE49-F238E27FC236}">
                <a16:creationId xmlns:a16="http://schemas.microsoft.com/office/drawing/2014/main" id="{81433B48-FCAD-CA45-8B34-B51E8DF69EE8}"/>
              </a:ext>
            </a:extLst>
          </p:cNvPr>
          <p:cNvGrpSpPr/>
          <p:nvPr/>
        </p:nvGrpSpPr>
        <p:grpSpPr>
          <a:xfrm>
            <a:off x="7394719" y="5011194"/>
            <a:ext cx="288032" cy="566988"/>
            <a:chOff x="5101716" y="4927356"/>
            <a:chExt cx="288032" cy="566988"/>
          </a:xfrm>
        </p:grpSpPr>
        <p:sp>
          <p:nvSpPr>
            <p:cNvPr id="94" name="正方形/長方形 93">
              <a:extLst>
                <a:ext uri="{FF2B5EF4-FFF2-40B4-BE49-F238E27FC236}">
                  <a16:creationId xmlns:a16="http://schemas.microsoft.com/office/drawing/2014/main" id="{9C72FF26-0F9A-8C44-8F99-1F669C5E48CA}"/>
                </a:ext>
              </a:extLst>
            </p:cNvPr>
            <p:cNvSpPr/>
            <p:nvPr/>
          </p:nvSpPr>
          <p:spPr>
            <a:xfrm>
              <a:off x="5219754" y="4927356"/>
              <a:ext cx="45719" cy="566988"/>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FA6AB654-C93F-A249-91C3-782AA0F01493}"/>
                </a:ext>
              </a:extLst>
            </p:cNvPr>
            <p:cNvSpPr/>
            <p:nvPr/>
          </p:nvSpPr>
          <p:spPr>
            <a:xfrm>
              <a:off x="5101716" y="4993411"/>
              <a:ext cx="288032"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91" name="図 90">
            <a:extLst>
              <a:ext uri="{FF2B5EF4-FFF2-40B4-BE49-F238E27FC236}">
                <a16:creationId xmlns:a16="http://schemas.microsoft.com/office/drawing/2014/main" id="{A439CC02-D9FD-1841-88A7-90CE725BC194}"/>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21226" y="4959091"/>
            <a:ext cx="1057484" cy="795453"/>
          </a:xfrm>
          <a:prstGeom prst="rect">
            <a:avLst/>
          </a:prstGeom>
          <a:effectLst>
            <a:outerShdw blurRad="50800" dist="38100" dir="2700000" algn="tl" rotWithShape="0">
              <a:prstClr val="black">
                <a:alpha val="40000"/>
              </a:prstClr>
            </a:outerShdw>
          </a:effectLst>
        </p:spPr>
      </p:pic>
      <p:sp>
        <p:nvSpPr>
          <p:cNvPr id="96" name="テキスト ボックス 95">
            <a:extLst>
              <a:ext uri="{FF2B5EF4-FFF2-40B4-BE49-F238E27FC236}">
                <a16:creationId xmlns:a16="http://schemas.microsoft.com/office/drawing/2014/main" id="{B7377641-EE2B-364F-9850-887F43FD7BD0}"/>
              </a:ext>
            </a:extLst>
          </p:cNvPr>
          <p:cNvSpPr txBox="1"/>
          <p:nvPr/>
        </p:nvSpPr>
        <p:spPr>
          <a:xfrm>
            <a:off x="6401730" y="5686569"/>
            <a:ext cx="697627" cy="215444"/>
          </a:xfrm>
          <a:prstGeom prst="rect">
            <a:avLst/>
          </a:prstGeom>
          <a:noFill/>
        </p:spPr>
        <p:txBody>
          <a:bodyPr wrap="none" rtlCol="0">
            <a:spAutoFit/>
          </a:bodyPr>
          <a:lstStyle/>
          <a:p>
            <a:r>
              <a:rPr kumimoji="1" lang="ja-JP" altLang="en-US" sz="800">
                <a:solidFill>
                  <a:schemeClr val="tx2"/>
                </a:solidFill>
                <a:latin typeface="Meiryo" panose="020B0604030504040204" pitchFamily="34" charset="-128"/>
                <a:ea typeface="Meiryo" panose="020B0604030504040204" pitchFamily="34" charset="-128"/>
              </a:rPr>
              <a:t>マクロセル</a:t>
            </a:r>
          </a:p>
        </p:txBody>
      </p:sp>
      <p:sp>
        <p:nvSpPr>
          <p:cNvPr id="97" name="テキスト ボックス 96">
            <a:extLst>
              <a:ext uri="{FF2B5EF4-FFF2-40B4-BE49-F238E27FC236}">
                <a16:creationId xmlns:a16="http://schemas.microsoft.com/office/drawing/2014/main" id="{98FA9337-04B7-144F-B92E-3B8E79379B9A}"/>
              </a:ext>
            </a:extLst>
          </p:cNvPr>
          <p:cNvSpPr txBox="1"/>
          <p:nvPr/>
        </p:nvSpPr>
        <p:spPr>
          <a:xfrm>
            <a:off x="6768247" y="5494820"/>
            <a:ext cx="800219" cy="215444"/>
          </a:xfrm>
          <a:prstGeom prst="rect">
            <a:avLst/>
          </a:prstGeom>
          <a:noFill/>
        </p:spPr>
        <p:txBody>
          <a:bodyPr wrap="none" rtlCol="0">
            <a:spAutoFit/>
          </a:bodyPr>
          <a:lstStyle/>
          <a:p>
            <a:r>
              <a:rPr kumimoji="1" lang="ja-JP" altLang="en-US" sz="800">
                <a:solidFill>
                  <a:schemeClr val="tx2">
                    <a:lumMod val="75000"/>
                  </a:schemeClr>
                </a:solidFill>
                <a:latin typeface="Meiryo" panose="020B0604030504040204" pitchFamily="34" charset="-128"/>
                <a:ea typeface="Meiryo" panose="020B0604030504040204" pitchFamily="34" charset="-128"/>
              </a:rPr>
              <a:t>スモールセル</a:t>
            </a:r>
          </a:p>
        </p:txBody>
      </p:sp>
      <p:sp>
        <p:nvSpPr>
          <p:cNvPr id="107" name="正方形/長方形 106">
            <a:extLst>
              <a:ext uri="{FF2B5EF4-FFF2-40B4-BE49-F238E27FC236}">
                <a16:creationId xmlns:a16="http://schemas.microsoft.com/office/drawing/2014/main" id="{F9C833B3-9A0F-0443-BCCC-FA29C56641F0}"/>
              </a:ext>
            </a:extLst>
          </p:cNvPr>
          <p:cNvSpPr/>
          <p:nvPr/>
        </p:nvSpPr>
        <p:spPr>
          <a:xfrm>
            <a:off x="6067184" y="4261319"/>
            <a:ext cx="556820" cy="207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テキスト ボックス 108">
            <a:extLst>
              <a:ext uri="{FF2B5EF4-FFF2-40B4-BE49-F238E27FC236}">
                <a16:creationId xmlns:a16="http://schemas.microsoft.com/office/drawing/2014/main" id="{6C2AB7A6-094E-4B4B-A394-69B163D1C49D}"/>
              </a:ext>
            </a:extLst>
          </p:cNvPr>
          <p:cNvSpPr txBox="1"/>
          <p:nvPr/>
        </p:nvSpPr>
        <p:spPr>
          <a:xfrm>
            <a:off x="6062405" y="4253315"/>
            <a:ext cx="576261" cy="246221"/>
          </a:xfrm>
          <a:prstGeom prst="rect">
            <a:avLst/>
          </a:prstGeom>
          <a:noFill/>
        </p:spPr>
        <p:txBody>
          <a:bodyPr wrap="square" rtlCol="0">
            <a:spAutoFit/>
          </a:bodyPr>
          <a:lstStyle/>
          <a:p>
            <a:pPr algn="ctr"/>
            <a:r>
              <a:rPr kumimoji="1" lang="en-US" altLang="ja-JP" sz="1000" dirty="0">
                <a:solidFill>
                  <a:schemeClr val="bg1"/>
                </a:solidFill>
                <a:latin typeface="Meiryo" panose="020B0604030504040204" pitchFamily="34" charset="-128"/>
                <a:ea typeface="Meiryo" panose="020B0604030504040204" pitchFamily="34" charset="-128"/>
              </a:rPr>
              <a:t>NR</a:t>
            </a:r>
            <a:endParaRPr kumimoji="1" lang="ja-JP" altLang="en-US" sz="1000">
              <a:solidFill>
                <a:schemeClr val="bg1"/>
              </a:solidFill>
              <a:latin typeface="Meiryo" panose="020B0604030504040204" pitchFamily="34" charset="-128"/>
              <a:ea typeface="Meiryo" panose="020B0604030504040204" pitchFamily="34" charset="-128"/>
            </a:endParaRPr>
          </a:p>
        </p:txBody>
      </p:sp>
      <p:sp>
        <p:nvSpPr>
          <p:cNvPr id="110" name="テキスト ボックス 109">
            <a:extLst>
              <a:ext uri="{FF2B5EF4-FFF2-40B4-BE49-F238E27FC236}">
                <a16:creationId xmlns:a16="http://schemas.microsoft.com/office/drawing/2014/main" id="{2C65D5D4-A91B-9D48-9544-E9336EB4C8D7}"/>
              </a:ext>
            </a:extLst>
          </p:cNvPr>
          <p:cNvSpPr txBox="1"/>
          <p:nvPr/>
        </p:nvSpPr>
        <p:spPr>
          <a:xfrm>
            <a:off x="3480203" y="3640288"/>
            <a:ext cx="800219" cy="338554"/>
          </a:xfrm>
          <a:prstGeom prst="rect">
            <a:avLst/>
          </a:prstGeom>
          <a:noFill/>
        </p:spPr>
        <p:txBody>
          <a:bodyPr wrap="none" rtlCol="0">
            <a:spAutoFit/>
          </a:bodyPr>
          <a:lstStyle/>
          <a:p>
            <a:r>
              <a:rPr kumimoji="1" lang="ja-JP" altLang="en-US" sz="800">
                <a:latin typeface="Meiryo" panose="020B0604030504040204" pitchFamily="34" charset="-128"/>
                <a:ea typeface="Meiryo" panose="020B0604030504040204" pitchFamily="34" charset="-128"/>
              </a:rPr>
              <a:t>ユーザー情報</a:t>
            </a:r>
            <a:endParaRPr kumimoji="1" lang="en-US" altLang="ja-JP" sz="800" dirty="0">
              <a:latin typeface="Meiryo" panose="020B0604030504040204" pitchFamily="34" charset="-128"/>
              <a:ea typeface="Meiryo" panose="020B0604030504040204" pitchFamily="34" charset="-128"/>
            </a:endParaRPr>
          </a:p>
          <a:p>
            <a:r>
              <a:rPr kumimoji="1" lang="ja-JP" altLang="en-US" sz="800">
                <a:latin typeface="Meiryo" panose="020B0604030504040204" pitchFamily="34" charset="-128"/>
                <a:ea typeface="Meiryo" panose="020B0604030504040204" pitchFamily="34" charset="-128"/>
              </a:rPr>
              <a:t>制御情報</a:t>
            </a:r>
            <a:endParaRPr kumimoji="1" lang="en-US" altLang="ja-JP" sz="800" dirty="0">
              <a:latin typeface="Meiryo" panose="020B0604030504040204" pitchFamily="34" charset="-128"/>
              <a:ea typeface="Meiryo" panose="020B0604030504040204" pitchFamily="34" charset="-128"/>
            </a:endParaRPr>
          </a:p>
        </p:txBody>
      </p:sp>
      <p:sp>
        <p:nvSpPr>
          <p:cNvPr id="111" name="テキスト ボックス 110">
            <a:extLst>
              <a:ext uri="{FF2B5EF4-FFF2-40B4-BE49-F238E27FC236}">
                <a16:creationId xmlns:a16="http://schemas.microsoft.com/office/drawing/2014/main" id="{65B5AF64-7048-B140-B741-E2D855BB9F00}"/>
              </a:ext>
            </a:extLst>
          </p:cNvPr>
          <p:cNvSpPr txBox="1"/>
          <p:nvPr/>
        </p:nvSpPr>
        <p:spPr>
          <a:xfrm>
            <a:off x="4870941" y="3640288"/>
            <a:ext cx="800219" cy="215444"/>
          </a:xfrm>
          <a:prstGeom prst="rect">
            <a:avLst/>
          </a:prstGeom>
          <a:noFill/>
        </p:spPr>
        <p:txBody>
          <a:bodyPr wrap="none" rtlCol="0">
            <a:spAutoFit/>
          </a:bodyPr>
          <a:lstStyle/>
          <a:p>
            <a:r>
              <a:rPr kumimoji="1" lang="ja-JP" altLang="en-US" sz="800">
                <a:latin typeface="Meiryo" panose="020B0604030504040204" pitchFamily="34" charset="-128"/>
                <a:ea typeface="Meiryo" panose="020B0604030504040204" pitchFamily="34" charset="-128"/>
              </a:rPr>
              <a:t>ユーザー情報</a:t>
            </a:r>
            <a:endParaRPr kumimoji="1" lang="en-US" altLang="ja-JP" sz="800" dirty="0">
              <a:latin typeface="Meiryo" panose="020B0604030504040204" pitchFamily="34" charset="-128"/>
              <a:ea typeface="Meiryo" panose="020B0604030504040204" pitchFamily="34" charset="-128"/>
            </a:endParaRPr>
          </a:p>
        </p:txBody>
      </p:sp>
      <p:sp>
        <p:nvSpPr>
          <p:cNvPr id="113" name="テキスト ボックス 112">
            <a:extLst>
              <a:ext uri="{FF2B5EF4-FFF2-40B4-BE49-F238E27FC236}">
                <a16:creationId xmlns:a16="http://schemas.microsoft.com/office/drawing/2014/main" id="{CB5B7326-CA86-814C-9594-A47D44016C1C}"/>
              </a:ext>
            </a:extLst>
          </p:cNvPr>
          <p:cNvSpPr txBox="1"/>
          <p:nvPr/>
        </p:nvSpPr>
        <p:spPr>
          <a:xfrm>
            <a:off x="7250605" y="3640128"/>
            <a:ext cx="800219" cy="338554"/>
          </a:xfrm>
          <a:prstGeom prst="rect">
            <a:avLst/>
          </a:prstGeom>
          <a:noFill/>
        </p:spPr>
        <p:txBody>
          <a:bodyPr wrap="none" rtlCol="0">
            <a:spAutoFit/>
          </a:bodyPr>
          <a:lstStyle/>
          <a:p>
            <a:pPr algn="r"/>
            <a:r>
              <a:rPr kumimoji="1" lang="ja-JP" altLang="en-US" sz="800">
                <a:latin typeface="Meiryo" panose="020B0604030504040204" pitchFamily="34" charset="-128"/>
                <a:ea typeface="Meiryo" panose="020B0604030504040204" pitchFamily="34" charset="-128"/>
              </a:rPr>
              <a:t>ユーザー情報</a:t>
            </a:r>
            <a:endParaRPr kumimoji="1" lang="en-US" altLang="ja-JP" sz="800" dirty="0">
              <a:latin typeface="Meiryo" panose="020B0604030504040204" pitchFamily="34" charset="-128"/>
              <a:ea typeface="Meiryo" panose="020B0604030504040204" pitchFamily="34" charset="-128"/>
            </a:endParaRPr>
          </a:p>
          <a:p>
            <a:pPr algn="r"/>
            <a:r>
              <a:rPr lang="ja-JP" altLang="en-US" sz="800">
                <a:latin typeface="Meiryo" panose="020B0604030504040204" pitchFamily="34" charset="-128"/>
                <a:ea typeface="Meiryo" panose="020B0604030504040204" pitchFamily="34" charset="-128"/>
              </a:rPr>
              <a:t>制御情報</a:t>
            </a:r>
            <a:endParaRPr kumimoji="1" lang="en-US" altLang="ja-JP" sz="800" dirty="0">
              <a:latin typeface="Meiryo" panose="020B0604030504040204" pitchFamily="34" charset="-128"/>
              <a:ea typeface="Meiryo" panose="020B0604030504040204" pitchFamily="34" charset="-128"/>
            </a:endParaRPr>
          </a:p>
        </p:txBody>
      </p:sp>
      <p:sp>
        <p:nvSpPr>
          <p:cNvPr id="114" name="テキスト ボックス 113">
            <a:extLst>
              <a:ext uri="{FF2B5EF4-FFF2-40B4-BE49-F238E27FC236}">
                <a16:creationId xmlns:a16="http://schemas.microsoft.com/office/drawing/2014/main" id="{97C8F488-1BC9-FD44-8C1B-83CC43276AB3}"/>
              </a:ext>
            </a:extLst>
          </p:cNvPr>
          <p:cNvSpPr txBox="1"/>
          <p:nvPr/>
        </p:nvSpPr>
        <p:spPr>
          <a:xfrm>
            <a:off x="7096516" y="4015851"/>
            <a:ext cx="387222" cy="276999"/>
          </a:xfrm>
          <a:prstGeom prst="rect">
            <a:avLst/>
          </a:prstGeom>
          <a:noFill/>
        </p:spPr>
        <p:txBody>
          <a:bodyPr wrap="none" rtlCol="0">
            <a:spAutoFit/>
          </a:bodyPr>
          <a:lstStyle/>
          <a:p>
            <a:pPr algn="ctr"/>
            <a:r>
              <a:rPr kumimoji="1" lang="en-US" altLang="ja-JP" sz="1200" dirty="0">
                <a:solidFill>
                  <a:schemeClr val="accent6"/>
                </a:solidFill>
                <a:latin typeface="Meiryo" panose="020B0604030504040204" pitchFamily="34" charset="-128"/>
                <a:ea typeface="Meiryo" panose="020B0604030504040204" pitchFamily="34" charset="-128"/>
              </a:rPr>
              <a:t>SA</a:t>
            </a:r>
            <a:endParaRPr kumimoji="1" lang="ja-JP" altLang="en-US" sz="1200">
              <a:solidFill>
                <a:schemeClr val="accent6"/>
              </a:solidFill>
              <a:latin typeface="Meiryo" panose="020B0604030504040204" pitchFamily="34" charset="-128"/>
              <a:ea typeface="Meiryo" panose="020B0604030504040204" pitchFamily="34" charset="-128"/>
            </a:endParaRPr>
          </a:p>
        </p:txBody>
      </p:sp>
      <p:sp>
        <p:nvSpPr>
          <p:cNvPr id="115" name="テキスト ボックス 114">
            <a:extLst>
              <a:ext uri="{FF2B5EF4-FFF2-40B4-BE49-F238E27FC236}">
                <a16:creationId xmlns:a16="http://schemas.microsoft.com/office/drawing/2014/main" id="{62F4D434-FB2E-9746-8BE4-B0935D421DAE}"/>
              </a:ext>
            </a:extLst>
          </p:cNvPr>
          <p:cNvSpPr txBox="1"/>
          <p:nvPr/>
        </p:nvSpPr>
        <p:spPr>
          <a:xfrm>
            <a:off x="1292911" y="6023293"/>
            <a:ext cx="1826142" cy="246221"/>
          </a:xfrm>
          <a:prstGeom prst="rect">
            <a:avLst/>
          </a:prstGeom>
          <a:noFill/>
        </p:spPr>
        <p:txBody>
          <a:bodyPr wrap="none" rtlCol="0">
            <a:spAutoFit/>
          </a:bodyPr>
          <a:lstStyle/>
          <a:p>
            <a:pPr algn="ctr"/>
            <a:r>
              <a:rPr kumimoji="1" lang="en-US" altLang="ja-JP" sz="1000" b="1" dirty="0">
                <a:solidFill>
                  <a:schemeClr val="accent3">
                    <a:lumMod val="75000"/>
                  </a:schemeClr>
                </a:solidFill>
                <a:latin typeface="Meiryo" panose="020B0604030504040204" pitchFamily="34" charset="-128"/>
                <a:ea typeface="Meiryo" panose="020B0604030504040204" pitchFamily="34" charset="-128"/>
              </a:rPr>
              <a:t>LTE</a:t>
            </a:r>
            <a:r>
              <a:rPr kumimoji="1" lang="en-US" altLang="ja-JP" sz="1000" dirty="0">
                <a:solidFill>
                  <a:schemeClr val="accent3">
                    <a:lumMod val="75000"/>
                  </a:schemeClr>
                </a:solidFill>
                <a:latin typeface="Meiryo" panose="020B0604030504040204" pitchFamily="34" charset="-128"/>
                <a:ea typeface="Meiryo" panose="020B0604030504040204" pitchFamily="34" charset="-128"/>
              </a:rPr>
              <a:t>: Long Term Evolution</a:t>
            </a:r>
            <a:endParaRPr kumimoji="1" lang="ja-JP" altLang="en-US" sz="1000">
              <a:solidFill>
                <a:schemeClr val="accent3">
                  <a:lumMod val="75000"/>
                </a:schemeClr>
              </a:solidFill>
              <a:latin typeface="Meiryo" panose="020B0604030504040204" pitchFamily="34" charset="-128"/>
              <a:ea typeface="Meiryo" panose="020B0604030504040204" pitchFamily="34" charset="-128"/>
            </a:endParaRPr>
          </a:p>
        </p:txBody>
      </p:sp>
      <p:sp>
        <p:nvSpPr>
          <p:cNvPr id="116" name="テキスト ボックス 115">
            <a:extLst>
              <a:ext uri="{FF2B5EF4-FFF2-40B4-BE49-F238E27FC236}">
                <a16:creationId xmlns:a16="http://schemas.microsoft.com/office/drawing/2014/main" id="{EACB44C4-0991-C342-8630-52C257E597EE}"/>
              </a:ext>
            </a:extLst>
          </p:cNvPr>
          <p:cNvSpPr txBox="1"/>
          <p:nvPr/>
        </p:nvSpPr>
        <p:spPr>
          <a:xfrm>
            <a:off x="3772288" y="6207115"/>
            <a:ext cx="1151277" cy="246221"/>
          </a:xfrm>
          <a:prstGeom prst="rect">
            <a:avLst/>
          </a:prstGeom>
          <a:noFill/>
        </p:spPr>
        <p:txBody>
          <a:bodyPr wrap="none" rtlCol="0">
            <a:spAutoFit/>
          </a:bodyPr>
          <a:lstStyle/>
          <a:p>
            <a:pPr algn="ctr"/>
            <a:r>
              <a:rPr kumimoji="1" lang="en-US" altLang="ja-JP" sz="1000" b="1" dirty="0">
                <a:solidFill>
                  <a:srgbClr val="0070C0"/>
                </a:solidFill>
                <a:latin typeface="Meiryo" panose="020B0604030504040204" pitchFamily="34" charset="-128"/>
                <a:ea typeface="Meiryo" panose="020B0604030504040204" pitchFamily="34" charset="-128"/>
              </a:rPr>
              <a:t>NR</a:t>
            </a:r>
            <a:r>
              <a:rPr kumimoji="1" lang="en-US" altLang="ja-JP" sz="1000" dirty="0">
                <a:solidFill>
                  <a:srgbClr val="0070C0"/>
                </a:solidFill>
                <a:latin typeface="Meiryo" panose="020B0604030504040204" pitchFamily="34" charset="-128"/>
                <a:ea typeface="Meiryo" panose="020B0604030504040204" pitchFamily="34" charset="-128"/>
              </a:rPr>
              <a:t>: New Radio</a:t>
            </a:r>
            <a:endParaRPr kumimoji="1" lang="ja-JP" altLang="en-US" sz="1000">
              <a:solidFill>
                <a:srgbClr val="0070C0"/>
              </a:solidFill>
              <a:latin typeface="Meiryo" panose="020B0604030504040204" pitchFamily="34" charset="-128"/>
              <a:ea typeface="Meiryo" panose="020B0604030504040204" pitchFamily="34" charset="-128"/>
            </a:endParaRPr>
          </a:p>
        </p:txBody>
      </p:sp>
      <p:pic>
        <p:nvPicPr>
          <p:cNvPr id="118" name="図 117">
            <a:extLst>
              <a:ext uri="{FF2B5EF4-FFF2-40B4-BE49-F238E27FC236}">
                <a16:creationId xmlns:a16="http://schemas.microsoft.com/office/drawing/2014/main" id="{E08EBF75-12B8-0A44-88E1-1F3FB20AE144}"/>
              </a:ext>
              <a:ext uri="{C183D7F6-B498-43B3-948B-1728B52AA6E4}">
                <adec:decorative xmlns:adec="http://schemas.microsoft.com/office/drawing/2017/decorative" val="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57306" y="1408138"/>
            <a:ext cx="645398" cy="484778"/>
          </a:xfrm>
          <a:prstGeom prst="rect">
            <a:avLst/>
          </a:prstGeom>
        </p:spPr>
      </p:pic>
      <p:sp>
        <p:nvSpPr>
          <p:cNvPr id="119" name="テキスト ボックス 118">
            <a:extLst>
              <a:ext uri="{FF2B5EF4-FFF2-40B4-BE49-F238E27FC236}">
                <a16:creationId xmlns:a16="http://schemas.microsoft.com/office/drawing/2014/main" id="{0FC33B2B-025E-1D40-95A0-3841DC67F943}"/>
              </a:ext>
            </a:extLst>
          </p:cNvPr>
          <p:cNvSpPr txBox="1"/>
          <p:nvPr/>
        </p:nvSpPr>
        <p:spPr>
          <a:xfrm>
            <a:off x="4288856" y="1486487"/>
            <a:ext cx="1215397" cy="461665"/>
          </a:xfrm>
          <a:prstGeom prst="rect">
            <a:avLst/>
          </a:prstGeom>
          <a:noFill/>
        </p:spPr>
        <p:txBody>
          <a:bodyPr wrap="none" rtlCol="0">
            <a:spAutoFit/>
          </a:bodyPr>
          <a:lstStyle/>
          <a:p>
            <a:r>
              <a:rPr lang="en-US" altLang="ja-JP" sz="2400" dirty="0">
                <a:latin typeface="Meiryo" panose="020B0604030504040204" pitchFamily="34" charset="-128"/>
                <a:ea typeface="Meiryo" panose="020B0604030504040204" pitchFamily="34" charset="-128"/>
              </a:rPr>
              <a:t>5G</a:t>
            </a:r>
            <a:r>
              <a:rPr lang="ja-JP" altLang="en-US" sz="2400">
                <a:latin typeface="Meiryo" panose="020B0604030504040204" pitchFamily="34" charset="-128"/>
                <a:ea typeface="Meiryo" panose="020B0604030504040204" pitchFamily="34" charset="-128"/>
              </a:rPr>
              <a:t>初期</a:t>
            </a:r>
            <a:endParaRPr kumimoji="1" lang="ja-JP" altLang="en-US" sz="2400">
              <a:latin typeface="Meiryo" panose="020B0604030504040204" pitchFamily="34" charset="-128"/>
              <a:ea typeface="Meiryo" panose="020B0604030504040204" pitchFamily="34" charset="-128"/>
            </a:endParaRPr>
          </a:p>
        </p:txBody>
      </p:sp>
      <p:pic>
        <p:nvPicPr>
          <p:cNvPr id="120" name="図 119">
            <a:extLst>
              <a:ext uri="{FF2B5EF4-FFF2-40B4-BE49-F238E27FC236}">
                <a16:creationId xmlns:a16="http://schemas.microsoft.com/office/drawing/2014/main" id="{9E3D85E4-67A1-234C-842B-81719B7295AC}"/>
              </a:ext>
              <a:ext uri="{C183D7F6-B498-43B3-948B-1728B52AA6E4}">
                <adec:decorative xmlns:adec="http://schemas.microsoft.com/office/drawing/2017/decorative" val="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66381" y="1400888"/>
            <a:ext cx="645398" cy="484778"/>
          </a:xfrm>
          <a:prstGeom prst="rect">
            <a:avLst/>
          </a:prstGeom>
        </p:spPr>
      </p:pic>
      <p:sp>
        <p:nvSpPr>
          <p:cNvPr id="121" name="テキスト ボックス 120">
            <a:extLst>
              <a:ext uri="{FF2B5EF4-FFF2-40B4-BE49-F238E27FC236}">
                <a16:creationId xmlns:a16="http://schemas.microsoft.com/office/drawing/2014/main" id="{9C4FDF9A-16AB-2D42-9087-F14165E0D330}"/>
              </a:ext>
            </a:extLst>
          </p:cNvPr>
          <p:cNvSpPr txBox="1"/>
          <p:nvPr/>
        </p:nvSpPr>
        <p:spPr>
          <a:xfrm>
            <a:off x="6516216" y="1479237"/>
            <a:ext cx="1523174" cy="461665"/>
          </a:xfrm>
          <a:prstGeom prst="rect">
            <a:avLst/>
          </a:prstGeom>
          <a:noFill/>
        </p:spPr>
        <p:txBody>
          <a:bodyPr wrap="none" rtlCol="0">
            <a:spAutoFit/>
          </a:bodyPr>
          <a:lstStyle/>
          <a:p>
            <a:r>
              <a:rPr lang="en-US" altLang="ja-JP" sz="2400" dirty="0">
                <a:latin typeface="Meiryo" panose="020B0604030504040204" pitchFamily="34" charset="-128"/>
                <a:ea typeface="Meiryo" panose="020B0604030504040204" pitchFamily="34" charset="-128"/>
              </a:rPr>
              <a:t>5G</a:t>
            </a:r>
            <a:r>
              <a:rPr lang="ja-JP" altLang="en-US" sz="2400">
                <a:latin typeface="Meiryo" panose="020B0604030504040204" pitchFamily="34" charset="-128"/>
                <a:ea typeface="Meiryo" panose="020B0604030504040204" pitchFamily="34" charset="-128"/>
              </a:rPr>
              <a:t>普及期</a:t>
            </a:r>
            <a:endParaRPr kumimoji="1" lang="ja-JP" altLang="en-US" sz="2400">
              <a:latin typeface="Meiryo" panose="020B0604030504040204" pitchFamily="34" charset="-128"/>
              <a:ea typeface="Meiryo" panose="020B0604030504040204" pitchFamily="34" charset="-128"/>
            </a:endParaRPr>
          </a:p>
        </p:txBody>
      </p:sp>
      <p:sp>
        <p:nvSpPr>
          <p:cNvPr id="122" name="テキスト ボックス 121">
            <a:extLst>
              <a:ext uri="{FF2B5EF4-FFF2-40B4-BE49-F238E27FC236}">
                <a16:creationId xmlns:a16="http://schemas.microsoft.com/office/drawing/2014/main" id="{5216F55F-4FDA-A341-9563-F1E63CB3DA21}"/>
              </a:ext>
            </a:extLst>
          </p:cNvPr>
          <p:cNvSpPr txBox="1"/>
          <p:nvPr/>
        </p:nvSpPr>
        <p:spPr>
          <a:xfrm>
            <a:off x="1105989" y="1049940"/>
            <a:ext cx="883575" cy="369332"/>
          </a:xfrm>
          <a:prstGeom prst="rect">
            <a:avLst/>
          </a:prstGeom>
          <a:noFill/>
        </p:spPr>
        <p:txBody>
          <a:bodyPr wrap="none" rtlCol="0">
            <a:spAutoFit/>
          </a:bodyPr>
          <a:lstStyle/>
          <a:p>
            <a:r>
              <a:rPr kumimoji="1" lang="en-US" altLang="ja-JP" dirty="0">
                <a:solidFill>
                  <a:schemeClr val="accent3">
                    <a:lumMod val="75000"/>
                  </a:schemeClr>
                </a:solidFill>
              </a:rPr>
              <a:t>2010〜</a:t>
            </a:r>
            <a:endParaRPr kumimoji="1" lang="ja-JP" altLang="en-US">
              <a:solidFill>
                <a:schemeClr val="accent3">
                  <a:lumMod val="75000"/>
                </a:schemeClr>
              </a:solidFill>
            </a:endParaRPr>
          </a:p>
        </p:txBody>
      </p:sp>
      <p:sp>
        <p:nvSpPr>
          <p:cNvPr id="123" name="テキスト ボックス 122">
            <a:extLst>
              <a:ext uri="{FF2B5EF4-FFF2-40B4-BE49-F238E27FC236}">
                <a16:creationId xmlns:a16="http://schemas.microsoft.com/office/drawing/2014/main" id="{F78FBE27-93A7-A349-B07B-867113024D02}"/>
              </a:ext>
            </a:extLst>
          </p:cNvPr>
          <p:cNvSpPr txBox="1"/>
          <p:nvPr/>
        </p:nvSpPr>
        <p:spPr>
          <a:xfrm>
            <a:off x="3484168" y="1044088"/>
            <a:ext cx="883575" cy="369332"/>
          </a:xfrm>
          <a:prstGeom prst="rect">
            <a:avLst/>
          </a:prstGeom>
          <a:noFill/>
        </p:spPr>
        <p:txBody>
          <a:bodyPr wrap="none" rtlCol="0">
            <a:spAutoFit/>
          </a:bodyPr>
          <a:lstStyle/>
          <a:p>
            <a:r>
              <a:rPr kumimoji="1" lang="en-US" altLang="ja-JP" dirty="0">
                <a:solidFill>
                  <a:srgbClr val="0070C0"/>
                </a:solidFill>
              </a:rPr>
              <a:t>2020〜</a:t>
            </a:r>
            <a:endParaRPr kumimoji="1" lang="ja-JP" altLang="en-US">
              <a:solidFill>
                <a:srgbClr val="0070C0"/>
              </a:solidFill>
            </a:endParaRPr>
          </a:p>
        </p:txBody>
      </p:sp>
      <p:sp>
        <p:nvSpPr>
          <p:cNvPr id="124" name="テキスト ボックス 123">
            <a:extLst>
              <a:ext uri="{FF2B5EF4-FFF2-40B4-BE49-F238E27FC236}">
                <a16:creationId xmlns:a16="http://schemas.microsoft.com/office/drawing/2014/main" id="{D5CA587E-3354-B44A-B6F9-EEC5913C5AEE}"/>
              </a:ext>
            </a:extLst>
          </p:cNvPr>
          <p:cNvSpPr txBox="1"/>
          <p:nvPr/>
        </p:nvSpPr>
        <p:spPr>
          <a:xfrm>
            <a:off x="5903806" y="1049940"/>
            <a:ext cx="883575" cy="369332"/>
          </a:xfrm>
          <a:prstGeom prst="rect">
            <a:avLst/>
          </a:prstGeom>
          <a:noFill/>
        </p:spPr>
        <p:txBody>
          <a:bodyPr wrap="none" rtlCol="0">
            <a:spAutoFit/>
          </a:bodyPr>
          <a:lstStyle/>
          <a:p>
            <a:r>
              <a:rPr kumimoji="1" lang="en-US" altLang="ja-JP" dirty="0">
                <a:solidFill>
                  <a:srgbClr val="0070C0"/>
                </a:solidFill>
              </a:rPr>
              <a:t>2022〜</a:t>
            </a:r>
            <a:endParaRPr kumimoji="1" lang="ja-JP" altLang="en-US">
              <a:solidFill>
                <a:srgbClr val="0070C0"/>
              </a:solidFill>
            </a:endParaRPr>
          </a:p>
        </p:txBody>
      </p:sp>
    </p:spTree>
    <p:extLst>
      <p:ext uri="{BB962C8B-B14F-4D97-AF65-F5344CB8AC3E}">
        <p14:creationId xmlns:p14="http://schemas.microsoft.com/office/powerpoint/2010/main" val="162219942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円/楕円 19">
            <a:extLst>
              <a:ext uri="{FF2B5EF4-FFF2-40B4-BE49-F238E27FC236}">
                <a16:creationId xmlns:a16="http://schemas.microsoft.com/office/drawing/2014/main" id="{39BD3B52-112A-1D46-833A-AE596C249AFA}"/>
              </a:ext>
            </a:extLst>
          </p:cNvPr>
          <p:cNvSpPr/>
          <p:nvPr/>
        </p:nvSpPr>
        <p:spPr>
          <a:xfrm>
            <a:off x="876303" y="1192771"/>
            <a:ext cx="7377079" cy="2722705"/>
          </a:xfrm>
          <a:prstGeom prst="ellipse">
            <a:avLst/>
          </a:prstGeom>
          <a:solidFill>
            <a:srgbClr val="92D050">
              <a:alpha val="1529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a:extLst>
              <a:ext uri="{FF2B5EF4-FFF2-40B4-BE49-F238E27FC236}">
                <a16:creationId xmlns:a16="http://schemas.microsoft.com/office/drawing/2014/main" id="{D66DF373-67A0-3B47-8A85-264BCEA63A29}"/>
              </a:ext>
            </a:extLst>
          </p:cNvPr>
          <p:cNvSpPr/>
          <p:nvPr/>
        </p:nvSpPr>
        <p:spPr>
          <a:xfrm>
            <a:off x="7224990" y="4138405"/>
            <a:ext cx="1166610" cy="1146267"/>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3" name="図 32">
            <a:extLst>
              <a:ext uri="{FF2B5EF4-FFF2-40B4-BE49-F238E27FC236}">
                <a16:creationId xmlns:a16="http://schemas.microsoft.com/office/drawing/2014/main" id="{E6141565-05C8-2A44-B03C-CEEE63C91381}"/>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76412" y="4111615"/>
            <a:ext cx="411397" cy="411397"/>
          </a:xfrm>
          <a:prstGeom prst="rect">
            <a:avLst/>
          </a:prstGeom>
        </p:spPr>
      </p:pic>
      <p:sp>
        <p:nvSpPr>
          <p:cNvPr id="34" name="円/楕円 33">
            <a:extLst>
              <a:ext uri="{FF2B5EF4-FFF2-40B4-BE49-F238E27FC236}">
                <a16:creationId xmlns:a16="http://schemas.microsoft.com/office/drawing/2014/main" id="{E3035507-1B98-174F-8FF3-E9EE653E1DC8}"/>
              </a:ext>
            </a:extLst>
          </p:cNvPr>
          <p:cNvSpPr/>
          <p:nvPr/>
        </p:nvSpPr>
        <p:spPr>
          <a:xfrm>
            <a:off x="5856634" y="4761952"/>
            <a:ext cx="1367707" cy="1071404"/>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a:extLst>
              <a:ext uri="{FF2B5EF4-FFF2-40B4-BE49-F238E27FC236}">
                <a16:creationId xmlns:a16="http://schemas.microsoft.com/office/drawing/2014/main" id="{BB925703-8564-CB47-945B-DC62B45B287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50203" y="4719151"/>
            <a:ext cx="411397" cy="411397"/>
          </a:xfrm>
          <a:prstGeom prst="rect">
            <a:avLst/>
          </a:prstGeom>
        </p:spPr>
      </p:pic>
      <p:sp>
        <p:nvSpPr>
          <p:cNvPr id="30" name="円/楕円 29">
            <a:extLst>
              <a:ext uri="{FF2B5EF4-FFF2-40B4-BE49-F238E27FC236}">
                <a16:creationId xmlns:a16="http://schemas.microsoft.com/office/drawing/2014/main" id="{AA3D3976-0D6C-8540-A281-4B4547A330CA}"/>
              </a:ext>
            </a:extLst>
          </p:cNvPr>
          <p:cNvSpPr/>
          <p:nvPr/>
        </p:nvSpPr>
        <p:spPr>
          <a:xfrm>
            <a:off x="3941674" y="4852471"/>
            <a:ext cx="1685038" cy="1217544"/>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DAD45E91-84DC-E542-A39A-C4385A642748}"/>
              </a:ext>
            </a:extLst>
          </p:cNvPr>
          <p:cNvSpPr/>
          <p:nvPr/>
        </p:nvSpPr>
        <p:spPr>
          <a:xfrm>
            <a:off x="4743098" y="3965430"/>
            <a:ext cx="1112887" cy="872181"/>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円/楕円 25">
            <a:extLst>
              <a:ext uri="{FF2B5EF4-FFF2-40B4-BE49-F238E27FC236}">
                <a16:creationId xmlns:a16="http://schemas.microsoft.com/office/drawing/2014/main" id="{7E0F8E9C-B26B-1540-9D84-E823EB0FBBEB}"/>
              </a:ext>
            </a:extLst>
          </p:cNvPr>
          <p:cNvSpPr/>
          <p:nvPr/>
        </p:nvSpPr>
        <p:spPr>
          <a:xfrm>
            <a:off x="3361393" y="3980290"/>
            <a:ext cx="1112887" cy="872181"/>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7" name="図 26">
            <a:extLst>
              <a:ext uri="{FF2B5EF4-FFF2-40B4-BE49-F238E27FC236}">
                <a16:creationId xmlns:a16="http://schemas.microsoft.com/office/drawing/2014/main" id="{BF834E58-E72E-1C48-A4EF-560475820E2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97861" y="3862557"/>
            <a:ext cx="411397" cy="411397"/>
          </a:xfrm>
          <a:prstGeom prst="rect">
            <a:avLst/>
          </a:prstGeom>
        </p:spPr>
      </p:pic>
      <p:sp>
        <p:nvSpPr>
          <p:cNvPr id="23" name="円/楕円 22">
            <a:extLst>
              <a:ext uri="{FF2B5EF4-FFF2-40B4-BE49-F238E27FC236}">
                <a16:creationId xmlns:a16="http://schemas.microsoft.com/office/drawing/2014/main" id="{5C763BA9-84CC-7149-8EC5-D4DDCC0E5619}"/>
              </a:ext>
            </a:extLst>
          </p:cNvPr>
          <p:cNvSpPr/>
          <p:nvPr/>
        </p:nvSpPr>
        <p:spPr>
          <a:xfrm>
            <a:off x="574218" y="3878390"/>
            <a:ext cx="1548921" cy="1182448"/>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楕円 23">
            <a:extLst>
              <a:ext uri="{FF2B5EF4-FFF2-40B4-BE49-F238E27FC236}">
                <a16:creationId xmlns:a16="http://schemas.microsoft.com/office/drawing/2014/main" id="{C678FBBD-32A0-4C42-B849-454F0A8A4DDC}"/>
              </a:ext>
            </a:extLst>
          </p:cNvPr>
          <p:cNvSpPr/>
          <p:nvPr/>
        </p:nvSpPr>
        <p:spPr>
          <a:xfrm>
            <a:off x="1912125" y="4675312"/>
            <a:ext cx="1548921" cy="1182448"/>
          </a:xfrm>
          <a:prstGeom prst="ellipse">
            <a:avLst/>
          </a:prstGeom>
          <a:solidFill>
            <a:srgbClr val="00B0F0">
              <a:alpha val="2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858672EF-0900-244A-A318-67FA18AF390B}"/>
              </a:ext>
            </a:extLst>
          </p:cNvPr>
          <p:cNvSpPr>
            <a:spLocks noGrp="1"/>
          </p:cNvSpPr>
          <p:nvPr>
            <p:ph type="title"/>
          </p:nvPr>
        </p:nvSpPr>
        <p:spPr/>
        <p:txBody>
          <a:bodyPr/>
          <a:lstStyle/>
          <a:p>
            <a:r>
              <a:rPr kumimoji="1" lang="ja-JP" altLang="en-US"/>
              <a:t>ローカル</a:t>
            </a:r>
            <a:r>
              <a:rPr kumimoji="1" lang="en-US" altLang="ja-JP" dirty="0"/>
              <a:t>5G</a:t>
            </a:r>
            <a:r>
              <a:rPr kumimoji="1" lang="ja-JP" altLang="en-US"/>
              <a:t>（</a:t>
            </a:r>
            <a:r>
              <a:rPr kumimoji="1" lang="en-US" altLang="ja-JP" dirty="0"/>
              <a:t>Private 5G</a:t>
            </a:r>
            <a:r>
              <a:rPr kumimoji="1" lang="ja-JP" altLang="en-US"/>
              <a:t>）</a:t>
            </a:r>
          </a:p>
        </p:txBody>
      </p:sp>
      <p:pic>
        <p:nvPicPr>
          <p:cNvPr id="4" name="図 3">
            <a:extLst>
              <a:ext uri="{FF2B5EF4-FFF2-40B4-BE49-F238E27FC236}">
                <a16:creationId xmlns:a16="http://schemas.microsoft.com/office/drawing/2014/main" id="{E6B27807-5D66-6741-BA3F-E78ECDE64A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9544" y="3802968"/>
            <a:ext cx="1166610" cy="1090780"/>
          </a:xfrm>
          <a:prstGeom prst="rect">
            <a:avLst/>
          </a:prstGeom>
        </p:spPr>
      </p:pic>
      <p:pic>
        <p:nvPicPr>
          <p:cNvPr id="5" name="図 4">
            <a:extLst>
              <a:ext uri="{FF2B5EF4-FFF2-40B4-BE49-F238E27FC236}">
                <a16:creationId xmlns:a16="http://schemas.microsoft.com/office/drawing/2014/main" id="{63657364-4CB0-0240-ACBD-E3B52FBCC07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07529" y="4939797"/>
            <a:ext cx="970755" cy="914936"/>
          </a:xfrm>
          <a:prstGeom prst="rect">
            <a:avLst/>
          </a:prstGeom>
        </p:spPr>
      </p:pic>
      <p:pic>
        <p:nvPicPr>
          <p:cNvPr id="6" name="図 5">
            <a:extLst>
              <a:ext uri="{FF2B5EF4-FFF2-40B4-BE49-F238E27FC236}">
                <a16:creationId xmlns:a16="http://schemas.microsoft.com/office/drawing/2014/main" id="{B30DC6A9-E40F-1348-AD70-2136A761DE7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3728" y="1827767"/>
            <a:ext cx="1506303" cy="1182448"/>
          </a:xfrm>
          <a:prstGeom prst="rect">
            <a:avLst/>
          </a:prstGeom>
        </p:spPr>
      </p:pic>
      <p:pic>
        <p:nvPicPr>
          <p:cNvPr id="7" name="図 6">
            <a:extLst>
              <a:ext uri="{FF2B5EF4-FFF2-40B4-BE49-F238E27FC236}">
                <a16:creationId xmlns:a16="http://schemas.microsoft.com/office/drawing/2014/main" id="{F31255D4-C214-344A-BBD4-F1BD6CCF8F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65829" y="2151161"/>
            <a:ext cx="1173821" cy="746550"/>
          </a:xfrm>
          <a:prstGeom prst="rect">
            <a:avLst/>
          </a:prstGeom>
        </p:spPr>
      </p:pic>
      <p:pic>
        <p:nvPicPr>
          <p:cNvPr id="8" name="図 7">
            <a:extLst>
              <a:ext uri="{FF2B5EF4-FFF2-40B4-BE49-F238E27FC236}">
                <a16:creationId xmlns:a16="http://schemas.microsoft.com/office/drawing/2014/main" id="{9E152D41-A8DD-2848-8B90-416AC9622B8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78648" y="2737040"/>
            <a:ext cx="864671" cy="856025"/>
          </a:xfrm>
          <a:prstGeom prst="rect">
            <a:avLst/>
          </a:prstGeom>
        </p:spPr>
      </p:pic>
      <p:pic>
        <p:nvPicPr>
          <p:cNvPr id="9" name="図 8">
            <a:extLst>
              <a:ext uri="{FF2B5EF4-FFF2-40B4-BE49-F238E27FC236}">
                <a16:creationId xmlns:a16="http://schemas.microsoft.com/office/drawing/2014/main" id="{4521EF4E-D7F4-0647-92A1-CCF282DF771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32595" y="2180727"/>
            <a:ext cx="1034303" cy="731771"/>
          </a:xfrm>
          <a:prstGeom prst="rect">
            <a:avLst/>
          </a:prstGeom>
        </p:spPr>
      </p:pic>
      <p:pic>
        <p:nvPicPr>
          <p:cNvPr id="10" name="図 9">
            <a:extLst>
              <a:ext uri="{FF2B5EF4-FFF2-40B4-BE49-F238E27FC236}">
                <a16:creationId xmlns:a16="http://schemas.microsoft.com/office/drawing/2014/main" id="{B420AA2C-03A6-6F46-834A-E0226B62336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35121" y="4284310"/>
            <a:ext cx="818261" cy="968356"/>
          </a:xfrm>
          <a:prstGeom prst="rect">
            <a:avLst/>
          </a:prstGeom>
        </p:spPr>
      </p:pic>
      <p:pic>
        <p:nvPicPr>
          <p:cNvPr id="11" name="図 10">
            <a:extLst>
              <a:ext uri="{FF2B5EF4-FFF2-40B4-BE49-F238E27FC236}">
                <a16:creationId xmlns:a16="http://schemas.microsoft.com/office/drawing/2014/main" id="{06C0FC10-EBAF-2441-9851-39FAA433F07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579336" y="4015401"/>
            <a:ext cx="746550" cy="746550"/>
          </a:xfrm>
          <a:prstGeom prst="rect">
            <a:avLst/>
          </a:prstGeom>
        </p:spPr>
      </p:pic>
      <p:pic>
        <p:nvPicPr>
          <p:cNvPr id="12" name="図 11">
            <a:extLst>
              <a:ext uri="{FF2B5EF4-FFF2-40B4-BE49-F238E27FC236}">
                <a16:creationId xmlns:a16="http://schemas.microsoft.com/office/drawing/2014/main" id="{529303BA-7936-2240-92D6-C1ABB421894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185796" y="4787794"/>
            <a:ext cx="1352005" cy="1203888"/>
          </a:xfrm>
          <a:prstGeom prst="rect">
            <a:avLst/>
          </a:prstGeom>
        </p:spPr>
      </p:pic>
      <p:pic>
        <p:nvPicPr>
          <p:cNvPr id="13" name="図 12">
            <a:extLst>
              <a:ext uri="{FF2B5EF4-FFF2-40B4-BE49-F238E27FC236}">
                <a16:creationId xmlns:a16="http://schemas.microsoft.com/office/drawing/2014/main" id="{0B143008-F9A8-E249-B53E-2C59F83F388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320518" y="1725019"/>
            <a:ext cx="1379735" cy="1231413"/>
          </a:xfrm>
          <a:prstGeom prst="rect">
            <a:avLst/>
          </a:prstGeom>
        </p:spPr>
      </p:pic>
      <p:pic>
        <p:nvPicPr>
          <p:cNvPr id="14" name="図 13">
            <a:extLst>
              <a:ext uri="{FF2B5EF4-FFF2-40B4-BE49-F238E27FC236}">
                <a16:creationId xmlns:a16="http://schemas.microsoft.com/office/drawing/2014/main" id="{2CEFA163-E0AB-CC45-A4F3-58C4EA2CF4F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983361" y="3950570"/>
            <a:ext cx="746550" cy="746550"/>
          </a:xfrm>
          <a:prstGeom prst="rect">
            <a:avLst/>
          </a:prstGeom>
        </p:spPr>
      </p:pic>
      <p:pic>
        <p:nvPicPr>
          <p:cNvPr id="15" name="図 14">
            <a:extLst>
              <a:ext uri="{FF2B5EF4-FFF2-40B4-BE49-F238E27FC236}">
                <a16:creationId xmlns:a16="http://schemas.microsoft.com/office/drawing/2014/main" id="{7F787849-CD61-E94D-B63A-8593110B93C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109802" y="4981183"/>
            <a:ext cx="1166610" cy="734964"/>
          </a:xfrm>
          <a:prstGeom prst="rect">
            <a:avLst/>
          </a:prstGeom>
        </p:spPr>
      </p:pic>
      <p:pic>
        <p:nvPicPr>
          <p:cNvPr id="16" name="図 15">
            <a:extLst>
              <a:ext uri="{FF2B5EF4-FFF2-40B4-BE49-F238E27FC236}">
                <a16:creationId xmlns:a16="http://schemas.microsoft.com/office/drawing/2014/main" id="{AD1C16A9-8BD8-CA4D-B69B-CDA70902B67B}"/>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016376" y="2776542"/>
            <a:ext cx="1169327" cy="973465"/>
          </a:xfrm>
          <a:prstGeom prst="rect">
            <a:avLst/>
          </a:prstGeom>
        </p:spPr>
      </p:pic>
      <p:pic>
        <p:nvPicPr>
          <p:cNvPr id="19" name="図 18">
            <a:extLst>
              <a:ext uri="{FF2B5EF4-FFF2-40B4-BE49-F238E27FC236}">
                <a16:creationId xmlns:a16="http://schemas.microsoft.com/office/drawing/2014/main" id="{0E5A2B73-C095-0E40-A483-FD306D315F3A}"/>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66865" y="899887"/>
            <a:ext cx="827655" cy="827655"/>
          </a:xfrm>
          <a:prstGeom prst="rect">
            <a:avLst/>
          </a:prstGeom>
        </p:spPr>
      </p:pic>
      <p:pic>
        <p:nvPicPr>
          <p:cNvPr id="22" name="図 21">
            <a:extLst>
              <a:ext uri="{FF2B5EF4-FFF2-40B4-BE49-F238E27FC236}">
                <a16:creationId xmlns:a16="http://schemas.microsoft.com/office/drawing/2014/main" id="{1B4B8D06-0548-2A4D-BCD1-3CEF0378A2E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54362" y="3656859"/>
            <a:ext cx="411397" cy="411397"/>
          </a:xfrm>
          <a:prstGeom prst="rect">
            <a:avLst/>
          </a:prstGeom>
        </p:spPr>
      </p:pic>
      <p:pic>
        <p:nvPicPr>
          <p:cNvPr id="25" name="図 24">
            <a:extLst>
              <a:ext uri="{FF2B5EF4-FFF2-40B4-BE49-F238E27FC236}">
                <a16:creationId xmlns:a16="http://schemas.microsoft.com/office/drawing/2014/main" id="{09B6964D-355B-EF44-B8B3-8BA7B3C7B542}"/>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87209" y="4469614"/>
            <a:ext cx="411397" cy="411397"/>
          </a:xfrm>
          <a:prstGeom prst="rect">
            <a:avLst/>
          </a:prstGeom>
        </p:spPr>
      </p:pic>
      <p:pic>
        <p:nvPicPr>
          <p:cNvPr id="29" name="図 28">
            <a:extLst>
              <a:ext uri="{FF2B5EF4-FFF2-40B4-BE49-F238E27FC236}">
                <a16:creationId xmlns:a16="http://schemas.microsoft.com/office/drawing/2014/main" id="{F784BE6E-31EC-F541-BE36-988A04BD0D4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74576" y="4006657"/>
            <a:ext cx="411397" cy="411397"/>
          </a:xfrm>
          <a:prstGeom prst="rect">
            <a:avLst/>
          </a:prstGeom>
        </p:spPr>
      </p:pic>
      <p:pic>
        <p:nvPicPr>
          <p:cNvPr id="31" name="図 30">
            <a:extLst>
              <a:ext uri="{FF2B5EF4-FFF2-40B4-BE49-F238E27FC236}">
                <a16:creationId xmlns:a16="http://schemas.microsoft.com/office/drawing/2014/main" id="{71E38A89-8D20-154E-BD95-34A877B88082}"/>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77695" y="4944332"/>
            <a:ext cx="411397" cy="411397"/>
          </a:xfrm>
          <a:prstGeom prst="rect">
            <a:avLst/>
          </a:prstGeom>
        </p:spPr>
      </p:pic>
      <p:sp>
        <p:nvSpPr>
          <p:cNvPr id="36" name="テキスト ボックス 35">
            <a:extLst>
              <a:ext uri="{FF2B5EF4-FFF2-40B4-BE49-F238E27FC236}">
                <a16:creationId xmlns:a16="http://schemas.microsoft.com/office/drawing/2014/main" id="{CC1BF204-ABC0-084A-B7E2-AAF5EC4A3A76}"/>
              </a:ext>
            </a:extLst>
          </p:cNvPr>
          <p:cNvSpPr txBox="1"/>
          <p:nvPr/>
        </p:nvSpPr>
        <p:spPr>
          <a:xfrm>
            <a:off x="1774477" y="1777496"/>
            <a:ext cx="5612434" cy="338554"/>
          </a:xfrm>
          <a:prstGeom prst="rect">
            <a:avLst/>
          </a:prstGeom>
          <a:noFill/>
        </p:spPr>
        <p:txBody>
          <a:bodyPr wrap="none" rtlCol="0">
            <a:spAutoFit/>
          </a:bodyPr>
          <a:lstStyle/>
          <a:p>
            <a:pPr algn="ctr"/>
            <a:r>
              <a:rPr kumimoji="1" lang="ja-JP" altLang="en-US" sz="1600" b="1">
                <a:solidFill>
                  <a:srgbClr val="009051"/>
                </a:solidFill>
                <a:latin typeface="Meiryo" panose="020B0604030504040204" pitchFamily="34" charset="-128"/>
                <a:ea typeface="Meiryo" panose="020B0604030504040204" pitchFamily="34" charset="-128"/>
              </a:rPr>
              <a:t>キャリア</a:t>
            </a:r>
            <a:r>
              <a:rPr kumimoji="1" lang="en-US" altLang="ja-JP" sz="1600" b="1" dirty="0">
                <a:solidFill>
                  <a:srgbClr val="009051"/>
                </a:solidFill>
                <a:latin typeface="Meiryo" panose="020B0604030504040204" pitchFamily="34" charset="-128"/>
                <a:ea typeface="Meiryo" panose="020B0604030504040204" pitchFamily="34" charset="-128"/>
              </a:rPr>
              <a:t>5G</a:t>
            </a:r>
            <a:r>
              <a:rPr kumimoji="1" lang="ja-JP" altLang="en-US" sz="1600">
                <a:solidFill>
                  <a:srgbClr val="009051"/>
                </a:solidFill>
                <a:latin typeface="Meiryo" panose="020B0604030504040204" pitchFamily="34" charset="-128"/>
                <a:ea typeface="Meiryo" panose="020B0604030504040204" pitchFamily="34" charset="-128"/>
              </a:rPr>
              <a:t>：</a:t>
            </a:r>
            <a:r>
              <a:rPr lang="ja-JP" altLang="en-US" sz="1600">
                <a:solidFill>
                  <a:srgbClr val="009051"/>
                </a:solidFill>
                <a:latin typeface="Meiryo" panose="020B0604030504040204" pitchFamily="34" charset="-128"/>
                <a:ea typeface="Meiryo" panose="020B0604030504040204" pitchFamily="34" charset="-128"/>
              </a:rPr>
              <a:t>住宅街や駅・商業地域等の広域／通信事業者</a:t>
            </a:r>
            <a:endParaRPr kumimoji="1" lang="ja-JP" altLang="en-US" sz="1600">
              <a:solidFill>
                <a:srgbClr val="009051"/>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FC1349A2-ED2F-F545-8139-E44B9B7CFC54}"/>
              </a:ext>
            </a:extLst>
          </p:cNvPr>
          <p:cNvSpPr txBox="1"/>
          <p:nvPr/>
        </p:nvSpPr>
        <p:spPr>
          <a:xfrm>
            <a:off x="297487" y="6142753"/>
            <a:ext cx="8534709" cy="338554"/>
          </a:xfrm>
          <a:prstGeom prst="rect">
            <a:avLst/>
          </a:prstGeom>
          <a:noFill/>
        </p:spPr>
        <p:txBody>
          <a:bodyPr wrap="none" rtlCol="0">
            <a:spAutoFit/>
          </a:bodyPr>
          <a:lstStyle/>
          <a:p>
            <a:pPr algn="ctr"/>
            <a:r>
              <a:rPr kumimoji="1" lang="ja-JP" altLang="en-US" sz="1600" b="1">
                <a:solidFill>
                  <a:srgbClr val="0432FF"/>
                </a:solidFill>
                <a:latin typeface="Meiryo" panose="020B0604030504040204" pitchFamily="34" charset="-128"/>
                <a:ea typeface="Meiryo" panose="020B0604030504040204" pitchFamily="34" charset="-128"/>
              </a:rPr>
              <a:t>ローカル</a:t>
            </a:r>
            <a:r>
              <a:rPr kumimoji="1" lang="en-US" altLang="ja-JP" sz="1600" b="1" dirty="0">
                <a:solidFill>
                  <a:srgbClr val="0432FF"/>
                </a:solidFill>
                <a:latin typeface="Meiryo" panose="020B0604030504040204" pitchFamily="34" charset="-128"/>
                <a:ea typeface="Meiryo" panose="020B0604030504040204" pitchFamily="34" charset="-128"/>
              </a:rPr>
              <a:t>5G</a:t>
            </a:r>
            <a:r>
              <a:rPr kumimoji="1" lang="ja-JP" altLang="en-US" sz="1600">
                <a:solidFill>
                  <a:srgbClr val="0432FF"/>
                </a:solidFill>
                <a:latin typeface="Meiryo" panose="020B0604030504040204" pitchFamily="34" charset="-128"/>
                <a:ea typeface="Meiryo" panose="020B0604030504040204" pitchFamily="34" charset="-128"/>
              </a:rPr>
              <a:t>：</a:t>
            </a:r>
            <a:r>
              <a:rPr lang="ja-JP" altLang="en-US" sz="1600">
                <a:solidFill>
                  <a:srgbClr val="0432FF"/>
                </a:solidFill>
                <a:latin typeface="Meiryo" panose="020B0604030504040204" pitchFamily="34" charset="-128"/>
                <a:ea typeface="Meiryo" panose="020B0604030504040204" pitchFamily="34" charset="-128"/>
              </a:rPr>
              <a:t>「自己の建物内」又は「自己の土地内」／</a:t>
            </a:r>
            <a:r>
              <a:rPr lang="ja-JP" altLang="ja-JP" sz="1600">
                <a:solidFill>
                  <a:srgbClr val="0432FF"/>
                </a:solidFill>
                <a:latin typeface="Meiryo" panose="020B0604030504040204" pitchFamily="34" charset="-128"/>
                <a:ea typeface="Meiryo" panose="020B0604030504040204" pitchFamily="34" charset="-128"/>
              </a:rPr>
              <a:t>その場所を利用する権利を持つ者 </a:t>
            </a:r>
            <a:endParaRPr kumimoji="1" lang="ja-JP" altLang="en-US" sz="1600">
              <a:solidFill>
                <a:srgbClr val="043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25883379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64B1FF-33DA-8F40-8F06-AC5F01A3B4F0}"/>
              </a:ext>
            </a:extLst>
          </p:cNvPr>
          <p:cNvSpPr>
            <a:spLocks noGrp="1"/>
          </p:cNvSpPr>
          <p:nvPr>
            <p:ph type="title"/>
          </p:nvPr>
        </p:nvSpPr>
        <p:spPr/>
        <p:txBody>
          <a:bodyPr/>
          <a:lstStyle/>
          <a:p>
            <a:r>
              <a:rPr kumimoji="1" lang="ja-JP" altLang="en-US"/>
              <a:t>キャリア</a:t>
            </a:r>
            <a:r>
              <a:rPr kumimoji="1" lang="en-US" altLang="ja-JP" dirty="0"/>
              <a:t>5G/</a:t>
            </a:r>
            <a:r>
              <a:rPr kumimoji="1" lang="ja-JP" altLang="en-US"/>
              <a:t>ローカル</a:t>
            </a:r>
            <a:r>
              <a:rPr kumimoji="1" lang="en-US" altLang="ja-JP" dirty="0"/>
              <a:t>5G/WiFi6</a:t>
            </a:r>
            <a:r>
              <a:rPr kumimoji="1" lang="ja-JP" altLang="en-US"/>
              <a:t>の比較</a:t>
            </a:r>
          </a:p>
        </p:txBody>
      </p:sp>
      <p:pic>
        <p:nvPicPr>
          <p:cNvPr id="4" name="図 3">
            <a:extLst>
              <a:ext uri="{FF2B5EF4-FFF2-40B4-BE49-F238E27FC236}">
                <a16:creationId xmlns:a16="http://schemas.microsoft.com/office/drawing/2014/main" id="{05B43EC2-6EF9-C143-AED2-0B55E1F0554C}"/>
              </a:ext>
            </a:extLst>
          </p:cNvPr>
          <p:cNvPicPr>
            <a:picLocks noChangeAspect="1"/>
          </p:cNvPicPr>
          <p:nvPr/>
        </p:nvPicPr>
        <p:blipFill>
          <a:blip r:embed="rId3"/>
          <a:stretch>
            <a:fillRect/>
          </a:stretch>
        </p:blipFill>
        <p:spPr>
          <a:xfrm>
            <a:off x="113400" y="996343"/>
            <a:ext cx="8917200" cy="4992287"/>
          </a:xfrm>
          <a:prstGeom prst="rect">
            <a:avLst/>
          </a:prstGeom>
        </p:spPr>
      </p:pic>
    </p:spTree>
    <p:extLst>
      <p:ext uri="{BB962C8B-B14F-4D97-AF65-F5344CB8AC3E}">
        <p14:creationId xmlns:p14="http://schemas.microsoft.com/office/powerpoint/2010/main" val="2511196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202C9096-FD40-7141-9E2C-24D0DBADBC0E}"/>
              </a:ext>
            </a:extLst>
          </p:cNvPr>
          <p:cNvSpPr/>
          <p:nvPr/>
        </p:nvSpPr>
        <p:spPr>
          <a:xfrm>
            <a:off x="321240" y="2779557"/>
            <a:ext cx="2459012" cy="3311681"/>
          </a:xfrm>
          <a:prstGeom prst="rect">
            <a:avLst/>
          </a:prstGeom>
          <a:solidFill>
            <a:schemeClr val="accent6">
              <a:alpha val="5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C8539549-F04C-0E40-8367-54C6B36E0A88}"/>
              </a:ext>
            </a:extLst>
          </p:cNvPr>
          <p:cNvSpPr/>
          <p:nvPr/>
        </p:nvSpPr>
        <p:spPr>
          <a:xfrm>
            <a:off x="3591015" y="2774883"/>
            <a:ext cx="2459012" cy="3311681"/>
          </a:xfrm>
          <a:prstGeom prst="rect">
            <a:avLst/>
          </a:prstGeom>
          <a:solidFill>
            <a:srgbClr val="0070C0">
              <a:alpha val="65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F0DF6E21-F8E7-9640-A30B-CC9E24DC4E45}"/>
              </a:ext>
            </a:extLst>
          </p:cNvPr>
          <p:cNvSpPr/>
          <p:nvPr/>
        </p:nvSpPr>
        <p:spPr>
          <a:xfrm>
            <a:off x="1551904" y="1557806"/>
            <a:ext cx="3234395" cy="2451257"/>
          </a:xfrm>
          <a:prstGeom prst="rect">
            <a:avLst/>
          </a:prstGeom>
          <a:solidFill>
            <a:srgbClr val="FF6666">
              <a:alpha val="4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1E348B6-4A81-A34A-90ED-FFC4F2C89556}"/>
              </a:ext>
            </a:extLst>
          </p:cNvPr>
          <p:cNvSpPr>
            <a:spLocks noGrp="1"/>
          </p:cNvSpPr>
          <p:nvPr>
            <p:ph type="title"/>
          </p:nvPr>
        </p:nvSpPr>
        <p:spPr/>
        <p:txBody>
          <a:bodyPr/>
          <a:lstStyle/>
          <a:p>
            <a:r>
              <a:rPr kumimoji="1" lang="ja-JP" altLang="en-US"/>
              <a:t>ビジネスの主役が、モノからコトへ</a:t>
            </a:r>
          </a:p>
        </p:txBody>
      </p:sp>
      <p:sp>
        <p:nvSpPr>
          <p:cNvPr id="3" name="円/楕円 2">
            <a:extLst>
              <a:ext uri="{FF2B5EF4-FFF2-40B4-BE49-F238E27FC236}">
                <a16:creationId xmlns:a16="http://schemas.microsoft.com/office/drawing/2014/main" id="{17675B38-DDF3-5440-87FD-36D5770A1E86}"/>
              </a:ext>
            </a:extLst>
          </p:cNvPr>
          <p:cNvSpPr/>
          <p:nvPr/>
        </p:nvSpPr>
        <p:spPr>
          <a:xfrm>
            <a:off x="323301" y="1550051"/>
            <a:ext cx="2459012" cy="245901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E005A6AC-7CA1-2C42-8644-5D66B8F6432E}"/>
              </a:ext>
            </a:extLst>
          </p:cNvPr>
          <p:cNvSpPr/>
          <p:nvPr/>
        </p:nvSpPr>
        <p:spPr>
          <a:xfrm>
            <a:off x="3574775" y="1550051"/>
            <a:ext cx="2459012" cy="245901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56BC6D39-3902-924C-8C7F-6857DA179227}"/>
              </a:ext>
            </a:extLst>
          </p:cNvPr>
          <p:cNvSpPr/>
          <p:nvPr/>
        </p:nvSpPr>
        <p:spPr>
          <a:xfrm>
            <a:off x="1551904" y="2015006"/>
            <a:ext cx="3258354" cy="1529103"/>
          </a:xfrm>
          <a:prstGeom prst="rect">
            <a:avLst/>
          </a:prstGeom>
          <a:solidFill>
            <a:srgbClr val="7030A0">
              <a:alpha val="4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4A7A0DA1-C96E-A54A-8793-02343CD4BD1F}"/>
              </a:ext>
            </a:extLst>
          </p:cNvPr>
          <p:cNvSpPr/>
          <p:nvPr/>
        </p:nvSpPr>
        <p:spPr>
          <a:xfrm>
            <a:off x="788255" y="2015006"/>
            <a:ext cx="1529103" cy="152910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91A36AFF-DFF0-C94E-99C6-72E5600C5DAC}"/>
              </a:ext>
            </a:extLst>
          </p:cNvPr>
          <p:cNvSpPr txBox="1"/>
          <p:nvPr/>
        </p:nvSpPr>
        <p:spPr>
          <a:xfrm>
            <a:off x="998808" y="2405891"/>
            <a:ext cx="1107996" cy="830997"/>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ハード</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ウェア</a:t>
            </a:r>
          </a:p>
        </p:txBody>
      </p:sp>
      <p:sp>
        <p:nvSpPr>
          <p:cNvPr id="13" name="テキスト ボックス 12">
            <a:extLst>
              <a:ext uri="{FF2B5EF4-FFF2-40B4-BE49-F238E27FC236}">
                <a16:creationId xmlns:a16="http://schemas.microsoft.com/office/drawing/2014/main" id="{2395A14E-742A-C446-B70A-4378AB6A59A7}"/>
              </a:ext>
            </a:extLst>
          </p:cNvPr>
          <p:cNvSpPr txBox="1"/>
          <p:nvPr/>
        </p:nvSpPr>
        <p:spPr>
          <a:xfrm>
            <a:off x="2304737" y="2436667"/>
            <a:ext cx="1732313" cy="800219"/>
          </a:xfrm>
          <a:prstGeom prst="rect">
            <a:avLst/>
          </a:prstGeom>
          <a:noFill/>
        </p:spPr>
        <p:txBody>
          <a:bodyPr wrap="squar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中核的価値</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是非とも</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手に入れたい価値</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CD753BB2-77A0-DE49-8448-BA8DEC219E69}"/>
              </a:ext>
            </a:extLst>
          </p:cNvPr>
          <p:cNvSpPr txBox="1"/>
          <p:nvPr/>
        </p:nvSpPr>
        <p:spPr>
          <a:xfrm>
            <a:off x="2312388" y="1631301"/>
            <a:ext cx="1732313" cy="369332"/>
          </a:xfrm>
          <a:prstGeom prst="rect">
            <a:avLst/>
          </a:prstGeom>
          <a:noFill/>
        </p:spPr>
        <p:txBody>
          <a:bodyPr wrap="squar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附帯的価値</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72285A9D-E87B-B34F-B030-60CEB8CA611A}"/>
              </a:ext>
            </a:extLst>
          </p:cNvPr>
          <p:cNvSpPr/>
          <p:nvPr/>
        </p:nvSpPr>
        <p:spPr>
          <a:xfrm>
            <a:off x="1894538" y="3658547"/>
            <a:ext cx="2677462" cy="307777"/>
          </a:xfrm>
          <a:prstGeom prst="rect">
            <a:avLst/>
          </a:prstGeom>
        </p:spPr>
        <p:txBody>
          <a:bodyPr wrap="square">
            <a:spAutoFit/>
          </a:bodyPr>
          <a:lstStyle/>
          <a:p>
            <a:pPr algn="ct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中核的価値</a:t>
            </a: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を高める価値</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12B2FBF4-7B88-AF43-A804-C4E6873D28F2}"/>
              </a:ext>
            </a:extLst>
          </p:cNvPr>
          <p:cNvSpPr txBox="1"/>
          <p:nvPr/>
        </p:nvSpPr>
        <p:spPr>
          <a:xfrm>
            <a:off x="1145817" y="1677467"/>
            <a:ext cx="800219"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サービス</a:t>
            </a:r>
          </a:p>
        </p:txBody>
      </p:sp>
      <p:sp>
        <p:nvSpPr>
          <p:cNvPr id="20" name="テキスト ボックス 19">
            <a:extLst>
              <a:ext uri="{FF2B5EF4-FFF2-40B4-BE49-F238E27FC236}">
                <a16:creationId xmlns:a16="http://schemas.microsoft.com/office/drawing/2014/main" id="{BD3DA936-A282-954D-96DC-05E74C3FE988}"/>
              </a:ext>
            </a:extLst>
          </p:cNvPr>
          <p:cNvSpPr txBox="1"/>
          <p:nvPr/>
        </p:nvSpPr>
        <p:spPr>
          <a:xfrm>
            <a:off x="4258058" y="1677466"/>
            <a:ext cx="1107997"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ハードウェア</a:t>
            </a:r>
          </a:p>
        </p:txBody>
      </p:sp>
      <p:sp>
        <p:nvSpPr>
          <p:cNvPr id="23" name="正方形/長方形 22">
            <a:extLst>
              <a:ext uri="{FF2B5EF4-FFF2-40B4-BE49-F238E27FC236}">
                <a16:creationId xmlns:a16="http://schemas.microsoft.com/office/drawing/2014/main" id="{CA04F4A8-5AD4-6844-B476-81FB0F79C38D}"/>
              </a:ext>
            </a:extLst>
          </p:cNvPr>
          <p:cNvSpPr/>
          <p:nvPr/>
        </p:nvSpPr>
        <p:spPr>
          <a:xfrm>
            <a:off x="321241" y="5641898"/>
            <a:ext cx="2459012" cy="369332"/>
          </a:xfrm>
          <a:prstGeom prst="rect">
            <a:avLst/>
          </a:prstGeom>
        </p:spPr>
        <p:txBody>
          <a:bodyPr wrap="square">
            <a:spAutoFit/>
          </a:bodyPr>
          <a:lstStyle/>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モノのビジネス</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765483C1-783D-F34A-8156-A5BA86066965}"/>
              </a:ext>
            </a:extLst>
          </p:cNvPr>
          <p:cNvSpPr/>
          <p:nvPr/>
        </p:nvSpPr>
        <p:spPr>
          <a:xfrm>
            <a:off x="3607255" y="5641897"/>
            <a:ext cx="2459012" cy="369332"/>
          </a:xfrm>
          <a:prstGeom prst="rect">
            <a:avLst/>
          </a:prstGeom>
        </p:spPr>
        <p:txBody>
          <a:bodyPr wrap="square">
            <a:spAutoFit/>
          </a:bodyPr>
          <a:lstStyle/>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コトのビジネス</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8A55672D-9A95-6442-9E4C-B1FFF7917F03}"/>
              </a:ext>
            </a:extLst>
          </p:cNvPr>
          <p:cNvSpPr txBox="1"/>
          <p:nvPr/>
        </p:nvSpPr>
        <p:spPr>
          <a:xfrm>
            <a:off x="431791" y="4238451"/>
            <a:ext cx="2236510" cy="1077218"/>
          </a:xfrm>
          <a:prstGeom prst="rect">
            <a:avLst/>
          </a:prstGeom>
          <a:noFill/>
        </p:spPr>
        <p:txBody>
          <a:bodyPr wrap="none" rtlCol="0">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商品は、</a:t>
            </a:r>
            <a:r>
              <a:rPr lang="ja-JP" altLang="en-US" sz="16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魅力的なモノ</a:t>
            </a:r>
            <a:endParaRPr lang="en-US" altLang="ja-JP" sz="16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サービスは、ハードウェア</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の機能や性能を維持する</a:t>
            </a: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ための</a:t>
            </a: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修理やサポートなど</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1948B272-4338-AB42-9235-59034A65214E}"/>
              </a:ext>
            </a:extLst>
          </p:cNvPr>
          <p:cNvSpPr txBox="1"/>
          <p:nvPr/>
        </p:nvSpPr>
        <p:spPr>
          <a:xfrm>
            <a:off x="3727915" y="4238451"/>
            <a:ext cx="2185214" cy="1077218"/>
          </a:xfrm>
          <a:prstGeom prst="rect">
            <a:avLst/>
          </a:prstGeom>
          <a:noFill/>
        </p:spPr>
        <p:txBody>
          <a:bodyPr wrap="none" rtlCol="0">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商品は、</a:t>
            </a:r>
            <a:r>
              <a:rPr lang="ja-JP" altLang="en-US" sz="16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魅力的な</a:t>
            </a:r>
            <a:r>
              <a:rPr lang="en-US" altLang="ja-JP" sz="16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UX</a:t>
            </a:r>
            <a:endParaRPr kumimoji="1" lang="en-US" altLang="ja-JP" sz="1200"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ハードウェアは、サービスを</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利用する</a:t>
            </a: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ための手段としての</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乗り物や道具など</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5" name="グループ化 4">
            <a:extLst>
              <a:ext uri="{FF2B5EF4-FFF2-40B4-BE49-F238E27FC236}">
                <a16:creationId xmlns:a16="http://schemas.microsoft.com/office/drawing/2014/main" id="{A50340E1-262C-8A48-A185-80564907D1BC}"/>
              </a:ext>
            </a:extLst>
          </p:cNvPr>
          <p:cNvGrpSpPr/>
          <p:nvPr/>
        </p:nvGrpSpPr>
        <p:grpSpPr>
          <a:xfrm>
            <a:off x="4804281" y="2029379"/>
            <a:ext cx="4013346" cy="4037867"/>
            <a:chOff x="4804281" y="1817347"/>
            <a:chExt cx="4013346" cy="4037867"/>
          </a:xfrm>
        </p:grpSpPr>
        <p:sp>
          <p:nvSpPr>
            <p:cNvPr id="29" name="正方形/長方形 28">
              <a:extLst>
                <a:ext uri="{FF2B5EF4-FFF2-40B4-BE49-F238E27FC236}">
                  <a16:creationId xmlns:a16="http://schemas.microsoft.com/office/drawing/2014/main" id="{9C4224B2-1A43-A047-8A57-133CF041A885}"/>
                </a:ext>
              </a:extLst>
            </p:cNvPr>
            <p:cNvSpPr/>
            <p:nvPr/>
          </p:nvSpPr>
          <p:spPr>
            <a:xfrm>
              <a:off x="7288524" y="2543533"/>
              <a:ext cx="1491824" cy="3311681"/>
            </a:xfrm>
            <a:prstGeom prst="rect">
              <a:avLst/>
            </a:prstGeom>
            <a:solidFill>
              <a:schemeClr val="accent3">
                <a:lumMod val="50000"/>
                <a:alpha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0A537421-4E35-2045-9B22-423E721066EB}"/>
                </a:ext>
              </a:extLst>
            </p:cNvPr>
            <p:cNvSpPr/>
            <p:nvPr/>
          </p:nvSpPr>
          <p:spPr>
            <a:xfrm>
              <a:off x="4804281" y="1817347"/>
              <a:ext cx="3258354" cy="1529103"/>
            </a:xfrm>
            <a:prstGeom prst="rect">
              <a:avLst/>
            </a:prstGeom>
            <a:solidFill>
              <a:schemeClr val="accent3">
                <a:lumMod val="75000"/>
                <a:alpha val="43922"/>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23479C2F-5026-EC4D-90FC-6E8923E1200B}"/>
                </a:ext>
              </a:extLst>
            </p:cNvPr>
            <p:cNvSpPr/>
            <p:nvPr/>
          </p:nvSpPr>
          <p:spPr>
            <a:xfrm>
              <a:off x="7288524" y="1820903"/>
              <a:ext cx="1529103" cy="1529103"/>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6FFBDD1F-5D86-8743-A3BF-DCE02598E4D4}"/>
                </a:ext>
              </a:extLst>
            </p:cNvPr>
            <p:cNvSpPr txBox="1"/>
            <p:nvPr/>
          </p:nvSpPr>
          <p:spPr>
            <a:xfrm>
              <a:off x="7513713" y="2193859"/>
              <a:ext cx="1107996" cy="830997"/>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ソフト</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ウェア</a:t>
              </a:r>
            </a:p>
          </p:txBody>
        </p:sp>
        <p:sp>
          <p:nvSpPr>
            <p:cNvPr id="18" name="正方形/長方形 17">
              <a:extLst>
                <a:ext uri="{FF2B5EF4-FFF2-40B4-BE49-F238E27FC236}">
                  <a16:creationId xmlns:a16="http://schemas.microsoft.com/office/drawing/2014/main" id="{1300BE23-B10F-4341-B18C-596CF74B16A2}"/>
                </a:ext>
              </a:extLst>
            </p:cNvPr>
            <p:cNvSpPr/>
            <p:nvPr/>
          </p:nvSpPr>
          <p:spPr>
            <a:xfrm>
              <a:off x="5776866" y="2209245"/>
              <a:ext cx="1768580" cy="830997"/>
            </a:xfrm>
            <a:prstGeom prst="rect">
              <a:avLst/>
            </a:prstGeom>
          </p:spPr>
          <p:txBody>
            <a:bodyPr wrap="square">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体験価値</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UX</a:t>
              </a: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を実装する</a:t>
              </a:r>
              <a:endParaRPr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7DD401EE-4B3B-C640-86DB-96280D8F6E09}"/>
                </a:ext>
              </a:extLst>
            </p:cNvPr>
            <p:cNvSpPr txBox="1"/>
            <p:nvPr/>
          </p:nvSpPr>
          <p:spPr>
            <a:xfrm>
              <a:off x="7268842" y="4399597"/>
              <a:ext cx="1531188" cy="577081"/>
            </a:xfrm>
            <a:prstGeom prst="rect">
              <a:avLst/>
            </a:prstGeom>
            <a:noFill/>
          </p:spPr>
          <p:txBody>
            <a:bodyPr wrap="none" rtlCol="0">
              <a:spAutoFit/>
            </a:bodyPr>
            <a:lstStyle/>
            <a:p>
              <a:pPr algn="ctr"/>
              <a:r>
                <a:rPr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データで、利用状況の</a:t>
              </a:r>
              <a:endPar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フィードバックを得て</a:t>
              </a:r>
              <a:endPar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高速に改善を繰り返す</a:t>
              </a:r>
              <a:endParaRPr kumimoji="1" lang="ja-JP" altLang="en-US" sz="105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6" name="円/楕円 5">
            <a:extLst>
              <a:ext uri="{FF2B5EF4-FFF2-40B4-BE49-F238E27FC236}">
                <a16:creationId xmlns:a16="http://schemas.microsoft.com/office/drawing/2014/main" id="{C43E2C69-858C-2744-AF7F-9A87A06CCEED}"/>
              </a:ext>
            </a:extLst>
          </p:cNvPr>
          <p:cNvSpPr/>
          <p:nvPr/>
        </p:nvSpPr>
        <p:spPr>
          <a:xfrm>
            <a:off x="4045706" y="2015006"/>
            <a:ext cx="1529103" cy="1529103"/>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F87A905A-4E84-1D45-935D-9F3373E03B35}"/>
              </a:ext>
            </a:extLst>
          </p:cNvPr>
          <p:cNvSpPr txBox="1"/>
          <p:nvPr/>
        </p:nvSpPr>
        <p:spPr>
          <a:xfrm>
            <a:off x="4104171" y="2590556"/>
            <a:ext cx="1415773"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サービス</a:t>
            </a:r>
          </a:p>
        </p:txBody>
      </p:sp>
      <p:grpSp>
        <p:nvGrpSpPr>
          <p:cNvPr id="35" name="グループ化 34">
            <a:extLst>
              <a:ext uri="{FF2B5EF4-FFF2-40B4-BE49-F238E27FC236}">
                <a16:creationId xmlns:a16="http://schemas.microsoft.com/office/drawing/2014/main" id="{D6D910A5-57D0-3327-6CA2-E59BAC1C5A53}"/>
              </a:ext>
            </a:extLst>
          </p:cNvPr>
          <p:cNvGrpSpPr/>
          <p:nvPr/>
        </p:nvGrpSpPr>
        <p:grpSpPr>
          <a:xfrm>
            <a:off x="4037050" y="1049347"/>
            <a:ext cx="4795592" cy="1787428"/>
            <a:chOff x="4037050" y="1049347"/>
            <a:chExt cx="4795592" cy="1787428"/>
          </a:xfrm>
        </p:grpSpPr>
        <p:cxnSp>
          <p:nvCxnSpPr>
            <p:cNvPr id="31" name="直線コネクタ 30">
              <a:extLst>
                <a:ext uri="{FF2B5EF4-FFF2-40B4-BE49-F238E27FC236}">
                  <a16:creationId xmlns:a16="http://schemas.microsoft.com/office/drawing/2014/main" id="{B6AC540D-BE04-92DB-C1FA-AF70C162718B}"/>
                </a:ext>
              </a:extLst>
            </p:cNvPr>
            <p:cNvCxnSpPr>
              <a:cxnSpLocks/>
            </p:cNvCxnSpPr>
            <p:nvPr/>
          </p:nvCxnSpPr>
          <p:spPr>
            <a:xfrm flipV="1">
              <a:off x="4037050" y="1056424"/>
              <a:ext cx="0" cy="1780351"/>
            </a:xfrm>
            <a:prstGeom prst="line">
              <a:avLst/>
            </a:prstGeom>
            <a:ln>
              <a:solidFill>
                <a:schemeClr val="accent6"/>
              </a:solidFill>
              <a:prstDash val="sysDot"/>
            </a:ln>
          </p:spPr>
          <p:style>
            <a:lnRef idx="2">
              <a:schemeClr val="accent1"/>
            </a:lnRef>
            <a:fillRef idx="0">
              <a:schemeClr val="accent1"/>
            </a:fillRef>
            <a:effectRef idx="1">
              <a:schemeClr val="accent1"/>
            </a:effectRef>
            <a:fontRef idx="minor">
              <a:schemeClr val="tx1"/>
            </a:fontRef>
          </p:style>
        </p:cxnSp>
        <p:cxnSp>
          <p:nvCxnSpPr>
            <p:cNvPr id="33" name="直線コネクタ 32">
              <a:extLst>
                <a:ext uri="{FF2B5EF4-FFF2-40B4-BE49-F238E27FC236}">
                  <a16:creationId xmlns:a16="http://schemas.microsoft.com/office/drawing/2014/main" id="{F1F066C0-0136-CAB6-E195-6AFF229BD219}"/>
                </a:ext>
              </a:extLst>
            </p:cNvPr>
            <p:cNvCxnSpPr>
              <a:cxnSpLocks/>
            </p:cNvCxnSpPr>
            <p:nvPr/>
          </p:nvCxnSpPr>
          <p:spPr>
            <a:xfrm flipV="1">
              <a:off x="8832642" y="1049347"/>
              <a:ext cx="0" cy="1780351"/>
            </a:xfrm>
            <a:prstGeom prst="line">
              <a:avLst/>
            </a:prstGeom>
            <a:ln>
              <a:solidFill>
                <a:schemeClr val="accent6"/>
              </a:solidFill>
              <a:prstDash val="sysDot"/>
            </a:ln>
          </p:spPr>
          <p:style>
            <a:lnRef idx="2">
              <a:schemeClr val="accent1"/>
            </a:lnRef>
            <a:fillRef idx="0">
              <a:schemeClr val="accent1"/>
            </a:fillRef>
            <a:effectRef idx="1">
              <a:schemeClr val="accent1"/>
            </a:effectRef>
            <a:fontRef idx="minor">
              <a:schemeClr val="tx1"/>
            </a:fontRef>
          </p:style>
        </p:cxnSp>
        <p:sp>
          <p:nvSpPr>
            <p:cNvPr id="34" name="左右矢印 33">
              <a:extLst>
                <a:ext uri="{FF2B5EF4-FFF2-40B4-BE49-F238E27FC236}">
                  <a16:creationId xmlns:a16="http://schemas.microsoft.com/office/drawing/2014/main" id="{43696637-7874-D17E-4EDD-43D063D4E155}"/>
                </a:ext>
              </a:extLst>
            </p:cNvPr>
            <p:cNvSpPr/>
            <p:nvPr/>
          </p:nvSpPr>
          <p:spPr>
            <a:xfrm>
              <a:off x="4044701" y="1078661"/>
              <a:ext cx="4787941" cy="444458"/>
            </a:xfrm>
            <a:prstGeom prst="leftRightArrow">
              <a:avLst>
                <a:gd name="adj1" fmla="val 65978"/>
                <a:gd name="adj2" fmla="val 50000"/>
              </a:avLst>
            </a:prstGeom>
            <a:solidFill>
              <a:schemeClr val="accent6">
                <a:lumMod val="75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08D575FB-E3A3-1010-C392-16BDCE786A5F}"/>
                </a:ext>
              </a:extLst>
            </p:cNvPr>
            <p:cNvSpPr txBox="1"/>
            <p:nvPr/>
          </p:nvSpPr>
          <p:spPr>
            <a:xfrm>
              <a:off x="5718314" y="1151912"/>
              <a:ext cx="2031325" cy="538609"/>
            </a:xfrm>
            <a:prstGeom prst="rect">
              <a:avLst/>
            </a:prstGeom>
            <a:noFill/>
          </p:spPr>
          <p:txBody>
            <a:bodyPr wrap="non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圧倒的なスピード</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1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高速なフィードバックと改善</a:t>
              </a:r>
            </a:p>
          </p:txBody>
        </p:sp>
      </p:grpSp>
      <p:sp>
        <p:nvSpPr>
          <p:cNvPr id="27" name="テキスト ボックス 26">
            <a:extLst>
              <a:ext uri="{FF2B5EF4-FFF2-40B4-BE49-F238E27FC236}">
                <a16:creationId xmlns:a16="http://schemas.microsoft.com/office/drawing/2014/main" id="{686E18A4-485C-8EBA-6E45-B83CEAFA5704}"/>
              </a:ext>
            </a:extLst>
          </p:cNvPr>
          <p:cNvSpPr txBox="1"/>
          <p:nvPr/>
        </p:nvSpPr>
        <p:spPr>
          <a:xfrm>
            <a:off x="286606" y="6124401"/>
            <a:ext cx="2518639" cy="307777"/>
          </a:xfrm>
          <a:prstGeom prst="rect">
            <a:avLst/>
          </a:prstGeom>
          <a:noFill/>
        </p:spPr>
        <p:txBody>
          <a:bodyPr wrap="none" rtlCol="0">
            <a:spAutoFit/>
          </a:bodyPr>
          <a:lstStyle/>
          <a:p>
            <a:pPr algn="ctr"/>
            <a:r>
              <a:rPr kumimoji="1" lang="ja-JP" altLang="en-US" sz="1400" b="1" u="sng">
                <a:solidFill>
                  <a:srgbClr val="0070C0"/>
                </a:solidFill>
                <a:latin typeface="Meiryo" panose="020B0604030504040204" pitchFamily="34" charset="-128"/>
                <a:ea typeface="Meiryo" panose="020B0604030504040204" pitchFamily="34" charset="-128"/>
              </a:rPr>
              <a:t>所有することの価値</a:t>
            </a:r>
            <a:r>
              <a:rPr kumimoji="1" lang="ja-JP" altLang="en-US" sz="1400">
                <a:solidFill>
                  <a:srgbClr val="0070C0"/>
                </a:solidFill>
                <a:latin typeface="Meiryo" panose="020B0604030504040204" pitchFamily="34" charset="-128"/>
                <a:ea typeface="Meiryo" panose="020B0604030504040204" pitchFamily="34" charset="-128"/>
              </a:rPr>
              <a:t>を満たす</a:t>
            </a:r>
          </a:p>
        </p:txBody>
      </p:sp>
      <p:sp>
        <p:nvSpPr>
          <p:cNvPr id="32" name="テキスト ボックス 31">
            <a:extLst>
              <a:ext uri="{FF2B5EF4-FFF2-40B4-BE49-F238E27FC236}">
                <a16:creationId xmlns:a16="http://schemas.microsoft.com/office/drawing/2014/main" id="{24439EB2-E47B-C471-6185-DACF2C876A74}"/>
              </a:ext>
            </a:extLst>
          </p:cNvPr>
          <p:cNvSpPr txBox="1"/>
          <p:nvPr/>
        </p:nvSpPr>
        <p:spPr>
          <a:xfrm>
            <a:off x="3522875" y="6141833"/>
            <a:ext cx="2518638" cy="307777"/>
          </a:xfrm>
          <a:prstGeom prst="rect">
            <a:avLst/>
          </a:prstGeom>
          <a:noFill/>
        </p:spPr>
        <p:txBody>
          <a:bodyPr wrap="none" rtlCol="0">
            <a:spAutoFit/>
          </a:bodyPr>
          <a:lstStyle/>
          <a:p>
            <a:pPr algn="ctr"/>
            <a:r>
              <a:rPr kumimoji="1" lang="ja-JP" altLang="en-US" sz="1400" b="1" u="sng">
                <a:solidFill>
                  <a:schemeClr val="accent6">
                    <a:lumMod val="75000"/>
                  </a:schemeClr>
                </a:solidFill>
                <a:latin typeface="Meiryo" panose="020B0604030504040204" pitchFamily="34" charset="-128"/>
                <a:ea typeface="Meiryo" panose="020B0604030504040204" pitchFamily="34" charset="-128"/>
              </a:rPr>
              <a:t>体験することの価値</a:t>
            </a:r>
            <a:r>
              <a:rPr kumimoji="1" lang="ja-JP" altLang="en-US" sz="1400">
                <a:solidFill>
                  <a:schemeClr val="accent6">
                    <a:lumMod val="75000"/>
                  </a:schemeClr>
                </a:solidFill>
                <a:latin typeface="Meiryo" panose="020B0604030504040204" pitchFamily="34" charset="-128"/>
                <a:ea typeface="Meiryo" panose="020B0604030504040204" pitchFamily="34" charset="-128"/>
              </a:rPr>
              <a:t>を満たす</a:t>
            </a:r>
          </a:p>
        </p:txBody>
      </p:sp>
    </p:spTree>
    <p:extLst>
      <p:ext uri="{BB962C8B-B14F-4D97-AF65-F5344CB8AC3E}">
        <p14:creationId xmlns:p14="http://schemas.microsoft.com/office/powerpoint/2010/main" val="347017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outVertical)">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第５世代通信におけるネットワーク・スライス</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150</a:t>
            </a:fld>
            <a:endParaRPr kumimoji="1" lang="ja-JP" altLang="en-US"/>
          </a:p>
        </p:txBody>
      </p:sp>
      <p:sp>
        <p:nvSpPr>
          <p:cNvPr id="8" name="正方形/長方形 7"/>
          <p:cNvSpPr/>
          <p:nvPr/>
        </p:nvSpPr>
        <p:spPr>
          <a:xfrm>
            <a:off x="988043" y="5348785"/>
            <a:ext cx="7167914" cy="92928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14806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kumimoji="1" lang="ja-JP" altLang="en-US" sz="1000" dirty="0">
              <a:solidFill>
                <a:schemeClr val="bg1"/>
              </a:solidFill>
              <a:latin typeface="Meiryo" charset="-128"/>
              <a:ea typeface="Meiryo" charset="-128"/>
              <a:cs typeface="Meiryo" charset="-128"/>
            </a:endParaRPr>
          </a:p>
        </p:txBody>
      </p:sp>
      <p:sp>
        <p:nvSpPr>
          <p:cNvPr id="10" name="正方形/長方形 9"/>
          <p:cNvSpPr/>
          <p:nvPr/>
        </p:nvSpPr>
        <p:spPr>
          <a:xfrm>
            <a:off x="3509181"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kumimoji="1" lang="ja-JP" altLang="en-US" sz="1000" dirty="0">
              <a:solidFill>
                <a:schemeClr val="bg1"/>
              </a:solidFill>
              <a:latin typeface="Meiryo" charset="-128"/>
              <a:ea typeface="Meiryo" charset="-128"/>
              <a:cs typeface="Meiryo" charset="-128"/>
            </a:endParaRPr>
          </a:p>
        </p:txBody>
      </p:sp>
      <p:sp>
        <p:nvSpPr>
          <p:cNvPr id="11" name="正方形/長方形 10"/>
          <p:cNvSpPr/>
          <p:nvPr/>
        </p:nvSpPr>
        <p:spPr>
          <a:xfrm>
            <a:off x="586802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kumimoji="1" lang="ja-JP" altLang="en-US" sz="1000" dirty="0">
              <a:solidFill>
                <a:schemeClr val="bg1"/>
              </a:solidFill>
              <a:latin typeface="Meiryo" charset="-128"/>
              <a:ea typeface="Meiryo" charset="-128"/>
              <a:cs typeface="Meiryo" charset="-128"/>
            </a:endParaRPr>
          </a:p>
        </p:txBody>
      </p:sp>
      <p:sp>
        <p:nvSpPr>
          <p:cNvPr id="12" name="テキスト ボックス 11"/>
          <p:cNvSpPr txBox="1"/>
          <p:nvPr/>
        </p:nvSpPr>
        <p:spPr>
          <a:xfrm>
            <a:off x="4185378" y="5361969"/>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3" name="正方形/長方形 12"/>
          <p:cNvSpPr/>
          <p:nvPr/>
        </p:nvSpPr>
        <p:spPr>
          <a:xfrm>
            <a:off x="988043" y="4894381"/>
            <a:ext cx="7167914" cy="43460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ネットワーク・スライシング</a:t>
            </a:r>
          </a:p>
        </p:txBody>
      </p:sp>
      <p:sp>
        <p:nvSpPr>
          <p:cNvPr id="14" name="正方形/長方形 13"/>
          <p:cNvSpPr/>
          <p:nvPr/>
        </p:nvSpPr>
        <p:spPr>
          <a:xfrm>
            <a:off x="988043"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2434536"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3881030"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5327524"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6774018"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p:cNvSpPr txBox="1"/>
          <p:nvPr/>
        </p:nvSpPr>
        <p:spPr>
          <a:xfrm>
            <a:off x="977252" y="4159586"/>
            <a:ext cx="1381938" cy="584775"/>
          </a:xfrm>
          <a:prstGeom prst="rect">
            <a:avLst/>
          </a:prstGeom>
          <a:noFill/>
        </p:spPr>
        <p:txBody>
          <a:bodyPr wrap="square" rtlCol="0">
            <a:spAutoFit/>
          </a:bodyPr>
          <a:lstStyle/>
          <a:p>
            <a:pPr algn="ctr"/>
            <a:r>
              <a:rPr kumimoji="1" lang="ja-JP" altLang="en-US" sz="2400" dirty="0">
                <a:solidFill>
                  <a:schemeClr val="accent4">
                    <a:lumMod val="75000"/>
                  </a:schemeClr>
                </a:solidFill>
                <a:latin typeface="Meiryo" charset="-128"/>
                <a:ea typeface="Meiryo" charset="-128"/>
                <a:cs typeface="Meiryo" charset="-128"/>
              </a:rPr>
              <a:t>高効率</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2423745" y="4157168"/>
            <a:ext cx="1381938" cy="584775"/>
          </a:xfrm>
          <a:prstGeom prst="rect">
            <a:avLst/>
          </a:prstGeom>
          <a:noFill/>
        </p:spPr>
        <p:txBody>
          <a:bodyPr wrap="square" rtlCol="0">
            <a:spAutoFit/>
          </a:bodyPr>
          <a:lstStyle/>
          <a:p>
            <a:pPr algn="ctr"/>
            <a:r>
              <a:rPr kumimoji="1" lang="ja-JP" altLang="en-US" sz="2400" dirty="0">
                <a:solidFill>
                  <a:schemeClr val="accent4">
                    <a:lumMod val="75000"/>
                  </a:schemeClr>
                </a:solidFill>
                <a:latin typeface="Meiryo" charset="-128"/>
                <a:ea typeface="Meiryo" charset="-128"/>
                <a:cs typeface="Meiryo" charset="-128"/>
              </a:rPr>
              <a:t>低遅延</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3889670" y="4157168"/>
            <a:ext cx="1381938" cy="584775"/>
          </a:xfrm>
          <a:prstGeom prst="rect">
            <a:avLst/>
          </a:prstGeom>
          <a:noFill/>
        </p:spPr>
        <p:txBody>
          <a:bodyPr wrap="square" rtlCol="0">
            <a:spAutoFit/>
          </a:bodyPr>
          <a:lstStyle/>
          <a:p>
            <a:pPr algn="ctr"/>
            <a:r>
              <a:rPr lang="ja-JP" altLang="en-US" sz="2400">
                <a:solidFill>
                  <a:schemeClr val="accent4">
                    <a:lumMod val="75000"/>
                  </a:schemeClr>
                </a:solidFill>
                <a:latin typeface="Meiryo" charset="-128"/>
                <a:ea typeface="Meiryo" charset="-128"/>
                <a:cs typeface="Meiryo" charset="-128"/>
              </a:rPr>
              <a:t>高信頼</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2" name="テキスト ボックス 21"/>
          <p:cNvSpPr txBox="1"/>
          <p:nvPr/>
        </p:nvSpPr>
        <p:spPr>
          <a:xfrm>
            <a:off x="5207678" y="4157167"/>
            <a:ext cx="1612991" cy="584775"/>
          </a:xfrm>
          <a:prstGeom prst="rect">
            <a:avLst/>
          </a:prstGeom>
          <a:noFill/>
        </p:spPr>
        <p:txBody>
          <a:bodyPr wrap="square" rtlCol="0">
            <a:spAutoFit/>
          </a:bodyPr>
          <a:lstStyle/>
          <a:p>
            <a:pPr algn="ctr"/>
            <a:r>
              <a:rPr lang="ja-JP" altLang="en-US" sz="2400" dirty="0">
                <a:solidFill>
                  <a:schemeClr val="accent4">
                    <a:lumMod val="75000"/>
                  </a:schemeClr>
                </a:solidFill>
                <a:latin typeface="Meiryo" charset="-128"/>
                <a:ea typeface="Meiryo" charset="-128"/>
                <a:cs typeface="Meiryo" charset="-128"/>
              </a:rPr>
              <a:t>セキュア</a:t>
            </a:r>
            <a:endParaRPr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3" name="テキスト ボックス 22"/>
          <p:cNvSpPr txBox="1"/>
          <p:nvPr/>
        </p:nvSpPr>
        <p:spPr>
          <a:xfrm>
            <a:off x="6774019" y="4146970"/>
            <a:ext cx="1381938" cy="584775"/>
          </a:xfrm>
          <a:prstGeom prst="rect">
            <a:avLst/>
          </a:prstGeom>
          <a:noFill/>
        </p:spPr>
        <p:txBody>
          <a:bodyPr wrap="square" rtlCol="0">
            <a:spAutoFit/>
          </a:bodyPr>
          <a:lstStyle/>
          <a:p>
            <a:pPr algn="ctr"/>
            <a:r>
              <a:rPr lang="ja-JP" altLang="en-US" sz="2400" dirty="0">
                <a:solidFill>
                  <a:schemeClr val="accent4">
                    <a:lumMod val="75000"/>
                  </a:schemeClr>
                </a:solidFill>
                <a:latin typeface="Meiryo" charset="-128"/>
                <a:ea typeface="Meiryo" charset="-128"/>
                <a:cs typeface="Meiryo" charset="-128"/>
              </a:rPr>
              <a:t>企業別</a:t>
            </a:r>
            <a:endParaRPr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4" name="正方形/長方形 23"/>
          <p:cNvSpPr/>
          <p:nvPr/>
        </p:nvSpPr>
        <p:spPr>
          <a:xfrm>
            <a:off x="1148065"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エネルギー関連機器の監視や制御</a:t>
            </a:r>
          </a:p>
        </p:txBody>
      </p:sp>
      <p:sp>
        <p:nvSpPr>
          <p:cNvPr id="25" name="正方形/長方形 24"/>
          <p:cNvSpPr/>
          <p:nvPr/>
        </p:nvSpPr>
        <p:spPr>
          <a:xfrm>
            <a:off x="1148066"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農業設備や機器の監視や制御</a:t>
            </a:r>
          </a:p>
        </p:txBody>
      </p:sp>
      <p:sp>
        <p:nvSpPr>
          <p:cNvPr id="26" name="正方形/長方形 25"/>
          <p:cNvSpPr/>
          <p:nvPr/>
        </p:nvSpPr>
        <p:spPr>
          <a:xfrm>
            <a:off x="1148065"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物流トレーサビリティ</a:t>
            </a:r>
          </a:p>
        </p:txBody>
      </p:sp>
      <p:sp>
        <p:nvSpPr>
          <p:cNvPr id="27" name="正方形/長方形 26"/>
          <p:cNvSpPr/>
          <p:nvPr/>
        </p:nvSpPr>
        <p:spPr>
          <a:xfrm>
            <a:off x="2590239"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遠隔医療</a:t>
            </a:r>
          </a:p>
        </p:txBody>
      </p:sp>
      <p:sp>
        <p:nvSpPr>
          <p:cNvPr id="28" name="正方形/長方形 27"/>
          <p:cNvSpPr/>
          <p:nvPr/>
        </p:nvSpPr>
        <p:spPr>
          <a:xfrm>
            <a:off x="2590240"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各種設備機器の監視と制御</a:t>
            </a:r>
          </a:p>
        </p:txBody>
      </p:sp>
      <p:sp>
        <p:nvSpPr>
          <p:cNvPr id="29" name="正方形/長方形 28"/>
          <p:cNvSpPr/>
          <p:nvPr/>
        </p:nvSpPr>
        <p:spPr>
          <a:xfrm>
            <a:off x="2590239"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ゲーム</a:t>
            </a:r>
          </a:p>
        </p:txBody>
      </p:sp>
      <p:sp>
        <p:nvSpPr>
          <p:cNvPr id="30" name="正方形/長方形 29"/>
          <p:cNvSpPr/>
          <p:nvPr/>
        </p:nvSpPr>
        <p:spPr>
          <a:xfrm>
            <a:off x="4047525"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災害対応</a:t>
            </a:r>
          </a:p>
        </p:txBody>
      </p:sp>
      <p:sp>
        <p:nvSpPr>
          <p:cNvPr id="31" name="正方形/長方形 30"/>
          <p:cNvSpPr/>
          <p:nvPr/>
        </p:nvSpPr>
        <p:spPr>
          <a:xfrm>
            <a:off x="4047526"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自動車</a:t>
            </a:r>
            <a:endParaRPr lang="en-US" altLang="ja-JP" sz="12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TIS</a:t>
            </a:r>
            <a:r>
              <a:rPr kumimoji="1" lang="ja-JP" altLang="en-US" sz="1000" dirty="0">
                <a:solidFill>
                  <a:srgbClr val="FFFFFF"/>
                </a:solidFill>
                <a:latin typeface="Meiryo" charset="-128"/>
                <a:ea typeface="Meiryo" charset="-128"/>
                <a:cs typeface="Meiryo" charset="-128"/>
              </a:rPr>
              <a:t>や自動運転</a:t>
            </a:r>
          </a:p>
        </p:txBody>
      </p:sp>
      <p:sp>
        <p:nvSpPr>
          <p:cNvPr id="32" name="正方形/長方形 31"/>
          <p:cNvSpPr/>
          <p:nvPr/>
        </p:nvSpPr>
        <p:spPr>
          <a:xfrm>
            <a:off x="4047525"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公共交通</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機関</a:t>
            </a:r>
          </a:p>
        </p:txBody>
      </p:sp>
      <p:sp>
        <p:nvSpPr>
          <p:cNvPr id="33" name="正方形/長方形 32"/>
          <p:cNvSpPr/>
          <p:nvPr/>
        </p:nvSpPr>
        <p:spPr>
          <a:xfrm>
            <a:off x="5489699"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医療</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遠隔医療や地域医療</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489700"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自治体</a:t>
            </a:r>
            <a:endParaRPr lang="en-US" altLang="ja-JP" sz="12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行政</a:t>
            </a:r>
            <a:r>
              <a:rPr kumimoji="1" lang="ja-JP" altLang="en-US" sz="1000" dirty="0">
                <a:solidFill>
                  <a:srgbClr val="FFFFFF"/>
                </a:solidFill>
                <a:latin typeface="Meiryo" charset="-128"/>
                <a:ea typeface="Meiryo" charset="-128"/>
                <a:cs typeface="Meiryo" charset="-128"/>
              </a:rPr>
              <a:t>サービス</a:t>
            </a:r>
          </a:p>
        </p:txBody>
      </p:sp>
      <p:sp>
        <p:nvSpPr>
          <p:cNvPr id="35" name="正方形/長方形 34"/>
          <p:cNvSpPr/>
          <p:nvPr/>
        </p:nvSpPr>
        <p:spPr>
          <a:xfrm>
            <a:off x="5489699"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金融</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サービス</a:t>
            </a:r>
          </a:p>
        </p:txBody>
      </p:sp>
      <p:sp>
        <p:nvSpPr>
          <p:cNvPr id="36" name="正方形/長方形 35"/>
          <p:cNvSpPr/>
          <p:nvPr/>
        </p:nvSpPr>
        <p:spPr>
          <a:xfrm>
            <a:off x="6932246" y="1385883"/>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企業内</a:t>
            </a:r>
            <a:endParaRPr lang="en-US" altLang="ja-JP" sz="1200"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業務システム</a:t>
            </a:r>
            <a:endParaRPr kumimoji="1" lang="ja-JP" altLang="en-US" sz="1050" dirty="0">
              <a:solidFill>
                <a:srgbClr val="FFFFFF"/>
              </a:solidFill>
              <a:latin typeface="Meiryo" charset="-128"/>
              <a:ea typeface="Meiryo" charset="-128"/>
              <a:cs typeface="Meiryo" charset="-128"/>
            </a:endParaRPr>
          </a:p>
        </p:txBody>
      </p:sp>
      <p:sp>
        <p:nvSpPr>
          <p:cNvPr id="37" name="正方形/長方形 36"/>
          <p:cNvSpPr/>
          <p:nvPr/>
        </p:nvSpPr>
        <p:spPr>
          <a:xfrm>
            <a:off x="6932247" y="2348580"/>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各種クラウド</a:t>
            </a:r>
            <a:endParaRPr kumimoji="1" lang="en-US" altLang="ja-JP" sz="1000" dirty="0">
              <a:solidFill>
                <a:srgbClr val="FFFFFF"/>
              </a:solidFill>
              <a:latin typeface="Meiryo" charset="-128"/>
              <a:ea typeface="Meiryo" charset="-128"/>
              <a:cs typeface="Meiryo" charset="-128"/>
            </a:endParaRPr>
          </a:p>
          <a:p>
            <a:pPr algn="ctr"/>
            <a:r>
              <a:rPr kumimoji="1" lang="ja-JP" altLang="en-US" sz="1000" dirty="0">
                <a:solidFill>
                  <a:srgbClr val="FFFFFF"/>
                </a:solidFill>
                <a:latin typeface="Meiryo" charset="-128"/>
                <a:ea typeface="Meiryo" charset="-128"/>
                <a:cs typeface="Meiryo" charset="-128"/>
              </a:rPr>
              <a:t>サービス</a:t>
            </a:r>
          </a:p>
        </p:txBody>
      </p:sp>
      <p:sp>
        <p:nvSpPr>
          <p:cNvPr id="38" name="正方形/長方形 37"/>
          <p:cNvSpPr/>
          <p:nvPr/>
        </p:nvSpPr>
        <p:spPr>
          <a:xfrm>
            <a:off x="6932246" y="3311277"/>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a:t>
            </a:r>
          </a:p>
        </p:txBody>
      </p:sp>
    </p:spTree>
    <p:extLst>
      <p:ext uri="{BB962C8B-B14F-4D97-AF65-F5344CB8AC3E}">
        <p14:creationId xmlns:p14="http://schemas.microsoft.com/office/powerpoint/2010/main" val="32681377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第５世代通信におけるネットワーク・スライス</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151</a:t>
            </a:fld>
            <a:endParaRPr kumimoji="1" lang="ja-JP" altLang="en-US"/>
          </a:p>
        </p:txBody>
      </p:sp>
      <p:sp>
        <p:nvSpPr>
          <p:cNvPr id="8" name="正方形/長方形 7"/>
          <p:cNvSpPr/>
          <p:nvPr/>
        </p:nvSpPr>
        <p:spPr>
          <a:xfrm>
            <a:off x="988043" y="5348785"/>
            <a:ext cx="7167914" cy="92928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14806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kumimoji="1" lang="ja-JP" altLang="en-US" sz="1000" dirty="0">
              <a:solidFill>
                <a:schemeClr val="bg1"/>
              </a:solidFill>
              <a:latin typeface="Meiryo" charset="-128"/>
              <a:ea typeface="Meiryo" charset="-128"/>
              <a:cs typeface="Meiryo" charset="-128"/>
            </a:endParaRPr>
          </a:p>
        </p:txBody>
      </p:sp>
      <p:sp>
        <p:nvSpPr>
          <p:cNvPr id="10" name="正方形/長方形 9"/>
          <p:cNvSpPr/>
          <p:nvPr/>
        </p:nvSpPr>
        <p:spPr>
          <a:xfrm>
            <a:off x="3509181"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kumimoji="1" lang="ja-JP" altLang="en-US" sz="1000" dirty="0">
              <a:solidFill>
                <a:schemeClr val="bg1"/>
              </a:solidFill>
              <a:latin typeface="Meiryo" charset="-128"/>
              <a:ea typeface="Meiryo" charset="-128"/>
              <a:cs typeface="Meiryo" charset="-128"/>
            </a:endParaRPr>
          </a:p>
        </p:txBody>
      </p:sp>
      <p:sp>
        <p:nvSpPr>
          <p:cNvPr id="11" name="正方形/長方形 10"/>
          <p:cNvSpPr/>
          <p:nvPr/>
        </p:nvSpPr>
        <p:spPr>
          <a:xfrm>
            <a:off x="586802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kumimoji="1" lang="ja-JP" altLang="en-US" sz="1000" dirty="0">
              <a:solidFill>
                <a:schemeClr val="bg1"/>
              </a:solidFill>
              <a:latin typeface="Meiryo" charset="-128"/>
              <a:ea typeface="Meiryo" charset="-128"/>
              <a:cs typeface="Meiryo" charset="-128"/>
            </a:endParaRPr>
          </a:p>
        </p:txBody>
      </p:sp>
      <p:sp>
        <p:nvSpPr>
          <p:cNvPr id="12" name="テキスト ボックス 11"/>
          <p:cNvSpPr txBox="1"/>
          <p:nvPr/>
        </p:nvSpPr>
        <p:spPr>
          <a:xfrm>
            <a:off x="4185378" y="5361969"/>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3" name="正方形/長方形 12"/>
          <p:cNvSpPr/>
          <p:nvPr/>
        </p:nvSpPr>
        <p:spPr>
          <a:xfrm>
            <a:off x="988043" y="4894381"/>
            <a:ext cx="7167914" cy="43460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ネットワーク・スライシング</a:t>
            </a:r>
          </a:p>
        </p:txBody>
      </p:sp>
      <p:sp>
        <p:nvSpPr>
          <p:cNvPr id="14" name="正方形/長方形 13"/>
          <p:cNvSpPr/>
          <p:nvPr/>
        </p:nvSpPr>
        <p:spPr>
          <a:xfrm>
            <a:off x="2311668" y="1038376"/>
            <a:ext cx="4520664"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 name="図形グループ 38"/>
          <p:cNvGrpSpPr/>
          <p:nvPr/>
        </p:nvGrpSpPr>
        <p:grpSpPr>
          <a:xfrm>
            <a:off x="1094488" y="1560096"/>
            <a:ext cx="498568" cy="500693"/>
            <a:chOff x="2667295" y="1059799"/>
            <a:chExt cx="681672" cy="722281"/>
          </a:xfrm>
        </p:grpSpPr>
        <p:sp>
          <p:nvSpPr>
            <p:cNvPr id="40" name="角丸四角形 3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41" name="図 4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42" name="図形グループ 41"/>
          <p:cNvGrpSpPr/>
          <p:nvPr/>
        </p:nvGrpSpPr>
        <p:grpSpPr>
          <a:xfrm>
            <a:off x="1192245" y="1718194"/>
            <a:ext cx="201764" cy="409316"/>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5" name="図形グループ 44"/>
          <p:cNvGrpSpPr/>
          <p:nvPr/>
        </p:nvGrpSpPr>
        <p:grpSpPr>
          <a:xfrm>
            <a:off x="1099142" y="3617158"/>
            <a:ext cx="250093" cy="208526"/>
            <a:chOff x="4000500" y="1182650"/>
            <a:chExt cx="499492" cy="545661"/>
          </a:xfrm>
        </p:grpSpPr>
        <p:sp>
          <p:nvSpPr>
            <p:cNvPr id="46" name="角丸四角形 4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7" name="正方形/長方形 4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pic>
        <p:nvPicPr>
          <p:cNvPr id="50" name="図 49" descr="imgres.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4488" y="2706283"/>
            <a:ext cx="498568" cy="342190"/>
          </a:xfrm>
          <a:prstGeom prst="rect">
            <a:avLst/>
          </a:prstGeom>
        </p:spPr>
      </p:pic>
      <p:sp>
        <p:nvSpPr>
          <p:cNvPr id="4" name="正方形/長方形 3"/>
          <p:cNvSpPr/>
          <p:nvPr/>
        </p:nvSpPr>
        <p:spPr>
          <a:xfrm>
            <a:off x="1659282" y="3886024"/>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1099142" y="3875312"/>
            <a:ext cx="250093" cy="208526"/>
            <a:chOff x="4000500" y="1182650"/>
            <a:chExt cx="499492" cy="545661"/>
          </a:xfrm>
        </p:grpSpPr>
        <p:sp>
          <p:nvSpPr>
            <p:cNvPr id="56" name="角丸四角形 5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7" name="正方形/長方形 5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grpSp>
        <p:nvGrpSpPr>
          <p:cNvPr id="58" name="図形グループ 57"/>
          <p:cNvGrpSpPr/>
          <p:nvPr/>
        </p:nvGrpSpPr>
        <p:grpSpPr>
          <a:xfrm>
            <a:off x="1099142" y="4131601"/>
            <a:ext cx="250093" cy="208526"/>
            <a:chOff x="4000500" y="1182650"/>
            <a:chExt cx="499492" cy="545661"/>
          </a:xfrm>
        </p:grpSpPr>
        <p:sp>
          <p:nvSpPr>
            <p:cNvPr id="59" name="角丸四角形 5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0" name="正方形/長方形 5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pic>
        <p:nvPicPr>
          <p:cNvPr id="61" name="図 60"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09511" y="3529577"/>
            <a:ext cx="318575" cy="356447"/>
          </a:xfrm>
          <a:prstGeom prst="rect">
            <a:avLst/>
          </a:prstGeom>
        </p:spPr>
      </p:pic>
      <p:sp>
        <p:nvSpPr>
          <p:cNvPr id="62" name="三角形 61"/>
          <p:cNvSpPr/>
          <p:nvPr/>
        </p:nvSpPr>
        <p:spPr>
          <a:xfrm rot="16200000">
            <a:off x="1522569" y="1592844"/>
            <a:ext cx="350409" cy="412012"/>
          </a:xfrm>
          <a:prstGeom prst="triangle">
            <a:avLst/>
          </a:prstGeom>
          <a:gradFill flip="none" rotWithShape="1">
            <a:gsLst>
              <a:gs pos="0">
                <a:schemeClr val="accent5"/>
              </a:gs>
              <a:gs pos="85000">
                <a:srgbClr val="33ACBD">
                  <a:tint val="44500"/>
                  <a:satMod val="160000"/>
                </a:srgbClr>
              </a:gs>
              <a:gs pos="100000">
                <a:srgbClr val="33ACBD">
                  <a:tint val="23500"/>
                  <a:satMod val="160000"/>
                </a:srgbClr>
              </a:gs>
            </a:gsLst>
            <a:lin ang="540000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 name="図形グループ 6"/>
          <p:cNvGrpSpPr/>
          <p:nvPr/>
        </p:nvGrpSpPr>
        <p:grpSpPr>
          <a:xfrm>
            <a:off x="1786494" y="1600972"/>
            <a:ext cx="402232" cy="402232"/>
            <a:chOff x="1727931" y="1364625"/>
            <a:chExt cx="402232" cy="402232"/>
          </a:xfrm>
        </p:grpSpPr>
        <p:pic>
          <p:nvPicPr>
            <p:cNvPr id="5" name="図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 name="テキスト ボックス 5"/>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63" name="三角形 62"/>
          <p:cNvSpPr/>
          <p:nvPr/>
        </p:nvSpPr>
        <p:spPr>
          <a:xfrm rot="16200000">
            <a:off x="1518083" y="2629576"/>
            <a:ext cx="350409" cy="412012"/>
          </a:xfrm>
          <a:prstGeom prst="triangle">
            <a:avLst/>
          </a:prstGeom>
          <a:gradFill flip="none" rotWithShape="1">
            <a:gsLst>
              <a:gs pos="0">
                <a:schemeClr val="accent5"/>
              </a:gs>
              <a:gs pos="85000">
                <a:srgbClr val="33ACBD">
                  <a:tint val="44500"/>
                  <a:satMod val="160000"/>
                </a:srgbClr>
              </a:gs>
              <a:gs pos="100000">
                <a:srgbClr val="33ACBD">
                  <a:tint val="23500"/>
                  <a:satMod val="160000"/>
                </a:srgbClr>
              </a:gs>
            </a:gsLst>
            <a:lin ang="540000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4" name="図形グループ 63"/>
          <p:cNvGrpSpPr/>
          <p:nvPr/>
        </p:nvGrpSpPr>
        <p:grpSpPr>
          <a:xfrm>
            <a:off x="1782008" y="2637704"/>
            <a:ext cx="402232" cy="402232"/>
            <a:chOff x="1727931" y="1364625"/>
            <a:chExt cx="402232" cy="402232"/>
          </a:xfrm>
        </p:grpSpPr>
        <p:pic>
          <p:nvPicPr>
            <p:cNvPr id="65" name="図 6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6" name="テキスト ボックス 65"/>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grpSp>
        <p:nvGrpSpPr>
          <p:cNvPr id="67" name="図形グループ 66"/>
          <p:cNvGrpSpPr/>
          <p:nvPr/>
        </p:nvGrpSpPr>
        <p:grpSpPr>
          <a:xfrm>
            <a:off x="1800988" y="3949575"/>
            <a:ext cx="402232" cy="402232"/>
            <a:chOff x="1727931" y="1364625"/>
            <a:chExt cx="402232" cy="402232"/>
          </a:xfrm>
        </p:grpSpPr>
        <p:pic>
          <p:nvPicPr>
            <p:cNvPr id="68" name="図 6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9" name="テキスト ボックス 68"/>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pic>
        <p:nvPicPr>
          <p:cNvPr id="70" name="図 69"/>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60791" y="3597410"/>
            <a:ext cx="231535" cy="211105"/>
          </a:xfrm>
          <a:prstGeom prst="rect">
            <a:avLst/>
          </a:prstGeom>
          <a:ln>
            <a:noFill/>
          </a:ln>
          <a:effectLst>
            <a:outerShdw blurRad="50800" dist="38100" dir="2700000" algn="tl" rotWithShape="0">
              <a:prstClr val="black">
                <a:alpha val="40000"/>
              </a:prstClr>
            </a:outerShdw>
          </a:effectLst>
        </p:spPr>
      </p:pic>
      <p:pic>
        <p:nvPicPr>
          <p:cNvPr id="71" name="図 70"/>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62461" y="3874022"/>
            <a:ext cx="231535" cy="211105"/>
          </a:xfrm>
          <a:prstGeom prst="rect">
            <a:avLst/>
          </a:prstGeom>
          <a:ln>
            <a:noFill/>
          </a:ln>
          <a:effectLst>
            <a:outerShdw blurRad="50800" dist="38100" dir="2700000" algn="tl" rotWithShape="0">
              <a:prstClr val="black">
                <a:alpha val="40000"/>
              </a:prstClr>
            </a:outerShdw>
          </a:effectLst>
        </p:spPr>
      </p:pic>
      <p:pic>
        <p:nvPicPr>
          <p:cNvPr id="72" name="図 71"/>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71483" y="4142941"/>
            <a:ext cx="231535" cy="211105"/>
          </a:xfrm>
          <a:prstGeom prst="rect">
            <a:avLst/>
          </a:prstGeom>
          <a:ln>
            <a:noFill/>
          </a:ln>
          <a:effectLst>
            <a:outerShdw blurRad="50800" dist="38100" dir="2700000" algn="tl" rotWithShape="0">
              <a:prstClr val="black">
                <a:alpha val="40000"/>
              </a:prstClr>
            </a:outerShdw>
          </a:effectLst>
        </p:spPr>
      </p:pic>
      <p:pic>
        <p:nvPicPr>
          <p:cNvPr id="74" name="図 7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66822" y="3216420"/>
            <a:ext cx="1475062" cy="1475062"/>
          </a:xfrm>
          <a:prstGeom prst="rect">
            <a:avLst/>
          </a:prstGeom>
        </p:spPr>
      </p:pic>
      <p:pic>
        <p:nvPicPr>
          <p:cNvPr id="75" name="図 7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78617" y="1448482"/>
            <a:ext cx="660301" cy="660301"/>
          </a:xfrm>
          <a:prstGeom prst="rect">
            <a:avLst/>
          </a:prstGeom>
          <a:effectLst>
            <a:outerShdw blurRad="50800" dist="38100" dir="2700000" algn="tl" rotWithShape="0">
              <a:prstClr val="black">
                <a:alpha val="40000"/>
              </a:prstClr>
            </a:outerShdw>
          </a:effectLst>
        </p:spPr>
      </p:pic>
      <p:pic>
        <p:nvPicPr>
          <p:cNvPr id="77" name="図 7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78617" y="2490099"/>
            <a:ext cx="660301" cy="660301"/>
          </a:xfrm>
          <a:prstGeom prst="rect">
            <a:avLst/>
          </a:prstGeom>
          <a:effectLst>
            <a:outerShdw blurRad="50800" dist="38100" dir="2700000" algn="tl" rotWithShape="0">
              <a:prstClr val="black">
                <a:alpha val="40000"/>
              </a:prstClr>
            </a:outerShdw>
          </a:effectLst>
        </p:spPr>
      </p:pic>
      <p:sp>
        <p:nvSpPr>
          <p:cNvPr id="79" name="角丸四角形 78"/>
          <p:cNvSpPr/>
          <p:nvPr/>
        </p:nvSpPr>
        <p:spPr>
          <a:xfrm>
            <a:off x="2410399" y="1384655"/>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a:solidFill>
                  <a:srgbClr val="FFFFFF"/>
                </a:solidFill>
                <a:latin typeface="Meiryo" charset="-128"/>
                <a:ea typeface="Meiryo" charset="-128"/>
                <a:cs typeface="Meiryo" charset="-128"/>
              </a:rPr>
              <a:t>閉域網</a:t>
            </a:r>
          </a:p>
        </p:txBody>
      </p:sp>
      <p:sp>
        <p:nvSpPr>
          <p:cNvPr id="80" name="角丸四角形 79"/>
          <p:cNvSpPr/>
          <p:nvPr/>
        </p:nvSpPr>
        <p:spPr>
          <a:xfrm>
            <a:off x="2410399" y="2451896"/>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閉域網</a:t>
            </a:r>
          </a:p>
        </p:txBody>
      </p:sp>
      <p:sp>
        <p:nvSpPr>
          <p:cNvPr id="81" name="角丸四角形 80"/>
          <p:cNvSpPr/>
          <p:nvPr/>
        </p:nvSpPr>
        <p:spPr>
          <a:xfrm>
            <a:off x="2420427" y="3519137"/>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閉域網</a:t>
            </a:r>
          </a:p>
        </p:txBody>
      </p:sp>
      <p:sp>
        <p:nvSpPr>
          <p:cNvPr id="82" name="左右矢印 81"/>
          <p:cNvSpPr/>
          <p:nvPr/>
        </p:nvSpPr>
        <p:spPr>
          <a:xfrm>
            <a:off x="2133877" y="1633412"/>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左右矢印 82"/>
          <p:cNvSpPr/>
          <p:nvPr/>
        </p:nvSpPr>
        <p:spPr>
          <a:xfrm>
            <a:off x="2141528" y="2697047"/>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左右矢印 83"/>
          <p:cNvSpPr/>
          <p:nvPr/>
        </p:nvSpPr>
        <p:spPr>
          <a:xfrm>
            <a:off x="2133877" y="3805197"/>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左右矢印 84"/>
          <p:cNvSpPr/>
          <p:nvPr/>
        </p:nvSpPr>
        <p:spPr>
          <a:xfrm>
            <a:off x="6493008" y="1616389"/>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左右矢印 85"/>
          <p:cNvSpPr/>
          <p:nvPr/>
        </p:nvSpPr>
        <p:spPr>
          <a:xfrm>
            <a:off x="6500659" y="2680024"/>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左右矢印 86"/>
          <p:cNvSpPr/>
          <p:nvPr/>
        </p:nvSpPr>
        <p:spPr>
          <a:xfrm>
            <a:off x="6493008" y="3788174"/>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p:cNvSpPr/>
          <p:nvPr/>
        </p:nvSpPr>
        <p:spPr>
          <a:xfrm>
            <a:off x="7124229" y="1715082"/>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9" name="図 88"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74458" y="1358635"/>
            <a:ext cx="318575" cy="356447"/>
          </a:xfrm>
          <a:prstGeom prst="rect">
            <a:avLst/>
          </a:prstGeom>
        </p:spPr>
      </p:pic>
      <p:grpSp>
        <p:nvGrpSpPr>
          <p:cNvPr id="90" name="図形グループ 89"/>
          <p:cNvGrpSpPr/>
          <p:nvPr/>
        </p:nvGrpSpPr>
        <p:grpSpPr>
          <a:xfrm>
            <a:off x="7265935" y="1778633"/>
            <a:ext cx="402232" cy="402232"/>
            <a:chOff x="1727931" y="1364625"/>
            <a:chExt cx="402232" cy="402232"/>
          </a:xfrm>
        </p:grpSpPr>
        <p:pic>
          <p:nvPicPr>
            <p:cNvPr id="91" name="図 9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92" name="テキスト ボックス 91"/>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93" name="正方形/長方形 92"/>
          <p:cNvSpPr/>
          <p:nvPr/>
        </p:nvSpPr>
        <p:spPr>
          <a:xfrm>
            <a:off x="7124229" y="2767773"/>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4" name="図 93"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74458" y="2411326"/>
            <a:ext cx="318575" cy="356447"/>
          </a:xfrm>
          <a:prstGeom prst="rect">
            <a:avLst/>
          </a:prstGeom>
        </p:spPr>
      </p:pic>
      <p:grpSp>
        <p:nvGrpSpPr>
          <p:cNvPr id="95" name="図形グループ 94"/>
          <p:cNvGrpSpPr/>
          <p:nvPr/>
        </p:nvGrpSpPr>
        <p:grpSpPr>
          <a:xfrm>
            <a:off x="7265935" y="2831324"/>
            <a:ext cx="402232" cy="402232"/>
            <a:chOff x="1727931" y="1364625"/>
            <a:chExt cx="402232" cy="402232"/>
          </a:xfrm>
        </p:grpSpPr>
        <p:pic>
          <p:nvPicPr>
            <p:cNvPr id="96" name="図 9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97" name="テキスト ボックス 96"/>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98" name="正方形/長方形 97"/>
          <p:cNvSpPr/>
          <p:nvPr/>
        </p:nvSpPr>
        <p:spPr>
          <a:xfrm>
            <a:off x="988043" y="6304779"/>
            <a:ext cx="7167914" cy="338554"/>
          </a:xfrm>
          <a:prstGeom prst="rect">
            <a:avLst/>
          </a:prstGeom>
        </p:spPr>
        <p:txBody>
          <a:bodyPr wrap="square">
            <a:spAutoFit/>
          </a:bodyPr>
          <a:lstStyle/>
          <a:p>
            <a:r>
              <a:rPr lang="en-US" altLang="ja-JP" sz="800" dirty="0">
                <a:solidFill>
                  <a:schemeClr val="tx1">
                    <a:lumMod val="65000"/>
                    <a:lumOff val="35000"/>
                  </a:schemeClr>
                </a:solidFill>
                <a:latin typeface="Meiryo" charset="-128"/>
                <a:ea typeface="Meiryo" charset="-128"/>
                <a:cs typeface="Meiryo" charset="-128"/>
              </a:rPr>
              <a:t>SIM(subscriber identity module</a:t>
            </a:r>
            <a:r>
              <a:rPr lang="ja-JP" altLang="en-US" sz="800" dirty="0">
                <a:solidFill>
                  <a:schemeClr val="tx1">
                    <a:lumMod val="65000"/>
                    <a:lumOff val="35000"/>
                  </a:schemeClr>
                </a:solidFill>
                <a:latin typeface="Meiryo" charset="-128"/>
                <a:ea typeface="Meiryo" charset="-128"/>
                <a:cs typeface="Meiryo" charset="-128"/>
              </a:rPr>
              <a:t>もしくは</a:t>
            </a:r>
            <a:r>
              <a:rPr lang="en-US" altLang="ja-JP" sz="800" dirty="0">
                <a:solidFill>
                  <a:schemeClr val="tx1">
                    <a:lumMod val="65000"/>
                    <a:lumOff val="35000"/>
                  </a:schemeClr>
                </a:solidFill>
                <a:latin typeface="Meiryo" charset="-128"/>
                <a:ea typeface="Meiryo" charset="-128"/>
                <a:cs typeface="Meiryo" charset="-128"/>
              </a:rPr>
              <a:t>subscriber identification module/</a:t>
            </a:r>
            <a:r>
              <a:rPr lang="ja-JP" altLang="en-US" sz="800" dirty="0">
                <a:solidFill>
                  <a:schemeClr val="tx1">
                    <a:lumMod val="65000"/>
                    <a:lumOff val="35000"/>
                  </a:schemeClr>
                </a:solidFill>
                <a:latin typeface="Meiryo" charset="-128"/>
                <a:ea typeface="Meiryo" charset="-128"/>
                <a:cs typeface="Meiryo" charset="-128"/>
              </a:rPr>
              <a:t>SIMカード</a:t>
            </a:r>
            <a:r>
              <a:rPr lang="en-US" altLang="ja-JP" sz="800" dirty="0">
                <a:solidFill>
                  <a:schemeClr val="tx1">
                    <a:lumMod val="65000"/>
                    <a:lumOff val="35000"/>
                  </a:schemeClr>
                </a:solidFill>
                <a:latin typeface="Meiryo" charset="-128"/>
                <a:ea typeface="Meiryo" charset="-128"/>
                <a:cs typeface="Meiryo" charset="-128"/>
              </a:rPr>
              <a:t>)</a:t>
            </a:r>
            <a:r>
              <a:rPr lang="ja-JP" altLang="en-US" sz="800" dirty="0">
                <a:solidFill>
                  <a:schemeClr val="tx1">
                    <a:lumMod val="65000"/>
                    <a:lumOff val="35000"/>
                  </a:schemeClr>
                </a:solidFill>
                <a:latin typeface="Meiryo" charset="-128"/>
                <a:ea typeface="Meiryo" charset="-128"/>
                <a:cs typeface="Meiryo" charset="-128"/>
              </a:rPr>
              <a:t>とは、電話番号を特定するための固有のID番号が記録された、携帯やスマートフォンが通信するために必要なICカードのこと。</a:t>
            </a:r>
          </a:p>
        </p:txBody>
      </p:sp>
    </p:spTree>
    <p:extLst>
      <p:ext uri="{BB962C8B-B14F-4D97-AF65-F5344CB8AC3E}">
        <p14:creationId xmlns:p14="http://schemas.microsoft.com/office/powerpoint/2010/main" val="198507019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正方形/長方形 64">
            <a:extLst>
              <a:ext uri="{FF2B5EF4-FFF2-40B4-BE49-F238E27FC236}">
                <a16:creationId xmlns:a16="http://schemas.microsoft.com/office/drawing/2014/main" id="{8B12EBB6-0785-DF42-B025-53EEBF533E44}"/>
              </a:ext>
            </a:extLst>
          </p:cNvPr>
          <p:cNvSpPr/>
          <p:nvPr/>
        </p:nvSpPr>
        <p:spPr>
          <a:xfrm>
            <a:off x="362606" y="1066794"/>
            <a:ext cx="8418787" cy="110358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18BE6D9-E743-1D4B-82AF-0E8C7754FF6D}"/>
              </a:ext>
            </a:extLst>
          </p:cNvPr>
          <p:cNvSpPr>
            <a:spLocks noGrp="1"/>
          </p:cNvSpPr>
          <p:nvPr>
            <p:ph type="title"/>
          </p:nvPr>
        </p:nvSpPr>
        <p:spPr/>
        <p:txBody>
          <a:bodyPr/>
          <a:lstStyle/>
          <a:p>
            <a:r>
              <a:rPr kumimoji="1" lang="en-US" altLang="ja-JP" dirty="0"/>
              <a:t>NEF</a:t>
            </a:r>
            <a:r>
              <a:rPr kumimoji="1" lang="ja-JP" altLang="en-US"/>
              <a:t>（</a:t>
            </a:r>
            <a:r>
              <a:rPr lang="en-US" altLang="ja-JP" dirty="0"/>
              <a:t>Network Exposure Function</a:t>
            </a:r>
            <a:r>
              <a:rPr lang="ja-JP" altLang="en-US"/>
              <a:t>）</a:t>
            </a:r>
            <a:r>
              <a:rPr lang="ja-JP" altLang="ja-JP"/>
              <a:t> </a:t>
            </a:r>
            <a:endParaRPr kumimoji="1" lang="ja-JP" altLang="en-US"/>
          </a:p>
        </p:txBody>
      </p:sp>
      <p:grpSp>
        <p:nvGrpSpPr>
          <p:cNvPr id="11" name="グループ化 10">
            <a:extLst>
              <a:ext uri="{FF2B5EF4-FFF2-40B4-BE49-F238E27FC236}">
                <a16:creationId xmlns:a16="http://schemas.microsoft.com/office/drawing/2014/main" id="{7D673115-7DCF-D444-9A00-7AA48E4198CB}"/>
              </a:ext>
            </a:extLst>
          </p:cNvPr>
          <p:cNvGrpSpPr/>
          <p:nvPr/>
        </p:nvGrpSpPr>
        <p:grpSpPr>
          <a:xfrm>
            <a:off x="4320657" y="1289114"/>
            <a:ext cx="502686" cy="696623"/>
            <a:chOff x="1788569" y="1284577"/>
            <a:chExt cx="288797" cy="411900"/>
          </a:xfrm>
        </p:grpSpPr>
        <p:pic>
          <p:nvPicPr>
            <p:cNvPr id="3" name="図 2">
              <a:extLst>
                <a:ext uri="{FF2B5EF4-FFF2-40B4-BE49-F238E27FC236}">
                  <a16:creationId xmlns:a16="http://schemas.microsoft.com/office/drawing/2014/main" id="{61E74D14-A7A7-7845-9D9F-59D96420B33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98909" y="1284577"/>
              <a:ext cx="178457" cy="287834"/>
            </a:xfrm>
            <a:prstGeom prst="rect">
              <a:avLst/>
            </a:prstGeom>
          </p:spPr>
        </p:pic>
        <p:grpSp>
          <p:nvGrpSpPr>
            <p:cNvPr id="7" name="図形グループ 82">
              <a:extLst>
                <a:ext uri="{FF2B5EF4-FFF2-40B4-BE49-F238E27FC236}">
                  <a16:creationId xmlns:a16="http://schemas.microsoft.com/office/drawing/2014/main" id="{35931EB2-2933-F646-9434-7A4BD515A682}"/>
                </a:ext>
              </a:extLst>
            </p:cNvPr>
            <p:cNvGrpSpPr/>
            <p:nvPr/>
          </p:nvGrpSpPr>
          <p:grpSpPr>
            <a:xfrm>
              <a:off x="1788569" y="1351298"/>
              <a:ext cx="151989" cy="345179"/>
              <a:chOff x="1946324" y="4125162"/>
              <a:chExt cx="969964" cy="2007872"/>
            </a:xfrm>
          </p:grpSpPr>
          <p:sp>
            <p:nvSpPr>
              <p:cNvPr id="8" name="円/楕円 7">
                <a:extLst>
                  <a:ext uri="{FF2B5EF4-FFF2-40B4-BE49-F238E27FC236}">
                    <a16:creationId xmlns:a16="http://schemas.microsoft.com/office/drawing/2014/main" id="{AE5197AC-6AEC-F947-B816-B4DB24DC9EE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C3795547-DBF7-2747-8424-74D1F3D835D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10" name="図 9">
            <a:extLst>
              <a:ext uri="{FF2B5EF4-FFF2-40B4-BE49-F238E27FC236}">
                <a16:creationId xmlns:a16="http://schemas.microsoft.com/office/drawing/2014/main" id="{7D5D3F36-4C97-6549-A6D6-228009ADCAD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89509" y="1216199"/>
            <a:ext cx="906922" cy="906922"/>
          </a:xfrm>
          <a:prstGeom prst="rect">
            <a:avLst/>
          </a:prstGeom>
        </p:spPr>
      </p:pic>
      <p:grpSp>
        <p:nvGrpSpPr>
          <p:cNvPr id="12" name="グループ化 11">
            <a:extLst>
              <a:ext uri="{FF2B5EF4-FFF2-40B4-BE49-F238E27FC236}">
                <a16:creationId xmlns:a16="http://schemas.microsoft.com/office/drawing/2014/main" id="{F0C312F0-C03A-C64C-888B-A4660BEB82D1}"/>
              </a:ext>
            </a:extLst>
          </p:cNvPr>
          <p:cNvGrpSpPr/>
          <p:nvPr/>
        </p:nvGrpSpPr>
        <p:grpSpPr>
          <a:xfrm>
            <a:off x="2311457" y="1277383"/>
            <a:ext cx="624077" cy="730977"/>
            <a:chOff x="4828684" y="4387628"/>
            <a:chExt cx="358537" cy="432213"/>
          </a:xfrm>
        </p:grpSpPr>
        <p:grpSp>
          <p:nvGrpSpPr>
            <p:cNvPr id="13" name="図形グループ 60">
              <a:extLst>
                <a:ext uri="{FF2B5EF4-FFF2-40B4-BE49-F238E27FC236}">
                  <a16:creationId xmlns:a16="http://schemas.microsoft.com/office/drawing/2014/main" id="{FE20054F-A75B-1446-8EB2-E3DBE88524E8}"/>
                </a:ext>
              </a:extLst>
            </p:cNvPr>
            <p:cNvGrpSpPr/>
            <p:nvPr/>
          </p:nvGrpSpPr>
          <p:grpSpPr>
            <a:xfrm>
              <a:off x="4828684" y="4387628"/>
              <a:ext cx="358537" cy="372942"/>
              <a:chOff x="2381979" y="4922695"/>
              <a:chExt cx="685680" cy="766399"/>
            </a:xfrm>
          </p:grpSpPr>
          <p:pic>
            <p:nvPicPr>
              <p:cNvPr id="17" name="図 16">
                <a:extLst>
                  <a:ext uri="{FF2B5EF4-FFF2-40B4-BE49-F238E27FC236}">
                    <a16:creationId xmlns:a16="http://schemas.microsoft.com/office/drawing/2014/main" id="{F6662AB2-0371-D24D-97BB-AB0B3F2A200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81979" y="4922695"/>
                <a:ext cx="685680" cy="726528"/>
              </a:xfrm>
              <a:prstGeom prst="rect">
                <a:avLst/>
              </a:prstGeom>
            </p:spPr>
          </p:pic>
          <p:sp>
            <p:nvSpPr>
              <p:cNvPr id="18" name="角丸四角形 17">
                <a:extLst>
                  <a:ext uri="{FF2B5EF4-FFF2-40B4-BE49-F238E27FC236}">
                    <a16:creationId xmlns:a16="http://schemas.microsoft.com/office/drawing/2014/main" id="{6C4A2D6C-A16D-4A4D-AB45-F4F15794DFCE}"/>
                  </a:ext>
                </a:extLst>
              </p:cNvPr>
              <p:cNvSpPr/>
              <p:nvPr/>
            </p:nvSpPr>
            <p:spPr>
              <a:xfrm>
                <a:off x="2394679" y="5560455"/>
                <a:ext cx="662622" cy="128639"/>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 name="図形グループ 66">
              <a:extLst>
                <a:ext uri="{FF2B5EF4-FFF2-40B4-BE49-F238E27FC236}">
                  <a16:creationId xmlns:a16="http://schemas.microsoft.com/office/drawing/2014/main" id="{BC7F2D0B-38FF-8846-9C1E-41DFCE11FF6E}"/>
                </a:ext>
              </a:extLst>
            </p:cNvPr>
            <p:cNvGrpSpPr/>
            <p:nvPr/>
          </p:nvGrpSpPr>
          <p:grpSpPr>
            <a:xfrm>
              <a:off x="4931957" y="4474662"/>
              <a:ext cx="151989" cy="345179"/>
              <a:chOff x="1946324" y="4125162"/>
              <a:chExt cx="969964" cy="2007872"/>
            </a:xfrm>
          </p:grpSpPr>
          <p:sp>
            <p:nvSpPr>
              <p:cNvPr id="15" name="円/楕円 14">
                <a:extLst>
                  <a:ext uri="{FF2B5EF4-FFF2-40B4-BE49-F238E27FC236}">
                    <a16:creationId xmlns:a16="http://schemas.microsoft.com/office/drawing/2014/main" id="{9BA999BB-CCEA-C441-A335-5859B21DDEF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ローチャート: 論理積ゲート 15">
                <a:extLst>
                  <a:ext uri="{FF2B5EF4-FFF2-40B4-BE49-F238E27FC236}">
                    <a16:creationId xmlns:a16="http://schemas.microsoft.com/office/drawing/2014/main" id="{3AC3ACF8-3669-0441-A753-AF5D30BEB77D}"/>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19" name="角丸四角形 18">
            <a:extLst>
              <a:ext uri="{FF2B5EF4-FFF2-40B4-BE49-F238E27FC236}">
                <a16:creationId xmlns:a16="http://schemas.microsoft.com/office/drawing/2014/main" id="{CAA14F11-8E99-5D47-8022-BA6FEA2D9634}"/>
              </a:ext>
            </a:extLst>
          </p:cNvPr>
          <p:cNvSpPr/>
          <p:nvPr/>
        </p:nvSpPr>
        <p:spPr>
          <a:xfrm>
            <a:off x="362606" y="3150033"/>
            <a:ext cx="8418787" cy="3048000"/>
          </a:xfrm>
          <a:prstGeom prst="round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C558FE26-9F74-F541-B5B0-17D0DAC97F11}"/>
              </a:ext>
            </a:extLst>
          </p:cNvPr>
          <p:cNvSpPr/>
          <p:nvPr/>
        </p:nvSpPr>
        <p:spPr>
          <a:xfrm>
            <a:off x="3397469" y="3334912"/>
            <a:ext cx="2349062" cy="94230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9684D358-3EA2-AF4F-9851-322B215ACAF7}"/>
              </a:ext>
            </a:extLst>
          </p:cNvPr>
          <p:cNvSpPr/>
          <p:nvPr/>
        </p:nvSpPr>
        <p:spPr>
          <a:xfrm>
            <a:off x="1292570" y="5091037"/>
            <a:ext cx="1054132" cy="8731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AB947A20-D33E-A44B-BDDE-43BA6FF6D5F9}"/>
              </a:ext>
            </a:extLst>
          </p:cNvPr>
          <p:cNvSpPr/>
          <p:nvPr/>
        </p:nvSpPr>
        <p:spPr>
          <a:xfrm>
            <a:off x="2668752" y="5083564"/>
            <a:ext cx="1054132" cy="8731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F9CD5373-1DF1-1645-B742-E9FA3235EC9C}"/>
              </a:ext>
            </a:extLst>
          </p:cNvPr>
          <p:cNvSpPr/>
          <p:nvPr/>
        </p:nvSpPr>
        <p:spPr>
          <a:xfrm>
            <a:off x="4044934" y="5087301"/>
            <a:ext cx="1054132" cy="8731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4320F4FE-D26B-074E-8821-87BECEA3B99B}"/>
              </a:ext>
            </a:extLst>
          </p:cNvPr>
          <p:cNvSpPr/>
          <p:nvPr/>
        </p:nvSpPr>
        <p:spPr>
          <a:xfrm>
            <a:off x="5421116" y="5083564"/>
            <a:ext cx="1054132" cy="8731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3D597497-7C7F-B94A-9288-011EF17143B3}"/>
              </a:ext>
            </a:extLst>
          </p:cNvPr>
          <p:cNvSpPr/>
          <p:nvPr/>
        </p:nvSpPr>
        <p:spPr>
          <a:xfrm>
            <a:off x="6797298" y="5083564"/>
            <a:ext cx="1054132" cy="87317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D4A80BB7-66D0-464B-98A7-C9C667A37790}"/>
              </a:ext>
            </a:extLst>
          </p:cNvPr>
          <p:cNvSpPr/>
          <p:nvPr/>
        </p:nvSpPr>
        <p:spPr>
          <a:xfrm>
            <a:off x="3984339" y="3392806"/>
            <a:ext cx="1175322" cy="707886"/>
          </a:xfrm>
          <a:prstGeom prst="rect">
            <a:avLst/>
          </a:prstGeom>
        </p:spPr>
        <p:txBody>
          <a:bodyPr wrap="none">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NEF</a:t>
            </a:r>
          </a:p>
        </p:txBody>
      </p:sp>
      <p:sp>
        <p:nvSpPr>
          <p:cNvPr id="27" name="正方形/長方形 26">
            <a:extLst>
              <a:ext uri="{FF2B5EF4-FFF2-40B4-BE49-F238E27FC236}">
                <a16:creationId xmlns:a16="http://schemas.microsoft.com/office/drawing/2014/main" id="{E12960D6-EFC9-CE46-8B2F-CD44B54147D9}"/>
              </a:ext>
            </a:extLst>
          </p:cNvPr>
          <p:cNvSpPr/>
          <p:nvPr/>
        </p:nvSpPr>
        <p:spPr>
          <a:xfrm>
            <a:off x="3621258" y="3949068"/>
            <a:ext cx="1901482" cy="246221"/>
          </a:xfrm>
          <a:prstGeom prst="rect">
            <a:avLst/>
          </a:prstGeom>
        </p:spPr>
        <p:txBody>
          <a:bodyPr wrap="none">
            <a:spAutoFit/>
          </a:bodyPr>
          <a:lstStyle/>
          <a:p>
            <a:pPr algn="ctr"/>
            <a:r>
              <a:rPr lang="en-US" altLang="ja-JP" sz="1000" dirty="0">
                <a:solidFill>
                  <a:schemeClr val="bg1"/>
                </a:solidFill>
                <a:latin typeface="Meiryo" panose="020B0604030504040204" pitchFamily="34" charset="-128"/>
                <a:ea typeface="Meiryo" panose="020B0604030504040204" pitchFamily="34" charset="-128"/>
              </a:rPr>
              <a:t>Network Exposure Function</a:t>
            </a:r>
            <a:endParaRPr lang="ja-JP" altLang="en-US" sz="1000">
              <a:solidFill>
                <a:schemeClr val="bg1"/>
              </a:solidFill>
              <a:latin typeface="Meiryo" panose="020B0604030504040204" pitchFamily="34" charset="-128"/>
              <a:ea typeface="Meiryo" panose="020B0604030504040204" pitchFamily="34" charset="-128"/>
            </a:endParaRPr>
          </a:p>
        </p:txBody>
      </p:sp>
      <p:sp>
        <p:nvSpPr>
          <p:cNvPr id="28" name="正方形/長方形 27">
            <a:extLst>
              <a:ext uri="{FF2B5EF4-FFF2-40B4-BE49-F238E27FC236}">
                <a16:creationId xmlns:a16="http://schemas.microsoft.com/office/drawing/2014/main" id="{C7EB20B0-B8F5-8142-8371-E9B4626C5C05}"/>
              </a:ext>
            </a:extLst>
          </p:cNvPr>
          <p:cNvSpPr/>
          <p:nvPr/>
        </p:nvSpPr>
        <p:spPr>
          <a:xfrm>
            <a:off x="1292570" y="5667723"/>
            <a:ext cx="1099981" cy="215444"/>
          </a:xfrm>
          <a:prstGeom prst="rect">
            <a:avLst/>
          </a:prstGeom>
        </p:spPr>
        <p:txBody>
          <a:bodyPr wrap="none">
            <a:spAutoFit/>
          </a:bodyPr>
          <a:lstStyle/>
          <a:p>
            <a:r>
              <a:rPr lang="en-US" altLang="ja-JP" sz="8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Network Function</a:t>
            </a:r>
            <a:r>
              <a:rPr lang="ja-JP" altLang="ja-JP" sz="800">
                <a:solidFill>
                  <a:schemeClr val="bg1"/>
                </a:solidFill>
                <a:latin typeface="Meiryo" panose="020B0604030504040204" pitchFamily="34" charset="-128"/>
                <a:ea typeface="Meiryo" panose="020B0604030504040204" pitchFamily="34" charset="-128"/>
              </a:rPr>
              <a:t> </a:t>
            </a:r>
            <a:endParaRPr lang="ja-JP" altLang="en-US" sz="800">
              <a:solidFill>
                <a:schemeClr val="bg1"/>
              </a:solidFill>
              <a:latin typeface="Meiryo" panose="020B0604030504040204" pitchFamily="34" charset="-128"/>
              <a:ea typeface="Meiryo" panose="020B0604030504040204" pitchFamily="34" charset="-128"/>
            </a:endParaRPr>
          </a:p>
        </p:txBody>
      </p:sp>
      <p:sp>
        <p:nvSpPr>
          <p:cNvPr id="29" name="正方形/長方形 28">
            <a:extLst>
              <a:ext uri="{FF2B5EF4-FFF2-40B4-BE49-F238E27FC236}">
                <a16:creationId xmlns:a16="http://schemas.microsoft.com/office/drawing/2014/main" id="{39C3F385-44C2-1D4B-953A-B99F2CDB7BAE}"/>
              </a:ext>
            </a:extLst>
          </p:cNvPr>
          <p:cNvSpPr/>
          <p:nvPr/>
        </p:nvSpPr>
        <p:spPr>
          <a:xfrm>
            <a:off x="1390672" y="5158726"/>
            <a:ext cx="857927" cy="707886"/>
          </a:xfrm>
          <a:prstGeom prst="rect">
            <a:avLst/>
          </a:prstGeom>
        </p:spPr>
        <p:txBody>
          <a:bodyPr wrap="none">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NF</a:t>
            </a:r>
          </a:p>
        </p:txBody>
      </p:sp>
      <p:cxnSp>
        <p:nvCxnSpPr>
          <p:cNvPr id="31" name="カギ線コネクタ 30">
            <a:extLst>
              <a:ext uri="{FF2B5EF4-FFF2-40B4-BE49-F238E27FC236}">
                <a16:creationId xmlns:a16="http://schemas.microsoft.com/office/drawing/2014/main" id="{65E16B65-0F18-F847-A1E7-96B74F4939B6}"/>
              </a:ext>
            </a:extLst>
          </p:cNvPr>
          <p:cNvCxnSpPr>
            <a:stCxn id="20" idx="2"/>
            <a:endCxn id="21" idx="0"/>
          </p:cNvCxnSpPr>
          <p:nvPr/>
        </p:nvCxnSpPr>
        <p:spPr>
          <a:xfrm rot="5400000">
            <a:off x="2788909" y="3307946"/>
            <a:ext cx="813818" cy="2752364"/>
          </a:xfrm>
          <a:prstGeom prst="bentConnector3">
            <a:avLst/>
          </a:prstGeom>
          <a:effectLst/>
        </p:spPr>
        <p:style>
          <a:lnRef idx="2">
            <a:schemeClr val="accent1"/>
          </a:lnRef>
          <a:fillRef idx="0">
            <a:schemeClr val="accent1"/>
          </a:fillRef>
          <a:effectRef idx="1">
            <a:schemeClr val="accent1"/>
          </a:effectRef>
          <a:fontRef idx="minor">
            <a:schemeClr val="tx1"/>
          </a:fontRef>
        </p:style>
      </p:cxnSp>
      <p:cxnSp>
        <p:nvCxnSpPr>
          <p:cNvPr id="32" name="カギ線コネクタ 31">
            <a:extLst>
              <a:ext uri="{FF2B5EF4-FFF2-40B4-BE49-F238E27FC236}">
                <a16:creationId xmlns:a16="http://schemas.microsoft.com/office/drawing/2014/main" id="{7921738F-C73A-3743-94A8-8D703E4F7DB0}"/>
              </a:ext>
            </a:extLst>
          </p:cNvPr>
          <p:cNvCxnSpPr>
            <a:cxnSpLocks/>
            <a:stCxn id="20" idx="2"/>
            <a:endCxn id="25" idx="0"/>
          </p:cNvCxnSpPr>
          <p:nvPr/>
        </p:nvCxnSpPr>
        <p:spPr>
          <a:xfrm rot="16200000" flipH="1">
            <a:off x="5545010" y="3304209"/>
            <a:ext cx="806345" cy="2752364"/>
          </a:xfrm>
          <a:prstGeom prst="bentConnector3">
            <a:avLst>
              <a:gd name="adj1" fmla="val 50000"/>
            </a:avLst>
          </a:prstGeom>
          <a:effectLst/>
        </p:spPr>
        <p:style>
          <a:lnRef idx="2">
            <a:schemeClr val="accent1"/>
          </a:lnRef>
          <a:fillRef idx="0">
            <a:schemeClr val="accent1"/>
          </a:fillRef>
          <a:effectRef idx="1">
            <a:schemeClr val="accent1"/>
          </a:effectRef>
          <a:fontRef idx="minor">
            <a:schemeClr val="tx1"/>
          </a:fontRef>
        </p:style>
      </p:cxnSp>
      <p:cxnSp>
        <p:nvCxnSpPr>
          <p:cNvPr id="35" name="カギ線コネクタ 34">
            <a:extLst>
              <a:ext uri="{FF2B5EF4-FFF2-40B4-BE49-F238E27FC236}">
                <a16:creationId xmlns:a16="http://schemas.microsoft.com/office/drawing/2014/main" id="{9F3E3C5F-7A87-6A45-A6AC-8A120E40BEE2}"/>
              </a:ext>
            </a:extLst>
          </p:cNvPr>
          <p:cNvCxnSpPr>
            <a:cxnSpLocks/>
            <a:stCxn id="20" idx="2"/>
            <a:endCxn id="22" idx="0"/>
          </p:cNvCxnSpPr>
          <p:nvPr/>
        </p:nvCxnSpPr>
        <p:spPr>
          <a:xfrm rot="5400000">
            <a:off x="3480737" y="3992300"/>
            <a:ext cx="806345" cy="1376182"/>
          </a:xfrm>
          <a:prstGeom prst="bentConnector3">
            <a:avLst>
              <a:gd name="adj1" fmla="val 50000"/>
            </a:avLst>
          </a:prstGeom>
          <a:effectLst/>
        </p:spPr>
        <p:style>
          <a:lnRef idx="2">
            <a:schemeClr val="accent1"/>
          </a:lnRef>
          <a:fillRef idx="0">
            <a:schemeClr val="accent1"/>
          </a:fillRef>
          <a:effectRef idx="1">
            <a:schemeClr val="accent1"/>
          </a:effectRef>
          <a:fontRef idx="minor">
            <a:schemeClr val="tx1"/>
          </a:fontRef>
        </p:style>
      </p:cxnSp>
      <p:cxnSp>
        <p:nvCxnSpPr>
          <p:cNvPr id="38" name="カギ線コネクタ 37">
            <a:extLst>
              <a:ext uri="{FF2B5EF4-FFF2-40B4-BE49-F238E27FC236}">
                <a16:creationId xmlns:a16="http://schemas.microsoft.com/office/drawing/2014/main" id="{F9A4735F-DD13-B14F-9090-F7A5B589502D}"/>
              </a:ext>
            </a:extLst>
          </p:cNvPr>
          <p:cNvCxnSpPr>
            <a:cxnSpLocks/>
            <a:stCxn id="20" idx="2"/>
            <a:endCxn id="24" idx="0"/>
          </p:cNvCxnSpPr>
          <p:nvPr/>
        </p:nvCxnSpPr>
        <p:spPr>
          <a:xfrm rot="16200000" flipH="1">
            <a:off x="4856919" y="3992300"/>
            <a:ext cx="806345" cy="1376182"/>
          </a:xfrm>
          <a:prstGeom prst="bentConnector3">
            <a:avLst>
              <a:gd name="adj1" fmla="val 50000"/>
            </a:avLst>
          </a:prstGeom>
          <a:effectLst/>
        </p:spPr>
        <p:style>
          <a:lnRef idx="2">
            <a:schemeClr val="accent1"/>
          </a:lnRef>
          <a:fillRef idx="0">
            <a:schemeClr val="accent1"/>
          </a:fillRef>
          <a:effectRef idx="1">
            <a:schemeClr val="accent1"/>
          </a:effectRef>
          <a:fontRef idx="minor">
            <a:schemeClr val="tx1"/>
          </a:fontRef>
        </p:style>
      </p:cxnSp>
      <p:cxnSp>
        <p:nvCxnSpPr>
          <p:cNvPr id="42" name="直線コネクタ 41">
            <a:extLst>
              <a:ext uri="{FF2B5EF4-FFF2-40B4-BE49-F238E27FC236}">
                <a16:creationId xmlns:a16="http://schemas.microsoft.com/office/drawing/2014/main" id="{ADCE3DB8-8637-0A44-B09F-FF4D495F04FA}"/>
              </a:ext>
            </a:extLst>
          </p:cNvPr>
          <p:cNvCxnSpPr>
            <a:stCxn id="20" idx="2"/>
            <a:endCxn id="23" idx="0"/>
          </p:cNvCxnSpPr>
          <p:nvPr/>
        </p:nvCxnSpPr>
        <p:spPr>
          <a:xfrm>
            <a:off x="4572000" y="4277219"/>
            <a:ext cx="0" cy="81008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4" name="直線コネクタ 53">
            <a:extLst>
              <a:ext uri="{FF2B5EF4-FFF2-40B4-BE49-F238E27FC236}">
                <a16:creationId xmlns:a16="http://schemas.microsoft.com/office/drawing/2014/main" id="{C6CA0EA4-5FA5-3C4A-95F4-15B00ADA16A9}"/>
              </a:ext>
            </a:extLst>
          </p:cNvPr>
          <p:cNvCxnSpPr>
            <a:cxnSpLocks/>
            <a:stCxn id="16" idx="1"/>
            <a:endCxn id="20" idx="0"/>
          </p:cNvCxnSpPr>
          <p:nvPr/>
        </p:nvCxnSpPr>
        <p:spPr>
          <a:xfrm>
            <a:off x="2623495" y="2008360"/>
            <a:ext cx="1948505" cy="132655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7" name="直線コネクタ 56">
            <a:extLst>
              <a:ext uri="{FF2B5EF4-FFF2-40B4-BE49-F238E27FC236}">
                <a16:creationId xmlns:a16="http://schemas.microsoft.com/office/drawing/2014/main" id="{929911D2-838D-BB46-B1EA-885FFF39D079}"/>
              </a:ext>
            </a:extLst>
          </p:cNvPr>
          <p:cNvCxnSpPr>
            <a:cxnSpLocks/>
            <a:endCxn id="20" idx="0"/>
          </p:cNvCxnSpPr>
          <p:nvPr/>
        </p:nvCxnSpPr>
        <p:spPr>
          <a:xfrm flipH="1">
            <a:off x="4572000" y="2017080"/>
            <a:ext cx="146" cy="1317832"/>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0" name="直線コネクタ 59">
            <a:extLst>
              <a:ext uri="{FF2B5EF4-FFF2-40B4-BE49-F238E27FC236}">
                <a16:creationId xmlns:a16="http://schemas.microsoft.com/office/drawing/2014/main" id="{F8BC65DC-C754-224E-A561-BDBC91B18F97}"/>
              </a:ext>
            </a:extLst>
          </p:cNvPr>
          <p:cNvCxnSpPr>
            <a:cxnSpLocks/>
            <a:endCxn id="20" idx="0"/>
          </p:cNvCxnSpPr>
          <p:nvPr/>
        </p:nvCxnSpPr>
        <p:spPr>
          <a:xfrm flipH="1">
            <a:off x="4572000" y="1937365"/>
            <a:ext cx="1970970" cy="1397547"/>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4" name="曲折矢印 63">
            <a:extLst>
              <a:ext uri="{FF2B5EF4-FFF2-40B4-BE49-F238E27FC236}">
                <a16:creationId xmlns:a16="http://schemas.microsoft.com/office/drawing/2014/main" id="{36FC297B-A7A6-0649-83A9-6B4A7CA5EC6E}"/>
              </a:ext>
            </a:extLst>
          </p:cNvPr>
          <p:cNvSpPr/>
          <p:nvPr/>
        </p:nvSpPr>
        <p:spPr>
          <a:xfrm rot="10800000">
            <a:off x="7896687" y="1846199"/>
            <a:ext cx="617107" cy="3897696"/>
          </a:xfrm>
          <a:prstGeom prst="bentArrow">
            <a:avLst>
              <a:gd name="adj1" fmla="val 35219"/>
              <a:gd name="adj2" fmla="val 25000"/>
              <a:gd name="adj3" fmla="val 25000"/>
              <a:gd name="adj4" fmla="val 4375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曲折矢印 67">
            <a:extLst>
              <a:ext uri="{FF2B5EF4-FFF2-40B4-BE49-F238E27FC236}">
                <a16:creationId xmlns:a16="http://schemas.microsoft.com/office/drawing/2014/main" id="{7BC03B67-BE55-DF4D-A2A5-1A7F27365F6A}"/>
              </a:ext>
            </a:extLst>
          </p:cNvPr>
          <p:cNvSpPr/>
          <p:nvPr/>
        </p:nvSpPr>
        <p:spPr>
          <a:xfrm rot="16200000">
            <a:off x="-1039871" y="3453352"/>
            <a:ext cx="3876671" cy="662364"/>
          </a:xfrm>
          <a:prstGeom prst="bentArrow">
            <a:avLst>
              <a:gd name="adj1" fmla="val 35219"/>
              <a:gd name="adj2" fmla="val 25000"/>
              <a:gd name="adj3" fmla="val 25000"/>
              <a:gd name="adj4" fmla="val 43750"/>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a:extLst>
              <a:ext uri="{FF2B5EF4-FFF2-40B4-BE49-F238E27FC236}">
                <a16:creationId xmlns:a16="http://schemas.microsoft.com/office/drawing/2014/main" id="{7DCB1BEE-070E-6A43-B8D5-9C3DC9B6C5AD}"/>
              </a:ext>
            </a:extLst>
          </p:cNvPr>
          <p:cNvSpPr txBox="1"/>
          <p:nvPr/>
        </p:nvSpPr>
        <p:spPr>
          <a:xfrm>
            <a:off x="7403936" y="1205421"/>
            <a:ext cx="1338828" cy="646331"/>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アプリから</a:t>
            </a:r>
            <a:endParaRPr kumimoji="1" lang="en-US" altLang="ja-JP" dirty="0">
              <a:latin typeface="Meiryo" panose="020B0604030504040204" pitchFamily="34" charset="-128"/>
              <a:ea typeface="Meiryo" panose="020B0604030504040204" pitchFamily="34" charset="-128"/>
            </a:endParaRPr>
          </a:p>
          <a:p>
            <a:r>
              <a:rPr kumimoji="1" lang="ja-JP" altLang="en-US">
                <a:latin typeface="Meiryo" panose="020B0604030504040204" pitchFamily="34" charset="-128"/>
                <a:ea typeface="Meiryo" panose="020B0604030504040204" pitchFamily="34" charset="-128"/>
              </a:rPr>
              <a:t>機能を制御</a:t>
            </a:r>
          </a:p>
        </p:txBody>
      </p:sp>
      <p:sp>
        <p:nvSpPr>
          <p:cNvPr id="70" name="テキスト ボックス 69">
            <a:extLst>
              <a:ext uri="{FF2B5EF4-FFF2-40B4-BE49-F238E27FC236}">
                <a16:creationId xmlns:a16="http://schemas.microsoft.com/office/drawing/2014/main" id="{5F1CCF24-211A-7E45-A1A6-064076DDF4CA}"/>
              </a:ext>
            </a:extLst>
          </p:cNvPr>
          <p:cNvSpPr txBox="1"/>
          <p:nvPr/>
        </p:nvSpPr>
        <p:spPr>
          <a:xfrm>
            <a:off x="437504" y="1228974"/>
            <a:ext cx="1338828" cy="646331"/>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アプリへ</a:t>
            </a:r>
            <a:endParaRPr kumimoji="1" lang="en-US" altLang="ja-JP" dirty="0">
              <a:latin typeface="Meiryo" panose="020B0604030504040204" pitchFamily="34" charset="-128"/>
              <a:ea typeface="Meiryo" panose="020B0604030504040204" pitchFamily="34" charset="-128"/>
            </a:endParaRPr>
          </a:p>
          <a:p>
            <a:r>
              <a:rPr kumimoji="1" lang="ja-JP" altLang="en-US">
                <a:latin typeface="Meiryo" panose="020B0604030504040204" pitchFamily="34" charset="-128"/>
                <a:ea typeface="Meiryo" panose="020B0604030504040204" pitchFamily="34" charset="-128"/>
              </a:rPr>
              <a:t>情報を提供</a:t>
            </a:r>
          </a:p>
        </p:txBody>
      </p:sp>
    </p:spTree>
    <p:extLst>
      <p:ext uri="{BB962C8B-B14F-4D97-AF65-F5344CB8AC3E}">
        <p14:creationId xmlns:p14="http://schemas.microsoft.com/office/powerpoint/2010/main" val="90028131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a:extLst>
              <a:ext uri="{FF2B5EF4-FFF2-40B4-BE49-F238E27FC236}">
                <a16:creationId xmlns:a16="http://schemas.microsoft.com/office/drawing/2014/main" id="{8BFF9CE3-480F-C946-8F40-2002CC0AC53A}"/>
              </a:ext>
            </a:extLst>
          </p:cNvPr>
          <p:cNvSpPr/>
          <p:nvPr/>
        </p:nvSpPr>
        <p:spPr>
          <a:xfrm>
            <a:off x="911022" y="3427878"/>
            <a:ext cx="7344816" cy="2640109"/>
          </a:xfrm>
          <a:prstGeom prst="roundRect">
            <a:avLst>
              <a:gd name="adj" fmla="val 5000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4309BAA-A6E2-FA42-B099-EC1BD6C64706}"/>
              </a:ext>
            </a:extLst>
          </p:cNvPr>
          <p:cNvSpPr>
            <a:spLocks noGrp="1"/>
          </p:cNvSpPr>
          <p:nvPr>
            <p:ph type="title"/>
          </p:nvPr>
        </p:nvSpPr>
        <p:spPr/>
        <p:txBody>
          <a:bodyPr/>
          <a:lstStyle/>
          <a:p>
            <a:r>
              <a:rPr kumimoji="1" lang="ja-JP" altLang="en-US"/>
              <a:t>つながることが前提の社会やビジネス</a:t>
            </a:r>
          </a:p>
        </p:txBody>
      </p:sp>
      <p:pic>
        <p:nvPicPr>
          <p:cNvPr id="4" name="図 3">
            <a:extLst>
              <a:ext uri="{FF2B5EF4-FFF2-40B4-BE49-F238E27FC236}">
                <a16:creationId xmlns:a16="http://schemas.microsoft.com/office/drawing/2014/main" id="{64896A73-5F4C-064A-A01B-1472D04DDCE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91090" y="3845082"/>
            <a:ext cx="1548172" cy="1164555"/>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F98E35F8-3145-464C-986F-14B79FE691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17849" y="5524212"/>
            <a:ext cx="1150727" cy="1001132"/>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1B65E5B8-7132-AA4B-BF83-B58B46C2382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22385" y="4542420"/>
            <a:ext cx="941552" cy="941552"/>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DFADA7B3-C6A4-0E41-A45B-48AE2FC1DD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67436" y="5483972"/>
            <a:ext cx="1107356" cy="928225"/>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870FAC1C-50BA-AB49-AB87-8D830B94BB2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33952" y="4052790"/>
            <a:ext cx="749939" cy="828662"/>
          </a:xfrm>
          <a:prstGeom prst="rect">
            <a:avLst/>
          </a:prstGeom>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E0FAD11C-05F9-E143-B5BF-A8CEA1A6ACB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780175" y="5662123"/>
            <a:ext cx="689964" cy="749961"/>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6B28616E-82E3-6345-ABF6-0C22FF82007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02222" y="5159144"/>
            <a:ext cx="839470" cy="1252940"/>
          </a:xfrm>
          <a:prstGeom prst="rect">
            <a:avLst/>
          </a:prstGeom>
          <a:effectLst>
            <a:outerShdw blurRad="50800" dist="38100" dir="2700000" algn="tl" rotWithShape="0">
              <a:prstClr val="black">
                <a:alpha val="40000"/>
              </a:prstClr>
            </a:outerShdw>
          </a:effectLst>
        </p:spPr>
      </p:pic>
      <p:pic>
        <p:nvPicPr>
          <p:cNvPr id="15" name="図 14">
            <a:extLst>
              <a:ext uri="{FF2B5EF4-FFF2-40B4-BE49-F238E27FC236}">
                <a16:creationId xmlns:a16="http://schemas.microsoft.com/office/drawing/2014/main" id="{0E281287-6ADF-204D-8A7B-6ABE705C193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536470" y="3898289"/>
            <a:ext cx="1143000" cy="1028700"/>
          </a:xfrm>
          <a:prstGeom prst="rect">
            <a:avLst/>
          </a:prstGeom>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9A4382AD-64CB-EC47-83BD-55A8F5145A5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028441" y="3661685"/>
            <a:ext cx="1136306" cy="1035301"/>
          </a:xfrm>
          <a:prstGeom prst="rect">
            <a:avLst/>
          </a:prstGeom>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9DD387CD-9C17-7D4F-9E1E-BCB9E43607E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46296" y="5231930"/>
            <a:ext cx="1157096" cy="777569"/>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2D8D1505-2D37-EF4C-9154-2411AE105DB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013168" y="4534266"/>
            <a:ext cx="1068205" cy="1073573"/>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97E850AF-11B7-A74E-9B1F-1EED35C2835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52283" y="3964728"/>
            <a:ext cx="1395890" cy="1048468"/>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EDF5C501-D2FF-F44D-986A-EE6DEF0C804D}"/>
              </a:ext>
            </a:extLst>
          </p:cNvPr>
          <p:cNvPicPr>
            <a:picLocks noChangeAspect="1"/>
          </p:cNvPicPr>
          <p:nvPr/>
        </p:nvPicPr>
        <p:blipFill>
          <a:blip r:embed="rId14"/>
          <a:stretch>
            <a:fillRect/>
          </a:stretch>
        </p:blipFill>
        <p:spPr>
          <a:xfrm>
            <a:off x="6339138" y="5524212"/>
            <a:ext cx="830566" cy="830566"/>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C5D475D9-CBED-DC4C-9FC9-CA43A75C3B47}"/>
              </a:ext>
              <a:ext uri="{C183D7F6-B498-43B3-948B-1728B52AA6E4}">
                <adec:decorative xmlns:adec="http://schemas.microsoft.com/office/drawing/2017/decorative" val="1"/>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62662" y="3642548"/>
            <a:ext cx="1429277" cy="1073573"/>
          </a:xfrm>
          <a:prstGeom prst="rect">
            <a:avLst/>
          </a:prstGeom>
        </p:spPr>
      </p:pic>
      <p:grpSp>
        <p:nvGrpSpPr>
          <p:cNvPr id="37" name="グループ化 36">
            <a:extLst>
              <a:ext uri="{FF2B5EF4-FFF2-40B4-BE49-F238E27FC236}">
                <a16:creationId xmlns:a16="http://schemas.microsoft.com/office/drawing/2014/main" id="{9D03D953-4B4E-0A43-807E-C104F296F93F}"/>
              </a:ext>
            </a:extLst>
          </p:cNvPr>
          <p:cNvGrpSpPr/>
          <p:nvPr/>
        </p:nvGrpSpPr>
        <p:grpSpPr>
          <a:xfrm>
            <a:off x="899592" y="896383"/>
            <a:ext cx="7344816" cy="3008387"/>
            <a:chOff x="899592" y="896383"/>
            <a:chExt cx="7344816" cy="3008387"/>
          </a:xfrm>
        </p:grpSpPr>
        <p:sp>
          <p:nvSpPr>
            <p:cNvPr id="3" name="角丸四角形 2">
              <a:extLst>
                <a:ext uri="{FF2B5EF4-FFF2-40B4-BE49-F238E27FC236}">
                  <a16:creationId xmlns:a16="http://schemas.microsoft.com/office/drawing/2014/main" id="{4DD9404D-D0E7-1646-B515-F49FB0B40A46}"/>
                </a:ext>
              </a:extLst>
            </p:cNvPr>
            <p:cNvSpPr/>
            <p:nvPr/>
          </p:nvSpPr>
          <p:spPr>
            <a:xfrm>
              <a:off x="899592" y="896383"/>
              <a:ext cx="7344816" cy="2364684"/>
            </a:xfrm>
            <a:prstGeom prst="roundRect">
              <a:avLst>
                <a:gd name="adj" fmla="val 50000"/>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上下矢印 21">
              <a:extLst>
                <a:ext uri="{FF2B5EF4-FFF2-40B4-BE49-F238E27FC236}">
                  <a16:creationId xmlns:a16="http://schemas.microsoft.com/office/drawing/2014/main" id="{321BA5B5-5A0D-4345-8288-257B226E6D6B}"/>
                </a:ext>
              </a:extLst>
            </p:cNvPr>
            <p:cNvSpPr/>
            <p:nvPr/>
          </p:nvSpPr>
          <p:spPr>
            <a:xfrm>
              <a:off x="4175200" y="2970521"/>
              <a:ext cx="779951" cy="934249"/>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磁気ディスク 22">
              <a:extLst>
                <a:ext uri="{FF2B5EF4-FFF2-40B4-BE49-F238E27FC236}">
                  <a16:creationId xmlns:a16="http://schemas.microsoft.com/office/drawing/2014/main" id="{8BB0CE1A-DEFC-BC4B-AB8C-41582B4FECD0}"/>
                </a:ext>
              </a:extLst>
            </p:cNvPr>
            <p:cNvSpPr/>
            <p:nvPr/>
          </p:nvSpPr>
          <p:spPr>
            <a:xfrm>
              <a:off x="3712315" y="2071552"/>
              <a:ext cx="1742230" cy="792088"/>
            </a:xfrm>
            <a:prstGeom prst="flowChartMagneticDisk">
              <a:avLst/>
            </a:prstGeom>
            <a:solidFill>
              <a:schemeClr val="accent2">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3744EB08-C800-0A4F-AD3F-9CAF9B3BEAD4}"/>
                </a:ext>
              </a:extLst>
            </p:cNvPr>
            <p:cNvSpPr/>
            <p:nvPr/>
          </p:nvSpPr>
          <p:spPr>
            <a:xfrm>
              <a:off x="1497400" y="1292440"/>
              <a:ext cx="1606203" cy="114338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A5B7CD3C-033B-E34B-AA1D-283613F13B06}"/>
                </a:ext>
              </a:extLst>
            </p:cNvPr>
            <p:cNvSpPr/>
            <p:nvPr/>
          </p:nvSpPr>
          <p:spPr>
            <a:xfrm>
              <a:off x="6040701" y="1292440"/>
              <a:ext cx="1606203" cy="114338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5E98A340-9661-A540-B858-960EF0B6A1C8}"/>
                </a:ext>
              </a:extLst>
            </p:cNvPr>
            <p:cNvSpPr txBox="1"/>
            <p:nvPr/>
          </p:nvSpPr>
          <p:spPr>
            <a:xfrm>
              <a:off x="1568056" y="1510444"/>
              <a:ext cx="1441420" cy="307777"/>
            </a:xfrm>
            <a:prstGeom prst="rect">
              <a:avLst/>
            </a:prstGeom>
            <a:noFill/>
          </p:spPr>
          <p:txBody>
            <a:bodyPr wrap="none" rtlCol="0">
              <a:spAutoFit/>
            </a:bodyPr>
            <a:lstStyle/>
            <a:p>
              <a:r>
                <a:rPr lang="ja-JP" altLang="en-US" sz="1400" b="1">
                  <a:solidFill>
                    <a:schemeClr val="bg1"/>
                  </a:solidFill>
                  <a:latin typeface="Meiryo" panose="020B0604030504040204" pitchFamily="34" charset="-128"/>
                  <a:ea typeface="Meiryo" panose="020B0604030504040204" pitchFamily="34" charset="-128"/>
                </a:rPr>
                <a:t>アナリティクス</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9C27F45A-8346-924F-AC7C-A409EF1512FC}"/>
                </a:ext>
              </a:extLst>
            </p:cNvPr>
            <p:cNvSpPr txBox="1"/>
            <p:nvPr/>
          </p:nvSpPr>
          <p:spPr>
            <a:xfrm>
              <a:off x="1580880" y="1956463"/>
              <a:ext cx="1415772"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最適化・予測など</a:t>
              </a:r>
            </a:p>
          </p:txBody>
        </p:sp>
        <p:sp>
          <p:nvSpPr>
            <p:cNvPr id="29" name="テキスト ボックス 28">
              <a:extLst>
                <a:ext uri="{FF2B5EF4-FFF2-40B4-BE49-F238E27FC236}">
                  <a16:creationId xmlns:a16="http://schemas.microsoft.com/office/drawing/2014/main" id="{41C053EC-226D-F143-983C-E806F183AC7F}"/>
                </a:ext>
              </a:extLst>
            </p:cNvPr>
            <p:cNvSpPr txBox="1"/>
            <p:nvPr/>
          </p:nvSpPr>
          <p:spPr>
            <a:xfrm>
              <a:off x="6047387" y="1510444"/>
              <a:ext cx="1620957" cy="307777"/>
            </a:xfrm>
            <a:prstGeom prst="rect">
              <a:avLst/>
            </a:prstGeom>
            <a:noFill/>
          </p:spPr>
          <p:txBody>
            <a:bodyPr wrap="none" rtlCol="0">
              <a:spAutoFit/>
            </a:bodyPr>
            <a:lstStyle/>
            <a:p>
              <a:r>
                <a:rPr lang="ja-JP" altLang="en-US" sz="1400" b="1">
                  <a:solidFill>
                    <a:schemeClr val="bg1"/>
                  </a:solidFill>
                  <a:latin typeface="Meiryo" panose="020B0604030504040204" pitchFamily="34" charset="-128"/>
                  <a:ea typeface="Meiryo" panose="020B0604030504040204" pitchFamily="34" charset="-128"/>
                </a:rPr>
                <a:t>アプリケーション</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D2DFF57C-F2AC-B447-B00D-0C58AE60B64C}"/>
                </a:ext>
              </a:extLst>
            </p:cNvPr>
            <p:cNvSpPr txBox="1"/>
            <p:nvPr/>
          </p:nvSpPr>
          <p:spPr>
            <a:xfrm>
              <a:off x="6058113" y="1864131"/>
              <a:ext cx="1569660" cy="461665"/>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機器制御・指示命令</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情報提供等</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1" name="左右矢印 30">
              <a:extLst>
                <a:ext uri="{FF2B5EF4-FFF2-40B4-BE49-F238E27FC236}">
                  <a16:creationId xmlns:a16="http://schemas.microsoft.com/office/drawing/2014/main" id="{24830AF2-CDD2-8541-B638-FFA8ACEC4157}"/>
                </a:ext>
              </a:extLst>
            </p:cNvPr>
            <p:cNvSpPr/>
            <p:nvPr/>
          </p:nvSpPr>
          <p:spPr>
            <a:xfrm>
              <a:off x="3003790" y="1389796"/>
              <a:ext cx="3122769" cy="525781"/>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左右矢印 31">
              <a:extLst>
                <a:ext uri="{FF2B5EF4-FFF2-40B4-BE49-F238E27FC236}">
                  <a16:creationId xmlns:a16="http://schemas.microsoft.com/office/drawing/2014/main" id="{731081BB-1804-8348-99B0-B6F506467DCF}"/>
                </a:ext>
              </a:extLst>
            </p:cNvPr>
            <p:cNvSpPr/>
            <p:nvPr/>
          </p:nvSpPr>
          <p:spPr>
            <a:xfrm rot="1423183">
              <a:off x="2982604" y="2017564"/>
              <a:ext cx="873266" cy="525781"/>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左右矢印 32">
              <a:extLst>
                <a:ext uri="{FF2B5EF4-FFF2-40B4-BE49-F238E27FC236}">
                  <a16:creationId xmlns:a16="http://schemas.microsoft.com/office/drawing/2014/main" id="{2161137F-57BF-B841-A540-C6B7B1E03E5B}"/>
                </a:ext>
              </a:extLst>
            </p:cNvPr>
            <p:cNvSpPr/>
            <p:nvPr/>
          </p:nvSpPr>
          <p:spPr>
            <a:xfrm rot="20176817" flipH="1">
              <a:off x="5326459" y="2012762"/>
              <a:ext cx="873266" cy="525781"/>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97284FE0-3163-A14C-9664-E2410D97CEC3}"/>
                </a:ext>
              </a:extLst>
            </p:cNvPr>
            <p:cNvSpPr txBox="1"/>
            <p:nvPr/>
          </p:nvSpPr>
          <p:spPr>
            <a:xfrm>
              <a:off x="4142548" y="2422198"/>
              <a:ext cx="877163" cy="369332"/>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データ</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1B758F6B-603A-4D4F-A9FE-DB980368ECF1}"/>
                </a:ext>
              </a:extLst>
            </p:cNvPr>
            <p:cNvSpPr txBox="1"/>
            <p:nvPr/>
          </p:nvSpPr>
          <p:spPr>
            <a:xfrm>
              <a:off x="3450049" y="1052845"/>
              <a:ext cx="2262159"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クラウド・サービス</a:t>
              </a:r>
            </a:p>
          </p:txBody>
        </p:sp>
      </p:grpSp>
    </p:spTree>
    <p:extLst>
      <p:ext uri="{BB962C8B-B14F-4D97-AF65-F5344CB8AC3E}">
        <p14:creationId xmlns:p14="http://schemas.microsoft.com/office/powerpoint/2010/main" val="192190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900" decel="100000" fill="hold"/>
                                        <p:tgtEl>
                                          <p:spTgt spid="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3200" dirty="0">
                <a:solidFill>
                  <a:srgbClr val="FFFFFF"/>
                </a:solidFill>
                <a:latin typeface="Meiryo" panose="020B0604030504040204" pitchFamily="34" charset="-128"/>
                <a:ea typeface="Meiryo" panose="020B0604030504040204" pitchFamily="34" charset="-128"/>
                <a:cs typeface="Arial"/>
              </a:rPr>
              <a:t>AI</a:t>
            </a:r>
            <a:r>
              <a:rPr lang="en-US" altLang="ja-JP" sz="3200" dirty="0">
                <a:solidFill>
                  <a:srgbClr val="FFFFFF"/>
                </a:solidFill>
                <a:effectLst/>
                <a:latin typeface="Meiryo" panose="020B0604030504040204" pitchFamily="34" charset="-128"/>
                <a:ea typeface="Meiryo" panose="020B0604030504040204" pitchFamily="34" charset="-128"/>
                <a:cs typeface="Arial"/>
              </a:rPr>
              <a:t>/</a:t>
            </a:r>
            <a:r>
              <a:rPr lang="ja-JP" altLang="en-US" sz="3200">
                <a:solidFill>
                  <a:srgbClr val="FFFFFF"/>
                </a:solidFill>
                <a:latin typeface="Meiryo" panose="020B0604030504040204" pitchFamily="34" charset="-128"/>
                <a:ea typeface="Meiryo" panose="020B0604030504040204" pitchFamily="34" charset="-128"/>
                <a:cs typeface="Arial"/>
              </a:rPr>
              <a:t>人工知能</a:t>
            </a:r>
            <a:endParaRPr lang="en-US" altLang="ja-JP" sz="32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2" name="正方形/長方形 1">
            <a:extLst>
              <a:ext uri="{FF2B5EF4-FFF2-40B4-BE49-F238E27FC236}">
                <a16:creationId xmlns:a16="http://schemas.microsoft.com/office/drawing/2014/main" id="{E48D247E-3655-A64C-9E06-E2D6BDCF2C1F}"/>
              </a:ext>
            </a:extLst>
          </p:cNvPr>
          <p:cNvSpPr/>
          <p:nvPr/>
        </p:nvSpPr>
        <p:spPr>
          <a:xfrm>
            <a:off x="830354" y="2406006"/>
            <a:ext cx="2964273" cy="369332"/>
          </a:xfrm>
          <a:prstGeom prst="rect">
            <a:avLst/>
          </a:prstGeom>
        </p:spPr>
        <p:txBody>
          <a:bodyPr wrap="none">
            <a:spAutoFit/>
          </a:bodyPr>
          <a:lstStyle/>
          <a:p>
            <a:r>
              <a:rPr lang="ja-JP" altLang="en-US">
                <a:solidFill>
                  <a:srgbClr val="0070C0"/>
                </a:solidFill>
                <a:latin typeface="Meiryo" panose="020B0604030504040204" pitchFamily="34" charset="-128"/>
                <a:ea typeface="Meiryo" panose="020B0604030504040204" pitchFamily="34" charset="-128"/>
                <a:cs typeface="Arial"/>
              </a:rPr>
              <a:t>人に寄り添う</a:t>
            </a:r>
            <a:r>
              <a:rPr lang="en-US" altLang="ja-JP" dirty="0">
                <a:solidFill>
                  <a:srgbClr val="0070C0"/>
                </a:solidFill>
                <a:latin typeface="Meiryo" panose="020B0604030504040204" pitchFamily="34" charset="-128"/>
                <a:ea typeface="Meiryo" panose="020B0604030504040204" pitchFamily="34" charset="-128"/>
                <a:cs typeface="Arial"/>
              </a:rPr>
              <a:t>IT</a:t>
            </a:r>
            <a:r>
              <a:rPr lang="ja-JP" altLang="en-US">
                <a:solidFill>
                  <a:srgbClr val="0070C0"/>
                </a:solidFill>
                <a:latin typeface="Meiryo" panose="020B0604030504040204" pitchFamily="34" charset="-128"/>
                <a:ea typeface="Meiryo" panose="020B0604030504040204" pitchFamily="34" charset="-128"/>
                <a:cs typeface="Arial"/>
              </a:rPr>
              <a:t>を実現する</a:t>
            </a:r>
            <a:endParaRPr lang="ja-JP" altLang="en-US">
              <a:solidFill>
                <a:srgbClr val="0070C0"/>
              </a:solidFill>
            </a:endParaRPr>
          </a:p>
        </p:txBody>
      </p:sp>
    </p:spTree>
    <p:extLst>
      <p:ext uri="{BB962C8B-B14F-4D97-AF65-F5344CB8AC3E}">
        <p14:creationId xmlns:p14="http://schemas.microsoft.com/office/powerpoint/2010/main" val="8628305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b="1">
                <a:solidFill>
                  <a:schemeClr val="bg1"/>
                </a:solidFill>
                <a:latin typeface="Meiryo" panose="020B0604030504040204" pitchFamily="34" charset="-128"/>
                <a:ea typeface="Meiryo" panose="020B0604030504040204" pitchFamily="34" charset="-128"/>
                <a:cs typeface="Arial" pitchFamily="34" charset="0"/>
              </a:rPr>
              <a:t>人間の知能</a:t>
            </a:r>
            <a:r>
              <a:rPr lang="ja-JP" altLang="en-US" sz="2400">
                <a:solidFill>
                  <a:schemeClr val="bg1"/>
                </a:solidFill>
                <a:latin typeface="Meiryo" panose="020B0604030504040204" pitchFamily="34" charset="-128"/>
                <a:ea typeface="Meiryo" panose="020B0604030504040204" pitchFamily="34" charset="-128"/>
                <a:cs typeface="Arial" pitchFamily="34" charset="0"/>
              </a:rPr>
              <a:t>と</a:t>
            </a:r>
            <a:r>
              <a:rPr lang="ja-JP" altLang="en-US" sz="2400" b="1">
                <a:solidFill>
                  <a:schemeClr val="bg1"/>
                </a:solidFill>
                <a:latin typeface="Meiryo" panose="020B0604030504040204" pitchFamily="34" charset="-128"/>
                <a:ea typeface="Meiryo" panose="020B0604030504040204" pitchFamily="34" charset="-128"/>
                <a:cs typeface="Arial" pitchFamily="34" charset="0"/>
              </a:rPr>
              <a:t>機械の知能</a:t>
            </a:r>
            <a:endParaRPr lang="ja-JP" altLang="en-US" sz="2400" b="1" dirty="0">
              <a:solidFill>
                <a:schemeClr val="bg1"/>
              </a:solidFill>
              <a:latin typeface="Meiryo" panose="020B0604030504040204" pitchFamily="34" charset="-128"/>
              <a:ea typeface="Meiryo" panose="020B0604030504040204" pitchFamily="34"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43606597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D3BA46-9797-DA4B-AB0F-9C225DE11B37}"/>
              </a:ext>
            </a:extLst>
          </p:cNvPr>
          <p:cNvSpPr>
            <a:spLocks noGrp="1"/>
          </p:cNvSpPr>
          <p:nvPr>
            <p:ph type="title"/>
          </p:nvPr>
        </p:nvSpPr>
        <p:spPr/>
        <p:txBody>
          <a:bodyPr/>
          <a:lstStyle/>
          <a:p>
            <a:r>
              <a:rPr kumimoji="1" lang="ja-JP" altLang="en-US" dirty="0"/>
              <a:t>人間は何を作ってきたのか</a:t>
            </a:r>
          </a:p>
        </p:txBody>
      </p:sp>
      <p:pic>
        <p:nvPicPr>
          <p:cNvPr id="5" name="図 4">
            <a:extLst>
              <a:ext uri="{FF2B5EF4-FFF2-40B4-BE49-F238E27FC236}">
                <a16:creationId xmlns:a16="http://schemas.microsoft.com/office/drawing/2014/main" id="{C7CDD5F9-844F-2F43-9D61-402BC65A3ED5}"/>
              </a:ext>
            </a:extLst>
          </p:cNvPr>
          <p:cNvPicPr>
            <a:picLocks noChangeAspect="1"/>
          </p:cNvPicPr>
          <p:nvPr/>
        </p:nvPicPr>
        <p:blipFill>
          <a:blip r:embed="rId2"/>
          <a:stretch>
            <a:fillRect/>
          </a:stretch>
        </p:blipFill>
        <p:spPr>
          <a:xfrm>
            <a:off x="3488589" y="745017"/>
            <a:ext cx="2166821" cy="1954954"/>
          </a:xfrm>
          <a:prstGeom prst="rect">
            <a:avLst/>
          </a:prstGeom>
        </p:spPr>
      </p:pic>
      <p:pic>
        <p:nvPicPr>
          <p:cNvPr id="6" name="図 5">
            <a:extLst>
              <a:ext uri="{FF2B5EF4-FFF2-40B4-BE49-F238E27FC236}">
                <a16:creationId xmlns:a16="http://schemas.microsoft.com/office/drawing/2014/main" id="{92E727B3-AA16-BC4B-A347-466C792336C4}"/>
              </a:ext>
            </a:extLst>
          </p:cNvPr>
          <p:cNvPicPr>
            <a:picLocks noChangeAspect="1"/>
          </p:cNvPicPr>
          <p:nvPr/>
        </p:nvPicPr>
        <p:blipFill>
          <a:blip r:embed="rId3"/>
          <a:stretch>
            <a:fillRect/>
          </a:stretch>
        </p:blipFill>
        <p:spPr>
          <a:xfrm>
            <a:off x="3488589" y="2918770"/>
            <a:ext cx="1926063" cy="1589002"/>
          </a:xfrm>
          <a:prstGeom prst="rect">
            <a:avLst/>
          </a:prstGeom>
        </p:spPr>
      </p:pic>
      <p:pic>
        <p:nvPicPr>
          <p:cNvPr id="7" name="図 6">
            <a:extLst>
              <a:ext uri="{FF2B5EF4-FFF2-40B4-BE49-F238E27FC236}">
                <a16:creationId xmlns:a16="http://schemas.microsoft.com/office/drawing/2014/main" id="{D7803F47-548E-3C48-987D-4195D29C67EE}"/>
              </a:ext>
            </a:extLst>
          </p:cNvPr>
          <p:cNvPicPr>
            <a:picLocks noChangeAspect="1"/>
          </p:cNvPicPr>
          <p:nvPr/>
        </p:nvPicPr>
        <p:blipFill>
          <a:blip r:embed="rId4"/>
          <a:stretch>
            <a:fillRect/>
          </a:stretch>
        </p:blipFill>
        <p:spPr>
          <a:xfrm>
            <a:off x="457200" y="2860987"/>
            <a:ext cx="2166821" cy="1463808"/>
          </a:xfrm>
          <a:prstGeom prst="rect">
            <a:avLst/>
          </a:prstGeom>
        </p:spPr>
      </p:pic>
      <p:pic>
        <p:nvPicPr>
          <p:cNvPr id="8" name="図 7">
            <a:extLst>
              <a:ext uri="{FF2B5EF4-FFF2-40B4-BE49-F238E27FC236}">
                <a16:creationId xmlns:a16="http://schemas.microsoft.com/office/drawing/2014/main" id="{02366464-1607-474A-A855-5CBDF1866FD8}"/>
              </a:ext>
            </a:extLst>
          </p:cNvPr>
          <p:cNvPicPr>
            <a:picLocks noChangeAspect="1"/>
          </p:cNvPicPr>
          <p:nvPr/>
        </p:nvPicPr>
        <p:blipFill>
          <a:blip r:embed="rId5"/>
          <a:stretch>
            <a:fillRect/>
          </a:stretch>
        </p:blipFill>
        <p:spPr>
          <a:xfrm>
            <a:off x="457200" y="759461"/>
            <a:ext cx="2166821" cy="1685305"/>
          </a:xfrm>
          <a:prstGeom prst="rect">
            <a:avLst/>
          </a:prstGeom>
        </p:spPr>
      </p:pic>
      <p:pic>
        <p:nvPicPr>
          <p:cNvPr id="9" name="図 8">
            <a:extLst>
              <a:ext uri="{FF2B5EF4-FFF2-40B4-BE49-F238E27FC236}">
                <a16:creationId xmlns:a16="http://schemas.microsoft.com/office/drawing/2014/main" id="{11CD6F80-6505-E544-8CA9-73AFDEFB2AA3}"/>
              </a:ext>
            </a:extLst>
          </p:cNvPr>
          <p:cNvPicPr>
            <a:picLocks noChangeAspect="1"/>
          </p:cNvPicPr>
          <p:nvPr/>
        </p:nvPicPr>
        <p:blipFill>
          <a:blip r:embed="rId6"/>
          <a:stretch>
            <a:fillRect/>
          </a:stretch>
        </p:blipFill>
        <p:spPr>
          <a:xfrm>
            <a:off x="457200" y="4736508"/>
            <a:ext cx="2166820" cy="1752717"/>
          </a:xfrm>
          <a:prstGeom prst="rect">
            <a:avLst/>
          </a:prstGeom>
        </p:spPr>
      </p:pic>
      <p:pic>
        <p:nvPicPr>
          <p:cNvPr id="10" name="図 9">
            <a:extLst>
              <a:ext uri="{FF2B5EF4-FFF2-40B4-BE49-F238E27FC236}">
                <a16:creationId xmlns:a16="http://schemas.microsoft.com/office/drawing/2014/main" id="{D585D605-8EF6-FB48-BFD8-7E6CD0E3007A}"/>
              </a:ext>
            </a:extLst>
          </p:cNvPr>
          <p:cNvPicPr>
            <a:picLocks noChangeAspect="1"/>
          </p:cNvPicPr>
          <p:nvPr/>
        </p:nvPicPr>
        <p:blipFill>
          <a:blip r:embed="rId7"/>
          <a:stretch>
            <a:fillRect/>
          </a:stretch>
        </p:blipFill>
        <p:spPr>
          <a:xfrm>
            <a:off x="3488589" y="4977266"/>
            <a:ext cx="1926062" cy="1511959"/>
          </a:xfrm>
          <a:prstGeom prst="rect">
            <a:avLst/>
          </a:prstGeom>
        </p:spPr>
      </p:pic>
      <p:sp>
        <p:nvSpPr>
          <p:cNvPr id="18" name="左矢印 17">
            <a:extLst>
              <a:ext uri="{FF2B5EF4-FFF2-40B4-BE49-F238E27FC236}">
                <a16:creationId xmlns:a16="http://schemas.microsoft.com/office/drawing/2014/main" id="{75C9CF8D-6A3F-E94C-9130-D700A932567E}"/>
              </a:ext>
            </a:extLst>
          </p:cNvPr>
          <p:cNvSpPr/>
          <p:nvPr/>
        </p:nvSpPr>
        <p:spPr>
          <a:xfrm>
            <a:off x="2774893" y="1446778"/>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矢印 18">
            <a:extLst>
              <a:ext uri="{FF2B5EF4-FFF2-40B4-BE49-F238E27FC236}">
                <a16:creationId xmlns:a16="http://schemas.microsoft.com/office/drawing/2014/main" id="{9A794315-005E-7D4D-89D3-A1F8023F474F}"/>
              </a:ext>
            </a:extLst>
          </p:cNvPr>
          <p:cNvSpPr/>
          <p:nvPr/>
        </p:nvSpPr>
        <p:spPr>
          <a:xfrm>
            <a:off x="2774893" y="3451999"/>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矢印 19">
            <a:extLst>
              <a:ext uri="{FF2B5EF4-FFF2-40B4-BE49-F238E27FC236}">
                <a16:creationId xmlns:a16="http://schemas.microsoft.com/office/drawing/2014/main" id="{5DEA8659-6E0B-4442-9D24-BD4E7BB72E16}"/>
              </a:ext>
            </a:extLst>
          </p:cNvPr>
          <p:cNvSpPr/>
          <p:nvPr/>
        </p:nvSpPr>
        <p:spPr>
          <a:xfrm>
            <a:off x="2781873" y="5336641"/>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7" name="グループ化 26">
            <a:extLst>
              <a:ext uri="{FF2B5EF4-FFF2-40B4-BE49-F238E27FC236}">
                <a16:creationId xmlns:a16="http://schemas.microsoft.com/office/drawing/2014/main" id="{8DBF4B70-A55F-4D4C-A008-9C6DF446FAA4}"/>
              </a:ext>
            </a:extLst>
          </p:cNvPr>
          <p:cNvGrpSpPr/>
          <p:nvPr/>
        </p:nvGrpSpPr>
        <p:grpSpPr>
          <a:xfrm>
            <a:off x="5655026" y="745017"/>
            <a:ext cx="3119026" cy="5758652"/>
            <a:chOff x="5655026" y="745017"/>
            <a:chExt cx="3119026" cy="5758652"/>
          </a:xfrm>
        </p:grpSpPr>
        <p:pic>
          <p:nvPicPr>
            <p:cNvPr id="11" name="図 10">
              <a:extLst>
                <a:ext uri="{FF2B5EF4-FFF2-40B4-BE49-F238E27FC236}">
                  <a16:creationId xmlns:a16="http://schemas.microsoft.com/office/drawing/2014/main" id="{A80F0F05-9709-1344-A3CF-EDECA7F4A60B}"/>
                </a:ext>
              </a:extLst>
            </p:cNvPr>
            <p:cNvPicPr>
              <a:picLocks noChangeAspect="1"/>
            </p:cNvPicPr>
            <p:nvPr/>
          </p:nvPicPr>
          <p:blipFill>
            <a:blip r:embed="rId2"/>
            <a:stretch>
              <a:fillRect/>
            </a:stretch>
          </p:blipFill>
          <p:spPr>
            <a:xfrm>
              <a:off x="6392333" y="759461"/>
              <a:ext cx="2166821" cy="1954954"/>
            </a:xfrm>
            <a:prstGeom prst="rect">
              <a:avLst/>
            </a:prstGeom>
          </p:spPr>
        </p:pic>
        <p:pic>
          <p:nvPicPr>
            <p:cNvPr id="12" name="図 11">
              <a:extLst>
                <a:ext uri="{FF2B5EF4-FFF2-40B4-BE49-F238E27FC236}">
                  <a16:creationId xmlns:a16="http://schemas.microsoft.com/office/drawing/2014/main" id="{19A5BAA2-EDC9-564F-8090-C714D834E3F9}"/>
                </a:ext>
              </a:extLst>
            </p:cNvPr>
            <p:cNvPicPr>
              <a:picLocks noChangeAspect="1"/>
            </p:cNvPicPr>
            <p:nvPr/>
          </p:nvPicPr>
          <p:blipFill>
            <a:blip r:embed="rId3"/>
            <a:stretch>
              <a:fillRect/>
            </a:stretch>
          </p:blipFill>
          <p:spPr>
            <a:xfrm>
              <a:off x="6392333" y="2933214"/>
              <a:ext cx="1926063" cy="1589002"/>
            </a:xfrm>
            <a:prstGeom prst="rect">
              <a:avLst/>
            </a:prstGeom>
          </p:spPr>
        </p:pic>
        <p:pic>
          <p:nvPicPr>
            <p:cNvPr id="13" name="図 12">
              <a:extLst>
                <a:ext uri="{FF2B5EF4-FFF2-40B4-BE49-F238E27FC236}">
                  <a16:creationId xmlns:a16="http://schemas.microsoft.com/office/drawing/2014/main" id="{B05D8F21-C310-9B45-9C1E-3167985A778F}"/>
                </a:ext>
              </a:extLst>
            </p:cNvPr>
            <p:cNvPicPr>
              <a:picLocks noChangeAspect="1"/>
            </p:cNvPicPr>
            <p:nvPr/>
          </p:nvPicPr>
          <p:blipFill>
            <a:blip r:embed="rId7"/>
            <a:stretch>
              <a:fillRect/>
            </a:stretch>
          </p:blipFill>
          <p:spPr>
            <a:xfrm>
              <a:off x="6392333" y="4991710"/>
              <a:ext cx="1926062" cy="1511959"/>
            </a:xfrm>
            <a:prstGeom prst="rect">
              <a:avLst/>
            </a:prstGeom>
          </p:spPr>
        </p:pic>
        <p:sp>
          <p:nvSpPr>
            <p:cNvPr id="14" name="正方形/長方形 13">
              <a:extLst>
                <a:ext uri="{FF2B5EF4-FFF2-40B4-BE49-F238E27FC236}">
                  <a16:creationId xmlns:a16="http://schemas.microsoft.com/office/drawing/2014/main" id="{0B2814FC-32BB-8144-9D64-3A8B5CB1D136}"/>
                </a:ext>
              </a:extLst>
            </p:cNvPr>
            <p:cNvSpPr/>
            <p:nvPr/>
          </p:nvSpPr>
          <p:spPr>
            <a:xfrm>
              <a:off x="6212336" y="745017"/>
              <a:ext cx="2561716" cy="5758652"/>
            </a:xfrm>
            <a:prstGeom prst="rect">
              <a:avLst/>
            </a:prstGeom>
            <a:solidFill>
              <a:srgbClr val="FFFFFF">
                <a:alpha val="70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図 14">
              <a:extLst>
                <a:ext uri="{FF2B5EF4-FFF2-40B4-BE49-F238E27FC236}">
                  <a16:creationId xmlns:a16="http://schemas.microsoft.com/office/drawing/2014/main" id="{891AA2CD-AD81-274F-9A15-11A536D86581}"/>
                </a:ext>
              </a:extLst>
            </p:cNvPr>
            <p:cNvPicPr>
              <a:picLocks noChangeAspect="1"/>
            </p:cNvPicPr>
            <p:nvPr/>
          </p:nvPicPr>
          <p:blipFill>
            <a:blip r:embed="rId8" cstate="print">
              <a:alphaModFix amt="44000"/>
              <a:extLst>
                <a:ext uri="{28A0092B-C50C-407E-A947-70E740481C1C}">
                  <a14:useLocalDpi xmlns:a14="http://schemas.microsoft.com/office/drawing/2010/main"/>
                </a:ext>
              </a:extLst>
            </a:blip>
            <a:stretch>
              <a:fillRect/>
            </a:stretch>
          </p:blipFill>
          <p:spPr>
            <a:xfrm>
              <a:off x="6766489" y="1013957"/>
              <a:ext cx="1453410" cy="1417074"/>
            </a:xfrm>
            <a:prstGeom prst="rect">
              <a:avLst/>
            </a:prstGeom>
            <a:noFill/>
          </p:spPr>
        </p:pic>
        <p:pic>
          <p:nvPicPr>
            <p:cNvPr id="16" name="図 15">
              <a:extLst>
                <a:ext uri="{FF2B5EF4-FFF2-40B4-BE49-F238E27FC236}">
                  <a16:creationId xmlns:a16="http://schemas.microsoft.com/office/drawing/2014/main" id="{1A3C8EC2-0FDB-7B4B-949F-BC8CF262425F}"/>
                </a:ext>
              </a:extLst>
            </p:cNvPr>
            <p:cNvPicPr>
              <a:picLocks noChangeAspect="1"/>
            </p:cNvPicPr>
            <p:nvPr/>
          </p:nvPicPr>
          <p:blipFill>
            <a:blip r:embed="rId8" cstate="print">
              <a:alphaModFix amt="44000"/>
              <a:extLst>
                <a:ext uri="{28A0092B-C50C-407E-A947-70E740481C1C}">
                  <a14:useLocalDpi xmlns:a14="http://schemas.microsoft.com/office/drawing/2010/main"/>
                </a:ext>
              </a:extLst>
            </a:blip>
            <a:stretch>
              <a:fillRect/>
            </a:stretch>
          </p:blipFill>
          <p:spPr>
            <a:xfrm>
              <a:off x="6749038" y="3004734"/>
              <a:ext cx="1453410" cy="1417074"/>
            </a:xfrm>
            <a:prstGeom prst="rect">
              <a:avLst/>
            </a:prstGeom>
            <a:noFill/>
          </p:spPr>
        </p:pic>
        <p:pic>
          <p:nvPicPr>
            <p:cNvPr id="17" name="図 16">
              <a:extLst>
                <a:ext uri="{FF2B5EF4-FFF2-40B4-BE49-F238E27FC236}">
                  <a16:creationId xmlns:a16="http://schemas.microsoft.com/office/drawing/2014/main" id="{98CBDD54-6F4D-7749-8381-877B9371AAA0}"/>
                </a:ext>
              </a:extLst>
            </p:cNvPr>
            <p:cNvPicPr>
              <a:picLocks noChangeAspect="1"/>
            </p:cNvPicPr>
            <p:nvPr/>
          </p:nvPicPr>
          <p:blipFill>
            <a:blip r:embed="rId8" cstate="print">
              <a:alphaModFix amt="44000"/>
              <a:extLst>
                <a:ext uri="{28A0092B-C50C-407E-A947-70E740481C1C}">
                  <a14:useLocalDpi xmlns:a14="http://schemas.microsoft.com/office/drawing/2010/main"/>
                </a:ext>
              </a:extLst>
            </a:blip>
            <a:stretch>
              <a:fillRect/>
            </a:stretch>
          </p:blipFill>
          <p:spPr>
            <a:xfrm>
              <a:off x="6735077" y="4903336"/>
              <a:ext cx="1453410" cy="1417074"/>
            </a:xfrm>
            <a:prstGeom prst="rect">
              <a:avLst/>
            </a:prstGeom>
            <a:noFill/>
          </p:spPr>
        </p:pic>
        <p:sp>
          <p:nvSpPr>
            <p:cNvPr id="21" name="左矢印 20">
              <a:extLst>
                <a:ext uri="{FF2B5EF4-FFF2-40B4-BE49-F238E27FC236}">
                  <a16:creationId xmlns:a16="http://schemas.microsoft.com/office/drawing/2014/main" id="{F431542F-5D20-5C43-994A-70DAC8BD5DFC}"/>
                </a:ext>
              </a:extLst>
            </p:cNvPr>
            <p:cNvSpPr/>
            <p:nvPr/>
          </p:nvSpPr>
          <p:spPr>
            <a:xfrm flipH="1">
              <a:off x="5655026" y="1446778"/>
              <a:ext cx="579353" cy="551432"/>
            </a:xfrm>
            <a:prstGeom prst="lef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左矢印 21">
              <a:extLst>
                <a:ext uri="{FF2B5EF4-FFF2-40B4-BE49-F238E27FC236}">
                  <a16:creationId xmlns:a16="http://schemas.microsoft.com/office/drawing/2014/main" id="{8A3A263A-DFC8-EC44-A4A6-F1531E17496D}"/>
                </a:ext>
              </a:extLst>
            </p:cNvPr>
            <p:cNvSpPr/>
            <p:nvPr/>
          </p:nvSpPr>
          <p:spPr>
            <a:xfrm flipH="1">
              <a:off x="5655026" y="3451999"/>
              <a:ext cx="579353" cy="551432"/>
            </a:xfrm>
            <a:prstGeom prst="lef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左矢印 22">
              <a:extLst>
                <a:ext uri="{FF2B5EF4-FFF2-40B4-BE49-F238E27FC236}">
                  <a16:creationId xmlns:a16="http://schemas.microsoft.com/office/drawing/2014/main" id="{8A6AA44C-F1B3-CE44-AEA9-0A11733F0A8A}"/>
                </a:ext>
              </a:extLst>
            </p:cNvPr>
            <p:cNvSpPr/>
            <p:nvPr/>
          </p:nvSpPr>
          <p:spPr>
            <a:xfrm flipH="1">
              <a:off x="5662006" y="5336641"/>
              <a:ext cx="579353" cy="551432"/>
            </a:xfrm>
            <a:prstGeom prst="lef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4" name="テキスト ボックス 23">
            <a:extLst>
              <a:ext uri="{FF2B5EF4-FFF2-40B4-BE49-F238E27FC236}">
                <a16:creationId xmlns:a16="http://schemas.microsoft.com/office/drawing/2014/main" id="{7112F0EA-F98A-3446-9855-8ED55C556EE9}"/>
              </a:ext>
            </a:extLst>
          </p:cNvPr>
          <p:cNvSpPr txBox="1"/>
          <p:nvPr/>
        </p:nvSpPr>
        <p:spPr>
          <a:xfrm>
            <a:off x="457200" y="2251812"/>
            <a:ext cx="2159566" cy="307777"/>
          </a:xfrm>
          <a:prstGeom prst="rect">
            <a:avLst/>
          </a:prstGeom>
          <a:noFill/>
        </p:spPr>
        <p:txBody>
          <a:bodyPr wrap="none" rtlCol="0">
            <a:spAutoFit/>
          </a:bodyPr>
          <a:lstStyle/>
          <a:p>
            <a:pPr algn="ctr"/>
            <a:r>
              <a:rPr kumimoji="1" lang="ja-JP" altLang="en-US" sz="1400" dirty="0">
                <a:solidFill>
                  <a:schemeClr val="accent6">
                    <a:lumMod val="75000"/>
                  </a:schemeClr>
                </a:solidFill>
                <a:latin typeface="Meiryo" panose="020B0604030504040204" pitchFamily="34" charset="-128"/>
                <a:ea typeface="Meiryo" panose="020B0604030504040204" pitchFamily="34" charset="-128"/>
              </a:rPr>
              <a:t>鳥のように空を飛びたい</a:t>
            </a:r>
          </a:p>
        </p:txBody>
      </p:sp>
      <p:sp>
        <p:nvSpPr>
          <p:cNvPr id="25" name="テキスト ボックス 24">
            <a:extLst>
              <a:ext uri="{FF2B5EF4-FFF2-40B4-BE49-F238E27FC236}">
                <a16:creationId xmlns:a16="http://schemas.microsoft.com/office/drawing/2014/main" id="{EDD8AAAC-AC73-1C4D-9B7D-0158CFB3336C}"/>
              </a:ext>
            </a:extLst>
          </p:cNvPr>
          <p:cNvSpPr txBox="1"/>
          <p:nvPr/>
        </p:nvSpPr>
        <p:spPr>
          <a:xfrm>
            <a:off x="457202" y="4222874"/>
            <a:ext cx="2159566" cy="307777"/>
          </a:xfrm>
          <a:prstGeom prst="rect">
            <a:avLst/>
          </a:prstGeom>
          <a:noFill/>
        </p:spPr>
        <p:txBody>
          <a:bodyPr wrap="none" rtlCol="0">
            <a:spAutoFit/>
          </a:bodyPr>
          <a:lstStyle/>
          <a:p>
            <a:pPr algn="ctr"/>
            <a:r>
              <a:rPr lang="ja-JP" altLang="en-US" sz="1400" dirty="0">
                <a:solidFill>
                  <a:schemeClr val="accent6">
                    <a:lumMod val="75000"/>
                  </a:schemeClr>
                </a:solidFill>
                <a:latin typeface="Meiryo" panose="020B0604030504040204" pitchFamily="34" charset="-128"/>
                <a:ea typeface="Meiryo" panose="020B0604030504040204" pitchFamily="34" charset="-128"/>
              </a:rPr>
              <a:t>馬</a:t>
            </a:r>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のように速く走りたい</a:t>
            </a:r>
          </a:p>
        </p:txBody>
      </p:sp>
      <p:sp>
        <p:nvSpPr>
          <p:cNvPr id="26" name="テキスト ボックス 25">
            <a:extLst>
              <a:ext uri="{FF2B5EF4-FFF2-40B4-BE49-F238E27FC236}">
                <a16:creationId xmlns:a16="http://schemas.microsoft.com/office/drawing/2014/main" id="{B081E4D6-9301-1E4F-9CFF-BC3CFA7B2C88}"/>
              </a:ext>
            </a:extLst>
          </p:cNvPr>
          <p:cNvSpPr txBox="1"/>
          <p:nvPr/>
        </p:nvSpPr>
        <p:spPr>
          <a:xfrm>
            <a:off x="457201" y="6289766"/>
            <a:ext cx="2159566" cy="307777"/>
          </a:xfrm>
          <a:prstGeom prst="rect">
            <a:avLst/>
          </a:prstGeom>
          <a:noFill/>
        </p:spPr>
        <p:txBody>
          <a:bodyPr wrap="none" rtlCol="0">
            <a:spAutoFit/>
          </a:bodyPr>
          <a:lstStyle/>
          <a:p>
            <a:pPr algn="ctr"/>
            <a:r>
              <a:rPr lang="ja-JP" altLang="en-US" sz="1400" dirty="0">
                <a:solidFill>
                  <a:schemeClr val="accent6">
                    <a:lumMod val="75000"/>
                  </a:schemeClr>
                </a:solidFill>
                <a:latin typeface="Meiryo" panose="020B0604030504040204" pitchFamily="34" charset="-128"/>
                <a:ea typeface="Meiryo" panose="020B0604030504040204" pitchFamily="34" charset="-128"/>
              </a:rPr>
              <a:t>魚</a:t>
            </a:r>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のように海に潜りたい</a:t>
            </a:r>
          </a:p>
        </p:txBody>
      </p:sp>
    </p:spTree>
    <p:extLst>
      <p:ext uri="{BB962C8B-B14F-4D97-AF65-F5344CB8AC3E}">
        <p14:creationId xmlns:p14="http://schemas.microsoft.com/office/powerpoint/2010/main" val="26703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ppt_x</p:attrName>
                                        </p:attrNameLst>
                                      </p:cBhvr>
                                      <p:tavLst>
                                        <p:tav tm="0">
                                          <p:val>
                                            <p:strVal val="#ppt_x-#ppt_w*1.125000"/>
                                          </p:val>
                                        </p:tav>
                                        <p:tav tm="100000">
                                          <p:val>
                                            <p:strVal val="#ppt_x"/>
                                          </p:val>
                                        </p:tav>
                                      </p:tavLst>
                                    </p:anim>
                                    <p:animEffect transition="in" filter="wipe(right)">
                                      <p:cBhvr>
                                        <p:cTn id="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FCFB6EFB-F78E-5443-93BA-C1E0505ABCEF}"/>
              </a:ext>
            </a:extLst>
          </p:cNvPr>
          <p:cNvSpPr/>
          <p:nvPr/>
        </p:nvSpPr>
        <p:spPr>
          <a:xfrm>
            <a:off x="3882958" y="1809382"/>
            <a:ext cx="1656735" cy="157924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9134ABB-B1B8-DA40-BD94-3DC0272FD570}"/>
              </a:ext>
            </a:extLst>
          </p:cNvPr>
          <p:cNvSpPr>
            <a:spLocks noGrp="1"/>
          </p:cNvSpPr>
          <p:nvPr>
            <p:ph type="title"/>
          </p:nvPr>
        </p:nvSpPr>
        <p:spPr/>
        <p:txBody>
          <a:bodyPr/>
          <a:lstStyle/>
          <a:p>
            <a:r>
              <a:rPr kumimoji="1" lang="ja-JP" altLang="en-US"/>
              <a:t>脳と人工知能／</a:t>
            </a:r>
            <a:r>
              <a:rPr kumimoji="1" lang="en-US" altLang="ja-JP" dirty="0"/>
              <a:t>AI</a:t>
            </a:r>
            <a:r>
              <a:rPr kumimoji="1" lang="ja-JP" altLang="en-US"/>
              <a:t>の関係</a:t>
            </a:r>
          </a:p>
        </p:txBody>
      </p:sp>
      <p:pic>
        <p:nvPicPr>
          <p:cNvPr id="3" name="図 2">
            <a:extLst>
              <a:ext uri="{FF2B5EF4-FFF2-40B4-BE49-F238E27FC236}">
                <a16:creationId xmlns:a16="http://schemas.microsoft.com/office/drawing/2014/main" id="{B019F149-7D2A-924A-A9CA-ED0015E23C5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53996" y="1743131"/>
            <a:ext cx="1863125" cy="1680953"/>
          </a:xfrm>
          <a:prstGeom prst="rect">
            <a:avLst/>
          </a:prstGeom>
          <a:effectLst>
            <a:outerShdw blurRad="50800" dist="38100" dir="2700000" algn="tl" rotWithShape="0">
              <a:prstClr val="black">
                <a:alpha val="40000"/>
              </a:prstClr>
            </a:outerShdw>
          </a:effectLst>
        </p:spPr>
      </p:pic>
      <p:pic>
        <p:nvPicPr>
          <p:cNvPr id="4" name="図 3">
            <a:extLst>
              <a:ext uri="{FF2B5EF4-FFF2-40B4-BE49-F238E27FC236}">
                <a16:creationId xmlns:a16="http://schemas.microsoft.com/office/drawing/2014/main" id="{AF99EC22-E370-824D-A10D-F09E847B1C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64342" y="1071372"/>
            <a:ext cx="1191231" cy="926513"/>
          </a:xfrm>
          <a:prstGeom prst="rect">
            <a:avLst/>
          </a:prstGeom>
          <a:effectLst>
            <a:outerShdw blurRad="50800" dist="38100" dir="2700000" algn="tl" rotWithShape="0">
              <a:prstClr val="black">
                <a:alpha val="40000"/>
              </a:prstClr>
            </a:outerShdw>
          </a:effectLst>
        </p:spPr>
      </p:pic>
      <p:sp>
        <p:nvSpPr>
          <p:cNvPr id="5" name="左矢印 4">
            <a:extLst>
              <a:ext uri="{FF2B5EF4-FFF2-40B4-BE49-F238E27FC236}">
                <a16:creationId xmlns:a16="http://schemas.microsoft.com/office/drawing/2014/main" id="{23207064-8DFB-9144-A5B3-4B2490A6E2AD}"/>
              </a:ext>
            </a:extLst>
          </p:cNvPr>
          <p:cNvSpPr/>
          <p:nvPr/>
        </p:nvSpPr>
        <p:spPr>
          <a:xfrm>
            <a:off x="2864056" y="2323291"/>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左矢印 5">
            <a:extLst>
              <a:ext uri="{FF2B5EF4-FFF2-40B4-BE49-F238E27FC236}">
                <a16:creationId xmlns:a16="http://schemas.microsoft.com/office/drawing/2014/main" id="{D7A2C593-C0BC-484D-94E2-5EE7497A6809}"/>
              </a:ext>
            </a:extLst>
          </p:cNvPr>
          <p:cNvSpPr/>
          <p:nvPr/>
        </p:nvSpPr>
        <p:spPr>
          <a:xfrm>
            <a:off x="5878917" y="2323291"/>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26" name="Picture 2" descr="オーニソプターのイラスト">
            <a:extLst>
              <a:ext uri="{FF2B5EF4-FFF2-40B4-BE49-F238E27FC236}">
                <a16:creationId xmlns:a16="http://schemas.microsoft.com/office/drawing/2014/main" id="{43DA3F5B-F9BB-4849-9C5D-F7557DC9082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0349" y="1925951"/>
            <a:ext cx="1718271" cy="12371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戦闘機のキャラクター">
            <a:extLst>
              <a:ext uri="{FF2B5EF4-FFF2-40B4-BE49-F238E27FC236}">
                <a16:creationId xmlns:a16="http://schemas.microsoft.com/office/drawing/2014/main" id="{38B940AF-B5B9-CE48-BA92-CA7072A5F50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61072" y="1122041"/>
            <a:ext cx="1118988" cy="8752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図 8" descr="コンピュータ, 食品 が含まれている画像&#10;&#10;自動的に生成された説明">
            <a:extLst>
              <a:ext uri="{FF2B5EF4-FFF2-40B4-BE49-F238E27FC236}">
                <a16:creationId xmlns:a16="http://schemas.microsoft.com/office/drawing/2014/main" id="{C1E79057-6086-444C-AFBC-650432168BD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31457" y="5375419"/>
            <a:ext cx="787491" cy="766819"/>
          </a:xfrm>
          <a:prstGeom prst="rect">
            <a:avLst/>
          </a:prstGeom>
          <a:effectLst>
            <a:outerShdw blurRad="50800" dist="38100" dir="2700000" algn="tl" rotWithShape="0">
              <a:prstClr val="black">
                <a:alpha val="40000"/>
              </a:prstClr>
            </a:outerShdw>
          </a:effectLst>
        </p:spPr>
      </p:pic>
      <p:pic>
        <p:nvPicPr>
          <p:cNvPr id="11" name="Picture 4" descr="人工知能と戦う将棋の棋士のイラスト">
            <a:extLst>
              <a:ext uri="{FF2B5EF4-FFF2-40B4-BE49-F238E27FC236}">
                <a16:creationId xmlns:a16="http://schemas.microsoft.com/office/drawing/2014/main" id="{69FA1884-F1EA-5047-B746-C98DF36ADA1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51166" y="5073012"/>
            <a:ext cx="1278318" cy="11561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44B6C65C-EA7B-1347-A608-927AA8DC5545}"/>
              </a:ext>
            </a:extLst>
          </p:cNvPr>
          <p:cNvSpPr txBox="1"/>
          <p:nvPr/>
        </p:nvSpPr>
        <p:spPr>
          <a:xfrm>
            <a:off x="4099438" y="2048497"/>
            <a:ext cx="1210588" cy="1323439"/>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航空力学</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lang="ja-JP" altLang="en-US" sz="2000">
                <a:solidFill>
                  <a:schemeClr val="bg1"/>
                </a:solidFill>
                <a:latin typeface="Meiryo" panose="020B0604030504040204" pitchFamily="34" charset="-128"/>
                <a:ea typeface="Meiryo" panose="020B0604030504040204" pitchFamily="34" charset="-128"/>
              </a:rPr>
              <a:t>制御工学</a:t>
            </a:r>
            <a:endParaRPr lang="en-US" altLang="ja-JP" sz="2000" dirty="0">
              <a:solidFill>
                <a:schemeClr val="bg1"/>
              </a:solidFill>
              <a:latin typeface="Meiryo" panose="020B0604030504040204" pitchFamily="34" charset="-128"/>
              <a:ea typeface="Meiryo" panose="020B0604030504040204" pitchFamily="34" charset="-128"/>
            </a:endParaRPr>
          </a:p>
          <a:p>
            <a:pPr algn="ctr"/>
            <a:r>
              <a:rPr lang="ja-JP" altLang="en-US" sz="2000">
                <a:solidFill>
                  <a:schemeClr val="bg1"/>
                </a:solidFill>
                <a:latin typeface="Meiryo" panose="020B0604030504040204" pitchFamily="34" charset="-128"/>
                <a:ea typeface="Meiryo" panose="020B0604030504040204" pitchFamily="34" charset="-128"/>
              </a:rPr>
              <a:t>気象学</a:t>
            </a:r>
            <a:endParaRPr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a:t>
            </a:r>
          </a:p>
        </p:txBody>
      </p:sp>
      <p:grpSp>
        <p:nvGrpSpPr>
          <p:cNvPr id="14" name="グループ化 13">
            <a:extLst>
              <a:ext uri="{FF2B5EF4-FFF2-40B4-BE49-F238E27FC236}">
                <a16:creationId xmlns:a16="http://schemas.microsoft.com/office/drawing/2014/main" id="{945F7B47-A70F-2640-979B-E429C930E1C1}"/>
              </a:ext>
            </a:extLst>
          </p:cNvPr>
          <p:cNvGrpSpPr/>
          <p:nvPr/>
        </p:nvGrpSpPr>
        <p:grpSpPr>
          <a:xfrm>
            <a:off x="1121509" y="3810790"/>
            <a:ext cx="7350758" cy="1649135"/>
            <a:chOff x="988777" y="3815706"/>
            <a:chExt cx="7350758" cy="1649135"/>
          </a:xfrm>
          <a:effectLst>
            <a:outerShdw blurRad="50800" dist="38100" dir="2700000" algn="tl" rotWithShape="0">
              <a:prstClr val="black">
                <a:alpha val="40000"/>
              </a:prstClr>
            </a:outerShdw>
          </a:effectLst>
        </p:grpSpPr>
        <p:sp>
          <p:nvSpPr>
            <p:cNvPr id="19" name="正方形/長方形 18">
              <a:extLst>
                <a:ext uri="{FF2B5EF4-FFF2-40B4-BE49-F238E27FC236}">
                  <a16:creationId xmlns:a16="http://schemas.microsoft.com/office/drawing/2014/main" id="{50A04139-0885-C347-9167-57D150DB0A65}"/>
                </a:ext>
              </a:extLst>
            </p:cNvPr>
            <p:cNvSpPr/>
            <p:nvPr/>
          </p:nvSpPr>
          <p:spPr>
            <a:xfrm>
              <a:off x="3750226" y="3885592"/>
              <a:ext cx="1656735" cy="157924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0" name="Picture 6" descr="画像認識をするAIのイラスト">
              <a:extLst>
                <a:ext uri="{FF2B5EF4-FFF2-40B4-BE49-F238E27FC236}">
                  <a16:creationId xmlns:a16="http://schemas.microsoft.com/office/drawing/2014/main" id="{D0A76814-7864-5949-B623-F8CD04715E3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88777" y="3815706"/>
              <a:ext cx="1477688" cy="1477688"/>
            </a:xfrm>
            <a:prstGeom prst="rect">
              <a:avLst/>
            </a:prstGeom>
            <a:noFill/>
            <a:extLst>
              <a:ext uri="{909E8E84-426E-40DD-AFC4-6F175D3DCCD1}">
                <a14:hiddenFill xmlns:a14="http://schemas.microsoft.com/office/drawing/2010/main">
                  <a:solidFill>
                    <a:srgbClr val="FFFFFF"/>
                  </a:solidFill>
                </a14:hiddenFill>
              </a:ext>
            </a:extLst>
          </p:spPr>
        </p:pic>
        <p:sp>
          <p:nvSpPr>
            <p:cNvPr id="12" name="左矢印 11">
              <a:extLst>
                <a:ext uri="{FF2B5EF4-FFF2-40B4-BE49-F238E27FC236}">
                  <a16:creationId xmlns:a16="http://schemas.microsoft.com/office/drawing/2014/main" id="{A93C21DB-191C-0D41-988D-4AC02021F05C}"/>
                </a:ext>
              </a:extLst>
            </p:cNvPr>
            <p:cNvSpPr/>
            <p:nvPr/>
          </p:nvSpPr>
          <p:spPr>
            <a:xfrm>
              <a:off x="2731324" y="4399501"/>
              <a:ext cx="579353" cy="551432"/>
            </a:xfrm>
            <a:prstGeom prst="leftArrow">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左矢印 12">
              <a:extLst>
                <a:ext uri="{FF2B5EF4-FFF2-40B4-BE49-F238E27FC236}">
                  <a16:creationId xmlns:a16="http://schemas.microsoft.com/office/drawing/2014/main" id="{F4023C1F-8BD8-744C-8A8E-049CEC8A79FD}"/>
                </a:ext>
              </a:extLst>
            </p:cNvPr>
            <p:cNvSpPr/>
            <p:nvPr/>
          </p:nvSpPr>
          <p:spPr>
            <a:xfrm>
              <a:off x="5746185" y="4399501"/>
              <a:ext cx="579353" cy="551432"/>
            </a:xfrm>
            <a:prstGeom prst="leftArrow">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2" name="Picture 8" descr="脳のイラスト">
              <a:extLst>
                <a:ext uri="{FF2B5EF4-FFF2-40B4-BE49-F238E27FC236}">
                  <a16:creationId xmlns:a16="http://schemas.microsoft.com/office/drawing/2014/main" id="{0A81557D-A0A0-E344-A120-B05C6FAC7753}"/>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780104" y="3953980"/>
              <a:ext cx="1559431" cy="1442474"/>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43AFD470-E454-484E-962B-4995134EC8C6}"/>
                </a:ext>
              </a:extLst>
            </p:cNvPr>
            <p:cNvSpPr txBox="1"/>
            <p:nvPr/>
          </p:nvSpPr>
          <p:spPr>
            <a:xfrm>
              <a:off x="3973299" y="4141402"/>
              <a:ext cx="1210588" cy="1323439"/>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脳生理学</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lang="ja-JP" altLang="en-US" sz="2000">
                  <a:solidFill>
                    <a:schemeClr val="bg1"/>
                  </a:solidFill>
                  <a:latin typeface="Meiryo" panose="020B0604030504040204" pitchFamily="34" charset="-128"/>
                  <a:ea typeface="Meiryo" panose="020B0604030504040204" pitchFamily="34" charset="-128"/>
                </a:rPr>
                <a:t>神経科学</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lang="ja-JP" altLang="en-US" sz="2000">
                  <a:solidFill>
                    <a:schemeClr val="bg1"/>
                  </a:solidFill>
                  <a:latin typeface="Meiryo" panose="020B0604030504040204" pitchFamily="34" charset="-128"/>
                  <a:ea typeface="Meiryo" panose="020B0604030504040204" pitchFamily="34" charset="-128"/>
                </a:rPr>
                <a:t>心理学</a:t>
              </a:r>
              <a:endParaRPr lang="en-US" altLang="ja-JP" sz="20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a:t>
              </a:r>
            </a:p>
          </p:txBody>
        </p:sp>
      </p:grpSp>
      <p:sp>
        <p:nvSpPr>
          <p:cNvPr id="15" name="テキスト ボックス 14">
            <a:extLst>
              <a:ext uri="{FF2B5EF4-FFF2-40B4-BE49-F238E27FC236}">
                <a16:creationId xmlns:a16="http://schemas.microsoft.com/office/drawing/2014/main" id="{0DDBAC9A-9C11-994B-B32D-1ABF8E8D6A07}"/>
              </a:ext>
            </a:extLst>
          </p:cNvPr>
          <p:cNvSpPr txBox="1"/>
          <p:nvPr/>
        </p:nvSpPr>
        <p:spPr>
          <a:xfrm>
            <a:off x="939469" y="3334479"/>
            <a:ext cx="1980029" cy="523220"/>
          </a:xfrm>
          <a:prstGeom prst="rect">
            <a:avLst/>
          </a:prstGeom>
          <a:noFill/>
        </p:spPr>
        <p:txBody>
          <a:bodyPr wrap="none" rtlCol="0">
            <a:spAutoFit/>
          </a:bodyPr>
          <a:lstStyle/>
          <a:p>
            <a:pPr algn="ctr"/>
            <a:r>
              <a:rPr kumimoji="1" lang="ja-JP" altLang="en-US" sz="2800">
                <a:solidFill>
                  <a:schemeClr val="accent6">
                    <a:lumMod val="75000"/>
                  </a:schemeClr>
                </a:solidFill>
                <a:latin typeface="Meiryo" panose="020B0604030504040204" pitchFamily="34" charset="-128"/>
                <a:ea typeface="Meiryo" panose="020B0604030504040204" pitchFamily="34" charset="-128"/>
              </a:rPr>
              <a:t>独自の進化</a:t>
            </a:r>
          </a:p>
        </p:txBody>
      </p:sp>
      <p:sp>
        <p:nvSpPr>
          <p:cNvPr id="23" name="テキスト ボックス 22">
            <a:extLst>
              <a:ext uri="{FF2B5EF4-FFF2-40B4-BE49-F238E27FC236}">
                <a16:creationId xmlns:a16="http://schemas.microsoft.com/office/drawing/2014/main" id="{5C1F40CD-8BCB-7B40-96C6-BD356C59060D}"/>
              </a:ext>
            </a:extLst>
          </p:cNvPr>
          <p:cNvSpPr txBox="1"/>
          <p:nvPr/>
        </p:nvSpPr>
        <p:spPr>
          <a:xfrm>
            <a:off x="3153732" y="5633123"/>
            <a:ext cx="4134465" cy="507831"/>
          </a:xfrm>
          <a:prstGeom prst="rect">
            <a:avLst/>
          </a:prstGeom>
          <a:noFill/>
        </p:spPr>
        <p:txBody>
          <a:bodyPr wrap="non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人工知能／</a:t>
            </a:r>
            <a:r>
              <a:rPr kumimoji="1" lang="en-US" altLang="ja-JP" sz="1600" b="1" dirty="0">
                <a:solidFill>
                  <a:srgbClr val="0070C0"/>
                </a:solidFill>
                <a:latin typeface="Meiryo" panose="020B0604030504040204" pitchFamily="34" charset="-128"/>
                <a:ea typeface="Meiryo" panose="020B0604030504040204" pitchFamily="34" charset="-128"/>
              </a:rPr>
              <a:t>AI</a:t>
            </a:r>
            <a:r>
              <a:rPr kumimoji="1" lang="ja-JP" altLang="en-US" sz="1600" b="1">
                <a:solidFill>
                  <a:srgbClr val="0070C0"/>
                </a:solidFill>
                <a:latin typeface="Meiryo" panose="020B0604030504040204" pitchFamily="34" charset="-128"/>
                <a:ea typeface="Meiryo" panose="020B0604030504040204" pitchFamily="34" charset="-128"/>
              </a:rPr>
              <a:t>は脳を再現したものではない</a:t>
            </a:r>
            <a:endParaRPr kumimoji="1" lang="en-US" altLang="ja-JP" sz="1600" b="1" dirty="0">
              <a:solidFill>
                <a:srgbClr val="0070C0"/>
              </a:solidFill>
              <a:latin typeface="Meiryo" panose="020B0604030504040204" pitchFamily="34" charset="-128"/>
              <a:ea typeface="Meiryo" panose="020B0604030504040204" pitchFamily="34" charset="-128"/>
            </a:endParaRPr>
          </a:p>
          <a:p>
            <a:pPr algn="ctr"/>
            <a:r>
              <a:rPr lang="ja-JP" altLang="en-US" sz="1100">
                <a:solidFill>
                  <a:srgbClr val="0070C0"/>
                </a:solidFill>
                <a:latin typeface="Meiryo" panose="020B0604030504040204" pitchFamily="34" charset="-128"/>
                <a:ea typeface="Meiryo" panose="020B0604030504040204" pitchFamily="34" charset="-128"/>
              </a:rPr>
              <a:t>脳で処理される知的処理の仕組みを参考に</a:t>
            </a:r>
            <a:r>
              <a:rPr kumimoji="1" lang="ja-JP" altLang="en-US" sz="1100">
                <a:solidFill>
                  <a:srgbClr val="0070C0"/>
                </a:solidFill>
                <a:latin typeface="Meiryo" panose="020B0604030504040204" pitchFamily="34" charset="-128"/>
                <a:ea typeface="Meiryo" panose="020B0604030504040204" pitchFamily="34" charset="-128"/>
              </a:rPr>
              <a:t>作られたプログラム</a:t>
            </a:r>
          </a:p>
        </p:txBody>
      </p:sp>
      <p:sp>
        <p:nvSpPr>
          <p:cNvPr id="24" name="テキスト ボックス 23">
            <a:extLst>
              <a:ext uri="{FF2B5EF4-FFF2-40B4-BE49-F238E27FC236}">
                <a16:creationId xmlns:a16="http://schemas.microsoft.com/office/drawing/2014/main" id="{6F01E5D0-1657-9248-8B5E-BAD103967A0E}"/>
              </a:ext>
            </a:extLst>
          </p:cNvPr>
          <p:cNvSpPr txBox="1"/>
          <p:nvPr/>
        </p:nvSpPr>
        <p:spPr>
          <a:xfrm>
            <a:off x="3153732" y="1249040"/>
            <a:ext cx="3467616" cy="507831"/>
          </a:xfrm>
          <a:prstGeom prst="rect">
            <a:avLst/>
          </a:prstGeom>
          <a:noFill/>
        </p:spPr>
        <p:txBody>
          <a:bodyPr wrap="none" rtlCol="0">
            <a:spAutoFit/>
          </a:bodyPr>
          <a:lstStyle/>
          <a:p>
            <a:pPr algn="ctr"/>
            <a:r>
              <a:rPr kumimoji="1" lang="ja-JP" altLang="en-US" sz="1600" b="1">
                <a:solidFill>
                  <a:schemeClr val="accent6">
                    <a:lumMod val="50000"/>
                  </a:schemeClr>
                </a:solidFill>
                <a:latin typeface="Meiryo" panose="020B0604030504040204" pitchFamily="34" charset="-128"/>
                <a:ea typeface="Meiryo" panose="020B0604030504040204" pitchFamily="34" charset="-128"/>
              </a:rPr>
              <a:t>航空機は鳥を再現したものではない</a:t>
            </a:r>
            <a:endParaRPr kumimoji="1" lang="en-US" altLang="ja-JP" sz="1600" b="1"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1100">
                <a:solidFill>
                  <a:schemeClr val="accent6">
                    <a:lumMod val="50000"/>
                  </a:schemeClr>
                </a:solidFill>
                <a:latin typeface="Meiryo" panose="020B0604030504040204" pitchFamily="34" charset="-128"/>
                <a:ea typeface="Meiryo" panose="020B0604030504040204" pitchFamily="34" charset="-128"/>
              </a:rPr>
              <a:t>鳥が空を飛ぶ仕組みを参考に</a:t>
            </a:r>
            <a:r>
              <a:rPr kumimoji="1" lang="ja-JP" altLang="en-US" sz="1100">
                <a:solidFill>
                  <a:schemeClr val="accent6">
                    <a:lumMod val="50000"/>
                  </a:schemeClr>
                </a:solidFill>
                <a:latin typeface="Meiryo" panose="020B0604030504040204" pitchFamily="34" charset="-128"/>
                <a:ea typeface="Meiryo" panose="020B0604030504040204" pitchFamily="34" charset="-128"/>
              </a:rPr>
              <a:t>作られた機械</a:t>
            </a:r>
          </a:p>
        </p:txBody>
      </p:sp>
    </p:spTree>
    <p:extLst>
      <p:ext uri="{BB962C8B-B14F-4D97-AF65-F5344CB8AC3E}">
        <p14:creationId xmlns:p14="http://schemas.microsoft.com/office/powerpoint/2010/main" val="319604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p:tgtEl>
                                          <p:spTgt spid="1028"/>
                                        </p:tgtEl>
                                        <p:attrNameLst>
                                          <p:attrName>ppt_y</p:attrName>
                                        </p:attrNameLst>
                                      </p:cBhvr>
                                      <p:tavLst>
                                        <p:tav tm="0">
                                          <p:val>
                                            <p:strVal val="#ppt_y+#ppt_h*1.125000"/>
                                          </p:val>
                                        </p:tav>
                                        <p:tav tm="100000">
                                          <p:val>
                                            <p:strVal val="#ppt_y"/>
                                          </p:val>
                                        </p:tav>
                                      </p:tavLst>
                                    </p:anim>
                                    <p:animEffect transition="in" filter="wipe(up)">
                                      <p:cBhvr>
                                        <p:cTn id="8" dur="500"/>
                                        <p:tgtEl>
                                          <p:spTgt spid="1028"/>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righ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p:tgtEl>
                                          <p:spTgt spid="11"/>
                                        </p:tgtEl>
                                        <p:attrNameLst>
                                          <p:attrName>ppt_y</p:attrName>
                                        </p:attrNameLst>
                                      </p:cBhvr>
                                      <p:tavLst>
                                        <p:tav tm="0">
                                          <p:val>
                                            <p:strVal val="#ppt_y-#ppt_h*1.125000"/>
                                          </p:val>
                                        </p:tav>
                                        <p:tav tm="100000">
                                          <p:val>
                                            <p:strVal val="#ppt_y"/>
                                          </p:val>
                                        </p:tav>
                                      </p:tavLst>
                                    </p:anim>
                                    <p:animEffect transition="in" filter="wipe(down)">
                                      <p:cBhvr>
                                        <p:cTn id="30" dur="500"/>
                                        <p:tgtEl>
                                          <p:spTgt spid="11"/>
                                        </p:tgtEl>
                                      </p:cBhvr>
                                    </p:animEffect>
                                  </p:childTnLst>
                                </p:cTn>
                              </p:par>
                            </p:childTnLst>
                          </p:cTn>
                        </p:par>
                        <p:par>
                          <p:cTn id="31" fill="hold">
                            <p:stCondLst>
                              <p:cond delay="500"/>
                            </p:stCondLst>
                            <p:childTnLst>
                              <p:par>
                                <p:cTn id="32" presetID="12" presetClass="entr" presetSubtype="1"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p:tgtEl>
                                          <p:spTgt spid="9"/>
                                        </p:tgtEl>
                                        <p:attrNameLst>
                                          <p:attrName>ppt_y</p:attrName>
                                        </p:attrNameLst>
                                      </p:cBhvr>
                                      <p:tavLst>
                                        <p:tav tm="0">
                                          <p:val>
                                            <p:strVal val="#ppt_y-#ppt_h*1.125000"/>
                                          </p:val>
                                        </p:tav>
                                        <p:tav tm="100000">
                                          <p:val>
                                            <p:strVal val="#ppt_y"/>
                                          </p:val>
                                        </p:tav>
                                      </p:tavLst>
                                    </p:anim>
                                    <p:animEffect transition="in" filter="wipe(down)">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p:bldP spid="24"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6CBDDF87-60FF-A441-929C-54697F1A3D89}"/>
              </a:ext>
            </a:extLst>
          </p:cNvPr>
          <p:cNvSpPr/>
          <p:nvPr/>
        </p:nvSpPr>
        <p:spPr>
          <a:xfrm>
            <a:off x="771832" y="1886303"/>
            <a:ext cx="1403376" cy="138193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F5DF9613-271A-9741-A04D-88EA67AB8565}"/>
              </a:ext>
            </a:extLst>
          </p:cNvPr>
          <p:cNvSpPr/>
          <p:nvPr/>
        </p:nvSpPr>
        <p:spPr>
          <a:xfrm>
            <a:off x="2294844" y="1886303"/>
            <a:ext cx="1403376" cy="1381938"/>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D46F3EED-D595-7E48-B29B-81489D0E7694}"/>
              </a:ext>
            </a:extLst>
          </p:cNvPr>
          <p:cNvSpPr/>
          <p:nvPr/>
        </p:nvSpPr>
        <p:spPr>
          <a:xfrm>
            <a:off x="778993" y="3433186"/>
            <a:ext cx="1403376" cy="1381938"/>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E8EC73E9-151D-294A-8DD1-2B264856BFE1}"/>
              </a:ext>
            </a:extLst>
          </p:cNvPr>
          <p:cNvSpPr/>
          <p:nvPr/>
        </p:nvSpPr>
        <p:spPr>
          <a:xfrm>
            <a:off x="2294844" y="3433185"/>
            <a:ext cx="1403376" cy="1381938"/>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33237AB-6815-DF49-8E49-FF627DD934F2}"/>
              </a:ext>
            </a:extLst>
          </p:cNvPr>
          <p:cNvSpPr>
            <a:spLocks noGrp="1"/>
          </p:cNvSpPr>
          <p:nvPr>
            <p:ph type="title"/>
          </p:nvPr>
        </p:nvSpPr>
        <p:spPr/>
        <p:txBody>
          <a:bodyPr/>
          <a:lstStyle/>
          <a:p>
            <a:r>
              <a:rPr kumimoji="1" lang="ja-JP" altLang="en-US"/>
              <a:t>人工知能（</a:t>
            </a:r>
            <a:r>
              <a:rPr kumimoji="1" lang="en-US" altLang="ja-JP" dirty="0"/>
              <a:t>AI</a:t>
            </a:r>
            <a:r>
              <a:rPr kumimoji="1" lang="ja-JP" altLang="en-US"/>
              <a:t>）と汎用型人工知能</a:t>
            </a:r>
            <a:r>
              <a:rPr lang="en-US" altLang="ja-JP" dirty="0"/>
              <a:t>(AGI)</a:t>
            </a:r>
            <a:endParaRPr kumimoji="1" lang="ja-JP" altLang="en-US"/>
          </a:p>
        </p:txBody>
      </p:sp>
      <p:pic>
        <p:nvPicPr>
          <p:cNvPr id="3" name="Picture 4" descr="人工知能と戦う将棋の棋士のイラスト">
            <a:extLst>
              <a:ext uri="{FF2B5EF4-FFF2-40B4-BE49-F238E27FC236}">
                <a16:creationId xmlns:a16="http://schemas.microsoft.com/office/drawing/2014/main" id="{8313DB15-5395-7142-BC51-903D0113C2A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22431" y="3684846"/>
            <a:ext cx="1034970" cy="936073"/>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descr="コンピュータ, 食品 が含まれている画像&#10;&#10;自動的に生成された説明">
            <a:extLst>
              <a:ext uri="{FF2B5EF4-FFF2-40B4-BE49-F238E27FC236}">
                <a16:creationId xmlns:a16="http://schemas.microsoft.com/office/drawing/2014/main" id="{90C633C2-A2E0-8B48-A6E2-6377A797101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4214" y="2142455"/>
            <a:ext cx="1119535" cy="1090147"/>
          </a:xfrm>
          <a:prstGeom prst="rect">
            <a:avLst/>
          </a:prstGeom>
        </p:spPr>
      </p:pic>
      <p:pic>
        <p:nvPicPr>
          <p:cNvPr id="1026" name="Picture 2" descr="スマートスピーカーのイラスト">
            <a:extLst>
              <a:ext uri="{FF2B5EF4-FFF2-40B4-BE49-F238E27FC236}">
                <a16:creationId xmlns:a16="http://schemas.microsoft.com/office/drawing/2014/main" id="{1719ADA8-3532-574D-A2E2-1294F214765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381434" y="2154830"/>
            <a:ext cx="1106786" cy="1047757"/>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F6364188-88C5-8445-A329-24E92A665A68}"/>
              </a:ext>
            </a:extLst>
          </p:cNvPr>
          <p:cNvSpPr txBox="1"/>
          <p:nvPr/>
        </p:nvSpPr>
        <p:spPr>
          <a:xfrm>
            <a:off x="1053871" y="1911100"/>
            <a:ext cx="800219"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顔認証</a:t>
            </a:r>
          </a:p>
        </p:txBody>
      </p:sp>
      <p:sp>
        <p:nvSpPr>
          <p:cNvPr id="7" name="テキスト ボックス 6">
            <a:extLst>
              <a:ext uri="{FF2B5EF4-FFF2-40B4-BE49-F238E27FC236}">
                <a16:creationId xmlns:a16="http://schemas.microsoft.com/office/drawing/2014/main" id="{155A4F9F-D725-1F4A-9F40-868EF4983C76}"/>
              </a:ext>
            </a:extLst>
          </p:cNvPr>
          <p:cNvSpPr txBox="1"/>
          <p:nvPr/>
        </p:nvSpPr>
        <p:spPr>
          <a:xfrm>
            <a:off x="2493830" y="1911100"/>
            <a:ext cx="1005403"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音声認識</a:t>
            </a:r>
          </a:p>
        </p:txBody>
      </p:sp>
      <p:sp>
        <p:nvSpPr>
          <p:cNvPr id="8" name="テキスト ボックス 7">
            <a:extLst>
              <a:ext uri="{FF2B5EF4-FFF2-40B4-BE49-F238E27FC236}">
                <a16:creationId xmlns:a16="http://schemas.microsoft.com/office/drawing/2014/main" id="{5C4B3197-D694-3A4E-83ED-8EC870EABE46}"/>
              </a:ext>
            </a:extLst>
          </p:cNvPr>
          <p:cNvSpPr txBox="1"/>
          <p:nvPr/>
        </p:nvSpPr>
        <p:spPr>
          <a:xfrm>
            <a:off x="1156462" y="3503651"/>
            <a:ext cx="595036"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囲碁</a:t>
            </a:r>
          </a:p>
        </p:txBody>
      </p:sp>
      <p:sp>
        <p:nvSpPr>
          <p:cNvPr id="6" name="テキスト ボックス 5">
            <a:extLst>
              <a:ext uri="{FF2B5EF4-FFF2-40B4-BE49-F238E27FC236}">
                <a16:creationId xmlns:a16="http://schemas.microsoft.com/office/drawing/2014/main" id="{4C42362F-4752-F94B-8CF3-321EBDAC0CE7}"/>
              </a:ext>
            </a:extLst>
          </p:cNvPr>
          <p:cNvSpPr txBox="1"/>
          <p:nvPr/>
        </p:nvSpPr>
        <p:spPr>
          <a:xfrm>
            <a:off x="640510" y="4983897"/>
            <a:ext cx="3262433" cy="707886"/>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特定の領域に特化した</a:t>
            </a:r>
            <a:endParaRPr kumimoji="1" lang="en-US" altLang="ja-JP" sz="2000" b="1" dirty="0">
              <a:solidFill>
                <a:srgbClr val="0070C0"/>
              </a:solidFill>
              <a:latin typeface="Meiryo" panose="020B0604030504040204" pitchFamily="34" charset="-128"/>
              <a:ea typeface="Meiryo" panose="020B0604030504040204" pitchFamily="34" charset="-128"/>
            </a:endParaRPr>
          </a:p>
          <a:p>
            <a:pPr algn="ctr"/>
            <a:r>
              <a:rPr kumimoji="1" lang="ja-JP" altLang="en-US" sz="2000" b="1">
                <a:solidFill>
                  <a:srgbClr val="0070C0"/>
                </a:solidFill>
                <a:latin typeface="Meiryo" panose="020B0604030504040204" pitchFamily="34" charset="-128"/>
                <a:ea typeface="Meiryo" panose="020B0604030504040204" pitchFamily="34" charset="-128"/>
              </a:rPr>
              <a:t>知的処理を行うプログラム</a:t>
            </a:r>
          </a:p>
        </p:txBody>
      </p:sp>
      <p:pic>
        <p:nvPicPr>
          <p:cNvPr id="11" name="図 10">
            <a:extLst>
              <a:ext uri="{FF2B5EF4-FFF2-40B4-BE49-F238E27FC236}">
                <a16:creationId xmlns:a16="http://schemas.microsoft.com/office/drawing/2014/main" id="{A8067FA1-0596-3D44-8573-538BB08C261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25126" y="2806584"/>
            <a:ext cx="497907" cy="434424"/>
          </a:xfrm>
          <a:prstGeom prst="rect">
            <a:avLst/>
          </a:prstGeom>
        </p:spPr>
      </p:pic>
      <p:pic>
        <p:nvPicPr>
          <p:cNvPr id="12" name="図 11">
            <a:extLst>
              <a:ext uri="{FF2B5EF4-FFF2-40B4-BE49-F238E27FC236}">
                <a16:creationId xmlns:a16="http://schemas.microsoft.com/office/drawing/2014/main" id="{B71CD040-0ECC-DF43-A202-967F200F635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25126" y="4372375"/>
            <a:ext cx="497907" cy="434424"/>
          </a:xfrm>
          <a:prstGeom prst="rect">
            <a:avLst/>
          </a:prstGeom>
        </p:spPr>
      </p:pic>
      <p:pic>
        <p:nvPicPr>
          <p:cNvPr id="13" name="図 12">
            <a:extLst>
              <a:ext uri="{FF2B5EF4-FFF2-40B4-BE49-F238E27FC236}">
                <a16:creationId xmlns:a16="http://schemas.microsoft.com/office/drawing/2014/main" id="{4C7C5547-DF7B-6C4E-9F86-AECC7E44BA8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51788" y="2806584"/>
            <a:ext cx="497907" cy="434424"/>
          </a:xfrm>
          <a:prstGeom prst="rect">
            <a:avLst/>
          </a:prstGeom>
        </p:spPr>
      </p:pic>
      <p:pic>
        <p:nvPicPr>
          <p:cNvPr id="1028" name="Picture 4" descr="自動運転カーに乗る人のイラスト">
            <a:extLst>
              <a:ext uri="{FF2B5EF4-FFF2-40B4-BE49-F238E27FC236}">
                <a16:creationId xmlns:a16="http://schemas.microsoft.com/office/drawing/2014/main" id="{7E56C5B0-8BBD-304D-AA2B-F418D2B6D79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440115" y="3759692"/>
            <a:ext cx="1003341" cy="915548"/>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a:extLst>
              <a:ext uri="{FF2B5EF4-FFF2-40B4-BE49-F238E27FC236}">
                <a16:creationId xmlns:a16="http://schemas.microsoft.com/office/drawing/2014/main" id="{9E4C1B38-F078-224E-8D85-5EF94DD6E87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51787" y="4372375"/>
            <a:ext cx="497907" cy="434424"/>
          </a:xfrm>
          <a:prstGeom prst="rect">
            <a:avLst/>
          </a:prstGeom>
        </p:spPr>
      </p:pic>
      <p:sp>
        <p:nvSpPr>
          <p:cNvPr id="16" name="テキスト ボックス 15">
            <a:extLst>
              <a:ext uri="{FF2B5EF4-FFF2-40B4-BE49-F238E27FC236}">
                <a16:creationId xmlns:a16="http://schemas.microsoft.com/office/drawing/2014/main" id="{01077CE6-52DA-5743-B493-BEDE93B9D7E6}"/>
              </a:ext>
            </a:extLst>
          </p:cNvPr>
          <p:cNvSpPr txBox="1"/>
          <p:nvPr/>
        </p:nvSpPr>
        <p:spPr>
          <a:xfrm>
            <a:off x="2493830" y="3495553"/>
            <a:ext cx="1005403"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自動運転</a:t>
            </a:r>
          </a:p>
        </p:txBody>
      </p:sp>
      <p:sp>
        <p:nvSpPr>
          <p:cNvPr id="29" name="テキスト ボックス 28">
            <a:extLst>
              <a:ext uri="{FF2B5EF4-FFF2-40B4-BE49-F238E27FC236}">
                <a16:creationId xmlns:a16="http://schemas.microsoft.com/office/drawing/2014/main" id="{E7C30660-BC04-044C-9B01-85C98E596600}"/>
              </a:ext>
            </a:extLst>
          </p:cNvPr>
          <p:cNvSpPr txBox="1"/>
          <p:nvPr/>
        </p:nvSpPr>
        <p:spPr>
          <a:xfrm>
            <a:off x="890686" y="5772714"/>
            <a:ext cx="2723823" cy="646331"/>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人間がテーマを与え</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lang="ja-JP" altLang="en-US">
                <a:solidFill>
                  <a:srgbClr val="0070C0"/>
                </a:solidFill>
                <a:latin typeface="Meiryo" panose="020B0604030504040204" pitchFamily="34" charset="-128"/>
                <a:ea typeface="Meiryo" panose="020B0604030504040204" pitchFamily="34" charset="-128"/>
              </a:rPr>
              <a:t>人間が能力を拡張させる</a:t>
            </a:r>
            <a:endParaRPr kumimoji="1" lang="ja-JP" altLang="en-US">
              <a:solidFill>
                <a:srgbClr val="0070C0"/>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D34D34E9-725E-734B-A5EC-78729C53748A}"/>
              </a:ext>
            </a:extLst>
          </p:cNvPr>
          <p:cNvSpPr txBox="1"/>
          <p:nvPr/>
        </p:nvSpPr>
        <p:spPr>
          <a:xfrm>
            <a:off x="633242" y="1024121"/>
            <a:ext cx="3238707" cy="738664"/>
          </a:xfrm>
          <a:prstGeom prst="rect">
            <a:avLst/>
          </a:prstGeom>
          <a:noFill/>
        </p:spPr>
        <p:txBody>
          <a:bodyPr wrap="none" rtlCol="0">
            <a:spAutoFit/>
          </a:bodyPr>
          <a:lstStyle/>
          <a:p>
            <a:pPr algn="ctr"/>
            <a:r>
              <a:rPr lang="ja-JP" altLang="en-US" sz="2800" b="1">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人工知能</a:t>
            </a:r>
            <a:r>
              <a:rPr lang="ja-JP" altLang="en-US" sz="1400" b="1">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（特化型人工知能）</a:t>
            </a:r>
            <a:endParaRPr kumimoji="1" lang="en-US" altLang="ja-JP" sz="1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en-US" altLang="ja-JP" sz="1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AI </a:t>
            </a:r>
            <a:r>
              <a:rPr lang="en-US" altLang="ja-JP" sz="1400"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 Artificial Intelligence</a:t>
            </a:r>
            <a:endParaRPr kumimoji="1" lang="ja-JP" altLang="en-US" sz="1400"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14" name="テキスト ボックス 13">
            <a:extLst>
              <a:ext uri="{FF2B5EF4-FFF2-40B4-BE49-F238E27FC236}">
                <a16:creationId xmlns:a16="http://schemas.microsoft.com/office/drawing/2014/main" id="{C2D6F56B-9242-D74F-802B-B1FFF5D2F7CF}"/>
              </a:ext>
            </a:extLst>
          </p:cNvPr>
          <p:cNvSpPr txBox="1"/>
          <p:nvPr/>
        </p:nvSpPr>
        <p:spPr>
          <a:xfrm>
            <a:off x="1653506" y="2888042"/>
            <a:ext cx="441146" cy="338554"/>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AI</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EE112440-A60D-A640-A8C0-250F60E3B56A}"/>
              </a:ext>
            </a:extLst>
          </p:cNvPr>
          <p:cNvSpPr txBox="1"/>
          <p:nvPr/>
        </p:nvSpPr>
        <p:spPr>
          <a:xfrm>
            <a:off x="3180167" y="2888042"/>
            <a:ext cx="441146" cy="338554"/>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AI</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F118A913-3AFD-4E45-B6CC-7F65C704CF65}"/>
              </a:ext>
            </a:extLst>
          </p:cNvPr>
          <p:cNvSpPr txBox="1"/>
          <p:nvPr/>
        </p:nvSpPr>
        <p:spPr>
          <a:xfrm>
            <a:off x="1653506" y="4461241"/>
            <a:ext cx="441146" cy="338554"/>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AI</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619511E4-7553-0142-B51C-5EEB7011DE78}"/>
              </a:ext>
            </a:extLst>
          </p:cNvPr>
          <p:cNvSpPr txBox="1"/>
          <p:nvPr/>
        </p:nvSpPr>
        <p:spPr>
          <a:xfrm>
            <a:off x="3180167" y="4461241"/>
            <a:ext cx="441146" cy="338554"/>
          </a:xfrm>
          <a:prstGeom prst="rect">
            <a:avLst/>
          </a:prstGeom>
          <a:noFill/>
        </p:spPr>
        <p:txBody>
          <a:bodyPr wrap="none" rtlCol="0">
            <a:spAutoFit/>
          </a:bodyPr>
          <a:lstStyle/>
          <a:p>
            <a:pPr algn="ctr"/>
            <a:r>
              <a:rPr kumimoji="1" lang="en-US" altLang="ja-JP" sz="1600" b="1" dirty="0">
                <a:solidFill>
                  <a:schemeClr val="bg1"/>
                </a:solidFill>
                <a:latin typeface="Meiryo" panose="020B0604030504040204" pitchFamily="34" charset="-128"/>
                <a:ea typeface="Meiryo" panose="020B0604030504040204" pitchFamily="34" charset="-128"/>
              </a:rPr>
              <a:t>AI</a:t>
            </a:r>
            <a:endParaRPr kumimoji="1" lang="ja-JP" altLang="en-US" sz="1600" b="1">
              <a:solidFill>
                <a:schemeClr val="bg1"/>
              </a:solidFill>
              <a:latin typeface="Meiryo" panose="020B0604030504040204" pitchFamily="34" charset="-128"/>
              <a:ea typeface="Meiryo" panose="020B0604030504040204" pitchFamily="34" charset="-128"/>
            </a:endParaRPr>
          </a:p>
        </p:txBody>
      </p:sp>
      <p:grpSp>
        <p:nvGrpSpPr>
          <p:cNvPr id="17" name="グループ化 16">
            <a:extLst>
              <a:ext uri="{FF2B5EF4-FFF2-40B4-BE49-F238E27FC236}">
                <a16:creationId xmlns:a16="http://schemas.microsoft.com/office/drawing/2014/main" id="{4A321D55-5548-6749-9387-67E370953E67}"/>
              </a:ext>
            </a:extLst>
          </p:cNvPr>
          <p:cNvGrpSpPr/>
          <p:nvPr/>
        </p:nvGrpSpPr>
        <p:grpSpPr>
          <a:xfrm>
            <a:off x="3701799" y="1913901"/>
            <a:ext cx="1705670" cy="2941688"/>
            <a:chOff x="3685977" y="1916294"/>
            <a:chExt cx="1705670" cy="2941688"/>
          </a:xfrm>
        </p:grpSpPr>
        <p:sp>
          <p:nvSpPr>
            <p:cNvPr id="44" name="テキスト ボックス 43">
              <a:extLst>
                <a:ext uri="{FF2B5EF4-FFF2-40B4-BE49-F238E27FC236}">
                  <a16:creationId xmlns:a16="http://schemas.microsoft.com/office/drawing/2014/main" id="{96C5C87B-ABF8-0143-973C-3CFA941F35A4}"/>
                </a:ext>
              </a:extLst>
            </p:cNvPr>
            <p:cNvSpPr txBox="1"/>
            <p:nvPr/>
          </p:nvSpPr>
          <p:spPr>
            <a:xfrm>
              <a:off x="3752829" y="1916294"/>
              <a:ext cx="1620957" cy="954107"/>
            </a:xfrm>
            <a:prstGeom prst="rect">
              <a:avLst/>
            </a:prstGeom>
            <a:noFill/>
          </p:spPr>
          <p:txBody>
            <a:bodyPr wrap="none" rtlCol="0">
              <a:spAutoFit/>
            </a:bodyPr>
            <a:lstStyle/>
            <a:p>
              <a:pPr algn="ctr"/>
              <a:r>
                <a:rPr lang="ja-JP" altLang="en-US" sz="1400">
                  <a:solidFill>
                    <a:schemeClr val="accent4">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何を知るべきか</a:t>
              </a:r>
              <a:endParaRPr lang="en-US" altLang="ja-JP" sz="1400" dirty="0">
                <a:solidFill>
                  <a:schemeClr val="accent4">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chemeClr val="accent4">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を見つける</a:t>
              </a:r>
              <a:endParaRPr lang="en-US" altLang="ja-JP" sz="1400" dirty="0">
                <a:solidFill>
                  <a:schemeClr val="accent4">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accent4">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どうすればいいか</a:t>
              </a:r>
              <a:endParaRPr kumimoji="1" lang="en-US" altLang="ja-JP" sz="1400" dirty="0">
                <a:solidFill>
                  <a:schemeClr val="accent4">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accent4">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を探す</a:t>
              </a:r>
              <a:endParaRPr kumimoji="1" lang="en-US" altLang="ja-JP" sz="1400" dirty="0">
                <a:solidFill>
                  <a:schemeClr val="accent4">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pic>
          <p:nvPicPr>
            <p:cNvPr id="45" name="図 44">
              <a:extLst>
                <a:ext uri="{FF2B5EF4-FFF2-40B4-BE49-F238E27FC236}">
                  <a16:creationId xmlns:a16="http://schemas.microsoft.com/office/drawing/2014/main" id="{7CD7F72F-56F9-164E-A1D5-A834BB4168C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685977" y="2866469"/>
              <a:ext cx="822657" cy="1041338"/>
            </a:xfrm>
            <a:prstGeom prst="rect">
              <a:avLst/>
            </a:prstGeom>
          </p:spPr>
        </p:pic>
        <p:sp>
          <p:nvSpPr>
            <p:cNvPr id="47" name="テキスト ボックス 46">
              <a:extLst>
                <a:ext uri="{FF2B5EF4-FFF2-40B4-BE49-F238E27FC236}">
                  <a16:creationId xmlns:a16="http://schemas.microsoft.com/office/drawing/2014/main" id="{7DCA5138-DAD7-A047-839E-5E9D6336BF1A}"/>
                </a:ext>
              </a:extLst>
            </p:cNvPr>
            <p:cNvSpPr txBox="1"/>
            <p:nvPr/>
          </p:nvSpPr>
          <p:spPr>
            <a:xfrm>
              <a:off x="3770690" y="4119318"/>
              <a:ext cx="1620957" cy="738664"/>
            </a:xfrm>
            <a:prstGeom prst="rect">
              <a:avLst/>
            </a:prstGeom>
            <a:noFill/>
          </p:spPr>
          <p:txBody>
            <a:bodyPr wrap="none" rtlCol="0">
              <a:spAutoFit/>
            </a:bodyPr>
            <a:lstStyle/>
            <a:p>
              <a:pPr algn="ctr"/>
              <a:r>
                <a:rPr lang="ja-JP" altLang="en-US" sz="14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疑問や興味を持ち</a:t>
              </a:r>
              <a:endParaRPr lang="en-US" altLang="ja-JP" sz="1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目的やテーマを</a:t>
              </a:r>
              <a:endParaRPr lang="en-US" altLang="ja-JP" sz="1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設定する能力</a:t>
              </a:r>
              <a:endParaRPr kumimoji="1" lang="en-US" altLang="ja-JP" sz="1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9" name="グループ化 8">
            <a:extLst>
              <a:ext uri="{FF2B5EF4-FFF2-40B4-BE49-F238E27FC236}">
                <a16:creationId xmlns:a16="http://schemas.microsoft.com/office/drawing/2014/main" id="{4EE9E830-FB40-3144-991D-A78064F818B7}"/>
              </a:ext>
            </a:extLst>
          </p:cNvPr>
          <p:cNvGrpSpPr/>
          <p:nvPr/>
        </p:nvGrpSpPr>
        <p:grpSpPr>
          <a:xfrm>
            <a:off x="4761099" y="1024121"/>
            <a:ext cx="3762458" cy="5394924"/>
            <a:chOff x="4761099" y="1024121"/>
            <a:chExt cx="3762458" cy="5394924"/>
          </a:xfrm>
        </p:grpSpPr>
        <p:sp>
          <p:nvSpPr>
            <p:cNvPr id="38" name="正方形/長方形 37">
              <a:extLst>
                <a:ext uri="{FF2B5EF4-FFF2-40B4-BE49-F238E27FC236}">
                  <a16:creationId xmlns:a16="http://schemas.microsoft.com/office/drawing/2014/main" id="{FBEBE1A9-EAF3-E34E-91B7-66BA3DB5823E}"/>
                </a:ext>
              </a:extLst>
            </p:cNvPr>
            <p:cNvSpPr/>
            <p:nvPr/>
          </p:nvSpPr>
          <p:spPr>
            <a:xfrm>
              <a:off x="5425961" y="1886302"/>
              <a:ext cx="2951326" cy="292882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0" name="Picture 6" descr="家事をする男性・主夫のイラスト">
              <a:extLst>
                <a:ext uri="{FF2B5EF4-FFF2-40B4-BE49-F238E27FC236}">
                  <a16:creationId xmlns:a16="http://schemas.microsoft.com/office/drawing/2014/main" id="{AF0046FD-94FA-DB45-A064-9A3E354F915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642255" y="2254661"/>
              <a:ext cx="752527" cy="9901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遠隔医療のイラスト（医師視点・男性医師）">
              <a:extLst>
                <a:ext uri="{FF2B5EF4-FFF2-40B4-BE49-F238E27FC236}">
                  <a16:creationId xmlns:a16="http://schemas.microsoft.com/office/drawing/2014/main" id="{58A3BF4F-99F2-F643-91C9-99D072D097B0}"/>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131475" y="2170301"/>
              <a:ext cx="1067449" cy="9767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研究・科学実験のイラスト（男性）">
              <a:extLst>
                <a:ext uri="{FF2B5EF4-FFF2-40B4-BE49-F238E27FC236}">
                  <a16:creationId xmlns:a16="http://schemas.microsoft.com/office/drawing/2014/main" id="{8EC9FEB6-226C-104B-9421-E788783340C9}"/>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642255" y="3752010"/>
              <a:ext cx="1017412" cy="96908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カウンセラーのイラスト">
              <a:extLst>
                <a:ext uri="{FF2B5EF4-FFF2-40B4-BE49-F238E27FC236}">
                  <a16:creationId xmlns:a16="http://schemas.microsoft.com/office/drawing/2014/main" id="{2D17A36C-32BC-3F48-A855-F552F5195374}"/>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198365" y="3759692"/>
              <a:ext cx="1017412" cy="976716"/>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8B1AC006-279E-964A-8356-EF9A3BD8E5D4}"/>
                </a:ext>
              </a:extLst>
            </p:cNvPr>
            <p:cNvSpPr txBox="1"/>
            <p:nvPr/>
          </p:nvSpPr>
          <p:spPr>
            <a:xfrm>
              <a:off x="5775965" y="1911759"/>
              <a:ext cx="595036"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家事</a:t>
              </a:r>
            </a:p>
          </p:txBody>
        </p:sp>
        <p:sp>
          <p:nvSpPr>
            <p:cNvPr id="22" name="テキスト ボックス 21">
              <a:extLst>
                <a:ext uri="{FF2B5EF4-FFF2-40B4-BE49-F238E27FC236}">
                  <a16:creationId xmlns:a16="http://schemas.microsoft.com/office/drawing/2014/main" id="{6FA976F5-E17A-7048-BB5C-39CE6BD91871}"/>
                </a:ext>
              </a:extLst>
            </p:cNvPr>
            <p:cNvSpPr txBox="1"/>
            <p:nvPr/>
          </p:nvSpPr>
          <p:spPr>
            <a:xfrm>
              <a:off x="7178035" y="1911100"/>
              <a:ext cx="1005403"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医療診断</a:t>
              </a:r>
              <a:endParaRPr kumimoji="1" lang="ja-JP" altLang="en-US" sz="1600">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E9720C7D-2CCE-7541-A5A9-6913418DF95E}"/>
                </a:ext>
              </a:extLst>
            </p:cNvPr>
            <p:cNvSpPr txBox="1"/>
            <p:nvPr/>
          </p:nvSpPr>
          <p:spPr>
            <a:xfrm>
              <a:off x="5771442" y="3426657"/>
              <a:ext cx="595035" cy="338554"/>
            </a:xfrm>
            <a:prstGeom prst="rect">
              <a:avLst/>
            </a:prstGeom>
            <a:noFill/>
          </p:spPr>
          <p:txBody>
            <a:bodyPr wrap="none" rtlCol="0">
              <a:spAutoFit/>
            </a:bodyPr>
            <a:lstStyle/>
            <a:p>
              <a:pPr algn="ctr"/>
              <a:r>
                <a:rPr kumimoji="1" lang="ja-JP" altLang="en-US" sz="1600">
                  <a:latin typeface="Meiryo" panose="020B0604030504040204" pitchFamily="34" charset="-128"/>
                  <a:ea typeface="Meiryo" panose="020B0604030504040204" pitchFamily="34" charset="-128"/>
                </a:rPr>
                <a:t>研究</a:t>
              </a:r>
            </a:p>
          </p:txBody>
        </p:sp>
        <p:sp>
          <p:nvSpPr>
            <p:cNvPr id="24" name="テキスト ボックス 23">
              <a:extLst>
                <a:ext uri="{FF2B5EF4-FFF2-40B4-BE49-F238E27FC236}">
                  <a16:creationId xmlns:a16="http://schemas.microsoft.com/office/drawing/2014/main" id="{C94F134F-3AFA-9945-A074-222A3C8E21D7}"/>
                </a:ext>
              </a:extLst>
            </p:cNvPr>
            <p:cNvSpPr txBox="1"/>
            <p:nvPr/>
          </p:nvSpPr>
          <p:spPr>
            <a:xfrm>
              <a:off x="7446219" y="3348380"/>
              <a:ext cx="800219" cy="461665"/>
            </a:xfrm>
            <a:prstGeom prst="rect">
              <a:avLst/>
            </a:prstGeom>
            <a:noFill/>
          </p:spPr>
          <p:txBody>
            <a:bodyPr wrap="none" rtlCol="0">
              <a:spAutoFit/>
            </a:bodyPr>
            <a:lstStyle/>
            <a:p>
              <a:pPr algn="r"/>
              <a:r>
                <a:rPr kumimoji="1" lang="ja-JP" altLang="en-US" sz="1200">
                  <a:latin typeface="Meiryo" panose="020B0604030504040204" pitchFamily="34" charset="-128"/>
                  <a:ea typeface="Meiryo" panose="020B0604030504040204" pitchFamily="34" charset="-128"/>
                </a:rPr>
                <a:t>カウンセ</a:t>
              </a:r>
              <a:endParaRPr kumimoji="1" lang="en-US" altLang="ja-JP" sz="1200" dirty="0">
                <a:latin typeface="Meiryo" panose="020B0604030504040204" pitchFamily="34" charset="-128"/>
                <a:ea typeface="Meiryo" panose="020B0604030504040204" pitchFamily="34" charset="-128"/>
              </a:endParaRPr>
            </a:p>
            <a:p>
              <a:pPr algn="r"/>
              <a:r>
                <a:rPr kumimoji="1" lang="ja-JP" altLang="en-US" sz="1200">
                  <a:latin typeface="Meiryo" panose="020B0604030504040204" pitchFamily="34" charset="-128"/>
                  <a:ea typeface="Meiryo" panose="020B0604030504040204" pitchFamily="34" charset="-128"/>
                </a:rPr>
                <a:t>リング</a:t>
              </a:r>
            </a:p>
          </p:txBody>
        </p:sp>
        <p:pic>
          <p:nvPicPr>
            <p:cNvPr id="25" name="図 24">
              <a:extLst>
                <a:ext uri="{FF2B5EF4-FFF2-40B4-BE49-F238E27FC236}">
                  <a16:creationId xmlns:a16="http://schemas.microsoft.com/office/drawing/2014/main" id="{5AD85BAB-43A4-FF4D-9DE3-2F7F18420DD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383634" y="2995899"/>
              <a:ext cx="1017412" cy="887691"/>
            </a:xfrm>
            <a:prstGeom prst="rect">
              <a:avLst/>
            </a:prstGeom>
          </p:spPr>
        </p:pic>
        <p:sp>
          <p:nvSpPr>
            <p:cNvPr id="28" name="テキスト ボックス 27">
              <a:extLst>
                <a:ext uri="{FF2B5EF4-FFF2-40B4-BE49-F238E27FC236}">
                  <a16:creationId xmlns:a16="http://schemas.microsoft.com/office/drawing/2014/main" id="{8D1B2592-4FF5-AB42-AF7C-1FB5138CE9E8}"/>
                </a:ext>
              </a:extLst>
            </p:cNvPr>
            <p:cNvSpPr txBox="1"/>
            <p:nvPr/>
          </p:nvSpPr>
          <p:spPr>
            <a:xfrm>
              <a:off x="5261124" y="4983897"/>
              <a:ext cx="3262433" cy="707886"/>
            </a:xfrm>
            <a:prstGeom prst="rect">
              <a:avLst/>
            </a:prstGeom>
            <a:noFill/>
          </p:spPr>
          <p:txBody>
            <a:bodyPr wrap="none" rtlCol="0">
              <a:spAutoFit/>
            </a:bodyPr>
            <a:lstStyle/>
            <a:p>
              <a:pPr algn="ctr"/>
              <a:r>
                <a:rPr kumimoji="1" lang="ja-JP" altLang="en-US" sz="2000" b="1">
                  <a:solidFill>
                    <a:srgbClr val="7030A0"/>
                  </a:solidFill>
                  <a:latin typeface="Meiryo" panose="020B0604030504040204" pitchFamily="34" charset="-128"/>
                  <a:ea typeface="Meiryo" panose="020B0604030504040204" pitchFamily="34" charset="-128"/>
                </a:rPr>
                <a:t>全ての領域をカバーする</a:t>
              </a:r>
              <a:endParaRPr kumimoji="1" lang="en-US" altLang="ja-JP" sz="2000" b="1" dirty="0">
                <a:solidFill>
                  <a:srgbClr val="7030A0"/>
                </a:solidFill>
                <a:latin typeface="Meiryo" panose="020B0604030504040204" pitchFamily="34" charset="-128"/>
                <a:ea typeface="Meiryo" panose="020B0604030504040204" pitchFamily="34" charset="-128"/>
              </a:endParaRPr>
            </a:p>
            <a:p>
              <a:pPr algn="ctr"/>
              <a:r>
                <a:rPr kumimoji="1" lang="ja-JP" altLang="en-US" sz="2000" b="1">
                  <a:solidFill>
                    <a:srgbClr val="7030A0"/>
                  </a:solidFill>
                  <a:latin typeface="Meiryo" panose="020B0604030504040204" pitchFamily="34" charset="-128"/>
                  <a:ea typeface="Meiryo" panose="020B0604030504040204" pitchFamily="34" charset="-128"/>
                </a:rPr>
                <a:t>知的処理を行うプログラム</a:t>
              </a:r>
            </a:p>
          </p:txBody>
        </p:sp>
        <p:sp>
          <p:nvSpPr>
            <p:cNvPr id="30" name="テキスト ボックス 29">
              <a:extLst>
                <a:ext uri="{FF2B5EF4-FFF2-40B4-BE49-F238E27FC236}">
                  <a16:creationId xmlns:a16="http://schemas.microsoft.com/office/drawing/2014/main" id="{EBC8A261-8363-F14C-980E-B3F89B4F0E8C}"/>
                </a:ext>
              </a:extLst>
            </p:cNvPr>
            <p:cNvSpPr txBox="1"/>
            <p:nvPr/>
          </p:nvSpPr>
          <p:spPr>
            <a:xfrm>
              <a:off x="5425961" y="5772714"/>
              <a:ext cx="2954655" cy="646331"/>
            </a:xfrm>
            <a:prstGeom prst="rect">
              <a:avLst/>
            </a:prstGeom>
            <a:noFill/>
          </p:spPr>
          <p:txBody>
            <a:bodyPr wrap="none" rtlCol="0">
              <a:spAutoFit/>
            </a:bodyPr>
            <a:lstStyle/>
            <a:p>
              <a:pPr algn="ctr"/>
              <a:r>
                <a:rPr kumimoji="1" lang="ja-JP" altLang="en-US">
                  <a:solidFill>
                    <a:srgbClr val="7030A0"/>
                  </a:solidFill>
                  <a:latin typeface="Meiryo" panose="020B0604030504040204" pitchFamily="34" charset="-128"/>
                  <a:ea typeface="Meiryo" panose="020B0604030504040204" pitchFamily="34" charset="-128"/>
                </a:rPr>
                <a:t>自律的にテーマを探し</a:t>
              </a:r>
              <a:endParaRPr kumimoji="1" lang="en-US" altLang="ja-JP" dirty="0">
                <a:solidFill>
                  <a:srgbClr val="7030A0"/>
                </a:solidFill>
                <a:latin typeface="Meiryo" panose="020B0604030504040204" pitchFamily="34" charset="-128"/>
                <a:ea typeface="Meiryo" panose="020B0604030504040204" pitchFamily="34" charset="-128"/>
              </a:endParaRPr>
            </a:p>
            <a:p>
              <a:pPr algn="ctr"/>
              <a:r>
                <a:rPr lang="ja-JP" altLang="en-US">
                  <a:solidFill>
                    <a:srgbClr val="7030A0"/>
                  </a:solidFill>
                  <a:latin typeface="Meiryo" panose="020B0604030504040204" pitchFamily="34" charset="-128"/>
                  <a:ea typeface="Meiryo" panose="020B0604030504040204" pitchFamily="34" charset="-128"/>
                </a:rPr>
                <a:t>自律的に能力を拡張させる</a:t>
              </a:r>
              <a:endParaRPr kumimoji="1" lang="ja-JP" altLang="en-US">
                <a:solidFill>
                  <a:srgbClr val="7030A0"/>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1C48A662-5AA4-0842-9405-639F06E79918}"/>
                </a:ext>
              </a:extLst>
            </p:cNvPr>
            <p:cNvSpPr txBox="1"/>
            <p:nvPr/>
          </p:nvSpPr>
          <p:spPr>
            <a:xfrm>
              <a:off x="5497617" y="1024121"/>
              <a:ext cx="2808013" cy="707886"/>
            </a:xfrm>
            <a:prstGeom prst="rect">
              <a:avLst/>
            </a:prstGeom>
            <a:noFill/>
          </p:spPr>
          <p:txBody>
            <a:bodyPr wrap="none" rtlCol="0">
              <a:spAutoFit/>
            </a:bodyPr>
            <a:lstStyle/>
            <a:p>
              <a:pPr algn="ctr"/>
              <a:r>
                <a:rPr kumimoji="1" lang="ja-JP" altLang="en-US" sz="2800" b="1" dirty="0">
                  <a:solidFill>
                    <a:srgbClr val="7030A0"/>
                  </a:solidFill>
                  <a:effectLst>
                    <a:outerShdw blurRad="50800" dist="38100" dir="2700000" algn="tl" rotWithShape="0">
                      <a:prstClr val="black">
                        <a:alpha val="40000"/>
                      </a:prstClr>
                    </a:outerShdw>
                  </a:effectLst>
                  <a:latin typeface="Meiryo" charset="-128"/>
                  <a:ea typeface="Meiryo" charset="-128"/>
                  <a:cs typeface="Meiryo" charset="-128"/>
                </a:rPr>
                <a:t>汎用型</a:t>
              </a:r>
              <a:r>
                <a:rPr kumimoji="1" lang="ja-JP" altLang="en-US" sz="2800" b="1">
                  <a:solidFill>
                    <a:srgbClr val="7030A0"/>
                  </a:solidFill>
                  <a:effectLst>
                    <a:outerShdw blurRad="50800" dist="38100" dir="2700000" algn="tl" rotWithShape="0">
                      <a:prstClr val="black">
                        <a:alpha val="40000"/>
                      </a:prstClr>
                    </a:outerShdw>
                  </a:effectLst>
                  <a:latin typeface="Meiryo" charset="-128"/>
                  <a:ea typeface="Meiryo" charset="-128"/>
                  <a:cs typeface="Meiryo" charset="-128"/>
                </a:rPr>
                <a:t>人工知能</a:t>
              </a:r>
              <a:endParaRPr kumimoji="1" lang="en-US" altLang="ja-JP" sz="2800" b="1" dirty="0">
                <a:solidFill>
                  <a:srgbClr val="7030A0"/>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en-US" altLang="ja-JP" sz="1200" b="1" dirty="0">
                  <a:solidFill>
                    <a:srgbClr val="7030A0"/>
                  </a:solidFill>
                  <a:effectLst>
                    <a:outerShdw blurRad="50800" dist="38100" dir="2700000" algn="tl" rotWithShape="0">
                      <a:prstClr val="black">
                        <a:alpha val="40000"/>
                      </a:prstClr>
                    </a:outerShdw>
                  </a:effectLst>
                  <a:latin typeface="Meiryo" charset="-128"/>
                  <a:ea typeface="Meiryo" charset="-128"/>
                  <a:cs typeface="Meiryo" charset="-128"/>
                </a:rPr>
                <a:t>AGI </a:t>
              </a:r>
              <a:r>
                <a:rPr lang="en-US" altLang="ja-JP" sz="1200" dirty="0">
                  <a:solidFill>
                    <a:srgbClr val="7030A0"/>
                  </a:solidFill>
                  <a:effectLst>
                    <a:outerShdw blurRad="50800" dist="38100" dir="2700000" algn="tl" rotWithShape="0">
                      <a:prstClr val="black">
                        <a:alpha val="40000"/>
                      </a:prstClr>
                    </a:outerShdw>
                  </a:effectLst>
                  <a:latin typeface="Meiryo" charset="-128"/>
                  <a:ea typeface="Meiryo" charset="-128"/>
                  <a:cs typeface="Meiryo" charset="-128"/>
                </a:rPr>
                <a:t>: Artificial General Intelligence</a:t>
              </a:r>
              <a:endParaRPr kumimoji="1" lang="ja-JP" altLang="en-US" sz="1200" dirty="0">
                <a:solidFill>
                  <a:srgbClr val="7030A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3" name="テキスト ボックス 42">
              <a:extLst>
                <a:ext uri="{FF2B5EF4-FFF2-40B4-BE49-F238E27FC236}">
                  <a16:creationId xmlns:a16="http://schemas.microsoft.com/office/drawing/2014/main" id="{EC9696C5-5162-C640-B81D-B11EBD964617}"/>
                </a:ext>
              </a:extLst>
            </p:cNvPr>
            <p:cNvSpPr txBox="1"/>
            <p:nvPr/>
          </p:nvSpPr>
          <p:spPr>
            <a:xfrm>
              <a:off x="6582666" y="3301312"/>
              <a:ext cx="650692" cy="369332"/>
            </a:xfrm>
            <a:prstGeom prst="rect">
              <a:avLst/>
            </a:prstGeom>
            <a:noFill/>
          </p:spPr>
          <p:txBody>
            <a:bodyPr wrap="none" rtlCol="0">
              <a:spAutoFit/>
            </a:bodyPr>
            <a:lstStyle/>
            <a:p>
              <a:pPr algn="ctr"/>
              <a:r>
                <a:rPr kumimoji="1" lang="en-US" altLang="ja-JP" b="1" dirty="0">
                  <a:solidFill>
                    <a:schemeClr val="bg1"/>
                  </a:solidFill>
                  <a:latin typeface="Meiryo" panose="020B0604030504040204" pitchFamily="34" charset="-128"/>
                  <a:ea typeface="Meiryo" panose="020B0604030504040204" pitchFamily="34" charset="-128"/>
                </a:rPr>
                <a:t>AGI</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48" name="テキスト ボックス 47">
              <a:extLst>
                <a:ext uri="{FF2B5EF4-FFF2-40B4-BE49-F238E27FC236}">
                  <a16:creationId xmlns:a16="http://schemas.microsoft.com/office/drawing/2014/main" id="{1C831557-323B-874E-B642-26FFCDD0D864}"/>
                </a:ext>
              </a:extLst>
            </p:cNvPr>
            <p:cNvSpPr txBox="1"/>
            <p:nvPr/>
          </p:nvSpPr>
          <p:spPr>
            <a:xfrm>
              <a:off x="4761099" y="2994787"/>
              <a:ext cx="444352" cy="246221"/>
            </a:xfrm>
            <a:prstGeom prst="rect">
              <a:avLst/>
            </a:prstGeom>
            <a:noFill/>
          </p:spPr>
          <p:txBody>
            <a:bodyPr wrap="none" rtlCol="0">
              <a:spAutoFit/>
            </a:bodyPr>
            <a:lstStyle/>
            <a:p>
              <a:pPr algn="ctr"/>
              <a:r>
                <a:rPr kumimoji="1" lang="en-US" altLang="ja-JP" sz="1000" b="1" dirty="0">
                  <a:solidFill>
                    <a:schemeClr val="bg1"/>
                  </a:solidFill>
                  <a:latin typeface="Meiryo" panose="020B0604030504040204" pitchFamily="34" charset="-128"/>
                  <a:ea typeface="Meiryo" panose="020B0604030504040204" pitchFamily="34" charset="-128"/>
                </a:rPr>
                <a:t>AGI</a:t>
              </a:r>
              <a:endParaRPr kumimoji="1" lang="ja-JP" altLang="en-US" sz="1000" b="1">
                <a:solidFill>
                  <a:schemeClr val="bg1"/>
                </a:solidFill>
                <a:latin typeface="Meiryo" panose="020B0604030504040204" pitchFamily="34" charset="-128"/>
                <a:ea typeface="Meiryo" panose="020B0604030504040204" pitchFamily="34" charset="-128"/>
              </a:endParaRPr>
            </a:p>
          </p:txBody>
        </p:sp>
      </p:grpSp>
      <p:pic>
        <p:nvPicPr>
          <p:cNvPr id="49" name="図 48">
            <a:extLst>
              <a:ext uri="{FF2B5EF4-FFF2-40B4-BE49-F238E27FC236}">
                <a16:creationId xmlns:a16="http://schemas.microsoft.com/office/drawing/2014/main" id="{53AFEB31-4866-CA43-8677-E19F0F85B0C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552447" y="2884183"/>
            <a:ext cx="892861" cy="1038210"/>
          </a:xfrm>
          <a:prstGeom prst="rect">
            <a:avLst/>
          </a:prstGeom>
        </p:spPr>
      </p:pic>
    </p:spTree>
    <p:extLst>
      <p:ext uri="{BB962C8B-B14F-4D97-AF65-F5344CB8AC3E}">
        <p14:creationId xmlns:p14="http://schemas.microsoft.com/office/powerpoint/2010/main" val="272460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1000"/>
                                        <p:tgtEl>
                                          <p:spTgt spid="49"/>
                                        </p:tgtEl>
                                      </p:cBhvr>
                                    </p:animEffect>
                                    <p:anim calcmode="lin" valueType="num">
                                      <p:cBhvr>
                                        <p:cTn id="15" dur="1000" fill="hold"/>
                                        <p:tgtEl>
                                          <p:spTgt spid="49"/>
                                        </p:tgtEl>
                                        <p:attrNameLst>
                                          <p:attrName>ppt_x</p:attrName>
                                        </p:attrNameLst>
                                      </p:cBhvr>
                                      <p:tavLst>
                                        <p:tav tm="0">
                                          <p:val>
                                            <p:strVal val="#ppt_x"/>
                                          </p:val>
                                        </p:tav>
                                        <p:tav tm="100000">
                                          <p:val>
                                            <p:strVal val="#ppt_x"/>
                                          </p:val>
                                        </p:tav>
                                      </p:tavLst>
                                    </p:anim>
                                    <p:anim calcmode="lin" valueType="num">
                                      <p:cBhvr>
                                        <p:cTn id="16" dur="900" decel="100000" fill="hold"/>
                                        <p:tgtEl>
                                          <p:spTgt spid="4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616930" y="3830760"/>
            <a:ext cx="7910140" cy="242608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3053482" y="4764056"/>
            <a:ext cx="2027624" cy="769342"/>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a:t>「弱い</a:t>
            </a:r>
            <a:r>
              <a:rPr lang="en-US" altLang="ja-JP" dirty="0"/>
              <a:t>AI</a:t>
            </a:r>
            <a:r>
              <a:rPr lang="ja-JP" altLang="en-US"/>
              <a:t>」と「強い</a:t>
            </a:r>
            <a:r>
              <a:rPr lang="en-US" altLang="ja-JP" dirty="0"/>
              <a:t>AI</a:t>
            </a:r>
            <a:r>
              <a:rPr lang="ja-JP" altLang="en-US"/>
              <a:t>」</a:t>
            </a:r>
            <a:endParaRPr kumimoji="1" lang="ja-JP" altLang="en-US" dirty="0"/>
          </a:p>
        </p:txBody>
      </p:sp>
      <p:sp>
        <p:nvSpPr>
          <p:cNvPr id="6" name="正方形/長方形 5"/>
          <p:cNvSpPr/>
          <p:nvPr/>
        </p:nvSpPr>
        <p:spPr>
          <a:xfrm>
            <a:off x="616930" y="1195372"/>
            <a:ext cx="7910140" cy="2426083"/>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0" name="テキスト ボックス 9"/>
          <p:cNvSpPr txBox="1"/>
          <p:nvPr/>
        </p:nvSpPr>
        <p:spPr>
          <a:xfrm>
            <a:off x="909311" y="1797406"/>
            <a:ext cx="1851790" cy="1138773"/>
          </a:xfrm>
          <a:prstGeom prst="rect">
            <a:avLst/>
          </a:prstGeom>
          <a:noFill/>
        </p:spPr>
        <p:txBody>
          <a:bodyPr wrap="none" rtlCol="0">
            <a:spAutoFit/>
          </a:bodyPr>
          <a:lstStyle/>
          <a:p>
            <a:pPr algn="ctr"/>
            <a:r>
              <a:rPr kumimoji="1" lang="ja-JP" altLang="en-US" sz="4000" b="1" dirty="0">
                <a:solidFill>
                  <a:srgbClr val="FFFFFF"/>
                </a:solidFill>
                <a:latin typeface="Meiryo" charset="-128"/>
                <a:ea typeface="Meiryo" charset="-128"/>
                <a:cs typeface="Meiryo" charset="-128"/>
              </a:rPr>
              <a:t>弱い</a:t>
            </a:r>
            <a:r>
              <a:rPr kumimoji="1" lang="en-US" altLang="ja-JP" sz="4000" b="1" dirty="0">
                <a:solidFill>
                  <a:srgbClr val="FFFFFF"/>
                </a:solidFill>
                <a:latin typeface="Meiryo" charset="-128"/>
                <a:ea typeface="Meiryo" charset="-128"/>
                <a:cs typeface="Meiryo" charset="-128"/>
              </a:rPr>
              <a:t>AI</a:t>
            </a:r>
          </a:p>
          <a:p>
            <a:pPr algn="ctr"/>
            <a:r>
              <a:rPr lang="en-US" altLang="ja-JP" sz="2800" dirty="0">
                <a:solidFill>
                  <a:srgbClr val="FFFFFF"/>
                </a:solidFill>
                <a:latin typeface="Meiryo" charset="-128"/>
                <a:ea typeface="Meiryo" charset="-128"/>
                <a:cs typeface="Meiryo" charset="-128"/>
              </a:rPr>
              <a:t>Weak AI</a:t>
            </a:r>
            <a:endParaRPr kumimoji="1" lang="ja-JP" altLang="en-US" sz="2800" dirty="0">
              <a:solidFill>
                <a:srgbClr val="FFFFFF"/>
              </a:solidFill>
              <a:latin typeface="Meiryo" charset="-128"/>
              <a:ea typeface="Meiryo" charset="-128"/>
              <a:cs typeface="Meiryo" charset="-128"/>
            </a:endParaRPr>
          </a:p>
        </p:txBody>
      </p:sp>
      <p:sp>
        <p:nvSpPr>
          <p:cNvPr id="12" name="テキスト ボックス 11"/>
          <p:cNvSpPr txBox="1"/>
          <p:nvPr/>
        </p:nvSpPr>
        <p:spPr>
          <a:xfrm>
            <a:off x="905305" y="4474414"/>
            <a:ext cx="1859803" cy="1138773"/>
          </a:xfrm>
          <a:prstGeom prst="rect">
            <a:avLst/>
          </a:prstGeom>
          <a:noFill/>
        </p:spPr>
        <p:txBody>
          <a:bodyPr wrap="none" rtlCol="0">
            <a:spAutoFit/>
          </a:bodyPr>
          <a:lstStyle/>
          <a:p>
            <a:pPr algn="ctr"/>
            <a:r>
              <a:rPr kumimoji="1" lang="ja-JP" altLang="en-US" sz="4000" b="1" dirty="0">
                <a:solidFill>
                  <a:srgbClr val="FFFFFF"/>
                </a:solidFill>
                <a:latin typeface="Meiryo" charset="-128"/>
                <a:ea typeface="Meiryo" charset="-128"/>
                <a:cs typeface="Meiryo" charset="-128"/>
              </a:rPr>
              <a:t>強い</a:t>
            </a:r>
            <a:r>
              <a:rPr kumimoji="1" lang="en-US" altLang="ja-JP" sz="4000" b="1" dirty="0">
                <a:solidFill>
                  <a:srgbClr val="FFFFFF"/>
                </a:solidFill>
                <a:latin typeface="Meiryo" charset="-128"/>
                <a:ea typeface="Meiryo" charset="-128"/>
                <a:cs typeface="Meiryo" charset="-128"/>
              </a:rPr>
              <a:t>AI</a:t>
            </a:r>
            <a:endParaRPr lang="en-US" altLang="ja-JP" sz="4000" b="1" dirty="0">
              <a:solidFill>
                <a:srgbClr val="FFFFFF"/>
              </a:solidFill>
              <a:latin typeface="Meiryo" charset="-128"/>
              <a:ea typeface="Meiryo" charset="-128"/>
              <a:cs typeface="Meiryo" charset="-128"/>
            </a:endParaRPr>
          </a:p>
          <a:p>
            <a:pPr algn="ctr"/>
            <a:r>
              <a:rPr kumimoji="1" lang="en-US" altLang="ja-JP" sz="2800" dirty="0">
                <a:solidFill>
                  <a:srgbClr val="FFFFFF"/>
                </a:solidFill>
                <a:latin typeface="Meiryo" charset="-128"/>
                <a:ea typeface="Meiryo" charset="-128"/>
                <a:cs typeface="Meiryo" charset="-128"/>
              </a:rPr>
              <a:t>Strong AI</a:t>
            </a:r>
            <a:endParaRPr kumimoji="1" lang="ja-JP" altLang="en-US" sz="2800" dirty="0">
              <a:solidFill>
                <a:srgbClr val="FFFFFF"/>
              </a:solidFill>
              <a:latin typeface="Meiryo" charset="-128"/>
              <a:ea typeface="Meiryo" charset="-128"/>
              <a:cs typeface="Meiryo" charset="-128"/>
            </a:endParaRPr>
          </a:p>
        </p:txBody>
      </p:sp>
      <p:sp>
        <p:nvSpPr>
          <p:cNvPr id="19" name="正方形/長方形 18"/>
          <p:cNvSpPr/>
          <p:nvPr/>
        </p:nvSpPr>
        <p:spPr>
          <a:xfrm>
            <a:off x="3053482" y="1398834"/>
            <a:ext cx="2027624" cy="60505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知能を使ってすることを機械にさせようとす取り組み</a:t>
            </a:r>
            <a:endParaRPr kumimoji="1" lang="ja-JP" altLang="en-US" sz="1200" dirty="0">
              <a:solidFill>
                <a:srgbClr val="FFFFFF"/>
              </a:solidFill>
              <a:latin typeface="Meiryo" charset="-128"/>
              <a:ea typeface="Meiryo" charset="-128"/>
              <a:cs typeface="Meiryo" charset="-128"/>
            </a:endParaRPr>
          </a:p>
        </p:txBody>
      </p:sp>
      <p:sp>
        <p:nvSpPr>
          <p:cNvPr id="20" name="正方形/長方形 19"/>
          <p:cNvSpPr/>
          <p:nvPr/>
        </p:nvSpPr>
        <p:spPr>
          <a:xfrm>
            <a:off x="3053482" y="4080112"/>
            <a:ext cx="2027624" cy="60505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知能そのものをもつ機械を作る取り組み</a:t>
            </a:r>
            <a:endParaRPr kumimoji="1" lang="ja-JP" altLang="en-US" sz="1200" dirty="0">
              <a:solidFill>
                <a:srgbClr val="FFFFFF"/>
              </a:solidFill>
              <a:latin typeface="Meiryo" charset="-128"/>
              <a:ea typeface="Meiryo" charset="-128"/>
              <a:cs typeface="Meiryo" charset="-128"/>
            </a:endParaRPr>
          </a:p>
        </p:txBody>
      </p:sp>
      <p:pic>
        <p:nvPicPr>
          <p:cNvPr id="28" name="図 27" descr="brain-illustration-1940x900_35269.jpg"/>
          <p:cNvPicPr>
            <a:picLocks noChangeAspect="1"/>
          </p:cNvPicPr>
          <p:nvPr/>
        </p:nvPicPr>
        <p:blipFill>
          <a:blip r:embed="rId3" cstate="print">
            <a:clrChange>
              <a:clrFrom>
                <a:srgbClr val="FFEBCF"/>
              </a:clrFrom>
              <a:clrTo>
                <a:srgbClr val="FFEBCF">
                  <a:alpha val="0"/>
                </a:srgbClr>
              </a:clrTo>
            </a:clrChange>
            <a:extLst>
              <a:ext uri="{28A0092B-C50C-407E-A947-70E740481C1C}">
                <a14:useLocalDpi xmlns:a14="http://schemas.microsoft.com/office/drawing/2010/main"/>
              </a:ext>
            </a:extLst>
          </a:blip>
          <a:stretch>
            <a:fillRect/>
          </a:stretch>
        </p:blipFill>
        <p:spPr>
          <a:xfrm>
            <a:off x="3880023" y="4849490"/>
            <a:ext cx="1382777" cy="641495"/>
          </a:xfrm>
          <a:prstGeom prst="rect">
            <a:avLst/>
          </a:prstGeom>
        </p:spPr>
      </p:pic>
      <p:pic>
        <p:nvPicPr>
          <p:cNvPr id="29" name="図 28" descr="11105b75.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53482" y="4807482"/>
            <a:ext cx="963791" cy="771033"/>
          </a:xfrm>
          <a:prstGeom prst="rect">
            <a:avLst/>
          </a:prstGeom>
        </p:spPr>
      </p:pic>
      <p:sp>
        <p:nvSpPr>
          <p:cNvPr id="31" name="右矢印 30"/>
          <p:cNvSpPr/>
          <p:nvPr/>
        </p:nvSpPr>
        <p:spPr>
          <a:xfrm>
            <a:off x="3964361" y="5046457"/>
            <a:ext cx="170954" cy="211673"/>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2" name="正方形/長方形 31"/>
          <p:cNvSpPr/>
          <p:nvPr/>
        </p:nvSpPr>
        <p:spPr>
          <a:xfrm>
            <a:off x="3053482" y="2082845"/>
            <a:ext cx="2027624" cy="769342"/>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3" name="右矢印 32"/>
          <p:cNvSpPr/>
          <p:nvPr/>
        </p:nvSpPr>
        <p:spPr>
          <a:xfrm>
            <a:off x="3964361" y="2365246"/>
            <a:ext cx="170954" cy="211673"/>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34" name="図 33" descr="horse_PNG2545.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13661" y="2150803"/>
            <a:ext cx="834108" cy="626507"/>
          </a:xfrm>
          <a:prstGeom prst="rect">
            <a:avLst/>
          </a:prstGeom>
        </p:spPr>
      </p:pic>
      <p:pic>
        <p:nvPicPr>
          <p:cNvPr id="35" name="図 34" descr="Union-Automobile-Co-1902.jp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35315" y="2150803"/>
            <a:ext cx="945791" cy="592381"/>
          </a:xfrm>
          <a:prstGeom prst="rect">
            <a:avLst/>
          </a:prstGeom>
        </p:spPr>
      </p:pic>
      <p:sp>
        <p:nvSpPr>
          <p:cNvPr id="36" name="テキスト ボックス 35"/>
          <p:cNvSpPr txBox="1"/>
          <p:nvPr/>
        </p:nvSpPr>
        <p:spPr>
          <a:xfrm>
            <a:off x="5262800" y="1405637"/>
            <a:ext cx="3165401" cy="1477328"/>
          </a:xfrm>
          <a:prstGeom prst="rect">
            <a:avLst/>
          </a:prstGeom>
          <a:noFill/>
        </p:spPr>
        <p:txBody>
          <a:bodyPr wrap="square" rtlCol="0">
            <a:spAutoFit/>
          </a:bodyPr>
          <a:lstStyle/>
          <a:p>
            <a:pPr algn="ctr"/>
            <a:r>
              <a:rPr kumimoji="1" lang="ja-JP" altLang="en-US" b="1" dirty="0">
                <a:solidFill>
                  <a:srgbClr val="FFFFFF"/>
                </a:solidFill>
                <a:latin typeface="Meiryo" charset="-128"/>
                <a:ea typeface="Meiryo" charset="-128"/>
                <a:cs typeface="Meiryo" charset="-128"/>
              </a:rPr>
              <a:t>人間のような知的処理の実現</a:t>
            </a:r>
            <a:endParaRPr kumimoji="1" lang="en-US" altLang="ja-JP" b="1" dirty="0">
              <a:solidFill>
                <a:srgbClr val="FFFFFF"/>
              </a:solidFill>
              <a:latin typeface="Meiryo" charset="-128"/>
              <a:ea typeface="Meiryo" charset="-128"/>
              <a:cs typeface="Meiryo" charset="-128"/>
            </a:endParaRPr>
          </a:p>
          <a:p>
            <a:endParaRPr kumimoji="1" lang="en-US" altLang="ja-JP" sz="1600" dirty="0">
              <a:solidFill>
                <a:srgbClr val="FFFFFF"/>
              </a:solidFill>
              <a:latin typeface="Meiryo" charset="-128"/>
              <a:ea typeface="Meiryo" charset="-128"/>
              <a:cs typeface="Meiryo" charset="-128"/>
            </a:endParaRPr>
          </a:p>
          <a:p>
            <a:r>
              <a:rPr kumimoji="1" lang="ja-JP" altLang="en-US" sz="1400" dirty="0">
                <a:solidFill>
                  <a:srgbClr val="FFFFFF"/>
                </a:solidFill>
                <a:latin typeface="Meiryo" charset="-128"/>
                <a:ea typeface="Meiryo" charset="-128"/>
                <a:cs typeface="Meiryo" charset="-128"/>
              </a:rPr>
              <a:t>人間の脳で行う処理のしくみにかかわらず、結果として人間が行う</a:t>
            </a:r>
            <a:r>
              <a:rPr kumimoji="1" lang="ja-JP" altLang="en-US" sz="1400">
                <a:solidFill>
                  <a:srgbClr val="FFFFFF"/>
                </a:solidFill>
                <a:latin typeface="Meiryo" charset="-128"/>
                <a:ea typeface="Meiryo" charset="-128"/>
                <a:cs typeface="Meiryo" charset="-128"/>
              </a:rPr>
              <a:t>知的処理と同様のことが</a:t>
            </a:r>
            <a:r>
              <a:rPr kumimoji="1" lang="ja-JP" altLang="en-US" sz="1400" dirty="0">
                <a:solidFill>
                  <a:srgbClr val="FFFFFF"/>
                </a:solidFill>
                <a:latin typeface="Meiryo" charset="-128"/>
                <a:ea typeface="Meiryo" charset="-128"/>
                <a:cs typeface="Meiryo" charset="-128"/>
              </a:rPr>
              <a:t>できるようになることを目指す。</a:t>
            </a:r>
          </a:p>
        </p:txBody>
      </p:sp>
      <p:sp>
        <p:nvSpPr>
          <p:cNvPr id="37" name="テキスト ボックス 36"/>
          <p:cNvSpPr txBox="1"/>
          <p:nvPr/>
        </p:nvSpPr>
        <p:spPr>
          <a:xfrm>
            <a:off x="5258724" y="4102939"/>
            <a:ext cx="3165401" cy="1477328"/>
          </a:xfrm>
          <a:prstGeom prst="rect">
            <a:avLst/>
          </a:prstGeom>
          <a:noFill/>
        </p:spPr>
        <p:txBody>
          <a:bodyPr wrap="square" rtlCol="0">
            <a:spAutoFit/>
          </a:bodyPr>
          <a:lstStyle/>
          <a:p>
            <a:pPr algn="ctr"/>
            <a:r>
              <a:rPr kumimoji="1" lang="ja-JP" altLang="en-US" b="1" dirty="0">
                <a:solidFill>
                  <a:srgbClr val="FFFFFF"/>
                </a:solidFill>
                <a:latin typeface="Meiryo" charset="-128"/>
                <a:ea typeface="Meiryo" charset="-128"/>
                <a:cs typeface="Meiryo" charset="-128"/>
              </a:rPr>
              <a:t>人間と同等の知能の実現</a:t>
            </a:r>
            <a:endParaRPr kumimoji="1" lang="en-US" altLang="ja-JP" b="1" dirty="0">
              <a:solidFill>
                <a:srgbClr val="FFFFFF"/>
              </a:solidFill>
              <a:latin typeface="Meiryo" charset="-128"/>
              <a:ea typeface="Meiryo" charset="-128"/>
              <a:cs typeface="Meiryo" charset="-128"/>
            </a:endParaRPr>
          </a:p>
          <a:p>
            <a:endParaRPr kumimoji="1" lang="en-US" altLang="ja-JP" sz="1600" dirty="0">
              <a:solidFill>
                <a:srgbClr val="FFFFFF"/>
              </a:solidFill>
              <a:latin typeface="Meiryo" charset="-128"/>
              <a:ea typeface="Meiryo" charset="-128"/>
              <a:cs typeface="Meiryo" charset="-128"/>
            </a:endParaRPr>
          </a:p>
          <a:p>
            <a:r>
              <a:rPr kumimoji="1" lang="ja-JP" altLang="en-US" sz="1400" dirty="0">
                <a:solidFill>
                  <a:srgbClr val="FFFFFF"/>
                </a:solidFill>
                <a:latin typeface="Meiryo" charset="-128"/>
                <a:ea typeface="Meiryo" charset="-128"/>
                <a:cs typeface="Meiryo" charset="-128"/>
              </a:rPr>
              <a:t>脳科学や神経科学の研究成果を取り入れながら、人間の脳機能と</a:t>
            </a:r>
            <a:r>
              <a:rPr kumimoji="1" lang="ja-JP" altLang="en-US" sz="1400">
                <a:solidFill>
                  <a:srgbClr val="FFFFFF"/>
                </a:solidFill>
                <a:latin typeface="Meiryo" charset="-128"/>
                <a:ea typeface="Meiryo" charset="-128"/>
                <a:cs typeface="Meiryo" charset="-128"/>
              </a:rPr>
              <a:t>同等の意識を持ち汎用的</a:t>
            </a:r>
            <a:r>
              <a:rPr kumimoji="1" lang="ja-JP" altLang="en-US" sz="1400" dirty="0">
                <a:solidFill>
                  <a:srgbClr val="FFFFFF"/>
                </a:solidFill>
                <a:latin typeface="Meiryo" charset="-128"/>
                <a:ea typeface="Meiryo" charset="-128"/>
                <a:cs typeface="Meiryo" charset="-128"/>
              </a:rPr>
              <a:t>な知的処理ができるようになることを目指す。</a:t>
            </a:r>
          </a:p>
        </p:txBody>
      </p:sp>
      <p:sp>
        <p:nvSpPr>
          <p:cNvPr id="3" name="正方形/長方形 2">
            <a:extLst>
              <a:ext uri="{FF2B5EF4-FFF2-40B4-BE49-F238E27FC236}">
                <a16:creationId xmlns:a16="http://schemas.microsoft.com/office/drawing/2014/main" id="{B4B43938-3B4C-0B43-B4A8-18FB555BBACD}"/>
              </a:ext>
            </a:extLst>
          </p:cNvPr>
          <p:cNvSpPr/>
          <p:nvPr/>
        </p:nvSpPr>
        <p:spPr>
          <a:xfrm>
            <a:off x="3053482" y="5654717"/>
            <a:ext cx="5370643" cy="523220"/>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自発的に行動や思考、学習を重ねて知能を積み重ねていき、人間に親しい知能を備えて「自意識」を持つ</a:t>
            </a:r>
          </a:p>
        </p:txBody>
      </p:sp>
      <p:sp>
        <p:nvSpPr>
          <p:cNvPr id="5" name="正方形/長方形 4">
            <a:extLst>
              <a:ext uri="{FF2B5EF4-FFF2-40B4-BE49-F238E27FC236}">
                <a16:creationId xmlns:a16="http://schemas.microsoft.com/office/drawing/2014/main" id="{571C81F8-2068-114C-A470-385285641027}"/>
              </a:ext>
            </a:extLst>
          </p:cNvPr>
          <p:cNvSpPr/>
          <p:nvPr/>
        </p:nvSpPr>
        <p:spPr>
          <a:xfrm>
            <a:off x="2972724" y="2963769"/>
            <a:ext cx="5451401" cy="523220"/>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人間の知的能力を一部バックアップあるいは拡張して、業務効率化や知的力仕事を代替してくれる</a:t>
            </a:r>
          </a:p>
        </p:txBody>
      </p:sp>
    </p:spTree>
    <p:extLst>
      <p:ext uri="{BB962C8B-B14F-4D97-AF65-F5344CB8AC3E}">
        <p14:creationId xmlns:p14="http://schemas.microsoft.com/office/powerpoint/2010/main" val="457407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D228D9-7A59-3D44-AB07-99529579FEC5}"/>
              </a:ext>
            </a:extLst>
          </p:cNvPr>
          <p:cNvSpPr>
            <a:spLocks noGrp="1"/>
          </p:cNvSpPr>
          <p:nvPr>
            <p:ph type="title"/>
          </p:nvPr>
        </p:nvSpPr>
        <p:spPr/>
        <p:txBody>
          <a:bodyPr/>
          <a:lstStyle/>
          <a:p>
            <a:r>
              <a:rPr kumimoji="1" lang="ja-JP" altLang="en-US"/>
              <a:t>デジタルな業務基盤と働き方</a:t>
            </a:r>
          </a:p>
        </p:txBody>
      </p:sp>
      <p:pic>
        <p:nvPicPr>
          <p:cNvPr id="4" name="図 3" descr="時計 が含まれている画像&#10;&#10;自動的に生成された説明">
            <a:extLst>
              <a:ext uri="{FF2B5EF4-FFF2-40B4-BE49-F238E27FC236}">
                <a16:creationId xmlns:a16="http://schemas.microsoft.com/office/drawing/2014/main" id="{84A26C0A-E8F7-7A40-8689-08FE1B6D76B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5516" y="2549249"/>
            <a:ext cx="708706" cy="725019"/>
          </a:xfrm>
          <a:prstGeom prst="rect">
            <a:avLst/>
          </a:prstGeom>
          <a:effectLst>
            <a:outerShdw blurRad="50800" dist="38100" dir="2700000" algn="tl" rotWithShape="0">
              <a:prstClr val="black">
                <a:alpha val="40000"/>
              </a:prstClr>
            </a:outerShdw>
            <a:reflection endPos="0" dist="50800" dir="5400000" sy="-100000" algn="bl" rotWithShape="0"/>
          </a:effectLst>
        </p:spPr>
      </p:pic>
      <p:pic>
        <p:nvPicPr>
          <p:cNvPr id="5" name="図 4">
            <a:extLst>
              <a:ext uri="{FF2B5EF4-FFF2-40B4-BE49-F238E27FC236}">
                <a16:creationId xmlns:a16="http://schemas.microsoft.com/office/drawing/2014/main" id="{7E6792D9-C4C7-224A-9239-21824CA7C3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66204" y="2599166"/>
            <a:ext cx="784018" cy="728265"/>
          </a:xfrm>
          <a:prstGeom prst="rect">
            <a:avLst/>
          </a:prstGeom>
          <a:effectLst>
            <a:outerShdw blurRad="50800" dist="38100" dir="2700000" algn="tl" rotWithShape="0">
              <a:prstClr val="black">
                <a:alpha val="40000"/>
              </a:prstClr>
            </a:outerShdw>
            <a:reflection endPos="0" dist="50800" dir="5400000" sy="-100000" algn="bl" rotWithShape="0"/>
          </a:effectLst>
        </p:spPr>
      </p:pic>
      <p:pic>
        <p:nvPicPr>
          <p:cNvPr id="6" name="図 5">
            <a:extLst>
              <a:ext uri="{FF2B5EF4-FFF2-40B4-BE49-F238E27FC236}">
                <a16:creationId xmlns:a16="http://schemas.microsoft.com/office/drawing/2014/main" id="{3788A6B7-EC36-1543-A02C-8318157C913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92204" y="2541095"/>
            <a:ext cx="699643" cy="725019"/>
          </a:xfrm>
          <a:prstGeom prst="rect">
            <a:avLst/>
          </a:prstGeom>
          <a:effectLst>
            <a:outerShdw blurRad="50800" dist="38100" dir="2700000" algn="tl" rotWithShape="0">
              <a:prstClr val="black">
                <a:alpha val="40000"/>
              </a:prstClr>
            </a:outerShdw>
            <a:reflection endPos="0" dist="50800" dir="5400000" sy="-100000" algn="bl" rotWithShape="0"/>
          </a:effectLst>
        </p:spPr>
      </p:pic>
      <p:pic>
        <p:nvPicPr>
          <p:cNvPr id="7" name="図 6">
            <a:extLst>
              <a:ext uri="{FF2B5EF4-FFF2-40B4-BE49-F238E27FC236}">
                <a16:creationId xmlns:a16="http://schemas.microsoft.com/office/drawing/2014/main" id="{25D3E513-4798-174A-A781-79D7263AC58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85952" y="2594769"/>
            <a:ext cx="678511" cy="678511"/>
          </a:xfrm>
          <a:prstGeom prst="rect">
            <a:avLst/>
          </a:prstGeom>
          <a:effectLst>
            <a:outerShdw blurRad="50800" dist="38100" dir="2700000" algn="tl" rotWithShape="0">
              <a:prstClr val="black">
                <a:alpha val="40000"/>
              </a:prstClr>
            </a:outerShdw>
            <a:reflection endPos="0" dist="50800" dir="5400000" sy="-100000" algn="bl" rotWithShape="0"/>
          </a:effectLst>
        </p:spPr>
      </p:pic>
      <p:pic>
        <p:nvPicPr>
          <p:cNvPr id="9" name="図 8">
            <a:extLst>
              <a:ext uri="{FF2B5EF4-FFF2-40B4-BE49-F238E27FC236}">
                <a16:creationId xmlns:a16="http://schemas.microsoft.com/office/drawing/2014/main" id="{0CEEFA0C-26E5-F74E-88CA-D5E523DEE3F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89803" y="2579424"/>
            <a:ext cx="699643" cy="699643"/>
          </a:xfrm>
          <a:prstGeom prst="rect">
            <a:avLst/>
          </a:prstGeom>
          <a:effectLst>
            <a:outerShdw blurRad="50800" dist="38100" dir="2700000" algn="tl" rotWithShape="0">
              <a:prstClr val="black">
                <a:alpha val="40000"/>
              </a:prstClr>
            </a:outerShdw>
            <a:reflection endPos="0" dist="50800" dir="5400000" sy="-100000" algn="bl" rotWithShape="0"/>
          </a:effectLst>
        </p:spPr>
      </p:pic>
      <p:pic>
        <p:nvPicPr>
          <p:cNvPr id="10" name="図 9">
            <a:extLst>
              <a:ext uri="{FF2B5EF4-FFF2-40B4-BE49-F238E27FC236}">
                <a16:creationId xmlns:a16="http://schemas.microsoft.com/office/drawing/2014/main" id="{3B4B764D-B3EF-0848-948D-60128197CEA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431428" y="2549249"/>
            <a:ext cx="708706" cy="725019"/>
          </a:xfrm>
          <a:prstGeom prst="rect">
            <a:avLst/>
          </a:prstGeom>
          <a:effectLst>
            <a:outerShdw blurRad="50800" dist="38100" dir="2700000" algn="tl" rotWithShape="0">
              <a:prstClr val="black">
                <a:alpha val="40000"/>
              </a:prstClr>
            </a:outerShdw>
            <a:reflection endPos="0" dist="50800" dir="5400000" sy="-100000" algn="bl" rotWithShape="0"/>
          </a:effectLst>
        </p:spPr>
      </p:pic>
      <p:sp>
        <p:nvSpPr>
          <p:cNvPr id="11" name="テキスト ボックス 10">
            <a:extLst>
              <a:ext uri="{FF2B5EF4-FFF2-40B4-BE49-F238E27FC236}">
                <a16:creationId xmlns:a16="http://schemas.microsoft.com/office/drawing/2014/main" id="{6C36A388-82B7-3244-A876-3AC6ED0E121B}"/>
              </a:ext>
            </a:extLst>
          </p:cNvPr>
          <p:cNvSpPr txBox="1"/>
          <p:nvPr/>
        </p:nvSpPr>
        <p:spPr>
          <a:xfrm>
            <a:off x="829590" y="1056139"/>
            <a:ext cx="3057247" cy="523220"/>
          </a:xfrm>
          <a:prstGeom prst="rect">
            <a:avLst/>
          </a:prstGeom>
          <a:noFill/>
        </p:spPr>
        <p:txBody>
          <a:bodyPr wrap="none" rtlCol="0">
            <a:spAutoFit/>
          </a:bodyPr>
          <a:lstStyle/>
          <a:p>
            <a:r>
              <a:rPr kumimoji="1" lang="ja-JP" altLang="en-US" sz="2800" b="1">
                <a:solidFill>
                  <a:schemeClr val="accent3">
                    <a:lumMod val="75000"/>
                  </a:schemeClr>
                </a:solidFill>
                <a:latin typeface="Meiryo" panose="020B0604030504040204" pitchFamily="34" charset="-128"/>
                <a:ea typeface="Meiryo" panose="020B0604030504040204" pitchFamily="34" charset="-128"/>
              </a:rPr>
              <a:t>モノが主役の時代</a:t>
            </a:r>
          </a:p>
        </p:txBody>
      </p:sp>
      <p:sp>
        <p:nvSpPr>
          <p:cNvPr id="12" name="テキスト ボックス 11">
            <a:extLst>
              <a:ext uri="{FF2B5EF4-FFF2-40B4-BE49-F238E27FC236}">
                <a16:creationId xmlns:a16="http://schemas.microsoft.com/office/drawing/2014/main" id="{416C70B1-4D23-6B4C-8BA1-A8B5F54FBC98}"/>
              </a:ext>
            </a:extLst>
          </p:cNvPr>
          <p:cNvSpPr txBox="1"/>
          <p:nvPr/>
        </p:nvSpPr>
        <p:spPr>
          <a:xfrm>
            <a:off x="4898085" y="1052406"/>
            <a:ext cx="3775393" cy="523220"/>
          </a:xfrm>
          <a:prstGeom prst="rect">
            <a:avLst/>
          </a:prstGeom>
          <a:noFill/>
        </p:spPr>
        <p:txBody>
          <a:bodyPr wrap="none" rtlCol="0">
            <a:spAutoFit/>
          </a:bodyPr>
          <a:lstStyle/>
          <a:p>
            <a:r>
              <a:rPr kumimoji="1" lang="ja-JP" altLang="en-US" sz="2800" b="1">
                <a:solidFill>
                  <a:srgbClr val="0070C0"/>
                </a:solidFill>
                <a:latin typeface="Meiryo" panose="020B0604030504040204" pitchFamily="34" charset="-128"/>
                <a:ea typeface="Meiryo" panose="020B0604030504040204" pitchFamily="34" charset="-128"/>
              </a:rPr>
              <a:t>サービスが主役の時代</a:t>
            </a:r>
          </a:p>
        </p:txBody>
      </p:sp>
      <p:sp>
        <p:nvSpPr>
          <p:cNvPr id="13" name="テキスト ボックス 12">
            <a:extLst>
              <a:ext uri="{FF2B5EF4-FFF2-40B4-BE49-F238E27FC236}">
                <a16:creationId xmlns:a16="http://schemas.microsoft.com/office/drawing/2014/main" id="{8A2E70B7-FC0F-444B-A3C0-1C130A34E015}"/>
              </a:ext>
            </a:extLst>
          </p:cNvPr>
          <p:cNvSpPr txBox="1"/>
          <p:nvPr/>
        </p:nvSpPr>
        <p:spPr>
          <a:xfrm>
            <a:off x="1342552" y="1615975"/>
            <a:ext cx="2031325" cy="923330"/>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組織の効率</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均質な労働力</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a:solidFill>
                  <a:schemeClr val="accent3">
                    <a:lumMod val="75000"/>
                  </a:schemeClr>
                </a:solidFill>
                <a:latin typeface="Meiryo" panose="020B0604030504040204" pitchFamily="34" charset="-128"/>
                <a:ea typeface="Meiryo" panose="020B0604030504040204" pitchFamily="34" charset="-128"/>
              </a:rPr>
              <a:t>継続的価値の向上</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62E2AD27-825B-C945-B396-39DB008BB0FE}"/>
              </a:ext>
            </a:extLst>
          </p:cNvPr>
          <p:cNvSpPr txBox="1"/>
          <p:nvPr/>
        </p:nvSpPr>
        <p:spPr>
          <a:xfrm>
            <a:off x="5770120" y="1615860"/>
            <a:ext cx="2031325" cy="923330"/>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個人の才能</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lang="ja-JP" altLang="en-US">
                <a:solidFill>
                  <a:srgbClr val="0070C0"/>
                </a:solidFill>
                <a:latin typeface="Meiryo" panose="020B0604030504040204" pitchFamily="34" charset="-128"/>
                <a:ea typeface="Meiryo" panose="020B0604030504040204" pitchFamily="34" charset="-128"/>
              </a:rPr>
              <a:t>多才な労働力</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新規的価値の創出</a:t>
            </a:r>
          </a:p>
        </p:txBody>
      </p:sp>
      <p:sp>
        <p:nvSpPr>
          <p:cNvPr id="16" name="テキスト ボックス 15">
            <a:extLst>
              <a:ext uri="{FF2B5EF4-FFF2-40B4-BE49-F238E27FC236}">
                <a16:creationId xmlns:a16="http://schemas.microsoft.com/office/drawing/2014/main" id="{645A243D-24FA-484B-BE29-48E5162DAFAA}"/>
              </a:ext>
            </a:extLst>
          </p:cNvPr>
          <p:cNvSpPr txBox="1"/>
          <p:nvPr/>
        </p:nvSpPr>
        <p:spPr>
          <a:xfrm>
            <a:off x="880888" y="3361676"/>
            <a:ext cx="2954655" cy="923330"/>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組織階層による</a:t>
            </a:r>
            <a:r>
              <a:rPr lang="ja-JP" altLang="en-US">
                <a:solidFill>
                  <a:schemeClr val="accent3">
                    <a:lumMod val="75000"/>
                  </a:schemeClr>
                </a:solidFill>
                <a:latin typeface="Meiryo" panose="020B0604030504040204" pitchFamily="34" charset="-128"/>
                <a:ea typeface="Meiryo" panose="020B0604030504040204" pitchFamily="34" charset="-128"/>
              </a:rPr>
              <a:t>統制と管理</a:t>
            </a:r>
            <a:endParaRPr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a:solidFill>
                  <a:schemeClr val="accent3">
                    <a:lumMod val="75000"/>
                  </a:schemeClr>
                </a:solidFill>
                <a:latin typeface="Meiryo" panose="020B0604030504040204" pitchFamily="34" charset="-128"/>
                <a:ea typeface="Meiryo" panose="020B0604030504040204" pitchFamily="34" charset="-128"/>
              </a:rPr>
              <a:t>規律やルールによる運用</a:t>
            </a:r>
          </a:p>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場所や時間による縛り</a:t>
            </a:r>
          </a:p>
        </p:txBody>
      </p:sp>
      <p:sp>
        <p:nvSpPr>
          <p:cNvPr id="18" name="テキスト ボックス 17">
            <a:extLst>
              <a:ext uri="{FF2B5EF4-FFF2-40B4-BE49-F238E27FC236}">
                <a16:creationId xmlns:a16="http://schemas.microsoft.com/office/drawing/2014/main" id="{0A88EAFA-649E-FA4B-866F-8C85C728799C}"/>
              </a:ext>
            </a:extLst>
          </p:cNvPr>
          <p:cNvSpPr txBox="1"/>
          <p:nvPr/>
        </p:nvSpPr>
        <p:spPr>
          <a:xfrm>
            <a:off x="5308456" y="3361676"/>
            <a:ext cx="2954655" cy="923330"/>
          </a:xfrm>
          <a:prstGeom prst="rect">
            <a:avLst/>
          </a:prstGeom>
          <a:noFill/>
        </p:spPr>
        <p:txBody>
          <a:bodyPr wrap="none" rtlCol="0">
            <a:spAutoFit/>
          </a:bodyPr>
          <a:lstStyle/>
          <a:p>
            <a:pPr algn="ctr"/>
            <a:r>
              <a:rPr lang="ja-JP" altLang="en-US">
                <a:solidFill>
                  <a:srgbClr val="0070C0"/>
                </a:solidFill>
                <a:latin typeface="Meiryo" panose="020B0604030504040204" pitchFamily="34" charset="-128"/>
                <a:ea typeface="Meiryo" panose="020B0604030504040204" pitchFamily="34" charset="-128"/>
              </a:rPr>
              <a:t>ビジョンや事業目的の共有</a:t>
            </a:r>
            <a:endParaRPr lang="en-US" altLang="ja-JP" dirty="0">
              <a:solidFill>
                <a:srgbClr val="0070C0"/>
              </a:solidFill>
              <a:latin typeface="Meiryo" panose="020B0604030504040204" pitchFamily="34" charset="-128"/>
              <a:ea typeface="Meiryo" panose="020B0604030504040204" pitchFamily="34" charset="-128"/>
            </a:endParaRPr>
          </a:p>
          <a:p>
            <a:pPr algn="ctr"/>
            <a:r>
              <a:rPr lang="ja-JP" altLang="en-US">
                <a:solidFill>
                  <a:srgbClr val="0070C0"/>
                </a:solidFill>
                <a:latin typeface="Meiryo" panose="020B0604030504040204" pitchFamily="34" charset="-128"/>
                <a:ea typeface="Meiryo" panose="020B0604030504040204" pitchFamily="34" charset="-128"/>
              </a:rPr>
              <a:t>自律したチームによる運用</a:t>
            </a:r>
          </a:p>
          <a:p>
            <a:pPr algn="ctr"/>
            <a:r>
              <a:rPr kumimoji="1" lang="ja-JP" altLang="en-US">
                <a:solidFill>
                  <a:srgbClr val="0070C0"/>
                </a:solidFill>
                <a:latin typeface="Meiryo" panose="020B0604030504040204" pitchFamily="34" charset="-128"/>
                <a:ea typeface="Meiryo" panose="020B0604030504040204" pitchFamily="34" charset="-128"/>
              </a:rPr>
              <a:t>場所や時間の制約から解放</a:t>
            </a:r>
          </a:p>
        </p:txBody>
      </p:sp>
      <p:sp>
        <p:nvSpPr>
          <p:cNvPr id="21" name="テキスト ボックス 20">
            <a:extLst>
              <a:ext uri="{FF2B5EF4-FFF2-40B4-BE49-F238E27FC236}">
                <a16:creationId xmlns:a16="http://schemas.microsoft.com/office/drawing/2014/main" id="{3E1A7040-CCB7-B14E-9063-E130AE905312}"/>
              </a:ext>
            </a:extLst>
          </p:cNvPr>
          <p:cNvSpPr txBox="1"/>
          <p:nvPr/>
        </p:nvSpPr>
        <p:spPr>
          <a:xfrm>
            <a:off x="1111721" y="5976677"/>
            <a:ext cx="2492990" cy="400110"/>
          </a:xfrm>
          <a:prstGeom prst="rect">
            <a:avLst/>
          </a:prstGeom>
          <a:noFill/>
        </p:spPr>
        <p:txBody>
          <a:bodyPr wrap="none" rtlCol="0">
            <a:spAutoFit/>
          </a:bodyPr>
          <a:lstStyle/>
          <a:p>
            <a:pPr algn="ctr"/>
            <a:r>
              <a:rPr kumimoji="1" lang="ja-JP" altLang="en-US" sz="2000" b="1">
                <a:solidFill>
                  <a:schemeClr val="accent3">
                    <a:lumMod val="75000"/>
                  </a:schemeClr>
                </a:solidFill>
                <a:latin typeface="Meiryo" panose="020B0604030504040204" pitchFamily="34" charset="-128"/>
                <a:ea typeface="Meiryo" panose="020B0604030504040204" pitchFamily="34" charset="-128"/>
              </a:rPr>
              <a:t>アナログな業務基盤</a:t>
            </a:r>
          </a:p>
        </p:txBody>
      </p:sp>
      <p:sp>
        <p:nvSpPr>
          <p:cNvPr id="22" name="テキスト ボックス 21">
            <a:extLst>
              <a:ext uri="{FF2B5EF4-FFF2-40B4-BE49-F238E27FC236}">
                <a16:creationId xmlns:a16="http://schemas.microsoft.com/office/drawing/2014/main" id="{A8784D08-5C9C-464F-9AFE-036FDC7B44B0}"/>
              </a:ext>
            </a:extLst>
          </p:cNvPr>
          <p:cNvSpPr txBox="1"/>
          <p:nvPr/>
        </p:nvSpPr>
        <p:spPr>
          <a:xfrm>
            <a:off x="5539289" y="5976677"/>
            <a:ext cx="2492990"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デジタルな業務基盤</a:t>
            </a:r>
          </a:p>
        </p:txBody>
      </p:sp>
      <p:sp>
        <p:nvSpPr>
          <p:cNvPr id="29" name="テキスト ボックス 28">
            <a:extLst>
              <a:ext uri="{FF2B5EF4-FFF2-40B4-BE49-F238E27FC236}">
                <a16:creationId xmlns:a16="http://schemas.microsoft.com/office/drawing/2014/main" id="{6347F388-CDFE-8B26-F68F-81BB96E1EEF9}"/>
              </a:ext>
            </a:extLst>
          </p:cNvPr>
          <p:cNvSpPr txBox="1"/>
          <p:nvPr/>
        </p:nvSpPr>
        <p:spPr>
          <a:xfrm>
            <a:off x="1247976" y="4232201"/>
            <a:ext cx="2220480" cy="1569660"/>
          </a:xfrm>
          <a:prstGeom prst="rect">
            <a:avLst/>
          </a:prstGeom>
          <a:noFill/>
        </p:spPr>
        <p:txBody>
          <a:bodyPr wrap="none" rtlCol="0">
            <a:spAutoFit/>
          </a:bodyPr>
          <a:lstStyle/>
          <a:p>
            <a:pPr algn="ctr"/>
            <a:r>
              <a:rPr kumimoji="1" lang="ja-JP" altLang="en-US" sz="3200" b="1">
                <a:solidFill>
                  <a:srgbClr val="00B050"/>
                </a:solidFill>
                <a:effectLst>
                  <a:outerShdw blurRad="50800" dist="38100" dir="2700000" algn="tl" rotWithShape="0">
                    <a:prstClr val="black">
                      <a:alpha val="40000"/>
                    </a:prstClr>
                  </a:outerShdw>
                </a:effectLst>
              </a:rPr>
              <a:t>労働力を</a:t>
            </a:r>
            <a:endParaRPr kumimoji="1" lang="en-US" altLang="ja-JP" sz="3200" b="1" dirty="0">
              <a:solidFill>
                <a:srgbClr val="00B050"/>
              </a:solidFill>
              <a:effectLst>
                <a:outerShdw blurRad="50800" dist="38100" dir="2700000" algn="tl" rotWithShape="0">
                  <a:prstClr val="black">
                    <a:alpha val="40000"/>
                  </a:prstClr>
                </a:outerShdw>
              </a:effectLst>
            </a:endParaRPr>
          </a:p>
          <a:p>
            <a:pPr algn="ctr"/>
            <a:r>
              <a:rPr kumimoji="1" lang="ja-JP" altLang="en-US" sz="3200" b="1">
                <a:solidFill>
                  <a:srgbClr val="00B050"/>
                </a:solidFill>
                <a:effectLst>
                  <a:outerShdw blurRad="50800" dist="38100" dir="2700000" algn="tl" rotWithShape="0">
                    <a:prstClr val="black">
                      <a:alpha val="40000"/>
                    </a:prstClr>
                  </a:outerShdw>
                </a:effectLst>
              </a:rPr>
              <a:t>事業価値に</a:t>
            </a:r>
            <a:endParaRPr kumimoji="1" lang="en-US" altLang="ja-JP" sz="3200" b="1" dirty="0">
              <a:solidFill>
                <a:srgbClr val="00B050"/>
              </a:solidFill>
              <a:effectLst>
                <a:outerShdw blurRad="50800" dist="38100" dir="2700000" algn="tl" rotWithShape="0">
                  <a:prstClr val="black">
                    <a:alpha val="40000"/>
                  </a:prstClr>
                </a:outerShdw>
              </a:effectLst>
            </a:endParaRPr>
          </a:p>
          <a:p>
            <a:pPr algn="ctr"/>
            <a:r>
              <a:rPr kumimoji="1" lang="ja-JP" altLang="en-US" sz="3200" b="1">
                <a:solidFill>
                  <a:srgbClr val="00B050"/>
                </a:solidFill>
                <a:effectLst>
                  <a:outerShdw blurRad="50800" dist="38100" dir="2700000" algn="tl" rotWithShape="0">
                    <a:prstClr val="black">
                      <a:alpha val="40000"/>
                    </a:prstClr>
                  </a:outerShdw>
                </a:effectLst>
              </a:rPr>
              <a:t>転換する</a:t>
            </a:r>
          </a:p>
        </p:txBody>
      </p:sp>
      <p:sp>
        <p:nvSpPr>
          <p:cNvPr id="32" name="テキスト ボックス 31">
            <a:extLst>
              <a:ext uri="{FF2B5EF4-FFF2-40B4-BE49-F238E27FC236}">
                <a16:creationId xmlns:a16="http://schemas.microsoft.com/office/drawing/2014/main" id="{1C6A3CA3-ADD1-4432-E20C-33C7453DD324}"/>
              </a:ext>
            </a:extLst>
          </p:cNvPr>
          <p:cNvSpPr txBox="1"/>
          <p:nvPr/>
        </p:nvSpPr>
        <p:spPr>
          <a:xfrm>
            <a:off x="5675544" y="4219074"/>
            <a:ext cx="2220480" cy="1569660"/>
          </a:xfrm>
          <a:prstGeom prst="rect">
            <a:avLst/>
          </a:prstGeom>
          <a:noFill/>
        </p:spPr>
        <p:txBody>
          <a:bodyPr wrap="none" rtlCol="0">
            <a:spAutoFit/>
          </a:bodyPr>
          <a:lstStyle/>
          <a:p>
            <a:pPr algn="ctr"/>
            <a:r>
              <a:rPr kumimoji="1" lang="ja-JP" altLang="en-US" sz="3200" b="1">
                <a:solidFill>
                  <a:srgbClr val="0432FF"/>
                </a:solidFill>
                <a:effectLst>
                  <a:outerShdw blurRad="50800" dist="38100" dir="2700000" algn="tl" rotWithShape="0">
                    <a:prstClr val="black">
                      <a:alpha val="40000"/>
                    </a:prstClr>
                  </a:outerShdw>
                </a:effectLst>
              </a:rPr>
              <a:t>知識力を</a:t>
            </a:r>
            <a:endParaRPr kumimoji="1" lang="en-US" altLang="ja-JP" sz="3200" b="1" dirty="0">
              <a:solidFill>
                <a:srgbClr val="0432FF"/>
              </a:solidFill>
              <a:effectLst>
                <a:outerShdw blurRad="50800" dist="38100" dir="2700000" algn="tl" rotWithShape="0">
                  <a:prstClr val="black">
                    <a:alpha val="40000"/>
                  </a:prstClr>
                </a:outerShdw>
              </a:effectLst>
            </a:endParaRPr>
          </a:p>
          <a:p>
            <a:pPr algn="ctr"/>
            <a:r>
              <a:rPr kumimoji="1" lang="ja-JP" altLang="en-US" sz="3200" b="1">
                <a:solidFill>
                  <a:srgbClr val="0432FF"/>
                </a:solidFill>
                <a:effectLst>
                  <a:outerShdw blurRad="50800" dist="38100" dir="2700000" algn="tl" rotWithShape="0">
                    <a:prstClr val="black">
                      <a:alpha val="40000"/>
                    </a:prstClr>
                  </a:outerShdw>
                </a:effectLst>
              </a:rPr>
              <a:t>事業価値に</a:t>
            </a:r>
            <a:endParaRPr kumimoji="1" lang="en-US" altLang="ja-JP" sz="3200" b="1" dirty="0">
              <a:solidFill>
                <a:srgbClr val="0432FF"/>
              </a:solidFill>
              <a:effectLst>
                <a:outerShdw blurRad="50800" dist="38100" dir="2700000" algn="tl" rotWithShape="0">
                  <a:prstClr val="black">
                    <a:alpha val="40000"/>
                  </a:prstClr>
                </a:outerShdw>
              </a:effectLst>
            </a:endParaRPr>
          </a:p>
          <a:p>
            <a:pPr algn="ctr"/>
            <a:r>
              <a:rPr kumimoji="1" lang="ja-JP" altLang="en-US" sz="3200" b="1">
                <a:solidFill>
                  <a:srgbClr val="0432FF"/>
                </a:solidFill>
                <a:effectLst>
                  <a:outerShdw blurRad="50800" dist="38100" dir="2700000" algn="tl" rotWithShape="0">
                    <a:prstClr val="black">
                      <a:alpha val="40000"/>
                    </a:prstClr>
                  </a:outerShdw>
                </a:effectLst>
              </a:rPr>
              <a:t>転換する</a:t>
            </a:r>
          </a:p>
        </p:txBody>
      </p:sp>
    </p:spTree>
    <p:extLst>
      <p:ext uri="{BB962C8B-B14F-4D97-AF65-F5344CB8AC3E}">
        <p14:creationId xmlns:p14="http://schemas.microsoft.com/office/powerpoint/2010/main" val="105259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p:tgtEl>
                                          <p:spTgt spid="21"/>
                                        </p:tgtEl>
                                        <p:attrNameLst>
                                          <p:attrName>ppt_y</p:attrName>
                                        </p:attrNameLst>
                                      </p:cBhvr>
                                      <p:tavLst>
                                        <p:tav tm="0">
                                          <p:val>
                                            <p:strVal val="#ppt_y-#ppt_h*1.125000"/>
                                          </p:val>
                                        </p:tav>
                                        <p:tav tm="100000">
                                          <p:val>
                                            <p:strVal val="#ppt_y"/>
                                          </p:val>
                                        </p:tav>
                                      </p:tavLst>
                                    </p:anim>
                                    <p:animEffect transition="in" filter="wipe(down)">
                                      <p:cBhvr>
                                        <p:cTn id="20" dur="500"/>
                                        <p:tgtEl>
                                          <p:spTgt spid="21"/>
                                        </p:tgtEl>
                                      </p:cBhvr>
                                    </p:animEffect>
                                  </p:childTnLst>
                                </p:cTn>
                              </p:par>
                              <p:par>
                                <p:cTn id="21" presetID="12" presetClass="entr" presetSubtype="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p:tgtEl>
                                          <p:spTgt spid="22"/>
                                        </p:tgtEl>
                                        <p:attrNameLst>
                                          <p:attrName>ppt_y</p:attrName>
                                        </p:attrNameLst>
                                      </p:cBhvr>
                                      <p:tavLst>
                                        <p:tav tm="0">
                                          <p:val>
                                            <p:strVal val="#ppt_y-#ppt_h*1.125000"/>
                                          </p:val>
                                        </p:tav>
                                        <p:tav tm="100000">
                                          <p:val>
                                            <p:strVal val="#ppt_y"/>
                                          </p:val>
                                        </p:tav>
                                      </p:tavLst>
                                    </p:anim>
                                    <p:animEffect transition="in" filter="wipe(down)">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9" grpId="0"/>
      <p:bldP spid="32"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046011E3-8F9C-694F-BA49-EC3B6ACF25BE}"/>
              </a:ext>
            </a:extLst>
          </p:cNvPr>
          <p:cNvSpPr/>
          <p:nvPr/>
        </p:nvSpPr>
        <p:spPr>
          <a:xfrm>
            <a:off x="598870" y="1750105"/>
            <a:ext cx="3464416" cy="1859455"/>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C8791939-05B8-F64A-9490-4E409A5FE581}"/>
              </a:ext>
            </a:extLst>
          </p:cNvPr>
          <p:cNvSpPr/>
          <p:nvPr/>
        </p:nvSpPr>
        <p:spPr>
          <a:xfrm>
            <a:off x="4111582" y="1750103"/>
            <a:ext cx="4433550" cy="1859455"/>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50000"/>
                </a:schemeClr>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728BE71D-A30E-6B40-A89A-C0AA486D1B6A}"/>
              </a:ext>
            </a:extLst>
          </p:cNvPr>
          <p:cNvSpPr/>
          <p:nvPr/>
        </p:nvSpPr>
        <p:spPr>
          <a:xfrm>
            <a:off x="598869" y="937296"/>
            <a:ext cx="7946261" cy="46855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9FC6649-B310-A449-9A69-1B225A6AF67C}"/>
              </a:ext>
            </a:extLst>
          </p:cNvPr>
          <p:cNvSpPr>
            <a:spLocks noGrp="1"/>
          </p:cNvSpPr>
          <p:nvPr>
            <p:ph type="title"/>
          </p:nvPr>
        </p:nvSpPr>
        <p:spPr/>
        <p:txBody>
          <a:bodyPr/>
          <a:lstStyle/>
          <a:p>
            <a:r>
              <a:rPr kumimoji="1" lang="ja-JP" altLang="en-US"/>
              <a:t>人工知能の分類　まとめ</a:t>
            </a:r>
          </a:p>
        </p:txBody>
      </p:sp>
      <p:sp>
        <p:nvSpPr>
          <p:cNvPr id="6" name="正方形/長方形 5">
            <a:extLst>
              <a:ext uri="{FF2B5EF4-FFF2-40B4-BE49-F238E27FC236}">
                <a16:creationId xmlns:a16="http://schemas.microsoft.com/office/drawing/2014/main" id="{3CAE618B-8713-844C-98C8-A65DBC448884}"/>
              </a:ext>
            </a:extLst>
          </p:cNvPr>
          <p:cNvSpPr/>
          <p:nvPr/>
        </p:nvSpPr>
        <p:spPr>
          <a:xfrm>
            <a:off x="2940785" y="1003528"/>
            <a:ext cx="3262433" cy="400110"/>
          </a:xfrm>
          <a:prstGeom prst="rect">
            <a:avLst/>
          </a:prstGeom>
        </p:spPr>
        <p:txBody>
          <a:bodyPr wrap="none">
            <a:spAutoFit/>
          </a:bodyPr>
          <a:lstStyle/>
          <a:p>
            <a:pPr algn="ctr"/>
            <a:r>
              <a:rPr lang="ja-JP" altLang="en-US" sz="2000">
                <a:solidFill>
                  <a:schemeClr val="bg1"/>
                </a:solidFill>
                <a:latin typeface="Meiryo" panose="020B0604030504040204" pitchFamily="34" charset="-128"/>
                <a:ea typeface="Meiryo" panose="020B0604030504040204" pitchFamily="34" charset="-128"/>
              </a:rPr>
              <a:t>広範な知的処理ができるか</a:t>
            </a:r>
          </a:p>
        </p:txBody>
      </p:sp>
      <p:sp>
        <p:nvSpPr>
          <p:cNvPr id="7" name="正方形/長方形 6">
            <a:extLst>
              <a:ext uri="{FF2B5EF4-FFF2-40B4-BE49-F238E27FC236}">
                <a16:creationId xmlns:a16="http://schemas.microsoft.com/office/drawing/2014/main" id="{EF253311-438F-104D-8639-0F6BCEA7737A}"/>
              </a:ext>
            </a:extLst>
          </p:cNvPr>
          <p:cNvSpPr/>
          <p:nvPr/>
        </p:nvSpPr>
        <p:spPr>
          <a:xfrm>
            <a:off x="4206035" y="2195946"/>
            <a:ext cx="4229628" cy="1292662"/>
          </a:xfrm>
          <a:prstGeom prst="rect">
            <a:avLst/>
          </a:prstGeom>
        </p:spPr>
        <p:txBody>
          <a:bodyPr wrap="square">
            <a:spAutoFit/>
          </a:bodyPr>
          <a:lstStyle/>
          <a:p>
            <a:r>
              <a:rPr lang="ja-JP" altLang="en-US" sz="1400" b="1">
                <a:solidFill>
                  <a:schemeClr val="bg1"/>
                </a:solidFill>
                <a:latin typeface="Meiryo" panose="020B0604030504040204" pitchFamily="34" charset="-128"/>
                <a:ea typeface="Meiryo" panose="020B0604030504040204" pitchFamily="34" charset="-128"/>
              </a:rPr>
              <a:t>限定された知的処理のみ対応するのではなく、さまざまな知的処理ができる</a:t>
            </a:r>
            <a:r>
              <a:rPr lang="en" altLang="ja-JP" sz="1400" b="1" dirty="0">
                <a:solidFill>
                  <a:schemeClr val="bg1"/>
                </a:solidFill>
                <a:latin typeface="Meiryo" panose="020B0604030504040204" pitchFamily="34" charset="-128"/>
                <a:ea typeface="Meiryo" panose="020B0604030504040204" pitchFamily="34" charset="-128"/>
              </a:rPr>
              <a:t>AI</a:t>
            </a:r>
          </a:p>
          <a:p>
            <a:endParaRPr lang="en-US" altLang="ja-JP" sz="800" b="1"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人間は、想定外の出来事が起きた場合でも、これまでの経験に基づいて総合的に判断し、問題を解決できる。同様の問題処理能力を持つ。</a:t>
            </a:r>
            <a:endParaRPr lang="ja-JP" altLang="en-US" sz="1400" b="0" i="0">
              <a:solidFill>
                <a:schemeClr val="bg1"/>
              </a:solidFill>
              <a:effectLst/>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A5EB2C79-CD4C-E04A-875E-9F808CFB4128}"/>
              </a:ext>
            </a:extLst>
          </p:cNvPr>
          <p:cNvSpPr/>
          <p:nvPr/>
        </p:nvSpPr>
        <p:spPr>
          <a:xfrm>
            <a:off x="647166" y="2291515"/>
            <a:ext cx="3416120" cy="1077218"/>
          </a:xfrm>
          <a:prstGeom prst="rect">
            <a:avLst/>
          </a:prstGeom>
        </p:spPr>
        <p:txBody>
          <a:bodyPr wrap="square">
            <a:spAutoFit/>
          </a:bodyPr>
          <a:lstStyle/>
          <a:p>
            <a:r>
              <a:rPr lang="ja-JP" altLang="en-US" sz="1400" b="1">
                <a:solidFill>
                  <a:schemeClr val="bg1"/>
                </a:solidFill>
                <a:latin typeface="Meiryo" panose="020B0604030504040204" pitchFamily="34" charset="-128"/>
                <a:ea typeface="Meiryo" panose="020B0604030504040204" pitchFamily="34" charset="-128"/>
              </a:rPr>
              <a:t>限定された知的処理に特化た</a:t>
            </a:r>
            <a:r>
              <a:rPr lang="en" altLang="ja-JP" sz="1400" b="1" dirty="0">
                <a:solidFill>
                  <a:schemeClr val="bg1"/>
                </a:solidFill>
                <a:latin typeface="Meiryo" panose="020B0604030504040204" pitchFamily="34" charset="-128"/>
                <a:ea typeface="Meiryo" panose="020B0604030504040204" pitchFamily="34" charset="-128"/>
              </a:rPr>
              <a:t>AI</a:t>
            </a:r>
          </a:p>
          <a:p>
            <a:endParaRPr lang="en-US" altLang="ja-JP" sz="800" b="1"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例えば、画像認識や音声認識、自然言語処理などの技術を持つ</a:t>
            </a:r>
            <a:r>
              <a:rPr lang="en" altLang="ja-JP" sz="1400" dirty="0">
                <a:solidFill>
                  <a:schemeClr val="bg1"/>
                </a:solidFill>
                <a:latin typeface="Meiryo" panose="020B0604030504040204" pitchFamily="34" charset="-128"/>
                <a:ea typeface="Meiryo" panose="020B0604030504040204" pitchFamily="34" charset="-128"/>
              </a:rPr>
              <a:t>AI</a:t>
            </a:r>
            <a:r>
              <a:rPr lang="ja-JP" altLang="en-US" sz="1400">
                <a:solidFill>
                  <a:schemeClr val="bg1"/>
                </a:solidFill>
                <a:latin typeface="Meiryo" panose="020B0604030504040204" pitchFamily="34" charset="-128"/>
                <a:ea typeface="Meiryo" panose="020B0604030504040204" pitchFamily="34" charset="-128"/>
              </a:rPr>
              <a:t>。既に実用段階にあり、ビジネスで広く活用されている。</a:t>
            </a:r>
            <a:endParaRPr lang="ja-JP" altLang="en-US" sz="1400" b="0" i="0">
              <a:solidFill>
                <a:schemeClr val="bg1"/>
              </a:solidFill>
              <a:effectLst/>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5B29A417-3352-9943-BE6F-9C556AE80AE4}"/>
              </a:ext>
            </a:extLst>
          </p:cNvPr>
          <p:cNvSpPr txBox="1"/>
          <p:nvPr/>
        </p:nvSpPr>
        <p:spPr>
          <a:xfrm>
            <a:off x="1371358" y="1865690"/>
            <a:ext cx="2062189"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人工知能／</a:t>
            </a:r>
            <a:r>
              <a:rPr lang="en-US" altLang="ja-JP" b="1" dirty="0">
                <a:solidFill>
                  <a:schemeClr val="bg1"/>
                </a:solidFill>
                <a:latin typeface="Meiryo" panose="020B0604030504040204" pitchFamily="34" charset="-128"/>
                <a:ea typeface="Meiryo" panose="020B0604030504040204" pitchFamily="34" charset="-128"/>
              </a:rPr>
              <a:t>AI</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21AF20E1-A8B4-0F42-A5DB-62379FE4CEE5}"/>
              </a:ext>
            </a:extLst>
          </p:cNvPr>
          <p:cNvSpPr/>
          <p:nvPr/>
        </p:nvSpPr>
        <p:spPr>
          <a:xfrm>
            <a:off x="4795010" y="1865690"/>
            <a:ext cx="3209444" cy="369332"/>
          </a:xfrm>
          <a:prstGeom prst="rect">
            <a:avLst/>
          </a:prstGeom>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汎用型人工知能／</a:t>
            </a:r>
            <a:r>
              <a:rPr lang="en-US" altLang="ja-JP" b="1" dirty="0">
                <a:solidFill>
                  <a:schemeClr val="bg1"/>
                </a:solidFill>
                <a:latin typeface="Meiryo" panose="020B0604030504040204" pitchFamily="34" charset="-128"/>
                <a:ea typeface="Meiryo" panose="020B0604030504040204" pitchFamily="34" charset="-128"/>
              </a:rPr>
              <a:t>AGI</a:t>
            </a:r>
            <a:endParaRPr lang="ja-JP" altLang="en-US">
              <a:solidFill>
                <a:schemeClr val="bg1"/>
              </a:solidFill>
            </a:endParaRPr>
          </a:p>
        </p:txBody>
      </p:sp>
      <p:cxnSp>
        <p:nvCxnSpPr>
          <p:cNvPr id="25" name="カギ線コネクタ 24">
            <a:extLst>
              <a:ext uri="{FF2B5EF4-FFF2-40B4-BE49-F238E27FC236}">
                <a16:creationId xmlns:a16="http://schemas.microsoft.com/office/drawing/2014/main" id="{691E531A-1665-064A-8A62-85EB7D34A1E7}"/>
              </a:ext>
            </a:extLst>
          </p:cNvPr>
          <p:cNvCxnSpPr>
            <a:cxnSpLocks/>
            <a:stCxn id="19" idx="2"/>
            <a:endCxn id="20" idx="0"/>
          </p:cNvCxnSpPr>
          <p:nvPr/>
        </p:nvCxnSpPr>
        <p:spPr>
          <a:xfrm rot="5400000">
            <a:off x="3279413" y="457518"/>
            <a:ext cx="344252" cy="2240922"/>
          </a:xfrm>
          <a:prstGeom prst="bentConnector3">
            <a:avLst/>
          </a:prstGeom>
          <a:ln>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カギ線コネクタ 25">
            <a:extLst>
              <a:ext uri="{FF2B5EF4-FFF2-40B4-BE49-F238E27FC236}">
                <a16:creationId xmlns:a16="http://schemas.microsoft.com/office/drawing/2014/main" id="{3D95CF1F-E2CA-8745-8DFE-A92DF8ADED4F}"/>
              </a:ext>
            </a:extLst>
          </p:cNvPr>
          <p:cNvCxnSpPr>
            <a:cxnSpLocks/>
            <a:stCxn id="19" idx="2"/>
            <a:endCxn id="21" idx="0"/>
          </p:cNvCxnSpPr>
          <p:nvPr/>
        </p:nvCxnSpPr>
        <p:spPr>
          <a:xfrm rot="16200000" flipH="1">
            <a:off x="5278053" y="699799"/>
            <a:ext cx="344250" cy="1756357"/>
          </a:xfrm>
          <a:prstGeom prst="bentConnector3">
            <a:avLst>
              <a:gd name="adj1" fmla="val 50000"/>
            </a:avLst>
          </a:prstGeom>
          <a:ln>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4" name="正方形/長方形 33">
            <a:extLst>
              <a:ext uri="{FF2B5EF4-FFF2-40B4-BE49-F238E27FC236}">
                <a16:creationId xmlns:a16="http://schemas.microsoft.com/office/drawing/2014/main" id="{538C430C-A79A-0F1F-81E2-66EA6E7DD3C8}"/>
              </a:ext>
            </a:extLst>
          </p:cNvPr>
          <p:cNvSpPr/>
          <p:nvPr/>
        </p:nvSpPr>
        <p:spPr>
          <a:xfrm>
            <a:off x="5080716" y="3789586"/>
            <a:ext cx="3464413" cy="18578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A85453DE-F87B-FEA0-66A9-9E55B32CA47B}"/>
              </a:ext>
            </a:extLst>
          </p:cNvPr>
          <p:cNvSpPr/>
          <p:nvPr/>
        </p:nvSpPr>
        <p:spPr>
          <a:xfrm>
            <a:off x="598868" y="3789586"/>
            <a:ext cx="4433548" cy="18578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50000"/>
                </a:schemeClr>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3D7424A5-C995-AF06-2BB4-6CD7F87AAD9E}"/>
              </a:ext>
            </a:extLst>
          </p:cNvPr>
          <p:cNvSpPr/>
          <p:nvPr/>
        </p:nvSpPr>
        <p:spPr>
          <a:xfrm>
            <a:off x="598868" y="5994258"/>
            <a:ext cx="7946261" cy="46855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5925487A-B476-6A88-CDFD-18BCCEACBEF9}"/>
              </a:ext>
            </a:extLst>
          </p:cNvPr>
          <p:cNvSpPr/>
          <p:nvPr/>
        </p:nvSpPr>
        <p:spPr>
          <a:xfrm>
            <a:off x="598867" y="6093483"/>
            <a:ext cx="7946261" cy="400110"/>
          </a:xfrm>
          <a:prstGeom prst="rect">
            <a:avLst/>
          </a:prstGeom>
        </p:spPr>
        <p:txBody>
          <a:bodyPr wrap="square">
            <a:spAutoFit/>
          </a:bodyPr>
          <a:lstStyle/>
          <a:p>
            <a:pPr algn="ctr"/>
            <a:r>
              <a:rPr lang="ja-JP" altLang="en-US" sz="2000">
                <a:solidFill>
                  <a:schemeClr val="bg1"/>
                </a:solidFill>
                <a:latin typeface="Meiryo" panose="020B0604030504040204" pitchFamily="34" charset="-128"/>
                <a:ea typeface="Meiryo" panose="020B0604030504040204" pitchFamily="34" charset="-128"/>
              </a:rPr>
              <a:t>人間同様の意識や知性を持つかどうか</a:t>
            </a:r>
          </a:p>
        </p:txBody>
      </p:sp>
      <p:cxnSp>
        <p:nvCxnSpPr>
          <p:cNvPr id="51" name="カギ線コネクタ 50">
            <a:extLst>
              <a:ext uri="{FF2B5EF4-FFF2-40B4-BE49-F238E27FC236}">
                <a16:creationId xmlns:a16="http://schemas.microsoft.com/office/drawing/2014/main" id="{5BE76680-F3BC-FABD-A248-7225C2B82015}"/>
              </a:ext>
            </a:extLst>
          </p:cNvPr>
          <p:cNvCxnSpPr>
            <a:cxnSpLocks/>
            <a:stCxn id="35" idx="2"/>
            <a:endCxn id="42" idx="0"/>
          </p:cNvCxnSpPr>
          <p:nvPr/>
        </p:nvCxnSpPr>
        <p:spPr>
          <a:xfrm rot="16200000" flipH="1">
            <a:off x="3520384" y="4942643"/>
            <a:ext cx="346872" cy="1756357"/>
          </a:xfrm>
          <a:prstGeom prst="bentConnector3">
            <a:avLst>
              <a:gd name="adj1" fmla="val 50000"/>
            </a:avLst>
          </a:prstGeom>
          <a:effectLst/>
        </p:spPr>
        <p:style>
          <a:lnRef idx="2">
            <a:schemeClr val="accent1"/>
          </a:lnRef>
          <a:fillRef idx="0">
            <a:schemeClr val="accent1"/>
          </a:fillRef>
          <a:effectRef idx="1">
            <a:schemeClr val="accent1"/>
          </a:effectRef>
          <a:fontRef idx="minor">
            <a:schemeClr val="tx1"/>
          </a:fontRef>
        </p:style>
      </p:cxnSp>
      <p:cxnSp>
        <p:nvCxnSpPr>
          <p:cNvPr id="52" name="カギ線コネクタ 51">
            <a:extLst>
              <a:ext uri="{FF2B5EF4-FFF2-40B4-BE49-F238E27FC236}">
                <a16:creationId xmlns:a16="http://schemas.microsoft.com/office/drawing/2014/main" id="{A92F0917-7632-66E7-4201-9D903C2ACB34}"/>
              </a:ext>
            </a:extLst>
          </p:cNvPr>
          <p:cNvCxnSpPr>
            <a:cxnSpLocks/>
            <a:stCxn id="42" idx="0"/>
            <a:endCxn id="34" idx="2"/>
          </p:cNvCxnSpPr>
          <p:nvPr/>
        </p:nvCxnSpPr>
        <p:spPr>
          <a:xfrm rot="5400000" flipH="1" flipV="1">
            <a:off x="5519025" y="4700360"/>
            <a:ext cx="346872" cy="2240924"/>
          </a:xfrm>
          <a:prstGeom prst="bentConnector3">
            <a:avLst>
              <a:gd name="adj1" fmla="val 50000"/>
            </a:avLst>
          </a:prstGeom>
          <a:effectLst/>
        </p:spPr>
        <p:style>
          <a:lnRef idx="2">
            <a:schemeClr val="accent1"/>
          </a:lnRef>
          <a:fillRef idx="0">
            <a:schemeClr val="accent1"/>
          </a:fillRef>
          <a:effectRef idx="1">
            <a:schemeClr val="accent1"/>
          </a:effectRef>
          <a:fontRef idx="minor">
            <a:schemeClr val="tx1"/>
          </a:fontRef>
        </p:style>
      </p:cxnSp>
      <p:sp>
        <p:nvSpPr>
          <p:cNvPr id="60" name="正方形/長方形 59">
            <a:extLst>
              <a:ext uri="{FF2B5EF4-FFF2-40B4-BE49-F238E27FC236}">
                <a16:creationId xmlns:a16="http://schemas.microsoft.com/office/drawing/2014/main" id="{F2BBD8E3-8CD0-1E40-58F7-B6683B69183E}"/>
              </a:ext>
            </a:extLst>
          </p:cNvPr>
          <p:cNvSpPr/>
          <p:nvPr/>
        </p:nvSpPr>
        <p:spPr>
          <a:xfrm>
            <a:off x="5113994" y="3932721"/>
            <a:ext cx="3369966" cy="1292662"/>
          </a:xfrm>
          <a:prstGeom prst="rect">
            <a:avLst/>
          </a:prstGeom>
        </p:spPr>
        <p:txBody>
          <a:bodyPr wrap="square">
            <a:spAutoFit/>
          </a:bodyPr>
          <a:lstStyle/>
          <a:p>
            <a:r>
              <a:rPr lang="ja-JP" altLang="en-US" sz="1400" b="1">
                <a:solidFill>
                  <a:schemeClr val="bg1"/>
                </a:solidFill>
                <a:latin typeface="Meiryo" panose="020B0604030504040204" pitchFamily="34" charset="-128"/>
                <a:ea typeface="Meiryo" panose="020B0604030504040204" pitchFamily="34" charset="-128"/>
              </a:rPr>
              <a:t>人間のような意識を備え、全認知能力を必要とする知的処理ができる</a:t>
            </a:r>
            <a:r>
              <a:rPr lang="en" altLang="ja-JP" sz="1400" b="1" dirty="0">
                <a:solidFill>
                  <a:schemeClr val="bg1"/>
                </a:solidFill>
                <a:latin typeface="Meiryo" panose="020B0604030504040204" pitchFamily="34" charset="-128"/>
                <a:ea typeface="Meiryo" panose="020B0604030504040204" pitchFamily="34" charset="-128"/>
              </a:rPr>
              <a:t>AI</a:t>
            </a:r>
          </a:p>
          <a:p>
            <a:endParaRPr lang="en-US" altLang="ja-JP" sz="800" b="1" dirty="0">
              <a:solidFill>
                <a:schemeClr val="bg1"/>
              </a:solidFill>
              <a:latin typeface="Meiryo" panose="020B0604030504040204" pitchFamily="34" charset="-128"/>
              <a:ea typeface="Meiryo" panose="020B0604030504040204" pitchFamily="34" charset="-128"/>
            </a:endParaRPr>
          </a:p>
          <a:p>
            <a:r>
              <a:rPr lang="ja-JP" altLang="en-US" sz="1400" b="0" i="0">
                <a:solidFill>
                  <a:schemeClr val="bg1"/>
                </a:solidFill>
                <a:effectLst/>
                <a:latin typeface="Meiryo" panose="020B0604030504040204" pitchFamily="34" charset="-128"/>
                <a:ea typeface="Meiryo" panose="020B0604030504040204" pitchFamily="34" charset="-128"/>
              </a:rPr>
              <a:t>人間の持つ意識や知性のメカニズムを解明し、「</a:t>
            </a:r>
            <a:r>
              <a:rPr lang="ja-JP" altLang="en-US" sz="1400" b="1" i="0" u="sng">
                <a:solidFill>
                  <a:schemeClr val="bg1"/>
                </a:solidFill>
                <a:effectLst/>
                <a:latin typeface="Meiryo" panose="020B0604030504040204" pitchFamily="34" charset="-128"/>
                <a:ea typeface="Meiryo" panose="020B0604030504040204" pitchFamily="34" charset="-128"/>
              </a:rPr>
              <a:t>人間と同じこと</a:t>
            </a:r>
            <a:r>
              <a:rPr lang="ja-JP" altLang="en-US" sz="1400" b="0" i="0">
                <a:solidFill>
                  <a:schemeClr val="bg1"/>
                </a:solidFill>
                <a:effectLst/>
                <a:latin typeface="Meiryo" panose="020B0604030504040204" pitchFamily="34" charset="-128"/>
                <a:ea typeface="Meiryo" panose="020B0604030504040204" pitchFamily="34" charset="-128"/>
              </a:rPr>
              <a:t>」を人工的に実現しようという考え方。</a:t>
            </a:r>
          </a:p>
        </p:txBody>
      </p:sp>
      <p:sp>
        <p:nvSpPr>
          <p:cNvPr id="61" name="正方形/長方形 60">
            <a:extLst>
              <a:ext uri="{FF2B5EF4-FFF2-40B4-BE49-F238E27FC236}">
                <a16:creationId xmlns:a16="http://schemas.microsoft.com/office/drawing/2014/main" id="{18144BCA-022E-342E-E69B-CCBE8225ECF3}"/>
              </a:ext>
            </a:extLst>
          </p:cNvPr>
          <p:cNvSpPr/>
          <p:nvPr/>
        </p:nvSpPr>
        <p:spPr>
          <a:xfrm>
            <a:off x="660040" y="3941660"/>
            <a:ext cx="4311201" cy="1292662"/>
          </a:xfrm>
          <a:prstGeom prst="rect">
            <a:avLst/>
          </a:prstGeom>
        </p:spPr>
        <p:txBody>
          <a:bodyPr wrap="square">
            <a:spAutoFit/>
          </a:bodyPr>
          <a:lstStyle/>
          <a:p>
            <a:r>
              <a:rPr lang="ja-JP" altLang="en-US" sz="1400" b="1">
                <a:solidFill>
                  <a:schemeClr val="bg1"/>
                </a:solidFill>
                <a:latin typeface="Meiryo" panose="020B0604030504040204" pitchFamily="34" charset="-128"/>
                <a:ea typeface="Meiryo" panose="020B0604030504040204" pitchFamily="34" charset="-128"/>
              </a:rPr>
              <a:t>人間の知性の一部分のみを代替し、特定の知的処理だけを実行する</a:t>
            </a:r>
            <a:r>
              <a:rPr lang="en" altLang="ja-JP" sz="1400" b="1" dirty="0">
                <a:solidFill>
                  <a:schemeClr val="bg1"/>
                </a:solidFill>
                <a:latin typeface="Meiryo" panose="020B0604030504040204" pitchFamily="34" charset="-128"/>
                <a:ea typeface="Meiryo" panose="020B0604030504040204" pitchFamily="34" charset="-128"/>
              </a:rPr>
              <a:t>AI</a:t>
            </a:r>
          </a:p>
          <a:p>
            <a:endParaRPr lang="en-US" altLang="ja-JP" sz="800" b="1"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人間が実際に行っている知的処理をまねするのではなく、結果として「</a:t>
            </a:r>
            <a:r>
              <a:rPr lang="ja-JP" altLang="en-US" sz="1400" b="1" u="sng">
                <a:solidFill>
                  <a:schemeClr val="bg1"/>
                </a:solidFill>
                <a:latin typeface="Meiryo" panose="020B0604030504040204" pitchFamily="34" charset="-128"/>
                <a:ea typeface="Meiryo" panose="020B0604030504040204" pitchFamily="34" charset="-128"/>
              </a:rPr>
              <a:t>人間がやっているような</a:t>
            </a:r>
            <a:r>
              <a:rPr lang="ja-JP" altLang="en-US" sz="1400">
                <a:solidFill>
                  <a:schemeClr val="bg1"/>
                </a:solidFill>
                <a:latin typeface="Meiryo" panose="020B0604030504040204" pitchFamily="34" charset="-128"/>
                <a:ea typeface="Meiryo" panose="020B0604030504040204" pitchFamily="34" charset="-128"/>
              </a:rPr>
              <a:t>」知的処理の成果が得られれば良いという考え方。</a:t>
            </a:r>
            <a:endParaRPr lang="ja-JP" altLang="en-US" sz="1400" b="0" i="0">
              <a:solidFill>
                <a:schemeClr val="bg1"/>
              </a:solidFill>
              <a:effectLst/>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CAE2546F-545B-C959-5C74-E91332ACC33E}"/>
              </a:ext>
            </a:extLst>
          </p:cNvPr>
          <p:cNvSpPr txBox="1"/>
          <p:nvPr/>
        </p:nvSpPr>
        <p:spPr>
          <a:xfrm>
            <a:off x="2099896" y="5250235"/>
            <a:ext cx="1424227"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弱い</a:t>
            </a:r>
            <a:r>
              <a:rPr kumimoji="1" lang="en-US" altLang="ja-JP" b="1" dirty="0">
                <a:solidFill>
                  <a:schemeClr val="bg1"/>
                </a:solidFill>
                <a:latin typeface="Meiryo" panose="020B0604030504040204" pitchFamily="34" charset="-128"/>
                <a:ea typeface="Meiryo" panose="020B0604030504040204" pitchFamily="34" charset="-128"/>
              </a:rPr>
              <a:t>AI</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A5472A8B-96AE-B431-113C-431C31F1E982}"/>
              </a:ext>
            </a:extLst>
          </p:cNvPr>
          <p:cNvSpPr txBox="1"/>
          <p:nvPr/>
        </p:nvSpPr>
        <p:spPr>
          <a:xfrm>
            <a:off x="6100808" y="5255614"/>
            <a:ext cx="1424227"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強い</a:t>
            </a:r>
            <a:r>
              <a:rPr kumimoji="1" lang="en-US" altLang="ja-JP" b="1" dirty="0">
                <a:solidFill>
                  <a:schemeClr val="bg1"/>
                </a:solidFill>
                <a:latin typeface="Meiryo" panose="020B0604030504040204" pitchFamily="34" charset="-128"/>
                <a:ea typeface="Meiryo" panose="020B0604030504040204" pitchFamily="34" charset="-128"/>
              </a:rPr>
              <a:t>AI</a:t>
            </a:r>
            <a:endParaRPr kumimoji="1" lang="ja-JP" altLang="en-US" b="1">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57937560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chemeClr val="bg1"/>
                </a:solidFill>
                <a:latin typeface="Meiryo" panose="020B0604030504040204" pitchFamily="34" charset="-128"/>
                <a:ea typeface="Meiryo" panose="020B0604030504040204" pitchFamily="34" charset="-128"/>
                <a:cs typeface="Arial" pitchFamily="34" charset="0"/>
              </a:rPr>
              <a:t>人工知能</a:t>
            </a:r>
            <a:endParaRPr lang="en-US" altLang="ja-JP" sz="2400" dirty="0">
              <a:solidFill>
                <a:schemeClr val="bg1"/>
              </a:solidFill>
              <a:latin typeface="Meiryo" panose="020B0604030504040204" pitchFamily="34" charset="-128"/>
              <a:ea typeface="Meiryo" panose="020B0604030504040204" pitchFamily="34" charset="-128"/>
              <a:cs typeface="Arial" pitchFamily="34" charset="0"/>
            </a:endParaRPr>
          </a:p>
          <a:p>
            <a:pPr algn="r"/>
            <a:r>
              <a:rPr lang="ja-JP" altLang="en-US" sz="2400">
                <a:solidFill>
                  <a:schemeClr val="bg1"/>
                </a:solidFill>
                <a:latin typeface="Meiryo" panose="020B0604030504040204" pitchFamily="34" charset="-128"/>
                <a:ea typeface="Meiryo" panose="020B0604030504040204" pitchFamily="34" charset="-128"/>
                <a:cs typeface="Arial" pitchFamily="34" charset="0"/>
              </a:rPr>
              <a:t>機械学習</a:t>
            </a:r>
            <a:endParaRPr lang="en-US" altLang="ja-JP" sz="2400" dirty="0">
              <a:solidFill>
                <a:schemeClr val="bg1"/>
              </a:solidFill>
              <a:latin typeface="Meiryo" panose="020B0604030504040204" pitchFamily="34" charset="-128"/>
              <a:ea typeface="Meiryo" panose="020B0604030504040204" pitchFamily="34" charset="-128"/>
              <a:cs typeface="Arial" pitchFamily="34" charset="0"/>
            </a:endParaRPr>
          </a:p>
          <a:p>
            <a:pPr algn="r"/>
            <a:r>
              <a:rPr lang="ja-JP" altLang="en-US" sz="2400">
                <a:solidFill>
                  <a:schemeClr val="bg1"/>
                </a:solidFill>
                <a:latin typeface="Meiryo" panose="020B0604030504040204" pitchFamily="34" charset="-128"/>
                <a:ea typeface="Meiryo" panose="020B0604030504040204" pitchFamily="34" charset="-128"/>
                <a:cs typeface="Arial" pitchFamily="34" charset="0"/>
              </a:rPr>
              <a:t>ディープラーニング</a:t>
            </a:r>
            <a:endParaRPr lang="ja-JP" altLang="en-US" sz="2400" dirty="0">
              <a:solidFill>
                <a:schemeClr val="bg1"/>
              </a:solidFill>
              <a:latin typeface="Meiryo" panose="020B0604030504040204" pitchFamily="34" charset="-128"/>
              <a:ea typeface="Meiryo" panose="020B0604030504040204" pitchFamily="34"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99272643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02E7F56E-EBE5-F849-BEB0-5DD92A57A0D5}"/>
              </a:ext>
            </a:extLst>
          </p:cNvPr>
          <p:cNvSpPr/>
          <p:nvPr/>
        </p:nvSpPr>
        <p:spPr>
          <a:xfrm>
            <a:off x="375446" y="811979"/>
            <a:ext cx="8466475" cy="5779621"/>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558902B-EF2A-094A-8B19-94CBED62B043}"/>
              </a:ext>
            </a:extLst>
          </p:cNvPr>
          <p:cNvSpPr>
            <a:spLocks noGrp="1"/>
          </p:cNvSpPr>
          <p:nvPr>
            <p:ph type="title"/>
          </p:nvPr>
        </p:nvSpPr>
        <p:spPr/>
        <p:txBody>
          <a:bodyPr/>
          <a:lstStyle/>
          <a:p>
            <a:r>
              <a:rPr kumimoji="1" lang="ja-JP" altLang="en-US"/>
              <a:t>人工知能と機械学習の関係</a:t>
            </a:r>
          </a:p>
        </p:txBody>
      </p:sp>
      <p:sp>
        <p:nvSpPr>
          <p:cNvPr id="3" name="スライド番号プレースホルダー 2">
            <a:extLst>
              <a:ext uri="{FF2B5EF4-FFF2-40B4-BE49-F238E27FC236}">
                <a16:creationId xmlns:a16="http://schemas.microsoft.com/office/drawing/2014/main" id="{C7806ECF-995A-9B40-9CE1-6572CBC1AED3}"/>
              </a:ext>
            </a:extLst>
          </p:cNvPr>
          <p:cNvSpPr>
            <a:spLocks noGrp="1"/>
          </p:cNvSpPr>
          <p:nvPr>
            <p:ph type="sldNum" sz="quarter" idx="12"/>
          </p:nvPr>
        </p:nvSpPr>
        <p:spPr>
          <a:xfrm>
            <a:off x="6783600" y="6640200"/>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162</a:t>
            </a:fld>
            <a:endParaRPr kumimoji="1" lang="ja-JP" altLang="en-US"/>
          </a:p>
        </p:txBody>
      </p:sp>
      <p:sp>
        <p:nvSpPr>
          <p:cNvPr id="4" name="正方形/長方形 3">
            <a:extLst>
              <a:ext uri="{FF2B5EF4-FFF2-40B4-BE49-F238E27FC236}">
                <a16:creationId xmlns:a16="http://schemas.microsoft.com/office/drawing/2014/main" id="{89B9785A-400D-094B-8292-C5BD27ACDF69}"/>
              </a:ext>
            </a:extLst>
          </p:cNvPr>
          <p:cNvSpPr/>
          <p:nvPr/>
        </p:nvSpPr>
        <p:spPr>
          <a:xfrm>
            <a:off x="740170" y="1557338"/>
            <a:ext cx="8028383" cy="496091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848511E3-D695-D747-B33B-9ED28635D2EE}"/>
              </a:ext>
            </a:extLst>
          </p:cNvPr>
          <p:cNvSpPr/>
          <p:nvPr/>
        </p:nvSpPr>
        <p:spPr>
          <a:xfrm>
            <a:off x="2294122" y="3012070"/>
            <a:ext cx="6474432" cy="34867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49B6B88F-29A8-2143-A687-602D685C7071}"/>
              </a:ext>
            </a:extLst>
          </p:cNvPr>
          <p:cNvSpPr/>
          <p:nvPr/>
        </p:nvSpPr>
        <p:spPr>
          <a:xfrm>
            <a:off x="4324247" y="3664895"/>
            <a:ext cx="4438282" cy="284594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A2F5CBFD-877C-EF46-A80E-0593C7D592C7}"/>
              </a:ext>
            </a:extLst>
          </p:cNvPr>
          <p:cNvSpPr/>
          <p:nvPr/>
        </p:nvSpPr>
        <p:spPr>
          <a:xfrm>
            <a:off x="6556495" y="4598689"/>
            <a:ext cx="2206034" cy="1912153"/>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79AF3055-5D30-624A-964C-9AA554553695}"/>
              </a:ext>
            </a:extLst>
          </p:cNvPr>
          <p:cNvSpPr txBox="1"/>
          <p:nvPr/>
        </p:nvSpPr>
        <p:spPr>
          <a:xfrm>
            <a:off x="969591" y="1754096"/>
            <a:ext cx="451072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人工知能</a:t>
            </a:r>
            <a:r>
              <a:rPr kumimoji="1" lang="en-US" altLang="ja-JP" sz="2400" b="1" dirty="0">
                <a:solidFill>
                  <a:schemeClr val="bg1"/>
                </a:solidFill>
                <a:latin typeface="Meiryo" panose="020B0604030504040204" pitchFamily="34" charset="-128"/>
                <a:ea typeface="Meiryo" panose="020B0604030504040204" pitchFamily="34" charset="-128"/>
              </a:rPr>
              <a:t> </a:t>
            </a:r>
            <a:r>
              <a:rPr kumimoji="1" lang="en-US" altLang="ja-JP" b="1" dirty="0">
                <a:solidFill>
                  <a:schemeClr val="bg1"/>
                </a:solidFill>
                <a:latin typeface="Meiryo" panose="020B0604030504040204" pitchFamily="34" charset="-128"/>
                <a:ea typeface="Meiryo" panose="020B0604030504040204" pitchFamily="34" charset="-128"/>
              </a:rPr>
              <a:t>Artificial Intelligence/AI</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C931345A-F62C-5448-A041-C65532833DF5}"/>
              </a:ext>
            </a:extLst>
          </p:cNvPr>
          <p:cNvSpPr txBox="1"/>
          <p:nvPr/>
        </p:nvSpPr>
        <p:spPr>
          <a:xfrm>
            <a:off x="2490666" y="3135017"/>
            <a:ext cx="367921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機械学習</a:t>
            </a:r>
            <a:r>
              <a:rPr kumimoji="1" lang="en-US" altLang="ja-JP" sz="2400" b="1" dirty="0">
                <a:solidFill>
                  <a:schemeClr val="bg1"/>
                </a:solidFill>
                <a:latin typeface="Meiryo" panose="020B0604030504040204" pitchFamily="34" charset="-128"/>
                <a:ea typeface="Meiryo" panose="020B0604030504040204" pitchFamily="34" charset="-128"/>
              </a:rPr>
              <a:t> </a:t>
            </a:r>
            <a:r>
              <a:rPr kumimoji="1" lang="en-US" altLang="ja-JP" b="1" dirty="0">
                <a:solidFill>
                  <a:schemeClr val="bg1"/>
                </a:solidFill>
                <a:latin typeface="Meiryo" panose="020B0604030504040204" pitchFamily="34" charset="-128"/>
                <a:ea typeface="Meiryo" panose="020B0604030504040204" pitchFamily="34" charset="-128"/>
              </a:rPr>
              <a:t>Machine Learning</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A6E02B6F-D079-B54F-B7AD-CA2DF91AB239}"/>
              </a:ext>
            </a:extLst>
          </p:cNvPr>
          <p:cNvSpPr txBox="1"/>
          <p:nvPr/>
        </p:nvSpPr>
        <p:spPr>
          <a:xfrm>
            <a:off x="4525844" y="3787058"/>
            <a:ext cx="3877985" cy="738664"/>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ニューラル・ネットワーク</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b="1" dirty="0">
                <a:solidFill>
                  <a:schemeClr val="bg1"/>
                </a:solidFill>
                <a:latin typeface="Meiryo" panose="020B0604030504040204" pitchFamily="34" charset="-128"/>
                <a:ea typeface="Meiryo" panose="020B0604030504040204" pitchFamily="34" charset="-128"/>
              </a:rPr>
              <a:t>Neural Network</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BB76A0B2-7D90-9E43-8AB6-BA01ECC32D70}"/>
              </a:ext>
            </a:extLst>
          </p:cNvPr>
          <p:cNvSpPr txBox="1"/>
          <p:nvPr/>
        </p:nvSpPr>
        <p:spPr>
          <a:xfrm>
            <a:off x="6680718" y="4804461"/>
            <a:ext cx="1957587" cy="738664"/>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深層学習</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b="1" dirty="0">
                <a:solidFill>
                  <a:schemeClr val="bg1"/>
                </a:solidFill>
                <a:latin typeface="Meiryo" panose="020B0604030504040204" pitchFamily="34" charset="-128"/>
                <a:ea typeface="Meiryo" panose="020B0604030504040204" pitchFamily="34" charset="-128"/>
              </a:rPr>
              <a:t>Deep Learning</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A61D40C4-3B20-6D46-BD37-AC59838CF28C}"/>
              </a:ext>
            </a:extLst>
          </p:cNvPr>
          <p:cNvSpPr txBox="1"/>
          <p:nvPr/>
        </p:nvSpPr>
        <p:spPr>
          <a:xfrm>
            <a:off x="922922" y="2215761"/>
            <a:ext cx="1723549" cy="461665"/>
          </a:xfrm>
          <a:prstGeom prst="rect">
            <a:avLst/>
          </a:prstGeom>
          <a:noFill/>
        </p:spPr>
        <p:txBody>
          <a:bodyPr wrap="none" rtlCol="0">
            <a:spAutoFit/>
          </a:bodyPr>
          <a:lstStyle/>
          <a:p>
            <a:r>
              <a:rPr kumimoji="1" lang="ja-JP" altLang="en-US" sz="1200" dirty="0">
                <a:solidFill>
                  <a:schemeClr val="bg1"/>
                </a:solidFill>
                <a:latin typeface="Meiryo" panose="020B0604030504040204" pitchFamily="34" charset="-128"/>
                <a:ea typeface="Meiryo" panose="020B0604030504040204" pitchFamily="34" charset="-128"/>
                <a:cs typeface="Meiryo" charset="-128"/>
              </a:rPr>
              <a:t>人間の”知能”を機械で</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a:p>
            <a:r>
              <a:rPr kumimoji="1" lang="ja-JP" altLang="en-US" sz="1200" dirty="0">
                <a:solidFill>
                  <a:schemeClr val="bg1"/>
                </a:solidFill>
                <a:latin typeface="Meiryo" panose="020B0604030504040204" pitchFamily="34" charset="-128"/>
                <a:ea typeface="Meiryo" panose="020B0604030504040204" pitchFamily="34" charset="-128"/>
                <a:cs typeface="Meiryo" charset="-128"/>
              </a:rPr>
              <a:t>人工的に再現したもの</a:t>
            </a:r>
          </a:p>
        </p:txBody>
      </p:sp>
      <p:sp>
        <p:nvSpPr>
          <p:cNvPr id="14" name="テキスト ボックス 13">
            <a:extLst>
              <a:ext uri="{FF2B5EF4-FFF2-40B4-BE49-F238E27FC236}">
                <a16:creationId xmlns:a16="http://schemas.microsoft.com/office/drawing/2014/main" id="{08BB0A23-84FB-4446-A115-804990C74DB1}"/>
              </a:ext>
            </a:extLst>
          </p:cNvPr>
          <p:cNvSpPr txBox="1"/>
          <p:nvPr/>
        </p:nvSpPr>
        <p:spPr>
          <a:xfrm>
            <a:off x="2395470" y="3665751"/>
            <a:ext cx="1855409" cy="646331"/>
          </a:xfrm>
          <a:prstGeom prst="rect">
            <a:avLst/>
          </a:prstGeom>
          <a:noFill/>
        </p:spPr>
        <p:txBody>
          <a:bodyPr wrap="square" rtlCol="0">
            <a:spAutoFit/>
          </a:bodyPr>
          <a:lstStyle/>
          <a:p>
            <a:pPr algn="ctr"/>
            <a:r>
              <a:rPr lang="ja-JP" altLang="en-US" sz="1200">
                <a:solidFill>
                  <a:schemeClr val="bg1"/>
                </a:solidFill>
                <a:latin typeface="Meiryo" panose="020B0604030504040204" pitchFamily="34" charset="-128"/>
                <a:ea typeface="Meiryo" panose="020B0604030504040204" pitchFamily="34" charset="-128"/>
                <a:cs typeface="Meiryo" charset="-128"/>
              </a:rPr>
              <a:t>データに含まれる規則や法則</a:t>
            </a:r>
            <a:r>
              <a:rPr lang="en-US" altLang="ja-JP" sz="1200" dirty="0">
                <a:solidFill>
                  <a:schemeClr val="bg1"/>
                </a:solidFill>
                <a:latin typeface="Meiryo" panose="020B0604030504040204" pitchFamily="34" charset="-128"/>
                <a:ea typeface="Meiryo" panose="020B0604030504040204" pitchFamily="34" charset="-128"/>
                <a:cs typeface="Meiryo" charset="-128"/>
              </a:rPr>
              <a:t>/</a:t>
            </a:r>
            <a:r>
              <a:rPr lang="ja-JP" altLang="en-US" sz="1200">
                <a:solidFill>
                  <a:schemeClr val="bg1"/>
                </a:solidFill>
                <a:latin typeface="Meiryo" panose="020B0604030504040204" pitchFamily="34" charset="-128"/>
                <a:ea typeface="Meiryo" panose="020B0604030504040204" pitchFamily="34" charset="-128"/>
                <a:cs typeface="Meiryo" charset="-128"/>
              </a:rPr>
              <a:t>特徴の組合せ</a:t>
            </a:r>
            <a:endParaRPr lang="en-US" altLang="ja-JP" sz="1200"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200" dirty="0">
                <a:solidFill>
                  <a:schemeClr val="bg1"/>
                </a:solidFill>
                <a:latin typeface="Meiryo" panose="020B0604030504040204" pitchFamily="34" charset="-128"/>
                <a:ea typeface="Meiryo" panose="020B0604030504040204" pitchFamily="34" charset="-128"/>
                <a:cs typeface="Meiryo" charset="-128"/>
              </a:rPr>
              <a:t>(</a:t>
            </a:r>
            <a:r>
              <a:rPr lang="ja-JP" altLang="en-US" sz="1200">
                <a:solidFill>
                  <a:schemeClr val="bg1"/>
                </a:solidFill>
                <a:latin typeface="Meiryo" panose="020B0604030504040204" pitchFamily="34" charset="-128"/>
                <a:ea typeface="Meiryo" panose="020B0604030504040204" pitchFamily="34" charset="-128"/>
                <a:cs typeface="Meiryo" charset="-128"/>
              </a:rPr>
              <a:t>モデル</a:t>
            </a:r>
            <a:r>
              <a:rPr lang="en-US" altLang="ja-JP" sz="1200" dirty="0">
                <a:solidFill>
                  <a:schemeClr val="bg1"/>
                </a:solidFill>
                <a:latin typeface="Meiryo" panose="020B0604030504040204" pitchFamily="34" charset="-128"/>
                <a:ea typeface="Meiryo" panose="020B0604030504040204" pitchFamily="34" charset="-128"/>
                <a:cs typeface="Meiryo" charset="-128"/>
              </a:rPr>
              <a:t>)</a:t>
            </a:r>
            <a:r>
              <a:rPr lang="ja-JP" altLang="en-US" sz="1200">
                <a:solidFill>
                  <a:schemeClr val="bg1"/>
                </a:solidFill>
                <a:latin typeface="Meiryo" panose="020B0604030504040204" pitchFamily="34" charset="-128"/>
                <a:ea typeface="Meiryo" panose="020B0604030504040204" pitchFamily="34" charset="-128"/>
                <a:cs typeface="Meiryo" charset="-128"/>
              </a:rPr>
              <a:t>を見つける計算</a:t>
            </a:r>
          </a:p>
        </p:txBody>
      </p:sp>
      <p:sp>
        <p:nvSpPr>
          <p:cNvPr id="15" name="テキスト ボックス 14">
            <a:extLst>
              <a:ext uri="{FF2B5EF4-FFF2-40B4-BE49-F238E27FC236}">
                <a16:creationId xmlns:a16="http://schemas.microsoft.com/office/drawing/2014/main" id="{5BEAF938-B78F-5A4E-A046-A3B298D9E37F}"/>
              </a:ext>
            </a:extLst>
          </p:cNvPr>
          <p:cNvSpPr txBox="1"/>
          <p:nvPr/>
        </p:nvSpPr>
        <p:spPr>
          <a:xfrm>
            <a:off x="4584347" y="4599552"/>
            <a:ext cx="1773192" cy="461665"/>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cs typeface="Meiryo" charset="-128"/>
              </a:rPr>
              <a:t>脳の仕組みを参考に作られた機械学習の手法</a:t>
            </a:r>
            <a:endParaRPr kumimoji="1" lang="ja-JP" altLang="en-US" sz="1200" dirty="0">
              <a:solidFill>
                <a:schemeClr val="bg1"/>
              </a:solidFill>
              <a:latin typeface="Meiryo" panose="020B0604030504040204" pitchFamily="34" charset="-128"/>
              <a:ea typeface="Meiryo" panose="020B0604030504040204" pitchFamily="34" charset="-128"/>
              <a:cs typeface="Meiryo" charset="-128"/>
            </a:endParaRPr>
          </a:p>
        </p:txBody>
      </p:sp>
      <p:sp>
        <p:nvSpPr>
          <p:cNvPr id="17" name="正方形/長方形 16">
            <a:extLst>
              <a:ext uri="{FF2B5EF4-FFF2-40B4-BE49-F238E27FC236}">
                <a16:creationId xmlns:a16="http://schemas.microsoft.com/office/drawing/2014/main" id="{493F0C18-FC0E-9B41-AB45-F990B2183BB6}"/>
              </a:ext>
            </a:extLst>
          </p:cNvPr>
          <p:cNvSpPr/>
          <p:nvPr/>
        </p:nvSpPr>
        <p:spPr>
          <a:xfrm>
            <a:off x="6680718" y="5605068"/>
            <a:ext cx="1957587" cy="830997"/>
          </a:xfrm>
          <a:prstGeom prst="rect">
            <a:avLst/>
          </a:prstGeom>
          <a:noFill/>
        </p:spPr>
        <p:txBody>
          <a:bodyPr wrap="square" rtlCol="0">
            <a:spAutoFit/>
          </a:bodyPr>
          <a:lstStyle/>
          <a:p>
            <a:r>
              <a:rPr lang="ja-JP" altLang="en-US" sz="1200">
                <a:solidFill>
                  <a:schemeClr val="bg1"/>
                </a:solidFill>
                <a:latin typeface="Meiryo" panose="020B0604030504040204" pitchFamily="34" charset="-128"/>
                <a:ea typeface="Meiryo" panose="020B0604030504040204" pitchFamily="34" charset="-128"/>
                <a:cs typeface="Meiryo" charset="-128"/>
              </a:rPr>
              <a:t>従来よりも精度の高いモデルを作ることができるニューラル・ネットワークの手法</a:t>
            </a:r>
            <a:endParaRPr lang="ja-JP" altLang="en-US" sz="1200" dirty="0">
              <a:solidFill>
                <a:schemeClr val="bg1"/>
              </a:solidFill>
              <a:latin typeface="Meiryo" panose="020B0604030504040204" pitchFamily="34" charset="-128"/>
              <a:ea typeface="Meiryo" panose="020B0604030504040204" pitchFamily="34" charset="-128"/>
              <a:cs typeface="Meiryo" charset="-128"/>
            </a:endParaRPr>
          </a:p>
        </p:txBody>
      </p:sp>
      <p:sp>
        <p:nvSpPr>
          <p:cNvPr id="26" name="正方形/長方形 25">
            <a:extLst>
              <a:ext uri="{FF2B5EF4-FFF2-40B4-BE49-F238E27FC236}">
                <a16:creationId xmlns:a16="http://schemas.microsoft.com/office/drawing/2014/main" id="{BDC7D6BB-A247-6B42-8427-0372C58DAACF}"/>
              </a:ext>
            </a:extLst>
          </p:cNvPr>
          <p:cNvSpPr/>
          <p:nvPr/>
        </p:nvSpPr>
        <p:spPr>
          <a:xfrm>
            <a:off x="2807878" y="2223688"/>
            <a:ext cx="5765838" cy="577081"/>
          </a:xfrm>
          <a:prstGeom prst="rect">
            <a:avLst/>
          </a:prstGeom>
        </p:spPr>
        <p:txBody>
          <a:bodyPr wrap="square">
            <a:spAutoFit/>
          </a:bodyPr>
          <a:lstStyle/>
          <a:p>
            <a:pPr algn="just">
              <a:spcAft>
                <a:spcPts val="0"/>
              </a:spcAft>
            </a:pPr>
            <a:r>
              <a:rPr lang="ja-JP" altLang="ja-JP" sz="1050" kern="100">
                <a:solidFill>
                  <a:schemeClr val="bg1"/>
                </a:solidFill>
                <a:latin typeface="Meiryo" panose="020B0604030504040204" pitchFamily="34" charset="-128"/>
                <a:ea typeface="Meiryo" panose="020B0604030504040204" pitchFamily="34" charset="-128"/>
                <a:cs typeface="Meiryo" charset="-128"/>
              </a:rPr>
              <a:t>遺伝アルゴリズム、エキスパートシステム、音声認識、画像認識、感性処理、機械学習、ゲーム、自然言語処理、情報検索、推論、探索知識表現、データマイニング、ニューラルネット、ヒューマンインターフェース、プランニング、マルチエージェント、ロボット</a:t>
            </a:r>
            <a:endParaRPr lang="ja-JP" altLang="ja-JP" sz="1050" kern="100">
              <a:solidFill>
                <a:schemeClr val="bg1"/>
              </a:solidFill>
              <a:effectLst/>
              <a:latin typeface="Meiryo" panose="020B0604030504040204" pitchFamily="34" charset="-128"/>
              <a:ea typeface="Meiryo" panose="020B0604030504040204" pitchFamily="34" charset="-128"/>
              <a:cs typeface="Meiryo" charset="-128"/>
            </a:endParaRPr>
          </a:p>
        </p:txBody>
      </p:sp>
      <p:sp>
        <p:nvSpPr>
          <p:cNvPr id="27" name="円柱 26">
            <a:extLst>
              <a:ext uri="{FF2B5EF4-FFF2-40B4-BE49-F238E27FC236}">
                <a16:creationId xmlns:a16="http://schemas.microsoft.com/office/drawing/2014/main" id="{3CFF4DD6-43AA-4748-8A73-EBAB72E4B7C4}"/>
              </a:ext>
            </a:extLst>
          </p:cNvPr>
          <p:cNvSpPr/>
          <p:nvPr/>
        </p:nvSpPr>
        <p:spPr>
          <a:xfrm>
            <a:off x="2490666" y="4426055"/>
            <a:ext cx="1581484" cy="537079"/>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panose="020B0604030504040204" pitchFamily="34" charset="-128"/>
                <a:ea typeface="Meiryo" panose="020B0604030504040204" pitchFamily="34" charset="-128"/>
                <a:cs typeface="Meiryo" charset="-128"/>
              </a:rPr>
              <a:t>データ</a:t>
            </a:r>
            <a:endParaRPr kumimoji="1" lang="en-US" altLang="ja-JP" sz="1400" b="1" dirty="0">
              <a:solidFill>
                <a:srgbClr val="FFFFFF"/>
              </a:solidFill>
              <a:latin typeface="Meiryo" panose="020B0604030504040204" pitchFamily="34" charset="-128"/>
              <a:ea typeface="Meiryo" panose="020B0604030504040204" pitchFamily="34" charset="-128"/>
              <a:cs typeface="Meiryo" charset="-128"/>
            </a:endParaRPr>
          </a:p>
        </p:txBody>
      </p:sp>
      <p:sp>
        <p:nvSpPr>
          <p:cNvPr id="28" name="正方形/長方形 27">
            <a:extLst>
              <a:ext uri="{FF2B5EF4-FFF2-40B4-BE49-F238E27FC236}">
                <a16:creationId xmlns:a16="http://schemas.microsoft.com/office/drawing/2014/main" id="{5E5D74B7-8D9B-2E4E-B46A-FD643F97C155}"/>
              </a:ext>
            </a:extLst>
          </p:cNvPr>
          <p:cNvSpPr/>
          <p:nvPr/>
        </p:nvSpPr>
        <p:spPr>
          <a:xfrm>
            <a:off x="2490666" y="5184473"/>
            <a:ext cx="1570438" cy="416610"/>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panose="020B0604030504040204" pitchFamily="34" charset="-128"/>
                <a:ea typeface="Meiryo" panose="020B0604030504040204" pitchFamily="34" charset="-128"/>
                <a:cs typeface="Meiryo" charset="-128"/>
              </a:rPr>
              <a:t>プログラム</a:t>
            </a:r>
            <a:endParaRPr lang="ja-JP" altLang="en-US" sz="1400" b="1" dirty="0">
              <a:solidFill>
                <a:srgbClr val="FFFFFF"/>
              </a:solidFill>
              <a:latin typeface="Meiryo" panose="020B0604030504040204" pitchFamily="34" charset="-128"/>
              <a:ea typeface="Meiryo" panose="020B0604030504040204" pitchFamily="34" charset="-128"/>
              <a:cs typeface="Meiryo" charset="-128"/>
            </a:endParaRPr>
          </a:p>
        </p:txBody>
      </p:sp>
      <p:sp>
        <p:nvSpPr>
          <p:cNvPr id="29" name="上矢印 28">
            <a:extLst>
              <a:ext uri="{FF2B5EF4-FFF2-40B4-BE49-F238E27FC236}">
                <a16:creationId xmlns:a16="http://schemas.microsoft.com/office/drawing/2014/main" id="{3A35404E-96A4-2341-887B-339DE8B7035F}"/>
              </a:ext>
            </a:extLst>
          </p:cNvPr>
          <p:cNvSpPr/>
          <p:nvPr/>
        </p:nvSpPr>
        <p:spPr>
          <a:xfrm rot="10800000">
            <a:off x="3086136" y="4932345"/>
            <a:ext cx="400044" cy="28619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0" name="正方形/長方形 29">
            <a:extLst>
              <a:ext uri="{FF2B5EF4-FFF2-40B4-BE49-F238E27FC236}">
                <a16:creationId xmlns:a16="http://schemas.microsoft.com/office/drawing/2014/main" id="{59AC6452-9316-E143-B89F-E233AC177C7A}"/>
              </a:ext>
            </a:extLst>
          </p:cNvPr>
          <p:cNvSpPr/>
          <p:nvPr/>
        </p:nvSpPr>
        <p:spPr>
          <a:xfrm>
            <a:off x="2501868" y="5839612"/>
            <a:ext cx="1570438" cy="41661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panose="020B0604030504040204" pitchFamily="34" charset="-128"/>
                <a:ea typeface="Meiryo" panose="020B0604030504040204" pitchFamily="34" charset="-128"/>
                <a:cs typeface="Meiryo" charset="-128"/>
              </a:rPr>
              <a:t>モデル</a:t>
            </a:r>
            <a:endParaRPr lang="ja-JP" altLang="en-US" sz="1400" b="1" dirty="0">
              <a:solidFill>
                <a:srgbClr val="FFFFFF"/>
              </a:solidFill>
              <a:latin typeface="Meiryo" panose="020B0604030504040204" pitchFamily="34" charset="-128"/>
              <a:ea typeface="Meiryo" panose="020B0604030504040204" pitchFamily="34" charset="-128"/>
              <a:cs typeface="Meiryo" charset="-128"/>
            </a:endParaRPr>
          </a:p>
        </p:txBody>
      </p:sp>
      <p:sp>
        <p:nvSpPr>
          <p:cNvPr id="31" name="上矢印 30">
            <a:extLst>
              <a:ext uri="{FF2B5EF4-FFF2-40B4-BE49-F238E27FC236}">
                <a16:creationId xmlns:a16="http://schemas.microsoft.com/office/drawing/2014/main" id="{0F8DEF03-CA97-3C44-9FFD-2640AE7326F6}"/>
              </a:ext>
            </a:extLst>
          </p:cNvPr>
          <p:cNvSpPr/>
          <p:nvPr/>
        </p:nvSpPr>
        <p:spPr>
          <a:xfrm rot="10800000">
            <a:off x="3086135" y="5576894"/>
            <a:ext cx="400044" cy="28619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32" name="図形グループ 24">
            <a:extLst>
              <a:ext uri="{FF2B5EF4-FFF2-40B4-BE49-F238E27FC236}">
                <a16:creationId xmlns:a16="http://schemas.microsoft.com/office/drawing/2014/main" id="{F26B8DF1-3355-764F-B998-F9858BF6C10C}"/>
              </a:ext>
            </a:extLst>
          </p:cNvPr>
          <p:cNvGrpSpPr/>
          <p:nvPr/>
        </p:nvGrpSpPr>
        <p:grpSpPr>
          <a:xfrm>
            <a:off x="4695631" y="5279088"/>
            <a:ext cx="1550624" cy="869907"/>
            <a:chOff x="4434679" y="1522802"/>
            <a:chExt cx="4147313" cy="1987721"/>
          </a:xfrm>
        </p:grpSpPr>
        <p:pic>
          <p:nvPicPr>
            <p:cNvPr id="33" name="図 32" descr="DL_2.jpg">
              <a:extLst>
                <a:ext uri="{FF2B5EF4-FFF2-40B4-BE49-F238E27FC236}">
                  <a16:creationId xmlns:a16="http://schemas.microsoft.com/office/drawing/2014/main" id="{4BAF74D5-30DF-D648-A367-DCBF195DD2A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34679" y="1522802"/>
              <a:ext cx="4147313" cy="1987721"/>
            </a:xfrm>
            <a:prstGeom prst="rect">
              <a:avLst/>
            </a:prstGeom>
          </p:spPr>
        </p:pic>
        <p:sp>
          <p:nvSpPr>
            <p:cNvPr id="34" name="円/楕円 33">
              <a:extLst>
                <a:ext uri="{FF2B5EF4-FFF2-40B4-BE49-F238E27FC236}">
                  <a16:creationId xmlns:a16="http://schemas.microsoft.com/office/drawing/2014/main" id="{B3B4EBDE-0D57-A443-949B-76A93FEE2E8F}"/>
                </a:ext>
              </a:extLst>
            </p:cNvPr>
            <p:cNvSpPr/>
            <p:nvPr/>
          </p:nvSpPr>
          <p:spPr>
            <a:xfrm>
              <a:off x="5553859" y="18859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35" name="円/楕円 34">
              <a:extLst>
                <a:ext uri="{FF2B5EF4-FFF2-40B4-BE49-F238E27FC236}">
                  <a16:creationId xmlns:a16="http://schemas.microsoft.com/office/drawing/2014/main" id="{AB9A93BA-03BF-F94B-A154-8C93ACCAD2A3}"/>
                </a:ext>
              </a:extLst>
            </p:cNvPr>
            <p:cNvSpPr/>
            <p:nvPr/>
          </p:nvSpPr>
          <p:spPr>
            <a:xfrm>
              <a:off x="6646265" y="220070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36" name="円/楕円 35">
              <a:extLst>
                <a:ext uri="{FF2B5EF4-FFF2-40B4-BE49-F238E27FC236}">
                  <a16:creationId xmlns:a16="http://schemas.microsoft.com/office/drawing/2014/main" id="{3A5DFB79-0B3A-4F4F-9EB2-5C390BB258DB}"/>
                </a:ext>
              </a:extLst>
            </p:cNvPr>
            <p:cNvSpPr/>
            <p:nvPr/>
          </p:nvSpPr>
          <p:spPr>
            <a:xfrm>
              <a:off x="6982941" y="26896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sp>
        <p:nvSpPr>
          <p:cNvPr id="38" name="テキスト ボックス 37">
            <a:extLst>
              <a:ext uri="{FF2B5EF4-FFF2-40B4-BE49-F238E27FC236}">
                <a16:creationId xmlns:a16="http://schemas.microsoft.com/office/drawing/2014/main" id="{A0A2237B-2FA6-5847-8494-B6B140774EF0}"/>
              </a:ext>
            </a:extLst>
          </p:cNvPr>
          <p:cNvSpPr txBox="1"/>
          <p:nvPr/>
        </p:nvSpPr>
        <p:spPr>
          <a:xfrm>
            <a:off x="542252" y="965181"/>
            <a:ext cx="5467266" cy="461665"/>
          </a:xfrm>
          <a:prstGeom prst="rect">
            <a:avLst/>
          </a:prstGeom>
          <a:noFill/>
        </p:spPr>
        <p:txBody>
          <a:bodyPr wrap="none" rtlCol="0">
            <a:spAutoFit/>
          </a:bodyPr>
          <a:lstStyle/>
          <a:p>
            <a:r>
              <a:rPr kumimoji="1" lang="ja-JP" altLang="en-US" sz="2400" b="1">
                <a:solidFill>
                  <a:srgbClr val="7030A0"/>
                </a:solidFill>
                <a:latin typeface="Meiryo" panose="020B0604030504040204" pitchFamily="34" charset="-128"/>
                <a:ea typeface="Meiryo" panose="020B0604030504040204" pitchFamily="34" charset="-128"/>
              </a:rPr>
              <a:t>コンピューター科学　</a:t>
            </a:r>
            <a:r>
              <a:rPr kumimoji="1" lang="en-US" altLang="ja-JP" b="1" dirty="0">
                <a:solidFill>
                  <a:srgbClr val="7030A0"/>
                </a:solidFill>
                <a:latin typeface="Meiryo" panose="020B0604030504040204" pitchFamily="34" charset="-128"/>
                <a:ea typeface="Meiryo" panose="020B0604030504040204" pitchFamily="34" charset="-128"/>
              </a:rPr>
              <a:t>Computer Science</a:t>
            </a:r>
            <a:endParaRPr kumimoji="1" lang="ja-JP" altLang="en-US" b="1">
              <a:solidFill>
                <a:srgbClr val="7030A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8242749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15D14C-2FC6-8A47-A3BC-CC5066CF9B78}"/>
              </a:ext>
            </a:extLst>
          </p:cNvPr>
          <p:cNvSpPr>
            <a:spLocks noGrp="1"/>
          </p:cNvSpPr>
          <p:nvPr>
            <p:ph type="title"/>
          </p:nvPr>
        </p:nvSpPr>
        <p:spPr/>
        <p:txBody>
          <a:bodyPr/>
          <a:lstStyle/>
          <a:p>
            <a:r>
              <a:rPr kumimoji="1" lang="ja-JP" altLang="en-US"/>
              <a:t>機械学習とは何か</a:t>
            </a:r>
          </a:p>
        </p:txBody>
      </p:sp>
      <p:sp>
        <p:nvSpPr>
          <p:cNvPr id="12" name="正方形/長方形 11">
            <a:extLst>
              <a:ext uri="{FF2B5EF4-FFF2-40B4-BE49-F238E27FC236}">
                <a16:creationId xmlns:a16="http://schemas.microsoft.com/office/drawing/2014/main" id="{E165CDAE-4C80-E26C-3815-96EBF63B0D41}"/>
              </a:ext>
            </a:extLst>
          </p:cNvPr>
          <p:cNvSpPr/>
          <p:nvPr/>
        </p:nvSpPr>
        <p:spPr>
          <a:xfrm>
            <a:off x="2709746" y="847190"/>
            <a:ext cx="3724507" cy="4167069"/>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AB183B41-705D-3341-90AD-6CF412E80365}"/>
              </a:ext>
            </a:extLst>
          </p:cNvPr>
          <p:cNvSpPr txBox="1"/>
          <p:nvPr/>
        </p:nvSpPr>
        <p:spPr>
          <a:xfrm>
            <a:off x="3648044" y="997779"/>
            <a:ext cx="1863394" cy="800219"/>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機械学習</a:t>
            </a:r>
            <a:endParaRPr kumimoji="1" lang="en-US" altLang="ja-JP" sz="3200" b="1" dirty="0">
              <a:solidFill>
                <a:schemeClr val="bg1"/>
              </a:solidFill>
              <a:latin typeface="Meiryo" panose="020B0604030504040204" pitchFamily="34" charset="-128"/>
              <a:ea typeface="Meiryo" panose="020B0604030504040204" pitchFamily="34" charset="-128"/>
            </a:endParaRPr>
          </a:p>
          <a:p>
            <a:pPr algn="ctr"/>
            <a:r>
              <a:rPr kumimoji="1" lang="en-US" altLang="ja-JP" sz="1400" b="1" dirty="0">
                <a:solidFill>
                  <a:schemeClr val="bg1"/>
                </a:solidFill>
                <a:latin typeface="Meiryo" panose="020B0604030504040204" pitchFamily="34" charset="-128"/>
                <a:ea typeface="Meiryo" panose="020B0604030504040204" pitchFamily="34" charset="-128"/>
              </a:rPr>
              <a:t>Machine Learning</a:t>
            </a:r>
            <a:endParaRPr kumimoji="1" lang="ja-JP" altLang="en-US" sz="1400" b="1">
              <a:solidFill>
                <a:schemeClr val="bg1"/>
              </a:solidFill>
              <a:latin typeface="Meiryo" panose="020B0604030504040204" pitchFamily="34" charset="-128"/>
              <a:ea typeface="Meiryo" panose="020B0604030504040204" pitchFamily="34" charset="-128"/>
            </a:endParaRPr>
          </a:p>
        </p:txBody>
      </p:sp>
      <p:grpSp>
        <p:nvGrpSpPr>
          <p:cNvPr id="40" name="グループ化 39">
            <a:extLst>
              <a:ext uri="{FF2B5EF4-FFF2-40B4-BE49-F238E27FC236}">
                <a16:creationId xmlns:a16="http://schemas.microsoft.com/office/drawing/2014/main" id="{7339845A-38C6-F24C-29F3-11D22996C7D7}"/>
              </a:ext>
            </a:extLst>
          </p:cNvPr>
          <p:cNvGrpSpPr/>
          <p:nvPr/>
        </p:nvGrpSpPr>
        <p:grpSpPr>
          <a:xfrm>
            <a:off x="705711" y="1903986"/>
            <a:ext cx="7732574" cy="2911227"/>
            <a:chOff x="705711" y="1903986"/>
            <a:chExt cx="7732574" cy="2911227"/>
          </a:xfrm>
        </p:grpSpPr>
        <p:sp>
          <p:nvSpPr>
            <p:cNvPr id="5" name="円柱 4">
              <a:extLst>
                <a:ext uri="{FF2B5EF4-FFF2-40B4-BE49-F238E27FC236}">
                  <a16:creationId xmlns:a16="http://schemas.microsoft.com/office/drawing/2014/main" id="{F5593B5B-39F3-4F4A-8BAF-7FD3E95EDC92}"/>
                </a:ext>
              </a:extLst>
            </p:cNvPr>
            <p:cNvSpPr/>
            <p:nvPr/>
          </p:nvSpPr>
          <p:spPr>
            <a:xfrm>
              <a:off x="705711" y="1903986"/>
              <a:ext cx="1845129" cy="1354216"/>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2492A705-B2F4-7B4C-9041-06A34963B116}"/>
                </a:ext>
              </a:extLst>
            </p:cNvPr>
            <p:cNvSpPr txBox="1"/>
            <p:nvPr/>
          </p:nvSpPr>
          <p:spPr>
            <a:xfrm>
              <a:off x="817795" y="2337396"/>
              <a:ext cx="1620957" cy="769441"/>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データ</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（学習データ）</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B3AAC95A-2FAB-8493-8DBC-AD60FC320573}"/>
                </a:ext>
              </a:extLst>
            </p:cNvPr>
            <p:cNvSpPr/>
            <p:nvPr/>
          </p:nvSpPr>
          <p:spPr>
            <a:xfrm>
              <a:off x="3139068" y="1903986"/>
              <a:ext cx="2865863" cy="135421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67A2FD94-382E-9C41-309D-10624CFD2F11}"/>
                </a:ext>
              </a:extLst>
            </p:cNvPr>
            <p:cNvSpPr txBox="1"/>
            <p:nvPr/>
          </p:nvSpPr>
          <p:spPr>
            <a:xfrm>
              <a:off x="3189250" y="2048986"/>
              <a:ext cx="2780985" cy="1015663"/>
            </a:xfrm>
            <a:prstGeom prst="rect">
              <a:avLst/>
            </a:prstGeom>
            <a:noFill/>
          </p:spPr>
          <p:txBody>
            <a:bodyPr wrap="square" rtlCol="0">
              <a:spAutoFit/>
            </a:bodyPr>
            <a:lstStyle/>
            <a:p>
              <a:r>
                <a:rPr kumimoji="1" lang="ja-JP" altLang="en-US" sz="3200" b="1">
                  <a:solidFill>
                    <a:schemeClr val="bg1"/>
                  </a:solidFill>
                  <a:latin typeface="Meiryo" panose="020B0604030504040204" pitchFamily="34" charset="-128"/>
                  <a:ea typeface="Meiryo" panose="020B0604030504040204" pitchFamily="34" charset="-128"/>
                </a:rPr>
                <a:t>学習</a:t>
              </a:r>
              <a:endParaRPr lang="en-US" altLang="ja-JP" sz="3200" b="1"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データに含まれる規則や法則／特徴の組合せを見つける計算</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20" name="円柱 19">
              <a:extLst>
                <a:ext uri="{FF2B5EF4-FFF2-40B4-BE49-F238E27FC236}">
                  <a16:creationId xmlns:a16="http://schemas.microsoft.com/office/drawing/2014/main" id="{2B9D8CC3-1E1B-7D4E-9EB6-68CB102702C8}"/>
                </a:ext>
              </a:extLst>
            </p:cNvPr>
            <p:cNvSpPr/>
            <p:nvPr/>
          </p:nvSpPr>
          <p:spPr>
            <a:xfrm>
              <a:off x="6593156" y="3460997"/>
              <a:ext cx="1845129" cy="1354216"/>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E373A6F2-AF41-4FD5-30D8-0EEE67E2A4D3}"/>
                </a:ext>
              </a:extLst>
            </p:cNvPr>
            <p:cNvSpPr txBox="1"/>
            <p:nvPr/>
          </p:nvSpPr>
          <p:spPr>
            <a:xfrm>
              <a:off x="6705241" y="3894407"/>
              <a:ext cx="1620957" cy="769441"/>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モデル</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（推論モデル）</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6" name="曲折矢印 15">
              <a:extLst>
                <a:ext uri="{FF2B5EF4-FFF2-40B4-BE49-F238E27FC236}">
                  <a16:creationId xmlns:a16="http://schemas.microsoft.com/office/drawing/2014/main" id="{BDC3815F-C1EB-6B07-DE67-4898D6223B7C}"/>
                </a:ext>
              </a:extLst>
            </p:cNvPr>
            <p:cNvSpPr/>
            <p:nvPr/>
          </p:nvSpPr>
          <p:spPr>
            <a:xfrm rot="5400000">
              <a:off x="6274893" y="2128503"/>
              <a:ext cx="1172188" cy="1845128"/>
            </a:xfrm>
            <a:prstGeom prst="bentArrow">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右矢印 40">
              <a:extLst>
                <a:ext uri="{FF2B5EF4-FFF2-40B4-BE49-F238E27FC236}">
                  <a16:creationId xmlns:a16="http://schemas.microsoft.com/office/drawing/2014/main" id="{74555BD1-4494-B8C1-ABE3-52A7F33DA0B0}"/>
                </a:ext>
              </a:extLst>
            </p:cNvPr>
            <p:cNvSpPr/>
            <p:nvPr/>
          </p:nvSpPr>
          <p:spPr>
            <a:xfrm>
              <a:off x="2438752" y="2403911"/>
              <a:ext cx="802897" cy="570686"/>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2" name="グループ化 41">
            <a:extLst>
              <a:ext uri="{FF2B5EF4-FFF2-40B4-BE49-F238E27FC236}">
                <a16:creationId xmlns:a16="http://schemas.microsoft.com/office/drawing/2014/main" id="{01735981-CAC2-582A-9AEA-D9D083868300}"/>
              </a:ext>
            </a:extLst>
          </p:cNvPr>
          <p:cNvGrpSpPr/>
          <p:nvPr/>
        </p:nvGrpSpPr>
        <p:grpSpPr>
          <a:xfrm>
            <a:off x="6705241" y="847190"/>
            <a:ext cx="2316097" cy="1996371"/>
            <a:chOff x="6705241" y="847190"/>
            <a:chExt cx="2316097" cy="1996371"/>
          </a:xfrm>
        </p:grpSpPr>
        <p:sp>
          <p:nvSpPr>
            <p:cNvPr id="23" name="四角形吹き出し 22">
              <a:extLst>
                <a:ext uri="{FF2B5EF4-FFF2-40B4-BE49-F238E27FC236}">
                  <a16:creationId xmlns:a16="http://schemas.microsoft.com/office/drawing/2014/main" id="{BF3A41DA-878C-C245-4282-5E7412B35381}"/>
                </a:ext>
              </a:extLst>
            </p:cNvPr>
            <p:cNvSpPr/>
            <p:nvPr/>
          </p:nvSpPr>
          <p:spPr>
            <a:xfrm>
              <a:off x="6705241" y="847190"/>
              <a:ext cx="2316096" cy="1996371"/>
            </a:xfrm>
            <a:prstGeom prst="wedgeRectCallout">
              <a:avLst>
                <a:gd name="adj1" fmla="val 2775"/>
                <a:gd name="adj2" fmla="val 82185"/>
              </a:avLst>
            </a:prstGeom>
            <a:solidFill>
              <a:srgbClr val="7030A0">
                <a:alpha val="628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72BAD578-1FCB-97B2-6B6C-E70858754393}"/>
                </a:ext>
              </a:extLst>
            </p:cNvPr>
            <p:cNvSpPr txBox="1"/>
            <p:nvPr/>
          </p:nvSpPr>
          <p:spPr>
            <a:xfrm>
              <a:off x="6705241" y="921433"/>
              <a:ext cx="2316097" cy="830997"/>
            </a:xfrm>
            <a:prstGeom prst="rect">
              <a:avLst/>
            </a:prstGeom>
            <a:noFill/>
          </p:spPr>
          <p:txBody>
            <a:bodyPr wrap="squar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規則や法則／</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特徴の組合せ</a:t>
              </a:r>
              <a:endParaRPr kumimoji="1" lang="en-US" altLang="ja-JP" sz="2400" dirty="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E0269AF4-617C-57D1-66B2-8CD0FF8928BF}"/>
                </a:ext>
              </a:extLst>
            </p:cNvPr>
            <p:cNvSpPr txBox="1"/>
            <p:nvPr/>
          </p:nvSpPr>
          <p:spPr>
            <a:xfrm>
              <a:off x="6770914" y="1699895"/>
              <a:ext cx="2250423" cy="1015663"/>
            </a:xfrm>
            <a:prstGeom prst="rect">
              <a:avLst/>
            </a:prstGeom>
            <a:noFill/>
          </p:spPr>
          <p:txBody>
            <a:bodyPr wrap="square" rtlCol="0">
              <a:spAutoFit/>
            </a:bodyPr>
            <a:lstStyle/>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レントゲンに写った病変</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安全な運転操作</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故障している機械</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高値に動く株価の変動</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窃盗の可能性が高い動き</a:t>
              </a:r>
              <a:endParaRPr kumimoji="1" lang="ja-JP" altLang="en-US" sz="1200">
                <a:solidFill>
                  <a:schemeClr val="bg1"/>
                </a:solidFill>
                <a:latin typeface="Meiryo" panose="020B0604030504040204" pitchFamily="34" charset="-128"/>
                <a:ea typeface="Meiryo" panose="020B0604030504040204" pitchFamily="34" charset="-128"/>
              </a:endParaRPr>
            </a:p>
          </p:txBody>
        </p:sp>
      </p:grpSp>
      <p:grpSp>
        <p:nvGrpSpPr>
          <p:cNvPr id="43" name="グループ化 42">
            <a:extLst>
              <a:ext uri="{FF2B5EF4-FFF2-40B4-BE49-F238E27FC236}">
                <a16:creationId xmlns:a16="http://schemas.microsoft.com/office/drawing/2014/main" id="{8C840D7B-E860-2A27-7756-936C59D38FC2}"/>
              </a:ext>
            </a:extLst>
          </p:cNvPr>
          <p:cNvGrpSpPr/>
          <p:nvPr/>
        </p:nvGrpSpPr>
        <p:grpSpPr>
          <a:xfrm>
            <a:off x="566813" y="3460997"/>
            <a:ext cx="8077922" cy="3046044"/>
            <a:chOff x="566813" y="3460997"/>
            <a:chExt cx="8077922" cy="3046044"/>
          </a:xfrm>
        </p:grpSpPr>
        <p:sp>
          <p:nvSpPr>
            <p:cNvPr id="15" name="正方形/長方形 14">
              <a:extLst>
                <a:ext uri="{FF2B5EF4-FFF2-40B4-BE49-F238E27FC236}">
                  <a16:creationId xmlns:a16="http://schemas.microsoft.com/office/drawing/2014/main" id="{95F7DF8D-560D-085E-07E9-700DB965AC6E}"/>
                </a:ext>
              </a:extLst>
            </p:cNvPr>
            <p:cNvSpPr/>
            <p:nvPr/>
          </p:nvSpPr>
          <p:spPr>
            <a:xfrm>
              <a:off x="3139068" y="3460997"/>
              <a:ext cx="2865863" cy="135421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7B746740-F9D2-6F88-8A8F-7753E6455C58}"/>
                </a:ext>
              </a:extLst>
            </p:cNvPr>
            <p:cNvSpPr txBox="1"/>
            <p:nvPr/>
          </p:nvSpPr>
          <p:spPr>
            <a:xfrm>
              <a:off x="3189249" y="3648185"/>
              <a:ext cx="2780985" cy="1015663"/>
            </a:xfrm>
            <a:prstGeom prst="rect">
              <a:avLst/>
            </a:prstGeom>
            <a:noFill/>
          </p:spPr>
          <p:txBody>
            <a:bodyPr wrap="square" rtlCol="0">
              <a:spAutoFit/>
            </a:bodyPr>
            <a:lstStyle/>
            <a:p>
              <a:r>
                <a:rPr kumimoji="1" lang="ja-JP" altLang="en-US" sz="3200" b="1">
                  <a:solidFill>
                    <a:schemeClr val="bg1"/>
                  </a:solidFill>
                  <a:latin typeface="Meiryo" panose="020B0604030504040204" pitchFamily="34" charset="-128"/>
                  <a:ea typeface="Meiryo" panose="020B0604030504040204" pitchFamily="34" charset="-128"/>
                </a:rPr>
                <a:t>推論</a:t>
              </a:r>
              <a:endParaRPr kumimoji="1" lang="en-US" altLang="ja-JP" sz="3200" b="1"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入力とモデルとを比較して一致している確率を計算</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03A208E7-07D6-1273-F9C9-968D47D38F5B}"/>
                </a:ext>
              </a:extLst>
            </p:cNvPr>
            <p:cNvSpPr/>
            <p:nvPr/>
          </p:nvSpPr>
          <p:spPr>
            <a:xfrm>
              <a:off x="705710" y="3460997"/>
              <a:ext cx="1845129" cy="135421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a:extLst>
                <a:ext uri="{FF2B5EF4-FFF2-40B4-BE49-F238E27FC236}">
                  <a16:creationId xmlns:a16="http://schemas.microsoft.com/office/drawing/2014/main" id="{696FA781-A24D-91E2-E3B4-CB49FC16DB5E}"/>
                </a:ext>
              </a:extLst>
            </p:cNvPr>
            <p:cNvSpPr txBox="1"/>
            <p:nvPr/>
          </p:nvSpPr>
          <p:spPr>
            <a:xfrm>
              <a:off x="907563" y="3571240"/>
              <a:ext cx="1441420" cy="1169551"/>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入力</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モデルと特長を</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比較する</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対象データ</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9" name="右矢印 28">
              <a:extLst>
                <a:ext uri="{FF2B5EF4-FFF2-40B4-BE49-F238E27FC236}">
                  <a16:creationId xmlns:a16="http://schemas.microsoft.com/office/drawing/2014/main" id="{7F76B080-8CFE-6066-B3FD-2999A335C665}"/>
                </a:ext>
              </a:extLst>
            </p:cNvPr>
            <p:cNvSpPr/>
            <p:nvPr/>
          </p:nvSpPr>
          <p:spPr>
            <a:xfrm>
              <a:off x="2438752" y="3993784"/>
              <a:ext cx="802897" cy="570686"/>
            </a:xfrm>
            <a:prstGeom prst="rightArrow">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EF4335DA-9D25-D0DA-109A-4C8052185CFE}"/>
                </a:ext>
              </a:extLst>
            </p:cNvPr>
            <p:cNvSpPr/>
            <p:nvPr/>
          </p:nvSpPr>
          <p:spPr>
            <a:xfrm>
              <a:off x="2709746" y="5062323"/>
              <a:ext cx="3724507" cy="100179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65A60A19-445F-7CFF-DC86-CC94DB129B73}"/>
                </a:ext>
              </a:extLst>
            </p:cNvPr>
            <p:cNvSpPr txBox="1"/>
            <p:nvPr/>
          </p:nvSpPr>
          <p:spPr>
            <a:xfrm>
              <a:off x="2717485" y="5173132"/>
              <a:ext cx="3724507" cy="584775"/>
            </a:xfrm>
            <a:prstGeom prst="rect">
              <a:avLst/>
            </a:prstGeom>
            <a:noFill/>
          </p:spPr>
          <p:txBody>
            <a:bodyPr wrap="squar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モデルとの一致確率に基づいて</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可視化・分類・予測などを行う</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33" name="正方形/長方形 32">
              <a:extLst>
                <a:ext uri="{FF2B5EF4-FFF2-40B4-BE49-F238E27FC236}">
                  <a16:creationId xmlns:a16="http://schemas.microsoft.com/office/drawing/2014/main" id="{602A57D0-9A00-2FA5-015F-A9BB3943308E}"/>
                </a:ext>
              </a:extLst>
            </p:cNvPr>
            <p:cNvSpPr/>
            <p:nvPr/>
          </p:nvSpPr>
          <p:spPr>
            <a:xfrm>
              <a:off x="566813" y="5852173"/>
              <a:ext cx="2578580" cy="65486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72DA89D9-D82A-669F-1140-4C15E5317FC5}"/>
                </a:ext>
              </a:extLst>
            </p:cNvPr>
            <p:cNvSpPr/>
            <p:nvPr/>
          </p:nvSpPr>
          <p:spPr>
            <a:xfrm>
              <a:off x="3282710" y="5852173"/>
              <a:ext cx="2578580" cy="65486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D02B844D-7476-DAE7-FF34-D8B9463AEB7A}"/>
                </a:ext>
              </a:extLst>
            </p:cNvPr>
            <p:cNvSpPr txBox="1"/>
            <p:nvPr/>
          </p:nvSpPr>
          <p:spPr>
            <a:xfrm>
              <a:off x="3499957" y="5945134"/>
              <a:ext cx="2159566"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状況に応じた</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安全な自動車の運転操作</a:t>
              </a:r>
            </a:p>
          </p:txBody>
        </p:sp>
        <p:sp>
          <p:nvSpPr>
            <p:cNvPr id="37" name="テキスト ボックス 36">
              <a:extLst>
                <a:ext uri="{FF2B5EF4-FFF2-40B4-BE49-F238E27FC236}">
                  <a16:creationId xmlns:a16="http://schemas.microsoft.com/office/drawing/2014/main" id="{C8CB05C8-F682-D1B6-63FC-FF9DCED47A3F}"/>
                </a:ext>
              </a:extLst>
            </p:cNvPr>
            <p:cNvSpPr txBox="1"/>
            <p:nvPr/>
          </p:nvSpPr>
          <p:spPr>
            <a:xfrm>
              <a:off x="776320" y="5945134"/>
              <a:ext cx="2159566"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レントゲン写真に</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癌が写っているかを判別</a:t>
              </a:r>
            </a:p>
          </p:txBody>
        </p:sp>
        <p:sp>
          <p:nvSpPr>
            <p:cNvPr id="38" name="正方形/長方形 37">
              <a:extLst>
                <a:ext uri="{FF2B5EF4-FFF2-40B4-BE49-F238E27FC236}">
                  <a16:creationId xmlns:a16="http://schemas.microsoft.com/office/drawing/2014/main" id="{4652D623-9217-A66E-1712-817C2480894C}"/>
                </a:ext>
              </a:extLst>
            </p:cNvPr>
            <p:cNvSpPr/>
            <p:nvPr/>
          </p:nvSpPr>
          <p:spPr>
            <a:xfrm>
              <a:off x="5998607" y="5852173"/>
              <a:ext cx="2578580" cy="65486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26082891-29D7-AA93-6223-DE1DCF7FD95A}"/>
                </a:ext>
              </a:extLst>
            </p:cNvPr>
            <p:cNvSpPr txBox="1"/>
            <p:nvPr/>
          </p:nvSpPr>
          <p:spPr>
            <a:xfrm>
              <a:off x="5946559" y="5945134"/>
              <a:ext cx="2698176"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防犯カメラに写る来店客の挙動</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から窃盗の可能性を指摘</a:t>
              </a:r>
            </a:p>
          </p:txBody>
        </p:sp>
        <p:sp>
          <p:nvSpPr>
            <p:cNvPr id="36" name="下矢印 35">
              <a:extLst>
                <a:ext uri="{FF2B5EF4-FFF2-40B4-BE49-F238E27FC236}">
                  <a16:creationId xmlns:a16="http://schemas.microsoft.com/office/drawing/2014/main" id="{249CB596-9600-2835-06BF-364DD5D2DDE4}"/>
                </a:ext>
              </a:extLst>
            </p:cNvPr>
            <p:cNvSpPr/>
            <p:nvPr/>
          </p:nvSpPr>
          <p:spPr>
            <a:xfrm>
              <a:off x="4259367" y="4704942"/>
              <a:ext cx="625265" cy="415305"/>
            </a:xfrm>
            <a:prstGeom prst="down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左右矢印 26">
              <a:extLst>
                <a:ext uri="{FF2B5EF4-FFF2-40B4-BE49-F238E27FC236}">
                  <a16:creationId xmlns:a16="http://schemas.microsoft.com/office/drawing/2014/main" id="{DE573EBC-F4F8-E6B4-BFA6-677EADBA9532}"/>
                </a:ext>
              </a:extLst>
            </p:cNvPr>
            <p:cNvSpPr/>
            <p:nvPr/>
          </p:nvSpPr>
          <p:spPr>
            <a:xfrm>
              <a:off x="5916706" y="3995080"/>
              <a:ext cx="788534" cy="570686"/>
            </a:xfrm>
            <a:prstGeom prst="leftRight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72389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down)">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up)">
                                      <p:cBhvr>
                                        <p:cTn id="1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60255BA-1DA3-8B40-8414-596F615395A8}"/>
              </a:ext>
            </a:extLst>
          </p:cNvPr>
          <p:cNvSpPr/>
          <p:nvPr/>
        </p:nvSpPr>
        <p:spPr>
          <a:xfrm>
            <a:off x="1533101" y="1000933"/>
            <a:ext cx="1080936" cy="54006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4D4E725-679F-AA44-93FB-2E91B673F5E4}"/>
              </a:ext>
            </a:extLst>
          </p:cNvPr>
          <p:cNvSpPr>
            <a:spLocks noGrp="1"/>
          </p:cNvSpPr>
          <p:nvPr>
            <p:ph type="title"/>
          </p:nvPr>
        </p:nvSpPr>
        <p:spPr/>
        <p:txBody>
          <a:bodyPr/>
          <a:lstStyle/>
          <a:p>
            <a:r>
              <a:rPr kumimoji="1" lang="ja-JP" altLang="en-US"/>
              <a:t>機械学習でできる</a:t>
            </a:r>
            <a:r>
              <a:rPr kumimoji="1" lang="en-US" altLang="ja-JP" dirty="0"/>
              <a:t>3</a:t>
            </a:r>
            <a:r>
              <a:rPr kumimoji="1" lang="ja-JP" altLang="en-US"/>
              <a:t>つのこと</a:t>
            </a:r>
          </a:p>
        </p:txBody>
      </p:sp>
      <p:pic>
        <p:nvPicPr>
          <p:cNvPr id="4" name="図 3">
            <a:extLst>
              <a:ext uri="{FF2B5EF4-FFF2-40B4-BE49-F238E27FC236}">
                <a16:creationId xmlns:a16="http://schemas.microsoft.com/office/drawing/2014/main" id="{4AEB8719-88A1-A049-BAB0-FEFDBA931C1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8972" y="1526507"/>
            <a:ext cx="1409865" cy="792088"/>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E25A73B9-E345-4E42-A034-18631849F4D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56178" y="4992715"/>
            <a:ext cx="1593356" cy="1591124"/>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E3566D93-C75C-3946-A524-617B758FA0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60514" y="5034173"/>
            <a:ext cx="1561602" cy="1559415"/>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A268D9F1-A65A-3648-AF07-5E064987C9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60514" y="1422455"/>
            <a:ext cx="723403" cy="723403"/>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84A29E70-5841-8244-8264-AE682FC073A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75969" y="1422455"/>
            <a:ext cx="836712" cy="836712"/>
          </a:xfrm>
          <a:prstGeom prst="rect">
            <a:avLst/>
          </a:prstGeom>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58B20FE7-C1E5-D342-A659-CDAC99B44E0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22216" y="1638478"/>
            <a:ext cx="872109" cy="872109"/>
          </a:xfrm>
          <a:prstGeom prst="rect">
            <a:avLst/>
          </a:prstGeom>
          <a:effectLst>
            <a:outerShdw blurRad="50800" dist="38100" dir="2700000" algn="tl" rotWithShape="0">
              <a:prstClr val="black">
                <a:alpha val="40000"/>
              </a:prstClr>
            </a:outerShdw>
          </a:effectLst>
        </p:spPr>
      </p:pic>
      <p:grpSp>
        <p:nvGrpSpPr>
          <p:cNvPr id="26" name="グループ化 25">
            <a:extLst>
              <a:ext uri="{FF2B5EF4-FFF2-40B4-BE49-F238E27FC236}">
                <a16:creationId xmlns:a16="http://schemas.microsoft.com/office/drawing/2014/main" id="{C9C8406C-F9EC-EC43-8C31-4A36A92AB6EF}"/>
              </a:ext>
            </a:extLst>
          </p:cNvPr>
          <p:cNvGrpSpPr/>
          <p:nvPr/>
        </p:nvGrpSpPr>
        <p:grpSpPr>
          <a:xfrm>
            <a:off x="2729210" y="3272836"/>
            <a:ext cx="1429627" cy="1072430"/>
            <a:chOff x="948037" y="2960665"/>
            <a:chExt cx="1740233" cy="1354345"/>
          </a:xfrm>
          <a:effectLst>
            <a:outerShdw blurRad="50800" dist="38100" dir="2700000" algn="tl" rotWithShape="0">
              <a:prstClr val="black">
                <a:alpha val="40000"/>
              </a:prstClr>
            </a:outerShdw>
          </a:effectLst>
        </p:grpSpPr>
        <p:pic>
          <p:nvPicPr>
            <p:cNvPr id="12" name="図 11">
              <a:extLst>
                <a:ext uri="{FF2B5EF4-FFF2-40B4-BE49-F238E27FC236}">
                  <a16:creationId xmlns:a16="http://schemas.microsoft.com/office/drawing/2014/main" id="{C1E72204-5C26-174B-9892-CCB0B3FC700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48037" y="2967876"/>
              <a:ext cx="754396" cy="700645"/>
            </a:xfrm>
            <a:prstGeom prst="rect">
              <a:avLst/>
            </a:prstGeom>
          </p:spPr>
        </p:pic>
        <p:pic>
          <p:nvPicPr>
            <p:cNvPr id="15" name="図 14">
              <a:extLst>
                <a:ext uri="{FF2B5EF4-FFF2-40B4-BE49-F238E27FC236}">
                  <a16:creationId xmlns:a16="http://schemas.microsoft.com/office/drawing/2014/main" id="{04EDC5C4-C43C-0E4F-8927-BABB42D3BED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62122" y="3290517"/>
              <a:ext cx="740311" cy="687565"/>
            </a:xfrm>
            <a:prstGeom prst="rect">
              <a:avLst/>
            </a:prstGeom>
          </p:spPr>
        </p:pic>
        <p:pic>
          <p:nvPicPr>
            <p:cNvPr id="19" name="図 18">
              <a:extLst>
                <a:ext uri="{FF2B5EF4-FFF2-40B4-BE49-F238E27FC236}">
                  <a16:creationId xmlns:a16="http://schemas.microsoft.com/office/drawing/2014/main" id="{824CE13A-8BB5-384A-B06D-25D3B52AC49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62122" y="3613158"/>
              <a:ext cx="740311" cy="687565"/>
            </a:xfrm>
            <a:prstGeom prst="rect">
              <a:avLst/>
            </a:prstGeom>
          </p:spPr>
        </p:pic>
        <p:pic>
          <p:nvPicPr>
            <p:cNvPr id="20" name="図 19">
              <a:extLst>
                <a:ext uri="{FF2B5EF4-FFF2-40B4-BE49-F238E27FC236}">
                  <a16:creationId xmlns:a16="http://schemas.microsoft.com/office/drawing/2014/main" id="{48258C0F-3CFA-B647-8D92-A97BEC0A3B1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933874" y="2982163"/>
              <a:ext cx="754396" cy="700645"/>
            </a:xfrm>
            <a:prstGeom prst="rect">
              <a:avLst/>
            </a:prstGeom>
          </p:spPr>
        </p:pic>
        <p:pic>
          <p:nvPicPr>
            <p:cNvPr id="21" name="図 20">
              <a:extLst>
                <a:ext uri="{FF2B5EF4-FFF2-40B4-BE49-F238E27FC236}">
                  <a16:creationId xmlns:a16="http://schemas.microsoft.com/office/drawing/2014/main" id="{5D16166F-CEEF-904D-9AAC-D6EE7946134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947959" y="3304804"/>
              <a:ext cx="740311" cy="687565"/>
            </a:xfrm>
            <a:prstGeom prst="rect">
              <a:avLst/>
            </a:prstGeom>
          </p:spPr>
        </p:pic>
        <p:pic>
          <p:nvPicPr>
            <p:cNvPr id="22" name="図 21">
              <a:extLst>
                <a:ext uri="{FF2B5EF4-FFF2-40B4-BE49-F238E27FC236}">
                  <a16:creationId xmlns:a16="http://schemas.microsoft.com/office/drawing/2014/main" id="{AFE3A298-B3F9-7741-AAC1-2166257C268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947959" y="3627445"/>
              <a:ext cx="740311" cy="687565"/>
            </a:xfrm>
            <a:prstGeom prst="rect">
              <a:avLst/>
            </a:prstGeom>
          </p:spPr>
        </p:pic>
        <p:pic>
          <p:nvPicPr>
            <p:cNvPr id="23" name="図 22">
              <a:extLst>
                <a:ext uri="{FF2B5EF4-FFF2-40B4-BE49-F238E27FC236}">
                  <a16:creationId xmlns:a16="http://schemas.microsoft.com/office/drawing/2014/main" id="{02CB7E3C-6C8D-1B43-A055-1CC0E89DADB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1433913" y="2960665"/>
              <a:ext cx="754396" cy="700645"/>
            </a:xfrm>
            <a:prstGeom prst="rect">
              <a:avLst/>
            </a:prstGeom>
          </p:spPr>
        </p:pic>
        <p:pic>
          <p:nvPicPr>
            <p:cNvPr id="24" name="図 23">
              <a:extLst>
                <a:ext uri="{FF2B5EF4-FFF2-40B4-BE49-F238E27FC236}">
                  <a16:creationId xmlns:a16="http://schemas.microsoft.com/office/drawing/2014/main" id="{F8B22895-74D3-674B-B5AC-AF735ED65EC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1447998" y="3283306"/>
              <a:ext cx="740311" cy="687565"/>
            </a:xfrm>
            <a:prstGeom prst="rect">
              <a:avLst/>
            </a:prstGeom>
          </p:spPr>
        </p:pic>
        <p:pic>
          <p:nvPicPr>
            <p:cNvPr id="25" name="図 24">
              <a:extLst>
                <a:ext uri="{FF2B5EF4-FFF2-40B4-BE49-F238E27FC236}">
                  <a16:creationId xmlns:a16="http://schemas.microsoft.com/office/drawing/2014/main" id="{84AFA441-DD38-A24D-B261-FF90B7BFA09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1447998" y="3605947"/>
              <a:ext cx="740311" cy="687565"/>
            </a:xfrm>
            <a:prstGeom prst="rect">
              <a:avLst/>
            </a:prstGeom>
          </p:spPr>
        </p:pic>
      </p:grpSp>
      <p:pic>
        <p:nvPicPr>
          <p:cNvPr id="27" name="図 26">
            <a:extLst>
              <a:ext uri="{FF2B5EF4-FFF2-40B4-BE49-F238E27FC236}">
                <a16:creationId xmlns:a16="http://schemas.microsoft.com/office/drawing/2014/main" id="{E683A787-7DBF-9945-B9E6-703DCEF1F7D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824858" y="3214445"/>
            <a:ext cx="668081" cy="620480"/>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C3DB0EAD-0374-E64A-9769-C8F5E673142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426244" y="3224181"/>
            <a:ext cx="668081" cy="620480"/>
          </a:xfrm>
          <a:prstGeom prst="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9137A029-9DAC-BC4A-B72B-65D1E586A58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053295" y="3233723"/>
            <a:ext cx="647324" cy="601202"/>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D776A618-7F57-D84F-9B4E-CF24FC96133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158898" y="3762891"/>
            <a:ext cx="627051" cy="582375"/>
          </a:xfrm>
          <a:prstGeom prst="rect">
            <a:avLst/>
          </a:prstGeom>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C7413B13-A0BB-B140-AA84-4BBB3BE78076}"/>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743747" y="3739055"/>
            <a:ext cx="652717" cy="606211"/>
          </a:xfrm>
          <a:prstGeom prst="rect">
            <a:avLst/>
          </a:prstGeom>
          <a:effectLst>
            <a:outerShdw blurRad="50800" dist="38100" dir="2700000" algn="tl" rotWithShape="0">
              <a:prstClr val="black">
                <a:alpha val="40000"/>
              </a:prstClr>
            </a:outerShdw>
          </a:effectLst>
        </p:spPr>
      </p:pic>
      <p:sp>
        <p:nvSpPr>
          <p:cNvPr id="32" name="テキスト ボックス 31">
            <a:extLst>
              <a:ext uri="{FF2B5EF4-FFF2-40B4-BE49-F238E27FC236}">
                <a16:creationId xmlns:a16="http://schemas.microsoft.com/office/drawing/2014/main" id="{F44BD7CA-EA6D-2849-937B-D7C5E864E3EB}"/>
              </a:ext>
            </a:extLst>
          </p:cNvPr>
          <p:cNvSpPr txBox="1"/>
          <p:nvPr/>
        </p:nvSpPr>
        <p:spPr>
          <a:xfrm>
            <a:off x="2656178" y="938826"/>
            <a:ext cx="1569660" cy="646331"/>
          </a:xfrm>
          <a:prstGeom prst="rect">
            <a:avLst/>
          </a:prstGeom>
          <a:noFill/>
        </p:spPr>
        <p:txBody>
          <a:bodyPr wrap="none" rtlCol="0">
            <a:spAutoFit/>
          </a:bodyPr>
          <a:lstStyle/>
          <a:p>
            <a:r>
              <a:rPr kumimoji="1" lang="ja-JP" altLang="en-US" sz="3600" b="1">
                <a:solidFill>
                  <a:srgbClr val="0070C0"/>
                </a:solidFill>
                <a:latin typeface="Meiryo" panose="020B0604030504040204" pitchFamily="34" charset="-128"/>
                <a:ea typeface="Meiryo" panose="020B0604030504040204" pitchFamily="34" charset="-128"/>
              </a:rPr>
              <a:t>可視化</a:t>
            </a:r>
          </a:p>
        </p:txBody>
      </p:sp>
      <p:sp>
        <p:nvSpPr>
          <p:cNvPr id="33" name="テキスト ボックス 32">
            <a:extLst>
              <a:ext uri="{FF2B5EF4-FFF2-40B4-BE49-F238E27FC236}">
                <a16:creationId xmlns:a16="http://schemas.microsoft.com/office/drawing/2014/main" id="{85CA761A-B53D-0449-AA99-33F1B9F421D0}"/>
              </a:ext>
            </a:extLst>
          </p:cNvPr>
          <p:cNvSpPr txBox="1"/>
          <p:nvPr/>
        </p:nvSpPr>
        <p:spPr>
          <a:xfrm>
            <a:off x="2656178" y="2766102"/>
            <a:ext cx="1569660" cy="646331"/>
          </a:xfrm>
          <a:prstGeom prst="rect">
            <a:avLst/>
          </a:prstGeom>
          <a:noFill/>
        </p:spPr>
        <p:txBody>
          <a:bodyPr wrap="none" rtlCol="0">
            <a:spAutoFit/>
          </a:bodyPr>
          <a:lstStyle/>
          <a:p>
            <a:r>
              <a:rPr lang="ja-JP" altLang="en-US" sz="3600" b="1">
                <a:solidFill>
                  <a:srgbClr val="0070C0"/>
                </a:solidFill>
                <a:latin typeface="Meiryo" panose="020B0604030504040204" pitchFamily="34" charset="-128"/>
                <a:ea typeface="Meiryo" panose="020B0604030504040204" pitchFamily="34" charset="-128"/>
              </a:rPr>
              <a:t>分　類</a:t>
            </a:r>
            <a:endParaRPr kumimoji="1" lang="ja-JP" altLang="en-US" sz="3600" b="1">
              <a:solidFill>
                <a:srgbClr val="0070C0"/>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F5BB4537-49B6-1E4C-B8D3-151035A83DCE}"/>
              </a:ext>
            </a:extLst>
          </p:cNvPr>
          <p:cNvSpPr txBox="1"/>
          <p:nvPr/>
        </p:nvSpPr>
        <p:spPr>
          <a:xfrm>
            <a:off x="2670465" y="4709202"/>
            <a:ext cx="1569660" cy="646331"/>
          </a:xfrm>
          <a:prstGeom prst="rect">
            <a:avLst/>
          </a:prstGeom>
          <a:noFill/>
        </p:spPr>
        <p:txBody>
          <a:bodyPr wrap="none" rtlCol="0">
            <a:spAutoFit/>
          </a:bodyPr>
          <a:lstStyle/>
          <a:p>
            <a:r>
              <a:rPr lang="ja-JP" altLang="en-US" sz="3600" b="1">
                <a:solidFill>
                  <a:srgbClr val="0070C0"/>
                </a:solidFill>
                <a:latin typeface="Meiryo" panose="020B0604030504040204" pitchFamily="34" charset="-128"/>
                <a:ea typeface="Meiryo" panose="020B0604030504040204" pitchFamily="34" charset="-128"/>
              </a:rPr>
              <a:t>予　測</a:t>
            </a:r>
            <a:endParaRPr kumimoji="1" lang="ja-JP" altLang="en-US" sz="3600" b="1">
              <a:solidFill>
                <a:srgbClr val="0070C0"/>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6F1CE79B-7A6C-9448-B210-EE66F6FE47BD}"/>
              </a:ext>
            </a:extLst>
          </p:cNvPr>
          <p:cNvSpPr txBox="1"/>
          <p:nvPr/>
        </p:nvSpPr>
        <p:spPr>
          <a:xfrm>
            <a:off x="4240125" y="951393"/>
            <a:ext cx="4314001"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大量のデータ項目の関連性を見つけ出し</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その組合せを人間が感覚的に理解できるようにする</a:t>
            </a:r>
          </a:p>
        </p:txBody>
      </p:sp>
      <p:sp>
        <p:nvSpPr>
          <p:cNvPr id="36" name="テキスト ボックス 35">
            <a:extLst>
              <a:ext uri="{FF2B5EF4-FFF2-40B4-BE49-F238E27FC236}">
                <a16:creationId xmlns:a16="http://schemas.microsoft.com/office/drawing/2014/main" id="{C34B85B7-3B95-B14F-84EB-C854770ED3CE}"/>
              </a:ext>
            </a:extLst>
          </p:cNvPr>
          <p:cNvSpPr txBox="1"/>
          <p:nvPr/>
        </p:nvSpPr>
        <p:spPr>
          <a:xfrm>
            <a:off x="4240125" y="2766850"/>
            <a:ext cx="3954929"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人間には判別できない類似傾向を見つけ出し、</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グループ化して区別する</a:t>
            </a:r>
          </a:p>
        </p:txBody>
      </p:sp>
      <p:sp>
        <p:nvSpPr>
          <p:cNvPr id="37" name="テキスト ボックス 36">
            <a:extLst>
              <a:ext uri="{FF2B5EF4-FFF2-40B4-BE49-F238E27FC236}">
                <a16:creationId xmlns:a16="http://schemas.microsoft.com/office/drawing/2014/main" id="{192256C3-32BB-0044-AE66-CA73337723A7}"/>
              </a:ext>
            </a:extLst>
          </p:cNvPr>
          <p:cNvSpPr txBox="1"/>
          <p:nvPr/>
        </p:nvSpPr>
        <p:spPr>
          <a:xfrm>
            <a:off x="4227599" y="4720910"/>
            <a:ext cx="3595856" cy="523220"/>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過去のデータの傾向から、</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将来どうなる可能性があるのかを予測する</a:t>
            </a:r>
          </a:p>
        </p:txBody>
      </p:sp>
      <p:sp>
        <p:nvSpPr>
          <p:cNvPr id="38" name="テキスト ボックス 37">
            <a:extLst>
              <a:ext uri="{FF2B5EF4-FFF2-40B4-BE49-F238E27FC236}">
                <a16:creationId xmlns:a16="http://schemas.microsoft.com/office/drawing/2014/main" id="{E4618150-CD4C-DE4B-B415-E72A99CF10B8}"/>
              </a:ext>
            </a:extLst>
          </p:cNvPr>
          <p:cNvSpPr txBox="1"/>
          <p:nvPr/>
        </p:nvSpPr>
        <p:spPr>
          <a:xfrm>
            <a:off x="6700619" y="1474613"/>
            <a:ext cx="2119853" cy="954107"/>
          </a:xfrm>
          <a:prstGeom prst="rect">
            <a:avLst/>
          </a:prstGeom>
          <a:noFill/>
        </p:spPr>
        <p:txBody>
          <a:bodyPr wrap="square" rtlCol="0">
            <a:spAutoFit/>
          </a:bodyPr>
          <a:lstStyle/>
          <a:p>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例：地域や性別、年齢などにより疾病がどのように分布するのかを地図上に表示する。</a:t>
            </a:r>
          </a:p>
        </p:txBody>
      </p:sp>
      <p:sp>
        <p:nvSpPr>
          <p:cNvPr id="39" name="テキスト ボックス 38">
            <a:extLst>
              <a:ext uri="{FF2B5EF4-FFF2-40B4-BE49-F238E27FC236}">
                <a16:creationId xmlns:a16="http://schemas.microsoft.com/office/drawing/2014/main" id="{A1BAA900-8F3D-8544-99F6-FC969B7BAA6C}"/>
              </a:ext>
            </a:extLst>
          </p:cNvPr>
          <p:cNvSpPr txBox="1"/>
          <p:nvPr/>
        </p:nvSpPr>
        <p:spPr>
          <a:xfrm>
            <a:off x="6700619" y="3224181"/>
            <a:ext cx="2119853" cy="954107"/>
          </a:xfrm>
          <a:prstGeom prst="rect">
            <a:avLst/>
          </a:prstGeom>
          <a:noFill/>
        </p:spPr>
        <p:txBody>
          <a:bodyPr wrap="square" rtlCol="0">
            <a:spAutoFit/>
          </a:bodyPr>
          <a:lstStyle/>
          <a:p>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例：店舗の監視カメラの映像から、顧客の購買動向や趣味嗜好を分類する。</a:t>
            </a:r>
          </a:p>
        </p:txBody>
      </p:sp>
      <p:sp>
        <p:nvSpPr>
          <p:cNvPr id="40" name="テキスト ボックス 39">
            <a:extLst>
              <a:ext uri="{FF2B5EF4-FFF2-40B4-BE49-F238E27FC236}">
                <a16:creationId xmlns:a16="http://schemas.microsoft.com/office/drawing/2014/main" id="{68E073B9-B4A7-3C45-9162-7E80BAB42159}"/>
              </a:ext>
            </a:extLst>
          </p:cNvPr>
          <p:cNvSpPr txBox="1"/>
          <p:nvPr/>
        </p:nvSpPr>
        <p:spPr>
          <a:xfrm>
            <a:off x="6700618" y="5309698"/>
            <a:ext cx="2119853" cy="954107"/>
          </a:xfrm>
          <a:prstGeom prst="rect">
            <a:avLst/>
          </a:prstGeom>
          <a:noFill/>
        </p:spPr>
        <p:txBody>
          <a:bodyPr wrap="square" rtlCol="0">
            <a:spAutoFit/>
          </a:bodyPr>
          <a:lstStyle/>
          <a:p>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例：日照量、気温、湿度などの気象データから、水、肥料などの量やタイミングを教える。</a:t>
            </a:r>
          </a:p>
        </p:txBody>
      </p:sp>
      <p:sp>
        <p:nvSpPr>
          <p:cNvPr id="41" name="右矢印 40">
            <a:extLst>
              <a:ext uri="{FF2B5EF4-FFF2-40B4-BE49-F238E27FC236}">
                <a16:creationId xmlns:a16="http://schemas.microsoft.com/office/drawing/2014/main" id="{5164855B-2308-DF46-88FA-620E6F5FF30E}"/>
              </a:ext>
            </a:extLst>
          </p:cNvPr>
          <p:cNvSpPr/>
          <p:nvPr/>
        </p:nvSpPr>
        <p:spPr>
          <a:xfrm>
            <a:off x="4243119" y="3371823"/>
            <a:ext cx="546726" cy="80423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右矢印 41">
            <a:extLst>
              <a:ext uri="{FF2B5EF4-FFF2-40B4-BE49-F238E27FC236}">
                <a16:creationId xmlns:a16="http://schemas.microsoft.com/office/drawing/2014/main" id="{3A8B54C3-207E-A947-94AA-9B81EE462C58}"/>
              </a:ext>
            </a:extLst>
          </p:cNvPr>
          <p:cNvSpPr/>
          <p:nvPr/>
        </p:nvSpPr>
        <p:spPr>
          <a:xfrm>
            <a:off x="4257426" y="1545165"/>
            <a:ext cx="546726" cy="80423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右矢印 42">
            <a:extLst>
              <a:ext uri="{FF2B5EF4-FFF2-40B4-BE49-F238E27FC236}">
                <a16:creationId xmlns:a16="http://schemas.microsoft.com/office/drawing/2014/main" id="{505D3A18-E4E5-3747-9E0B-3F1AC8393322}"/>
              </a:ext>
            </a:extLst>
          </p:cNvPr>
          <p:cNvSpPr/>
          <p:nvPr/>
        </p:nvSpPr>
        <p:spPr>
          <a:xfrm>
            <a:off x="4257426" y="5384635"/>
            <a:ext cx="546726" cy="80423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柱 4">
            <a:extLst>
              <a:ext uri="{FF2B5EF4-FFF2-40B4-BE49-F238E27FC236}">
                <a16:creationId xmlns:a16="http://schemas.microsoft.com/office/drawing/2014/main" id="{2150BCB8-8287-934E-9810-B0A971042D20}"/>
              </a:ext>
            </a:extLst>
          </p:cNvPr>
          <p:cNvSpPr/>
          <p:nvPr/>
        </p:nvSpPr>
        <p:spPr>
          <a:xfrm>
            <a:off x="429125" y="2879538"/>
            <a:ext cx="1311595" cy="1643391"/>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右矢印 44">
            <a:extLst>
              <a:ext uri="{FF2B5EF4-FFF2-40B4-BE49-F238E27FC236}">
                <a16:creationId xmlns:a16="http://schemas.microsoft.com/office/drawing/2014/main" id="{29D54C0B-3526-3A40-8EBD-6C7BCD5836AE}"/>
              </a:ext>
            </a:extLst>
          </p:cNvPr>
          <p:cNvSpPr/>
          <p:nvPr/>
        </p:nvSpPr>
        <p:spPr>
          <a:xfrm>
            <a:off x="1790214" y="3502798"/>
            <a:ext cx="957454" cy="62137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曲折矢印 13">
            <a:extLst>
              <a:ext uri="{FF2B5EF4-FFF2-40B4-BE49-F238E27FC236}">
                <a16:creationId xmlns:a16="http://schemas.microsoft.com/office/drawing/2014/main" id="{0F185EB8-2AD5-B941-AF94-1E40DE770456}"/>
              </a:ext>
            </a:extLst>
          </p:cNvPr>
          <p:cNvSpPr/>
          <p:nvPr/>
        </p:nvSpPr>
        <p:spPr>
          <a:xfrm>
            <a:off x="953179" y="1555400"/>
            <a:ext cx="1776031" cy="1474785"/>
          </a:xfrm>
          <a:prstGeom prst="ben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曲折矢印 49">
            <a:extLst>
              <a:ext uri="{FF2B5EF4-FFF2-40B4-BE49-F238E27FC236}">
                <a16:creationId xmlns:a16="http://schemas.microsoft.com/office/drawing/2014/main" id="{5FED5E54-7358-C24A-99ED-11AE38CF3490}"/>
              </a:ext>
            </a:extLst>
          </p:cNvPr>
          <p:cNvSpPr/>
          <p:nvPr/>
        </p:nvSpPr>
        <p:spPr>
          <a:xfrm flipV="1">
            <a:off x="953179" y="4593378"/>
            <a:ext cx="1776031" cy="1474785"/>
          </a:xfrm>
          <a:prstGeom prst="ben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C9AB7089-4D05-674A-9321-4CA1F95A6F26}"/>
              </a:ext>
            </a:extLst>
          </p:cNvPr>
          <p:cNvSpPr/>
          <p:nvPr/>
        </p:nvSpPr>
        <p:spPr>
          <a:xfrm>
            <a:off x="1802161" y="2907035"/>
            <a:ext cx="677108" cy="1733808"/>
          </a:xfrm>
          <a:prstGeom prst="rect">
            <a:avLst/>
          </a:prstGeom>
        </p:spPr>
        <p:txBody>
          <a:bodyPr vert="eaVert" wrap="none">
            <a:spAutoFit/>
          </a:bodyPr>
          <a:lstStyle/>
          <a:p>
            <a:pPr algn="ctr"/>
            <a:r>
              <a:rPr lang="ja-JP" altLang="en-US" sz="3200" b="1">
                <a:solidFill>
                  <a:schemeClr val="bg1"/>
                </a:solidFill>
                <a:latin typeface="Meiryo" panose="020B0604030504040204" pitchFamily="34" charset="-128"/>
                <a:ea typeface="Meiryo" panose="020B0604030504040204" pitchFamily="34" charset="-128"/>
              </a:rPr>
              <a:t>機械学習</a:t>
            </a:r>
          </a:p>
        </p:txBody>
      </p:sp>
      <p:sp>
        <p:nvSpPr>
          <p:cNvPr id="51" name="テキスト ボックス 50">
            <a:extLst>
              <a:ext uri="{FF2B5EF4-FFF2-40B4-BE49-F238E27FC236}">
                <a16:creationId xmlns:a16="http://schemas.microsoft.com/office/drawing/2014/main" id="{0BE64F1E-9D9B-1149-8F11-27B51E8EBE8E}"/>
              </a:ext>
            </a:extLst>
          </p:cNvPr>
          <p:cNvSpPr txBox="1"/>
          <p:nvPr/>
        </p:nvSpPr>
        <p:spPr>
          <a:xfrm>
            <a:off x="567045" y="3604092"/>
            <a:ext cx="1107996"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データ</a:t>
            </a:r>
          </a:p>
        </p:txBody>
      </p:sp>
    </p:spTree>
    <p:extLst>
      <p:ext uri="{BB962C8B-B14F-4D97-AF65-F5344CB8AC3E}">
        <p14:creationId xmlns:p14="http://schemas.microsoft.com/office/powerpoint/2010/main" val="286675436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79AE346-A784-1742-D21B-8FECF270256F}"/>
              </a:ext>
            </a:extLst>
          </p:cNvPr>
          <p:cNvSpPr/>
          <p:nvPr/>
        </p:nvSpPr>
        <p:spPr>
          <a:xfrm>
            <a:off x="4679492" y="1000933"/>
            <a:ext cx="4020655" cy="540060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F60255BA-1DA3-8B40-8414-596F615395A8}"/>
              </a:ext>
            </a:extLst>
          </p:cNvPr>
          <p:cNvSpPr/>
          <p:nvPr/>
        </p:nvSpPr>
        <p:spPr>
          <a:xfrm>
            <a:off x="1533101" y="1000933"/>
            <a:ext cx="1080936" cy="54006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4D4E725-679F-AA44-93FB-2E91B673F5E4}"/>
              </a:ext>
            </a:extLst>
          </p:cNvPr>
          <p:cNvSpPr>
            <a:spLocks noGrp="1"/>
          </p:cNvSpPr>
          <p:nvPr>
            <p:ph type="title"/>
          </p:nvPr>
        </p:nvSpPr>
        <p:spPr/>
        <p:txBody>
          <a:bodyPr/>
          <a:lstStyle/>
          <a:p>
            <a:r>
              <a:rPr kumimoji="1" lang="ja-JP" altLang="en-US"/>
              <a:t>機械学習でできる</a:t>
            </a:r>
            <a:r>
              <a:rPr kumimoji="1" lang="en-US" altLang="ja-JP" dirty="0"/>
              <a:t>3</a:t>
            </a:r>
            <a:r>
              <a:rPr kumimoji="1" lang="ja-JP" altLang="en-US"/>
              <a:t>つのこと</a:t>
            </a:r>
          </a:p>
        </p:txBody>
      </p:sp>
      <p:pic>
        <p:nvPicPr>
          <p:cNvPr id="4" name="図 3">
            <a:extLst>
              <a:ext uri="{FF2B5EF4-FFF2-40B4-BE49-F238E27FC236}">
                <a16:creationId xmlns:a16="http://schemas.microsoft.com/office/drawing/2014/main" id="{4AEB8719-88A1-A049-BAB0-FEFDBA931C1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8972" y="1526507"/>
            <a:ext cx="1409865" cy="792088"/>
          </a:xfrm>
          <a:prstGeom prst="rect">
            <a:avLst/>
          </a:prstGeom>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E25A73B9-E345-4E42-A034-18631849F4D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56178" y="4992715"/>
            <a:ext cx="1593356" cy="1591124"/>
          </a:xfrm>
          <a:prstGeom prst="rect">
            <a:avLst/>
          </a:prstGeom>
          <a:effectLst>
            <a:outerShdw blurRad="50800" dist="38100" dir="2700000" algn="tl" rotWithShape="0">
              <a:prstClr val="black">
                <a:alpha val="40000"/>
              </a:prstClr>
            </a:outerShdw>
          </a:effectLst>
        </p:spPr>
      </p:pic>
      <p:grpSp>
        <p:nvGrpSpPr>
          <p:cNvPr id="26" name="グループ化 25">
            <a:extLst>
              <a:ext uri="{FF2B5EF4-FFF2-40B4-BE49-F238E27FC236}">
                <a16:creationId xmlns:a16="http://schemas.microsoft.com/office/drawing/2014/main" id="{C9C8406C-F9EC-EC43-8C31-4A36A92AB6EF}"/>
              </a:ext>
            </a:extLst>
          </p:cNvPr>
          <p:cNvGrpSpPr/>
          <p:nvPr/>
        </p:nvGrpSpPr>
        <p:grpSpPr>
          <a:xfrm>
            <a:off x="2729210" y="3272836"/>
            <a:ext cx="1429627" cy="1072430"/>
            <a:chOff x="948037" y="2960665"/>
            <a:chExt cx="1740233" cy="1354345"/>
          </a:xfrm>
          <a:effectLst>
            <a:outerShdw blurRad="50800" dist="38100" dir="2700000" algn="tl" rotWithShape="0">
              <a:prstClr val="black">
                <a:alpha val="40000"/>
              </a:prstClr>
            </a:outerShdw>
          </a:effectLst>
        </p:grpSpPr>
        <p:pic>
          <p:nvPicPr>
            <p:cNvPr id="12" name="図 11">
              <a:extLst>
                <a:ext uri="{FF2B5EF4-FFF2-40B4-BE49-F238E27FC236}">
                  <a16:creationId xmlns:a16="http://schemas.microsoft.com/office/drawing/2014/main" id="{C1E72204-5C26-174B-9892-CCB0B3FC700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8037" y="2967876"/>
              <a:ext cx="754396" cy="700645"/>
            </a:xfrm>
            <a:prstGeom prst="rect">
              <a:avLst/>
            </a:prstGeom>
          </p:spPr>
        </p:pic>
        <p:pic>
          <p:nvPicPr>
            <p:cNvPr id="15" name="図 14">
              <a:extLst>
                <a:ext uri="{FF2B5EF4-FFF2-40B4-BE49-F238E27FC236}">
                  <a16:creationId xmlns:a16="http://schemas.microsoft.com/office/drawing/2014/main" id="{04EDC5C4-C43C-0E4F-8927-BABB42D3BED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2122" y="3290517"/>
              <a:ext cx="740311" cy="687565"/>
            </a:xfrm>
            <a:prstGeom prst="rect">
              <a:avLst/>
            </a:prstGeom>
          </p:spPr>
        </p:pic>
        <p:pic>
          <p:nvPicPr>
            <p:cNvPr id="19" name="図 18">
              <a:extLst>
                <a:ext uri="{FF2B5EF4-FFF2-40B4-BE49-F238E27FC236}">
                  <a16:creationId xmlns:a16="http://schemas.microsoft.com/office/drawing/2014/main" id="{824CE13A-8BB5-384A-B06D-25D3B52AC49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2122" y="3613158"/>
              <a:ext cx="740311" cy="687565"/>
            </a:xfrm>
            <a:prstGeom prst="rect">
              <a:avLst/>
            </a:prstGeom>
          </p:spPr>
        </p:pic>
        <p:pic>
          <p:nvPicPr>
            <p:cNvPr id="20" name="図 19">
              <a:extLst>
                <a:ext uri="{FF2B5EF4-FFF2-40B4-BE49-F238E27FC236}">
                  <a16:creationId xmlns:a16="http://schemas.microsoft.com/office/drawing/2014/main" id="{48258C0F-3CFA-B647-8D92-A97BEC0A3B1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33874" y="2982163"/>
              <a:ext cx="754396" cy="700645"/>
            </a:xfrm>
            <a:prstGeom prst="rect">
              <a:avLst/>
            </a:prstGeom>
          </p:spPr>
        </p:pic>
        <p:pic>
          <p:nvPicPr>
            <p:cNvPr id="21" name="図 20">
              <a:extLst>
                <a:ext uri="{FF2B5EF4-FFF2-40B4-BE49-F238E27FC236}">
                  <a16:creationId xmlns:a16="http://schemas.microsoft.com/office/drawing/2014/main" id="{5D16166F-CEEF-904D-9AAC-D6EE7946134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47959" y="3304804"/>
              <a:ext cx="740311" cy="687565"/>
            </a:xfrm>
            <a:prstGeom prst="rect">
              <a:avLst/>
            </a:prstGeom>
          </p:spPr>
        </p:pic>
        <p:pic>
          <p:nvPicPr>
            <p:cNvPr id="22" name="図 21">
              <a:extLst>
                <a:ext uri="{FF2B5EF4-FFF2-40B4-BE49-F238E27FC236}">
                  <a16:creationId xmlns:a16="http://schemas.microsoft.com/office/drawing/2014/main" id="{AFE3A298-B3F9-7741-AAC1-2166257C268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47959" y="3627445"/>
              <a:ext cx="740311" cy="687565"/>
            </a:xfrm>
            <a:prstGeom prst="rect">
              <a:avLst/>
            </a:prstGeom>
          </p:spPr>
        </p:pic>
        <p:pic>
          <p:nvPicPr>
            <p:cNvPr id="23" name="図 22">
              <a:extLst>
                <a:ext uri="{FF2B5EF4-FFF2-40B4-BE49-F238E27FC236}">
                  <a16:creationId xmlns:a16="http://schemas.microsoft.com/office/drawing/2014/main" id="{02CB7E3C-6C8D-1B43-A055-1CC0E89DADB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1433913" y="2960665"/>
              <a:ext cx="754396" cy="700645"/>
            </a:xfrm>
            <a:prstGeom prst="rect">
              <a:avLst/>
            </a:prstGeom>
          </p:spPr>
        </p:pic>
        <p:pic>
          <p:nvPicPr>
            <p:cNvPr id="24" name="図 23">
              <a:extLst>
                <a:ext uri="{FF2B5EF4-FFF2-40B4-BE49-F238E27FC236}">
                  <a16:creationId xmlns:a16="http://schemas.microsoft.com/office/drawing/2014/main" id="{F8B22895-74D3-674B-B5AC-AF735ED65EC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1447998" y="3283306"/>
              <a:ext cx="740311" cy="687565"/>
            </a:xfrm>
            <a:prstGeom prst="rect">
              <a:avLst/>
            </a:prstGeom>
          </p:spPr>
        </p:pic>
        <p:pic>
          <p:nvPicPr>
            <p:cNvPr id="25" name="図 24">
              <a:extLst>
                <a:ext uri="{FF2B5EF4-FFF2-40B4-BE49-F238E27FC236}">
                  <a16:creationId xmlns:a16="http://schemas.microsoft.com/office/drawing/2014/main" id="{84AFA441-DD38-A24D-B261-FF90B7BFA09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1447998" y="3605947"/>
              <a:ext cx="740311" cy="687565"/>
            </a:xfrm>
            <a:prstGeom prst="rect">
              <a:avLst/>
            </a:prstGeom>
          </p:spPr>
        </p:pic>
      </p:grpSp>
      <p:sp>
        <p:nvSpPr>
          <p:cNvPr id="32" name="テキスト ボックス 31">
            <a:extLst>
              <a:ext uri="{FF2B5EF4-FFF2-40B4-BE49-F238E27FC236}">
                <a16:creationId xmlns:a16="http://schemas.microsoft.com/office/drawing/2014/main" id="{F44BD7CA-EA6D-2849-937B-D7C5E864E3EB}"/>
              </a:ext>
            </a:extLst>
          </p:cNvPr>
          <p:cNvSpPr txBox="1"/>
          <p:nvPr/>
        </p:nvSpPr>
        <p:spPr>
          <a:xfrm>
            <a:off x="2656178" y="938826"/>
            <a:ext cx="1569660" cy="646331"/>
          </a:xfrm>
          <a:prstGeom prst="rect">
            <a:avLst/>
          </a:prstGeom>
          <a:noFill/>
        </p:spPr>
        <p:txBody>
          <a:bodyPr wrap="none" rtlCol="0">
            <a:spAutoFit/>
          </a:bodyPr>
          <a:lstStyle/>
          <a:p>
            <a:r>
              <a:rPr kumimoji="1" lang="ja-JP" altLang="en-US" sz="3600" b="1">
                <a:solidFill>
                  <a:srgbClr val="0070C0"/>
                </a:solidFill>
                <a:latin typeface="Meiryo" panose="020B0604030504040204" pitchFamily="34" charset="-128"/>
                <a:ea typeface="Meiryo" panose="020B0604030504040204" pitchFamily="34" charset="-128"/>
              </a:rPr>
              <a:t>可視化</a:t>
            </a:r>
          </a:p>
        </p:txBody>
      </p:sp>
      <p:sp>
        <p:nvSpPr>
          <p:cNvPr id="33" name="テキスト ボックス 32">
            <a:extLst>
              <a:ext uri="{FF2B5EF4-FFF2-40B4-BE49-F238E27FC236}">
                <a16:creationId xmlns:a16="http://schemas.microsoft.com/office/drawing/2014/main" id="{85CA761A-B53D-0449-AA99-33F1B9F421D0}"/>
              </a:ext>
            </a:extLst>
          </p:cNvPr>
          <p:cNvSpPr txBox="1"/>
          <p:nvPr/>
        </p:nvSpPr>
        <p:spPr>
          <a:xfrm>
            <a:off x="2656178" y="2766102"/>
            <a:ext cx="1569660" cy="646331"/>
          </a:xfrm>
          <a:prstGeom prst="rect">
            <a:avLst/>
          </a:prstGeom>
          <a:noFill/>
        </p:spPr>
        <p:txBody>
          <a:bodyPr wrap="none" rtlCol="0">
            <a:spAutoFit/>
          </a:bodyPr>
          <a:lstStyle/>
          <a:p>
            <a:r>
              <a:rPr lang="ja-JP" altLang="en-US" sz="3600" b="1">
                <a:solidFill>
                  <a:srgbClr val="0070C0"/>
                </a:solidFill>
                <a:latin typeface="Meiryo" panose="020B0604030504040204" pitchFamily="34" charset="-128"/>
                <a:ea typeface="Meiryo" panose="020B0604030504040204" pitchFamily="34" charset="-128"/>
              </a:rPr>
              <a:t>分　類</a:t>
            </a:r>
            <a:endParaRPr kumimoji="1" lang="ja-JP" altLang="en-US" sz="3600" b="1">
              <a:solidFill>
                <a:srgbClr val="0070C0"/>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F5BB4537-49B6-1E4C-B8D3-151035A83DCE}"/>
              </a:ext>
            </a:extLst>
          </p:cNvPr>
          <p:cNvSpPr txBox="1"/>
          <p:nvPr/>
        </p:nvSpPr>
        <p:spPr>
          <a:xfrm>
            <a:off x="2670465" y="4709202"/>
            <a:ext cx="1569660" cy="646331"/>
          </a:xfrm>
          <a:prstGeom prst="rect">
            <a:avLst/>
          </a:prstGeom>
          <a:noFill/>
        </p:spPr>
        <p:txBody>
          <a:bodyPr wrap="none" rtlCol="0">
            <a:spAutoFit/>
          </a:bodyPr>
          <a:lstStyle/>
          <a:p>
            <a:r>
              <a:rPr lang="ja-JP" altLang="en-US" sz="3600" b="1">
                <a:solidFill>
                  <a:schemeClr val="accent6">
                    <a:lumMod val="75000"/>
                  </a:schemeClr>
                </a:solidFill>
                <a:latin typeface="Meiryo" panose="020B0604030504040204" pitchFamily="34" charset="-128"/>
                <a:ea typeface="Meiryo" panose="020B0604030504040204" pitchFamily="34" charset="-128"/>
              </a:rPr>
              <a:t>予　測</a:t>
            </a:r>
            <a:endParaRPr kumimoji="1" lang="ja-JP" altLang="en-US" sz="3600" b="1">
              <a:solidFill>
                <a:schemeClr val="accent6">
                  <a:lumMod val="75000"/>
                </a:schemeClr>
              </a:solidFill>
              <a:latin typeface="Meiryo" panose="020B0604030504040204" pitchFamily="34" charset="-128"/>
              <a:ea typeface="Meiryo" panose="020B0604030504040204" pitchFamily="34" charset="-128"/>
            </a:endParaRPr>
          </a:p>
        </p:txBody>
      </p:sp>
      <p:sp>
        <p:nvSpPr>
          <p:cNvPr id="41" name="右矢印 40">
            <a:extLst>
              <a:ext uri="{FF2B5EF4-FFF2-40B4-BE49-F238E27FC236}">
                <a16:creationId xmlns:a16="http://schemas.microsoft.com/office/drawing/2014/main" id="{5164855B-2308-DF46-88FA-620E6F5FF30E}"/>
              </a:ext>
            </a:extLst>
          </p:cNvPr>
          <p:cNvSpPr/>
          <p:nvPr/>
        </p:nvSpPr>
        <p:spPr>
          <a:xfrm>
            <a:off x="4243119" y="3371823"/>
            <a:ext cx="546726" cy="80423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右矢印 41">
            <a:extLst>
              <a:ext uri="{FF2B5EF4-FFF2-40B4-BE49-F238E27FC236}">
                <a16:creationId xmlns:a16="http://schemas.microsoft.com/office/drawing/2014/main" id="{3A8B54C3-207E-A947-94AA-9B81EE462C58}"/>
              </a:ext>
            </a:extLst>
          </p:cNvPr>
          <p:cNvSpPr/>
          <p:nvPr/>
        </p:nvSpPr>
        <p:spPr>
          <a:xfrm>
            <a:off x="4257426" y="1545165"/>
            <a:ext cx="546726" cy="80423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右矢印 42">
            <a:extLst>
              <a:ext uri="{FF2B5EF4-FFF2-40B4-BE49-F238E27FC236}">
                <a16:creationId xmlns:a16="http://schemas.microsoft.com/office/drawing/2014/main" id="{505D3A18-E4E5-3747-9E0B-3F1AC8393322}"/>
              </a:ext>
            </a:extLst>
          </p:cNvPr>
          <p:cNvSpPr/>
          <p:nvPr/>
        </p:nvSpPr>
        <p:spPr>
          <a:xfrm>
            <a:off x="4257426" y="5384635"/>
            <a:ext cx="546726" cy="80423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柱 4">
            <a:extLst>
              <a:ext uri="{FF2B5EF4-FFF2-40B4-BE49-F238E27FC236}">
                <a16:creationId xmlns:a16="http://schemas.microsoft.com/office/drawing/2014/main" id="{2150BCB8-8287-934E-9810-B0A971042D20}"/>
              </a:ext>
            </a:extLst>
          </p:cNvPr>
          <p:cNvSpPr/>
          <p:nvPr/>
        </p:nvSpPr>
        <p:spPr>
          <a:xfrm>
            <a:off x="429125" y="2879538"/>
            <a:ext cx="1311595" cy="1643391"/>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右矢印 44">
            <a:extLst>
              <a:ext uri="{FF2B5EF4-FFF2-40B4-BE49-F238E27FC236}">
                <a16:creationId xmlns:a16="http://schemas.microsoft.com/office/drawing/2014/main" id="{29D54C0B-3526-3A40-8EBD-6C7BCD5836AE}"/>
              </a:ext>
            </a:extLst>
          </p:cNvPr>
          <p:cNvSpPr/>
          <p:nvPr/>
        </p:nvSpPr>
        <p:spPr>
          <a:xfrm>
            <a:off x="1790214" y="3502798"/>
            <a:ext cx="957454" cy="62137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曲折矢印 13">
            <a:extLst>
              <a:ext uri="{FF2B5EF4-FFF2-40B4-BE49-F238E27FC236}">
                <a16:creationId xmlns:a16="http://schemas.microsoft.com/office/drawing/2014/main" id="{0F185EB8-2AD5-B941-AF94-1E40DE770456}"/>
              </a:ext>
            </a:extLst>
          </p:cNvPr>
          <p:cNvSpPr/>
          <p:nvPr/>
        </p:nvSpPr>
        <p:spPr>
          <a:xfrm>
            <a:off x="953179" y="1555400"/>
            <a:ext cx="1776031" cy="1474785"/>
          </a:xfrm>
          <a:prstGeom prst="ben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曲折矢印 49">
            <a:extLst>
              <a:ext uri="{FF2B5EF4-FFF2-40B4-BE49-F238E27FC236}">
                <a16:creationId xmlns:a16="http://schemas.microsoft.com/office/drawing/2014/main" id="{5FED5E54-7358-C24A-99ED-11AE38CF3490}"/>
              </a:ext>
            </a:extLst>
          </p:cNvPr>
          <p:cNvSpPr/>
          <p:nvPr/>
        </p:nvSpPr>
        <p:spPr>
          <a:xfrm flipV="1">
            <a:off x="953179" y="4593378"/>
            <a:ext cx="1776031" cy="1474785"/>
          </a:xfrm>
          <a:prstGeom prst="ben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C9AB7089-4D05-674A-9321-4CA1F95A6F26}"/>
              </a:ext>
            </a:extLst>
          </p:cNvPr>
          <p:cNvSpPr/>
          <p:nvPr/>
        </p:nvSpPr>
        <p:spPr>
          <a:xfrm>
            <a:off x="1802161" y="2907035"/>
            <a:ext cx="677108" cy="1733808"/>
          </a:xfrm>
          <a:prstGeom prst="rect">
            <a:avLst/>
          </a:prstGeom>
        </p:spPr>
        <p:txBody>
          <a:bodyPr vert="eaVert" wrap="none">
            <a:spAutoFit/>
          </a:bodyPr>
          <a:lstStyle/>
          <a:p>
            <a:pPr algn="ctr"/>
            <a:r>
              <a:rPr lang="ja-JP" altLang="en-US" sz="3200" b="1">
                <a:solidFill>
                  <a:schemeClr val="bg1"/>
                </a:solidFill>
                <a:latin typeface="Meiryo" panose="020B0604030504040204" pitchFamily="34" charset="-128"/>
                <a:ea typeface="Meiryo" panose="020B0604030504040204" pitchFamily="34" charset="-128"/>
              </a:rPr>
              <a:t>機械学習</a:t>
            </a:r>
          </a:p>
        </p:txBody>
      </p:sp>
      <p:sp>
        <p:nvSpPr>
          <p:cNvPr id="51" name="テキスト ボックス 50">
            <a:extLst>
              <a:ext uri="{FF2B5EF4-FFF2-40B4-BE49-F238E27FC236}">
                <a16:creationId xmlns:a16="http://schemas.microsoft.com/office/drawing/2014/main" id="{0BE64F1E-9D9B-1149-8F11-27B51E8EBE8E}"/>
              </a:ext>
            </a:extLst>
          </p:cNvPr>
          <p:cNvSpPr txBox="1"/>
          <p:nvPr/>
        </p:nvSpPr>
        <p:spPr>
          <a:xfrm>
            <a:off x="567045" y="3604092"/>
            <a:ext cx="1107996"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データ</a:t>
            </a:r>
          </a:p>
        </p:txBody>
      </p:sp>
      <p:sp>
        <p:nvSpPr>
          <p:cNvPr id="57" name="テキスト ボックス 56">
            <a:extLst>
              <a:ext uri="{FF2B5EF4-FFF2-40B4-BE49-F238E27FC236}">
                <a16:creationId xmlns:a16="http://schemas.microsoft.com/office/drawing/2014/main" id="{43CCCD56-42D9-2061-D46B-D191AC9851D5}"/>
              </a:ext>
            </a:extLst>
          </p:cNvPr>
          <p:cNvSpPr txBox="1"/>
          <p:nvPr/>
        </p:nvSpPr>
        <p:spPr>
          <a:xfrm>
            <a:off x="5174018" y="1484248"/>
            <a:ext cx="3031599" cy="461665"/>
          </a:xfrm>
          <a:prstGeom prst="rect">
            <a:avLst/>
          </a:prstGeom>
          <a:noFill/>
        </p:spPr>
        <p:txBody>
          <a:bodyPr wrap="none" rtlCol="0">
            <a:spAutoFit/>
          </a:bodyPr>
          <a:lstStyle/>
          <a:p>
            <a:pPr algn="ctr"/>
            <a:r>
              <a:rPr kumimoji="1" lang="en-US" altLang="ja-JP" sz="2400" b="1" dirty="0">
                <a:solidFill>
                  <a:schemeClr val="bg1"/>
                </a:solidFill>
                <a:latin typeface="Meiryo" panose="020B0604030504040204" pitchFamily="34" charset="-128"/>
                <a:ea typeface="Meiryo" panose="020B0604030504040204" pitchFamily="34" charset="-128"/>
              </a:rPr>
              <a:t>AI</a:t>
            </a:r>
            <a:r>
              <a:rPr kumimoji="1" lang="ja-JP" altLang="en-US" sz="2400" b="1">
                <a:solidFill>
                  <a:schemeClr val="bg1"/>
                </a:solidFill>
                <a:latin typeface="Meiryo" panose="020B0604030504040204" pitchFamily="34" charset="-128"/>
                <a:ea typeface="Meiryo" panose="020B0604030504040204" pitchFamily="34" charset="-128"/>
              </a:rPr>
              <a:t>アプリケーション</a:t>
            </a:r>
            <a:endParaRPr kumimoji="1" lang="ja-JP" altLang="en-US" sz="2400">
              <a:solidFill>
                <a:schemeClr val="bg1"/>
              </a:solidFill>
              <a:latin typeface="Meiryo" panose="020B0604030504040204" pitchFamily="34" charset="-128"/>
              <a:ea typeface="Meiryo" panose="020B0604030504040204" pitchFamily="34" charset="-128"/>
            </a:endParaRPr>
          </a:p>
        </p:txBody>
      </p:sp>
      <p:grpSp>
        <p:nvGrpSpPr>
          <p:cNvPr id="71" name="グループ化 70">
            <a:extLst>
              <a:ext uri="{FF2B5EF4-FFF2-40B4-BE49-F238E27FC236}">
                <a16:creationId xmlns:a16="http://schemas.microsoft.com/office/drawing/2014/main" id="{CC3C6C1A-768F-B410-EC39-F3EB0CD7413E}"/>
              </a:ext>
            </a:extLst>
          </p:cNvPr>
          <p:cNvGrpSpPr/>
          <p:nvPr/>
        </p:nvGrpSpPr>
        <p:grpSpPr>
          <a:xfrm>
            <a:off x="5093836" y="3144332"/>
            <a:ext cx="3292582" cy="1727471"/>
            <a:chOff x="5074243" y="1853572"/>
            <a:chExt cx="3292582" cy="1727471"/>
          </a:xfrm>
        </p:grpSpPr>
        <p:sp>
          <p:nvSpPr>
            <p:cNvPr id="16" name="テキスト ボックス 15">
              <a:extLst>
                <a:ext uri="{FF2B5EF4-FFF2-40B4-BE49-F238E27FC236}">
                  <a16:creationId xmlns:a16="http://schemas.microsoft.com/office/drawing/2014/main" id="{7DCE67EF-8F91-F09C-2F73-4EE6CA0D022D}"/>
                </a:ext>
              </a:extLst>
            </p:cNvPr>
            <p:cNvSpPr txBox="1"/>
            <p:nvPr/>
          </p:nvSpPr>
          <p:spPr>
            <a:xfrm>
              <a:off x="6195276" y="2394995"/>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音声認識</a:t>
              </a:r>
            </a:p>
          </p:txBody>
        </p:sp>
        <p:sp>
          <p:nvSpPr>
            <p:cNvPr id="17" name="テキスト ボックス 16">
              <a:extLst>
                <a:ext uri="{FF2B5EF4-FFF2-40B4-BE49-F238E27FC236}">
                  <a16:creationId xmlns:a16="http://schemas.microsoft.com/office/drawing/2014/main" id="{CF1723C9-D895-D769-4C57-DBB179D635FE}"/>
                </a:ext>
              </a:extLst>
            </p:cNvPr>
            <p:cNvSpPr txBox="1"/>
            <p:nvPr/>
          </p:nvSpPr>
          <p:spPr>
            <a:xfrm>
              <a:off x="7701723" y="2130571"/>
              <a:ext cx="646331"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顔認証</a:t>
              </a:r>
            </a:p>
          </p:txBody>
        </p:sp>
        <p:sp>
          <p:nvSpPr>
            <p:cNvPr id="18" name="テキスト ボックス 17">
              <a:extLst>
                <a:ext uri="{FF2B5EF4-FFF2-40B4-BE49-F238E27FC236}">
                  <a16:creationId xmlns:a16="http://schemas.microsoft.com/office/drawing/2014/main" id="{07C8EB56-BBF1-9AC6-342A-25F5D2F90B9C}"/>
                </a:ext>
              </a:extLst>
            </p:cNvPr>
            <p:cNvSpPr txBox="1"/>
            <p:nvPr/>
          </p:nvSpPr>
          <p:spPr>
            <a:xfrm>
              <a:off x="6191356" y="3295367"/>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自動運転</a:t>
              </a:r>
            </a:p>
          </p:txBody>
        </p:sp>
        <p:sp>
          <p:nvSpPr>
            <p:cNvPr id="44" name="テキスト ボックス 43">
              <a:extLst>
                <a:ext uri="{FF2B5EF4-FFF2-40B4-BE49-F238E27FC236}">
                  <a16:creationId xmlns:a16="http://schemas.microsoft.com/office/drawing/2014/main" id="{4C58828F-E048-4985-EFC8-02795D1E73E6}"/>
                </a:ext>
              </a:extLst>
            </p:cNvPr>
            <p:cNvSpPr txBox="1"/>
            <p:nvPr/>
          </p:nvSpPr>
          <p:spPr>
            <a:xfrm>
              <a:off x="6823921" y="2123562"/>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創薬支援</a:t>
              </a:r>
            </a:p>
          </p:txBody>
        </p:sp>
        <p:sp>
          <p:nvSpPr>
            <p:cNvPr id="46" name="テキスト ボックス 45">
              <a:extLst>
                <a:ext uri="{FF2B5EF4-FFF2-40B4-BE49-F238E27FC236}">
                  <a16:creationId xmlns:a16="http://schemas.microsoft.com/office/drawing/2014/main" id="{9555BDCA-9D00-90EE-12C0-351BE8666EB7}"/>
                </a:ext>
              </a:extLst>
            </p:cNvPr>
            <p:cNvSpPr txBox="1"/>
            <p:nvPr/>
          </p:nvSpPr>
          <p:spPr>
            <a:xfrm>
              <a:off x="5076039" y="2125510"/>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天気予報</a:t>
              </a:r>
            </a:p>
          </p:txBody>
        </p:sp>
        <p:sp>
          <p:nvSpPr>
            <p:cNvPr id="47" name="テキスト ボックス 46">
              <a:extLst>
                <a:ext uri="{FF2B5EF4-FFF2-40B4-BE49-F238E27FC236}">
                  <a16:creationId xmlns:a16="http://schemas.microsoft.com/office/drawing/2014/main" id="{EB33D0FC-40BC-21F2-4F82-4169BB8FA06D}"/>
                </a:ext>
              </a:extLst>
            </p:cNvPr>
            <p:cNvSpPr txBox="1"/>
            <p:nvPr/>
          </p:nvSpPr>
          <p:spPr>
            <a:xfrm>
              <a:off x="7566606" y="3277492"/>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画像診断</a:t>
              </a:r>
            </a:p>
          </p:txBody>
        </p:sp>
        <p:sp>
          <p:nvSpPr>
            <p:cNvPr id="48" name="テキスト ボックス 47">
              <a:extLst>
                <a:ext uri="{FF2B5EF4-FFF2-40B4-BE49-F238E27FC236}">
                  <a16:creationId xmlns:a16="http://schemas.microsoft.com/office/drawing/2014/main" id="{7B793FD1-33F4-9FB7-B040-EAC3C109B8DE}"/>
                </a:ext>
              </a:extLst>
            </p:cNvPr>
            <p:cNvSpPr txBox="1"/>
            <p:nvPr/>
          </p:nvSpPr>
          <p:spPr>
            <a:xfrm>
              <a:off x="5074243" y="2399917"/>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人材採用</a:t>
              </a:r>
            </a:p>
          </p:txBody>
        </p:sp>
        <p:sp>
          <p:nvSpPr>
            <p:cNvPr id="49" name="テキスト ボックス 48">
              <a:extLst>
                <a:ext uri="{FF2B5EF4-FFF2-40B4-BE49-F238E27FC236}">
                  <a16:creationId xmlns:a16="http://schemas.microsoft.com/office/drawing/2014/main" id="{A42762DF-6852-8049-53D7-BD776AB5CF58}"/>
                </a:ext>
              </a:extLst>
            </p:cNvPr>
            <p:cNvSpPr txBox="1"/>
            <p:nvPr/>
          </p:nvSpPr>
          <p:spPr>
            <a:xfrm>
              <a:off x="5081192" y="2690101"/>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故障予測</a:t>
              </a:r>
            </a:p>
          </p:txBody>
        </p:sp>
        <p:sp>
          <p:nvSpPr>
            <p:cNvPr id="52" name="テキスト ボックス 51">
              <a:extLst>
                <a:ext uri="{FF2B5EF4-FFF2-40B4-BE49-F238E27FC236}">
                  <a16:creationId xmlns:a16="http://schemas.microsoft.com/office/drawing/2014/main" id="{135AF1C2-80EF-C3C3-831B-434766D412C3}"/>
                </a:ext>
              </a:extLst>
            </p:cNvPr>
            <p:cNvSpPr txBox="1"/>
            <p:nvPr/>
          </p:nvSpPr>
          <p:spPr>
            <a:xfrm>
              <a:off x="6114439" y="2675047"/>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機械翻訳</a:t>
              </a:r>
            </a:p>
          </p:txBody>
        </p:sp>
        <p:sp>
          <p:nvSpPr>
            <p:cNvPr id="53" name="テキスト ボックス 52">
              <a:extLst>
                <a:ext uri="{FF2B5EF4-FFF2-40B4-BE49-F238E27FC236}">
                  <a16:creationId xmlns:a16="http://schemas.microsoft.com/office/drawing/2014/main" id="{74BE58A3-19C4-D696-4E9C-AA70FFF8D4CF}"/>
                </a:ext>
              </a:extLst>
            </p:cNvPr>
            <p:cNvSpPr txBox="1"/>
            <p:nvPr/>
          </p:nvSpPr>
          <p:spPr>
            <a:xfrm>
              <a:off x="7086639" y="2688218"/>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競技アドバイス</a:t>
              </a:r>
            </a:p>
          </p:txBody>
        </p:sp>
        <p:sp>
          <p:nvSpPr>
            <p:cNvPr id="54" name="テキスト ボックス 53">
              <a:extLst>
                <a:ext uri="{FF2B5EF4-FFF2-40B4-BE49-F238E27FC236}">
                  <a16:creationId xmlns:a16="http://schemas.microsoft.com/office/drawing/2014/main" id="{12820903-42BD-58CA-2DE8-A30DB207E740}"/>
                </a:ext>
              </a:extLst>
            </p:cNvPr>
            <p:cNvSpPr txBox="1"/>
            <p:nvPr/>
          </p:nvSpPr>
          <p:spPr>
            <a:xfrm>
              <a:off x="5968354" y="2123562"/>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惑星探査</a:t>
              </a:r>
            </a:p>
          </p:txBody>
        </p:sp>
        <p:sp>
          <p:nvSpPr>
            <p:cNvPr id="55" name="テキスト ボックス 54">
              <a:extLst>
                <a:ext uri="{FF2B5EF4-FFF2-40B4-BE49-F238E27FC236}">
                  <a16:creationId xmlns:a16="http://schemas.microsoft.com/office/drawing/2014/main" id="{66DB7399-9761-5F5F-F491-77686950E14D}"/>
                </a:ext>
              </a:extLst>
            </p:cNvPr>
            <p:cNvSpPr txBox="1"/>
            <p:nvPr/>
          </p:nvSpPr>
          <p:spPr>
            <a:xfrm>
              <a:off x="5079682" y="2980285"/>
              <a:ext cx="1107996" cy="276999"/>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ヒビ割れ点検</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56" name="テキスト ボックス 55">
              <a:extLst>
                <a:ext uri="{FF2B5EF4-FFF2-40B4-BE49-F238E27FC236}">
                  <a16:creationId xmlns:a16="http://schemas.microsoft.com/office/drawing/2014/main" id="{34C17989-ECB8-8B9F-101A-F27EF7862B85}"/>
                </a:ext>
              </a:extLst>
            </p:cNvPr>
            <p:cNvSpPr txBox="1"/>
            <p:nvPr/>
          </p:nvSpPr>
          <p:spPr>
            <a:xfrm>
              <a:off x="5074243" y="3304044"/>
              <a:ext cx="1107996"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製品品質検査</a:t>
              </a:r>
            </a:p>
          </p:txBody>
        </p:sp>
        <p:sp>
          <p:nvSpPr>
            <p:cNvPr id="58" name="テキスト ボックス 57">
              <a:extLst>
                <a:ext uri="{FF2B5EF4-FFF2-40B4-BE49-F238E27FC236}">
                  <a16:creationId xmlns:a16="http://schemas.microsoft.com/office/drawing/2014/main" id="{910CD02F-69F4-B1ED-F36B-35472F7A8351}"/>
                </a:ext>
              </a:extLst>
            </p:cNvPr>
            <p:cNvSpPr txBox="1"/>
            <p:nvPr/>
          </p:nvSpPr>
          <p:spPr>
            <a:xfrm>
              <a:off x="5079682" y="1853573"/>
              <a:ext cx="1107996"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気候変動予測</a:t>
              </a:r>
            </a:p>
          </p:txBody>
        </p:sp>
        <p:sp>
          <p:nvSpPr>
            <p:cNvPr id="59" name="テキスト ボックス 58">
              <a:extLst>
                <a:ext uri="{FF2B5EF4-FFF2-40B4-BE49-F238E27FC236}">
                  <a16:creationId xmlns:a16="http://schemas.microsoft.com/office/drawing/2014/main" id="{F9AAFD0D-C51F-210C-97F2-0F06AE5D8525}"/>
                </a:ext>
              </a:extLst>
            </p:cNvPr>
            <p:cNvSpPr txBox="1"/>
            <p:nvPr/>
          </p:nvSpPr>
          <p:spPr>
            <a:xfrm>
              <a:off x="6392182" y="1853572"/>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接客応対</a:t>
              </a:r>
            </a:p>
          </p:txBody>
        </p:sp>
        <p:sp>
          <p:nvSpPr>
            <p:cNvPr id="60" name="テキスト ボックス 59">
              <a:extLst>
                <a:ext uri="{FF2B5EF4-FFF2-40B4-BE49-F238E27FC236}">
                  <a16:creationId xmlns:a16="http://schemas.microsoft.com/office/drawing/2014/main" id="{CCF1071F-2EE6-4BE6-36B0-B3CC91EFCA78}"/>
                </a:ext>
              </a:extLst>
            </p:cNvPr>
            <p:cNvSpPr txBox="1"/>
            <p:nvPr/>
          </p:nvSpPr>
          <p:spPr>
            <a:xfrm>
              <a:off x="7258829" y="1853572"/>
              <a:ext cx="1107996"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ヘルプデスク</a:t>
              </a:r>
            </a:p>
          </p:txBody>
        </p:sp>
        <p:sp>
          <p:nvSpPr>
            <p:cNvPr id="61" name="テキスト ボックス 60">
              <a:extLst>
                <a:ext uri="{FF2B5EF4-FFF2-40B4-BE49-F238E27FC236}">
                  <a16:creationId xmlns:a16="http://schemas.microsoft.com/office/drawing/2014/main" id="{73CCF116-5D60-190E-A16C-3E0BA665B6C2}"/>
                </a:ext>
              </a:extLst>
            </p:cNvPr>
            <p:cNvSpPr txBox="1"/>
            <p:nvPr/>
          </p:nvSpPr>
          <p:spPr>
            <a:xfrm>
              <a:off x="6940524" y="3290500"/>
              <a:ext cx="670375" cy="276999"/>
            </a:xfrm>
            <a:prstGeom prst="rect">
              <a:avLst/>
            </a:prstGeom>
            <a:noFill/>
          </p:spPr>
          <p:txBody>
            <a:bodyPr wrap="none" rtlCol="0">
              <a:spAutoFit/>
            </a:bodyPr>
            <a:lstStyle/>
            <a:p>
              <a:pPr algn="ctr"/>
              <a:r>
                <a:rPr kumimoji="1" lang="en-US" altLang="ja-JP" sz="1200" dirty="0">
                  <a:solidFill>
                    <a:schemeClr val="bg1"/>
                  </a:solidFill>
                  <a:latin typeface="Meiryo" panose="020B0604030504040204" pitchFamily="34" charset="-128"/>
                  <a:ea typeface="Meiryo" panose="020B0604030504040204" pitchFamily="34" charset="-128"/>
                </a:rPr>
                <a:t>ID</a:t>
              </a:r>
              <a:r>
                <a:rPr kumimoji="1" lang="ja-JP" altLang="en-US" sz="1200">
                  <a:solidFill>
                    <a:schemeClr val="bg1"/>
                  </a:solidFill>
                  <a:latin typeface="Meiryo" panose="020B0604030504040204" pitchFamily="34" charset="-128"/>
                  <a:ea typeface="Meiryo" panose="020B0604030504040204" pitchFamily="34" charset="-128"/>
                </a:rPr>
                <a:t>認証</a:t>
              </a:r>
            </a:p>
          </p:txBody>
        </p:sp>
        <p:sp>
          <p:nvSpPr>
            <p:cNvPr id="62" name="テキスト ボックス 61">
              <a:extLst>
                <a:ext uri="{FF2B5EF4-FFF2-40B4-BE49-F238E27FC236}">
                  <a16:creationId xmlns:a16="http://schemas.microsoft.com/office/drawing/2014/main" id="{D01DB50B-177F-FC76-CC66-79278C347F0C}"/>
                </a:ext>
              </a:extLst>
            </p:cNvPr>
            <p:cNvSpPr txBox="1"/>
            <p:nvPr/>
          </p:nvSpPr>
          <p:spPr>
            <a:xfrm>
              <a:off x="6283716" y="2980284"/>
              <a:ext cx="1261885" cy="276999"/>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投資アドバイス</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06658238-B59C-639E-F8AD-92C479978BAB}"/>
                </a:ext>
              </a:extLst>
            </p:cNvPr>
            <p:cNvSpPr txBox="1"/>
            <p:nvPr/>
          </p:nvSpPr>
          <p:spPr>
            <a:xfrm>
              <a:off x="7546757" y="2965217"/>
              <a:ext cx="800219" cy="276999"/>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資源発見</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11685884-B6A3-A4CA-2F54-5109B1704D2E}"/>
                </a:ext>
              </a:extLst>
            </p:cNvPr>
            <p:cNvSpPr txBox="1"/>
            <p:nvPr/>
          </p:nvSpPr>
          <p:spPr>
            <a:xfrm>
              <a:off x="7238980" y="2402374"/>
              <a:ext cx="1107996"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事務処理支援</a:t>
              </a:r>
            </a:p>
          </p:txBody>
        </p:sp>
      </p:grpSp>
      <p:sp>
        <p:nvSpPr>
          <p:cNvPr id="65" name="正方形/長方形 64">
            <a:extLst>
              <a:ext uri="{FF2B5EF4-FFF2-40B4-BE49-F238E27FC236}">
                <a16:creationId xmlns:a16="http://schemas.microsoft.com/office/drawing/2014/main" id="{87B9303D-4346-C112-B16B-D44CE5FA9671}"/>
              </a:ext>
            </a:extLst>
          </p:cNvPr>
          <p:cNvSpPr/>
          <p:nvPr/>
        </p:nvSpPr>
        <p:spPr>
          <a:xfrm>
            <a:off x="4867138" y="2159275"/>
            <a:ext cx="3654644" cy="76570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a:extLst>
              <a:ext uri="{FF2B5EF4-FFF2-40B4-BE49-F238E27FC236}">
                <a16:creationId xmlns:a16="http://schemas.microsoft.com/office/drawing/2014/main" id="{5762ED6A-2D68-F935-A79E-FF30EC05235F}"/>
              </a:ext>
            </a:extLst>
          </p:cNvPr>
          <p:cNvSpPr/>
          <p:nvPr/>
        </p:nvSpPr>
        <p:spPr>
          <a:xfrm>
            <a:off x="4867138" y="5069859"/>
            <a:ext cx="3654644" cy="765703"/>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a:extLst>
              <a:ext uri="{FF2B5EF4-FFF2-40B4-BE49-F238E27FC236}">
                <a16:creationId xmlns:a16="http://schemas.microsoft.com/office/drawing/2014/main" id="{D0890457-E8F1-BC87-833A-4AD44E7A7828}"/>
              </a:ext>
            </a:extLst>
          </p:cNvPr>
          <p:cNvSpPr txBox="1"/>
          <p:nvPr/>
        </p:nvSpPr>
        <p:spPr>
          <a:xfrm>
            <a:off x="5408316" y="2234047"/>
            <a:ext cx="2606098" cy="400110"/>
          </a:xfrm>
          <a:prstGeom prst="rect">
            <a:avLst/>
          </a:prstGeom>
          <a:noFill/>
        </p:spPr>
        <p:txBody>
          <a:bodyPr wrap="none" rtlCol="0">
            <a:spAutoFit/>
          </a:bodyPr>
          <a:lstStyle/>
          <a:p>
            <a:pPr algn="ctr"/>
            <a:r>
              <a:rPr lang="ja-JP" altLang="en-US" sz="2000" b="1">
                <a:solidFill>
                  <a:schemeClr val="bg1"/>
                </a:solidFill>
                <a:latin typeface="Meiryo" panose="020B0604030504040204" pitchFamily="34" charset="-128"/>
                <a:ea typeface="Meiryo" panose="020B0604030504040204" pitchFamily="34" charset="-128"/>
              </a:rPr>
              <a:t>自律性／</a:t>
            </a:r>
            <a:r>
              <a:rPr lang="en-US" altLang="ja-JP" sz="2000" b="1" dirty="0">
                <a:solidFill>
                  <a:schemeClr val="bg1"/>
                </a:solidFill>
                <a:latin typeface="Meiryo" panose="020B0604030504040204" pitchFamily="34" charset="-128"/>
                <a:ea typeface="Meiryo" panose="020B0604030504040204" pitchFamily="34" charset="-128"/>
              </a:rPr>
              <a:t>Autonomy</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68" name="テキスト ボックス 67">
            <a:extLst>
              <a:ext uri="{FF2B5EF4-FFF2-40B4-BE49-F238E27FC236}">
                <a16:creationId xmlns:a16="http://schemas.microsoft.com/office/drawing/2014/main" id="{4B375CF6-7065-8DF7-8D18-06CCC8C8E3BA}"/>
              </a:ext>
            </a:extLst>
          </p:cNvPr>
          <p:cNvSpPr txBox="1"/>
          <p:nvPr/>
        </p:nvSpPr>
        <p:spPr>
          <a:xfrm>
            <a:off x="5324807" y="5120168"/>
            <a:ext cx="2587503" cy="400110"/>
          </a:xfrm>
          <a:prstGeom prst="rect">
            <a:avLst/>
          </a:prstGeom>
          <a:noFill/>
        </p:spPr>
        <p:txBody>
          <a:bodyPr wrap="none" rtlCol="0">
            <a:spAutoFit/>
          </a:bodyPr>
          <a:lstStyle/>
          <a:p>
            <a:pPr algn="ctr"/>
            <a:r>
              <a:rPr lang="ja-JP" altLang="en-US" sz="2000" b="1">
                <a:solidFill>
                  <a:schemeClr val="bg1"/>
                </a:solidFill>
                <a:latin typeface="Meiryo" panose="020B0604030504040204" pitchFamily="34" charset="-128"/>
                <a:ea typeface="Meiryo" panose="020B0604030504040204" pitchFamily="34" charset="-128"/>
              </a:rPr>
              <a:t>適応性／</a:t>
            </a:r>
            <a:r>
              <a:rPr lang="en-US" altLang="ja-JP" sz="2000" b="1" dirty="0">
                <a:solidFill>
                  <a:schemeClr val="bg1"/>
                </a:solidFill>
                <a:latin typeface="Meiryo" panose="020B0604030504040204" pitchFamily="34" charset="-128"/>
                <a:ea typeface="Meiryo" panose="020B0604030504040204" pitchFamily="34" charset="-128"/>
              </a:rPr>
              <a:t>Adaptivity</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69" name="正方形/長方形 68">
            <a:extLst>
              <a:ext uri="{FF2B5EF4-FFF2-40B4-BE49-F238E27FC236}">
                <a16:creationId xmlns:a16="http://schemas.microsoft.com/office/drawing/2014/main" id="{F6544CD7-695B-BACA-8648-D0EAE7C470F9}"/>
              </a:ext>
            </a:extLst>
          </p:cNvPr>
          <p:cNvSpPr/>
          <p:nvPr/>
        </p:nvSpPr>
        <p:spPr>
          <a:xfrm>
            <a:off x="5182741" y="2595932"/>
            <a:ext cx="3057247" cy="307777"/>
          </a:xfrm>
          <a:prstGeom prst="rect">
            <a:avLst/>
          </a:prstGeom>
        </p:spPr>
        <p:txBody>
          <a:bodyPr wrap="none">
            <a:spAutoFit/>
          </a:bodyPr>
          <a:lstStyle/>
          <a:p>
            <a:pPr algn="ctr"/>
            <a:r>
              <a:rPr lang="ja-JP" altLang="en-US" sz="1400">
                <a:solidFill>
                  <a:srgbClr val="F5F5F5"/>
                </a:solidFill>
                <a:latin typeface="Meiryo" panose="020B0604030504040204" pitchFamily="34" charset="-128"/>
                <a:ea typeface="Meiryo" panose="020B0604030504040204" pitchFamily="34" charset="-128"/>
              </a:rPr>
              <a:t>人間による介在なく作業を実行する</a:t>
            </a:r>
            <a:endParaRPr lang="ja-JP" altLang="en-US" sz="1400">
              <a:latin typeface="Meiryo" panose="020B0604030504040204" pitchFamily="34" charset="-128"/>
              <a:ea typeface="Meiryo" panose="020B0604030504040204" pitchFamily="34" charset="-128"/>
            </a:endParaRPr>
          </a:p>
        </p:txBody>
      </p:sp>
      <p:sp>
        <p:nvSpPr>
          <p:cNvPr id="70" name="正方形/長方形 69">
            <a:extLst>
              <a:ext uri="{FF2B5EF4-FFF2-40B4-BE49-F238E27FC236}">
                <a16:creationId xmlns:a16="http://schemas.microsoft.com/office/drawing/2014/main" id="{F0FC9270-4DDD-94A6-28D6-EE3DDD1D41D1}"/>
              </a:ext>
            </a:extLst>
          </p:cNvPr>
          <p:cNvSpPr/>
          <p:nvPr/>
        </p:nvSpPr>
        <p:spPr>
          <a:xfrm>
            <a:off x="4861433" y="5485387"/>
            <a:ext cx="3656770" cy="307777"/>
          </a:xfrm>
          <a:prstGeom prst="rect">
            <a:avLst/>
          </a:prstGeom>
        </p:spPr>
        <p:txBody>
          <a:bodyPr wrap="none">
            <a:spAutoFit/>
          </a:bodyPr>
          <a:lstStyle/>
          <a:p>
            <a:pPr algn="ctr"/>
            <a:r>
              <a:rPr lang="ja-JP" altLang="en-US" sz="1400">
                <a:solidFill>
                  <a:srgbClr val="F5F5F5"/>
                </a:solidFill>
                <a:latin typeface="Meiryo" panose="020B0604030504040204" pitchFamily="34" charset="-128"/>
                <a:ea typeface="Meiryo" panose="020B0604030504040204" pitchFamily="34" charset="-128"/>
              </a:rPr>
              <a:t> 繰り返しによりパフォーマンスを改善する</a:t>
            </a:r>
            <a:endParaRPr lang="ja-JP" altLang="en-US" sz="14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19526338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chemeClr val="bg1"/>
                </a:solidFill>
                <a:latin typeface="Meiryo" panose="020B0604030504040204" pitchFamily="34" charset="-128"/>
                <a:ea typeface="Meiryo" panose="020B0604030504040204" pitchFamily="34" charset="-128"/>
                <a:cs typeface="Arial" pitchFamily="34" charset="0"/>
              </a:rPr>
              <a:t>機械</a:t>
            </a:r>
            <a:r>
              <a:rPr lang="ja-JP" altLang="en-US" sz="2400" dirty="0">
                <a:solidFill>
                  <a:schemeClr val="bg1"/>
                </a:solidFill>
                <a:latin typeface="Meiryo" panose="020B0604030504040204" pitchFamily="34" charset="-128"/>
                <a:ea typeface="Meiryo" panose="020B0604030504040204" pitchFamily="34" charset="-128"/>
                <a:cs typeface="Arial" pitchFamily="34" charset="0"/>
              </a:rPr>
              <a:t>学習</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86322158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9C195F-D355-AE47-A723-49385157134F}"/>
              </a:ext>
            </a:extLst>
          </p:cNvPr>
          <p:cNvSpPr>
            <a:spLocks noGrp="1"/>
          </p:cNvSpPr>
          <p:nvPr>
            <p:ph type="title"/>
          </p:nvPr>
        </p:nvSpPr>
        <p:spPr/>
        <p:txBody>
          <a:bodyPr/>
          <a:lstStyle/>
          <a:p>
            <a:r>
              <a:rPr kumimoji="1" lang="ja-JP" altLang="en-US"/>
              <a:t>機械学習がやっていること</a:t>
            </a:r>
          </a:p>
        </p:txBody>
      </p:sp>
      <p:sp>
        <p:nvSpPr>
          <p:cNvPr id="4" name="正方形/長方形 3">
            <a:extLst>
              <a:ext uri="{FF2B5EF4-FFF2-40B4-BE49-F238E27FC236}">
                <a16:creationId xmlns:a16="http://schemas.microsoft.com/office/drawing/2014/main" id="{49816EAA-B966-6240-816E-3169C391CAA3}"/>
              </a:ext>
            </a:extLst>
          </p:cNvPr>
          <p:cNvSpPr/>
          <p:nvPr/>
        </p:nvSpPr>
        <p:spPr>
          <a:xfrm>
            <a:off x="3368199" y="2577283"/>
            <a:ext cx="2378676" cy="2162433"/>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AE93836C-3FBD-124B-ACBF-4063FC6C01D9}"/>
              </a:ext>
            </a:extLst>
          </p:cNvPr>
          <p:cNvSpPr txBox="1"/>
          <p:nvPr/>
        </p:nvSpPr>
        <p:spPr>
          <a:xfrm>
            <a:off x="3618818" y="3099345"/>
            <a:ext cx="1877437" cy="1200329"/>
          </a:xfrm>
          <a:prstGeom prst="rect">
            <a:avLst/>
          </a:prstGeom>
          <a:noFill/>
        </p:spPr>
        <p:txBody>
          <a:bodyPr wrap="none" rtlCol="0">
            <a:spAutoFit/>
          </a:bodyPr>
          <a:lstStyle/>
          <a:p>
            <a:pPr algn="ctr"/>
            <a:r>
              <a:rPr kumimoji="1" lang="ja-JP" altLang="en-US" sz="4400" b="1">
                <a:solidFill>
                  <a:schemeClr val="bg1"/>
                </a:solidFill>
                <a:latin typeface="Meiryo" panose="020B0604030504040204" pitchFamily="34" charset="-128"/>
                <a:ea typeface="Meiryo" panose="020B0604030504040204" pitchFamily="34" charset="-128"/>
              </a:rPr>
              <a:t>モデル</a:t>
            </a:r>
            <a:endParaRPr kumimoji="1" lang="en-US" altLang="ja-JP" sz="44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入力をどう処理して</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出力するかのルール</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4" name="円/楕円 13">
            <a:extLst>
              <a:ext uri="{FF2B5EF4-FFF2-40B4-BE49-F238E27FC236}">
                <a16:creationId xmlns:a16="http://schemas.microsoft.com/office/drawing/2014/main" id="{DE5A1326-DD4A-7143-98D9-0D19CF65F69A}"/>
              </a:ext>
            </a:extLst>
          </p:cNvPr>
          <p:cNvSpPr/>
          <p:nvPr/>
        </p:nvSpPr>
        <p:spPr>
          <a:xfrm>
            <a:off x="1099751" y="3040091"/>
            <a:ext cx="1235676" cy="1236815"/>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円/楕円 14">
            <a:extLst>
              <a:ext uri="{FF2B5EF4-FFF2-40B4-BE49-F238E27FC236}">
                <a16:creationId xmlns:a16="http://schemas.microsoft.com/office/drawing/2014/main" id="{5E098B73-1DCA-0F48-8C74-383AFDE98B4D}"/>
              </a:ext>
            </a:extLst>
          </p:cNvPr>
          <p:cNvSpPr/>
          <p:nvPr/>
        </p:nvSpPr>
        <p:spPr>
          <a:xfrm>
            <a:off x="6779647" y="3040091"/>
            <a:ext cx="1235676" cy="1236815"/>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矢印コネクタ 16">
            <a:extLst>
              <a:ext uri="{FF2B5EF4-FFF2-40B4-BE49-F238E27FC236}">
                <a16:creationId xmlns:a16="http://schemas.microsoft.com/office/drawing/2014/main" id="{EFC111CB-230B-594B-B53B-C74F43F81FE1}"/>
              </a:ext>
            </a:extLst>
          </p:cNvPr>
          <p:cNvCxnSpPr>
            <a:stCxn id="14" idx="6"/>
            <a:endCxn id="4" idx="1"/>
          </p:cNvCxnSpPr>
          <p:nvPr/>
        </p:nvCxnSpPr>
        <p:spPr>
          <a:xfrm>
            <a:off x="2335427" y="3658499"/>
            <a:ext cx="1032772" cy="1"/>
          </a:xfrm>
          <a:prstGeom prst="straightConnector1">
            <a:avLst/>
          </a:prstGeom>
          <a:ln w="76200">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 name="直線矢印コネクタ 17">
            <a:extLst>
              <a:ext uri="{FF2B5EF4-FFF2-40B4-BE49-F238E27FC236}">
                <a16:creationId xmlns:a16="http://schemas.microsoft.com/office/drawing/2014/main" id="{7FBB8C3D-8CB7-5E4A-8489-4EC23A1B4852}"/>
              </a:ext>
            </a:extLst>
          </p:cNvPr>
          <p:cNvCxnSpPr>
            <a:cxnSpLocks/>
            <a:stCxn id="4" idx="3"/>
            <a:endCxn id="15" idx="2"/>
          </p:cNvCxnSpPr>
          <p:nvPr/>
        </p:nvCxnSpPr>
        <p:spPr>
          <a:xfrm flipV="1">
            <a:off x="5746875" y="3658499"/>
            <a:ext cx="1032772" cy="1"/>
          </a:xfrm>
          <a:prstGeom prst="straightConnector1">
            <a:avLst/>
          </a:prstGeom>
          <a:ln w="76200">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99AA6C7C-A924-5D41-9885-E19FACABD605}"/>
              </a:ext>
            </a:extLst>
          </p:cNvPr>
          <p:cNvSpPr txBox="1"/>
          <p:nvPr/>
        </p:nvSpPr>
        <p:spPr>
          <a:xfrm>
            <a:off x="1214887" y="3426956"/>
            <a:ext cx="1005404" cy="584775"/>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入力</a:t>
            </a:r>
          </a:p>
        </p:txBody>
      </p:sp>
      <p:sp>
        <p:nvSpPr>
          <p:cNvPr id="22" name="テキスト ボックス 21">
            <a:extLst>
              <a:ext uri="{FF2B5EF4-FFF2-40B4-BE49-F238E27FC236}">
                <a16:creationId xmlns:a16="http://schemas.microsoft.com/office/drawing/2014/main" id="{6CFAAC00-3002-0B4A-AFF8-D37FC47A7F71}"/>
              </a:ext>
            </a:extLst>
          </p:cNvPr>
          <p:cNvSpPr txBox="1"/>
          <p:nvPr/>
        </p:nvSpPr>
        <p:spPr>
          <a:xfrm>
            <a:off x="6894784" y="3426955"/>
            <a:ext cx="1005403" cy="584775"/>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出力</a:t>
            </a:r>
          </a:p>
        </p:txBody>
      </p:sp>
      <p:grpSp>
        <p:nvGrpSpPr>
          <p:cNvPr id="146" name="グループ化 145">
            <a:extLst>
              <a:ext uri="{FF2B5EF4-FFF2-40B4-BE49-F238E27FC236}">
                <a16:creationId xmlns:a16="http://schemas.microsoft.com/office/drawing/2014/main" id="{84C8CE0B-22D4-6746-951E-4356BBFBE3EC}"/>
              </a:ext>
            </a:extLst>
          </p:cNvPr>
          <p:cNvGrpSpPr/>
          <p:nvPr/>
        </p:nvGrpSpPr>
        <p:grpSpPr>
          <a:xfrm>
            <a:off x="3387986" y="818060"/>
            <a:ext cx="4603490" cy="1958036"/>
            <a:chOff x="3387986" y="818060"/>
            <a:chExt cx="4603490" cy="1958036"/>
          </a:xfrm>
        </p:grpSpPr>
        <p:grpSp>
          <p:nvGrpSpPr>
            <p:cNvPr id="137" name="グループ化 136">
              <a:extLst>
                <a:ext uri="{FF2B5EF4-FFF2-40B4-BE49-F238E27FC236}">
                  <a16:creationId xmlns:a16="http://schemas.microsoft.com/office/drawing/2014/main" id="{74B99034-04AB-3347-ADD1-B37BDEEFC747}"/>
                </a:ext>
              </a:extLst>
            </p:cNvPr>
            <p:cNvGrpSpPr/>
            <p:nvPr/>
          </p:nvGrpSpPr>
          <p:grpSpPr>
            <a:xfrm>
              <a:off x="3387986" y="818060"/>
              <a:ext cx="1985097" cy="1958036"/>
              <a:chOff x="3387986" y="756275"/>
              <a:chExt cx="1985097" cy="1958036"/>
            </a:xfrm>
          </p:grpSpPr>
          <p:sp>
            <p:nvSpPr>
              <p:cNvPr id="10" name="屈折矢印 9">
                <a:extLst>
                  <a:ext uri="{FF2B5EF4-FFF2-40B4-BE49-F238E27FC236}">
                    <a16:creationId xmlns:a16="http://schemas.microsoft.com/office/drawing/2014/main" id="{E94097AE-8A36-3844-B3BD-7DA96B8EF3D6}"/>
                  </a:ext>
                </a:extLst>
              </p:cNvPr>
              <p:cNvSpPr/>
              <p:nvPr/>
            </p:nvSpPr>
            <p:spPr>
              <a:xfrm flipV="1">
                <a:off x="4557537" y="1327775"/>
                <a:ext cx="815546" cy="1386536"/>
              </a:xfrm>
              <a:prstGeom prst="bentUpArrow">
                <a:avLst>
                  <a:gd name="adj1" fmla="val 23936"/>
                  <a:gd name="adj2" fmla="val 34043"/>
                  <a:gd name="adj3" fmla="val 46277"/>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75000"/>
                    </a:schemeClr>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22B4AE55-00BB-5E44-85D4-1607963D1294}"/>
                  </a:ext>
                </a:extLst>
              </p:cNvPr>
              <p:cNvSpPr txBox="1"/>
              <p:nvPr/>
            </p:nvSpPr>
            <p:spPr>
              <a:xfrm>
                <a:off x="3387986" y="2005315"/>
                <a:ext cx="1261884" cy="523220"/>
              </a:xfrm>
              <a:prstGeom prst="rect">
                <a:avLst/>
              </a:prstGeom>
              <a:noFill/>
            </p:spPr>
            <p:txBody>
              <a:bodyPr wrap="none" rtlCol="0">
                <a:spAutoFit/>
              </a:bodyPr>
              <a:lstStyle/>
              <a:p>
                <a:r>
                  <a:rPr kumimoji="1" lang="ja-JP" altLang="en-US" sz="1400" b="1">
                    <a:solidFill>
                      <a:schemeClr val="accent3">
                        <a:lumMod val="75000"/>
                      </a:schemeClr>
                    </a:solidFill>
                    <a:latin typeface="Meiryo" panose="020B0604030504040204" pitchFamily="34" charset="-128"/>
                    <a:ea typeface="Meiryo" panose="020B0604030504040204" pitchFamily="34" charset="-128"/>
                  </a:rPr>
                  <a:t>人間の思考で</a:t>
                </a:r>
                <a:endParaRPr kumimoji="1" lang="en-US" altLang="ja-JP" sz="1400" b="1"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sz="1400" b="1">
                    <a:solidFill>
                      <a:schemeClr val="accent3">
                        <a:lumMod val="75000"/>
                      </a:schemeClr>
                    </a:solidFill>
                    <a:latin typeface="Meiryo" panose="020B0604030504040204" pitchFamily="34" charset="-128"/>
                    <a:ea typeface="Meiryo" panose="020B0604030504040204" pitchFamily="34" charset="-128"/>
                  </a:rPr>
                  <a:t>ルールを作る</a:t>
                </a:r>
              </a:p>
            </p:txBody>
          </p:sp>
          <p:pic>
            <p:nvPicPr>
              <p:cNvPr id="136" name="図 135">
                <a:extLst>
                  <a:ext uri="{FF2B5EF4-FFF2-40B4-BE49-F238E27FC236}">
                    <a16:creationId xmlns:a16="http://schemas.microsoft.com/office/drawing/2014/main" id="{1BD99ABA-C38A-CA47-A201-2561FBAE59A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29062" y="756275"/>
                <a:ext cx="967437" cy="1209297"/>
              </a:xfrm>
              <a:prstGeom prst="rect">
                <a:avLst/>
              </a:prstGeom>
              <a:effectLst>
                <a:outerShdw blurRad="50800" dist="38100" dir="2700000" algn="tl" rotWithShape="0">
                  <a:prstClr val="black">
                    <a:alpha val="40000"/>
                  </a:prstClr>
                </a:outerShdw>
              </a:effectLst>
            </p:spPr>
          </p:pic>
        </p:grpSp>
        <p:pic>
          <p:nvPicPr>
            <p:cNvPr id="141" name="図 140">
              <a:extLst>
                <a:ext uri="{FF2B5EF4-FFF2-40B4-BE49-F238E27FC236}">
                  <a16:creationId xmlns:a16="http://schemas.microsoft.com/office/drawing/2014/main" id="{B96D4D0B-C7C6-B146-96E4-4F70AEB0E2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94784" y="908182"/>
              <a:ext cx="945377" cy="1167133"/>
            </a:xfrm>
            <a:prstGeom prst="rect">
              <a:avLst/>
            </a:prstGeom>
            <a:effectLst>
              <a:outerShdw blurRad="50800" dist="38100" dir="2700000" algn="tl" rotWithShape="0">
                <a:prstClr val="black">
                  <a:alpha val="40000"/>
                </a:prstClr>
              </a:outerShdw>
            </a:effectLst>
          </p:spPr>
        </p:pic>
        <p:pic>
          <p:nvPicPr>
            <p:cNvPr id="142" name="図 141">
              <a:extLst>
                <a:ext uri="{FF2B5EF4-FFF2-40B4-BE49-F238E27FC236}">
                  <a16:creationId xmlns:a16="http://schemas.microsoft.com/office/drawing/2014/main" id="{0636D29A-70C0-ED48-8364-7600F3A89E1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01263" y="1260674"/>
              <a:ext cx="667912" cy="799894"/>
            </a:xfrm>
            <a:prstGeom prst="rect">
              <a:avLst/>
            </a:prstGeom>
            <a:effectLst>
              <a:outerShdw blurRad="50800" dist="38100" dir="2700000" algn="tl" rotWithShape="0">
                <a:prstClr val="black">
                  <a:alpha val="40000"/>
                </a:prstClr>
              </a:outerShdw>
            </a:effectLst>
          </p:spPr>
        </p:pic>
        <p:pic>
          <p:nvPicPr>
            <p:cNvPr id="143" name="図 142">
              <a:extLst>
                <a:ext uri="{FF2B5EF4-FFF2-40B4-BE49-F238E27FC236}">
                  <a16:creationId xmlns:a16="http://schemas.microsoft.com/office/drawing/2014/main" id="{B9F00362-25F0-4B45-B7D7-6A94E4103DD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5879187" y="972181"/>
              <a:ext cx="506010" cy="506010"/>
            </a:xfrm>
            <a:prstGeom prst="rect">
              <a:avLst/>
            </a:prstGeom>
            <a:effectLst>
              <a:outerShdw blurRad="50800" dist="38100" dir="2700000" algn="tl" rotWithShape="0">
                <a:prstClr val="black">
                  <a:alpha val="40000"/>
                </a:prstClr>
              </a:outerShdw>
            </a:effectLst>
          </p:spPr>
        </p:pic>
        <p:sp>
          <p:nvSpPr>
            <p:cNvPr id="144" name="テキスト ボックス 143">
              <a:extLst>
                <a:ext uri="{FF2B5EF4-FFF2-40B4-BE49-F238E27FC236}">
                  <a16:creationId xmlns:a16="http://schemas.microsoft.com/office/drawing/2014/main" id="{AE672CAF-F127-4F4B-A540-C3A2C1A43D48}"/>
                </a:ext>
              </a:extLst>
            </p:cNvPr>
            <p:cNvSpPr txBox="1"/>
            <p:nvPr/>
          </p:nvSpPr>
          <p:spPr>
            <a:xfrm>
              <a:off x="6058696" y="2045350"/>
              <a:ext cx="1620957" cy="307777"/>
            </a:xfrm>
            <a:prstGeom prst="rect">
              <a:avLst/>
            </a:prstGeom>
            <a:noFill/>
          </p:spPr>
          <p:txBody>
            <a:bodyPr wrap="none" rtlCol="0">
              <a:spAutoFit/>
            </a:bodyPr>
            <a:lstStyle/>
            <a:p>
              <a:pPr algn="ctr"/>
              <a:r>
                <a:rPr kumimoji="1" lang="ja-JP" altLang="en-US" sz="1400" b="1">
                  <a:solidFill>
                    <a:schemeClr val="accent3">
                      <a:lumMod val="75000"/>
                    </a:schemeClr>
                  </a:solidFill>
                  <a:latin typeface="Meiryo" panose="020B0604030504040204" pitchFamily="34" charset="-128"/>
                  <a:ea typeface="Meiryo" panose="020B0604030504040204" pitchFamily="34" charset="-128"/>
                </a:rPr>
                <a:t>実験・観察・思考</a:t>
              </a:r>
            </a:p>
          </p:txBody>
        </p:sp>
        <p:sp>
          <p:nvSpPr>
            <p:cNvPr id="145" name="四角形吹き出し 144">
              <a:extLst>
                <a:ext uri="{FF2B5EF4-FFF2-40B4-BE49-F238E27FC236}">
                  <a16:creationId xmlns:a16="http://schemas.microsoft.com/office/drawing/2014/main" id="{A030721B-214F-754F-A1D0-E8516F638F30}"/>
                </a:ext>
              </a:extLst>
            </p:cNvPr>
            <p:cNvSpPr/>
            <p:nvPr/>
          </p:nvSpPr>
          <p:spPr>
            <a:xfrm>
              <a:off x="5746874" y="818060"/>
              <a:ext cx="2244602" cy="1528112"/>
            </a:xfrm>
            <a:prstGeom prst="wedgeRectCallout">
              <a:avLst>
                <a:gd name="adj1" fmla="val -71698"/>
                <a:gd name="adj2" fmla="val 11104"/>
              </a:avLst>
            </a:prstGeom>
            <a:noFill/>
            <a:ln>
              <a:solidFill>
                <a:schemeClr val="accent3">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グループ化 15">
            <a:extLst>
              <a:ext uri="{FF2B5EF4-FFF2-40B4-BE49-F238E27FC236}">
                <a16:creationId xmlns:a16="http://schemas.microsoft.com/office/drawing/2014/main" id="{3BD7DB60-5289-9E4A-9FEB-BEA9848D30F7}"/>
              </a:ext>
            </a:extLst>
          </p:cNvPr>
          <p:cNvGrpSpPr/>
          <p:nvPr/>
        </p:nvGrpSpPr>
        <p:grpSpPr>
          <a:xfrm>
            <a:off x="1108924" y="4490391"/>
            <a:ext cx="4649869" cy="2126318"/>
            <a:chOff x="1108924" y="4490391"/>
            <a:chExt cx="4649869" cy="2126318"/>
          </a:xfrm>
        </p:grpSpPr>
        <p:grpSp>
          <p:nvGrpSpPr>
            <p:cNvPr id="7" name="グループ化 6">
              <a:extLst>
                <a:ext uri="{FF2B5EF4-FFF2-40B4-BE49-F238E27FC236}">
                  <a16:creationId xmlns:a16="http://schemas.microsoft.com/office/drawing/2014/main" id="{27F1DE15-C4A5-7149-BA31-3BFC2FBF169F}"/>
                </a:ext>
              </a:extLst>
            </p:cNvPr>
            <p:cNvGrpSpPr/>
            <p:nvPr/>
          </p:nvGrpSpPr>
          <p:grpSpPr>
            <a:xfrm>
              <a:off x="1108924" y="4490391"/>
              <a:ext cx="4649869" cy="2077651"/>
              <a:chOff x="1108924" y="4490391"/>
              <a:chExt cx="4649869" cy="2077651"/>
            </a:xfrm>
          </p:grpSpPr>
          <p:sp>
            <p:nvSpPr>
              <p:cNvPr id="131" name="四角形吹き出し 130">
                <a:extLst>
                  <a:ext uri="{FF2B5EF4-FFF2-40B4-BE49-F238E27FC236}">
                    <a16:creationId xmlns:a16="http://schemas.microsoft.com/office/drawing/2014/main" id="{C8A439F4-1185-D346-AA26-3394BEC7CE56}"/>
                  </a:ext>
                </a:extLst>
              </p:cNvPr>
              <p:cNvSpPr/>
              <p:nvPr/>
            </p:nvSpPr>
            <p:spPr>
              <a:xfrm>
                <a:off x="1108924" y="5015773"/>
                <a:ext cx="2244602" cy="1528112"/>
              </a:xfrm>
              <a:prstGeom prst="wedgeRectCallout">
                <a:avLst>
                  <a:gd name="adj1" fmla="val 74241"/>
                  <a:gd name="adj2" fmla="val -30708"/>
                </a:avLst>
              </a:prstGeom>
              <a:noFill/>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 name="図 7">
                <a:extLst>
                  <a:ext uri="{FF2B5EF4-FFF2-40B4-BE49-F238E27FC236}">
                    <a16:creationId xmlns:a16="http://schemas.microsoft.com/office/drawing/2014/main" id="{C96418AA-FA0D-A043-8B53-3A7CA187C8B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13886" y="5308322"/>
                <a:ext cx="1027931" cy="1259720"/>
              </a:xfrm>
              <a:prstGeom prst="rect">
                <a:avLst/>
              </a:prstGeom>
              <a:effectLst>
                <a:outerShdw blurRad="50800" dist="38100" dir="2700000" algn="tl" rotWithShape="0">
                  <a:prstClr val="black">
                    <a:alpha val="40000"/>
                  </a:prstClr>
                </a:outerShdw>
              </a:effectLst>
            </p:spPr>
          </p:pic>
          <p:sp>
            <p:nvSpPr>
              <p:cNvPr id="9" name="屈折矢印 8">
                <a:extLst>
                  <a:ext uri="{FF2B5EF4-FFF2-40B4-BE49-F238E27FC236}">
                    <a16:creationId xmlns:a16="http://schemas.microsoft.com/office/drawing/2014/main" id="{554EADE0-A062-FF48-9733-6F86AD17C741}"/>
                  </a:ext>
                </a:extLst>
              </p:cNvPr>
              <p:cNvSpPr/>
              <p:nvPr/>
            </p:nvSpPr>
            <p:spPr>
              <a:xfrm rot="10800000" flipV="1">
                <a:off x="3768772" y="4490391"/>
                <a:ext cx="815546" cy="1386536"/>
              </a:xfrm>
              <a:prstGeom prst="bentUpArrow">
                <a:avLst>
                  <a:gd name="adj1" fmla="val 23936"/>
                  <a:gd name="adj2" fmla="val 34043"/>
                  <a:gd name="adj3" fmla="val 4627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E5DCB5E6-4900-2746-B4E6-8D30D6BFA86F}"/>
                  </a:ext>
                </a:extLst>
              </p:cNvPr>
              <p:cNvSpPr txBox="1"/>
              <p:nvPr/>
            </p:nvSpPr>
            <p:spPr>
              <a:xfrm>
                <a:off x="4496909" y="4834904"/>
                <a:ext cx="1261884" cy="523220"/>
              </a:xfrm>
              <a:prstGeom prst="rect">
                <a:avLst/>
              </a:prstGeom>
              <a:noFill/>
            </p:spPr>
            <p:txBody>
              <a:bodyPr wrap="none" rtlCol="0">
                <a:spAutoFit/>
              </a:bodyPr>
              <a:lstStyle/>
              <a:p>
                <a:r>
                  <a:rPr kumimoji="1" lang="ja-JP" altLang="en-US" sz="1400" b="1">
                    <a:solidFill>
                      <a:srgbClr val="0070C0"/>
                    </a:solidFill>
                    <a:latin typeface="Meiryo" panose="020B0604030504040204" pitchFamily="34" charset="-128"/>
                    <a:ea typeface="Meiryo" panose="020B0604030504040204" pitchFamily="34" charset="-128"/>
                  </a:rPr>
                  <a:t>データ分析で</a:t>
                </a:r>
                <a:endParaRPr kumimoji="1" lang="en-US" altLang="ja-JP" sz="1400" b="1" dirty="0">
                  <a:solidFill>
                    <a:srgbClr val="0070C0"/>
                  </a:solidFill>
                  <a:latin typeface="Meiryo" panose="020B0604030504040204" pitchFamily="34" charset="-128"/>
                  <a:ea typeface="Meiryo" panose="020B0604030504040204" pitchFamily="34" charset="-128"/>
                </a:endParaRPr>
              </a:p>
              <a:p>
                <a:r>
                  <a:rPr kumimoji="1" lang="ja-JP" altLang="en-US" sz="1400" b="1">
                    <a:solidFill>
                      <a:srgbClr val="0070C0"/>
                    </a:solidFill>
                    <a:latin typeface="Meiryo" panose="020B0604030504040204" pitchFamily="34" charset="-128"/>
                    <a:ea typeface="Meiryo" panose="020B0604030504040204" pitchFamily="34" charset="-128"/>
                  </a:rPr>
                  <a:t>ルールを作る</a:t>
                </a:r>
              </a:p>
            </p:txBody>
          </p:sp>
          <p:sp>
            <p:nvSpPr>
              <p:cNvPr id="133" name="テキスト ボックス 132">
                <a:extLst>
                  <a:ext uri="{FF2B5EF4-FFF2-40B4-BE49-F238E27FC236}">
                    <a16:creationId xmlns:a16="http://schemas.microsoft.com/office/drawing/2014/main" id="{81C01C5F-2BE5-0A4A-840D-93B95DD0C403}"/>
                  </a:ext>
                </a:extLst>
              </p:cNvPr>
              <p:cNvSpPr txBox="1"/>
              <p:nvPr/>
            </p:nvSpPr>
            <p:spPr>
              <a:xfrm>
                <a:off x="1779819" y="6234236"/>
                <a:ext cx="902811" cy="307777"/>
              </a:xfrm>
              <a:prstGeom prst="rect">
                <a:avLst/>
              </a:prstGeom>
              <a:noFill/>
            </p:spPr>
            <p:txBody>
              <a:bodyPr wrap="none" rtlCol="0">
                <a:spAutoFit/>
              </a:bodyPr>
              <a:lstStyle/>
              <a:p>
                <a:pPr algn="ctr"/>
                <a:r>
                  <a:rPr kumimoji="1" lang="ja-JP" altLang="en-US" sz="1400" b="1">
                    <a:solidFill>
                      <a:srgbClr val="0070C0"/>
                    </a:solidFill>
                    <a:latin typeface="Meiryo" panose="020B0604030504040204" pitchFamily="34" charset="-128"/>
                    <a:ea typeface="Meiryo" panose="020B0604030504040204" pitchFamily="34" charset="-128"/>
                  </a:rPr>
                  <a:t>機械学習</a:t>
                </a:r>
              </a:p>
            </p:txBody>
          </p:sp>
          <p:pic>
            <p:nvPicPr>
              <p:cNvPr id="32" name="図 31">
                <a:extLst>
                  <a:ext uri="{FF2B5EF4-FFF2-40B4-BE49-F238E27FC236}">
                    <a16:creationId xmlns:a16="http://schemas.microsoft.com/office/drawing/2014/main" id="{A526AE41-8AA2-A940-BCE9-0012622BCE2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06208" y="5118926"/>
                <a:ext cx="1199849" cy="898350"/>
              </a:xfrm>
              <a:prstGeom prst="rect">
                <a:avLst/>
              </a:prstGeom>
              <a:effectLst>
                <a:outerShdw blurRad="50800" dist="38100" dir="2700000" algn="tl" rotWithShape="0">
                  <a:prstClr val="black">
                    <a:alpha val="40000"/>
                  </a:prstClr>
                </a:outerShdw>
              </a:effectLst>
            </p:spPr>
          </p:pic>
          <p:pic>
            <p:nvPicPr>
              <p:cNvPr id="3" name="図 2">
                <a:extLst>
                  <a:ext uri="{FF2B5EF4-FFF2-40B4-BE49-F238E27FC236}">
                    <a16:creationId xmlns:a16="http://schemas.microsoft.com/office/drawing/2014/main" id="{B3CA11E1-FBBB-3A41-BE9C-DF853234CCF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032740" y="5318623"/>
                <a:ext cx="1230831" cy="898351"/>
              </a:xfrm>
              <a:prstGeom prst="rect">
                <a:avLst/>
              </a:prstGeom>
              <a:effectLst>
                <a:outerShdw blurRad="50800" dist="38100" dir="2700000" algn="tl" rotWithShape="0">
                  <a:prstClr val="black">
                    <a:alpha val="40000"/>
                  </a:prstClr>
                </a:outerShdw>
              </a:effectLst>
            </p:spPr>
          </p:pic>
        </p:grpSp>
        <p:sp>
          <p:nvSpPr>
            <p:cNvPr id="6" name="環状矢印 5">
              <a:extLst>
                <a:ext uri="{FF2B5EF4-FFF2-40B4-BE49-F238E27FC236}">
                  <a16:creationId xmlns:a16="http://schemas.microsoft.com/office/drawing/2014/main" id="{F43E8672-1430-A74C-A833-15FBA0B620DF}"/>
                </a:ext>
              </a:extLst>
            </p:cNvPr>
            <p:cNvSpPr/>
            <p:nvPr/>
          </p:nvSpPr>
          <p:spPr>
            <a:xfrm rot="20712899">
              <a:off x="1388264" y="5259655"/>
              <a:ext cx="1199849" cy="1357054"/>
            </a:xfrm>
            <a:prstGeom prst="circularArrow">
              <a:avLst>
                <a:gd name="adj1" fmla="val 12500"/>
                <a:gd name="adj2" fmla="val 1142319"/>
                <a:gd name="adj3" fmla="val 20457681"/>
                <a:gd name="adj4" fmla="val 14945408"/>
                <a:gd name="adj5" fmla="val 125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04564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wipe(up)">
                                      <p:cBhvr>
                                        <p:cTn id="7" dur="5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グループ化 23">
            <a:extLst>
              <a:ext uri="{FF2B5EF4-FFF2-40B4-BE49-F238E27FC236}">
                <a16:creationId xmlns:a16="http://schemas.microsoft.com/office/drawing/2014/main" id="{EA78090F-3B50-B347-B57F-03021180B261}"/>
              </a:ext>
            </a:extLst>
          </p:cNvPr>
          <p:cNvGrpSpPr/>
          <p:nvPr/>
        </p:nvGrpSpPr>
        <p:grpSpPr>
          <a:xfrm>
            <a:off x="4279567" y="5296246"/>
            <a:ext cx="1479226" cy="978949"/>
            <a:chOff x="6944162" y="4767441"/>
            <a:chExt cx="1479226" cy="978949"/>
          </a:xfrm>
        </p:grpSpPr>
        <p:pic>
          <p:nvPicPr>
            <p:cNvPr id="48" name="図 47">
              <a:extLst>
                <a:ext uri="{FF2B5EF4-FFF2-40B4-BE49-F238E27FC236}">
                  <a16:creationId xmlns:a16="http://schemas.microsoft.com/office/drawing/2014/main" id="{150E6A18-E6A4-4D44-B729-B09FF2EDEDA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64630" y="4803683"/>
              <a:ext cx="558758" cy="416218"/>
            </a:xfrm>
            <a:prstGeom prst="rect">
              <a:avLst/>
            </a:prstGeom>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0926FB64-1F2B-A042-B785-9DFBF391D71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44162" y="5287134"/>
              <a:ext cx="558758" cy="416218"/>
            </a:xfrm>
            <a:prstGeom prst="rect">
              <a:avLst/>
            </a:prstGeom>
            <a:effectLst>
              <a:outerShdw blurRad="50800" dist="38100" dir="2700000" algn="tl" rotWithShape="0">
                <a:prstClr val="black">
                  <a:alpha val="40000"/>
                </a:prstClr>
              </a:outerShdw>
            </a:effectLst>
          </p:spPr>
        </p:pic>
        <p:pic>
          <p:nvPicPr>
            <p:cNvPr id="51" name="図 50">
              <a:extLst>
                <a:ext uri="{FF2B5EF4-FFF2-40B4-BE49-F238E27FC236}">
                  <a16:creationId xmlns:a16="http://schemas.microsoft.com/office/drawing/2014/main" id="{9FFE5122-E5B4-A341-B829-D357AF0D1D3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46826" y="4823993"/>
              <a:ext cx="558758" cy="416218"/>
            </a:xfrm>
            <a:prstGeom prst="rect">
              <a:avLst/>
            </a:prstGeom>
            <a:effectLst>
              <a:outerShdw blurRad="50800" dist="38100" dir="2700000" algn="tl" rotWithShape="0">
                <a:prstClr val="black">
                  <a:alpha val="40000"/>
                </a:prstClr>
              </a:outerShdw>
            </a:effectLst>
          </p:spPr>
        </p:pic>
        <p:pic>
          <p:nvPicPr>
            <p:cNvPr id="52" name="図 51">
              <a:extLst>
                <a:ext uri="{FF2B5EF4-FFF2-40B4-BE49-F238E27FC236}">
                  <a16:creationId xmlns:a16="http://schemas.microsoft.com/office/drawing/2014/main" id="{7D797FD4-F359-4E45-8590-7E281F428F7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83975" y="5330172"/>
              <a:ext cx="558758" cy="416218"/>
            </a:xfrm>
            <a:prstGeom prst="rect">
              <a:avLst/>
            </a:prstGeom>
            <a:effectLst>
              <a:outerShdw blurRad="50800" dist="38100" dir="2700000" algn="tl" rotWithShape="0">
                <a:prstClr val="black">
                  <a:alpha val="40000"/>
                </a:prstClr>
              </a:outerShdw>
            </a:effectLst>
          </p:spPr>
        </p:pic>
        <p:pic>
          <p:nvPicPr>
            <p:cNvPr id="53" name="図 52">
              <a:extLst>
                <a:ext uri="{FF2B5EF4-FFF2-40B4-BE49-F238E27FC236}">
                  <a16:creationId xmlns:a16="http://schemas.microsoft.com/office/drawing/2014/main" id="{93170F6E-1094-9046-A124-158ABA35666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01673" y="5024410"/>
              <a:ext cx="558758" cy="416218"/>
            </a:xfrm>
            <a:prstGeom prst="rect">
              <a:avLst/>
            </a:prstGeom>
            <a:effectLst>
              <a:outerShdw blurRad="50800" dist="38100" dir="2700000" algn="tl" rotWithShape="0">
                <a:prstClr val="black">
                  <a:alpha val="40000"/>
                </a:prstClr>
              </a:outerShdw>
            </a:effectLst>
          </p:spPr>
        </p:pic>
        <p:pic>
          <p:nvPicPr>
            <p:cNvPr id="54" name="図 53">
              <a:extLst>
                <a:ext uri="{FF2B5EF4-FFF2-40B4-BE49-F238E27FC236}">
                  <a16:creationId xmlns:a16="http://schemas.microsoft.com/office/drawing/2014/main" id="{CDC592CE-61C7-6F40-B25A-40852FFB422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37938" y="5325012"/>
              <a:ext cx="558758" cy="416218"/>
            </a:xfrm>
            <a:prstGeom prst="rect">
              <a:avLst/>
            </a:prstGeom>
            <a:effectLst>
              <a:outerShdw blurRad="50800" dist="38100" dir="2700000" algn="tl" rotWithShape="0">
                <a:prstClr val="black">
                  <a:alpha val="40000"/>
                </a:prstClr>
              </a:outerShdw>
            </a:effectLst>
          </p:spPr>
        </p:pic>
        <p:pic>
          <p:nvPicPr>
            <p:cNvPr id="56" name="図 55">
              <a:extLst>
                <a:ext uri="{FF2B5EF4-FFF2-40B4-BE49-F238E27FC236}">
                  <a16:creationId xmlns:a16="http://schemas.microsoft.com/office/drawing/2014/main" id="{3E8BA78C-0AC6-7E46-AF98-8FAF434AD81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36400" y="4885771"/>
              <a:ext cx="558758" cy="416218"/>
            </a:xfrm>
            <a:prstGeom prst="rect">
              <a:avLst/>
            </a:prstGeom>
            <a:effectLst>
              <a:outerShdw blurRad="50800" dist="38100" dir="2700000" algn="tl" rotWithShape="0">
                <a:prstClr val="black">
                  <a:alpha val="40000"/>
                </a:prstClr>
              </a:outerShdw>
            </a:effectLst>
          </p:spPr>
        </p:pic>
        <p:pic>
          <p:nvPicPr>
            <p:cNvPr id="57" name="図 56">
              <a:extLst>
                <a:ext uri="{FF2B5EF4-FFF2-40B4-BE49-F238E27FC236}">
                  <a16:creationId xmlns:a16="http://schemas.microsoft.com/office/drawing/2014/main" id="{941C428C-5FA2-E845-BA35-D805931FB89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45127" y="5261548"/>
              <a:ext cx="558758" cy="416218"/>
            </a:xfrm>
            <a:prstGeom prst="rect">
              <a:avLst/>
            </a:prstGeom>
            <a:effectLst>
              <a:outerShdw blurRad="50800" dist="38100" dir="2700000" algn="tl" rotWithShape="0">
                <a:prstClr val="black">
                  <a:alpha val="40000"/>
                </a:prstClr>
              </a:outerShdw>
            </a:effectLst>
          </p:spPr>
        </p:pic>
        <p:pic>
          <p:nvPicPr>
            <p:cNvPr id="58" name="図 57">
              <a:extLst>
                <a:ext uri="{FF2B5EF4-FFF2-40B4-BE49-F238E27FC236}">
                  <a16:creationId xmlns:a16="http://schemas.microsoft.com/office/drawing/2014/main" id="{A0658AD0-4622-E24A-B77B-4D5F233951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93194" y="5004519"/>
              <a:ext cx="558758" cy="416218"/>
            </a:xfrm>
            <a:prstGeom prst="rect">
              <a:avLst/>
            </a:prstGeom>
            <a:effectLst>
              <a:outerShdw blurRad="50800" dist="38100" dir="2700000" algn="tl" rotWithShape="0">
                <a:prstClr val="black">
                  <a:alpha val="40000"/>
                </a:prstClr>
              </a:outerShdw>
            </a:effectLst>
          </p:spPr>
        </p:pic>
        <p:pic>
          <p:nvPicPr>
            <p:cNvPr id="59" name="図 58">
              <a:extLst>
                <a:ext uri="{FF2B5EF4-FFF2-40B4-BE49-F238E27FC236}">
                  <a16:creationId xmlns:a16="http://schemas.microsoft.com/office/drawing/2014/main" id="{013B6915-7CC2-7B45-8978-A67ACC5D538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77150" y="5124410"/>
              <a:ext cx="558758" cy="416218"/>
            </a:xfrm>
            <a:prstGeom prst="rect">
              <a:avLst/>
            </a:prstGeom>
            <a:effectLst>
              <a:outerShdw blurRad="50800" dist="38100" dir="2700000" algn="tl" rotWithShape="0">
                <a:prstClr val="black">
                  <a:alpha val="40000"/>
                </a:prstClr>
              </a:outerShdw>
            </a:effectLst>
          </p:spPr>
        </p:pic>
        <p:pic>
          <p:nvPicPr>
            <p:cNvPr id="60" name="図 59">
              <a:extLst>
                <a:ext uri="{FF2B5EF4-FFF2-40B4-BE49-F238E27FC236}">
                  <a16:creationId xmlns:a16="http://schemas.microsoft.com/office/drawing/2014/main" id="{C2393327-FDF6-C140-8F3C-D13F1A96950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45787" y="5293196"/>
              <a:ext cx="558758" cy="416218"/>
            </a:xfrm>
            <a:prstGeom prst="rect">
              <a:avLst/>
            </a:prstGeom>
            <a:effectLst>
              <a:outerShdw blurRad="50800" dist="38100" dir="2700000" algn="tl" rotWithShape="0">
                <a:prstClr val="black">
                  <a:alpha val="40000"/>
                </a:prstClr>
              </a:outerShdw>
            </a:effectLst>
          </p:spPr>
        </p:pic>
        <p:pic>
          <p:nvPicPr>
            <p:cNvPr id="61" name="図 60">
              <a:extLst>
                <a:ext uri="{FF2B5EF4-FFF2-40B4-BE49-F238E27FC236}">
                  <a16:creationId xmlns:a16="http://schemas.microsoft.com/office/drawing/2014/main" id="{456CAC6A-B541-8A43-8926-53FBD5DF0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56565" y="5266954"/>
              <a:ext cx="558758" cy="416218"/>
            </a:xfrm>
            <a:prstGeom prst="rect">
              <a:avLst/>
            </a:prstGeom>
            <a:effectLst>
              <a:outerShdw blurRad="50800" dist="38100" dir="2700000" algn="tl" rotWithShape="0">
                <a:prstClr val="black">
                  <a:alpha val="40000"/>
                </a:prstClr>
              </a:outerShdw>
            </a:effectLst>
          </p:spPr>
        </p:pic>
        <p:pic>
          <p:nvPicPr>
            <p:cNvPr id="62" name="図 61">
              <a:extLst>
                <a:ext uri="{FF2B5EF4-FFF2-40B4-BE49-F238E27FC236}">
                  <a16:creationId xmlns:a16="http://schemas.microsoft.com/office/drawing/2014/main" id="{4A82FF11-B7A0-8B4D-80B9-CFE9B658FA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69331" y="4968043"/>
              <a:ext cx="558758" cy="416218"/>
            </a:xfrm>
            <a:prstGeom prst="rect">
              <a:avLst/>
            </a:prstGeom>
            <a:effectLst>
              <a:outerShdw blurRad="50800" dist="38100" dir="2700000" algn="tl" rotWithShape="0">
                <a:prstClr val="black">
                  <a:alpha val="40000"/>
                </a:prstClr>
              </a:outerShdw>
            </a:effectLst>
          </p:spPr>
        </p:pic>
        <p:pic>
          <p:nvPicPr>
            <p:cNvPr id="63" name="図 62">
              <a:extLst>
                <a:ext uri="{FF2B5EF4-FFF2-40B4-BE49-F238E27FC236}">
                  <a16:creationId xmlns:a16="http://schemas.microsoft.com/office/drawing/2014/main" id="{83ED8FB1-7C44-204B-8913-8EBF1BFFE8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82467" y="4880360"/>
              <a:ext cx="558758" cy="416218"/>
            </a:xfrm>
            <a:prstGeom prst="rect">
              <a:avLst/>
            </a:prstGeom>
            <a:effectLst>
              <a:outerShdw blurRad="50800" dist="38100" dir="2700000" algn="tl" rotWithShape="0">
                <a:prstClr val="black">
                  <a:alpha val="40000"/>
                </a:prstClr>
              </a:outerShdw>
            </a:effectLst>
          </p:spPr>
        </p:pic>
        <p:pic>
          <p:nvPicPr>
            <p:cNvPr id="64" name="図 63">
              <a:extLst>
                <a:ext uri="{FF2B5EF4-FFF2-40B4-BE49-F238E27FC236}">
                  <a16:creationId xmlns:a16="http://schemas.microsoft.com/office/drawing/2014/main" id="{E36F2E71-27AC-0E40-9DE0-C67F857AA81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85342" y="4767441"/>
              <a:ext cx="558758" cy="416218"/>
            </a:xfrm>
            <a:prstGeom prst="rect">
              <a:avLst/>
            </a:prstGeom>
            <a:effectLst>
              <a:outerShdw blurRad="50800" dist="38100" dir="2700000" algn="tl" rotWithShape="0">
                <a:prstClr val="black">
                  <a:alpha val="40000"/>
                </a:prstClr>
              </a:outerShdw>
            </a:effectLst>
          </p:spPr>
        </p:pic>
      </p:grpSp>
      <p:sp>
        <p:nvSpPr>
          <p:cNvPr id="2" name="タイトル 1">
            <a:extLst>
              <a:ext uri="{FF2B5EF4-FFF2-40B4-BE49-F238E27FC236}">
                <a16:creationId xmlns:a16="http://schemas.microsoft.com/office/drawing/2014/main" id="{409C195F-D355-AE47-A723-49385157134F}"/>
              </a:ext>
            </a:extLst>
          </p:cNvPr>
          <p:cNvSpPr>
            <a:spLocks noGrp="1"/>
          </p:cNvSpPr>
          <p:nvPr>
            <p:ph type="title"/>
          </p:nvPr>
        </p:nvSpPr>
        <p:spPr/>
        <p:txBody>
          <a:bodyPr/>
          <a:lstStyle/>
          <a:p>
            <a:r>
              <a:rPr kumimoji="1" lang="ja-JP" altLang="en-US"/>
              <a:t>機械学習がやっていること</a:t>
            </a:r>
          </a:p>
        </p:txBody>
      </p:sp>
      <p:sp>
        <p:nvSpPr>
          <p:cNvPr id="4" name="正方形/長方形 3">
            <a:extLst>
              <a:ext uri="{FF2B5EF4-FFF2-40B4-BE49-F238E27FC236}">
                <a16:creationId xmlns:a16="http://schemas.microsoft.com/office/drawing/2014/main" id="{49816EAA-B966-6240-816E-3169C391CAA3}"/>
              </a:ext>
            </a:extLst>
          </p:cNvPr>
          <p:cNvSpPr/>
          <p:nvPr/>
        </p:nvSpPr>
        <p:spPr>
          <a:xfrm>
            <a:off x="3368199" y="2577283"/>
            <a:ext cx="2378676" cy="2162433"/>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AE93836C-3FBD-124B-ACBF-4063FC6C01D9}"/>
              </a:ext>
            </a:extLst>
          </p:cNvPr>
          <p:cNvSpPr txBox="1"/>
          <p:nvPr/>
        </p:nvSpPr>
        <p:spPr>
          <a:xfrm>
            <a:off x="3618817" y="3099345"/>
            <a:ext cx="1877437" cy="1415772"/>
          </a:xfrm>
          <a:prstGeom prst="rect">
            <a:avLst/>
          </a:prstGeom>
          <a:noFill/>
        </p:spPr>
        <p:txBody>
          <a:bodyPr wrap="none" rtlCol="0">
            <a:spAutoFit/>
          </a:bodyPr>
          <a:lstStyle/>
          <a:p>
            <a:pPr algn="ctr"/>
            <a:r>
              <a:rPr kumimoji="1" lang="ja-JP" altLang="en-US" sz="4400" b="1">
                <a:solidFill>
                  <a:schemeClr val="bg1"/>
                </a:solidFill>
                <a:latin typeface="Meiryo" panose="020B0604030504040204" pitchFamily="34" charset="-128"/>
                <a:ea typeface="Meiryo" panose="020B0604030504040204" pitchFamily="34" charset="-128"/>
              </a:rPr>
              <a:t>モデル</a:t>
            </a:r>
            <a:endParaRPr kumimoji="1" lang="en-US" altLang="ja-JP" sz="44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レントゲン写真から</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「癌」の病巣を</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識別するルール</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4" name="円/楕円 13">
            <a:extLst>
              <a:ext uri="{FF2B5EF4-FFF2-40B4-BE49-F238E27FC236}">
                <a16:creationId xmlns:a16="http://schemas.microsoft.com/office/drawing/2014/main" id="{DE5A1326-DD4A-7143-98D9-0D19CF65F69A}"/>
              </a:ext>
            </a:extLst>
          </p:cNvPr>
          <p:cNvSpPr/>
          <p:nvPr/>
        </p:nvSpPr>
        <p:spPr>
          <a:xfrm>
            <a:off x="1099751" y="3040091"/>
            <a:ext cx="1235676" cy="1236815"/>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円/楕円 14">
            <a:extLst>
              <a:ext uri="{FF2B5EF4-FFF2-40B4-BE49-F238E27FC236}">
                <a16:creationId xmlns:a16="http://schemas.microsoft.com/office/drawing/2014/main" id="{5E098B73-1DCA-0F48-8C74-383AFDE98B4D}"/>
              </a:ext>
            </a:extLst>
          </p:cNvPr>
          <p:cNvSpPr/>
          <p:nvPr/>
        </p:nvSpPr>
        <p:spPr>
          <a:xfrm>
            <a:off x="6779647" y="3040091"/>
            <a:ext cx="1235676" cy="1236815"/>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矢印コネクタ 16">
            <a:extLst>
              <a:ext uri="{FF2B5EF4-FFF2-40B4-BE49-F238E27FC236}">
                <a16:creationId xmlns:a16="http://schemas.microsoft.com/office/drawing/2014/main" id="{EFC111CB-230B-594B-B53B-C74F43F81FE1}"/>
              </a:ext>
            </a:extLst>
          </p:cNvPr>
          <p:cNvCxnSpPr>
            <a:stCxn id="14" idx="6"/>
            <a:endCxn id="4" idx="1"/>
          </p:cNvCxnSpPr>
          <p:nvPr/>
        </p:nvCxnSpPr>
        <p:spPr>
          <a:xfrm>
            <a:off x="2335427" y="3658499"/>
            <a:ext cx="1032772" cy="1"/>
          </a:xfrm>
          <a:prstGeom prst="straightConnector1">
            <a:avLst/>
          </a:prstGeom>
          <a:ln w="76200">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 name="直線矢印コネクタ 17">
            <a:extLst>
              <a:ext uri="{FF2B5EF4-FFF2-40B4-BE49-F238E27FC236}">
                <a16:creationId xmlns:a16="http://schemas.microsoft.com/office/drawing/2014/main" id="{7FBB8C3D-8CB7-5E4A-8489-4EC23A1B4852}"/>
              </a:ext>
            </a:extLst>
          </p:cNvPr>
          <p:cNvCxnSpPr>
            <a:cxnSpLocks/>
            <a:stCxn id="4" idx="3"/>
            <a:endCxn id="15" idx="2"/>
          </p:cNvCxnSpPr>
          <p:nvPr/>
        </p:nvCxnSpPr>
        <p:spPr>
          <a:xfrm flipV="1">
            <a:off x="5746875" y="3658499"/>
            <a:ext cx="1032772" cy="1"/>
          </a:xfrm>
          <a:prstGeom prst="straightConnector1">
            <a:avLst/>
          </a:prstGeom>
          <a:ln w="76200">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99AA6C7C-A924-5D41-9885-E19FACABD605}"/>
              </a:ext>
            </a:extLst>
          </p:cNvPr>
          <p:cNvSpPr txBox="1"/>
          <p:nvPr/>
        </p:nvSpPr>
        <p:spPr>
          <a:xfrm>
            <a:off x="1214887" y="3426956"/>
            <a:ext cx="1005404" cy="584775"/>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入力</a:t>
            </a:r>
          </a:p>
        </p:txBody>
      </p:sp>
      <p:sp>
        <p:nvSpPr>
          <p:cNvPr id="22" name="テキスト ボックス 21">
            <a:extLst>
              <a:ext uri="{FF2B5EF4-FFF2-40B4-BE49-F238E27FC236}">
                <a16:creationId xmlns:a16="http://schemas.microsoft.com/office/drawing/2014/main" id="{6CFAAC00-3002-0B4A-AFF8-D37FC47A7F71}"/>
              </a:ext>
            </a:extLst>
          </p:cNvPr>
          <p:cNvSpPr txBox="1"/>
          <p:nvPr/>
        </p:nvSpPr>
        <p:spPr>
          <a:xfrm>
            <a:off x="6894784" y="3426955"/>
            <a:ext cx="1005403" cy="584775"/>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出力</a:t>
            </a:r>
          </a:p>
        </p:txBody>
      </p:sp>
      <p:pic>
        <p:nvPicPr>
          <p:cNvPr id="7" name="図 6">
            <a:extLst>
              <a:ext uri="{FF2B5EF4-FFF2-40B4-BE49-F238E27FC236}">
                <a16:creationId xmlns:a16="http://schemas.microsoft.com/office/drawing/2014/main" id="{6F48A712-ADF4-D54C-B122-C611B2D7C50A}"/>
              </a:ext>
            </a:extLst>
          </p:cNvPr>
          <p:cNvPicPr>
            <a:picLocks noChangeAspect="1"/>
          </p:cNvPicPr>
          <p:nvPr/>
        </p:nvPicPr>
        <p:blipFill>
          <a:blip r:embed="rId3"/>
          <a:stretch>
            <a:fillRect/>
          </a:stretch>
        </p:blipFill>
        <p:spPr>
          <a:xfrm>
            <a:off x="912238" y="1650049"/>
            <a:ext cx="1660380" cy="1236814"/>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67791A4A-F326-EF40-BB5D-A282F1844195}"/>
              </a:ext>
            </a:extLst>
          </p:cNvPr>
          <p:cNvPicPr>
            <a:picLocks noChangeAspect="1"/>
          </p:cNvPicPr>
          <p:nvPr/>
        </p:nvPicPr>
        <p:blipFill>
          <a:blip r:embed="rId3"/>
          <a:stretch>
            <a:fillRect/>
          </a:stretch>
        </p:blipFill>
        <p:spPr>
          <a:xfrm>
            <a:off x="6567295" y="1650049"/>
            <a:ext cx="1660380" cy="1236814"/>
          </a:xfrm>
          <a:prstGeom prst="rect">
            <a:avLst/>
          </a:prstGeom>
          <a:effectLst>
            <a:outerShdw blurRad="50800" dist="38100" dir="2700000" algn="tl" rotWithShape="0">
              <a:prstClr val="black">
                <a:alpha val="40000"/>
              </a:prstClr>
            </a:outerShdw>
          </a:effectLst>
        </p:spPr>
      </p:pic>
      <p:sp>
        <p:nvSpPr>
          <p:cNvPr id="19" name="円/楕円 18">
            <a:extLst>
              <a:ext uri="{FF2B5EF4-FFF2-40B4-BE49-F238E27FC236}">
                <a16:creationId xmlns:a16="http://schemas.microsoft.com/office/drawing/2014/main" id="{F3F48AE2-F5CE-D642-B1A2-703D90EC67A3}"/>
              </a:ext>
            </a:extLst>
          </p:cNvPr>
          <p:cNvSpPr/>
          <p:nvPr/>
        </p:nvSpPr>
        <p:spPr>
          <a:xfrm>
            <a:off x="7541490" y="2385760"/>
            <a:ext cx="272213" cy="255444"/>
          </a:xfrm>
          <a:prstGeom prst="ellipse">
            <a:avLst/>
          </a:prstGeom>
          <a:noFill/>
          <a:ln>
            <a:solidFill>
              <a:schemeClr val="accent6"/>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線吹き出し 1 (枠付き) 19">
            <a:extLst>
              <a:ext uri="{FF2B5EF4-FFF2-40B4-BE49-F238E27FC236}">
                <a16:creationId xmlns:a16="http://schemas.microsoft.com/office/drawing/2014/main" id="{555BDB4D-1C2E-0D43-AB90-8C5F34FC653E}"/>
              </a:ext>
            </a:extLst>
          </p:cNvPr>
          <p:cNvSpPr/>
          <p:nvPr/>
        </p:nvSpPr>
        <p:spPr>
          <a:xfrm>
            <a:off x="7926582" y="3040091"/>
            <a:ext cx="301093" cy="251317"/>
          </a:xfrm>
          <a:prstGeom prst="borderCallout1">
            <a:avLst>
              <a:gd name="adj1" fmla="val 18750"/>
              <a:gd name="adj2" fmla="val -8333"/>
              <a:gd name="adj3" fmla="val -156681"/>
              <a:gd name="adj4" fmla="val -59229"/>
            </a:avLst>
          </a:prstGeom>
          <a:noFill/>
          <a:ln w="12700">
            <a:solidFill>
              <a:schemeClr val="accent6"/>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0000"/>
                </a:solidFill>
                <a:latin typeface="Meiryo" panose="020B0604030504040204" pitchFamily="34" charset="-128"/>
                <a:ea typeface="Meiryo" panose="020B0604030504040204" pitchFamily="34" charset="-128"/>
                <a:cs typeface="ＭＳ Ｐゴシック"/>
              </a:rPr>
              <a:t>癌</a:t>
            </a:r>
            <a:endParaRPr kumimoji="1" lang="ja-JP" altLang="en-US" sz="1200" dirty="0">
              <a:solidFill>
                <a:srgbClr val="FF0000"/>
              </a:solidFill>
              <a:latin typeface="Meiryo" panose="020B0604030504040204" pitchFamily="34" charset="-128"/>
              <a:ea typeface="Meiryo" panose="020B0604030504040204" pitchFamily="34" charset="-128"/>
              <a:cs typeface="ＭＳ Ｐゴシック"/>
            </a:endParaRPr>
          </a:p>
        </p:txBody>
      </p:sp>
      <p:sp>
        <p:nvSpPr>
          <p:cNvPr id="35" name="四角形吹き出し 34">
            <a:extLst>
              <a:ext uri="{FF2B5EF4-FFF2-40B4-BE49-F238E27FC236}">
                <a16:creationId xmlns:a16="http://schemas.microsoft.com/office/drawing/2014/main" id="{213D6E41-6F3B-104C-AB0C-3475E148A673}"/>
              </a:ext>
            </a:extLst>
          </p:cNvPr>
          <p:cNvSpPr/>
          <p:nvPr/>
        </p:nvSpPr>
        <p:spPr>
          <a:xfrm>
            <a:off x="1108924" y="5015773"/>
            <a:ext cx="2244602" cy="1528112"/>
          </a:xfrm>
          <a:prstGeom prst="wedgeRectCallout">
            <a:avLst>
              <a:gd name="adj1" fmla="val 74241"/>
              <a:gd name="adj2" fmla="val -30708"/>
            </a:avLst>
          </a:prstGeom>
          <a:noFill/>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屈折矢印 36">
            <a:extLst>
              <a:ext uri="{FF2B5EF4-FFF2-40B4-BE49-F238E27FC236}">
                <a16:creationId xmlns:a16="http://schemas.microsoft.com/office/drawing/2014/main" id="{8E36CB13-7DA2-5140-81F6-2C6C8BDE1D4A}"/>
              </a:ext>
            </a:extLst>
          </p:cNvPr>
          <p:cNvSpPr/>
          <p:nvPr/>
        </p:nvSpPr>
        <p:spPr>
          <a:xfrm rot="10800000" flipV="1">
            <a:off x="3768772" y="4490391"/>
            <a:ext cx="815546" cy="1386536"/>
          </a:xfrm>
          <a:prstGeom prst="bentUpArrow">
            <a:avLst>
              <a:gd name="adj1" fmla="val 23936"/>
              <a:gd name="adj2" fmla="val 34043"/>
              <a:gd name="adj3" fmla="val 4627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DF4D6D4D-CB40-A243-A59F-88E7DCD12466}"/>
              </a:ext>
            </a:extLst>
          </p:cNvPr>
          <p:cNvSpPr txBox="1"/>
          <p:nvPr/>
        </p:nvSpPr>
        <p:spPr>
          <a:xfrm>
            <a:off x="4496909" y="4834904"/>
            <a:ext cx="1261884" cy="523220"/>
          </a:xfrm>
          <a:prstGeom prst="rect">
            <a:avLst/>
          </a:prstGeom>
          <a:noFill/>
        </p:spPr>
        <p:txBody>
          <a:bodyPr wrap="none" rtlCol="0">
            <a:spAutoFit/>
          </a:bodyPr>
          <a:lstStyle/>
          <a:p>
            <a:r>
              <a:rPr kumimoji="1" lang="ja-JP" altLang="en-US" sz="1400" b="1">
                <a:solidFill>
                  <a:srgbClr val="0070C0"/>
                </a:solidFill>
                <a:latin typeface="Meiryo" panose="020B0604030504040204" pitchFamily="34" charset="-128"/>
                <a:ea typeface="Meiryo" panose="020B0604030504040204" pitchFamily="34" charset="-128"/>
              </a:rPr>
              <a:t>データ分析で</a:t>
            </a:r>
            <a:endParaRPr kumimoji="1" lang="en-US" altLang="ja-JP" sz="1400" b="1" dirty="0">
              <a:solidFill>
                <a:srgbClr val="0070C0"/>
              </a:solidFill>
              <a:latin typeface="Meiryo" panose="020B0604030504040204" pitchFamily="34" charset="-128"/>
              <a:ea typeface="Meiryo" panose="020B0604030504040204" pitchFamily="34" charset="-128"/>
            </a:endParaRPr>
          </a:p>
          <a:p>
            <a:r>
              <a:rPr kumimoji="1" lang="ja-JP" altLang="en-US" sz="1400" b="1">
                <a:solidFill>
                  <a:srgbClr val="0070C0"/>
                </a:solidFill>
                <a:latin typeface="Meiryo" panose="020B0604030504040204" pitchFamily="34" charset="-128"/>
                <a:ea typeface="Meiryo" panose="020B0604030504040204" pitchFamily="34" charset="-128"/>
              </a:rPr>
              <a:t>ルールを作る</a:t>
            </a:r>
          </a:p>
        </p:txBody>
      </p:sp>
      <p:sp>
        <p:nvSpPr>
          <p:cNvPr id="39" name="テキスト ボックス 38">
            <a:extLst>
              <a:ext uri="{FF2B5EF4-FFF2-40B4-BE49-F238E27FC236}">
                <a16:creationId xmlns:a16="http://schemas.microsoft.com/office/drawing/2014/main" id="{0E2605E7-57BA-7D48-94CF-0D5125E160CA}"/>
              </a:ext>
            </a:extLst>
          </p:cNvPr>
          <p:cNvSpPr txBox="1"/>
          <p:nvPr/>
        </p:nvSpPr>
        <p:spPr>
          <a:xfrm>
            <a:off x="1779819" y="6234236"/>
            <a:ext cx="902811" cy="307777"/>
          </a:xfrm>
          <a:prstGeom prst="rect">
            <a:avLst/>
          </a:prstGeom>
          <a:noFill/>
        </p:spPr>
        <p:txBody>
          <a:bodyPr wrap="none" rtlCol="0">
            <a:spAutoFit/>
          </a:bodyPr>
          <a:lstStyle/>
          <a:p>
            <a:pPr algn="ctr"/>
            <a:r>
              <a:rPr kumimoji="1" lang="ja-JP" altLang="en-US" sz="1400" b="1">
                <a:solidFill>
                  <a:srgbClr val="0070C0"/>
                </a:solidFill>
                <a:latin typeface="Meiryo" panose="020B0604030504040204" pitchFamily="34" charset="-128"/>
                <a:ea typeface="Meiryo" panose="020B0604030504040204" pitchFamily="34" charset="-128"/>
              </a:rPr>
              <a:t>機械学習</a:t>
            </a:r>
          </a:p>
        </p:txBody>
      </p:sp>
      <p:pic>
        <p:nvPicPr>
          <p:cNvPr id="40" name="図 39">
            <a:extLst>
              <a:ext uri="{FF2B5EF4-FFF2-40B4-BE49-F238E27FC236}">
                <a16:creationId xmlns:a16="http://schemas.microsoft.com/office/drawing/2014/main" id="{97AE08AB-AEB0-254D-8033-9A3B5EEDDC1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06208" y="5118926"/>
            <a:ext cx="1199849" cy="898350"/>
          </a:xfrm>
          <a:prstGeom prst="rect">
            <a:avLst/>
          </a:prstGeom>
          <a:effectLst>
            <a:outerShdw blurRad="50800" dist="38100" dir="2700000" algn="tl" rotWithShape="0">
              <a:prstClr val="black">
                <a:alpha val="40000"/>
              </a:prstClr>
            </a:outerShdw>
          </a:effectLst>
        </p:spPr>
      </p:pic>
      <p:pic>
        <p:nvPicPr>
          <p:cNvPr id="41" name="図 40">
            <a:extLst>
              <a:ext uri="{FF2B5EF4-FFF2-40B4-BE49-F238E27FC236}">
                <a16:creationId xmlns:a16="http://schemas.microsoft.com/office/drawing/2014/main" id="{9539A3CA-5470-6142-ADA5-D40C8C82ADF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32740" y="5318623"/>
            <a:ext cx="1230831" cy="898351"/>
          </a:xfrm>
          <a:prstGeom prst="rect">
            <a:avLst/>
          </a:prstGeom>
          <a:effectLst>
            <a:outerShdw blurRad="50800" dist="38100" dir="2700000" algn="tl" rotWithShape="0">
              <a:prstClr val="black">
                <a:alpha val="40000"/>
              </a:prstClr>
            </a:outerShdw>
          </a:effectLst>
        </p:spPr>
      </p:pic>
      <p:sp>
        <p:nvSpPr>
          <p:cNvPr id="42" name="環状矢印 41">
            <a:extLst>
              <a:ext uri="{FF2B5EF4-FFF2-40B4-BE49-F238E27FC236}">
                <a16:creationId xmlns:a16="http://schemas.microsoft.com/office/drawing/2014/main" id="{178E7A8A-1B42-AF40-8043-AAB90D227ECB}"/>
              </a:ext>
            </a:extLst>
          </p:cNvPr>
          <p:cNvSpPr/>
          <p:nvPr/>
        </p:nvSpPr>
        <p:spPr>
          <a:xfrm rot="20712899">
            <a:off x="1388264" y="5259655"/>
            <a:ext cx="1199849" cy="1357054"/>
          </a:xfrm>
          <a:prstGeom prst="circularArrow">
            <a:avLst>
              <a:gd name="adj1" fmla="val 12500"/>
              <a:gd name="adj2" fmla="val 1142319"/>
              <a:gd name="adj3" fmla="val 20457681"/>
              <a:gd name="adj4" fmla="val 14945408"/>
              <a:gd name="adj5" fmla="val 125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リーフォーム 22">
            <a:extLst>
              <a:ext uri="{FF2B5EF4-FFF2-40B4-BE49-F238E27FC236}">
                <a16:creationId xmlns:a16="http://schemas.microsoft.com/office/drawing/2014/main" id="{8AC42E5E-BEC6-C64C-8CCF-7025B1E9750F}"/>
              </a:ext>
            </a:extLst>
          </p:cNvPr>
          <p:cNvSpPr/>
          <p:nvPr/>
        </p:nvSpPr>
        <p:spPr>
          <a:xfrm>
            <a:off x="1988188" y="2458583"/>
            <a:ext cx="132359" cy="109798"/>
          </a:xfrm>
          <a:custGeom>
            <a:avLst/>
            <a:gdLst>
              <a:gd name="connsiteX0" fmla="*/ 175365 w 288099"/>
              <a:gd name="connsiteY0" fmla="*/ 0 h 331940"/>
              <a:gd name="connsiteX1" fmla="*/ 175365 w 288099"/>
              <a:gd name="connsiteY1" fmla="*/ 0 h 331940"/>
              <a:gd name="connsiteX2" fmla="*/ 112735 w 288099"/>
              <a:gd name="connsiteY2" fmla="*/ 37578 h 331940"/>
              <a:gd name="connsiteX3" fmla="*/ 75156 w 288099"/>
              <a:gd name="connsiteY3" fmla="*/ 75156 h 331940"/>
              <a:gd name="connsiteX4" fmla="*/ 12526 w 288099"/>
              <a:gd name="connsiteY4" fmla="*/ 131523 h 331940"/>
              <a:gd name="connsiteX5" fmla="*/ 0 w 288099"/>
              <a:gd name="connsiteY5" fmla="*/ 150313 h 331940"/>
              <a:gd name="connsiteX6" fmla="*/ 18789 w 288099"/>
              <a:gd name="connsiteY6" fmla="*/ 206680 h 331940"/>
              <a:gd name="connsiteX7" fmla="*/ 25052 w 288099"/>
              <a:gd name="connsiteY7" fmla="*/ 225469 h 331940"/>
              <a:gd name="connsiteX8" fmla="*/ 31315 w 288099"/>
              <a:gd name="connsiteY8" fmla="*/ 250521 h 331940"/>
              <a:gd name="connsiteX9" fmla="*/ 43841 w 288099"/>
              <a:gd name="connsiteY9" fmla="*/ 281836 h 331940"/>
              <a:gd name="connsiteX10" fmla="*/ 50104 w 288099"/>
              <a:gd name="connsiteY10" fmla="*/ 300625 h 331940"/>
              <a:gd name="connsiteX11" fmla="*/ 137787 w 288099"/>
              <a:gd name="connsiteY11" fmla="*/ 319414 h 331940"/>
              <a:gd name="connsiteX12" fmla="*/ 162839 w 288099"/>
              <a:gd name="connsiteY12" fmla="*/ 325677 h 331940"/>
              <a:gd name="connsiteX13" fmla="*/ 212943 w 288099"/>
              <a:gd name="connsiteY13" fmla="*/ 331940 h 331940"/>
              <a:gd name="connsiteX14" fmla="*/ 237995 w 288099"/>
              <a:gd name="connsiteY14" fmla="*/ 306888 h 331940"/>
              <a:gd name="connsiteX15" fmla="*/ 275573 w 288099"/>
              <a:gd name="connsiteY15" fmla="*/ 256784 h 331940"/>
              <a:gd name="connsiteX16" fmla="*/ 288099 w 288099"/>
              <a:gd name="connsiteY16" fmla="*/ 237995 h 331940"/>
              <a:gd name="connsiteX17" fmla="*/ 281836 w 288099"/>
              <a:gd name="connsiteY17" fmla="*/ 206680 h 331940"/>
              <a:gd name="connsiteX18" fmla="*/ 263047 w 288099"/>
              <a:gd name="connsiteY18" fmla="*/ 194154 h 331940"/>
              <a:gd name="connsiteX19" fmla="*/ 256784 w 288099"/>
              <a:gd name="connsiteY19" fmla="*/ 175365 h 331940"/>
              <a:gd name="connsiteX20" fmla="*/ 250521 w 288099"/>
              <a:gd name="connsiteY20" fmla="*/ 87682 h 331940"/>
              <a:gd name="connsiteX21" fmla="*/ 231732 w 288099"/>
              <a:gd name="connsiteY21" fmla="*/ 75156 h 331940"/>
              <a:gd name="connsiteX22" fmla="*/ 206680 w 288099"/>
              <a:gd name="connsiteY22" fmla="*/ 56367 h 331940"/>
              <a:gd name="connsiteX23" fmla="*/ 175365 w 288099"/>
              <a:gd name="connsiteY23" fmla="*/ 0 h 33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8099" h="331940">
                <a:moveTo>
                  <a:pt x="175365" y="0"/>
                </a:moveTo>
                <a:lnTo>
                  <a:pt x="175365" y="0"/>
                </a:lnTo>
                <a:cubicBezTo>
                  <a:pt x="154488" y="12526"/>
                  <a:pt x="132212" y="22970"/>
                  <a:pt x="112735" y="37578"/>
                </a:cubicBezTo>
                <a:cubicBezTo>
                  <a:pt x="98563" y="48207"/>
                  <a:pt x="89328" y="64527"/>
                  <a:pt x="75156" y="75156"/>
                </a:cubicBezTo>
                <a:cubicBezTo>
                  <a:pt x="53595" y="91327"/>
                  <a:pt x="27511" y="109045"/>
                  <a:pt x="12526" y="131523"/>
                </a:cubicBezTo>
                <a:lnTo>
                  <a:pt x="0" y="150313"/>
                </a:lnTo>
                <a:lnTo>
                  <a:pt x="18789" y="206680"/>
                </a:lnTo>
                <a:cubicBezTo>
                  <a:pt x="20877" y="212943"/>
                  <a:pt x="23451" y="219064"/>
                  <a:pt x="25052" y="225469"/>
                </a:cubicBezTo>
                <a:cubicBezTo>
                  <a:pt x="27140" y="233820"/>
                  <a:pt x="28593" y="242355"/>
                  <a:pt x="31315" y="250521"/>
                </a:cubicBezTo>
                <a:cubicBezTo>
                  <a:pt x="34870" y="261187"/>
                  <a:pt x="39894" y="271309"/>
                  <a:pt x="43841" y="281836"/>
                </a:cubicBezTo>
                <a:cubicBezTo>
                  <a:pt x="46159" y="288017"/>
                  <a:pt x="44732" y="296788"/>
                  <a:pt x="50104" y="300625"/>
                </a:cubicBezTo>
                <a:cubicBezTo>
                  <a:pt x="70173" y="314960"/>
                  <a:pt x="117256" y="315992"/>
                  <a:pt x="137787" y="319414"/>
                </a:cubicBezTo>
                <a:cubicBezTo>
                  <a:pt x="146278" y="320829"/>
                  <a:pt x="154348" y="324262"/>
                  <a:pt x="162839" y="325677"/>
                </a:cubicBezTo>
                <a:cubicBezTo>
                  <a:pt x="179441" y="328444"/>
                  <a:pt x="196242" y="329852"/>
                  <a:pt x="212943" y="331940"/>
                </a:cubicBezTo>
                <a:cubicBezTo>
                  <a:pt x="247630" y="320378"/>
                  <a:pt x="220009" y="335152"/>
                  <a:pt x="237995" y="306888"/>
                </a:cubicBezTo>
                <a:cubicBezTo>
                  <a:pt x="249203" y="289275"/>
                  <a:pt x="263993" y="274154"/>
                  <a:pt x="275573" y="256784"/>
                </a:cubicBezTo>
                <a:lnTo>
                  <a:pt x="288099" y="237995"/>
                </a:lnTo>
                <a:cubicBezTo>
                  <a:pt x="286011" y="227557"/>
                  <a:pt x="287117" y="215922"/>
                  <a:pt x="281836" y="206680"/>
                </a:cubicBezTo>
                <a:cubicBezTo>
                  <a:pt x="278101" y="200145"/>
                  <a:pt x="267749" y="200032"/>
                  <a:pt x="263047" y="194154"/>
                </a:cubicBezTo>
                <a:cubicBezTo>
                  <a:pt x="258923" y="188999"/>
                  <a:pt x="258872" y="181628"/>
                  <a:pt x="256784" y="175365"/>
                </a:cubicBezTo>
                <a:cubicBezTo>
                  <a:pt x="254696" y="146137"/>
                  <a:pt x="257628" y="116109"/>
                  <a:pt x="250521" y="87682"/>
                </a:cubicBezTo>
                <a:cubicBezTo>
                  <a:pt x="248695" y="80380"/>
                  <a:pt x="237857" y="79531"/>
                  <a:pt x="231732" y="75156"/>
                </a:cubicBezTo>
                <a:cubicBezTo>
                  <a:pt x="223238" y="69089"/>
                  <a:pt x="214605" y="63160"/>
                  <a:pt x="206680" y="56367"/>
                </a:cubicBezTo>
                <a:lnTo>
                  <a:pt x="175365" y="0"/>
                </a:lnTo>
                <a:close/>
              </a:path>
            </a:pathLst>
          </a:custGeom>
          <a:solidFill>
            <a:srgbClr val="FF000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フリーフォーム 43">
            <a:extLst>
              <a:ext uri="{FF2B5EF4-FFF2-40B4-BE49-F238E27FC236}">
                <a16:creationId xmlns:a16="http://schemas.microsoft.com/office/drawing/2014/main" id="{CD1B4747-5541-6048-BB63-C3031BCCAA9E}"/>
              </a:ext>
            </a:extLst>
          </p:cNvPr>
          <p:cNvSpPr/>
          <p:nvPr/>
        </p:nvSpPr>
        <p:spPr>
          <a:xfrm>
            <a:off x="7611418" y="2459611"/>
            <a:ext cx="132359" cy="109798"/>
          </a:xfrm>
          <a:custGeom>
            <a:avLst/>
            <a:gdLst>
              <a:gd name="connsiteX0" fmla="*/ 175365 w 288099"/>
              <a:gd name="connsiteY0" fmla="*/ 0 h 331940"/>
              <a:gd name="connsiteX1" fmla="*/ 175365 w 288099"/>
              <a:gd name="connsiteY1" fmla="*/ 0 h 331940"/>
              <a:gd name="connsiteX2" fmla="*/ 112735 w 288099"/>
              <a:gd name="connsiteY2" fmla="*/ 37578 h 331940"/>
              <a:gd name="connsiteX3" fmla="*/ 75156 w 288099"/>
              <a:gd name="connsiteY3" fmla="*/ 75156 h 331940"/>
              <a:gd name="connsiteX4" fmla="*/ 12526 w 288099"/>
              <a:gd name="connsiteY4" fmla="*/ 131523 h 331940"/>
              <a:gd name="connsiteX5" fmla="*/ 0 w 288099"/>
              <a:gd name="connsiteY5" fmla="*/ 150313 h 331940"/>
              <a:gd name="connsiteX6" fmla="*/ 18789 w 288099"/>
              <a:gd name="connsiteY6" fmla="*/ 206680 h 331940"/>
              <a:gd name="connsiteX7" fmla="*/ 25052 w 288099"/>
              <a:gd name="connsiteY7" fmla="*/ 225469 h 331940"/>
              <a:gd name="connsiteX8" fmla="*/ 31315 w 288099"/>
              <a:gd name="connsiteY8" fmla="*/ 250521 h 331940"/>
              <a:gd name="connsiteX9" fmla="*/ 43841 w 288099"/>
              <a:gd name="connsiteY9" fmla="*/ 281836 h 331940"/>
              <a:gd name="connsiteX10" fmla="*/ 50104 w 288099"/>
              <a:gd name="connsiteY10" fmla="*/ 300625 h 331940"/>
              <a:gd name="connsiteX11" fmla="*/ 137787 w 288099"/>
              <a:gd name="connsiteY11" fmla="*/ 319414 h 331940"/>
              <a:gd name="connsiteX12" fmla="*/ 162839 w 288099"/>
              <a:gd name="connsiteY12" fmla="*/ 325677 h 331940"/>
              <a:gd name="connsiteX13" fmla="*/ 212943 w 288099"/>
              <a:gd name="connsiteY13" fmla="*/ 331940 h 331940"/>
              <a:gd name="connsiteX14" fmla="*/ 237995 w 288099"/>
              <a:gd name="connsiteY14" fmla="*/ 306888 h 331940"/>
              <a:gd name="connsiteX15" fmla="*/ 275573 w 288099"/>
              <a:gd name="connsiteY15" fmla="*/ 256784 h 331940"/>
              <a:gd name="connsiteX16" fmla="*/ 288099 w 288099"/>
              <a:gd name="connsiteY16" fmla="*/ 237995 h 331940"/>
              <a:gd name="connsiteX17" fmla="*/ 281836 w 288099"/>
              <a:gd name="connsiteY17" fmla="*/ 206680 h 331940"/>
              <a:gd name="connsiteX18" fmla="*/ 263047 w 288099"/>
              <a:gd name="connsiteY18" fmla="*/ 194154 h 331940"/>
              <a:gd name="connsiteX19" fmla="*/ 256784 w 288099"/>
              <a:gd name="connsiteY19" fmla="*/ 175365 h 331940"/>
              <a:gd name="connsiteX20" fmla="*/ 250521 w 288099"/>
              <a:gd name="connsiteY20" fmla="*/ 87682 h 331940"/>
              <a:gd name="connsiteX21" fmla="*/ 231732 w 288099"/>
              <a:gd name="connsiteY21" fmla="*/ 75156 h 331940"/>
              <a:gd name="connsiteX22" fmla="*/ 206680 w 288099"/>
              <a:gd name="connsiteY22" fmla="*/ 56367 h 331940"/>
              <a:gd name="connsiteX23" fmla="*/ 175365 w 288099"/>
              <a:gd name="connsiteY23" fmla="*/ 0 h 33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8099" h="331940">
                <a:moveTo>
                  <a:pt x="175365" y="0"/>
                </a:moveTo>
                <a:lnTo>
                  <a:pt x="175365" y="0"/>
                </a:lnTo>
                <a:cubicBezTo>
                  <a:pt x="154488" y="12526"/>
                  <a:pt x="132212" y="22970"/>
                  <a:pt x="112735" y="37578"/>
                </a:cubicBezTo>
                <a:cubicBezTo>
                  <a:pt x="98563" y="48207"/>
                  <a:pt x="89328" y="64527"/>
                  <a:pt x="75156" y="75156"/>
                </a:cubicBezTo>
                <a:cubicBezTo>
                  <a:pt x="53595" y="91327"/>
                  <a:pt x="27511" y="109045"/>
                  <a:pt x="12526" y="131523"/>
                </a:cubicBezTo>
                <a:lnTo>
                  <a:pt x="0" y="150313"/>
                </a:lnTo>
                <a:lnTo>
                  <a:pt x="18789" y="206680"/>
                </a:lnTo>
                <a:cubicBezTo>
                  <a:pt x="20877" y="212943"/>
                  <a:pt x="23451" y="219064"/>
                  <a:pt x="25052" y="225469"/>
                </a:cubicBezTo>
                <a:cubicBezTo>
                  <a:pt x="27140" y="233820"/>
                  <a:pt x="28593" y="242355"/>
                  <a:pt x="31315" y="250521"/>
                </a:cubicBezTo>
                <a:cubicBezTo>
                  <a:pt x="34870" y="261187"/>
                  <a:pt x="39894" y="271309"/>
                  <a:pt x="43841" y="281836"/>
                </a:cubicBezTo>
                <a:cubicBezTo>
                  <a:pt x="46159" y="288017"/>
                  <a:pt x="44732" y="296788"/>
                  <a:pt x="50104" y="300625"/>
                </a:cubicBezTo>
                <a:cubicBezTo>
                  <a:pt x="70173" y="314960"/>
                  <a:pt x="117256" y="315992"/>
                  <a:pt x="137787" y="319414"/>
                </a:cubicBezTo>
                <a:cubicBezTo>
                  <a:pt x="146278" y="320829"/>
                  <a:pt x="154348" y="324262"/>
                  <a:pt x="162839" y="325677"/>
                </a:cubicBezTo>
                <a:cubicBezTo>
                  <a:pt x="179441" y="328444"/>
                  <a:pt x="196242" y="329852"/>
                  <a:pt x="212943" y="331940"/>
                </a:cubicBezTo>
                <a:cubicBezTo>
                  <a:pt x="247630" y="320378"/>
                  <a:pt x="220009" y="335152"/>
                  <a:pt x="237995" y="306888"/>
                </a:cubicBezTo>
                <a:cubicBezTo>
                  <a:pt x="249203" y="289275"/>
                  <a:pt x="263993" y="274154"/>
                  <a:pt x="275573" y="256784"/>
                </a:cubicBezTo>
                <a:lnTo>
                  <a:pt x="288099" y="237995"/>
                </a:lnTo>
                <a:cubicBezTo>
                  <a:pt x="286011" y="227557"/>
                  <a:pt x="287117" y="215922"/>
                  <a:pt x="281836" y="206680"/>
                </a:cubicBezTo>
                <a:cubicBezTo>
                  <a:pt x="278101" y="200145"/>
                  <a:pt x="267749" y="200032"/>
                  <a:pt x="263047" y="194154"/>
                </a:cubicBezTo>
                <a:cubicBezTo>
                  <a:pt x="258923" y="188999"/>
                  <a:pt x="258872" y="181628"/>
                  <a:pt x="256784" y="175365"/>
                </a:cubicBezTo>
                <a:cubicBezTo>
                  <a:pt x="254696" y="146137"/>
                  <a:pt x="257628" y="116109"/>
                  <a:pt x="250521" y="87682"/>
                </a:cubicBezTo>
                <a:cubicBezTo>
                  <a:pt x="248695" y="80380"/>
                  <a:pt x="237857" y="79531"/>
                  <a:pt x="231732" y="75156"/>
                </a:cubicBezTo>
                <a:cubicBezTo>
                  <a:pt x="223238" y="69089"/>
                  <a:pt x="214605" y="63160"/>
                  <a:pt x="206680" y="56367"/>
                </a:cubicBezTo>
                <a:lnTo>
                  <a:pt x="175365" y="0"/>
                </a:lnTo>
                <a:close/>
              </a:path>
            </a:pathLst>
          </a:custGeom>
          <a:solidFill>
            <a:srgbClr val="FF000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テキスト ボックス 65">
            <a:extLst>
              <a:ext uri="{FF2B5EF4-FFF2-40B4-BE49-F238E27FC236}">
                <a16:creationId xmlns:a16="http://schemas.microsoft.com/office/drawing/2014/main" id="{3BC688AE-44F9-C34F-8141-2AEDB0BE74D6}"/>
              </a:ext>
            </a:extLst>
          </p:cNvPr>
          <p:cNvSpPr txBox="1"/>
          <p:nvPr/>
        </p:nvSpPr>
        <p:spPr>
          <a:xfrm>
            <a:off x="4466055" y="6298218"/>
            <a:ext cx="1210588" cy="338554"/>
          </a:xfrm>
          <a:prstGeom prst="rect">
            <a:avLst/>
          </a:prstGeom>
          <a:noFill/>
        </p:spPr>
        <p:txBody>
          <a:bodyPr wrap="none" rtlCol="0">
            <a:spAutoFit/>
          </a:bodyPr>
          <a:lstStyle/>
          <a:p>
            <a:r>
              <a:rPr kumimoji="1" lang="ja-JP" altLang="en-US" sz="800" b="1">
                <a:solidFill>
                  <a:srgbClr val="0070C0"/>
                </a:solidFill>
                <a:latin typeface="Meiryo" panose="020B0604030504040204" pitchFamily="34" charset="-128"/>
                <a:ea typeface="Meiryo" panose="020B0604030504040204" pitchFamily="34" charset="-128"/>
              </a:rPr>
              <a:t>癌の病巣が写っている</a:t>
            </a:r>
            <a:endParaRPr kumimoji="1" lang="en-US" altLang="ja-JP" sz="800" b="1" dirty="0">
              <a:solidFill>
                <a:srgbClr val="0070C0"/>
              </a:solidFill>
              <a:latin typeface="Meiryo" panose="020B0604030504040204" pitchFamily="34" charset="-128"/>
              <a:ea typeface="Meiryo" panose="020B0604030504040204" pitchFamily="34" charset="-128"/>
            </a:endParaRPr>
          </a:p>
          <a:p>
            <a:r>
              <a:rPr kumimoji="1" lang="ja-JP" altLang="en-US" sz="800" b="1">
                <a:solidFill>
                  <a:srgbClr val="0070C0"/>
                </a:solidFill>
                <a:latin typeface="Meiryo" panose="020B0604030504040204" pitchFamily="34" charset="-128"/>
                <a:ea typeface="Meiryo" panose="020B0604030504040204" pitchFamily="34" charset="-128"/>
              </a:rPr>
              <a:t>大量のレントゲン写真</a:t>
            </a:r>
          </a:p>
        </p:txBody>
      </p:sp>
      <p:sp>
        <p:nvSpPr>
          <p:cNvPr id="67" name="テキスト ボックス 66">
            <a:extLst>
              <a:ext uri="{FF2B5EF4-FFF2-40B4-BE49-F238E27FC236}">
                <a16:creationId xmlns:a16="http://schemas.microsoft.com/office/drawing/2014/main" id="{33974CA0-6C88-C541-B608-915315C48ACE}"/>
              </a:ext>
            </a:extLst>
          </p:cNvPr>
          <p:cNvSpPr txBox="1"/>
          <p:nvPr/>
        </p:nvSpPr>
        <p:spPr>
          <a:xfrm>
            <a:off x="726765" y="1264570"/>
            <a:ext cx="2031325" cy="276999"/>
          </a:xfrm>
          <a:prstGeom prst="rect">
            <a:avLst/>
          </a:prstGeom>
          <a:noFill/>
        </p:spPr>
        <p:txBody>
          <a:bodyPr wrap="none" rtlCol="0">
            <a:spAutoFit/>
          </a:bodyPr>
          <a:lstStyle/>
          <a:p>
            <a:r>
              <a:rPr kumimoji="1" lang="ja-JP" altLang="en-US" sz="1200">
                <a:solidFill>
                  <a:schemeClr val="tx1">
                    <a:lumMod val="50000"/>
                    <a:lumOff val="50000"/>
                  </a:schemeClr>
                </a:solidFill>
                <a:latin typeface="Meiryo" panose="020B0604030504040204" pitchFamily="34" charset="-128"/>
                <a:ea typeface="Meiryo" panose="020B0604030504040204" pitchFamily="34" charset="-128"/>
              </a:rPr>
              <a:t>ある患者のレントゲン写真</a:t>
            </a:r>
          </a:p>
        </p:txBody>
      </p:sp>
      <p:sp>
        <p:nvSpPr>
          <p:cNvPr id="68" name="テキスト ボックス 67">
            <a:extLst>
              <a:ext uri="{FF2B5EF4-FFF2-40B4-BE49-F238E27FC236}">
                <a16:creationId xmlns:a16="http://schemas.microsoft.com/office/drawing/2014/main" id="{871DD449-9F58-1743-AA36-EE7579EC978E}"/>
              </a:ext>
            </a:extLst>
          </p:cNvPr>
          <p:cNvSpPr txBox="1"/>
          <p:nvPr/>
        </p:nvSpPr>
        <p:spPr>
          <a:xfrm>
            <a:off x="6612655" y="1265438"/>
            <a:ext cx="1569660" cy="276999"/>
          </a:xfrm>
          <a:prstGeom prst="rect">
            <a:avLst/>
          </a:prstGeom>
          <a:noFill/>
        </p:spPr>
        <p:txBody>
          <a:bodyPr wrap="none" rtlCol="0">
            <a:spAutoFit/>
          </a:bodyPr>
          <a:lstStyle/>
          <a:p>
            <a:r>
              <a:rPr kumimoji="1" lang="ja-JP" altLang="en-US" sz="1200">
                <a:solidFill>
                  <a:schemeClr val="accent6"/>
                </a:solidFill>
                <a:latin typeface="Meiryo" panose="020B0604030504040204" pitchFamily="34" charset="-128"/>
                <a:ea typeface="Meiryo" panose="020B0604030504040204" pitchFamily="34" charset="-128"/>
              </a:rPr>
              <a:t>「癌」の病巣を表示</a:t>
            </a:r>
          </a:p>
        </p:txBody>
      </p:sp>
      <p:sp>
        <p:nvSpPr>
          <p:cNvPr id="69" name="テキスト ボックス 68">
            <a:extLst>
              <a:ext uri="{FF2B5EF4-FFF2-40B4-BE49-F238E27FC236}">
                <a16:creationId xmlns:a16="http://schemas.microsoft.com/office/drawing/2014/main" id="{E65565FB-4AF3-EF4E-9BC7-26E3EA4B4C78}"/>
              </a:ext>
            </a:extLst>
          </p:cNvPr>
          <p:cNvSpPr txBox="1"/>
          <p:nvPr/>
        </p:nvSpPr>
        <p:spPr>
          <a:xfrm>
            <a:off x="3281297" y="1959251"/>
            <a:ext cx="2646878" cy="461665"/>
          </a:xfrm>
          <a:prstGeom prst="rect">
            <a:avLst/>
          </a:prstGeom>
          <a:noFill/>
        </p:spPr>
        <p:txBody>
          <a:bodyPr wrap="none" rtlCol="0">
            <a:spAutoFit/>
          </a:bodyPr>
          <a:lstStyle/>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レントゲン写真から</a:t>
            </a:r>
            <a:endParaRPr kumimoji="1" lang="en-US" altLang="ja-JP" sz="1200" dirty="0">
              <a:solidFill>
                <a:schemeClr val="accent6">
                  <a:lumMod val="50000"/>
                </a:schemeClr>
              </a:solidFill>
              <a:latin typeface="Meiryo" panose="020B0604030504040204" pitchFamily="34" charset="-128"/>
              <a:ea typeface="Meiryo" panose="020B0604030504040204" pitchFamily="34" charset="-128"/>
            </a:endParaRPr>
          </a:p>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「癌」の病巣を見つける「モデル」</a:t>
            </a:r>
            <a:endParaRPr kumimoji="1" lang="en-US" altLang="ja-JP" sz="1200" dirty="0">
              <a:solidFill>
                <a:schemeClr val="accent6">
                  <a:lumMod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5759070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三角形 30">
            <a:extLst>
              <a:ext uri="{FF2B5EF4-FFF2-40B4-BE49-F238E27FC236}">
                <a16:creationId xmlns:a16="http://schemas.microsoft.com/office/drawing/2014/main" id="{BC787271-2DD2-B64F-B5B1-F7663A30EC74}"/>
              </a:ext>
            </a:extLst>
          </p:cNvPr>
          <p:cNvSpPr/>
          <p:nvPr/>
        </p:nvSpPr>
        <p:spPr>
          <a:xfrm flipH="1" flipV="1">
            <a:off x="3365776" y="4744821"/>
            <a:ext cx="2364576" cy="953164"/>
          </a:xfrm>
          <a:custGeom>
            <a:avLst/>
            <a:gdLst>
              <a:gd name="connsiteX0" fmla="*/ 0 w 2257596"/>
              <a:gd name="connsiteY0" fmla="*/ 655115 h 655115"/>
              <a:gd name="connsiteX1" fmla="*/ 1128798 w 2257596"/>
              <a:gd name="connsiteY1" fmla="*/ 0 h 655115"/>
              <a:gd name="connsiteX2" fmla="*/ 2257596 w 2257596"/>
              <a:gd name="connsiteY2" fmla="*/ 655115 h 655115"/>
              <a:gd name="connsiteX3" fmla="*/ 0 w 2257596"/>
              <a:gd name="connsiteY3" fmla="*/ 655115 h 655115"/>
              <a:gd name="connsiteX0" fmla="*/ 1020568 w 3278164"/>
              <a:gd name="connsiteY0" fmla="*/ 807515 h 807515"/>
              <a:gd name="connsiteX1" fmla="*/ 0 w 3278164"/>
              <a:gd name="connsiteY1" fmla="*/ 0 h 807515"/>
              <a:gd name="connsiteX2" fmla="*/ 3278164 w 3278164"/>
              <a:gd name="connsiteY2" fmla="*/ 807515 h 807515"/>
              <a:gd name="connsiteX3" fmla="*/ 1020568 w 3278164"/>
              <a:gd name="connsiteY3" fmla="*/ 807515 h 807515"/>
              <a:gd name="connsiteX0" fmla="*/ 1020568 w 3383267"/>
              <a:gd name="connsiteY0" fmla="*/ 807515 h 818026"/>
              <a:gd name="connsiteX1" fmla="*/ 0 w 3383267"/>
              <a:gd name="connsiteY1" fmla="*/ 0 h 818026"/>
              <a:gd name="connsiteX2" fmla="*/ 3383267 w 3383267"/>
              <a:gd name="connsiteY2" fmla="*/ 818026 h 818026"/>
              <a:gd name="connsiteX3" fmla="*/ 1020568 w 3383267"/>
              <a:gd name="connsiteY3" fmla="*/ 807515 h 818026"/>
              <a:gd name="connsiteX0" fmla="*/ 863783 w 3383267"/>
              <a:gd name="connsiteY0" fmla="*/ 807515 h 818026"/>
              <a:gd name="connsiteX1" fmla="*/ 0 w 3383267"/>
              <a:gd name="connsiteY1" fmla="*/ 0 h 818026"/>
              <a:gd name="connsiteX2" fmla="*/ 3383267 w 3383267"/>
              <a:gd name="connsiteY2" fmla="*/ 818026 h 818026"/>
              <a:gd name="connsiteX3" fmla="*/ 863783 w 3383267"/>
              <a:gd name="connsiteY3" fmla="*/ 807515 h 818026"/>
              <a:gd name="connsiteX0" fmla="*/ 0 w 2519484"/>
              <a:gd name="connsiteY0" fmla="*/ 926312 h 936823"/>
              <a:gd name="connsiteX1" fmla="*/ 782455 w 2519484"/>
              <a:gd name="connsiteY1" fmla="*/ 0 h 936823"/>
              <a:gd name="connsiteX2" fmla="*/ 2519484 w 2519484"/>
              <a:gd name="connsiteY2" fmla="*/ 936823 h 936823"/>
              <a:gd name="connsiteX3" fmla="*/ 0 w 2519484"/>
              <a:gd name="connsiteY3" fmla="*/ 926312 h 936823"/>
            </a:gdLst>
            <a:ahLst/>
            <a:cxnLst>
              <a:cxn ang="0">
                <a:pos x="connsiteX0" y="connsiteY0"/>
              </a:cxn>
              <a:cxn ang="0">
                <a:pos x="connsiteX1" y="connsiteY1"/>
              </a:cxn>
              <a:cxn ang="0">
                <a:pos x="connsiteX2" y="connsiteY2"/>
              </a:cxn>
              <a:cxn ang="0">
                <a:pos x="connsiteX3" y="connsiteY3"/>
              </a:cxn>
            </a:cxnLst>
            <a:rect l="l" t="t" r="r" b="b"/>
            <a:pathLst>
              <a:path w="2519484" h="936823">
                <a:moveTo>
                  <a:pt x="0" y="926312"/>
                </a:moveTo>
                <a:lnTo>
                  <a:pt x="782455" y="0"/>
                </a:lnTo>
                <a:lnTo>
                  <a:pt x="2519484" y="936823"/>
                </a:lnTo>
                <a:lnTo>
                  <a:pt x="0" y="926312"/>
                </a:lnTo>
                <a:close/>
              </a:path>
            </a:pathLst>
          </a:custGeom>
          <a:gradFill flip="none" rotWithShape="1">
            <a:gsLst>
              <a:gs pos="0">
                <a:schemeClr val="accent2"/>
              </a:gs>
              <a:gs pos="50000">
                <a:schemeClr val="accent2">
                  <a:lumMod val="40000"/>
                  <a:lumOff val="60000"/>
                </a:schemeClr>
              </a:gs>
              <a:gs pos="100000">
                <a:schemeClr val="accent2">
                  <a:lumMod val="20000"/>
                  <a:lumOff val="80000"/>
                </a:schemeClr>
              </a:gs>
            </a:gsLst>
            <a:lin ang="54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楕円 24">
            <a:extLst>
              <a:ext uri="{FF2B5EF4-FFF2-40B4-BE49-F238E27FC236}">
                <a16:creationId xmlns:a16="http://schemas.microsoft.com/office/drawing/2014/main" id="{D0E7D9E7-C3DE-6C48-AC3D-42918764D6CC}"/>
              </a:ext>
            </a:extLst>
          </p:cNvPr>
          <p:cNvSpPr/>
          <p:nvPr/>
        </p:nvSpPr>
        <p:spPr>
          <a:xfrm>
            <a:off x="6814186" y="5071785"/>
            <a:ext cx="1440024" cy="1434045"/>
          </a:xfrm>
          <a:prstGeom prst="ellipse">
            <a:avLst/>
          </a:prstGeom>
          <a:solidFill>
            <a:schemeClr val="bg1">
              <a:lumMod val="9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09C195F-D355-AE47-A723-49385157134F}"/>
              </a:ext>
            </a:extLst>
          </p:cNvPr>
          <p:cNvSpPr>
            <a:spLocks noGrp="1"/>
          </p:cNvSpPr>
          <p:nvPr>
            <p:ph type="title"/>
          </p:nvPr>
        </p:nvSpPr>
        <p:spPr/>
        <p:txBody>
          <a:bodyPr/>
          <a:lstStyle/>
          <a:p>
            <a:r>
              <a:rPr kumimoji="1" lang="ja-JP" altLang="en-US"/>
              <a:t>機械学習がやっていること：分ける／分類する</a:t>
            </a:r>
          </a:p>
        </p:txBody>
      </p:sp>
      <p:sp>
        <p:nvSpPr>
          <p:cNvPr id="14" name="円/楕円 13">
            <a:extLst>
              <a:ext uri="{FF2B5EF4-FFF2-40B4-BE49-F238E27FC236}">
                <a16:creationId xmlns:a16="http://schemas.microsoft.com/office/drawing/2014/main" id="{DE5A1326-DD4A-7143-98D9-0D19CF65F69A}"/>
              </a:ext>
            </a:extLst>
          </p:cNvPr>
          <p:cNvSpPr/>
          <p:nvPr/>
        </p:nvSpPr>
        <p:spPr>
          <a:xfrm>
            <a:off x="1099751" y="3040091"/>
            <a:ext cx="1235676" cy="1236815"/>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円/楕円 14">
            <a:extLst>
              <a:ext uri="{FF2B5EF4-FFF2-40B4-BE49-F238E27FC236}">
                <a16:creationId xmlns:a16="http://schemas.microsoft.com/office/drawing/2014/main" id="{5E098B73-1DCA-0F48-8C74-383AFDE98B4D}"/>
              </a:ext>
            </a:extLst>
          </p:cNvPr>
          <p:cNvSpPr/>
          <p:nvPr/>
        </p:nvSpPr>
        <p:spPr>
          <a:xfrm>
            <a:off x="6779647" y="3040091"/>
            <a:ext cx="1235676" cy="1236815"/>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矢印コネクタ 16">
            <a:extLst>
              <a:ext uri="{FF2B5EF4-FFF2-40B4-BE49-F238E27FC236}">
                <a16:creationId xmlns:a16="http://schemas.microsoft.com/office/drawing/2014/main" id="{EFC111CB-230B-594B-B53B-C74F43F81FE1}"/>
              </a:ext>
            </a:extLst>
          </p:cNvPr>
          <p:cNvCxnSpPr>
            <a:stCxn id="14" idx="6"/>
            <a:endCxn id="4" idx="1"/>
          </p:cNvCxnSpPr>
          <p:nvPr/>
        </p:nvCxnSpPr>
        <p:spPr>
          <a:xfrm>
            <a:off x="2335427" y="3658499"/>
            <a:ext cx="1032772" cy="1"/>
          </a:xfrm>
          <a:prstGeom prst="straightConnector1">
            <a:avLst/>
          </a:prstGeom>
          <a:ln w="76200">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 name="直線矢印コネクタ 17">
            <a:extLst>
              <a:ext uri="{FF2B5EF4-FFF2-40B4-BE49-F238E27FC236}">
                <a16:creationId xmlns:a16="http://schemas.microsoft.com/office/drawing/2014/main" id="{7FBB8C3D-8CB7-5E4A-8489-4EC23A1B4852}"/>
              </a:ext>
            </a:extLst>
          </p:cNvPr>
          <p:cNvCxnSpPr>
            <a:cxnSpLocks/>
            <a:stCxn id="4" idx="3"/>
            <a:endCxn id="15" idx="2"/>
          </p:cNvCxnSpPr>
          <p:nvPr/>
        </p:nvCxnSpPr>
        <p:spPr>
          <a:xfrm flipV="1">
            <a:off x="5746875" y="3658499"/>
            <a:ext cx="1032772" cy="1"/>
          </a:xfrm>
          <a:prstGeom prst="straightConnector1">
            <a:avLst/>
          </a:prstGeom>
          <a:ln w="76200">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99AA6C7C-A924-5D41-9885-E19FACABD605}"/>
              </a:ext>
            </a:extLst>
          </p:cNvPr>
          <p:cNvSpPr txBox="1"/>
          <p:nvPr/>
        </p:nvSpPr>
        <p:spPr>
          <a:xfrm>
            <a:off x="1214887" y="3426956"/>
            <a:ext cx="1005404" cy="584775"/>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入力</a:t>
            </a:r>
          </a:p>
        </p:txBody>
      </p:sp>
      <p:sp>
        <p:nvSpPr>
          <p:cNvPr id="22" name="テキスト ボックス 21">
            <a:extLst>
              <a:ext uri="{FF2B5EF4-FFF2-40B4-BE49-F238E27FC236}">
                <a16:creationId xmlns:a16="http://schemas.microsoft.com/office/drawing/2014/main" id="{6CFAAC00-3002-0B4A-AFF8-D37FC47A7F71}"/>
              </a:ext>
            </a:extLst>
          </p:cNvPr>
          <p:cNvSpPr txBox="1"/>
          <p:nvPr/>
        </p:nvSpPr>
        <p:spPr>
          <a:xfrm>
            <a:off x="6894784" y="3426955"/>
            <a:ext cx="1005403" cy="584775"/>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出力</a:t>
            </a:r>
          </a:p>
        </p:txBody>
      </p:sp>
      <p:sp>
        <p:nvSpPr>
          <p:cNvPr id="5" name="テキスト ボックス 4">
            <a:extLst>
              <a:ext uri="{FF2B5EF4-FFF2-40B4-BE49-F238E27FC236}">
                <a16:creationId xmlns:a16="http://schemas.microsoft.com/office/drawing/2014/main" id="{DBDF996F-1FCA-7141-BEBD-F4E09ACB5548}"/>
              </a:ext>
            </a:extLst>
          </p:cNvPr>
          <p:cNvSpPr txBox="1"/>
          <p:nvPr/>
        </p:nvSpPr>
        <p:spPr>
          <a:xfrm>
            <a:off x="5612240" y="1218740"/>
            <a:ext cx="3124189" cy="1169551"/>
          </a:xfrm>
          <a:prstGeom prst="rect">
            <a:avLst/>
          </a:prstGeom>
          <a:noFill/>
        </p:spPr>
        <p:txBody>
          <a:bodyPr wrap="square" rtlCol="0">
            <a:spAutoFit/>
          </a:bodyPr>
          <a:lstStyle/>
          <a:p>
            <a:r>
              <a:rPr kumimoji="1" lang="ja-JP" altLang="en-US" sz="2800" b="1">
                <a:solidFill>
                  <a:schemeClr val="accent3">
                    <a:lumMod val="75000"/>
                  </a:schemeClr>
                </a:solidFill>
                <a:latin typeface="Meiryo" panose="020B0604030504040204" pitchFamily="34" charset="-128"/>
                <a:ea typeface="Meiryo" panose="020B0604030504040204" pitchFamily="34" charset="-128"/>
              </a:rPr>
              <a:t>推論</a:t>
            </a:r>
            <a:r>
              <a:rPr kumimoji="1" lang="en-US" altLang="ja-JP" sz="2800" b="1" dirty="0">
                <a:solidFill>
                  <a:schemeClr val="accent3">
                    <a:lumMod val="75000"/>
                  </a:schemeClr>
                </a:solidFill>
                <a:latin typeface="Meiryo" panose="020B0604030504040204" pitchFamily="34" charset="-128"/>
                <a:ea typeface="Meiryo" panose="020B0604030504040204" pitchFamily="34" charset="-128"/>
              </a:rPr>
              <a:t> </a:t>
            </a:r>
            <a:r>
              <a:rPr kumimoji="1" lang="en-US" altLang="ja-JP" sz="2000" b="1" dirty="0">
                <a:solidFill>
                  <a:schemeClr val="accent3">
                    <a:lumMod val="75000"/>
                  </a:schemeClr>
                </a:solidFill>
                <a:latin typeface="Meiryo" panose="020B0604030504040204" pitchFamily="34" charset="-128"/>
                <a:ea typeface="Meiryo" panose="020B0604030504040204" pitchFamily="34" charset="-128"/>
              </a:rPr>
              <a:t>Inference</a:t>
            </a:r>
            <a:endParaRPr kumimoji="1" lang="en-US" altLang="ja-JP" sz="2000"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sz="1400">
                <a:latin typeface="Meiryo" panose="020B0604030504040204" pitchFamily="34" charset="-128"/>
                <a:ea typeface="Meiryo" panose="020B0604030504040204" pitchFamily="34" charset="-128"/>
              </a:rPr>
              <a:t>入力を特徴の組合せ／ルールに照合して、最も一致度が高いグループに分類する計算処理</a:t>
            </a:r>
          </a:p>
        </p:txBody>
      </p:sp>
      <p:sp>
        <p:nvSpPr>
          <p:cNvPr id="33" name="テキスト ボックス 32">
            <a:extLst>
              <a:ext uri="{FF2B5EF4-FFF2-40B4-BE49-F238E27FC236}">
                <a16:creationId xmlns:a16="http://schemas.microsoft.com/office/drawing/2014/main" id="{D62DDF72-B522-B046-8070-1BBEA683BE6D}"/>
              </a:ext>
            </a:extLst>
          </p:cNvPr>
          <p:cNvSpPr txBox="1"/>
          <p:nvPr/>
        </p:nvSpPr>
        <p:spPr>
          <a:xfrm>
            <a:off x="797419" y="5336279"/>
            <a:ext cx="3338987" cy="1169551"/>
          </a:xfrm>
          <a:prstGeom prst="rect">
            <a:avLst/>
          </a:prstGeom>
          <a:noFill/>
        </p:spPr>
        <p:txBody>
          <a:bodyPr wrap="square" rtlCol="0">
            <a:spAutoFit/>
          </a:bodyPr>
          <a:lstStyle/>
          <a:p>
            <a:r>
              <a:rPr kumimoji="1" lang="ja-JP" altLang="en-US" sz="2800" b="1">
                <a:solidFill>
                  <a:schemeClr val="accent6">
                    <a:lumMod val="75000"/>
                  </a:schemeClr>
                </a:solidFill>
                <a:latin typeface="Meiryo" panose="020B0604030504040204" pitchFamily="34" charset="-128"/>
                <a:ea typeface="Meiryo" panose="020B0604030504040204" pitchFamily="34" charset="-128"/>
              </a:rPr>
              <a:t>学習</a:t>
            </a:r>
            <a:r>
              <a:rPr kumimoji="1" lang="en-US" altLang="ja-JP" sz="2800" b="1" dirty="0">
                <a:solidFill>
                  <a:schemeClr val="accent6">
                    <a:lumMod val="75000"/>
                  </a:schemeClr>
                </a:solidFill>
                <a:latin typeface="Meiryo" panose="020B0604030504040204" pitchFamily="34" charset="-128"/>
                <a:ea typeface="Meiryo" panose="020B0604030504040204" pitchFamily="34" charset="-128"/>
              </a:rPr>
              <a:t> </a:t>
            </a:r>
            <a:r>
              <a:rPr kumimoji="1" lang="en-US" altLang="ja-JP" sz="2000" b="1" dirty="0">
                <a:solidFill>
                  <a:schemeClr val="accent6">
                    <a:lumMod val="75000"/>
                  </a:schemeClr>
                </a:solidFill>
                <a:latin typeface="Meiryo" panose="020B0604030504040204" pitchFamily="34" charset="-128"/>
                <a:ea typeface="Meiryo" panose="020B0604030504040204" pitchFamily="34" charset="-128"/>
              </a:rPr>
              <a:t>Learning</a:t>
            </a:r>
            <a:endParaRPr kumimoji="1" lang="en-US" altLang="ja-JP" sz="20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400">
                <a:latin typeface="Meiryo" panose="020B0604030504040204" pitchFamily="34" charset="-128"/>
                <a:ea typeface="Meiryo" panose="020B0604030504040204" pitchFamily="34" charset="-128"/>
              </a:rPr>
              <a:t>うまく分けるための特徴の組合せ／ルールを、大量のデータの中から見つけ出す計算処理</a:t>
            </a:r>
          </a:p>
        </p:txBody>
      </p:sp>
      <p:grpSp>
        <p:nvGrpSpPr>
          <p:cNvPr id="24" name="グループ化 23">
            <a:extLst>
              <a:ext uri="{FF2B5EF4-FFF2-40B4-BE49-F238E27FC236}">
                <a16:creationId xmlns:a16="http://schemas.microsoft.com/office/drawing/2014/main" id="{C6704E9A-7234-EB43-8071-13F201335FD2}"/>
              </a:ext>
            </a:extLst>
          </p:cNvPr>
          <p:cNvGrpSpPr/>
          <p:nvPr/>
        </p:nvGrpSpPr>
        <p:grpSpPr>
          <a:xfrm>
            <a:off x="4230414" y="5071785"/>
            <a:ext cx="749147" cy="749147"/>
            <a:chOff x="5910432" y="4693669"/>
            <a:chExt cx="749147" cy="749147"/>
          </a:xfrm>
        </p:grpSpPr>
        <p:sp>
          <p:nvSpPr>
            <p:cNvPr id="34" name="円/楕円 33">
              <a:extLst>
                <a:ext uri="{FF2B5EF4-FFF2-40B4-BE49-F238E27FC236}">
                  <a16:creationId xmlns:a16="http://schemas.microsoft.com/office/drawing/2014/main" id="{EB0EF399-964D-4E41-9E04-95C27959E1BE}"/>
                </a:ext>
              </a:extLst>
            </p:cNvPr>
            <p:cNvSpPr/>
            <p:nvPr/>
          </p:nvSpPr>
          <p:spPr>
            <a:xfrm>
              <a:off x="5910432" y="4693669"/>
              <a:ext cx="749147" cy="749147"/>
            </a:xfrm>
            <a:prstGeom prst="ellipse">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a:extLst>
                <a:ext uri="{FF2B5EF4-FFF2-40B4-BE49-F238E27FC236}">
                  <a16:creationId xmlns:a16="http://schemas.microsoft.com/office/drawing/2014/main" id="{25C64E4C-2EE9-3C48-8C29-7941C3BE5CB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04740" y="4962381"/>
              <a:ext cx="170280" cy="191865"/>
            </a:xfrm>
            <a:prstGeom prst="rect">
              <a:avLst/>
            </a:prstGeom>
          </p:spPr>
        </p:pic>
        <p:pic>
          <p:nvPicPr>
            <p:cNvPr id="36" name="図 35">
              <a:extLst>
                <a:ext uri="{FF2B5EF4-FFF2-40B4-BE49-F238E27FC236}">
                  <a16:creationId xmlns:a16="http://schemas.microsoft.com/office/drawing/2014/main" id="{98EE1CA2-5D7A-E14D-85F6-C994E04573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18815" y="5069304"/>
              <a:ext cx="164719" cy="170272"/>
            </a:xfrm>
            <a:prstGeom prst="rect">
              <a:avLst/>
            </a:prstGeom>
          </p:spPr>
        </p:pic>
        <p:pic>
          <p:nvPicPr>
            <p:cNvPr id="37" name="図 36">
              <a:extLst>
                <a:ext uri="{FF2B5EF4-FFF2-40B4-BE49-F238E27FC236}">
                  <a16:creationId xmlns:a16="http://schemas.microsoft.com/office/drawing/2014/main" id="{0D902B4C-9D34-0D46-A5B4-C35A176E66B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11556" y="5188481"/>
              <a:ext cx="196784" cy="191865"/>
            </a:xfrm>
            <a:prstGeom prst="rect">
              <a:avLst/>
            </a:prstGeom>
          </p:spPr>
        </p:pic>
        <p:pic>
          <p:nvPicPr>
            <p:cNvPr id="38" name="図 37">
              <a:extLst>
                <a:ext uri="{FF2B5EF4-FFF2-40B4-BE49-F238E27FC236}">
                  <a16:creationId xmlns:a16="http://schemas.microsoft.com/office/drawing/2014/main" id="{C4CAF9F4-8413-0244-A95E-7A78990833E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31859" y="5121400"/>
              <a:ext cx="164718" cy="131775"/>
            </a:xfrm>
            <a:prstGeom prst="rect">
              <a:avLst/>
            </a:prstGeom>
          </p:spPr>
        </p:pic>
        <p:pic>
          <p:nvPicPr>
            <p:cNvPr id="39" name="図 38">
              <a:extLst>
                <a:ext uri="{FF2B5EF4-FFF2-40B4-BE49-F238E27FC236}">
                  <a16:creationId xmlns:a16="http://schemas.microsoft.com/office/drawing/2014/main" id="{A4B36F13-5C75-8A49-A962-876E618F46C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76394" y="4870746"/>
              <a:ext cx="164715" cy="173384"/>
            </a:xfrm>
            <a:prstGeom prst="rect">
              <a:avLst/>
            </a:prstGeom>
          </p:spPr>
        </p:pic>
        <p:pic>
          <p:nvPicPr>
            <p:cNvPr id="40" name="図 39">
              <a:extLst>
                <a:ext uri="{FF2B5EF4-FFF2-40B4-BE49-F238E27FC236}">
                  <a16:creationId xmlns:a16="http://schemas.microsoft.com/office/drawing/2014/main" id="{FB9BDA43-8396-B840-85C0-AA88794E5B3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99521" y="4845268"/>
              <a:ext cx="172887" cy="173382"/>
            </a:xfrm>
            <a:prstGeom prst="rect">
              <a:avLst/>
            </a:prstGeom>
          </p:spPr>
        </p:pic>
        <p:sp>
          <p:nvSpPr>
            <p:cNvPr id="41" name="テキスト ボックス 40">
              <a:extLst>
                <a:ext uri="{FF2B5EF4-FFF2-40B4-BE49-F238E27FC236}">
                  <a16:creationId xmlns:a16="http://schemas.microsoft.com/office/drawing/2014/main" id="{6CF7C5A4-18E9-0541-884F-C742AFEB2466}"/>
                </a:ext>
              </a:extLst>
            </p:cNvPr>
            <p:cNvSpPr txBox="1"/>
            <p:nvPr/>
          </p:nvSpPr>
          <p:spPr>
            <a:xfrm>
              <a:off x="6090080" y="4768401"/>
              <a:ext cx="389850" cy="215444"/>
            </a:xfrm>
            <a:prstGeom prst="rect">
              <a:avLst/>
            </a:prstGeom>
            <a:noFill/>
          </p:spPr>
          <p:txBody>
            <a:bodyPr wrap="none" rtlCol="0">
              <a:spAutoFit/>
            </a:bodyPr>
            <a:lstStyle/>
            <a:p>
              <a:r>
                <a:rPr kumimoji="1" lang="ja-JP" altLang="en-US" sz="800" b="1">
                  <a:solidFill>
                    <a:schemeClr val="accent6">
                      <a:lumMod val="50000"/>
                    </a:schemeClr>
                  </a:solidFill>
                  <a:latin typeface="Meiryo" panose="020B0604030504040204" pitchFamily="34" charset="-128"/>
                  <a:ea typeface="Meiryo" panose="020B0604030504040204" pitchFamily="34" charset="-128"/>
                </a:rPr>
                <a:t>動物</a:t>
              </a:r>
            </a:p>
          </p:txBody>
        </p:sp>
      </p:grpSp>
      <p:grpSp>
        <p:nvGrpSpPr>
          <p:cNvPr id="20" name="グループ化 19">
            <a:extLst>
              <a:ext uri="{FF2B5EF4-FFF2-40B4-BE49-F238E27FC236}">
                <a16:creationId xmlns:a16="http://schemas.microsoft.com/office/drawing/2014/main" id="{D7522866-B9F1-5A4D-A2EB-51DFCE7AE9B8}"/>
              </a:ext>
            </a:extLst>
          </p:cNvPr>
          <p:cNvGrpSpPr/>
          <p:nvPr/>
        </p:nvGrpSpPr>
        <p:grpSpPr>
          <a:xfrm>
            <a:off x="5013587" y="5071786"/>
            <a:ext cx="749147" cy="749147"/>
            <a:chOff x="6899715" y="5380672"/>
            <a:chExt cx="749147" cy="749147"/>
          </a:xfrm>
        </p:grpSpPr>
        <p:sp>
          <p:nvSpPr>
            <p:cNvPr id="44" name="円/楕円 43">
              <a:extLst>
                <a:ext uri="{FF2B5EF4-FFF2-40B4-BE49-F238E27FC236}">
                  <a16:creationId xmlns:a16="http://schemas.microsoft.com/office/drawing/2014/main" id="{7C4061F5-2742-1048-9CC8-896AC31B2583}"/>
                </a:ext>
              </a:extLst>
            </p:cNvPr>
            <p:cNvSpPr/>
            <p:nvPr/>
          </p:nvSpPr>
          <p:spPr>
            <a:xfrm>
              <a:off x="6899715" y="5380672"/>
              <a:ext cx="749147" cy="749147"/>
            </a:xfrm>
            <a:prstGeom prst="ellips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388B0309-E522-5448-B009-C61C96511809}"/>
                </a:ext>
              </a:extLst>
            </p:cNvPr>
            <p:cNvSpPr txBox="1"/>
            <p:nvPr/>
          </p:nvSpPr>
          <p:spPr>
            <a:xfrm>
              <a:off x="7044122" y="5446221"/>
              <a:ext cx="492443" cy="215444"/>
            </a:xfrm>
            <a:prstGeom prst="rect">
              <a:avLst/>
            </a:prstGeom>
            <a:noFill/>
          </p:spPr>
          <p:txBody>
            <a:bodyPr wrap="none" rtlCol="0">
              <a:spAutoFit/>
            </a:bodyPr>
            <a:lstStyle/>
            <a:p>
              <a:pPr algn="ctr"/>
              <a:r>
                <a:rPr kumimoji="1" lang="ja-JP" altLang="en-US" sz="800" b="1">
                  <a:solidFill>
                    <a:srgbClr val="7030A0"/>
                  </a:solidFill>
                  <a:latin typeface="Meiryo" panose="020B0604030504040204" pitchFamily="34" charset="-128"/>
                  <a:ea typeface="Meiryo" panose="020B0604030504040204" pitchFamily="34" charset="-128"/>
                </a:rPr>
                <a:t>乗り物</a:t>
              </a:r>
            </a:p>
          </p:txBody>
        </p:sp>
        <p:pic>
          <p:nvPicPr>
            <p:cNvPr id="46" name="図 45">
              <a:extLst>
                <a:ext uri="{FF2B5EF4-FFF2-40B4-BE49-F238E27FC236}">
                  <a16:creationId xmlns:a16="http://schemas.microsoft.com/office/drawing/2014/main" id="{C954C5E0-08C2-334A-8EC5-202F015EB34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06415" y="5905267"/>
              <a:ext cx="167858" cy="160724"/>
            </a:xfrm>
            <a:prstGeom prst="rect">
              <a:avLst/>
            </a:prstGeom>
          </p:spPr>
        </p:pic>
        <p:pic>
          <p:nvPicPr>
            <p:cNvPr id="47" name="図 46">
              <a:extLst>
                <a:ext uri="{FF2B5EF4-FFF2-40B4-BE49-F238E27FC236}">
                  <a16:creationId xmlns:a16="http://schemas.microsoft.com/office/drawing/2014/main" id="{E8CE12E4-BD5E-2D47-9155-0161B95B84F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01086" y="5756047"/>
              <a:ext cx="200713" cy="124944"/>
            </a:xfrm>
            <a:prstGeom prst="rect">
              <a:avLst/>
            </a:prstGeom>
          </p:spPr>
        </p:pic>
        <p:pic>
          <p:nvPicPr>
            <p:cNvPr id="48" name="図 47">
              <a:extLst>
                <a:ext uri="{FF2B5EF4-FFF2-40B4-BE49-F238E27FC236}">
                  <a16:creationId xmlns:a16="http://schemas.microsoft.com/office/drawing/2014/main" id="{131A0DEA-4DF5-EC42-9759-A91104F07C6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59321" y="5709602"/>
              <a:ext cx="209018" cy="174530"/>
            </a:xfrm>
            <a:prstGeom prst="rect">
              <a:avLst/>
            </a:prstGeom>
          </p:spPr>
        </p:pic>
        <p:pic>
          <p:nvPicPr>
            <p:cNvPr id="49" name="図 48">
              <a:extLst>
                <a:ext uri="{FF2B5EF4-FFF2-40B4-BE49-F238E27FC236}">
                  <a16:creationId xmlns:a16="http://schemas.microsoft.com/office/drawing/2014/main" id="{1B864E93-1ACE-7940-B0E5-3F22F641548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109978" y="5595048"/>
              <a:ext cx="122990" cy="136656"/>
            </a:xfrm>
            <a:prstGeom prst="rect">
              <a:avLst/>
            </a:prstGeom>
          </p:spPr>
        </p:pic>
        <p:pic>
          <p:nvPicPr>
            <p:cNvPr id="50" name="図 49">
              <a:extLst>
                <a:ext uri="{FF2B5EF4-FFF2-40B4-BE49-F238E27FC236}">
                  <a16:creationId xmlns:a16="http://schemas.microsoft.com/office/drawing/2014/main" id="{2329E16F-3D08-6E40-8197-C032B358848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313490" y="5558510"/>
              <a:ext cx="209019" cy="174531"/>
            </a:xfrm>
            <a:prstGeom prst="rect">
              <a:avLst/>
            </a:prstGeom>
          </p:spPr>
        </p:pic>
      </p:grpSp>
      <p:grpSp>
        <p:nvGrpSpPr>
          <p:cNvPr id="23" name="グループ化 22">
            <a:extLst>
              <a:ext uri="{FF2B5EF4-FFF2-40B4-BE49-F238E27FC236}">
                <a16:creationId xmlns:a16="http://schemas.microsoft.com/office/drawing/2014/main" id="{DA50924D-47E9-F44A-996C-9A6DA4E7E1F7}"/>
              </a:ext>
            </a:extLst>
          </p:cNvPr>
          <p:cNvGrpSpPr/>
          <p:nvPr/>
        </p:nvGrpSpPr>
        <p:grpSpPr>
          <a:xfrm>
            <a:off x="4613509" y="5756684"/>
            <a:ext cx="749147" cy="749147"/>
            <a:chOff x="6022851" y="5717927"/>
            <a:chExt cx="749147" cy="749147"/>
          </a:xfrm>
        </p:grpSpPr>
        <p:sp>
          <p:nvSpPr>
            <p:cNvPr id="42" name="円/楕円 41">
              <a:extLst>
                <a:ext uri="{FF2B5EF4-FFF2-40B4-BE49-F238E27FC236}">
                  <a16:creationId xmlns:a16="http://schemas.microsoft.com/office/drawing/2014/main" id="{B9D5E090-7904-284F-BA41-8B161991D58C}"/>
                </a:ext>
              </a:extLst>
            </p:cNvPr>
            <p:cNvSpPr/>
            <p:nvPr/>
          </p:nvSpPr>
          <p:spPr>
            <a:xfrm>
              <a:off x="6022851" y="5717927"/>
              <a:ext cx="749147" cy="749147"/>
            </a:xfrm>
            <a:prstGeom prst="ellipse">
              <a:avLst/>
            </a:prstGeom>
            <a:solidFill>
              <a:schemeClr val="accent3">
                <a:lumMod val="40000"/>
                <a:lumOff val="60000"/>
                <a:alpha val="6117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CD75B164-6B9A-3C4D-B8E7-403FD26A0B91}"/>
                </a:ext>
              </a:extLst>
            </p:cNvPr>
            <p:cNvSpPr txBox="1"/>
            <p:nvPr/>
          </p:nvSpPr>
          <p:spPr>
            <a:xfrm>
              <a:off x="6217089" y="5780625"/>
              <a:ext cx="389850" cy="215444"/>
            </a:xfrm>
            <a:prstGeom prst="rect">
              <a:avLst/>
            </a:prstGeom>
            <a:noFill/>
          </p:spPr>
          <p:txBody>
            <a:bodyPr wrap="none" rtlCol="0">
              <a:spAutoFit/>
            </a:bodyPr>
            <a:lstStyle/>
            <a:p>
              <a:r>
                <a:rPr kumimoji="1" lang="ja-JP" altLang="en-US" sz="800" b="1">
                  <a:solidFill>
                    <a:schemeClr val="accent3">
                      <a:lumMod val="75000"/>
                    </a:schemeClr>
                  </a:solidFill>
                  <a:latin typeface="Meiryo" panose="020B0604030504040204" pitchFamily="34" charset="-128"/>
                  <a:ea typeface="Meiryo" panose="020B0604030504040204" pitchFamily="34" charset="-128"/>
                </a:rPr>
                <a:t>楽器</a:t>
              </a:r>
            </a:p>
          </p:txBody>
        </p:sp>
        <p:pic>
          <p:nvPicPr>
            <p:cNvPr id="51" name="図 50">
              <a:extLst>
                <a:ext uri="{FF2B5EF4-FFF2-40B4-BE49-F238E27FC236}">
                  <a16:creationId xmlns:a16="http://schemas.microsoft.com/office/drawing/2014/main" id="{1646D9A6-E936-B043-A54A-5F860E34CF1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167754" y="6191036"/>
              <a:ext cx="134714" cy="130672"/>
            </a:xfrm>
            <a:prstGeom prst="rect">
              <a:avLst/>
            </a:prstGeom>
          </p:spPr>
        </p:pic>
        <p:pic>
          <p:nvPicPr>
            <p:cNvPr id="52" name="図 51">
              <a:extLst>
                <a:ext uri="{FF2B5EF4-FFF2-40B4-BE49-F238E27FC236}">
                  <a16:creationId xmlns:a16="http://schemas.microsoft.com/office/drawing/2014/main" id="{D32A2CF7-CF20-0C4C-9A42-784D1B200AD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150919" y="5964698"/>
              <a:ext cx="134712" cy="155737"/>
            </a:xfrm>
            <a:prstGeom prst="rect">
              <a:avLst/>
            </a:prstGeom>
          </p:spPr>
        </p:pic>
        <p:pic>
          <p:nvPicPr>
            <p:cNvPr id="53" name="図 52">
              <a:extLst>
                <a:ext uri="{FF2B5EF4-FFF2-40B4-BE49-F238E27FC236}">
                  <a16:creationId xmlns:a16="http://schemas.microsoft.com/office/drawing/2014/main" id="{0A5997A6-D1E7-794C-9992-173EF92D756D}"/>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408340" y="6203989"/>
              <a:ext cx="175614" cy="142052"/>
            </a:xfrm>
            <a:prstGeom prst="rect">
              <a:avLst/>
            </a:prstGeom>
          </p:spPr>
        </p:pic>
        <p:pic>
          <p:nvPicPr>
            <p:cNvPr id="54" name="図 53">
              <a:extLst>
                <a:ext uri="{FF2B5EF4-FFF2-40B4-BE49-F238E27FC236}">
                  <a16:creationId xmlns:a16="http://schemas.microsoft.com/office/drawing/2014/main" id="{0D5E94DA-034B-F643-8FF0-683FF69911FA}"/>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326924" y="5970038"/>
              <a:ext cx="159040" cy="112919"/>
            </a:xfrm>
            <a:prstGeom prst="rect">
              <a:avLst/>
            </a:prstGeom>
          </p:spPr>
        </p:pic>
        <p:pic>
          <p:nvPicPr>
            <p:cNvPr id="55" name="図 54">
              <a:extLst>
                <a:ext uri="{FF2B5EF4-FFF2-40B4-BE49-F238E27FC236}">
                  <a16:creationId xmlns:a16="http://schemas.microsoft.com/office/drawing/2014/main" id="{88641148-AC61-BE4B-BCF7-BD2CC900C848}"/>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497267" y="6014402"/>
              <a:ext cx="132261" cy="171211"/>
            </a:xfrm>
            <a:prstGeom prst="rect">
              <a:avLst/>
            </a:prstGeom>
          </p:spPr>
        </p:pic>
      </p:grpSp>
      <p:pic>
        <p:nvPicPr>
          <p:cNvPr id="61" name="図 60">
            <a:extLst>
              <a:ext uri="{FF2B5EF4-FFF2-40B4-BE49-F238E27FC236}">
                <a16:creationId xmlns:a16="http://schemas.microsoft.com/office/drawing/2014/main" id="{75CF2C52-D308-1647-8E8C-7BF5F747064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87390" y="5383985"/>
            <a:ext cx="170280" cy="191865"/>
          </a:xfrm>
          <a:prstGeom prst="rect">
            <a:avLst/>
          </a:prstGeom>
        </p:spPr>
      </p:pic>
      <p:pic>
        <p:nvPicPr>
          <p:cNvPr id="62" name="図 61">
            <a:extLst>
              <a:ext uri="{FF2B5EF4-FFF2-40B4-BE49-F238E27FC236}">
                <a16:creationId xmlns:a16="http://schemas.microsoft.com/office/drawing/2014/main" id="{18A7E3EE-738B-A24A-9801-05D2759992E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03992" y="5619423"/>
            <a:ext cx="164719" cy="170272"/>
          </a:xfrm>
          <a:prstGeom prst="rect">
            <a:avLst/>
          </a:prstGeom>
        </p:spPr>
      </p:pic>
      <p:pic>
        <p:nvPicPr>
          <p:cNvPr id="63" name="図 62">
            <a:extLst>
              <a:ext uri="{FF2B5EF4-FFF2-40B4-BE49-F238E27FC236}">
                <a16:creationId xmlns:a16="http://schemas.microsoft.com/office/drawing/2014/main" id="{2FFBFC83-5E7F-554D-B3C3-918D409AC671}"/>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268329" y="1344685"/>
            <a:ext cx="653167" cy="636840"/>
          </a:xfrm>
          <a:prstGeom prst="rect">
            <a:avLst/>
          </a:prstGeom>
        </p:spPr>
      </p:pic>
      <p:pic>
        <p:nvPicPr>
          <p:cNvPr id="64" name="図 63">
            <a:extLst>
              <a:ext uri="{FF2B5EF4-FFF2-40B4-BE49-F238E27FC236}">
                <a16:creationId xmlns:a16="http://schemas.microsoft.com/office/drawing/2014/main" id="{7D3DBBED-6A1C-CD45-BE28-8A25CCB797E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13731" y="5866693"/>
            <a:ext cx="164718" cy="131775"/>
          </a:xfrm>
          <a:prstGeom prst="rect">
            <a:avLst/>
          </a:prstGeom>
        </p:spPr>
      </p:pic>
      <p:pic>
        <p:nvPicPr>
          <p:cNvPr id="65" name="図 64">
            <a:extLst>
              <a:ext uri="{FF2B5EF4-FFF2-40B4-BE49-F238E27FC236}">
                <a16:creationId xmlns:a16="http://schemas.microsoft.com/office/drawing/2014/main" id="{0D6FAD7B-51D2-734D-BF3C-802A3CEC6D7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23754" y="5873244"/>
            <a:ext cx="164715" cy="173384"/>
          </a:xfrm>
          <a:prstGeom prst="rect">
            <a:avLst/>
          </a:prstGeom>
        </p:spPr>
      </p:pic>
      <p:pic>
        <p:nvPicPr>
          <p:cNvPr id="66" name="図 65">
            <a:extLst>
              <a:ext uri="{FF2B5EF4-FFF2-40B4-BE49-F238E27FC236}">
                <a16:creationId xmlns:a16="http://schemas.microsoft.com/office/drawing/2014/main" id="{7CE22C7C-5341-4C4C-87D3-07A5061355C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08096" y="6053277"/>
            <a:ext cx="172887" cy="173382"/>
          </a:xfrm>
          <a:prstGeom prst="rect">
            <a:avLst/>
          </a:prstGeom>
        </p:spPr>
      </p:pic>
      <p:pic>
        <p:nvPicPr>
          <p:cNvPr id="71" name="図 70">
            <a:extLst>
              <a:ext uri="{FF2B5EF4-FFF2-40B4-BE49-F238E27FC236}">
                <a16:creationId xmlns:a16="http://schemas.microsoft.com/office/drawing/2014/main" id="{89CC68DA-F619-BD44-9CB1-A793450D8FC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25934" y="5640170"/>
            <a:ext cx="167858" cy="160724"/>
          </a:xfrm>
          <a:prstGeom prst="rect">
            <a:avLst/>
          </a:prstGeom>
        </p:spPr>
      </p:pic>
      <p:pic>
        <p:nvPicPr>
          <p:cNvPr id="72" name="図 71">
            <a:extLst>
              <a:ext uri="{FF2B5EF4-FFF2-40B4-BE49-F238E27FC236}">
                <a16:creationId xmlns:a16="http://schemas.microsoft.com/office/drawing/2014/main" id="{8CE735C1-6320-4E48-9692-F8EA687CD43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82812" y="5637747"/>
            <a:ext cx="200713" cy="124944"/>
          </a:xfrm>
          <a:prstGeom prst="rect">
            <a:avLst/>
          </a:prstGeom>
        </p:spPr>
      </p:pic>
      <p:pic>
        <p:nvPicPr>
          <p:cNvPr id="73" name="図 72">
            <a:extLst>
              <a:ext uri="{FF2B5EF4-FFF2-40B4-BE49-F238E27FC236}">
                <a16:creationId xmlns:a16="http://schemas.microsoft.com/office/drawing/2014/main" id="{10F5D06E-1B71-F349-B276-C170B94C834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556945" y="5377574"/>
            <a:ext cx="209018" cy="174530"/>
          </a:xfrm>
          <a:prstGeom prst="rect">
            <a:avLst/>
          </a:prstGeom>
        </p:spPr>
      </p:pic>
      <p:pic>
        <p:nvPicPr>
          <p:cNvPr id="74" name="図 73">
            <a:extLst>
              <a:ext uri="{FF2B5EF4-FFF2-40B4-BE49-F238E27FC236}">
                <a16:creationId xmlns:a16="http://schemas.microsoft.com/office/drawing/2014/main" id="{124FF301-D574-8741-9544-BAE2827C576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34305" y="6095402"/>
            <a:ext cx="122990" cy="136656"/>
          </a:xfrm>
          <a:prstGeom prst="rect">
            <a:avLst/>
          </a:prstGeom>
        </p:spPr>
      </p:pic>
      <p:pic>
        <p:nvPicPr>
          <p:cNvPr id="75" name="図 74">
            <a:extLst>
              <a:ext uri="{FF2B5EF4-FFF2-40B4-BE49-F238E27FC236}">
                <a16:creationId xmlns:a16="http://schemas.microsoft.com/office/drawing/2014/main" id="{C440F60A-522B-544C-81B0-089C36CE38E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006486" y="5362659"/>
            <a:ext cx="209019" cy="174531"/>
          </a:xfrm>
          <a:prstGeom prst="rect">
            <a:avLst/>
          </a:prstGeom>
        </p:spPr>
      </p:pic>
      <p:pic>
        <p:nvPicPr>
          <p:cNvPr id="79" name="図 78">
            <a:extLst>
              <a:ext uri="{FF2B5EF4-FFF2-40B4-BE49-F238E27FC236}">
                <a16:creationId xmlns:a16="http://schemas.microsoft.com/office/drawing/2014/main" id="{FCDD345F-1B12-B240-A47B-B96F430C0CD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07726" y="5839586"/>
            <a:ext cx="134714" cy="130672"/>
          </a:xfrm>
          <a:prstGeom prst="rect">
            <a:avLst/>
          </a:prstGeom>
        </p:spPr>
      </p:pic>
      <p:pic>
        <p:nvPicPr>
          <p:cNvPr id="80" name="図 79">
            <a:extLst>
              <a:ext uri="{FF2B5EF4-FFF2-40B4-BE49-F238E27FC236}">
                <a16:creationId xmlns:a16="http://schemas.microsoft.com/office/drawing/2014/main" id="{BBF5D78A-745A-AF4D-B7E2-D60F8164281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353528" y="5854861"/>
            <a:ext cx="134712" cy="155737"/>
          </a:xfrm>
          <a:prstGeom prst="rect">
            <a:avLst/>
          </a:prstGeom>
        </p:spPr>
      </p:pic>
      <p:pic>
        <p:nvPicPr>
          <p:cNvPr id="81" name="図 80">
            <a:extLst>
              <a:ext uri="{FF2B5EF4-FFF2-40B4-BE49-F238E27FC236}">
                <a16:creationId xmlns:a16="http://schemas.microsoft.com/office/drawing/2014/main" id="{D8BAED4E-B221-9246-B7D2-880AA8BF03D1}"/>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660031" y="6095402"/>
            <a:ext cx="175614" cy="142052"/>
          </a:xfrm>
          <a:prstGeom prst="rect">
            <a:avLst/>
          </a:prstGeom>
        </p:spPr>
      </p:pic>
      <p:pic>
        <p:nvPicPr>
          <p:cNvPr id="82" name="図 81">
            <a:extLst>
              <a:ext uri="{FF2B5EF4-FFF2-40B4-BE49-F238E27FC236}">
                <a16:creationId xmlns:a16="http://schemas.microsoft.com/office/drawing/2014/main" id="{A6C28C27-B485-B24C-9051-C277BB22286A}"/>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015295" y="6123218"/>
            <a:ext cx="159040" cy="112919"/>
          </a:xfrm>
          <a:prstGeom prst="rect">
            <a:avLst/>
          </a:prstGeom>
        </p:spPr>
      </p:pic>
      <p:pic>
        <p:nvPicPr>
          <p:cNvPr id="83" name="図 82">
            <a:extLst>
              <a:ext uri="{FF2B5EF4-FFF2-40B4-BE49-F238E27FC236}">
                <a16:creationId xmlns:a16="http://schemas.microsoft.com/office/drawing/2014/main" id="{0649D967-8C96-A347-8F6A-271629AE27B4}"/>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016126" y="5629683"/>
            <a:ext cx="132261" cy="171211"/>
          </a:xfrm>
          <a:prstGeom prst="rect">
            <a:avLst/>
          </a:prstGeom>
        </p:spPr>
      </p:pic>
      <p:sp>
        <p:nvSpPr>
          <p:cNvPr id="26" name="右矢印 25">
            <a:extLst>
              <a:ext uri="{FF2B5EF4-FFF2-40B4-BE49-F238E27FC236}">
                <a16:creationId xmlns:a16="http://schemas.microsoft.com/office/drawing/2014/main" id="{89B7DAF0-75D9-0D4E-844D-73DC4512452D}"/>
              </a:ext>
            </a:extLst>
          </p:cNvPr>
          <p:cNvSpPr/>
          <p:nvPr/>
        </p:nvSpPr>
        <p:spPr>
          <a:xfrm rot="10800000">
            <a:off x="5889777" y="5378967"/>
            <a:ext cx="733743" cy="724854"/>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テキスト ボックス 85">
            <a:extLst>
              <a:ext uri="{FF2B5EF4-FFF2-40B4-BE49-F238E27FC236}">
                <a16:creationId xmlns:a16="http://schemas.microsoft.com/office/drawing/2014/main" id="{E1D6FDAC-139C-9A40-9A72-B6C21D8AE800}"/>
              </a:ext>
            </a:extLst>
          </p:cNvPr>
          <p:cNvSpPr txBox="1"/>
          <p:nvPr/>
        </p:nvSpPr>
        <p:spPr>
          <a:xfrm>
            <a:off x="5936762" y="5610289"/>
            <a:ext cx="749147" cy="307777"/>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学習</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88" name="テキスト ボックス 87">
            <a:extLst>
              <a:ext uri="{FF2B5EF4-FFF2-40B4-BE49-F238E27FC236}">
                <a16:creationId xmlns:a16="http://schemas.microsoft.com/office/drawing/2014/main" id="{C484F8CE-A2F5-AB4E-87EF-33697227B768}"/>
              </a:ext>
            </a:extLst>
          </p:cNvPr>
          <p:cNvSpPr txBox="1"/>
          <p:nvPr/>
        </p:nvSpPr>
        <p:spPr>
          <a:xfrm>
            <a:off x="6833724" y="4852169"/>
            <a:ext cx="1396537" cy="253916"/>
          </a:xfrm>
          <a:prstGeom prst="rect">
            <a:avLst/>
          </a:prstGeom>
          <a:noFill/>
        </p:spPr>
        <p:txBody>
          <a:bodyPr wrap="non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データ／学習データ</a:t>
            </a:r>
          </a:p>
        </p:txBody>
      </p:sp>
      <p:sp>
        <p:nvSpPr>
          <p:cNvPr id="91" name="右矢印 90">
            <a:extLst>
              <a:ext uri="{FF2B5EF4-FFF2-40B4-BE49-F238E27FC236}">
                <a16:creationId xmlns:a16="http://schemas.microsoft.com/office/drawing/2014/main" id="{3508A34B-2E9D-B74E-9EB0-339742504A06}"/>
              </a:ext>
            </a:extLst>
          </p:cNvPr>
          <p:cNvSpPr/>
          <p:nvPr/>
        </p:nvSpPr>
        <p:spPr>
          <a:xfrm>
            <a:off x="2054586" y="1298010"/>
            <a:ext cx="733743" cy="724854"/>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テキスト ボックス 91">
            <a:extLst>
              <a:ext uri="{FF2B5EF4-FFF2-40B4-BE49-F238E27FC236}">
                <a16:creationId xmlns:a16="http://schemas.microsoft.com/office/drawing/2014/main" id="{3D512F4F-CDC6-D84B-9697-615BCB32AF02}"/>
              </a:ext>
            </a:extLst>
          </p:cNvPr>
          <p:cNvSpPr txBox="1"/>
          <p:nvPr/>
        </p:nvSpPr>
        <p:spPr>
          <a:xfrm>
            <a:off x="1985957" y="1523736"/>
            <a:ext cx="749147" cy="307777"/>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推論</a:t>
            </a:r>
            <a:endParaRPr kumimoji="1" lang="ja-JP" altLang="en-US" sz="1400">
              <a:solidFill>
                <a:schemeClr val="bg1"/>
              </a:solidFill>
              <a:latin typeface="Meiryo" panose="020B0604030504040204" pitchFamily="34" charset="-128"/>
              <a:ea typeface="Meiryo" panose="020B0604030504040204" pitchFamily="34" charset="-128"/>
            </a:endParaRPr>
          </a:p>
        </p:txBody>
      </p:sp>
      <p:pic>
        <p:nvPicPr>
          <p:cNvPr id="93" name="図 92">
            <a:extLst>
              <a:ext uri="{FF2B5EF4-FFF2-40B4-BE49-F238E27FC236}">
                <a16:creationId xmlns:a16="http://schemas.microsoft.com/office/drawing/2014/main" id="{C7B14127-4256-1A43-AB50-5BAEF1B27F1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19000" y="5377574"/>
            <a:ext cx="196784" cy="191865"/>
          </a:xfrm>
          <a:prstGeom prst="rect">
            <a:avLst/>
          </a:prstGeom>
        </p:spPr>
      </p:pic>
      <p:sp>
        <p:nvSpPr>
          <p:cNvPr id="30" name="テキスト ボックス 29">
            <a:extLst>
              <a:ext uri="{FF2B5EF4-FFF2-40B4-BE49-F238E27FC236}">
                <a16:creationId xmlns:a16="http://schemas.microsoft.com/office/drawing/2014/main" id="{3323A839-A2CD-4349-950A-2889D220C472}"/>
              </a:ext>
            </a:extLst>
          </p:cNvPr>
          <p:cNvSpPr txBox="1"/>
          <p:nvPr/>
        </p:nvSpPr>
        <p:spPr>
          <a:xfrm>
            <a:off x="774923" y="1288531"/>
            <a:ext cx="885179" cy="307777"/>
          </a:xfrm>
          <a:prstGeom prst="rect">
            <a:avLst/>
          </a:prstGeom>
          <a:noFill/>
        </p:spPr>
        <p:txBody>
          <a:bodyPr wrap="none" rtlCol="0">
            <a:spAutoFit/>
          </a:bodyPr>
          <a:lstStyle/>
          <a:p>
            <a:r>
              <a:rPr lang="ja-JP" altLang="en-US" sz="1400">
                <a:solidFill>
                  <a:srgbClr val="FF6666"/>
                </a:solidFill>
                <a:latin typeface="Meiryo" panose="020B0604030504040204" pitchFamily="34" charset="-128"/>
                <a:ea typeface="Meiryo" panose="020B0604030504040204" pitchFamily="34" charset="-128"/>
              </a:rPr>
              <a:t>入力</a:t>
            </a:r>
            <a:r>
              <a:rPr lang="en-US" altLang="ja-JP" sz="1400" dirty="0">
                <a:solidFill>
                  <a:srgbClr val="FF6666"/>
                </a:solidFill>
                <a:latin typeface="Meiryo" panose="020B0604030504040204" pitchFamily="34" charset="-128"/>
                <a:ea typeface="Meiryo" panose="020B0604030504040204" pitchFamily="34" charset="-128"/>
              </a:rPr>
              <a:t> “X”</a:t>
            </a:r>
            <a:endParaRPr kumimoji="1" lang="ja-JP" altLang="en-US" sz="1400">
              <a:solidFill>
                <a:srgbClr val="FF6666"/>
              </a:solidFill>
              <a:latin typeface="Meiryo" panose="020B0604030504040204" pitchFamily="34" charset="-128"/>
              <a:ea typeface="Meiryo" panose="020B0604030504040204" pitchFamily="34" charset="-128"/>
            </a:endParaRPr>
          </a:p>
        </p:txBody>
      </p:sp>
      <p:sp>
        <p:nvSpPr>
          <p:cNvPr id="31" name="三角形 30">
            <a:extLst>
              <a:ext uri="{FF2B5EF4-FFF2-40B4-BE49-F238E27FC236}">
                <a16:creationId xmlns:a16="http://schemas.microsoft.com/office/drawing/2014/main" id="{3E4513CB-289E-4848-A0B3-3082060EF56E}"/>
              </a:ext>
            </a:extLst>
          </p:cNvPr>
          <p:cNvSpPr/>
          <p:nvPr/>
        </p:nvSpPr>
        <p:spPr>
          <a:xfrm>
            <a:off x="2580290" y="1749602"/>
            <a:ext cx="3175250" cy="832295"/>
          </a:xfrm>
          <a:custGeom>
            <a:avLst/>
            <a:gdLst>
              <a:gd name="connsiteX0" fmla="*/ 0 w 2257596"/>
              <a:gd name="connsiteY0" fmla="*/ 655115 h 655115"/>
              <a:gd name="connsiteX1" fmla="*/ 1128798 w 2257596"/>
              <a:gd name="connsiteY1" fmla="*/ 0 h 655115"/>
              <a:gd name="connsiteX2" fmla="*/ 2257596 w 2257596"/>
              <a:gd name="connsiteY2" fmla="*/ 655115 h 655115"/>
              <a:gd name="connsiteX3" fmla="*/ 0 w 2257596"/>
              <a:gd name="connsiteY3" fmla="*/ 655115 h 655115"/>
              <a:gd name="connsiteX0" fmla="*/ 1020568 w 3278164"/>
              <a:gd name="connsiteY0" fmla="*/ 807515 h 807515"/>
              <a:gd name="connsiteX1" fmla="*/ 0 w 3278164"/>
              <a:gd name="connsiteY1" fmla="*/ 0 h 807515"/>
              <a:gd name="connsiteX2" fmla="*/ 3278164 w 3278164"/>
              <a:gd name="connsiteY2" fmla="*/ 807515 h 807515"/>
              <a:gd name="connsiteX3" fmla="*/ 1020568 w 3278164"/>
              <a:gd name="connsiteY3" fmla="*/ 807515 h 807515"/>
              <a:gd name="connsiteX0" fmla="*/ 1020568 w 3383267"/>
              <a:gd name="connsiteY0" fmla="*/ 807515 h 818026"/>
              <a:gd name="connsiteX1" fmla="*/ 0 w 3383267"/>
              <a:gd name="connsiteY1" fmla="*/ 0 h 818026"/>
              <a:gd name="connsiteX2" fmla="*/ 3383267 w 3383267"/>
              <a:gd name="connsiteY2" fmla="*/ 818026 h 818026"/>
              <a:gd name="connsiteX3" fmla="*/ 1020568 w 3383267"/>
              <a:gd name="connsiteY3" fmla="*/ 807515 h 818026"/>
              <a:gd name="connsiteX0" fmla="*/ 863783 w 3383267"/>
              <a:gd name="connsiteY0" fmla="*/ 807515 h 818026"/>
              <a:gd name="connsiteX1" fmla="*/ 0 w 3383267"/>
              <a:gd name="connsiteY1" fmla="*/ 0 h 818026"/>
              <a:gd name="connsiteX2" fmla="*/ 3383267 w 3383267"/>
              <a:gd name="connsiteY2" fmla="*/ 818026 h 818026"/>
              <a:gd name="connsiteX3" fmla="*/ 863783 w 3383267"/>
              <a:gd name="connsiteY3" fmla="*/ 807515 h 818026"/>
            </a:gdLst>
            <a:ahLst/>
            <a:cxnLst>
              <a:cxn ang="0">
                <a:pos x="connsiteX0" y="connsiteY0"/>
              </a:cxn>
              <a:cxn ang="0">
                <a:pos x="connsiteX1" y="connsiteY1"/>
              </a:cxn>
              <a:cxn ang="0">
                <a:pos x="connsiteX2" y="connsiteY2"/>
              </a:cxn>
              <a:cxn ang="0">
                <a:pos x="connsiteX3" y="connsiteY3"/>
              </a:cxn>
            </a:cxnLst>
            <a:rect l="l" t="t" r="r" b="b"/>
            <a:pathLst>
              <a:path w="3383267" h="818026">
                <a:moveTo>
                  <a:pt x="863783" y="807515"/>
                </a:moveTo>
                <a:lnTo>
                  <a:pt x="0" y="0"/>
                </a:lnTo>
                <a:lnTo>
                  <a:pt x="3383267" y="818026"/>
                </a:lnTo>
                <a:lnTo>
                  <a:pt x="863783" y="807515"/>
                </a:lnTo>
                <a:close/>
              </a:path>
            </a:pathLst>
          </a:custGeom>
          <a:gradFill flip="none" rotWithShape="1">
            <a:gsLst>
              <a:gs pos="0">
                <a:schemeClr val="accent2"/>
              </a:gs>
              <a:gs pos="50000">
                <a:schemeClr val="accent2">
                  <a:lumMod val="40000"/>
                  <a:lumOff val="60000"/>
                </a:schemeClr>
              </a:gs>
              <a:gs pos="100000">
                <a:schemeClr val="accent2">
                  <a:lumMod val="20000"/>
                  <a:lumOff val="80000"/>
                </a:schemeClr>
              </a:gs>
            </a:gsLst>
            <a:lin ang="54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4" name="グループ化 93">
            <a:extLst>
              <a:ext uri="{FF2B5EF4-FFF2-40B4-BE49-F238E27FC236}">
                <a16:creationId xmlns:a16="http://schemas.microsoft.com/office/drawing/2014/main" id="{90AB5634-CEFE-C247-A17B-0A524E73B89E}"/>
              </a:ext>
            </a:extLst>
          </p:cNvPr>
          <p:cNvGrpSpPr/>
          <p:nvPr/>
        </p:nvGrpSpPr>
        <p:grpSpPr>
          <a:xfrm>
            <a:off x="2851909" y="1282825"/>
            <a:ext cx="749147" cy="749147"/>
            <a:chOff x="5910432" y="4693669"/>
            <a:chExt cx="749147" cy="749147"/>
          </a:xfrm>
        </p:grpSpPr>
        <p:sp>
          <p:nvSpPr>
            <p:cNvPr id="95" name="円/楕円 94">
              <a:extLst>
                <a:ext uri="{FF2B5EF4-FFF2-40B4-BE49-F238E27FC236}">
                  <a16:creationId xmlns:a16="http://schemas.microsoft.com/office/drawing/2014/main" id="{A6F45B12-4BB9-DB48-B680-E362E07EC1F6}"/>
                </a:ext>
              </a:extLst>
            </p:cNvPr>
            <p:cNvSpPr/>
            <p:nvPr/>
          </p:nvSpPr>
          <p:spPr>
            <a:xfrm>
              <a:off x="5910432" y="4693669"/>
              <a:ext cx="749147" cy="749147"/>
            </a:xfrm>
            <a:prstGeom prst="ellipse">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6" name="図 95">
              <a:extLst>
                <a:ext uri="{FF2B5EF4-FFF2-40B4-BE49-F238E27FC236}">
                  <a16:creationId xmlns:a16="http://schemas.microsoft.com/office/drawing/2014/main" id="{38F1C383-2B73-8243-88EF-990F7B989DE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04740" y="4962381"/>
              <a:ext cx="170280" cy="191865"/>
            </a:xfrm>
            <a:prstGeom prst="rect">
              <a:avLst/>
            </a:prstGeom>
          </p:spPr>
        </p:pic>
        <p:pic>
          <p:nvPicPr>
            <p:cNvPr id="97" name="図 96">
              <a:extLst>
                <a:ext uri="{FF2B5EF4-FFF2-40B4-BE49-F238E27FC236}">
                  <a16:creationId xmlns:a16="http://schemas.microsoft.com/office/drawing/2014/main" id="{5202FE2A-8BF9-2A47-ABBD-0EF5D1CAF0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18815" y="5069304"/>
              <a:ext cx="164719" cy="170272"/>
            </a:xfrm>
            <a:prstGeom prst="rect">
              <a:avLst/>
            </a:prstGeom>
          </p:spPr>
        </p:pic>
        <p:pic>
          <p:nvPicPr>
            <p:cNvPr id="98" name="図 97">
              <a:extLst>
                <a:ext uri="{FF2B5EF4-FFF2-40B4-BE49-F238E27FC236}">
                  <a16:creationId xmlns:a16="http://schemas.microsoft.com/office/drawing/2014/main" id="{97140AED-D95A-9C4B-94C9-0537BF9A1A6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11556" y="5188481"/>
              <a:ext cx="196784" cy="191865"/>
            </a:xfrm>
            <a:prstGeom prst="rect">
              <a:avLst/>
            </a:prstGeom>
          </p:spPr>
        </p:pic>
        <p:pic>
          <p:nvPicPr>
            <p:cNvPr id="99" name="図 98">
              <a:extLst>
                <a:ext uri="{FF2B5EF4-FFF2-40B4-BE49-F238E27FC236}">
                  <a16:creationId xmlns:a16="http://schemas.microsoft.com/office/drawing/2014/main" id="{668F3C70-D545-6F4B-ACF9-58C81241CE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31859" y="5121400"/>
              <a:ext cx="164718" cy="131775"/>
            </a:xfrm>
            <a:prstGeom prst="rect">
              <a:avLst/>
            </a:prstGeom>
          </p:spPr>
        </p:pic>
        <p:pic>
          <p:nvPicPr>
            <p:cNvPr id="100" name="図 99">
              <a:extLst>
                <a:ext uri="{FF2B5EF4-FFF2-40B4-BE49-F238E27FC236}">
                  <a16:creationId xmlns:a16="http://schemas.microsoft.com/office/drawing/2014/main" id="{26B98FC2-FF27-7A4B-B5E4-E7DF376BB99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76394" y="4870746"/>
              <a:ext cx="164715" cy="173384"/>
            </a:xfrm>
            <a:prstGeom prst="rect">
              <a:avLst/>
            </a:prstGeom>
          </p:spPr>
        </p:pic>
        <p:pic>
          <p:nvPicPr>
            <p:cNvPr id="101" name="図 100">
              <a:extLst>
                <a:ext uri="{FF2B5EF4-FFF2-40B4-BE49-F238E27FC236}">
                  <a16:creationId xmlns:a16="http://schemas.microsoft.com/office/drawing/2014/main" id="{9ABE7B85-5EDC-0B4F-8D15-7BFC2CAE1F9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99521" y="4845268"/>
              <a:ext cx="172887" cy="173382"/>
            </a:xfrm>
            <a:prstGeom prst="rect">
              <a:avLst/>
            </a:prstGeom>
          </p:spPr>
        </p:pic>
        <p:sp>
          <p:nvSpPr>
            <p:cNvPr id="102" name="テキスト ボックス 101">
              <a:extLst>
                <a:ext uri="{FF2B5EF4-FFF2-40B4-BE49-F238E27FC236}">
                  <a16:creationId xmlns:a16="http://schemas.microsoft.com/office/drawing/2014/main" id="{6C20704C-EFED-BF45-BA81-616193AF8028}"/>
                </a:ext>
              </a:extLst>
            </p:cNvPr>
            <p:cNvSpPr txBox="1"/>
            <p:nvPr/>
          </p:nvSpPr>
          <p:spPr>
            <a:xfrm>
              <a:off x="6090080" y="4768401"/>
              <a:ext cx="389850" cy="215444"/>
            </a:xfrm>
            <a:prstGeom prst="rect">
              <a:avLst/>
            </a:prstGeom>
            <a:noFill/>
          </p:spPr>
          <p:txBody>
            <a:bodyPr wrap="none" rtlCol="0">
              <a:spAutoFit/>
            </a:bodyPr>
            <a:lstStyle/>
            <a:p>
              <a:r>
                <a:rPr kumimoji="1" lang="ja-JP" altLang="en-US" sz="800" b="1">
                  <a:solidFill>
                    <a:schemeClr val="accent6">
                      <a:lumMod val="50000"/>
                    </a:schemeClr>
                  </a:solidFill>
                  <a:latin typeface="Meiryo" panose="020B0604030504040204" pitchFamily="34" charset="-128"/>
                  <a:ea typeface="Meiryo" panose="020B0604030504040204" pitchFamily="34" charset="-128"/>
                </a:rPr>
                <a:t>動物</a:t>
              </a:r>
            </a:p>
          </p:txBody>
        </p:sp>
      </p:grpSp>
      <p:sp>
        <p:nvSpPr>
          <p:cNvPr id="104" name="テキスト ボックス 103">
            <a:extLst>
              <a:ext uri="{FF2B5EF4-FFF2-40B4-BE49-F238E27FC236}">
                <a16:creationId xmlns:a16="http://schemas.microsoft.com/office/drawing/2014/main" id="{05EC90B3-1E7A-BD4A-BCB0-6F410466E041}"/>
              </a:ext>
            </a:extLst>
          </p:cNvPr>
          <p:cNvSpPr txBox="1"/>
          <p:nvPr/>
        </p:nvSpPr>
        <p:spPr>
          <a:xfrm>
            <a:off x="3638952" y="1527776"/>
            <a:ext cx="1908295" cy="507831"/>
          </a:xfrm>
          <a:prstGeom prst="rect">
            <a:avLst/>
          </a:prstGeom>
          <a:noFill/>
        </p:spPr>
        <p:txBody>
          <a:bodyPr wrap="square" rtlCol="0">
            <a:spAutoFit/>
          </a:bodyPr>
          <a:lstStyle/>
          <a:p>
            <a:r>
              <a:rPr lang="ja-JP" altLang="en-US" sz="900">
                <a:solidFill>
                  <a:schemeClr val="accent6">
                    <a:lumMod val="50000"/>
                  </a:schemeClr>
                </a:solidFill>
                <a:latin typeface="Meiryo" panose="020B0604030504040204" pitchFamily="34" charset="-128"/>
                <a:ea typeface="Meiryo" panose="020B0604030504040204" pitchFamily="34" charset="-128"/>
              </a:rPr>
              <a:t>入力</a:t>
            </a:r>
            <a:r>
              <a:rPr lang="en-US" altLang="ja-JP" sz="900" dirty="0">
                <a:solidFill>
                  <a:schemeClr val="accent6">
                    <a:lumMod val="50000"/>
                  </a:schemeClr>
                </a:solidFill>
                <a:latin typeface="Meiryo" panose="020B0604030504040204" pitchFamily="34" charset="-128"/>
                <a:ea typeface="Meiryo" panose="020B0604030504040204" pitchFamily="34" charset="-128"/>
              </a:rPr>
              <a:t> “X” </a:t>
            </a:r>
            <a:r>
              <a:rPr lang="ja-JP" altLang="en-US" sz="900">
                <a:solidFill>
                  <a:schemeClr val="accent6">
                    <a:lumMod val="50000"/>
                  </a:schemeClr>
                </a:solidFill>
                <a:latin typeface="Meiryo" panose="020B0604030504040204" pitchFamily="34" charset="-128"/>
                <a:ea typeface="Meiryo" panose="020B0604030504040204" pitchFamily="34" charset="-128"/>
              </a:rPr>
              <a:t>の特徴は、「動物」のモデルと最も一致度が高いので、動物のグループに分類する　</a:t>
            </a:r>
            <a:endParaRPr kumimoji="1" lang="ja-JP" altLang="en-US" sz="900">
              <a:solidFill>
                <a:schemeClr val="accent6">
                  <a:lumMod val="50000"/>
                </a:schemeClr>
              </a:solidFill>
              <a:latin typeface="Meiryo" panose="020B0604030504040204" pitchFamily="34" charset="-128"/>
              <a:ea typeface="Meiryo" panose="020B0604030504040204" pitchFamily="34" charset="-128"/>
            </a:endParaRPr>
          </a:p>
        </p:txBody>
      </p:sp>
      <p:sp>
        <p:nvSpPr>
          <p:cNvPr id="4" name="正方形/長方形 3">
            <a:extLst>
              <a:ext uri="{FF2B5EF4-FFF2-40B4-BE49-F238E27FC236}">
                <a16:creationId xmlns:a16="http://schemas.microsoft.com/office/drawing/2014/main" id="{49816EAA-B966-6240-816E-3169C391CAA3}"/>
              </a:ext>
            </a:extLst>
          </p:cNvPr>
          <p:cNvSpPr/>
          <p:nvPr/>
        </p:nvSpPr>
        <p:spPr>
          <a:xfrm>
            <a:off x="3368199" y="2577283"/>
            <a:ext cx="2378676" cy="2162433"/>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AE93836C-3FBD-124B-ACBF-4063FC6C01D9}"/>
              </a:ext>
            </a:extLst>
          </p:cNvPr>
          <p:cNvSpPr txBox="1"/>
          <p:nvPr/>
        </p:nvSpPr>
        <p:spPr>
          <a:xfrm>
            <a:off x="3618818" y="3099345"/>
            <a:ext cx="1877437" cy="1200329"/>
          </a:xfrm>
          <a:prstGeom prst="rect">
            <a:avLst/>
          </a:prstGeom>
          <a:noFill/>
        </p:spPr>
        <p:txBody>
          <a:bodyPr wrap="none" rtlCol="0">
            <a:spAutoFit/>
          </a:bodyPr>
          <a:lstStyle/>
          <a:p>
            <a:pPr algn="ctr"/>
            <a:r>
              <a:rPr kumimoji="1" lang="ja-JP" altLang="en-US" sz="4400" b="1">
                <a:solidFill>
                  <a:schemeClr val="bg1"/>
                </a:solidFill>
                <a:latin typeface="Meiryo" panose="020B0604030504040204" pitchFamily="34" charset="-128"/>
                <a:ea typeface="Meiryo" panose="020B0604030504040204" pitchFamily="34" charset="-128"/>
              </a:rPr>
              <a:t>モデル</a:t>
            </a:r>
            <a:endParaRPr kumimoji="1" lang="en-US" altLang="ja-JP" sz="44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入力をどう処理して</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出力するかのルール</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06" name="テキスト ボックス 105">
            <a:extLst>
              <a:ext uri="{FF2B5EF4-FFF2-40B4-BE49-F238E27FC236}">
                <a16:creationId xmlns:a16="http://schemas.microsoft.com/office/drawing/2014/main" id="{1B428881-ED8F-BA4F-B1CC-5780FC7D79BC}"/>
              </a:ext>
            </a:extLst>
          </p:cNvPr>
          <p:cNvSpPr txBox="1"/>
          <p:nvPr/>
        </p:nvSpPr>
        <p:spPr>
          <a:xfrm>
            <a:off x="2930288" y="2241259"/>
            <a:ext cx="1946001" cy="307777"/>
          </a:xfrm>
          <a:prstGeom prst="rect">
            <a:avLst/>
          </a:prstGeom>
          <a:noFill/>
        </p:spPr>
        <p:txBody>
          <a:bodyPr wrap="square" rtlCol="0">
            <a:spAutoFit/>
          </a:bodyPr>
          <a:lstStyle/>
          <a:p>
            <a:pPr algn="ctr"/>
            <a:r>
              <a:rPr lang="ja-JP" altLang="en-US" sz="1400">
                <a:solidFill>
                  <a:schemeClr val="accent6">
                    <a:lumMod val="50000"/>
                  </a:schemeClr>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モデルとの照合</a:t>
            </a:r>
            <a:endParaRPr kumimoji="1" lang="ja-JP" altLang="en-US" sz="1400">
              <a:solidFill>
                <a:schemeClr val="accent6">
                  <a:lumMod val="50000"/>
                </a:schemeClr>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p:txBody>
      </p:sp>
      <p:sp>
        <p:nvSpPr>
          <p:cNvPr id="108" name="テキスト ボックス 107">
            <a:extLst>
              <a:ext uri="{FF2B5EF4-FFF2-40B4-BE49-F238E27FC236}">
                <a16:creationId xmlns:a16="http://schemas.microsoft.com/office/drawing/2014/main" id="{8EED25E3-BF06-9B4F-A227-14F7C9220D78}"/>
              </a:ext>
            </a:extLst>
          </p:cNvPr>
          <p:cNvSpPr txBox="1"/>
          <p:nvPr/>
        </p:nvSpPr>
        <p:spPr>
          <a:xfrm>
            <a:off x="7239756" y="5140808"/>
            <a:ext cx="588623" cy="253916"/>
          </a:xfrm>
          <a:prstGeom prst="rect">
            <a:avLst/>
          </a:prstGeom>
          <a:noFill/>
        </p:spPr>
        <p:txBody>
          <a:bodyPr wrap="none" rtlCol="0">
            <a:spAutoFit/>
          </a:bodyPr>
          <a:lstStyle/>
          <a:p>
            <a:pPr algn="ctr"/>
            <a:r>
              <a:rPr kumimoji="1" lang="ja-JP" altLang="en-US" sz="1050">
                <a:solidFill>
                  <a:srgbClr val="C00000"/>
                </a:solidFill>
                <a:latin typeface="Meiryo" panose="020B0604030504040204" pitchFamily="34" charset="-128"/>
                <a:ea typeface="Meiryo" panose="020B0604030504040204" pitchFamily="34" charset="-128"/>
              </a:rPr>
              <a:t>未分類</a:t>
            </a:r>
          </a:p>
        </p:txBody>
      </p:sp>
      <p:sp>
        <p:nvSpPr>
          <p:cNvPr id="76" name="テキスト ボックス 75">
            <a:extLst>
              <a:ext uri="{FF2B5EF4-FFF2-40B4-BE49-F238E27FC236}">
                <a16:creationId xmlns:a16="http://schemas.microsoft.com/office/drawing/2014/main" id="{10EB3BA1-9BC4-0741-9267-1F7878474933}"/>
              </a:ext>
            </a:extLst>
          </p:cNvPr>
          <p:cNvSpPr txBox="1"/>
          <p:nvPr/>
        </p:nvSpPr>
        <p:spPr>
          <a:xfrm>
            <a:off x="3632714" y="1235140"/>
            <a:ext cx="1908295" cy="338554"/>
          </a:xfrm>
          <a:prstGeom prst="rect">
            <a:avLst/>
          </a:prstGeom>
          <a:noFill/>
        </p:spPr>
        <p:txBody>
          <a:bodyPr wrap="square" rtlCol="0">
            <a:spAutoFit/>
          </a:bodyPr>
          <a:lstStyle/>
          <a:p>
            <a:r>
              <a:rPr lang="ja-JP" altLang="en-US" sz="1600">
                <a:solidFill>
                  <a:schemeClr val="accent3">
                    <a:lumMod val="75000"/>
                  </a:schemeClr>
                </a:solidFill>
                <a:latin typeface="Meiryo" panose="020B0604030504040204" pitchFamily="34" charset="-128"/>
                <a:ea typeface="Meiryo" panose="020B0604030504040204" pitchFamily="34" charset="-128"/>
              </a:rPr>
              <a:t>推論の結果＝動物</a:t>
            </a:r>
            <a:endParaRPr kumimoji="1" lang="ja-JP" altLang="en-US" sz="1600">
              <a:solidFill>
                <a:schemeClr val="accent3">
                  <a:lumMod val="75000"/>
                </a:schemeClr>
              </a:solidFill>
              <a:latin typeface="Meiryo" panose="020B0604030504040204" pitchFamily="34" charset="-128"/>
              <a:ea typeface="Meiryo" panose="020B0604030504040204" pitchFamily="34" charset="-128"/>
            </a:endParaRPr>
          </a:p>
        </p:txBody>
      </p:sp>
      <p:sp>
        <p:nvSpPr>
          <p:cNvPr id="77" name="テキスト ボックス 76">
            <a:extLst>
              <a:ext uri="{FF2B5EF4-FFF2-40B4-BE49-F238E27FC236}">
                <a16:creationId xmlns:a16="http://schemas.microsoft.com/office/drawing/2014/main" id="{EEFD4F33-3B0D-064D-9ABF-1804176906D7}"/>
              </a:ext>
            </a:extLst>
          </p:cNvPr>
          <p:cNvSpPr txBox="1"/>
          <p:nvPr/>
        </p:nvSpPr>
        <p:spPr>
          <a:xfrm>
            <a:off x="3511543" y="4787130"/>
            <a:ext cx="2364576" cy="276999"/>
          </a:xfrm>
          <a:prstGeom prst="rect">
            <a:avLst/>
          </a:prstGeom>
          <a:noFill/>
        </p:spPr>
        <p:txBody>
          <a:bodyPr wrap="square" rtlCol="0">
            <a:spAutoFit/>
          </a:bodyPr>
          <a:lstStyle/>
          <a:p>
            <a:pPr algn="ctr"/>
            <a:r>
              <a:rPr lang="ja-JP" altLang="en-US" sz="1200">
                <a:solidFill>
                  <a:schemeClr val="accent6">
                    <a:lumMod val="50000"/>
                  </a:schemeClr>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特徴が似たグループ</a:t>
            </a:r>
            <a:endParaRPr kumimoji="1" lang="ja-JP" altLang="en-US" sz="1200">
              <a:solidFill>
                <a:schemeClr val="accent6">
                  <a:lumMod val="50000"/>
                </a:schemeClr>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0941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p:cTn id="7" dur="500" fill="hold"/>
                                        <p:tgtEl>
                                          <p:spTgt spid="107"/>
                                        </p:tgtEl>
                                        <p:attrNameLst>
                                          <p:attrName>ppt_w</p:attrName>
                                        </p:attrNameLst>
                                      </p:cBhvr>
                                      <p:tavLst>
                                        <p:tav tm="0">
                                          <p:val>
                                            <p:fltVal val="0"/>
                                          </p:val>
                                        </p:tav>
                                        <p:tav tm="100000">
                                          <p:val>
                                            <p:strVal val="#ppt_w"/>
                                          </p:val>
                                        </p:tav>
                                      </p:tavLst>
                                    </p:anim>
                                    <p:anim calcmode="lin" valueType="num">
                                      <p:cBhvr>
                                        <p:cTn id="8" dur="500" fill="hold"/>
                                        <p:tgtEl>
                                          <p:spTgt spid="107"/>
                                        </p:tgtEl>
                                        <p:attrNameLst>
                                          <p:attrName>ppt_h</p:attrName>
                                        </p:attrNameLst>
                                      </p:cBhvr>
                                      <p:tavLst>
                                        <p:tav tm="0">
                                          <p:val>
                                            <p:fltVal val="0"/>
                                          </p:val>
                                        </p:tav>
                                        <p:tav tm="100000">
                                          <p:val>
                                            <p:strVal val="#ppt_h"/>
                                          </p:val>
                                        </p:tav>
                                      </p:tavLst>
                                    </p:anim>
                                    <p:animEffect transition="in" filter="fade">
                                      <p:cBhvr>
                                        <p:cTn id="9" dur="500"/>
                                        <p:tgtEl>
                                          <p:spTgt spid="10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53" presetClass="entr" presetSubtype="16"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p:cTn id="37" dur="500" fill="hold"/>
                                        <p:tgtEl>
                                          <p:spTgt spid="61"/>
                                        </p:tgtEl>
                                        <p:attrNameLst>
                                          <p:attrName>ppt_w</p:attrName>
                                        </p:attrNameLst>
                                      </p:cBhvr>
                                      <p:tavLst>
                                        <p:tav tm="0">
                                          <p:val>
                                            <p:fltVal val="0"/>
                                          </p:val>
                                        </p:tav>
                                        <p:tav tm="100000">
                                          <p:val>
                                            <p:strVal val="#ppt_w"/>
                                          </p:val>
                                        </p:tav>
                                      </p:tavLst>
                                    </p:anim>
                                    <p:anim calcmode="lin" valueType="num">
                                      <p:cBhvr>
                                        <p:cTn id="38" dur="500" fill="hold"/>
                                        <p:tgtEl>
                                          <p:spTgt spid="61"/>
                                        </p:tgtEl>
                                        <p:attrNameLst>
                                          <p:attrName>ppt_h</p:attrName>
                                        </p:attrNameLst>
                                      </p:cBhvr>
                                      <p:tavLst>
                                        <p:tav tm="0">
                                          <p:val>
                                            <p:fltVal val="0"/>
                                          </p:val>
                                        </p:tav>
                                        <p:tav tm="100000">
                                          <p:val>
                                            <p:strVal val="#ppt_h"/>
                                          </p:val>
                                        </p:tav>
                                      </p:tavLst>
                                    </p:anim>
                                    <p:animEffect transition="in" filter="fade">
                                      <p:cBhvr>
                                        <p:cTn id="39" dur="500"/>
                                        <p:tgtEl>
                                          <p:spTgt spid="61"/>
                                        </p:tgtEl>
                                      </p:cBhvr>
                                    </p:animEffect>
                                  </p:childTnLst>
                                </p:cTn>
                              </p:par>
                              <p:par>
                                <p:cTn id="40" presetID="53" presetClass="entr" presetSubtype="16"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 calcmode="lin" valueType="num">
                                      <p:cBhvr>
                                        <p:cTn id="42" dur="500" fill="hold"/>
                                        <p:tgtEl>
                                          <p:spTgt spid="62"/>
                                        </p:tgtEl>
                                        <p:attrNameLst>
                                          <p:attrName>ppt_w</p:attrName>
                                        </p:attrNameLst>
                                      </p:cBhvr>
                                      <p:tavLst>
                                        <p:tav tm="0">
                                          <p:val>
                                            <p:fltVal val="0"/>
                                          </p:val>
                                        </p:tav>
                                        <p:tav tm="100000">
                                          <p:val>
                                            <p:strVal val="#ppt_w"/>
                                          </p:val>
                                        </p:tav>
                                      </p:tavLst>
                                    </p:anim>
                                    <p:anim calcmode="lin" valueType="num">
                                      <p:cBhvr>
                                        <p:cTn id="43" dur="500" fill="hold"/>
                                        <p:tgtEl>
                                          <p:spTgt spid="62"/>
                                        </p:tgtEl>
                                        <p:attrNameLst>
                                          <p:attrName>ppt_h</p:attrName>
                                        </p:attrNameLst>
                                      </p:cBhvr>
                                      <p:tavLst>
                                        <p:tav tm="0">
                                          <p:val>
                                            <p:fltVal val="0"/>
                                          </p:val>
                                        </p:tav>
                                        <p:tav tm="100000">
                                          <p:val>
                                            <p:strVal val="#ppt_h"/>
                                          </p:val>
                                        </p:tav>
                                      </p:tavLst>
                                    </p:anim>
                                    <p:animEffect transition="in" filter="fade">
                                      <p:cBhvr>
                                        <p:cTn id="44" dur="500"/>
                                        <p:tgtEl>
                                          <p:spTgt spid="62"/>
                                        </p:tgtEl>
                                      </p:cBhvr>
                                    </p:animEffect>
                                  </p:childTnLst>
                                </p:cTn>
                              </p:par>
                              <p:par>
                                <p:cTn id="45" presetID="53" presetClass="entr" presetSubtype="16" fill="hold" nodeType="withEffect">
                                  <p:stCondLst>
                                    <p:cond delay="0"/>
                                  </p:stCondLst>
                                  <p:childTnLst>
                                    <p:set>
                                      <p:cBhvr>
                                        <p:cTn id="46" dur="1" fill="hold">
                                          <p:stCondLst>
                                            <p:cond delay="0"/>
                                          </p:stCondLst>
                                        </p:cTn>
                                        <p:tgtEl>
                                          <p:spTgt spid="64"/>
                                        </p:tgtEl>
                                        <p:attrNameLst>
                                          <p:attrName>style.visibility</p:attrName>
                                        </p:attrNameLst>
                                      </p:cBhvr>
                                      <p:to>
                                        <p:strVal val="visible"/>
                                      </p:to>
                                    </p:set>
                                    <p:anim calcmode="lin" valueType="num">
                                      <p:cBhvr>
                                        <p:cTn id="47" dur="500" fill="hold"/>
                                        <p:tgtEl>
                                          <p:spTgt spid="64"/>
                                        </p:tgtEl>
                                        <p:attrNameLst>
                                          <p:attrName>ppt_w</p:attrName>
                                        </p:attrNameLst>
                                      </p:cBhvr>
                                      <p:tavLst>
                                        <p:tav tm="0">
                                          <p:val>
                                            <p:fltVal val="0"/>
                                          </p:val>
                                        </p:tav>
                                        <p:tav tm="100000">
                                          <p:val>
                                            <p:strVal val="#ppt_w"/>
                                          </p:val>
                                        </p:tav>
                                      </p:tavLst>
                                    </p:anim>
                                    <p:anim calcmode="lin" valueType="num">
                                      <p:cBhvr>
                                        <p:cTn id="48" dur="500" fill="hold"/>
                                        <p:tgtEl>
                                          <p:spTgt spid="64"/>
                                        </p:tgtEl>
                                        <p:attrNameLst>
                                          <p:attrName>ppt_h</p:attrName>
                                        </p:attrNameLst>
                                      </p:cBhvr>
                                      <p:tavLst>
                                        <p:tav tm="0">
                                          <p:val>
                                            <p:fltVal val="0"/>
                                          </p:val>
                                        </p:tav>
                                        <p:tav tm="100000">
                                          <p:val>
                                            <p:strVal val="#ppt_h"/>
                                          </p:val>
                                        </p:tav>
                                      </p:tavLst>
                                    </p:anim>
                                    <p:animEffect transition="in" filter="fade">
                                      <p:cBhvr>
                                        <p:cTn id="49" dur="500"/>
                                        <p:tgtEl>
                                          <p:spTgt spid="64"/>
                                        </p:tgtEl>
                                      </p:cBhvr>
                                    </p:animEffect>
                                  </p:childTnLst>
                                </p:cTn>
                              </p:par>
                              <p:par>
                                <p:cTn id="50" presetID="53" presetClass="entr" presetSubtype="16" fill="hold" nodeType="withEffect">
                                  <p:stCondLst>
                                    <p:cond delay="0"/>
                                  </p:stCondLst>
                                  <p:childTnLst>
                                    <p:set>
                                      <p:cBhvr>
                                        <p:cTn id="51" dur="1" fill="hold">
                                          <p:stCondLst>
                                            <p:cond delay="0"/>
                                          </p:stCondLst>
                                        </p:cTn>
                                        <p:tgtEl>
                                          <p:spTgt spid="65"/>
                                        </p:tgtEl>
                                        <p:attrNameLst>
                                          <p:attrName>style.visibility</p:attrName>
                                        </p:attrNameLst>
                                      </p:cBhvr>
                                      <p:to>
                                        <p:strVal val="visible"/>
                                      </p:to>
                                    </p:set>
                                    <p:anim calcmode="lin" valueType="num">
                                      <p:cBhvr>
                                        <p:cTn id="52" dur="500" fill="hold"/>
                                        <p:tgtEl>
                                          <p:spTgt spid="65"/>
                                        </p:tgtEl>
                                        <p:attrNameLst>
                                          <p:attrName>ppt_w</p:attrName>
                                        </p:attrNameLst>
                                      </p:cBhvr>
                                      <p:tavLst>
                                        <p:tav tm="0">
                                          <p:val>
                                            <p:fltVal val="0"/>
                                          </p:val>
                                        </p:tav>
                                        <p:tav tm="100000">
                                          <p:val>
                                            <p:strVal val="#ppt_w"/>
                                          </p:val>
                                        </p:tav>
                                      </p:tavLst>
                                    </p:anim>
                                    <p:anim calcmode="lin" valueType="num">
                                      <p:cBhvr>
                                        <p:cTn id="53" dur="500" fill="hold"/>
                                        <p:tgtEl>
                                          <p:spTgt spid="65"/>
                                        </p:tgtEl>
                                        <p:attrNameLst>
                                          <p:attrName>ppt_h</p:attrName>
                                        </p:attrNameLst>
                                      </p:cBhvr>
                                      <p:tavLst>
                                        <p:tav tm="0">
                                          <p:val>
                                            <p:fltVal val="0"/>
                                          </p:val>
                                        </p:tav>
                                        <p:tav tm="100000">
                                          <p:val>
                                            <p:strVal val="#ppt_h"/>
                                          </p:val>
                                        </p:tav>
                                      </p:tavLst>
                                    </p:anim>
                                    <p:animEffect transition="in" filter="fade">
                                      <p:cBhvr>
                                        <p:cTn id="54" dur="500"/>
                                        <p:tgtEl>
                                          <p:spTgt spid="65"/>
                                        </p:tgtEl>
                                      </p:cBhvr>
                                    </p:animEffect>
                                  </p:childTnLst>
                                </p:cTn>
                              </p:par>
                              <p:par>
                                <p:cTn id="55" presetID="53" presetClass="entr" presetSubtype="16" fill="hold" nodeType="withEffect">
                                  <p:stCondLst>
                                    <p:cond delay="0"/>
                                  </p:stCondLst>
                                  <p:childTnLst>
                                    <p:set>
                                      <p:cBhvr>
                                        <p:cTn id="56" dur="1" fill="hold">
                                          <p:stCondLst>
                                            <p:cond delay="0"/>
                                          </p:stCondLst>
                                        </p:cTn>
                                        <p:tgtEl>
                                          <p:spTgt spid="66"/>
                                        </p:tgtEl>
                                        <p:attrNameLst>
                                          <p:attrName>style.visibility</p:attrName>
                                        </p:attrNameLst>
                                      </p:cBhvr>
                                      <p:to>
                                        <p:strVal val="visible"/>
                                      </p:to>
                                    </p:set>
                                    <p:anim calcmode="lin" valueType="num">
                                      <p:cBhvr>
                                        <p:cTn id="57" dur="500" fill="hold"/>
                                        <p:tgtEl>
                                          <p:spTgt spid="66"/>
                                        </p:tgtEl>
                                        <p:attrNameLst>
                                          <p:attrName>ppt_w</p:attrName>
                                        </p:attrNameLst>
                                      </p:cBhvr>
                                      <p:tavLst>
                                        <p:tav tm="0">
                                          <p:val>
                                            <p:fltVal val="0"/>
                                          </p:val>
                                        </p:tav>
                                        <p:tav tm="100000">
                                          <p:val>
                                            <p:strVal val="#ppt_w"/>
                                          </p:val>
                                        </p:tav>
                                      </p:tavLst>
                                    </p:anim>
                                    <p:anim calcmode="lin" valueType="num">
                                      <p:cBhvr>
                                        <p:cTn id="58" dur="500" fill="hold"/>
                                        <p:tgtEl>
                                          <p:spTgt spid="66"/>
                                        </p:tgtEl>
                                        <p:attrNameLst>
                                          <p:attrName>ppt_h</p:attrName>
                                        </p:attrNameLst>
                                      </p:cBhvr>
                                      <p:tavLst>
                                        <p:tav tm="0">
                                          <p:val>
                                            <p:fltVal val="0"/>
                                          </p:val>
                                        </p:tav>
                                        <p:tav tm="100000">
                                          <p:val>
                                            <p:strVal val="#ppt_h"/>
                                          </p:val>
                                        </p:tav>
                                      </p:tavLst>
                                    </p:anim>
                                    <p:animEffect transition="in" filter="fade">
                                      <p:cBhvr>
                                        <p:cTn id="59" dur="500"/>
                                        <p:tgtEl>
                                          <p:spTgt spid="66"/>
                                        </p:tgtEl>
                                      </p:cBhvr>
                                    </p:animEffect>
                                  </p:childTnLst>
                                </p:cTn>
                              </p:par>
                              <p:par>
                                <p:cTn id="60" presetID="53" presetClass="entr" presetSubtype="16" fill="hold" nodeType="withEffect">
                                  <p:stCondLst>
                                    <p:cond delay="0"/>
                                  </p:stCondLst>
                                  <p:childTnLst>
                                    <p:set>
                                      <p:cBhvr>
                                        <p:cTn id="61" dur="1" fill="hold">
                                          <p:stCondLst>
                                            <p:cond delay="0"/>
                                          </p:stCondLst>
                                        </p:cTn>
                                        <p:tgtEl>
                                          <p:spTgt spid="71"/>
                                        </p:tgtEl>
                                        <p:attrNameLst>
                                          <p:attrName>style.visibility</p:attrName>
                                        </p:attrNameLst>
                                      </p:cBhvr>
                                      <p:to>
                                        <p:strVal val="visible"/>
                                      </p:to>
                                    </p:set>
                                    <p:anim calcmode="lin" valueType="num">
                                      <p:cBhvr>
                                        <p:cTn id="62" dur="500" fill="hold"/>
                                        <p:tgtEl>
                                          <p:spTgt spid="71"/>
                                        </p:tgtEl>
                                        <p:attrNameLst>
                                          <p:attrName>ppt_w</p:attrName>
                                        </p:attrNameLst>
                                      </p:cBhvr>
                                      <p:tavLst>
                                        <p:tav tm="0">
                                          <p:val>
                                            <p:fltVal val="0"/>
                                          </p:val>
                                        </p:tav>
                                        <p:tav tm="100000">
                                          <p:val>
                                            <p:strVal val="#ppt_w"/>
                                          </p:val>
                                        </p:tav>
                                      </p:tavLst>
                                    </p:anim>
                                    <p:anim calcmode="lin" valueType="num">
                                      <p:cBhvr>
                                        <p:cTn id="63" dur="500" fill="hold"/>
                                        <p:tgtEl>
                                          <p:spTgt spid="71"/>
                                        </p:tgtEl>
                                        <p:attrNameLst>
                                          <p:attrName>ppt_h</p:attrName>
                                        </p:attrNameLst>
                                      </p:cBhvr>
                                      <p:tavLst>
                                        <p:tav tm="0">
                                          <p:val>
                                            <p:fltVal val="0"/>
                                          </p:val>
                                        </p:tav>
                                        <p:tav tm="100000">
                                          <p:val>
                                            <p:strVal val="#ppt_h"/>
                                          </p:val>
                                        </p:tav>
                                      </p:tavLst>
                                    </p:anim>
                                    <p:animEffect transition="in" filter="fade">
                                      <p:cBhvr>
                                        <p:cTn id="64" dur="500"/>
                                        <p:tgtEl>
                                          <p:spTgt spid="71"/>
                                        </p:tgtEl>
                                      </p:cBhvr>
                                    </p:animEffect>
                                  </p:childTnLst>
                                </p:cTn>
                              </p:par>
                              <p:par>
                                <p:cTn id="65" presetID="53" presetClass="entr" presetSubtype="16" fill="hold" nodeType="withEffect">
                                  <p:stCondLst>
                                    <p:cond delay="0"/>
                                  </p:stCondLst>
                                  <p:childTnLst>
                                    <p:set>
                                      <p:cBhvr>
                                        <p:cTn id="66" dur="1" fill="hold">
                                          <p:stCondLst>
                                            <p:cond delay="0"/>
                                          </p:stCondLst>
                                        </p:cTn>
                                        <p:tgtEl>
                                          <p:spTgt spid="72"/>
                                        </p:tgtEl>
                                        <p:attrNameLst>
                                          <p:attrName>style.visibility</p:attrName>
                                        </p:attrNameLst>
                                      </p:cBhvr>
                                      <p:to>
                                        <p:strVal val="visible"/>
                                      </p:to>
                                    </p:set>
                                    <p:anim calcmode="lin" valueType="num">
                                      <p:cBhvr>
                                        <p:cTn id="67" dur="500" fill="hold"/>
                                        <p:tgtEl>
                                          <p:spTgt spid="72"/>
                                        </p:tgtEl>
                                        <p:attrNameLst>
                                          <p:attrName>ppt_w</p:attrName>
                                        </p:attrNameLst>
                                      </p:cBhvr>
                                      <p:tavLst>
                                        <p:tav tm="0">
                                          <p:val>
                                            <p:fltVal val="0"/>
                                          </p:val>
                                        </p:tav>
                                        <p:tav tm="100000">
                                          <p:val>
                                            <p:strVal val="#ppt_w"/>
                                          </p:val>
                                        </p:tav>
                                      </p:tavLst>
                                    </p:anim>
                                    <p:anim calcmode="lin" valueType="num">
                                      <p:cBhvr>
                                        <p:cTn id="68" dur="500" fill="hold"/>
                                        <p:tgtEl>
                                          <p:spTgt spid="72"/>
                                        </p:tgtEl>
                                        <p:attrNameLst>
                                          <p:attrName>ppt_h</p:attrName>
                                        </p:attrNameLst>
                                      </p:cBhvr>
                                      <p:tavLst>
                                        <p:tav tm="0">
                                          <p:val>
                                            <p:fltVal val="0"/>
                                          </p:val>
                                        </p:tav>
                                        <p:tav tm="100000">
                                          <p:val>
                                            <p:strVal val="#ppt_h"/>
                                          </p:val>
                                        </p:tav>
                                      </p:tavLst>
                                    </p:anim>
                                    <p:animEffect transition="in" filter="fade">
                                      <p:cBhvr>
                                        <p:cTn id="69" dur="500"/>
                                        <p:tgtEl>
                                          <p:spTgt spid="72"/>
                                        </p:tgtEl>
                                      </p:cBhvr>
                                    </p:animEffect>
                                  </p:childTnLst>
                                </p:cTn>
                              </p:par>
                              <p:par>
                                <p:cTn id="70" presetID="53" presetClass="entr" presetSubtype="16" fill="hold" nodeType="withEffect">
                                  <p:stCondLst>
                                    <p:cond delay="0"/>
                                  </p:stCondLst>
                                  <p:childTnLst>
                                    <p:set>
                                      <p:cBhvr>
                                        <p:cTn id="71" dur="1" fill="hold">
                                          <p:stCondLst>
                                            <p:cond delay="0"/>
                                          </p:stCondLst>
                                        </p:cTn>
                                        <p:tgtEl>
                                          <p:spTgt spid="73"/>
                                        </p:tgtEl>
                                        <p:attrNameLst>
                                          <p:attrName>style.visibility</p:attrName>
                                        </p:attrNameLst>
                                      </p:cBhvr>
                                      <p:to>
                                        <p:strVal val="visible"/>
                                      </p:to>
                                    </p:set>
                                    <p:anim calcmode="lin" valueType="num">
                                      <p:cBhvr>
                                        <p:cTn id="72" dur="500" fill="hold"/>
                                        <p:tgtEl>
                                          <p:spTgt spid="73"/>
                                        </p:tgtEl>
                                        <p:attrNameLst>
                                          <p:attrName>ppt_w</p:attrName>
                                        </p:attrNameLst>
                                      </p:cBhvr>
                                      <p:tavLst>
                                        <p:tav tm="0">
                                          <p:val>
                                            <p:fltVal val="0"/>
                                          </p:val>
                                        </p:tav>
                                        <p:tav tm="100000">
                                          <p:val>
                                            <p:strVal val="#ppt_w"/>
                                          </p:val>
                                        </p:tav>
                                      </p:tavLst>
                                    </p:anim>
                                    <p:anim calcmode="lin" valueType="num">
                                      <p:cBhvr>
                                        <p:cTn id="73" dur="500" fill="hold"/>
                                        <p:tgtEl>
                                          <p:spTgt spid="73"/>
                                        </p:tgtEl>
                                        <p:attrNameLst>
                                          <p:attrName>ppt_h</p:attrName>
                                        </p:attrNameLst>
                                      </p:cBhvr>
                                      <p:tavLst>
                                        <p:tav tm="0">
                                          <p:val>
                                            <p:fltVal val="0"/>
                                          </p:val>
                                        </p:tav>
                                        <p:tav tm="100000">
                                          <p:val>
                                            <p:strVal val="#ppt_h"/>
                                          </p:val>
                                        </p:tav>
                                      </p:tavLst>
                                    </p:anim>
                                    <p:animEffect transition="in" filter="fade">
                                      <p:cBhvr>
                                        <p:cTn id="74" dur="500"/>
                                        <p:tgtEl>
                                          <p:spTgt spid="73"/>
                                        </p:tgtEl>
                                      </p:cBhvr>
                                    </p:animEffect>
                                  </p:childTnLst>
                                </p:cTn>
                              </p:par>
                              <p:par>
                                <p:cTn id="75" presetID="53" presetClass="entr" presetSubtype="16" fill="hold" nodeType="withEffect">
                                  <p:stCondLst>
                                    <p:cond delay="0"/>
                                  </p:stCondLst>
                                  <p:childTnLst>
                                    <p:set>
                                      <p:cBhvr>
                                        <p:cTn id="76" dur="1" fill="hold">
                                          <p:stCondLst>
                                            <p:cond delay="0"/>
                                          </p:stCondLst>
                                        </p:cTn>
                                        <p:tgtEl>
                                          <p:spTgt spid="74"/>
                                        </p:tgtEl>
                                        <p:attrNameLst>
                                          <p:attrName>style.visibility</p:attrName>
                                        </p:attrNameLst>
                                      </p:cBhvr>
                                      <p:to>
                                        <p:strVal val="visible"/>
                                      </p:to>
                                    </p:set>
                                    <p:anim calcmode="lin" valueType="num">
                                      <p:cBhvr>
                                        <p:cTn id="77" dur="500" fill="hold"/>
                                        <p:tgtEl>
                                          <p:spTgt spid="74"/>
                                        </p:tgtEl>
                                        <p:attrNameLst>
                                          <p:attrName>ppt_w</p:attrName>
                                        </p:attrNameLst>
                                      </p:cBhvr>
                                      <p:tavLst>
                                        <p:tav tm="0">
                                          <p:val>
                                            <p:fltVal val="0"/>
                                          </p:val>
                                        </p:tav>
                                        <p:tav tm="100000">
                                          <p:val>
                                            <p:strVal val="#ppt_w"/>
                                          </p:val>
                                        </p:tav>
                                      </p:tavLst>
                                    </p:anim>
                                    <p:anim calcmode="lin" valueType="num">
                                      <p:cBhvr>
                                        <p:cTn id="78" dur="500" fill="hold"/>
                                        <p:tgtEl>
                                          <p:spTgt spid="74"/>
                                        </p:tgtEl>
                                        <p:attrNameLst>
                                          <p:attrName>ppt_h</p:attrName>
                                        </p:attrNameLst>
                                      </p:cBhvr>
                                      <p:tavLst>
                                        <p:tav tm="0">
                                          <p:val>
                                            <p:fltVal val="0"/>
                                          </p:val>
                                        </p:tav>
                                        <p:tav tm="100000">
                                          <p:val>
                                            <p:strVal val="#ppt_h"/>
                                          </p:val>
                                        </p:tav>
                                      </p:tavLst>
                                    </p:anim>
                                    <p:animEffect transition="in" filter="fade">
                                      <p:cBhvr>
                                        <p:cTn id="79" dur="500"/>
                                        <p:tgtEl>
                                          <p:spTgt spid="74"/>
                                        </p:tgtEl>
                                      </p:cBhvr>
                                    </p:animEffect>
                                  </p:childTnLst>
                                </p:cTn>
                              </p:par>
                              <p:par>
                                <p:cTn id="80" presetID="53" presetClass="entr" presetSubtype="16" fill="hold" nodeType="withEffect">
                                  <p:stCondLst>
                                    <p:cond delay="0"/>
                                  </p:stCondLst>
                                  <p:childTnLst>
                                    <p:set>
                                      <p:cBhvr>
                                        <p:cTn id="81" dur="1" fill="hold">
                                          <p:stCondLst>
                                            <p:cond delay="0"/>
                                          </p:stCondLst>
                                        </p:cTn>
                                        <p:tgtEl>
                                          <p:spTgt spid="75"/>
                                        </p:tgtEl>
                                        <p:attrNameLst>
                                          <p:attrName>style.visibility</p:attrName>
                                        </p:attrNameLst>
                                      </p:cBhvr>
                                      <p:to>
                                        <p:strVal val="visible"/>
                                      </p:to>
                                    </p:set>
                                    <p:anim calcmode="lin" valueType="num">
                                      <p:cBhvr>
                                        <p:cTn id="82" dur="500" fill="hold"/>
                                        <p:tgtEl>
                                          <p:spTgt spid="75"/>
                                        </p:tgtEl>
                                        <p:attrNameLst>
                                          <p:attrName>ppt_w</p:attrName>
                                        </p:attrNameLst>
                                      </p:cBhvr>
                                      <p:tavLst>
                                        <p:tav tm="0">
                                          <p:val>
                                            <p:fltVal val="0"/>
                                          </p:val>
                                        </p:tav>
                                        <p:tav tm="100000">
                                          <p:val>
                                            <p:strVal val="#ppt_w"/>
                                          </p:val>
                                        </p:tav>
                                      </p:tavLst>
                                    </p:anim>
                                    <p:anim calcmode="lin" valueType="num">
                                      <p:cBhvr>
                                        <p:cTn id="83" dur="500" fill="hold"/>
                                        <p:tgtEl>
                                          <p:spTgt spid="75"/>
                                        </p:tgtEl>
                                        <p:attrNameLst>
                                          <p:attrName>ppt_h</p:attrName>
                                        </p:attrNameLst>
                                      </p:cBhvr>
                                      <p:tavLst>
                                        <p:tav tm="0">
                                          <p:val>
                                            <p:fltVal val="0"/>
                                          </p:val>
                                        </p:tav>
                                        <p:tav tm="100000">
                                          <p:val>
                                            <p:strVal val="#ppt_h"/>
                                          </p:val>
                                        </p:tav>
                                      </p:tavLst>
                                    </p:anim>
                                    <p:animEffect transition="in" filter="fade">
                                      <p:cBhvr>
                                        <p:cTn id="84" dur="500"/>
                                        <p:tgtEl>
                                          <p:spTgt spid="75"/>
                                        </p:tgtEl>
                                      </p:cBhvr>
                                    </p:animEffect>
                                  </p:childTnLst>
                                </p:cTn>
                              </p:par>
                              <p:par>
                                <p:cTn id="85" presetID="53" presetClass="entr" presetSubtype="16" fill="hold" nodeType="withEffect">
                                  <p:stCondLst>
                                    <p:cond delay="0"/>
                                  </p:stCondLst>
                                  <p:childTnLst>
                                    <p:set>
                                      <p:cBhvr>
                                        <p:cTn id="86" dur="1" fill="hold">
                                          <p:stCondLst>
                                            <p:cond delay="0"/>
                                          </p:stCondLst>
                                        </p:cTn>
                                        <p:tgtEl>
                                          <p:spTgt spid="79"/>
                                        </p:tgtEl>
                                        <p:attrNameLst>
                                          <p:attrName>style.visibility</p:attrName>
                                        </p:attrNameLst>
                                      </p:cBhvr>
                                      <p:to>
                                        <p:strVal val="visible"/>
                                      </p:to>
                                    </p:set>
                                    <p:anim calcmode="lin" valueType="num">
                                      <p:cBhvr>
                                        <p:cTn id="87" dur="500" fill="hold"/>
                                        <p:tgtEl>
                                          <p:spTgt spid="79"/>
                                        </p:tgtEl>
                                        <p:attrNameLst>
                                          <p:attrName>ppt_w</p:attrName>
                                        </p:attrNameLst>
                                      </p:cBhvr>
                                      <p:tavLst>
                                        <p:tav tm="0">
                                          <p:val>
                                            <p:fltVal val="0"/>
                                          </p:val>
                                        </p:tav>
                                        <p:tav tm="100000">
                                          <p:val>
                                            <p:strVal val="#ppt_w"/>
                                          </p:val>
                                        </p:tav>
                                      </p:tavLst>
                                    </p:anim>
                                    <p:anim calcmode="lin" valueType="num">
                                      <p:cBhvr>
                                        <p:cTn id="88" dur="500" fill="hold"/>
                                        <p:tgtEl>
                                          <p:spTgt spid="79"/>
                                        </p:tgtEl>
                                        <p:attrNameLst>
                                          <p:attrName>ppt_h</p:attrName>
                                        </p:attrNameLst>
                                      </p:cBhvr>
                                      <p:tavLst>
                                        <p:tav tm="0">
                                          <p:val>
                                            <p:fltVal val="0"/>
                                          </p:val>
                                        </p:tav>
                                        <p:tav tm="100000">
                                          <p:val>
                                            <p:strVal val="#ppt_h"/>
                                          </p:val>
                                        </p:tav>
                                      </p:tavLst>
                                    </p:anim>
                                    <p:animEffect transition="in" filter="fade">
                                      <p:cBhvr>
                                        <p:cTn id="89" dur="500"/>
                                        <p:tgtEl>
                                          <p:spTgt spid="79"/>
                                        </p:tgtEl>
                                      </p:cBhvr>
                                    </p:animEffect>
                                  </p:childTnLst>
                                </p:cTn>
                              </p:par>
                              <p:par>
                                <p:cTn id="90" presetID="53" presetClass="entr" presetSubtype="16" fill="hold" nodeType="withEffect">
                                  <p:stCondLst>
                                    <p:cond delay="0"/>
                                  </p:stCondLst>
                                  <p:childTnLst>
                                    <p:set>
                                      <p:cBhvr>
                                        <p:cTn id="91" dur="1" fill="hold">
                                          <p:stCondLst>
                                            <p:cond delay="0"/>
                                          </p:stCondLst>
                                        </p:cTn>
                                        <p:tgtEl>
                                          <p:spTgt spid="80"/>
                                        </p:tgtEl>
                                        <p:attrNameLst>
                                          <p:attrName>style.visibility</p:attrName>
                                        </p:attrNameLst>
                                      </p:cBhvr>
                                      <p:to>
                                        <p:strVal val="visible"/>
                                      </p:to>
                                    </p:set>
                                    <p:anim calcmode="lin" valueType="num">
                                      <p:cBhvr>
                                        <p:cTn id="92" dur="500" fill="hold"/>
                                        <p:tgtEl>
                                          <p:spTgt spid="80"/>
                                        </p:tgtEl>
                                        <p:attrNameLst>
                                          <p:attrName>ppt_w</p:attrName>
                                        </p:attrNameLst>
                                      </p:cBhvr>
                                      <p:tavLst>
                                        <p:tav tm="0">
                                          <p:val>
                                            <p:fltVal val="0"/>
                                          </p:val>
                                        </p:tav>
                                        <p:tav tm="100000">
                                          <p:val>
                                            <p:strVal val="#ppt_w"/>
                                          </p:val>
                                        </p:tav>
                                      </p:tavLst>
                                    </p:anim>
                                    <p:anim calcmode="lin" valueType="num">
                                      <p:cBhvr>
                                        <p:cTn id="93" dur="500" fill="hold"/>
                                        <p:tgtEl>
                                          <p:spTgt spid="80"/>
                                        </p:tgtEl>
                                        <p:attrNameLst>
                                          <p:attrName>ppt_h</p:attrName>
                                        </p:attrNameLst>
                                      </p:cBhvr>
                                      <p:tavLst>
                                        <p:tav tm="0">
                                          <p:val>
                                            <p:fltVal val="0"/>
                                          </p:val>
                                        </p:tav>
                                        <p:tav tm="100000">
                                          <p:val>
                                            <p:strVal val="#ppt_h"/>
                                          </p:val>
                                        </p:tav>
                                      </p:tavLst>
                                    </p:anim>
                                    <p:animEffect transition="in" filter="fade">
                                      <p:cBhvr>
                                        <p:cTn id="94" dur="500"/>
                                        <p:tgtEl>
                                          <p:spTgt spid="80"/>
                                        </p:tgtEl>
                                      </p:cBhvr>
                                    </p:animEffect>
                                  </p:childTnLst>
                                </p:cTn>
                              </p:par>
                              <p:par>
                                <p:cTn id="95" presetID="53" presetClass="entr" presetSubtype="16" fill="hold" nodeType="withEffect">
                                  <p:stCondLst>
                                    <p:cond delay="0"/>
                                  </p:stCondLst>
                                  <p:childTnLst>
                                    <p:set>
                                      <p:cBhvr>
                                        <p:cTn id="96" dur="1" fill="hold">
                                          <p:stCondLst>
                                            <p:cond delay="0"/>
                                          </p:stCondLst>
                                        </p:cTn>
                                        <p:tgtEl>
                                          <p:spTgt spid="81"/>
                                        </p:tgtEl>
                                        <p:attrNameLst>
                                          <p:attrName>style.visibility</p:attrName>
                                        </p:attrNameLst>
                                      </p:cBhvr>
                                      <p:to>
                                        <p:strVal val="visible"/>
                                      </p:to>
                                    </p:set>
                                    <p:anim calcmode="lin" valueType="num">
                                      <p:cBhvr>
                                        <p:cTn id="97" dur="500" fill="hold"/>
                                        <p:tgtEl>
                                          <p:spTgt spid="81"/>
                                        </p:tgtEl>
                                        <p:attrNameLst>
                                          <p:attrName>ppt_w</p:attrName>
                                        </p:attrNameLst>
                                      </p:cBhvr>
                                      <p:tavLst>
                                        <p:tav tm="0">
                                          <p:val>
                                            <p:fltVal val="0"/>
                                          </p:val>
                                        </p:tav>
                                        <p:tav tm="100000">
                                          <p:val>
                                            <p:strVal val="#ppt_w"/>
                                          </p:val>
                                        </p:tav>
                                      </p:tavLst>
                                    </p:anim>
                                    <p:anim calcmode="lin" valueType="num">
                                      <p:cBhvr>
                                        <p:cTn id="98" dur="500" fill="hold"/>
                                        <p:tgtEl>
                                          <p:spTgt spid="81"/>
                                        </p:tgtEl>
                                        <p:attrNameLst>
                                          <p:attrName>ppt_h</p:attrName>
                                        </p:attrNameLst>
                                      </p:cBhvr>
                                      <p:tavLst>
                                        <p:tav tm="0">
                                          <p:val>
                                            <p:fltVal val="0"/>
                                          </p:val>
                                        </p:tav>
                                        <p:tav tm="100000">
                                          <p:val>
                                            <p:strVal val="#ppt_h"/>
                                          </p:val>
                                        </p:tav>
                                      </p:tavLst>
                                    </p:anim>
                                    <p:animEffect transition="in" filter="fade">
                                      <p:cBhvr>
                                        <p:cTn id="99" dur="500"/>
                                        <p:tgtEl>
                                          <p:spTgt spid="81"/>
                                        </p:tgtEl>
                                      </p:cBhvr>
                                    </p:animEffect>
                                  </p:childTnLst>
                                </p:cTn>
                              </p:par>
                              <p:par>
                                <p:cTn id="100" presetID="53" presetClass="entr" presetSubtype="16" fill="hold" nodeType="withEffect">
                                  <p:stCondLst>
                                    <p:cond delay="0"/>
                                  </p:stCondLst>
                                  <p:childTnLst>
                                    <p:set>
                                      <p:cBhvr>
                                        <p:cTn id="101" dur="1" fill="hold">
                                          <p:stCondLst>
                                            <p:cond delay="0"/>
                                          </p:stCondLst>
                                        </p:cTn>
                                        <p:tgtEl>
                                          <p:spTgt spid="82"/>
                                        </p:tgtEl>
                                        <p:attrNameLst>
                                          <p:attrName>style.visibility</p:attrName>
                                        </p:attrNameLst>
                                      </p:cBhvr>
                                      <p:to>
                                        <p:strVal val="visible"/>
                                      </p:to>
                                    </p:set>
                                    <p:anim calcmode="lin" valueType="num">
                                      <p:cBhvr>
                                        <p:cTn id="102" dur="500" fill="hold"/>
                                        <p:tgtEl>
                                          <p:spTgt spid="82"/>
                                        </p:tgtEl>
                                        <p:attrNameLst>
                                          <p:attrName>ppt_w</p:attrName>
                                        </p:attrNameLst>
                                      </p:cBhvr>
                                      <p:tavLst>
                                        <p:tav tm="0">
                                          <p:val>
                                            <p:fltVal val="0"/>
                                          </p:val>
                                        </p:tav>
                                        <p:tav tm="100000">
                                          <p:val>
                                            <p:strVal val="#ppt_w"/>
                                          </p:val>
                                        </p:tav>
                                      </p:tavLst>
                                    </p:anim>
                                    <p:anim calcmode="lin" valueType="num">
                                      <p:cBhvr>
                                        <p:cTn id="103" dur="500" fill="hold"/>
                                        <p:tgtEl>
                                          <p:spTgt spid="82"/>
                                        </p:tgtEl>
                                        <p:attrNameLst>
                                          <p:attrName>ppt_h</p:attrName>
                                        </p:attrNameLst>
                                      </p:cBhvr>
                                      <p:tavLst>
                                        <p:tav tm="0">
                                          <p:val>
                                            <p:fltVal val="0"/>
                                          </p:val>
                                        </p:tav>
                                        <p:tav tm="100000">
                                          <p:val>
                                            <p:strVal val="#ppt_h"/>
                                          </p:val>
                                        </p:tav>
                                      </p:tavLst>
                                    </p:anim>
                                    <p:animEffect transition="in" filter="fade">
                                      <p:cBhvr>
                                        <p:cTn id="104" dur="500"/>
                                        <p:tgtEl>
                                          <p:spTgt spid="82"/>
                                        </p:tgtEl>
                                      </p:cBhvr>
                                    </p:animEffect>
                                  </p:childTnLst>
                                </p:cTn>
                              </p:par>
                              <p:par>
                                <p:cTn id="105" presetID="53" presetClass="entr" presetSubtype="16" fill="hold" nodeType="withEffect">
                                  <p:stCondLst>
                                    <p:cond delay="0"/>
                                  </p:stCondLst>
                                  <p:childTnLst>
                                    <p:set>
                                      <p:cBhvr>
                                        <p:cTn id="106" dur="1" fill="hold">
                                          <p:stCondLst>
                                            <p:cond delay="0"/>
                                          </p:stCondLst>
                                        </p:cTn>
                                        <p:tgtEl>
                                          <p:spTgt spid="83"/>
                                        </p:tgtEl>
                                        <p:attrNameLst>
                                          <p:attrName>style.visibility</p:attrName>
                                        </p:attrNameLst>
                                      </p:cBhvr>
                                      <p:to>
                                        <p:strVal val="visible"/>
                                      </p:to>
                                    </p:set>
                                    <p:anim calcmode="lin" valueType="num">
                                      <p:cBhvr>
                                        <p:cTn id="107" dur="500" fill="hold"/>
                                        <p:tgtEl>
                                          <p:spTgt spid="83"/>
                                        </p:tgtEl>
                                        <p:attrNameLst>
                                          <p:attrName>ppt_w</p:attrName>
                                        </p:attrNameLst>
                                      </p:cBhvr>
                                      <p:tavLst>
                                        <p:tav tm="0">
                                          <p:val>
                                            <p:fltVal val="0"/>
                                          </p:val>
                                        </p:tav>
                                        <p:tav tm="100000">
                                          <p:val>
                                            <p:strVal val="#ppt_w"/>
                                          </p:val>
                                        </p:tav>
                                      </p:tavLst>
                                    </p:anim>
                                    <p:anim calcmode="lin" valueType="num">
                                      <p:cBhvr>
                                        <p:cTn id="108" dur="500" fill="hold"/>
                                        <p:tgtEl>
                                          <p:spTgt spid="83"/>
                                        </p:tgtEl>
                                        <p:attrNameLst>
                                          <p:attrName>ppt_h</p:attrName>
                                        </p:attrNameLst>
                                      </p:cBhvr>
                                      <p:tavLst>
                                        <p:tav tm="0">
                                          <p:val>
                                            <p:fltVal val="0"/>
                                          </p:val>
                                        </p:tav>
                                        <p:tav tm="100000">
                                          <p:val>
                                            <p:strVal val="#ppt_h"/>
                                          </p:val>
                                        </p:tav>
                                      </p:tavLst>
                                    </p:anim>
                                    <p:animEffect transition="in" filter="fade">
                                      <p:cBhvr>
                                        <p:cTn id="109" dur="500"/>
                                        <p:tgtEl>
                                          <p:spTgt spid="83"/>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26"/>
                                        </p:tgtEl>
                                        <p:attrNameLst>
                                          <p:attrName>style.visibility</p:attrName>
                                        </p:attrNameLst>
                                      </p:cBhvr>
                                      <p:to>
                                        <p:strVal val="visible"/>
                                      </p:to>
                                    </p:set>
                                    <p:anim calcmode="lin" valueType="num">
                                      <p:cBhvr>
                                        <p:cTn id="112" dur="500" fill="hold"/>
                                        <p:tgtEl>
                                          <p:spTgt spid="26"/>
                                        </p:tgtEl>
                                        <p:attrNameLst>
                                          <p:attrName>ppt_w</p:attrName>
                                        </p:attrNameLst>
                                      </p:cBhvr>
                                      <p:tavLst>
                                        <p:tav tm="0">
                                          <p:val>
                                            <p:fltVal val="0"/>
                                          </p:val>
                                        </p:tav>
                                        <p:tav tm="100000">
                                          <p:val>
                                            <p:strVal val="#ppt_w"/>
                                          </p:val>
                                        </p:tav>
                                      </p:tavLst>
                                    </p:anim>
                                    <p:anim calcmode="lin" valueType="num">
                                      <p:cBhvr>
                                        <p:cTn id="113" dur="500" fill="hold"/>
                                        <p:tgtEl>
                                          <p:spTgt spid="26"/>
                                        </p:tgtEl>
                                        <p:attrNameLst>
                                          <p:attrName>ppt_h</p:attrName>
                                        </p:attrNameLst>
                                      </p:cBhvr>
                                      <p:tavLst>
                                        <p:tav tm="0">
                                          <p:val>
                                            <p:fltVal val="0"/>
                                          </p:val>
                                        </p:tav>
                                        <p:tav tm="100000">
                                          <p:val>
                                            <p:strVal val="#ppt_h"/>
                                          </p:val>
                                        </p:tav>
                                      </p:tavLst>
                                    </p:anim>
                                    <p:animEffect transition="in" filter="fade">
                                      <p:cBhvr>
                                        <p:cTn id="114" dur="500"/>
                                        <p:tgtEl>
                                          <p:spTgt spid="26"/>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86"/>
                                        </p:tgtEl>
                                        <p:attrNameLst>
                                          <p:attrName>style.visibility</p:attrName>
                                        </p:attrNameLst>
                                      </p:cBhvr>
                                      <p:to>
                                        <p:strVal val="visible"/>
                                      </p:to>
                                    </p:set>
                                    <p:anim calcmode="lin" valueType="num">
                                      <p:cBhvr>
                                        <p:cTn id="117" dur="500" fill="hold"/>
                                        <p:tgtEl>
                                          <p:spTgt spid="86"/>
                                        </p:tgtEl>
                                        <p:attrNameLst>
                                          <p:attrName>ppt_w</p:attrName>
                                        </p:attrNameLst>
                                      </p:cBhvr>
                                      <p:tavLst>
                                        <p:tav tm="0">
                                          <p:val>
                                            <p:fltVal val="0"/>
                                          </p:val>
                                        </p:tav>
                                        <p:tav tm="100000">
                                          <p:val>
                                            <p:strVal val="#ppt_w"/>
                                          </p:val>
                                        </p:tav>
                                      </p:tavLst>
                                    </p:anim>
                                    <p:anim calcmode="lin" valueType="num">
                                      <p:cBhvr>
                                        <p:cTn id="118" dur="500" fill="hold"/>
                                        <p:tgtEl>
                                          <p:spTgt spid="86"/>
                                        </p:tgtEl>
                                        <p:attrNameLst>
                                          <p:attrName>ppt_h</p:attrName>
                                        </p:attrNameLst>
                                      </p:cBhvr>
                                      <p:tavLst>
                                        <p:tav tm="0">
                                          <p:val>
                                            <p:fltVal val="0"/>
                                          </p:val>
                                        </p:tav>
                                        <p:tav tm="100000">
                                          <p:val>
                                            <p:strVal val="#ppt_h"/>
                                          </p:val>
                                        </p:tav>
                                      </p:tavLst>
                                    </p:anim>
                                    <p:animEffect transition="in" filter="fade">
                                      <p:cBhvr>
                                        <p:cTn id="119" dur="500"/>
                                        <p:tgtEl>
                                          <p:spTgt spid="86"/>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88"/>
                                        </p:tgtEl>
                                        <p:attrNameLst>
                                          <p:attrName>style.visibility</p:attrName>
                                        </p:attrNameLst>
                                      </p:cBhvr>
                                      <p:to>
                                        <p:strVal val="visible"/>
                                      </p:to>
                                    </p:set>
                                    <p:anim calcmode="lin" valueType="num">
                                      <p:cBhvr>
                                        <p:cTn id="122" dur="500" fill="hold"/>
                                        <p:tgtEl>
                                          <p:spTgt spid="88"/>
                                        </p:tgtEl>
                                        <p:attrNameLst>
                                          <p:attrName>ppt_w</p:attrName>
                                        </p:attrNameLst>
                                      </p:cBhvr>
                                      <p:tavLst>
                                        <p:tav tm="0">
                                          <p:val>
                                            <p:fltVal val="0"/>
                                          </p:val>
                                        </p:tav>
                                        <p:tav tm="100000">
                                          <p:val>
                                            <p:strVal val="#ppt_w"/>
                                          </p:val>
                                        </p:tav>
                                      </p:tavLst>
                                    </p:anim>
                                    <p:anim calcmode="lin" valueType="num">
                                      <p:cBhvr>
                                        <p:cTn id="123" dur="500" fill="hold"/>
                                        <p:tgtEl>
                                          <p:spTgt spid="88"/>
                                        </p:tgtEl>
                                        <p:attrNameLst>
                                          <p:attrName>ppt_h</p:attrName>
                                        </p:attrNameLst>
                                      </p:cBhvr>
                                      <p:tavLst>
                                        <p:tav tm="0">
                                          <p:val>
                                            <p:fltVal val="0"/>
                                          </p:val>
                                        </p:tav>
                                        <p:tav tm="100000">
                                          <p:val>
                                            <p:strVal val="#ppt_h"/>
                                          </p:val>
                                        </p:tav>
                                      </p:tavLst>
                                    </p:anim>
                                    <p:animEffect transition="in" filter="fade">
                                      <p:cBhvr>
                                        <p:cTn id="124" dur="500"/>
                                        <p:tgtEl>
                                          <p:spTgt spid="88"/>
                                        </p:tgtEl>
                                      </p:cBhvr>
                                    </p:animEffect>
                                  </p:childTnLst>
                                </p:cTn>
                              </p:par>
                              <p:par>
                                <p:cTn id="125" presetID="53" presetClass="entr" presetSubtype="16" fill="hold" nodeType="withEffect">
                                  <p:stCondLst>
                                    <p:cond delay="0"/>
                                  </p:stCondLst>
                                  <p:childTnLst>
                                    <p:set>
                                      <p:cBhvr>
                                        <p:cTn id="126" dur="1" fill="hold">
                                          <p:stCondLst>
                                            <p:cond delay="0"/>
                                          </p:stCondLst>
                                        </p:cTn>
                                        <p:tgtEl>
                                          <p:spTgt spid="93"/>
                                        </p:tgtEl>
                                        <p:attrNameLst>
                                          <p:attrName>style.visibility</p:attrName>
                                        </p:attrNameLst>
                                      </p:cBhvr>
                                      <p:to>
                                        <p:strVal val="visible"/>
                                      </p:to>
                                    </p:set>
                                    <p:anim calcmode="lin" valueType="num">
                                      <p:cBhvr>
                                        <p:cTn id="127" dur="500" fill="hold"/>
                                        <p:tgtEl>
                                          <p:spTgt spid="93"/>
                                        </p:tgtEl>
                                        <p:attrNameLst>
                                          <p:attrName>ppt_w</p:attrName>
                                        </p:attrNameLst>
                                      </p:cBhvr>
                                      <p:tavLst>
                                        <p:tav tm="0">
                                          <p:val>
                                            <p:fltVal val="0"/>
                                          </p:val>
                                        </p:tav>
                                        <p:tav tm="100000">
                                          <p:val>
                                            <p:strVal val="#ppt_w"/>
                                          </p:val>
                                        </p:tav>
                                      </p:tavLst>
                                    </p:anim>
                                    <p:anim calcmode="lin" valueType="num">
                                      <p:cBhvr>
                                        <p:cTn id="128" dur="500" fill="hold"/>
                                        <p:tgtEl>
                                          <p:spTgt spid="93"/>
                                        </p:tgtEl>
                                        <p:attrNameLst>
                                          <p:attrName>ppt_h</p:attrName>
                                        </p:attrNameLst>
                                      </p:cBhvr>
                                      <p:tavLst>
                                        <p:tav tm="0">
                                          <p:val>
                                            <p:fltVal val="0"/>
                                          </p:val>
                                        </p:tav>
                                        <p:tav tm="100000">
                                          <p:val>
                                            <p:strVal val="#ppt_h"/>
                                          </p:val>
                                        </p:tav>
                                      </p:tavLst>
                                    </p:anim>
                                    <p:animEffect transition="in" filter="fade">
                                      <p:cBhvr>
                                        <p:cTn id="129" dur="500"/>
                                        <p:tgtEl>
                                          <p:spTgt spid="93"/>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108"/>
                                        </p:tgtEl>
                                        <p:attrNameLst>
                                          <p:attrName>style.visibility</p:attrName>
                                        </p:attrNameLst>
                                      </p:cBhvr>
                                      <p:to>
                                        <p:strVal val="visible"/>
                                      </p:to>
                                    </p:set>
                                    <p:anim calcmode="lin" valueType="num">
                                      <p:cBhvr>
                                        <p:cTn id="132" dur="500" fill="hold"/>
                                        <p:tgtEl>
                                          <p:spTgt spid="108"/>
                                        </p:tgtEl>
                                        <p:attrNameLst>
                                          <p:attrName>ppt_w</p:attrName>
                                        </p:attrNameLst>
                                      </p:cBhvr>
                                      <p:tavLst>
                                        <p:tav tm="0">
                                          <p:val>
                                            <p:fltVal val="0"/>
                                          </p:val>
                                        </p:tav>
                                        <p:tav tm="100000">
                                          <p:val>
                                            <p:strVal val="#ppt_w"/>
                                          </p:val>
                                        </p:tav>
                                      </p:tavLst>
                                    </p:anim>
                                    <p:anim calcmode="lin" valueType="num">
                                      <p:cBhvr>
                                        <p:cTn id="133" dur="500" fill="hold"/>
                                        <p:tgtEl>
                                          <p:spTgt spid="108"/>
                                        </p:tgtEl>
                                        <p:attrNameLst>
                                          <p:attrName>ppt_h</p:attrName>
                                        </p:attrNameLst>
                                      </p:cBhvr>
                                      <p:tavLst>
                                        <p:tav tm="0">
                                          <p:val>
                                            <p:fltVal val="0"/>
                                          </p:val>
                                        </p:tav>
                                        <p:tav tm="100000">
                                          <p:val>
                                            <p:strVal val="#ppt_h"/>
                                          </p:val>
                                        </p:tav>
                                      </p:tavLst>
                                    </p:anim>
                                    <p:animEffect transition="in" filter="fade">
                                      <p:cBhvr>
                                        <p:cTn id="134" dur="500"/>
                                        <p:tgtEl>
                                          <p:spTgt spid="108"/>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77"/>
                                        </p:tgtEl>
                                        <p:attrNameLst>
                                          <p:attrName>style.visibility</p:attrName>
                                        </p:attrNameLst>
                                      </p:cBhvr>
                                      <p:to>
                                        <p:strVal val="visible"/>
                                      </p:to>
                                    </p:set>
                                    <p:anim calcmode="lin" valueType="num">
                                      <p:cBhvr>
                                        <p:cTn id="137" dur="500" fill="hold"/>
                                        <p:tgtEl>
                                          <p:spTgt spid="77"/>
                                        </p:tgtEl>
                                        <p:attrNameLst>
                                          <p:attrName>ppt_w</p:attrName>
                                        </p:attrNameLst>
                                      </p:cBhvr>
                                      <p:tavLst>
                                        <p:tav tm="0">
                                          <p:val>
                                            <p:fltVal val="0"/>
                                          </p:val>
                                        </p:tav>
                                        <p:tav tm="100000">
                                          <p:val>
                                            <p:strVal val="#ppt_w"/>
                                          </p:val>
                                        </p:tav>
                                      </p:tavLst>
                                    </p:anim>
                                    <p:anim calcmode="lin" valueType="num">
                                      <p:cBhvr>
                                        <p:cTn id="138" dur="500" fill="hold"/>
                                        <p:tgtEl>
                                          <p:spTgt spid="77"/>
                                        </p:tgtEl>
                                        <p:attrNameLst>
                                          <p:attrName>ppt_h</p:attrName>
                                        </p:attrNameLst>
                                      </p:cBhvr>
                                      <p:tavLst>
                                        <p:tav tm="0">
                                          <p:val>
                                            <p:fltVal val="0"/>
                                          </p:val>
                                        </p:tav>
                                        <p:tav tm="100000">
                                          <p:val>
                                            <p:strVal val="#ppt_h"/>
                                          </p:val>
                                        </p:tav>
                                      </p:tavLst>
                                    </p:anim>
                                    <p:animEffect transition="in" filter="fade">
                                      <p:cBhvr>
                                        <p:cTn id="139" dur="500"/>
                                        <p:tgtEl>
                                          <p:spTgt spid="77"/>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ntr" presetSubtype="16" fill="hold" grpId="0" nodeType="clickEffect">
                                  <p:stCondLst>
                                    <p:cond delay="0"/>
                                  </p:stCondLst>
                                  <p:childTnLst>
                                    <p:set>
                                      <p:cBhvr>
                                        <p:cTn id="143" dur="1" fill="hold">
                                          <p:stCondLst>
                                            <p:cond delay="0"/>
                                          </p:stCondLst>
                                        </p:cTn>
                                        <p:tgtEl>
                                          <p:spTgt spid="5"/>
                                        </p:tgtEl>
                                        <p:attrNameLst>
                                          <p:attrName>style.visibility</p:attrName>
                                        </p:attrNameLst>
                                      </p:cBhvr>
                                      <p:to>
                                        <p:strVal val="visible"/>
                                      </p:to>
                                    </p:set>
                                    <p:anim calcmode="lin" valueType="num">
                                      <p:cBhvr>
                                        <p:cTn id="144" dur="500" fill="hold"/>
                                        <p:tgtEl>
                                          <p:spTgt spid="5"/>
                                        </p:tgtEl>
                                        <p:attrNameLst>
                                          <p:attrName>ppt_w</p:attrName>
                                        </p:attrNameLst>
                                      </p:cBhvr>
                                      <p:tavLst>
                                        <p:tav tm="0">
                                          <p:val>
                                            <p:fltVal val="0"/>
                                          </p:val>
                                        </p:tav>
                                        <p:tav tm="100000">
                                          <p:val>
                                            <p:strVal val="#ppt_w"/>
                                          </p:val>
                                        </p:tav>
                                      </p:tavLst>
                                    </p:anim>
                                    <p:anim calcmode="lin" valueType="num">
                                      <p:cBhvr>
                                        <p:cTn id="145" dur="500" fill="hold"/>
                                        <p:tgtEl>
                                          <p:spTgt spid="5"/>
                                        </p:tgtEl>
                                        <p:attrNameLst>
                                          <p:attrName>ppt_h</p:attrName>
                                        </p:attrNameLst>
                                      </p:cBhvr>
                                      <p:tavLst>
                                        <p:tav tm="0">
                                          <p:val>
                                            <p:fltVal val="0"/>
                                          </p:val>
                                        </p:tav>
                                        <p:tav tm="100000">
                                          <p:val>
                                            <p:strVal val="#ppt_h"/>
                                          </p:val>
                                        </p:tav>
                                      </p:tavLst>
                                    </p:anim>
                                    <p:animEffect transition="in" filter="fade">
                                      <p:cBhvr>
                                        <p:cTn id="146" dur="500"/>
                                        <p:tgtEl>
                                          <p:spTgt spid="5"/>
                                        </p:tgtEl>
                                      </p:cBhvr>
                                    </p:animEffect>
                                  </p:childTnLst>
                                </p:cTn>
                              </p:par>
                              <p:par>
                                <p:cTn id="147" presetID="53" presetClass="entr" presetSubtype="16" fill="hold" nodeType="withEffect">
                                  <p:stCondLst>
                                    <p:cond delay="0"/>
                                  </p:stCondLst>
                                  <p:childTnLst>
                                    <p:set>
                                      <p:cBhvr>
                                        <p:cTn id="148" dur="1" fill="hold">
                                          <p:stCondLst>
                                            <p:cond delay="0"/>
                                          </p:stCondLst>
                                        </p:cTn>
                                        <p:tgtEl>
                                          <p:spTgt spid="63"/>
                                        </p:tgtEl>
                                        <p:attrNameLst>
                                          <p:attrName>style.visibility</p:attrName>
                                        </p:attrNameLst>
                                      </p:cBhvr>
                                      <p:to>
                                        <p:strVal val="visible"/>
                                      </p:to>
                                    </p:set>
                                    <p:anim calcmode="lin" valueType="num">
                                      <p:cBhvr>
                                        <p:cTn id="149" dur="500" fill="hold"/>
                                        <p:tgtEl>
                                          <p:spTgt spid="63"/>
                                        </p:tgtEl>
                                        <p:attrNameLst>
                                          <p:attrName>ppt_w</p:attrName>
                                        </p:attrNameLst>
                                      </p:cBhvr>
                                      <p:tavLst>
                                        <p:tav tm="0">
                                          <p:val>
                                            <p:fltVal val="0"/>
                                          </p:val>
                                        </p:tav>
                                        <p:tav tm="100000">
                                          <p:val>
                                            <p:strVal val="#ppt_w"/>
                                          </p:val>
                                        </p:tav>
                                      </p:tavLst>
                                    </p:anim>
                                    <p:anim calcmode="lin" valueType="num">
                                      <p:cBhvr>
                                        <p:cTn id="150" dur="500" fill="hold"/>
                                        <p:tgtEl>
                                          <p:spTgt spid="63"/>
                                        </p:tgtEl>
                                        <p:attrNameLst>
                                          <p:attrName>ppt_h</p:attrName>
                                        </p:attrNameLst>
                                      </p:cBhvr>
                                      <p:tavLst>
                                        <p:tav tm="0">
                                          <p:val>
                                            <p:fltVal val="0"/>
                                          </p:val>
                                        </p:tav>
                                        <p:tav tm="100000">
                                          <p:val>
                                            <p:strVal val="#ppt_h"/>
                                          </p:val>
                                        </p:tav>
                                      </p:tavLst>
                                    </p:anim>
                                    <p:animEffect transition="in" filter="fade">
                                      <p:cBhvr>
                                        <p:cTn id="151" dur="500"/>
                                        <p:tgtEl>
                                          <p:spTgt spid="63"/>
                                        </p:tgtEl>
                                      </p:cBhvr>
                                    </p:animEffect>
                                  </p:childTnLst>
                                </p:cTn>
                              </p:par>
                              <p:par>
                                <p:cTn id="152" presetID="53" presetClass="entr" presetSubtype="16" fill="hold" grpId="0" nodeType="withEffect">
                                  <p:stCondLst>
                                    <p:cond delay="0"/>
                                  </p:stCondLst>
                                  <p:childTnLst>
                                    <p:set>
                                      <p:cBhvr>
                                        <p:cTn id="153" dur="1" fill="hold">
                                          <p:stCondLst>
                                            <p:cond delay="0"/>
                                          </p:stCondLst>
                                        </p:cTn>
                                        <p:tgtEl>
                                          <p:spTgt spid="91"/>
                                        </p:tgtEl>
                                        <p:attrNameLst>
                                          <p:attrName>style.visibility</p:attrName>
                                        </p:attrNameLst>
                                      </p:cBhvr>
                                      <p:to>
                                        <p:strVal val="visible"/>
                                      </p:to>
                                    </p:set>
                                    <p:anim calcmode="lin" valueType="num">
                                      <p:cBhvr>
                                        <p:cTn id="154" dur="500" fill="hold"/>
                                        <p:tgtEl>
                                          <p:spTgt spid="91"/>
                                        </p:tgtEl>
                                        <p:attrNameLst>
                                          <p:attrName>ppt_w</p:attrName>
                                        </p:attrNameLst>
                                      </p:cBhvr>
                                      <p:tavLst>
                                        <p:tav tm="0">
                                          <p:val>
                                            <p:fltVal val="0"/>
                                          </p:val>
                                        </p:tav>
                                        <p:tav tm="100000">
                                          <p:val>
                                            <p:strVal val="#ppt_w"/>
                                          </p:val>
                                        </p:tav>
                                      </p:tavLst>
                                    </p:anim>
                                    <p:anim calcmode="lin" valueType="num">
                                      <p:cBhvr>
                                        <p:cTn id="155" dur="500" fill="hold"/>
                                        <p:tgtEl>
                                          <p:spTgt spid="91"/>
                                        </p:tgtEl>
                                        <p:attrNameLst>
                                          <p:attrName>ppt_h</p:attrName>
                                        </p:attrNameLst>
                                      </p:cBhvr>
                                      <p:tavLst>
                                        <p:tav tm="0">
                                          <p:val>
                                            <p:fltVal val="0"/>
                                          </p:val>
                                        </p:tav>
                                        <p:tav tm="100000">
                                          <p:val>
                                            <p:strVal val="#ppt_h"/>
                                          </p:val>
                                        </p:tav>
                                      </p:tavLst>
                                    </p:anim>
                                    <p:animEffect transition="in" filter="fade">
                                      <p:cBhvr>
                                        <p:cTn id="156" dur="500"/>
                                        <p:tgtEl>
                                          <p:spTgt spid="91"/>
                                        </p:tgtEl>
                                      </p:cBhvr>
                                    </p:animEffect>
                                  </p:childTnLst>
                                </p:cTn>
                              </p:par>
                              <p:par>
                                <p:cTn id="157" presetID="53" presetClass="entr" presetSubtype="16" fill="hold" grpId="0" nodeType="withEffect">
                                  <p:stCondLst>
                                    <p:cond delay="0"/>
                                  </p:stCondLst>
                                  <p:childTnLst>
                                    <p:set>
                                      <p:cBhvr>
                                        <p:cTn id="158" dur="1" fill="hold">
                                          <p:stCondLst>
                                            <p:cond delay="0"/>
                                          </p:stCondLst>
                                        </p:cTn>
                                        <p:tgtEl>
                                          <p:spTgt spid="92"/>
                                        </p:tgtEl>
                                        <p:attrNameLst>
                                          <p:attrName>style.visibility</p:attrName>
                                        </p:attrNameLst>
                                      </p:cBhvr>
                                      <p:to>
                                        <p:strVal val="visible"/>
                                      </p:to>
                                    </p:set>
                                    <p:anim calcmode="lin" valueType="num">
                                      <p:cBhvr>
                                        <p:cTn id="159" dur="500" fill="hold"/>
                                        <p:tgtEl>
                                          <p:spTgt spid="92"/>
                                        </p:tgtEl>
                                        <p:attrNameLst>
                                          <p:attrName>ppt_w</p:attrName>
                                        </p:attrNameLst>
                                      </p:cBhvr>
                                      <p:tavLst>
                                        <p:tav tm="0">
                                          <p:val>
                                            <p:fltVal val="0"/>
                                          </p:val>
                                        </p:tav>
                                        <p:tav tm="100000">
                                          <p:val>
                                            <p:strVal val="#ppt_w"/>
                                          </p:val>
                                        </p:tav>
                                      </p:tavLst>
                                    </p:anim>
                                    <p:anim calcmode="lin" valueType="num">
                                      <p:cBhvr>
                                        <p:cTn id="160" dur="500" fill="hold"/>
                                        <p:tgtEl>
                                          <p:spTgt spid="92"/>
                                        </p:tgtEl>
                                        <p:attrNameLst>
                                          <p:attrName>ppt_h</p:attrName>
                                        </p:attrNameLst>
                                      </p:cBhvr>
                                      <p:tavLst>
                                        <p:tav tm="0">
                                          <p:val>
                                            <p:fltVal val="0"/>
                                          </p:val>
                                        </p:tav>
                                        <p:tav tm="100000">
                                          <p:val>
                                            <p:strVal val="#ppt_h"/>
                                          </p:val>
                                        </p:tav>
                                      </p:tavLst>
                                    </p:anim>
                                    <p:animEffect transition="in" filter="fade">
                                      <p:cBhvr>
                                        <p:cTn id="161" dur="500"/>
                                        <p:tgtEl>
                                          <p:spTgt spid="92"/>
                                        </p:tgtEl>
                                      </p:cBhvr>
                                    </p:animEffect>
                                  </p:childTnLst>
                                </p:cTn>
                              </p:par>
                              <p:par>
                                <p:cTn id="162" presetID="53" presetClass="entr" presetSubtype="16" fill="hold" grpId="0" nodeType="withEffect">
                                  <p:stCondLst>
                                    <p:cond delay="0"/>
                                  </p:stCondLst>
                                  <p:childTnLst>
                                    <p:set>
                                      <p:cBhvr>
                                        <p:cTn id="163" dur="1" fill="hold">
                                          <p:stCondLst>
                                            <p:cond delay="0"/>
                                          </p:stCondLst>
                                        </p:cTn>
                                        <p:tgtEl>
                                          <p:spTgt spid="30"/>
                                        </p:tgtEl>
                                        <p:attrNameLst>
                                          <p:attrName>style.visibility</p:attrName>
                                        </p:attrNameLst>
                                      </p:cBhvr>
                                      <p:to>
                                        <p:strVal val="visible"/>
                                      </p:to>
                                    </p:set>
                                    <p:anim calcmode="lin" valueType="num">
                                      <p:cBhvr>
                                        <p:cTn id="164" dur="500" fill="hold"/>
                                        <p:tgtEl>
                                          <p:spTgt spid="30"/>
                                        </p:tgtEl>
                                        <p:attrNameLst>
                                          <p:attrName>ppt_w</p:attrName>
                                        </p:attrNameLst>
                                      </p:cBhvr>
                                      <p:tavLst>
                                        <p:tav tm="0">
                                          <p:val>
                                            <p:fltVal val="0"/>
                                          </p:val>
                                        </p:tav>
                                        <p:tav tm="100000">
                                          <p:val>
                                            <p:strVal val="#ppt_w"/>
                                          </p:val>
                                        </p:tav>
                                      </p:tavLst>
                                    </p:anim>
                                    <p:anim calcmode="lin" valueType="num">
                                      <p:cBhvr>
                                        <p:cTn id="165" dur="500" fill="hold"/>
                                        <p:tgtEl>
                                          <p:spTgt spid="30"/>
                                        </p:tgtEl>
                                        <p:attrNameLst>
                                          <p:attrName>ppt_h</p:attrName>
                                        </p:attrNameLst>
                                      </p:cBhvr>
                                      <p:tavLst>
                                        <p:tav tm="0">
                                          <p:val>
                                            <p:fltVal val="0"/>
                                          </p:val>
                                        </p:tav>
                                        <p:tav tm="100000">
                                          <p:val>
                                            <p:strVal val="#ppt_h"/>
                                          </p:val>
                                        </p:tav>
                                      </p:tavLst>
                                    </p:anim>
                                    <p:animEffect transition="in" filter="fade">
                                      <p:cBhvr>
                                        <p:cTn id="166" dur="500"/>
                                        <p:tgtEl>
                                          <p:spTgt spid="30"/>
                                        </p:tgtEl>
                                      </p:cBhvr>
                                    </p:animEffect>
                                  </p:childTnLst>
                                </p:cTn>
                              </p:par>
                              <p:par>
                                <p:cTn id="167" presetID="53" presetClass="entr" presetSubtype="16" fill="hold" grpId="0" nodeType="withEffect">
                                  <p:stCondLst>
                                    <p:cond delay="0"/>
                                  </p:stCondLst>
                                  <p:childTnLst>
                                    <p:set>
                                      <p:cBhvr>
                                        <p:cTn id="168" dur="1" fill="hold">
                                          <p:stCondLst>
                                            <p:cond delay="0"/>
                                          </p:stCondLst>
                                        </p:cTn>
                                        <p:tgtEl>
                                          <p:spTgt spid="31"/>
                                        </p:tgtEl>
                                        <p:attrNameLst>
                                          <p:attrName>style.visibility</p:attrName>
                                        </p:attrNameLst>
                                      </p:cBhvr>
                                      <p:to>
                                        <p:strVal val="visible"/>
                                      </p:to>
                                    </p:set>
                                    <p:anim calcmode="lin" valueType="num">
                                      <p:cBhvr>
                                        <p:cTn id="169" dur="500" fill="hold"/>
                                        <p:tgtEl>
                                          <p:spTgt spid="31"/>
                                        </p:tgtEl>
                                        <p:attrNameLst>
                                          <p:attrName>ppt_w</p:attrName>
                                        </p:attrNameLst>
                                      </p:cBhvr>
                                      <p:tavLst>
                                        <p:tav tm="0">
                                          <p:val>
                                            <p:fltVal val="0"/>
                                          </p:val>
                                        </p:tav>
                                        <p:tav tm="100000">
                                          <p:val>
                                            <p:strVal val="#ppt_w"/>
                                          </p:val>
                                        </p:tav>
                                      </p:tavLst>
                                    </p:anim>
                                    <p:anim calcmode="lin" valueType="num">
                                      <p:cBhvr>
                                        <p:cTn id="170" dur="500" fill="hold"/>
                                        <p:tgtEl>
                                          <p:spTgt spid="31"/>
                                        </p:tgtEl>
                                        <p:attrNameLst>
                                          <p:attrName>ppt_h</p:attrName>
                                        </p:attrNameLst>
                                      </p:cBhvr>
                                      <p:tavLst>
                                        <p:tav tm="0">
                                          <p:val>
                                            <p:fltVal val="0"/>
                                          </p:val>
                                        </p:tav>
                                        <p:tav tm="100000">
                                          <p:val>
                                            <p:strVal val="#ppt_h"/>
                                          </p:val>
                                        </p:tav>
                                      </p:tavLst>
                                    </p:anim>
                                    <p:animEffect transition="in" filter="fade">
                                      <p:cBhvr>
                                        <p:cTn id="171" dur="500"/>
                                        <p:tgtEl>
                                          <p:spTgt spid="31"/>
                                        </p:tgtEl>
                                      </p:cBhvr>
                                    </p:animEffect>
                                  </p:childTnLst>
                                </p:cTn>
                              </p:par>
                              <p:par>
                                <p:cTn id="172" presetID="53" presetClass="entr" presetSubtype="16" fill="hold" nodeType="withEffect">
                                  <p:stCondLst>
                                    <p:cond delay="0"/>
                                  </p:stCondLst>
                                  <p:childTnLst>
                                    <p:set>
                                      <p:cBhvr>
                                        <p:cTn id="173" dur="1" fill="hold">
                                          <p:stCondLst>
                                            <p:cond delay="0"/>
                                          </p:stCondLst>
                                        </p:cTn>
                                        <p:tgtEl>
                                          <p:spTgt spid="94"/>
                                        </p:tgtEl>
                                        <p:attrNameLst>
                                          <p:attrName>style.visibility</p:attrName>
                                        </p:attrNameLst>
                                      </p:cBhvr>
                                      <p:to>
                                        <p:strVal val="visible"/>
                                      </p:to>
                                    </p:set>
                                    <p:anim calcmode="lin" valueType="num">
                                      <p:cBhvr>
                                        <p:cTn id="174" dur="500" fill="hold"/>
                                        <p:tgtEl>
                                          <p:spTgt spid="94"/>
                                        </p:tgtEl>
                                        <p:attrNameLst>
                                          <p:attrName>ppt_w</p:attrName>
                                        </p:attrNameLst>
                                      </p:cBhvr>
                                      <p:tavLst>
                                        <p:tav tm="0">
                                          <p:val>
                                            <p:fltVal val="0"/>
                                          </p:val>
                                        </p:tav>
                                        <p:tav tm="100000">
                                          <p:val>
                                            <p:strVal val="#ppt_w"/>
                                          </p:val>
                                        </p:tav>
                                      </p:tavLst>
                                    </p:anim>
                                    <p:anim calcmode="lin" valueType="num">
                                      <p:cBhvr>
                                        <p:cTn id="175" dur="500" fill="hold"/>
                                        <p:tgtEl>
                                          <p:spTgt spid="94"/>
                                        </p:tgtEl>
                                        <p:attrNameLst>
                                          <p:attrName>ppt_h</p:attrName>
                                        </p:attrNameLst>
                                      </p:cBhvr>
                                      <p:tavLst>
                                        <p:tav tm="0">
                                          <p:val>
                                            <p:fltVal val="0"/>
                                          </p:val>
                                        </p:tav>
                                        <p:tav tm="100000">
                                          <p:val>
                                            <p:strVal val="#ppt_h"/>
                                          </p:val>
                                        </p:tav>
                                      </p:tavLst>
                                    </p:anim>
                                    <p:animEffect transition="in" filter="fade">
                                      <p:cBhvr>
                                        <p:cTn id="176" dur="500"/>
                                        <p:tgtEl>
                                          <p:spTgt spid="94"/>
                                        </p:tgtEl>
                                      </p:cBhvr>
                                    </p:animEffect>
                                  </p:childTnLst>
                                </p:cTn>
                              </p:par>
                              <p:par>
                                <p:cTn id="177" presetID="53" presetClass="entr" presetSubtype="16" fill="hold" grpId="0" nodeType="withEffect">
                                  <p:stCondLst>
                                    <p:cond delay="0"/>
                                  </p:stCondLst>
                                  <p:childTnLst>
                                    <p:set>
                                      <p:cBhvr>
                                        <p:cTn id="178" dur="1" fill="hold">
                                          <p:stCondLst>
                                            <p:cond delay="0"/>
                                          </p:stCondLst>
                                        </p:cTn>
                                        <p:tgtEl>
                                          <p:spTgt spid="104"/>
                                        </p:tgtEl>
                                        <p:attrNameLst>
                                          <p:attrName>style.visibility</p:attrName>
                                        </p:attrNameLst>
                                      </p:cBhvr>
                                      <p:to>
                                        <p:strVal val="visible"/>
                                      </p:to>
                                    </p:set>
                                    <p:anim calcmode="lin" valueType="num">
                                      <p:cBhvr>
                                        <p:cTn id="179" dur="500" fill="hold"/>
                                        <p:tgtEl>
                                          <p:spTgt spid="104"/>
                                        </p:tgtEl>
                                        <p:attrNameLst>
                                          <p:attrName>ppt_w</p:attrName>
                                        </p:attrNameLst>
                                      </p:cBhvr>
                                      <p:tavLst>
                                        <p:tav tm="0">
                                          <p:val>
                                            <p:fltVal val="0"/>
                                          </p:val>
                                        </p:tav>
                                        <p:tav tm="100000">
                                          <p:val>
                                            <p:strVal val="#ppt_w"/>
                                          </p:val>
                                        </p:tav>
                                      </p:tavLst>
                                    </p:anim>
                                    <p:anim calcmode="lin" valueType="num">
                                      <p:cBhvr>
                                        <p:cTn id="180" dur="500" fill="hold"/>
                                        <p:tgtEl>
                                          <p:spTgt spid="104"/>
                                        </p:tgtEl>
                                        <p:attrNameLst>
                                          <p:attrName>ppt_h</p:attrName>
                                        </p:attrNameLst>
                                      </p:cBhvr>
                                      <p:tavLst>
                                        <p:tav tm="0">
                                          <p:val>
                                            <p:fltVal val="0"/>
                                          </p:val>
                                        </p:tav>
                                        <p:tav tm="100000">
                                          <p:val>
                                            <p:strVal val="#ppt_h"/>
                                          </p:val>
                                        </p:tav>
                                      </p:tavLst>
                                    </p:anim>
                                    <p:animEffect transition="in" filter="fade">
                                      <p:cBhvr>
                                        <p:cTn id="181" dur="500"/>
                                        <p:tgtEl>
                                          <p:spTgt spid="104"/>
                                        </p:tgtEl>
                                      </p:cBhvr>
                                    </p:animEffect>
                                  </p:childTnLst>
                                </p:cTn>
                              </p:par>
                              <p:par>
                                <p:cTn id="182" presetID="53" presetClass="entr" presetSubtype="16" fill="hold" grpId="0" nodeType="withEffect">
                                  <p:stCondLst>
                                    <p:cond delay="0"/>
                                  </p:stCondLst>
                                  <p:childTnLst>
                                    <p:set>
                                      <p:cBhvr>
                                        <p:cTn id="183" dur="1" fill="hold">
                                          <p:stCondLst>
                                            <p:cond delay="0"/>
                                          </p:stCondLst>
                                        </p:cTn>
                                        <p:tgtEl>
                                          <p:spTgt spid="106"/>
                                        </p:tgtEl>
                                        <p:attrNameLst>
                                          <p:attrName>style.visibility</p:attrName>
                                        </p:attrNameLst>
                                      </p:cBhvr>
                                      <p:to>
                                        <p:strVal val="visible"/>
                                      </p:to>
                                    </p:set>
                                    <p:anim calcmode="lin" valueType="num">
                                      <p:cBhvr>
                                        <p:cTn id="184" dur="500" fill="hold"/>
                                        <p:tgtEl>
                                          <p:spTgt spid="106"/>
                                        </p:tgtEl>
                                        <p:attrNameLst>
                                          <p:attrName>ppt_w</p:attrName>
                                        </p:attrNameLst>
                                      </p:cBhvr>
                                      <p:tavLst>
                                        <p:tav tm="0">
                                          <p:val>
                                            <p:fltVal val="0"/>
                                          </p:val>
                                        </p:tav>
                                        <p:tav tm="100000">
                                          <p:val>
                                            <p:strVal val="#ppt_w"/>
                                          </p:val>
                                        </p:tav>
                                      </p:tavLst>
                                    </p:anim>
                                    <p:anim calcmode="lin" valueType="num">
                                      <p:cBhvr>
                                        <p:cTn id="185" dur="500" fill="hold"/>
                                        <p:tgtEl>
                                          <p:spTgt spid="106"/>
                                        </p:tgtEl>
                                        <p:attrNameLst>
                                          <p:attrName>ppt_h</p:attrName>
                                        </p:attrNameLst>
                                      </p:cBhvr>
                                      <p:tavLst>
                                        <p:tav tm="0">
                                          <p:val>
                                            <p:fltVal val="0"/>
                                          </p:val>
                                        </p:tav>
                                        <p:tav tm="100000">
                                          <p:val>
                                            <p:strVal val="#ppt_h"/>
                                          </p:val>
                                        </p:tav>
                                      </p:tavLst>
                                    </p:anim>
                                    <p:animEffect transition="in" filter="fade">
                                      <p:cBhvr>
                                        <p:cTn id="186" dur="500"/>
                                        <p:tgtEl>
                                          <p:spTgt spid="106"/>
                                        </p:tgtEl>
                                      </p:cBhvr>
                                    </p:animEffect>
                                  </p:childTnLst>
                                </p:cTn>
                              </p:par>
                              <p:par>
                                <p:cTn id="187" presetID="53" presetClass="entr" presetSubtype="16" fill="hold" grpId="0" nodeType="withEffect">
                                  <p:stCondLst>
                                    <p:cond delay="0"/>
                                  </p:stCondLst>
                                  <p:childTnLst>
                                    <p:set>
                                      <p:cBhvr>
                                        <p:cTn id="188" dur="1" fill="hold">
                                          <p:stCondLst>
                                            <p:cond delay="0"/>
                                          </p:stCondLst>
                                        </p:cTn>
                                        <p:tgtEl>
                                          <p:spTgt spid="76"/>
                                        </p:tgtEl>
                                        <p:attrNameLst>
                                          <p:attrName>style.visibility</p:attrName>
                                        </p:attrNameLst>
                                      </p:cBhvr>
                                      <p:to>
                                        <p:strVal val="visible"/>
                                      </p:to>
                                    </p:set>
                                    <p:anim calcmode="lin" valueType="num">
                                      <p:cBhvr>
                                        <p:cTn id="189" dur="500" fill="hold"/>
                                        <p:tgtEl>
                                          <p:spTgt spid="76"/>
                                        </p:tgtEl>
                                        <p:attrNameLst>
                                          <p:attrName>ppt_w</p:attrName>
                                        </p:attrNameLst>
                                      </p:cBhvr>
                                      <p:tavLst>
                                        <p:tav tm="0">
                                          <p:val>
                                            <p:fltVal val="0"/>
                                          </p:val>
                                        </p:tav>
                                        <p:tav tm="100000">
                                          <p:val>
                                            <p:strVal val="#ppt_w"/>
                                          </p:val>
                                        </p:tav>
                                      </p:tavLst>
                                    </p:anim>
                                    <p:anim calcmode="lin" valueType="num">
                                      <p:cBhvr>
                                        <p:cTn id="190" dur="500" fill="hold"/>
                                        <p:tgtEl>
                                          <p:spTgt spid="76"/>
                                        </p:tgtEl>
                                        <p:attrNameLst>
                                          <p:attrName>ppt_h</p:attrName>
                                        </p:attrNameLst>
                                      </p:cBhvr>
                                      <p:tavLst>
                                        <p:tav tm="0">
                                          <p:val>
                                            <p:fltVal val="0"/>
                                          </p:val>
                                        </p:tav>
                                        <p:tav tm="100000">
                                          <p:val>
                                            <p:strVal val="#ppt_h"/>
                                          </p:val>
                                        </p:tav>
                                      </p:tavLst>
                                    </p:anim>
                                    <p:animEffect transition="in" filter="fade">
                                      <p:cBhvr>
                                        <p:cTn id="191"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25" grpId="0" animBg="1"/>
      <p:bldP spid="5" grpId="0"/>
      <p:bldP spid="33" grpId="0"/>
      <p:bldP spid="26" grpId="0" animBg="1"/>
      <p:bldP spid="86" grpId="0"/>
      <p:bldP spid="88" grpId="0"/>
      <p:bldP spid="91" grpId="0" animBg="1"/>
      <p:bldP spid="92" grpId="0"/>
      <p:bldP spid="30" grpId="0"/>
      <p:bldP spid="31" grpId="0" animBg="1"/>
      <p:bldP spid="104" grpId="0"/>
      <p:bldP spid="106" grpId="0"/>
      <p:bldP spid="108" grpId="0"/>
      <p:bldP spid="76" grpId="0"/>
      <p:bldP spid="7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ホームベース 38">
            <a:extLst>
              <a:ext uri="{FF2B5EF4-FFF2-40B4-BE49-F238E27FC236}">
                <a16:creationId xmlns:a16="http://schemas.microsoft.com/office/drawing/2014/main" id="{C92FADF4-ABD8-2A4C-8817-4EE66B5F3FA6}"/>
              </a:ext>
            </a:extLst>
          </p:cNvPr>
          <p:cNvSpPr/>
          <p:nvPr/>
        </p:nvSpPr>
        <p:spPr>
          <a:xfrm>
            <a:off x="366738" y="1634416"/>
            <a:ext cx="3628261" cy="1036647"/>
          </a:xfrm>
          <a:prstGeom prst="homePlate">
            <a:avLst>
              <a:gd name="adj" fmla="val 20755"/>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ホームベース 40">
            <a:extLst>
              <a:ext uri="{FF2B5EF4-FFF2-40B4-BE49-F238E27FC236}">
                <a16:creationId xmlns:a16="http://schemas.microsoft.com/office/drawing/2014/main" id="{AD882849-9CA5-F741-A01F-471E4565F337}"/>
              </a:ext>
            </a:extLst>
          </p:cNvPr>
          <p:cNvSpPr/>
          <p:nvPr/>
        </p:nvSpPr>
        <p:spPr>
          <a:xfrm>
            <a:off x="366737" y="4485119"/>
            <a:ext cx="3628261" cy="1036647"/>
          </a:xfrm>
          <a:prstGeom prst="homePlate">
            <a:avLst>
              <a:gd name="adj" fmla="val 20755"/>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ホームベース 41">
            <a:extLst>
              <a:ext uri="{FF2B5EF4-FFF2-40B4-BE49-F238E27FC236}">
                <a16:creationId xmlns:a16="http://schemas.microsoft.com/office/drawing/2014/main" id="{8F16EAE5-84B2-194B-B6CE-4174E240CD59}"/>
              </a:ext>
            </a:extLst>
          </p:cNvPr>
          <p:cNvSpPr/>
          <p:nvPr/>
        </p:nvSpPr>
        <p:spPr>
          <a:xfrm>
            <a:off x="366737" y="3032924"/>
            <a:ext cx="3628261" cy="1036647"/>
          </a:xfrm>
          <a:prstGeom prst="homePlate">
            <a:avLst>
              <a:gd name="adj" fmla="val 20755"/>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4D228D9-7A59-3D44-AB07-99529579FEC5}"/>
              </a:ext>
            </a:extLst>
          </p:cNvPr>
          <p:cNvSpPr>
            <a:spLocks noGrp="1"/>
          </p:cNvSpPr>
          <p:nvPr>
            <p:ph type="title"/>
          </p:nvPr>
        </p:nvSpPr>
        <p:spPr/>
        <p:txBody>
          <a:bodyPr/>
          <a:lstStyle/>
          <a:p>
            <a:r>
              <a:rPr kumimoji="1" lang="ja-JP" altLang="en-US"/>
              <a:t>それぞれの時代で何が重視されるか</a:t>
            </a:r>
          </a:p>
        </p:txBody>
      </p:sp>
      <p:sp>
        <p:nvSpPr>
          <p:cNvPr id="11" name="テキスト ボックス 10">
            <a:extLst>
              <a:ext uri="{FF2B5EF4-FFF2-40B4-BE49-F238E27FC236}">
                <a16:creationId xmlns:a16="http://schemas.microsoft.com/office/drawing/2014/main" id="{6C36A388-82B7-3244-A876-3AC6ED0E121B}"/>
              </a:ext>
            </a:extLst>
          </p:cNvPr>
          <p:cNvSpPr txBox="1"/>
          <p:nvPr/>
        </p:nvSpPr>
        <p:spPr>
          <a:xfrm>
            <a:off x="857427" y="1033463"/>
            <a:ext cx="2646878" cy="461665"/>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モノが主役の時代</a:t>
            </a:r>
          </a:p>
        </p:txBody>
      </p:sp>
      <p:sp>
        <p:nvSpPr>
          <p:cNvPr id="12" name="テキスト ボックス 11">
            <a:extLst>
              <a:ext uri="{FF2B5EF4-FFF2-40B4-BE49-F238E27FC236}">
                <a16:creationId xmlns:a16="http://schemas.microsoft.com/office/drawing/2014/main" id="{416C70B1-4D23-6B4C-8BA1-A8B5F54FBC98}"/>
              </a:ext>
            </a:extLst>
          </p:cNvPr>
          <p:cNvSpPr txBox="1"/>
          <p:nvPr/>
        </p:nvSpPr>
        <p:spPr>
          <a:xfrm>
            <a:off x="5331912" y="1033462"/>
            <a:ext cx="3262432"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サービスが主役の時代</a:t>
            </a:r>
          </a:p>
        </p:txBody>
      </p:sp>
      <p:sp>
        <p:nvSpPr>
          <p:cNvPr id="27" name="フローチャート: 準備 26">
            <a:extLst>
              <a:ext uri="{FF2B5EF4-FFF2-40B4-BE49-F238E27FC236}">
                <a16:creationId xmlns:a16="http://schemas.microsoft.com/office/drawing/2014/main" id="{61891653-CB6B-CE4F-AE91-FCEB741B90F2}"/>
              </a:ext>
            </a:extLst>
          </p:cNvPr>
          <p:cNvSpPr/>
          <p:nvPr/>
        </p:nvSpPr>
        <p:spPr>
          <a:xfrm>
            <a:off x="3994999" y="1634417"/>
            <a:ext cx="1154002" cy="1036646"/>
          </a:xfrm>
          <a:prstGeom prst="flowChartPreparation">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ローチャート: 準備 27">
            <a:extLst>
              <a:ext uri="{FF2B5EF4-FFF2-40B4-BE49-F238E27FC236}">
                <a16:creationId xmlns:a16="http://schemas.microsoft.com/office/drawing/2014/main" id="{B6D69803-8C87-B54F-BBA3-749A40355DBB}"/>
              </a:ext>
            </a:extLst>
          </p:cNvPr>
          <p:cNvSpPr/>
          <p:nvPr/>
        </p:nvSpPr>
        <p:spPr>
          <a:xfrm>
            <a:off x="3994999" y="3059768"/>
            <a:ext cx="1154002" cy="1036646"/>
          </a:xfrm>
          <a:prstGeom prst="flowChartPreparation">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フローチャート: 準備 28">
            <a:extLst>
              <a:ext uri="{FF2B5EF4-FFF2-40B4-BE49-F238E27FC236}">
                <a16:creationId xmlns:a16="http://schemas.microsoft.com/office/drawing/2014/main" id="{045BF53A-1C7F-B04D-8FC3-FD71B0594211}"/>
              </a:ext>
            </a:extLst>
          </p:cNvPr>
          <p:cNvSpPr/>
          <p:nvPr/>
        </p:nvSpPr>
        <p:spPr>
          <a:xfrm>
            <a:off x="3995000" y="4485119"/>
            <a:ext cx="1154002" cy="1036646"/>
          </a:xfrm>
          <a:prstGeom prst="flowChartPreparation">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7B4FCD7A-3167-0E40-9C06-FBB9CC42B90A}"/>
              </a:ext>
            </a:extLst>
          </p:cNvPr>
          <p:cNvSpPr txBox="1"/>
          <p:nvPr/>
        </p:nvSpPr>
        <p:spPr>
          <a:xfrm>
            <a:off x="4133418" y="1837078"/>
            <a:ext cx="877163"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競争</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優位性</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EC3C6EE9-97FA-C344-8360-BB0C5EB577DA}"/>
              </a:ext>
            </a:extLst>
          </p:cNvPr>
          <p:cNvSpPr txBox="1"/>
          <p:nvPr/>
        </p:nvSpPr>
        <p:spPr>
          <a:xfrm>
            <a:off x="4248834" y="3290625"/>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人材</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組織</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B9FF3DF5-8E4C-C747-9522-85B213FCE479}"/>
              </a:ext>
            </a:extLst>
          </p:cNvPr>
          <p:cNvSpPr txBox="1"/>
          <p:nvPr/>
        </p:nvSpPr>
        <p:spPr>
          <a:xfrm>
            <a:off x="4248835" y="4680480"/>
            <a:ext cx="646331" cy="646331"/>
          </a:xfrm>
          <a:prstGeom prst="rect">
            <a:avLst/>
          </a:prstGeom>
          <a:noFill/>
        </p:spPr>
        <p:txBody>
          <a:bodyPr wrap="none" rtlCol="0">
            <a:spAutoFit/>
          </a:bodyPr>
          <a:lstStyle/>
          <a:p>
            <a:pPr algn="ctr"/>
            <a:r>
              <a:rPr lang="ja-JP" altLang="en-US">
                <a:solidFill>
                  <a:schemeClr val="bg1"/>
                </a:solidFill>
                <a:latin typeface="Meiryo" panose="020B0604030504040204" pitchFamily="34" charset="-128"/>
                <a:ea typeface="Meiryo" panose="020B0604030504040204" pitchFamily="34" charset="-128"/>
              </a:rPr>
              <a:t>ＩＴ</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環境</a:t>
            </a:r>
          </a:p>
        </p:txBody>
      </p:sp>
      <p:sp>
        <p:nvSpPr>
          <p:cNvPr id="33" name="テキスト ボックス 32">
            <a:extLst>
              <a:ext uri="{FF2B5EF4-FFF2-40B4-BE49-F238E27FC236}">
                <a16:creationId xmlns:a16="http://schemas.microsoft.com/office/drawing/2014/main" id="{A3AFF237-00E8-F14D-899E-C2999C6506F7}"/>
              </a:ext>
            </a:extLst>
          </p:cNvPr>
          <p:cNvSpPr txBox="1"/>
          <p:nvPr/>
        </p:nvSpPr>
        <p:spPr>
          <a:xfrm>
            <a:off x="459646" y="1870129"/>
            <a:ext cx="1620957" cy="584775"/>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機能と性能</a:t>
            </a:r>
            <a:endParaRPr kumimoji="1"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高品質と安定性</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27967384-FDF1-7940-9439-F4A9E7656CAB}"/>
              </a:ext>
            </a:extLst>
          </p:cNvPr>
          <p:cNvSpPr txBox="1"/>
          <p:nvPr/>
        </p:nvSpPr>
        <p:spPr>
          <a:xfrm>
            <a:off x="459646" y="3177392"/>
            <a:ext cx="2852063" cy="830997"/>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均質な労働力</a:t>
            </a:r>
            <a:endParaRPr kumimoji="1"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規律・規則による統率</a:t>
            </a:r>
            <a:endParaRPr lang="en-US" altLang="ja-JP" sz="1600" dirty="0">
              <a:solidFill>
                <a:schemeClr val="bg1"/>
              </a:solidFill>
              <a:latin typeface="Meiryo" panose="020B0604030504040204" pitchFamily="34" charset="-128"/>
              <a:ea typeface="Meiryo" panose="020B0604030504040204" pitchFamily="34" charset="-128"/>
            </a:endParaRPr>
          </a:p>
          <a:p>
            <a:r>
              <a:rPr kumimoji="1" lang="ja-JP" altLang="en-US" sz="1600">
                <a:solidFill>
                  <a:schemeClr val="bg1"/>
                </a:solidFill>
                <a:latin typeface="Meiryo" panose="020B0604030504040204" pitchFamily="34" charset="-128"/>
                <a:ea typeface="Meiryo" panose="020B0604030504040204" pitchFamily="34" charset="-128"/>
              </a:rPr>
              <a:t>階層的組織と管理された個人</a:t>
            </a:r>
          </a:p>
        </p:txBody>
      </p:sp>
      <p:sp>
        <p:nvSpPr>
          <p:cNvPr id="37" name="テキスト ボックス 36">
            <a:extLst>
              <a:ext uri="{FF2B5EF4-FFF2-40B4-BE49-F238E27FC236}">
                <a16:creationId xmlns:a16="http://schemas.microsoft.com/office/drawing/2014/main" id="{BD729D7D-F0F2-2A42-8290-19BDB08BADF4}"/>
              </a:ext>
            </a:extLst>
          </p:cNvPr>
          <p:cNvSpPr txBox="1"/>
          <p:nvPr/>
        </p:nvSpPr>
        <p:spPr>
          <a:xfrm>
            <a:off x="459647" y="4639780"/>
            <a:ext cx="2852063" cy="830997"/>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ネット接続は手間・高コスト</a:t>
            </a:r>
            <a:endParaRPr kumimoji="1" lang="en-US" altLang="ja-JP" sz="1600" dirty="0">
              <a:solidFill>
                <a:schemeClr val="bg1"/>
              </a:solidFill>
              <a:latin typeface="Meiryo" panose="020B0604030504040204" pitchFamily="34" charset="-128"/>
              <a:ea typeface="Meiryo" panose="020B0604030504040204" pitchFamily="34" charset="-128"/>
            </a:endParaRPr>
          </a:p>
          <a:p>
            <a:r>
              <a:rPr lang="en-US"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は社内業務が大半</a:t>
            </a:r>
            <a:endParaRPr lang="en-US" altLang="ja-JP" sz="1600" dirty="0">
              <a:solidFill>
                <a:schemeClr val="bg1"/>
              </a:solidFill>
              <a:latin typeface="Meiryo" panose="020B0604030504040204" pitchFamily="34" charset="-128"/>
              <a:ea typeface="Meiryo" panose="020B0604030504040204" pitchFamily="34" charset="-128"/>
            </a:endParaRPr>
          </a:p>
          <a:p>
            <a:r>
              <a:rPr kumimoji="1" lang="ja-JP" altLang="en-US" sz="1600">
                <a:solidFill>
                  <a:schemeClr val="bg1"/>
                </a:solidFill>
                <a:latin typeface="Meiryo" panose="020B0604030504040204" pitchFamily="34" charset="-128"/>
                <a:ea typeface="Meiryo" panose="020B0604030504040204" pitchFamily="34" charset="-128"/>
              </a:rPr>
              <a:t>クラウドの適用範囲は限定的</a:t>
            </a:r>
          </a:p>
        </p:txBody>
      </p:sp>
      <p:grpSp>
        <p:nvGrpSpPr>
          <p:cNvPr id="48" name="グループ化 47">
            <a:extLst>
              <a:ext uri="{FF2B5EF4-FFF2-40B4-BE49-F238E27FC236}">
                <a16:creationId xmlns:a16="http://schemas.microsoft.com/office/drawing/2014/main" id="{C20F2500-6673-1D49-ABF7-C8C27340DD08}"/>
              </a:ext>
            </a:extLst>
          </p:cNvPr>
          <p:cNvGrpSpPr/>
          <p:nvPr/>
        </p:nvGrpSpPr>
        <p:grpSpPr>
          <a:xfrm>
            <a:off x="5148999" y="1634416"/>
            <a:ext cx="3628262" cy="3887350"/>
            <a:chOff x="5148999" y="1634416"/>
            <a:chExt cx="3628262" cy="3887350"/>
          </a:xfrm>
        </p:grpSpPr>
        <p:sp>
          <p:nvSpPr>
            <p:cNvPr id="43" name="ホームベース 42">
              <a:extLst>
                <a:ext uri="{FF2B5EF4-FFF2-40B4-BE49-F238E27FC236}">
                  <a16:creationId xmlns:a16="http://schemas.microsoft.com/office/drawing/2014/main" id="{48C33DFD-E357-C543-9D37-586D5F02D4B3}"/>
                </a:ext>
              </a:extLst>
            </p:cNvPr>
            <p:cNvSpPr/>
            <p:nvPr/>
          </p:nvSpPr>
          <p:spPr>
            <a:xfrm flipH="1">
              <a:off x="5149000" y="1634416"/>
              <a:ext cx="3628261" cy="1036647"/>
            </a:xfrm>
            <a:prstGeom prst="homePlate">
              <a:avLst>
                <a:gd name="adj" fmla="val 20755"/>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ホームベース 43">
              <a:extLst>
                <a:ext uri="{FF2B5EF4-FFF2-40B4-BE49-F238E27FC236}">
                  <a16:creationId xmlns:a16="http://schemas.microsoft.com/office/drawing/2014/main" id="{D9C43B27-9FDE-A545-BD96-E74E3ABA28F2}"/>
                </a:ext>
              </a:extLst>
            </p:cNvPr>
            <p:cNvSpPr/>
            <p:nvPr/>
          </p:nvSpPr>
          <p:spPr>
            <a:xfrm flipH="1">
              <a:off x="5148999" y="4485119"/>
              <a:ext cx="3628261" cy="1036647"/>
            </a:xfrm>
            <a:prstGeom prst="homePlate">
              <a:avLst>
                <a:gd name="adj" fmla="val 20755"/>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ホームベース 44">
              <a:extLst>
                <a:ext uri="{FF2B5EF4-FFF2-40B4-BE49-F238E27FC236}">
                  <a16:creationId xmlns:a16="http://schemas.microsoft.com/office/drawing/2014/main" id="{0AD72713-6DDE-214F-A163-9634B8319D00}"/>
                </a:ext>
              </a:extLst>
            </p:cNvPr>
            <p:cNvSpPr/>
            <p:nvPr/>
          </p:nvSpPr>
          <p:spPr>
            <a:xfrm flipH="1">
              <a:off x="5148999" y="3032924"/>
              <a:ext cx="3628261" cy="1036647"/>
            </a:xfrm>
            <a:prstGeom prst="homePlate">
              <a:avLst>
                <a:gd name="adj" fmla="val 20755"/>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4F04A716-7B94-F144-8912-7C7EC45409E8}"/>
                </a:ext>
              </a:extLst>
            </p:cNvPr>
            <p:cNvSpPr txBox="1"/>
            <p:nvPr/>
          </p:nvSpPr>
          <p:spPr>
            <a:xfrm>
              <a:off x="5421922" y="3186170"/>
              <a:ext cx="3262432" cy="830997"/>
            </a:xfrm>
            <a:prstGeom prst="rect">
              <a:avLst/>
            </a:prstGeom>
            <a:noFill/>
          </p:spPr>
          <p:txBody>
            <a:bodyPr wrap="none" rtlCol="0">
              <a:spAutoFit/>
            </a:bodyPr>
            <a:lstStyle/>
            <a:p>
              <a:pPr algn="r"/>
              <a:r>
                <a:rPr kumimoji="1" lang="ja-JP" altLang="en-US" sz="1600">
                  <a:solidFill>
                    <a:schemeClr val="bg1"/>
                  </a:solidFill>
                  <a:latin typeface="Meiryo" panose="020B0604030504040204" pitchFamily="34" charset="-128"/>
                  <a:ea typeface="Meiryo" panose="020B0604030504040204" pitchFamily="34" charset="-128"/>
                </a:rPr>
                <a:t>多才な労働力</a:t>
              </a:r>
              <a:endParaRPr kumimoji="1" lang="en-US" altLang="ja-JP" sz="1600" dirty="0">
                <a:solidFill>
                  <a:schemeClr val="bg1"/>
                </a:solidFill>
                <a:latin typeface="Meiryo" panose="020B0604030504040204" pitchFamily="34" charset="-128"/>
                <a:ea typeface="Meiryo" panose="020B0604030504040204" pitchFamily="34" charset="-128"/>
              </a:endParaRPr>
            </a:p>
            <a:p>
              <a:pPr algn="r"/>
              <a:r>
                <a:rPr kumimoji="1" lang="ja-JP" altLang="en-US" sz="1600">
                  <a:solidFill>
                    <a:schemeClr val="bg1"/>
                  </a:solidFill>
                  <a:latin typeface="Meiryo" panose="020B0604030504040204" pitchFamily="34" charset="-128"/>
                  <a:ea typeface="Meiryo" panose="020B0604030504040204" pitchFamily="34" charset="-128"/>
                </a:rPr>
                <a:t>ビジョン共有による方向付け</a:t>
              </a:r>
              <a:endParaRPr kumimoji="1" lang="en-US" altLang="ja-JP" sz="1600" dirty="0">
                <a:solidFill>
                  <a:schemeClr val="bg1"/>
                </a:solidFill>
                <a:latin typeface="Meiryo" panose="020B0604030504040204" pitchFamily="34" charset="-128"/>
                <a:ea typeface="Meiryo" panose="020B0604030504040204" pitchFamily="34" charset="-128"/>
              </a:endParaRPr>
            </a:p>
            <a:p>
              <a:pPr algn="r"/>
              <a:r>
                <a:rPr kumimoji="1" lang="ja-JP" altLang="en-US" sz="1600">
                  <a:solidFill>
                    <a:schemeClr val="bg1"/>
                  </a:solidFill>
                  <a:latin typeface="Meiryo" panose="020B0604030504040204" pitchFamily="34" charset="-128"/>
                  <a:ea typeface="Meiryo" panose="020B0604030504040204" pitchFamily="34" charset="-128"/>
                </a:rPr>
                <a:t>フラットな組織と自律したチーム</a:t>
              </a:r>
            </a:p>
          </p:txBody>
        </p:sp>
        <p:sp>
          <p:nvSpPr>
            <p:cNvPr id="36" name="テキスト ボックス 35">
              <a:extLst>
                <a:ext uri="{FF2B5EF4-FFF2-40B4-BE49-F238E27FC236}">
                  <a16:creationId xmlns:a16="http://schemas.microsoft.com/office/drawing/2014/main" id="{3DAC860A-9676-EA44-A7EB-6FA9928C2623}"/>
                </a:ext>
              </a:extLst>
            </p:cNvPr>
            <p:cNvSpPr txBox="1"/>
            <p:nvPr/>
          </p:nvSpPr>
          <p:spPr>
            <a:xfrm>
              <a:off x="6858213" y="1870129"/>
              <a:ext cx="1826141" cy="584775"/>
            </a:xfrm>
            <a:prstGeom prst="rect">
              <a:avLst/>
            </a:prstGeom>
            <a:noFill/>
          </p:spPr>
          <p:txBody>
            <a:bodyPr wrap="none" rtlCol="0">
              <a:spAutoFit/>
            </a:bodyPr>
            <a:lstStyle/>
            <a:p>
              <a:pPr algn="r"/>
              <a:r>
                <a:rPr kumimoji="1" lang="en-US" altLang="ja-JP" sz="1600" dirty="0">
                  <a:solidFill>
                    <a:schemeClr val="bg1"/>
                  </a:solidFill>
                  <a:latin typeface="Meiryo" panose="020B0604030504040204" pitchFamily="34" charset="-128"/>
                  <a:ea typeface="Meiryo" panose="020B0604030504040204" pitchFamily="34" charset="-128"/>
                </a:rPr>
                <a:t>UX</a:t>
              </a:r>
              <a:r>
                <a:rPr kumimoji="1" lang="ja-JP" altLang="en-US" sz="1600">
                  <a:solidFill>
                    <a:schemeClr val="bg1"/>
                  </a:solidFill>
                  <a:latin typeface="Meiryo" panose="020B0604030504040204" pitchFamily="34" charset="-128"/>
                  <a:ea typeface="Meiryo" panose="020B0604030504040204" pitchFamily="34" charset="-128"/>
                </a:rPr>
                <a:t>と新規性</a:t>
              </a:r>
              <a:endParaRPr kumimoji="1" lang="en-US" altLang="ja-JP" sz="1600" dirty="0">
                <a:solidFill>
                  <a:schemeClr val="bg1"/>
                </a:solidFill>
                <a:latin typeface="Meiryo" panose="020B0604030504040204" pitchFamily="34" charset="-128"/>
                <a:ea typeface="Meiryo" panose="020B0604030504040204" pitchFamily="34" charset="-128"/>
              </a:endParaRPr>
            </a:p>
            <a:p>
              <a:pPr algn="r"/>
              <a:r>
                <a:rPr lang="ja-JP" altLang="en-US" sz="1600">
                  <a:solidFill>
                    <a:schemeClr val="bg1"/>
                  </a:solidFill>
                  <a:latin typeface="Meiryo" panose="020B0604030504040204" pitchFamily="34" charset="-128"/>
                  <a:ea typeface="Meiryo" panose="020B0604030504040204" pitchFamily="34" charset="-128"/>
                </a:rPr>
                <a:t>スピードと透明性</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D0DB0DFB-EA0A-E34C-8488-F259F89F6030}"/>
                </a:ext>
              </a:extLst>
            </p:cNvPr>
            <p:cNvSpPr txBox="1"/>
            <p:nvPr/>
          </p:nvSpPr>
          <p:spPr>
            <a:xfrm>
              <a:off x="5824277" y="4639779"/>
              <a:ext cx="2860078" cy="830997"/>
            </a:xfrm>
            <a:prstGeom prst="rect">
              <a:avLst/>
            </a:prstGeom>
            <a:noFill/>
          </p:spPr>
          <p:txBody>
            <a:bodyPr wrap="none" rtlCol="0">
              <a:spAutoFit/>
            </a:bodyPr>
            <a:lstStyle/>
            <a:p>
              <a:pPr algn="r"/>
              <a:r>
                <a:rPr kumimoji="1" lang="ja-JP" altLang="en-US" sz="1600">
                  <a:solidFill>
                    <a:schemeClr val="bg1"/>
                  </a:solidFill>
                  <a:latin typeface="Meiryo" panose="020B0604030504040204" pitchFamily="34" charset="-128"/>
                  <a:ea typeface="Meiryo" panose="020B0604030504040204" pitchFamily="34" charset="-128"/>
                </a:rPr>
                <a:t>あらゆるモノがネットに接続</a:t>
              </a:r>
              <a:endParaRPr kumimoji="1" lang="en-US" altLang="ja-JP" sz="1600" dirty="0">
                <a:solidFill>
                  <a:schemeClr val="bg1"/>
                </a:solidFill>
                <a:latin typeface="Meiryo" panose="020B0604030504040204" pitchFamily="34" charset="-128"/>
                <a:ea typeface="Meiryo" panose="020B0604030504040204" pitchFamily="34" charset="-128"/>
              </a:endParaRPr>
            </a:p>
            <a:p>
              <a:pPr algn="r"/>
              <a:r>
                <a:rPr lang="en-US"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が前提のビジネス・モデル</a:t>
              </a:r>
              <a:endParaRPr lang="en-US" altLang="ja-JP" sz="1600" dirty="0">
                <a:solidFill>
                  <a:schemeClr val="bg1"/>
                </a:solidFill>
                <a:latin typeface="Meiryo" panose="020B0604030504040204" pitchFamily="34" charset="-128"/>
                <a:ea typeface="Meiryo" panose="020B0604030504040204" pitchFamily="34" charset="-128"/>
              </a:endParaRPr>
            </a:p>
            <a:p>
              <a:pPr algn="r"/>
              <a:r>
                <a:rPr kumimoji="1" lang="ja-JP" altLang="en-US" sz="1600">
                  <a:solidFill>
                    <a:schemeClr val="bg1"/>
                  </a:solidFill>
                  <a:latin typeface="Meiryo" panose="020B0604030504040204" pitchFamily="34" charset="-128"/>
                  <a:ea typeface="Meiryo" panose="020B0604030504040204" pitchFamily="34" charset="-128"/>
                </a:rPr>
                <a:t>クラウドの適用範囲が拡大</a:t>
              </a:r>
            </a:p>
          </p:txBody>
        </p:sp>
      </p:grpSp>
      <p:sp>
        <p:nvSpPr>
          <p:cNvPr id="46" name="テキスト ボックス 45">
            <a:extLst>
              <a:ext uri="{FF2B5EF4-FFF2-40B4-BE49-F238E27FC236}">
                <a16:creationId xmlns:a16="http://schemas.microsoft.com/office/drawing/2014/main" id="{5AA2FCA8-1A25-6040-8D3B-B0617E8B8FA8}"/>
              </a:ext>
            </a:extLst>
          </p:cNvPr>
          <p:cNvSpPr txBox="1"/>
          <p:nvPr/>
        </p:nvSpPr>
        <p:spPr>
          <a:xfrm>
            <a:off x="449387" y="5754947"/>
            <a:ext cx="3262432" cy="461665"/>
          </a:xfrm>
          <a:prstGeom prst="rect">
            <a:avLst/>
          </a:prstGeom>
          <a:noFill/>
        </p:spPr>
        <p:txBody>
          <a:bodyPr wrap="none" rtlCol="0">
            <a:spAutoFit/>
          </a:bodyPr>
          <a:lstStyle/>
          <a:p>
            <a:r>
              <a:rPr kumimoji="1" lang="ja-JP" altLang="en-US" sz="2400" b="1">
                <a:solidFill>
                  <a:schemeClr val="accent3">
                    <a:lumMod val="50000"/>
                  </a:schemeClr>
                </a:solidFill>
                <a:latin typeface="Meiryo" panose="020B0604030504040204" pitchFamily="34" charset="-128"/>
                <a:ea typeface="Meiryo" panose="020B0604030504040204" pitchFamily="34" charset="-128"/>
              </a:rPr>
              <a:t>質実剛健・一糸乱れず</a:t>
            </a:r>
          </a:p>
        </p:txBody>
      </p:sp>
      <p:sp>
        <p:nvSpPr>
          <p:cNvPr id="47" name="テキスト ボックス 46">
            <a:extLst>
              <a:ext uri="{FF2B5EF4-FFF2-40B4-BE49-F238E27FC236}">
                <a16:creationId xmlns:a16="http://schemas.microsoft.com/office/drawing/2014/main" id="{F1E337AE-8B3D-2446-BD38-B9368497C8E8}"/>
              </a:ext>
            </a:extLst>
          </p:cNvPr>
          <p:cNvSpPr txBox="1"/>
          <p:nvPr/>
        </p:nvSpPr>
        <p:spPr>
          <a:xfrm>
            <a:off x="5485800" y="5754947"/>
            <a:ext cx="2954655" cy="461665"/>
          </a:xfrm>
          <a:prstGeom prst="rect">
            <a:avLst/>
          </a:prstGeom>
          <a:noFill/>
        </p:spPr>
        <p:txBody>
          <a:bodyPr wrap="none" rtlCol="0">
            <a:spAutoFit/>
          </a:bodyPr>
          <a:lstStyle/>
          <a:p>
            <a:r>
              <a:rPr kumimoji="1" lang="ja-JP" altLang="en-US" sz="2400" b="1">
                <a:solidFill>
                  <a:srgbClr val="0070C0"/>
                </a:solidFill>
                <a:latin typeface="Meiryo" panose="020B0604030504040204" pitchFamily="34" charset="-128"/>
                <a:ea typeface="Meiryo" panose="020B0604030504040204" pitchFamily="34" charset="-128"/>
              </a:rPr>
              <a:t>臨機応変・千変万化</a:t>
            </a:r>
          </a:p>
        </p:txBody>
      </p:sp>
    </p:spTree>
    <p:extLst>
      <p:ext uri="{BB962C8B-B14F-4D97-AF65-F5344CB8AC3E}">
        <p14:creationId xmlns:p14="http://schemas.microsoft.com/office/powerpoint/2010/main" val="4474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left)">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500" fill="hold"/>
                                        <p:tgtEl>
                                          <p:spTgt spid="46"/>
                                        </p:tgtEl>
                                        <p:attrNameLst>
                                          <p:attrName>ppt_w</p:attrName>
                                        </p:attrNameLst>
                                      </p:cBhvr>
                                      <p:tavLst>
                                        <p:tav tm="0">
                                          <p:val>
                                            <p:fltVal val="0"/>
                                          </p:val>
                                        </p:tav>
                                        <p:tav tm="100000">
                                          <p:val>
                                            <p:strVal val="#ppt_w"/>
                                          </p:val>
                                        </p:tav>
                                      </p:tavLst>
                                    </p:anim>
                                    <p:anim calcmode="lin" valueType="num">
                                      <p:cBhvr>
                                        <p:cTn id="18" dur="500" fill="hold"/>
                                        <p:tgtEl>
                                          <p:spTgt spid="46"/>
                                        </p:tgtEl>
                                        <p:attrNameLst>
                                          <p:attrName>ppt_h</p:attrName>
                                        </p:attrNameLst>
                                      </p:cBhvr>
                                      <p:tavLst>
                                        <p:tav tm="0">
                                          <p:val>
                                            <p:fltVal val="0"/>
                                          </p:val>
                                        </p:tav>
                                        <p:tav tm="100000">
                                          <p:val>
                                            <p:strVal val="#ppt_h"/>
                                          </p:val>
                                        </p:tav>
                                      </p:tavLst>
                                    </p:anim>
                                    <p:animEffect transition="in" filter="fade">
                                      <p:cBhvr>
                                        <p:cTn id="19" dur="500"/>
                                        <p:tgtEl>
                                          <p:spTgt spid="4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0">
                                          <p:val>
                                            <p:fltVal val="0"/>
                                          </p:val>
                                        </p:tav>
                                        <p:tav tm="100000">
                                          <p:val>
                                            <p:strVal val="#ppt_w"/>
                                          </p:val>
                                        </p:tav>
                                      </p:tavLst>
                                    </p:anim>
                                    <p:anim calcmode="lin" valueType="num">
                                      <p:cBhvr>
                                        <p:cTn id="23" dur="500" fill="hold"/>
                                        <p:tgtEl>
                                          <p:spTgt spid="47"/>
                                        </p:tgtEl>
                                        <p:attrNameLst>
                                          <p:attrName>ppt_h</p:attrName>
                                        </p:attrNameLst>
                                      </p:cBhvr>
                                      <p:tavLst>
                                        <p:tav tm="0">
                                          <p:val>
                                            <p:fltVal val="0"/>
                                          </p:val>
                                        </p:tav>
                                        <p:tav tm="100000">
                                          <p:val>
                                            <p:strVal val="#ppt_h"/>
                                          </p:val>
                                        </p:tav>
                                      </p:tavLst>
                                    </p:anim>
                                    <p:animEffect transition="in" filter="fade">
                                      <p:cBhvr>
                                        <p:cTn id="2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6" grpId="0"/>
      <p:bldP spid="4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円/楕円 31">
            <a:extLst>
              <a:ext uri="{FF2B5EF4-FFF2-40B4-BE49-F238E27FC236}">
                <a16:creationId xmlns:a16="http://schemas.microsoft.com/office/drawing/2014/main" id="{9839EDF0-970B-5243-9770-318A560E782D}"/>
              </a:ext>
            </a:extLst>
          </p:cNvPr>
          <p:cNvSpPr/>
          <p:nvPr/>
        </p:nvSpPr>
        <p:spPr>
          <a:xfrm>
            <a:off x="1469169" y="1146866"/>
            <a:ext cx="2016224" cy="2016224"/>
          </a:xfrm>
          <a:prstGeom prst="ellipse">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 name="直線矢印コネクタ 7">
            <a:extLst>
              <a:ext uri="{FF2B5EF4-FFF2-40B4-BE49-F238E27FC236}">
                <a16:creationId xmlns:a16="http://schemas.microsoft.com/office/drawing/2014/main" id="{9BFE5067-6156-4748-B63B-DD8B98F09FF0}"/>
              </a:ext>
            </a:extLst>
          </p:cNvPr>
          <p:cNvCxnSpPr>
            <a:cxnSpLocks/>
          </p:cNvCxnSpPr>
          <p:nvPr/>
        </p:nvCxnSpPr>
        <p:spPr>
          <a:xfrm flipV="1">
            <a:off x="1114116" y="2299614"/>
            <a:ext cx="3955453" cy="3983024"/>
          </a:xfrm>
          <a:prstGeom prst="straightConnector1">
            <a:avLst/>
          </a:prstGeom>
          <a:ln w="76200">
            <a:solidFill>
              <a:schemeClr val="tx2">
                <a:lumMod val="20000"/>
                <a:lumOff val="8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 name="タイトル 1">
            <a:extLst>
              <a:ext uri="{FF2B5EF4-FFF2-40B4-BE49-F238E27FC236}">
                <a16:creationId xmlns:a16="http://schemas.microsoft.com/office/drawing/2014/main" id="{95A80E3D-C6FB-6F47-A5BF-5B9CB6BD0987}"/>
              </a:ext>
            </a:extLst>
          </p:cNvPr>
          <p:cNvSpPr>
            <a:spLocks noGrp="1"/>
          </p:cNvSpPr>
          <p:nvPr>
            <p:ph type="title"/>
          </p:nvPr>
        </p:nvSpPr>
        <p:spPr/>
        <p:txBody>
          <a:bodyPr/>
          <a:lstStyle/>
          <a:p>
            <a:r>
              <a:rPr kumimoji="1" lang="ja-JP" altLang="en-US"/>
              <a:t>モデルとは何か</a:t>
            </a:r>
          </a:p>
        </p:txBody>
      </p:sp>
      <p:sp>
        <p:nvSpPr>
          <p:cNvPr id="3" name="スライド番号プレースホルダー 2">
            <a:extLst>
              <a:ext uri="{FF2B5EF4-FFF2-40B4-BE49-F238E27FC236}">
                <a16:creationId xmlns:a16="http://schemas.microsoft.com/office/drawing/2014/main" id="{2B2771EB-EB0D-A64C-B6F5-E61A6CDF561D}"/>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170</a:t>
            </a:fld>
            <a:endParaRPr kumimoji="1" lang="ja-JP" altLang="en-US"/>
          </a:p>
        </p:txBody>
      </p:sp>
      <p:cxnSp>
        <p:nvCxnSpPr>
          <p:cNvPr id="5" name="直線矢印コネクタ 4">
            <a:extLst>
              <a:ext uri="{FF2B5EF4-FFF2-40B4-BE49-F238E27FC236}">
                <a16:creationId xmlns:a16="http://schemas.microsoft.com/office/drawing/2014/main" id="{6CEC2CCC-A21F-424D-915D-A37A50DCC7BA}"/>
              </a:ext>
            </a:extLst>
          </p:cNvPr>
          <p:cNvCxnSpPr>
            <a:cxnSpLocks/>
          </p:cNvCxnSpPr>
          <p:nvPr/>
        </p:nvCxnSpPr>
        <p:spPr>
          <a:xfrm flipH="1" flipV="1">
            <a:off x="1114116" y="1146866"/>
            <a:ext cx="1" cy="5135770"/>
          </a:xfrm>
          <a:prstGeom prst="straightConnector1">
            <a:avLst/>
          </a:prstGeom>
          <a:ln w="762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直線矢印コネクタ 10">
            <a:extLst>
              <a:ext uri="{FF2B5EF4-FFF2-40B4-BE49-F238E27FC236}">
                <a16:creationId xmlns:a16="http://schemas.microsoft.com/office/drawing/2014/main" id="{3B56C17E-AE44-6045-A791-737763A56071}"/>
              </a:ext>
            </a:extLst>
          </p:cNvPr>
          <p:cNvCxnSpPr>
            <a:cxnSpLocks/>
          </p:cNvCxnSpPr>
          <p:nvPr/>
        </p:nvCxnSpPr>
        <p:spPr>
          <a:xfrm>
            <a:off x="1115616" y="6282637"/>
            <a:ext cx="5106081" cy="0"/>
          </a:xfrm>
          <a:prstGeom prst="straightConnector1">
            <a:avLst/>
          </a:prstGeom>
          <a:ln w="762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6" name="図 25">
            <a:extLst>
              <a:ext uri="{FF2B5EF4-FFF2-40B4-BE49-F238E27FC236}">
                <a16:creationId xmlns:a16="http://schemas.microsoft.com/office/drawing/2014/main" id="{B400CF02-A1CD-0345-A4D0-BEE1F6AFF3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61257" y="1870067"/>
            <a:ext cx="458285" cy="516377"/>
          </a:xfrm>
          <a:prstGeom prst="rect">
            <a:avLst/>
          </a:prstGeom>
        </p:spPr>
      </p:pic>
      <p:pic>
        <p:nvPicPr>
          <p:cNvPr id="27" name="図 26">
            <a:extLst>
              <a:ext uri="{FF2B5EF4-FFF2-40B4-BE49-F238E27FC236}">
                <a16:creationId xmlns:a16="http://schemas.microsoft.com/office/drawing/2014/main" id="{E9F81F15-3746-2847-9273-C5B1E96D469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37411" y="2157835"/>
            <a:ext cx="443318" cy="458262"/>
          </a:xfrm>
          <a:prstGeom prst="rect">
            <a:avLst/>
          </a:prstGeom>
        </p:spPr>
      </p:pic>
      <p:pic>
        <p:nvPicPr>
          <p:cNvPr id="28" name="図 27">
            <a:extLst>
              <a:ext uri="{FF2B5EF4-FFF2-40B4-BE49-F238E27FC236}">
                <a16:creationId xmlns:a16="http://schemas.microsoft.com/office/drawing/2014/main" id="{B6058AAE-624C-144B-8B33-4C001D6149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79603" y="2478582"/>
            <a:ext cx="529617" cy="516377"/>
          </a:xfrm>
          <a:prstGeom prst="rect">
            <a:avLst/>
          </a:prstGeom>
        </p:spPr>
      </p:pic>
      <p:pic>
        <p:nvPicPr>
          <p:cNvPr id="29" name="図 28">
            <a:extLst>
              <a:ext uri="{FF2B5EF4-FFF2-40B4-BE49-F238E27FC236}">
                <a16:creationId xmlns:a16="http://schemas.microsoft.com/office/drawing/2014/main" id="{35217E61-947A-6941-A1CF-A54DA366B5B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95973" y="2298045"/>
            <a:ext cx="443316" cy="354653"/>
          </a:xfrm>
          <a:prstGeom prst="rect">
            <a:avLst/>
          </a:prstGeom>
        </p:spPr>
      </p:pic>
      <p:pic>
        <p:nvPicPr>
          <p:cNvPr id="30" name="図 29">
            <a:extLst>
              <a:ext uri="{FF2B5EF4-FFF2-40B4-BE49-F238E27FC236}">
                <a16:creationId xmlns:a16="http://schemas.microsoft.com/office/drawing/2014/main" id="{83F5CE5E-691B-584E-A87C-2248415DBC2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46697" y="1623444"/>
            <a:ext cx="443307" cy="466638"/>
          </a:xfrm>
          <a:prstGeom prst="rect">
            <a:avLst/>
          </a:prstGeom>
        </p:spPr>
      </p:pic>
      <p:pic>
        <p:nvPicPr>
          <p:cNvPr id="31" name="図 30">
            <a:extLst>
              <a:ext uri="{FF2B5EF4-FFF2-40B4-BE49-F238E27FC236}">
                <a16:creationId xmlns:a16="http://schemas.microsoft.com/office/drawing/2014/main" id="{2BAE5CBF-623B-534C-B264-82463231EF1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85483" y="1554873"/>
            <a:ext cx="465301" cy="466634"/>
          </a:xfrm>
          <a:prstGeom prst="rect">
            <a:avLst/>
          </a:prstGeom>
        </p:spPr>
      </p:pic>
      <p:sp>
        <p:nvSpPr>
          <p:cNvPr id="33" name="テキスト ボックス 32">
            <a:extLst>
              <a:ext uri="{FF2B5EF4-FFF2-40B4-BE49-F238E27FC236}">
                <a16:creationId xmlns:a16="http://schemas.microsoft.com/office/drawing/2014/main" id="{0D8BB579-D3AA-0E48-B8F0-4C9B98EA4F57}"/>
              </a:ext>
            </a:extLst>
          </p:cNvPr>
          <p:cNvSpPr txBox="1"/>
          <p:nvPr/>
        </p:nvSpPr>
        <p:spPr>
          <a:xfrm>
            <a:off x="2167233" y="1293425"/>
            <a:ext cx="646331"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動物</a:t>
            </a:r>
          </a:p>
        </p:txBody>
      </p:sp>
      <p:sp>
        <p:nvSpPr>
          <p:cNvPr id="34" name="テキスト ボックス 33">
            <a:extLst>
              <a:ext uri="{FF2B5EF4-FFF2-40B4-BE49-F238E27FC236}">
                <a16:creationId xmlns:a16="http://schemas.microsoft.com/office/drawing/2014/main" id="{81026EB0-D157-8C4E-ACDD-38CC82875E8A}"/>
              </a:ext>
            </a:extLst>
          </p:cNvPr>
          <p:cNvSpPr txBox="1"/>
          <p:nvPr/>
        </p:nvSpPr>
        <p:spPr>
          <a:xfrm>
            <a:off x="4776517" y="992162"/>
            <a:ext cx="1415772" cy="52322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座標空間</a:t>
            </a:r>
            <a:endParaRPr kumimoji="1" lang="en-US" altLang="ja-JP" sz="2000" dirty="0">
              <a:solidFill>
                <a:srgbClr val="0070C0"/>
              </a:solidFill>
              <a:latin typeface="Meiryo" panose="020B0604030504040204" pitchFamily="34" charset="-128"/>
              <a:ea typeface="Meiryo" panose="020B0604030504040204" pitchFamily="34" charset="-128"/>
            </a:endParaRPr>
          </a:p>
          <a:p>
            <a:pPr algn="ctr"/>
            <a:r>
              <a:rPr lang="ja-JP" altLang="en-US" sz="800">
                <a:solidFill>
                  <a:srgbClr val="0070C0"/>
                </a:solidFill>
                <a:latin typeface="Meiryo" panose="020B0604030504040204" pitchFamily="34" charset="-128"/>
                <a:ea typeface="Meiryo" panose="020B0604030504040204" pitchFamily="34" charset="-128"/>
              </a:rPr>
              <a:t>実際には多次元の座標空間</a:t>
            </a:r>
            <a:endParaRPr kumimoji="1" lang="ja-JP" altLang="en-US" sz="800">
              <a:solidFill>
                <a:srgbClr val="0070C0"/>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17B83C95-7901-6246-9E06-91AFAD6A87CE}"/>
              </a:ext>
            </a:extLst>
          </p:cNvPr>
          <p:cNvSpPr txBox="1"/>
          <p:nvPr/>
        </p:nvSpPr>
        <p:spPr>
          <a:xfrm>
            <a:off x="819804" y="919080"/>
            <a:ext cx="588623" cy="276999"/>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特徴</a:t>
            </a:r>
            <a:r>
              <a:rPr kumimoji="1" lang="en-US" altLang="ja-JP" sz="1200" dirty="0">
                <a:solidFill>
                  <a:srgbClr val="0070C0"/>
                </a:solidFill>
                <a:latin typeface="Meiryo" panose="020B0604030504040204" pitchFamily="34" charset="-128"/>
                <a:ea typeface="Meiryo" panose="020B0604030504040204" pitchFamily="34" charset="-128"/>
              </a:rPr>
              <a:t>1</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7E32B811-8440-A847-85A7-2D8A6B1C771C}"/>
              </a:ext>
            </a:extLst>
          </p:cNvPr>
          <p:cNvSpPr txBox="1"/>
          <p:nvPr/>
        </p:nvSpPr>
        <p:spPr>
          <a:xfrm>
            <a:off x="6192289" y="6165228"/>
            <a:ext cx="588623" cy="276999"/>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特徴</a:t>
            </a:r>
            <a:r>
              <a:rPr kumimoji="1" lang="en-US" altLang="ja-JP" sz="1200" dirty="0">
                <a:solidFill>
                  <a:srgbClr val="0070C0"/>
                </a:solidFill>
                <a:latin typeface="Meiryo" panose="020B0604030504040204" pitchFamily="34" charset="-128"/>
                <a:ea typeface="Meiryo" panose="020B0604030504040204" pitchFamily="34" charset="-128"/>
              </a:rPr>
              <a:t>2</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4E4D5AB1-6097-7641-8874-DB65B41F2CB5}"/>
              </a:ext>
            </a:extLst>
          </p:cNvPr>
          <p:cNvSpPr txBox="1"/>
          <p:nvPr/>
        </p:nvSpPr>
        <p:spPr>
          <a:xfrm>
            <a:off x="4872217" y="2044335"/>
            <a:ext cx="588623" cy="276999"/>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特徴</a:t>
            </a:r>
            <a:r>
              <a:rPr kumimoji="1" lang="en-US" altLang="ja-JP" sz="1200" dirty="0">
                <a:solidFill>
                  <a:srgbClr val="0070C0"/>
                </a:solidFill>
                <a:latin typeface="Meiryo" panose="020B0604030504040204" pitchFamily="34" charset="-128"/>
                <a:ea typeface="Meiryo" panose="020B0604030504040204" pitchFamily="34" charset="-128"/>
              </a:rPr>
              <a:t>3</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38" name="円/楕円 37">
            <a:extLst>
              <a:ext uri="{FF2B5EF4-FFF2-40B4-BE49-F238E27FC236}">
                <a16:creationId xmlns:a16="http://schemas.microsoft.com/office/drawing/2014/main" id="{59F99386-F10F-3943-ABEA-00ACA38E4169}"/>
              </a:ext>
            </a:extLst>
          </p:cNvPr>
          <p:cNvSpPr/>
          <p:nvPr/>
        </p:nvSpPr>
        <p:spPr>
          <a:xfrm>
            <a:off x="1771728" y="3903513"/>
            <a:ext cx="2016224" cy="2016224"/>
          </a:xfrm>
          <a:prstGeom prst="ellipse">
            <a:avLst/>
          </a:prstGeom>
          <a:solidFill>
            <a:schemeClr val="accent3">
              <a:lumMod val="40000"/>
              <a:lumOff val="60000"/>
              <a:alpha val="61176"/>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C053D0F7-3B86-5C4A-81EB-6B97BC10A241}"/>
              </a:ext>
            </a:extLst>
          </p:cNvPr>
          <p:cNvSpPr txBox="1"/>
          <p:nvPr/>
        </p:nvSpPr>
        <p:spPr>
          <a:xfrm>
            <a:off x="2444390" y="4049831"/>
            <a:ext cx="646331" cy="369332"/>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楽器</a:t>
            </a:r>
          </a:p>
        </p:txBody>
      </p:sp>
      <p:sp>
        <p:nvSpPr>
          <p:cNvPr id="46" name="円/楕円 45">
            <a:extLst>
              <a:ext uri="{FF2B5EF4-FFF2-40B4-BE49-F238E27FC236}">
                <a16:creationId xmlns:a16="http://schemas.microsoft.com/office/drawing/2014/main" id="{4F3066A8-97F4-AD4B-AC2A-6D4D981976FD}"/>
              </a:ext>
            </a:extLst>
          </p:cNvPr>
          <p:cNvSpPr/>
          <p:nvPr/>
        </p:nvSpPr>
        <p:spPr>
          <a:xfrm>
            <a:off x="4131687" y="2995837"/>
            <a:ext cx="2016224" cy="2016224"/>
          </a:xfrm>
          <a:prstGeom prst="ellipse">
            <a:avLst/>
          </a:prstGeom>
          <a:solidFill>
            <a:schemeClr val="accent4">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テキスト ボックス 52">
            <a:extLst>
              <a:ext uri="{FF2B5EF4-FFF2-40B4-BE49-F238E27FC236}">
                <a16:creationId xmlns:a16="http://schemas.microsoft.com/office/drawing/2014/main" id="{F893A652-712E-734A-B97E-5B3E8D2E55B0}"/>
              </a:ext>
            </a:extLst>
          </p:cNvPr>
          <p:cNvSpPr txBox="1"/>
          <p:nvPr/>
        </p:nvSpPr>
        <p:spPr>
          <a:xfrm>
            <a:off x="4692661" y="3155285"/>
            <a:ext cx="877163" cy="369332"/>
          </a:xfrm>
          <a:prstGeom prst="rect">
            <a:avLst/>
          </a:prstGeom>
          <a:noFill/>
        </p:spPr>
        <p:txBody>
          <a:bodyPr wrap="none" rtlCol="0">
            <a:spAutoFit/>
          </a:bodyPr>
          <a:lstStyle/>
          <a:p>
            <a:r>
              <a:rPr kumimoji="1" lang="ja-JP" altLang="en-US">
                <a:solidFill>
                  <a:srgbClr val="7030A0"/>
                </a:solidFill>
                <a:latin typeface="Meiryo" panose="020B0604030504040204" pitchFamily="34" charset="-128"/>
                <a:ea typeface="Meiryo" panose="020B0604030504040204" pitchFamily="34" charset="-128"/>
              </a:rPr>
              <a:t>乗り物</a:t>
            </a:r>
          </a:p>
        </p:txBody>
      </p:sp>
      <p:pic>
        <p:nvPicPr>
          <p:cNvPr id="54" name="図 53">
            <a:extLst>
              <a:ext uri="{FF2B5EF4-FFF2-40B4-BE49-F238E27FC236}">
                <a16:creationId xmlns:a16="http://schemas.microsoft.com/office/drawing/2014/main" id="{A93BF80E-C487-4444-8810-AE6F4EB486C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57127" y="4407713"/>
            <a:ext cx="451766" cy="432566"/>
          </a:xfrm>
          <a:prstGeom prst="rect">
            <a:avLst/>
          </a:prstGeom>
        </p:spPr>
      </p:pic>
      <p:pic>
        <p:nvPicPr>
          <p:cNvPr id="55" name="図 54">
            <a:extLst>
              <a:ext uri="{FF2B5EF4-FFF2-40B4-BE49-F238E27FC236}">
                <a16:creationId xmlns:a16="http://schemas.microsoft.com/office/drawing/2014/main" id="{C4D06748-5A28-5343-8F1E-AB173569DE6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404512" y="4006108"/>
            <a:ext cx="540190" cy="336268"/>
          </a:xfrm>
          <a:prstGeom prst="rect">
            <a:avLst/>
          </a:prstGeom>
        </p:spPr>
      </p:pic>
      <p:pic>
        <p:nvPicPr>
          <p:cNvPr id="56" name="図 55">
            <a:extLst>
              <a:ext uri="{FF2B5EF4-FFF2-40B4-BE49-F238E27FC236}">
                <a16:creationId xmlns:a16="http://schemas.microsoft.com/office/drawing/2014/main" id="{491685C1-A6D0-D143-82A1-C58E307EF39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368653" y="3881108"/>
            <a:ext cx="562544" cy="469724"/>
          </a:xfrm>
          <a:prstGeom prst="rect">
            <a:avLst/>
          </a:prstGeom>
        </p:spPr>
      </p:pic>
      <p:pic>
        <p:nvPicPr>
          <p:cNvPr id="57" name="図 56">
            <a:extLst>
              <a:ext uri="{FF2B5EF4-FFF2-40B4-BE49-F238E27FC236}">
                <a16:creationId xmlns:a16="http://schemas.microsoft.com/office/drawing/2014/main" id="{1064496D-698E-AC4B-AE17-C1926C9879F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697579" y="3572800"/>
            <a:ext cx="331011" cy="367790"/>
          </a:xfrm>
          <a:prstGeom prst="rect">
            <a:avLst/>
          </a:prstGeom>
        </p:spPr>
      </p:pic>
      <p:pic>
        <p:nvPicPr>
          <p:cNvPr id="58" name="図 57">
            <a:extLst>
              <a:ext uri="{FF2B5EF4-FFF2-40B4-BE49-F238E27FC236}">
                <a16:creationId xmlns:a16="http://schemas.microsoft.com/office/drawing/2014/main" id="{9A546D6C-41F2-AD46-B71F-13F42597B51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245304" y="3474463"/>
            <a:ext cx="562546" cy="469726"/>
          </a:xfrm>
          <a:prstGeom prst="rect">
            <a:avLst/>
          </a:prstGeom>
        </p:spPr>
      </p:pic>
      <p:pic>
        <p:nvPicPr>
          <p:cNvPr id="59" name="図 58">
            <a:extLst>
              <a:ext uri="{FF2B5EF4-FFF2-40B4-BE49-F238E27FC236}">
                <a16:creationId xmlns:a16="http://schemas.microsoft.com/office/drawing/2014/main" id="{778390AE-D9F8-1348-B526-41F70AA9D0F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161715" y="5176819"/>
            <a:ext cx="362563" cy="351686"/>
          </a:xfrm>
          <a:prstGeom prst="rect">
            <a:avLst/>
          </a:prstGeom>
        </p:spPr>
      </p:pic>
      <p:pic>
        <p:nvPicPr>
          <p:cNvPr id="60" name="図 59">
            <a:extLst>
              <a:ext uri="{FF2B5EF4-FFF2-40B4-BE49-F238E27FC236}">
                <a16:creationId xmlns:a16="http://schemas.microsoft.com/office/drawing/2014/main" id="{A0CC01EE-C1D0-654A-A370-B3D8AA85481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116405" y="4567663"/>
            <a:ext cx="362559" cy="419143"/>
          </a:xfrm>
          <a:prstGeom prst="rect">
            <a:avLst/>
          </a:prstGeom>
        </p:spPr>
      </p:pic>
      <p:pic>
        <p:nvPicPr>
          <p:cNvPr id="61" name="図 60">
            <a:extLst>
              <a:ext uri="{FF2B5EF4-FFF2-40B4-BE49-F238E27FC236}">
                <a16:creationId xmlns:a16="http://schemas.microsoft.com/office/drawing/2014/main" id="{A3440926-9579-4B4B-840C-108BC6618603}"/>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809220" y="5211681"/>
            <a:ext cx="472641" cy="382314"/>
          </a:xfrm>
          <a:prstGeom prst="rect">
            <a:avLst/>
          </a:prstGeom>
        </p:spPr>
      </p:pic>
      <p:pic>
        <p:nvPicPr>
          <p:cNvPr id="62" name="図 61">
            <a:extLst>
              <a:ext uri="{FF2B5EF4-FFF2-40B4-BE49-F238E27FC236}">
                <a16:creationId xmlns:a16="http://schemas.microsoft.com/office/drawing/2014/main" id="{FD793149-8784-4742-98C7-F808B6820B23}"/>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590099" y="4582034"/>
            <a:ext cx="428035" cy="303905"/>
          </a:xfrm>
          <a:prstGeom prst="rect">
            <a:avLst/>
          </a:prstGeom>
        </p:spPr>
      </p:pic>
      <p:pic>
        <p:nvPicPr>
          <p:cNvPr id="63" name="図 62">
            <a:extLst>
              <a:ext uri="{FF2B5EF4-FFF2-40B4-BE49-F238E27FC236}">
                <a16:creationId xmlns:a16="http://schemas.microsoft.com/office/drawing/2014/main" id="{F806B84C-D286-3A4E-A12A-C9557E69A8CA}"/>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048554" y="4701434"/>
            <a:ext cx="355961" cy="460791"/>
          </a:xfrm>
          <a:prstGeom prst="rect">
            <a:avLst/>
          </a:prstGeom>
        </p:spPr>
      </p:pic>
      <p:sp>
        <p:nvSpPr>
          <p:cNvPr id="65" name="テキスト ボックス 64">
            <a:extLst>
              <a:ext uri="{FF2B5EF4-FFF2-40B4-BE49-F238E27FC236}">
                <a16:creationId xmlns:a16="http://schemas.microsoft.com/office/drawing/2014/main" id="{768AA3C9-FC7B-3449-855C-5CB3A08A5F3D}"/>
              </a:ext>
            </a:extLst>
          </p:cNvPr>
          <p:cNvSpPr txBox="1"/>
          <p:nvPr/>
        </p:nvSpPr>
        <p:spPr>
          <a:xfrm>
            <a:off x="6664624" y="2472460"/>
            <a:ext cx="1980029" cy="892552"/>
          </a:xfrm>
          <a:prstGeom prst="rect">
            <a:avLst/>
          </a:prstGeom>
          <a:noFill/>
        </p:spPr>
        <p:txBody>
          <a:bodyPr wrap="none" rtlCol="0">
            <a:spAutoFit/>
          </a:bodyPr>
          <a:lstStyle/>
          <a:p>
            <a:r>
              <a:rPr kumimoji="1" lang="ja-JP" altLang="en-US" sz="2400" b="1">
                <a:solidFill>
                  <a:srgbClr val="0070C0"/>
                </a:solidFill>
                <a:latin typeface="Meiryo" panose="020B0604030504040204" pitchFamily="34" charset="-128"/>
                <a:ea typeface="Meiryo" panose="020B0604030504040204" pitchFamily="34" charset="-128"/>
              </a:rPr>
              <a:t>モデル</a:t>
            </a:r>
            <a:endParaRPr kumimoji="1" lang="en-US" altLang="ja-JP" sz="2400" b="1"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特徴の組合せが</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似通っているグループ</a:t>
            </a:r>
          </a:p>
        </p:txBody>
      </p:sp>
      <p:sp>
        <p:nvSpPr>
          <p:cNvPr id="66" name="テキスト ボックス 65">
            <a:extLst>
              <a:ext uri="{FF2B5EF4-FFF2-40B4-BE49-F238E27FC236}">
                <a16:creationId xmlns:a16="http://schemas.microsoft.com/office/drawing/2014/main" id="{076C93BA-2D2E-E648-B994-9F7FC9181A3F}"/>
              </a:ext>
            </a:extLst>
          </p:cNvPr>
          <p:cNvSpPr txBox="1"/>
          <p:nvPr/>
        </p:nvSpPr>
        <p:spPr>
          <a:xfrm>
            <a:off x="6660232" y="3789261"/>
            <a:ext cx="1800493" cy="892552"/>
          </a:xfrm>
          <a:prstGeom prst="rect">
            <a:avLst/>
          </a:prstGeom>
          <a:noFill/>
        </p:spPr>
        <p:txBody>
          <a:bodyPr wrap="none" rtlCol="0">
            <a:spAutoFit/>
          </a:bodyPr>
          <a:lstStyle/>
          <a:p>
            <a:r>
              <a:rPr kumimoji="1" lang="ja-JP" altLang="en-US" sz="2400" b="1">
                <a:solidFill>
                  <a:srgbClr val="0070C0"/>
                </a:solidFill>
                <a:latin typeface="Meiryo" panose="020B0604030504040204" pitchFamily="34" charset="-128"/>
                <a:ea typeface="Meiryo" panose="020B0604030504040204" pitchFamily="34" charset="-128"/>
              </a:rPr>
              <a:t>機械学習</a:t>
            </a:r>
            <a:endParaRPr kumimoji="1"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データからモデルを</a:t>
            </a:r>
            <a:endParaRPr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生成する仕組み</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67" name="上矢印 66">
            <a:extLst>
              <a:ext uri="{FF2B5EF4-FFF2-40B4-BE49-F238E27FC236}">
                <a16:creationId xmlns:a16="http://schemas.microsoft.com/office/drawing/2014/main" id="{E428B08A-1885-AA4C-B973-EA2FAF300329}"/>
              </a:ext>
            </a:extLst>
          </p:cNvPr>
          <p:cNvSpPr/>
          <p:nvPr/>
        </p:nvSpPr>
        <p:spPr>
          <a:xfrm>
            <a:off x="7150582" y="3365012"/>
            <a:ext cx="504056" cy="288032"/>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90196077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A602E1-F087-0848-8586-378C3B4046A1}"/>
              </a:ext>
            </a:extLst>
          </p:cNvPr>
          <p:cNvSpPr>
            <a:spLocks noGrp="1"/>
          </p:cNvSpPr>
          <p:nvPr>
            <p:ph type="title"/>
          </p:nvPr>
        </p:nvSpPr>
        <p:spPr/>
        <p:txBody>
          <a:bodyPr/>
          <a:lstStyle/>
          <a:p>
            <a:r>
              <a:rPr kumimoji="1" lang="ja-JP" altLang="en-US"/>
              <a:t>どんな計算をしているか</a:t>
            </a:r>
          </a:p>
        </p:txBody>
      </p:sp>
      <p:sp>
        <p:nvSpPr>
          <p:cNvPr id="3" name="スライド番号プレースホルダー 2">
            <a:extLst>
              <a:ext uri="{FF2B5EF4-FFF2-40B4-BE49-F238E27FC236}">
                <a16:creationId xmlns:a16="http://schemas.microsoft.com/office/drawing/2014/main" id="{8CF8141D-6B3E-2D45-B811-3EB58313064B}"/>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171</a:t>
            </a:fld>
            <a:endParaRPr kumimoji="1" lang="ja-JP" altLang="en-US"/>
          </a:p>
        </p:txBody>
      </p:sp>
      <p:cxnSp>
        <p:nvCxnSpPr>
          <p:cNvPr id="5" name="直線矢印コネクタ 4">
            <a:extLst>
              <a:ext uri="{FF2B5EF4-FFF2-40B4-BE49-F238E27FC236}">
                <a16:creationId xmlns:a16="http://schemas.microsoft.com/office/drawing/2014/main" id="{9B783663-AAC1-0647-8389-33CD1F1BB685}"/>
              </a:ext>
            </a:extLst>
          </p:cNvPr>
          <p:cNvCxnSpPr/>
          <p:nvPr/>
        </p:nvCxnSpPr>
        <p:spPr>
          <a:xfrm flipV="1">
            <a:off x="2411760" y="836712"/>
            <a:ext cx="0" cy="1944216"/>
          </a:xfrm>
          <a:prstGeom prst="straightConnector1">
            <a:avLst/>
          </a:prstGeom>
          <a:ln w="127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a:extLst>
              <a:ext uri="{FF2B5EF4-FFF2-40B4-BE49-F238E27FC236}">
                <a16:creationId xmlns:a16="http://schemas.microsoft.com/office/drawing/2014/main" id="{3D21E6EC-0933-9349-A541-A901F2B0F562}"/>
              </a:ext>
            </a:extLst>
          </p:cNvPr>
          <p:cNvCxnSpPr>
            <a:cxnSpLocks/>
          </p:cNvCxnSpPr>
          <p:nvPr/>
        </p:nvCxnSpPr>
        <p:spPr>
          <a:xfrm flipV="1">
            <a:off x="2411760" y="1916832"/>
            <a:ext cx="853807" cy="864096"/>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a:extLst>
              <a:ext uri="{FF2B5EF4-FFF2-40B4-BE49-F238E27FC236}">
                <a16:creationId xmlns:a16="http://schemas.microsoft.com/office/drawing/2014/main" id="{C132D76B-939B-7144-9243-72FB52F0FFDC}"/>
              </a:ext>
            </a:extLst>
          </p:cNvPr>
          <p:cNvCxnSpPr>
            <a:cxnSpLocks/>
          </p:cNvCxnSpPr>
          <p:nvPr/>
        </p:nvCxnSpPr>
        <p:spPr>
          <a:xfrm>
            <a:off x="2411760" y="2780928"/>
            <a:ext cx="1584176" cy="0"/>
          </a:xfrm>
          <a:prstGeom prst="straightConnector1">
            <a:avLst/>
          </a:prstGeom>
          <a:ln w="127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3" name="円/楕円 12">
            <a:extLst>
              <a:ext uri="{FF2B5EF4-FFF2-40B4-BE49-F238E27FC236}">
                <a16:creationId xmlns:a16="http://schemas.microsoft.com/office/drawing/2014/main" id="{57614220-D574-EA44-A521-3E94F3F4CDC0}"/>
              </a:ext>
            </a:extLst>
          </p:cNvPr>
          <p:cNvSpPr/>
          <p:nvPr/>
        </p:nvSpPr>
        <p:spPr>
          <a:xfrm>
            <a:off x="2655097" y="1524718"/>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楕円 13">
            <a:extLst>
              <a:ext uri="{FF2B5EF4-FFF2-40B4-BE49-F238E27FC236}">
                <a16:creationId xmlns:a16="http://schemas.microsoft.com/office/drawing/2014/main" id="{2AEE580F-32F9-604B-988E-5B051ECDFB2D}"/>
              </a:ext>
            </a:extLst>
          </p:cNvPr>
          <p:cNvSpPr/>
          <p:nvPr/>
        </p:nvSpPr>
        <p:spPr>
          <a:xfrm>
            <a:off x="2812806" y="1850642"/>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円/楕円 14">
            <a:extLst>
              <a:ext uri="{FF2B5EF4-FFF2-40B4-BE49-F238E27FC236}">
                <a16:creationId xmlns:a16="http://schemas.microsoft.com/office/drawing/2014/main" id="{EEC8244B-9A4B-2E4E-BDBB-5EBE84418457}"/>
              </a:ext>
            </a:extLst>
          </p:cNvPr>
          <p:cNvSpPr/>
          <p:nvPr/>
        </p:nvSpPr>
        <p:spPr>
          <a:xfrm>
            <a:off x="3087777" y="2093235"/>
            <a:ext cx="122378" cy="132377"/>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楕円 15">
            <a:extLst>
              <a:ext uri="{FF2B5EF4-FFF2-40B4-BE49-F238E27FC236}">
                <a16:creationId xmlns:a16="http://schemas.microsoft.com/office/drawing/2014/main" id="{975EDEB8-B5C3-7542-B10E-241CA1EFD6F4}"/>
              </a:ext>
            </a:extLst>
          </p:cNvPr>
          <p:cNvSpPr/>
          <p:nvPr/>
        </p:nvSpPr>
        <p:spPr>
          <a:xfrm>
            <a:off x="2854198" y="2431159"/>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円/楕円 16">
            <a:extLst>
              <a:ext uri="{FF2B5EF4-FFF2-40B4-BE49-F238E27FC236}">
                <a16:creationId xmlns:a16="http://schemas.microsoft.com/office/drawing/2014/main" id="{F092CFB0-D94F-894D-B9E4-8CC683604B07}"/>
              </a:ext>
            </a:extLst>
          </p:cNvPr>
          <p:cNvSpPr/>
          <p:nvPr/>
        </p:nvSpPr>
        <p:spPr>
          <a:xfrm>
            <a:off x="3427078" y="1438489"/>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円/楕円 17">
            <a:extLst>
              <a:ext uri="{FF2B5EF4-FFF2-40B4-BE49-F238E27FC236}">
                <a16:creationId xmlns:a16="http://schemas.microsoft.com/office/drawing/2014/main" id="{62F4097E-D8DB-9B4A-B19E-03EAEAD1B994}"/>
              </a:ext>
            </a:extLst>
          </p:cNvPr>
          <p:cNvSpPr/>
          <p:nvPr/>
        </p:nvSpPr>
        <p:spPr>
          <a:xfrm>
            <a:off x="3114990" y="2366592"/>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楕円 18">
            <a:extLst>
              <a:ext uri="{FF2B5EF4-FFF2-40B4-BE49-F238E27FC236}">
                <a16:creationId xmlns:a16="http://schemas.microsoft.com/office/drawing/2014/main" id="{8B860056-A2BD-CE48-B2D9-B8657B5E9314}"/>
              </a:ext>
            </a:extLst>
          </p:cNvPr>
          <p:cNvSpPr/>
          <p:nvPr/>
        </p:nvSpPr>
        <p:spPr>
          <a:xfrm>
            <a:off x="3577317" y="1718265"/>
            <a:ext cx="122378" cy="132377"/>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楕円 19">
            <a:extLst>
              <a:ext uri="{FF2B5EF4-FFF2-40B4-BE49-F238E27FC236}">
                <a16:creationId xmlns:a16="http://schemas.microsoft.com/office/drawing/2014/main" id="{2B494D4D-AD8A-F047-BEA8-B145511F002B}"/>
              </a:ext>
            </a:extLst>
          </p:cNvPr>
          <p:cNvSpPr/>
          <p:nvPr/>
        </p:nvSpPr>
        <p:spPr>
          <a:xfrm>
            <a:off x="2994539" y="1594293"/>
            <a:ext cx="122378" cy="132377"/>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円/楕円 20">
            <a:extLst>
              <a:ext uri="{FF2B5EF4-FFF2-40B4-BE49-F238E27FC236}">
                <a16:creationId xmlns:a16="http://schemas.microsoft.com/office/drawing/2014/main" id="{003752C0-1CB7-564D-9B62-E6EB73CEF0FE}"/>
              </a:ext>
            </a:extLst>
          </p:cNvPr>
          <p:cNvSpPr/>
          <p:nvPr/>
        </p:nvSpPr>
        <p:spPr>
          <a:xfrm>
            <a:off x="3447184" y="2315785"/>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円/楕円 21">
            <a:extLst>
              <a:ext uri="{FF2B5EF4-FFF2-40B4-BE49-F238E27FC236}">
                <a16:creationId xmlns:a16="http://schemas.microsoft.com/office/drawing/2014/main" id="{57CA7CBB-8C11-A542-A66D-A8E40F3FAB53}"/>
              </a:ext>
            </a:extLst>
          </p:cNvPr>
          <p:cNvSpPr/>
          <p:nvPr/>
        </p:nvSpPr>
        <p:spPr>
          <a:xfrm>
            <a:off x="3825015" y="1438489"/>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円/楕円 22">
            <a:extLst>
              <a:ext uri="{FF2B5EF4-FFF2-40B4-BE49-F238E27FC236}">
                <a16:creationId xmlns:a16="http://schemas.microsoft.com/office/drawing/2014/main" id="{E458F7F7-1AD7-1041-956C-C383C7A2C57D}"/>
              </a:ext>
            </a:extLst>
          </p:cNvPr>
          <p:cNvSpPr/>
          <p:nvPr/>
        </p:nvSpPr>
        <p:spPr>
          <a:xfrm>
            <a:off x="2911946" y="1237846"/>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楕円 23">
            <a:extLst>
              <a:ext uri="{FF2B5EF4-FFF2-40B4-BE49-F238E27FC236}">
                <a16:creationId xmlns:a16="http://schemas.microsoft.com/office/drawing/2014/main" id="{5F3C34F9-2AC9-3143-AC03-5E5E59180387}"/>
              </a:ext>
            </a:extLst>
          </p:cNvPr>
          <p:cNvSpPr/>
          <p:nvPr/>
        </p:nvSpPr>
        <p:spPr>
          <a:xfrm>
            <a:off x="2675104" y="2123643"/>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楕円 24">
            <a:extLst>
              <a:ext uri="{FF2B5EF4-FFF2-40B4-BE49-F238E27FC236}">
                <a16:creationId xmlns:a16="http://schemas.microsoft.com/office/drawing/2014/main" id="{E6053350-5AA0-1A46-BD6E-FE2ED9BA7958}"/>
              </a:ext>
            </a:extLst>
          </p:cNvPr>
          <p:cNvSpPr/>
          <p:nvPr/>
        </p:nvSpPr>
        <p:spPr>
          <a:xfrm>
            <a:off x="3707976" y="2183408"/>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円/楕円 25">
            <a:extLst>
              <a:ext uri="{FF2B5EF4-FFF2-40B4-BE49-F238E27FC236}">
                <a16:creationId xmlns:a16="http://schemas.microsoft.com/office/drawing/2014/main" id="{994AD1E6-C99E-F14B-A524-65B9160A56E5}"/>
              </a:ext>
            </a:extLst>
          </p:cNvPr>
          <p:cNvSpPr/>
          <p:nvPr/>
        </p:nvSpPr>
        <p:spPr>
          <a:xfrm>
            <a:off x="3385995" y="2057455"/>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 name="直線矢印コネクタ 26">
            <a:extLst>
              <a:ext uri="{FF2B5EF4-FFF2-40B4-BE49-F238E27FC236}">
                <a16:creationId xmlns:a16="http://schemas.microsoft.com/office/drawing/2014/main" id="{D7900B66-525A-3546-8916-F8493B486EF4}"/>
              </a:ext>
            </a:extLst>
          </p:cNvPr>
          <p:cNvCxnSpPr/>
          <p:nvPr/>
        </p:nvCxnSpPr>
        <p:spPr>
          <a:xfrm flipV="1">
            <a:off x="4180251" y="836712"/>
            <a:ext cx="0" cy="1944216"/>
          </a:xfrm>
          <a:prstGeom prst="straightConnector1">
            <a:avLst/>
          </a:prstGeom>
          <a:ln w="12700">
            <a:solidFill>
              <a:schemeClr val="accent3">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234DD9D1-0F3A-404A-883C-B1A7309EC23D}"/>
              </a:ext>
            </a:extLst>
          </p:cNvPr>
          <p:cNvCxnSpPr>
            <a:cxnSpLocks/>
          </p:cNvCxnSpPr>
          <p:nvPr/>
        </p:nvCxnSpPr>
        <p:spPr>
          <a:xfrm flipV="1">
            <a:off x="4180251" y="1916832"/>
            <a:ext cx="853807" cy="864096"/>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直線矢印コネクタ 28">
            <a:extLst>
              <a:ext uri="{FF2B5EF4-FFF2-40B4-BE49-F238E27FC236}">
                <a16:creationId xmlns:a16="http://schemas.microsoft.com/office/drawing/2014/main" id="{5DBFB6FB-09ED-CC4C-BC64-E3259AB879D3}"/>
              </a:ext>
            </a:extLst>
          </p:cNvPr>
          <p:cNvCxnSpPr>
            <a:cxnSpLocks/>
          </p:cNvCxnSpPr>
          <p:nvPr/>
        </p:nvCxnSpPr>
        <p:spPr>
          <a:xfrm>
            <a:off x="4180251" y="2780928"/>
            <a:ext cx="1584176" cy="0"/>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円/楕円 29">
            <a:extLst>
              <a:ext uri="{FF2B5EF4-FFF2-40B4-BE49-F238E27FC236}">
                <a16:creationId xmlns:a16="http://schemas.microsoft.com/office/drawing/2014/main" id="{4BAED08F-EB25-0446-9F1E-FCF3EF86520D}"/>
              </a:ext>
            </a:extLst>
          </p:cNvPr>
          <p:cNvSpPr/>
          <p:nvPr/>
        </p:nvSpPr>
        <p:spPr>
          <a:xfrm>
            <a:off x="4423588" y="1524718"/>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円/楕円 30">
            <a:extLst>
              <a:ext uri="{FF2B5EF4-FFF2-40B4-BE49-F238E27FC236}">
                <a16:creationId xmlns:a16="http://schemas.microsoft.com/office/drawing/2014/main" id="{BBEE67D9-D3B1-1749-8849-003B953F5EB8}"/>
              </a:ext>
            </a:extLst>
          </p:cNvPr>
          <p:cNvSpPr/>
          <p:nvPr/>
        </p:nvSpPr>
        <p:spPr>
          <a:xfrm>
            <a:off x="4581297" y="1850642"/>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a:extLst>
              <a:ext uri="{FF2B5EF4-FFF2-40B4-BE49-F238E27FC236}">
                <a16:creationId xmlns:a16="http://schemas.microsoft.com/office/drawing/2014/main" id="{E01B7F95-622E-6C45-B17E-2CC7103F9061}"/>
              </a:ext>
            </a:extLst>
          </p:cNvPr>
          <p:cNvSpPr/>
          <p:nvPr/>
        </p:nvSpPr>
        <p:spPr>
          <a:xfrm>
            <a:off x="4935696" y="1451689"/>
            <a:ext cx="122378" cy="132377"/>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円/楕円 32">
            <a:extLst>
              <a:ext uri="{FF2B5EF4-FFF2-40B4-BE49-F238E27FC236}">
                <a16:creationId xmlns:a16="http://schemas.microsoft.com/office/drawing/2014/main" id="{6CA8CA0F-0CBF-DC4F-8191-20F06175D32D}"/>
              </a:ext>
            </a:extLst>
          </p:cNvPr>
          <p:cNvSpPr/>
          <p:nvPr/>
        </p:nvSpPr>
        <p:spPr>
          <a:xfrm>
            <a:off x="4622689" y="2431159"/>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円/楕円 33">
            <a:extLst>
              <a:ext uri="{FF2B5EF4-FFF2-40B4-BE49-F238E27FC236}">
                <a16:creationId xmlns:a16="http://schemas.microsoft.com/office/drawing/2014/main" id="{047C9D9B-635D-094F-B509-E2E6837437C7}"/>
              </a:ext>
            </a:extLst>
          </p:cNvPr>
          <p:cNvSpPr/>
          <p:nvPr/>
        </p:nvSpPr>
        <p:spPr>
          <a:xfrm>
            <a:off x="5195569" y="1438489"/>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円/楕円 34">
            <a:extLst>
              <a:ext uri="{FF2B5EF4-FFF2-40B4-BE49-F238E27FC236}">
                <a16:creationId xmlns:a16="http://schemas.microsoft.com/office/drawing/2014/main" id="{5B4B4B1C-6723-254C-93D8-335E959BF161}"/>
              </a:ext>
            </a:extLst>
          </p:cNvPr>
          <p:cNvSpPr/>
          <p:nvPr/>
        </p:nvSpPr>
        <p:spPr>
          <a:xfrm>
            <a:off x="5415306" y="2438751"/>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a:extLst>
              <a:ext uri="{FF2B5EF4-FFF2-40B4-BE49-F238E27FC236}">
                <a16:creationId xmlns:a16="http://schemas.microsoft.com/office/drawing/2014/main" id="{DDE3F82F-94FC-EB4F-9DE3-6C3F5FBA1535}"/>
              </a:ext>
            </a:extLst>
          </p:cNvPr>
          <p:cNvSpPr/>
          <p:nvPr/>
        </p:nvSpPr>
        <p:spPr>
          <a:xfrm>
            <a:off x="5058074" y="1633485"/>
            <a:ext cx="122378" cy="132377"/>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楕円 36">
            <a:extLst>
              <a:ext uri="{FF2B5EF4-FFF2-40B4-BE49-F238E27FC236}">
                <a16:creationId xmlns:a16="http://schemas.microsoft.com/office/drawing/2014/main" id="{7E340AAE-52E1-334C-BFD7-E4A79EC05BFE}"/>
              </a:ext>
            </a:extLst>
          </p:cNvPr>
          <p:cNvSpPr/>
          <p:nvPr/>
        </p:nvSpPr>
        <p:spPr>
          <a:xfrm>
            <a:off x="5363987" y="1517877"/>
            <a:ext cx="122378" cy="132377"/>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円/楕円 37">
            <a:extLst>
              <a:ext uri="{FF2B5EF4-FFF2-40B4-BE49-F238E27FC236}">
                <a16:creationId xmlns:a16="http://schemas.microsoft.com/office/drawing/2014/main" id="{4A20815E-0BFC-D44B-9462-06B0BAEC167D}"/>
              </a:ext>
            </a:extLst>
          </p:cNvPr>
          <p:cNvSpPr/>
          <p:nvPr/>
        </p:nvSpPr>
        <p:spPr>
          <a:xfrm>
            <a:off x="4298775" y="1878809"/>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円/楕円 38">
            <a:extLst>
              <a:ext uri="{FF2B5EF4-FFF2-40B4-BE49-F238E27FC236}">
                <a16:creationId xmlns:a16="http://schemas.microsoft.com/office/drawing/2014/main" id="{854483E4-F4A0-8044-8F20-BBA3731DC57F}"/>
              </a:ext>
            </a:extLst>
          </p:cNvPr>
          <p:cNvSpPr/>
          <p:nvPr/>
        </p:nvSpPr>
        <p:spPr>
          <a:xfrm>
            <a:off x="5302798" y="1741037"/>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円/楕円 39">
            <a:extLst>
              <a:ext uri="{FF2B5EF4-FFF2-40B4-BE49-F238E27FC236}">
                <a16:creationId xmlns:a16="http://schemas.microsoft.com/office/drawing/2014/main" id="{652D516D-25B9-494F-8FF4-993793D74472}"/>
              </a:ext>
            </a:extLst>
          </p:cNvPr>
          <p:cNvSpPr/>
          <p:nvPr/>
        </p:nvSpPr>
        <p:spPr>
          <a:xfrm>
            <a:off x="4679642" y="1526918"/>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円/楕円 40">
            <a:extLst>
              <a:ext uri="{FF2B5EF4-FFF2-40B4-BE49-F238E27FC236}">
                <a16:creationId xmlns:a16="http://schemas.microsoft.com/office/drawing/2014/main" id="{1A29458A-6C55-9C4A-B3AD-B381B7F4CF67}"/>
              </a:ext>
            </a:extLst>
          </p:cNvPr>
          <p:cNvSpPr/>
          <p:nvPr/>
        </p:nvSpPr>
        <p:spPr>
          <a:xfrm>
            <a:off x="4443595" y="2123643"/>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円/楕円 41">
            <a:extLst>
              <a:ext uri="{FF2B5EF4-FFF2-40B4-BE49-F238E27FC236}">
                <a16:creationId xmlns:a16="http://schemas.microsoft.com/office/drawing/2014/main" id="{2F4C96CD-F474-B346-B959-73BC0ADFFB5E}"/>
              </a:ext>
            </a:extLst>
          </p:cNvPr>
          <p:cNvSpPr/>
          <p:nvPr/>
        </p:nvSpPr>
        <p:spPr>
          <a:xfrm>
            <a:off x="5165551" y="1960858"/>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円/楕円 42">
            <a:extLst>
              <a:ext uri="{FF2B5EF4-FFF2-40B4-BE49-F238E27FC236}">
                <a16:creationId xmlns:a16="http://schemas.microsoft.com/office/drawing/2014/main" id="{E34FDEA8-E1BA-F74F-9EDD-4B2291237DD8}"/>
              </a:ext>
            </a:extLst>
          </p:cNvPr>
          <p:cNvSpPr/>
          <p:nvPr/>
        </p:nvSpPr>
        <p:spPr>
          <a:xfrm>
            <a:off x="4761464" y="1253124"/>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4" name="直線矢印コネクタ 43">
            <a:extLst>
              <a:ext uri="{FF2B5EF4-FFF2-40B4-BE49-F238E27FC236}">
                <a16:creationId xmlns:a16="http://schemas.microsoft.com/office/drawing/2014/main" id="{5BB22A92-9823-B34E-9AC6-D9C6A6DC0CAA}"/>
              </a:ext>
            </a:extLst>
          </p:cNvPr>
          <p:cNvCxnSpPr/>
          <p:nvPr/>
        </p:nvCxnSpPr>
        <p:spPr>
          <a:xfrm flipV="1">
            <a:off x="7069413" y="1949927"/>
            <a:ext cx="0" cy="1944216"/>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6DD94FD1-BEC0-C748-B7C4-AE377727D201}"/>
              </a:ext>
            </a:extLst>
          </p:cNvPr>
          <p:cNvCxnSpPr>
            <a:cxnSpLocks/>
          </p:cNvCxnSpPr>
          <p:nvPr/>
        </p:nvCxnSpPr>
        <p:spPr>
          <a:xfrm flipV="1">
            <a:off x="7069413" y="3030047"/>
            <a:ext cx="853807" cy="864096"/>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6" name="直線矢印コネクタ 45">
            <a:extLst>
              <a:ext uri="{FF2B5EF4-FFF2-40B4-BE49-F238E27FC236}">
                <a16:creationId xmlns:a16="http://schemas.microsoft.com/office/drawing/2014/main" id="{B2A11CEB-468E-FA4B-9BB5-4FDA87B42C9A}"/>
              </a:ext>
            </a:extLst>
          </p:cNvPr>
          <p:cNvCxnSpPr>
            <a:cxnSpLocks/>
          </p:cNvCxnSpPr>
          <p:nvPr/>
        </p:nvCxnSpPr>
        <p:spPr>
          <a:xfrm>
            <a:off x="7069413" y="3894143"/>
            <a:ext cx="1584176" cy="0"/>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7" name="円/楕円 46">
            <a:extLst>
              <a:ext uri="{FF2B5EF4-FFF2-40B4-BE49-F238E27FC236}">
                <a16:creationId xmlns:a16="http://schemas.microsoft.com/office/drawing/2014/main" id="{A08F999D-B049-0A40-99BE-B6ADAC629EEE}"/>
              </a:ext>
            </a:extLst>
          </p:cNvPr>
          <p:cNvSpPr/>
          <p:nvPr/>
        </p:nvSpPr>
        <p:spPr>
          <a:xfrm>
            <a:off x="7312750" y="2637933"/>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楕円 47">
            <a:extLst>
              <a:ext uri="{FF2B5EF4-FFF2-40B4-BE49-F238E27FC236}">
                <a16:creationId xmlns:a16="http://schemas.microsoft.com/office/drawing/2014/main" id="{9F2EC107-B5D8-5B48-9205-E65B210D0EC2}"/>
              </a:ext>
            </a:extLst>
          </p:cNvPr>
          <p:cNvSpPr/>
          <p:nvPr/>
        </p:nvSpPr>
        <p:spPr>
          <a:xfrm>
            <a:off x="7470459" y="2963857"/>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a:extLst>
              <a:ext uri="{FF2B5EF4-FFF2-40B4-BE49-F238E27FC236}">
                <a16:creationId xmlns:a16="http://schemas.microsoft.com/office/drawing/2014/main" id="{7011FC1D-82BD-7843-A310-49FD8EDC4C0E}"/>
              </a:ext>
            </a:extLst>
          </p:cNvPr>
          <p:cNvSpPr/>
          <p:nvPr/>
        </p:nvSpPr>
        <p:spPr>
          <a:xfrm>
            <a:off x="8382294" y="3607618"/>
            <a:ext cx="122378" cy="132377"/>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6468BC66-0AEF-8D45-A2A7-A1FFB49F4B48}"/>
              </a:ext>
            </a:extLst>
          </p:cNvPr>
          <p:cNvSpPr/>
          <p:nvPr/>
        </p:nvSpPr>
        <p:spPr>
          <a:xfrm>
            <a:off x="7614334" y="3202269"/>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円/楕円 50">
            <a:extLst>
              <a:ext uri="{FF2B5EF4-FFF2-40B4-BE49-F238E27FC236}">
                <a16:creationId xmlns:a16="http://schemas.microsoft.com/office/drawing/2014/main" id="{E5B597A6-6F65-9E4A-A34D-91C6AE80264A}"/>
              </a:ext>
            </a:extLst>
          </p:cNvPr>
          <p:cNvSpPr/>
          <p:nvPr/>
        </p:nvSpPr>
        <p:spPr>
          <a:xfrm>
            <a:off x="7411694" y="2327997"/>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a:extLst>
              <a:ext uri="{FF2B5EF4-FFF2-40B4-BE49-F238E27FC236}">
                <a16:creationId xmlns:a16="http://schemas.microsoft.com/office/drawing/2014/main" id="{9A58415C-EDA3-BE40-A831-2714D16A6D64}"/>
              </a:ext>
            </a:extLst>
          </p:cNvPr>
          <p:cNvSpPr/>
          <p:nvPr/>
        </p:nvSpPr>
        <p:spPr>
          <a:xfrm>
            <a:off x="7859600" y="2642919"/>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楕円 52">
            <a:extLst>
              <a:ext uri="{FF2B5EF4-FFF2-40B4-BE49-F238E27FC236}">
                <a16:creationId xmlns:a16="http://schemas.microsoft.com/office/drawing/2014/main" id="{3A3C1117-2993-2D44-AB6D-C93410024B86}"/>
              </a:ext>
            </a:extLst>
          </p:cNvPr>
          <p:cNvSpPr/>
          <p:nvPr/>
        </p:nvSpPr>
        <p:spPr>
          <a:xfrm>
            <a:off x="8396885" y="3369235"/>
            <a:ext cx="122378" cy="132377"/>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a:extLst>
              <a:ext uri="{FF2B5EF4-FFF2-40B4-BE49-F238E27FC236}">
                <a16:creationId xmlns:a16="http://schemas.microsoft.com/office/drawing/2014/main" id="{11ADEB99-D234-6944-B8C2-787CE48D67ED}"/>
              </a:ext>
            </a:extLst>
          </p:cNvPr>
          <p:cNvSpPr/>
          <p:nvPr/>
        </p:nvSpPr>
        <p:spPr>
          <a:xfrm>
            <a:off x="8234970" y="3429000"/>
            <a:ext cx="122378" cy="132377"/>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円/楕円 54">
            <a:extLst>
              <a:ext uri="{FF2B5EF4-FFF2-40B4-BE49-F238E27FC236}">
                <a16:creationId xmlns:a16="http://schemas.microsoft.com/office/drawing/2014/main" id="{5474B750-3782-3E42-8C52-6EA2C2CE6C56}"/>
              </a:ext>
            </a:extLst>
          </p:cNvPr>
          <p:cNvSpPr/>
          <p:nvPr/>
        </p:nvSpPr>
        <p:spPr>
          <a:xfrm>
            <a:off x="7187937" y="2992024"/>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円/楕円 55">
            <a:extLst>
              <a:ext uri="{FF2B5EF4-FFF2-40B4-BE49-F238E27FC236}">
                <a16:creationId xmlns:a16="http://schemas.microsoft.com/office/drawing/2014/main" id="{1BC71FA2-8A46-F646-B407-A29030F57763}"/>
              </a:ext>
            </a:extLst>
          </p:cNvPr>
          <p:cNvSpPr/>
          <p:nvPr/>
        </p:nvSpPr>
        <p:spPr>
          <a:xfrm>
            <a:off x="7185968" y="2392071"/>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円/楕円 56">
            <a:extLst>
              <a:ext uri="{FF2B5EF4-FFF2-40B4-BE49-F238E27FC236}">
                <a16:creationId xmlns:a16="http://schemas.microsoft.com/office/drawing/2014/main" id="{FDA280D8-6999-EC45-BCC8-694FE57F05F6}"/>
              </a:ext>
            </a:extLst>
          </p:cNvPr>
          <p:cNvSpPr/>
          <p:nvPr/>
        </p:nvSpPr>
        <p:spPr>
          <a:xfrm>
            <a:off x="7568804" y="2640133"/>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a:extLst>
              <a:ext uri="{FF2B5EF4-FFF2-40B4-BE49-F238E27FC236}">
                <a16:creationId xmlns:a16="http://schemas.microsoft.com/office/drawing/2014/main" id="{79282906-AF5B-7348-924C-7E1AF3E83386}"/>
              </a:ext>
            </a:extLst>
          </p:cNvPr>
          <p:cNvSpPr/>
          <p:nvPr/>
        </p:nvSpPr>
        <p:spPr>
          <a:xfrm>
            <a:off x="7332757" y="3236858"/>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円/楕円 58">
            <a:extLst>
              <a:ext uri="{FF2B5EF4-FFF2-40B4-BE49-F238E27FC236}">
                <a16:creationId xmlns:a16="http://schemas.microsoft.com/office/drawing/2014/main" id="{324ED683-707E-7B4E-A3EC-B3193388C648}"/>
              </a:ext>
            </a:extLst>
          </p:cNvPr>
          <p:cNvSpPr/>
          <p:nvPr/>
        </p:nvSpPr>
        <p:spPr>
          <a:xfrm>
            <a:off x="7681854" y="2831479"/>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円/楕円 59">
            <a:extLst>
              <a:ext uri="{FF2B5EF4-FFF2-40B4-BE49-F238E27FC236}">
                <a16:creationId xmlns:a16="http://schemas.microsoft.com/office/drawing/2014/main" id="{B09F3F5B-4AE8-AE44-86F8-62FE2372F0D9}"/>
              </a:ext>
            </a:extLst>
          </p:cNvPr>
          <p:cNvSpPr/>
          <p:nvPr/>
        </p:nvSpPr>
        <p:spPr>
          <a:xfrm>
            <a:off x="7650626" y="2366339"/>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1" name="直線矢印コネクタ 60">
            <a:extLst>
              <a:ext uri="{FF2B5EF4-FFF2-40B4-BE49-F238E27FC236}">
                <a16:creationId xmlns:a16="http://schemas.microsoft.com/office/drawing/2014/main" id="{8BB2BA28-FC83-E64C-BC15-61830E024A17}"/>
              </a:ext>
            </a:extLst>
          </p:cNvPr>
          <p:cNvCxnSpPr/>
          <p:nvPr/>
        </p:nvCxnSpPr>
        <p:spPr>
          <a:xfrm flipV="1">
            <a:off x="2411760" y="2951008"/>
            <a:ext cx="0" cy="1944216"/>
          </a:xfrm>
          <a:prstGeom prst="straightConnector1">
            <a:avLst/>
          </a:prstGeom>
          <a:ln w="127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62" name="直線矢印コネクタ 61">
            <a:extLst>
              <a:ext uri="{FF2B5EF4-FFF2-40B4-BE49-F238E27FC236}">
                <a16:creationId xmlns:a16="http://schemas.microsoft.com/office/drawing/2014/main" id="{9C32D756-5776-D147-BC5B-AA09B43F1248}"/>
              </a:ext>
            </a:extLst>
          </p:cNvPr>
          <p:cNvCxnSpPr>
            <a:cxnSpLocks/>
          </p:cNvCxnSpPr>
          <p:nvPr/>
        </p:nvCxnSpPr>
        <p:spPr>
          <a:xfrm flipV="1">
            <a:off x="2411760" y="4031128"/>
            <a:ext cx="853807" cy="864096"/>
          </a:xfrm>
          <a:prstGeom prst="straightConnector1">
            <a:avLst/>
          </a:prstGeom>
          <a:ln w="127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63" name="直線矢印コネクタ 62">
            <a:extLst>
              <a:ext uri="{FF2B5EF4-FFF2-40B4-BE49-F238E27FC236}">
                <a16:creationId xmlns:a16="http://schemas.microsoft.com/office/drawing/2014/main" id="{2F3F14FC-C51F-5A4A-8274-B9CB461554B3}"/>
              </a:ext>
            </a:extLst>
          </p:cNvPr>
          <p:cNvCxnSpPr>
            <a:cxnSpLocks/>
          </p:cNvCxnSpPr>
          <p:nvPr/>
        </p:nvCxnSpPr>
        <p:spPr>
          <a:xfrm>
            <a:off x="2411760" y="4895224"/>
            <a:ext cx="1584176" cy="0"/>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4" name="円/楕円 63">
            <a:extLst>
              <a:ext uri="{FF2B5EF4-FFF2-40B4-BE49-F238E27FC236}">
                <a16:creationId xmlns:a16="http://schemas.microsoft.com/office/drawing/2014/main" id="{02C2DA0E-CB05-AA4F-9533-254B074AE225}"/>
              </a:ext>
            </a:extLst>
          </p:cNvPr>
          <p:cNvSpPr/>
          <p:nvPr/>
        </p:nvSpPr>
        <p:spPr>
          <a:xfrm>
            <a:off x="3017239" y="3610011"/>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a:extLst>
              <a:ext uri="{FF2B5EF4-FFF2-40B4-BE49-F238E27FC236}">
                <a16:creationId xmlns:a16="http://schemas.microsoft.com/office/drawing/2014/main" id="{BB309548-B114-BA4B-986E-E939B83572B4}"/>
              </a:ext>
            </a:extLst>
          </p:cNvPr>
          <p:cNvSpPr/>
          <p:nvPr/>
        </p:nvSpPr>
        <p:spPr>
          <a:xfrm>
            <a:off x="2617158" y="3695527"/>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円/楕円 65">
            <a:extLst>
              <a:ext uri="{FF2B5EF4-FFF2-40B4-BE49-F238E27FC236}">
                <a16:creationId xmlns:a16="http://schemas.microsoft.com/office/drawing/2014/main" id="{0418C32F-E6F2-B94A-8C2D-C218EBB7833F}"/>
              </a:ext>
            </a:extLst>
          </p:cNvPr>
          <p:cNvSpPr/>
          <p:nvPr/>
        </p:nvSpPr>
        <p:spPr>
          <a:xfrm>
            <a:off x="3087777" y="4207531"/>
            <a:ext cx="122378" cy="132377"/>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円/楕円 66">
            <a:extLst>
              <a:ext uri="{FF2B5EF4-FFF2-40B4-BE49-F238E27FC236}">
                <a16:creationId xmlns:a16="http://schemas.microsoft.com/office/drawing/2014/main" id="{532D0297-FB3F-2E40-9FC3-806832D41D8B}"/>
              </a:ext>
            </a:extLst>
          </p:cNvPr>
          <p:cNvSpPr/>
          <p:nvPr/>
        </p:nvSpPr>
        <p:spPr>
          <a:xfrm>
            <a:off x="2854198" y="4545455"/>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a:extLst>
              <a:ext uri="{FF2B5EF4-FFF2-40B4-BE49-F238E27FC236}">
                <a16:creationId xmlns:a16="http://schemas.microsoft.com/office/drawing/2014/main" id="{83168A89-34EF-A94A-BAC9-452FD9AF9829}"/>
              </a:ext>
            </a:extLst>
          </p:cNvPr>
          <p:cNvSpPr/>
          <p:nvPr/>
        </p:nvSpPr>
        <p:spPr>
          <a:xfrm>
            <a:off x="3362782" y="3953858"/>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円/楕円 68">
            <a:extLst>
              <a:ext uri="{FF2B5EF4-FFF2-40B4-BE49-F238E27FC236}">
                <a16:creationId xmlns:a16="http://schemas.microsoft.com/office/drawing/2014/main" id="{86250FBC-0E4E-D546-878A-17E3CABB1404}"/>
              </a:ext>
            </a:extLst>
          </p:cNvPr>
          <p:cNvSpPr/>
          <p:nvPr/>
        </p:nvSpPr>
        <p:spPr>
          <a:xfrm>
            <a:off x="2933225" y="3973646"/>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a:extLst>
              <a:ext uri="{FF2B5EF4-FFF2-40B4-BE49-F238E27FC236}">
                <a16:creationId xmlns:a16="http://schemas.microsoft.com/office/drawing/2014/main" id="{17AC4DD8-6BEF-904B-B1E1-85D7C8A8FCD2}"/>
              </a:ext>
            </a:extLst>
          </p:cNvPr>
          <p:cNvSpPr/>
          <p:nvPr/>
        </p:nvSpPr>
        <p:spPr>
          <a:xfrm>
            <a:off x="3577317" y="3832561"/>
            <a:ext cx="122378" cy="132377"/>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円/楕円 70">
            <a:extLst>
              <a:ext uri="{FF2B5EF4-FFF2-40B4-BE49-F238E27FC236}">
                <a16:creationId xmlns:a16="http://schemas.microsoft.com/office/drawing/2014/main" id="{463FBD5C-6F68-CA48-BFB8-2F9A54BAA085}"/>
              </a:ext>
            </a:extLst>
          </p:cNvPr>
          <p:cNvSpPr/>
          <p:nvPr/>
        </p:nvSpPr>
        <p:spPr>
          <a:xfrm>
            <a:off x="3280081" y="3743124"/>
            <a:ext cx="122378" cy="132377"/>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a:extLst>
              <a:ext uri="{FF2B5EF4-FFF2-40B4-BE49-F238E27FC236}">
                <a16:creationId xmlns:a16="http://schemas.microsoft.com/office/drawing/2014/main" id="{CD7932F6-FD2F-8C4D-8B4D-4DA211D4F542}"/>
              </a:ext>
            </a:extLst>
          </p:cNvPr>
          <p:cNvSpPr/>
          <p:nvPr/>
        </p:nvSpPr>
        <p:spPr>
          <a:xfrm>
            <a:off x="3447184" y="4533487"/>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円/楕円 72">
            <a:extLst>
              <a:ext uri="{FF2B5EF4-FFF2-40B4-BE49-F238E27FC236}">
                <a16:creationId xmlns:a16="http://schemas.microsoft.com/office/drawing/2014/main" id="{8CD31574-BED4-E147-A914-04B3E1E03EAF}"/>
              </a:ext>
            </a:extLst>
          </p:cNvPr>
          <p:cNvSpPr/>
          <p:nvPr/>
        </p:nvSpPr>
        <p:spPr>
          <a:xfrm>
            <a:off x="3583824" y="3442704"/>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a:extLst>
              <a:ext uri="{FF2B5EF4-FFF2-40B4-BE49-F238E27FC236}">
                <a16:creationId xmlns:a16="http://schemas.microsoft.com/office/drawing/2014/main" id="{4CAE2750-2F1F-1F4A-BCEC-D05D06F631A7}"/>
              </a:ext>
            </a:extLst>
          </p:cNvPr>
          <p:cNvSpPr/>
          <p:nvPr/>
        </p:nvSpPr>
        <p:spPr>
          <a:xfrm>
            <a:off x="2911946" y="3352142"/>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a:extLst>
              <a:ext uri="{FF2B5EF4-FFF2-40B4-BE49-F238E27FC236}">
                <a16:creationId xmlns:a16="http://schemas.microsoft.com/office/drawing/2014/main" id="{9E4E3A17-5B29-3C44-A8B7-63F0ED09653A}"/>
              </a:ext>
            </a:extLst>
          </p:cNvPr>
          <p:cNvSpPr/>
          <p:nvPr/>
        </p:nvSpPr>
        <p:spPr>
          <a:xfrm>
            <a:off x="2675104" y="4237939"/>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円/楕円 75">
            <a:extLst>
              <a:ext uri="{FF2B5EF4-FFF2-40B4-BE49-F238E27FC236}">
                <a16:creationId xmlns:a16="http://schemas.microsoft.com/office/drawing/2014/main" id="{873E2B8F-592F-6042-9D59-C981DE1F1EE3}"/>
              </a:ext>
            </a:extLst>
          </p:cNvPr>
          <p:cNvSpPr/>
          <p:nvPr/>
        </p:nvSpPr>
        <p:spPr>
          <a:xfrm>
            <a:off x="3839009" y="4236857"/>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円/楕円 76">
            <a:extLst>
              <a:ext uri="{FF2B5EF4-FFF2-40B4-BE49-F238E27FC236}">
                <a16:creationId xmlns:a16="http://schemas.microsoft.com/office/drawing/2014/main" id="{EF277C23-D74F-BB4D-9148-4AC8D45A350B}"/>
              </a:ext>
            </a:extLst>
          </p:cNvPr>
          <p:cNvSpPr/>
          <p:nvPr/>
        </p:nvSpPr>
        <p:spPr>
          <a:xfrm>
            <a:off x="3558483" y="4177484"/>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8" name="直線矢印コネクタ 77">
            <a:extLst>
              <a:ext uri="{FF2B5EF4-FFF2-40B4-BE49-F238E27FC236}">
                <a16:creationId xmlns:a16="http://schemas.microsoft.com/office/drawing/2014/main" id="{825C34F0-B413-8340-BED0-E199E0F47D3D}"/>
              </a:ext>
            </a:extLst>
          </p:cNvPr>
          <p:cNvCxnSpPr/>
          <p:nvPr/>
        </p:nvCxnSpPr>
        <p:spPr>
          <a:xfrm flipV="1">
            <a:off x="4180251" y="2951008"/>
            <a:ext cx="0" cy="1944216"/>
          </a:xfrm>
          <a:prstGeom prst="straightConnector1">
            <a:avLst/>
          </a:prstGeom>
          <a:ln w="12700">
            <a:solidFill>
              <a:schemeClr val="accent4">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9" name="直線矢印コネクタ 78">
            <a:extLst>
              <a:ext uri="{FF2B5EF4-FFF2-40B4-BE49-F238E27FC236}">
                <a16:creationId xmlns:a16="http://schemas.microsoft.com/office/drawing/2014/main" id="{0826B4AD-E5E6-D34C-97D3-1E0374140853}"/>
              </a:ext>
            </a:extLst>
          </p:cNvPr>
          <p:cNvCxnSpPr>
            <a:cxnSpLocks/>
          </p:cNvCxnSpPr>
          <p:nvPr/>
        </p:nvCxnSpPr>
        <p:spPr>
          <a:xfrm flipV="1">
            <a:off x="4180251" y="4031128"/>
            <a:ext cx="853807" cy="864096"/>
          </a:xfrm>
          <a:prstGeom prst="straightConnector1">
            <a:avLst/>
          </a:prstGeom>
          <a:ln w="127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80" name="直線矢印コネクタ 79">
            <a:extLst>
              <a:ext uri="{FF2B5EF4-FFF2-40B4-BE49-F238E27FC236}">
                <a16:creationId xmlns:a16="http://schemas.microsoft.com/office/drawing/2014/main" id="{F96028E0-E29E-804A-B19C-008C48EE0C0F}"/>
              </a:ext>
            </a:extLst>
          </p:cNvPr>
          <p:cNvCxnSpPr>
            <a:cxnSpLocks/>
          </p:cNvCxnSpPr>
          <p:nvPr/>
        </p:nvCxnSpPr>
        <p:spPr>
          <a:xfrm>
            <a:off x="4180251" y="4895224"/>
            <a:ext cx="1584176" cy="0"/>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1" name="円/楕円 80">
            <a:extLst>
              <a:ext uri="{FF2B5EF4-FFF2-40B4-BE49-F238E27FC236}">
                <a16:creationId xmlns:a16="http://schemas.microsoft.com/office/drawing/2014/main" id="{B24C1A20-66BC-024A-B054-AA63A55E75DF}"/>
              </a:ext>
            </a:extLst>
          </p:cNvPr>
          <p:cNvSpPr/>
          <p:nvPr/>
        </p:nvSpPr>
        <p:spPr>
          <a:xfrm>
            <a:off x="4423588" y="3639014"/>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a:extLst>
              <a:ext uri="{FF2B5EF4-FFF2-40B4-BE49-F238E27FC236}">
                <a16:creationId xmlns:a16="http://schemas.microsoft.com/office/drawing/2014/main" id="{447A7A70-0934-7543-8C09-9A3A7446DE6B}"/>
              </a:ext>
            </a:extLst>
          </p:cNvPr>
          <p:cNvSpPr/>
          <p:nvPr/>
        </p:nvSpPr>
        <p:spPr>
          <a:xfrm>
            <a:off x="4921970" y="4330582"/>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円/楕円 82">
            <a:extLst>
              <a:ext uri="{FF2B5EF4-FFF2-40B4-BE49-F238E27FC236}">
                <a16:creationId xmlns:a16="http://schemas.microsoft.com/office/drawing/2014/main" id="{BA03FFF0-027A-6E4E-9E6D-AD628CB4F1B4}"/>
              </a:ext>
            </a:extLst>
          </p:cNvPr>
          <p:cNvSpPr/>
          <p:nvPr/>
        </p:nvSpPr>
        <p:spPr>
          <a:xfrm>
            <a:off x="4935696" y="3565985"/>
            <a:ext cx="122378" cy="132377"/>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円/楕円 83">
            <a:extLst>
              <a:ext uri="{FF2B5EF4-FFF2-40B4-BE49-F238E27FC236}">
                <a16:creationId xmlns:a16="http://schemas.microsoft.com/office/drawing/2014/main" id="{17539976-D73A-2847-9CAD-50EA09F129DD}"/>
              </a:ext>
            </a:extLst>
          </p:cNvPr>
          <p:cNvSpPr/>
          <p:nvPr/>
        </p:nvSpPr>
        <p:spPr>
          <a:xfrm>
            <a:off x="4640447" y="3953562"/>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円/楕円 84">
            <a:extLst>
              <a:ext uri="{FF2B5EF4-FFF2-40B4-BE49-F238E27FC236}">
                <a16:creationId xmlns:a16="http://schemas.microsoft.com/office/drawing/2014/main" id="{C2C22903-C1F2-A041-9FDF-2B1B60FCCF97}"/>
              </a:ext>
            </a:extLst>
          </p:cNvPr>
          <p:cNvSpPr/>
          <p:nvPr/>
        </p:nvSpPr>
        <p:spPr>
          <a:xfrm>
            <a:off x="5195569" y="3552785"/>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円/楕円 85">
            <a:extLst>
              <a:ext uri="{FF2B5EF4-FFF2-40B4-BE49-F238E27FC236}">
                <a16:creationId xmlns:a16="http://schemas.microsoft.com/office/drawing/2014/main" id="{1DD4A3DB-51AB-724B-9108-C7B5B01A0AC2}"/>
              </a:ext>
            </a:extLst>
          </p:cNvPr>
          <p:cNvSpPr/>
          <p:nvPr/>
        </p:nvSpPr>
        <p:spPr>
          <a:xfrm>
            <a:off x="4484247" y="3246979"/>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円/楕円 86">
            <a:extLst>
              <a:ext uri="{FF2B5EF4-FFF2-40B4-BE49-F238E27FC236}">
                <a16:creationId xmlns:a16="http://schemas.microsoft.com/office/drawing/2014/main" id="{D9D89994-17E2-7C44-BD4D-6F6069411720}"/>
              </a:ext>
            </a:extLst>
          </p:cNvPr>
          <p:cNvSpPr/>
          <p:nvPr/>
        </p:nvSpPr>
        <p:spPr>
          <a:xfrm>
            <a:off x="5058074" y="3747781"/>
            <a:ext cx="122378" cy="132377"/>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円/楕円 87">
            <a:extLst>
              <a:ext uri="{FF2B5EF4-FFF2-40B4-BE49-F238E27FC236}">
                <a16:creationId xmlns:a16="http://schemas.microsoft.com/office/drawing/2014/main" id="{AF9E70AD-A6EA-0A49-9811-ED6DF2B929DB}"/>
              </a:ext>
            </a:extLst>
          </p:cNvPr>
          <p:cNvSpPr/>
          <p:nvPr/>
        </p:nvSpPr>
        <p:spPr>
          <a:xfrm>
            <a:off x="5363987" y="3632173"/>
            <a:ext cx="122378" cy="132377"/>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円/楕円 88">
            <a:extLst>
              <a:ext uri="{FF2B5EF4-FFF2-40B4-BE49-F238E27FC236}">
                <a16:creationId xmlns:a16="http://schemas.microsoft.com/office/drawing/2014/main" id="{E88C305A-F57A-9345-B067-3FFC4EAFDB53}"/>
              </a:ext>
            </a:extLst>
          </p:cNvPr>
          <p:cNvSpPr/>
          <p:nvPr/>
        </p:nvSpPr>
        <p:spPr>
          <a:xfrm>
            <a:off x="4298775" y="3993105"/>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円/楕円 89">
            <a:extLst>
              <a:ext uri="{FF2B5EF4-FFF2-40B4-BE49-F238E27FC236}">
                <a16:creationId xmlns:a16="http://schemas.microsoft.com/office/drawing/2014/main" id="{A7DA21E7-43C2-1345-92C2-FB53BF239F55}"/>
              </a:ext>
            </a:extLst>
          </p:cNvPr>
          <p:cNvSpPr/>
          <p:nvPr/>
        </p:nvSpPr>
        <p:spPr>
          <a:xfrm>
            <a:off x="5263208" y="4595107"/>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円/楕円 90">
            <a:extLst>
              <a:ext uri="{FF2B5EF4-FFF2-40B4-BE49-F238E27FC236}">
                <a16:creationId xmlns:a16="http://schemas.microsoft.com/office/drawing/2014/main" id="{E3233DA0-8ABD-B64F-A266-623DDA65EA7E}"/>
              </a:ext>
            </a:extLst>
          </p:cNvPr>
          <p:cNvSpPr/>
          <p:nvPr/>
        </p:nvSpPr>
        <p:spPr>
          <a:xfrm>
            <a:off x="4679642" y="3641214"/>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円/楕円 91">
            <a:extLst>
              <a:ext uri="{FF2B5EF4-FFF2-40B4-BE49-F238E27FC236}">
                <a16:creationId xmlns:a16="http://schemas.microsoft.com/office/drawing/2014/main" id="{C92715C6-5E32-464A-98F9-8AA9A12FF88E}"/>
              </a:ext>
            </a:extLst>
          </p:cNvPr>
          <p:cNvSpPr/>
          <p:nvPr/>
        </p:nvSpPr>
        <p:spPr>
          <a:xfrm>
            <a:off x="4443595" y="4237939"/>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円/楕円 92">
            <a:extLst>
              <a:ext uri="{FF2B5EF4-FFF2-40B4-BE49-F238E27FC236}">
                <a16:creationId xmlns:a16="http://schemas.microsoft.com/office/drawing/2014/main" id="{A5AB0933-B0F4-694B-A1B3-6C95325F1A9A}"/>
              </a:ext>
            </a:extLst>
          </p:cNvPr>
          <p:cNvSpPr/>
          <p:nvPr/>
        </p:nvSpPr>
        <p:spPr>
          <a:xfrm>
            <a:off x="5165551" y="4075154"/>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楕円 93">
            <a:extLst>
              <a:ext uri="{FF2B5EF4-FFF2-40B4-BE49-F238E27FC236}">
                <a16:creationId xmlns:a16="http://schemas.microsoft.com/office/drawing/2014/main" id="{6B5D0DF5-2256-8540-934D-F07E853313EE}"/>
              </a:ext>
            </a:extLst>
          </p:cNvPr>
          <p:cNvSpPr/>
          <p:nvPr/>
        </p:nvSpPr>
        <p:spPr>
          <a:xfrm>
            <a:off x="4761464" y="3367420"/>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5" name="直線矢印コネクタ 94">
            <a:extLst>
              <a:ext uri="{FF2B5EF4-FFF2-40B4-BE49-F238E27FC236}">
                <a16:creationId xmlns:a16="http://schemas.microsoft.com/office/drawing/2014/main" id="{2E5DB4CE-CA7D-094B-AF66-BF3227A24DF5}"/>
              </a:ext>
            </a:extLst>
          </p:cNvPr>
          <p:cNvCxnSpPr/>
          <p:nvPr/>
        </p:nvCxnSpPr>
        <p:spPr>
          <a:xfrm flipV="1">
            <a:off x="640212" y="836712"/>
            <a:ext cx="0" cy="1944216"/>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6" name="直線矢印コネクタ 95">
            <a:extLst>
              <a:ext uri="{FF2B5EF4-FFF2-40B4-BE49-F238E27FC236}">
                <a16:creationId xmlns:a16="http://schemas.microsoft.com/office/drawing/2014/main" id="{07627510-818A-6D41-9081-E81FB914BC59}"/>
              </a:ext>
            </a:extLst>
          </p:cNvPr>
          <p:cNvCxnSpPr>
            <a:cxnSpLocks/>
          </p:cNvCxnSpPr>
          <p:nvPr/>
        </p:nvCxnSpPr>
        <p:spPr>
          <a:xfrm flipV="1">
            <a:off x="640212" y="1916832"/>
            <a:ext cx="853807" cy="864096"/>
          </a:xfrm>
          <a:prstGeom prst="straightConnector1">
            <a:avLst/>
          </a:prstGeom>
          <a:ln w="127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97" name="直線矢印コネクタ 96">
            <a:extLst>
              <a:ext uri="{FF2B5EF4-FFF2-40B4-BE49-F238E27FC236}">
                <a16:creationId xmlns:a16="http://schemas.microsoft.com/office/drawing/2014/main" id="{F47405CC-DD5E-1E4A-B301-3B5E1C5EFC10}"/>
              </a:ext>
            </a:extLst>
          </p:cNvPr>
          <p:cNvCxnSpPr>
            <a:cxnSpLocks/>
          </p:cNvCxnSpPr>
          <p:nvPr/>
        </p:nvCxnSpPr>
        <p:spPr>
          <a:xfrm>
            <a:off x="640212" y="2780928"/>
            <a:ext cx="1584176" cy="0"/>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8" name="円/楕円 97">
            <a:extLst>
              <a:ext uri="{FF2B5EF4-FFF2-40B4-BE49-F238E27FC236}">
                <a16:creationId xmlns:a16="http://schemas.microsoft.com/office/drawing/2014/main" id="{47942523-16E6-5340-93A4-CA5DC6BC15E7}"/>
              </a:ext>
            </a:extLst>
          </p:cNvPr>
          <p:cNvSpPr/>
          <p:nvPr/>
        </p:nvSpPr>
        <p:spPr>
          <a:xfrm>
            <a:off x="883549" y="1524718"/>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円/楕円 98">
            <a:extLst>
              <a:ext uri="{FF2B5EF4-FFF2-40B4-BE49-F238E27FC236}">
                <a16:creationId xmlns:a16="http://schemas.microsoft.com/office/drawing/2014/main" id="{5E563508-B37C-6F4F-A8FA-BB730021F8D8}"/>
              </a:ext>
            </a:extLst>
          </p:cNvPr>
          <p:cNvSpPr/>
          <p:nvPr/>
        </p:nvSpPr>
        <p:spPr>
          <a:xfrm>
            <a:off x="1041258" y="1850642"/>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円/楕円 99">
            <a:extLst>
              <a:ext uri="{FF2B5EF4-FFF2-40B4-BE49-F238E27FC236}">
                <a16:creationId xmlns:a16="http://schemas.microsoft.com/office/drawing/2014/main" id="{FA2C46BF-9083-274A-AFB4-84F420487398}"/>
              </a:ext>
            </a:extLst>
          </p:cNvPr>
          <p:cNvSpPr/>
          <p:nvPr/>
        </p:nvSpPr>
        <p:spPr>
          <a:xfrm>
            <a:off x="1316229" y="2093235"/>
            <a:ext cx="122378" cy="132377"/>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円/楕円 100">
            <a:extLst>
              <a:ext uri="{FF2B5EF4-FFF2-40B4-BE49-F238E27FC236}">
                <a16:creationId xmlns:a16="http://schemas.microsoft.com/office/drawing/2014/main" id="{EF418AEC-6BF0-4945-AAC2-1C56BAFCA9F4}"/>
              </a:ext>
            </a:extLst>
          </p:cNvPr>
          <p:cNvSpPr/>
          <p:nvPr/>
        </p:nvSpPr>
        <p:spPr>
          <a:xfrm>
            <a:off x="1082650" y="2431159"/>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円/楕円 101">
            <a:extLst>
              <a:ext uri="{FF2B5EF4-FFF2-40B4-BE49-F238E27FC236}">
                <a16:creationId xmlns:a16="http://schemas.microsoft.com/office/drawing/2014/main" id="{A38D7F30-948A-A04B-A897-A43BEA34CBD7}"/>
              </a:ext>
            </a:extLst>
          </p:cNvPr>
          <p:cNvSpPr/>
          <p:nvPr/>
        </p:nvSpPr>
        <p:spPr>
          <a:xfrm>
            <a:off x="1655530" y="1438489"/>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円/楕円 102">
            <a:extLst>
              <a:ext uri="{FF2B5EF4-FFF2-40B4-BE49-F238E27FC236}">
                <a16:creationId xmlns:a16="http://schemas.microsoft.com/office/drawing/2014/main" id="{8773A210-258B-F14E-A9B4-71F43808B536}"/>
              </a:ext>
            </a:extLst>
          </p:cNvPr>
          <p:cNvSpPr/>
          <p:nvPr/>
        </p:nvSpPr>
        <p:spPr>
          <a:xfrm>
            <a:off x="1343442" y="2366592"/>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円/楕円 103">
            <a:extLst>
              <a:ext uri="{FF2B5EF4-FFF2-40B4-BE49-F238E27FC236}">
                <a16:creationId xmlns:a16="http://schemas.microsoft.com/office/drawing/2014/main" id="{D7F2CD95-E2FC-1147-8A49-CD556A687A54}"/>
              </a:ext>
            </a:extLst>
          </p:cNvPr>
          <p:cNvSpPr/>
          <p:nvPr/>
        </p:nvSpPr>
        <p:spPr>
          <a:xfrm>
            <a:off x="1805769" y="1718265"/>
            <a:ext cx="122378" cy="132377"/>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円/楕円 104">
            <a:extLst>
              <a:ext uri="{FF2B5EF4-FFF2-40B4-BE49-F238E27FC236}">
                <a16:creationId xmlns:a16="http://schemas.microsoft.com/office/drawing/2014/main" id="{95A31196-81F9-A944-A233-1637561154D2}"/>
              </a:ext>
            </a:extLst>
          </p:cNvPr>
          <p:cNvSpPr/>
          <p:nvPr/>
        </p:nvSpPr>
        <p:spPr>
          <a:xfrm>
            <a:off x="1222991" y="1594293"/>
            <a:ext cx="122378" cy="132377"/>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円/楕円 105">
            <a:extLst>
              <a:ext uri="{FF2B5EF4-FFF2-40B4-BE49-F238E27FC236}">
                <a16:creationId xmlns:a16="http://schemas.microsoft.com/office/drawing/2014/main" id="{DD25142C-9265-D14B-B775-0AB326963014}"/>
              </a:ext>
            </a:extLst>
          </p:cNvPr>
          <p:cNvSpPr/>
          <p:nvPr/>
        </p:nvSpPr>
        <p:spPr>
          <a:xfrm>
            <a:off x="1675636" y="2315785"/>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円/楕円 106">
            <a:extLst>
              <a:ext uri="{FF2B5EF4-FFF2-40B4-BE49-F238E27FC236}">
                <a16:creationId xmlns:a16="http://schemas.microsoft.com/office/drawing/2014/main" id="{49BE42DD-E003-CD46-864F-FFD7A60D6752}"/>
              </a:ext>
            </a:extLst>
          </p:cNvPr>
          <p:cNvSpPr/>
          <p:nvPr/>
        </p:nvSpPr>
        <p:spPr>
          <a:xfrm>
            <a:off x="2053467" y="1438489"/>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円/楕円 107">
            <a:extLst>
              <a:ext uri="{FF2B5EF4-FFF2-40B4-BE49-F238E27FC236}">
                <a16:creationId xmlns:a16="http://schemas.microsoft.com/office/drawing/2014/main" id="{FBD205C5-A7D5-9A4D-8DC6-918F42051798}"/>
              </a:ext>
            </a:extLst>
          </p:cNvPr>
          <p:cNvSpPr/>
          <p:nvPr/>
        </p:nvSpPr>
        <p:spPr>
          <a:xfrm>
            <a:off x="1140398" y="1237846"/>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円/楕円 108">
            <a:extLst>
              <a:ext uri="{FF2B5EF4-FFF2-40B4-BE49-F238E27FC236}">
                <a16:creationId xmlns:a16="http://schemas.microsoft.com/office/drawing/2014/main" id="{CB4D9E3B-87B6-B74D-92AE-7970CA07F760}"/>
              </a:ext>
            </a:extLst>
          </p:cNvPr>
          <p:cNvSpPr/>
          <p:nvPr/>
        </p:nvSpPr>
        <p:spPr>
          <a:xfrm>
            <a:off x="903556" y="2123643"/>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a:extLst>
              <a:ext uri="{FF2B5EF4-FFF2-40B4-BE49-F238E27FC236}">
                <a16:creationId xmlns:a16="http://schemas.microsoft.com/office/drawing/2014/main" id="{E4891E3E-6778-D549-A4D1-E4A678E01C50}"/>
              </a:ext>
            </a:extLst>
          </p:cNvPr>
          <p:cNvSpPr/>
          <p:nvPr/>
        </p:nvSpPr>
        <p:spPr>
          <a:xfrm>
            <a:off x="1936428" y="2183408"/>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円/楕円 110">
            <a:extLst>
              <a:ext uri="{FF2B5EF4-FFF2-40B4-BE49-F238E27FC236}">
                <a16:creationId xmlns:a16="http://schemas.microsoft.com/office/drawing/2014/main" id="{B60D0E59-231E-5E46-A6DD-25B8B06696D1}"/>
              </a:ext>
            </a:extLst>
          </p:cNvPr>
          <p:cNvSpPr/>
          <p:nvPr/>
        </p:nvSpPr>
        <p:spPr>
          <a:xfrm>
            <a:off x="1614447" y="2057455"/>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2" name="直線矢印コネクタ 111">
            <a:extLst>
              <a:ext uri="{FF2B5EF4-FFF2-40B4-BE49-F238E27FC236}">
                <a16:creationId xmlns:a16="http://schemas.microsoft.com/office/drawing/2014/main" id="{273602CF-5639-9049-B991-43D9856E52F7}"/>
              </a:ext>
            </a:extLst>
          </p:cNvPr>
          <p:cNvCxnSpPr/>
          <p:nvPr/>
        </p:nvCxnSpPr>
        <p:spPr>
          <a:xfrm flipV="1">
            <a:off x="640212" y="2951008"/>
            <a:ext cx="0" cy="1944216"/>
          </a:xfrm>
          <a:prstGeom prst="straightConnector1">
            <a:avLst/>
          </a:prstGeom>
          <a:ln w="12700">
            <a:solidFill>
              <a:schemeClr val="bg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3" name="直線矢印コネクタ 112">
            <a:extLst>
              <a:ext uri="{FF2B5EF4-FFF2-40B4-BE49-F238E27FC236}">
                <a16:creationId xmlns:a16="http://schemas.microsoft.com/office/drawing/2014/main" id="{164C4E8C-CFDF-E64C-9E7E-A427933986BA}"/>
              </a:ext>
            </a:extLst>
          </p:cNvPr>
          <p:cNvCxnSpPr>
            <a:cxnSpLocks/>
          </p:cNvCxnSpPr>
          <p:nvPr/>
        </p:nvCxnSpPr>
        <p:spPr>
          <a:xfrm flipV="1">
            <a:off x="640212" y="4031128"/>
            <a:ext cx="853807" cy="864096"/>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4" name="直線矢印コネクタ 113">
            <a:extLst>
              <a:ext uri="{FF2B5EF4-FFF2-40B4-BE49-F238E27FC236}">
                <a16:creationId xmlns:a16="http://schemas.microsoft.com/office/drawing/2014/main" id="{B1EFA2E1-A7CD-F04E-BDC8-8C19EB2F1098}"/>
              </a:ext>
            </a:extLst>
          </p:cNvPr>
          <p:cNvCxnSpPr>
            <a:cxnSpLocks/>
          </p:cNvCxnSpPr>
          <p:nvPr/>
        </p:nvCxnSpPr>
        <p:spPr>
          <a:xfrm>
            <a:off x="640212" y="4895224"/>
            <a:ext cx="1584176" cy="0"/>
          </a:xfrm>
          <a:prstGeom prst="straightConnector1">
            <a:avLst/>
          </a:prstGeom>
          <a:ln w="127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15" name="円/楕円 114">
            <a:extLst>
              <a:ext uri="{FF2B5EF4-FFF2-40B4-BE49-F238E27FC236}">
                <a16:creationId xmlns:a16="http://schemas.microsoft.com/office/drawing/2014/main" id="{FB3E9D71-9243-984F-8A1D-1C8F3D2DD905}"/>
              </a:ext>
            </a:extLst>
          </p:cNvPr>
          <p:cNvSpPr/>
          <p:nvPr/>
        </p:nvSpPr>
        <p:spPr>
          <a:xfrm>
            <a:off x="1969323" y="4570754"/>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円/楕円 115">
            <a:extLst>
              <a:ext uri="{FF2B5EF4-FFF2-40B4-BE49-F238E27FC236}">
                <a16:creationId xmlns:a16="http://schemas.microsoft.com/office/drawing/2014/main" id="{DB66A52A-99A3-BB45-818A-C31E189FAB56}"/>
              </a:ext>
            </a:extLst>
          </p:cNvPr>
          <p:cNvSpPr/>
          <p:nvPr/>
        </p:nvSpPr>
        <p:spPr>
          <a:xfrm>
            <a:off x="1002365" y="3827904"/>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円/楕円 116">
            <a:extLst>
              <a:ext uri="{FF2B5EF4-FFF2-40B4-BE49-F238E27FC236}">
                <a16:creationId xmlns:a16="http://schemas.microsoft.com/office/drawing/2014/main" id="{427D64EF-D4BD-0841-9C5D-4BFFEE67A568}"/>
              </a:ext>
            </a:extLst>
          </p:cNvPr>
          <p:cNvSpPr/>
          <p:nvPr/>
        </p:nvSpPr>
        <p:spPr>
          <a:xfrm>
            <a:off x="1316229" y="4207531"/>
            <a:ext cx="122378" cy="132377"/>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円/楕円 117">
            <a:extLst>
              <a:ext uri="{FF2B5EF4-FFF2-40B4-BE49-F238E27FC236}">
                <a16:creationId xmlns:a16="http://schemas.microsoft.com/office/drawing/2014/main" id="{6FC3A5E4-1A35-8247-B492-E7FE95352A24}"/>
              </a:ext>
            </a:extLst>
          </p:cNvPr>
          <p:cNvSpPr/>
          <p:nvPr/>
        </p:nvSpPr>
        <p:spPr>
          <a:xfrm>
            <a:off x="1082650" y="4545455"/>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円/楕円 118">
            <a:extLst>
              <a:ext uri="{FF2B5EF4-FFF2-40B4-BE49-F238E27FC236}">
                <a16:creationId xmlns:a16="http://schemas.microsoft.com/office/drawing/2014/main" id="{9D00B58C-AFE2-CE4B-A6F0-7CCEC8C6721B}"/>
              </a:ext>
            </a:extLst>
          </p:cNvPr>
          <p:cNvSpPr/>
          <p:nvPr/>
        </p:nvSpPr>
        <p:spPr>
          <a:xfrm>
            <a:off x="1736224" y="3673514"/>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円/楕円 119">
            <a:extLst>
              <a:ext uri="{FF2B5EF4-FFF2-40B4-BE49-F238E27FC236}">
                <a16:creationId xmlns:a16="http://schemas.microsoft.com/office/drawing/2014/main" id="{2CFCC99C-100D-BB41-81A8-D98AA7F8D14A}"/>
              </a:ext>
            </a:extLst>
          </p:cNvPr>
          <p:cNvSpPr/>
          <p:nvPr/>
        </p:nvSpPr>
        <p:spPr>
          <a:xfrm>
            <a:off x="1918442" y="4149966"/>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円/楕円 120">
            <a:extLst>
              <a:ext uri="{FF2B5EF4-FFF2-40B4-BE49-F238E27FC236}">
                <a16:creationId xmlns:a16="http://schemas.microsoft.com/office/drawing/2014/main" id="{118207FA-1857-D147-B548-00F6FBD84CB1}"/>
              </a:ext>
            </a:extLst>
          </p:cNvPr>
          <p:cNvSpPr/>
          <p:nvPr/>
        </p:nvSpPr>
        <p:spPr>
          <a:xfrm>
            <a:off x="1645180" y="3238708"/>
            <a:ext cx="122378" cy="132377"/>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円/楕円 121">
            <a:extLst>
              <a:ext uri="{FF2B5EF4-FFF2-40B4-BE49-F238E27FC236}">
                <a16:creationId xmlns:a16="http://schemas.microsoft.com/office/drawing/2014/main" id="{B753395B-AE31-CE4E-B353-4772DC15E999}"/>
              </a:ext>
            </a:extLst>
          </p:cNvPr>
          <p:cNvSpPr/>
          <p:nvPr/>
        </p:nvSpPr>
        <p:spPr>
          <a:xfrm>
            <a:off x="1349366" y="3714940"/>
            <a:ext cx="122378" cy="132377"/>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円/楕円 122">
            <a:extLst>
              <a:ext uri="{FF2B5EF4-FFF2-40B4-BE49-F238E27FC236}">
                <a16:creationId xmlns:a16="http://schemas.microsoft.com/office/drawing/2014/main" id="{0454B815-CD13-ED43-A50E-7568CA63D10D}"/>
              </a:ext>
            </a:extLst>
          </p:cNvPr>
          <p:cNvSpPr/>
          <p:nvPr/>
        </p:nvSpPr>
        <p:spPr>
          <a:xfrm>
            <a:off x="1675636" y="4430081"/>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a:extLst>
              <a:ext uri="{FF2B5EF4-FFF2-40B4-BE49-F238E27FC236}">
                <a16:creationId xmlns:a16="http://schemas.microsoft.com/office/drawing/2014/main" id="{34A358EE-7A26-714E-849E-4A4A2A7E8443}"/>
              </a:ext>
            </a:extLst>
          </p:cNvPr>
          <p:cNvSpPr/>
          <p:nvPr/>
        </p:nvSpPr>
        <p:spPr>
          <a:xfrm>
            <a:off x="2053467" y="3552785"/>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円/楕円 124">
            <a:extLst>
              <a:ext uri="{FF2B5EF4-FFF2-40B4-BE49-F238E27FC236}">
                <a16:creationId xmlns:a16="http://schemas.microsoft.com/office/drawing/2014/main" id="{8B9AFC96-BB53-EC4C-987C-00FC336CEA6B}"/>
              </a:ext>
            </a:extLst>
          </p:cNvPr>
          <p:cNvSpPr/>
          <p:nvPr/>
        </p:nvSpPr>
        <p:spPr>
          <a:xfrm>
            <a:off x="1140398" y="3352142"/>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円/楕円 125">
            <a:extLst>
              <a:ext uri="{FF2B5EF4-FFF2-40B4-BE49-F238E27FC236}">
                <a16:creationId xmlns:a16="http://schemas.microsoft.com/office/drawing/2014/main" id="{13E727D2-5DFB-434C-A5B6-1851573DC053}"/>
              </a:ext>
            </a:extLst>
          </p:cNvPr>
          <p:cNvSpPr/>
          <p:nvPr/>
        </p:nvSpPr>
        <p:spPr>
          <a:xfrm>
            <a:off x="903556" y="4237939"/>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円/楕円 126">
            <a:extLst>
              <a:ext uri="{FF2B5EF4-FFF2-40B4-BE49-F238E27FC236}">
                <a16:creationId xmlns:a16="http://schemas.microsoft.com/office/drawing/2014/main" id="{339F5D0D-9A3E-5246-A6B4-EC828613863A}"/>
              </a:ext>
            </a:extLst>
          </p:cNvPr>
          <p:cNvSpPr/>
          <p:nvPr/>
        </p:nvSpPr>
        <p:spPr>
          <a:xfrm>
            <a:off x="1614447" y="4171750"/>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円/楕円 127">
            <a:extLst>
              <a:ext uri="{FF2B5EF4-FFF2-40B4-BE49-F238E27FC236}">
                <a16:creationId xmlns:a16="http://schemas.microsoft.com/office/drawing/2014/main" id="{34DDD80E-2886-D841-923A-3DEC4F56C22D}"/>
              </a:ext>
            </a:extLst>
          </p:cNvPr>
          <p:cNvSpPr/>
          <p:nvPr/>
        </p:nvSpPr>
        <p:spPr>
          <a:xfrm>
            <a:off x="1553016" y="3800673"/>
            <a:ext cx="122378" cy="13237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右矢印 128">
            <a:extLst>
              <a:ext uri="{FF2B5EF4-FFF2-40B4-BE49-F238E27FC236}">
                <a16:creationId xmlns:a16="http://schemas.microsoft.com/office/drawing/2014/main" id="{EE4A0CF9-6876-8740-B17F-50D7F0178A71}"/>
              </a:ext>
            </a:extLst>
          </p:cNvPr>
          <p:cNvSpPr/>
          <p:nvPr/>
        </p:nvSpPr>
        <p:spPr>
          <a:xfrm>
            <a:off x="6124467" y="2704121"/>
            <a:ext cx="648072" cy="72487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テキスト ボックス 129">
            <a:extLst>
              <a:ext uri="{FF2B5EF4-FFF2-40B4-BE49-F238E27FC236}">
                <a16:creationId xmlns:a16="http://schemas.microsoft.com/office/drawing/2014/main" id="{3E218253-ED3E-014A-9954-CC92306B16F8}"/>
              </a:ext>
            </a:extLst>
          </p:cNvPr>
          <p:cNvSpPr txBox="1"/>
          <p:nvPr/>
        </p:nvSpPr>
        <p:spPr>
          <a:xfrm>
            <a:off x="640213" y="5128849"/>
            <a:ext cx="8013376" cy="1200329"/>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大量のサンプル・データ（例えば、癌の病巣が写っているレントゲン写真）を特徴を独自に数字化する。これを特徴量という。</a:t>
            </a:r>
            <a:endParaRPr kumimoji="1"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これを座標軸</a:t>
            </a:r>
            <a:r>
              <a:rPr kumimoji="1" lang="ja-JP" altLang="en-US" sz="1200" baseline="30000">
                <a:solidFill>
                  <a:schemeClr val="accent6">
                    <a:lumMod val="75000"/>
                  </a:schemeClr>
                </a:solidFill>
                <a:latin typeface="Meiryo" panose="020B0604030504040204" pitchFamily="34" charset="-128"/>
                <a:ea typeface="Meiryo" panose="020B0604030504040204" pitchFamily="34" charset="-128"/>
              </a:rPr>
              <a:t>＊</a:t>
            </a:r>
            <a:r>
              <a:rPr kumimoji="1" lang="ja-JP" altLang="en-US" sz="1200">
                <a:solidFill>
                  <a:srgbClr val="0070C0"/>
                </a:solidFill>
                <a:latin typeface="Meiryo" panose="020B0604030504040204" pitchFamily="34" charset="-128"/>
                <a:ea typeface="Meiryo" panose="020B0604030504040204" pitchFamily="34" charset="-128"/>
              </a:rPr>
              <a:t>として、空間（特徴空間）上にサンプル・データを配置した時、最もうまく分離する特徴量（座標軸）の組合せを作る。これが最適化された「推論モデル」となる。</a:t>
            </a:r>
            <a:endParaRPr kumimoji="1"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深層学習（ディープラーニング）以前の機械学習は、この座標軸</a:t>
            </a:r>
            <a:r>
              <a:rPr lang="en-US" altLang="ja-JP" sz="1200" dirty="0">
                <a:solidFill>
                  <a:srgbClr val="0070C0"/>
                </a:solidFill>
                <a:latin typeface="Meiryo" panose="020B0604030504040204" pitchFamily="34" charset="-128"/>
                <a:ea typeface="Meiryo" panose="020B0604030504040204" pitchFamily="34" charset="-128"/>
              </a:rPr>
              <a:t>=</a:t>
            </a:r>
            <a:r>
              <a:rPr lang="ja-JP" altLang="en-US" sz="1200">
                <a:solidFill>
                  <a:srgbClr val="0070C0"/>
                </a:solidFill>
                <a:latin typeface="Meiryo" panose="020B0604030504040204" pitchFamily="34" charset="-128"/>
                <a:ea typeface="Meiryo" panose="020B0604030504040204" pitchFamily="34" charset="-128"/>
              </a:rPr>
              <a:t>特徴量の組合せを人間が設定しなければならなかったが、深層学習はこれをデータを分析することで、自分で見つけ出すことができる。</a:t>
            </a:r>
          </a:p>
        </p:txBody>
      </p:sp>
      <p:sp>
        <p:nvSpPr>
          <p:cNvPr id="131" name="正方形/長方形 130">
            <a:extLst>
              <a:ext uri="{FF2B5EF4-FFF2-40B4-BE49-F238E27FC236}">
                <a16:creationId xmlns:a16="http://schemas.microsoft.com/office/drawing/2014/main" id="{2DF92510-9F09-734E-963C-CDE6E4A7905F}"/>
              </a:ext>
            </a:extLst>
          </p:cNvPr>
          <p:cNvSpPr/>
          <p:nvPr/>
        </p:nvSpPr>
        <p:spPr>
          <a:xfrm>
            <a:off x="6779817" y="1578098"/>
            <a:ext cx="2159566" cy="307777"/>
          </a:xfrm>
          <a:prstGeom prst="rect">
            <a:avLst/>
          </a:prstGeom>
        </p:spPr>
        <p:txBody>
          <a:bodyPr wrap="none">
            <a:spAutoFit/>
          </a:bodyPr>
          <a:lstStyle/>
          <a:p>
            <a:r>
              <a:rPr lang="ja-JP" altLang="en-US" sz="1400">
                <a:solidFill>
                  <a:srgbClr val="0070C0"/>
                </a:solidFill>
                <a:latin typeface="Meiryo" panose="020B0604030504040204" pitchFamily="34" charset="-128"/>
                <a:ea typeface="Meiryo" panose="020B0604030504040204" pitchFamily="34" charset="-128"/>
              </a:rPr>
              <a:t>最適化された</a:t>
            </a:r>
            <a:r>
              <a:rPr lang="ja-JP" altLang="en-US" sz="1400" b="1">
                <a:solidFill>
                  <a:srgbClr val="0070C0"/>
                </a:solidFill>
                <a:latin typeface="Meiryo" panose="020B0604030504040204" pitchFamily="34" charset="-128"/>
                <a:ea typeface="Meiryo" panose="020B0604030504040204" pitchFamily="34" charset="-128"/>
              </a:rPr>
              <a:t>推論モデル</a:t>
            </a:r>
            <a:endParaRPr lang="ja-JP" altLang="en-US" sz="1400"/>
          </a:p>
        </p:txBody>
      </p:sp>
      <p:sp>
        <p:nvSpPr>
          <p:cNvPr id="132" name="正方形/長方形 131">
            <a:extLst>
              <a:ext uri="{FF2B5EF4-FFF2-40B4-BE49-F238E27FC236}">
                <a16:creationId xmlns:a16="http://schemas.microsoft.com/office/drawing/2014/main" id="{D9E36260-CCD5-A14C-BFE9-1EBF61DF57B9}"/>
              </a:ext>
            </a:extLst>
          </p:cNvPr>
          <p:cNvSpPr/>
          <p:nvPr/>
        </p:nvSpPr>
        <p:spPr>
          <a:xfrm>
            <a:off x="4298775" y="6340007"/>
            <a:ext cx="4455066" cy="215444"/>
          </a:xfrm>
          <a:prstGeom prst="rect">
            <a:avLst/>
          </a:prstGeom>
        </p:spPr>
        <p:txBody>
          <a:bodyPr wrap="none">
            <a:spAutoFit/>
          </a:bodyPr>
          <a:lstStyle/>
          <a:p>
            <a:r>
              <a:rPr lang="ja-JP" altLang="en-US" sz="800">
                <a:solidFill>
                  <a:schemeClr val="accent6">
                    <a:lumMod val="75000"/>
                  </a:schemeClr>
                </a:solidFill>
                <a:latin typeface="Meiryo" panose="020B0604030504040204" pitchFamily="34" charset="-128"/>
                <a:ea typeface="Meiryo" panose="020B0604030504040204" pitchFamily="34" charset="-128"/>
              </a:rPr>
              <a:t>＊イラストは表現上の制約から</a:t>
            </a:r>
            <a:r>
              <a:rPr lang="en-US" altLang="ja-JP" sz="800" dirty="0">
                <a:solidFill>
                  <a:schemeClr val="accent6">
                    <a:lumMod val="75000"/>
                  </a:schemeClr>
                </a:solidFill>
                <a:latin typeface="Meiryo" panose="020B0604030504040204" pitchFamily="34" charset="-128"/>
                <a:ea typeface="Meiryo" panose="020B0604030504040204" pitchFamily="34" charset="-128"/>
              </a:rPr>
              <a:t>3</a:t>
            </a:r>
            <a:r>
              <a:rPr lang="ja-JP" altLang="en-US" sz="800">
                <a:solidFill>
                  <a:schemeClr val="accent6">
                    <a:lumMod val="75000"/>
                  </a:schemeClr>
                </a:solidFill>
                <a:latin typeface="Meiryo" panose="020B0604030504040204" pitchFamily="34" charset="-128"/>
                <a:ea typeface="Meiryo" panose="020B0604030504040204" pitchFamily="34" charset="-128"/>
              </a:rPr>
              <a:t>つの座標軸で表しているが、実際の座標軸は数百を越える。</a:t>
            </a:r>
            <a:endParaRPr lang="ja-JP" altLang="en-US" sz="800">
              <a:solidFill>
                <a:schemeClr val="accent6">
                  <a:lumMod val="75000"/>
                </a:schemeClr>
              </a:solidFill>
            </a:endParaRPr>
          </a:p>
        </p:txBody>
      </p:sp>
    </p:spTree>
    <p:extLst>
      <p:ext uri="{BB962C8B-B14F-4D97-AF65-F5344CB8AC3E}">
        <p14:creationId xmlns:p14="http://schemas.microsoft.com/office/powerpoint/2010/main" val="388257321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9C195F-D355-AE47-A723-49385157134F}"/>
              </a:ext>
            </a:extLst>
          </p:cNvPr>
          <p:cNvSpPr>
            <a:spLocks noGrp="1"/>
          </p:cNvSpPr>
          <p:nvPr>
            <p:ph type="title"/>
          </p:nvPr>
        </p:nvSpPr>
        <p:spPr/>
        <p:txBody>
          <a:bodyPr/>
          <a:lstStyle/>
          <a:p>
            <a:r>
              <a:rPr kumimoji="1" lang="ja-JP" altLang="en-US" dirty="0"/>
              <a:t>機械学習がやっていること</a:t>
            </a:r>
          </a:p>
        </p:txBody>
      </p:sp>
      <p:sp>
        <p:nvSpPr>
          <p:cNvPr id="4" name="正方形/長方形 3">
            <a:extLst>
              <a:ext uri="{FF2B5EF4-FFF2-40B4-BE49-F238E27FC236}">
                <a16:creationId xmlns:a16="http://schemas.microsoft.com/office/drawing/2014/main" id="{49816EAA-B966-6240-816E-3169C391CAA3}"/>
              </a:ext>
            </a:extLst>
          </p:cNvPr>
          <p:cNvSpPr/>
          <p:nvPr/>
        </p:nvSpPr>
        <p:spPr>
          <a:xfrm>
            <a:off x="3368199" y="2577283"/>
            <a:ext cx="2378676" cy="2162433"/>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AE93836C-3FBD-124B-ACBF-4063FC6C01D9}"/>
              </a:ext>
            </a:extLst>
          </p:cNvPr>
          <p:cNvSpPr txBox="1"/>
          <p:nvPr/>
        </p:nvSpPr>
        <p:spPr>
          <a:xfrm>
            <a:off x="3618818" y="3099345"/>
            <a:ext cx="1877437" cy="954107"/>
          </a:xfrm>
          <a:prstGeom prst="rect">
            <a:avLst/>
          </a:prstGeom>
          <a:noFill/>
        </p:spPr>
        <p:txBody>
          <a:bodyPr wrap="none" rtlCol="0">
            <a:spAutoFit/>
          </a:bodyPr>
          <a:lstStyle/>
          <a:p>
            <a:pPr algn="ctr"/>
            <a:r>
              <a:rPr kumimoji="1" lang="ja-JP" altLang="en-US" sz="4400" b="1">
                <a:solidFill>
                  <a:schemeClr val="bg1"/>
                </a:solidFill>
                <a:latin typeface="Meiryo" panose="020B0604030504040204" pitchFamily="34" charset="-128"/>
                <a:ea typeface="Meiryo" panose="020B0604030504040204" pitchFamily="34" charset="-128"/>
              </a:rPr>
              <a:t>モデル</a:t>
            </a:r>
            <a:endParaRPr kumimoji="1" lang="en-US" altLang="ja-JP" sz="4400" b="1"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推論モデル／</a:t>
            </a:r>
            <a:r>
              <a:rPr kumimoji="1" lang="ja-JP" altLang="en-US" sz="1200">
                <a:solidFill>
                  <a:schemeClr val="bg1"/>
                </a:solidFill>
                <a:latin typeface="Meiryo" panose="020B0604030504040204" pitchFamily="34" charset="-128"/>
                <a:ea typeface="Meiryo" panose="020B0604030504040204" pitchFamily="34" charset="-128"/>
              </a:rPr>
              <a:t>学習モデル</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4" name="円/楕円 13">
            <a:extLst>
              <a:ext uri="{FF2B5EF4-FFF2-40B4-BE49-F238E27FC236}">
                <a16:creationId xmlns:a16="http://schemas.microsoft.com/office/drawing/2014/main" id="{DE5A1326-DD4A-7143-98D9-0D19CF65F69A}"/>
              </a:ext>
            </a:extLst>
          </p:cNvPr>
          <p:cNvSpPr/>
          <p:nvPr/>
        </p:nvSpPr>
        <p:spPr>
          <a:xfrm>
            <a:off x="1099751" y="3040091"/>
            <a:ext cx="1235676" cy="1236815"/>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円/楕円 14">
            <a:extLst>
              <a:ext uri="{FF2B5EF4-FFF2-40B4-BE49-F238E27FC236}">
                <a16:creationId xmlns:a16="http://schemas.microsoft.com/office/drawing/2014/main" id="{5E098B73-1DCA-0F48-8C74-383AFDE98B4D}"/>
              </a:ext>
            </a:extLst>
          </p:cNvPr>
          <p:cNvSpPr/>
          <p:nvPr/>
        </p:nvSpPr>
        <p:spPr>
          <a:xfrm>
            <a:off x="6779647" y="3040091"/>
            <a:ext cx="1235676" cy="1236815"/>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矢印コネクタ 16">
            <a:extLst>
              <a:ext uri="{FF2B5EF4-FFF2-40B4-BE49-F238E27FC236}">
                <a16:creationId xmlns:a16="http://schemas.microsoft.com/office/drawing/2014/main" id="{EFC111CB-230B-594B-B53B-C74F43F81FE1}"/>
              </a:ext>
            </a:extLst>
          </p:cNvPr>
          <p:cNvCxnSpPr>
            <a:stCxn id="14" idx="6"/>
            <a:endCxn id="4" idx="1"/>
          </p:cNvCxnSpPr>
          <p:nvPr/>
        </p:nvCxnSpPr>
        <p:spPr>
          <a:xfrm>
            <a:off x="2335427" y="3658499"/>
            <a:ext cx="1032772" cy="1"/>
          </a:xfrm>
          <a:prstGeom prst="straightConnector1">
            <a:avLst/>
          </a:prstGeom>
          <a:ln w="76200">
            <a:solidFill>
              <a:schemeClr val="accent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 name="直線矢印コネクタ 17">
            <a:extLst>
              <a:ext uri="{FF2B5EF4-FFF2-40B4-BE49-F238E27FC236}">
                <a16:creationId xmlns:a16="http://schemas.microsoft.com/office/drawing/2014/main" id="{7FBB8C3D-8CB7-5E4A-8489-4EC23A1B4852}"/>
              </a:ext>
            </a:extLst>
          </p:cNvPr>
          <p:cNvCxnSpPr>
            <a:cxnSpLocks/>
            <a:stCxn id="4" idx="3"/>
            <a:endCxn id="15" idx="2"/>
          </p:cNvCxnSpPr>
          <p:nvPr/>
        </p:nvCxnSpPr>
        <p:spPr>
          <a:xfrm flipV="1">
            <a:off x="5746875" y="3658499"/>
            <a:ext cx="1032772" cy="1"/>
          </a:xfrm>
          <a:prstGeom prst="straightConnector1">
            <a:avLst/>
          </a:prstGeom>
          <a:ln w="76200">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99AA6C7C-A924-5D41-9885-E19FACABD605}"/>
              </a:ext>
            </a:extLst>
          </p:cNvPr>
          <p:cNvSpPr txBox="1"/>
          <p:nvPr/>
        </p:nvSpPr>
        <p:spPr>
          <a:xfrm>
            <a:off x="1214887" y="3426956"/>
            <a:ext cx="1005404" cy="584775"/>
          </a:xfrm>
          <a:prstGeom prst="rect">
            <a:avLst/>
          </a:prstGeom>
          <a:noFill/>
        </p:spPr>
        <p:txBody>
          <a:bodyPr wrap="none" rtlCol="0">
            <a:spAutoFit/>
          </a:bodyPr>
          <a:lstStyle/>
          <a:p>
            <a:pPr algn="ctr"/>
            <a:r>
              <a:rPr kumimoji="1" lang="ja-JP" altLang="en-US" sz="3200" b="1" dirty="0">
                <a:solidFill>
                  <a:schemeClr val="bg1"/>
                </a:solidFill>
                <a:latin typeface="Meiryo" panose="020B0604030504040204" pitchFamily="34" charset="-128"/>
                <a:ea typeface="Meiryo" panose="020B0604030504040204" pitchFamily="34" charset="-128"/>
              </a:rPr>
              <a:t>入力</a:t>
            </a:r>
          </a:p>
        </p:txBody>
      </p:sp>
      <p:sp>
        <p:nvSpPr>
          <p:cNvPr id="22" name="テキスト ボックス 21">
            <a:extLst>
              <a:ext uri="{FF2B5EF4-FFF2-40B4-BE49-F238E27FC236}">
                <a16:creationId xmlns:a16="http://schemas.microsoft.com/office/drawing/2014/main" id="{6CFAAC00-3002-0B4A-AFF8-D37FC47A7F71}"/>
              </a:ext>
            </a:extLst>
          </p:cNvPr>
          <p:cNvSpPr txBox="1"/>
          <p:nvPr/>
        </p:nvSpPr>
        <p:spPr>
          <a:xfrm>
            <a:off x="6894784" y="3426955"/>
            <a:ext cx="1005403" cy="584775"/>
          </a:xfrm>
          <a:prstGeom prst="rect">
            <a:avLst/>
          </a:prstGeom>
          <a:noFill/>
        </p:spPr>
        <p:txBody>
          <a:bodyPr wrap="none" rtlCol="0">
            <a:spAutoFit/>
          </a:bodyPr>
          <a:lstStyle/>
          <a:p>
            <a:pPr algn="ctr"/>
            <a:r>
              <a:rPr kumimoji="1" lang="ja-JP" altLang="en-US" sz="3200" b="1" dirty="0">
                <a:solidFill>
                  <a:schemeClr val="bg1"/>
                </a:solidFill>
                <a:latin typeface="Meiryo" panose="020B0604030504040204" pitchFamily="34" charset="-128"/>
                <a:ea typeface="Meiryo" panose="020B0604030504040204" pitchFamily="34" charset="-128"/>
              </a:rPr>
              <a:t>出力</a:t>
            </a:r>
          </a:p>
        </p:txBody>
      </p:sp>
      <p:sp>
        <p:nvSpPr>
          <p:cNvPr id="69" name="テキスト ボックス 68">
            <a:extLst>
              <a:ext uri="{FF2B5EF4-FFF2-40B4-BE49-F238E27FC236}">
                <a16:creationId xmlns:a16="http://schemas.microsoft.com/office/drawing/2014/main" id="{E65565FB-4AF3-EF4E-9BC7-26E3EA4B4C78}"/>
              </a:ext>
            </a:extLst>
          </p:cNvPr>
          <p:cNvSpPr txBox="1"/>
          <p:nvPr/>
        </p:nvSpPr>
        <p:spPr>
          <a:xfrm>
            <a:off x="6007430" y="1172617"/>
            <a:ext cx="2331087" cy="769441"/>
          </a:xfrm>
          <a:prstGeom prst="rect">
            <a:avLst/>
          </a:prstGeom>
          <a:noFill/>
        </p:spPr>
        <p:txBody>
          <a:bodyPr wrap="none" rtlCol="0">
            <a:spAutoFit/>
          </a:bodyPr>
          <a:lstStyle/>
          <a:p>
            <a:pPr algn="ctr"/>
            <a:r>
              <a:rPr kumimoji="1" lang="en-US" altLang="ja-JP" sz="4400" dirty="0">
                <a:solidFill>
                  <a:srgbClr val="7030A0"/>
                </a:solidFill>
                <a:latin typeface="Meiryo" panose="020B0604030504040204" pitchFamily="34" charset="-128"/>
                <a:ea typeface="Meiryo" panose="020B0604030504040204" pitchFamily="34" charset="-128"/>
              </a:rPr>
              <a:t>Y</a:t>
            </a:r>
            <a:r>
              <a:rPr kumimoji="1" lang="ja-JP" altLang="en-US" sz="4400">
                <a:solidFill>
                  <a:schemeClr val="tx1">
                    <a:lumMod val="50000"/>
                    <a:lumOff val="50000"/>
                  </a:schemeClr>
                </a:solidFill>
                <a:latin typeface="Meiryo" panose="020B0604030504040204" pitchFamily="34" charset="-128"/>
                <a:ea typeface="Meiryo" panose="020B0604030504040204" pitchFamily="34" charset="-128"/>
              </a:rPr>
              <a:t>＝</a:t>
            </a:r>
            <a:r>
              <a:rPr kumimoji="1" lang="en-US" altLang="ja-JP" sz="4400" b="1" dirty="0">
                <a:solidFill>
                  <a:schemeClr val="accent6">
                    <a:lumMod val="50000"/>
                  </a:schemeClr>
                </a:solidFill>
                <a:latin typeface="Meiryo" panose="020B0604030504040204" pitchFamily="34" charset="-128"/>
                <a:ea typeface="Meiryo" panose="020B0604030504040204" pitchFamily="34" charset="-128"/>
              </a:rPr>
              <a:t>f(</a:t>
            </a:r>
            <a:r>
              <a:rPr kumimoji="1" lang="en-US" altLang="ja-JP" sz="4400" dirty="0">
                <a:solidFill>
                  <a:srgbClr val="FF6666"/>
                </a:solidFill>
                <a:latin typeface="Meiryo" panose="020B0604030504040204" pitchFamily="34" charset="-128"/>
                <a:ea typeface="Meiryo" panose="020B0604030504040204" pitchFamily="34" charset="-128"/>
              </a:rPr>
              <a:t>X</a:t>
            </a:r>
            <a:r>
              <a:rPr kumimoji="1" lang="en-US" altLang="ja-JP" sz="4400" b="1" dirty="0">
                <a:solidFill>
                  <a:schemeClr val="accent6">
                    <a:lumMod val="50000"/>
                  </a:schemeClr>
                </a:solidFill>
                <a:latin typeface="Meiryo" panose="020B0604030504040204" pitchFamily="34" charset="-128"/>
                <a:ea typeface="Meiryo" panose="020B0604030504040204" pitchFamily="34" charset="-128"/>
              </a:rPr>
              <a:t>)</a:t>
            </a:r>
          </a:p>
        </p:txBody>
      </p:sp>
      <p:sp>
        <p:nvSpPr>
          <p:cNvPr id="45" name="テキスト ボックス 44">
            <a:extLst>
              <a:ext uri="{FF2B5EF4-FFF2-40B4-BE49-F238E27FC236}">
                <a16:creationId xmlns:a16="http://schemas.microsoft.com/office/drawing/2014/main" id="{B54CEBA4-D2BB-C043-8466-7A3352B0CD8D}"/>
              </a:ext>
            </a:extLst>
          </p:cNvPr>
          <p:cNvSpPr txBox="1"/>
          <p:nvPr/>
        </p:nvSpPr>
        <p:spPr>
          <a:xfrm>
            <a:off x="1420071" y="1986306"/>
            <a:ext cx="595035" cy="769441"/>
          </a:xfrm>
          <a:prstGeom prst="rect">
            <a:avLst/>
          </a:prstGeom>
          <a:noFill/>
        </p:spPr>
        <p:txBody>
          <a:bodyPr wrap="none" rtlCol="0">
            <a:spAutoFit/>
          </a:bodyPr>
          <a:lstStyle/>
          <a:p>
            <a:pPr algn="ctr"/>
            <a:r>
              <a:rPr kumimoji="1" lang="en-US" altLang="ja-JP" sz="4400" b="1" dirty="0">
                <a:solidFill>
                  <a:srgbClr val="FF6666"/>
                </a:solidFill>
                <a:latin typeface="Meiryo" panose="020B0604030504040204" pitchFamily="34" charset="-128"/>
                <a:ea typeface="Meiryo" panose="020B0604030504040204" pitchFamily="34" charset="-128"/>
              </a:rPr>
              <a:t>X</a:t>
            </a:r>
            <a:endParaRPr kumimoji="1" lang="en-US" altLang="ja-JP" sz="4400" b="1" dirty="0">
              <a:solidFill>
                <a:schemeClr val="accent6">
                  <a:lumMod val="50000"/>
                </a:schemeClr>
              </a:solidFill>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BA7D0ED9-6F14-4E4E-80D8-7BA13E69A71A}"/>
              </a:ext>
            </a:extLst>
          </p:cNvPr>
          <p:cNvSpPr txBox="1"/>
          <p:nvPr/>
        </p:nvSpPr>
        <p:spPr>
          <a:xfrm>
            <a:off x="7099967" y="1986306"/>
            <a:ext cx="595035" cy="769441"/>
          </a:xfrm>
          <a:prstGeom prst="rect">
            <a:avLst/>
          </a:prstGeom>
          <a:noFill/>
        </p:spPr>
        <p:txBody>
          <a:bodyPr wrap="none" rtlCol="0">
            <a:spAutoFit/>
          </a:bodyPr>
          <a:lstStyle/>
          <a:p>
            <a:pPr algn="ctr"/>
            <a:r>
              <a:rPr kumimoji="1" lang="en-US" altLang="ja-JP" sz="4400" b="1" dirty="0">
                <a:solidFill>
                  <a:srgbClr val="7030A0"/>
                </a:solidFill>
                <a:latin typeface="Meiryo" panose="020B0604030504040204" pitchFamily="34" charset="-128"/>
                <a:ea typeface="Meiryo" panose="020B0604030504040204" pitchFamily="34" charset="-128"/>
              </a:rPr>
              <a:t>Y</a:t>
            </a:r>
          </a:p>
        </p:txBody>
      </p:sp>
      <p:sp>
        <p:nvSpPr>
          <p:cNvPr id="55" name="テキスト ボックス 54">
            <a:extLst>
              <a:ext uri="{FF2B5EF4-FFF2-40B4-BE49-F238E27FC236}">
                <a16:creationId xmlns:a16="http://schemas.microsoft.com/office/drawing/2014/main" id="{936334BE-3423-D14F-80BA-19F11488A069}"/>
              </a:ext>
            </a:extLst>
          </p:cNvPr>
          <p:cNvSpPr txBox="1"/>
          <p:nvPr/>
        </p:nvSpPr>
        <p:spPr>
          <a:xfrm>
            <a:off x="3967508" y="1986306"/>
            <a:ext cx="1208984" cy="769441"/>
          </a:xfrm>
          <a:prstGeom prst="rect">
            <a:avLst/>
          </a:prstGeom>
          <a:noFill/>
        </p:spPr>
        <p:txBody>
          <a:bodyPr wrap="none" rtlCol="0">
            <a:spAutoFit/>
          </a:bodyPr>
          <a:lstStyle/>
          <a:p>
            <a:pPr algn="ctr"/>
            <a:r>
              <a:rPr kumimoji="1" lang="en-US" altLang="ja-JP" sz="4400" b="1" dirty="0">
                <a:solidFill>
                  <a:schemeClr val="accent6">
                    <a:lumMod val="50000"/>
                  </a:schemeClr>
                </a:solidFill>
                <a:latin typeface="Meiryo" panose="020B0604030504040204" pitchFamily="34" charset="-128"/>
                <a:ea typeface="Meiryo" panose="020B0604030504040204" pitchFamily="34" charset="-128"/>
              </a:rPr>
              <a:t>f </a:t>
            </a:r>
            <a:r>
              <a:rPr kumimoji="1" lang="ja-JP" altLang="en-US" sz="2400">
                <a:solidFill>
                  <a:schemeClr val="accent6">
                    <a:lumMod val="50000"/>
                  </a:schemeClr>
                </a:solidFill>
                <a:latin typeface="Meiryo" panose="020B0604030504040204" pitchFamily="34" charset="-128"/>
                <a:ea typeface="Meiryo" panose="020B0604030504040204" pitchFamily="34" charset="-128"/>
              </a:rPr>
              <a:t>関数</a:t>
            </a:r>
            <a:endParaRPr kumimoji="1" lang="en-US" altLang="ja-JP" sz="2400" dirty="0">
              <a:solidFill>
                <a:schemeClr val="accent6">
                  <a:lumMod val="50000"/>
                </a:schemeClr>
              </a:solidFill>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09161B69-011C-9244-B91D-753E78DB10A0}"/>
              </a:ext>
            </a:extLst>
          </p:cNvPr>
          <p:cNvSpPr txBox="1"/>
          <p:nvPr/>
        </p:nvSpPr>
        <p:spPr>
          <a:xfrm>
            <a:off x="633262" y="5740818"/>
            <a:ext cx="7877476" cy="461665"/>
          </a:xfrm>
          <a:prstGeom prst="rect">
            <a:avLst/>
          </a:prstGeom>
          <a:noFill/>
        </p:spPr>
        <p:txBody>
          <a:bodyPr wrap="none" rtlCol="0">
            <a:spAutoFit/>
          </a:bodyPr>
          <a:lstStyle/>
          <a:p>
            <a:pPr algn="ctr"/>
            <a:r>
              <a:rPr kumimoji="1" lang="ja-JP" altLang="en-US" sz="2400" b="1">
                <a:latin typeface="Meiryo" panose="020B0604030504040204" pitchFamily="34" charset="-128"/>
                <a:ea typeface="Meiryo" panose="020B0604030504040204" pitchFamily="34" charset="-128"/>
              </a:rPr>
              <a:t>学習</a:t>
            </a:r>
            <a:r>
              <a:rPr lang="ja-JP" altLang="en-US" sz="1600">
                <a:latin typeface="Meiryo" panose="020B0604030504040204" pitchFamily="34" charset="-128"/>
                <a:ea typeface="Meiryo" panose="020B0604030504040204" pitchFamily="34" charset="-128"/>
              </a:rPr>
              <a:t>：</a:t>
            </a:r>
            <a:r>
              <a:rPr kumimoji="1" lang="ja-JP" altLang="en-US" sz="1600" b="1" u="sng">
                <a:latin typeface="Meiryo" panose="020B0604030504040204" pitchFamily="34" charset="-128"/>
                <a:ea typeface="Meiryo" panose="020B0604030504040204" pitchFamily="34" charset="-128"/>
              </a:rPr>
              <a:t>大量の</a:t>
            </a:r>
            <a:r>
              <a:rPr kumimoji="1" lang="en-US" altLang="ja-JP" sz="1600" b="1" u="sng" dirty="0">
                <a:latin typeface="Meiryo" panose="020B0604030504040204" pitchFamily="34" charset="-128"/>
                <a:ea typeface="Meiryo" panose="020B0604030504040204" pitchFamily="34" charset="-128"/>
              </a:rPr>
              <a:t>X</a:t>
            </a:r>
            <a:r>
              <a:rPr kumimoji="1" lang="ja-JP" altLang="en-US" sz="1600" b="1" u="sng">
                <a:latin typeface="Meiryo" panose="020B0604030504040204" pitchFamily="34" charset="-128"/>
                <a:ea typeface="Meiryo" panose="020B0604030504040204" pitchFamily="34" charset="-128"/>
              </a:rPr>
              <a:t>と</a:t>
            </a:r>
            <a:r>
              <a:rPr kumimoji="1" lang="en-US" altLang="ja-JP" sz="1600" b="1" u="sng" dirty="0">
                <a:latin typeface="Meiryo" panose="020B0604030504040204" pitchFamily="34" charset="-128"/>
                <a:ea typeface="Meiryo" panose="020B0604030504040204" pitchFamily="34" charset="-128"/>
              </a:rPr>
              <a:t>Y</a:t>
            </a:r>
            <a:r>
              <a:rPr kumimoji="1" lang="ja-JP" altLang="en-US" sz="1600" b="1" u="sng">
                <a:latin typeface="Meiryo" panose="020B0604030504040204" pitchFamily="34" charset="-128"/>
                <a:ea typeface="Meiryo" panose="020B0604030504040204" pitchFamily="34" charset="-128"/>
              </a:rPr>
              <a:t>の関係</a:t>
            </a:r>
            <a:r>
              <a:rPr kumimoji="1" lang="ja-JP" altLang="en-US" sz="1600">
                <a:latin typeface="Meiryo" panose="020B0604030504040204" pitchFamily="34" charset="-128"/>
                <a:ea typeface="Meiryo" panose="020B0604030504040204" pitchFamily="34" charset="-128"/>
              </a:rPr>
              <a:t>を調べ、統計的に最も確からしい</a:t>
            </a:r>
            <a:r>
              <a:rPr kumimoji="1" lang="ja-JP" altLang="en-US" sz="1600" b="1" u="sng">
                <a:solidFill>
                  <a:schemeClr val="accent6">
                    <a:lumMod val="50000"/>
                  </a:schemeClr>
                </a:solidFill>
                <a:latin typeface="Meiryo" panose="020B0604030504040204" pitchFamily="34" charset="-128"/>
                <a:ea typeface="Meiryo" panose="020B0604030504040204" pitchFamily="34" charset="-128"/>
              </a:rPr>
              <a:t>関数</a:t>
            </a:r>
            <a:r>
              <a:rPr kumimoji="1" lang="en-US" altLang="ja-JP" sz="1600" b="1" u="sng" dirty="0">
                <a:solidFill>
                  <a:schemeClr val="accent6">
                    <a:lumMod val="50000"/>
                  </a:schemeClr>
                </a:solidFill>
                <a:latin typeface="Meiryo" panose="020B0604030504040204" pitchFamily="34" charset="-128"/>
                <a:ea typeface="Meiryo" panose="020B0604030504040204" pitchFamily="34" charset="-128"/>
              </a:rPr>
              <a:t> f </a:t>
            </a:r>
            <a:r>
              <a:rPr kumimoji="1" lang="ja-JP" altLang="en-US" sz="1600">
                <a:latin typeface="Meiryo" panose="020B0604030504040204" pitchFamily="34" charset="-128"/>
                <a:ea typeface="Meiryo" panose="020B0604030504040204" pitchFamily="34" charset="-128"/>
              </a:rPr>
              <a:t>を見つける</a:t>
            </a:r>
            <a:r>
              <a:rPr kumimoji="1" lang="ja-JP" altLang="en-US" sz="1600" b="1">
                <a:solidFill>
                  <a:schemeClr val="accent6">
                    <a:lumMod val="75000"/>
                  </a:schemeClr>
                </a:solidFill>
                <a:latin typeface="Meiryo" panose="020B0604030504040204" pitchFamily="34" charset="-128"/>
                <a:ea typeface="Meiryo" panose="020B0604030504040204" pitchFamily="34" charset="-128"/>
              </a:rPr>
              <a:t>計算</a:t>
            </a:r>
          </a:p>
        </p:txBody>
      </p:sp>
      <p:sp>
        <p:nvSpPr>
          <p:cNvPr id="65" name="テキスト ボックス 64">
            <a:extLst>
              <a:ext uri="{FF2B5EF4-FFF2-40B4-BE49-F238E27FC236}">
                <a16:creationId xmlns:a16="http://schemas.microsoft.com/office/drawing/2014/main" id="{FA8FDA5B-0D8A-B44D-9214-217F06CDC416}"/>
              </a:ext>
            </a:extLst>
          </p:cNvPr>
          <p:cNvSpPr txBox="1"/>
          <p:nvPr/>
        </p:nvSpPr>
        <p:spPr>
          <a:xfrm>
            <a:off x="633262" y="1385577"/>
            <a:ext cx="5298246" cy="461665"/>
          </a:xfrm>
          <a:prstGeom prst="rect">
            <a:avLst/>
          </a:prstGeom>
          <a:noFill/>
        </p:spPr>
        <p:txBody>
          <a:bodyPr wrap="none" rtlCol="0">
            <a:spAutoFit/>
          </a:bodyPr>
          <a:lstStyle/>
          <a:p>
            <a:pPr algn="ctr"/>
            <a:r>
              <a:rPr kumimoji="1" lang="ja-JP" altLang="en-US" sz="2400" b="1">
                <a:latin typeface="Meiryo" panose="020B0604030504040204" pitchFamily="34" charset="-128"/>
                <a:ea typeface="Meiryo" panose="020B0604030504040204" pitchFamily="34" charset="-128"/>
              </a:rPr>
              <a:t>推論</a:t>
            </a:r>
            <a:r>
              <a:rPr kumimoji="1" lang="ja-JP" altLang="en-US">
                <a:latin typeface="Meiryo" panose="020B0604030504040204" pitchFamily="34" charset="-128"/>
                <a:ea typeface="Meiryo" panose="020B0604030504040204" pitchFamily="34" charset="-128"/>
              </a:rPr>
              <a:t>：</a:t>
            </a:r>
            <a:r>
              <a:rPr kumimoji="1" lang="ja-JP" altLang="en-US">
                <a:solidFill>
                  <a:schemeClr val="accent6">
                    <a:lumMod val="50000"/>
                  </a:schemeClr>
                </a:solidFill>
                <a:latin typeface="Meiryo" panose="020B0604030504040204" pitchFamily="34" charset="-128"/>
                <a:ea typeface="Meiryo" panose="020B0604030504040204" pitchFamily="34" charset="-128"/>
              </a:rPr>
              <a:t>関数</a:t>
            </a:r>
            <a:r>
              <a:rPr kumimoji="1" lang="en-US" altLang="ja-JP" b="1" dirty="0">
                <a:solidFill>
                  <a:schemeClr val="accent6">
                    <a:lumMod val="50000"/>
                  </a:schemeClr>
                </a:solidFill>
                <a:latin typeface="Meiryo" panose="020B0604030504040204" pitchFamily="34" charset="-128"/>
                <a:ea typeface="Meiryo" panose="020B0604030504040204" pitchFamily="34" charset="-128"/>
              </a:rPr>
              <a:t> f </a:t>
            </a:r>
            <a:r>
              <a:rPr kumimoji="1" lang="ja-JP" altLang="en-US">
                <a:latin typeface="Meiryo" panose="020B0604030504040204" pitchFamily="34" charset="-128"/>
                <a:ea typeface="Meiryo" panose="020B0604030504040204" pitchFamily="34" charset="-128"/>
              </a:rPr>
              <a:t>に</a:t>
            </a:r>
            <a:r>
              <a:rPr kumimoji="1" lang="ja-JP" altLang="en-US">
                <a:solidFill>
                  <a:srgbClr val="FF6666"/>
                </a:solidFill>
                <a:latin typeface="Meiryo" panose="020B0604030504040204" pitchFamily="34" charset="-128"/>
                <a:ea typeface="Meiryo" panose="020B0604030504040204" pitchFamily="34" charset="-128"/>
              </a:rPr>
              <a:t>入力</a:t>
            </a:r>
            <a:r>
              <a:rPr kumimoji="1" lang="en-US" altLang="ja-JP" b="1" dirty="0">
                <a:solidFill>
                  <a:srgbClr val="FF6666"/>
                </a:solidFill>
                <a:latin typeface="Meiryo" panose="020B0604030504040204" pitchFamily="34" charset="-128"/>
                <a:ea typeface="Meiryo" panose="020B0604030504040204" pitchFamily="34" charset="-128"/>
              </a:rPr>
              <a:t>X</a:t>
            </a:r>
            <a:r>
              <a:rPr kumimoji="1" lang="ja-JP" altLang="en-US">
                <a:latin typeface="Meiryo" panose="020B0604030504040204" pitchFamily="34" charset="-128"/>
                <a:ea typeface="Meiryo" panose="020B0604030504040204" pitchFamily="34" charset="-128"/>
              </a:rPr>
              <a:t>を与え、</a:t>
            </a:r>
            <a:r>
              <a:rPr kumimoji="1" lang="ja-JP" altLang="en-US">
                <a:solidFill>
                  <a:srgbClr val="7030A0"/>
                </a:solidFill>
                <a:latin typeface="Meiryo" panose="020B0604030504040204" pitchFamily="34" charset="-128"/>
                <a:ea typeface="Meiryo" panose="020B0604030504040204" pitchFamily="34" charset="-128"/>
              </a:rPr>
              <a:t>出力</a:t>
            </a:r>
            <a:r>
              <a:rPr kumimoji="1" lang="en-US" altLang="ja-JP" b="1" dirty="0">
                <a:solidFill>
                  <a:srgbClr val="7030A0"/>
                </a:solidFill>
                <a:latin typeface="Meiryo" panose="020B0604030504040204" pitchFamily="34" charset="-128"/>
                <a:ea typeface="Meiryo" panose="020B0604030504040204" pitchFamily="34" charset="-128"/>
              </a:rPr>
              <a:t>Y</a:t>
            </a:r>
            <a:r>
              <a:rPr kumimoji="1" lang="ja-JP" altLang="en-US">
                <a:latin typeface="Meiryo" panose="020B0604030504040204" pitchFamily="34" charset="-128"/>
                <a:ea typeface="Meiryo" panose="020B0604030504040204" pitchFamily="34" charset="-128"/>
              </a:rPr>
              <a:t>を導く</a:t>
            </a:r>
            <a:r>
              <a:rPr kumimoji="1" lang="ja-JP" altLang="en-US" b="1">
                <a:solidFill>
                  <a:schemeClr val="accent6">
                    <a:lumMod val="75000"/>
                  </a:schemeClr>
                </a:solidFill>
                <a:latin typeface="Meiryo" panose="020B0604030504040204" pitchFamily="34" charset="-128"/>
                <a:ea typeface="Meiryo" panose="020B0604030504040204" pitchFamily="34" charset="-128"/>
              </a:rPr>
              <a:t>計算</a:t>
            </a:r>
          </a:p>
        </p:txBody>
      </p:sp>
      <p:sp>
        <p:nvSpPr>
          <p:cNvPr id="70" name="テキスト ボックス 69">
            <a:extLst>
              <a:ext uri="{FF2B5EF4-FFF2-40B4-BE49-F238E27FC236}">
                <a16:creationId xmlns:a16="http://schemas.microsoft.com/office/drawing/2014/main" id="{E093A65E-6DDF-8E49-96F8-4485ECE6A19D}"/>
              </a:ext>
            </a:extLst>
          </p:cNvPr>
          <p:cNvSpPr txBox="1"/>
          <p:nvPr/>
        </p:nvSpPr>
        <p:spPr>
          <a:xfrm>
            <a:off x="1922882" y="6107436"/>
            <a:ext cx="954107"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学習データ</a:t>
            </a:r>
          </a:p>
        </p:txBody>
      </p:sp>
      <p:cxnSp>
        <p:nvCxnSpPr>
          <p:cNvPr id="6" name="直線矢印コネクタ 5">
            <a:extLst>
              <a:ext uri="{FF2B5EF4-FFF2-40B4-BE49-F238E27FC236}">
                <a16:creationId xmlns:a16="http://schemas.microsoft.com/office/drawing/2014/main" id="{A5D0C6C1-2EDD-2045-96E7-27F9BB6578D0}"/>
              </a:ext>
            </a:extLst>
          </p:cNvPr>
          <p:cNvCxnSpPr>
            <a:cxnSpLocks/>
          </p:cNvCxnSpPr>
          <p:nvPr/>
        </p:nvCxnSpPr>
        <p:spPr>
          <a:xfrm flipH="1" flipV="1">
            <a:off x="5737543" y="4726314"/>
            <a:ext cx="814815" cy="1094618"/>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p:nvGrpSpPr>
          <p:cNvPr id="26" name="グループ化 25">
            <a:extLst>
              <a:ext uri="{FF2B5EF4-FFF2-40B4-BE49-F238E27FC236}">
                <a16:creationId xmlns:a16="http://schemas.microsoft.com/office/drawing/2014/main" id="{1A561D39-19A4-A644-81FD-99D00A9C3555}"/>
              </a:ext>
            </a:extLst>
          </p:cNvPr>
          <p:cNvGrpSpPr/>
          <p:nvPr/>
        </p:nvGrpSpPr>
        <p:grpSpPr>
          <a:xfrm>
            <a:off x="6244974" y="4760658"/>
            <a:ext cx="2265765" cy="528755"/>
            <a:chOff x="6244974" y="4760658"/>
            <a:chExt cx="2265765" cy="528755"/>
          </a:xfrm>
        </p:grpSpPr>
        <p:sp>
          <p:nvSpPr>
            <p:cNvPr id="13" name="四角形吹き出し 12">
              <a:extLst>
                <a:ext uri="{FF2B5EF4-FFF2-40B4-BE49-F238E27FC236}">
                  <a16:creationId xmlns:a16="http://schemas.microsoft.com/office/drawing/2014/main" id="{79B258FB-6B0B-D349-A0FB-2067DC824830}"/>
                </a:ext>
              </a:extLst>
            </p:cNvPr>
            <p:cNvSpPr/>
            <p:nvPr/>
          </p:nvSpPr>
          <p:spPr>
            <a:xfrm>
              <a:off x="6244975" y="4760658"/>
              <a:ext cx="2265764" cy="517350"/>
            </a:xfrm>
            <a:prstGeom prst="wedgeRectCallout">
              <a:avLst>
                <a:gd name="adj1" fmla="val 34381"/>
                <a:gd name="adj2" fmla="val 15221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E07302A1-88EF-E94C-9138-8463A51E64A2}"/>
                </a:ext>
              </a:extLst>
            </p:cNvPr>
            <p:cNvSpPr txBox="1"/>
            <p:nvPr/>
          </p:nvSpPr>
          <p:spPr>
            <a:xfrm>
              <a:off x="6244974" y="4827748"/>
              <a:ext cx="2265764" cy="461665"/>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大量のデータを処理するための計算資源が必要</a:t>
              </a:r>
            </a:p>
          </p:txBody>
        </p:sp>
      </p:grpSp>
      <p:grpSp>
        <p:nvGrpSpPr>
          <p:cNvPr id="25" name="グループ化 24">
            <a:extLst>
              <a:ext uri="{FF2B5EF4-FFF2-40B4-BE49-F238E27FC236}">
                <a16:creationId xmlns:a16="http://schemas.microsoft.com/office/drawing/2014/main" id="{1AB39292-A8A4-5343-96D0-4B181D29AF7A}"/>
              </a:ext>
            </a:extLst>
          </p:cNvPr>
          <p:cNvGrpSpPr/>
          <p:nvPr/>
        </p:nvGrpSpPr>
        <p:grpSpPr>
          <a:xfrm>
            <a:off x="3439117" y="883820"/>
            <a:ext cx="2265764" cy="416222"/>
            <a:chOff x="3439117" y="883820"/>
            <a:chExt cx="2265764" cy="416222"/>
          </a:xfrm>
        </p:grpSpPr>
        <p:sp>
          <p:nvSpPr>
            <p:cNvPr id="71" name="四角形吹き出し 70">
              <a:extLst>
                <a:ext uri="{FF2B5EF4-FFF2-40B4-BE49-F238E27FC236}">
                  <a16:creationId xmlns:a16="http://schemas.microsoft.com/office/drawing/2014/main" id="{2734FEA5-5C45-7544-B531-880EC2E08CC6}"/>
                </a:ext>
              </a:extLst>
            </p:cNvPr>
            <p:cNvSpPr/>
            <p:nvPr/>
          </p:nvSpPr>
          <p:spPr>
            <a:xfrm>
              <a:off x="3450593" y="883820"/>
              <a:ext cx="2242813" cy="416222"/>
            </a:xfrm>
            <a:prstGeom prst="wedgeRectCallout">
              <a:avLst>
                <a:gd name="adj1" fmla="val 42466"/>
                <a:gd name="adj2" fmla="val 8210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テキスト ボックス 71">
              <a:extLst>
                <a:ext uri="{FF2B5EF4-FFF2-40B4-BE49-F238E27FC236}">
                  <a16:creationId xmlns:a16="http://schemas.microsoft.com/office/drawing/2014/main" id="{6F8D376E-0E34-D543-AF9C-0456B383DDAA}"/>
                </a:ext>
              </a:extLst>
            </p:cNvPr>
            <p:cNvSpPr txBox="1"/>
            <p:nvPr/>
          </p:nvSpPr>
          <p:spPr>
            <a:xfrm>
              <a:off x="3439117" y="969514"/>
              <a:ext cx="2265764"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学習ほどの計算資源は不要</a:t>
              </a:r>
            </a:p>
          </p:txBody>
        </p:sp>
      </p:grpSp>
    </p:spTree>
    <p:extLst>
      <p:ext uri="{BB962C8B-B14F-4D97-AF65-F5344CB8AC3E}">
        <p14:creationId xmlns:p14="http://schemas.microsoft.com/office/powerpoint/2010/main" val="255890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F99ED7-7D35-794E-90EA-57150703BA6B}"/>
              </a:ext>
            </a:extLst>
          </p:cNvPr>
          <p:cNvSpPr>
            <a:spLocks noGrp="1"/>
          </p:cNvSpPr>
          <p:nvPr>
            <p:ph type="title"/>
          </p:nvPr>
        </p:nvSpPr>
        <p:spPr/>
        <p:txBody>
          <a:bodyPr/>
          <a:lstStyle/>
          <a:p>
            <a:r>
              <a:rPr kumimoji="1" lang="ja-JP" altLang="en-US"/>
              <a:t>ニューラル・ネットワークとは</a:t>
            </a:r>
          </a:p>
        </p:txBody>
      </p:sp>
      <p:grpSp>
        <p:nvGrpSpPr>
          <p:cNvPr id="204" name="グループ化 203">
            <a:extLst>
              <a:ext uri="{FF2B5EF4-FFF2-40B4-BE49-F238E27FC236}">
                <a16:creationId xmlns:a16="http://schemas.microsoft.com/office/drawing/2014/main" id="{60987EA1-9205-D846-8007-061C46E93456}"/>
              </a:ext>
            </a:extLst>
          </p:cNvPr>
          <p:cNvGrpSpPr/>
          <p:nvPr/>
        </p:nvGrpSpPr>
        <p:grpSpPr>
          <a:xfrm>
            <a:off x="3404134" y="823390"/>
            <a:ext cx="3364998" cy="1130649"/>
            <a:chOff x="2733357" y="801059"/>
            <a:chExt cx="3922670" cy="1197953"/>
          </a:xfrm>
        </p:grpSpPr>
        <p:pic>
          <p:nvPicPr>
            <p:cNvPr id="3" name="Picture 4" descr="神経伝達イラスト／無料イラストなら「イラストAC」">
              <a:extLst>
                <a:ext uri="{FF2B5EF4-FFF2-40B4-BE49-F238E27FC236}">
                  <a16:creationId xmlns:a16="http://schemas.microsoft.com/office/drawing/2014/main" id="{2A016764-A009-A74E-90F6-52478F4AA137}"/>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33357" y="1016380"/>
              <a:ext cx="1402418" cy="5643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0" name="Picture 4" descr="神経伝達イラスト／無料イラストなら「イラストAC」">
              <a:extLst>
                <a:ext uri="{FF2B5EF4-FFF2-40B4-BE49-F238E27FC236}">
                  <a16:creationId xmlns:a16="http://schemas.microsoft.com/office/drawing/2014/main" id="{B1C2436B-F581-4E44-89D6-D2C5709AC255}"/>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92684" y="801059"/>
              <a:ext cx="1402418" cy="5643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1" name="Picture 4" descr="神経伝達イラスト／無料イラストなら「イラストAC」">
              <a:extLst>
                <a:ext uri="{FF2B5EF4-FFF2-40B4-BE49-F238E27FC236}">
                  <a16:creationId xmlns:a16="http://schemas.microsoft.com/office/drawing/2014/main" id="{A1E38EAA-1DE6-524B-A383-45F7D50A4A2A}"/>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53609" y="839581"/>
              <a:ext cx="1402418" cy="5643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2" name="Picture 4" descr="神経伝達イラスト／無料イラストなら「イラストAC」">
              <a:extLst>
                <a:ext uri="{FF2B5EF4-FFF2-40B4-BE49-F238E27FC236}">
                  <a16:creationId xmlns:a16="http://schemas.microsoft.com/office/drawing/2014/main" id="{0AAB55A0-46A4-8742-9CFB-DE51148FDE8B}"/>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92684" y="1434636"/>
              <a:ext cx="1402418" cy="5643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05" name="テキスト ボックス 204">
            <a:extLst>
              <a:ext uri="{FF2B5EF4-FFF2-40B4-BE49-F238E27FC236}">
                <a16:creationId xmlns:a16="http://schemas.microsoft.com/office/drawing/2014/main" id="{E76A9A63-67D2-B347-B140-C51847B3C034}"/>
              </a:ext>
            </a:extLst>
          </p:cNvPr>
          <p:cNvSpPr txBox="1"/>
          <p:nvPr/>
        </p:nvSpPr>
        <p:spPr>
          <a:xfrm>
            <a:off x="1605888" y="913787"/>
            <a:ext cx="1877437" cy="584775"/>
          </a:xfrm>
          <a:prstGeom prst="rect">
            <a:avLst/>
          </a:prstGeom>
          <a:noFill/>
        </p:spPr>
        <p:txBody>
          <a:bodyPr wrap="none" rtlCol="0">
            <a:spAutoFit/>
          </a:bodyPr>
          <a:lstStyle/>
          <a:p>
            <a:r>
              <a:rPr kumimoji="1" lang="ja-JP" altLang="en-US" sz="2000">
                <a:latin typeface="Meiryo" panose="020B0604030504040204" pitchFamily="34" charset="-128"/>
                <a:ea typeface="Meiryo" panose="020B0604030504040204" pitchFamily="34" charset="-128"/>
              </a:rPr>
              <a:t>脳の神経回路</a:t>
            </a:r>
            <a:endParaRPr kumimoji="1" lang="en-US" altLang="ja-JP" sz="20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ニューラルネットワーク</a:t>
            </a:r>
            <a:endParaRPr kumimoji="1" lang="ja-JP" altLang="en-US" sz="1200">
              <a:latin typeface="Meiryo" panose="020B0604030504040204" pitchFamily="34" charset="-128"/>
              <a:ea typeface="Meiryo" panose="020B0604030504040204" pitchFamily="34" charset="-128"/>
            </a:endParaRPr>
          </a:p>
        </p:txBody>
      </p:sp>
      <p:grpSp>
        <p:nvGrpSpPr>
          <p:cNvPr id="19" name="グループ化 18">
            <a:extLst>
              <a:ext uri="{FF2B5EF4-FFF2-40B4-BE49-F238E27FC236}">
                <a16:creationId xmlns:a16="http://schemas.microsoft.com/office/drawing/2014/main" id="{EC016FFF-E602-634A-9FF5-1F305ACEF806}"/>
              </a:ext>
            </a:extLst>
          </p:cNvPr>
          <p:cNvGrpSpPr/>
          <p:nvPr/>
        </p:nvGrpSpPr>
        <p:grpSpPr>
          <a:xfrm>
            <a:off x="230400" y="1305601"/>
            <a:ext cx="4129329" cy="5070557"/>
            <a:chOff x="230400" y="1305601"/>
            <a:chExt cx="4129329" cy="5070557"/>
          </a:xfrm>
        </p:grpSpPr>
        <p:sp>
          <p:nvSpPr>
            <p:cNvPr id="4" name="円/楕円 3">
              <a:extLst>
                <a:ext uri="{FF2B5EF4-FFF2-40B4-BE49-F238E27FC236}">
                  <a16:creationId xmlns:a16="http://schemas.microsoft.com/office/drawing/2014/main" id="{B12543DF-2E76-EB4F-B01D-3E339B46739D}"/>
                </a:ext>
              </a:extLst>
            </p:cNvPr>
            <p:cNvSpPr/>
            <p:nvPr/>
          </p:nvSpPr>
          <p:spPr>
            <a:xfrm>
              <a:off x="1024616" y="2845254"/>
              <a:ext cx="285750" cy="28575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382BD092-BC60-E044-8D3B-6DF1D45C24BE}"/>
                </a:ext>
              </a:extLst>
            </p:cNvPr>
            <p:cNvSpPr/>
            <p:nvPr/>
          </p:nvSpPr>
          <p:spPr>
            <a:xfrm>
              <a:off x="1020534" y="3282043"/>
              <a:ext cx="285750" cy="28575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4837DC57-212D-234F-AAA8-180AD548B9E2}"/>
                </a:ext>
              </a:extLst>
            </p:cNvPr>
            <p:cNvSpPr/>
            <p:nvPr/>
          </p:nvSpPr>
          <p:spPr>
            <a:xfrm>
              <a:off x="1020534" y="4237266"/>
              <a:ext cx="285750" cy="28575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998E7CAC-4F1E-4B4F-B82A-5C8F4F7268A5}"/>
                </a:ext>
              </a:extLst>
            </p:cNvPr>
            <p:cNvSpPr txBox="1"/>
            <p:nvPr/>
          </p:nvSpPr>
          <p:spPr>
            <a:xfrm>
              <a:off x="932576" y="3683238"/>
              <a:ext cx="461665" cy="438582"/>
            </a:xfrm>
            <a:prstGeom prst="rect">
              <a:avLst/>
            </a:prstGeom>
            <a:noFill/>
          </p:spPr>
          <p:txBody>
            <a:bodyPr vert="eaVert" wrap="none" rtlCol="0">
              <a:spAutoFit/>
            </a:bodyPr>
            <a:lstStyle/>
            <a:p>
              <a:r>
                <a:rPr kumimoji="1" lang="ja-JP" altLang="en-US">
                  <a:solidFill>
                    <a:srgbClr val="0070C0"/>
                  </a:solidFill>
                </a:rPr>
                <a:t>・・・</a:t>
              </a:r>
            </a:p>
          </p:txBody>
        </p:sp>
        <p:sp>
          <p:nvSpPr>
            <p:cNvPr id="8" name="円/楕円 7">
              <a:extLst>
                <a:ext uri="{FF2B5EF4-FFF2-40B4-BE49-F238E27FC236}">
                  <a16:creationId xmlns:a16="http://schemas.microsoft.com/office/drawing/2014/main" id="{F223184C-11FB-BA43-B948-CB69F16B971B}"/>
                </a:ext>
              </a:extLst>
            </p:cNvPr>
            <p:cNvSpPr/>
            <p:nvPr/>
          </p:nvSpPr>
          <p:spPr>
            <a:xfrm>
              <a:off x="3388173" y="2845254"/>
              <a:ext cx="285750" cy="28575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a:extLst>
                <a:ext uri="{FF2B5EF4-FFF2-40B4-BE49-F238E27FC236}">
                  <a16:creationId xmlns:a16="http://schemas.microsoft.com/office/drawing/2014/main" id="{D8C55C61-DCEC-494B-8922-792C141C7788}"/>
                </a:ext>
              </a:extLst>
            </p:cNvPr>
            <p:cNvSpPr/>
            <p:nvPr/>
          </p:nvSpPr>
          <p:spPr>
            <a:xfrm>
              <a:off x="3388173" y="3278531"/>
              <a:ext cx="285750" cy="28575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a:extLst>
                <a:ext uri="{FF2B5EF4-FFF2-40B4-BE49-F238E27FC236}">
                  <a16:creationId xmlns:a16="http://schemas.microsoft.com/office/drawing/2014/main" id="{1A8AEC35-D479-9F40-BE82-77F2E1C55DCC}"/>
                </a:ext>
              </a:extLst>
            </p:cNvPr>
            <p:cNvSpPr/>
            <p:nvPr/>
          </p:nvSpPr>
          <p:spPr>
            <a:xfrm>
              <a:off x="3388173" y="4237266"/>
              <a:ext cx="285750" cy="28575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257B66A1-7F70-814E-B194-5C153E632593}"/>
                </a:ext>
              </a:extLst>
            </p:cNvPr>
            <p:cNvSpPr txBox="1"/>
            <p:nvPr/>
          </p:nvSpPr>
          <p:spPr>
            <a:xfrm>
              <a:off x="3300215" y="3686746"/>
              <a:ext cx="461665" cy="438582"/>
            </a:xfrm>
            <a:prstGeom prst="rect">
              <a:avLst/>
            </a:prstGeom>
            <a:noFill/>
          </p:spPr>
          <p:txBody>
            <a:bodyPr vert="eaVert" wrap="none" rtlCol="0">
              <a:spAutoFit/>
            </a:bodyPr>
            <a:lstStyle/>
            <a:p>
              <a:r>
                <a:rPr kumimoji="1" lang="ja-JP" altLang="en-US">
                  <a:solidFill>
                    <a:schemeClr val="accent3">
                      <a:lumMod val="50000"/>
                    </a:schemeClr>
                  </a:solidFill>
                </a:rPr>
                <a:t>・・・</a:t>
              </a:r>
            </a:p>
          </p:txBody>
        </p:sp>
        <p:sp>
          <p:nvSpPr>
            <p:cNvPr id="12" name="正方形/長方形 11">
              <a:extLst>
                <a:ext uri="{FF2B5EF4-FFF2-40B4-BE49-F238E27FC236}">
                  <a16:creationId xmlns:a16="http://schemas.microsoft.com/office/drawing/2014/main" id="{AC9A776F-CEE1-6249-89DB-4DBD3D8CB795}"/>
                </a:ext>
              </a:extLst>
            </p:cNvPr>
            <p:cNvSpPr/>
            <p:nvPr/>
          </p:nvSpPr>
          <p:spPr>
            <a:xfrm>
              <a:off x="2208436" y="2845254"/>
              <a:ext cx="285750" cy="2857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2832CFC5-FE99-FA4B-A1FB-5D14E15B7EDD}"/>
                </a:ext>
              </a:extLst>
            </p:cNvPr>
            <p:cNvSpPr/>
            <p:nvPr/>
          </p:nvSpPr>
          <p:spPr>
            <a:xfrm>
              <a:off x="2204354" y="3282043"/>
              <a:ext cx="285750" cy="2857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1FB01DA1-F0EE-8C44-B0E1-BBFF6938CF3A}"/>
                </a:ext>
              </a:extLst>
            </p:cNvPr>
            <p:cNvSpPr/>
            <p:nvPr/>
          </p:nvSpPr>
          <p:spPr>
            <a:xfrm>
              <a:off x="2204354" y="4237266"/>
              <a:ext cx="285750" cy="2857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520990E5-2AC2-6A48-A698-92F58CE55483}"/>
                </a:ext>
              </a:extLst>
            </p:cNvPr>
            <p:cNvSpPr txBox="1"/>
            <p:nvPr/>
          </p:nvSpPr>
          <p:spPr>
            <a:xfrm>
              <a:off x="2116396" y="3683238"/>
              <a:ext cx="461665" cy="438582"/>
            </a:xfrm>
            <a:prstGeom prst="rect">
              <a:avLst/>
            </a:prstGeom>
            <a:noFill/>
          </p:spPr>
          <p:txBody>
            <a:bodyPr vert="eaVert" wrap="none" rtlCol="0">
              <a:spAutoFit/>
            </a:bodyPr>
            <a:lstStyle/>
            <a:p>
              <a:r>
                <a:rPr kumimoji="1" lang="ja-JP" altLang="en-US">
                  <a:solidFill>
                    <a:schemeClr val="accent6">
                      <a:lumMod val="75000"/>
                    </a:schemeClr>
                  </a:solidFill>
                </a:rPr>
                <a:t>・・・</a:t>
              </a:r>
            </a:p>
          </p:txBody>
        </p:sp>
        <p:cxnSp>
          <p:nvCxnSpPr>
            <p:cNvPr id="17" name="直線コネクタ 16">
              <a:extLst>
                <a:ext uri="{FF2B5EF4-FFF2-40B4-BE49-F238E27FC236}">
                  <a16:creationId xmlns:a16="http://schemas.microsoft.com/office/drawing/2014/main" id="{916DEDF4-8B99-8048-A018-70312C24DAB4}"/>
                </a:ext>
              </a:extLst>
            </p:cNvPr>
            <p:cNvCxnSpPr>
              <a:stCxn id="4" idx="6"/>
              <a:endCxn id="12" idx="1"/>
            </p:cNvCxnSpPr>
            <p:nvPr/>
          </p:nvCxnSpPr>
          <p:spPr>
            <a:xfrm>
              <a:off x="1310366" y="2988129"/>
              <a:ext cx="898070" cy="0"/>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8" name="直線コネクタ 17">
              <a:extLst>
                <a:ext uri="{FF2B5EF4-FFF2-40B4-BE49-F238E27FC236}">
                  <a16:creationId xmlns:a16="http://schemas.microsoft.com/office/drawing/2014/main" id="{F32B6E1A-F828-F54F-801A-46A12594DE8D}"/>
                </a:ext>
              </a:extLst>
            </p:cNvPr>
            <p:cNvCxnSpPr>
              <a:cxnSpLocks/>
              <a:stCxn id="12" idx="3"/>
              <a:endCxn id="8" idx="2"/>
            </p:cNvCxnSpPr>
            <p:nvPr/>
          </p:nvCxnSpPr>
          <p:spPr>
            <a:xfrm>
              <a:off x="2494186" y="2988129"/>
              <a:ext cx="893987" cy="0"/>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B62DF649-4672-5549-A9DE-5480D7499E73}"/>
                </a:ext>
              </a:extLst>
            </p:cNvPr>
            <p:cNvCxnSpPr>
              <a:cxnSpLocks/>
              <a:stCxn id="4" idx="6"/>
              <a:endCxn id="13" idx="1"/>
            </p:cNvCxnSpPr>
            <p:nvPr/>
          </p:nvCxnSpPr>
          <p:spPr>
            <a:xfrm>
              <a:off x="1310366" y="2988129"/>
              <a:ext cx="893988" cy="436789"/>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9E3B8C5F-66D8-C04E-B2F2-58CBA055240D}"/>
                </a:ext>
              </a:extLst>
            </p:cNvPr>
            <p:cNvCxnSpPr>
              <a:cxnSpLocks/>
              <a:stCxn id="4" idx="6"/>
              <a:endCxn id="14" idx="1"/>
            </p:cNvCxnSpPr>
            <p:nvPr/>
          </p:nvCxnSpPr>
          <p:spPr>
            <a:xfrm>
              <a:off x="1310366" y="2988129"/>
              <a:ext cx="893988" cy="1392012"/>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27" name="直線コネクタ 26">
              <a:extLst>
                <a:ext uri="{FF2B5EF4-FFF2-40B4-BE49-F238E27FC236}">
                  <a16:creationId xmlns:a16="http://schemas.microsoft.com/office/drawing/2014/main" id="{A4B86586-D821-1247-B579-9306021EA64C}"/>
                </a:ext>
              </a:extLst>
            </p:cNvPr>
            <p:cNvCxnSpPr>
              <a:cxnSpLocks/>
              <a:stCxn id="12" idx="3"/>
              <a:endCxn id="9" idx="2"/>
            </p:cNvCxnSpPr>
            <p:nvPr/>
          </p:nvCxnSpPr>
          <p:spPr>
            <a:xfrm>
              <a:off x="2494186" y="2988129"/>
              <a:ext cx="893987" cy="433277"/>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30" name="直線コネクタ 29">
              <a:extLst>
                <a:ext uri="{FF2B5EF4-FFF2-40B4-BE49-F238E27FC236}">
                  <a16:creationId xmlns:a16="http://schemas.microsoft.com/office/drawing/2014/main" id="{1129BFDB-787A-2947-9292-80920B1B1C89}"/>
                </a:ext>
              </a:extLst>
            </p:cNvPr>
            <p:cNvCxnSpPr>
              <a:cxnSpLocks/>
              <a:stCxn id="12" idx="3"/>
              <a:endCxn id="10" idx="2"/>
            </p:cNvCxnSpPr>
            <p:nvPr/>
          </p:nvCxnSpPr>
          <p:spPr>
            <a:xfrm>
              <a:off x="2494186" y="2988129"/>
              <a:ext cx="893987" cy="1392012"/>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33" name="直線コネクタ 32">
              <a:extLst>
                <a:ext uri="{FF2B5EF4-FFF2-40B4-BE49-F238E27FC236}">
                  <a16:creationId xmlns:a16="http://schemas.microsoft.com/office/drawing/2014/main" id="{BF1855FA-02BE-C94E-A838-D09BDDB2B030}"/>
                </a:ext>
              </a:extLst>
            </p:cNvPr>
            <p:cNvCxnSpPr>
              <a:cxnSpLocks/>
              <a:stCxn id="5" idx="6"/>
              <a:endCxn id="12" idx="1"/>
            </p:cNvCxnSpPr>
            <p:nvPr/>
          </p:nvCxnSpPr>
          <p:spPr>
            <a:xfrm flipV="1">
              <a:off x="1306284" y="2988129"/>
              <a:ext cx="902152" cy="436789"/>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34" name="直線コネクタ 33">
              <a:extLst>
                <a:ext uri="{FF2B5EF4-FFF2-40B4-BE49-F238E27FC236}">
                  <a16:creationId xmlns:a16="http://schemas.microsoft.com/office/drawing/2014/main" id="{EDFD7D80-57D0-8D46-B59F-612EE3862D7E}"/>
                </a:ext>
              </a:extLst>
            </p:cNvPr>
            <p:cNvCxnSpPr>
              <a:cxnSpLocks/>
              <a:stCxn id="5" idx="6"/>
              <a:endCxn id="13" idx="1"/>
            </p:cNvCxnSpPr>
            <p:nvPr/>
          </p:nvCxnSpPr>
          <p:spPr>
            <a:xfrm>
              <a:off x="1306284" y="3424918"/>
              <a:ext cx="898070" cy="0"/>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35" name="直線コネクタ 34">
              <a:extLst>
                <a:ext uri="{FF2B5EF4-FFF2-40B4-BE49-F238E27FC236}">
                  <a16:creationId xmlns:a16="http://schemas.microsoft.com/office/drawing/2014/main" id="{5EF01201-91FD-F947-9480-4659C1A024B8}"/>
                </a:ext>
              </a:extLst>
            </p:cNvPr>
            <p:cNvCxnSpPr>
              <a:cxnSpLocks/>
              <a:stCxn id="5" idx="6"/>
              <a:endCxn id="14" idx="1"/>
            </p:cNvCxnSpPr>
            <p:nvPr/>
          </p:nvCxnSpPr>
          <p:spPr>
            <a:xfrm>
              <a:off x="1306284" y="3424918"/>
              <a:ext cx="898070" cy="955223"/>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3" name="直線コネクタ 42">
              <a:extLst>
                <a:ext uri="{FF2B5EF4-FFF2-40B4-BE49-F238E27FC236}">
                  <a16:creationId xmlns:a16="http://schemas.microsoft.com/office/drawing/2014/main" id="{C3D12E42-1E04-4946-81FD-B887E7239CE1}"/>
                </a:ext>
              </a:extLst>
            </p:cNvPr>
            <p:cNvCxnSpPr>
              <a:cxnSpLocks/>
              <a:stCxn id="6" idx="6"/>
              <a:endCxn id="12" idx="1"/>
            </p:cNvCxnSpPr>
            <p:nvPr/>
          </p:nvCxnSpPr>
          <p:spPr>
            <a:xfrm flipV="1">
              <a:off x="1306284" y="2988129"/>
              <a:ext cx="902152" cy="1392012"/>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4" name="直線コネクタ 43">
              <a:extLst>
                <a:ext uri="{FF2B5EF4-FFF2-40B4-BE49-F238E27FC236}">
                  <a16:creationId xmlns:a16="http://schemas.microsoft.com/office/drawing/2014/main" id="{E11DD41E-4422-C34D-95F9-02CBBF5A80F8}"/>
                </a:ext>
              </a:extLst>
            </p:cNvPr>
            <p:cNvCxnSpPr>
              <a:cxnSpLocks/>
              <a:stCxn id="6" idx="6"/>
              <a:endCxn id="13" idx="1"/>
            </p:cNvCxnSpPr>
            <p:nvPr/>
          </p:nvCxnSpPr>
          <p:spPr>
            <a:xfrm flipV="1">
              <a:off x="1306284" y="3424918"/>
              <a:ext cx="898070" cy="955223"/>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45" name="直線コネクタ 44">
              <a:extLst>
                <a:ext uri="{FF2B5EF4-FFF2-40B4-BE49-F238E27FC236}">
                  <a16:creationId xmlns:a16="http://schemas.microsoft.com/office/drawing/2014/main" id="{12C3CB8C-9F97-E944-BFE0-84C4D6B90C8A}"/>
                </a:ext>
              </a:extLst>
            </p:cNvPr>
            <p:cNvCxnSpPr>
              <a:cxnSpLocks/>
              <a:stCxn id="6" idx="6"/>
              <a:endCxn id="14" idx="1"/>
            </p:cNvCxnSpPr>
            <p:nvPr/>
          </p:nvCxnSpPr>
          <p:spPr>
            <a:xfrm>
              <a:off x="1306284" y="4380141"/>
              <a:ext cx="898070" cy="0"/>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2" name="直線コネクタ 51">
              <a:extLst>
                <a:ext uri="{FF2B5EF4-FFF2-40B4-BE49-F238E27FC236}">
                  <a16:creationId xmlns:a16="http://schemas.microsoft.com/office/drawing/2014/main" id="{24049FD1-9399-624F-9CFB-BC10A46F4E57}"/>
                </a:ext>
              </a:extLst>
            </p:cNvPr>
            <p:cNvCxnSpPr>
              <a:cxnSpLocks/>
              <a:stCxn id="12" idx="3"/>
              <a:endCxn id="9" idx="2"/>
            </p:cNvCxnSpPr>
            <p:nvPr/>
          </p:nvCxnSpPr>
          <p:spPr>
            <a:xfrm>
              <a:off x="2494186" y="2988129"/>
              <a:ext cx="893987" cy="433277"/>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3" name="直線コネクタ 52">
              <a:extLst>
                <a:ext uri="{FF2B5EF4-FFF2-40B4-BE49-F238E27FC236}">
                  <a16:creationId xmlns:a16="http://schemas.microsoft.com/office/drawing/2014/main" id="{78561E4C-EE3B-8C43-AAB4-E8FF70196213}"/>
                </a:ext>
              </a:extLst>
            </p:cNvPr>
            <p:cNvCxnSpPr>
              <a:cxnSpLocks/>
              <a:stCxn id="13" idx="3"/>
              <a:endCxn id="8" idx="2"/>
            </p:cNvCxnSpPr>
            <p:nvPr/>
          </p:nvCxnSpPr>
          <p:spPr>
            <a:xfrm flipV="1">
              <a:off x="2490104" y="2988129"/>
              <a:ext cx="898069" cy="436789"/>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4" name="直線コネクタ 53">
              <a:extLst>
                <a:ext uri="{FF2B5EF4-FFF2-40B4-BE49-F238E27FC236}">
                  <a16:creationId xmlns:a16="http://schemas.microsoft.com/office/drawing/2014/main" id="{364149F8-68EA-9849-858D-81FAEDCF74EB}"/>
                </a:ext>
              </a:extLst>
            </p:cNvPr>
            <p:cNvCxnSpPr>
              <a:cxnSpLocks/>
              <a:stCxn id="13" idx="3"/>
              <a:endCxn id="10" idx="2"/>
            </p:cNvCxnSpPr>
            <p:nvPr/>
          </p:nvCxnSpPr>
          <p:spPr>
            <a:xfrm>
              <a:off x="2490104" y="3424918"/>
              <a:ext cx="898069" cy="955223"/>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63" name="直線コネクタ 62">
              <a:extLst>
                <a:ext uri="{FF2B5EF4-FFF2-40B4-BE49-F238E27FC236}">
                  <a16:creationId xmlns:a16="http://schemas.microsoft.com/office/drawing/2014/main" id="{1B038562-2BA0-FB4B-A7E3-C3514AED47C2}"/>
                </a:ext>
              </a:extLst>
            </p:cNvPr>
            <p:cNvCxnSpPr>
              <a:cxnSpLocks/>
              <a:stCxn id="13" idx="3"/>
              <a:endCxn id="9" idx="2"/>
            </p:cNvCxnSpPr>
            <p:nvPr/>
          </p:nvCxnSpPr>
          <p:spPr>
            <a:xfrm flipV="1">
              <a:off x="2490104" y="3421406"/>
              <a:ext cx="898069" cy="3512"/>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66" name="直線コネクタ 65">
              <a:extLst>
                <a:ext uri="{FF2B5EF4-FFF2-40B4-BE49-F238E27FC236}">
                  <a16:creationId xmlns:a16="http://schemas.microsoft.com/office/drawing/2014/main" id="{9BAE319D-802A-8042-A585-B96E013157D5}"/>
                </a:ext>
              </a:extLst>
            </p:cNvPr>
            <p:cNvCxnSpPr>
              <a:cxnSpLocks/>
              <a:stCxn id="13" idx="3"/>
              <a:endCxn id="8" idx="2"/>
            </p:cNvCxnSpPr>
            <p:nvPr/>
          </p:nvCxnSpPr>
          <p:spPr>
            <a:xfrm flipV="1">
              <a:off x="2490104" y="2988129"/>
              <a:ext cx="898069" cy="436789"/>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67" name="直線コネクタ 66">
              <a:extLst>
                <a:ext uri="{FF2B5EF4-FFF2-40B4-BE49-F238E27FC236}">
                  <a16:creationId xmlns:a16="http://schemas.microsoft.com/office/drawing/2014/main" id="{D8983314-79DB-6A40-939C-02D3C73CC364}"/>
                </a:ext>
              </a:extLst>
            </p:cNvPr>
            <p:cNvCxnSpPr>
              <a:cxnSpLocks/>
              <a:stCxn id="14" idx="3"/>
              <a:endCxn id="10" idx="2"/>
            </p:cNvCxnSpPr>
            <p:nvPr/>
          </p:nvCxnSpPr>
          <p:spPr>
            <a:xfrm>
              <a:off x="2490104" y="4380141"/>
              <a:ext cx="898069" cy="0"/>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68" name="直線コネクタ 67">
              <a:extLst>
                <a:ext uri="{FF2B5EF4-FFF2-40B4-BE49-F238E27FC236}">
                  <a16:creationId xmlns:a16="http://schemas.microsoft.com/office/drawing/2014/main" id="{88859393-3F7F-914B-8343-8EAC6C2C4810}"/>
                </a:ext>
              </a:extLst>
            </p:cNvPr>
            <p:cNvCxnSpPr>
              <a:cxnSpLocks/>
              <a:stCxn id="14" idx="3"/>
              <a:endCxn id="9" idx="2"/>
            </p:cNvCxnSpPr>
            <p:nvPr/>
          </p:nvCxnSpPr>
          <p:spPr>
            <a:xfrm flipV="1">
              <a:off x="2490104" y="3421406"/>
              <a:ext cx="898069" cy="958735"/>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61" name="直線コネクタ 160">
              <a:extLst>
                <a:ext uri="{FF2B5EF4-FFF2-40B4-BE49-F238E27FC236}">
                  <a16:creationId xmlns:a16="http://schemas.microsoft.com/office/drawing/2014/main" id="{BC3764E2-29E0-A245-B23F-3D3CF9E562F7}"/>
                </a:ext>
              </a:extLst>
            </p:cNvPr>
            <p:cNvCxnSpPr>
              <a:cxnSpLocks/>
              <a:stCxn id="14" idx="3"/>
              <a:endCxn id="8" idx="2"/>
            </p:cNvCxnSpPr>
            <p:nvPr/>
          </p:nvCxnSpPr>
          <p:spPr>
            <a:xfrm flipV="1">
              <a:off x="2490104" y="2988129"/>
              <a:ext cx="898069" cy="1392012"/>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92" name="テキスト ボックス 191">
              <a:extLst>
                <a:ext uri="{FF2B5EF4-FFF2-40B4-BE49-F238E27FC236}">
                  <a16:creationId xmlns:a16="http://schemas.microsoft.com/office/drawing/2014/main" id="{67312DF3-8A0A-924E-8E44-F7488FFFB811}"/>
                </a:ext>
              </a:extLst>
            </p:cNvPr>
            <p:cNvSpPr txBox="1"/>
            <p:nvPr/>
          </p:nvSpPr>
          <p:spPr>
            <a:xfrm>
              <a:off x="801770" y="2433044"/>
              <a:ext cx="723275"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入力層</a:t>
              </a:r>
            </a:p>
          </p:txBody>
        </p:sp>
        <p:sp>
          <p:nvSpPr>
            <p:cNvPr id="193" name="テキスト ボックス 192">
              <a:extLst>
                <a:ext uri="{FF2B5EF4-FFF2-40B4-BE49-F238E27FC236}">
                  <a16:creationId xmlns:a16="http://schemas.microsoft.com/office/drawing/2014/main" id="{EEE1523D-3DC2-4544-A9B3-3CC6127D5F9D}"/>
                </a:ext>
              </a:extLst>
            </p:cNvPr>
            <p:cNvSpPr txBox="1"/>
            <p:nvPr/>
          </p:nvSpPr>
          <p:spPr>
            <a:xfrm>
              <a:off x="3169409" y="2436552"/>
              <a:ext cx="723275" cy="307777"/>
            </a:xfrm>
            <a:prstGeom prst="rect">
              <a:avLst/>
            </a:prstGeom>
            <a:noFill/>
          </p:spPr>
          <p:txBody>
            <a:bodyPr wrap="none" rtlCol="0">
              <a:spAutoFit/>
            </a:bodyPr>
            <a:lstStyle/>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出力層</a:t>
              </a:r>
            </a:p>
          </p:txBody>
        </p:sp>
        <p:sp>
          <p:nvSpPr>
            <p:cNvPr id="194" name="テキスト ボックス 193">
              <a:extLst>
                <a:ext uri="{FF2B5EF4-FFF2-40B4-BE49-F238E27FC236}">
                  <a16:creationId xmlns:a16="http://schemas.microsoft.com/office/drawing/2014/main" id="{B442FC58-EE1F-1D47-B073-B5039C1B1D6B}"/>
                </a:ext>
              </a:extLst>
            </p:cNvPr>
            <p:cNvSpPr txBox="1"/>
            <p:nvPr/>
          </p:nvSpPr>
          <p:spPr>
            <a:xfrm>
              <a:off x="2010081" y="2428388"/>
              <a:ext cx="723275" cy="307777"/>
            </a:xfrm>
            <a:prstGeom prst="rect">
              <a:avLst/>
            </a:prstGeom>
            <a:noFill/>
          </p:spPr>
          <p:txBody>
            <a:bodyPr wrap="none" rtlCol="0">
              <a:spAutoFit/>
            </a:bodyPr>
            <a:lstStyle/>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隠れ層</a:t>
              </a:r>
            </a:p>
          </p:txBody>
        </p:sp>
        <p:sp>
          <p:nvSpPr>
            <p:cNvPr id="199" name="正方形/長方形 198">
              <a:extLst>
                <a:ext uri="{FF2B5EF4-FFF2-40B4-BE49-F238E27FC236}">
                  <a16:creationId xmlns:a16="http://schemas.microsoft.com/office/drawing/2014/main" id="{DE7A5E11-B0F3-6C4E-B6F3-34B2F29F0F3F}"/>
                </a:ext>
              </a:extLst>
            </p:cNvPr>
            <p:cNvSpPr/>
            <p:nvPr/>
          </p:nvSpPr>
          <p:spPr>
            <a:xfrm>
              <a:off x="230400" y="4775720"/>
              <a:ext cx="4129329" cy="1600438"/>
            </a:xfrm>
            <a:prstGeom prst="rect">
              <a:avLst/>
            </a:prstGeom>
          </p:spPr>
          <p:txBody>
            <a:bodyPr wrap="square">
              <a:spAutoFit/>
            </a:bodyPr>
            <a:lstStyle/>
            <a:p>
              <a:r>
                <a:rPr lang="ja-JP" altLang="en-US" sz="1400">
                  <a:solidFill>
                    <a:srgbClr val="191919"/>
                  </a:solidFill>
                  <a:latin typeface="Meiryo" panose="020B0604030504040204" pitchFamily="34" charset="-128"/>
                  <a:ea typeface="Meiryo" panose="020B0604030504040204" pitchFamily="34" charset="-128"/>
                </a:rPr>
                <a:t>データを入力する入力層、データを出力する出力層、入力層から流れてくる重みを処理する隠れ層から構成。</a:t>
              </a:r>
              <a:endParaRPr lang="en-US" altLang="ja-JP" sz="1400" dirty="0">
                <a:solidFill>
                  <a:srgbClr val="191919"/>
                </a:solidFill>
                <a:latin typeface="Meiryo" panose="020B0604030504040204" pitchFamily="34" charset="-128"/>
                <a:ea typeface="Meiryo" panose="020B0604030504040204" pitchFamily="34" charset="-128"/>
              </a:endParaRPr>
            </a:p>
            <a:p>
              <a:endParaRPr lang="en-US" altLang="ja-JP" sz="1400" b="0" i="0" dirty="0">
                <a:solidFill>
                  <a:srgbClr val="191919"/>
                </a:solidFill>
                <a:effectLst/>
                <a:latin typeface="Meiryo" panose="020B0604030504040204" pitchFamily="34" charset="-128"/>
                <a:ea typeface="Meiryo" panose="020B0604030504040204" pitchFamily="34" charset="-128"/>
              </a:endParaRPr>
            </a:p>
            <a:p>
              <a:r>
                <a:rPr lang="ja-JP" altLang="en-US" sz="1400">
                  <a:solidFill>
                    <a:srgbClr val="191919"/>
                  </a:solidFill>
                  <a:latin typeface="Meiryo" panose="020B0604030504040204" pitchFamily="34" charset="-128"/>
                  <a:ea typeface="Meiryo" panose="020B0604030504040204" pitchFamily="34" charset="-128"/>
                </a:rPr>
                <a:t>人間の神経回路（ニューラル・ネットワーク）を参考に、その仕組みを数学モデル化して、機械学習を実現する。</a:t>
              </a:r>
              <a:endParaRPr lang="ja-JP" altLang="en-US" sz="1400" b="0" i="0">
                <a:solidFill>
                  <a:srgbClr val="191919"/>
                </a:solidFill>
                <a:effectLst/>
                <a:latin typeface="Meiryo" panose="020B0604030504040204" pitchFamily="34" charset="-128"/>
                <a:ea typeface="Meiryo" panose="020B0604030504040204" pitchFamily="34" charset="-128"/>
              </a:endParaRPr>
            </a:p>
          </p:txBody>
        </p:sp>
        <p:sp>
          <p:nvSpPr>
            <p:cNvPr id="206" name="テキスト ボックス 205">
              <a:extLst>
                <a:ext uri="{FF2B5EF4-FFF2-40B4-BE49-F238E27FC236}">
                  <a16:creationId xmlns:a16="http://schemas.microsoft.com/office/drawing/2014/main" id="{0A716264-ADFD-3C47-9690-9536935A3E2C}"/>
                </a:ext>
              </a:extLst>
            </p:cNvPr>
            <p:cNvSpPr txBox="1"/>
            <p:nvPr/>
          </p:nvSpPr>
          <p:spPr>
            <a:xfrm>
              <a:off x="861053" y="2136906"/>
              <a:ext cx="2877711" cy="307777"/>
            </a:xfrm>
            <a:prstGeom prst="rect">
              <a:avLst/>
            </a:prstGeom>
            <a:noFill/>
          </p:spPr>
          <p:txBody>
            <a:bodyPr wrap="none" rtlCol="0">
              <a:spAutoFit/>
            </a:bodyPr>
            <a:lstStyle/>
            <a:p>
              <a:pPr algn="ctr"/>
              <a:r>
                <a:rPr lang="ja-JP" altLang="en-US" sz="1400">
                  <a:latin typeface="Meiryo" panose="020B0604030504040204" pitchFamily="34" charset="-128"/>
                  <a:ea typeface="Meiryo" panose="020B0604030504040204" pitchFamily="34" charset="-128"/>
                </a:rPr>
                <a:t>（人工）</a:t>
              </a:r>
              <a:r>
                <a:rPr lang="ja-JP" altLang="en-US" sz="1400" b="1">
                  <a:latin typeface="Meiryo" panose="020B0604030504040204" pitchFamily="34" charset="-128"/>
                  <a:ea typeface="Meiryo" panose="020B0604030504040204" pitchFamily="34" charset="-128"/>
                </a:rPr>
                <a:t>ニューラルネットワーク</a:t>
              </a:r>
              <a:endParaRPr kumimoji="1" lang="ja-JP" altLang="en-US" sz="1400" b="1">
                <a:latin typeface="Meiryo" panose="020B0604030504040204" pitchFamily="34" charset="-128"/>
                <a:ea typeface="Meiryo" panose="020B0604030504040204" pitchFamily="34" charset="-128"/>
              </a:endParaRPr>
            </a:p>
          </p:txBody>
        </p:sp>
        <p:pic>
          <p:nvPicPr>
            <p:cNvPr id="2050" name="Picture 2">
              <a:extLst>
                <a:ext uri="{FF2B5EF4-FFF2-40B4-BE49-F238E27FC236}">
                  <a16:creationId xmlns:a16="http://schemas.microsoft.com/office/drawing/2014/main" id="{C8999BA5-CC59-D84F-BBFF-490E989E5E30}"/>
                </a:ext>
              </a:extLst>
            </p:cNvPr>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2552289">
              <a:off x="2333124" y="1305601"/>
              <a:ext cx="800463" cy="10363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6" name="グループ化 15">
            <a:extLst>
              <a:ext uri="{FF2B5EF4-FFF2-40B4-BE49-F238E27FC236}">
                <a16:creationId xmlns:a16="http://schemas.microsoft.com/office/drawing/2014/main" id="{543B37F4-8973-EE43-BDCB-748BC0413EE9}"/>
              </a:ext>
            </a:extLst>
          </p:cNvPr>
          <p:cNvGrpSpPr/>
          <p:nvPr/>
        </p:nvGrpSpPr>
        <p:grpSpPr>
          <a:xfrm>
            <a:off x="4784270" y="1305601"/>
            <a:ext cx="4129330" cy="5286001"/>
            <a:chOff x="4784270" y="1305601"/>
            <a:chExt cx="4129330" cy="5286001"/>
          </a:xfrm>
        </p:grpSpPr>
        <p:sp>
          <p:nvSpPr>
            <p:cNvPr id="77" name="円/楕円 76">
              <a:extLst>
                <a:ext uri="{FF2B5EF4-FFF2-40B4-BE49-F238E27FC236}">
                  <a16:creationId xmlns:a16="http://schemas.microsoft.com/office/drawing/2014/main" id="{7D336EBD-DD28-BD4F-9926-BE286EC0EFE9}"/>
                </a:ext>
              </a:extLst>
            </p:cNvPr>
            <p:cNvSpPr/>
            <p:nvPr/>
          </p:nvSpPr>
          <p:spPr>
            <a:xfrm>
              <a:off x="5474162" y="2841744"/>
              <a:ext cx="285750" cy="28575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a:extLst>
                <a:ext uri="{FF2B5EF4-FFF2-40B4-BE49-F238E27FC236}">
                  <a16:creationId xmlns:a16="http://schemas.microsoft.com/office/drawing/2014/main" id="{34CC67BD-B728-7641-8219-52B17A6864F3}"/>
                </a:ext>
              </a:extLst>
            </p:cNvPr>
            <p:cNvSpPr/>
            <p:nvPr/>
          </p:nvSpPr>
          <p:spPr>
            <a:xfrm>
              <a:off x="5470080" y="3278533"/>
              <a:ext cx="285750" cy="28575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円/楕円 78">
              <a:extLst>
                <a:ext uri="{FF2B5EF4-FFF2-40B4-BE49-F238E27FC236}">
                  <a16:creationId xmlns:a16="http://schemas.microsoft.com/office/drawing/2014/main" id="{B4426056-1240-5C42-BB88-39C79FC82185}"/>
                </a:ext>
              </a:extLst>
            </p:cNvPr>
            <p:cNvSpPr/>
            <p:nvPr/>
          </p:nvSpPr>
          <p:spPr>
            <a:xfrm>
              <a:off x="5470080" y="4233756"/>
              <a:ext cx="285750" cy="28575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テキスト ボックス 79">
              <a:extLst>
                <a:ext uri="{FF2B5EF4-FFF2-40B4-BE49-F238E27FC236}">
                  <a16:creationId xmlns:a16="http://schemas.microsoft.com/office/drawing/2014/main" id="{4F43820A-C69A-D44A-A255-497A5230682B}"/>
                </a:ext>
              </a:extLst>
            </p:cNvPr>
            <p:cNvSpPr txBox="1"/>
            <p:nvPr/>
          </p:nvSpPr>
          <p:spPr>
            <a:xfrm>
              <a:off x="5382122" y="3679728"/>
              <a:ext cx="461665" cy="438582"/>
            </a:xfrm>
            <a:prstGeom prst="rect">
              <a:avLst/>
            </a:prstGeom>
            <a:noFill/>
          </p:spPr>
          <p:txBody>
            <a:bodyPr vert="eaVert" wrap="none" rtlCol="0">
              <a:spAutoFit/>
            </a:bodyPr>
            <a:lstStyle/>
            <a:p>
              <a:r>
                <a:rPr kumimoji="1" lang="ja-JP" altLang="en-US">
                  <a:solidFill>
                    <a:srgbClr val="0070C0"/>
                  </a:solidFill>
                </a:rPr>
                <a:t>・・・</a:t>
              </a:r>
            </a:p>
          </p:txBody>
        </p:sp>
        <p:sp>
          <p:nvSpPr>
            <p:cNvPr id="81" name="円/楕円 80">
              <a:extLst>
                <a:ext uri="{FF2B5EF4-FFF2-40B4-BE49-F238E27FC236}">
                  <a16:creationId xmlns:a16="http://schemas.microsoft.com/office/drawing/2014/main" id="{C909833C-72EC-8643-B6AB-DDFC1AD07073}"/>
                </a:ext>
              </a:extLst>
            </p:cNvPr>
            <p:cNvSpPr/>
            <p:nvPr/>
          </p:nvSpPr>
          <p:spPr>
            <a:xfrm>
              <a:off x="7837719" y="2841744"/>
              <a:ext cx="285750" cy="28575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a:extLst>
                <a:ext uri="{FF2B5EF4-FFF2-40B4-BE49-F238E27FC236}">
                  <a16:creationId xmlns:a16="http://schemas.microsoft.com/office/drawing/2014/main" id="{FC9ACCCF-4968-DB48-B765-14617CAA0E6E}"/>
                </a:ext>
              </a:extLst>
            </p:cNvPr>
            <p:cNvSpPr/>
            <p:nvPr/>
          </p:nvSpPr>
          <p:spPr>
            <a:xfrm>
              <a:off x="7837719" y="3275021"/>
              <a:ext cx="285750" cy="28575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円/楕円 82">
              <a:extLst>
                <a:ext uri="{FF2B5EF4-FFF2-40B4-BE49-F238E27FC236}">
                  <a16:creationId xmlns:a16="http://schemas.microsoft.com/office/drawing/2014/main" id="{F17419F9-A8AA-F64C-88F4-D662AD7AC0CC}"/>
                </a:ext>
              </a:extLst>
            </p:cNvPr>
            <p:cNvSpPr/>
            <p:nvPr/>
          </p:nvSpPr>
          <p:spPr>
            <a:xfrm>
              <a:off x="7837719" y="4233756"/>
              <a:ext cx="285750" cy="28575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テキスト ボックス 83">
              <a:extLst>
                <a:ext uri="{FF2B5EF4-FFF2-40B4-BE49-F238E27FC236}">
                  <a16:creationId xmlns:a16="http://schemas.microsoft.com/office/drawing/2014/main" id="{AAD43DA5-3814-6141-AD78-B3F68899F775}"/>
                </a:ext>
              </a:extLst>
            </p:cNvPr>
            <p:cNvSpPr txBox="1"/>
            <p:nvPr/>
          </p:nvSpPr>
          <p:spPr>
            <a:xfrm>
              <a:off x="7749761" y="3683236"/>
              <a:ext cx="461665" cy="438582"/>
            </a:xfrm>
            <a:prstGeom prst="rect">
              <a:avLst/>
            </a:prstGeom>
            <a:noFill/>
          </p:spPr>
          <p:txBody>
            <a:bodyPr vert="eaVert" wrap="none" rtlCol="0">
              <a:spAutoFit/>
            </a:bodyPr>
            <a:lstStyle/>
            <a:p>
              <a:r>
                <a:rPr kumimoji="1" lang="ja-JP" altLang="en-US">
                  <a:solidFill>
                    <a:schemeClr val="accent3">
                      <a:lumMod val="50000"/>
                    </a:schemeClr>
                  </a:solidFill>
                </a:rPr>
                <a:t>・・・</a:t>
              </a:r>
            </a:p>
          </p:txBody>
        </p:sp>
        <p:sp>
          <p:nvSpPr>
            <p:cNvPr id="85" name="正方形/長方形 84">
              <a:extLst>
                <a:ext uri="{FF2B5EF4-FFF2-40B4-BE49-F238E27FC236}">
                  <a16:creationId xmlns:a16="http://schemas.microsoft.com/office/drawing/2014/main" id="{70606DA1-C510-4847-9621-73687E1AED73}"/>
                </a:ext>
              </a:extLst>
            </p:cNvPr>
            <p:cNvSpPr/>
            <p:nvPr/>
          </p:nvSpPr>
          <p:spPr>
            <a:xfrm>
              <a:off x="6086481" y="2838232"/>
              <a:ext cx="285750" cy="2857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正方形/長方形 85">
              <a:extLst>
                <a:ext uri="{FF2B5EF4-FFF2-40B4-BE49-F238E27FC236}">
                  <a16:creationId xmlns:a16="http://schemas.microsoft.com/office/drawing/2014/main" id="{28C7A51A-81FA-D345-8437-A3D0293288B2}"/>
                </a:ext>
              </a:extLst>
            </p:cNvPr>
            <p:cNvSpPr/>
            <p:nvPr/>
          </p:nvSpPr>
          <p:spPr>
            <a:xfrm>
              <a:off x="6082399" y="3275021"/>
              <a:ext cx="285750" cy="2857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正方形/長方形 86">
              <a:extLst>
                <a:ext uri="{FF2B5EF4-FFF2-40B4-BE49-F238E27FC236}">
                  <a16:creationId xmlns:a16="http://schemas.microsoft.com/office/drawing/2014/main" id="{FE8AB605-E20C-4C44-8FD9-0A58A1E00CA2}"/>
                </a:ext>
              </a:extLst>
            </p:cNvPr>
            <p:cNvSpPr/>
            <p:nvPr/>
          </p:nvSpPr>
          <p:spPr>
            <a:xfrm>
              <a:off x="6082399" y="4230244"/>
              <a:ext cx="285750" cy="2857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テキスト ボックス 87">
              <a:extLst>
                <a:ext uri="{FF2B5EF4-FFF2-40B4-BE49-F238E27FC236}">
                  <a16:creationId xmlns:a16="http://schemas.microsoft.com/office/drawing/2014/main" id="{7DFE5335-523D-444E-8493-FF6E9D97A0C5}"/>
                </a:ext>
              </a:extLst>
            </p:cNvPr>
            <p:cNvSpPr txBox="1"/>
            <p:nvPr/>
          </p:nvSpPr>
          <p:spPr>
            <a:xfrm>
              <a:off x="5994441" y="3676216"/>
              <a:ext cx="461665" cy="438582"/>
            </a:xfrm>
            <a:prstGeom prst="rect">
              <a:avLst/>
            </a:prstGeom>
            <a:noFill/>
          </p:spPr>
          <p:txBody>
            <a:bodyPr vert="eaVert" wrap="none" rtlCol="0">
              <a:spAutoFit/>
            </a:bodyPr>
            <a:lstStyle/>
            <a:p>
              <a:r>
                <a:rPr kumimoji="1" lang="ja-JP" altLang="en-US">
                  <a:solidFill>
                    <a:schemeClr val="accent6">
                      <a:lumMod val="75000"/>
                    </a:schemeClr>
                  </a:solidFill>
                </a:rPr>
                <a:t>・・・</a:t>
              </a:r>
            </a:p>
          </p:txBody>
        </p:sp>
        <p:cxnSp>
          <p:nvCxnSpPr>
            <p:cNvPr id="89" name="直線コネクタ 88">
              <a:extLst>
                <a:ext uri="{FF2B5EF4-FFF2-40B4-BE49-F238E27FC236}">
                  <a16:creationId xmlns:a16="http://schemas.microsoft.com/office/drawing/2014/main" id="{45E1F40D-48D9-CE49-B4AA-F7C2FE4A17F5}"/>
                </a:ext>
              </a:extLst>
            </p:cNvPr>
            <p:cNvCxnSpPr>
              <a:stCxn id="77" idx="6"/>
              <a:endCxn id="85" idx="1"/>
            </p:cNvCxnSpPr>
            <p:nvPr/>
          </p:nvCxnSpPr>
          <p:spPr>
            <a:xfrm flipV="1">
              <a:off x="5759912" y="2981107"/>
              <a:ext cx="326569" cy="3512"/>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0" name="直線コネクタ 89">
              <a:extLst>
                <a:ext uri="{FF2B5EF4-FFF2-40B4-BE49-F238E27FC236}">
                  <a16:creationId xmlns:a16="http://schemas.microsoft.com/office/drawing/2014/main" id="{236464DB-AE90-1242-9CA7-5D3E4C9E6DFC}"/>
                </a:ext>
              </a:extLst>
            </p:cNvPr>
            <p:cNvCxnSpPr>
              <a:cxnSpLocks/>
              <a:stCxn id="147" idx="3"/>
              <a:endCxn id="81" idx="2"/>
            </p:cNvCxnSpPr>
            <p:nvPr/>
          </p:nvCxnSpPr>
          <p:spPr>
            <a:xfrm>
              <a:off x="7515232" y="2981107"/>
              <a:ext cx="322487" cy="3512"/>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1" name="直線コネクタ 90">
              <a:extLst>
                <a:ext uri="{FF2B5EF4-FFF2-40B4-BE49-F238E27FC236}">
                  <a16:creationId xmlns:a16="http://schemas.microsoft.com/office/drawing/2014/main" id="{A9C28935-51A0-5140-B1CF-1BC6769279D0}"/>
                </a:ext>
              </a:extLst>
            </p:cNvPr>
            <p:cNvCxnSpPr>
              <a:cxnSpLocks/>
              <a:stCxn id="77" idx="6"/>
              <a:endCxn id="86" idx="1"/>
            </p:cNvCxnSpPr>
            <p:nvPr/>
          </p:nvCxnSpPr>
          <p:spPr>
            <a:xfrm>
              <a:off x="5759912" y="2984619"/>
              <a:ext cx="322487" cy="433277"/>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2" name="直線コネクタ 91">
              <a:extLst>
                <a:ext uri="{FF2B5EF4-FFF2-40B4-BE49-F238E27FC236}">
                  <a16:creationId xmlns:a16="http://schemas.microsoft.com/office/drawing/2014/main" id="{A72B7993-F00E-0A43-AD0F-C241EB1AC972}"/>
                </a:ext>
              </a:extLst>
            </p:cNvPr>
            <p:cNvCxnSpPr>
              <a:cxnSpLocks/>
              <a:stCxn id="77" idx="6"/>
              <a:endCxn id="87" idx="1"/>
            </p:cNvCxnSpPr>
            <p:nvPr/>
          </p:nvCxnSpPr>
          <p:spPr>
            <a:xfrm>
              <a:off x="5759912" y="2984619"/>
              <a:ext cx="322487" cy="1388500"/>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3" name="直線コネクタ 92">
              <a:extLst>
                <a:ext uri="{FF2B5EF4-FFF2-40B4-BE49-F238E27FC236}">
                  <a16:creationId xmlns:a16="http://schemas.microsoft.com/office/drawing/2014/main" id="{27315DD6-1E55-2C4A-86C0-A08F682E1CE3}"/>
                </a:ext>
              </a:extLst>
            </p:cNvPr>
            <p:cNvCxnSpPr>
              <a:cxnSpLocks/>
              <a:stCxn id="147" idx="3"/>
              <a:endCxn id="82" idx="2"/>
            </p:cNvCxnSpPr>
            <p:nvPr/>
          </p:nvCxnSpPr>
          <p:spPr>
            <a:xfrm>
              <a:off x="7515232" y="2981107"/>
              <a:ext cx="322487" cy="436789"/>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4" name="直線コネクタ 93">
              <a:extLst>
                <a:ext uri="{FF2B5EF4-FFF2-40B4-BE49-F238E27FC236}">
                  <a16:creationId xmlns:a16="http://schemas.microsoft.com/office/drawing/2014/main" id="{417B6271-E1AC-3B4F-AB45-4E75B5F45290}"/>
                </a:ext>
              </a:extLst>
            </p:cNvPr>
            <p:cNvCxnSpPr>
              <a:cxnSpLocks/>
              <a:stCxn id="147" idx="3"/>
              <a:endCxn id="83" idx="2"/>
            </p:cNvCxnSpPr>
            <p:nvPr/>
          </p:nvCxnSpPr>
          <p:spPr>
            <a:xfrm>
              <a:off x="7515232" y="2981107"/>
              <a:ext cx="322487" cy="1395524"/>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5" name="直線コネクタ 94">
              <a:extLst>
                <a:ext uri="{FF2B5EF4-FFF2-40B4-BE49-F238E27FC236}">
                  <a16:creationId xmlns:a16="http://schemas.microsoft.com/office/drawing/2014/main" id="{B943A6BB-62DF-D24D-8924-0D2E7C7CDBEF}"/>
                </a:ext>
              </a:extLst>
            </p:cNvPr>
            <p:cNvCxnSpPr>
              <a:cxnSpLocks/>
              <a:stCxn id="78" idx="6"/>
              <a:endCxn id="85" idx="1"/>
            </p:cNvCxnSpPr>
            <p:nvPr/>
          </p:nvCxnSpPr>
          <p:spPr>
            <a:xfrm flipV="1">
              <a:off x="5755830" y="2981107"/>
              <a:ext cx="330651" cy="440301"/>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6" name="直線コネクタ 95">
              <a:extLst>
                <a:ext uri="{FF2B5EF4-FFF2-40B4-BE49-F238E27FC236}">
                  <a16:creationId xmlns:a16="http://schemas.microsoft.com/office/drawing/2014/main" id="{26156236-72DF-1947-9FB8-CC76BF7164C8}"/>
                </a:ext>
              </a:extLst>
            </p:cNvPr>
            <p:cNvCxnSpPr>
              <a:cxnSpLocks/>
              <a:stCxn id="78" idx="6"/>
              <a:endCxn id="86" idx="1"/>
            </p:cNvCxnSpPr>
            <p:nvPr/>
          </p:nvCxnSpPr>
          <p:spPr>
            <a:xfrm flipV="1">
              <a:off x="5755830" y="3417896"/>
              <a:ext cx="326569" cy="3512"/>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7" name="直線コネクタ 96">
              <a:extLst>
                <a:ext uri="{FF2B5EF4-FFF2-40B4-BE49-F238E27FC236}">
                  <a16:creationId xmlns:a16="http://schemas.microsoft.com/office/drawing/2014/main" id="{971EC956-909E-734C-817F-61F90101FEB6}"/>
                </a:ext>
              </a:extLst>
            </p:cNvPr>
            <p:cNvCxnSpPr>
              <a:cxnSpLocks/>
              <a:stCxn id="78" idx="6"/>
              <a:endCxn id="87" idx="1"/>
            </p:cNvCxnSpPr>
            <p:nvPr/>
          </p:nvCxnSpPr>
          <p:spPr>
            <a:xfrm>
              <a:off x="5755830" y="3421408"/>
              <a:ext cx="326569" cy="951711"/>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8" name="直線コネクタ 97">
              <a:extLst>
                <a:ext uri="{FF2B5EF4-FFF2-40B4-BE49-F238E27FC236}">
                  <a16:creationId xmlns:a16="http://schemas.microsoft.com/office/drawing/2014/main" id="{7BA9B93B-1893-BF4F-95E0-1E84807837DD}"/>
                </a:ext>
              </a:extLst>
            </p:cNvPr>
            <p:cNvCxnSpPr>
              <a:cxnSpLocks/>
              <a:stCxn id="79" idx="6"/>
              <a:endCxn id="85" idx="1"/>
            </p:cNvCxnSpPr>
            <p:nvPr/>
          </p:nvCxnSpPr>
          <p:spPr>
            <a:xfrm flipV="1">
              <a:off x="5755830" y="2981107"/>
              <a:ext cx="330651" cy="1395524"/>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9" name="直線コネクタ 98">
              <a:extLst>
                <a:ext uri="{FF2B5EF4-FFF2-40B4-BE49-F238E27FC236}">
                  <a16:creationId xmlns:a16="http://schemas.microsoft.com/office/drawing/2014/main" id="{D395F8CE-85AD-2D4F-8478-82CC1E80DD65}"/>
                </a:ext>
              </a:extLst>
            </p:cNvPr>
            <p:cNvCxnSpPr>
              <a:cxnSpLocks/>
              <a:stCxn id="79" idx="6"/>
              <a:endCxn id="86" idx="1"/>
            </p:cNvCxnSpPr>
            <p:nvPr/>
          </p:nvCxnSpPr>
          <p:spPr>
            <a:xfrm flipV="1">
              <a:off x="5755830" y="3417896"/>
              <a:ext cx="326569" cy="958735"/>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00" name="直線コネクタ 99">
              <a:extLst>
                <a:ext uri="{FF2B5EF4-FFF2-40B4-BE49-F238E27FC236}">
                  <a16:creationId xmlns:a16="http://schemas.microsoft.com/office/drawing/2014/main" id="{F4A2CECB-8BBC-154D-86AD-175D212BE1C0}"/>
                </a:ext>
              </a:extLst>
            </p:cNvPr>
            <p:cNvCxnSpPr>
              <a:cxnSpLocks/>
              <a:stCxn id="79" idx="6"/>
              <a:endCxn id="87" idx="1"/>
            </p:cNvCxnSpPr>
            <p:nvPr/>
          </p:nvCxnSpPr>
          <p:spPr>
            <a:xfrm flipV="1">
              <a:off x="5755830" y="4373119"/>
              <a:ext cx="326569" cy="3512"/>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01" name="直線コネクタ 100">
              <a:extLst>
                <a:ext uri="{FF2B5EF4-FFF2-40B4-BE49-F238E27FC236}">
                  <a16:creationId xmlns:a16="http://schemas.microsoft.com/office/drawing/2014/main" id="{CFFD0F90-62D6-3C47-85BA-BA45AB560BBC}"/>
                </a:ext>
              </a:extLst>
            </p:cNvPr>
            <p:cNvCxnSpPr>
              <a:cxnSpLocks/>
              <a:stCxn id="147" idx="3"/>
              <a:endCxn id="82" idx="2"/>
            </p:cNvCxnSpPr>
            <p:nvPr/>
          </p:nvCxnSpPr>
          <p:spPr>
            <a:xfrm>
              <a:off x="7515232" y="2981107"/>
              <a:ext cx="322487" cy="436789"/>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02" name="直線コネクタ 101">
              <a:extLst>
                <a:ext uri="{FF2B5EF4-FFF2-40B4-BE49-F238E27FC236}">
                  <a16:creationId xmlns:a16="http://schemas.microsoft.com/office/drawing/2014/main" id="{EAD25796-B2FC-9F45-893C-A3C2FBCD51B2}"/>
                </a:ext>
              </a:extLst>
            </p:cNvPr>
            <p:cNvCxnSpPr>
              <a:cxnSpLocks/>
              <a:stCxn id="148" idx="3"/>
              <a:endCxn id="81" idx="2"/>
            </p:cNvCxnSpPr>
            <p:nvPr/>
          </p:nvCxnSpPr>
          <p:spPr>
            <a:xfrm flipV="1">
              <a:off x="7511150" y="2984619"/>
              <a:ext cx="326569" cy="433277"/>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03" name="直線コネクタ 102">
              <a:extLst>
                <a:ext uri="{FF2B5EF4-FFF2-40B4-BE49-F238E27FC236}">
                  <a16:creationId xmlns:a16="http://schemas.microsoft.com/office/drawing/2014/main" id="{D1047110-9CCD-6D47-9C0E-2711701325F7}"/>
                </a:ext>
              </a:extLst>
            </p:cNvPr>
            <p:cNvCxnSpPr>
              <a:cxnSpLocks/>
              <a:stCxn id="148" idx="3"/>
              <a:endCxn id="83" idx="2"/>
            </p:cNvCxnSpPr>
            <p:nvPr/>
          </p:nvCxnSpPr>
          <p:spPr>
            <a:xfrm>
              <a:off x="7511150" y="3417896"/>
              <a:ext cx="326569" cy="958735"/>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04" name="直線コネクタ 103">
              <a:extLst>
                <a:ext uri="{FF2B5EF4-FFF2-40B4-BE49-F238E27FC236}">
                  <a16:creationId xmlns:a16="http://schemas.microsoft.com/office/drawing/2014/main" id="{1444390E-9B47-A044-BCD7-E0F842D9572A}"/>
                </a:ext>
              </a:extLst>
            </p:cNvPr>
            <p:cNvCxnSpPr>
              <a:cxnSpLocks/>
              <a:stCxn id="148" idx="3"/>
              <a:endCxn id="82" idx="2"/>
            </p:cNvCxnSpPr>
            <p:nvPr/>
          </p:nvCxnSpPr>
          <p:spPr>
            <a:xfrm>
              <a:off x="7511150" y="3417896"/>
              <a:ext cx="326569" cy="0"/>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05" name="直線コネクタ 104">
              <a:extLst>
                <a:ext uri="{FF2B5EF4-FFF2-40B4-BE49-F238E27FC236}">
                  <a16:creationId xmlns:a16="http://schemas.microsoft.com/office/drawing/2014/main" id="{AFF27FDB-3E82-BB42-BB7A-17F0328A51BE}"/>
                </a:ext>
              </a:extLst>
            </p:cNvPr>
            <p:cNvCxnSpPr>
              <a:cxnSpLocks/>
              <a:stCxn id="148" idx="3"/>
              <a:endCxn id="81" idx="2"/>
            </p:cNvCxnSpPr>
            <p:nvPr/>
          </p:nvCxnSpPr>
          <p:spPr>
            <a:xfrm flipV="1">
              <a:off x="7511150" y="2984619"/>
              <a:ext cx="326569" cy="433277"/>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06" name="直線コネクタ 105">
              <a:extLst>
                <a:ext uri="{FF2B5EF4-FFF2-40B4-BE49-F238E27FC236}">
                  <a16:creationId xmlns:a16="http://schemas.microsoft.com/office/drawing/2014/main" id="{76FD6E54-DCDE-D142-9233-73A659FB2F80}"/>
                </a:ext>
              </a:extLst>
            </p:cNvPr>
            <p:cNvCxnSpPr>
              <a:cxnSpLocks/>
              <a:stCxn id="149" idx="3"/>
              <a:endCxn id="83" idx="2"/>
            </p:cNvCxnSpPr>
            <p:nvPr/>
          </p:nvCxnSpPr>
          <p:spPr>
            <a:xfrm>
              <a:off x="7511150" y="4373119"/>
              <a:ext cx="326569" cy="3512"/>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07" name="直線コネクタ 106">
              <a:extLst>
                <a:ext uri="{FF2B5EF4-FFF2-40B4-BE49-F238E27FC236}">
                  <a16:creationId xmlns:a16="http://schemas.microsoft.com/office/drawing/2014/main" id="{0F829AC2-A081-244E-BB16-C8A0F119B337}"/>
                </a:ext>
              </a:extLst>
            </p:cNvPr>
            <p:cNvCxnSpPr>
              <a:cxnSpLocks/>
              <a:stCxn id="149" idx="3"/>
              <a:endCxn id="82" idx="2"/>
            </p:cNvCxnSpPr>
            <p:nvPr/>
          </p:nvCxnSpPr>
          <p:spPr>
            <a:xfrm flipV="1">
              <a:off x="7511150" y="3417896"/>
              <a:ext cx="326569" cy="955223"/>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47" name="正方形/長方形 146">
              <a:extLst>
                <a:ext uri="{FF2B5EF4-FFF2-40B4-BE49-F238E27FC236}">
                  <a16:creationId xmlns:a16="http://schemas.microsoft.com/office/drawing/2014/main" id="{77AD69D9-5A9B-8844-8272-6EEC8E6989A8}"/>
                </a:ext>
              </a:extLst>
            </p:cNvPr>
            <p:cNvSpPr/>
            <p:nvPr/>
          </p:nvSpPr>
          <p:spPr>
            <a:xfrm>
              <a:off x="7229482" y="2838232"/>
              <a:ext cx="285750" cy="2857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正方形/長方形 147">
              <a:extLst>
                <a:ext uri="{FF2B5EF4-FFF2-40B4-BE49-F238E27FC236}">
                  <a16:creationId xmlns:a16="http://schemas.microsoft.com/office/drawing/2014/main" id="{D690369D-CD91-5447-9B2D-570D94336D47}"/>
                </a:ext>
              </a:extLst>
            </p:cNvPr>
            <p:cNvSpPr/>
            <p:nvPr/>
          </p:nvSpPr>
          <p:spPr>
            <a:xfrm>
              <a:off x="7225400" y="3275021"/>
              <a:ext cx="285750" cy="2857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正方形/長方形 148">
              <a:extLst>
                <a:ext uri="{FF2B5EF4-FFF2-40B4-BE49-F238E27FC236}">
                  <a16:creationId xmlns:a16="http://schemas.microsoft.com/office/drawing/2014/main" id="{AFD80E2B-026D-2A4B-99A1-FA4FA7BCC205}"/>
                </a:ext>
              </a:extLst>
            </p:cNvPr>
            <p:cNvSpPr/>
            <p:nvPr/>
          </p:nvSpPr>
          <p:spPr>
            <a:xfrm>
              <a:off x="7225400" y="4230244"/>
              <a:ext cx="285750" cy="2857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テキスト ボックス 149">
              <a:extLst>
                <a:ext uri="{FF2B5EF4-FFF2-40B4-BE49-F238E27FC236}">
                  <a16:creationId xmlns:a16="http://schemas.microsoft.com/office/drawing/2014/main" id="{D5F56250-E661-7A48-A1E1-A15A99976F65}"/>
                </a:ext>
              </a:extLst>
            </p:cNvPr>
            <p:cNvSpPr txBox="1"/>
            <p:nvPr/>
          </p:nvSpPr>
          <p:spPr>
            <a:xfrm>
              <a:off x="7137442" y="3676216"/>
              <a:ext cx="461665" cy="438582"/>
            </a:xfrm>
            <a:prstGeom prst="rect">
              <a:avLst/>
            </a:prstGeom>
            <a:noFill/>
          </p:spPr>
          <p:txBody>
            <a:bodyPr vert="eaVert" wrap="none" rtlCol="0">
              <a:spAutoFit/>
            </a:bodyPr>
            <a:lstStyle/>
            <a:p>
              <a:r>
                <a:rPr kumimoji="1" lang="ja-JP" altLang="en-US">
                  <a:solidFill>
                    <a:schemeClr val="accent6">
                      <a:lumMod val="75000"/>
                    </a:schemeClr>
                  </a:solidFill>
                </a:rPr>
                <a:t>・・・</a:t>
              </a:r>
            </a:p>
          </p:txBody>
        </p:sp>
        <p:cxnSp>
          <p:nvCxnSpPr>
            <p:cNvPr id="164" name="直線コネクタ 163">
              <a:extLst>
                <a:ext uri="{FF2B5EF4-FFF2-40B4-BE49-F238E27FC236}">
                  <a16:creationId xmlns:a16="http://schemas.microsoft.com/office/drawing/2014/main" id="{927F85F5-B2D3-FA4D-96EB-EA9E780C3056}"/>
                </a:ext>
              </a:extLst>
            </p:cNvPr>
            <p:cNvCxnSpPr>
              <a:cxnSpLocks/>
              <a:stCxn id="149" idx="3"/>
              <a:endCxn id="81" idx="2"/>
            </p:cNvCxnSpPr>
            <p:nvPr/>
          </p:nvCxnSpPr>
          <p:spPr>
            <a:xfrm flipV="1">
              <a:off x="7511150" y="2984619"/>
              <a:ext cx="326569" cy="1388500"/>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78" name="正方形/長方形 177">
              <a:extLst>
                <a:ext uri="{FF2B5EF4-FFF2-40B4-BE49-F238E27FC236}">
                  <a16:creationId xmlns:a16="http://schemas.microsoft.com/office/drawing/2014/main" id="{F8B1C12A-8A7F-AB46-B146-AC73E90BDD54}"/>
                </a:ext>
              </a:extLst>
            </p:cNvPr>
            <p:cNvSpPr/>
            <p:nvPr/>
          </p:nvSpPr>
          <p:spPr>
            <a:xfrm>
              <a:off x="6664839" y="2838232"/>
              <a:ext cx="285750" cy="285750"/>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正方形/長方形 178">
              <a:extLst>
                <a:ext uri="{FF2B5EF4-FFF2-40B4-BE49-F238E27FC236}">
                  <a16:creationId xmlns:a16="http://schemas.microsoft.com/office/drawing/2014/main" id="{50F03E8C-8A43-FA4D-BB6C-F9D58D4E0190}"/>
                </a:ext>
              </a:extLst>
            </p:cNvPr>
            <p:cNvSpPr/>
            <p:nvPr/>
          </p:nvSpPr>
          <p:spPr>
            <a:xfrm>
              <a:off x="6660757" y="3275021"/>
              <a:ext cx="285750" cy="285750"/>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正方形/長方形 179">
              <a:extLst>
                <a:ext uri="{FF2B5EF4-FFF2-40B4-BE49-F238E27FC236}">
                  <a16:creationId xmlns:a16="http://schemas.microsoft.com/office/drawing/2014/main" id="{CE0E80B7-4268-B344-A931-D9857BBD8E81}"/>
                </a:ext>
              </a:extLst>
            </p:cNvPr>
            <p:cNvSpPr/>
            <p:nvPr/>
          </p:nvSpPr>
          <p:spPr>
            <a:xfrm>
              <a:off x="6660757" y="4230244"/>
              <a:ext cx="285750" cy="285750"/>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1" name="テキスト ボックス 180">
              <a:extLst>
                <a:ext uri="{FF2B5EF4-FFF2-40B4-BE49-F238E27FC236}">
                  <a16:creationId xmlns:a16="http://schemas.microsoft.com/office/drawing/2014/main" id="{6736CDE4-6684-2A46-8F69-6F87A6724C3C}"/>
                </a:ext>
              </a:extLst>
            </p:cNvPr>
            <p:cNvSpPr txBox="1"/>
            <p:nvPr/>
          </p:nvSpPr>
          <p:spPr>
            <a:xfrm>
              <a:off x="6572799" y="3676216"/>
              <a:ext cx="461665" cy="438582"/>
            </a:xfrm>
            <a:prstGeom prst="rect">
              <a:avLst/>
            </a:prstGeom>
            <a:noFill/>
          </p:spPr>
          <p:txBody>
            <a:bodyPr vert="eaVert" wrap="none" rtlCol="0">
              <a:spAutoFit/>
            </a:bodyPr>
            <a:lstStyle/>
            <a:p>
              <a:r>
                <a:rPr kumimoji="1" lang="ja-JP" altLang="en-US">
                  <a:solidFill>
                    <a:schemeClr val="accent6">
                      <a:lumMod val="60000"/>
                      <a:lumOff val="40000"/>
                    </a:schemeClr>
                  </a:solidFill>
                </a:rPr>
                <a:t>・・・</a:t>
              </a:r>
            </a:p>
          </p:txBody>
        </p:sp>
        <p:sp>
          <p:nvSpPr>
            <p:cNvPr id="182" name="テキスト ボックス 181">
              <a:extLst>
                <a:ext uri="{FF2B5EF4-FFF2-40B4-BE49-F238E27FC236}">
                  <a16:creationId xmlns:a16="http://schemas.microsoft.com/office/drawing/2014/main" id="{9047ABB3-3A55-C948-8F9F-9D6A68089122}"/>
                </a:ext>
              </a:extLst>
            </p:cNvPr>
            <p:cNvSpPr txBox="1"/>
            <p:nvPr/>
          </p:nvSpPr>
          <p:spPr>
            <a:xfrm>
              <a:off x="6287703" y="2876710"/>
              <a:ext cx="461665" cy="207749"/>
            </a:xfrm>
            <a:prstGeom prst="rect">
              <a:avLst/>
            </a:prstGeom>
            <a:noFill/>
          </p:spPr>
          <p:txBody>
            <a:bodyPr vert="eaVert" wrap="none" rtlCol="0">
              <a:spAutoFit/>
            </a:bodyPr>
            <a:lstStyle/>
            <a:p>
              <a:r>
                <a:rPr kumimoji="1" lang="ja-JP" altLang="en-US">
                  <a:solidFill>
                    <a:schemeClr val="accent6">
                      <a:lumMod val="60000"/>
                      <a:lumOff val="40000"/>
                    </a:schemeClr>
                  </a:solidFill>
                </a:rPr>
                <a:t>・</a:t>
              </a:r>
            </a:p>
          </p:txBody>
        </p:sp>
        <p:sp>
          <p:nvSpPr>
            <p:cNvPr id="183" name="テキスト ボックス 182">
              <a:extLst>
                <a:ext uri="{FF2B5EF4-FFF2-40B4-BE49-F238E27FC236}">
                  <a16:creationId xmlns:a16="http://schemas.microsoft.com/office/drawing/2014/main" id="{47911768-B945-074C-AD9A-ABC9A13CD0E9}"/>
                </a:ext>
              </a:extLst>
            </p:cNvPr>
            <p:cNvSpPr txBox="1"/>
            <p:nvPr/>
          </p:nvSpPr>
          <p:spPr>
            <a:xfrm>
              <a:off x="6865874" y="2884254"/>
              <a:ext cx="461665" cy="207749"/>
            </a:xfrm>
            <a:prstGeom prst="rect">
              <a:avLst/>
            </a:prstGeom>
            <a:noFill/>
          </p:spPr>
          <p:txBody>
            <a:bodyPr vert="eaVert" wrap="none" rtlCol="0">
              <a:spAutoFit/>
            </a:bodyPr>
            <a:lstStyle/>
            <a:p>
              <a:r>
                <a:rPr kumimoji="1" lang="ja-JP" altLang="en-US">
                  <a:solidFill>
                    <a:schemeClr val="accent6">
                      <a:lumMod val="60000"/>
                      <a:lumOff val="40000"/>
                    </a:schemeClr>
                  </a:solidFill>
                </a:rPr>
                <a:t>・</a:t>
              </a:r>
            </a:p>
          </p:txBody>
        </p:sp>
        <p:sp>
          <p:nvSpPr>
            <p:cNvPr id="184" name="テキスト ボックス 183">
              <a:extLst>
                <a:ext uri="{FF2B5EF4-FFF2-40B4-BE49-F238E27FC236}">
                  <a16:creationId xmlns:a16="http://schemas.microsoft.com/office/drawing/2014/main" id="{504BFD7F-7D6F-AC41-93A5-D660F1D2179C}"/>
                </a:ext>
              </a:extLst>
            </p:cNvPr>
            <p:cNvSpPr txBox="1"/>
            <p:nvPr/>
          </p:nvSpPr>
          <p:spPr>
            <a:xfrm>
              <a:off x="6283358" y="3307000"/>
              <a:ext cx="461665" cy="207749"/>
            </a:xfrm>
            <a:prstGeom prst="rect">
              <a:avLst/>
            </a:prstGeom>
            <a:noFill/>
          </p:spPr>
          <p:txBody>
            <a:bodyPr vert="eaVert" wrap="none" rtlCol="0">
              <a:spAutoFit/>
            </a:bodyPr>
            <a:lstStyle/>
            <a:p>
              <a:r>
                <a:rPr kumimoji="1" lang="ja-JP" altLang="en-US">
                  <a:solidFill>
                    <a:schemeClr val="accent6">
                      <a:lumMod val="60000"/>
                      <a:lumOff val="40000"/>
                    </a:schemeClr>
                  </a:solidFill>
                </a:rPr>
                <a:t>・</a:t>
              </a:r>
            </a:p>
          </p:txBody>
        </p:sp>
        <p:sp>
          <p:nvSpPr>
            <p:cNvPr id="185" name="テキスト ボックス 184">
              <a:extLst>
                <a:ext uri="{FF2B5EF4-FFF2-40B4-BE49-F238E27FC236}">
                  <a16:creationId xmlns:a16="http://schemas.microsoft.com/office/drawing/2014/main" id="{F05F1F89-AD52-CA40-94D0-80DCD6C534E1}"/>
                </a:ext>
              </a:extLst>
            </p:cNvPr>
            <p:cNvSpPr txBox="1"/>
            <p:nvPr/>
          </p:nvSpPr>
          <p:spPr>
            <a:xfrm>
              <a:off x="6861529" y="3314544"/>
              <a:ext cx="461665" cy="207749"/>
            </a:xfrm>
            <a:prstGeom prst="rect">
              <a:avLst/>
            </a:prstGeom>
            <a:noFill/>
          </p:spPr>
          <p:txBody>
            <a:bodyPr vert="eaVert" wrap="none" rtlCol="0">
              <a:spAutoFit/>
            </a:bodyPr>
            <a:lstStyle/>
            <a:p>
              <a:r>
                <a:rPr kumimoji="1" lang="ja-JP" altLang="en-US">
                  <a:solidFill>
                    <a:schemeClr val="accent6">
                      <a:lumMod val="60000"/>
                      <a:lumOff val="40000"/>
                    </a:schemeClr>
                  </a:solidFill>
                </a:rPr>
                <a:t>・</a:t>
              </a:r>
            </a:p>
          </p:txBody>
        </p:sp>
        <p:sp>
          <p:nvSpPr>
            <p:cNvPr id="186" name="テキスト ボックス 185">
              <a:extLst>
                <a:ext uri="{FF2B5EF4-FFF2-40B4-BE49-F238E27FC236}">
                  <a16:creationId xmlns:a16="http://schemas.microsoft.com/office/drawing/2014/main" id="{D421CADF-DDF2-1B48-9966-CAF963FF76FD}"/>
                </a:ext>
              </a:extLst>
            </p:cNvPr>
            <p:cNvSpPr txBox="1"/>
            <p:nvPr/>
          </p:nvSpPr>
          <p:spPr>
            <a:xfrm>
              <a:off x="6294389" y="4268721"/>
              <a:ext cx="461665" cy="207749"/>
            </a:xfrm>
            <a:prstGeom prst="rect">
              <a:avLst/>
            </a:prstGeom>
            <a:noFill/>
          </p:spPr>
          <p:txBody>
            <a:bodyPr vert="eaVert" wrap="none" rtlCol="0">
              <a:spAutoFit/>
            </a:bodyPr>
            <a:lstStyle/>
            <a:p>
              <a:r>
                <a:rPr kumimoji="1" lang="ja-JP" altLang="en-US">
                  <a:solidFill>
                    <a:schemeClr val="accent6">
                      <a:lumMod val="60000"/>
                      <a:lumOff val="40000"/>
                    </a:schemeClr>
                  </a:solidFill>
                </a:rPr>
                <a:t>・</a:t>
              </a:r>
            </a:p>
          </p:txBody>
        </p:sp>
        <p:sp>
          <p:nvSpPr>
            <p:cNvPr id="187" name="テキスト ボックス 186">
              <a:extLst>
                <a:ext uri="{FF2B5EF4-FFF2-40B4-BE49-F238E27FC236}">
                  <a16:creationId xmlns:a16="http://schemas.microsoft.com/office/drawing/2014/main" id="{F102017E-139C-0144-AB11-9C4C18B91094}"/>
                </a:ext>
              </a:extLst>
            </p:cNvPr>
            <p:cNvSpPr txBox="1"/>
            <p:nvPr/>
          </p:nvSpPr>
          <p:spPr>
            <a:xfrm>
              <a:off x="6872560" y="4276265"/>
              <a:ext cx="461665" cy="207749"/>
            </a:xfrm>
            <a:prstGeom prst="rect">
              <a:avLst/>
            </a:prstGeom>
            <a:noFill/>
          </p:spPr>
          <p:txBody>
            <a:bodyPr vert="eaVert" wrap="none" rtlCol="0">
              <a:spAutoFit/>
            </a:bodyPr>
            <a:lstStyle/>
            <a:p>
              <a:r>
                <a:rPr kumimoji="1" lang="ja-JP" altLang="en-US">
                  <a:solidFill>
                    <a:schemeClr val="accent6">
                      <a:lumMod val="60000"/>
                      <a:lumOff val="40000"/>
                    </a:schemeClr>
                  </a:solidFill>
                </a:rPr>
                <a:t>・</a:t>
              </a:r>
            </a:p>
          </p:txBody>
        </p:sp>
        <p:sp>
          <p:nvSpPr>
            <p:cNvPr id="190" name="テキスト ボックス 189">
              <a:extLst>
                <a:ext uri="{FF2B5EF4-FFF2-40B4-BE49-F238E27FC236}">
                  <a16:creationId xmlns:a16="http://schemas.microsoft.com/office/drawing/2014/main" id="{0DF039CF-823F-4C42-A5FC-0A0B040151BC}"/>
                </a:ext>
              </a:extLst>
            </p:cNvPr>
            <p:cNvSpPr txBox="1"/>
            <p:nvPr/>
          </p:nvSpPr>
          <p:spPr>
            <a:xfrm>
              <a:off x="6287049" y="3684381"/>
              <a:ext cx="461665" cy="438582"/>
            </a:xfrm>
            <a:prstGeom prst="rect">
              <a:avLst/>
            </a:prstGeom>
            <a:noFill/>
          </p:spPr>
          <p:txBody>
            <a:bodyPr vert="eaVert" wrap="none" rtlCol="0">
              <a:spAutoFit/>
            </a:bodyPr>
            <a:lstStyle/>
            <a:p>
              <a:r>
                <a:rPr kumimoji="1" lang="ja-JP" altLang="en-US">
                  <a:solidFill>
                    <a:schemeClr val="accent6">
                      <a:lumMod val="60000"/>
                      <a:lumOff val="40000"/>
                    </a:schemeClr>
                  </a:solidFill>
                </a:rPr>
                <a:t>・・・</a:t>
              </a:r>
            </a:p>
          </p:txBody>
        </p:sp>
        <p:sp>
          <p:nvSpPr>
            <p:cNvPr id="191" name="テキスト ボックス 190">
              <a:extLst>
                <a:ext uri="{FF2B5EF4-FFF2-40B4-BE49-F238E27FC236}">
                  <a16:creationId xmlns:a16="http://schemas.microsoft.com/office/drawing/2014/main" id="{3540A38E-3B41-A24B-85F9-745CC22B14F5}"/>
                </a:ext>
              </a:extLst>
            </p:cNvPr>
            <p:cNvSpPr txBox="1"/>
            <p:nvPr/>
          </p:nvSpPr>
          <p:spPr>
            <a:xfrm>
              <a:off x="6858549" y="3692545"/>
              <a:ext cx="461665" cy="438582"/>
            </a:xfrm>
            <a:prstGeom prst="rect">
              <a:avLst/>
            </a:prstGeom>
            <a:noFill/>
          </p:spPr>
          <p:txBody>
            <a:bodyPr vert="eaVert" wrap="none" rtlCol="0">
              <a:spAutoFit/>
            </a:bodyPr>
            <a:lstStyle/>
            <a:p>
              <a:r>
                <a:rPr kumimoji="1" lang="ja-JP" altLang="en-US">
                  <a:solidFill>
                    <a:schemeClr val="accent6">
                      <a:lumMod val="60000"/>
                      <a:lumOff val="40000"/>
                    </a:schemeClr>
                  </a:solidFill>
                </a:rPr>
                <a:t>・・・</a:t>
              </a:r>
            </a:p>
          </p:txBody>
        </p:sp>
        <p:sp>
          <p:nvSpPr>
            <p:cNvPr id="195" name="テキスト ボックス 194">
              <a:extLst>
                <a:ext uri="{FF2B5EF4-FFF2-40B4-BE49-F238E27FC236}">
                  <a16:creationId xmlns:a16="http://schemas.microsoft.com/office/drawing/2014/main" id="{B8DC0146-81C0-FA45-B553-9C77AC98B623}"/>
                </a:ext>
              </a:extLst>
            </p:cNvPr>
            <p:cNvSpPr txBox="1"/>
            <p:nvPr/>
          </p:nvSpPr>
          <p:spPr>
            <a:xfrm>
              <a:off x="5251318" y="2434551"/>
              <a:ext cx="723275"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入力層</a:t>
              </a:r>
            </a:p>
          </p:txBody>
        </p:sp>
        <p:sp>
          <p:nvSpPr>
            <p:cNvPr id="196" name="テキスト ボックス 195">
              <a:extLst>
                <a:ext uri="{FF2B5EF4-FFF2-40B4-BE49-F238E27FC236}">
                  <a16:creationId xmlns:a16="http://schemas.microsoft.com/office/drawing/2014/main" id="{F4BEC620-BECE-3D4E-B5B3-61ED678BD7BA}"/>
                </a:ext>
              </a:extLst>
            </p:cNvPr>
            <p:cNvSpPr txBox="1"/>
            <p:nvPr/>
          </p:nvSpPr>
          <p:spPr>
            <a:xfrm>
              <a:off x="7618957" y="2438059"/>
              <a:ext cx="723275" cy="307777"/>
            </a:xfrm>
            <a:prstGeom prst="rect">
              <a:avLst/>
            </a:prstGeom>
            <a:noFill/>
          </p:spPr>
          <p:txBody>
            <a:bodyPr wrap="none" rtlCol="0">
              <a:spAutoFit/>
            </a:bodyPr>
            <a:lstStyle/>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出力層</a:t>
              </a:r>
            </a:p>
          </p:txBody>
        </p:sp>
        <p:sp>
          <p:nvSpPr>
            <p:cNvPr id="197" name="テキスト ボックス 196">
              <a:extLst>
                <a:ext uri="{FF2B5EF4-FFF2-40B4-BE49-F238E27FC236}">
                  <a16:creationId xmlns:a16="http://schemas.microsoft.com/office/drawing/2014/main" id="{F4A9EF39-FC60-834A-BC31-3DD317EC28A1}"/>
                </a:ext>
              </a:extLst>
            </p:cNvPr>
            <p:cNvSpPr txBox="1"/>
            <p:nvPr/>
          </p:nvSpPr>
          <p:spPr>
            <a:xfrm>
              <a:off x="6459629" y="2429895"/>
              <a:ext cx="723275" cy="307777"/>
            </a:xfrm>
            <a:prstGeom prst="rect">
              <a:avLst/>
            </a:prstGeom>
            <a:noFill/>
          </p:spPr>
          <p:txBody>
            <a:bodyPr wrap="none" rtlCol="0">
              <a:spAutoFit/>
            </a:bodyPr>
            <a:lstStyle/>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隠れ層</a:t>
              </a:r>
            </a:p>
          </p:txBody>
        </p:sp>
        <p:sp>
          <p:nvSpPr>
            <p:cNvPr id="198" name="右大かっこ 197">
              <a:extLst>
                <a:ext uri="{FF2B5EF4-FFF2-40B4-BE49-F238E27FC236}">
                  <a16:creationId xmlns:a16="http://schemas.microsoft.com/office/drawing/2014/main" id="{37BC11B9-595E-2B4C-B790-2EBE10C642CE}"/>
                </a:ext>
              </a:extLst>
            </p:cNvPr>
            <p:cNvSpPr/>
            <p:nvPr/>
          </p:nvSpPr>
          <p:spPr>
            <a:xfrm rot="16200000">
              <a:off x="6770902" y="2024220"/>
              <a:ext cx="70087" cy="1410410"/>
            </a:xfrm>
            <a:prstGeom prst="rightBracket">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3" name="正方形/長方形 202">
              <a:extLst>
                <a:ext uri="{FF2B5EF4-FFF2-40B4-BE49-F238E27FC236}">
                  <a16:creationId xmlns:a16="http://schemas.microsoft.com/office/drawing/2014/main" id="{4F380466-3DCA-144C-BB54-2069F4C47E2F}"/>
                </a:ext>
              </a:extLst>
            </p:cNvPr>
            <p:cNvSpPr/>
            <p:nvPr/>
          </p:nvSpPr>
          <p:spPr>
            <a:xfrm>
              <a:off x="4784270" y="4775720"/>
              <a:ext cx="4129330" cy="1815882"/>
            </a:xfrm>
            <a:prstGeom prst="rect">
              <a:avLst/>
            </a:prstGeom>
          </p:spPr>
          <p:txBody>
            <a:bodyPr wrap="square">
              <a:spAutoFit/>
            </a:bodyPr>
            <a:lstStyle/>
            <a:p>
              <a:r>
                <a:rPr lang="ja-JP" altLang="en-US" sz="1400">
                  <a:latin typeface="Meiryo" panose="020B0604030504040204" pitchFamily="34" charset="-128"/>
                  <a:ea typeface="Meiryo" panose="020B0604030504040204" pitchFamily="34" charset="-128"/>
                </a:rPr>
                <a:t>隠れ層を複数にすることで、「特徴量」をコンピューターが判断する手法。「特徴量」とは、分類のための着眼点となる特徴の組合せを言う。</a:t>
              </a:r>
              <a:endParaRPr lang="en-US" altLang="ja-JP" sz="1400" dirty="0">
                <a:latin typeface="Meiryo" panose="020B0604030504040204" pitchFamily="34" charset="-128"/>
                <a:ea typeface="Meiryo" panose="020B0604030504040204" pitchFamily="34" charset="-128"/>
              </a:endParaRPr>
            </a:p>
            <a:p>
              <a:endParaRPr lang="en-US" altLang="ja-JP" sz="1400"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従来の機械学習では、この特徴量を人間が指定するが、デーィープラーニングでは、データから、最適な特徴量を自ら抽出できるため、従来に比べて、高精度な処理が可能になった。</a:t>
              </a:r>
            </a:p>
          </p:txBody>
        </p:sp>
        <p:sp>
          <p:nvSpPr>
            <p:cNvPr id="207" name="テキスト ボックス 206">
              <a:extLst>
                <a:ext uri="{FF2B5EF4-FFF2-40B4-BE49-F238E27FC236}">
                  <a16:creationId xmlns:a16="http://schemas.microsoft.com/office/drawing/2014/main" id="{EF49E259-4915-9F49-A50C-C6BFC026068D}"/>
                </a:ext>
              </a:extLst>
            </p:cNvPr>
            <p:cNvSpPr txBox="1"/>
            <p:nvPr/>
          </p:nvSpPr>
          <p:spPr>
            <a:xfrm>
              <a:off x="5275009" y="2136006"/>
              <a:ext cx="3057247" cy="307777"/>
            </a:xfrm>
            <a:prstGeom prst="rect">
              <a:avLst/>
            </a:prstGeom>
            <a:noFill/>
          </p:spPr>
          <p:txBody>
            <a:bodyPr wrap="none" rtlCol="0">
              <a:spAutoFit/>
            </a:bodyPr>
            <a:lstStyle/>
            <a:p>
              <a:pPr algn="ctr"/>
              <a:r>
                <a:rPr lang="ja-JP" altLang="en-US" sz="1400" b="1">
                  <a:latin typeface="Meiryo" panose="020B0604030504040204" pitchFamily="34" charset="-128"/>
                  <a:ea typeface="Meiryo" panose="020B0604030504040204" pitchFamily="34" charset="-128"/>
                </a:rPr>
                <a:t>ディープ・ニューラルネットワーク</a:t>
              </a:r>
              <a:endParaRPr kumimoji="1" lang="ja-JP" altLang="en-US" sz="1400" b="1">
                <a:latin typeface="Meiryo" panose="020B0604030504040204" pitchFamily="34" charset="-128"/>
                <a:ea typeface="Meiryo" panose="020B0604030504040204" pitchFamily="34" charset="-128"/>
              </a:endParaRPr>
            </a:p>
          </p:txBody>
        </p:sp>
        <p:pic>
          <p:nvPicPr>
            <p:cNvPr id="209" name="Picture 2">
              <a:extLst>
                <a:ext uri="{FF2B5EF4-FFF2-40B4-BE49-F238E27FC236}">
                  <a16:creationId xmlns:a16="http://schemas.microsoft.com/office/drawing/2014/main" id="{D37CF39D-0DA5-E344-927C-5B740A578762}"/>
                </a:ext>
              </a:extLst>
            </p:cNvPr>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9047711" flipH="1">
              <a:off x="5814903" y="1305601"/>
              <a:ext cx="800463" cy="10363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6640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2AC747-CE46-9040-8490-9E7D3FE666D8}"/>
              </a:ext>
            </a:extLst>
          </p:cNvPr>
          <p:cNvSpPr>
            <a:spLocks noGrp="1"/>
          </p:cNvSpPr>
          <p:nvPr>
            <p:ph type="title"/>
          </p:nvPr>
        </p:nvSpPr>
        <p:spPr/>
        <p:txBody>
          <a:bodyPr/>
          <a:lstStyle/>
          <a:p>
            <a:r>
              <a:rPr kumimoji="1" lang="ja-JP" altLang="en-US"/>
              <a:t>ニューラル・ネットワークの仕組み</a:t>
            </a:r>
          </a:p>
        </p:txBody>
      </p:sp>
      <p:pic>
        <p:nvPicPr>
          <p:cNvPr id="4" name="図 3">
            <a:extLst>
              <a:ext uri="{FF2B5EF4-FFF2-40B4-BE49-F238E27FC236}">
                <a16:creationId xmlns:a16="http://schemas.microsoft.com/office/drawing/2014/main" id="{49D6DBAC-958C-F94C-9E0A-932C56F8662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11960" y="905213"/>
            <a:ext cx="1463956" cy="1441997"/>
          </a:xfrm>
          <a:prstGeom prst="rect">
            <a:avLst/>
          </a:prstGeom>
          <a:effectLst>
            <a:outerShdw blurRad="50800" dist="38100" dir="2700000" algn="tl" rotWithShape="0">
              <a:prstClr val="black">
                <a:alpha val="40000"/>
              </a:prstClr>
            </a:outerShdw>
          </a:effectLst>
        </p:spPr>
      </p:pic>
      <p:sp>
        <p:nvSpPr>
          <p:cNvPr id="5" name="正方形/長方形 4">
            <a:extLst>
              <a:ext uri="{FF2B5EF4-FFF2-40B4-BE49-F238E27FC236}">
                <a16:creationId xmlns:a16="http://schemas.microsoft.com/office/drawing/2014/main" id="{E394AAFA-B504-084A-8696-E54927202AF1}"/>
              </a:ext>
            </a:extLst>
          </p:cNvPr>
          <p:cNvSpPr/>
          <p:nvPr/>
        </p:nvSpPr>
        <p:spPr>
          <a:xfrm>
            <a:off x="2135626" y="2699186"/>
            <a:ext cx="1008112" cy="50405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長い尻尾</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A1CE34A0-B364-9848-A27B-C82295CF2D8B}"/>
              </a:ext>
            </a:extLst>
          </p:cNvPr>
          <p:cNvSpPr/>
          <p:nvPr/>
        </p:nvSpPr>
        <p:spPr>
          <a:xfrm>
            <a:off x="3287754" y="2699186"/>
            <a:ext cx="1008112" cy="50405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縞模様</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6008335F-E3D1-2B46-8DE7-0BE7B65F2C21}"/>
              </a:ext>
            </a:extLst>
          </p:cNvPr>
          <p:cNvSpPr/>
          <p:nvPr/>
        </p:nvSpPr>
        <p:spPr>
          <a:xfrm>
            <a:off x="4439882" y="2701091"/>
            <a:ext cx="1008112" cy="50405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しなやかな四肢</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EBE0AC28-DC5B-DF47-8BE6-7D570ADD0563}"/>
              </a:ext>
            </a:extLst>
          </p:cNvPr>
          <p:cNvSpPr/>
          <p:nvPr/>
        </p:nvSpPr>
        <p:spPr>
          <a:xfrm>
            <a:off x="5592010" y="2699186"/>
            <a:ext cx="1008112" cy="50405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尖った耳</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EBC077BE-2A10-6A48-A84F-BFFABA2CBFF1}"/>
              </a:ext>
            </a:extLst>
          </p:cNvPr>
          <p:cNvSpPr/>
          <p:nvPr/>
        </p:nvSpPr>
        <p:spPr>
          <a:xfrm>
            <a:off x="6744138" y="2699186"/>
            <a:ext cx="1008112" cy="50405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 name="直線矢印コネクタ 10">
            <a:extLst>
              <a:ext uri="{FF2B5EF4-FFF2-40B4-BE49-F238E27FC236}">
                <a16:creationId xmlns:a16="http://schemas.microsoft.com/office/drawing/2014/main" id="{D5D839BA-E362-664B-B7FB-A47F84BABB92}"/>
              </a:ext>
            </a:extLst>
          </p:cNvPr>
          <p:cNvCxnSpPr>
            <a:cxnSpLocks/>
            <a:stCxn id="5" idx="0"/>
          </p:cNvCxnSpPr>
          <p:nvPr/>
        </p:nvCxnSpPr>
        <p:spPr>
          <a:xfrm flipV="1">
            <a:off x="2639682" y="1979106"/>
            <a:ext cx="1678172" cy="720080"/>
          </a:xfrm>
          <a:prstGeom prst="straightConnector1">
            <a:avLst/>
          </a:prstGeom>
          <a:ln>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2" name="直線矢印コネクタ 11">
            <a:extLst>
              <a:ext uri="{FF2B5EF4-FFF2-40B4-BE49-F238E27FC236}">
                <a16:creationId xmlns:a16="http://schemas.microsoft.com/office/drawing/2014/main" id="{BEE503F8-AEEF-3046-B8B9-D4167C9AADEE}"/>
              </a:ext>
            </a:extLst>
          </p:cNvPr>
          <p:cNvCxnSpPr>
            <a:cxnSpLocks/>
            <a:stCxn id="6" idx="0"/>
          </p:cNvCxnSpPr>
          <p:nvPr/>
        </p:nvCxnSpPr>
        <p:spPr>
          <a:xfrm flipV="1">
            <a:off x="3791810" y="1907098"/>
            <a:ext cx="864096" cy="792088"/>
          </a:xfrm>
          <a:prstGeom prst="straightConnector1">
            <a:avLst/>
          </a:prstGeom>
          <a:ln>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5" name="直線矢印コネクタ 14">
            <a:extLst>
              <a:ext uri="{FF2B5EF4-FFF2-40B4-BE49-F238E27FC236}">
                <a16:creationId xmlns:a16="http://schemas.microsoft.com/office/drawing/2014/main" id="{294AE486-AB54-0D48-BE46-28D1F94E1BD7}"/>
              </a:ext>
            </a:extLst>
          </p:cNvPr>
          <p:cNvCxnSpPr>
            <a:cxnSpLocks/>
            <a:stCxn id="7" idx="0"/>
          </p:cNvCxnSpPr>
          <p:nvPr/>
        </p:nvCxnSpPr>
        <p:spPr>
          <a:xfrm flipV="1">
            <a:off x="4943938" y="2267138"/>
            <a:ext cx="108012" cy="433953"/>
          </a:xfrm>
          <a:prstGeom prst="straightConnector1">
            <a:avLst/>
          </a:prstGeom>
          <a:ln>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8" name="直線矢印コネクタ 17">
            <a:extLst>
              <a:ext uri="{FF2B5EF4-FFF2-40B4-BE49-F238E27FC236}">
                <a16:creationId xmlns:a16="http://schemas.microsoft.com/office/drawing/2014/main" id="{51D4DB2E-BC39-DF4A-88BF-8FE856261323}"/>
              </a:ext>
            </a:extLst>
          </p:cNvPr>
          <p:cNvCxnSpPr>
            <a:cxnSpLocks/>
            <a:stCxn id="8" idx="0"/>
          </p:cNvCxnSpPr>
          <p:nvPr/>
        </p:nvCxnSpPr>
        <p:spPr>
          <a:xfrm flipH="1" flipV="1">
            <a:off x="5469982" y="1187018"/>
            <a:ext cx="626084" cy="1512168"/>
          </a:xfrm>
          <a:prstGeom prst="straightConnector1">
            <a:avLst/>
          </a:prstGeom>
          <a:ln>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5" name="直線矢印コネクタ 24">
            <a:extLst>
              <a:ext uri="{FF2B5EF4-FFF2-40B4-BE49-F238E27FC236}">
                <a16:creationId xmlns:a16="http://schemas.microsoft.com/office/drawing/2014/main" id="{D4951068-F85B-E740-B193-214F4753381B}"/>
              </a:ext>
            </a:extLst>
          </p:cNvPr>
          <p:cNvCxnSpPr>
            <a:cxnSpLocks/>
            <a:stCxn id="9" idx="0"/>
          </p:cNvCxnSpPr>
          <p:nvPr/>
        </p:nvCxnSpPr>
        <p:spPr>
          <a:xfrm flipH="1" flipV="1">
            <a:off x="5675916" y="1404584"/>
            <a:ext cx="1572278" cy="1294602"/>
          </a:xfrm>
          <a:prstGeom prst="straightConnector1">
            <a:avLst/>
          </a:prstGeom>
          <a:ln>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0" name="円/楕円 29">
            <a:extLst>
              <a:ext uri="{FF2B5EF4-FFF2-40B4-BE49-F238E27FC236}">
                <a16:creationId xmlns:a16="http://schemas.microsoft.com/office/drawing/2014/main" id="{662ADAFE-5D88-6D44-9C3B-83BCA7B9A125}"/>
              </a:ext>
            </a:extLst>
          </p:cNvPr>
          <p:cNvSpPr/>
          <p:nvPr/>
        </p:nvSpPr>
        <p:spPr>
          <a:xfrm>
            <a:off x="2262748" y="3489370"/>
            <a:ext cx="288032" cy="28803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a:extLst>
              <a:ext uri="{FF2B5EF4-FFF2-40B4-BE49-F238E27FC236}">
                <a16:creationId xmlns:a16="http://schemas.microsoft.com/office/drawing/2014/main" id="{F10ADA40-EF18-9446-85C4-72FFF7F433BE}"/>
              </a:ext>
            </a:extLst>
          </p:cNvPr>
          <p:cNvSpPr/>
          <p:nvPr/>
        </p:nvSpPr>
        <p:spPr>
          <a:xfrm>
            <a:off x="3116230" y="3490765"/>
            <a:ext cx="288032" cy="28803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円/楕円 32">
            <a:extLst>
              <a:ext uri="{FF2B5EF4-FFF2-40B4-BE49-F238E27FC236}">
                <a16:creationId xmlns:a16="http://schemas.microsoft.com/office/drawing/2014/main" id="{BAE84385-8125-8345-981A-9E37035E4260}"/>
              </a:ext>
            </a:extLst>
          </p:cNvPr>
          <p:cNvSpPr/>
          <p:nvPr/>
        </p:nvSpPr>
        <p:spPr>
          <a:xfrm>
            <a:off x="3539378" y="3490765"/>
            <a:ext cx="288032" cy="28803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円/楕円 34">
            <a:extLst>
              <a:ext uri="{FF2B5EF4-FFF2-40B4-BE49-F238E27FC236}">
                <a16:creationId xmlns:a16="http://schemas.microsoft.com/office/drawing/2014/main" id="{C926903D-7D76-DF46-AE6E-71507CBC2DD6}"/>
              </a:ext>
            </a:extLst>
          </p:cNvPr>
          <p:cNvSpPr/>
          <p:nvPr/>
        </p:nvSpPr>
        <p:spPr>
          <a:xfrm>
            <a:off x="4385674" y="3490765"/>
            <a:ext cx="288032" cy="28803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楕円 36">
            <a:extLst>
              <a:ext uri="{FF2B5EF4-FFF2-40B4-BE49-F238E27FC236}">
                <a16:creationId xmlns:a16="http://schemas.microsoft.com/office/drawing/2014/main" id="{C19C970F-0D93-B44C-8B48-9E6077C3C051}"/>
              </a:ext>
            </a:extLst>
          </p:cNvPr>
          <p:cNvSpPr/>
          <p:nvPr/>
        </p:nvSpPr>
        <p:spPr>
          <a:xfrm>
            <a:off x="5231970" y="3489370"/>
            <a:ext cx="288032" cy="28803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円/楕円 37">
            <a:extLst>
              <a:ext uri="{FF2B5EF4-FFF2-40B4-BE49-F238E27FC236}">
                <a16:creationId xmlns:a16="http://schemas.microsoft.com/office/drawing/2014/main" id="{8B8CCD3B-BF80-4849-9B6E-14871174E797}"/>
              </a:ext>
            </a:extLst>
          </p:cNvPr>
          <p:cNvSpPr/>
          <p:nvPr/>
        </p:nvSpPr>
        <p:spPr>
          <a:xfrm>
            <a:off x="5655118" y="3497591"/>
            <a:ext cx="288032" cy="28803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円/楕円 38">
            <a:extLst>
              <a:ext uri="{FF2B5EF4-FFF2-40B4-BE49-F238E27FC236}">
                <a16:creationId xmlns:a16="http://schemas.microsoft.com/office/drawing/2014/main" id="{EF539FC3-C96D-3445-B7D2-E27A389D8668}"/>
              </a:ext>
            </a:extLst>
          </p:cNvPr>
          <p:cNvSpPr/>
          <p:nvPr/>
        </p:nvSpPr>
        <p:spPr>
          <a:xfrm>
            <a:off x="6078266" y="3497591"/>
            <a:ext cx="288032" cy="28803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円/楕円 40">
            <a:extLst>
              <a:ext uri="{FF2B5EF4-FFF2-40B4-BE49-F238E27FC236}">
                <a16:creationId xmlns:a16="http://schemas.microsoft.com/office/drawing/2014/main" id="{26A403EC-761E-9345-9FFE-850361080254}"/>
              </a:ext>
            </a:extLst>
          </p:cNvPr>
          <p:cNvSpPr/>
          <p:nvPr/>
        </p:nvSpPr>
        <p:spPr>
          <a:xfrm>
            <a:off x="6924562" y="3496196"/>
            <a:ext cx="288032" cy="28803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a:extLst>
              <a:ext uri="{FF2B5EF4-FFF2-40B4-BE49-F238E27FC236}">
                <a16:creationId xmlns:a16="http://schemas.microsoft.com/office/drawing/2014/main" id="{C107E473-3BC6-7343-AC9D-C547D5524D0F}"/>
              </a:ext>
            </a:extLst>
          </p:cNvPr>
          <p:cNvSpPr/>
          <p:nvPr/>
        </p:nvSpPr>
        <p:spPr>
          <a:xfrm>
            <a:off x="2256997" y="4714003"/>
            <a:ext cx="288032" cy="288032"/>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a:extLst>
              <a:ext uri="{FF2B5EF4-FFF2-40B4-BE49-F238E27FC236}">
                <a16:creationId xmlns:a16="http://schemas.microsoft.com/office/drawing/2014/main" id="{404C945B-A8E5-9046-8DB9-074238A7EE03}"/>
              </a:ext>
            </a:extLst>
          </p:cNvPr>
          <p:cNvSpPr/>
          <p:nvPr/>
        </p:nvSpPr>
        <p:spPr>
          <a:xfrm>
            <a:off x="2682394" y="4715398"/>
            <a:ext cx="288032" cy="288032"/>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a:extLst>
              <a:ext uri="{FF2B5EF4-FFF2-40B4-BE49-F238E27FC236}">
                <a16:creationId xmlns:a16="http://schemas.microsoft.com/office/drawing/2014/main" id="{D9137B72-24E5-D94A-8B21-7E4D916E3F6B}"/>
              </a:ext>
            </a:extLst>
          </p:cNvPr>
          <p:cNvSpPr/>
          <p:nvPr/>
        </p:nvSpPr>
        <p:spPr>
          <a:xfrm>
            <a:off x="3110479" y="4715398"/>
            <a:ext cx="288032" cy="288032"/>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円/楕円 46">
            <a:extLst>
              <a:ext uri="{FF2B5EF4-FFF2-40B4-BE49-F238E27FC236}">
                <a16:creationId xmlns:a16="http://schemas.microsoft.com/office/drawing/2014/main" id="{38A5CD67-E2DF-6A4E-B4CE-0CEEEB61DDFE}"/>
              </a:ext>
            </a:extLst>
          </p:cNvPr>
          <p:cNvSpPr/>
          <p:nvPr/>
        </p:nvSpPr>
        <p:spPr>
          <a:xfrm>
            <a:off x="3533627" y="4715398"/>
            <a:ext cx="288032" cy="288032"/>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楕円 47">
            <a:extLst>
              <a:ext uri="{FF2B5EF4-FFF2-40B4-BE49-F238E27FC236}">
                <a16:creationId xmlns:a16="http://schemas.microsoft.com/office/drawing/2014/main" id="{8C53E60B-75FD-E74C-BCF9-2BF743C21E8B}"/>
              </a:ext>
            </a:extLst>
          </p:cNvPr>
          <p:cNvSpPr/>
          <p:nvPr/>
        </p:nvSpPr>
        <p:spPr>
          <a:xfrm>
            <a:off x="3956775" y="4715398"/>
            <a:ext cx="288032" cy="288032"/>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a:extLst>
              <a:ext uri="{FF2B5EF4-FFF2-40B4-BE49-F238E27FC236}">
                <a16:creationId xmlns:a16="http://schemas.microsoft.com/office/drawing/2014/main" id="{B07ED764-2D33-E84D-A7FD-297BA11F34DF}"/>
              </a:ext>
            </a:extLst>
          </p:cNvPr>
          <p:cNvSpPr/>
          <p:nvPr/>
        </p:nvSpPr>
        <p:spPr>
          <a:xfrm>
            <a:off x="4379923" y="4715398"/>
            <a:ext cx="288032" cy="288032"/>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円/楕円 50">
            <a:extLst>
              <a:ext uri="{FF2B5EF4-FFF2-40B4-BE49-F238E27FC236}">
                <a16:creationId xmlns:a16="http://schemas.microsoft.com/office/drawing/2014/main" id="{DDC32CAC-4D30-6748-8CC7-49F6C33576C9}"/>
              </a:ext>
            </a:extLst>
          </p:cNvPr>
          <p:cNvSpPr/>
          <p:nvPr/>
        </p:nvSpPr>
        <p:spPr>
          <a:xfrm>
            <a:off x="5226219" y="4714003"/>
            <a:ext cx="288032" cy="288032"/>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a:extLst>
              <a:ext uri="{FF2B5EF4-FFF2-40B4-BE49-F238E27FC236}">
                <a16:creationId xmlns:a16="http://schemas.microsoft.com/office/drawing/2014/main" id="{1459691A-591D-4141-A045-A3833750173D}"/>
              </a:ext>
            </a:extLst>
          </p:cNvPr>
          <p:cNvSpPr/>
          <p:nvPr/>
        </p:nvSpPr>
        <p:spPr>
          <a:xfrm>
            <a:off x="5649367" y="4722224"/>
            <a:ext cx="288032" cy="288032"/>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楕円 52">
            <a:extLst>
              <a:ext uri="{FF2B5EF4-FFF2-40B4-BE49-F238E27FC236}">
                <a16:creationId xmlns:a16="http://schemas.microsoft.com/office/drawing/2014/main" id="{6F848248-FF52-E74A-94C1-A71913D453C7}"/>
              </a:ext>
            </a:extLst>
          </p:cNvPr>
          <p:cNvSpPr/>
          <p:nvPr/>
        </p:nvSpPr>
        <p:spPr>
          <a:xfrm>
            <a:off x="6072515" y="4722224"/>
            <a:ext cx="288032" cy="288032"/>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a:extLst>
              <a:ext uri="{FF2B5EF4-FFF2-40B4-BE49-F238E27FC236}">
                <a16:creationId xmlns:a16="http://schemas.microsoft.com/office/drawing/2014/main" id="{CE3DC779-810C-6C40-89DC-011AB36A9A1B}"/>
              </a:ext>
            </a:extLst>
          </p:cNvPr>
          <p:cNvSpPr/>
          <p:nvPr/>
        </p:nvSpPr>
        <p:spPr>
          <a:xfrm>
            <a:off x="6495663" y="4720829"/>
            <a:ext cx="288032" cy="288032"/>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円/楕円 54">
            <a:extLst>
              <a:ext uri="{FF2B5EF4-FFF2-40B4-BE49-F238E27FC236}">
                <a16:creationId xmlns:a16="http://schemas.microsoft.com/office/drawing/2014/main" id="{72049CDB-8182-434F-9499-26C78769D992}"/>
              </a:ext>
            </a:extLst>
          </p:cNvPr>
          <p:cNvSpPr/>
          <p:nvPr/>
        </p:nvSpPr>
        <p:spPr>
          <a:xfrm>
            <a:off x="6918811" y="4720829"/>
            <a:ext cx="288032" cy="288032"/>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円/楕円 55">
            <a:extLst>
              <a:ext uri="{FF2B5EF4-FFF2-40B4-BE49-F238E27FC236}">
                <a16:creationId xmlns:a16="http://schemas.microsoft.com/office/drawing/2014/main" id="{454AE90E-1A14-1F4A-8943-630F9EA4BC9A}"/>
              </a:ext>
            </a:extLst>
          </p:cNvPr>
          <p:cNvSpPr/>
          <p:nvPr/>
        </p:nvSpPr>
        <p:spPr>
          <a:xfrm>
            <a:off x="7341959" y="4714003"/>
            <a:ext cx="288032" cy="288032"/>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円/楕円 56">
            <a:extLst>
              <a:ext uri="{FF2B5EF4-FFF2-40B4-BE49-F238E27FC236}">
                <a16:creationId xmlns:a16="http://schemas.microsoft.com/office/drawing/2014/main" id="{8FD024BA-71B6-FD45-BC75-7DFDB3C26130}"/>
              </a:ext>
            </a:extLst>
          </p:cNvPr>
          <p:cNvSpPr/>
          <p:nvPr/>
        </p:nvSpPr>
        <p:spPr>
          <a:xfrm>
            <a:off x="2256997" y="4098971"/>
            <a:ext cx="288032" cy="288032"/>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a:extLst>
              <a:ext uri="{FF2B5EF4-FFF2-40B4-BE49-F238E27FC236}">
                <a16:creationId xmlns:a16="http://schemas.microsoft.com/office/drawing/2014/main" id="{710FA3DD-86B2-574C-B46B-F02A134B8D55}"/>
              </a:ext>
            </a:extLst>
          </p:cNvPr>
          <p:cNvSpPr/>
          <p:nvPr/>
        </p:nvSpPr>
        <p:spPr>
          <a:xfrm>
            <a:off x="2682394" y="4100366"/>
            <a:ext cx="288032" cy="288032"/>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円/楕円 59">
            <a:extLst>
              <a:ext uri="{FF2B5EF4-FFF2-40B4-BE49-F238E27FC236}">
                <a16:creationId xmlns:a16="http://schemas.microsoft.com/office/drawing/2014/main" id="{801367CB-05C4-5F4E-B880-127DE2D33F2C}"/>
              </a:ext>
            </a:extLst>
          </p:cNvPr>
          <p:cNvSpPr/>
          <p:nvPr/>
        </p:nvSpPr>
        <p:spPr>
          <a:xfrm>
            <a:off x="3533627" y="4100366"/>
            <a:ext cx="288032" cy="288032"/>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円/楕円 60">
            <a:extLst>
              <a:ext uri="{FF2B5EF4-FFF2-40B4-BE49-F238E27FC236}">
                <a16:creationId xmlns:a16="http://schemas.microsoft.com/office/drawing/2014/main" id="{CB34EE88-9128-A344-818E-D655D70D5831}"/>
              </a:ext>
            </a:extLst>
          </p:cNvPr>
          <p:cNvSpPr/>
          <p:nvPr/>
        </p:nvSpPr>
        <p:spPr>
          <a:xfrm>
            <a:off x="3962526" y="4098971"/>
            <a:ext cx="288032" cy="288032"/>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円/楕円 62">
            <a:extLst>
              <a:ext uri="{FF2B5EF4-FFF2-40B4-BE49-F238E27FC236}">
                <a16:creationId xmlns:a16="http://schemas.microsoft.com/office/drawing/2014/main" id="{A697E9FF-E246-9B43-A2C8-BDE4B3043AA9}"/>
              </a:ext>
            </a:extLst>
          </p:cNvPr>
          <p:cNvSpPr/>
          <p:nvPr/>
        </p:nvSpPr>
        <p:spPr>
          <a:xfrm>
            <a:off x="4803071" y="4098971"/>
            <a:ext cx="288032" cy="288032"/>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a:extLst>
              <a:ext uri="{FF2B5EF4-FFF2-40B4-BE49-F238E27FC236}">
                <a16:creationId xmlns:a16="http://schemas.microsoft.com/office/drawing/2014/main" id="{314671F4-4062-6E48-B897-ED48783D8DD2}"/>
              </a:ext>
            </a:extLst>
          </p:cNvPr>
          <p:cNvSpPr/>
          <p:nvPr/>
        </p:nvSpPr>
        <p:spPr>
          <a:xfrm>
            <a:off x="5226219" y="4098971"/>
            <a:ext cx="288032" cy="288032"/>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円/楕円 65">
            <a:extLst>
              <a:ext uri="{FF2B5EF4-FFF2-40B4-BE49-F238E27FC236}">
                <a16:creationId xmlns:a16="http://schemas.microsoft.com/office/drawing/2014/main" id="{98B232FC-CFC8-7F46-B390-88382CFE4556}"/>
              </a:ext>
            </a:extLst>
          </p:cNvPr>
          <p:cNvSpPr/>
          <p:nvPr/>
        </p:nvSpPr>
        <p:spPr>
          <a:xfrm>
            <a:off x="6072515" y="4107192"/>
            <a:ext cx="288032" cy="288032"/>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円/楕円 66">
            <a:extLst>
              <a:ext uri="{FF2B5EF4-FFF2-40B4-BE49-F238E27FC236}">
                <a16:creationId xmlns:a16="http://schemas.microsoft.com/office/drawing/2014/main" id="{2CF73FCF-3702-FF4B-B69E-C417EBDBFE51}"/>
              </a:ext>
            </a:extLst>
          </p:cNvPr>
          <p:cNvSpPr/>
          <p:nvPr/>
        </p:nvSpPr>
        <p:spPr>
          <a:xfrm>
            <a:off x="6495663" y="4105797"/>
            <a:ext cx="288032" cy="288032"/>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円/楕円 68">
            <a:extLst>
              <a:ext uri="{FF2B5EF4-FFF2-40B4-BE49-F238E27FC236}">
                <a16:creationId xmlns:a16="http://schemas.microsoft.com/office/drawing/2014/main" id="{B8E84E89-BA4F-6B40-B730-186D0699BB88}"/>
              </a:ext>
            </a:extLst>
          </p:cNvPr>
          <p:cNvSpPr/>
          <p:nvPr/>
        </p:nvSpPr>
        <p:spPr>
          <a:xfrm>
            <a:off x="7341959" y="4098971"/>
            <a:ext cx="288032" cy="288032"/>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a:extLst>
              <a:ext uri="{FF2B5EF4-FFF2-40B4-BE49-F238E27FC236}">
                <a16:creationId xmlns:a16="http://schemas.microsoft.com/office/drawing/2014/main" id="{E6AC9D2A-EEDD-9A4F-B365-1F867D71C6A3}"/>
              </a:ext>
            </a:extLst>
          </p:cNvPr>
          <p:cNvCxnSpPr>
            <a:stCxn id="30" idx="4"/>
            <a:endCxn id="57" idx="0"/>
          </p:cNvCxnSpPr>
          <p:nvPr/>
        </p:nvCxnSpPr>
        <p:spPr>
          <a:xfrm flipH="1">
            <a:off x="2401013" y="3777402"/>
            <a:ext cx="5751"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4" name="直線コネクタ 73">
            <a:extLst>
              <a:ext uri="{FF2B5EF4-FFF2-40B4-BE49-F238E27FC236}">
                <a16:creationId xmlns:a16="http://schemas.microsoft.com/office/drawing/2014/main" id="{3542AE58-6502-9245-8201-F132A357F792}"/>
              </a:ext>
            </a:extLst>
          </p:cNvPr>
          <p:cNvCxnSpPr>
            <a:cxnSpLocks/>
            <a:stCxn id="30" idx="4"/>
            <a:endCxn id="58" idx="0"/>
          </p:cNvCxnSpPr>
          <p:nvPr/>
        </p:nvCxnSpPr>
        <p:spPr>
          <a:xfrm>
            <a:off x="2406764" y="3777402"/>
            <a:ext cx="419646" cy="322964"/>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7" name="直線コネクタ 76">
            <a:extLst>
              <a:ext uri="{FF2B5EF4-FFF2-40B4-BE49-F238E27FC236}">
                <a16:creationId xmlns:a16="http://schemas.microsoft.com/office/drawing/2014/main" id="{E3F3E063-67C1-694D-B2BB-E12FFBD404F9}"/>
              </a:ext>
            </a:extLst>
          </p:cNvPr>
          <p:cNvCxnSpPr>
            <a:cxnSpLocks/>
            <a:stCxn id="57" idx="4"/>
            <a:endCxn id="45" idx="0"/>
          </p:cNvCxnSpPr>
          <p:nvPr/>
        </p:nvCxnSpPr>
        <p:spPr>
          <a:xfrm>
            <a:off x="2401013" y="4387003"/>
            <a:ext cx="425397" cy="328395"/>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80" name="直線コネクタ 79">
            <a:extLst>
              <a:ext uri="{FF2B5EF4-FFF2-40B4-BE49-F238E27FC236}">
                <a16:creationId xmlns:a16="http://schemas.microsoft.com/office/drawing/2014/main" id="{7450B386-D863-F64F-8789-77EDAAC0B6E0}"/>
              </a:ext>
            </a:extLst>
          </p:cNvPr>
          <p:cNvCxnSpPr>
            <a:cxnSpLocks/>
            <a:stCxn id="57" idx="4"/>
            <a:endCxn id="44" idx="0"/>
          </p:cNvCxnSpPr>
          <p:nvPr/>
        </p:nvCxnSpPr>
        <p:spPr>
          <a:xfrm>
            <a:off x="2401013" y="4387003"/>
            <a:ext cx="0" cy="327000"/>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83" name="直線コネクタ 82">
            <a:extLst>
              <a:ext uri="{FF2B5EF4-FFF2-40B4-BE49-F238E27FC236}">
                <a16:creationId xmlns:a16="http://schemas.microsoft.com/office/drawing/2014/main" id="{2A927489-D5FF-C544-B7A5-C7506DF82FE0}"/>
              </a:ext>
            </a:extLst>
          </p:cNvPr>
          <p:cNvCxnSpPr>
            <a:cxnSpLocks/>
            <a:stCxn id="58" idx="4"/>
            <a:endCxn id="45" idx="0"/>
          </p:cNvCxnSpPr>
          <p:nvPr/>
        </p:nvCxnSpPr>
        <p:spPr>
          <a:xfrm>
            <a:off x="2826410" y="4388398"/>
            <a:ext cx="0" cy="327000"/>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86" name="直線コネクタ 85">
            <a:extLst>
              <a:ext uri="{FF2B5EF4-FFF2-40B4-BE49-F238E27FC236}">
                <a16:creationId xmlns:a16="http://schemas.microsoft.com/office/drawing/2014/main" id="{8D87BBB7-8D05-C84B-8852-3EE1F9CD9288}"/>
              </a:ext>
            </a:extLst>
          </p:cNvPr>
          <p:cNvCxnSpPr>
            <a:cxnSpLocks/>
            <a:stCxn id="31" idx="4"/>
            <a:endCxn id="59" idx="0"/>
          </p:cNvCxnSpPr>
          <p:nvPr/>
        </p:nvCxnSpPr>
        <p:spPr>
          <a:xfrm>
            <a:off x="2832161" y="3778797"/>
            <a:ext cx="422334" cy="321569"/>
          </a:xfrm>
          <a:prstGeom prst="line">
            <a:avLst/>
          </a:prstGeom>
          <a:ln w="381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87" name="直線コネクタ 86">
            <a:extLst>
              <a:ext uri="{FF2B5EF4-FFF2-40B4-BE49-F238E27FC236}">
                <a16:creationId xmlns:a16="http://schemas.microsoft.com/office/drawing/2014/main" id="{5C96CB31-586A-5945-9458-DEE539BB04ED}"/>
              </a:ext>
            </a:extLst>
          </p:cNvPr>
          <p:cNvCxnSpPr>
            <a:cxnSpLocks/>
            <a:stCxn id="31" idx="4"/>
            <a:endCxn id="58" idx="0"/>
          </p:cNvCxnSpPr>
          <p:nvPr/>
        </p:nvCxnSpPr>
        <p:spPr>
          <a:xfrm flipH="1">
            <a:off x="2826410" y="3778797"/>
            <a:ext cx="5751"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3" name="直線コネクタ 92">
            <a:extLst>
              <a:ext uri="{FF2B5EF4-FFF2-40B4-BE49-F238E27FC236}">
                <a16:creationId xmlns:a16="http://schemas.microsoft.com/office/drawing/2014/main" id="{427804BF-EA53-214D-9971-5FD7FE1F3EB3}"/>
              </a:ext>
            </a:extLst>
          </p:cNvPr>
          <p:cNvCxnSpPr>
            <a:cxnSpLocks/>
            <a:stCxn id="33" idx="4"/>
            <a:endCxn id="59" idx="0"/>
          </p:cNvCxnSpPr>
          <p:nvPr/>
        </p:nvCxnSpPr>
        <p:spPr>
          <a:xfrm flipH="1">
            <a:off x="3254495" y="3778797"/>
            <a:ext cx="428899"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4" name="直線コネクタ 93">
            <a:extLst>
              <a:ext uri="{FF2B5EF4-FFF2-40B4-BE49-F238E27FC236}">
                <a16:creationId xmlns:a16="http://schemas.microsoft.com/office/drawing/2014/main" id="{C37EADA0-6933-BD43-BB78-3E6F5E74A7D1}"/>
              </a:ext>
            </a:extLst>
          </p:cNvPr>
          <p:cNvCxnSpPr>
            <a:cxnSpLocks/>
            <a:stCxn id="59" idx="0"/>
            <a:endCxn id="32" idx="4"/>
          </p:cNvCxnSpPr>
          <p:nvPr/>
        </p:nvCxnSpPr>
        <p:spPr>
          <a:xfrm flipV="1">
            <a:off x="3254495" y="3778797"/>
            <a:ext cx="5751"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02" name="直線コネクタ 101">
            <a:extLst>
              <a:ext uri="{FF2B5EF4-FFF2-40B4-BE49-F238E27FC236}">
                <a16:creationId xmlns:a16="http://schemas.microsoft.com/office/drawing/2014/main" id="{329CABC7-E971-5146-9385-70214F05A904}"/>
              </a:ext>
            </a:extLst>
          </p:cNvPr>
          <p:cNvCxnSpPr>
            <a:cxnSpLocks/>
            <a:stCxn id="46" idx="0"/>
            <a:endCxn id="58" idx="4"/>
          </p:cNvCxnSpPr>
          <p:nvPr/>
        </p:nvCxnSpPr>
        <p:spPr>
          <a:xfrm flipH="1" flipV="1">
            <a:off x="2826410" y="4388398"/>
            <a:ext cx="428085" cy="327000"/>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05" name="直線コネクタ 104">
            <a:extLst>
              <a:ext uri="{FF2B5EF4-FFF2-40B4-BE49-F238E27FC236}">
                <a16:creationId xmlns:a16="http://schemas.microsoft.com/office/drawing/2014/main" id="{50594DBA-94A7-5142-BF48-387F2B17E921}"/>
              </a:ext>
            </a:extLst>
          </p:cNvPr>
          <p:cNvCxnSpPr>
            <a:cxnSpLocks/>
            <a:stCxn id="57" idx="0"/>
            <a:endCxn id="31" idx="4"/>
          </p:cNvCxnSpPr>
          <p:nvPr/>
        </p:nvCxnSpPr>
        <p:spPr>
          <a:xfrm flipV="1">
            <a:off x="2401013" y="3778797"/>
            <a:ext cx="431148" cy="320174"/>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08" name="直線コネクタ 107">
            <a:extLst>
              <a:ext uri="{FF2B5EF4-FFF2-40B4-BE49-F238E27FC236}">
                <a16:creationId xmlns:a16="http://schemas.microsoft.com/office/drawing/2014/main" id="{3E6C2722-D78E-294A-BA58-151204D60FF6}"/>
              </a:ext>
            </a:extLst>
          </p:cNvPr>
          <p:cNvCxnSpPr>
            <a:cxnSpLocks/>
            <a:stCxn id="45" idx="0"/>
            <a:endCxn id="59" idx="4"/>
          </p:cNvCxnSpPr>
          <p:nvPr/>
        </p:nvCxnSpPr>
        <p:spPr>
          <a:xfrm flipV="1">
            <a:off x="2826410" y="4388398"/>
            <a:ext cx="428085" cy="327000"/>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12" name="直線コネクタ 111">
            <a:extLst>
              <a:ext uri="{FF2B5EF4-FFF2-40B4-BE49-F238E27FC236}">
                <a16:creationId xmlns:a16="http://schemas.microsoft.com/office/drawing/2014/main" id="{F633203F-5C69-A144-A5D4-C5CDC48C0BF1}"/>
              </a:ext>
            </a:extLst>
          </p:cNvPr>
          <p:cNvCxnSpPr>
            <a:cxnSpLocks/>
            <a:stCxn id="44" idx="0"/>
            <a:endCxn id="58" idx="4"/>
          </p:cNvCxnSpPr>
          <p:nvPr/>
        </p:nvCxnSpPr>
        <p:spPr>
          <a:xfrm flipV="1">
            <a:off x="2401013" y="4388398"/>
            <a:ext cx="425397" cy="325605"/>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15" name="直線コネクタ 114">
            <a:extLst>
              <a:ext uri="{FF2B5EF4-FFF2-40B4-BE49-F238E27FC236}">
                <a16:creationId xmlns:a16="http://schemas.microsoft.com/office/drawing/2014/main" id="{F259529C-D94B-234F-81F1-84B639AB278B}"/>
              </a:ext>
            </a:extLst>
          </p:cNvPr>
          <p:cNvCxnSpPr>
            <a:cxnSpLocks/>
            <a:stCxn id="58" idx="0"/>
            <a:endCxn id="32" idx="4"/>
          </p:cNvCxnSpPr>
          <p:nvPr/>
        </p:nvCxnSpPr>
        <p:spPr>
          <a:xfrm flipV="1">
            <a:off x="2826410" y="3778797"/>
            <a:ext cx="433836"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18" name="直線コネクタ 117">
            <a:extLst>
              <a:ext uri="{FF2B5EF4-FFF2-40B4-BE49-F238E27FC236}">
                <a16:creationId xmlns:a16="http://schemas.microsoft.com/office/drawing/2014/main" id="{F619D5BF-5530-004A-9733-E3AB1A99B408}"/>
              </a:ext>
            </a:extLst>
          </p:cNvPr>
          <p:cNvCxnSpPr>
            <a:cxnSpLocks/>
            <a:endCxn id="62" idx="0"/>
          </p:cNvCxnSpPr>
          <p:nvPr/>
        </p:nvCxnSpPr>
        <p:spPr>
          <a:xfrm>
            <a:off x="4120372" y="3784548"/>
            <a:ext cx="403567" cy="315818"/>
          </a:xfrm>
          <a:prstGeom prst="line">
            <a:avLst/>
          </a:prstGeom>
          <a:ln w="381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9" name="直線コネクタ 118">
            <a:extLst>
              <a:ext uri="{FF2B5EF4-FFF2-40B4-BE49-F238E27FC236}">
                <a16:creationId xmlns:a16="http://schemas.microsoft.com/office/drawing/2014/main" id="{B88433C1-7974-FF46-B6AA-0BF394130451}"/>
              </a:ext>
            </a:extLst>
          </p:cNvPr>
          <p:cNvCxnSpPr>
            <a:cxnSpLocks/>
            <a:stCxn id="33" idx="4"/>
            <a:endCxn id="60" idx="0"/>
          </p:cNvCxnSpPr>
          <p:nvPr/>
        </p:nvCxnSpPr>
        <p:spPr>
          <a:xfrm flipH="1">
            <a:off x="3677643" y="3778797"/>
            <a:ext cx="5751"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20" name="直線コネクタ 119">
            <a:extLst>
              <a:ext uri="{FF2B5EF4-FFF2-40B4-BE49-F238E27FC236}">
                <a16:creationId xmlns:a16="http://schemas.microsoft.com/office/drawing/2014/main" id="{0AE4C843-7593-214D-9731-83E1DB0BF16C}"/>
              </a:ext>
            </a:extLst>
          </p:cNvPr>
          <p:cNvCxnSpPr>
            <a:cxnSpLocks/>
            <a:endCxn id="34" idx="4"/>
          </p:cNvCxnSpPr>
          <p:nvPr/>
        </p:nvCxnSpPr>
        <p:spPr>
          <a:xfrm flipV="1">
            <a:off x="3689224" y="3778797"/>
            <a:ext cx="417318" cy="325926"/>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28" name="直線コネクタ 127">
            <a:extLst>
              <a:ext uri="{FF2B5EF4-FFF2-40B4-BE49-F238E27FC236}">
                <a16:creationId xmlns:a16="http://schemas.microsoft.com/office/drawing/2014/main" id="{7D89038B-587B-F641-8A6A-E365C954E432}"/>
              </a:ext>
            </a:extLst>
          </p:cNvPr>
          <p:cNvCxnSpPr>
            <a:cxnSpLocks/>
            <a:stCxn id="32" idx="4"/>
            <a:endCxn id="60" idx="0"/>
          </p:cNvCxnSpPr>
          <p:nvPr/>
        </p:nvCxnSpPr>
        <p:spPr>
          <a:xfrm>
            <a:off x="3260246" y="3778797"/>
            <a:ext cx="417397"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31" name="直線コネクタ 130">
            <a:extLst>
              <a:ext uri="{FF2B5EF4-FFF2-40B4-BE49-F238E27FC236}">
                <a16:creationId xmlns:a16="http://schemas.microsoft.com/office/drawing/2014/main" id="{0337AA25-0B71-8346-B888-616907CBE170}"/>
              </a:ext>
            </a:extLst>
          </p:cNvPr>
          <p:cNvCxnSpPr>
            <a:cxnSpLocks/>
            <a:stCxn id="33" idx="4"/>
            <a:endCxn id="61" idx="0"/>
          </p:cNvCxnSpPr>
          <p:nvPr/>
        </p:nvCxnSpPr>
        <p:spPr>
          <a:xfrm>
            <a:off x="3683394" y="3778797"/>
            <a:ext cx="423148" cy="320174"/>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34" name="直線コネクタ 133">
            <a:extLst>
              <a:ext uri="{FF2B5EF4-FFF2-40B4-BE49-F238E27FC236}">
                <a16:creationId xmlns:a16="http://schemas.microsoft.com/office/drawing/2014/main" id="{C5EFDA77-10CC-A54F-881E-FB91CF679F38}"/>
              </a:ext>
            </a:extLst>
          </p:cNvPr>
          <p:cNvCxnSpPr>
            <a:cxnSpLocks/>
            <a:stCxn id="35" idx="4"/>
            <a:endCxn id="63" idx="0"/>
          </p:cNvCxnSpPr>
          <p:nvPr/>
        </p:nvCxnSpPr>
        <p:spPr>
          <a:xfrm>
            <a:off x="4529690" y="3778797"/>
            <a:ext cx="417397" cy="320174"/>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37" name="直線コネクタ 136">
            <a:extLst>
              <a:ext uri="{FF2B5EF4-FFF2-40B4-BE49-F238E27FC236}">
                <a16:creationId xmlns:a16="http://schemas.microsoft.com/office/drawing/2014/main" id="{96721F12-8E60-1245-92E5-69A4F249513E}"/>
              </a:ext>
            </a:extLst>
          </p:cNvPr>
          <p:cNvCxnSpPr>
            <a:cxnSpLocks/>
            <a:stCxn id="36" idx="4"/>
            <a:endCxn id="64" idx="0"/>
          </p:cNvCxnSpPr>
          <p:nvPr/>
        </p:nvCxnSpPr>
        <p:spPr>
          <a:xfrm>
            <a:off x="4952838" y="3777402"/>
            <a:ext cx="417397"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40" name="直線コネクタ 139">
            <a:extLst>
              <a:ext uri="{FF2B5EF4-FFF2-40B4-BE49-F238E27FC236}">
                <a16:creationId xmlns:a16="http://schemas.microsoft.com/office/drawing/2014/main" id="{C4A33A0C-3F1C-3D40-8402-72C13D346EBC}"/>
              </a:ext>
            </a:extLst>
          </p:cNvPr>
          <p:cNvCxnSpPr>
            <a:cxnSpLocks/>
            <a:stCxn id="37" idx="4"/>
            <a:endCxn id="65" idx="0"/>
          </p:cNvCxnSpPr>
          <p:nvPr/>
        </p:nvCxnSpPr>
        <p:spPr>
          <a:xfrm>
            <a:off x="5375986" y="3777402"/>
            <a:ext cx="417397" cy="329790"/>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41" name="直線コネクタ 140">
            <a:extLst>
              <a:ext uri="{FF2B5EF4-FFF2-40B4-BE49-F238E27FC236}">
                <a16:creationId xmlns:a16="http://schemas.microsoft.com/office/drawing/2014/main" id="{5E145369-8A81-D747-AE56-7F057C9EB8B3}"/>
              </a:ext>
            </a:extLst>
          </p:cNvPr>
          <p:cNvCxnSpPr>
            <a:cxnSpLocks/>
            <a:stCxn id="38" idx="4"/>
            <a:endCxn id="66" idx="0"/>
          </p:cNvCxnSpPr>
          <p:nvPr/>
        </p:nvCxnSpPr>
        <p:spPr>
          <a:xfrm>
            <a:off x="5799134" y="3785623"/>
            <a:ext cx="417397"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42" name="直線コネクタ 141">
            <a:extLst>
              <a:ext uri="{FF2B5EF4-FFF2-40B4-BE49-F238E27FC236}">
                <a16:creationId xmlns:a16="http://schemas.microsoft.com/office/drawing/2014/main" id="{EEAEDC22-0211-9142-9703-A1E5CCB9F765}"/>
              </a:ext>
            </a:extLst>
          </p:cNvPr>
          <p:cNvCxnSpPr>
            <a:cxnSpLocks/>
            <a:stCxn id="39" idx="4"/>
            <a:endCxn id="67" idx="0"/>
          </p:cNvCxnSpPr>
          <p:nvPr/>
        </p:nvCxnSpPr>
        <p:spPr>
          <a:xfrm>
            <a:off x="6222282" y="3785623"/>
            <a:ext cx="417397" cy="320174"/>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43" name="直線コネクタ 142">
            <a:extLst>
              <a:ext uri="{FF2B5EF4-FFF2-40B4-BE49-F238E27FC236}">
                <a16:creationId xmlns:a16="http://schemas.microsoft.com/office/drawing/2014/main" id="{BDFFF748-3271-FC4D-ACF6-3DF6AF5B5BB5}"/>
              </a:ext>
            </a:extLst>
          </p:cNvPr>
          <p:cNvCxnSpPr>
            <a:cxnSpLocks/>
            <a:stCxn id="40" idx="4"/>
            <a:endCxn id="68" idx="0"/>
          </p:cNvCxnSpPr>
          <p:nvPr/>
        </p:nvCxnSpPr>
        <p:spPr>
          <a:xfrm>
            <a:off x="6645430" y="3784228"/>
            <a:ext cx="417397"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44" name="直線コネクタ 143">
            <a:extLst>
              <a:ext uri="{FF2B5EF4-FFF2-40B4-BE49-F238E27FC236}">
                <a16:creationId xmlns:a16="http://schemas.microsoft.com/office/drawing/2014/main" id="{A7294535-6203-3A4D-8FBB-5FDFB8B77795}"/>
              </a:ext>
            </a:extLst>
          </p:cNvPr>
          <p:cNvCxnSpPr>
            <a:cxnSpLocks/>
            <a:stCxn id="41" idx="4"/>
            <a:endCxn id="69" idx="0"/>
          </p:cNvCxnSpPr>
          <p:nvPr/>
        </p:nvCxnSpPr>
        <p:spPr>
          <a:xfrm>
            <a:off x="7068578" y="3784228"/>
            <a:ext cx="417397" cy="314743"/>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59" name="直線コネクタ 158">
            <a:extLst>
              <a:ext uri="{FF2B5EF4-FFF2-40B4-BE49-F238E27FC236}">
                <a16:creationId xmlns:a16="http://schemas.microsoft.com/office/drawing/2014/main" id="{72FA55A9-5BF3-B443-A7CA-F6F2D8D47FE3}"/>
              </a:ext>
            </a:extLst>
          </p:cNvPr>
          <p:cNvCxnSpPr/>
          <p:nvPr/>
        </p:nvCxnSpPr>
        <p:spPr>
          <a:xfrm flipH="1">
            <a:off x="4103292" y="3777402"/>
            <a:ext cx="5751"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60" name="直線コネクタ 159">
            <a:extLst>
              <a:ext uri="{FF2B5EF4-FFF2-40B4-BE49-F238E27FC236}">
                <a16:creationId xmlns:a16="http://schemas.microsoft.com/office/drawing/2014/main" id="{EEC02053-AE25-0F49-8E0C-3B2E4F3CF5F5}"/>
              </a:ext>
            </a:extLst>
          </p:cNvPr>
          <p:cNvCxnSpPr>
            <a:cxnSpLocks/>
          </p:cNvCxnSpPr>
          <p:nvPr/>
        </p:nvCxnSpPr>
        <p:spPr>
          <a:xfrm flipH="1">
            <a:off x="4528689" y="3778797"/>
            <a:ext cx="5751"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61" name="直線コネクタ 160">
            <a:extLst>
              <a:ext uri="{FF2B5EF4-FFF2-40B4-BE49-F238E27FC236}">
                <a16:creationId xmlns:a16="http://schemas.microsoft.com/office/drawing/2014/main" id="{A254EC51-9274-B74A-901E-A12FE743DD22}"/>
              </a:ext>
            </a:extLst>
          </p:cNvPr>
          <p:cNvCxnSpPr>
            <a:cxnSpLocks/>
          </p:cNvCxnSpPr>
          <p:nvPr/>
        </p:nvCxnSpPr>
        <p:spPr>
          <a:xfrm flipV="1">
            <a:off x="4956774" y="3778797"/>
            <a:ext cx="5751"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62" name="直線コネクタ 161">
            <a:extLst>
              <a:ext uri="{FF2B5EF4-FFF2-40B4-BE49-F238E27FC236}">
                <a16:creationId xmlns:a16="http://schemas.microsoft.com/office/drawing/2014/main" id="{B96F76F6-C813-3F4C-96ED-43FAB76B1E7C}"/>
              </a:ext>
            </a:extLst>
          </p:cNvPr>
          <p:cNvCxnSpPr>
            <a:cxnSpLocks/>
          </p:cNvCxnSpPr>
          <p:nvPr/>
        </p:nvCxnSpPr>
        <p:spPr>
          <a:xfrm flipH="1">
            <a:off x="5379922" y="3778797"/>
            <a:ext cx="5751"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63" name="直線コネクタ 162">
            <a:extLst>
              <a:ext uri="{FF2B5EF4-FFF2-40B4-BE49-F238E27FC236}">
                <a16:creationId xmlns:a16="http://schemas.microsoft.com/office/drawing/2014/main" id="{7A758005-6126-1A49-838C-41D1A5D3EBC3}"/>
              </a:ext>
            </a:extLst>
          </p:cNvPr>
          <p:cNvCxnSpPr/>
          <p:nvPr/>
        </p:nvCxnSpPr>
        <p:spPr>
          <a:xfrm flipH="1">
            <a:off x="6219639" y="3777402"/>
            <a:ext cx="5751"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64" name="直線コネクタ 163">
            <a:extLst>
              <a:ext uri="{FF2B5EF4-FFF2-40B4-BE49-F238E27FC236}">
                <a16:creationId xmlns:a16="http://schemas.microsoft.com/office/drawing/2014/main" id="{4120279E-F60F-904B-8D98-EBF032108C6D}"/>
              </a:ext>
            </a:extLst>
          </p:cNvPr>
          <p:cNvCxnSpPr>
            <a:cxnSpLocks/>
          </p:cNvCxnSpPr>
          <p:nvPr/>
        </p:nvCxnSpPr>
        <p:spPr>
          <a:xfrm flipH="1">
            <a:off x="6645036" y="3778797"/>
            <a:ext cx="5751"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65" name="直線コネクタ 164">
            <a:extLst>
              <a:ext uri="{FF2B5EF4-FFF2-40B4-BE49-F238E27FC236}">
                <a16:creationId xmlns:a16="http://schemas.microsoft.com/office/drawing/2014/main" id="{C00CBC31-9F3F-934D-AC95-DC48B033336A}"/>
              </a:ext>
            </a:extLst>
          </p:cNvPr>
          <p:cNvCxnSpPr>
            <a:cxnSpLocks/>
          </p:cNvCxnSpPr>
          <p:nvPr/>
        </p:nvCxnSpPr>
        <p:spPr>
          <a:xfrm flipV="1">
            <a:off x="7073121" y="3778797"/>
            <a:ext cx="5751"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66" name="直線コネクタ 165">
            <a:extLst>
              <a:ext uri="{FF2B5EF4-FFF2-40B4-BE49-F238E27FC236}">
                <a16:creationId xmlns:a16="http://schemas.microsoft.com/office/drawing/2014/main" id="{03A3220F-AEA1-134E-A393-6E22F3A24582}"/>
              </a:ext>
            </a:extLst>
          </p:cNvPr>
          <p:cNvCxnSpPr>
            <a:cxnSpLocks/>
          </p:cNvCxnSpPr>
          <p:nvPr/>
        </p:nvCxnSpPr>
        <p:spPr>
          <a:xfrm flipH="1">
            <a:off x="7496269" y="3778797"/>
            <a:ext cx="5751"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67" name="直線コネクタ 166">
            <a:extLst>
              <a:ext uri="{FF2B5EF4-FFF2-40B4-BE49-F238E27FC236}">
                <a16:creationId xmlns:a16="http://schemas.microsoft.com/office/drawing/2014/main" id="{355598C0-3D9E-9A45-BF41-6210D0265DAC}"/>
              </a:ext>
            </a:extLst>
          </p:cNvPr>
          <p:cNvCxnSpPr/>
          <p:nvPr/>
        </p:nvCxnSpPr>
        <p:spPr>
          <a:xfrm flipH="1">
            <a:off x="5788318" y="3777402"/>
            <a:ext cx="5751"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68" name="直線コネクタ 167">
            <a:extLst>
              <a:ext uri="{FF2B5EF4-FFF2-40B4-BE49-F238E27FC236}">
                <a16:creationId xmlns:a16="http://schemas.microsoft.com/office/drawing/2014/main" id="{82B8C234-727A-C44D-9C5F-0A201F3B8BC8}"/>
              </a:ext>
            </a:extLst>
          </p:cNvPr>
          <p:cNvCxnSpPr>
            <a:cxnSpLocks/>
          </p:cNvCxnSpPr>
          <p:nvPr/>
        </p:nvCxnSpPr>
        <p:spPr>
          <a:xfrm flipH="1">
            <a:off x="6213715" y="3778797"/>
            <a:ext cx="5751"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69" name="直線コネクタ 168">
            <a:extLst>
              <a:ext uri="{FF2B5EF4-FFF2-40B4-BE49-F238E27FC236}">
                <a16:creationId xmlns:a16="http://schemas.microsoft.com/office/drawing/2014/main" id="{FDC7E1E6-9772-D642-848C-6DC17BD7E64E}"/>
              </a:ext>
            </a:extLst>
          </p:cNvPr>
          <p:cNvCxnSpPr>
            <a:cxnSpLocks/>
          </p:cNvCxnSpPr>
          <p:nvPr/>
        </p:nvCxnSpPr>
        <p:spPr>
          <a:xfrm flipH="1">
            <a:off x="6659053" y="3773046"/>
            <a:ext cx="428899"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70" name="直線コネクタ 169">
            <a:extLst>
              <a:ext uri="{FF2B5EF4-FFF2-40B4-BE49-F238E27FC236}">
                <a16:creationId xmlns:a16="http://schemas.microsoft.com/office/drawing/2014/main" id="{61A023C1-5AE5-3241-9B87-CB45677B23A6}"/>
              </a:ext>
            </a:extLst>
          </p:cNvPr>
          <p:cNvCxnSpPr>
            <a:cxnSpLocks/>
          </p:cNvCxnSpPr>
          <p:nvPr/>
        </p:nvCxnSpPr>
        <p:spPr>
          <a:xfrm flipV="1">
            <a:off x="5805571" y="3773046"/>
            <a:ext cx="431148" cy="320174"/>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71" name="直線コネクタ 170">
            <a:extLst>
              <a:ext uri="{FF2B5EF4-FFF2-40B4-BE49-F238E27FC236}">
                <a16:creationId xmlns:a16="http://schemas.microsoft.com/office/drawing/2014/main" id="{5F2EE403-B237-914D-AF78-0B9B2807D5B7}"/>
              </a:ext>
            </a:extLst>
          </p:cNvPr>
          <p:cNvCxnSpPr>
            <a:cxnSpLocks/>
          </p:cNvCxnSpPr>
          <p:nvPr/>
        </p:nvCxnSpPr>
        <p:spPr>
          <a:xfrm flipV="1">
            <a:off x="6230968" y="3773046"/>
            <a:ext cx="433836"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72" name="直線コネクタ 171">
            <a:extLst>
              <a:ext uri="{FF2B5EF4-FFF2-40B4-BE49-F238E27FC236}">
                <a16:creationId xmlns:a16="http://schemas.microsoft.com/office/drawing/2014/main" id="{985E4027-D832-B942-9AD5-439ABD9CCAE0}"/>
              </a:ext>
            </a:extLst>
          </p:cNvPr>
          <p:cNvCxnSpPr>
            <a:cxnSpLocks/>
            <a:stCxn id="68" idx="0"/>
          </p:cNvCxnSpPr>
          <p:nvPr/>
        </p:nvCxnSpPr>
        <p:spPr>
          <a:xfrm flipV="1">
            <a:off x="7062827" y="3773047"/>
            <a:ext cx="448273" cy="332750"/>
          </a:xfrm>
          <a:prstGeom prst="line">
            <a:avLst/>
          </a:prstGeom>
          <a:ln w="381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3" name="直線コネクタ 172">
            <a:extLst>
              <a:ext uri="{FF2B5EF4-FFF2-40B4-BE49-F238E27FC236}">
                <a16:creationId xmlns:a16="http://schemas.microsoft.com/office/drawing/2014/main" id="{D8CEACBC-8426-4748-80BB-35104654863F}"/>
              </a:ext>
            </a:extLst>
          </p:cNvPr>
          <p:cNvCxnSpPr>
            <a:cxnSpLocks/>
          </p:cNvCxnSpPr>
          <p:nvPr/>
        </p:nvCxnSpPr>
        <p:spPr>
          <a:xfrm flipH="1">
            <a:off x="4945272" y="3784548"/>
            <a:ext cx="428899"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74" name="直線コネクタ 173">
            <a:extLst>
              <a:ext uri="{FF2B5EF4-FFF2-40B4-BE49-F238E27FC236}">
                <a16:creationId xmlns:a16="http://schemas.microsoft.com/office/drawing/2014/main" id="{EA95C4BD-F83B-0240-A39F-F74F8BDFA4F2}"/>
              </a:ext>
            </a:extLst>
          </p:cNvPr>
          <p:cNvCxnSpPr>
            <a:cxnSpLocks/>
          </p:cNvCxnSpPr>
          <p:nvPr/>
        </p:nvCxnSpPr>
        <p:spPr>
          <a:xfrm flipV="1">
            <a:off x="4091790" y="3784548"/>
            <a:ext cx="431148" cy="320174"/>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75" name="直線コネクタ 174">
            <a:extLst>
              <a:ext uri="{FF2B5EF4-FFF2-40B4-BE49-F238E27FC236}">
                <a16:creationId xmlns:a16="http://schemas.microsoft.com/office/drawing/2014/main" id="{AE7701FA-613A-8041-B34A-AD1537BAE2D9}"/>
              </a:ext>
            </a:extLst>
          </p:cNvPr>
          <p:cNvCxnSpPr>
            <a:cxnSpLocks/>
          </p:cNvCxnSpPr>
          <p:nvPr/>
        </p:nvCxnSpPr>
        <p:spPr>
          <a:xfrm flipV="1">
            <a:off x="4517187" y="3784548"/>
            <a:ext cx="433836" cy="321569"/>
          </a:xfrm>
          <a:prstGeom prst="line">
            <a:avLst/>
          </a:prstGeom>
          <a:ln w="381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6" name="直線コネクタ 175">
            <a:extLst>
              <a:ext uri="{FF2B5EF4-FFF2-40B4-BE49-F238E27FC236}">
                <a16:creationId xmlns:a16="http://schemas.microsoft.com/office/drawing/2014/main" id="{A1111526-F5EF-FF47-A6CE-2EFE5069BE83}"/>
              </a:ext>
            </a:extLst>
          </p:cNvPr>
          <p:cNvCxnSpPr>
            <a:cxnSpLocks/>
          </p:cNvCxnSpPr>
          <p:nvPr/>
        </p:nvCxnSpPr>
        <p:spPr>
          <a:xfrm flipV="1">
            <a:off x="5380001" y="3784548"/>
            <a:ext cx="417318" cy="325926"/>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78" name="直線コネクタ 177">
            <a:extLst>
              <a:ext uri="{FF2B5EF4-FFF2-40B4-BE49-F238E27FC236}">
                <a16:creationId xmlns:a16="http://schemas.microsoft.com/office/drawing/2014/main" id="{0A458121-9928-8848-B73C-4D9BA2AA25ED}"/>
              </a:ext>
            </a:extLst>
          </p:cNvPr>
          <p:cNvCxnSpPr>
            <a:cxnSpLocks/>
          </p:cNvCxnSpPr>
          <p:nvPr/>
        </p:nvCxnSpPr>
        <p:spPr>
          <a:xfrm flipH="1">
            <a:off x="3254495" y="4405650"/>
            <a:ext cx="428899"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79" name="直線コネクタ 178">
            <a:extLst>
              <a:ext uri="{FF2B5EF4-FFF2-40B4-BE49-F238E27FC236}">
                <a16:creationId xmlns:a16="http://schemas.microsoft.com/office/drawing/2014/main" id="{9F86DC33-1366-304A-AAF0-A1B800381E65}"/>
              </a:ext>
            </a:extLst>
          </p:cNvPr>
          <p:cNvCxnSpPr>
            <a:cxnSpLocks/>
          </p:cNvCxnSpPr>
          <p:nvPr/>
        </p:nvCxnSpPr>
        <p:spPr>
          <a:xfrm flipV="1">
            <a:off x="3254495" y="4405650"/>
            <a:ext cx="5751"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80" name="直線コネクタ 179">
            <a:extLst>
              <a:ext uri="{FF2B5EF4-FFF2-40B4-BE49-F238E27FC236}">
                <a16:creationId xmlns:a16="http://schemas.microsoft.com/office/drawing/2014/main" id="{3F8F0FBD-4D18-2F49-BFC3-39A2F4B9BEFA}"/>
              </a:ext>
            </a:extLst>
          </p:cNvPr>
          <p:cNvCxnSpPr>
            <a:cxnSpLocks/>
          </p:cNvCxnSpPr>
          <p:nvPr/>
        </p:nvCxnSpPr>
        <p:spPr>
          <a:xfrm>
            <a:off x="4120372" y="4411401"/>
            <a:ext cx="403567" cy="315818"/>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81" name="直線コネクタ 180">
            <a:extLst>
              <a:ext uri="{FF2B5EF4-FFF2-40B4-BE49-F238E27FC236}">
                <a16:creationId xmlns:a16="http://schemas.microsoft.com/office/drawing/2014/main" id="{7607DD1B-6244-EE4A-A28A-F26429E92031}"/>
              </a:ext>
            </a:extLst>
          </p:cNvPr>
          <p:cNvCxnSpPr>
            <a:cxnSpLocks/>
          </p:cNvCxnSpPr>
          <p:nvPr/>
        </p:nvCxnSpPr>
        <p:spPr>
          <a:xfrm flipH="1">
            <a:off x="3677643" y="4405650"/>
            <a:ext cx="5751"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82" name="直線コネクタ 181">
            <a:extLst>
              <a:ext uri="{FF2B5EF4-FFF2-40B4-BE49-F238E27FC236}">
                <a16:creationId xmlns:a16="http://schemas.microsoft.com/office/drawing/2014/main" id="{B12366B7-3492-BA40-A55F-0F8772AAB11A}"/>
              </a:ext>
            </a:extLst>
          </p:cNvPr>
          <p:cNvCxnSpPr>
            <a:cxnSpLocks/>
          </p:cNvCxnSpPr>
          <p:nvPr/>
        </p:nvCxnSpPr>
        <p:spPr>
          <a:xfrm flipV="1">
            <a:off x="3689224" y="4405650"/>
            <a:ext cx="417318" cy="325926"/>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83" name="直線コネクタ 182">
            <a:extLst>
              <a:ext uri="{FF2B5EF4-FFF2-40B4-BE49-F238E27FC236}">
                <a16:creationId xmlns:a16="http://schemas.microsoft.com/office/drawing/2014/main" id="{278B4047-F30E-8041-9AEA-A7DB9D34B2F9}"/>
              </a:ext>
            </a:extLst>
          </p:cNvPr>
          <p:cNvCxnSpPr>
            <a:cxnSpLocks/>
          </p:cNvCxnSpPr>
          <p:nvPr/>
        </p:nvCxnSpPr>
        <p:spPr>
          <a:xfrm>
            <a:off x="3260246" y="4405650"/>
            <a:ext cx="417397"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84" name="直線コネクタ 183">
            <a:extLst>
              <a:ext uri="{FF2B5EF4-FFF2-40B4-BE49-F238E27FC236}">
                <a16:creationId xmlns:a16="http://schemas.microsoft.com/office/drawing/2014/main" id="{38DE19DF-FBC2-CB4B-9515-895ADCC7CA9E}"/>
              </a:ext>
            </a:extLst>
          </p:cNvPr>
          <p:cNvCxnSpPr>
            <a:cxnSpLocks/>
          </p:cNvCxnSpPr>
          <p:nvPr/>
        </p:nvCxnSpPr>
        <p:spPr>
          <a:xfrm>
            <a:off x="3683394" y="4405650"/>
            <a:ext cx="423148" cy="320174"/>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85" name="直線コネクタ 184">
            <a:extLst>
              <a:ext uri="{FF2B5EF4-FFF2-40B4-BE49-F238E27FC236}">
                <a16:creationId xmlns:a16="http://schemas.microsoft.com/office/drawing/2014/main" id="{C0AAF4A7-9D72-344A-98F4-66A7684C6689}"/>
              </a:ext>
            </a:extLst>
          </p:cNvPr>
          <p:cNvCxnSpPr>
            <a:cxnSpLocks/>
          </p:cNvCxnSpPr>
          <p:nvPr/>
        </p:nvCxnSpPr>
        <p:spPr>
          <a:xfrm>
            <a:off x="4529690" y="4405650"/>
            <a:ext cx="417397" cy="320174"/>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86" name="直線コネクタ 185">
            <a:extLst>
              <a:ext uri="{FF2B5EF4-FFF2-40B4-BE49-F238E27FC236}">
                <a16:creationId xmlns:a16="http://schemas.microsoft.com/office/drawing/2014/main" id="{C48FFA51-AFD9-3847-818F-6B4F4BB0D248}"/>
              </a:ext>
            </a:extLst>
          </p:cNvPr>
          <p:cNvCxnSpPr>
            <a:cxnSpLocks/>
          </p:cNvCxnSpPr>
          <p:nvPr/>
        </p:nvCxnSpPr>
        <p:spPr>
          <a:xfrm>
            <a:off x="4952838" y="4404255"/>
            <a:ext cx="417397"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87" name="直線コネクタ 186">
            <a:extLst>
              <a:ext uri="{FF2B5EF4-FFF2-40B4-BE49-F238E27FC236}">
                <a16:creationId xmlns:a16="http://schemas.microsoft.com/office/drawing/2014/main" id="{A1B83911-78BE-7046-97D7-83A5C6E7FD9B}"/>
              </a:ext>
            </a:extLst>
          </p:cNvPr>
          <p:cNvCxnSpPr>
            <a:cxnSpLocks/>
          </p:cNvCxnSpPr>
          <p:nvPr/>
        </p:nvCxnSpPr>
        <p:spPr>
          <a:xfrm>
            <a:off x="5375986" y="4404255"/>
            <a:ext cx="417397" cy="329790"/>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88" name="直線コネクタ 187">
            <a:extLst>
              <a:ext uri="{FF2B5EF4-FFF2-40B4-BE49-F238E27FC236}">
                <a16:creationId xmlns:a16="http://schemas.microsoft.com/office/drawing/2014/main" id="{AA71FD9B-637C-6641-A3D3-5B867F1C21F5}"/>
              </a:ext>
            </a:extLst>
          </p:cNvPr>
          <p:cNvCxnSpPr>
            <a:cxnSpLocks/>
          </p:cNvCxnSpPr>
          <p:nvPr/>
        </p:nvCxnSpPr>
        <p:spPr>
          <a:xfrm>
            <a:off x="5799134" y="4412476"/>
            <a:ext cx="417397"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89" name="直線コネクタ 188">
            <a:extLst>
              <a:ext uri="{FF2B5EF4-FFF2-40B4-BE49-F238E27FC236}">
                <a16:creationId xmlns:a16="http://schemas.microsoft.com/office/drawing/2014/main" id="{B85B0350-CF9F-AD48-9CA4-8E7FAF79021B}"/>
              </a:ext>
            </a:extLst>
          </p:cNvPr>
          <p:cNvCxnSpPr>
            <a:cxnSpLocks/>
          </p:cNvCxnSpPr>
          <p:nvPr/>
        </p:nvCxnSpPr>
        <p:spPr>
          <a:xfrm>
            <a:off x="6222282" y="4412476"/>
            <a:ext cx="417397" cy="320174"/>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90" name="直線コネクタ 189">
            <a:extLst>
              <a:ext uri="{FF2B5EF4-FFF2-40B4-BE49-F238E27FC236}">
                <a16:creationId xmlns:a16="http://schemas.microsoft.com/office/drawing/2014/main" id="{6F43647D-F266-7740-B05A-7D8082F21B00}"/>
              </a:ext>
            </a:extLst>
          </p:cNvPr>
          <p:cNvCxnSpPr>
            <a:cxnSpLocks/>
          </p:cNvCxnSpPr>
          <p:nvPr/>
        </p:nvCxnSpPr>
        <p:spPr>
          <a:xfrm>
            <a:off x="6645430" y="4411081"/>
            <a:ext cx="417397"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91" name="直線コネクタ 190">
            <a:extLst>
              <a:ext uri="{FF2B5EF4-FFF2-40B4-BE49-F238E27FC236}">
                <a16:creationId xmlns:a16="http://schemas.microsoft.com/office/drawing/2014/main" id="{7400C4A9-5F73-6141-AE25-77153F0F0492}"/>
              </a:ext>
            </a:extLst>
          </p:cNvPr>
          <p:cNvCxnSpPr>
            <a:cxnSpLocks/>
          </p:cNvCxnSpPr>
          <p:nvPr/>
        </p:nvCxnSpPr>
        <p:spPr>
          <a:xfrm>
            <a:off x="7068578" y="4411081"/>
            <a:ext cx="417397" cy="314743"/>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92" name="直線コネクタ 191">
            <a:extLst>
              <a:ext uri="{FF2B5EF4-FFF2-40B4-BE49-F238E27FC236}">
                <a16:creationId xmlns:a16="http://schemas.microsoft.com/office/drawing/2014/main" id="{E6E11556-52DC-8F46-86FB-A0EAFC52DFB7}"/>
              </a:ext>
            </a:extLst>
          </p:cNvPr>
          <p:cNvCxnSpPr/>
          <p:nvPr/>
        </p:nvCxnSpPr>
        <p:spPr>
          <a:xfrm flipH="1">
            <a:off x="4103292" y="4404255"/>
            <a:ext cx="5751"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93" name="直線コネクタ 192">
            <a:extLst>
              <a:ext uri="{FF2B5EF4-FFF2-40B4-BE49-F238E27FC236}">
                <a16:creationId xmlns:a16="http://schemas.microsoft.com/office/drawing/2014/main" id="{4A160582-60FE-E24F-B948-D86D4424F604}"/>
              </a:ext>
            </a:extLst>
          </p:cNvPr>
          <p:cNvCxnSpPr>
            <a:cxnSpLocks/>
          </p:cNvCxnSpPr>
          <p:nvPr/>
        </p:nvCxnSpPr>
        <p:spPr>
          <a:xfrm flipH="1">
            <a:off x="4528689" y="4405650"/>
            <a:ext cx="5751"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94" name="直線コネクタ 193">
            <a:extLst>
              <a:ext uri="{FF2B5EF4-FFF2-40B4-BE49-F238E27FC236}">
                <a16:creationId xmlns:a16="http://schemas.microsoft.com/office/drawing/2014/main" id="{2FF82CB3-0E6A-5448-BBD4-E6495999AB8E}"/>
              </a:ext>
            </a:extLst>
          </p:cNvPr>
          <p:cNvCxnSpPr>
            <a:cxnSpLocks/>
          </p:cNvCxnSpPr>
          <p:nvPr/>
        </p:nvCxnSpPr>
        <p:spPr>
          <a:xfrm flipV="1">
            <a:off x="4956774" y="4405650"/>
            <a:ext cx="5751"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95" name="直線コネクタ 194">
            <a:extLst>
              <a:ext uri="{FF2B5EF4-FFF2-40B4-BE49-F238E27FC236}">
                <a16:creationId xmlns:a16="http://schemas.microsoft.com/office/drawing/2014/main" id="{700E3125-2B68-CB4F-9C98-A0591B2B9BAC}"/>
              </a:ext>
            </a:extLst>
          </p:cNvPr>
          <p:cNvCxnSpPr>
            <a:cxnSpLocks/>
          </p:cNvCxnSpPr>
          <p:nvPr/>
        </p:nvCxnSpPr>
        <p:spPr>
          <a:xfrm flipH="1">
            <a:off x="5379922" y="4405650"/>
            <a:ext cx="5751"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96" name="直線コネクタ 195">
            <a:extLst>
              <a:ext uri="{FF2B5EF4-FFF2-40B4-BE49-F238E27FC236}">
                <a16:creationId xmlns:a16="http://schemas.microsoft.com/office/drawing/2014/main" id="{272124F7-F79E-6642-AA60-7C5BD29DD7AA}"/>
              </a:ext>
            </a:extLst>
          </p:cNvPr>
          <p:cNvCxnSpPr/>
          <p:nvPr/>
        </p:nvCxnSpPr>
        <p:spPr>
          <a:xfrm flipH="1">
            <a:off x="6219639" y="4404255"/>
            <a:ext cx="5751"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97" name="直線コネクタ 196">
            <a:extLst>
              <a:ext uri="{FF2B5EF4-FFF2-40B4-BE49-F238E27FC236}">
                <a16:creationId xmlns:a16="http://schemas.microsoft.com/office/drawing/2014/main" id="{FE9BB168-B217-C747-BD93-060850517198}"/>
              </a:ext>
            </a:extLst>
          </p:cNvPr>
          <p:cNvCxnSpPr>
            <a:cxnSpLocks/>
          </p:cNvCxnSpPr>
          <p:nvPr/>
        </p:nvCxnSpPr>
        <p:spPr>
          <a:xfrm flipH="1">
            <a:off x="6645036" y="4405650"/>
            <a:ext cx="5751"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98" name="直線コネクタ 197">
            <a:extLst>
              <a:ext uri="{FF2B5EF4-FFF2-40B4-BE49-F238E27FC236}">
                <a16:creationId xmlns:a16="http://schemas.microsoft.com/office/drawing/2014/main" id="{0EF13B83-00E3-A341-8505-8EAA987B50BD}"/>
              </a:ext>
            </a:extLst>
          </p:cNvPr>
          <p:cNvCxnSpPr>
            <a:cxnSpLocks/>
          </p:cNvCxnSpPr>
          <p:nvPr/>
        </p:nvCxnSpPr>
        <p:spPr>
          <a:xfrm flipV="1">
            <a:off x="7073121" y="4405650"/>
            <a:ext cx="5751"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99" name="直線コネクタ 198">
            <a:extLst>
              <a:ext uri="{FF2B5EF4-FFF2-40B4-BE49-F238E27FC236}">
                <a16:creationId xmlns:a16="http://schemas.microsoft.com/office/drawing/2014/main" id="{064B1F50-377D-4E4E-B986-78E3AF6D7987}"/>
              </a:ext>
            </a:extLst>
          </p:cNvPr>
          <p:cNvCxnSpPr>
            <a:cxnSpLocks/>
          </p:cNvCxnSpPr>
          <p:nvPr/>
        </p:nvCxnSpPr>
        <p:spPr>
          <a:xfrm flipH="1">
            <a:off x="7496269" y="4405650"/>
            <a:ext cx="5751"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00" name="直線コネクタ 199">
            <a:extLst>
              <a:ext uri="{FF2B5EF4-FFF2-40B4-BE49-F238E27FC236}">
                <a16:creationId xmlns:a16="http://schemas.microsoft.com/office/drawing/2014/main" id="{66BC26E0-BD82-1F47-AE5E-5B9CCB6EE315}"/>
              </a:ext>
            </a:extLst>
          </p:cNvPr>
          <p:cNvCxnSpPr/>
          <p:nvPr/>
        </p:nvCxnSpPr>
        <p:spPr>
          <a:xfrm flipH="1">
            <a:off x="5788318" y="4404255"/>
            <a:ext cx="5751"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01" name="直線コネクタ 200">
            <a:extLst>
              <a:ext uri="{FF2B5EF4-FFF2-40B4-BE49-F238E27FC236}">
                <a16:creationId xmlns:a16="http://schemas.microsoft.com/office/drawing/2014/main" id="{EF3A944B-882C-4742-889B-11CD5F1354A4}"/>
              </a:ext>
            </a:extLst>
          </p:cNvPr>
          <p:cNvCxnSpPr>
            <a:cxnSpLocks/>
          </p:cNvCxnSpPr>
          <p:nvPr/>
        </p:nvCxnSpPr>
        <p:spPr>
          <a:xfrm flipH="1">
            <a:off x="6213715" y="4405650"/>
            <a:ext cx="5751"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02" name="直線コネクタ 201">
            <a:extLst>
              <a:ext uri="{FF2B5EF4-FFF2-40B4-BE49-F238E27FC236}">
                <a16:creationId xmlns:a16="http://schemas.microsoft.com/office/drawing/2014/main" id="{083EF797-7460-894A-963B-E537855F6753}"/>
              </a:ext>
            </a:extLst>
          </p:cNvPr>
          <p:cNvCxnSpPr>
            <a:cxnSpLocks/>
          </p:cNvCxnSpPr>
          <p:nvPr/>
        </p:nvCxnSpPr>
        <p:spPr>
          <a:xfrm flipH="1">
            <a:off x="6659053" y="4399899"/>
            <a:ext cx="428899"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03" name="直線コネクタ 202">
            <a:extLst>
              <a:ext uri="{FF2B5EF4-FFF2-40B4-BE49-F238E27FC236}">
                <a16:creationId xmlns:a16="http://schemas.microsoft.com/office/drawing/2014/main" id="{9137E3E2-6804-9142-A639-07FD3A95B8AC}"/>
              </a:ext>
            </a:extLst>
          </p:cNvPr>
          <p:cNvCxnSpPr>
            <a:cxnSpLocks/>
          </p:cNvCxnSpPr>
          <p:nvPr/>
        </p:nvCxnSpPr>
        <p:spPr>
          <a:xfrm flipV="1">
            <a:off x="5805571" y="4399899"/>
            <a:ext cx="431148" cy="320174"/>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04" name="直線コネクタ 203">
            <a:extLst>
              <a:ext uri="{FF2B5EF4-FFF2-40B4-BE49-F238E27FC236}">
                <a16:creationId xmlns:a16="http://schemas.microsoft.com/office/drawing/2014/main" id="{197CC2E3-7AEC-274B-A6C4-08F8BAD53E9E}"/>
              </a:ext>
            </a:extLst>
          </p:cNvPr>
          <p:cNvCxnSpPr>
            <a:cxnSpLocks/>
          </p:cNvCxnSpPr>
          <p:nvPr/>
        </p:nvCxnSpPr>
        <p:spPr>
          <a:xfrm flipV="1">
            <a:off x="6230968" y="4399899"/>
            <a:ext cx="433836"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05" name="直線コネクタ 204">
            <a:extLst>
              <a:ext uri="{FF2B5EF4-FFF2-40B4-BE49-F238E27FC236}">
                <a16:creationId xmlns:a16="http://schemas.microsoft.com/office/drawing/2014/main" id="{C2CAE251-EE94-714E-82CB-8827F749DD88}"/>
              </a:ext>
            </a:extLst>
          </p:cNvPr>
          <p:cNvCxnSpPr>
            <a:cxnSpLocks/>
          </p:cNvCxnSpPr>
          <p:nvPr/>
        </p:nvCxnSpPr>
        <p:spPr>
          <a:xfrm flipV="1">
            <a:off x="7062827" y="4399900"/>
            <a:ext cx="448273" cy="332750"/>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06" name="直線コネクタ 205">
            <a:extLst>
              <a:ext uri="{FF2B5EF4-FFF2-40B4-BE49-F238E27FC236}">
                <a16:creationId xmlns:a16="http://schemas.microsoft.com/office/drawing/2014/main" id="{B104784A-C515-8E44-87A8-B966C1967290}"/>
              </a:ext>
            </a:extLst>
          </p:cNvPr>
          <p:cNvCxnSpPr>
            <a:cxnSpLocks/>
          </p:cNvCxnSpPr>
          <p:nvPr/>
        </p:nvCxnSpPr>
        <p:spPr>
          <a:xfrm flipH="1">
            <a:off x="4945272" y="4411401"/>
            <a:ext cx="428899"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07" name="直線コネクタ 206">
            <a:extLst>
              <a:ext uri="{FF2B5EF4-FFF2-40B4-BE49-F238E27FC236}">
                <a16:creationId xmlns:a16="http://schemas.microsoft.com/office/drawing/2014/main" id="{8C9BCDC7-DD85-FB46-9870-07F17A45C3A0}"/>
              </a:ext>
            </a:extLst>
          </p:cNvPr>
          <p:cNvCxnSpPr>
            <a:cxnSpLocks/>
          </p:cNvCxnSpPr>
          <p:nvPr/>
        </p:nvCxnSpPr>
        <p:spPr>
          <a:xfrm flipV="1">
            <a:off x="4091790" y="4411401"/>
            <a:ext cx="431148" cy="320174"/>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08" name="直線コネクタ 207">
            <a:extLst>
              <a:ext uri="{FF2B5EF4-FFF2-40B4-BE49-F238E27FC236}">
                <a16:creationId xmlns:a16="http://schemas.microsoft.com/office/drawing/2014/main" id="{6114C853-510B-3646-8CAE-132FFA453FE7}"/>
              </a:ext>
            </a:extLst>
          </p:cNvPr>
          <p:cNvCxnSpPr>
            <a:cxnSpLocks/>
          </p:cNvCxnSpPr>
          <p:nvPr/>
        </p:nvCxnSpPr>
        <p:spPr>
          <a:xfrm flipV="1">
            <a:off x="4517187" y="4411401"/>
            <a:ext cx="433836" cy="321569"/>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09" name="直線コネクタ 208">
            <a:extLst>
              <a:ext uri="{FF2B5EF4-FFF2-40B4-BE49-F238E27FC236}">
                <a16:creationId xmlns:a16="http://schemas.microsoft.com/office/drawing/2014/main" id="{8EA94815-212D-FC43-8668-ADB68B2AC4A2}"/>
              </a:ext>
            </a:extLst>
          </p:cNvPr>
          <p:cNvCxnSpPr>
            <a:cxnSpLocks/>
          </p:cNvCxnSpPr>
          <p:nvPr/>
        </p:nvCxnSpPr>
        <p:spPr>
          <a:xfrm flipV="1">
            <a:off x="5380001" y="4411401"/>
            <a:ext cx="417318" cy="325926"/>
          </a:xfrm>
          <a:prstGeom prst="line">
            <a:avLst/>
          </a:prstGeom>
          <a:ln w="127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10" name="直線コネクタ 209">
            <a:extLst>
              <a:ext uri="{FF2B5EF4-FFF2-40B4-BE49-F238E27FC236}">
                <a16:creationId xmlns:a16="http://schemas.microsoft.com/office/drawing/2014/main" id="{4CCAF887-A664-154F-81CA-CF928A975241}"/>
              </a:ext>
            </a:extLst>
          </p:cNvPr>
          <p:cNvCxnSpPr>
            <a:cxnSpLocks/>
            <a:stCxn id="59" idx="0"/>
            <a:endCxn id="34" idx="4"/>
          </p:cNvCxnSpPr>
          <p:nvPr/>
        </p:nvCxnSpPr>
        <p:spPr>
          <a:xfrm flipV="1">
            <a:off x="3254495" y="3778797"/>
            <a:ext cx="852047" cy="321569"/>
          </a:xfrm>
          <a:prstGeom prst="line">
            <a:avLst/>
          </a:prstGeom>
          <a:ln w="381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5" name="直線コネクタ 214">
            <a:extLst>
              <a:ext uri="{FF2B5EF4-FFF2-40B4-BE49-F238E27FC236}">
                <a16:creationId xmlns:a16="http://schemas.microsoft.com/office/drawing/2014/main" id="{879C0C2B-C70E-AD48-BD22-E799DF655CC4}"/>
              </a:ext>
            </a:extLst>
          </p:cNvPr>
          <p:cNvCxnSpPr>
            <a:cxnSpLocks/>
            <a:stCxn id="65" idx="0"/>
          </p:cNvCxnSpPr>
          <p:nvPr/>
        </p:nvCxnSpPr>
        <p:spPr>
          <a:xfrm flipV="1">
            <a:off x="5793383" y="3790300"/>
            <a:ext cx="855076" cy="316892"/>
          </a:xfrm>
          <a:prstGeom prst="line">
            <a:avLst/>
          </a:prstGeom>
          <a:ln w="381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7" name="直線コネクタ 216">
            <a:extLst>
              <a:ext uri="{FF2B5EF4-FFF2-40B4-BE49-F238E27FC236}">
                <a16:creationId xmlns:a16="http://schemas.microsoft.com/office/drawing/2014/main" id="{C8A3EF9F-3D26-4B4C-98E4-725104BEAD86}"/>
              </a:ext>
            </a:extLst>
          </p:cNvPr>
          <p:cNvCxnSpPr>
            <a:cxnSpLocks/>
            <a:stCxn id="36" idx="4"/>
            <a:endCxn id="65" idx="0"/>
          </p:cNvCxnSpPr>
          <p:nvPr/>
        </p:nvCxnSpPr>
        <p:spPr>
          <a:xfrm>
            <a:off x="4952838" y="3777402"/>
            <a:ext cx="840545" cy="329790"/>
          </a:xfrm>
          <a:prstGeom prst="line">
            <a:avLst/>
          </a:prstGeom>
          <a:ln w="381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0" name="直線コネクタ 219">
            <a:extLst>
              <a:ext uri="{FF2B5EF4-FFF2-40B4-BE49-F238E27FC236}">
                <a16:creationId xmlns:a16="http://schemas.microsoft.com/office/drawing/2014/main" id="{47071D8E-0C25-544C-885E-7481F6F38081}"/>
              </a:ext>
            </a:extLst>
          </p:cNvPr>
          <p:cNvCxnSpPr>
            <a:cxnSpLocks/>
            <a:stCxn id="59" idx="4"/>
            <a:endCxn id="50" idx="0"/>
          </p:cNvCxnSpPr>
          <p:nvPr/>
        </p:nvCxnSpPr>
        <p:spPr>
          <a:xfrm>
            <a:off x="3254495" y="4388398"/>
            <a:ext cx="1692592" cy="325605"/>
          </a:xfrm>
          <a:prstGeom prst="line">
            <a:avLst/>
          </a:prstGeom>
          <a:ln w="381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3" name="直線コネクタ 222">
            <a:extLst>
              <a:ext uri="{FF2B5EF4-FFF2-40B4-BE49-F238E27FC236}">
                <a16:creationId xmlns:a16="http://schemas.microsoft.com/office/drawing/2014/main" id="{63ED3B07-51CD-A24E-949C-71A1FEADF5D6}"/>
              </a:ext>
            </a:extLst>
          </p:cNvPr>
          <p:cNvCxnSpPr>
            <a:cxnSpLocks/>
            <a:stCxn id="62" idx="4"/>
            <a:endCxn id="50" idx="0"/>
          </p:cNvCxnSpPr>
          <p:nvPr/>
        </p:nvCxnSpPr>
        <p:spPr>
          <a:xfrm>
            <a:off x="4523939" y="4388398"/>
            <a:ext cx="423148" cy="325605"/>
          </a:xfrm>
          <a:prstGeom prst="line">
            <a:avLst/>
          </a:prstGeom>
          <a:ln w="381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6" name="直線コネクタ 225">
            <a:extLst>
              <a:ext uri="{FF2B5EF4-FFF2-40B4-BE49-F238E27FC236}">
                <a16:creationId xmlns:a16="http://schemas.microsoft.com/office/drawing/2014/main" id="{F02B501E-F208-EB4D-A9AE-06F547AA5D3A}"/>
              </a:ext>
            </a:extLst>
          </p:cNvPr>
          <p:cNvCxnSpPr>
            <a:cxnSpLocks/>
            <a:stCxn id="65" idx="4"/>
            <a:endCxn id="50" idx="0"/>
          </p:cNvCxnSpPr>
          <p:nvPr/>
        </p:nvCxnSpPr>
        <p:spPr>
          <a:xfrm flipH="1">
            <a:off x="4947087" y="4395224"/>
            <a:ext cx="846296" cy="318779"/>
          </a:xfrm>
          <a:prstGeom prst="line">
            <a:avLst/>
          </a:prstGeom>
          <a:ln w="381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9" name="直線コネクタ 228">
            <a:extLst>
              <a:ext uri="{FF2B5EF4-FFF2-40B4-BE49-F238E27FC236}">
                <a16:creationId xmlns:a16="http://schemas.microsoft.com/office/drawing/2014/main" id="{30D393D4-4A7D-454A-AA62-17687AFF37A9}"/>
              </a:ext>
            </a:extLst>
          </p:cNvPr>
          <p:cNvCxnSpPr>
            <a:cxnSpLocks/>
            <a:stCxn id="68" idx="4"/>
            <a:endCxn id="50" idx="0"/>
          </p:cNvCxnSpPr>
          <p:nvPr/>
        </p:nvCxnSpPr>
        <p:spPr>
          <a:xfrm flipH="1">
            <a:off x="4947087" y="4393829"/>
            <a:ext cx="2115740" cy="320174"/>
          </a:xfrm>
          <a:prstGeom prst="line">
            <a:avLst/>
          </a:prstGeom>
          <a:ln w="381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3" name="直線矢印コネクタ 232">
            <a:extLst>
              <a:ext uri="{FF2B5EF4-FFF2-40B4-BE49-F238E27FC236}">
                <a16:creationId xmlns:a16="http://schemas.microsoft.com/office/drawing/2014/main" id="{2BFDAC32-7C58-0442-B9BD-DABB94D66321}"/>
              </a:ext>
            </a:extLst>
          </p:cNvPr>
          <p:cNvCxnSpPr>
            <a:stCxn id="5" idx="2"/>
            <a:endCxn id="31" idx="0"/>
          </p:cNvCxnSpPr>
          <p:nvPr/>
        </p:nvCxnSpPr>
        <p:spPr>
          <a:xfrm>
            <a:off x="2639682" y="3203242"/>
            <a:ext cx="192479" cy="287523"/>
          </a:xfrm>
          <a:prstGeom prst="straightConnector1">
            <a:avLst/>
          </a:prstGeom>
          <a:ln>
            <a:solidFill>
              <a:schemeClr val="accent3">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34" name="直線矢印コネクタ 233">
            <a:extLst>
              <a:ext uri="{FF2B5EF4-FFF2-40B4-BE49-F238E27FC236}">
                <a16:creationId xmlns:a16="http://schemas.microsoft.com/office/drawing/2014/main" id="{FD8D40BA-02D6-2341-92DD-446EBF582E06}"/>
              </a:ext>
            </a:extLst>
          </p:cNvPr>
          <p:cNvCxnSpPr>
            <a:cxnSpLocks/>
            <a:stCxn id="6" idx="2"/>
            <a:endCxn id="34" idx="0"/>
          </p:cNvCxnSpPr>
          <p:nvPr/>
        </p:nvCxnSpPr>
        <p:spPr>
          <a:xfrm>
            <a:off x="3791810" y="3203242"/>
            <a:ext cx="314732" cy="287523"/>
          </a:xfrm>
          <a:prstGeom prst="straightConnector1">
            <a:avLst/>
          </a:prstGeom>
          <a:ln>
            <a:solidFill>
              <a:schemeClr val="accent3">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37" name="直線矢印コネクタ 236">
            <a:extLst>
              <a:ext uri="{FF2B5EF4-FFF2-40B4-BE49-F238E27FC236}">
                <a16:creationId xmlns:a16="http://schemas.microsoft.com/office/drawing/2014/main" id="{BCBF495B-0E6E-E34A-8B99-C0278C1D6E29}"/>
              </a:ext>
            </a:extLst>
          </p:cNvPr>
          <p:cNvCxnSpPr>
            <a:cxnSpLocks/>
            <a:stCxn id="7" idx="2"/>
            <a:endCxn id="36" idx="0"/>
          </p:cNvCxnSpPr>
          <p:nvPr/>
        </p:nvCxnSpPr>
        <p:spPr>
          <a:xfrm>
            <a:off x="4943938" y="3205147"/>
            <a:ext cx="8900" cy="284223"/>
          </a:xfrm>
          <a:prstGeom prst="straightConnector1">
            <a:avLst/>
          </a:prstGeom>
          <a:ln>
            <a:solidFill>
              <a:schemeClr val="accent3">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40" name="直線矢印コネクタ 239">
            <a:extLst>
              <a:ext uri="{FF2B5EF4-FFF2-40B4-BE49-F238E27FC236}">
                <a16:creationId xmlns:a16="http://schemas.microsoft.com/office/drawing/2014/main" id="{73A71C18-A9D0-1640-9925-DB67F377387B}"/>
              </a:ext>
            </a:extLst>
          </p:cNvPr>
          <p:cNvCxnSpPr>
            <a:cxnSpLocks/>
            <a:stCxn id="8" idx="2"/>
            <a:endCxn id="40" idx="0"/>
          </p:cNvCxnSpPr>
          <p:nvPr/>
        </p:nvCxnSpPr>
        <p:spPr>
          <a:xfrm>
            <a:off x="6096066" y="3203242"/>
            <a:ext cx="549364" cy="292954"/>
          </a:xfrm>
          <a:prstGeom prst="straightConnector1">
            <a:avLst/>
          </a:prstGeom>
          <a:ln>
            <a:solidFill>
              <a:schemeClr val="accent3">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43" name="直線矢印コネクタ 242">
            <a:extLst>
              <a:ext uri="{FF2B5EF4-FFF2-40B4-BE49-F238E27FC236}">
                <a16:creationId xmlns:a16="http://schemas.microsoft.com/office/drawing/2014/main" id="{FD1FC403-B852-0949-B9F3-FAB5079DA76B}"/>
              </a:ext>
            </a:extLst>
          </p:cNvPr>
          <p:cNvCxnSpPr>
            <a:cxnSpLocks/>
            <a:stCxn id="9" idx="2"/>
            <a:endCxn id="42" idx="0"/>
          </p:cNvCxnSpPr>
          <p:nvPr/>
        </p:nvCxnSpPr>
        <p:spPr>
          <a:xfrm>
            <a:off x="7248194" y="3203242"/>
            <a:ext cx="243532" cy="286128"/>
          </a:xfrm>
          <a:prstGeom prst="straightConnector1">
            <a:avLst/>
          </a:prstGeom>
          <a:ln>
            <a:solidFill>
              <a:schemeClr val="accent3">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1" name="円/楕円 30">
            <a:extLst>
              <a:ext uri="{FF2B5EF4-FFF2-40B4-BE49-F238E27FC236}">
                <a16:creationId xmlns:a16="http://schemas.microsoft.com/office/drawing/2014/main" id="{65994E9C-C162-7E40-AF26-C233ED41D489}"/>
              </a:ext>
            </a:extLst>
          </p:cNvPr>
          <p:cNvSpPr/>
          <p:nvPr/>
        </p:nvSpPr>
        <p:spPr>
          <a:xfrm>
            <a:off x="2688145" y="3490765"/>
            <a:ext cx="288032" cy="28803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円/楕円 33">
            <a:extLst>
              <a:ext uri="{FF2B5EF4-FFF2-40B4-BE49-F238E27FC236}">
                <a16:creationId xmlns:a16="http://schemas.microsoft.com/office/drawing/2014/main" id="{419FADC3-24D4-DC43-B20C-FA6E060C7A18}"/>
              </a:ext>
            </a:extLst>
          </p:cNvPr>
          <p:cNvSpPr/>
          <p:nvPr/>
        </p:nvSpPr>
        <p:spPr>
          <a:xfrm>
            <a:off x="3962526" y="3490765"/>
            <a:ext cx="288032" cy="28803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a:extLst>
              <a:ext uri="{FF2B5EF4-FFF2-40B4-BE49-F238E27FC236}">
                <a16:creationId xmlns:a16="http://schemas.microsoft.com/office/drawing/2014/main" id="{61460669-9B73-E541-BD73-5411507DFC01}"/>
              </a:ext>
            </a:extLst>
          </p:cNvPr>
          <p:cNvSpPr/>
          <p:nvPr/>
        </p:nvSpPr>
        <p:spPr>
          <a:xfrm>
            <a:off x="4808822" y="3489370"/>
            <a:ext cx="288032" cy="28803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円/楕円 39">
            <a:extLst>
              <a:ext uri="{FF2B5EF4-FFF2-40B4-BE49-F238E27FC236}">
                <a16:creationId xmlns:a16="http://schemas.microsoft.com/office/drawing/2014/main" id="{A556D3E6-F9FE-B746-B80C-9758EFAA4D9C}"/>
              </a:ext>
            </a:extLst>
          </p:cNvPr>
          <p:cNvSpPr/>
          <p:nvPr/>
        </p:nvSpPr>
        <p:spPr>
          <a:xfrm>
            <a:off x="6501414" y="3496196"/>
            <a:ext cx="288032" cy="28803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円/楕円 41">
            <a:extLst>
              <a:ext uri="{FF2B5EF4-FFF2-40B4-BE49-F238E27FC236}">
                <a16:creationId xmlns:a16="http://schemas.microsoft.com/office/drawing/2014/main" id="{6483833A-3F70-CD4B-BDE9-11F358F8ADDD}"/>
              </a:ext>
            </a:extLst>
          </p:cNvPr>
          <p:cNvSpPr/>
          <p:nvPr/>
        </p:nvSpPr>
        <p:spPr>
          <a:xfrm>
            <a:off x="7347710" y="3489370"/>
            <a:ext cx="288032" cy="28803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F79D3230-746F-474D-A768-2537E4CEBC34}"/>
              </a:ext>
            </a:extLst>
          </p:cNvPr>
          <p:cNvSpPr/>
          <p:nvPr/>
        </p:nvSpPr>
        <p:spPr>
          <a:xfrm>
            <a:off x="4803071" y="4714003"/>
            <a:ext cx="288032" cy="288032"/>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円/楕円 58">
            <a:extLst>
              <a:ext uri="{FF2B5EF4-FFF2-40B4-BE49-F238E27FC236}">
                <a16:creationId xmlns:a16="http://schemas.microsoft.com/office/drawing/2014/main" id="{82D3C30A-0583-A243-8D2F-E7B46AE2D1D7}"/>
              </a:ext>
            </a:extLst>
          </p:cNvPr>
          <p:cNvSpPr/>
          <p:nvPr/>
        </p:nvSpPr>
        <p:spPr>
          <a:xfrm>
            <a:off x="3110479" y="4100366"/>
            <a:ext cx="288032" cy="288032"/>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a:extLst>
              <a:ext uri="{FF2B5EF4-FFF2-40B4-BE49-F238E27FC236}">
                <a16:creationId xmlns:a16="http://schemas.microsoft.com/office/drawing/2014/main" id="{57F7D2A6-1547-494E-9845-A04323D598BC}"/>
              </a:ext>
            </a:extLst>
          </p:cNvPr>
          <p:cNvSpPr/>
          <p:nvPr/>
        </p:nvSpPr>
        <p:spPr>
          <a:xfrm>
            <a:off x="4379923" y="4100366"/>
            <a:ext cx="288032" cy="288032"/>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a:extLst>
              <a:ext uri="{FF2B5EF4-FFF2-40B4-BE49-F238E27FC236}">
                <a16:creationId xmlns:a16="http://schemas.microsoft.com/office/drawing/2014/main" id="{DD24834A-1FB8-5F49-B8BA-5668314F910B}"/>
              </a:ext>
            </a:extLst>
          </p:cNvPr>
          <p:cNvSpPr/>
          <p:nvPr/>
        </p:nvSpPr>
        <p:spPr>
          <a:xfrm>
            <a:off x="5649367" y="4107192"/>
            <a:ext cx="288032" cy="288032"/>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a:extLst>
              <a:ext uri="{FF2B5EF4-FFF2-40B4-BE49-F238E27FC236}">
                <a16:creationId xmlns:a16="http://schemas.microsoft.com/office/drawing/2014/main" id="{13A2EA2A-9E13-C944-AC3F-EAD73D9EBDCA}"/>
              </a:ext>
            </a:extLst>
          </p:cNvPr>
          <p:cNvSpPr/>
          <p:nvPr/>
        </p:nvSpPr>
        <p:spPr>
          <a:xfrm>
            <a:off x="6918811" y="4105797"/>
            <a:ext cx="288032" cy="288032"/>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 name="グループ化 2">
            <a:extLst>
              <a:ext uri="{FF2B5EF4-FFF2-40B4-BE49-F238E27FC236}">
                <a16:creationId xmlns:a16="http://schemas.microsoft.com/office/drawing/2014/main" id="{6C4624FA-02EE-754A-B0FD-D3E7A753D0AB}"/>
              </a:ext>
            </a:extLst>
          </p:cNvPr>
          <p:cNvGrpSpPr/>
          <p:nvPr/>
        </p:nvGrpSpPr>
        <p:grpSpPr>
          <a:xfrm>
            <a:off x="4052783" y="5025272"/>
            <a:ext cx="1623133" cy="1607999"/>
            <a:chOff x="4052783" y="5025272"/>
            <a:chExt cx="1623133" cy="1607999"/>
          </a:xfrm>
        </p:grpSpPr>
        <p:pic>
          <p:nvPicPr>
            <p:cNvPr id="246" name="図 245">
              <a:extLst>
                <a:ext uri="{FF2B5EF4-FFF2-40B4-BE49-F238E27FC236}">
                  <a16:creationId xmlns:a16="http://schemas.microsoft.com/office/drawing/2014/main" id="{E581ED0E-1A0E-3F41-B979-717738D18DF3}"/>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a:ext>
              </a:extLst>
            </a:blip>
            <a:stretch>
              <a:fillRect/>
            </a:stretch>
          </p:blipFill>
          <p:spPr>
            <a:xfrm>
              <a:off x="4211960" y="5191274"/>
              <a:ext cx="1463956" cy="1441997"/>
            </a:xfrm>
            <a:prstGeom prst="rect">
              <a:avLst/>
            </a:prstGeom>
          </p:spPr>
        </p:pic>
        <p:sp>
          <p:nvSpPr>
            <p:cNvPr id="251" name="下矢印 250">
              <a:extLst>
                <a:ext uri="{FF2B5EF4-FFF2-40B4-BE49-F238E27FC236}">
                  <a16:creationId xmlns:a16="http://schemas.microsoft.com/office/drawing/2014/main" id="{2028BAA9-47E2-2042-90F0-230CFA84523B}"/>
                </a:ext>
              </a:extLst>
            </p:cNvPr>
            <p:cNvSpPr/>
            <p:nvPr/>
          </p:nvSpPr>
          <p:spPr>
            <a:xfrm>
              <a:off x="4846106" y="5025272"/>
              <a:ext cx="209833" cy="41021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テキスト ボックス 251">
              <a:extLst>
                <a:ext uri="{FF2B5EF4-FFF2-40B4-BE49-F238E27FC236}">
                  <a16:creationId xmlns:a16="http://schemas.microsoft.com/office/drawing/2014/main" id="{2B39FC29-8EC8-194F-8EFC-F69D54563045}"/>
                </a:ext>
              </a:extLst>
            </p:cNvPr>
            <p:cNvSpPr txBox="1"/>
            <p:nvPr/>
          </p:nvSpPr>
          <p:spPr>
            <a:xfrm>
              <a:off x="4052783" y="5435490"/>
              <a:ext cx="1005403" cy="338554"/>
            </a:xfrm>
            <a:prstGeom prst="rect">
              <a:avLst/>
            </a:prstGeom>
            <a:noFill/>
          </p:spPr>
          <p:txBody>
            <a:bodyPr wrap="none" rtlCol="0">
              <a:spAutoFit/>
            </a:bodyPr>
            <a:lstStyle/>
            <a:p>
              <a:r>
                <a:rPr kumimoji="1" lang="ja-JP" altLang="en-US" sz="1600">
                  <a:solidFill>
                    <a:srgbClr val="FF6666"/>
                  </a:solidFill>
                  <a:latin typeface="Meiryo" panose="020B0604030504040204" pitchFamily="34" charset="-128"/>
                  <a:ea typeface="Meiryo" panose="020B0604030504040204" pitchFamily="34" charset="-128"/>
                </a:rPr>
                <a:t>猫を認識</a:t>
              </a:r>
            </a:p>
          </p:txBody>
        </p:sp>
      </p:grpSp>
      <p:sp>
        <p:nvSpPr>
          <p:cNvPr id="253" name="テキスト ボックス 252">
            <a:extLst>
              <a:ext uri="{FF2B5EF4-FFF2-40B4-BE49-F238E27FC236}">
                <a16:creationId xmlns:a16="http://schemas.microsoft.com/office/drawing/2014/main" id="{3ECD3EEF-0FA0-1D45-A0BC-54CB77CFBE02}"/>
              </a:ext>
            </a:extLst>
          </p:cNvPr>
          <p:cNvSpPr txBox="1"/>
          <p:nvPr/>
        </p:nvSpPr>
        <p:spPr>
          <a:xfrm>
            <a:off x="924663" y="2693661"/>
            <a:ext cx="1107996" cy="492443"/>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特徴量</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r>
              <a:rPr lang="ja-JP" altLang="en-US" sz="800">
                <a:solidFill>
                  <a:schemeClr val="accent3">
                    <a:lumMod val="75000"/>
                  </a:schemeClr>
                </a:solidFill>
                <a:latin typeface="Meiryo" panose="020B0604030504040204" pitchFamily="34" charset="-128"/>
                <a:ea typeface="Meiryo" panose="020B0604030504040204" pitchFamily="34" charset="-128"/>
              </a:rPr>
              <a:t>猫の特徴を示す要素</a:t>
            </a:r>
            <a:endParaRPr kumimoji="1" lang="ja-JP" altLang="en-US" sz="800">
              <a:solidFill>
                <a:schemeClr val="accent3">
                  <a:lumMod val="75000"/>
                </a:schemeClr>
              </a:solidFill>
              <a:latin typeface="Meiryo" panose="020B0604030504040204" pitchFamily="34" charset="-128"/>
              <a:ea typeface="Meiryo" panose="020B0604030504040204" pitchFamily="34" charset="-128"/>
            </a:endParaRPr>
          </a:p>
        </p:txBody>
      </p:sp>
      <p:sp>
        <p:nvSpPr>
          <p:cNvPr id="254" name="テキスト ボックス 253">
            <a:extLst>
              <a:ext uri="{FF2B5EF4-FFF2-40B4-BE49-F238E27FC236}">
                <a16:creationId xmlns:a16="http://schemas.microsoft.com/office/drawing/2014/main" id="{EF536D47-71B2-0541-9981-5CD528280E92}"/>
              </a:ext>
            </a:extLst>
          </p:cNvPr>
          <p:cNvSpPr txBox="1"/>
          <p:nvPr/>
        </p:nvSpPr>
        <p:spPr>
          <a:xfrm>
            <a:off x="909197" y="3464109"/>
            <a:ext cx="1107996" cy="338554"/>
          </a:xfrm>
          <a:prstGeom prst="rect">
            <a:avLst/>
          </a:prstGeom>
          <a:noFill/>
        </p:spPr>
        <p:txBody>
          <a:bodyPr wrap="none" rtlCol="0">
            <a:spAutoFit/>
          </a:bodyPr>
          <a:lstStyle/>
          <a:p>
            <a:r>
              <a:rPr kumimoji="1" lang="ja-JP" altLang="en-US" sz="800">
                <a:solidFill>
                  <a:schemeClr val="accent6">
                    <a:lumMod val="75000"/>
                  </a:schemeClr>
                </a:solidFill>
                <a:latin typeface="Meiryo" panose="020B0604030504040204" pitchFamily="34" charset="-128"/>
                <a:ea typeface="Meiryo" panose="020B0604030504040204" pitchFamily="34" charset="-128"/>
              </a:rPr>
              <a:t>特定の特徴量に</a:t>
            </a:r>
            <a:endParaRPr kumimoji="1" lang="en-US" altLang="ja-JP" sz="8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800">
                <a:solidFill>
                  <a:schemeClr val="accent6">
                    <a:lumMod val="75000"/>
                  </a:schemeClr>
                </a:solidFill>
                <a:latin typeface="Meiryo" panose="020B0604030504040204" pitchFamily="34" charset="-128"/>
                <a:ea typeface="Meiryo" panose="020B0604030504040204" pitchFamily="34" charset="-128"/>
              </a:rPr>
              <a:t>反応するニューロン</a:t>
            </a:r>
          </a:p>
        </p:txBody>
      </p:sp>
      <p:sp>
        <p:nvSpPr>
          <p:cNvPr id="255" name="テキスト ボックス 254">
            <a:extLst>
              <a:ext uri="{FF2B5EF4-FFF2-40B4-BE49-F238E27FC236}">
                <a16:creationId xmlns:a16="http://schemas.microsoft.com/office/drawing/2014/main" id="{10E8ACEB-8F24-6947-8761-77E55FA6B867}"/>
              </a:ext>
            </a:extLst>
          </p:cNvPr>
          <p:cNvSpPr txBox="1"/>
          <p:nvPr/>
        </p:nvSpPr>
        <p:spPr>
          <a:xfrm>
            <a:off x="911688" y="4080536"/>
            <a:ext cx="1313180" cy="461665"/>
          </a:xfrm>
          <a:prstGeom prst="rect">
            <a:avLst/>
          </a:prstGeom>
          <a:noFill/>
        </p:spPr>
        <p:txBody>
          <a:bodyPr wrap="none" rtlCol="0">
            <a:spAutoFit/>
          </a:bodyPr>
          <a:lstStyle/>
          <a:p>
            <a:r>
              <a:rPr kumimoji="1" lang="ja-JP" altLang="en-US" sz="800">
                <a:solidFill>
                  <a:schemeClr val="accent6">
                    <a:lumMod val="75000"/>
                  </a:schemeClr>
                </a:solidFill>
                <a:latin typeface="Meiryo" panose="020B0604030504040204" pitchFamily="34" charset="-128"/>
                <a:ea typeface="Meiryo" panose="020B0604030504040204" pitchFamily="34" charset="-128"/>
              </a:rPr>
              <a:t>上位階層の特定・複数の</a:t>
            </a:r>
            <a:endParaRPr kumimoji="1" lang="en-US" altLang="ja-JP" sz="8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800">
                <a:solidFill>
                  <a:schemeClr val="accent6">
                    <a:lumMod val="75000"/>
                  </a:schemeClr>
                </a:solidFill>
                <a:latin typeface="Meiryo" panose="020B0604030504040204" pitchFamily="34" charset="-128"/>
                <a:ea typeface="Meiryo" panose="020B0604030504040204" pitchFamily="34" charset="-128"/>
              </a:rPr>
              <a:t>組合せが反応すると</a:t>
            </a:r>
            <a:endParaRPr kumimoji="1" lang="en-US" altLang="ja-JP" sz="8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800">
                <a:solidFill>
                  <a:schemeClr val="accent6">
                    <a:lumMod val="75000"/>
                  </a:schemeClr>
                </a:solidFill>
                <a:latin typeface="Meiryo" panose="020B0604030504040204" pitchFamily="34" charset="-128"/>
                <a:ea typeface="Meiryo" panose="020B0604030504040204" pitchFamily="34" charset="-128"/>
              </a:rPr>
              <a:t>反応するニューロン</a:t>
            </a:r>
          </a:p>
        </p:txBody>
      </p:sp>
      <p:sp>
        <p:nvSpPr>
          <p:cNvPr id="256" name="テキスト ボックス 255">
            <a:extLst>
              <a:ext uri="{FF2B5EF4-FFF2-40B4-BE49-F238E27FC236}">
                <a16:creationId xmlns:a16="http://schemas.microsoft.com/office/drawing/2014/main" id="{87E97092-DEF8-DC40-B18C-4CF8B084D813}"/>
              </a:ext>
            </a:extLst>
          </p:cNvPr>
          <p:cNvSpPr txBox="1"/>
          <p:nvPr/>
        </p:nvSpPr>
        <p:spPr>
          <a:xfrm>
            <a:off x="922614" y="4634012"/>
            <a:ext cx="1313180" cy="461665"/>
          </a:xfrm>
          <a:prstGeom prst="rect">
            <a:avLst/>
          </a:prstGeom>
          <a:noFill/>
        </p:spPr>
        <p:txBody>
          <a:bodyPr wrap="none" rtlCol="0">
            <a:spAutoFit/>
          </a:bodyPr>
          <a:lstStyle/>
          <a:p>
            <a:r>
              <a:rPr kumimoji="1" lang="ja-JP" altLang="en-US" sz="800">
                <a:solidFill>
                  <a:srgbClr val="FF6666"/>
                </a:solidFill>
                <a:latin typeface="Meiryo" panose="020B0604030504040204" pitchFamily="34" charset="-128"/>
                <a:ea typeface="Meiryo" panose="020B0604030504040204" pitchFamily="34" charset="-128"/>
              </a:rPr>
              <a:t>上位階層の特定・複数の</a:t>
            </a:r>
            <a:endParaRPr kumimoji="1" lang="en-US" altLang="ja-JP" sz="800" dirty="0">
              <a:solidFill>
                <a:srgbClr val="FF6666"/>
              </a:solidFill>
              <a:latin typeface="Meiryo" panose="020B0604030504040204" pitchFamily="34" charset="-128"/>
              <a:ea typeface="Meiryo" panose="020B0604030504040204" pitchFamily="34" charset="-128"/>
            </a:endParaRPr>
          </a:p>
          <a:p>
            <a:r>
              <a:rPr kumimoji="1" lang="ja-JP" altLang="en-US" sz="800">
                <a:solidFill>
                  <a:srgbClr val="FF6666"/>
                </a:solidFill>
                <a:latin typeface="Meiryo" panose="020B0604030504040204" pitchFamily="34" charset="-128"/>
                <a:ea typeface="Meiryo" panose="020B0604030504040204" pitchFamily="34" charset="-128"/>
              </a:rPr>
              <a:t>組合せが反応すると</a:t>
            </a:r>
            <a:endParaRPr kumimoji="1" lang="en-US" altLang="ja-JP" sz="800" dirty="0">
              <a:solidFill>
                <a:srgbClr val="FF6666"/>
              </a:solidFill>
              <a:latin typeface="Meiryo" panose="020B0604030504040204" pitchFamily="34" charset="-128"/>
              <a:ea typeface="Meiryo" panose="020B0604030504040204" pitchFamily="34" charset="-128"/>
            </a:endParaRPr>
          </a:p>
          <a:p>
            <a:r>
              <a:rPr kumimoji="1" lang="ja-JP" altLang="en-US" sz="800">
                <a:solidFill>
                  <a:srgbClr val="FF6666"/>
                </a:solidFill>
                <a:latin typeface="Meiryo" panose="020B0604030504040204" pitchFamily="34" charset="-128"/>
                <a:ea typeface="Meiryo" panose="020B0604030504040204" pitchFamily="34" charset="-128"/>
              </a:rPr>
              <a:t>反応するニューロン</a:t>
            </a:r>
          </a:p>
        </p:txBody>
      </p:sp>
      <p:sp>
        <p:nvSpPr>
          <p:cNvPr id="257" name="テキスト ボックス 256">
            <a:extLst>
              <a:ext uri="{FF2B5EF4-FFF2-40B4-BE49-F238E27FC236}">
                <a16:creationId xmlns:a16="http://schemas.microsoft.com/office/drawing/2014/main" id="{9D601521-71D4-114F-A3B1-24E625F5D4D3}"/>
              </a:ext>
            </a:extLst>
          </p:cNvPr>
          <p:cNvSpPr txBox="1"/>
          <p:nvPr/>
        </p:nvSpPr>
        <p:spPr>
          <a:xfrm>
            <a:off x="5915409" y="5136853"/>
            <a:ext cx="1877437" cy="461665"/>
          </a:xfrm>
          <a:prstGeom prst="rect">
            <a:avLst/>
          </a:prstGeom>
          <a:noFill/>
        </p:spPr>
        <p:txBody>
          <a:bodyPr wrap="none" rtlCol="0">
            <a:spAutoFit/>
          </a:bodyPr>
          <a:lstStyle/>
          <a:p>
            <a:r>
              <a:rPr kumimoji="1" lang="ja-JP" altLang="en-US" sz="1200">
                <a:solidFill>
                  <a:srgbClr val="FF6666"/>
                </a:solidFill>
                <a:latin typeface="Meiryo" panose="020B0604030504040204" pitchFamily="34" charset="-128"/>
                <a:ea typeface="Meiryo" panose="020B0604030504040204" pitchFamily="34" charset="-128"/>
              </a:rPr>
              <a:t>「猫」が入力されると</a:t>
            </a:r>
            <a:endParaRPr kumimoji="1" lang="en-US" altLang="ja-JP" sz="1200" dirty="0">
              <a:solidFill>
                <a:srgbClr val="FF6666"/>
              </a:solidFill>
              <a:latin typeface="Meiryo" panose="020B0604030504040204" pitchFamily="34" charset="-128"/>
              <a:ea typeface="Meiryo" panose="020B0604030504040204" pitchFamily="34" charset="-128"/>
            </a:endParaRPr>
          </a:p>
          <a:p>
            <a:r>
              <a:rPr kumimoji="1" lang="ja-JP" altLang="en-US" sz="1200">
                <a:solidFill>
                  <a:srgbClr val="FF6666"/>
                </a:solidFill>
                <a:latin typeface="Meiryo" panose="020B0604030504040204" pitchFamily="34" charset="-128"/>
                <a:ea typeface="Meiryo" panose="020B0604030504040204" pitchFamily="34" charset="-128"/>
              </a:rPr>
              <a:t>強く反応するニューロン</a:t>
            </a:r>
          </a:p>
        </p:txBody>
      </p:sp>
      <p:cxnSp>
        <p:nvCxnSpPr>
          <p:cNvPr id="258" name="直線矢印コネクタ 257">
            <a:extLst>
              <a:ext uri="{FF2B5EF4-FFF2-40B4-BE49-F238E27FC236}">
                <a16:creationId xmlns:a16="http://schemas.microsoft.com/office/drawing/2014/main" id="{CE39F7D5-24F0-054E-9CC2-BC06FFCCE6B0}"/>
              </a:ext>
            </a:extLst>
          </p:cNvPr>
          <p:cNvCxnSpPr>
            <a:cxnSpLocks/>
            <a:stCxn id="257" idx="1"/>
            <a:endCxn id="50" idx="5"/>
          </p:cNvCxnSpPr>
          <p:nvPr/>
        </p:nvCxnSpPr>
        <p:spPr>
          <a:xfrm flipH="1" flipV="1">
            <a:off x="5048922" y="4959854"/>
            <a:ext cx="866487" cy="407832"/>
          </a:xfrm>
          <a:prstGeom prst="straightConnector1">
            <a:avLst/>
          </a:prstGeom>
          <a:ln>
            <a:solidFill>
              <a:srgbClr val="FF6666"/>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62" name="テキスト ボックス 261">
            <a:extLst>
              <a:ext uri="{FF2B5EF4-FFF2-40B4-BE49-F238E27FC236}">
                <a16:creationId xmlns:a16="http://schemas.microsoft.com/office/drawing/2014/main" id="{A176E252-F699-8248-9270-005D594C587B}"/>
              </a:ext>
            </a:extLst>
          </p:cNvPr>
          <p:cNvSpPr txBox="1"/>
          <p:nvPr/>
        </p:nvSpPr>
        <p:spPr>
          <a:xfrm>
            <a:off x="897290" y="1546912"/>
            <a:ext cx="3570208" cy="600164"/>
          </a:xfrm>
          <a:prstGeom prst="rect">
            <a:avLst/>
          </a:prstGeom>
          <a:noFill/>
        </p:spPr>
        <p:txBody>
          <a:bodyPr wrap="none" rtlCol="0">
            <a:spAutoFit/>
          </a:bodyPr>
          <a:lstStyle/>
          <a:p>
            <a:r>
              <a:rPr kumimoji="1" lang="ja-JP" altLang="en-US" sz="1100">
                <a:solidFill>
                  <a:schemeClr val="accent3">
                    <a:lumMod val="75000"/>
                  </a:schemeClr>
                </a:solidFill>
                <a:latin typeface="Meiryo" panose="020B0604030504040204" pitchFamily="34" charset="-128"/>
                <a:ea typeface="Meiryo" panose="020B0604030504040204" pitchFamily="34" charset="-128"/>
              </a:rPr>
              <a:t>深層学習（ディープラーニング）以前の機械学習は、</a:t>
            </a:r>
            <a:endParaRPr kumimoji="1" lang="en-US" altLang="ja-JP" sz="1100" dirty="0">
              <a:solidFill>
                <a:schemeClr val="accent3">
                  <a:lumMod val="75000"/>
                </a:schemeClr>
              </a:solidFill>
              <a:latin typeface="Meiryo" panose="020B0604030504040204" pitchFamily="34" charset="-128"/>
              <a:ea typeface="Meiryo" panose="020B0604030504040204" pitchFamily="34" charset="-128"/>
            </a:endParaRPr>
          </a:p>
          <a:p>
            <a:r>
              <a:rPr lang="ja-JP" altLang="en-US" sz="1100">
                <a:solidFill>
                  <a:schemeClr val="accent3">
                    <a:lumMod val="75000"/>
                  </a:schemeClr>
                </a:solidFill>
                <a:latin typeface="Meiryo" panose="020B0604030504040204" pitchFamily="34" charset="-128"/>
                <a:ea typeface="Meiryo" panose="020B0604030504040204" pitchFamily="34" charset="-128"/>
              </a:rPr>
              <a:t>人間が設定しなければならなかったが、</a:t>
            </a:r>
            <a:endParaRPr kumimoji="1" lang="en-US" altLang="ja-JP" sz="1100"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sz="1100">
                <a:solidFill>
                  <a:schemeClr val="accent3">
                    <a:lumMod val="75000"/>
                  </a:schemeClr>
                </a:solidFill>
                <a:latin typeface="Meiryo" panose="020B0604030504040204" pitchFamily="34" charset="-128"/>
                <a:ea typeface="Meiryo" panose="020B0604030504040204" pitchFamily="34" charset="-128"/>
              </a:rPr>
              <a:t>深層学習はこれを自分で見つけ出す。</a:t>
            </a:r>
          </a:p>
        </p:txBody>
      </p:sp>
      <p:cxnSp>
        <p:nvCxnSpPr>
          <p:cNvPr id="264" name="直線矢印コネクタ 263">
            <a:extLst>
              <a:ext uri="{FF2B5EF4-FFF2-40B4-BE49-F238E27FC236}">
                <a16:creationId xmlns:a16="http://schemas.microsoft.com/office/drawing/2014/main" id="{C6B8302F-D7C8-3746-BF97-062FB92CE99F}"/>
              </a:ext>
            </a:extLst>
          </p:cNvPr>
          <p:cNvCxnSpPr>
            <a:cxnSpLocks/>
          </p:cNvCxnSpPr>
          <p:nvPr/>
        </p:nvCxnSpPr>
        <p:spPr>
          <a:xfrm flipH="1">
            <a:off x="1331641" y="2132856"/>
            <a:ext cx="681957" cy="566330"/>
          </a:xfrm>
          <a:prstGeom prst="straightConnector1">
            <a:avLst/>
          </a:prstGeom>
          <a:ln w="19050">
            <a:solidFill>
              <a:schemeClr val="accent3">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69" name="テキスト ボックス 268">
            <a:extLst>
              <a:ext uri="{FF2B5EF4-FFF2-40B4-BE49-F238E27FC236}">
                <a16:creationId xmlns:a16="http://schemas.microsoft.com/office/drawing/2014/main" id="{454877C6-B7C3-4B42-89D4-087419399605}"/>
              </a:ext>
            </a:extLst>
          </p:cNvPr>
          <p:cNvSpPr txBox="1"/>
          <p:nvPr/>
        </p:nvSpPr>
        <p:spPr>
          <a:xfrm>
            <a:off x="6745216" y="6244808"/>
            <a:ext cx="2441694" cy="338554"/>
          </a:xfrm>
          <a:prstGeom prst="rect">
            <a:avLst/>
          </a:prstGeom>
          <a:noFill/>
        </p:spPr>
        <p:txBody>
          <a:bodyPr wrap="none" rtlCol="0">
            <a:spAutoFit/>
          </a:bodyPr>
          <a:lstStyle/>
          <a:p>
            <a:r>
              <a:rPr kumimoji="1" lang="ja-JP" altLang="en-US" sz="800">
                <a:solidFill>
                  <a:srgbClr val="FF6666"/>
                </a:solidFill>
                <a:latin typeface="Meiryo" panose="020B0604030504040204" pitchFamily="34" charset="-128"/>
                <a:ea typeface="Meiryo" panose="020B0604030504040204" pitchFamily="34" charset="-128"/>
              </a:rPr>
              <a:t>ニューロンとは「神経細胞」。</a:t>
            </a:r>
            <a:endParaRPr kumimoji="1" lang="en-US" altLang="ja-JP" sz="800" dirty="0">
              <a:solidFill>
                <a:srgbClr val="FF6666"/>
              </a:solidFill>
              <a:latin typeface="Meiryo" panose="020B0604030504040204" pitchFamily="34" charset="-128"/>
              <a:ea typeface="Meiryo" panose="020B0604030504040204" pitchFamily="34" charset="-128"/>
            </a:endParaRPr>
          </a:p>
          <a:p>
            <a:r>
              <a:rPr kumimoji="1" lang="ja-JP" altLang="en-US" sz="800">
                <a:solidFill>
                  <a:srgbClr val="FF6666"/>
                </a:solidFill>
                <a:latin typeface="Meiryo" panose="020B0604030504040204" pitchFamily="34" charset="-128"/>
                <a:ea typeface="Meiryo" panose="020B0604030504040204" pitchFamily="34" charset="-128"/>
              </a:rPr>
              <a:t>その繋がりをニューラル・ネットワークという。</a:t>
            </a:r>
          </a:p>
        </p:txBody>
      </p:sp>
      <p:cxnSp>
        <p:nvCxnSpPr>
          <p:cNvPr id="270" name="直線コネクタ 269">
            <a:extLst>
              <a:ext uri="{FF2B5EF4-FFF2-40B4-BE49-F238E27FC236}">
                <a16:creationId xmlns:a16="http://schemas.microsoft.com/office/drawing/2014/main" id="{CAB3589D-58F2-0346-BC99-63EEFC2E578C}"/>
              </a:ext>
            </a:extLst>
          </p:cNvPr>
          <p:cNvCxnSpPr>
            <a:cxnSpLocks/>
            <a:stCxn id="68" idx="0"/>
            <a:endCxn id="40" idx="4"/>
          </p:cNvCxnSpPr>
          <p:nvPr/>
        </p:nvCxnSpPr>
        <p:spPr>
          <a:xfrm flipH="1" flipV="1">
            <a:off x="6645430" y="3784228"/>
            <a:ext cx="417397" cy="321569"/>
          </a:xfrm>
          <a:prstGeom prst="line">
            <a:avLst/>
          </a:prstGeom>
          <a:ln w="381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pic>
        <p:nvPicPr>
          <p:cNvPr id="154" name="図 153">
            <a:extLst>
              <a:ext uri="{FF2B5EF4-FFF2-40B4-BE49-F238E27FC236}">
                <a16:creationId xmlns:a16="http://schemas.microsoft.com/office/drawing/2014/main" id="{B0124DE4-586C-C943-8229-186B564C6DA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775304" y="3240342"/>
            <a:ext cx="192479" cy="553456"/>
          </a:xfrm>
          <a:prstGeom prst="rect">
            <a:avLst/>
          </a:prstGeom>
          <a:effectLst>
            <a:outerShdw blurRad="50800" dist="38100" dir="2700000" algn="tl" rotWithShape="0">
              <a:prstClr val="black">
                <a:alpha val="40000"/>
              </a:prstClr>
            </a:outerShdw>
          </a:effectLst>
        </p:spPr>
      </p:pic>
      <p:pic>
        <p:nvPicPr>
          <p:cNvPr id="155" name="図 154">
            <a:extLst>
              <a:ext uri="{FF2B5EF4-FFF2-40B4-BE49-F238E27FC236}">
                <a16:creationId xmlns:a16="http://schemas.microsoft.com/office/drawing/2014/main" id="{4C89525B-96FD-804D-A2D9-33119074B3E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121014" y="3356588"/>
            <a:ext cx="264659" cy="276662"/>
          </a:xfrm>
          <a:prstGeom prst="rect">
            <a:avLst/>
          </a:prstGeom>
          <a:effectLst>
            <a:outerShdw blurRad="50800" dist="38100" dir="2700000" algn="tl" rotWithShape="0">
              <a:prstClr val="black">
                <a:alpha val="40000"/>
              </a:prstClr>
            </a:outerShdw>
          </a:effectLst>
        </p:spPr>
      </p:pic>
      <p:pic>
        <p:nvPicPr>
          <p:cNvPr id="156" name="図 155">
            <a:extLst>
              <a:ext uri="{FF2B5EF4-FFF2-40B4-BE49-F238E27FC236}">
                <a16:creationId xmlns:a16="http://schemas.microsoft.com/office/drawing/2014/main" id="{554A2246-E09E-C845-833F-D3111A263D2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695442" y="3429031"/>
            <a:ext cx="522664" cy="181078"/>
          </a:xfrm>
          <a:prstGeom prst="rect">
            <a:avLst/>
          </a:prstGeom>
          <a:effectLst>
            <a:outerShdw blurRad="50800" dist="38100" dir="2700000" algn="tl" rotWithShape="0">
              <a:prstClr val="black">
                <a:alpha val="40000"/>
              </a:prstClr>
            </a:outerShdw>
          </a:effectLst>
        </p:spPr>
      </p:pic>
      <p:pic>
        <p:nvPicPr>
          <p:cNvPr id="157" name="図 156">
            <a:extLst>
              <a:ext uri="{FF2B5EF4-FFF2-40B4-BE49-F238E27FC236}">
                <a16:creationId xmlns:a16="http://schemas.microsoft.com/office/drawing/2014/main" id="{89C5B75A-E400-D649-9175-99AB1A89CEA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611037" y="3341480"/>
            <a:ext cx="259317" cy="274433"/>
          </a:xfrm>
          <a:prstGeom prst="rect">
            <a:avLst/>
          </a:prstGeom>
          <a:effectLst>
            <a:outerShdw blurRad="50800" dist="38100" dir="2700000" algn="tl" rotWithShape="0">
              <a:prstClr val="black">
                <a:alpha val="40000"/>
              </a:prstClr>
            </a:outerShdw>
          </a:effectLst>
        </p:spPr>
      </p:pic>
      <p:pic>
        <p:nvPicPr>
          <p:cNvPr id="158" name="図 157">
            <a:extLst>
              <a:ext uri="{FF2B5EF4-FFF2-40B4-BE49-F238E27FC236}">
                <a16:creationId xmlns:a16="http://schemas.microsoft.com/office/drawing/2014/main" id="{96005771-FC79-8046-81EC-7CEEA7FC2C0C}"/>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994064" y="4034960"/>
            <a:ext cx="281620" cy="420928"/>
          </a:xfrm>
          <a:prstGeom prst="rect">
            <a:avLst/>
          </a:prstGeom>
          <a:effectLst>
            <a:outerShdw blurRad="50800" dist="38100" dir="2700000" algn="tl" rotWithShape="0">
              <a:prstClr val="black">
                <a:alpha val="40000"/>
              </a:prstClr>
            </a:outerShdw>
          </a:effectLst>
        </p:spPr>
      </p:pic>
      <p:pic>
        <p:nvPicPr>
          <p:cNvPr id="177" name="図 176">
            <a:extLst>
              <a:ext uri="{FF2B5EF4-FFF2-40B4-BE49-F238E27FC236}">
                <a16:creationId xmlns:a16="http://schemas.microsoft.com/office/drawing/2014/main" id="{8E1D7513-D6BD-B744-80E1-30759D226992}"/>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275417" y="4127725"/>
            <a:ext cx="478305" cy="311833"/>
          </a:xfrm>
          <a:prstGeom prst="rect">
            <a:avLst/>
          </a:prstGeom>
          <a:effectLst>
            <a:outerShdw blurRad="50800" dist="38100" dir="2700000" algn="tl" rotWithShape="0">
              <a:prstClr val="black">
                <a:alpha val="40000"/>
              </a:prstClr>
            </a:outerShdw>
          </a:effectLst>
        </p:spPr>
      </p:pic>
      <p:pic>
        <p:nvPicPr>
          <p:cNvPr id="211" name="図 210">
            <a:extLst>
              <a:ext uri="{FF2B5EF4-FFF2-40B4-BE49-F238E27FC236}">
                <a16:creationId xmlns:a16="http://schemas.microsoft.com/office/drawing/2014/main" id="{7A8C6759-B28D-7B4B-A9DF-B9822B0A59C5}"/>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852590" y="3961748"/>
            <a:ext cx="420474" cy="416222"/>
          </a:xfrm>
          <a:prstGeom prst="rect">
            <a:avLst/>
          </a:prstGeom>
          <a:effectLst>
            <a:outerShdw blurRad="50800" dist="38100" dir="2700000" algn="tl" rotWithShape="0">
              <a:prstClr val="black">
                <a:alpha val="40000"/>
              </a:prstClr>
            </a:outerShdw>
          </a:effectLst>
        </p:spPr>
      </p:pic>
      <p:pic>
        <p:nvPicPr>
          <p:cNvPr id="213" name="図 212">
            <a:extLst>
              <a:ext uri="{FF2B5EF4-FFF2-40B4-BE49-F238E27FC236}">
                <a16:creationId xmlns:a16="http://schemas.microsoft.com/office/drawing/2014/main" id="{51351FE8-4FA6-9448-83AA-A2B4399A8885}"/>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552785" y="4239408"/>
            <a:ext cx="478305" cy="311833"/>
          </a:xfrm>
          <a:prstGeom prst="rect">
            <a:avLst/>
          </a:prstGeom>
          <a:effectLst>
            <a:outerShdw blurRad="50800" dist="38100" dir="2700000" algn="tl" rotWithShape="0">
              <a:prstClr val="black">
                <a:alpha val="40000"/>
              </a:prstClr>
            </a:outerShdw>
          </a:effectLst>
        </p:spPr>
      </p:pic>
      <p:pic>
        <p:nvPicPr>
          <p:cNvPr id="214" name="図 213">
            <a:extLst>
              <a:ext uri="{FF2B5EF4-FFF2-40B4-BE49-F238E27FC236}">
                <a16:creationId xmlns:a16="http://schemas.microsoft.com/office/drawing/2014/main" id="{0546326F-5C5B-CC40-9385-3B57A29ED8B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717578" y="3906872"/>
            <a:ext cx="259317" cy="274433"/>
          </a:xfrm>
          <a:prstGeom prst="rect">
            <a:avLst/>
          </a:prstGeom>
          <a:effectLst>
            <a:outerShdw blurRad="50800" dist="38100" dir="2700000" algn="tl" rotWithShape="0">
              <a:prstClr val="black">
                <a:alpha val="40000"/>
              </a:prstClr>
            </a:outerShdw>
          </a:effectLst>
        </p:spPr>
      </p:pic>
      <p:pic>
        <p:nvPicPr>
          <p:cNvPr id="216" name="図 215">
            <a:extLst>
              <a:ext uri="{FF2B5EF4-FFF2-40B4-BE49-F238E27FC236}">
                <a16:creationId xmlns:a16="http://schemas.microsoft.com/office/drawing/2014/main" id="{B9C62454-C6EE-F84A-ACE7-752430E80C95}"/>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771046" y="4642626"/>
            <a:ext cx="401921" cy="3958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3746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anim calcmode="lin" valueType="num">
                                      <p:cBhvr>
                                        <p:cTn id="7" dur="500" fill="hold"/>
                                        <p:tgtEl>
                                          <p:spTgt spid="216"/>
                                        </p:tgtEl>
                                        <p:attrNameLst>
                                          <p:attrName>ppt_w</p:attrName>
                                        </p:attrNameLst>
                                      </p:cBhvr>
                                      <p:tavLst>
                                        <p:tav tm="0">
                                          <p:val>
                                            <p:fltVal val="0"/>
                                          </p:val>
                                        </p:tav>
                                        <p:tav tm="100000">
                                          <p:val>
                                            <p:strVal val="#ppt_w"/>
                                          </p:val>
                                        </p:tav>
                                      </p:tavLst>
                                    </p:anim>
                                    <p:anim calcmode="lin" valueType="num">
                                      <p:cBhvr>
                                        <p:cTn id="8" dur="500" fill="hold"/>
                                        <p:tgtEl>
                                          <p:spTgt spid="216"/>
                                        </p:tgtEl>
                                        <p:attrNameLst>
                                          <p:attrName>ppt_h</p:attrName>
                                        </p:attrNameLst>
                                      </p:cBhvr>
                                      <p:tavLst>
                                        <p:tav tm="0">
                                          <p:val>
                                            <p:fltVal val="0"/>
                                          </p:val>
                                        </p:tav>
                                        <p:tav tm="100000">
                                          <p:val>
                                            <p:strVal val="#ppt_h"/>
                                          </p:val>
                                        </p:tav>
                                      </p:tavLst>
                                    </p:anim>
                                    <p:animEffect transition="in" filter="fade">
                                      <p:cBhvr>
                                        <p:cTn id="9" dur="500"/>
                                        <p:tgtEl>
                                          <p:spTgt spid="216"/>
                                        </p:tgtEl>
                                      </p:cBhvr>
                                    </p:animEffect>
                                  </p:childTnLst>
                                </p:cTn>
                              </p:par>
                              <p:par>
                                <p:cTn id="10" presetID="53" presetClass="entr" presetSubtype="16" fill="hold" nodeType="withEffect">
                                  <p:stCondLst>
                                    <p:cond delay="0"/>
                                  </p:stCondLst>
                                  <p:childTnLst>
                                    <p:set>
                                      <p:cBhvr>
                                        <p:cTn id="11" dur="1" fill="hold">
                                          <p:stCondLst>
                                            <p:cond delay="0"/>
                                          </p:stCondLst>
                                        </p:cTn>
                                        <p:tgtEl>
                                          <p:spTgt spid="154"/>
                                        </p:tgtEl>
                                        <p:attrNameLst>
                                          <p:attrName>style.visibility</p:attrName>
                                        </p:attrNameLst>
                                      </p:cBhvr>
                                      <p:to>
                                        <p:strVal val="visible"/>
                                      </p:to>
                                    </p:set>
                                    <p:anim calcmode="lin" valueType="num">
                                      <p:cBhvr>
                                        <p:cTn id="12" dur="500" fill="hold"/>
                                        <p:tgtEl>
                                          <p:spTgt spid="154"/>
                                        </p:tgtEl>
                                        <p:attrNameLst>
                                          <p:attrName>ppt_w</p:attrName>
                                        </p:attrNameLst>
                                      </p:cBhvr>
                                      <p:tavLst>
                                        <p:tav tm="0">
                                          <p:val>
                                            <p:fltVal val="0"/>
                                          </p:val>
                                        </p:tav>
                                        <p:tav tm="100000">
                                          <p:val>
                                            <p:strVal val="#ppt_w"/>
                                          </p:val>
                                        </p:tav>
                                      </p:tavLst>
                                    </p:anim>
                                    <p:anim calcmode="lin" valueType="num">
                                      <p:cBhvr>
                                        <p:cTn id="13" dur="500" fill="hold"/>
                                        <p:tgtEl>
                                          <p:spTgt spid="154"/>
                                        </p:tgtEl>
                                        <p:attrNameLst>
                                          <p:attrName>ppt_h</p:attrName>
                                        </p:attrNameLst>
                                      </p:cBhvr>
                                      <p:tavLst>
                                        <p:tav tm="0">
                                          <p:val>
                                            <p:fltVal val="0"/>
                                          </p:val>
                                        </p:tav>
                                        <p:tav tm="100000">
                                          <p:val>
                                            <p:strVal val="#ppt_h"/>
                                          </p:val>
                                        </p:tav>
                                      </p:tavLst>
                                    </p:anim>
                                    <p:animEffect transition="in" filter="fade">
                                      <p:cBhvr>
                                        <p:cTn id="14" dur="500"/>
                                        <p:tgtEl>
                                          <p:spTgt spid="154"/>
                                        </p:tgtEl>
                                      </p:cBhvr>
                                    </p:animEffect>
                                  </p:childTnLst>
                                </p:cTn>
                              </p:par>
                              <p:par>
                                <p:cTn id="15" presetID="53" presetClass="entr" presetSubtype="16" fill="hold" nodeType="withEffect">
                                  <p:stCondLst>
                                    <p:cond delay="0"/>
                                  </p:stCondLst>
                                  <p:childTnLst>
                                    <p:set>
                                      <p:cBhvr>
                                        <p:cTn id="16" dur="1" fill="hold">
                                          <p:stCondLst>
                                            <p:cond delay="0"/>
                                          </p:stCondLst>
                                        </p:cTn>
                                        <p:tgtEl>
                                          <p:spTgt spid="155"/>
                                        </p:tgtEl>
                                        <p:attrNameLst>
                                          <p:attrName>style.visibility</p:attrName>
                                        </p:attrNameLst>
                                      </p:cBhvr>
                                      <p:to>
                                        <p:strVal val="visible"/>
                                      </p:to>
                                    </p:set>
                                    <p:anim calcmode="lin" valueType="num">
                                      <p:cBhvr>
                                        <p:cTn id="17" dur="500" fill="hold"/>
                                        <p:tgtEl>
                                          <p:spTgt spid="155"/>
                                        </p:tgtEl>
                                        <p:attrNameLst>
                                          <p:attrName>ppt_w</p:attrName>
                                        </p:attrNameLst>
                                      </p:cBhvr>
                                      <p:tavLst>
                                        <p:tav tm="0">
                                          <p:val>
                                            <p:fltVal val="0"/>
                                          </p:val>
                                        </p:tav>
                                        <p:tav tm="100000">
                                          <p:val>
                                            <p:strVal val="#ppt_w"/>
                                          </p:val>
                                        </p:tav>
                                      </p:tavLst>
                                    </p:anim>
                                    <p:anim calcmode="lin" valueType="num">
                                      <p:cBhvr>
                                        <p:cTn id="18" dur="500" fill="hold"/>
                                        <p:tgtEl>
                                          <p:spTgt spid="155"/>
                                        </p:tgtEl>
                                        <p:attrNameLst>
                                          <p:attrName>ppt_h</p:attrName>
                                        </p:attrNameLst>
                                      </p:cBhvr>
                                      <p:tavLst>
                                        <p:tav tm="0">
                                          <p:val>
                                            <p:fltVal val="0"/>
                                          </p:val>
                                        </p:tav>
                                        <p:tav tm="100000">
                                          <p:val>
                                            <p:strVal val="#ppt_h"/>
                                          </p:val>
                                        </p:tav>
                                      </p:tavLst>
                                    </p:anim>
                                    <p:animEffect transition="in" filter="fade">
                                      <p:cBhvr>
                                        <p:cTn id="19" dur="500"/>
                                        <p:tgtEl>
                                          <p:spTgt spid="155"/>
                                        </p:tgtEl>
                                      </p:cBhvr>
                                    </p:animEffect>
                                  </p:childTnLst>
                                </p:cTn>
                              </p:par>
                              <p:par>
                                <p:cTn id="20" presetID="53" presetClass="entr" presetSubtype="16" fill="hold" nodeType="withEffect">
                                  <p:stCondLst>
                                    <p:cond delay="0"/>
                                  </p:stCondLst>
                                  <p:childTnLst>
                                    <p:set>
                                      <p:cBhvr>
                                        <p:cTn id="21" dur="1" fill="hold">
                                          <p:stCondLst>
                                            <p:cond delay="0"/>
                                          </p:stCondLst>
                                        </p:cTn>
                                        <p:tgtEl>
                                          <p:spTgt spid="156"/>
                                        </p:tgtEl>
                                        <p:attrNameLst>
                                          <p:attrName>style.visibility</p:attrName>
                                        </p:attrNameLst>
                                      </p:cBhvr>
                                      <p:to>
                                        <p:strVal val="visible"/>
                                      </p:to>
                                    </p:set>
                                    <p:anim calcmode="lin" valueType="num">
                                      <p:cBhvr>
                                        <p:cTn id="22" dur="500" fill="hold"/>
                                        <p:tgtEl>
                                          <p:spTgt spid="156"/>
                                        </p:tgtEl>
                                        <p:attrNameLst>
                                          <p:attrName>ppt_w</p:attrName>
                                        </p:attrNameLst>
                                      </p:cBhvr>
                                      <p:tavLst>
                                        <p:tav tm="0">
                                          <p:val>
                                            <p:fltVal val="0"/>
                                          </p:val>
                                        </p:tav>
                                        <p:tav tm="100000">
                                          <p:val>
                                            <p:strVal val="#ppt_w"/>
                                          </p:val>
                                        </p:tav>
                                      </p:tavLst>
                                    </p:anim>
                                    <p:anim calcmode="lin" valueType="num">
                                      <p:cBhvr>
                                        <p:cTn id="23" dur="500" fill="hold"/>
                                        <p:tgtEl>
                                          <p:spTgt spid="156"/>
                                        </p:tgtEl>
                                        <p:attrNameLst>
                                          <p:attrName>ppt_h</p:attrName>
                                        </p:attrNameLst>
                                      </p:cBhvr>
                                      <p:tavLst>
                                        <p:tav tm="0">
                                          <p:val>
                                            <p:fltVal val="0"/>
                                          </p:val>
                                        </p:tav>
                                        <p:tav tm="100000">
                                          <p:val>
                                            <p:strVal val="#ppt_h"/>
                                          </p:val>
                                        </p:tav>
                                      </p:tavLst>
                                    </p:anim>
                                    <p:animEffect transition="in" filter="fade">
                                      <p:cBhvr>
                                        <p:cTn id="24" dur="500"/>
                                        <p:tgtEl>
                                          <p:spTgt spid="156"/>
                                        </p:tgtEl>
                                      </p:cBhvr>
                                    </p:animEffect>
                                  </p:childTnLst>
                                </p:cTn>
                              </p:par>
                              <p:par>
                                <p:cTn id="25" presetID="53" presetClass="entr" presetSubtype="16" fill="hold" nodeType="withEffect">
                                  <p:stCondLst>
                                    <p:cond delay="0"/>
                                  </p:stCondLst>
                                  <p:childTnLst>
                                    <p:set>
                                      <p:cBhvr>
                                        <p:cTn id="26" dur="1" fill="hold">
                                          <p:stCondLst>
                                            <p:cond delay="0"/>
                                          </p:stCondLst>
                                        </p:cTn>
                                        <p:tgtEl>
                                          <p:spTgt spid="177"/>
                                        </p:tgtEl>
                                        <p:attrNameLst>
                                          <p:attrName>style.visibility</p:attrName>
                                        </p:attrNameLst>
                                      </p:cBhvr>
                                      <p:to>
                                        <p:strVal val="visible"/>
                                      </p:to>
                                    </p:set>
                                    <p:anim calcmode="lin" valueType="num">
                                      <p:cBhvr>
                                        <p:cTn id="27" dur="500" fill="hold"/>
                                        <p:tgtEl>
                                          <p:spTgt spid="177"/>
                                        </p:tgtEl>
                                        <p:attrNameLst>
                                          <p:attrName>ppt_w</p:attrName>
                                        </p:attrNameLst>
                                      </p:cBhvr>
                                      <p:tavLst>
                                        <p:tav tm="0">
                                          <p:val>
                                            <p:fltVal val="0"/>
                                          </p:val>
                                        </p:tav>
                                        <p:tav tm="100000">
                                          <p:val>
                                            <p:strVal val="#ppt_w"/>
                                          </p:val>
                                        </p:tav>
                                      </p:tavLst>
                                    </p:anim>
                                    <p:anim calcmode="lin" valueType="num">
                                      <p:cBhvr>
                                        <p:cTn id="28" dur="500" fill="hold"/>
                                        <p:tgtEl>
                                          <p:spTgt spid="177"/>
                                        </p:tgtEl>
                                        <p:attrNameLst>
                                          <p:attrName>ppt_h</p:attrName>
                                        </p:attrNameLst>
                                      </p:cBhvr>
                                      <p:tavLst>
                                        <p:tav tm="0">
                                          <p:val>
                                            <p:fltVal val="0"/>
                                          </p:val>
                                        </p:tav>
                                        <p:tav tm="100000">
                                          <p:val>
                                            <p:strVal val="#ppt_h"/>
                                          </p:val>
                                        </p:tav>
                                      </p:tavLst>
                                    </p:anim>
                                    <p:animEffect transition="in" filter="fade">
                                      <p:cBhvr>
                                        <p:cTn id="29" dur="500"/>
                                        <p:tgtEl>
                                          <p:spTgt spid="177"/>
                                        </p:tgtEl>
                                      </p:cBhvr>
                                    </p:animEffect>
                                  </p:childTnLst>
                                </p:cTn>
                              </p:par>
                              <p:par>
                                <p:cTn id="30" presetID="53" presetClass="entr" presetSubtype="16" fill="hold" nodeType="withEffect">
                                  <p:stCondLst>
                                    <p:cond delay="0"/>
                                  </p:stCondLst>
                                  <p:childTnLst>
                                    <p:set>
                                      <p:cBhvr>
                                        <p:cTn id="31" dur="1" fill="hold">
                                          <p:stCondLst>
                                            <p:cond delay="0"/>
                                          </p:stCondLst>
                                        </p:cTn>
                                        <p:tgtEl>
                                          <p:spTgt spid="158"/>
                                        </p:tgtEl>
                                        <p:attrNameLst>
                                          <p:attrName>style.visibility</p:attrName>
                                        </p:attrNameLst>
                                      </p:cBhvr>
                                      <p:to>
                                        <p:strVal val="visible"/>
                                      </p:to>
                                    </p:set>
                                    <p:anim calcmode="lin" valueType="num">
                                      <p:cBhvr>
                                        <p:cTn id="32" dur="500" fill="hold"/>
                                        <p:tgtEl>
                                          <p:spTgt spid="158"/>
                                        </p:tgtEl>
                                        <p:attrNameLst>
                                          <p:attrName>ppt_w</p:attrName>
                                        </p:attrNameLst>
                                      </p:cBhvr>
                                      <p:tavLst>
                                        <p:tav tm="0">
                                          <p:val>
                                            <p:fltVal val="0"/>
                                          </p:val>
                                        </p:tav>
                                        <p:tav tm="100000">
                                          <p:val>
                                            <p:strVal val="#ppt_w"/>
                                          </p:val>
                                        </p:tav>
                                      </p:tavLst>
                                    </p:anim>
                                    <p:anim calcmode="lin" valueType="num">
                                      <p:cBhvr>
                                        <p:cTn id="33" dur="500" fill="hold"/>
                                        <p:tgtEl>
                                          <p:spTgt spid="158"/>
                                        </p:tgtEl>
                                        <p:attrNameLst>
                                          <p:attrName>ppt_h</p:attrName>
                                        </p:attrNameLst>
                                      </p:cBhvr>
                                      <p:tavLst>
                                        <p:tav tm="0">
                                          <p:val>
                                            <p:fltVal val="0"/>
                                          </p:val>
                                        </p:tav>
                                        <p:tav tm="100000">
                                          <p:val>
                                            <p:strVal val="#ppt_h"/>
                                          </p:val>
                                        </p:tav>
                                      </p:tavLst>
                                    </p:anim>
                                    <p:animEffect transition="in" filter="fade">
                                      <p:cBhvr>
                                        <p:cTn id="34" dur="500"/>
                                        <p:tgtEl>
                                          <p:spTgt spid="158"/>
                                        </p:tgtEl>
                                      </p:cBhvr>
                                    </p:animEffect>
                                  </p:childTnLst>
                                </p:cTn>
                              </p:par>
                              <p:par>
                                <p:cTn id="35" presetID="53" presetClass="entr" presetSubtype="16" fill="hold" nodeType="withEffect">
                                  <p:stCondLst>
                                    <p:cond delay="0"/>
                                  </p:stCondLst>
                                  <p:childTnLst>
                                    <p:set>
                                      <p:cBhvr>
                                        <p:cTn id="36" dur="1" fill="hold">
                                          <p:stCondLst>
                                            <p:cond delay="0"/>
                                          </p:stCondLst>
                                        </p:cTn>
                                        <p:tgtEl>
                                          <p:spTgt spid="213"/>
                                        </p:tgtEl>
                                        <p:attrNameLst>
                                          <p:attrName>style.visibility</p:attrName>
                                        </p:attrNameLst>
                                      </p:cBhvr>
                                      <p:to>
                                        <p:strVal val="visible"/>
                                      </p:to>
                                    </p:set>
                                    <p:anim calcmode="lin" valueType="num">
                                      <p:cBhvr>
                                        <p:cTn id="37" dur="500" fill="hold"/>
                                        <p:tgtEl>
                                          <p:spTgt spid="213"/>
                                        </p:tgtEl>
                                        <p:attrNameLst>
                                          <p:attrName>ppt_w</p:attrName>
                                        </p:attrNameLst>
                                      </p:cBhvr>
                                      <p:tavLst>
                                        <p:tav tm="0">
                                          <p:val>
                                            <p:fltVal val="0"/>
                                          </p:val>
                                        </p:tav>
                                        <p:tav tm="100000">
                                          <p:val>
                                            <p:strVal val="#ppt_w"/>
                                          </p:val>
                                        </p:tav>
                                      </p:tavLst>
                                    </p:anim>
                                    <p:anim calcmode="lin" valueType="num">
                                      <p:cBhvr>
                                        <p:cTn id="38" dur="500" fill="hold"/>
                                        <p:tgtEl>
                                          <p:spTgt spid="213"/>
                                        </p:tgtEl>
                                        <p:attrNameLst>
                                          <p:attrName>ppt_h</p:attrName>
                                        </p:attrNameLst>
                                      </p:cBhvr>
                                      <p:tavLst>
                                        <p:tav tm="0">
                                          <p:val>
                                            <p:fltVal val="0"/>
                                          </p:val>
                                        </p:tav>
                                        <p:tav tm="100000">
                                          <p:val>
                                            <p:strVal val="#ppt_h"/>
                                          </p:val>
                                        </p:tav>
                                      </p:tavLst>
                                    </p:anim>
                                    <p:animEffect transition="in" filter="fade">
                                      <p:cBhvr>
                                        <p:cTn id="39" dur="500"/>
                                        <p:tgtEl>
                                          <p:spTgt spid="213"/>
                                        </p:tgtEl>
                                      </p:cBhvr>
                                    </p:animEffect>
                                  </p:childTnLst>
                                </p:cTn>
                              </p:par>
                              <p:par>
                                <p:cTn id="40" presetID="53" presetClass="entr" presetSubtype="16" fill="hold" nodeType="withEffect">
                                  <p:stCondLst>
                                    <p:cond delay="0"/>
                                  </p:stCondLst>
                                  <p:childTnLst>
                                    <p:set>
                                      <p:cBhvr>
                                        <p:cTn id="41" dur="1" fill="hold">
                                          <p:stCondLst>
                                            <p:cond delay="0"/>
                                          </p:stCondLst>
                                        </p:cTn>
                                        <p:tgtEl>
                                          <p:spTgt spid="157"/>
                                        </p:tgtEl>
                                        <p:attrNameLst>
                                          <p:attrName>style.visibility</p:attrName>
                                        </p:attrNameLst>
                                      </p:cBhvr>
                                      <p:to>
                                        <p:strVal val="visible"/>
                                      </p:to>
                                    </p:set>
                                    <p:anim calcmode="lin" valueType="num">
                                      <p:cBhvr>
                                        <p:cTn id="42" dur="500" fill="hold"/>
                                        <p:tgtEl>
                                          <p:spTgt spid="157"/>
                                        </p:tgtEl>
                                        <p:attrNameLst>
                                          <p:attrName>ppt_w</p:attrName>
                                        </p:attrNameLst>
                                      </p:cBhvr>
                                      <p:tavLst>
                                        <p:tav tm="0">
                                          <p:val>
                                            <p:fltVal val="0"/>
                                          </p:val>
                                        </p:tav>
                                        <p:tav tm="100000">
                                          <p:val>
                                            <p:strVal val="#ppt_w"/>
                                          </p:val>
                                        </p:tav>
                                      </p:tavLst>
                                    </p:anim>
                                    <p:anim calcmode="lin" valueType="num">
                                      <p:cBhvr>
                                        <p:cTn id="43" dur="500" fill="hold"/>
                                        <p:tgtEl>
                                          <p:spTgt spid="157"/>
                                        </p:tgtEl>
                                        <p:attrNameLst>
                                          <p:attrName>ppt_h</p:attrName>
                                        </p:attrNameLst>
                                      </p:cBhvr>
                                      <p:tavLst>
                                        <p:tav tm="0">
                                          <p:val>
                                            <p:fltVal val="0"/>
                                          </p:val>
                                        </p:tav>
                                        <p:tav tm="100000">
                                          <p:val>
                                            <p:strVal val="#ppt_h"/>
                                          </p:val>
                                        </p:tav>
                                      </p:tavLst>
                                    </p:anim>
                                    <p:animEffect transition="in" filter="fade">
                                      <p:cBhvr>
                                        <p:cTn id="44" dur="500"/>
                                        <p:tgtEl>
                                          <p:spTgt spid="157"/>
                                        </p:tgtEl>
                                      </p:cBhvr>
                                    </p:animEffect>
                                  </p:childTnLst>
                                </p:cTn>
                              </p:par>
                              <p:par>
                                <p:cTn id="45" presetID="53" presetClass="entr" presetSubtype="16" fill="hold" nodeType="withEffect">
                                  <p:stCondLst>
                                    <p:cond delay="0"/>
                                  </p:stCondLst>
                                  <p:childTnLst>
                                    <p:set>
                                      <p:cBhvr>
                                        <p:cTn id="46" dur="1" fill="hold">
                                          <p:stCondLst>
                                            <p:cond delay="0"/>
                                          </p:stCondLst>
                                        </p:cTn>
                                        <p:tgtEl>
                                          <p:spTgt spid="211"/>
                                        </p:tgtEl>
                                        <p:attrNameLst>
                                          <p:attrName>style.visibility</p:attrName>
                                        </p:attrNameLst>
                                      </p:cBhvr>
                                      <p:to>
                                        <p:strVal val="visible"/>
                                      </p:to>
                                    </p:set>
                                    <p:anim calcmode="lin" valueType="num">
                                      <p:cBhvr>
                                        <p:cTn id="47" dur="500" fill="hold"/>
                                        <p:tgtEl>
                                          <p:spTgt spid="211"/>
                                        </p:tgtEl>
                                        <p:attrNameLst>
                                          <p:attrName>ppt_w</p:attrName>
                                        </p:attrNameLst>
                                      </p:cBhvr>
                                      <p:tavLst>
                                        <p:tav tm="0">
                                          <p:val>
                                            <p:fltVal val="0"/>
                                          </p:val>
                                        </p:tav>
                                        <p:tav tm="100000">
                                          <p:val>
                                            <p:strVal val="#ppt_w"/>
                                          </p:val>
                                        </p:tav>
                                      </p:tavLst>
                                    </p:anim>
                                    <p:anim calcmode="lin" valueType="num">
                                      <p:cBhvr>
                                        <p:cTn id="48" dur="500" fill="hold"/>
                                        <p:tgtEl>
                                          <p:spTgt spid="211"/>
                                        </p:tgtEl>
                                        <p:attrNameLst>
                                          <p:attrName>ppt_h</p:attrName>
                                        </p:attrNameLst>
                                      </p:cBhvr>
                                      <p:tavLst>
                                        <p:tav tm="0">
                                          <p:val>
                                            <p:fltVal val="0"/>
                                          </p:val>
                                        </p:tav>
                                        <p:tav tm="100000">
                                          <p:val>
                                            <p:strVal val="#ppt_h"/>
                                          </p:val>
                                        </p:tav>
                                      </p:tavLst>
                                    </p:anim>
                                    <p:animEffect transition="in" filter="fade">
                                      <p:cBhvr>
                                        <p:cTn id="49" dur="500"/>
                                        <p:tgtEl>
                                          <p:spTgt spid="211"/>
                                        </p:tgtEl>
                                      </p:cBhvr>
                                    </p:animEffect>
                                  </p:childTnLst>
                                </p:cTn>
                              </p:par>
                              <p:par>
                                <p:cTn id="50" presetID="53" presetClass="entr" presetSubtype="16" fill="hold" nodeType="withEffect">
                                  <p:stCondLst>
                                    <p:cond delay="0"/>
                                  </p:stCondLst>
                                  <p:childTnLst>
                                    <p:set>
                                      <p:cBhvr>
                                        <p:cTn id="51" dur="1" fill="hold">
                                          <p:stCondLst>
                                            <p:cond delay="0"/>
                                          </p:stCondLst>
                                        </p:cTn>
                                        <p:tgtEl>
                                          <p:spTgt spid="214"/>
                                        </p:tgtEl>
                                        <p:attrNameLst>
                                          <p:attrName>style.visibility</p:attrName>
                                        </p:attrNameLst>
                                      </p:cBhvr>
                                      <p:to>
                                        <p:strVal val="visible"/>
                                      </p:to>
                                    </p:set>
                                    <p:anim calcmode="lin" valueType="num">
                                      <p:cBhvr>
                                        <p:cTn id="52" dur="500" fill="hold"/>
                                        <p:tgtEl>
                                          <p:spTgt spid="214"/>
                                        </p:tgtEl>
                                        <p:attrNameLst>
                                          <p:attrName>ppt_w</p:attrName>
                                        </p:attrNameLst>
                                      </p:cBhvr>
                                      <p:tavLst>
                                        <p:tav tm="0">
                                          <p:val>
                                            <p:fltVal val="0"/>
                                          </p:val>
                                        </p:tav>
                                        <p:tav tm="100000">
                                          <p:val>
                                            <p:strVal val="#ppt_w"/>
                                          </p:val>
                                        </p:tav>
                                      </p:tavLst>
                                    </p:anim>
                                    <p:anim calcmode="lin" valueType="num">
                                      <p:cBhvr>
                                        <p:cTn id="53" dur="500" fill="hold"/>
                                        <p:tgtEl>
                                          <p:spTgt spid="214"/>
                                        </p:tgtEl>
                                        <p:attrNameLst>
                                          <p:attrName>ppt_h</p:attrName>
                                        </p:attrNameLst>
                                      </p:cBhvr>
                                      <p:tavLst>
                                        <p:tav tm="0">
                                          <p:val>
                                            <p:fltVal val="0"/>
                                          </p:val>
                                        </p:tav>
                                        <p:tav tm="100000">
                                          <p:val>
                                            <p:strVal val="#ppt_h"/>
                                          </p:val>
                                        </p:tav>
                                      </p:tavLst>
                                    </p:anim>
                                    <p:animEffect transition="in" filter="fade">
                                      <p:cBhvr>
                                        <p:cTn id="54" dur="500"/>
                                        <p:tgtEl>
                                          <p:spTgt spid="214"/>
                                        </p:tgtEl>
                                      </p:cBhvr>
                                    </p:animEffect>
                                  </p:childTnLst>
                                </p:cTn>
                              </p:par>
                            </p:childTnLst>
                          </p:cTn>
                        </p:par>
                        <p:par>
                          <p:cTn id="55" fill="hold">
                            <p:stCondLst>
                              <p:cond delay="500"/>
                            </p:stCondLst>
                            <p:childTnLst>
                              <p:par>
                                <p:cTn id="56" presetID="22" presetClass="entr" presetSubtype="1" fill="hold" nodeType="after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up)">
                                      <p:cBhvr>
                                        <p:cTn id="5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図 148">
            <a:extLst>
              <a:ext uri="{FF2B5EF4-FFF2-40B4-BE49-F238E27FC236}">
                <a16:creationId xmlns:a16="http://schemas.microsoft.com/office/drawing/2014/main" id="{2EE48715-1F62-2448-A72E-64BC4BF280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4737" y="5045564"/>
            <a:ext cx="714791" cy="928300"/>
          </a:xfrm>
          <a:prstGeom prst="rect">
            <a:avLst/>
          </a:prstGeom>
          <a:ln>
            <a:noFill/>
          </a:ln>
          <a:effectLst>
            <a:outerShdw blurRad="292100" dist="139700" dir="2700000" algn="tl" rotWithShape="0">
              <a:srgbClr val="333333">
                <a:alpha val="65000"/>
              </a:srgbClr>
            </a:outerShdw>
          </a:effectLst>
        </p:spPr>
      </p:pic>
      <p:grpSp>
        <p:nvGrpSpPr>
          <p:cNvPr id="23" name="グループ化 22">
            <a:extLst>
              <a:ext uri="{FF2B5EF4-FFF2-40B4-BE49-F238E27FC236}">
                <a16:creationId xmlns:a16="http://schemas.microsoft.com/office/drawing/2014/main" id="{ECC644FA-0A07-D74A-80DA-B7C931888354}"/>
              </a:ext>
            </a:extLst>
          </p:cNvPr>
          <p:cNvGrpSpPr/>
          <p:nvPr/>
        </p:nvGrpSpPr>
        <p:grpSpPr>
          <a:xfrm>
            <a:off x="1961586" y="5133704"/>
            <a:ext cx="1569660" cy="1137716"/>
            <a:chOff x="1961586" y="5133704"/>
            <a:chExt cx="1569660" cy="1137716"/>
          </a:xfrm>
        </p:grpSpPr>
        <p:sp>
          <p:nvSpPr>
            <p:cNvPr id="150" name="右矢印 149">
              <a:extLst>
                <a:ext uri="{FF2B5EF4-FFF2-40B4-BE49-F238E27FC236}">
                  <a16:creationId xmlns:a16="http://schemas.microsoft.com/office/drawing/2014/main" id="{D2279AC1-7094-E543-AE40-CD447F1EFF4C}"/>
                </a:ext>
              </a:extLst>
            </p:cNvPr>
            <p:cNvSpPr/>
            <p:nvPr/>
          </p:nvSpPr>
          <p:spPr>
            <a:xfrm rot="10800000">
              <a:off x="2277533" y="5390229"/>
              <a:ext cx="1146988" cy="323394"/>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テキスト ボックス 154">
              <a:extLst>
                <a:ext uri="{FF2B5EF4-FFF2-40B4-BE49-F238E27FC236}">
                  <a16:creationId xmlns:a16="http://schemas.microsoft.com/office/drawing/2014/main" id="{425C4369-1C92-3C4E-ACE4-F3307ABB58B6}"/>
                </a:ext>
              </a:extLst>
            </p:cNvPr>
            <p:cNvSpPr txBox="1"/>
            <p:nvPr/>
          </p:nvSpPr>
          <p:spPr>
            <a:xfrm>
              <a:off x="1961586" y="5994421"/>
              <a:ext cx="1569660" cy="276999"/>
            </a:xfrm>
            <a:prstGeom prst="rect">
              <a:avLst/>
            </a:prstGeom>
            <a:noFill/>
          </p:spPr>
          <p:txBody>
            <a:bodyPr wrap="none" rtlCol="0">
              <a:spAutoFit/>
            </a:bodyPr>
            <a:lstStyle/>
            <a:p>
              <a:pPr algn="ctr"/>
              <a:r>
                <a:rPr kumimoji="1" lang="ja-JP" altLang="en-US" sz="1200" b="1">
                  <a:solidFill>
                    <a:srgbClr val="C00000"/>
                  </a:solidFill>
                  <a:latin typeface="Meiryo" panose="020B0604030504040204" pitchFamily="34" charset="-128"/>
                  <a:ea typeface="Meiryo" panose="020B0604030504040204" pitchFamily="34" charset="-128"/>
                </a:rPr>
                <a:t>これはイチゴです！</a:t>
              </a:r>
            </a:p>
          </p:txBody>
        </p:sp>
        <p:sp>
          <p:nvSpPr>
            <p:cNvPr id="160" name="テキスト ボックス 159">
              <a:extLst>
                <a:ext uri="{FF2B5EF4-FFF2-40B4-BE49-F238E27FC236}">
                  <a16:creationId xmlns:a16="http://schemas.microsoft.com/office/drawing/2014/main" id="{9F731C93-683B-6149-B5FB-38AB1435146C}"/>
                </a:ext>
              </a:extLst>
            </p:cNvPr>
            <p:cNvSpPr txBox="1"/>
            <p:nvPr/>
          </p:nvSpPr>
          <p:spPr>
            <a:xfrm>
              <a:off x="2527860" y="5133704"/>
              <a:ext cx="646332" cy="369332"/>
            </a:xfrm>
            <a:prstGeom prst="rect">
              <a:avLst/>
            </a:prstGeom>
            <a:noFill/>
          </p:spPr>
          <p:txBody>
            <a:bodyPr wrap="none" rtlCol="0">
              <a:spAutoFit/>
            </a:bodyPr>
            <a:lstStyle/>
            <a:p>
              <a:pPr algn="ctr"/>
              <a:r>
                <a:rPr kumimoji="1" lang="ja-JP" altLang="en-US" b="1">
                  <a:solidFill>
                    <a:srgbClr val="C00000"/>
                  </a:solidFill>
                  <a:latin typeface="Meiryo" panose="020B0604030504040204" pitchFamily="34" charset="-128"/>
                  <a:ea typeface="Meiryo" panose="020B0604030504040204" pitchFamily="34" charset="-128"/>
                </a:rPr>
                <a:t>推論</a:t>
              </a:r>
            </a:p>
          </p:txBody>
        </p:sp>
      </p:grpSp>
      <p:grpSp>
        <p:nvGrpSpPr>
          <p:cNvPr id="21" name="グループ化 20">
            <a:extLst>
              <a:ext uri="{FF2B5EF4-FFF2-40B4-BE49-F238E27FC236}">
                <a16:creationId xmlns:a16="http://schemas.microsoft.com/office/drawing/2014/main" id="{44840C30-770D-5445-A7FC-B317B181E521}"/>
              </a:ext>
            </a:extLst>
          </p:cNvPr>
          <p:cNvGrpSpPr/>
          <p:nvPr/>
        </p:nvGrpSpPr>
        <p:grpSpPr>
          <a:xfrm>
            <a:off x="3325142" y="4440653"/>
            <a:ext cx="5422243" cy="2010947"/>
            <a:chOff x="3325142" y="4440653"/>
            <a:chExt cx="5422243" cy="2010947"/>
          </a:xfrm>
        </p:grpSpPr>
        <p:pic>
          <p:nvPicPr>
            <p:cNvPr id="4" name="図 3">
              <a:extLst>
                <a:ext uri="{FF2B5EF4-FFF2-40B4-BE49-F238E27FC236}">
                  <a16:creationId xmlns:a16="http://schemas.microsoft.com/office/drawing/2014/main" id="{E338AFCA-2AF0-234B-992D-1486F60B536F}"/>
                </a:ext>
              </a:extLst>
            </p:cNvPr>
            <p:cNvPicPr>
              <a:picLocks noChangeAspect="1"/>
            </p:cNvPicPr>
            <p:nvPr/>
          </p:nvPicPr>
          <p:blipFill>
            <a:blip r:embed="rId4"/>
            <a:stretch>
              <a:fillRect/>
            </a:stretch>
          </p:blipFill>
          <p:spPr>
            <a:xfrm>
              <a:off x="3325142" y="4440653"/>
              <a:ext cx="3960669" cy="2010947"/>
            </a:xfrm>
            <a:prstGeom prst="rect">
              <a:avLst/>
            </a:prstGeom>
          </p:spPr>
        </p:pic>
        <p:cxnSp>
          <p:nvCxnSpPr>
            <p:cNvPr id="115" name="直線コネクタ 114">
              <a:extLst>
                <a:ext uri="{FF2B5EF4-FFF2-40B4-BE49-F238E27FC236}">
                  <a16:creationId xmlns:a16="http://schemas.microsoft.com/office/drawing/2014/main" id="{3EB51802-028E-D64B-A8FE-0E476A825FA6}"/>
                </a:ext>
              </a:extLst>
            </p:cNvPr>
            <p:cNvCxnSpPr>
              <a:cxnSpLocks/>
            </p:cNvCxnSpPr>
            <p:nvPr/>
          </p:nvCxnSpPr>
          <p:spPr>
            <a:xfrm>
              <a:off x="3705605" y="4868642"/>
              <a:ext cx="679756" cy="687398"/>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16" name="直線コネクタ 115">
              <a:extLst>
                <a:ext uri="{FF2B5EF4-FFF2-40B4-BE49-F238E27FC236}">
                  <a16:creationId xmlns:a16="http://schemas.microsoft.com/office/drawing/2014/main" id="{4A879D9A-F85E-4644-B312-E7B6A2654B11}"/>
                </a:ext>
              </a:extLst>
            </p:cNvPr>
            <p:cNvCxnSpPr>
              <a:cxnSpLocks/>
            </p:cNvCxnSpPr>
            <p:nvPr/>
          </p:nvCxnSpPr>
          <p:spPr>
            <a:xfrm>
              <a:off x="3721008" y="5276235"/>
              <a:ext cx="664353" cy="279805"/>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17" name="直線コネクタ 116">
              <a:extLst>
                <a:ext uri="{FF2B5EF4-FFF2-40B4-BE49-F238E27FC236}">
                  <a16:creationId xmlns:a16="http://schemas.microsoft.com/office/drawing/2014/main" id="{64BAEADC-6263-A04B-8C6B-74421463FE94}"/>
                </a:ext>
              </a:extLst>
            </p:cNvPr>
            <p:cNvCxnSpPr>
              <a:cxnSpLocks/>
            </p:cNvCxnSpPr>
            <p:nvPr/>
          </p:nvCxnSpPr>
          <p:spPr>
            <a:xfrm>
              <a:off x="3711587" y="6046123"/>
              <a:ext cx="673774" cy="104021"/>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18" name="直線コネクタ 117">
              <a:extLst>
                <a:ext uri="{FF2B5EF4-FFF2-40B4-BE49-F238E27FC236}">
                  <a16:creationId xmlns:a16="http://schemas.microsoft.com/office/drawing/2014/main" id="{79F416C3-BDFF-EC42-A15C-F2741F7BC063}"/>
                </a:ext>
              </a:extLst>
            </p:cNvPr>
            <p:cNvCxnSpPr>
              <a:cxnSpLocks/>
            </p:cNvCxnSpPr>
            <p:nvPr/>
          </p:nvCxnSpPr>
          <p:spPr>
            <a:xfrm flipV="1">
              <a:off x="3721008" y="5749071"/>
              <a:ext cx="664353" cy="303727"/>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19" name="直線コネクタ 118">
              <a:extLst>
                <a:ext uri="{FF2B5EF4-FFF2-40B4-BE49-F238E27FC236}">
                  <a16:creationId xmlns:a16="http://schemas.microsoft.com/office/drawing/2014/main" id="{23BCB544-E134-C644-8C23-84646EB9E094}"/>
                </a:ext>
              </a:extLst>
            </p:cNvPr>
            <p:cNvCxnSpPr>
              <a:cxnSpLocks/>
            </p:cNvCxnSpPr>
            <p:nvPr/>
          </p:nvCxnSpPr>
          <p:spPr>
            <a:xfrm>
              <a:off x="3721008" y="5660816"/>
              <a:ext cx="664353" cy="90186"/>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20" name="直線コネクタ 119">
              <a:extLst>
                <a:ext uri="{FF2B5EF4-FFF2-40B4-BE49-F238E27FC236}">
                  <a16:creationId xmlns:a16="http://schemas.microsoft.com/office/drawing/2014/main" id="{14FBB09A-A583-714C-9823-87EE887EDFDC}"/>
                </a:ext>
              </a:extLst>
            </p:cNvPr>
            <p:cNvCxnSpPr>
              <a:cxnSpLocks/>
            </p:cNvCxnSpPr>
            <p:nvPr/>
          </p:nvCxnSpPr>
          <p:spPr>
            <a:xfrm flipV="1">
              <a:off x="3705938" y="5556040"/>
              <a:ext cx="679423" cy="110729"/>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21" name="直線コネクタ 120">
              <a:extLst>
                <a:ext uri="{FF2B5EF4-FFF2-40B4-BE49-F238E27FC236}">
                  <a16:creationId xmlns:a16="http://schemas.microsoft.com/office/drawing/2014/main" id="{8B9CD04C-CF41-A14C-B41A-0179254AB820}"/>
                </a:ext>
              </a:extLst>
            </p:cNvPr>
            <p:cNvCxnSpPr>
              <a:cxnSpLocks/>
            </p:cNvCxnSpPr>
            <p:nvPr/>
          </p:nvCxnSpPr>
          <p:spPr>
            <a:xfrm flipV="1">
              <a:off x="3721008" y="4771296"/>
              <a:ext cx="664353" cy="260680"/>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22" name="直線コネクタ 121">
              <a:extLst>
                <a:ext uri="{FF2B5EF4-FFF2-40B4-BE49-F238E27FC236}">
                  <a16:creationId xmlns:a16="http://schemas.microsoft.com/office/drawing/2014/main" id="{6587B8CB-5D96-2F45-B886-41B5DE23983D}"/>
                </a:ext>
              </a:extLst>
            </p:cNvPr>
            <p:cNvCxnSpPr>
              <a:cxnSpLocks/>
            </p:cNvCxnSpPr>
            <p:nvPr/>
          </p:nvCxnSpPr>
          <p:spPr>
            <a:xfrm>
              <a:off x="3705272" y="5028394"/>
              <a:ext cx="695492" cy="108358"/>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23" name="直線コネクタ 122">
              <a:extLst>
                <a:ext uri="{FF2B5EF4-FFF2-40B4-BE49-F238E27FC236}">
                  <a16:creationId xmlns:a16="http://schemas.microsoft.com/office/drawing/2014/main" id="{74AB109A-81D5-8149-ABDE-69234EBB141D}"/>
                </a:ext>
              </a:extLst>
            </p:cNvPr>
            <p:cNvCxnSpPr>
              <a:cxnSpLocks/>
            </p:cNvCxnSpPr>
            <p:nvPr/>
          </p:nvCxnSpPr>
          <p:spPr>
            <a:xfrm flipV="1">
              <a:off x="3721008" y="5758861"/>
              <a:ext cx="679756" cy="473586"/>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24" name="直線コネクタ 123">
              <a:extLst>
                <a:ext uri="{FF2B5EF4-FFF2-40B4-BE49-F238E27FC236}">
                  <a16:creationId xmlns:a16="http://schemas.microsoft.com/office/drawing/2014/main" id="{22C515A8-4301-FE4D-BC92-4594BBEA6D25}"/>
                </a:ext>
              </a:extLst>
            </p:cNvPr>
            <p:cNvCxnSpPr>
              <a:cxnSpLocks/>
            </p:cNvCxnSpPr>
            <p:nvPr/>
          </p:nvCxnSpPr>
          <p:spPr>
            <a:xfrm>
              <a:off x="3705272" y="4866998"/>
              <a:ext cx="695492" cy="1287940"/>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25" name="直線コネクタ 124">
              <a:extLst>
                <a:ext uri="{FF2B5EF4-FFF2-40B4-BE49-F238E27FC236}">
                  <a16:creationId xmlns:a16="http://schemas.microsoft.com/office/drawing/2014/main" id="{F77C8B55-18C2-5346-A3F4-CEEA3BD8C282}"/>
                </a:ext>
              </a:extLst>
            </p:cNvPr>
            <p:cNvCxnSpPr>
              <a:cxnSpLocks/>
            </p:cNvCxnSpPr>
            <p:nvPr/>
          </p:nvCxnSpPr>
          <p:spPr>
            <a:xfrm flipV="1">
              <a:off x="3711586" y="5149591"/>
              <a:ext cx="689178" cy="297398"/>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26" name="直線コネクタ 125">
              <a:extLst>
                <a:ext uri="{FF2B5EF4-FFF2-40B4-BE49-F238E27FC236}">
                  <a16:creationId xmlns:a16="http://schemas.microsoft.com/office/drawing/2014/main" id="{D1DDB8C2-55EA-F447-B872-2183A0FB46A7}"/>
                </a:ext>
              </a:extLst>
            </p:cNvPr>
            <p:cNvCxnSpPr>
              <a:cxnSpLocks/>
            </p:cNvCxnSpPr>
            <p:nvPr/>
          </p:nvCxnSpPr>
          <p:spPr>
            <a:xfrm flipV="1">
              <a:off x="3726174" y="5140824"/>
              <a:ext cx="684011" cy="700165"/>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27" name="直線コネクタ 126">
              <a:extLst>
                <a:ext uri="{FF2B5EF4-FFF2-40B4-BE49-F238E27FC236}">
                  <a16:creationId xmlns:a16="http://schemas.microsoft.com/office/drawing/2014/main" id="{912C429D-9D2D-3D48-A152-0E4267B2D964}"/>
                </a:ext>
              </a:extLst>
            </p:cNvPr>
            <p:cNvCxnSpPr>
              <a:cxnSpLocks/>
            </p:cNvCxnSpPr>
            <p:nvPr/>
          </p:nvCxnSpPr>
          <p:spPr>
            <a:xfrm flipV="1">
              <a:off x="3710675" y="4753349"/>
              <a:ext cx="684108" cy="710515"/>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28" name="直線コネクタ 127">
              <a:extLst>
                <a:ext uri="{FF2B5EF4-FFF2-40B4-BE49-F238E27FC236}">
                  <a16:creationId xmlns:a16="http://schemas.microsoft.com/office/drawing/2014/main" id="{0BF66D4D-8F16-BF4F-8708-610EFD9EF27A}"/>
                </a:ext>
              </a:extLst>
            </p:cNvPr>
            <p:cNvCxnSpPr>
              <a:cxnSpLocks/>
            </p:cNvCxnSpPr>
            <p:nvPr/>
          </p:nvCxnSpPr>
          <p:spPr>
            <a:xfrm>
              <a:off x="4505039" y="5158354"/>
              <a:ext cx="700412" cy="181219"/>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29" name="直線コネクタ 128">
              <a:extLst>
                <a:ext uri="{FF2B5EF4-FFF2-40B4-BE49-F238E27FC236}">
                  <a16:creationId xmlns:a16="http://schemas.microsoft.com/office/drawing/2014/main" id="{D7656D7C-29E6-9A40-9A7F-15B4D8C12DEB}"/>
                </a:ext>
              </a:extLst>
            </p:cNvPr>
            <p:cNvCxnSpPr>
              <a:cxnSpLocks/>
            </p:cNvCxnSpPr>
            <p:nvPr/>
          </p:nvCxnSpPr>
          <p:spPr>
            <a:xfrm>
              <a:off x="4515371" y="4755398"/>
              <a:ext cx="700412" cy="181219"/>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30" name="直線コネクタ 129">
              <a:extLst>
                <a:ext uri="{FF2B5EF4-FFF2-40B4-BE49-F238E27FC236}">
                  <a16:creationId xmlns:a16="http://schemas.microsoft.com/office/drawing/2014/main" id="{D9D0FB80-98AC-DF42-A07E-DB622616F996}"/>
                </a:ext>
              </a:extLst>
            </p:cNvPr>
            <p:cNvCxnSpPr>
              <a:cxnSpLocks/>
            </p:cNvCxnSpPr>
            <p:nvPr/>
          </p:nvCxnSpPr>
          <p:spPr>
            <a:xfrm>
              <a:off x="4515371" y="4762373"/>
              <a:ext cx="700412" cy="557821"/>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31" name="直線コネクタ 130">
              <a:extLst>
                <a:ext uri="{FF2B5EF4-FFF2-40B4-BE49-F238E27FC236}">
                  <a16:creationId xmlns:a16="http://schemas.microsoft.com/office/drawing/2014/main" id="{25E4E49C-7744-6442-A8AB-75C22AEC199A}"/>
                </a:ext>
              </a:extLst>
            </p:cNvPr>
            <p:cNvCxnSpPr>
              <a:cxnSpLocks/>
            </p:cNvCxnSpPr>
            <p:nvPr/>
          </p:nvCxnSpPr>
          <p:spPr>
            <a:xfrm flipV="1">
              <a:off x="4524910" y="4936617"/>
              <a:ext cx="690873" cy="634285"/>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32" name="直線コネクタ 131">
              <a:extLst>
                <a:ext uri="{FF2B5EF4-FFF2-40B4-BE49-F238E27FC236}">
                  <a16:creationId xmlns:a16="http://schemas.microsoft.com/office/drawing/2014/main" id="{3BDFFB63-4F5F-9D40-B8C2-EFE1BE227157}"/>
                </a:ext>
              </a:extLst>
            </p:cNvPr>
            <p:cNvCxnSpPr>
              <a:cxnSpLocks/>
            </p:cNvCxnSpPr>
            <p:nvPr/>
          </p:nvCxnSpPr>
          <p:spPr>
            <a:xfrm flipV="1">
              <a:off x="4524792" y="5745146"/>
              <a:ext cx="680659" cy="9634"/>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33" name="直線コネクタ 132">
              <a:extLst>
                <a:ext uri="{FF2B5EF4-FFF2-40B4-BE49-F238E27FC236}">
                  <a16:creationId xmlns:a16="http://schemas.microsoft.com/office/drawing/2014/main" id="{688DBE54-7A19-F840-9960-92F132262EEC}"/>
                </a:ext>
              </a:extLst>
            </p:cNvPr>
            <p:cNvCxnSpPr>
              <a:cxnSpLocks/>
            </p:cNvCxnSpPr>
            <p:nvPr/>
          </p:nvCxnSpPr>
          <p:spPr>
            <a:xfrm flipV="1">
              <a:off x="4515371" y="6122196"/>
              <a:ext cx="680659" cy="32322"/>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34" name="直線コネクタ 133">
              <a:extLst>
                <a:ext uri="{FF2B5EF4-FFF2-40B4-BE49-F238E27FC236}">
                  <a16:creationId xmlns:a16="http://schemas.microsoft.com/office/drawing/2014/main" id="{B1DDAA2D-3819-DB4A-B558-BA9D8D054D2D}"/>
                </a:ext>
              </a:extLst>
            </p:cNvPr>
            <p:cNvCxnSpPr>
              <a:cxnSpLocks/>
            </p:cNvCxnSpPr>
            <p:nvPr/>
          </p:nvCxnSpPr>
          <p:spPr>
            <a:xfrm flipV="1">
              <a:off x="4515371" y="5749071"/>
              <a:ext cx="690080" cy="401074"/>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35" name="直線コネクタ 134">
              <a:extLst>
                <a:ext uri="{FF2B5EF4-FFF2-40B4-BE49-F238E27FC236}">
                  <a16:creationId xmlns:a16="http://schemas.microsoft.com/office/drawing/2014/main" id="{273574CF-5FC4-004F-99E9-7571363F78F4}"/>
                </a:ext>
              </a:extLst>
            </p:cNvPr>
            <p:cNvCxnSpPr>
              <a:cxnSpLocks/>
            </p:cNvCxnSpPr>
            <p:nvPr/>
          </p:nvCxnSpPr>
          <p:spPr>
            <a:xfrm>
              <a:off x="4522075" y="5168183"/>
              <a:ext cx="692915" cy="981961"/>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36" name="直線コネクタ 135">
              <a:extLst>
                <a:ext uri="{FF2B5EF4-FFF2-40B4-BE49-F238E27FC236}">
                  <a16:creationId xmlns:a16="http://schemas.microsoft.com/office/drawing/2014/main" id="{8CF31DFB-C3C9-D548-98A0-43F9D4DC1E6F}"/>
                </a:ext>
              </a:extLst>
            </p:cNvPr>
            <p:cNvCxnSpPr>
              <a:cxnSpLocks/>
            </p:cNvCxnSpPr>
            <p:nvPr/>
          </p:nvCxnSpPr>
          <p:spPr>
            <a:xfrm flipV="1">
              <a:off x="5308773" y="4740675"/>
              <a:ext cx="702590" cy="194560"/>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37" name="直線コネクタ 136">
              <a:extLst>
                <a:ext uri="{FF2B5EF4-FFF2-40B4-BE49-F238E27FC236}">
                  <a16:creationId xmlns:a16="http://schemas.microsoft.com/office/drawing/2014/main" id="{66100C9B-D95D-6844-A83B-AF535FA83495}"/>
                </a:ext>
              </a:extLst>
            </p:cNvPr>
            <p:cNvCxnSpPr>
              <a:cxnSpLocks/>
            </p:cNvCxnSpPr>
            <p:nvPr/>
          </p:nvCxnSpPr>
          <p:spPr>
            <a:xfrm flipV="1">
              <a:off x="5317341" y="5158354"/>
              <a:ext cx="694022" cy="192173"/>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38" name="直線コネクタ 137">
              <a:extLst>
                <a:ext uri="{FF2B5EF4-FFF2-40B4-BE49-F238E27FC236}">
                  <a16:creationId xmlns:a16="http://schemas.microsoft.com/office/drawing/2014/main" id="{DBBD80D3-51A3-2E43-8758-3FAF90C7303A}"/>
                </a:ext>
              </a:extLst>
            </p:cNvPr>
            <p:cNvCxnSpPr>
              <a:cxnSpLocks/>
            </p:cNvCxnSpPr>
            <p:nvPr/>
          </p:nvCxnSpPr>
          <p:spPr>
            <a:xfrm>
              <a:off x="5308663" y="5754781"/>
              <a:ext cx="702700" cy="180136"/>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39" name="直線コネクタ 138">
              <a:extLst>
                <a:ext uri="{FF2B5EF4-FFF2-40B4-BE49-F238E27FC236}">
                  <a16:creationId xmlns:a16="http://schemas.microsoft.com/office/drawing/2014/main" id="{830C0687-8F65-5648-A752-27E8E041B93C}"/>
                </a:ext>
              </a:extLst>
            </p:cNvPr>
            <p:cNvCxnSpPr>
              <a:cxnSpLocks/>
            </p:cNvCxnSpPr>
            <p:nvPr/>
          </p:nvCxnSpPr>
          <p:spPr>
            <a:xfrm flipV="1">
              <a:off x="5324161" y="5934917"/>
              <a:ext cx="687202" cy="217654"/>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40" name="直線コネクタ 139">
              <a:extLst>
                <a:ext uri="{FF2B5EF4-FFF2-40B4-BE49-F238E27FC236}">
                  <a16:creationId xmlns:a16="http://schemas.microsoft.com/office/drawing/2014/main" id="{81B52A29-F2DA-4243-9278-91816AA81A67}"/>
                </a:ext>
              </a:extLst>
            </p:cNvPr>
            <p:cNvCxnSpPr>
              <a:cxnSpLocks/>
            </p:cNvCxnSpPr>
            <p:nvPr/>
          </p:nvCxnSpPr>
          <p:spPr>
            <a:xfrm>
              <a:off x="5324161" y="4935235"/>
              <a:ext cx="687202" cy="999682"/>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41" name="直線コネクタ 140">
              <a:extLst>
                <a:ext uri="{FF2B5EF4-FFF2-40B4-BE49-F238E27FC236}">
                  <a16:creationId xmlns:a16="http://schemas.microsoft.com/office/drawing/2014/main" id="{479F9C3C-2856-2845-B11E-F30E8B2AAC74}"/>
                </a:ext>
              </a:extLst>
            </p:cNvPr>
            <p:cNvCxnSpPr>
              <a:cxnSpLocks/>
            </p:cNvCxnSpPr>
            <p:nvPr/>
          </p:nvCxnSpPr>
          <p:spPr>
            <a:xfrm>
              <a:off x="5303607" y="5369187"/>
              <a:ext cx="707756" cy="385593"/>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42" name="直線コネクタ 141">
              <a:extLst>
                <a:ext uri="{FF2B5EF4-FFF2-40B4-BE49-F238E27FC236}">
                  <a16:creationId xmlns:a16="http://schemas.microsoft.com/office/drawing/2014/main" id="{D4C655BE-9C99-E047-8A85-FBB5BF470F36}"/>
                </a:ext>
              </a:extLst>
            </p:cNvPr>
            <p:cNvCxnSpPr>
              <a:cxnSpLocks/>
            </p:cNvCxnSpPr>
            <p:nvPr/>
          </p:nvCxnSpPr>
          <p:spPr>
            <a:xfrm flipV="1">
              <a:off x="5307009" y="4724934"/>
              <a:ext cx="704354" cy="1440377"/>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43" name="直線コネクタ 142">
              <a:extLst>
                <a:ext uri="{FF2B5EF4-FFF2-40B4-BE49-F238E27FC236}">
                  <a16:creationId xmlns:a16="http://schemas.microsoft.com/office/drawing/2014/main" id="{07A33CC5-D1E5-DE40-9F40-BE6285DBA63C}"/>
                </a:ext>
              </a:extLst>
            </p:cNvPr>
            <p:cNvCxnSpPr>
              <a:cxnSpLocks/>
            </p:cNvCxnSpPr>
            <p:nvPr/>
          </p:nvCxnSpPr>
          <p:spPr>
            <a:xfrm flipV="1">
              <a:off x="5307009" y="5734104"/>
              <a:ext cx="704354" cy="40193"/>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44" name="直線コネクタ 143">
              <a:extLst>
                <a:ext uri="{FF2B5EF4-FFF2-40B4-BE49-F238E27FC236}">
                  <a16:creationId xmlns:a16="http://schemas.microsoft.com/office/drawing/2014/main" id="{3C9BE888-7AF8-EC44-8264-5833C351B5B1}"/>
                </a:ext>
              </a:extLst>
            </p:cNvPr>
            <p:cNvCxnSpPr>
              <a:cxnSpLocks/>
            </p:cNvCxnSpPr>
            <p:nvPr/>
          </p:nvCxnSpPr>
          <p:spPr>
            <a:xfrm>
              <a:off x="6104353" y="4764754"/>
              <a:ext cx="718088" cy="484209"/>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45" name="直線コネクタ 144">
              <a:extLst>
                <a:ext uri="{FF2B5EF4-FFF2-40B4-BE49-F238E27FC236}">
                  <a16:creationId xmlns:a16="http://schemas.microsoft.com/office/drawing/2014/main" id="{DD3A7838-4DF6-1C4F-A8C2-F2C14E4B6BD4}"/>
                </a:ext>
              </a:extLst>
            </p:cNvPr>
            <p:cNvCxnSpPr>
              <a:cxnSpLocks/>
            </p:cNvCxnSpPr>
            <p:nvPr/>
          </p:nvCxnSpPr>
          <p:spPr>
            <a:xfrm>
              <a:off x="6125017" y="5172876"/>
              <a:ext cx="697424" cy="290988"/>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46" name="直線コネクタ 145">
              <a:extLst>
                <a:ext uri="{FF2B5EF4-FFF2-40B4-BE49-F238E27FC236}">
                  <a16:creationId xmlns:a16="http://schemas.microsoft.com/office/drawing/2014/main" id="{655C943E-58E8-2C43-9054-C89D1160D81B}"/>
                </a:ext>
              </a:extLst>
            </p:cNvPr>
            <p:cNvCxnSpPr>
              <a:cxnSpLocks/>
            </p:cNvCxnSpPr>
            <p:nvPr/>
          </p:nvCxnSpPr>
          <p:spPr>
            <a:xfrm flipV="1">
              <a:off x="6135350" y="5626886"/>
              <a:ext cx="687091" cy="109096"/>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47" name="直線コネクタ 146">
              <a:extLst>
                <a:ext uri="{FF2B5EF4-FFF2-40B4-BE49-F238E27FC236}">
                  <a16:creationId xmlns:a16="http://schemas.microsoft.com/office/drawing/2014/main" id="{A1E01384-B8F0-D84D-8A86-88CEBD7DC9C2}"/>
                </a:ext>
              </a:extLst>
            </p:cNvPr>
            <p:cNvCxnSpPr>
              <a:cxnSpLocks/>
            </p:cNvCxnSpPr>
            <p:nvPr/>
          </p:nvCxnSpPr>
          <p:spPr>
            <a:xfrm flipV="1">
              <a:off x="6109520" y="5843862"/>
              <a:ext cx="687091" cy="109096"/>
            </a:xfrm>
            <a:prstGeom prst="line">
              <a:avLst/>
            </a:prstGeom>
            <a:ln w="38100"/>
            <a:effectLst/>
          </p:spPr>
          <p:style>
            <a:lnRef idx="2">
              <a:schemeClr val="accent2"/>
            </a:lnRef>
            <a:fillRef idx="0">
              <a:schemeClr val="accent2"/>
            </a:fillRef>
            <a:effectRef idx="1">
              <a:schemeClr val="accent2"/>
            </a:effectRef>
            <a:fontRef idx="minor">
              <a:schemeClr val="tx1"/>
            </a:fontRef>
          </p:style>
        </p:cxnSp>
        <p:pic>
          <p:nvPicPr>
            <p:cNvPr id="148" name="図 147">
              <a:extLst>
                <a:ext uri="{FF2B5EF4-FFF2-40B4-BE49-F238E27FC236}">
                  <a16:creationId xmlns:a16="http://schemas.microsoft.com/office/drawing/2014/main" id="{E85B8B10-8881-6946-B7E9-4AF333CC4A2F}"/>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7572797" y="5003575"/>
              <a:ext cx="920578" cy="920578"/>
            </a:xfrm>
            <a:prstGeom prst="rect">
              <a:avLst/>
            </a:prstGeom>
            <a:ln>
              <a:noFill/>
            </a:ln>
            <a:effectLst>
              <a:outerShdw blurRad="292100" dist="139700" dir="2700000" algn="tl" rotWithShape="0">
                <a:srgbClr val="333333">
                  <a:alpha val="65000"/>
                </a:srgbClr>
              </a:outerShdw>
            </a:effectLst>
          </p:spPr>
        </p:pic>
        <p:sp>
          <p:nvSpPr>
            <p:cNvPr id="100" name="テキスト ボックス 99">
              <a:extLst>
                <a:ext uri="{FF2B5EF4-FFF2-40B4-BE49-F238E27FC236}">
                  <a16:creationId xmlns:a16="http://schemas.microsoft.com/office/drawing/2014/main" id="{F3483330-5C58-D24F-A426-95A47E248898}"/>
                </a:ext>
              </a:extLst>
            </p:cNvPr>
            <p:cNvSpPr txBox="1"/>
            <p:nvPr/>
          </p:nvSpPr>
          <p:spPr>
            <a:xfrm>
              <a:off x="7536796" y="5402663"/>
              <a:ext cx="1210589" cy="338554"/>
            </a:xfrm>
            <a:prstGeom prst="rect">
              <a:avLst/>
            </a:prstGeom>
            <a:noFill/>
          </p:spPr>
          <p:txBody>
            <a:bodyPr wrap="none" rtlCol="0">
              <a:spAutoFit/>
            </a:bodyPr>
            <a:lstStyle/>
            <a:p>
              <a:pPr algn="ctr"/>
              <a:r>
                <a:rPr kumimoji="1" lang="ja-JP" altLang="en-US" sz="16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推論モデル</a:t>
              </a:r>
            </a:p>
          </p:txBody>
        </p:sp>
        <p:sp>
          <p:nvSpPr>
            <p:cNvPr id="102" name="右矢印 101">
              <a:extLst>
                <a:ext uri="{FF2B5EF4-FFF2-40B4-BE49-F238E27FC236}">
                  <a16:creationId xmlns:a16="http://schemas.microsoft.com/office/drawing/2014/main" id="{5ED66EEE-76B0-254E-BC97-AC9A5D381276}"/>
                </a:ext>
              </a:extLst>
            </p:cNvPr>
            <p:cNvSpPr/>
            <p:nvPr/>
          </p:nvSpPr>
          <p:spPr>
            <a:xfrm rot="10800000">
              <a:off x="7186974" y="5390229"/>
              <a:ext cx="315973" cy="323394"/>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4" name="グループ化 163">
            <a:extLst>
              <a:ext uri="{FF2B5EF4-FFF2-40B4-BE49-F238E27FC236}">
                <a16:creationId xmlns:a16="http://schemas.microsoft.com/office/drawing/2014/main" id="{700F0C25-15DC-D041-B542-B4DD65B705DA}"/>
              </a:ext>
            </a:extLst>
          </p:cNvPr>
          <p:cNvGrpSpPr/>
          <p:nvPr/>
        </p:nvGrpSpPr>
        <p:grpSpPr>
          <a:xfrm>
            <a:off x="436004" y="2658420"/>
            <a:ext cx="8057371" cy="2010947"/>
            <a:chOff x="436004" y="2658420"/>
            <a:chExt cx="8057371" cy="2010947"/>
          </a:xfrm>
        </p:grpSpPr>
        <p:pic>
          <p:nvPicPr>
            <p:cNvPr id="3" name="図 2">
              <a:extLst>
                <a:ext uri="{FF2B5EF4-FFF2-40B4-BE49-F238E27FC236}">
                  <a16:creationId xmlns:a16="http://schemas.microsoft.com/office/drawing/2014/main" id="{E680CAAF-45AA-2F4A-8A87-F151AA01EAF7}"/>
                </a:ext>
              </a:extLst>
            </p:cNvPr>
            <p:cNvPicPr>
              <a:picLocks noChangeAspect="1"/>
            </p:cNvPicPr>
            <p:nvPr/>
          </p:nvPicPr>
          <p:blipFill>
            <a:blip r:embed="rId4"/>
            <a:stretch>
              <a:fillRect/>
            </a:stretch>
          </p:blipFill>
          <p:spPr>
            <a:xfrm>
              <a:off x="3325143" y="2658420"/>
              <a:ext cx="3960669" cy="2010947"/>
            </a:xfrm>
            <a:prstGeom prst="rect">
              <a:avLst/>
            </a:prstGeom>
          </p:spPr>
        </p:pic>
        <p:pic>
          <p:nvPicPr>
            <p:cNvPr id="7" name="図 6">
              <a:extLst>
                <a:ext uri="{FF2B5EF4-FFF2-40B4-BE49-F238E27FC236}">
                  <a16:creationId xmlns:a16="http://schemas.microsoft.com/office/drawing/2014/main" id="{0133ABCA-6A08-2041-8155-AFD5118314F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62133" y="3002056"/>
              <a:ext cx="920578" cy="920578"/>
            </a:xfrm>
            <a:prstGeom prst="rect">
              <a:avLst/>
            </a:prstGeom>
            <a:ln>
              <a:noFill/>
            </a:ln>
            <a:effectLst>
              <a:outerShdw blurRad="292100" dist="139700" dir="2700000" algn="tl" rotWithShape="0">
                <a:srgbClr val="333333">
                  <a:alpha val="65000"/>
                </a:srgbClr>
              </a:outerShdw>
            </a:effectLst>
          </p:spPr>
        </p:pic>
        <p:pic>
          <p:nvPicPr>
            <p:cNvPr id="8" name="図 7">
              <a:extLst>
                <a:ext uri="{FF2B5EF4-FFF2-40B4-BE49-F238E27FC236}">
                  <a16:creationId xmlns:a16="http://schemas.microsoft.com/office/drawing/2014/main" id="{CB320B4E-064C-6D43-A31A-A6B32CC792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7924" y="3170895"/>
              <a:ext cx="714791" cy="928300"/>
            </a:xfrm>
            <a:prstGeom prst="rect">
              <a:avLst/>
            </a:prstGeom>
            <a:ln>
              <a:noFill/>
            </a:ln>
            <a:effectLst>
              <a:outerShdw blurRad="292100" dist="139700" dir="2700000" algn="tl" rotWithShape="0">
                <a:srgbClr val="333333">
                  <a:alpha val="65000"/>
                </a:srgbClr>
              </a:outerShdw>
            </a:effectLst>
          </p:spPr>
        </p:pic>
        <p:pic>
          <p:nvPicPr>
            <p:cNvPr id="9" name="図 8">
              <a:extLst>
                <a:ext uri="{FF2B5EF4-FFF2-40B4-BE49-F238E27FC236}">
                  <a16:creationId xmlns:a16="http://schemas.microsoft.com/office/drawing/2014/main" id="{959ED595-66CB-374A-A3D5-80D01F7E1C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72108" y="3663076"/>
              <a:ext cx="714791" cy="928300"/>
            </a:xfrm>
            <a:prstGeom prst="rect">
              <a:avLst/>
            </a:prstGeom>
            <a:ln>
              <a:noFill/>
            </a:ln>
            <a:effectLst>
              <a:outerShdw blurRad="292100" dist="139700" dir="2700000" algn="tl" rotWithShape="0">
                <a:srgbClr val="333333">
                  <a:alpha val="65000"/>
                </a:srgbClr>
              </a:outerShdw>
            </a:effectLst>
          </p:spPr>
        </p:pic>
        <p:pic>
          <p:nvPicPr>
            <p:cNvPr id="10" name="図 9">
              <a:extLst>
                <a:ext uri="{FF2B5EF4-FFF2-40B4-BE49-F238E27FC236}">
                  <a16:creationId xmlns:a16="http://schemas.microsoft.com/office/drawing/2014/main" id="{9FF750EF-AD0D-2B43-A532-30A78A41877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6004" y="3170895"/>
              <a:ext cx="920578" cy="920578"/>
            </a:xfrm>
            <a:prstGeom prst="rect">
              <a:avLst/>
            </a:prstGeom>
            <a:ln>
              <a:noFill/>
            </a:ln>
            <a:effectLst>
              <a:outerShdw blurRad="292100" dist="139700" dir="2700000" algn="tl" rotWithShape="0">
                <a:srgbClr val="333333">
                  <a:alpha val="65000"/>
                </a:srgbClr>
              </a:outerShdw>
            </a:effectLst>
          </p:spPr>
        </p:pic>
        <p:sp>
          <p:nvSpPr>
            <p:cNvPr id="14" name="右矢印 13">
              <a:extLst>
                <a:ext uri="{FF2B5EF4-FFF2-40B4-BE49-F238E27FC236}">
                  <a16:creationId xmlns:a16="http://schemas.microsoft.com/office/drawing/2014/main" id="{F71C022D-F208-3A44-A47B-D5C5A0F5932F}"/>
                </a:ext>
              </a:extLst>
            </p:cNvPr>
            <p:cNvSpPr/>
            <p:nvPr/>
          </p:nvSpPr>
          <p:spPr>
            <a:xfrm>
              <a:off x="2268112" y="3374441"/>
              <a:ext cx="1146988" cy="23576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右矢印 14">
              <a:extLst>
                <a:ext uri="{FF2B5EF4-FFF2-40B4-BE49-F238E27FC236}">
                  <a16:creationId xmlns:a16="http://schemas.microsoft.com/office/drawing/2014/main" id="{FF4A2FA3-A807-C148-8896-F4AFFB457EDC}"/>
                </a:ext>
              </a:extLst>
            </p:cNvPr>
            <p:cNvSpPr/>
            <p:nvPr/>
          </p:nvSpPr>
          <p:spPr>
            <a:xfrm>
              <a:off x="2277533" y="3891464"/>
              <a:ext cx="1146988" cy="23576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a:extLst>
                <a:ext uri="{FF2B5EF4-FFF2-40B4-BE49-F238E27FC236}">
                  <a16:creationId xmlns:a16="http://schemas.microsoft.com/office/drawing/2014/main" id="{B2BC3F6E-F779-8B44-8B39-A529E072A124}"/>
                </a:ext>
              </a:extLst>
            </p:cNvPr>
            <p:cNvSpPr/>
            <p:nvPr/>
          </p:nvSpPr>
          <p:spPr>
            <a:xfrm>
              <a:off x="2277533" y="4151004"/>
              <a:ext cx="1146988" cy="23576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a:extLst>
                <a:ext uri="{FF2B5EF4-FFF2-40B4-BE49-F238E27FC236}">
                  <a16:creationId xmlns:a16="http://schemas.microsoft.com/office/drawing/2014/main" id="{1D4FDE7A-8CCB-F642-B7F3-9A34D673ADF8}"/>
                </a:ext>
              </a:extLst>
            </p:cNvPr>
            <p:cNvSpPr/>
            <p:nvPr/>
          </p:nvSpPr>
          <p:spPr>
            <a:xfrm>
              <a:off x="2277533" y="3114901"/>
              <a:ext cx="1146988" cy="23576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a:extLst>
                <a:ext uri="{FF2B5EF4-FFF2-40B4-BE49-F238E27FC236}">
                  <a16:creationId xmlns:a16="http://schemas.microsoft.com/office/drawing/2014/main" id="{F28266FC-101B-CD43-BBC5-681E2241D651}"/>
                </a:ext>
              </a:extLst>
            </p:cNvPr>
            <p:cNvSpPr/>
            <p:nvPr/>
          </p:nvSpPr>
          <p:spPr>
            <a:xfrm>
              <a:off x="2277866" y="3633981"/>
              <a:ext cx="1146988" cy="23576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 name="直線コネクタ 19">
              <a:extLst>
                <a:ext uri="{FF2B5EF4-FFF2-40B4-BE49-F238E27FC236}">
                  <a16:creationId xmlns:a16="http://schemas.microsoft.com/office/drawing/2014/main" id="{84D42421-01B3-3541-9E17-23B1CD26F646}"/>
                </a:ext>
              </a:extLst>
            </p:cNvPr>
            <p:cNvCxnSpPr>
              <a:cxnSpLocks/>
            </p:cNvCxnSpPr>
            <p:nvPr/>
          </p:nvCxnSpPr>
          <p:spPr>
            <a:xfrm>
              <a:off x="3702418" y="3084729"/>
              <a:ext cx="679756" cy="687398"/>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22" name="直線コネクタ 21">
              <a:extLst>
                <a:ext uri="{FF2B5EF4-FFF2-40B4-BE49-F238E27FC236}">
                  <a16:creationId xmlns:a16="http://schemas.microsoft.com/office/drawing/2014/main" id="{3EC83059-EB49-4940-AC32-EA97C7831D2E}"/>
                </a:ext>
              </a:extLst>
            </p:cNvPr>
            <p:cNvCxnSpPr>
              <a:cxnSpLocks/>
            </p:cNvCxnSpPr>
            <p:nvPr/>
          </p:nvCxnSpPr>
          <p:spPr>
            <a:xfrm>
              <a:off x="3717821" y="3492322"/>
              <a:ext cx="664353" cy="279805"/>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25" name="直線コネクタ 24">
              <a:extLst>
                <a:ext uri="{FF2B5EF4-FFF2-40B4-BE49-F238E27FC236}">
                  <a16:creationId xmlns:a16="http://schemas.microsoft.com/office/drawing/2014/main" id="{AD823E19-7696-C74A-A047-9C7264C52865}"/>
                </a:ext>
              </a:extLst>
            </p:cNvPr>
            <p:cNvCxnSpPr>
              <a:cxnSpLocks/>
            </p:cNvCxnSpPr>
            <p:nvPr/>
          </p:nvCxnSpPr>
          <p:spPr>
            <a:xfrm>
              <a:off x="3708400" y="4262210"/>
              <a:ext cx="673774" cy="104021"/>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28" name="直線コネクタ 27">
              <a:extLst>
                <a:ext uri="{FF2B5EF4-FFF2-40B4-BE49-F238E27FC236}">
                  <a16:creationId xmlns:a16="http://schemas.microsoft.com/office/drawing/2014/main" id="{257AB790-EC08-0141-BD2C-9663641FC0F8}"/>
                </a:ext>
              </a:extLst>
            </p:cNvPr>
            <p:cNvCxnSpPr>
              <a:cxnSpLocks/>
            </p:cNvCxnSpPr>
            <p:nvPr/>
          </p:nvCxnSpPr>
          <p:spPr>
            <a:xfrm flipV="1">
              <a:off x="3717821" y="3965158"/>
              <a:ext cx="664353" cy="303727"/>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31" name="直線コネクタ 30">
              <a:extLst>
                <a:ext uri="{FF2B5EF4-FFF2-40B4-BE49-F238E27FC236}">
                  <a16:creationId xmlns:a16="http://schemas.microsoft.com/office/drawing/2014/main" id="{2B8B846F-1533-AB4F-87AB-6A65F412E768}"/>
                </a:ext>
              </a:extLst>
            </p:cNvPr>
            <p:cNvCxnSpPr>
              <a:cxnSpLocks/>
            </p:cNvCxnSpPr>
            <p:nvPr/>
          </p:nvCxnSpPr>
          <p:spPr>
            <a:xfrm>
              <a:off x="3717821" y="3876903"/>
              <a:ext cx="664353" cy="90186"/>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35" name="直線コネクタ 34">
              <a:extLst>
                <a:ext uri="{FF2B5EF4-FFF2-40B4-BE49-F238E27FC236}">
                  <a16:creationId xmlns:a16="http://schemas.microsoft.com/office/drawing/2014/main" id="{F476DD86-165F-194B-90D6-90FD32294353}"/>
                </a:ext>
              </a:extLst>
            </p:cNvPr>
            <p:cNvCxnSpPr>
              <a:cxnSpLocks/>
            </p:cNvCxnSpPr>
            <p:nvPr/>
          </p:nvCxnSpPr>
          <p:spPr>
            <a:xfrm flipV="1">
              <a:off x="3702751" y="3772127"/>
              <a:ext cx="679423" cy="110729"/>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42" name="直線コネクタ 41">
              <a:extLst>
                <a:ext uri="{FF2B5EF4-FFF2-40B4-BE49-F238E27FC236}">
                  <a16:creationId xmlns:a16="http://schemas.microsoft.com/office/drawing/2014/main" id="{C80E3209-4520-9846-A4D0-A6EB74339021}"/>
                </a:ext>
              </a:extLst>
            </p:cNvPr>
            <p:cNvCxnSpPr>
              <a:cxnSpLocks/>
            </p:cNvCxnSpPr>
            <p:nvPr/>
          </p:nvCxnSpPr>
          <p:spPr>
            <a:xfrm flipV="1">
              <a:off x="3717821" y="2987383"/>
              <a:ext cx="664353" cy="260680"/>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45" name="直線コネクタ 44">
              <a:extLst>
                <a:ext uri="{FF2B5EF4-FFF2-40B4-BE49-F238E27FC236}">
                  <a16:creationId xmlns:a16="http://schemas.microsoft.com/office/drawing/2014/main" id="{12B61540-F2E8-2142-B867-D66BB1A5CA6C}"/>
                </a:ext>
              </a:extLst>
            </p:cNvPr>
            <p:cNvCxnSpPr>
              <a:cxnSpLocks/>
            </p:cNvCxnSpPr>
            <p:nvPr/>
          </p:nvCxnSpPr>
          <p:spPr>
            <a:xfrm>
              <a:off x="3702085" y="3244481"/>
              <a:ext cx="695492" cy="108358"/>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48" name="直線コネクタ 47">
              <a:extLst>
                <a:ext uri="{FF2B5EF4-FFF2-40B4-BE49-F238E27FC236}">
                  <a16:creationId xmlns:a16="http://schemas.microsoft.com/office/drawing/2014/main" id="{758995D1-AB6E-FA4D-8D5C-472ABD38C0B5}"/>
                </a:ext>
              </a:extLst>
            </p:cNvPr>
            <p:cNvCxnSpPr>
              <a:cxnSpLocks/>
            </p:cNvCxnSpPr>
            <p:nvPr/>
          </p:nvCxnSpPr>
          <p:spPr>
            <a:xfrm flipV="1">
              <a:off x="3717821" y="3974948"/>
              <a:ext cx="679756" cy="473586"/>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51" name="直線コネクタ 50">
              <a:extLst>
                <a:ext uri="{FF2B5EF4-FFF2-40B4-BE49-F238E27FC236}">
                  <a16:creationId xmlns:a16="http://schemas.microsoft.com/office/drawing/2014/main" id="{FD94FF7A-5217-F349-BEE9-B6953E54E3CE}"/>
                </a:ext>
              </a:extLst>
            </p:cNvPr>
            <p:cNvCxnSpPr>
              <a:cxnSpLocks/>
            </p:cNvCxnSpPr>
            <p:nvPr/>
          </p:nvCxnSpPr>
          <p:spPr>
            <a:xfrm>
              <a:off x="3702085" y="3083085"/>
              <a:ext cx="695492" cy="1287940"/>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54" name="直線コネクタ 53">
              <a:extLst>
                <a:ext uri="{FF2B5EF4-FFF2-40B4-BE49-F238E27FC236}">
                  <a16:creationId xmlns:a16="http://schemas.microsoft.com/office/drawing/2014/main" id="{DAAB8FF7-9F15-7140-8CD3-AFE8F67A7C28}"/>
                </a:ext>
              </a:extLst>
            </p:cNvPr>
            <p:cNvCxnSpPr>
              <a:cxnSpLocks/>
            </p:cNvCxnSpPr>
            <p:nvPr/>
          </p:nvCxnSpPr>
          <p:spPr>
            <a:xfrm flipV="1">
              <a:off x="3708399" y="3365678"/>
              <a:ext cx="689178" cy="297398"/>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57" name="直線コネクタ 56">
              <a:extLst>
                <a:ext uri="{FF2B5EF4-FFF2-40B4-BE49-F238E27FC236}">
                  <a16:creationId xmlns:a16="http://schemas.microsoft.com/office/drawing/2014/main" id="{E7784DFA-54A5-CA4C-83BA-D7F97E310A78}"/>
                </a:ext>
              </a:extLst>
            </p:cNvPr>
            <p:cNvCxnSpPr>
              <a:cxnSpLocks/>
            </p:cNvCxnSpPr>
            <p:nvPr/>
          </p:nvCxnSpPr>
          <p:spPr>
            <a:xfrm flipV="1">
              <a:off x="3722987" y="3356911"/>
              <a:ext cx="684011" cy="700165"/>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59" name="直線コネクタ 58">
              <a:extLst>
                <a:ext uri="{FF2B5EF4-FFF2-40B4-BE49-F238E27FC236}">
                  <a16:creationId xmlns:a16="http://schemas.microsoft.com/office/drawing/2014/main" id="{ED7CD094-1D12-C847-BC3E-4CE735E91545}"/>
                </a:ext>
              </a:extLst>
            </p:cNvPr>
            <p:cNvCxnSpPr>
              <a:cxnSpLocks/>
            </p:cNvCxnSpPr>
            <p:nvPr/>
          </p:nvCxnSpPr>
          <p:spPr>
            <a:xfrm flipV="1">
              <a:off x="3707488" y="2969436"/>
              <a:ext cx="684108" cy="710515"/>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61" name="直線コネクタ 60">
              <a:extLst>
                <a:ext uri="{FF2B5EF4-FFF2-40B4-BE49-F238E27FC236}">
                  <a16:creationId xmlns:a16="http://schemas.microsoft.com/office/drawing/2014/main" id="{677DD1CE-0FC2-E34E-B10F-2CB57C2150CD}"/>
                </a:ext>
              </a:extLst>
            </p:cNvPr>
            <p:cNvCxnSpPr>
              <a:cxnSpLocks/>
            </p:cNvCxnSpPr>
            <p:nvPr/>
          </p:nvCxnSpPr>
          <p:spPr>
            <a:xfrm>
              <a:off x="4501852" y="3374441"/>
              <a:ext cx="700412" cy="181219"/>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65" name="直線コネクタ 64">
              <a:extLst>
                <a:ext uri="{FF2B5EF4-FFF2-40B4-BE49-F238E27FC236}">
                  <a16:creationId xmlns:a16="http://schemas.microsoft.com/office/drawing/2014/main" id="{51592334-5461-374D-BA6B-FC78E828360A}"/>
                </a:ext>
              </a:extLst>
            </p:cNvPr>
            <p:cNvCxnSpPr>
              <a:cxnSpLocks/>
            </p:cNvCxnSpPr>
            <p:nvPr/>
          </p:nvCxnSpPr>
          <p:spPr>
            <a:xfrm>
              <a:off x="4512184" y="2971485"/>
              <a:ext cx="700412" cy="181219"/>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66" name="直線コネクタ 65">
              <a:extLst>
                <a:ext uri="{FF2B5EF4-FFF2-40B4-BE49-F238E27FC236}">
                  <a16:creationId xmlns:a16="http://schemas.microsoft.com/office/drawing/2014/main" id="{A6AAB13C-B85D-EF4F-8AD9-0D14218172B3}"/>
                </a:ext>
              </a:extLst>
            </p:cNvPr>
            <p:cNvCxnSpPr>
              <a:cxnSpLocks/>
            </p:cNvCxnSpPr>
            <p:nvPr/>
          </p:nvCxnSpPr>
          <p:spPr>
            <a:xfrm>
              <a:off x="4512184" y="2978460"/>
              <a:ext cx="700412" cy="557821"/>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69" name="直線コネクタ 68">
              <a:extLst>
                <a:ext uri="{FF2B5EF4-FFF2-40B4-BE49-F238E27FC236}">
                  <a16:creationId xmlns:a16="http://schemas.microsoft.com/office/drawing/2014/main" id="{1CB01B0C-A1A8-C149-8E54-B4C7687AA4F2}"/>
                </a:ext>
              </a:extLst>
            </p:cNvPr>
            <p:cNvCxnSpPr>
              <a:cxnSpLocks/>
            </p:cNvCxnSpPr>
            <p:nvPr/>
          </p:nvCxnSpPr>
          <p:spPr>
            <a:xfrm flipV="1">
              <a:off x="4521723" y="3152704"/>
              <a:ext cx="690873" cy="634285"/>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72" name="直線コネクタ 71">
              <a:extLst>
                <a:ext uri="{FF2B5EF4-FFF2-40B4-BE49-F238E27FC236}">
                  <a16:creationId xmlns:a16="http://schemas.microsoft.com/office/drawing/2014/main" id="{91A971A2-05AB-2C49-BFF6-56056EEACCD9}"/>
                </a:ext>
              </a:extLst>
            </p:cNvPr>
            <p:cNvCxnSpPr>
              <a:cxnSpLocks/>
            </p:cNvCxnSpPr>
            <p:nvPr/>
          </p:nvCxnSpPr>
          <p:spPr>
            <a:xfrm flipV="1">
              <a:off x="4521605" y="3961233"/>
              <a:ext cx="680659" cy="9634"/>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76" name="直線コネクタ 75">
              <a:extLst>
                <a:ext uri="{FF2B5EF4-FFF2-40B4-BE49-F238E27FC236}">
                  <a16:creationId xmlns:a16="http://schemas.microsoft.com/office/drawing/2014/main" id="{C26C59CC-ABA2-2548-82E5-2DDDF3A3855D}"/>
                </a:ext>
              </a:extLst>
            </p:cNvPr>
            <p:cNvCxnSpPr>
              <a:cxnSpLocks/>
            </p:cNvCxnSpPr>
            <p:nvPr/>
          </p:nvCxnSpPr>
          <p:spPr>
            <a:xfrm flipV="1">
              <a:off x="4512184" y="4338283"/>
              <a:ext cx="680659" cy="32322"/>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79" name="直線コネクタ 78">
              <a:extLst>
                <a:ext uri="{FF2B5EF4-FFF2-40B4-BE49-F238E27FC236}">
                  <a16:creationId xmlns:a16="http://schemas.microsoft.com/office/drawing/2014/main" id="{56CE3B2E-AFC5-B642-8A02-F445C4BF92C9}"/>
                </a:ext>
              </a:extLst>
            </p:cNvPr>
            <p:cNvCxnSpPr>
              <a:cxnSpLocks/>
            </p:cNvCxnSpPr>
            <p:nvPr/>
          </p:nvCxnSpPr>
          <p:spPr>
            <a:xfrm flipV="1">
              <a:off x="4512184" y="3965158"/>
              <a:ext cx="690080" cy="401074"/>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82" name="直線コネクタ 81">
              <a:extLst>
                <a:ext uri="{FF2B5EF4-FFF2-40B4-BE49-F238E27FC236}">
                  <a16:creationId xmlns:a16="http://schemas.microsoft.com/office/drawing/2014/main" id="{9F4168D1-5B8F-9C4D-9060-3181CAB21495}"/>
                </a:ext>
              </a:extLst>
            </p:cNvPr>
            <p:cNvCxnSpPr>
              <a:cxnSpLocks/>
            </p:cNvCxnSpPr>
            <p:nvPr/>
          </p:nvCxnSpPr>
          <p:spPr>
            <a:xfrm>
              <a:off x="4518888" y="3384270"/>
              <a:ext cx="692915" cy="981961"/>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85" name="直線コネクタ 84">
              <a:extLst>
                <a:ext uri="{FF2B5EF4-FFF2-40B4-BE49-F238E27FC236}">
                  <a16:creationId xmlns:a16="http://schemas.microsoft.com/office/drawing/2014/main" id="{DABACC7A-9202-6D4D-AD1E-350B6B04E05B}"/>
                </a:ext>
              </a:extLst>
            </p:cNvPr>
            <p:cNvCxnSpPr>
              <a:cxnSpLocks/>
            </p:cNvCxnSpPr>
            <p:nvPr/>
          </p:nvCxnSpPr>
          <p:spPr>
            <a:xfrm flipV="1">
              <a:off x="5305586" y="2956762"/>
              <a:ext cx="702590" cy="194560"/>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88" name="直線コネクタ 87">
              <a:extLst>
                <a:ext uri="{FF2B5EF4-FFF2-40B4-BE49-F238E27FC236}">
                  <a16:creationId xmlns:a16="http://schemas.microsoft.com/office/drawing/2014/main" id="{540069D4-69AC-B547-BE39-4CC7BD311366}"/>
                </a:ext>
              </a:extLst>
            </p:cNvPr>
            <p:cNvCxnSpPr>
              <a:cxnSpLocks/>
            </p:cNvCxnSpPr>
            <p:nvPr/>
          </p:nvCxnSpPr>
          <p:spPr>
            <a:xfrm flipV="1">
              <a:off x="5314154" y="3374441"/>
              <a:ext cx="694022" cy="192173"/>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91" name="直線コネクタ 90">
              <a:extLst>
                <a:ext uri="{FF2B5EF4-FFF2-40B4-BE49-F238E27FC236}">
                  <a16:creationId xmlns:a16="http://schemas.microsoft.com/office/drawing/2014/main" id="{D615BDDB-FAD6-8F46-A299-D1C73C9C54AC}"/>
                </a:ext>
              </a:extLst>
            </p:cNvPr>
            <p:cNvCxnSpPr>
              <a:cxnSpLocks/>
            </p:cNvCxnSpPr>
            <p:nvPr/>
          </p:nvCxnSpPr>
          <p:spPr>
            <a:xfrm>
              <a:off x="5305476" y="3970868"/>
              <a:ext cx="702700" cy="180136"/>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94" name="直線コネクタ 93">
              <a:extLst>
                <a:ext uri="{FF2B5EF4-FFF2-40B4-BE49-F238E27FC236}">
                  <a16:creationId xmlns:a16="http://schemas.microsoft.com/office/drawing/2014/main" id="{B5EE296A-EC4B-5D48-B51F-4364D6A3C4EE}"/>
                </a:ext>
              </a:extLst>
            </p:cNvPr>
            <p:cNvCxnSpPr>
              <a:cxnSpLocks/>
            </p:cNvCxnSpPr>
            <p:nvPr/>
          </p:nvCxnSpPr>
          <p:spPr>
            <a:xfrm flipV="1">
              <a:off x="5320974" y="4151004"/>
              <a:ext cx="687202" cy="217654"/>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96" name="直線コネクタ 95">
              <a:extLst>
                <a:ext uri="{FF2B5EF4-FFF2-40B4-BE49-F238E27FC236}">
                  <a16:creationId xmlns:a16="http://schemas.microsoft.com/office/drawing/2014/main" id="{94162F98-2AC7-9D4D-A89E-3E6006EC348F}"/>
                </a:ext>
              </a:extLst>
            </p:cNvPr>
            <p:cNvCxnSpPr>
              <a:cxnSpLocks/>
            </p:cNvCxnSpPr>
            <p:nvPr/>
          </p:nvCxnSpPr>
          <p:spPr>
            <a:xfrm>
              <a:off x="5320974" y="3151322"/>
              <a:ext cx="687202" cy="999682"/>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99" name="直線コネクタ 98">
              <a:extLst>
                <a:ext uri="{FF2B5EF4-FFF2-40B4-BE49-F238E27FC236}">
                  <a16:creationId xmlns:a16="http://schemas.microsoft.com/office/drawing/2014/main" id="{8A4EA22E-579F-0747-B974-F144E2A697F8}"/>
                </a:ext>
              </a:extLst>
            </p:cNvPr>
            <p:cNvCxnSpPr>
              <a:cxnSpLocks/>
            </p:cNvCxnSpPr>
            <p:nvPr/>
          </p:nvCxnSpPr>
          <p:spPr>
            <a:xfrm>
              <a:off x="5300420" y="3585274"/>
              <a:ext cx="707756" cy="385593"/>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01" name="直線コネクタ 100">
              <a:extLst>
                <a:ext uri="{FF2B5EF4-FFF2-40B4-BE49-F238E27FC236}">
                  <a16:creationId xmlns:a16="http://schemas.microsoft.com/office/drawing/2014/main" id="{007D4509-A65B-204D-91E7-E2EA3B4BEA2E}"/>
                </a:ext>
              </a:extLst>
            </p:cNvPr>
            <p:cNvCxnSpPr>
              <a:cxnSpLocks/>
            </p:cNvCxnSpPr>
            <p:nvPr/>
          </p:nvCxnSpPr>
          <p:spPr>
            <a:xfrm flipV="1">
              <a:off x="5303822" y="2941021"/>
              <a:ext cx="704354" cy="1440377"/>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04" name="直線コネクタ 103">
              <a:extLst>
                <a:ext uri="{FF2B5EF4-FFF2-40B4-BE49-F238E27FC236}">
                  <a16:creationId xmlns:a16="http://schemas.microsoft.com/office/drawing/2014/main" id="{1D49E0D6-E04A-CF43-A854-E676E3CF1F79}"/>
                </a:ext>
              </a:extLst>
            </p:cNvPr>
            <p:cNvCxnSpPr>
              <a:cxnSpLocks/>
            </p:cNvCxnSpPr>
            <p:nvPr/>
          </p:nvCxnSpPr>
          <p:spPr>
            <a:xfrm flipV="1">
              <a:off x="5303822" y="3950191"/>
              <a:ext cx="704354" cy="40193"/>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07" name="直線コネクタ 106">
              <a:extLst>
                <a:ext uri="{FF2B5EF4-FFF2-40B4-BE49-F238E27FC236}">
                  <a16:creationId xmlns:a16="http://schemas.microsoft.com/office/drawing/2014/main" id="{87115312-CC9B-0648-938B-217AE6B1B163}"/>
                </a:ext>
              </a:extLst>
            </p:cNvPr>
            <p:cNvCxnSpPr>
              <a:cxnSpLocks/>
            </p:cNvCxnSpPr>
            <p:nvPr/>
          </p:nvCxnSpPr>
          <p:spPr>
            <a:xfrm>
              <a:off x="6101166" y="2980841"/>
              <a:ext cx="718088" cy="484209"/>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09" name="直線コネクタ 108">
              <a:extLst>
                <a:ext uri="{FF2B5EF4-FFF2-40B4-BE49-F238E27FC236}">
                  <a16:creationId xmlns:a16="http://schemas.microsoft.com/office/drawing/2014/main" id="{6013A6A7-C174-8C4C-B0FF-805FAE64C420}"/>
                </a:ext>
              </a:extLst>
            </p:cNvPr>
            <p:cNvCxnSpPr>
              <a:cxnSpLocks/>
            </p:cNvCxnSpPr>
            <p:nvPr/>
          </p:nvCxnSpPr>
          <p:spPr>
            <a:xfrm>
              <a:off x="6121830" y="3388963"/>
              <a:ext cx="697424" cy="290988"/>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11" name="直線コネクタ 110">
              <a:extLst>
                <a:ext uri="{FF2B5EF4-FFF2-40B4-BE49-F238E27FC236}">
                  <a16:creationId xmlns:a16="http://schemas.microsoft.com/office/drawing/2014/main" id="{7FA149B1-1DB7-D149-970F-6177DA303771}"/>
                </a:ext>
              </a:extLst>
            </p:cNvPr>
            <p:cNvCxnSpPr>
              <a:cxnSpLocks/>
            </p:cNvCxnSpPr>
            <p:nvPr/>
          </p:nvCxnSpPr>
          <p:spPr>
            <a:xfrm flipV="1">
              <a:off x="6132163" y="3842973"/>
              <a:ext cx="687091" cy="109096"/>
            </a:xfrm>
            <a:prstGeom prst="line">
              <a:avLst/>
            </a:prstGeom>
            <a:ln w="38100"/>
            <a:effectLst/>
          </p:spPr>
          <p:style>
            <a:lnRef idx="2">
              <a:schemeClr val="accent2"/>
            </a:lnRef>
            <a:fillRef idx="0">
              <a:schemeClr val="accent2"/>
            </a:fillRef>
            <a:effectRef idx="1">
              <a:schemeClr val="accent2"/>
            </a:effectRef>
            <a:fontRef idx="minor">
              <a:schemeClr val="tx1"/>
            </a:fontRef>
          </p:style>
        </p:cxnSp>
        <p:cxnSp>
          <p:nvCxnSpPr>
            <p:cNvPr id="113" name="直線コネクタ 112">
              <a:extLst>
                <a:ext uri="{FF2B5EF4-FFF2-40B4-BE49-F238E27FC236}">
                  <a16:creationId xmlns:a16="http://schemas.microsoft.com/office/drawing/2014/main" id="{A97A4175-D09C-0D42-927A-6F8688946836}"/>
                </a:ext>
              </a:extLst>
            </p:cNvPr>
            <p:cNvCxnSpPr>
              <a:cxnSpLocks/>
            </p:cNvCxnSpPr>
            <p:nvPr/>
          </p:nvCxnSpPr>
          <p:spPr>
            <a:xfrm flipV="1">
              <a:off x="6106333" y="4059949"/>
              <a:ext cx="687091" cy="109096"/>
            </a:xfrm>
            <a:prstGeom prst="line">
              <a:avLst/>
            </a:prstGeom>
            <a:ln w="38100"/>
            <a:effectLst/>
          </p:spPr>
          <p:style>
            <a:lnRef idx="2">
              <a:schemeClr val="accent2"/>
            </a:lnRef>
            <a:fillRef idx="0">
              <a:schemeClr val="accent2"/>
            </a:fillRef>
            <a:effectRef idx="1">
              <a:schemeClr val="accent2"/>
            </a:effectRef>
            <a:fontRef idx="minor">
              <a:schemeClr val="tx1"/>
            </a:fontRef>
          </p:style>
        </p:cxnSp>
        <p:pic>
          <p:nvPicPr>
            <p:cNvPr id="114" name="図 113">
              <a:extLst>
                <a:ext uri="{FF2B5EF4-FFF2-40B4-BE49-F238E27FC236}">
                  <a16:creationId xmlns:a16="http://schemas.microsoft.com/office/drawing/2014/main" id="{0DA65A3A-E1DA-684C-AA44-5072F3FD796F}"/>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tretch>
              <a:fillRect/>
            </a:stretch>
          </p:blipFill>
          <p:spPr>
            <a:xfrm>
              <a:off x="7572797" y="3291163"/>
              <a:ext cx="920578" cy="920578"/>
            </a:xfrm>
            <a:prstGeom prst="rect">
              <a:avLst/>
            </a:prstGeom>
            <a:ln>
              <a:noFill/>
            </a:ln>
            <a:effectLst>
              <a:outerShdw blurRad="292100" dist="139700" dir="2700000" algn="tl" rotWithShape="0">
                <a:srgbClr val="333333">
                  <a:alpha val="65000"/>
                </a:srgbClr>
              </a:outerShdw>
            </a:effectLst>
          </p:spPr>
        </p:pic>
      </p:grpSp>
      <p:pic>
        <p:nvPicPr>
          <p:cNvPr id="2" name="図 1">
            <a:extLst>
              <a:ext uri="{FF2B5EF4-FFF2-40B4-BE49-F238E27FC236}">
                <a16:creationId xmlns:a16="http://schemas.microsoft.com/office/drawing/2014/main" id="{398BF008-63A6-0E43-8746-FF6EDDB93FD0}"/>
              </a:ext>
            </a:extLst>
          </p:cNvPr>
          <p:cNvPicPr>
            <a:picLocks noChangeAspect="1"/>
          </p:cNvPicPr>
          <p:nvPr/>
        </p:nvPicPr>
        <p:blipFill>
          <a:blip r:embed="rId4"/>
          <a:stretch>
            <a:fillRect/>
          </a:stretch>
        </p:blipFill>
        <p:spPr>
          <a:xfrm>
            <a:off x="3325143" y="876187"/>
            <a:ext cx="3960669" cy="2010947"/>
          </a:xfrm>
          <a:prstGeom prst="rect">
            <a:avLst/>
          </a:prstGeom>
        </p:spPr>
      </p:pic>
      <p:sp>
        <p:nvSpPr>
          <p:cNvPr id="154" name="テキスト ボックス 153">
            <a:extLst>
              <a:ext uri="{FF2B5EF4-FFF2-40B4-BE49-F238E27FC236}">
                <a16:creationId xmlns:a16="http://schemas.microsoft.com/office/drawing/2014/main" id="{E53C1090-76C2-614F-B881-D3F4A0D3D652}"/>
              </a:ext>
            </a:extLst>
          </p:cNvPr>
          <p:cNvSpPr txBox="1"/>
          <p:nvPr/>
        </p:nvSpPr>
        <p:spPr>
          <a:xfrm>
            <a:off x="7089670" y="4307455"/>
            <a:ext cx="1935145" cy="415498"/>
          </a:xfrm>
          <a:prstGeom prst="rect">
            <a:avLst/>
          </a:prstGeom>
          <a:noFill/>
        </p:spPr>
        <p:txBody>
          <a:bodyPr wrap="none" rtlCol="0">
            <a:spAutoFit/>
          </a:bodyPr>
          <a:lstStyle/>
          <a:p>
            <a:pPr algn="ctr"/>
            <a:r>
              <a:rPr kumimoji="1" lang="ja-JP" altLang="en-US" sz="1050">
                <a:solidFill>
                  <a:srgbClr val="C00000"/>
                </a:solidFill>
                <a:latin typeface="Meiryo" panose="020B0604030504040204" pitchFamily="34" charset="-128"/>
                <a:ea typeface="Meiryo" panose="020B0604030504040204" pitchFamily="34" charset="-128"/>
              </a:rPr>
              <a:t>イチゴの特徴の組合せ</a:t>
            </a:r>
            <a:r>
              <a:rPr lang="ja-JP" altLang="en-US" sz="1050">
                <a:solidFill>
                  <a:srgbClr val="C00000"/>
                </a:solidFill>
                <a:latin typeface="Meiryo" panose="020B0604030504040204" pitchFamily="34" charset="-128"/>
                <a:ea typeface="Meiryo" panose="020B0604030504040204" pitchFamily="34" charset="-128"/>
              </a:rPr>
              <a:t>を表現</a:t>
            </a:r>
            <a:endParaRPr lang="en-US" altLang="ja-JP" sz="1050" dirty="0">
              <a:solidFill>
                <a:srgbClr val="C00000"/>
              </a:solidFill>
              <a:latin typeface="Meiryo" panose="020B0604030504040204" pitchFamily="34" charset="-128"/>
              <a:ea typeface="Meiryo" panose="020B0604030504040204" pitchFamily="34" charset="-128"/>
            </a:endParaRPr>
          </a:p>
          <a:p>
            <a:pPr algn="ctr"/>
            <a:r>
              <a:rPr kumimoji="1" lang="ja-JP" altLang="en-US" sz="1050">
                <a:solidFill>
                  <a:srgbClr val="C00000"/>
                </a:solidFill>
                <a:latin typeface="Meiryo" panose="020B0604030504040204" pitchFamily="34" charset="-128"/>
                <a:ea typeface="Meiryo" panose="020B0604030504040204" pitchFamily="34" charset="-128"/>
              </a:rPr>
              <a:t>ニューラル・ネットワーク</a:t>
            </a:r>
          </a:p>
        </p:txBody>
      </p:sp>
      <p:grpSp>
        <p:nvGrpSpPr>
          <p:cNvPr id="163" name="グループ化 162">
            <a:extLst>
              <a:ext uri="{FF2B5EF4-FFF2-40B4-BE49-F238E27FC236}">
                <a16:creationId xmlns:a16="http://schemas.microsoft.com/office/drawing/2014/main" id="{B403CA5A-5822-0D4B-A37A-5FF15DC5AAAC}"/>
              </a:ext>
            </a:extLst>
          </p:cNvPr>
          <p:cNvGrpSpPr/>
          <p:nvPr/>
        </p:nvGrpSpPr>
        <p:grpSpPr>
          <a:xfrm>
            <a:off x="801844" y="1250642"/>
            <a:ext cx="7860693" cy="1590325"/>
            <a:chOff x="801844" y="1250642"/>
            <a:chExt cx="7860693" cy="1590325"/>
          </a:xfrm>
        </p:grpSpPr>
        <p:pic>
          <p:nvPicPr>
            <p:cNvPr id="5" name="図 4">
              <a:extLst>
                <a:ext uri="{FF2B5EF4-FFF2-40B4-BE49-F238E27FC236}">
                  <a16:creationId xmlns:a16="http://schemas.microsoft.com/office/drawing/2014/main" id="{ADDFC332-D19B-6542-AA86-132B28E0E86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1844" y="1522971"/>
              <a:ext cx="920578" cy="920578"/>
            </a:xfrm>
            <a:prstGeom prst="rect">
              <a:avLst/>
            </a:prstGeom>
            <a:ln>
              <a:noFill/>
            </a:ln>
            <a:effectLst>
              <a:outerShdw blurRad="292100" dist="139700" dir="2700000" algn="tl" rotWithShape="0">
                <a:srgbClr val="333333">
                  <a:alpha val="65000"/>
                </a:srgbClr>
              </a:outerShdw>
            </a:effectLst>
          </p:spPr>
        </p:pic>
        <p:sp>
          <p:nvSpPr>
            <p:cNvPr id="6" name="右矢印 5">
              <a:extLst>
                <a:ext uri="{FF2B5EF4-FFF2-40B4-BE49-F238E27FC236}">
                  <a16:creationId xmlns:a16="http://schemas.microsoft.com/office/drawing/2014/main" id="{E0376AB7-24F6-6545-8D80-CD586950D251}"/>
                </a:ext>
              </a:extLst>
            </p:cNvPr>
            <p:cNvSpPr/>
            <p:nvPr/>
          </p:nvSpPr>
          <p:spPr>
            <a:xfrm>
              <a:off x="2277533" y="1881660"/>
              <a:ext cx="1146988" cy="235762"/>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1" name="図 150">
              <a:extLst>
                <a:ext uri="{FF2B5EF4-FFF2-40B4-BE49-F238E27FC236}">
                  <a16:creationId xmlns:a16="http://schemas.microsoft.com/office/drawing/2014/main" id="{9780D8DF-B510-2348-9EE5-F1F63C0E0B4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403635" y="1250642"/>
              <a:ext cx="1258902" cy="1258902"/>
            </a:xfrm>
            <a:prstGeom prst="rect">
              <a:avLst/>
            </a:prstGeom>
            <a:effectLst>
              <a:outerShdw blurRad="50800" dist="38100" dir="2700000" algn="tl" rotWithShape="0">
                <a:prstClr val="black">
                  <a:alpha val="40000"/>
                </a:prstClr>
              </a:outerShdw>
            </a:effectLst>
          </p:spPr>
        </p:pic>
        <p:sp>
          <p:nvSpPr>
            <p:cNvPr id="152" name="テキスト ボックス 151">
              <a:extLst>
                <a:ext uri="{FF2B5EF4-FFF2-40B4-BE49-F238E27FC236}">
                  <a16:creationId xmlns:a16="http://schemas.microsoft.com/office/drawing/2014/main" id="{38618F0F-099F-A542-B09C-DE7F2547C3B4}"/>
                </a:ext>
              </a:extLst>
            </p:cNvPr>
            <p:cNvSpPr txBox="1"/>
            <p:nvPr/>
          </p:nvSpPr>
          <p:spPr>
            <a:xfrm>
              <a:off x="4090505" y="1679594"/>
              <a:ext cx="2031325" cy="646331"/>
            </a:xfrm>
            <a:prstGeom prst="rect">
              <a:avLst/>
            </a:prstGeom>
            <a:solidFill>
              <a:srgbClr val="FFFFFF">
                <a:alpha val="72941"/>
              </a:srgbClr>
            </a:solidFill>
          </p:spPr>
          <p:txBody>
            <a:bodyPr wrap="none" rtlCol="0">
              <a:spAutoFit/>
            </a:bodyPr>
            <a:lstStyle/>
            <a:p>
              <a:pPr algn="ctr"/>
              <a:r>
                <a:rPr kumimoji="1" lang="ja-JP" altLang="en-US" sz="12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イチゴについての</a:t>
              </a:r>
              <a:endParaRPr kumimoji="1" lang="en-US" altLang="ja-JP" sz="12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2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ニューラル・ネットワーク</a:t>
              </a:r>
              <a:endParaRPr kumimoji="1" lang="en-US" altLang="ja-JP" sz="12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が未完成</a:t>
              </a:r>
              <a:endParaRPr kumimoji="1" lang="ja-JP" altLang="en-US" sz="12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56" name="テキスト ボックス 155">
              <a:extLst>
                <a:ext uri="{FF2B5EF4-FFF2-40B4-BE49-F238E27FC236}">
                  <a16:creationId xmlns:a16="http://schemas.microsoft.com/office/drawing/2014/main" id="{90EBC10B-F3EA-4043-A24A-5BB193538B83}"/>
                </a:ext>
              </a:extLst>
            </p:cNvPr>
            <p:cNvSpPr txBox="1"/>
            <p:nvPr/>
          </p:nvSpPr>
          <p:spPr>
            <a:xfrm>
              <a:off x="7536796" y="2425469"/>
              <a:ext cx="992579" cy="415498"/>
            </a:xfrm>
            <a:prstGeom prst="rect">
              <a:avLst/>
            </a:prstGeom>
            <a:noFill/>
          </p:spPr>
          <p:txBody>
            <a:bodyPr wrap="none" rtlCol="0">
              <a:spAutoFit/>
            </a:bodyPr>
            <a:lstStyle/>
            <a:p>
              <a:pPr algn="ctr"/>
              <a:r>
                <a:rPr kumimoji="1" lang="ja-JP" altLang="en-US" sz="1050">
                  <a:solidFill>
                    <a:schemeClr val="accent6"/>
                  </a:solidFill>
                  <a:latin typeface="Meiryo" panose="020B0604030504040204" pitchFamily="34" charset="-128"/>
                  <a:ea typeface="Meiryo" panose="020B0604030504040204" pitchFamily="34" charset="-128"/>
                </a:rPr>
                <a:t>イチゴの特徴</a:t>
              </a:r>
              <a:endParaRPr kumimoji="1" lang="en-US" altLang="ja-JP" sz="1050" dirty="0">
                <a:solidFill>
                  <a:schemeClr val="accent6"/>
                </a:solidFill>
                <a:latin typeface="Meiryo" panose="020B0604030504040204" pitchFamily="34" charset="-128"/>
                <a:ea typeface="Meiryo" panose="020B0604030504040204" pitchFamily="34" charset="-128"/>
              </a:endParaRPr>
            </a:p>
            <a:p>
              <a:pPr algn="ctr"/>
              <a:r>
                <a:rPr lang="ja-JP" altLang="en-US" sz="1050">
                  <a:solidFill>
                    <a:schemeClr val="accent6"/>
                  </a:solidFill>
                  <a:latin typeface="Meiryo" panose="020B0604030504040204" pitchFamily="34" charset="-128"/>
                  <a:ea typeface="Meiryo" panose="020B0604030504040204" pitchFamily="34" charset="-128"/>
                </a:rPr>
                <a:t>が分からない</a:t>
              </a:r>
              <a:endParaRPr kumimoji="1" lang="ja-JP" altLang="en-US" sz="1050">
                <a:solidFill>
                  <a:schemeClr val="accent6"/>
                </a:solidFill>
                <a:latin typeface="Meiryo" panose="020B0604030504040204" pitchFamily="34" charset="-128"/>
                <a:ea typeface="Meiryo" panose="020B0604030504040204" pitchFamily="34" charset="-128"/>
              </a:endParaRPr>
            </a:p>
          </p:txBody>
        </p:sp>
      </p:grpSp>
      <p:sp>
        <p:nvSpPr>
          <p:cNvPr id="157" name="テキスト ボックス 156">
            <a:extLst>
              <a:ext uri="{FF2B5EF4-FFF2-40B4-BE49-F238E27FC236}">
                <a16:creationId xmlns:a16="http://schemas.microsoft.com/office/drawing/2014/main" id="{CCFAE468-DAA0-C649-A212-460F07FFAE1B}"/>
              </a:ext>
            </a:extLst>
          </p:cNvPr>
          <p:cNvSpPr txBox="1"/>
          <p:nvPr/>
        </p:nvSpPr>
        <p:spPr>
          <a:xfrm>
            <a:off x="4056175" y="3570882"/>
            <a:ext cx="2031325" cy="461665"/>
          </a:xfrm>
          <a:prstGeom prst="rect">
            <a:avLst/>
          </a:prstGeom>
          <a:solidFill>
            <a:srgbClr val="FFFFFF">
              <a:alpha val="75686"/>
            </a:srgbClr>
          </a:solidFill>
        </p:spPr>
        <p:txBody>
          <a:bodyPr wrap="none" rtlCol="0">
            <a:spAutoFit/>
          </a:bodyPr>
          <a:lstStyle/>
          <a:p>
            <a:pPr algn="ctr"/>
            <a:r>
              <a:rPr kumimoji="1" lang="ja-JP" altLang="en-US" sz="1200" b="1">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イチゴについての</a:t>
            </a:r>
            <a:endParaRPr kumimoji="1" lang="en-US" altLang="ja-JP" sz="1200" b="1"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200" b="1">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ニューラル・ネットワーク</a:t>
            </a:r>
          </a:p>
        </p:txBody>
      </p:sp>
      <p:sp>
        <p:nvSpPr>
          <p:cNvPr id="158" name="テキスト ボックス 157">
            <a:extLst>
              <a:ext uri="{FF2B5EF4-FFF2-40B4-BE49-F238E27FC236}">
                <a16:creationId xmlns:a16="http://schemas.microsoft.com/office/drawing/2014/main" id="{510D0689-C6FD-714A-A8FC-75DA0F6E3A5E}"/>
              </a:ext>
            </a:extLst>
          </p:cNvPr>
          <p:cNvSpPr txBox="1"/>
          <p:nvPr/>
        </p:nvSpPr>
        <p:spPr>
          <a:xfrm>
            <a:off x="7451948" y="3700466"/>
            <a:ext cx="1210589" cy="338554"/>
          </a:xfrm>
          <a:prstGeom prst="rect">
            <a:avLst/>
          </a:prstGeom>
          <a:noFill/>
        </p:spPr>
        <p:txBody>
          <a:bodyPr wrap="none" rtlCol="0">
            <a:spAutoFit/>
          </a:bodyPr>
          <a:lstStyle/>
          <a:p>
            <a:pPr algn="ctr"/>
            <a:r>
              <a:rPr kumimoji="1" lang="ja-JP" altLang="en-US" sz="16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推論モデル</a:t>
            </a:r>
          </a:p>
        </p:txBody>
      </p:sp>
      <p:sp>
        <p:nvSpPr>
          <p:cNvPr id="159" name="テキスト ボックス 158">
            <a:extLst>
              <a:ext uri="{FF2B5EF4-FFF2-40B4-BE49-F238E27FC236}">
                <a16:creationId xmlns:a16="http://schemas.microsoft.com/office/drawing/2014/main" id="{57957818-F125-D34C-A66A-389BC75AF8D5}"/>
              </a:ext>
            </a:extLst>
          </p:cNvPr>
          <p:cNvSpPr txBox="1"/>
          <p:nvPr/>
        </p:nvSpPr>
        <p:spPr>
          <a:xfrm>
            <a:off x="2267459" y="3428286"/>
            <a:ext cx="1107996" cy="646331"/>
          </a:xfrm>
          <a:prstGeom prst="rect">
            <a:avLst/>
          </a:prstGeom>
          <a:solidFill>
            <a:srgbClr val="FFFFFF">
              <a:alpha val="67059"/>
            </a:srgbClr>
          </a:solidFill>
        </p:spPr>
        <p:txBody>
          <a:bodyPr wrap="none" rtlCol="0">
            <a:spAutoFit/>
          </a:bodyPr>
          <a:lstStyle/>
          <a:p>
            <a:pPr algn="ctr"/>
            <a:r>
              <a:rPr lang="ja-JP" altLang="en-US"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機械学習</a:t>
            </a:r>
            <a:endParaRPr kumimoji="1" lang="en-US" altLang="ja-JP" dirty="0">
              <a:solidFill>
                <a:srgbClr val="C00000"/>
              </a:solidFill>
              <a:latin typeface="Meiryo" panose="020B0604030504040204" pitchFamily="34" charset="-128"/>
              <a:ea typeface="Meiryo" panose="020B0604030504040204" pitchFamily="34" charset="-128"/>
            </a:endParaRPr>
          </a:p>
          <a:p>
            <a:pPr algn="ctr"/>
            <a:r>
              <a:rPr kumimoji="1" lang="ja-JP" altLang="en-US" sz="900">
                <a:solidFill>
                  <a:srgbClr val="C00000"/>
                </a:solidFill>
                <a:latin typeface="Meiryo" panose="020B0604030504040204" pitchFamily="34" charset="-128"/>
                <a:ea typeface="Meiryo" panose="020B0604030504040204" pitchFamily="34" charset="-128"/>
              </a:rPr>
              <a:t>イチゴのデータ</a:t>
            </a:r>
            <a:endParaRPr kumimoji="1" lang="en-US" altLang="ja-JP" sz="900" dirty="0">
              <a:solidFill>
                <a:srgbClr val="C00000"/>
              </a:solidFill>
              <a:latin typeface="Meiryo" panose="020B0604030504040204" pitchFamily="34" charset="-128"/>
              <a:ea typeface="Meiryo" panose="020B0604030504040204" pitchFamily="34" charset="-128"/>
            </a:endParaRPr>
          </a:p>
          <a:p>
            <a:pPr algn="ctr"/>
            <a:r>
              <a:rPr lang="ja-JP" altLang="en-US" sz="900">
                <a:solidFill>
                  <a:srgbClr val="C00000"/>
                </a:solidFill>
                <a:latin typeface="Meiryo" panose="020B0604030504040204" pitchFamily="34" charset="-128"/>
                <a:ea typeface="Meiryo" panose="020B0604030504040204" pitchFamily="34" charset="-128"/>
              </a:rPr>
              <a:t>を大量に入力</a:t>
            </a:r>
            <a:endParaRPr kumimoji="1" lang="ja-JP" altLang="en-US" sz="900">
              <a:solidFill>
                <a:srgbClr val="C00000"/>
              </a:solidFill>
              <a:latin typeface="Meiryo" panose="020B0604030504040204" pitchFamily="34" charset="-128"/>
              <a:ea typeface="Meiryo" panose="020B0604030504040204" pitchFamily="34" charset="-128"/>
            </a:endParaRPr>
          </a:p>
        </p:txBody>
      </p:sp>
      <p:sp>
        <p:nvSpPr>
          <p:cNvPr id="166" name="タイトル 165">
            <a:extLst>
              <a:ext uri="{FF2B5EF4-FFF2-40B4-BE49-F238E27FC236}">
                <a16:creationId xmlns:a16="http://schemas.microsoft.com/office/drawing/2014/main" id="{C6FDBACB-6D71-7C45-BECF-79357BCA7174}"/>
              </a:ext>
            </a:extLst>
          </p:cNvPr>
          <p:cNvSpPr>
            <a:spLocks noGrp="1"/>
          </p:cNvSpPr>
          <p:nvPr>
            <p:ph type="title"/>
          </p:nvPr>
        </p:nvSpPr>
        <p:spPr/>
        <p:txBody>
          <a:bodyPr/>
          <a:lstStyle/>
          <a:p>
            <a:r>
              <a:rPr lang="ja-JP" altLang="en-US"/>
              <a:t>ニューラルネットワークの仕組み</a:t>
            </a:r>
          </a:p>
        </p:txBody>
      </p:sp>
      <p:grpSp>
        <p:nvGrpSpPr>
          <p:cNvPr id="13" name="グループ化 12">
            <a:extLst>
              <a:ext uri="{FF2B5EF4-FFF2-40B4-BE49-F238E27FC236}">
                <a16:creationId xmlns:a16="http://schemas.microsoft.com/office/drawing/2014/main" id="{FAF4D663-84FD-0540-AD52-41DEA74FCA9A}"/>
              </a:ext>
            </a:extLst>
          </p:cNvPr>
          <p:cNvGrpSpPr/>
          <p:nvPr/>
        </p:nvGrpSpPr>
        <p:grpSpPr>
          <a:xfrm>
            <a:off x="7864173" y="2909658"/>
            <a:ext cx="1091045" cy="350142"/>
            <a:chOff x="7864173" y="2909658"/>
            <a:chExt cx="1091045" cy="350142"/>
          </a:xfrm>
        </p:grpSpPr>
        <p:sp>
          <p:nvSpPr>
            <p:cNvPr id="12" name="四角形吹き出し 11">
              <a:extLst>
                <a:ext uri="{FF2B5EF4-FFF2-40B4-BE49-F238E27FC236}">
                  <a16:creationId xmlns:a16="http://schemas.microsoft.com/office/drawing/2014/main" id="{7BDCC67F-EF35-FB48-8F51-F0DAC4339BCD}"/>
                </a:ext>
              </a:extLst>
            </p:cNvPr>
            <p:cNvSpPr/>
            <p:nvPr/>
          </p:nvSpPr>
          <p:spPr>
            <a:xfrm>
              <a:off x="7864173" y="2909658"/>
              <a:ext cx="1091045" cy="350142"/>
            </a:xfrm>
            <a:prstGeom prst="wedgeRectCallout">
              <a:avLst>
                <a:gd name="adj1" fmla="val 1547"/>
                <a:gd name="adj2" fmla="val 107014"/>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テキスト ボックス 104">
              <a:extLst>
                <a:ext uri="{FF2B5EF4-FFF2-40B4-BE49-F238E27FC236}">
                  <a16:creationId xmlns:a16="http://schemas.microsoft.com/office/drawing/2014/main" id="{A96DA932-1DF0-634B-9CA4-2EA693D5E0B4}"/>
                </a:ext>
              </a:extLst>
            </p:cNvPr>
            <p:cNvSpPr txBox="1"/>
            <p:nvPr/>
          </p:nvSpPr>
          <p:spPr>
            <a:xfrm>
              <a:off x="7915469" y="2918816"/>
              <a:ext cx="1005403" cy="33855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イチゴは、こんな</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特徴の組合せです</a:t>
              </a:r>
            </a:p>
          </p:txBody>
        </p:sp>
      </p:grpSp>
      <p:sp>
        <p:nvSpPr>
          <p:cNvPr id="106" name="テキスト ボックス 105">
            <a:extLst>
              <a:ext uri="{FF2B5EF4-FFF2-40B4-BE49-F238E27FC236}">
                <a16:creationId xmlns:a16="http://schemas.microsoft.com/office/drawing/2014/main" id="{D0610525-EA86-2247-9CD8-FB50DA73CE84}"/>
              </a:ext>
            </a:extLst>
          </p:cNvPr>
          <p:cNvSpPr txBox="1"/>
          <p:nvPr/>
        </p:nvSpPr>
        <p:spPr>
          <a:xfrm>
            <a:off x="672213" y="5995654"/>
            <a:ext cx="1107997" cy="276999"/>
          </a:xfrm>
          <a:prstGeom prst="rect">
            <a:avLst/>
          </a:prstGeom>
          <a:noFill/>
        </p:spPr>
        <p:txBody>
          <a:bodyPr wrap="none" rtlCol="0">
            <a:spAutoFit/>
          </a:bodyPr>
          <a:lstStyle/>
          <a:p>
            <a:pPr algn="ctr"/>
            <a:r>
              <a:rPr kumimoji="1" lang="ja-JP" altLang="en-US" sz="1200" b="1">
                <a:solidFill>
                  <a:srgbClr val="C00000"/>
                </a:solidFill>
                <a:latin typeface="Meiryo" panose="020B0604030504040204" pitchFamily="34" charset="-128"/>
                <a:ea typeface="Meiryo" panose="020B0604030504040204" pitchFamily="34" charset="-128"/>
              </a:rPr>
              <a:t>これはなに？</a:t>
            </a:r>
          </a:p>
        </p:txBody>
      </p:sp>
    </p:spTree>
    <p:extLst>
      <p:ext uri="{BB962C8B-B14F-4D97-AF65-F5344CB8AC3E}">
        <p14:creationId xmlns:p14="http://schemas.microsoft.com/office/powerpoint/2010/main" val="79770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3"/>
                                        </p:tgtEl>
                                        <p:attrNameLst>
                                          <p:attrName>style.visibility</p:attrName>
                                        </p:attrNameLst>
                                      </p:cBhvr>
                                      <p:to>
                                        <p:strVal val="visible"/>
                                      </p:to>
                                    </p:set>
                                    <p:animEffect transition="in" filter="wipe(left)">
                                      <p:cBhvr>
                                        <p:cTn id="12" dur="500"/>
                                        <p:tgtEl>
                                          <p:spTgt spid="1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4"/>
                                        </p:tgtEl>
                                        <p:attrNameLst>
                                          <p:attrName>style.visibility</p:attrName>
                                        </p:attrNameLst>
                                      </p:cBhvr>
                                      <p:to>
                                        <p:strVal val="visible"/>
                                      </p:to>
                                    </p:set>
                                    <p:animEffect transition="in" filter="wipe(left)">
                                      <p:cBhvr>
                                        <p:cTn id="17" dur="500"/>
                                        <p:tgtEl>
                                          <p:spTgt spid="16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59"/>
                                        </p:tgtEl>
                                        <p:attrNameLst>
                                          <p:attrName>style.visibility</p:attrName>
                                        </p:attrNameLst>
                                      </p:cBhvr>
                                      <p:to>
                                        <p:strVal val="visible"/>
                                      </p:to>
                                    </p:set>
                                    <p:anim calcmode="lin" valueType="num">
                                      <p:cBhvr>
                                        <p:cTn id="22" dur="500" fill="hold"/>
                                        <p:tgtEl>
                                          <p:spTgt spid="159"/>
                                        </p:tgtEl>
                                        <p:attrNameLst>
                                          <p:attrName>ppt_w</p:attrName>
                                        </p:attrNameLst>
                                      </p:cBhvr>
                                      <p:tavLst>
                                        <p:tav tm="0">
                                          <p:val>
                                            <p:fltVal val="0"/>
                                          </p:val>
                                        </p:tav>
                                        <p:tav tm="100000">
                                          <p:val>
                                            <p:strVal val="#ppt_w"/>
                                          </p:val>
                                        </p:tav>
                                      </p:tavLst>
                                    </p:anim>
                                    <p:anim calcmode="lin" valueType="num">
                                      <p:cBhvr>
                                        <p:cTn id="23" dur="500" fill="hold"/>
                                        <p:tgtEl>
                                          <p:spTgt spid="159"/>
                                        </p:tgtEl>
                                        <p:attrNameLst>
                                          <p:attrName>ppt_h</p:attrName>
                                        </p:attrNameLst>
                                      </p:cBhvr>
                                      <p:tavLst>
                                        <p:tav tm="0">
                                          <p:val>
                                            <p:fltVal val="0"/>
                                          </p:val>
                                        </p:tav>
                                        <p:tav tm="100000">
                                          <p:val>
                                            <p:strVal val="#ppt_h"/>
                                          </p:val>
                                        </p:tav>
                                      </p:tavLst>
                                    </p:anim>
                                    <p:animEffect transition="in" filter="fade">
                                      <p:cBhvr>
                                        <p:cTn id="24" dur="500"/>
                                        <p:tgtEl>
                                          <p:spTgt spid="15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7"/>
                                        </p:tgtEl>
                                        <p:attrNameLst>
                                          <p:attrName>style.visibility</p:attrName>
                                        </p:attrNameLst>
                                      </p:cBhvr>
                                      <p:to>
                                        <p:strVal val="visible"/>
                                      </p:to>
                                    </p:set>
                                    <p:anim calcmode="lin" valueType="num">
                                      <p:cBhvr>
                                        <p:cTn id="27" dur="500" fill="hold"/>
                                        <p:tgtEl>
                                          <p:spTgt spid="157"/>
                                        </p:tgtEl>
                                        <p:attrNameLst>
                                          <p:attrName>ppt_w</p:attrName>
                                        </p:attrNameLst>
                                      </p:cBhvr>
                                      <p:tavLst>
                                        <p:tav tm="0">
                                          <p:val>
                                            <p:fltVal val="0"/>
                                          </p:val>
                                        </p:tav>
                                        <p:tav tm="100000">
                                          <p:val>
                                            <p:strVal val="#ppt_w"/>
                                          </p:val>
                                        </p:tav>
                                      </p:tavLst>
                                    </p:anim>
                                    <p:anim calcmode="lin" valueType="num">
                                      <p:cBhvr>
                                        <p:cTn id="28" dur="500" fill="hold"/>
                                        <p:tgtEl>
                                          <p:spTgt spid="157"/>
                                        </p:tgtEl>
                                        <p:attrNameLst>
                                          <p:attrName>ppt_h</p:attrName>
                                        </p:attrNameLst>
                                      </p:cBhvr>
                                      <p:tavLst>
                                        <p:tav tm="0">
                                          <p:val>
                                            <p:fltVal val="0"/>
                                          </p:val>
                                        </p:tav>
                                        <p:tav tm="100000">
                                          <p:val>
                                            <p:strVal val="#ppt_h"/>
                                          </p:val>
                                        </p:tav>
                                      </p:tavLst>
                                    </p:anim>
                                    <p:animEffect transition="in" filter="fade">
                                      <p:cBhvr>
                                        <p:cTn id="29" dur="500"/>
                                        <p:tgtEl>
                                          <p:spTgt spid="15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8"/>
                                        </p:tgtEl>
                                        <p:attrNameLst>
                                          <p:attrName>style.visibility</p:attrName>
                                        </p:attrNameLst>
                                      </p:cBhvr>
                                      <p:to>
                                        <p:strVal val="visible"/>
                                      </p:to>
                                    </p:set>
                                    <p:anim calcmode="lin" valueType="num">
                                      <p:cBhvr>
                                        <p:cTn id="32" dur="500" fill="hold"/>
                                        <p:tgtEl>
                                          <p:spTgt spid="158"/>
                                        </p:tgtEl>
                                        <p:attrNameLst>
                                          <p:attrName>ppt_w</p:attrName>
                                        </p:attrNameLst>
                                      </p:cBhvr>
                                      <p:tavLst>
                                        <p:tav tm="0">
                                          <p:val>
                                            <p:fltVal val="0"/>
                                          </p:val>
                                        </p:tav>
                                        <p:tav tm="100000">
                                          <p:val>
                                            <p:strVal val="#ppt_w"/>
                                          </p:val>
                                        </p:tav>
                                      </p:tavLst>
                                    </p:anim>
                                    <p:anim calcmode="lin" valueType="num">
                                      <p:cBhvr>
                                        <p:cTn id="33" dur="500" fill="hold"/>
                                        <p:tgtEl>
                                          <p:spTgt spid="158"/>
                                        </p:tgtEl>
                                        <p:attrNameLst>
                                          <p:attrName>ppt_h</p:attrName>
                                        </p:attrNameLst>
                                      </p:cBhvr>
                                      <p:tavLst>
                                        <p:tav tm="0">
                                          <p:val>
                                            <p:fltVal val="0"/>
                                          </p:val>
                                        </p:tav>
                                        <p:tav tm="100000">
                                          <p:val>
                                            <p:strVal val="#ppt_h"/>
                                          </p:val>
                                        </p:tav>
                                      </p:tavLst>
                                    </p:anim>
                                    <p:animEffect transition="in" filter="fade">
                                      <p:cBhvr>
                                        <p:cTn id="34" dur="500"/>
                                        <p:tgtEl>
                                          <p:spTgt spid="15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54"/>
                                        </p:tgtEl>
                                        <p:attrNameLst>
                                          <p:attrName>style.visibility</p:attrName>
                                        </p:attrNameLst>
                                      </p:cBhvr>
                                      <p:to>
                                        <p:strVal val="visible"/>
                                      </p:to>
                                    </p:set>
                                    <p:anim calcmode="lin" valueType="num">
                                      <p:cBhvr>
                                        <p:cTn id="37" dur="500" fill="hold"/>
                                        <p:tgtEl>
                                          <p:spTgt spid="154"/>
                                        </p:tgtEl>
                                        <p:attrNameLst>
                                          <p:attrName>ppt_w</p:attrName>
                                        </p:attrNameLst>
                                      </p:cBhvr>
                                      <p:tavLst>
                                        <p:tav tm="0">
                                          <p:val>
                                            <p:fltVal val="0"/>
                                          </p:val>
                                        </p:tav>
                                        <p:tav tm="100000">
                                          <p:val>
                                            <p:strVal val="#ppt_w"/>
                                          </p:val>
                                        </p:tav>
                                      </p:tavLst>
                                    </p:anim>
                                    <p:anim calcmode="lin" valueType="num">
                                      <p:cBhvr>
                                        <p:cTn id="38" dur="500" fill="hold"/>
                                        <p:tgtEl>
                                          <p:spTgt spid="154"/>
                                        </p:tgtEl>
                                        <p:attrNameLst>
                                          <p:attrName>ppt_h</p:attrName>
                                        </p:attrNameLst>
                                      </p:cBhvr>
                                      <p:tavLst>
                                        <p:tav tm="0">
                                          <p:val>
                                            <p:fltVal val="0"/>
                                          </p:val>
                                        </p:tav>
                                        <p:tav tm="100000">
                                          <p:val>
                                            <p:strVal val="#ppt_h"/>
                                          </p:val>
                                        </p:tav>
                                      </p:tavLst>
                                    </p:anim>
                                    <p:animEffect transition="in" filter="fade">
                                      <p:cBhvr>
                                        <p:cTn id="39" dur="500"/>
                                        <p:tgtEl>
                                          <p:spTgt spid="15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49"/>
                                        </p:tgtEl>
                                        <p:attrNameLst>
                                          <p:attrName>style.visibility</p:attrName>
                                        </p:attrNameLst>
                                      </p:cBhvr>
                                      <p:to>
                                        <p:strVal val="visible"/>
                                      </p:to>
                                    </p:set>
                                    <p:anim calcmode="lin" valueType="num">
                                      <p:cBhvr>
                                        <p:cTn id="48" dur="500" fill="hold"/>
                                        <p:tgtEl>
                                          <p:spTgt spid="149"/>
                                        </p:tgtEl>
                                        <p:attrNameLst>
                                          <p:attrName>ppt_w</p:attrName>
                                        </p:attrNameLst>
                                      </p:cBhvr>
                                      <p:tavLst>
                                        <p:tav tm="0">
                                          <p:val>
                                            <p:fltVal val="0"/>
                                          </p:val>
                                        </p:tav>
                                        <p:tav tm="100000">
                                          <p:val>
                                            <p:strVal val="#ppt_w"/>
                                          </p:val>
                                        </p:tav>
                                      </p:tavLst>
                                    </p:anim>
                                    <p:anim calcmode="lin" valueType="num">
                                      <p:cBhvr>
                                        <p:cTn id="49" dur="500" fill="hold"/>
                                        <p:tgtEl>
                                          <p:spTgt spid="149"/>
                                        </p:tgtEl>
                                        <p:attrNameLst>
                                          <p:attrName>ppt_h</p:attrName>
                                        </p:attrNameLst>
                                      </p:cBhvr>
                                      <p:tavLst>
                                        <p:tav tm="0">
                                          <p:val>
                                            <p:fltVal val="0"/>
                                          </p:val>
                                        </p:tav>
                                        <p:tav tm="100000">
                                          <p:val>
                                            <p:strVal val="#ppt_h"/>
                                          </p:val>
                                        </p:tav>
                                      </p:tavLst>
                                    </p:anim>
                                    <p:animEffect transition="in" filter="fade">
                                      <p:cBhvr>
                                        <p:cTn id="50" dur="500"/>
                                        <p:tgtEl>
                                          <p:spTgt spid="14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06"/>
                                        </p:tgtEl>
                                        <p:attrNameLst>
                                          <p:attrName>style.visibility</p:attrName>
                                        </p:attrNameLst>
                                      </p:cBhvr>
                                      <p:to>
                                        <p:strVal val="visible"/>
                                      </p:to>
                                    </p:set>
                                    <p:anim calcmode="lin" valueType="num">
                                      <p:cBhvr>
                                        <p:cTn id="53" dur="500" fill="hold"/>
                                        <p:tgtEl>
                                          <p:spTgt spid="106"/>
                                        </p:tgtEl>
                                        <p:attrNameLst>
                                          <p:attrName>ppt_w</p:attrName>
                                        </p:attrNameLst>
                                      </p:cBhvr>
                                      <p:tavLst>
                                        <p:tav tm="0">
                                          <p:val>
                                            <p:fltVal val="0"/>
                                          </p:val>
                                        </p:tav>
                                        <p:tav tm="100000">
                                          <p:val>
                                            <p:strVal val="#ppt_w"/>
                                          </p:val>
                                        </p:tav>
                                      </p:tavLst>
                                    </p:anim>
                                    <p:anim calcmode="lin" valueType="num">
                                      <p:cBhvr>
                                        <p:cTn id="54" dur="500" fill="hold"/>
                                        <p:tgtEl>
                                          <p:spTgt spid="106"/>
                                        </p:tgtEl>
                                        <p:attrNameLst>
                                          <p:attrName>ppt_h</p:attrName>
                                        </p:attrNameLst>
                                      </p:cBhvr>
                                      <p:tavLst>
                                        <p:tav tm="0">
                                          <p:val>
                                            <p:fltVal val="0"/>
                                          </p:val>
                                        </p:tav>
                                        <p:tav tm="100000">
                                          <p:val>
                                            <p:strVal val="#ppt_h"/>
                                          </p:val>
                                        </p:tav>
                                      </p:tavLst>
                                    </p:anim>
                                    <p:animEffect transition="in" filter="fade">
                                      <p:cBhvr>
                                        <p:cTn id="55" dur="500"/>
                                        <p:tgtEl>
                                          <p:spTgt spid="106"/>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1"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additive="base">
                                        <p:cTn id="60" dur="500"/>
                                        <p:tgtEl>
                                          <p:spTgt spid="21"/>
                                        </p:tgtEl>
                                        <p:attrNameLst>
                                          <p:attrName>ppt_y</p:attrName>
                                        </p:attrNameLst>
                                      </p:cBhvr>
                                      <p:tavLst>
                                        <p:tav tm="0">
                                          <p:val>
                                            <p:strVal val="#ppt_y-#ppt_h*1.125000"/>
                                          </p:val>
                                        </p:tav>
                                        <p:tav tm="100000">
                                          <p:val>
                                            <p:strVal val="#ppt_y"/>
                                          </p:val>
                                        </p:tav>
                                      </p:tavLst>
                                    </p:anim>
                                    <p:animEffect transition="in" filter="wipe(down)">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right)">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p:bldP spid="157" grpId="0" animBg="1"/>
      <p:bldP spid="158" grpId="0"/>
      <p:bldP spid="159" grpId="0" animBg="1"/>
      <p:bldP spid="106"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4693118" y="836712"/>
            <a:ext cx="3703001" cy="50405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755575" y="836712"/>
            <a:ext cx="3703001" cy="50405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機械学習と推論（１）</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176</a:t>
            </a:fld>
            <a:endParaRPr kumimoji="1" lang="ja-JP" altLang="en-US"/>
          </a:p>
        </p:txBody>
      </p:sp>
      <p:sp>
        <p:nvSpPr>
          <p:cNvPr id="4" name="円柱 3"/>
          <p:cNvSpPr/>
          <p:nvPr/>
        </p:nvSpPr>
        <p:spPr>
          <a:xfrm>
            <a:off x="1187624" y="1464781"/>
            <a:ext cx="2016224" cy="1584176"/>
          </a:xfrm>
          <a:prstGeom prst="can">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dirty="0">
              <a:solidFill>
                <a:schemeClr val="tx1"/>
              </a:solidFill>
              <a:latin typeface="Meiryo" charset="-128"/>
              <a:ea typeface="Meiryo" charset="-128"/>
              <a:cs typeface="Meiryo" charset="-128"/>
            </a:endParaRPr>
          </a:p>
          <a:p>
            <a:pPr algn="ctr"/>
            <a:endParaRPr kumimoji="1" lang="en-US" altLang="ja-JP" sz="1400" dirty="0">
              <a:solidFill>
                <a:schemeClr val="tx1"/>
              </a:solidFill>
              <a:latin typeface="Meiryo" charset="-128"/>
              <a:ea typeface="Meiryo" charset="-128"/>
              <a:cs typeface="Meiryo" charset="-128"/>
            </a:endParaRPr>
          </a:p>
          <a:p>
            <a:pPr algn="ctr"/>
            <a:endParaRPr kumimoji="1" lang="ja-JP" altLang="en-US" sz="1400" dirty="0">
              <a:solidFill>
                <a:schemeClr val="tx1"/>
              </a:solidFill>
              <a:latin typeface="Meiryo" charset="-128"/>
              <a:ea typeface="Meiryo" charset="-128"/>
              <a:cs typeface="Meiryo" charset="-128"/>
            </a:endParaRPr>
          </a:p>
        </p:txBody>
      </p:sp>
      <p:sp>
        <p:nvSpPr>
          <p:cNvPr id="5" name="正方形/長方形 4"/>
          <p:cNvSpPr/>
          <p:nvPr/>
        </p:nvSpPr>
        <p:spPr>
          <a:xfrm>
            <a:off x="1187624" y="3913971"/>
            <a:ext cx="2016224" cy="1747277"/>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機械学習</a:t>
            </a:r>
            <a:endParaRPr kumimoji="1" lang="en-US" altLang="ja-JP" sz="2000" b="1"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猫や犬のそれぞれの特徴を</a:t>
            </a:r>
            <a:endParaRPr lang="en-US" altLang="ja-JP" sz="1200"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最もよく示す特徴データの組合せパターン（推論モデル）を作成する</a:t>
            </a:r>
            <a:endParaRPr lang="en-US" altLang="ja-JP" sz="1200" dirty="0">
              <a:solidFill>
                <a:srgbClr val="FFFFFF"/>
              </a:solidFill>
              <a:latin typeface="Meiryo" charset="-128"/>
              <a:ea typeface="Meiryo" charset="-128"/>
              <a:cs typeface="Meiryo" charset="-128"/>
            </a:endParaRPr>
          </a:p>
        </p:txBody>
      </p:sp>
      <p:sp>
        <p:nvSpPr>
          <p:cNvPr id="6" name="円柱 5"/>
          <p:cNvSpPr/>
          <p:nvPr/>
        </p:nvSpPr>
        <p:spPr>
          <a:xfrm>
            <a:off x="3863992" y="3995521"/>
            <a:ext cx="1254728" cy="158417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200" b="1" dirty="0">
              <a:solidFill>
                <a:srgbClr val="FFFFFF"/>
              </a:solidFill>
              <a:latin typeface="Meiryo" charset="-128"/>
              <a:ea typeface="Meiryo" charset="-128"/>
              <a:cs typeface="Meiryo" charset="-128"/>
            </a:endParaRPr>
          </a:p>
          <a:p>
            <a:pPr algn="ctr"/>
            <a:endParaRPr kumimoji="1" lang="en-US" altLang="ja-JP" sz="1200" b="1" dirty="0">
              <a:solidFill>
                <a:srgbClr val="FFFFFF"/>
              </a:solidFill>
              <a:latin typeface="Meiryo" charset="-128"/>
              <a:ea typeface="Meiryo" charset="-128"/>
              <a:cs typeface="Meiryo" charset="-128"/>
            </a:endParaRPr>
          </a:p>
          <a:p>
            <a:pPr algn="ctr"/>
            <a:endParaRPr kumimoji="1" lang="ja-JP" altLang="en-US" sz="1200" b="1" dirty="0">
              <a:solidFill>
                <a:srgbClr val="FFFFFF"/>
              </a:solidFill>
              <a:latin typeface="Meiryo" charset="-128"/>
              <a:ea typeface="Meiryo" charset="-128"/>
              <a:cs typeface="Meiryo" charset="-128"/>
            </a:endParaRPr>
          </a:p>
        </p:txBody>
      </p:sp>
      <p:sp>
        <p:nvSpPr>
          <p:cNvPr id="8" name="正方形/長方形 7"/>
          <p:cNvSpPr/>
          <p:nvPr/>
        </p:nvSpPr>
        <p:spPr>
          <a:xfrm>
            <a:off x="5376354" y="1614792"/>
            <a:ext cx="2007197" cy="105414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chemeClr val="tx1"/>
                </a:solidFill>
                <a:latin typeface="Meiryo" charset="-128"/>
                <a:ea typeface="Meiryo" charset="-128"/>
                <a:cs typeface="Meiryo" charset="-128"/>
              </a:rPr>
              <a:t>対象データ</a:t>
            </a:r>
            <a:endParaRPr kumimoji="1" lang="en-US" altLang="ja-JP" sz="1400" dirty="0">
              <a:solidFill>
                <a:schemeClr val="tx1"/>
              </a:solidFill>
              <a:latin typeface="Meiryo" charset="-128"/>
              <a:ea typeface="Meiryo" charset="-128"/>
              <a:cs typeface="Meiryo" charset="-128"/>
            </a:endParaRPr>
          </a:p>
          <a:p>
            <a:pPr algn="ctr"/>
            <a:endParaRPr kumimoji="1" lang="en-US" altLang="ja-JP" sz="1400" dirty="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algn="ctr"/>
            <a:endParaRPr kumimoji="1" lang="ja-JP" altLang="en-US" sz="1400" dirty="0">
              <a:solidFill>
                <a:srgbClr val="FFFFFF"/>
              </a:solidFill>
              <a:latin typeface="Meiryo" charset="-128"/>
              <a:ea typeface="Meiryo" charset="-128"/>
              <a:cs typeface="Meiryo" charset="-128"/>
            </a:endParaRPr>
          </a:p>
        </p:txBody>
      </p:sp>
      <p:sp>
        <p:nvSpPr>
          <p:cNvPr id="9" name="正方形/長方形 8"/>
          <p:cNvSpPr/>
          <p:nvPr/>
        </p:nvSpPr>
        <p:spPr>
          <a:xfrm>
            <a:off x="5376353" y="3068960"/>
            <a:ext cx="2007197" cy="845011"/>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推論</a:t>
            </a:r>
            <a:endParaRPr kumimoji="1" lang="en-US" altLang="ja-JP" sz="2000" b="1"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どちらの推論モデルと</a:t>
            </a:r>
            <a:endParaRPr lang="en-US" altLang="ja-JP" sz="14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最も一致しているか</a:t>
            </a:r>
          </a:p>
        </p:txBody>
      </p:sp>
      <p:sp>
        <p:nvSpPr>
          <p:cNvPr id="11" name="正方形/長方形 10"/>
          <p:cNvSpPr/>
          <p:nvPr/>
        </p:nvSpPr>
        <p:spPr>
          <a:xfrm>
            <a:off x="5376353" y="4451697"/>
            <a:ext cx="2007197" cy="1209551"/>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dirty="0">
                <a:solidFill>
                  <a:srgbClr val="FFFFFF"/>
                </a:solidFill>
                <a:latin typeface="Meiryo" charset="-128"/>
                <a:ea typeface="Meiryo" charset="-128"/>
                <a:cs typeface="Meiryo" charset="-128"/>
              </a:rPr>
              <a:t>　</a:t>
            </a:r>
            <a:r>
              <a:rPr kumimoji="1" lang="ja-JP" altLang="en-US" sz="1400" dirty="0">
                <a:solidFill>
                  <a:srgbClr val="FFFFFF"/>
                </a:solidFill>
                <a:latin typeface="Meiryo" charset="-128"/>
                <a:ea typeface="Meiryo" charset="-128"/>
                <a:cs typeface="Meiryo" charset="-128"/>
              </a:rPr>
              <a:t>の推論モデルに</a:t>
            </a:r>
            <a:r>
              <a:rPr lang="ja-JP" altLang="en-US" sz="1400" dirty="0">
                <a:solidFill>
                  <a:srgbClr val="FFFFFF"/>
                </a:solidFill>
                <a:latin typeface="Meiryo" charset="-128"/>
                <a:ea typeface="Meiryo" charset="-128"/>
                <a:cs typeface="Meiryo" charset="-128"/>
              </a:rPr>
              <a:t>最も一致しているので</a:t>
            </a:r>
            <a:endParaRPr lang="en-US" altLang="ja-JP" sz="1400" dirty="0">
              <a:solidFill>
                <a:srgbClr val="FFFFFF"/>
              </a:solidFill>
              <a:latin typeface="Meiryo" charset="-128"/>
              <a:ea typeface="Meiryo" charset="-128"/>
              <a:cs typeface="Meiryo" charset="-128"/>
            </a:endParaRPr>
          </a:p>
          <a:p>
            <a:r>
              <a:rPr kumimoji="1" lang="ja-JP" altLang="en-US" sz="1400" dirty="0">
                <a:solidFill>
                  <a:srgbClr val="FFFFFF"/>
                </a:solidFill>
                <a:latin typeface="Meiryo" charset="-128"/>
                <a:ea typeface="Meiryo" charset="-128"/>
                <a:cs typeface="Meiryo" charset="-128"/>
              </a:rPr>
              <a:t>これは「猫である」と推論する</a:t>
            </a:r>
          </a:p>
        </p:txBody>
      </p:sp>
      <p:cxnSp>
        <p:nvCxnSpPr>
          <p:cNvPr id="14" name="カギ線コネクタ 13"/>
          <p:cNvCxnSpPr>
            <a:stCxn id="6" idx="1"/>
            <a:endCxn id="9" idx="1"/>
          </p:cNvCxnSpPr>
          <p:nvPr/>
        </p:nvCxnSpPr>
        <p:spPr>
          <a:xfrm rot="5400000" flipH="1" flipV="1">
            <a:off x="4681827" y="3300996"/>
            <a:ext cx="504055" cy="884997"/>
          </a:xfrm>
          <a:prstGeom prst="bentConnector2">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a:stCxn id="4" idx="3"/>
            <a:endCxn id="5" idx="0"/>
          </p:cNvCxnSpPr>
          <p:nvPr/>
        </p:nvCxnSpPr>
        <p:spPr>
          <a:xfrm>
            <a:off x="2195736" y="3048957"/>
            <a:ext cx="0" cy="865014"/>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a:stCxn id="5" idx="3"/>
            <a:endCxn id="6" idx="2"/>
          </p:cNvCxnSpPr>
          <p:nvPr/>
        </p:nvCxnSpPr>
        <p:spPr>
          <a:xfrm flipV="1">
            <a:off x="3203848" y="4787609"/>
            <a:ext cx="660144" cy="1"/>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a:stCxn id="8" idx="2"/>
            <a:endCxn id="9" idx="0"/>
          </p:cNvCxnSpPr>
          <p:nvPr/>
        </p:nvCxnSpPr>
        <p:spPr>
          <a:xfrm flipH="1">
            <a:off x="6379952" y="2668932"/>
            <a:ext cx="1" cy="400028"/>
          </a:xfrm>
          <a:prstGeom prst="straightConnector1">
            <a:avLst/>
          </a:prstGeom>
          <a:ln w="762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直線矢印コネクタ 22"/>
          <p:cNvCxnSpPr>
            <a:stCxn id="9" idx="2"/>
            <a:endCxn id="11" idx="0"/>
          </p:cNvCxnSpPr>
          <p:nvPr/>
        </p:nvCxnSpPr>
        <p:spPr>
          <a:xfrm>
            <a:off x="6379952" y="3913971"/>
            <a:ext cx="0" cy="537726"/>
          </a:xfrm>
          <a:prstGeom prst="straightConnector1">
            <a:avLst/>
          </a:prstGeom>
          <a:ln w="76200">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3379806" y="906906"/>
            <a:ext cx="902811" cy="707886"/>
          </a:xfrm>
          <a:prstGeom prst="rect">
            <a:avLst/>
          </a:prstGeom>
          <a:noFill/>
        </p:spPr>
        <p:txBody>
          <a:bodyPr wrap="none" rtlCol="0">
            <a:spAutoFit/>
          </a:bodyPr>
          <a:lstStyle/>
          <a:p>
            <a:pPr algn="ctr"/>
            <a:r>
              <a:rPr kumimoji="1" lang="ja-JP" altLang="en-US" sz="2800" b="1" dirty="0">
                <a:solidFill>
                  <a:srgbClr val="3366FF"/>
                </a:solidFill>
                <a:latin typeface="Meiryo" charset="-128"/>
                <a:ea typeface="Meiryo" charset="-128"/>
                <a:cs typeface="Meiryo" charset="-128"/>
              </a:rPr>
              <a:t>学習</a:t>
            </a:r>
            <a:endParaRPr lang="en-US" altLang="ja-JP" sz="2800" dirty="0">
              <a:solidFill>
                <a:srgbClr val="3366FF"/>
              </a:solidFill>
              <a:latin typeface="Meiryo" charset="-128"/>
              <a:ea typeface="Meiryo" charset="-128"/>
              <a:cs typeface="Meiryo" charset="-128"/>
            </a:endParaRPr>
          </a:p>
          <a:p>
            <a:pPr algn="ctr"/>
            <a:r>
              <a:rPr kumimoji="1" lang="en-US" altLang="ja-JP" sz="1200" dirty="0">
                <a:solidFill>
                  <a:srgbClr val="3366FF"/>
                </a:solidFill>
                <a:latin typeface="Meiryo" charset="-128"/>
                <a:ea typeface="Meiryo" charset="-128"/>
                <a:cs typeface="Meiryo" charset="-128"/>
              </a:rPr>
              <a:t>Learning</a:t>
            </a:r>
            <a:endParaRPr kumimoji="1" lang="ja-JP" altLang="en-US" sz="1200" dirty="0">
              <a:solidFill>
                <a:srgbClr val="3366FF"/>
              </a:solidFill>
              <a:latin typeface="Meiryo" charset="-128"/>
              <a:ea typeface="Meiryo" charset="-128"/>
              <a:cs typeface="Meiryo" charset="-128"/>
            </a:endParaRPr>
          </a:p>
        </p:txBody>
      </p:sp>
      <p:sp>
        <p:nvSpPr>
          <p:cNvPr id="37" name="テキスト ボックス 36"/>
          <p:cNvSpPr txBox="1"/>
          <p:nvPr/>
        </p:nvSpPr>
        <p:spPr>
          <a:xfrm>
            <a:off x="4831757" y="906906"/>
            <a:ext cx="902811" cy="707886"/>
          </a:xfrm>
          <a:prstGeom prst="rect">
            <a:avLst/>
          </a:prstGeom>
          <a:noFill/>
        </p:spPr>
        <p:txBody>
          <a:bodyPr wrap="none" rtlCol="0">
            <a:spAutoFit/>
          </a:bodyPr>
          <a:lstStyle/>
          <a:p>
            <a:pPr algn="ctr"/>
            <a:r>
              <a:rPr kumimoji="1" lang="ja-JP" altLang="en-US" sz="2800" b="1" dirty="0">
                <a:solidFill>
                  <a:srgbClr val="00B050"/>
                </a:solidFill>
                <a:latin typeface="Meiryo" charset="-128"/>
                <a:ea typeface="Meiryo" charset="-128"/>
                <a:cs typeface="Meiryo" charset="-128"/>
              </a:rPr>
              <a:t>推論</a:t>
            </a:r>
            <a:endParaRPr lang="en-US" altLang="ja-JP" sz="2800" dirty="0">
              <a:solidFill>
                <a:srgbClr val="00B050"/>
              </a:solidFill>
              <a:latin typeface="Meiryo" charset="-128"/>
              <a:ea typeface="Meiryo" charset="-128"/>
              <a:cs typeface="Meiryo" charset="-128"/>
            </a:endParaRPr>
          </a:p>
          <a:p>
            <a:pPr algn="ctr"/>
            <a:r>
              <a:rPr lang="en-US" altLang="ja-JP" sz="1200" dirty="0">
                <a:solidFill>
                  <a:srgbClr val="00B050"/>
                </a:solidFill>
                <a:latin typeface="Meiryo" charset="-128"/>
                <a:ea typeface="Meiryo" charset="-128"/>
                <a:cs typeface="Meiryo" charset="-128"/>
              </a:rPr>
              <a:t>Inference</a:t>
            </a:r>
            <a:endParaRPr kumimoji="1" lang="ja-JP" altLang="en-US" sz="1200" dirty="0">
              <a:solidFill>
                <a:srgbClr val="00B050"/>
              </a:solidFill>
              <a:latin typeface="Meiryo" charset="-128"/>
              <a:ea typeface="Meiryo" charset="-128"/>
              <a:cs typeface="Meiryo" charset="-128"/>
            </a:endParaRPr>
          </a:p>
        </p:txBody>
      </p:sp>
      <p:pic>
        <p:nvPicPr>
          <p:cNvPr id="25" name="図 2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16121" y="2106067"/>
            <a:ext cx="368942" cy="368942"/>
          </a:xfrm>
          <a:prstGeom prst="rect">
            <a:avLst/>
          </a:prstGeom>
        </p:spPr>
      </p:pic>
      <p:pic>
        <p:nvPicPr>
          <p:cNvPr id="26" name="図 2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62821" y="2060848"/>
            <a:ext cx="368942" cy="368942"/>
          </a:xfrm>
          <a:prstGeom prst="rect">
            <a:avLst/>
          </a:prstGeom>
        </p:spPr>
      </p:pic>
      <p:pic>
        <p:nvPicPr>
          <p:cNvPr id="27" name="図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95800" y="2414796"/>
            <a:ext cx="368942" cy="368942"/>
          </a:xfrm>
          <a:prstGeom prst="rect">
            <a:avLst/>
          </a:prstGeom>
        </p:spPr>
      </p:pic>
      <p:pic>
        <p:nvPicPr>
          <p:cNvPr id="28" name="図 2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10794" y="2104907"/>
            <a:ext cx="338955" cy="338955"/>
          </a:xfrm>
          <a:prstGeom prst="rect">
            <a:avLst/>
          </a:prstGeom>
        </p:spPr>
      </p:pic>
      <p:pic>
        <p:nvPicPr>
          <p:cNvPr id="29" name="図 2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592809" y="2429790"/>
            <a:ext cx="338954" cy="338954"/>
          </a:xfrm>
          <a:prstGeom prst="rect">
            <a:avLst/>
          </a:prstGeom>
        </p:spPr>
      </p:pic>
      <p:pic>
        <p:nvPicPr>
          <p:cNvPr id="35" name="図 34"/>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65035" y="2404432"/>
            <a:ext cx="461402" cy="461402"/>
          </a:xfrm>
          <a:prstGeom prst="rect">
            <a:avLst/>
          </a:prstGeom>
        </p:spPr>
      </p:pic>
      <p:pic>
        <p:nvPicPr>
          <p:cNvPr id="43" name="図 42"/>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83446" y="1816777"/>
            <a:ext cx="917239" cy="917239"/>
          </a:xfrm>
          <a:prstGeom prst="rect">
            <a:avLst/>
          </a:prstGeom>
        </p:spPr>
      </p:pic>
      <p:sp>
        <p:nvSpPr>
          <p:cNvPr id="72" name="正方形/長方形 71"/>
          <p:cNvSpPr/>
          <p:nvPr/>
        </p:nvSpPr>
        <p:spPr>
          <a:xfrm>
            <a:off x="1385257" y="1518075"/>
            <a:ext cx="1620957" cy="307777"/>
          </a:xfrm>
          <a:prstGeom prst="rect">
            <a:avLst/>
          </a:prstGeom>
        </p:spPr>
        <p:txBody>
          <a:bodyPr wrap="none">
            <a:spAutoFit/>
          </a:bodyPr>
          <a:lstStyle/>
          <a:p>
            <a:pPr algn="ctr"/>
            <a:r>
              <a:rPr lang="ja-JP" altLang="en-US" sz="1400" dirty="0">
                <a:solidFill>
                  <a:srgbClr val="3366FF"/>
                </a:solidFill>
                <a:latin typeface="Meiryo" charset="-128"/>
                <a:ea typeface="Meiryo" charset="-128"/>
                <a:cs typeface="Meiryo" charset="-128"/>
              </a:rPr>
              <a:t>大量の</a:t>
            </a:r>
            <a:r>
              <a:rPr lang="ja-JP" altLang="en-US" sz="1400" b="1" dirty="0">
                <a:solidFill>
                  <a:srgbClr val="3366FF"/>
                </a:solidFill>
                <a:latin typeface="Meiryo" charset="-128"/>
                <a:ea typeface="Meiryo" charset="-128"/>
                <a:cs typeface="Meiryo" charset="-128"/>
              </a:rPr>
              <a:t>学習データ</a:t>
            </a:r>
            <a:endParaRPr lang="en-US" altLang="ja-JP" sz="1400" b="1" dirty="0">
              <a:solidFill>
                <a:srgbClr val="3366FF"/>
              </a:solidFill>
              <a:latin typeface="Meiryo" charset="-128"/>
              <a:ea typeface="Meiryo" charset="-128"/>
              <a:cs typeface="Meiryo" charset="-128"/>
            </a:endParaRPr>
          </a:p>
        </p:txBody>
      </p:sp>
      <p:sp>
        <p:nvSpPr>
          <p:cNvPr id="79" name="正方形/長方形 78"/>
          <p:cNvSpPr/>
          <p:nvPr/>
        </p:nvSpPr>
        <p:spPr>
          <a:xfrm>
            <a:off x="3863992" y="4044334"/>
            <a:ext cx="1254728" cy="276999"/>
          </a:xfrm>
          <a:prstGeom prst="rect">
            <a:avLst/>
          </a:prstGeom>
        </p:spPr>
        <p:txBody>
          <a:bodyPr wrap="square">
            <a:spAutoFit/>
          </a:bodyPr>
          <a:lstStyle/>
          <a:p>
            <a:pPr algn="ctr"/>
            <a:r>
              <a:rPr lang="ja-JP" altLang="en-US" sz="1200" b="1">
                <a:solidFill>
                  <a:srgbClr val="FFFFFF"/>
                </a:solidFill>
                <a:latin typeface="Meiryo" charset="-128"/>
                <a:ea typeface="Meiryo" charset="-128"/>
                <a:cs typeface="Meiryo" charset="-128"/>
              </a:rPr>
              <a:t>推論</a:t>
            </a:r>
            <a:r>
              <a:rPr lang="ja-JP" altLang="en-US" sz="1200" b="1" dirty="0">
                <a:solidFill>
                  <a:srgbClr val="FFFFFF"/>
                </a:solidFill>
                <a:latin typeface="Meiryo" charset="-128"/>
                <a:ea typeface="Meiryo" charset="-128"/>
                <a:cs typeface="Meiryo" charset="-128"/>
              </a:rPr>
              <a:t>モデル</a:t>
            </a:r>
            <a:endParaRPr lang="en-US" altLang="ja-JP" sz="1200" b="1" dirty="0">
              <a:solidFill>
                <a:srgbClr val="FFFFFF"/>
              </a:solidFill>
              <a:latin typeface="Meiryo" charset="-128"/>
              <a:ea typeface="Meiryo" charset="-128"/>
              <a:cs typeface="Meiryo" charset="-128"/>
            </a:endParaRPr>
          </a:p>
        </p:txBody>
      </p:sp>
      <p:pic>
        <p:nvPicPr>
          <p:cNvPr id="80" name="図 79"/>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4000459" y="4475081"/>
            <a:ext cx="338955" cy="338955"/>
          </a:xfrm>
          <a:prstGeom prst="rect">
            <a:avLst/>
          </a:prstGeom>
        </p:spPr>
      </p:pic>
      <p:pic>
        <p:nvPicPr>
          <p:cNvPr id="81" name="図 80"/>
          <p:cNvPicPr>
            <a:picLocks noChangeAspect="1"/>
          </p:cNvPicPr>
          <p:nvPr/>
        </p:nvPicPr>
        <p:blipFill>
          <a:blip r:embed="rId3" cstate="print">
            <a:biLevel thresh="25000"/>
            <a:extLst>
              <a:ext uri="{28A0092B-C50C-407E-A947-70E740481C1C}">
                <a14:useLocalDpi xmlns:a14="http://schemas.microsoft.com/office/drawing/2010/main"/>
              </a:ext>
            </a:extLst>
          </a:blip>
          <a:stretch>
            <a:fillRect/>
          </a:stretch>
        </p:blipFill>
        <p:spPr>
          <a:xfrm>
            <a:off x="3992009" y="4990606"/>
            <a:ext cx="368942" cy="368942"/>
          </a:xfrm>
          <a:prstGeom prst="rect">
            <a:avLst/>
          </a:prstGeom>
        </p:spPr>
      </p:pic>
      <p:sp>
        <p:nvSpPr>
          <p:cNvPr id="82" name="正方形/長方形 81"/>
          <p:cNvSpPr/>
          <p:nvPr/>
        </p:nvSpPr>
        <p:spPr>
          <a:xfrm>
            <a:off x="4314233" y="4425137"/>
            <a:ext cx="757769" cy="461665"/>
          </a:xfrm>
          <a:prstGeom prst="rect">
            <a:avLst/>
          </a:prstGeom>
        </p:spPr>
        <p:txBody>
          <a:bodyPr wrap="square">
            <a:spAutoFit/>
          </a:bodyPr>
          <a:lstStyle/>
          <a:p>
            <a:pPr algn="ctr"/>
            <a:r>
              <a:rPr lang="ja-JP" altLang="en-US" sz="1200" b="1" dirty="0">
                <a:solidFill>
                  <a:srgbClr val="FFFFFF"/>
                </a:solidFill>
                <a:latin typeface="Meiryo" charset="-128"/>
                <a:ea typeface="Meiryo" charset="-128"/>
                <a:cs typeface="Meiryo" charset="-128"/>
              </a:rPr>
              <a:t>の推論</a:t>
            </a:r>
            <a:endParaRPr lang="en-US" altLang="ja-JP" sz="1200" b="1" dirty="0">
              <a:solidFill>
                <a:srgbClr val="FFFFFF"/>
              </a:solidFill>
              <a:latin typeface="Meiryo" charset="-128"/>
              <a:ea typeface="Meiryo" charset="-128"/>
              <a:cs typeface="Meiryo" charset="-128"/>
            </a:endParaRPr>
          </a:p>
          <a:p>
            <a:pPr algn="ctr"/>
            <a:r>
              <a:rPr lang="ja-JP" altLang="en-US" sz="1200" b="1" dirty="0">
                <a:solidFill>
                  <a:srgbClr val="FFFFFF"/>
                </a:solidFill>
                <a:latin typeface="Meiryo" charset="-128"/>
                <a:ea typeface="Meiryo" charset="-128"/>
                <a:cs typeface="Meiryo" charset="-128"/>
              </a:rPr>
              <a:t>モデル</a:t>
            </a:r>
            <a:endParaRPr lang="en-US" altLang="ja-JP" sz="1200" b="1" dirty="0">
              <a:solidFill>
                <a:srgbClr val="FFFFFF"/>
              </a:solidFill>
              <a:latin typeface="Meiryo" charset="-128"/>
              <a:ea typeface="Meiryo" charset="-128"/>
              <a:cs typeface="Meiryo" charset="-128"/>
            </a:endParaRPr>
          </a:p>
        </p:txBody>
      </p:sp>
      <p:sp>
        <p:nvSpPr>
          <p:cNvPr id="85" name="正方形/長方形 84"/>
          <p:cNvSpPr/>
          <p:nvPr/>
        </p:nvSpPr>
        <p:spPr>
          <a:xfrm>
            <a:off x="4303936" y="4959889"/>
            <a:ext cx="757769" cy="461665"/>
          </a:xfrm>
          <a:prstGeom prst="rect">
            <a:avLst/>
          </a:prstGeom>
        </p:spPr>
        <p:txBody>
          <a:bodyPr wrap="square">
            <a:spAutoFit/>
          </a:bodyPr>
          <a:lstStyle/>
          <a:p>
            <a:pPr algn="ctr"/>
            <a:r>
              <a:rPr lang="ja-JP" altLang="en-US" sz="1200" b="1" dirty="0">
                <a:solidFill>
                  <a:srgbClr val="FFFFFF"/>
                </a:solidFill>
                <a:latin typeface="Meiryo" charset="-128"/>
                <a:ea typeface="Meiryo" charset="-128"/>
                <a:cs typeface="Meiryo" charset="-128"/>
              </a:rPr>
              <a:t>の推論</a:t>
            </a:r>
            <a:endParaRPr lang="en-US" altLang="ja-JP" sz="1200" b="1" dirty="0">
              <a:solidFill>
                <a:srgbClr val="FFFFFF"/>
              </a:solidFill>
              <a:latin typeface="Meiryo" charset="-128"/>
              <a:ea typeface="Meiryo" charset="-128"/>
              <a:cs typeface="Meiryo" charset="-128"/>
            </a:endParaRPr>
          </a:p>
          <a:p>
            <a:pPr algn="ctr"/>
            <a:r>
              <a:rPr lang="ja-JP" altLang="en-US" sz="1200" b="1" dirty="0">
                <a:solidFill>
                  <a:srgbClr val="FFFFFF"/>
                </a:solidFill>
                <a:latin typeface="Meiryo" charset="-128"/>
                <a:ea typeface="Meiryo" charset="-128"/>
                <a:cs typeface="Meiryo" charset="-128"/>
              </a:rPr>
              <a:t>モデル</a:t>
            </a:r>
            <a:endParaRPr lang="en-US" altLang="ja-JP" sz="1200" b="1" dirty="0">
              <a:solidFill>
                <a:srgbClr val="FFFFFF"/>
              </a:solidFill>
              <a:latin typeface="Meiryo" charset="-128"/>
              <a:ea typeface="Meiryo" charset="-128"/>
              <a:cs typeface="Meiryo" charset="-128"/>
            </a:endParaRPr>
          </a:p>
        </p:txBody>
      </p:sp>
      <p:pic>
        <p:nvPicPr>
          <p:cNvPr id="86" name="図 85"/>
          <p:cNvPicPr>
            <a:picLocks noChangeAspect="1"/>
          </p:cNvPicPr>
          <p:nvPr/>
        </p:nvPicPr>
        <p:blipFill>
          <a:blip r:embed="rId10" cstate="print">
            <a:biLevel thresh="25000"/>
            <a:extLst>
              <a:ext uri="{28A0092B-C50C-407E-A947-70E740481C1C}">
                <a14:useLocalDpi xmlns:a14="http://schemas.microsoft.com/office/drawing/2010/main"/>
              </a:ext>
            </a:extLst>
          </a:blip>
          <a:stretch>
            <a:fillRect/>
          </a:stretch>
        </p:blipFill>
        <p:spPr>
          <a:xfrm>
            <a:off x="5473578" y="4635494"/>
            <a:ext cx="178542" cy="178542"/>
          </a:xfrm>
          <a:prstGeom prst="rect">
            <a:avLst/>
          </a:prstGeom>
        </p:spPr>
      </p:pic>
    </p:spTree>
    <p:extLst>
      <p:ext uri="{BB962C8B-B14F-4D97-AF65-F5344CB8AC3E}">
        <p14:creationId xmlns:p14="http://schemas.microsoft.com/office/powerpoint/2010/main" val="145515045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4579377" y="1928936"/>
            <a:ext cx="4052807" cy="4603599"/>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519193" y="1919232"/>
            <a:ext cx="4052807" cy="4603599"/>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角丸四角形 51"/>
          <p:cNvSpPr/>
          <p:nvPr/>
        </p:nvSpPr>
        <p:spPr>
          <a:xfrm>
            <a:off x="3720269" y="945398"/>
            <a:ext cx="1693445" cy="3256238"/>
          </a:xfrm>
          <a:prstGeom prst="roundRect">
            <a:avLst>
              <a:gd name="adj" fmla="val 0"/>
            </a:avLst>
          </a:prstGeom>
          <a:solidFill>
            <a:schemeClr val="accent6">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機械学習と推論（</a:t>
            </a:r>
            <a:r>
              <a:rPr lang="ja-JP" altLang="en-US" dirty="0"/>
              <a:t>２</a:t>
            </a:r>
            <a:r>
              <a:rPr kumimoji="1" lang="ja-JP" altLang="en-US" dirty="0"/>
              <a:t>）</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177</a:t>
            </a:fld>
            <a:endParaRPr kumimoji="1" lang="ja-JP" altLang="en-US"/>
          </a:p>
        </p:txBody>
      </p:sp>
      <p:pic>
        <p:nvPicPr>
          <p:cNvPr id="6" name="図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2774" y="2133886"/>
            <a:ext cx="2020806" cy="2020806"/>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73299" y="2128289"/>
            <a:ext cx="2026403" cy="2026403"/>
          </a:xfrm>
          <a:prstGeom prst="rect">
            <a:avLst/>
          </a:prstGeom>
        </p:spPr>
      </p:pic>
      <p:sp>
        <p:nvSpPr>
          <p:cNvPr id="8" name="角丸四角形 7"/>
          <p:cNvSpPr/>
          <p:nvPr/>
        </p:nvSpPr>
        <p:spPr>
          <a:xfrm>
            <a:off x="2936929" y="2676542"/>
            <a:ext cx="457200" cy="407626"/>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角丸四角形 8"/>
          <p:cNvSpPr/>
          <p:nvPr/>
        </p:nvSpPr>
        <p:spPr>
          <a:xfrm>
            <a:off x="5829300" y="2858367"/>
            <a:ext cx="457200" cy="407626"/>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角丸四角形 9"/>
          <p:cNvSpPr/>
          <p:nvPr/>
        </p:nvSpPr>
        <p:spPr>
          <a:xfrm>
            <a:off x="3208148" y="2168296"/>
            <a:ext cx="836909" cy="508246"/>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角丸四角形 10"/>
          <p:cNvSpPr/>
          <p:nvPr/>
        </p:nvSpPr>
        <p:spPr>
          <a:xfrm>
            <a:off x="5071821" y="2239205"/>
            <a:ext cx="825283" cy="736474"/>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角丸四角形 11"/>
          <p:cNvSpPr/>
          <p:nvPr/>
        </p:nvSpPr>
        <p:spPr>
          <a:xfrm>
            <a:off x="2414722" y="3219198"/>
            <a:ext cx="836909" cy="360831"/>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角丸四角形 12"/>
          <p:cNvSpPr/>
          <p:nvPr/>
        </p:nvSpPr>
        <p:spPr>
          <a:xfrm>
            <a:off x="5704345" y="3701255"/>
            <a:ext cx="1164310" cy="360831"/>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4312217" y="2059919"/>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耳</a:t>
            </a:r>
          </a:p>
        </p:txBody>
      </p:sp>
      <p:sp>
        <p:nvSpPr>
          <p:cNvPr id="15" name="テキスト ボックス 14"/>
          <p:cNvSpPr txBox="1"/>
          <p:nvPr/>
        </p:nvSpPr>
        <p:spPr>
          <a:xfrm>
            <a:off x="4322766" y="2831347"/>
            <a:ext cx="492443" cy="461665"/>
          </a:xfrm>
          <a:prstGeom prst="rect">
            <a:avLst/>
          </a:prstGeom>
          <a:noFill/>
        </p:spPr>
        <p:txBody>
          <a:bodyPr wrap="none" rtlCol="0">
            <a:spAutoFit/>
          </a:bodyPr>
          <a:lstStyle/>
          <a:p>
            <a:pPr algn="ctr"/>
            <a:r>
              <a:rPr kumimoji="1" lang="ja-JP" altLang="en-US" sz="2400">
                <a:solidFill>
                  <a:schemeClr val="accent6">
                    <a:lumMod val="50000"/>
                  </a:schemeClr>
                </a:solidFill>
                <a:latin typeface="Meiryo" charset="-128"/>
                <a:ea typeface="Meiryo" charset="-128"/>
                <a:cs typeface="Meiryo" charset="-128"/>
              </a:rPr>
              <a:t>目</a:t>
            </a:r>
            <a:endParaRPr kumimoji="1" lang="ja-JP" altLang="en-US" sz="2400" dirty="0">
              <a:solidFill>
                <a:schemeClr val="accent6">
                  <a:lumMod val="50000"/>
                </a:schemeClr>
              </a:solidFill>
              <a:latin typeface="Meiryo" charset="-128"/>
              <a:ea typeface="Meiryo" charset="-128"/>
              <a:cs typeface="Meiryo" charset="-128"/>
            </a:endParaRPr>
          </a:p>
        </p:txBody>
      </p:sp>
      <p:sp>
        <p:nvSpPr>
          <p:cNvPr id="16" name="テキスト ボックス 15"/>
          <p:cNvSpPr txBox="1"/>
          <p:nvPr/>
        </p:nvSpPr>
        <p:spPr>
          <a:xfrm>
            <a:off x="4312217" y="3530357"/>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口</a:t>
            </a:r>
          </a:p>
        </p:txBody>
      </p:sp>
      <p:cxnSp>
        <p:nvCxnSpPr>
          <p:cNvPr id="18" name="直線コネクタ 17"/>
          <p:cNvCxnSpPr>
            <a:stCxn id="10" idx="3"/>
            <a:endCxn id="14" idx="1"/>
          </p:cNvCxnSpPr>
          <p:nvPr/>
        </p:nvCxnSpPr>
        <p:spPr>
          <a:xfrm flipV="1">
            <a:off x="4045057" y="2290752"/>
            <a:ext cx="267160" cy="131667"/>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9" name="直線コネクタ 18"/>
          <p:cNvCxnSpPr>
            <a:stCxn id="11" idx="1"/>
            <a:endCxn id="14" idx="3"/>
          </p:cNvCxnSpPr>
          <p:nvPr/>
        </p:nvCxnSpPr>
        <p:spPr>
          <a:xfrm flipH="1" flipV="1">
            <a:off x="4804660" y="2290752"/>
            <a:ext cx="267161" cy="316690"/>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2" name="直線コネクタ 21"/>
          <p:cNvCxnSpPr>
            <a:stCxn id="8" idx="3"/>
            <a:endCxn id="15" idx="1"/>
          </p:cNvCxnSpPr>
          <p:nvPr/>
        </p:nvCxnSpPr>
        <p:spPr>
          <a:xfrm>
            <a:off x="3394129" y="2880355"/>
            <a:ext cx="928637" cy="181825"/>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5" name="直線コネクタ 24"/>
          <p:cNvCxnSpPr>
            <a:stCxn id="9" idx="1"/>
            <a:endCxn id="15" idx="3"/>
          </p:cNvCxnSpPr>
          <p:nvPr/>
        </p:nvCxnSpPr>
        <p:spPr>
          <a:xfrm flipH="1">
            <a:off x="4815209" y="3062180"/>
            <a:ext cx="1014091" cy="0"/>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9" name="直線コネクタ 28"/>
          <p:cNvCxnSpPr>
            <a:stCxn id="12" idx="3"/>
            <a:endCxn id="16" idx="1"/>
          </p:cNvCxnSpPr>
          <p:nvPr/>
        </p:nvCxnSpPr>
        <p:spPr>
          <a:xfrm>
            <a:off x="3251631" y="3399614"/>
            <a:ext cx="1060586" cy="361576"/>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2" name="直線コネクタ 31"/>
          <p:cNvCxnSpPr>
            <a:stCxn id="16" idx="3"/>
            <a:endCxn id="13" idx="1"/>
          </p:cNvCxnSpPr>
          <p:nvPr/>
        </p:nvCxnSpPr>
        <p:spPr>
          <a:xfrm>
            <a:off x="4804660" y="3761190"/>
            <a:ext cx="899685" cy="120481"/>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37" name="テキスト ボックス 36"/>
          <p:cNvSpPr txBox="1"/>
          <p:nvPr/>
        </p:nvSpPr>
        <p:spPr>
          <a:xfrm>
            <a:off x="4018002" y="1076016"/>
            <a:ext cx="1107997" cy="461665"/>
          </a:xfrm>
          <a:prstGeom prst="rect">
            <a:avLst/>
          </a:prstGeom>
          <a:noFill/>
        </p:spPr>
        <p:txBody>
          <a:bodyPr wrap="none" rtlCol="0">
            <a:spAutoFit/>
          </a:bodyPr>
          <a:lstStyle/>
          <a:p>
            <a:pPr algn="ctr"/>
            <a:r>
              <a:rPr kumimoji="1" lang="ja-JP" altLang="en-US" sz="2400" b="1" dirty="0">
                <a:solidFill>
                  <a:schemeClr val="accent6">
                    <a:lumMod val="50000"/>
                  </a:schemeClr>
                </a:solidFill>
                <a:latin typeface="Meiryo" charset="-128"/>
                <a:ea typeface="Meiryo" charset="-128"/>
                <a:cs typeface="Meiryo" charset="-128"/>
              </a:rPr>
              <a:t>特徴量</a:t>
            </a:r>
          </a:p>
        </p:txBody>
      </p:sp>
      <p:sp>
        <p:nvSpPr>
          <p:cNvPr id="38" name="テキスト ボックス 37"/>
          <p:cNvSpPr txBox="1"/>
          <p:nvPr/>
        </p:nvSpPr>
        <p:spPr>
          <a:xfrm>
            <a:off x="3739079" y="1513438"/>
            <a:ext cx="1665841" cy="415498"/>
          </a:xfrm>
          <a:prstGeom prst="rect">
            <a:avLst/>
          </a:prstGeom>
          <a:noFill/>
        </p:spPr>
        <p:txBody>
          <a:bodyPr wrap="none" rtlCol="0">
            <a:spAutoFit/>
          </a:bodyPr>
          <a:lstStyle/>
          <a:p>
            <a:pPr algn="ctr"/>
            <a:r>
              <a:rPr kumimoji="1" lang="ja-JP" altLang="en-US" sz="1050" dirty="0">
                <a:solidFill>
                  <a:schemeClr val="accent6">
                    <a:lumMod val="50000"/>
                  </a:schemeClr>
                </a:solidFill>
                <a:latin typeface="Meiryo" charset="-128"/>
                <a:ea typeface="Meiryo" charset="-128"/>
                <a:cs typeface="Meiryo" charset="-128"/>
              </a:rPr>
              <a:t>猫と</a:t>
            </a:r>
            <a:r>
              <a:rPr kumimoji="1" lang="ja-JP" altLang="en-US" sz="1050">
                <a:solidFill>
                  <a:schemeClr val="accent6">
                    <a:lumMod val="50000"/>
                  </a:schemeClr>
                </a:solidFill>
                <a:latin typeface="Meiryo" charset="-128"/>
                <a:ea typeface="Meiryo" charset="-128"/>
                <a:cs typeface="Meiryo" charset="-128"/>
              </a:rPr>
              <a:t>犬を識別</a:t>
            </a:r>
            <a:r>
              <a:rPr kumimoji="1" lang="ja-JP" altLang="en-US" sz="1050" dirty="0">
                <a:solidFill>
                  <a:schemeClr val="accent6">
                    <a:lumMod val="50000"/>
                  </a:schemeClr>
                </a:solidFill>
                <a:latin typeface="Meiryo" charset="-128"/>
                <a:ea typeface="Meiryo" charset="-128"/>
                <a:cs typeface="Meiryo" charset="-128"/>
              </a:rPr>
              <a:t>・分類する</a:t>
            </a:r>
            <a:endParaRPr kumimoji="1" lang="en-US" altLang="ja-JP" sz="1050" dirty="0">
              <a:solidFill>
                <a:schemeClr val="accent6">
                  <a:lumMod val="50000"/>
                </a:schemeClr>
              </a:solidFill>
              <a:latin typeface="Meiryo" charset="-128"/>
              <a:ea typeface="Meiryo" charset="-128"/>
              <a:cs typeface="Meiryo" charset="-128"/>
            </a:endParaRPr>
          </a:p>
          <a:p>
            <a:pPr algn="ctr"/>
            <a:r>
              <a:rPr kumimoji="1" lang="ja-JP" altLang="en-US" sz="1050" dirty="0">
                <a:solidFill>
                  <a:schemeClr val="accent6">
                    <a:lumMod val="50000"/>
                  </a:schemeClr>
                </a:solidFill>
                <a:latin typeface="Meiryo" charset="-128"/>
                <a:ea typeface="Meiryo" charset="-128"/>
                <a:cs typeface="Meiryo" charset="-128"/>
              </a:rPr>
              <a:t>ために着目すべき特徴</a:t>
            </a:r>
          </a:p>
        </p:txBody>
      </p:sp>
      <p:grpSp>
        <p:nvGrpSpPr>
          <p:cNvPr id="20" name="図形グループ 19"/>
          <p:cNvGrpSpPr/>
          <p:nvPr/>
        </p:nvGrpSpPr>
        <p:grpSpPr>
          <a:xfrm>
            <a:off x="524441" y="948612"/>
            <a:ext cx="3084479" cy="822245"/>
            <a:chOff x="524441" y="948612"/>
            <a:chExt cx="3084479" cy="822245"/>
          </a:xfrm>
        </p:grpSpPr>
        <p:grpSp>
          <p:nvGrpSpPr>
            <p:cNvPr id="51" name="図形グループ 50"/>
            <p:cNvGrpSpPr/>
            <p:nvPr/>
          </p:nvGrpSpPr>
          <p:grpSpPr>
            <a:xfrm>
              <a:off x="2455891" y="969767"/>
              <a:ext cx="339730" cy="756150"/>
              <a:chOff x="1946324" y="4125162"/>
              <a:chExt cx="969964" cy="2007872"/>
            </a:xfrm>
          </p:grpSpPr>
          <p:sp>
            <p:nvSpPr>
              <p:cNvPr id="64" name="円/楕円 6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5" name="フローチャート: 論理積ゲート 6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sp>
          <p:nvSpPr>
            <p:cNvPr id="66" name="テキスト ボックス 65"/>
            <p:cNvSpPr txBox="1"/>
            <p:nvPr/>
          </p:nvSpPr>
          <p:spPr>
            <a:xfrm>
              <a:off x="1534142" y="979587"/>
              <a:ext cx="877163" cy="784830"/>
            </a:xfrm>
            <a:prstGeom prst="rect">
              <a:avLst/>
            </a:prstGeom>
            <a:noFill/>
          </p:spPr>
          <p:txBody>
            <a:bodyPr wrap="none" rtlCol="0">
              <a:spAutoFit/>
            </a:bodyPr>
            <a:lstStyle/>
            <a:p>
              <a:pPr algn="ctr"/>
              <a:r>
                <a:rPr kumimoji="1" lang="ja-JP" altLang="en-US" b="1" u="sng" dirty="0">
                  <a:solidFill>
                    <a:schemeClr val="accent5">
                      <a:lumMod val="75000"/>
                    </a:schemeClr>
                  </a:solidFill>
                  <a:latin typeface="Meiryo" charset="-128"/>
                  <a:ea typeface="Meiryo" charset="-128"/>
                  <a:cs typeface="Meiryo" charset="-128"/>
                </a:rPr>
                <a:t>人間</a:t>
              </a:r>
              <a:r>
                <a:rPr kumimoji="1" lang="ja-JP" altLang="en-US" dirty="0">
                  <a:solidFill>
                    <a:schemeClr val="accent5">
                      <a:lumMod val="75000"/>
                    </a:schemeClr>
                  </a:solidFill>
                  <a:latin typeface="Meiryo" charset="-128"/>
                  <a:ea typeface="Meiryo" charset="-128"/>
                  <a:cs typeface="Meiryo" charset="-128"/>
                </a:rPr>
                <a:t>が</a:t>
              </a:r>
              <a:endParaRPr kumimoji="1" lang="en-US" altLang="ja-JP" dirty="0">
                <a:solidFill>
                  <a:schemeClr val="accent5">
                    <a:lumMod val="75000"/>
                  </a:schemeClr>
                </a:solidFill>
                <a:latin typeface="Meiryo" charset="-128"/>
                <a:ea typeface="Meiryo" charset="-128"/>
                <a:cs typeface="Meiryo" charset="-128"/>
              </a:endParaRPr>
            </a:p>
            <a:p>
              <a:pPr algn="ctr"/>
              <a:r>
                <a:rPr lang="ja-JP" altLang="en-US" sz="900" dirty="0">
                  <a:solidFill>
                    <a:schemeClr val="accent5">
                      <a:lumMod val="75000"/>
                    </a:schemeClr>
                  </a:solidFill>
                  <a:latin typeface="Meiryo" charset="-128"/>
                  <a:ea typeface="Meiryo" charset="-128"/>
                  <a:cs typeface="Meiryo" charset="-128"/>
                </a:rPr>
                <a:t>観察と</a:t>
              </a:r>
              <a:r>
                <a:rPr kumimoji="1" lang="ja-JP" altLang="en-US" sz="900" dirty="0">
                  <a:solidFill>
                    <a:schemeClr val="accent5">
                      <a:lumMod val="75000"/>
                    </a:schemeClr>
                  </a:solidFill>
                  <a:latin typeface="Meiryo" charset="-128"/>
                  <a:ea typeface="Meiryo" charset="-128"/>
                  <a:cs typeface="Meiryo" charset="-128"/>
                </a:rPr>
                <a:t>経験で</a:t>
              </a:r>
              <a:endParaRPr kumimoji="1" lang="en-US" altLang="ja-JP" sz="900" dirty="0">
                <a:solidFill>
                  <a:schemeClr val="accent5">
                    <a:lumMod val="75000"/>
                  </a:schemeClr>
                </a:solidFill>
                <a:latin typeface="Meiryo" charset="-128"/>
                <a:ea typeface="Meiryo" charset="-128"/>
                <a:cs typeface="Meiryo" charset="-128"/>
              </a:endParaRPr>
            </a:p>
            <a:p>
              <a:pPr algn="ctr"/>
              <a:r>
                <a:rPr kumimoji="1" lang="ja-JP" altLang="en-US" dirty="0">
                  <a:solidFill>
                    <a:schemeClr val="accent5">
                      <a:lumMod val="75000"/>
                    </a:schemeClr>
                  </a:solidFill>
                  <a:latin typeface="Meiryo" charset="-128"/>
                  <a:ea typeface="Meiryo" charset="-128"/>
                  <a:cs typeface="Meiryo" charset="-128"/>
                </a:rPr>
                <a:t>決める</a:t>
              </a:r>
            </a:p>
          </p:txBody>
        </p:sp>
        <p:sp>
          <p:nvSpPr>
            <p:cNvPr id="81" name="ホームベース 80"/>
            <p:cNvSpPr/>
            <p:nvPr/>
          </p:nvSpPr>
          <p:spPr>
            <a:xfrm>
              <a:off x="524441" y="948612"/>
              <a:ext cx="988403" cy="822245"/>
            </a:xfrm>
            <a:prstGeom prst="homePlate">
              <a:avLst>
                <a:gd name="adj" fmla="val 17292"/>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テキスト ボックス 82"/>
            <p:cNvSpPr txBox="1"/>
            <p:nvPr/>
          </p:nvSpPr>
          <p:spPr>
            <a:xfrm>
              <a:off x="552568" y="1089557"/>
              <a:ext cx="800219" cy="553998"/>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機械学習</a:t>
              </a:r>
              <a:endParaRPr kumimoji="1" lang="en-US" altLang="ja-JP" sz="1200" b="1" dirty="0">
                <a:solidFill>
                  <a:schemeClr val="bg1"/>
                </a:solidFill>
                <a:latin typeface="Meiryo" charset="-128"/>
                <a:ea typeface="Meiryo" charset="-128"/>
                <a:cs typeface="Meiryo" charset="-128"/>
              </a:endParaRPr>
            </a:p>
            <a:p>
              <a:pPr algn="ctr"/>
              <a:r>
                <a:rPr lang="ja-JP" altLang="en-US" sz="900" dirty="0">
                  <a:solidFill>
                    <a:schemeClr val="bg1"/>
                  </a:solidFill>
                  <a:latin typeface="Meiryo" charset="-128"/>
                  <a:ea typeface="Meiryo" charset="-128"/>
                  <a:cs typeface="Meiryo" charset="-128"/>
                </a:rPr>
                <a:t>統計確率的</a:t>
              </a:r>
              <a:endParaRPr lang="en-US" altLang="ja-JP" sz="900" dirty="0">
                <a:solidFill>
                  <a:schemeClr val="bg1"/>
                </a:solidFill>
                <a:latin typeface="Meiryo" charset="-128"/>
                <a:ea typeface="Meiryo" charset="-128"/>
                <a:cs typeface="Meiryo" charset="-128"/>
              </a:endParaRPr>
            </a:p>
            <a:p>
              <a:pPr algn="ctr"/>
              <a:r>
                <a:rPr kumimoji="1" lang="ja-JP" altLang="en-US" sz="900" dirty="0">
                  <a:solidFill>
                    <a:schemeClr val="bg1"/>
                  </a:solidFill>
                  <a:latin typeface="Meiryo" charset="-128"/>
                  <a:ea typeface="Meiryo" charset="-128"/>
                  <a:cs typeface="Meiryo" charset="-128"/>
                </a:rPr>
                <a:t>アプローチ</a:t>
              </a:r>
            </a:p>
          </p:txBody>
        </p:sp>
        <p:sp>
          <p:nvSpPr>
            <p:cNvPr id="86" name="右矢印 85"/>
            <p:cNvSpPr/>
            <p:nvPr/>
          </p:nvSpPr>
          <p:spPr>
            <a:xfrm>
              <a:off x="3140282" y="1079318"/>
              <a:ext cx="468638" cy="49128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 name="図形グループ 20"/>
          <p:cNvGrpSpPr/>
          <p:nvPr/>
        </p:nvGrpSpPr>
        <p:grpSpPr>
          <a:xfrm>
            <a:off x="5522246" y="948612"/>
            <a:ext cx="3051765" cy="836980"/>
            <a:chOff x="5522246" y="948612"/>
            <a:chExt cx="3051765" cy="836980"/>
          </a:xfrm>
        </p:grpSpPr>
        <p:sp>
          <p:nvSpPr>
            <p:cNvPr id="67" name="円柱 66"/>
            <p:cNvSpPr/>
            <p:nvPr/>
          </p:nvSpPr>
          <p:spPr>
            <a:xfrm>
              <a:off x="6176498" y="971627"/>
              <a:ext cx="301793" cy="462315"/>
            </a:xfrm>
            <a:prstGeom prst="can">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grpSp>
          <p:nvGrpSpPr>
            <p:cNvPr id="68" name="図形グループ 67"/>
            <p:cNvGrpSpPr/>
            <p:nvPr/>
          </p:nvGrpSpPr>
          <p:grpSpPr>
            <a:xfrm>
              <a:off x="6285030" y="1324959"/>
              <a:ext cx="274123" cy="121951"/>
              <a:chOff x="6769100" y="1390650"/>
              <a:chExt cx="317500" cy="157483"/>
            </a:xfrm>
          </p:grpSpPr>
          <p:sp>
            <p:nvSpPr>
              <p:cNvPr id="69" name="正方形/長方形 6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1" name="直線コネクタ 7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2" name="図形グループ 71"/>
            <p:cNvGrpSpPr/>
            <p:nvPr/>
          </p:nvGrpSpPr>
          <p:grpSpPr>
            <a:xfrm>
              <a:off x="6285030" y="1470332"/>
              <a:ext cx="274123" cy="121951"/>
              <a:chOff x="6769100" y="1390650"/>
              <a:chExt cx="317500" cy="157483"/>
            </a:xfrm>
          </p:grpSpPr>
          <p:sp>
            <p:nvSpPr>
              <p:cNvPr id="73" name="正方形/長方形 7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5" name="直線コネクタ 7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6" name="図形グループ 75"/>
            <p:cNvGrpSpPr/>
            <p:nvPr/>
          </p:nvGrpSpPr>
          <p:grpSpPr>
            <a:xfrm>
              <a:off x="6290930" y="1609539"/>
              <a:ext cx="274123" cy="121951"/>
              <a:chOff x="6769100" y="1390650"/>
              <a:chExt cx="317500" cy="157483"/>
            </a:xfrm>
          </p:grpSpPr>
          <p:sp>
            <p:nvSpPr>
              <p:cNvPr id="77" name="正方形/長方形 7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9" name="直線コネクタ 7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80" name="テキスト ボックス 79"/>
            <p:cNvSpPr txBox="1"/>
            <p:nvPr/>
          </p:nvSpPr>
          <p:spPr>
            <a:xfrm>
              <a:off x="6567947" y="1000762"/>
              <a:ext cx="992579" cy="784830"/>
            </a:xfrm>
            <a:prstGeom prst="rect">
              <a:avLst/>
            </a:prstGeom>
            <a:noFill/>
          </p:spPr>
          <p:txBody>
            <a:bodyPr wrap="none" rtlCol="0">
              <a:spAutoFit/>
            </a:bodyPr>
            <a:lstStyle/>
            <a:p>
              <a:pPr algn="ctr"/>
              <a:r>
                <a:rPr lang="ja-JP" altLang="en-US" b="1" u="sng" dirty="0">
                  <a:solidFill>
                    <a:srgbClr val="0432FF"/>
                  </a:solidFill>
                  <a:latin typeface="Meiryo" charset="-128"/>
                  <a:ea typeface="Meiryo" charset="-128"/>
                  <a:cs typeface="Meiryo" charset="-128"/>
                </a:rPr>
                <a:t>機械</a:t>
              </a:r>
              <a:r>
                <a:rPr kumimoji="1" lang="ja-JP" altLang="en-US" dirty="0">
                  <a:solidFill>
                    <a:srgbClr val="0432FF"/>
                  </a:solidFill>
                  <a:latin typeface="Meiryo" charset="-128"/>
                  <a:ea typeface="Meiryo" charset="-128"/>
                  <a:cs typeface="Meiryo" charset="-128"/>
                </a:rPr>
                <a:t>が</a:t>
              </a:r>
              <a:endParaRPr kumimoji="1" lang="en-US" altLang="ja-JP" dirty="0">
                <a:solidFill>
                  <a:srgbClr val="0432FF"/>
                </a:solidFill>
                <a:latin typeface="Meiryo" charset="-128"/>
                <a:ea typeface="Meiryo" charset="-128"/>
                <a:cs typeface="Meiryo" charset="-128"/>
              </a:endParaRPr>
            </a:p>
            <a:p>
              <a:pPr algn="ctr"/>
              <a:r>
                <a:rPr lang="ja-JP" altLang="en-US" sz="900" dirty="0">
                  <a:solidFill>
                    <a:srgbClr val="0432FF"/>
                  </a:solidFill>
                  <a:latin typeface="Meiryo" charset="-128"/>
                  <a:ea typeface="Meiryo" charset="-128"/>
                  <a:cs typeface="Meiryo" charset="-128"/>
                </a:rPr>
                <a:t>データ解析して</a:t>
              </a:r>
              <a:endParaRPr lang="en-US" altLang="ja-JP" sz="900" dirty="0">
                <a:solidFill>
                  <a:srgbClr val="0432FF"/>
                </a:solidFill>
                <a:latin typeface="Meiryo" charset="-128"/>
                <a:ea typeface="Meiryo" charset="-128"/>
                <a:cs typeface="Meiryo" charset="-128"/>
              </a:endParaRPr>
            </a:p>
            <a:p>
              <a:pPr algn="ctr"/>
              <a:r>
                <a:rPr kumimoji="1" lang="ja-JP" altLang="en-US" dirty="0">
                  <a:solidFill>
                    <a:srgbClr val="0432FF"/>
                  </a:solidFill>
                  <a:latin typeface="Meiryo" charset="-128"/>
                  <a:ea typeface="Meiryo" charset="-128"/>
                  <a:cs typeface="Meiryo" charset="-128"/>
                </a:rPr>
                <a:t>決める</a:t>
              </a:r>
            </a:p>
          </p:txBody>
        </p:sp>
        <p:sp>
          <p:nvSpPr>
            <p:cNvPr id="82" name="ホームベース 81"/>
            <p:cNvSpPr/>
            <p:nvPr/>
          </p:nvSpPr>
          <p:spPr>
            <a:xfrm rot="10800000">
              <a:off x="7585608" y="948612"/>
              <a:ext cx="988403" cy="822245"/>
            </a:xfrm>
            <a:prstGeom prst="homePlate">
              <a:avLst>
                <a:gd name="adj" fmla="val 17292"/>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テキスト ボックス 83"/>
            <p:cNvSpPr txBox="1"/>
            <p:nvPr/>
          </p:nvSpPr>
          <p:spPr>
            <a:xfrm>
              <a:off x="7680175" y="1112555"/>
              <a:ext cx="877163" cy="507831"/>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機械学習</a:t>
              </a:r>
              <a:endParaRPr kumimoji="1" lang="en-US" altLang="ja-JP" sz="1200" b="1" dirty="0">
                <a:solidFill>
                  <a:schemeClr val="bg1"/>
                </a:solidFill>
                <a:latin typeface="Meiryo" charset="-128"/>
                <a:ea typeface="Meiryo" charset="-128"/>
                <a:cs typeface="Meiryo" charset="-128"/>
              </a:endParaRPr>
            </a:p>
            <a:p>
              <a:pPr algn="ctr"/>
              <a:r>
                <a:rPr lang="ja-JP" altLang="en-US" sz="600" dirty="0">
                  <a:solidFill>
                    <a:schemeClr val="bg1"/>
                  </a:solidFill>
                  <a:latin typeface="Meiryo" charset="-128"/>
                  <a:ea typeface="Meiryo" charset="-128"/>
                  <a:cs typeface="Meiryo" charset="-128"/>
                </a:rPr>
                <a:t>ディープラーニング</a:t>
              </a:r>
              <a:endParaRPr lang="en-US" altLang="ja-JP" sz="600" dirty="0">
                <a:solidFill>
                  <a:schemeClr val="bg1"/>
                </a:solidFill>
                <a:latin typeface="Meiryo" charset="-128"/>
                <a:ea typeface="Meiryo" charset="-128"/>
                <a:cs typeface="Meiryo" charset="-128"/>
              </a:endParaRPr>
            </a:p>
            <a:p>
              <a:pPr algn="ctr"/>
              <a:r>
                <a:rPr lang="ja-JP" altLang="en-US" sz="900" dirty="0">
                  <a:solidFill>
                    <a:schemeClr val="bg1"/>
                  </a:solidFill>
                  <a:latin typeface="Meiryo" charset="-128"/>
                  <a:ea typeface="Meiryo" charset="-128"/>
                  <a:cs typeface="Meiryo" charset="-128"/>
                </a:rPr>
                <a:t>（深層学習）</a:t>
              </a:r>
              <a:endParaRPr kumimoji="1" lang="ja-JP" altLang="en-US" sz="900" dirty="0">
                <a:solidFill>
                  <a:schemeClr val="bg1"/>
                </a:solidFill>
                <a:latin typeface="Meiryo" charset="-128"/>
                <a:ea typeface="Meiryo" charset="-128"/>
                <a:cs typeface="Meiryo" charset="-128"/>
              </a:endParaRPr>
            </a:p>
          </p:txBody>
        </p:sp>
        <p:sp>
          <p:nvSpPr>
            <p:cNvPr id="87" name="右矢印 86"/>
            <p:cNvSpPr/>
            <p:nvPr/>
          </p:nvSpPr>
          <p:spPr>
            <a:xfrm rot="10800000">
              <a:off x="5522246" y="1088487"/>
              <a:ext cx="468638" cy="49128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 name="図形グループ 3"/>
          <p:cNvGrpSpPr/>
          <p:nvPr/>
        </p:nvGrpSpPr>
        <p:grpSpPr>
          <a:xfrm>
            <a:off x="846698" y="4116880"/>
            <a:ext cx="7465133" cy="2274840"/>
            <a:chOff x="846698" y="4116880"/>
            <a:chExt cx="7465133" cy="2274840"/>
          </a:xfrm>
        </p:grpSpPr>
        <p:sp>
          <p:nvSpPr>
            <p:cNvPr id="56" name="フローチャート: 磁気ディスク 55"/>
            <p:cNvSpPr/>
            <p:nvPr/>
          </p:nvSpPr>
          <p:spPr>
            <a:xfrm>
              <a:off x="6002645" y="5479350"/>
              <a:ext cx="2276891" cy="912370"/>
            </a:xfrm>
            <a:prstGeom prst="flowChartMagneticDisk">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フローチャート: 磁気ディスク 53"/>
            <p:cNvSpPr/>
            <p:nvPr/>
          </p:nvSpPr>
          <p:spPr>
            <a:xfrm>
              <a:off x="846698" y="5478314"/>
              <a:ext cx="2276891" cy="912370"/>
            </a:xfrm>
            <a:prstGeom prst="flowChartMagneticDisk">
              <a:avLst/>
            </a:prstGeom>
            <a:solidFill>
              <a:srgbClr val="7030A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角丸四角形 52"/>
            <p:cNvSpPr/>
            <p:nvPr/>
          </p:nvSpPr>
          <p:spPr>
            <a:xfrm>
              <a:off x="3720269" y="4440996"/>
              <a:ext cx="1693445" cy="1155184"/>
            </a:xfrm>
            <a:prstGeom prst="roundRect">
              <a:avLst>
                <a:gd name="adj" fmla="val 0"/>
              </a:avLst>
            </a:prstGeom>
            <a:solidFill>
              <a:schemeClr val="accent3">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9" name="図 3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70354" y="4589954"/>
              <a:ext cx="780492" cy="780492"/>
            </a:xfrm>
            <a:prstGeom prst="rect">
              <a:avLst/>
            </a:prstGeom>
          </p:spPr>
        </p:pic>
        <p:pic>
          <p:nvPicPr>
            <p:cNvPr id="40" name="図 3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50846" y="4589954"/>
              <a:ext cx="780492" cy="780492"/>
            </a:xfrm>
            <a:prstGeom prst="rect">
              <a:avLst/>
            </a:prstGeom>
          </p:spPr>
        </p:pic>
        <p:pic>
          <p:nvPicPr>
            <p:cNvPr id="41" name="図 4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31339" y="4589954"/>
              <a:ext cx="780492" cy="780492"/>
            </a:xfrm>
            <a:prstGeom prst="rect">
              <a:avLst/>
            </a:prstGeom>
          </p:spPr>
        </p:pic>
        <p:pic>
          <p:nvPicPr>
            <p:cNvPr id="42" name="図 4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69750" y="4631743"/>
              <a:ext cx="717054" cy="717054"/>
            </a:xfrm>
            <a:prstGeom prst="rect">
              <a:avLst/>
            </a:prstGeom>
          </p:spPr>
        </p:pic>
        <p:pic>
          <p:nvPicPr>
            <p:cNvPr id="43" name="図 4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430735" y="4631744"/>
              <a:ext cx="717053" cy="717053"/>
            </a:xfrm>
            <a:prstGeom prst="rect">
              <a:avLst/>
            </a:prstGeom>
          </p:spPr>
        </p:pic>
        <p:pic>
          <p:nvPicPr>
            <p:cNvPr id="44" name="図 43"/>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12975" y="4502226"/>
              <a:ext cx="976090" cy="976090"/>
            </a:xfrm>
            <a:prstGeom prst="rect">
              <a:avLst/>
            </a:prstGeom>
          </p:spPr>
        </p:pic>
        <p:sp>
          <p:nvSpPr>
            <p:cNvPr id="47" name="テキスト ボックス 46"/>
            <p:cNvSpPr txBox="1"/>
            <p:nvPr/>
          </p:nvSpPr>
          <p:spPr>
            <a:xfrm>
              <a:off x="3936049" y="4857515"/>
              <a:ext cx="1261884" cy="738664"/>
            </a:xfrm>
            <a:prstGeom prst="rect">
              <a:avLst/>
            </a:prstGeom>
            <a:noFill/>
          </p:spPr>
          <p:txBody>
            <a:bodyPr wrap="none" rtlCol="0">
              <a:spAutoFit/>
            </a:bodyPr>
            <a:lstStyle/>
            <a:p>
              <a:pPr algn="ctr"/>
              <a:r>
                <a:rPr kumimoji="1" lang="ja-JP" altLang="en-US" sz="1050" dirty="0">
                  <a:solidFill>
                    <a:schemeClr val="bg1"/>
                  </a:solidFill>
                  <a:latin typeface="Meiryo" charset="-128"/>
                  <a:ea typeface="Meiryo" charset="-128"/>
                  <a:cs typeface="Meiryo" charset="-128"/>
                </a:rPr>
                <a:t>「特徴量」ごとに</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猫／犬の特徴を</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最もよく表す値を</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見つけ出す</a:t>
              </a:r>
            </a:p>
          </p:txBody>
        </p:sp>
        <p:sp>
          <p:nvSpPr>
            <p:cNvPr id="48" name="テキスト ボックス 47"/>
            <p:cNvSpPr txBox="1"/>
            <p:nvPr/>
          </p:nvSpPr>
          <p:spPr>
            <a:xfrm>
              <a:off x="4158328" y="4492561"/>
              <a:ext cx="800219" cy="461665"/>
            </a:xfrm>
            <a:prstGeom prst="rect">
              <a:avLst/>
            </a:prstGeom>
            <a:noFill/>
          </p:spPr>
          <p:txBody>
            <a:bodyPr wrap="none" rtlCol="0">
              <a:spAutoFit/>
            </a:bodyPr>
            <a:lstStyle/>
            <a:p>
              <a:pPr algn="ctr"/>
              <a:r>
                <a:rPr kumimoji="1" lang="ja-JP" altLang="en-US" sz="2400" b="1" dirty="0">
                  <a:solidFill>
                    <a:schemeClr val="bg1"/>
                  </a:solidFill>
                  <a:latin typeface="Meiryo" charset="-128"/>
                  <a:ea typeface="Meiryo" charset="-128"/>
                  <a:cs typeface="Meiryo" charset="-128"/>
                </a:rPr>
                <a:t>学習</a:t>
              </a:r>
            </a:p>
          </p:txBody>
        </p:sp>
        <p:sp>
          <p:nvSpPr>
            <p:cNvPr id="49" name="テキスト ボックス 48"/>
            <p:cNvSpPr txBox="1"/>
            <p:nvPr/>
          </p:nvSpPr>
          <p:spPr>
            <a:xfrm>
              <a:off x="1049244" y="5849936"/>
              <a:ext cx="1877437"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猫の特徴を最もよく表す</a:t>
              </a:r>
              <a:endParaRPr kumimoji="1"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特徴量の組合せ</a:t>
              </a:r>
              <a:r>
                <a:rPr lang="ja-JP" altLang="en-US" sz="1200" dirty="0">
                  <a:solidFill>
                    <a:schemeClr val="bg1"/>
                  </a:solidFill>
                  <a:latin typeface="Meiryo" charset="-128"/>
                  <a:ea typeface="Meiryo" charset="-128"/>
                  <a:cs typeface="Meiryo" charset="-128"/>
                </a:rPr>
                <a:t>パターン</a:t>
              </a:r>
              <a:endParaRPr kumimoji="1" lang="ja-JP" altLang="en-US" sz="1200" dirty="0">
                <a:solidFill>
                  <a:schemeClr val="bg1"/>
                </a:solidFill>
                <a:latin typeface="Meiryo" charset="-128"/>
                <a:ea typeface="Meiryo" charset="-128"/>
                <a:cs typeface="Meiryo" charset="-128"/>
              </a:endParaRPr>
            </a:p>
          </p:txBody>
        </p:sp>
        <p:sp>
          <p:nvSpPr>
            <p:cNvPr id="50" name="テキスト ボックス 49"/>
            <p:cNvSpPr txBox="1"/>
            <p:nvPr/>
          </p:nvSpPr>
          <p:spPr>
            <a:xfrm>
              <a:off x="6202373" y="5850273"/>
              <a:ext cx="1877437"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犬の特徴を最もよく表す</a:t>
              </a:r>
              <a:endParaRPr kumimoji="1"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特徴量の組合せパターン</a:t>
              </a:r>
            </a:p>
          </p:txBody>
        </p:sp>
        <p:sp>
          <p:nvSpPr>
            <p:cNvPr id="55" name="テキスト ボックス 54"/>
            <p:cNvSpPr txBox="1"/>
            <p:nvPr/>
          </p:nvSpPr>
          <p:spPr>
            <a:xfrm>
              <a:off x="1271899" y="5517735"/>
              <a:ext cx="1441420" cy="307777"/>
            </a:xfrm>
            <a:prstGeom prst="rect">
              <a:avLst/>
            </a:prstGeom>
            <a:noFill/>
          </p:spPr>
          <p:txBody>
            <a:bodyPr wrap="none" rtlCol="0">
              <a:spAutoFit/>
            </a:bodyPr>
            <a:lstStyle/>
            <a:p>
              <a:pPr algn="ctr"/>
              <a:r>
                <a:rPr lang="ja-JP" altLang="en-US" sz="1400" dirty="0">
                  <a:solidFill>
                    <a:schemeClr val="bg1"/>
                  </a:solidFill>
                  <a:latin typeface="Meiryo" charset="-128"/>
                  <a:ea typeface="Meiryo" charset="-128"/>
                  <a:cs typeface="Meiryo" charset="-128"/>
                </a:rPr>
                <a:t>猫の</a:t>
              </a:r>
              <a:r>
                <a:rPr kumimoji="1" lang="ja-JP" altLang="en-US" sz="1400" b="1" dirty="0">
                  <a:solidFill>
                    <a:schemeClr val="bg1"/>
                  </a:solidFill>
                  <a:latin typeface="Meiryo" charset="-128"/>
                  <a:ea typeface="Meiryo" charset="-128"/>
                  <a:cs typeface="Meiryo" charset="-128"/>
                </a:rPr>
                <a:t>推論モデル</a:t>
              </a:r>
            </a:p>
          </p:txBody>
        </p:sp>
        <p:sp>
          <p:nvSpPr>
            <p:cNvPr id="57" name="テキスト ボックス 56"/>
            <p:cNvSpPr txBox="1"/>
            <p:nvPr/>
          </p:nvSpPr>
          <p:spPr>
            <a:xfrm>
              <a:off x="6420380" y="5517735"/>
              <a:ext cx="1441420" cy="307777"/>
            </a:xfrm>
            <a:prstGeom prst="rect">
              <a:avLst/>
            </a:prstGeom>
            <a:noFill/>
          </p:spPr>
          <p:txBody>
            <a:bodyPr wrap="none" rtlCol="0">
              <a:spAutoFit/>
            </a:bodyPr>
            <a:lstStyle/>
            <a:p>
              <a:pPr algn="ctr"/>
              <a:r>
                <a:rPr lang="ja-JP" altLang="en-US" sz="1400" dirty="0">
                  <a:solidFill>
                    <a:schemeClr val="bg1"/>
                  </a:solidFill>
                  <a:latin typeface="Meiryo" charset="-128"/>
                  <a:ea typeface="Meiryo" charset="-128"/>
                  <a:cs typeface="Meiryo" charset="-128"/>
                </a:rPr>
                <a:t>犬の</a:t>
              </a:r>
              <a:r>
                <a:rPr kumimoji="1" lang="ja-JP" altLang="en-US" sz="1400" b="1" dirty="0">
                  <a:solidFill>
                    <a:schemeClr val="bg1"/>
                  </a:solidFill>
                  <a:latin typeface="Meiryo" charset="-128"/>
                  <a:ea typeface="Meiryo" charset="-128"/>
                  <a:cs typeface="Meiryo" charset="-128"/>
                </a:rPr>
                <a:t>推論モデル</a:t>
              </a:r>
            </a:p>
          </p:txBody>
        </p:sp>
        <p:sp>
          <p:nvSpPr>
            <p:cNvPr id="58" name="右矢印 57"/>
            <p:cNvSpPr/>
            <p:nvPr/>
          </p:nvSpPr>
          <p:spPr>
            <a:xfrm>
              <a:off x="3251631" y="4740012"/>
              <a:ext cx="468638" cy="491282"/>
            </a:xfrm>
            <a:prstGeom prst="rightArrow">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右矢印 58"/>
            <p:cNvSpPr/>
            <p:nvPr/>
          </p:nvSpPr>
          <p:spPr>
            <a:xfrm rot="10800000">
              <a:off x="5418067" y="4740012"/>
              <a:ext cx="468638" cy="491282"/>
            </a:xfrm>
            <a:prstGeom prst="rightArrow">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テキスト ボックス 59"/>
            <p:cNvSpPr txBox="1"/>
            <p:nvPr/>
          </p:nvSpPr>
          <p:spPr>
            <a:xfrm>
              <a:off x="1174664" y="4348008"/>
              <a:ext cx="1620957" cy="307777"/>
            </a:xfrm>
            <a:prstGeom prst="rect">
              <a:avLst/>
            </a:prstGeom>
            <a:noFill/>
          </p:spPr>
          <p:txBody>
            <a:bodyPr wrap="none" rtlCol="0">
              <a:spAutoFit/>
            </a:bodyPr>
            <a:lstStyle/>
            <a:p>
              <a:r>
                <a:rPr kumimoji="1" lang="ja-JP" altLang="en-US" sz="1400">
                  <a:latin typeface="Meiryo" charset="-128"/>
                  <a:ea typeface="Meiryo" charset="-128"/>
                  <a:cs typeface="Meiryo" charset="-128"/>
                </a:rPr>
                <a:t>大量の学習データ</a:t>
              </a:r>
              <a:endParaRPr kumimoji="1" lang="ja-JP" altLang="en-US" sz="1400" dirty="0">
                <a:latin typeface="Meiryo" charset="-128"/>
                <a:ea typeface="Meiryo" charset="-128"/>
                <a:cs typeface="Meiryo" charset="-128"/>
              </a:endParaRPr>
            </a:p>
          </p:txBody>
        </p:sp>
        <p:sp>
          <p:nvSpPr>
            <p:cNvPr id="61" name="テキスト ボックス 60"/>
            <p:cNvSpPr txBox="1"/>
            <p:nvPr/>
          </p:nvSpPr>
          <p:spPr>
            <a:xfrm>
              <a:off x="6330611" y="4348008"/>
              <a:ext cx="1620957" cy="307777"/>
            </a:xfrm>
            <a:prstGeom prst="rect">
              <a:avLst/>
            </a:prstGeom>
            <a:noFill/>
          </p:spPr>
          <p:txBody>
            <a:bodyPr wrap="none" rtlCol="0">
              <a:spAutoFit/>
            </a:bodyPr>
            <a:lstStyle/>
            <a:p>
              <a:r>
                <a:rPr kumimoji="1" lang="ja-JP" altLang="en-US" sz="1400">
                  <a:latin typeface="Meiryo" charset="-128"/>
                  <a:ea typeface="Meiryo" charset="-128"/>
                  <a:cs typeface="Meiryo" charset="-128"/>
                </a:rPr>
                <a:t>大量の学習データ</a:t>
              </a:r>
              <a:endParaRPr kumimoji="1" lang="ja-JP" altLang="en-US" sz="1400" dirty="0">
                <a:latin typeface="Meiryo" charset="-128"/>
                <a:ea typeface="Meiryo" charset="-128"/>
                <a:cs typeface="Meiryo" charset="-128"/>
              </a:endParaRPr>
            </a:p>
          </p:txBody>
        </p:sp>
        <p:sp>
          <p:nvSpPr>
            <p:cNvPr id="62" name="曲折矢印 61"/>
            <p:cNvSpPr/>
            <p:nvPr/>
          </p:nvSpPr>
          <p:spPr>
            <a:xfrm rot="10800000">
              <a:off x="3208147" y="5651461"/>
              <a:ext cx="1171503" cy="483095"/>
            </a:xfrm>
            <a:prstGeom prst="bentArrow">
              <a:avLst>
                <a:gd name="adj1" fmla="val 36228"/>
                <a:gd name="adj2" fmla="val 33020"/>
                <a:gd name="adj3" fmla="val 25000"/>
                <a:gd name="adj4" fmla="val 43750"/>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曲折矢印 62"/>
            <p:cNvSpPr/>
            <p:nvPr/>
          </p:nvSpPr>
          <p:spPr>
            <a:xfrm rot="10800000" flipH="1">
              <a:off x="4764814" y="5646010"/>
              <a:ext cx="1171503" cy="483095"/>
            </a:xfrm>
            <a:prstGeom prst="bentArrow">
              <a:avLst>
                <a:gd name="adj1" fmla="val 36228"/>
                <a:gd name="adj2" fmla="val 33020"/>
                <a:gd name="adj3" fmla="val 25000"/>
                <a:gd name="adj4" fmla="val 43750"/>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右矢印 87"/>
            <p:cNvSpPr/>
            <p:nvPr/>
          </p:nvSpPr>
          <p:spPr>
            <a:xfrm rot="5400000">
              <a:off x="4387848" y="4059080"/>
              <a:ext cx="375681" cy="491282"/>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 name="テキスト ボックス 16"/>
          <p:cNvSpPr txBox="1"/>
          <p:nvPr/>
        </p:nvSpPr>
        <p:spPr>
          <a:xfrm>
            <a:off x="7423218" y="2415079"/>
            <a:ext cx="877163" cy="1292662"/>
          </a:xfrm>
          <a:prstGeom prst="rect">
            <a:avLst/>
          </a:prstGeom>
          <a:noFill/>
        </p:spPr>
        <p:txBody>
          <a:bodyPr wrap="none" rtlCol="0">
            <a:spAutoFit/>
          </a:bodyPr>
          <a:lstStyle/>
          <a:p>
            <a:pPr algn="ctr"/>
            <a:r>
              <a:rPr kumimoji="1" lang="ja-JP" altLang="en-US" sz="5400" dirty="0">
                <a:latin typeface="Meiryo" charset="-128"/>
                <a:ea typeface="Meiryo" charset="-128"/>
                <a:cs typeface="Meiryo" charset="-128"/>
              </a:rPr>
              <a:t>犬</a:t>
            </a:r>
            <a:endParaRPr kumimoji="1" lang="en-US" altLang="ja-JP" sz="5400" dirty="0">
              <a:latin typeface="Meiryo" charset="-128"/>
              <a:ea typeface="Meiryo" charset="-128"/>
              <a:cs typeface="Meiryo" charset="-128"/>
            </a:endParaRPr>
          </a:p>
          <a:p>
            <a:pPr algn="ctr"/>
            <a:r>
              <a:rPr lang="en-US" altLang="ja-JP" sz="2400" dirty="0">
                <a:latin typeface="Meiryo" charset="-128"/>
                <a:ea typeface="Meiryo" charset="-128"/>
                <a:cs typeface="Meiryo" charset="-128"/>
              </a:rPr>
              <a:t>dog</a:t>
            </a:r>
            <a:endParaRPr kumimoji="1" lang="ja-JP" altLang="en-US" sz="2400" dirty="0">
              <a:latin typeface="Meiryo" charset="-128"/>
              <a:ea typeface="Meiryo" charset="-128"/>
              <a:cs typeface="Meiryo" charset="-128"/>
            </a:endParaRPr>
          </a:p>
        </p:txBody>
      </p:sp>
      <p:sp>
        <p:nvSpPr>
          <p:cNvPr id="89" name="テキスト ボックス 88"/>
          <p:cNvSpPr txBox="1"/>
          <p:nvPr/>
        </p:nvSpPr>
        <p:spPr>
          <a:xfrm>
            <a:off x="869933" y="2415079"/>
            <a:ext cx="877163" cy="1292662"/>
          </a:xfrm>
          <a:prstGeom prst="rect">
            <a:avLst/>
          </a:prstGeom>
          <a:noFill/>
        </p:spPr>
        <p:txBody>
          <a:bodyPr wrap="none" rtlCol="0">
            <a:spAutoFit/>
          </a:bodyPr>
          <a:lstStyle/>
          <a:p>
            <a:pPr algn="ctr"/>
            <a:r>
              <a:rPr kumimoji="1" lang="ja-JP" altLang="en-US" sz="5400" dirty="0">
                <a:latin typeface="Meiryo" charset="-128"/>
                <a:ea typeface="Meiryo" charset="-128"/>
                <a:cs typeface="Meiryo" charset="-128"/>
              </a:rPr>
              <a:t>猫</a:t>
            </a:r>
            <a:endParaRPr kumimoji="1" lang="en-US" altLang="ja-JP" sz="5400" dirty="0">
              <a:latin typeface="Meiryo" charset="-128"/>
              <a:ea typeface="Meiryo" charset="-128"/>
              <a:cs typeface="Meiryo" charset="-128"/>
            </a:endParaRPr>
          </a:p>
          <a:p>
            <a:pPr algn="ctr"/>
            <a:r>
              <a:rPr lang="en-US" altLang="ja-JP" sz="2400" dirty="0">
                <a:latin typeface="Meiryo" charset="-128"/>
                <a:ea typeface="Meiryo" charset="-128"/>
                <a:cs typeface="Meiryo" charset="-128"/>
              </a:rPr>
              <a:t>cat</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185306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1+#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角丸四角形 81"/>
          <p:cNvSpPr/>
          <p:nvPr/>
        </p:nvSpPr>
        <p:spPr>
          <a:xfrm>
            <a:off x="3069024" y="3053165"/>
            <a:ext cx="3005951" cy="2603715"/>
          </a:xfrm>
          <a:prstGeom prst="roundRect">
            <a:avLst>
              <a:gd name="adj" fmla="val 0"/>
            </a:avLst>
          </a:prstGeom>
          <a:solidFill>
            <a:schemeClr val="tx2">
              <a:lumMod val="40000"/>
              <a:lumOff val="6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3328261" y="3566673"/>
            <a:ext cx="2487478" cy="904209"/>
          </a:xfrm>
          <a:prstGeom prst="roundRect">
            <a:avLst>
              <a:gd name="adj" fmla="val 0"/>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1" name="角丸四角形 80"/>
          <p:cNvSpPr/>
          <p:nvPr/>
        </p:nvSpPr>
        <p:spPr>
          <a:xfrm>
            <a:off x="3328261" y="4620303"/>
            <a:ext cx="2487478" cy="915913"/>
          </a:xfrm>
          <a:prstGeom prst="roundRect">
            <a:avLst>
              <a:gd name="adj" fmla="val 0"/>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機械学習と推論（３）</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178</a:t>
            </a:fld>
            <a:endParaRPr kumimoji="1" lang="ja-JP" altLang="en-US"/>
          </a:p>
        </p:txBody>
      </p:sp>
      <p:pic>
        <p:nvPicPr>
          <p:cNvPr id="64" name="図 63"/>
          <p:cNvPicPr>
            <a:picLocks noChangeAspect="1"/>
          </p:cNvPicPr>
          <p:nvPr/>
        </p:nvPicPr>
        <p:blipFill>
          <a:blip r:embed="rId3">
            <a:clrChange>
              <a:clrFrom>
                <a:srgbClr val="FFFFFF"/>
              </a:clrFrom>
              <a:clrTo>
                <a:srgbClr val="FFFFFF">
                  <a:alpha val="0"/>
                </a:srgbClr>
              </a:clrTo>
            </a:clrChange>
          </a:blip>
          <a:stretch>
            <a:fillRect/>
          </a:stretch>
        </p:blipFill>
        <p:spPr>
          <a:xfrm>
            <a:off x="3398541" y="795366"/>
            <a:ext cx="2346917" cy="2346917"/>
          </a:xfrm>
          <a:prstGeom prst="rect">
            <a:avLst/>
          </a:prstGeom>
        </p:spPr>
      </p:pic>
      <p:sp>
        <p:nvSpPr>
          <p:cNvPr id="65" name="テキスト ボックス 64"/>
          <p:cNvSpPr txBox="1"/>
          <p:nvPr/>
        </p:nvSpPr>
        <p:spPr>
          <a:xfrm>
            <a:off x="3838466" y="3618230"/>
            <a:ext cx="1467068"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特徴の抽出</a:t>
            </a:r>
          </a:p>
        </p:txBody>
      </p:sp>
      <p:sp>
        <p:nvSpPr>
          <p:cNvPr id="67" name="テキスト ボックス 66"/>
          <p:cNvSpPr txBox="1"/>
          <p:nvPr/>
        </p:nvSpPr>
        <p:spPr>
          <a:xfrm>
            <a:off x="3396637" y="4669381"/>
            <a:ext cx="2339102" cy="307777"/>
          </a:xfrm>
          <a:prstGeom prst="rect">
            <a:avLst/>
          </a:prstGeom>
          <a:noFill/>
        </p:spPr>
        <p:txBody>
          <a:bodyPr wrap="none" rtlCol="0">
            <a:spAutoFit/>
          </a:bodyPr>
          <a:lstStyle/>
          <a:p>
            <a:pPr algn="ctr"/>
            <a:r>
              <a:rPr kumimoji="1" lang="ja-JP" altLang="en-US" sz="1400" b="1" dirty="0">
                <a:solidFill>
                  <a:schemeClr val="bg1"/>
                </a:solidFill>
                <a:latin typeface="Meiryo" charset="-128"/>
                <a:ea typeface="Meiryo" charset="-128"/>
                <a:cs typeface="Meiryo" charset="-128"/>
              </a:rPr>
              <a:t>推論モデル</a:t>
            </a:r>
            <a:r>
              <a:rPr kumimoji="1" lang="ja-JP" altLang="en-US" sz="1400" b="1">
                <a:solidFill>
                  <a:schemeClr val="bg1"/>
                </a:solidFill>
                <a:latin typeface="Meiryo" charset="-128"/>
                <a:ea typeface="Meiryo" charset="-128"/>
                <a:cs typeface="Meiryo" charset="-128"/>
              </a:rPr>
              <a:t>とのマッチング</a:t>
            </a:r>
            <a:endParaRPr kumimoji="1" lang="ja-JP" altLang="en-US" sz="1400" b="1" dirty="0">
              <a:solidFill>
                <a:schemeClr val="bg1"/>
              </a:solidFill>
              <a:latin typeface="Meiryo" charset="-128"/>
              <a:ea typeface="Meiryo" charset="-128"/>
              <a:cs typeface="Meiryo" charset="-128"/>
            </a:endParaRPr>
          </a:p>
        </p:txBody>
      </p:sp>
      <p:sp>
        <p:nvSpPr>
          <p:cNvPr id="68" name="フローチャート: 磁気ディスク 67"/>
          <p:cNvSpPr/>
          <p:nvPr/>
        </p:nvSpPr>
        <p:spPr>
          <a:xfrm>
            <a:off x="6334212" y="4623846"/>
            <a:ext cx="1312554" cy="912370"/>
          </a:xfrm>
          <a:prstGeom prst="flowChartMagneticDisk">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フローチャート: 磁気ディスク 68"/>
          <p:cNvSpPr/>
          <p:nvPr/>
        </p:nvSpPr>
        <p:spPr>
          <a:xfrm>
            <a:off x="1450533" y="4623846"/>
            <a:ext cx="1312554" cy="912370"/>
          </a:xfrm>
          <a:prstGeom prst="flowChartMagneticDisk">
            <a:avLst/>
          </a:prstGeom>
          <a:solidFill>
            <a:srgbClr val="7030A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テキスト ボックス 69"/>
          <p:cNvSpPr txBox="1"/>
          <p:nvPr/>
        </p:nvSpPr>
        <p:spPr>
          <a:xfrm>
            <a:off x="1834940" y="5004812"/>
            <a:ext cx="543739" cy="523220"/>
          </a:xfrm>
          <a:prstGeom prst="rect">
            <a:avLst/>
          </a:prstGeom>
          <a:noFill/>
        </p:spPr>
        <p:txBody>
          <a:bodyPr wrap="none" rtlCol="0">
            <a:spAutoFit/>
          </a:bodyPr>
          <a:lstStyle/>
          <a:p>
            <a:pPr algn="ctr"/>
            <a:r>
              <a:rPr lang="ja-JP" altLang="en-US" sz="2800" b="1" dirty="0">
                <a:solidFill>
                  <a:schemeClr val="bg1"/>
                </a:solidFill>
                <a:latin typeface="Meiryo" charset="-128"/>
                <a:ea typeface="Meiryo" charset="-128"/>
                <a:cs typeface="Meiryo" charset="-128"/>
              </a:rPr>
              <a:t>猫</a:t>
            </a:r>
            <a:endParaRPr kumimoji="1" lang="ja-JP" altLang="en-US" sz="1000" dirty="0">
              <a:solidFill>
                <a:schemeClr val="bg1"/>
              </a:solidFill>
              <a:latin typeface="Meiryo" charset="-128"/>
              <a:ea typeface="Meiryo" charset="-128"/>
              <a:cs typeface="Meiryo" charset="-128"/>
            </a:endParaRPr>
          </a:p>
        </p:txBody>
      </p:sp>
      <p:sp>
        <p:nvSpPr>
          <p:cNvPr id="71" name="テキスト ボックス 70"/>
          <p:cNvSpPr txBox="1"/>
          <p:nvPr/>
        </p:nvSpPr>
        <p:spPr>
          <a:xfrm>
            <a:off x="6718618" y="5012996"/>
            <a:ext cx="543739" cy="523220"/>
          </a:xfrm>
          <a:prstGeom prst="rect">
            <a:avLst/>
          </a:prstGeom>
          <a:noFill/>
        </p:spPr>
        <p:txBody>
          <a:bodyPr wrap="none" rtlCol="0">
            <a:spAutoFit/>
          </a:bodyPr>
          <a:lstStyle/>
          <a:p>
            <a:pPr algn="ctr"/>
            <a:r>
              <a:rPr lang="ja-JP" altLang="en-US" sz="2800" b="1" dirty="0">
                <a:solidFill>
                  <a:schemeClr val="bg1"/>
                </a:solidFill>
                <a:latin typeface="Meiryo" charset="-128"/>
                <a:ea typeface="Meiryo" charset="-128"/>
                <a:cs typeface="Meiryo" charset="-128"/>
              </a:rPr>
              <a:t>犬</a:t>
            </a:r>
            <a:endParaRPr kumimoji="1" lang="ja-JP" altLang="en-US" sz="1000" dirty="0">
              <a:solidFill>
                <a:schemeClr val="bg1"/>
              </a:solidFill>
              <a:latin typeface="Meiryo" charset="-128"/>
              <a:ea typeface="Meiryo" charset="-128"/>
              <a:cs typeface="Meiryo" charset="-128"/>
            </a:endParaRPr>
          </a:p>
        </p:txBody>
      </p:sp>
      <p:sp>
        <p:nvSpPr>
          <p:cNvPr id="72" name="テキスト ボックス 71"/>
          <p:cNvSpPr txBox="1"/>
          <p:nvPr/>
        </p:nvSpPr>
        <p:spPr>
          <a:xfrm>
            <a:off x="6577555" y="4687199"/>
            <a:ext cx="825867" cy="246221"/>
          </a:xfrm>
          <a:prstGeom prst="rect">
            <a:avLst/>
          </a:prstGeom>
          <a:noFill/>
        </p:spPr>
        <p:txBody>
          <a:bodyPr wrap="none" rtlCol="0">
            <a:spAutoFit/>
          </a:bodyPr>
          <a:lstStyle/>
          <a:p>
            <a:pPr algn="ctr"/>
            <a:r>
              <a:rPr kumimoji="1" lang="ja-JP" altLang="en-US" sz="1000">
                <a:solidFill>
                  <a:schemeClr val="bg1"/>
                </a:solidFill>
                <a:latin typeface="Meiryo" charset="-128"/>
                <a:ea typeface="Meiryo" charset="-128"/>
                <a:cs typeface="Meiryo" charset="-128"/>
              </a:rPr>
              <a:t>推論</a:t>
            </a:r>
            <a:r>
              <a:rPr kumimoji="1" lang="ja-JP" altLang="en-US" sz="1000" dirty="0">
                <a:solidFill>
                  <a:schemeClr val="bg1"/>
                </a:solidFill>
                <a:latin typeface="Meiryo" charset="-128"/>
                <a:ea typeface="Meiryo" charset="-128"/>
                <a:cs typeface="Meiryo" charset="-128"/>
              </a:rPr>
              <a:t>モデル</a:t>
            </a:r>
          </a:p>
        </p:txBody>
      </p:sp>
      <p:sp>
        <p:nvSpPr>
          <p:cNvPr id="73" name="テキスト ボックス 72"/>
          <p:cNvSpPr txBox="1"/>
          <p:nvPr/>
        </p:nvSpPr>
        <p:spPr>
          <a:xfrm>
            <a:off x="1693875" y="4662226"/>
            <a:ext cx="825867" cy="246221"/>
          </a:xfrm>
          <a:prstGeom prst="rect">
            <a:avLst/>
          </a:prstGeom>
          <a:noFill/>
        </p:spPr>
        <p:txBody>
          <a:bodyPr wrap="none" rtlCol="0">
            <a:spAutoFit/>
          </a:bodyPr>
          <a:lstStyle/>
          <a:p>
            <a:pPr algn="ctr"/>
            <a:r>
              <a:rPr kumimoji="1" lang="ja-JP" altLang="en-US" sz="1000" dirty="0">
                <a:solidFill>
                  <a:schemeClr val="bg1"/>
                </a:solidFill>
                <a:latin typeface="Meiryo" charset="-128"/>
                <a:ea typeface="Meiryo" charset="-128"/>
                <a:cs typeface="Meiryo" charset="-128"/>
              </a:rPr>
              <a:t>推論モデル</a:t>
            </a:r>
          </a:p>
        </p:txBody>
      </p:sp>
      <p:sp>
        <p:nvSpPr>
          <p:cNvPr id="74" name="テキスト ボックス 73"/>
          <p:cNvSpPr txBox="1"/>
          <p:nvPr/>
        </p:nvSpPr>
        <p:spPr>
          <a:xfrm>
            <a:off x="3546353" y="5017301"/>
            <a:ext cx="2074606"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「猫」の推論モデル</a:t>
            </a:r>
            <a:r>
              <a:rPr lang="ja-JP" altLang="en-US" sz="1200" dirty="0">
                <a:solidFill>
                  <a:schemeClr val="bg1"/>
                </a:solidFill>
                <a:latin typeface="Meiryo" charset="-128"/>
                <a:ea typeface="Meiryo" charset="-128"/>
                <a:cs typeface="Meiryo" charset="-128"/>
              </a:rPr>
              <a:t>に</a:t>
            </a:r>
            <a:endParaRPr lang="en-US" altLang="ja-JP" sz="1200" dirty="0">
              <a:solidFill>
                <a:schemeClr val="bg1"/>
              </a:solidFill>
              <a:latin typeface="Meiryo" charset="-128"/>
              <a:ea typeface="Meiryo" charset="-128"/>
              <a:cs typeface="Meiryo" charset="-128"/>
            </a:endParaRPr>
          </a:p>
          <a:p>
            <a:pPr algn="ctr"/>
            <a:r>
              <a:rPr lang="en-US" altLang="ja-JP" sz="1200" dirty="0">
                <a:solidFill>
                  <a:schemeClr val="bg1"/>
                </a:solidFill>
                <a:latin typeface="Meiryo" charset="-128"/>
                <a:ea typeface="Meiryo" charset="-128"/>
                <a:cs typeface="Meiryo" charset="-128"/>
              </a:rPr>
              <a:t>98%</a:t>
            </a:r>
            <a:r>
              <a:rPr lang="ja-JP" altLang="en-US" sz="1200" dirty="0">
                <a:solidFill>
                  <a:schemeClr val="bg1"/>
                </a:solidFill>
                <a:latin typeface="Meiryo" charset="-128"/>
                <a:ea typeface="Meiryo" charset="-128"/>
                <a:cs typeface="Meiryo" charset="-128"/>
              </a:rPr>
              <a:t>の割合で一致している</a:t>
            </a:r>
            <a:endParaRPr kumimoji="1" lang="ja-JP" altLang="en-US" sz="1200" dirty="0">
              <a:solidFill>
                <a:schemeClr val="bg1"/>
              </a:solidFill>
              <a:latin typeface="Meiryo" charset="-128"/>
              <a:ea typeface="Meiryo" charset="-128"/>
              <a:cs typeface="Meiryo" charset="-128"/>
            </a:endParaRPr>
          </a:p>
        </p:txBody>
      </p:sp>
      <p:sp>
        <p:nvSpPr>
          <p:cNvPr id="75" name="テキスト ボックス 74"/>
          <p:cNvSpPr txBox="1"/>
          <p:nvPr/>
        </p:nvSpPr>
        <p:spPr>
          <a:xfrm>
            <a:off x="3037565" y="5939748"/>
            <a:ext cx="3057248" cy="646331"/>
          </a:xfrm>
          <a:prstGeom prst="rect">
            <a:avLst/>
          </a:prstGeom>
          <a:noFill/>
        </p:spPr>
        <p:txBody>
          <a:bodyPr wrap="none" rtlCol="0">
            <a:spAutoFit/>
          </a:bodyPr>
          <a:lstStyle/>
          <a:p>
            <a:pPr algn="ctr"/>
            <a:r>
              <a:rPr kumimoji="1" lang="ja-JP" altLang="en-US" sz="2000" b="1" dirty="0">
                <a:solidFill>
                  <a:srgbClr val="0432FF"/>
                </a:solidFill>
                <a:latin typeface="Meiryo" charset="-128"/>
                <a:ea typeface="Meiryo" charset="-128"/>
                <a:cs typeface="Meiryo" charset="-128"/>
              </a:rPr>
              <a:t>推論結果</a:t>
            </a:r>
            <a:endParaRPr kumimoji="1" lang="en-US" altLang="ja-JP" sz="2000" b="1" dirty="0">
              <a:solidFill>
                <a:srgbClr val="0432FF"/>
              </a:solidFill>
              <a:latin typeface="Meiryo" charset="-128"/>
              <a:ea typeface="Meiryo" charset="-128"/>
              <a:cs typeface="Meiryo" charset="-128"/>
            </a:endParaRPr>
          </a:p>
          <a:p>
            <a:pPr algn="ctr"/>
            <a:r>
              <a:rPr lang="ja-JP" altLang="en-US" sz="1600" dirty="0">
                <a:solidFill>
                  <a:srgbClr val="0432FF"/>
                </a:solidFill>
                <a:latin typeface="Meiryo" charset="-128"/>
                <a:ea typeface="Meiryo" charset="-128"/>
                <a:cs typeface="Meiryo" charset="-128"/>
              </a:rPr>
              <a:t>だから「この画像は猫である」</a:t>
            </a:r>
            <a:endParaRPr kumimoji="1" lang="ja-JP" altLang="en-US" sz="1600" dirty="0">
              <a:solidFill>
                <a:srgbClr val="0432FF"/>
              </a:solidFill>
              <a:latin typeface="Meiryo" charset="-128"/>
              <a:ea typeface="Meiryo" charset="-128"/>
              <a:cs typeface="Meiryo" charset="-128"/>
            </a:endParaRPr>
          </a:p>
        </p:txBody>
      </p:sp>
      <p:sp>
        <p:nvSpPr>
          <p:cNvPr id="76" name="テキスト ボックス 75"/>
          <p:cNvSpPr txBox="1"/>
          <p:nvPr/>
        </p:nvSpPr>
        <p:spPr>
          <a:xfrm>
            <a:off x="3633279" y="3995597"/>
            <a:ext cx="1877437"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「特徴量」に着目して</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それぞれの値を計算する</a:t>
            </a:r>
            <a:endParaRPr kumimoji="1" lang="ja-JP" altLang="en-US" sz="1200" dirty="0">
              <a:solidFill>
                <a:schemeClr val="bg1"/>
              </a:solidFill>
              <a:latin typeface="Meiryo" charset="-128"/>
              <a:ea typeface="Meiryo" charset="-128"/>
              <a:cs typeface="Meiryo" charset="-128"/>
            </a:endParaRPr>
          </a:p>
        </p:txBody>
      </p:sp>
      <p:sp>
        <p:nvSpPr>
          <p:cNvPr id="83" name="テキスト ボックス 82"/>
          <p:cNvSpPr txBox="1"/>
          <p:nvPr/>
        </p:nvSpPr>
        <p:spPr>
          <a:xfrm>
            <a:off x="4120594" y="3111460"/>
            <a:ext cx="902811" cy="523220"/>
          </a:xfrm>
          <a:prstGeom prst="rect">
            <a:avLst/>
          </a:prstGeom>
          <a:noFill/>
        </p:spPr>
        <p:txBody>
          <a:bodyPr wrap="none" rtlCol="0">
            <a:spAutoFit/>
          </a:bodyPr>
          <a:lstStyle/>
          <a:p>
            <a:pPr algn="ctr"/>
            <a:r>
              <a:rPr kumimoji="1" lang="ja-JP" altLang="en-US" sz="2800" b="1">
                <a:solidFill>
                  <a:schemeClr val="bg1"/>
                </a:solidFill>
                <a:latin typeface="Meiryo" charset="-128"/>
                <a:ea typeface="Meiryo" charset="-128"/>
                <a:cs typeface="Meiryo" charset="-128"/>
              </a:rPr>
              <a:t>推論</a:t>
            </a:r>
            <a:endParaRPr kumimoji="1" lang="ja-JP" altLang="en-US" sz="2800" b="1" dirty="0">
              <a:solidFill>
                <a:schemeClr val="bg1"/>
              </a:solidFill>
              <a:latin typeface="Meiryo" charset="-128"/>
              <a:ea typeface="Meiryo" charset="-128"/>
              <a:cs typeface="Meiryo" charset="-128"/>
            </a:endParaRPr>
          </a:p>
        </p:txBody>
      </p:sp>
      <p:sp>
        <p:nvSpPr>
          <p:cNvPr id="85" name="下矢印 84"/>
          <p:cNvSpPr/>
          <p:nvPr/>
        </p:nvSpPr>
        <p:spPr>
          <a:xfrm>
            <a:off x="4170963" y="5611426"/>
            <a:ext cx="813662" cy="309993"/>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下矢印 85"/>
          <p:cNvSpPr/>
          <p:nvPr/>
        </p:nvSpPr>
        <p:spPr>
          <a:xfrm rot="16200000">
            <a:off x="2901185" y="4838706"/>
            <a:ext cx="348037" cy="537463"/>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上下矢印 86"/>
          <p:cNvSpPr/>
          <p:nvPr/>
        </p:nvSpPr>
        <p:spPr>
          <a:xfrm rot="5400000">
            <a:off x="5881748" y="4838707"/>
            <a:ext cx="348037" cy="537463"/>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下矢印 87"/>
          <p:cNvSpPr/>
          <p:nvPr/>
        </p:nvSpPr>
        <p:spPr>
          <a:xfrm>
            <a:off x="4170963" y="4417542"/>
            <a:ext cx="813662" cy="255345"/>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四角形吹き出し 44"/>
          <p:cNvSpPr/>
          <p:nvPr/>
        </p:nvSpPr>
        <p:spPr>
          <a:xfrm>
            <a:off x="5860315" y="867302"/>
            <a:ext cx="873162" cy="1958571"/>
          </a:xfrm>
          <a:prstGeom prst="wedgeRectCallout">
            <a:avLst>
              <a:gd name="adj1" fmla="val -93588"/>
              <a:gd name="adj2" fmla="val 95919"/>
            </a:avLst>
          </a:prstGeom>
          <a:solidFill>
            <a:schemeClr val="accent6">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p:cNvSpPr txBox="1"/>
          <p:nvPr/>
        </p:nvSpPr>
        <p:spPr>
          <a:xfrm>
            <a:off x="5871822" y="923471"/>
            <a:ext cx="904998" cy="338554"/>
          </a:xfrm>
          <a:prstGeom prst="rect">
            <a:avLst/>
          </a:prstGeom>
          <a:noFill/>
        </p:spPr>
        <p:txBody>
          <a:bodyPr wrap="square" rtlCol="0">
            <a:spAutoFit/>
          </a:bodyPr>
          <a:lstStyle/>
          <a:p>
            <a:pPr algn="ctr"/>
            <a:r>
              <a:rPr kumimoji="1" lang="ja-JP" altLang="en-US" sz="1600" b="1" dirty="0">
                <a:solidFill>
                  <a:schemeClr val="accent6">
                    <a:lumMod val="50000"/>
                  </a:schemeClr>
                </a:solidFill>
                <a:latin typeface="Meiryo" charset="-128"/>
                <a:ea typeface="Meiryo" charset="-128"/>
                <a:cs typeface="Meiryo" charset="-128"/>
              </a:rPr>
              <a:t>特徴量</a:t>
            </a:r>
          </a:p>
        </p:txBody>
      </p:sp>
      <p:sp>
        <p:nvSpPr>
          <p:cNvPr id="66" name="テキスト ボックス 65"/>
          <p:cNvSpPr txBox="1"/>
          <p:nvPr/>
        </p:nvSpPr>
        <p:spPr>
          <a:xfrm>
            <a:off x="3858302" y="919751"/>
            <a:ext cx="1415772" cy="338554"/>
          </a:xfrm>
          <a:prstGeom prst="rect">
            <a:avLst/>
          </a:prstGeom>
          <a:noFill/>
        </p:spPr>
        <p:txBody>
          <a:bodyPr wrap="none" rtlCol="0">
            <a:spAutoFit/>
          </a:bodyPr>
          <a:lstStyle/>
          <a:p>
            <a:pPr algn="ctr"/>
            <a:r>
              <a:rPr kumimoji="1" lang="ja-JP" altLang="en-US" sz="1600" b="1" dirty="0">
                <a:solidFill>
                  <a:schemeClr val="accent6">
                    <a:lumMod val="50000"/>
                  </a:schemeClr>
                </a:solidFill>
                <a:latin typeface="Meiryo" charset="-128"/>
                <a:ea typeface="Meiryo" charset="-128"/>
                <a:cs typeface="Meiryo" charset="-128"/>
              </a:rPr>
              <a:t>未知のデータ</a:t>
            </a:r>
          </a:p>
        </p:txBody>
      </p:sp>
      <p:sp>
        <p:nvSpPr>
          <p:cNvPr id="77" name="角丸四角形 76"/>
          <p:cNvSpPr/>
          <p:nvPr/>
        </p:nvSpPr>
        <p:spPr>
          <a:xfrm>
            <a:off x="4800600" y="1994481"/>
            <a:ext cx="410705" cy="338899"/>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角丸四角形 77"/>
          <p:cNvSpPr/>
          <p:nvPr/>
        </p:nvSpPr>
        <p:spPr>
          <a:xfrm>
            <a:off x="4908549" y="1155332"/>
            <a:ext cx="836909" cy="663732"/>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角丸四角形 78"/>
          <p:cNvSpPr/>
          <p:nvPr/>
        </p:nvSpPr>
        <p:spPr>
          <a:xfrm>
            <a:off x="4316278" y="2271768"/>
            <a:ext cx="484322" cy="375975"/>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下矢印 83"/>
          <p:cNvSpPr/>
          <p:nvPr/>
        </p:nvSpPr>
        <p:spPr>
          <a:xfrm>
            <a:off x="4176825" y="2801467"/>
            <a:ext cx="813662" cy="309993"/>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6069552" y="1327082"/>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耳</a:t>
            </a:r>
          </a:p>
        </p:txBody>
      </p:sp>
      <p:sp>
        <p:nvSpPr>
          <p:cNvPr id="30" name="テキスト ボックス 29"/>
          <p:cNvSpPr txBox="1"/>
          <p:nvPr/>
        </p:nvSpPr>
        <p:spPr>
          <a:xfrm>
            <a:off x="6055766" y="1809613"/>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目</a:t>
            </a:r>
          </a:p>
        </p:txBody>
      </p:sp>
      <p:sp>
        <p:nvSpPr>
          <p:cNvPr id="31" name="テキスト ボックス 30"/>
          <p:cNvSpPr txBox="1"/>
          <p:nvPr/>
        </p:nvSpPr>
        <p:spPr>
          <a:xfrm>
            <a:off x="6069552" y="2336741"/>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口</a:t>
            </a:r>
          </a:p>
        </p:txBody>
      </p:sp>
      <p:cxnSp>
        <p:nvCxnSpPr>
          <p:cNvPr id="32" name="直線コネクタ 31"/>
          <p:cNvCxnSpPr>
            <a:stCxn id="78" idx="3"/>
            <a:endCxn id="29" idx="1"/>
          </p:cNvCxnSpPr>
          <p:nvPr/>
        </p:nvCxnSpPr>
        <p:spPr>
          <a:xfrm>
            <a:off x="5745458" y="1487198"/>
            <a:ext cx="324094" cy="70717"/>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3" name="直線コネクタ 32"/>
          <p:cNvCxnSpPr>
            <a:stCxn id="77" idx="3"/>
            <a:endCxn id="30" idx="1"/>
          </p:cNvCxnSpPr>
          <p:nvPr/>
        </p:nvCxnSpPr>
        <p:spPr>
          <a:xfrm flipV="1">
            <a:off x="5211305" y="2040446"/>
            <a:ext cx="844461" cy="123485"/>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4" name="直線コネクタ 33"/>
          <p:cNvCxnSpPr>
            <a:stCxn id="79" idx="3"/>
            <a:endCxn id="31" idx="1"/>
          </p:cNvCxnSpPr>
          <p:nvPr/>
        </p:nvCxnSpPr>
        <p:spPr>
          <a:xfrm>
            <a:off x="4800600" y="2459756"/>
            <a:ext cx="1268952" cy="107818"/>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029462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グループ化 78">
            <a:extLst>
              <a:ext uri="{FF2B5EF4-FFF2-40B4-BE49-F238E27FC236}">
                <a16:creationId xmlns:a16="http://schemas.microsoft.com/office/drawing/2014/main" id="{551F887E-9576-D946-8739-E50D5589A341}"/>
              </a:ext>
            </a:extLst>
          </p:cNvPr>
          <p:cNvGrpSpPr/>
          <p:nvPr/>
        </p:nvGrpSpPr>
        <p:grpSpPr>
          <a:xfrm rot="10800000" flipH="1">
            <a:off x="2104883" y="997534"/>
            <a:ext cx="1943254" cy="1635873"/>
            <a:chOff x="2089874" y="1016872"/>
            <a:chExt cx="1943254" cy="1635873"/>
          </a:xfrm>
          <a:solidFill>
            <a:schemeClr val="accent6">
              <a:lumMod val="40000"/>
              <a:lumOff val="60000"/>
            </a:schemeClr>
          </a:solidFill>
        </p:grpSpPr>
        <p:sp>
          <p:nvSpPr>
            <p:cNvPr id="76" name="角丸四角形 75">
              <a:extLst>
                <a:ext uri="{FF2B5EF4-FFF2-40B4-BE49-F238E27FC236}">
                  <a16:creationId xmlns:a16="http://schemas.microsoft.com/office/drawing/2014/main" id="{938F1EBC-D655-134E-B297-77634064F32F}"/>
                </a:ext>
              </a:extLst>
            </p:cNvPr>
            <p:cNvSpPr/>
            <p:nvPr/>
          </p:nvSpPr>
          <p:spPr>
            <a:xfrm>
              <a:off x="2339683" y="1016872"/>
              <a:ext cx="1693445" cy="1464051"/>
            </a:xfrm>
            <a:prstGeom prst="roundRect">
              <a:avLst>
                <a:gd name="adj" fmla="val 0"/>
              </a:avLst>
            </a:prstGeom>
            <a:grp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角丸四角形 76">
              <a:extLst>
                <a:ext uri="{FF2B5EF4-FFF2-40B4-BE49-F238E27FC236}">
                  <a16:creationId xmlns:a16="http://schemas.microsoft.com/office/drawing/2014/main" id="{8E973FE9-3D2F-E54F-B508-04CB6188CF6B}"/>
                </a:ext>
              </a:extLst>
            </p:cNvPr>
            <p:cNvSpPr/>
            <p:nvPr/>
          </p:nvSpPr>
          <p:spPr>
            <a:xfrm>
              <a:off x="2202873" y="1102783"/>
              <a:ext cx="1693445" cy="1464051"/>
            </a:xfrm>
            <a:prstGeom prst="roundRect">
              <a:avLst>
                <a:gd name="adj" fmla="val 0"/>
              </a:avLst>
            </a:prstGeom>
            <a:grp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角丸四角形 77">
              <a:extLst>
                <a:ext uri="{FF2B5EF4-FFF2-40B4-BE49-F238E27FC236}">
                  <a16:creationId xmlns:a16="http://schemas.microsoft.com/office/drawing/2014/main" id="{4F8F8488-27FE-3246-A1C1-C990EC5EBB4C}"/>
                </a:ext>
              </a:extLst>
            </p:cNvPr>
            <p:cNvSpPr/>
            <p:nvPr/>
          </p:nvSpPr>
          <p:spPr>
            <a:xfrm>
              <a:off x="2089874" y="1188694"/>
              <a:ext cx="1693445" cy="1464051"/>
            </a:xfrm>
            <a:prstGeom prst="roundRect">
              <a:avLst>
                <a:gd name="adj" fmla="val 0"/>
              </a:avLst>
            </a:prstGeom>
            <a:grp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a:extLst>
              <a:ext uri="{FF2B5EF4-FFF2-40B4-BE49-F238E27FC236}">
                <a16:creationId xmlns:a16="http://schemas.microsoft.com/office/drawing/2014/main" id="{B4926A1A-D36F-0542-A0FA-346FCBF108C5}"/>
              </a:ext>
            </a:extLst>
          </p:cNvPr>
          <p:cNvSpPr>
            <a:spLocks noGrp="1"/>
          </p:cNvSpPr>
          <p:nvPr>
            <p:ph type="title"/>
          </p:nvPr>
        </p:nvSpPr>
        <p:spPr/>
        <p:txBody>
          <a:bodyPr/>
          <a:lstStyle/>
          <a:p>
            <a:r>
              <a:rPr kumimoji="1" lang="ja-JP" altLang="en-US"/>
              <a:t>一般的機械学習とディープラーニングとの違い</a:t>
            </a:r>
          </a:p>
        </p:txBody>
      </p:sp>
      <p:sp>
        <p:nvSpPr>
          <p:cNvPr id="3" name="スライド番号プレースホルダー 2">
            <a:extLst>
              <a:ext uri="{FF2B5EF4-FFF2-40B4-BE49-F238E27FC236}">
                <a16:creationId xmlns:a16="http://schemas.microsoft.com/office/drawing/2014/main" id="{72C6D3E6-C3AB-1440-A3AA-A528A4046DEE}"/>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179</a:t>
            </a:fld>
            <a:endParaRPr kumimoji="1" lang="ja-JP" altLang="en-US"/>
          </a:p>
        </p:txBody>
      </p:sp>
      <p:sp>
        <p:nvSpPr>
          <p:cNvPr id="38" name="角丸四角形 37">
            <a:extLst>
              <a:ext uri="{FF2B5EF4-FFF2-40B4-BE49-F238E27FC236}">
                <a16:creationId xmlns:a16="http://schemas.microsoft.com/office/drawing/2014/main" id="{67B767FB-4585-0E42-8882-76E6C2C383BF}"/>
              </a:ext>
            </a:extLst>
          </p:cNvPr>
          <p:cNvSpPr/>
          <p:nvPr/>
        </p:nvSpPr>
        <p:spPr>
          <a:xfrm>
            <a:off x="1955012" y="884916"/>
            <a:ext cx="1693445" cy="1464051"/>
          </a:xfrm>
          <a:prstGeom prst="roundRect">
            <a:avLst>
              <a:gd name="adj" fmla="val 0"/>
            </a:avLst>
          </a:prstGeom>
          <a:solidFill>
            <a:schemeClr val="accent6">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FB87920E-D6B5-8547-A011-7DDF3F084D17}"/>
              </a:ext>
            </a:extLst>
          </p:cNvPr>
          <p:cNvSpPr txBox="1"/>
          <p:nvPr/>
        </p:nvSpPr>
        <p:spPr>
          <a:xfrm>
            <a:off x="2383990" y="1373639"/>
            <a:ext cx="835485" cy="307777"/>
          </a:xfrm>
          <a:prstGeom prst="rect">
            <a:avLst/>
          </a:prstGeom>
          <a:noFill/>
        </p:spPr>
        <p:txBody>
          <a:bodyPr wrap="none" rtlCol="0">
            <a:spAutoFit/>
          </a:bodyPr>
          <a:lstStyle/>
          <a:p>
            <a:pPr algn="ctr"/>
            <a:r>
              <a:rPr kumimoji="1" lang="ja-JP" altLang="en-US" sz="1400">
                <a:solidFill>
                  <a:schemeClr val="accent6">
                    <a:lumMod val="50000"/>
                  </a:schemeClr>
                </a:solidFill>
                <a:latin typeface="Meiryo" charset="-128"/>
                <a:ea typeface="Meiryo" charset="-128"/>
                <a:cs typeface="Meiryo" charset="-128"/>
              </a:rPr>
              <a:t>耳</a:t>
            </a:r>
            <a:r>
              <a:rPr kumimoji="1" lang="en-US" altLang="ja-JP" sz="1400" dirty="0">
                <a:solidFill>
                  <a:schemeClr val="accent6">
                    <a:lumMod val="50000"/>
                  </a:schemeClr>
                </a:solidFill>
                <a:latin typeface="Meiryo" charset="-128"/>
                <a:ea typeface="Meiryo" charset="-128"/>
                <a:cs typeface="Meiryo" charset="-128"/>
              </a:rPr>
              <a:t> 27%</a:t>
            </a:r>
            <a:endParaRPr kumimoji="1" lang="ja-JP" altLang="en-US" sz="1400" dirty="0">
              <a:solidFill>
                <a:schemeClr val="accent6">
                  <a:lumMod val="50000"/>
                </a:schemeClr>
              </a:solidFill>
              <a:latin typeface="Meiryo" charset="-128"/>
              <a:ea typeface="Meiryo" charset="-128"/>
              <a:cs typeface="Meiryo" charset="-128"/>
            </a:endParaRPr>
          </a:p>
        </p:txBody>
      </p:sp>
      <p:sp>
        <p:nvSpPr>
          <p:cNvPr id="40" name="テキスト ボックス 39">
            <a:extLst>
              <a:ext uri="{FF2B5EF4-FFF2-40B4-BE49-F238E27FC236}">
                <a16:creationId xmlns:a16="http://schemas.microsoft.com/office/drawing/2014/main" id="{FD94B8C2-FC32-3A40-8F4B-CB75AE8D659D}"/>
              </a:ext>
            </a:extLst>
          </p:cNvPr>
          <p:cNvSpPr txBox="1"/>
          <p:nvPr/>
        </p:nvSpPr>
        <p:spPr>
          <a:xfrm>
            <a:off x="2383990" y="1622701"/>
            <a:ext cx="835485" cy="307777"/>
          </a:xfrm>
          <a:prstGeom prst="rect">
            <a:avLst/>
          </a:prstGeom>
          <a:noFill/>
        </p:spPr>
        <p:txBody>
          <a:bodyPr wrap="none" rtlCol="0">
            <a:spAutoFit/>
          </a:bodyPr>
          <a:lstStyle/>
          <a:p>
            <a:pPr algn="ctr"/>
            <a:r>
              <a:rPr kumimoji="1" lang="ja-JP" altLang="en-US" sz="1400">
                <a:solidFill>
                  <a:schemeClr val="accent6">
                    <a:lumMod val="50000"/>
                  </a:schemeClr>
                </a:solidFill>
                <a:latin typeface="Meiryo" charset="-128"/>
                <a:ea typeface="Meiryo" charset="-128"/>
                <a:cs typeface="Meiryo" charset="-128"/>
              </a:rPr>
              <a:t>目</a:t>
            </a:r>
            <a:r>
              <a:rPr kumimoji="1" lang="en-US" altLang="ja-JP" sz="1400" dirty="0">
                <a:solidFill>
                  <a:schemeClr val="accent6">
                    <a:lumMod val="50000"/>
                  </a:schemeClr>
                </a:solidFill>
                <a:latin typeface="Meiryo" charset="-128"/>
                <a:ea typeface="Meiryo" charset="-128"/>
                <a:cs typeface="Meiryo" charset="-128"/>
              </a:rPr>
              <a:t> 48%</a:t>
            </a:r>
            <a:endParaRPr kumimoji="1" lang="ja-JP" altLang="en-US" sz="1400" dirty="0">
              <a:solidFill>
                <a:schemeClr val="accent6">
                  <a:lumMod val="50000"/>
                </a:schemeClr>
              </a:solidFill>
              <a:latin typeface="Meiryo" charset="-128"/>
              <a:ea typeface="Meiryo" charset="-128"/>
              <a:cs typeface="Meiryo" charset="-128"/>
            </a:endParaRPr>
          </a:p>
        </p:txBody>
      </p:sp>
      <p:sp>
        <p:nvSpPr>
          <p:cNvPr id="41" name="テキスト ボックス 40">
            <a:extLst>
              <a:ext uri="{FF2B5EF4-FFF2-40B4-BE49-F238E27FC236}">
                <a16:creationId xmlns:a16="http://schemas.microsoft.com/office/drawing/2014/main" id="{F00AC764-C285-7247-8A01-2F774819F412}"/>
              </a:ext>
            </a:extLst>
          </p:cNvPr>
          <p:cNvSpPr txBox="1"/>
          <p:nvPr/>
        </p:nvSpPr>
        <p:spPr>
          <a:xfrm>
            <a:off x="2393772" y="1899629"/>
            <a:ext cx="835485" cy="307777"/>
          </a:xfrm>
          <a:prstGeom prst="rect">
            <a:avLst/>
          </a:prstGeom>
          <a:noFill/>
        </p:spPr>
        <p:txBody>
          <a:bodyPr wrap="none" rtlCol="0">
            <a:spAutoFit/>
          </a:bodyPr>
          <a:lstStyle/>
          <a:p>
            <a:pPr algn="ctr"/>
            <a:r>
              <a:rPr kumimoji="1" lang="ja-JP" altLang="en-US" sz="1400">
                <a:solidFill>
                  <a:schemeClr val="accent6">
                    <a:lumMod val="50000"/>
                  </a:schemeClr>
                </a:solidFill>
                <a:latin typeface="Meiryo" charset="-128"/>
                <a:ea typeface="Meiryo" charset="-128"/>
                <a:cs typeface="Meiryo" charset="-128"/>
              </a:rPr>
              <a:t>口</a:t>
            </a:r>
            <a:r>
              <a:rPr kumimoji="1" lang="en-US" altLang="ja-JP" sz="1400" dirty="0">
                <a:solidFill>
                  <a:schemeClr val="accent6">
                    <a:lumMod val="50000"/>
                  </a:schemeClr>
                </a:solidFill>
                <a:latin typeface="Meiryo" charset="-128"/>
                <a:ea typeface="Meiryo" charset="-128"/>
                <a:cs typeface="Meiryo" charset="-128"/>
              </a:rPr>
              <a:t> 12%</a:t>
            </a:r>
            <a:endParaRPr kumimoji="1" lang="ja-JP" altLang="en-US" sz="1400" dirty="0">
              <a:solidFill>
                <a:schemeClr val="accent6">
                  <a:lumMod val="50000"/>
                </a:schemeClr>
              </a:solidFill>
              <a:latin typeface="Meiryo" charset="-128"/>
              <a:ea typeface="Meiryo" charset="-128"/>
              <a:cs typeface="Meiryo" charset="-128"/>
            </a:endParaRPr>
          </a:p>
        </p:txBody>
      </p:sp>
      <p:sp>
        <p:nvSpPr>
          <p:cNvPr id="42" name="テキスト ボックス 41">
            <a:extLst>
              <a:ext uri="{FF2B5EF4-FFF2-40B4-BE49-F238E27FC236}">
                <a16:creationId xmlns:a16="http://schemas.microsoft.com/office/drawing/2014/main" id="{3E263E07-91E9-2F40-B011-D813AFCB25DC}"/>
              </a:ext>
            </a:extLst>
          </p:cNvPr>
          <p:cNvSpPr txBox="1"/>
          <p:nvPr/>
        </p:nvSpPr>
        <p:spPr>
          <a:xfrm>
            <a:off x="2252745" y="1015534"/>
            <a:ext cx="1107997" cy="461665"/>
          </a:xfrm>
          <a:prstGeom prst="rect">
            <a:avLst/>
          </a:prstGeom>
          <a:noFill/>
        </p:spPr>
        <p:txBody>
          <a:bodyPr wrap="none" rtlCol="0">
            <a:spAutoFit/>
          </a:bodyPr>
          <a:lstStyle/>
          <a:p>
            <a:pPr algn="ctr"/>
            <a:r>
              <a:rPr kumimoji="1" lang="ja-JP" altLang="en-US" sz="2400" b="1" dirty="0">
                <a:solidFill>
                  <a:schemeClr val="accent6">
                    <a:lumMod val="50000"/>
                  </a:schemeClr>
                </a:solidFill>
                <a:latin typeface="Meiryo" charset="-128"/>
                <a:ea typeface="Meiryo" charset="-128"/>
                <a:cs typeface="Meiryo" charset="-128"/>
              </a:rPr>
              <a:t>特徴量</a:t>
            </a:r>
          </a:p>
        </p:txBody>
      </p:sp>
      <p:sp>
        <p:nvSpPr>
          <p:cNvPr id="43" name="テキスト ボックス 42">
            <a:extLst>
              <a:ext uri="{FF2B5EF4-FFF2-40B4-BE49-F238E27FC236}">
                <a16:creationId xmlns:a16="http://schemas.microsoft.com/office/drawing/2014/main" id="{1A227BF9-1398-044D-B1D5-D1373C54C0F1}"/>
              </a:ext>
            </a:extLst>
          </p:cNvPr>
          <p:cNvSpPr txBox="1"/>
          <p:nvPr/>
        </p:nvSpPr>
        <p:spPr>
          <a:xfrm>
            <a:off x="4666096" y="6471818"/>
            <a:ext cx="4465602" cy="230832"/>
          </a:xfrm>
          <a:prstGeom prst="rect">
            <a:avLst/>
          </a:prstGeom>
          <a:noFill/>
        </p:spPr>
        <p:txBody>
          <a:bodyPr wrap="square" rtlCol="0">
            <a:spAutoFit/>
          </a:bodyPr>
          <a:lstStyle/>
          <a:p>
            <a:pPr algn="r"/>
            <a:r>
              <a:rPr kumimoji="1" lang="ja-JP" altLang="en-US" sz="900">
                <a:solidFill>
                  <a:schemeClr val="tx1">
                    <a:lumMod val="50000"/>
                    <a:lumOff val="50000"/>
                  </a:schemeClr>
                </a:solidFill>
                <a:latin typeface="Meiryo" charset="-128"/>
                <a:ea typeface="Meiryo" charset="-128"/>
                <a:cs typeface="Meiryo" charset="-128"/>
              </a:rPr>
              <a:t>「特徴量」とは、猫</a:t>
            </a:r>
            <a:r>
              <a:rPr kumimoji="1" lang="ja-JP" altLang="en-US" sz="900" dirty="0">
                <a:solidFill>
                  <a:schemeClr val="tx1">
                    <a:lumMod val="50000"/>
                    <a:lumOff val="50000"/>
                  </a:schemeClr>
                </a:solidFill>
                <a:latin typeface="Meiryo" charset="-128"/>
                <a:ea typeface="Meiryo" charset="-128"/>
                <a:cs typeface="Meiryo" charset="-128"/>
              </a:rPr>
              <a:t>と</a:t>
            </a:r>
            <a:r>
              <a:rPr kumimoji="1" lang="ja-JP" altLang="en-US" sz="900">
                <a:solidFill>
                  <a:schemeClr val="tx1">
                    <a:lumMod val="50000"/>
                    <a:lumOff val="50000"/>
                  </a:schemeClr>
                </a:solidFill>
                <a:latin typeface="Meiryo" charset="-128"/>
                <a:ea typeface="Meiryo" charset="-128"/>
                <a:cs typeface="Meiryo" charset="-128"/>
              </a:rPr>
              <a:t>犬を識別</a:t>
            </a:r>
            <a:r>
              <a:rPr kumimoji="1" lang="ja-JP" altLang="en-US" sz="900" dirty="0">
                <a:solidFill>
                  <a:schemeClr val="tx1">
                    <a:lumMod val="50000"/>
                    <a:lumOff val="50000"/>
                  </a:schemeClr>
                </a:solidFill>
                <a:latin typeface="Meiryo" charset="-128"/>
                <a:ea typeface="Meiryo" charset="-128"/>
                <a:cs typeface="Meiryo" charset="-128"/>
              </a:rPr>
              <a:t>・</a:t>
            </a:r>
            <a:r>
              <a:rPr kumimoji="1" lang="ja-JP" altLang="en-US" sz="900">
                <a:solidFill>
                  <a:schemeClr val="tx1">
                    <a:lumMod val="50000"/>
                    <a:lumOff val="50000"/>
                  </a:schemeClr>
                </a:solidFill>
                <a:latin typeface="Meiryo" charset="-128"/>
                <a:ea typeface="Meiryo" charset="-128"/>
                <a:cs typeface="Meiryo" charset="-128"/>
              </a:rPr>
              <a:t>分類するため</a:t>
            </a:r>
            <a:r>
              <a:rPr kumimoji="1" lang="ja-JP" altLang="en-US" sz="900" dirty="0">
                <a:solidFill>
                  <a:schemeClr val="tx1">
                    <a:lumMod val="50000"/>
                    <a:lumOff val="50000"/>
                  </a:schemeClr>
                </a:solidFill>
                <a:latin typeface="Meiryo" charset="-128"/>
                <a:ea typeface="Meiryo" charset="-128"/>
                <a:cs typeface="Meiryo" charset="-128"/>
              </a:rPr>
              <a:t>に着目すべき特徴</a:t>
            </a:r>
          </a:p>
        </p:txBody>
      </p:sp>
      <p:sp>
        <p:nvSpPr>
          <p:cNvPr id="44" name="角丸四角形 43">
            <a:extLst>
              <a:ext uri="{FF2B5EF4-FFF2-40B4-BE49-F238E27FC236}">
                <a16:creationId xmlns:a16="http://schemas.microsoft.com/office/drawing/2014/main" id="{F7E227D8-C9DD-9B41-88B6-11B0AE45AFF2}"/>
              </a:ext>
            </a:extLst>
          </p:cNvPr>
          <p:cNvSpPr/>
          <p:nvPr/>
        </p:nvSpPr>
        <p:spPr>
          <a:xfrm>
            <a:off x="5570201" y="884915"/>
            <a:ext cx="1693445" cy="1464051"/>
          </a:xfrm>
          <a:prstGeom prst="roundRect">
            <a:avLst>
              <a:gd name="adj" fmla="val 0"/>
            </a:avLst>
          </a:prstGeom>
          <a:solidFill>
            <a:schemeClr val="accent5">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01B567A0-C9C1-4A4F-950F-31685F90F60F}"/>
              </a:ext>
            </a:extLst>
          </p:cNvPr>
          <p:cNvSpPr txBox="1"/>
          <p:nvPr/>
        </p:nvSpPr>
        <p:spPr>
          <a:xfrm>
            <a:off x="5640108" y="1537985"/>
            <a:ext cx="1553630" cy="307777"/>
          </a:xfrm>
          <a:prstGeom prst="rect">
            <a:avLst/>
          </a:prstGeom>
          <a:noFill/>
        </p:spPr>
        <p:txBody>
          <a:bodyPr wrap="none" rtlCol="0">
            <a:spAutoFit/>
          </a:bodyPr>
          <a:lstStyle/>
          <a:p>
            <a:pPr algn="ctr"/>
            <a:r>
              <a:rPr lang="ja-JP" altLang="en-US" sz="1400">
                <a:solidFill>
                  <a:schemeClr val="accent3">
                    <a:lumMod val="50000"/>
                  </a:schemeClr>
                </a:solidFill>
                <a:latin typeface="Meiryo" charset="-128"/>
                <a:ea typeface="Meiryo" charset="-128"/>
                <a:cs typeface="Meiryo" charset="-128"/>
              </a:rPr>
              <a:t>正しく</a:t>
            </a:r>
            <a:r>
              <a:rPr kumimoji="1" lang="ja-JP" altLang="en-US" sz="1400">
                <a:solidFill>
                  <a:schemeClr val="accent3">
                    <a:lumMod val="50000"/>
                  </a:schemeClr>
                </a:solidFill>
                <a:latin typeface="Meiryo" charset="-128"/>
                <a:ea typeface="Meiryo" charset="-128"/>
                <a:cs typeface="Meiryo" charset="-128"/>
              </a:rPr>
              <a:t>認識</a:t>
            </a:r>
            <a:r>
              <a:rPr kumimoji="1" lang="en-US" altLang="ja-JP" sz="1400" dirty="0">
                <a:solidFill>
                  <a:schemeClr val="accent3">
                    <a:lumMod val="50000"/>
                  </a:schemeClr>
                </a:solidFill>
                <a:latin typeface="Meiryo" charset="-128"/>
                <a:ea typeface="Meiryo" charset="-128"/>
                <a:cs typeface="Meiryo" charset="-128"/>
              </a:rPr>
              <a:t> 82%</a:t>
            </a:r>
            <a:endParaRPr kumimoji="1" lang="ja-JP" altLang="en-US" sz="1400" dirty="0">
              <a:solidFill>
                <a:schemeClr val="accent3">
                  <a:lumMod val="50000"/>
                </a:schemeClr>
              </a:solidFill>
              <a:latin typeface="Meiryo" charset="-128"/>
              <a:ea typeface="Meiryo" charset="-128"/>
              <a:cs typeface="Meiryo" charset="-128"/>
            </a:endParaRPr>
          </a:p>
        </p:txBody>
      </p:sp>
      <p:sp>
        <p:nvSpPr>
          <p:cNvPr id="46" name="テキスト ボックス 45">
            <a:extLst>
              <a:ext uri="{FF2B5EF4-FFF2-40B4-BE49-F238E27FC236}">
                <a16:creationId xmlns:a16="http://schemas.microsoft.com/office/drawing/2014/main" id="{6B0A4F0F-BA69-8F44-9381-583EB52C18C5}"/>
              </a:ext>
            </a:extLst>
          </p:cNvPr>
          <p:cNvSpPr txBox="1"/>
          <p:nvPr/>
        </p:nvSpPr>
        <p:spPr>
          <a:xfrm>
            <a:off x="5640111" y="1854396"/>
            <a:ext cx="1553630" cy="307777"/>
          </a:xfrm>
          <a:prstGeom prst="rect">
            <a:avLst/>
          </a:prstGeom>
          <a:noFill/>
        </p:spPr>
        <p:txBody>
          <a:bodyPr wrap="none" rtlCol="0">
            <a:spAutoFit/>
          </a:bodyPr>
          <a:lstStyle/>
          <a:p>
            <a:pPr algn="ctr"/>
            <a:r>
              <a:rPr kumimoji="1" lang="ja-JP" altLang="en-US" sz="1400">
                <a:solidFill>
                  <a:schemeClr val="accent3">
                    <a:lumMod val="50000"/>
                  </a:schemeClr>
                </a:solidFill>
                <a:latin typeface="Meiryo" charset="-128"/>
                <a:ea typeface="Meiryo" charset="-128"/>
                <a:cs typeface="Meiryo" charset="-128"/>
              </a:rPr>
              <a:t>誤った認識</a:t>
            </a:r>
            <a:r>
              <a:rPr kumimoji="1" lang="en-US" altLang="ja-JP" sz="1400" dirty="0">
                <a:solidFill>
                  <a:schemeClr val="accent3">
                    <a:lumMod val="50000"/>
                  </a:schemeClr>
                </a:solidFill>
                <a:latin typeface="Meiryo" charset="-128"/>
                <a:ea typeface="Meiryo" charset="-128"/>
                <a:cs typeface="Meiryo" charset="-128"/>
              </a:rPr>
              <a:t> 18%</a:t>
            </a:r>
            <a:endParaRPr kumimoji="1" lang="ja-JP" altLang="en-US" sz="1400" dirty="0">
              <a:solidFill>
                <a:schemeClr val="accent3">
                  <a:lumMod val="50000"/>
                </a:schemeClr>
              </a:solidFill>
              <a:latin typeface="Meiryo" charset="-128"/>
              <a:ea typeface="Meiryo" charset="-128"/>
              <a:cs typeface="Meiryo" charset="-128"/>
            </a:endParaRPr>
          </a:p>
        </p:txBody>
      </p:sp>
      <p:sp>
        <p:nvSpPr>
          <p:cNvPr id="48" name="テキスト ボックス 47">
            <a:extLst>
              <a:ext uri="{FF2B5EF4-FFF2-40B4-BE49-F238E27FC236}">
                <a16:creationId xmlns:a16="http://schemas.microsoft.com/office/drawing/2014/main" id="{2595DB3C-6452-8542-8B4B-098D565CCB0C}"/>
              </a:ext>
            </a:extLst>
          </p:cNvPr>
          <p:cNvSpPr txBox="1"/>
          <p:nvPr/>
        </p:nvSpPr>
        <p:spPr>
          <a:xfrm>
            <a:off x="5680748" y="990368"/>
            <a:ext cx="1415772" cy="461665"/>
          </a:xfrm>
          <a:prstGeom prst="rect">
            <a:avLst/>
          </a:prstGeom>
          <a:noFill/>
        </p:spPr>
        <p:txBody>
          <a:bodyPr wrap="none" rtlCol="0">
            <a:spAutoFit/>
          </a:bodyPr>
          <a:lstStyle/>
          <a:p>
            <a:pPr algn="ctr"/>
            <a:r>
              <a:rPr kumimoji="1" lang="ja-JP" altLang="en-US" sz="2400" b="1">
                <a:solidFill>
                  <a:schemeClr val="accent3">
                    <a:lumMod val="50000"/>
                  </a:schemeClr>
                </a:solidFill>
                <a:latin typeface="Meiryo" charset="-128"/>
                <a:ea typeface="Meiryo" charset="-128"/>
                <a:cs typeface="Meiryo" charset="-128"/>
              </a:rPr>
              <a:t>認識結果</a:t>
            </a:r>
            <a:endParaRPr kumimoji="1" lang="ja-JP" altLang="en-US" sz="2400" b="1" dirty="0">
              <a:solidFill>
                <a:schemeClr val="accent3">
                  <a:lumMod val="50000"/>
                </a:schemeClr>
              </a:solidFill>
              <a:latin typeface="Meiryo" charset="-128"/>
              <a:ea typeface="Meiryo" charset="-128"/>
              <a:cs typeface="Meiryo" charset="-128"/>
            </a:endParaRPr>
          </a:p>
        </p:txBody>
      </p:sp>
      <p:sp>
        <p:nvSpPr>
          <p:cNvPr id="49" name="角丸四角形 48">
            <a:extLst>
              <a:ext uri="{FF2B5EF4-FFF2-40B4-BE49-F238E27FC236}">
                <a16:creationId xmlns:a16="http://schemas.microsoft.com/office/drawing/2014/main" id="{EFDAE399-2D05-1740-BF3E-C84B65B6F95A}"/>
              </a:ext>
            </a:extLst>
          </p:cNvPr>
          <p:cNvSpPr/>
          <p:nvPr/>
        </p:nvSpPr>
        <p:spPr>
          <a:xfrm>
            <a:off x="2355867" y="4658288"/>
            <a:ext cx="1693445" cy="1464051"/>
          </a:xfrm>
          <a:prstGeom prst="roundRect">
            <a:avLst>
              <a:gd name="adj" fmla="val 0"/>
            </a:avLst>
          </a:prstGeom>
          <a:solidFill>
            <a:schemeClr val="accent4">
              <a:lumMod val="40000"/>
              <a:lumOff val="6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7" name="図 36">
            <a:extLst>
              <a:ext uri="{FF2B5EF4-FFF2-40B4-BE49-F238E27FC236}">
                <a16:creationId xmlns:a16="http://schemas.microsoft.com/office/drawing/2014/main" id="{2B3956F7-EFD4-3444-B625-AC532B50BFA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82608" y="972920"/>
            <a:ext cx="1333408" cy="1333408"/>
          </a:xfrm>
          <a:prstGeom prst="rect">
            <a:avLst/>
          </a:prstGeom>
        </p:spPr>
      </p:pic>
      <p:sp>
        <p:nvSpPr>
          <p:cNvPr id="54" name="角丸四角形 53">
            <a:extLst>
              <a:ext uri="{FF2B5EF4-FFF2-40B4-BE49-F238E27FC236}">
                <a16:creationId xmlns:a16="http://schemas.microsoft.com/office/drawing/2014/main" id="{65A41180-F301-7A4A-A1A0-217AF303F1DC}"/>
              </a:ext>
            </a:extLst>
          </p:cNvPr>
          <p:cNvSpPr/>
          <p:nvPr/>
        </p:nvSpPr>
        <p:spPr>
          <a:xfrm>
            <a:off x="2219057" y="4744199"/>
            <a:ext cx="1693445" cy="1464051"/>
          </a:xfrm>
          <a:prstGeom prst="roundRect">
            <a:avLst>
              <a:gd name="adj" fmla="val 0"/>
            </a:avLst>
          </a:prstGeom>
          <a:solidFill>
            <a:schemeClr val="accent4">
              <a:lumMod val="40000"/>
              <a:lumOff val="6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角丸四角形 54">
            <a:extLst>
              <a:ext uri="{FF2B5EF4-FFF2-40B4-BE49-F238E27FC236}">
                <a16:creationId xmlns:a16="http://schemas.microsoft.com/office/drawing/2014/main" id="{B2C74B7B-F6DD-7B4D-991D-0587E0FACBA7}"/>
              </a:ext>
            </a:extLst>
          </p:cNvPr>
          <p:cNvSpPr/>
          <p:nvPr/>
        </p:nvSpPr>
        <p:spPr>
          <a:xfrm>
            <a:off x="2106058" y="4830110"/>
            <a:ext cx="1693445" cy="1464051"/>
          </a:xfrm>
          <a:prstGeom prst="roundRect">
            <a:avLst>
              <a:gd name="adj" fmla="val 0"/>
            </a:avLst>
          </a:prstGeom>
          <a:solidFill>
            <a:schemeClr val="accent4">
              <a:lumMod val="40000"/>
              <a:lumOff val="6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角丸四角形 55">
            <a:extLst>
              <a:ext uri="{FF2B5EF4-FFF2-40B4-BE49-F238E27FC236}">
                <a16:creationId xmlns:a16="http://schemas.microsoft.com/office/drawing/2014/main" id="{C55FFC83-0B3D-EE4D-94B3-96818F3A5C75}"/>
              </a:ext>
            </a:extLst>
          </p:cNvPr>
          <p:cNvSpPr/>
          <p:nvPr/>
        </p:nvSpPr>
        <p:spPr>
          <a:xfrm>
            <a:off x="1964791" y="4924552"/>
            <a:ext cx="1693445" cy="1464051"/>
          </a:xfrm>
          <a:prstGeom prst="roundRect">
            <a:avLst>
              <a:gd name="adj" fmla="val 0"/>
            </a:avLst>
          </a:prstGeom>
          <a:solidFill>
            <a:schemeClr val="accent4">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EBC93720-3676-1F4E-875D-EBA951F24C8D}"/>
              </a:ext>
            </a:extLst>
          </p:cNvPr>
          <p:cNvSpPr txBox="1"/>
          <p:nvPr/>
        </p:nvSpPr>
        <p:spPr>
          <a:xfrm>
            <a:off x="2252745" y="5107694"/>
            <a:ext cx="1107997" cy="461665"/>
          </a:xfrm>
          <a:prstGeom prst="rect">
            <a:avLst/>
          </a:prstGeom>
          <a:noFill/>
        </p:spPr>
        <p:txBody>
          <a:bodyPr wrap="none" rtlCol="0">
            <a:spAutoFit/>
          </a:bodyPr>
          <a:lstStyle/>
          <a:p>
            <a:pPr algn="ctr"/>
            <a:r>
              <a:rPr kumimoji="1" lang="ja-JP" altLang="en-US" sz="2400" b="1" dirty="0">
                <a:solidFill>
                  <a:srgbClr val="7030A0"/>
                </a:solidFill>
                <a:latin typeface="Meiryo" charset="-128"/>
                <a:ea typeface="Meiryo" charset="-128"/>
                <a:cs typeface="Meiryo" charset="-128"/>
              </a:rPr>
              <a:t>特徴量</a:t>
            </a:r>
          </a:p>
        </p:txBody>
      </p:sp>
      <p:pic>
        <p:nvPicPr>
          <p:cNvPr id="36" name="図 35">
            <a:extLst>
              <a:ext uri="{FF2B5EF4-FFF2-40B4-BE49-F238E27FC236}">
                <a16:creationId xmlns:a16="http://schemas.microsoft.com/office/drawing/2014/main" id="{FC947B6F-8291-D041-865F-C803394E3F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3382608" y="5000419"/>
            <a:ext cx="1312316" cy="1312316"/>
          </a:xfrm>
          <a:prstGeom prst="rect">
            <a:avLst/>
          </a:prstGeom>
        </p:spPr>
      </p:pic>
      <p:sp>
        <p:nvSpPr>
          <p:cNvPr id="61" name="角丸四角形 60">
            <a:extLst>
              <a:ext uri="{FF2B5EF4-FFF2-40B4-BE49-F238E27FC236}">
                <a16:creationId xmlns:a16="http://schemas.microsoft.com/office/drawing/2014/main" id="{417DA638-FC82-0A4D-8BCC-0F46FE4DA8A9}"/>
              </a:ext>
            </a:extLst>
          </p:cNvPr>
          <p:cNvSpPr/>
          <p:nvPr/>
        </p:nvSpPr>
        <p:spPr>
          <a:xfrm>
            <a:off x="1955009" y="3828720"/>
            <a:ext cx="1693445" cy="720462"/>
          </a:xfrm>
          <a:prstGeom prst="roundRect">
            <a:avLst>
              <a:gd name="adj" fmla="val 0"/>
            </a:avLst>
          </a:prstGeom>
          <a:solidFill>
            <a:srgbClr val="7030A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学習</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ディープラーニング</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62" name="角丸四角形 61">
            <a:extLst>
              <a:ext uri="{FF2B5EF4-FFF2-40B4-BE49-F238E27FC236}">
                <a16:creationId xmlns:a16="http://schemas.microsoft.com/office/drawing/2014/main" id="{8625F5DE-D17A-3144-9A79-D8FFDFD92AA7}"/>
              </a:ext>
            </a:extLst>
          </p:cNvPr>
          <p:cNvSpPr/>
          <p:nvPr/>
        </p:nvSpPr>
        <p:spPr>
          <a:xfrm>
            <a:off x="1964791" y="2742339"/>
            <a:ext cx="1693445" cy="720462"/>
          </a:xfrm>
          <a:prstGeom prst="roundRect">
            <a:avLst>
              <a:gd name="adj" fmla="val 0"/>
            </a:avLst>
          </a:prstGeom>
          <a:solidFill>
            <a:schemeClr val="accent6">
              <a:lumMod val="5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学習</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4" name="上矢印 63">
            <a:extLst>
              <a:ext uri="{FF2B5EF4-FFF2-40B4-BE49-F238E27FC236}">
                <a16:creationId xmlns:a16="http://schemas.microsoft.com/office/drawing/2014/main" id="{B418658A-B249-D447-8C96-09088C65C679}"/>
              </a:ext>
            </a:extLst>
          </p:cNvPr>
          <p:cNvSpPr/>
          <p:nvPr/>
        </p:nvSpPr>
        <p:spPr>
          <a:xfrm rot="10800000">
            <a:off x="2574589" y="2247883"/>
            <a:ext cx="478451" cy="542188"/>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角丸四角形 64">
            <a:extLst>
              <a:ext uri="{FF2B5EF4-FFF2-40B4-BE49-F238E27FC236}">
                <a16:creationId xmlns:a16="http://schemas.microsoft.com/office/drawing/2014/main" id="{1C772C4F-3BFF-C24E-AEB3-C0F3E81DC81C}"/>
              </a:ext>
            </a:extLst>
          </p:cNvPr>
          <p:cNvSpPr/>
          <p:nvPr/>
        </p:nvSpPr>
        <p:spPr>
          <a:xfrm>
            <a:off x="5570206" y="3822790"/>
            <a:ext cx="1693445" cy="720462"/>
          </a:xfrm>
          <a:prstGeom prst="roundRect">
            <a:avLst>
              <a:gd name="adj" fmla="val 0"/>
            </a:avLst>
          </a:prstGeom>
          <a:solidFill>
            <a:srgbClr val="7030A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推論</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ディープラーニング</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角丸四角形 65">
            <a:extLst>
              <a:ext uri="{FF2B5EF4-FFF2-40B4-BE49-F238E27FC236}">
                <a16:creationId xmlns:a16="http://schemas.microsoft.com/office/drawing/2014/main" id="{799FECE0-A66D-F24E-B21A-98339BC6FBE4}"/>
              </a:ext>
            </a:extLst>
          </p:cNvPr>
          <p:cNvSpPr/>
          <p:nvPr/>
        </p:nvSpPr>
        <p:spPr>
          <a:xfrm>
            <a:off x="5570206" y="2737871"/>
            <a:ext cx="1693445" cy="720462"/>
          </a:xfrm>
          <a:prstGeom prst="roundRect">
            <a:avLst>
              <a:gd name="adj" fmla="val 0"/>
            </a:avLst>
          </a:prstGeom>
          <a:solidFill>
            <a:schemeClr val="accent6">
              <a:lumMod val="5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推論</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8" name="上矢印 67">
            <a:extLst>
              <a:ext uri="{FF2B5EF4-FFF2-40B4-BE49-F238E27FC236}">
                <a16:creationId xmlns:a16="http://schemas.microsoft.com/office/drawing/2014/main" id="{1C874928-EA4B-E040-B6C7-DE50C1CA35E0}"/>
              </a:ext>
            </a:extLst>
          </p:cNvPr>
          <p:cNvSpPr/>
          <p:nvPr/>
        </p:nvSpPr>
        <p:spPr>
          <a:xfrm rot="10800000" flipV="1">
            <a:off x="6177699" y="2256969"/>
            <a:ext cx="478451" cy="542188"/>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上矢印 68">
            <a:extLst>
              <a:ext uri="{FF2B5EF4-FFF2-40B4-BE49-F238E27FC236}">
                <a16:creationId xmlns:a16="http://schemas.microsoft.com/office/drawing/2014/main" id="{717282C3-31A7-8742-AF69-46DE67D4B76D}"/>
              </a:ext>
            </a:extLst>
          </p:cNvPr>
          <p:cNvSpPr/>
          <p:nvPr/>
        </p:nvSpPr>
        <p:spPr>
          <a:xfrm rot="5400000" flipV="1">
            <a:off x="4587337" y="712607"/>
            <a:ext cx="478451" cy="118860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角丸四角形 69">
            <a:extLst>
              <a:ext uri="{FF2B5EF4-FFF2-40B4-BE49-F238E27FC236}">
                <a16:creationId xmlns:a16="http://schemas.microsoft.com/office/drawing/2014/main" id="{F1E625E3-D33B-4941-B6D0-3251268D14F6}"/>
              </a:ext>
            </a:extLst>
          </p:cNvPr>
          <p:cNvSpPr/>
          <p:nvPr/>
        </p:nvSpPr>
        <p:spPr>
          <a:xfrm>
            <a:off x="5554017" y="4939024"/>
            <a:ext cx="1693445" cy="1464051"/>
          </a:xfrm>
          <a:prstGeom prst="roundRect">
            <a:avLst>
              <a:gd name="adj" fmla="val 0"/>
            </a:avLst>
          </a:prstGeom>
          <a:solidFill>
            <a:schemeClr val="accent5">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テキスト ボックス 70">
            <a:extLst>
              <a:ext uri="{FF2B5EF4-FFF2-40B4-BE49-F238E27FC236}">
                <a16:creationId xmlns:a16="http://schemas.microsoft.com/office/drawing/2014/main" id="{BE3B47E4-729B-EB4F-AE36-29A2262812EB}"/>
              </a:ext>
            </a:extLst>
          </p:cNvPr>
          <p:cNvSpPr txBox="1"/>
          <p:nvPr/>
        </p:nvSpPr>
        <p:spPr>
          <a:xfrm>
            <a:off x="5623924" y="5592094"/>
            <a:ext cx="1553631" cy="307777"/>
          </a:xfrm>
          <a:prstGeom prst="rect">
            <a:avLst/>
          </a:prstGeom>
          <a:noFill/>
        </p:spPr>
        <p:txBody>
          <a:bodyPr wrap="none" rtlCol="0">
            <a:spAutoFit/>
          </a:bodyPr>
          <a:lstStyle/>
          <a:p>
            <a:pPr algn="ctr"/>
            <a:r>
              <a:rPr lang="ja-JP" altLang="en-US" sz="1400">
                <a:solidFill>
                  <a:schemeClr val="accent3">
                    <a:lumMod val="50000"/>
                  </a:schemeClr>
                </a:solidFill>
                <a:latin typeface="Meiryo" charset="-128"/>
                <a:ea typeface="Meiryo" charset="-128"/>
                <a:cs typeface="Meiryo" charset="-128"/>
              </a:rPr>
              <a:t>正しく</a:t>
            </a:r>
            <a:r>
              <a:rPr kumimoji="1" lang="ja-JP" altLang="en-US" sz="1400">
                <a:solidFill>
                  <a:schemeClr val="accent3">
                    <a:lumMod val="50000"/>
                  </a:schemeClr>
                </a:solidFill>
                <a:latin typeface="Meiryo" charset="-128"/>
                <a:ea typeface="Meiryo" charset="-128"/>
                <a:cs typeface="Meiryo" charset="-128"/>
              </a:rPr>
              <a:t>認識</a:t>
            </a:r>
            <a:r>
              <a:rPr kumimoji="1" lang="en-US" altLang="ja-JP" sz="1400" dirty="0">
                <a:solidFill>
                  <a:schemeClr val="accent3">
                    <a:lumMod val="50000"/>
                  </a:schemeClr>
                </a:solidFill>
                <a:latin typeface="Meiryo" charset="-128"/>
                <a:ea typeface="Meiryo" charset="-128"/>
                <a:cs typeface="Meiryo" charset="-128"/>
              </a:rPr>
              <a:t> 93%</a:t>
            </a:r>
            <a:endParaRPr kumimoji="1" lang="ja-JP" altLang="en-US" sz="1400" dirty="0">
              <a:solidFill>
                <a:schemeClr val="accent3">
                  <a:lumMod val="50000"/>
                </a:schemeClr>
              </a:solidFill>
              <a:latin typeface="Meiryo" charset="-128"/>
              <a:ea typeface="Meiryo" charset="-128"/>
              <a:cs typeface="Meiryo" charset="-128"/>
            </a:endParaRPr>
          </a:p>
        </p:txBody>
      </p:sp>
      <p:sp>
        <p:nvSpPr>
          <p:cNvPr id="72" name="テキスト ボックス 71">
            <a:extLst>
              <a:ext uri="{FF2B5EF4-FFF2-40B4-BE49-F238E27FC236}">
                <a16:creationId xmlns:a16="http://schemas.microsoft.com/office/drawing/2014/main" id="{EC58D91F-0120-4C4F-8DD4-50126EB24A55}"/>
              </a:ext>
            </a:extLst>
          </p:cNvPr>
          <p:cNvSpPr txBox="1"/>
          <p:nvPr/>
        </p:nvSpPr>
        <p:spPr>
          <a:xfrm>
            <a:off x="5649575" y="5908505"/>
            <a:ext cx="1502335" cy="307777"/>
          </a:xfrm>
          <a:prstGeom prst="rect">
            <a:avLst/>
          </a:prstGeom>
          <a:noFill/>
        </p:spPr>
        <p:txBody>
          <a:bodyPr wrap="none" rtlCol="0">
            <a:spAutoFit/>
          </a:bodyPr>
          <a:lstStyle/>
          <a:p>
            <a:pPr algn="ctr"/>
            <a:r>
              <a:rPr kumimoji="1" lang="ja-JP" altLang="en-US" sz="1400">
                <a:solidFill>
                  <a:schemeClr val="accent3">
                    <a:lumMod val="50000"/>
                  </a:schemeClr>
                </a:solidFill>
                <a:latin typeface="Meiryo" charset="-128"/>
                <a:ea typeface="Meiryo" charset="-128"/>
                <a:cs typeface="Meiryo" charset="-128"/>
              </a:rPr>
              <a:t>誤った認識</a:t>
            </a:r>
            <a:r>
              <a:rPr kumimoji="1" lang="en-US" altLang="ja-JP" sz="1400" dirty="0">
                <a:solidFill>
                  <a:schemeClr val="accent3">
                    <a:lumMod val="50000"/>
                  </a:schemeClr>
                </a:solidFill>
                <a:latin typeface="Meiryo" charset="-128"/>
                <a:ea typeface="Meiryo" charset="-128"/>
                <a:cs typeface="Meiryo" charset="-128"/>
              </a:rPr>
              <a:t>  </a:t>
            </a:r>
            <a:r>
              <a:rPr lang="en-US" altLang="ja-JP" sz="1400" dirty="0">
                <a:solidFill>
                  <a:schemeClr val="accent3">
                    <a:lumMod val="50000"/>
                  </a:schemeClr>
                </a:solidFill>
                <a:latin typeface="Meiryo" charset="-128"/>
                <a:ea typeface="Meiryo" charset="-128"/>
                <a:cs typeface="Meiryo" charset="-128"/>
              </a:rPr>
              <a:t>7</a:t>
            </a:r>
            <a:r>
              <a:rPr kumimoji="1" lang="en-US" altLang="ja-JP" sz="1400" dirty="0">
                <a:solidFill>
                  <a:schemeClr val="accent3">
                    <a:lumMod val="50000"/>
                  </a:schemeClr>
                </a:solidFill>
                <a:latin typeface="Meiryo" charset="-128"/>
                <a:ea typeface="Meiryo" charset="-128"/>
                <a:cs typeface="Meiryo" charset="-128"/>
              </a:rPr>
              <a:t>%</a:t>
            </a:r>
            <a:endParaRPr kumimoji="1" lang="ja-JP" altLang="en-US" sz="1400" dirty="0">
              <a:solidFill>
                <a:schemeClr val="accent3">
                  <a:lumMod val="50000"/>
                </a:schemeClr>
              </a:solidFill>
              <a:latin typeface="Meiryo" charset="-128"/>
              <a:ea typeface="Meiryo" charset="-128"/>
              <a:cs typeface="Meiryo" charset="-128"/>
            </a:endParaRPr>
          </a:p>
        </p:txBody>
      </p:sp>
      <p:sp>
        <p:nvSpPr>
          <p:cNvPr id="73" name="テキスト ボックス 72">
            <a:extLst>
              <a:ext uri="{FF2B5EF4-FFF2-40B4-BE49-F238E27FC236}">
                <a16:creationId xmlns:a16="http://schemas.microsoft.com/office/drawing/2014/main" id="{47E038A5-11B4-4B4B-8480-AEEDA9586CD2}"/>
              </a:ext>
            </a:extLst>
          </p:cNvPr>
          <p:cNvSpPr txBox="1"/>
          <p:nvPr/>
        </p:nvSpPr>
        <p:spPr>
          <a:xfrm>
            <a:off x="5664564" y="5044477"/>
            <a:ext cx="1415772" cy="461665"/>
          </a:xfrm>
          <a:prstGeom prst="rect">
            <a:avLst/>
          </a:prstGeom>
          <a:noFill/>
        </p:spPr>
        <p:txBody>
          <a:bodyPr wrap="none" rtlCol="0">
            <a:spAutoFit/>
          </a:bodyPr>
          <a:lstStyle/>
          <a:p>
            <a:pPr algn="ctr"/>
            <a:r>
              <a:rPr kumimoji="1" lang="ja-JP" altLang="en-US" sz="2400" b="1">
                <a:solidFill>
                  <a:schemeClr val="accent3">
                    <a:lumMod val="50000"/>
                  </a:schemeClr>
                </a:solidFill>
                <a:latin typeface="Meiryo" charset="-128"/>
                <a:ea typeface="Meiryo" charset="-128"/>
                <a:cs typeface="Meiryo" charset="-128"/>
              </a:rPr>
              <a:t>認識結果</a:t>
            </a:r>
            <a:endParaRPr kumimoji="1" lang="ja-JP" altLang="en-US" sz="2400" b="1" dirty="0">
              <a:solidFill>
                <a:schemeClr val="accent3">
                  <a:lumMod val="50000"/>
                </a:schemeClr>
              </a:solidFill>
              <a:latin typeface="Meiryo" charset="-128"/>
              <a:ea typeface="Meiryo" charset="-128"/>
              <a:cs typeface="Meiryo" charset="-128"/>
            </a:endParaRPr>
          </a:p>
        </p:txBody>
      </p:sp>
      <p:sp>
        <p:nvSpPr>
          <p:cNvPr id="63" name="上矢印 62">
            <a:extLst>
              <a:ext uri="{FF2B5EF4-FFF2-40B4-BE49-F238E27FC236}">
                <a16:creationId xmlns:a16="http://schemas.microsoft.com/office/drawing/2014/main" id="{FD1CB4DF-A407-4343-B6DE-A20CAB423AFF}"/>
              </a:ext>
            </a:extLst>
          </p:cNvPr>
          <p:cNvSpPr/>
          <p:nvPr/>
        </p:nvSpPr>
        <p:spPr>
          <a:xfrm>
            <a:off x="2552402" y="4452903"/>
            <a:ext cx="478451" cy="582040"/>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上矢印 66">
            <a:extLst>
              <a:ext uri="{FF2B5EF4-FFF2-40B4-BE49-F238E27FC236}">
                <a16:creationId xmlns:a16="http://schemas.microsoft.com/office/drawing/2014/main" id="{A4C3A292-92F8-B441-B692-07753F93FE1E}"/>
              </a:ext>
            </a:extLst>
          </p:cNvPr>
          <p:cNvSpPr/>
          <p:nvPr/>
        </p:nvSpPr>
        <p:spPr>
          <a:xfrm flipV="1">
            <a:off x="6177701" y="4439425"/>
            <a:ext cx="478451" cy="582040"/>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上矢印 73">
            <a:extLst>
              <a:ext uri="{FF2B5EF4-FFF2-40B4-BE49-F238E27FC236}">
                <a16:creationId xmlns:a16="http://schemas.microsoft.com/office/drawing/2014/main" id="{60C78584-F4BC-A24E-A433-6D7FA126A350}"/>
              </a:ext>
            </a:extLst>
          </p:cNvPr>
          <p:cNvSpPr/>
          <p:nvPr/>
        </p:nvSpPr>
        <p:spPr>
          <a:xfrm rot="5400000" flipV="1">
            <a:off x="4587337" y="4711415"/>
            <a:ext cx="478451" cy="1188603"/>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50000"/>
                </a:schemeClr>
              </a:solidFill>
              <a:latin typeface="ＭＳ Ｐゴシック"/>
              <a:ea typeface="ＭＳ Ｐゴシック"/>
              <a:cs typeface="ＭＳ Ｐゴシック"/>
            </a:endParaRPr>
          </a:p>
        </p:txBody>
      </p:sp>
      <p:sp>
        <p:nvSpPr>
          <p:cNvPr id="80" name="テキスト ボックス 79">
            <a:extLst>
              <a:ext uri="{FF2B5EF4-FFF2-40B4-BE49-F238E27FC236}">
                <a16:creationId xmlns:a16="http://schemas.microsoft.com/office/drawing/2014/main" id="{985E06FF-CC06-A64D-A1F2-C83D76700FA6}"/>
              </a:ext>
            </a:extLst>
          </p:cNvPr>
          <p:cNvSpPr txBox="1"/>
          <p:nvPr/>
        </p:nvSpPr>
        <p:spPr>
          <a:xfrm>
            <a:off x="4067244" y="2196921"/>
            <a:ext cx="1396536" cy="577081"/>
          </a:xfrm>
          <a:prstGeom prst="rect">
            <a:avLst/>
          </a:prstGeom>
          <a:noFill/>
        </p:spPr>
        <p:txBody>
          <a:bodyPr wrap="none" rtlCol="0">
            <a:spAutoFit/>
          </a:bodyPr>
          <a:lstStyle/>
          <a:p>
            <a:r>
              <a:rPr kumimoji="1" lang="ja-JP" altLang="en-US" sz="1050">
                <a:solidFill>
                  <a:schemeClr val="accent6">
                    <a:lumMod val="50000"/>
                  </a:schemeClr>
                </a:solidFill>
                <a:latin typeface="Meiryo" charset="-128"/>
                <a:ea typeface="Meiryo" charset="-128"/>
                <a:cs typeface="Meiryo" charset="-128"/>
              </a:rPr>
              <a:t>人間が認識結果が</a:t>
            </a:r>
            <a:endParaRPr kumimoji="1" lang="en-US" altLang="ja-JP" sz="1050" dirty="0">
              <a:solidFill>
                <a:schemeClr val="accent6">
                  <a:lumMod val="50000"/>
                </a:schemeClr>
              </a:solidFill>
              <a:latin typeface="Meiryo" charset="-128"/>
              <a:ea typeface="Meiryo" charset="-128"/>
              <a:cs typeface="Meiryo" charset="-128"/>
            </a:endParaRPr>
          </a:p>
          <a:p>
            <a:r>
              <a:rPr kumimoji="1" lang="ja-JP" altLang="en-US" sz="1050">
                <a:solidFill>
                  <a:schemeClr val="accent6">
                    <a:lumMod val="50000"/>
                  </a:schemeClr>
                </a:solidFill>
                <a:latin typeface="Meiryo" charset="-128"/>
                <a:ea typeface="Meiryo" charset="-128"/>
                <a:cs typeface="Meiryo" charset="-128"/>
              </a:rPr>
              <a:t>最適になる組合せを</a:t>
            </a:r>
            <a:endParaRPr kumimoji="1" lang="en-US" altLang="ja-JP" sz="1050" dirty="0">
              <a:solidFill>
                <a:schemeClr val="accent6">
                  <a:lumMod val="50000"/>
                </a:schemeClr>
              </a:solidFill>
              <a:latin typeface="Meiryo" charset="-128"/>
              <a:ea typeface="Meiryo" charset="-128"/>
              <a:cs typeface="Meiryo" charset="-128"/>
            </a:endParaRPr>
          </a:p>
          <a:p>
            <a:r>
              <a:rPr kumimoji="1" lang="ja-JP" altLang="en-US" sz="1050">
                <a:solidFill>
                  <a:schemeClr val="accent6">
                    <a:lumMod val="50000"/>
                  </a:schemeClr>
                </a:solidFill>
                <a:latin typeface="Meiryo" charset="-128"/>
                <a:ea typeface="Meiryo" charset="-128"/>
                <a:cs typeface="Meiryo" charset="-128"/>
              </a:rPr>
              <a:t>見つける</a:t>
            </a:r>
            <a:endParaRPr kumimoji="1" lang="ja-JP" altLang="en-US" sz="1050" dirty="0">
              <a:solidFill>
                <a:schemeClr val="accent6">
                  <a:lumMod val="50000"/>
                </a:schemeClr>
              </a:solidFill>
              <a:latin typeface="Meiryo" charset="-128"/>
              <a:ea typeface="Meiryo" charset="-128"/>
              <a:cs typeface="Meiryo" charset="-128"/>
            </a:endParaRPr>
          </a:p>
        </p:txBody>
      </p:sp>
      <p:sp>
        <p:nvSpPr>
          <p:cNvPr id="81" name="テキスト ボックス 80">
            <a:extLst>
              <a:ext uri="{FF2B5EF4-FFF2-40B4-BE49-F238E27FC236}">
                <a16:creationId xmlns:a16="http://schemas.microsoft.com/office/drawing/2014/main" id="{FA070768-AD0F-2F47-A677-BB42266E2F09}"/>
              </a:ext>
            </a:extLst>
          </p:cNvPr>
          <p:cNvSpPr txBox="1"/>
          <p:nvPr/>
        </p:nvSpPr>
        <p:spPr>
          <a:xfrm>
            <a:off x="4047949" y="4455187"/>
            <a:ext cx="1396536" cy="577081"/>
          </a:xfrm>
          <a:prstGeom prst="rect">
            <a:avLst/>
          </a:prstGeom>
          <a:noFill/>
        </p:spPr>
        <p:txBody>
          <a:bodyPr wrap="none" rtlCol="0">
            <a:spAutoFit/>
          </a:bodyPr>
          <a:lstStyle/>
          <a:p>
            <a:r>
              <a:rPr kumimoji="1" lang="ja-JP" altLang="en-US" sz="1050">
                <a:solidFill>
                  <a:srgbClr val="7030A0"/>
                </a:solidFill>
                <a:latin typeface="Meiryo" charset="-128"/>
                <a:ea typeface="Meiryo" charset="-128"/>
                <a:cs typeface="Meiryo" charset="-128"/>
              </a:rPr>
              <a:t>機械が認識結果が</a:t>
            </a:r>
            <a:endParaRPr kumimoji="1" lang="en-US" altLang="ja-JP" sz="1050" dirty="0">
              <a:solidFill>
                <a:srgbClr val="7030A0"/>
              </a:solidFill>
              <a:latin typeface="Meiryo" charset="-128"/>
              <a:ea typeface="Meiryo" charset="-128"/>
              <a:cs typeface="Meiryo" charset="-128"/>
            </a:endParaRPr>
          </a:p>
          <a:p>
            <a:r>
              <a:rPr kumimoji="1" lang="ja-JP" altLang="en-US" sz="1050">
                <a:solidFill>
                  <a:srgbClr val="7030A0"/>
                </a:solidFill>
                <a:latin typeface="Meiryo" charset="-128"/>
                <a:ea typeface="Meiryo" charset="-128"/>
                <a:cs typeface="Meiryo" charset="-128"/>
              </a:rPr>
              <a:t>最適になる組合せを</a:t>
            </a:r>
            <a:endParaRPr kumimoji="1" lang="en-US" altLang="ja-JP" sz="1050" dirty="0">
              <a:solidFill>
                <a:srgbClr val="7030A0"/>
              </a:solidFill>
              <a:latin typeface="Meiryo" charset="-128"/>
              <a:ea typeface="Meiryo" charset="-128"/>
              <a:cs typeface="Meiryo" charset="-128"/>
            </a:endParaRPr>
          </a:p>
          <a:p>
            <a:r>
              <a:rPr kumimoji="1" lang="ja-JP" altLang="en-US" sz="1050">
                <a:solidFill>
                  <a:srgbClr val="7030A0"/>
                </a:solidFill>
                <a:latin typeface="Meiryo" charset="-128"/>
                <a:ea typeface="Meiryo" charset="-128"/>
                <a:cs typeface="Meiryo" charset="-128"/>
              </a:rPr>
              <a:t>見つける</a:t>
            </a:r>
            <a:endParaRPr kumimoji="1" lang="ja-JP" altLang="en-US" sz="1050" dirty="0">
              <a:solidFill>
                <a:srgbClr val="7030A0"/>
              </a:solidFill>
              <a:latin typeface="Meiryo" charset="-128"/>
              <a:ea typeface="Meiryo" charset="-128"/>
              <a:cs typeface="Meiryo" charset="-128"/>
            </a:endParaRPr>
          </a:p>
        </p:txBody>
      </p:sp>
      <p:sp>
        <p:nvSpPr>
          <p:cNvPr id="83" name="上矢印 82">
            <a:extLst>
              <a:ext uri="{FF2B5EF4-FFF2-40B4-BE49-F238E27FC236}">
                <a16:creationId xmlns:a16="http://schemas.microsoft.com/office/drawing/2014/main" id="{EC4BCF10-9072-9B4E-9631-C39DBF50979C}"/>
              </a:ext>
            </a:extLst>
          </p:cNvPr>
          <p:cNvSpPr/>
          <p:nvPr/>
        </p:nvSpPr>
        <p:spPr>
          <a:xfrm rot="5400000">
            <a:off x="1477574" y="2923774"/>
            <a:ext cx="478451" cy="327098"/>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上矢印 83">
            <a:extLst>
              <a:ext uri="{FF2B5EF4-FFF2-40B4-BE49-F238E27FC236}">
                <a16:creationId xmlns:a16="http://schemas.microsoft.com/office/drawing/2014/main" id="{19661915-4E29-1748-BB84-16EBFC0AF291}"/>
              </a:ext>
            </a:extLst>
          </p:cNvPr>
          <p:cNvSpPr/>
          <p:nvPr/>
        </p:nvSpPr>
        <p:spPr>
          <a:xfrm rot="5400000">
            <a:off x="1477574" y="3971436"/>
            <a:ext cx="478451" cy="327098"/>
          </a:xfrm>
          <a:prstGeom prst="up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上矢印 84">
            <a:extLst>
              <a:ext uri="{FF2B5EF4-FFF2-40B4-BE49-F238E27FC236}">
                <a16:creationId xmlns:a16="http://schemas.microsoft.com/office/drawing/2014/main" id="{9D276A52-2AFA-644C-AF99-D302EB13CE2B}"/>
              </a:ext>
            </a:extLst>
          </p:cNvPr>
          <p:cNvSpPr/>
          <p:nvPr/>
        </p:nvSpPr>
        <p:spPr>
          <a:xfrm rot="5400000">
            <a:off x="4340770" y="2246457"/>
            <a:ext cx="478451" cy="1681736"/>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矢印 85">
            <a:extLst>
              <a:ext uri="{FF2B5EF4-FFF2-40B4-BE49-F238E27FC236}">
                <a16:creationId xmlns:a16="http://schemas.microsoft.com/office/drawing/2014/main" id="{FF09E12D-DEF2-F146-80EC-568F38482934}"/>
              </a:ext>
            </a:extLst>
          </p:cNvPr>
          <p:cNvSpPr/>
          <p:nvPr/>
        </p:nvSpPr>
        <p:spPr>
          <a:xfrm rot="5400000">
            <a:off x="4340771" y="3294118"/>
            <a:ext cx="478451" cy="1681738"/>
          </a:xfrm>
          <a:prstGeom prst="up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上矢印 86">
            <a:extLst>
              <a:ext uri="{FF2B5EF4-FFF2-40B4-BE49-F238E27FC236}">
                <a16:creationId xmlns:a16="http://schemas.microsoft.com/office/drawing/2014/main" id="{257D9E69-BDE1-4945-9371-819EA0679027}"/>
              </a:ext>
            </a:extLst>
          </p:cNvPr>
          <p:cNvSpPr/>
          <p:nvPr/>
        </p:nvSpPr>
        <p:spPr>
          <a:xfrm rot="5400000">
            <a:off x="7285809" y="2923775"/>
            <a:ext cx="478451" cy="327098"/>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上矢印 87">
            <a:extLst>
              <a:ext uri="{FF2B5EF4-FFF2-40B4-BE49-F238E27FC236}">
                <a16:creationId xmlns:a16="http://schemas.microsoft.com/office/drawing/2014/main" id="{6FF561F5-47EB-3C48-8AF6-330D7CDE27D7}"/>
              </a:ext>
            </a:extLst>
          </p:cNvPr>
          <p:cNvSpPr/>
          <p:nvPr/>
        </p:nvSpPr>
        <p:spPr>
          <a:xfrm rot="5400000">
            <a:off x="7285809" y="3971437"/>
            <a:ext cx="478451" cy="327098"/>
          </a:xfrm>
          <a:prstGeom prst="up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曲折矢印 88">
            <a:extLst>
              <a:ext uri="{FF2B5EF4-FFF2-40B4-BE49-F238E27FC236}">
                <a16:creationId xmlns:a16="http://schemas.microsoft.com/office/drawing/2014/main" id="{36DBF8F3-CC00-CF4F-BB67-7DEC63C5D0D5}"/>
              </a:ext>
            </a:extLst>
          </p:cNvPr>
          <p:cNvSpPr/>
          <p:nvPr/>
        </p:nvSpPr>
        <p:spPr>
          <a:xfrm rot="10800000">
            <a:off x="7372975" y="5175880"/>
            <a:ext cx="1054782" cy="990338"/>
          </a:xfrm>
          <a:prstGeom prst="bentArrow">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曲折矢印 89">
            <a:extLst>
              <a:ext uri="{FF2B5EF4-FFF2-40B4-BE49-F238E27FC236}">
                <a16:creationId xmlns:a16="http://schemas.microsoft.com/office/drawing/2014/main" id="{4888D9E9-6BE0-794A-A2AC-5D6D5D76F78F}"/>
              </a:ext>
            </a:extLst>
          </p:cNvPr>
          <p:cNvSpPr/>
          <p:nvPr/>
        </p:nvSpPr>
        <p:spPr>
          <a:xfrm rot="10800000" flipV="1">
            <a:off x="7370067" y="1026192"/>
            <a:ext cx="1054782" cy="990338"/>
          </a:xfrm>
          <a:prstGeom prst="ben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 name="図 3">
            <a:extLst>
              <a:ext uri="{FF2B5EF4-FFF2-40B4-BE49-F238E27FC236}">
                <a16:creationId xmlns:a16="http://schemas.microsoft.com/office/drawing/2014/main" id="{092B509B-E5AC-6843-A73E-F13EDE4A536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4180" y="3103684"/>
            <a:ext cx="1054782" cy="1054782"/>
          </a:xfrm>
          <a:prstGeom prst="rect">
            <a:avLst/>
          </a:prstGeom>
        </p:spPr>
      </p:pic>
      <p:pic>
        <p:nvPicPr>
          <p:cNvPr id="8" name="図 7">
            <a:extLst>
              <a:ext uri="{FF2B5EF4-FFF2-40B4-BE49-F238E27FC236}">
                <a16:creationId xmlns:a16="http://schemas.microsoft.com/office/drawing/2014/main" id="{24185E85-B837-0240-83F7-D1E557300017}"/>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3005" y="2199132"/>
            <a:ext cx="1242839" cy="1242839"/>
          </a:xfrm>
          <a:prstGeom prst="rect">
            <a:avLst/>
          </a:prstGeom>
        </p:spPr>
      </p:pic>
      <p:pic>
        <p:nvPicPr>
          <p:cNvPr id="9" name="図 8">
            <a:extLst>
              <a:ext uri="{FF2B5EF4-FFF2-40B4-BE49-F238E27FC236}">
                <a16:creationId xmlns:a16="http://schemas.microsoft.com/office/drawing/2014/main" id="{6A1C19C1-5995-B04C-81E7-73F958291875}"/>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5436" y="4003845"/>
            <a:ext cx="871334" cy="871334"/>
          </a:xfrm>
          <a:prstGeom prst="rect">
            <a:avLst/>
          </a:prstGeom>
        </p:spPr>
      </p:pic>
      <p:grpSp>
        <p:nvGrpSpPr>
          <p:cNvPr id="10" name="図形グループ 394">
            <a:extLst>
              <a:ext uri="{FF2B5EF4-FFF2-40B4-BE49-F238E27FC236}">
                <a16:creationId xmlns:a16="http://schemas.microsoft.com/office/drawing/2014/main" id="{7F3D8843-3674-5142-8BB6-4C5E904587F2}"/>
              </a:ext>
            </a:extLst>
          </p:cNvPr>
          <p:cNvGrpSpPr/>
          <p:nvPr/>
        </p:nvGrpSpPr>
        <p:grpSpPr>
          <a:xfrm>
            <a:off x="989783" y="2847552"/>
            <a:ext cx="582041" cy="582041"/>
            <a:chOff x="8022615" y="4025501"/>
            <a:chExt cx="582041" cy="582041"/>
          </a:xfrm>
        </p:grpSpPr>
        <p:pic>
          <p:nvPicPr>
            <p:cNvPr id="11" name="図 10">
              <a:extLst>
                <a:ext uri="{FF2B5EF4-FFF2-40B4-BE49-F238E27FC236}">
                  <a16:creationId xmlns:a16="http://schemas.microsoft.com/office/drawing/2014/main" id="{EE89EC73-3D21-C542-BEA6-8C0C2BF48916}"/>
                </a:ext>
              </a:extLst>
            </p:cNvPr>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12" name="テキスト ボックス 11">
              <a:extLst>
                <a:ext uri="{FF2B5EF4-FFF2-40B4-BE49-F238E27FC236}">
                  <a16:creationId xmlns:a16="http://schemas.microsoft.com/office/drawing/2014/main" id="{1C0171A6-BD19-C84A-B3EB-D1CFC3A2C230}"/>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13" name="図形グループ 395">
            <a:extLst>
              <a:ext uri="{FF2B5EF4-FFF2-40B4-BE49-F238E27FC236}">
                <a16:creationId xmlns:a16="http://schemas.microsoft.com/office/drawing/2014/main" id="{9272D912-5A60-4946-AEF1-C1DA4962E743}"/>
              </a:ext>
            </a:extLst>
          </p:cNvPr>
          <p:cNvGrpSpPr/>
          <p:nvPr/>
        </p:nvGrpSpPr>
        <p:grpSpPr>
          <a:xfrm>
            <a:off x="992359" y="3737420"/>
            <a:ext cx="582041" cy="582041"/>
            <a:chOff x="8022615" y="4025501"/>
            <a:chExt cx="582041" cy="582041"/>
          </a:xfrm>
        </p:grpSpPr>
        <p:pic>
          <p:nvPicPr>
            <p:cNvPr id="14" name="図 13">
              <a:extLst>
                <a:ext uri="{FF2B5EF4-FFF2-40B4-BE49-F238E27FC236}">
                  <a16:creationId xmlns:a16="http://schemas.microsoft.com/office/drawing/2014/main" id="{603FA261-FB86-2E46-A07F-A90C22F73EA9}"/>
                </a:ext>
              </a:extLst>
            </p:cNvPr>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15" name="テキスト ボックス 14">
              <a:extLst>
                <a:ext uri="{FF2B5EF4-FFF2-40B4-BE49-F238E27FC236}">
                  <a16:creationId xmlns:a16="http://schemas.microsoft.com/office/drawing/2014/main" id="{FD91D143-339A-3C48-A2EC-49EB54FF2AF3}"/>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16" name="図形グループ 398">
            <a:extLst>
              <a:ext uri="{FF2B5EF4-FFF2-40B4-BE49-F238E27FC236}">
                <a16:creationId xmlns:a16="http://schemas.microsoft.com/office/drawing/2014/main" id="{9C56A154-A803-DE49-AD85-13365E092BEF}"/>
              </a:ext>
            </a:extLst>
          </p:cNvPr>
          <p:cNvGrpSpPr/>
          <p:nvPr/>
        </p:nvGrpSpPr>
        <p:grpSpPr>
          <a:xfrm>
            <a:off x="993565" y="4484914"/>
            <a:ext cx="582041" cy="582041"/>
            <a:chOff x="8022615" y="4025501"/>
            <a:chExt cx="582041" cy="582041"/>
          </a:xfrm>
        </p:grpSpPr>
        <p:pic>
          <p:nvPicPr>
            <p:cNvPr id="17" name="図 16">
              <a:extLst>
                <a:ext uri="{FF2B5EF4-FFF2-40B4-BE49-F238E27FC236}">
                  <a16:creationId xmlns:a16="http://schemas.microsoft.com/office/drawing/2014/main" id="{80AEB0E9-E4B2-6C4C-A544-A2D61F427329}"/>
                </a:ext>
              </a:extLst>
            </p:cNvPr>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18" name="テキスト ボックス 17">
              <a:extLst>
                <a:ext uri="{FF2B5EF4-FFF2-40B4-BE49-F238E27FC236}">
                  <a16:creationId xmlns:a16="http://schemas.microsoft.com/office/drawing/2014/main" id="{AC72C1A6-2A49-F146-BD5F-155E48246CB0}"/>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sp>
        <p:nvSpPr>
          <p:cNvPr id="19" name="テキスト ボックス 18">
            <a:extLst>
              <a:ext uri="{FF2B5EF4-FFF2-40B4-BE49-F238E27FC236}">
                <a16:creationId xmlns:a16="http://schemas.microsoft.com/office/drawing/2014/main" id="{571AC742-EA78-3B4A-9802-98C7855E5F96}"/>
              </a:ext>
            </a:extLst>
          </p:cNvPr>
          <p:cNvSpPr txBox="1"/>
          <p:nvPr/>
        </p:nvSpPr>
        <p:spPr>
          <a:xfrm>
            <a:off x="349203" y="2160082"/>
            <a:ext cx="954107" cy="276999"/>
          </a:xfrm>
          <a:prstGeom prst="rect">
            <a:avLst/>
          </a:prstGeom>
          <a:noFill/>
        </p:spPr>
        <p:txBody>
          <a:bodyPr wrap="none" rtlCol="0">
            <a:spAutoFit/>
          </a:bodyPr>
          <a:lstStyle/>
          <a:p>
            <a:r>
              <a:rPr kumimoji="1" lang="ja-JP" altLang="en-US" sz="1200" b="1">
                <a:solidFill>
                  <a:srgbClr val="0070C0"/>
                </a:solidFill>
                <a:latin typeface="Meiryo" charset="-128"/>
                <a:ea typeface="Meiryo" charset="-128"/>
                <a:cs typeface="Meiryo" charset="-128"/>
              </a:rPr>
              <a:t>学習データ</a:t>
            </a:r>
            <a:endParaRPr kumimoji="1" lang="ja-JP" altLang="en-US" sz="1200" b="1" dirty="0">
              <a:solidFill>
                <a:srgbClr val="0070C0"/>
              </a:solidFill>
              <a:latin typeface="Meiryo" charset="-128"/>
              <a:ea typeface="Meiryo" charset="-128"/>
              <a:cs typeface="Meiryo" charset="-128"/>
            </a:endParaRPr>
          </a:p>
        </p:txBody>
      </p:sp>
      <p:sp>
        <p:nvSpPr>
          <p:cNvPr id="20" name="テキスト ボックス 19">
            <a:extLst>
              <a:ext uri="{FF2B5EF4-FFF2-40B4-BE49-F238E27FC236}">
                <a16:creationId xmlns:a16="http://schemas.microsoft.com/office/drawing/2014/main" id="{2BD4EE4B-53FC-8A4D-BD33-A90B8AF171CC}"/>
              </a:ext>
            </a:extLst>
          </p:cNvPr>
          <p:cNvSpPr txBox="1"/>
          <p:nvPr/>
        </p:nvSpPr>
        <p:spPr>
          <a:xfrm>
            <a:off x="382168" y="4846145"/>
            <a:ext cx="902811" cy="215444"/>
          </a:xfrm>
          <a:prstGeom prst="rect">
            <a:avLst/>
          </a:prstGeom>
          <a:noFill/>
        </p:spPr>
        <p:txBody>
          <a:bodyPr wrap="none" rtlCol="0">
            <a:spAutoFit/>
          </a:bodyPr>
          <a:lstStyle/>
          <a:p>
            <a:pPr algn="ctr"/>
            <a:r>
              <a:rPr kumimoji="1" lang="ja-JP" altLang="en-US" sz="800">
                <a:solidFill>
                  <a:srgbClr val="0070C0"/>
                </a:solidFill>
                <a:latin typeface="Meiryo" charset="-128"/>
                <a:ea typeface="Meiryo" charset="-128"/>
                <a:cs typeface="Meiryo" charset="-128"/>
              </a:rPr>
              <a:t>教師付きデータ</a:t>
            </a:r>
            <a:endParaRPr kumimoji="1" lang="ja-JP" altLang="en-US" sz="800" dirty="0">
              <a:solidFill>
                <a:srgbClr val="0070C0"/>
              </a:solidFill>
              <a:latin typeface="Meiryo" charset="-128"/>
              <a:ea typeface="Meiryo" charset="-128"/>
              <a:cs typeface="Meiryo" charset="-128"/>
            </a:endParaRPr>
          </a:p>
        </p:txBody>
      </p:sp>
      <p:pic>
        <p:nvPicPr>
          <p:cNvPr id="21" name="図 20">
            <a:extLst>
              <a:ext uri="{FF2B5EF4-FFF2-40B4-BE49-F238E27FC236}">
                <a16:creationId xmlns:a16="http://schemas.microsoft.com/office/drawing/2014/main" id="{7049CA3C-7EF2-C746-831C-5032A76E928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72598" y="3121913"/>
            <a:ext cx="1054782" cy="1054782"/>
          </a:xfrm>
          <a:prstGeom prst="rect">
            <a:avLst/>
          </a:prstGeom>
        </p:spPr>
      </p:pic>
      <p:pic>
        <p:nvPicPr>
          <p:cNvPr id="22" name="図 21">
            <a:extLst>
              <a:ext uri="{FF2B5EF4-FFF2-40B4-BE49-F238E27FC236}">
                <a16:creationId xmlns:a16="http://schemas.microsoft.com/office/drawing/2014/main" id="{4DAF4F97-45C0-E84F-BDA5-836D962C866F}"/>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81423" y="2217361"/>
            <a:ext cx="1242839" cy="1242839"/>
          </a:xfrm>
          <a:prstGeom prst="rect">
            <a:avLst/>
          </a:prstGeom>
        </p:spPr>
      </p:pic>
      <p:pic>
        <p:nvPicPr>
          <p:cNvPr id="23" name="図 22">
            <a:extLst>
              <a:ext uri="{FF2B5EF4-FFF2-40B4-BE49-F238E27FC236}">
                <a16:creationId xmlns:a16="http://schemas.microsoft.com/office/drawing/2014/main" id="{476E53D1-1D85-AA48-8D08-F53D7D29B9F5}"/>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63854" y="4022074"/>
            <a:ext cx="871334" cy="871334"/>
          </a:xfrm>
          <a:prstGeom prst="rect">
            <a:avLst/>
          </a:prstGeom>
        </p:spPr>
      </p:pic>
      <p:grpSp>
        <p:nvGrpSpPr>
          <p:cNvPr id="24" name="図形グループ 394">
            <a:extLst>
              <a:ext uri="{FF2B5EF4-FFF2-40B4-BE49-F238E27FC236}">
                <a16:creationId xmlns:a16="http://schemas.microsoft.com/office/drawing/2014/main" id="{A3324600-3977-6E4F-9994-BC3BBD419154}"/>
              </a:ext>
            </a:extLst>
          </p:cNvPr>
          <p:cNvGrpSpPr/>
          <p:nvPr/>
        </p:nvGrpSpPr>
        <p:grpSpPr>
          <a:xfrm>
            <a:off x="8458201" y="2865781"/>
            <a:ext cx="582041" cy="582041"/>
            <a:chOff x="8022615" y="4025501"/>
            <a:chExt cx="582041" cy="582041"/>
          </a:xfrm>
        </p:grpSpPr>
        <p:pic>
          <p:nvPicPr>
            <p:cNvPr id="25" name="図 24">
              <a:extLst>
                <a:ext uri="{FF2B5EF4-FFF2-40B4-BE49-F238E27FC236}">
                  <a16:creationId xmlns:a16="http://schemas.microsoft.com/office/drawing/2014/main" id="{E170F250-66C0-EB4E-85AB-ABD8B8190B87}"/>
                </a:ext>
              </a:extLst>
            </p:cNvPr>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26" name="テキスト ボックス 25">
              <a:extLst>
                <a:ext uri="{FF2B5EF4-FFF2-40B4-BE49-F238E27FC236}">
                  <a16:creationId xmlns:a16="http://schemas.microsoft.com/office/drawing/2014/main" id="{16F443B1-8DB7-4E4B-8C3D-AE9C46B8251D}"/>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27" name="図形グループ 395">
            <a:extLst>
              <a:ext uri="{FF2B5EF4-FFF2-40B4-BE49-F238E27FC236}">
                <a16:creationId xmlns:a16="http://schemas.microsoft.com/office/drawing/2014/main" id="{DAB7C534-E609-FC4C-BD3A-949043485FC3}"/>
              </a:ext>
            </a:extLst>
          </p:cNvPr>
          <p:cNvGrpSpPr/>
          <p:nvPr/>
        </p:nvGrpSpPr>
        <p:grpSpPr>
          <a:xfrm>
            <a:off x="8460777" y="3755649"/>
            <a:ext cx="582041" cy="582041"/>
            <a:chOff x="8022615" y="4025501"/>
            <a:chExt cx="582041" cy="582041"/>
          </a:xfrm>
        </p:grpSpPr>
        <p:pic>
          <p:nvPicPr>
            <p:cNvPr id="28" name="図 27">
              <a:extLst>
                <a:ext uri="{FF2B5EF4-FFF2-40B4-BE49-F238E27FC236}">
                  <a16:creationId xmlns:a16="http://schemas.microsoft.com/office/drawing/2014/main" id="{0868E603-D8E1-D349-8277-B5518FB01D6A}"/>
                </a:ext>
              </a:extLst>
            </p:cNvPr>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29" name="テキスト ボックス 28">
              <a:extLst>
                <a:ext uri="{FF2B5EF4-FFF2-40B4-BE49-F238E27FC236}">
                  <a16:creationId xmlns:a16="http://schemas.microsoft.com/office/drawing/2014/main" id="{F89D0E1C-BF84-FF4D-BB63-BC83B79A14EF}"/>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30" name="図形グループ 398">
            <a:extLst>
              <a:ext uri="{FF2B5EF4-FFF2-40B4-BE49-F238E27FC236}">
                <a16:creationId xmlns:a16="http://schemas.microsoft.com/office/drawing/2014/main" id="{297D243E-57D5-EE42-A4EF-49725EF81B59}"/>
              </a:ext>
            </a:extLst>
          </p:cNvPr>
          <p:cNvGrpSpPr/>
          <p:nvPr/>
        </p:nvGrpSpPr>
        <p:grpSpPr>
          <a:xfrm>
            <a:off x="8461983" y="4503143"/>
            <a:ext cx="582041" cy="582041"/>
            <a:chOff x="8022615" y="4025501"/>
            <a:chExt cx="582041" cy="582041"/>
          </a:xfrm>
        </p:grpSpPr>
        <p:pic>
          <p:nvPicPr>
            <p:cNvPr id="31" name="図 30">
              <a:extLst>
                <a:ext uri="{FF2B5EF4-FFF2-40B4-BE49-F238E27FC236}">
                  <a16:creationId xmlns:a16="http://schemas.microsoft.com/office/drawing/2014/main" id="{6F7C1E5A-B16D-9C4F-8EB9-7A7ACCBF896B}"/>
                </a:ext>
              </a:extLst>
            </p:cNvPr>
            <p:cNvPicPr>
              <a:picLocks noChangeAspect="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022615" y="4025501"/>
              <a:ext cx="582041" cy="582041"/>
            </a:xfrm>
            <a:prstGeom prst="rect">
              <a:avLst/>
            </a:prstGeom>
          </p:spPr>
        </p:pic>
        <p:sp>
          <p:nvSpPr>
            <p:cNvPr id="32" name="テキスト ボックス 31">
              <a:extLst>
                <a:ext uri="{FF2B5EF4-FFF2-40B4-BE49-F238E27FC236}">
                  <a16:creationId xmlns:a16="http://schemas.microsoft.com/office/drawing/2014/main" id="{B7CBD650-9C45-D34B-A3B6-B2CBE7463B5E}"/>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sp>
        <p:nvSpPr>
          <p:cNvPr id="33" name="テキスト ボックス 32">
            <a:extLst>
              <a:ext uri="{FF2B5EF4-FFF2-40B4-BE49-F238E27FC236}">
                <a16:creationId xmlns:a16="http://schemas.microsoft.com/office/drawing/2014/main" id="{16C1BF6B-E87B-E046-86CD-B279104C93AB}"/>
              </a:ext>
            </a:extLst>
          </p:cNvPr>
          <p:cNvSpPr txBox="1"/>
          <p:nvPr/>
        </p:nvSpPr>
        <p:spPr>
          <a:xfrm>
            <a:off x="7799291" y="4864374"/>
            <a:ext cx="1005403" cy="215444"/>
          </a:xfrm>
          <a:prstGeom prst="rect">
            <a:avLst/>
          </a:prstGeom>
          <a:noFill/>
        </p:spPr>
        <p:txBody>
          <a:bodyPr wrap="none" rtlCol="0">
            <a:spAutoFit/>
          </a:bodyPr>
          <a:lstStyle/>
          <a:p>
            <a:pPr algn="ctr"/>
            <a:r>
              <a:rPr lang="ja-JP" altLang="en-US" sz="800">
                <a:solidFill>
                  <a:srgbClr val="0070C0"/>
                </a:solidFill>
                <a:latin typeface="Meiryo" charset="-128"/>
                <a:ea typeface="Meiryo" charset="-128"/>
                <a:cs typeface="Meiryo" charset="-128"/>
              </a:rPr>
              <a:t>学習</a:t>
            </a:r>
            <a:r>
              <a:rPr kumimoji="1" lang="ja-JP" altLang="en-US" sz="800">
                <a:solidFill>
                  <a:srgbClr val="0070C0"/>
                </a:solidFill>
                <a:latin typeface="Meiryo" charset="-128"/>
                <a:ea typeface="Meiryo" charset="-128"/>
                <a:cs typeface="Meiryo" charset="-128"/>
              </a:rPr>
              <a:t>データの一部</a:t>
            </a:r>
            <a:endParaRPr kumimoji="1" lang="ja-JP" altLang="en-US" sz="800" dirty="0">
              <a:solidFill>
                <a:srgbClr val="0070C0"/>
              </a:solidFill>
              <a:latin typeface="Meiryo" charset="-128"/>
              <a:ea typeface="Meiryo" charset="-128"/>
              <a:cs typeface="Meiryo" charset="-128"/>
            </a:endParaRPr>
          </a:p>
        </p:txBody>
      </p:sp>
      <p:sp>
        <p:nvSpPr>
          <p:cNvPr id="82" name="テキスト ボックス 81">
            <a:extLst>
              <a:ext uri="{FF2B5EF4-FFF2-40B4-BE49-F238E27FC236}">
                <a16:creationId xmlns:a16="http://schemas.microsoft.com/office/drawing/2014/main" id="{DE32DA7F-62E1-EE41-A7C2-704F4C4A5A7E}"/>
              </a:ext>
            </a:extLst>
          </p:cNvPr>
          <p:cNvSpPr txBox="1"/>
          <p:nvPr/>
        </p:nvSpPr>
        <p:spPr>
          <a:xfrm>
            <a:off x="7822467" y="2160082"/>
            <a:ext cx="954107" cy="276999"/>
          </a:xfrm>
          <a:prstGeom prst="rect">
            <a:avLst/>
          </a:prstGeom>
          <a:noFill/>
        </p:spPr>
        <p:txBody>
          <a:bodyPr wrap="none" rtlCol="0">
            <a:spAutoFit/>
          </a:bodyPr>
          <a:lstStyle/>
          <a:p>
            <a:r>
              <a:rPr kumimoji="1" lang="ja-JP" altLang="en-US" sz="1200" b="1">
                <a:solidFill>
                  <a:srgbClr val="0070C0"/>
                </a:solidFill>
                <a:latin typeface="Meiryo" charset="-128"/>
                <a:ea typeface="Meiryo" charset="-128"/>
                <a:cs typeface="Meiryo" charset="-128"/>
              </a:rPr>
              <a:t>評価データ</a:t>
            </a:r>
            <a:endParaRPr kumimoji="1" lang="ja-JP" altLang="en-US" sz="1200" b="1" dirty="0">
              <a:solidFill>
                <a:srgbClr val="0070C0"/>
              </a:solidFill>
              <a:latin typeface="Meiryo" charset="-128"/>
              <a:ea typeface="Meiryo" charset="-128"/>
              <a:cs typeface="Meiryo" charset="-128"/>
            </a:endParaRPr>
          </a:p>
        </p:txBody>
      </p:sp>
      <p:sp>
        <p:nvSpPr>
          <p:cNvPr id="5" name="テキスト ボックス 4">
            <a:extLst>
              <a:ext uri="{FF2B5EF4-FFF2-40B4-BE49-F238E27FC236}">
                <a16:creationId xmlns:a16="http://schemas.microsoft.com/office/drawing/2014/main" id="{E8F0ACD0-EC9E-C393-6EEC-7FDD85CB25A8}"/>
              </a:ext>
            </a:extLst>
          </p:cNvPr>
          <p:cNvSpPr txBox="1"/>
          <p:nvPr/>
        </p:nvSpPr>
        <p:spPr>
          <a:xfrm>
            <a:off x="2421564" y="5465799"/>
            <a:ext cx="760337" cy="307777"/>
          </a:xfrm>
          <a:prstGeom prst="rect">
            <a:avLst/>
          </a:prstGeom>
          <a:noFill/>
        </p:spPr>
        <p:txBody>
          <a:bodyPr wrap="none" rtlCol="0">
            <a:spAutoFit/>
          </a:bodyPr>
          <a:lstStyle/>
          <a:p>
            <a:pPr algn="ctr"/>
            <a:r>
              <a:rPr kumimoji="1" lang="en-US" altLang="ja-JP" sz="1400" dirty="0">
                <a:solidFill>
                  <a:srgbClr val="7030A0"/>
                </a:solidFill>
                <a:latin typeface="Meiryo" charset="-128"/>
                <a:ea typeface="Meiryo" charset="-128"/>
                <a:cs typeface="Meiryo" charset="-128"/>
              </a:rPr>
              <a:t>A 21%</a:t>
            </a:r>
            <a:endParaRPr kumimoji="1" lang="ja-JP" altLang="en-US" sz="1400" dirty="0">
              <a:solidFill>
                <a:srgbClr val="7030A0"/>
              </a:solidFill>
              <a:latin typeface="Meiryo" charset="-128"/>
              <a:ea typeface="Meiryo" charset="-128"/>
              <a:cs typeface="Meiryo" charset="-128"/>
            </a:endParaRPr>
          </a:p>
        </p:txBody>
      </p:sp>
      <p:sp>
        <p:nvSpPr>
          <p:cNvPr id="6" name="テキスト ボックス 5">
            <a:extLst>
              <a:ext uri="{FF2B5EF4-FFF2-40B4-BE49-F238E27FC236}">
                <a16:creationId xmlns:a16="http://schemas.microsoft.com/office/drawing/2014/main" id="{D4FB93A1-615D-7925-B4C8-50BACC44842A}"/>
              </a:ext>
            </a:extLst>
          </p:cNvPr>
          <p:cNvSpPr txBox="1"/>
          <p:nvPr/>
        </p:nvSpPr>
        <p:spPr>
          <a:xfrm>
            <a:off x="2422366" y="5714861"/>
            <a:ext cx="758734" cy="307777"/>
          </a:xfrm>
          <a:prstGeom prst="rect">
            <a:avLst/>
          </a:prstGeom>
          <a:noFill/>
        </p:spPr>
        <p:txBody>
          <a:bodyPr wrap="none" rtlCol="0">
            <a:spAutoFit/>
          </a:bodyPr>
          <a:lstStyle/>
          <a:p>
            <a:pPr algn="ctr"/>
            <a:r>
              <a:rPr lang="en-US" altLang="ja-JP" sz="1400" dirty="0">
                <a:solidFill>
                  <a:srgbClr val="7030A0"/>
                </a:solidFill>
                <a:latin typeface="Meiryo" charset="-128"/>
                <a:ea typeface="Meiryo" charset="-128"/>
                <a:cs typeface="Meiryo" charset="-128"/>
              </a:rPr>
              <a:t>B</a:t>
            </a:r>
            <a:r>
              <a:rPr kumimoji="1" lang="en-US" altLang="ja-JP" sz="1400" dirty="0">
                <a:solidFill>
                  <a:srgbClr val="7030A0"/>
                </a:solidFill>
                <a:latin typeface="Meiryo" charset="-128"/>
                <a:ea typeface="Meiryo" charset="-128"/>
                <a:cs typeface="Meiryo" charset="-128"/>
              </a:rPr>
              <a:t> 31%</a:t>
            </a:r>
            <a:endParaRPr kumimoji="1" lang="ja-JP" altLang="en-US" sz="1400" dirty="0">
              <a:solidFill>
                <a:srgbClr val="7030A0"/>
              </a:solidFill>
              <a:latin typeface="Meiryo" charset="-128"/>
              <a:ea typeface="Meiryo" charset="-128"/>
              <a:cs typeface="Meiryo" charset="-128"/>
            </a:endParaRPr>
          </a:p>
        </p:txBody>
      </p:sp>
      <p:sp>
        <p:nvSpPr>
          <p:cNvPr id="7" name="テキスト ボックス 6">
            <a:extLst>
              <a:ext uri="{FF2B5EF4-FFF2-40B4-BE49-F238E27FC236}">
                <a16:creationId xmlns:a16="http://schemas.microsoft.com/office/drawing/2014/main" id="{2BE46EC6-D438-9456-387F-201C2696A434}"/>
              </a:ext>
            </a:extLst>
          </p:cNvPr>
          <p:cNvSpPr txBox="1"/>
          <p:nvPr/>
        </p:nvSpPr>
        <p:spPr>
          <a:xfrm>
            <a:off x="2423427" y="5991789"/>
            <a:ext cx="776175" cy="307777"/>
          </a:xfrm>
          <a:prstGeom prst="rect">
            <a:avLst/>
          </a:prstGeom>
          <a:noFill/>
        </p:spPr>
        <p:txBody>
          <a:bodyPr wrap="none" rtlCol="0">
            <a:spAutoFit/>
          </a:bodyPr>
          <a:lstStyle/>
          <a:p>
            <a:pPr algn="ctr"/>
            <a:r>
              <a:rPr kumimoji="1" lang="en-US" altLang="ja-JP" sz="1400" dirty="0">
                <a:solidFill>
                  <a:srgbClr val="7030A0"/>
                </a:solidFill>
                <a:latin typeface="Meiryo" charset="-128"/>
                <a:ea typeface="Meiryo" charset="-128"/>
                <a:cs typeface="Meiryo" charset="-128"/>
              </a:rPr>
              <a:t>C 1</a:t>
            </a:r>
            <a:r>
              <a:rPr lang="en-US" altLang="ja-JP" sz="1400" dirty="0">
                <a:solidFill>
                  <a:srgbClr val="7030A0"/>
                </a:solidFill>
                <a:latin typeface="Meiryo" charset="-128"/>
                <a:ea typeface="Meiryo" charset="-128"/>
                <a:cs typeface="Meiryo" charset="-128"/>
              </a:rPr>
              <a:t>8</a:t>
            </a:r>
            <a:r>
              <a:rPr kumimoji="1" lang="en-US" altLang="ja-JP" sz="1400" dirty="0">
                <a:solidFill>
                  <a:srgbClr val="7030A0"/>
                </a:solidFill>
                <a:latin typeface="Meiryo" charset="-128"/>
                <a:ea typeface="Meiryo" charset="-128"/>
                <a:cs typeface="Meiryo" charset="-128"/>
              </a:rPr>
              <a:t>%</a:t>
            </a:r>
            <a:endParaRPr kumimoji="1" lang="ja-JP" altLang="en-US" sz="1400" dirty="0">
              <a:solidFill>
                <a:srgbClr val="7030A0"/>
              </a:solidFill>
              <a:latin typeface="Meiryo" charset="-128"/>
              <a:ea typeface="Meiryo" charset="-128"/>
              <a:cs typeface="Meiryo" charset="-128"/>
            </a:endParaRPr>
          </a:p>
        </p:txBody>
      </p:sp>
    </p:spTree>
    <p:extLst>
      <p:ext uri="{BB962C8B-B14F-4D97-AF65-F5344CB8AC3E}">
        <p14:creationId xmlns:p14="http://schemas.microsoft.com/office/powerpoint/2010/main" val="3197874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dirty="0">
                <a:solidFill>
                  <a:srgbClr val="FFFFFF"/>
                </a:solidFill>
                <a:latin typeface="Meiryo" panose="020B0604030504040204" pitchFamily="34" charset="-128"/>
                <a:ea typeface="Meiryo" panose="020B0604030504040204" pitchFamily="34" charset="-128"/>
                <a:cs typeface="Arial"/>
              </a:rPr>
              <a:t>デジタルとは何か</a:t>
            </a:r>
            <a:endParaRPr lang="en-US" altLang="ja-JP"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174143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FCCD21-EF5D-4C4C-838D-4AE975958D74}"/>
              </a:ext>
            </a:extLst>
          </p:cNvPr>
          <p:cNvSpPr>
            <a:spLocks noGrp="1"/>
          </p:cNvSpPr>
          <p:nvPr>
            <p:ph type="title"/>
          </p:nvPr>
        </p:nvSpPr>
        <p:spPr/>
        <p:txBody>
          <a:bodyPr/>
          <a:lstStyle/>
          <a:p>
            <a:r>
              <a:rPr kumimoji="1" lang="ja-JP" altLang="en-US"/>
              <a:t>ディープラーニングの２つの課題</a:t>
            </a:r>
          </a:p>
        </p:txBody>
      </p:sp>
      <p:sp>
        <p:nvSpPr>
          <p:cNvPr id="3" name="スライド番号プレースホルダー 2">
            <a:extLst>
              <a:ext uri="{FF2B5EF4-FFF2-40B4-BE49-F238E27FC236}">
                <a16:creationId xmlns:a16="http://schemas.microsoft.com/office/drawing/2014/main" id="{339909ED-5C62-E54A-81F5-621D4BB60049}"/>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180</a:t>
            </a:fld>
            <a:endParaRPr kumimoji="1" lang="ja-JP" altLang="en-US"/>
          </a:p>
        </p:txBody>
      </p:sp>
      <p:sp>
        <p:nvSpPr>
          <p:cNvPr id="4" name="正方形/長方形 3">
            <a:extLst>
              <a:ext uri="{FF2B5EF4-FFF2-40B4-BE49-F238E27FC236}">
                <a16:creationId xmlns:a16="http://schemas.microsoft.com/office/drawing/2014/main" id="{1C0F3B9D-A194-234F-86D9-58CD07996688}"/>
              </a:ext>
            </a:extLst>
          </p:cNvPr>
          <p:cNvSpPr/>
          <p:nvPr/>
        </p:nvSpPr>
        <p:spPr>
          <a:xfrm>
            <a:off x="390364" y="984837"/>
            <a:ext cx="8363272"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b="1">
                <a:solidFill>
                  <a:srgbClr val="FFFFFF"/>
                </a:solidFill>
                <a:latin typeface="Meiryo" panose="020B0604030504040204" pitchFamily="34" charset="-128"/>
                <a:ea typeface="Meiryo" panose="020B0604030504040204" pitchFamily="34" charset="-128"/>
                <a:cs typeface="ＭＳ Ｐゴシック"/>
              </a:rPr>
              <a:t>ディープラーニングの課題</a:t>
            </a:r>
            <a:endParaRPr kumimoji="1" lang="ja-JP" altLang="en-US" sz="32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CBF662EB-06BF-F14C-A09A-BA5755716B9C}"/>
              </a:ext>
            </a:extLst>
          </p:cNvPr>
          <p:cNvSpPr/>
          <p:nvPr/>
        </p:nvSpPr>
        <p:spPr>
          <a:xfrm>
            <a:off x="390364" y="1987994"/>
            <a:ext cx="4109628" cy="108096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a:solidFill>
                  <a:srgbClr val="FFFFFF"/>
                </a:solidFill>
                <a:latin typeface="Meiryo" panose="020B0604030504040204" pitchFamily="34" charset="-128"/>
                <a:ea typeface="Meiryo" panose="020B0604030504040204" pitchFamily="34" charset="-128"/>
                <a:cs typeface="ＭＳ Ｐゴシック"/>
              </a:rPr>
              <a:t>　大量の学習データ</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r>
              <a:rPr kumimoji="1" lang="ja-JP" altLang="en-US" sz="2400">
                <a:solidFill>
                  <a:srgbClr val="FFFFFF"/>
                </a:solidFill>
                <a:latin typeface="Meiryo" panose="020B0604030504040204" pitchFamily="34" charset="-128"/>
                <a:ea typeface="Meiryo" panose="020B0604030504040204" pitchFamily="34" charset="-128"/>
                <a:cs typeface="ＭＳ Ｐゴシック"/>
              </a:rPr>
              <a:t>　が必要</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6307CADD-DF0C-FF49-B0EA-3E60AA99531E}"/>
              </a:ext>
            </a:extLst>
          </p:cNvPr>
          <p:cNvSpPr/>
          <p:nvPr/>
        </p:nvSpPr>
        <p:spPr>
          <a:xfrm>
            <a:off x="4644008" y="1987994"/>
            <a:ext cx="4109628" cy="1080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400">
                <a:solidFill>
                  <a:srgbClr val="FFFFFF"/>
                </a:solidFill>
                <a:latin typeface="Meiryo" panose="020B0604030504040204" pitchFamily="34" charset="-128"/>
                <a:ea typeface="Meiryo" panose="020B0604030504040204" pitchFamily="34" charset="-128"/>
                <a:cs typeface="ＭＳ Ｐゴシック"/>
              </a:rPr>
              <a:t>　結果が</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r>
              <a:rPr kumimoji="1" lang="ja-JP" altLang="en-US" sz="2400">
                <a:solidFill>
                  <a:srgbClr val="FFFFFF"/>
                </a:solidFill>
                <a:latin typeface="Meiryo" panose="020B0604030504040204" pitchFamily="34" charset="-128"/>
                <a:ea typeface="Meiryo" panose="020B0604030504040204" pitchFamily="34" charset="-128"/>
                <a:cs typeface="ＭＳ Ｐゴシック"/>
              </a:rPr>
              <a:t>　説明できない</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E9DF9222-AB1C-7945-929F-64C703D742F4}"/>
              </a:ext>
            </a:extLst>
          </p:cNvPr>
          <p:cNvSpPr/>
          <p:nvPr/>
        </p:nvSpPr>
        <p:spPr>
          <a:xfrm>
            <a:off x="390364" y="3212976"/>
            <a:ext cx="4109628" cy="13681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精度を高める高めるためには</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大量の学習データを</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用意しなければならない。</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10AC0757-9099-FE4E-A957-9D2585358161}"/>
              </a:ext>
            </a:extLst>
          </p:cNvPr>
          <p:cNvSpPr/>
          <p:nvPr/>
        </p:nvSpPr>
        <p:spPr>
          <a:xfrm>
            <a:off x="4644008" y="3212976"/>
            <a:ext cx="4109628" cy="1368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なぜ、この結果になったのかを</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説明できない。</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2714B9DB-2265-5F44-AF69-8BD1924067DC}"/>
              </a:ext>
            </a:extLst>
          </p:cNvPr>
          <p:cNvSpPr/>
          <p:nvPr/>
        </p:nvSpPr>
        <p:spPr>
          <a:xfrm>
            <a:off x="390364" y="4698704"/>
            <a:ext cx="4109628" cy="161061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A92E4AE1-CF78-254F-92A9-C1B111DEA59D}"/>
              </a:ext>
            </a:extLst>
          </p:cNvPr>
          <p:cNvSpPr/>
          <p:nvPr/>
        </p:nvSpPr>
        <p:spPr>
          <a:xfrm>
            <a:off x="4644008" y="4698704"/>
            <a:ext cx="4109628" cy="161061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EE0955E0-0F52-804A-94C6-8C0FE7DAB552}"/>
              </a:ext>
            </a:extLst>
          </p:cNvPr>
          <p:cNvSpPr/>
          <p:nvPr/>
        </p:nvSpPr>
        <p:spPr>
          <a:xfrm>
            <a:off x="505046" y="5316978"/>
            <a:ext cx="1254696" cy="84832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学習データの</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精度を上げる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DACD2E3D-8E78-0A41-A34E-E7A4F73346FD}"/>
              </a:ext>
            </a:extLst>
          </p:cNvPr>
          <p:cNvSpPr/>
          <p:nvPr/>
        </p:nvSpPr>
        <p:spPr>
          <a:xfrm>
            <a:off x="1814809" y="5316979"/>
            <a:ext cx="1254696" cy="84832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学習データを</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水増しする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F35388E5-4474-9B46-A0E7-EB6BBD8654BE}"/>
              </a:ext>
            </a:extLst>
          </p:cNvPr>
          <p:cNvSpPr/>
          <p:nvPr/>
        </p:nvSpPr>
        <p:spPr>
          <a:xfrm>
            <a:off x="3124572" y="5316979"/>
            <a:ext cx="1254696" cy="84832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転移学習</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を行う</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テキスト ボックス 13">
            <a:extLst>
              <a:ext uri="{FF2B5EF4-FFF2-40B4-BE49-F238E27FC236}">
                <a16:creationId xmlns:a16="http://schemas.microsoft.com/office/drawing/2014/main" id="{B5A2113F-75FA-4C47-98C4-A604EAE4F341}"/>
              </a:ext>
            </a:extLst>
          </p:cNvPr>
          <p:cNvSpPr txBox="1"/>
          <p:nvPr/>
        </p:nvSpPr>
        <p:spPr>
          <a:xfrm>
            <a:off x="1965103" y="4858081"/>
            <a:ext cx="954107"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解決策</a:t>
            </a:r>
          </a:p>
        </p:txBody>
      </p:sp>
      <p:sp>
        <p:nvSpPr>
          <p:cNvPr id="15" name="正方形/長方形 14">
            <a:extLst>
              <a:ext uri="{FF2B5EF4-FFF2-40B4-BE49-F238E27FC236}">
                <a16:creationId xmlns:a16="http://schemas.microsoft.com/office/drawing/2014/main" id="{F001C841-FF6E-C545-BC90-DE7D4A6168BE}"/>
              </a:ext>
            </a:extLst>
          </p:cNvPr>
          <p:cNvSpPr/>
          <p:nvPr/>
        </p:nvSpPr>
        <p:spPr>
          <a:xfrm>
            <a:off x="4757555" y="5316036"/>
            <a:ext cx="1883359" cy="848325"/>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説明可能な</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手法を使う</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B9652651-2613-B944-979B-157DC9ADEED1}"/>
              </a:ext>
            </a:extLst>
          </p:cNvPr>
          <p:cNvSpPr/>
          <p:nvPr/>
        </p:nvSpPr>
        <p:spPr>
          <a:xfrm>
            <a:off x="6755595" y="5316036"/>
            <a:ext cx="1883359" cy="848325"/>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説明が必要な用途</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には使わない</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テキスト ボックス 17">
            <a:extLst>
              <a:ext uri="{FF2B5EF4-FFF2-40B4-BE49-F238E27FC236}">
                <a16:creationId xmlns:a16="http://schemas.microsoft.com/office/drawing/2014/main" id="{6B3A8FFD-8142-B74E-B005-25C7CFAC3499}"/>
              </a:ext>
            </a:extLst>
          </p:cNvPr>
          <p:cNvSpPr txBox="1"/>
          <p:nvPr/>
        </p:nvSpPr>
        <p:spPr>
          <a:xfrm>
            <a:off x="6230632" y="4858080"/>
            <a:ext cx="954107"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解決策</a:t>
            </a:r>
          </a:p>
        </p:txBody>
      </p:sp>
      <p:pic>
        <p:nvPicPr>
          <p:cNvPr id="19" name="図 18">
            <a:extLst>
              <a:ext uri="{FF2B5EF4-FFF2-40B4-BE49-F238E27FC236}">
                <a16:creationId xmlns:a16="http://schemas.microsoft.com/office/drawing/2014/main" id="{764DADCC-9476-804A-A247-6737222AA7A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75856" y="2048091"/>
            <a:ext cx="789964" cy="965726"/>
          </a:xfrm>
          <a:prstGeom prst="rect">
            <a:avLst/>
          </a:prstGeom>
        </p:spPr>
      </p:pic>
      <p:pic>
        <p:nvPicPr>
          <p:cNvPr id="20" name="図 19">
            <a:extLst>
              <a:ext uri="{FF2B5EF4-FFF2-40B4-BE49-F238E27FC236}">
                <a16:creationId xmlns:a16="http://schemas.microsoft.com/office/drawing/2014/main" id="{95416520-BE0B-964B-A0D2-3B0159AB1D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1201" y="1987994"/>
            <a:ext cx="755690" cy="1025823"/>
          </a:xfrm>
          <a:prstGeom prst="rect">
            <a:avLst/>
          </a:prstGeom>
        </p:spPr>
      </p:pic>
    </p:spTree>
    <p:extLst>
      <p:ext uri="{BB962C8B-B14F-4D97-AF65-F5344CB8AC3E}">
        <p14:creationId xmlns:p14="http://schemas.microsoft.com/office/powerpoint/2010/main" val="146282445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chemeClr val="bg1"/>
                </a:solidFill>
                <a:latin typeface="Arial Black" panose="020B0A04020102020204" pitchFamily="34" charset="0"/>
                <a:ea typeface="HGP創英角ｺﾞｼｯｸUB" pitchFamily="50" charset="-128"/>
                <a:cs typeface="Arial" pitchFamily="34" charset="0"/>
              </a:rPr>
              <a:t>AI</a:t>
            </a:r>
            <a:r>
              <a:rPr lang="ja-JP" altLang="en-US" sz="2400">
                <a:solidFill>
                  <a:schemeClr val="bg1"/>
                </a:solidFill>
                <a:latin typeface="Arial Black" panose="020B0A04020102020204" pitchFamily="34" charset="0"/>
                <a:ea typeface="HGP創英角ｺﾞｼｯｸUB" pitchFamily="50" charset="-128"/>
                <a:cs typeface="Arial" pitchFamily="34" charset="0"/>
              </a:rPr>
              <a:t>の実用</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34025638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3C7080-BA81-F54A-9239-13164B67B0C3}"/>
              </a:ext>
            </a:extLst>
          </p:cNvPr>
          <p:cNvSpPr>
            <a:spLocks noGrp="1"/>
          </p:cNvSpPr>
          <p:nvPr>
            <p:ph type="title"/>
          </p:nvPr>
        </p:nvSpPr>
        <p:spPr/>
        <p:txBody>
          <a:bodyPr/>
          <a:lstStyle/>
          <a:p>
            <a:r>
              <a:rPr kumimoji="1" lang="ja-JP" altLang="en-US"/>
              <a:t>一般的なプログラムと機械学習を使ったプログラム</a:t>
            </a:r>
          </a:p>
        </p:txBody>
      </p:sp>
      <p:sp>
        <p:nvSpPr>
          <p:cNvPr id="3" name="スライド番号プレースホルダー 2">
            <a:extLst>
              <a:ext uri="{FF2B5EF4-FFF2-40B4-BE49-F238E27FC236}">
                <a16:creationId xmlns:a16="http://schemas.microsoft.com/office/drawing/2014/main" id="{39E83577-6040-6D4B-AFE2-617FF832DB76}"/>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182</a:t>
            </a:fld>
            <a:endParaRPr kumimoji="1" lang="ja-JP" altLang="en-US"/>
          </a:p>
        </p:txBody>
      </p:sp>
      <p:sp>
        <p:nvSpPr>
          <p:cNvPr id="4" name="正方形/長方形 3">
            <a:extLst>
              <a:ext uri="{FF2B5EF4-FFF2-40B4-BE49-F238E27FC236}">
                <a16:creationId xmlns:a16="http://schemas.microsoft.com/office/drawing/2014/main" id="{5E31D57B-F95C-BA4D-946D-BFC286F8E050}"/>
              </a:ext>
            </a:extLst>
          </p:cNvPr>
          <p:cNvSpPr/>
          <p:nvPr/>
        </p:nvSpPr>
        <p:spPr>
          <a:xfrm>
            <a:off x="2879812" y="4667540"/>
            <a:ext cx="3384376" cy="138573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latin typeface="Meiryo" panose="020B0604030504040204" pitchFamily="34" charset="-128"/>
                <a:ea typeface="Meiryo" panose="020B0604030504040204" pitchFamily="34" charset="-128"/>
                <a:cs typeface="ＭＳ Ｐゴシック"/>
              </a:rPr>
              <a:t>達成目標</a:t>
            </a:r>
          </a:p>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業務目的</a:t>
            </a:r>
            <a:endParaRPr kumimoji="1" lang="en-US" altLang="ja-JP" sz="28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5" name="図 4">
            <a:extLst>
              <a:ext uri="{FF2B5EF4-FFF2-40B4-BE49-F238E27FC236}">
                <a16:creationId xmlns:a16="http://schemas.microsoft.com/office/drawing/2014/main" id="{4715FCFE-5278-8D43-9304-35896B7568D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7301173" y="1859898"/>
            <a:ext cx="1067549" cy="1067549"/>
          </a:xfrm>
          <a:prstGeom prst="rect">
            <a:avLst/>
          </a:prstGeom>
        </p:spPr>
      </p:pic>
      <p:pic>
        <p:nvPicPr>
          <p:cNvPr id="6" name="図 5">
            <a:extLst>
              <a:ext uri="{FF2B5EF4-FFF2-40B4-BE49-F238E27FC236}">
                <a16:creationId xmlns:a16="http://schemas.microsoft.com/office/drawing/2014/main" id="{93D78E23-445D-8449-99A7-E0D2126319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6698" y="3334685"/>
            <a:ext cx="1084707" cy="1084707"/>
          </a:xfrm>
          <a:prstGeom prst="rect">
            <a:avLst/>
          </a:prstGeom>
        </p:spPr>
      </p:pic>
      <p:pic>
        <p:nvPicPr>
          <p:cNvPr id="7" name="図 6">
            <a:extLst>
              <a:ext uri="{FF2B5EF4-FFF2-40B4-BE49-F238E27FC236}">
                <a16:creationId xmlns:a16="http://schemas.microsoft.com/office/drawing/2014/main" id="{417DEC63-A300-D949-B27C-DCAA5571B6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92595" y="4080496"/>
            <a:ext cx="1084707" cy="1084707"/>
          </a:xfrm>
          <a:prstGeom prst="rect">
            <a:avLst/>
          </a:prstGeom>
        </p:spPr>
      </p:pic>
      <p:sp>
        <p:nvSpPr>
          <p:cNvPr id="8" name="正方形/長方形 7">
            <a:extLst>
              <a:ext uri="{FF2B5EF4-FFF2-40B4-BE49-F238E27FC236}">
                <a16:creationId xmlns:a16="http://schemas.microsoft.com/office/drawing/2014/main" id="{DB151EDF-4D5C-EE44-A7B9-F2621588051F}"/>
              </a:ext>
            </a:extLst>
          </p:cNvPr>
          <p:cNvSpPr/>
          <p:nvPr/>
        </p:nvSpPr>
        <p:spPr>
          <a:xfrm>
            <a:off x="2879812" y="3184174"/>
            <a:ext cx="3384376" cy="138573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処理プロセス</a:t>
            </a:r>
            <a:endParaRPr kumimoji="1" lang="en-US" altLang="ja-JP" sz="28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2800">
                <a:solidFill>
                  <a:srgbClr val="FFFFFF"/>
                </a:solidFill>
                <a:latin typeface="Meiryo" panose="020B0604030504040204" pitchFamily="34" charset="-128"/>
                <a:ea typeface="Meiryo" panose="020B0604030504040204" pitchFamily="34" charset="-128"/>
                <a:cs typeface="ＭＳ Ｐゴシック"/>
              </a:rPr>
              <a:t>アルゴリズム</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15163040-7077-DA43-A6AD-935CAC10F1DA}"/>
              </a:ext>
            </a:extLst>
          </p:cNvPr>
          <p:cNvSpPr/>
          <p:nvPr/>
        </p:nvSpPr>
        <p:spPr>
          <a:xfrm>
            <a:off x="2879812" y="1700808"/>
            <a:ext cx="3384376" cy="138573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chemeClr val="bg1"/>
                </a:solidFill>
                <a:latin typeface="Meiryo" panose="020B0604030504040204" pitchFamily="34" charset="-128"/>
                <a:ea typeface="Meiryo" panose="020B0604030504040204" pitchFamily="34" charset="-128"/>
              </a:rPr>
              <a:t>判断や分類</a:t>
            </a:r>
            <a:endParaRPr lang="en-US" altLang="ja-JP" sz="2800" dirty="0">
              <a:solidFill>
                <a:schemeClr val="bg1"/>
              </a:solidFill>
              <a:latin typeface="Meiryo" panose="020B0604030504040204" pitchFamily="34" charset="-128"/>
              <a:ea typeface="Meiryo" panose="020B0604030504040204" pitchFamily="34" charset="-128"/>
            </a:endParaRPr>
          </a:p>
          <a:p>
            <a:pPr algn="ctr"/>
            <a:r>
              <a:rPr lang="ja-JP" altLang="en-US" sz="2800">
                <a:solidFill>
                  <a:schemeClr val="bg1"/>
                </a:solidFill>
                <a:latin typeface="Meiryo" panose="020B0604030504040204" pitchFamily="34" charset="-128"/>
                <a:ea typeface="Meiryo" panose="020B0604030504040204" pitchFamily="34" charset="-128"/>
              </a:rPr>
              <a:t>のルール</a:t>
            </a:r>
            <a:endParaRPr lang="en-US" altLang="ja-JP" sz="28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cs typeface="ＭＳ Ｐゴシック"/>
              </a:rPr>
              <a:t>（一般的プログラムでは分岐条件</a:t>
            </a:r>
            <a:r>
              <a:rPr lang="ja-JP" altLang="en-US" sz="1400">
                <a:solidFill>
                  <a:schemeClr val="bg1"/>
                </a:solidFill>
                <a:latin typeface="Meiryo" panose="020B0604030504040204" pitchFamily="34" charset="-128"/>
                <a:ea typeface="Meiryo" panose="020B0604030504040204" pitchFamily="34" charset="-128"/>
                <a:cs typeface="ＭＳ Ｐゴシック"/>
              </a:rPr>
              <a:t>）</a:t>
            </a:r>
            <a:endParaRPr kumimoji="1" lang="ja-JP" altLang="en-US" sz="1400" dirty="0">
              <a:solidFill>
                <a:schemeClr val="bg1"/>
              </a:solidFill>
              <a:latin typeface="Meiryo" panose="020B0604030504040204" pitchFamily="34" charset="-128"/>
              <a:ea typeface="Meiryo" panose="020B0604030504040204" pitchFamily="34" charset="-128"/>
              <a:cs typeface="ＭＳ Ｐゴシック"/>
            </a:endParaRPr>
          </a:p>
        </p:txBody>
      </p:sp>
      <p:cxnSp>
        <p:nvCxnSpPr>
          <p:cNvPr id="11" name="直線矢印コネクタ 10">
            <a:extLst>
              <a:ext uri="{FF2B5EF4-FFF2-40B4-BE49-F238E27FC236}">
                <a16:creationId xmlns:a16="http://schemas.microsoft.com/office/drawing/2014/main" id="{6F2E9A72-B547-FC4A-92CB-197DACFB8DC3}"/>
              </a:ext>
            </a:extLst>
          </p:cNvPr>
          <p:cNvCxnSpPr>
            <a:stCxn id="6" idx="3"/>
            <a:endCxn id="8" idx="1"/>
          </p:cNvCxnSpPr>
          <p:nvPr/>
        </p:nvCxnSpPr>
        <p:spPr>
          <a:xfrm>
            <a:off x="1851405" y="3877039"/>
            <a:ext cx="1028407" cy="1"/>
          </a:xfrm>
          <a:prstGeom prst="straightConnector1">
            <a:avLst/>
          </a:prstGeom>
          <a:ln w="76200">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曲線コネクタ 12">
            <a:extLst>
              <a:ext uri="{FF2B5EF4-FFF2-40B4-BE49-F238E27FC236}">
                <a16:creationId xmlns:a16="http://schemas.microsoft.com/office/drawing/2014/main" id="{2B4E6C8F-D811-A641-8C1E-9ACD8F2FA569}"/>
              </a:ext>
            </a:extLst>
          </p:cNvPr>
          <p:cNvCxnSpPr>
            <a:stCxn id="6" idx="0"/>
            <a:endCxn id="9" idx="1"/>
          </p:cNvCxnSpPr>
          <p:nvPr/>
        </p:nvCxnSpPr>
        <p:spPr>
          <a:xfrm rot="5400000" flipH="1" flipV="1">
            <a:off x="1623927" y="2078800"/>
            <a:ext cx="941011" cy="1570760"/>
          </a:xfrm>
          <a:prstGeom prst="curvedConnector2">
            <a:avLst/>
          </a:prstGeom>
          <a:ln w="76200">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曲線コネクタ 13">
            <a:extLst>
              <a:ext uri="{FF2B5EF4-FFF2-40B4-BE49-F238E27FC236}">
                <a16:creationId xmlns:a16="http://schemas.microsoft.com/office/drawing/2014/main" id="{12E0D127-6B59-F342-9A52-C6B448575E2D}"/>
              </a:ext>
            </a:extLst>
          </p:cNvPr>
          <p:cNvCxnSpPr>
            <a:cxnSpLocks/>
            <a:stCxn id="6" idx="2"/>
            <a:endCxn id="4" idx="1"/>
          </p:cNvCxnSpPr>
          <p:nvPr/>
        </p:nvCxnSpPr>
        <p:spPr>
          <a:xfrm rot="16200000" flipH="1">
            <a:off x="1623925" y="4104519"/>
            <a:ext cx="941014" cy="1570760"/>
          </a:xfrm>
          <a:prstGeom prst="curvedConnector2">
            <a:avLst/>
          </a:prstGeom>
          <a:ln w="76200">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曲線コネクタ 17">
            <a:extLst>
              <a:ext uri="{FF2B5EF4-FFF2-40B4-BE49-F238E27FC236}">
                <a16:creationId xmlns:a16="http://schemas.microsoft.com/office/drawing/2014/main" id="{60E045F1-11BF-194D-A060-46FD2DDAB9E1}"/>
              </a:ext>
            </a:extLst>
          </p:cNvPr>
          <p:cNvCxnSpPr>
            <a:cxnSpLocks/>
            <a:stCxn id="7" idx="0"/>
            <a:endCxn id="8" idx="3"/>
          </p:cNvCxnSpPr>
          <p:nvPr/>
        </p:nvCxnSpPr>
        <p:spPr>
          <a:xfrm rot="16200000" flipV="1">
            <a:off x="6947841" y="3193387"/>
            <a:ext cx="203456" cy="1570761"/>
          </a:xfrm>
          <a:prstGeom prst="curvedConnector2">
            <a:avLst/>
          </a:prstGeom>
          <a:ln w="76200">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曲線コネクタ 20">
            <a:extLst>
              <a:ext uri="{FF2B5EF4-FFF2-40B4-BE49-F238E27FC236}">
                <a16:creationId xmlns:a16="http://schemas.microsoft.com/office/drawing/2014/main" id="{268B5FAC-0D3C-244D-9B8D-3287B651A4C3}"/>
              </a:ext>
            </a:extLst>
          </p:cNvPr>
          <p:cNvCxnSpPr>
            <a:cxnSpLocks/>
            <a:stCxn id="7" idx="2"/>
            <a:endCxn id="4" idx="3"/>
          </p:cNvCxnSpPr>
          <p:nvPr/>
        </p:nvCxnSpPr>
        <p:spPr>
          <a:xfrm rot="5400000">
            <a:off x="6951968" y="4477424"/>
            <a:ext cx="195203" cy="1570761"/>
          </a:xfrm>
          <a:prstGeom prst="curvedConnector2">
            <a:avLst/>
          </a:prstGeom>
          <a:ln w="76200">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直線矢印コネクタ 23">
            <a:extLst>
              <a:ext uri="{FF2B5EF4-FFF2-40B4-BE49-F238E27FC236}">
                <a16:creationId xmlns:a16="http://schemas.microsoft.com/office/drawing/2014/main" id="{AC7FD5AC-84B3-3F49-9E9C-9941FF44C0C1}"/>
              </a:ext>
            </a:extLst>
          </p:cNvPr>
          <p:cNvCxnSpPr>
            <a:cxnSpLocks/>
            <a:stCxn id="5" idx="3"/>
            <a:endCxn id="9" idx="3"/>
          </p:cNvCxnSpPr>
          <p:nvPr/>
        </p:nvCxnSpPr>
        <p:spPr>
          <a:xfrm flipH="1">
            <a:off x="6264188" y="2393673"/>
            <a:ext cx="1036985" cy="1"/>
          </a:xfrm>
          <a:prstGeom prst="straightConnector1">
            <a:avLst/>
          </a:prstGeom>
          <a:ln w="76200">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a:extLst>
              <a:ext uri="{FF2B5EF4-FFF2-40B4-BE49-F238E27FC236}">
                <a16:creationId xmlns:a16="http://schemas.microsoft.com/office/drawing/2014/main" id="{F47A41BD-67A9-EE40-B430-056BC6019009}"/>
              </a:ext>
            </a:extLst>
          </p:cNvPr>
          <p:cNvSpPr txBox="1"/>
          <p:nvPr/>
        </p:nvSpPr>
        <p:spPr>
          <a:xfrm>
            <a:off x="6264188" y="2719571"/>
            <a:ext cx="1107996" cy="461665"/>
          </a:xfrm>
          <a:prstGeom prst="rect">
            <a:avLst/>
          </a:prstGeom>
          <a:noFill/>
        </p:spPr>
        <p:txBody>
          <a:bodyPr wrap="none" rtlCol="0">
            <a:spAutoFit/>
          </a:bodyPr>
          <a:lstStyle/>
          <a:p>
            <a:pPr algn="r"/>
            <a:r>
              <a:rPr kumimoji="1" lang="ja-JP" altLang="en-US" sz="1200">
                <a:solidFill>
                  <a:srgbClr val="3366FF"/>
                </a:solidFill>
                <a:latin typeface="Meiryo" panose="020B0604030504040204" pitchFamily="34" charset="-128"/>
                <a:ea typeface="Meiryo" panose="020B0604030504040204" pitchFamily="34" charset="-128"/>
              </a:rPr>
              <a:t>データによる</a:t>
            </a:r>
            <a:endParaRPr kumimoji="1" lang="en-US" altLang="ja-JP" sz="1200" dirty="0">
              <a:solidFill>
                <a:srgbClr val="3366FF"/>
              </a:solidFill>
              <a:latin typeface="Meiryo" panose="020B0604030504040204" pitchFamily="34" charset="-128"/>
              <a:ea typeface="Meiryo" panose="020B0604030504040204" pitchFamily="34" charset="-128"/>
            </a:endParaRPr>
          </a:p>
          <a:p>
            <a:pPr algn="r"/>
            <a:r>
              <a:rPr kumimoji="1" lang="ja-JP" altLang="en-US" sz="1200">
                <a:solidFill>
                  <a:srgbClr val="3366FF"/>
                </a:solidFill>
                <a:latin typeface="Meiryo" panose="020B0604030504040204" pitchFamily="34" charset="-128"/>
                <a:ea typeface="Meiryo" panose="020B0604030504040204" pitchFamily="34" charset="-128"/>
              </a:rPr>
              <a:t>機械学習</a:t>
            </a:r>
          </a:p>
        </p:txBody>
      </p:sp>
      <p:cxnSp>
        <p:nvCxnSpPr>
          <p:cNvPr id="28" name="曲線コネクタ 27">
            <a:extLst>
              <a:ext uri="{FF2B5EF4-FFF2-40B4-BE49-F238E27FC236}">
                <a16:creationId xmlns:a16="http://schemas.microsoft.com/office/drawing/2014/main" id="{B7F42116-3AA8-0045-AAE2-9DD347D66AA2}"/>
              </a:ext>
            </a:extLst>
          </p:cNvPr>
          <p:cNvCxnSpPr>
            <a:cxnSpLocks/>
            <a:stCxn id="5" idx="2"/>
          </p:cNvCxnSpPr>
          <p:nvPr/>
        </p:nvCxnSpPr>
        <p:spPr>
          <a:xfrm rot="5400000">
            <a:off x="6795779" y="2395857"/>
            <a:ext cx="507578" cy="1570759"/>
          </a:xfrm>
          <a:prstGeom prst="curvedConnector2">
            <a:avLst/>
          </a:prstGeom>
          <a:ln w="28575">
            <a:solidFill>
              <a:srgbClr val="3366FF"/>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31" name="テキスト ボックス 30">
            <a:extLst>
              <a:ext uri="{FF2B5EF4-FFF2-40B4-BE49-F238E27FC236}">
                <a16:creationId xmlns:a16="http://schemas.microsoft.com/office/drawing/2014/main" id="{ECF91C84-EC2B-8D4A-8CED-AF6C6F02EB1B}"/>
              </a:ext>
            </a:extLst>
          </p:cNvPr>
          <p:cNvSpPr txBox="1"/>
          <p:nvPr/>
        </p:nvSpPr>
        <p:spPr>
          <a:xfrm>
            <a:off x="1451295" y="3375029"/>
            <a:ext cx="954107" cy="461665"/>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人間の</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200">
                <a:solidFill>
                  <a:schemeClr val="accent6">
                    <a:lumMod val="75000"/>
                  </a:schemeClr>
                </a:solidFill>
                <a:latin typeface="Meiryo" panose="020B0604030504040204" pitchFamily="34" charset="-128"/>
                <a:ea typeface="Meiryo" panose="020B0604030504040204" pitchFamily="34" charset="-128"/>
              </a:rPr>
              <a:t>経験や習慣</a:t>
            </a:r>
          </a:p>
        </p:txBody>
      </p:sp>
      <p:sp>
        <p:nvSpPr>
          <p:cNvPr id="32" name="テキスト ボックス 31">
            <a:extLst>
              <a:ext uri="{FF2B5EF4-FFF2-40B4-BE49-F238E27FC236}">
                <a16:creationId xmlns:a16="http://schemas.microsoft.com/office/drawing/2014/main" id="{33A3AC60-4AC4-6043-8D35-FA55EB7A421B}"/>
              </a:ext>
            </a:extLst>
          </p:cNvPr>
          <p:cNvSpPr txBox="1"/>
          <p:nvPr/>
        </p:nvSpPr>
        <p:spPr>
          <a:xfrm>
            <a:off x="6418077" y="4395261"/>
            <a:ext cx="954107" cy="461665"/>
          </a:xfrm>
          <a:prstGeom prst="rect">
            <a:avLst/>
          </a:prstGeom>
          <a:noFill/>
        </p:spPr>
        <p:txBody>
          <a:bodyPr wrap="none" rtlCol="0">
            <a:spAutoFit/>
          </a:bodyPr>
          <a:lstStyle/>
          <a:p>
            <a:pPr algn="r"/>
            <a:r>
              <a:rPr kumimoji="1" lang="ja-JP" altLang="en-US" sz="1200">
                <a:solidFill>
                  <a:schemeClr val="accent6">
                    <a:lumMod val="75000"/>
                  </a:schemeClr>
                </a:solidFill>
                <a:latin typeface="Meiryo" panose="020B0604030504040204" pitchFamily="34" charset="-128"/>
                <a:ea typeface="Meiryo" panose="020B0604030504040204" pitchFamily="34" charset="-128"/>
              </a:rPr>
              <a:t>人間の</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1200">
                <a:solidFill>
                  <a:schemeClr val="accent6">
                    <a:lumMod val="75000"/>
                  </a:schemeClr>
                </a:solidFill>
                <a:latin typeface="Meiryo" panose="020B0604030504040204" pitchFamily="34" charset="-128"/>
                <a:ea typeface="Meiryo" panose="020B0604030504040204" pitchFamily="34" charset="-128"/>
              </a:rPr>
              <a:t>経験や習慣</a:t>
            </a:r>
          </a:p>
        </p:txBody>
      </p:sp>
      <p:sp>
        <p:nvSpPr>
          <p:cNvPr id="33" name="テキスト ボックス 32">
            <a:extLst>
              <a:ext uri="{FF2B5EF4-FFF2-40B4-BE49-F238E27FC236}">
                <a16:creationId xmlns:a16="http://schemas.microsoft.com/office/drawing/2014/main" id="{63969310-B260-374A-89BE-3BB3CCD2FCF2}"/>
              </a:ext>
            </a:extLst>
          </p:cNvPr>
          <p:cNvSpPr txBox="1"/>
          <p:nvPr/>
        </p:nvSpPr>
        <p:spPr>
          <a:xfrm>
            <a:off x="835742" y="1104280"/>
            <a:ext cx="2031325" cy="338554"/>
          </a:xfrm>
          <a:prstGeom prst="rect">
            <a:avLst/>
          </a:prstGeom>
          <a:noFill/>
        </p:spPr>
        <p:txBody>
          <a:bodyPr wrap="none" rtlCol="0">
            <a:spAutoFit/>
          </a:bodyPr>
          <a:lstStyle/>
          <a:p>
            <a:pPr algn="ctr"/>
            <a:r>
              <a:rPr kumimoji="1" lang="ja-JP" altLang="en-US" sz="1600" b="1">
                <a:solidFill>
                  <a:schemeClr val="accent6">
                    <a:lumMod val="75000"/>
                  </a:schemeClr>
                </a:solidFill>
                <a:latin typeface="Meiryo" panose="020B0604030504040204" pitchFamily="34" charset="-128"/>
                <a:ea typeface="Meiryo" panose="020B0604030504040204" pitchFamily="34" charset="-128"/>
              </a:rPr>
              <a:t>一般的なプログラム</a:t>
            </a:r>
          </a:p>
        </p:txBody>
      </p:sp>
      <p:sp>
        <p:nvSpPr>
          <p:cNvPr id="34" name="テキスト ボックス 33">
            <a:extLst>
              <a:ext uri="{FF2B5EF4-FFF2-40B4-BE49-F238E27FC236}">
                <a16:creationId xmlns:a16="http://schemas.microsoft.com/office/drawing/2014/main" id="{EBD3D314-6A65-4344-AB7E-DAA9F8324EF5}"/>
              </a:ext>
            </a:extLst>
          </p:cNvPr>
          <p:cNvSpPr txBox="1"/>
          <p:nvPr/>
        </p:nvSpPr>
        <p:spPr>
          <a:xfrm>
            <a:off x="5866569" y="1103577"/>
            <a:ext cx="2852063" cy="338554"/>
          </a:xfrm>
          <a:prstGeom prst="rect">
            <a:avLst/>
          </a:prstGeom>
          <a:noFill/>
        </p:spPr>
        <p:txBody>
          <a:bodyPr wrap="none" rtlCol="0">
            <a:spAutoFit/>
          </a:bodyPr>
          <a:lstStyle/>
          <a:p>
            <a:pPr algn="ctr"/>
            <a:r>
              <a:rPr kumimoji="1" lang="ja-JP" altLang="en-US" sz="1600" b="1">
                <a:solidFill>
                  <a:srgbClr val="3366FF"/>
                </a:solidFill>
                <a:latin typeface="Meiryo" panose="020B0604030504040204" pitchFamily="34" charset="-128"/>
                <a:ea typeface="Meiryo" panose="020B0604030504040204" pitchFamily="34" charset="-128"/>
              </a:rPr>
              <a:t>機械学習を使ったプログラム</a:t>
            </a:r>
          </a:p>
        </p:txBody>
      </p:sp>
    </p:spTree>
    <p:extLst>
      <p:ext uri="{BB962C8B-B14F-4D97-AF65-F5344CB8AC3E}">
        <p14:creationId xmlns:p14="http://schemas.microsoft.com/office/powerpoint/2010/main" val="129921759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0B959F28-FF33-2D40-862B-CDD98109466E}"/>
              </a:ext>
            </a:extLst>
          </p:cNvPr>
          <p:cNvSpPr/>
          <p:nvPr/>
        </p:nvSpPr>
        <p:spPr>
          <a:xfrm>
            <a:off x="251520" y="3310489"/>
            <a:ext cx="4701396" cy="1614663"/>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0F661EC6-37FD-2940-B986-30A052A68FC3}"/>
              </a:ext>
            </a:extLst>
          </p:cNvPr>
          <p:cNvSpPr/>
          <p:nvPr/>
        </p:nvSpPr>
        <p:spPr>
          <a:xfrm>
            <a:off x="251520" y="4983126"/>
            <a:ext cx="4701396" cy="15422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5695FBE0-7F79-114C-9256-C01C5DDC298E}"/>
              </a:ext>
            </a:extLst>
          </p:cNvPr>
          <p:cNvSpPr/>
          <p:nvPr/>
        </p:nvSpPr>
        <p:spPr>
          <a:xfrm>
            <a:off x="255611" y="808679"/>
            <a:ext cx="4701396" cy="246247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6" name="グループ化 15">
            <a:extLst>
              <a:ext uri="{FF2B5EF4-FFF2-40B4-BE49-F238E27FC236}">
                <a16:creationId xmlns:a16="http://schemas.microsoft.com/office/drawing/2014/main" id="{EAA6F9DD-1E7C-5540-A341-2E58EE852F46}"/>
              </a:ext>
            </a:extLst>
          </p:cNvPr>
          <p:cNvGrpSpPr/>
          <p:nvPr/>
        </p:nvGrpSpPr>
        <p:grpSpPr>
          <a:xfrm>
            <a:off x="83713" y="1956106"/>
            <a:ext cx="8976573" cy="3320547"/>
            <a:chOff x="83713" y="1963238"/>
            <a:chExt cx="8976573" cy="3320547"/>
          </a:xfrm>
        </p:grpSpPr>
        <p:sp>
          <p:nvSpPr>
            <p:cNvPr id="3" name="正方形/長方形 2">
              <a:extLst>
                <a:ext uri="{FF2B5EF4-FFF2-40B4-BE49-F238E27FC236}">
                  <a16:creationId xmlns:a16="http://schemas.microsoft.com/office/drawing/2014/main" id="{EAEBFEB0-C857-974B-AA1B-AFB4F8516682}"/>
                </a:ext>
              </a:extLst>
            </p:cNvPr>
            <p:cNvSpPr/>
            <p:nvPr/>
          </p:nvSpPr>
          <p:spPr>
            <a:xfrm>
              <a:off x="83713" y="1963238"/>
              <a:ext cx="8972239" cy="3320547"/>
            </a:xfrm>
            <a:prstGeom prst="rect">
              <a:avLst/>
            </a:prstGeom>
            <a:solidFill>
              <a:srgbClr val="E46C0A">
                <a:alpha val="4902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8B9D8AEB-395D-D147-94EF-DCAA22C0C0D5}"/>
                </a:ext>
              </a:extLst>
            </p:cNvPr>
            <p:cNvSpPr txBox="1"/>
            <p:nvPr/>
          </p:nvSpPr>
          <p:spPr>
            <a:xfrm>
              <a:off x="7380528" y="2901825"/>
              <a:ext cx="1569660"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自動化ツール</a:t>
              </a:r>
            </a:p>
          </p:txBody>
        </p:sp>
        <p:sp>
          <p:nvSpPr>
            <p:cNvPr id="13" name="テキスト ボックス 12">
              <a:extLst>
                <a:ext uri="{FF2B5EF4-FFF2-40B4-BE49-F238E27FC236}">
                  <a16:creationId xmlns:a16="http://schemas.microsoft.com/office/drawing/2014/main" id="{AC8D088A-1B94-214D-9333-3508D8813FB5}"/>
                </a:ext>
              </a:extLst>
            </p:cNvPr>
            <p:cNvSpPr txBox="1"/>
            <p:nvPr/>
          </p:nvSpPr>
          <p:spPr>
            <a:xfrm>
              <a:off x="7273194" y="3262264"/>
              <a:ext cx="1787092" cy="646331"/>
            </a:xfrm>
            <a:prstGeom prst="rect">
              <a:avLst/>
            </a:prstGeom>
            <a:noFill/>
          </p:spPr>
          <p:txBody>
            <a:bodyPr wrap="none" rtlCol="0">
              <a:spAutoFit/>
            </a:bodyPr>
            <a:lstStyle/>
            <a:p>
              <a:r>
                <a:rPr lang="en-US" altLang="ja-JP" sz="1200" dirty="0">
                  <a:solidFill>
                    <a:schemeClr val="bg1"/>
                  </a:solidFill>
                  <a:latin typeface="Meiryo" panose="020B0604030504040204" pitchFamily="34" charset="-128"/>
                  <a:ea typeface="Meiryo" panose="020B0604030504040204" pitchFamily="34" charset="-128"/>
                </a:rPr>
                <a:t>Google </a:t>
              </a:r>
              <a:r>
                <a:rPr kumimoji="1" lang="en-US" altLang="ja-JP" sz="1200" dirty="0">
                  <a:solidFill>
                    <a:schemeClr val="bg1"/>
                  </a:solidFill>
                  <a:latin typeface="Meiryo" panose="020B0604030504040204" pitchFamily="34" charset="-128"/>
                  <a:ea typeface="Meiryo" panose="020B0604030504040204" pitchFamily="34" charset="-128"/>
                </a:rPr>
                <a:t>Cloud </a:t>
              </a:r>
              <a:r>
                <a:rPr kumimoji="1" lang="en-US" altLang="ja-JP" sz="1200" dirty="0" err="1">
                  <a:solidFill>
                    <a:schemeClr val="bg1"/>
                  </a:solidFill>
                  <a:latin typeface="Meiryo" panose="020B0604030504040204" pitchFamily="34" charset="-128"/>
                  <a:ea typeface="Meiryo" panose="020B0604030504040204" pitchFamily="34" charset="-128"/>
                </a:rPr>
                <a:t>Auto</a:t>
              </a:r>
              <a:r>
                <a:rPr lang="en-US" altLang="ja-JP" sz="1200" dirty="0" err="1">
                  <a:solidFill>
                    <a:schemeClr val="bg1"/>
                  </a:solidFill>
                  <a:latin typeface="Meiryo" panose="020B0604030504040204" pitchFamily="34" charset="-128"/>
                  <a:ea typeface="Meiryo" panose="020B0604030504040204" pitchFamily="34" charset="-128"/>
                </a:rPr>
                <a:t>ML</a:t>
              </a:r>
              <a:endParaRPr lang="en-US" altLang="ja-JP" sz="1200" dirty="0">
                <a:solidFill>
                  <a:schemeClr val="bg1"/>
                </a:solidFill>
                <a:latin typeface="Meiryo" panose="020B0604030504040204" pitchFamily="34" charset="-128"/>
                <a:ea typeface="Meiryo" panose="020B0604030504040204" pitchFamily="34" charset="-128"/>
              </a:endParaRPr>
            </a:p>
            <a:p>
              <a:r>
                <a:rPr lang="en-US" altLang="ja-JP" sz="1200" dirty="0">
                  <a:solidFill>
                    <a:schemeClr val="bg1"/>
                  </a:solidFill>
                  <a:latin typeface="Meiryo" panose="020B0604030504040204" pitchFamily="34" charset="-128"/>
                  <a:ea typeface="Meiryo" panose="020B0604030504040204" pitchFamily="34" charset="-128"/>
                </a:rPr>
                <a:t>Microsoft </a:t>
              </a:r>
              <a:r>
                <a:rPr kumimoji="1" lang="en-US" altLang="ja-JP" sz="1200" dirty="0">
                  <a:solidFill>
                    <a:schemeClr val="bg1"/>
                  </a:solidFill>
                  <a:latin typeface="Meiryo" panose="020B0604030504040204" pitchFamily="34" charset="-128"/>
                  <a:ea typeface="Meiryo" panose="020B0604030504040204" pitchFamily="34" charset="-128"/>
                </a:rPr>
                <a:t>Azure ML</a:t>
              </a:r>
              <a:endParaRPr lang="en-US" altLang="ja-JP" sz="1200" dirty="0">
                <a:solidFill>
                  <a:schemeClr val="bg1"/>
                </a:solidFill>
                <a:latin typeface="Meiryo" panose="020B0604030504040204" pitchFamily="34" charset="-128"/>
                <a:ea typeface="Meiryo" panose="020B0604030504040204" pitchFamily="34" charset="-128"/>
              </a:endParaRPr>
            </a:p>
            <a:p>
              <a:r>
                <a:rPr kumimoji="1" lang="en-US" altLang="ja-JP" sz="1200" dirty="0">
                  <a:solidFill>
                    <a:schemeClr val="bg1"/>
                  </a:solidFill>
                  <a:latin typeface="Meiryo" panose="020B0604030504040204" pitchFamily="34" charset="-128"/>
                  <a:ea typeface="Meiryo" panose="020B0604030504040204" pitchFamily="34" charset="-128"/>
                </a:rPr>
                <a:t>AWS </a:t>
              </a:r>
              <a:r>
                <a:rPr kumimoji="1" lang="en-US" altLang="ja-JP" sz="1200" dirty="0" err="1">
                  <a:solidFill>
                    <a:schemeClr val="bg1"/>
                  </a:solidFill>
                  <a:latin typeface="Meiryo" panose="020B0604030504040204" pitchFamily="34" charset="-128"/>
                  <a:ea typeface="Meiryo" panose="020B0604030504040204" pitchFamily="34" charset="-128"/>
                </a:rPr>
                <a:t>SageMaker</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など</a:t>
              </a:r>
            </a:p>
          </p:txBody>
        </p:sp>
      </p:grpSp>
      <p:sp>
        <p:nvSpPr>
          <p:cNvPr id="2" name="タイトル 1">
            <a:extLst>
              <a:ext uri="{FF2B5EF4-FFF2-40B4-BE49-F238E27FC236}">
                <a16:creationId xmlns:a16="http://schemas.microsoft.com/office/drawing/2014/main" id="{E315A397-A68E-E54E-8D2D-955195F2460E}"/>
              </a:ext>
            </a:extLst>
          </p:cNvPr>
          <p:cNvSpPr>
            <a:spLocks noGrp="1"/>
          </p:cNvSpPr>
          <p:nvPr>
            <p:ph type="title"/>
          </p:nvPr>
        </p:nvSpPr>
        <p:spPr/>
        <p:txBody>
          <a:bodyPr/>
          <a:lstStyle/>
          <a:p>
            <a:r>
              <a:rPr kumimoji="1" lang="en-US" altLang="ja-JP" dirty="0"/>
              <a:t>AI</a:t>
            </a:r>
            <a:r>
              <a:rPr kumimoji="1" lang="ja-JP" altLang="en-US" dirty="0"/>
              <a:t>と人間の役割分担</a:t>
            </a:r>
          </a:p>
        </p:txBody>
      </p:sp>
      <p:pic>
        <p:nvPicPr>
          <p:cNvPr id="4" name="図 3">
            <a:extLst>
              <a:ext uri="{FF2B5EF4-FFF2-40B4-BE49-F238E27FC236}">
                <a16:creationId xmlns:a16="http://schemas.microsoft.com/office/drawing/2014/main" id="{F569A7A3-5615-0B46-97ED-71C45334475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47603" y="1832191"/>
            <a:ext cx="477329" cy="477329"/>
          </a:xfrm>
          <a:prstGeom prst="rect">
            <a:avLst/>
          </a:prstGeom>
        </p:spPr>
      </p:pic>
      <p:pic>
        <p:nvPicPr>
          <p:cNvPr id="5" name="図 4">
            <a:extLst>
              <a:ext uri="{FF2B5EF4-FFF2-40B4-BE49-F238E27FC236}">
                <a16:creationId xmlns:a16="http://schemas.microsoft.com/office/drawing/2014/main" id="{915C53CA-BE78-0C4A-B519-99272A21D1D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22697" y="1832191"/>
            <a:ext cx="477329" cy="477329"/>
          </a:xfrm>
          <a:prstGeom prst="rect">
            <a:avLst/>
          </a:prstGeom>
        </p:spPr>
      </p:pic>
      <p:pic>
        <p:nvPicPr>
          <p:cNvPr id="6" name="図 5">
            <a:extLst>
              <a:ext uri="{FF2B5EF4-FFF2-40B4-BE49-F238E27FC236}">
                <a16:creationId xmlns:a16="http://schemas.microsoft.com/office/drawing/2014/main" id="{69967FB6-D2B9-F74C-AC5E-512B70E9C7D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97791" y="1840816"/>
            <a:ext cx="477329" cy="477329"/>
          </a:xfrm>
          <a:prstGeom prst="rect">
            <a:avLst/>
          </a:prstGeom>
        </p:spPr>
      </p:pic>
      <p:pic>
        <p:nvPicPr>
          <p:cNvPr id="7" name="図 6">
            <a:extLst>
              <a:ext uri="{FF2B5EF4-FFF2-40B4-BE49-F238E27FC236}">
                <a16:creationId xmlns:a16="http://schemas.microsoft.com/office/drawing/2014/main" id="{ADD640F3-4C04-4B44-A47C-032DBD45B8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72885" y="1840816"/>
            <a:ext cx="477329" cy="477329"/>
          </a:xfrm>
          <a:prstGeom prst="rect">
            <a:avLst/>
          </a:prstGeom>
        </p:spPr>
      </p:pic>
      <p:pic>
        <p:nvPicPr>
          <p:cNvPr id="8" name="図 7">
            <a:extLst>
              <a:ext uri="{FF2B5EF4-FFF2-40B4-BE49-F238E27FC236}">
                <a16:creationId xmlns:a16="http://schemas.microsoft.com/office/drawing/2014/main" id="{8E8EA753-3FCF-2A43-B411-7FB6290A4B0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47979" y="1840815"/>
            <a:ext cx="477329" cy="477329"/>
          </a:xfrm>
          <a:prstGeom prst="rect">
            <a:avLst/>
          </a:prstGeom>
        </p:spPr>
      </p:pic>
      <p:sp>
        <p:nvSpPr>
          <p:cNvPr id="9" name="正方形/長方形 8">
            <a:extLst>
              <a:ext uri="{FF2B5EF4-FFF2-40B4-BE49-F238E27FC236}">
                <a16:creationId xmlns:a16="http://schemas.microsoft.com/office/drawing/2014/main" id="{A2A4936D-BAD6-A146-B716-6C6AA537D922}"/>
              </a:ext>
            </a:extLst>
          </p:cNvPr>
          <p:cNvSpPr/>
          <p:nvPr/>
        </p:nvSpPr>
        <p:spPr>
          <a:xfrm>
            <a:off x="1859176" y="3463974"/>
            <a:ext cx="2777705" cy="73585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32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テキスト ボックス 16">
            <a:extLst>
              <a:ext uri="{FF2B5EF4-FFF2-40B4-BE49-F238E27FC236}">
                <a16:creationId xmlns:a16="http://schemas.microsoft.com/office/drawing/2014/main" id="{11A4FCAF-BA80-4748-A508-1A4AA9D75190}"/>
              </a:ext>
            </a:extLst>
          </p:cNvPr>
          <p:cNvSpPr txBox="1"/>
          <p:nvPr/>
        </p:nvSpPr>
        <p:spPr>
          <a:xfrm>
            <a:off x="2595859" y="1585326"/>
            <a:ext cx="1261884" cy="307777"/>
          </a:xfrm>
          <a:prstGeom prst="rect">
            <a:avLst/>
          </a:prstGeom>
          <a:noFill/>
        </p:spPr>
        <p:txBody>
          <a:bodyPr wrap="none" rtlCol="0">
            <a:spAutoFit/>
          </a:bodyPr>
          <a:lstStyle/>
          <a:p>
            <a:pPr algn="ctr"/>
            <a:r>
              <a:rPr kumimoji="1" lang="ja-JP" altLang="en-US" sz="1400" dirty="0">
                <a:latin typeface="Meiryo" panose="020B0604030504040204" pitchFamily="34" charset="-128"/>
                <a:ea typeface="Meiryo" panose="020B0604030504040204" pitchFamily="34" charset="-128"/>
              </a:rPr>
              <a:t>データを準備</a:t>
            </a:r>
          </a:p>
        </p:txBody>
      </p:sp>
      <p:pic>
        <p:nvPicPr>
          <p:cNvPr id="18" name="図 17">
            <a:extLst>
              <a:ext uri="{FF2B5EF4-FFF2-40B4-BE49-F238E27FC236}">
                <a16:creationId xmlns:a16="http://schemas.microsoft.com/office/drawing/2014/main" id="{BC193AFD-9989-AF45-94DE-BA7FC9347B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42861" y="3515996"/>
            <a:ext cx="1067549" cy="1067549"/>
          </a:xfrm>
          <a:prstGeom prst="rect">
            <a:avLst/>
          </a:prstGeom>
        </p:spPr>
      </p:pic>
      <p:pic>
        <p:nvPicPr>
          <p:cNvPr id="19" name="図 18">
            <a:extLst>
              <a:ext uri="{FF2B5EF4-FFF2-40B4-BE49-F238E27FC236}">
                <a16:creationId xmlns:a16="http://schemas.microsoft.com/office/drawing/2014/main" id="{BC15C6E9-5FFB-8E4A-AB0B-651B79F1C44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8276" y="1384418"/>
            <a:ext cx="1084707" cy="1084707"/>
          </a:xfrm>
          <a:prstGeom prst="rect">
            <a:avLst/>
          </a:prstGeom>
        </p:spPr>
      </p:pic>
      <p:sp>
        <p:nvSpPr>
          <p:cNvPr id="25" name="正方形/長方形 24">
            <a:extLst>
              <a:ext uri="{FF2B5EF4-FFF2-40B4-BE49-F238E27FC236}">
                <a16:creationId xmlns:a16="http://schemas.microsoft.com/office/drawing/2014/main" id="{217A3DDE-7F24-1E42-9437-AABD2066FA80}"/>
              </a:ext>
            </a:extLst>
          </p:cNvPr>
          <p:cNvSpPr/>
          <p:nvPr/>
        </p:nvSpPr>
        <p:spPr>
          <a:xfrm>
            <a:off x="2524028" y="5520287"/>
            <a:ext cx="2087293" cy="56433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26" name="正方形/長方形 25">
            <a:extLst>
              <a:ext uri="{FF2B5EF4-FFF2-40B4-BE49-F238E27FC236}">
                <a16:creationId xmlns:a16="http://schemas.microsoft.com/office/drawing/2014/main" id="{320B2418-EACE-8D4D-801E-694C9B615217}"/>
              </a:ext>
            </a:extLst>
          </p:cNvPr>
          <p:cNvSpPr/>
          <p:nvPr/>
        </p:nvSpPr>
        <p:spPr>
          <a:xfrm>
            <a:off x="3395510" y="5616798"/>
            <a:ext cx="1107996" cy="369332"/>
          </a:xfrm>
          <a:prstGeom prst="rect">
            <a:avLst/>
          </a:prstGeom>
        </p:spPr>
        <p:txBody>
          <a:bodyPr wrap="none">
            <a:spAutoFit/>
          </a:bodyPr>
          <a:lstStyle/>
          <a:p>
            <a:pPr algn="ctr"/>
            <a:r>
              <a:rPr lang="ja-JP" altLang="en-US" b="1" dirty="0">
                <a:solidFill>
                  <a:srgbClr val="FFFFFF"/>
                </a:solidFill>
                <a:latin typeface="Meiryo" panose="020B0604030504040204" pitchFamily="34" charset="-128"/>
                <a:ea typeface="Meiryo" panose="020B0604030504040204" pitchFamily="34" charset="-128"/>
                <a:cs typeface="ＭＳ Ｐゴシック"/>
              </a:rPr>
              <a:t>意志決定</a:t>
            </a:r>
          </a:p>
        </p:txBody>
      </p:sp>
      <p:sp>
        <p:nvSpPr>
          <p:cNvPr id="27" name="下矢印 26">
            <a:extLst>
              <a:ext uri="{FF2B5EF4-FFF2-40B4-BE49-F238E27FC236}">
                <a16:creationId xmlns:a16="http://schemas.microsoft.com/office/drawing/2014/main" id="{FD5C8E7E-C453-BA49-B569-834D5850DAD5}"/>
              </a:ext>
            </a:extLst>
          </p:cNvPr>
          <p:cNvSpPr/>
          <p:nvPr/>
        </p:nvSpPr>
        <p:spPr>
          <a:xfrm>
            <a:off x="2565385" y="2349052"/>
            <a:ext cx="1335547" cy="1177595"/>
          </a:xfrm>
          <a:prstGeom prst="downArrow">
            <a:avLst>
              <a:gd name="adj1" fmla="val 50000"/>
              <a:gd name="adj2" fmla="val 27117"/>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ADD123D9-7A95-F849-8336-6BAAD777A97E}"/>
              </a:ext>
            </a:extLst>
          </p:cNvPr>
          <p:cNvSpPr/>
          <p:nvPr/>
        </p:nvSpPr>
        <p:spPr>
          <a:xfrm>
            <a:off x="1844307" y="2528399"/>
            <a:ext cx="2777705" cy="56433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844550" indent="-166688">
              <a:buFont typeface="Wingdings" pitchFamily="2" charset="2"/>
              <a:buChar char="Ø"/>
            </a:pPr>
            <a:r>
              <a:rPr lang="ja-JP" altLang="en-US" sz="1400" dirty="0">
                <a:solidFill>
                  <a:srgbClr val="FFFFFF"/>
                </a:solidFill>
                <a:latin typeface="Meiryo" panose="020B0604030504040204" pitchFamily="34" charset="-128"/>
                <a:ea typeface="Meiryo" panose="020B0604030504040204" pitchFamily="34" charset="-128"/>
                <a:cs typeface="ＭＳ Ｐゴシック"/>
              </a:rPr>
              <a:t>学習方式の選択</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marL="844550" indent="-166688">
              <a:buFont typeface="Wingdings" pitchFamily="2" charset="2"/>
              <a:buChar char="Ø"/>
            </a:pP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パラメーターの調整</a:t>
            </a:r>
          </a:p>
        </p:txBody>
      </p:sp>
      <p:sp>
        <p:nvSpPr>
          <p:cNvPr id="11" name="正方形/長方形 10">
            <a:extLst>
              <a:ext uri="{FF2B5EF4-FFF2-40B4-BE49-F238E27FC236}">
                <a16:creationId xmlns:a16="http://schemas.microsoft.com/office/drawing/2014/main" id="{FF6661E7-2FC2-EC4C-9564-8ABDD5092212}"/>
              </a:ext>
            </a:extLst>
          </p:cNvPr>
          <p:cNvSpPr/>
          <p:nvPr/>
        </p:nvSpPr>
        <p:spPr>
          <a:xfrm>
            <a:off x="1857007" y="4483523"/>
            <a:ext cx="2777705" cy="72379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Meiryo" panose="020B0604030504040204" pitchFamily="34" charset="-128"/>
                <a:ea typeface="Meiryo" panose="020B0604030504040204" pitchFamily="34" charset="-128"/>
                <a:cs typeface="ＭＳ Ｐゴシック"/>
              </a:rPr>
              <a:t>推論</a:t>
            </a:r>
            <a:endParaRPr kumimoji="1" lang="ja-JP" altLang="en-US" sz="2800" b="1"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4" name="図 13">
            <a:extLst>
              <a:ext uri="{FF2B5EF4-FFF2-40B4-BE49-F238E27FC236}">
                <a16:creationId xmlns:a16="http://schemas.microsoft.com/office/drawing/2014/main" id="{0F2CD372-40B0-3949-B8B5-4055B306BFEF}"/>
              </a:ext>
            </a:extLst>
          </p:cNvPr>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2009647" y="2601661"/>
            <a:ext cx="409754" cy="409754"/>
          </a:xfrm>
          <a:prstGeom prst="rect">
            <a:avLst/>
          </a:prstGeom>
        </p:spPr>
      </p:pic>
      <p:cxnSp>
        <p:nvCxnSpPr>
          <p:cNvPr id="30" name="カギ線コネクタ 29">
            <a:extLst>
              <a:ext uri="{FF2B5EF4-FFF2-40B4-BE49-F238E27FC236}">
                <a16:creationId xmlns:a16="http://schemas.microsoft.com/office/drawing/2014/main" id="{1A8CC2D3-9FA9-AF47-A4DA-64A6C23AD0F7}"/>
              </a:ext>
            </a:extLst>
          </p:cNvPr>
          <p:cNvCxnSpPr>
            <a:cxnSpLocks/>
            <a:stCxn id="11" idx="3"/>
            <a:endCxn id="8" idx="3"/>
          </p:cNvCxnSpPr>
          <p:nvPr/>
        </p:nvCxnSpPr>
        <p:spPr>
          <a:xfrm flipH="1" flipV="1">
            <a:off x="4625308" y="2079480"/>
            <a:ext cx="9404" cy="2765942"/>
          </a:xfrm>
          <a:prstGeom prst="bentConnector3">
            <a:avLst>
              <a:gd name="adj1" fmla="val -15701350"/>
            </a:avLst>
          </a:prstGeom>
          <a:ln w="57150">
            <a:tailEnd type="triangle"/>
          </a:ln>
          <a:effectLst/>
        </p:spPr>
        <p:style>
          <a:lnRef idx="2">
            <a:schemeClr val="accent1"/>
          </a:lnRef>
          <a:fillRef idx="0">
            <a:schemeClr val="accent1"/>
          </a:fillRef>
          <a:effectRef idx="1">
            <a:schemeClr val="accent1"/>
          </a:effectRef>
          <a:fontRef idx="minor">
            <a:schemeClr val="tx1"/>
          </a:fontRef>
        </p:style>
      </p:cxnSp>
      <p:cxnSp>
        <p:nvCxnSpPr>
          <p:cNvPr id="33" name="カギ線コネクタ 32">
            <a:extLst>
              <a:ext uri="{FF2B5EF4-FFF2-40B4-BE49-F238E27FC236}">
                <a16:creationId xmlns:a16="http://schemas.microsoft.com/office/drawing/2014/main" id="{904519F4-86A4-6849-A7C1-F7C4A7960F90}"/>
              </a:ext>
            </a:extLst>
          </p:cNvPr>
          <p:cNvCxnSpPr>
            <a:cxnSpLocks/>
            <a:stCxn id="11" idx="3"/>
            <a:endCxn id="12" idx="3"/>
          </p:cNvCxnSpPr>
          <p:nvPr/>
        </p:nvCxnSpPr>
        <p:spPr>
          <a:xfrm flipH="1" flipV="1">
            <a:off x="4622012" y="2810568"/>
            <a:ext cx="12700" cy="2034854"/>
          </a:xfrm>
          <a:prstGeom prst="bentConnector3">
            <a:avLst>
              <a:gd name="adj1" fmla="val -7641512"/>
            </a:avLst>
          </a:prstGeom>
          <a:ln w="57150">
            <a:tailEnd type="triangle"/>
          </a:ln>
          <a:effectLst/>
        </p:spPr>
        <p:style>
          <a:lnRef idx="2">
            <a:schemeClr val="accent1"/>
          </a:lnRef>
          <a:fillRef idx="0">
            <a:schemeClr val="accent1"/>
          </a:fillRef>
          <a:effectRef idx="1">
            <a:schemeClr val="accent1"/>
          </a:effectRef>
          <a:fontRef idx="minor">
            <a:schemeClr val="tx1"/>
          </a:fontRef>
        </p:style>
      </p:cxnSp>
      <p:sp>
        <p:nvSpPr>
          <p:cNvPr id="40" name="正方形/長方形 39">
            <a:extLst>
              <a:ext uri="{FF2B5EF4-FFF2-40B4-BE49-F238E27FC236}">
                <a16:creationId xmlns:a16="http://schemas.microsoft.com/office/drawing/2014/main" id="{67A4A725-50DD-BB45-A493-0106D231A742}"/>
              </a:ext>
            </a:extLst>
          </p:cNvPr>
          <p:cNvSpPr/>
          <p:nvPr/>
        </p:nvSpPr>
        <p:spPr>
          <a:xfrm>
            <a:off x="1837949" y="971058"/>
            <a:ext cx="2777705" cy="56433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rgbClr val="FFFFFF"/>
                </a:solidFill>
                <a:latin typeface="Meiryo" panose="020B0604030504040204" pitchFamily="34" charset="-128"/>
                <a:ea typeface="Meiryo" panose="020B0604030504040204" pitchFamily="34" charset="-128"/>
                <a:cs typeface="ＭＳ Ｐゴシック"/>
              </a:rPr>
              <a:t>問いを生みだす</a:t>
            </a:r>
            <a:endParaRPr lang="en-US" altLang="ja-JP" sz="20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900" dirty="0">
                <a:solidFill>
                  <a:srgbClr val="FFFFFF"/>
                </a:solidFill>
                <a:latin typeface="Meiryo" panose="020B0604030504040204" pitchFamily="34" charset="-128"/>
                <a:ea typeface="Meiryo" panose="020B0604030504040204" pitchFamily="34" charset="-128"/>
                <a:cs typeface="ＭＳ Ｐゴシック"/>
              </a:rPr>
              <a:t>解決したいこと・知りたいことを決める</a:t>
            </a:r>
            <a:endParaRPr kumimoji="1" lang="en-US" altLang="ja-JP" sz="9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1" name="カギ線コネクタ 40">
            <a:extLst>
              <a:ext uri="{FF2B5EF4-FFF2-40B4-BE49-F238E27FC236}">
                <a16:creationId xmlns:a16="http://schemas.microsoft.com/office/drawing/2014/main" id="{E1969477-E9A9-234D-A3C6-4EA75B9D5AB1}"/>
              </a:ext>
            </a:extLst>
          </p:cNvPr>
          <p:cNvCxnSpPr>
            <a:cxnSpLocks/>
            <a:stCxn id="25" idx="3"/>
            <a:endCxn id="40" idx="3"/>
          </p:cNvCxnSpPr>
          <p:nvPr/>
        </p:nvCxnSpPr>
        <p:spPr>
          <a:xfrm flipV="1">
            <a:off x="4611321" y="1253227"/>
            <a:ext cx="4333" cy="4549229"/>
          </a:xfrm>
          <a:prstGeom prst="bentConnector3">
            <a:avLst>
              <a:gd name="adj1" fmla="val 59043665"/>
            </a:avLst>
          </a:prstGeom>
          <a:ln w="57150">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48" name="四角形吹き出し 47">
            <a:extLst>
              <a:ext uri="{FF2B5EF4-FFF2-40B4-BE49-F238E27FC236}">
                <a16:creationId xmlns:a16="http://schemas.microsoft.com/office/drawing/2014/main" id="{E1AFEC9C-D1EF-1D45-977A-5C3351D491E5}"/>
              </a:ext>
            </a:extLst>
          </p:cNvPr>
          <p:cNvSpPr/>
          <p:nvPr/>
        </p:nvSpPr>
        <p:spPr>
          <a:xfrm>
            <a:off x="4824729" y="3187670"/>
            <a:ext cx="2254033" cy="762112"/>
          </a:xfrm>
          <a:prstGeom prst="wedgeRectCallout">
            <a:avLst>
              <a:gd name="adj1" fmla="val -58162"/>
              <a:gd name="adj2" fmla="val 24769"/>
            </a:avLst>
          </a:prstGeom>
          <a:solidFill>
            <a:schemeClr val="accent6">
              <a:lumMod val="50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膨大なデータの中から</a:t>
            </a:r>
            <a:r>
              <a:rPr lang="ja-JP" altLang="en-US" sz="1200" dirty="0">
                <a:solidFill>
                  <a:srgbClr val="FFFFFF"/>
                </a:solidFill>
                <a:latin typeface="Meiryo" panose="020B0604030504040204" pitchFamily="34" charset="-128"/>
                <a:ea typeface="Meiryo" panose="020B0604030504040204" pitchFamily="34" charset="-128"/>
                <a:cs typeface="ＭＳ Ｐゴシック"/>
              </a:rPr>
              <a:t>、人間の経験に基づく先入観なしに規則、相関、区分を見つける</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9" name="四角形吹き出し 48">
            <a:extLst>
              <a:ext uri="{FF2B5EF4-FFF2-40B4-BE49-F238E27FC236}">
                <a16:creationId xmlns:a16="http://schemas.microsoft.com/office/drawing/2014/main" id="{AD7F5837-3E86-F141-98C6-4F5B69030E75}"/>
              </a:ext>
            </a:extLst>
          </p:cNvPr>
          <p:cNvSpPr/>
          <p:nvPr/>
        </p:nvSpPr>
        <p:spPr>
          <a:xfrm>
            <a:off x="4824729" y="5352994"/>
            <a:ext cx="1908872" cy="337916"/>
          </a:xfrm>
          <a:prstGeom prst="wedgeRectCallout">
            <a:avLst>
              <a:gd name="adj1" fmla="val -59727"/>
              <a:gd name="adj2" fmla="val 27964"/>
            </a:avLst>
          </a:prstGeom>
          <a:solidFill>
            <a:schemeClr val="accent2">
              <a:lumMod val="75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新たな問いを生みだす</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53" name="図 52">
            <a:extLst>
              <a:ext uri="{FF2B5EF4-FFF2-40B4-BE49-F238E27FC236}">
                <a16:creationId xmlns:a16="http://schemas.microsoft.com/office/drawing/2014/main" id="{7D720400-ADB6-BB4D-A07A-E1397A46F5C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59619" y="5532286"/>
            <a:ext cx="528422" cy="528422"/>
          </a:xfrm>
          <a:prstGeom prst="rect">
            <a:avLst/>
          </a:prstGeom>
        </p:spPr>
      </p:pic>
      <p:sp>
        <p:nvSpPr>
          <p:cNvPr id="62" name="正方形/長方形 61">
            <a:extLst>
              <a:ext uri="{FF2B5EF4-FFF2-40B4-BE49-F238E27FC236}">
                <a16:creationId xmlns:a16="http://schemas.microsoft.com/office/drawing/2014/main" id="{90BF1979-005D-2C4A-84A9-55278E7147A6}"/>
              </a:ext>
            </a:extLst>
          </p:cNvPr>
          <p:cNvSpPr/>
          <p:nvPr/>
        </p:nvSpPr>
        <p:spPr>
          <a:xfrm>
            <a:off x="386211" y="5521952"/>
            <a:ext cx="2081298" cy="561008"/>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正方形/長方形 65">
            <a:extLst>
              <a:ext uri="{FF2B5EF4-FFF2-40B4-BE49-F238E27FC236}">
                <a16:creationId xmlns:a16="http://schemas.microsoft.com/office/drawing/2014/main" id="{1D48E123-9B47-F345-952E-C29C6FADD0CB}"/>
              </a:ext>
            </a:extLst>
          </p:cNvPr>
          <p:cNvSpPr/>
          <p:nvPr/>
        </p:nvSpPr>
        <p:spPr>
          <a:xfrm>
            <a:off x="1187593" y="5626666"/>
            <a:ext cx="1338829" cy="369332"/>
          </a:xfrm>
          <a:prstGeom prst="rect">
            <a:avLst/>
          </a:prstGeom>
        </p:spPr>
        <p:txBody>
          <a:bodyPr wrap="none">
            <a:spAutoFit/>
          </a:bodyPr>
          <a:lstStyle/>
          <a:p>
            <a:pPr algn="ctr"/>
            <a:r>
              <a:rPr lang="ja-JP" altLang="en-US" b="1" dirty="0">
                <a:solidFill>
                  <a:srgbClr val="FFFFFF"/>
                </a:solidFill>
                <a:latin typeface="Meiryo" panose="020B0604030504040204" pitchFamily="34" charset="-128"/>
                <a:ea typeface="Meiryo" panose="020B0604030504040204" pitchFamily="34" charset="-128"/>
                <a:cs typeface="ＭＳ Ｐゴシック"/>
              </a:rPr>
              <a:t>判断・制御</a:t>
            </a:r>
          </a:p>
        </p:txBody>
      </p:sp>
      <p:pic>
        <p:nvPicPr>
          <p:cNvPr id="52" name="図 51">
            <a:extLst>
              <a:ext uri="{FF2B5EF4-FFF2-40B4-BE49-F238E27FC236}">
                <a16:creationId xmlns:a16="http://schemas.microsoft.com/office/drawing/2014/main" id="{BADFF20E-2813-BD46-A560-EB71CFAEABA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29564" y="5504508"/>
            <a:ext cx="788289" cy="616442"/>
          </a:xfrm>
          <a:prstGeom prst="rect">
            <a:avLst/>
          </a:prstGeom>
        </p:spPr>
      </p:pic>
      <p:cxnSp>
        <p:nvCxnSpPr>
          <p:cNvPr id="75" name="カギ線コネクタ 74">
            <a:extLst>
              <a:ext uri="{FF2B5EF4-FFF2-40B4-BE49-F238E27FC236}">
                <a16:creationId xmlns:a16="http://schemas.microsoft.com/office/drawing/2014/main" id="{B51D34BE-2C04-C543-966B-4F3DA239A84F}"/>
              </a:ext>
            </a:extLst>
          </p:cNvPr>
          <p:cNvCxnSpPr>
            <a:cxnSpLocks/>
            <a:stCxn id="11" idx="2"/>
            <a:endCxn id="62" idx="0"/>
          </p:cNvCxnSpPr>
          <p:nvPr/>
        </p:nvCxnSpPr>
        <p:spPr>
          <a:xfrm rot="5400000">
            <a:off x="2179045" y="4455136"/>
            <a:ext cx="314631" cy="1819000"/>
          </a:xfrm>
          <a:prstGeom prst="bentConnector3">
            <a:avLst>
              <a:gd name="adj1" fmla="val 50000"/>
            </a:avLst>
          </a:prstGeom>
          <a:ln w="1905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1" name="カギ線コネクタ 80">
            <a:extLst>
              <a:ext uri="{FF2B5EF4-FFF2-40B4-BE49-F238E27FC236}">
                <a16:creationId xmlns:a16="http://schemas.microsoft.com/office/drawing/2014/main" id="{8D7A2166-8FA7-1A43-91A6-91EACA511C4A}"/>
              </a:ext>
            </a:extLst>
          </p:cNvPr>
          <p:cNvCxnSpPr>
            <a:cxnSpLocks/>
            <a:stCxn id="11" idx="2"/>
            <a:endCxn id="25" idx="0"/>
          </p:cNvCxnSpPr>
          <p:nvPr/>
        </p:nvCxnSpPr>
        <p:spPr>
          <a:xfrm rot="16200000" flipH="1">
            <a:off x="3250284" y="5202896"/>
            <a:ext cx="312966" cy="321815"/>
          </a:xfrm>
          <a:prstGeom prst="bentConnector3">
            <a:avLst>
              <a:gd name="adj1" fmla="val 50000"/>
            </a:avLst>
          </a:prstGeom>
          <a:ln w="1905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4" name="カギ線コネクタ 93">
            <a:extLst>
              <a:ext uri="{FF2B5EF4-FFF2-40B4-BE49-F238E27FC236}">
                <a16:creationId xmlns:a16="http://schemas.microsoft.com/office/drawing/2014/main" id="{0043FA1D-02B4-3E46-848D-5DCD14F52DC0}"/>
              </a:ext>
            </a:extLst>
          </p:cNvPr>
          <p:cNvCxnSpPr>
            <a:cxnSpLocks/>
            <a:stCxn id="62" idx="2"/>
            <a:endCxn id="25" idx="2"/>
          </p:cNvCxnSpPr>
          <p:nvPr/>
        </p:nvCxnSpPr>
        <p:spPr>
          <a:xfrm rot="16200000" flipH="1">
            <a:off x="2496435" y="5013384"/>
            <a:ext cx="1665" cy="2140815"/>
          </a:xfrm>
          <a:prstGeom prst="bentConnector3">
            <a:avLst>
              <a:gd name="adj1" fmla="val 13829730"/>
            </a:avLst>
          </a:prstGeom>
          <a:ln w="19050">
            <a:solidFill>
              <a:srgbClr val="7030A0"/>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36" name="テキスト ボックス 35">
            <a:extLst>
              <a:ext uri="{FF2B5EF4-FFF2-40B4-BE49-F238E27FC236}">
                <a16:creationId xmlns:a16="http://schemas.microsoft.com/office/drawing/2014/main" id="{5D8B74FA-0399-4A41-8EC7-03576C1AB946}"/>
              </a:ext>
            </a:extLst>
          </p:cNvPr>
          <p:cNvSpPr txBox="1"/>
          <p:nvPr/>
        </p:nvSpPr>
        <p:spPr>
          <a:xfrm>
            <a:off x="2614917" y="3645834"/>
            <a:ext cx="1261884"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モデル</a:t>
            </a:r>
            <a:endParaRPr kumimoji="1" lang="en-US" altLang="ja-JP" sz="2800" b="1" dirty="0">
              <a:solidFill>
                <a:schemeClr val="bg1"/>
              </a:solidFill>
              <a:latin typeface="Meiryo" panose="020B0604030504040204" pitchFamily="34" charset="-128"/>
              <a:ea typeface="Meiryo" panose="020B0604030504040204" pitchFamily="34" charset="-128"/>
            </a:endParaRPr>
          </a:p>
        </p:txBody>
      </p:sp>
      <p:sp>
        <p:nvSpPr>
          <p:cNvPr id="39" name="下矢印 38">
            <a:extLst>
              <a:ext uri="{FF2B5EF4-FFF2-40B4-BE49-F238E27FC236}">
                <a16:creationId xmlns:a16="http://schemas.microsoft.com/office/drawing/2014/main" id="{5C14721B-C89C-1444-863E-AC50E8BC683D}"/>
              </a:ext>
            </a:extLst>
          </p:cNvPr>
          <p:cNvSpPr/>
          <p:nvPr/>
        </p:nvSpPr>
        <p:spPr>
          <a:xfrm>
            <a:off x="2559486" y="4124305"/>
            <a:ext cx="1335547" cy="418101"/>
          </a:xfrm>
          <a:prstGeom prst="downArrow">
            <a:avLst>
              <a:gd name="adj1" fmla="val 50000"/>
              <a:gd name="adj2" fmla="val 63803"/>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04703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down)">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down)">
                                      <p:cBhvr>
                                        <p:cTn id="18" dur="500"/>
                                        <p:tgtEl>
                                          <p:spTgt spid="49"/>
                                        </p:tgtEl>
                                      </p:cBhvr>
                                    </p:animEffect>
                                  </p:childTnLst>
                                </p:cTn>
                              </p:par>
                              <p:par>
                                <p:cTn id="19" presetID="22" presetClass="entr" presetSubtype="4"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down)">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315085" y="2309122"/>
            <a:ext cx="8505387" cy="2754520"/>
          </a:xfrm>
          <a:prstGeom prst="rect">
            <a:avLst/>
          </a:prstGeom>
          <a:solidFill>
            <a:srgbClr val="FDEAD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深層学習が</a:t>
            </a:r>
            <a:r>
              <a:rPr kumimoji="1" lang="ja-JP" altLang="en-US" dirty="0"/>
              <a:t>前提</a:t>
            </a:r>
            <a:r>
              <a:rPr kumimoji="1" lang="ja-JP" altLang="en-US"/>
              <a:t>となったシステム構造</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184</a:t>
            </a:fld>
            <a:endParaRPr kumimoji="1" lang="ja-JP" altLang="en-US"/>
          </a:p>
        </p:txBody>
      </p:sp>
      <p:sp>
        <p:nvSpPr>
          <p:cNvPr id="4" name="正方形/長方形 3"/>
          <p:cNvSpPr/>
          <p:nvPr/>
        </p:nvSpPr>
        <p:spPr>
          <a:xfrm>
            <a:off x="1595912" y="3775198"/>
            <a:ext cx="7152552" cy="94505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深層</a:t>
            </a:r>
            <a:r>
              <a:rPr kumimoji="1" lang="ja-JP" altLang="en-US" sz="2000">
                <a:solidFill>
                  <a:srgbClr val="FFFFFF"/>
                </a:solidFill>
                <a:latin typeface="Meiryo" charset="-128"/>
                <a:ea typeface="Meiryo" charset="-128"/>
                <a:cs typeface="Meiryo" charset="-128"/>
              </a:rPr>
              <a:t>学習フレームワーク</a:t>
            </a:r>
            <a:endParaRPr lang="en-US" altLang="ja-JP" sz="2000" dirty="0">
              <a:solidFill>
                <a:srgbClr val="FFFFFF"/>
              </a:solidFill>
              <a:latin typeface="Meiryo" charset="-128"/>
              <a:ea typeface="Meiryo" charset="-128"/>
              <a:cs typeface="Meiryo" charset="-128"/>
            </a:endParaRPr>
          </a:p>
          <a:p>
            <a:pPr algn="ctr"/>
            <a:r>
              <a:rPr lang="ja-JP" altLang="en-US" sz="2000" dirty="0">
                <a:solidFill>
                  <a:srgbClr val="FFFFFF"/>
                </a:solidFill>
                <a:latin typeface="Meiryo" charset="-128"/>
                <a:ea typeface="Meiryo" charset="-128"/>
                <a:cs typeface="Meiryo" charset="-128"/>
              </a:rPr>
              <a:t>学習処理実行基盤</a:t>
            </a:r>
            <a:endParaRPr kumimoji="1" lang="ja-JP" altLang="en-US" sz="2000" dirty="0">
              <a:solidFill>
                <a:srgbClr val="FFFFFF"/>
              </a:solidFill>
              <a:latin typeface="Meiryo" charset="-128"/>
              <a:ea typeface="Meiryo" charset="-128"/>
              <a:cs typeface="Meiryo" charset="-128"/>
            </a:endParaRPr>
          </a:p>
        </p:txBody>
      </p:sp>
      <p:sp>
        <p:nvSpPr>
          <p:cNvPr id="5" name="正方形/長方形 4"/>
          <p:cNvSpPr/>
          <p:nvPr/>
        </p:nvSpPr>
        <p:spPr>
          <a:xfrm>
            <a:off x="1595912" y="2720688"/>
            <a:ext cx="1008112" cy="8640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画像解析</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動画認識</a:t>
            </a:r>
            <a:endParaRPr kumimoji="1" lang="ja-JP" altLang="en-US" sz="1200" dirty="0">
              <a:solidFill>
                <a:schemeClr val="bg1"/>
              </a:solidFill>
              <a:latin typeface="Meiryo" charset="-128"/>
              <a:ea typeface="Meiryo" charset="-128"/>
              <a:cs typeface="Meiryo" charset="-128"/>
            </a:endParaRPr>
          </a:p>
        </p:txBody>
      </p:sp>
      <p:sp>
        <p:nvSpPr>
          <p:cNvPr id="6" name="正方形/長方形 5"/>
          <p:cNvSpPr/>
          <p:nvPr/>
        </p:nvSpPr>
        <p:spPr>
          <a:xfrm>
            <a:off x="2663297" y="2725542"/>
            <a:ext cx="1008112" cy="8640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音声認識</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話者認識</a:t>
            </a:r>
            <a:endParaRPr kumimoji="1" lang="ja-JP" altLang="en-US" sz="1200" dirty="0">
              <a:solidFill>
                <a:schemeClr val="bg1"/>
              </a:solidFill>
              <a:latin typeface="Meiryo" charset="-128"/>
              <a:ea typeface="Meiryo" charset="-128"/>
              <a:cs typeface="Meiryo" charset="-128"/>
            </a:endParaRPr>
          </a:p>
        </p:txBody>
      </p:sp>
      <p:sp>
        <p:nvSpPr>
          <p:cNvPr id="7" name="正方形/長方形 6"/>
          <p:cNvSpPr/>
          <p:nvPr/>
        </p:nvSpPr>
        <p:spPr>
          <a:xfrm>
            <a:off x="3730682" y="2720688"/>
            <a:ext cx="1008112" cy="8640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言語理解</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文章解析</a:t>
            </a:r>
            <a:endParaRPr kumimoji="1" lang="ja-JP" altLang="en-US" sz="1200" dirty="0">
              <a:solidFill>
                <a:schemeClr val="bg1"/>
              </a:solidFill>
              <a:latin typeface="Meiryo" charset="-128"/>
              <a:ea typeface="Meiryo" charset="-128"/>
              <a:cs typeface="Meiryo" charset="-128"/>
            </a:endParaRPr>
          </a:p>
        </p:txBody>
      </p:sp>
      <p:sp>
        <p:nvSpPr>
          <p:cNvPr id="8" name="正方形/長方形 7"/>
          <p:cNvSpPr/>
          <p:nvPr/>
        </p:nvSpPr>
        <p:spPr>
          <a:xfrm>
            <a:off x="4798067" y="2720688"/>
            <a:ext cx="1008112" cy="8640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機械翻訳</a:t>
            </a:r>
          </a:p>
        </p:txBody>
      </p:sp>
      <p:sp>
        <p:nvSpPr>
          <p:cNvPr id="9" name="正方形/長方形 8"/>
          <p:cNvSpPr/>
          <p:nvPr/>
        </p:nvSpPr>
        <p:spPr>
          <a:xfrm>
            <a:off x="5865452" y="2720688"/>
            <a:ext cx="1008112" cy="8640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知識表現</a:t>
            </a:r>
          </a:p>
        </p:txBody>
      </p:sp>
      <p:sp>
        <p:nvSpPr>
          <p:cNvPr id="10" name="正方形/長方形 9"/>
          <p:cNvSpPr/>
          <p:nvPr/>
        </p:nvSpPr>
        <p:spPr>
          <a:xfrm>
            <a:off x="6932837" y="2720688"/>
            <a:ext cx="1008112" cy="8640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検索</a:t>
            </a:r>
          </a:p>
        </p:txBody>
      </p:sp>
      <p:sp>
        <p:nvSpPr>
          <p:cNvPr id="12" name="正方形/長方形 11"/>
          <p:cNvSpPr/>
          <p:nvPr/>
        </p:nvSpPr>
        <p:spPr>
          <a:xfrm>
            <a:off x="1593126" y="1666178"/>
            <a:ext cx="1386529"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コールセンター</a:t>
            </a:r>
            <a:endParaRPr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顧客応対</a:t>
            </a:r>
            <a:endParaRPr kumimoji="1" lang="en-US" altLang="ja-JP" sz="1200" dirty="0">
              <a:solidFill>
                <a:schemeClr val="bg1"/>
              </a:solidFill>
              <a:latin typeface="Meiryo" charset="-128"/>
              <a:ea typeface="Meiryo" charset="-128"/>
              <a:cs typeface="Meiryo" charset="-128"/>
            </a:endParaRPr>
          </a:p>
        </p:txBody>
      </p:sp>
      <p:sp>
        <p:nvSpPr>
          <p:cNvPr id="13" name="正方形/長方形 12"/>
          <p:cNvSpPr/>
          <p:nvPr/>
        </p:nvSpPr>
        <p:spPr>
          <a:xfrm>
            <a:off x="3037417" y="1665930"/>
            <a:ext cx="1386529"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営業支援</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提案活動支援</a:t>
            </a:r>
            <a:endParaRPr kumimoji="1" lang="en-US" altLang="ja-JP" sz="1200" dirty="0">
              <a:solidFill>
                <a:schemeClr val="bg1"/>
              </a:solidFill>
              <a:latin typeface="Meiryo" charset="-128"/>
              <a:ea typeface="Meiryo" charset="-128"/>
              <a:cs typeface="Meiryo" charset="-128"/>
            </a:endParaRPr>
          </a:p>
        </p:txBody>
      </p:sp>
      <p:sp>
        <p:nvSpPr>
          <p:cNvPr id="14" name="正方形/長方形 13"/>
          <p:cNvSpPr/>
          <p:nvPr/>
        </p:nvSpPr>
        <p:spPr>
          <a:xfrm>
            <a:off x="4478923" y="1665930"/>
            <a:ext cx="1386529"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医療</a:t>
            </a:r>
            <a:endParaRPr kumimoji="1"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診断支援</a:t>
            </a:r>
            <a:endParaRPr kumimoji="1" lang="en-US" altLang="ja-JP" sz="1200" dirty="0">
              <a:solidFill>
                <a:schemeClr val="bg1"/>
              </a:solidFill>
              <a:latin typeface="Meiryo" charset="-128"/>
              <a:ea typeface="Meiryo" charset="-128"/>
              <a:cs typeface="Meiryo" charset="-128"/>
            </a:endParaRPr>
          </a:p>
        </p:txBody>
      </p:sp>
      <p:sp>
        <p:nvSpPr>
          <p:cNvPr id="15" name="正方形/長方形 14"/>
          <p:cNvSpPr/>
          <p:nvPr/>
        </p:nvSpPr>
        <p:spPr>
          <a:xfrm>
            <a:off x="5920429" y="1665930"/>
            <a:ext cx="1386529"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創薬支援</a:t>
            </a:r>
            <a:endParaRPr kumimoji="1" lang="en-US" altLang="ja-JP" sz="1200" dirty="0">
              <a:solidFill>
                <a:schemeClr val="bg1"/>
              </a:solidFill>
              <a:latin typeface="Meiryo" charset="-128"/>
              <a:ea typeface="Meiryo" charset="-128"/>
              <a:cs typeface="Meiryo" charset="-128"/>
            </a:endParaRPr>
          </a:p>
        </p:txBody>
      </p:sp>
      <p:sp>
        <p:nvSpPr>
          <p:cNvPr id="16" name="正方形/長方形 15"/>
          <p:cNvSpPr/>
          <p:nvPr/>
        </p:nvSpPr>
        <p:spPr>
          <a:xfrm>
            <a:off x="7361935" y="1665930"/>
            <a:ext cx="1386529"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その他</a:t>
            </a:r>
            <a:endParaRPr kumimoji="1" lang="en-US" altLang="ja-JP" sz="1200" dirty="0">
              <a:solidFill>
                <a:schemeClr val="bg1"/>
              </a:solidFill>
              <a:latin typeface="Meiryo" charset="-128"/>
              <a:ea typeface="Meiryo" charset="-128"/>
              <a:cs typeface="Meiryo" charset="-128"/>
            </a:endParaRPr>
          </a:p>
        </p:txBody>
      </p:sp>
      <p:sp>
        <p:nvSpPr>
          <p:cNvPr id="17" name="正方形/長方形 16"/>
          <p:cNvSpPr/>
          <p:nvPr/>
        </p:nvSpPr>
        <p:spPr>
          <a:xfrm>
            <a:off x="8000222" y="2720688"/>
            <a:ext cx="748242" cy="8640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その他</a:t>
            </a:r>
          </a:p>
        </p:txBody>
      </p:sp>
      <p:sp>
        <p:nvSpPr>
          <p:cNvPr id="18" name="フローチャート: 磁気ディスク 17"/>
          <p:cNvSpPr/>
          <p:nvPr/>
        </p:nvSpPr>
        <p:spPr>
          <a:xfrm>
            <a:off x="1593127" y="4921628"/>
            <a:ext cx="1056360" cy="807742"/>
          </a:xfrm>
          <a:prstGeom prst="flowChartMagneticDisk">
            <a:avLst/>
          </a:prstGeom>
          <a:solidFill>
            <a:schemeClr val="accent4">
              <a:lumMod val="75000"/>
            </a:schemeClr>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文献データ</a:t>
            </a:r>
            <a:endParaRPr kumimoji="1" lang="en-US" altLang="ja-JP" sz="1200" dirty="0">
              <a:solidFill>
                <a:srgbClr val="FFFFFF"/>
              </a:solidFill>
              <a:latin typeface="Meiryo" charset="-128"/>
              <a:ea typeface="Meiryo" charset="-128"/>
              <a:cs typeface="Meiryo" charset="-128"/>
            </a:endParaRPr>
          </a:p>
        </p:txBody>
      </p:sp>
      <p:sp>
        <p:nvSpPr>
          <p:cNvPr id="20" name="フローチャート: 磁気ディスク 19"/>
          <p:cNvSpPr/>
          <p:nvPr/>
        </p:nvSpPr>
        <p:spPr>
          <a:xfrm>
            <a:off x="2841713" y="4925202"/>
            <a:ext cx="1056360" cy="804168"/>
          </a:xfrm>
          <a:prstGeom prst="flowChartMagneticDisk">
            <a:avLst/>
          </a:prstGeom>
          <a:solidFill>
            <a:schemeClr val="accent4">
              <a:lumMod val="75000"/>
            </a:schemeClr>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社内業務</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データ</a:t>
            </a:r>
            <a:endParaRPr kumimoji="1" lang="en-US" altLang="ja-JP" sz="1200" dirty="0">
              <a:solidFill>
                <a:srgbClr val="FFFFFF"/>
              </a:solidFill>
              <a:latin typeface="Meiryo" charset="-128"/>
              <a:ea typeface="Meiryo" charset="-128"/>
              <a:cs typeface="Meiryo" charset="-128"/>
            </a:endParaRPr>
          </a:p>
        </p:txBody>
      </p:sp>
      <p:sp>
        <p:nvSpPr>
          <p:cNvPr id="21" name="フローチャート: 磁気ディスク 20"/>
          <p:cNvSpPr/>
          <p:nvPr/>
        </p:nvSpPr>
        <p:spPr>
          <a:xfrm>
            <a:off x="4068119" y="4921628"/>
            <a:ext cx="1056360" cy="807742"/>
          </a:xfrm>
          <a:prstGeom prst="flowChartMagneticDisk">
            <a:avLst/>
          </a:prstGeom>
          <a:solidFill>
            <a:schemeClr val="accent4">
              <a:lumMod val="75000"/>
            </a:schemeClr>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概念体系</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辞書</a:t>
            </a:r>
            <a:endParaRPr kumimoji="1" lang="en-US" altLang="ja-JP" sz="1200" dirty="0">
              <a:solidFill>
                <a:srgbClr val="FFFFFF"/>
              </a:solidFill>
              <a:latin typeface="Meiryo" charset="-128"/>
              <a:ea typeface="Meiryo" charset="-128"/>
              <a:cs typeface="Meiryo" charset="-128"/>
            </a:endParaRPr>
          </a:p>
        </p:txBody>
      </p:sp>
      <p:sp>
        <p:nvSpPr>
          <p:cNvPr id="22" name="フローチャート: 磁気ディスク 21"/>
          <p:cNvSpPr/>
          <p:nvPr/>
        </p:nvSpPr>
        <p:spPr>
          <a:xfrm>
            <a:off x="5294525" y="4921628"/>
            <a:ext cx="1056360" cy="807742"/>
          </a:xfrm>
          <a:prstGeom prst="flowChartMagneticDisk">
            <a:avLst/>
          </a:prstGeom>
          <a:solidFill>
            <a:schemeClr val="accent4">
              <a:lumMod val="75000"/>
            </a:schemeClr>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音響データ</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言語データ</a:t>
            </a:r>
            <a:endParaRPr kumimoji="1" lang="en-US" altLang="ja-JP" sz="1200" dirty="0">
              <a:solidFill>
                <a:srgbClr val="FFFFFF"/>
              </a:solidFill>
              <a:latin typeface="Meiryo" charset="-128"/>
              <a:ea typeface="Meiryo" charset="-128"/>
              <a:cs typeface="Meiryo" charset="-128"/>
            </a:endParaRPr>
          </a:p>
        </p:txBody>
      </p:sp>
      <p:sp>
        <p:nvSpPr>
          <p:cNvPr id="23" name="フローチャート: 磁気ディスク 22"/>
          <p:cNvSpPr/>
          <p:nvPr/>
        </p:nvSpPr>
        <p:spPr>
          <a:xfrm>
            <a:off x="6493314" y="4925514"/>
            <a:ext cx="1056360" cy="807742"/>
          </a:xfrm>
          <a:prstGeom prst="flowChartMagneticDisk">
            <a:avLst/>
          </a:prstGeom>
          <a:solidFill>
            <a:schemeClr val="accent4">
              <a:lumMod val="75000"/>
            </a:schemeClr>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画像データ</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動画データ</a:t>
            </a:r>
            <a:endParaRPr kumimoji="1" lang="en-US" altLang="ja-JP" sz="1200" dirty="0">
              <a:solidFill>
                <a:srgbClr val="FFFFFF"/>
              </a:solidFill>
              <a:latin typeface="Meiryo" charset="-128"/>
              <a:ea typeface="Meiryo" charset="-128"/>
              <a:cs typeface="Meiryo" charset="-128"/>
            </a:endParaRPr>
          </a:p>
        </p:txBody>
      </p:sp>
      <p:sp>
        <p:nvSpPr>
          <p:cNvPr id="24" name="フローチャート: 磁気ディスク 23"/>
          <p:cNvSpPr/>
          <p:nvPr/>
        </p:nvSpPr>
        <p:spPr>
          <a:xfrm>
            <a:off x="7692104" y="4921628"/>
            <a:ext cx="1056360" cy="807742"/>
          </a:xfrm>
          <a:prstGeom prst="flowChartMagneticDisk">
            <a:avLst/>
          </a:prstGeom>
          <a:solidFill>
            <a:schemeClr val="accent4">
              <a:lumMod val="75000"/>
            </a:schemeClr>
          </a:solidFill>
          <a:ln w="952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その他</a:t>
            </a:r>
            <a:endParaRPr kumimoji="1" lang="en-US" altLang="ja-JP" sz="1200" dirty="0">
              <a:solidFill>
                <a:srgbClr val="FFFFFF"/>
              </a:solidFill>
              <a:latin typeface="Meiryo" charset="-128"/>
              <a:ea typeface="Meiryo" charset="-128"/>
              <a:cs typeface="Meiryo" charset="-128"/>
            </a:endParaRPr>
          </a:p>
        </p:txBody>
      </p:sp>
      <p:sp>
        <p:nvSpPr>
          <p:cNvPr id="25" name="テキスト ボックス 24"/>
          <p:cNvSpPr txBox="1"/>
          <p:nvPr/>
        </p:nvSpPr>
        <p:spPr>
          <a:xfrm>
            <a:off x="315085" y="1878234"/>
            <a:ext cx="1313180" cy="430887"/>
          </a:xfrm>
          <a:prstGeom prst="rect">
            <a:avLst/>
          </a:prstGeom>
          <a:noFill/>
        </p:spPr>
        <p:txBody>
          <a:bodyPr wrap="none" rtlCol="0">
            <a:spAutoFit/>
          </a:bodyPr>
          <a:lstStyle/>
          <a:p>
            <a:pPr algn="r"/>
            <a:r>
              <a:rPr kumimoji="1" lang="ja-JP" altLang="en-US" sz="1100" b="1" dirty="0">
                <a:solidFill>
                  <a:schemeClr val="accent6">
                    <a:lumMod val="75000"/>
                  </a:schemeClr>
                </a:solidFill>
                <a:latin typeface="Meiryo" charset="-128"/>
                <a:ea typeface="Meiryo" charset="-128"/>
                <a:cs typeface="Meiryo" charset="-128"/>
              </a:rPr>
              <a:t>アプリケーション</a:t>
            </a:r>
            <a:endParaRPr kumimoji="1" lang="en-US" altLang="ja-JP" sz="1100" b="1" dirty="0">
              <a:solidFill>
                <a:schemeClr val="accent6">
                  <a:lumMod val="75000"/>
                </a:schemeClr>
              </a:solidFill>
              <a:latin typeface="Meiryo" charset="-128"/>
              <a:ea typeface="Meiryo" charset="-128"/>
              <a:cs typeface="Meiryo" charset="-128"/>
            </a:endParaRPr>
          </a:p>
          <a:p>
            <a:pPr algn="r"/>
            <a:r>
              <a:rPr lang="ja-JP" altLang="en-US" sz="1100" b="1" dirty="0">
                <a:solidFill>
                  <a:schemeClr val="accent6">
                    <a:lumMod val="75000"/>
                  </a:schemeClr>
                </a:solidFill>
                <a:latin typeface="Meiryo" charset="-128"/>
                <a:ea typeface="Meiryo" charset="-128"/>
                <a:cs typeface="Meiryo" charset="-128"/>
              </a:rPr>
              <a:t>ソリューション</a:t>
            </a:r>
            <a:endParaRPr kumimoji="1" lang="ja-JP" altLang="en-US" sz="1100" b="1" dirty="0">
              <a:solidFill>
                <a:schemeClr val="accent6">
                  <a:lumMod val="75000"/>
                </a:schemeClr>
              </a:solidFill>
              <a:latin typeface="Meiryo" charset="-128"/>
              <a:ea typeface="Meiryo" charset="-128"/>
              <a:cs typeface="Meiryo" charset="-128"/>
            </a:endParaRPr>
          </a:p>
        </p:txBody>
      </p:sp>
      <p:sp>
        <p:nvSpPr>
          <p:cNvPr id="26" name="テキスト ボックス 25"/>
          <p:cNvSpPr txBox="1"/>
          <p:nvPr/>
        </p:nvSpPr>
        <p:spPr>
          <a:xfrm>
            <a:off x="690315" y="2896698"/>
            <a:ext cx="902811" cy="523220"/>
          </a:xfrm>
          <a:prstGeom prst="rect">
            <a:avLst/>
          </a:prstGeom>
          <a:noFill/>
        </p:spPr>
        <p:txBody>
          <a:bodyPr wrap="none" rtlCol="0">
            <a:spAutoFit/>
          </a:bodyPr>
          <a:lstStyle/>
          <a:p>
            <a:pPr algn="r"/>
            <a:r>
              <a:rPr kumimoji="1" lang="ja-JP" altLang="en-US" sz="1400" b="1" dirty="0">
                <a:solidFill>
                  <a:schemeClr val="accent3">
                    <a:lumMod val="75000"/>
                  </a:schemeClr>
                </a:solidFill>
                <a:latin typeface="Meiryo" charset="-128"/>
                <a:ea typeface="Meiryo" charset="-128"/>
                <a:cs typeface="Meiryo" charset="-128"/>
              </a:rPr>
              <a:t>認識系</a:t>
            </a:r>
            <a:endParaRPr kumimoji="1" lang="en-US" altLang="ja-JP" sz="1400" b="1" dirty="0">
              <a:solidFill>
                <a:schemeClr val="accent3">
                  <a:lumMod val="75000"/>
                </a:schemeClr>
              </a:solidFill>
              <a:latin typeface="Meiryo" charset="-128"/>
              <a:ea typeface="Meiryo" charset="-128"/>
              <a:cs typeface="Meiryo" charset="-128"/>
            </a:endParaRPr>
          </a:p>
          <a:p>
            <a:pPr algn="r"/>
            <a:r>
              <a:rPr lang="ja-JP" altLang="en-US" sz="1400" b="1" dirty="0">
                <a:solidFill>
                  <a:schemeClr val="accent3">
                    <a:lumMod val="75000"/>
                  </a:schemeClr>
                </a:solidFill>
                <a:latin typeface="Meiryo" charset="-128"/>
                <a:ea typeface="Meiryo" charset="-128"/>
                <a:cs typeface="Meiryo" charset="-128"/>
              </a:rPr>
              <a:t>サービス</a:t>
            </a:r>
            <a:endParaRPr kumimoji="1" lang="ja-JP" altLang="en-US" sz="1400" b="1" dirty="0">
              <a:solidFill>
                <a:schemeClr val="accent3">
                  <a:lumMod val="75000"/>
                </a:schemeClr>
              </a:solidFill>
              <a:latin typeface="Meiryo" charset="-128"/>
              <a:ea typeface="Meiryo" charset="-128"/>
              <a:cs typeface="Meiryo" charset="-128"/>
            </a:endParaRPr>
          </a:p>
        </p:txBody>
      </p:sp>
      <p:sp>
        <p:nvSpPr>
          <p:cNvPr id="27" name="テキスト ボックス 26"/>
          <p:cNvSpPr txBox="1"/>
          <p:nvPr/>
        </p:nvSpPr>
        <p:spPr>
          <a:xfrm>
            <a:off x="690315" y="4093838"/>
            <a:ext cx="902811" cy="307777"/>
          </a:xfrm>
          <a:prstGeom prst="rect">
            <a:avLst/>
          </a:prstGeom>
          <a:noFill/>
        </p:spPr>
        <p:txBody>
          <a:bodyPr wrap="none" rtlCol="0">
            <a:spAutoFit/>
          </a:bodyPr>
          <a:lstStyle/>
          <a:p>
            <a:r>
              <a:rPr kumimoji="1" lang="ja-JP" altLang="en-US" sz="1400" b="1" dirty="0">
                <a:solidFill>
                  <a:srgbClr val="0070C0"/>
                </a:solidFill>
                <a:latin typeface="Meiryo" charset="-128"/>
                <a:ea typeface="Meiryo" charset="-128"/>
                <a:cs typeface="Meiryo" charset="-128"/>
              </a:rPr>
              <a:t>学習基盤</a:t>
            </a:r>
          </a:p>
        </p:txBody>
      </p:sp>
      <p:sp>
        <p:nvSpPr>
          <p:cNvPr id="28" name="テキスト ボックス 27"/>
          <p:cNvSpPr txBox="1"/>
          <p:nvPr/>
        </p:nvSpPr>
        <p:spPr>
          <a:xfrm>
            <a:off x="506974" y="5100674"/>
            <a:ext cx="1082348" cy="523220"/>
          </a:xfrm>
          <a:prstGeom prst="rect">
            <a:avLst/>
          </a:prstGeom>
          <a:noFill/>
        </p:spPr>
        <p:txBody>
          <a:bodyPr wrap="none" rtlCol="0">
            <a:spAutoFit/>
          </a:bodyPr>
          <a:lstStyle/>
          <a:p>
            <a:r>
              <a:rPr kumimoji="1" lang="ja-JP" altLang="en-US" sz="1400" b="1" dirty="0">
                <a:solidFill>
                  <a:srgbClr val="7030A0"/>
                </a:solidFill>
                <a:latin typeface="Meiryo" charset="-128"/>
                <a:ea typeface="Meiryo" charset="-128"/>
                <a:cs typeface="Meiryo" charset="-128"/>
              </a:rPr>
              <a:t>知識ベース</a:t>
            </a:r>
            <a:endParaRPr kumimoji="1" lang="en-US" altLang="ja-JP" sz="1400" b="1" dirty="0">
              <a:solidFill>
                <a:srgbClr val="7030A0"/>
              </a:solidFill>
              <a:latin typeface="Meiryo" charset="-128"/>
              <a:ea typeface="Meiryo" charset="-128"/>
              <a:cs typeface="Meiryo" charset="-128"/>
            </a:endParaRPr>
          </a:p>
          <a:p>
            <a:r>
              <a:rPr lang="ja-JP" altLang="en-US" sz="1400" b="1" dirty="0">
                <a:solidFill>
                  <a:srgbClr val="7030A0"/>
                </a:solidFill>
                <a:latin typeface="Meiryo" charset="-128"/>
                <a:ea typeface="Meiryo" charset="-128"/>
                <a:cs typeface="Meiryo" charset="-128"/>
              </a:rPr>
              <a:t>学習データ</a:t>
            </a:r>
            <a:endParaRPr kumimoji="1" lang="ja-JP" altLang="en-US" sz="1400" b="1" dirty="0">
              <a:solidFill>
                <a:srgbClr val="7030A0"/>
              </a:solidFill>
              <a:latin typeface="Meiryo" charset="-128"/>
              <a:ea typeface="Meiryo" charset="-128"/>
              <a:cs typeface="Meiryo" charset="-128"/>
            </a:endParaRPr>
          </a:p>
        </p:txBody>
      </p:sp>
      <p:sp>
        <p:nvSpPr>
          <p:cNvPr id="30" name="テキスト ボックス 29"/>
          <p:cNvSpPr txBox="1"/>
          <p:nvPr/>
        </p:nvSpPr>
        <p:spPr>
          <a:xfrm>
            <a:off x="355334" y="2773184"/>
            <a:ext cx="400110" cy="1887696"/>
          </a:xfrm>
          <a:prstGeom prst="rect">
            <a:avLst/>
          </a:prstGeom>
          <a:noFill/>
        </p:spPr>
        <p:txBody>
          <a:bodyPr vert="eaVert" wrap="none" rtlCol="0">
            <a:spAutoFit/>
          </a:bodyPr>
          <a:lstStyle/>
          <a:p>
            <a:pPr algn="ctr"/>
            <a:r>
              <a:rPr lang="ja-JP" altLang="en-US" sz="1400">
                <a:solidFill>
                  <a:schemeClr val="accent6">
                    <a:lumMod val="50000"/>
                  </a:schemeClr>
                </a:solidFill>
                <a:latin typeface="Meiryo" charset="-128"/>
                <a:ea typeface="Meiryo" charset="-128"/>
                <a:cs typeface="Meiryo" charset="-128"/>
              </a:rPr>
              <a:t>ＡＩ</a:t>
            </a:r>
            <a:r>
              <a:rPr kumimoji="1" lang="ja-JP" altLang="en-US" sz="1400">
                <a:solidFill>
                  <a:schemeClr val="accent6">
                    <a:lumMod val="50000"/>
                  </a:schemeClr>
                </a:solidFill>
                <a:latin typeface="Meiryo" charset="-128"/>
                <a:ea typeface="Meiryo" charset="-128"/>
                <a:cs typeface="Meiryo" charset="-128"/>
              </a:rPr>
              <a:t>プラットフォーム</a:t>
            </a:r>
            <a:endParaRPr kumimoji="1" lang="ja-JP" altLang="en-US" sz="1400" dirty="0">
              <a:solidFill>
                <a:schemeClr val="accent6">
                  <a:lumMod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58263098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人工知能の可能性と限界</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74611747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91A26C41-E344-C240-97E0-CAC6FEE61F4B}"/>
              </a:ext>
            </a:extLst>
          </p:cNvPr>
          <p:cNvSpPr/>
          <p:nvPr/>
        </p:nvSpPr>
        <p:spPr>
          <a:xfrm>
            <a:off x="191437" y="878966"/>
            <a:ext cx="8780202" cy="2778634"/>
          </a:xfrm>
          <a:prstGeom prst="rect">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0A8578C6-C19D-4543-B166-196C6A6D742C}"/>
              </a:ext>
            </a:extLst>
          </p:cNvPr>
          <p:cNvSpPr/>
          <p:nvPr/>
        </p:nvSpPr>
        <p:spPr>
          <a:xfrm>
            <a:off x="195645" y="3657599"/>
            <a:ext cx="4387997" cy="2778634"/>
          </a:xfrm>
          <a:prstGeom prst="rect">
            <a:avLst/>
          </a:pr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10C01212-7526-A948-9AEF-BA03FFDA454A}"/>
              </a:ext>
            </a:extLst>
          </p:cNvPr>
          <p:cNvSpPr/>
          <p:nvPr/>
        </p:nvSpPr>
        <p:spPr>
          <a:xfrm>
            <a:off x="4583642" y="3657599"/>
            <a:ext cx="4387997" cy="2778634"/>
          </a:xfrm>
          <a:prstGeom prst="rect">
            <a:avLst/>
          </a:prstGeom>
          <a:solidFill>
            <a:srgbClr val="C0504D"/>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DC8D3551-FB92-C04B-BEB3-CFE8122E17F8}"/>
              </a:ext>
            </a:extLst>
          </p:cNvPr>
          <p:cNvSpPr>
            <a:spLocks noGrp="1"/>
          </p:cNvSpPr>
          <p:nvPr>
            <p:ph type="title"/>
          </p:nvPr>
        </p:nvSpPr>
        <p:spPr/>
        <p:txBody>
          <a:bodyPr/>
          <a:lstStyle/>
          <a:p>
            <a:r>
              <a:rPr kumimoji="1" lang="en-US" altLang="ja-JP" dirty="0"/>
              <a:t>AI</a:t>
            </a:r>
            <a:r>
              <a:rPr kumimoji="1" lang="ja-JP" altLang="en-US"/>
              <a:t>の役割と人間の関係</a:t>
            </a:r>
          </a:p>
        </p:txBody>
      </p:sp>
      <p:sp>
        <p:nvSpPr>
          <p:cNvPr id="18" name="テキスト ボックス 17">
            <a:extLst>
              <a:ext uri="{FF2B5EF4-FFF2-40B4-BE49-F238E27FC236}">
                <a16:creationId xmlns:a16="http://schemas.microsoft.com/office/drawing/2014/main" id="{B8ADB7C5-4DEC-874A-8D06-220B502168EA}"/>
              </a:ext>
            </a:extLst>
          </p:cNvPr>
          <p:cNvSpPr txBox="1"/>
          <p:nvPr/>
        </p:nvSpPr>
        <p:spPr>
          <a:xfrm>
            <a:off x="3556337" y="1059374"/>
            <a:ext cx="2031325"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多様性の拡大</a:t>
            </a:r>
          </a:p>
        </p:txBody>
      </p:sp>
      <p:sp>
        <p:nvSpPr>
          <p:cNvPr id="19" name="テキスト ボックス 18">
            <a:extLst>
              <a:ext uri="{FF2B5EF4-FFF2-40B4-BE49-F238E27FC236}">
                <a16:creationId xmlns:a16="http://schemas.microsoft.com/office/drawing/2014/main" id="{2046A7DB-008C-BD40-A9C9-17B888555643}"/>
              </a:ext>
            </a:extLst>
          </p:cNvPr>
          <p:cNvSpPr txBox="1"/>
          <p:nvPr/>
        </p:nvSpPr>
        <p:spPr>
          <a:xfrm>
            <a:off x="376061" y="3801187"/>
            <a:ext cx="2031325" cy="830997"/>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知的単純労働</a:t>
            </a:r>
            <a:endParaRPr kumimoji="1" lang="en-US" altLang="ja-JP" sz="2400" b="1" dirty="0">
              <a:solidFill>
                <a:schemeClr val="bg1"/>
              </a:solidFill>
              <a:latin typeface="Meiryo" panose="020B0604030504040204" pitchFamily="34" charset="-128"/>
              <a:ea typeface="Meiryo" panose="020B0604030504040204" pitchFamily="34" charset="-128"/>
            </a:endParaRPr>
          </a:p>
          <a:p>
            <a:r>
              <a:rPr kumimoji="1" lang="ja-JP" altLang="en-US" sz="2400" b="1">
                <a:solidFill>
                  <a:schemeClr val="bg1"/>
                </a:solidFill>
                <a:latin typeface="Meiryo" panose="020B0604030504040204" pitchFamily="34" charset="-128"/>
                <a:ea typeface="Meiryo" panose="020B0604030504040204" pitchFamily="34" charset="-128"/>
              </a:rPr>
              <a:t>からの解放</a:t>
            </a:r>
          </a:p>
        </p:txBody>
      </p:sp>
      <p:sp>
        <p:nvSpPr>
          <p:cNvPr id="20" name="テキスト ボックス 19">
            <a:extLst>
              <a:ext uri="{FF2B5EF4-FFF2-40B4-BE49-F238E27FC236}">
                <a16:creationId xmlns:a16="http://schemas.microsoft.com/office/drawing/2014/main" id="{4C13C141-78F9-744E-8CBD-969C187DEEFA}"/>
              </a:ext>
            </a:extLst>
          </p:cNvPr>
          <p:cNvSpPr txBox="1"/>
          <p:nvPr/>
        </p:nvSpPr>
        <p:spPr>
          <a:xfrm>
            <a:off x="6139573" y="3800420"/>
            <a:ext cx="2646878" cy="830997"/>
          </a:xfrm>
          <a:prstGeom prst="rect">
            <a:avLst/>
          </a:prstGeom>
          <a:noFill/>
        </p:spPr>
        <p:txBody>
          <a:bodyPr wrap="none" rtlCol="0">
            <a:spAutoFit/>
          </a:bodyPr>
          <a:lstStyle/>
          <a:p>
            <a:pPr algn="r"/>
            <a:r>
              <a:rPr kumimoji="1" lang="ja-JP" altLang="en-US" sz="2400" b="1">
                <a:solidFill>
                  <a:schemeClr val="bg1"/>
                </a:solidFill>
                <a:latin typeface="Meiryo" panose="020B0604030504040204" pitchFamily="34" charset="-128"/>
                <a:ea typeface="Meiryo" panose="020B0604030504040204" pitchFamily="34" charset="-128"/>
              </a:rPr>
              <a:t>複雑な業務の</a:t>
            </a:r>
            <a:endParaRPr kumimoji="1" lang="en-US" altLang="ja-JP" sz="2400" b="1" dirty="0">
              <a:solidFill>
                <a:schemeClr val="bg1"/>
              </a:solidFill>
              <a:latin typeface="Meiryo" panose="020B0604030504040204" pitchFamily="34" charset="-128"/>
              <a:ea typeface="Meiryo" panose="020B0604030504040204" pitchFamily="34" charset="-128"/>
            </a:endParaRPr>
          </a:p>
          <a:p>
            <a:pPr algn="r"/>
            <a:r>
              <a:rPr kumimoji="1" lang="ja-JP" altLang="en-US" sz="2400" b="1">
                <a:solidFill>
                  <a:schemeClr val="bg1"/>
                </a:solidFill>
                <a:latin typeface="Meiryo" panose="020B0604030504040204" pitchFamily="34" charset="-128"/>
                <a:ea typeface="Meiryo" panose="020B0604030504040204" pitchFamily="34" charset="-128"/>
              </a:rPr>
              <a:t>効率と品質の向上</a:t>
            </a:r>
          </a:p>
        </p:txBody>
      </p:sp>
      <p:sp>
        <p:nvSpPr>
          <p:cNvPr id="21" name="テキスト ボックス 20">
            <a:extLst>
              <a:ext uri="{FF2B5EF4-FFF2-40B4-BE49-F238E27FC236}">
                <a16:creationId xmlns:a16="http://schemas.microsoft.com/office/drawing/2014/main" id="{4F803C15-7CFE-7541-86EC-6A68F35375A4}"/>
              </a:ext>
            </a:extLst>
          </p:cNvPr>
          <p:cNvSpPr txBox="1"/>
          <p:nvPr/>
        </p:nvSpPr>
        <p:spPr>
          <a:xfrm>
            <a:off x="344786" y="1559970"/>
            <a:ext cx="3467616" cy="584775"/>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自分とは異なる能力やスキルを</a:t>
            </a:r>
            <a:endParaRPr kumimoji="1" lang="en-US" altLang="ja-JP" sz="1600" b="1" dirty="0">
              <a:solidFill>
                <a:schemeClr val="bg1"/>
              </a:solidFill>
              <a:latin typeface="Meiryo" panose="020B0604030504040204" pitchFamily="34" charset="-128"/>
              <a:ea typeface="Meiryo" panose="020B0604030504040204" pitchFamily="34" charset="-128"/>
            </a:endParaRPr>
          </a:p>
          <a:p>
            <a:r>
              <a:rPr kumimoji="1" lang="ja-JP" altLang="en-US" sz="1600" b="1">
                <a:solidFill>
                  <a:schemeClr val="bg1"/>
                </a:solidFill>
                <a:latin typeface="Meiryo" panose="020B0604030504040204" pitchFamily="34" charset="-128"/>
                <a:ea typeface="Meiryo" panose="020B0604030504040204" pitchFamily="34" charset="-128"/>
              </a:rPr>
              <a:t>持つものとの協力で問題を解決する</a:t>
            </a:r>
          </a:p>
        </p:txBody>
      </p:sp>
      <p:pic>
        <p:nvPicPr>
          <p:cNvPr id="3" name="図 2">
            <a:extLst>
              <a:ext uri="{FF2B5EF4-FFF2-40B4-BE49-F238E27FC236}">
                <a16:creationId xmlns:a16="http://schemas.microsoft.com/office/drawing/2014/main" id="{030DD395-8805-F34D-85C5-5ED2D5C27F3D}"/>
              </a:ext>
            </a:extLst>
          </p:cNvPr>
          <p:cNvPicPr>
            <a:picLocks noChangeAspect="1"/>
          </p:cNvPicPr>
          <p:nvPr/>
        </p:nvPicPr>
        <p:blipFill>
          <a:blip r:embed="rId2"/>
          <a:stretch>
            <a:fillRect/>
          </a:stretch>
        </p:blipFill>
        <p:spPr>
          <a:xfrm>
            <a:off x="3553531" y="1782424"/>
            <a:ext cx="1927878" cy="2440353"/>
          </a:xfrm>
          <a:prstGeom prst="rect">
            <a:avLst/>
          </a:prstGeom>
          <a:effectLst>
            <a:outerShdw blurRad="50800" dist="38100" dir="2700000" algn="tl" rotWithShape="0">
              <a:prstClr val="black">
                <a:alpha val="40000"/>
              </a:prstClr>
            </a:outerShdw>
          </a:effectLst>
        </p:spPr>
      </p:pic>
      <p:sp>
        <p:nvSpPr>
          <p:cNvPr id="29" name="テキスト ボックス 28">
            <a:extLst>
              <a:ext uri="{FF2B5EF4-FFF2-40B4-BE49-F238E27FC236}">
                <a16:creationId xmlns:a16="http://schemas.microsoft.com/office/drawing/2014/main" id="{97D3C082-D2C2-5B42-B39E-B5F139A32335}"/>
              </a:ext>
            </a:extLst>
          </p:cNvPr>
          <p:cNvSpPr txBox="1"/>
          <p:nvPr/>
        </p:nvSpPr>
        <p:spPr>
          <a:xfrm>
            <a:off x="376060" y="5686646"/>
            <a:ext cx="1826141" cy="584775"/>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ウエブ情報の収集</a:t>
            </a:r>
            <a:endParaRPr kumimoji="1"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提携記事の作成</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8A2C32C2-888B-5147-9754-18B0A83262DB}"/>
              </a:ext>
            </a:extLst>
          </p:cNvPr>
          <p:cNvSpPr txBox="1"/>
          <p:nvPr/>
        </p:nvSpPr>
        <p:spPr>
          <a:xfrm>
            <a:off x="376060" y="4759199"/>
            <a:ext cx="2031325" cy="830997"/>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勤怠管理</a:t>
            </a:r>
            <a:endParaRPr kumimoji="1"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書類作成</a:t>
            </a:r>
            <a:endParaRPr lang="en-US" altLang="ja-JP" sz="1600" dirty="0">
              <a:solidFill>
                <a:schemeClr val="bg1"/>
              </a:solidFill>
              <a:latin typeface="Meiryo" panose="020B0604030504040204" pitchFamily="34" charset="-128"/>
              <a:ea typeface="Meiryo" panose="020B0604030504040204" pitchFamily="34" charset="-128"/>
            </a:endParaRPr>
          </a:p>
          <a:p>
            <a:r>
              <a:rPr kumimoji="1" lang="ja-JP" altLang="en-US" sz="1600">
                <a:solidFill>
                  <a:schemeClr val="bg1"/>
                </a:solidFill>
                <a:latin typeface="Meiryo" panose="020B0604030504040204" pitchFamily="34" charset="-128"/>
                <a:ea typeface="Meiryo" panose="020B0604030504040204" pitchFamily="34" charset="-128"/>
              </a:rPr>
              <a:t>工事現場の進捗管理</a:t>
            </a:r>
          </a:p>
        </p:txBody>
      </p:sp>
      <p:sp>
        <p:nvSpPr>
          <p:cNvPr id="31" name="テキスト ボックス 30">
            <a:extLst>
              <a:ext uri="{FF2B5EF4-FFF2-40B4-BE49-F238E27FC236}">
                <a16:creationId xmlns:a16="http://schemas.microsoft.com/office/drawing/2014/main" id="{FCF9BC13-F865-2C41-BFE3-C8F7AEBDB8EE}"/>
              </a:ext>
            </a:extLst>
          </p:cNvPr>
          <p:cNvSpPr txBox="1"/>
          <p:nvPr/>
        </p:nvSpPr>
        <p:spPr>
          <a:xfrm>
            <a:off x="2966075" y="5005421"/>
            <a:ext cx="1210588" cy="584775"/>
          </a:xfrm>
          <a:prstGeom prst="rect">
            <a:avLst/>
          </a:prstGeom>
          <a:noFill/>
        </p:spPr>
        <p:txBody>
          <a:bodyPr wrap="none" rtlCol="0">
            <a:spAutoFit/>
          </a:bodyPr>
          <a:lstStyle/>
          <a:p>
            <a:r>
              <a:rPr lang="ja-JP" altLang="en-US" sz="1600">
                <a:solidFill>
                  <a:schemeClr val="bg1"/>
                </a:solidFill>
                <a:latin typeface="Meiryo" panose="020B0604030504040204" pitchFamily="34" charset="-128"/>
                <a:ea typeface="Meiryo" panose="020B0604030504040204" pitchFamily="34" charset="-128"/>
              </a:rPr>
              <a:t>施設の警備</a:t>
            </a:r>
            <a:endParaRPr lang="en-US" altLang="ja-JP" sz="1600" dirty="0">
              <a:solidFill>
                <a:schemeClr val="bg1"/>
              </a:solidFill>
              <a:latin typeface="Meiryo" panose="020B0604030504040204" pitchFamily="34" charset="-128"/>
              <a:ea typeface="Meiryo" panose="020B0604030504040204" pitchFamily="34" charset="-128"/>
            </a:endParaRPr>
          </a:p>
          <a:p>
            <a:r>
              <a:rPr kumimoji="1" lang="ja-JP" altLang="en-US" sz="1600">
                <a:solidFill>
                  <a:schemeClr val="bg1"/>
                </a:solidFill>
                <a:latin typeface="Meiryo" panose="020B0604030504040204" pitchFamily="34" charset="-128"/>
                <a:ea typeface="Meiryo" panose="020B0604030504040204" pitchFamily="34" charset="-128"/>
              </a:rPr>
              <a:t>防犯や防火</a:t>
            </a:r>
          </a:p>
        </p:txBody>
      </p:sp>
      <p:sp>
        <p:nvSpPr>
          <p:cNvPr id="32" name="テキスト ボックス 31">
            <a:extLst>
              <a:ext uri="{FF2B5EF4-FFF2-40B4-BE49-F238E27FC236}">
                <a16:creationId xmlns:a16="http://schemas.microsoft.com/office/drawing/2014/main" id="{080AC2BC-4EF2-624C-9F58-B3346A942AA0}"/>
              </a:ext>
            </a:extLst>
          </p:cNvPr>
          <p:cNvSpPr txBox="1"/>
          <p:nvPr/>
        </p:nvSpPr>
        <p:spPr>
          <a:xfrm>
            <a:off x="6973072" y="5935994"/>
            <a:ext cx="1826141" cy="338554"/>
          </a:xfrm>
          <a:prstGeom prst="rect">
            <a:avLst/>
          </a:prstGeom>
          <a:noFill/>
        </p:spPr>
        <p:txBody>
          <a:bodyPr wrap="none" rtlCol="0">
            <a:spAutoFit/>
          </a:bodyPr>
          <a:lstStyle/>
          <a:p>
            <a:pPr algn="r"/>
            <a:r>
              <a:rPr lang="ja-JP" altLang="en-US" sz="1600">
                <a:solidFill>
                  <a:schemeClr val="bg1"/>
                </a:solidFill>
                <a:latin typeface="Meiryo" panose="020B0604030504040204" pitchFamily="34" charset="-128"/>
                <a:ea typeface="Meiryo" panose="020B0604030504040204" pitchFamily="34" charset="-128"/>
              </a:rPr>
              <a:t>ケアプランの作成</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0F44CF63-C3D5-C640-9ED1-9823EE1B07B6}"/>
              </a:ext>
            </a:extLst>
          </p:cNvPr>
          <p:cNvSpPr txBox="1"/>
          <p:nvPr/>
        </p:nvSpPr>
        <p:spPr>
          <a:xfrm>
            <a:off x="6562703" y="4759199"/>
            <a:ext cx="2236510" cy="584775"/>
          </a:xfrm>
          <a:prstGeom prst="rect">
            <a:avLst/>
          </a:prstGeom>
          <a:noFill/>
        </p:spPr>
        <p:txBody>
          <a:bodyPr wrap="none" rtlCol="0">
            <a:spAutoFit/>
          </a:bodyPr>
          <a:lstStyle/>
          <a:p>
            <a:pPr algn="r"/>
            <a:r>
              <a:rPr lang="ja-JP" altLang="en-US" sz="1600">
                <a:solidFill>
                  <a:schemeClr val="bg1"/>
                </a:solidFill>
                <a:latin typeface="Meiryo" panose="020B0604030504040204" pitchFamily="34" charset="-128"/>
                <a:ea typeface="Meiryo" panose="020B0604030504040204" pitchFamily="34" charset="-128"/>
              </a:rPr>
              <a:t>財務情報の収集と分析</a:t>
            </a:r>
            <a:endParaRPr lang="en-US" altLang="ja-JP" sz="1600" dirty="0">
              <a:solidFill>
                <a:schemeClr val="bg1"/>
              </a:solidFill>
              <a:latin typeface="Meiryo" panose="020B0604030504040204" pitchFamily="34" charset="-128"/>
              <a:ea typeface="Meiryo" panose="020B0604030504040204" pitchFamily="34" charset="-128"/>
            </a:endParaRPr>
          </a:p>
          <a:p>
            <a:pPr algn="r"/>
            <a:r>
              <a:rPr lang="ja-JP" altLang="en-US" sz="1600">
                <a:solidFill>
                  <a:schemeClr val="bg1"/>
                </a:solidFill>
                <a:latin typeface="Meiryo" panose="020B0604030504040204" pitchFamily="34" charset="-128"/>
                <a:ea typeface="Meiryo" panose="020B0604030504040204" pitchFamily="34" charset="-128"/>
              </a:rPr>
              <a:t>報告書の作成</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9617A420-7BF8-E644-87D1-4B3E19D02EF7}"/>
              </a:ext>
            </a:extLst>
          </p:cNvPr>
          <p:cNvSpPr txBox="1"/>
          <p:nvPr/>
        </p:nvSpPr>
        <p:spPr>
          <a:xfrm>
            <a:off x="4725148" y="5018812"/>
            <a:ext cx="1620957" cy="584775"/>
          </a:xfrm>
          <a:prstGeom prst="rect">
            <a:avLst/>
          </a:prstGeom>
          <a:noFill/>
        </p:spPr>
        <p:txBody>
          <a:bodyPr wrap="none" rtlCol="0">
            <a:spAutoFit/>
          </a:bodyPr>
          <a:lstStyle/>
          <a:p>
            <a:pPr algn="r"/>
            <a:r>
              <a:rPr lang="ja-JP" altLang="en-US" sz="1600">
                <a:solidFill>
                  <a:schemeClr val="bg1"/>
                </a:solidFill>
                <a:latin typeface="Meiryo" panose="020B0604030504040204" pitchFamily="34" charset="-128"/>
                <a:ea typeface="Meiryo" panose="020B0604030504040204" pitchFamily="34" charset="-128"/>
              </a:rPr>
              <a:t>治療方針の策定</a:t>
            </a:r>
            <a:endParaRPr lang="en-US" altLang="ja-JP" sz="1600" dirty="0">
              <a:solidFill>
                <a:schemeClr val="bg1"/>
              </a:solidFill>
              <a:latin typeface="Meiryo" panose="020B0604030504040204" pitchFamily="34" charset="-128"/>
              <a:ea typeface="Meiryo" panose="020B0604030504040204" pitchFamily="34" charset="-128"/>
            </a:endParaRPr>
          </a:p>
          <a:p>
            <a:pPr algn="r"/>
            <a:r>
              <a:rPr lang="ja-JP" altLang="en-US" sz="1600">
                <a:solidFill>
                  <a:schemeClr val="bg1"/>
                </a:solidFill>
                <a:latin typeface="Meiryo" panose="020B0604030504040204" pitchFamily="34" charset="-128"/>
                <a:ea typeface="Meiryo" panose="020B0604030504040204" pitchFamily="34" charset="-128"/>
              </a:rPr>
              <a:t>カルテの作成</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F0D7E450-0985-D049-952B-A18C9D25C1FC}"/>
              </a:ext>
            </a:extLst>
          </p:cNvPr>
          <p:cNvSpPr txBox="1"/>
          <p:nvPr/>
        </p:nvSpPr>
        <p:spPr>
          <a:xfrm>
            <a:off x="5536718" y="1559970"/>
            <a:ext cx="3262495" cy="584775"/>
          </a:xfrm>
          <a:prstGeom prst="rect">
            <a:avLst/>
          </a:prstGeom>
          <a:noFill/>
        </p:spPr>
        <p:txBody>
          <a:bodyPr wrap="none" rtlCol="0">
            <a:spAutoFit/>
          </a:bodyPr>
          <a:lstStyle/>
          <a:p>
            <a:pPr algn="r"/>
            <a:r>
              <a:rPr kumimoji="1" lang="ja-JP" altLang="en-US" sz="1600" b="1">
                <a:solidFill>
                  <a:schemeClr val="bg1"/>
                </a:solidFill>
                <a:latin typeface="Meiryo" panose="020B0604030504040204" pitchFamily="34" charset="-128"/>
                <a:ea typeface="Meiryo" panose="020B0604030504040204" pitchFamily="34" charset="-128"/>
              </a:rPr>
              <a:t>自分とは異なる視点や洞察を得て</a:t>
            </a:r>
            <a:endParaRPr kumimoji="1" lang="en-US" altLang="ja-JP" sz="1600" b="1" dirty="0">
              <a:solidFill>
                <a:schemeClr val="bg1"/>
              </a:solidFill>
              <a:latin typeface="Meiryo" panose="020B0604030504040204" pitchFamily="34" charset="-128"/>
              <a:ea typeface="Meiryo" panose="020B0604030504040204" pitchFamily="34" charset="-128"/>
            </a:endParaRPr>
          </a:p>
          <a:p>
            <a:pPr algn="r"/>
            <a:r>
              <a:rPr lang="ja-JP" altLang="en-US" sz="1600" b="1">
                <a:solidFill>
                  <a:schemeClr val="bg1"/>
                </a:solidFill>
                <a:latin typeface="Meiryo" panose="020B0604030504040204" pitchFamily="34" charset="-128"/>
                <a:ea typeface="Meiryo" panose="020B0604030504040204" pitchFamily="34" charset="-128"/>
              </a:rPr>
              <a:t>イノベーションを生みだす</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38" name="正方形/長方形 37">
            <a:extLst>
              <a:ext uri="{FF2B5EF4-FFF2-40B4-BE49-F238E27FC236}">
                <a16:creationId xmlns:a16="http://schemas.microsoft.com/office/drawing/2014/main" id="{37A1CE9E-B72C-B84B-9895-338E5B258128}"/>
              </a:ext>
            </a:extLst>
          </p:cNvPr>
          <p:cNvSpPr/>
          <p:nvPr/>
        </p:nvSpPr>
        <p:spPr>
          <a:xfrm>
            <a:off x="2966075" y="5693739"/>
            <a:ext cx="1210588" cy="584775"/>
          </a:xfrm>
          <a:prstGeom prst="rect">
            <a:avLst/>
          </a:prstGeom>
        </p:spPr>
        <p:txBody>
          <a:bodyPr wrap="none">
            <a:spAutoFit/>
          </a:bodyPr>
          <a:lstStyle/>
          <a:p>
            <a:r>
              <a:rPr lang="ja-JP" altLang="en-US" sz="1600">
                <a:solidFill>
                  <a:schemeClr val="bg1"/>
                </a:solidFill>
                <a:latin typeface="Meiryo" panose="020B0604030504040204" pitchFamily="34" charset="-128"/>
                <a:ea typeface="Meiryo" panose="020B0604030504040204" pitchFamily="34" charset="-128"/>
              </a:rPr>
              <a:t>通訳や翻訳</a:t>
            </a:r>
            <a:endParaRPr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判例検索</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39" name="正方形/長方形 38">
            <a:extLst>
              <a:ext uri="{FF2B5EF4-FFF2-40B4-BE49-F238E27FC236}">
                <a16:creationId xmlns:a16="http://schemas.microsoft.com/office/drawing/2014/main" id="{C8CBDF7F-ADAA-2A4D-ADDC-A7776E3D8EEE}"/>
              </a:ext>
            </a:extLst>
          </p:cNvPr>
          <p:cNvSpPr/>
          <p:nvPr/>
        </p:nvSpPr>
        <p:spPr>
          <a:xfrm>
            <a:off x="3166623" y="4270217"/>
            <a:ext cx="1005403" cy="584775"/>
          </a:xfrm>
          <a:prstGeom prst="rect">
            <a:avLst/>
          </a:prstGeom>
        </p:spPr>
        <p:txBody>
          <a:bodyPr wrap="none">
            <a:spAutoFit/>
          </a:bodyPr>
          <a:lstStyle/>
          <a:p>
            <a:r>
              <a:rPr lang="ja-JP" altLang="en-US" sz="1600">
                <a:solidFill>
                  <a:schemeClr val="bg1"/>
                </a:solidFill>
                <a:latin typeface="Meiryo" panose="020B0604030504040204" pitchFamily="34" charset="-128"/>
                <a:ea typeface="Meiryo" panose="020B0604030504040204" pitchFamily="34" charset="-128"/>
              </a:rPr>
              <a:t>自動運転</a:t>
            </a:r>
            <a:endParaRPr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機器制御</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85194656-01B7-F442-AA7F-7561CF2787AA}"/>
              </a:ext>
            </a:extLst>
          </p:cNvPr>
          <p:cNvSpPr txBox="1"/>
          <p:nvPr/>
        </p:nvSpPr>
        <p:spPr>
          <a:xfrm>
            <a:off x="4725148" y="5939960"/>
            <a:ext cx="1826141" cy="338554"/>
          </a:xfrm>
          <a:prstGeom prst="rect">
            <a:avLst/>
          </a:prstGeom>
          <a:noFill/>
        </p:spPr>
        <p:txBody>
          <a:bodyPr wrap="none" rtlCol="0">
            <a:spAutoFit/>
          </a:bodyPr>
          <a:lstStyle/>
          <a:p>
            <a:pPr algn="r"/>
            <a:r>
              <a:rPr lang="ja-JP" altLang="en-US" sz="1600">
                <a:solidFill>
                  <a:schemeClr val="bg1"/>
                </a:solidFill>
                <a:latin typeface="Meiryo" panose="020B0604030504040204" pitchFamily="34" charset="-128"/>
                <a:ea typeface="Meiryo" panose="020B0604030504040204" pitchFamily="34" charset="-128"/>
              </a:rPr>
              <a:t>商品プランの提案</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9B158F6B-78AE-F140-9484-D0060D86B713}"/>
              </a:ext>
            </a:extLst>
          </p:cNvPr>
          <p:cNvSpPr txBox="1"/>
          <p:nvPr/>
        </p:nvSpPr>
        <p:spPr>
          <a:xfrm>
            <a:off x="7568502" y="5434310"/>
            <a:ext cx="1210588" cy="338554"/>
          </a:xfrm>
          <a:prstGeom prst="rect">
            <a:avLst/>
          </a:prstGeom>
          <a:noFill/>
        </p:spPr>
        <p:txBody>
          <a:bodyPr wrap="none" rtlCol="0">
            <a:spAutoFit/>
          </a:bodyPr>
          <a:lstStyle/>
          <a:p>
            <a:pPr algn="r"/>
            <a:r>
              <a:rPr lang="ja-JP" altLang="en-US" sz="1600">
                <a:solidFill>
                  <a:schemeClr val="bg1"/>
                </a:solidFill>
                <a:latin typeface="Meiryo" panose="020B0604030504040204" pitchFamily="34" charset="-128"/>
                <a:ea typeface="Meiryo" panose="020B0604030504040204" pitchFamily="34" charset="-128"/>
              </a:rPr>
              <a:t>契約書作成</a:t>
            </a:r>
            <a:endParaRPr lang="en-US" altLang="ja-JP" sz="1600" dirty="0">
              <a:solidFill>
                <a:schemeClr val="bg1"/>
              </a:solidFill>
              <a:latin typeface="Meiryo" panose="020B0604030504040204" pitchFamily="34" charset="-128"/>
              <a:ea typeface="Meiryo" panose="020B0604030504040204" pitchFamily="34" charset="-128"/>
            </a:endParaRPr>
          </a:p>
        </p:txBody>
      </p:sp>
      <p:pic>
        <p:nvPicPr>
          <p:cNvPr id="1026" name="Picture 2" descr="沢山の書類に判子を押す人のイラスト">
            <a:extLst>
              <a:ext uri="{FF2B5EF4-FFF2-40B4-BE49-F238E27FC236}">
                <a16:creationId xmlns:a16="http://schemas.microsoft.com/office/drawing/2014/main" id="{4CFAC6D3-CA6D-1E4D-BEB3-62E8AB76EC2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97926" y="4181846"/>
            <a:ext cx="1005402" cy="9339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忙しいビジネスマンのイラスト">
            <a:extLst>
              <a:ext uri="{FF2B5EF4-FFF2-40B4-BE49-F238E27FC236}">
                <a16:creationId xmlns:a16="http://schemas.microsoft.com/office/drawing/2014/main" id="{88C737FE-69CF-D442-A37F-68B507EFD83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268155" y="4068936"/>
            <a:ext cx="768370" cy="78605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グループ化 6">
            <a:extLst>
              <a:ext uri="{FF2B5EF4-FFF2-40B4-BE49-F238E27FC236}">
                <a16:creationId xmlns:a16="http://schemas.microsoft.com/office/drawing/2014/main" id="{0A9B5E89-8F00-E148-9CC1-6C69FDDDE921}"/>
              </a:ext>
            </a:extLst>
          </p:cNvPr>
          <p:cNvGrpSpPr/>
          <p:nvPr/>
        </p:nvGrpSpPr>
        <p:grpSpPr>
          <a:xfrm>
            <a:off x="5364292" y="2047698"/>
            <a:ext cx="3414798" cy="1265813"/>
            <a:chOff x="5364292" y="2047698"/>
            <a:chExt cx="3414798" cy="1265813"/>
          </a:xfrm>
        </p:grpSpPr>
        <p:sp>
          <p:nvSpPr>
            <p:cNvPr id="37" name="テキスト ボックス 36">
              <a:extLst>
                <a:ext uri="{FF2B5EF4-FFF2-40B4-BE49-F238E27FC236}">
                  <a16:creationId xmlns:a16="http://schemas.microsoft.com/office/drawing/2014/main" id="{AF8994C7-9902-744D-93E2-4FFC8DC59F56}"/>
                </a:ext>
              </a:extLst>
            </p:cNvPr>
            <p:cNvSpPr txBox="1"/>
            <p:nvPr/>
          </p:nvSpPr>
          <p:spPr>
            <a:xfrm>
              <a:off x="6132212" y="2482514"/>
              <a:ext cx="2646878" cy="830997"/>
            </a:xfrm>
            <a:prstGeom prst="rect">
              <a:avLst/>
            </a:prstGeom>
            <a:noFill/>
          </p:spPr>
          <p:txBody>
            <a:bodyPr wrap="none" rtlCol="0">
              <a:spAutoFit/>
            </a:bodyPr>
            <a:lstStyle/>
            <a:p>
              <a:pPr algn="r"/>
              <a:r>
                <a:rPr kumimoji="1" lang="ja-JP" altLang="en-US" sz="1600">
                  <a:solidFill>
                    <a:schemeClr val="bg1"/>
                  </a:solidFill>
                  <a:latin typeface="Meiryo" panose="020B0604030504040204" pitchFamily="34" charset="-128"/>
                  <a:ea typeface="Meiryo" panose="020B0604030504040204" pitchFamily="34" charset="-128"/>
                </a:rPr>
                <a:t>短期間での問題解決</a:t>
              </a:r>
              <a:endParaRPr kumimoji="1" lang="en-US" altLang="ja-JP" sz="1600" dirty="0">
                <a:solidFill>
                  <a:schemeClr val="bg1"/>
                </a:solidFill>
                <a:latin typeface="Meiryo" panose="020B0604030504040204" pitchFamily="34" charset="-128"/>
                <a:ea typeface="Meiryo" panose="020B0604030504040204" pitchFamily="34" charset="-128"/>
              </a:endParaRPr>
            </a:p>
            <a:p>
              <a:pPr algn="r"/>
              <a:r>
                <a:rPr lang="ja-JP" altLang="en-US" sz="1600">
                  <a:solidFill>
                    <a:schemeClr val="bg1"/>
                  </a:solidFill>
                  <a:latin typeface="Meiryo" panose="020B0604030504040204" pitchFamily="34" charset="-128"/>
                  <a:ea typeface="Meiryo" panose="020B0604030504040204" pitchFamily="34" charset="-128"/>
                </a:rPr>
                <a:t>試行錯誤の高速化</a:t>
              </a:r>
              <a:endParaRPr lang="en-US" altLang="ja-JP" sz="1600" dirty="0">
                <a:solidFill>
                  <a:schemeClr val="bg1"/>
                </a:solidFill>
                <a:latin typeface="Meiryo" panose="020B0604030504040204" pitchFamily="34" charset="-128"/>
                <a:ea typeface="Meiryo" panose="020B0604030504040204" pitchFamily="34" charset="-128"/>
              </a:endParaRPr>
            </a:p>
            <a:p>
              <a:pPr algn="r"/>
              <a:r>
                <a:rPr lang="ja-JP" altLang="en-US" sz="1600">
                  <a:solidFill>
                    <a:schemeClr val="bg1"/>
                  </a:solidFill>
                  <a:latin typeface="Meiryo" panose="020B0604030504040204" pitchFamily="34" charset="-128"/>
                  <a:ea typeface="Meiryo" panose="020B0604030504040204" pitchFamily="34" charset="-128"/>
                </a:rPr>
                <a:t>新たな関係や組合せの提示</a:t>
              </a:r>
              <a:endParaRPr lang="en-US" altLang="ja-JP" sz="1600" dirty="0">
                <a:solidFill>
                  <a:schemeClr val="bg1"/>
                </a:solidFill>
                <a:latin typeface="Meiryo" panose="020B0604030504040204" pitchFamily="34" charset="-128"/>
                <a:ea typeface="Meiryo" panose="020B0604030504040204" pitchFamily="34" charset="-128"/>
              </a:endParaRPr>
            </a:p>
          </p:txBody>
        </p:sp>
        <p:pic>
          <p:nvPicPr>
            <p:cNvPr id="1030" name="Picture 6" descr="人脈・コネのイラスト">
              <a:extLst>
                <a:ext uri="{FF2B5EF4-FFF2-40B4-BE49-F238E27FC236}">
                  <a16:creationId xmlns:a16="http://schemas.microsoft.com/office/drawing/2014/main" id="{AD18F841-F544-624A-8CD4-1611343D0FD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64292" y="2047698"/>
              <a:ext cx="813088" cy="8263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人工知能のキャラクター">
              <a:extLst>
                <a:ext uri="{FF2B5EF4-FFF2-40B4-BE49-F238E27FC236}">
                  <a16:creationId xmlns:a16="http://schemas.microsoft.com/office/drawing/2014/main" id="{B47A0772-630F-634B-A662-2605A9F6483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604980" y="2415562"/>
              <a:ext cx="463706" cy="5391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6" name="グループ化 5">
            <a:extLst>
              <a:ext uri="{FF2B5EF4-FFF2-40B4-BE49-F238E27FC236}">
                <a16:creationId xmlns:a16="http://schemas.microsoft.com/office/drawing/2014/main" id="{D3CDF274-1FE2-4148-A691-BA420E5F5E8E}"/>
              </a:ext>
            </a:extLst>
          </p:cNvPr>
          <p:cNvGrpSpPr/>
          <p:nvPr/>
        </p:nvGrpSpPr>
        <p:grpSpPr>
          <a:xfrm>
            <a:off x="364910" y="2244787"/>
            <a:ext cx="2914531" cy="1075043"/>
            <a:chOff x="364910" y="2244787"/>
            <a:chExt cx="2914531" cy="1075043"/>
          </a:xfrm>
        </p:grpSpPr>
        <p:sp>
          <p:nvSpPr>
            <p:cNvPr id="35" name="テキスト ボックス 34">
              <a:extLst>
                <a:ext uri="{FF2B5EF4-FFF2-40B4-BE49-F238E27FC236}">
                  <a16:creationId xmlns:a16="http://schemas.microsoft.com/office/drawing/2014/main" id="{2AF275EA-9047-D143-BC98-24961FF1FB7D}"/>
                </a:ext>
              </a:extLst>
            </p:cNvPr>
            <p:cNvSpPr txBox="1"/>
            <p:nvPr/>
          </p:nvSpPr>
          <p:spPr>
            <a:xfrm>
              <a:off x="364910" y="2488833"/>
              <a:ext cx="2031325" cy="830997"/>
            </a:xfrm>
            <a:prstGeom prst="rect">
              <a:avLst/>
            </a:prstGeom>
            <a:noFill/>
          </p:spPr>
          <p:txBody>
            <a:bodyPr wrap="none" rtlCol="0">
              <a:spAutoFit/>
            </a:bodyPr>
            <a:lstStyle/>
            <a:p>
              <a:r>
                <a:rPr lang="ja-JP" altLang="en-US" sz="1600">
                  <a:solidFill>
                    <a:schemeClr val="bg1"/>
                  </a:solidFill>
                  <a:latin typeface="Meiryo" panose="020B0604030504040204" pitchFamily="34" charset="-128"/>
                  <a:ea typeface="Meiryo" panose="020B0604030504040204" pitchFamily="34" charset="-128"/>
                </a:rPr>
                <a:t>専門的なアドバイス</a:t>
              </a:r>
              <a:endParaRPr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質問応答</a:t>
              </a:r>
              <a:endParaRPr lang="en-US" altLang="ja-JP" sz="1600"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医療診断支援</a:t>
              </a:r>
              <a:endParaRPr lang="en-US" altLang="ja-JP" sz="1600" dirty="0">
                <a:solidFill>
                  <a:schemeClr val="bg1"/>
                </a:solidFill>
                <a:latin typeface="Meiryo" panose="020B0604030504040204" pitchFamily="34" charset="-128"/>
                <a:ea typeface="Meiryo" panose="020B0604030504040204" pitchFamily="34" charset="-128"/>
              </a:endParaRPr>
            </a:p>
          </p:txBody>
        </p:sp>
        <p:pic>
          <p:nvPicPr>
            <p:cNvPr id="1034" name="Picture 10" descr="博士のイラスト">
              <a:extLst>
                <a:ext uri="{FF2B5EF4-FFF2-40B4-BE49-F238E27FC236}">
                  <a16:creationId xmlns:a16="http://schemas.microsoft.com/office/drawing/2014/main" id="{E0E25746-963C-B848-995E-48053DB96BB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600627" y="2244787"/>
              <a:ext cx="678814" cy="872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グループ化 4">
            <a:extLst>
              <a:ext uri="{FF2B5EF4-FFF2-40B4-BE49-F238E27FC236}">
                <a16:creationId xmlns:a16="http://schemas.microsoft.com/office/drawing/2014/main" id="{208BB9DC-2FB1-8C48-A894-5D61E8BD0D08}"/>
              </a:ext>
            </a:extLst>
          </p:cNvPr>
          <p:cNvGrpSpPr/>
          <p:nvPr/>
        </p:nvGrpSpPr>
        <p:grpSpPr>
          <a:xfrm>
            <a:off x="5304131" y="3246346"/>
            <a:ext cx="1635384" cy="554518"/>
            <a:chOff x="5304131" y="3435845"/>
            <a:chExt cx="1635384" cy="362952"/>
          </a:xfrm>
        </p:grpSpPr>
        <p:sp>
          <p:nvSpPr>
            <p:cNvPr id="46" name="四角形吹き出し 45">
              <a:extLst>
                <a:ext uri="{FF2B5EF4-FFF2-40B4-BE49-F238E27FC236}">
                  <a16:creationId xmlns:a16="http://schemas.microsoft.com/office/drawing/2014/main" id="{D2AFA31C-512F-754E-818C-FCD2D5C4285D}"/>
                </a:ext>
              </a:extLst>
            </p:cNvPr>
            <p:cNvSpPr/>
            <p:nvPr/>
          </p:nvSpPr>
          <p:spPr>
            <a:xfrm>
              <a:off x="5304194" y="3435845"/>
              <a:ext cx="1632339" cy="327102"/>
            </a:xfrm>
            <a:prstGeom prst="wedgeRectCallout">
              <a:avLst>
                <a:gd name="adj1" fmla="val -17440"/>
                <a:gd name="adj2" fmla="val -10681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テキスト ボックス 52">
              <a:extLst>
                <a:ext uri="{FF2B5EF4-FFF2-40B4-BE49-F238E27FC236}">
                  <a16:creationId xmlns:a16="http://schemas.microsoft.com/office/drawing/2014/main" id="{5ACF5481-FCB9-8B48-BA6A-325BA63CF809}"/>
                </a:ext>
              </a:extLst>
            </p:cNvPr>
            <p:cNvSpPr txBox="1"/>
            <p:nvPr/>
          </p:nvSpPr>
          <p:spPr>
            <a:xfrm>
              <a:off x="5304131" y="3456331"/>
              <a:ext cx="1635384" cy="342466"/>
            </a:xfrm>
            <a:prstGeom prst="rect">
              <a:avLst/>
            </a:prstGeom>
            <a:noFill/>
          </p:spPr>
          <p:txBody>
            <a:bodyPr wrap="none" rtlCol="0">
              <a:spAutoFit/>
            </a:bodyPr>
            <a:lstStyle/>
            <a:p>
              <a:r>
                <a:rPr kumimoji="1" lang="en-US" altLang="ja-JP" sz="1200" dirty="0">
                  <a:solidFill>
                    <a:schemeClr val="bg1"/>
                  </a:solidFill>
                  <a:latin typeface="Meiryo" panose="020B0604030504040204" pitchFamily="34" charset="-128"/>
                  <a:ea typeface="Meiryo" panose="020B0604030504040204" pitchFamily="34" charset="-128"/>
                </a:rPr>
                <a:t>AI</a:t>
              </a:r>
              <a:r>
                <a:rPr kumimoji="1" lang="ja-JP" altLang="en-US" sz="1200">
                  <a:solidFill>
                    <a:schemeClr val="bg1"/>
                  </a:solidFill>
                  <a:latin typeface="Meiryo" panose="020B0604030504040204" pitchFamily="34" charset="-128"/>
                  <a:ea typeface="Meiryo" panose="020B0604030504040204" pitchFamily="34" charset="-128"/>
                </a:rPr>
                <a:t>は、</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600">
                  <a:solidFill>
                    <a:schemeClr val="bg1"/>
                  </a:solidFill>
                  <a:latin typeface="Meiryo" panose="020B0604030504040204" pitchFamily="34" charset="-128"/>
                  <a:ea typeface="Meiryo" panose="020B0604030504040204" pitchFamily="34" charset="-128"/>
                </a:rPr>
                <a:t>問題を</a:t>
              </a:r>
              <a:r>
                <a:rPr kumimoji="1" lang="ja-JP" altLang="en-US" sz="1600" b="1">
                  <a:solidFill>
                    <a:schemeClr val="bg1"/>
                  </a:solidFill>
                  <a:latin typeface="Meiryo" panose="020B0604030504040204" pitchFamily="34" charset="-128"/>
                  <a:ea typeface="Meiryo" panose="020B0604030504040204" pitchFamily="34" charset="-128"/>
                </a:rPr>
                <a:t>解決する</a:t>
              </a:r>
              <a:endParaRPr lang="en-US" altLang="ja-JP" sz="1600" b="1" dirty="0">
                <a:solidFill>
                  <a:schemeClr val="bg1"/>
                </a:solidFill>
                <a:latin typeface="Meiryo" panose="020B0604030504040204" pitchFamily="34" charset="-128"/>
                <a:ea typeface="Meiryo" panose="020B0604030504040204" pitchFamily="34" charset="-128"/>
              </a:endParaRPr>
            </a:p>
          </p:txBody>
        </p:sp>
      </p:grpSp>
      <p:grpSp>
        <p:nvGrpSpPr>
          <p:cNvPr id="4" name="グループ化 3">
            <a:extLst>
              <a:ext uri="{FF2B5EF4-FFF2-40B4-BE49-F238E27FC236}">
                <a16:creationId xmlns:a16="http://schemas.microsoft.com/office/drawing/2014/main" id="{0944BD30-5DD8-4B47-BAAE-6153296C6A63}"/>
              </a:ext>
            </a:extLst>
          </p:cNvPr>
          <p:cNvGrpSpPr/>
          <p:nvPr/>
        </p:nvGrpSpPr>
        <p:grpSpPr>
          <a:xfrm>
            <a:off x="2205102" y="3246343"/>
            <a:ext cx="1632339" cy="545781"/>
            <a:chOff x="2205102" y="3449446"/>
            <a:chExt cx="1632339" cy="346403"/>
          </a:xfrm>
        </p:grpSpPr>
        <p:sp>
          <p:nvSpPr>
            <p:cNvPr id="52" name="四角形吹き出し 51">
              <a:extLst>
                <a:ext uri="{FF2B5EF4-FFF2-40B4-BE49-F238E27FC236}">
                  <a16:creationId xmlns:a16="http://schemas.microsoft.com/office/drawing/2014/main" id="{6A9360A1-0460-5244-A325-8BBFB811ECAD}"/>
                </a:ext>
              </a:extLst>
            </p:cNvPr>
            <p:cNvSpPr/>
            <p:nvPr/>
          </p:nvSpPr>
          <p:spPr>
            <a:xfrm>
              <a:off x="2205102" y="3449446"/>
              <a:ext cx="1632339" cy="327102"/>
            </a:xfrm>
            <a:prstGeom prst="wedgeRectCallout">
              <a:avLst>
                <a:gd name="adj1" fmla="val 74955"/>
                <a:gd name="adj2" fmla="val -98195"/>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テキスト ボックス 53">
              <a:extLst>
                <a:ext uri="{FF2B5EF4-FFF2-40B4-BE49-F238E27FC236}">
                  <a16:creationId xmlns:a16="http://schemas.microsoft.com/office/drawing/2014/main" id="{4D08D178-B9C9-5E4C-8B0D-4ACF63F91FF7}"/>
                </a:ext>
              </a:extLst>
            </p:cNvPr>
            <p:cNvSpPr txBox="1"/>
            <p:nvPr/>
          </p:nvSpPr>
          <p:spPr>
            <a:xfrm>
              <a:off x="2211589" y="3463765"/>
              <a:ext cx="1620957" cy="332084"/>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人間は</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600">
                  <a:solidFill>
                    <a:schemeClr val="bg1"/>
                  </a:solidFill>
                  <a:latin typeface="Meiryo" panose="020B0604030504040204" pitchFamily="34" charset="-128"/>
                  <a:ea typeface="Meiryo" panose="020B0604030504040204" pitchFamily="34" charset="-128"/>
                </a:rPr>
                <a:t>問題を</a:t>
              </a:r>
              <a:r>
                <a:rPr kumimoji="1" lang="ja-JP" altLang="en-US" sz="1600" b="1">
                  <a:solidFill>
                    <a:schemeClr val="bg1"/>
                  </a:solidFill>
                  <a:latin typeface="Meiryo" panose="020B0604030504040204" pitchFamily="34" charset="-128"/>
                  <a:ea typeface="Meiryo" panose="020B0604030504040204" pitchFamily="34" charset="-128"/>
                </a:rPr>
                <a:t>生みだす</a:t>
              </a:r>
              <a:endParaRPr lang="en-US" altLang="ja-JP" sz="1600" b="1"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149144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right)">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up)">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18" grpId="0"/>
      <p:bldP spid="21" grpId="0"/>
      <p:bldP spid="36"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人工知能の適用領域</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187</a:t>
            </a:fld>
            <a:endParaRPr kumimoji="1" lang="ja-JP" altLang="en-US"/>
          </a:p>
        </p:txBody>
      </p:sp>
      <p:sp>
        <p:nvSpPr>
          <p:cNvPr id="4" name="正方形/長方形 3"/>
          <p:cNvSpPr/>
          <p:nvPr/>
        </p:nvSpPr>
        <p:spPr>
          <a:xfrm>
            <a:off x="539552" y="1306811"/>
            <a:ext cx="4032448" cy="5218533"/>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4572000" y="1321944"/>
            <a:ext cx="4032448" cy="5218533"/>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左右矢印 7"/>
          <p:cNvSpPr/>
          <p:nvPr/>
        </p:nvSpPr>
        <p:spPr>
          <a:xfrm>
            <a:off x="530506" y="889904"/>
            <a:ext cx="8082987" cy="860052"/>
          </a:xfrm>
          <a:prstGeom prst="leftRightArrow">
            <a:avLst/>
          </a:prstGeom>
          <a:gradFill flip="none" rotWithShape="1">
            <a:gsLst>
              <a:gs pos="0">
                <a:srgbClr val="FF8000"/>
              </a:gs>
              <a:gs pos="42000">
                <a:schemeClr val="accent6">
                  <a:lumMod val="20000"/>
                  <a:lumOff val="80000"/>
                </a:schemeClr>
              </a:gs>
              <a:gs pos="100000">
                <a:schemeClr val="tx2">
                  <a:lumMod val="60000"/>
                  <a:lumOff val="4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8" name="図形グループ 57"/>
          <p:cNvGrpSpPr/>
          <p:nvPr/>
        </p:nvGrpSpPr>
        <p:grpSpPr>
          <a:xfrm>
            <a:off x="1108875" y="1035893"/>
            <a:ext cx="205489" cy="408188"/>
            <a:chOff x="1946324" y="4125162"/>
            <a:chExt cx="969964" cy="2007872"/>
          </a:xfrm>
        </p:grpSpPr>
        <p:sp>
          <p:nvSpPr>
            <p:cNvPr id="59" name="円/楕円 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論理積ゲート 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60"/>
          <p:cNvGrpSpPr/>
          <p:nvPr/>
        </p:nvGrpSpPr>
        <p:grpSpPr>
          <a:xfrm>
            <a:off x="1264382" y="913756"/>
            <a:ext cx="205489" cy="408188"/>
            <a:chOff x="1946324" y="4125162"/>
            <a:chExt cx="969964" cy="2007872"/>
          </a:xfrm>
        </p:grpSpPr>
        <p:sp>
          <p:nvSpPr>
            <p:cNvPr id="62" name="円/楕円 6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フローチャート: 論理積ゲート 6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1379545" y="1081107"/>
            <a:ext cx="205489" cy="408188"/>
            <a:chOff x="1946324" y="4125162"/>
            <a:chExt cx="969964" cy="2007872"/>
          </a:xfrm>
        </p:grpSpPr>
        <p:sp>
          <p:nvSpPr>
            <p:cNvPr id="65" name="円/楕円 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3" name="図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24328" y="873228"/>
            <a:ext cx="606570" cy="606570"/>
          </a:xfrm>
          <a:prstGeom prst="rect">
            <a:avLst/>
          </a:prstGeom>
          <a:effectLst>
            <a:outerShdw blurRad="50800" dist="38100" dir="2700000" algn="tl" rotWithShape="0">
              <a:prstClr val="black">
                <a:alpha val="40000"/>
              </a:prstClr>
            </a:outerShdw>
          </a:effectLst>
        </p:spPr>
      </p:pic>
      <p:sp>
        <p:nvSpPr>
          <p:cNvPr id="17" name="テキスト ボックス 16"/>
          <p:cNvSpPr txBox="1"/>
          <p:nvPr/>
        </p:nvSpPr>
        <p:spPr>
          <a:xfrm>
            <a:off x="3838465" y="1156686"/>
            <a:ext cx="1467068" cy="400110"/>
          </a:xfrm>
          <a:prstGeom prst="rect">
            <a:avLst/>
          </a:prstGeom>
          <a:noFill/>
        </p:spPr>
        <p:txBody>
          <a:bodyPr wrap="none" rtlCol="0">
            <a:spAutoFit/>
          </a:bodyPr>
          <a:lstStyle/>
          <a:p>
            <a:pPr algn="ctr"/>
            <a:r>
              <a:rPr kumimoji="1" lang="ja-JP" altLang="en-US" sz="2000">
                <a:latin typeface="Meiryo" charset="-128"/>
                <a:ea typeface="Meiryo" charset="-128"/>
                <a:cs typeface="Meiryo" charset="-128"/>
              </a:rPr>
              <a:t>人間の関与</a:t>
            </a:r>
          </a:p>
        </p:txBody>
      </p:sp>
      <p:sp>
        <p:nvSpPr>
          <p:cNvPr id="72" name="正方形/長方形 71"/>
          <p:cNvSpPr/>
          <p:nvPr/>
        </p:nvSpPr>
        <p:spPr>
          <a:xfrm>
            <a:off x="5301011" y="1772816"/>
            <a:ext cx="3150375" cy="89786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chemeClr val="bg1"/>
                </a:solidFill>
                <a:latin typeface="Meiryo" charset="-128"/>
                <a:ea typeface="Meiryo" charset="-128"/>
                <a:cs typeface="Meiryo" charset="-128"/>
              </a:rPr>
              <a:t>自律的制御</a:t>
            </a:r>
            <a:endParaRPr lang="en-US" altLang="ja-JP" sz="2000" dirty="0">
              <a:solidFill>
                <a:schemeClr val="bg1"/>
              </a:solidFill>
              <a:latin typeface="Meiryo" charset="-128"/>
              <a:ea typeface="Meiryo" charset="-128"/>
              <a:cs typeface="Meiryo" charset="-128"/>
            </a:endParaRPr>
          </a:p>
          <a:p>
            <a:pPr algn="ctr"/>
            <a:r>
              <a:rPr lang="ja-JP" altLang="en-US" sz="1000" dirty="0">
                <a:solidFill>
                  <a:schemeClr val="bg1"/>
                </a:solidFill>
                <a:latin typeface="Meiryo" charset="-128"/>
                <a:ea typeface="Meiryo" charset="-128"/>
                <a:cs typeface="Meiryo" charset="-128"/>
              </a:rPr>
              <a:t>状況を把握して自律的に判断し実行</a:t>
            </a:r>
            <a:endParaRPr lang="en-US" altLang="ja-JP" sz="1000" dirty="0">
              <a:solidFill>
                <a:schemeClr val="bg1"/>
              </a:solidFill>
              <a:latin typeface="Meiryo" charset="-128"/>
              <a:ea typeface="Meiryo" charset="-128"/>
              <a:cs typeface="Meiryo" charset="-128"/>
            </a:endParaRPr>
          </a:p>
          <a:p>
            <a:pPr algn="ctr"/>
            <a:endParaRPr lang="en-US" altLang="ja-JP" sz="800" dirty="0">
              <a:solidFill>
                <a:schemeClr val="bg1"/>
              </a:solidFill>
              <a:latin typeface="Meiryo" charset="-128"/>
              <a:ea typeface="Meiryo" charset="-128"/>
              <a:cs typeface="Meiryo" charset="-128"/>
            </a:endParaRPr>
          </a:p>
          <a:p>
            <a:pPr algn="ctr"/>
            <a:r>
              <a:rPr lang="ja-JP" altLang="en-US" sz="1200" b="1" dirty="0">
                <a:solidFill>
                  <a:schemeClr val="bg1"/>
                </a:solidFill>
                <a:latin typeface="Meiryo" charset="-128"/>
                <a:ea typeface="Meiryo" charset="-128"/>
                <a:cs typeface="Meiryo" charset="-128"/>
              </a:rPr>
              <a:t>自動運転自動車・株の自動取引</a:t>
            </a:r>
            <a:r>
              <a:rPr lang="ja-JP" altLang="en-US" sz="800" dirty="0">
                <a:solidFill>
                  <a:schemeClr val="bg1"/>
                </a:solidFill>
                <a:latin typeface="Meiryo" charset="-128"/>
                <a:ea typeface="Meiryo" charset="-128"/>
                <a:cs typeface="Meiryo" charset="-128"/>
              </a:rPr>
              <a:t>など</a:t>
            </a:r>
          </a:p>
        </p:txBody>
      </p:sp>
      <p:sp>
        <p:nvSpPr>
          <p:cNvPr id="73" name="正方形/長方形 72"/>
          <p:cNvSpPr/>
          <p:nvPr/>
        </p:nvSpPr>
        <p:spPr>
          <a:xfrm>
            <a:off x="4184657" y="2708520"/>
            <a:ext cx="3150375" cy="89786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推奨・判断</a:t>
            </a:r>
            <a:endParaRPr kumimoji="1" lang="en-US" altLang="ja-JP" sz="2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データを解析し最適解を見つけ出し推奨、判断</a:t>
            </a:r>
            <a:endParaRPr lang="en-US" altLang="ja-JP" sz="1000" dirty="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kumimoji="1" lang="ja-JP" altLang="en-US" sz="1200" b="1" dirty="0">
                <a:solidFill>
                  <a:srgbClr val="FFFFFF"/>
                </a:solidFill>
                <a:latin typeface="Meiryo" charset="-128"/>
                <a:ea typeface="Meiryo" charset="-128"/>
                <a:cs typeface="Meiryo" charset="-128"/>
              </a:rPr>
              <a:t>医療診断支援・商品レコメンド</a:t>
            </a:r>
            <a:r>
              <a:rPr kumimoji="1" lang="ja-JP" altLang="en-US" sz="800" dirty="0">
                <a:solidFill>
                  <a:srgbClr val="FFFFFF"/>
                </a:solidFill>
                <a:latin typeface="Meiryo" charset="-128"/>
                <a:ea typeface="Meiryo" charset="-128"/>
                <a:cs typeface="Meiryo" charset="-128"/>
              </a:rPr>
              <a:t>など</a:t>
            </a:r>
          </a:p>
        </p:txBody>
      </p:sp>
      <p:sp>
        <p:nvSpPr>
          <p:cNvPr id="74" name="正方形/長方形 73"/>
          <p:cNvSpPr/>
          <p:nvPr/>
        </p:nvSpPr>
        <p:spPr>
          <a:xfrm>
            <a:off x="3019037" y="3644224"/>
            <a:ext cx="3150375" cy="89786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知識の発見</a:t>
            </a:r>
            <a:endParaRPr kumimoji="1" lang="en-US" altLang="ja-JP" sz="2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データを解析し規則性やルールなどの知識を発見</a:t>
            </a:r>
            <a:endParaRPr lang="en-US" altLang="ja-JP" sz="1000" dirty="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lang="ja-JP" altLang="en-US" sz="1200" b="1" dirty="0">
                <a:solidFill>
                  <a:srgbClr val="FFFFFF"/>
                </a:solidFill>
                <a:latin typeface="Meiryo" charset="-128"/>
                <a:ea typeface="Meiryo" charset="-128"/>
                <a:cs typeface="Meiryo" charset="-128"/>
              </a:rPr>
              <a:t>故障診断や予知・創薬用新物質発見</a:t>
            </a:r>
            <a:r>
              <a:rPr lang="ja-JP" altLang="en-US" sz="1200" dirty="0">
                <a:solidFill>
                  <a:srgbClr val="FFFFFF"/>
                </a:solidFill>
                <a:latin typeface="Meiryo" charset="-128"/>
                <a:ea typeface="Meiryo" charset="-128"/>
                <a:cs typeface="Meiryo" charset="-128"/>
              </a:rPr>
              <a:t>など</a:t>
            </a:r>
            <a:endParaRPr kumimoji="1" lang="ja-JP" altLang="en-US" sz="1200" dirty="0">
              <a:solidFill>
                <a:srgbClr val="FFFFFF"/>
              </a:solidFill>
              <a:latin typeface="Meiryo" charset="-128"/>
              <a:ea typeface="Meiryo" charset="-128"/>
              <a:cs typeface="Meiryo" charset="-128"/>
            </a:endParaRPr>
          </a:p>
        </p:txBody>
      </p:sp>
      <p:sp>
        <p:nvSpPr>
          <p:cNvPr id="75" name="正方形/長方形 74"/>
          <p:cNvSpPr/>
          <p:nvPr/>
        </p:nvSpPr>
        <p:spPr>
          <a:xfrm>
            <a:off x="1804100" y="4579928"/>
            <a:ext cx="3150375" cy="89786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対話的操作</a:t>
            </a:r>
            <a:endParaRPr kumimoji="1" lang="en-US" altLang="ja-JP" sz="2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自然な対話で機器制御、サービスを利用</a:t>
            </a:r>
            <a:endParaRPr lang="en-US" altLang="ja-JP" sz="1000" dirty="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lang="ja-JP" altLang="en-US" sz="1100" b="1" dirty="0">
                <a:solidFill>
                  <a:srgbClr val="FFFFFF"/>
                </a:solidFill>
                <a:latin typeface="Meiryo" charset="-128"/>
                <a:ea typeface="Meiryo" charset="-128"/>
                <a:cs typeface="Meiryo" charset="-128"/>
              </a:rPr>
              <a:t>スマートアシスタント・サービスロボット</a:t>
            </a:r>
            <a:r>
              <a:rPr lang="ja-JP" altLang="en-US" sz="800" dirty="0">
                <a:solidFill>
                  <a:srgbClr val="FFFFFF"/>
                </a:solidFill>
                <a:latin typeface="Meiryo" charset="-128"/>
                <a:ea typeface="Meiryo" charset="-128"/>
                <a:cs typeface="Meiryo" charset="-128"/>
              </a:rPr>
              <a:t>など</a:t>
            </a:r>
            <a:endParaRPr kumimoji="1" lang="ja-JP" altLang="en-US" sz="800" dirty="0">
              <a:solidFill>
                <a:srgbClr val="FFFFFF"/>
              </a:solidFill>
              <a:latin typeface="Meiryo" charset="-128"/>
              <a:ea typeface="Meiryo" charset="-128"/>
              <a:cs typeface="Meiryo" charset="-128"/>
            </a:endParaRPr>
          </a:p>
        </p:txBody>
      </p:sp>
      <p:sp>
        <p:nvSpPr>
          <p:cNvPr id="76" name="正方形/長方形 75"/>
          <p:cNvSpPr/>
          <p:nvPr/>
        </p:nvSpPr>
        <p:spPr>
          <a:xfrm>
            <a:off x="655169" y="5518926"/>
            <a:ext cx="3150375" cy="897868"/>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charset="-128"/>
                <a:ea typeface="Meiryo" charset="-128"/>
                <a:cs typeface="Meiryo" charset="-128"/>
              </a:rPr>
              <a:t>情報整理・提供</a:t>
            </a:r>
            <a:endParaRPr lang="en-US" altLang="ja-JP" sz="2000" dirty="0">
              <a:solidFill>
                <a:srgbClr val="FFFFFF"/>
              </a:solidFill>
              <a:latin typeface="Meiryo" charset="-128"/>
              <a:ea typeface="Meiryo" charset="-128"/>
              <a:cs typeface="Meiryo" charset="-128"/>
            </a:endParaRPr>
          </a:p>
          <a:p>
            <a:pPr algn="ctr"/>
            <a:r>
              <a:rPr kumimoji="1" lang="ja-JP" altLang="en-US" sz="1000" dirty="0">
                <a:solidFill>
                  <a:srgbClr val="FFFFFF"/>
                </a:solidFill>
                <a:latin typeface="Meiryo" charset="-128"/>
                <a:ea typeface="Meiryo" charset="-128"/>
                <a:cs typeface="Meiryo" charset="-128"/>
              </a:rPr>
              <a:t>要求に従い大量の情報を整理し情報を探し出す</a:t>
            </a: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r>
              <a:rPr kumimoji="1" lang="ja-JP" altLang="en-US" sz="1200" b="1" dirty="0">
                <a:solidFill>
                  <a:srgbClr val="FFFFFF"/>
                </a:solidFill>
                <a:latin typeface="Meiryo" charset="-128"/>
                <a:ea typeface="Meiryo" charset="-128"/>
                <a:cs typeface="Meiryo" charset="-128"/>
              </a:rPr>
              <a:t>質問応答・判例検索</a:t>
            </a:r>
            <a:r>
              <a:rPr kumimoji="1" lang="ja-JP" altLang="en-US" sz="1200" dirty="0">
                <a:solidFill>
                  <a:srgbClr val="FFFFFF"/>
                </a:solidFill>
                <a:latin typeface="Meiryo" charset="-128"/>
                <a:ea typeface="Meiryo" charset="-128"/>
                <a:cs typeface="Meiryo" charset="-128"/>
              </a:rPr>
              <a:t>など</a:t>
            </a:r>
          </a:p>
        </p:txBody>
      </p:sp>
      <p:sp>
        <p:nvSpPr>
          <p:cNvPr id="77" name="テキスト ボックス 76"/>
          <p:cNvSpPr txBox="1"/>
          <p:nvPr/>
        </p:nvSpPr>
        <p:spPr>
          <a:xfrm>
            <a:off x="1265179" y="2112947"/>
            <a:ext cx="2339102" cy="830997"/>
          </a:xfrm>
          <a:prstGeom prst="rect">
            <a:avLst/>
          </a:prstGeom>
          <a:noFill/>
        </p:spPr>
        <p:txBody>
          <a:bodyPr wrap="none" rtlCol="0">
            <a:spAutoFit/>
          </a:bodyPr>
          <a:lstStyle/>
          <a:p>
            <a:r>
              <a:rPr kumimoji="1" lang="ja-JP" altLang="en-US" sz="2400" dirty="0">
                <a:solidFill>
                  <a:schemeClr val="accent6">
                    <a:lumMod val="75000"/>
                  </a:schemeClr>
                </a:solidFill>
                <a:latin typeface="Meiryo" charset="-128"/>
                <a:ea typeface="Meiryo" charset="-128"/>
                <a:cs typeface="Meiryo" charset="-128"/>
              </a:rPr>
              <a:t>知的作業の支援</a:t>
            </a:r>
            <a:endParaRPr kumimoji="1" lang="en-US" altLang="ja-JP" sz="2400" dirty="0">
              <a:solidFill>
                <a:schemeClr val="accent6">
                  <a:lumMod val="75000"/>
                </a:schemeClr>
              </a:solidFill>
              <a:latin typeface="Meiryo" charset="-128"/>
              <a:ea typeface="Meiryo" charset="-128"/>
              <a:cs typeface="Meiryo" charset="-128"/>
            </a:endParaRPr>
          </a:p>
          <a:p>
            <a:r>
              <a:rPr lang="ja-JP" altLang="en-US" sz="2400" dirty="0">
                <a:solidFill>
                  <a:schemeClr val="accent6">
                    <a:lumMod val="75000"/>
                  </a:schemeClr>
                </a:solidFill>
                <a:latin typeface="Meiryo" charset="-128"/>
                <a:ea typeface="Meiryo" charset="-128"/>
                <a:cs typeface="Meiryo" charset="-128"/>
              </a:rPr>
              <a:t>知的能力の拡張</a:t>
            </a:r>
            <a:endParaRPr kumimoji="1" lang="ja-JP" altLang="en-US" sz="2400" dirty="0">
              <a:solidFill>
                <a:schemeClr val="accent6">
                  <a:lumMod val="75000"/>
                </a:schemeClr>
              </a:solidFill>
              <a:latin typeface="Meiryo" charset="-128"/>
              <a:ea typeface="Meiryo" charset="-128"/>
              <a:cs typeface="Meiryo" charset="-128"/>
            </a:endParaRPr>
          </a:p>
        </p:txBody>
      </p:sp>
      <p:sp>
        <p:nvSpPr>
          <p:cNvPr id="78" name="テキスト ボックス 77"/>
          <p:cNvSpPr txBox="1"/>
          <p:nvPr/>
        </p:nvSpPr>
        <p:spPr>
          <a:xfrm>
            <a:off x="5525373" y="5445224"/>
            <a:ext cx="2646878" cy="461665"/>
          </a:xfrm>
          <a:prstGeom prst="rect">
            <a:avLst/>
          </a:prstGeom>
          <a:noFill/>
        </p:spPr>
        <p:txBody>
          <a:bodyPr wrap="none" rtlCol="0">
            <a:spAutoFit/>
          </a:bodyPr>
          <a:lstStyle/>
          <a:p>
            <a:r>
              <a:rPr kumimoji="1" lang="ja-JP" altLang="en-US" sz="2400" dirty="0">
                <a:solidFill>
                  <a:srgbClr val="0432FF"/>
                </a:solidFill>
                <a:latin typeface="Meiryo" charset="-128"/>
                <a:ea typeface="Meiryo" charset="-128"/>
                <a:cs typeface="Meiryo" charset="-128"/>
              </a:rPr>
              <a:t>知的</a:t>
            </a:r>
            <a:r>
              <a:rPr kumimoji="1" lang="ja-JP" altLang="en-US" sz="2400">
                <a:solidFill>
                  <a:srgbClr val="0432FF"/>
                </a:solidFill>
                <a:latin typeface="Meiryo" charset="-128"/>
                <a:ea typeface="Meiryo" charset="-128"/>
                <a:cs typeface="Meiryo" charset="-128"/>
              </a:rPr>
              <a:t>作業の自律化</a:t>
            </a:r>
            <a:endParaRPr kumimoji="1" lang="ja-JP" altLang="en-US" sz="2400" dirty="0">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190566310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a:extLst>
              <a:ext uri="{FF2B5EF4-FFF2-40B4-BE49-F238E27FC236}">
                <a16:creationId xmlns:a16="http://schemas.microsoft.com/office/drawing/2014/main" id="{4BF4A2D8-9C50-794B-9C5D-B924B95FD47B}"/>
              </a:ext>
            </a:extLst>
          </p:cNvPr>
          <p:cNvSpPr>
            <a:spLocks noGrp="1"/>
          </p:cNvSpPr>
          <p:nvPr>
            <p:ph type="title"/>
          </p:nvPr>
        </p:nvSpPr>
        <p:spPr/>
        <p:txBody>
          <a:bodyPr/>
          <a:lstStyle/>
          <a:p>
            <a:r>
              <a:rPr kumimoji="1" lang="en-US" altLang="ja-JP" dirty="0"/>
              <a:t>AI</a:t>
            </a:r>
            <a:r>
              <a:rPr kumimoji="1" lang="ja-JP" altLang="en-US"/>
              <a:t>に出来ること、人間に求められる能力</a:t>
            </a:r>
          </a:p>
        </p:txBody>
      </p:sp>
      <p:sp>
        <p:nvSpPr>
          <p:cNvPr id="2" name="スライド番号プレースホルダー 1">
            <a:extLst>
              <a:ext uri="{FF2B5EF4-FFF2-40B4-BE49-F238E27FC236}">
                <a16:creationId xmlns:a16="http://schemas.microsoft.com/office/drawing/2014/main" id="{51AB9F23-CF0D-0643-A753-B0239DB5A45D}"/>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188</a:t>
            </a:fld>
            <a:endParaRPr kumimoji="1" lang="ja-JP" altLang="en-US"/>
          </a:p>
        </p:txBody>
      </p:sp>
      <p:pic>
        <p:nvPicPr>
          <p:cNvPr id="3" name="図 2">
            <a:extLst>
              <a:ext uri="{FF2B5EF4-FFF2-40B4-BE49-F238E27FC236}">
                <a16:creationId xmlns:a16="http://schemas.microsoft.com/office/drawing/2014/main" id="{E4ACDDAF-8DE5-A74B-B565-19C0147B29E1}"/>
              </a:ext>
            </a:extLst>
          </p:cNvPr>
          <p:cNvPicPr>
            <a:picLocks noChangeAspect="1"/>
          </p:cNvPicPr>
          <p:nvPr/>
        </p:nvPicPr>
        <p:blipFill>
          <a:blip r:embed="rId2"/>
          <a:stretch>
            <a:fillRect/>
          </a:stretch>
        </p:blipFill>
        <p:spPr>
          <a:xfrm>
            <a:off x="3503786" y="1183234"/>
            <a:ext cx="2127263" cy="2473562"/>
          </a:xfrm>
          <a:prstGeom prst="rect">
            <a:avLst/>
          </a:prstGeom>
        </p:spPr>
      </p:pic>
      <p:sp>
        <p:nvSpPr>
          <p:cNvPr id="5" name="ホームベース 4">
            <a:extLst>
              <a:ext uri="{FF2B5EF4-FFF2-40B4-BE49-F238E27FC236}">
                <a16:creationId xmlns:a16="http://schemas.microsoft.com/office/drawing/2014/main" id="{257B2BE8-D628-FA4C-A49B-1103FCC5E7FF}"/>
              </a:ext>
            </a:extLst>
          </p:cNvPr>
          <p:cNvSpPr/>
          <p:nvPr/>
        </p:nvSpPr>
        <p:spPr>
          <a:xfrm>
            <a:off x="467544" y="1196752"/>
            <a:ext cx="3330370" cy="1800200"/>
          </a:xfrm>
          <a:prstGeom prst="homePlate">
            <a:avLst>
              <a:gd name="adj" fmla="val 3157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51700950-D273-2A44-802B-C5E878E6DA6A}"/>
              </a:ext>
            </a:extLst>
          </p:cNvPr>
          <p:cNvSpPr txBox="1"/>
          <p:nvPr/>
        </p:nvSpPr>
        <p:spPr>
          <a:xfrm>
            <a:off x="496964" y="1773684"/>
            <a:ext cx="2262158"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自分で問いや問題を</a:t>
            </a:r>
            <a:endParaRPr kumimoji="1" lang="en-US" altLang="ja-JP" dirty="0">
              <a:solidFill>
                <a:schemeClr val="bg1"/>
              </a:solidFill>
              <a:latin typeface="Meiryo" panose="020B0604030504040204" pitchFamily="34" charset="-128"/>
              <a:ea typeface="Meiryo" panose="020B0604030504040204" pitchFamily="34" charset="-128"/>
            </a:endParaRPr>
          </a:p>
          <a:p>
            <a:r>
              <a:rPr kumimoji="1" lang="ja-JP" altLang="en-US">
                <a:solidFill>
                  <a:schemeClr val="bg1"/>
                </a:solidFill>
                <a:latin typeface="Meiryo" panose="020B0604030504040204" pitchFamily="34" charset="-128"/>
                <a:ea typeface="Meiryo" panose="020B0604030504040204" pitchFamily="34" charset="-128"/>
              </a:rPr>
              <a:t>作ることが出来ない</a:t>
            </a:r>
          </a:p>
        </p:txBody>
      </p:sp>
      <p:sp>
        <p:nvSpPr>
          <p:cNvPr id="8" name="ホームベース 7">
            <a:extLst>
              <a:ext uri="{FF2B5EF4-FFF2-40B4-BE49-F238E27FC236}">
                <a16:creationId xmlns:a16="http://schemas.microsoft.com/office/drawing/2014/main" id="{B68FDE8F-7048-D142-8361-F1AA811487C1}"/>
              </a:ext>
            </a:extLst>
          </p:cNvPr>
          <p:cNvSpPr/>
          <p:nvPr/>
        </p:nvSpPr>
        <p:spPr>
          <a:xfrm rot="10800000">
            <a:off x="5346086" y="1196751"/>
            <a:ext cx="3330370" cy="1800200"/>
          </a:xfrm>
          <a:prstGeom prst="homePlate">
            <a:avLst>
              <a:gd name="adj" fmla="val 3157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84D84910-46F2-634E-9E56-77BA494609F2}"/>
              </a:ext>
            </a:extLst>
          </p:cNvPr>
          <p:cNvSpPr txBox="1"/>
          <p:nvPr/>
        </p:nvSpPr>
        <p:spPr>
          <a:xfrm>
            <a:off x="5692381" y="1773684"/>
            <a:ext cx="2954655" cy="646331"/>
          </a:xfrm>
          <a:prstGeom prst="rect">
            <a:avLst/>
          </a:prstGeom>
          <a:noFill/>
        </p:spPr>
        <p:txBody>
          <a:bodyPr wrap="none" rtlCol="0">
            <a:spAutoFit/>
          </a:bodyPr>
          <a:lstStyle/>
          <a:p>
            <a:pPr algn="r"/>
            <a:r>
              <a:rPr kumimoji="1" lang="ja-JP" altLang="en-US">
                <a:solidFill>
                  <a:schemeClr val="bg1"/>
                </a:solidFill>
                <a:latin typeface="Meiryo" panose="020B0604030504040204" pitchFamily="34" charset="-128"/>
                <a:ea typeface="Meiryo" panose="020B0604030504040204" pitchFamily="34" charset="-128"/>
              </a:rPr>
              <a:t>与えられた問いや問題には</a:t>
            </a:r>
            <a:endParaRPr kumimoji="1" lang="en-US" altLang="ja-JP" dirty="0">
              <a:solidFill>
                <a:schemeClr val="bg1"/>
              </a:solidFill>
              <a:latin typeface="Meiryo" panose="020B0604030504040204" pitchFamily="34" charset="-128"/>
              <a:ea typeface="Meiryo" panose="020B0604030504040204" pitchFamily="34" charset="-128"/>
            </a:endParaRPr>
          </a:p>
          <a:p>
            <a:pPr algn="r"/>
            <a:r>
              <a:rPr kumimoji="1" lang="ja-JP" altLang="en-US">
                <a:solidFill>
                  <a:schemeClr val="bg1"/>
                </a:solidFill>
                <a:latin typeface="Meiryo" panose="020B0604030504040204" pitchFamily="34" charset="-128"/>
                <a:ea typeface="Meiryo" panose="020B0604030504040204" pitchFamily="34" charset="-128"/>
              </a:rPr>
              <a:t>人間よりも賢く答えられる</a:t>
            </a:r>
          </a:p>
        </p:txBody>
      </p:sp>
      <p:sp>
        <p:nvSpPr>
          <p:cNvPr id="10" name="正方形/長方形 9">
            <a:extLst>
              <a:ext uri="{FF2B5EF4-FFF2-40B4-BE49-F238E27FC236}">
                <a16:creationId xmlns:a16="http://schemas.microsoft.com/office/drawing/2014/main" id="{3E44752D-A086-2A4A-AB91-FC7E66A074C6}"/>
              </a:ext>
            </a:extLst>
          </p:cNvPr>
          <p:cNvSpPr/>
          <p:nvPr/>
        </p:nvSpPr>
        <p:spPr>
          <a:xfrm>
            <a:off x="467544" y="3988988"/>
            <a:ext cx="8179492" cy="239234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 name="図 3">
            <a:extLst>
              <a:ext uri="{FF2B5EF4-FFF2-40B4-BE49-F238E27FC236}">
                <a16:creationId xmlns:a16="http://schemas.microsoft.com/office/drawing/2014/main" id="{473346B5-DFB3-C140-A428-ADA14D60DACF}"/>
              </a:ext>
            </a:extLst>
          </p:cNvPr>
          <p:cNvPicPr>
            <a:picLocks noChangeAspect="1"/>
          </p:cNvPicPr>
          <p:nvPr/>
        </p:nvPicPr>
        <p:blipFill>
          <a:blip r:embed="rId3"/>
          <a:stretch>
            <a:fillRect/>
          </a:stretch>
        </p:blipFill>
        <p:spPr>
          <a:xfrm flipH="1">
            <a:off x="6625588" y="3410736"/>
            <a:ext cx="1649702" cy="2088231"/>
          </a:xfrm>
          <a:prstGeom prst="rect">
            <a:avLst/>
          </a:prstGeom>
        </p:spPr>
      </p:pic>
      <p:sp>
        <p:nvSpPr>
          <p:cNvPr id="11" name="テキスト ボックス 10">
            <a:extLst>
              <a:ext uri="{FF2B5EF4-FFF2-40B4-BE49-F238E27FC236}">
                <a16:creationId xmlns:a16="http://schemas.microsoft.com/office/drawing/2014/main" id="{A0DCD3F8-CF35-8740-B400-A0C952A8925F}"/>
              </a:ext>
            </a:extLst>
          </p:cNvPr>
          <p:cNvSpPr txBox="1"/>
          <p:nvPr/>
        </p:nvSpPr>
        <p:spPr>
          <a:xfrm>
            <a:off x="1978744" y="4817821"/>
            <a:ext cx="4493538" cy="1384995"/>
          </a:xfrm>
          <a:prstGeom prst="rect">
            <a:avLst/>
          </a:prstGeom>
          <a:noFill/>
        </p:spPr>
        <p:txBody>
          <a:bodyPr wrap="none" rtlCol="0">
            <a:spAutoFit/>
          </a:bodyPr>
          <a:lstStyle/>
          <a:p>
            <a:pPr algn="r"/>
            <a:r>
              <a:rPr kumimoji="1" lang="ja-JP" altLang="en-US" sz="2800">
                <a:solidFill>
                  <a:schemeClr val="bg1"/>
                </a:solidFill>
                <a:latin typeface="Meiryo" panose="020B0604030504040204" pitchFamily="34" charset="-128"/>
                <a:ea typeface="Meiryo" panose="020B0604030504040204" pitchFamily="34" charset="-128"/>
              </a:rPr>
              <a:t>問いや問題を作る能力</a:t>
            </a:r>
            <a:endParaRPr kumimoji="1" lang="en-US" altLang="ja-JP" sz="2800" dirty="0">
              <a:solidFill>
                <a:schemeClr val="bg1"/>
              </a:solidFill>
              <a:latin typeface="Meiryo" panose="020B0604030504040204" pitchFamily="34" charset="-128"/>
              <a:ea typeface="Meiryo" panose="020B0604030504040204" pitchFamily="34" charset="-128"/>
            </a:endParaRPr>
          </a:p>
          <a:p>
            <a:pPr algn="r"/>
            <a:r>
              <a:rPr lang="ja-JP" altLang="en-US" sz="2800">
                <a:solidFill>
                  <a:schemeClr val="bg1"/>
                </a:solidFill>
                <a:latin typeface="Meiryo" panose="020B0604030504040204" pitchFamily="34" charset="-128"/>
                <a:ea typeface="Meiryo" panose="020B0604030504040204" pitchFamily="34" charset="-128"/>
              </a:rPr>
              <a:t>人工知能を使いこなす能力</a:t>
            </a:r>
            <a:endParaRPr lang="en-US" altLang="ja-JP" sz="2800" dirty="0">
              <a:solidFill>
                <a:schemeClr val="bg1"/>
              </a:solidFill>
              <a:latin typeface="Meiryo" panose="020B0604030504040204" pitchFamily="34" charset="-128"/>
              <a:ea typeface="Meiryo" panose="020B0604030504040204" pitchFamily="34" charset="-128"/>
            </a:endParaRPr>
          </a:p>
          <a:p>
            <a:pPr algn="r"/>
            <a:r>
              <a:rPr kumimoji="1" lang="ja-JP" altLang="en-US" sz="2800">
                <a:solidFill>
                  <a:schemeClr val="bg1"/>
                </a:solidFill>
                <a:latin typeface="Meiryo" panose="020B0604030504040204" pitchFamily="34" charset="-128"/>
                <a:ea typeface="Meiryo" panose="020B0604030504040204" pitchFamily="34" charset="-128"/>
              </a:rPr>
              <a:t>結果を解釈し活用する能力</a:t>
            </a:r>
          </a:p>
        </p:txBody>
      </p:sp>
      <p:sp>
        <p:nvSpPr>
          <p:cNvPr id="12" name="テキスト ボックス 11">
            <a:extLst>
              <a:ext uri="{FF2B5EF4-FFF2-40B4-BE49-F238E27FC236}">
                <a16:creationId xmlns:a16="http://schemas.microsoft.com/office/drawing/2014/main" id="{792AE411-0AFF-164B-BD2D-1679873C7B07}"/>
              </a:ext>
            </a:extLst>
          </p:cNvPr>
          <p:cNvSpPr txBox="1"/>
          <p:nvPr/>
        </p:nvSpPr>
        <p:spPr>
          <a:xfrm>
            <a:off x="2665938" y="4090970"/>
            <a:ext cx="3775394" cy="523220"/>
          </a:xfrm>
          <a:prstGeom prst="rect">
            <a:avLst/>
          </a:prstGeom>
          <a:noFill/>
        </p:spPr>
        <p:txBody>
          <a:bodyPr wrap="none" rtlCol="0">
            <a:spAutoFit/>
          </a:bodyPr>
          <a:lstStyle/>
          <a:p>
            <a:pPr algn="r"/>
            <a:r>
              <a:rPr kumimoji="1" lang="ja-JP" altLang="en-US" sz="2800" b="1">
                <a:solidFill>
                  <a:schemeClr val="bg1"/>
                </a:solidFill>
                <a:latin typeface="Meiryo" panose="020B0604030504040204" pitchFamily="34" charset="-128"/>
                <a:ea typeface="Meiryo" panose="020B0604030504040204" pitchFamily="34" charset="-128"/>
              </a:rPr>
              <a:t>人間に求められる能力</a:t>
            </a:r>
          </a:p>
        </p:txBody>
      </p:sp>
      <p:sp>
        <p:nvSpPr>
          <p:cNvPr id="13" name="テキスト ボックス 12">
            <a:extLst>
              <a:ext uri="{FF2B5EF4-FFF2-40B4-BE49-F238E27FC236}">
                <a16:creationId xmlns:a16="http://schemas.microsoft.com/office/drawing/2014/main" id="{6321D73A-8D19-2A4D-896B-C50020DA6173}"/>
              </a:ext>
            </a:extLst>
          </p:cNvPr>
          <p:cNvSpPr txBox="1"/>
          <p:nvPr/>
        </p:nvSpPr>
        <p:spPr>
          <a:xfrm>
            <a:off x="4313756" y="2422913"/>
            <a:ext cx="516488" cy="461665"/>
          </a:xfrm>
          <a:prstGeom prst="rect">
            <a:avLst/>
          </a:prstGeom>
          <a:noFill/>
        </p:spPr>
        <p:txBody>
          <a:bodyPr wrap="none" rtlCol="0">
            <a:spAutoFit/>
          </a:bodyPr>
          <a:lstStyle/>
          <a:p>
            <a:pPr algn="ctr"/>
            <a:r>
              <a:rPr kumimoji="1" lang="en-US" altLang="ja-JP" sz="2400" dirty="0">
                <a:solidFill>
                  <a:srgbClr val="3366FF"/>
                </a:solidFill>
                <a:latin typeface="Meiryo" panose="020B0604030504040204" pitchFamily="34" charset="-128"/>
                <a:ea typeface="Meiryo" panose="020B0604030504040204" pitchFamily="34" charset="-128"/>
              </a:rPr>
              <a:t>AI</a:t>
            </a:r>
            <a:endParaRPr kumimoji="1" lang="ja-JP" altLang="en-US" sz="2400">
              <a:solidFill>
                <a:srgbClr val="3366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21877406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7C31B3A1-533B-7B48-A69C-CCB455AE9BD7}"/>
              </a:ext>
            </a:extLst>
          </p:cNvPr>
          <p:cNvSpPr/>
          <p:nvPr/>
        </p:nvSpPr>
        <p:spPr>
          <a:xfrm>
            <a:off x="2678138" y="1517752"/>
            <a:ext cx="6090739" cy="4359520"/>
          </a:xfrm>
          <a:prstGeom prst="rect">
            <a:avLst/>
          </a:prstGeom>
          <a:solidFill>
            <a:srgbClr val="558ED5">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360834F9-BC9A-6841-93A3-6FF444EBC4CA}"/>
              </a:ext>
            </a:extLst>
          </p:cNvPr>
          <p:cNvSpPr/>
          <p:nvPr/>
        </p:nvSpPr>
        <p:spPr>
          <a:xfrm>
            <a:off x="2678137" y="2842899"/>
            <a:ext cx="6090740" cy="3034373"/>
          </a:xfrm>
          <a:prstGeom prst="rect">
            <a:avLst/>
          </a:prstGeom>
          <a:solidFill>
            <a:srgbClr val="558ED5">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99A3306B-61D2-B642-9F70-9AEDD798E3AD}"/>
              </a:ext>
            </a:extLst>
          </p:cNvPr>
          <p:cNvSpPr/>
          <p:nvPr/>
        </p:nvSpPr>
        <p:spPr>
          <a:xfrm>
            <a:off x="2649541" y="4254056"/>
            <a:ext cx="6090741" cy="1623216"/>
          </a:xfrm>
          <a:prstGeom prst="rect">
            <a:avLst/>
          </a:prstGeom>
          <a:solidFill>
            <a:srgbClr val="558ED5">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47BCA5D-8DAF-3C42-8273-C04187DB780D}"/>
              </a:ext>
            </a:extLst>
          </p:cNvPr>
          <p:cNvSpPr>
            <a:spLocks noGrp="1"/>
          </p:cNvSpPr>
          <p:nvPr>
            <p:ph type="title"/>
          </p:nvPr>
        </p:nvSpPr>
        <p:spPr/>
        <p:txBody>
          <a:bodyPr/>
          <a:lstStyle/>
          <a:p>
            <a:r>
              <a:rPr kumimoji="1" lang="en-US" altLang="ja-JP" dirty="0"/>
              <a:t>Why</a:t>
            </a:r>
            <a:r>
              <a:rPr lang="ja-JP" altLang="en-US"/>
              <a:t>から始める</a:t>
            </a:r>
            <a:r>
              <a:rPr kumimoji="1" lang="en-US" altLang="ja-JP" dirty="0"/>
              <a:t> </a:t>
            </a:r>
            <a:endParaRPr kumimoji="1" lang="ja-JP" altLang="en-US"/>
          </a:p>
        </p:txBody>
      </p:sp>
      <p:sp>
        <p:nvSpPr>
          <p:cNvPr id="3" name="スライド番号プレースホルダー 2">
            <a:extLst>
              <a:ext uri="{FF2B5EF4-FFF2-40B4-BE49-F238E27FC236}">
                <a16:creationId xmlns:a16="http://schemas.microsoft.com/office/drawing/2014/main" id="{B1CB8417-4B11-A844-8444-4E4E2C5A574D}"/>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189</a:t>
            </a:fld>
            <a:endParaRPr kumimoji="1" lang="ja-JP" altLang="en-US"/>
          </a:p>
        </p:txBody>
      </p:sp>
      <p:sp>
        <p:nvSpPr>
          <p:cNvPr id="4" name="円/楕円 3">
            <a:extLst>
              <a:ext uri="{FF2B5EF4-FFF2-40B4-BE49-F238E27FC236}">
                <a16:creationId xmlns:a16="http://schemas.microsoft.com/office/drawing/2014/main" id="{60E696DA-B061-2B45-BA67-56BE27033B49}"/>
              </a:ext>
            </a:extLst>
          </p:cNvPr>
          <p:cNvSpPr/>
          <p:nvPr/>
        </p:nvSpPr>
        <p:spPr>
          <a:xfrm>
            <a:off x="335921" y="1509681"/>
            <a:ext cx="4355571" cy="4359521"/>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CCB0C01C-826F-154E-BDC3-D6891CAB4D1F}"/>
              </a:ext>
            </a:extLst>
          </p:cNvPr>
          <p:cNvSpPr/>
          <p:nvPr/>
        </p:nvSpPr>
        <p:spPr>
          <a:xfrm>
            <a:off x="966591" y="2867798"/>
            <a:ext cx="3036180" cy="300140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B201D855-23A1-C644-ABE2-55716EA28B0D}"/>
              </a:ext>
            </a:extLst>
          </p:cNvPr>
          <p:cNvSpPr/>
          <p:nvPr/>
        </p:nvSpPr>
        <p:spPr>
          <a:xfrm>
            <a:off x="1680817" y="4245986"/>
            <a:ext cx="1654628" cy="1623216"/>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4882D5FE-72F5-7348-9DF5-E310BCF5B073}"/>
              </a:ext>
            </a:extLst>
          </p:cNvPr>
          <p:cNvSpPr txBox="1"/>
          <p:nvPr/>
        </p:nvSpPr>
        <p:spPr>
          <a:xfrm>
            <a:off x="4993484" y="4534018"/>
            <a:ext cx="3775393" cy="400110"/>
          </a:xfrm>
          <a:prstGeom prst="rect">
            <a:avLst/>
          </a:prstGeom>
          <a:noFill/>
        </p:spPr>
        <p:txBody>
          <a:bodyPr wrap="none" rtlCol="0">
            <a:spAutoFit/>
          </a:bodyPr>
          <a:lstStyle/>
          <a:p>
            <a:pPr algn="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いかなる問題を解決するのか？</a:t>
            </a:r>
          </a:p>
        </p:txBody>
      </p:sp>
      <p:sp>
        <p:nvSpPr>
          <p:cNvPr id="14" name="テキスト ボックス 13">
            <a:extLst>
              <a:ext uri="{FF2B5EF4-FFF2-40B4-BE49-F238E27FC236}">
                <a16:creationId xmlns:a16="http://schemas.microsoft.com/office/drawing/2014/main" id="{31C46950-4ED3-F940-A848-0DEBBE37152F}"/>
              </a:ext>
            </a:extLst>
          </p:cNvPr>
          <p:cNvSpPr txBox="1"/>
          <p:nvPr/>
        </p:nvSpPr>
        <p:spPr>
          <a:xfrm>
            <a:off x="4965279" y="4963695"/>
            <a:ext cx="3696932" cy="646331"/>
          </a:xfrm>
          <a:prstGeom prst="rect">
            <a:avLst/>
          </a:prstGeom>
          <a:noFill/>
        </p:spPr>
        <p:txBody>
          <a:bodyPr wrap="square" rtlCol="0">
            <a:spAutoFit/>
          </a:bodyPr>
          <a:lstStyle/>
          <a:p>
            <a:pPr algn="r"/>
            <a:r>
              <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Purpose</a:t>
            </a: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目的／存在意義</a:t>
            </a: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a:t>
            </a:r>
            <a:endPar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明確にする</a:t>
            </a:r>
          </a:p>
        </p:txBody>
      </p:sp>
      <p:sp>
        <p:nvSpPr>
          <p:cNvPr id="15" name="テキスト ボックス 14">
            <a:extLst>
              <a:ext uri="{FF2B5EF4-FFF2-40B4-BE49-F238E27FC236}">
                <a16:creationId xmlns:a16="http://schemas.microsoft.com/office/drawing/2014/main" id="{B45FAE48-E2E4-024B-9349-2F5F263855B2}"/>
              </a:ext>
            </a:extLst>
          </p:cNvPr>
          <p:cNvSpPr txBox="1"/>
          <p:nvPr/>
        </p:nvSpPr>
        <p:spPr>
          <a:xfrm>
            <a:off x="4702345" y="3123960"/>
            <a:ext cx="4031874" cy="400110"/>
          </a:xfrm>
          <a:prstGeom prst="rect">
            <a:avLst/>
          </a:prstGeom>
          <a:noFill/>
        </p:spPr>
        <p:txBody>
          <a:bodyPr wrap="none" rtlCol="0">
            <a:spAutoFit/>
          </a:bodyPr>
          <a:lstStyle/>
          <a:p>
            <a:pPr algn="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どのように問題を解決するのか？</a:t>
            </a:r>
          </a:p>
        </p:txBody>
      </p:sp>
      <p:sp>
        <p:nvSpPr>
          <p:cNvPr id="16" name="テキスト ボックス 15">
            <a:extLst>
              <a:ext uri="{FF2B5EF4-FFF2-40B4-BE49-F238E27FC236}">
                <a16:creationId xmlns:a16="http://schemas.microsoft.com/office/drawing/2014/main" id="{36569206-48C3-3346-9D2E-7F0022A65A81}"/>
              </a:ext>
            </a:extLst>
          </p:cNvPr>
          <p:cNvSpPr txBox="1"/>
          <p:nvPr/>
        </p:nvSpPr>
        <p:spPr>
          <a:xfrm>
            <a:off x="4323458" y="3527647"/>
            <a:ext cx="4338753" cy="646331"/>
          </a:xfrm>
          <a:prstGeom prst="rect">
            <a:avLst/>
          </a:prstGeom>
          <a:noFill/>
        </p:spPr>
        <p:txBody>
          <a:bodyPr wrap="square" rtlCol="0">
            <a:spAutoFit/>
          </a:bodyPr>
          <a:lstStyle/>
          <a:p>
            <a:pPr algn="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構想や体制、</a:t>
            </a: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開発や運用の</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方針や計画を明確にする</a:t>
            </a:r>
            <a:endPar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E091E2A6-C49D-F64D-9B6B-11AF73ACAFAD}"/>
              </a:ext>
            </a:extLst>
          </p:cNvPr>
          <p:cNvSpPr txBox="1"/>
          <p:nvPr/>
        </p:nvSpPr>
        <p:spPr>
          <a:xfrm>
            <a:off x="4716591" y="1683800"/>
            <a:ext cx="4031873" cy="400110"/>
          </a:xfrm>
          <a:prstGeom prst="rect">
            <a:avLst/>
          </a:prstGeom>
          <a:noFill/>
        </p:spPr>
        <p:txBody>
          <a:bodyPr wrap="none" rtlCol="0">
            <a:spAutoFit/>
          </a:bodyPr>
          <a:lstStyle/>
          <a:p>
            <a:pPr algn="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何を使って問題を解決するのか？</a:t>
            </a:r>
          </a:p>
        </p:txBody>
      </p:sp>
      <p:sp>
        <p:nvSpPr>
          <p:cNvPr id="23" name="テキスト ボックス 22">
            <a:extLst>
              <a:ext uri="{FF2B5EF4-FFF2-40B4-BE49-F238E27FC236}">
                <a16:creationId xmlns:a16="http://schemas.microsoft.com/office/drawing/2014/main" id="{49C25C06-36FB-DA49-87BD-2D1E5D80FE6D}"/>
              </a:ext>
            </a:extLst>
          </p:cNvPr>
          <p:cNvSpPr txBox="1"/>
          <p:nvPr/>
        </p:nvSpPr>
        <p:spPr>
          <a:xfrm>
            <a:off x="4776044" y="2087487"/>
            <a:ext cx="3900412" cy="646331"/>
          </a:xfrm>
          <a:prstGeom prst="rect">
            <a:avLst/>
          </a:prstGeom>
          <a:noFill/>
        </p:spPr>
        <p:txBody>
          <a:bodyPr wrap="square" rtlCol="0">
            <a:spAutoFit/>
          </a:bodyPr>
          <a:lstStyle/>
          <a:p>
            <a:pPr algn="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技術や手法、製品やサービスなどの</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手段を具体化する</a:t>
            </a:r>
          </a:p>
        </p:txBody>
      </p:sp>
      <p:sp>
        <p:nvSpPr>
          <p:cNvPr id="25" name="上矢印 24">
            <a:extLst>
              <a:ext uri="{FF2B5EF4-FFF2-40B4-BE49-F238E27FC236}">
                <a16:creationId xmlns:a16="http://schemas.microsoft.com/office/drawing/2014/main" id="{3C9CC8AC-4732-9B48-B60C-24315BD4C9D4}"/>
              </a:ext>
            </a:extLst>
          </p:cNvPr>
          <p:cNvSpPr/>
          <p:nvPr/>
        </p:nvSpPr>
        <p:spPr>
          <a:xfrm>
            <a:off x="1756508" y="2550528"/>
            <a:ext cx="1505875" cy="2285177"/>
          </a:xfrm>
          <a:custGeom>
            <a:avLst/>
            <a:gdLst>
              <a:gd name="connsiteX0" fmla="*/ 0 w 2021233"/>
              <a:gd name="connsiteY0" fmla="*/ 1010617 h 2808312"/>
              <a:gd name="connsiteX1" fmla="*/ 1010617 w 2021233"/>
              <a:gd name="connsiteY1" fmla="*/ 0 h 2808312"/>
              <a:gd name="connsiteX2" fmla="*/ 2021233 w 2021233"/>
              <a:gd name="connsiteY2" fmla="*/ 1010617 h 2808312"/>
              <a:gd name="connsiteX3" fmla="*/ 1515925 w 2021233"/>
              <a:gd name="connsiteY3" fmla="*/ 1010617 h 2808312"/>
              <a:gd name="connsiteX4" fmla="*/ 1515925 w 2021233"/>
              <a:gd name="connsiteY4" fmla="*/ 2808312 h 2808312"/>
              <a:gd name="connsiteX5" fmla="*/ 505308 w 2021233"/>
              <a:gd name="connsiteY5" fmla="*/ 2808312 h 2808312"/>
              <a:gd name="connsiteX6" fmla="*/ 505308 w 2021233"/>
              <a:gd name="connsiteY6" fmla="*/ 1010617 h 2808312"/>
              <a:gd name="connsiteX7" fmla="*/ 0 w 2021233"/>
              <a:gd name="connsiteY7" fmla="*/ 1010617 h 2808312"/>
              <a:gd name="connsiteX0" fmla="*/ 0 w 2021233"/>
              <a:gd name="connsiteY0" fmla="*/ 1010617 h 2880883"/>
              <a:gd name="connsiteX1" fmla="*/ 1010617 w 2021233"/>
              <a:gd name="connsiteY1" fmla="*/ 0 h 2880883"/>
              <a:gd name="connsiteX2" fmla="*/ 2021233 w 2021233"/>
              <a:gd name="connsiteY2" fmla="*/ 1010617 h 2880883"/>
              <a:gd name="connsiteX3" fmla="*/ 1515925 w 2021233"/>
              <a:gd name="connsiteY3" fmla="*/ 1010617 h 2880883"/>
              <a:gd name="connsiteX4" fmla="*/ 1515925 w 2021233"/>
              <a:gd name="connsiteY4" fmla="*/ 2808312 h 2880883"/>
              <a:gd name="connsiteX5" fmla="*/ 984279 w 2021233"/>
              <a:gd name="connsiteY5" fmla="*/ 2880883 h 2880883"/>
              <a:gd name="connsiteX6" fmla="*/ 505308 w 2021233"/>
              <a:gd name="connsiteY6" fmla="*/ 1010617 h 2880883"/>
              <a:gd name="connsiteX7" fmla="*/ 0 w 2021233"/>
              <a:gd name="connsiteY7" fmla="*/ 1010617 h 2880883"/>
              <a:gd name="connsiteX0" fmla="*/ 0 w 2021233"/>
              <a:gd name="connsiteY0" fmla="*/ 1010617 h 2880883"/>
              <a:gd name="connsiteX1" fmla="*/ 1010617 w 2021233"/>
              <a:gd name="connsiteY1" fmla="*/ 0 h 2880883"/>
              <a:gd name="connsiteX2" fmla="*/ 2021233 w 2021233"/>
              <a:gd name="connsiteY2" fmla="*/ 1010617 h 2880883"/>
              <a:gd name="connsiteX3" fmla="*/ 1515925 w 2021233"/>
              <a:gd name="connsiteY3" fmla="*/ 1010617 h 2880883"/>
              <a:gd name="connsiteX4" fmla="*/ 978896 w 2021233"/>
              <a:gd name="connsiteY4" fmla="*/ 2866369 h 2880883"/>
              <a:gd name="connsiteX5" fmla="*/ 984279 w 2021233"/>
              <a:gd name="connsiteY5" fmla="*/ 2880883 h 2880883"/>
              <a:gd name="connsiteX6" fmla="*/ 505308 w 2021233"/>
              <a:gd name="connsiteY6" fmla="*/ 1010617 h 2880883"/>
              <a:gd name="connsiteX7" fmla="*/ 0 w 2021233"/>
              <a:gd name="connsiteY7" fmla="*/ 1010617 h 2880883"/>
              <a:gd name="connsiteX0" fmla="*/ 0 w 2021233"/>
              <a:gd name="connsiteY0" fmla="*/ 1010617 h 2880883"/>
              <a:gd name="connsiteX1" fmla="*/ 1010617 w 2021233"/>
              <a:gd name="connsiteY1" fmla="*/ 0 h 2880883"/>
              <a:gd name="connsiteX2" fmla="*/ 2021233 w 2021233"/>
              <a:gd name="connsiteY2" fmla="*/ 1010617 h 2880883"/>
              <a:gd name="connsiteX3" fmla="*/ 1515925 w 2021233"/>
              <a:gd name="connsiteY3" fmla="*/ 1010617 h 2880883"/>
              <a:gd name="connsiteX4" fmla="*/ 978896 w 2021233"/>
              <a:gd name="connsiteY4" fmla="*/ 2866369 h 2880883"/>
              <a:gd name="connsiteX5" fmla="*/ 984279 w 2021233"/>
              <a:gd name="connsiteY5" fmla="*/ 2880883 h 2880883"/>
              <a:gd name="connsiteX6" fmla="*/ 505308 w 2021233"/>
              <a:gd name="connsiteY6" fmla="*/ 1010617 h 2880883"/>
              <a:gd name="connsiteX7" fmla="*/ 0 w 2021233"/>
              <a:gd name="connsiteY7" fmla="*/ 1010617 h 288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1233" h="2880883">
                <a:moveTo>
                  <a:pt x="0" y="1010617"/>
                </a:moveTo>
                <a:lnTo>
                  <a:pt x="1010617" y="0"/>
                </a:lnTo>
                <a:lnTo>
                  <a:pt x="2021233" y="1010617"/>
                </a:lnTo>
                <a:lnTo>
                  <a:pt x="1515925" y="1010617"/>
                </a:lnTo>
                <a:lnTo>
                  <a:pt x="978896" y="2866369"/>
                </a:lnTo>
                <a:lnTo>
                  <a:pt x="984279" y="2880883"/>
                </a:lnTo>
                <a:lnTo>
                  <a:pt x="505308" y="1010617"/>
                </a:lnTo>
                <a:lnTo>
                  <a:pt x="0" y="1010617"/>
                </a:lnTo>
                <a:close/>
              </a:path>
            </a:pathLst>
          </a:cu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3B341247-EC4C-A449-8E64-FE0A81557E78}"/>
              </a:ext>
            </a:extLst>
          </p:cNvPr>
          <p:cNvSpPr txBox="1"/>
          <p:nvPr/>
        </p:nvSpPr>
        <p:spPr>
          <a:xfrm>
            <a:off x="1876268" y="4708976"/>
            <a:ext cx="1245854"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Franklin Gothic Medium" panose="020B0603020102020204" pitchFamily="34" charset="0"/>
              </a:rPr>
              <a:t>WHY</a:t>
            </a:r>
            <a:endParaRPr kumimoji="1" lang="ja-JP" altLang="en-US" sz="4000">
              <a:solidFill>
                <a:schemeClr val="bg1"/>
              </a:solidFill>
              <a:effectLst>
                <a:outerShdw blurRad="50800" dist="38100" dir="2700000" algn="tl" rotWithShape="0">
                  <a:prstClr val="black">
                    <a:alpha val="40000"/>
                  </a:prstClr>
                </a:outerShdw>
              </a:effectLst>
              <a:latin typeface="Franklin Gothic Medium" panose="020B0603020102020204" pitchFamily="34" charset="0"/>
            </a:endParaRPr>
          </a:p>
        </p:txBody>
      </p:sp>
      <p:sp>
        <p:nvSpPr>
          <p:cNvPr id="8" name="テキスト ボックス 7">
            <a:extLst>
              <a:ext uri="{FF2B5EF4-FFF2-40B4-BE49-F238E27FC236}">
                <a16:creationId xmlns:a16="http://schemas.microsoft.com/office/drawing/2014/main" id="{A70463B1-E0D1-844B-B0B1-8E5962B385C7}"/>
              </a:ext>
            </a:extLst>
          </p:cNvPr>
          <p:cNvSpPr txBox="1"/>
          <p:nvPr/>
        </p:nvSpPr>
        <p:spPr>
          <a:xfrm>
            <a:off x="1854499" y="3496869"/>
            <a:ext cx="1289392"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Franklin Gothic Medium" panose="020B0603020102020204" pitchFamily="34" charset="0"/>
              </a:rPr>
              <a:t>HOW</a:t>
            </a:r>
            <a:endParaRPr kumimoji="1" lang="ja-JP" altLang="en-US" sz="4000">
              <a:solidFill>
                <a:schemeClr val="bg1"/>
              </a:solidFill>
              <a:effectLst>
                <a:outerShdw blurRad="50800" dist="38100" dir="2700000" algn="tl" rotWithShape="0">
                  <a:prstClr val="black">
                    <a:alpha val="40000"/>
                  </a:prstClr>
                </a:outerShdw>
              </a:effectLst>
              <a:latin typeface="Franklin Gothic Medium" panose="020B0603020102020204" pitchFamily="34" charset="0"/>
            </a:endParaRPr>
          </a:p>
        </p:txBody>
      </p:sp>
      <p:sp>
        <p:nvSpPr>
          <p:cNvPr id="9" name="テキスト ボックス 8">
            <a:extLst>
              <a:ext uri="{FF2B5EF4-FFF2-40B4-BE49-F238E27FC236}">
                <a16:creationId xmlns:a16="http://schemas.microsoft.com/office/drawing/2014/main" id="{FCA61EAB-B669-A546-8F6B-E024422D7F27}"/>
              </a:ext>
            </a:extLst>
          </p:cNvPr>
          <p:cNvSpPr txBox="1"/>
          <p:nvPr/>
        </p:nvSpPr>
        <p:spPr>
          <a:xfrm>
            <a:off x="1805648" y="1941730"/>
            <a:ext cx="1358065"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Franklin Gothic Medium" panose="020B0603020102020204" pitchFamily="34" charset="0"/>
              </a:rPr>
              <a:t>What</a:t>
            </a:r>
            <a:endParaRPr kumimoji="1" lang="ja-JP" altLang="en-US" sz="4000">
              <a:solidFill>
                <a:schemeClr val="bg1"/>
              </a:solidFill>
              <a:effectLst>
                <a:outerShdw blurRad="50800" dist="38100" dir="2700000" algn="tl" rotWithShape="0">
                  <a:prstClr val="black">
                    <a:alpha val="40000"/>
                  </a:prstClr>
                </a:outerShdw>
              </a:effectLst>
              <a:latin typeface="Franklin Gothic Medium" panose="020B0603020102020204" pitchFamily="34" charset="0"/>
            </a:endParaRPr>
          </a:p>
        </p:txBody>
      </p:sp>
    </p:spTree>
    <p:extLst>
      <p:ext uri="{BB962C8B-B14F-4D97-AF65-F5344CB8AC3E}">
        <p14:creationId xmlns:p14="http://schemas.microsoft.com/office/powerpoint/2010/main" val="1341710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471FAAD2-2545-F346-8DA2-C40AAB65AAE8}"/>
              </a:ext>
            </a:extLst>
          </p:cNvPr>
          <p:cNvSpPr/>
          <p:nvPr/>
        </p:nvSpPr>
        <p:spPr>
          <a:xfrm>
            <a:off x="230399" y="773072"/>
            <a:ext cx="8830351" cy="374615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FA50BA26-9CC3-4E43-A11F-7608724C0C3E}"/>
              </a:ext>
            </a:extLst>
          </p:cNvPr>
          <p:cNvSpPr/>
          <p:nvPr/>
        </p:nvSpPr>
        <p:spPr>
          <a:xfrm>
            <a:off x="169170" y="4609682"/>
            <a:ext cx="8830352" cy="194086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a:extLst>
              <a:ext uri="{FF2B5EF4-FFF2-40B4-BE49-F238E27FC236}">
                <a16:creationId xmlns:a16="http://schemas.microsoft.com/office/drawing/2014/main" id="{3F65AEF1-C5BA-8C47-B2E2-CA3BD2CC8161}"/>
              </a:ext>
            </a:extLst>
          </p:cNvPr>
          <p:cNvSpPr>
            <a:spLocks noGrp="1"/>
          </p:cNvSpPr>
          <p:nvPr>
            <p:ph type="title"/>
          </p:nvPr>
        </p:nvSpPr>
        <p:spPr/>
        <p:txBody>
          <a:bodyPr/>
          <a:lstStyle/>
          <a:p>
            <a:r>
              <a:rPr kumimoji="1" lang="ja-JP" altLang="en-US"/>
              <a:t>デジタル化とは何か</a:t>
            </a:r>
          </a:p>
        </p:txBody>
      </p:sp>
      <p:pic>
        <p:nvPicPr>
          <p:cNvPr id="4" name="図 3">
            <a:extLst>
              <a:ext uri="{FF2B5EF4-FFF2-40B4-BE49-F238E27FC236}">
                <a16:creationId xmlns:a16="http://schemas.microsoft.com/office/drawing/2014/main" id="{72A9CB2E-114F-ED41-AEDF-36DF31CDFD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35538" y="5512329"/>
            <a:ext cx="473228" cy="566741"/>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D1AD209B-D585-0444-9B95-0C7D036D985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81084" y="5529831"/>
            <a:ext cx="453034" cy="606066"/>
          </a:xfrm>
          <a:prstGeom prst="rect">
            <a:avLst/>
          </a:prstGeom>
          <a:effectLst>
            <a:outerShdw blurRad="50800" dist="38100" dir="2700000" algn="tl" rotWithShape="0">
              <a:prstClr val="black">
                <a:alpha val="40000"/>
              </a:prstClr>
            </a:outerShdw>
          </a:effectLst>
        </p:spPr>
      </p:pic>
      <p:pic>
        <p:nvPicPr>
          <p:cNvPr id="14" name="図 13">
            <a:extLst>
              <a:ext uri="{FF2B5EF4-FFF2-40B4-BE49-F238E27FC236}">
                <a16:creationId xmlns:a16="http://schemas.microsoft.com/office/drawing/2014/main" id="{D87A520F-09F1-DE45-9D4E-5441B689179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12393" y="5460909"/>
            <a:ext cx="606067" cy="606067"/>
          </a:xfrm>
          <a:prstGeom prst="rect">
            <a:avLst/>
          </a:prstGeom>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8733029A-94CA-3249-8E05-B9B9054B033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67580" y="5564703"/>
            <a:ext cx="582076" cy="475847"/>
          </a:xfrm>
          <a:prstGeom prst="rect">
            <a:avLst/>
          </a:prstGeom>
          <a:effectLst>
            <a:outerShdw blurRad="50800" dist="38100" dir="2700000" algn="tl" rotWithShape="0">
              <a:prstClr val="black">
                <a:alpha val="40000"/>
              </a:prstClr>
            </a:outerShdw>
          </a:effectLst>
        </p:spPr>
      </p:pic>
      <p:sp>
        <p:nvSpPr>
          <p:cNvPr id="39" name="テキスト ボックス 38">
            <a:extLst>
              <a:ext uri="{FF2B5EF4-FFF2-40B4-BE49-F238E27FC236}">
                <a16:creationId xmlns:a16="http://schemas.microsoft.com/office/drawing/2014/main" id="{9AE44A30-C36E-A74B-A557-58F9393AB099}"/>
              </a:ext>
            </a:extLst>
          </p:cNvPr>
          <p:cNvSpPr txBox="1"/>
          <p:nvPr/>
        </p:nvSpPr>
        <p:spPr>
          <a:xfrm>
            <a:off x="5954458" y="5276759"/>
            <a:ext cx="2816797" cy="769441"/>
          </a:xfrm>
          <a:prstGeom prst="rect">
            <a:avLst/>
          </a:prstGeom>
          <a:noFill/>
        </p:spPr>
        <p:txBody>
          <a:bodyPr wrap="none" rtlCol="0">
            <a:spAutoFit/>
          </a:bodyPr>
          <a:lstStyle/>
          <a:p>
            <a:pPr algn="ctr"/>
            <a:r>
              <a:rPr kumimoji="1" lang="ja-JP" altLang="en-US" sz="3200" b="1">
                <a:solidFill>
                  <a:schemeClr val="accent6">
                    <a:lumMod val="75000"/>
                  </a:schemeClr>
                </a:solidFill>
                <a:latin typeface="Meiryo" panose="020B0604030504040204" pitchFamily="34" charset="-128"/>
                <a:ea typeface="Meiryo" panose="020B0604030504040204" pitchFamily="34" charset="-128"/>
              </a:rPr>
              <a:t>アナログ</a:t>
            </a:r>
            <a:r>
              <a:rPr kumimoji="1" lang="en-US" altLang="ja-JP" sz="3200" b="1" dirty="0">
                <a:solidFill>
                  <a:schemeClr val="accent6">
                    <a:lumMod val="75000"/>
                  </a:schemeClr>
                </a:solidFill>
                <a:latin typeface="Meiryo" panose="020B0604030504040204" pitchFamily="34" charset="-128"/>
                <a:ea typeface="Meiryo" panose="020B0604030504040204" pitchFamily="34" charset="-128"/>
              </a:rPr>
              <a:t> </a:t>
            </a:r>
            <a:r>
              <a:rPr kumimoji="1" lang="en-US" altLang="ja-JP" sz="2000" dirty="0">
                <a:solidFill>
                  <a:schemeClr val="accent6">
                    <a:lumMod val="75000"/>
                  </a:schemeClr>
                </a:solidFill>
                <a:latin typeface="Meiryo" panose="020B0604030504040204" pitchFamily="34" charset="-128"/>
                <a:ea typeface="Meiryo" panose="020B0604030504040204" pitchFamily="34" charset="-128"/>
              </a:rPr>
              <a:t>Analog</a:t>
            </a:r>
          </a:p>
          <a:p>
            <a:pPr algn="ctr"/>
            <a:r>
              <a:rPr lang="ja-JP" altLang="en-US" sz="1200" b="1">
                <a:solidFill>
                  <a:schemeClr val="accent6">
                    <a:lumMod val="75000"/>
                  </a:schemeClr>
                </a:solidFill>
                <a:latin typeface="Meiryo" panose="020B0604030504040204" pitchFamily="34" charset="-128"/>
                <a:ea typeface="Meiryo" panose="020B0604030504040204" pitchFamily="34" charset="-128"/>
              </a:rPr>
              <a:t>連続量</a:t>
            </a:r>
            <a:r>
              <a:rPr lang="ja-JP" altLang="en-US" sz="1200">
                <a:solidFill>
                  <a:schemeClr val="accent6">
                    <a:lumMod val="75000"/>
                  </a:schemeClr>
                </a:solidFill>
                <a:latin typeface="Meiryo" panose="020B0604030504040204" pitchFamily="34" charset="-128"/>
                <a:ea typeface="Meiryo" panose="020B0604030504040204" pitchFamily="34" charset="-128"/>
              </a:rPr>
              <a:t>（区切りなく続く値を持つ量）</a:t>
            </a:r>
            <a:endParaRPr kumimoji="1" lang="ja-JP" altLang="en-US" sz="1200">
              <a:solidFill>
                <a:schemeClr val="accent6">
                  <a:lumMod val="75000"/>
                </a:schemeClr>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124B9141-C9A7-EA4D-8A4B-660A00B6A6E0}"/>
              </a:ext>
            </a:extLst>
          </p:cNvPr>
          <p:cNvSpPr txBox="1"/>
          <p:nvPr/>
        </p:nvSpPr>
        <p:spPr>
          <a:xfrm>
            <a:off x="875832" y="5416834"/>
            <a:ext cx="1620957" cy="523220"/>
          </a:xfrm>
          <a:prstGeom prst="rect">
            <a:avLst/>
          </a:prstGeom>
          <a:noFill/>
        </p:spPr>
        <p:txBody>
          <a:bodyPr wrap="none" rtlCol="0">
            <a:spAutoFit/>
          </a:bodyPr>
          <a:lstStyle/>
          <a:p>
            <a:pPr algn="ctr"/>
            <a:r>
              <a:rPr kumimoji="1" lang="ja-JP" altLang="en-US" sz="2800" b="1">
                <a:solidFill>
                  <a:schemeClr val="accent6">
                    <a:lumMod val="75000"/>
                  </a:schemeClr>
                </a:solidFill>
                <a:latin typeface="Meiryo" panose="020B0604030504040204" pitchFamily="34" charset="-128"/>
                <a:ea typeface="Meiryo" panose="020B0604030504040204" pitchFamily="34" charset="-128"/>
              </a:rPr>
              <a:t>現実世界</a:t>
            </a:r>
          </a:p>
        </p:txBody>
      </p:sp>
      <p:sp>
        <p:nvSpPr>
          <p:cNvPr id="49" name="テキスト ボックス 48">
            <a:extLst>
              <a:ext uri="{FF2B5EF4-FFF2-40B4-BE49-F238E27FC236}">
                <a16:creationId xmlns:a16="http://schemas.microsoft.com/office/drawing/2014/main" id="{9033F5B5-E2F0-C948-80BC-85B8733BE046}"/>
              </a:ext>
            </a:extLst>
          </p:cNvPr>
          <p:cNvSpPr txBox="1"/>
          <p:nvPr/>
        </p:nvSpPr>
        <p:spPr>
          <a:xfrm>
            <a:off x="709852" y="5162277"/>
            <a:ext cx="1952915" cy="276999"/>
          </a:xfrm>
          <a:prstGeom prst="rect">
            <a:avLst/>
          </a:prstGeom>
          <a:noFill/>
        </p:spPr>
        <p:txBody>
          <a:bodyPr wrap="square" rtlCol="0">
            <a:spAutoFit/>
          </a:bodyPr>
          <a:lstStyle/>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私たちが生きている世界</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p:txBody>
      </p:sp>
      <p:sp>
        <p:nvSpPr>
          <p:cNvPr id="2" name="正方形/長方形 1">
            <a:extLst>
              <a:ext uri="{FF2B5EF4-FFF2-40B4-BE49-F238E27FC236}">
                <a16:creationId xmlns:a16="http://schemas.microsoft.com/office/drawing/2014/main" id="{00D3646F-063B-B44F-B636-854A1468CD6D}"/>
              </a:ext>
            </a:extLst>
          </p:cNvPr>
          <p:cNvSpPr/>
          <p:nvPr/>
        </p:nvSpPr>
        <p:spPr>
          <a:xfrm>
            <a:off x="3220962" y="5197253"/>
            <a:ext cx="2725644" cy="276999"/>
          </a:xfrm>
          <a:prstGeom prst="rect">
            <a:avLst/>
          </a:prstGeom>
        </p:spPr>
        <p:txBody>
          <a:bodyPr wrap="square">
            <a:spAutoFit/>
          </a:bodyPr>
          <a:lstStyle/>
          <a:p>
            <a:pPr algn="ctr"/>
            <a:r>
              <a:rPr lang="ja-JP" altLang="en-US" sz="1200">
                <a:solidFill>
                  <a:schemeClr val="accent6">
                    <a:lumMod val="75000"/>
                  </a:schemeClr>
                </a:solidFill>
                <a:latin typeface="Meiryo" panose="020B0604030504040204" pitchFamily="34" charset="-128"/>
                <a:ea typeface="Meiryo" panose="020B0604030504040204" pitchFamily="34" charset="-128"/>
              </a:rPr>
              <a:t>身体を介して体験し、実感できる</a:t>
            </a:r>
          </a:p>
        </p:txBody>
      </p:sp>
      <p:sp>
        <p:nvSpPr>
          <p:cNvPr id="6" name="テキスト ボックス 5">
            <a:extLst>
              <a:ext uri="{FF2B5EF4-FFF2-40B4-BE49-F238E27FC236}">
                <a16:creationId xmlns:a16="http://schemas.microsoft.com/office/drawing/2014/main" id="{EFBAF708-8713-AE42-8AD4-4ED747B736C6}"/>
              </a:ext>
            </a:extLst>
          </p:cNvPr>
          <p:cNvSpPr txBox="1"/>
          <p:nvPr/>
        </p:nvSpPr>
        <p:spPr>
          <a:xfrm>
            <a:off x="1327378" y="3117268"/>
            <a:ext cx="3416320" cy="1015663"/>
          </a:xfrm>
          <a:prstGeom prst="rect">
            <a:avLst/>
          </a:prstGeom>
          <a:noFill/>
        </p:spPr>
        <p:txBody>
          <a:bodyPr wrap="none" rtlCol="0">
            <a:spAutoFit/>
          </a:bodyPr>
          <a:lstStyle/>
          <a:p>
            <a:r>
              <a:rPr kumimoji="1" lang="en-US" altLang="ja-JP" sz="3200" b="1" dirty="0">
                <a:solidFill>
                  <a:schemeClr val="bg1"/>
                </a:solidFill>
                <a:latin typeface="Meiryo" panose="020B0604030504040204" pitchFamily="34" charset="-128"/>
                <a:ea typeface="Meiryo" panose="020B0604030504040204" pitchFamily="34" charset="-128"/>
              </a:rPr>
              <a:t>IT</a:t>
            </a:r>
            <a:r>
              <a:rPr kumimoji="1" lang="en-US" altLang="ja-JP" sz="3200" dirty="0">
                <a:solidFill>
                  <a:schemeClr val="bg1"/>
                </a:solidFill>
                <a:latin typeface="Meiryo" panose="020B0604030504040204" pitchFamily="34" charset="-128"/>
                <a:ea typeface="Meiryo" panose="020B0604030504040204" pitchFamily="34" charset="-128"/>
              </a:rPr>
              <a:t> </a:t>
            </a:r>
            <a:r>
              <a:rPr kumimoji="1" lang="en-US" altLang="ja-JP" sz="1200" dirty="0">
                <a:solidFill>
                  <a:schemeClr val="bg1"/>
                </a:solidFill>
                <a:latin typeface="Meiryo" panose="020B0604030504040204" pitchFamily="34" charset="-128"/>
                <a:ea typeface="Meiryo" panose="020B0604030504040204" pitchFamily="34" charset="-128"/>
              </a:rPr>
              <a:t>Information Technology</a:t>
            </a:r>
            <a:r>
              <a:rPr lang="ja-JP" altLang="en-US" sz="1200">
                <a:solidFill>
                  <a:schemeClr val="bg1"/>
                </a:solidFill>
                <a:latin typeface="Meiryo" panose="020B0604030504040204" pitchFamily="34" charset="-128"/>
                <a:ea typeface="Meiryo" panose="020B0604030504040204" pitchFamily="34" charset="-128"/>
              </a:rPr>
              <a:t>：情報技術</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コンピューターやネットワークを実現し</a:t>
            </a:r>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それを活用するための技術</a:t>
            </a:r>
          </a:p>
        </p:txBody>
      </p:sp>
      <p:sp>
        <p:nvSpPr>
          <p:cNvPr id="52" name="テキスト ボックス 51">
            <a:extLst>
              <a:ext uri="{FF2B5EF4-FFF2-40B4-BE49-F238E27FC236}">
                <a16:creationId xmlns:a16="http://schemas.microsoft.com/office/drawing/2014/main" id="{96B0CDD6-0173-5C44-A61A-D051BA97698A}"/>
              </a:ext>
            </a:extLst>
          </p:cNvPr>
          <p:cNvSpPr txBox="1"/>
          <p:nvPr/>
        </p:nvSpPr>
        <p:spPr>
          <a:xfrm>
            <a:off x="715350" y="5845732"/>
            <a:ext cx="1952915" cy="369332"/>
          </a:xfrm>
          <a:prstGeom prst="rect">
            <a:avLst/>
          </a:prstGeom>
          <a:noFill/>
        </p:spPr>
        <p:txBody>
          <a:bodyPr wrap="square" rtlCol="0">
            <a:spAutoFit/>
          </a:bodyP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rPr>
              <a:t>Physical World</a:t>
            </a:r>
          </a:p>
        </p:txBody>
      </p:sp>
      <p:grpSp>
        <p:nvGrpSpPr>
          <p:cNvPr id="8" name="グループ化 7">
            <a:extLst>
              <a:ext uri="{FF2B5EF4-FFF2-40B4-BE49-F238E27FC236}">
                <a16:creationId xmlns:a16="http://schemas.microsoft.com/office/drawing/2014/main" id="{464D72F5-4FE4-3B42-97DC-C18FE0D590C3}"/>
              </a:ext>
            </a:extLst>
          </p:cNvPr>
          <p:cNvGrpSpPr/>
          <p:nvPr/>
        </p:nvGrpSpPr>
        <p:grpSpPr>
          <a:xfrm>
            <a:off x="169171" y="823949"/>
            <a:ext cx="8830351" cy="1926689"/>
            <a:chOff x="169171" y="823949"/>
            <a:chExt cx="8830351" cy="1926689"/>
          </a:xfrm>
        </p:grpSpPr>
        <p:sp>
          <p:nvSpPr>
            <p:cNvPr id="38" name="正方形/長方形 37">
              <a:extLst>
                <a:ext uri="{FF2B5EF4-FFF2-40B4-BE49-F238E27FC236}">
                  <a16:creationId xmlns:a16="http://schemas.microsoft.com/office/drawing/2014/main" id="{A75070BC-F7B0-7541-B32D-008F4042C1A1}"/>
                </a:ext>
              </a:extLst>
            </p:cNvPr>
            <p:cNvSpPr/>
            <p:nvPr/>
          </p:nvSpPr>
          <p:spPr>
            <a:xfrm>
              <a:off x="169171" y="823949"/>
              <a:ext cx="8830351" cy="192668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a:extLst>
                <a:ext uri="{FF2B5EF4-FFF2-40B4-BE49-F238E27FC236}">
                  <a16:creationId xmlns:a16="http://schemas.microsoft.com/office/drawing/2014/main" id="{848571D8-DBBF-4845-965E-E2242DABA99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36184" y="1590227"/>
              <a:ext cx="736158" cy="653340"/>
            </a:xfrm>
            <a:prstGeom prst="rect">
              <a:avLst/>
            </a:prstGeom>
            <a:effectLst>
              <a:outerShdw blurRad="50800" dist="38100" dir="2700000" algn="tl" rotWithShape="0">
                <a:prstClr val="black">
                  <a:alpha val="40000"/>
                </a:prstClr>
              </a:outerShdw>
            </a:effectLst>
          </p:spPr>
        </p:pic>
        <p:grpSp>
          <p:nvGrpSpPr>
            <p:cNvPr id="21" name="グループ化 20">
              <a:extLst>
                <a:ext uri="{FF2B5EF4-FFF2-40B4-BE49-F238E27FC236}">
                  <a16:creationId xmlns:a16="http://schemas.microsoft.com/office/drawing/2014/main" id="{954E3802-7B14-674D-A06E-04F3572B4BFA}"/>
                </a:ext>
              </a:extLst>
            </p:cNvPr>
            <p:cNvGrpSpPr/>
            <p:nvPr/>
          </p:nvGrpSpPr>
          <p:grpSpPr>
            <a:xfrm>
              <a:off x="4058994" y="1736273"/>
              <a:ext cx="755318" cy="328505"/>
              <a:chOff x="3021306" y="2463800"/>
              <a:chExt cx="4338160" cy="1930400"/>
            </a:xfrm>
            <a:effectLst>
              <a:outerShdw blurRad="50800" dist="38100" dir="2700000" algn="tl" rotWithShape="0">
                <a:prstClr val="black">
                  <a:alpha val="40000"/>
                </a:prstClr>
              </a:outerShdw>
            </a:effectLst>
          </p:grpSpPr>
          <p:pic>
            <p:nvPicPr>
              <p:cNvPr id="17" name="図 16">
                <a:extLst>
                  <a:ext uri="{FF2B5EF4-FFF2-40B4-BE49-F238E27FC236}">
                    <a16:creationId xmlns:a16="http://schemas.microsoft.com/office/drawing/2014/main" id="{EFEC5A7A-6693-9A46-A4A1-EA042614211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75133" y="2463800"/>
                <a:ext cx="1320800" cy="1930400"/>
              </a:xfrm>
              <a:prstGeom prst="rect">
                <a:avLst/>
              </a:prstGeom>
            </p:spPr>
          </p:pic>
          <p:pic>
            <p:nvPicPr>
              <p:cNvPr id="18" name="図 17">
                <a:extLst>
                  <a:ext uri="{FF2B5EF4-FFF2-40B4-BE49-F238E27FC236}">
                    <a16:creationId xmlns:a16="http://schemas.microsoft.com/office/drawing/2014/main" id="{93A263EA-797D-9043-8F39-F7D33D24636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11600" y="2463800"/>
                <a:ext cx="1320800" cy="1930400"/>
              </a:xfrm>
              <a:prstGeom prst="rect">
                <a:avLst/>
              </a:prstGeom>
            </p:spPr>
          </p:pic>
          <p:pic>
            <p:nvPicPr>
              <p:cNvPr id="19" name="図 18">
                <a:extLst>
                  <a:ext uri="{FF2B5EF4-FFF2-40B4-BE49-F238E27FC236}">
                    <a16:creationId xmlns:a16="http://schemas.microsoft.com/office/drawing/2014/main" id="{C81B3B32-8C10-A245-9CC0-428D27D1C83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038666" y="2463800"/>
                <a:ext cx="1320800" cy="1930400"/>
              </a:xfrm>
              <a:prstGeom prst="rect">
                <a:avLst/>
              </a:prstGeom>
            </p:spPr>
          </p:pic>
          <p:pic>
            <p:nvPicPr>
              <p:cNvPr id="20" name="図 19">
                <a:extLst>
                  <a:ext uri="{FF2B5EF4-FFF2-40B4-BE49-F238E27FC236}">
                    <a16:creationId xmlns:a16="http://schemas.microsoft.com/office/drawing/2014/main" id="{2BBFCC14-6B9E-2F4F-BFE4-4CF4C911553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021306" y="2463800"/>
                <a:ext cx="1320800" cy="1930400"/>
              </a:xfrm>
              <a:prstGeom prst="rect">
                <a:avLst/>
              </a:prstGeom>
            </p:spPr>
          </p:pic>
        </p:grpSp>
        <p:grpSp>
          <p:nvGrpSpPr>
            <p:cNvPr id="36" name="グループ化 35">
              <a:extLst>
                <a:ext uri="{FF2B5EF4-FFF2-40B4-BE49-F238E27FC236}">
                  <a16:creationId xmlns:a16="http://schemas.microsoft.com/office/drawing/2014/main" id="{69FFE215-D4A8-BC46-BA1F-142B761E0B83}"/>
                </a:ext>
              </a:extLst>
            </p:cNvPr>
            <p:cNvGrpSpPr/>
            <p:nvPr/>
          </p:nvGrpSpPr>
          <p:grpSpPr>
            <a:xfrm>
              <a:off x="4944956" y="1719889"/>
              <a:ext cx="836777" cy="356279"/>
              <a:chOff x="5893431" y="4929170"/>
              <a:chExt cx="1721814" cy="844775"/>
            </a:xfrm>
            <a:effectLst>
              <a:outerShdw blurRad="50800" dist="38100" dir="2700000" algn="tl" rotWithShape="0">
                <a:prstClr val="black">
                  <a:alpha val="40000"/>
                </a:prstClr>
              </a:outerShdw>
            </a:effectLst>
          </p:grpSpPr>
          <p:grpSp>
            <p:nvGrpSpPr>
              <p:cNvPr id="28" name="グループ化 27">
                <a:extLst>
                  <a:ext uri="{FF2B5EF4-FFF2-40B4-BE49-F238E27FC236}">
                    <a16:creationId xmlns:a16="http://schemas.microsoft.com/office/drawing/2014/main" id="{E4D9D6B4-A10F-5147-BC9F-8DC977DA46C2}"/>
                  </a:ext>
                </a:extLst>
              </p:cNvPr>
              <p:cNvGrpSpPr/>
              <p:nvPr/>
            </p:nvGrpSpPr>
            <p:grpSpPr>
              <a:xfrm>
                <a:off x="5893431" y="4929170"/>
                <a:ext cx="1721814" cy="375695"/>
                <a:chOff x="4572000" y="5059152"/>
                <a:chExt cx="3044733" cy="740950"/>
              </a:xfrm>
            </p:grpSpPr>
            <p:pic>
              <p:nvPicPr>
                <p:cNvPr id="22" name="図 21">
                  <a:extLst>
                    <a:ext uri="{FF2B5EF4-FFF2-40B4-BE49-F238E27FC236}">
                      <a16:creationId xmlns:a16="http://schemas.microsoft.com/office/drawing/2014/main" id="{241373FD-CE17-5046-A1EC-65A82BBB604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572000" y="5059152"/>
                  <a:ext cx="506966" cy="740950"/>
                </a:xfrm>
                <a:prstGeom prst="rect">
                  <a:avLst/>
                </a:prstGeom>
              </p:spPr>
            </p:pic>
            <p:pic>
              <p:nvPicPr>
                <p:cNvPr id="23" name="図 22">
                  <a:extLst>
                    <a:ext uri="{FF2B5EF4-FFF2-40B4-BE49-F238E27FC236}">
                      <a16:creationId xmlns:a16="http://schemas.microsoft.com/office/drawing/2014/main" id="{BE367473-8490-C34F-8F0E-65DB47BC239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078966" y="5059152"/>
                  <a:ext cx="506966" cy="740950"/>
                </a:xfrm>
                <a:prstGeom prst="rect">
                  <a:avLst/>
                </a:prstGeom>
              </p:spPr>
            </p:pic>
            <p:pic>
              <p:nvPicPr>
                <p:cNvPr id="24" name="図 23">
                  <a:extLst>
                    <a:ext uri="{FF2B5EF4-FFF2-40B4-BE49-F238E27FC236}">
                      <a16:creationId xmlns:a16="http://schemas.microsoft.com/office/drawing/2014/main" id="{C64C93BB-F418-C84F-B102-064A340ACE5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585932" y="5059152"/>
                  <a:ext cx="506966" cy="740950"/>
                </a:xfrm>
                <a:prstGeom prst="rect">
                  <a:avLst/>
                </a:prstGeom>
              </p:spPr>
            </p:pic>
            <p:pic>
              <p:nvPicPr>
                <p:cNvPr id="25" name="図 24">
                  <a:extLst>
                    <a:ext uri="{FF2B5EF4-FFF2-40B4-BE49-F238E27FC236}">
                      <a16:creationId xmlns:a16="http://schemas.microsoft.com/office/drawing/2014/main" id="{B12E4D47-6B54-4846-8591-9F8CF4145773}"/>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092898" y="5059152"/>
                  <a:ext cx="506966" cy="740950"/>
                </a:xfrm>
                <a:prstGeom prst="rect">
                  <a:avLst/>
                </a:prstGeom>
              </p:spPr>
            </p:pic>
            <p:pic>
              <p:nvPicPr>
                <p:cNvPr id="26" name="図 25">
                  <a:extLst>
                    <a:ext uri="{FF2B5EF4-FFF2-40B4-BE49-F238E27FC236}">
                      <a16:creationId xmlns:a16="http://schemas.microsoft.com/office/drawing/2014/main" id="{96C307B2-4F34-CC42-8E43-8548FC96010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602801" y="5059152"/>
                  <a:ext cx="506966" cy="740950"/>
                </a:xfrm>
                <a:prstGeom prst="rect">
                  <a:avLst/>
                </a:prstGeom>
              </p:spPr>
            </p:pic>
            <p:pic>
              <p:nvPicPr>
                <p:cNvPr id="27" name="図 26">
                  <a:extLst>
                    <a:ext uri="{FF2B5EF4-FFF2-40B4-BE49-F238E27FC236}">
                      <a16:creationId xmlns:a16="http://schemas.microsoft.com/office/drawing/2014/main" id="{EBD4936F-73FB-E244-BBA8-622CC1BE5E8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109767" y="5059152"/>
                  <a:ext cx="506966" cy="740950"/>
                </a:xfrm>
                <a:prstGeom prst="rect">
                  <a:avLst/>
                </a:prstGeom>
              </p:spPr>
            </p:pic>
          </p:grpSp>
          <p:pic>
            <p:nvPicPr>
              <p:cNvPr id="30" name="図 29">
                <a:extLst>
                  <a:ext uri="{FF2B5EF4-FFF2-40B4-BE49-F238E27FC236}">
                    <a16:creationId xmlns:a16="http://schemas.microsoft.com/office/drawing/2014/main" id="{AABF51AB-E45F-D640-8F33-6BF9992B6C0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57512" y="5390762"/>
                <a:ext cx="286692" cy="375695"/>
              </a:xfrm>
              <a:prstGeom prst="rect">
                <a:avLst/>
              </a:prstGeom>
            </p:spPr>
          </p:pic>
          <p:pic>
            <p:nvPicPr>
              <p:cNvPr id="31" name="図 30">
                <a:extLst>
                  <a:ext uri="{FF2B5EF4-FFF2-40B4-BE49-F238E27FC236}">
                    <a16:creationId xmlns:a16="http://schemas.microsoft.com/office/drawing/2014/main" id="{5B83AEF3-3F41-7F41-BF43-34087089B07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893431" y="5390763"/>
                <a:ext cx="286692" cy="375695"/>
              </a:xfrm>
              <a:prstGeom prst="rect">
                <a:avLst/>
              </a:prstGeom>
            </p:spPr>
          </p:pic>
          <p:pic>
            <p:nvPicPr>
              <p:cNvPr id="32" name="図 31">
                <a:extLst>
                  <a:ext uri="{FF2B5EF4-FFF2-40B4-BE49-F238E27FC236}">
                    <a16:creationId xmlns:a16="http://schemas.microsoft.com/office/drawing/2014/main" id="{15E9209F-1BCF-B342-9361-530B0AD273A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461023" y="5390763"/>
                <a:ext cx="286692" cy="375695"/>
              </a:xfrm>
              <a:prstGeom prst="rect">
                <a:avLst/>
              </a:prstGeom>
            </p:spPr>
          </p:pic>
          <p:pic>
            <p:nvPicPr>
              <p:cNvPr id="33" name="図 32">
                <a:extLst>
                  <a:ext uri="{FF2B5EF4-FFF2-40B4-BE49-F238E27FC236}">
                    <a16:creationId xmlns:a16="http://schemas.microsoft.com/office/drawing/2014/main" id="{E9586CA0-43A8-D047-A712-77A85AF6877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747716" y="5390763"/>
                <a:ext cx="286692" cy="375695"/>
              </a:xfrm>
              <a:prstGeom prst="rect">
                <a:avLst/>
              </a:prstGeom>
            </p:spPr>
          </p:pic>
          <p:pic>
            <p:nvPicPr>
              <p:cNvPr id="34" name="図 33">
                <a:extLst>
                  <a:ext uri="{FF2B5EF4-FFF2-40B4-BE49-F238E27FC236}">
                    <a16:creationId xmlns:a16="http://schemas.microsoft.com/office/drawing/2014/main" id="{B65DACA4-CDAD-6A43-BEF5-8422C035C05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322761" y="5398250"/>
                <a:ext cx="286692" cy="375695"/>
              </a:xfrm>
              <a:prstGeom prst="rect">
                <a:avLst/>
              </a:prstGeom>
            </p:spPr>
          </p:pic>
          <p:pic>
            <p:nvPicPr>
              <p:cNvPr id="35" name="図 34">
                <a:extLst>
                  <a:ext uri="{FF2B5EF4-FFF2-40B4-BE49-F238E27FC236}">
                    <a16:creationId xmlns:a16="http://schemas.microsoft.com/office/drawing/2014/main" id="{724FC5E8-8E62-3142-AD81-33A328DC9CC4}"/>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041861" y="5390761"/>
                <a:ext cx="286692" cy="375695"/>
              </a:xfrm>
              <a:prstGeom prst="rect">
                <a:avLst/>
              </a:prstGeom>
            </p:spPr>
          </p:pic>
        </p:grpSp>
        <p:sp>
          <p:nvSpPr>
            <p:cNvPr id="40" name="テキスト ボックス 39">
              <a:extLst>
                <a:ext uri="{FF2B5EF4-FFF2-40B4-BE49-F238E27FC236}">
                  <a16:creationId xmlns:a16="http://schemas.microsoft.com/office/drawing/2014/main" id="{926B0763-5B8B-5D4B-B5B6-71F37C5ED807}"/>
                </a:ext>
              </a:extLst>
            </p:cNvPr>
            <p:cNvSpPr txBox="1"/>
            <p:nvPr/>
          </p:nvSpPr>
          <p:spPr>
            <a:xfrm>
              <a:off x="6011366" y="1431585"/>
              <a:ext cx="2702983" cy="769441"/>
            </a:xfrm>
            <a:prstGeom prst="rect">
              <a:avLst/>
            </a:prstGeom>
            <a:noFill/>
          </p:spPr>
          <p:txBody>
            <a:bodyPr wrap="none" rtlCol="0">
              <a:spAutoFit/>
            </a:bodyPr>
            <a:lstStyle/>
            <a:p>
              <a:pPr algn="ctr"/>
              <a:r>
                <a:rPr kumimoji="1" lang="ja-JP" altLang="en-US" sz="3200" b="1">
                  <a:solidFill>
                    <a:srgbClr val="0052FF"/>
                  </a:solidFill>
                  <a:latin typeface="Meiryo" panose="020B0604030504040204" pitchFamily="34" charset="-128"/>
                  <a:ea typeface="Meiryo" panose="020B0604030504040204" pitchFamily="34" charset="-128"/>
                </a:rPr>
                <a:t>デジタル</a:t>
              </a:r>
              <a:r>
                <a:rPr lang="en-US" altLang="ja-JP" sz="2000" b="1" dirty="0">
                  <a:solidFill>
                    <a:srgbClr val="0052FF"/>
                  </a:solidFill>
                  <a:latin typeface="Meiryo" panose="020B0604030504040204" pitchFamily="34" charset="-128"/>
                  <a:ea typeface="Meiryo" panose="020B0604030504040204" pitchFamily="34" charset="-128"/>
                </a:rPr>
                <a:t> </a:t>
              </a:r>
              <a:r>
                <a:rPr kumimoji="1" lang="en-US" altLang="ja-JP" sz="2000" dirty="0">
                  <a:solidFill>
                    <a:srgbClr val="0052FF"/>
                  </a:solidFill>
                  <a:latin typeface="Meiryo" panose="020B0604030504040204" pitchFamily="34" charset="-128"/>
                  <a:ea typeface="Meiryo" panose="020B0604030504040204" pitchFamily="34" charset="-128"/>
                </a:rPr>
                <a:t>Digital</a:t>
              </a:r>
            </a:p>
            <a:p>
              <a:pPr algn="ctr"/>
              <a:r>
                <a:rPr lang="ja-JP" altLang="en-US" sz="1200" b="1">
                  <a:solidFill>
                    <a:srgbClr val="0052FF"/>
                  </a:solidFill>
                  <a:latin typeface="Meiryo" panose="020B0604030504040204" pitchFamily="34" charset="-128"/>
                  <a:ea typeface="Meiryo" panose="020B0604030504040204" pitchFamily="34" charset="-128"/>
                </a:rPr>
                <a:t>離散量</a:t>
              </a:r>
              <a:r>
                <a:rPr lang="ja-JP" altLang="en-US" sz="1200">
                  <a:solidFill>
                    <a:srgbClr val="0052FF"/>
                  </a:solidFill>
                  <a:latin typeface="Meiryo" panose="020B0604030504040204" pitchFamily="34" charset="-128"/>
                  <a:ea typeface="Meiryo" panose="020B0604030504040204" pitchFamily="34" charset="-128"/>
                </a:rPr>
                <a:t>（</a:t>
              </a:r>
              <a:r>
                <a:rPr lang="ja-JP" altLang="ja-JP" sz="1200">
                  <a:solidFill>
                    <a:srgbClr val="0052FF"/>
                  </a:solidFill>
                  <a:latin typeface="Meiryo" panose="020B0604030504040204" pitchFamily="34" charset="-128"/>
                  <a:ea typeface="Meiryo" panose="020B0604030504040204" pitchFamily="34" charset="-128"/>
                </a:rPr>
                <a:t>とびとびの値しかない量 </a:t>
              </a:r>
              <a:r>
                <a:rPr lang="ja-JP" altLang="en-US" sz="1200">
                  <a:solidFill>
                    <a:srgbClr val="0052FF"/>
                  </a:solidFill>
                  <a:latin typeface="Meiryo" panose="020B0604030504040204" pitchFamily="34" charset="-128"/>
                  <a:ea typeface="Meiryo" panose="020B0604030504040204" pitchFamily="34" charset="-128"/>
                </a:rPr>
                <a:t>）</a:t>
              </a:r>
              <a:endParaRPr kumimoji="1" lang="ja-JP" altLang="en-US" sz="1200">
                <a:solidFill>
                  <a:srgbClr val="0052FF"/>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06B83FE5-13F2-E545-9D48-E8FDAF8A9CE7}"/>
                </a:ext>
              </a:extLst>
            </p:cNvPr>
            <p:cNvSpPr txBox="1"/>
            <p:nvPr/>
          </p:nvSpPr>
          <p:spPr>
            <a:xfrm>
              <a:off x="516757" y="1607209"/>
              <a:ext cx="2339103" cy="523220"/>
            </a:xfrm>
            <a:prstGeom prst="rect">
              <a:avLst/>
            </a:prstGeom>
            <a:noFill/>
          </p:spPr>
          <p:txBody>
            <a:bodyPr wrap="none" rtlCol="0">
              <a:spAutoFit/>
            </a:bodyPr>
            <a:lstStyle/>
            <a:p>
              <a:pPr algn="ctr"/>
              <a:r>
                <a:rPr lang="ja-JP" altLang="en-US" sz="2800" b="1">
                  <a:solidFill>
                    <a:srgbClr val="0052FF"/>
                  </a:solidFill>
                  <a:latin typeface="Meiryo" panose="020B0604030504040204" pitchFamily="34" charset="-128"/>
                  <a:ea typeface="Meiryo" panose="020B0604030504040204" pitchFamily="34" charset="-128"/>
                </a:rPr>
                <a:t>サイバー空間</a:t>
              </a:r>
              <a:endParaRPr kumimoji="1" lang="ja-JP" altLang="en-US" sz="2800" b="1">
                <a:solidFill>
                  <a:srgbClr val="0052FF"/>
                </a:solidFill>
                <a:latin typeface="Meiryo" panose="020B0604030504040204" pitchFamily="34" charset="-128"/>
                <a:ea typeface="Meiryo" panose="020B0604030504040204" pitchFamily="34" charset="-128"/>
              </a:endParaRPr>
            </a:p>
          </p:txBody>
        </p:sp>
        <p:sp>
          <p:nvSpPr>
            <p:cNvPr id="50" name="テキスト ボックス 49">
              <a:extLst>
                <a:ext uri="{FF2B5EF4-FFF2-40B4-BE49-F238E27FC236}">
                  <a16:creationId xmlns:a16="http://schemas.microsoft.com/office/drawing/2014/main" id="{E81AD17D-AD4C-514B-A985-FD4848B538F0}"/>
                </a:ext>
              </a:extLst>
            </p:cNvPr>
            <p:cNvSpPr txBox="1"/>
            <p:nvPr/>
          </p:nvSpPr>
          <p:spPr>
            <a:xfrm>
              <a:off x="191838" y="1200753"/>
              <a:ext cx="2988940" cy="461665"/>
            </a:xfrm>
            <a:prstGeom prst="rect">
              <a:avLst/>
            </a:prstGeom>
            <a:noFill/>
          </p:spPr>
          <p:txBody>
            <a:bodyPr wrap="square" rtlCol="0">
              <a:spAutoFit/>
            </a:bodyPr>
            <a:lstStyle/>
            <a:p>
              <a:pPr algn="ctr"/>
              <a:r>
                <a:rPr kumimoji="1" lang="ja-JP" altLang="en-US" sz="1200">
                  <a:solidFill>
                    <a:srgbClr val="0432FF"/>
                  </a:solidFill>
                  <a:latin typeface="Meiryo" panose="020B0604030504040204" pitchFamily="34" charset="-128"/>
                  <a:ea typeface="Meiryo" panose="020B0604030504040204" pitchFamily="34" charset="-128"/>
                </a:rPr>
                <a:t> コンピューターとネットワーク</a:t>
              </a:r>
              <a:endParaRPr kumimoji="1" lang="en-US" altLang="ja-JP" sz="1200" dirty="0">
                <a:solidFill>
                  <a:srgbClr val="0432FF"/>
                </a:solidFill>
                <a:latin typeface="Meiryo" panose="020B0604030504040204" pitchFamily="34" charset="-128"/>
                <a:ea typeface="Meiryo" panose="020B0604030504040204" pitchFamily="34" charset="-128"/>
              </a:endParaRPr>
            </a:p>
            <a:p>
              <a:pPr algn="ctr"/>
              <a:r>
                <a:rPr kumimoji="1" lang="ja-JP" altLang="en-US" sz="1200">
                  <a:solidFill>
                    <a:srgbClr val="0432FF"/>
                  </a:solidFill>
                  <a:latin typeface="Meiryo" panose="020B0604030504040204" pitchFamily="34" charset="-128"/>
                  <a:ea typeface="Meiryo" panose="020B0604030504040204" pitchFamily="34" charset="-128"/>
                </a:rPr>
                <a:t>で作られた世界</a:t>
              </a:r>
              <a:endParaRPr kumimoji="1" lang="en-US" altLang="ja-JP" sz="1200" dirty="0">
                <a:solidFill>
                  <a:srgbClr val="0432FF"/>
                </a:solidFill>
                <a:latin typeface="Meiryo" panose="020B0604030504040204" pitchFamily="34" charset="-128"/>
                <a:ea typeface="Meiryo" panose="020B0604030504040204" pitchFamily="34" charset="-128"/>
              </a:endParaRPr>
            </a:p>
          </p:txBody>
        </p:sp>
        <p:sp>
          <p:nvSpPr>
            <p:cNvPr id="51" name="正方形/長方形 50">
              <a:extLst>
                <a:ext uri="{FF2B5EF4-FFF2-40B4-BE49-F238E27FC236}">
                  <a16:creationId xmlns:a16="http://schemas.microsoft.com/office/drawing/2014/main" id="{13F0A4E3-D54A-EF49-BF97-C821521EC308}"/>
                </a:ext>
              </a:extLst>
            </p:cNvPr>
            <p:cNvSpPr/>
            <p:nvPr/>
          </p:nvSpPr>
          <p:spPr>
            <a:xfrm>
              <a:off x="2955183" y="1315672"/>
              <a:ext cx="3216843" cy="276999"/>
            </a:xfrm>
            <a:prstGeom prst="rect">
              <a:avLst/>
            </a:prstGeom>
          </p:spPr>
          <p:txBody>
            <a:bodyPr wrap="square">
              <a:spAutoFit/>
            </a:bodyPr>
            <a:lstStyle/>
            <a:p>
              <a:pPr algn="ctr"/>
              <a:r>
                <a:rPr lang="ja-JP" altLang="en-US" sz="1200">
                  <a:solidFill>
                    <a:srgbClr val="0432FF"/>
                  </a:solidFill>
                  <a:latin typeface="Meiryo" panose="020B0604030504040204" pitchFamily="34" charset="-128"/>
                  <a:ea typeface="Meiryo" panose="020B0604030504040204" pitchFamily="34" charset="-128"/>
                </a:rPr>
                <a:t>コンピューターやネットワークで扱える</a:t>
              </a:r>
            </a:p>
          </p:txBody>
        </p:sp>
        <p:sp>
          <p:nvSpPr>
            <p:cNvPr id="53" name="テキスト ボックス 52">
              <a:extLst>
                <a:ext uri="{FF2B5EF4-FFF2-40B4-BE49-F238E27FC236}">
                  <a16:creationId xmlns:a16="http://schemas.microsoft.com/office/drawing/2014/main" id="{E77DAF3E-20AA-C346-BC50-9FF32629F807}"/>
                </a:ext>
              </a:extLst>
            </p:cNvPr>
            <p:cNvSpPr txBox="1"/>
            <p:nvPr/>
          </p:nvSpPr>
          <p:spPr>
            <a:xfrm>
              <a:off x="598934" y="2004159"/>
              <a:ext cx="2174748" cy="369332"/>
            </a:xfrm>
            <a:prstGeom prst="rect">
              <a:avLst/>
            </a:prstGeom>
            <a:noFill/>
          </p:spPr>
          <p:txBody>
            <a:bodyPr wrap="square" rtlCol="0">
              <a:spAutoFit/>
            </a:bodyPr>
            <a:lstStyle/>
            <a:p>
              <a:pPr algn="ctr"/>
              <a:r>
                <a:rPr kumimoji="1" lang="en-US" altLang="ja-JP" dirty="0">
                  <a:solidFill>
                    <a:srgbClr val="0432FF"/>
                  </a:solidFill>
                  <a:latin typeface="Meiryo" panose="020B0604030504040204" pitchFamily="34" charset="-128"/>
                  <a:ea typeface="Meiryo" panose="020B0604030504040204" pitchFamily="34" charset="-128"/>
                </a:rPr>
                <a:t>Cyber Space</a:t>
              </a:r>
            </a:p>
          </p:txBody>
        </p:sp>
      </p:grpSp>
      <p:grpSp>
        <p:nvGrpSpPr>
          <p:cNvPr id="3" name="グループ化 2">
            <a:extLst>
              <a:ext uri="{FF2B5EF4-FFF2-40B4-BE49-F238E27FC236}">
                <a16:creationId xmlns:a16="http://schemas.microsoft.com/office/drawing/2014/main" id="{E2386411-4117-1D46-B825-EB802D563C03}"/>
              </a:ext>
            </a:extLst>
          </p:cNvPr>
          <p:cNvGrpSpPr/>
          <p:nvPr/>
        </p:nvGrpSpPr>
        <p:grpSpPr>
          <a:xfrm>
            <a:off x="5456417" y="2605413"/>
            <a:ext cx="2619073" cy="2339130"/>
            <a:chOff x="5456417" y="2605413"/>
            <a:chExt cx="2619073" cy="2339130"/>
          </a:xfrm>
        </p:grpSpPr>
        <p:sp>
          <p:nvSpPr>
            <p:cNvPr id="43" name="右矢印 42">
              <a:extLst>
                <a:ext uri="{FF2B5EF4-FFF2-40B4-BE49-F238E27FC236}">
                  <a16:creationId xmlns:a16="http://schemas.microsoft.com/office/drawing/2014/main" id="{E3CB456D-54C0-334B-B0A8-C11523C5BB96}"/>
                </a:ext>
              </a:extLst>
            </p:cNvPr>
            <p:cNvSpPr/>
            <p:nvPr/>
          </p:nvSpPr>
          <p:spPr>
            <a:xfrm rot="16200000">
              <a:off x="5701242" y="2360588"/>
              <a:ext cx="2129424" cy="2619073"/>
            </a:xfrm>
            <a:prstGeom prst="rightArrow">
              <a:avLst>
                <a:gd name="adj1" fmla="val 64797"/>
                <a:gd name="adj2" fmla="val 50000"/>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82E91642-5884-B740-BC4C-2004A250841A}"/>
                </a:ext>
              </a:extLst>
            </p:cNvPr>
            <p:cNvSpPr txBox="1"/>
            <p:nvPr/>
          </p:nvSpPr>
          <p:spPr>
            <a:xfrm>
              <a:off x="6092961" y="3404822"/>
              <a:ext cx="1338828"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デジタル化</a:t>
              </a:r>
              <a:endParaRPr kumimoji="1" lang="en-US" altLang="ja-JP" b="1" dirty="0">
                <a:solidFill>
                  <a:schemeClr val="bg1"/>
                </a:solidFill>
                <a:latin typeface="Meiryo" panose="020B0604030504040204" pitchFamily="34" charset="-128"/>
                <a:ea typeface="Meiryo" panose="020B0604030504040204" pitchFamily="34" charset="-128"/>
              </a:endParaRPr>
            </a:p>
          </p:txBody>
        </p:sp>
        <p:pic>
          <p:nvPicPr>
            <p:cNvPr id="46" name="図 45">
              <a:extLst>
                <a:ext uri="{FF2B5EF4-FFF2-40B4-BE49-F238E27FC236}">
                  <a16:creationId xmlns:a16="http://schemas.microsoft.com/office/drawing/2014/main" id="{CF77A412-EE6D-6942-82B2-7D2A685C0AE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659988" y="4235035"/>
              <a:ext cx="705961" cy="709508"/>
            </a:xfrm>
            <a:prstGeom prst="rect">
              <a:avLst/>
            </a:prstGeom>
            <a:effectLst>
              <a:outerShdw blurRad="50800" dist="38100" dir="2700000" algn="tl" rotWithShape="0">
                <a:prstClr val="black">
                  <a:alpha val="40000"/>
                </a:prstClr>
              </a:outerShdw>
            </a:effectLst>
          </p:spPr>
        </p:pic>
        <p:pic>
          <p:nvPicPr>
            <p:cNvPr id="47" name="図 46">
              <a:extLst>
                <a:ext uri="{FF2B5EF4-FFF2-40B4-BE49-F238E27FC236}">
                  <a16:creationId xmlns:a16="http://schemas.microsoft.com/office/drawing/2014/main" id="{E86C566F-3003-DE43-9F05-648EFB0794DC}"/>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331202" y="4263503"/>
              <a:ext cx="589101" cy="679079"/>
            </a:xfrm>
            <a:prstGeom prst="rect">
              <a:avLst/>
            </a:prstGeom>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784A24C4-119B-BB42-82CB-FA910642087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529894" y="2757999"/>
              <a:ext cx="464961" cy="545408"/>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71464631-C86A-4A41-B87A-452DA589EFDA}"/>
                </a:ext>
              </a:extLst>
            </p:cNvPr>
            <p:cNvSpPr txBox="1"/>
            <p:nvPr/>
          </p:nvSpPr>
          <p:spPr>
            <a:xfrm>
              <a:off x="5898998" y="3825029"/>
              <a:ext cx="1726755" cy="707886"/>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センサー・</a:t>
              </a:r>
              <a:r>
                <a:rPr kumimoji="1" lang="en-US" altLang="ja-JP" sz="1000" dirty="0">
                  <a:solidFill>
                    <a:schemeClr val="bg1"/>
                  </a:solidFill>
                  <a:latin typeface="Meiryo" panose="020B0604030504040204" pitchFamily="34" charset="-128"/>
                  <a:ea typeface="Meiryo" panose="020B0604030504040204" pitchFamily="34" charset="-128"/>
                </a:rPr>
                <a:t>web</a:t>
              </a:r>
              <a:r>
                <a:rPr kumimoji="1" lang="ja-JP" altLang="en-US" sz="1000">
                  <a:solidFill>
                    <a:schemeClr val="bg1"/>
                  </a:solidFill>
                  <a:latin typeface="Meiryo" panose="020B0604030504040204" pitchFamily="34" charset="-128"/>
                  <a:ea typeface="Meiryo" panose="020B0604030504040204" pitchFamily="34" charset="-128"/>
                </a:rPr>
                <a:t>・モバイル</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などを介し</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アナログをデジタルに</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変換すること</a:t>
              </a:r>
            </a:p>
          </p:txBody>
        </p:sp>
      </p:grpSp>
      <p:grpSp>
        <p:nvGrpSpPr>
          <p:cNvPr id="29" name="グループ化 28">
            <a:extLst>
              <a:ext uri="{FF2B5EF4-FFF2-40B4-BE49-F238E27FC236}">
                <a16:creationId xmlns:a16="http://schemas.microsoft.com/office/drawing/2014/main" id="{646C65B1-1E3F-1B48-812D-C33827A0A2CC}"/>
              </a:ext>
            </a:extLst>
          </p:cNvPr>
          <p:cNvGrpSpPr/>
          <p:nvPr/>
        </p:nvGrpSpPr>
        <p:grpSpPr>
          <a:xfrm>
            <a:off x="2526195" y="2288578"/>
            <a:ext cx="1407076" cy="1007575"/>
            <a:chOff x="2526195" y="2288578"/>
            <a:chExt cx="1407076" cy="1007575"/>
          </a:xfrm>
        </p:grpSpPr>
        <p:grpSp>
          <p:nvGrpSpPr>
            <p:cNvPr id="11" name="グループ化 10">
              <a:extLst>
                <a:ext uri="{FF2B5EF4-FFF2-40B4-BE49-F238E27FC236}">
                  <a16:creationId xmlns:a16="http://schemas.microsoft.com/office/drawing/2014/main" id="{E0798C74-9574-3041-B84E-1073AE049FE9}"/>
                </a:ext>
              </a:extLst>
            </p:cNvPr>
            <p:cNvGrpSpPr/>
            <p:nvPr/>
          </p:nvGrpSpPr>
          <p:grpSpPr>
            <a:xfrm>
              <a:off x="2526195" y="2288578"/>
              <a:ext cx="1407076" cy="1007575"/>
              <a:chOff x="2526195" y="2288578"/>
              <a:chExt cx="1407076" cy="1007575"/>
            </a:xfrm>
          </p:grpSpPr>
          <p:sp>
            <p:nvSpPr>
              <p:cNvPr id="9" name="四角形吹き出し 8">
                <a:extLst>
                  <a:ext uri="{FF2B5EF4-FFF2-40B4-BE49-F238E27FC236}">
                    <a16:creationId xmlns:a16="http://schemas.microsoft.com/office/drawing/2014/main" id="{6BA7AE2B-D386-E449-9853-C25EFAF5E26C}"/>
                  </a:ext>
                </a:extLst>
              </p:cNvPr>
              <p:cNvSpPr/>
              <p:nvPr/>
            </p:nvSpPr>
            <p:spPr>
              <a:xfrm>
                <a:off x="2526195" y="2295989"/>
                <a:ext cx="1407076" cy="1000164"/>
              </a:xfrm>
              <a:prstGeom prst="wedgeRectCallout">
                <a:avLst>
                  <a:gd name="adj1" fmla="val -81778"/>
                  <a:gd name="adj2" fmla="val 50184"/>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7397C1D8-31B8-D64A-8FAC-8DB50DF85E19}"/>
                  </a:ext>
                </a:extLst>
              </p:cNvPr>
              <p:cNvSpPr txBox="1"/>
              <p:nvPr/>
            </p:nvSpPr>
            <p:spPr>
              <a:xfrm>
                <a:off x="2565809" y="2288578"/>
                <a:ext cx="1350050" cy="1000274"/>
              </a:xfrm>
              <a:prstGeom prst="rect">
                <a:avLst/>
              </a:prstGeom>
              <a:noFill/>
            </p:spPr>
            <p:txBody>
              <a:bodyPr wrap="none" rtlCol="0">
                <a:spAutoFit/>
              </a:bodyPr>
              <a:lstStyle/>
              <a:p>
                <a:r>
                  <a:rPr kumimoji="1" lang="en-US" altLang="ja-JP" sz="3200" b="1" dirty="0">
                    <a:solidFill>
                      <a:schemeClr val="bg1"/>
                    </a:solidFill>
                    <a:latin typeface="Meiryo" panose="020B0604030504040204" pitchFamily="34" charset="-128"/>
                    <a:ea typeface="Meiryo" panose="020B0604030504040204" pitchFamily="34" charset="-128"/>
                  </a:rPr>
                  <a:t>ICT</a:t>
                </a:r>
              </a:p>
              <a:p>
                <a:r>
                  <a:rPr kumimoji="1" lang="en-US" altLang="ja-JP" sz="900" dirty="0">
                    <a:solidFill>
                      <a:schemeClr val="bg1"/>
                    </a:solidFill>
                    <a:latin typeface="Meiryo" panose="020B0604030504040204" pitchFamily="34" charset="-128"/>
                    <a:ea typeface="Meiryo" panose="020B0604030504040204" pitchFamily="34" charset="-128"/>
                  </a:rPr>
                  <a:t>Information </a:t>
                </a:r>
              </a:p>
              <a:p>
                <a:r>
                  <a:rPr kumimoji="1" lang="en-US" altLang="ja-JP" sz="900" dirty="0">
                    <a:solidFill>
                      <a:schemeClr val="bg1"/>
                    </a:solidFill>
                    <a:latin typeface="Meiryo" panose="020B0604030504040204" pitchFamily="34" charset="-128"/>
                    <a:ea typeface="Meiryo" panose="020B0604030504040204" pitchFamily="34" charset="-128"/>
                  </a:rPr>
                  <a:t>and Communication </a:t>
                </a:r>
              </a:p>
              <a:p>
                <a:r>
                  <a:rPr kumimoji="1" lang="en-US" altLang="ja-JP" sz="900" dirty="0">
                    <a:solidFill>
                      <a:schemeClr val="bg1"/>
                    </a:solidFill>
                    <a:latin typeface="Meiryo" panose="020B0604030504040204" pitchFamily="34" charset="-128"/>
                    <a:ea typeface="Meiryo" panose="020B0604030504040204" pitchFamily="34" charset="-128"/>
                  </a:rPr>
                  <a:t>Technology</a:t>
                </a:r>
                <a:endParaRPr kumimoji="1" lang="ja-JP" altLang="en-US" sz="900">
                  <a:solidFill>
                    <a:schemeClr val="bg1"/>
                  </a:solidFill>
                  <a:latin typeface="Meiryo" panose="020B0604030504040204" pitchFamily="34" charset="-128"/>
                  <a:ea typeface="Meiryo" panose="020B0604030504040204" pitchFamily="34" charset="-128"/>
                </a:endParaRPr>
              </a:p>
            </p:txBody>
          </p:sp>
        </p:grpSp>
        <p:sp>
          <p:nvSpPr>
            <p:cNvPr id="15" name="正方形/長方形 14">
              <a:extLst>
                <a:ext uri="{FF2B5EF4-FFF2-40B4-BE49-F238E27FC236}">
                  <a16:creationId xmlns:a16="http://schemas.microsoft.com/office/drawing/2014/main" id="{A91C7F43-DDA1-BB45-8B7E-C07C1321267E}"/>
                </a:ext>
              </a:extLst>
            </p:cNvPr>
            <p:cNvSpPr/>
            <p:nvPr/>
          </p:nvSpPr>
          <p:spPr>
            <a:xfrm>
              <a:off x="3372120" y="2425172"/>
              <a:ext cx="543739" cy="307777"/>
            </a:xfrm>
            <a:prstGeom prst="rect">
              <a:avLst/>
            </a:prstGeom>
          </p:spPr>
          <p:txBody>
            <a:bodyPr wrap="none">
              <a:spAutoFit/>
            </a:bodyPr>
            <a:lstStyle/>
            <a:p>
              <a:pPr algn="r"/>
              <a:r>
                <a:rPr lang="ja-JP" altLang="en-US" sz="700">
                  <a:solidFill>
                    <a:schemeClr val="bg1"/>
                  </a:solidFill>
                  <a:latin typeface="Meiryo" panose="020B0604030504040204" pitchFamily="34" charset="-128"/>
                  <a:ea typeface="Meiryo" panose="020B0604030504040204" pitchFamily="34" charset="-128"/>
                </a:rPr>
                <a:t>情報通信</a:t>
              </a:r>
              <a:endParaRPr lang="en-US" altLang="ja-JP" sz="700" dirty="0">
                <a:solidFill>
                  <a:schemeClr val="bg1"/>
                </a:solidFill>
                <a:latin typeface="Meiryo" panose="020B0604030504040204" pitchFamily="34" charset="-128"/>
                <a:ea typeface="Meiryo" panose="020B0604030504040204" pitchFamily="34" charset="-128"/>
              </a:endParaRPr>
            </a:p>
            <a:p>
              <a:pPr algn="r"/>
              <a:r>
                <a:rPr lang="ja-JP" altLang="en-US" sz="700">
                  <a:solidFill>
                    <a:schemeClr val="bg1"/>
                  </a:solidFill>
                  <a:latin typeface="Meiryo" panose="020B0604030504040204" pitchFamily="34" charset="-128"/>
                  <a:ea typeface="Meiryo" panose="020B0604030504040204" pitchFamily="34" charset="-128"/>
                </a:rPr>
                <a:t>技術</a:t>
              </a:r>
              <a:endParaRPr lang="ja-JP" altLang="en-US" sz="700"/>
            </a:p>
          </p:txBody>
        </p:sp>
      </p:grpSp>
    </p:spTree>
    <p:extLst>
      <p:ext uri="{BB962C8B-B14F-4D97-AF65-F5344CB8AC3E}">
        <p14:creationId xmlns:p14="http://schemas.microsoft.com/office/powerpoint/2010/main" val="337556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7C31B3A1-533B-7B48-A69C-CCB455AE9BD7}"/>
              </a:ext>
            </a:extLst>
          </p:cNvPr>
          <p:cNvSpPr/>
          <p:nvPr/>
        </p:nvSpPr>
        <p:spPr>
          <a:xfrm>
            <a:off x="2678138" y="1517752"/>
            <a:ext cx="6090739" cy="4359520"/>
          </a:xfrm>
          <a:prstGeom prst="rect">
            <a:avLst/>
          </a:prstGeom>
          <a:solidFill>
            <a:srgbClr val="558ED5">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360834F9-BC9A-6841-93A3-6FF444EBC4CA}"/>
              </a:ext>
            </a:extLst>
          </p:cNvPr>
          <p:cNvSpPr/>
          <p:nvPr/>
        </p:nvSpPr>
        <p:spPr>
          <a:xfrm>
            <a:off x="2678137" y="2842899"/>
            <a:ext cx="6090740" cy="3034373"/>
          </a:xfrm>
          <a:prstGeom prst="rect">
            <a:avLst/>
          </a:prstGeom>
          <a:solidFill>
            <a:srgbClr val="558ED5">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99A3306B-61D2-B642-9F70-9AEDD798E3AD}"/>
              </a:ext>
            </a:extLst>
          </p:cNvPr>
          <p:cNvSpPr/>
          <p:nvPr/>
        </p:nvSpPr>
        <p:spPr>
          <a:xfrm>
            <a:off x="2649541" y="4254056"/>
            <a:ext cx="6090741" cy="1623216"/>
          </a:xfrm>
          <a:prstGeom prst="rect">
            <a:avLst/>
          </a:prstGeom>
          <a:solidFill>
            <a:srgbClr val="558ED5">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47BCA5D-8DAF-3C42-8273-C04187DB780D}"/>
              </a:ext>
            </a:extLst>
          </p:cNvPr>
          <p:cNvSpPr>
            <a:spLocks noGrp="1"/>
          </p:cNvSpPr>
          <p:nvPr>
            <p:ph type="title"/>
          </p:nvPr>
        </p:nvSpPr>
        <p:spPr/>
        <p:txBody>
          <a:bodyPr/>
          <a:lstStyle/>
          <a:p>
            <a:r>
              <a:rPr kumimoji="1" lang="ja-JP" altLang="en-US"/>
              <a:t>人間と機械の役割分担</a:t>
            </a:r>
          </a:p>
        </p:txBody>
      </p:sp>
      <p:sp>
        <p:nvSpPr>
          <p:cNvPr id="3" name="スライド番号プレースホルダー 2">
            <a:extLst>
              <a:ext uri="{FF2B5EF4-FFF2-40B4-BE49-F238E27FC236}">
                <a16:creationId xmlns:a16="http://schemas.microsoft.com/office/drawing/2014/main" id="{B1CB8417-4B11-A844-8444-4E4E2C5A574D}"/>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190</a:t>
            </a:fld>
            <a:endParaRPr kumimoji="1" lang="ja-JP" altLang="en-US"/>
          </a:p>
        </p:txBody>
      </p:sp>
      <p:sp>
        <p:nvSpPr>
          <p:cNvPr id="4" name="円/楕円 3">
            <a:extLst>
              <a:ext uri="{FF2B5EF4-FFF2-40B4-BE49-F238E27FC236}">
                <a16:creationId xmlns:a16="http://schemas.microsoft.com/office/drawing/2014/main" id="{60E696DA-B061-2B45-BA67-56BE27033B49}"/>
              </a:ext>
            </a:extLst>
          </p:cNvPr>
          <p:cNvSpPr/>
          <p:nvPr/>
        </p:nvSpPr>
        <p:spPr>
          <a:xfrm>
            <a:off x="335921" y="1509681"/>
            <a:ext cx="4355571" cy="4359521"/>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CCB0C01C-826F-154E-BDC3-D6891CAB4D1F}"/>
              </a:ext>
            </a:extLst>
          </p:cNvPr>
          <p:cNvSpPr/>
          <p:nvPr/>
        </p:nvSpPr>
        <p:spPr>
          <a:xfrm>
            <a:off x="966591" y="2867798"/>
            <a:ext cx="3036180" cy="300140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B201D855-23A1-C644-ABE2-55716EA28B0D}"/>
              </a:ext>
            </a:extLst>
          </p:cNvPr>
          <p:cNvSpPr/>
          <p:nvPr/>
        </p:nvSpPr>
        <p:spPr>
          <a:xfrm>
            <a:off x="1680817" y="4245986"/>
            <a:ext cx="1654628" cy="1623216"/>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3B341247-EC4C-A449-8E64-FE0A81557E78}"/>
              </a:ext>
            </a:extLst>
          </p:cNvPr>
          <p:cNvSpPr txBox="1"/>
          <p:nvPr/>
        </p:nvSpPr>
        <p:spPr>
          <a:xfrm>
            <a:off x="1876268" y="4708976"/>
            <a:ext cx="1245854"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Franklin Gothic Medium" panose="020B0603020102020204" pitchFamily="34" charset="0"/>
              </a:rPr>
              <a:t>WHY</a:t>
            </a:r>
            <a:endParaRPr kumimoji="1" lang="ja-JP" altLang="en-US" sz="4000">
              <a:solidFill>
                <a:schemeClr val="bg1"/>
              </a:solidFill>
              <a:effectLst>
                <a:outerShdw blurRad="50800" dist="38100" dir="2700000" algn="tl" rotWithShape="0">
                  <a:prstClr val="black">
                    <a:alpha val="40000"/>
                  </a:prstClr>
                </a:outerShdw>
              </a:effectLst>
              <a:latin typeface="Franklin Gothic Medium" panose="020B0603020102020204" pitchFamily="34" charset="0"/>
            </a:endParaRPr>
          </a:p>
        </p:txBody>
      </p:sp>
      <p:sp>
        <p:nvSpPr>
          <p:cNvPr id="8" name="テキスト ボックス 7">
            <a:extLst>
              <a:ext uri="{FF2B5EF4-FFF2-40B4-BE49-F238E27FC236}">
                <a16:creationId xmlns:a16="http://schemas.microsoft.com/office/drawing/2014/main" id="{A70463B1-E0D1-844B-B0B1-8E5962B385C7}"/>
              </a:ext>
            </a:extLst>
          </p:cNvPr>
          <p:cNvSpPr txBox="1"/>
          <p:nvPr/>
        </p:nvSpPr>
        <p:spPr>
          <a:xfrm>
            <a:off x="1854499" y="3496869"/>
            <a:ext cx="1289392"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Franklin Gothic Medium" panose="020B0603020102020204" pitchFamily="34" charset="0"/>
              </a:rPr>
              <a:t>HOW</a:t>
            </a:r>
            <a:endParaRPr kumimoji="1" lang="ja-JP" altLang="en-US" sz="4000">
              <a:solidFill>
                <a:schemeClr val="bg1"/>
              </a:solidFill>
              <a:effectLst>
                <a:outerShdw blurRad="50800" dist="38100" dir="2700000" algn="tl" rotWithShape="0">
                  <a:prstClr val="black">
                    <a:alpha val="40000"/>
                  </a:prstClr>
                </a:outerShdw>
              </a:effectLst>
              <a:latin typeface="Franklin Gothic Medium" panose="020B0603020102020204" pitchFamily="34" charset="0"/>
            </a:endParaRPr>
          </a:p>
        </p:txBody>
      </p:sp>
      <p:sp>
        <p:nvSpPr>
          <p:cNvPr id="9" name="テキスト ボックス 8">
            <a:extLst>
              <a:ext uri="{FF2B5EF4-FFF2-40B4-BE49-F238E27FC236}">
                <a16:creationId xmlns:a16="http://schemas.microsoft.com/office/drawing/2014/main" id="{FCA61EAB-B669-A546-8F6B-E024422D7F27}"/>
              </a:ext>
            </a:extLst>
          </p:cNvPr>
          <p:cNvSpPr txBox="1"/>
          <p:nvPr/>
        </p:nvSpPr>
        <p:spPr>
          <a:xfrm>
            <a:off x="1805648" y="1941730"/>
            <a:ext cx="1358065" cy="707886"/>
          </a:xfrm>
          <a:prstGeom prst="rect">
            <a:avLst/>
          </a:prstGeom>
          <a:noFill/>
        </p:spPr>
        <p:txBody>
          <a:bodyPr wrap="none" rtlCol="0">
            <a:spAutoFit/>
          </a:bodyPr>
          <a:lstStyle/>
          <a:p>
            <a:pPr algn="ctr"/>
            <a:r>
              <a:rPr kumimoji="1" lang="en-US" altLang="ja-JP" sz="4000" dirty="0">
                <a:solidFill>
                  <a:schemeClr val="bg1"/>
                </a:solidFill>
                <a:effectLst>
                  <a:outerShdw blurRad="50800" dist="38100" dir="2700000" algn="tl" rotWithShape="0">
                    <a:prstClr val="black">
                      <a:alpha val="40000"/>
                    </a:prstClr>
                  </a:outerShdw>
                </a:effectLst>
                <a:latin typeface="Franklin Gothic Medium" panose="020B0603020102020204" pitchFamily="34" charset="0"/>
              </a:rPr>
              <a:t>What</a:t>
            </a:r>
            <a:endParaRPr kumimoji="1" lang="ja-JP" altLang="en-US" sz="4000">
              <a:solidFill>
                <a:schemeClr val="bg1"/>
              </a:solidFill>
              <a:effectLst>
                <a:outerShdw blurRad="50800" dist="38100" dir="2700000" algn="tl" rotWithShape="0">
                  <a:prstClr val="black">
                    <a:alpha val="40000"/>
                  </a:prstClr>
                </a:outerShdw>
              </a:effectLst>
              <a:latin typeface="Franklin Gothic Medium" panose="020B0603020102020204" pitchFamily="34" charset="0"/>
            </a:endParaRPr>
          </a:p>
        </p:txBody>
      </p:sp>
      <p:sp>
        <p:nvSpPr>
          <p:cNvPr id="18" name="下矢印 17">
            <a:extLst>
              <a:ext uri="{FF2B5EF4-FFF2-40B4-BE49-F238E27FC236}">
                <a16:creationId xmlns:a16="http://schemas.microsoft.com/office/drawing/2014/main" id="{DA936F45-6C4D-E249-89C2-574348DAC158}"/>
              </a:ext>
            </a:extLst>
          </p:cNvPr>
          <p:cNvSpPr/>
          <p:nvPr/>
        </p:nvSpPr>
        <p:spPr>
          <a:xfrm>
            <a:off x="4976430" y="1715478"/>
            <a:ext cx="3193621" cy="2487694"/>
          </a:xfrm>
          <a:prstGeom prst="downArrow">
            <a:avLst>
              <a:gd name="adj1" fmla="val 70906"/>
              <a:gd name="adj2" fmla="val 28641"/>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BBDB2AE8-3D44-B54D-8EF4-7ED4CE27BF55}"/>
              </a:ext>
            </a:extLst>
          </p:cNvPr>
          <p:cNvSpPr txBox="1"/>
          <p:nvPr/>
        </p:nvSpPr>
        <p:spPr>
          <a:xfrm>
            <a:off x="4691492" y="2028634"/>
            <a:ext cx="3877985" cy="1077218"/>
          </a:xfrm>
          <a:prstGeom prst="rect">
            <a:avLst/>
          </a:prstGeom>
          <a:noFill/>
        </p:spPr>
        <p:txBody>
          <a:bodyPr wrap="none" rtlCol="0">
            <a:spAutoFit/>
          </a:bodyPr>
          <a:lstStyle/>
          <a:p>
            <a:r>
              <a:rPr kumimoji="1" lang="ja-JP" altLang="en-US" sz="3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テクノロジーにより</a:t>
            </a:r>
            <a:endParaRPr kumimoji="1" lang="en-US" altLang="ja-JP" sz="32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3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置き換えられる領域</a:t>
            </a:r>
          </a:p>
        </p:txBody>
      </p:sp>
      <p:sp>
        <p:nvSpPr>
          <p:cNvPr id="21" name="テキスト ボックス 20">
            <a:extLst>
              <a:ext uri="{FF2B5EF4-FFF2-40B4-BE49-F238E27FC236}">
                <a16:creationId xmlns:a16="http://schemas.microsoft.com/office/drawing/2014/main" id="{3D1CA9AD-74DB-9345-A422-E3953051E0F0}"/>
              </a:ext>
            </a:extLst>
          </p:cNvPr>
          <p:cNvSpPr txBox="1"/>
          <p:nvPr/>
        </p:nvSpPr>
        <p:spPr>
          <a:xfrm>
            <a:off x="4785267" y="3162454"/>
            <a:ext cx="3690434" cy="338554"/>
          </a:xfrm>
          <a:prstGeom prst="rect">
            <a:avLst/>
          </a:prstGeom>
          <a:noFill/>
        </p:spPr>
        <p:txBody>
          <a:bodyPr wrap="none" rtlCol="0">
            <a:spAutoFit/>
          </a:bodyPr>
          <a:lstStyle/>
          <a:p>
            <a:r>
              <a:rPr kumimoji="1"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、ロボット、クラウド、自動化など</a:t>
            </a:r>
          </a:p>
        </p:txBody>
      </p:sp>
      <p:sp>
        <p:nvSpPr>
          <p:cNvPr id="27" name="下矢印 26">
            <a:extLst>
              <a:ext uri="{FF2B5EF4-FFF2-40B4-BE49-F238E27FC236}">
                <a16:creationId xmlns:a16="http://schemas.microsoft.com/office/drawing/2014/main" id="{8DE6231E-39A2-4A45-958C-3B2753C60295}"/>
              </a:ext>
            </a:extLst>
          </p:cNvPr>
          <p:cNvSpPr/>
          <p:nvPr/>
        </p:nvSpPr>
        <p:spPr>
          <a:xfrm rot="10800000">
            <a:off x="4990726" y="4298671"/>
            <a:ext cx="3193621" cy="1537525"/>
          </a:xfrm>
          <a:prstGeom prst="downArrow">
            <a:avLst>
              <a:gd name="adj1" fmla="val 70906"/>
              <a:gd name="adj2" fmla="val 28641"/>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9B692CF3-5C24-CF44-86E6-14A8E8DD20AE}"/>
              </a:ext>
            </a:extLst>
          </p:cNvPr>
          <p:cNvSpPr txBox="1"/>
          <p:nvPr/>
        </p:nvSpPr>
        <p:spPr>
          <a:xfrm>
            <a:off x="5043809" y="4477551"/>
            <a:ext cx="3057247" cy="1077218"/>
          </a:xfrm>
          <a:prstGeom prst="rect">
            <a:avLst/>
          </a:prstGeom>
          <a:noFill/>
        </p:spPr>
        <p:txBody>
          <a:bodyPr wrap="none" rtlCol="0">
            <a:spAutoFit/>
          </a:bodyPr>
          <a:lstStyle/>
          <a:p>
            <a:pPr algn="ctr"/>
            <a:r>
              <a:rPr kumimoji="1" lang="ja-JP" altLang="en-US" sz="3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人間でなければ</a:t>
            </a:r>
            <a:endParaRPr kumimoji="1" lang="en-US" altLang="ja-JP" sz="32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3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できない領域</a:t>
            </a:r>
          </a:p>
        </p:txBody>
      </p:sp>
      <p:sp>
        <p:nvSpPr>
          <p:cNvPr id="26" name="テキスト ボックス 25">
            <a:extLst>
              <a:ext uri="{FF2B5EF4-FFF2-40B4-BE49-F238E27FC236}">
                <a16:creationId xmlns:a16="http://schemas.microsoft.com/office/drawing/2014/main" id="{A080691D-7355-4840-9608-EFEF47F29336}"/>
              </a:ext>
            </a:extLst>
          </p:cNvPr>
          <p:cNvSpPr txBox="1"/>
          <p:nvPr/>
        </p:nvSpPr>
        <p:spPr>
          <a:xfrm>
            <a:off x="4633441" y="5446759"/>
            <a:ext cx="3877985" cy="338554"/>
          </a:xfrm>
          <a:prstGeom prst="rect">
            <a:avLst/>
          </a:prstGeom>
          <a:noFill/>
        </p:spPr>
        <p:txBody>
          <a:bodyPr wrap="none" rtlCol="0">
            <a:spAutoFit/>
          </a:bodyPr>
          <a:lstStyle/>
          <a:p>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なぜ、なんのために、何をしたいかなど</a:t>
            </a:r>
          </a:p>
        </p:txBody>
      </p:sp>
    </p:spTree>
    <p:extLst>
      <p:ext uri="{BB962C8B-B14F-4D97-AF65-F5344CB8AC3E}">
        <p14:creationId xmlns:p14="http://schemas.microsoft.com/office/powerpoint/2010/main" val="357156495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ブロックチェーン</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81258319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195884" y="804875"/>
            <a:ext cx="8784976" cy="5732811"/>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タイトル 4"/>
          <p:cNvSpPr>
            <a:spLocks noGrp="1"/>
          </p:cNvSpPr>
          <p:nvPr>
            <p:ph type="title"/>
          </p:nvPr>
        </p:nvSpPr>
        <p:spPr/>
        <p:txBody>
          <a:bodyPr/>
          <a:lstStyle/>
          <a:p>
            <a:r>
              <a:rPr kumimoji="1" lang="ja-JP" altLang="en-US" dirty="0"/>
              <a:t>取引やデータの正当性を保証する手段</a:t>
            </a:r>
          </a:p>
        </p:txBody>
      </p:sp>
      <p:sp>
        <p:nvSpPr>
          <p:cNvPr id="4" name="スライド番号プレースホルダー 3"/>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192</a:t>
            </a:fld>
            <a:endParaRPr kumimoji="1" lang="ja-JP" altLang="en-US"/>
          </a:p>
        </p:txBody>
      </p:sp>
      <p:pic>
        <p:nvPicPr>
          <p:cNvPr id="6" name="図 5"/>
          <p:cNvPicPr>
            <a:picLocks noChangeAspect="1"/>
          </p:cNvPicPr>
          <p:nvPr/>
        </p:nvPicPr>
        <p:blipFill>
          <a:blip r:embed="rId2">
            <a:clrChange>
              <a:clrFrom>
                <a:srgbClr val="FEFEFE"/>
              </a:clrFrom>
              <a:clrTo>
                <a:srgbClr val="FEFEFE">
                  <a:alpha val="0"/>
                </a:srgbClr>
              </a:clrTo>
            </a:clrChange>
          </a:blip>
          <a:stretch>
            <a:fillRect/>
          </a:stretch>
        </p:blipFill>
        <p:spPr>
          <a:xfrm>
            <a:off x="1124472" y="991627"/>
            <a:ext cx="1412079" cy="1368726"/>
          </a:xfrm>
          <a:prstGeom prst="rect">
            <a:avLst/>
          </a:prstGeom>
        </p:spPr>
      </p:pic>
      <p:pic>
        <p:nvPicPr>
          <p:cNvPr id="7" name="図 6"/>
          <p:cNvPicPr>
            <a:picLocks noChangeAspect="1"/>
          </p:cNvPicPr>
          <p:nvPr/>
        </p:nvPicPr>
        <p:blipFill>
          <a:blip r:embed="rId3">
            <a:clrChange>
              <a:clrFrom>
                <a:srgbClr val="F3F3F3"/>
              </a:clrFrom>
              <a:clrTo>
                <a:srgbClr val="F3F3F3">
                  <a:alpha val="0"/>
                </a:srgbClr>
              </a:clrTo>
            </a:clrChange>
          </a:blip>
          <a:stretch>
            <a:fillRect/>
          </a:stretch>
        </p:blipFill>
        <p:spPr>
          <a:xfrm>
            <a:off x="3228350" y="1161762"/>
            <a:ext cx="2182304" cy="1211179"/>
          </a:xfrm>
          <a:prstGeom prst="rect">
            <a:avLst/>
          </a:prstGeom>
        </p:spPr>
      </p:pic>
      <p:pic>
        <p:nvPicPr>
          <p:cNvPr id="10" name="図 9"/>
          <p:cNvPicPr>
            <a:picLocks noChangeAspect="1"/>
          </p:cNvPicPr>
          <p:nvPr/>
        </p:nvPicPr>
        <p:blipFill>
          <a:blip r:embed="rId4"/>
          <a:stretch>
            <a:fillRect/>
          </a:stretch>
        </p:blipFill>
        <p:spPr>
          <a:xfrm>
            <a:off x="6012913" y="944298"/>
            <a:ext cx="2093691" cy="1443924"/>
          </a:xfrm>
          <a:prstGeom prst="rect">
            <a:avLst/>
          </a:prstGeom>
          <a:ln>
            <a:noFill/>
          </a:ln>
          <a:effectLst>
            <a:softEdge rad="112500"/>
          </a:effectLst>
        </p:spPr>
      </p:pic>
      <p:sp>
        <p:nvSpPr>
          <p:cNvPr id="11" name="テキスト ボックス 10"/>
          <p:cNvSpPr txBox="1"/>
          <p:nvPr/>
        </p:nvSpPr>
        <p:spPr>
          <a:xfrm>
            <a:off x="560689" y="2377648"/>
            <a:ext cx="7930376" cy="769441"/>
          </a:xfrm>
          <a:prstGeom prst="rect">
            <a:avLst/>
          </a:prstGeom>
          <a:noFill/>
        </p:spPr>
        <p:txBody>
          <a:bodyPr wrap="none" rtlCol="0">
            <a:spAutoFit/>
          </a:bodyPr>
          <a:lstStyle/>
          <a:p>
            <a:pPr algn="ctr"/>
            <a:r>
              <a:rPr lang="ja-JP" altLang="en-US" sz="2000" dirty="0">
                <a:solidFill>
                  <a:schemeClr val="tx1">
                    <a:lumMod val="50000"/>
                    <a:lumOff val="50000"/>
                  </a:schemeClr>
                </a:solidFill>
                <a:latin typeface="Meiryo" charset="-128"/>
                <a:ea typeface="Meiryo" charset="-128"/>
                <a:cs typeface="Meiryo" charset="-128"/>
              </a:rPr>
              <a:t>第三者の</a:t>
            </a:r>
            <a:r>
              <a:rPr lang="ja-JP" altLang="en-US" sz="2400" b="1" u="sng" dirty="0">
                <a:solidFill>
                  <a:schemeClr val="accent6">
                    <a:lumMod val="75000"/>
                  </a:schemeClr>
                </a:solidFill>
                <a:latin typeface="Meiryo" charset="-128"/>
                <a:ea typeface="Meiryo" charset="-128"/>
                <a:cs typeface="Meiryo" charset="-128"/>
              </a:rPr>
              <a:t>信頼できる機関や組織</a:t>
            </a:r>
            <a:r>
              <a:rPr lang="ja-JP" altLang="en-US" sz="2000" dirty="0">
                <a:solidFill>
                  <a:schemeClr val="tx1">
                    <a:lumMod val="50000"/>
                    <a:lumOff val="50000"/>
                  </a:schemeClr>
                </a:solidFill>
                <a:latin typeface="Meiryo" charset="-128"/>
                <a:ea typeface="Meiryo" charset="-128"/>
                <a:cs typeface="Meiryo" charset="-128"/>
              </a:rPr>
              <a:t>が</a:t>
            </a:r>
            <a:r>
              <a:rPr lang="ja-JP" altLang="en-US" sz="2400" b="1" dirty="0">
                <a:solidFill>
                  <a:srgbClr val="0432FF"/>
                </a:solidFill>
                <a:latin typeface="Meiryo" charset="-128"/>
                <a:ea typeface="Meiryo" charset="-128"/>
                <a:cs typeface="Meiryo" charset="-128"/>
              </a:rPr>
              <a:t>台帳</a:t>
            </a:r>
            <a:r>
              <a:rPr lang="ja-JP" altLang="en-US" sz="2000" dirty="0">
                <a:solidFill>
                  <a:schemeClr val="tx1">
                    <a:lumMod val="50000"/>
                    <a:lumOff val="50000"/>
                  </a:schemeClr>
                </a:solidFill>
                <a:latin typeface="Meiryo" charset="-128"/>
                <a:ea typeface="Meiryo" charset="-128"/>
                <a:cs typeface="Meiryo" charset="-128"/>
              </a:rPr>
              <a:t>に取引の</a:t>
            </a:r>
            <a:r>
              <a:rPr lang="ja-JP" altLang="en-US" sz="2400" b="1" dirty="0">
                <a:solidFill>
                  <a:srgbClr val="0432FF"/>
                </a:solidFill>
                <a:latin typeface="Meiryo" charset="-128"/>
                <a:ea typeface="Meiryo" charset="-128"/>
                <a:cs typeface="Meiryo" charset="-128"/>
              </a:rPr>
              <a:t>記録を残す</a:t>
            </a:r>
            <a:endParaRPr lang="en-US" altLang="ja-JP" sz="2400" b="1" dirty="0">
              <a:solidFill>
                <a:srgbClr val="0432FF"/>
              </a:solidFill>
              <a:latin typeface="Meiryo" charset="-128"/>
              <a:ea typeface="Meiryo" charset="-128"/>
              <a:cs typeface="Meiryo" charset="-128"/>
            </a:endParaRPr>
          </a:p>
          <a:p>
            <a:pPr algn="ctr"/>
            <a:r>
              <a:rPr lang="ja-JP" altLang="en-US" sz="2000" dirty="0">
                <a:solidFill>
                  <a:schemeClr val="tx1">
                    <a:lumMod val="50000"/>
                    <a:lumOff val="50000"/>
                  </a:schemeClr>
                </a:solidFill>
                <a:latin typeface="Meiryo" charset="-128"/>
                <a:ea typeface="Meiryo" charset="-128"/>
                <a:cs typeface="Meiryo" charset="-128"/>
              </a:rPr>
              <a:t>ことで取引やデータの正当性を保証する</a:t>
            </a:r>
            <a:endParaRPr lang="en-US" altLang="ja-JP" sz="2000" dirty="0">
              <a:solidFill>
                <a:schemeClr val="tx1">
                  <a:lumMod val="50000"/>
                  <a:lumOff val="50000"/>
                </a:schemeClr>
              </a:solidFill>
              <a:latin typeface="Meiryo" charset="-128"/>
              <a:ea typeface="Meiryo" charset="-128"/>
              <a:cs typeface="Meiryo" charset="-128"/>
            </a:endParaRPr>
          </a:p>
        </p:txBody>
      </p:sp>
      <p:sp>
        <p:nvSpPr>
          <p:cNvPr id="12" name="テキスト ボックス 11"/>
          <p:cNvSpPr txBox="1"/>
          <p:nvPr/>
        </p:nvSpPr>
        <p:spPr>
          <a:xfrm>
            <a:off x="1413431" y="3100898"/>
            <a:ext cx="1723549" cy="400110"/>
          </a:xfrm>
          <a:prstGeom prst="rect">
            <a:avLst/>
          </a:prstGeom>
          <a:noFill/>
        </p:spPr>
        <p:txBody>
          <a:bodyPr wrap="none" rtlCol="0">
            <a:spAutoFit/>
          </a:bodyPr>
          <a:lstStyle/>
          <a:p>
            <a:r>
              <a:rPr kumimoji="1" lang="ja-JP" altLang="en-US" sz="2000" b="1" dirty="0">
                <a:solidFill>
                  <a:schemeClr val="accent6">
                    <a:lumMod val="75000"/>
                  </a:schemeClr>
                </a:solidFill>
                <a:latin typeface="Meiryo" charset="-128"/>
                <a:ea typeface="Meiryo" charset="-128"/>
                <a:cs typeface="Meiryo" charset="-128"/>
              </a:rPr>
              <a:t>不正をしない</a:t>
            </a:r>
          </a:p>
        </p:txBody>
      </p:sp>
      <p:sp>
        <p:nvSpPr>
          <p:cNvPr id="13" name="テキスト ボックス 12"/>
          <p:cNvSpPr txBox="1"/>
          <p:nvPr/>
        </p:nvSpPr>
        <p:spPr>
          <a:xfrm>
            <a:off x="3838465" y="3100370"/>
            <a:ext cx="1467068" cy="400110"/>
          </a:xfrm>
          <a:prstGeom prst="rect">
            <a:avLst/>
          </a:prstGeom>
          <a:noFill/>
        </p:spPr>
        <p:txBody>
          <a:bodyPr wrap="none" rtlCol="0">
            <a:spAutoFit/>
          </a:bodyPr>
          <a:lstStyle/>
          <a:p>
            <a:r>
              <a:rPr kumimoji="1" lang="ja-JP" altLang="en-US" sz="2000" b="1" dirty="0">
                <a:solidFill>
                  <a:schemeClr val="accent6">
                    <a:lumMod val="75000"/>
                  </a:schemeClr>
                </a:solidFill>
                <a:latin typeface="Meiryo" charset="-128"/>
                <a:ea typeface="Meiryo" charset="-128"/>
                <a:cs typeface="Meiryo" charset="-128"/>
              </a:rPr>
              <a:t>正確である</a:t>
            </a:r>
          </a:p>
        </p:txBody>
      </p:sp>
      <p:sp>
        <p:nvSpPr>
          <p:cNvPr id="14" name="テキスト ボックス 13"/>
          <p:cNvSpPr txBox="1"/>
          <p:nvPr/>
        </p:nvSpPr>
        <p:spPr>
          <a:xfrm>
            <a:off x="6198712" y="3100370"/>
            <a:ext cx="1467068" cy="400110"/>
          </a:xfrm>
          <a:prstGeom prst="rect">
            <a:avLst/>
          </a:prstGeom>
          <a:noFill/>
        </p:spPr>
        <p:txBody>
          <a:bodyPr wrap="none" rtlCol="0">
            <a:spAutoFit/>
          </a:bodyPr>
          <a:lstStyle/>
          <a:p>
            <a:r>
              <a:rPr lang="ja-JP" altLang="en-US" sz="2000" b="1" dirty="0">
                <a:solidFill>
                  <a:schemeClr val="accent6">
                    <a:lumMod val="75000"/>
                  </a:schemeClr>
                </a:solidFill>
                <a:latin typeface="Meiryo" charset="-128"/>
                <a:ea typeface="Meiryo" charset="-128"/>
                <a:cs typeface="Meiryo" charset="-128"/>
              </a:rPr>
              <a:t>公正である</a:t>
            </a:r>
            <a:endParaRPr kumimoji="1" lang="ja-JP" altLang="en-US" sz="2000" b="1" dirty="0">
              <a:solidFill>
                <a:schemeClr val="accent6">
                  <a:lumMod val="75000"/>
                </a:schemeClr>
              </a:solidFill>
              <a:latin typeface="Meiryo" charset="-128"/>
              <a:ea typeface="Meiryo" charset="-128"/>
              <a:cs typeface="Meiryo" charset="-128"/>
            </a:endParaRPr>
          </a:p>
        </p:txBody>
      </p:sp>
      <p:sp>
        <p:nvSpPr>
          <p:cNvPr id="15" name="テキスト ボックス 14"/>
          <p:cNvSpPr txBox="1"/>
          <p:nvPr/>
        </p:nvSpPr>
        <p:spPr>
          <a:xfrm>
            <a:off x="760771" y="3462260"/>
            <a:ext cx="902811"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中央銀行</a:t>
            </a:r>
          </a:p>
        </p:txBody>
      </p:sp>
      <p:sp>
        <p:nvSpPr>
          <p:cNvPr id="16" name="テキスト ボックス 15"/>
          <p:cNvSpPr txBox="1"/>
          <p:nvPr/>
        </p:nvSpPr>
        <p:spPr>
          <a:xfrm>
            <a:off x="2377798" y="3458415"/>
            <a:ext cx="902811"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民間銀行</a:t>
            </a:r>
          </a:p>
        </p:txBody>
      </p:sp>
      <p:sp>
        <p:nvSpPr>
          <p:cNvPr id="17" name="テキスト ボックス 16"/>
          <p:cNvSpPr txBox="1"/>
          <p:nvPr/>
        </p:nvSpPr>
        <p:spPr>
          <a:xfrm>
            <a:off x="4036457" y="3458498"/>
            <a:ext cx="1082348"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証券取引所</a:t>
            </a:r>
          </a:p>
        </p:txBody>
      </p:sp>
      <p:sp>
        <p:nvSpPr>
          <p:cNvPr id="18" name="テキスト ボックス 17"/>
          <p:cNvSpPr txBox="1"/>
          <p:nvPr/>
        </p:nvSpPr>
        <p:spPr>
          <a:xfrm>
            <a:off x="5928806" y="3458415"/>
            <a:ext cx="723275"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登記所</a:t>
            </a:r>
          </a:p>
        </p:txBody>
      </p:sp>
      <p:pic>
        <p:nvPicPr>
          <p:cNvPr id="20" name="図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3568" y="3763028"/>
            <a:ext cx="1276944" cy="718281"/>
          </a:xfrm>
          <a:prstGeom prst="rect">
            <a:avLst/>
          </a:prstGeom>
        </p:spPr>
      </p:pic>
      <p:pic>
        <p:nvPicPr>
          <p:cNvPr id="21" name="図 2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44426" y="3763028"/>
            <a:ext cx="1152128" cy="729681"/>
          </a:xfrm>
          <a:prstGeom prst="rect">
            <a:avLst/>
          </a:prstGeom>
        </p:spPr>
      </p:pic>
      <p:pic>
        <p:nvPicPr>
          <p:cNvPr id="22" name="図 21"/>
          <p:cNvPicPr>
            <a:picLocks noChangeAspect="1"/>
          </p:cNvPicPr>
          <p:nvPr/>
        </p:nvPicPr>
        <p:blipFill>
          <a:blip r:embed="rId7"/>
          <a:stretch>
            <a:fillRect/>
          </a:stretch>
        </p:blipFill>
        <p:spPr>
          <a:xfrm>
            <a:off x="4022049" y="3763027"/>
            <a:ext cx="1099901" cy="742433"/>
          </a:xfrm>
          <a:prstGeom prst="rect">
            <a:avLst/>
          </a:prstGeom>
        </p:spPr>
      </p:pic>
      <p:pic>
        <p:nvPicPr>
          <p:cNvPr id="23" name="図 2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796136" y="3763027"/>
            <a:ext cx="988616" cy="718281"/>
          </a:xfrm>
          <a:prstGeom prst="rect">
            <a:avLst/>
          </a:prstGeom>
        </p:spPr>
      </p:pic>
      <p:sp>
        <p:nvSpPr>
          <p:cNvPr id="24" name="テキスト ボックス 23"/>
          <p:cNvSpPr txBox="1"/>
          <p:nvPr/>
        </p:nvSpPr>
        <p:spPr>
          <a:xfrm>
            <a:off x="7449258" y="3458415"/>
            <a:ext cx="902811"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物流会社</a:t>
            </a:r>
          </a:p>
        </p:txBody>
      </p:sp>
      <p:pic>
        <p:nvPicPr>
          <p:cNvPr id="25" name="図 24"/>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14300" y="3757512"/>
            <a:ext cx="1175310" cy="783540"/>
          </a:xfrm>
          <a:prstGeom prst="rect">
            <a:avLst/>
          </a:prstGeom>
        </p:spPr>
      </p:pic>
      <p:sp>
        <p:nvSpPr>
          <p:cNvPr id="26" name="テキスト ボックス 25"/>
          <p:cNvSpPr txBox="1"/>
          <p:nvPr/>
        </p:nvSpPr>
        <p:spPr>
          <a:xfrm>
            <a:off x="929954" y="4485579"/>
            <a:ext cx="543739" cy="307777"/>
          </a:xfrm>
          <a:prstGeom prst="rect">
            <a:avLst/>
          </a:prstGeom>
          <a:noFill/>
        </p:spPr>
        <p:txBody>
          <a:bodyPr wrap="none" rtlCol="0">
            <a:spAutoFit/>
          </a:bodyPr>
          <a:lstStyle/>
          <a:p>
            <a:pPr algn="ctr"/>
            <a:r>
              <a:rPr kumimoji="1" lang="ja-JP" altLang="en-US" sz="1400" dirty="0">
                <a:solidFill>
                  <a:schemeClr val="tx1">
                    <a:lumMod val="50000"/>
                    <a:lumOff val="50000"/>
                  </a:schemeClr>
                </a:solidFill>
                <a:latin typeface="Meiryo" charset="-128"/>
                <a:ea typeface="Meiryo" charset="-128"/>
                <a:cs typeface="Meiryo" charset="-128"/>
              </a:rPr>
              <a:t>通貨</a:t>
            </a:r>
          </a:p>
        </p:txBody>
      </p:sp>
      <p:sp>
        <p:nvSpPr>
          <p:cNvPr id="27" name="テキスト ボックス 26"/>
          <p:cNvSpPr txBox="1"/>
          <p:nvPr/>
        </p:nvSpPr>
        <p:spPr>
          <a:xfrm>
            <a:off x="2288030" y="4485579"/>
            <a:ext cx="1082348" cy="307777"/>
          </a:xfrm>
          <a:prstGeom prst="rect">
            <a:avLst/>
          </a:prstGeom>
          <a:noFill/>
        </p:spPr>
        <p:txBody>
          <a:bodyPr wrap="none" rtlCol="0">
            <a:spAutoFit/>
          </a:bodyPr>
          <a:lstStyle/>
          <a:p>
            <a:pPr algn="ctr"/>
            <a:r>
              <a:rPr kumimoji="1" lang="ja-JP" altLang="en-US" sz="1400" dirty="0">
                <a:solidFill>
                  <a:schemeClr val="tx1">
                    <a:lumMod val="50000"/>
                    <a:lumOff val="50000"/>
                  </a:schemeClr>
                </a:solidFill>
                <a:latin typeface="Meiryo" charset="-128"/>
                <a:ea typeface="Meiryo" charset="-128"/>
                <a:cs typeface="Meiryo" charset="-128"/>
              </a:rPr>
              <a:t>預金・送金</a:t>
            </a:r>
          </a:p>
        </p:txBody>
      </p:sp>
      <p:sp>
        <p:nvSpPr>
          <p:cNvPr id="28" name="テキスト ボックス 27"/>
          <p:cNvSpPr txBox="1"/>
          <p:nvPr/>
        </p:nvSpPr>
        <p:spPr>
          <a:xfrm>
            <a:off x="4300130" y="4489375"/>
            <a:ext cx="543739" cy="307777"/>
          </a:xfrm>
          <a:prstGeom prst="rect">
            <a:avLst/>
          </a:prstGeom>
          <a:noFill/>
        </p:spPr>
        <p:txBody>
          <a:bodyPr wrap="none" rtlCol="0">
            <a:spAutoFit/>
          </a:bodyPr>
          <a:lstStyle/>
          <a:p>
            <a:pPr algn="ctr"/>
            <a:r>
              <a:rPr kumimoji="1" lang="ja-JP" altLang="en-US" sz="1400" dirty="0">
                <a:solidFill>
                  <a:schemeClr val="tx1">
                    <a:lumMod val="50000"/>
                    <a:lumOff val="50000"/>
                  </a:schemeClr>
                </a:solidFill>
                <a:latin typeface="Meiryo" charset="-128"/>
                <a:ea typeface="Meiryo" charset="-128"/>
                <a:cs typeface="Meiryo" charset="-128"/>
              </a:rPr>
              <a:t>株式</a:t>
            </a:r>
          </a:p>
        </p:txBody>
      </p:sp>
      <p:sp>
        <p:nvSpPr>
          <p:cNvPr id="29" name="テキスト ボックス 28"/>
          <p:cNvSpPr txBox="1"/>
          <p:nvPr/>
        </p:nvSpPr>
        <p:spPr>
          <a:xfrm>
            <a:off x="6028358" y="4485579"/>
            <a:ext cx="543739" cy="307777"/>
          </a:xfrm>
          <a:prstGeom prst="rect">
            <a:avLst/>
          </a:prstGeom>
          <a:noFill/>
        </p:spPr>
        <p:txBody>
          <a:bodyPr wrap="none" rtlCol="0">
            <a:spAutoFit/>
          </a:bodyPr>
          <a:lstStyle/>
          <a:p>
            <a:pPr algn="ctr"/>
            <a:r>
              <a:rPr kumimoji="1" lang="ja-JP" altLang="en-US" sz="1400" dirty="0">
                <a:solidFill>
                  <a:schemeClr val="tx1">
                    <a:lumMod val="50000"/>
                    <a:lumOff val="50000"/>
                  </a:schemeClr>
                </a:solidFill>
                <a:latin typeface="Meiryo" charset="-128"/>
                <a:ea typeface="Meiryo" charset="-128"/>
                <a:cs typeface="Meiryo" charset="-128"/>
              </a:rPr>
              <a:t>土地</a:t>
            </a:r>
          </a:p>
        </p:txBody>
      </p:sp>
      <p:sp>
        <p:nvSpPr>
          <p:cNvPr id="30" name="テキスト ボックス 29"/>
          <p:cNvSpPr txBox="1"/>
          <p:nvPr/>
        </p:nvSpPr>
        <p:spPr>
          <a:xfrm>
            <a:off x="7638881" y="4485579"/>
            <a:ext cx="543739" cy="307777"/>
          </a:xfrm>
          <a:prstGeom prst="rect">
            <a:avLst/>
          </a:prstGeom>
          <a:noFill/>
        </p:spPr>
        <p:txBody>
          <a:bodyPr wrap="none" rtlCol="0">
            <a:spAutoFit/>
          </a:bodyPr>
          <a:lstStyle/>
          <a:p>
            <a:pPr algn="ctr"/>
            <a:r>
              <a:rPr kumimoji="1" lang="ja-JP" altLang="en-US" sz="1400" dirty="0">
                <a:solidFill>
                  <a:schemeClr val="tx1">
                    <a:lumMod val="50000"/>
                    <a:lumOff val="50000"/>
                  </a:schemeClr>
                </a:solidFill>
                <a:latin typeface="Meiryo" charset="-128"/>
                <a:ea typeface="Meiryo" charset="-128"/>
                <a:cs typeface="Meiryo" charset="-128"/>
              </a:rPr>
              <a:t>商品</a:t>
            </a:r>
          </a:p>
        </p:txBody>
      </p:sp>
      <p:grpSp>
        <p:nvGrpSpPr>
          <p:cNvPr id="2" name="図形グループ 1"/>
          <p:cNvGrpSpPr/>
          <p:nvPr/>
        </p:nvGrpSpPr>
        <p:grpSpPr>
          <a:xfrm>
            <a:off x="544470" y="4788443"/>
            <a:ext cx="8131985" cy="1646121"/>
            <a:chOff x="544470" y="4788443"/>
            <a:chExt cx="8131985" cy="1646121"/>
          </a:xfrm>
        </p:grpSpPr>
        <p:sp>
          <p:nvSpPr>
            <p:cNvPr id="42" name="正方形/長方形 41"/>
            <p:cNvSpPr/>
            <p:nvPr/>
          </p:nvSpPr>
          <p:spPr>
            <a:xfrm>
              <a:off x="3838464" y="4788443"/>
              <a:ext cx="4837991" cy="1646121"/>
            </a:xfrm>
            <a:prstGeom prst="rect">
              <a:avLst/>
            </a:prstGeom>
            <a:solidFill>
              <a:srgbClr val="E6D6A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2" name="図 3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966968" y="5135225"/>
              <a:ext cx="613149" cy="866195"/>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33" name="図 3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278775" y="5135225"/>
              <a:ext cx="619194" cy="866195"/>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34" name="図 33"/>
            <p:cNvPicPr>
              <a:picLocks noChangeAspect="1"/>
            </p:cNvPicPr>
            <p:nvPr/>
          </p:nvPicPr>
          <p:blipFill>
            <a:blip r:embed="rId12"/>
            <a:stretch>
              <a:fillRect/>
            </a:stretch>
          </p:blipFill>
          <p:spPr>
            <a:xfrm>
              <a:off x="7563286" y="5144481"/>
              <a:ext cx="707000" cy="899818"/>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35" name="テキスト ボックス 34"/>
            <p:cNvSpPr txBox="1"/>
            <p:nvPr/>
          </p:nvSpPr>
          <p:spPr>
            <a:xfrm>
              <a:off x="5549801" y="4836704"/>
              <a:ext cx="1441420"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病院・医療機関</a:t>
              </a:r>
            </a:p>
          </p:txBody>
        </p:sp>
        <p:sp>
          <p:nvSpPr>
            <p:cNvPr id="36" name="テキスト ボックス 35"/>
            <p:cNvSpPr txBox="1"/>
            <p:nvPr/>
          </p:nvSpPr>
          <p:spPr>
            <a:xfrm>
              <a:off x="4308689" y="4836705"/>
              <a:ext cx="543739"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役所</a:t>
              </a:r>
            </a:p>
          </p:txBody>
        </p:sp>
        <p:sp>
          <p:nvSpPr>
            <p:cNvPr id="37" name="テキスト ボックス 36"/>
            <p:cNvSpPr txBox="1"/>
            <p:nvPr/>
          </p:nvSpPr>
          <p:spPr>
            <a:xfrm>
              <a:off x="7289270" y="4857716"/>
              <a:ext cx="1261884" cy="307777"/>
            </a:xfrm>
            <a:prstGeom prst="rect">
              <a:avLst/>
            </a:prstGeom>
            <a:noFill/>
          </p:spPr>
          <p:txBody>
            <a:bodyPr wrap="none" rtlCol="0">
              <a:spAutoFit/>
            </a:bodyPr>
            <a:lstStyle/>
            <a:p>
              <a:pPr algn="ctr"/>
              <a:r>
                <a:rPr kumimoji="1" lang="ja-JP" altLang="en-US" sz="1400" b="1" dirty="0">
                  <a:solidFill>
                    <a:schemeClr val="tx1">
                      <a:lumMod val="50000"/>
                      <a:lumOff val="50000"/>
                    </a:schemeClr>
                  </a:solidFill>
                  <a:latin typeface="Meiryo" charset="-128"/>
                  <a:ea typeface="Meiryo" charset="-128"/>
                  <a:cs typeface="Meiryo" charset="-128"/>
                </a:rPr>
                <a:t>法律・裁判所</a:t>
              </a:r>
            </a:p>
          </p:txBody>
        </p:sp>
        <p:sp>
          <p:nvSpPr>
            <p:cNvPr id="38" name="テキスト ボックス 37"/>
            <p:cNvSpPr txBox="1"/>
            <p:nvPr/>
          </p:nvSpPr>
          <p:spPr>
            <a:xfrm>
              <a:off x="5470848" y="6043117"/>
              <a:ext cx="1620957" cy="307777"/>
            </a:xfrm>
            <a:prstGeom prst="rect">
              <a:avLst/>
            </a:prstGeom>
            <a:noFill/>
          </p:spPr>
          <p:txBody>
            <a:bodyPr wrap="none" rtlCol="0">
              <a:spAutoFit/>
            </a:bodyPr>
            <a:lstStyle/>
            <a:p>
              <a:pPr algn="ctr"/>
              <a:r>
                <a:rPr kumimoji="1" lang="ja-JP" altLang="en-US" sz="1400" dirty="0">
                  <a:solidFill>
                    <a:schemeClr val="tx1">
                      <a:lumMod val="50000"/>
                      <a:lumOff val="50000"/>
                    </a:schemeClr>
                  </a:solidFill>
                  <a:latin typeface="Meiryo" charset="-128"/>
                  <a:ea typeface="Meiryo" charset="-128"/>
                  <a:cs typeface="Meiryo" charset="-128"/>
                </a:rPr>
                <a:t>カルテ・医療記録</a:t>
              </a:r>
            </a:p>
          </p:txBody>
        </p:sp>
        <p:sp>
          <p:nvSpPr>
            <p:cNvPr id="39" name="テキスト ボックス 38"/>
            <p:cNvSpPr txBox="1"/>
            <p:nvPr/>
          </p:nvSpPr>
          <p:spPr>
            <a:xfrm>
              <a:off x="4319502" y="6043118"/>
              <a:ext cx="543739" cy="307777"/>
            </a:xfrm>
            <a:prstGeom prst="rect">
              <a:avLst/>
            </a:prstGeom>
            <a:noFill/>
          </p:spPr>
          <p:txBody>
            <a:bodyPr wrap="none" rtlCol="0">
              <a:spAutoFit/>
            </a:bodyPr>
            <a:lstStyle/>
            <a:p>
              <a:pPr algn="ctr"/>
              <a:r>
                <a:rPr lang="ja-JP" altLang="en-US" sz="1400" dirty="0">
                  <a:solidFill>
                    <a:schemeClr val="tx1">
                      <a:lumMod val="50000"/>
                      <a:lumOff val="50000"/>
                    </a:schemeClr>
                  </a:solidFill>
                  <a:latin typeface="Meiryo" charset="-128"/>
                  <a:ea typeface="Meiryo" charset="-128"/>
                  <a:cs typeface="Meiryo" charset="-128"/>
                </a:rPr>
                <a:t>戸籍</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40" name="テキスト ボックス 39"/>
            <p:cNvSpPr txBox="1"/>
            <p:nvPr/>
          </p:nvSpPr>
          <p:spPr>
            <a:xfrm>
              <a:off x="7659152" y="6064129"/>
              <a:ext cx="543739" cy="307777"/>
            </a:xfrm>
            <a:prstGeom prst="rect">
              <a:avLst/>
            </a:prstGeom>
            <a:noFill/>
          </p:spPr>
          <p:txBody>
            <a:bodyPr wrap="none" rtlCol="0">
              <a:spAutoFit/>
            </a:bodyPr>
            <a:lstStyle/>
            <a:p>
              <a:pPr algn="ctr"/>
              <a:r>
                <a:rPr kumimoji="1" lang="ja-JP" altLang="en-US" sz="1400" dirty="0">
                  <a:solidFill>
                    <a:schemeClr val="tx1">
                      <a:lumMod val="50000"/>
                      <a:lumOff val="50000"/>
                    </a:schemeClr>
                  </a:solidFill>
                  <a:latin typeface="Meiryo" charset="-128"/>
                  <a:ea typeface="Meiryo" charset="-128"/>
                  <a:cs typeface="Meiryo" charset="-128"/>
                </a:rPr>
                <a:t>契約</a:t>
              </a:r>
            </a:p>
          </p:txBody>
        </p:sp>
        <p:sp>
          <p:nvSpPr>
            <p:cNvPr id="43" name="テキスト ボックス 42"/>
            <p:cNvSpPr txBox="1"/>
            <p:nvPr/>
          </p:nvSpPr>
          <p:spPr>
            <a:xfrm>
              <a:off x="544470" y="5416765"/>
              <a:ext cx="2492990" cy="400110"/>
            </a:xfrm>
            <a:prstGeom prst="rect">
              <a:avLst/>
            </a:prstGeom>
            <a:noFill/>
          </p:spPr>
          <p:txBody>
            <a:bodyPr wrap="none" rtlCol="0">
              <a:spAutoFit/>
            </a:bodyPr>
            <a:lstStyle/>
            <a:p>
              <a:r>
                <a:rPr kumimoji="1" lang="ja-JP" altLang="en-US" sz="2000" b="1" dirty="0">
                  <a:solidFill>
                    <a:schemeClr val="accent6">
                      <a:lumMod val="75000"/>
                    </a:schemeClr>
                  </a:solidFill>
                  <a:latin typeface="Meiryo" charset="-128"/>
                  <a:ea typeface="Meiryo" charset="-128"/>
                  <a:cs typeface="Meiryo" charset="-128"/>
                </a:rPr>
                <a:t>いつでも参照できる</a:t>
              </a:r>
            </a:p>
          </p:txBody>
        </p:sp>
        <p:sp>
          <p:nvSpPr>
            <p:cNvPr id="44" name="テキスト ボックス 43"/>
            <p:cNvSpPr txBox="1"/>
            <p:nvPr/>
          </p:nvSpPr>
          <p:spPr>
            <a:xfrm>
              <a:off x="547666" y="4982626"/>
              <a:ext cx="1980029" cy="400110"/>
            </a:xfrm>
            <a:prstGeom prst="rect">
              <a:avLst/>
            </a:prstGeom>
            <a:noFill/>
          </p:spPr>
          <p:txBody>
            <a:bodyPr wrap="none" rtlCol="0">
              <a:spAutoFit/>
            </a:bodyPr>
            <a:lstStyle/>
            <a:p>
              <a:r>
                <a:rPr kumimoji="1" lang="ja-JP" altLang="en-US" sz="2000" b="1" dirty="0">
                  <a:solidFill>
                    <a:schemeClr val="accent6">
                      <a:lumMod val="75000"/>
                    </a:schemeClr>
                  </a:solidFill>
                  <a:latin typeface="Meiryo" charset="-128"/>
                  <a:ea typeface="Meiryo" charset="-128"/>
                  <a:cs typeface="Meiryo" charset="-128"/>
                </a:rPr>
                <a:t>秘密が守られる</a:t>
              </a:r>
            </a:p>
          </p:txBody>
        </p:sp>
        <p:sp>
          <p:nvSpPr>
            <p:cNvPr id="45" name="テキスト ボックス 44"/>
            <p:cNvSpPr txBox="1"/>
            <p:nvPr/>
          </p:nvSpPr>
          <p:spPr>
            <a:xfrm>
              <a:off x="561531" y="5856485"/>
              <a:ext cx="1723549" cy="400110"/>
            </a:xfrm>
            <a:prstGeom prst="rect">
              <a:avLst/>
            </a:prstGeom>
            <a:noFill/>
          </p:spPr>
          <p:txBody>
            <a:bodyPr wrap="none" rtlCol="0">
              <a:spAutoFit/>
            </a:bodyPr>
            <a:lstStyle>
              <a:defPPr>
                <a:defRPr lang="ja-JP"/>
              </a:defPPr>
              <a:lvl1pPr>
                <a:defRPr sz="2000">
                  <a:latin typeface="Meiryo" charset="-128"/>
                  <a:ea typeface="Meiryo" charset="-128"/>
                  <a:cs typeface="Meiryo" charset="-128"/>
                </a:defRPr>
              </a:lvl1pPr>
            </a:lstStyle>
            <a:p>
              <a:r>
                <a:rPr lang="ja-JP" altLang="en-US" b="1" dirty="0">
                  <a:solidFill>
                    <a:schemeClr val="accent6">
                      <a:lumMod val="75000"/>
                    </a:schemeClr>
                  </a:solidFill>
                </a:rPr>
                <a:t>改竄されない</a:t>
              </a:r>
            </a:p>
          </p:txBody>
        </p:sp>
      </p:grpSp>
    </p:spTree>
    <p:extLst>
      <p:ext uri="{BB962C8B-B14F-4D97-AF65-F5344CB8AC3E}">
        <p14:creationId xmlns:p14="http://schemas.microsoft.com/office/powerpoint/2010/main" val="87582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845852" y="3041887"/>
            <a:ext cx="1103772" cy="98402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従来の方法（集中台帳）とブロックチェーン（分散台帳）</a:t>
            </a:r>
            <a:endParaRPr kumimoji="1" lang="ja-JP" altLang="en-US" dirty="0"/>
          </a:p>
        </p:txBody>
      </p:sp>
      <p:grpSp>
        <p:nvGrpSpPr>
          <p:cNvPr id="71" name="図形グループ 70"/>
          <p:cNvGrpSpPr/>
          <p:nvPr/>
        </p:nvGrpSpPr>
        <p:grpSpPr>
          <a:xfrm flipH="1">
            <a:off x="2250731" y="1983110"/>
            <a:ext cx="291938" cy="625530"/>
            <a:chOff x="1946324" y="4125162"/>
            <a:chExt cx="969964" cy="2007872"/>
          </a:xfrm>
        </p:grpSpPr>
        <p:sp>
          <p:nvSpPr>
            <p:cNvPr id="118" name="円/楕円 11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フローチャート: 論理積ゲート 11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0" name="図形グループ 79"/>
          <p:cNvGrpSpPr/>
          <p:nvPr/>
        </p:nvGrpSpPr>
        <p:grpSpPr>
          <a:xfrm flipH="1">
            <a:off x="1131551" y="3076743"/>
            <a:ext cx="291938" cy="625530"/>
            <a:chOff x="1946324" y="4125162"/>
            <a:chExt cx="969964" cy="2007872"/>
          </a:xfrm>
        </p:grpSpPr>
        <p:sp>
          <p:nvSpPr>
            <p:cNvPr id="116" name="円/楕円 11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フローチャート: 論理積ゲート 11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1" name="図形グループ 80"/>
          <p:cNvGrpSpPr/>
          <p:nvPr/>
        </p:nvGrpSpPr>
        <p:grpSpPr>
          <a:xfrm flipH="1">
            <a:off x="1648025" y="4681342"/>
            <a:ext cx="291938" cy="625530"/>
            <a:chOff x="1946324" y="4125162"/>
            <a:chExt cx="969964" cy="2007872"/>
          </a:xfrm>
        </p:grpSpPr>
        <p:sp>
          <p:nvSpPr>
            <p:cNvPr id="114" name="円/楕円 113"/>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フローチャート: 論理積ゲート 11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3" name="図形グループ 82"/>
          <p:cNvGrpSpPr/>
          <p:nvPr/>
        </p:nvGrpSpPr>
        <p:grpSpPr>
          <a:xfrm flipH="1">
            <a:off x="2830274" y="4681342"/>
            <a:ext cx="291938" cy="625530"/>
            <a:chOff x="1946324" y="4125162"/>
            <a:chExt cx="969964" cy="2007872"/>
          </a:xfrm>
        </p:grpSpPr>
        <p:sp>
          <p:nvSpPr>
            <p:cNvPr id="112" name="円/楕円 111"/>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50000"/>
                    <a:lumOff val="50000"/>
                  </a:schemeClr>
                </a:solidFill>
                <a:latin typeface="ＭＳ Ｐゴシック"/>
                <a:ea typeface="ＭＳ Ｐゴシック"/>
                <a:cs typeface="ＭＳ Ｐゴシック"/>
              </a:endParaRPr>
            </a:p>
          </p:txBody>
        </p:sp>
        <p:sp>
          <p:nvSpPr>
            <p:cNvPr id="113" name="フローチャート: 論理積ゲート 1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50000"/>
                    <a:lumOff val="50000"/>
                  </a:schemeClr>
                </a:solidFill>
                <a:latin typeface="ＭＳ Ｐゴシック"/>
                <a:ea typeface="ＭＳ Ｐゴシック"/>
                <a:cs typeface="ＭＳ Ｐゴシック"/>
              </a:endParaRPr>
            </a:p>
          </p:txBody>
        </p:sp>
      </p:grpSp>
      <p:grpSp>
        <p:nvGrpSpPr>
          <p:cNvPr id="84" name="図形グループ 83"/>
          <p:cNvGrpSpPr/>
          <p:nvPr/>
        </p:nvGrpSpPr>
        <p:grpSpPr>
          <a:xfrm flipH="1">
            <a:off x="3371986" y="3076743"/>
            <a:ext cx="291938" cy="625530"/>
            <a:chOff x="1946324" y="4125162"/>
            <a:chExt cx="969964" cy="2007872"/>
          </a:xfrm>
        </p:grpSpPr>
        <p:sp>
          <p:nvSpPr>
            <p:cNvPr id="110" name="円/楕円 10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フローチャート: 論理積ゲート 1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94" name="直線コネクタ 93"/>
          <p:cNvCxnSpPr>
            <a:stCxn id="11" idx="3"/>
            <a:endCxn id="111" idx="2"/>
          </p:cNvCxnSpPr>
          <p:nvPr/>
        </p:nvCxnSpPr>
        <p:spPr>
          <a:xfrm flipV="1">
            <a:off x="2949624" y="3532933"/>
            <a:ext cx="422362" cy="965"/>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直線コネクタ 96"/>
          <p:cNvCxnSpPr>
            <a:stCxn id="11" idx="2"/>
          </p:cNvCxnSpPr>
          <p:nvPr/>
        </p:nvCxnSpPr>
        <p:spPr>
          <a:xfrm>
            <a:off x="2397738" y="4025908"/>
            <a:ext cx="496572" cy="68399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04" name="フローチャート: 複数書類 103"/>
          <p:cNvSpPr/>
          <p:nvPr/>
        </p:nvSpPr>
        <p:spPr>
          <a:xfrm>
            <a:off x="2223901" y="3495278"/>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6" name="正方形/長方形 105"/>
          <p:cNvSpPr/>
          <p:nvPr/>
        </p:nvSpPr>
        <p:spPr>
          <a:xfrm>
            <a:off x="2087561" y="3726756"/>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p:cNvSpPr txBox="1"/>
          <p:nvPr/>
        </p:nvSpPr>
        <p:spPr>
          <a:xfrm>
            <a:off x="1866093" y="3058078"/>
            <a:ext cx="1082348" cy="461665"/>
          </a:xfrm>
          <a:prstGeom prst="rect">
            <a:avLst/>
          </a:prstGeom>
          <a:noFill/>
        </p:spPr>
        <p:txBody>
          <a:bodyPr wrap="none" rtlCol="0">
            <a:spAutoFit/>
          </a:bodyPr>
          <a:lstStyle/>
          <a:p>
            <a:pPr algn="ctr"/>
            <a:r>
              <a:rPr kumimoji="1" lang="ja-JP" altLang="en-US" sz="1000" dirty="0">
                <a:latin typeface="Meiryo" charset="-128"/>
                <a:ea typeface="Meiryo" charset="-128"/>
                <a:cs typeface="Meiryo" charset="-128"/>
              </a:rPr>
              <a:t>信頼されている</a:t>
            </a:r>
            <a:endParaRPr kumimoji="1" lang="en-US" altLang="ja-JP" sz="1000" dirty="0">
              <a:latin typeface="Meiryo" charset="-128"/>
              <a:ea typeface="Meiryo" charset="-128"/>
              <a:cs typeface="Meiryo" charset="-128"/>
            </a:endParaRPr>
          </a:p>
          <a:p>
            <a:pPr algn="ctr"/>
            <a:r>
              <a:rPr kumimoji="1" lang="ja-JP" altLang="en-US" sz="1400" dirty="0">
                <a:latin typeface="Meiryo" charset="-128"/>
                <a:ea typeface="Meiryo" charset="-128"/>
                <a:cs typeface="Meiryo" charset="-128"/>
              </a:rPr>
              <a:t>第三者機関</a:t>
            </a:r>
          </a:p>
        </p:txBody>
      </p:sp>
      <p:cxnSp>
        <p:nvCxnSpPr>
          <p:cNvPr id="120" name="直線コネクタ 119"/>
          <p:cNvCxnSpPr>
            <a:stCxn id="11" idx="2"/>
            <a:endCxn id="114" idx="0"/>
          </p:cNvCxnSpPr>
          <p:nvPr/>
        </p:nvCxnSpPr>
        <p:spPr>
          <a:xfrm flipH="1">
            <a:off x="1793994" y="4025908"/>
            <a:ext cx="603744" cy="65543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1" name="直線コネクタ 120"/>
          <p:cNvCxnSpPr>
            <a:stCxn id="11" idx="1"/>
            <a:endCxn id="117" idx="0"/>
          </p:cNvCxnSpPr>
          <p:nvPr/>
        </p:nvCxnSpPr>
        <p:spPr>
          <a:xfrm flipH="1" flipV="1">
            <a:off x="1423489" y="3532933"/>
            <a:ext cx="422363" cy="965"/>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2" name="直線コネクタ 121"/>
          <p:cNvCxnSpPr>
            <a:stCxn id="119" idx="1"/>
            <a:endCxn id="11" idx="0"/>
          </p:cNvCxnSpPr>
          <p:nvPr/>
        </p:nvCxnSpPr>
        <p:spPr>
          <a:xfrm>
            <a:off x="2396700" y="2608641"/>
            <a:ext cx="1038" cy="433246"/>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92" name="四角形吹き出し 191"/>
          <p:cNvSpPr/>
          <p:nvPr/>
        </p:nvSpPr>
        <p:spPr>
          <a:xfrm>
            <a:off x="2727820" y="2372540"/>
            <a:ext cx="936104" cy="566767"/>
          </a:xfrm>
          <a:prstGeom prst="wedgeRectCallout">
            <a:avLst>
              <a:gd name="adj1" fmla="val -39348"/>
              <a:gd name="adj2" fmla="val 75154"/>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Meiryo" charset="-128"/>
                <a:ea typeface="Meiryo" charset="-128"/>
                <a:cs typeface="Meiryo" charset="-128"/>
              </a:rPr>
              <a:t>銀行や政府機関など</a:t>
            </a:r>
            <a:endParaRPr kumimoji="1" lang="ja-JP" altLang="en-US" sz="1050" dirty="0">
              <a:solidFill>
                <a:srgbClr val="FFFFFF"/>
              </a:solidFill>
              <a:latin typeface="Meiryo" charset="-128"/>
              <a:ea typeface="Meiryo" charset="-128"/>
              <a:cs typeface="Meiryo" charset="-128"/>
            </a:endParaRPr>
          </a:p>
        </p:txBody>
      </p:sp>
      <p:sp>
        <p:nvSpPr>
          <p:cNvPr id="194" name="正方形/長方形 193"/>
          <p:cNvSpPr/>
          <p:nvPr/>
        </p:nvSpPr>
        <p:spPr>
          <a:xfrm>
            <a:off x="355039" y="5923364"/>
            <a:ext cx="4104456" cy="584775"/>
          </a:xfrm>
          <a:prstGeom prst="rect">
            <a:avLst/>
          </a:prstGeom>
        </p:spPr>
        <p:txBody>
          <a:bodyPr wrap="square">
            <a:spAutoFit/>
          </a:bodyPr>
          <a:lstStyle/>
          <a:p>
            <a:pPr algn="ctr"/>
            <a:r>
              <a:rPr lang="ja-JP" altLang="en-US" sz="1600" dirty="0">
                <a:solidFill>
                  <a:schemeClr val="accent6">
                    <a:lumMod val="50000"/>
                  </a:schemeClr>
                </a:solidFill>
                <a:latin typeface="Meiryo" charset="-128"/>
                <a:ea typeface="Meiryo" charset="-128"/>
                <a:cs typeface="Meiryo" charset="-128"/>
              </a:rPr>
              <a:t>信頼・権限を持つ機関や組織に台帳を預け</a:t>
            </a:r>
            <a:endParaRPr lang="en-US" altLang="ja-JP" sz="1600" dirty="0">
              <a:solidFill>
                <a:schemeClr val="accent6">
                  <a:lumMod val="50000"/>
                </a:schemeClr>
              </a:solidFill>
              <a:latin typeface="Meiryo" charset="-128"/>
              <a:ea typeface="Meiryo" charset="-128"/>
              <a:cs typeface="Meiryo" charset="-128"/>
            </a:endParaRPr>
          </a:p>
          <a:p>
            <a:pPr algn="ctr"/>
            <a:r>
              <a:rPr lang="ja-JP" altLang="en-US" sz="1600" dirty="0">
                <a:solidFill>
                  <a:schemeClr val="accent6">
                    <a:lumMod val="50000"/>
                  </a:schemeClr>
                </a:solidFill>
                <a:latin typeface="Meiryo" charset="-128"/>
                <a:ea typeface="Meiryo" charset="-128"/>
                <a:cs typeface="Meiryo" charset="-128"/>
              </a:rPr>
              <a:t>取引の正当性を保証する</a:t>
            </a:r>
          </a:p>
        </p:txBody>
      </p:sp>
      <p:sp>
        <p:nvSpPr>
          <p:cNvPr id="196" name="テキスト ボックス 195"/>
          <p:cNvSpPr txBox="1"/>
          <p:nvPr/>
        </p:nvSpPr>
        <p:spPr>
          <a:xfrm>
            <a:off x="671377" y="1005046"/>
            <a:ext cx="3578939" cy="615553"/>
          </a:xfrm>
          <a:prstGeom prst="rect">
            <a:avLst/>
          </a:prstGeom>
          <a:noFill/>
        </p:spPr>
        <p:txBody>
          <a:bodyPr wrap="square" rtlCol="0">
            <a:spAutoFit/>
          </a:bodyPr>
          <a:lstStyle/>
          <a:p>
            <a:pPr algn="ctr"/>
            <a:r>
              <a:rPr lang="ja-JP" altLang="en-US" sz="2000" dirty="0">
                <a:solidFill>
                  <a:schemeClr val="tx1">
                    <a:lumMod val="65000"/>
                    <a:lumOff val="35000"/>
                  </a:schemeClr>
                </a:solidFill>
                <a:latin typeface="Meiryo" charset="-128"/>
                <a:ea typeface="Meiryo" charset="-128"/>
                <a:cs typeface="Meiryo" charset="-128"/>
              </a:rPr>
              <a:t>従来</a:t>
            </a:r>
            <a:r>
              <a:rPr lang="ja-JP" altLang="en-US" sz="2000">
                <a:solidFill>
                  <a:schemeClr val="tx1">
                    <a:lumMod val="65000"/>
                    <a:lumOff val="35000"/>
                  </a:schemeClr>
                </a:solidFill>
                <a:latin typeface="Meiryo" charset="-128"/>
                <a:ea typeface="Meiryo" charset="-128"/>
                <a:cs typeface="Meiryo" charset="-128"/>
              </a:rPr>
              <a:t>の方法　</a:t>
            </a:r>
            <a:r>
              <a:rPr lang="ja-JP" altLang="en-US" sz="2000" b="1">
                <a:solidFill>
                  <a:schemeClr val="tx1">
                    <a:lumMod val="65000"/>
                    <a:lumOff val="35000"/>
                  </a:schemeClr>
                </a:solidFill>
                <a:latin typeface="Meiryo" charset="-128"/>
                <a:ea typeface="Meiryo" charset="-128"/>
                <a:cs typeface="Meiryo" charset="-128"/>
              </a:rPr>
              <a:t>集中台帳</a:t>
            </a:r>
            <a:endParaRPr lang="en-US" altLang="ja-JP" sz="2000" b="1" dirty="0">
              <a:solidFill>
                <a:schemeClr val="tx1">
                  <a:lumMod val="65000"/>
                  <a:lumOff val="35000"/>
                </a:schemeClr>
              </a:solidFill>
              <a:latin typeface="Meiryo" charset="-128"/>
              <a:ea typeface="Meiryo" charset="-128"/>
              <a:cs typeface="Meiryo" charset="-128"/>
            </a:endParaRPr>
          </a:p>
          <a:p>
            <a:pPr algn="ctr"/>
            <a:r>
              <a:rPr kumimoji="1" lang="ja-JP" altLang="en-US" sz="1400" b="1">
                <a:solidFill>
                  <a:schemeClr val="tx1">
                    <a:lumMod val="65000"/>
                    <a:lumOff val="35000"/>
                  </a:schemeClr>
                </a:solidFill>
                <a:latin typeface="Meiryo" charset="-128"/>
                <a:ea typeface="Meiryo" charset="-128"/>
                <a:cs typeface="Meiryo" charset="-128"/>
              </a:rPr>
              <a:t>信頼できる第三者が台帳を管理</a:t>
            </a:r>
            <a:endParaRPr kumimoji="1" lang="ja-JP" altLang="en-US" sz="1400" dirty="0">
              <a:solidFill>
                <a:schemeClr val="tx1">
                  <a:lumMod val="65000"/>
                  <a:lumOff val="35000"/>
                </a:schemeClr>
              </a:solidFill>
              <a:latin typeface="Meiryo" charset="-128"/>
              <a:ea typeface="Meiryo" charset="-128"/>
              <a:cs typeface="Meiryo" charset="-128"/>
            </a:endParaRPr>
          </a:p>
        </p:txBody>
      </p:sp>
      <p:grpSp>
        <p:nvGrpSpPr>
          <p:cNvPr id="3" name="グループ化 2">
            <a:extLst>
              <a:ext uri="{FF2B5EF4-FFF2-40B4-BE49-F238E27FC236}">
                <a16:creationId xmlns:a16="http://schemas.microsoft.com/office/drawing/2014/main" id="{64CBB9D2-26E9-154D-8AFE-F1C121E0CEBF}"/>
              </a:ext>
            </a:extLst>
          </p:cNvPr>
          <p:cNvGrpSpPr/>
          <p:nvPr/>
        </p:nvGrpSpPr>
        <p:grpSpPr>
          <a:xfrm>
            <a:off x="4762190" y="998699"/>
            <a:ext cx="3943434" cy="5491442"/>
            <a:chOff x="4762190" y="716397"/>
            <a:chExt cx="3943434" cy="5491442"/>
          </a:xfrm>
        </p:grpSpPr>
        <p:grpSp>
          <p:nvGrpSpPr>
            <p:cNvPr id="40" name="図形グループ 39"/>
            <p:cNvGrpSpPr/>
            <p:nvPr/>
          </p:nvGrpSpPr>
          <p:grpSpPr>
            <a:xfrm flipH="1">
              <a:off x="6409103" y="1700808"/>
              <a:ext cx="291938" cy="625530"/>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3" name="図形グループ 42"/>
            <p:cNvGrpSpPr/>
            <p:nvPr/>
          </p:nvGrpSpPr>
          <p:grpSpPr>
            <a:xfrm flipH="1">
              <a:off x="5238065" y="2785442"/>
              <a:ext cx="291938" cy="625530"/>
              <a:chOff x="1946324" y="4125162"/>
              <a:chExt cx="969964" cy="2007872"/>
            </a:xfrm>
          </p:grpSpPr>
          <p:sp>
            <p:nvSpPr>
              <p:cNvPr id="44" name="円/楕円 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論理積ゲート 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6" name="図形グループ 45"/>
            <p:cNvGrpSpPr/>
            <p:nvPr/>
          </p:nvGrpSpPr>
          <p:grpSpPr>
            <a:xfrm flipH="1">
              <a:off x="5806397" y="4399040"/>
              <a:ext cx="291938" cy="625530"/>
              <a:chOff x="1946324" y="4125162"/>
              <a:chExt cx="969964" cy="2007872"/>
            </a:xfrm>
          </p:grpSpPr>
          <p:sp>
            <p:nvSpPr>
              <p:cNvPr id="47" name="円/楕円 46"/>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フローチャート: 論理積ゲート 4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9" name="図形グループ 48"/>
            <p:cNvGrpSpPr/>
            <p:nvPr/>
          </p:nvGrpSpPr>
          <p:grpSpPr>
            <a:xfrm flipH="1">
              <a:off x="6988646" y="4399040"/>
              <a:ext cx="291938" cy="625530"/>
              <a:chOff x="1946324" y="4125162"/>
              <a:chExt cx="969964" cy="2007872"/>
            </a:xfrm>
          </p:grpSpPr>
          <p:sp>
            <p:nvSpPr>
              <p:cNvPr id="50" name="円/楕円 49"/>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フローチャート: 論理積ゲート 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2" name="図形グループ 51"/>
            <p:cNvGrpSpPr/>
            <p:nvPr/>
          </p:nvGrpSpPr>
          <p:grpSpPr>
            <a:xfrm flipH="1">
              <a:off x="7562717" y="2788430"/>
              <a:ext cx="291938" cy="625530"/>
              <a:chOff x="1946324" y="4125162"/>
              <a:chExt cx="969964" cy="2007872"/>
            </a:xfrm>
          </p:grpSpPr>
          <p:sp>
            <p:nvSpPr>
              <p:cNvPr id="53" name="円/楕円 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フローチャート: 論理積ゲート 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55" name="直線コネクタ 54"/>
            <p:cNvCxnSpPr/>
            <p:nvPr/>
          </p:nvCxnSpPr>
          <p:spPr>
            <a:xfrm flipH="1">
              <a:off x="5952366" y="2326338"/>
              <a:ext cx="602705" cy="2072703"/>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6" name="直線コネクタ 55"/>
            <p:cNvCxnSpPr>
              <a:stCxn id="45" idx="0"/>
            </p:cNvCxnSpPr>
            <p:nvPr/>
          </p:nvCxnSpPr>
          <p:spPr>
            <a:xfrm flipV="1">
              <a:off x="5530003" y="2326339"/>
              <a:ext cx="1025068" cy="915293"/>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直線コネクタ 56"/>
            <p:cNvCxnSpPr>
              <a:stCxn id="45" idx="0"/>
              <a:endCxn id="54" idx="2"/>
            </p:cNvCxnSpPr>
            <p:nvPr/>
          </p:nvCxnSpPr>
          <p:spPr>
            <a:xfrm>
              <a:off x="5530003" y="3241632"/>
              <a:ext cx="2032714" cy="298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直線コネクタ 57"/>
            <p:cNvCxnSpPr/>
            <p:nvPr/>
          </p:nvCxnSpPr>
          <p:spPr>
            <a:xfrm>
              <a:off x="6555071" y="2326338"/>
              <a:ext cx="579543" cy="2072703"/>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直線コネクタ 58"/>
            <p:cNvCxnSpPr>
              <a:endCxn id="54" idx="2"/>
            </p:cNvCxnSpPr>
            <p:nvPr/>
          </p:nvCxnSpPr>
          <p:spPr>
            <a:xfrm>
              <a:off x="6563296" y="2288192"/>
              <a:ext cx="999421" cy="9564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直線コネクタ 59"/>
            <p:cNvCxnSpPr/>
            <p:nvPr/>
          </p:nvCxnSpPr>
          <p:spPr>
            <a:xfrm>
              <a:off x="5952366" y="4399040"/>
              <a:ext cx="1182249"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1" name="直線コネクタ 60"/>
            <p:cNvCxnSpPr>
              <a:stCxn id="45" idx="0"/>
            </p:cNvCxnSpPr>
            <p:nvPr/>
          </p:nvCxnSpPr>
          <p:spPr>
            <a:xfrm>
              <a:off x="5530003" y="3241632"/>
              <a:ext cx="422363" cy="115740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2" name="直線コネクタ 61"/>
            <p:cNvCxnSpPr>
              <a:stCxn id="54" idx="2"/>
            </p:cNvCxnSpPr>
            <p:nvPr/>
          </p:nvCxnSpPr>
          <p:spPr>
            <a:xfrm flipH="1">
              <a:off x="7142840" y="3244620"/>
              <a:ext cx="419877" cy="1116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直線コネクタ 62"/>
            <p:cNvCxnSpPr>
              <a:stCxn id="45" idx="0"/>
            </p:cNvCxnSpPr>
            <p:nvPr/>
          </p:nvCxnSpPr>
          <p:spPr>
            <a:xfrm>
              <a:off x="5530003" y="3241632"/>
              <a:ext cx="1604612" cy="115740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直線コネクタ 63"/>
            <p:cNvCxnSpPr>
              <a:stCxn id="54" idx="2"/>
            </p:cNvCxnSpPr>
            <p:nvPr/>
          </p:nvCxnSpPr>
          <p:spPr>
            <a:xfrm flipH="1">
              <a:off x="5960591" y="3244620"/>
              <a:ext cx="1602126" cy="1116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65" name="フローチャート: 複数書類 64"/>
            <p:cNvSpPr/>
            <p:nvPr/>
          </p:nvSpPr>
          <p:spPr>
            <a:xfrm>
              <a:off x="7134615" y="4876201"/>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6" name="フローチャート: 複数書類 65"/>
            <p:cNvSpPr/>
            <p:nvPr/>
          </p:nvSpPr>
          <p:spPr>
            <a:xfrm>
              <a:off x="7694988" y="3221619"/>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7" name="フローチャート: 複数書類 66"/>
            <p:cNvSpPr/>
            <p:nvPr/>
          </p:nvSpPr>
          <p:spPr>
            <a:xfrm>
              <a:off x="5905637" y="4876199"/>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8" name="フローチャート: 複数書類 67"/>
            <p:cNvSpPr/>
            <p:nvPr/>
          </p:nvSpPr>
          <p:spPr>
            <a:xfrm>
              <a:off x="5362893" y="3241631"/>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9" name="フローチャート: 複数書類 68"/>
            <p:cNvSpPr/>
            <p:nvPr/>
          </p:nvSpPr>
          <p:spPr>
            <a:xfrm>
              <a:off x="6553200" y="2158314"/>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2" name="正方形/長方形 71"/>
            <p:cNvSpPr/>
            <p:nvPr/>
          </p:nvSpPr>
          <p:spPr>
            <a:xfrm>
              <a:off x="5231815" y="3452106"/>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p:cNvSpPr/>
            <p:nvPr/>
          </p:nvSpPr>
          <p:spPr>
            <a:xfrm>
              <a:off x="6416860" y="2389792"/>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p:cNvSpPr/>
            <p:nvPr/>
          </p:nvSpPr>
          <p:spPr>
            <a:xfrm>
              <a:off x="7578526" y="3444022"/>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p:cNvSpPr/>
            <p:nvPr/>
          </p:nvSpPr>
          <p:spPr>
            <a:xfrm>
              <a:off x="5792473" y="5074665"/>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6986511" y="5074665"/>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3" name="四角形吹き出し 192"/>
            <p:cNvSpPr/>
            <p:nvPr/>
          </p:nvSpPr>
          <p:spPr>
            <a:xfrm>
              <a:off x="7209796" y="2086574"/>
              <a:ext cx="936104" cy="566767"/>
            </a:xfrm>
            <a:prstGeom prst="wedgeRectCallout">
              <a:avLst>
                <a:gd name="adj1" fmla="val -11257"/>
                <a:gd name="adj2" fmla="val 68827"/>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Meiryo" charset="-128"/>
                  <a:ea typeface="Meiryo" charset="-128"/>
                  <a:cs typeface="Meiryo" charset="-128"/>
                </a:rPr>
                <a:t>取引に関わる関係者</a:t>
              </a:r>
              <a:endParaRPr kumimoji="1" lang="en-US" altLang="ja-JP" sz="105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a:t>
              </a:r>
              <a:r>
                <a:rPr lang="ja-JP" altLang="en-US" sz="800">
                  <a:solidFill>
                    <a:srgbClr val="FFFFFF"/>
                  </a:solidFill>
                  <a:latin typeface="Meiryo" charset="-128"/>
                  <a:ea typeface="Meiryo" charset="-128"/>
                  <a:cs typeface="Meiryo" charset="-128"/>
                </a:rPr>
                <a:t>ノード</a:t>
              </a:r>
              <a:r>
                <a:rPr lang="en-US" altLang="ja-JP" sz="800" dirty="0">
                  <a:solidFill>
                    <a:srgbClr val="FFFFFF"/>
                  </a:solidFill>
                  <a:latin typeface="Meiryo" charset="-128"/>
                  <a:ea typeface="Meiryo" charset="-128"/>
                  <a:cs typeface="Meiryo" charset="-128"/>
                </a:rPr>
                <a:t>/node)</a:t>
              </a:r>
              <a:endParaRPr kumimoji="1" lang="ja-JP" altLang="en-US" sz="800" dirty="0">
                <a:solidFill>
                  <a:srgbClr val="FFFFFF"/>
                </a:solidFill>
                <a:latin typeface="Meiryo" charset="-128"/>
                <a:ea typeface="Meiryo" charset="-128"/>
                <a:cs typeface="Meiryo" charset="-128"/>
              </a:endParaRPr>
            </a:p>
          </p:txBody>
        </p:sp>
        <p:sp>
          <p:nvSpPr>
            <p:cNvPr id="195" name="正方形/長方形 194"/>
            <p:cNvSpPr/>
            <p:nvPr/>
          </p:nvSpPr>
          <p:spPr>
            <a:xfrm>
              <a:off x="4874668" y="5623064"/>
              <a:ext cx="3830956" cy="584775"/>
            </a:xfrm>
            <a:prstGeom prst="rect">
              <a:avLst/>
            </a:prstGeom>
          </p:spPr>
          <p:txBody>
            <a:bodyPr wrap="square">
              <a:spAutoFit/>
            </a:bodyPr>
            <a:lstStyle/>
            <a:p>
              <a:pPr algn="ctr"/>
              <a:r>
                <a:rPr lang="ja-JP" altLang="en-US" sz="1600" dirty="0">
                  <a:solidFill>
                    <a:schemeClr val="accent3">
                      <a:lumMod val="50000"/>
                    </a:schemeClr>
                  </a:solidFill>
                  <a:latin typeface="Meiryo" charset="-128"/>
                  <a:ea typeface="Meiryo" charset="-128"/>
                  <a:cs typeface="Meiryo" charset="-128"/>
                </a:rPr>
                <a:t>取引に関わる全員が同じ台帳を保有し</a:t>
              </a:r>
              <a:endParaRPr lang="en-US" altLang="ja-JP" sz="1600" dirty="0">
                <a:solidFill>
                  <a:schemeClr val="accent3">
                    <a:lumMod val="50000"/>
                  </a:schemeClr>
                </a:solidFill>
                <a:latin typeface="Meiryo" charset="-128"/>
                <a:ea typeface="Meiryo" charset="-128"/>
                <a:cs typeface="Meiryo" charset="-128"/>
              </a:endParaRPr>
            </a:p>
            <a:p>
              <a:pPr algn="ctr"/>
              <a:r>
                <a:rPr lang="ja-JP" altLang="en-US" sz="1600" dirty="0">
                  <a:solidFill>
                    <a:schemeClr val="accent3">
                      <a:lumMod val="50000"/>
                    </a:schemeClr>
                  </a:solidFill>
                  <a:latin typeface="Meiryo" charset="-128"/>
                  <a:ea typeface="Meiryo" charset="-128"/>
                  <a:cs typeface="Meiryo" charset="-128"/>
                </a:rPr>
                <a:t>取引の正当性を全員・相互に保証する</a:t>
              </a:r>
            </a:p>
          </p:txBody>
        </p:sp>
        <p:sp>
          <p:nvSpPr>
            <p:cNvPr id="197" name="テキスト ボックス 196"/>
            <p:cNvSpPr txBox="1"/>
            <p:nvPr/>
          </p:nvSpPr>
          <p:spPr>
            <a:xfrm>
              <a:off x="4762190" y="716397"/>
              <a:ext cx="3877701" cy="615553"/>
            </a:xfrm>
            <a:prstGeom prst="rect">
              <a:avLst/>
            </a:prstGeom>
            <a:noFill/>
          </p:spPr>
          <p:txBody>
            <a:bodyPr wrap="square" rtlCol="0">
              <a:spAutoFit/>
            </a:bodyPr>
            <a:lstStyle/>
            <a:p>
              <a:pPr algn="ctr"/>
              <a:r>
                <a:rPr lang="ja-JP" altLang="en-US" sz="2000">
                  <a:solidFill>
                    <a:schemeClr val="accent3">
                      <a:lumMod val="50000"/>
                    </a:schemeClr>
                  </a:solidFill>
                  <a:latin typeface="Meiryo" charset="-128"/>
                  <a:ea typeface="Meiryo" charset="-128"/>
                  <a:cs typeface="Meiryo" charset="-128"/>
                </a:rPr>
                <a:t>ブロックチェーン　</a:t>
              </a:r>
              <a:r>
                <a:rPr lang="ja-JP" altLang="en-US" sz="2000" b="1">
                  <a:solidFill>
                    <a:schemeClr val="accent3">
                      <a:lumMod val="50000"/>
                    </a:schemeClr>
                  </a:solidFill>
                  <a:latin typeface="Meiryo" charset="-128"/>
                  <a:ea typeface="Meiryo" charset="-128"/>
                  <a:cs typeface="Meiryo" charset="-128"/>
                </a:rPr>
                <a:t>分散台帳</a:t>
              </a:r>
              <a:endParaRPr lang="en-US" altLang="ja-JP" sz="2000" b="1" dirty="0">
                <a:solidFill>
                  <a:schemeClr val="accent3">
                    <a:lumMod val="50000"/>
                  </a:schemeClr>
                </a:solidFill>
                <a:latin typeface="Meiryo" charset="-128"/>
                <a:ea typeface="Meiryo" charset="-128"/>
                <a:cs typeface="Meiryo" charset="-128"/>
              </a:endParaRPr>
            </a:p>
            <a:p>
              <a:pPr algn="ctr"/>
              <a:r>
                <a:rPr lang="ja-JP" altLang="en-US" sz="1400" b="1">
                  <a:solidFill>
                    <a:schemeClr val="accent3">
                      <a:lumMod val="50000"/>
                    </a:schemeClr>
                  </a:solidFill>
                  <a:latin typeface="Meiryo" charset="-128"/>
                  <a:ea typeface="Meiryo" charset="-128"/>
                  <a:cs typeface="Meiryo" charset="-128"/>
                </a:rPr>
                <a:t>全員が同じ台帳を共有・相互に監視</a:t>
              </a:r>
              <a:endParaRPr kumimoji="1" lang="ja-JP" altLang="en-US" sz="1400" dirty="0">
                <a:solidFill>
                  <a:schemeClr val="accent3">
                    <a:lumMod val="50000"/>
                  </a:schemeClr>
                </a:solidFill>
                <a:latin typeface="Meiryo" charset="-128"/>
                <a:ea typeface="Meiryo" charset="-128"/>
                <a:cs typeface="Meiryo" charset="-128"/>
              </a:endParaRPr>
            </a:p>
          </p:txBody>
        </p:sp>
      </p:grpSp>
    </p:spTree>
    <p:extLst>
      <p:ext uri="{BB962C8B-B14F-4D97-AF65-F5344CB8AC3E}">
        <p14:creationId xmlns:p14="http://schemas.microsoft.com/office/powerpoint/2010/main" val="784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855221" y="1941739"/>
            <a:ext cx="1103772" cy="98402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913600" cy="416221"/>
          </a:xfrm>
        </p:spPr>
        <p:txBody>
          <a:bodyPr/>
          <a:lstStyle/>
          <a:p>
            <a:r>
              <a:rPr lang="ja-JP" altLang="en-US" dirty="0"/>
              <a:t>従来</a:t>
            </a:r>
            <a:r>
              <a:rPr lang="ja-JP" altLang="en-US"/>
              <a:t>の方法</a:t>
            </a:r>
            <a:r>
              <a:rPr lang="en-US" altLang="ja-JP" dirty="0"/>
              <a:t>(</a:t>
            </a:r>
            <a:r>
              <a:rPr lang="ja-JP" altLang="en-US"/>
              <a:t>集中台帳</a:t>
            </a:r>
            <a:r>
              <a:rPr lang="en-US" altLang="ja-JP" dirty="0"/>
              <a:t>)</a:t>
            </a:r>
            <a:r>
              <a:rPr lang="ja-JP" altLang="en-US"/>
              <a:t>とブロックチェーン</a:t>
            </a:r>
            <a:r>
              <a:rPr lang="en-US" altLang="ja-JP" dirty="0"/>
              <a:t>(</a:t>
            </a:r>
            <a:r>
              <a:rPr lang="ja-JP" altLang="en-US"/>
              <a:t>分散台帳</a:t>
            </a:r>
            <a:r>
              <a:rPr lang="en-US" altLang="ja-JP" dirty="0"/>
              <a:t>)</a:t>
            </a:r>
            <a:endParaRPr kumimoji="1" lang="ja-JP" altLang="en-US" dirty="0"/>
          </a:p>
        </p:txBody>
      </p:sp>
      <p:sp>
        <p:nvSpPr>
          <p:cNvPr id="104" name="フローチャート: 複数書類 103"/>
          <p:cNvSpPr/>
          <p:nvPr/>
        </p:nvSpPr>
        <p:spPr>
          <a:xfrm>
            <a:off x="2233270" y="2395130"/>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06" name="正方形/長方形 105"/>
          <p:cNvSpPr/>
          <p:nvPr/>
        </p:nvSpPr>
        <p:spPr>
          <a:xfrm>
            <a:off x="2096930" y="2626608"/>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p:cNvSpPr txBox="1"/>
          <p:nvPr/>
        </p:nvSpPr>
        <p:spPr>
          <a:xfrm>
            <a:off x="1875462" y="1957930"/>
            <a:ext cx="1082348" cy="461665"/>
          </a:xfrm>
          <a:prstGeom prst="rect">
            <a:avLst/>
          </a:prstGeom>
          <a:noFill/>
        </p:spPr>
        <p:txBody>
          <a:bodyPr wrap="none" rtlCol="0">
            <a:spAutoFit/>
          </a:bodyPr>
          <a:lstStyle/>
          <a:p>
            <a:pPr algn="ctr"/>
            <a:r>
              <a:rPr kumimoji="1" lang="ja-JP" altLang="en-US" sz="1000" dirty="0">
                <a:latin typeface="Meiryo" charset="-128"/>
                <a:ea typeface="Meiryo" charset="-128"/>
                <a:cs typeface="Meiryo" charset="-128"/>
              </a:rPr>
              <a:t>信頼されている</a:t>
            </a:r>
            <a:endParaRPr kumimoji="1" lang="en-US" altLang="ja-JP" sz="1000" dirty="0">
              <a:latin typeface="Meiryo" charset="-128"/>
              <a:ea typeface="Meiryo" charset="-128"/>
              <a:cs typeface="Meiryo" charset="-128"/>
            </a:endParaRPr>
          </a:p>
          <a:p>
            <a:pPr algn="ctr"/>
            <a:r>
              <a:rPr kumimoji="1" lang="ja-JP" altLang="en-US" sz="1400" dirty="0">
                <a:latin typeface="Meiryo" charset="-128"/>
                <a:ea typeface="Meiryo" charset="-128"/>
                <a:cs typeface="Meiryo" charset="-128"/>
              </a:rPr>
              <a:t>第三者機関</a:t>
            </a:r>
          </a:p>
        </p:txBody>
      </p:sp>
      <p:sp>
        <p:nvSpPr>
          <p:cNvPr id="194" name="正方形/長方形 193"/>
          <p:cNvSpPr/>
          <p:nvPr/>
        </p:nvSpPr>
        <p:spPr>
          <a:xfrm>
            <a:off x="355039" y="5923364"/>
            <a:ext cx="4104456" cy="584775"/>
          </a:xfrm>
          <a:prstGeom prst="rect">
            <a:avLst/>
          </a:prstGeom>
        </p:spPr>
        <p:txBody>
          <a:bodyPr wrap="square">
            <a:spAutoFit/>
          </a:bodyPr>
          <a:lstStyle/>
          <a:p>
            <a:pPr algn="ctr"/>
            <a:r>
              <a:rPr lang="ja-JP" altLang="en-US" sz="1600" dirty="0">
                <a:solidFill>
                  <a:schemeClr val="accent6">
                    <a:lumMod val="50000"/>
                  </a:schemeClr>
                </a:solidFill>
                <a:latin typeface="Meiryo" charset="-128"/>
                <a:ea typeface="Meiryo" charset="-128"/>
                <a:cs typeface="Meiryo" charset="-128"/>
              </a:rPr>
              <a:t>信頼・権限を持つ機関や組織に台帳を預け</a:t>
            </a:r>
            <a:endParaRPr lang="en-US" altLang="ja-JP" sz="1600" dirty="0">
              <a:solidFill>
                <a:schemeClr val="accent6">
                  <a:lumMod val="50000"/>
                </a:schemeClr>
              </a:solidFill>
              <a:latin typeface="Meiryo" charset="-128"/>
              <a:ea typeface="Meiryo" charset="-128"/>
              <a:cs typeface="Meiryo" charset="-128"/>
            </a:endParaRPr>
          </a:p>
          <a:p>
            <a:pPr algn="ctr"/>
            <a:r>
              <a:rPr lang="ja-JP" altLang="en-US" sz="1600" dirty="0">
                <a:solidFill>
                  <a:schemeClr val="accent6">
                    <a:lumMod val="50000"/>
                  </a:schemeClr>
                </a:solidFill>
                <a:latin typeface="Meiryo" charset="-128"/>
                <a:ea typeface="Meiryo" charset="-128"/>
                <a:cs typeface="Meiryo" charset="-128"/>
              </a:rPr>
              <a:t>取引の正当性を保証する</a:t>
            </a:r>
          </a:p>
        </p:txBody>
      </p:sp>
      <p:sp>
        <p:nvSpPr>
          <p:cNvPr id="196" name="テキスト ボックス 195"/>
          <p:cNvSpPr txBox="1"/>
          <p:nvPr/>
        </p:nvSpPr>
        <p:spPr>
          <a:xfrm>
            <a:off x="671377" y="1005046"/>
            <a:ext cx="3578939" cy="615553"/>
          </a:xfrm>
          <a:prstGeom prst="rect">
            <a:avLst/>
          </a:prstGeom>
          <a:noFill/>
        </p:spPr>
        <p:txBody>
          <a:bodyPr wrap="square" rtlCol="0">
            <a:spAutoFit/>
          </a:bodyPr>
          <a:lstStyle/>
          <a:p>
            <a:pPr algn="ctr"/>
            <a:r>
              <a:rPr lang="ja-JP" altLang="en-US" sz="2000" dirty="0">
                <a:solidFill>
                  <a:schemeClr val="tx1">
                    <a:lumMod val="65000"/>
                    <a:lumOff val="35000"/>
                  </a:schemeClr>
                </a:solidFill>
                <a:latin typeface="Meiryo" charset="-128"/>
                <a:ea typeface="Meiryo" charset="-128"/>
                <a:cs typeface="Meiryo" charset="-128"/>
              </a:rPr>
              <a:t>従来</a:t>
            </a:r>
            <a:r>
              <a:rPr lang="ja-JP" altLang="en-US" sz="2000">
                <a:solidFill>
                  <a:schemeClr val="tx1">
                    <a:lumMod val="65000"/>
                    <a:lumOff val="35000"/>
                  </a:schemeClr>
                </a:solidFill>
                <a:latin typeface="Meiryo" charset="-128"/>
                <a:ea typeface="Meiryo" charset="-128"/>
                <a:cs typeface="Meiryo" charset="-128"/>
              </a:rPr>
              <a:t>の方法　</a:t>
            </a:r>
            <a:r>
              <a:rPr lang="ja-JP" altLang="en-US" sz="2000" b="1">
                <a:solidFill>
                  <a:schemeClr val="tx1">
                    <a:lumMod val="65000"/>
                    <a:lumOff val="35000"/>
                  </a:schemeClr>
                </a:solidFill>
                <a:latin typeface="Meiryo" charset="-128"/>
                <a:ea typeface="Meiryo" charset="-128"/>
                <a:cs typeface="Meiryo" charset="-128"/>
              </a:rPr>
              <a:t>集中台帳</a:t>
            </a:r>
            <a:endParaRPr lang="en-US" altLang="ja-JP" sz="2000" b="1" dirty="0">
              <a:solidFill>
                <a:schemeClr val="tx1">
                  <a:lumMod val="65000"/>
                  <a:lumOff val="35000"/>
                </a:schemeClr>
              </a:solidFill>
              <a:latin typeface="Meiryo" charset="-128"/>
              <a:ea typeface="Meiryo" charset="-128"/>
              <a:cs typeface="Meiryo" charset="-128"/>
            </a:endParaRPr>
          </a:p>
          <a:p>
            <a:pPr algn="ctr"/>
            <a:r>
              <a:rPr kumimoji="1" lang="ja-JP" altLang="en-US" sz="1400" b="1">
                <a:solidFill>
                  <a:schemeClr val="tx1">
                    <a:lumMod val="65000"/>
                    <a:lumOff val="35000"/>
                  </a:schemeClr>
                </a:solidFill>
                <a:latin typeface="Meiryo" charset="-128"/>
                <a:ea typeface="Meiryo" charset="-128"/>
                <a:cs typeface="Meiryo" charset="-128"/>
              </a:rPr>
              <a:t>信頼できる第三者が台帳を管理</a:t>
            </a:r>
            <a:endParaRPr kumimoji="1" lang="ja-JP" altLang="en-US" sz="1400" dirty="0">
              <a:solidFill>
                <a:schemeClr val="tx1">
                  <a:lumMod val="65000"/>
                  <a:lumOff val="35000"/>
                </a:schemeClr>
              </a:solidFill>
              <a:latin typeface="Meiryo" charset="-128"/>
              <a:ea typeface="Meiryo" charset="-128"/>
              <a:cs typeface="Meiryo" charset="-128"/>
            </a:endParaRPr>
          </a:p>
        </p:txBody>
      </p:sp>
      <p:grpSp>
        <p:nvGrpSpPr>
          <p:cNvPr id="40" name="図形グループ 39"/>
          <p:cNvGrpSpPr/>
          <p:nvPr/>
        </p:nvGrpSpPr>
        <p:grpSpPr>
          <a:xfrm flipH="1">
            <a:off x="6409103" y="1983110"/>
            <a:ext cx="291938" cy="625530"/>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3" name="図形グループ 42"/>
          <p:cNvGrpSpPr/>
          <p:nvPr/>
        </p:nvGrpSpPr>
        <p:grpSpPr>
          <a:xfrm flipH="1">
            <a:off x="5238065" y="3067744"/>
            <a:ext cx="291938" cy="625530"/>
            <a:chOff x="1946324" y="4125162"/>
            <a:chExt cx="969964" cy="2007872"/>
          </a:xfrm>
        </p:grpSpPr>
        <p:sp>
          <p:nvSpPr>
            <p:cNvPr id="44" name="円/楕円 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論理積ゲート 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6" name="図形グループ 45"/>
          <p:cNvGrpSpPr/>
          <p:nvPr/>
        </p:nvGrpSpPr>
        <p:grpSpPr>
          <a:xfrm flipH="1">
            <a:off x="5806397" y="4681342"/>
            <a:ext cx="291938" cy="625530"/>
            <a:chOff x="1946324" y="4125162"/>
            <a:chExt cx="969964" cy="2007872"/>
          </a:xfrm>
        </p:grpSpPr>
        <p:sp>
          <p:nvSpPr>
            <p:cNvPr id="47" name="円/楕円 46"/>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フローチャート: 論理積ゲート 4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9" name="図形グループ 48"/>
          <p:cNvGrpSpPr/>
          <p:nvPr/>
        </p:nvGrpSpPr>
        <p:grpSpPr>
          <a:xfrm flipH="1">
            <a:off x="6988646" y="4681342"/>
            <a:ext cx="291938" cy="625530"/>
            <a:chOff x="1946324" y="4125162"/>
            <a:chExt cx="969964" cy="2007872"/>
          </a:xfrm>
        </p:grpSpPr>
        <p:sp>
          <p:nvSpPr>
            <p:cNvPr id="50" name="円/楕円 49"/>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フローチャート: 論理積ゲート 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2" name="図形グループ 51"/>
          <p:cNvGrpSpPr/>
          <p:nvPr/>
        </p:nvGrpSpPr>
        <p:grpSpPr>
          <a:xfrm flipH="1">
            <a:off x="7562717" y="3070732"/>
            <a:ext cx="291938" cy="625530"/>
            <a:chOff x="1946324" y="4125162"/>
            <a:chExt cx="969964" cy="2007872"/>
          </a:xfrm>
        </p:grpSpPr>
        <p:sp>
          <p:nvSpPr>
            <p:cNvPr id="53" name="円/楕円 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フローチャート: 論理積ゲート 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55" name="直線コネクタ 54"/>
          <p:cNvCxnSpPr/>
          <p:nvPr/>
        </p:nvCxnSpPr>
        <p:spPr>
          <a:xfrm flipH="1">
            <a:off x="5952366" y="2608640"/>
            <a:ext cx="602705" cy="2072703"/>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6" name="直線コネクタ 55"/>
          <p:cNvCxnSpPr>
            <a:stCxn id="45" idx="0"/>
          </p:cNvCxnSpPr>
          <p:nvPr/>
        </p:nvCxnSpPr>
        <p:spPr>
          <a:xfrm flipV="1">
            <a:off x="5530003" y="2608641"/>
            <a:ext cx="1025068" cy="915293"/>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直線コネクタ 56"/>
          <p:cNvCxnSpPr>
            <a:stCxn id="45" idx="0"/>
            <a:endCxn id="54" idx="2"/>
          </p:cNvCxnSpPr>
          <p:nvPr/>
        </p:nvCxnSpPr>
        <p:spPr>
          <a:xfrm>
            <a:off x="5530003" y="3523934"/>
            <a:ext cx="2032714" cy="298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直線コネクタ 57"/>
          <p:cNvCxnSpPr/>
          <p:nvPr/>
        </p:nvCxnSpPr>
        <p:spPr>
          <a:xfrm>
            <a:off x="6555071" y="2608640"/>
            <a:ext cx="579543" cy="2072703"/>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直線コネクタ 58"/>
          <p:cNvCxnSpPr>
            <a:endCxn id="54" idx="2"/>
          </p:cNvCxnSpPr>
          <p:nvPr/>
        </p:nvCxnSpPr>
        <p:spPr>
          <a:xfrm>
            <a:off x="6563296" y="2570494"/>
            <a:ext cx="999421" cy="9564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直線コネクタ 59"/>
          <p:cNvCxnSpPr/>
          <p:nvPr/>
        </p:nvCxnSpPr>
        <p:spPr>
          <a:xfrm>
            <a:off x="5952366" y="4681342"/>
            <a:ext cx="1182249"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1" name="直線コネクタ 60"/>
          <p:cNvCxnSpPr>
            <a:stCxn id="45" idx="0"/>
          </p:cNvCxnSpPr>
          <p:nvPr/>
        </p:nvCxnSpPr>
        <p:spPr>
          <a:xfrm>
            <a:off x="5530003" y="3523934"/>
            <a:ext cx="422363" cy="115740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2" name="直線コネクタ 61"/>
          <p:cNvCxnSpPr>
            <a:stCxn id="54" idx="2"/>
          </p:cNvCxnSpPr>
          <p:nvPr/>
        </p:nvCxnSpPr>
        <p:spPr>
          <a:xfrm flipH="1">
            <a:off x="7142840" y="3526922"/>
            <a:ext cx="419877" cy="1116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直線コネクタ 62"/>
          <p:cNvCxnSpPr>
            <a:stCxn id="45" idx="0"/>
          </p:cNvCxnSpPr>
          <p:nvPr/>
        </p:nvCxnSpPr>
        <p:spPr>
          <a:xfrm>
            <a:off x="5530003" y="3523934"/>
            <a:ext cx="1604612" cy="115740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直線コネクタ 63"/>
          <p:cNvCxnSpPr>
            <a:stCxn id="54" idx="2"/>
          </p:cNvCxnSpPr>
          <p:nvPr/>
        </p:nvCxnSpPr>
        <p:spPr>
          <a:xfrm flipH="1">
            <a:off x="5960591" y="3526922"/>
            <a:ext cx="1602126" cy="1116274"/>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65" name="フローチャート: 複数書類 64"/>
          <p:cNvSpPr/>
          <p:nvPr/>
        </p:nvSpPr>
        <p:spPr>
          <a:xfrm>
            <a:off x="7134615" y="5158503"/>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6" name="フローチャート: 複数書類 65"/>
          <p:cNvSpPr/>
          <p:nvPr/>
        </p:nvSpPr>
        <p:spPr>
          <a:xfrm>
            <a:off x="7694988" y="3503921"/>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7" name="フローチャート: 複数書類 66"/>
          <p:cNvSpPr/>
          <p:nvPr/>
        </p:nvSpPr>
        <p:spPr>
          <a:xfrm>
            <a:off x="5905637" y="5158501"/>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8" name="フローチャート: 複数書類 67"/>
          <p:cNvSpPr/>
          <p:nvPr/>
        </p:nvSpPr>
        <p:spPr>
          <a:xfrm>
            <a:off x="5343223" y="3536507"/>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9" name="フローチャート: 複数書類 68"/>
          <p:cNvSpPr/>
          <p:nvPr/>
        </p:nvSpPr>
        <p:spPr>
          <a:xfrm>
            <a:off x="6553200" y="2440616"/>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2" name="正方形/長方形 71"/>
          <p:cNvSpPr/>
          <p:nvPr/>
        </p:nvSpPr>
        <p:spPr>
          <a:xfrm>
            <a:off x="5231815" y="3734408"/>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p:cNvSpPr/>
          <p:nvPr/>
        </p:nvSpPr>
        <p:spPr>
          <a:xfrm>
            <a:off x="6416860" y="2672094"/>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p:cNvSpPr/>
          <p:nvPr/>
        </p:nvSpPr>
        <p:spPr>
          <a:xfrm>
            <a:off x="7578526" y="3726324"/>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p:cNvSpPr/>
          <p:nvPr/>
        </p:nvSpPr>
        <p:spPr>
          <a:xfrm>
            <a:off x="5792473" y="5356967"/>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6986511" y="5356967"/>
            <a:ext cx="420923" cy="1651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5" name="正方形/長方形 194"/>
          <p:cNvSpPr/>
          <p:nvPr/>
        </p:nvSpPr>
        <p:spPr>
          <a:xfrm>
            <a:off x="4874668" y="5905366"/>
            <a:ext cx="3830956" cy="584775"/>
          </a:xfrm>
          <a:prstGeom prst="rect">
            <a:avLst/>
          </a:prstGeom>
        </p:spPr>
        <p:txBody>
          <a:bodyPr wrap="square">
            <a:spAutoFit/>
          </a:bodyPr>
          <a:lstStyle/>
          <a:p>
            <a:pPr algn="ctr"/>
            <a:r>
              <a:rPr lang="ja-JP" altLang="en-US" sz="1600" dirty="0">
                <a:solidFill>
                  <a:schemeClr val="accent3">
                    <a:lumMod val="50000"/>
                  </a:schemeClr>
                </a:solidFill>
                <a:latin typeface="Meiryo" charset="-128"/>
                <a:ea typeface="Meiryo" charset="-128"/>
                <a:cs typeface="Meiryo" charset="-128"/>
              </a:rPr>
              <a:t>取引に関わる全員が同じ台帳を保有し</a:t>
            </a:r>
            <a:endParaRPr lang="en-US" altLang="ja-JP" sz="1600" dirty="0">
              <a:solidFill>
                <a:schemeClr val="accent3">
                  <a:lumMod val="50000"/>
                </a:schemeClr>
              </a:solidFill>
              <a:latin typeface="Meiryo" charset="-128"/>
              <a:ea typeface="Meiryo" charset="-128"/>
              <a:cs typeface="Meiryo" charset="-128"/>
            </a:endParaRPr>
          </a:p>
          <a:p>
            <a:pPr algn="ctr"/>
            <a:r>
              <a:rPr lang="ja-JP" altLang="en-US" sz="1600" dirty="0">
                <a:solidFill>
                  <a:schemeClr val="accent3">
                    <a:lumMod val="50000"/>
                  </a:schemeClr>
                </a:solidFill>
                <a:latin typeface="Meiryo" charset="-128"/>
                <a:ea typeface="Meiryo" charset="-128"/>
                <a:cs typeface="Meiryo" charset="-128"/>
              </a:rPr>
              <a:t>取引の正当性を全員・相互に保証する</a:t>
            </a:r>
          </a:p>
        </p:txBody>
      </p:sp>
      <p:sp>
        <p:nvSpPr>
          <p:cNvPr id="197" name="テキスト ボックス 196"/>
          <p:cNvSpPr txBox="1"/>
          <p:nvPr/>
        </p:nvSpPr>
        <p:spPr>
          <a:xfrm>
            <a:off x="4762190" y="998699"/>
            <a:ext cx="3877701" cy="615553"/>
          </a:xfrm>
          <a:prstGeom prst="rect">
            <a:avLst/>
          </a:prstGeom>
          <a:noFill/>
        </p:spPr>
        <p:txBody>
          <a:bodyPr wrap="square" rtlCol="0">
            <a:spAutoFit/>
          </a:bodyPr>
          <a:lstStyle/>
          <a:p>
            <a:pPr algn="ctr"/>
            <a:r>
              <a:rPr lang="ja-JP" altLang="en-US" sz="2000">
                <a:solidFill>
                  <a:schemeClr val="accent3">
                    <a:lumMod val="50000"/>
                  </a:schemeClr>
                </a:solidFill>
                <a:latin typeface="Meiryo" charset="-128"/>
                <a:ea typeface="Meiryo" charset="-128"/>
                <a:cs typeface="Meiryo" charset="-128"/>
              </a:rPr>
              <a:t>ブロックチェーン　</a:t>
            </a:r>
            <a:r>
              <a:rPr lang="ja-JP" altLang="en-US" sz="2000" b="1">
                <a:solidFill>
                  <a:schemeClr val="accent3">
                    <a:lumMod val="50000"/>
                  </a:schemeClr>
                </a:solidFill>
                <a:latin typeface="Meiryo" charset="-128"/>
                <a:ea typeface="Meiryo" charset="-128"/>
                <a:cs typeface="Meiryo" charset="-128"/>
              </a:rPr>
              <a:t>分散台帳</a:t>
            </a:r>
            <a:endParaRPr lang="en-US" altLang="ja-JP" sz="2000" b="1" dirty="0">
              <a:solidFill>
                <a:schemeClr val="accent3">
                  <a:lumMod val="50000"/>
                </a:schemeClr>
              </a:solidFill>
              <a:latin typeface="Meiryo" charset="-128"/>
              <a:ea typeface="Meiryo" charset="-128"/>
              <a:cs typeface="Meiryo" charset="-128"/>
            </a:endParaRPr>
          </a:p>
          <a:p>
            <a:pPr algn="ctr"/>
            <a:r>
              <a:rPr lang="ja-JP" altLang="en-US" sz="1400" b="1">
                <a:solidFill>
                  <a:schemeClr val="accent3">
                    <a:lumMod val="50000"/>
                  </a:schemeClr>
                </a:solidFill>
                <a:latin typeface="Meiryo" charset="-128"/>
                <a:ea typeface="Meiryo" charset="-128"/>
                <a:cs typeface="Meiryo" charset="-128"/>
              </a:rPr>
              <a:t>全員が同じ台帳を共有・相互に監視</a:t>
            </a:r>
            <a:endParaRPr kumimoji="1" lang="ja-JP" altLang="en-US" sz="1400" dirty="0">
              <a:solidFill>
                <a:schemeClr val="accent3">
                  <a:lumMod val="50000"/>
                </a:schemeClr>
              </a:solidFill>
              <a:latin typeface="Meiryo" charset="-128"/>
              <a:ea typeface="Meiryo" charset="-128"/>
              <a:cs typeface="Meiryo" charset="-128"/>
            </a:endParaRPr>
          </a:p>
        </p:txBody>
      </p:sp>
      <p:grpSp>
        <p:nvGrpSpPr>
          <p:cNvPr id="70" name="図形グループ 79">
            <a:extLst>
              <a:ext uri="{FF2B5EF4-FFF2-40B4-BE49-F238E27FC236}">
                <a16:creationId xmlns:a16="http://schemas.microsoft.com/office/drawing/2014/main" id="{10CC1758-848C-44BE-15AD-8C9CCA643664}"/>
              </a:ext>
            </a:extLst>
          </p:cNvPr>
          <p:cNvGrpSpPr/>
          <p:nvPr/>
        </p:nvGrpSpPr>
        <p:grpSpPr>
          <a:xfrm flipH="1">
            <a:off x="1050048" y="3899551"/>
            <a:ext cx="291938" cy="625530"/>
            <a:chOff x="1946324" y="4125162"/>
            <a:chExt cx="969964" cy="2007872"/>
          </a:xfrm>
        </p:grpSpPr>
        <p:sp>
          <p:nvSpPr>
            <p:cNvPr id="77" name="円/楕円 76">
              <a:extLst>
                <a:ext uri="{FF2B5EF4-FFF2-40B4-BE49-F238E27FC236}">
                  <a16:creationId xmlns:a16="http://schemas.microsoft.com/office/drawing/2014/main" id="{C27651FD-E51E-47E3-A687-3BA9C6045D77}"/>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フローチャート: 論理積ゲート 77">
              <a:extLst>
                <a:ext uri="{FF2B5EF4-FFF2-40B4-BE49-F238E27FC236}">
                  <a16:creationId xmlns:a16="http://schemas.microsoft.com/office/drawing/2014/main" id="{525C5D69-3107-2729-320F-D69A24CC75FC}"/>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9" name="図形グループ 79">
            <a:extLst>
              <a:ext uri="{FF2B5EF4-FFF2-40B4-BE49-F238E27FC236}">
                <a16:creationId xmlns:a16="http://schemas.microsoft.com/office/drawing/2014/main" id="{B7C12317-2546-8EA7-46CD-B116DD9F4A61}"/>
              </a:ext>
            </a:extLst>
          </p:cNvPr>
          <p:cNvGrpSpPr/>
          <p:nvPr/>
        </p:nvGrpSpPr>
        <p:grpSpPr>
          <a:xfrm flipH="1">
            <a:off x="3449122" y="3890688"/>
            <a:ext cx="291938" cy="625530"/>
            <a:chOff x="1946324" y="4125162"/>
            <a:chExt cx="969964" cy="2007872"/>
          </a:xfrm>
        </p:grpSpPr>
        <p:sp>
          <p:nvSpPr>
            <p:cNvPr id="82" name="円/楕円 81">
              <a:extLst>
                <a:ext uri="{FF2B5EF4-FFF2-40B4-BE49-F238E27FC236}">
                  <a16:creationId xmlns:a16="http://schemas.microsoft.com/office/drawing/2014/main" id="{086EF7EB-B84C-C7A0-551C-2BD285B3FF8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フローチャート: 論理積ゲート 84">
              <a:extLst>
                <a:ext uri="{FF2B5EF4-FFF2-40B4-BE49-F238E27FC236}">
                  <a16:creationId xmlns:a16="http://schemas.microsoft.com/office/drawing/2014/main" id="{8B2945DB-5C7D-2211-5647-85425A62DE64}"/>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 name="左右矢印 3">
            <a:extLst>
              <a:ext uri="{FF2B5EF4-FFF2-40B4-BE49-F238E27FC236}">
                <a16:creationId xmlns:a16="http://schemas.microsoft.com/office/drawing/2014/main" id="{E146B01A-0993-4B7B-9108-CDA0579C5B16}"/>
              </a:ext>
            </a:extLst>
          </p:cNvPr>
          <p:cNvSpPr/>
          <p:nvPr/>
        </p:nvSpPr>
        <p:spPr>
          <a:xfrm>
            <a:off x="1355449" y="3892430"/>
            <a:ext cx="2111542" cy="671049"/>
          </a:xfrm>
          <a:prstGeom prst="lef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7" name="直線矢印コネクタ 86">
            <a:extLst>
              <a:ext uri="{FF2B5EF4-FFF2-40B4-BE49-F238E27FC236}">
                <a16:creationId xmlns:a16="http://schemas.microsoft.com/office/drawing/2014/main" id="{CBA1000F-DB57-C821-1AA4-DE60D9B139CA}"/>
              </a:ext>
            </a:extLst>
          </p:cNvPr>
          <p:cNvCxnSpPr>
            <a:cxnSpLocks/>
            <a:stCxn id="11" idx="2"/>
            <a:endCxn id="4" idx="1"/>
          </p:cNvCxnSpPr>
          <p:nvPr/>
        </p:nvCxnSpPr>
        <p:spPr>
          <a:xfrm>
            <a:off x="2407107" y="2925760"/>
            <a:ext cx="4113" cy="1134432"/>
          </a:xfrm>
          <a:prstGeom prst="straightConnector1">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4" name="テキスト ボックス 13">
            <a:extLst>
              <a:ext uri="{FF2B5EF4-FFF2-40B4-BE49-F238E27FC236}">
                <a16:creationId xmlns:a16="http://schemas.microsoft.com/office/drawing/2014/main" id="{426A5D97-BC79-E121-D6C1-FD889C500490}"/>
              </a:ext>
            </a:extLst>
          </p:cNvPr>
          <p:cNvSpPr txBox="1"/>
          <p:nvPr/>
        </p:nvSpPr>
        <p:spPr>
          <a:xfrm>
            <a:off x="2144766" y="4107289"/>
            <a:ext cx="543739"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取引</a:t>
            </a:r>
          </a:p>
        </p:txBody>
      </p:sp>
      <p:sp>
        <p:nvSpPr>
          <p:cNvPr id="95" name="左右矢印 94">
            <a:extLst>
              <a:ext uri="{FF2B5EF4-FFF2-40B4-BE49-F238E27FC236}">
                <a16:creationId xmlns:a16="http://schemas.microsoft.com/office/drawing/2014/main" id="{572225DF-3274-6623-4691-0DC82B0E7830}"/>
              </a:ext>
            </a:extLst>
          </p:cNvPr>
          <p:cNvSpPr/>
          <p:nvPr/>
        </p:nvSpPr>
        <p:spPr>
          <a:xfrm>
            <a:off x="5645055" y="3214959"/>
            <a:ext cx="1835842" cy="671049"/>
          </a:xfrm>
          <a:prstGeom prst="lef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8" name="直線矢印コネクタ 97">
            <a:extLst>
              <a:ext uri="{FF2B5EF4-FFF2-40B4-BE49-F238E27FC236}">
                <a16:creationId xmlns:a16="http://schemas.microsoft.com/office/drawing/2014/main" id="{D86DDCD5-A9D6-4C7F-3A5E-ECAC4B9AC83A}"/>
              </a:ext>
            </a:extLst>
          </p:cNvPr>
          <p:cNvCxnSpPr>
            <a:cxnSpLocks/>
            <a:stCxn id="69" idx="1"/>
            <a:endCxn id="95" idx="1"/>
          </p:cNvCxnSpPr>
          <p:nvPr/>
        </p:nvCxnSpPr>
        <p:spPr>
          <a:xfrm>
            <a:off x="6553200" y="2680211"/>
            <a:ext cx="9776" cy="702510"/>
          </a:xfrm>
          <a:prstGeom prst="straightConnector1">
            <a:avLst/>
          </a:prstGeom>
          <a:ln w="1270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01" name="直線矢印コネクタ 100">
            <a:extLst>
              <a:ext uri="{FF2B5EF4-FFF2-40B4-BE49-F238E27FC236}">
                <a16:creationId xmlns:a16="http://schemas.microsoft.com/office/drawing/2014/main" id="{7562B3E4-784C-C38D-875F-30941332FF57}"/>
              </a:ext>
            </a:extLst>
          </p:cNvPr>
          <p:cNvCxnSpPr>
            <a:cxnSpLocks/>
            <a:stCxn id="47" idx="0"/>
            <a:endCxn id="95" idx="5"/>
          </p:cNvCxnSpPr>
          <p:nvPr/>
        </p:nvCxnSpPr>
        <p:spPr>
          <a:xfrm flipV="1">
            <a:off x="5952366" y="3718246"/>
            <a:ext cx="610610" cy="963096"/>
          </a:xfrm>
          <a:prstGeom prst="straightConnector1">
            <a:avLst/>
          </a:prstGeom>
          <a:ln w="1270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05" name="直線矢印コネクタ 104">
            <a:extLst>
              <a:ext uri="{FF2B5EF4-FFF2-40B4-BE49-F238E27FC236}">
                <a16:creationId xmlns:a16="http://schemas.microsoft.com/office/drawing/2014/main" id="{3B1E34EE-F852-E2B6-1FC8-CDB0F961A15E}"/>
              </a:ext>
            </a:extLst>
          </p:cNvPr>
          <p:cNvCxnSpPr>
            <a:cxnSpLocks/>
            <a:stCxn id="50" idx="0"/>
            <a:endCxn id="95" idx="5"/>
          </p:cNvCxnSpPr>
          <p:nvPr/>
        </p:nvCxnSpPr>
        <p:spPr>
          <a:xfrm flipH="1" flipV="1">
            <a:off x="6562976" y="3718246"/>
            <a:ext cx="571639" cy="963096"/>
          </a:xfrm>
          <a:prstGeom prst="straightConnector1">
            <a:avLst/>
          </a:prstGeom>
          <a:ln w="1270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grpSp>
        <p:nvGrpSpPr>
          <p:cNvPr id="107" name="図形グループ 39">
            <a:extLst>
              <a:ext uri="{FF2B5EF4-FFF2-40B4-BE49-F238E27FC236}">
                <a16:creationId xmlns:a16="http://schemas.microsoft.com/office/drawing/2014/main" id="{0E649791-30AB-E50E-3C9F-F5EF09169C5B}"/>
              </a:ext>
            </a:extLst>
          </p:cNvPr>
          <p:cNvGrpSpPr/>
          <p:nvPr/>
        </p:nvGrpSpPr>
        <p:grpSpPr>
          <a:xfrm flipH="1">
            <a:off x="5665626" y="2345354"/>
            <a:ext cx="291938" cy="625530"/>
            <a:chOff x="1946324" y="4125162"/>
            <a:chExt cx="969964" cy="2007872"/>
          </a:xfrm>
        </p:grpSpPr>
        <p:sp>
          <p:nvSpPr>
            <p:cNvPr id="108" name="円/楕円 107">
              <a:extLst>
                <a:ext uri="{FF2B5EF4-FFF2-40B4-BE49-F238E27FC236}">
                  <a16:creationId xmlns:a16="http://schemas.microsoft.com/office/drawing/2014/main" id="{6256627D-E92E-4EB3-885B-0B2F44EFC01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フローチャート: 論理積ゲート 108">
              <a:extLst>
                <a:ext uri="{FF2B5EF4-FFF2-40B4-BE49-F238E27FC236}">
                  <a16:creationId xmlns:a16="http://schemas.microsoft.com/office/drawing/2014/main" id="{3FA45F9C-7E0F-6496-F4EE-26AFA584EC7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3" name="図形グループ 39">
            <a:extLst>
              <a:ext uri="{FF2B5EF4-FFF2-40B4-BE49-F238E27FC236}">
                <a16:creationId xmlns:a16="http://schemas.microsoft.com/office/drawing/2014/main" id="{5B5ACC4C-D5C7-A7BF-E37E-EF86CF081A25}"/>
              </a:ext>
            </a:extLst>
          </p:cNvPr>
          <p:cNvGrpSpPr/>
          <p:nvPr/>
        </p:nvGrpSpPr>
        <p:grpSpPr>
          <a:xfrm flipH="1">
            <a:off x="7140325" y="2340967"/>
            <a:ext cx="291938" cy="625530"/>
            <a:chOff x="1946324" y="4125162"/>
            <a:chExt cx="969964" cy="2007872"/>
          </a:xfrm>
        </p:grpSpPr>
        <p:sp>
          <p:nvSpPr>
            <p:cNvPr id="124" name="円/楕円 123">
              <a:extLst>
                <a:ext uri="{FF2B5EF4-FFF2-40B4-BE49-F238E27FC236}">
                  <a16:creationId xmlns:a16="http://schemas.microsoft.com/office/drawing/2014/main" id="{90DF72B0-C061-5224-D6D1-57FF3712C94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フローチャート: 論理積ゲート 124">
              <a:extLst>
                <a:ext uri="{FF2B5EF4-FFF2-40B4-BE49-F238E27FC236}">
                  <a16:creationId xmlns:a16="http://schemas.microsoft.com/office/drawing/2014/main" id="{FBE15FFA-A6C5-5332-F99F-4CEB6B85748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6" name="図形グループ 39">
            <a:extLst>
              <a:ext uri="{FF2B5EF4-FFF2-40B4-BE49-F238E27FC236}">
                <a16:creationId xmlns:a16="http://schemas.microsoft.com/office/drawing/2014/main" id="{5EE99DB0-F6AE-61E8-981C-BEE5BBC2074C}"/>
              </a:ext>
            </a:extLst>
          </p:cNvPr>
          <p:cNvGrpSpPr/>
          <p:nvPr/>
        </p:nvGrpSpPr>
        <p:grpSpPr>
          <a:xfrm flipH="1">
            <a:off x="5334758" y="4180170"/>
            <a:ext cx="291938" cy="625530"/>
            <a:chOff x="1946324" y="4125162"/>
            <a:chExt cx="969964" cy="2007872"/>
          </a:xfrm>
        </p:grpSpPr>
        <p:sp>
          <p:nvSpPr>
            <p:cNvPr id="127" name="円/楕円 126">
              <a:extLst>
                <a:ext uri="{FF2B5EF4-FFF2-40B4-BE49-F238E27FC236}">
                  <a16:creationId xmlns:a16="http://schemas.microsoft.com/office/drawing/2014/main" id="{10507CAB-C3D8-F735-2211-1D3B017D5B1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フローチャート: 論理積ゲート 127">
              <a:extLst>
                <a:ext uri="{FF2B5EF4-FFF2-40B4-BE49-F238E27FC236}">
                  <a16:creationId xmlns:a16="http://schemas.microsoft.com/office/drawing/2014/main" id="{70CF0103-B0F7-DFD3-2C4A-BA94663C30EA}"/>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9" name="図形グループ 39">
            <a:extLst>
              <a:ext uri="{FF2B5EF4-FFF2-40B4-BE49-F238E27FC236}">
                <a16:creationId xmlns:a16="http://schemas.microsoft.com/office/drawing/2014/main" id="{CF38B353-1124-2F7A-E6D7-852B85029661}"/>
              </a:ext>
            </a:extLst>
          </p:cNvPr>
          <p:cNvGrpSpPr/>
          <p:nvPr/>
        </p:nvGrpSpPr>
        <p:grpSpPr>
          <a:xfrm flipH="1">
            <a:off x="7462538" y="4180171"/>
            <a:ext cx="291938" cy="625530"/>
            <a:chOff x="1946324" y="4125162"/>
            <a:chExt cx="969964" cy="2007872"/>
          </a:xfrm>
        </p:grpSpPr>
        <p:sp>
          <p:nvSpPr>
            <p:cNvPr id="130" name="円/楕円 129">
              <a:extLst>
                <a:ext uri="{FF2B5EF4-FFF2-40B4-BE49-F238E27FC236}">
                  <a16:creationId xmlns:a16="http://schemas.microsoft.com/office/drawing/2014/main" id="{F732DD16-517C-3639-585A-83D673C0D63A}"/>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フローチャート: 論理積ゲート 130">
              <a:extLst>
                <a:ext uri="{FF2B5EF4-FFF2-40B4-BE49-F238E27FC236}">
                  <a16:creationId xmlns:a16="http://schemas.microsoft.com/office/drawing/2014/main" id="{7A914B88-C253-3196-DC93-DED8C0F6582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32" name="直線矢印コネクタ 131">
            <a:extLst>
              <a:ext uri="{FF2B5EF4-FFF2-40B4-BE49-F238E27FC236}">
                <a16:creationId xmlns:a16="http://schemas.microsoft.com/office/drawing/2014/main" id="{9E66C81E-59D1-D150-10D9-EF722F921D3B}"/>
              </a:ext>
            </a:extLst>
          </p:cNvPr>
          <p:cNvCxnSpPr>
            <a:cxnSpLocks/>
            <a:stCxn id="127" idx="2"/>
            <a:endCxn id="95" idx="5"/>
          </p:cNvCxnSpPr>
          <p:nvPr/>
        </p:nvCxnSpPr>
        <p:spPr>
          <a:xfrm flipV="1">
            <a:off x="5626696" y="3718246"/>
            <a:ext cx="936280" cy="605349"/>
          </a:xfrm>
          <a:prstGeom prst="straightConnector1">
            <a:avLst/>
          </a:prstGeom>
          <a:ln w="1270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33" name="直線矢印コネクタ 132">
            <a:extLst>
              <a:ext uri="{FF2B5EF4-FFF2-40B4-BE49-F238E27FC236}">
                <a16:creationId xmlns:a16="http://schemas.microsoft.com/office/drawing/2014/main" id="{80C224F2-4219-3067-FAF2-4819B2BD1197}"/>
              </a:ext>
            </a:extLst>
          </p:cNvPr>
          <p:cNvCxnSpPr>
            <a:cxnSpLocks/>
            <a:stCxn id="130" idx="1"/>
            <a:endCxn id="95" idx="5"/>
          </p:cNvCxnSpPr>
          <p:nvPr/>
        </p:nvCxnSpPr>
        <p:spPr>
          <a:xfrm flipH="1" flipV="1">
            <a:off x="6562976" y="3718246"/>
            <a:ext cx="1148747" cy="503933"/>
          </a:xfrm>
          <a:prstGeom prst="straightConnector1">
            <a:avLst/>
          </a:prstGeom>
          <a:ln w="1270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36" name="直線矢印コネクタ 135">
            <a:extLst>
              <a:ext uri="{FF2B5EF4-FFF2-40B4-BE49-F238E27FC236}">
                <a16:creationId xmlns:a16="http://schemas.microsoft.com/office/drawing/2014/main" id="{02C24B2C-E762-B4E2-0B27-35A04CA9731E}"/>
              </a:ext>
            </a:extLst>
          </p:cNvPr>
          <p:cNvCxnSpPr>
            <a:cxnSpLocks/>
            <a:stCxn id="109" idx="0"/>
            <a:endCxn id="95" idx="1"/>
          </p:cNvCxnSpPr>
          <p:nvPr/>
        </p:nvCxnSpPr>
        <p:spPr>
          <a:xfrm>
            <a:off x="5957564" y="2801544"/>
            <a:ext cx="605412" cy="581177"/>
          </a:xfrm>
          <a:prstGeom prst="straightConnector1">
            <a:avLst/>
          </a:prstGeom>
          <a:ln w="1270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39" name="直線矢印コネクタ 138">
            <a:extLst>
              <a:ext uri="{FF2B5EF4-FFF2-40B4-BE49-F238E27FC236}">
                <a16:creationId xmlns:a16="http://schemas.microsoft.com/office/drawing/2014/main" id="{2D160EF7-69C5-C7B7-59F3-9020DD72C898}"/>
              </a:ext>
            </a:extLst>
          </p:cNvPr>
          <p:cNvCxnSpPr>
            <a:cxnSpLocks/>
            <a:stCxn id="125" idx="2"/>
            <a:endCxn id="95" idx="1"/>
          </p:cNvCxnSpPr>
          <p:nvPr/>
        </p:nvCxnSpPr>
        <p:spPr>
          <a:xfrm flipH="1">
            <a:off x="6562976" y="2797157"/>
            <a:ext cx="577349" cy="585564"/>
          </a:xfrm>
          <a:prstGeom prst="straightConnector1">
            <a:avLst/>
          </a:prstGeom>
          <a:ln w="1270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42" name="テキスト ボックス 141">
            <a:extLst>
              <a:ext uri="{FF2B5EF4-FFF2-40B4-BE49-F238E27FC236}">
                <a16:creationId xmlns:a16="http://schemas.microsoft.com/office/drawing/2014/main" id="{CD6BC446-02BC-773A-1ED3-8F88FC47F102}"/>
              </a:ext>
            </a:extLst>
          </p:cNvPr>
          <p:cNvSpPr txBox="1"/>
          <p:nvPr/>
        </p:nvSpPr>
        <p:spPr>
          <a:xfrm>
            <a:off x="6324925" y="3433498"/>
            <a:ext cx="543739"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取引</a:t>
            </a:r>
          </a:p>
        </p:txBody>
      </p:sp>
    </p:spTree>
    <p:extLst>
      <p:ext uri="{BB962C8B-B14F-4D97-AF65-F5344CB8AC3E}">
        <p14:creationId xmlns:p14="http://schemas.microsoft.com/office/powerpoint/2010/main" val="96937947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2A1B69-39E1-3C40-BBD4-47430C511D29}"/>
              </a:ext>
            </a:extLst>
          </p:cNvPr>
          <p:cNvSpPr>
            <a:spLocks noGrp="1"/>
          </p:cNvSpPr>
          <p:nvPr>
            <p:ph type="title"/>
          </p:nvPr>
        </p:nvSpPr>
        <p:spPr/>
        <p:txBody>
          <a:bodyPr/>
          <a:lstStyle/>
          <a:p>
            <a:r>
              <a:rPr kumimoji="1" lang="ja-JP" altLang="en-US"/>
              <a:t>ブロックチェーンの階層</a:t>
            </a:r>
          </a:p>
        </p:txBody>
      </p:sp>
      <p:sp>
        <p:nvSpPr>
          <p:cNvPr id="3" name="スライド番号プレースホルダー 2">
            <a:extLst>
              <a:ext uri="{FF2B5EF4-FFF2-40B4-BE49-F238E27FC236}">
                <a16:creationId xmlns:a16="http://schemas.microsoft.com/office/drawing/2014/main" id="{7E9A7D45-BE16-0047-9032-7662FCED62B8}"/>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195</a:t>
            </a:fld>
            <a:endParaRPr kumimoji="1" lang="ja-JP" altLang="en-US"/>
          </a:p>
        </p:txBody>
      </p:sp>
      <p:sp>
        <p:nvSpPr>
          <p:cNvPr id="76" name="正方形/長方形 75">
            <a:extLst>
              <a:ext uri="{FF2B5EF4-FFF2-40B4-BE49-F238E27FC236}">
                <a16:creationId xmlns:a16="http://schemas.microsoft.com/office/drawing/2014/main" id="{38CA57E1-7FA7-524B-BF27-8BFBDA604F80}"/>
              </a:ext>
            </a:extLst>
          </p:cNvPr>
          <p:cNvSpPr/>
          <p:nvPr/>
        </p:nvSpPr>
        <p:spPr>
          <a:xfrm>
            <a:off x="730045" y="1489017"/>
            <a:ext cx="7683910" cy="233892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2">
                  <a:lumMod val="75000"/>
                </a:schemeClr>
              </a:solidFill>
              <a:latin typeface="ＭＳ Ｐゴシック"/>
              <a:ea typeface="ＭＳ Ｐゴシック"/>
              <a:cs typeface="ＭＳ Ｐゴシック"/>
            </a:endParaRPr>
          </a:p>
        </p:txBody>
      </p:sp>
      <p:sp>
        <p:nvSpPr>
          <p:cNvPr id="78" name="テキスト ボックス 77">
            <a:extLst>
              <a:ext uri="{FF2B5EF4-FFF2-40B4-BE49-F238E27FC236}">
                <a16:creationId xmlns:a16="http://schemas.microsoft.com/office/drawing/2014/main" id="{D71533AC-6359-BA4B-9318-7C1A4CABC827}"/>
              </a:ext>
            </a:extLst>
          </p:cNvPr>
          <p:cNvSpPr txBox="1"/>
          <p:nvPr/>
        </p:nvSpPr>
        <p:spPr>
          <a:xfrm>
            <a:off x="730045" y="1561629"/>
            <a:ext cx="2492990" cy="369332"/>
          </a:xfrm>
          <a:prstGeom prst="rect">
            <a:avLst/>
          </a:prstGeom>
          <a:noFill/>
        </p:spPr>
        <p:txBody>
          <a:bodyPr wrap="none" rtlCol="0">
            <a:spAutoFit/>
          </a:bodyPr>
          <a:lstStyle/>
          <a:p>
            <a:r>
              <a:rPr kumimoji="1" lang="ja-JP" altLang="en-US" b="1">
                <a:solidFill>
                  <a:srgbClr val="002060"/>
                </a:solidFill>
                <a:latin typeface="Meiryo" panose="020B0604030504040204" pitchFamily="34" charset="-128"/>
                <a:ea typeface="Meiryo" panose="020B0604030504040204" pitchFamily="34" charset="-128"/>
              </a:rPr>
              <a:t>ブロックチェーン技術</a:t>
            </a:r>
          </a:p>
        </p:txBody>
      </p:sp>
      <p:grpSp>
        <p:nvGrpSpPr>
          <p:cNvPr id="87" name="グループ化 86">
            <a:extLst>
              <a:ext uri="{FF2B5EF4-FFF2-40B4-BE49-F238E27FC236}">
                <a16:creationId xmlns:a16="http://schemas.microsoft.com/office/drawing/2014/main" id="{08142BFA-7365-6442-9703-4D2274A4A0A0}"/>
              </a:ext>
            </a:extLst>
          </p:cNvPr>
          <p:cNvGrpSpPr/>
          <p:nvPr/>
        </p:nvGrpSpPr>
        <p:grpSpPr>
          <a:xfrm>
            <a:off x="730045" y="811421"/>
            <a:ext cx="7683910" cy="672454"/>
            <a:chOff x="730045" y="811421"/>
            <a:chExt cx="7683910" cy="672454"/>
          </a:xfrm>
        </p:grpSpPr>
        <p:sp>
          <p:nvSpPr>
            <p:cNvPr id="79" name="正方形/長方形 78">
              <a:extLst>
                <a:ext uri="{FF2B5EF4-FFF2-40B4-BE49-F238E27FC236}">
                  <a16:creationId xmlns:a16="http://schemas.microsoft.com/office/drawing/2014/main" id="{30EA491F-6FE3-6944-B090-C68F7A3EB302}"/>
                </a:ext>
              </a:extLst>
            </p:cNvPr>
            <p:cNvSpPr/>
            <p:nvPr/>
          </p:nvSpPr>
          <p:spPr>
            <a:xfrm>
              <a:off x="730045" y="811421"/>
              <a:ext cx="7683910" cy="67245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2">
                    <a:lumMod val="75000"/>
                  </a:schemeClr>
                </a:solidFill>
                <a:latin typeface="ＭＳ Ｐゴシック"/>
                <a:ea typeface="ＭＳ Ｐゴシック"/>
                <a:cs typeface="ＭＳ Ｐゴシック"/>
              </a:endParaRPr>
            </a:p>
          </p:txBody>
        </p:sp>
        <p:sp>
          <p:nvSpPr>
            <p:cNvPr id="80" name="テキスト ボックス 79">
              <a:extLst>
                <a:ext uri="{FF2B5EF4-FFF2-40B4-BE49-F238E27FC236}">
                  <a16:creationId xmlns:a16="http://schemas.microsoft.com/office/drawing/2014/main" id="{B4E77951-C536-B242-BDF8-4C2AD5F87C9B}"/>
                </a:ext>
              </a:extLst>
            </p:cNvPr>
            <p:cNvSpPr txBox="1"/>
            <p:nvPr/>
          </p:nvSpPr>
          <p:spPr>
            <a:xfrm>
              <a:off x="3556337" y="880631"/>
              <a:ext cx="2031325" cy="369332"/>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アプリケーション</a:t>
              </a:r>
            </a:p>
          </p:txBody>
        </p:sp>
        <p:sp>
          <p:nvSpPr>
            <p:cNvPr id="81" name="テキスト ボックス 80">
              <a:extLst>
                <a:ext uri="{FF2B5EF4-FFF2-40B4-BE49-F238E27FC236}">
                  <a16:creationId xmlns:a16="http://schemas.microsoft.com/office/drawing/2014/main" id="{867595A4-B548-0945-9F2A-F6753BAB2A7B}"/>
                </a:ext>
              </a:extLst>
            </p:cNvPr>
            <p:cNvSpPr txBox="1"/>
            <p:nvPr/>
          </p:nvSpPr>
          <p:spPr>
            <a:xfrm>
              <a:off x="2761370" y="1163070"/>
              <a:ext cx="3621504"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 仮想通貨・著作権管理・送金決済・電子投票など</a:t>
              </a:r>
            </a:p>
          </p:txBody>
        </p:sp>
      </p:grpSp>
      <p:sp>
        <p:nvSpPr>
          <p:cNvPr id="11" name="テキスト ボックス 10">
            <a:extLst>
              <a:ext uri="{FF2B5EF4-FFF2-40B4-BE49-F238E27FC236}">
                <a16:creationId xmlns:a16="http://schemas.microsoft.com/office/drawing/2014/main" id="{FF1B5DDE-0147-B44E-8866-B4A87096BC00}"/>
              </a:ext>
            </a:extLst>
          </p:cNvPr>
          <p:cNvSpPr txBox="1"/>
          <p:nvPr/>
        </p:nvSpPr>
        <p:spPr>
          <a:xfrm>
            <a:off x="4772294" y="1999391"/>
            <a:ext cx="3416320" cy="523220"/>
          </a:xfrm>
          <a:prstGeom prst="rect">
            <a:avLst/>
          </a:prstGeom>
          <a:noFill/>
        </p:spPr>
        <p:txBody>
          <a:bodyPr wrap="none" rtlCol="0">
            <a:spAutoFit/>
          </a:bodyPr>
          <a:lstStyle/>
          <a:p>
            <a:pPr algn="r"/>
            <a:r>
              <a:rPr kumimoji="1" lang="ja-JP" altLang="en-US" sz="2800" b="1">
                <a:solidFill>
                  <a:srgbClr val="002060"/>
                </a:solidFill>
                <a:latin typeface="Meiryo" panose="020B0604030504040204" pitchFamily="34" charset="-128"/>
                <a:ea typeface="Meiryo" panose="020B0604030504040204" pitchFamily="34" charset="-128"/>
              </a:rPr>
              <a:t>取引の正当性を保証</a:t>
            </a:r>
          </a:p>
        </p:txBody>
      </p:sp>
      <p:grpSp>
        <p:nvGrpSpPr>
          <p:cNvPr id="6" name="グループ化 5">
            <a:extLst>
              <a:ext uri="{FF2B5EF4-FFF2-40B4-BE49-F238E27FC236}">
                <a16:creationId xmlns:a16="http://schemas.microsoft.com/office/drawing/2014/main" id="{EBBD99F3-F7BE-AF42-A669-F42CFA7BFF13}"/>
              </a:ext>
            </a:extLst>
          </p:cNvPr>
          <p:cNvGrpSpPr/>
          <p:nvPr/>
        </p:nvGrpSpPr>
        <p:grpSpPr>
          <a:xfrm>
            <a:off x="1277891" y="2701967"/>
            <a:ext cx="6541423" cy="974968"/>
            <a:chOff x="1277891" y="2701967"/>
            <a:chExt cx="6541423" cy="974968"/>
          </a:xfrm>
        </p:grpSpPr>
        <p:sp>
          <p:nvSpPr>
            <p:cNvPr id="52" name="正方形/長方形 51">
              <a:extLst>
                <a:ext uri="{FF2B5EF4-FFF2-40B4-BE49-F238E27FC236}">
                  <a16:creationId xmlns:a16="http://schemas.microsoft.com/office/drawing/2014/main" id="{1CAC328D-63AD-3147-B15F-34363440919D}"/>
                </a:ext>
              </a:extLst>
            </p:cNvPr>
            <p:cNvSpPr/>
            <p:nvPr/>
          </p:nvSpPr>
          <p:spPr>
            <a:xfrm>
              <a:off x="1277891" y="2701967"/>
              <a:ext cx="845617" cy="9749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FF81B008-1760-9949-9F89-7B02E75D661B}"/>
                </a:ext>
              </a:extLst>
            </p:cNvPr>
            <p:cNvSpPr/>
            <p:nvPr/>
          </p:nvSpPr>
          <p:spPr>
            <a:xfrm>
              <a:off x="3176493" y="2701968"/>
              <a:ext cx="845617" cy="9749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2BF6F38A-E9B6-E441-8611-ACA8CF2F1702}"/>
                </a:ext>
              </a:extLst>
            </p:cNvPr>
            <p:cNvSpPr/>
            <p:nvPr/>
          </p:nvSpPr>
          <p:spPr>
            <a:xfrm>
              <a:off x="5075095" y="2701967"/>
              <a:ext cx="845617" cy="9749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A1128FB2-12B9-BC4E-8A4A-19D85B6975D9}"/>
                </a:ext>
              </a:extLst>
            </p:cNvPr>
            <p:cNvSpPr/>
            <p:nvPr/>
          </p:nvSpPr>
          <p:spPr>
            <a:xfrm>
              <a:off x="6973697" y="2701967"/>
              <a:ext cx="845617" cy="974967"/>
            </a:xfrm>
            <a:prstGeom prst="rect">
              <a:avLst/>
            </a:prstGeom>
            <a:solidFill>
              <a:schemeClr val="accent6">
                <a:lumMod val="20000"/>
                <a:lumOff val="80000"/>
              </a:schemeClr>
            </a:solidFill>
            <a:ln>
              <a:solidFill>
                <a:schemeClr val="accent6"/>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740FA023-6926-7C48-98DC-71704B375CCC}"/>
                </a:ext>
              </a:extLst>
            </p:cNvPr>
            <p:cNvSpPr/>
            <p:nvPr/>
          </p:nvSpPr>
          <p:spPr>
            <a:xfrm>
              <a:off x="1334883" y="2800390"/>
              <a:ext cx="731633" cy="215405"/>
            </a:xfrm>
            <a:prstGeom prst="rect">
              <a:avLst/>
            </a:prstGeom>
            <a:solidFill>
              <a:schemeClr val="accent6">
                <a:lumMod val="50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4C3F07CC-9A10-0849-B1E7-ECA68FAD7E99}"/>
                </a:ext>
              </a:extLst>
            </p:cNvPr>
            <p:cNvSpPr/>
            <p:nvPr/>
          </p:nvSpPr>
          <p:spPr>
            <a:xfrm>
              <a:off x="1334883" y="3363595"/>
              <a:ext cx="731633" cy="215405"/>
            </a:xfrm>
            <a:prstGeom prst="rect">
              <a:avLst/>
            </a:prstGeom>
            <a:solidFill>
              <a:srgbClr val="C0000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9BA2BD95-7C35-E842-8DC4-9342CA99D4EC}"/>
                </a:ext>
              </a:extLst>
            </p:cNvPr>
            <p:cNvSpPr/>
            <p:nvPr/>
          </p:nvSpPr>
          <p:spPr>
            <a:xfrm>
              <a:off x="1334883" y="3081747"/>
              <a:ext cx="731633" cy="215405"/>
            </a:xfrm>
            <a:prstGeom prst="rect">
              <a:avLst/>
            </a:prstGeom>
            <a:solidFill>
              <a:schemeClr val="accent4"/>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70026D63-A69E-124C-B527-34A04714D67E}"/>
                </a:ext>
              </a:extLst>
            </p:cNvPr>
            <p:cNvSpPr/>
            <p:nvPr/>
          </p:nvSpPr>
          <p:spPr>
            <a:xfrm>
              <a:off x="3233485" y="2800389"/>
              <a:ext cx="731633" cy="215405"/>
            </a:xfrm>
            <a:prstGeom prst="rect">
              <a:avLst/>
            </a:prstGeom>
            <a:solidFill>
              <a:schemeClr val="accent6">
                <a:lumMod val="50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1E24D52F-0301-C547-A172-81AD08BC0244}"/>
                </a:ext>
              </a:extLst>
            </p:cNvPr>
            <p:cNvSpPr/>
            <p:nvPr/>
          </p:nvSpPr>
          <p:spPr>
            <a:xfrm>
              <a:off x="3233485" y="3363594"/>
              <a:ext cx="731633" cy="215405"/>
            </a:xfrm>
            <a:prstGeom prst="rect">
              <a:avLst/>
            </a:prstGeom>
            <a:solidFill>
              <a:srgbClr val="C0000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0DFA876E-68D9-4E4A-AF0B-924DE0944400}"/>
                </a:ext>
              </a:extLst>
            </p:cNvPr>
            <p:cNvSpPr/>
            <p:nvPr/>
          </p:nvSpPr>
          <p:spPr>
            <a:xfrm>
              <a:off x="3233485" y="3081746"/>
              <a:ext cx="731633" cy="215405"/>
            </a:xfrm>
            <a:prstGeom prst="rect">
              <a:avLst/>
            </a:prstGeom>
            <a:solidFill>
              <a:schemeClr val="accent4"/>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63E125DB-1714-CD47-BF20-10DF47CA9BA2}"/>
                </a:ext>
              </a:extLst>
            </p:cNvPr>
            <p:cNvSpPr/>
            <p:nvPr/>
          </p:nvSpPr>
          <p:spPr>
            <a:xfrm>
              <a:off x="5132088" y="2800389"/>
              <a:ext cx="731633" cy="215405"/>
            </a:xfrm>
            <a:prstGeom prst="rect">
              <a:avLst/>
            </a:prstGeom>
            <a:solidFill>
              <a:schemeClr val="accent6">
                <a:lumMod val="50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正方形/長方形 88">
              <a:extLst>
                <a:ext uri="{FF2B5EF4-FFF2-40B4-BE49-F238E27FC236}">
                  <a16:creationId xmlns:a16="http://schemas.microsoft.com/office/drawing/2014/main" id="{7D6E20B7-44EF-9F48-8183-FA612EE89DE0}"/>
                </a:ext>
              </a:extLst>
            </p:cNvPr>
            <p:cNvSpPr/>
            <p:nvPr/>
          </p:nvSpPr>
          <p:spPr>
            <a:xfrm>
              <a:off x="5132088" y="3363594"/>
              <a:ext cx="731633" cy="215405"/>
            </a:xfrm>
            <a:prstGeom prst="rect">
              <a:avLst/>
            </a:prstGeom>
            <a:solidFill>
              <a:srgbClr val="C0000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正方形/長方形 89">
              <a:extLst>
                <a:ext uri="{FF2B5EF4-FFF2-40B4-BE49-F238E27FC236}">
                  <a16:creationId xmlns:a16="http://schemas.microsoft.com/office/drawing/2014/main" id="{3C1980DA-BD91-694A-B976-1D5245A52C52}"/>
                </a:ext>
              </a:extLst>
            </p:cNvPr>
            <p:cNvSpPr/>
            <p:nvPr/>
          </p:nvSpPr>
          <p:spPr>
            <a:xfrm>
              <a:off x="5132088" y="3081746"/>
              <a:ext cx="731633" cy="215405"/>
            </a:xfrm>
            <a:prstGeom prst="rect">
              <a:avLst/>
            </a:prstGeom>
            <a:solidFill>
              <a:schemeClr val="accent4"/>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正方形/長方形 90">
              <a:extLst>
                <a:ext uri="{FF2B5EF4-FFF2-40B4-BE49-F238E27FC236}">
                  <a16:creationId xmlns:a16="http://schemas.microsoft.com/office/drawing/2014/main" id="{71F70FAB-EBE5-6842-BB9E-DE21009DD5C3}"/>
                </a:ext>
              </a:extLst>
            </p:cNvPr>
            <p:cNvSpPr/>
            <p:nvPr/>
          </p:nvSpPr>
          <p:spPr>
            <a:xfrm>
              <a:off x="7040197" y="2800389"/>
              <a:ext cx="731633" cy="215405"/>
            </a:xfrm>
            <a:prstGeom prst="rect">
              <a:avLst/>
            </a:prstGeom>
            <a:solidFill>
              <a:schemeClr val="accent6">
                <a:lumMod val="50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正方形/長方形 91">
              <a:extLst>
                <a:ext uri="{FF2B5EF4-FFF2-40B4-BE49-F238E27FC236}">
                  <a16:creationId xmlns:a16="http://schemas.microsoft.com/office/drawing/2014/main" id="{0099C12B-B866-F24F-854D-9400DF3A2B13}"/>
                </a:ext>
              </a:extLst>
            </p:cNvPr>
            <p:cNvSpPr/>
            <p:nvPr/>
          </p:nvSpPr>
          <p:spPr>
            <a:xfrm>
              <a:off x="7040197" y="3363594"/>
              <a:ext cx="731633" cy="215405"/>
            </a:xfrm>
            <a:prstGeom prst="rect">
              <a:avLst/>
            </a:prstGeom>
            <a:solidFill>
              <a:srgbClr val="C0000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a:extLst>
                <a:ext uri="{FF2B5EF4-FFF2-40B4-BE49-F238E27FC236}">
                  <a16:creationId xmlns:a16="http://schemas.microsoft.com/office/drawing/2014/main" id="{663C8C50-DD1F-A548-B67D-18FEE05A4B81}"/>
                </a:ext>
              </a:extLst>
            </p:cNvPr>
            <p:cNvSpPr/>
            <p:nvPr/>
          </p:nvSpPr>
          <p:spPr>
            <a:xfrm>
              <a:off x="7040197" y="3081746"/>
              <a:ext cx="731633" cy="215405"/>
            </a:xfrm>
            <a:prstGeom prst="rect">
              <a:avLst/>
            </a:prstGeom>
            <a:solidFill>
              <a:schemeClr val="accent4"/>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4" name="カギ線コネクタ 93">
              <a:extLst>
                <a:ext uri="{FF2B5EF4-FFF2-40B4-BE49-F238E27FC236}">
                  <a16:creationId xmlns:a16="http://schemas.microsoft.com/office/drawing/2014/main" id="{0E7E69A0-A614-814E-85BF-6E778D4983E7}"/>
                </a:ext>
              </a:extLst>
            </p:cNvPr>
            <p:cNvCxnSpPr>
              <a:cxnSpLocks/>
              <a:stCxn id="52" idx="3"/>
              <a:endCxn id="62" idx="1"/>
            </p:cNvCxnSpPr>
            <p:nvPr/>
          </p:nvCxnSpPr>
          <p:spPr>
            <a:xfrm flipV="1">
              <a:off x="2123508" y="2908092"/>
              <a:ext cx="1109977" cy="281359"/>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95" name="カギ線コネクタ 94">
              <a:extLst>
                <a:ext uri="{FF2B5EF4-FFF2-40B4-BE49-F238E27FC236}">
                  <a16:creationId xmlns:a16="http://schemas.microsoft.com/office/drawing/2014/main" id="{8BB435E7-7162-B544-8E23-36B5B31DD570}"/>
                </a:ext>
              </a:extLst>
            </p:cNvPr>
            <p:cNvCxnSpPr>
              <a:cxnSpLocks/>
              <a:stCxn id="54" idx="3"/>
              <a:endCxn id="88" idx="1"/>
            </p:cNvCxnSpPr>
            <p:nvPr/>
          </p:nvCxnSpPr>
          <p:spPr>
            <a:xfrm flipV="1">
              <a:off x="4022110" y="2908092"/>
              <a:ext cx="1109978" cy="281360"/>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96" name="カギ線コネクタ 95">
              <a:extLst>
                <a:ext uri="{FF2B5EF4-FFF2-40B4-BE49-F238E27FC236}">
                  <a16:creationId xmlns:a16="http://schemas.microsoft.com/office/drawing/2014/main" id="{2A8F986D-1376-FE40-B18C-7AD9A77E5778}"/>
                </a:ext>
              </a:extLst>
            </p:cNvPr>
            <p:cNvCxnSpPr>
              <a:cxnSpLocks/>
              <a:stCxn id="55" idx="3"/>
              <a:endCxn id="91" idx="1"/>
            </p:cNvCxnSpPr>
            <p:nvPr/>
          </p:nvCxnSpPr>
          <p:spPr>
            <a:xfrm flipV="1">
              <a:off x="5920712" y="2908092"/>
              <a:ext cx="1119485" cy="281359"/>
            </a:xfrm>
            <a:prstGeom prst="bentConnector3">
              <a:avLst>
                <a:gd name="adj1" fmla="val 50000"/>
              </a:avLst>
            </a:prstGeom>
            <a:ln>
              <a:prstDash val="sysDot"/>
              <a:tailEnd type="triangle"/>
            </a:ln>
          </p:spPr>
          <p:style>
            <a:lnRef idx="2">
              <a:schemeClr val="accent6"/>
            </a:lnRef>
            <a:fillRef idx="0">
              <a:schemeClr val="accent6"/>
            </a:fillRef>
            <a:effectRef idx="1">
              <a:schemeClr val="accent6"/>
            </a:effectRef>
            <a:fontRef idx="minor">
              <a:schemeClr val="tx1"/>
            </a:fontRef>
          </p:style>
        </p:cxnSp>
      </p:grpSp>
      <p:grpSp>
        <p:nvGrpSpPr>
          <p:cNvPr id="14" name="グループ化 13">
            <a:extLst>
              <a:ext uri="{FF2B5EF4-FFF2-40B4-BE49-F238E27FC236}">
                <a16:creationId xmlns:a16="http://schemas.microsoft.com/office/drawing/2014/main" id="{D64D20C8-C477-664A-AB72-92BB558760BA}"/>
              </a:ext>
            </a:extLst>
          </p:cNvPr>
          <p:cNvGrpSpPr/>
          <p:nvPr/>
        </p:nvGrpSpPr>
        <p:grpSpPr>
          <a:xfrm>
            <a:off x="730045" y="3808125"/>
            <a:ext cx="7683910" cy="2775237"/>
            <a:chOff x="730045" y="3808125"/>
            <a:chExt cx="7683910" cy="2775237"/>
          </a:xfrm>
        </p:grpSpPr>
        <p:sp>
          <p:nvSpPr>
            <p:cNvPr id="75" name="正方形/長方形 74">
              <a:extLst>
                <a:ext uri="{FF2B5EF4-FFF2-40B4-BE49-F238E27FC236}">
                  <a16:creationId xmlns:a16="http://schemas.microsoft.com/office/drawing/2014/main" id="{D1D4E7A6-CAF9-DF4D-9C73-27E24FC639A0}"/>
                </a:ext>
              </a:extLst>
            </p:cNvPr>
            <p:cNvSpPr/>
            <p:nvPr/>
          </p:nvSpPr>
          <p:spPr>
            <a:xfrm>
              <a:off x="730045" y="3808125"/>
              <a:ext cx="7683910" cy="277523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テキスト ボックス 123">
              <a:extLst>
                <a:ext uri="{FF2B5EF4-FFF2-40B4-BE49-F238E27FC236}">
                  <a16:creationId xmlns:a16="http://schemas.microsoft.com/office/drawing/2014/main" id="{B41AC1F4-300C-3444-A1F6-B12CD8951BF0}"/>
                </a:ext>
              </a:extLst>
            </p:cNvPr>
            <p:cNvSpPr txBox="1"/>
            <p:nvPr/>
          </p:nvSpPr>
          <p:spPr>
            <a:xfrm>
              <a:off x="730045" y="3910422"/>
              <a:ext cx="2031325" cy="369332"/>
            </a:xfrm>
            <a:prstGeom prst="rect">
              <a:avLst/>
            </a:prstGeom>
            <a:noFill/>
          </p:spPr>
          <p:txBody>
            <a:bodyPr wrap="none" rtlCol="0">
              <a:spAutoFit/>
            </a:bodyPr>
            <a:lstStyle/>
            <a:p>
              <a:r>
                <a:rPr kumimoji="1" lang="ja-JP" altLang="en-US" b="1">
                  <a:solidFill>
                    <a:schemeClr val="accent6">
                      <a:lumMod val="75000"/>
                    </a:schemeClr>
                  </a:solidFill>
                  <a:latin typeface="Meiryo" panose="020B0604030504040204" pitchFamily="34" charset="-128"/>
                  <a:ea typeface="Meiryo" panose="020B0604030504040204" pitchFamily="34" charset="-128"/>
                </a:rPr>
                <a:t>ネットワーク基盤</a:t>
              </a:r>
            </a:p>
          </p:txBody>
        </p:sp>
        <p:sp>
          <p:nvSpPr>
            <p:cNvPr id="125" name="円/楕円 124">
              <a:extLst>
                <a:ext uri="{FF2B5EF4-FFF2-40B4-BE49-F238E27FC236}">
                  <a16:creationId xmlns:a16="http://schemas.microsoft.com/office/drawing/2014/main" id="{46C05329-8221-5545-9A77-7266DF6284BB}"/>
                </a:ext>
              </a:extLst>
            </p:cNvPr>
            <p:cNvSpPr/>
            <p:nvPr/>
          </p:nvSpPr>
          <p:spPr>
            <a:xfrm>
              <a:off x="2507734" y="4053351"/>
              <a:ext cx="4128532" cy="2194039"/>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円柱 125">
              <a:extLst>
                <a:ext uri="{FF2B5EF4-FFF2-40B4-BE49-F238E27FC236}">
                  <a16:creationId xmlns:a16="http://schemas.microsoft.com/office/drawing/2014/main" id="{624452DA-7641-3349-8D7D-FFCB01BFDF5C}"/>
                </a:ext>
              </a:extLst>
            </p:cNvPr>
            <p:cNvSpPr/>
            <p:nvPr/>
          </p:nvSpPr>
          <p:spPr>
            <a:xfrm>
              <a:off x="2961253" y="4271586"/>
              <a:ext cx="558370" cy="467833"/>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円柱 126">
              <a:extLst>
                <a:ext uri="{FF2B5EF4-FFF2-40B4-BE49-F238E27FC236}">
                  <a16:creationId xmlns:a16="http://schemas.microsoft.com/office/drawing/2014/main" id="{3AF0F2B3-C7B3-A849-9C6C-A8C788DCA04D}"/>
                </a:ext>
              </a:extLst>
            </p:cNvPr>
            <p:cNvSpPr/>
            <p:nvPr/>
          </p:nvSpPr>
          <p:spPr>
            <a:xfrm>
              <a:off x="5637136" y="4263758"/>
              <a:ext cx="558370" cy="467833"/>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円柱 127">
              <a:extLst>
                <a:ext uri="{FF2B5EF4-FFF2-40B4-BE49-F238E27FC236}">
                  <a16:creationId xmlns:a16="http://schemas.microsoft.com/office/drawing/2014/main" id="{B5B253CA-0670-8443-ABD6-EAD6445476F6}"/>
                </a:ext>
              </a:extLst>
            </p:cNvPr>
            <p:cNvSpPr/>
            <p:nvPr/>
          </p:nvSpPr>
          <p:spPr>
            <a:xfrm>
              <a:off x="2961253" y="5144194"/>
              <a:ext cx="558370" cy="467833"/>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円柱 128">
              <a:extLst>
                <a:ext uri="{FF2B5EF4-FFF2-40B4-BE49-F238E27FC236}">
                  <a16:creationId xmlns:a16="http://schemas.microsoft.com/office/drawing/2014/main" id="{D3FE3EFA-CD17-B94F-941F-4B086275E4FB}"/>
                </a:ext>
              </a:extLst>
            </p:cNvPr>
            <p:cNvSpPr/>
            <p:nvPr/>
          </p:nvSpPr>
          <p:spPr>
            <a:xfrm>
              <a:off x="5637136" y="5136366"/>
              <a:ext cx="558370" cy="467833"/>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円柱 129">
              <a:extLst>
                <a:ext uri="{FF2B5EF4-FFF2-40B4-BE49-F238E27FC236}">
                  <a16:creationId xmlns:a16="http://schemas.microsoft.com/office/drawing/2014/main" id="{D4C4C490-CB35-2A45-B953-96530EC535DF}"/>
                </a:ext>
              </a:extLst>
            </p:cNvPr>
            <p:cNvSpPr/>
            <p:nvPr/>
          </p:nvSpPr>
          <p:spPr>
            <a:xfrm>
              <a:off x="4292817" y="4037670"/>
              <a:ext cx="558370" cy="467833"/>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円柱 130">
              <a:extLst>
                <a:ext uri="{FF2B5EF4-FFF2-40B4-BE49-F238E27FC236}">
                  <a16:creationId xmlns:a16="http://schemas.microsoft.com/office/drawing/2014/main" id="{23E40A04-5477-6249-AB6D-ECCA9A611B06}"/>
                </a:ext>
              </a:extLst>
            </p:cNvPr>
            <p:cNvSpPr/>
            <p:nvPr/>
          </p:nvSpPr>
          <p:spPr>
            <a:xfrm>
              <a:off x="4292817" y="5370285"/>
              <a:ext cx="558370" cy="467833"/>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円柱 131">
              <a:extLst>
                <a:ext uri="{FF2B5EF4-FFF2-40B4-BE49-F238E27FC236}">
                  <a16:creationId xmlns:a16="http://schemas.microsoft.com/office/drawing/2014/main" id="{D20BB556-3924-8447-A19D-157B883FECCF}"/>
                </a:ext>
              </a:extLst>
            </p:cNvPr>
            <p:cNvSpPr/>
            <p:nvPr/>
          </p:nvSpPr>
          <p:spPr>
            <a:xfrm>
              <a:off x="4857565" y="4676361"/>
              <a:ext cx="558370" cy="467833"/>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円柱 132">
              <a:extLst>
                <a:ext uri="{FF2B5EF4-FFF2-40B4-BE49-F238E27FC236}">
                  <a16:creationId xmlns:a16="http://schemas.microsoft.com/office/drawing/2014/main" id="{DE773E15-07A9-414B-A96C-F2FCF60EEEB5}"/>
                </a:ext>
              </a:extLst>
            </p:cNvPr>
            <p:cNvSpPr/>
            <p:nvPr/>
          </p:nvSpPr>
          <p:spPr>
            <a:xfrm>
              <a:off x="3728070" y="4676361"/>
              <a:ext cx="558370" cy="467833"/>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4" name="直線コネクタ 133">
              <a:extLst>
                <a:ext uri="{FF2B5EF4-FFF2-40B4-BE49-F238E27FC236}">
                  <a16:creationId xmlns:a16="http://schemas.microsoft.com/office/drawing/2014/main" id="{50FEDC78-A30A-7548-93EE-F17398B103EA}"/>
                </a:ext>
              </a:extLst>
            </p:cNvPr>
            <p:cNvCxnSpPr>
              <a:stCxn id="130" idx="2"/>
              <a:endCxn id="126" idx="4"/>
            </p:cNvCxnSpPr>
            <p:nvPr/>
          </p:nvCxnSpPr>
          <p:spPr>
            <a:xfrm flipH="1">
              <a:off x="3519623" y="4271587"/>
              <a:ext cx="773194" cy="2339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直線コネクタ 134">
              <a:extLst>
                <a:ext uri="{FF2B5EF4-FFF2-40B4-BE49-F238E27FC236}">
                  <a16:creationId xmlns:a16="http://schemas.microsoft.com/office/drawing/2014/main" id="{818068CF-847E-8E4F-AB47-CECB0455D8DF}"/>
                </a:ext>
              </a:extLst>
            </p:cNvPr>
            <p:cNvCxnSpPr>
              <a:cxnSpLocks/>
              <a:stCxn id="133" idx="1"/>
              <a:endCxn id="126" idx="4"/>
            </p:cNvCxnSpPr>
            <p:nvPr/>
          </p:nvCxnSpPr>
          <p:spPr>
            <a:xfrm flipH="1" flipV="1">
              <a:off x="3519623" y="4505503"/>
              <a:ext cx="487632" cy="17085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6" name="直線コネクタ 135">
              <a:extLst>
                <a:ext uri="{FF2B5EF4-FFF2-40B4-BE49-F238E27FC236}">
                  <a16:creationId xmlns:a16="http://schemas.microsoft.com/office/drawing/2014/main" id="{5696E938-FAB2-004D-A910-EB246587FCA6}"/>
                </a:ext>
              </a:extLst>
            </p:cNvPr>
            <p:cNvCxnSpPr>
              <a:cxnSpLocks/>
              <a:stCxn id="128" idx="1"/>
              <a:endCxn id="126" idx="3"/>
            </p:cNvCxnSpPr>
            <p:nvPr/>
          </p:nvCxnSpPr>
          <p:spPr>
            <a:xfrm flipV="1">
              <a:off x="3240438" y="4739419"/>
              <a:ext cx="0" cy="4047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7" name="直線コネクタ 136">
              <a:extLst>
                <a:ext uri="{FF2B5EF4-FFF2-40B4-BE49-F238E27FC236}">
                  <a16:creationId xmlns:a16="http://schemas.microsoft.com/office/drawing/2014/main" id="{5F8A7FBB-C20C-C241-AE74-A29710A0CDF3}"/>
                </a:ext>
              </a:extLst>
            </p:cNvPr>
            <p:cNvCxnSpPr>
              <a:cxnSpLocks/>
              <a:stCxn id="133" idx="3"/>
              <a:endCxn id="128" idx="4"/>
            </p:cNvCxnSpPr>
            <p:nvPr/>
          </p:nvCxnSpPr>
          <p:spPr>
            <a:xfrm flipH="1">
              <a:off x="3519623" y="5144194"/>
              <a:ext cx="487632" cy="23391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8" name="直線コネクタ 137">
              <a:extLst>
                <a:ext uri="{FF2B5EF4-FFF2-40B4-BE49-F238E27FC236}">
                  <a16:creationId xmlns:a16="http://schemas.microsoft.com/office/drawing/2014/main" id="{FB01A3FB-D383-664E-BBAE-7250E693AEAE}"/>
                </a:ext>
              </a:extLst>
            </p:cNvPr>
            <p:cNvCxnSpPr>
              <a:cxnSpLocks/>
              <a:stCxn id="133" idx="1"/>
              <a:endCxn id="130" idx="3"/>
            </p:cNvCxnSpPr>
            <p:nvPr/>
          </p:nvCxnSpPr>
          <p:spPr>
            <a:xfrm flipV="1">
              <a:off x="4007255" y="4505503"/>
              <a:ext cx="564747" cy="17085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9" name="直線コネクタ 138">
              <a:extLst>
                <a:ext uri="{FF2B5EF4-FFF2-40B4-BE49-F238E27FC236}">
                  <a16:creationId xmlns:a16="http://schemas.microsoft.com/office/drawing/2014/main" id="{F3C1E1AC-F593-E547-AB76-CD1702676C3C}"/>
                </a:ext>
              </a:extLst>
            </p:cNvPr>
            <p:cNvCxnSpPr>
              <a:cxnSpLocks/>
              <a:stCxn id="133" idx="4"/>
              <a:endCxn id="132" idx="2"/>
            </p:cNvCxnSpPr>
            <p:nvPr/>
          </p:nvCxnSpPr>
          <p:spPr>
            <a:xfrm>
              <a:off x="4286440" y="4910278"/>
              <a:ext cx="57112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0" name="直線コネクタ 139">
              <a:extLst>
                <a:ext uri="{FF2B5EF4-FFF2-40B4-BE49-F238E27FC236}">
                  <a16:creationId xmlns:a16="http://schemas.microsoft.com/office/drawing/2014/main" id="{CD7A308E-3703-C54E-8613-EB7B37706D40}"/>
                </a:ext>
              </a:extLst>
            </p:cNvPr>
            <p:cNvCxnSpPr>
              <a:cxnSpLocks/>
              <a:stCxn id="131" idx="2"/>
              <a:endCxn id="128" idx="4"/>
            </p:cNvCxnSpPr>
            <p:nvPr/>
          </p:nvCxnSpPr>
          <p:spPr>
            <a:xfrm flipH="1" flipV="1">
              <a:off x="3519623" y="5378111"/>
              <a:ext cx="773194" cy="22609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1" name="直線コネクタ 140">
              <a:extLst>
                <a:ext uri="{FF2B5EF4-FFF2-40B4-BE49-F238E27FC236}">
                  <a16:creationId xmlns:a16="http://schemas.microsoft.com/office/drawing/2014/main" id="{88BB12A9-BFB2-9D43-91F5-A32A4584F529}"/>
                </a:ext>
              </a:extLst>
            </p:cNvPr>
            <p:cNvCxnSpPr>
              <a:cxnSpLocks/>
              <a:stCxn id="131" idx="1"/>
              <a:endCxn id="133" idx="3"/>
            </p:cNvCxnSpPr>
            <p:nvPr/>
          </p:nvCxnSpPr>
          <p:spPr>
            <a:xfrm flipH="1" flipV="1">
              <a:off x="4007255" y="5144194"/>
              <a:ext cx="564747" cy="22609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直線コネクタ 141">
              <a:extLst>
                <a:ext uri="{FF2B5EF4-FFF2-40B4-BE49-F238E27FC236}">
                  <a16:creationId xmlns:a16="http://schemas.microsoft.com/office/drawing/2014/main" id="{10C013C9-C068-DD40-8F10-407216C60752}"/>
                </a:ext>
              </a:extLst>
            </p:cNvPr>
            <p:cNvCxnSpPr>
              <a:cxnSpLocks/>
              <a:stCxn id="132" idx="3"/>
              <a:endCxn id="131" idx="1"/>
            </p:cNvCxnSpPr>
            <p:nvPr/>
          </p:nvCxnSpPr>
          <p:spPr>
            <a:xfrm flipH="1">
              <a:off x="4572002" y="5144194"/>
              <a:ext cx="564748" cy="22609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3" name="直線コネクタ 142">
              <a:extLst>
                <a:ext uri="{FF2B5EF4-FFF2-40B4-BE49-F238E27FC236}">
                  <a16:creationId xmlns:a16="http://schemas.microsoft.com/office/drawing/2014/main" id="{65E271D5-AB9F-474B-8E2E-B2862A6DBC82}"/>
                </a:ext>
              </a:extLst>
            </p:cNvPr>
            <p:cNvCxnSpPr>
              <a:cxnSpLocks/>
              <a:stCxn id="132" idx="1"/>
            </p:cNvCxnSpPr>
            <p:nvPr/>
          </p:nvCxnSpPr>
          <p:spPr>
            <a:xfrm flipH="1" flipV="1">
              <a:off x="4572004" y="4505503"/>
              <a:ext cx="564746" cy="17085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4" name="直線コネクタ 143">
              <a:extLst>
                <a:ext uri="{FF2B5EF4-FFF2-40B4-BE49-F238E27FC236}">
                  <a16:creationId xmlns:a16="http://schemas.microsoft.com/office/drawing/2014/main" id="{2585FD22-2FE4-DD48-9F10-CA805E4AE2D6}"/>
                </a:ext>
              </a:extLst>
            </p:cNvPr>
            <p:cNvCxnSpPr>
              <a:cxnSpLocks/>
              <a:endCxn id="130" idx="4"/>
            </p:cNvCxnSpPr>
            <p:nvPr/>
          </p:nvCxnSpPr>
          <p:spPr>
            <a:xfrm flipH="1" flipV="1">
              <a:off x="4851187" y="4271587"/>
              <a:ext cx="773194" cy="2260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45" name="直線コネクタ 144">
              <a:extLst>
                <a:ext uri="{FF2B5EF4-FFF2-40B4-BE49-F238E27FC236}">
                  <a16:creationId xmlns:a16="http://schemas.microsoft.com/office/drawing/2014/main" id="{56C2E4A5-305A-D641-A1BD-E79F65995334}"/>
                </a:ext>
              </a:extLst>
            </p:cNvPr>
            <p:cNvCxnSpPr>
              <a:cxnSpLocks/>
              <a:stCxn id="127" idx="2"/>
              <a:endCxn id="132" idx="1"/>
            </p:cNvCxnSpPr>
            <p:nvPr/>
          </p:nvCxnSpPr>
          <p:spPr>
            <a:xfrm flipH="1">
              <a:off x="5136750" y="4497675"/>
              <a:ext cx="500386" cy="178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146" name="直線コネクタ 145">
              <a:extLst>
                <a:ext uri="{FF2B5EF4-FFF2-40B4-BE49-F238E27FC236}">
                  <a16:creationId xmlns:a16="http://schemas.microsoft.com/office/drawing/2014/main" id="{51FB267A-8A9A-D346-91CF-38102CF1F397}"/>
                </a:ext>
              </a:extLst>
            </p:cNvPr>
            <p:cNvCxnSpPr>
              <a:cxnSpLocks/>
              <a:stCxn id="127" idx="3"/>
              <a:endCxn id="129" idx="1"/>
            </p:cNvCxnSpPr>
            <p:nvPr/>
          </p:nvCxnSpPr>
          <p:spPr>
            <a:xfrm>
              <a:off x="5916321" y="4731591"/>
              <a:ext cx="0" cy="4047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47" name="直線コネクタ 146">
              <a:extLst>
                <a:ext uri="{FF2B5EF4-FFF2-40B4-BE49-F238E27FC236}">
                  <a16:creationId xmlns:a16="http://schemas.microsoft.com/office/drawing/2014/main" id="{54FB8305-0091-894C-B9ED-BF470BE9CCE5}"/>
                </a:ext>
              </a:extLst>
            </p:cNvPr>
            <p:cNvCxnSpPr>
              <a:cxnSpLocks/>
              <a:stCxn id="132" idx="3"/>
              <a:endCxn id="129" idx="2"/>
            </p:cNvCxnSpPr>
            <p:nvPr/>
          </p:nvCxnSpPr>
          <p:spPr>
            <a:xfrm>
              <a:off x="5136750" y="5144194"/>
              <a:ext cx="500386" cy="226089"/>
            </a:xfrm>
            <a:prstGeom prst="line">
              <a:avLst/>
            </a:prstGeom>
          </p:spPr>
          <p:style>
            <a:lnRef idx="2">
              <a:schemeClr val="accent1"/>
            </a:lnRef>
            <a:fillRef idx="0">
              <a:schemeClr val="accent1"/>
            </a:fillRef>
            <a:effectRef idx="1">
              <a:schemeClr val="accent1"/>
            </a:effectRef>
            <a:fontRef idx="minor">
              <a:schemeClr val="tx1"/>
            </a:fontRef>
          </p:style>
        </p:cxnSp>
        <p:cxnSp>
          <p:nvCxnSpPr>
            <p:cNvPr id="148" name="直線コネクタ 147">
              <a:extLst>
                <a:ext uri="{FF2B5EF4-FFF2-40B4-BE49-F238E27FC236}">
                  <a16:creationId xmlns:a16="http://schemas.microsoft.com/office/drawing/2014/main" id="{47C20722-7027-BB42-B5D7-623F011C1FB1}"/>
                </a:ext>
              </a:extLst>
            </p:cNvPr>
            <p:cNvCxnSpPr>
              <a:cxnSpLocks/>
              <a:stCxn id="131" idx="4"/>
              <a:endCxn id="129" idx="2"/>
            </p:cNvCxnSpPr>
            <p:nvPr/>
          </p:nvCxnSpPr>
          <p:spPr>
            <a:xfrm flipV="1">
              <a:off x="4851187" y="5370283"/>
              <a:ext cx="785949" cy="233919"/>
            </a:xfrm>
            <a:prstGeom prst="line">
              <a:avLst/>
            </a:prstGeom>
          </p:spPr>
          <p:style>
            <a:lnRef idx="2">
              <a:schemeClr val="accent1"/>
            </a:lnRef>
            <a:fillRef idx="0">
              <a:schemeClr val="accent1"/>
            </a:fillRef>
            <a:effectRef idx="1">
              <a:schemeClr val="accent1"/>
            </a:effectRef>
            <a:fontRef idx="minor">
              <a:schemeClr val="tx1"/>
            </a:fontRef>
          </p:style>
        </p:cxnSp>
        <p:sp>
          <p:nvSpPr>
            <p:cNvPr id="149" name="テキスト ボックス 148">
              <a:extLst>
                <a:ext uri="{FF2B5EF4-FFF2-40B4-BE49-F238E27FC236}">
                  <a16:creationId xmlns:a16="http://schemas.microsoft.com/office/drawing/2014/main" id="{6C51CF83-9256-EC45-B3ED-4F1CE02E9ACB}"/>
                </a:ext>
              </a:extLst>
            </p:cNvPr>
            <p:cNvSpPr txBox="1"/>
            <p:nvPr/>
          </p:nvSpPr>
          <p:spPr>
            <a:xfrm>
              <a:off x="3396551" y="4744083"/>
              <a:ext cx="2350900" cy="400110"/>
            </a:xfrm>
            <a:prstGeom prst="rect">
              <a:avLst/>
            </a:prstGeom>
            <a:noFill/>
          </p:spPr>
          <p:txBody>
            <a:bodyPr wrap="none" rtlCol="0">
              <a:spAutoFit/>
            </a:bodyPr>
            <a:lstStyle/>
            <a:p>
              <a:pPr algn="ctr"/>
              <a:r>
                <a:rPr kumimoji="1" lang="en-US" altLang="ja-JP" sz="2000" b="1" dirty="0" err="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PtoP</a:t>
              </a: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ネットワーク</a:t>
              </a:r>
            </a:p>
          </p:txBody>
        </p:sp>
        <p:sp>
          <p:nvSpPr>
            <p:cNvPr id="150" name="テキスト ボックス 149">
              <a:extLst>
                <a:ext uri="{FF2B5EF4-FFF2-40B4-BE49-F238E27FC236}">
                  <a16:creationId xmlns:a16="http://schemas.microsoft.com/office/drawing/2014/main" id="{AEAAD640-D3F2-4E40-9A38-F93BAB723809}"/>
                </a:ext>
              </a:extLst>
            </p:cNvPr>
            <p:cNvSpPr txBox="1"/>
            <p:nvPr/>
          </p:nvSpPr>
          <p:spPr>
            <a:xfrm>
              <a:off x="851276" y="6306363"/>
              <a:ext cx="7441461" cy="276999"/>
            </a:xfrm>
            <a:prstGeom prst="rect">
              <a:avLst/>
            </a:prstGeom>
            <a:noFill/>
          </p:spPr>
          <p:txBody>
            <a:bodyPr wrap="none" rtlCol="0">
              <a:spAutoFit/>
            </a:bodyPr>
            <a:lstStyle/>
            <a:p>
              <a:pPr algn="ctr"/>
              <a:r>
                <a:rPr kumimoji="1" lang="en-US" altLang="ja-JP" sz="1200" b="1" dirty="0" err="1">
                  <a:solidFill>
                    <a:schemeClr val="accent6">
                      <a:lumMod val="75000"/>
                    </a:schemeClr>
                  </a:solidFill>
                  <a:latin typeface="Meiryo" panose="020B0604030504040204" pitchFamily="34" charset="-128"/>
                  <a:ea typeface="Meiryo" panose="020B0604030504040204" pitchFamily="34" charset="-128"/>
                </a:rPr>
                <a:t>PtoP</a:t>
              </a:r>
              <a:r>
                <a:rPr kumimoji="1" lang="ja-JP" altLang="en-US" sz="1200" b="1">
                  <a:solidFill>
                    <a:schemeClr val="accent6">
                      <a:lumMod val="75000"/>
                    </a:schemeClr>
                  </a:solidFill>
                  <a:latin typeface="Meiryo" panose="020B0604030504040204" pitchFamily="34" charset="-128"/>
                  <a:ea typeface="Meiryo" panose="020B0604030504040204" pitchFamily="34" charset="-128"/>
                </a:rPr>
                <a:t>ネットワーク</a:t>
              </a:r>
              <a:r>
                <a:rPr kumimoji="1" lang="ja-JP" altLang="en-US" sz="1200">
                  <a:solidFill>
                    <a:schemeClr val="accent6">
                      <a:lumMod val="75000"/>
                    </a:schemeClr>
                  </a:solidFill>
                  <a:latin typeface="Meiryo" panose="020B0604030504040204" pitchFamily="34" charset="-128"/>
                  <a:ea typeface="Meiryo" panose="020B0604030504040204" pitchFamily="34" charset="-128"/>
                </a:rPr>
                <a:t>：サーバーやクライアントの関係（主従）を持たず</a:t>
              </a:r>
              <a:r>
                <a:rPr lang="ja-JP" altLang="en-US" sz="1200">
                  <a:solidFill>
                    <a:schemeClr val="accent6">
                      <a:lumMod val="75000"/>
                    </a:schemeClr>
                  </a:solidFill>
                  <a:latin typeface="Meiryo" panose="020B0604030504040204" pitchFamily="34" charset="-128"/>
                  <a:ea typeface="Meiryo" panose="020B0604030504040204" pitchFamily="34" charset="-128"/>
                </a:rPr>
                <a:t>各通信ノードが対等に直接通信する</a:t>
              </a:r>
              <a:endParaRPr kumimoji="1" lang="ja-JP" altLang="en-US" sz="1200">
                <a:solidFill>
                  <a:schemeClr val="accent6">
                    <a:lumMod val="75000"/>
                  </a:schemeClr>
                </a:solidFill>
                <a:latin typeface="Meiryo" panose="020B0604030504040204" pitchFamily="34" charset="-128"/>
                <a:ea typeface="Meiryo" panose="020B0604030504040204" pitchFamily="34" charset="-128"/>
              </a:endParaRPr>
            </a:p>
          </p:txBody>
        </p:sp>
        <p:sp>
          <p:nvSpPr>
            <p:cNvPr id="151" name="テキスト ボックス 150">
              <a:extLst>
                <a:ext uri="{FF2B5EF4-FFF2-40B4-BE49-F238E27FC236}">
                  <a16:creationId xmlns:a16="http://schemas.microsoft.com/office/drawing/2014/main" id="{16FDFC21-AFFF-E145-ACA9-1944C437A578}"/>
                </a:ext>
              </a:extLst>
            </p:cNvPr>
            <p:cNvSpPr txBox="1"/>
            <p:nvPr/>
          </p:nvSpPr>
          <p:spPr>
            <a:xfrm>
              <a:off x="3577623" y="5851944"/>
              <a:ext cx="1980029"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インターネット</a:t>
              </a:r>
            </a:p>
          </p:txBody>
        </p:sp>
      </p:grpSp>
      <p:sp>
        <p:nvSpPr>
          <p:cNvPr id="4" name="正方形/長方形 3">
            <a:extLst>
              <a:ext uri="{FF2B5EF4-FFF2-40B4-BE49-F238E27FC236}">
                <a16:creationId xmlns:a16="http://schemas.microsoft.com/office/drawing/2014/main" id="{8AE14388-D9D6-774C-AB81-D509B5F3E082}"/>
              </a:ext>
            </a:extLst>
          </p:cNvPr>
          <p:cNvSpPr/>
          <p:nvPr/>
        </p:nvSpPr>
        <p:spPr>
          <a:xfrm>
            <a:off x="847386" y="1912271"/>
            <a:ext cx="3646429" cy="615553"/>
          </a:xfrm>
          <a:prstGeom prst="rect">
            <a:avLst/>
          </a:prstGeom>
        </p:spPr>
        <p:txBody>
          <a:bodyPr wrap="square">
            <a:spAutoFit/>
          </a:bodyPr>
          <a:lstStyle/>
          <a:p>
            <a:r>
              <a:rPr lang="ja-JP" altLang="en-US" sz="1600">
                <a:solidFill>
                  <a:srgbClr val="002060"/>
                </a:solidFill>
                <a:latin typeface="Meiryo" panose="020B0604030504040204" pitchFamily="34" charset="-128"/>
                <a:ea typeface="Meiryo" panose="020B0604030504040204" pitchFamily="34" charset="-128"/>
              </a:rPr>
              <a:t>データの改ざんや不正利用が困難な</a:t>
            </a:r>
            <a:endParaRPr lang="en-US" altLang="ja-JP" sz="1600" dirty="0">
              <a:solidFill>
                <a:srgbClr val="002060"/>
              </a:solidFill>
              <a:latin typeface="Meiryo" panose="020B0604030504040204" pitchFamily="34" charset="-128"/>
              <a:ea typeface="Meiryo" panose="020B0604030504040204" pitchFamily="34" charset="-128"/>
            </a:endParaRPr>
          </a:p>
          <a:p>
            <a:r>
              <a:rPr lang="ja-JP" altLang="en-US" b="1">
                <a:solidFill>
                  <a:srgbClr val="002060"/>
                </a:solidFill>
                <a:latin typeface="Meiryo" panose="020B0604030504040204" pitchFamily="34" charset="-128"/>
                <a:ea typeface="Meiryo" panose="020B0604030504040204" pitchFamily="34" charset="-128"/>
              </a:rPr>
              <a:t>安全にデータを記録できる技術</a:t>
            </a:r>
          </a:p>
        </p:txBody>
      </p:sp>
      <p:sp>
        <p:nvSpPr>
          <p:cNvPr id="5" name="右矢印 4">
            <a:extLst>
              <a:ext uri="{FF2B5EF4-FFF2-40B4-BE49-F238E27FC236}">
                <a16:creationId xmlns:a16="http://schemas.microsoft.com/office/drawing/2014/main" id="{AA0A4451-DEEC-2443-828C-AA848F89F4D2}"/>
              </a:ext>
            </a:extLst>
          </p:cNvPr>
          <p:cNvSpPr/>
          <p:nvPr/>
        </p:nvSpPr>
        <p:spPr>
          <a:xfrm>
            <a:off x="4343401" y="2014136"/>
            <a:ext cx="434340" cy="37630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13661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ppt_x"/>
                                          </p:val>
                                        </p:tav>
                                        <p:tav tm="100000">
                                          <p:val>
                                            <p:strVal val="#ppt_x"/>
                                          </p:val>
                                        </p:tav>
                                      </p:tavLst>
                                    </p:anim>
                                    <p:anim calcmode="lin" valueType="num">
                                      <p:cBhvr additive="base">
                                        <p:cTn id="8" dur="500" fill="hold"/>
                                        <p:tgtEl>
                                          <p:spTgt spid="8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2A1B69-39E1-3C40-BBD4-47430C511D29}"/>
              </a:ext>
            </a:extLst>
          </p:cNvPr>
          <p:cNvSpPr>
            <a:spLocks noGrp="1"/>
          </p:cNvSpPr>
          <p:nvPr>
            <p:ph type="title"/>
          </p:nvPr>
        </p:nvSpPr>
        <p:spPr/>
        <p:txBody>
          <a:bodyPr/>
          <a:lstStyle/>
          <a:p>
            <a:r>
              <a:rPr kumimoji="1" lang="ja-JP" altLang="en-US"/>
              <a:t>ブロックチェーンの階層</a:t>
            </a:r>
          </a:p>
        </p:txBody>
      </p:sp>
      <p:sp>
        <p:nvSpPr>
          <p:cNvPr id="3" name="スライド番号プレースホルダー 2">
            <a:extLst>
              <a:ext uri="{FF2B5EF4-FFF2-40B4-BE49-F238E27FC236}">
                <a16:creationId xmlns:a16="http://schemas.microsoft.com/office/drawing/2014/main" id="{7E9A7D45-BE16-0047-9032-7662FCED62B8}"/>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196</a:t>
            </a:fld>
            <a:endParaRPr kumimoji="1" lang="ja-JP" altLang="en-US"/>
          </a:p>
        </p:txBody>
      </p:sp>
      <p:sp>
        <p:nvSpPr>
          <p:cNvPr id="75" name="正方形/長方形 74">
            <a:extLst>
              <a:ext uri="{FF2B5EF4-FFF2-40B4-BE49-F238E27FC236}">
                <a16:creationId xmlns:a16="http://schemas.microsoft.com/office/drawing/2014/main" id="{D1D4E7A6-CAF9-DF4D-9C73-27E24FC639A0}"/>
              </a:ext>
            </a:extLst>
          </p:cNvPr>
          <p:cNvSpPr/>
          <p:nvPr/>
        </p:nvSpPr>
        <p:spPr>
          <a:xfrm>
            <a:off x="730045" y="3808125"/>
            <a:ext cx="7683910" cy="277523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円/楕円 65">
            <a:extLst>
              <a:ext uri="{FF2B5EF4-FFF2-40B4-BE49-F238E27FC236}">
                <a16:creationId xmlns:a16="http://schemas.microsoft.com/office/drawing/2014/main" id="{DFC4A5B9-DAF4-AD47-A02E-89281ACFC4AC}"/>
              </a:ext>
            </a:extLst>
          </p:cNvPr>
          <p:cNvSpPr/>
          <p:nvPr/>
        </p:nvSpPr>
        <p:spPr>
          <a:xfrm>
            <a:off x="2507734" y="4053351"/>
            <a:ext cx="4128532" cy="2194039"/>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柱 4">
            <a:extLst>
              <a:ext uri="{FF2B5EF4-FFF2-40B4-BE49-F238E27FC236}">
                <a16:creationId xmlns:a16="http://schemas.microsoft.com/office/drawing/2014/main" id="{18847422-D581-2D47-AB83-D3D6DC53DC7F}"/>
              </a:ext>
            </a:extLst>
          </p:cNvPr>
          <p:cNvSpPr/>
          <p:nvPr/>
        </p:nvSpPr>
        <p:spPr>
          <a:xfrm>
            <a:off x="2961253" y="4271586"/>
            <a:ext cx="558370" cy="467833"/>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柱 5">
            <a:extLst>
              <a:ext uri="{FF2B5EF4-FFF2-40B4-BE49-F238E27FC236}">
                <a16:creationId xmlns:a16="http://schemas.microsoft.com/office/drawing/2014/main" id="{FEC26738-F545-E84E-B287-9B05BEA90F85}"/>
              </a:ext>
            </a:extLst>
          </p:cNvPr>
          <p:cNvSpPr/>
          <p:nvPr/>
        </p:nvSpPr>
        <p:spPr>
          <a:xfrm>
            <a:off x="5637136" y="4263758"/>
            <a:ext cx="558370" cy="467833"/>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柱 6">
            <a:extLst>
              <a:ext uri="{FF2B5EF4-FFF2-40B4-BE49-F238E27FC236}">
                <a16:creationId xmlns:a16="http://schemas.microsoft.com/office/drawing/2014/main" id="{8CD5257B-D8B7-7642-AAC6-F84BC02C608D}"/>
              </a:ext>
            </a:extLst>
          </p:cNvPr>
          <p:cNvSpPr/>
          <p:nvPr/>
        </p:nvSpPr>
        <p:spPr>
          <a:xfrm>
            <a:off x="2961253" y="5144194"/>
            <a:ext cx="558370" cy="467833"/>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柱 7">
            <a:extLst>
              <a:ext uri="{FF2B5EF4-FFF2-40B4-BE49-F238E27FC236}">
                <a16:creationId xmlns:a16="http://schemas.microsoft.com/office/drawing/2014/main" id="{5A5698A9-3853-A647-9B56-1F177412E153}"/>
              </a:ext>
            </a:extLst>
          </p:cNvPr>
          <p:cNvSpPr/>
          <p:nvPr/>
        </p:nvSpPr>
        <p:spPr>
          <a:xfrm>
            <a:off x="5637136" y="5136366"/>
            <a:ext cx="558370" cy="467833"/>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柱 8">
            <a:extLst>
              <a:ext uri="{FF2B5EF4-FFF2-40B4-BE49-F238E27FC236}">
                <a16:creationId xmlns:a16="http://schemas.microsoft.com/office/drawing/2014/main" id="{F59D1EED-05B1-204B-A96B-4E4BCBC97A5A}"/>
              </a:ext>
            </a:extLst>
          </p:cNvPr>
          <p:cNvSpPr/>
          <p:nvPr/>
        </p:nvSpPr>
        <p:spPr>
          <a:xfrm>
            <a:off x="4292817" y="4037670"/>
            <a:ext cx="558370" cy="467833"/>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柱 9">
            <a:extLst>
              <a:ext uri="{FF2B5EF4-FFF2-40B4-BE49-F238E27FC236}">
                <a16:creationId xmlns:a16="http://schemas.microsoft.com/office/drawing/2014/main" id="{6EFE5A59-A764-CD43-93B5-837DE31D6312}"/>
              </a:ext>
            </a:extLst>
          </p:cNvPr>
          <p:cNvSpPr/>
          <p:nvPr/>
        </p:nvSpPr>
        <p:spPr>
          <a:xfrm>
            <a:off x="4292817" y="5370285"/>
            <a:ext cx="558370" cy="467833"/>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柱 11">
            <a:extLst>
              <a:ext uri="{FF2B5EF4-FFF2-40B4-BE49-F238E27FC236}">
                <a16:creationId xmlns:a16="http://schemas.microsoft.com/office/drawing/2014/main" id="{23C75C7D-0305-BF41-A229-676C5BB71183}"/>
              </a:ext>
            </a:extLst>
          </p:cNvPr>
          <p:cNvSpPr/>
          <p:nvPr/>
        </p:nvSpPr>
        <p:spPr>
          <a:xfrm>
            <a:off x="4857565" y="4676361"/>
            <a:ext cx="558370" cy="467833"/>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柱 12">
            <a:extLst>
              <a:ext uri="{FF2B5EF4-FFF2-40B4-BE49-F238E27FC236}">
                <a16:creationId xmlns:a16="http://schemas.microsoft.com/office/drawing/2014/main" id="{977FD36A-57DC-7043-B5E0-C5219B0A4879}"/>
              </a:ext>
            </a:extLst>
          </p:cNvPr>
          <p:cNvSpPr/>
          <p:nvPr/>
        </p:nvSpPr>
        <p:spPr>
          <a:xfrm>
            <a:off x="3728070" y="4676361"/>
            <a:ext cx="558370" cy="467833"/>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 name="直線コネクタ 14">
            <a:extLst>
              <a:ext uri="{FF2B5EF4-FFF2-40B4-BE49-F238E27FC236}">
                <a16:creationId xmlns:a16="http://schemas.microsoft.com/office/drawing/2014/main" id="{1E11F44B-5B04-BC40-94A0-626CF6D680D8}"/>
              </a:ext>
            </a:extLst>
          </p:cNvPr>
          <p:cNvCxnSpPr>
            <a:stCxn id="9" idx="2"/>
            <a:endCxn id="5" idx="4"/>
          </p:cNvCxnSpPr>
          <p:nvPr/>
        </p:nvCxnSpPr>
        <p:spPr>
          <a:xfrm flipH="1">
            <a:off x="3519623" y="4271587"/>
            <a:ext cx="773194" cy="2339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直線コネクタ 15">
            <a:extLst>
              <a:ext uri="{FF2B5EF4-FFF2-40B4-BE49-F238E27FC236}">
                <a16:creationId xmlns:a16="http://schemas.microsoft.com/office/drawing/2014/main" id="{FC16224A-2BFD-1646-82BF-DF21758036C1}"/>
              </a:ext>
            </a:extLst>
          </p:cNvPr>
          <p:cNvCxnSpPr>
            <a:cxnSpLocks/>
            <a:stCxn id="13" idx="1"/>
            <a:endCxn id="5" idx="4"/>
          </p:cNvCxnSpPr>
          <p:nvPr/>
        </p:nvCxnSpPr>
        <p:spPr>
          <a:xfrm flipH="1" flipV="1">
            <a:off x="3519623" y="4505503"/>
            <a:ext cx="487632" cy="17085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直線コネクタ 18">
            <a:extLst>
              <a:ext uri="{FF2B5EF4-FFF2-40B4-BE49-F238E27FC236}">
                <a16:creationId xmlns:a16="http://schemas.microsoft.com/office/drawing/2014/main" id="{48B5A1A4-0DB4-B846-83F1-B97EE6E9279D}"/>
              </a:ext>
            </a:extLst>
          </p:cNvPr>
          <p:cNvCxnSpPr>
            <a:cxnSpLocks/>
            <a:stCxn id="7" idx="1"/>
            <a:endCxn id="5" idx="3"/>
          </p:cNvCxnSpPr>
          <p:nvPr/>
        </p:nvCxnSpPr>
        <p:spPr>
          <a:xfrm flipV="1">
            <a:off x="3240438" y="4739419"/>
            <a:ext cx="0" cy="404775"/>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ADE4C003-D8CC-B941-BAA0-1321A8075A23}"/>
              </a:ext>
            </a:extLst>
          </p:cNvPr>
          <p:cNvCxnSpPr>
            <a:cxnSpLocks/>
            <a:stCxn id="13" idx="3"/>
            <a:endCxn id="7" idx="4"/>
          </p:cNvCxnSpPr>
          <p:nvPr/>
        </p:nvCxnSpPr>
        <p:spPr>
          <a:xfrm flipH="1">
            <a:off x="3519623" y="5144194"/>
            <a:ext cx="487632" cy="233917"/>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直線コネクタ 26">
            <a:extLst>
              <a:ext uri="{FF2B5EF4-FFF2-40B4-BE49-F238E27FC236}">
                <a16:creationId xmlns:a16="http://schemas.microsoft.com/office/drawing/2014/main" id="{8E2540FB-5343-D248-84B7-2D098823BC19}"/>
              </a:ext>
            </a:extLst>
          </p:cNvPr>
          <p:cNvCxnSpPr>
            <a:cxnSpLocks/>
            <a:stCxn id="13" idx="1"/>
            <a:endCxn id="9" idx="3"/>
          </p:cNvCxnSpPr>
          <p:nvPr/>
        </p:nvCxnSpPr>
        <p:spPr>
          <a:xfrm flipV="1">
            <a:off x="4007255" y="4505503"/>
            <a:ext cx="564747" cy="17085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直線コネクタ 29">
            <a:extLst>
              <a:ext uri="{FF2B5EF4-FFF2-40B4-BE49-F238E27FC236}">
                <a16:creationId xmlns:a16="http://schemas.microsoft.com/office/drawing/2014/main" id="{E674359A-F0E9-404A-AC04-0551B62C1412}"/>
              </a:ext>
            </a:extLst>
          </p:cNvPr>
          <p:cNvCxnSpPr>
            <a:cxnSpLocks/>
            <a:stCxn id="13" idx="4"/>
            <a:endCxn id="12" idx="2"/>
          </p:cNvCxnSpPr>
          <p:nvPr/>
        </p:nvCxnSpPr>
        <p:spPr>
          <a:xfrm>
            <a:off x="4286440" y="4910278"/>
            <a:ext cx="57112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直線コネクタ 34">
            <a:extLst>
              <a:ext uri="{FF2B5EF4-FFF2-40B4-BE49-F238E27FC236}">
                <a16:creationId xmlns:a16="http://schemas.microsoft.com/office/drawing/2014/main" id="{52307C0C-3915-D047-9F4E-FC4882F0D3BD}"/>
              </a:ext>
            </a:extLst>
          </p:cNvPr>
          <p:cNvCxnSpPr>
            <a:cxnSpLocks/>
            <a:stCxn id="10" idx="2"/>
            <a:endCxn id="7" idx="4"/>
          </p:cNvCxnSpPr>
          <p:nvPr/>
        </p:nvCxnSpPr>
        <p:spPr>
          <a:xfrm flipH="1" flipV="1">
            <a:off x="3519623" y="5378111"/>
            <a:ext cx="773194" cy="226091"/>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直線コネクタ 37">
            <a:extLst>
              <a:ext uri="{FF2B5EF4-FFF2-40B4-BE49-F238E27FC236}">
                <a16:creationId xmlns:a16="http://schemas.microsoft.com/office/drawing/2014/main" id="{8512714A-5B7B-8840-9612-5E53B61BD4D1}"/>
              </a:ext>
            </a:extLst>
          </p:cNvPr>
          <p:cNvCxnSpPr>
            <a:cxnSpLocks/>
            <a:stCxn id="10" idx="1"/>
            <a:endCxn id="13" idx="3"/>
          </p:cNvCxnSpPr>
          <p:nvPr/>
        </p:nvCxnSpPr>
        <p:spPr>
          <a:xfrm flipH="1" flipV="1">
            <a:off x="4007255" y="5144194"/>
            <a:ext cx="564747" cy="226091"/>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直線コネクタ 40">
            <a:extLst>
              <a:ext uri="{FF2B5EF4-FFF2-40B4-BE49-F238E27FC236}">
                <a16:creationId xmlns:a16="http://schemas.microsoft.com/office/drawing/2014/main" id="{D6C5A735-067A-6A4D-8DAC-E3751AF936FF}"/>
              </a:ext>
            </a:extLst>
          </p:cNvPr>
          <p:cNvCxnSpPr>
            <a:cxnSpLocks/>
            <a:stCxn id="12" idx="3"/>
            <a:endCxn id="10" idx="1"/>
          </p:cNvCxnSpPr>
          <p:nvPr/>
        </p:nvCxnSpPr>
        <p:spPr>
          <a:xfrm flipH="1">
            <a:off x="4572002" y="5144194"/>
            <a:ext cx="564748" cy="226091"/>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直線コネクタ 43">
            <a:extLst>
              <a:ext uri="{FF2B5EF4-FFF2-40B4-BE49-F238E27FC236}">
                <a16:creationId xmlns:a16="http://schemas.microsoft.com/office/drawing/2014/main" id="{5E2EED91-1CD9-3542-9309-E15F981A4749}"/>
              </a:ext>
            </a:extLst>
          </p:cNvPr>
          <p:cNvCxnSpPr>
            <a:cxnSpLocks/>
            <a:stCxn id="12" idx="1"/>
          </p:cNvCxnSpPr>
          <p:nvPr/>
        </p:nvCxnSpPr>
        <p:spPr>
          <a:xfrm flipH="1" flipV="1">
            <a:off x="4572004" y="4505503"/>
            <a:ext cx="564746" cy="170858"/>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直線コネクタ 46">
            <a:extLst>
              <a:ext uri="{FF2B5EF4-FFF2-40B4-BE49-F238E27FC236}">
                <a16:creationId xmlns:a16="http://schemas.microsoft.com/office/drawing/2014/main" id="{CCDF8D66-8347-654C-AF09-66BF5A8C7B0E}"/>
              </a:ext>
            </a:extLst>
          </p:cNvPr>
          <p:cNvCxnSpPr>
            <a:cxnSpLocks/>
            <a:endCxn id="9" idx="4"/>
          </p:cNvCxnSpPr>
          <p:nvPr/>
        </p:nvCxnSpPr>
        <p:spPr>
          <a:xfrm flipH="1" flipV="1">
            <a:off x="4851187" y="4271587"/>
            <a:ext cx="773194" cy="226087"/>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直線コネクタ 49">
            <a:extLst>
              <a:ext uri="{FF2B5EF4-FFF2-40B4-BE49-F238E27FC236}">
                <a16:creationId xmlns:a16="http://schemas.microsoft.com/office/drawing/2014/main" id="{213843CD-B56A-EF45-B751-2DEF73D03ECC}"/>
              </a:ext>
            </a:extLst>
          </p:cNvPr>
          <p:cNvCxnSpPr>
            <a:cxnSpLocks/>
            <a:stCxn id="6" idx="2"/>
            <a:endCxn id="12" idx="1"/>
          </p:cNvCxnSpPr>
          <p:nvPr/>
        </p:nvCxnSpPr>
        <p:spPr>
          <a:xfrm flipH="1">
            <a:off x="5136750" y="4497675"/>
            <a:ext cx="500386" cy="1786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直線コネクタ 52">
            <a:extLst>
              <a:ext uri="{FF2B5EF4-FFF2-40B4-BE49-F238E27FC236}">
                <a16:creationId xmlns:a16="http://schemas.microsoft.com/office/drawing/2014/main" id="{4C7B9C19-9B47-7F47-8485-F1DABF397F0D}"/>
              </a:ext>
            </a:extLst>
          </p:cNvPr>
          <p:cNvCxnSpPr>
            <a:cxnSpLocks/>
            <a:stCxn id="6" idx="3"/>
            <a:endCxn id="8" idx="1"/>
          </p:cNvCxnSpPr>
          <p:nvPr/>
        </p:nvCxnSpPr>
        <p:spPr>
          <a:xfrm>
            <a:off x="5916321" y="4731591"/>
            <a:ext cx="0" cy="404775"/>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直線コネクタ 55">
            <a:extLst>
              <a:ext uri="{FF2B5EF4-FFF2-40B4-BE49-F238E27FC236}">
                <a16:creationId xmlns:a16="http://schemas.microsoft.com/office/drawing/2014/main" id="{20B12593-E977-8845-8F0F-4475C594AC9A}"/>
              </a:ext>
            </a:extLst>
          </p:cNvPr>
          <p:cNvCxnSpPr>
            <a:cxnSpLocks/>
            <a:stCxn id="12" idx="3"/>
            <a:endCxn id="8" idx="2"/>
          </p:cNvCxnSpPr>
          <p:nvPr/>
        </p:nvCxnSpPr>
        <p:spPr>
          <a:xfrm>
            <a:off x="5136750" y="5144194"/>
            <a:ext cx="500386" cy="226089"/>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直線コネクタ 58">
            <a:extLst>
              <a:ext uri="{FF2B5EF4-FFF2-40B4-BE49-F238E27FC236}">
                <a16:creationId xmlns:a16="http://schemas.microsoft.com/office/drawing/2014/main" id="{0EE764C5-7994-0A49-B0D1-BF8370E5C72D}"/>
              </a:ext>
            </a:extLst>
          </p:cNvPr>
          <p:cNvCxnSpPr>
            <a:cxnSpLocks/>
            <a:stCxn id="10" idx="4"/>
            <a:endCxn id="8" idx="2"/>
          </p:cNvCxnSpPr>
          <p:nvPr/>
        </p:nvCxnSpPr>
        <p:spPr>
          <a:xfrm flipV="1">
            <a:off x="4851187" y="5370283"/>
            <a:ext cx="785949" cy="233919"/>
          </a:xfrm>
          <a:prstGeom prst="line">
            <a:avLst/>
          </a:prstGeom>
        </p:spPr>
        <p:style>
          <a:lnRef idx="2">
            <a:schemeClr val="accent1"/>
          </a:lnRef>
          <a:fillRef idx="0">
            <a:schemeClr val="accent1"/>
          </a:fillRef>
          <a:effectRef idx="1">
            <a:schemeClr val="accent1"/>
          </a:effectRef>
          <a:fontRef idx="minor">
            <a:schemeClr val="tx1"/>
          </a:fontRef>
        </p:style>
      </p:cxnSp>
      <p:sp>
        <p:nvSpPr>
          <p:cNvPr id="64" name="テキスト ボックス 63">
            <a:extLst>
              <a:ext uri="{FF2B5EF4-FFF2-40B4-BE49-F238E27FC236}">
                <a16:creationId xmlns:a16="http://schemas.microsoft.com/office/drawing/2014/main" id="{96C8E15C-72E5-B84A-B085-0D91FCC9CD39}"/>
              </a:ext>
            </a:extLst>
          </p:cNvPr>
          <p:cNvSpPr txBox="1"/>
          <p:nvPr/>
        </p:nvSpPr>
        <p:spPr>
          <a:xfrm>
            <a:off x="3396551" y="4744083"/>
            <a:ext cx="2350900" cy="400110"/>
          </a:xfrm>
          <a:prstGeom prst="rect">
            <a:avLst/>
          </a:prstGeom>
          <a:noFill/>
        </p:spPr>
        <p:txBody>
          <a:bodyPr wrap="none" rtlCol="0">
            <a:spAutoFit/>
          </a:bodyPr>
          <a:lstStyle/>
          <a:p>
            <a:pPr algn="ctr"/>
            <a:r>
              <a:rPr kumimoji="1" lang="en-US" altLang="ja-JP" sz="2000" b="1" dirty="0" err="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PtoP</a:t>
            </a: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ネットワーク</a:t>
            </a:r>
          </a:p>
        </p:txBody>
      </p:sp>
      <p:sp>
        <p:nvSpPr>
          <p:cNvPr id="67" name="テキスト ボックス 66">
            <a:extLst>
              <a:ext uri="{FF2B5EF4-FFF2-40B4-BE49-F238E27FC236}">
                <a16:creationId xmlns:a16="http://schemas.microsoft.com/office/drawing/2014/main" id="{8E8102E7-6EEF-AB40-B245-CE3BF4DBA76A}"/>
              </a:ext>
            </a:extLst>
          </p:cNvPr>
          <p:cNvSpPr txBox="1"/>
          <p:nvPr/>
        </p:nvSpPr>
        <p:spPr>
          <a:xfrm>
            <a:off x="3577623" y="5851944"/>
            <a:ext cx="1980029"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インターネット</a:t>
            </a:r>
          </a:p>
        </p:txBody>
      </p:sp>
      <p:sp>
        <p:nvSpPr>
          <p:cNvPr id="77" name="テキスト ボックス 76">
            <a:extLst>
              <a:ext uri="{FF2B5EF4-FFF2-40B4-BE49-F238E27FC236}">
                <a16:creationId xmlns:a16="http://schemas.microsoft.com/office/drawing/2014/main" id="{D990DC3C-3FBE-D646-B208-7C819E0CC238}"/>
              </a:ext>
            </a:extLst>
          </p:cNvPr>
          <p:cNvSpPr txBox="1"/>
          <p:nvPr/>
        </p:nvSpPr>
        <p:spPr>
          <a:xfrm>
            <a:off x="730045" y="3910422"/>
            <a:ext cx="2031325" cy="369332"/>
          </a:xfrm>
          <a:prstGeom prst="rect">
            <a:avLst/>
          </a:prstGeom>
          <a:noFill/>
        </p:spPr>
        <p:txBody>
          <a:bodyPr wrap="none" rtlCol="0">
            <a:spAutoFit/>
          </a:bodyPr>
          <a:lstStyle/>
          <a:p>
            <a:r>
              <a:rPr kumimoji="1" lang="ja-JP" altLang="en-US" b="1">
                <a:solidFill>
                  <a:schemeClr val="accent6">
                    <a:lumMod val="75000"/>
                  </a:schemeClr>
                </a:solidFill>
                <a:latin typeface="Meiryo" panose="020B0604030504040204" pitchFamily="34" charset="-128"/>
                <a:ea typeface="Meiryo" panose="020B0604030504040204" pitchFamily="34" charset="-128"/>
              </a:rPr>
              <a:t>ネットワーク基盤</a:t>
            </a:r>
          </a:p>
        </p:txBody>
      </p:sp>
      <p:grpSp>
        <p:nvGrpSpPr>
          <p:cNvPr id="86" name="グループ化 85">
            <a:extLst>
              <a:ext uri="{FF2B5EF4-FFF2-40B4-BE49-F238E27FC236}">
                <a16:creationId xmlns:a16="http://schemas.microsoft.com/office/drawing/2014/main" id="{67793B6B-DCE2-3A4A-BB5E-76F1BA5BCCEF}"/>
              </a:ext>
            </a:extLst>
          </p:cNvPr>
          <p:cNvGrpSpPr/>
          <p:nvPr/>
        </p:nvGrpSpPr>
        <p:grpSpPr>
          <a:xfrm>
            <a:off x="730045" y="1483878"/>
            <a:ext cx="7683910" cy="2338927"/>
            <a:chOff x="730045" y="1483878"/>
            <a:chExt cx="7683910" cy="2338927"/>
          </a:xfrm>
        </p:grpSpPr>
        <p:sp>
          <p:nvSpPr>
            <p:cNvPr id="76" name="正方形/長方形 75">
              <a:extLst>
                <a:ext uri="{FF2B5EF4-FFF2-40B4-BE49-F238E27FC236}">
                  <a16:creationId xmlns:a16="http://schemas.microsoft.com/office/drawing/2014/main" id="{38CA57E1-7FA7-524B-BF27-8BFBDA604F80}"/>
                </a:ext>
              </a:extLst>
            </p:cNvPr>
            <p:cNvSpPr/>
            <p:nvPr/>
          </p:nvSpPr>
          <p:spPr>
            <a:xfrm>
              <a:off x="730045" y="1483878"/>
              <a:ext cx="7683910" cy="233892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2">
                    <a:lumMod val="75000"/>
                  </a:schemeClr>
                </a:solidFill>
                <a:latin typeface="ＭＳ Ｐゴシック"/>
                <a:ea typeface="ＭＳ Ｐゴシック"/>
                <a:cs typeface="ＭＳ Ｐゴシック"/>
              </a:endParaRPr>
            </a:p>
          </p:txBody>
        </p:sp>
        <p:pic>
          <p:nvPicPr>
            <p:cNvPr id="69" name="図 68">
              <a:extLst>
                <a:ext uri="{FF2B5EF4-FFF2-40B4-BE49-F238E27FC236}">
                  <a16:creationId xmlns:a16="http://schemas.microsoft.com/office/drawing/2014/main" id="{BDF8F11F-3570-2749-B697-88B41EFAA13D}"/>
                </a:ext>
                <a:ext uri="{C183D7F6-B498-43B3-948B-1728B52AA6E4}">
                  <adec:decorative xmlns:adec="http://schemas.microsoft.com/office/drawing/2017/decorative" val="1"/>
                </a:ext>
              </a:extLst>
            </p:cNvPr>
            <p:cNvPicPr>
              <a:picLocks noChangeAspect="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282306" y="1915871"/>
              <a:ext cx="556842" cy="556842"/>
            </a:xfrm>
            <a:prstGeom prst="rect">
              <a:avLst/>
            </a:prstGeom>
            <a:effectLst>
              <a:outerShdw blurRad="50800" dist="38100" dir="2700000" algn="tl" rotWithShape="0">
                <a:prstClr val="black">
                  <a:alpha val="40000"/>
                </a:prstClr>
              </a:outerShdw>
            </a:effectLst>
          </p:spPr>
        </p:pic>
        <p:pic>
          <p:nvPicPr>
            <p:cNvPr id="70" name="図 69">
              <a:extLst>
                <a:ext uri="{FF2B5EF4-FFF2-40B4-BE49-F238E27FC236}">
                  <a16:creationId xmlns:a16="http://schemas.microsoft.com/office/drawing/2014/main" id="{CBBB0FF6-EF08-BA4B-852D-A329589EAA6D}"/>
                </a:ext>
              </a:extLst>
            </p:cNvPr>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295632" y="1762721"/>
              <a:ext cx="853059" cy="853059"/>
            </a:xfrm>
            <a:prstGeom prst="rect">
              <a:avLst/>
            </a:prstGeom>
            <a:effectLst>
              <a:outerShdw blurRad="50800" dist="38100" dir="2700000" algn="tl" rotWithShape="0">
                <a:prstClr val="black">
                  <a:alpha val="40000"/>
                </a:prstClr>
              </a:outerShdw>
            </a:effectLst>
          </p:spPr>
        </p:pic>
        <p:sp>
          <p:nvSpPr>
            <p:cNvPr id="71" name="テキスト ボックス 70">
              <a:extLst>
                <a:ext uri="{FF2B5EF4-FFF2-40B4-BE49-F238E27FC236}">
                  <a16:creationId xmlns:a16="http://schemas.microsoft.com/office/drawing/2014/main" id="{93B23266-3488-4747-AF60-F1AD41D68135}"/>
                </a:ext>
              </a:extLst>
            </p:cNvPr>
            <p:cNvSpPr txBox="1"/>
            <p:nvPr/>
          </p:nvSpPr>
          <p:spPr>
            <a:xfrm>
              <a:off x="1280551" y="2774591"/>
              <a:ext cx="1396536" cy="646331"/>
            </a:xfrm>
            <a:prstGeom prst="rect">
              <a:avLst/>
            </a:prstGeom>
            <a:noFill/>
          </p:spPr>
          <p:txBody>
            <a:bodyPr wrap="none" rtlCol="0">
              <a:spAutoFit/>
            </a:bodyPr>
            <a:lstStyle/>
            <a:p>
              <a:pPr marL="285750" indent="-285750">
                <a:buFont typeface="Wingdings" pitchFamily="2" charset="2"/>
                <a:buChar char="Ø"/>
              </a:pPr>
              <a:r>
                <a:rPr kumimoji="1" lang="ja-JP" altLang="en-US" sz="1200">
                  <a:solidFill>
                    <a:schemeClr val="accent2">
                      <a:lumMod val="75000"/>
                    </a:schemeClr>
                  </a:solidFill>
                  <a:latin typeface="Meiryo" panose="020B0604030504040204" pitchFamily="34" charset="-128"/>
                  <a:ea typeface="Meiryo" panose="020B0604030504040204" pitchFamily="34" charset="-128"/>
                </a:rPr>
                <a:t>公開鍵暗号</a:t>
              </a:r>
              <a:endParaRPr kumimoji="1" lang="en-US" altLang="ja-JP" sz="1200" dirty="0">
                <a:solidFill>
                  <a:schemeClr val="accent2">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200">
                  <a:solidFill>
                    <a:schemeClr val="accent2">
                      <a:lumMod val="75000"/>
                    </a:schemeClr>
                  </a:solidFill>
                  <a:latin typeface="Meiryo" panose="020B0604030504040204" pitchFamily="34" charset="-128"/>
                  <a:ea typeface="Meiryo" panose="020B0604030504040204" pitchFamily="34" charset="-128"/>
                </a:rPr>
                <a:t>電子署名</a:t>
              </a:r>
              <a:endParaRPr lang="en-US" altLang="ja-JP" sz="1200" dirty="0">
                <a:solidFill>
                  <a:schemeClr val="accent2">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200">
                  <a:solidFill>
                    <a:schemeClr val="accent2">
                      <a:lumMod val="75000"/>
                    </a:schemeClr>
                  </a:solidFill>
                  <a:latin typeface="Meiryo" panose="020B0604030504040204" pitchFamily="34" charset="-128"/>
                  <a:ea typeface="Meiryo" panose="020B0604030504040204" pitchFamily="34" charset="-128"/>
                </a:rPr>
                <a:t>ハッシュ関数</a:t>
              </a:r>
            </a:p>
          </p:txBody>
        </p:sp>
        <p:sp>
          <p:nvSpPr>
            <p:cNvPr id="72" name="テキスト ボックス 71">
              <a:extLst>
                <a:ext uri="{FF2B5EF4-FFF2-40B4-BE49-F238E27FC236}">
                  <a16:creationId xmlns:a16="http://schemas.microsoft.com/office/drawing/2014/main" id="{CB9C9191-EDF0-6D44-B14D-0E2F8A237FDD}"/>
                </a:ext>
              </a:extLst>
            </p:cNvPr>
            <p:cNvSpPr txBox="1"/>
            <p:nvPr/>
          </p:nvSpPr>
          <p:spPr>
            <a:xfrm>
              <a:off x="4357786" y="2491741"/>
              <a:ext cx="3784593" cy="1292662"/>
            </a:xfrm>
            <a:prstGeom prst="rect">
              <a:avLst/>
            </a:prstGeom>
            <a:noFill/>
          </p:spPr>
          <p:txBody>
            <a:bodyPr wrap="square" rtlCol="0">
              <a:spAutoFit/>
            </a:bodyPr>
            <a:lstStyle/>
            <a:p>
              <a:pPr marL="285750" indent="-285750">
                <a:buFont typeface="Wingdings" pitchFamily="2" charset="2"/>
                <a:buChar char="Ø"/>
              </a:pPr>
              <a:r>
                <a:rPr lang="en" altLang="ja-JP" sz="1200" dirty="0">
                  <a:solidFill>
                    <a:schemeClr val="tx2">
                      <a:lumMod val="75000"/>
                    </a:schemeClr>
                  </a:solidFill>
                  <a:latin typeface="Meiryo" panose="020B0604030504040204" pitchFamily="34" charset="-128"/>
                  <a:ea typeface="Meiryo" panose="020B0604030504040204" pitchFamily="34" charset="-128"/>
                </a:rPr>
                <a:t>Proof of Work</a:t>
              </a:r>
              <a:r>
                <a:rPr lang="ja-JP" altLang="en-US" sz="1200">
                  <a:solidFill>
                    <a:schemeClr val="tx2">
                      <a:lumMod val="75000"/>
                    </a:schemeClr>
                  </a:solidFill>
                  <a:latin typeface="Meiryo" panose="020B0604030504040204" pitchFamily="34" charset="-128"/>
                  <a:ea typeface="Meiryo" panose="020B0604030504040204" pitchFamily="34" charset="-128"/>
                </a:rPr>
                <a:t>　</a:t>
              </a:r>
              <a:endParaRPr lang="en-US" altLang="ja-JP" sz="1200" dirty="0">
                <a:solidFill>
                  <a:schemeClr val="tx2">
                    <a:lumMod val="75000"/>
                  </a:schemeClr>
                </a:solidFill>
                <a:latin typeface="Meiryo" panose="020B0604030504040204" pitchFamily="34" charset="-128"/>
                <a:ea typeface="Meiryo" panose="020B0604030504040204" pitchFamily="34" charset="-128"/>
              </a:endParaRPr>
            </a:p>
            <a:p>
              <a:pPr marL="268288"/>
              <a:r>
                <a:rPr lang="ja-JP" altLang="en-US" sz="800">
                  <a:solidFill>
                    <a:schemeClr val="tx2">
                      <a:lumMod val="75000"/>
                    </a:schemeClr>
                  </a:solidFill>
                  <a:latin typeface="Meiryo" panose="020B0604030504040204" pitchFamily="34" charset="-128"/>
                  <a:ea typeface="Meiryo" panose="020B0604030504040204" pitchFamily="34" charset="-128"/>
                </a:rPr>
                <a:t>コンピュータによる負荷の計算を解くことで、最初に答えを見つけた人が更新権限を得る仕組み</a:t>
              </a:r>
            </a:p>
            <a:p>
              <a:pPr marL="285750" indent="-285750">
                <a:buFont typeface="Wingdings" pitchFamily="2" charset="2"/>
                <a:buChar char="Ø"/>
              </a:pPr>
              <a:r>
                <a:rPr lang="en" altLang="ja-JP" sz="1200" dirty="0">
                  <a:solidFill>
                    <a:schemeClr val="tx2">
                      <a:lumMod val="75000"/>
                    </a:schemeClr>
                  </a:solidFill>
                  <a:latin typeface="Meiryo" panose="020B0604030504040204" pitchFamily="34" charset="-128"/>
                  <a:ea typeface="Meiryo" panose="020B0604030504040204" pitchFamily="34" charset="-128"/>
                </a:rPr>
                <a:t>Proof of Importance</a:t>
              </a:r>
              <a:r>
                <a:rPr lang="ja-JP" altLang="en-US" sz="1200">
                  <a:solidFill>
                    <a:schemeClr val="tx2">
                      <a:lumMod val="75000"/>
                    </a:schemeClr>
                  </a:solidFill>
                  <a:latin typeface="Meiryo" panose="020B0604030504040204" pitchFamily="34" charset="-128"/>
                  <a:ea typeface="Meiryo" panose="020B0604030504040204" pitchFamily="34" charset="-128"/>
                </a:rPr>
                <a:t>　</a:t>
              </a:r>
              <a:endParaRPr lang="en-US" altLang="ja-JP" sz="1200" dirty="0">
                <a:solidFill>
                  <a:schemeClr val="tx2">
                    <a:lumMod val="75000"/>
                  </a:schemeClr>
                </a:solidFill>
                <a:latin typeface="Meiryo" panose="020B0604030504040204" pitchFamily="34" charset="-128"/>
                <a:ea typeface="Meiryo" panose="020B0604030504040204" pitchFamily="34" charset="-128"/>
              </a:endParaRPr>
            </a:p>
            <a:p>
              <a:pPr marL="268288"/>
              <a:r>
                <a:rPr lang="ja-JP" altLang="en-US" sz="800">
                  <a:solidFill>
                    <a:schemeClr val="tx2">
                      <a:lumMod val="75000"/>
                    </a:schemeClr>
                  </a:solidFill>
                  <a:latin typeface="Meiryo" panose="020B0604030504040204" pitchFamily="34" charset="-128"/>
                  <a:ea typeface="Meiryo" panose="020B0604030504040204" pitchFamily="34" charset="-128"/>
                </a:rPr>
                <a:t>過去の取引情報から、データ授受のハブとしての重要性がより高い人（より多くの取引を行っている人など）が更新権限者となる仕組み</a:t>
              </a:r>
            </a:p>
            <a:p>
              <a:pPr marL="285750" indent="-285750">
                <a:buFont typeface="Wingdings" pitchFamily="2" charset="2"/>
                <a:buChar char="Ø"/>
              </a:pPr>
              <a:r>
                <a:rPr lang="en" altLang="ja-JP" sz="1200" dirty="0">
                  <a:solidFill>
                    <a:schemeClr val="tx2">
                      <a:lumMod val="75000"/>
                    </a:schemeClr>
                  </a:solidFill>
                  <a:latin typeface="Meiryo" panose="020B0604030504040204" pitchFamily="34" charset="-128"/>
                  <a:ea typeface="Meiryo" panose="020B0604030504040204" pitchFamily="34" charset="-128"/>
                </a:rPr>
                <a:t>Proof of Stake</a:t>
              </a:r>
              <a:r>
                <a:rPr lang="ja-JP" altLang="en-US" sz="1200">
                  <a:solidFill>
                    <a:schemeClr val="tx2">
                      <a:lumMod val="75000"/>
                    </a:schemeClr>
                  </a:solidFill>
                  <a:latin typeface="Meiryo" panose="020B0604030504040204" pitchFamily="34" charset="-128"/>
                  <a:ea typeface="Meiryo" panose="020B0604030504040204" pitchFamily="34" charset="-128"/>
                </a:rPr>
                <a:t>　</a:t>
              </a:r>
              <a:endParaRPr lang="en-US" altLang="ja-JP" sz="1200" dirty="0">
                <a:solidFill>
                  <a:schemeClr val="tx2">
                    <a:lumMod val="75000"/>
                  </a:schemeClr>
                </a:solidFill>
                <a:latin typeface="Meiryo" panose="020B0604030504040204" pitchFamily="34" charset="-128"/>
                <a:ea typeface="Meiryo" panose="020B0604030504040204" pitchFamily="34" charset="-128"/>
              </a:endParaRPr>
            </a:p>
            <a:p>
              <a:pPr marL="268288"/>
              <a:r>
                <a:rPr lang="ja-JP" altLang="en-US" sz="800">
                  <a:solidFill>
                    <a:schemeClr val="tx2">
                      <a:lumMod val="75000"/>
                    </a:schemeClr>
                  </a:solidFill>
                  <a:latin typeface="Meiryo" panose="020B0604030504040204" pitchFamily="34" charset="-128"/>
                  <a:ea typeface="Meiryo" panose="020B0604030504040204" pitchFamily="34" charset="-128"/>
                </a:rPr>
                <a:t>より多くのコインを持っている人が更新権限者となる仕組み</a:t>
              </a:r>
              <a:endParaRPr kumimoji="1" lang="ja-JP" altLang="en-US" sz="800">
                <a:solidFill>
                  <a:schemeClr val="tx2">
                    <a:lumMod val="75000"/>
                  </a:schemeClr>
                </a:solidFill>
                <a:latin typeface="Meiryo" panose="020B0604030504040204" pitchFamily="34" charset="-128"/>
                <a:ea typeface="Meiryo" panose="020B0604030504040204" pitchFamily="34" charset="-128"/>
              </a:endParaRPr>
            </a:p>
          </p:txBody>
        </p:sp>
        <p:sp>
          <p:nvSpPr>
            <p:cNvPr id="73" name="テキスト ボックス 72">
              <a:extLst>
                <a:ext uri="{FF2B5EF4-FFF2-40B4-BE49-F238E27FC236}">
                  <a16:creationId xmlns:a16="http://schemas.microsoft.com/office/drawing/2014/main" id="{376A815C-BA0D-F646-B2A0-85B60D213B3C}"/>
                </a:ext>
              </a:extLst>
            </p:cNvPr>
            <p:cNvSpPr txBox="1"/>
            <p:nvPr/>
          </p:nvSpPr>
          <p:spPr>
            <a:xfrm>
              <a:off x="5086537" y="1968274"/>
              <a:ext cx="2518638" cy="523220"/>
            </a:xfrm>
            <a:prstGeom prst="rect">
              <a:avLst/>
            </a:prstGeom>
            <a:noFill/>
          </p:spPr>
          <p:txBody>
            <a:bodyPr wrap="none" rtlCol="0">
              <a:spAutoFit/>
            </a:bodyPr>
            <a:lstStyle/>
            <a:p>
              <a:r>
                <a:rPr kumimoji="1" lang="ja-JP" altLang="en-US" sz="1400" b="1">
                  <a:solidFill>
                    <a:schemeClr val="tx2">
                      <a:lumMod val="75000"/>
                    </a:schemeClr>
                  </a:solidFill>
                  <a:latin typeface="Meiryo" panose="020B0604030504040204" pitchFamily="34" charset="-128"/>
                  <a:ea typeface="Meiryo" panose="020B0604030504040204" pitchFamily="34" charset="-128"/>
                </a:rPr>
                <a:t>コンセンサス・アルゴリズム</a:t>
              </a:r>
              <a:endParaRPr kumimoji="1" lang="en-US" altLang="ja-JP" sz="1400" b="1" dirty="0">
                <a:solidFill>
                  <a:schemeClr val="tx2">
                    <a:lumMod val="75000"/>
                  </a:schemeClr>
                </a:solidFill>
                <a:latin typeface="Meiryo" panose="020B0604030504040204" pitchFamily="34" charset="-128"/>
                <a:ea typeface="Meiryo" panose="020B0604030504040204" pitchFamily="34" charset="-128"/>
              </a:endParaRPr>
            </a:p>
            <a:p>
              <a:r>
                <a:rPr lang="ja-JP" altLang="en-US" sz="1400">
                  <a:solidFill>
                    <a:schemeClr val="tx2">
                      <a:lumMod val="75000"/>
                    </a:schemeClr>
                  </a:solidFill>
                  <a:latin typeface="Meiryo" panose="020B0604030504040204" pitchFamily="34" charset="-128"/>
                  <a:ea typeface="Meiryo" panose="020B0604030504040204" pitchFamily="34" charset="-128"/>
                </a:rPr>
                <a:t>合意形成のメカニズム</a:t>
              </a:r>
              <a:endParaRPr kumimoji="1" lang="ja-JP" altLang="en-US" sz="1400">
                <a:solidFill>
                  <a:schemeClr val="tx2">
                    <a:lumMod val="75000"/>
                  </a:schemeClr>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4F00B982-55E3-EF4A-A980-35D38BA3712F}"/>
                </a:ext>
              </a:extLst>
            </p:cNvPr>
            <p:cNvSpPr txBox="1"/>
            <p:nvPr/>
          </p:nvSpPr>
          <p:spPr>
            <a:xfrm>
              <a:off x="1926644" y="1976710"/>
              <a:ext cx="2159566" cy="523220"/>
            </a:xfrm>
            <a:prstGeom prst="rect">
              <a:avLst/>
            </a:prstGeom>
            <a:noFill/>
          </p:spPr>
          <p:txBody>
            <a:bodyPr wrap="none" rtlCol="0">
              <a:spAutoFit/>
            </a:bodyPr>
            <a:lstStyle/>
            <a:p>
              <a:r>
                <a:rPr kumimoji="1" lang="ja-JP" altLang="en-US" sz="1400" b="1">
                  <a:solidFill>
                    <a:schemeClr val="accent2">
                      <a:lumMod val="75000"/>
                    </a:schemeClr>
                  </a:solidFill>
                  <a:latin typeface="Meiryo" panose="020B0604030504040204" pitchFamily="34" charset="-128"/>
                  <a:ea typeface="Meiryo" panose="020B0604030504040204" pitchFamily="34" charset="-128"/>
                </a:rPr>
                <a:t>暗号化技術</a:t>
              </a:r>
              <a:endParaRPr kumimoji="1" lang="en-US" altLang="ja-JP" sz="1400" b="1" dirty="0">
                <a:solidFill>
                  <a:schemeClr val="accent2">
                    <a:lumMod val="75000"/>
                  </a:schemeClr>
                </a:solidFill>
                <a:latin typeface="Meiryo" panose="020B0604030504040204" pitchFamily="34" charset="-128"/>
                <a:ea typeface="Meiryo" panose="020B0604030504040204" pitchFamily="34" charset="-128"/>
              </a:endParaRPr>
            </a:p>
            <a:p>
              <a:r>
                <a:rPr lang="ja-JP" altLang="en-US" sz="1400">
                  <a:solidFill>
                    <a:schemeClr val="accent2">
                      <a:lumMod val="75000"/>
                    </a:schemeClr>
                  </a:solidFill>
                  <a:latin typeface="Meiryo" panose="020B0604030504040204" pitchFamily="34" charset="-128"/>
                  <a:ea typeface="Meiryo" panose="020B0604030504040204" pitchFamily="34" charset="-128"/>
                </a:rPr>
                <a:t>偽造防止と匿名性の確保</a:t>
              </a:r>
              <a:endParaRPr kumimoji="1" lang="ja-JP" altLang="en-US" sz="1400">
                <a:solidFill>
                  <a:schemeClr val="accent2">
                    <a:lumMod val="75000"/>
                  </a:schemeClr>
                </a:solidFill>
                <a:latin typeface="Meiryo" panose="020B0604030504040204" pitchFamily="34" charset="-128"/>
                <a:ea typeface="Meiryo" panose="020B0604030504040204" pitchFamily="34" charset="-128"/>
              </a:endParaRPr>
            </a:p>
          </p:txBody>
        </p:sp>
        <p:sp>
          <p:nvSpPr>
            <p:cNvPr id="78" name="テキスト ボックス 77">
              <a:extLst>
                <a:ext uri="{FF2B5EF4-FFF2-40B4-BE49-F238E27FC236}">
                  <a16:creationId xmlns:a16="http://schemas.microsoft.com/office/drawing/2014/main" id="{D71533AC-6359-BA4B-9318-7C1A4CABC827}"/>
                </a:ext>
              </a:extLst>
            </p:cNvPr>
            <p:cNvSpPr txBox="1"/>
            <p:nvPr/>
          </p:nvSpPr>
          <p:spPr>
            <a:xfrm>
              <a:off x="730045" y="1561629"/>
              <a:ext cx="2492990" cy="369332"/>
            </a:xfrm>
            <a:prstGeom prst="rect">
              <a:avLst/>
            </a:prstGeom>
            <a:noFill/>
          </p:spPr>
          <p:txBody>
            <a:bodyPr wrap="none" rtlCol="0">
              <a:spAutoFit/>
            </a:bodyPr>
            <a:lstStyle/>
            <a:p>
              <a:r>
                <a:rPr kumimoji="1" lang="ja-JP" altLang="en-US" b="1">
                  <a:solidFill>
                    <a:srgbClr val="002060"/>
                  </a:solidFill>
                  <a:latin typeface="Meiryo" panose="020B0604030504040204" pitchFamily="34" charset="-128"/>
                  <a:ea typeface="Meiryo" panose="020B0604030504040204" pitchFamily="34" charset="-128"/>
                </a:rPr>
                <a:t>ブロックチェーン技術</a:t>
              </a:r>
            </a:p>
          </p:txBody>
        </p:sp>
      </p:grpSp>
      <p:grpSp>
        <p:nvGrpSpPr>
          <p:cNvPr id="87" name="グループ化 86">
            <a:extLst>
              <a:ext uri="{FF2B5EF4-FFF2-40B4-BE49-F238E27FC236}">
                <a16:creationId xmlns:a16="http://schemas.microsoft.com/office/drawing/2014/main" id="{08142BFA-7365-6442-9703-4D2274A4A0A0}"/>
              </a:ext>
            </a:extLst>
          </p:cNvPr>
          <p:cNvGrpSpPr/>
          <p:nvPr/>
        </p:nvGrpSpPr>
        <p:grpSpPr>
          <a:xfrm>
            <a:off x="730045" y="811421"/>
            <a:ext cx="7683910" cy="672454"/>
            <a:chOff x="730045" y="811421"/>
            <a:chExt cx="7683910" cy="672454"/>
          </a:xfrm>
        </p:grpSpPr>
        <p:sp>
          <p:nvSpPr>
            <p:cNvPr id="79" name="正方形/長方形 78">
              <a:extLst>
                <a:ext uri="{FF2B5EF4-FFF2-40B4-BE49-F238E27FC236}">
                  <a16:creationId xmlns:a16="http://schemas.microsoft.com/office/drawing/2014/main" id="{30EA491F-6FE3-6944-B090-C68F7A3EB302}"/>
                </a:ext>
              </a:extLst>
            </p:cNvPr>
            <p:cNvSpPr/>
            <p:nvPr/>
          </p:nvSpPr>
          <p:spPr>
            <a:xfrm>
              <a:off x="730045" y="811421"/>
              <a:ext cx="7683910" cy="67245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2">
                    <a:lumMod val="75000"/>
                  </a:schemeClr>
                </a:solidFill>
                <a:latin typeface="ＭＳ Ｐゴシック"/>
                <a:ea typeface="ＭＳ Ｐゴシック"/>
                <a:cs typeface="ＭＳ Ｐゴシック"/>
              </a:endParaRPr>
            </a:p>
          </p:txBody>
        </p:sp>
        <p:sp>
          <p:nvSpPr>
            <p:cNvPr id="80" name="テキスト ボックス 79">
              <a:extLst>
                <a:ext uri="{FF2B5EF4-FFF2-40B4-BE49-F238E27FC236}">
                  <a16:creationId xmlns:a16="http://schemas.microsoft.com/office/drawing/2014/main" id="{B4E77951-C536-B242-BDF8-4C2AD5F87C9B}"/>
                </a:ext>
              </a:extLst>
            </p:cNvPr>
            <p:cNvSpPr txBox="1"/>
            <p:nvPr/>
          </p:nvSpPr>
          <p:spPr>
            <a:xfrm>
              <a:off x="3556337" y="880631"/>
              <a:ext cx="2031325" cy="369332"/>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アプリケーション</a:t>
              </a:r>
            </a:p>
          </p:txBody>
        </p:sp>
        <p:sp>
          <p:nvSpPr>
            <p:cNvPr id="81" name="テキスト ボックス 80">
              <a:extLst>
                <a:ext uri="{FF2B5EF4-FFF2-40B4-BE49-F238E27FC236}">
                  <a16:creationId xmlns:a16="http://schemas.microsoft.com/office/drawing/2014/main" id="{867595A4-B548-0945-9F2A-F6753BAB2A7B}"/>
                </a:ext>
              </a:extLst>
            </p:cNvPr>
            <p:cNvSpPr txBox="1"/>
            <p:nvPr/>
          </p:nvSpPr>
          <p:spPr>
            <a:xfrm>
              <a:off x="2761370" y="1163070"/>
              <a:ext cx="3621504"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 仮想通貨・著作権管理・送金決済・電子投票など</a:t>
              </a:r>
            </a:p>
          </p:txBody>
        </p:sp>
      </p:grpSp>
      <p:grpSp>
        <p:nvGrpSpPr>
          <p:cNvPr id="84" name="グループ化 83">
            <a:extLst>
              <a:ext uri="{FF2B5EF4-FFF2-40B4-BE49-F238E27FC236}">
                <a16:creationId xmlns:a16="http://schemas.microsoft.com/office/drawing/2014/main" id="{1857C337-D198-1842-8A82-BB9C9806A5F6}"/>
              </a:ext>
            </a:extLst>
          </p:cNvPr>
          <p:cNvGrpSpPr/>
          <p:nvPr/>
        </p:nvGrpSpPr>
        <p:grpSpPr>
          <a:xfrm>
            <a:off x="6932246" y="989232"/>
            <a:ext cx="1896673" cy="577418"/>
            <a:chOff x="6932246" y="989232"/>
            <a:chExt cx="1896673" cy="577418"/>
          </a:xfrm>
        </p:grpSpPr>
        <p:sp>
          <p:nvSpPr>
            <p:cNvPr id="82" name="四角形吹き出し 81">
              <a:extLst>
                <a:ext uri="{FF2B5EF4-FFF2-40B4-BE49-F238E27FC236}">
                  <a16:creationId xmlns:a16="http://schemas.microsoft.com/office/drawing/2014/main" id="{033BD67E-F36D-0345-80DE-D9672583A3BD}"/>
                </a:ext>
              </a:extLst>
            </p:cNvPr>
            <p:cNvSpPr/>
            <p:nvPr/>
          </p:nvSpPr>
          <p:spPr>
            <a:xfrm>
              <a:off x="6932246" y="989232"/>
              <a:ext cx="1882878" cy="577418"/>
            </a:xfrm>
            <a:prstGeom prst="wedgeRectCallout">
              <a:avLst>
                <a:gd name="adj1" fmla="val -67830"/>
                <a:gd name="adj2" fmla="val -2866"/>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テキスト ボックス 82">
              <a:extLst>
                <a:ext uri="{FF2B5EF4-FFF2-40B4-BE49-F238E27FC236}">
                  <a16:creationId xmlns:a16="http://schemas.microsoft.com/office/drawing/2014/main" id="{5BBA76CB-F517-2C4C-B311-3288615AB6D8}"/>
                </a:ext>
              </a:extLst>
            </p:cNvPr>
            <p:cNvSpPr txBox="1"/>
            <p:nvPr/>
          </p:nvSpPr>
          <p:spPr>
            <a:xfrm>
              <a:off x="6932246" y="1040154"/>
              <a:ext cx="1896673" cy="461665"/>
            </a:xfrm>
            <a:prstGeom prst="rect">
              <a:avLst/>
            </a:prstGeom>
            <a:noFill/>
          </p:spPr>
          <p:txBody>
            <a:bodyPr wrap="none" rtlCol="0">
              <a:spAutoFit/>
            </a:bodyPr>
            <a:lstStyle/>
            <a:p>
              <a:pPr marL="171450" indent="-171450">
                <a:buFont typeface="Wingdings" pitchFamily="2" charset="2"/>
                <a:buChar char="ü"/>
              </a:pPr>
              <a:r>
                <a:rPr kumimoji="1" lang="ja-JP" altLang="en-US" sz="800">
                  <a:solidFill>
                    <a:schemeClr val="bg1"/>
                  </a:solidFill>
                  <a:latin typeface="Meiryo" panose="020B0604030504040204" pitchFamily="34" charset="-128"/>
                  <a:ea typeface="Meiryo" panose="020B0604030504040204" pitchFamily="34" charset="-128"/>
                </a:rPr>
                <a:t>取引相手の信頼性が保証されない</a:t>
              </a:r>
              <a:endParaRPr kumimoji="1" lang="en-US" altLang="ja-JP" sz="8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800">
                  <a:solidFill>
                    <a:schemeClr val="bg1"/>
                  </a:solidFill>
                  <a:latin typeface="Meiryo" panose="020B0604030504040204" pitchFamily="34" charset="-128"/>
                  <a:ea typeface="Meiryo" panose="020B0604030504040204" pitchFamily="34" charset="-128"/>
                </a:rPr>
                <a:t>取引にコストを掛けられない</a:t>
              </a:r>
              <a:endParaRPr lang="en-US" altLang="ja-JP" sz="8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800">
                  <a:solidFill>
                    <a:schemeClr val="bg1"/>
                  </a:solidFill>
                  <a:latin typeface="Meiryo" panose="020B0604030504040204" pitchFamily="34" charset="-128"/>
                  <a:ea typeface="Meiryo" panose="020B0604030504040204" pitchFamily="34" charset="-128"/>
                </a:rPr>
                <a:t>参加者が多い　など</a:t>
              </a:r>
            </a:p>
          </p:txBody>
        </p:sp>
      </p:grpSp>
      <p:sp>
        <p:nvSpPr>
          <p:cNvPr id="51" name="テキスト ボックス 50">
            <a:extLst>
              <a:ext uri="{FF2B5EF4-FFF2-40B4-BE49-F238E27FC236}">
                <a16:creationId xmlns:a16="http://schemas.microsoft.com/office/drawing/2014/main" id="{2A3839FD-E1E2-8643-8022-35C97F5ECF78}"/>
              </a:ext>
            </a:extLst>
          </p:cNvPr>
          <p:cNvSpPr txBox="1"/>
          <p:nvPr/>
        </p:nvSpPr>
        <p:spPr>
          <a:xfrm>
            <a:off x="851276" y="6306363"/>
            <a:ext cx="7441461" cy="276999"/>
          </a:xfrm>
          <a:prstGeom prst="rect">
            <a:avLst/>
          </a:prstGeom>
          <a:noFill/>
        </p:spPr>
        <p:txBody>
          <a:bodyPr wrap="none" rtlCol="0">
            <a:spAutoFit/>
          </a:bodyPr>
          <a:lstStyle/>
          <a:p>
            <a:pPr algn="ctr"/>
            <a:r>
              <a:rPr kumimoji="1" lang="en-US" altLang="ja-JP" sz="1200" b="1" dirty="0" err="1">
                <a:solidFill>
                  <a:schemeClr val="accent6">
                    <a:lumMod val="75000"/>
                  </a:schemeClr>
                </a:solidFill>
                <a:latin typeface="Meiryo" panose="020B0604030504040204" pitchFamily="34" charset="-128"/>
                <a:ea typeface="Meiryo" panose="020B0604030504040204" pitchFamily="34" charset="-128"/>
              </a:rPr>
              <a:t>PtoP</a:t>
            </a:r>
            <a:r>
              <a:rPr kumimoji="1" lang="ja-JP" altLang="en-US" sz="1200" b="1">
                <a:solidFill>
                  <a:schemeClr val="accent6">
                    <a:lumMod val="75000"/>
                  </a:schemeClr>
                </a:solidFill>
                <a:latin typeface="Meiryo" panose="020B0604030504040204" pitchFamily="34" charset="-128"/>
                <a:ea typeface="Meiryo" panose="020B0604030504040204" pitchFamily="34" charset="-128"/>
              </a:rPr>
              <a:t>ネットワーク</a:t>
            </a:r>
            <a:r>
              <a:rPr kumimoji="1" lang="ja-JP" altLang="en-US" sz="1200">
                <a:solidFill>
                  <a:schemeClr val="accent6">
                    <a:lumMod val="75000"/>
                  </a:schemeClr>
                </a:solidFill>
                <a:latin typeface="Meiryo" panose="020B0604030504040204" pitchFamily="34" charset="-128"/>
                <a:ea typeface="Meiryo" panose="020B0604030504040204" pitchFamily="34" charset="-128"/>
              </a:rPr>
              <a:t>：サーバーやクライアントの関係（主従）を持たず</a:t>
            </a:r>
            <a:r>
              <a:rPr lang="ja-JP" altLang="en-US" sz="1200">
                <a:solidFill>
                  <a:schemeClr val="accent6">
                    <a:lumMod val="75000"/>
                  </a:schemeClr>
                </a:solidFill>
                <a:latin typeface="Meiryo" panose="020B0604030504040204" pitchFamily="34" charset="-128"/>
                <a:ea typeface="Meiryo" panose="020B0604030504040204" pitchFamily="34" charset="-128"/>
              </a:rPr>
              <a:t>各通信ノードが対等に直接通信する</a:t>
            </a:r>
            <a:endParaRPr kumimoji="1" lang="ja-JP" altLang="en-US" sz="120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37945178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グループ化 90">
            <a:extLst>
              <a:ext uri="{FF2B5EF4-FFF2-40B4-BE49-F238E27FC236}">
                <a16:creationId xmlns:a16="http://schemas.microsoft.com/office/drawing/2014/main" id="{CFE000FE-02A6-7E49-AC73-5F2A417B9CE9}"/>
              </a:ext>
            </a:extLst>
          </p:cNvPr>
          <p:cNvGrpSpPr/>
          <p:nvPr/>
        </p:nvGrpSpPr>
        <p:grpSpPr>
          <a:xfrm>
            <a:off x="1060556" y="3196413"/>
            <a:ext cx="1682645" cy="1240702"/>
            <a:chOff x="1060556" y="3339531"/>
            <a:chExt cx="1682645" cy="1240702"/>
          </a:xfrm>
        </p:grpSpPr>
        <p:sp>
          <p:nvSpPr>
            <p:cNvPr id="90" name="フリーフォーム 89">
              <a:extLst>
                <a:ext uri="{FF2B5EF4-FFF2-40B4-BE49-F238E27FC236}">
                  <a16:creationId xmlns:a16="http://schemas.microsoft.com/office/drawing/2014/main" id="{2FA10CEF-A982-B24F-A0B2-E597955C8951}"/>
                </a:ext>
              </a:extLst>
            </p:cNvPr>
            <p:cNvSpPr/>
            <p:nvPr/>
          </p:nvSpPr>
          <p:spPr>
            <a:xfrm>
              <a:off x="2037029" y="3350755"/>
              <a:ext cx="706172" cy="1229478"/>
            </a:xfrm>
            <a:custGeom>
              <a:avLst/>
              <a:gdLst>
                <a:gd name="connsiteX0" fmla="*/ 0 w 718019"/>
                <a:gd name="connsiteY0" fmla="*/ 0 h 1251931"/>
                <a:gd name="connsiteX1" fmla="*/ 6137 w 718019"/>
                <a:gd name="connsiteY1" fmla="*/ 1251931 h 1251931"/>
                <a:gd name="connsiteX2" fmla="*/ 718019 w 718019"/>
                <a:gd name="connsiteY2" fmla="*/ 171834 h 1251931"/>
                <a:gd name="connsiteX3" fmla="*/ 711882 w 718019"/>
                <a:gd name="connsiteY3" fmla="*/ 67506 h 1251931"/>
                <a:gd name="connsiteX4" fmla="*/ 0 w 718019"/>
                <a:gd name="connsiteY4" fmla="*/ 0 h 125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019" h="1251931">
                  <a:moveTo>
                    <a:pt x="0" y="0"/>
                  </a:moveTo>
                  <a:cubicBezTo>
                    <a:pt x="2046" y="417310"/>
                    <a:pt x="4091" y="834621"/>
                    <a:pt x="6137" y="1251931"/>
                  </a:cubicBezTo>
                  <a:lnTo>
                    <a:pt x="718019" y="171834"/>
                  </a:lnTo>
                  <a:lnTo>
                    <a:pt x="711882" y="67506"/>
                  </a:lnTo>
                  <a:lnTo>
                    <a:pt x="0" y="0"/>
                  </a:lnTo>
                  <a:close/>
                </a:path>
              </a:pathLst>
            </a:cu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758C3925-EBD7-2D4F-9A99-8B6C4036B8C6}"/>
                </a:ext>
              </a:extLst>
            </p:cNvPr>
            <p:cNvSpPr/>
            <p:nvPr/>
          </p:nvSpPr>
          <p:spPr>
            <a:xfrm>
              <a:off x="1060556" y="3339531"/>
              <a:ext cx="962550" cy="12407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a:extLst>
                <a:ext uri="{FF2B5EF4-FFF2-40B4-BE49-F238E27FC236}">
                  <a16:creationId xmlns:a16="http://schemas.microsoft.com/office/drawing/2014/main" id="{03A75852-2516-B747-BBE2-1E21F51F8916}"/>
                </a:ext>
              </a:extLst>
            </p:cNvPr>
            <p:cNvSpPr/>
            <p:nvPr/>
          </p:nvSpPr>
          <p:spPr>
            <a:xfrm>
              <a:off x="1115920" y="3699784"/>
              <a:ext cx="864096" cy="17432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a</a:t>
              </a:r>
              <a:endParaRPr kumimoji="1" lang="ja-JP" altLang="en-US" sz="800" dirty="0">
                <a:solidFill>
                  <a:srgbClr val="FFFFFF"/>
                </a:solidFill>
                <a:latin typeface="Meiryo" charset="-128"/>
                <a:ea typeface="Meiryo" charset="-128"/>
                <a:cs typeface="Meiryo" charset="-128"/>
              </a:endParaRPr>
            </a:p>
          </p:txBody>
        </p:sp>
        <p:sp>
          <p:nvSpPr>
            <p:cNvPr id="86" name="正方形/長方形 85">
              <a:extLst>
                <a:ext uri="{FF2B5EF4-FFF2-40B4-BE49-F238E27FC236}">
                  <a16:creationId xmlns:a16="http://schemas.microsoft.com/office/drawing/2014/main" id="{C375ACF3-820C-E843-897B-B1F3F8FCCE4F}"/>
                </a:ext>
              </a:extLst>
            </p:cNvPr>
            <p:cNvSpPr/>
            <p:nvPr/>
          </p:nvSpPr>
          <p:spPr>
            <a:xfrm>
              <a:off x="1115920" y="3900350"/>
              <a:ext cx="864096" cy="17432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b</a:t>
              </a:r>
              <a:endParaRPr kumimoji="1" lang="ja-JP" altLang="en-US" sz="800" dirty="0">
                <a:solidFill>
                  <a:srgbClr val="FFFFFF"/>
                </a:solidFill>
                <a:latin typeface="Meiryo" charset="-128"/>
                <a:ea typeface="Meiryo" charset="-128"/>
                <a:cs typeface="Meiryo" charset="-128"/>
              </a:endParaRPr>
            </a:p>
          </p:txBody>
        </p:sp>
        <p:sp>
          <p:nvSpPr>
            <p:cNvPr id="87" name="正方形/長方形 86">
              <a:extLst>
                <a:ext uri="{FF2B5EF4-FFF2-40B4-BE49-F238E27FC236}">
                  <a16:creationId xmlns:a16="http://schemas.microsoft.com/office/drawing/2014/main" id="{7868FBAE-3D4E-DE46-B1C3-15C0974EB4AF}"/>
                </a:ext>
              </a:extLst>
            </p:cNvPr>
            <p:cNvSpPr/>
            <p:nvPr/>
          </p:nvSpPr>
          <p:spPr>
            <a:xfrm>
              <a:off x="1115920" y="4107999"/>
              <a:ext cx="864096" cy="17432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取引</a:t>
              </a:r>
              <a:r>
                <a:rPr kumimoji="1" lang="en-US" altLang="ja-JP" sz="800" dirty="0">
                  <a:solidFill>
                    <a:srgbClr val="FFFFFF"/>
                  </a:solidFill>
                  <a:latin typeface="Meiryo" charset="-128"/>
                  <a:ea typeface="Meiryo" charset="-128"/>
                  <a:cs typeface="Meiryo" charset="-128"/>
                </a:rPr>
                <a:t> c</a:t>
              </a:r>
              <a:endParaRPr kumimoji="1" lang="ja-JP" altLang="en-US" sz="800" dirty="0">
                <a:solidFill>
                  <a:srgbClr val="FFFFFF"/>
                </a:solidFill>
                <a:latin typeface="Meiryo" charset="-128"/>
                <a:ea typeface="Meiryo" charset="-128"/>
                <a:cs typeface="Meiryo" charset="-128"/>
              </a:endParaRPr>
            </a:p>
          </p:txBody>
        </p:sp>
        <p:sp>
          <p:nvSpPr>
            <p:cNvPr id="88" name="テキスト ボックス 87">
              <a:extLst>
                <a:ext uri="{FF2B5EF4-FFF2-40B4-BE49-F238E27FC236}">
                  <a16:creationId xmlns:a16="http://schemas.microsoft.com/office/drawing/2014/main" id="{A1438374-3952-BF45-BFB7-47EEFB6CE447}"/>
                </a:ext>
              </a:extLst>
            </p:cNvPr>
            <p:cNvSpPr txBox="1"/>
            <p:nvPr/>
          </p:nvSpPr>
          <p:spPr>
            <a:xfrm>
              <a:off x="1356336" y="4280736"/>
              <a:ext cx="377026" cy="246221"/>
            </a:xfrm>
            <a:prstGeom prst="rect">
              <a:avLst/>
            </a:prstGeom>
            <a:noFill/>
          </p:spPr>
          <p:txBody>
            <a:bodyPr wrap="none" rtlCol="0">
              <a:spAutoFit/>
            </a:bodyPr>
            <a:lstStyle/>
            <a:p>
              <a:r>
                <a:rPr kumimoji="1" lang="ja-JP" altLang="en-US" sz="1000">
                  <a:solidFill>
                    <a:schemeClr val="bg1"/>
                  </a:solidFill>
                </a:rPr>
                <a:t>・・・</a:t>
              </a:r>
            </a:p>
          </p:txBody>
        </p:sp>
        <p:sp>
          <p:nvSpPr>
            <p:cNvPr id="89" name="テキスト ボックス 88">
              <a:extLst>
                <a:ext uri="{FF2B5EF4-FFF2-40B4-BE49-F238E27FC236}">
                  <a16:creationId xmlns:a16="http://schemas.microsoft.com/office/drawing/2014/main" id="{5E0F95E2-D858-A24A-9932-787FD5DC7698}"/>
                </a:ext>
              </a:extLst>
            </p:cNvPr>
            <p:cNvSpPr txBox="1"/>
            <p:nvPr/>
          </p:nvSpPr>
          <p:spPr>
            <a:xfrm>
              <a:off x="1060557" y="3397848"/>
              <a:ext cx="960750"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ブロック</a:t>
              </a:r>
            </a:p>
          </p:txBody>
        </p:sp>
      </p:grpSp>
      <p:sp>
        <p:nvSpPr>
          <p:cNvPr id="51" name="円/楕円 50">
            <a:extLst>
              <a:ext uri="{FF2B5EF4-FFF2-40B4-BE49-F238E27FC236}">
                <a16:creationId xmlns:a16="http://schemas.microsoft.com/office/drawing/2014/main" id="{95CFE17E-FE91-3E49-BBE2-D0DB33BDCC3E}"/>
              </a:ext>
            </a:extLst>
          </p:cNvPr>
          <p:cNvSpPr/>
          <p:nvPr/>
        </p:nvSpPr>
        <p:spPr>
          <a:xfrm>
            <a:off x="2902438" y="1251374"/>
            <a:ext cx="3339124" cy="3325633"/>
          </a:xfrm>
          <a:prstGeom prst="ellipse">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環状矢印 78">
            <a:extLst>
              <a:ext uri="{FF2B5EF4-FFF2-40B4-BE49-F238E27FC236}">
                <a16:creationId xmlns:a16="http://schemas.microsoft.com/office/drawing/2014/main" id="{86367C21-4DB6-744B-B086-985B470AEC50}"/>
              </a:ext>
            </a:extLst>
          </p:cNvPr>
          <p:cNvSpPr/>
          <p:nvPr/>
        </p:nvSpPr>
        <p:spPr>
          <a:xfrm rot="13754275">
            <a:off x="2983897" y="1283430"/>
            <a:ext cx="3179949" cy="3205730"/>
          </a:xfrm>
          <a:prstGeom prst="circularArrow">
            <a:avLst>
              <a:gd name="adj1" fmla="val 12500"/>
              <a:gd name="adj2" fmla="val 1142319"/>
              <a:gd name="adj3" fmla="val 20457681"/>
              <a:gd name="adj4" fmla="val 802596"/>
              <a:gd name="adj5" fmla="val 12500"/>
            </a:avLst>
          </a:prstGeom>
          <a:solidFill>
            <a:srgbClr val="FF66FF">
              <a:alpha val="1725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E17BAB6-5FED-C745-8E55-D85BAF3F65D0}"/>
              </a:ext>
            </a:extLst>
          </p:cNvPr>
          <p:cNvSpPr>
            <a:spLocks noGrp="1"/>
          </p:cNvSpPr>
          <p:nvPr>
            <p:ph type="title"/>
          </p:nvPr>
        </p:nvSpPr>
        <p:spPr/>
        <p:txBody>
          <a:bodyPr/>
          <a:lstStyle/>
          <a:p>
            <a:r>
              <a:rPr kumimoji="1" lang="ja-JP" altLang="en-US"/>
              <a:t>ブロックチェーンの仕組み</a:t>
            </a:r>
          </a:p>
        </p:txBody>
      </p:sp>
      <p:sp>
        <p:nvSpPr>
          <p:cNvPr id="3" name="スライド番号プレースホルダー 2">
            <a:extLst>
              <a:ext uri="{FF2B5EF4-FFF2-40B4-BE49-F238E27FC236}">
                <a16:creationId xmlns:a16="http://schemas.microsoft.com/office/drawing/2014/main" id="{580A6F56-813B-9945-90B8-21DA3E92BE78}"/>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197</a:t>
            </a:fld>
            <a:endParaRPr kumimoji="1" lang="ja-JP" altLang="en-US"/>
          </a:p>
        </p:txBody>
      </p:sp>
      <p:grpSp>
        <p:nvGrpSpPr>
          <p:cNvPr id="4" name="図形グループ 39">
            <a:extLst>
              <a:ext uri="{FF2B5EF4-FFF2-40B4-BE49-F238E27FC236}">
                <a16:creationId xmlns:a16="http://schemas.microsoft.com/office/drawing/2014/main" id="{6440DF72-EFCB-064A-A105-9745A66106CC}"/>
              </a:ext>
            </a:extLst>
          </p:cNvPr>
          <p:cNvGrpSpPr/>
          <p:nvPr/>
        </p:nvGrpSpPr>
        <p:grpSpPr>
          <a:xfrm flipH="1">
            <a:off x="4427903" y="858977"/>
            <a:ext cx="291938" cy="625530"/>
            <a:chOff x="1946324" y="4125162"/>
            <a:chExt cx="969964" cy="2007872"/>
          </a:xfrm>
        </p:grpSpPr>
        <p:sp>
          <p:nvSpPr>
            <p:cNvPr id="5" name="円/楕円 4">
              <a:extLst>
                <a:ext uri="{FF2B5EF4-FFF2-40B4-BE49-F238E27FC236}">
                  <a16:creationId xmlns:a16="http://schemas.microsoft.com/office/drawing/2014/main" id="{C966E048-5157-B344-ADC2-6593FB6F827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a:extLst>
                <a:ext uri="{FF2B5EF4-FFF2-40B4-BE49-F238E27FC236}">
                  <a16:creationId xmlns:a16="http://schemas.microsoft.com/office/drawing/2014/main" id="{EAACCB05-4242-5E41-A27C-4C2D165A5D04}"/>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42">
            <a:extLst>
              <a:ext uri="{FF2B5EF4-FFF2-40B4-BE49-F238E27FC236}">
                <a16:creationId xmlns:a16="http://schemas.microsoft.com/office/drawing/2014/main" id="{F3A59E5A-9821-1B43-B05F-4884AD76CDCA}"/>
              </a:ext>
            </a:extLst>
          </p:cNvPr>
          <p:cNvGrpSpPr/>
          <p:nvPr/>
        </p:nvGrpSpPr>
        <p:grpSpPr>
          <a:xfrm flipH="1">
            <a:off x="2756469" y="2248302"/>
            <a:ext cx="291938" cy="625530"/>
            <a:chOff x="1946324" y="4125162"/>
            <a:chExt cx="969964" cy="2007872"/>
          </a:xfrm>
        </p:grpSpPr>
        <p:sp>
          <p:nvSpPr>
            <p:cNvPr id="8" name="円/楕円 7">
              <a:extLst>
                <a:ext uri="{FF2B5EF4-FFF2-40B4-BE49-F238E27FC236}">
                  <a16:creationId xmlns:a16="http://schemas.microsoft.com/office/drawing/2014/main" id="{CEA59DDF-98A0-5B47-A729-D57DD22C488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6060D01C-952B-4A43-8AB1-EC67E11F0DA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45">
            <a:extLst>
              <a:ext uri="{FF2B5EF4-FFF2-40B4-BE49-F238E27FC236}">
                <a16:creationId xmlns:a16="http://schemas.microsoft.com/office/drawing/2014/main" id="{49EE299E-CCAE-CD43-BB29-E68CA9A4B09B}"/>
              </a:ext>
            </a:extLst>
          </p:cNvPr>
          <p:cNvGrpSpPr/>
          <p:nvPr/>
        </p:nvGrpSpPr>
        <p:grpSpPr>
          <a:xfrm flipH="1">
            <a:off x="3534029" y="4006427"/>
            <a:ext cx="291938" cy="625530"/>
            <a:chOff x="1946324" y="4125162"/>
            <a:chExt cx="969964" cy="2007872"/>
          </a:xfrm>
        </p:grpSpPr>
        <p:sp>
          <p:nvSpPr>
            <p:cNvPr id="11" name="円/楕円 10">
              <a:extLst>
                <a:ext uri="{FF2B5EF4-FFF2-40B4-BE49-F238E27FC236}">
                  <a16:creationId xmlns:a16="http://schemas.microsoft.com/office/drawing/2014/main" id="{6B866AA3-C0CE-4744-AAC2-07C09DFED0ED}"/>
                </a:ext>
              </a:extLst>
            </p:cNvPr>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a:extLst>
                <a:ext uri="{FF2B5EF4-FFF2-40B4-BE49-F238E27FC236}">
                  <a16:creationId xmlns:a16="http://schemas.microsoft.com/office/drawing/2014/main" id="{93EAD742-E6F4-8D47-9A33-79B3AB61B28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 name="図形グループ 48">
            <a:extLst>
              <a:ext uri="{FF2B5EF4-FFF2-40B4-BE49-F238E27FC236}">
                <a16:creationId xmlns:a16="http://schemas.microsoft.com/office/drawing/2014/main" id="{C361E7A0-1573-AC4F-9658-A296C8377B50}"/>
              </a:ext>
            </a:extLst>
          </p:cNvPr>
          <p:cNvGrpSpPr/>
          <p:nvPr/>
        </p:nvGrpSpPr>
        <p:grpSpPr>
          <a:xfrm flipH="1">
            <a:off x="5340823" y="4006426"/>
            <a:ext cx="291938" cy="625530"/>
            <a:chOff x="1946324" y="4125162"/>
            <a:chExt cx="969964" cy="2007872"/>
          </a:xfrm>
        </p:grpSpPr>
        <p:sp>
          <p:nvSpPr>
            <p:cNvPr id="14" name="円/楕円 13">
              <a:extLst>
                <a:ext uri="{FF2B5EF4-FFF2-40B4-BE49-F238E27FC236}">
                  <a16:creationId xmlns:a16="http://schemas.microsoft.com/office/drawing/2014/main" id="{7E8FE57E-DD28-EF43-8EE6-E81EAEFCE13A}"/>
                </a:ext>
              </a:extLst>
            </p:cNvPr>
            <p:cNvSpPr/>
            <p:nvPr/>
          </p:nvSpPr>
          <p:spPr>
            <a:xfrm>
              <a:off x="1946324" y="4125162"/>
              <a:ext cx="969962" cy="920750"/>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フローチャート: 論理積ゲート 14">
              <a:extLst>
                <a:ext uri="{FF2B5EF4-FFF2-40B4-BE49-F238E27FC236}">
                  <a16:creationId xmlns:a16="http://schemas.microsoft.com/office/drawing/2014/main" id="{E5B18CA7-4A62-D643-9CBA-A48FE0E23D1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図形グループ 51">
            <a:extLst>
              <a:ext uri="{FF2B5EF4-FFF2-40B4-BE49-F238E27FC236}">
                <a16:creationId xmlns:a16="http://schemas.microsoft.com/office/drawing/2014/main" id="{A3DA41A1-A9C0-3946-908C-18A04335F998}"/>
              </a:ext>
            </a:extLst>
          </p:cNvPr>
          <p:cNvGrpSpPr/>
          <p:nvPr/>
        </p:nvGrpSpPr>
        <p:grpSpPr>
          <a:xfrm flipH="1">
            <a:off x="6095592" y="2248303"/>
            <a:ext cx="291938" cy="625530"/>
            <a:chOff x="1946324" y="4125162"/>
            <a:chExt cx="969964" cy="2007872"/>
          </a:xfrm>
        </p:grpSpPr>
        <p:sp>
          <p:nvSpPr>
            <p:cNvPr id="17" name="円/楕円 16">
              <a:extLst>
                <a:ext uri="{FF2B5EF4-FFF2-40B4-BE49-F238E27FC236}">
                  <a16:creationId xmlns:a16="http://schemas.microsoft.com/office/drawing/2014/main" id="{6857017C-90D9-4F47-8521-27A628B1523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a:extLst>
                <a:ext uri="{FF2B5EF4-FFF2-40B4-BE49-F238E27FC236}">
                  <a16:creationId xmlns:a16="http://schemas.microsoft.com/office/drawing/2014/main" id="{92FF96E2-1429-8248-8FA2-EFFEC6AA7D4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9" name="フローチャート: 複数書類 28">
            <a:extLst>
              <a:ext uri="{FF2B5EF4-FFF2-40B4-BE49-F238E27FC236}">
                <a16:creationId xmlns:a16="http://schemas.microsoft.com/office/drawing/2014/main" id="{7A663CE2-041F-4F49-911D-00E218A88E5D}"/>
              </a:ext>
            </a:extLst>
          </p:cNvPr>
          <p:cNvSpPr/>
          <p:nvPr/>
        </p:nvSpPr>
        <p:spPr>
          <a:xfrm>
            <a:off x="5486792" y="4483587"/>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0" name="フローチャート: 複数書類 29">
            <a:extLst>
              <a:ext uri="{FF2B5EF4-FFF2-40B4-BE49-F238E27FC236}">
                <a16:creationId xmlns:a16="http://schemas.microsoft.com/office/drawing/2014/main" id="{2C7B23E0-E035-F644-87AE-58FDFDA38281}"/>
              </a:ext>
            </a:extLst>
          </p:cNvPr>
          <p:cNvSpPr/>
          <p:nvPr/>
        </p:nvSpPr>
        <p:spPr>
          <a:xfrm>
            <a:off x="6227863" y="2681492"/>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1" name="フローチャート: 複数書類 30">
            <a:extLst>
              <a:ext uri="{FF2B5EF4-FFF2-40B4-BE49-F238E27FC236}">
                <a16:creationId xmlns:a16="http://schemas.microsoft.com/office/drawing/2014/main" id="{5A4FFB09-C91C-0A40-B850-2AEFA7CA6E95}"/>
              </a:ext>
            </a:extLst>
          </p:cNvPr>
          <p:cNvSpPr/>
          <p:nvPr/>
        </p:nvSpPr>
        <p:spPr>
          <a:xfrm>
            <a:off x="3633269" y="4483586"/>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 name="フローチャート: 複数書類 31">
            <a:extLst>
              <a:ext uri="{FF2B5EF4-FFF2-40B4-BE49-F238E27FC236}">
                <a16:creationId xmlns:a16="http://schemas.microsoft.com/office/drawing/2014/main" id="{347F66B7-D674-D947-94F5-0CAF10E79F3C}"/>
              </a:ext>
            </a:extLst>
          </p:cNvPr>
          <p:cNvSpPr/>
          <p:nvPr/>
        </p:nvSpPr>
        <p:spPr>
          <a:xfrm>
            <a:off x="2881297" y="2704491"/>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 name="フローチャート: 複数書類 32">
            <a:extLst>
              <a:ext uri="{FF2B5EF4-FFF2-40B4-BE49-F238E27FC236}">
                <a16:creationId xmlns:a16="http://schemas.microsoft.com/office/drawing/2014/main" id="{A1D84932-C6B4-F744-AA6D-4833B95AC461}"/>
              </a:ext>
            </a:extLst>
          </p:cNvPr>
          <p:cNvSpPr/>
          <p:nvPr/>
        </p:nvSpPr>
        <p:spPr>
          <a:xfrm>
            <a:off x="4572000" y="1316483"/>
            <a:ext cx="473892" cy="479190"/>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BF452D5C-D851-064A-8C65-ADDD5CCC8C65}"/>
              </a:ext>
            </a:extLst>
          </p:cNvPr>
          <p:cNvSpPr/>
          <p:nvPr/>
        </p:nvSpPr>
        <p:spPr>
          <a:xfrm>
            <a:off x="2750219" y="2925495"/>
            <a:ext cx="518933" cy="11469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a:solidFill>
                  <a:srgbClr val="FFFFFF"/>
                </a:solidFill>
                <a:latin typeface="ＭＳ Ｐゴシック"/>
                <a:ea typeface="ＭＳ Ｐゴシック"/>
                <a:cs typeface="ＭＳ Ｐゴシック"/>
              </a:rPr>
              <a:t>ブロック</a:t>
            </a:r>
            <a:r>
              <a:rPr lang="en-US" altLang="ja-JP" sz="600" dirty="0">
                <a:solidFill>
                  <a:srgbClr val="FFFFFF"/>
                </a:solidFill>
                <a:latin typeface="ＭＳ Ｐゴシック"/>
                <a:ea typeface="ＭＳ Ｐゴシック"/>
                <a:cs typeface="ＭＳ Ｐゴシック"/>
              </a:rPr>
              <a:t>A</a:t>
            </a:r>
            <a:endParaRPr kumimoji="1" lang="ja-JP" altLang="en-US" sz="6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B2C7EE87-F1B0-B442-B986-EDB3D391477C}"/>
              </a:ext>
            </a:extLst>
          </p:cNvPr>
          <p:cNvSpPr/>
          <p:nvPr/>
        </p:nvSpPr>
        <p:spPr>
          <a:xfrm>
            <a:off x="4435660" y="1558490"/>
            <a:ext cx="518933" cy="11469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5F420B6C-FC2C-E34B-BE45-37236BDF0980}"/>
              </a:ext>
            </a:extLst>
          </p:cNvPr>
          <p:cNvSpPr/>
          <p:nvPr/>
        </p:nvSpPr>
        <p:spPr>
          <a:xfrm>
            <a:off x="6111401" y="2914424"/>
            <a:ext cx="518933" cy="11469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5EBC7D5E-46F6-F44A-82E6-89780BCDC9BC}"/>
              </a:ext>
            </a:extLst>
          </p:cNvPr>
          <p:cNvSpPr/>
          <p:nvPr/>
        </p:nvSpPr>
        <p:spPr>
          <a:xfrm>
            <a:off x="3520105" y="4692581"/>
            <a:ext cx="518933" cy="11469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38" name="正方形/長方形 37">
            <a:extLst>
              <a:ext uri="{FF2B5EF4-FFF2-40B4-BE49-F238E27FC236}">
                <a16:creationId xmlns:a16="http://schemas.microsoft.com/office/drawing/2014/main" id="{EEA33384-5BF3-0A4E-A278-D694D30620B3}"/>
              </a:ext>
            </a:extLst>
          </p:cNvPr>
          <p:cNvSpPr/>
          <p:nvPr/>
        </p:nvSpPr>
        <p:spPr>
          <a:xfrm>
            <a:off x="5338688" y="4692580"/>
            <a:ext cx="518933" cy="11469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1D79A94F-71B0-1E4D-A4A9-E506E4350C82}"/>
              </a:ext>
            </a:extLst>
          </p:cNvPr>
          <p:cNvSpPr/>
          <p:nvPr/>
        </p:nvSpPr>
        <p:spPr>
          <a:xfrm>
            <a:off x="2750219" y="3086645"/>
            <a:ext cx="518933" cy="11469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ＭＳ Ｐゴシック"/>
                <a:ea typeface="ＭＳ Ｐゴシック"/>
                <a:cs typeface="ＭＳ Ｐゴシック"/>
              </a:rPr>
              <a:t>ブロック</a:t>
            </a:r>
            <a:r>
              <a:rPr kumimoji="1" lang="en-US" altLang="ja-JP" sz="600" dirty="0">
                <a:solidFill>
                  <a:srgbClr val="FFFFFF"/>
                </a:solidFill>
                <a:latin typeface="ＭＳ Ｐゴシック"/>
                <a:ea typeface="ＭＳ Ｐゴシック"/>
                <a:cs typeface="ＭＳ Ｐゴシック"/>
              </a:rPr>
              <a:t>B</a:t>
            </a:r>
            <a:endParaRPr kumimoji="1" lang="ja-JP" altLang="en-US" sz="6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51A574CC-65A3-3B46-A4A0-B06C201220B7}"/>
              </a:ext>
            </a:extLst>
          </p:cNvPr>
          <p:cNvSpPr/>
          <p:nvPr/>
        </p:nvSpPr>
        <p:spPr>
          <a:xfrm>
            <a:off x="4435660" y="1719640"/>
            <a:ext cx="518933" cy="11469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E9F23D46-E11E-194A-9263-9202C208B549}"/>
              </a:ext>
            </a:extLst>
          </p:cNvPr>
          <p:cNvSpPr/>
          <p:nvPr/>
        </p:nvSpPr>
        <p:spPr>
          <a:xfrm>
            <a:off x="6111401" y="3075574"/>
            <a:ext cx="518933" cy="11469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B9A15D8B-D07F-CE45-8F80-32F3F916A913}"/>
              </a:ext>
            </a:extLst>
          </p:cNvPr>
          <p:cNvSpPr/>
          <p:nvPr/>
        </p:nvSpPr>
        <p:spPr>
          <a:xfrm>
            <a:off x="3520105" y="4853731"/>
            <a:ext cx="518933" cy="11469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ABCEB570-ADC8-B442-9C47-D0C16645B8C5}"/>
              </a:ext>
            </a:extLst>
          </p:cNvPr>
          <p:cNvSpPr/>
          <p:nvPr/>
        </p:nvSpPr>
        <p:spPr>
          <a:xfrm>
            <a:off x="5338688" y="4853730"/>
            <a:ext cx="518933" cy="11469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6" name="正方形/長方形 45">
            <a:extLst>
              <a:ext uri="{FF2B5EF4-FFF2-40B4-BE49-F238E27FC236}">
                <a16:creationId xmlns:a16="http://schemas.microsoft.com/office/drawing/2014/main" id="{026373D2-889C-0D43-AC16-312D8EB68371}"/>
              </a:ext>
            </a:extLst>
          </p:cNvPr>
          <p:cNvSpPr/>
          <p:nvPr/>
        </p:nvSpPr>
        <p:spPr>
          <a:xfrm>
            <a:off x="2750219" y="3254730"/>
            <a:ext cx="518933" cy="1146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ＭＳ Ｐゴシック"/>
                <a:ea typeface="ＭＳ Ｐゴシック"/>
                <a:cs typeface="ＭＳ Ｐゴシック"/>
              </a:rPr>
              <a:t>ブロック</a:t>
            </a:r>
            <a:r>
              <a:rPr kumimoji="1" lang="en-US" altLang="ja-JP" sz="600" dirty="0">
                <a:solidFill>
                  <a:srgbClr val="FFFFFF"/>
                </a:solidFill>
                <a:latin typeface="ＭＳ Ｐゴシック"/>
                <a:ea typeface="ＭＳ Ｐゴシック"/>
                <a:cs typeface="ＭＳ Ｐゴシック"/>
              </a:rPr>
              <a:t>C</a:t>
            </a:r>
            <a:endParaRPr kumimoji="1" lang="ja-JP" altLang="en-US" sz="6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CA392BAB-BD8B-D344-9B50-A7E0BD82A30B}"/>
              </a:ext>
            </a:extLst>
          </p:cNvPr>
          <p:cNvSpPr/>
          <p:nvPr/>
        </p:nvSpPr>
        <p:spPr>
          <a:xfrm>
            <a:off x="4435660" y="2078140"/>
            <a:ext cx="518933" cy="1146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8822ED83-CAA3-734B-999A-E7D192C07FB8}"/>
              </a:ext>
            </a:extLst>
          </p:cNvPr>
          <p:cNvSpPr/>
          <p:nvPr/>
        </p:nvSpPr>
        <p:spPr>
          <a:xfrm>
            <a:off x="6111401" y="3434074"/>
            <a:ext cx="518933" cy="1146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7D592011-CE05-D64A-B54A-B599B8CA0532}"/>
              </a:ext>
            </a:extLst>
          </p:cNvPr>
          <p:cNvSpPr/>
          <p:nvPr/>
        </p:nvSpPr>
        <p:spPr>
          <a:xfrm>
            <a:off x="3520105" y="5212231"/>
            <a:ext cx="518933" cy="1146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6451D1AD-801B-294B-8717-648601707D44}"/>
              </a:ext>
            </a:extLst>
          </p:cNvPr>
          <p:cNvSpPr/>
          <p:nvPr/>
        </p:nvSpPr>
        <p:spPr>
          <a:xfrm>
            <a:off x="5338688" y="5212230"/>
            <a:ext cx="518933" cy="1146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ＭＳ Ｐゴシック"/>
              <a:ea typeface="ＭＳ Ｐゴシック"/>
              <a:cs typeface="ＭＳ Ｐゴシック"/>
            </a:endParaRPr>
          </a:p>
        </p:txBody>
      </p:sp>
      <p:cxnSp>
        <p:nvCxnSpPr>
          <p:cNvPr id="53" name="直線矢印コネクタ 52">
            <a:extLst>
              <a:ext uri="{FF2B5EF4-FFF2-40B4-BE49-F238E27FC236}">
                <a16:creationId xmlns:a16="http://schemas.microsoft.com/office/drawing/2014/main" id="{660A0CE6-FB18-B844-9CA6-4451B4FCC7DD}"/>
              </a:ext>
            </a:extLst>
          </p:cNvPr>
          <p:cNvCxnSpPr>
            <a:cxnSpLocks/>
            <a:stCxn id="46" idx="3"/>
            <a:endCxn id="48" idx="1"/>
          </p:cNvCxnSpPr>
          <p:nvPr/>
        </p:nvCxnSpPr>
        <p:spPr>
          <a:xfrm>
            <a:off x="3269152" y="3312076"/>
            <a:ext cx="2842249" cy="179344"/>
          </a:xfrm>
          <a:prstGeom prst="straightConnector1">
            <a:avLst/>
          </a:prstGeom>
          <a:ln w="635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4" name="直線矢印コネクタ 53">
            <a:extLst>
              <a:ext uri="{FF2B5EF4-FFF2-40B4-BE49-F238E27FC236}">
                <a16:creationId xmlns:a16="http://schemas.microsoft.com/office/drawing/2014/main" id="{798E6DD2-9961-6B48-9B35-1FCE100D62B3}"/>
              </a:ext>
            </a:extLst>
          </p:cNvPr>
          <p:cNvCxnSpPr>
            <a:cxnSpLocks/>
            <a:stCxn id="46" idx="3"/>
            <a:endCxn id="47" idx="1"/>
          </p:cNvCxnSpPr>
          <p:nvPr/>
        </p:nvCxnSpPr>
        <p:spPr>
          <a:xfrm flipV="1">
            <a:off x="3269152" y="2135486"/>
            <a:ext cx="1166508" cy="1176590"/>
          </a:xfrm>
          <a:prstGeom prst="straightConnector1">
            <a:avLst/>
          </a:prstGeom>
          <a:ln w="635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9" name="直線矢印コネクタ 58">
            <a:extLst>
              <a:ext uri="{FF2B5EF4-FFF2-40B4-BE49-F238E27FC236}">
                <a16:creationId xmlns:a16="http://schemas.microsoft.com/office/drawing/2014/main" id="{D88B0F0F-142A-DA43-B2CD-2B4A5C84F0C6}"/>
              </a:ext>
            </a:extLst>
          </p:cNvPr>
          <p:cNvCxnSpPr>
            <a:cxnSpLocks/>
            <a:stCxn id="46" idx="3"/>
            <a:endCxn id="49" idx="1"/>
          </p:cNvCxnSpPr>
          <p:nvPr/>
        </p:nvCxnSpPr>
        <p:spPr>
          <a:xfrm>
            <a:off x="3269152" y="3312076"/>
            <a:ext cx="250953" cy="1957501"/>
          </a:xfrm>
          <a:prstGeom prst="straightConnector1">
            <a:avLst/>
          </a:prstGeom>
          <a:ln w="635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3" name="直線矢印コネクタ 62">
            <a:extLst>
              <a:ext uri="{FF2B5EF4-FFF2-40B4-BE49-F238E27FC236}">
                <a16:creationId xmlns:a16="http://schemas.microsoft.com/office/drawing/2014/main" id="{21574CCB-9EF1-3243-804B-A698A2AA34E3}"/>
              </a:ext>
            </a:extLst>
          </p:cNvPr>
          <p:cNvCxnSpPr>
            <a:cxnSpLocks/>
            <a:stCxn id="46" idx="3"/>
            <a:endCxn id="50" idx="1"/>
          </p:cNvCxnSpPr>
          <p:nvPr/>
        </p:nvCxnSpPr>
        <p:spPr>
          <a:xfrm>
            <a:off x="3269152" y="3312076"/>
            <a:ext cx="2069536" cy="1957500"/>
          </a:xfrm>
          <a:prstGeom prst="straightConnector1">
            <a:avLst/>
          </a:prstGeom>
          <a:ln w="635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6" name="テキスト ボックス 65">
            <a:extLst>
              <a:ext uri="{FF2B5EF4-FFF2-40B4-BE49-F238E27FC236}">
                <a16:creationId xmlns:a16="http://schemas.microsoft.com/office/drawing/2014/main" id="{A0740386-428D-2F47-8139-E4F8E4021CDA}"/>
              </a:ext>
            </a:extLst>
          </p:cNvPr>
          <p:cNvSpPr txBox="1"/>
          <p:nvPr/>
        </p:nvSpPr>
        <p:spPr>
          <a:xfrm>
            <a:off x="6012265" y="3728580"/>
            <a:ext cx="2921647" cy="892552"/>
          </a:xfrm>
          <a:prstGeom prst="rect">
            <a:avLst/>
          </a:prstGeom>
          <a:noFill/>
        </p:spPr>
        <p:txBody>
          <a:bodyPr wrap="square" rtlCol="0">
            <a:spAutoFit/>
          </a:bodyPr>
          <a:lstStyle/>
          <a:p>
            <a:r>
              <a:rPr kumimoji="1" lang="ja-JP" altLang="en-US" sz="1200">
                <a:solidFill>
                  <a:schemeClr val="accent3">
                    <a:lumMod val="75000"/>
                  </a:schemeClr>
                </a:solidFill>
                <a:latin typeface="Meiryo" panose="020B0604030504040204" pitchFamily="34" charset="-128"/>
                <a:ea typeface="Meiryo" panose="020B0604030504040204" pitchFamily="34" charset="-128"/>
              </a:rPr>
              <a:t>①「ブロック</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C</a:t>
            </a:r>
            <a:r>
              <a:rPr kumimoji="1" lang="ja-JP" altLang="en-US" sz="1200">
                <a:solidFill>
                  <a:schemeClr val="accent3">
                    <a:lumMod val="75000"/>
                  </a:schemeClr>
                </a:solidFill>
                <a:latin typeface="Meiryo" panose="020B0604030504040204" pitchFamily="34" charset="-128"/>
                <a:ea typeface="Meiryo" panose="020B0604030504040204" pitchFamily="34" charset="-128"/>
              </a:rPr>
              <a:t>」を追加する権利を持つノードが、全ノードに「ブロック</a:t>
            </a:r>
            <a:r>
              <a:rPr kumimoji="1" lang="en-US" altLang="ja-JP" sz="1200" dirty="0">
                <a:solidFill>
                  <a:schemeClr val="accent3">
                    <a:lumMod val="75000"/>
                  </a:schemeClr>
                </a:solidFill>
                <a:latin typeface="Meiryo" panose="020B0604030504040204" pitchFamily="34" charset="-128"/>
                <a:ea typeface="Meiryo" panose="020B0604030504040204" pitchFamily="34" charset="-128"/>
              </a:rPr>
              <a:t>C</a:t>
            </a:r>
            <a:r>
              <a:rPr kumimoji="1" lang="ja-JP" altLang="en-US" sz="1200">
                <a:solidFill>
                  <a:schemeClr val="accent3">
                    <a:lumMod val="75000"/>
                  </a:schemeClr>
                </a:solidFill>
                <a:latin typeface="Meiryo" panose="020B0604030504040204" pitchFamily="34" charset="-128"/>
                <a:ea typeface="Meiryo" panose="020B0604030504040204" pitchFamily="34" charset="-128"/>
              </a:rPr>
              <a:t>」をブロードキャスト</a:t>
            </a:r>
            <a:r>
              <a:rPr kumimoji="1" lang="ja-JP" altLang="en-US" sz="1200" baseline="30000">
                <a:solidFill>
                  <a:schemeClr val="accent3">
                    <a:lumMod val="75000"/>
                  </a:schemeClr>
                </a:solidFill>
                <a:latin typeface="Meiryo" panose="020B0604030504040204" pitchFamily="34" charset="-128"/>
                <a:ea typeface="Meiryo" panose="020B0604030504040204" pitchFamily="34" charset="-128"/>
              </a:rPr>
              <a:t>＊</a:t>
            </a:r>
            <a:endParaRPr kumimoji="1" lang="en-US" altLang="ja-JP" sz="1200" baseline="30000" dirty="0">
              <a:solidFill>
                <a:schemeClr val="accent3">
                  <a:lumMod val="75000"/>
                </a:schemeClr>
              </a:solidFill>
              <a:latin typeface="Meiryo" panose="020B0604030504040204" pitchFamily="34" charset="-128"/>
              <a:ea typeface="Meiryo" panose="020B0604030504040204" pitchFamily="34" charset="-128"/>
            </a:endParaRPr>
          </a:p>
          <a:p>
            <a:r>
              <a:rPr lang="ja-JP" altLang="en-US" sz="800">
                <a:solidFill>
                  <a:schemeClr val="accent3">
                    <a:lumMod val="75000"/>
                  </a:schemeClr>
                </a:solidFill>
                <a:latin typeface="Meiryo" panose="020B0604030504040204" pitchFamily="34" charset="-128"/>
                <a:ea typeface="Meiryo" panose="020B0604030504040204" pitchFamily="34" charset="-128"/>
              </a:rPr>
              <a:t>＊同時通報、不特定多数に同じ情報を同時に送ること</a:t>
            </a:r>
            <a:endParaRPr lang="ja-JP" altLang="en-US" sz="800">
              <a:solidFill>
                <a:schemeClr val="accent3">
                  <a:lumMod val="75000"/>
                </a:schemeClr>
              </a:solidFill>
            </a:endParaRPr>
          </a:p>
          <a:p>
            <a:endParaRPr kumimoji="1" lang="ja-JP" altLang="en-US" sz="1200" baseline="30000">
              <a:solidFill>
                <a:schemeClr val="accent3">
                  <a:lumMod val="75000"/>
                </a:schemeClr>
              </a:solidFill>
              <a:latin typeface="Meiryo" panose="020B0604030504040204" pitchFamily="34" charset="-128"/>
              <a:ea typeface="Meiryo" panose="020B0604030504040204" pitchFamily="34" charset="-128"/>
            </a:endParaRPr>
          </a:p>
        </p:txBody>
      </p:sp>
      <p:sp>
        <p:nvSpPr>
          <p:cNvPr id="73" name="上矢印 72">
            <a:extLst>
              <a:ext uri="{FF2B5EF4-FFF2-40B4-BE49-F238E27FC236}">
                <a16:creationId xmlns:a16="http://schemas.microsoft.com/office/drawing/2014/main" id="{7827B09B-01DD-744B-9315-9DFAF65490AB}"/>
              </a:ext>
            </a:extLst>
          </p:cNvPr>
          <p:cNvSpPr/>
          <p:nvPr/>
        </p:nvSpPr>
        <p:spPr>
          <a:xfrm>
            <a:off x="6263126" y="3254730"/>
            <a:ext cx="214792" cy="110464"/>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上矢印 73">
            <a:extLst>
              <a:ext uri="{FF2B5EF4-FFF2-40B4-BE49-F238E27FC236}">
                <a16:creationId xmlns:a16="http://schemas.microsoft.com/office/drawing/2014/main" id="{CDFE17C2-0D13-1744-A757-4EC2DC5C6D98}"/>
              </a:ext>
            </a:extLst>
          </p:cNvPr>
          <p:cNvSpPr/>
          <p:nvPr/>
        </p:nvSpPr>
        <p:spPr>
          <a:xfrm>
            <a:off x="3685622" y="5037306"/>
            <a:ext cx="214792" cy="110464"/>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上矢印 74">
            <a:extLst>
              <a:ext uri="{FF2B5EF4-FFF2-40B4-BE49-F238E27FC236}">
                <a16:creationId xmlns:a16="http://schemas.microsoft.com/office/drawing/2014/main" id="{DE74B8C0-BB5B-CA4D-B561-03BE19E1710F}"/>
              </a:ext>
            </a:extLst>
          </p:cNvPr>
          <p:cNvSpPr/>
          <p:nvPr/>
        </p:nvSpPr>
        <p:spPr>
          <a:xfrm>
            <a:off x="4587680" y="1910011"/>
            <a:ext cx="214792" cy="110464"/>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上矢印 75">
            <a:extLst>
              <a:ext uri="{FF2B5EF4-FFF2-40B4-BE49-F238E27FC236}">
                <a16:creationId xmlns:a16="http://schemas.microsoft.com/office/drawing/2014/main" id="{45BFFB2F-5C5D-7F40-AA82-31675E2ACAD7}"/>
              </a:ext>
            </a:extLst>
          </p:cNvPr>
          <p:cNvSpPr/>
          <p:nvPr/>
        </p:nvSpPr>
        <p:spPr>
          <a:xfrm>
            <a:off x="5502080" y="5042707"/>
            <a:ext cx="214792" cy="110464"/>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テキスト ボックス 76">
            <a:extLst>
              <a:ext uri="{FF2B5EF4-FFF2-40B4-BE49-F238E27FC236}">
                <a16:creationId xmlns:a16="http://schemas.microsoft.com/office/drawing/2014/main" id="{66395C68-9DA6-CA49-BB5E-7A8FC5C5EDDA}"/>
              </a:ext>
            </a:extLst>
          </p:cNvPr>
          <p:cNvSpPr txBox="1"/>
          <p:nvPr/>
        </p:nvSpPr>
        <p:spPr>
          <a:xfrm>
            <a:off x="4894468" y="1866668"/>
            <a:ext cx="3614574" cy="276999"/>
          </a:xfrm>
          <a:prstGeom prst="rect">
            <a:avLst/>
          </a:prstGeom>
          <a:noFill/>
        </p:spPr>
        <p:txBody>
          <a:bodyPr wrap="squar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②「ブロック</a:t>
            </a:r>
            <a:r>
              <a:rPr kumimoji="1" lang="en-US" altLang="ja-JP" sz="1200" dirty="0">
                <a:solidFill>
                  <a:schemeClr val="accent6">
                    <a:lumMod val="75000"/>
                  </a:schemeClr>
                </a:solidFill>
                <a:latin typeface="Meiryo" panose="020B0604030504040204" pitchFamily="34" charset="-128"/>
                <a:ea typeface="Meiryo" panose="020B0604030504040204" pitchFamily="34" charset="-128"/>
              </a:rPr>
              <a:t>C</a:t>
            </a:r>
            <a:r>
              <a:rPr kumimoji="1" lang="ja-JP" altLang="en-US" sz="1200">
                <a:solidFill>
                  <a:schemeClr val="accent6">
                    <a:lumMod val="75000"/>
                  </a:schemeClr>
                </a:solidFill>
                <a:latin typeface="Meiryo" panose="020B0604030504040204" pitchFamily="34" charset="-128"/>
                <a:ea typeface="Meiryo" panose="020B0604030504040204" pitchFamily="34" charset="-128"/>
              </a:rPr>
              <a:t>」が正しいことを検証して追加</a:t>
            </a:r>
            <a:endParaRPr kumimoji="1" lang="ja-JP" altLang="en-US" sz="1200" baseline="30000">
              <a:solidFill>
                <a:schemeClr val="accent6">
                  <a:lumMod val="75000"/>
                </a:schemeClr>
              </a:solidFill>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A100E8A9-E4F9-0348-BECE-5E11AC6F1434}"/>
              </a:ext>
            </a:extLst>
          </p:cNvPr>
          <p:cNvSpPr txBox="1"/>
          <p:nvPr/>
        </p:nvSpPr>
        <p:spPr>
          <a:xfrm>
            <a:off x="410562" y="1716150"/>
            <a:ext cx="3593088" cy="276999"/>
          </a:xfrm>
          <a:prstGeom prst="rect">
            <a:avLst/>
          </a:prstGeom>
          <a:noFill/>
        </p:spPr>
        <p:txBody>
          <a:bodyPr wrap="square" rtlCol="0">
            <a:spAutoFit/>
          </a:bodyPr>
          <a:lstStyle/>
          <a:p>
            <a:r>
              <a:rPr kumimoji="1" lang="ja-JP" altLang="en-US" sz="1200">
                <a:solidFill>
                  <a:srgbClr val="FF66FF"/>
                </a:solidFill>
                <a:latin typeface="Meiryo" panose="020B0604030504040204" pitchFamily="34" charset="-128"/>
                <a:ea typeface="Meiryo" panose="020B0604030504040204" pitchFamily="34" charset="-128"/>
              </a:rPr>
              <a:t>③全体が「ブロック</a:t>
            </a:r>
            <a:r>
              <a:rPr kumimoji="1" lang="en-US" altLang="ja-JP" sz="1200" dirty="0">
                <a:solidFill>
                  <a:srgbClr val="FF66FF"/>
                </a:solidFill>
                <a:latin typeface="Meiryo" panose="020B0604030504040204" pitchFamily="34" charset="-128"/>
                <a:ea typeface="Meiryo" panose="020B0604030504040204" pitchFamily="34" charset="-128"/>
              </a:rPr>
              <a:t>C</a:t>
            </a:r>
            <a:r>
              <a:rPr kumimoji="1" lang="ja-JP" altLang="en-US" sz="1200">
                <a:solidFill>
                  <a:srgbClr val="FF66FF"/>
                </a:solidFill>
                <a:latin typeface="Meiryo" panose="020B0604030504040204" pitchFamily="34" charset="-128"/>
                <a:ea typeface="Meiryo" panose="020B0604030504040204" pitchFamily="34" charset="-128"/>
              </a:rPr>
              <a:t>が最新である状態に遷移</a:t>
            </a:r>
            <a:endParaRPr kumimoji="1" lang="ja-JP" altLang="en-US" sz="1200" baseline="30000">
              <a:solidFill>
                <a:srgbClr val="FF66FF"/>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08108DEA-4FC8-564F-9A5C-47C1921B3BA7}"/>
              </a:ext>
            </a:extLst>
          </p:cNvPr>
          <p:cNvSpPr txBox="1"/>
          <p:nvPr/>
        </p:nvSpPr>
        <p:spPr>
          <a:xfrm>
            <a:off x="355794" y="5478700"/>
            <a:ext cx="5202065" cy="738664"/>
          </a:xfrm>
          <a:prstGeom prst="rect">
            <a:avLst/>
          </a:prstGeom>
          <a:noFill/>
        </p:spPr>
        <p:txBody>
          <a:bodyPr wrap="none" rtlCol="0">
            <a:spAutoFit/>
          </a:bodyPr>
          <a:lstStyle/>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全ノードは</a:t>
            </a:r>
            <a:r>
              <a:rPr lang="en-US" altLang="ja-JP" sz="1400" dirty="0">
                <a:latin typeface="Meiryo" panose="020B0604030504040204" pitchFamily="34" charset="-128"/>
                <a:ea typeface="Meiryo" panose="020B0604030504040204" pitchFamily="34" charset="-128"/>
              </a:rPr>
              <a:t>P2P</a:t>
            </a:r>
            <a:r>
              <a:rPr lang="ja-JP" altLang="en-US" sz="1400">
                <a:latin typeface="Meiryo" panose="020B0604030504040204" pitchFamily="34" charset="-128"/>
                <a:ea typeface="Meiryo" panose="020B0604030504040204" pitchFamily="34" charset="-128"/>
              </a:rPr>
              <a:t>ネットワークで対等な関係で接続される</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400">
                <a:latin typeface="Meiryo" panose="020B0604030504040204" pitchFamily="34" charset="-128"/>
                <a:ea typeface="Meiryo" panose="020B0604030504040204" pitchFamily="34" charset="-128"/>
              </a:rPr>
              <a:t>全ノードが同じ内容を同時に共有＝</a:t>
            </a:r>
            <a:r>
              <a:rPr kumimoji="1" lang="en-US" altLang="ja-JP" sz="1400" dirty="0">
                <a:latin typeface="Meiryo" panose="020B0604030504040204" pitchFamily="34" charset="-128"/>
                <a:ea typeface="Meiryo" panose="020B0604030504040204" pitchFamily="34" charset="-128"/>
              </a:rPr>
              <a:t> </a:t>
            </a:r>
            <a:r>
              <a:rPr kumimoji="1" lang="ja-JP" altLang="en-US" sz="1400" b="1">
                <a:latin typeface="Meiryo" panose="020B0604030504040204" pitchFamily="34" charset="-128"/>
                <a:ea typeface="Meiryo" panose="020B0604030504040204" pitchFamily="34" charset="-128"/>
              </a:rPr>
              <a:t>共有台帳</a:t>
            </a:r>
            <a:r>
              <a:rPr kumimoji="1" lang="ja-JP" altLang="en-US" sz="1400">
                <a:solidFill>
                  <a:schemeClr val="bg1">
                    <a:lumMod val="50000"/>
                  </a:schemeClr>
                </a:solidFill>
                <a:latin typeface="Meiryo" panose="020B0604030504040204" pitchFamily="34" charset="-128"/>
                <a:ea typeface="Meiryo" panose="020B0604030504040204" pitchFamily="34" charset="-128"/>
              </a:rPr>
              <a:t>＞分散台帳</a:t>
            </a:r>
            <a:endParaRPr kumimoji="1" lang="en-US" altLang="ja-JP" sz="1400" dirty="0">
              <a:solidFill>
                <a:schemeClr val="bg1">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検証可能なデータ構造を有し全員で正しさを保証し合う</a:t>
            </a:r>
            <a:endParaRPr kumimoji="1" lang="en-US" altLang="ja-JP" sz="1400" dirty="0">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6089EAC5-8F3B-394E-BA1A-CCD0E447414A}"/>
              </a:ext>
            </a:extLst>
          </p:cNvPr>
          <p:cNvSpPr/>
          <p:nvPr/>
        </p:nvSpPr>
        <p:spPr>
          <a:xfrm>
            <a:off x="457053" y="6392133"/>
            <a:ext cx="8476859" cy="215444"/>
          </a:xfrm>
          <a:prstGeom prst="rect">
            <a:avLst/>
          </a:prstGeom>
        </p:spPr>
        <p:txBody>
          <a:bodyPr wrap="square">
            <a:spAutoFit/>
          </a:bodyPr>
          <a:lstStyle/>
          <a:p>
            <a:r>
              <a:rPr lang="ja-JP" altLang="en-US" sz="800">
                <a:latin typeface="Meiryo" panose="020B0604030504040204" pitchFamily="34" charset="-128"/>
                <a:ea typeface="Meiryo" panose="020B0604030504040204" pitchFamily="34" charset="-128"/>
              </a:rPr>
              <a:t>P2P</a:t>
            </a:r>
            <a:r>
              <a:rPr lang="en-US" altLang="ja-JP" sz="800" dirty="0">
                <a:latin typeface="Meiryo" panose="020B0604030504040204" pitchFamily="34" charset="-128"/>
                <a:ea typeface="Meiryo" panose="020B0604030504040204" pitchFamily="34" charset="-128"/>
              </a:rPr>
              <a:t>/</a:t>
            </a:r>
            <a:r>
              <a:rPr lang="ja-JP" altLang="en-US" sz="800">
                <a:latin typeface="Meiryo" panose="020B0604030504040204" pitchFamily="34" charset="-128"/>
                <a:ea typeface="Meiryo" panose="020B0604030504040204" pitchFamily="34" charset="-128"/>
              </a:rPr>
              <a:t>Peer to Peerネットワークとは、複数の端末間で通信を行う際のアーキテクチャのひとつで、対等の者（Peer）同士が通信をすることを特徴とする通信方式。</a:t>
            </a:r>
          </a:p>
        </p:txBody>
      </p:sp>
      <p:grpSp>
        <p:nvGrpSpPr>
          <p:cNvPr id="23" name="グループ化 22">
            <a:extLst>
              <a:ext uri="{FF2B5EF4-FFF2-40B4-BE49-F238E27FC236}">
                <a16:creationId xmlns:a16="http://schemas.microsoft.com/office/drawing/2014/main" id="{55F9B276-C65E-9149-B5FC-3B26A75986B3}"/>
              </a:ext>
            </a:extLst>
          </p:cNvPr>
          <p:cNvGrpSpPr/>
          <p:nvPr/>
        </p:nvGrpSpPr>
        <p:grpSpPr>
          <a:xfrm>
            <a:off x="5338688" y="5528612"/>
            <a:ext cx="3576651" cy="646331"/>
            <a:chOff x="5338688" y="5528612"/>
            <a:chExt cx="3576651" cy="646331"/>
          </a:xfrm>
        </p:grpSpPr>
        <p:sp>
          <p:nvSpPr>
            <p:cNvPr id="21" name="テキスト ボックス 20">
              <a:extLst>
                <a:ext uri="{FF2B5EF4-FFF2-40B4-BE49-F238E27FC236}">
                  <a16:creationId xmlns:a16="http://schemas.microsoft.com/office/drawing/2014/main" id="{AFD3EBDE-7673-4A48-86A5-D6260C492E7D}"/>
                </a:ext>
              </a:extLst>
            </p:cNvPr>
            <p:cNvSpPr txBox="1"/>
            <p:nvPr/>
          </p:nvSpPr>
          <p:spPr>
            <a:xfrm>
              <a:off x="5960684" y="5528612"/>
              <a:ext cx="2954655" cy="646331"/>
            </a:xfrm>
            <a:prstGeom prst="rect">
              <a:avLst/>
            </a:prstGeom>
            <a:noFill/>
          </p:spPr>
          <p:txBody>
            <a:bodyPr wrap="none" rtlCol="0">
              <a:spAutoFit/>
            </a:bodyPr>
            <a:lstStyle/>
            <a:p>
              <a:r>
                <a:rPr lang="ja-JP" altLang="en-US" b="1">
                  <a:solidFill>
                    <a:srgbClr val="0070C0"/>
                  </a:solidFill>
                  <a:latin typeface="Meiryo" panose="020B0604030504040204" pitchFamily="34" charset="-128"/>
                  <a:ea typeface="Meiryo" panose="020B0604030504040204" pitchFamily="34" charset="-128"/>
                </a:rPr>
                <a:t>権限や信頼性を保証された</a:t>
              </a:r>
              <a:endParaRPr lang="en-US" altLang="ja-JP" b="1" dirty="0">
                <a:solidFill>
                  <a:srgbClr val="0070C0"/>
                </a:solidFill>
                <a:latin typeface="Meiryo" panose="020B0604030504040204" pitchFamily="34" charset="-128"/>
                <a:ea typeface="Meiryo" panose="020B0604030504040204" pitchFamily="34" charset="-128"/>
              </a:endParaRPr>
            </a:p>
            <a:p>
              <a:r>
                <a:rPr kumimoji="1" lang="ja-JP" altLang="en-US" b="1">
                  <a:solidFill>
                    <a:srgbClr val="0070C0"/>
                  </a:solidFill>
                  <a:latin typeface="Meiryo" panose="020B0604030504040204" pitchFamily="34" charset="-128"/>
                  <a:ea typeface="Meiryo" panose="020B0604030504040204" pitchFamily="34" charset="-128"/>
                </a:rPr>
                <a:t>特定の管理者を不要にする</a:t>
              </a:r>
            </a:p>
          </p:txBody>
        </p:sp>
        <p:sp>
          <p:nvSpPr>
            <p:cNvPr id="22" name="右矢印 21">
              <a:extLst>
                <a:ext uri="{FF2B5EF4-FFF2-40B4-BE49-F238E27FC236}">
                  <a16:creationId xmlns:a16="http://schemas.microsoft.com/office/drawing/2014/main" id="{84791981-A555-EE44-B8EC-BE4A8C52A03E}"/>
                </a:ext>
              </a:extLst>
            </p:cNvPr>
            <p:cNvSpPr/>
            <p:nvPr/>
          </p:nvSpPr>
          <p:spPr>
            <a:xfrm>
              <a:off x="5338688" y="5528612"/>
              <a:ext cx="621996" cy="562087"/>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41596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animEffect transition="in" filter="wipe(down)">
                                      <p:cBhvr>
                                        <p:cTn id="11" dur="500"/>
                                        <p:tgtEl>
                                          <p:spTgt spid="9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left)">
                                      <p:cBhvr>
                                        <p:cTn id="16" dur="500"/>
                                        <p:tgtEl>
                                          <p:spTgt spid="5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left)">
                                      <p:cBhvr>
                                        <p:cTn id="19" dur="500"/>
                                        <p:tgtEl>
                                          <p:spTgt spid="47"/>
                                        </p:tgtEl>
                                      </p:cBhvr>
                                    </p:animEffect>
                                  </p:childTnLst>
                                </p:cTn>
                              </p:par>
                              <p:par>
                                <p:cTn id="20" presetID="22" presetClass="entr" presetSubtype="8"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wipe(left)">
                                      <p:cBhvr>
                                        <p:cTn id="22" dur="500"/>
                                        <p:tgtEl>
                                          <p:spTgt spid="5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left)">
                                      <p:cBhvr>
                                        <p:cTn id="25" dur="500"/>
                                        <p:tgtEl>
                                          <p:spTgt spid="4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left)">
                                      <p:cBhvr>
                                        <p:cTn id="28" dur="500"/>
                                        <p:tgtEl>
                                          <p:spTgt spid="50"/>
                                        </p:tgtEl>
                                      </p:cBhvr>
                                    </p:animEffect>
                                  </p:childTnLst>
                                </p:cTn>
                              </p:par>
                              <p:par>
                                <p:cTn id="29" presetID="22" presetClass="entr" presetSubtype="8" fill="hold"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wipe(left)">
                                      <p:cBhvr>
                                        <p:cTn id="31" dur="500"/>
                                        <p:tgtEl>
                                          <p:spTgt spid="6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left)">
                                      <p:cBhvr>
                                        <p:cTn id="34" dur="500"/>
                                        <p:tgtEl>
                                          <p:spTgt spid="49"/>
                                        </p:tgtEl>
                                      </p:cBhvr>
                                    </p:animEffect>
                                  </p:childTnLst>
                                </p:cTn>
                              </p:par>
                              <p:par>
                                <p:cTn id="35" presetID="22" presetClass="entr" presetSubtype="8"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left)">
                                      <p:cBhvr>
                                        <p:cTn id="37" dur="500"/>
                                        <p:tgtEl>
                                          <p:spTgt spid="59"/>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66"/>
                                        </p:tgtEl>
                                        <p:attrNameLst>
                                          <p:attrName>style.visibility</p:attrName>
                                        </p:attrNameLst>
                                      </p:cBhvr>
                                      <p:to>
                                        <p:strVal val="visible"/>
                                      </p:to>
                                    </p:set>
                                    <p:anim calcmode="lin" valueType="num">
                                      <p:cBhvr>
                                        <p:cTn id="40" dur="500" fill="hold"/>
                                        <p:tgtEl>
                                          <p:spTgt spid="66"/>
                                        </p:tgtEl>
                                        <p:attrNameLst>
                                          <p:attrName>ppt_w</p:attrName>
                                        </p:attrNameLst>
                                      </p:cBhvr>
                                      <p:tavLst>
                                        <p:tav tm="0">
                                          <p:val>
                                            <p:fltVal val="0"/>
                                          </p:val>
                                        </p:tav>
                                        <p:tav tm="100000">
                                          <p:val>
                                            <p:strVal val="#ppt_w"/>
                                          </p:val>
                                        </p:tav>
                                      </p:tavLst>
                                    </p:anim>
                                    <p:anim calcmode="lin" valueType="num">
                                      <p:cBhvr>
                                        <p:cTn id="41" dur="500" fill="hold"/>
                                        <p:tgtEl>
                                          <p:spTgt spid="66"/>
                                        </p:tgtEl>
                                        <p:attrNameLst>
                                          <p:attrName>ppt_h</p:attrName>
                                        </p:attrNameLst>
                                      </p:cBhvr>
                                      <p:tavLst>
                                        <p:tav tm="0">
                                          <p:val>
                                            <p:fltVal val="0"/>
                                          </p:val>
                                        </p:tav>
                                        <p:tav tm="100000">
                                          <p:val>
                                            <p:strVal val="#ppt_h"/>
                                          </p:val>
                                        </p:tav>
                                      </p:tavLst>
                                    </p:anim>
                                    <p:animEffect transition="in" filter="fade">
                                      <p:cBhvr>
                                        <p:cTn id="42" dur="500"/>
                                        <p:tgtEl>
                                          <p:spTgt spid="66"/>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74"/>
                                        </p:tgtEl>
                                        <p:attrNameLst>
                                          <p:attrName>style.visibility</p:attrName>
                                        </p:attrNameLst>
                                      </p:cBhvr>
                                      <p:to>
                                        <p:strVal val="visible"/>
                                      </p:to>
                                    </p:set>
                                    <p:anim calcmode="lin" valueType="num">
                                      <p:cBhvr additive="base">
                                        <p:cTn id="47" dur="500"/>
                                        <p:tgtEl>
                                          <p:spTgt spid="74"/>
                                        </p:tgtEl>
                                        <p:attrNameLst>
                                          <p:attrName>ppt_y</p:attrName>
                                        </p:attrNameLst>
                                      </p:cBhvr>
                                      <p:tavLst>
                                        <p:tav tm="0">
                                          <p:val>
                                            <p:strVal val="#ppt_y+#ppt_h*1.125000"/>
                                          </p:val>
                                        </p:tav>
                                        <p:tav tm="100000">
                                          <p:val>
                                            <p:strVal val="#ppt_y"/>
                                          </p:val>
                                        </p:tav>
                                      </p:tavLst>
                                    </p:anim>
                                    <p:animEffect transition="in" filter="wipe(up)">
                                      <p:cBhvr>
                                        <p:cTn id="48" dur="500"/>
                                        <p:tgtEl>
                                          <p:spTgt spid="74"/>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76"/>
                                        </p:tgtEl>
                                        <p:attrNameLst>
                                          <p:attrName>style.visibility</p:attrName>
                                        </p:attrNameLst>
                                      </p:cBhvr>
                                      <p:to>
                                        <p:strVal val="visible"/>
                                      </p:to>
                                    </p:set>
                                    <p:anim calcmode="lin" valueType="num">
                                      <p:cBhvr additive="base">
                                        <p:cTn id="51" dur="500"/>
                                        <p:tgtEl>
                                          <p:spTgt spid="76"/>
                                        </p:tgtEl>
                                        <p:attrNameLst>
                                          <p:attrName>ppt_y</p:attrName>
                                        </p:attrNameLst>
                                      </p:cBhvr>
                                      <p:tavLst>
                                        <p:tav tm="0">
                                          <p:val>
                                            <p:strVal val="#ppt_y+#ppt_h*1.125000"/>
                                          </p:val>
                                        </p:tav>
                                        <p:tav tm="100000">
                                          <p:val>
                                            <p:strVal val="#ppt_y"/>
                                          </p:val>
                                        </p:tav>
                                      </p:tavLst>
                                    </p:anim>
                                    <p:animEffect transition="in" filter="wipe(up)">
                                      <p:cBhvr>
                                        <p:cTn id="52" dur="500"/>
                                        <p:tgtEl>
                                          <p:spTgt spid="76"/>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75"/>
                                        </p:tgtEl>
                                        <p:attrNameLst>
                                          <p:attrName>style.visibility</p:attrName>
                                        </p:attrNameLst>
                                      </p:cBhvr>
                                      <p:to>
                                        <p:strVal val="visible"/>
                                      </p:to>
                                    </p:set>
                                    <p:anim calcmode="lin" valueType="num">
                                      <p:cBhvr additive="base">
                                        <p:cTn id="55" dur="500"/>
                                        <p:tgtEl>
                                          <p:spTgt spid="75"/>
                                        </p:tgtEl>
                                        <p:attrNameLst>
                                          <p:attrName>ppt_y</p:attrName>
                                        </p:attrNameLst>
                                      </p:cBhvr>
                                      <p:tavLst>
                                        <p:tav tm="0">
                                          <p:val>
                                            <p:strVal val="#ppt_y+#ppt_h*1.125000"/>
                                          </p:val>
                                        </p:tav>
                                        <p:tav tm="100000">
                                          <p:val>
                                            <p:strVal val="#ppt_y"/>
                                          </p:val>
                                        </p:tav>
                                      </p:tavLst>
                                    </p:anim>
                                    <p:animEffect transition="in" filter="wipe(up)">
                                      <p:cBhvr>
                                        <p:cTn id="56" dur="500"/>
                                        <p:tgtEl>
                                          <p:spTgt spid="75"/>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73"/>
                                        </p:tgtEl>
                                        <p:attrNameLst>
                                          <p:attrName>style.visibility</p:attrName>
                                        </p:attrNameLst>
                                      </p:cBhvr>
                                      <p:to>
                                        <p:strVal val="visible"/>
                                      </p:to>
                                    </p:set>
                                    <p:anim calcmode="lin" valueType="num">
                                      <p:cBhvr additive="base">
                                        <p:cTn id="59" dur="500"/>
                                        <p:tgtEl>
                                          <p:spTgt spid="73"/>
                                        </p:tgtEl>
                                        <p:attrNameLst>
                                          <p:attrName>ppt_y</p:attrName>
                                        </p:attrNameLst>
                                      </p:cBhvr>
                                      <p:tavLst>
                                        <p:tav tm="0">
                                          <p:val>
                                            <p:strVal val="#ppt_y+#ppt_h*1.125000"/>
                                          </p:val>
                                        </p:tav>
                                        <p:tav tm="100000">
                                          <p:val>
                                            <p:strVal val="#ppt_y"/>
                                          </p:val>
                                        </p:tav>
                                      </p:tavLst>
                                    </p:anim>
                                    <p:animEffect transition="in" filter="wipe(up)">
                                      <p:cBhvr>
                                        <p:cTn id="60" dur="500"/>
                                        <p:tgtEl>
                                          <p:spTgt spid="73"/>
                                        </p:tgtEl>
                                      </p:cBhvr>
                                    </p:animEffect>
                                  </p:childTnLst>
                                </p:cTn>
                              </p:par>
                              <p:par>
                                <p:cTn id="61" presetID="12" presetClass="entr" presetSubtype="4" fill="hold" grpId="0" nodeType="withEffect">
                                  <p:stCondLst>
                                    <p:cond delay="0"/>
                                  </p:stCondLst>
                                  <p:childTnLst>
                                    <p:set>
                                      <p:cBhvr>
                                        <p:cTn id="62" dur="1" fill="hold">
                                          <p:stCondLst>
                                            <p:cond delay="0"/>
                                          </p:stCondLst>
                                        </p:cTn>
                                        <p:tgtEl>
                                          <p:spTgt spid="77"/>
                                        </p:tgtEl>
                                        <p:attrNameLst>
                                          <p:attrName>style.visibility</p:attrName>
                                        </p:attrNameLst>
                                      </p:cBhvr>
                                      <p:to>
                                        <p:strVal val="visible"/>
                                      </p:to>
                                    </p:set>
                                    <p:anim calcmode="lin" valueType="num">
                                      <p:cBhvr additive="base">
                                        <p:cTn id="63" dur="500"/>
                                        <p:tgtEl>
                                          <p:spTgt spid="77"/>
                                        </p:tgtEl>
                                        <p:attrNameLst>
                                          <p:attrName>ppt_y</p:attrName>
                                        </p:attrNameLst>
                                      </p:cBhvr>
                                      <p:tavLst>
                                        <p:tav tm="0">
                                          <p:val>
                                            <p:strVal val="#ppt_y+#ppt_h*1.125000"/>
                                          </p:val>
                                        </p:tav>
                                        <p:tav tm="100000">
                                          <p:val>
                                            <p:strVal val="#ppt_y"/>
                                          </p:val>
                                        </p:tav>
                                      </p:tavLst>
                                    </p:anim>
                                    <p:animEffect transition="in" filter="wipe(up)">
                                      <p:cBhvr>
                                        <p:cTn id="64" dur="500"/>
                                        <p:tgtEl>
                                          <p:spTgt spid="77"/>
                                        </p:tgtEl>
                                      </p:cBhvr>
                                    </p:animEffect>
                                  </p:childTnLst>
                                </p:cTn>
                              </p:par>
                            </p:childTnLst>
                          </p:cTn>
                        </p:par>
                      </p:childTnLst>
                    </p:cTn>
                  </p:par>
                  <p:par>
                    <p:cTn id="65" fill="hold">
                      <p:stCondLst>
                        <p:cond delay="indefinite"/>
                      </p:stCondLst>
                      <p:childTnLst>
                        <p:par>
                          <p:cTn id="66" fill="hold">
                            <p:stCondLst>
                              <p:cond delay="0"/>
                            </p:stCondLst>
                            <p:childTnLst>
                              <p:par>
                                <p:cTn id="67" presetID="49" presetClass="entr" presetSubtype="0" decel="100000" fill="hold" grpId="0" nodeType="clickEffect">
                                  <p:stCondLst>
                                    <p:cond delay="0"/>
                                  </p:stCondLst>
                                  <p:childTnLst>
                                    <p:set>
                                      <p:cBhvr>
                                        <p:cTn id="68" dur="1" fill="hold">
                                          <p:stCondLst>
                                            <p:cond delay="0"/>
                                          </p:stCondLst>
                                        </p:cTn>
                                        <p:tgtEl>
                                          <p:spTgt spid="79"/>
                                        </p:tgtEl>
                                        <p:attrNameLst>
                                          <p:attrName>style.visibility</p:attrName>
                                        </p:attrNameLst>
                                      </p:cBhvr>
                                      <p:to>
                                        <p:strVal val="visible"/>
                                      </p:to>
                                    </p:set>
                                    <p:anim calcmode="lin" valueType="num">
                                      <p:cBhvr>
                                        <p:cTn id="69" dur="500" fill="hold"/>
                                        <p:tgtEl>
                                          <p:spTgt spid="79"/>
                                        </p:tgtEl>
                                        <p:attrNameLst>
                                          <p:attrName>ppt_w</p:attrName>
                                        </p:attrNameLst>
                                      </p:cBhvr>
                                      <p:tavLst>
                                        <p:tav tm="0">
                                          <p:val>
                                            <p:fltVal val="0"/>
                                          </p:val>
                                        </p:tav>
                                        <p:tav tm="100000">
                                          <p:val>
                                            <p:strVal val="#ppt_w"/>
                                          </p:val>
                                        </p:tav>
                                      </p:tavLst>
                                    </p:anim>
                                    <p:anim calcmode="lin" valueType="num">
                                      <p:cBhvr>
                                        <p:cTn id="70" dur="500" fill="hold"/>
                                        <p:tgtEl>
                                          <p:spTgt spid="79"/>
                                        </p:tgtEl>
                                        <p:attrNameLst>
                                          <p:attrName>ppt_h</p:attrName>
                                        </p:attrNameLst>
                                      </p:cBhvr>
                                      <p:tavLst>
                                        <p:tav tm="0">
                                          <p:val>
                                            <p:fltVal val="0"/>
                                          </p:val>
                                        </p:tav>
                                        <p:tav tm="100000">
                                          <p:val>
                                            <p:strVal val="#ppt_h"/>
                                          </p:val>
                                        </p:tav>
                                      </p:tavLst>
                                    </p:anim>
                                    <p:anim calcmode="lin" valueType="num">
                                      <p:cBhvr>
                                        <p:cTn id="71" dur="500" fill="hold"/>
                                        <p:tgtEl>
                                          <p:spTgt spid="79"/>
                                        </p:tgtEl>
                                        <p:attrNameLst>
                                          <p:attrName>style.rotation</p:attrName>
                                        </p:attrNameLst>
                                      </p:cBhvr>
                                      <p:tavLst>
                                        <p:tav tm="0">
                                          <p:val>
                                            <p:fltVal val="360"/>
                                          </p:val>
                                        </p:tav>
                                        <p:tav tm="100000">
                                          <p:val>
                                            <p:fltVal val="0"/>
                                          </p:val>
                                        </p:tav>
                                      </p:tavLst>
                                    </p:anim>
                                    <p:animEffect transition="in" filter="fade">
                                      <p:cBhvr>
                                        <p:cTn id="72" dur="500"/>
                                        <p:tgtEl>
                                          <p:spTgt spid="79"/>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80"/>
                                        </p:tgtEl>
                                        <p:attrNameLst>
                                          <p:attrName>style.visibility</p:attrName>
                                        </p:attrNameLst>
                                      </p:cBhvr>
                                      <p:to>
                                        <p:strVal val="visible"/>
                                      </p:to>
                                    </p:set>
                                    <p:anim calcmode="lin" valueType="num">
                                      <p:cBhvr>
                                        <p:cTn id="75" dur="500" fill="hold"/>
                                        <p:tgtEl>
                                          <p:spTgt spid="80"/>
                                        </p:tgtEl>
                                        <p:attrNameLst>
                                          <p:attrName>ppt_w</p:attrName>
                                        </p:attrNameLst>
                                      </p:cBhvr>
                                      <p:tavLst>
                                        <p:tav tm="0">
                                          <p:val>
                                            <p:fltVal val="0"/>
                                          </p:val>
                                        </p:tav>
                                        <p:tav tm="100000">
                                          <p:val>
                                            <p:strVal val="#ppt_w"/>
                                          </p:val>
                                        </p:tav>
                                      </p:tavLst>
                                    </p:anim>
                                    <p:anim calcmode="lin" valueType="num">
                                      <p:cBhvr>
                                        <p:cTn id="76" dur="500" fill="hold"/>
                                        <p:tgtEl>
                                          <p:spTgt spid="80"/>
                                        </p:tgtEl>
                                        <p:attrNameLst>
                                          <p:attrName>ppt_h</p:attrName>
                                        </p:attrNameLst>
                                      </p:cBhvr>
                                      <p:tavLst>
                                        <p:tav tm="0">
                                          <p:val>
                                            <p:fltVal val="0"/>
                                          </p:val>
                                        </p:tav>
                                        <p:tav tm="100000">
                                          <p:val>
                                            <p:strVal val="#ppt_h"/>
                                          </p:val>
                                        </p:tav>
                                      </p:tavLst>
                                    </p:anim>
                                    <p:animEffect transition="in" filter="fade">
                                      <p:cBhvr>
                                        <p:cTn id="77" dur="500"/>
                                        <p:tgtEl>
                                          <p:spTgt spid="80"/>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82"/>
                                        </p:tgtEl>
                                        <p:attrNameLst>
                                          <p:attrName>style.visibility</p:attrName>
                                        </p:attrNameLst>
                                      </p:cBhvr>
                                      <p:to>
                                        <p:strVal val="visible"/>
                                      </p:to>
                                    </p:set>
                                    <p:animEffect transition="in" filter="blinds(horizontal)">
                                      <p:cBhvr>
                                        <p:cTn id="82" dur="500"/>
                                        <p:tgtEl>
                                          <p:spTgt spid="82"/>
                                        </p:tgtEl>
                                      </p:cBhvr>
                                    </p:animEffect>
                                  </p:childTnLst>
                                </p:cTn>
                              </p:par>
                              <p:par>
                                <p:cTn id="83" presetID="2" presetClass="entr" presetSubtype="4"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left)">
                                      <p:cBhvr>
                                        <p:cTn id="9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46" grpId="0" animBg="1"/>
      <p:bldP spid="47" grpId="0" animBg="1"/>
      <p:bldP spid="48" grpId="0" animBg="1"/>
      <p:bldP spid="49" grpId="0" animBg="1"/>
      <p:bldP spid="50" grpId="0" animBg="1"/>
      <p:bldP spid="66" grpId="0"/>
      <p:bldP spid="73" grpId="0" animBg="1"/>
      <p:bldP spid="74" grpId="0" animBg="1"/>
      <p:bldP spid="75" grpId="0" animBg="1"/>
      <p:bldP spid="76" grpId="0" animBg="1"/>
      <p:bldP spid="77" grpId="0"/>
      <p:bldP spid="80" grpId="0"/>
      <p:bldP spid="82" grpId="0"/>
      <p:bldP spid="20"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三角形 73">
            <a:extLst>
              <a:ext uri="{FF2B5EF4-FFF2-40B4-BE49-F238E27FC236}">
                <a16:creationId xmlns:a16="http://schemas.microsoft.com/office/drawing/2014/main" id="{D79E441E-2344-8642-B70F-7C127DA107B6}"/>
              </a:ext>
            </a:extLst>
          </p:cNvPr>
          <p:cNvSpPr/>
          <p:nvPr/>
        </p:nvSpPr>
        <p:spPr>
          <a:xfrm rot="10800000">
            <a:off x="718360" y="2080657"/>
            <a:ext cx="4805426" cy="1047066"/>
          </a:xfrm>
          <a:prstGeom prst="triangle">
            <a:avLst/>
          </a:prstGeom>
          <a:gradFill>
            <a:gsLst>
              <a:gs pos="32000">
                <a:schemeClr val="accent6">
                  <a:lumMod val="50000"/>
                  <a:alpha val="67000"/>
                </a:schemeClr>
              </a:gs>
              <a:gs pos="61000">
                <a:schemeClr val="accent6">
                  <a:lumMod val="75000"/>
                  <a:alpha val="45604"/>
                </a:schemeClr>
              </a:gs>
              <a:gs pos="91000">
                <a:schemeClr val="bg1"/>
              </a:gs>
            </a:gsLst>
            <a:lin ang="5400000" scaled="0"/>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69BD54-4542-4C48-9F9A-481FEE979476}"/>
              </a:ext>
            </a:extLst>
          </p:cNvPr>
          <p:cNvSpPr>
            <a:spLocks noGrp="1"/>
          </p:cNvSpPr>
          <p:nvPr>
            <p:ph type="title"/>
          </p:nvPr>
        </p:nvSpPr>
        <p:spPr/>
        <p:txBody>
          <a:bodyPr/>
          <a:lstStyle/>
          <a:p>
            <a:r>
              <a:rPr kumimoji="1" lang="ja-JP" altLang="en-US"/>
              <a:t>ブロック・チェーンの構造</a:t>
            </a:r>
          </a:p>
        </p:txBody>
      </p:sp>
      <p:sp>
        <p:nvSpPr>
          <p:cNvPr id="3" name="スライド番号プレースホルダー 2">
            <a:extLst>
              <a:ext uri="{FF2B5EF4-FFF2-40B4-BE49-F238E27FC236}">
                <a16:creationId xmlns:a16="http://schemas.microsoft.com/office/drawing/2014/main" id="{937D5DE5-7BC8-DB4F-A88D-03D5E27C7B42}"/>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198</a:t>
            </a:fld>
            <a:endParaRPr kumimoji="1" lang="ja-JP" altLang="en-US"/>
          </a:p>
        </p:txBody>
      </p:sp>
      <p:sp>
        <p:nvSpPr>
          <p:cNvPr id="4" name="正方形/長方形 3">
            <a:extLst>
              <a:ext uri="{FF2B5EF4-FFF2-40B4-BE49-F238E27FC236}">
                <a16:creationId xmlns:a16="http://schemas.microsoft.com/office/drawing/2014/main" id="{352C17DA-D985-854C-9084-D168B01751B9}"/>
              </a:ext>
            </a:extLst>
          </p:cNvPr>
          <p:cNvSpPr/>
          <p:nvPr/>
        </p:nvSpPr>
        <p:spPr>
          <a:xfrm>
            <a:off x="738122" y="3133924"/>
            <a:ext cx="1690007" cy="2013332"/>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44FB9206-EDCE-094A-9078-D1B7E58A9A13}"/>
              </a:ext>
            </a:extLst>
          </p:cNvPr>
          <p:cNvSpPr/>
          <p:nvPr/>
        </p:nvSpPr>
        <p:spPr>
          <a:xfrm>
            <a:off x="922664" y="3340482"/>
            <a:ext cx="1316515" cy="416221"/>
          </a:xfrm>
          <a:prstGeom prst="rect">
            <a:avLst/>
          </a:prstGeom>
          <a:solidFill>
            <a:schemeClr val="accent6">
              <a:lumMod val="50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26E7BDE0-59DA-AE42-8A73-268C35FB243E}"/>
              </a:ext>
            </a:extLst>
          </p:cNvPr>
          <p:cNvSpPr/>
          <p:nvPr/>
        </p:nvSpPr>
        <p:spPr>
          <a:xfrm>
            <a:off x="984921" y="4020422"/>
            <a:ext cx="1316515" cy="416221"/>
          </a:xfrm>
          <a:prstGeom prst="rect">
            <a:avLst/>
          </a:prstGeom>
          <a:solidFill>
            <a:schemeClr val="accent4">
              <a:lumMod val="50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30F03B65-90B7-F043-9083-1911B6EE1451}"/>
              </a:ext>
            </a:extLst>
          </p:cNvPr>
          <p:cNvSpPr/>
          <p:nvPr/>
        </p:nvSpPr>
        <p:spPr>
          <a:xfrm>
            <a:off x="922663" y="4556600"/>
            <a:ext cx="1316515" cy="416221"/>
          </a:xfrm>
          <a:prstGeom prst="rect">
            <a:avLst/>
          </a:prstGeom>
          <a:solidFill>
            <a:srgbClr val="C0000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7E9F1CFF-28AB-174F-99CB-E4962F2AE8AF}"/>
              </a:ext>
            </a:extLst>
          </p:cNvPr>
          <p:cNvSpPr/>
          <p:nvPr/>
        </p:nvSpPr>
        <p:spPr>
          <a:xfrm>
            <a:off x="953792" y="3948541"/>
            <a:ext cx="1316515" cy="416221"/>
          </a:xfrm>
          <a:prstGeom prst="rect">
            <a:avLst/>
          </a:prstGeom>
          <a:solidFill>
            <a:schemeClr val="accent4">
              <a:lumMod val="75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155EEB58-B448-7846-9967-0F7A62518B2F}"/>
              </a:ext>
            </a:extLst>
          </p:cNvPr>
          <p:cNvSpPr/>
          <p:nvPr/>
        </p:nvSpPr>
        <p:spPr>
          <a:xfrm>
            <a:off x="922663" y="3887219"/>
            <a:ext cx="1316515" cy="416221"/>
          </a:xfrm>
          <a:prstGeom prst="rect">
            <a:avLst/>
          </a:prstGeom>
          <a:solidFill>
            <a:schemeClr val="accent4"/>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B399DD5D-5322-7248-8B4C-77468A97AB83}"/>
              </a:ext>
            </a:extLst>
          </p:cNvPr>
          <p:cNvSpPr txBox="1"/>
          <p:nvPr/>
        </p:nvSpPr>
        <p:spPr>
          <a:xfrm>
            <a:off x="1077436" y="3955924"/>
            <a:ext cx="1005403"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取引履歴</a:t>
            </a:r>
          </a:p>
        </p:txBody>
      </p:sp>
      <p:sp>
        <p:nvSpPr>
          <p:cNvPr id="13" name="テキスト ボックス 12">
            <a:extLst>
              <a:ext uri="{FF2B5EF4-FFF2-40B4-BE49-F238E27FC236}">
                <a16:creationId xmlns:a16="http://schemas.microsoft.com/office/drawing/2014/main" id="{9B997C9B-1A74-004B-814F-1BDFC8257E30}"/>
              </a:ext>
            </a:extLst>
          </p:cNvPr>
          <p:cNvSpPr txBox="1"/>
          <p:nvPr/>
        </p:nvSpPr>
        <p:spPr>
          <a:xfrm>
            <a:off x="977747" y="3400893"/>
            <a:ext cx="1210588"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ハッシュ値</a:t>
            </a:r>
          </a:p>
        </p:txBody>
      </p:sp>
      <p:sp>
        <p:nvSpPr>
          <p:cNvPr id="14" name="テキスト ボックス 13">
            <a:extLst>
              <a:ext uri="{FF2B5EF4-FFF2-40B4-BE49-F238E27FC236}">
                <a16:creationId xmlns:a16="http://schemas.microsoft.com/office/drawing/2014/main" id="{7274A32C-6811-4E41-8DFB-E6F409804440}"/>
              </a:ext>
            </a:extLst>
          </p:cNvPr>
          <p:cNvSpPr txBox="1"/>
          <p:nvPr/>
        </p:nvSpPr>
        <p:spPr>
          <a:xfrm>
            <a:off x="1080340" y="4616226"/>
            <a:ext cx="1005403"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ナンス値</a:t>
            </a:r>
          </a:p>
        </p:txBody>
      </p:sp>
      <p:sp>
        <p:nvSpPr>
          <p:cNvPr id="15" name="右大かっこ 14">
            <a:extLst>
              <a:ext uri="{FF2B5EF4-FFF2-40B4-BE49-F238E27FC236}">
                <a16:creationId xmlns:a16="http://schemas.microsoft.com/office/drawing/2014/main" id="{CAC083A3-36B6-AE4F-B2B6-568736A0991A}"/>
              </a:ext>
            </a:extLst>
          </p:cNvPr>
          <p:cNvSpPr/>
          <p:nvPr/>
        </p:nvSpPr>
        <p:spPr>
          <a:xfrm>
            <a:off x="2259359" y="3340482"/>
            <a:ext cx="103463" cy="1632339"/>
          </a:xfrm>
          <a:prstGeom prst="rightBracket">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3035CECC-A52F-BF40-8552-6E06F4FCDA15}"/>
              </a:ext>
            </a:extLst>
          </p:cNvPr>
          <p:cNvSpPr/>
          <p:nvPr/>
        </p:nvSpPr>
        <p:spPr>
          <a:xfrm>
            <a:off x="3735049" y="3149985"/>
            <a:ext cx="1690007" cy="2013332"/>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7FD9D9BB-248F-264E-B5B9-5010E2D0ED56}"/>
              </a:ext>
            </a:extLst>
          </p:cNvPr>
          <p:cNvSpPr/>
          <p:nvPr/>
        </p:nvSpPr>
        <p:spPr>
          <a:xfrm>
            <a:off x="3919591" y="3356543"/>
            <a:ext cx="1316515" cy="416221"/>
          </a:xfrm>
          <a:prstGeom prst="rect">
            <a:avLst/>
          </a:prstGeom>
          <a:solidFill>
            <a:schemeClr val="accent6">
              <a:lumMod val="50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BC84ACC7-3CF3-734F-AD32-3E635B2CEA8F}"/>
              </a:ext>
            </a:extLst>
          </p:cNvPr>
          <p:cNvSpPr/>
          <p:nvPr/>
        </p:nvSpPr>
        <p:spPr>
          <a:xfrm>
            <a:off x="3981848" y="4036483"/>
            <a:ext cx="1316515" cy="416221"/>
          </a:xfrm>
          <a:prstGeom prst="rect">
            <a:avLst/>
          </a:prstGeom>
          <a:solidFill>
            <a:schemeClr val="accent4">
              <a:lumMod val="50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D9DDE4A6-F767-9E4B-B5F8-D9D58BC35120}"/>
              </a:ext>
            </a:extLst>
          </p:cNvPr>
          <p:cNvSpPr/>
          <p:nvPr/>
        </p:nvSpPr>
        <p:spPr>
          <a:xfrm>
            <a:off x="3919590" y="4572661"/>
            <a:ext cx="1316515" cy="416221"/>
          </a:xfrm>
          <a:prstGeom prst="rect">
            <a:avLst/>
          </a:prstGeom>
          <a:solidFill>
            <a:srgbClr val="C0000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61841434-A0ED-EC4D-9EB6-E2A9CBD084D6}"/>
              </a:ext>
            </a:extLst>
          </p:cNvPr>
          <p:cNvSpPr/>
          <p:nvPr/>
        </p:nvSpPr>
        <p:spPr>
          <a:xfrm>
            <a:off x="3950719" y="3964602"/>
            <a:ext cx="1316515" cy="416221"/>
          </a:xfrm>
          <a:prstGeom prst="rect">
            <a:avLst/>
          </a:prstGeom>
          <a:solidFill>
            <a:schemeClr val="accent4">
              <a:lumMod val="75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AB0426CE-C2F6-2144-A339-21BA8ACC365F}"/>
              </a:ext>
            </a:extLst>
          </p:cNvPr>
          <p:cNvSpPr/>
          <p:nvPr/>
        </p:nvSpPr>
        <p:spPr>
          <a:xfrm>
            <a:off x="3919590" y="3903280"/>
            <a:ext cx="1316515" cy="416221"/>
          </a:xfrm>
          <a:prstGeom prst="rect">
            <a:avLst/>
          </a:prstGeom>
          <a:solidFill>
            <a:schemeClr val="accent4"/>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1CBC1D89-DC8E-5648-9EA3-68B1B5899BD4}"/>
              </a:ext>
            </a:extLst>
          </p:cNvPr>
          <p:cNvSpPr txBox="1"/>
          <p:nvPr/>
        </p:nvSpPr>
        <p:spPr>
          <a:xfrm>
            <a:off x="4074363" y="3971985"/>
            <a:ext cx="1005403"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取引履歴</a:t>
            </a:r>
          </a:p>
        </p:txBody>
      </p:sp>
      <p:sp>
        <p:nvSpPr>
          <p:cNvPr id="33" name="テキスト ボックス 32">
            <a:extLst>
              <a:ext uri="{FF2B5EF4-FFF2-40B4-BE49-F238E27FC236}">
                <a16:creationId xmlns:a16="http://schemas.microsoft.com/office/drawing/2014/main" id="{F9FCCD97-F5A1-E04D-8ED7-EB863C99FFA7}"/>
              </a:ext>
            </a:extLst>
          </p:cNvPr>
          <p:cNvSpPr txBox="1"/>
          <p:nvPr/>
        </p:nvSpPr>
        <p:spPr>
          <a:xfrm>
            <a:off x="3974674" y="3416954"/>
            <a:ext cx="1210588"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ハッシュ値</a:t>
            </a:r>
          </a:p>
        </p:txBody>
      </p:sp>
      <p:sp>
        <p:nvSpPr>
          <p:cNvPr id="34" name="テキスト ボックス 33">
            <a:extLst>
              <a:ext uri="{FF2B5EF4-FFF2-40B4-BE49-F238E27FC236}">
                <a16:creationId xmlns:a16="http://schemas.microsoft.com/office/drawing/2014/main" id="{01D43A6E-89B6-EC44-9171-F8B4EDE5A6CF}"/>
              </a:ext>
            </a:extLst>
          </p:cNvPr>
          <p:cNvSpPr txBox="1"/>
          <p:nvPr/>
        </p:nvSpPr>
        <p:spPr>
          <a:xfrm>
            <a:off x="4077267" y="4632287"/>
            <a:ext cx="1005403"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ナンス値</a:t>
            </a:r>
          </a:p>
        </p:txBody>
      </p:sp>
      <p:sp>
        <p:nvSpPr>
          <p:cNvPr id="35" name="右大かっこ 34">
            <a:extLst>
              <a:ext uri="{FF2B5EF4-FFF2-40B4-BE49-F238E27FC236}">
                <a16:creationId xmlns:a16="http://schemas.microsoft.com/office/drawing/2014/main" id="{DEA817E1-F9AB-5340-927C-6156CD8ED8A9}"/>
              </a:ext>
            </a:extLst>
          </p:cNvPr>
          <p:cNvSpPr/>
          <p:nvPr/>
        </p:nvSpPr>
        <p:spPr>
          <a:xfrm>
            <a:off x="5256286" y="3356543"/>
            <a:ext cx="103463" cy="1632339"/>
          </a:xfrm>
          <a:prstGeom prst="rightBracket">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55F6333C-CA50-024A-A5CD-9EBEB45ED443}"/>
              </a:ext>
            </a:extLst>
          </p:cNvPr>
          <p:cNvSpPr/>
          <p:nvPr/>
        </p:nvSpPr>
        <p:spPr>
          <a:xfrm>
            <a:off x="6715871" y="3133924"/>
            <a:ext cx="1690007" cy="2013332"/>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FA89410E-5CE5-8445-BAF6-8C4C8836C10F}"/>
              </a:ext>
            </a:extLst>
          </p:cNvPr>
          <p:cNvSpPr/>
          <p:nvPr/>
        </p:nvSpPr>
        <p:spPr>
          <a:xfrm>
            <a:off x="6900413" y="3340482"/>
            <a:ext cx="1316515" cy="416221"/>
          </a:xfrm>
          <a:prstGeom prst="rect">
            <a:avLst/>
          </a:prstGeom>
          <a:solidFill>
            <a:schemeClr val="accent6">
              <a:lumMod val="50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a:extLst>
              <a:ext uri="{FF2B5EF4-FFF2-40B4-BE49-F238E27FC236}">
                <a16:creationId xmlns:a16="http://schemas.microsoft.com/office/drawing/2014/main" id="{9CAA5A9D-2448-0D4D-A5E1-6D067977D1AE}"/>
              </a:ext>
            </a:extLst>
          </p:cNvPr>
          <p:cNvSpPr/>
          <p:nvPr/>
        </p:nvSpPr>
        <p:spPr>
          <a:xfrm>
            <a:off x="6962670" y="4020422"/>
            <a:ext cx="1316515" cy="416221"/>
          </a:xfrm>
          <a:prstGeom prst="rect">
            <a:avLst/>
          </a:prstGeom>
          <a:solidFill>
            <a:schemeClr val="accent4">
              <a:lumMod val="50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a:extLst>
              <a:ext uri="{FF2B5EF4-FFF2-40B4-BE49-F238E27FC236}">
                <a16:creationId xmlns:a16="http://schemas.microsoft.com/office/drawing/2014/main" id="{C32FCE8B-2772-2642-87C3-EA2487AE2D64}"/>
              </a:ext>
            </a:extLst>
          </p:cNvPr>
          <p:cNvSpPr/>
          <p:nvPr/>
        </p:nvSpPr>
        <p:spPr>
          <a:xfrm>
            <a:off x="6900412" y="4556600"/>
            <a:ext cx="1316515" cy="416221"/>
          </a:xfrm>
          <a:prstGeom prst="rect">
            <a:avLst/>
          </a:prstGeom>
          <a:solidFill>
            <a:srgbClr val="C0000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a:extLst>
              <a:ext uri="{FF2B5EF4-FFF2-40B4-BE49-F238E27FC236}">
                <a16:creationId xmlns:a16="http://schemas.microsoft.com/office/drawing/2014/main" id="{5CBE663A-E5DB-5946-8BFF-EF0CB3E51594}"/>
              </a:ext>
            </a:extLst>
          </p:cNvPr>
          <p:cNvSpPr/>
          <p:nvPr/>
        </p:nvSpPr>
        <p:spPr>
          <a:xfrm>
            <a:off x="6931541" y="3948541"/>
            <a:ext cx="1316515" cy="416221"/>
          </a:xfrm>
          <a:prstGeom prst="rect">
            <a:avLst/>
          </a:prstGeom>
          <a:solidFill>
            <a:schemeClr val="accent4">
              <a:lumMod val="75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F9FEFF05-457A-7540-AE8E-1EEDA52CEEF9}"/>
              </a:ext>
            </a:extLst>
          </p:cNvPr>
          <p:cNvSpPr/>
          <p:nvPr/>
        </p:nvSpPr>
        <p:spPr>
          <a:xfrm>
            <a:off x="6900412" y="3887219"/>
            <a:ext cx="1316515" cy="416221"/>
          </a:xfrm>
          <a:prstGeom prst="rect">
            <a:avLst/>
          </a:prstGeom>
          <a:solidFill>
            <a:schemeClr val="accent4"/>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6BB39A98-9F2C-574E-8662-51347AC7132B}"/>
              </a:ext>
            </a:extLst>
          </p:cNvPr>
          <p:cNvSpPr txBox="1"/>
          <p:nvPr/>
        </p:nvSpPr>
        <p:spPr>
          <a:xfrm>
            <a:off x="7055185" y="3955924"/>
            <a:ext cx="1005403"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取引履歴</a:t>
            </a:r>
          </a:p>
        </p:txBody>
      </p:sp>
      <p:sp>
        <p:nvSpPr>
          <p:cNvPr id="43" name="テキスト ボックス 42">
            <a:extLst>
              <a:ext uri="{FF2B5EF4-FFF2-40B4-BE49-F238E27FC236}">
                <a16:creationId xmlns:a16="http://schemas.microsoft.com/office/drawing/2014/main" id="{A012E9D2-ED41-A447-B6E8-6B4AB4AA58B7}"/>
              </a:ext>
            </a:extLst>
          </p:cNvPr>
          <p:cNvSpPr txBox="1"/>
          <p:nvPr/>
        </p:nvSpPr>
        <p:spPr>
          <a:xfrm>
            <a:off x="6955496" y="3400893"/>
            <a:ext cx="1210588"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ハッシュ値</a:t>
            </a:r>
          </a:p>
        </p:txBody>
      </p:sp>
      <p:sp>
        <p:nvSpPr>
          <p:cNvPr id="44" name="テキスト ボックス 43">
            <a:extLst>
              <a:ext uri="{FF2B5EF4-FFF2-40B4-BE49-F238E27FC236}">
                <a16:creationId xmlns:a16="http://schemas.microsoft.com/office/drawing/2014/main" id="{A5010C8B-191A-E246-9059-471823E8653D}"/>
              </a:ext>
            </a:extLst>
          </p:cNvPr>
          <p:cNvSpPr txBox="1"/>
          <p:nvPr/>
        </p:nvSpPr>
        <p:spPr>
          <a:xfrm>
            <a:off x="7058089" y="4616226"/>
            <a:ext cx="1005403"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ナンス値</a:t>
            </a:r>
          </a:p>
        </p:txBody>
      </p:sp>
      <p:sp>
        <p:nvSpPr>
          <p:cNvPr id="45" name="右大かっこ 44">
            <a:extLst>
              <a:ext uri="{FF2B5EF4-FFF2-40B4-BE49-F238E27FC236}">
                <a16:creationId xmlns:a16="http://schemas.microsoft.com/office/drawing/2014/main" id="{741569C1-BFC1-3843-978D-6E6FA260902F}"/>
              </a:ext>
            </a:extLst>
          </p:cNvPr>
          <p:cNvSpPr/>
          <p:nvPr/>
        </p:nvSpPr>
        <p:spPr>
          <a:xfrm>
            <a:off x="8237108" y="3340482"/>
            <a:ext cx="103463" cy="1632339"/>
          </a:xfrm>
          <a:prstGeom prst="rightBracket">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47" name="カギ線コネクタ 46">
            <a:extLst>
              <a:ext uri="{FF2B5EF4-FFF2-40B4-BE49-F238E27FC236}">
                <a16:creationId xmlns:a16="http://schemas.microsoft.com/office/drawing/2014/main" id="{86C21B42-B4F0-9942-BBFF-827E96D17F18}"/>
              </a:ext>
            </a:extLst>
          </p:cNvPr>
          <p:cNvCxnSpPr>
            <a:stCxn id="15" idx="2"/>
            <a:endCxn id="27" idx="1"/>
          </p:cNvCxnSpPr>
          <p:nvPr/>
        </p:nvCxnSpPr>
        <p:spPr>
          <a:xfrm rot="10800000" flipH="1">
            <a:off x="2362821" y="3564654"/>
            <a:ext cx="1556769" cy="591998"/>
          </a:xfrm>
          <a:prstGeom prst="bentConnector5">
            <a:avLst>
              <a:gd name="adj1" fmla="val 45627"/>
              <a:gd name="adj2" fmla="val 99252"/>
              <a:gd name="adj3" fmla="val 56646"/>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57" name="カギ線コネクタ 56">
            <a:extLst>
              <a:ext uri="{FF2B5EF4-FFF2-40B4-BE49-F238E27FC236}">
                <a16:creationId xmlns:a16="http://schemas.microsoft.com/office/drawing/2014/main" id="{20D3663A-2C22-6B44-9378-FB788AFDB502}"/>
              </a:ext>
            </a:extLst>
          </p:cNvPr>
          <p:cNvCxnSpPr/>
          <p:nvPr/>
        </p:nvCxnSpPr>
        <p:spPr>
          <a:xfrm rot="10800000" flipH="1">
            <a:off x="5359207" y="3564654"/>
            <a:ext cx="1556769" cy="591998"/>
          </a:xfrm>
          <a:prstGeom prst="bentConnector5">
            <a:avLst>
              <a:gd name="adj1" fmla="val 44578"/>
              <a:gd name="adj2" fmla="val 99252"/>
              <a:gd name="adj3" fmla="val 56646"/>
            </a:avLst>
          </a:prstGeom>
          <a:ln w="28575">
            <a:tailEnd type="triangle"/>
          </a:ln>
        </p:spPr>
        <p:style>
          <a:lnRef idx="1">
            <a:schemeClr val="accent6"/>
          </a:lnRef>
          <a:fillRef idx="0">
            <a:schemeClr val="accent6"/>
          </a:fillRef>
          <a:effectRef idx="0">
            <a:schemeClr val="accent6"/>
          </a:effectRef>
          <a:fontRef idx="minor">
            <a:schemeClr val="tx1"/>
          </a:fontRef>
        </p:style>
      </p:cxnSp>
      <p:grpSp>
        <p:nvGrpSpPr>
          <p:cNvPr id="64" name="グループ化 63">
            <a:extLst>
              <a:ext uri="{FF2B5EF4-FFF2-40B4-BE49-F238E27FC236}">
                <a16:creationId xmlns:a16="http://schemas.microsoft.com/office/drawing/2014/main" id="{FC122313-BDC3-FA4F-B9A0-F27D4950527F}"/>
              </a:ext>
            </a:extLst>
          </p:cNvPr>
          <p:cNvGrpSpPr/>
          <p:nvPr/>
        </p:nvGrpSpPr>
        <p:grpSpPr>
          <a:xfrm>
            <a:off x="2646885" y="3135651"/>
            <a:ext cx="902812" cy="820273"/>
            <a:chOff x="2646885" y="2601708"/>
            <a:chExt cx="902812" cy="820273"/>
          </a:xfrm>
        </p:grpSpPr>
        <p:sp>
          <p:nvSpPr>
            <p:cNvPr id="60" name="正方形/長方形 59">
              <a:extLst>
                <a:ext uri="{FF2B5EF4-FFF2-40B4-BE49-F238E27FC236}">
                  <a16:creationId xmlns:a16="http://schemas.microsoft.com/office/drawing/2014/main" id="{E302C4A7-07D0-7347-9623-B653B7F23E7B}"/>
                </a:ext>
              </a:extLst>
            </p:cNvPr>
            <p:cNvSpPr/>
            <p:nvPr/>
          </p:nvSpPr>
          <p:spPr>
            <a:xfrm>
              <a:off x="2669666" y="2601708"/>
              <a:ext cx="857250" cy="820273"/>
            </a:xfrm>
            <a:prstGeom prst="rect">
              <a:avLst/>
            </a:prstGeom>
            <a:solidFill>
              <a:srgbClr val="984807">
                <a:alpha val="6902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テキスト ボックス 62">
              <a:extLst>
                <a:ext uri="{FF2B5EF4-FFF2-40B4-BE49-F238E27FC236}">
                  <a16:creationId xmlns:a16="http://schemas.microsoft.com/office/drawing/2014/main" id="{D74A874C-A762-6143-BCD7-9CB5E1D3834E}"/>
                </a:ext>
              </a:extLst>
            </p:cNvPr>
            <p:cNvSpPr txBox="1"/>
            <p:nvPr/>
          </p:nvSpPr>
          <p:spPr>
            <a:xfrm>
              <a:off x="2646885" y="2769100"/>
              <a:ext cx="902812"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ハッシュ</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関数</a:t>
              </a:r>
              <a:endParaRPr kumimoji="1" lang="en-US" altLang="ja-JP" sz="1400" dirty="0">
                <a:solidFill>
                  <a:schemeClr val="bg1"/>
                </a:solidFill>
                <a:latin typeface="Meiryo" panose="020B0604030504040204" pitchFamily="34" charset="-128"/>
                <a:ea typeface="Meiryo" panose="020B0604030504040204" pitchFamily="34" charset="-128"/>
              </a:endParaRPr>
            </a:p>
          </p:txBody>
        </p:sp>
      </p:grpSp>
      <p:grpSp>
        <p:nvGrpSpPr>
          <p:cNvPr id="65" name="グループ化 64">
            <a:extLst>
              <a:ext uri="{FF2B5EF4-FFF2-40B4-BE49-F238E27FC236}">
                <a16:creationId xmlns:a16="http://schemas.microsoft.com/office/drawing/2014/main" id="{641B11A8-4712-3A4F-8E32-42B17FB2D499}"/>
              </a:ext>
            </a:extLst>
          </p:cNvPr>
          <p:cNvGrpSpPr/>
          <p:nvPr/>
        </p:nvGrpSpPr>
        <p:grpSpPr>
          <a:xfrm>
            <a:off x="5633189" y="3133924"/>
            <a:ext cx="902812" cy="820273"/>
            <a:chOff x="2646885" y="2601708"/>
            <a:chExt cx="902812" cy="820273"/>
          </a:xfrm>
        </p:grpSpPr>
        <p:sp>
          <p:nvSpPr>
            <p:cNvPr id="66" name="正方形/長方形 65">
              <a:extLst>
                <a:ext uri="{FF2B5EF4-FFF2-40B4-BE49-F238E27FC236}">
                  <a16:creationId xmlns:a16="http://schemas.microsoft.com/office/drawing/2014/main" id="{C804AA46-CF62-9E40-BF95-EBC02F240EAD}"/>
                </a:ext>
              </a:extLst>
            </p:cNvPr>
            <p:cNvSpPr/>
            <p:nvPr/>
          </p:nvSpPr>
          <p:spPr>
            <a:xfrm>
              <a:off x="2669666" y="2601708"/>
              <a:ext cx="857250" cy="820273"/>
            </a:xfrm>
            <a:prstGeom prst="rect">
              <a:avLst/>
            </a:prstGeom>
            <a:solidFill>
              <a:srgbClr val="984807">
                <a:alpha val="6902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a:extLst>
                <a:ext uri="{FF2B5EF4-FFF2-40B4-BE49-F238E27FC236}">
                  <a16:creationId xmlns:a16="http://schemas.microsoft.com/office/drawing/2014/main" id="{7035A584-36CD-664E-8EDC-AB613D5724DD}"/>
                </a:ext>
              </a:extLst>
            </p:cNvPr>
            <p:cNvSpPr txBox="1"/>
            <p:nvPr/>
          </p:nvSpPr>
          <p:spPr>
            <a:xfrm>
              <a:off x="2646885" y="2769100"/>
              <a:ext cx="902812"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ハッシュ</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関数</a:t>
              </a:r>
              <a:endParaRPr kumimoji="1" lang="en-US" altLang="ja-JP" sz="1400" dirty="0">
                <a:solidFill>
                  <a:schemeClr val="bg1"/>
                </a:solidFill>
                <a:latin typeface="Meiryo" panose="020B0604030504040204" pitchFamily="34" charset="-128"/>
                <a:ea typeface="Meiryo" panose="020B0604030504040204" pitchFamily="34" charset="-128"/>
              </a:endParaRPr>
            </a:p>
          </p:txBody>
        </p:sp>
      </p:grpSp>
      <p:sp>
        <p:nvSpPr>
          <p:cNvPr id="69" name="正方形/長方形 68">
            <a:extLst>
              <a:ext uri="{FF2B5EF4-FFF2-40B4-BE49-F238E27FC236}">
                <a16:creationId xmlns:a16="http://schemas.microsoft.com/office/drawing/2014/main" id="{1037CF91-1F8F-BE47-9746-23C3CDA5733B}"/>
              </a:ext>
            </a:extLst>
          </p:cNvPr>
          <p:cNvSpPr/>
          <p:nvPr/>
        </p:nvSpPr>
        <p:spPr>
          <a:xfrm>
            <a:off x="718360" y="1902568"/>
            <a:ext cx="4805428" cy="215444"/>
          </a:xfrm>
          <a:prstGeom prst="rect">
            <a:avLst/>
          </a:prstGeom>
        </p:spPr>
        <p:txBody>
          <a:bodyPr wrap="square">
            <a:spAutoFit/>
          </a:bodyPr>
          <a:lstStyle/>
          <a:p>
            <a:r>
              <a:rPr lang="ja-JP" altLang="en-US" sz="800">
                <a:solidFill>
                  <a:srgbClr val="363636"/>
                </a:solidFill>
                <a:latin typeface="ヒラギノ角ゴ Pro W3" panose="020B0300000000000000" pitchFamily="34" charset="-128"/>
                <a:ea typeface="ヒラギノ角ゴ Pro W3" panose="020B0300000000000000" pitchFamily="34" charset="-128"/>
              </a:rPr>
              <a:t>例：</a:t>
            </a:r>
            <a:r>
              <a:rPr lang="en" altLang="ja-JP" sz="800" dirty="0">
                <a:solidFill>
                  <a:srgbClr val="363636"/>
                </a:solidFill>
                <a:latin typeface="ヒラギノ角ゴ Pro W3" panose="020B0300000000000000" pitchFamily="34" charset="-128"/>
                <a:ea typeface="ヒラギノ角ゴ Pro W3" panose="020B0300000000000000" pitchFamily="34" charset="-128"/>
              </a:rPr>
              <a:t>2A5C0A6D45513F69372513E13C25A2FA06A93EBAE698190E759C7CE92B1681B4</a:t>
            </a:r>
            <a:endParaRPr lang="ja-JP" altLang="en-US" sz="800"/>
          </a:p>
        </p:txBody>
      </p:sp>
      <p:cxnSp>
        <p:nvCxnSpPr>
          <p:cNvPr id="71" name="直線矢印コネクタ 70">
            <a:extLst>
              <a:ext uri="{FF2B5EF4-FFF2-40B4-BE49-F238E27FC236}">
                <a16:creationId xmlns:a16="http://schemas.microsoft.com/office/drawing/2014/main" id="{FC08CF00-3FE9-0948-8F46-EC6E562D30DD}"/>
              </a:ext>
            </a:extLst>
          </p:cNvPr>
          <p:cNvCxnSpPr>
            <a:cxnSpLocks/>
            <a:endCxn id="7" idx="1"/>
          </p:cNvCxnSpPr>
          <p:nvPr/>
        </p:nvCxnSpPr>
        <p:spPr>
          <a:xfrm>
            <a:off x="322422" y="3544060"/>
            <a:ext cx="600242" cy="4533"/>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3" name="直線矢印コネクタ 72">
            <a:extLst>
              <a:ext uri="{FF2B5EF4-FFF2-40B4-BE49-F238E27FC236}">
                <a16:creationId xmlns:a16="http://schemas.microsoft.com/office/drawing/2014/main" id="{E1B1D0B3-610C-7D48-901F-F7302F68244A}"/>
              </a:ext>
            </a:extLst>
          </p:cNvPr>
          <p:cNvCxnSpPr>
            <a:cxnSpLocks/>
          </p:cNvCxnSpPr>
          <p:nvPr/>
        </p:nvCxnSpPr>
        <p:spPr>
          <a:xfrm>
            <a:off x="8356079" y="4148217"/>
            <a:ext cx="600242" cy="4533"/>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75" name="正方形/長方形 74">
            <a:extLst>
              <a:ext uri="{FF2B5EF4-FFF2-40B4-BE49-F238E27FC236}">
                <a16:creationId xmlns:a16="http://schemas.microsoft.com/office/drawing/2014/main" id="{C9773217-093C-8F47-80B0-A5B6B8B163E2}"/>
              </a:ext>
            </a:extLst>
          </p:cNvPr>
          <p:cNvSpPr/>
          <p:nvPr/>
        </p:nvSpPr>
        <p:spPr>
          <a:xfrm>
            <a:off x="322422" y="5583644"/>
            <a:ext cx="3971991" cy="646331"/>
          </a:xfrm>
          <a:prstGeom prst="rect">
            <a:avLst/>
          </a:prstGeom>
        </p:spPr>
        <p:txBody>
          <a:bodyPr wrap="square">
            <a:spAutoFit/>
          </a:bodyPr>
          <a:lstStyle/>
          <a:p>
            <a:pPr marL="285750" indent="-285750">
              <a:buFont typeface="Wingdings" pitchFamily="2" charset="2"/>
              <a:buChar char="ü"/>
            </a:pPr>
            <a:r>
              <a:rPr lang="ja-JP" altLang="en-US" sz="1200">
                <a:solidFill>
                  <a:srgbClr val="C00000"/>
                </a:solidFill>
                <a:latin typeface="Meiryo" panose="020B0604030504040204" pitchFamily="34" charset="-128"/>
                <a:ea typeface="Meiryo" panose="020B0604030504040204" pitchFamily="34" charset="-128"/>
              </a:rPr>
              <a:t>「ハッシュ値」の頭が</a:t>
            </a:r>
            <a:r>
              <a:rPr lang="en-US" altLang="ja-JP" sz="1200" dirty="0">
                <a:solidFill>
                  <a:srgbClr val="C00000"/>
                </a:solidFill>
                <a:latin typeface="Meiryo" panose="020B0604030504040204" pitchFamily="34" charset="-128"/>
                <a:ea typeface="Meiryo" panose="020B0604030504040204" pitchFamily="34" charset="-128"/>
              </a:rPr>
              <a:t>”000”</a:t>
            </a:r>
            <a:r>
              <a:rPr lang="ja-JP" altLang="en-US" sz="1200">
                <a:solidFill>
                  <a:srgbClr val="C00000"/>
                </a:solidFill>
                <a:latin typeface="Meiryo" panose="020B0604030504040204" pitchFamily="34" charset="-128"/>
                <a:ea typeface="Meiryo" panose="020B0604030504040204" pitchFamily="34" charset="-128"/>
              </a:rPr>
              <a:t>になる値を見つける</a:t>
            </a:r>
            <a:endParaRPr lang="en-US" altLang="ja-JP" sz="1200" dirty="0">
              <a:solidFill>
                <a:srgbClr val="C0000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rgbClr val="C00000"/>
                </a:solidFill>
                <a:latin typeface="Meiryo" panose="020B0604030504040204" pitchFamily="34" charset="-128"/>
                <a:ea typeface="Meiryo" panose="020B0604030504040204" pitchFamily="34" charset="-128"/>
              </a:rPr>
              <a:t>総当たり計算でなければ、見つけられない</a:t>
            </a:r>
            <a:endParaRPr lang="en-US" altLang="ja-JP" sz="1200" dirty="0">
              <a:solidFill>
                <a:srgbClr val="C0000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rgbClr val="C00000"/>
                </a:solidFill>
                <a:latin typeface="Meiryo" panose="020B0604030504040204" pitchFamily="34" charset="-128"/>
                <a:ea typeface="Meiryo" panose="020B0604030504040204" pitchFamily="34" charset="-128"/>
              </a:rPr>
              <a:t>総当たり計算には、膨大な計算資源を消費する</a:t>
            </a:r>
          </a:p>
        </p:txBody>
      </p:sp>
      <p:sp>
        <p:nvSpPr>
          <p:cNvPr id="76" name="テキスト ボックス 75">
            <a:extLst>
              <a:ext uri="{FF2B5EF4-FFF2-40B4-BE49-F238E27FC236}">
                <a16:creationId xmlns:a16="http://schemas.microsoft.com/office/drawing/2014/main" id="{08103B1A-A3D5-9045-B8AE-F3B4F6BD6419}"/>
              </a:ext>
            </a:extLst>
          </p:cNvPr>
          <p:cNvSpPr txBox="1"/>
          <p:nvPr/>
        </p:nvSpPr>
        <p:spPr>
          <a:xfrm>
            <a:off x="718360" y="1220428"/>
            <a:ext cx="4134465" cy="738664"/>
          </a:xfrm>
          <a:prstGeom prst="rect">
            <a:avLst/>
          </a:prstGeom>
          <a:noFill/>
        </p:spPr>
        <p:txBody>
          <a:bodyPr wrap="none" rtlCol="0">
            <a:spAutoFit/>
          </a:bodyPr>
          <a:lstStyle/>
          <a:p>
            <a:r>
              <a:rPr kumimoji="1" lang="ja-JP" altLang="en-US" sz="1400" b="1">
                <a:solidFill>
                  <a:schemeClr val="accent6">
                    <a:lumMod val="50000"/>
                  </a:schemeClr>
                </a:solidFill>
                <a:latin typeface="Meiryo" charset="-128"/>
                <a:ea typeface="Meiryo" charset="-128"/>
                <a:cs typeface="Meiryo" charset="-128"/>
              </a:rPr>
              <a:t>ハッシュ値</a:t>
            </a:r>
            <a:r>
              <a:rPr kumimoji="1" lang="ja-JP" altLang="en-US" sz="1400">
                <a:solidFill>
                  <a:schemeClr val="accent6">
                    <a:lumMod val="50000"/>
                  </a:schemeClr>
                </a:solidFill>
                <a:latin typeface="Meiryo" charset="-128"/>
                <a:ea typeface="Meiryo" charset="-128"/>
                <a:cs typeface="Meiryo" charset="-128"/>
              </a:rPr>
              <a:t>とは</a:t>
            </a:r>
            <a:endParaRPr kumimoji="1" lang="en-US" altLang="ja-JP" sz="1400" dirty="0">
              <a:solidFill>
                <a:schemeClr val="accent6">
                  <a:lumMod val="50000"/>
                </a:schemeClr>
              </a:solidFill>
              <a:latin typeface="Meiryo" charset="-128"/>
              <a:ea typeface="Meiryo" charset="-128"/>
              <a:cs typeface="Meiryo" charset="-128"/>
            </a:endParaRPr>
          </a:p>
          <a:p>
            <a:pPr marL="177800" indent="-177800">
              <a:buFont typeface="Wingdings" charset="2"/>
              <a:buChar char="ü"/>
            </a:pPr>
            <a:r>
              <a:rPr kumimoji="1" lang="ja-JP" altLang="en-US" sz="1400">
                <a:solidFill>
                  <a:schemeClr val="accent6">
                    <a:lumMod val="50000"/>
                  </a:schemeClr>
                </a:solidFill>
                <a:latin typeface="Meiryo" charset="-128"/>
                <a:ea typeface="Meiryo" charset="-128"/>
                <a:cs typeface="Meiryo" charset="-128"/>
              </a:rPr>
              <a:t>同じ</a:t>
            </a:r>
            <a:r>
              <a:rPr kumimoji="1" lang="ja-JP" altLang="en-US" sz="1400" dirty="0">
                <a:solidFill>
                  <a:schemeClr val="accent6">
                    <a:lumMod val="50000"/>
                  </a:schemeClr>
                </a:solidFill>
                <a:latin typeface="Meiryo" charset="-128"/>
                <a:ea typeface="Meiryo" charset="-128"/>
                <a:cs typeface="Meiryo" charset="-128"/>
              </a:rPr>
              <a:t>データからは必ず同じ文字列が生成される</a:t>
            </a:r>
            <a:endParaRPr kumimoji="1" lang="en-US" altLang="ja-JP" sz="1400" dirty="0">
              <a:solidFill>
                <a:schemeClr val="accent6">
                  <a:lumMod val="50000"/>
                </a:schemeClr>
              </a:solidFill>
              <a:latin typeface="Meiryo" charset="-128"/>
              <a:ea typeface="Meiryo" charset="-128"/>
              <a:cs typeface="Meiryo" charset="-128"/>
            </a:endParaRPr>
          </a:p>
          <a:p>
            <a:pPr marL="177800" indent="-177800">
              <a:buFont typeface="Wingdings" charset="2"/>
              <a:buChar char="ü"/>
            </a:pPr>
            <a:r>
              <a:rPr lang="ja-JP" altLang="en-US" sz="1400" dirty="0">
                <a:solidFill>
                  <a:schemeClr val="accent6">
                    <a:lumMod val="50000"/>
                  </a:schemeClr>
                </a:solidFill>
                <a:latin typeface="Meiryo" charset="-128"/>
                <a:ea typeface="Meiryo" charset="-128"/>
                <a:cs typeface="Meiryo" charset="-128"/>
              </a:rPr>
              <a:t>ハッシュ値から</a:t>
            </a:r>
            <a:r>
              <a:rPr lang="ja-JP" altLang="en-US" sz="1400" b="1" dirty="0">
                <a:solidFill>
                  <a:schemeClr val="accent6">
                    <a:lumMod val="50000"/>
                  </a:schemeClr>
                </a:solidFill>
                <a:latin typeface="Meiryo" charset="-128"/>
                <a:ea typeface="Meiryo" charset="-128"/>
                <a:cs typeface="Meiryo" charset="-128"/>
              </a:rPr>
              <a:t>元のデータを復元できない</a:t>
            </a:r>
            <a:endParaRPr kumimoji="1" lang="ja-JP" altLang="en-US" sz="1400" b="1" dirty="0">
              <a:solidFill>
                <a:schemeClr val="accent6">
                  <a:lumMod val="50000"/>
                </a:schemeClr>
              </a:solidFill>
              <a:latin typeface="Meiryo" charset="-128"/>
              <a:ea typeface="Meiryo" charset="-128"/>
              <a:cs typeface="Meiryo" charset="-128"/>
            </a:endParaRPr>
          </a:p>
        </p:txBody>
      </p:sp>
      <p:sp>
        <p:nvSpPr>
          <p:cNvPr id="77" name="正方形/長方形 76">
            <a:extLst>
              <a:ext uri="{FF2B5EF4-FFF2-40B4-BE49-F238E27FC236}">
                <a16:creationId xmlns:a16="http://schemas.microsoft.com/office/drawing/2014/main" id="{6F8CAB48-F929-F64C-93C7-7DEA0B0F14E1}"/>
              </a:ext>
            </a:extLst>
          </p:cNvPr>
          <p:cNvSpPr/>
          <p:nvPr/>
        </p:nvSpPr>
        <p:spPr>
          <a:xfrm>
            <a:off x="483783" y="2135407"/>
            <a:ext cx="5274580" cy="461665"/>
          </a:xfrm>
          <a:prstGeom prst="rect">
            <a:avLst/>
          </a:prstGeom>
        </p:spPr>
        <p:txBody>
          <a:bodyPr wrap="square">
            <a:spAutoFit/>
          </a:bodyPr>
          <a:lstStyle/>
          <a:p>
            <a:pPr algn="ctr"/>
            <a:r>
              <a:rPr lang="ja-JP" altLang="en-US" sz="1200">
                <a:solidFill>
                  <a:srgbClr val="363636"/>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前ブロックの「</a:t>
            </a:r>
            <a:r>
              <a:rPr lang="ja-JP" altLang="en-US" sz="1200" b="1">
                <a:solidFill>
                  <a:schemeClr val="accent6">
                    <a:lumMod val="50000"/>
                  </a:schemeClr>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ハッシュ値</a:t>
            </a:r>
            <a:r>
              <a:rPr lang="en-US" altLang="ja-JP" sz="1200" dirty="0">
                <a:solidFill>
                  <a:srgbClr val="363636"/>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t>
            </a:r>
            <a:r>
              <a:rPr lang="ja-JP" altLang="en-US" sz="1200" b="1">
                <a:solidFill>
                  <a:srgbClr val="7030A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取引履歴</a:t>
            </a:r>
            <a:r>
              <a:rPr lang="en-US" altLang="ja-JP" sz="1200" dirty="0">
                <a:solidFill>
                  <a:srgbClr val="363636"/>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a:t>
            </a:r>
            <a:r>
              <a:rPr lang="ja-JP" altLang="en-US" sz="1200" b="1">
                <a:solidFill>
                  <a:srgbClr val="C0000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ナンス値</a:t>
            </a:r>
            <a:r>
              <a:rPr lang="ja-JP" altLang="en-US" sz="1200">
                <a:solidFill>
                  <a:srgbClr val="363636"/>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」の全てを</a:t>
            </a:r>
            <a:endParaRPr lang="en-US" altLang="ja-JP" sz="1200" dirty="0">
              <a:solidFill>
                <a:srgbClr val="363636"/>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algn="ctr"/>
            <a:r>
              <a:rPr lang="ja-JP" altLang="en-US" sz="1200" b="1" u="sng">
                <a:solidFill>
                  <a:srgbClr val="363636"/>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ハッシュ関数</a:t>
            </a:r>
            <a:r>
              <a:rPr lang="ja-JP" altLang="en-US" sz="1200">
                <a:solidFill>
                  <a:srgbClr val="363636"/>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の入力値にして、次ブロックの「</a:t>
            </a:r>
            <a:r>
              <a:rPr lang="ja-JP" altLang="en-US" sz="1200" b="1">
                <a:solidFill>
                  <a:schemeClr val="accent6">
                    <a:lumMod val="50000"/>
                  </a:schemeClr>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ハッシュ値</a:t>
            </a:r>
            <a:r>
              <a:rPr lang="ja-JP" altLang="en-US" sz="1200">
                <a:solidFill>
                  <a:srgbClr val="363636"/>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」を算出</a:t>
            </a:r>
            <a:endParaRPr lang="ja-JP" altLang="en-US" sz="1200">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p:txBody>
      </p:sp>
      <p:cxnSp>
        <p:nvCxnSpPr>
          <p:cNvPr id="79" name="直線コネクタ 78">
            <a:extLst>
              <a:ext uri="{FF2B5EF4-FFF2-40B4-BE49-F238E27FC236}">
                <a16:creationId xmlns:a16="http://schemas.microsoft.com/office/drawing/2014/main" id="{30F6F4B3-F683-154B-8B54-0738E1E428CB}"/>
              </a:ext>
            </a:extLst>
          </p:cNvPr>
          <p:cNvCxnSpPr>
            <a:cxnSpLocks/>
          </p:cNvCxnSpPr>
          <p:nvPr/>
        </p:nvCxnSpPr>
        <p:spPr>
          <a:xfrm flipV="1">
            <a:off x="1580137" y="4954780"/>
            <a:ext cx="0" cy="568509"/>
          </a:xfrm>
          <a:prstGeom prst="line">
            <a:avLst/>
          </a:prstGeom>
          <a:ln>
            <a:solidFill>
              <a:srgbClr val="C00000"/>
            </a:solidFill>
            <a:prstDash val="sysDot"/>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85" name="右矢印 84">
            <a:extLst>
              <a:ext uri="{FF2B5EF4-FFF2-40B4-BE49-F238E27FC236}">
                <a16:creationId xmlns:a16="http://schemas.microsoft.com/office/drawing/2014/main" id="{56D1E076-670E-9942-A1AF-03F287A670AD}"/>
              </a:ext>
            </a:extLst>
          </p:cNvPr>
          <p:cNvSpPr/>
          <p:nvPr/>
        </p:nvSpPr>
        <p:spPr>
          <a:xfrm>
            <a:off x="4171949" y="5654214"/>
            <a:ext cx="244928" cy="56825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テキスト ボックス 85">
            <a:extLst>
              <a:ext uri="{FF2B5EF4-FFF2-40B4-BE49-F238E27FC236}">
                <a16:creationId xmlns:a16="http://schemas.microsoft.com/office/drawing/2014/main" id="{7C02D7E9-DE22-054D-B4D1-41E221C5BF84}"/>
              </a:ext>
            </a:extLst>
          </p:cNvPr>
          <p:cNvSpPr txBox="1"/>
          <p:nvPr/>
        </p:nvSpPr>
        <p:spPr>
          <a:xfrm>
            <a:off x="4572000" y="5594733"/>
            <a:ext cx="2518638" cy="677108"/>
          </a:xfrm>
          <a:prstGeom prst="rect">
            <a:avLst/>
          </a:prstGeom>
          <a:noFill/>
        </p:spPr>
        <p:txBody>
          <a:bodyPr wrap="none" rtlCol="0">
            <a:spAutoFit/>
          </a:bodyPr>
          <a:lstStyle/>
          <a:p>
            <a:r>
              <a:rPr kumimoji="1" lang="en-US" altLang="ja-JP" sz="2400" b="1" dirty="0">
                <a:solidFill>
                  <a:schemeClr val="accent6">
                    <a:lumMod val="75000"/>
                  </a:schemeClr>
                </a:solidFill>
                <a:latin typeface="Meiryo" panose="020B0604030504040204" pitchFamily="34" charset="-128"/>
                <a:ea typeface="Meiryo" panose="020B0604030504040204" pitchFamily="34" charset="-128"/>
              </a:rPr>
              <a:t>Proof of Work</a:t>
            </a:r>
            <a:endParaRPr lang="en-US" altLang="ja-JP" sz="2400" b="1" dirty="0">
              <a:solidFill>
                <a:schemeClr val="accent6">
                  <a:lumMod val="75000"/>
                </a:schemeClr>
              </a:solidFill>
              <a:latin typeface="Meiryo" panose="020B0604030504040204" pitchFamily="34" charset="-128"/>
              <a:ea typeface="Meiryo" panose="020B0604030504040204" pitchFamily="34" charset="-128"/>
            </a:endParaRPr>
          </a:p>
          <a:p>
            <a:r>
              <a:rPr lang="ja-JP" altLang="en-US" sz="1400">
                <a:solidFill>
                  <a:schemeClr val="accent6">
                    <a:lumMod val="75000"/>
                  </a:schemeClr>
                </a:solidFill>
                <a:latin typeface="Meiryo" panose="020B0604030504040204" pitchFamily="34" charset="-128"/>
                <a:ea typeface="Meiryo" panose="020B0604030504040204" pitchFamily="34" charset="-128"/>
              </a:rPr>
              <a:t>ナンス値を見つける計算競争</a:t>
            </a:r>
            <a:endParaRPr kumimoji="1" lang="ja-JP" altLang="en-US" sz="1400">
              <a:solidFill>
                <a:schemeClr val="accent6">
                  <a:lumMod val="75000"/>
                </a:schemeClr>
              </a:solidFill>
              <a:latin typeface="Meiryo" panose="020B0604030504040204" pitchFamily="34" charset="-128"/>
              <a:ea typeface="Meiryo" panose="020B0604030504040204" pitchFamily="34" charset="-128"/>
            </a:endParaRPr>
          </a:p>
        </p:txBody>
      </p:sp>
      <p:sp>
        <p:nvSpPr>
          <p:cNvPr id="87" name="テキスト ボックス 86">
            <a:extLst>
              <a:ext uri="{FF2B5EF4-FFF2-40B4-BE49-F238E27FC236}">
                <a16:creationId xmlns:a16="http://schemas.microsoft.com/office/drawing/2014/main" id="{C5C86C03-2E46-0649-9AAC-143C2CA70DAB}"/>
              </a:ext>
            </a:extLst>
          </p:cNvPr>
          <p:cNvSpPr txBox="1"/>
          <p:nvPr/>
        </p:nvSpPr>
        <p:spPr>
          <a:xfrm>
            <a:off x="675960" y="2877677"/>
            <a:ext cx="1212191" cy="276999"/>
          </a:xfrm>
          <a:prstGeom prst="rect">
            <a:avLst/>
          </a:prstGeom>
          <a:noFill/>
        </p:spPr>
        <p:txBody>
          <a:bodyPr wrap="none" rtlCol="0">
            <a:spAutoFit/>
          </a:bodyPr>
          <a:lstStyle/>
          <a:p>
            <a:r>
              <a:rPr kumimoji="1" lang="ja-JP" altLang="en-US" sz="1200">
                <a:solidFill>
                  <a:schemeClr val="accent6">
                    <a:lumMod val="50000"/>
                  </a:schemeClr>
                </a:solidFill>
                <a:latin typeface="Meiryo" panose="020B0604030504040204" pitchFamily="34" charset="-128"/>
                <a:ea typeface="Meiryo" panose="020B0604030504040204" pitchFamily="34" charset="-128"/>
              </a:rPr>
              <a:t>ブロック</a:t>
            </a:r>
            <a:r>
              <a:rPr kumimoji="1" lang="en-US" altLang="ja-JP" sz="1200" dirty="0">
                <a:solidFill>
                  <a:schemeClr val="accent6">
                    <a:lumMod val="50000"/>
                  </a:schemeClr>
                </a:solidFill>
                <a:latin typeface="Meiryo" panose="020B0604030504040204" pitchFamily="34" charset="-128"/>
                <a:ea typeface="Meiryo" panose="020B0604030504040204" pitchFamily="34" charset="-128"/>
              </a:rPr>
              <a:t>#100</a:t>
            </a:r>
            <a:endParaRPr kumimoji="1" lang="ja-JP" altLang="en-US" sz="1200">
              <a:solidFill>
                <a:schemeClr val="accent6">
                  <a:lumMod val="50000"/>
                </a:schemeClr>
              </a:solidFill>
              <a:latin typeface="Meiryo" panose="020B0604030504040204" pitchFamily="34" charset="-128"/>
              <a:ea typeface="Meiryo" panose="020B0604030504040204" pitchFamily="34" charset="-128"/>
            </a:endParaRPr>
          </a:p>
        </p:txBody>
      </p:sp>
      <p:sp>
        <p:nvSpPr>
          <p:cNvPr id="88" name="テキスト ボックス 87">
            <a:extLst>
              <a:ext uri="{FF2B5EF4-FFF2-40B4-BE49-F238E27FC236}">
                <a16:creationId xmlns:a16="http://schemas.microsoft.com/office/drawing/2014/main" id="{DB7154A6-2EE6-054A-A3D3-7614A7DC0D65}"/>
              </a:ext>
            </a:extLst>
          </p:cNvPr>
          <p:cNvSpPr txBox="1"/>
          <p:nvPr/>
        </p:nvSpPr>
        <p:spPr>
          <a:xfrm>
            <a:off x="3660396" y="2883996"/>
            <a:ext cx="1212191" cy="276999"/>
          </a:xfrm>
          <a:prstGeom prst="rect">
            <a:avLst/>
          </a:prstGeom>
          <a:noFill/>
        </p:spPr>
        <p:txBody>
          <a:bodyPr wrap="none" rtlCol="0">
            <a:spAutoFit/>
          </a:bodyPr>
          <a:lstStyle/>
          <a:p>
            <a:r>
              <a:rPr kumimoji="1" lang="ja-JP" altLang="en-US" sz="1200">
                <a:solidFill>
                  <a:schemeClr val="accent6">
                    <a:lumMod val="50000"/>
                  </a:schemeClr>
                </a:solidFill>
                <a:latin typeface="Meiryo" panose="020B0604030504040204" pitchFamily="34" charset="-128"/>
                <a:ea typeface="Meiryo" panose="020B0604030504040204" pitchFamily="34" charset="-128"/>
              </a:rPr>
              <a:t>ブロック</a:t>
            </a:r>
            <a:r>
              <a:rPr kumimoji="1" lang="en-US" altLang="ja-JP" sz="1200" dirty="0">
                <a:solidFill>
                  <a:schemeClr val="accent6">
                    <a:lumMod val="50000"/>
                  </a:schemeClr>
                </a:solidFill>
                <a:latin typeface="Meiryo" panose="020B0604030504040204" pitchFamily="34" charset="-128"/>
                <a:ea typeface="Meiryo" panose="020B0604030504040204" pitchFamily="34" charset="-128"/>
              </a:rPr>
              <a:t>#101</a:t>
            </a:r>
            <a:endParaRPr kumimoji="1" lang="ja-JP" altLang="en-US" sz="1200">
              <a:solidFill>
                <a:schemeClr val="accent6">
                  <a:lumMod val="50000"/>
                </a:schemeClr>
              </a:solidFill>
              <a:latin typeface="Meiryo" panose="020B0604030504040204" pitchFamily="34" charset="-128"/>
              <a:ea typeface="Meiryo" panose="020B0604030504040204" pitchFamily="34" charset="-128"/>
            </a:endParaRPr>
          </a:p>
        </p:txBody>
      </p:sp>
      <p:sp>
        <p:nvSpPr>
          <p:cNvPr id="89" name="テキスト ボックス 88">
            <a:extLst>
              <a:ext uri="{FF2B5EF4-FFF2-40B4-BE49-F238E27FC236}">
                <a16:creationId xmlns:a16="http://schemas.microsoft.com/office/drawing/2014/main" id="{9C92B7ED-510D-5F4C-B98D-2F1391E76671}"/>
              </a:ext>
            </a:extLst>
          </p:cNvPr>
          <p:cNvSpPr txBox="1"/>
          <p:nvPr/>
        </p:nvSpPr>
        <p:spPr>
          <a:xfrm>
            <a:off x="6644833" y="2877678"/>
            <a:ext cx="1212191" cy="276999"/>
          </a:xfrm>
          <a:prstGeom prst="rect">
            <a:avLst/>
          </a:prstGeom>
          <a:noFill/>
        </p:spPr>
        <p:txBody>
          <a:bodyPr wrap="none" rtlCol="0">
            <a:spAutoFit/>
          </a:bodyPr>
          <a:lstStyle/>
          <a:p>
            <a:r>
              <a:rPr kumimoji="1" lang="ja-JP" altLang="en-US" sz="1200">
                <a:solidFill>
                  <a:schemeClr val="accent6">
                    <a:lumMod val="50000"/>
                  </a:schemeClr>
                </a:solidFill>
                <a:latin typeface="Meiryo" panose="020B0604030504040204" pitchFamily="34" charset="-128"/>
                <a:ea typeface="Meiryo" panose="020B0604030504040204" pitchFamily="34" charset="-128"/>
              </a:rPr>
              <a:t>ブロック</a:t>
            </a:r>
            <a:r>
              <a:rPr kumimoji="1" lang="en-US" altLang="ja-JP" sz="1200" dirty="0">
                <a:solidFill>
                  <a:schemeClr val="accent6">
                    <a:lumMod val="50000"/>
                  </a:schemeClr>
                </a:solidFill>
                <a:latin typeface="Meiryo" panose="020B0604030504040204" pitchFamily="34" charset="-128"/>
                <a:ea typeface="Meiryo" panose="020B0604030504040204" pitchFamily="34" charset="-128"/>
              </a:rPr>
              <a:t>#102</a:t>
            </a:r>
            <a:endParaRPr kumimoji="1" lang="ja-JP" altLang="en-US" sz="1200">
              <a:solidFill>
                <a:schemeClr val="accent6">
                  <a:lumMod val="50000"/>
                </a:schemeClr>
              </a:solidFill>
              <a:latin typeface="Meiryo" panose="020B0604030504040204" pitchFamily="34" charset="-128"/>
              <a:ea typeface="Meiryo" panose="020B0604030504040204" pitchFamily="34" charset="-128"/>
            </a:endParaRPr>
          </a:p>
        </p:txBody>
      </p:sp>
      <p:sp>
        <p:nvSpPr>
          <p:cNvPr id="90" name="テキスト ボックス 89">
            <a:extLst>
              <a:ext uri="{FF2B5EF4-FFF2-40B4-BE49-F238E27FC236}">
                <a16:creationId xmlns:a16="http://schemas.microsoft.com/office/drawing/2014/main" id="{EED09136-CD8B-DC4D-9727-16E8E3740B00}"/>
              </a:ext>
            </a:extLst>
          </p:cNvPr>
          <p:cNvSpPr txBox="1"/>
          <p:nvPr/>
        </p:nvSpPr>
        <p:spPr>
          <a:xfrm>
            <a:off x="6008207" y="1219845"/>
            <a:ext cx="2954655" cy="738664"/>
          </a:xfrm>
          <a:prstGeom prst="rect">
            <a:avLst/>
          </a:prstGeom>
          <a:noFill/>
        </p:spPr>
        <p:txBody>
          <a:bodyPr wrap="none" rtlCol="0">
            <a:spAutoFit/>
          </a:bodyPr>
          <a:lstStyle/>
          <a:p>
            <a:r>
              <a:rPr kumimoji="1" lang="ja-JP" altLang="en-US" b="1">
                <a:solidFill>
                  <a:schemeClr val="accent6">
                    <a:lumMod val="50000"/>
                  </a:schemeClr>
                </a:solidFill>
                <a:latin typeface="Meiryo" panose="020B0604030504040204" pitchFamily="34" charset="-128"/>
                <a:ea typeface="Meiryo" panose="020B0604030504040204" pitchFamily="34" charset="-128"/>
              </a:rPr>
              <a:t>ブロックチェーン</a:t>
            </a:r>
            <a:endParaRPr kumimoji="1" lang="en-US" altLang="ja-JP" b="1" dirty="0">
              <a:solidFill>
                <a:schemeClr val="accent6">
                  <a:lumMod val="50000"/>
                </a:schemeClr>
              </a:solidFill>
              <a:latin typeface="Meiryo" panose="020B0604030504040204" pitchFamily="34" charset="-128"/>
              <a:ea typeface="Meiryo" panose="020B0604030504040204" pitchFamily="34" charset="-128"/>
            </a:endParaRPr>
          </a:p>
          <a:p>
            <a:r>
              <a:rPr lang="ja-JP" altLang="en-US" sz="1200">
                <a:solidFill>
                  <a:schemeClr val="accent6">
                    <a:lumMod val="50000"/>
                  </a:schemeClr>
                </a:solidFill>
                <a:latin typeface="Meiryo" panose="020B0604030504040204" pitchFamily="34" charset="-128"/>
                <a:ea typeface="Meiryo" panose="020B0604030504040204" pitchFamily="34" charset="-128"/>
              </a:rPr>
              <a:t>「ハッシュ値」でブロックが鎖のように</a:t>
            </a:r>
            <a:endParaRPr lang="en-US" altLang="ja-JP" sz="1200" dirty="0">
              <a:solidFill>
                <a:schemeClr val="accent6">
                  <a:lumMod val="50000"/>
                </a:schemeClr>
              </a:solidFill>
              <a:latin typeface="Meiryo" panose="020B0604030504040204" pitchFamily="34" charset="-128"/>
              <a:ea typeface="Meiryo" panose="020B0604030504040204" pitchFamily="34" charset="-128"/>
            </a:endParaRPr>
          </a:p>
          <a:p>
            <a:r>
              <a:rPr lang="ja-JP" altLang="en-US" sz="1200">
                <a:solidFill>
                  <a:schemeClr val="accent6">
                    <a:lumMod val="50000"/>
                  </a:schemeClr>
                </a:solidFill>
                <a:latin typeface="Meiryo" panose="020B0604030504040204" pitchFamily="34" charset="-128"/>
                <a:ea typeface="Meiryo" panose="020B0604030504040204" pitchFamily="34" charset="-128"/>
              </a:rPr>
              <a:t>つながれる構造をしている</a:t>
            </a:r>
            <a:endParaRPr kumimoji="1" lang="ja-JP" altLang="en-US" sz="1200">
              <a:solidFill>
                <a:schemeClr val="accent6">
                  <a:lumMod val="50000"/>
                </a:schemeClr>
              </a:solidFill>
              <a:latin typeface="Meiryo" panose="020B0604030504040204" pitchFamily="34" charset="-128"/>
              <a:ea typeface="Meiryo" panose="020B0604030504040204" pitchFamily="34" charset="-128"/>
            </a:endParaRPr>
          </a:p>
        </p:txBody>
      </p:sp>
      <p:cxnSp>
        <p:nvCxnSpPr>
          <p:cNvPr id="16" name="直線矢印コネクタ 15">
            <a:extLst>
              <a:ext uri="{FF2B5EF4-FFF2-40B4-BE49-F238E27FC236}">
                <a16:creationId xmlns:a16="http://schemas.microsoft.com/office/drawing/2014/main" id="{95B735E1-9068-1D4C-AF79-74FDA27914B7}"/>
              </a:ext>
            </a:extLst>
          </p:cNvPr>
          <p:cNvCxnSpPr/>
          <p:nvPr/>
        </p:nvCxnSpPr>
        <p:spPr>
          <a:xfrm flipV="1">
            <a:off x="2531745" y="3739447"/>
            <a:ext cx="1343025" cy="1844197"/>
          </a:xfrm>
          <a:prstGeom prst="straightConnector1">
            <a:avLst/>
          </a:prstGeom>
          <a:ln>
            <a:solidFill>
              <a:srgbClr val="C00000"/>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424703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1A624223-5F07-C944-A383-16D72E4E6258}"/>
              </a:ext>
            </a:extLst>
          </p:cNvPr>
          <p:cNvSpPr/>
          <p:nvPr/>
        </p:nvSpPr>
        <p:spPr>
          <a:xfrm>
            <a:off x="418057" y="3891273"/>
            <a:ext cx="8307883" cy="1323192"/>
          </a:xfrm>
          <a:prstGeom prst="rect">
            <a:avLst/>
          </a:prstGeom>
          <a:noFill/>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三角形 19">
            <a:extLst>
              <a:ext uri="{FF2B5EF4-FFF2-40B4-BE49-F238E27FC236}">
                <a16:creationId xmlns:a16="http://schemas.microsoft.com/office/drawing/2014/main" id="{23354A70-E3F2-6440-AF96-C64938EBA7BC}"/>
              </a:ext>
            </a:extLst>
          </p:cNvPr>
          <p:cNvSpPr/>
          <p:nvPr/>
        </p:nvSpPr>
        <p:spPr>
          <a:xfrm rot="10800000">
            <a:off x="3729032" y="3264071"/>
            <a:ext cx="1690005" cy="827093"/>
          </a:xfrm>
          <a:prstGeom prst="triangle">
            <a:avLst/>
          </a:prstGeom>
          <a:gradFill>
            <a:gsLst>
              <a:gs pos="32000">
                <a:schemeClr val="accent6">
                  <a:lumMod val="75000"/>
                </a:schemeClr>
              </a:gs>
              <a:gs pos="61000">
                <a:schemeClr val="accent6">
                  <a:lumMod val="75000"/>
                  <a:alpha val="45604"/>
                </a:schemeClr>
              </a:gs>
              <a:gs pos="91000">
                <a:schemeClr val="bg1"/>
              </a:gs>
            </a:gsLst>
            <a:lin ang="5400000" scaled="0"/>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68676859-FA47-E848-9E16-B02D560877FB}"/>
              </a:ext>
            </a:extLst>
          </p:cNvPr>
          <p:cNvSpPr/>
          <p:nvPr/>
        </p:nvSpPr>
        <p:spPr>
          <a:xfrm>
            <a:off x="3981848" y="4088733"/>
            <a:ext cx="1005403" cy="1004040"/>
          </a:xfrm>
          <a:prstGeom prst="rect">
            <a:avLst/>
          </a:prstGeom>
          <a:solidFill>
            <a:schemeClr val="accent6">
              <a:lumMod val="20000"/>
              <a:lumOff val="80000"/>
            </a:schemeClr>
          </a:solidFill>
          <a:ln>
            <a:solidFill>
              <a:schemeClr val="accent6">
                <a:lumMod val="75000"/>
              </a:schemeClr>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69BD54-4542-4C48-9F9A-481FEE979476}"/>
              </a:ext>
            </a:extLst>
          </p:cNvPr>
          <p:cNvSpPr>
            <a:spLocks noGrp="1"/>
          </p:cNvSpPr>
          <p:nvPr>
            <p:ph type="title"/>
          </p:nvPr>
        </p:nvSpPr>
        <p:spPr/>
        <p:txBody>
          <a:bodyPr/>
          <a:lstStyle/>
          <a:p>
            <a:r>
              <a:rPr kumimoji="1" lang="ja-JP" altLang="en-US"/>
              <a:t>ブロック・チェーンの構造　／　</a:t>
            </a:r>
            <a:r>
              <a:rPr kumimoji="1" lang="en-US" altLang="ja-JP" dirty="0"/>
              <a:t>Proof of Work</a:t>
            </a:r>
            <a:endParaRPr kumimoji="1" lang="ja-JP" altLang="en-US"/>
          </a:p>
        </p:txBody>
      </p:sp>
      <p:sp>
        <p:nvSpPr>
          <p:cNvPr id="3" name="スライド番号プレースホルダー 2">
            <a:extLst>
              <a:ext uri="{FF2B5EF4-FFF2-40B4-BE49-F238E27FC236}">
                <a16:creationId xmlns:a16="http://schemas.microsoft.com/office/drawing/2014/main" id="{937D5DE5-7BC8-DB4F-A88D-03D5E27C7B42}"/>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199</a:t>
            </a:fld>
            <a:endParaRPr kumimoji="1" lang="ja-JP" altLang="en-US"/>
          </a:p>
        </p:txBody>
      </p:sp>
      <p:sp>
        <p:nvSpPr>
          <p:cNvPr id="4" name="正方形/長方形 3">
            <a:extLst>
              <a:ext uri="{FF2B5EF4-FFF2-40B4-BE49-F238E27FC236}">
                <a16:creationId xmlns:a16="http://schemas.microsoft.com/office/drawing/2014/main" id="{352C17DA-D985-854C-9084-D168B01751B9}"/>
              </a:ext>
            </a:extLst>
          </p:cNvPr>
          <p:cNvSpPr/>
          <p:nvPr/>
        </p:nvSpPr>
        <p:spPr>
          <a:xfrm>
            <a:off x="738122" y="1244722"/>
            <a:ext cx="1690007" cy="2013332"/>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44FB9206-EDCE-094A-9078-D1B7E58A9A13}"/>
              </a:ext>
            </a:extLst>
          </p:cNvPr>
          <p:cNvSpPr/>
          <p:nvPr/>
        </p:nvSpPr>
        <p:spPr>
          <a:xfrm>
            <a:off x="922664" y="1451280"/>
            <a:ext cx="1316515" cy="416221"/>
          </a:xfrm>
          <a:prstGeom prst="rect">
            <a:avLst/>
          </a:prstGeom>
          <a:solidFill>
            <a:schemeClr val="accent6">
              <a:lumMod val="50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26E7BDE0-59DA-AE42-8A73-268C35FB243E}"/>
              </a:ext>
            </a:extLst>
          </p:cNvPr>
          <p:cNvSpPr/>
          <p:nvPr/>
        </p:nvSpPr>
        <p:spPr>
          <a:xfrm>
            <a:off x="984921" y="2131220"/>
            <a:ext cx="1316515" cy="416221"/>
          </a:xfrm>
          <a:prstGeom prst="rect">
            <a:avLst/>
          </a:prstGeom>
          <a:solidFill>
            <a:schemeClr val="accent4">
              <a:lumMod val="50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30F03B65-90B7-F043-9083-1911B6EE1451}"/>
              </a:ext>
            </a:extLst>
          </p:cNvPr>
          <p:cNvSpPr/>
          <p:nvPr/>
        </p:nvSpPr>
        <p:spPr>
          <a:xfrm>
            <a:off x="922663" y="2667398"/>
            <a:ext cx="1316515" cy="416221"/>
          </a:xfrm>
          <a:prstGeom prst="rect">
            <a:avLst/>
          </a:prstGeom>
          <a:solidFill>
            <a:srgbClr val="C0000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7E9F1CFF-28AB-174F-99CB-E4962F2AE8AF}"/>
              </a:ext>
            </a:extLst>
          </p:cNvPr>
          <p:cNvSpPr/>
          <p:nvPr/>
        </p:nvSpPr>
        <p:spPr>
          <a:xfrm>
            <a:off x="953792" y="2059339"/>
            <a:ext cx="1316515" cy="416221"/>
          </a:xfrm>
          <a:prstGeom prst="rect">
            <a:avLst/>
          </a:prstGeom>
          <a:solidFill>
            <a:schemeClr val="accent4">
              <a:lumMod val="75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155EEB58-B448-7846-9967-0F7A62518B2F}"/>
              </a:ext>
            </a:extLst>
          </p:cNvPr>
          <p:cNvSpPr/>
          <p:nvPr/>
        </p:nvSpPr>
        <p:spPr>
          <a:xfrm>
            <a:off x="922663" y="1998017"/>
            <a:ext cx="1316515" cy="416221"/>
          </a:xfrm>
          <a:prstGeom prst="rect">
            <a:avLst/>
          </a:prstGeom>
          <a:solidFill>
            <a:schemeClr val="accent4"/>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B399DD5D-5322-7248-8B4C-77468A97AB83}"/>
              </a:ext>
            </a:extLst>
          </p:cNvPr>
          <p:cNvSpPr txBox="1"/>
          <p:nvPr/>
        </p:nvSpPr>
        <p:spPr>
          <a:xfrm>
            <a:off x="1077436" y="2066722"/>
            <a:ext cx="1005403"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取引履歴</a:t>
            </a:r>
          </a:p>
        </p:txBody>
      </p:sp>
      <p:sp>
        <p:nvSpPr>
          <p:cNvPr id="13" name="テキスト ボックス 12">
            <a:extLst>
              <a:ext uri="{FF2B5EF4-FFF2-40B4-BE49-F238E27FC236}">
                <a16:creationId xmlns:a16="http://schemas.microsoft.com/office/drawing/2014/main" id="{9B997C9B-1A74-004B-814F-1BDFC8257E30}"/>
              </a:ext>
            </a:extLst>
          </p:cNvPr>
          <p:cNvSpPr txBox="1"/>
          <p:nvPr/>
        </p:nvSpPr>
        <p:spPr>
          <a:xfrm>
            <a:off x="977747" y="1511691"/>
            <a:ext cx="1210588"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ハッシュ値</a:t>
            </a:r>
          </a:p>
        </p:txBody>
      </p:sp>
      <p:sp>
        <p:nvSpPr>
          <p:cNvPr id="14" name="テキスト ボックス 13">
            <a:extLst>
              <a:ext uri="{FF2B5EF4-FFF2-40B4-BE49-F238E27FC236}">
                <a16:creationId xmlns:a16="http://schemas.microsoft.com/office/drawing/2014/main" id="{7274A32C-6811-4E41-8DFB-E6F409804440}"/>
              </a:ext>
            </a:extLst>
          </p:cNvPr>
          <p:cNvSpPr txBox="1"/>
          <p:nvPr/>
        </p:nvSpPr>
        <p:spPr>
          <a:xfrm>
            <a:off x="1080340" y="2727024"/>
            <a:ext cx="1005403"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ナンス値</a:t>
            </a:r>
          </a:p>
        </p:txBody>
      </p:sp>
      <p:sp>
        <p:nvSpPr>
          <p:cNvPr id="15" name="右大かっこ 14">
            <a:extLst>
              <a:ext uri="{FF2B5EF4-FFF2-40B4-BE49-F238E27FC236}">
                <a16:creationId xmlns:a16="http://schemas.microsoft.com/office/drawing/2014/main" id="{CAC083A3-36B6-AE4F-B2B6-568736A0991A}"/>
              </a:ext>
            </a:extLst>
          </p:cNvPr>
          <p:cNvSpPr/>
          <p:nvPr/>
        </p:nvSpPr>
        <p:spPr>
          <a:xfrm>
            <a:off x="2259359" y="1451280"/>
            <a:ext cx="103463" cy="1632339"/>
          </a:xfrm>
          <a:prstGeom prst="rightBracket">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3035CECC-A52F-BF40-8552-6E06F4FCDA15}"/>
              </a:ext>
            </a:extLst>
          </p:cNvPr>
          <p:cNvSpPr/>
          <p:nvPr/>
        </p:nvSpPr>
        <p:spPr>
          <a:xfrm>
            <a:off x="3735049" y="1260783"/>
            <a:ext cx="1690007" cy="2013332"/>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7FD9D9BB-248F-264E-B5B9-5010E2D0ED56}"/>
              </a:ext>
            </a:extLst>
          </p:cNvPr>
          <p:cNvSpPr/>
          <p:nvPr/>
        </p:nvSpPr>
        <p:spPr>
          <a:xfrm>
            <a:off x="3919591" y="1467341"/>
            <a:ext cx="1316515" cy="416221"/>
          </a:xfrm>
          <a:prstGeom prst="rect">
            <a:avLst/>
          </a:prstGeom>
          <a:solidFill>
            <a:schemeClr val="accent6">
              <a:lumMod val="50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BC84ACC7-3CF3-734F-AD32-3E635B2CEA8F}"/>
              </a:ext>
            </a:extLst>
          </p:cNvPr>
          <p:cNvSpPr/>
          <p:nvPr/>
        </p:nvSpPr>
        <p:spPr>
          <a:xfrm>
            <a:off x="3981848" y="2147281"/>
            <a:ext cx="1316515" cy="416221"/>
          </a:xfrm>
          <a:prstGeom prst="rect">
            <a:avLst/>
          </a:prstGeom>
          <a:solidFill>
            <a:schemeClr val="accent4">
              <a:lumMod val="50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D9DDE4A6-F767-9E4B-B5F8-D9D58BC35120}"/>
              </a:ext>
            </a:extLst>
          </p:cNvPr>
          <p:cNvSpPr/>
          <p:nvPr/>
        </p:nvSpPr>
        <p:spPr>
          <a:xfrm>
            <a:off x="3919590" y="2683459"/>
            <a:ext cx="1316515" cy="416221"/>
          </a:xfrm>
          <a:prstGeom prst="rect">
            <a:avLst/>
          </a:prstGeom>
          <a:solidFill>
            <a:srgbClr val="C0000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61841434-A0ED-EC4D-9EB6-E2A9CBD084D6}"/>
              </a:ext>
            </a:extLst>
          </p:cNvPr>
          <p:cNvSpPr/>
          <p:nvPr/>
        </p:nvSpPr>
        <p:spPr>
          <a:xfrm>
            <a:off x="3950719" y="2075400"/>
            <a:ext cx="1316515" cy="416221"/>
          </a:xfrm>
          <a:prstGeom prst="rect">
            <a:avLst/>
          </a:prstGeom>
          <a:solidFill>
            <a:schemeClr val="accent4">
              <a:lumMod val="75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AB0426CE-C2F6-2144-A339-21BA8ACC365F}"/>
              </a:ext>
            </a:extLst>
          </p:cNvPr>
          <p:cNvSpPr/>
          <p:nvPr/>
        </p:nvSpPr>
        <p:spPr>
          <a:xfrm>
            <a:off x="3919590" y="2014078"/>
            <a:ext cx="1316515" cy="416221"/>
          </a:xfrm>
          <a:prstGeom prst="rect">
            <a:avLst/>
          </a:prstGeom>
          <a:solidFill>
            <a:schemeClr val="accent4"/>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1CBC1D89-DC8E-5648-9EA3-68B1B5899BD4}"/>
              </a:ext>
            </a:extLst>
          </p:cNvPr>
          <p:cNvSpPr txBox="1"/>
          <p:nvPr/>
        </p:nvSpPr>
        <p:spPr>
          <a:xfrm>
            <a:off x="4074363" y="2082783"/>
            <a:ext cx="1005403"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取引履歴</a:t>
            </a:r>
          </a:p>
        </p:txBody>
      </p:sp>
      <p:sp>
        <p:nvSpPr>
          <p:cNvPr id="33" name="テキスト ボックス 32">
            <a:extLst>
              <a:ext uri="{FF2B5EF4-FFF2-40B4-BE49-F238E27FC236}">
                <a16:creationId xmlns:a16="http://schemas.microsoft.com/office/drawing/2014/main" id="{F9FCCD97-F5A1-E04D-8ED7-EB863C99FFA7}"/>
              </a:ext>
            </a:extLst>
          </p:cNvPr>
          <p:cNvSpPr txBox="1"/>
          <p:nvPr/>
        </p:nvSpPr>
        <p:spPr>
          <a:xfrm>
            <a:off x="3974674" y="1527752"/>
            <a:ext cx="1210588"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ハッシュ値</a:t>
            </a:r>
          </a:p>
        </p:txBody>
      </p:sp>
      <p:sp>
        <p:nvSpPr>
          <p:cNvPr id="34" name="テキスト ボックス 33">
            <a:extLst>
              <a:ext uri="{FF2B5EF4-FFF2-40B4-BE49-F238E27FC236}">
                <a16:creationId xmlns:a16="http://schemas.microsoft.com/office/drawing/2014/main" id="{01D43A6E-89B6-EC44-9171-F8B4EDE5A6CF}"/>
              </a:ext>
            </a:extLst>
          </p:cNvPr>
          <p:cNvSpPr txBox="1"/>
          <p:nvPr/>
        </p:nvSpPr>
        <p:spPr>
          <a:xfrm>
            <a:off x="4077267" y="2743085"/>
            <a:ext cx="1005403"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ナンス値</a:t>
            </a:r>
          </a:p>
        </p:txBody>
      </p:sp>
      <p:cxnSp>
        <p:nvCxnSpPr>
          <p:cNvPr id="47" name="カギ線コネクタ 46">
            <a:extLst>
              <a:ext uri="{FF2B5EF4-FFF2-40B4-BE49-F238E27FC236}">
                <a16:creationId xmlns:a16="http://schemas.microsoft.com/office/drawing/2014/main" id="{86C21B42-B4F0-9942-BBFF-827E96D17F18}"/>
              </a:ext>
            </a:extLst>
          </p:cNvPr>
          <p:cNvCxnSpPr>
            <a:stCxn id="15" idx="2"/>
            <a:endCxn id="27" idx="1"/>
          </p:cNvCxnSpPr>
          <p:nvPr/>
        </p:nvCxnSpPr>
        <p:spPr>
          <a:xfrm rot="10800000" flipH="1">
            <a:off x="2362821" y="1675452"/>
            <a:ext cx="1556769" cy="591998"/>
          </a:xfrm>
          <a:prstGeom prst="bentConnector5">
            <a:avLst>
              <a:gd name="adj1" fmla="val 45627"/>
              <a:gd name="adj2" fmla="val 99252"/>
              <a:gd name="adj3" fmla="val 56646"/>
            </a:avLst>
          </a:prstGeom>
          <a:ln w="28575">
            <a:tailEnd type="triangle"/>
          </a:ln>
        </p:spPr>
        <p:style>
          <a:lnRef idx="1">
            <a:schemeClr val="accent6"/>
          </a:lnRef>
          <a:fillRef idx="0">
            <a:schemeClr val="accent6"/>
          </a:fillRef>
          <a:effectRef idx="0">
            <a:schemeClr val="accent6"/>
          </a:effectRef>
          <a:fontRef idx="minor">
            <a:schemeClr val="tx1"/>
          </a:fontRef>
        </p:style>
      </p:cxnSp>
      <p:grpSp>
        <p:nvGrpSpPr>
          <p:cNvPr id="64" name="グループ化 63">
            <a:extLst>
              <a:ext uri="{FF2B5EF4-FFF2-40B4-BE49-F238E27FC236}">
                <a16:creationId xmlns:a16="http://schemas.microsoft.com/office/drawing/2014/main" id="{FC122313-BDC3-FA4F-B9A0-F27D4950527F}"/>
              </a:ext>
            </a:extLst>
          </p:cNvPr>
          <p:cNvGrpSpPr/>
          <p:nvPr/>
        </p:nvGrpSpPr>
        <p:grpSpPr>
          <a:xfrm>
            <a:off x="2646885" y="1246449"/>
            <a:ext cx="902812" cy="820273"/>
            <a:chOff x="2646885" y="2601708"/>
            <a:chExt cx="902812" cy="820273"/>
          </a:xfrm>
        </p:grpSpPr>
        <p:sp>
          <p:nvSpPr>
            <p:cNvPr id="60" name="正方形/長方形 59">
              <a:extLst>
                <a:ext uri="{FF2B5EF4-FFF2-40B4-BE49-F238E27FC236}">
                  <a16:creationId xmlns:a16="http://schemas.microsoft.com/office/drawing/2014/main" id="{E302C4A7-07D0-7347-9623-B653B7F23E7B}"/>
                </a:ext>
              </a:extLst>
            </p:cNvPr>
            <p:cNvSpPr/>
            <p:nvPr/>
          </p:nvSpPr>
          <p:spPr>
            <a:xfrm>
              <a:off x="2669666" y="2601708"/>
              <a:ext cx="857250" cy="820273"/>
            </a:xfrm>
            <a:prstGeom prst="rect">
              <a:avLst/>
            </a:prstGeom>
            <a:solidFill>
              <a:srgbClr val="984807">
                <a:alpha val="6902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テキスト ボックス 62">
              <a:extLst>
                <a:ext uri="{FF2B5EF4-FFF2-40B4-BE49-F238E27FC236}">
                  <a16:creationId xmlns:a16="http://schemas.microsoft.com/office/drawing/2014/main" id="{D74A874C-A762-6143-BCD7-9CB5E1D3834E}"/>
                </a:ext>
              </a:extLst>
            </p:cNvPr>
            <p:cNvSpPr txBox="1"/>
            <p:nvPr/>
          </p:nvSpPr>
          <p:spPr>
            <a:xfrm>
              <a:off x="2646885" y="2769100"/>
              <a:ext cx="902812"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ハッシュ</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関数</a:t>
              </a:r>
              <a:endParaRPr kumimoji="1" lang="en-US" altLang="ja-JP" sz="1400" dirty="0">
                <a:solidFill>
                  <a:schemeClr val="bg1"/>
                </a:solidFill>
                <a:latin typeface="Meiryo" panose="020B0604030504040204" pitchFamily="34" charset="-128"/>
                <a:ea typeface="Meiryo" panose="020B0604030504040204" pitchFamily="34" charset="-128"/>
              </a:endParaRPr>
            </a:p>
          </p:txBody>
        </p:sp>
      </p:grpSp>
      <p:cxnSp>
        <p:nvCxnSpPr>
          <p:cNvPr id="71" name="直線矢印コネクタ 70">
            <a:extLst>
              <a:ext uri="{FF2B5EF4-FFF2-40B4-BE49-F238E27FC236}">
                <a16:creationId xmlns:a16="http://schemas.microsoft.com/office/drawing/2014/main" id="{FC08CF00-3FE9-0948-8F46-EC6E562D30DD}"/>
              </a:ext>
            </a:extLst>
          </p:cNvPr>
          <p:cNvCxnSpPr>
            <a:cxnSpLocks/>
            <a:endCxn id="7" idx="1"/>
          </p:cNvCxnSpPr>
          <p:nvPr/>
        </p:nvCxnSpPr>
        <p:spPr>
          <a:xfrm>
            <a:off x="322422" y="1654858"/>
            <a:ext cx="600242" cy="4533"/>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7" name="テキスト ボックス 86">
            <a:extLst>
              <a:ext uri="{FF2B5EF4-FFF2-40B4-BE49-F238E27FC236}">
                <a16:creationId xmlns:a16="http://schemas.microsoft.com/office/drawing/2014/main" id="{C5C86C03-2E46-0649-9AAC-143C2CA70DAB}"/>
              </a:ext>
            </a:extLst>
          </p:cNvPr>
          <p:cNvSpPr txBox="1"/>
          <p:nvPr/>
        </p:nvSpPr>
        <p:spPr>
          <a:xfrm>
            <a:off x="675960" y="988475"/>
            <a:ext cx="1212191" cy="276999"/>
          </a:xfrm>
          <a:prstGeom prst="rect">
            <a:avLst/>
          </a:prstGeom>
          <a:noFill/>
        </p:spPr>
        <p:txBody>
          <a:bodyPr wrap="none" rtlCol="0">
            <a:spAutoFit/>
          </a:bodyPr>
          <a:lstStyle/>
          <a:p>
            <a:r>
              <a:rPr kumimoji="1" lang="ja-JP" altLang="en-US" sz="1200">
                <a:solidFill>
                  <a:schemeClr val="accent6">
                    <a:lumMod val="50000"/>
                  </a:schemeClr>
                </a:solidFill>
                <a:latin typeface="Meiryo" panose="020B0604030504040204" pitchFamily="34" charset="-128"/>
                <a:ea typeface="Meiryo" panose="020B0604030504040204" pitchFamily="34" charset="-128"/>
              </a:rPr>
              <a:t>ブロック</a:t>
            </a:r>
            <a:r>
              <a:rPr kumimoji="1" lang="en-US" altLang="ja-JP" sz="1200" dirty="0">
                <a:solidFill>
                  <a:schemeClr val="accent6">
                    <a:lumMod val="50000"/>
                  </a:schemeClr>
                </a:solidFill>
                <a:latin typeface="Meiryo" panose="020B0604030504040204" pitchFamily="34" charset="-128"/>
                <a:ea typeface="Meiryo" panose="020B0604030504040204" pitchFamily="34" charset="-128"/>
              </a:rPr>
              <a:t>#100</a:t>
            </a:r>
            <a:endParaRPr kumimoji="1" lang="ja-JP" altLang="en-US" sz="1200">
              <a:solidFill>
                <a:schemeClr val="accent6">
                  <a:lumMod val="50000"/>
                </a:schemeClr>
              </a:solidFill>
              <a:latin typeface="Meiryo" panose="020B0604030504040204" pitchFamily="34" charset="-128"/>
              <a:ea typeface="Meiryo" panose="020B0604030504040204" pitchFamily="34" charset="-128"/>
            </a:endParaRPr>
          </a:p>
        </p:txBody>
      </p:sp>
      <p:sp>
        <p:nvSpPr>
          <p:cNvPr id="88" name="テキスト ボックス 87">
            <a:extLst>
              <a:ext uri="{FF2B5EF4-FFF2-40B4-BE49-F238E27FC236}">
                <a16:creationId xmlns:a16="http://schemas.microsoft.com/office/drawing/2014/main" id="{DB7154A6-2EE6-054A-A3D3-7614A7DC0D65}"/>
              </a:ext>
            </a:extLst>
          </p:cNvPr>
          <p:cNvSpPr txBox="1"/>
          <p:nvPr/>
        </p:nvSpPr>
        <p:spPr>
          <a:xfrm>
            <a:off x="3660396" y="994794"/>
            <a:ext cx="1212191" cy="276999"/>
          </a:xfrm>
          <a:prstGeom prst="rect">
            <a:avLst/>
          </a:prstGeom>
          <a:noFill/>
        </p:spPr>
        <p:txBody>
          <a:bodyPr wrap="none" rtlCol="0">
            <a:spAutoFit/>
          </a:bodyPr>
          <a:lstStyle/>
          <a:p>
            <a:r>
              <a:rPr kumimoji="1" lang="ja-JP" altLang="en-US" sz="1200">
                <a:solidFill>
                  <a:schemeClr val="accent6">
                    <a:lumMod val="50000"/>
                  </a:schemeClr>
                </a:solidFill>
                <a:latin typeface="Meiryo" panose="020B0604030504040204" pitchFamily="34" charset="-128"/>
                <a:ea typeface="Meiryo" panose="020B0604030504040204" pitchFamily="34" charset="-128"/>
              </a:rPr>
              <a:t>ブロック</a:t>
            </a:r>
            <a:r>
              <a:rPr kumimoji="1" lang="en-US" altLang="ja-JP" sz="1200" dirty="0">
                <a:solidFill>
                  <a:schemeClr val="accent6">
                    <a:lumMod val="50000"/>
                  </a:schemeClr>
                </a:solidFill>
                <a:latin typeface="Meiryo" panose="020B0604030504040204" pitchFamily="34" charset="-128"/>
                <a:ea typeface="Meiryo" panose="020B0604030504040204" pitchFamily="34" charset="-128"/>
              </a:rPr>
              <a:t>#101</a:t>
            </a:r>
            <a:endParaRPr kumimoji="1" lang="ja-JP" altLang="en-US" sz="1200">
              <a:solidFill>
                <a:schemeClr val="accent6">
                  <a:lumMod val="50000"/>
                </a:schemeClr>
              </a:solidFill>
              <a:latin typeface="Meiryo" panose="020B0604030504040204" pitchFamily="34" charset="-128"/>
              <a:ea typeface="Meiryo" panose="020B0604030504040204" pitchFamily="34" charset="-128"/>
            </a:endParaRPr>
          </a:p>
        </p:txBody>
      </p:sp>
      <p:grpSp>
        <p:nvGrpSpPr>
          <p:cNvPr id="17" name="グループ化 16">
            <a:extLst>
              <a:ext uri="{FF2B5EF4-FFF2-40B4-BE49-F238E27FC236}">
                <a16:creationId xmlns:a16="http://schemas.microsoft.com/office/drawing/2014/main" id="{C7E199D3-3ED7-3146-8524-EA9B05A220FB}"/>
              </a:ext>
            </a:extLst>
          </p:cNvPr>
          <p:cNvGrpSpPr/>
          <p:nvPr/>
        </p:nvGrpSpPr>
        <p:grpSpPr>
          <a:xfrm>
            <a:off x="739589" y="4176182"/>
            <a:ext cx="835338" cy="829795"/>
            <a:chOff x="675960" y="4454071"/>
            <a:chExt cx="835338" cy="829795"/>
          </a:xfrm>
        </p:grpSpPr>
        <p:pic>
          <p:nvPicPr>
            <p:cNvPr id="16" name="図 15" descr="アイコン&#10;&#10;自動的に生成された説明">
              <a:extLst>
                <a:ext uri="{FF2B5EF4-FFF2-40B4-BE49-F238E27FC236}">
                  <a16:creationId xmlns:a16="http://schemas.microsoft.com/office/drawing/2014/main" id="{B90EF59C-C2CE-6947-BF6B-AB55CD28A9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5919" y="4454071"/>
              <a:ext cx="695379" cy="695379"/>
            </a:xfrm>
            <a:prstGeom prst="rect">
              <a:avLst/>
            </a:prstGeom>
          </p:spPr>
        </p:pic>
        <p:grpSp>
          <p:nvGrpSpPr>
            <p:cNvPr id="58" name="図形グループ 79">
              <a:extLst>
                <a:ext uri="{FF2B5EF4-FFF2-40B4-BE49-F238E27FC236}">
                  <a16:creationId xmlns:a16="http://schemas.microsoft.com/office/drawing/2014/main" id="{5E7A5E20-9C69-754F-AC17-AB840A3A70D0}"/>
                </a:ext>
              </a:extLst>
            </p:cNvPr>
            <p:cNvGrpSpPr/>
            <p:nvPr/>
          </p:nvGrpSpPr>
          <p:grpSpPr>
            <a:xfrm flipH="1">
              <a:off x="675960" y="4658336"/>
              <a:ext cx="291938" cy="625530"/>
              <a:chOff x="1946324" y="4125162"/>
              <a:chExt cx="969964" cy="2007872"/>
            </a:xfrm>
          </p:grpSpPr>
          <p:sp>
            <p:nvSpPr>
              <p:cNvPr id="59" name="円/楕円 58">
                <a:extLst>
                  <a:ext uri="{FF2B5EF4-FFF2-40B4-BE49-F238E27FC236}">
                    <a16:creationId xmlns:a16="http://schemas.microsoft.com/office/drawing/2014/main" id="{EC70E2B3-9135-C34E-B431-A6BFC7C8A89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フローチャート: 論理積ゲート 60">
                <a:extLst>
                  <a:ext uri="{FF2B5EF4-FFF2-40B4-BE49-F238E27FC236}">
                    <a16:creationId xmlns:a16="http://schemas.microsoft.com/office/drawing/2014/main" id="{E6D4D092-AECE-A346-A1A9-50066E84CD4D}"/>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81" name="グループ化 80">
            <a:extLst>
              <a:ext uri="{FF2B5EF4-FFF2-40B4-BE49-F238E27FC236}">
                <a16:creationId xmlns:a16="http://schemas.microsoft.com/office/drawing/2014/main" id="{B939369F-88A8-5542-8FA6-D622087C60FA}"/>
              </a:ext>
            </a:extLst>
          </p:cNvPr>
          <p:cNvGrpSpPr/>
          <p:nvPr/>
        </p:nvGrpSpPr>
        <p:grpSpPr>
          <a:xfrm>
            <a:off x="1852638" y="4176183"/>
            <a:ext cx="835338" cy="829795"/>
            <a:chOff x="675960" y="4454071"/>
            <a:chExt cx="835338" cy="829795"/>
          </a:xfrm>
        </p:grpSpPr>
        <p:pic>
          <p:nvPicPr>
            <p:cNvPr id="82" name="図 81" descr="アイコン&#10;&#10;自動的に生成された説明">
              <a:extLst>
                <a:ext uri="{FF2B5EF4-FFF2-40B4-BE49-F238E27FC236}">
                  <a16:creationId xmlns:a16="http://schemas.microsoft.com/office/drawing/2014/main" id="{ABDECFE8-CA33-6C4A-B7B1-E3C67EFAC4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5919" y="4454071"/>
              <a:ext cx="695379" cy="695379"/>
            </a:xfrm>
            <a:prstGeom prst="rect">
              <a:avLst/>
            </a:prstGeom>
          </p:spPr>
        </p:pic>
        <p:grpSp>
          <p:nvGrpSpPr>
            <p:cNvPr id="83" name="図形グループ 79">
              <a:extLst>
                <a:ext uri="{FF2B5EF4-FFF2-40B4-BE49-F238E27FC236}">
                  <a16:creationId xmlns:a16="http://schemas.microsoft.com/office/drawing/2014/main" id="{ADBB878B-F861-0246-A4DE-8A336F1B305E}"/>
                </a:ext>
              </a:extLst>
            </p:cNvPr>
            <p:cNvGrpSpPr/>
            <p:nvPr/>
          </p:nvGrpSpPr>
          <p:grpSpPr>
            <a:xfrm flipH="1">
              <a:off x="675960" y="4658336"/>
              <a:ext cx="291938" cy="625530"/>
              <a:chOff x="1946324" y="4125162"/>
              <a:chExt cx="969964" cy="2007872"/>
            </a:xfrm>
          </p:grpSpPr>
          <p:sp>
            <p:nvSpPr>
              <p:cNvPr id="91" name="円/楕円 90">
                <a:extLst>
                  <a:ext uri="{FF2B5EF4-FFF2-40B4-BE49-F238E27FC236}">
                    <a16:creationId xmlns:a16="http://schemas.microsoft.com/office/drawing/2014/main" id="{3B46FF16-EDB2-B248-91E6-DC36D0487821}"/>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フローチャート: 論理積ゲート 91">
                <a:extLst>
                  <a:ext uri="{FF2B5EF4-FFF2-40B4-BE49-F238E27FC236}">
                    <a16:creationId xmlns:a16="http://schemas.microsoft.com/office/drawing/2014/main" id="{E49A0550-0DBA-C94E-8CD2-689D51ABDF3C}"/>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93" name="グループ化 92">
            <a:extLst>
              <a:ext uri="{FF2B5EF4-FFF2-40B4-BE49-F238E27FC236}">
                <a16:creationId xmlns:a16="http://schemas.microsoft.com/office/drawing/2014/main" id="{61E1FA5A-224E-D444-9D8F-B1AD6E62663B}"/>
              </a:ext>
            </a:extLst>
          </p:cNvPr>
          <p:cNvGrpSpPr/>
          <p:nvPr/>
        </p:nvGrpSpPr>
        <p:grpSpPr>
          <a:xfrm>
            <a:off x="2960244" y="4176183"/>
            <a:ext cx="835338" cy="829795"/>
            <a:chOff x="675960" y="4454071"/>
            <a:chExt cx="835338" cy="829795"/>
          </a:xfrm>
        </p:grpSpPr>
        <p:pic>
          <p:nvPicPr>
            <p:cNvPr id="94" name="図 93" descr="アイコン&#10;&#10;自動的に生成された説明">
              <a:extLst>
                <a:ext uri="{FF2B5EF4-FFF2-40B4-BE49-F238E27FC236}">
                  <a16:creationId xmlns:a16="http://schemas.microsoft.com/office/drawing/2014/main" id="{EE7C1C44-9C19-9F4F-AD8E-4F3A1E6C6A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5919" y="4454071"/>
              <a:ext cx="695379" cy="695379"/>
            </a:xfrm>
            <a:prstGeom prst="rect">
              <a:avLst/>
            </a:prstGeom>
          </p:spPr>
        </p:pic>
        <p:grpSp>
          <p:nvGrpSpPr>
            <p:cNvPr id="95" name="図形グループ 79">
              <a:extLst>
                <a:ext uri="{FF2B5EF4-FFF2-40B4-BE49-F238E27FC236}">
                  <a16:creationId xmlns:a16="http://schemas.microsoft.com/office/drawing/2014/main" id="{C65CA98C-0D25-424D-AC45-C4E9017455E0}"/>
                </a:ext>
              </a:extLst>
            </p:cNvPr>
            <p:cNvGrpSpPr/>
            <p:nvPr/>
          </p:nvGrpSpPr>
          <p:grpSpPr>
            <a:xfrm flipH="1">
              <a:off x="675960" y="4658336"/>
              <a:ext cx="291938" cy="625530"/>
              <a:chOff x="1946324" y="4125162"/>
              <a:chExt cx="969964" cy="2007872"/>
            </a:xfrm>
          </p:grpSpPr>
          <p:sp>
            <p:nvSpPr>
              <p:cNvPr id="96" name="円/楕円 95">
                <a:extLst>
                  <a:ext uri="{FF2B5EF4-FFF2-40B4-BE49-F238E27FC236}">
                    <a16:creationId xmlns:a16="http://schemas.microsoft.com/office/drawing/2014/main" id="{C97D3603-056E-534E-BA79-1A4D8674A26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フローチャート: 論理積ゲート 96">
                <a:extLst>
                  <a:ext uri="{FF2B5EF4-FFF2-40B4-BE49-F238E27FC236}">
                    <a16:creationId xmlns:a16="http://schemas.microsoft.com/office/drawing/2014/main" id="{9B3B4362-7D05-7548-B48D-6043E900E1C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98" name="グループ化 97">
            <a:extLst>
              <a:ext uri="{FF2B5EF4-FFF2-40B4-BE49-F238E27FC236}">
                <a16:creationId xmlns:a16="http://schemas.microsoft.com/office/drawing/2014/main" id="{B919E399-4A0D-E847-839D-1CBDC978C9E3}"/>
              </a:ext>
            </a:extLst>
          </p:cNvPr>
          <p:cNvGrpSpPr/>
          <p:nvPr/>
        </p:nvGrpSpPr>
        <p:grpSpPr>
          <a:xfrm>
            <a:off x="4075830" y="4176182"/>
            <a:ext cx="835338" cy="829795"/>
            <a:chOff x="675960" y="4454071"/>
            <a:chExt cx="835338" cy="829795"/>
          </a:xfrm>
        </p:grpSpPr>
        <p:pic>
          <p:nvPicPr>
            <p:cNvPr id="99" name="図 98" descr="アイコン&#10;&#10;自動的に生成された説明">
              <a:extLst>
                <a:ext uri="{FF2B5EF4-FFF2-40B4-BE49-F238E27FC236}">
                  <a16:creationId xmlns:a16="http://schemas.microsoft.com/office/drawing/2014/main" id="{0B749A5E-3676-614D-9979-4486C9C81AB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5919" y="4454071"/>
              <a:ext cx="695379" cy="695379"/>
            </a:xfrm>
            <a:prstGeom prst="rect">
              <a:avLst/>
            </a:prstGeom>
          </p:spPr>
        </p:pic>
        <p:grpSp>
          <p:nvGrpSpPr>
            <p:cNvPr id="100" name="図形グループ 79">
              <a:extLst>
                <a:ext uri="{FF2B5EF4-FFF2-40B4-BE49-F238E27FC236}">
                  <a16:creationId xmlns:a16="http://schemas.microsoft.com/office/drawing/2014/main" id="{D8BF9207-229E-044E-938D-43752DB6FF95}"/>
                </a:ext>
              </a:extLst>
            </p:cNvPr>
            <p:cNvGrpSpPr/>
            <p:nvPr/>
          </p:nvGrpSpPr>
          <p:grpSpPr>
            <a:xfrm flipH="1">
              <a:off x="675960" y="4658336"/>
              <a:ext cx="291938" cy="625530"/>
              <a:chOff x="1946324" y="4125162"/>
              <a:chExt cx="969964" cy="2007872"/>
            </a:xfrm>
          </p:grpSpPr>
          <p:sp>
            <p:nvSpPr>
              <p:cNvPr id="101" name="円/楕円 100">
                <a:extLst>
                  <a:ext uri="{FF2B5EF4-FFF2-40B4-BE49-F238E27FC236}">
                    <a16:creationId xmlns:a16="http://schemas.microsoft.com/office/drawing/2014/main" id="{D2E3DE19-E871-6E4F-9BF8-D5A69601DDA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フローチャート: 論理積ゲート 101">
                <a:extLst>
                  <a:ext uri="{FF2B5EF4-FFF2-40B4-BE49-F238E27FC236}">
                    <a16:creationId xmlns:a16="http://schemas.microsoft.com/office/drawing/2014/main" id="{36632948-EEA5-A94C-80EC-A318801842AD}"/>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03" name="グループ化 102">
            <a:extLst>
              <a:ext uri="{FF2B5EF4-FFF2-40B4-BE49-F238E27FC236}">
                <a16:creationId xmlns:a16="http://schemas.microsoft.com/office/drawing/2014/main" id="{DDE8CCFA-D201-8546-A6A7-1E858FC17FEB}"/>
              </a:ext>
            </a:extLst>
          </p:cNvPr>
          <p:cNvGrpSpPr/>
          <p:nvPr/>
        </p:nvGrpSpPr>
        <p:grpSpPr>
          <a:xfrm>
            <a:off x="5190963" y="4176182"/>
            <a:ext cx="835338" cy="829795"/>
            <a:chOff x="675960" y="4454071"/>
            <a:chExt cx="835338" cy="829795"/>
          </a:xfrm>
        </p:grpSpPr>
        <p:pic>
          <p:nvPicPr>
            <p:cNvPr id="104" name="図 103" descr="アイコン&#10;&#10;自動的に生成された説明">
              <a:extLst>
                <a:ext uri="{FF2B5EF4-FFF2-40B4-BE49-F238E27FC236}">
                  <a16:creationId xmlns:a16="http://schemas.microsoft.com/office/drawing/2014/main" id="{BED12826-6A3A-744F-A7EE-68C3D6D9FDB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5919" y="4454071"/>
              <a:ext cx="695379" cy="695379"/>
            </a:xfrm>
            <a:prstGeom prst="rect">
              <a:avLst/>
            </a:prstGeom>
          </p:spPr>
        </p:pic>
        <p:grpSp>
          <p:nvGrpSpPr>
            <p:cNvPr id="105" name="図形グループ 79">
              <a:extLst>
                <a:ext uri="{FF2B5EF4-FFF2-40B4-BE49-F238E27FC236}">
                  <a16:creationId xmlns:a16="http://schemas.microsoft.com/office/drawing/2014/main" id="{D58F639D-5D37-7246-93BE-43815A6891FD}"/>
                </a:ext>
              </a:extLst>
            </p:cNvPr>
            <p:cNvGrpSpPr/>
            <p:nvPr/>
          </p:nvGrpSpPr>
          <p:grpSpPr>
            <a:xfrm flipH="1">
              <a:off x="675960" y="4658336"/>
              <a:ext cx="291938" cy="625530"/>
              <a:chOff x="1946324" y="4125162"/>
              <a:chExt cx="969964" cy="2007872"/>
            </a:xfrm>
          </p:grpSpPr>
          <p:sp>
            <p:nvSpPr>
              <p:cNvPr id="106" name="円/楕円 105">
                <a:extLst>
                  <a:ext uri="{FF2B5EF4-FFF2-40B4-BE49-F238E27FC236}">
                    <a16:creationId xmlns:a16="http://schemas.microsoft.com/office/drawing/2014/main" id="{7408692E-DD74-7948-A6D0-1B32EF4DECD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フローチャート: 論理積ゲート 106">
                <a:extLst>
                  <a:ext uri="{FF2B5EF4-FFF2-40B4-BE49-F238E27FC236}">
                    <a16:creationId xmlns:a16="http://schemas.microsoft.com/office/drawing/2014/main" id="{638DDBBA-310B-E142-AF2B-EBD565A159DD}"/>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08" name="グループ化 107">
            <a:extLst>
              <a:ext uri="{FF2B5EF4-FFF2-40B4-BE49-F238E27FC236}">
                <a16:creationId xmlns:a16="http://schemas.microsoft.com/office/drawing/2014/main" id="{15FEEB30-DD3D-CF41-886D-183FD85BF2F1}"/>
              </a:ext>
            </a:extLst>
          </p:cNvPr>
          <p:cNvGrpSpPr/>
          <p:nvPr/>
        </p:nvGrpSpPr>
        <p:grpSpPr>
          <a:xfrm>
            <a:off x="6306095" y="4176182"/>
            <a:ext cx="835338" cy="829795"/>
            <a:chOff x="675960" y="4454071"/>
            <a:chExt cx="835338" cy="829795"/>
          </a:xfrm>
        </p:grpSpPr>
        <p:pic>
          <p:nvPicPr>
            <p:cNvPr id="109" name="図 108" descr="アイコン&#10;&#10;自動的に生成された説明">
              <a:extLst>
                <a:ext uri="{FF2B5EF4-FFF2-40B4-BE49-F238E27FC236}">
                  <a16:creationId xmlns:a16="http://schemas.microsoft.com/office/drawing/2014/main" id="{7F7FCC49-5C76-9645-9546-9A3FE8F5F8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5919" y="4454071"/>
              <a:ext cx="695379" cy="695379"/>
            </a:xfrm>
            <a:prstGeom prst="rect">
              <a:avLst/>
            </a:prstGeom>
          </p:spPr>
        </p:pic>
        <p:grpSp>
          <p:nvGrpSpPr>
            <p:cNvPr id="110" name="図形グループ 79">
              <a:extLst>
                <a:ext uri="{FF2B5EF4-FFF2-40B4-BE49-F238E27FC236}">
                  <a16:creationId xmlns:a16="http://schemas.microsoft.com/office/drawing/2014/main" id="{EFF9092B-6DBF-804E-8AC4-76FA38B6774D}"/>
                </a:ext>
              </a:extLst>
            </p:cNvPr>
            <p:cNvGrpSpPr/>
            <p:nvPr/>
          </p:nvGrpSpPr>
          <p:grpSpPr>
            <a:xfrm flipH="1">
              <a:off x="675960" y="4658336"/>
              <a:ext cx="291938" cy="625530"/>
              <a:chOff x="1946324" y="4125162"/>
              <a:chExt cx="969964" cy="2007872"/>
            </a:xfrm>
          </p:grpSpPr>
          <p:sp>
            <p:nvSpPr>
              <p:cNvPr id="111" name="円/楕円 110">
                <a:extLst>
                  <a:ext uri="{FF2B5EF4-FFF2-40B4-BE49-F238E27FC236}">
                    <a16:creationId xmlns:a16="http://schemas.microsoft.com/office/drawing/2014/main" id="{D722EAD3-2207-4B44-8B05-483D78378FFD}"/>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フローチャート: 論理積ゲート 111">
                <a:extLst>
                  <a:ext uri="{FF2B5EF4-FFF2-40B4-BE49-F238E27FC236}">
                    <a16:creationId xmlns:a16="http://schemas.microsoft.com/office/drawing/2014/main" id="{A97F97F2-18D5-AD40-9457-FC6CFFDAC5FA}"/>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13" name="グループ化 112">
            <a:extLst>
              <a:ext uri="{FF2B5EF4-FFF2-40B4-BE49-F238E27FC236}">
                <a16:creationId xmlns:a16="http://schemas.microsoft.com/office/drawing/2014/main" id="{259074DF-3A86-D24A-9B44-71851BE1AA00}"/>
              </a:ext>
            </a:extLst>
          </p:cNvPr>
          <p:cNvGrpSpPr/>
          <p:nvPr/>
        </p:nvGrpSpPr>
        <p:grpSpPr>
          <a:xfrm>
            <a:off x="7421226" y="4179635"/>
            <a:ext cx="835338" cy="829795"/>
            <a:chOff x="675960" y="4454071"/>
            <a:chExt cx="835338" cy="829795"/>
          </a:xfrm>
        </p:grpSpPr>
        <p:pic>
          <p:nvPicPr>
            <p:cNvPr id="114" name="図 113" descr="アイコン&#10;&#10;自動的に生成された説明">
              <a:extLst>
                <a:ext uri="{FF2B5EF4-FFF2-40B4-BE49-F238E27FC236}">
                  <a16:creationId xmlns:a16="http://schemas.microsoft.com/office/drawing/2014/main" id="{776C5C33-D799-8B4D-9E16-3A18218364B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5919" y="4454071"/>
              <a:ext cx="695379" cy="695379"/>
            </a:xfrm>
            <a:prstGeom prst="rect">
              <a:avLst/>
            </a:prstGeom>
          </p:spPr>
        </p:pic>
        <p:grpSp>
          <p:nvGrpSpPr>
            <p:cNvPr id="115" name="図形グループ 79">
              <a:extLst>
                <a:ext uri="{FF2B5EF4-FFF2-40B4-BE49-F238E27FC236}">
                  <a16:creationId xmlns:a16="http://schemas.microsoft.com/office/drawing/2014/main" id="{13917A4A-A9EA-4747-BF3A-C06CADC4ABB4}"/>
                </a:ext>
              </a:extLst>
            </p:cNvPr>
            <p:cNvGrpSpPr/>
            <p:nvPr/>
          </p:nvGrpSpPr>
          <p:grpSpPr>
            <a:xfrm flipH="1">
              <a:off x="675960" y="4658336"/>
              <a:ext cx="291938" cy="625530"/>
              <a:chOff x="1946324" y="4125162"/>
              <a:chExt cx="969964" cy="2007872"/>
            </a:xfrm>
          </p:grpSpPr>
          <p:sp>
            <p:nvSpPr>
              <p:cNvPr id="116" name="円/楕円 115">
                <a:extLst>
                  <a:ext uri="{FF2B5EF4-FFF2-40B4-BE49-F238E27FC236}">
                    <a16:creationId xmlns:a16="http://schemas.microsoft.com/office/drawing/2014/main" id="{53F91A12-B192-6C44-8E35-7AB2022AB4E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フローチャート: 論理積ゲート 116">
                <a:extLst>
                  <a:ext uri="{FF2B5EF4-FFF2-40B4-BE49-F238E27FC236}">
                    <a16:creationId xmlns:a16="http://schemas.microsoft.com/office/drawing/2014/main" id="{00B7E26F-6A7F-B549-BCA6-030E9C9198A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118" name="テキスト ボックス 117">
            <a:extLst>
              <a:ext uri="{FF2B5EF4-FFF2-40B4-BE49-F238E27FC236}">
                <a16:creationId xmlns:a16="http://schemas.microsoft.com/office/drawing/2014/main" id="{8D6171C1-D930-B843-8EE0-A44B3053D25B}"/>
              </a:ext>
            </a:extLst>
          </p:cNvPr>
          <p:cNvSpPr txBox="1"/>
          <p:nvPr/>
        </p:nvSpPr>
        <p:spPr>
          <a:xfrm>
            <a:off x="733299" y="5333693"/>
            <a:ext cx="2056525" cy="400110"/>
          </a:xfrm>
          <a:prstGeom prst="rect">
            <a:avLst/>
          </a:prstGeom>
          <a:noFill/>
        </p:spPr>
        <p:txBody>
          <a:bodyPr wrap="none" rtlCol="0">
            <a:spAutoFit/>
          </a:bodyPr>
          <a:lstStyle/>
          <a:p>
            <a:r>
              <a:rPr kumimoji="1" lang="en-US" altLang="ja-JP" sz="2000" b="1" dirty="0">
                <a:solidFill>
                  <a:schemeClr val="accent6">
                    <a:lumMod val="75000"/>
                  </a:schemeClr>
                </a:solidFill>
                <a:latin typeface="Meiryo" panose="020B0604030504040204" pitchFamily="34" charset="-128"/>
                <a:ea typeface="Meiryo" panose="020B0604030504040204" pitchFamily="34" charset="-128"/>
              </a:rPr>
              <a:t>Proof of Work</a:t>
            </a:r>
            <a:endParaRPr kumimoji="1" lang="ja-JP" altLang="en-US" sz="2000" b="1">
              <a:solidFill>
                <a:schemeClr val="accent6">
                  <a:lumMod val="75000"/>
                </a:schemeClr>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06554466-E180-A443-832D-9872DAED0EAD}"/>
              </a:ext>
            </a:extLst>
          </p:cNvPr>
          <p:cNvSpPr txBox="1"/>
          <p:nvPr/>
        </p:nvSpPr>
        <p:spPr>
          <a:xfrm>
            <a:off x="738122" y="5687474"/>
            <a:ext cx="7744571" cy="738664"/>
          </a:xfrm>
          <a:prstGeom prst="rect">
            <a:avLst/>
          </a:prstGeom>
          <a:noFill/>
        </p:spPr>
        <p:txBody>
          <a:bodyPr wrap="square" rtlCol="0">
            <a:spAutoFit/>
          </a:bodyPr>
          <a:lstStyle/>
          <a:p>
            <a:pPr marL="342900" indent="-342900">
              <a:buFont typeface="+mj-lt"/>
              <a:buAutoNum type="arabicPeriod"/>
            </a:pPr>
            <a:r>
              <a:rPr lang="ja-JP" altLang="en-US" sz="1400">
                <a:solidFill>
                  <a:schemeClr val="accent6">
                    <a:lumMod val="75000"/>
                  </a:schemeClr>
                </a:solidFill>
                <a:latin typeface="Meiryo" panose="020B0604030504040204" pitchFamily="34" charset="-128"/>
                <a:ea typeface="Meiryo" panose="020B0604030504040204" pitchFamily="34" charset="-128"/>
              </a:rPr>
              <a:t>「</a:t>
            </a:r>
            <a:r>
              <a:rPr lang="ja-JP" altLang="en-US" sz="1400">
                <a:solidFill>
                  <a:schemeClr val="accent6">
                    <a:lumMod val="50000"/>
                  </a:schemeClr>
                </a:solidFill>
                <a:latin typeface="Meiryo" panose="020B0604030504040204" pitchFamily="34" charset="-128"/>
                <a:ea typeface="Meiryo" panose="020B0604030504040204" pitchFamily="34" charset="-128"/>
              </a:rPr>
              <a:t>ハッシュ値</a:t>
            </a:r>
            <a:r>
              <a:rPr lang="ja-JP" altLang="en-US" sz="1400">
                <a:solidFill>
                  <a:schemeClr val="accent6">
                    <a:lumMod val="75000"/>
                  </a:schemeClr>
                </a:solidFill>
                <a:latin typeface="Meiryo" panose="020B0604030504040204" pitchFamily="34" charset="-128"/>
                <a:ea typeface="Meiryo" panose="020B0604030504040204" pitchFamily="34" charset="-128"/>
              </a:rPr>
              <a:t>」の頭を</a:t>
            </a:r>
            <a:r>
              <a:rPr lang="en-US" altLang="ja-JP" sz="1400" dirty="0">
                <a:solidFill>
                  <a:schemeClr val="accent6">
                    <a:lumMod val="75000"/>
                  </a:schemeClr>
                </a:solidFill>
                <a:latin typeface="Meiryo" panose="020B0604030504040204" pitchFamily="34" charset="-128"/>
                <a:ea typeface="Meiryo" panose="020B0604030504040204" pitchFamily="34" charset="-128"/>
              </a:rPr>
              <a:t>”000”</a:t>
            </a:r>
            <a:r>
              <a:rPr lang="ja-JP" altLang="en-US" sz="1400">
                <a:solidFill>
                  <a:schemeClr val="accent6">
                    <a:lumMod val="75000"/>
                  </a:schemeClr>
                </a:solidFill>
                <a:latin typeface="Meiryo" panose="020B0604030504040204" pitchFamily="34" charset="-128"/>
                <a:ea typeface="Meiryo" panose="020B0604030504040204" pitchFamily="34" charset="-128"/>
              </a:rPr>
              <a:t>にする「</a:t>
            </a:r>
            <a:r>
              <a:rPr lang="ja-JP" altLang="en-US" sz="1400">
                <a:solidFill>
                  <a:srgbClr val="C00000"/>
                </a:solidFill>
                <a:latin typeface="Meiryo" panose="020B0604030504040204" pitchFamily="34" charset="-128"/>
                <a:ea typeface="Meiryo" panose="020B0604030504040204" pitchFamily="34" charset="-128"/>
              </a:rPr>
              <a:t>ナンス値</a:t>
            </a:r>
            <a:r>
              <a:rPr lang="ja-JP" altLang="en-US" sz="1400">
                <a:solidFill>
                  <a:schemeClr val="accent6">
                    <a:lumMod val="75000"/>
                  </a:schemeClr>
                </a:solidFill>
                <a:latin typeface="Meiryo" panose="020B0604030504040204" pitchFamily="34" charset="-128"/>
                <a:ea typeface="Meiryo" panose="020B0604030504040204" pitchFamily="34" charset="-128"/>
              </a:rPr>
              <a:t>」を見つける作業が「</a:t>
            </a:r>
            <a:r>
              <a:rPr lang="ja-JP" altLang="en-US" sz="1400" b="1">
                <a:solidFill>
                  <a:schemeClr val="accent6">
                    <a:lumMod val="75000"/>
                  </a:schemeClr>
                </a:solidFill>
                <a:latin typeface="Meiryo" panose="020B0604030504040204" pitchFamily="34" charset="-128"/>
                <a:ea typeface="Meiryo" panose="020B0604030504040204" pitchFamily="34" charset="-128"/>
              </a:rPr>
              <a:t>マイニング</a:t>
            </a:r>
            <a:r>
              <a:rPr lang="ja-JP" altLang="en-US" sz="1400">
                <a:solidFill>
                  <a:schemeClr val="accent6">
                    <a:lumMod val="75000"/>
                  </a:schemeClr>
                </a:solidFill>
                <a:latin typeface="Meiryo" panose="020B0604030504040204" pitchFamily="34" charset="-128"/>
                <a:ea typeface="Meiryo" panose="020B0604030504040204" pitchFamily="34" charset="-128"/>
              </a:rPr>
              <a:t>」</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pPr marL="342900" indent="-342900">
              <a:buFont typeface="+mj-lt"/>
              <a:buAutoNum type="arabicPeriod"/>
            </a:pPr>
            <a:r>
              <a:rPr kumimoji="1" lang="ja-JP" altLang="en-US" sz="1400">
                <a:solidFill>
                  <a:schemeClr val="accent6">
                    <a:lumMod val="75000"/>
                  </a:schemeClr>
                </a:solidFill>
                <a:latin typeface="Meiryo" panose="020B0604030504040204" pitchFamily="34" charset="-128"/>
                <a:ea typeface="Meiryo" panose="020B0604030504040204" pitchFamily="34" charset="-128"/>
              </a:rPr>
              <a:t>マイニングをする人たち（マイナー）が、</a:t>
            </a:r>
            <a:r>
              <a:rPr lang="ja-JP" altLang="en-US" sz="1400">
                <a:solidFill>
                  <a:schemeClr val="accent6">
                    <a:lumMod val="75000"/>
                  </a:schemeClr>
                </a:solidFill>
                <a:latin typeface="Meiryo" panose="020B0604030504040204" pitchFamily="34" charset="-128"/>
                <a:ea typeface="Meiryo" panose="020B0604030504040204" pitchFamily="34" charset="-128"/>
              </a:rPr>
              <a:t>一番速く「</a:t>
            </a:r>
            <a:r>
              <a:rPr lang="ja-JP" altLang="en-US" sz="1400">
                <a:solidFill>
                  <a:srgbClr val="C00000"/>
                </a:solidFill>
                <a:latin typeface="Meiryo" panose="020B0604030504040204" pitchFamily="34" charset="-128"/>
                <a:ea typeface="Meiryo" panose="020B0604030504040204" pitchFamily="34" charset="-128"/>
              </a:rPr>
              <a:t>ナンス値</a:t>
            </a:r>
            <a:r>
              <a:rPr lang="ja-JP" altLang="en-US" sz="1400">
                <a:solidFill>
                  <a:schemeClr val="accent6">
                    <a:lumMod val="75000"/>
                  </a:schemeClr>
                </a:solidFill>
                <a:latin typeface="Meiryo" panose="020B0604030504040204" pitchFamily="34" charset="-128"/>
                <a:ea typeface="Meiryo" panose="020B0604030504040204" pitchFamily="34" charset="-128"/>
              </a:rPr>
              <a:t>」を見つける</a:t>
            </a:r>
            <a:r>
              <a:rPr kumimoji="1" lang="ja-JP" altLang="en-US" sz="1400">
                <a:solidFill>
                  <a:schemeClr val="accent6">
                    <a:lumMod val="75000"/>
                  </a:schemeClr>
                </a:solidFill>
                <a:latin typeface="Meiryo" panose="020B0604030504040204" pitchFamily="34" charset="-128"/>
                <a:ea typeface="Meiryo" panose="020B0604030504040204" pitchFamily="34" charset="-128"/>
              </a:rPr>
              <a:t>競争を行う</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pPr marL="342900" indent="-342900">
              <a:buFont typeface="+mj-lt"/>
              <a:buAutoNum type="arabicPeriod"/>
            </a:pPr>
            <a:r>
              <a:rPr lang="ja-JP" altLang="en-US" sz="1400">
                <a:solidFill>
                  <a:schemeClr val="accent6">
                    <a:lumMod val="75000"/>
                  </a:schemeClr>
                </a:solidFill>
                <a:latin typeface="Meiryo" panose="020B0604030504040204" pitchFamily="34" charset="-128"/>
                <a:ea typeface="Meiryo" panose="020B0604030504040204" pitchFamily="34" charset="-128"/>
              </a:rPr>
              <a:t>勝者は、ブロックを追加でき</a:t>
            </a:r>
            <a:r>
              <a:rPr kumimoji="1" lang="ja-JP" altLang="en-US" sz="1400">
                <a:solidFill>
                  <a:schemeClr val="accent6">
                    <a:lumMod val="75000"/>
                  </a:schemeClr>
                </a:solidFill>
                <a:latin typeface="Meiryo" panose="020B0604030504040204" pitchFamily="34" charset="-128"/>
                <a:ea typeface="Meiryo" panose="020B0604030504040204" pitchFamily="34" charset="-128"/>
              </a:rPr>
              <a:t>、その報酬として、一定額の仮想通貨が支払われる</a:t>
            </a:r>
          </a:p>
        </p:txBody>
      </p:sp>
      <p:sp>
        <p:nvSpPr>
          <p:cNvPr id="21" name="テキスト ボックス 20">
            <a:extLst>
              <a:ext uri="{FF2B5EF4-FFF2-40B4-BE49-F238E27FC236}">
                <a16:creationId xmlns:a16="http://schemas.microsoft.com/office/drawing/2014/main" id="{F1278F27-3B5A-5148-8418-17BF6115A445}"/>
              </a:ext>
            </a:extLst>
          </p:cNvPr>
          <p:cNvSpPr txBox="1"/>
          <p:nvPr/>
        </p:nvSpPr>
        <p:spPr>
          <a:xfrm>
            <a:off x="4197538" y="3546967"/>
            <a:ext cx="748923" cy="430887"/>
          </a:xfrm>
          <a:prstGeom prst="rect">
            <a:avLst/>
          </a:prstGeom>
          <a:noFill/>
        </p:spPr>
        <p:txBody>
          <a:bodyPr wrap="none" rtlCol="0">
            <a:spAutoFit/>
          </a:bodyPr>
          <a:lstStyle/>
          <a:p>
            <a:pPr algn="ctr"/>
            <a:r>
              <a:rPr kumimoji="1" lang="ja-JP" altLang="en-US" sz="1100">
                <a:solidFill>
                  <a:schemeClr val="bg1"/>
                </a:solidFill>
                <a:latin typeface="Meiryo" panose="020B0604030504040204" pitchFamily="34" charset="-128"/>
                <a:ea typeface="Meiryo" panose="020B0604030504040204" pitchFamily="34" charset="-128"/>
              </a:rPr>
              <a:t>ブロック</a:t>
            </a:r>
            <a:endParaRPr kumimoji="1" lang="en-US" altLang="ja-JP" sz="1100" dirty="0">
              <a:solidFill>
                <a:schemeClr val="bg1"/>
              </a:solidFill>
              <a:latin typeface="Meiryo" panose="020B0604030504040204" pitchFamily="34" charset="-128"/>
              <a:ea typeface="Meiryo" panose="020B0604030504040204" pitchFamily="34" charset="-128"/>
            </a:endParaRPr>
          </a:p>
          <a:p>
            <a:pPr algn="ctr"/>
            <a:r>
              <a:rPr lang="ja-JP" altLang="en-US" sz="1100">
                <a:solidFill>
                  <a:schemeClr val="bg1"/>
                </a:solidFill>
                <a:latin typeface="Meiryo" panose="020B0604030504040204" pitchFamily="34" charset="-128"/>
                <a:ea typeface="Meiryo" panose="020B0604030504040204" pitchFamily="34" charset="-128"/>
              </a:rPr>
              <a:t>追加</a:t>
            </a:r>
            <a:endParaRPr kumimoji="1" lang="ja-JP" altLang="en-US" sz="1100">
              <a:solidFill>
                <a:schemeClr val="bg1"/>
              </a:solidFill>
              <a:latin typeface="Meiryo" panose="020B0604030504040204" pitchFamily="34" charset="-128"/>
              <a:ea typeface="Meiryo" panose="020B0604030504040204" pitchFamily="34" charset="-128"/>
            </a:endParaRPr>
          </a:p>
        </p:txBody>
      </p:sp>
      <p:sp>
        <p:nvSpPr>
          <p:cNvPr id="119" name="テキスト ボックス 118">
            <a:extLst>
              <a:ext uri="{FF2B5EF4-FFF2-40B4-BE49-F238E27FC236}">
                <a16:creationId xmlns:a16="http://schemas.microsoft.com/office/drawing/2014/main" id="{82F2497E-38C8-3C4F-BB95-1FDC229D8CEE}"/>
              </a:ext>
            </a:extLst>
          </p:cNvPr>
          <p:cNvSpPr txBox="1"/>
          <p:nvPr/>
        </p:nvSpPr>
        <p:spPr>
          <a:xfrm>
            <a:off x="7374552" y="3932698"/>
            <a:ext cx="902811" cy="307777"/>
          </a:xfrm>
          <a:prstGeom prst="rect">
            <a:avLst/>
          </a:prstGeom>
          <a:noFill/>
        </p:spPr>
        <p:txBody>
          <a:bodyPr wrap="none" rtlCol="0">
            <a:spAutoFit/>
          </a:bodyPr>
          <a:lstStyle/>
          <a:p>
            <a:r>
              <a:rPr kumimoji="1" lang="ja-JP" altLang="en-US" sz="1400" b="1">
                <a:solidFill>
                  <a:schemeClr val="accent6">
                    <a:lumMod val="75000"/>
                  </a:schemeClr>
                </a:solidFill>
                <a:latin typeface="Meiryo" panose="020B0604030504040204" pitchFamily="34" charset="-128"/>
                <a:ea typeface="Meiryo" panose="020B0604030504040204" pitchFamily="34" charset="-128"/>
              </a:rPr>
              <a:t>マイナー</a:t>
            </a:r>
          </a:p>
        </p:txBody>
      </p:sp>
      <p:pic>
        <p:nvPicPr>
          <p:cNvPr id="23" name="図 22">
            <a:extLst>
              <a:ext uri="{FF2B5EF4-FFF2-40B4-BE49-F238E27FC236}">
                <a16:creationId xmlns:a16="http://schemas.microsoft.com/office/drawing/2014/main" id="{1F08B5BC-427B-1946-96D2-F944D9AF7CA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23507" y="3802173"/>
            <a:ext cx="458333" cy="458333"/>
          </a:xfrm>
          <a:prstGeom prst="rect">
            <a:avLst/>
          </a:prstGeom>
          <a:effectLst>
            <a:outerShdw blurRad="50800" dist="38100" dir="2700000" algn="tl" rotWithShape="0">
              <a:prstClr val="black">
                <a:alpha val="40000"/>
              </a:prstClr>
            </a:outerShdw>
          </a:effectLst>
        </p:spPr>
      </p:pic>
      <p:sp>
        <p:nvSpPr>
          <p:cNvPr id="73" name="テキスト ボックス 72">
            <a:extLst>
              <a:ext uri="{FF2B5EF4-FFF2-40B4-BE49-F238E27FC236}">
                <a16:creationId xmlns:a16="http://schemas.microsoft.com/office/drawing/2014/main" id="{426B831F-4125-9341-954D-9BEC4BF78310}"/>
              </a:ext>
            </a:extLst>
          </p:cNvPr>
          <p:cNvSpPr txBox="1"/>
          <p:nvPr/>
        </p:nvSpPr>
        <p:spPr>
          <a:xfrm>
            <a:off x="5843048" y="1271793"/>
            <a:ext cx="2656496" cy="892552"/>
          </a:xfrm>
          <a:prstGeom prst="rect">
            <a:avLst/>
          </a:prstGeom>
          <a:noFill/>
        </p:spPr>
        <p:txBody>
          <a:bodyPr wrap="none" rtlCol="0">
            <a:spAutoFit/>
          </a:bodyPr>
          <a:lstStyle/>
          <a:p>
            <a:r>
              <a:rPr kumimoji="1" lang="en-US" altLang="ja-JP" sz="2400" b="1" dirty="0">
                <a:solidFill>
                  <a:schemeClr val="accent6">
                    <a:lumMod val="75000"/>
                  </a:schemeClr>
                </a:solidFill>
                <a:latin typeface="Meiryo" panose="020B0604030504040204" pitchFamily="34" charset="-128"/>
                <a:ea typeface="Meiryo" panose="020B0604030504040204" pitchFamily="34" charset="-128"/>
              </a:rPr>
              <a:t>Proof of Work</a:t>
            </a:r>
            <a:endParaRPr lang="en-US" altLang="ja-JP" sz="2400" b="1" dirty="0">
              <a:solidFill>
                <a:schemeClr val="accent6">
                  <a:lumMod val="75000"/>
                </a:schemeClr>
              </a:solidFill>
              <a:latin typeface="Meiryo" panose="020B0604030504040204" pitchFamily="34" charset="-128"/>
              <a:ea typeface="Meiryo" panose="020B0604030504040204" pitchFamily="34" charset="-128"/>
            </a:endParaRPr>
          </a:p>
          <a:p>
            <a:r>
              <a:rPr lang="ja-JP" altLang="en-US" sz="1400">
                <a:solidFill>
                  <a:schemeClr val="accent6">
                    <a:lumMod val="75000"/>
                  </a:schemeClr>
                </a:solidFill>
                <a:latin typeface="Meiryo" panose="020B0604030504040204" pitchFamily="34" charset="-128"/>
                <a:ea typeface="Meiryo" panose="020B0604030504040204" pitchFamily="34" charset="-128"/>
              </a:rPr>
              <a:t>ハッシュ値の頭が</a:t>
            </a:r>
            <a:r>
              <a:rPr lang="en-US" altLang="ja-JP" sz="1400" dirty="0">
                <a:solidFill>
                  <a:schemeClr val="accent6">
                    <a:lumMod val="75000"/>
                  </a:schemeClr>
                </a:solidFill>
                <a:latin typeface="Meiryo" panose="020B0604030504040204" pitchFamily="34" charset="-128"/>
                <a:ea typeface="Meiryo" panose="020B0604030504040204" pitchFamily="34" charset="-128"/>
              </a:rPr>
              <a:t>”000”</a:t>
            </a:r>
            <a:r>
              <a:rPr lang="ja-JP" altLang="en-US" sz="1400">
                <a:solidFill>
                  <a:schemeClr val="accent6">
                    <a:lumMod val="75000"/>
                  </a:schemeClr>
                </a:solidFill>
                <a:latin typeface="Meiryo" panose="020B0604030504040204" pitchFamily="34" charset="-128"/>
                <a:ea typeface="Meiryo" panose="020B0604030504040204" pitchFamily="34" charset="-128"/>
              </a:rPr>
              <a:t>になる</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r>
              <a:rPr lang="ja-JP" altLang="en-US" sz="1400">
                <a:solidFill>
                  <a:schemeClr val="accent6">
                    <a:lumMod val="75000"/>
                  </a:schemeClr>
                </a:solidFill>
                <a:latin typeface="Meiryo" panose="020B0604030504040204" pitchFamily="34" charset="-128"/>
                <a:ea typeface="Meiryo" panose="020B0604030504040204" pitchFamily="34" charset="-128"/>
              </a:rPr>
              <a:t>ナンス値を見つける計算競争</a:t>
            </a:r>
            <a:endParaRPr kumimoji="1" lang="ja-JP" altLang="en-US" sz="140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816075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F94451-B8FB-9A4C-88D3-FFF3DA52064A}"/>
              </a:ext>
            </a:extLst>
          </p:cNvPr>
          <p:cNvSpPr>
            <a:spLocks noGrp="1"/>
          </p:cNvSpPr>
          <p:nvPr>
            <p:ph type="title"/>
          </p:nvPr>
        </p:nvSpPr>
        <p:spPr/>
        <p:txBody>
          <a:bodyPr/>
          <a:lstStyle/>
          <a:p>
            <a:r>
              <a:rPr kumimoji="1" lang="ja-JP" altLang="en-US" sz="2000"/>
              <a:t>なぜ自動車メーカーが「自動車を売らない」ビジネスをはじめるのか？</a:t>
            </a:r>
          </a:p>
        </p:txBody>
      </p:sp>
      <p:sp>
        <p:nvSpPr>
          <p:cNvPr id="19" name="テキスト ボックス 18">
            <a:extLst>
              <a:ext uri="{FF2B5EF4-FFF2-40B4-BE49-F238E27FC236}">
                <a16:creationId xmlns:a16="http://schemas.microsoft.com/office/drawing/2014/main" id="{DA0B6102-E5E3-664D-BCCC-733B5C637DF7}"/>
              </a:ext>
            </a:extLst>
          </p:cNvPr>
          <p:cNvSpPr txBox="1"/>
          <p:nvPr/>
        </p:nvSpPr>
        <p:spPr>
          <a:xfrm>
            <a:off x="1466911" y="6185837"/>
            <a:ext cx="6202252" cy="369332"/>
          </a:xfrm>
          <a:prstGeom prst="rect">
            <a:avLst/>
          </a:prstGeom>
          <a:noFill/>
        </p:spPr>
        <p:txBody>
          <a:bodyPr wrap="square" rtlCol="0">
            <a:spAutoFit/>
          </a:bodyPr>
          <a:lstStyle/>
          <a:p>
            <a:pPr algn="ctr"/>
            <a:r>
              <a:rPr kumimoji="1" lang="ja-JP" altLang="en-US" b="1">
                <a:solidFill>
                  <a:srgbClr val="C00000"/>
                </a:solidFill>
                <a:latin typeface="Meiryo" panose="020B0604030504040204" pitchFamily="34" charset="-128"/>
                <a:ea typeface="Meiryo" panose="020B0604030504040204" pitchFamily="34" charset="-128"/>
              </a:rPr>
              <a:t>自動車が売れない時代</a:t>
            </a:r>
            <a:r>
              <a:rPr kumimoji="1" lang="ja-JP" altLang="en-US">
                <a:solidFill>
                  <a:srgbClr val="C00000"/>
                </a:solidFill>
                <a:latin typeface="Meiryo" panose="020B0604030504040204" pitchFamily="34" charset="-128"/>
                <a:ea typeface="Meiryo" panose="020B0604030504040204" pitchFamily="34" charset="-128"/>
              </a:rPr>
              <a:t>に</a:t>
            </a:r>
            <a:r>
              <a:rPr kumimoji="1" lang="en-US" altLang="ja-JP" dirty="0">
                <a:solidFill>
                  <a:srgbClr val="C00000"/>
                </a:solidFill>
                <a:latin typeface="Meiryo" panose="020B0604030504040204" pitchFamily="34" charset="-128"/>
                <a:ea typeface="Meiryo" panose="020B0604030504040204" pitchFamily="34" charset="-128"/>
              </a:rPr>
              <a:t> </a:t>
            </a:r>
            <a:r>
              <a:rPr kumimoji="1" lang="ja-JP" altLang="en-US">
                <a:solidFill>
                  <a:srgbClr val="C00000"/>
                </a:solidFill>
                <a:latin typeface="Meiryo" panose="020B0604030504040204" pitchFamily="34" charset="-128"/>
                <a:ea typeface="Meiryo" panose="020B0604030504040204" pitchFamily="34" charset="-128"/>
              </a:rPr>
              <a:t>どうやって収益を上げるのか？</a:t>
            </a:r>
            <a:endParaRPr kumimoji="1" lang="en-US" altLang="ja-JP" dirty="0">
              <a:solidFill>
                <a:srgbClr val="C00000"/>
              </a:solidFill>
              <a:latin typeface="Meiryo" panose="020B0604030504040204" pitchFamily="34" charset="-128"/>
              <a:ea typeface="Meiryo" panose="020B0604030504040204" pitchFamily="34" charset="-128"/>
            </a:endParaRPr>
          </a:p>
        </p:txBody>
      </p:sp>
      <p:grpSp>
        <p:nvGrpSpPr>
          <p:cNvPr id="6" name="グループ化 5">
            <a:extLst>
              <a:ext uri="{FF2B5EF4-FFF2-40B4-BE49-F238E27FC236}">
                <a16:creationId xmlns:a16="http://schemas.microsoft.com/office/drawing/2014/main" id="{774F95FA-BDF6-6B4C-8C66-D78C90EE4F71}"/>
              </a:ext>
            </a:extLst>
          </p:cNvPr>
          <p:cNvGrpSpPr/>
          <p:nvPr/>
        </p:nvGrpSpPr>
        <p:grpSpPr>
          <a:xfrm>
            <a:off x="230400" y="3126981"/>
            <a:ext cx="8686800" cy="1338943"/>
            <a:chOff x="230400" y="3126981"/>
            <a:chExt cx="8686800" cy="1338943"/>
          </a:xfrm>
        </p:grpSpPr>
        <p:sp>
          <p:nvSpPr>
            <p:cNvPr id="16" name="正方形/長方形 15">
              <a:extLst>
                <a:ext uri="{FF2B5EF4-FFF2-40B4-BE49-F238E27FC236}">
                  <a16:creationId xmlns:a16="http://schemas.microsoft.com/office/drawing/2014/main" id="{2988A90A-B112-6443-925D-72EB37CD2C96}"/>
                </a:ext>
              </a:extLst>
            </p:cNvPr>
            <p:cNvSpPr/>
            <p:nvPr/>
          </p:nvSpPr>
          <p:spPr>
            <a:xfrm>
              <a:off x="230400" y="3209000"/>
              <a:ext cx="8686800" cy="1225412"/>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a:extLst>
                <a:ext uri="{FF2B5EF4-FFF2-40B4-BE49-F238E27FC236}">
                  <a16:creationId xmlns:a16="http://schemas.microsoft.com/office/drawing/2014/main" id="{BBC9693E-14E1-B848-894C-3435CC819E99}"/>
                </a:ext>
              </a:extLst>
            </p:cNvPr>
            <p:cNvSpPr/>
            <p:nvPr/>
          </p:nvSpPr>
          <p:spPr>
            <a:xfrm>
              <a:off x="1474484" y="3438472"/>
              <a:ext cx="3924833" cy="861774"/>
            </a:xfrm>
            <a:prstGeom prst="rect">
              <a:avLst/>
            </a:prstGeom>
          </p:spPr>
          <p:txBody>
            <a:bodyPr wrap="square">
              <a:spAutoFit/>
            </a:bodyPr>
            <a:lstStyle/>
            <a:p>
              <a:pPr marL="285750" indent="-285750">
                <a:buFont typeface="Wingdings" pitchFamily="2" charset="2"/>
                <a:buChar char="l"/>
              </a:pPr>
              <a:r>
                <a:rPr lang="ja-JP" altLang="en-US">
                  <a:solidFill>
                    <a:srgbClr val="24282A"/>
                  </a:solidFill>
                  <a:latin typeface="Meiryo" panose="020B0604030504040204" pitchFamily="34" charset="-128"/>
                  <a:ea typeface="Meiryo" panose="020B0604030504040204" pitchFamily="34" charset="-128"/>
                </a:rPr>
                <a:t>自動車保有台数　</a:t>
              </a:r>
              <a:r>
                <a:rPr lang="en-US" altLang="ja-JP" dirty="0">
                  <a:solidFill>
                    <a:srgbClr val="24282A"/>
                  </a:solidFill>
                  <a:latin typeface="Meiryo" panose="020B0604030504040204" pitchFamily="34" charset="-128"/>
                  <a:ea typeface="Meiryo" panose="020B0604030504040204" pitchFamily="34" charset="-128"/>
                </a:rPr>
                <a:t>8,150</a:t>
              </a:r>
              <a:r>
                <a:rPr lang="ja-JP" altLang="en-US">
                  <a:solidFill>
                    <a:srgbClr val="24282A"/>
                  </a:solidFill>
                  <a:latin typeface="Meiryo" panose="020B0604030504040204" pitchFamily="34" charset="-128"/>
                  <a:ea typeface="Meiryo" panose="020B0604030504040204" pitchFamily="34" charset="-128"/>
                </a:rPr>
                <a:t>万台</a:t>
              </a:r>
              <a:endParaRPr lang="en-US" altLang="ja-JP" dirty="0">
                <a:solidFill>
                  <a:srgbClr val="24282A"/>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a:solidFill>
                    <a:srgbClr val="24282A"/>
                  </a:solidFill>
                  <a:latin typeface="Meiryo" panose="020B0604030504040204" pitchFamily="34" charset="-128"/>
                  <a:ea typeface="Meiryo" panose="020B0604030504040204" pitchFamily="34" charset="-128"/>
                </a:rPr>
                <a:t>自家用車の平均稼働率　</a:t>
              </a:r>
              <a:r>
                <a:rPr lang="en-US" altLang="ja-JP" dirty="0">
                  <a:solidFill>
                    <a:srgbClr val="24282A"/>
                  </a:solidFill>
                  <a:latin typeface="Meiryo" panose="020B0604030504040204" pitchFamily="34" charset="-128"/>
                  <a:ea typeface="Meiryo" panose="020B0604030504040204" pitchFamily="34" charset="-128"/>
                </a:rPr>
                <a:t>4.2%</a:t>
              </a:r>
            </a:p>
            <a:p>
              <a:pPr marL="315913" lvl="1"/>
              <a:r>
                <a:rPr lang="ja-JP" altLang="en-US" sz="1400">
                  <a:solidFill>
                    <a:srgbClr val="24282A"/>
                  </a:solidFill>
                  <a:latin typeface="Meiryo" panose="020B0604030504040204" pitchFamily="34" charset="-128"/>
                  <a:ea typeface="Meiryo" panose="020B0604030504040204" pitchFamily="34" charset="-128"/>
                </a:rPr>
                <a:t>年間</a:t>
              </a:r>
              <a:r>
                <a:rPr lang="en-US" altLang="ja-JP" sz="1400" dirty="0">
                  <a:solidFill>
                    <a:srgbClr val="24282A"/>
                  </a:solidFill>
                  <a:latin typeface="Meiryo" panose="020B0604030504040204" pitchFamily="34" charset="-128"/>
                  <a:ea typeface="Meiryo" panose="020B0604030504040204" pitchFamily="34" charset="-128"/>
                </a:rPr>
                <a:t>20</a:t>
              </a:r>
              <a:r>
                <a:rPr lang="ja-JP" altLang="en-US" sz="1400">
                  <a:solidFill>
                    <a:srgbClr val="24282A"/>
                  </a:solidFill>
                  <a:latin typeface="Meiryo" panose="020B0604030504040204" pitchFamily="34" charset="-128"/>
                  <a:ea typeface="Meiryo" panose="020B0604030504040204" pitchFamily="34" charset="-128"/>
                </a:rPr>
                <a:t>日しか利用されていない</a:t>
              </a:r>
              <a:endParaRPr lang="en-US" altLang="ja-JP" sz="1400" dirty="0">
                <a:solidFill>
                  <a:srgbClr val="24282A"/>
                </a:solidFill>
                <a:latin typeface="Meiryo" panose="020B0604030504040204" pitchFamily="34" charset="-128"/>
                <a:ea typeface="Meiryo" panose="020B0604030504040204" pitchFamily="34" charset="-128"/>
              </a:endParaRPr>
            </a:p>
          </p:txBody>
        </p:sp>
        <p:pic>
          <p:nvPicPr>
            <p:cNvPr id="17" name="図 16">
              <a:extLst>
                <a:ext uri="{FF2B5EF4-FFF2-40B4-BE49-F238E27FC236}">
                  <a16:creationId xmlns:a16="http://schemas.microsoft.com/office/drawing/2014/main" id="{16A64808-D494-0E48-8A9E-B51EAB21649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25691" y="3292508"/>
              <a:ext cx="1058396" cy="1058396"/>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88B40852-33F5-0349-84C2-59B6DD6C4DB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9883" y="3126981"/>
              <a:ext cx="1338943" cy="1338943"/>
            </a:xfrm>
            <a:prstGeom prst="rect">
              <a:avLst/>
            </a:prstGeom>
            <a:effectLst>
              <a:outerShdw blurRad="50800" dist="38100" dir="2700000" algn="tl" rotWithShape="0">
                <a:prstClr val="black">
                  <a:alpha val="40000"/>
                </a:prstClr>
              </a:outerShdw>
            </a:effectLst>
          </p:spPr>
        </p:pic>
        <p:pic>
          <p:nvPicPr>
            <p:cNvPr id="26" name="図 25">
              <a:extLst>
                <a:ext uri="{FF2B5EF4-FFF2-40B4-BE49-F238E27FC236}">
                  <a16:creationId xmlns:a16="http://schemas.microsoft.com/office/drawing/2014/main" id="{76E2031B-090F-BF4C-BBC4-678EF8CE964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41638" y="3369475"/>
              <a:ext cx="904461" cy="904461"/>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DD932317-9D37-7948-941C-775B53F7157D}"/>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38275" y="3354160"/>
              <a:ext cx="884583" cy="884583"/>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1E4D2CCF-DE94-3043-9534-9F5C94214CD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13448" y="3378538"/>
              <a:ext cx="884583" cy="884583"/>
            </a:xfrm>
            <a:prstGeom prst="rect">
              <a:avLst/>
            </a:prstGeom>
            <a:effectLst>
              <a:outerShdw blurRad="50800" dist="38100" dir="2700000" algn="tl" rotWithShape="0">
                <a:prstClr val="black">
                  <a:alpha val="40000"/>
                </a:prstClr>
              </a:outerShdw>
            </a:effectLst>
          </p:spPr>
        </p:pic>
      </p:grpSp>
      <p:grpSp>
        <p:nvGrpSpPr>
          <p:cNvPr id="50" name="グループ化 49">
            <a:extLst>
              <a:ext uri="{FF2B5EF4-FFF2-40B4-BE49-F238E27FC236}">
                <a16:creationId xmlns:a16="http://schemas.microsoft.com/office/drawing/2014/main" id="{48775824-0941-F64A-AE21-B833B741DD8A}"/>
              </a:ext>
            </a:extLst>
          </p:cNvPr>
          <p:cNvGrpSpPr/>
          <p:nvPr/>
        </p:nvGrpSpPr>
        <p:grpSpPr>
          <a:xfrm>
            <a:off x="230400" y="4340812"/>
            <a:ext cx="8686800" cy="1726211"/>
            <a:chOff x="230400" y="2034492"/>
            <a:chExt cx="8686800" cy="1726211"/>
          </a:xfrm>
        </p:grpSpPr>
        <p:sp>
          <p:nvSpPr>
            <p:cNvPr id="15" name="正方形/長方形 14">
              <a:extLst>
                <a:ext uri="{FF2B5EF4-FFF2-40B4-BE49-F238E27FC236}">
                  <a16:creationId xmlns:a16="http://schemas.microsoft.com/office/drawing/2014/main" id="{76C42998-26DD-484C-8311-D5D25B2D45AB}"/>
                </a:ext>
              </a:extLst>
            </p:cNvPr>
            <p:cNvSpPr/>
            <p:nvPr/>
          </p:nvSpPr>
          <p:spPr>
            <a:xfrm>
              <a:off x="230400" y="2421760"/>
              <a:ext cx="8686800" cy="133894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A117AD74-48DB-4749-80CF-25F953BD97E1}"/>
                </a:ext>
              </a:extLst>
            </p:cNvPr>
            <p:cNvSpPr/>
            <p:nvPr/>
          </p:nvSpPr>
          <p:spPr>
            <a:xfrm>
              <a:off x="1474484" y="2756311"/>
              <a:ext cx="3277911" cy="646331"/>
            </a:xfrm>
            <a:prstGeom prst="rect">
              <a:avLst/>
            </a:prstGeom>
          </p:spPr>
          <p:txBody>
            <a:bodyPr wrap="square">
              <a:spAutoFit/>
            </a:bodyPr>
            <a:lstStyle/>
            <a:p>
              <a:pPr marL="285750" indent="-285750">
                <a:buFont typeface="Wingdings" pitchFamily="2" charset="2"/>
                <a:buChar char="l"/>
              </a:pPr>
              <a:r>
                <a:rPr lang="ja-JP" altLang="en-US">
                  <a:solidFill>
                    <a:srgbClr val="0070C0"/>
                  </a:solidFill>
                  <a:latin typeface="Meiryo" panose="020B0604030504040204" pitchFamily="34" charset="-128"/>
                  <a:ea typeface="Meiryo" panose="020B0604030504040204" pitchFamily="34" charset="-128"/>
                </a:rPr>
                <a:t>自動運転・ライドシェア</a:t>
              </a:r>
              <a:r>
                <a:rPr lang="en-US" altLang="ja-JP" dirty="0">
                  <a:solidFill>
                    <a:srgbClr val="0070C0"/>
                  </a:solidFill>
                  <a:latin typeface="Meiryo" panose="020B0604030504040204" pitchFamily="34" charset="-128"/>
                  <a:ea typeface="Meiryo" panose="020B0604030504040204" pitchFamily="34" charset="-128"/>
                </a:rPr>
                <a:t> </a:t>
              </a:r>
            </a:p>
            <a:p>
              <a:pPr marL="285750" indent="-285750">
                <a:buFont typeface="Wingdings" pitchFamily="2" charset="2"/>
                <a:buChar char="l"/>
              </a:pPr>
              <a:r>
                <a:rPr lang="ja-JP" altLang="en-US">
                  <a:solidFill>
                    <a:srgbClr val="0070C0"/>
                  </a:solidFill>
                  <a:latin typeface="Meiryo" panose="020B0604030504040204" pitchFamily="34" charset="-128"/>
                  <a:ea typeface="Meiryo" panose="020B0604030504040204" pitchFamily="34" charset="-128"/>
                </a:rPr>
                <a:t>電気自動車（</a:t>
              </a:r>
              <a:r>
                <a:rPr lang="en-US" altLang="ja-JP" dirty="0">
                  <a:solidFill>
                    <a:srgbClr val="0070C0"/>
                  </a:solidFill>
                  <a:latin typeface="Meiryo" panose="020B0604030504040204" pitchFamily="34" charset="-128"/>
                  <a:ea typeface="Meiryo" panose="020B0604030504040204" pitchFamily="34" charset="-128"/>
                </a:rPr>
                <a:t>EV</a:t>
              </a:r>
              <a:r>
                <a:rPr lang="ja-JP" altLang="en-US">
                  <a:solidFill>
                    <a:srgbClr val="0070C0"/>
                  </a:solidFill>
                  <a:latin typeface="Meiryo" panose="020B0604030504040204" pitchFamily="34" charset="-128"/>
                  <a:ea typeface="Meiryo" panose="020B0604030504040204" pitchFamily="34" charset="-128"/>
                </a:rPr>
                <a:t>）化</a:t>
              </a:r>
              <a:endParaRPr lang="en-US" altLang="ja-JP" dirty="0">
                <a:solidFill>
                  <a:srgbClr val="0070C0"/>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EA831DD6-1F48-F44F-B09A-99005A5A3B07}"/>
                </a:ext>
              </a:extLst>
            </p:cNvPr>
            <p:cNvSpPr/>
            <p:nvPr/>
          </p:nvSpPr>
          <p:spPr>
            <a:xfrm>
              <a:off x="4739944" y="2755775"/>
              <a:ext cx="2954655" cy="369332"/>
            </a:xfrm>
            <a:prstGeom prst="rect">
              <a:avLst/>
            </a:prstGeom>
          </p:spPr>
          <p:txBody>
            <a:bodyPr wrap="none">
              <a:spAutoFit/>
            </a:bodyPr>
            <a:lstStyle/>
            <a:p>
              <a:r>
                <a:rPr lang="ja-JP" altLang="en-US">
                  <a:solidFill>
                    <a:schemeClr val="accent6">
                      <a:lumMod val="75000"/>
                    </a:schemeClr>
                  </a:solidFill>
                  <a:latin typeface="Meiryo" panose="020B0604030504040204" pitchFamily="34" charset="-128"/>
                  <a:ea typeface="Meiryo" panose="020B0604030504040204" pitchFamily="34" charset="-128"/>
                </a:rPr>
                <a:t>所有する必然性がなくなる</a:t>
              </a:r>
              <a:endParaRPr lang="ja-JP" altLang="en-US">
                <a:solidFill>
                  <a:schemeClr val="accent6">
                    <a:lumMod val="75000"/>
                  </a:schemeClr>
                </a:solidFill>
              </a:endParaRPr>
            </a:p>
          </p:txBody>
        </p:sp>
        <p:sp>
          <p:nvSpPr>
            <p:cNvPr id="7" name="正方形/長方形 6">
              <a:extLst>
                <a:ext uri="{FF2B5EF4-FFF2-40B4-BE49-F238E27FC236}">
                  <a16:creationId xmlns:a16="http://schemas.microsoft.com/office/drawing/2014/main" id="{57579252-94A8-A34C-AF9D-A9B1DE37212B}"/>
                </a:ext>
              </a:extLst>
            </p:cNvPr>
            <p:cNvSpPr/>
            <p:nvPr/>
          </p:nvSpPr>
          <p:spPr>
            <a:xfrm>
              <a:off x="4739944" y="3033846"/>
              <a:ext cx="2954655" cy="507831"/>
            </a:xfrm>
            <a:prstGeom prst="rect">
              <a:avLst/>
            </a:prstGeom>
          </p:spPr>
          <p:txBody>
            <a:bodyPr wrap="none">
              <a:spAutoFit/>
            </a:bodyPr>
            <a:lstStyle/>
            <a:p>
              <a:r>
                <a:rPr lang="ja-JP" altLang="en-US">
                  <a:solidFill>
                    <a:schemeClr val="accent6">
                      <a:lumMod val="75000"/>
                    </a:schemeClr>
                  </a:solidFill>
                  <a:latin typeface="Meiryo" panose="020B0604030504040204" pitchFamily="34" charset="-128"/>
                  <a:ea typeface="Meiryo" panose="020B0604030504040204" pitchFamily="34" charset="-128"/>
                </a:rPr>
                <a:t>自動車が作りやすくなる</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r>
                <a:rPr lang="ja-JP" altLang="en-US" sz="900">
                  <a:solidFill>
                    <a:schemeClr val="accent6">
                      <a:lumMod val="75000"/>
                    </a:schemeClr>
                  </a:solidFill>
                  <a:latin typeface="Meiryo" panose="020B0604030504040204" pitchFamily="34" charset="-128"/>
                  <a:ea typeface="Meiryo" panose="020B0604030504040204" pitchFamily="34" charset="-128"/>
                </a:rPr>
                <a:t>既存の自動車会社以外からの参入が容易／競争の激化</a:t>
              </a:r>
            </a:p>
          </p:txBody>
        </p:sp>
        <p:sp>
          <p:nvSpPr>
            <p:cNvPr id="13" name="右矢印 12">
              <a:extLst>
                <a:ext uri="{FF2B5EF4-FFF2-40B4-BE49-F238E27FC236}">
                  <a16:creationId xmlns:a16="http://schemas.microsoft.com/office/drawing/2014/main" id="{E12DFC4A-3EFC-304B-849E-E48DCE0E15B9}"/>
                </a:ext>
              </a:extLst>
            </p:cNvPr>
            <p:cNvSpPr/>
            <p:nvPr/>
          </p:nvSpPr>
          <p:spPr>
            <a:xfrm>
              <a:off x="4484914" y="2809595"/>
              <a:ext cx="255030" cy="44850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下矢印 13">
              <a:extLst>
                <a:ext uri="{FF2B5EF4-FFF2-40B4-BE49-F238E27FC236}">
                  <a16:creationId xmlns:a16="http://schemas.microsoft.com/office/drawing/2014/main" id="{51EED0A3-54F4-4D43-B5D0-5CF2E2CD77C6}"/>
                </a:ext>
              </a:extLst>
            </p:cNvPr>
            <p:cNvSpPr/>
            <p:nvPr/>
          </p:nvSpPr>
          <p:spPr>
            <a:xfrm>
              <a:off x="3649916" y="2034492"/>
              <a:ext cx="1844168" cy="487203"/>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a:extLst>
                <a:ext uri="{FF2B5EF4-FFF2-40B4-BE49-F238E27FC236}">
                  <a16:creationId xmlns:a16="http://schemas.microsoft.com/office/drawing/2014/main" id="{1653BC6E-48F4-314B-A359-70241FBAA2B4}"/>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9629" y="2471504"/>
              <a:ext cx="1239453" cy="1239453"/>
            </a:xfrm>
            <a:prstGeom prst="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B22C13F3-F75B-744A-9B1E-3169753D86CB}"/>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7694599" y="2521695"/>
              <a:ext cx="1099430" cy="1099430"/>
            </a:xfrm>
            <a:prstGeom prst="rect">
              <a:avLst/>
            </a:prstGeom>
            <a:effectLst>
              <a:outerShdw blurRad="50800" dist="38100" dir="2700000" algn="tl" rotWithShape="0">
                <a:prstClr val="black">
                  <a:alpha val="40000"/>
                </a:prstClr>
              </a:outerShdw>
            </a:effectLst>
          </p:spPr>
        </p:pic>
      </p:grpSp>
      <p:grpSp>
        <p:nvGrpSpPr>
          <p:cNvPr id="52" name="グループ化 51">
            <a:extLst>
              <a:ext uri="{FF2B5EF4-FFF2-40B4-BE49-F238E27FC236}">
                <a16:creationId xmlns:a16="http://schemas.microsoft.com/office/drawing/2014/main" id="{E5F02AC6-F9FE-6E47-BD32-821C04446513}"/>
              </a:ext>
            </a:extLst>
          </p:cNvPr>
          <p:cNvGrpSpPr/>
          <p:nvPr/>
        </p:nvGrpSpPr>
        <p:grpSpPr>
          <a:xfrm>
            <a:off x="230943" y="770605"/>
            <a:ext cx="8686800" cy="2232991"/>
            <a:chOff x="230400" y="4306957"/>
            <a:chExt cx="8686800" cy="2232991"/>
          </a:xfrm>
        </p:grpSpPr>
        <p:sp>
          <p:nvSpPr>
            <p:cNvPr id="51" name="正方形/長方形 50">
              <a:extLst>
                <a:ext uri="{FF2B5EF4-FFF2-40B4-BE49-F238E27FC236}">
                  <a16:creationId xmlns:a16="http://schemas.microsoft.com/office/drawing/2014/main" id="{79D7B37B-D0B8-9742-844D-D5280C8B2DFC}"/>
                </a:ext>
              </a:extLst>
            </p:cNvPr>
            <p:cNvSpPr/>
            <p:nvPr/>
          </p:nvSpPr>
          <p:spPr>
            <a:xfrm>
              <a:off x="230400" y="4306957"/>
              <a:ext cx="8686800" cy="2232991"/>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4" name="図 33">
              <a:extLst>
                <a:ext uri="{FF2B5EF4-FFF2-40B4-BE49-F238E27FC236}">
                  <a16:creationId xmlns:a16="http://schemas.microsoft.com/office/drawing/2014/main" id="{75125FC1-61D2-2848-83B9-03C0C21ECABB}"/>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11304" y="5253000"/>
              <a:ext cx="1742202" cy="1119546"/>
            </a:xfrm>
            <a:prstGeom prst="rect">
              <a:avLst/>
            </a:prstGeom>
          </p:spPr>
        </p:pic>
        <p:pic>
          <p:nvPicPr>
            <p:cNvPr id="35" name="図 34">
              <a:extLst>
                <a:ext uri="{FF2B5EF4-FFF2-40B4-BE49-F238E27FC236}">
                  <a16:creationId xmlns:a16="http://schemas.microsoft.com/office/drawing/2014/main" id="{1599085D-0C5E-5843-9856-6C5014B51187}"/>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1217" y="4894041"/>
              <a:ext cx="1379275" cy="232832"/>
            </a:xfrm>
            <a:prstGeom prst="rect">
              <a:avLst/>
            </a:prstGeom>
          </p:spPr>
        </p:pic>
        <p:sp>
          <p:nvSpPr>
            <p:cNvPr id="36" name="テキスト ボックス 35">
              <a:extLst>
                <a:ext uri="{FF2B5EF4-FFF2-40B4-BE49-F238E27FC236}">
                  <a16:creationId xmlns:a16="http://schemas.microsoft.com/office/drawing/2014/main" id="{41CD2F98-A7A2-DC49-808C-5F02445939DF}"/>
                </a:ext>
              </a:extLst>
            </p:cNvPr>
            <p:cNvSpPr txBox="1"/>
            <p:nvPr/>
          </p:nvSpPr>
          <p:spPr>
            <a:xfrm>
              <a:off x="2684303" y="4411610"/>
              <a:ext cx="3775393" cy="400110"/>
            </a:xfrm>
            <a:prstGeom prst="rect">
              <a:avLst/>
            </a:prstGeom>
            <a:noFill/>
          </p:spPr>
          <p:txBody>
            <a:bodyPr wrap="none" rtlCol="0">
              <a:spAutoFit/>
            </a:bodyPr>
            <a:lstStyle/>
            <a:p>
              <a:r>
                <a:rPr kumimoji="1" lang="ja-JP" altLang="en-US" sz="2000" b="1">
                  <a:solidFill>
                    <a:srgbClr val="0432FF"/>
                  </a:solidFill>
                  <a:latin typeface="Meiryo" panose="020B0604030504040204" pitchFamily="34" charset="-128"/>
                  <a:ea typeface="Meiryo" panose="020B0604030504040204" pitchFamily="34" charset="-128"/>
                </a:rPr>
                <a:t>「移動」をモノからサービスへ</a:t>
              </a:r>
            </a:p>
          </p:txBody>
        </p:sp>
        <p:pic>
          <p:nvPicPr>
            <p:cNvPr id="37" name="図 36">
              <a:extLst>
                <a:ext uri="{FF2B5EF4-FFF2-40B4-BE49-F238E27FC236}">
                  <a16:creationId xmlns:a16="http://schemas.microsoft.com/office/drawing/2014/main" id="{0C92C5DF-3C45-AB4D-A569-7E8756645D90}"/>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83363" y="5253000"/>
              <a:ext cx="1073609" cy="1167892"/>
            </a:xfrm>
            <a:prstGeom prst="rect">
              <a:avLst/>
            </a:prstGeom>
          </p:spPr>
        </p:pic>
        <p:pic>
          <p:nvPicPr>
            <p:cNvPr id="42" name="図 41">
              <a:extLst>
                <a:ext uri="{FF2B5EF4-FFF2-40B4-BE49-F238E27FC236}">
                  <a16:creationId xmlns:a16="http://schemas.microsoft.com/office/drawing/2014/main" id="{8EB3F03D-D8ED-A74E-9D28-7F48043C8310}"/>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84164" y="5253000"/>
              <a:ext cx="2359979" cy="1197514"/>
            </a:xfrm>
            <a:prstGeom prst="rect">
              <a:avLst/>
            </a:prstGeom>
          </p:spPr>
        </p:pic>
        <p:pic>
          <p:nvPicPr>
            <p:cNvPr id="43" name="図 42">
              <a:extLst>
                <a:ext uri="{FF2B5EF4-FFF2-40B4-BE49-F238E27FC236}">
                  <a16:creationId xmlns:a16="http://schemas.microsoft.com/office/drawing/2014/main" id="{A24BF0C9-56CB-4E41-A880-33DF947BBEB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693439" y="5211403"/>
              <a:ext cx="1796271" cy="1197514"/>
            </a:xfrm>
            <a:prstGeom prst="rect">
              <a:avLst/>
            </a:prstGeom>
          </p:spPr>
        </p:pic>
        <p:pic>
          <p:nvPicPr>
            <p:cNvPr id="44" name="図 43">
              <a:extLst>
                <a:ext uri="{FF2B5EF4-FFF2-40B4-BE49-F238E27FC236}">
                  <a16:creationId xmlns:a16="http://schemas.microsoft.com/office/drawing/2014/main" id="{683003A2-7EF9-C14E-9DE8-D43BE3072FC0}"/>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3130319" y="4370439"/>
              <a:ext cx="2036354" cy="1274284"/>
            </a:xfrm>
            <a:prstGeom prst="rect">
              <a:avLst/>
            </a:prstGeom>
          </p:spPr>
        </p:pic>
        <p:pic>
          <p:nvPicPr>
            <p:cNvPr id="45" name="図 44">
              <a:extLst>
                <a:ext uri="{FF2B5EF4-FFF2-40B4-BE49-F238E27FC236}">
                  <a16:creationId xmlns:a16="http://schemas.microsoft.com/office/drawing/2014/main" id="{C7FA672B-FF11-824D-B6F0-3CDE043B60E2}"/>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8939" y="4625011"/>
              <a:ext cx="1472636" cy="757974"/>
            </a:xfrm>
            <a:prstGeom prst="rect">
              <a:avLst/>
            </a:prstGeom>
          </p:spPr>
        </p:pic>
        <p:sp>
          <p:nvSpPr>
            <p:cNvPr id="47" name="テキスト ボックス 46">
              <a:extLst>
                <a:ext uri="{FF2B5EF4-FFF2-40B4-BE49-F238E27FC236}">
                  <a16:creationId xmlns:a16="http://schemas.microsoft.com/office/drawing/2014/main" id="{6C4FDE45-EB9B-974E-A7CB-D5D39FCCAC4A}"/>
                </a:ext>
              </a:extLst>
            </p:cNvPr>
            <p:cNvSpPr txBox="1"/>
            <p:nvPr/>
          </p:nvSpPr>
          <p:spPr>
            <a:xfrm>
              <a:off x="4851307" y="4863036"/>
              <a:ext cx="1276311" cy="369332"/>
            </a:xfrm>
            <a:prstGeom prst="rect">
              <a:avLst/>
            </a:prstGeom>
            <a:noFill/>
          </p:spPr>
          <p:txBody>
            <a:bodyPr wrap="none" rtlCol="0">
              <a:spAutoFit/>
            </a:bodyPr>
            <a:lstStyle/>
            <a:p>
              <a:r>
                <a:rPr lang="en-US" altLang="ja-JP" dirty="0">
                  <a:latin typeface="Meiryo" panose="020B0604030504040204" pitchFamily="34" charset="-128"/>
                  <a:ea typeface="Meiryo" panose="020B0604030504040204" pitchFamily="34" charset="-128"/>
                </a:rPr>
                <a:t>Easy Ride</a:t>
              </a:r>
              <a:endParaRPr kumimoji="1" lang="ja-JP" altLang="en-US">
                <a:latin typeface="Meiryo" panose="020B0604030504040204" pitchFamily="34" charset="-128"/>
                <a:ea typeface="Meiryo" panose="020B0604030504040204" pitchFamily="34" charset="-128"/>
              </a:endParaRPr>
            </a:p>
          </p:txBody>
        </p:sp>
        <p:sp>
          <p:nvSpPr>
            <p:cNvPr id="48" name="テキスト ボックス 47">
              <a:extLst>
                <a:ext uri="{FF2B5EF4-FFF2-40B4-BE49-F238E27FC236}">
                  <a16:creationId xmlns:a16="http://schemas.microsoft.com/office/drawing/2014/main" id="{7C1C1F4C-5815-CB40-842D-1937C60884AE}"/>
                </a:ext>
              </a:extLst>
            </p:cNvPr>
            <p:cNvSpPr txBox="1"/>
            <p:nvPr/>
          </p:nvSpPr>
          <p:spPr>
            <a:xfrm>
              <a:off x="2029187" y="4861495"/>
              <a:ext cx="1054391" cy="369332"/>
            </a:xfrm>
            <a:prstGeom prst="rect">
              <a:avLst/>
            </a:prstGeom>
            <a:noFill/>
          </p:spPr>
          <p:txBody>
            <a:bodyPr wrap="none" rtlCol="0">
              <a:spAutoFit/>
            </a:bodyPr>
            <a:lstStyle/>
            <a:p>
              <a:r>
                <a:rPr lang="en-US" altLang="ja-JP" dirty="0">
                  <a:latin typeface="Meiryo" panose="020B0604030504040204" pitchFamily="34" charset="-128"/>
                  <a:ea typeface="Meiryo" panose="020B0604030504040204" pitchFamily="34" charset="-128"/>
                </a:rPr>
                <a:t>e-</a:t>
              </a:r>
              <a:r>
                <a:rPr lang="en-US" altLang="ja-JP" dirty="0" err="1">
                  <a:latin typeface="Meiryo" panose="020B0604030504040204" pitchFamily="34" charset="-128"/>
                  <a:ea typeface="Meiryo" panose="020B0604030504040204" pitchFamily="34" charset="-128"/>
                </a:rPr>
                <a:t>Palett</a:t>
              </a:r>
              <a:endParaRPr kumimoji="1" lang="ja-JP" altLang="en-US">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a16="http://schemas.microsoft.com/office/drawing/2014/main" id="{5936BD24-0049-FD45-99D3-823723C54AB9}"/>
                </a:ext>
              </a:extLst>
            </p:cNvPr>
            <p:cNvSpPr txBox="1"/>
            <p:nvPr/>
          </p:nvSpPr>
          <p:spPr>
            <a:xfrm>
              <a:off x="7198031" y="4847534"/>
              <a:ext cx="1445011" cy="369332"/>
            </a:xfrm>
            <a:prstGeom prst="rect">
              <a:avLst/>
            </a:prstGeom>
            <a:noFill/>
          </p:spPr>
          <p:txBody>
            <a:bodyPr wrap="none" rtlCol="0">
              <a:spAutoFit/>
            </a:bodyPr>
            <a:lstStyle/>
            <a:p>
              <a:r>
                <a:rPr lang="en-US" altLang="ja-JP" dirty="0">
                  <a:latin typeface="Meiryo" panose="020B0604030504040204" pitchFamily="34" charset="-128"/>
                  <a:ea typeface="Meiryo" panose="020B0604030504040204" pitchFamily="34" charset="-128"/>
                </a:rPr>
                <a:t>Reach Now</a:t>
              </a:r>
              <a:endParaRPr kumimoji="1" lang="ja-JP" altLang="en-US">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06112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up)">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up)">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2A4E2B-D3DA-BF4D-9B7A-24E81832C0D9}"/>
              </a:ext>
            </a:extLst>
          </p:cNvPr>
          <p:cNvSpPr>
            <a:spLocks noGrp="1"/>
          </p:cNvSpPr>
          <p:nvPr>
            <p:ph type="title"/>
          </p:nvPr>
        </p:nvSpPr>
        <p:spPr/>
        <p:txBody>
          <a:bodyPr/>
          <a:lstStyle/>
          <a:p>
            <a:r>
              <a:rPr kumimoji="1" lang="en-US" altLang="ja-JP" dirty="0"/>
              <a:t>IT</a:t>
            </a:r>
            <a:r>
              <a:rPr kumimoji="1" lang="ja-JP" altLang="en-US"/>
              <a:t>とデジタルの解釈</a:t>
            </a:r>
          </a:p>
        </p:txBody>
      </p:sp>
      <p:sp>
        <p:nvSpPr>
          <p:cNvPr id="3" name="正方形/長方形 2">
            <a:extLst>
              <a:ext uri="{FF2B5EF4-FFF2-40B4-BE49-F238E27FC236}">
                <a16:creationId xmlns:a16="http://schemas.microsoft.com/office/drawing/2014/main" id="{D5BB0703-76A5-6144-BC23-98FC7466D5F2}"/>
              </a:ext>
            </a:extLst>
          </p:cNvPr>
          <p:cNvSpPr/>
          <p:nvPr/>
        </p:nvSpPr>
        <p:spPr>
          <a:xfrm>
            <a:off x="156300" y="3868301"/>
            <a:ext cx="8830351" cy="149489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180C4691-9685-B84E-BDC2-D9ACF55B7907}"/>
              </a:ext>
            </a:extLst>
          </p:cNvPr>
          <p:cNvSpPr txBox="1"/>
          <p:nvPr/>
        </p:nvSpPr>
        <p:spPr>
          <a:xfrm>
            <a:off x="348215" y="3994367"/>
            <a:ext cx="8447567" cy="1015663"/>
          </a:xfrm>
          <a:prstGeom prst="rect">
            <a:avLst/>
          </a:prstGeom>
          <a:noFill/>
        </p:spPr>
        <p:txBody>
          <a:bodyPr wrap="square" rtlCol="0">
            <a:spAutoFit/>
          </a:bodyPr>
          <a:lstStyle/>
          <a:p>
            <a:pPr algn="ctr"/>
            <a:r>
              <a:rPr kumimoji="1" lang="en-US" altLang="ja-JP" sz="4000" b="1" dirty="0">
                <a:solidFill>
                  <a:schemeClr val="bg1"/>
                </a:solidFill>
                <a:latin typeface="Meiryo" panose="020B0604030504040204" pitchFamily="34" charset="-128"/>
                <a:ea typeface="Meiryo" panose="020B0604030504040204" pitchFamily="34" charset="-128"/>
              </a:rPr>
              <a:t>IT</a:t>
            </a:r>
            <a:r>
              <a:rPr kumimoji="1" lang="ja-JP" altLang="en-US" sz="2400">
                <a:solidFill>
                  <a:schemeClr val="bg1"/>
                </a:solidFill>
                <a:latin typeface="Meiryo" panose="020B0604030504040204" pitchFamily="34" charset="-128"/>
                <a:ea typeface="Meiryo" panose="020B0604030504040204" pitchFamily="34" charset="-128"/>
              </a:rPr>
              <a:t>（あるいは</a:t>
            </a:r>
            <a:r>
              <a:rPr kumimoji="1" lang="en-US" altLang="ja-JP" sz="2400" dirty="0">
                <a:solidFill>
                  <a:schemeClr val="bg1"/>
                </a:solidFill>
                <a:latin typeface="Meiryo" panose="020B0604030504040204" pitchFamily="34" charset="-128"/>
                <a:ea typeface="Meiryo" panose="020B0604030504040204" pitchFamily="34" charset="-128"/>
              </a:rPr>
              <a:t>ICT</a:t>
            </a:r>
            <a:r>
              <a:rPr kumimoji="1" lang="ja-JP" altLang="en-US" sz="2400">
                <a:solidFill>
                  <a:schemeClr val="bg1"/>
                </a:solidFill>
                <a:latin typeface="Meiryo" panose="020B0604030504040204" pitchFamily="34" charset="-128"/>
                <a:ea typeface="Meiryo" panose="020B0604030504040204" pitchFamily="34" charset="-128"/>
              </a:rPr>
              <a:t>）</a:t>
            </a:r>
            <a:endParaRPr kumimoji="1" lang="en-US" altLang="ja-JP" sz="2400" dirty="0">
              <a:solidFill>
                <a:schemeClr val="bg1"/>
              </a:solidFill>
              <a:latin typeface="Meiryo" panose="020B0604030504040204" pitchFamily="34" charset="-128"/>
              <a:ea typeface="Meiryo" panose="020B0604030504040204" pitchFamily="34" charset="-128"/>
            </a:endParaRPr>
          </a:p>
          <a:p>
            <a:pPr algn="ctr"/>
            <a:r>
              <a:rPr kumimoji="1" lang="ja-JP" altLang="en-US" sz="2000">
                <a:solidFill>
                  <a:schemeClr val="bg1"/>
                </a:solidFill>
                <a:latin typeface="Meiryo" panose="020B0604030504040204" pitchFamily="34" charset="-128"/>
                <a:ea typeface="Meiryo" panose="020B0604030504040204" pitchFamily="34" charset="-128"/>
              </a:rPr>
              <a:t>コンピューターやネットワークを実現しそれを活用するための</a:t>
            </a:r>
            <a:r>
              <a:rPr kumimoji="1" lang="ja-JP" altLang="en-US" sz="2000" b="1" u="sng">
                <a:solidFill>
                  <a:schemeClr val="bg1"/>
                </a:solidFill>
                <a:latin typeface="Meiryo" panose="020B0604030504040204" pitchFamily="34" charset="-128"/>
                <a:ea typeface="Meiryo" panose="020B0604030504040204" pitchFamily="34" charset="-128"/>
              </a:rPr>
              <a:t>技術</a:t>
            </a:r>
          </a:p>
        </p:txBody>
      </p:sp>
      <p:pic>
        <p:nvPicPr>
          <p:cNvPr id="44" name="図 43">
            <a:extLst>
              <a:ext uri="{FF2B5EF4-FFF2-40B4-BE49-F238E27FC236}">
                <a16:creationId xmlns:a16="http://schemas.microsoft.com/office/drawing/2014/main" id="{1D40112D-ADE6-1C43-BBA8-7CB0EC7EE99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8215" y="5176447"/>
            <a:ext cx="1406655" cy="1213241"/>
          </a:xfrm>
          <a:prstGeom prst="rect">
            <a:avLst/>
          </a:prstGeom>
          <a:effectLst>
            <a:outerShdw blurRad="50800" dist="38100" dir="2700000" algn="tl" rotWithShape="0">
              <a:prstClr val="black">
                <a:alpha val="40000"/>
              </a:prstClr>
            </a:outerShdw>
          </a:effectLst>
        </p:spPr>
      </p:pic>
      <p:pic>
        <p:nvPicPr>
          <p:cNvPr id="45" name="図 44">
            <a:extLst>
              <a:ext uri="{FF2B5EF4-FFF2-40B4-BE49-F238E27FC236}">
                <a16:creationId xmlns:a16="http://schemas.microsoft.com/office/drawing/2014/main" id="{205F25BA-14FE-6D4C-A66E-3704E6F48E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04323" y="5184618"/>
            <a:ext cx="1213241" cy="1213241"/>
          </a:xfrm>
          <a:prstGeom prst="rect">
            <a:avLst/>
          </a:prstGeom>
          <a:effectLst>
            <a:outerShdw blurRad="50800" dist="38100" dir="2700000" algn="tl" rotWithShape="0">
              <a:prstClr val="black">
                <a:alpha val="40000"/>
              </a:prstClr>
            </a:outerShdw>
          </a:effectLst>
        </p:spPr>
      </p:pic>
      <p:pic>
        <p:nvPicPr>
          <p:cNvPr id="46" name="図 45">
            <a:extLst>
              <a:ext uri="{FF2B5EF4-FFF2-40B4-BE49-F238E27FC236}">
                <a16:creationId xmlns:a16="http://schemas.microsoft.com/office/drawing/2014/main" id="{6B20AA48-0D69-3E49-B4F8-2F9F4EA2DA0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89473" y="5153266"/>
            <a:ext cx="1392680" cy="1259602"/>
          </a:xfrm>
          <a:prstGeom prst="rect">
            <a:avLst/>
          </a:prstGeom>
          <a:effectLst>
            <a:outerShdw blurRad="50800" dist="38100" dir="2700000" algn="tl" rotWithShape="0">
              <a:prstClr val="black">
                <a:alpha val="40000"/>
              </a:prstClr>
            </a:outerShdw>
          </a:effectLst>
        </p:spPr>
      </p:pic>
      <p:grpSp>
        <p:nvGrpSpPr>
          <p:cNvPr id="58" name="グループ化 57">
            <a:extLst>
              <a:ext uri="{FF2B5EF4-FFF2-40B4-BE49-F238E27FC236}">
                <a16:creationId xmlns:a16="http://schemas.microsoft.com/office/drawing/2014/main" id="{351A9759-481F-4349-9770-26381B265A93}"/>
              </a:ext>
            </a:extLst>
          </p:cNvPr>
          <p:cNvGrpSpPr/>
          <p:nvPr/>
        </p:nvGrpSpPr>
        <p:grpSpPr>
          <a:xfrm>
            <a:off x="156822" y="1215092"/>
            <a:ext cx="8830351" cy="2546848"/>
            <a:chOff x="156822" y="1215092"/>
            <a:chExt cx="8830351" cy="2546848"/>
          </a:xfrm>
        </p:grpSpPr>
        <p:sp>
          <p:nvSpPr>
            <p:cNvPr id="6" name="正方形/長方形 5">
              <a:extLst>
                <a:ext uri="{FF2B5EF4-FFF2-40B4-BE49-F238E27FC236}">
                  <a16:creationId xmlns:a16="http://schemas.microsoft.com/office/drawing/2014/main" id="{7B655B51-6D54-D940-B88E-287C9D9DD0F2}"/>
                </a:ext>
              </a:extLst>
            </p:cNvPr>
            <p:cNvSpPr/>
            <p:nvPr/>
          </p:nvSpPr>
          <p:spPr>
            <a:xfrm>
              <a:off x="156822" y="2267043"/>
              <a:ext cx="8830351" cy="149489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3E450E80-D14B-7743-9F26-BDBCBF1C049D}"/>
                </a:ext>
              </a:extLst>
            </p:cNvPr>
            <p:cNvSpPr txBox="1"/>
            <p:nvPr/>
          </p:nvSpPr>
          <p:spPr>
            <a:xfrm>
              <a:off x="1909254" y="2657047"/>
              <a:ext cx="5325497" cy="1015663"/>
            </a:xfrm>
            <a:prstGeom prst="rect">
              <a:avLst/>
            </a:prstGeom>
            <a:noFill/>
          </p:spPr>
          <p:txBody>
            <a:bodyPr wrap="none" rtlCol="0">
              <a:spAutoFit/>
            </a:bodyPr>
            <a:lstStyle/>
            <a:p>
              <a:pPr algn="ctr"/>
              <a:r>
                <a:rPr kumimoji="1" lang="ja-JP" altLang="en-US" sz="4000" b="1">
                  <a:solidFill>
                    <a:srgbClr val="0052FF"/>
                  </a:solidFill>
                  <a:latin typeface="Meiryo" panose="020B0604030504040204" pitchFamily="34" charset="-128"/>
                  <a:ea typeface="Meiryo" panose="020B0604030504040204" pitchFamily="34" charset="-128"/>
                </a:rPr>
                <a:t>デジタル</a:t>
              </a:r>
              <a:endParaRPr lang="en-US" altLang="ja-JP" sz="4000" b="1" dirty="0">
                <a:solidFill>
                  <a:srgbClr val="0052FF"/>
                </a:solidFill>
                <a:latin typeface="Meiryo" panose="020B0604030504040204" pitchFamily="34" charset="-128"/>
                <a:ea typeface="Meiryo" panose="020B0604030504040204" pitchFamily="34" charset="-128"/>
              </a:endParaRPr>
            </a:p>
            <a:p>
              <a:pPr algn="ctr"/>
              <a:r>
                <a:rPr kumimoji="1" lang="en-US" altLang="ja-JP" sz="2000" dirty="0">
                  <a:solidFill>
                    <a:srgbClr val="0052FF"/>
                  </a:solidFill>
                  <a:latin typeface="Meiryo" panose="020B0604030504040204" pitchFamily="34" charset="-128"/>
                  <a:ea typeface="Meiryo" panose="020B0604030504040204" pitchFamily="34" charset="-128"/>
                </a:rPr>
                <a:t>IT</a:t>
              </a:r>
              <a:r>
                <a:rPr kumimoji="1" lang="ja-JP" altLang="en-US" sz="2000">
                  <a:solidFill>
                    <a:srgbClr val="0052FF"/>
                  </a:solidFill>
                  <a:latin typeface="Meiryo" panose="020B0604030504040204" pitchFamily="34" charset="-128"/>
                  <a:ea typeface="Meiryo" panose="020B0604030504040204" pitchFamily="34" charset="-128"/>
                </a:rPr>
                <a:t>を使って価値を生みだすビジネスの</a:t>
              </a:r>
              <a:r>
                <a:rPr kumimoji="1" lang="ja-JP" altLang="en-US" sz="2000" b="1" u="sng">
                  <a:solidFill>
                    <a:srgbClr val="0052FF"/>
                  </a:solidFill>
                  <a:latin typeface="Meiryo" panose="020B0604030504040204" pitchFamily="34" charset="-128"/>
                  <a:ea typeface="Meiryo" panose="020B0604030504040204" pitchFamily="34" charset="-128"/>
                </a:rPr>
                <a:t>仕組み</a:t>
              </a:r>
              <a:endParaRPr kumimoji="1" lang="en-US" altLang="ja-JP" sz="2000" b="1" u="sng" dirty="0">
                <a:solidFill>
                  <a:srgbClr val="0052FF"/>
                </a:solidFill>
                <a:latin typeface="Meiryo" panose="020B0604030504040204" pitchFamily="34" charset="-128"/>
                <a:ea typeface="Meiryo" panose="020B0604030504040204" pitchFamily="34" charset="-128"/>
              </a:endParaRPr>
            </a:p>
          </p:txBody>
        </p:sp>
        <p:pic>
          <p:nvPicPr>
            <p:cNvPr id="47" name="図 46">
              <a:extLst>
                <a:ext uri="{FF2B5EF4-FFF2-40B4-BE49-F238E27FC236}">
                  <a16:creationId xmlns:a16="http://schemas.microsoft.com/office/drawing/2014/main" id="{F5219B7D-569D-6F41-89DF-AA0A249F178B}"/>
                </a:ext>
              </a:extLst>
            </p:cNvPr>
            <p:cNvPicPr>
              <a:picLocks noChangeAspect="1"/>
            </p:cNvPicPr>
            <p:nvPr/>
          </p:nvPicPr>
          <p:blipFill>
            <a:blip r:embed="rId5"/>
            <a:stretch>
              <a:fillRect/>
            </a:stretch>
          </p:blipFill>
          <p:spPr>
            <a:xfrm>
              <a:off x="7385999" y="1297156"/>
              <a:ext cx="1199628" cy="1199628"/>
            </a:xfrm>
            <a:prstGeom prst="rect">
              <a:avLst/>
            </a:prstGeom>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5A035277-76F8-B042-8AA5-B3AA5DBA9F3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32599" y="1239560"/>
              <a:ext cx="1351854" cy="1149075"/>
            </a:xfrm>
            <a:prstGeom prst="rect">
              <a:avLst/>
            </a:prstGeom>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494E3CC7-82C2-5045-9480-FBAAE2558CB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72366" y="1228560"/>
              <a:ext cx="1243002" cy="1149777"/>
            </a:xfrm>
            <a:prstGeom prst="rect">
              <a:avLst/>
            </a:prstGeom>
            <a:effectLst>
              <a:outerShdw blurRad="50800" dist="38100" dir="2700000" algn="tl" rotWithShape="0">
                <a:prstClr val="black">
                  <a:alpha val="40000"/>
                </a:prstClr>
              </a:outerShdw>
            </a:effectLst>
          </p:spPr>
        </p:pic>
        <p:pic>
          <p:nvPicPr>
            <p:cNvPr id="50" name="図 49">
              <a:extLst>
                <a:ext uri="{FF2B5EF4-FFF2-40B4-BE49-F238E27FC236}">
                  <a16:creationId xmlns:a16="http://schemas.microsoft.com/office/drawing/2014/main" id="{E3DAD220-6DF3-8548-9C07-09EBED6ECCE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972994" y="1215092"/>
              <a:ext cx="1198012" cy="1198012"/>
            </a:xfrm>
            <a:prstGeom prst="rect">
              <a:avLst/>
            </a:prstGeom>
            <a:effectLst>
              <a:outerShdw blurRad="50800" dist="38100" dir="2700000" algn="tl" rotWithShape="0">
                <a:prstClr val="black">
                  <a:alpha val="40000"/>
                </a:prstClr>
              </a:outerShdw>
            </a:effectLst>
          </p:spPr>
        </p:pic>
        <p:pic>
          <p:nvPicPr>
            <p:cNvPr id="51" name="図 50">
              <a:extLst>
                <a:ext uri="{FF2B5EF4-FFF2-40B4-BE49-F238E27FC236}">
                  <a16:creationId xmlns:a16="http://schemas.microsoft.com/office/drawing/2014/main" id="{DA18DAFE-AE45-8843-890F-1D1AC78A728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52660" y="1234049"/>
              <a:ext cx="1471102" cy="1316637"/>
            </a:xfrm>
            <a:prstGeom prst="rect">
              <a:avLst/>
            </a:prstGeom>
            <a:effectLst>
              <a:outerShdw blurRad="50800" dist="38100" dir="2700000" algn="tl" rotWithShape="0">
                <a:prstClr val="black">
                  <a:alpha val="40000"/>
                </a:prstClr>
              </a:outerShdw>
            </a:effectLst>
          </p:spPr>
        </p:pic>
      </p:grpSp>
      <p:pic>
        <p:nvPicPr>
          <p:cNvPr id="52" name="図 51">
            <a:extLst>
              <a:ext uri="{FF2B5EF4-FFF2-40B4-BE49-F238E27FC236}">
                <a16:creationId xmlns:a16="http://schemas.microsoft.com/office/drawing/2014/main" id="{BBAA91BE-5A84-B646-851A-719CD267FC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151724" y="5136096"/>
            <a:ext cx="1322572" cy="1233298"/>
          </a:xfrm>
          <a:prstGeom prst="rect">
            <a:avLst/>
          </a:prstGeom>
          <a:effectLst>
            <a:outerShdw blurRad="50800" dist="38100" dir="2700000" algn="tl" rotWithShape="0">
              <a:prstClr val="black">
                <a:alpha val="40000"/>
              </a:prstClr>
            </a:outerShdw>
          </a:effectLst>
        </p:spPr>
      </p:pic>
      <p:pic>
        <p:nvPicPr>
          <p:cNvPr id="54" name="図 53">
            <a:extLst>
              <a:ext uri="{FF2B5EF4-FFF2-40B4-BE49-F238E27FC236}">
                <a16:creationId xmlns:a16="http://schemas.microsoft.com/office/drawing/2014/main" id="{3580CB33-0A4F-0445-BD05-EA60630B7EE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469719" y="5091458"/>
            <a:ext cx="1322573" cy="1322573"/>
          </a:xfrm>
          <a:prstGeom prst="rect">
            <a:avLst/>
          </a:prstGeom>
          <a:effectLst>
            <a:outerShdw blurRad="50800" dist="38100" dir="2700000" algn="tl" rotWithShape="0">
              <a:prstClr val="black">
                <a:alpha val="40000"/>
              </a:prstClr>
            </a:outerShdw>
          </a:effectLst>
        </p:spPr>
      </p:pic>
      <p:grpSp>
        <p:nvGrpSpPr>
          <p:cNvPr id="57" name="グループ化 56">
            <a:extLst>
              <a:ext uri="{FF2B5EF4-FFF2-40B4-BE49-F238E27FC236}">
                <a16:creationId xmlns:a16="http://schemas.microsoft.com/office/drawing/2014/main" id="{5A2B0D0D-CD8E-F946-A5FC-B0207BD79481}"/>
              </a:ext>
            </a:extLst>
          </p:cNvPr>
          <p:cNvGrpSpPr/>
          <p:nvPr/>
        </p:nvGrpSpPr>
        <p:grpSpPr>
          <a:xfrm>
            <a:off x="6400800" y="2603144"/>
            <a:ext cx="2133600" cy="428173"/>
            <a:chOff x="6400800" y="2603144"/>
            <a:chExt cx="2133600" cy="428173"/>
          </a:xfrm>
        </p:grpSpPr>
        <p:sp>
          <p:nvSpPr>
            <p:cNvPr id="55" name="四角形吹き出し 54">
              <a:extLst>
                <a:ext uri="{FF2B5EF4-FFF2-40B4-BE49-F238E27FC236}">
                  <a16:creationId xmlns:a16="http://schemas.microsoft.com/office/drawing/2014/main" id="{E4A668D8-EEB4-F247-B62E-E14314D7EA5E}"/>
                </a:ext>
              </a:extLst>
            </p:cNvPr>
            <p:cNvSpPr/>
            <p:nvPr/>
          </p:nvSpPr>
          <p:spPr>
            <a:xfrm>
              <a:off x="6400800" y="2603144"/>
              <a:ext cx="2133600" cy="428173"/>
            </a:xfrm>
            <a:prstGeom prst="wedgeRectCallout">
              <a:avLst>
                <a:gd name="adj1" fmla="val -78806"/>
                <a:gd name="adj2" fmla="val -125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FE3BC0B6-2DA0-9247-B791-7958B75724B8}"/>
                </a:ext>
              </a:extLst>
            </p:cNvPr>
            <p:cNvSpPr txBox="1"/>
            <p:nvPr/>
          </p:nvSpPr>
          <p:spPr>
            <a:xfrm>
              <a:off x="6567353" y="2661985"/>
              <a:ext cx="1800493"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技術力</a:t>
              </a:r>
              <a:r>
                <a:rPr kumimoji="1" lang="en-US" altLang="ja-JP" dirty="0">
                  <a:solidFill>
                    <a:schemeClr val="bg1"/>
                  </a:solidFill>
                  <a:latin typeface="Meiryo" panose="020B0604030504040204" pitchFamily="34" charset="-128"/>
                  <a:ea typeface="Meiryo" panose="020B0604030504040204" pitchFamily="34" charset="-128"/>
                </a:rPr>
                <a:t>×</a:t>
              </a:r>
              <a:r>
                <a:rPr kumimoji="1" lang="ja-JP" altLang="en-US" b="1" u="sng">
                  <a:solidFill>
                    <a:schemeClr val="bg1"/>
                  </a:solidFill>
                  <a:latin typeface="Meiryo" panose="020B0604030504040204" pitchFamily="34" charset="-128"/>
                  <a:ea typeface="Meiryo" panose="020B0604030504040204" pitchFamily="34" charset="-128"/>
                </a:rPr>
                <a:t>人間力</a:t>
              </a:r>
            </a:p>
          </p:txBody>
        </p:sp>
      </p:grpSp>
      <p:grpSp>
        <p:nvGrpSpPr>
          <p:cNvPr id="21" name="グループ化 20">
            <a:extLst>
              <a:ext uri="{FF2B5EF4-FFF2-40B4-BE49-F238E27FC236}">
                <a16:creationId xmlns:a16="http://schemas.microsoft.com/office/drawing/2014/main" id="{81EE8D01-F45A-EED5-0913-6077CD51CDD1}"/>
              </a:ext>
            </a:extLst>
          </p:cNvPr>
          <p:cNvGrpSpPr/>
          <p:nvPr/>
        </p:nvGrpSpPr>
        <p:grpSpPr>
          <a:xfrm>
            <a:off x="6400800" y="3983458"/>
            <a:ext cx="2133600" cy="428173"/>
            <a:chOff x="6400800" y="2603144"/>
            <a:chExt cx="2133600" cy="428173"/>
          </a:xfrm>
        </p:grpSpPr>
        <p:sp>
          <p:nvSpPr>
            <p:cNvPr id="22" name="四角形吹き出し 21">
              <a:extLst>
                <a:ext uri="{FF2B5EF4-FFF2-40B4-BE49-F238E27FC236}">
                  <a16:creationId xmlns:a16="http://schemas.microsoft.com/office/drawing/2014/main" id="{3E4525A8-6652-8998-D0DD-F5E87BEAE4A6}"/>
                </a:ext>
              </a:extLst>
            </p:cNvPr>
            <p:cNvSpPr/>
            <p:nvPr/>
          </p:nvSpPr>
          <p:spPr>
            <a:xfrm>
              <a:off x="6400800" y="2603144"/>
              <a:ext cx="2133600" cy="428173"/>
            </a:xfrm>
            <a:prstGeom prst="wedgeRectCallout">
              <a:avLst>
                <a:gd name="adj1" fmla="val -72119"/>
                <a:gd name="adj2" fmla="val 7837"/>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DCFF8B48-C7C9-EE74-3D6B-23383B0E8BFA}"/>
                </a:ext>
              </a:extLst>
            </p:cNvPr>
            <p:cNvSpPr txBox="1"/>
            <p:nvPr/>
          </p:nvSpPr>
          <p:spPr>
            <a:xfrm>
              <a:off x="7029018" y="2661985"/>
              <a:ext cx="877163"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技術力</a:t>
              </a:r>
            </a:p>
          </p:txBody>
        </p:sp>
      </p:grpSp>
      <p:sp>
        <p:nvSpPr>
          <p:cNvPr id="5" name="テキスト ボックス 4">
            <a:extLst>
              <a:ext uri="{FF2B5EF4-FFF2-40B4-BE49-F238E27FC236}">
                <a16:creationId xmlns:a16="http://schemas.microsoft.com/office/drawing/2014/main" id="{FB5D679D-E523-0039-485C-8FDDD55BB1C1}"/>
              </a:ext>
            </a:extLst>
          </p:cNvPr>
          <p:cNvSpPr txBox="1"/>
          <p:nvPr/>
        </p:nvSpPr>
        <p:spPr>
          <a:xfrm>
            <a:off x="156300" y="4007092"/>
            <a:ext cx="1729961" cy="584775"/>
          </a:xfrm>
          <a:prstGeom prst="rect">
            <a:avLst/>
          </a:prstGeom>
          <a:noFill/>
        </p:spPr>
        <p:txBody>
          <a:bodyPr wrap="none" rtlCol="0">
            <a:spAutoFit/>
          </a:bodyPr>
          <a:lstStyle/>
          <a:p>
            <a:r>
              <a:rPr kumimoji="1" lang="en-US" altLang="ja-JP" sz="2000" b="1" dirty="0">
                <a:solidFill>
                  <a:schemeClr val="bg1"/>
                </a:solidFill>
                <a:latin typeface="Meiryo" panose="020B0604030504040204" pitchFamily="34" charset="-128"/>
                <a:ea typeface="Meiryo" panose="020B0604030504040204" pitchFamily="34" charset="-128"/>
              </a:rPr>
              <a:t>CIO</a:t>
            </a:r>
            <a:endParaRPr lang="en-US" altLang="ja-JP" sz="2000" dirty="0">
              <a:solidFill>
                <a:schemeClr val="bg1"/>
              </a:solidFill>
              <a:latin typeface="Meiryo" panose="020B0604030504040204" pitchFamily="34" charset="-128"/>
              <a:ea typeface="Meiryo" panose="020B0604030504040204" pitchFamily="34" charset="-128"/>
            </a:endParaRPr>
          </a:p>
          <a:p>
            <a:r>
              <a:rPr lang="en-US" altLang="ja-JP" sz="1200" dirty="0">
                <a:solidFill>
                  <a:schemeClr val="bg1"/>
                </a:solidFill>
                <a:latin typeface="Meiryo" panose="020B0604030504040204" pitchFamily="34" charset="-128"/>
                <a:ea typeface="Meiryo" panose="020B0604030504040204" pitchFamily="34" charset="-128"/>
              </a:rPr>
              <a:t>IT</a:t>
            </a:r>
            <a:r>
              <a:rPr lang="ja-JP" altLang="en-US" sz="1200">
                <a:solidFill>
                  <a:schemeClr val="bg1"/>
                </a:solidFill>
                <a:latin typeface="Meiryo" panose="020B0604030504040204" pitchFamily="34" charset="-128"/>
                <a:ea typeface="Meiryo" panose="020B0604030504040204" pitchFamily="34" charset="-128"/>
              </a:rPr>
              <a:t>部門／情シス　など</a:t>
            </a:r>
            <a:endParaRPr kumimoji="1" lang="ja-JP" altLang="en-US" sz="1200" b="1">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EBDFE641-0577-5168-9AFA-284BE421E81C}"/>
              </a:ext>
            </a:extLst>
          </p:cNvPr>
          <p:cNvSpPr txBox="1"/>
          <p:nvPr/>
        </p:nvSpPr>
        <p:spPr>
          <a:xfrm>
            <a:off x="156300" y="2558269"/>
            <a:ext cx="2402645" cy="584775"/>
          </a:xfrm>
          <a:prstGeom prst="rect">
            <a:avLst/>
          </a:prstGeom>
          <a:noFill/>
        </p:spPr>
        <p:txBody>
          <a:bodyPr wrap="none" rtlCol="0">
            <a:spAutoFit/>
          </a:bodyPr>
          <a:lstStyle/>
          <a:p>
            <a:r>
              <a:rPr lang="en-US" altLang="ja-JP" sz="2000" b="1" dirty="0">
                <a:solidFill>
                  <a:srgbClr val="1F33E8"/>
                </a:solidFill>
                <a:latin typeface="Meiryo" panose="020B0604030504040204" pitchFamily="34" charset="-128"/>
                <a:ea typeface="Meiryo" panose="020B0604030504040204" pitchFamily="34" charset="-128"/>
              </a:rPr>
              <a:t>CDO</a:t>
            </a:r>
            <a:endParaRPr lang="en-US" altLang="ja-JP" sz="2000" dirty="0">
              <a:solidFill>
                <a:srgbClr val="1F33E8"/>
              </a:solidFill>
              <a:latin typeface="Meiryo" panose="020B0604030504040204" pitchFamily="34" charset="-128"/>
              <a:ea typeface="Meiryo" panose="020B0604030504040204" pitchFamily="34" charset="-128"/>
            </a:endParaRPr>
          </a:p>
          <a:p>
            <a:r>
              <a:rPr kumimoji="1" lang="en-US" altLang="ja-JP" sz="1200" dirty="0">
                <a:solidFill>
                  <a:srgbClr val="1F33E8"/>
                </a:solidFill>
                <a:latin typeface="Meiryo" panose="020B0604030504040204" pitchFamily="34" charset="-128"/>
                <a:ea typeface="Meiryo" panose="020B0604030504040204" pitchFamily="34" charset="-128"/>
              </a:rPr>
              <a:t>DX</a:t>
            </a:r>
            <a:r>
              <a:rPr kumimoji="1" lang="ja-JP" altLang="en-US" sz="1200">
                <a:solidFill>
                  <a:srgbClr val="1F33E8"/>
                </a:solidFill>
                <a:latin typeface="Meiryo" panose="020B0604030504040204" pitchFamily="34" charset="-128"/>
                <a:ea typeface="Meiryo" panose="020B0604030504040204" pitchFamily="34" charset="-128"/>
              </a:rPr>
              <a:t>本部／デジタル推進室　など</a:t>
            </a:r>
            <a:endParaRPr kumimoji="1" lang="ja-JP" altLang="en-US" sz="1200" b="1">
              <a:solidFill>
                <a:srgbClr val="1F33E8"/>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50425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wipe(left)">
                                      <p:cBhvr>
                                        <p:cTn id="12" dur="500"/>
                                        <p:tgtEl>
                                          <p:spTgt spid="5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5"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CBDF41-2416-6149-844E-7EE0F5F5EF53}"/>
              </a:ext>
            </a:extLst>
          </p:cNvPr>
          <p:cNvSpPr>
            <a:spLocks noGrp="1"/>
          </p:cNvSpPr>
          <p:nvPr>
            <p:ph type="title"/>
          </p:nvPr>
        </p:nvSpPr>
        <p:spPr/>
        <p:txBody>
          <a:bodyPr/>
          <a:lstStyle/>
          <a:p>
            <a:r>
              <a:rPr lang="ja-JP" altLang="en-US"/>
              <a:t>ブロック・チェーンの構造　／　改竄が困難な理由</a:t>
            </a:r>
            <a:endParaRPr kumimoji="1" lang="ja-JP" altLang="en-US"/>
          </a:p>
        </p:txBody>
      </p:sp>
      <p:sp>
        <p:nvSpPr>
          <p:cNvPr id="3" name="スライド番号プレースホルダー 2">
            <a:extLst>
              <a:ext uri="{FF2B5EF4-FFF2-40B4-BE49-F238E27FC236}">
                <a16:creationId xmlns:a16="http://schemas.microsoft.com/office/drawing/2014/main" id="{842E0FA3-8AE4-D64B-B763-D997EE3E61E7}"/>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200</a:t>
            </a:fld>
            <a:endParaRPr kumimoji="1" lang="ja-JP" altLang="en-US"/>
          </a:p>
        </p:txBody>
      </p:sp>
      <p:sp>
        <p:nvSpPr>
          <p:cNvPr id="4" name="正方形/長方形 3">
            <a:extLst>
              <a:ext uri="{FF2B5EF4-FFF2-40B4-BE49-F238E27FC236}">
                <a16:creationId xmlns:a16="http://schemas.microsoft.com/office/drawing/2014/main" id="{7EE0436E-01E5-E345-AE99-CADE9169F367}"/>
              </a:ext>
            </a:extLst>
          </p:cNvPr>
          <p:cNvSpPr/>
          <p:nvPr/>
        </p:nvSpPr>
        <p:spPr>
          <a:xfrm>
            <a:off x="361194" y="2373309"/>
            <a:ext cx="845617" cy="9749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12825A90-A4AE-644C-B2DF-D0F4E3A85C31}"/>
              </a:ext>
            </a:extLst>
          </p:cNvPr>
          <p:cNvSpPr/>
          <p:nvPr/>
        </p:nvSpPr>
        <p:spPr>
          <a:xfrm>
            <a:off x="2259796" y="2373308"/>
            <a:ext cx="845617" cy="9749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171816CC-C602-434C-AF61-9D103298981B}"/>
              </a:ext>
            </a:extLst>
          </p:cNvPr>
          <p:cNvSpPr/>
          <p:nvPr/>
        </p:nvSpPr>
        <p:spPr>
          <a:xfrm>
            <a:off x="4158398" y="2373309"/>
            <a:ext cx="845617" cy="9749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1E7246CA-1B9A-7F4A-A775-AE26C660A1C2}"/>
              </a:ext>
            </a:extLst>
          </p:cNvPr>
          <p:cNvSpPr/>
          <p:nvPr/>
        </p:nvSpPr>
        <p:spPr>
          <a:xfrm>
            <a:off x="6057000" y="2373308"/>
            <a:ext cx="845617" cy="9749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2F92BF56-C739-9A4D-8D84-6D296F0812E7}"/>
              </a:ext>
            </a:extLst>
          </p:cNvPr>
          <p:cNvSpPr/>
          <p:nvPr/>
        </p:nvSpPr>
        <p:spPr>
          <a:xfrm>
            <a:off x="418185" y="2471731"/>
            <a:ext cx="731633" cy="215405"/>
          </a:xfrm>
          <a:prstGeom prst="rect">
            <a:avLst/>
          </a:prstGeom>
          <a:solidFill>
            <a:schemeClr val="accent6">
              <a:lumMod val="50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422E9119-43A3-684A-8796-41AC0C1A58F0}"/>
              </a:ext>
            </a:extLst>
          </p:cNvPr>
          <p:cNvSpPr/>
          <p:nvPr/>
        </p:nvSpPr>
        <p:spPr>
          <a:xfrm>
            <a:off x="418185" y="3034936"/>
            <a:ext cx="731633" cy="215405"/>
          </a:xfrm>
          <a:prstGeom prst="rect">
            <a:avLst/>
          </a:prstGeom>
          <a:solidFill>
            <a:srgbClr val="C0000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C98A2DEE-13C7-7E48-8052-D524B9ADD456}"/>
              </a:ext>
            </a:extLst>
          </p:cNvPr>
          <p:cNvSpPr/>
          <p:nvPr/>
        </p:nvSpPr>
        <p:spPr>
          <a:xfrm>
            <a:off x="418185" y="2753088"/>
            <a:ext cx="731633" cy="215405"/>
          </a:xfrm>
          <a:prstGeom prst="rect">
            <a:avLst/>
          </a:prstGeom>
          <a:solidFill>
            <a:schemeClr val="accent4"/>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3076ED42-383D-324D-91B4-42995ADA1C18}"/>
              </a:ext>
            </a:extLst>
          </p:cNvPr>
          <p:cNvSpPr/>
          <p:nvPr/>
        </p:nvSpPr>
        <p:spPr>
          <a:xfrm>
            <a:off x="2316788" y="2471731"/>
            <a:ext cx="731633" cy="215405"/>
          </a:xfrm>
          <a:prstGeom prst="rect">
            <a:avLst/>
          </a:prstGeom>
          <a:solidFill>
            <a:schemeClr val="accent6">
              <a:lumMod val="50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603AFD3B-4A3B-634C-ACAD-BAA0F96A8C54}"/>
              </a:ext>
            </a:extLst>
          </p:cNvPr>
          <p:cNvSpPr/>
          <p:nvPr/>
        </p:nvSpPr>
        <p:spPr>
          <a:xfrm>
            <a:off x="2316788" y="3034936"/>
            <a:ext cx="731633" cy="215405"/>
          </a:xfrm>
          <a:prstGeom prst="rect">
            <a:avLst/>
          </a:prstGeom>
          <a:solidFill>
            <a:srgbClr val="C0000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548993CE-C294-664E-8C38-9B307BD3D99D}"/>
              </a:ext>
            </a:extLst>
          </p:cNvPr>
          <p:cNvSpPr/>
          <p:nvPr/>
        </p:nvSpPr>
        <p:spPr>
          <a:xfrm>
            <a:off x="2316788" y="2753088"/>
            <a:ext cx="731633" cy="215405"/>
          </a:xfrm>
          <a:prstGeom prst="rect">
            <a:avLst/>
          </a:prstGeom>
          <a:solidFill>
            <a:schemeClr val="accent4"/>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6E10D0A5-5A75-4E43-9619-850C8F204878}"/>
              </a:ext>
            </a:extLst>
          </p:cNvPr>
          <p:cNvSpPr/>
          <p:nvPr/>
        </p:nvSpPr>
        <p:spPr>
          <a:xfrm>
            <a:off x="4215390" y="2471730"/>
            <a:ext cx="731633" cy="215405"/>
          </a:xfrm>
          <a:prstGeom prst="rect">
            <a:avLst/>
          </a:prstGeom>
          <a:solidFill>
            <a:schemeClr val="accent6">
              <a:lumMod val="50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EF53F672-5D26-3F4F-9F63-3A3C29166F07}"/>
              </a:ext>
            </a:extLst>
          </p:cNvPr>
          <p:cNvSpPr/>
          <p:nvPr/>
        </p:nvSpPr>
        <p:spPr>
          <a:xfrm>
            <a:off x="4215390" y="3034935"/>
            <a:ext cx="731633" cy="215405"/>
          </a:xfrm>
          <a:prstGeom prst="rect">
            <a:avLst/>
          </a:prstGeom>
          <a:solidFill>
            <a:srgbClr val="C0000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0C3BF713-6F46-CD41-8D9C-30D7FC3C157F}"/>
              </a:ext>
            </a:extLst>
          </p:cNvPr>
          <p:cNvSpPr/>
          <p:nvPr/>
        </p:nvSpPr>
        <p:spPr>
          <a:xfrm>
            <a:off x="4215390" y="2753087"/>
            <a:ext cx="731633" cy="215405"/>
          </a:xfrm>
          <a:prstGeom prst="rect">
            <a:avLst/>
          </a:prstGeom>
          <a:solidFill>
            <a:schemeClr val="accent4"/>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D2B66C70-3034-F846-A7CC-CADCE7D5F869}"/>
              </a:ext>
            </a:extLst>
          </p:cNvPr>
          <p:cNvSpPr/>
          <p:nvPr/>
        </p:nvSpPr>
        <p:spPr>
          <a:xfrm>
            <a:off x="6113993" y="2471730"/>
            <a:ext cx="731633" cy="215405"/>
          </a:xfrm>
          <a:prstGeom prst="rect">
            <a:avLst/>
          </a:prstGeom>
          <a:solidFill>
            <a:schemeClr val="accent6">
              <a:lumMod val="50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CA4C11F8-48C9-E047-8DBE-A1D5ACC9E491}"/>
              </a:ext>
            </a:extLst>
          </p:cNvPr>
          <p:cNvSpPr/>
          <p:nvPr/>
        </p:nvSpPr>
        <p:spPr>
          <a:xfrm>
            <a:off x="6113993" y="3034935"/>
            <a:ext cx="731633" cy="215405"/>
          </a:xfrm>
          <a:prstGeom prst="rect">
            <a:avLst/>
          </a:prstGeom>
          <a:solidFill>
            <a:srgbClr val="C0000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75EFD301-3D5B-4A45-86CE-1C85E58DBE89}"/>
              </a:ext>
            </a:extLst>
          </p:cNvPr>
          <p:cNvSpPr/>
          <p:nvPr/>
        </p:nvSpPr>
        <p:spPr>
          <a:xfrm>
            <a:off x="6113993" y="2753087"/>
            <a:ext cx="731633" cy="215405"/>
          </a:xfrm>
          <a:prstGeom prst="rect">
            <a:avLst/>
          </a:prstGeom>
          <a:solidFill>
            <a:schemeClr val="accent4"/>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3" name="カギ線コネクタ 32">
            <a:extLst>
              <a:ext uri="{FF2B5EF4-FFF2-40B4-BE49-F238E27FC236}">
                <a16:creationId xmlns:a16="http://schemas.microsoft.com/office/drawing/2014/main" id="{1C0FE503-A491-F643-8D20-3FAE9BFD60B4}"/>
              </a:ext>
            </a:extLst>
          </p:cNvPr>
          <p:cNvCxnSpPr>
            <a:stCxn id="4" idx="3"/>
            <a:endCxn id="20" idx="1"/>
          </p:cNvCxnSpPr>
          <p:nvPr/>
        </p:nvCxnSpPr>
        <p:spPr>
          <a:xfrm flipV="1">
            <a:off x="1206811" y="2579434"/>
            <a:ext cx="1109977" cy="281359"/>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34" name="カギ線コネクタ 33">
            <a:extLst>
              <a:ext uri="{FF2B5EF4-FFF2-40B4-BE49-F238E27FC236}">
                <a16:creationId xmlns:a16="http://schemas.microsoft.com/office/drawing/2014/main" id="{85C073E2-EE50-B245-B3D3-415887CDCFE6}"/>
              </a:ext>
            </a:extLst>
          </p:cNvPr>
          <p:cNvCxnSpPr>
            <a:cxnSpLocks/>
            <a:stCxn id="6" idx="3"/>
            <a:endCxn id="23" idx="1"/>
          </p:cNvCxnSpPr>
          <p:nvPr/>
        </p:nvCxnSpPr>
        <p:spPr>
          <a:xfrm flipV="1">
            <a:off x="3105413" y="2579433"/>
            <a:ext cx="1109977" cy="281359"/>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37" name="カギ線コネクタ 36">
            <a:extLst>
              <a:ext uri="{FF2B5EF4-FFF2-40B4-BE49-F238E27FC236}">
                <a16:creationId xmlns:a16="http://schemas.microsoft.com/office/drawing/2014/main" id="{C3D12BED-6721-6A4E-8C96-EE39C2B54509}"/>
              </a:ext>
            </a:extLst>
          </p:cNvPr>
          <p:cNvCxnSpPr>
            <a:cxnSpLocks/>
            <a:stCxn id="8" idx="3"/>
            <a:endCxn id="26" idx="1"/>
          </p:cNvCxnSpPr>
          <p:nvPr/>
        </p:nvCxnSpPr>
        <p:spPr>
          <a:xfrm flipV="1">
            <a:off x="5004015" y="2579433"/>
            <a:ext cx="1109978" cy="281360"/>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grpSp>
        <p:nvGrpSpPr>
          <p:cNvPr id="13" name="グループ化 12">
            <a:extLst>
              <a:ext uri="{FF2B5EF4-FFF2-40B4-BE49-F238E27FC236}">
                <a16:creationId xmlns:a16="http://schemas.microsoft.com/office/drawing/2014/main" id="{BAA35FCE-D958-454F-9994-14363A4C0C1F}"/>
              </a:ext>
            </a:extLst>
          </p:cNvPr>
          <p:cNvGrpSpPr/>
          <p:nvPr/>
        </p:nvGrpSpPr>
        <p:grpSpPr>
          <a:xfrm>
            <a:off x="6902617" y="2373308"/>
            <a:ext cx="1898602" cy="974967"/>
            <a:chOff x="6902617" y="2373308"/>
            <a:chExt cx="1898602" cy="974967"/>
          </a:xfrm>
        </p:grpSpPr>
        <p:sp>
          <p:nvSpPr>
            <p:cNvPr id="11" name="正方形/長方形 10">
              <a:extLst>
                <a:ext uri="{FF2B5EF4-FFF2-40B4-BE49-F238E27FC236}">
                  <a16:creationId xmlns:a16="http://schemas.microsoft.com/office/drawing/2014/main" id="{F1F2FDE1-62B8-DA42-976E-45427F269999}"/>
                </a:ext>
              </a:extLst>
            </p:cNvPr>
            <p:cNvSpPr/>
            <p:nvPr/>
          </p:nvSpPr>
          <p:spPr>
            <a:xfrm>
              <a:off x="7955602" y="2373308"/>
              <a:ext cx="845617" cy="974967"/>
            </a:xfrm>
            <a:prstGeom prst="rect">
              <a:avLst/>
            </a:prstGeom>
            <a:solidFill>
              <a:schemeClr val="accent6">
                <a:lumMod val="20000"/>
                <a:lumOff val="80000"/>
              </a:schemeClr>
            </a:solidFill>
            <a:ln>
              <a:solidFill>
                <a:schemeClr val="accent6"/>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B8D8FEF5-FC5D-FC4D-84E8-C865736B5F90}"/>
                </a:ext>
              </a:extLst>
            </p:cNvPr>
            <p:cNvSpPr/>
            <p:nvPr/>
          </p:nvSpPr>
          <p:spPr>
            <a:xfrm>
              <a:off x="8022102" y="2471730"/>
              <a:ext cx="731633" cy="215405"/>
            </a:xfrm>
            <a:prstGeom prst="rect">
              <a:avLst/>
            </a:prstGeom>
            <a:solidFill>
              <a:schemeClr val="accent6">
                <a:lumMod val="50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F421180E-C105-C547-99F2-B02087877176}"/>
                </a:ext>
              </a:extLst>
            </p:cNvPr>
            <p:cNvSpPr/>
            <p:nvPr/>
          </p:nvSpPr>
          <p:spPr>
            <a:xfrm>
              <a:off x="8022102" y="3034935"/>
              <a:ext cx="731633" cy="215405"/>
            </a:xfrm>
            <a:prstGeom prst="rect">
              <a:avLst/>
            </a:prstGeom>
            <a:solidFill>
              <a:srgbClr val="C0000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A9CB5EE3-EF1A-2549-8C9C-EBBEA15C70FB}"/>
                </a:ext>
              </a:extLst>
            </p:cNvPr>
            <p:cNvSpPr/>
            <p:nvPr/>
          </p:nvSpPr>
          <p:spPr>
            <a:xfrm>
              <a:off x="8022102" y="2753087"/>
              <a:ext cx="731633" cy="215405"/>
            </a:xfrm>
            <a:prstGeom prst="rect">
              <a:avLst/>
            </a:prstGeom>
            <a:solidFill>
              <a:schemeClr val="accent4"/>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 name="カギ線コネクタ 40">
              <a:extLst>
                <a:ext uri="{FF2B5EF4-FFF2-40B4-BE49-F238E27FC236}">
                  <a16:creationId xmlns:a16="http://schemas.microsoft.com/office/drawing/2014/main" id="{5ADE7E6F-201D-F543-A5FA-5ABC5859F822}"/>
                </a:ext>
              </a:extLst>
            </p:cNvPr>
            <p:cNvCxnSpPr>
              <a:cxnSpLocks/>
              <a:stCxn id="10" idx="3"/>
              <a:endCxn id="29" idx="1"/>
            </p:cNvCxnSpPr>
            <p:nvPr/>
          </p:nvCxnSpPr>
          <p:spPr>
            <a:xfrm flipV="1">
              <a:off x="6902617" y="2579433"/>
              <a:ext cx="1119485" cy="281359"/>
            </a:xfrm>
            <a:prstGeom prst="bentConnector3">
              <a:avLst>
                <a:gd name="adj1" fmla="val 50000"/>
              </a:avLst>
            </a:prstGeom>
            <a:ln>
              <a:prstDash val="sysDot"/>
              <a:tailEnd type="triangle"/>
            </a:ln>
          </p:spPr>
          <p:style>
            <a:lnRef idx="2">
              <a:schemeClr val="accent6"/>
            </a:lnRef>
            <a:fillRef idx="0">
              <a:schemeClr val="accent6"/>
            </a:fillRef>
            <a:effectRef idx="1">
              <a:schemeClr val="accent6"/>
            </a:effectRef>
            <a:fontRef idx="minor">
              <a:schemeClr val="tx1"/>
            </a:fontRef>
          </p:style>
        </p:cxnSp>
      </p:grpSp>
      <p:sp>
        <p:nvSpPr>
          <p:cNvPr id="46" name="正方形/長方形 45">
            <a:extLst>
              <a:ext uri="{FF2B5EF4-FFF2-40B4-BE49-F238E27FC236}">
                <a16:creationId xmlns:a16="http://schemas.microsoft.com/office/drawing/2014/main" id="{DABC5474-49D0-D24F-8F44-4F33F26E0B14}"/>
              </a:ext>
            </a:extLst>
          </p:cNvPr>
          <p:cNvSpPr/>
          <p:nvPr/>
        </p:nvSpPr>
        <p:spPr>
          <a:xfrm>
            <a:off x="2259796" y="3868981"/>
            <a:ext cx="845617" cy="974967"/>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9CB2A4C3-79CF-2F4C-957A-E8E088C92587}"/>
              </a:ext>
            </a:extLst>
          </p:cNvPr>
          <p:cNvSpPr/>
          <p:nvPr/>
        </p:nvSpPr>
        <p:spPr>
          <a:xfrm>
            <a:off x="4158398" y="3868982"/>
            <a:ext cx="845617" cy="974967"/>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ED2D4122-F695-8A44-A6CD-9B7AD837EFC8}"/>
              </a:ext>
            </a:extLst>
          </p:cNvPr>
          <p:cNvSpPr/>
          <p:nvPr/>
        </p:nvSpPr>
        <p:spPr>
          <a:xfrm>
            <a:off x="2316788" y="3967404"/>
            <a:ext cx="731633" cy="215405"/>
          </a:xfrm>
          <a:prstGeom prst="rect">
            <a:avLst/>
          </a:prstGeom>
          <a:solidFill>
            <a:schemeClr val="accent6">
              <a:lumMod val="50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2D00BA30-C51C-A049-BA48-D4ECAD2722E7}"/>
              </a:ext>
            </a:extLst>
          </p:cNvPr>
          <p:cNvSpPr/>
          <p:nvPr/>
        </p:nvSpPr>
        <p:spPr>
          <a:xfrm>
            <a:off x="2316788" y="4530609"/>
            <a:ext cx="731633" cy="215405"/>
          </a:xfrm>
          <a:prstGeom prst="rect">
            <a:avLst/>
          </a:prstGeom>
          <a:solidFill>
            <a:srgbClr val="C0000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1B12BF20-48EF-7640-812B-CFEF19D21216}"/>
              </a:ext>
            </a:extLst>
          </p:cNvPr>
          <p:cNvSpPr/>
          <p:nvPr/>
        </p:nvSpPr>
        <p:spPr>
          <a:xfrm>
            <a:off x="2316788" y="4248761"/>
            <a:ext cx="731633" cy="215405"/>
          </a:xfrm>
          <a:prstGeom prst="rect">
            <a:avLst/>
          </a:prstGeom>
          <a:solidFill>
            <a:schemeClr val="accent4"/>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EE8DB11D-BF87-3A47-98CE-CB8B6D1A7ED8}"/>
              </a:ext>
            </a:extLst>
          </p:cNvPr>
          <p:cNvSpPr/>
          <p:nvPr/>
        </p:nvSpPr>
        <p:spPr>
          <a:xfrm>
            <a:off x="4215390" y="3967403"/>
            <a:ext cx="731633" cy="215405"/>
          </a:xfrm>
          <a:prstGeom prst="rect">
            <a:avLst/>
          </a:prstGeom>
          <a:solidFill>
            <a:schemeClr val="accent6">
              <a:lumMod val="50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D772CE32-8721-A04A-866F-4E20DC477608}"/>
              </a:ext>
            </a:extLst>
          </p:cNvPr>
          <p:cNvSpPr/>
          <p:nvPr/>
        </p:nvSpPr>
        <p:spPr>
          <a:xfrm>
            <a:off x="4215390" y="4530608"/>
            <a:ext cx="731633" cy="215405"/>
          </a:xfrm>
          <a:prstGeom prst="rect">
            <a:avLst/>
          </a:prstGeom>
          <a:solidFill>
            <a:srgbClr val="C0000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EE0D90FD-5826-FE44-B874-C22AB40D5D40}"/>
              </a:ext>
            </a:extLst>
          </p:cNvPr>
          <p:cNvSpPr/>
          <p:nvPr/>
        </p:nvSpPr>
        <p:spPr>
          <a:xfrm>
            <a:off x="4215390" y="4248760"/>
            <a:ext cx="731633" cy="215405"/>
          </a:xfrm>
          <a:prstGeom prst="rect">
            <a:avLst/>
          </a:prstGeom>
          <a:solidFill>
            <a:schemeClr val="accent4"/>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1" name="カギ線コネクタ 60">
            <a:extLst>
              <a:ext uri="{FF2B5EF4-FFF2-40B4-BE49-F238E27FC236}">
                <a16:creationId xmlns:a16="http://schemas.microsoft.com/office/drawing/2014/main" id="{54D43A80-C4CA-614F-93D1-099DF1B10C44}"/>
              </a:ext>
            </a:extLst>
          </p:cNvPr>
          <p:cNvCxnSpPr>
            <a:cxnSpLocks/>
            <a:stCxn id="4" idx="3"/>
            <a:endCxn id="52" idx="1"/>
          </p:cNvCxnSpPr>
          <p:nvPr/>
        </p:nvCxnSpPr>
        <p:spPr>
          <a:xfrm>
            <a:off x="1206811" y="2860793"/>
            <a:ext cx="1109977" cy="1214314"/>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62" name="カギ線コネクタ 61">
            <a:extLst>
              <a:ext uri="{FF2B5EF4-FFF2-40B4-BE49-F238E27FC236}">
                <a16:creationId xmlns:a16="http://schemas.microsoft.com/office/drawing/2014/main" id="{595A9436-8A21-6643-98A1-B4C7C6C57866}"/>
              </a:ext>
            </a:extLst>
          </p:cNvPr>
          <p:cNvCxnSpPr>
            <a:cxnSpLocks/>
            <a:stCxn id="46" idx="3"/>
            <a:endCxn id="55" idx="1"/>
          </p:cNvCxnSpPr>
          <p:nvPr/>
        </p:nvCxnSpPr>
        <p:spPr>
          <a:xfrm flipV="1">
            <a:off x="3105413" y="4075106"/>
            <a:ext cx="1109977" cy="281359"/>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sp>
        <p:nvSpPr>
          <p:cNvPr id="64" name="テキスト ボックス 63">
            <a:extLst>
              <a:ext uri="{FF2B5EF4-FFF2-40B4-BE49-F238E27FC236}">
                <a16:creationId xmlns:a16="http://schemas.microsoft.com/office/drawing/2014/main" id="{5D057227-E54E-4441-803C-A82C4416A8B0}"/>
              </a:ext>
            </a:extLst>
          </p:cNvPr>
          <p:cNvSpPr txBox="1"/>
          <p:nvPr/>
        </p:nvSpPr>
        <p:spPr>
          <a:xfrm>
            <a:off x="499292" y="2757039"/>
            <a:ext cx="595035"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取引履歴</a:t>
            </a:r>
          </a:p>
        </p:txBody>
      </p:sp>
      <p:sp>
        <p:nvSpPr>
          <p:cNvPr id="65" name="テキスト ボックス 64">
            <a:extLst>
              <a:ext uri="{FF2B5EF4-FFF2-40B4-BE49-F238E27FC236}">
                <a16:creationId xmlns:a16="http://schemas.microsoft.com/office/drawing/2014/main" id="{886854D5-C52D-044C-8527-13B5C766C93C}"/>
              </a:ext>
            </a:extLst>
          </p:cNvPr>
          <p:cNvSpPr txBox="1"/>
          <p:nvPr/>
        </p:nvSpPr>
        <p:spPr>
          <a:xfrm>
            <a:off x="452191" y="2484040"/>
            <a:ext cx="697627"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ハッシュ値</a:t>
            </a:r>
          </a:p>
        </p:txBody>
      </p:sp>
      <p:sp>
        <p:nvSpPr>
          <p:cNvPr id="66" name="テキスト ボックス 65">
            <a:extLst>
              <a:ext uri="{FF2B5EF4-FFF2-40B4-BE49-F238E27FC236}">
                <a16:creationId xmlns:a16="http://schemas.microsoft.com/office/drawing/2014/main" id="{3AC67314-83DD-D34E-BF8D-E676EFDBAC4E}"/>
              </a:ext>
            </a:extLst>
          </p:cNvPr>
          <p:cNvSpPr txBox="1"/>
          <p:nvPr/>
        </p:nvSpPr>
        <p:spPr>
          <a:xfrm>
            <a:off x="486483" y="3058332"/>
            <a:ext cx="595035"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ナンス値</a:t>
            </a:r>
          </a:p>
        </p:txBody>
      </p:sp>
      <p:sp>
        <p:nvSpPr>
          <p:cNvPr id="68" name="爆発 2 67">
            <a:extLst>
              <a:ext uri="{FF2B5EF4-FFF2-40B4-BE49-F238E27FC236}">
                <a16:creationId xmlns:a16="http://schemas.microsoft.com/office/drawing/2014/main" id="{17C8002E-7A8C-2F45-9174-0F5577861A95}"/>
              </a:ext>
            </a:extLst>
          </p:cNvPr>
          <p:cNvSpPr/>
          <p:nvPr/>
        </p:nvSpPr>
        <p:spPr>
          <a:xfrm>
            <a:off x="1004677" y="2689005"/>
            <a:ext cx="430630" cy="359499"/>
          </a:xfrm>
          <a:prstGeom prst="irregularSeal2">
            <a:avLst/>
          </a:prstGeom>
          <a:solidFill>
            <a:srgbClr val="FFC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テキスト ボックス 69">
            <a:extLst>
              <a:ext uri="{FF2B5EF4-FFF2-40B4-BE49-F238E27FC236}">
                <a16:creationId xmlns:a16="http://schemas.microsoft.com/office/drawing/2014/main" id="{3665A1E6-FBD3-BC44-A4F1-6C3D224FC646}"/>
              </a:ext>
            </a:extLst>
          </p:cNvPr>
          <p:cNvSpPr txBox="1"/>
          <p:nvPr/>
        </p:nvSpPr>
        <p:spPr>
          <a:xfrm>
            <a:off x="351987" y="1175941"/>
            <a:ext cx="8449232" cy="954107"/>
          </a:xfrm>
          <a:prstGeom prst="rect">
            <a:avLst/>
          </a:prstGeom>
          <a:noFill/>
        </p:spPr>
        <p:txBody>
          <a:bodyPr wrap="square" rtlCol="0">
            <a:spAutoFit/>
          </a:bodyPr>
          <a:lstStyle/>
          <a:p>
            <a:pPr marL="285750" indent="-285750">
              <a:buFont typeface="Wingdings" pitchFamily="2" charset="2"/>
              <a:buChar char="ü"/>
            </a:pPr>
            <a:r>
              <a:rPr kumimoji="1" lang="ja-JP" altLang="en-US" sz="1400">
                <a:solidFill>
                  <a:srgbClr val="C00000"/>
                </a:solidFill>
                <a:latin typeface="Meiryo" panose="020B0604030504040204" pitchFamily="34" charset="-128"/>
                <a:ea typeface="Meiryo" panose="020B0604030504040204" pitchFamily="34" charset="-128"/>
              </a:rPr>
              <a:t>特定の取引を改竄するには、改ざんしたブロック以降のブロックのハッシュ計算を全ての参加ノードでやり直す必要がある。</a:t>
            </a:r>
            <a:endParaRPr kumimoji="1" lang="en-US" altLang="ja-JP" sz="1400" dirty="0">
              <a:solidFill>
                <a:srgbClr val="C0000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C00000"/>
                </a:solidFill>
                <a:latin typeface="Meiryo" panose="020B0604030504040204" pitchFamily="34" charset="-128"/>
                <a:ea typeface="Meiryo" panose="020B0604030504040204" pitchFamily="34" charset="-128"/>
              </a:rPr>
              <a:t>新たなブロックが追加されるよりも早く、この計算を行わなくてはならない。</a:t>
            </a:r>
            <a:endParaRPr kumimoji="1" lang="en-US" altLang="ja-JP" sz="1400" dirty="0">
              <a:solidFill>
                <a:srgbClr val="C0000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C00000"/>
                </a:solidFill>
                <a:latin typeface="Meiryo" panose="020B0604030504040204" pitchFamily="34" charset="-128"/>
                <a:ea typeface="Meiryo" panose="020B0604030504040204" pitchFamily="34" charset="-128"/>
              </a:rPr>
              <a:t>理論的には「改竄可能」だが、それだけの計算能力を確保できず、実質的には「改竄不能」となる。</a:t>
            </a:r>
          </a:p>
        </p:txBody>
      </p:sp>
      <p:sp>
        <p:nvSpPr>
          <p:cNvPr id="71" name="テキスト ボックス 70">
            <a:extLst>
              <a:ext uri="{FF2B5EF4-FFF2-40B4-BE49-F238E27FC236}">
                <a16:creationId xmlns:a16="http://schemas.microsoft.com/office/drawing/2014/main" id="{236A7764-09FE-894A-A64F-1D656F7A355F}"/>
              </a:ext>
            </a:extLst>
          </p:cNvPr>
          <p:cNvSpPr txBox="1"/>
          <p:nvPr/>
        </p:nvSpPr>
        <p:spPr>
          <a:xfrm>
            <a:off x="361194" y="5090304"/>
            <a:ext cx="8440025" cy="954107"/>
          </a:xfrm>
          <a:prstGeom prst="rect">
            <a:avLst/>
          </a:prstGeom>
          <a:noFill/>
        </p:spPr>
        <p:txBody>
          <a:bodyPr wrap="square" rtlCol="0">
            <a:spAutoFit/>
          </a:bodyPr>
          <a:lstStyle/>
          <a:p>
            <a:pPr marL="285750" indent="-285750">
              <a:buFont typeface="Wingdings" pitchFamily="2" charset="2"/>
              <a:buChar char="ü"/>
            </a:pPr>
            <a:r>
              <a:rPr kumimoji="1" lang="ja-JP" altLang="en-US" sz="1400">
                <a:solidFill>
                  <a:srgbClr val="C00000"/>
                </a:solidFill>
                <a:latin typeface="Meiryo" panose="020B0604030504040204" pitchFamily="34" charset="-128"/>
                <a:ea typeface="Meiryo" panose="020B0604030504040204" pitchFamily="34" charset="-128"/>
              </a:rPr>
              <a:t>改竄したブロックから分岐させ、こちらを正当化しようとしても、ブロックが長くチェーンされているほうが正当と見做され、短い方は、ブロックチェーンから排除されてしまう。</a:t>
            </a:r>
            <a:endParaRPr kumimoji="1" lang="en-US" altLang="ja-JP" sz="1400" dirty="0">
              <a:solidFill>
                <a:srgbClr val="C0000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rgbClr val="C00000"/>
                </a:solidFill>
                <a:latin typeface="Meiryo" panose="020B0604030504040204" pitchFamily="34" charset="-128"/>
                <a:ea typeface="Meiryo" panose="020B0604030504040204" pitchFamily="34" charset="-128"/>
              </a:rPr>
              <a:t>正当なブロックチェーンもブロックが追加されてゆくため、これを追い越して、追加することは、計算資源を確保できず、実質的に難しい。</a:t>
            </a:r>
            <a:endParaRPr kumimoji="1" lang="ja-JP" altLang="en-US" sz="1400">
              <a:solidFill>
                <a:srgbClr val="C00000"/>
              </a:solidFill>
              <a:latin typeface="Meiryo" panose="020B0604030504040204" pitchFamily="34" charset="-128"/>
              <a:ea typeface="Meiryo" panose="020B0604030504040204" pitchFamily="34" charset="-128"/>
            </a:endParaRPr>
          </a:p>
        </p:txBody>
      </p:sp>
      <p:sp>
        <p:nvSpPr>
          <p:cNvPr id="73" name="乗算記号 72">
            <a:extLst>
              <a:ext uri="{FF2B5EF4-FFF2-40B4-BE49-F238E27FC236}">
                <a16:creationId xmlns:a16="http://schemas.microsoft.com/office/drawing/2014/main" id="{E9750AFB-8E8D-804F-A84C-FB347A70C54E}"/>
              </a:ext>
            </a:extLst>
          </p:cNvPr>
          <p:cNvSpPr/>
          <p:nvPr/>
        </p:nvSpPr>
        <p:spPr>
          <a:xfrm>
            <a:off x="5119254" y="3729421"/>
            <a:ext cx="1286622" cy="1254082"/>
          </a:xfrm>
          <a:prstGeom prst="mathMultiply">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 name="グループ化 8">
            <a:extLst>
              <a:ext uri="{FF2B5EF4-FFF2-40B4-BE49-F238E27FC236}">
                <a16:creationId xmlns:a16="http://schemas.microsoft.com/office/drawing/2014/main" id="{6954F8E9-CA83-7B43-9C8A-370D58D02F80}"/>
              </a:ext>
            </a:extLst>
          </p:cNvPr>
          <p:cNvGrpSpPr/>
          <p:nvPr/>
        </p:nvGrpSpPr>
        <p:grpSpPr>
          <a:xfrm>
            <a:off x="1435307" y="2579433"/>
            <a:ext cx="4621693" cy="567179"/>
            <a:chOff x="1435307" y="2579433"/>
            <a:chExt cx="6404328" cy="567179"/>
          </a:xfrm>
        </p:grpSpPr>
        <p:sp>
          <p:nvSpPr>
            <p:cNvPr id="5" name="左矢印 4">
              <a:extLst>
                <a:ext uri="{FF2B5EF4-FFF2-40B4-BE49-F238E27FC236}">
                  <a16:creationId xmlns:a16="http://schemas.microsoft.com/office/drawing/2014/main" id="{86D2C310-7F67-1D44-A06F-63080DB54074}"/>
                </a:ext>
              </a:extLst>
            </p:cNvPr>
            <p:cNvSpPr/>
            <p:nvPr/>
          </p:nvSpPr>
          <p:spPr>
            <a:xfrm>
              <a:off x="1435307" y="2579433"/>
              <a:ext cx="6404328" cy="567179"/>
            </a:xfrm>
            <a:prstGeom prst="leftArrow">
              <a:avLst/>
            </a:prstGeom>
            <a:solidFill>
              <a:srgbClr val="FF0000">
                <a:alpha val="63137"/>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02D58247-CA5D-9E46-8799-51777A1BCEC7}"/>
                </a:ext>
              </a:extLst>
            </p:cNvPr>
            <p:cNvSpPr txBox="1"/>
            <p:nvPr/>
          </p:nvSpPr>
          <p:spPr>
            <a:xfrm>
              <a:off x="3939467" y="2737339"/>
              <a:ext cx="2800767"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追加されたブロックまで遡って改ざん</a:t>
              </a:r>
            </a:p>
          </p:txBody>
        </p:sp>
      </p:grpSp>
      <p:grpSp>
        <p:nvGrpSpPr>
          <p:cNvPr id="12" name="グループ化 11">
            <a:extLst>
              <a:ext uri="{FF2B5EF4-FFF2-40B4-BE49-F238E27FC236}">
                <a16:creationId xmlns:a16="http://schemas.microsoft.com/office/drawing/2014/main" id="{C2869048-BC73-CD4F-9411-5773B1AA845B}"/>
              </a:ext>
            </a:extLst>
          </p:cNvPr>
          <p:cNvGrpSpPr/>
          <p:nvPr/>
        </p:nvGrpSpPr>
        <p:grpSpPr>
          <a:xfrm>
            <a:off x="1435307" y="4079881"/>
            <a:ext cx="3956964" cy="567179"/>
            <a:chOff x="1435307" y="4079881"/>
            <a:chExt cx="3956964" cy="567179"/>
          </a:xfrm>
        </p:grpSpPr>
        <p:sp>
          <p:nvSpPr>
            <p:cNvPr id="49" name="左矢印 48">
              <a:extLst>
                <a:ext uri="{FF2B5EF4-FFF2-40B4-BE49-F238E27FC236}">
                  <a16:creationId xmlns:a16="http://schemas.microsoft.com/office/drawing/2014/main" id="{E066ECDF-5C10-9048-86A9-54033DF691C4}"/>
                </a:ext>
              </a:extLst>
            </p:cNvPr>
            <p:cNvSpPr/>
            <p:nvPr/>
          </p:nvSpPr>
          <p:spPr>
            <a:xfrm rot="10800000">
              <a:off x="1435307" y="4079881"/>
              <a:ext cx="3956964" cy="567179"/>
            </a:xfrm>
            <a:prstGeom prst="leftArrow">
              <a:avLst/>
            </a:prstGeom>
            <a:solidFill>
              <a:srgbClr val="FF0000">
                <a:alpha val="63137"/>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a:extLst>
                <a:ext uri="{FF2B5EF4-FFF2-40B4-BE49-F238E27FC236}">
                  <a16:creationId xmlns:a16="http://schemas.microsoft.com/office/drawing/2014/main" id="{89A57868-673B-9946-AC21-AB166B37D00B}"/>
                </a:ext>
              </a:extLst>
            </p:cNvPr>
            <p:cNvSpPr txBox="1"/>
            <p:nvPr/>
          </p:nvSpPr>
          <p:spPr>
            <a:xfrm>
              <a:off x="1488104" y="4243477"/>
              <a:ext cx="1877437"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短い方のチェーンは排除</a:t>
              </a:r>
            </a:p>
          </p:txBody>
        </p:sp>
      </p:grpSp>
    </p:spTree>
    <p:extLst>
      <p:ext uri="{BB962C8B-B14F-4D97-AF65-F5344CB8AC3E}">
        <p14:creationId xmlns:p14="http://schemas.microsoft.com/office/powerpoint/2010/main" val="167985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p:cTn id="11" dur="500" fill="hold"/>
                                        <p:tgtEl>
                                          <p:spTgt spid="68"/>
                                        </p:tgtEl>
                                        <p:attrNameLst>
                                          <p:attrName>ppt_w</p:attrName>
                                        </p:attrNameLst>
                                      </p:cBhvr>
                                      <p:tavLst>
                                        <p:tav tm="0">
                                          <p:val>
                                            <p:fltVal val="0"/>
                                          </p:val>
                                        </p:tav>
                                        <p:tav tm="100000">
                                          <p:val>
                                            <p:strVal val="#ppt_w"/>
                                          </p:val>
                                        </p:tav>
                                      </p:tavLst>
                                    </p:anim>
                                    <p:anim calcmode="lin" valueType="num">
                                      <p:cBhvr>
                                        <p:cTn id="12" dur="500" fill="hold"/>
                                        <p:tgtEl>
                                          <p:spTgt spid="68"/>
                                        </p:tgtEl>
                                        <p:attrNameLst>
                                          <p:attrName>ppt_h</p:attrName>
                                        </p:attrNameLst>
                                      </p:cBhvr>
                                      <p:tavLst>
                                        <p:tav tm="0">
                                          <p:val>
                                            <p:fltVal val="0"/>
                                          </p:val>
                                        </p:tav>
                                        <p:tav tm="100000">
                                          <p:val>
                                            <p:strVal val="#ppt_h"/>
                                          </p:val>
                                        </p:tav>
                                      </p:tavLst>
                                    </p:anim>
                                    <p:animEffect transition="in" filter="fade">
                                      <p:cBhvr>
                                        <p:cTn id="13" dur="500"/>
                                        <p:tgtEl>
                                          <p:spTgt spid="6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wipe(left)">
                                      <p:cBhvr>
                                        <p:cTn id="18" dur="500"/>
                                        <p:tgtEl>
                                          <p:spTgt spid="7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73"/>
                                        </p:tgtEl>
                                        <p:attrNameLst>
                                          <p:attrName>style.visibility</p:attrName>
                                        </p:attrNameLst>
                                      </p:cBhvr>
                                      <p:to>
                                        <p:strVal val="visible"/>
                                      </p:to>
                                    </p:set>
                                    <p:anim calcmode="lin" valueType="num">
                                      <p:cBhvr>
                                        <p:cTn id="27" dur="500" fill="hold"/>
                                        <p:tgtEl>
                                          <p:spTgt spid="73"/>
                                        </p:tgtEl>
                                        <p:attrNameLst>
                                          <p:attrName>ppt_w</p:attrName>
                                        </p:attrNameLst>
                                      </p:cBhvr>
                                      <p:tavLst>
                                        <p:tav tm="0">
                                          <p:val>
                                            <p:fltVal val="0"/>
                                          </p:val>
                                        </p:tav>
                                        <p:tav tm="100000">
                                          <p:val>
                                            <p:strVal val="#ppt_w"/>
                                          </p:val>
                                        </p:tav>
                                      </p:tavLst>
                                    </p:anim>
                                    <p:anim calcmode="lin" valueType="num">
                                      <p:cBhvr>
                                        <p:cTn id="28" dur="500" fill="hold"/>
                                        <p:tgtEl>
                                          <p:spTgt spid="73"/>
                                        </p:tgtEl>
                                        <p:attrNameLst>
                                          <p:attrName>ppt_h</p:attrName>
                                        </p:attrNameLst>
                                      </p:cBhvr>
                                      <p:tavLst>
                                        <p:tav tm="0">
                                          <p:val>
                                            <p:fltVal val="0"/>
                                          </p:val>
                                        </p:tav>
                                        <p:tav tm="100000">
                                          <p:val>
                                            <p:strVal val="#ppt_h"/>
                                          </p:val>
                                        </p:tav>
                                      </p:tavLst>
                                    </p:anim>
                                    <p:animEffect transition="in" filter="fade">
                                      <p:cBhvr>
                                        <p:cTn id="29" dur="500"/>
                                        <p:tgtEl>
                                          <p:spTgt spid="73"/>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wipe(left)">
                                      <p:cBhvr>
                                        <p:cTn id="3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0" grpId="0"/>
      <p:bldP spid="71" grpId="0"/>
      <p:bldP spid="73"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E429B863-4325-5E40-B782-24591F5A2A3F}"/>
              </a:ext>
            </a:extLst>
          </p:cNvPr>
          <p:cNvSpPr/>
          <p:nvPr/>
        </p:nvSpPr>
        <p:spPr>
          <a:xfrm>
            <a:off x="390889" y="1144745"/>
            <a:ext cx="4181111" cy="340631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12AF9146-FE9A-AF4C-9049-09A0C5C3D2FE}"/>
              </a:ext>
            </a:extLst>
          </p:cNvPr>
          <p:cNvSpPr/>
          <p:nvPr/>
        </p:nvSpPr>
        <p:spPr>
          <a:xfrm>
            <a:off x="4570256" y="1144744"/>
            <a:ext cx="4181111" cy="340631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A0411D74-4D8F-4445-B586-63F8C17D330B}"/>
              </a:ext>
            </a:extLst>
          </p:cNvPr>
          <p:cNvSpPr>
            <a:spLocks noGrp="1"/>
          </p:cNvSpPr>
          <p:nvPr>
            <p:ph type="title"/>
          </p:nvPr>
        </p:nvSpPr>
        <p:spPr/>
        <p:txBody>
          <a:bodyPr/>
          <a:lstStyle/>
          <a:p>
            <a:r>
              <a:rPr kumimoji="1" lang="ja-JP" altLang="en-US"/>
              <a:t>ブロックチェーンのメリットとデメリット</a:t>
            </a:r>
          </a:p>
        </p:txBody>
      </p:sp>
      <p:sp>
        <p:nvSpPr>
          <p:cNvPr id="3" name="スライド番号プレースホルダー 2">
            <a:extLst>
              <a:ext uri="{FF2B5EF4-FFF2-40B4-BE49-F238E27FC236}">
                <a16:creationId xmlns:a16="http://schemas.microsoft.com/office/drawing/2014/main" id="{53E84194-E607-5D40-B367-38D8471BDADD}"/>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201</a:t>
            </a:fld>
            <a:endParaRPr kumimoji="1" lang="ja-JP" altLang="en-US"/>
          </a:p>
        </p:txBody>
      </p:sp>
      <p:sp>
        <p:nvSpPr>
          <p:cNvPr id="4" name="正方形/長方形 3">
            <a:extLst>
              <a:ext uri="{FF2B5EF4-FFF2-40B4-BE49-F238E27FC236}">
                <a16:creationId xmlns:a16="http://schemas.microsoft.com/office/drawing/2014/main" id="{45A43A13-5276-E340-BF63-BDB06DFF4368}"/>
              </a:ext>
            </a:extLst>
          </p:cNvPr>
          <p:cNvSpPr/>
          <p:nvPr/>
        </p:nvSpPr>
        <p:spPr>
          <a:xfrm>
            <a:off x="457200" y="1756064"/>
            <a:ext cx="4051979" cy="2677656"/>
          </a:xfrm>
          <a:prstGeom prst="rect">
            <a:avLst/>
          </a:prstGeom>
        </p:spPr>
        <p:txBody>
          <a:bodyPr wrap="square">
            <a:spAutoFit/>
          </a:bodyPr>
          <a:lstStyle/>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中央集権的な仲介者を排除できる</a:t>
            </a:r>
            <a:endParaRPr lang="en-US" altLang="ja-JP" sz="1400" dirty="0">
              <a:solidFill>
                <a:schemeClr val="bg1"/>
              </a:solidFill>
              <a:latin typeface="Meiryo" panose="020B0604030504040204" pitchFamily="34" charset="-128"/>
              <a:ea typeface="Meiryo" panose="020B0604030504040204" pitchFamily="34" charset="-128"/>
            </a:endParaRPr>
          </a:p>
          <a:p>
            <a:pPr marL="495300" lvl="1" indent="-174625">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膨大な管理コストがかからない</a:t>
            </a:r>
            <a:endParaRPr lang="en-US" altLang="ja-JP" sz="1200" dirty="0">
              <a:solidFill>
                <a:schemeClr val="bg1"/>
              </a:solidFill>
              <a:latin typeface="Meiryo" panose="020B0604030504040204" pitchFamily="34" charset="-128"/>
              <a:ea typeface="Meiryo" panose="020B0604030504040204" pitchFamily="34" charset="-128"/>
            </a:endParaRPr>
          </a:p>
          <a:p>
            <a:pPr marL="495300" lvl="1" indent="-174625">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特定の権威や権力に支配されない</a:t>
            </a:r>
            <a:endParaRPr lang="en-US" altLang="ja-JP" sz="1200" dirty="0">
              <a:solidFill>
                <a:schemeClr val="bg1"/>
              </a:solidFill>
              <a:latin typeface="Meiryo" panose="020B0604030504040204" pitchFamily="34" charset="-128"/>
              <a:ea typeface="Meiryo" panose="020B0604030504040204" pitchFamily="34" charset="-128"/>
            </a:endParaRPr>
          </a:p>
          <a:p>
            <a:pPr marL="495300" lvl="1" indent="-174625">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取引コストが限りなくゼロになる</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取引履歴の改ざんが実質的に不可能</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取引内容は全て公開されており透明性が高い</a:t>
            </a:r>
            <a:endParaRPr lang="en-US" altLang="ja-JP" sz="1400" dirty="0">
              <a:solidFill>
                <a:schemeClr val="bg1"/>
              </a:solidFill>
              <a:latin typeface="Meiryo" panose="020B0604030504040204" pitchFamily="34" charset="-128"/>
              <a:ea typeface="Meiryo" panose="020B0604030504040204" pitchFamily="34" charset="-128"/>
            </a:endParaRPr>
          </a:p>
          <a:p>
            <a:pPr marL="495300" lvl="1" indent="-174625">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但し、個人情報とは結びついていないためプライバシーが守られる</a:t>
            </a:r>
            <a:endParaRPr lang="en-US" altLang="ja-JP" sz="1200" dirty="0">
              <a:solidFill>
                <a:schemeClr val="bg1"/>
              </a:solidFill>
              <a:latin typeface="Meiryo" panose="020B0604030504040204" pitchFamily="34" charset="-128"/>
              <a:ea typeface="Meiryo" panose="020B0604030504040204" pitchFamily="34" charset="-128"/>
            </a:endParaRPr>
          </a:p>
          <a:p>
            <a:pPr marL="495300" lvl="1" indent="-174625">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取引内容が改ざんされておらず正しいかどうかは、分散した多数の管理主体によって検証される</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単一の中央管理者を信頼する必要がない</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単一障害点がないので、システム全体が停止するリスクは低い</a:t>
            </a:r>
          </a:p>
        </p:txBody>
      </p:sp>
      <p:sp>
        <p:nvSpPr>
          <p:cNvPr id="5" name="正方形/長方形 4">
            <a:extLst>
              <a:ext uri="{FF2B5EF4-FFF2-40B4-BE49-F238E27FC236}">
                <a16:creationId xmlns:a16="http://schemas.microsoft.com/office/drawing/2014/main" id="{3638B2F6-3BBC-1342-A7A3-F4E4E3083C4D}"/>
              </a:ext>
            </a:extLst>
          </p:cNvPr>
          <p:cNvSpPr/>
          <p:nvPr/>
        </p:nvSpPr>
        <p:spPr>
          <a:xfrm>
            <a:off x="4634823" y="1756064"/>
            <a:ext cx="4051979" cy="1169551"/>
          </a:xfrm>
          <a:prstGeom prst="rect">
            <a:avLst/>
          </a:prstGeom>
        </p:spPr>
        <p:txBody>
          <a:bodyPr wrap="square">
            <a:spAutoFit/>
          </a:bodyPr>
          <a:lstStyle/>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スループット（処理時間や応答速度）を上げることは難しい</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改竄できないので、修正や変更もできない</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システム全体のアップグレードは、参加者全員の合意が必要になる</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7E8C229F-C963-C845-89E5-8A70374A2661}"/>
              </a:ext>
            </a:extLst>
          </p:cNvPr>
          <p:cNvSpPr txBox="1"/>
          <p:nvPr/>
        </p:nvSpPr>
        <p:spPr>
          <a:xfrm>
            <a:off x="457200" y="1300566"/>
            <a:ext cx="1210588" cy="400110"/>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メリット</a:t>
            </a:r>
          </a:p>
        </p:txBody>
      </p:sp>
      <p:sp>
        <p:nvSpPr>
          <p:cNvPr id="7" name="テキスト ボックス 6">
            <a:extLst>
              <a:ext uri="{FF2B5EF4-FFF2-40B4-BE49-F238E27FC236}">
                <a16:creationId xmlns:a16="http://schemas.microsoft.com/office/drawing/2014/main" id="{41E2442B-4592-1546-A4BF-460591D118D8}"/>
              </a:ext>
            </a:extLst>
          </p:cNvPr>
          <p:cNvSpPr txBox="1"/>
          <p:nvPr/>
        </p:nvSpPr>
        <p:spPr>
          <a:xfrm>
            <a:off x="4633077" y="1300566"/>
            <a:ext cx="1467068" cy="400110"/>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デメリット</a:t>
            </a:r>
          </a:p>
        </p:txBody>
      </p:sp>
      <p:sp>
        <p:nvSpPr>
          <p:cNvPr id="10" name="テキスト ボックス 9">
            <a:extLst>
              <a:ext uri="{FF2B5EF4-FFF2-40B4-BE49-F238E27FC236}">
                <a16:creationId xmlns:a16="http://schemas.microsoft.com/office/drawing/2014/main" id="{F27F2733-6D1B-1B41-8DC3-F37BCC51A16E}"/>
              </a:ext>
            </a:extLst>
          </p:cNvPr>
          <p:cNvSpPr txBox="1"/>
          <p:nvPr/>
        </p:nvSpPr>
        <p:spPr>
          <a:xfrm>
            <a:off x="390889" y="4706880"/>
            <a:ext cx="6423553" cy="830997"/>
          </a:xfrm>
          <a:prstGeom prst="rect">
            <a:avLst/>
          </a:prstGeom>
          <a:noFill/>
        </p:spPr>
        <p:txBody>
          <a:bodyPr wrap="none" rtlCol="0">
            <a:spAutoFit/>
          </a:bodyPr>
          <a:lstStyle/>
          <a:p>
            <a:pPr marL="285750" indent="-285750">
              <a:buFont typeface="Wingdings" pitchFamily="2" charset="2"/>
              <a:buChar char="ü"/>
            </a:pPr>
            <a:r>
              <a:rPr kumimoji="1" lang="ja-JP" altLang="en-US" sz="1600">
                <a:solidFill>
                  <a:srgbClr val="0070C0"/>
                </a:solidFill>
                <a:latin typeface="Meiryo" panose="020B0604030504040204" pitchFamily="34" charset="-128"/>
                <a:ea typeface="Meiryo" panose="020B0604030504040204" pitchFamily="34" charset="-128"/>
              </a:rPr>
              <a:t>取引相手や仲介者が信頼できない場合の取引</a:t>
            </a:r>
            <a:endParaRPr kumimoji="1" lang="en-US" altLang="ja-JP" sz="16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solidFill>
                  <a:srgbClr val="0070C0"/>
                </a:solidFill>
                <a:latin typeface="Meiryo" panose="020B0604030504040204" pitchFamily="34" charset="-128"/>
                <a:ea typeface="Meiryo" panose="020B0604030504040204" pitchFamily="34" charset="-128"/>
              </a:rPr>
              <a:t>一旦登録したら一切の改竄ができないことがメリットになる取引</a:t>
            </a:r>
            <a:endParaRPr lang="en-US" altLang="ja-JP" sz="16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600">
                <a:solidFill>
                  <a:srgbClr val="0070C0"/>
                </a:solidFill>
                <a:latin typeface="Meiryo" panose="020B0604030504040204" pitchFamily="34" charset="-128"/>
                <a:ea typeface="Meiryo" panose="020B0604030504040204" pitchFamily="34" charset="-128"/>
              </a:rPr>
              <a:t>膨大なシステム投資ができない場合でのシステム構築</a:t>
            </a:r>
          </a:p>
        </p:txBody>
      </p:sp>
      <p:sp>
        <p:nvSpPr>
          <p:cNvPr id="11" name="テキスト ボックス 10">
            <a:extLst>
              <a:ext uri="{FF2B5EF4-FFF2-40B4-BE49-F238E27FC236}">
                <a16:creationId xmlns:a16="http://schemas.microsoft.com/office/drawing/2014/main" id="{D104C968-3F91-4146-AD18-81884A664C72}"/>
              </a:ext>
            </a:extLst>
          </p:cNvPr>
          <p:cNvSpPr txBox="1"/>
          <p:nvPr/>
        </p:nvSpPr>
        <p:spPr>
          <a:xfrm>
            <a:off x="1301892" y="5557434"/>
            <a:ext cx="7449475" cy="830997"/>
          </a:xfrm>
          <a:prstGeom prst="rect">
            <a:avLst/>
          </a:prstGeom>
          <a:noFill/>
        </p:spPr>
        <p:txBody>
          <a:bodyPr wrap="none" rtlCol="0">
            <a:spAutoFit/>
          </a:bodyPr>
          <a:lstStyle/>
          <a:p>
            <a:pPr marL="285750" indent="-285750">
              <a:buFont typeface="Wingdings" pitchFamily="2" charset="2"/>
              <a:buChar char="Ø"/>
            </a:pPr>
            <a:r>
              <a:rPr kumimoji="1" lang="ja-JP" altLang="en-US" sz="1600">
                <a:solidFill>
                  <a:srgbClr val="002060"/>
                </a:solidFill>
                <a:latin typeface="Meiryo" panose="020B0604030504040204" pitchFamily="34" charset="-128"/>
                <a:ea typeface="Meiryo" panose="020B0604030504040204" pitchFamily="34" charset="-128"/>
              </a:rPr>
              <a:t>汚職や不正が蔓延している国や地域との取引</a:t>
            </a:r>
            <a:endParaRPr kumimoji="1"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600">
                <a:solidFill>
                  <a:srgbClr val="002060"/>
                </a:solidFill>
                <a:latin typeface="Meiryo" panose="020B0604030504040204" pitchFamily="34" charset="-128"/>
                <a:ea typeface="Meiryo" panose="020B0604030504040204" pitchFamily="34" charset="-128"/>
              </a:rPr>
              <a:t>著作権や産地証明など、改ざんが価値を毀損することになる取引</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600">
                <a:solidFill>
                  <a:srgbClr val="002060"/>
                </a:solidFill>
                <a:latin typeface="Meiryo" panose="020B0604030504040204" pitchFamily="34" charset="-128"/>
                <a:ea typeface="Meiryo" panose="020B0604030504040204" pitchFamily="34" charset="-128"/>
              </a:rPr>
              <a:t>経済基盤の脆弱な、あるいは政情不安が続く国家における通貨の代替　など</a:t>
            </a:r>
          </a:p>
        </p:txBody>
      </p:sp>
    </p:spTree>
    <p:extLst>
      <p:ext uri="{BB962C8B-B14F-4D97-AF65-F5344CB8AC3E}">
        <p14:creationId xmlns:p14="http://schemas.microsoft.com/office/powerpoint/2010/main" val="216884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方体 5">
            <a:extLst>
              <a:ext uri="{FF2B5EF4-FFF2-40B4-BE49-F238E27FC236}">
                <a16:creationId xmlns:a16="http://schemas.microsoft.com/office/drawing/2014/main" id="{6C8CB36D-A712-ED46-BBA6-FBB577DDF7C0}"/>
              </a:ext>
            </a:extLst>
          </p:cNvPr>
          <p:cNvSpPr/>
          <p:nvPr/>
        </p:nvSpPr>
        <p:spPr>
          <a:xfrm>
            <a:off x="1273408" y="4706504"/>
            <a:ext cx="6597181" cy="1368531"/>
          </a:xfrm>
          <a:prstGeom prst="cube">
            <a:avLst/>
          </a:prstGeom>
          <a:solidFill>
            <a:schemeClr val="accent3">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AC658E68-1D56-624E-AF98-B5C21E75D2D6}"/>
              </a:ext>
            </a:extLst>
          </p:cNvPr>
          <p:cNvSpPr>
            <a:spLocks noGrp="1"/>
          </p:cNvSpPr>
          <p:nvPr>
            <p:ph type="title"/>
          </p:nvPr>
        </p:nvSpPr>
        <p:spPr/>
        <p:txBody>
          <a:bodyPr/>
          <a:lstStyle/>
          <a:p>
            <a:r>
              <a:rPr kumimoji="1" lang="ja-JP" altLang="en-US"/>
              <a:t>ブロックチェーンの位置付け</a:t>
            </a:r>
          </a:p>
        </p:txBody>
      </p:sp>
      <p:sp>
        <p:nvSpPr>
          <p:cNvPr id="3" name="スライド番号プレースホルダー 2">
            <a:extLst>
              <a:ext uri="{FF2B5EF4-FFF2-40B4-BE49-F238E27FC236}">
                <a16:creationId xmlns:a16="http://schemas.microsoft.com/office/drawing/2014/main" id="{7037D3F5-19EB-F648-B9DD-A7A82909C58B}"/>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202</a:t>
            </a:fld>
            <a:endParaRPr kumimoji="1" lang="ja-JP" altLang="en-US"/>
          </a:p>
        </p:txBody>
      </p:sp>
      <p:sp>
        <p:nvSpPr>
          <p:cNvPr id="7" name="テキスト ボックス 6">
            <a:extLst>
              <a:ext uri="{FF2B5EF4-FFF2-40B4-BE49-F238E27FC236}">
                <a16:creationId xmlns:a16="http://schemas.microsoft.com/office/drawing/2014/main" id="{2B97AD58-BF1F-1545-945D-B49CF0A8E66C}"/>
              </a:ext>
            </a:extLst>
          </p:cNvPr>
          <p:cNvSpPr txBox="1"/>
          <p:nvPr/>
        </p:nvSpPr>
        <p:spPr>
          <a:xfrm>
            <a:off x="1319437" y="5159936"/>
            <a:ext cx="233910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インターネット</a:t>
            </a:r>
          </a:p>
        </p:txBody>
      </p:sp>
      <p:sp>
        <p:nvSpPr>
          <p:cNvPr id="10" name="テキスト ボックス 9">
            <a:extLst>
              <a:ext uri="{FF2B5EF4-FFF2-40B4-BE49-F238E27FC236}">
                <a16:creationId xmlns:a16="http://schemas.microsoft.com/office/drawing/2014/main" id="{1AFB6FFA-2B8F-0542-BBB3-40AEACE3F462}"/>
              </a:ext>
            </a:extLst>
          </p:cNvPr>
          <p:cNvSpPr txBox="1"/>
          <p:nvPr/>
        </p:nvSpPr>
        <p:spPr>
          <a:xfrm>
            <a:off x="1319435" y="5564058"/>
            <a:ext cx="4314001"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情報を交換するための手順とこれを実現する仕組み</a:t>
            </a:r>
          </a:p>
        </p:txBody>
      </p:sp>
      <p:grpSp>
        <p:nvGrpSpPr>
          <p:cNvPr id="24" name="グループ化 23">
            <a:extLst>
              <a:ext uri="{FF2B5EF4-FFF2-40B4-BE49-F238E27FC236}">
                <a16:creationId xmlns:a16="http://schemas.microsoft.com/office/drawing/2014/main" id="{F373346A-5462-AA4B-A729-681787BAA22D}"/>
              </a:ext>
            </a:extLst>
          </p:cNvPr>
          <p:cNvGrpSpPr/>
          <p:nvPr/>
        </p:nvGrpSpPr>
        <p:grpSpPr>
          <a:xfrm>
            <a:off x="1273406" y="3450853"/>
            <a:ext cx="6597185" cy="1368531"/>
            <a:chOff x="1273406" y="3450853"/>
            <a:chExt cx="6597185" cy="1368531"/>
          </a:xfrm>
        </p:grpSpPr>
        <p:sp>
          <p:nvSpPr>
            <p:cNvPr id="4" name="直方体 3">
              <a:extLst>
                <a:ext uri="{FF2B5EF4-FFF2-40B4-BE49-F238E27FC236}">
                  <a16:creationId xmlns:a16="http://schemas.microsoft.com/office/drawing/2014/main" id="{9898E3BE-355C-C644-98E1-5CE46467A9EF}"/>
                </a:ext>
              </a:extLst>
            </p:cNvPr>
            <p:cNvSpPr/>
            <p:nvPr/>
          </p:nvSpPr>
          <p:spPr>
            <a:xfrm>
              <a:off x="1273410" y="3450853"/>
              <a:ext cx="6597181" cy="1368531"/>
            </a:xfrm>
            <a:prstGeom prst="cube">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A4C866C9-0BC2-254C-94B8-3CDC7D3D27EB}"/>
                </a:ext>
              </a:extLst>
            </p:cNvPr>
            <p:cNvSpPr txBox="1"/>
            <p:nvPr/>
          </p:nvSpPr>
          <p:spPr>
            <a:xfrm>
              <a:off x="1273408" y="3899998"/>
              <a:ext cx="2646878"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ブロックチェーン</a:t>
              </a:r>
            </a:p>
          </p:txBody>
        </p:sp>
        <p:sp>
          <p:nvSpPr>
            <p:cNvPr id="11" name="テキスト ボックス 10">
              <a:extLst>
                <a:ext uri="{FF2B5EF4-FFF2-40B4-BE49-F238E27FC236}">
                  <a16:creationId xmlns:a16="http://schemas.microsoft.com/office/drawing/2014/main" id="{8C2EE898-F989-C349-B216-4BFF28E7E5D5}"/>
                </a:ext>
              </a:extLst>
            </p:cNvPr>
            <p:cNvSpPr txBox="1"/>
            <p:nvPr/>
          </p:nvSpPr>
          <p:spPr>
            <a:xfrm>
              <a:off x="1273406" y="4267854"/>
              <a:ext cx="6288901"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価値</a:t>
              </a:r>
              <a:r>
                <a:rPr lang="ja-JP" altLang="en-US" sz="1400">
                  <a:solidFill>
                    <a:schemeClr val="bg1"/>
                  </a:solidFill>
                  <a:latin typeface="Meiryo" panose="020B0604030504040204" pitchFamily="34" charset="-128"/>
                  <a:ea typeface="Meiryo" panose="020B0604030504040204" pitchFamily="34" charset="-128"/>
                </a:rPr>
                <a:t>の所在やその交換を参加者が全員で相互に共有・確認するための手順と</a:t>
              </a:r>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それを実現する仕組み</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8B9AA91E-35E4-EF4B-A68B-89BCE95F57E0}"/>
                </a:ext>
              </a:extLst>
            </p:cNvPr>
            <p:cNvSpPr txBox="1"/>
            <p:nvPr/>
          </p:nvSpPr>
          <p:spPr>
            <a:xfrm>
              <a:off x="4119874" y="3941088"/>
              <a:ext cx="3344185" cy="276999"/>
            </a:xfrm>
            <a:prstGeom prst="rect">
              <a:avLst/>
            </a:prstGeom>
            <a:noFill/>
          </p:spPr>
          <p:txBody>
            <a:bodyPr wrap="none" rtlCol="0">
              <a:spAutoFit/>
            </a:bodyPr>
            <a:lstStyle/>
            <a:p>
              <a:r>
                <a:rPr kumimoji="1" lang="en-US" altLang="ja-JP" sz="1200" dirty="0">
                  <a:solidFill>
                    <a:schemeClr val="bg1"/>
                  </a:solidFill>
                  <a:latin typeface="Meiryo" panose="020B0604030504040204" pitchFamily="34" charset="-128"/>
                  <a:ea typeface="Meiryo" panose="020B0604030504040204" pitchFamily="34" charset="-128"/>
                </a:rPr>
                <a:t>Ethereum</a:t>
              </a:r>
              <a:r>
                <a:rPr kumimoji="1" lang="ja-JP" altLang="en-US" sz="1200">
                  <a:solidFill>
                    <a:schemeClr val="bg1"/>
                  </a:solidFill>
                  <a:latin typeface="Meiryo" panose="020B0604030504040204" pitchFamily="34" charset="-128"/>
                  <a:ea typeface="Meiryo" panose="020B0604030504040204" pitchFamily="34" charset="-128"/>
                </a:rPr>
                <a:t>、</a:t>
              </a:r>
              <a:r>
                <a:rPr kumimoji="1" lang="en-US" altLang="ja-JP" sz="1200" dirty="0">
                  <a:solidFill>
                    <a:schemeClr val="bg1"/>
                  </a:solidFill>
                  <a:latin typeface="Meiryo" panose="020B0604030504040204" pitchFamily="34" charset="-128"/>
                  <a:ea typeface="Meiryo" panose="020B0604030504040204" pitchFamily="34" charset="-128"/>
                </a:rPr>
                <a:t>Hyperledger</a:t>
              </a:r>
              <a:r>
                <a:rPr lang="ja-JP" altLang="en-US" sz="1200">
                  <a:solidFill>
                    <a:schemeClr val="bg1"/>
                  </a:solidFill>
                  <a:latin typeface="Meiryo" panose="020B0604030504040204" pitchFamily="34" charset="-128"/>
                  <a:ea typeface="Meiryo" panose="020B0604030504040204" pitchFamily="34" charset="-128"/>
                </a:rPr>
                <a:t>、</a:t>
              </a:r>
              <a:r>
                <a:rPr lang="en-US" altLang="ja-JP" sz="1200" dirty="0">
                  <a:solidFill>
                    <a:schemeClr val="bg1"/>
                  </a:solidFill>
                  <a:latin typeface="Meiryo" panose="020B0604030504040204" pitchFamily="34" charset="-128"/>
                  <a:ea typeface="Meiryo" panose="020B0604030504040204" pitchFamily="34" charset="-128"/>
                </a:rPr>
                <a:t>Bitcoin Core</a:t>
              </a:r>
              <a:r>
                <a:rPr lang="ja-JP" altLang="en-US" sz="1200">
                  <a:solidFill>
                    <a:schemeClr val="bg1"/>
                  </a:solidFill>
                  <a:latin typeface="Meiryo" panose="020B0604030504040204" pitchFamily="34" charset="-128"/>
                  <a:ea typeface="Meiryo" panose="020B0604030504040204" pitchFamily="34" charset="-128"/>
                </a:rPr>
                <a:t>など</a:t>
              </a:r>
              <a:endParaRPr kumimoji="1" lang="ja-JP" altLang="en-US" sz="1200">
                <a:solidFill>
                  <a:schemeClr val="bg1"/>
                </a:solidFill>
                <a:latin typeface="Meiryo" panose="020B0604030504040204" pitchFamily="34" charset="-128"/>
                <a:ea typeface="Meiryo" panose="020B0604030504040204" pitchFamily="34" charset="-128"/>
              </a:endParaRPr>
            </a:p>
          </p:txBody>
        </p:sp>
      </p:grpSp>
      <p:grpSp>
        <p:nvGrpSpPr>
          <p:cNvPr id="23" name="グループ化 22">
            <a:extLst>
              <a:ext uri="{FF2B5EF4-FFF2-40B4-BE49-F238E27FC236}">
                <a16:creationId xmlns:a16="http://schemas.microsoft.com/office/drawing/2014/main" id="{A17EB142-F0B7-1E47-81FD-8D654D48AE18}"/>
              </a:ext>
            </a:extLst>
          </p:cNvPr>
          <p:cNvGrpSpPr/>
          <p:nvPr/>
        </p:nvGrpSpPr>
        <p:grpSpPr>
          <a:xfrm>
            <a:off x="1273409" y="1388696"/>
            <a:ext cx="6597181" cy="2175037"/>
            <a:chOff x="1273409" y="1388696"/>
            <a:chExt cx="6597181" cy="2175037"/>
          </a:xfrm>
        </p:grpSpPr>
        <p:sp>
          <p:nvSpPr>
            <p:cNvPr id="22" name="正方形/長方形 21">
              <a:extLst>
                <a:ext uri="{FF2B5EF4-FFF2-40B4-BE49-F238E27FC236}">
                  <a16:creationId xmlns:a16="http://schemas.microsoft.com/office/drawing/2014/main" id="{DCA080C2-30EC-6444-B676-77BEDBD346C4}"/>
                </a:ext>
              </a:extLst>
            </p:cNvPr>
            <p:cNvSpPr/>
            <p:nvPr/>
          </p:nvSpPr>
          <p:spPr>
            <a:xfrm>
              <a:off x="1614115" y="1388696"/>
              <a:ext cx="6256474" cy="806506"/>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直方体 4">
              <a:extLst>
                <a:ext uri="{FF2B5EF4-FFF2-40B4-BE49-F238E27FC236}">
                  <a16:creationId xmlns:a16="http://schemas.microsoft.com/office/drawing/2014/main" id="{32FF93EA-E256-5C45-B4EC-E64B893603F9}"/>
                </a:ext>
              </a:extLst>
            </p:cNvPr>
            <p:cNvSpPr/>
            <p:nvPr/>
          </p:nvSpPr>
          <p:spPr>
            <a:xfrm>
              <a:off x="1273409" y="2195202"/>
              <a:ext cx="6597181" cy="1368531"/>
            </a:xfrm>
            <a:prstGeom prst="cube">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DFC78B65-1C21-DC4A-A4C9-1581F956D7D2}"/>
                </a:ext>
              </a:extLst>
            </p:cNvPr>
            <p:cNvSpPr txBox="1"/>
            <p:nvPr/>
          </p:nvSpPr>
          <p:spPr>
            <a:xfrm>
              <a:off x="1319437" y="2644347"/>
              <a:ext cx="2646878"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アプリケーション</a:t>
              </a:r>
            </a:p>
          </p:txBody>
        </p:sp>
        <p:sp>
          <p:nvSpPr>
            <p:cNvPr id="12" name="テキスト ボックス 11">
              <a:extLst>
                <a:ext uri="{FF2B5EF4-FFF2-40B4-BE49-F238E27FC236}">
                  <a16:creationId xmlns:a16="http://schemas.microsoft.com/office/drawing/2014/main" id="{3A08F1AA-F1D8-A349-A589-893D6CCEBA7F}"/>
                </a:ext>
              </a:extLst>
            </p:cNvPr>
            <p:cNvSpPr txBox="1"/>
            <p:nvPr/>
          </p:nvSpPr>
          <p:spPr>
            <a:xfrm>
              <a:off x="1315589" y="3027922"/>
              <a:ext cx="5301451"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暗号化や認証の技術を駆使して</a:t>
              </a:r>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ブロックチェーンの機能をビジネス･プロセスに適用した仕組み</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541B5BBE-D00E-3041-8F14-FDC45F2A68C6}"/>
                </a:ext>
              </a:extLst>
            </p:cNvPr>
            <p:cNvSpPr txBox="1"/>
            <p:nvPr/>
          </p:nvSpPr>
          <p:spPr>
            <a:xfrm>
              <a:off x="4119874" y="2726917"/>
              <a:ext cx="2646878"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仮想通貨、電子投票、送金決済など</a:t>
              </a:r>
            </a:p>
          </p:txBody>
        </p:sp>
        <p:sp>
          <p:nvSpPr>
            <p:cNvPr id="21" name="テキスト ボックス 20">
              <a:extLst>
                <a:ext uri="{FF2B5EF4-FFF2-40B4-BE49-F238E27FC236}">
                  <a16:creationId xmlns:a16="http://schemas.microsoft.com/office/drawing/2014/main" id="{B5BB2C05-8086-3E4D-A7DC-51B21ED4346E}"/>
                </a:ext>
              </a:extLst>
            </p:cNvPr>
            <p:cNvSpPr txBox="1"/>
            <p:nvPr/>
          </p:nvSpPr>
          <p:spPr>
            <a:xfrm>
              <a:off x="1614115" y="1575598"/>
              <a:ext cx="6256474" cy="523220"/>
            </a:xfrm>
            <a:prstGeom prst="rect">
              <a:avLst/>
            </a:prstGeom>
            <a:noFill/>
          </p:spPr>
          <p:txBody>
            <a:bodyPr wrap="square" rtlCol="0">
              <a:spAutoFit/>
            </a:bodyPr>
            <a:lstStyle/>
            <a:p>
              <a:pPr algn="ctr"/>
              <a:r>
                <a:rPr kumimoji="1" lang="ja-JP" altLang="en-US" sz="1400" dirty="0">
                  <a:solidFill>
                    <a:schemeClr val="bg1"/>
                  </a:solidFill>
                  <a:latin typeface="Meiryo" charset="-128"/>
                  <a:ea typeface="Meiryo" charset="-128"/>
                  <a:cs typeface="Meiryo" charset="-128"/>
                </a:rPr>
                <a:t>通貨や不動産、株式やライセンスなど</a:t>
              </a:r>
              <a:r>
                <a:rPr kumimoji="1" lang="ja-JP" altLang="en-US" sz="1400">
                  <a:solidFill>
                    <a:schemeClr val="bg1"/>
                  </a:solidFill>
                  <a:latin typeface="Meiryo" charset="-128"/>
                  <a:ea typeface="Meiryo" charset="-128"/>
                  <a:cs typeface="Meiryo" charset="-128"/>
                </a:rPr>
                <a:t>の価値／資産をインターネット上</a:t>
              </a:r>
              <a:r>
                <a:rPr kumimoji="1" lang="ja-JP" altLang="en-US" sz="1400" dirty="0">
                  <a:solidFill>
                    <a:schemeClr val="bg1"/>
                  </a:solidFill>
                  <a:latin typeface="Meiryo" charset="-128"/>
                  <a:ea typeface="Meiryo" charset="-128"/>
                  <a:cs typeface="Meiryo" charset="-128"/>
                </a:rPr>
                <a:t>で</a:t>
              </a:r>
              <a:endParaRPr kumimoji="1" lang="en-US" altLang="ja-JP" sz="1400" dirty="0">
                <a:solidFill>
                  <a:schemeClr val="bg1"/>
                </a:solidFill>
                <a:latin typeface="Meiryo" charset="-128"/>
                <a:ea typeface="Meiryo" charset="-128"/>
                <a:cs typeface="Meiryo" charset="-128"/>
              </a:endParaRPr>
            </a:p>
            <a:p>
              <a:pPr algn="ctr"/>
              <a:r>
                <a:rPr lang="ja-JP" altLang="en-US" sz="1400" dirty="0">
                  <a:solidFill>
                    <a:schemeClr val="bg1"/>
                  </a:solidFill>
                  <a:latin typeface="Meiryo" charset="-128"/>
                  <a:ea typeface="Meiryo" charset="-128"/>
                  <a:cs typeface="Meiryo" charset="-128"/>
                </a:rPr>
                <a:t>特定の管理者を介することなく</a:t>
              </a:r>
              <a:r>
                <a:rPr lang="ja-JP" altLang="en-US" sz="1400">
                  <a:solidFill>
                    <a:schemeClr val="bg1"/>
                  </a:solidFill>
                  <a:latin typeface="Meiryo" charset="-128"/>
                  <a:ea typeface="Meiryo" charset="-128"/>
                  <a:cs typeface="Meiryo" charset="-128"/>
                </a:rPr>
                <a:t>安全かつ確実に</a:t>
              </a:r>
              <a:r>
                <a:rPr kumimoji="1" lang="ja-JP" altLang="en-US" sz="1400" dirty="0">
                  <a:solidFill>
                    <a:schemeClr val="bg1"/>
                  </a:solidFill>
                  <a:latin typeface="Meiryo" charset="-128"/>
                  <a:ea typeface="Meiryo" charset="-128"/>
                  <a:cs typeface="Meiryo" charset="-128"/>
                </a:rPr>
                <a:t>取引できるよう</a:t>
              </a:r>
              <a:r>
                <a:rPr kumimoji="1" lang="ja-JP" altLang="en-US" sz="1400">
                  <a:solidFill>
                    <a:schemeClr val="bg1"/>
                  </a:solidFill>
                  <a:latin typeface="Meiryo" charset="-128"/>
                  <a:ea typeface="Meiryo" charset="-128"/>
                  <a:cs typeface="Meiryo" charset="-128"/>
                </a:rPr>
                <a:t>にする</a:t>
              </a:r>
              <a:endParaRPr kumimoji="1" lang="ja-JP" altLang="en-US" sz="1400" dirty="0">
                <a:solidFill>
                  <a:schemeClr val="bg1"/>
                </a:solidFill>
                <a:latin typeface="Meiryo" charset="-128"/>
                <a:ea typeface="Meiryo" charset="-128"/>
                <a:cs typeface="Meiryo" charset="-128"/>
              </a:endParaRPr>
            </a:p>
          </p:txBody>
        </p:sp>
      </p:grpSp>
    </p:spTree>
    <p:extLst>
      <p:ext uri="{BB962C8B-B14F-4D97-AF65-F5344CB8AC3E}">
        <p14:creationId xmlns:p14="http://schemas.microsoft.com/office/powerpoint/2010/main" val="74870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008B371B-D234-6C4B-B87E-70ACBE6CC170}"/>
              </a:ext>
            </a:extLst>
          </p:cNvPr>
          <p:cNvGrpSpPr/>
          <p:nvPr/>
        </p:nvGrpSpPr>
        <p:grpSpPr>
          <a:xfrm>
            <a:off x="588395" y="959887"/>
            <a:ext cx="7967209" cy="5577356"/>
            <a:chOff x="588395" y="1174570"/>
            <a:chExt cx="7967209" cy="5577356"/>
          </a:xfrm>
        </p:grpSpPr>
        <p:sp>
          <p:nvSpPr>
            <p:cNvPr id="22" name="テキスト ボックス 21">
              <a:extLst>
                <a:ext uri="{FF2B5EF4-FFF2-40B4-BE49-F238E27FC236}">
                  <a16:creationId xmlns:a16="http://schemas.microsoft.com/office/drawing/2014/main" id="{3AABBC81-5CB4-0845-9DEA-3B17B2F3C8D2}"/>
                </a:ext>
              </a:extLst>
            </p:cNvPr>
            <p:cNvSpPr txBox="1"/>
            <p:nvPr/>
          </p:nvSpPr>
          <p:spPr>
            <a:xfrm>
              <a:off x="588395" y="1654217"/>
              <a:ext cx="3028906" cy="1754326"/>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送金決済</a:t>
              </a:r>
              <a:r>
                <a:rPr kumimoji="1" lang="en-US" altLang="ja-JP" sz="1200" dirty="0">
                  <a:solidFill>
                    <a:srgbClr val="0070C0"/>
                  </a:solidFill>
                  <a:latin typeface="Meiryo" panose="020B0604030504040204" pitchFamily="34" charset="-128"/>
                  <a:ea typeface="Meiryo" panose="020B0604030504040204" pitchFamily="34" charset="-128"/>
                </a:rPr>
                <a:t>	</a:t>
              </a:r>
              <a:r>
                <a:rPr kumimoji="1" lang="ja-JP" altLang="en-US" sz="1200">
                  <a:solidFill>
                    <a:srgbClr val="0070C0"/>
                  </a:solidFill>
                  <a:latin typeface="Meiryo" panose="020B0604030504040204" pitchFamily="34" charset="-128"/>
                  <a:ea typeface="Meiryo" panose="020B0604030504040204" pitchFamily="34" charset="-128"/>
                </a:rPr>
                <a:t>：</a:t>
              </a:r>
              <a:r>
                <a:rPr kumimoji="1" lang="en-US" altLang="ja-JP" sz="1200" dirty="0">
                  <a:solidFill>
                    <a:srgbClr val="0070C0"/>
                  </a:solidFill>
                  <a:latin typeface="Meiryo" panose="020B0604030504040204" pitchFamily="34" charset="-128"/>
                  <a:ea typeface="Meiryo" panose="020B0604030504040204" pitchFamily="34" charset="-128"/>
                  <a:hlinkClick r:id="rId2"/>
                </a:rPr>
                <a:t>Ripple</a:t>
              </a:r>
              <a:endParaRPr kumimoji="1" lang="en-US" altLang="ja-JP" sz="1200" dirty="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著作権管理</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a:t>
              </a:r>
              <a:r>
                <a:rPr lang="en-US" altLang="ja-JP" sz="1200" dirty="0" err="1">
                  <a:solidFill>
                    <a:srgbClr val="0070C0"/>
                  </a:solidFill>
                  <a:latin typeface="Meiryo" panose="020B0604030504040204" pitchFamily="34" charset="-128"/>
                  <a:ea typeface="Meiryo" panose="020B0604030504040204" pitchFamily="34" charset="-128"/>
                  <a:hlinkClick r:id="rId3"/>
                </a:rPr>
                <a:t>Binded</a:t>
              </a:r>
              <a:endParaRPr lang="ja-JP" altLang="en-US" sz="120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第三者証明</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a:t>
              </a:r>
              <a:r>
                <a:rPr lang="en-US" altLang="ja-JP" sz="1200" dirty="0" err="1">
                  <a:solidFill>
                    <a:srgbClr val="0070C0"/>
                  </a:solidFill>
                  <a:latin typeface="Meiryo" panose="020B0604030504040204" pitchFamily="34" charset="-128"/>
                  <a:ea typeface="Meiryo" panose="020B0604030504040204" pitchFamily="34" charset="-128"/>
                  <a:hlinkClick r:id="rId4"/>
                </a:rPr>
                <a:t>Factom</a:t>
              </a:r>
              <a:endParaRPr lang="en-US" altLang="ja-JP" sz="1200" dirty="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電力売買</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a:t>
              </a:r>
              <a:r>
                <a:rPr lang="en-US" altLang="ja-JP" sz="1200" dirty="0" err="1">
                  <a:solidFill>
                    <a:srgbClr val="0070C0"/>
                  </a:solidFill>
                  <a:latin typeface="Meiryo" panose="020B0604030504040204" pitchFamily="34" charset="-128"/>
                  <a:ea typeface="Meiryo" panose="020B0604030504040204" pitchFamily="34" charset="-128"/>
                  <a:hlinkClick r:id="rId5"/>
                </a:rPr>
                <a:t>TransActive</a:t>
              </a:r>
              <a:r>
                <a:rPr lang="en-US" altLang="ja-JP" sz="1200" dirty="0">
                  <a:solidFill>
                    <a:srgbClr val="0070C0"/>
                  </a:solidFill>
                  <a:latin typeface="Meiryo" panose="020B0604030504040204" pitchFamily="34" charset="-128"/>
                  <a:ea typeface="Meiryo" panose="020B0604030504040204" pitchFamily="34" charset="-128"/>
                  <a:hlinkClick r:id="rId5"/>
                </a:rPr>
                <a:t> Grid</a:t>
              </a:r>
              <a:endParaRPr lang="ja-JP" altLang="en-US" sz="120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貿易金融</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a:t>
              </a:r>
              <a:r>
                <a:rPr lang="en-US" altLang="ja-JP" sz="1200" dirty="0">
                  <a:solidFill>
                    <a:srgbClr val="0070C0"/>
                  </a:solidFill>
                  <a:latin typeface="Meiryo" panose="020B0604030504040204" pitchFamily="34" charset="-128"/>
                  <a:ea typeface="Meiryo" panose="020B0604030504040204" pitchFamily="34" charset="-128"/>
                  <a:hlinkClick r:id="rId6"/>
                </a:rPr>
                <a:t>National Trade Platform</a:t>
              </a:r>
              <a:endParaRPr lang="ja-JP" altLang="en-US" sz="120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鑑定書管理</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a:t>
              </a:r>
              <a:r>
                <a:rPr lang="en" altLang="ja-JP" sz="1200" dirty="0">
                  <a:solidFill>
                    <a:srgbClr val="0070C0"/>
                  </a:solidFill>
                  <a:hlinkClick r:id="rId7"/>
                </a:rPr>
                <a:t>Everledger</a:t>
              </a:r>
              <a:endParaRPr lang="ja-JP" altLang="en-US" sz="120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選挙投票</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a:t>
              </a:r>
              <a:r>
                <a:rPr lang="en-US" altLang="ja-JP" sz="1200" dirty="0">
                  <a:solidFill>
                    <a:srgbClr val="0070C0"/>
                  </a:solidFill>
                  <a:latin typeface="Meiryo" panose="020B0604030504040204" pitchFamily="34" charset="-128"/>
                  <a:ea typeface="Meiryo" panose="020B0604030504040204" pitchFamily="34" charset="-128"/>
                  <a:hlinkClick r:id="rId8"/>
                </a:rPr>
                <a:t>Flux</a:t>
              </a:r>
              <a:endParaRPr lang="ja-JP" altLang="en-US" sz="1200">
                <a:solidFill>
                  <a:srgbClr val="0070C0"/>
                </a:solidFill>
                <a:latin typeface="Meiryo" panose="020B0604030504040204" pitchFamily="34" charset="-128"/>
                <a:ea typeface="Meiryo" panose="020B0604030504040204" pitchFamily="34" charset="-128"/>
              </a:endParaRPr>
            </a:p>
            <a:p>
              <a:r>
                <a:rPr lang="ja-JP" altLang="en-US" sz="1200">
                  <a:solidFill>
                    <a:srgbClr val="0070C0"/>
                  </a:solidFill>
                  <a:latin typeface="Meiryo" panose="020B0604030504040204" pitchFamily="34" charset="-128"/>
                  <a:ea typeface="Meiryo" panose="020B0604030504040204" pitchFamily="34" charset="-128"/>
                </a:rPr>
                <a:t>仮想通貨</a:t>
              </a:r>
              <a:r>
                <a:rPr lang="en-US" altLang="ja-JP" sz="1200" dirty="0">
                  <a:solidFill>
                    <a:srgbClr val="0070C0"/>
                  </a:solidFill>
                  <a:latin typeface="Meiryo" panose="020B0604030504040204" pitchFamily="34" charset="-128"/>
                  <a:ea typeface="Meiryo" panose="020B0604030504040204" pitchFamily="34" charset="-128"/>
                </a:rPr>
                <a:t>	</a:t>
              </a:r>
              <a:r>
                <a:rPr lang="ja-JP" altLang="en-US" sz="1200">
                  <a:solidFill>
                    <a:srgbClr val="0070C0"/>
                  </a:solidFill>
                  <a:latin typeface="Meiryo" panose="020B0604030504040204" pitchFamily="34" charset="-128"/>
                  <a:ea typeface="Meiryo" panose="020B0604030504040204" pitchFamily="34" charset="-128"/>
                </a:rPr>
                <a:t>：</a:t>
              </a:r>
              <a:r>
                <a:rPr lang="en-US" altLang="ja-JP" sz="1200" dirty="0">
                  <a:solidFill>
                    <a:srgbClr val="0070C0"/>
                  </a:solidFill>
                  <a:latin typeface="Meiryo" panose="020B0604030504040204" pitchFamily="34" charset="-128"/>
                  <a:ea typeface="Meiryo" panose="020B0604030504040204" pitchFamily="34" charset="-128"/>
                  <a:hlinkClick r:id="rId9"/>
                </a:rPr>
                <a:t>BitCoine</a:t>
              </a:r>
              <a:endParaRPr lang="en-US" altLang="ja-JP" sz="1200" dirty="0">
                <a:solidFill>
                  <a:srgbClr val="0070C0"/>
                </a:solidFill>
                <a:latin typeface="Meiryo" panose="020B0604030504040204" pitchFamily="34" charset="-128"/>
                <a:ea typeface="Meiryo" panose="020B0604030504040204" pitchFamily="34" charset="-128"/>
              </a:endParaRPr>
            </a:p>
            <a:p>
              <a:pPr lvl="2"/>
              <a:r>
                <a:rPr lang="ja-JP" altLang="en-US" sz="1050">
                  <a:solidFill>
                    <a:srgbClr val="0070C0"/>
                  </a:solidFill>
                  <a:latin typeface="Meiryo" panose="020B0604030504040204" pitchFamily="34" charset="-128"/>
                  <a:ea typeface="Meiryo" panose="020B0604030504040204" pitchFamily="34" charset="-128"/>
                </a:rPr>
                <a:t>＊事例（リンクしています）</a:t>
              </a:r>
              <a:endParaRPr lang="en-US" altLang="ja-JP" sz="1050" dirty="0">
                <a:solidFill>
                  <a:srgbClr val="0070C0"/>
                </a:solidFill>
                <a:latin typeface="Meiryo" panose="020B0604030504040204" pitchFamily="34" charset="-128"/>
                <a:ea typeface="Meiryo" panose="020B0604030504040204" pitchFamily="34" charset="-128"/>
              </a:endParaRPr>
            </a:p>
          </p:txBody>
        </p:sp>
        <p:sp>
          <p:nvSpPr>
            <p:cNvPr id="30" name="左中かっこ 29">
              <a:extLst>
                <a:ext uri="{FF2B5EF4-FFF2-40B4-BE49-F238E27FC236}">
                  <a16:creationId xmlns:a16="http://schemas.microsoft.com/office/drawing/2014/main" id="{A6BD1DD4-2F81-224A-82FD-C513AF41A678}"/>
                </a:ext>
              </a:extLst>
            </p:cNvPr>
            <p:cNvSpPr/>
            <p:nvPr/>
          </p:nvSpPr>
          <p:spPr>
            <a:xfrm>
              <a:off x="3667406" y="1174570"/>
              <a:ext cx="247914" cy="3468994"/>
            </a:xfrm>
            <a:prstGeom prst="leftBrace">
              <a:avLst>
                <a:gd name="adj1" fmla="val 8333"/>
                <a:gd name="adj2" fmla="val 39456"/>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 name="角丸四角形 6">
              <a:extLst>
                <a:ext uri="{FF2B5EF4-FFF2-40B4-BE49-F238E27FC236}">
                  <a16:creationId xmlns:a16="http://schemas.microsoft.com/office/drawing/2014/main" id="{BE46CC8C-72C3-7544-AD6A-3ADDA9A69A12}"/>
                </a:ext>
              </a:extLst>
            </p:cNvPr>
            <p:cNvSpPr/>
            <p:nvPr/>
          </p:nvSpPr>
          <p:spPr>
            <a:xfrm>
              <a:off x="3999508" y="1174570"/>
              <a:ext cx="4556096" cy="3476943"/>
            </a:xfrm>
            <a:prstGeom prst="roundRect">
              <a:avLst>
                <a:gd name="adj" fmla="val 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角丸四角形 8">
              <a:extLst>
                <a:ext uri="{FF2B5EF4-FFF2-40B4-BE49-F238E27FC236}">
                  <a16:creationId xmlns:a16="http://schemas.microsoft.com/office/drawing/2014/main" id="{DAA4024D-66A4-6742-A89E-5BD06CEF81E8}"/>
                </a:ext>
              </a:extLst>
            </p:cNvPr>
            <p:cNvSpPr/>
            <p:nvPr/>
          </p:nvSpPr>
          <p:spPr>
            <a:xfrm>
              <a:off x="3999508" y="4651513"/>
              <a:ext cx="4556096" cy="1304014"/>
            </a:xfrm>
            <a:prstGeom prst="roundRect">
              <a:avLst>
                <a:gd name="adj" fmla="val 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ブロックチェーン</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1B902DD0-342D-5A4C-96E3-954A72D1717F}"/>
                </a:ext>
              </a:extLst>
            </p:cNvPr>
            <p:cNvSpPr txBox="1"/>
            <p:nvPr/>
          </p:nvSpPr>
          <p:spPr>
            <a:xfrm>
              <a:off x="4492487" y="1828892"/>
              <a:ext cx="121058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送金決済</a:t>
              </a:r>
            </a:p>
          </p:txBody>
        </p:sp>
        <p:sp>
          <p:nvSpPr>
            <p:cNvPr id="11" name="テキスト ボックス 10">
              <a:extLst>
                <a:ext uri="{FF2B5EF4-FFF2-40B4-BE49-F238E27FC236}">
                  <a16:creationId xmlns:a16="http://schemas.microsoft.com/office/drawing/2014/main" id="{9C4A48E7-F812-6648-A3E5-8A5D996E106F}"/>
                </a:ext>
              </a:extLst>
            </p:cNvPr>
            <p:cNvSpPr txBox="1"/>
            <p:nvPr/>
          </p:nvSpPr>
          <p:spPr>
            <a:xfrm>
              <a:off x="4492487" y="3710990"/>
              <a:ext cx="121058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仮想通貨</a:t>
              </a:r>
            </a:p>
          </p:txBody>
        </p:sp>
        <p:sp>
          <p:nvSpPr>
            <p:cNvPr id="12" name="テキスト ボックス 11">
              <a:extLst>
                <a:ext uri="{FF2B5EF4-FFF2-40B4-BE49-F238E27FC236}">
                  <a16:creationId xmlns:a16="http://schemas.microsoft.com/office/drawing/2014/main" id="{A9E85550-A4DE-A149-B0E0-8737830DD0E0}"/>
                </a:ext>
              </a:extLst>
            </p:cNvPr>
            <p:cNvSpPr txBox="1"/>
            <p:nvPr/>
          </p:nvSpPr>
          <p:spPr>
            <a:xfrm>
              <a:off x="6860038" y="1810584"/>
              <a:ext cx="121058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電力売買</a:t>
              </a:r>
            </a:p>
          </p:txBody>
        </p:sp>
        <p:sp>
          <p:nvSpPr>
            <p:cNvPr id="13" name="テキスト ボックス 12">
              <a:extLst>
                <a:ext uri="{FF2B5EF4-FFF2-40B4-BE49-F238E27FC236}">
                  <a16:creationId xmlns:a16="http://schemas.microsoft.com/office/drawing/2014/main" id="{118F017C-A6EA-B04F-BE1B-FC53A6705E60}"/>
                </a:ext>
              </a:extLst>
            </p:cNvPr>
            <p:cNvSpPr txBox="1"/>
            <p:nvPr/>
          </p:nvSpPr>
          <p:spPr>
            <a:xfrm>
              <a:off x="6860038" y="3696540"/>
              <a:ext cx="121058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選挙投票</a:t>
              </a:r>
            </a:p>
          </p:txBody>
        </p:sp>
        <p:sp>
          <p:nvSpPr>
            <p:cNvPr id="14" name="テキスト ボックス 13">
              <a:extLst>
                <a:ext uri="{FF2B5EF4-FFF2-40B4-BE49-F238E27FC236}">
                  <a16:creationId xmlns:a16="http://schemas.microsoft.com/office/drawing/2014/main" id="{55A488AB-7A3D-F34E-AF3A-C1FEEBF9EE2A}"/>
                </a:ext>
              </a:extLst>
            </p:cNvPr>
            <p:cNvSpPr txBox="1"/>
            <p:nvPr/>
          </p:nvSpPr>
          <p:spPr>
            <a:xfrm>
              <a:off x="4492487" y="3083624"/>
              <a:ext cx="146706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第三者証明</a:t>
              </a:r>
            </a:p>
          </p:txBody>
        </p:sp>
        <p:sp>
          <p:nvSpPr>
            <p:cNvPr id="16" name="テキスト ボックス 15">
              <a:extLst>
                <a:ext uri="{FF2B5EF4-FFF2-40B4-BE49-F238E27FC236}">
                  <a16:creationId xmlns:a16="http://schemas.microsoft.com/office/drawing/2014/main" id="{EDE3C62D-D51B-EB40-BD83-D41DA7887C8F}"/>
                </a:ext>
              </a:extLst>
            </p:cNvPr>
            <p:cNvSpPr txBox="1"/>
            <p:nvPr/>
          </p:nvSpPr>
          <p:spPr>
            <a:xfrm>
              <a:off x="6860038" y="2441808"/>
              <a:ext cx="121058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貿易金融</a:t>
              </a:r>
            </a:p>
          </p:txBody>
        </p:sp>
        <p:sp>
          <p:nvSpPr>
            <p:cNvPr id="17" name="テキスト ボックス 16">
              <a:extLst>
                <a:ext uri="{FF2B5EF4-FFF2-40B4-BE49-F238E27FC236}">
                  <a16:creationId xmlns:a16="http://schemas.microsoft.com/office/drawing/2014/main" id="{97F9CB0D-AF35-9E49-AA00-6910B1894667}"/>
                </a:ext>
              </a:extLst>
            </p:cNvPr>
            <p:cNvSpPr txBox="1"/>
            <p:nvPr/>
          </p:nvSpPr>
          <p:spPr>
            <a:xfrm>
              <a:off x="4492487" y="2456258"/>
              <a:ext cx="146706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著作権管理</a:t>
              </a:r>
            </a:p>
          </p:txBody>
        </p:sp>
        <p:sp>
          <p:nvSpPr>
            <p:cNvPr id="18" name="テキスト ボックス 17">
              <a:extLst>
                <a:ext uri="{FF2B5EF4-FFF2-40B4-BE49-F238E27FC236}">
                  <a16:creationId xmlns:a16="http://schemas.microsoft.com/office/drawing/2014/main" id="{52880307-4473-374A-98DB-D399335A8C70}"/>
                </a:ext>
              </a:extLst>
            </p:cNvPr>
            <p:cNvSpPr txBox="1"/>
            <p:nvPr/>
          </p:nvSpPr>
          <p:spPr>
            <a:xfrm>
              <a:off x="6603558" y="3069174"/>
              <a:ext cx="1467068"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鑑定書管理</a:t>
              </a:r>
            </a:p>
          </p:txBody>
        </p:sp>
        <p:sp>
          <p:nvSpPr>
            <p:cNvPr id="21" name="テキスト ボックス 20">
              <a:extLst>
                <a:ext uri="{FF2B5EF4-FFF2-40B4-BE49-F238E27FC236}">
                  <a16:creationId xmlns:a16="http://schemas.microsoft.com/office/drawing/2014/main" id="{10888473-F846-F54C-8F4D-A095A86769A6}"/>
                </a:ext>
              </a:extLst>
            </p:cNvPr>
            <p:cNvSpPr txBox="1"/>
            <p:nvPr/>
          </p:nvSpPr>
          <p:spPr>
            <a:xfrm>
              <a:off x="4704849" y="6013262"/>
              <a:ext cx="3145412" cy="738664"/>
            </a:xfrm>
            <a:prstGeom prst="rect">
              <a:avLst/>
            </a:prstGeom>
            <a:noFill/>
          </p:spPr>
          <p:txBody>
            <a:bodyPr wrap="none" rtlCol="0">
              <a:spAutoFit/>
            </a:bodyPr>
            <a:lstStyle/>
            <a:p>
              <a:pPr algn="ctr"/>
              <a:r>
                <a:rPr kumimoji="1" lang="ja-JP" altLang="en-US" sz="1400">
                  <a:solidFill>
                    <a:schemeClr val="accent6">
                      <a:lumMod val="75000"/>
                    </a:schemeClr>
                  </a:solidFill>
                </a:rPr>
                <a:t>様々な取引や価値交換における</a:t>
              </a:r>
              <a:endParaRPr kumimoji="1" lang="en-US" altLang="ja-JP" sz="1400" dirty="0">
                <a:solidFill>
                  <a:schemeClr val="accent6">
                    <a:lumMod val="75000"/>
                  </a:schemeClr>
                </a:solidFill>
              </a:endParaRPr>
            </a:p>
            <a:p>
              <a:pPr algn="ctr"/>
              <a:r>
                <a:rPr kumimoji="1" lang="ja-JP" altLang="en-US" sz="1400">
                  <a:solidFill>
                    <a:schemeClr val="accent6">
                      <a:lumMod val="75000"/>
                    </a:schemeClr>
                  </a:solidFill>
                </a:rPr>
                <a:t>信頼性を確保するための汎用的な技術</a:t>
              </a:r>
              <a:endParaRPr kumimoji="1" lang="en-US" altLang="ja-JP" sz="1400" dirty="0">
                <a:solidFill>
                  <a:schemeClr val="accent6">
                    <a:lumMod val="75000"/>
                  </a:schemeClr>
                </a:solidFill>
              </a:endParaRPr>
            </a:p>
            <a:p>
              <a:pPr algn="ctr"/>
              <a:r>
                <a:rPr lang="en-US" altLang="ja-JP" sz="1400" b="1" dirty="0">
                  <a:solidFill>
                    <a:schemeClr val="accent6">
                      <a:lumMod val="75000"/>
                    </a:schemeClr>
                  </a:solidFill>
                </a:rPr>
                <a:t>〜</a:t>
              </a:r>
              <a:r>
                <a:rPr lang="ja-JP" altLang="en-US" sz="1400" b="1">
                  <a:solidFill>
                    <a:schemeClr val="accent6">
                      <a:lumMod val="75000"/>
                    </a:schemeClr>
                  </a:solidFill>
                </a:rPr>
                <a:t>現</a:t>
              </a:r>
              <a:r>
                <a:rPr lang="en-US" altLang="ja-JP" sz="1400" b="1" dirty="0">
                  <a:solidFill>
                    <a:schemeClr val="accent6">
                      <a:lumMod val="75000"/>
                    </a:schemeClr>
                  </a:solidFill>
                </a:rPr>
                <a:t> </a:t>
              </a:r>
              <a:r>
                <a:rPr lang="ja-JP" altLang="en-US" sz="1400" b="1">
                  <a:solidFill>
                    <a:schemeClr val="accent6">
                      <a:lumMod val="75000"/>
                    </a:schemeClr>
                  </a:solidFill>
                </a:rPr>
                <a:t>在</a:t>
              </a:r>
              <a:endParaRPr kumimoji="1" lang="ja-JP" altLang="en-US" sz="1400" b="1">
                <a:solidFill>
                  <a:schemeClr val="accent6">
                    <a:lumMod val="75000"/>
                  </a:schemeClr>
                </a:solidFill>
              </a:endParaRPr>
            </a:p>
          </p:txBody>
        </p:sp>
      </p:grpSp>
      <p:sp>
        <p:nvSpPr>
          <p:cNvPr id="2" name="タイトル 1">
            <a:extLst>
              <a:ext uri="{FF2B5EF4-FFF2-40B4-BE49-F238E27FC236}">
                <a16:creationId xmlns:a16="http://schemas.microsoft.com/office/drawing/2014/main" id="{0E9DA69A-5780-1848-92CF-28AF08ABA89B}"/>
              </a:ext>
            </a:extLst>
          </p:cNvPr>
          <p:cNvSpPr>
            <a:spLocks noGrp="1"/>
          </p:cNvSpPr>
          <p:nvPr>
            <p:ph type="title"/>
          </p:nvPr>
        </p:nvSpPr>
        <p:spPr/>
        <p:txBody>
          <a:bodyPr/>
          <a:lstStyle/>
          <a:p>
            <a:r>
              <a:rPr kumimoji="1" lang="ja-JP" altLang="en-US"/>
              <a:t>ブロックチェーンの適用範囲の拡大</a:t>
            </a:r>
          </a:p>
        </p:txBody>
      </p:sp>
      <p:sp>
        <p:nvSpPr>
          <p:cNvPr id="3" name="スライド番号プレースホルダー 2">
            <a:extLst>
              <a:ext uri="{FF2B5EF4-FFF2-40B4-BE49-F238E27FC236}">
                <a16:creationId xmlns:a16="http://schemas.microsoft.com/office/drawing/2014/main" id="{2E2B9883-2B37-D94A-B523-874B7556EDFD}"/>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203</a:t>
            </a:fld>
            <a:endParaRPr kumimoji="1" lang="ja-JP" altLang="en-US"/>
          </a:p>
        </p:txBody>
      </p:sp>
      <p:sp>
        <p:nvSpPr>
          <p:cNvPr id="19" name="三角形 18">
            <a:extLst>
              <a:ext uri="{FF2B5EF4-FFF2-40B4-BE49-F238E27FC236}">
                <a16:creationId xmlns:a16="http://schemas.microsoft.com/office/drawing/2014/main" id="{C9EEDA92-12E7-0E40-BB08-1E7E21E075C0}"/>
              </a:ext>
            </a:extLst>
          </p:cNvPr>
          <p:cNvSpPr/>
          <p:nvPr/>
        </p:nvSpPr>
        <p:spPr>
          <a:xfrm rot="5400000">
            <a:off x="3289720" y="3122748"/>
            <a:ext cx="755373" cy="1856892"/>
          </a:xfrm>
          <a:custGeom>
            <a:avLst/>
            <a:gdLst>
              <a:gd name="connsiteX0" fmla="*/ 0 w 572495"/>
              <a:gd name="connsiteY0" fmla="*/ 1753525 h 1753525"/>
              <a:gd name="connsiteX1" fmla="*/ 302151 w 572495"/>
              <a:gd name="connsiteY1" fmla="*/ 0 h 1753525"/>
              <a:gd name="connsiteX2" fmla="*/ 572495 w 572495"/>
              <a:gd name="connsiteY2" fmla="*/ 1753525 h 1753525"/>
              <a:gd name="connsiteX3" fmla="*/ 0 w 572495"/>
              <a:gd name="connsiteY3" fmla="*/ 1753525 h 1753525"/>
              <a:gd name="connsiteX0" fmla="*/ 182878 w 755373"/>
              <a:gd name="connsiteY0" fmla="*/ 1856892 h 1856892"/>
              <a:gd name="connsiteX1" fmla="*/ 0 w 755373"/>
              <a:gd name="connsiteY1" fmla="*/ 0 h 1856892"/>
              <a:gd name="connsiteX2" fmla="*/ 755373 w 755373"/>
              <a:gd name="connsiteY2" fmla="*/ 1856892 h 1856892"/>
              <a:gd name="connsiteX3" fmla="*/ 182878 w 755373"/>
              <a:gd name="connsiteY3" fmla="*/ 1856892 h 1856892"/>
            </a:gdLst>
            <a:ahLst/>
            <a:cxnLst>
              <a:cxn ang="0">
                <a:pos x="connsiteX0" y="connsiteY0"/>
              </a:cxn>
              <a:cxn ang="0">
                <a:pos x="connsiteX1" y="connsiteY1"/>
              </a:cxn>
              <a:cxn ang="0">
                <a:pos x="connsiteX2" y="connsiteY2"/>
              </a:cxn>
              <a:cxn ang="0">
                <a:pos x="connsiteX3" y="connsiteY3"/>
              </a:cxn>
            </a:cxnLst>
            <a:rect l="l" t="t" r="r" b="b"/>
            <a:pathLst>
              <a:path w="755373" h="1856892">
                <a:moveTo>
                  <a:pt x="182878" y="1856892"/>
                </a:moveTo>
                <a:lnTo>
                  <a:pt x="0" y="0"/>
                </a:lnTo>
                <a:lnTo>
                  <a:pt x="755373" y="1856892"/>
                </a:lnTo>
                <a:lnTo>
                  <a:pt x="182878" y="1856892"/>
                </a:lnTo>
                <a:close/>
              </a:path>
            </a:pathLst>
          </a:cu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角丸四角形 3">
            <a:extLst>
              <a:ext uri="{FF2B5EF4-FFF2-40B4-BE49-F238E27FC236}">
                <a16:creationId xmlns:a16="http://schemas.microsoft.com/office/drawing/2014/main" id="{E20D0341-9FF0-D444-8C0E-610B25AC4FA9}"/>
              </a:ext>
            </a:extLst>
          </p:cNvPr>
          <p:cNvSpPr/>
          <p:nvPr/>
        </p:nvSpPr>
        <p:spPr>
          <a:xfrm>
            <a:off x="588396" y="3856385"/>
            <a:ext cx="2138901" cy="580446"/>
          </a:xfrm>
          <a:prstGeom prst="roundRect">
            <a:avLst>
              <a:gd name="adj" fmla="val 0"/>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角丸四角形 4">
            <a:extLst>
              <a:ext uri="{FF2B5EF4-FFF2-40B4-BE49-F238E27FC236}">
                <a16:creationId xmlns:a16="http://schemas.microsoft.com/office/drawing/2014/main" id="{4A035955-E0FE-B840-9CE3-8BADB5FF218E}"/>
              </a:ext>
            </a:extLst>
          </p:cNvPr>
          <p:cNvSpPr/>
          <p:nvPr/>
        </p:nvSpPr>
        <p:spPr>
          <a:xfrm>
            <a:off x="588395" y="4436830"/>
            <a:ext cx="2138901" cy="485030"/>
          </a:xfrm>
          <a:prstGeom prst="roundRect">
            <a:avLst>
              <a:gd name="adj" fmla="val 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ブロックチェーン</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テキスト ボックス 5">
            <a:extLst>
              <a:ext uri="{FF2B5EF4-FFF2-40B4-BE49-F238E27FC236}">
                <a16:creationId xmlns:a16="http://schemas.microsoft.com/office/drawing/2014/main" id="{226E9163-6212-7748-8178-FF5F21785196}"/>
              </a:ext>
            </a:extLst>
          </p:cNvPr>
          <p:cNvSpPr txBox="1"/>
          <p:nvPr/>
        </p:nvSpPr>
        <p:spPr>
          <a:xfrm>
            <a:off x="1026903" y="3913609"/>
            <a:ext cx="1261884"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ビットコイン</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en-US" altLang="ja-JP" sz="1400" dirty="0">
                <a:solidFill>
                  <a:schemeClr val="bg1"/>
                </a:solidFill>
                <a:latin typeface="Meiryo" panose="020B0604030504040204" pitchFamily="34" charset="-128"/>
                <a:ea typeface="Meiryo" panose="020B0604030504040204" pitchFamily="34" charset="-128"/>
              </a:rPr>
              <a:t>Bit Coin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C875D944-380E-E547-BA0B-7AAD9473DE07}"/>
              </a:ext>
            </a:extLst>
          </p:cNvPr>
          <p:cNvSpPr txBox="1"/>
          <p:nvPr/>
        </p:nvSpPr>
        <p:spPr>
          <a:xfrm>
            <a:off x="435397" y="5217624"/>
            <a:ext cx="2444900" cy="738664"/>
          </a:xfrm>
          <a:prstGeom prst="rect">
            <a:avLst/>
          </a:prstGeom>
          <a:noFill/>
        </p:spPr>
        <p:txBody>
          <a:bodyPr wrap="none" rtlCol="0">
            <a:spAutoFit/>
          </a:bodyPr>
          <a:lstStyle/>
          <a:p>
            <a:pPr algn="ctr"/>
            <a:r>
              <a:rPr kumimoji="1" lang="ja-JP" altLang="en-US" sz="1400">
                <a:solidFill>
                  <a:schemeClr val="accent6"/>
                </a:solidFill>
              </a:rPr>
              <a:t>ビットコインにおける取引の</a:t>
            </a:r>
            <a:endParaRPr kumimoji="1" lang="en-US" altLang="ja-JP" sz="1400" dirty="0">
              <a:solidFill>
                <a:schemeClr val="accent6"/>
              </a:solidFill>
            </a:endParaRPr>
          </a:p>
          <a:p>
            <a:pPr algn="ctr"/>
            <a:r>
              <a:rPr kumimoji="1" lang="ja-JP" altLang="en-US" sz="1400">
                <a:solidFill>
                  <a:schemeClr val="accent6"/>
                </a:solidFill>
              </a:rPr>
              <a:t>信頼性を実現するための技術</a:t>
            </a:r>
            <a:endParaRPr kumimoji="1" lang="en-US" altLang="ja-JP" sz="1400" dirty="0">
              <a:solidFill>
                <a:schemeClr val="accent6"/>
              </a:solidFill>
            </a:endParaRPr>
          </a:p>
          <a:p>
            <a:pPr algn="ctr"/>
            <a:r>
              <a:rPr lang="en-US" altLang="ja-JP" sz="1400" b="1" dirty="0">
                <a:solidFill>
                  <a:schemeClr val="accent6"/>
                </a:solidFill>
              </a:rPr>
              <a:t>2008</a:t>
            </a:r>
            <a:r>
              <a:rPr lang="ja-JP" altLang="en-US" sz="1400" b="1">
                <a:solidFill>
                  <a:schemeClr val="accent6"/>
                </a:solidFill>
              </a:rPr>
              <a:t>年</a:t>
            </a:r>
            <a:r>
              <a:rPr lang="en-US" altLang="ja-JP" sz="1400" b="1" dirty="0">
                <a:solidFill>
                  <a:schemeClr val="accent6"/>
                </a:solidFill>
              </a:rPr>
              <a:t>〜</a:t>
            </a:r>
            <a:endParaRPr kumimoji="1" lang="en-US" altLang="ja-JP" sz="1400" b="1" dirty="0">
              <a:solidFill>
                <a:schemeClr val="accent6"/>
              </a:solidFill>
            </a:endParaRPr>
          </a:p>
        </p:txBody>
      </p:sp>
    </p:spTree>
    <p:extLst>
      <p:ext uri="{BB962C8B-B14F-4D97-AF65-F5344CB8AC3E}">
        <p14:creationId xmlns:p14="http://schemas.microsoft.com/office/powerpoint/2010/main" val="245143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片側の 2 つの角を切り取った四角形 28"/>
          <p:cNvSpPr/>
          <p:nvPr/>
        </p:nvSpPr>
        <p:spPr>
          <a:xfrm>
            <a:off x="5619742" y="1457739"/>
            <a:ext cx="3134350" cy="5067605"/>
          </a:xfrm>
          <a:prstGeom prst="snip2SameRect">
            <a:avLst>
              <a:gd name="adj1" fmla="val 0"/>
              <a:gd name="adj2" fmla="val 0"/>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スマート・コントラクト</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204</a:t>
            </a:fld>
            <a:endParaRPr kumimoji="1" lang="ja-JP" altLang="en-US"/>
          </a:p>
        </p:txBody>
      </p:sp>
      <p:grpSp>
        <p:nvGrpSpPr>
          <p:cNvPr id="15" name="図形グループ 14"/>
          <p:cNvGrpSpPr/>
          <p:nvPr/>
        </p:nvGrpSpPr>
        <p:grpSpPr>
          <a:xfrm>
            <a:off x="6086374" y="2341617"/>
            <a:ext cx="2199172" cy="2801743"/>
            <a:chOff x="-1908720" y="1124744"/>
            <a:chExt cx="2664296" cy="3654583"/>
          </a:xfrm>
        </p:grpSpPr>
        <p:grpSp>
          <p:nvGrpSpPr>
            <p:cNvPr id="77" name="図形グループ 76"/>
            <p:cNvGrpSpPr/>
            <p:nvPr/>
          </p:nvGrpSpPr>
          <p:grpSpPr>
            <a:xfrm>
              <a:off x="-1908720" y="1124744"/>
              <a:ext cx="2664296" cy="3654583"/>
              <a:chOff x="5496643" y="1700808"/>
              <a:chExt cx="1314326" cy="1593521"/>
            </a:xfrm>
          </p:grpSpPr>
          <p:grpSp>
            <p:nvGrpSpPr>
              <p:cNvPr id="40" name="図形グループ 39"/>
              <p:cNvGrpSpPr/>
              <p:nvPr/>
            </p:nvGrpSpPr>
            <p:grpSpPr>
              <a:xfrm flipH="1">
                <a:off x="6012160" y="1700808"/>
                <a:ext cx="144016" cy="272752"/>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3" name="図形グループ 42"/>
              <p:cNvGrpSpPr/>
              <p:nvPr/>
            </p:nvGrpSpPr>
            <p:grpSpPr>
              <a:xfrm flipH="1">
                <a:off x="5499726" y="2168917"/>
                <a:ext cx="144016" cy="272752"/>
                <a:chOff x="1946324" y="4125162"/>
                <a:chExt cx="969964" cy="2007872"/>
              </a:xfrm>
            </p:grpSpPr>
            <p:sp>
              <p:nvSpPr>
                <p:cNvPr id="44" name="円/楕円 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論理積ゲート 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6" name="図形グループ 45"/>
              <p:cNvGrpSpPr/>
              <p:nvPr/>
            </p:nvGrpSpPr>
            <p:grpSpPr>
              <a:xfrm flipH="1">
                <a:off x="5714839" y="2877328"/>
                <a:ext cx="144016" cy="272752"/>
                <a:chOff x="1946324" y="4125162"/>
                <a:chExt cx="969964" cy="2007872"/>
              </a:xfrm>
            </p:grpSpPr>
            <p:sp>
              <p:nvSpPr>
                <p:cNvPr id="47" name="円/楕円 46"/>
                <p:cNvSpPr/>
                <p:nvPr/>
              </p:nvSpPr>
              <p:spPr>
                <a:xfrm>
                  <a:off x="1946324" y="4125162"/>
                  <a:ext cx="969962" cy="920750"/>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フローチャート: 論理積ゲート 47"/>
                <p:cNvSpPr/>
                <p:nvPr/>
              </p:nvSpPr>
              <p:spPr>
                <a:xfrm rot="16200000">
                  <a:off x="1887746" y="5104491"/>
                  <a:ext cx="1087122" cy="969963"/>
                </a:xfrm>
                <a:prstGeom prst="flowChartDelay">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9" name="図形グループ 48"/>
              <p:cNvGrpSpPr/>
              <p:nvPr/>
            </p:nvGrpSpPr>
            <p:grpSpPr>
              <a:xfrm flipH="1">
                <a:off x="6298055" y="2877328"/>
                <a:ext cx="144016" cy="272752"/>
                <a:chOff x="1946324" y="4125162"/>
                <a:chExt cx="969964" cy="2007872"/>
              </a:xfrm>
            </p:grpSpPr>
            <p:sp>
              <p:nvSpPr>
                <p:cNvPr id="50" name="円/楕円 49"/>
                <p:cNvSpPr/>
                <p:nvPr/>
              </p:nvSpPr>
              <p:spPr>
                <a:xfrm>
                  <a:off x="1946324" y="4125162"/>
                  <a:ext cx="969962" cy="92075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フローチャート: 論理積ゲート 50"/>
                <p:cNvSpPr/>
                <p:nvPr/>
              </p:nvSpPr>
              <p:spPr>
                <a:xfrm rot="16200000">
                  <a:off x="1887746" y="5104491"/>
                  <a:ext cx="1087122" cy="969963"/>
                </a:xfrm>
                <a:prstGeom prst="flowChartDela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2" name="図形グループ 51"/>
              <p:cNvGrpSpPr/>
              <p:nvPr/>
            </p:nvGrpSpPr>
            <p:grpSpPr>
              <a:xfrm flipH="1">
                <a:off x="6511942" y="2173745"/>
                <a:ext cx="144016" cy="272752"/>
                <a:chOff x="1946324" y="4125162"/>
                <a:chExt cx="969964" cy="2007872"/>
              </a:xfrm>
            </p:grpSpPr>
            <p:sp>
              <p:nvSpPr>
                <p:cNvPr id="53" name="円/楕円 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フローチャート: 論理積ゲート 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55" name="直線コネクタ 54"/>
              <p:cNvCxnSpPr/>
              <p:nvPr/>
            </p:nvCxnSpPr>
            <p:spPr>
              <a:xfrm flipH="1">
                <a:off x="5786847" y="1973560"/>
                <a:ext cx="297321"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6" name="直線コネクタ 55"/>
              <p:cNvCxnSpPr/>
              <p:nvPr/>
            </p:nvCxnSpPr>
            <p:spPr>
              <a:xfrm flipV="1">
                <a:off x="5643742" y="1973560"/>
                <a:ext cx="440426" cy="394271"/>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直線コネクタ 56"/>
              <p:cNvCxnSpPr/>
              <p:nvPr/>
            </p:nvCxnSpPr>
            <p:spPr>
              <a:xfrm>
                <a:off x="5643742" y="2367831"/>
                <a:ext cx="868200" cy="482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直線コネクタ 57"/>
              <p:cNvCxnSpPr/>
              <p:nvPr/>
            </p:nvCxnSpPr>
            <p:spPr>
              <a:xfrm>
                <a:off x="6084168" y="1973560"/>
                <a:ext cx="285895" cy="90376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直線コネクタ 58"/>
              <p:cNvCxnSpPr/>
              <p:nvPr/>
            </p:nvCxnSpPr>
            <p:spPr>
              <a:xfrm>
                <a:off x="6084168" y="1973560"/>
                <a:ext cx="427774" cy="39909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直線コネクタ 59"/>
              <p:cNvCxnSpPr/>
              <p:nvPr/>
            </p:nvCxnSpPr>
            <p:spPr>
              <a:xfrm>
                <a:off x="5786847" y="2877328"/>
                <a:ext cx="583216"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1" name="直線コネクタ 60"/>
              <p:cNvCxnSpPr/>
              <p:nvPr/>
            </p:nvCxnSpPr>
            <p:spPr>
              <a:xfrm>
                <a:off x="5643742" y="2367831"/>
                <a:ext cx="143105"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2" name="直線コネクタ 61"/>
              <p:cNvCxnSpPr/>
              <p:nvPr/>
            </p:nvCxnSpPr>
            <p:spPr>
              <a:xfrm flipH="1">
                <a:off x="6370063" y="2372659"/>
                <a:ext cx="141879"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直線コネクタ 62"/>
              <p:cNvCxnSpPr/>
              <p:nvPr/>
            </p:nvCxnSpPr>
            <p:spPr>
              <a:xfrm>
                <a:off x="5643742" y="2367831"/>
                <a:ext cx="726321" cy="509497"/>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直線コネクタ 63"/>
              <p:cNvCxnSpPr/>
              <p:nvPr/>
            </p:nvCxnSpPr>
            <p:spPr>
              <a:xfrm flipH="1">
                <a:off x="5786847" y="2372659"/>
                <a:ext cx="725095" cy="50466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65" name="フローチャート: 複数書類 64"/>
              <p:cNvSpPr/>
              <p:nvPr/>
            </p:nvSpPr>
            <p:spPr>
              <a:xfrm>
                <a:off x="6370063" y="3085386"/>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6" name="フローチャート: 複数書類 65"/>
              <p:cNvSpPr/>
              <p:nvPr/>
            </p:nvSpPr>
            <p:spPr>
              <a:xfrm>
                <a:off x="6577193" y="2362630"/>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7" name="フローチャート: 複数書類 66"/>
              <p:cNvSpPr/>
              <p:nvPr/>
            </p:nvSpPr>
            <p:spPr>
              <a:xfrm>
                <a:off x="5763795" y="3085385"/>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8" name="フローチャート: 複数書類 67"/>
              <p:cNvSpPr/>
              <p:nvPr/>
            </p:nvSpPr>
            <p:spPr>
              <a:xfrm>
                <a:off x="5561305" y="2367831"/>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9" name="フローチャート: 複数書類 68"/>
              <p:cNvSpPr/>
              <p:nvPr/>
            </p:nvSpPr>
            <p:spPr>
              <a:xfrm>
                <a:off x="6083245" y="1900296"/>
                <a:ext cx="233776" cy="208943"/>
              </a:xfrm>
              <a:prstGeom prst="flowChartMultidocument">
                <a:avLst/>
              </a:prstGeom>
              <a:solidFill>
                <a:srgbClr val="0070C0">
                  <a:alpha val="52549"/>
                </a:srgbClr>
              </a:solidFill>
              <a:ln w="3175">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2" name="正方形/長方形 71"/>
              <p:cNvSpPr/>
              <p:nvPr/>
            </p:nvSpPr>
            <p:spPr>
              <a:xfrm>
                <a:off x="5496643" y="2459605"/>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p:cNvSpPr/>
              <p:nvPr/>
            </p:nvSpPr>
            <p:spPr>
              <a:xfrm>
                <a:off x="6015987" y="2001228"/>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p:cNvSpPr/>
              <p:nvPr/>
            </p:nvSpPr>
            <p:spPr>
              <a:xfrm>
                <a:off x="6519741" y="2459605"/>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p:cNvSpPr/>
              <p:nvPr/>
            </p:nvSpPr>
            <p:spPr>
              <a:xfrm>
                <a:off x="5707970" y="3171923"/>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6297002" y="3171923"/>
                <a:ext cx="207646" cy="7200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9" name="テキスト ボックス 78"/>
            <p:cNvSpPr txBox="1"/>
            <p:nvPr/>
          </p:nvSpPr>
          <p:spPr>
            <a:xfrm>
              <a:off x="-1819962" y="3511431"/>
              <a:ext cx="2287537" cy="301864"/>
            </a:xfrm>
            <a:prstGeom prst="rect">
              <a:avLst/>
            </a:prstGeom>
            <a:noFill/>
          </p:spPr>
          <p:txBody>
            <a:bodyPr wrap="none" rtlCol="0">
              <a:spAutoFit/>
            </a:bodyPr>
            <a:lstStyle/>
            <a:p>
              <a:r>
                <a:rPr lang="ja-JP" altLang="en-US" sz="800" b="1" dirty="0">
                  <a:solidFill>
                    <a:srgbClr val="7030A0"/>
                  </a:solidFill>
                  <a:latin typeface="Meiryo" charset="-128"/>
                  <a:ea typeface="Meiryo" charset="-128"/>
                  <a:cs typeface="Meiryo" charset="-128"/>
                </a:rPr>
                <a:t>自動実行</a:t>
              </a:r>
              <a:r>
                <a:rPr lang="ja-JP" altLang="en-US" sz="800" dirty="0">
                  <a:solidFill>
                    <a:srgbClr val="7030A0"/>
                  </a:solidFill>
                  <a:latin typeface="Meiryo" charset="-128"/>
                  <a:ea typeface="Meiryo" charset="-128"/>
                  <a:cs typeface="Meiryo" charset="-128"/>
                </a:rPr>
                <a:t>：代金支払い</a:t>
              </a:r>
              <a:r>
                <a:rPr lang="en-US" altLang="ja-JP" sz="800" dirty="0">
                  <a:solidFill>
                    <a:srgbClr val="7030A0"/>
                  </a:solidFill>
                  <a:latin typeface="Meiryo" charset="-128"/>
                  <a:ea typeface="Meiryo" charset="-128"/>
                  <a:cs typeface="Meiryo" charset="-128"/>
                </a:rPr>
                <a:t>+</a:t>
              </a:r>
              <a:r>
                <a:rPr lang="ja-JP" altLang="en-US" sz="800" dirty="0">
                  <a:solidFill>
                    <a:srgbClr val="7030A0"/>
                  </a:solidFill>
                  <a:latin typeface="Meiryo" charset="-128"/>
                  <a:ea typeface="Meiryo" charset="-128"/>
                  <a:cs typeface="Meiryo" charset="-128"/>
                </a:rPr>
                <a:t>商品送付</a:t>
              </a:r>
              <a:endParaRPr kumimoji="1" lang="ja-JP" altLang="en-US" sz="800" dirty="0">
                <a:solidFill>
                  <a:srgbClr val="7030A0"/>
                </a:solidFill>
                <a:latin typeface="Meiryo" charset="-128"/>
                <a:ea typeface="Meiryo" charset="-128"/>
                <a:cs typeface="Meiryo" charset="-128"/>
              </a:endParaRPr>
            </a:p>
          </p:txBody>
        </p:sp>
        <p:cxnSp>
          <p:nvCxnSpPr>
            <p:cNvPr id="82" name="直線矢印コネクタ 81"/>
            <p:cNvCxnSpPr/>
            <p:nvPr/>
          </p:nvCxnSpPr>
          <p:spPr>
            <a:xfrm>
              <a:off x="-1174473" y="4214849"/>
              <a:ext cx="890311" cy="0"/>
            </a:xfrm>
            <a:prstGeom prst="straightConnector1">
              <a:avLst/>
            </a:prstGeom>
            <a:ln>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5" name="テキスト ボックス 84"/>
            <p:cNvSpPr txBox="1"/>
            <p:nvPr/>
          </p:nvSpPr>
          <p:spPr>
            <a:xfrm>
              <a:off x="-1227899" y="3979498"/>
              <a:ext cx="1015654" cy="474356"/>
            </a:xfrm>
            <a:prstGeom prst="rect">
              <a:avLst/>
            </a:prstGeom>
            <a:noFill/>
          </p:spPr>
          <p:txBody>
            <a:bodyPr wrap="square" rtlCol="0">
              <a:spAutoFit/>
            </a:bodyPr>
            <a:lstStyle/>
            <a:p>
              <a:r>
                <a:rPr kumimoji="1" lang="en-US" altLang="ja-JP" sz="800" dirty="0">
                  <a:solidFill>
                    <a:schemeClr val="accent3">
                      <a:lumMod val="50000"/>
                    </a:schemeClr>
                  </a:solidFill>
                  <a:latin typeface="Meiryo" charset="-128"/>
                  <a:ea typeface="Meiryo" charset="-128"/>
                  <a:cs typeface="Meiryo" charset="-128"/>
                </a:rPr>
                <a:t>1.</a:t>
              </a:r>
              <a:r>
                <a:rPr kumimoji="1" lang="ja-JP" altLang="en-US" sz="800" dirty="0">
                  <a:solidFill>
                    <a:schemeClr val="accent3">
                      <a:lumMod val="50000"/>
                    </a:schemeClr>
                  </a:solidFill>
                  <a:latin typeface="Meiryo" charset="-128"/>
                  <a:ea typeface="Meiryo" charset="-128"/>
                  <a:cs typeface="Meiryo" charset="-128"/>
                </a:rPr>
                <a:t>商品を注文</a:t>
              </a:r>
            </a:p>
          </p:txBody>
        </p:sp>
        <p:cxnSp>
          <p:nvCxnSpPr>
            <p:cNvPr id="86" name="直線矢印コネクタ 85"/>
            <p:cNvCxnSpPr/>
            <p:nvPr/>
          </p:nvCxnSpPr>
          <p:spPr>
            <a:xfrm>
              <a:off x="-1165228" y="3764405"/>
              <a:ext cx="890311" cy="0"/>
            </a:xfrm>
            <a:prstGeom prst="straightConnector1">
              <a:avLst/>
            </a:prstGeom>
            <a:ln>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p:nvPr/>
          </p:nvCxnSpPr>
          <p:spPr>
            <a:xfrm flipH="1">
              <a:off x="-1164135" y="3879114"/>
              <a:ext cx="890311" cy="0"/>
            </a:xfrm>
            <a:prstGeom prst="straightConnector1">
              <a:avLst/>
            </a:prstGeom>
            <a:ln>
              <a:solidFill>
                <a:schemeClr val="accent4">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0" name="正方形/長方形 89"/>
            <p:cNvSpPr/>
            <p:nvPr/>
          </p:nvSpPr>
          <p:spPr>
            <a:xfrm>
              <a:off x="-1464350" y="2144246"/>
              <a:ext cx="1488557" cy="646850"/>
            </a:xfrm>
            <a:prstGeom prst="rect">
              <a:avLst/>
            </a:prstGeom>
          </p:spPr>
          <p:txBody>
            <a:bodyPr wrap="none">
              <a:spAutoFit/>
            </a:bodyPr>
            <a:lstStyle/>
            <a:p>
              <a:pPr algn="ctr"/>
              <a:r>
                <a:rPr lang="ja-JP" altLang="en-US" sz="1200" b="1" dirty="0">
                  <a:solidFill>
                    <a:srgbClr val="7030A0"/>
                  </a:solidFill>
                  <a:latin typeface="Meiryo" charset="-128"/>
                  <a:ea typeface="Meiryo" charset="-128"/>
                  <a:cs typeface="Meiryo" charset="-128"/>
                </a:rPr>
                <a:t>スマート</a:t>
              </a:r>
              <a:endParaRPr lang="en-US" altLang="ja-JP" sz="1200" b="1" dirty="0">
                <a:solidFill>
                  <a:srgbClr val="7030A0"/>
                </a:solidFill>
                <a:latin typeface="Meiryo" charset="-128"/>
                <a:ea typeface="Meiryo" charset="-128"/>
                <a:cs typeface="Meiryo" charset="-128"/>
              </a:endParaRPr>
            </a:p>
            <a:p>
              <a:pPr algn="ctr"/>
              <a:r>
                <a:rPr lang="ja-JP" altLang="en-US" sz="1200" b="1" dirty="0">
                  <a:solidFill>
                    <a:srgbClr val="7030A0"/>
                  </a:solidFill>
                  <a:latin typeface="Meiryo" charset="-128"/>
                  <a:ea typeface="Meiryo" charset="-128"/>
                  <a:cs typeface="Meiryo" charset="-128"/>
                </a:rPr>
                <a:t>コントラクト</a:t>
              </a:r>
              <a:endParaRPr lang="en-US" altLang="ja-JP" sz="1200" b="1" dirty="0">
                <a:solidFill>
                  <a:srgbClr val="7030A0"/>
                </a:solidFill>
                <a:latin typeface="Meiryo" charset="-128"/>
                <a:ea typeface="Meiryo" charset="-128"/>
                <a:cs typeface="Meiryo" charset="-128"/>
              </a:endParaRPr>
            </a:p>
          </p:txBody>
        </p:sp>
      </p:grpSp>
      <p:sp>
        <p:nvSpPr>
          <p:cNvPr id="11" name="テキスト ボックス 10"/>
          <p:cNvSpPr txBox="1"/>
          <p:nvPr/>
        </p:nvSpPr>
        <p:spPr>
          <a:xfrm>
            <a:off x="441351" y="872964"/>
            <a:ext cx="8307362" cy="584775"/>
          </a:xfrm>
          <a:prstGeom prst="rect">
            <a:avLst/>
          </a:prstGeom>
          <a:noFill/>
        </p:spPr>
        <p:txBody>
          <a:bodyPr wrap="square" rtlCol="0">
            <a:spAutoFit/>
          </a:bodyPr>
          <a:lstStyle/>
          <a:p>
            <a:r>
              <a:rPr kumimoji="1" lang="ja-JP" altLang="en-US" dirty="0">
                <a:latin typeface="Meiryo" charset="-128"/>
                <a:ea typeface="Meiryo" charset="-128"/>
                <a:cs typeface="Meiryo" charset="-128"/>
              </a:rPr>
              <a:t>スマート･コントラクト</a:t>
            </a:r>
            <a:r>
              <a:rPr kumimoji="1" lang="en-US" altLang="ja-JP" dirty="0">
                <a:latin typeface="Meiryo" charset="-128"/>
                <a:ea typeface="Meiryo" charset="-128"/>
                <a:cs typeface="Meiryo" charset="-128"/>
              </a:rPr>
              <a:t> </a:t>
            </a:r>
            <a:r>
              <a:rPr kumimoji="1" lang="ja-JP" altLang="en-US" dirty="0">
                <a:latin typeface="Meiryo" charset="-128"/>
                <a:ea typeface="Meiryo" charset="-128"/>
                <a:cs typeface="Meiryo" charset="-128"/>
              </a:rPr>
              <a:t>＝</a:t>
            </a:r>
            <a:r>
              <a:rPr kumimoji="1" lang="en-US" altLang="ja-JP" dirty="0">
                <a:latin typeface="Meiryo" charset="-128"/>
                <a:ea typeface="Meiryo" charset="-128"/>
                <a:cs typeface="Meiryo" charset="-128"/>
              </a:rPr>
              <a:t> </a:t>
            </a:r>
            <a:r>
              <a:rPr kumimoji="1" lang="ja-JP" altLang="en-US" dirty="0">
                <a:latin typeface="Meiryo" charset="-128"/>
                <a:ea typeface="Meiryo" charset="-128"/>
                <a:cs typeface="Meiryo" charset="-128"/>
              </a:rPr>
              <a:t>自動実行される契約</a:t>
            </a:r>
            <a:endParaRPr kumimoji="1" lang="en-US" altLang="ja-JP" dirty="0">
              <a:latin typeface="Meiryo" charset="-128"/>
              <a:ea typeface="Meiryo" charset="-128"/>
              <a:cs typeface="Meiryo" charset="-128"/>
            </a:endParaRPr>
          </a:p>
          <a:p>
            <a:r>
              <a:rPr lang="ja-JP" altLang="en-US" sz="1400" dirty="0">
                <a:latin typeface="Meiryo" charset="-128"/>
                <a:ea typeface="Meiryo" charset="-128"/>
                <a:cs typeface="Meiryo" charset="-128"/>
              </a:rPr>
              <a:t>契約の条件確認や履行までを自動的に実行させる仕組み</a:t>
            </a:r>
            <a:endParaRPr kumimoji="1" lang="ja-JP" altLang="en-US" sz="1400" dirty="0">
              <a:latin typeface="Meiryo" charset="-128"/>
              <a:ea typeface="Meiryo" charset="-128"/>
              <a:cs typeface="Meiryo" charset="-128"/>
            </a:endParaRPr>
          </a:p>
        </p:txBody>
      </p:sp>
      <p:sp>
        <p:nvSpPr>
          <p:cNvPr id="12" name="正方形/長方形 11"/>
          <p:cNvSpPr/>
          <p:nvPr/>
        </p:nvSpPr>
        <p:spPr>
          <a:xfrm>
            <a:off x="2297875" y="1591150"/>
            <a:ext cx="2972917" cy="1785104"/>
          </a:xfrm>
          <a:prstGeom prst="rect">
            <a:avLst/>
          </a:prstGeom>
        </p:spPr>
        <p:txBody>
          <a:bodyPr wrap="square">
            <a:spAutoFit/>
          </a:bodyPr>
          <a:lstStyle/>
          <a:p>
            <a:r>
              <a:rPr lang="ja-JP" altLang="en-US" sz="1400" dirty="0">
                <a:solidFill>
                  <a:srgbClr val="666666"/>
                </a:solidFill>
                <a:latin typeface="Meiryo" charset="-128"/>
                <a:ea typeface="Meiryo" charset="-128"/>
                <a:cs typeface="Meiryo" charset="-128"/>
              </a:rPr>
              <a:t>例：自動販売機</a:t>
            </a:r>
            <a:endParaRPr lang="en-US" altLang="ja-JP" sz="1400" dirty="0">
              <a:solidFill>
                <a:srgbClr val="666666"/>
              </a:solidFill>
              <a:latin typeface="Meiryo" charset="-128"/>
              <a:ea typeface="Meiryo" charset="-128"/>
              <a:cs typeface="Meiryo" charset="-128"/>
            </a:endParaRPr>
          </a:p>
          <a:p>
            <a:endParaRPr lang="en-US" altLang="ja-JP" sz="800" dirty="0">
              <a:solidFill>
                <a:srgbClr val="666666"/>
              </a:solidFill>
              <a:latin typeface="Meiryo" charset="-128"/>
              <a:ea typeface="Meiryo" charset="-128"/>
              <a:cs typeface="Meiryo" charset="-128"/>
            </a:endParaRPr>
          </a:p>
          <a:p>
            <a:r>
              <a:rPr lang="ja-JP" altLang="en-US" sz="1400" dirty="0">
                <a:solidFill>
                  <a:srgbClr val="666666"/>
                </a:solidFill>
                <a:latin typeface="Meiryo" charset="-128"/>
                <a:ea typeface="Meiryo" charset="-128"/>
                <a:cs typeface="Meiryo" charset="-128"/>
              </a:rPr>
              <a:t>　予め定められた契約条件</a:t>
            </a:r>
            <a:endParaRPr lang="en-US" altLang="ja-JP" sz="1400" dirty="0">
              <a:solidFill>
                <a:srgbClr val="666666"/>
              </a:solidFill>
              <a:latin typeface="Meiryo" charset="-128"/>
              <a:ea typeface="Meiryo" charset="-128"/>
              <a:cs typeface="Meiryo" charset="-128"/>
            </a:endParaRPr>
          </a:p>
          <a:p>
            <a:pPr marL="628650" lvl="1" indent="-171450">
              <a:buFont typeface="Wingdings" charset="2"/>
              <a:buChar char="l"/>
            </a:pPr>
            <a:r>
              <a:rPr lang="ja-JP" altLang="en-US" sz="1200" dirty="0">
                <a:solidFill>
                  <a:srgbClr val="666666"/>
                </a:solidFill>
                <a:latin typeface="Meiryo" charset="-128"/>
                <a:ea typeface="Meiryo" charset="-128"/>
                <a:cs typeface="Meiryo" charset="-128"/>
              </a:rPr>
              <a:t>利用者が必要な金額を投入する</a:t>
            </a:r>
            <a:endParaRPr lang="en-US" altLang="ja-JP" sz="1200" dirty="0">
              <a:solidFill>
                <a:srgbClr val="666666"/>
              </a:solidFill>
              <a:latin typeface="Meiryo" charset="-128"/>
              <a:ea typeface="Meiryo" charset="-128"/>
              <a:cs typeface="Meiryo" charset="-128"/>
            </a:endParaRPr>
          </a:p>
          <a:p>
            <a:pPr marL="628650" lvl="1" indent="-171450">
              <a:buFont typeface="Wingdings" charset="2"/>
              <a:buChar char="l"/>
            </a:pPr>
            <a:r>
              <a:rPr lang="ja-JP" altLang="en-US" sz="1200" dirty="0">
                <a:solidFill>
                  <a:srgbClr val="666666"/>
                </a:solidFill>
                <a:latin typeface="Meiryo" charset="-128"/>
                <a:ea typeface="Meiryo" charset="-128"/>
                <a:cs typeface="Meiryo" charset="-128"/>
              </a:rPr>
              <a:t>特定の飲料のボタンを押す</a:t>
            </a:r>
            <a:endParaRPr lang="en-US" altLang="ja-JP" sz="1200" dirty="0">
              <a:solidFill>
                <a:srgbClr val="666666"/>
              </a:solidFill>
              <a:latin typeface="Meiryo" charset="-128"/>
              <a:ea typeface="Meiryo" charset="-128"/>
              <a:cs typeface="Meiryo" charset="-128"/>
            </a:endParaRPr>
          </a:p>
          <a:p>
            <a:pPr marL="628650" lvl="1" indent="-171450">
              <a:buFont typeface="Wingdings" charset="2"/>
              <a:buChar char="l"/>
            </a:pPr>
            <a:endParaRPr lang="en-US" altLang="ja-JP" sz="800" dirty="0">
              <a:solidFill>
                <a:srgbClr val="666666"/>
              </a:solidFill>
              <a:latin typeface="Meiryo" charset="-128"/>
              <a:ea typeface="Meiryo" charset="-128"/>
              <a:cs typeface="Meiryo" charset="-128"/>
            </a:endParaRPr>
          </a:p>
          <a:p>
            <a:r>
              <a:rPr lang="ja-JP" altLang="en-US" sz="1400" dirty="0">
                <a:solidFill>
                  <a:srgbClr val="666666"/>
                </a:solidFill>
                <a:latin typeface="Meiryo" charset="-128"/>
                <a:ea typeface="Meiryo" charset="-128"/>
                <a:cs typeface="Meiryo" charset="-128"/>
              </a:rPr>
              <a:t>　上記条件が満たされたとき</a:t>
            </a:r>
            <a:endParaRPr lang="en-US" altLang="ja-JP" sz="1400" dirty="0">
              <a:solidFill>
                <a:srgbClr val="666666"/>
              </a:solidFill>
              <a:latin typeface="Meiryo" charset="-128"/>
              <a:ea typeface="Meiryo" charset="-128"/>
              <a:cs typeface="Meiryo" charset="-128"/>
            </a:endParaRPr>
          </a:p>
          <a:p>
            <a:pPr lvl="1"/>
            <a:r>
              <a:rPr lang="ja-JP" altLang="en-US" sz="1200" dirty="0">
                <a:solidFill>
                  <a:srgbClr val="666666"/>
                </a:solidFill>
                <a:latin typeface="Meiryo" charset="-128"/>
                <a:ea typeface="Meiryo" charset="-128"/>
                <a:cs typeface="Meiryo" charset="-128"/>
              </a:rPr>
              <a:t>自動的に特定の飲料を利用者に提供するという契約が実行される</a:t>
            </a:r>
            <a:endParaRPr lang="en-US" altLang="ja-JP" sz="1200" dirty="0">
              <a:solidFill>
                <a:srgbClr val="666666"/>
              </a:solidFill>
              <a:latin typeface="Meiryo" charset="-128"/>
              <a:ea typeface="Meiryo" charset="-128"/>
              <a:cs typeface="Meiryo" charset="-128"/>
            </a:endParaRPr>
          </a:p>
        </p:txBody>
      </p:sp>
      <p:pic>
        <p:nvPicPr>
          <p:cNvPr id="13" name="図 12"/>
          <p:cNvPicPr>
            <a:picLocks noChangeAspect="1"/>
          </p:cNvPicPr>
          <p:nvPr/>
        </p:nvPicPr>
        <p:blipFill>
          <a:blip r:embed="rId2"/>
          <a:stretch>
            <a:fillRect/>
          </a:stretch>
        </p:blipFill>
        <p:spPr>
          <a:xfrm>
            <a:off x="423201" y="1539798"/>
            <a:ext cx="1701241" cy="1844163"/>
          </a:xfrm>
          <a:prstGeom prst="rect">
            <a:avLst/>
          </a:prstGeom>
        </p:spPr>
      </p:pic>
      <p:sp>
        <p:nvSpPr>
          <p:cNvPr id="16" name="ホームベース 15"/>
          <p:cNvSpPr/>
          <p:nvPr/>
        </p:nvSpPr>
        <p:spPr>
          <a:xfrm>
            <a:off x="544884" y="3583876"/>
            <a:ext cx="1152128" cy="79208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0" name="ホームベース 79"/>
          <p:cNvSpPr/>
          <p:nvPr/>
        </p:nvSpPr>
        <p:spPr>
          <a:xfrm>
            <a:off x="1710061" y="3581682"/>
            <a:ext cx="1152128" cy="792089"/>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1" name="ホームベース 80"/>
          <p:cNvSpPr/>
          <p:nvPr/>
        </p:nvSpPr>
        <p:spPr>
          <a:xfrm>
            <a:off x="2862189" y="3581682"/>
            <a:ext cx="1152128" cy="792089"/>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3" name="ホームベース 82"/>
          <p:cNvSpPr/>
          <p:nvPr/>
        </p:nvSpPr>
        <p:spPr>
          <a:xfrm>
            <a:off x="4014317" y="3573193"/>
            <a:ext cx="1152128" cy="792089"/>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8" name="テキスト ボックス 17"/>
          <p:cNvSpPr txBox="1"/>
          <p:nvPr/>
        </p:nvSpPr>
        <p:spPr>
          <a:xfrm>
            <a:off x="592360" y="3729610"/>
            <a:ext cx="800219" cy="461665"/>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契約の</a:t>
            </a:r>
            <a:endParaRPr kumimoji="1" lang="en-US" altLang="ja-JP" sz="1200" dirty="0">
              <a:solidFill>
                <a:schemeClr val="bg1"/>
              </a:solidFill>
              <a:latin typeface="Meiryo" charset="-128"/>
              <a:ea typeface="Meiryo" charset="-128"/>
              <a:cs typeface="Meiryo" charset="-128"/>
            </a:endParaRPr>
          </a:p>
          <a:p>
            <a:r>
              <a:rPr kumimoji="1" lang="ja-JP" altLang="en-US" sz="1200" dirty="0">
                <a:solidFill>
                  <a:schemeClr val="bg1"/>
                </a:solidFill>
                <a:latin typeface="Meiryo" charset="-128"/>
                <a:ea typeface="Meiryo" charset="-128"/>
                <a:cs typeface="Meiryo" charset="-128"/>
              </a:rPr>
              <a:t>事前定義</a:t>
            </a:r>
          </a:p>
        </p:txBody>
      </p:sp>
      <p:sp>
        <p:nvSpPr>
          <p:cNvPr id="84" name="テキスト ボックス 83"/>
          <p:cNvSpPr txBox="1"/>
          <p:nvPr/>
        </p:nvSpPr>
        <p:spPr>
          <a:xfrm>
            <a:off x="1753497" y="3745504"/>
            <a:ext cx="800219" cy="461665"/>
          </a:xfrm>
          <a:prstGeom prst="rect">
            <a:avLst/>
          </a:prstGeom>
          <a:noFill/>
        </p:spPr>
        <p:txBody>
          <a:bodyPr wrap="none" rtlCol="0">
            <a:spAutoFit/>
          </a:bodyPr>
          <a:lstStyle/>
          <a:p>
            <a:r>
              <a:rPr kumimoji="1" lang="ja-JP" altLang="en-US" sz="1200">
                <a:solidFill>
                  <a:schemeClr val="bg1"/>
                </a:solidFill>
                <a:latin typeface="Meiryo" charset="-128"/>
                <a:ea typeface="Meiryo" charset="-128"/>
                <a:cs typeface="Meiryo" charset="-128"/>
              </a:rPr>
              <a:t>イベント</a:t>
            </a:r>
            <a:endParaRPr kumimoji="1" lang="en-US" altLang="ja-JP" sz="1200" dirty="0">
              <a:solidFill>
                <a:schemeClr val="bg1"/>
              </a:solidFill>
              <a:latin typeface="Meiryo" charset="-128"/>
              <a:ea typeface="Meiryo" charset="-128"/>
              <a:cs typeface="Meiryo" charset="-128"/>
            </a:endParaRPr>
          </a:p>
          <a:p>
            <a:r>
              <a:rPr lang="ja-JP" altLang="en-US" sz="1200" dirty="0">
                <a:solidFill>
                  <a:schemeClr val="bg1"/>
                </a:solidFill>
                <a:latin typeface="Meiryo" charset="-128"/>
                <a:ea typeface="Meiryo" charset="-128"/>
                <a:cs typeface="Meiryo" charset="-128"/>
              </a:rPr>
              <a:t>発生</a:t>
            </a:r>
            <a:endParaRPr kumimoji="1" lang="ja-JP" altLang="en-US" sz="1200" dirty="0">
              <a:solidFill>
                <a:schemeClr val="bg1"/>
              </a:solidFill>
              <a:latin typeface="Meiryo" charset="-128"/>
              <a:ea typeface="Meiryo" charset="-128"/>
              <a:cs typeface="Meiryo" charset="-128"/>
            </a:endParaRPr>
          </a:p>
        </p:txBody>
      </p:sp>
      <p:sp>
        <p:nvSpPr>
          <p:cNvPr id="87" name="テキスト ボックス 86"/>
          <p:cNvSpPr txBox="1"/>
          <p:nvPr/>
        </p:nvSpPr>
        <p:spPr>
          <a:xfrm>
            <a:off x="2920824" y="3753124"/>
            <a:ext cx="800219" cy="461665"/>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契約実行</a:t>
            </a:r>
            <a:endParaRPr kumimoji="1" lang="en-US" altLang="ja-JP" sz="1200" dirty="0">
              <a:solidFill>
                <a:schemeClr val="bg1"/>
              </a:solidFill>
              <a:latin typeface="Meiryo" charset="-128"/>
              <a:ea typeface="Meiryo" charset="-128"/>
              <a:cs typeface="Meiryo" charset="-128"/>
            </a:endParaRPr>
          </a:p>
          <a:p>
            <a:r>
              <a:rPr lang="ja-JP" altLang="en-US" sz="1200" dirty="0">
                <a:solidFill>
                  <a:schemeClr val="bg1"/>
                </a:solidFill>
                <a:latin typeface="Meiryo" charset="-128"/>
                <a:ea typeface="Meiryo" charset="-128"/>
                <a:cs typeface="Meiryo" charset="-128"/>
              </a:rPr>
              <a:t>価値移転</a:t>
            </a:r>
            <a:endParaRPr kumimoji="1" lang="ja-JP" altLang="en-US" sz="1200" dirty="0">
              <a:solidFill>
                <a:schemeClr val="bg1"/>
              </a:solidFill>
              <a:latin typeface="Meiryo" charset="-128"/>
              <a:ea typeface="Meiryo" charset="-128"/>
              <a:cs typeface="Meiryo" charset="-128"/>
            </a:endParaRPr>
          </a:p>
        </p:txBody>
      </p:sp>
      <p:sp>
        <p:nvSpPr>
          <p:cNvPr id="88" name="テキスト ボックス 87"/>
          <p:cNvSpPr txBox="1"/>
          <p:nvPr/>
        </p:nvSpPr>
        <p:spPr>
          <a:xfrm>
            <a:off x="4192141" y="3838052"/>
            <a:ext cx="646331" cy="276999"/>
          </a:xfrm>
          <a:prstGeom prst="rect">
            <a:avLst/>
          </a:prstGeom>
          <a:noFill/>
        </p:spPr>
        <p:txBody>
          <a:bodyPr wrap="none" rtlCol="0">
            <a:spAutoFit/>
          </a:bodyPr>
          <a:lstStyle/>
          <a:p>
            <a:r>
              <a:rPr kumimoji="1" lang="ja-JP" altLang="en-US" sz="1200">
                <a:solidFill>
                  <a:schemeClr val="bg1"/>
                </a:solidFill>
                <a:latin typeface="Meiryo" charset="-128"/>
                <a:ea typeface="Meiryo" charset="-128"/>
                <a:cs typeface="Meiryo" charset="-128"/>
              </a:rPr>
              <a:t>決　済</a:t>
            </a:r>
            <a:endParaRPr kumimoji="1" lang="ja-JP" altLang="en-US" sz="1200" dirty="0">
              <a:solidFill>
                <a:schemeClr val="bg1"/>
              </a:solidFill>
              <a:latin typeface="Meiryo" charset="-128"/>
              <a:ea typeface="Meiryo" charset="-128"/>
              <a:cs typeface="Meiryo" charset="-128"/>
            </a:endParaRPr>
          </a:p>
        </p:txBody>
      </p:sp>
      <p:sp>
        <p:nvSpPr>
          <p:cNvPr id="21" name="左右矢印 20"/>
          <p:cNvSpPr/>
          <p:nvPr/>
        </p:nvSpPr>
        <p:spPr>
          <a:xfrm>
            <a:off x="1697012" y="4552029"/>
            <a:ext cx="3482481" cy="576064"/>
          </a:xfrm>
          <a:prstGeom prst="leftRight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chemeClr val="bg1"/>
                </a:solidFill>
                <a:latin typeface="Meiryo" charset="-128"/>
                <a:ea typeface="Meiryo" charset="-128"/>
                <a:cs typeface="Meiryo" charset="-128"/>
              </a:rPr>
              <a:t>プログラムにより自動実行</a:t>
            </a:r>
            <a:endParaRPr kumimoji="1" lang="ja-JP" altLang="en-US" sz="1050" dirty="0">
              <a:solidFill>
                <a:schemeClr val="bg1"/>
              </a:solidFill>
              <a:latin typeface="Meiryo" charset="-128"/>
              <a:ea typeface="Meiryo" charset="-128"/>
              <a:cs typeface="Meiryo" charset="-128"/>
            </a:endParaRPr>
          </a:p>
        </p:txBody>
      </p:sp>
      <p:sp>
        <p:nvSpPr>
          <p:cNvPr id="22" name="上矢印吹き出し 21"/>
          <p:cNvSpPr/>
          <p:nvPr/>
        </p:nvSpPr>
        <p:spPr>
          <a:xfrm>
            <a:off x="620163" y="4396883"/>
            <a:ext cx="744612" cy="680859"/>
          </a:xfrm>
          <a:prstGeom prst="upArrowCallou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管理者</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が定義</a:t>
            </a:r>
            <a:endParaRPr kumimoji="1" lang="ja-JP" altLang="en-US" sz="1200" dirty="0">
              <a:solidFill>
                <a:schemeClr val="bg1"/>
              </a:solidFill>
              <a:latin typeface="Meiryo" charset="-128"/>
              <a:ea typeface="Meiryo" charset="-128"/>
              <a:cs typeface="Meiryo" charset="-128"/>
            </a:endParaRPr>
          </a:p>
        </p:txBody>
      </p:sp>
      <p:sp>
        <p:nvSpPr>
          <p:cNvPr id="92" name="テキスト ボックス 91"/>
          <p:cNvSpPr txBox="1"/>
          <p:nvPr/>
        </p:nvSpPr>
        <p:spPr>
          <a:xfrm>
            <a:off x="5733807" y="1608416"/>
            <a:ext cx="2916039" cy="646331"/>
          </a:xfrm>
          <a:prstGeom prst="rect">
            <a:avLst/>
          </a:prstGeom>
          <a:noFill/>
        </p:spPr>
        <p:txBody>
          <a:bodyPr wrap="square" rtlCol="0">
            <a:spAutoFit/>
          </a:bodyPr>
          <a:lstStyle/>
          <a:p>
            <a:r>
              <a:rPr kumimoji="1" lang="ja-JP" altLang="en-US" sz="1200" dirty="0">
                <a:solidFill>
                  <a:srgbClr val="7030A0"/>
                </a:solidFill>
                <a:latin typeface="Meiryo" charset="-128"/>
                <a:ea typeface="Meiryo" charset="-128"/>
                <a:cs typeface="Meiryo" charset="-128"/>
              </a:rPr>
              <a:t>契約条件をプログラムとして記述しておき、ある条件が満たされたときに自動的に決められた処理がおこなわれる。</a:t>
            </a:r>
          </a:p>
        </p:txBody>
      </p:sp>
      <p:pic>
        <p:nvPicPr>
          <p:cNvPr id="30" name="図 2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96136" y="5515566"/>
            <a:ext cx="254700" cy="254700"/>
          </a:xfrm>
          <a:prstGeom prst="rect">
            <a:avLst/>
          </a:prstGeom>
        </p:spPr>
      </p:pic>
      <p:pic>
        <p:nvPicPr>
          <p:cNvPr id="31" name="図 3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16085" y="5880839"/>
            <a:ext cx="202745" cy="202745"/>
          </a:xfrm>
          <a:prstGeom prst="rect">
            <a:avLst/>
          </a:prstGeom>
        </p:spPr>
      </p:pic>
      <p:pic>
        <p:nvPicPr>
          <p:cNvPr id="32" name="図 3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01528" y="6182442"/>
            <a:ext cx="240823" cy="240823"/>
          </a:xfrm>
          <a:prstGeom prst="rect">
            <a:avLst/>
          </a:prstGeom>
        </p:spPr>
      </p:pic>
      <p:sp>
        <p:nvSpPr>
          <p:cNvPr id="34" name="正方形/長方形 33"/>
          <p:cNvSpPr/>
          <p:nvPr/>
        </p:nvSpPr>
        <p:spPr>
          <a:xfrm>
            <a:off x="6034129" y="5476175"/>
            <a:ext cx="1378904" cy="369332"/>
          </a:xfrm>
          <a:prstGeom prst="rect">
            <a:avLst/>
          </a:prstGeom>
        </p:spPr>
        <p:txBody>
          <a:bodyPr wrap="none">
            <a:spAutoFit/>
          </a:bodyPr>
          <a:lstStyle/>
          <a:p>
            <a:r>
              <a:rPr lang="en-US" altLang="ja-JP" b="1" dirty="0" err="1">
                <a:solidFill>
                  <a:schemeClr val="accent2">
                    <a:lumMod val="75000"/>
                  </a:schemeClr>
                </a:solidFill>
                <a:latin typeface="Meiryo" charset="-128"/>
              </a:rPr>
              <a:t>Ethereum</a:t>
            </a:r>
            <a:endParaRPr lang="en-US" altLang="ja-JP" b="1" i="0" dirty="0">
              <a:solidFill>
                <a:schemeClr val="accent2">
                  <a:lumMod val="75000"/>
                </a:schemeClr>
              </a:solidFill>
              <a:effectLst/>
              <a:latin typeface="Meiryo" charset="-128"/>
            </a:endParaRPr>
          </a:p>
        </p:txBody>
      </p:sp>
      <p:sp>
        <p:nvSpPr>
          <p:cNvPr id="35" name="正方形/長方形 34"/>
          <p:cNvSpPr/>
          <p:nvPr/>
        </p:nvSpPr>
        <p:spPr>
          <a:xfrm>
            <a:off x="6024830" y="5827921"/>
            <a:ext cx="2507610" cy="369332"/>
          </a:xfrm>
          <a:prstGeom prst="rect">
            <a:avLst/>
          </a:prstGeom>
        </p:spPr>
        <p:txBody>
          <a:bodyPr wrap="none">
            <a:spAutoFit/>
          </a:bodyPr>
          <a:lstStyle/>
          <a:p>
            <a:r>
              <a:rPr lang="en-US" altLang="ja-JP" b="1" dirty="0" err="1">
                <a:solidFill>
                  <a:schemeClr val="accent2">
                    <a:lumMod val="75000"/>
                  </a:schemeClr>
                </a:solidFill>
                <a:latin typeface="Meiryo" charset="-128"/>
              </a:rPr>
              <a:t>Hyperledger</a:t>
            </a:r>
            <a:r>
              <a:rPr lang="en-US" altLang="ja-JP" b="1" dirty="0">
                <a:solidFill>
                  <a:schemeClr val="accent2">
                    <a:lumMod val="75000"/>
                  </a:schemeClr>
                </a:solidFill>
                <a:latin typeface="Meiryo" charset="-128"/>
              </a:rPr>
              <a:t> Fabric</a:t>
            </a:r>
            <a:endParaRPr lang="en-US" altLang="ja-JP" b="1" i="0" dirty="0">
              <a:solidFill>
                <a:schemeClr val="accent2">
                  <a:lumMod val="75000"/>
                </a:schemeClr>
              </a:solidFill>
              <a:effectLst/>
              <a:latin typeface="Meiryo" charset="-128"/>
            </a:endParaRPr>
          </a:p>
        </p:txBody>
      </p:sp>
      <p:sp>
        <p:nvSpPr>
          <p:cNvPr id="37" name="正方形/長方形 36"/>
          <p:cNvSpPr/>
          <p:nvPr/>
        </p:nvSpPr>
        <p:spPr>
          <a:xfrm>
            <a:off x="6031112" y="6156012"/>
            <a:ext cx="1308371" cy="369332"/>
          </a:xfrm>
          <a:prstGeom prst="rect">
            <a:avLst/>
          </a:prstGeom>
        </p:spPr>
        <p:txBody>
          <a:bodyPr wrap="none">
            <a:spAutoFit/>
          </a:bodyPr>
          <a:lstStyle/>
          <a:p>
            <a:r>
              <a:rPr lang="en-US" altLang="ja-JP" b="1">
                <a:solidFill>
                  <a:schemeClr val="accent2">
                    <a:lumMod val="75000"/>
                  </a:schemeClr>
                </a:solidFill>
                <a:latin typeface="Meiryo" charset="-128"/>
              </a:rPr>
              <a:t>R3 Corda</a:t>
            </a:r>
            <a:endParaRPr lang="en-US" altLang="ja-JP" b="1" i="0">
              <a:solidFill>
                <a:schemeClr val="accent2">
                  <a:lumMod val="75000"/>
                </a:schemeClr>
              </a:solidFill>
              <a:effectLst/>
              <a:latin typeface="Meiryo" charset="-128"/>
            </a:endParaRPr>
          </a:p>
        </p:txBody>
      </p:sp>
      <p:sp>
        <p:nvSpPr>
          <p:cNvPr id="38" name="テキスト ボックス 37"/>
          <p:cNvSpPr txBox="1"/>
          <p:nvPr/>
        </p:nvSpPr>
        <p:spPr>
          <a:xfrm>
            <a:off x="5762536" y="5262947"/>
            <a:ext cx="2749471" cy="246221"/>
          </a:xfrm>
          <a:prstGeom prst="rect">
            <a:avLst/>
          </a:prstGeom>
          <a:noFill/>
        </p:spPr>
        <p:txBody>
          <a:bodyPr wrap="none" rtlCol="0">
            <a:spAutoFit/>
          </a:bodyPr>
          <a:lstStyle/>
          <a:p>
            <a:r>
              <a:rPr lang="ja-JP" altLang="en-US" sz="1000" dirty="0">
                <a:solidFill>
                  <a:schemeClr val="accent6">
                    <a:lumMod val="50000"/>
                  </a:schemeClr>
                </a:solidFill>
                <a:latin typeface="Meiryo" charset="-128"/>
                <a:ea typeface="Meiryo" charset="-128"/>
                <a:cs typeface="Meiryo" charset="-128"/>
              </a:rPr>
              <a:t>ブロックチェーン・プラットフォームとして</a:t>
            </a:r>
            <a:endParaRPr kumimoji="1" lang="ja-JP" altLang="en-US" sz="1000" dirty="0">
              <a:solidFill>
                <a:schemeClr val="accent6">
                  <a:lumMod val="50000"/>
                </a:schemeClr>
              </a:solidFill>
              <a:latin typeface="Meiryo" charset="-128"/>
              <a:ea typeface="Meiryo" charset="-128"/>
              <a:cs typeface="Meiryo" charset="-128"/>
            </a:endParaRPr>
          </a:p>
        </p:txBody>
      </p:sp>
      <p:sp>
        <p:nvSpPr>
          <p:cNvPr id="93" name="正方形/長方形 92"/>
          <p:cNvSpPr/>
          <p:nvPr/>
        </p:nvSpPr>
        <p:spPr>
          <a:xfrm>
            <a:off x="486317" y="5180739"/>
            <a:ext cx="5088167" cy="1415772"/>
          </a:xfrm>
          <a:prstGeom prst="rect">
            <a:avLst/>
          </a:prstGeom>
        </p:spPr>
        <p:txBody>
          <a:bodyPr wrap="square">
            <a:spAutoFit/>
          </a:bodyPr>
          <a:lstStyle/>
          <a:p>
            <a:r>
              <a:rPr lang="ja-JP" altLang="en-US" sz="800" dirty="0">
                <a:solidFill>
                  <a:srgbClr val="7030A0"/>
                </a:solidFill>
                <a:latin typeface="Meiryo" charset="-128"/>
                <a:ea typeface="Meiryo" charset="-128"/>
                <a:cs typeface="Meiryo" charset="-128"/>
              </a:rPr>
              <a:t>スマートコントラクトを用いた活用例</a:t>
            </a:r>
            <a:endParaRPr lang="en-US" altLang="ja-JP" sz="800" dirty="0">
              <a:solidFill>
                <a:srgbClr val="7030A0"/>
              </a:solidFill>
              <a:latin typeface="Meiryo" charset="-128"/>
              <a:ea typeface="Meiryo" charset="-128"/>
              <a:cs typeface="Meiryo" charset="-128"/>
            </a:endParaRPr>
          </a:p>
          <a:p>
            <a:endParaRPr lang="en-US" altLang="ja-JP" sz="400" dirty="0">
              <a:solidFill>
                <a:srgbClr val="7030A0"/>
              </a:solidFill>
              <a:latin typeface="Meiryo" charset="-128"/>
              <a:ea typeface="Meiryo" charset="-128"/>
              <a:cs typeface="Meiryo" charset="-128"/>
            </a:endParaRPr>
          </a:p>
          <a:p>
            <a:r>
              <a:rPr lang="ja-JP" altLang="en-US" sz="1050" b="1" dirty="0">
                <a:solidFill>
                  <a:srgbClr val="7030A0"/>
                </a:solidFill>
                <a:latin typeface="Meiryo" charset="-128"/>
                <a:ea typeface="Meiryo" charset="-128"/>
                <a:cs typeface="Meiryo" charset="-128"/>
              </a:rPr>
              <a:t>DApps（自律分散型アプリケーション）</a:t>
            </a:r>
            <a:r>
              <a:rPr lang="ja-JP" altLang="en-US" sz="1050" dirty="0">
                <a:solidFill>
                  <a:srgbClr val="0070C0"/>
                </a:solidFill>
                <a:latin typeface="Meiryo" charset="-128"/>
                <a:ea typeface="Meiryo" charset="-128"/>
                <a:cs typeface="Meiryo" charset="-128"/>
              </a:rPr>
              <a:t>：</a:t>
            </a:r>
            <a:r>
              <a:rPr lang="ja-JP" altLang="en-US" sz="900" dirty="0">
                <a:solidFill>
                  <a:srgbClr val="0070C0"/>
                </a:solidFill>
                <a:latin typeface="Meiryo" charset="-128"/>
                <a:ea typeface="Meiryo" charset="-128"/>
                <a:cs typeface="Meiryo" charset="-128"/>
              </a:rPr>
              <a:t>スマートコントラクトを用い全てをコードに従って自動的に処理するアプリケーション。仲介コストの低下や中央管理者によるコントロールの排除、内部での改ざんや外部からの攻撃リスクの抑制などの様々なメリットが期待される。</a:t>
            </a:r>
            <a:endParaRPr lang="en-US" altLang="ja-JP" sz="900" dirty="0">
              <a:solidFill>
                <a:srgbClr val="0070C0"/>
              </a:solidFill>
              <a:latin typeface="Meiryo" charset="-128"/>
              <a:ea typeface="Meiryo" charset="-128"/>
              <a:cs typeface="Meiryo" charset="-128"/>
            </a:endParaRPr>
          </a:p>
          <a:p>
            <a:endParaRPr lang="en-US" altLang="ja-JP" sz="800" dirty="0">
              <a:solidFill>
                <a:srgbClr val="0070C0"/>
              </a:solidFill>
              <a:latin typeface="Meiryo" charset="-128"/>
              <a:ea typeface="Meiryo" charset="-128"/>
              <a:cs typeface="Meiryo" charset="-128"/>
            </a:endParaRPr>
          </a:p>
          <a:p>
            <a:r>
              <a:rPr lang="ja-JP" altLang="en-US" sz="1050" b="1" dirty="0">
                <a:solidFill>
                  <a:srgbClr val="7030A0"/>
                </a:solidFill>
                <a:latin typeface="Meiryo" charset="-128"/>
                <a:ea typeface="Meiryo" charset="-128"/>
                <a:cs typeface="Meiryo" charset="-128"/>
              </a:rPr>
              <a:t>DAO（自律分散型組織）</a:t>
            </a:r>
            <a:r>
              <a:rPr lang="ja-JP" altLang="en-US" sz="1050" dirty="0">
                <a:solidFill>
                  <a:srgbClr val="0070C0"/>
                </a:solidFill>
                <a:latin typeface="Meiryo" charset="-128"/>
                <a:ea typeface="Meiryo" charset="-128"/>
                <a:cs typeface="Meiryo" charset="-128"/>
              </a:rPr>
              <a:t>：</a:t>
            </a:r>
            <a:r>
              <a:rPr lang="ja-JP" altLang="en-US" sz="900" dirty="0">
                <a:solidFill>
                  <a:srgbClr val="0070C0"/>
                </a:solidFill>
                <a:latin typeface="Meiryo" charset="-128"/>
                <a:ea typeface="Meiryo" charset="-128"/>
                <a:cs typeface="Meiryo" charset="-128"/>
              </a:rPr>
              <a:t>組織の意思決定やその実行などのガバナンスを全てスマート・コントラクトに従って行う企業や組織。通常の企業では取締役会など中央管理者によって意志決定されているのに対し、中央管理者が存在せず給与からマネジメントに至るまで全てがスマート・コントラクトによって実行される。</a:t>
            </a:r>
          </a:p>
        </p:txBody>
      </p:sp>
    </p:spTree>
    <p:extLst>
      <p:ext uri="{BB962C8B-B14F-4D97-AF65-F5344CB8AC3E}">
        <p14:creationId xmlns:p14="http://schemas.microsoft.com/office/powerpoint/2010/main" val="164114056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DEFB18-9172-3D47-9814-D104F53F658F}"/>
              </a:ext>
            </a:extLst>
          </p:cNvPr>
          <p:cNvSpPr>
            <a:spLocks noGrp="1"/>
          </p:cNvSpPr>
          <p:nvPr>
            <p:ph type="title"/>
          </p:nvPr>
        </p:nvSpPr>
        <p:spPr/>
        <p:txBody>
          <a:bodyPr/>
          <a:lstStyle/>
          <a:p>
            <a:r>
              <a:rPr kumimoji="1" lang="ja-JP" altLang="en-US"/>
              <a:t>ブロックチェーンの種類</a:t>
            </a:r>
          </a:p>
        </p:txBody>
      </p:sp>
      <p:sp>
        <p:nvSpPr>
          <p:cNvPr id="3" name="スライド番号プレースホルダー 2">
            <a:extLst>
              <a:ext uri="{FF2B5EF4-FFF2-40B4-BE49-F238E27FC236}">
                <a16:creationId xmlns:a16="http://schemas.microsoft.com/office/drawing/2014/main" id="{76A83B88-248C-3544-99E2-64916D813F50}"/>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205</a:t>
            </a:fld>
            <a:endParaRPr kumimoji="1" lang="ja-JP" altLang="en-US"/>
          </a:p>
        </p:txBody>
      </p:sp>
      <p:sp>
        <p:nvSpPr>
          <p:cNvPr id="5" name="角丸四角形 4">
            <a:extLst>
              <a:ext uri="{FF2B5EF4-FFF2-40B4-BE49-F238E27FC236}">
                <a16:creationId xmlns:a16="http://schemas.microsoft.com/office/drawing/2014/main" id="{3D1EC1F0-78CB-E848-AC83-558B1E5FBE74}"/>
              </a:ext>
            </a:extLst>
          </p:cNvPr>
          <p:cNvSpPr/>
          <p:nvPr/>
        </p:nvSpPr>
        <p:spPr>
          <a:xfrm>
            <a:off x="1019132" y="1318098"/>
            <a:ext cx="3263630" cy="2096310"/>
          </a:xfrm>
          <a:prstGeom prst="round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角丸四角形 5">
            <a:extLst>
              <a:ext uri="{FF2B5EF4-FFF2-40B4-BE49-F238E27FC236}">
                <a16:creationId xmlns:a16="http://schemas.microsoft.com/office/drawing/2014/main" id="{5AB40C4E-06A4-D14D-9E5F-C994E2BBC0E6}"/>
              </a:ext>
            </a:extLst>
          </p:cNvPr>
          <p:cNvSpPr/>
          <p:nvPr/>
        </p:nvSpPr>
        <p:spPr>
          <a:xfrm>
            <a:off x="4861238" y="1318098"/>
            <a:ext cx="3263630" cy="2096310"/>
          </a:xfrm>
          <a:prstGeom prst="round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角丸四角形 6">
            <a:extLst>
              <a:ext uri="{FF2B5EF4-FFF2-40B4-BE49-F238E27FC236}">
                <a16:creationId xmlns:a16="http://schemas.microsoft.com/office/drawing/2014/main" id="{893DBE0F-5B35-DC46-A2D5-5753E6639247}"/>
              </a:ext>
            </a:extLst>
          </p:cNvPr>
          <p:cNvSpPr/>
          <p:nvPr/>
        </p:nvSpPr>
        <p:spPr>
          <a:xfrm>
            <a:off x="1030317" y="3931269"/>
            <a:ext cx="3263630" cy="2096310"/>
          </a:xfrm>
          <a:prstGeom prst="round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角丸四角形 7">
            <a:extLst>
              <a:ext uri="{FF2B5EF4-FFF2-40B4-BE49-F238E27FC236}">
                <a16:creationId xmlns:a16="http://schemas.microsoft.com/office/drawing/2014/main" id="{B44B4365-B376-0C4A-BD67-45BD87E2A549}"/>
              </a:ext>
            </a:extLst>
          </p:cNvPr>
          <p:cNvSpPr/>
          <p:nvPr/>
        </p:nvSpPr>
        <p:spPr>
          <a:xfrm>
            <a:off x="4861238" y="3924102"/>
            <a:ext cx="3263630" cy="2096310"/>
          </a:xfrm>
          <a:prstGeom prst="roundRect">
            <a:avLst/>
          </a:prstGeom>
          <a:solidFill>
            <a:schemeClr val="bg1">
              <a:lumMod val="9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 name="直線矢印コネクタ 9">
            <a:extLst>
              <a:ext uri="{FF2B5EF4-FFF2-40B4-BE49-F238E27FC236}">
                <a16:creationId xmlns:a16="http://schemas.microsoft.com/office/drawing/2014/main" id="{79D8B9D4-D5F2-234B-8D9F-F32B02D8ACDF}"/>
              </a:ext>
            </a:extLst>
          </p:cNvPr>
          <p:cNvCxnSpPr>
            <a:cxnSpLocks/>
          </p:cNvCxnSpPr>
          <p:nvPr/>
        </p:nvCxnSpPr>
        <p:spPr>
          <a:xfrm>
            <a:off x="4572000" y="1220821"/>
            <a:ext cx="0" cy="4931924"/>
          </a:xfrm>
          <a:prstGeom prst="straightConnector1">
            <a:avLst/>
          </a:prstGeom>
          <a:ln>
            <a:headEnd type="triangle"/>
            <a:tailEnd type="triangle"/>
          </a:ln>
          <a:effectLst/>
        </p:spPr>
        <p:style>
          <a:lnRef idx="2">
            <a:schemeClr val="accent2"/>
          </a:lnRef>
          <a:fillRef idx="0">
            <a:schemeClr val="accent2"/>
          </a:fillRef>
          <a:effectRef idx="1">
            <a:schemeClr val="accent2"/>
          </a:effectRef>
          <a:fontRef idx="minor">
            <a:schemeClr val="tx1"/>
          </a:fontRef>
        </p:style>
      </p:cxnSp>
      <p:cxnSp>
        <p:nvCxnSpPr>
          <p:cNvPr id="13" name="直線矢印コネクタ 12">
            <a:extLst>
              <a:ext uri="{FF2B5EF4-FFF2-40B4-BE49-F238E27FC236}">
                <a16:creationId xmlns:a16="http://schemas.microsoft.com/office/drawing/2014/main" id="{1ECDAD16-6112-4342-8B6E-E10C67D5025A}"/>
              </a:ext>
            </a:extLst>
          </p:cNvPr>
          <p:cNvCxnSpPr>
            <a:cxnSpLocks/>
            <a:stCxn id="23" idx="1"/>
            <a:endCxn id="21" idx="3"/>
          </p:cNvCxnSpPr>
          <p:nvPr/>
        </p:nvCxnSpPr>
        <p:spPr>
          <a:xfrm flipH="1">
            <a:off x="1030317" y="3669256"/>
            <a:ext cx="7094551" cy="0"/>
          </a:xfrm>
          <a:prstGeom prst="straightConnector1">
            <a:avLst/>
          </a:prstGeom>
          <a:ln>
            <a:headEnd type="triangle"/>
            <a:tailEnd type="triangle"/>
          </a:ln>
          <a:effectLst/>
        </p:spPr>
        <p:style>
          <a:lnRef idx="2">
            <a:schemeClr val="accent2"/>
          </a:lnRef>
          <a:fillRef idx="0">
            <a:schemeClr val="accent2"/>
          </a:fillRef>
          <a:effectRef idx="1">
            <a:schemeClr val="accent2"/>
          </a:effectRef>
          <a:fontRef idx="minor">
            <a:schemeClr val="tx1"/>
          </a:fontRef>
        </p:style>
      </p:cxnSp>
      <p:sp>
        <p:nvSpPr>
          <p:cNvPr id="17" name="テキスト ボックス 16">
            <a:extLst>
              <a:ext uri="{FF2B5EF4-FFF2-40B4-BE49-F238E27FC236}">
                <a16:creationId xmlns:a16="http://schemas.microsoft.com/office/drawing/2014/main" id="{DF776F52-0CAC-3A4F-A5B4-624AB5EDBC87}"/>
              </a:ext>
            </a:extLst>
          </p:cNvPr>
          <p:cNvSpPr txBox="1"/>
          <p:nvPr/>
        </p:nvSpPr>
        <p:spPr>
          <a:xfrm>
            <a:off x="4800600" y="3658840"/>
            <a:ext cx="954107" cy="276999"/>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管理者の数</a:t>
            </a:r>
          </a:p>
        </p:txBody>
      </p:sp>
      <p:sp>
        <p:nvSpPr>
          <p:cNvPr id="18" name="テキスト ボックス 17">
            <a:extLst>
              <a:ext uri="{FF2B5EF4-FFF2-40B4-BE49-F238E27FC236}">
                <a16:creationId xmlns:a16="http://schemas.microsoft.com/office/drawing/2014/main" id="{E2C3A159-639F-D142-B41D-77420C557A6B}"/>
              </a:ext>
            </a:extLst>
          </p:cNvPr>
          <p:cNvSpPr txBox="1"/>
          <p:nvPr/>
        </p:nvSpPr>
        <p:spPr>
          <a:xfrm>
            <a:off x="4531954" y="3897678"/>
            <a:ext cx="369332" cy="2237264"/>
          </a:xfrm>
          <a:prstGeom prst="rect">
            <a:avLst/>
          </a:prstGeom>
          <a:noFill/>
        </p:spPr>
        <p:txBody>
          <a:bodyPr vert="eaVert" wrap="square" rtlCol="0">
            <a:spAutoFit/>
          </a:bodyPr>
          <a:lstStyle/>
          <a:p>
            <a:r>
              <a:rPr kumimoji="1" lang="ja-JP" altLang="en-US" sz="1200">
                <a:latin typeface="Meiryo" panose="020B0604030504040204" pitchFamily="34" charset="-128"/>
                <a:ea typeface="Meiryo" panose="020B0604030504040204" pitchFamily="34" charset="-128"/>
              </a:rPr>
              <a:t>ネットワークノードの数</a:t>
            </a:r>
          </a:p>
        </p:txBody>
      </p:sp>
      <p:sp>
        <p:nvSpPr>
          <p:cNvPr id="19" name="テキスト ボックス 18">
            <a:extLst>
              <a:ext uri="{FF2B5EF4-FFF2-40B4-BE49-F238E27FC236}">
                <a16:creationId xmlns:a16="http://schemas.microsoft.com/office/drawing/2014/main" id="{8C8DD3FA-E71D-494E-AA5D-20CAD39D1A0C}"/>
              </a:ext>
            </a:extLst>
          </p:cNvPr>
          <p:cNvSpPr txBox="1"/>
          <p:nvPr/>
        </p:nvSpPr>
        <p:spPr>
          <a:xfrm>
            <a:off x="4171890" y="995684"/>
            <a:ext cx="800219"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把握可能</a:t>
            </a:r>
          </a:p>
        </p:txBody>
      </p:sp>
      <p:sp>
        <p:nvSpPr>
          <p:cNvPr id="20" name="テキスト ボックス 19">
            <a:extLst>
              <a:ext uri="{FF2B5EF4-FFF2-40B4-BE49-F238E27FC236}">
                <a16:creationId xmlns:a16="http://schemas.microsoft.com/office/drawing/2014/main" id="{CCC0AE15-157A-A449-9B22-8067EC2CDD8A}"/>
              </a:ext>
            </a:extLst>
          </p:cNvPr>
          <p:cNvSpPr txBox="1"/>
          <p:nvPr/>
        </p:nvSpPr>
        <p:spPr>
          <a:xfrm>
            <a:off x="4171890" y="6184767"/>
            <a:ext cx="800219"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把握不可</a:t>
            </a:r>
          </a:p>
        </p:txBody>
      </p:sp>
      <p:sp>
        <p:nvSpPr>
          <p:cNvPr id="21" name="テキスト ボックス 20">
            <a:extLst>
              <a:ext uri="{FF2B5EF4-FFF2-40B4-BE49-F238E27FC236}">
                <a16:creationId xmlns:a16="http://schemas.microsoft.com/office/drawing/2014/main" id="{A2EED77A-98C7-FF41-A922-287A3763BCB1}"/>
              </a:ext>
            </a:extLst>
          </p:cNvPr>
          <p:cNvSpPr txBox="1"/>
          <p:nvPr/>
        </p:nvSpPr>
        <p:spPr>
          <a:xfrm>
            <a:off x="660985" y="3239718"/>
            <a:ext cx="369332" cy="859075"/>
          </a:xfrm>
          <a:prstGeom prst="rect">
            <a:avLst/>
          </a:prstGeom>
          <a:noFill/>
        </p:spPr>
        <p:txBody>
          <a:bodyPr vert="eaVert" wrap="square" rtlCol="0">
            <a:spAutoFit/>
          </a:bodyPr>
          <a:lstStyle/>
          <a:p>
            <a:pPr algn="ctr"/>
            <a:r>
              <a:rPr kumimoji="1" lang="ja-JP" altLang="en-US" sz="1200">
                <a:latin typeface="Meiryo" panose="020B0604030504040204" pitchFamily="34" charset="-128"/>
                <a:ea typeface="Meiryo" panose="020B0604030504040204" pitchFamily="34" charset="-128"/>
              </a:rPr>
              <a:t>複数</a:t>
            </a:r>
          </a:p>
        </p:txBody>
      </p:sp>
      <p:sp>
        <p:nvSpPr>
          <p:cNvPr id="23" name="テキスト ボックス 22">
            <a:extLst>
              <a:ext uri="{FF2B5EF4-FFF2-40B4-BE49-F238E27FC236}">
                <a16:creationId xmlns:a16="http://schemas.microsoft.com/office/drawing/2014/main" id="{5FDFAC50-43FB-6143-9A14-D43520FC11A6}"/>
              </a:ext>
            </a:extLst>
          </p:cNvPr>
          <p:cNvSpPr txBox="1"/>
          <p:nvPr/>
        </p:nvSpPr>
        <p:spPr>
          <a:xfrm>
            <a:off x="8124868" y="3239718"/>
            <a:ext cx="369332" cy="859075"/>
          </a:xfrm>
          <a:prstGeom prst="rect">
            <a:avLst/>
          </a:prstGeom>
          <a:noFill/>
        </p:spPr>
        <p:txBody>
          <a:bodyPr vert="eaVert" wrap="square" rtlCol="0">
            <a:spAutoFit/>
          </a:bodyPr>
          <a:lstStyle/>
          <a:p>
            <a:pPr algn="ctr"/>
            <a:r>
              <a:rPr kumimoji="1" lang="ja-JP" altLang="en-US" sz="1200">
                <a:latin typeface="Meiryo" panose="020B0604030504040204" pitchFamily="34" charset="-128"/>
                <a:ea typeface="Meiryo" panose="020B0604030504040204" pitchFamily="34" charset="-128"/>
              </a:rPr>
              <a:t>単独</a:t>
            </a:r>
          </a:p>
        </p:txBody>
      </p:sp>
      <p:sp>
        <p:nvSpPr>
          <p:cNvPr id="27" name="テキスト ボックス 26">
            <a:extLst>
              <a:ext uri="{FF2B5EF4-FFF2-40B4-BE49-F238E27FC236}">
                <a16:creationId xmlns:a16="http://schemas.microsoft.com/office/drawing/2014/main" id="{74B23796-3B6E-314E-882F-4A24F459E553}"/>
              </a:ext>
            </a:extLst>
          </p:cNvPr>
          <p:cNvSpPr txBox="1"/>
          <p:nvPr/>
        </p:nvSpPr>
        <p:spPr>
          <a:xfrm>
            <a:off x="1327508" y="1583918"/>
            <a:ext cx="2646878"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コンソーシアム型</a:t>
            </a:r>
          </a:p>
        </p:txBody>
      </p:sp>
      <p:sp>
        <p:nvSpPr>
          <p:cNvPr id="28" name="テキスト ボックス 27">
            <a:extLst>
              <a:ext uri="{FF2B5EF4-FFF2-40B4-BE49-F238E27FC236}">
                <a16:creationId xmlns:a16="http://schemas.microsoft.com/office/drawing/2014/main" id="{37F8FB7A-9903-E74B-8ADF-5E863B109234}"/>
              </a:ext>
            </a:extLst>
          </p:cNvPr>
          <p:cNvSpPr txBox="1"/>
          <p:nvPr/>
        </p:nvSpPr>
        <p:spPr>
          <a:xfrm>
            <a:off x="5323503" y="1583917"/>
            <a:ext cx="2339102"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プライベート型</a:t>
            </a:r>
          </a:p>
        </p:txBody>
      </p:sp>
      <p:sp>
        <p:nvSpPr>
          <p:cNvPr id="29" name="テキスト ボックス 28">
            <a:extLst>
              <a:ext uri="{FF2B5EF4-FFF2-40B4-BE49-F238E27FC236}">
                <a16:creationId xmlns:a16="http://schemas.microsoft.com/office/drawing/2014/main" id="{8921E2DF-D2D9-0943-9609-697E61D30165}"/>
              </a:ext>
            </a:extLst>
          </p:cNvPr>
          <p:cNvSpPr txBox="1"/>
          <p:nvPr/>
        </p:nvSpPr>
        <p:spPr>
          <a:xfrm>
            <a:off x="1583988" y="4210497"/>
            <a:ext cx="2133918"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 パブリック型</a:t>
            </a:r>
          </a:p>
        </p:txBody>
      </p:sp>
      <p:sp>
        <p:nvSpPr>
          <p:cNvPr id="30" name="正方形/長方形 29">
            <a:extLst>
              <a:ext uri="{FF2B5EF4-FFF2-40B4-BE49-F238E27FC236}">
                <a16:creationId xmlns:a16="http://schemas.microsoft.com/office/drawing/2014/main" id="{0EDEDC1A-188C-4D4F-8E5A-A5490D30805B}"/>
              </a:ext>
            </a:extLst>
          </p:cNvPr>
          <p:cNvSpPr/>
          <p:nvPr/>
        </p:nvSpPr>
        <p:spPr>
          <a:xfrm>
            <a:off x="1019132" y="4576600"/>
            <a:ext cx="3263630" cy="276999"/>
          </a:xfrm>
          <a:prstGeom prst="rect">
            <a:avLst/>
          </a:prstGeom>
        </p:spPr>
        <p:txBody>
          <a:bodyPr wrap="square">
            <a:spAutoFit/>
          </a:bodyPr>
          <a:lstStyle/>
          <a:p>
            <a:pPr algn="ctr"/>
            <a:r>
              <a:rPr lang="en-US" altLang="ja-JP" sz="1200" dirty="0">
                <a:solidFill>
                  <a:schemeClr val="bg1"/>
                </a:solidFill>
                <a:latin typeface="Meiryo" panose="020B0604030504040204" pitchFamily="34" charset="-128"/>
                <a:ea typeface="Meiryo" panose="020B0604030504040204" pitchFamily="34" charset="-128"/>
              </a:rPr>
              <a:t>Bit Coin</a:t>
            </a:r>
            <a:r>
              <a:rPr lang="ja-JP" altLang="en-US" sz="1200">
                <a:solidFill>
                  <a:schemeClr val="bg1"/>
                </a:solidFill>
                <a:latin typeface="Meiryo" panose="020B0604030504040204" pitchFamily="34" charset="-128"/>
                <a:ea typeface="Meiryo" panose="020B0604030504040204" pitchFamily="34" charset="-128"/>
              </a:rPr>
              <a:t>、</a:t>
            </a:r>
            <a:r>
              <a:rPr lang="en" altLang="ja-JP" sz="1200" dirty="0">
                <a:solidFill>
                  <a:schemeClr val="bg1"/>
                </a:solidFill>
                <a:latin typeface="Meiryo" panose="020B0604030504040204" pitchFamily="34" charset="-128"/>
                <a:ea typeface="Meiryo" panose="020B0604030504040204" pitchFamily="34" charset="-128"/>
              </a:rPr>
              <a:t>Ethereum</a:t>
            </a:r>
            <a:r>
              <a:rPr lang="ja-JP" altLang="en-US" sz="1200">
                <a:solidFill>
                  <a:schemeClr val="bg1"/>
                </a:solidFill>
                <a:latin typeface="Meiryo" panose="020B0604030504040204" pitchFamily="34" charset="-128"/>
                <a:ea typeface="Meiryo" panose="020B0604030504040204" pitchFamily="34" charset="-128"/>
              </a:rPr>
              <a:t>　など</a:t>
            </a:r>
          </a:p>
        </p:txBody>
      </p:sp>
      <p:sp>
        <p:nvSpPr>
          <p:cNvPr id="31" name="テキスト ボックス 30">
            <a:extLst>
              <a:ext uri="{FF2B5EF4-FFF2-40B4-BE49-F238E27FC236}">
                <a16:creationId xmlns:a16="http://schemas.microsoft.com/office/drawing/2014/main" id="{B4EC05F2-0089-3444-8ACA-299E41CD1E1D}"/>
              </a:ext>
            </a:extLst>
          </p:cNvPr>
          <p:cNvSpPr txBox="1"/>
          <p:nvPr/>
        </p:nvSpPr>
        <p:spPr>
          <a:xfrm>
            <a:off x="1137959" y="2384815"/>
            <a:ext cx="3048345" cy="646331"/>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bg1"/>
                </a:solidFill>
                <a:latin typeface="Meiryo" panose="020B0604030504040204" pitchFamily="34" charset="-128"/>
                <a:ea typeface="Meiryo" panose="020B0604030504040204" pitchFamily="34" charset="-128"/>
              </a:rPr>
              <a:t>目的を共有する複数の組織や人、グループ</a:t>
            </a:r>
            <a:r>
              <a:rPr lang="ja-JP" altLang="en-US" sz="1200">
                <a:solidFill>
                  <a:schemeClr val="bg1"/>
                </a:solidFill>
                <a:latin typeface="Meiryo" panose="020B0604030504040204" pitchFamily="34" charset="-128"/>
                <a:ea typeface="Meiryo" panose="020B0604030504040204" pitchFamily="34" charset="-128"/>
              </a:rPr>
              <a:t>（</a:t>
            </a:r>
            <a:r>
              <a:rPr kumimoji="1" lang="ja-JP" altLang="en-US" sz="1200">
                <a:solidFill>
                  <a:schemeClr val="bg1"/>
                </a:solidFill>
                <a:latin typeface="Meiryo" panose="020B0604030504040204" pitchFamily="34" charset="-128"/>
                <a:ea typeface="Meiryo" panose="020B0604030504040204" pitchFamily="34" charset="-128"/>
              </a:rPr>
              <a:t>コンソーシアム</a:t>
            </a:r>
            <a:r>
              <a:rPr lang="ja-JP" altLang="en-US" sz="1200">
                <a:solidFill>
                  <a:schemeClr val="bg1"/>
                </a:solidFill>
                <a:latin typeface="Meiryo" panose="020B0604030504040204" pitchFamily="34" charset="-128"/>
                <a:ea typeface="Meiryo" panose="020B0604030504040204" pitchFamily="34" charset="-128"/>
              </a:rPr>
              <a:t>）</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コンソーシアム内でのみデータを公開</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2" name="正方形/長方形 31">
            <a:extLst>
              <a:ext uri="{FF2B5EF4-FFF2-40B4-BE49-F238E27FC236}">
                <a16:creationId xmlns:a16="http://schemas.microsoft.com/office/drawing/2014/main" id="{B2808659-A37B-BE40-9623-E4A5D96E01E4}"/>
              </a:ext>
            </a:extLst>
          </p:cNvPr>
          <p:cNvSpPr/>
          <p:nvPr/>
        </p:nvSpPr>
        <p:spPr>
          <a:xfrm>
            <a:off x="1030316" y="1952498"/>
            <a:ext cx="3263630" cy="276999"/>
          </a:xfrm>
          <a:prstGeom prst="rect">
            <a:avLst/>
          </a:prstGeom>
        </p:spPr>
        <p:txBody>
          <a:bodyPr wrap="square">
            <a:spAutoFit/>
          </a:bodyPr>
          <a:lstStyle/>
          <a:p>
            <a:pPr algn="ctr"/>
            <a:r>
              <a:rPr lang="ja-JP" altLang="en-US" sz="1200">
                <a:solidFill>
                  <a:schemeClr val="bg1"/>
                </a:solidFill>
                <a:latin typeface="Meiryo" panose="020B0604030504040204" pitchFamily="34" charset="-128"/>
                <a:ea typeface="Meiryo" panose="020B0604030504040204" pitchFamily="34" charset="-128"/>
              </a:rPr>
              <a:t>Liquid Network、Hyperledger　など</a:t>
            </a:r>
          </a:p>
        </p:txBody>
      </p:sp>
      <p:sp>
        <p:nvSpPr>
          <p:cNvPr id="33" name="テキスト ボックス 32">
            <a:extLst>
              <a:ext uri="{FF2B5EF4-FFF2-40B4-BE49-F238E27FC236}">
                <a16:creationId xmlns:a16="http://schemas.microsoft.com/office/drawing/2014/main" id="{7D66C493-F78B-1D46-B955-DBFB57190FAB}"/>
              </a:ext>
            </a:extLst>
          </p:cNvPr>
          <p:cNvSpPr txBox="1"/>
          <p:nvPr/>
        </p:nvSpPr>
        <p:spPr>
          <a:xfrm>
            <a:off x="1154323" y="5012862"/>
            <a:ext cx="3048345" cy="461665"/>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誰でも参加できる</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データは公開され、透明性が保たれる</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D433591C-38F8-7348-BB12-0BEB58F6DF09}"/>
              </a:ext>
            </a:extLst>
          </p:cNvPr>
          <p:cNvSpPr txBox="1"/>
          <p:nvPr/>
        </p:nvSpPr>
        <p:spPr>
          <a:xfrm>
            <a:off x="4972109" y="2379736"/>
            <a:ext cx="3048345" cy="646331"/>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bg1"/>
                </a:solidFill>
                <a:latin typeface="Meiryo" panose="020B0604030504040204" pitchFamily="34" charset="-128"/>
                <a:ea typeface="Meiryo" panose="020B0604030504040204" pitchFamily="34" charset="-128"/>
              </a:rPr>
              <a:t>ルールの変更が容易にできる</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solidFill>
                  <a:schemeClr val="bg1"/>
                </a:solidFill>
                <a:latin typeface="Meiryo" panose="020B0604030504040204" pitchFamily="34" charset="-128"/>
                <a:ea typeface="Meiryo" panose="020B0604030504040204" pitchFamily="34" charset="-128"/>
              </a:rPr>
              <a:t>合意形成（スループット／取引速度）が速い</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37" name="正方形/長方形 36">
            <a:extLst>
              <a:ext uri="{FF2B5EF4-FFF2-40B4-BE49-F238E27FC236}">
                <a16:creationId xmlns:a16="http://schemas.microsoft.com/office/drawing/2014/main" id="{34FD23E1-1598-2246-A09D-999E40D71665}"/>
              </a:ext>
            </a:extLst>
          </p:cNvPr>
          <p:cNvSpPr/>
          <p:nvPr/>
        </p:nvSpPr>
        <p:spPr>
          <a:xfrm>
            <a:off x="4864466" y="1947419"/>
            <a:ext cx="3263630" cy="276999"/>
          </a:xfrm>
          <a:prstGeom prst="rect">
            <a:avLst/>
          </a:prstGeom>
        </p:spPr>
        <p:txBody>
          <a:bodyPr wrap="square">
            <a:spAutoFit/>
          </a:bodyPr>
          <a:lstStyle/>
          <a:p>
            <a:pPr algn="ctr"/>
            <a:r>
              <a:rPr lang="en-US" altLang="ja-JP" sz="1200" dirty="0">
                <a:solidFill>
                  <a:schemeClr val="bg1"/>
                </a:solidFill>
                <a:latin typeface="Meiryo" panose="020B0604030504040204" pitchFamily="34" charset="-128"/>
                <a:ea typeface="Meiryo" panose="020B0604030504040204" pitchFamily="34" charset="-128"/>
              </a:rPr>
              <a:t>Multichain</a:t>
            </a:r>
            <a:r>
              <a:rPr lang="ja-JP" altLang="en-US" sz="1200">
                <a:solidFill>
                  <a:schemeClr val="bg1"/>
                </a:solidFill>
                <a:latin typeface="Meiryo" panose="020B0604030504040204" pitchFamily="34" charset="-128"/>
                <a:ea typeface="Meiryo" panose="020B0604030504040204" pitchFamily="34" charset="-128"/>
              </a:rPr>
              <a:t>、</a:t>
            </a:r>
            <a:r>
              <a:rPr lang="en" altLang="ja-JP" sz="1200" dirty="0">
                <a:solidFill>
                  <a:schemeClr val="bg1"/>
                </a:solidFill>
                <a:latin typeface="Meiryo" panose="020B0604030504040204" pitchFamily="34" charset="-128"/>
                <a:ea typeface="Meiryo" panose="020B0604030504040204" pitchFamily="34" charset="-128"/>
              </a:rPr>
              <a:t>Hyperledger Burrow</a:t>
            </a:r>
            <a:r>
              <a:rPr lang="ja-JP" altLang="en-US" sz="1200">
                <a:solidFill>
                  <a:schemeClr val="bg1"/>
                </a:solidFill>
                <a:latin typeface="Meiryo" panose="020B0604030504040204" pitchFamily="34" charset="-128"/>
                <a:ea typeface="Meiryo" panose="020B0604030504040204" pitchFamily="34" charset="-128"/>
              </a:rPr>
              <a:t>　など</a:t>
            </a:r>
          </a:p>
        </p:txBody>
      </p:sp>
    </p:spTree>
    <p:extLst>
      <p:ext uri="{BB962C8B-B14F-4D97-AF65-F5344CB8AC3E}">
        <p14:creationId xmlns:p14="http://schemas.microsoft.com/office/powerpoint/2010/main" val="211639234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D83CC4-2C51-F049-8EAC-A6B284813BC5}"/>
              </a:ext>
            </a:extLst>
          </p:cNvPr>
          <p:cNvSpPr>
            <a:spLocks noGrp="1"/>
          </p:cNvSpPr>
          <p:nvPr>
            <p:ph type="title"/>
          </p:nvPr>
        </p:nvSpPr>
        <p:spPr/>
        <p:txBody>
          <a:bodyPr/>
          <a:lstStyle/>
          <a:p>
            <a:r>
              <a:rPr kumimoji="1" lang="ja-JP" altLang="en-US"/>
              <a:t>デジタル通貨</a:t>
            </a:r>
          </a:p>
        </p:txBody>
      </p:sp>
      <p:sp>
        <p:nvSpPr>
          <p:cNvPr id="3" name="スライド番号プレースホルダー 2">
            <a:extLst>
              <a:ext uri="{FF2B5EF4-FFF2-40B4-BE49-F238E27FC236}">
                <a16:creationId xmlns:a16="http://schemas.microsoft.com/office/drawing/2014/main" id="{D09D29DB-CA0C-1A46-89A6-E573DE3FBDCC}"/>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206</a:t>
            </a:fld>
            <a:endParaRPr kumimoji="1" lang="ja-JP" altLang="en-US"/>
          </a:p>
        </p:txBody>
      </p:sp>
      <p:sp>
        <p:nvSpPr>
          <p:cNvPr id="4" name="正方形/長方形 3">
            <a:extLst>
              <a:ext uri="{FF2B5EF4-FFF2-40B4-BE49-F238E27FC236}">
                <a16:creationId xmlns:a16="http://schemas.microsoft.com/office/drawing/2014/main" id="{D45B459B-EC18-B947-8544-2F575F844D37}"/>
              </a:ext>
            </a:extLst>
          </p:cNvPr>
          <p:cNvSpPr/>
          <p:nvPr/>
        </p:nvSpPr>
        <p:spPr>
          <a:xfrm>
            <a:off x="444731" y="836613"/>
            <a:ext cx="8254538" cy="5655627"/>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436E6F25-9029-2243-8AB6-EE28D31B87E1}"/>
              </a:ext>
            </a:extLst>
          </p:cNvPr>
          <p:cNvSpPr/>
          <p:nvPr/>
        </p:nvSpPr>
        <p:spPr>
          <a:xfrm>
            <a:off x="597477" y="4686882"/>
            <a:ext cx="7949045" cy="162248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14A9809D-C4E1-4D49-AEF4-103FC9F47661}"/>
              </a:ext>
            </a:extLst>
          </p:cNvPr>
          <p:cNvSpPr/>
          <p:nvPr/>
        </p:nvSpPr>
        <p:spPr>
          <a:xfrm>
            <a:off x="597478" y="2452255"/>
            <a:ext cx="3808268" cy="210188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9C59B067-B87F-D84E-B88E-80977C51B49A}"/>
              </a:ext>
            </a:extLst>
          </p:cNvPr>
          <p:cNvSpPr/>
          <p:nvPr/>
        </p:nvSpPr>
        <p:spPr>
          <a:xfrm>
            <a:off x="4738256" y="2444636"/>
            <a:ext cx="3808268" cy="210188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9BCBFC38-C671-0548-9C01-1E6B52BCDCDC}"/>
              </a:ext>
            </a:extLst>
          </p:cNvPr>
          <p:cNvSpPr txBox="1"/>
          <p:nvPr/>
        </p:nvSpPr>
        <p:spPr>
          <a:xfrm>
            <a:off x="2940783" y="1086363"/>
            <a:ext cx="3262433" cy="707886"/>
          </a:xfrm>
          <a:prstGeom prst="rect">
            <a:avLst/>
          </a:prstGeom>
          <a:noFill/>
        </p:spPr>
        <p:txBody>
          <a:bodyPr wrap="none" rtlCol="0">
            <a:spAutoFit/>
          </a:bodyPr>
          <a:lstStyle/>
          <a:p>
            <a:pPr algn="ctr"/>
            <a:r>
              <a:rPr kumimoji="1" lang="ja-JP" altLang="en-US" sz="4000" b="1">
                <a:solidFill>
                  <a:schemeClr val="bg1"/>
                </a:solidFill>
                <a:latin typeface="Meiryo" panose="020B0604030504040204" pitchFamily="34" charset="-128"/>
                <a:ea typeface="Meiryo" panose="020B0604030504040204" pitchFamily="34" charset="-128"/>
              </a:rPr>
              <a:t>デジタル通貨</a:t>
            </a:r>
          </a:p>
        </p:txBody>
      </p:sp>
      <p:sp>
        <p:nvSpPr>
          <p:cNvPr id="9" name="正方形/長方形 8">
            <a:extLst>
              <a:ext uri="{FF2B5EF4-FFF2-40B4-BE49-F238E27FC236}">
                <a16:creationId xmlns:a16="http://schemas.microsoft.com/office/drawing/2014/main" id="{B73549C9-D483-DC48-A5CA-2C2A1F04FAC1}"/>
              </a:ext>
            </a:extLst>
          </p:cNvPr>
          <p:cNvSpPr/>
          <p:nvPr/>
        </p:nvSpPr>
        <p:spPr>
          <a:xfrm>
            <a:off x="597475" y="1817457"/>
            <a:ext cx="7949045" cy="369332"/>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cs typeface="Times New Roman" panose="02020603050405020304" pitchFamily="18" charset="0"/>
              </a:rPr>
              <a:t>通貨と同等の価値を持ち、</a:t>
            </a:r>
            <a:r>
              <a:rPr lang="ja-JP" altLang="ja-JP">
                <a:solidFill>
                  <a:schemeClr val="bg1"/>
                </a:solidFill>
                <a:latin typeface="Meiryo" panose="020B0604030504040204" pitchFamily="34" charset="-128"/>
                <a:ea typeface="Meiryo" panose="020B0604030504040204" pitchFamily="34" charset="-128"/>
                <a:cs typeface="Times New Roman" panose="02020603050405020304" pitchFamily="18" charset="0"/>
              </a:rPr>
              <a:t>通貨のように利用できるデジタル</a:t>
            </a:r>
            <a:r>
              <a:rPr lang="ja-JP" altLang="en-US">
                <a:solidFill>
                  <a:schemeClr val="bg1"/>
                </a:solidFill>
                <a:latin typeface="Meiryo" panose="020B0604030504040204" pitchFamily="34" charset="-128"/>
                <a:ea typeface="Meiryo" panose="020B0604030504040204" pitchFamily="34" charset="-128"/>
                <a:cs typeface="Times New Roman" panose="02020603050405020304" pitchFamily="18" charset="0"/>
              </a:rPr>
              <a:t>・データ</a:t>
            </a:r>
            <a:endParaRPr lang="ja-JP" altLang="en-US">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DBF887A9-A0B4-104F-9A53-6E9AC5EC5292}"/>
              </a:ext>
            </a:extLst>
          </p:cNvPr>
          <p:cNvSpPr txBox="1"/>
          <p:nvPr/>
        </p:nvSpPr>
        <p:spPr>
          <a:xfrm>
            <a:off x="1383357" y="2592619"/>
            <a:ext cx="2236510" cy="584775"/>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電子マネー</a:t>
            </a:r>
          </a:p>
        </p:txBody>
      </p:sp>
      <p:sp>
        <p:nvSpPr>
          <p:cNvPr id="11" name="正方形/長方形 10">
            <a:extLst>
              <a:ext uri="{FF2B5EF4-FFF2-40B4-BE49-F238E27FC236}">
                <a16:creationId xmlns:a16="http://schemas.microsoft.com/office/drawing/2014/main" id="{BEB8789B-2D3B-BE4A-AAC3-4B82E7D388A9}"/>
              </a:ext>
            </a:extLst>
          </p:cNvPr>
          <p:cNvSpPr/>
          <p:nvPr/>
        </p:nvSpPr>
        <p:spPr>
          <a:xfrm>
            <a:off x="597475" y="3194227"/>
            <a:ext cx="3808270"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現金の代わりに使用できるデジタル通貨。あらかじめ現金をチャージしておく前払い（プリペイド）方式と、クレジットカードと連携させた後払い（ポストペイ）方式がある。</a:t>
            </a:r>
          </a:p>
        </p:txBody>
      </p:sp>
      <p:sp>
        <p:nvSpPr>
          <p:cNvPr id="12" name="正方形/長方形 11">
            <a:extLst>
              <a:ext uri="{FF2B5EF4-FFF2-40B4-BE49-F238E27FC236}">
                <a16:creationId xmlns:a16="http://schemas.microsoft.com/office/drawing/2014/main" id="{B828E305-6590-DB4A-BB26-0368A73EECA7}"/>
              </a:ext>
            </a:extLst>
          </p:cNvPr>
          <p:cNvSpPr/>
          <p:nvPr/>
        </p:nvSpPr>
        <p:spPr>
          <a:xfrm>
            <a:off x="597475" y="4171542"/>
            <a:ext cx="3808270" cy="307777"/>
          </a:xfrm>
          <a:prstGeom prst="rect">
            <a:avLst/>
          </a:prstGeom>
        </p:spPr>
        <p:txBody>
          <a:bodyPr wrap="square">
            <a:spAutoFit/>
          </a:bodyPr>
          <a:lstStyle/>
          <a:p>
            <a:pPr algn="ctr"/>
            <a:r>
              <a:rPr lang="en-US" altLang="ja-JP" sz="1400" dirty="0" err="1">
                <a:solidFill>
                  <a:schemeClr val="bg1"/>
                </a:solidFill>
                <a:latin typeface="Meiryo" panose="020B0604030504040204" pitchFamily="34" charset="-128"/>
                <a:ea typeface="Meiryo" panose="020B0604030504040204" pitchFamily="34" charset="-128"/>
              </a:rPr>
              <a:t>suica</a:t>
            </a:r>
            <a:r>
              <a:rPr lang="ja-JP" altLang="en-US" sz="1400">
                <a:solidFill>
                  <a:schemeClr val="bg1"/>
                </a:solidFill>
                <a:latin typeface="Meiryo" panose="020B0604030504040204" pitchFamily="34" charset="-128"/>
                <a:ea typeface="Meiryo" panose="020B0604030504040204" pitchFamily="34" charset="-128"/>
              </a:rPr>
              <a:t>、</a:t>
            </a:r>
            <a:r>
              <a:rPr lang="en-US" altLang="ja-JP" sz="1400" dirty="0">
                <a:solidFill>
                  <a:schemeClr val="bg1"/>
                </a:solidFill>
                <a:latin typeface="Meiryo" panose="020B0604030504040204" pitchFamily="34" charset="-128"/>
                <a:ea typeface="Meiryo" panose="020B0604030504040204" pitchFamily="34" charset="-128"/>
              </a:rPr>
              <a:t>au PAY</a:t>
            </a:r>
            <a:r>
              <a:rPr lang="ja-JP" altLang="en-US" sz="1400">
                <a:solidFill>
                  <a:schemeClr val="bg1"/>
                </a:solidFill>
                <a:latin typeface="Meiryo" panose="020B0604030504040204" pitchFamily="34" charset="-128"/>
                <a:ea typeface="Meiryo" panose="020B0604030504040204" pitchFamily="34" charset="-128"/>
              </a:rPr>
              <a:t>、</a:t>
            </a:r>
            <a:r>
              <a:rPr lang="en-US" altLang="ja-JP" sz="1400" dirty="0">
                <a:solidFill>
                  <a:schemeClr val="bg1"/>
                </a:solidFill>
                <a:latin typeface="Meiryo" panose="020B0604030504040204" pitchFamily="34" charset="-128"/>
                <a:ea typeface="Meiryo" panose="020B0604030504040204" pitchFamily="34" charset="-128"/>
              </a:rPr>
              <a:t>WAON</a:t>
            </a:r>
            <a:r>
              <a:rPr lang="ja-JP" altLang="en-US" sz="1400">
                <a:solidFill>
                  <a:schemeClr val="bg1"/>
                </a:solidFill>
                <a:latin typeface="Meiryo" panose="020B0604030504040204" pitchFamily="34" charset="-128"/>
                <a:ea typeface="Meiryo" panose="020B0604030504040204" pitchFamily="34" charset="-128"/>
              </a:rPr>
              <a:t>、</a:t>
            </a:r>
            <a:r>
              <a:rPr lang="en-US" altLang="ja-JP" sz="1400" dirty="0" err="1">
                <a:solidFill>
                  <a:schemeClr val="bg1"/>
                </a:solidFill>
                <a:latin typeface="Meiryo" panose="020B0604030504040204" pitchFamily="34" charset="-128"/>
                <a:ea typeface="Meiryo" panose="020B0604030504040204" pitchFamily="34" charset="-128"/>
              </a:rPr>
              <a:t>PayPay</a:t>
            </a:r>
            <a:r>
              <a:rPr lang="ja-JP" altLang="en-US" sz="1400">
                <a:solidFill>
                  <a:schemeClr val="bg1"/>
                </a:solidFill>
                <a:latin typeface="Meiryo" panose="020B0604030504040204" pitchFamily="34" charset="-128"/>
                <a:ea typeface="Meiryo" panose="020B0604030504040204" pitchFamily="34" charset="-128"/>
              </a:rPr>
              <a:t>など</a:t>
            </a:r>
          </a:p>
        </p:txBody>
      </p:sp>
      <p:sp>
        <p:nvSpPr>
          <p:cNvPr id="13" name="正方形/長方形 12">
            <a:extLst>
              <a:ext uri="{FF2B5EF4-FFF2-40B4-BE49-F238E27FC236}">
                <a16:creationId xmlns:a16="http://schemas.microsoft.com/office/drawing/2014/main" id="{889CB4B5-98A6-7748-84E5-A671F43BAD7B}"/>
              </a:ext>
            </a:extLst>
          </p:cNvPr>
          <p:cNvSpPr/>
          <p:nvPr/>
        </p:nvSpPr>
        <p:spPr>
          <a:xfrm>
            <a:off x="4766261" y="3187372"/>
            <a:ext cx="3752258"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国家（中央銀行）に依存せずに流通する、非中央集権的な通貨。国家や組織の管理を受けない通貨であり、需要と供給のバランスによって、その価値が決まる。</a:t>
            </a:r>
          </a:p>
        </p:txBody>
      </p:sp>
      <p:sp>
        <p:nvSpPr>
          <p:cNvPr id="14" name="テキスト ボックス 13">
            <a:extLst>
              <a:ext uri="{FF2B5EF4-FFF2-40B4-BE49-F238E27FC236}">
                <a16:creationId xmlns:a16="http://schemas.microsoft.com/office/drawing/2014/main" id="{78449645-DC4F-2A4A-B7D3-256CA37D0101}"/>
              </a:ext>
            </a:extLst>
          </p:cNvPr>
          <p:cNvSpPr txBox="1"/>
          <p:nvPr/>
        </p:nvSpPr>
        <p:spPr>
          <a:xfrm>
            <a:off x="5729321" y="2592618"/>
            <a:ext cx="1826141" cy="584775"/>
          </a:xfrm>
          <a:prstGeom prst="rect">
            <a:avLst/>
          </a:prstGeom>
          <a:noFill/>
        </p:spPr>
        <p:txBody>
          <a:bodyPr wrap="none" rtlCol="0">
            <a:spAutoFit/>
          </a:bodyPr>
          <a:lstStyle/>
          <a:p>
            <a:pPr algn="ctr"/>
            <a:r>
              <a:rPr kumimoji="1" lang="ja-JP" altLang="en-US" sz="3200" b="1">
                <a:solidFill>
                  <a:schemeClr val="bg1"/>
                </a:solidFill>
                <a:latin typeface="Meiryo" panose="020B0604030504040204" pitchFamily="34" charset="-128"/>
                <a:ea typeface="Meiryo" panose="020B0604030504040204" pitchFamily="34" charset="-128"/>
              </a:rPr>
              <a:t>仮想通貨</a:t>
            </a:r>
          </a:p>
        </p:txBody>
      </p:sp>
      <p:sp>
        <p:nvSpPr>
          <p:cNvPr id="15" name="正方形/長方形 14">
            <a:extLst>
              <a:ext uri="{FF2B5EF4-FFF2-40B4-BE49-F238E27FC236}">
                <a16:creationId xmlns:a16="http://schemas.microsoft.com/office/drawing/2014/main" id="{85E304C2-282F-3042-B437-ED53E1C20A6A}"/>
              </a:ext>
            </a:extLst>
          </p:cNvPr>
          <p:cNvSpPr/>
          <p:nvPr/>
        </p:nvSpPr>
        <p:spPr>
          <a:xfrm>
            <a:off x="4738250" y="4173284"/>
            <a:ext cx="3808270" cy="307777"/>
          </a:xfrm>
          <a:prstGeom prst="rect">
            <a:avLst/>
          </a:prstGeom>
        </p:spPr>
        <p:txBody>
          <a:bodyPr wrap="square">
            <a:spAutoFit/>
          </a:bodyPr>
          <a:lstStyle/>
          <a:p>
            <a:pPr algn="ctr"/>
            <a:r>
              <a:rPr lang="en-US" altLang="ja-JP" sz="1400" dirty="0">
                <a:solidFill>
                  <a:schemeClr val="bg1"/>
                </a:solidFill>
                <a:latin typeface="Meiryo" panose="020B0604030504040204" pitchFamily="34" charset="-128"/>
                <a:ea typeface="Meiryo" panose="020B0604030504040204" pitchFamily="34" charset="-128"/>
              </a:rPr>
              <a:t>Bitcoin</a:t>
            </a:r>
            <a:r>
              <a:rPr lang="ja-JP" altLang="en-US" sz="1400">
                <a:solidFill>
                  <a:schemeClr val="bg1"/>
                </a:solidFill>
                <a:latin typeface="Meiryo" panose="020B0604030504040204" pitchFamily="34" charset="-128"/>
                <a:ea typeface="Meiryo" panose="020B0604030504040204" pitchFamily="34" charset="-128"/>
              </a:rPr>
              <a:t>、</a:t>
            </a:r>
            <a:r>
              <a:rPr lang="en" altLang="ja-JP" sz="1400" dirty="0">
                <a:solidFill>
                  <a:schemeClr val="bg1"/>
                </a:solidFill>
                <a:latin typeface="Meiryo" panose="020B0604030504040204" pitchFamily="34" charset="-128"/>
                <a:ea typeface="Meiryo" panose="020B0604030504040204" pitchFamily="34" charset="-128"/>
              </a:rPr>
              <a:t>Ether</a:t>
            </a:r>
            <a:r>
              <a:rPr lang="ja-JP" altLang="en-US" sz="1400">
                <a:solidFill>
                  <a:schemeClr val="bg1"/>
                </a:solidFill>
                <a:latin typeface="Meiryo" panose="020B0604030504040204" pitchFamily="34" charset="-128"/>
                <a:ea typeface="Meiryo" panose="020B0604030504040204" pitchFamily="34" charset="-128"/>
              </a:rPr>
              <a:t>、</a:t>
            </a:r>
            <a:r>
              <a:rPr lang="en-US" altLang="ja-JP" sz="1400" dirty="0">
                <a:solidFill>
                  <a:schemeClr val="bg1"/>
                </a:solidFill>
                <a:latin typeface="Meiryo" panose="020B0604030504040204" pitchFamily="34" charset="-128"/>
                <a:ea typeface="Meiryo" panose="020B0604030504040204" pitchFamily="34" charset="-128"/>
              </a:rPr>
              <a:t>Ripple</a:t>
            </a:r>
            <a:r>
              <a:rPr lang="ja-JP" altLang="en-US" sz="1400">
                <a:solidFill>
                  <a:schemeClr val="bg1"/>
                </a:solidFill>
                <a:latin typeface="Meiryo" panose="020B0604030504040204" pitchFamily="34" charset="-128"/>
                <a:ea typeface="Meiryo" panose="020B0604030504040204" pitchFamily="34" charset="-128"/>
              </a:rPr>
              <a:t>　など</a:t>
            </a:r>
          </a:p>
        </p:txBody>
      </p:sp>
      <p:sp>
        <p:nvSpPr>
          <p:cNvPr id="16" name="正方形/長方形 15">
            <a:extLst>
              <a:ext uri="{FF2B5EF4-FFF2-40B4-BE49-F238E27FC236}">
                <a16:creationId xmlns:a16="http://schemas.microsoft.com/office/drawing/2014/main" id="{68F9FB46-8B78-4341-9C6A-5DF3E70A6EBD}"/>
              </a:ext>
            </a:extLst>
          </p:cNvPr>
          <p:cNvSpPr/>
          <p:nvPr/>
        </p:nvSpPr>
        <p:spPr>
          <a:xfrm>
            <a:off x="1849582" y="5437555"/>
            <a:ext cx="5444836" cy="738664"/>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国家（中央銀行）が発行する法定通貨をデジタル・データとして流通させるもの。円やドル、ユーロ、人民元など、それぞれの法定通貨に対応した</a:t>
            </a:r>
            <a:r>
              <a:rPr lang="en-US" altLang="ja-JP" sz="1400" dirty="0">
                <a:solidFill>
                  <a:schemeClr val="bg1"/>
                </a:solidFill>
                <a:latin typeface="Meiryo" panose="020B0604030504040204" pitchFamily="34" charset="-128"/>
                <a:ea typeface="Meiryo" panose="020B0604030504040204" pitchFamily="34" charset="-128"/>
              </a:rPr>
              <a:t>CBDC</a:t>
            </a:r>
            <a:r>
              <a:rPr lang="ja-JP" altLang="en-US" sz="1400">
                <a:solidFill>
                  <a:schemeClr val="bg1"/>
                </a:solidFill>
                <a:latin typeface="Meiryo" panose="020B0604030504040204" pitchFamily="34" charset="-128"/>
                <a:ea typeface="Meiryo" panose="020B0604030504040204" pitchFamily="34" charset="-128"/>
              </a:rPr>
              <a:t>が検討／実証実験されている。</a:t>
            </a:r>
          </a:p>
        </p:txBody>
      </p:sp>
      <p:sp>
        <p:nvSpPr>
          <p:cNvPr id="17" name="テキスト ボックス 16">
            <a:extLst>
              <a:ext uri="{FF2B5EF4-FFF2-40B4-BE49-F238E27FC236}">
                <a16:creationId xmlns:a16="http://schemas.microsoft.com/office/drawing/2014/main" id="{C0539605-3B2D-0947-8621-A52BA1F1F075}"/>
              </a:ext>
            </a:extLst>
          </p:cNvPr>
          <p:cNvSpPr txBox="1"/>
          <p:nvPr/>
        </p:nvSpPr>
        <p:spPr>
          <a:xfrm>
            <a:off x="1013173" y="4852780"/>
            <a:ext cx="7117653" cy="584775"/>
          </a:xfrm>
          <a:prstGeom prst="rect">
            <a:avLst/>
          </a:prstGeom>
          <a:noFill/>
        </p:spPr>
        <p:txBody>
          <a:bodyPr wrap="none" rtlCol="0">
            <a:spAutoFit/>
          </a:bodyPr>
          <a:lstStyle/>
          <a:p>
            <a:pPr algn="ctr"/>
            <a:r>
              <a:rPr kumimoji="1" lang="en-US" altLang="ja-JP" sz="3200" b="1" dirty="0">
                <a:solidFill>
                  <a:schemeClr val="bg1"/>
                </a:solidFill>
                <a:latin typeface="Meiryo" panose="020B0604030504040204" pitchFamily="34" charset="-128"/>
                <a:ea typeface="Meiryo" panose="020B0604030504040204" pitchFamily="34" charset="-128"/>
              </a:rPr>
              <a:t>CBDC</a:t>
            </a:r>
            <a:r>
              <a:rPr lang="ja-JP" altLang="en-US" sz="3200" b="1">
                <a:solidFill>
                  <a:schemeClr val="bg1"/>
                </a:solidFill>
                <a:latin typeface="Meiryo" panose="020B0604030504040204" pitchFamily="34" charset="-128"/>
                <a:ea typeface="Meiryo" panose="020B0604030504040204" pitchFamily="34" charset="-128"/>
              </a:rPr>
              <a:t>（中央銀行発行デジタル通貨）</a:t>
            </a:r>
            <a:endParaRPr kumimoji="1" lang="ja-JP" altLang="en-US" sz="3200" b="1">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45549646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solidFill>
                  <a:srgbClr val="FFFFFF"/>
                </a:solidFill>
                <a:effectLst/>
                <a:latin typeface="Meiryo" panose="020B0604030504040204" pitchFamily="34" charset="-128"/>
                <a:ea typeface="Meiryo" panose="020B0604030504040204" pitchFamily="34" charset="-128"/>
                <a:cs typeface="Arial"/>
              </a:rPr>
              <a:t>Web 3</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4644326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7AEAE4C6-C372-C696-D85C-B7E0A36A4A9B}"/>
              </a:ext>
            </a:extLst>
          </p:cNvPr>
          <p:cNvPicPr>
            <a:picLocks noChangeAspect="1"/>
          </p:cNvPicPr>
          <p:nvPr/>
        </p:nvPicPr>
        <p:blipFill rotWithShape="1">
          <a:blip r:embed="rId2"/>
          <a:srcRect t="5639"/>
          <a:stretch/>
        </p:blipFill>
        <p:spPr>
          <a:xfrm>
            <a:off x="209282" y="772733"/>
            <a:ext cx="8725436" cy="5818801"/>
          </a:xfrm>
          <a:prstGeom prst="rect">
            <a:avLst/>
          </a:prstGeom>
        </p:spPr>
      </p:pic>
      <p:sp>
        <p:nvSpPr>
          <p:cNvPr id="4" name="タイトル 3">
            <a:extLst>
              <a:ext uri="{FF2B5EF4-FFF2-40B4-BE49-F238E27FC236}">
                <a16:creationId xmlns:a16="http://schemas.microsoft.com/office/drawing/2014/main" id="{803CC57A-6737-E306-241C-99639A16EA77}"/>
              </a:ext>
            </a:extLst>
          </p:cNvPr>
          <p:cNvSpPr>
            <a:spLocks noGrp="1"/>
          </p:cNvSpPr>
          <p:nvPr>
            <p:ph type="title"/>
          </p:nvPr>
        </p:nvSpPr>
        <p:spPr/>
        <p:txBody>
          <a:bodyPr/>
          <a:lstStyle/>
          <a:p>
            <a:r>
              <a:rPr lang="ja-JP" altLang="en-US"/>
              <a:t>経済財政運営と改革の基本方針</a:t>
            </a:r>
            <a:r>
              <a:rPr lang="en-US" altLang="ja-JP" dirty="0"/>
              <a:t>2022</a:t>
            </a:r>
            <a:r>
              <a:rPr lang="ja-JP" altLang="en-US" sz="1800"/>
              <a:t>（</a:t>
            </a:r>
            <a:r>
              <a:rPr lang="en-US" altLang="ja-JP" sz="1800" dirty="0"/>
              <a:t>2022</a:t>
            </a:r>
            <a:r>
              <a:rPr lang="ja-JP" altLang="en-US" sz="1800"/>
              <a:t>年</a:t>
            </a:r>
            <a:r>
              <a:rPr lang="en-US" altLang="ja-JP" sz="1800" dirty="0"/>
              <a:t>6</a:t>
            </a:r>
            <a:r>
              <a:rPr lang="ja-JP" altLang="en-US" sz="1800"/>
              <a:t>月</a:t>
            </a:r>
            <a:r>
              <a:rPr lang="en-US" altLang="ja-JP" sz="1800" dirty="0"/>
              <a:t>7</a:t>
            </a:r>
            <a:r>
              <a:rPr lang="ja-JP" altLang="en-US" sz="1800"/>
              <a:t>日閣議決定）</a:t>
            </a:r>
          </a:p>
        </p:txBody>
      </p:sp>
      <p:sp>
        <p:nvSpPr>
          <p:cNvPr id="5" name="正方形/長方形 4">
            <a:extLst>
              <a:ext uri="{FF2B5EF4-FFF2-40B4-BE49-F238E27FC236}">
                <a16:creationId xmlns:a16="http://schemas.microsoft.com/office/drawing/2014/main" id="{DB7F03CB-EE0A-2EC1-6CAA-3B4CD1D73D77}"/>
              </a:ext>
            </a:extLst>
          </p:cNvPr>
          <p:cNvSpPr/>
          <p:nvPr/>
        </p:nvSpPr>
        <p:spPr>
          <a:xfrm>
            <a:off x="4675031" y="2904186"/>
            <a:ext cx="4031087" cy="418563"/>
          </a:xfrm>
          <a:prstGeom prst="rect">
            <a:avLst/>
          </a:prstGeom>
          <a:noFill/>
          <a:ln>
            <a:solidFill>
              <a:srgbClr val="FF0000"/>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a:extLst>
              <a:ext uri="{FF2B5EF4-FFF2-40B4-BE49-F238E27FC236}">
                <a16:creationId xmlns:a16="http://schemas.microsoft.com/office/drawing/2014/main" id="{48947E47-5C62-B98E-63AC-B5133DFC6B62}"/>
              </a:ext>
            </a:extLst>
          </p:cNvPr>
          <p:cNvPicPr>
            <a:picLocks noChangeAspect="1"/>
          </p:cNvPicPr>
          <p:nvPr/>
        </p:nvPicPr>
        <p:blipFill>
          <a:blip r:embed="rId3"/>
          <a:stretch>
            <a:fillRect/>
          </a:stretch>
        </p:blipFill>
        <p:spPr>
          <a:xfrm rot="8212263">
            <a:off x="3950337" y="2331074"/>
            <a:ext cx="865613" cy="865613"/>
          </a:xfrm>
          <a:prstGeom prst="rect">
            <a:avLst/>
          </a:prstGeom>
        </p:spPr>
      </p:pic>
    </p:spTree>
    <p:extLst>
      <p:ext uri="{BB962C8B-B14F-4D97-AF65-F5344CB8AC3E}">
        <p14:creationId xmlns:p14="http://schemas.microsoft.com/office/powerpoint/2010/main" val="44942214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701773-7D83-0848-9457-281AD9049017}"/>
              </a:ext>
            </a:extLst>
          </p:cNvPr>
          <p:cNvSpPr>
            <a:spLocks noGrp="1"/>
          </p:cNvSpPr>
          <p:nvPr>
            <p:ph type="title"/>
          </p:nvPr>
        </p:nvSpPr>
        <p:spPr/>
        <p:txBody>
          <a:bodyPr/>
          <a:lstStyle/>
          <a:p>
            <a:r>
              <a:rPr lang="en-US" altLang="ja-JP" dirty="0"/>
              <a:t>Web1.0</a:t>
            </a:r>
            <a:r>
              <a:rPr lang="ja-JP" altLang="en-US"/>
              <a:t>から</a:t>
            </a:r>
            <a:r>
              <a:rPr lang="en-US" altLang="ja-JP" dirty="0"/>
              <a:t>Web3</a:t>
            </a:r>
            <a:r>
              <a:rPr kumimoji="1" lang="ja-JP" altLang="en-US"/>
              <a:t>へ</a:t>
            </a:r>
          </a:p>
        </p:txBody>
      </p:sp>
      <p:sp>
        <p:nvSpPr>
          <p:cNvPr id="3" name="スライド番号プレースホルダー 2">
            <a:extLst>
              <a:ext uri="{FF2B5EF4-FFF2-40B4-BE49-F238E27FC236}">
                <a16:creationId xmlns:a16="http://schemas.microsoft.com/office/drawing/2014/main" id="{63A0641F-FDAE-2741-93EB-EBFBFE810FE8}"/>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209</a:t>
            </a:fld>
            <a:endParaRPr kumimoji="1" lang="ja-JP" altLang="en-US"/>
          </a:p>
        </p:txBody>
      </p:sp>
      <p:pic>
        <p:nvPicPr>
          <p:cNvPr id="30" name="図 29">
            <a:extLst>
              <a:ext uri="{FF2B5EF4-FFF2-40B4-BE49-F238E27FC236}">
                <a16:creationId xmlns:a16="http://schemas.microsoft.com/office/drawing/2014/main" id="{A92FAABD-5F4F-7847-BB52-519865A9A59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57522" y="2267570"/>
            <a:ext cx="1991326" cy="1991326"/>
          </a:xfrm>
          <a:prstGeom prst="rect">
            <a:avLst/>
          </a:prstGeom>
        </p:spPr>
      </p:pic>
      <p:grpSp>
        <p:nvGrpSpPr>
          <p:cNvPr id="31" name="図形グループ 83">
            <a:extLst>
              <a:ext uri="{FF2B5EF4-FFF2-40B4-BE49-F238E27FC236}">
                <a16:creationId xmlns:a16="http://schemas.microsoft.com/office/drawing/2014/main" id="{E6562C96-306F-BB45-82CC-54A177B7453E}"/>
              </a:ext>
            </a:extLst>
          </p:cNvPr>
          <p:cNvGrpSpPr/>
          <p:nvPr/>
        </p:nvGrpSpPr>
        <p:grpSpPr>
          <a:xfrm>
            <a:off x="8151999" y="3217818"/>
            <a:ext cx="134751" cy="261679"/>
            <a:chOff x="1946324" y="4125162"/>
            <a:chExt cx="969964" cy="2007872"/>
          </a:xfrm>
        </p:grpSpPr>
        <p:sp>
          <p:nvSpPr>
            <p:cNvPr id="32" name="円/楕円 31">
              <a:extLst>
                <a:ext uri="{FF2B5EF4-FFF2-40B4-BE49-F238E27FC236}">
                  <a16:creationId xmlns:a16="http://schemas.microsoft.com/office/drawing/2014/main" id="{63FC375E-8A45-6B4C-9668-F30C5204516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a:extLst>
                <a:ext uri="{FF2B5EF4-FFF2-40B4-BE49-F238E27FC236}">
                  <a16:creationId xmlns:a16="http://schemas.microsoft.com/office/drawing/2014/main" id="{BE224BBD-3ED7-DC4E-BF95-CD904F4B52B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83">
            <a:extLst>
              <a:ext uri="{FF2B5EF4-FFF2-40B4-BE49-F238E27FC236}">
                <a16:creationId xmlns:a16="http://schemas.microsoft.com/office/drawing/2014/main" id="{B5C53E61-B6AE-1E41-A9A2-0EA492956832}"/>
              </a:ext>
            </a:extLst>
          </p:cNvPr>
          <p:cNvGrpSpPr/>
          <p:nvPr/>
        </p:nvGrpSpPr>
        <p:grpSpPr>
          <a:xfrm>
            <a:off x="6160674" y="3217818"/>
            <a:ext cx="134751" cy="261679"/>
            <a:chOff x="1946324" y="4125162"/>
            <a:chExt cx="969964" cy="2007872"/>
          </a:xfrm>
        </p:grpSpPr>
        <p:sp>
          <p:nvSpPr>
            <p:cNvPr id="35" name="円/楕円 34">
              <a:extLst>
                <a:ext uri="{FF2B5EF4-FFF2-40B4-BE49-F238E27FC236}">
                  <a16:creationId xmlns:a16="http://schemas.microsoft.com/office/drawing/2014/main" id="{4A23CFEF-41BC-9B47-A9AC-051DEE80D20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a:extLst>
                <a:ext uri="{FF2B5EF4-FFF2-40B4-BE49-F238E27FC236}">
                  <a16:creationId xmlns:a16="http://schemas.microsoft.com/office/drawing/2014/main" id="{E13EE5FB-1FBA-E54B-88E6-0A67A9300DC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 name="図形グループ 83">
            <a:extLst>
              <a:ext uri="{FF2B5EF4-FFF2-40B4-BE49-F238E27FC236}">
                <a16:creationId xmlns:a16="http://schemas.microsoft.com/office/drawing/2014/main" id="{BEF0A9ED-4E32-AD4B-A77E-72A1B6EF7C5B}"/>
              </a:ext>
            </a:extLst>
          </p:cNvPr>
          <p:cNvGrpSpPr/>
          <p:nvPr/>
        </p:nvGrpSpPr>
        <p:grpSpPr>
          <a:xfrm>
            <a:off x="7185809" y="2202803"/>
            <a:ext cx="134751" cy="261679"/>
            <a:chOff x="1946324" y="4125162"/>
            <a:chExt cx="969964" cy="2007872"/>
          </a:xfrm>
        </p:grpSpPr>
        <p:sp>
          <p:nvSpPr>
            <p:cNvPr id="38" name="円/楕円 37">
              <a:extLst>
                <a:ext uri="{FF2B5EF4-FFF2-40B4-BE49-F238E27FC236}">
                  <a16:creationId xmlns:a16="http://schemas.microsoft.com/office/drawing/2014/main" id="{9505A04F-385E-AA4C-B2FE-23821B3AA58B}"/>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論理積ゲート 38">
              <a:extLst>
                <a:ext uri="{FF2B5EF4-FFF2-40B4-BE49-F238E27FC236}">
                  <a16:creationId xmlns:a16="http://schemas.microsoft.com/office/drawing/2014/main" id="{A4992F20-34D6-A249-99FC-5643136455A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 name="図形グループ 83">
            <a:extLst>
              <a:ext uri="{FF2B5EF4-FFF2-40B4-BE49-F238E27FC236}">
                <a16:creationId xmlns:a16="http://schemas.microsoft.com/office/drawing/2014/main" id="{940E75EC-BE41-AC4A-A517-0D11E8E397BB}"/>
              </a:ext>
            </a:extLst>
          </p:cNvPr>
          <p:cNvGrpSpPr/>
          <p:nvPr/>
        </p:nvGrpSpPr>
        <p:grpSpPr>
          <a:xfrm>
            <a:off x="7185809" y="4304195"/>
            <a:ext cx="134751" cy="261679"/>
            <a:chOff x="1946324" y="4125162"/>
            <a:chExt cx="969964" cy="2007872"/>
          </a:xfrm>
        </p:grpSpPr>
        <p:sp>
          <p:nvSpPr>
            <p:cNvPr id="41" name="円/楕円 40">
              <a:extLst>
                <a:ext uri="{FF2B5EF4-FFF2-40B4-BE49-F238E27FC236}">
                  <a16:creationId xmlns:a16="http://schemas.microsoft.com/office/drawing/2014/main" id="{7ED28D65-95BF-C240-A9C6-4369C45B1AF7}"/>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a:extLst>
                <a:ext uri="{FF2B5EF4-FFF2-40B4-BE49-F238E27FC236}">
                  <a16:creationId xmlns:a16="http://schemas.microsoft.com/office/drawing/2014/main" id="{A1943ADB-0A22-FD49-954C-24A4C2CC86CC}"/>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3" name="図形グループ 83">
            <a:extLst>
              <a:ext uri="{FF2B5EF4-FFF2-40B4-BE49-F238E27FC236}">
                <a16:creationId xmlns:a16="http://schemas.microsoft.com/office/drawing/2014/main" id="{CD1EDC46-F973-0C48-958B-7D3E29F33554}"/>
              </a:ext>
            </a:extLst>
          </p:cNvPr>
          <p:cNvGrpSpPr/>
          <p:nvPr/>
        </p:nvGrpSpPr>
        <p:grpSpPr>
          <a:xfrm>
            <a:off x="6551995" y="4068057"/>
            <a:ext cx="134751" cy="261679"/>
            <a:chOff x="1946324" y="4125162"/>
            <a:chExt cx="969964" cy="2007872"/>
          </a:xfrm>
        </p:grpSpPr>
        <p:sp>
          <p:nvSpPr>
            <p:cNvPr id="44" name="円/楕円 43">
              <a:extLst>
                <a:ext uri="{FF2B5EF4-FFF2-40B4-BE49-F238E27FC236}">
                  <a16:creationId xmlns:a16="http://schemas.microsoft.com/office/drawing/2014/main" id="{3F3B31A7-A6FD-FF40-A152-63A90F754CE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論理積ゲート 44">
              <a:extLst>
                <a:ext uri="{FF2B5EF4-FFF2-40B4-BE49-F238E27FC236}">
                  <a16:creationId xmlns:a16="http://schemas.microsoft.com/office/drawing/2014/main" id="{24DEB74D-8BB2-EF4C-B954-7940F868B60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6" name="図形グループ 83">
            <a:extLst>
              <a:ext uri="{FF2B5EF4-FFF2-40B4-BE49-F238E27FC236}">
                <a16:creationId xmlns:a16="http://schemas.microsoft.com/office/drawing/2014/main" id="{A363B645-4FDF-BC4B-AEEB-A7CBBC8885ED}"/>
              </a:ext>
            </a:extLst>
          </p:cNvPr>
          <p:cNvGrpSpPr/>
          <p:nvPr/>
        </p:nvGrpSpPr>
        <p:grpSpPr>
          <a:xfrm>
            <a:off x="6551995" y="2458713"/>
            <a:ext cx="134751" cy="261679"/>
            <a:chOff x="1946324" y="4125162"/>
            <a:chExt cx="969964" cy="2007872"/>
          </a:xfrm>
        </p:grpSpPr>
        <p:sp>
          <p:nvSpPr>
            <p:cNvPr id="47" name="円/楕円 46">
              <a:extLst>
                <a:ext uri="{FF2B5EF4-FFF2-40B4-BE49-F238E27FC236}">
                  <a16:creationId xmlns:a16="http://schemas.microsoft.com/office/drawing/2014/main" id="{F600ECFB-5D60-0843-B182-797B6B858507}"/>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フローチャート: 論理積ゲート 47">
              <a:extLst>
                <a:ext uri="{FF2B5EF4-FFF2-40B4-BE49-F238E27FC236}">
                  <a16:creationId xmlns:a16="http://schemas.microsoft.com/office/drawing/2014/main" id="{12272BF1-948A-C346-B562-40331D67DDBD}"/>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9" name="図形グループ 83">
            <a:extLst>
              <a:ext uri="{FF2B5EF4-FFF2-40B4-BE49-F238E27FC236}">
                <a16:creationId xmlns:a16="http://schemas.microsoft.com/office/drawing/2014/main" id="{1C67E430-2E1B-8643-AF16-C16FADEF592C}"/>
              </a:ext>
            </a:extLst>
          </p:cNvPr>
          <p:cNvGrpSpPr/>
          <p:nvPr/>
        </p:nvGrpSpPr>
        <p:grpSpPr>
          <a:xfrm>
            <a:off x="7780581" y="4062047"/>
            <a:ext cx="134751" cy="261679"/>
            <a:chOff x="1946324" y="4125162"/>
            <a:chExt cx="969964" cy="2007872"/>
          </a:xfrm>
        </p:grpSpPr>
        <p:sp>
          <p:nvSpPr>
            <p:cNvPr id="50" name="円/楕円 49">
              <a:extLst>
                <a:ext uri="{FF2B5EF4-FFF2-40B4-BE49-F238E27FC236}">
                  <a16:creationId xmlns:a16="http://schemas.microsoft.com/office/drawing/2014/main" id="{712B6738-0475-1448-B806-20A090570A7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フローチャート: 論理積ゲート 50">
              <a:extLst>
                <a:ext uri="{FF2B5EF4-FFF2-40B4-BE49-F238E27FC236}">
                  <a16:creationId xmlns:a16="http://schemas.microsoft.com/office/drawing/2014/main" id="{E5356DD9-E241-BB4A-ABA5-35A82A7C2D9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2" name="図形グループ 83">
            <a:extLst>
              <a:ext uri="{FF2B5EF4-FFF2-40B4-BE49-F238E27FC236}">
                <a16:creationId xmlns:a16="http://schemas.microsoft.com/office/drawing/2014/main" id="{27FF7B10-4D72-E840-81C0-F07B46FE05BA}"/>
              </a:ext>
            </a:extLst>
          </p:cNvPr>
          <p:cNvGrpSpPr/>
          <p:nvPr/>
        </p:nvGrpSpPr>
        <p:grpSpPr>
          <a:xfrm>
            <a:off x="7780581" y="2452702"/>
            <a:ext cx="134751" cy="261679"/>
            <a:chOff x="1946324" y="4125162"/>
            <a:chExt cx="969964" cy="2007872"/>
          </a:xfrm>
        </p:grpSpPr>
        <p:sp>
          <p:nvSpPr>
            <p:cNvPr id="53" name="円/楕円 52">
              <a:extLst>
                <a:ext uri="{FF2B5EF4-FFF2-40B4-BE49-F238E27FC236}">
                  <a16:creationId xmlns:a16="http://schemas.microsoft.com/office/drawing/2014/main" id="{4F238A49-06FE-1F43-A7F8-70847F8CD59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フローチャート: 論理積ゲート 53">
              <a:extLst>
                <a:ext uri="{FF2B5EF4-FFF2-40B4-BE49-F238E27FC236}">
                  <a16:creationId xmlns:a16="http://schemas.microsoft.com/office/drawing/2014/main" id="{F1AC89C6-902A-874D-ABBB-2A89D48D16D4}"/>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56" name="直線コネクタ 55">
            <a:extLst>
              <a:ext uri="{FF2B5EF4-FFF2-40B4-BE49-F238E27FC236}">
                <a16:creationId xmlns:a16="http://schemas.microsoft.com/office/drawing/2014/main" id="{2F37578C-6550-7246-BD85-4A1C96D2DBF2}"/>
              </a:ext>
            </a:extLst>
          </p:cNvPr>
          <p:cNvCxnSpPr>
            <a:cxnSpLocks/>
            <a:stCxn id="48" idx="1"/>
          </p:cNvCxnSpPr>
          <p:nvPr/>
        </p:nvCxnSpPr>
        <p:spPr>
          <a:xfrm>
            <a:off x="6619371" y="2720392"/>
            <a:ext cx="0" cy="1316007"/>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59" name="直線コネクタ 58">
            <a:extLst>
              <a:ext uri="{FF2B5EF4-FFF2-40B4-BE49-F238E27FC236}">
                <a16:creationId xmlns:a16="http://schemas.microsoft.com/office/drawing/2014/main" id="{D745873A-307F-B849-BD30-100B3E346C33}"/>
              </a:ext>
            </a:extLst>
          </p:cNvPr>
          <p:cNvCxnSpPr>
            <a:cxnSpLocks/>
            <a:stCxn id="39" idx="1"/>
            <a:endCxn id="41" idx="0"/>
          </p:cNvCxnSpPr>
          <p:nvPr/>
        </p:nvCxnSpPr>
        <p:spPr>
          <a:xfrm>
            <a:off x="7253185" y="2464482"/>
            <a:ext cx="1" cy="1839713"/>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62" name="直線コネクタ 61">
            <a:extLst>
              <a:ext uri="{FF2B5EF4-FFF2-40B4-BE49-F238E27FC236}">
                <a16:creationId xmlns:a16="http://schemas.microsoft.com/office/drawing/2014/main" id="{A6B96A02-0D0E-0043-B6B4-FEDAA6571867}"/>
              </a:ext>
            </a:extLst>
          </p:cNvPr>
          <p:cNvCxnSpPr>
            <a:cxnSpLocks/>
            <a:endCxn id="50" idx="0"/>
          </p:cNvCxnSpPr>
          <p:nvPr/>
        </p:nvCxnSpPr>
        <p:spPr>
          <a:xfrm>
            <a:off x="7827031" y="2720392"/>
            <a:ext cx="20925" cy="1341655"/>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65" name="直線コネクタ 64">
            <a:extLst>
              <a:ext uri="{FF2B5EF4-FFF2-40B4-BE49-F238E27FC236}">
                <a16:creationId xmlns:a16="http://schemas.microsoft.com/office/drawing/2014/main" id="{7E62811F-3DFF-024D-90E4-72B1A9C3A2B3}"/>
              </a:ext>
            </a:extLst>
          </p:cNvPr>
          <p:cNvCxnSpPr>
            <a:cxnSpLocks/>
            <a:stCxn id="36" idx="2"/>
            <a:endCxn id="33" idx="0"/>
          </p:cNvCxnSpPr>
          <p:nvPr/>
        </p:nvCxnSpPr>
        <p:spPr>
          <a:xfrm>
            <a:off x="6295425" y="3408656"/>
            <a:ext cx="1856574" cy="0"/>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68" name="直線コネクタ 67">
            <a:extLst>
              <a:ext uri="{FF2B5EF4-FFF2-40B4-BE49-F238E27FC236}">
                <a16:creationId xmlns:a16="http://schemas.microsoft.com/office/drawing/2014/main" id="{62843A46-FD2E-7348-874D-4434185C47A4}"/>
              </a:ext>
            </a:extLst>
          </p:cNvPr>
          <p:cNvCxnSpPr>
            <a:cxnSpLocks/>
            <a:endCxn id="36" idx="2"/>
          </p:cNvCxnSpPr>
          <p:nvPr/>
        </p:nvCxnSpPr>
        <p:spPr>
          <a:xfrm flipH="1">
            <a:off x="6295425" y="2720392"/>
            <a:ext cx="323947" cy="688265"/>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71" name="直線コネクタ 70">
            <a:extLst>
              <a:ext uri="{FF2B5EF4-FFF2-40B4-BE49-F238E27FC236}">
                <a16:creationId xmlns:a16="http://schemas.microsoft.com/office/drawing/2014/main" id="{C4F992CD-EFE3-5E46-9912-CEE377C41BDC}"/>
              </a:ext>
            </a:extLst>
          </p:cNvPr>
          <p:cNvCxnSpPr>
            <a:cxnSpLocks/>
            <a:stCxn id="36" idx="2"/>
            <a:endCxn id="44" idx="0"/>
          </p:cNvCxnSpPr>
          <p:nvPr/>
        </p:nvCxnSpPr>
        <p:spPr>
          <a:xfrm>
            <a:off x="6295425" y="3408656"/>
            <a:ext cx="323946" cy="659401"/>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74" name="直線コネクタ 73">
            <a:extLst>
              <a:ext uri="{FF2B5EF4-FFF2-40B4-BE49-F238E27FC236}">
                <a16:creationId xmlns:a16="http://schemas.microsoft.com/office/drawing/2014/main" id="{D0C712C1-27F6-7D45-932B-BEF660FFCA6B}"/>
              </a:ext>
            </a:extLst>
          </p:cNvPr>
          <p:cNvCxnSpPr>
            <a:cxnSpLocks/>
            <a:stCxn id="39" idx="1"/>
            <a:endCxn id="48" idx="1"/>
          </p:cNvCxnSpPr>
          <p:nvPr/>
        </p:nvCxnSpPr>
        <p:spPr>
          <a:xfrm flipH="1">
            <a:off x="6619371" y="2464482"/>
            <a:ext cx="633814" cy="255910"/>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78" name="直線コネクタ 77">
            <a:extLst>
              <a:ext uri="{FF2B5EF4-FFF2-40B4-BE49-F238E27FC236}">
                <a16:creationId xmlns:a16="http://schemas.microsoft.com/office/drawing/2014/main" id="{6ED4F2DE-1DFF-9642-B228-6B00A89FDE9A}"/>
              </a:ext>
            </a:extLst>
          </p:cNvPr>
          <p:cNvCxnSpPr>
            <a:cxnSpLocks/>
            <a:stCxn id="54" idx="1"/>
            <a:endCxn id="39" idx="1"/>
          </p:cNvCxnSpPr>
          <p:nvPr/>
        </p:nvCxnSpPr>
        <p:spPr>
          <a:xfrm flipH="1" flipV="1">
            <a:off x="7253185" y="2464482"/>
            <a:ext cx="594772" cy="249899"/>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81" name="直線コネクタ 80">
            <a:extLst>
              <a:ext uri="{FF2B5EF4-FFF2-40B4-BE49-F238E27FC236}">
                <a16:creationId xmlns:a16="http://schemas.microsoft.com/office/drawing/2014/main" id="{ABD32C0D-A703-2448-82CB-EEF44840E5F7}"/>
              </a:ext>
            </a:extLst>
          </p:cNvPr>
          <p:cNvCxnSpPr>
            <a:cxnSpLocks/>
            <a:stCxn id="33" idx="0"/>
          </p:cNvCxnSpPr>
          <p:nvPr/>
        </p:nvCxnSpPr>
        <p:spPr>
          <a:xfrm flipH="1" flipV="1">
            <a:off x="7827033" y="2720392"/>
            <a:ext cx="324967" cy="688265"/>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84" name="直線コネクタ 83">
            <a:extLst>
              <a:ext uri="{FF2B5EF4-FFF2-40B4-BE49-F238E27FC236}">
                <a16:creationId xmlns:a16="http://schemas.microsoft.com/office/drawing/2014/main" id="{5E0B33B6-9A81-994F-8A7C-198AD0FE3BC4}"/>
              </a:ext>
            </a:extLst>
          </p:cNvPr>
          <p:cNvCxnSpPr>
            <a:cxnSpLocks/>
            <a:stCxn id="50" idx="0"/>
          </p:cNvCxnSpPr>
          <p:nvPr/>
        </p:nvCxnSpPr>
        <p:spPr>
          <a:xfrm flipV="1">
            <a:off x="7847957" y="3434304"/>
            <a:ext cx="323947" cy="627742"/>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87" name="直線コネクタ 86">
            <a:extLst>
              <a:ext uri="{FF2B5EF4-FFF2-40B4-BE49-F238E27FC236}">
                <a16:creationId xmlns:a16="http://schemas.microsoft.com/office/drawing/2014/main" id="{8B2C0935-A5D5-4E40-81F8-3E2F4FCE50FB}"/>
              </a:ext>
            </a:extLst>
          </p:cNvPr>
          <p:cNvCxnSpPr>
            <a:cxnSpLocks/>
            <a:stCxn id="41" idx="0"/>
            <a:endCxn id="44" idx="0"/>
          </p:cNvCxnSpPr>
          <p:nvPr/>
        </p:nvCxnSpPr>
        <p:spPr>
          <a:xfrm flipH="1" flipV="1">
            <a:off x="6619371" y="4068057"/>
            <a:ext cx="633814" cy="236138"/>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88" name="直線コネクタ 87">
            <a:extLst>
              <a:ext uri="{FF2B5EF4-FFF2-40B4-BE49-F238E27FC236}">
                <a16:creationId xmlns:a16="http://schemas.microsoft.com/office/drawing/2014/main" id="{4367CB0B-A2CA-994A-B603-8D304C14DC82}"/>
              </a:ext>
            </a:extLst>
          </p:cNvPr>
          <p:cNvCxnSpPr>
            <a:cxnSpLocks/>
            <a:stCxn id="50" idx="0"/>
            <a:endCxn id="41" idx="0"/>
          </p:cNvCxnSpPr>
          <p:nvPr/>
        </p:nvCxnSpPr>
        <p:spPr>
          <a:xfrm flipH="1">
            <a:off x="7253185" y="4062047"/>
            <a:ext cx="594772" cy="242149"/>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89" name="直線コネクタ 88">
            <a:extLst>
              <a:ext uri="{FF2B5EF4-FFF2-40B4-BE49-F238E27FC236}">
                <a16:creationId xmlns:a16="http://schemas.microsoft.com/office/drawing/2014/main" id="{D03C2305-3D12-A045-8E0F-8396CE716999}"/>
              </a:ext>
            </a:extLst>
          </p:cNvPr>
          <p:cNvCxnSpPr>
            <a:cxnSpLocks/>
            <a:stCxn id="41" idx="0"/>
            <a:endCxn id="48" idx="1"/>
          </p:cNvCxnSpPr>
          <p:nvPr/>
        </p:nvCxnSpPr>
        <p:spPr>
          <a:xfrm flipH="1" flipV="1">
            <a:off x="6619371" y="2720392"/>
            <a:ext cx="633814" cy="1583804"/>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97" name="直線コネクタ 96">
            <a:extLst>
              <a:ext uri="{FF2B5EF4-FFF2-40B4-BE49-F238E27FC236}">
                <a16:creationId xmlns:a16="http://schemas.microsoft.com/office/drawing/2014/main" id="{0399DA4F-0D92-E148-8EEE-E9048682672C}"/>
              </a:ext>
            </a:extLst>
          </p:cNvPr>
          <p:cNvCxnSpPr>
            <a:cxnSpLocks/>
            <a:stCxn id="50" idx="0"/>
            <a:endCxn id="39" idx="1"/>
          </p:cNvCxnSpPr>
          <p:nvPr/>
        </p:nvCxnSpPr>
        <p:spPr>
          <a:xfrm flipH="1" flipV="1">
            <a:off x="7253185" y="2464482"/>
            <a:ext cx="594772" cy="1597565"/>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00" name="直線コネクタ 99">
            <a:extLst>
              <a:ext uri="{FF2B5EF4-FFF2-40B4-BE49-F238E27FC236}">
                <a16:creationId xmlns:a16="http://schemas.microsoft.com/office/drawing/2014/main" id="{336A76B0-CDF7-C44C-921F-0DB158F84C5D}"/>
              </a:ext>
            </a:extLst>
          </p:cNvPr>
          <p:cNvCxnSpPr>
            <a:cxnSpLocks/>
            <a:stCxn id="41" idx="0"/>
            <a:endCxn id="54" idx="1"/>
          </p:cNvCxnSpPr>
          <p:nvPr/>
        </p:nvCxnSpPr>
        <p:spPr>
          <a:xfrm flipV="1">
            <a:off x="7253185" y="2714381"/>
            <a:ext cx="594772" cy="1589814"/>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03" name="直線コネクタ 102">
            <a:extLst>
              <a:ext uri="{FF2B5EF4-FFF2-40B4-BE49-F238E27FC236}">
                <a16:creationId xmlns:a16="http://schemas.microsoft.com/office/drawing/2014/main" id="{9424541C-F7E7-3C44-8886-BC966FC81B47}"/>
              </a:ext>
            </a:extLst>
          </p:cNvPr>
          <p:cNvCxnSpPr>
            <a:cxnSpLocks/>
            <a:stCxn id="44" idx="0"/>
            <a:endCxn id="39" idx="1"/>
          </p:cNvCxnSpPr>
          <p:nvPr/>
        </p:nvCxnSpPr>
        <p:spPr>
          <a:xfrm flipV="1">
            <a:off x="6619371" y="2464482"/>
            <a:ext cx="633814" cy="1603575"/>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06" name="直線コネクタ 105">
            <a:extLst>
              <a:ext uri="{FF2B5EF4-FFF2-40B4-BE49-F238E27FC236}">
                <a16:creationId xmlns:a16="http://schemas.microsoft.com/office/drawing/2014/main" id="{34795EA3-9668-944B-A821-FDBB45B0AD54}"/>
              </a:ext>
            </a:extLst>
          </p:cNvPr>
          <p:cNvCxnSpPr>
            <a:cxnSpLocks/>
            <a:stCxn id="36" idx="2"/>
            <a:endCxn id="39" idx="1"/>
          </p:cNvCxnSpPr>
          <p:nvPr/>
        </p:nvCxnSpPr>
        <p:spPr>
          <a:xfrm flipV="1">
            <a:off x="6295425" y="2464482"/>
            <a:ext cx="957760" cy="944174"/>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09" name="直線コネクタ 108">
            <a:extLst>
              <a:ext uri="{FF2B5EF4-FFF2-40B4-BE49-F238E27FC236}">
                <a16:creationId xmlns:a16="http://schemas.microsoft.com/office/drawing/2014/main" id="{EDD9224E-4908-814E-9CAC-4C7A3AD3B81C}"/>
              </a:ext>
            </a:extLst>
          </p:cNvPr>
          <p:cNvCxnSpPr>
            <a:cxnSpLocks/>
            <a:stCxn id="36" idx="2"/>
            <a:endCxn id="41" idx="0"/>
          </p:cNvCxnSpPr>
          <p:nvPr/>
        </p:nvCxnSpPr>
        <p:spPr>
          <a:xfrm>
            <a:off x="6295425" y="3408656"/>
            <a:ext cx="957760" cy="895539"/>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12" name="直線コネクタ 111">
            <a:extLst>
              <a:ext uri="{FF2B5EF4-FFF2-40B4-BE49-F238E27FC236}">
                <a16:creationId xmlns:a16="http://schemas.microsoft.com/office/drawing/2014/main" id="{11389CD7-862A-AE48-B2FB-BD4D2BB78AEB}"/>
              </a:ext>
            </a:extLst>
          </p:cNvPr>
          <p:cNvCxnSpPr>
            <a:cxnSpLocks/>
            <a:endCxn id="54" idx="1"/>
          </p:cNvCxnSpPr>
          <p:nvPr/>
        </p:nvCxnSpPr>
        <p:spPr>
          <a:xfrm flipV="1">
            <a:off x="6337617" y="2714381"/>
            <a:ext cx="1510340" cy="688262"/>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15" name="直線コネクタ 114">
            <a:extLst>
              <a:ext uri="{FF2B5EF4-FFF2-40B4-BE49-F238E27FC236}">
                <a16:creationId xmlns:a16="http://schemas.microsoft.com/office/drawing/2014/main" id="{E7010AA0-F92D-9140-82B7-26B1ABC98D42}"/>
              </a:ext>
            </a:extLst>
          </p:cNvPr>
          <p:cNvCxnSpPr>
            <a:cxnSpLocks/>
            <a:stCxn id="36" idx="2"/>
            <a:endCxn id="50" idx="0"/>
          </p:cNvCxnSpPr>
          <p:nvPr/>
        </p:nvCxnSpPr>
        <p:spPr>
          <a:xfrm>
            <a:off x="6295425" y="3408656"/>
            <a:ext cx="1552532" cy="653390"/>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18" name="直線コネクタ 117">
            <a:extLst>
              <a:ext uri="{FF2B5EF4-FFF2-40B4-BE49-F238E27FC236}">
                <a16:creationId xmlns:a16="http://schemas.microsoft.com/office/drawing/2014/main" id="{89D5B684-F7A8-0A47-94E7-309607F9329D}"/>
              </a:ext>
            </a:extLst>
          </p:cNvPr>
          <p:cNvCxnSpPr>
            <a:cxnSpLocks/>
            <a:stCxn id="41" idx="0"/>
            <a:endCxn id="33" idx="0"/>
          </p:cNvCxnSpPr>
          <p:nvPr/>
        </p:nvCxnSpPr>
        <p:spPr>
          <a:xfrm flipV="1">
            <a:off x="7253185" y="3408656"/>
            <a:ext cx="898814" cy="895539"/>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21" name="直線コネクタ 120">
            <a:extLst>
              <a:ext uri="{FF2B5EF4-FFF2-40B4-BE49-F238E27FC236}">
                <a16:creationId xmlns:a16="http://schemas.microsoft.com/office/drawing/2014/main" id="{A5A47594-FD73-3340-A7EA-A39E1A022D59}"/>
              </a:ext>
            </a:extLst>
          </p:cNvPr>
          <p:cNvCxnSpPr>
            <a:cxnSpLocks/>
            <a:stCxn id="44" idx="0"/>
          </p:cNvCxnSpPr>
          <p:nvPr/>
        </p:nvCxnSpPr>
        <p:spPr>
          <a:xfrm flipV="1">
            <a:off x="6619371" y="3434304"/>
            <a:ext cx="1525310" cy="633753"/>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24" name="直線コネクタ 123">
            <a:extLst>
              <a:ext uri="{FF2B5EF4-FFF2-40B4-BE49-F238E27FC236}">
                <a16:creationId xmlns:a16="http://schemas.microsoft.com/office/drawing/2014/main" id="{4B38B612-0364-5142-ADEE-F34F9085B9FE}"/>
              </a:ext>
            </a:extLst>
          </p:cNvPr>
          <p:cNvCxnSpPr>
            <a:cxnSpLocks/>
            <a:stCxn id="48" idx="1"/>
            <a:endCxn id="33" idx="0"/>
          </p:cNvCxnSpPr>
          <p:nvPr/>
        </p:nvCxnSpPr>
        <p:spPr>
          <a:xfrm>
            <a:off x="6619371" y="2720392"/>
            <a:ext cx="1532628" cy="688265"/>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27" name="直線コネクタ 126">
            <a:extLst>
              <a:ext uri="{FF2B5EF4-FFF2-40B4-BE49-F238E27FC236}">
                <a16:creationId xmlns:a16="http://schemas.microsoft.com/office/drawing/2014/main" id="{30FA7A92-C6C8-7B49-AE5C-A75C68F60352}"/>
              </a:ext>
            </a:extLst>
          </p:cNvPr>
          <p:cNvCxnSpPr>
            <a:cxnSpLocks/>
            <a:stCxn id="39" idx="1"/>
            <a:endCxn id="33" idx="0"/>
          </p:cNvCxnSpPr>
          <p:nvPr/>
        </p:nvCxnSpPr>
        <p:spPr>
          <a:xfrm>
            <a:off x="7253185" y="2464482"/>
            <a:ext cx="898815" cy="944174"/>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30" name="直線コネクタ 129">
            <a:extLst>
              <a:ext uri="{FF2B5EF4-FFF2-40B4-BE49-F238E27FC236}">
                <a16:creationId xmlns:a16="http://schemas.microsoft.com/office/drawing/2014/main" id="{87E8280D-27B9-DC4D-9E2F-CBEC2542BA99}"/>
              </a:ext>
            </a:extLst>
          </p:cNvPr>
          <p:cNvCxnSpPr>
            <a:cxnSpLocks/>
            <a:stCxn id="44" idx="0"/>
            <a:endCxn id="54" idx="1"/>
          </p:cNvCxnSpPr>
          <p:nvPr/>
        </p:nvCxnSpPr>
        <p:spPr>
          <a:xfrm flipV="1">
            <a:off x="6619371" y="2714381"/>
            <a:ext cx="1228586" cy="1353677"/>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33" name="直線コネクタ 132">
            <a:extLst>
              <a:ext uri="{FF2B5EF4-FFF2-40B4-BE49-F238E27FC236}">
                <a16:creationId xmlns:a16="http://schemas.microsoft.com/office/drawing/2014/main" id="{ACDCF70D-E1CB-534E-841B-36D75DAF0E41}"/>
              </a:ext>
            </a:extLst>
          </p:cNvPr>
          <p:cNvCxnSpPr>
            <a:cxnSpLocks/>
            <a:stCxn id="50" idx="0"/>
            <a:endCxn id="48" idx="1"/>
          </p:cNvCxnSpPr>
          <p:nvPr/>
        </p:nvCxnSpPr>
        <p:spPr>
          <a:xfrm flipH="1" flipV="1">
            <a:off x="6619371" y="2720392"/>
            <a:ext cx="1228586" cy="1341655"/>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53" name="直線コネクタ 152">
            <a:extLst>
              <a:ext uri="{FF2B5EF4-FFF2-40B4-BE49-F238E27FC236}">
                <a16:creationId xmlns:a16="http://schemas.microsoft.com/office/drawing/2014/main" id="{2D2A85A6-17A7-AC4E-9B12-7846027EB9A6}"/>
              </a:ext>
            </a:extLst>
          </p:cNvPr>
          <p:cNvCxnSpPr>
            <a:cxnSpLocks/>
            <a:stCxn id="54" idx="1"/>
            <a:endCxn id="48" idx="1"/>
          </p:cNvCxnSpPr>
          <p:nvPr/>
        </p:nvCxnSpPr>
        <p:spPr>
          <a:xfrm flipH="1">
            <a:off x="6619371" y="2714381"/>
            <a:ext cx="1228586" cy="6011"/>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56" name="直線コネクタ 155">
            <a:extLst>
              <a:ext uri="{FF2B5EF4-FFF2-40B4-BE49-F238E27FC236}">
                <a16:creationId xmlns:a16="http://schemas.microsoft.com/office/drawing/2014/main" id="{C98EA1FD-EA75-994A-B05A-3F6486A043FC}"/>
              </a:ext>
            </a:extLst>
          </p:cNvPr>
          <p:cNvCxnSpPr>
            <a:cxnSpLocks/>
            <a:endCxn id="44" idx="0"/>
          </p:cNvCxnSpPr>
          <p:nvPr/>
        </p:nvCxnSpPr>
        <p:spPr>
          <a:xfrm flipH="1">
            <a:off x="6619371" y="4062047"/>
            <a:ext cx="1201363" cy="6011"/>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pic>
        <p:nvPicPr>
          <p:cNvPr id="167" name="図 166">
            <a:extLst>
              <a:ext uri="{FF2B5EF4-FFF2-40B4-BE49-F238E27FC236}">
                <a16:creationId xmlns:a16="http://schemas.microsoft.com/office/drawing/2014/main" id="{AD26A4D8-5309-504D-83E0-A70DC98D804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86023" y="2267570"/>
            <a:ext cx="1991326" cy="1991326"/>
          </a:xfrm>
          <a:prstGeom prst="rect">
            <a:avLst/>
          </a:prstGeom>
        </p:spPr>
      </p:pic>
      <p:grpSp>
        <p:nvGrpSpPr>
          <p:cNvPr id="168" name="図形グループ 83">
            <a:extLst>
              <a:ext uri="{FF2B5EF4-FFF2-40B4-BE49-F238E27FC236}">
                <a16:creationId xmlns:a16="http://schemas.microsoft.com/office/drawing/2014/main" id="{691D82CD-2AC7-4941-A50B-D50276EA05D7}"/>
              </a:ext>
            </a:extLst>
          </p:cNvPr>
          <p:cNvGrpSpPr/>
          <p:nvPr/>
        </p:nvGrpSpPr>
        <p:grpSpPr>
          <a:xfrm>
            <a:off x="5480500" y="3217818"/>
            <a:ext cx="134751" cy="261679"/>
            <a:chOff x="1946324" y="4125162"/>
            <a:chExt cx="969964" cy="2007872"/>
          </a:xfrm>
        </p:grpSpPr>
        <p:sp>
          <p:nvSpPr>
            <p:cNvPr id="169" name="円/楕円 168">
              <a:extLst>
                <a:ext uri="{FF2B5EF4-FFF2-40B4-BE49-F238E27FC236}">
                  <a16:creationId xmlns:a16="http://schemas.microsoft.com/office/drawing/2014/main" id="{F2311005-7C64-B341-841B-875DDBA4B8B7}"/>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a:extLst>
                <a:ext uri="{FF2B5EF4-FFF2-40B4-BE49-F238E27FC236}">
                  <a16:creationId xmlns:a16="http://schemas.microsoft.com/office/drawing/2014/main" id="{3DD599B2-FB00-DD45-9EE5-89FC1EB3CEE6}"/>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1" name="図形グループ 83">
            <a:extLst>
              <a:ext uri="{FF2B5EF4-FFF2-40B4-BE49-F238E27FC236}">
                <a16:creationId xmlns:a16="http://schemas.microsoft.com/office/drawing/2014/main" id="{62008469-97BB-E847-9893-B3AACD4E1E45}"/>
              </a:ext>
            </a:extLst>
          </p:cNvPr>
          <p:cNvGrpSpPr/>
          <p:nvPr/>
        </p:nvGrpSpPr>
        <p:grpSpPr>
          <a:xfrm>
            <a:off x="3489175" y="3217818"/>
            <a:ext cx="134751" cy="261679"/>
            <a:chOff x="1946324" y="4125162"/>
            <a:chExt cx="969964" cy="2007872"/>
          </a:xfrm>
        </p:grpSpPr>
        <p:sp>
          <p:nvSpPr>
            <p:cNvPr id="172" name="円/楕円 171">
              <a:extLst>
                <a:ext uri="{FF2B5EF4-FFF2-40B4-BE49-F238E27FC236}">
                  <a16:creationId xmlns:a16="http://schemas.microsoft.com/office/drawing/2014/main" id="{6E7542C3-5496-444C-B097-82E461BAE57B}"/>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a:extLst>
                <a:ext uri="{FF2B5EF4-FFF2-40B4-BE49-F238E27FC236}">
                  <a16:creationId xmlns:a16="http://schemas.microsoft.com/office/drawing/2014/main" id="{8E314AC0-E902-A847-9C1B-6B6C8C35AA94}"/>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4" name="図形グループ 83">
            <a:extLst>
              <a:ext uri="{FF2B5EF4-FFF2-40B4-BE49-F238E27FC236}">
                <a16:creationId xmlns:a16="http://schemas.microsoft.com/office/drawing/2014/main" id="{5968257F-9F5E-1E48-BEC2-22C4E7F732C1}"/>
              </a:ext>
            </a:extLst>
          </p:cNvPr>
          <p:cNvGrpSpPr/>
          <p:nvPr/>
        </p:nvGrpSpPr>
        <p:grpSpPr>
          <a:xfrm>
            <a:off x="4514310" y="2202803"/>
            <a:ext cx="134751" cy="261679"/>
            <a:chOff x="1946324" y="4125162"/>
            <a:chExt cx="969964" cy="2007872"/>
          </a:xfrm>
        </p:grpSpPr>
        <p:sp>
          <p:nvSpPr>
            <p:cNvPr id="175" name="円/楕円 174">
              <a:extLst>
                <a:ext uri="{FF2B5EF4-FFF2-40B4-BE49-F238E27FC236}">
                  <a16:creationId xmlns:a16="http://schemas.microsoft.com/office/drawing/2014/main" id="{933843B6-6433-694C-A519-E10C59CA54D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フローチャート: 論理積ゲート 175">
              <a:extLst>
                <a:ext uri="{FF2B5EF4-FFF2-40B4-BE49-F238E27FC236}">
                  <a16:creationId xmlns:a16="http://schemas.microsoft.com/office/drawing/2014/main" id="{7735AA3D-E6AA-9C4C-B1E8-10632CCAC42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7" name="図形グループ 83">
            <a:extLst>
              <a:ext uri="{FF2B5EF4-FFF2-40B4-BE49-F238E27FC236}">
                <a16:creationId xmlns:a16="http://schemas.microsoft.com/office/drawing/2014/main" id="{BFF8889D-80D8-0F43-B908-EE6ACF17E9DB}"/>
              </a:ext>
            </a:extLst>
          </p:cNvPr>
          <p:cNvGrpSpPr/>
          <p:nvPr/>
        </p:nvGrpSpPr>
        <p:grpSpPr>
          <a:xfrm>
            <a:off x="4514310" y="4304195"/>
            <a:ext cx="134751" cy="261679"/>
            <a:chOff x="1946324" y="4125162"/>
            <a:chExt cx="969964" cy="2007872"/>
          </a:xfrm>
        </p:grpSpPr>
        <p:sp>
          <p:nvSpPr>
            <p:cNvPr id="178" name="円/楕円 177">
              <a:extLst>
                <a:ext uri="{FF2B5EF4-FFF2-40B4-BE49-F238E27FC236}">
                  <a16:creationId xmlns:a16="http://schemas.microsoft.com/office/drawing/2014/main" id="{7D7200A0-D977-5C4D-A6CF-1A16F6B5DBFB}"/>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a:extLst>
                <a:ext uri="{FF2B5EF4-FFF2-40B4-BE49-F238E27FC236}">
                  <a16:creationId xmlns:a16="http://schemas.microsoft.com/office/drawing/2014/main" id="{998D244C-2FCD-0B4B-B4CF-5E97E00CB08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0" name="図形グループ 83">
            <a:extLst>
              <a:ext uri="{FF2B5EF4-FFF2-40B4-BE49-F238E27FC236}">
                <a16:creationId xmlns:a16="http://schemas.microsoft.com/office/drawing/2014/main" id="{C51F5F29-5757-A54F-B2CC-B6F1B0CC9C29}"/>
              </a:ext>
            </a:extLst>
          </p:cNvPr>
          <p:cNvGrpSpPr/>
          <p:nvPr/>
        </p:nvGrpSpPr>
        <p:grpSpPr>
          <a:xfrm>
            <a:off x="3880496" y="4068057"/>
            <a:ext cx="134751" cy="261679"/>
            <a:chOff x="1946324" y="4125162"/>
            <a:chExt cx="969964" cy="2007872"/>
          </a:xfrm>
        </p:grpSpPr>
        <p:sp>
          <p:nvSpPr>
            <p:cNvPr id="181" name="円/楕円 180">
              <a:extLst>
                <a:ext uri="{FF2B5EF4-FFF2-40B4-BE49-F238E27FC236}">
                  <a16:creationId xmlns:a16="http://schemas.microsoft.com/office/drawing/2014/main" id="{BCFF5B5B-AC77-3F4D-A2D9-AD093D71DA41}"/>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フローチャート: 論理積ゲート 181">
              <a:extLst>
                <a:ext uri="{FF2B5EF4-FFF2-40B4-BE49-F238E27FC236}">
                  <a16:creationId xmlns:a16="http://schemas.microsoft.com/office/drawing/2014/main" id="{178B87A8-75A2-6442-B8ED-36575045CAB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3" name="図形グループ 83">
            <a:extLst>
              <a:ext uri="{FF2B5EF4-FFF2-40B4-BE49-F238E27FC236}">
                <a16:creationId xmlns:a16="http://schemas.microsoft.com/office/drawing/2014/main" id="{DDD21F0E-7501-EA47-9705-6B0D6C1AA04F}"/>
              </a:ext>
            </a:extLst>
          </p:cNvPr>
          <p:cNvGrpSpPr/>
          <p:nvPr/>
        </p:nvGrpSpPr>
        <p:grpSpPr>
          <a:xfrm>
            <a:off x="3880496" y="2458713"/>
            <a:ext cx="134751" cy="261679"/>
            <a:chOff x="1946324" y="4125162"/>
            <a:chExt cx="969964" cy="2007872"/>
          </a:xfrm>
        </p:grpSpPr>
        <p:sp>
          <p:nvSpPr>
            <p:cNvPr id="184" name="円/楕円 183">
              <a:extLst>
                <a:ext uri="{FF2B5EF4-FFF2-40B4-BE49-F238E27FC236}">
                  <a16:creationId xmlns:a16="http://schemas.microsoft.com/office/drawing/2014/main" id="{2847E63B-8DC1-554B-9ECE-E5648EB5943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a:extLst>
                <a:ext uri="{FF2B5EF4-FFF2-40B4-BE49-F238E27FC236}">
                  <a16:creationId xmlns:a16="http://schemas.microsoft.com/office/drawing/2014/main" id="{23200982-30AA-FB48-A728-6DA6E46091E6}"/>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図形グループ 83">
            <a:extLst>
              <a:ext uri="{FF2B5EF4-FFF2-40B4-BE49-F238E27FC236}">
                <a16:creationId xmlns:a16="http://schemas.microsoft.com/office/drawing/2014/main" id="{87F6C0BF-BBD8-D543-9E99-D3BCB6A2B6D6}"/>
              </a:ext>
            </a:extLst>
          </p:cNvPr>
          <p:cNvGrpSpPr/>
          <p:nvPr/>
        </p:nvGrpSpPr>
        <p:grpSpPr>
          <a:xfrm>
            <a:off x="5109082" y="4062047"/>
            <a:ext cx="134751" cy="261679"/>
            <a:chOff x="1946324" y="4125162"/>
            <a:chExt cx="969964" cy="2007872"/>
          </a:xfrm>
        </p:grpSpPr>
        <p:sp>
          <p:nvSpPr>
            <p:cNvPr id="187" name="円/楕円 186">
              <a:extLst>
                <a:ext uri="{FF2B5EF4-FFF2-40B4-BE49-F238E27FC236}">
                  <a16:creationId xmlns:a16="http://schemas.microsoft.com/office/drawing/2014/main" id="{A1C19D11-6FAB-2345-8A2F-32DC923515D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フローチャート: 論理積ゲート 187">
              <a:extLst>
                <a:ext uri="{FF2B5EF4-FFF2-40B4-BE49-F238E27FC236}">
                  <a16:creationId xmlns:a16="http://schemas.microsoft.com/office/drawing/2014/main" id="{978DBAB5-192B-2E4E-AA0A-02EBEE24E678}"/>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9" name="図形グループ 83">
            <a:extLst>
              <a:ext uri="{FF2B5EF4-FFF2-40B4-BE49-F238E27FC236}">
                <a16:creationId xmlns:a16="http://schemas.microsoft.com/office/drawing/2014/main" id="{795CC6A9-F117-7944-9A55-E49BEF691D05}"/>
              </a:ext>
            </a:extLst>
          </p:cNvPr>
          <p:cNvGrpSpPr/>
          <p:nvPr/>
        </p:nvGrpSpPr>
        <p:grpSpPr>
          <a:xfrm>
            <a:off x="5109082" y="2452702"/>
            <a:ext cx="134751" cy="261679"/>
            <a:chOff x="1946324" y="4125162"/>
            <a:chExt cx="969964" cy="2007872"/>
          </a:xfrm>
        </p:grpSpPr>
        <p:sp>
          <p:nvSpPr>
            <p:cNvPr id="190" name="円/楕円 189">
              <a:extLst>
                <a:ext uri="{FF2B5EF4-FFF2-40B4-BE49-F238E27FC236}">
                  <a16:creationId xmlns:a16="http://schemas.microsoft.com/office/drawing/2014/main" id="{3D081AFE-AFB2-514E-83B3-C522EA31FF72}"/>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フローチャート: 論理積ゲート 190">
              <a:extLst>
                <a:ext uri="{FF2B5EF4-FFF2-40B4-BE49-F238E27FC236}">
                  <a16:creationId xmlns:a16="http://schemas.microsoft.com/office/drawing/2014/main" id="{4065B43C-F0BB-3A4E-A56B-543D3733226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20" name="図 219">
            <a:extLst>
              <a:ext uri="{FF2B5EF4-FFF2-40B4-BE49-F238E27FC236}">
                <a16:creationId xmlns:a16="http://schemas.microsoft.com/office/drawing/2014/main" id="{AB5BBB33-FA4D-0A4F-9659-FFDFF9BE86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73678" y="3166756"/>
            <a:ext cx="285836" cy="190557"/>
          </a:xfrm>
          <a:prstGeom prst="rect">
            <a:avLst/>
          </a:prstGeom>
          <a:effectLst>
            <a:outerShdw blurRad="50800" dist="38100" dir="2700000" algn="tl" rotWithShape="0">
              <a:prstClr val="black">
                <a:alpha val="40000"/>
              </a:prstClr>
            </a:outerShdw>
          </a:effectLst>
        </p:spPr>
      </p:pic>
      <p:pic>
        <p:nvPicPr>
          <p:cNvPr id="222" name="図 221">
            <a:extLst>
              <a:ext uri="{FF2B5EF4-FFF2-40B4-BE49-F238E27FC236}">
                <a16:creationId xmlns:a16="http://schemas.microsoft.com/office/drawing/2014/main" id="{4FBC9730-1271-8544-AF59-75302159D94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60791" y="3285264"/>
            <a:ext cx="208927" cy="208927"/>
          </a:xfrm>
          <a:prstGeom prst="rect">
            <a:avLst/>
          </a:prstGeom>
          <a:effectLst>
            <a:outerShdw blurRad="50800" dist="38100" dir="2700000" algn="tl" rotWithShape="0">
              <a:prstClr val="black">
                <a:alpha val="40000"/>
              </a:prstClr>
            </a:outerShdw>
          </a:effectLst>
        </p:spPr>
      </p:pic>
      <p:pic>
        <p:nvPicPr>
          <p:cNvPr id="223" name="図 222">
            <a:extLst>
              <a:ext uri="{FF2B5EF4-FFF2-40B4-BE49-F238E27FC236}">
                <a16:creationId xmlns:a16="http://schemas.microsoft.com/office/drawing/2014/main" id="{BA121ACA-424F-8B47-936C-31D5D15CAC1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01830" y="3163857"/>
            <a:ext cx="196354" cy="196354"/>
          </a:xfrm>
          <a:prstGeom prst="rect">
            <a:avLst/>
          </a:prstGeom>
          <a:effectLst>
            <a:outerShdw blurRad="50800" dist="38100" dir="2700000" algn="tl" rotWithShape="0">
              <a:prstClr val="black">
                <a:alpha val="40000"/>
              </a:prstClr>
            </a:outerShdw>
          </a:effectLst>
        </p:spPr>
      </p:pic>
      <p:pic>
        <p:nvPicPr>
          <p:cNvPr id="224" name="図 223">
            <a:extLst>
              <a:ext uri="{FF2B5EF4-FFF2-40B4-BE49-F238E27FC236}">
                <a16:creationId xmlns:a16="http://schemas.microsoft.com/office/drawing/2014/main" id="{895735FC-CDCA-704C-8081-C8122BE8141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01582" y="3377131"/>
            <a:ext cx="230030" cy="230030"/>
          </a:xfrm>
          <a:prstGeom prst="rect">
            <a:avLst/>
          </a:prstGeom>
          <a:effectLst>
            <a:outerShdw blurRad="50800" dist="38100" dir="2700000" algn="tl" rotWithShape="0">
              <a:prstClr val="black">
                <a:alpha val="40000"/>
              </a:prstClr>
            </a:outerShdw>
          </a:effectLst>
        </p:spPr>
      </p:pic>
      <p:pic>
        <p:nvPicPr>
          <p:cNvPr id="225" name="図 224">
            <a:extLst>
              <a:ext uri="{FF2B5EF4-FFF2-40B4-BE49-F238E27FC236}">
                <a16:creationId xmlns:a16="http://schemas.microsoft.com/office/drawing/2014/main" id="{AA995294-143C-624B-9561-EB01131AB09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87063" y="3377131"/>
            <a:ext cx="225888" cy="225888"/>
          </a:xfrm>
          <a:prstGeom prst="rect">
            <a:avLst/>
          </a:prstGeom>
          <a:effectLst>
            <a:outerShdw blurRad="50800" dist="38100" dir="2700000" algn="tl" rotWithShape="0">
              <a:prstClr val="black">
                <a:alpha val="40000"/>
              </a:prstClr>
            </a:outerShdw>
          </a:effectLst>
        </p:spPr>
      </p:pic>
      <p:cxnSp>
        <p:nvCxnSpPr>
          <p:cNvPr id="227" name="直線コネクタ 226">
            <a:extLst>
              <a:ext uri="{FF2B5EF4-FFF2-40B4-BE49-F238E27FC236}">
                <a16:creationId xmlns:a16="http://schemas.microsoft.com/office/drawing/2014/main" id="{10738A3D-3F64-EF4B-81B2-5789A9C607C6}"/>
              </a:ext>
            </a:extLst>
          </p:cNvPr>
          <p:cNvCxnSpPr>
            <a:cxnSpLocks/>
            <a:stCxn id="185" idx="1"/>
          </p:cNvCxnSpPr>
          <p:nvPr/>
        </p:nvCxnSpPr>
        <p:spPr>
          <a:xfrm>
            <a:off x="3947872" y="2720392"/>
            <a:ext cx="281754" cy="390896"/>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0" name="直線コネクタ 229">
            <a:extLst>
              <a:ext uri="{FF2B5EF4-FFF2-40B4-BE49-F238E27FC236}">
                <a16:creationId xmlns:a16="http://schemas.microsoft.com/office/drawing/2014/main" id="{D504B2E0-3159-184F-968A-4FFFD5A46823}"/>
              </a:ext>
            </a:extLst>
          </p:cNvPr>
          <p:cNvCxnSpPr>
            <a:cxnSpLocks/>
            <a:stCxn id="176" idx="1"/>
          </p:cNvCxnSpPr>
          <p:nvPr/>
        </p:nvCxnSpPr>
        <p:spPr>
          <a:xfrm flipH="1">
            <a:off x="4578542" y="2464482"/>
            <a:ext cx="3144" cy="699376"/>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3" name="直線コネクタ 232">
            <a:extLst>
              <a:ext uri="{FF2B5EF4-FFF2-40B4-BE49-F238E27FC236}">
                <a16:creationId xmlns:a16="http://schemas.microsoft.com/office/drawing/2014/main" id="{E28C7A6E-73C8-824D-AA5F-F33C148B5EAD}"/>
              </a:ext>
            </a:extLst>
          </p:cNvPr>
          <p:cNvCxnSpPr>
            <a:cxnSpLocks/>
            <a:stCxn id="191" idx="1"/>
          </p:cNvCxnSpPr>
          <p:nvPr/>
        </p:nvCxnSpPr>
        <p:spPr>
          <a:xfrm flipH="1">
            <a:off x="4953104" y="2714381"/>
            <a:ext cx="223354" cy="436842"/>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6" name="直線コネクタ 235">
            <a:extLst>
              <a:ext uri="{FF2B5EF4-FFF2-40B4-BE49-F238E27FC236}">
                <a16:creationId xmlns:a16="http://schemas.microsoft.com/office/drawing/2014/main" id="{0D5818D9-709E-6340-A747-B319CCF262E5}"/>
              </a:ext>
            </a:extLst>
          </p:cNvPr>
          <p:cNvCxnSpPr>
            <a:cxnSpLocks/>
            <a:endCxn id="178" idx="0"/>
          </p:cNvCxnSpPr>
          <p:nvPr/>
        </p:nvCxnSpPr>
        <p:spPr>
          <a:xfrm>
            <a:off x="4578542" y="3603019"/>
            <a:ext cx="3144" cy="701176"/>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9" name="直線コネクタ 238">
            <a:extLst>
              <a:ext uri="{FF2B5EF4-FFF2-40B4-BE49-F238E27FC236}">
                <a16:creationId xmlns:a16="http://schemas.microsoft.com/office/drawing/2014/main" id="{AB3E739D-2B6C-4A49-8EE0-EB505BFFA5AD}"/>
              </a:ext>
            </a:extLst>
          </p:cNvPr>
          <p:cNvCxnSpPr>
            <a:cxnSpLocks/>
          </p:cNvCxnSpPr>
          <p:nvPr/>
        </p:nvCxnSpPr>
        <p:spPr>
          <a:xfrm>
            <a:off x="3623926" y="3402653"/>
            <a:ext cx="522460" cy="5041"/>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42" name="直線コネクタ 241">
            <a:extLst>
              <a:ext uri="{FF2B5EF4-FFF2-40B4-BE49-F238E27FC236}">
                <a16:creationId xmlns:a16="http://schemas.microsoft.com/office/drawing/2014/main" id="{E8520B60-EF31-AB4E-A453-1C00886D3926}"/>
              </a:ext>
            </a:extLst>
          </p:cNvPr>
          <p:cNvCxnSpPr>
            <a:cxnSpLocks/>
          </p:cNvCxnSpPr>
          <p:nvPr/>
        </p:nvCxnSpPr>
        <p:spPr>
          <a:xfrm>
            <a:off x="4979606" y="3402653"/>
            <a:ext cx="522460" cy="5041"/>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43" name="直線コネクタ 242">
            <a:extLst>
              <a:ext uri="{FF2B5EF4-FFF2-40B4-BE49-F238E27FC236}">
                <a16:creationId xmlns:a16="http://schemas.microsoft.com/office/drawing/2014/main" id="{3FDE7F03-BF81-0F4B-A203-57FBE627C248}"/>
              </a:ext>
            </a:extLst>
          </p:cNvPr>
          <p:cNvCxnSpPr>
            <a:cxnSpLocks/>
          </p:cNvCxnSpPr>
          <p:nvPr/>
        </p:nvCxnSpPr>
        <p:spPr>
          <a:xfrm flipH="1">
            <a:off x="3956588" y="3641374"/>
            <a:ext cx="223354" cy="436842"/>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44" name="直線コネクタ 243">
            <a:extLst>
              <a:ext uri="{FF2B5EF4-FFF2-40B4-BE49-F238E27FC236}">
                <a16:creationId xmlns:a16="http://schemas.microsoft.com/office/drawing/2014/main" id="{BF59CD59-FB42-E64F-BDE8-D38A97B8E9B7}"/>
              </a:ext>
            </a:extLst>
          </p:cNvPr>
          <p:cNvCxnSpPr>
            <a:cxnSpLocks/>
          </p:cNvCxnSpPr>
          <p:nvPr/>
        </p:nvCxnSpPr>
        <p:spPr>
          <a:xfrm>
            <a:off x="4938641" y="3637847"/>
            <a:ext cx="216892" cy="420835"/>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46" name="右矢印 245">
            <a:extLst>
              <a:ext uri="{FF2B5EF4-FFF2-40B4-BE49-F238E27FC236}">
                <a16:creationId xmlns:a16="http://schemas.microsoft.com/office/drawing/2014/main" id="{A3A6AB58-A709-234C-9B61-FE1D092475D6}"/>
              </a:ext>
            </a:extLst>
          </p:cNvPr>
          <p:cNvSpPr/>
          <p:nvPr/>
        </p:nvSpPr>
        <p:spPr>
          <a:xfrm>
            <a:off x="5707081" y="2936569"/>
            <a:ext cx="353892" cy="919857"/>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右矢印 97">
            <a:extLst>
              <a:ext uri="{FF2B5EF4-FFF2-40B4-BE49-F238E27FC236}">
                <a16:creationId xmlns:a16="http://schemas.microsoft.com/office/drawing/2014/main" id="{AEC3FB8F-AA56-9B4C-A378-3DFD4C13B441}"/>
              </a:ext>
            </a:extLst>
          </p:cNvPr>
          <p:cNvSpPr/>
          <p:nvPr/>
        </p:nvSpPr>
        <p:spPr>
          <a:xfrm>
            <a:off x="3037353" y="2931290"/>
            <a:ext cx="353892" cy="919857"/>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1" name="図形グループ 83">
            <a:extLst>
              <a:ext uri="{FF2B5EF4-FFF2-40B4-BE49-F238E27FC236}">
                <a16:creationId xmlns:a16="http://schemas.microsoft.com/office/drawing/2014/main" id="{444574F6-7E13-8F44-A9A0-A2E655FC1166}"/>
              </a:ext>
            </a:extLst>
          </p:cNvPr>
          <p:cNvGrpSpPr/>
          <p:nvPr/>
        </p:nvGrpSpPr>
        <p:grpSpPr>
          <a:xfrm>
            <a:off x="2811696" y="3217818"/>
            <a:ext cx="134751" cy="261679"/>
            <a:chOff x="1946324" y="4125162"/>
            <a:chExt cx="969964" cy="2007872"/>
          </a:xfrm>
        </p:grpSpPr>
        <p:sp>
          <p:nvSpPr>
            <p:cNvPr id="102" name="円/楕円 101">
              <a:extLst>
                <a:ext uri="{FF2B5EF4-FFF2-40B4-BE49-F238E27FC236}">
                  <a16:creationId xmlns:a16="http://schemas.microsoft.com/office/drawing/2014/main" id="{B977F06B-ED87-EC43-A900-2C99F80D551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フローチャート: 論理積ゲート 103">
              <a:extLst>
                <a:ext uri="{FF2B5EF4-FFF2-40B4-BE49-F238E27FC236}">
                  <a16:creationId xmlns:a16="http://schemas.microsoft.com/office/drawing/2014/main" id="{49ACA53F-564B-404C-9ED3-A265F0F1C5F8}"/>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5" name="図形グループ 83">
            <a:extLst>
              <a:ext uri="{FF2B5EF4-FFF2-40B4-BE49-F238E27FC236}">
                <a16:creationId xmlns:a16="http://schemas.microsoft.com/office/drawing/2014/main" id="{ED5865AC-C6A2-9842-AA3F-9297D6DB0787}"/>
              </a:ext>
            </a:extLst>
          </p:cNvPr>
          <p:cNvGrpSpPr/>
          <p:nvPr/>
        </p:nvGrpSpPr>
        <p:grpSpPr>
          <a:xfrm>
            <a:off x="820371" y="3217818"/>
            <a:ext cx="134751" cy="261679"/>
            <a:chOff x="1946324" y="4125162"/>
            <a:chExt cx="969964" cy="2007872"/>
          </a:xfrm>
        </p:grpSpPr>
        <p:sp>
          <p:nvSpPr>
            <p:cNvPr id="107" name="円/楕円 106">
              <a:extLst>
                <a:ext uri="{FF2B5EF4-FFF2-40B4-BE49-F238E27FC236}">
                  <a16:creationId xmlns:a16="http://schemas.microsoft.com/office/drawing/2014/main" id="{2763FB18-37E9-9643-9103-02424FB74A9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フローチャート: 論理積ゲート 107">
              <a:extLst>
                <a:ext uri="{FF2B5EF4-FFF2-40B4-BE49-F238E27FC236}">
                  <a16:creationId xmlns:a16="http://schemas.microsoft.com/office/drawing/2014/main" id="{EDD1F12B-3331-6B44-8B8E-87D065EAEFD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0" name="図形グループ 83">
            <a:extLst>
              <a:ext uri="{FF2B5EF4-FFF2-40B4-BE49-F238E27FC236}">
                <a16:creationId xmlns:a16="http://schemas.microsoft.com/office/drawing/2014/main" id="{CACBE632-CCD6-E241-A39E-22B7C8A460DA}"/>
              </a:ext>
            </a:extLst>
          </p:cNvPr>
          <p:cNvGrpSpPr/>
          <p:nvPr/>
        </p:nvGrpSpPr>
        <p:grpSpPr>
          <a:xfrm>
            <a:off x="1845506" y="2202803"/>
            <a:ext cx="134751" cy="261679"/>
            <a:chOff x="1946324" y="4125162"/>
            <a:chExt cx="969964" cy="2007872"/>
          </a:xfrm>
        </p:grpSpPr>
        <p:sp>
          <p:nvSpPr>
            <p:cNvPr id="111" name="円/楕円 110">
              <a:extLst>
                <a:ext uri="{FF2B5EF4-FFF2-40B4-BE49-F238E27FC236}">
                  <a16:creationId xmlns:a16="http://schemas.microsoft.com/office/drawing/2014/main" id="{F47DDD5C-5689-E447-AD12-28DECACC407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フローチャート: 論理積ゲート 112">
              <a:extLst>
                <a:ext uri="{FF2B5EF4-FFF2-40B4-BE49-F238E27FC236}">
                  <a16:creationId xmlns:a16="http://schemas.microsoft.com/office/drawing/2014/main" id="{1AEDAFCF-2D63-DA47-8BC7-622FD041397A}"/>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4" name="図形グループ 83">
            <a:extLst>
              <a:ext uri="{FF2B5EF4-FFF2-40B4-BE49-F238E27FC236}">
                <a16:creationId xmlns:a16="http://schemas.microsoft.com/office/drawing/2014/main" id="{26616C73-4726-2D4A-8348-5E76B545BBF8}"/>
              </a:ext>
            </a:extLst>
          </p:cNvPr>
          <p:cNvGrpSpPr/>
          <p:nvPr/>
        </p:nvGrpSpPr>
        <p:grpSpPr>
          <a:xfrm>
            <a:off x="1845506" y="4304195"/>
            <a:ext cx="134751" cy="261679"/>
            <a:chOff x="1946324" y="4125162"/>
            <a:chExt cx="969964" cy="2007872"/>
          </a:xfrm>
        </p:grpSpPr>
        <p:sp>
          <p:nvSpPr>
            <p:cNvPr id="116" name="円/楕円 115">
              <a:extLst>
                <a:ext uri="{FF2B5EF4-FFF2-40B4-BE49-F238E27FC236}">
                  <a16:creationId xmlns:a16="http://schemas.microsoft.com/office/drawing/2014/main" id="{F1D103C6-0C61-6F4C-B29F-8C1922FC93EB}"/>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フローチャート: 論理積ゲート 116">
              <a:extLst>
                <a:ext uri="{FF2B5EF4-FFF2-40B4-BE49-F238E27FC236}">
                  <a16:creationId xmlns:a16="http://schemas.microsoft.com/office/drawing/2014/main" id="{A75E3A19-02B7-194F-A378-A10DDC95B3B4}"/>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9" name="図形グループ 83">
            <a:extLst>
              <a:ext uri="{FF2B5EF4-FFF2-40B4-BE49-F238E27FC236}">
                <a16:creationId xmlns:a16="http://schemas.microsoft.com/office/drawing/2014/main" id="{2107BBF0-113F-C74D-B00E-45E7C39A1F6C}"/>
              </a:ext>
            </a:extLst>
          </p:cNvPr>
          <p:cNvGrpSpPr/>
          <p:nvPr/>
        </p:nvGrpSpPr>
        <p:grpSpPr>
          <a:xfrm>
            <a:off x="1211692" y="4068057"/>
            <a:ext cx="134751" cy="261679"/>
            <a:chOff x="1946324" y="4125162"/>
            <a:chExt cx="969964" cy="2007872"/>
          </a:xfrm>
        </p:grpSpPr>
        <p:sp>
          <p:nvSpPr>
            <p:cNvPr id="120" name="円/楕円 119">
              <a:extLst>
                <a:ext uri="{FF2B5EF4-FFF2-40B4-BE49-F238E27FC236}">
                  <a16:creationId xmlns:a16="http://schemas.microsoft.com/office/drawing/2014/main" id="{948279F8-71B4-C04A-ABBD-690ED6CB7C9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フローチャート: 論理積ゲート 121">
              <a:extLst>
                <a:ext uri="{FF2B5EF4-FFF2-40B4-BE49-F238E27FC236}">
                  <a16:creationId xmlns:a16="http://schemas.microsoft.com/office/drawing/2014/main" id="{BAF805E5-0185-8D45-B914-9B4BC34063EE}"/>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3" name="図形グループ 83">
            <a:extLst>
              <a:ext uri="{FF2B5EF4-FFF2-40B4-BE49-F238E27FC236}">
                <a16:creationId xmlns:a16="http://schemas.microsoft.com/office/drawing/2014/main" id="{3E37C1FA-01EF-A54A-93C1-A355B85CFDF4}"/>
              </a:ext>
            </a:extLst>
          </p:cNvPr>
          <p:cNvGrpSpPr/>
          <p:nvPr/>
        </p:nvGrpSpPr>
        <p:grpSpPr>
          <a:xfrm>
            <a:off x="1211692" y="2458713"/>
            <a:ext cx="134751" cy="261679"/>
            <a:chOff x="1946324" y="4125162"/>
            <a:chExt cx="969964" cy="2007872"/>
          </a:xfrm>
        </p:grpSpPr>
        <p:sp>
          <p:nvSpPr>
            <p:cNvPr id="125" name="円/楕円 124">
              <a:extLst>
                <a:ext uri="{FF2B5EF4-FFF2-40B4-BE49-F238E27FC236}">
                  <a16:creationId xmlns:a16="http://schemas.microsoft.com/office/drawing/2014/main" id="{6F774DB7-5C1F-E942-8086-5CCCDFE441B1}"/>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フローチャート: 論理積ゲート 125">
              <a:extLst>
                <a:ext uri="{FF2B5EF4-FFF2-40B4-BE49-F238E27FC236}">
                  <a16:creationId xmlns:a16="http://schemas.microsoft.com/office/drawing/2014/main" id="{FAE817EF-C759-6F48-B89A-21B5B508EE98}"/>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8" name="図形グループ 83">
            <a:extLst>
              <a:ext uri="{FF2B5EF4-FFF2-40B4-BE49-F238E27FC236}">
                <a16:creationId xmlns:a16="http://schemas.microsoft.com/office/drawing/2014/main" id="{3E4B3EB1-CA94-8B49-A475-42BCA803B65B}"/>
              </a:ext>
            </a:extLst>
          </p:cNvPr>
          <p:cNvGrpSpPr/>
          <p:nvPr/>
        </p:nvGrpSpPr>
        <p:grpSpPr>
          <a:xfrm>
            <a:off x="2440278" y="4062047"/>
            <a:ext cx="134751" cy="261679"/>
            <a:chOff x="1946324" y="4125162"/>
            <a:chExt cx="969964" cy="2007872"/>
          </a:xfrm>
        </p:grpSpPr>
        <p:sp>
          <p:nvSpPr>
            <p:cNvPr id="129" name="円/楕円 128">
              <a:extLst>
                <a:ext uri="{FF2B5EF4-FFF2-40B4-BE49-F238E27FC236}">
                  <a16:creationId xmlns:a16="http://schemas.microsoft.com/office/drawing/2014/main" id="{EFB4D8A1-C151-B140-8FED-4FB55AB04C0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フローチャート: 論理積ゲート 130">
              <a:extLst>
                <a:ext uri="{FF2B5EF4-FFF2-40B4-BE49-F238E27FC236}">
                  <a16:creationId xmlns:a16="http://schemas.microsoft.com/office/drawing/2014/main" id="{CBF1571A-E2A9-A14C-9312-0E157F538B5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2" name="図形グループ 83">
            <a:extLst>
              <a:ext uri="{FF2B5EF4-FFF2-40B4-BE49-F238E27FC236}">
                <a16:creationId xmlns:a16="http://schemas.microsoft.com/office/drawing/2014/main" id="{3F1FF44F-A451-EB4E-A596-9BC566209BBF}"/>
              </a:ext>
            </a:extLst>
          </p:cNvPr>
          <p:cNvGrpSpPr/>
          <p:nvPr/>
        </p:nvGrpSpPr>
        <p:grpSpPr>
          <a:xfrm>
            <a:off x="2440278" y="2452702"/>
            <a:ext cx="134751" cy="261679"/>
            <a:chOff x="1946324" y="4125162"/>
            <a:chExt cx="969964" cy="2007872"/>
          </a:xfrm>
        </p:grpSpPr>
        <p:sp>
          <p:nvSpPr>
            <p:cNvPr id="134" name="円/楕円 133">
              <a:extLst>
                <a:ext uri="{FF2B5EF4-FFF2-40B4-BE49-F238E27FC236}">
                  <a16:creationId xmlns:a16="http://schemas.microsoft.com/office/drawing/2014/main" id="{49CE3429-0BD0-2A41-8320-22A826031DE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フローチャート: 論理積ゲート 134">
              <a:extLst>
                <a:ext uri="{FF2B5EF4-FFF2-40B4-BE49-F238E27FC236}">
                  <a16:creationId xmlns:a16="http://schemas.microsoft.com/office/drawing/2014/main" id="{7A2EA5FF-E07C-CF4E-9663-9499939F51DA}"/>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41" name="直線コネクタ 140">
            <a:extLst>
              <a:ext uri="{FF2B5EF4-FFF2-40B4-BE49-F238E27FC236}">
                <a16:creationId xmlns:a16="http://schemas.microsoft.com/office/drawing/2014/main" id="{2B7737B4-77C3-A945-8EDA-D5B94CAF3F39}"/>
              </a:ext>
            </a:extLst>
          </p:cNvPr>
          <p:cNvCxnSpPr>
            <a:cxnSpLocks/>
            <a:stCxn id="126" idx="1"/>
            <a:endCxn id="5" idx="1"/>
          </p:cNvCxnSpPr>
          <p:nvPr/>
        </p:nvCxnSpPr>
        <p:spPr>
          <a:xfrm>
            <a:off x="1279068" y="2720392"/>
            <a:ext cx="448568" cy="243278"/>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2" name="直線コネクタ 141">
            <a:extLst>
              <a:ext uri="{FF2B5EF4-FFF2-40B4-BE49-F238E27FC236}">
                <a16:creationId xmlns:a16="http://schemas.microsoft.com/office/drawing/2014/main" id="{8DE92F58-47A3-1844-B4D8-DDD53F818D83}"/>
              </a:ext>
            </a:extLst>
          </p:cNvPr>
          <p:cNvCxnSpPr>
            <a:cxnSpLocks/>
            <a:stCxn id="113" idx="1"/>
            <a:endCxn id="5" idx="0"/>
          </p:cNvCxnSpPr>
          <p:nvPr/>
        </p:nvCxnSpPr>
        <p:spPr>
          <a:xfrm flipH="1">
            <a:off x="1904583" y="2464482"/>
            <a:ext cx="8299" cy="351569"/>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3" name="直線コネクタ 142">
            <a:extLst>
              <a:ext uri="{FF2B5EF4-FFF2-40B4-BE49-F238E27FC236}">
                <a16:creationId xmlns:a16="http://schemas.microsoft.com/office/drawing/2014/main" id="{262C49FA-B607-3048-A937-A58B56DE0F2B}"/>
              </a:ext>
            </a:extLst>
          </p:cNvPr>
          <p:cNvCxnSpPr>
            <a:cxnSpLocks/>
            <a:stCxn id="135" idx="1"/>
            <a:endCxn id="6" idx="3"/>
          </p:cNvCxnSpPr>
          <p:nvPr/>
        </p:nvCxnSpPr>
        <p:spPr>
          <a:xfrm flipH="1">
            <a:off x="2091839" y="2714381"/>
            <a:ext cx="415815" cy="253534"/>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4" name="直線コネクタ 143">
            <a:extLst>
              <a:ext uri="{FF2B5EF4-FFF2-40B4-BE49-F238E27FC236}">
                <a16:creationId xmlns:a16="http://schemas.microsoft.com/office/drawing/2014/main" id="{E66DC05A-5675-F745-B911-423AD1F4F7BC}"/>
              </a:ext>
            </a:extLst>
          </p:cNvPr>
          <p:cNvCxnSpPr>
            <a:cxnSpLocks/>
            <a:stCxn id="158" idx="2"/>
            <a:endCxn id="116" idx="0"/>
          </p:cNvCxnSpPr>
          <p:nvPr/>
        </p:nvCxnSpPr>
        <p:spPr>
          <a:xfrm flipH="1">
            <a:off x="1912882" y="3580501"/>
            <a:ext cx="179285" cy="723694"/>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145" name="直線コネクタ 144">
            <a:extLst>
              <a:ext uri="{FF2B5EF4-FFF2-40B4-BE49-F238E27FC236}">
                <a16:creationId xmlns:a16="http://schemas.microsoft.com/office/drawing/2014/main" id="{2A90043E-C21D-F04B-A291-7E30BFBC7259}"/>
              </a:ext>
            </a:extLst>
          </p:cNvPr>
          <p:cNvCxnSpPr>
            <a:cxnSpLocks/>
            <a:endCxn id="151" idx="1"/>
          </p:cNvCxnSpPr>
          <p:nvPr/>
        </p:nvCxnSpPr>
        <p:spPr>
          <a:xfrm flipV="1">
            <a:off x="955122" y="3336180"/>
            <a:ext cx="382442" cy="66473"/>
          </a:xfrm>
          <a:prstGeom prst="line">
            <a:avLst/>
          </a:prstGeom>
          <a:ln>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46" name="直線コネクタ 145">
            <a:extLst>
              <a:ext uri="{FF2B5EF4-FFF2-40B4-BE49-F238E27FC236}">
                <a16:creationId xmlns:a16="http://schemas.microsoft.com/office/drawing/2014/main" id="{C2637762-7C53-0448-89A4-4A02F01FA456}"/>
              </a:ext>
            </a:extLst>
          </p:cNvPr>
          <p:cNvCxnSpPr>
            <a:cxnSpLocks/>
            <a:stCxn id="158" idx="3"/>
          </p:cNvCxnSpPr>
          <p:nvPr/>
        </p:nvCxnSpPr>
        <p:spPr>
          <a:xfrm flipV="1">
            <a:off x="2269113" y="3407694"/>
            <a:ext cx="564149" cy="25189"/>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147" name="直線コネクタ 146">
            <a:extLst>
              <a:ext uri="{FF2B5EF4-FFF2-40B4-BE49-F238E27FC236}">
                <a16:creationId xmlns:a16="http://schemas.microsoft.com/office/drawing/2014/main" id="{E96FEDA4-1ED0-E54D-A9BE-9E6AC0745243}"/>
              </a:ext>
            </a:extLst>
          </p:cNvPr>
          <p:cNvCxnSpPr>
            <a:cxnSpLocks/>
            <a:stCxn id="151" idx="2"/>
          </p:cNvCxnSpPr>
          <p:nvPr/>
        </p:nvCxnSpPr>
        <p:spPr>
          <a:xfrm flipH="1">
            <a:off x="1287784" y="3483798"/>
            <a:ext cx="226727" cy="594418"/>
          </a:xfrm>
          <a:prstGeom prst="line">
            <a:avLst/>
          </a:prstGeom>
          <a:ln>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48" name="直線コネクタ 147">
            <a:extLst>
              <a:ext uri="{FF2B5EF4-FFF2-40B4-BE49-F238E27FC236}">
                <a16:creationId xmlns:a16="http://schemas.microsoft.com/office/drawing/2014/main" id="{8017483C-ADCC-0F4C-AD8E-D7D28444D991}"/>
              </a:ext>
            </a:extLst>
          </p:cNvPr>
          <p:cNvCxnSpPr>
            <a:cxnSpLocks/>
            <a:stCxn id="158" idx="2"/>
          </p:cNvCxnSpPr>
          <p:nvPr/>
        </p:nvCxnSpPr>
        <p:spPr>
          <a:xfrm>
            <a:off x="2092167" y="3580501"/>
            <a:ext cx="394562" cy="478181"/>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grpSp>
        <p:nvGrpSpPr>
          <p:cNvPr id="7" name="グループ化 6">
            <a:extLst>
              <a:ext uri="{FF2B5EF4-FFF2-40B4-BE49-F238E27FC236}">
                <a16:creationId xmlns:a16="http://schemas.microsoft.com/office/drawing/2014/main" id="{34184631-9CB6-2447-AE4F-A067AB4E7686}"/>
              </a:ext>
            </a:extLst>
          </p:cNvPr>
          <p:cNvGrpSpPr/>
          <p:nvPr/>
        </p:nvGrpSpPr>
        <p:grpSpPr>
          <a:xfrm>
            <a:off x="1727636" y="2816051"/>
            <a:ext cx="364203" cy="295237"/>
            <a:chOff x="2680335" y="1377315"/>
            <a:chExt cx="364203" cy="295237"/>
          </a:xfrm>
        </p:grpSpPr>
        <p:sp>
          <p:nvSpPr>
            <p:cNvPr id="5" name="正方形/長方形 4">
              <a:extLst>
                <a:ext uri="{FF2B5EF4-FFF2-40B4-BE49-F238E27FC236}">
                  <a16:creationId xmlns:a16="http://schemas.microsoft.com/office/drawing/2014/main" id="{C69670B9-3205-C746-BE88-E11EB45D5ADB}"/>
                </a:ext>
              </a:extLst>
            </p:cNvPr>
            <p:cNvSpPr/>
            <p:nvPr/>
          </p:nvSpPr>
          <p:spPr>
            <a:xfrm>
              <a:off x="2680335" y="1377315"/>
              <a:ext cx="353893" cy="29523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97D0755A-C6C4-E44A-911C-6E17F7C3AB31}"/>
                </a:ext>
              </a:extLst>
            </p:cNvPr>
            <p:cNvSpPr/>
            <p:nvPr/>
          </p:nvSpPr>
          <p:spPr>
            <a:xfrm>
              <a:off x="2680335" y="1421457"/>
              <a:ext cx="364203" cy="215444"/>
            </a:xfrm>
            <a:prstGeom prst="rect">
              <a:avLst/>
            </a:prstGeom>
          </p:spPr>
          <p:txBody>
            <a:bodyPr wrap="none">
              <a:spAutoFit/>
            </a:bodyPr>
            <a:lstStyle/>
            <a:p>
              <a:pPr algn="ctr"/>
              <a:r>
                <a:rPr lang="en-US" altLang="ja-JP" sz="800" dirty="0">
                  <a:solidFill>
                    <a:srgbClr val="FFFFFF"/>
                  </a:solidFill>
                  <a:latin typeface="ＭＳ Ｐゴシック"/>
                  <a:ea typeface="ＭＳ Ｐゴシック"/>
                  <a:cs typeface="ＭＳ Ｐゴシック"/>
                </a:rPr>
                <a:t>Web</a:t>
              </a:r>
              <a:endParaRPr lang="ja-JP" altLang="en-US" sz="800" dirty="0">
                <a:solidFill>
                  <a:srgbClr val="FFFFFF"/>
                </a:solidFill>
                <a:latin typeface="ＭＳ Ｐゴシック"/>
                <a:ea typeface="ＭＳ Ｐゴシック"/>
                <a:cs typeface="ＭＳ Ｐゴシック"/>
              </a:endParaRPr>
            </a:p>
          </p:txBody>
        </p:sp>
      </p:grpSp>
      <p:grpSp>
        <p:nvGrpSpPr>
          <p:cNvPr id="150" name="グループ化 149">
            <a:extLst>
              <a:ext uri="{FF2B5EF4-FFF2-40B4-BE49-F238E27FC236}">
                <a16:creationId xmlns:a16="http://schemas.microsoft.com/office/drawing/2014/main" id="{64F88845-623E-3046-80DE-00F0B9F7A8F4}"/>
              </a:ext>
            </a:extLst>
          </p:cNvPr>
          <p:cNvGrpSpPr/>
          <p:nvPr/>
        </p:nvGrpSpPr>
        <p:grpSpPr>
          <a:xfrm>
            <a:off x="1337564" y="3188561"/>
            <a:ext cx="364203" cy="295237"/>
            <a:chOff x="2680335" y="1377315"/>
            <a:chExt cx="364203" cy="295237"/>
          </a:xfrm>
        </p:grpSpPr>
        <p:sp>
          <p:nvSpPr>
            <p:cNvPr id="151" name="正方形/長方形 150">
              <a:extLst>
                <a:ext uri="{FF2B5EF4-FFF2-40B4-BE49-F238E27FC236}">
                  <a16:creationId xmlns:a16="http://schemas.microsoft.com/office/drawing/2014/main" id="{714A52CD-0CC9-4E4B-B2E7-B9A4AF267A2C}"/>
                </a:ext>
              </a:extLst>
            </p:cNvPr>
            <p:cNvSpPr/>
            <p:nvPr/>
          </p:nvSpPr>
          <p:spPr>
            <a:xfrm>
              <a:off x="2680335" y="1377315"/>
              <a:ext cx="353893" cy="295237"/>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52" name="正方形/長方形 151">
              <a:extLst>
                <a:ext uri="{FF2B5EF4-FFF2-40B4-BE49-F238E27FC236}">
                  <a16:creationId xmlns:a16="http://schemas.microsoft.com/office/drawing/2014/main" id="{E537D107-B3D4-8F40-9145-C1FFC1AE9B6C}"/>
                </a:ext>
              </a:extLst>
            </p:cNvPr>
            <p:cNvSpPr/>
            <p:nvPr/>
          </p:nvSpPr>
          <p:spPr>
            <a:xfrm>
              <a:off x="2680335" y="1421457"/>
              <a:ext cx="364203" cy="215444"/>
            </a:xfrm>
            <a:prstGeom prst="rect">
              <a:avLst/>
            </a:prstGeom>
          </p:spPr>
          <p:txBody>
            <a:bodyPr wrap="none">
              <a:spAutoFit/>
            </a:bodyPr>
            <a:lstStyle/>
            <a:p>
              <a:pPr algn="ctr"/>
              <a:r>
                <a:rPr lang="en-US" altLang="ja-JP" sz="800" dirty="0">
                  <a:solidFill>
                    <a:srgbClr val="FFFFFF"/>
                  </a:solidFill>
                  <a:latin typeface="ＭＳ Ｐゴシック"/>
                  <a:ea typeface="ＭＳ Ｐゴシック"/>
                  <a:cs typeface="ＭＳ Ｐゴシック"/>
                </a:rPr>
                <a:t>Web</a:t>
              </a:r>
              <a:endParaRPr lang="ja-JP" altLang="en-US" sz="800" dirty="0">
                <a:solidFill>
                  <a:srgbClr val="FFFFFF"/>
                </a:solidFill>
                <a:latin typeface="ＭＳ Ｐゴシック"/>
                <a:ea typeface="ＭＳ Ｐゴシック"/>
                <a:cs typeface="ＭＳ Ｐゴシック"/>
              </a:endParaRPr>
            </a:p>
          </p:txBody>
        </p:sp>
      </p:grpSp>
      <p:grpSp>
        <p:nvGrpSpPr>
          <p:cNvPr id="157" name="グループ化 156">
            <a:extLst>
              <a:ext uri="{FF2B5EF4-FFF2-40B4-BE49-F238E27FC236}">
                <a16:creationId xmlns:a16="http://schemas.microsoft.com/office/drawing/2014/main" id="{D08EF33B-7293-B948-B975-45C8B77DDF1D}"/>
              </a:ext>
            </a:extLst>
          </p:cNvPr>
          <p:cNvGrpSpPr/>
          <p:nvPr/>
        </p:nvGrpSpPr>
        <p:grpSpPr>
          <a:xfrm>
            <a:off x="1915220" y="3285264"/>
            <a:ext cx="364203" cy="295237"/>
            <a:chOff x="2680335" y="1377315"/>
            <a:chExt cx="364203" cy="295237"/>
          </a:xfrm>
        </p:grpSpPr>
        <p:sp>
          <p:nvSpPr>
            <p:cNvPr id="158" name="正方形/長方形 157">
              <a:extLst>
                <a:ext uri="{FF2B5EF4-FFF2-40B4-BE49-F238E27FC236}">
                  <a16:creationId xmlns:a16="http://schemas.microsoft.com/office/drawing/2014/main" id="{0C83D26F-A94F-8E4D-A4FD-3403DFC62D40}"/>
                </a:ext>
              </a:extLst>
            </p:cNvPr>
            <p:cNvSpPr/>
            <p:nvPr/>
          </p:nvSpPr>
          <p:spPr>
            <a:xfrm>
              <a:off x="2680335" y="1377315"/>
              <a:ext cx="353893" cy="29523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59" name="正方形/長方形 158">
              <a:extLst>
                <a:ext uri="{FF2B5EF4-FFF2-40B4-BE49-F238E27FC236}">
                  <a16:creationId xmlns:a16="http://schemas.microsoft.com/office/drawing/2014/main" id="{22662F09-CE42-EA4B-BE6B-0AB9A7A3C082}"/>
                </a:ext>
              </a:extLst>
            </p:cNvPr>
            <p:cNvSpPr/>
            <p:nvPr/>
          </p:nvSpPr>
          <p:spPr>
            <a:xfrm>
              <a:off x="2680335" y="1421457"/>
              <a:ext cx="364203" cy="215444"/>
            </a:xfrm>
            <a:prstGeom prst="rect">
              <a:avLst/>
            </a:prstGeom>
          </p:spPr>
          <p:txBody>
            <a:bodyPr wrap="none">
              <a:spAutoFit/>
            </a:bodyPr>
            <a:lstStyle/>
            <a:p>
              <a:pPr algn="ctr"/>
              <a:r>
                <a:rPr lang="en-US" altLang="ja-JP" sz="800" dirty="0">
                  <a:solidFill>
                    <a:srgbClr val="FFFFFF"/>
                  </a:solidFill>
                  <a:latin typeface="ＭＳ Ｐゴシック"/>
                  <a:ea typeface="ＭＳ Ｐゴシック"/>
                  <a:cs typeface="ＭＳ Ｐゴシック"/>
                </a:rPr>
                <a:t>Web</a:t>
              </a:r>
              <a:endParaRPr lang="ja-JP" altLang="en-US" sz="800" dirty="0">
                <a:solidFill>
                  <a:srgbClr val="FFFFFF"/>
                </a:solidFill>
                <a:latin typeface="ＭＳ Ｐゴシック"/>
                <a:ea typeface="ＭＳ Ｐゴシック"/>
                <a:cs typeface="ＭＳ Ｐゴシック"/>
              </a:endParaRPr>
            </a:p>
          </p:txBody>
        </p:sp>
      </p:grpSp>
      <p:pic>
        <p:nvPicPr>
          <p:cNvPr id="24" name="図 23">
            <a:extLst>
              <a:ext uri="{FF2B5EF4-FFF2-40B4-BE49-F238E27FC236}">
                <a16:creationId xmlns:a16="http://schemas.microsoft.com/office/drawing/2014/main" id="{019D34D3-CDB2-484E-829A-E7A7C048F47A}"/>
              </a:ext>
            </a:extLst>
          </p:cNvPr>
          <p:cNvPicPr>
            <a:picLocks noChangeAspect="1"/>
          </p:cNvPicPr>
          <p:nvPr/>
        </p:nvPicPr>
        <p:blipFill>
          <a:blip r:embed="rId8"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1371401" y="3926577"/>
            <a:ext cx="489585" cy="489585"/>
          </a:xfrm>
          <a:prstGeom prst="rect">
            <a:avLst/>
          </a:prstGeom>
        </p:spPr>
      </p:pic>
      <p:cxnSp>
        <p:nvCxnSpPr>
          <p:cNvPr id="26" name="直線矢印コネクタ 25">
            <a:extLst>
              <a:ext uri="{FF2B5EF4-FFF2-40B4-BE49-F238E27FC236}">
                <a16:creationId xmlns:a16="http://schemas.microsoft.com/office/drawing/2014/main" id="{095C01E8-8078-0A46-911F-693EE5901F47}"/>
              </a:ext>
            </a:extLst>
          </p:cNvPr>
          <p:cNvCxnSpPr/>
          <p:nvPr/>
        </p:nvCxnSpPr>
        <p:spPr>
          <a:xfrm>
            <a:off x="1401147" y="4304195"/>
            <a:ext cx="444359" cy="119997"/>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65" name="直線矢印コネクタ 164">
            <a:extLst>
              <a:ext uri="{FF2B5EF4-FFF2-40B4-BE49-F238E27FC236}">
                <a16:creationId xmlns:a16="http://schemas.microsoft.com/office/drawing/2014/main" id="{F9051F4E-7C8A-BB4A-8BAC-A6FFBE59E733}"/>
              </a:ext>
            </a:extLst>
          </p:cNvPr>
          <p:cNvCxnSpPr>
            <a:cxnSpLocks/>
          </p:cNvCxnSpPr>
          <p:nvPr/>
        </p:nvCxnSpPr>
        <p:spPr>
          <a:xfrm flipH="1" flipV="1">
            <a:off x="2573461" y="2784259"/>
            <a:ext cx="265236" cy="366873"/>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pic>
        <p:nvPicPr>
          <p:cNvPr id="192" name="図 191">
            <a:extLst>
              <a:ext uri="{FF2B5EF4-FFF2-40B4-BE49-F238E27FC236}">
                <a16:creationId xmlns:a16="http://schemas.microsoft.com/office/drawing/2014/main" id="{73D634C0-6195-C647-91A7-1D2CC5052FE7}"/>
              </a:ext>
            </a:extLst>
          </p:cNvPr>
          <p:cNvPicPr>
            <a:picLocks noChangeAspect="1"/>
          </p:cNvPicPr>
          <p:nvPr/>
        </p:nvPicPr>
        <p:blipFill>
          <a:blip r:embed="rId8"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2240081" y="2835012"/>
            <a:ext cx="489585" cy="489585"/>
          </a:xfrm>
          <a:prstGeom prst="rect">
            <a:avLst/>
          </a:prstGeom>
        </p:spPr>
      </p:pic>
      <p:cxnSp>
        <p:nvCxnSpPr>
          <p:cNvPr id="193" name="直線矢印コネクタ 192">
            <a:extLst>
              <a:ext uri="{FF2B5EF4-FFF2-40B4-BE49-F238E27FC236}">
                <a16:creationId xmlns:a16="http://schemas.microsoft.com/office/drawing/2014/main" id="{22ECA3FC-2811-7941-8841-F87D0C6E13C1}"/>
              </a:ext>
            </a:extLst>
          </p:cNvPr>
          <p:cNvCxnSpPr>
            <a:cxnSpLocks/>
          </p:cNvCxnSpPr>
          <p:nvPr/>
        </p:nvCxnSpPr>
        <p:spPr>
          <a:xfrm flipH="1">
            <a:off x="1013470" y="2466115"/>
            <a:ext cx="779973" cy="778000"/>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pic>
        <p:nvPicPr>
          <p:cNvPr id="194" name="図 193">
            <a:extLst>
              <a:ext uri="{FF2B5EF4-FFF2-40B4-BE49-F238E27FC236}">
                <a16:creationId xmlns:a16="http://schemas.microsoft.com/office/drawing/2014/main" id="{8E3A41C9-7604-824A-93C7-E8C437FB516B}"/>
              </a:ext>
            </a:extLst>
          </p:cNvPr>
          <p:cNvPicPr>
            <a:picLocks noChangeAspect="1"/>
          </p:cNvPicPr>
          <p:nvPr/>
        </p:nvPicPr>
        <p:blipFill>
          <a:blip r:embed="rId8"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765611" y="2697852"/>
            <a:ext cx="489585" cy="489585"/>
          </a:xfrm>
          <a:prstGeom prst="rect">
            <a:avLst/>
          </a:prstGeom>
        </p:spPr>
      </p:pic>
      <p:cxnSp>
        <p:nvCxnSpPr>
          <p:cNvPr id="195" name="直線矢印コネクタ 194">
            <a:extLst>
              <a:ext uri="{FF2B5EF4-FFF2-40B4-BE49-F238E27FC236}">
                <a16:creationId xmlns:a16="http://schemas.microsoft.com/office/drawing/2014/main" id="{479EB8E8-AA54-C447-A60A-27EE8658EFCD}"/>
              </a:ext>
            </a:extLst>
          </p:cNvPr>
          <p:cNvCxnSpPr>
            <a:cxnSpLocks/>
          </p:cNvCxnSpPr>
          <p:nvPr/>
        </p:nvCxnSpPr>
        <p:spPr>
          <a:xfrm flipH="1" flipV="1">
            <a:off x="1044369" y="3515980"/>
            <a:ext cx="1353892" cy="690320"/>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pic>
        <p:nvPicPr>
          <p:cNvPr id="196" name="図 195">
            <a:extLst>
              <a:ext uri="{FF2B5EF4-FFF2-40B4-BE49-F238E27FC236}">
                <a16:creationId xmlns:a16="http://schemas.microsoft.com/office/drawing/2014/main" id="{083158BE-8AC3-B349-A115-F24C2577D1FB}"/>
              </a:ext>
            </a:extLst>
          </p:cNvPr>
          <p:cNvPicPr>
            <a:picLocks noChangeAspect="1"/>
          </p:cNvPicPr>
          <p:nvPr/>
        </p:nvPicPr>
        <p:blipFill>
          <a:blip r:embed="rId8"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1531421" y="3457947"/>
            <a:ext cx="489585" cy="489585"/>
          </a:xfrm>
          <a:prstGeom prst="rect">
            <a:avLst/>
          </a:prstGeom>
        </p:spPr>
      </p:pic>
      <p:sp>
        <p:nvSpPr>
          <p:cNvPr id="60" name="正方形/長方形 59">
            <a:extLst>
              <a:ext uri="{FF2B5EF4-FFF2-40B4-BE49-F238E27FC236}">
                <a16:creationId xmlns:a16="http://schemas.microsoft.com/office/drawing/2014/main" id="{D8F35F53-CE58-C243-BD20-AA1B5AE3BFC6}"/>
              </a:ext>
            </a:extLst>
          </p:cNvPr>
          <p:cNvSpPr/>
          <p:nvPr/>
        </p:nvSpPr>
        <p:spPr>
          <a:xfrm>
            <a:off x="897218" y="1183366"/>
            <a:ext cx="2031325" cy="830997"/>
          </a:xfrm>
          <a:prstGeom prst="rect">
            <a:avLst/>
          </a:prstGeom>
        </p:spPr>
        <p:txBody>
          <a:bodyPr wrap="none">
            <a:spAutoFit/>
          </a:bodyPr>
          <a:lstStyle/>
          <a:p>
            <a:pPr algn="ctr"/>
            <a:r>
              <a:rPr lang="en-US" altLang="ja-JP" sz="3200" b="1" dirty="0">
                <a:latin typeface="Meiryo" panose="020B0604030504040204" pitchFamily="34" charset="-128"/>
                <a:ea typeface="Meiryo" panose="020B0604030504040204" pitchFamily="34" charset="-128"/>
                <a:cs typeface="Times New Roman" panose="02020603050405020304" pitchFamily="18" charset="0"/>
              </a:rPr>
              <a:t>Web1.0</a:t>
            </a:r>
            <a:endParaRPr lang="en-US" altLang="ja-JP" sz="3200" dirty="0">
              <a:latin typeface="Meiryo" panose="020B0604030504040204" pitchFamily="34" charset="-128"/>
              <a:ea typeface="Meiryo" panose="020B0604030504040204" pitchFamily="34" charset="-128"/>
              <a:cs typeface="Times New Roman" panose="02020603050405020304" pitchFamily="18" charset="0"/>
            </a:endParaRPr>
          </a:p>
          <a:p>
            <a:pPr algn="ctr"/>
            <a:r>
              <a:rPr lang="ja-JP" altLang="ja-JP" sz="1600">
                <a:latin typeface="Meiryo" panose="020B0604030504040204" pitchFamily="34" charset="-128"/>
                <a:ea typeface="Meiryo" panose="020B0604030504040204" pitchFamily="34" charset="-128"/>
                <a:cs typeface="Times New Roman" panose="02020603050405020304" pitchFamily="18" charset="0"/>
              </a:rPr>
              <a:t>一方向・一方通行型</a:t>
            </a:r>
            <a:endParaRPr lang="ja-JP" altLang="en-US" sz="1600">
              <a:latin typeface="Meiryo" panose="020B0604030504040204" pitchFamily="34" charset="-128"/>
              <a:ea typeface="Meiryo" panose="020B0604030504040204" pitchFamily="34" charset="-128"/>
            </a:endParaRPr>
          </a:p>
        </p:txBody>
      </p:sp>
      <p:sp>
        <p:nvSpPr>
          <p:cNvPr id="197" name="正方形/長方形 196">
            <a:extLst>
              <a:ext uri="{FF2B5EF4-FFF2-40B4-BE49-F238E27FC236}">
                <a16:creationId xmlns:a16="http://schemas.microsoft.com/office/drawing/2014/main" id="{AA52FC06-6AA6-FD41-B315-ADC547298BA6}"/>
              </a:ext>
            </a:extLst>
          </p:cNvPr>
          <p:cNvSpPr/>
          <p:nvPr/>
        </p:nvSpPr>
        <p:spPr>
          <a:xfrm>
            <a:off x="3668067" y="1183366"/>
            <a:ext cx="1820948" cy="830997"/>
          </a:xfrm>
          <a:prstGeom prst="rect">
            <a:avLst/>
          </a:prstGeom>
        </p:spPr>
        <p:txBody>
          <a:bodyPr wrap="none">
            <a:spAutoFit/>
          </a:bodyPr>
          <a:lstStyle/>
          <a:p>
            <a:pPr algn="ctr"/>
            <a:r>
              <a:rPr lang="en-US" altLang="ja-JP" sz="3200" b="1" dirty="0">
                <a:latin typeface="Meiryo" panose="020B0604030504040204" pitchFamily="34" charset="-128"/>
                <a:ea typeface="Meiryo" panose="020B0604030504040204" pitchFamily="34" charset="-128"/>
                <a:cs typeface="Times New Roman" panose="02020603050405020304" pitchFamily="18" charset="0"/>
              </a:rPr>
              <a:t>Web2.0</a:t>
            </a:r>
            <a:endParaRPr lang="en-US" altLang="ja-JP" sz="3200" dirty="0">
              <a:latin typeface="Meiryo" panose="020B0604030504040204" pitchFamily="34" charset="-128"/>
              <a:ea typeface="Meiryo" panose="020B0604030504040204" pitchFamily="34" charset="-128"/>
              <a:cs typeface="Times New Roman" panose="02020603050405020304" pitchFamily="18" charset="0"/>
            </a:endParaRPr>
          </a:p>
          <a:p>
            <a:pPr algn="ctr"/>
            <a:r>
              <a:rPr lang="ja-JP" altLang="en-US" sz="1600">
                <a:latin typeface="Meiryo" panose="020B0604030504040204" pitchFamily="34" charset="-128"/>
                <a:ea typeface="Meiryo" panose="020B0604030504040204" pitchFamily="34" charset="-128"/>
                <a:cs typeface="Times New Roman" panose="02020603050405020304" pitchFamily="18" charset="0"/>
              </a:rPr>
              <a:t>双方向・参加型</a:t>
            </a:r>
            <a:endParaRPr lang="ja-JP" altLang="en-US" sz="1600">
              <a:latin typeface="Meiryo" panose="020B0604030504040204" pitchFamily="34" charset="-128"/>
              <a:ea typeface="Meiryo" panose="020B0604030504040204" pitchFamily="34" charset="-128"/>
            </a:endParaRPr>
          </a:p>
        </p:txBody>
      </p:sp>
      <p:sp>
        <p:nvSpPr>
          <p:cNvPr id="198" name="正方形/長方形 197">
            <a:extLst>
              <a:ext uri="{FF2B5EF4-FFF2-40B4-BE49-F238E27FC236}">
                <a16:creationId xmlns:a16="http://schemas.microsoft.com/office/drawing/2014/main" id="{E62E48D8-D90F-2143-998A-4577519566C7}"/>
              </a:ext>
            </a:extLst>
          </p:cNvPr>
          <p:cNvSpPr/>
          <p:nvPr/>
        </p:nvSpPr>
        <p:spPr>
          <a:xfrm>
            <a:off x="6545298" y="1183366"/>
            <a:ext cx="1415772" cy="830997"/>
          </a:xfrm>
          <a:prstGeom prst="rect">
            <a:avLst/>
          </a:prstGeom>
        </p:spPr>
        <p:txBody>
          <a:bodyPr wrap="none">
            <a:spAutoFit/>
          </a:bodyPr>
          <a:lstStyle/>
          <a:p>
            <a:pPr algn="ctr"/>
            <a:r>
              <a:rPr lang="en-US" altLang="ja-JP" sz="3200" b="1" dirty="0">
                <a:latin typeface="Meiryo" panose="020B0604030504040204" pitchFamily="34" charset="-128"/>
                <a:ea typeface="Meiryo" panose="020B0604030504040204" pitchFamily="34" charset="-128"/>
                <a:cs typeface="Times New Roman" panose="02020603050405020304" pitchFamily="18" charset="0"/>
              </a:rPr>
              <a:t>Web3</a:t>
            </a:r>
            <a:endParaRPr lang="en-US" altLang="ja-JP" sz="3200" dirty="0">
              <a:latin typeface="Meiryo" panose="020B0604030504040204" pitchFamily="34" charset="-128"/>
              <a:ea typeface="Meiryo" panose="020B0604030504040204" pitchFamily="34" charset="-128"/>
              <a:cs typeface="Times New Roman" panose="02020603050405020304" pitchFamily="18" charset="0"/>
            </a:endParaRPr>
          </a:p>
          <a:p>
            <a:pPr algn="ctr"/>
            <a:r>
              <a:rPr lang="ja-JP" altLang="en-US" sz="1600">
                <a:latin typeface="Meiryo" panose="020B0604030504040204" pitchFamily="34" charset="-128"/>
                <a:ea typeface="Meiryo" panose="020B0604030504040204" pitchFamily="34" charset="-128"/>
                <a:cs typeface="Times New Roman" panose="02020603050405020304" pitchFamily="18" charset="0"/>
              </a:rPr>
              <a:t>自律・分散型</a:t>
            </a:r>
            <a:endParaRPr lang="ja-JP" altLang="en-US" sz="1600">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2CC48BB6-9C9F-784B-9053-3F30FBCA51B0}"/>
              </a:ext>
            </a:extLst>
          </p:cNvPr>
          <p:cNvSpPr txBox="1"/>
          <p:nvPr/>
        </p:nvSpPr>
        <p:spPr>
          <a:xfrm>
            <a:off x="765611" y="4826759"/>
            <a:ext cx="1217000" cy="369332"/>
          </a:xfrm>
          <a:prstGeom prst="rect">
            <a:avLst/>
          </a:prstGeom>
          <a:noFill/>
        </p:spPr>
        <p:txBody>
          <a:bodyPr wrap="none" rtlCol="0">
            <a:spAutoFit/>
          </a:bodyPr>
          <a:lstStyle/>
          <a:p>
            <a:r>
              <a:rPr kumimoji="1" lang="en-US" altLang="ja-JP" dirty="0">
                <a:latin typeface="Meiryo" panose="020B0604030504040204" pitchFamily="34" charset="-128"/>
                <a:ea typeface="Meiryo" panose="020B0604030504040204" pitchFamily="34" charset="-128"/>
              </a:rPr>
              <a:t>1990</a:t>
            </a:r>
            <a:r>
              <a:rPr kumimoji="1" lang="ja-JP" altLang="en-US">
                <a:latin typeface="Meiryo" panose="020B0604030504040204" pitchFamily="34" charset="-128"/>
                <a:ea typeface="Meiryo" panose="020B0604030504040204" pitchFamily="34" charset="-128"/>
              </a:rPr>
              <a:t>年</a:t>
            </a:r>
            <a:r>
              <a:rPr kumimoji="1" lang="en-US" altLang="ja-JP" dirty="0">
                <a:latin typeface="Meiryo" panose="020B0604030504040204" pitchFamily="34" charset="-128"/>
                <a:ea typeface="Meiryo" panose="020B0604030504040204" pitchFamily="34" charset="-128"/>
              </a:rPr>
              <a:t>〜</a:t>
            </a:r>
            <a:endParaRPr kumimoji="1" lang="ja-JP" altLang="en-US">
              <a:latin typeface="Meiryo" panose="020B0604030504040204" pitchFamily="34" charset="-128"/>
              <a:ea typeface="Meiryo" panose="020B0604030504040204" pitchFamily="34" charset="-128"/>
            </a:endParaRPr>
          </a:p>
        </p:txBody>
      </p:sp>
      <p:sp>
        <p:nvSpPr>
          <p:cNvPr id="199" name="テキスト ボックス 198">
            <a:extLst>
              <a:ext uri="{FF2B5EF4-FFF2-40B4-BE49-F238E27FC236}">
                <a16:creationId xmlns:a16="http://schemas.microsoft.com/office/drawing/2014/main" id="{E3562285-5B06-2749-AFE1-1DE0122464BF}"/>
              </a:ext>
            </a:extLst>
          </p:cNvPr>
          <p:cNvSpPr txBox="1"/>
          <p:nvPr/>
        </p:nvSpPr>
        <p:spPr>
          <a:xfrm>
            <a:off x="3390667" y="4828115"/>
            <a:ext cx="1217000" cy="369332"/>
          </a:xfrm>
          <a:prstGeom prst="rect">
            <a:avLst/>
          </a:prstGeom>
          <a:noFill/>
        </p:spPr>
        <p:txBody>
          <a:bodyPr wrap="none" rtlCol="0">
            <a:spAutoFit/>
          </a:bodyPr>
          <a:lstStyle/>
          <a:p>
            <a:r>
              <a:rPr lang="en-US" altLang="ja-JP" dirty="0">
                <a:latin typeface="Meiryo" panose="020B0604030504040204" pitchFamily="34" charset="-128"/>
                <a:ea typeface="Meiryo" panose="020B0604030504040204" pitchFamily="34" charset="-128"/>
              </a:rPr>
              <a:t>2004</a:t>
            </a:r>
            <a:r>
              <a:rPr kumimoji="1" lang="ja-JP" altLang="en-US">
                <a:latin typeface="Meiryo" panose="020B0604030504040204" pitchFamily="34" charset="-128"/>
                <a:ea typeface="Meiryo" panose="020B0604030504040204" pitchFamily="34" charset="-128"/>
              </a:rPr>
              <a:t>年</a:t>
            </a:r>
            <a:r>
              <a:rPr kumimoji="1" lang="en-US" altLang="ja-JP" dirty="0">
                <a:latin typeface="Meiryo" panose="020B0604030504040204" pitchFamily="34" charset="-128"/>
                <a:ea typeface="Meiryo" panose="020B0604030504040204" pitchFamily="34" charset="-128"/>
              </a:rPr>
              <a:t>〜</a:t>
            </a:r>
            <a:endParaRPr kumimoji="1" lang="ja-JP" altLang="en-US">
              <a:latin typeface="Meiryo" panose="020B0604030504040204" pitchFamily="34" charset="-128"/>
              <a:ea typeface="Meiryo" panose="020B0604030504040204" pitchFamily="34" charset="-128"/>
            </a:endParaRPr>
          </a:p>
        </p:txBody>
      </p:sp>
      <p:sp>
        <p:nvSpPr>
          <p:cNvPr id="200" name="テキスト ボックス 199">
            <a:extLst>
              <a:ext uri="{FF2B5EF4-FFF2-40B4-BE49-F238E27FC236}">
                <a16:creationId xmlns:a16="http://schemas.microsoft.com/office/drawing/2014/main" id="{EAD82695-1E1E-AB4F-97D4-B51B75233CB3}"/>
              </a:ext>
            </a:extLst>
          </p:cNvPr>
          <p:cNvSpPr txBox="1"/>
          <p:nvPr/>
        </p:nvSpPr>
        <p:spPr>
          <a:xfrm>
            <a:off x="6160674" y="4828115"/>
            <a:ext cx="1217000" cy="369332"/>
          </a:xfrm>
          <a:prstGeom prst="rect">
            <a:avLst/>
          </a:prstGeom>
          <a:noFill/>
        </p:spPr>
        <p:txBody>
          <a:bodyPr wrap="none" rtlCol="0">
            <a:spAutoFit/>
          </a:bodyPr>
          <a:lstStyle/>
          <a:p>
            <a:r>
              <a:rPr lang="en-US" altLang="ja-JP" dirty="0">
                <a:latin typeface="Meiryo" panose="020B0604030504040204" pitchFamily="34" charset="-128"/>
                <a:ea typeface="Meiryo" panose="020B0604030504040204" pitchFamily="34" charset="-128"/>
              </a:rPr>
              <a:t>2021</a:t>
            </a:r>
            <a:r>
              <a:rPr kumimoji="1" lang="ja-JP" altLang="en-US">
                <a:latin typeface="Meiryo" panose="020B0604030504040204" pitchFamily="34" charset="-128"/>
                <a:ea typeface="Meiryo" panose="020B0604030504040204" pitchFamily="34" charset="-128"/>
              </a:rPr>
              <a:t>年</a:t>
            </a:r>
            <a:r>
              <a:rPr kumimoji="1" lang="en-US" altLang="ja-JP" dirty="0">
                <a:latin typeface="Meiryo" panose="020B0604030504040204" pitchFamily="34" charset="-128"/>
                <a:ea typeface="Meiryo" panose="020B0604030504040204" pitchFamily="34" charset="-128"/>
              </a:rPr>
              <a:t>〜</a:t>
            </a:r>
            <a:endParaRPr kumimoji="1" lang="ja-JP" altLang="en-US">
              <a:latin typeface="Meiryo" panose="020B0604030504040204" pitchFamily="34" charset="-128"/>
              <a:ea typeface="Meiryo" panose="020B0604030504040204" pitchFamily="34" charset="-128"/>
            </a:endParaRPr>
          </a:p>
        </p:txBody>
      </p:sp>
      <p:sp>
        <p:nvSpPr>
          <p:cNvPr id="63" name="正方形/長方形 62">
            <a:extLst>
              <a:ext uri="{FF2B5EF4-FFF2-40B4-BE49-F238E27FC236}">
                <a16:creationId xmlns:a16="http://schemas.microsoft.com/office/drawing/2014/main" id="{B4F8C70F-76FB-C142-860B-EB35F274C2CF}"/>
              </a:ext>
            </a:extLst>
          </p:cNvPr>
          <p:cNvSpPr/>
          <p:nvPr/>
        </p:nvSpPr>
        <p:spPr>
          <a:xfrm>
            <a:off x="820371" y="5201740"/>
            <a:ext cx="2265729" cy="646331"/>
          </a:xfrm>
          <a:prstGeom prst="rect">
            <a:avLst/>
          </a:prstGeom>
        </p:spPr>
        <p:txBody>
          <a:bodyPr wrap="square">
            <a:spAutoFit/>
          </a:bodyPr>
          <a:lstStyle/>
          <a:p>
            <a:pPr marL="171450" indent="-171450" algn="just">
              <a:buFont typeface="Wingdings" pitchFamily="2" charset="2"/>
              <a:buChar char="ü"/>
            </a:pPr>
            <a:r>
              <a:rPr lang="ja-JP" altLang="en-US" sz="900" b="1" kern="100">
                <a:latin typeface="Meiryo" panose="020B0604030504040204" pitchFamily="34" charset="-128"/>
                <a:ea typeface="Meiryo" panose="020B0604030504040204" pitchFamily="34" charset="-128"/>
                <a:cs typeface="Times New Roman" panose="02020603050405020304" pitchFamily="18" charset="0"/>
              </a:rPr>
              <a:t>メディアの破壊</a:t>
            </a:r>
            <a:r>
              <a:rPr lang="en-US" altLang="ja-JP" sz="900" kern="100" dirty="0">
                <a:latin typeface="Meiryo" panose="020B0604030504040204" pitchFamily="34" charset="-128"/>
                <a:ea typeface="Meiryo" panose="020B0604030504040204" pitchFamily="34" charset="-128"/>
                <a:cs typeface="Times New Roman" panose="02020603050405020304" pitchFamily="18" charset="0"/>
              </a:rPr>
              <a:t>:</a:t>
            </a:r>
            <a:r>
              <a:rPr lang="ja-JP" altLang="en-US" sz="900" kern="100">
                <a:latin typeface="Meiryo" panose="020B0604030504040204" pitchFamily="34" charset="-128"/>
                <a:ea typeface="Meiryo" panose="020B0604030504040204" pitchFamily="34" charset="-128"/>
                <a:cs typeface="Times New Roman" panose="02020603050405020304" pitchFamily="18" charset="0"/>
              </a:rPr>
              <a:t>誰もが</a:t>
            </a:r>
            <a:r>
              <a:rPr lang="ja-JP" altLang="ja-JP" sz="900" kern="100">
                <a:latin typeface="Meiryo" panose="020B0604030504040204" pitchFamily="34" charset="-128"/>
                <a:ea typeface="Meiryo" panose="020B0604030504040204" pitchFamily="34" charset="-128"/>
                <a:cs typeface="Times New Roman" panose="02020603050405020304" pitchFamily="18" charset="0"/>
              </a:rPr>
              <a:t>情報を発信できるようにな</a:t>
            </a:r>
            <a:r>
              <a:rPr lang="ja-JP" altLang="en-US" sz="900" kern="100">
                <a:latin typeface="Meiryo" panose="020B0604030504040204" pitchFamily="34" charset="-128"/>
                <a:ea typeface="Meiryo" panose="020B0604030504040204" pitchFamily="34" charset="-128"/>
                <a:cs typeface="Times New Roman" panose="02020603050405020304" pitchFamily="18" charset="0"/>
              </a:rPr>
              <a:t>った</a:t>
            </a:r>
            <a:endParaRPr lang="en-US" altLang="ja-JP" sz="900"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ja-JP" sz="900" kern="100">
                <a:latin typeface="Meiryo" panose="020B0604030504040204" pitchFamily="34" charset="-128"/>
                <a:ea typeface="Meiryo" panose="020B0604030504040204" pitchFamily="34" charset="-128"/>
                <a:cs typeface="Times New Roman" panose="02020603050405020304" pitchFamily="18" charset="0"/>
              </a:rPr>
              <a:t>専門的なスキルが必要で</a:t>
            </a:r>
            <a:r>
              <a:rPr lang="ja-JP" altLang="en-US" sz="900" kern="100">
                <a:latin typeface="Meiryo" panose="020B0604030504040204" pitchFamily="34" charset="-128"/>
                <a:ea typeface="Meiryo" panose="020B0604030504040204" pitchFamily="34" charset="-128"/>
                <a:cs typeface="Times New Roman" panose="02020603050405020304" pitchFamily="18" charset="0"/>
              </a:rPr>
              <a:t>企業主体</a:t>
            </a:r>
            <a:endParaRPr lang="en-US" altLang="ja-JP" sz="900"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en-US" sz="900" b="1" kern="100">
                <a:latin typeface="Meiryo" panose="020B0604030504040204" pitchFamily="34" charset="-128"/>
                <a:ea typeface="Meiryo" panose="020B0604030504040204" pitchFamily="34" charset="-128"/>
                <a:cs typeface="Times New Roman" panose="02020603050405020304" pitchFamily="18" charset="0"/>
              </a:rPr>
              <a:t>検索</a:t>
            </a:r>
            <a:r>
              <a:rPr lang="ja-JP" altLang="en-US" sz="900" kern="100">
                <a:latin typeface="Meiryo" panose="020B0604030504040204" pitchFamily="34" charset="-128"/>
                <a:ea typeface="Meiryo" panose="020B0604030504040204" pitchFamily="34" charset="-128"/>
                <a:cs typeface="Times New Roman" panose="02020603050405020304" pitchFamily="18" charset="0"/>
              </a:rPr>
              <a:t>により分散化した情報をつなぐ</a:t>
            </a:r>
            <a:endParaRPr lang="ja-JP" altLang="ja-JP" sz="900" kern="100">
              <a:latin typeface="Meiryo" panose="020B0604030504040204" pitchFamily="34" charset="-128"/>
              <a:ea typeface="Meiryo" panose="020B0604030504040204" pitchFamily="34" charset="-128"/>
              <a:cs typeface="Times New Roman" panose="02020603050405020304" pitchFamily="18" charset="0"/>
            </a:endParaRPr>
          </a:p>
        </p:txBody>
      </p:sp>
      <p:sp>
        <p:nvSpPr>
          <p:cNvPr id="201" name="正方形/長方形 200">
            <a:extLst>
              <a:ext uri="{FF2B5EF4-FFF2-40B4-BE49-F238E27FC236}">
                <a16:creationId xmlns:a16="http://schemas.microsoft.com/office/drawing/2014/main" id="{1F4A7D76-D69F-EE49-B5CA-D878696EC49C}"/>
              </a:ext>
            </a:extLst>
          </p:cNvPr>
          <p:cNvSpPr/>
          <p:nvPr/>
        </p:nvSpPr>
        <p:spPr>
          <a:xfrm>
            <a:off x="3411486" y="5187044"/>
            <a:ext cx="2334109" cy="646331"/>
          </a:xfrm>
          <a:prstGeom prst="rect">
            <a:avLst/>
          </a:prstGeom>
        </p:spPr>
        <p:txBody>
          <a:bodyPr wrap="square">
            <a:spAutoFit/>
          </a:bodyPr>
          <a:lstStyle/>
          <a:p>
            <a:pPr marL="171450" indent="-171450" algn="just">
              <a:buFont typeface="Wingdings" pitchFamily="2" charset="2"/>
              <a:buChar char="ü"/>
            </a:pPr>
            <a:r>
              <a:rPr lang="ja-JP" altLang="en-US" sz="900" b="1" kern="100">
                <a:latin typeface="Meiryo" panose="020B0604030504040204" pitchFamily="34" charset="-128"/>
                <a:ea typeface="Meiryo" panose="020B0604030504040204" pitchFamily="34" charset="-128"/>
                <a:cs typeface="Times New Roman" panose="02020603050405020304" pitchFamily="18" charset="0"/>
              </a:rPr>
              <a:t>編集の破壊</a:t>
            </a:r>
            <a:r>
              <a:rPr lang="ja-JP" altLang="en-US" sz="900" kern="100">
                <a:latin typeface="Meiryo" panose="020B0604030504040204" pitchFamily="34" charset="-128"/>
                <a:ea typeface="Meiryo" panose="020B0604030504040204" pitchFamily="34" charset="-128"/>
                <a:cs typeface="Times New Roman" panose="02020603050405020304" pitchFamily="18" charset="0"/>
              </a:rPr>
              <a:t>：個人で情報を編集・発信</a:t>
            </a:r>
            <a:endParaRPr lang="en-US" altLang="ja-JP" sz="900"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en-US" sz="900" b="1" kern="100">
                <a:latin typeface="Meiryo" panose="020B0604030504040204" pitchFamily="34" charset="-128"/>
                <a:ea typeface="Meiryo" panose="020B0604030504040204" pitchFamily="34" charset="-128"/>
                <a:cs typeface="Times New Roman" panose="02020603050405020304" pitchFamily="18" charset="0"/>
              </a:rPr>
              <a:t>プラットフォーム</a:t>
            </a:r>
            <a:r>
              <a:rPr lang="ja-JP" altLang="en-US" sz="900" kern="100">
                <a:latin typeface="Meiryo" panose="020B0604030504040204" pitchFamily="34" charset="-128"/>
                <a:ea typeface="Meiryo" panose="020B0604030504040204" pitchFamily="34" charset="-128"/>
                <a:cs typeface="Times New Roman" panose="02020603050405020304" pitchFamily="18" charset="0"/>
              </a:rPr>
              <a:t>が編集・発信の土台</a:t>
            </a:r>
            <a:endParaRPr lang="en-US" altLang="ja-JP" sz="900"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en-US" sz="900" kern="100">
                <a:latin typeface="Meiryo" panose="020B0604030504040204" pitchFamily="34" charset="-128"/>
                <a:ea typeface="Meiryo" panose="020B0604030504040204" pitchFamily="34" charset="-128"/>
                <a:cs typeface="Times New Roman" panose="02020603050405020304" pitchFamily="18" charset="0"/>
              </a:rPr>
              <a:t>プラットフォーマーがデータを独占・寡占化し、懸念が拡大</a:t>
            </a:r>
            <a:endParaRPr lang="ja-JP" altLang="ja-JP" sz="900" kern="100">
              <a:latin typeface="Meiryo" panose="020B0604030504040204" pitchFamily="34" charset="-128"/>
              <a:ea typeface="Meiryo" panose="020B0604030504040204" pitchFamily="34" charset="-128"/>
              <a:cs typeface="Times New Roman" panose="02020603050405020304" pitchFamily="18" charset="0"/>
            </a:endParaRPr>
          </a:p>
        </p:txBody>
      </p:sp>
      <p:sp>
        <p:nvSpPr>
          <p:cNvPr id="202" name="正方形/長方形 201">
            <a:extLst>
              <a:ext uri="{FF2B5EF4-FFF2-40B4-BE49-F238E27FC236}">
                <a16:creationId xmlns:a16="http://schemas.microsoft.com/office/drawing/2014/main" id="{92150A3B-42DC-C946-B314-B9FF233377EE}"/>
              </a:ext>
            </a:extLst>
          </p:cNvPr>
          <p:cNvSpPr/>
          <p:nvPr/>
        </p:nvSpPr>
        <p:spPr>
          <a:xfrm>
            <a:off x="6157979" y="5183628"/>
            <a:ext cx="2456632" cy="646331"/>
          </a:xfrm>
          <a:prstGeom prst="rect">
            <a:avLst/>
          </a:prstGeom>
        </p:spPr>
        <p:txBody>
          <a:bodyPr wrap="square">
            <a:spAutoFit/>
          </a:bodyPr>
          <a:lstStyle/>
          <a:p>
            <a:pPr marL="171450" indent="-171450" algn="just">
              <a:buFont typeface="Wingdings" pitchFamily="2" charset="2"/>
              <a:buChar char="ü"/>
            </a:pPr>
            <a:r>
              <a:rPr lang="ja-JP" altLang="en-US" sz="900" b="1" kern="100">
                <a:latin typeface="Meiryo" panose="020B0604030504040204" pitchFamily="34" charset="-128"/>
                <a:ea typeface="Meiryo" panose="020B0604030504040204" pitchFamily="34" charset="-128"/>
                <a:cs typeface="Times New Roman" panose="02020603050405020304" pitchFamily="18" charset="0"/>
              </a:rPr>
              <a:t>プラットフォーマーの破壊</a:t>
            </a:r>
            <a:r>
              <a:rPr lang="ja-JP" altLang="en-US" sz="900" kern="100">
                <a:latin typeface="Meiryo" panose="020B0604030504040204" pitchFamily="34" charset="-128"/>
                <a:ea typeface="Meiryo" panose="020B0604030504040204" pitchFamily="34" charset="-128"/>
                <a:cs typeface="Times New Roman" panose="02020603050405020304" pitchFamily="18" charset="0"/>
              </a:rPr>
              <a:t>：特定の企業に頼らない</a:t>
            </a:r>
            <a:r>
              <a:rPr lang="ja-JP" altLang="en-US" sz="900" b="1" kern="100">
                <a:latin typeface="Meiryo" panose="020B0604030504040204" pitchFamily="34" charset="-128"/>
                <a:ea typeface="Meiryo" panose="020B0604030504040204" pitchFamily="34" charset="-128"/>
                <a:cs typeface="Times New Roman" panose="02020603050405020304" pitchFamily="18" charset="0"/>
              </a:rPr>
              <a:t>非中心化</a:t>
            </a:r>
            <a:endParaRPr lang="en-US" altLang="ja-JP" sz="900" b="1"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en-US" sz="900" kern="100">
                <a:latin typeface="Meiryo" panose="020B0604030504040204" pitchFamily="34" charset="-128"/>
                <a:ea typeface="Meiryo" panose="020B0604030504040204" pitchFamily="34" charset="-128"/>
                <a:cs typeface="Times New Roman" panose="02020603050405020304" pitchFamily="18" charset="0"/>
              </a:rPr>
              <a:t>参加者が自らデータを管理、活用</a:t>
            </a:r>
            <a:endParaRPr lang="en-US" altLang="ja-JP" sz="900"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en-US" sz="900" kern="100">
                <a:latin typeface="Meiryo" panose="020B0604030504040204" pitchFamily="34" charset="-128"/>
                <a:ea typeface="Meiryo" panose="020B0604030504040204" pitchFamily="34" charset="-128"/>
                <a:cs typeface="Times New Roman" panose="02020603050405020304" pitchFamily="18" charset="0"/>
              </a:rPr>
              <a:t>中核技術としてブロックチェーンを活用</a:t>
            </a:r>
            <a:endParaRPr lang="ja-JP" altLang="ja-JP" sz="900" kern="100">
              <a:latin typeface="Meiryo" panose="020B0604030504040204" pitchFamily="34" charset="-128"/>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3432954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DAB5F192-0131-0D42-9AAD-B4E5044AA547}"/>
              </a:ext>
            </a:extLst>
          </p:cNvPr>
          <p:cNvSpPr/>
          <p:nvPr/>
        </p:nvSpPr>
        <p:spPr>
          <a:xfrm>
            <a:off x="720245" y="970767"/>
            <a:ext cx="3726493" cy="431521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5C5D37E-9EA2-A247-8FF3-562E940E1157}"/>
              </a:ext>
            </a:extLst>
          </p:cNvPr>
          <p:cNvSpPr>
            <a:spLocks noGrp="1"/>
          </p:cNvSpPr>
          <p:nvPr>
            <p:ph type="title"/>
          </p:nvPr>
        </p:nvSpPr>
        <p:spPr>
          <a:xfrm>
            <a:off x="230400" y="266400"/>
            <a:ext cx="8913600" cy="416221"/>
          </a:xfrm>
        </p:spPr>
        <p:txBody>
          <a:bodyPr/>
          <a:lstStyle/>
          <a:p>
            <a:r>
              <a:rPr lang="en-US" altLang="ja-JP" sz="2400" dirty="0"/>
              <a:t>2</a:t>
            </a:r>
            <a:r>
              <a:rPr lang="ja-JP" altLang="en-US" sz="2400" dirty="0"/>
              <a:t>つのデジタル化：デジタイゼーションとデジタライゼーション</a:t>
            </a:r>
            <a:endParaRPr kumimoji="1" lang="ja-JP" altLang="en-US" sz="2400" dirty="0"/>
          </a:p>
        </p:txBody>
      </p:sp>
      <p:sp>
        <p:nvSpPr>
          <p:cNvPr id="13" name="テキスト ボックス 12">
            <a:extLst>
              <a:ext uri="{FF2B5EF4-FFF2-40B4-BE49-F238E27FC236}">
                <a16:creationId xmlns:a16="http://schemas.microsoft.com/office/drawing/2014/main" id="{06C4D2D9-7C1E-7A4A-A957-9BDDDBC65BD8}"/>
              </a:ext>
            </a:extLst>
          </p:cNvPr>
          <p:cNvSpPr txBox="1"/>
          <p:nvPr/>
        </p:nvSpPr>
        <p:spPr>
          <a:xfrm>
            <a:off x="1089304" y="1141641"/>
            <a:ext cx="2928000" cy="830997"/>
          </a:xfrm>
          <a:prstGeom prst="rect">
            <a:avLst/>
          </a:prstGeom>
          <a:noFill/>
        </p:spPr>
        <p:txBody>
          <a:bodyPr wrap="squar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デジタイゼーション</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en-US" altLang="ja-JP" sz="2400" dirty="0">
                <a:solidFill>
                  <a:schemeClr val="bg1"/>
                </a:solidFill>
                <a:latin typeface="Meiryo" panose="020B0604030504040204" pitchFamily="34" charset="-128"/>
                <a:ea typeface="Meiryo" panose="020B0604030504040204" pitchFamily="34" charset="-128"/>
              </a:rPr>
              <a:t>Digitization</a:t>
            </a:r>
            <a:endParaRPr kumimoji="1" lang="ja-JP" altLang="en-US" sz="2400">
              <a:solidFill>
                <a:schemeClr val="bg1"/>
              </a:solidFill>
              <a:latin typeface="Meiryo" panose="020B0604030504040204" pitchFamily="34" charset="-128"/>
              <a:ea typeface="Meiryo" panose="020B0604030504040204" pitchFamily="34" charset="-128"/>
            </a:endParaRPr>
          </a:p>
        </p:txBody>
      </p:sp>
      <p:pic>
        <p:nvPicPr>
          <p:cNvPr id="14" name="図 13">
            <a:extLst>
              <a:ext uri="{FF2B5EF4-FFF2-40B4-BE49-F238E27FC236}">
                <a16:creationId xmlns:a16="http://schemas.microsoft.com/office/drawing/2014/main" id="{C5C96C66-6405-BE4E-8FB6-C8BE67EF3B9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82311" y="1950761"/>
            <a:ext cx="949194" cy="766474"/>
          </a:xfrm>
          <a:prstGeom prst="rect">
            <a:avLst/>
          </a:prstGeom>
        </p:spPr>
      </p:pic>
      <p:pic>
        <p:nvPicPr>
          <p:cNvPr id="15" name="図 14">
            <a:extLst>
              <a:ext uri="{FF2B5EF4-FFF2-40B4-BE49-F238E27FC236}">
                <a16:creationId xmlns:a16="http://schemas.microsoft.com/office/drawing/2014/main" id="{F392DA03-29DD-9C4E-BF0F-A9A2A6515B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20290" y="1986646"/>
            <a:ext cx="632587" cy="760450"/>
          </a:xfrm>
          <a:prstGeom prst="rect">
            <a:avLst/>
          </a:prstGeom>
        </p:spPr>
      </p:pic>
      <p:sp>
        <p:nvSpPr>
          <p:cNvPr id="16" name="右矢印 15">
            <a:extLst>
              <a:ext uri="{FF2B5EF4-FFF2-40B4-BE49-F238E27FC236}">
                <a16:creationId xmlns:a16="http://schemas.microsoft.com/office/drawing/2014/main" id="{8B1D5BBD-646E-E347-ADDF-054E24F529B7}"/>
              </a:ext>
            </a:extLst>
          </p:cNvPr>
          <p:cNvSpPr/>
          <p:nvPr/>
        </p:nvSpPr>
        <p:spPr>
          <a:xfrm>
            <a:off x="2126364" y="2031079"/>
            <a:ext cx="582460" cy="488515"/>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ADF73266-B120-3E4E-B2BE-15DDAC01BC55}"/>
              </a:ext>
            </a:extLst>
          </p:cNvPr>
          <p:cNvSpPr txBox="1"/>
          <p:nvPr/>
        </p:nvSpPr>
        <p:spPr>
          <a:xfrm>
            <a:off x="1154217" y="2784095"/>
            <a:ext cx="2807179" cy="738664"/>
          </a:xfrm>
          <a:prstGeom prst="rect">
            <a:avLst/>
          </a:prstGeom>
          <a:noFill/>
        </p:spPr>
        <p:txBody>
          <a:bodyPr wrap="none" rtlCol="0">
            <a:spAutoFit/>
          </a:bodyPr>
          <a:lstStyle/>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アナログ放送→デジタル放送</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紙の書籍→電子書籍</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人手によるコピペ→</a:t>
            </a:r>
            <a:r>
              <a:rPr lang="en-US" altLang="ja-JP" sz="1400" dirty="0">
                <a:solidFill>
                  <a:schemeClr val="bg1"/>
                </a:solidFill>
                <a:latin typeface="Meiryo" panose="020B0604030504040204" pitchFamily="34" charset="-128"/>
                <a:ea typeface="Meiryo" panose="020B0604030504040204" pitchFamily="34" charset="-128"/>
              </a:rPr>
              <a:t>RPA</a:t>
            </a:r>
          </a:p>
        </p:txBody>
      </p:sp>
      <p:sp>
        <p:nvSpPr>
          <p:cNvPr id="18" name="テキスト ボックス 17">
            <a:extLst>
              <a:ext uri="{FF2B5EF4-FFF2-40B4-BE49-F238E27FC236}">
                <a16:creationId xmlns:a16="http://schemas.microsoft.com/office/drawing/2014/main" id="{DA0E7EA7-719A-C54D-BD0D-3B968681EB89}"/>
              </a:ext>
            </a:extLst>
          </p:cNvPr>
          <p:cNvSpPr txBox="1"/>
          <p:nvPr/>
        </p:nvSpPr>
        <p:spPr>
          <a:xfrm>
            <a:off x="1926864" y="4031289"/>
            <a:ext cx="1261884" cy="523220"/>
          </a:xfrm>
          <a:prstGeom prst="rect">
            <a:avLst/>
          </a:prstGeom>
          <a:noFill/>
        </p:spPr>
        <p:txBody>
          <a:bodyPr wrap="none" rtlCol="0">
            <a:spAutoFit/>
          </a:bodyPr>
          <a:lstStyle/>
          <a:p>
            <a:pPr algn="ctr"/>
            <a:r>
              <a:rPr lang="ja-JP" altLang="en-US" sz="2800" b="1">
                <a:solidFill>
                  <a:schemeClr val="bg1"/>
                </a:solidFill>
                <a:latin typeface="Meiryo" panose="020B0604030504040204" pitchFamily="34" charset="-128"/>
                <a:ea typeface="Meiryo" panose="020B0604030504040204" pitchFamily="34" charset="-128"/>
              </a:rPr>
              <a:t>効率化</a:t>
            </a:r>
            <a:endParaRPr lang="en-US" altLang="ja-JP" sz="2800" b="1"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E0B700F6-4A72-8C46-9C4F-875E5961A397}"/>
              </a:ext>
            </a:extLst>
          </p:cNvPr>
          <p:cNvSpPr/>
          <p:nvPr/>
        </p:nvSpPr>
        <p:spPr>
          <a:xfrm>
            <a:off x="797018" y="3592358"/>
            <a:ext cx="3241152" cy="400110"/>
          </a:xfrm>
          <a:prstGeom prst="rect">
            <a:avLst/>
          </a:prstGeom>
        </p:spPr>
        <p:txBody>
          <a:bodyPr wrap="square">
            <a:spAutoFit/>
          </a:bodyPr>
          <a:lstStyle/>
          <a:p>
            <a:pPr algn="ctr"/>
            <a:r>
              <a:rPr lang="ja-JP" altLang="en-US" sz="2000" b="1" u="sng">
                <a:solidFill>
                  <a:schemeClr val="bg1"/>
                </a:solidFill>
                <a:latin typeface="Meiryo" panose="020B0604030504040204" pitchFamily="34" charset="-128"/>
                <a:ea typeface="Meiryo" panose="020B0604030504040204" pitchFamily="34" charset="-128"/>
              </a:rPr>
              <a:t>ビジネス・プロセス</a:t>
            </a:r>
            <a:endParaRPr lang="en-US" altLang="ja-JP" sz="2000" dirty="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90041C98-A474-6F49-8FFE-0747DC05085D}"/>
              </a:ext>
            </a:extLst>
          </p:cNvPr>
          <p:cNvSpPr/>
          <p:nvPr/>
        </p:nvSpPr>
        <p:spPr>
          <a:xfrm>
            <a:off x="1127620" y="4554509"/>
            <a:ext cx="2860372" cy="584775"/>
          </a:xfrm>
          <a:prstGeom prst="rect">
            <a:avLst/>
          </a:prstGeom>
        </p:spPr>
        <p:txBody>
          <a:bodyPr wrap="square">
            <a:spAutoFit/>
          </a:bodyPr>
          <a:lstStyle/>
          <a:p>
            <a:pPr algn="ctr"/>
            <a:r>
              <a:rPr lang="ja-JP" altLang="en-US" sz="1600">
                <a:solidFill>
                  <a:schemeClr val="bg1"/>
                </a:solidFill>
                <a:latin typeface="Meiryo" panose="020B0604030504040204" pitchFamily="34" charset="-128"/>
                <a:ea typeface="Meiryo" panose="020B0604030504040204" pitchFamily="34" charset="-128"/>
              </a:rPr>
              <a:t>改善・改良・修正</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コストや納期の削減・効率化</a:t>
            </a:r>
            <a:endParaRPr lang="en-US" altLang="ja-JP" sz="1600" dirty="0">
              <a:solidFill>
                <a:schemeClr val="bg1"/>
              </a:solidFill>
              <a:latin typeface="Meiryo" panose="020B0604030504040204" pitchFamily="34" charset="-128"/>
              <a:ea typeface="Meiryo" panose="020B0604030504040204" pitchFamily="34" charset="-128"/>
            </a:endParaRPr>
          </a:p>
        </p:txBody>
      </p:sp>
      <p:grpSp>
        <p:nvGrpSpPr>
          <p:cNvPr id="5" name="グループ化 4">
            <a:extLst>
              <a:ext uri="{FF2B5EF4-FFF2-40B4-BE49-F238E27FC236}">
                <a16:creationId xmlns:a16="http://schemas.microsoft.com/office/drawing/2014/main" id="{019F46F6-B25D-D54B-B09E-505CAF203CA7}"/>
              </a:ext>
            </a:extLst>
          </p:cNvPr>
          <p:cNvGrpSpPr/>
          <p:nvPr/>
        </p:nvGrpSpPr>
        <p:grpSpPr>
          <a:xfrm>
            <a:off x="4697263" y="970767"/>
            <a:ext cx="3726493" cy="4315217"/>
            <a:chOff x="4697263" y="970767"/>
            <a:chExt cx="3726493" cy="4315217"/>
          </a:xfrm>
        </p:grpSpPr>
        <p:sp>
          <p:nvSpPr>
            <p:cNvPr id="36" name="正方形/長方形 35">
              <a:extLst>
                <a:ext uri="{FF2B5EF4-FFF2-40B4-BE49-F238E27FC236}">
                  <a16:creationId xmlns:a16="http://schemas.microsoft.com/office/drawing/2014/main" id="{E4B529F1-3FB6-CA4C-BC60-BEC94B66D95B}"/>
                </a:ext>
              </a:extLst>
            </p:cNvPr>
            <p:cNvSpPr/>
            <p:nvPr/>
          </p:nvSpPr>
          <p:spPr>
            <a:xfrm>
              <a:off x="4697263" y="970767"/>
              <a:ext cx="3726493" cy="43152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4" name="図 23">
              <a:extLst>
                <a:ext uri="{FF2B5EF4-FFF2-40B4-BE49-F238E27FC236}">
                  <a16:creationId xmlns:a16="http://schemas.microsoft.com/office/drawing/2014/main" id="{4C774A42-9D00-3B42-92B5-C189DABDB8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71781" y="1867345"/>
              <a:ext cx="819828" cy="819828"/>
            </a:xfrm>
            <a:prstGeom prst="rect">
              <a:avLst/>
            </a:prstGeom>
          </p:spPr>
        </p:pic>
        <p:pic>
          <p:nvPicPr>
            <p:cNvPr id="25" name="図 24">
              <a:extLst>
                <a:ext uri="{FF2B5EF4-FFF2-40B4-BE49-F238E27FC236}">
                  <a16:creationId xmlns:a16="http://schemas.microsoft.com/office/drawing/2014/main" id="{202218E7-E8D6-7840-83A3-9AD2D3E5A94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37244" y="1935080"/>
              <a:ext cx="930465" cy="690612"/>
            </a:xfrm>
            <a:prstGeom prst="rect">
              <a:avLst/>
            </a:prstGeom>
          </p:spPr>
        </p:pic>
        <p:sp>
          <p:nvSpPr>
            <p:cNvPr id="28" name="テキスト ボックス 27">
              <a:extLst>
                <a:ext uri="{FF2B5EF4-FFF2-40B4-BE49-F238E27FC236}">
                  <a16:creationId xmlns:a16="http://schemas.microsoft.com/office/drawing/2014/main" id="{FC6D467E-59CC-F349-9CFA-8B6CDA9556D4}"/>
                </a:ext>
              </a:extLst>
            </p:cNvPr>
            <p:cNvSpPr txBox="1"/>
            <p:nvPr/>
          </p:nvSpPr>
          <p:spPr>
            <a:xfrm>
              <a:off x="5442253" y="3592358"/>
              <a:ext cx="2236510" cy="400110"/>
            </a:xfrm>
            <a:prstGeom prst="rect">
              <a:avLst/>
            </a:prstGeom>
            <a:noFill/>
          </p:spPr>
          <p:txBody>
            <a:bodyPr wrap="none" rtlCol="0">
              <a:spAutoFit/>
            </a:bodyPr>
            <a:lstStyle/>
            <a:p>
              <a:pPr algn="ctr"/>
              <a:r>
                <a:rPr lang="ja-JP" altLang="en-US" sz="2000" b="1" u="sng">
                  <a:solidFill>
                    <a:schemeClr val="bg1"/>
                  </a:solidFill>
                  <a:latin typeface="Meiryo" panose="020B0604030504040204" pitchFamily="34" charset="-128"/>
                  <a:ea typeface="Meiryo" panose="020B0604030504040204" pitchFamily="34" charset="-128"/>
                </a:rPr>
                <a:t>ビジネス・モデル</a:t>
              </a:r>
              <a:endParaRPr lang="en-US" altLang="ja-JP" sz="2000" dirty="0">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87CBCE5F-5AA3-E84C-A4FE-041538A0544B}"/>
                </a:ext>
              </a:extLst>
            </p:cNvPr>
            <p:cNvSpPr txBox="1"/>
            <p:nvPr/>
          </p:nvSpPr>
          <p:spPr>
            <a:xfrm>
              <a:off x="4935167" y="1138411"/>
              <a:ext cx="3262432" cy="830997"/>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デジタライゼーション</a:t>
              </a:r>
              <a:endParaRPr lang="en-US" altLang="ja-JP" sz="2400" b="1" dirty="0">
                <a:solidFill>
                  <a:schemeClr val="bg1"/>
                </a:solidFill>
                <a:latin typeface="Meiryo" panose="020B0604030504040204" pitchFamily="34" charset="-128"/>
                <a:ea typeface="Meiryo" panose="020B0604030504040204" pitchFamily="34" charset="-128"/>
              </a:endParaRPr>
            </a:p>
            <a:p>
              <a:pPr algn="ctr"/>
              <a:r>
                <a:rPr lang="en-US" altLang="ja-JP" sz="2400" dirty="0">
                  <a:solidFill>
                    <a:schemeClr val="bg1"/>
                  </a:solidFill>
                  <a:latin typeface="Meiryo" panose="020B0604030504040204" pitchFamily="34" charset="-128"/>
                  <a:ea typeface="Meiryo" panose="020B0604030504040204" pitchFamily="34" charset="-128"/>
                </a:rPr>
                <a:t>Digitalization</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B433D4C7-B8C3-6C41-879C-D9D85D8F96B9}"/>
                </a:ext>
              </a:extLst>
            </p:cNvPr>
            <p:cNvSpPr txBox="1"/>
            <p:nvPr/>
          </p:nvSpPr>
          <p:spPr>
            <a:xfrm>
              <a:off x="4887614" y="2785702"/>
              <a:ext cx="3345788" cy="738664"/>
            </a:xfrm>
            <a:prstGeom prst="rect">
              <a:avLst/>
            </a:prstGeom>
            <a:noFill/>
          </p:spPr>
          <p:txBody>
            <a:bodyPr wrap="none" rtlCol="0">
              <a:spAutoFit/>
            </a:bodyPr>
            <a:lstStyle/>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自動車販売→カーシェア／サブスク</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ビデオレンタル→ストリーミング</a:t>
              </a:r>
              <a:endParaRPr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bg1"/>
                  </a:solidFill>
                  <a:latin typeface="Meiryo" panose="020B0604030504040204" pitchFamily="34" charset="-128"/>
                  <a:ea typeface="Meiryo" panose="020B0604030504040204" pitchFamily="34" charset="-128"/>
                </a:rPr>
                <a:t>電話や郵便→</a:t>
              </a:r>
              <a:r>
                <a:rPr lang="en-US" altLang="ja-JP" sz="1400" dirty="0">
                  <a:solidFill>
                    <a:schemeClr val="bg1"/>
                  </a:solidFill>
                  <a:latin typeface="Meiryo" panose="020B0604030504040204" pitchFamily="34" charset="-128"/>
                  <a:ea typeface="Meiryo" panose="020B0604030504040204" pitchFamily="34" charset="-128"/>
                </a:rPr>
                <a:t>SNS</a:t>
              </a:r>
              <a:r>
                <a:rPr lang="ja-JP" altLang="en-US" sz="1400">
                  <a:solidFill>
                    <a:schemeClr val="bg1"/>
                  </a:solidFill>
                  <a:latin typeface="Meiryo" panose="020B0604030504040204" pitchFamily="34" charset="-128"/>
                  <a:ea typeface="Meiryo" panose="020B0604030504040204" pitchFamily="34" charset="-128"/>
                </a:rPr>
                <a:t>・チャット</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34" name="右矢印 33">
              <a:extLst>
                <a:ext uri="{FF2B5EF4-FFF2-40B4-BE49-F238E27FC236}">
                  <a16:creationId xmlns:a16="http://schemas.microsoft.com/office/drawing/2014/main" id="{84752622-BE52-5E44-BF6B-D1CC43DDF450}"/>
                </a:ext>
              </a:extLst>
            </p:cNvPr>
            <p:cNvSpPr/>
            <p:nvPr/>
          </p:nvSpPr>
          <p:spPr>
            <a:xfrm>
              <a:off x="6269279" y="2031079"/>
              <a:ext cx="582460" cy="488515"/>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37" name="テキスト ボックス 36">
              <a:extLst>
                <a:ext uri="{FF2B5EF4-FFF2-40B4-BE49-F238E27FC236}">
                  <a16:creationId xmlns:a16="http://schemas.microsoft.com/office/drawing/2014/main" id="{F4DB51A4-F4A1-FA4F-8F8E-3315F2C27A24}"/>
                </a:ext>
              </a:extLst>
            </p:cNvPr>
            <p:cNvSpPr txBox="1"/>
            <p:nvPr/>
          </p:nvSpPr>
          <p:spPr>
            <a:xfrm>
              <a:off x="6089433" y="4031289"/>
              <a:ext cx="902811" cy="523220"/>
            </a:xfrm>
            <a:prstGeom prst="rect">
              <a:avLst/>
            </a:prstGeom>
            <a:noFill/>
          </p:spPr>
          <p:txBody>
            <a:bodyPr wrap="none" rtlCol="0">
              <a:spAutoFit/>
            </a:bodyPr>
            <a:lstStyle/>
            <a:p>
              <a:pPr algn="ctr"/>
              <a:r>
                <a:rPr lang="ja-JP" altLang="en-US" sz="2800" b="1">
                  <a:solidFill>
                    <a:schemeClr val="bg1"/>
                  </a:solidFill>
                  <a:latin typeface="Meiryo" panose="020B0604030504040204" pitchFamily="34" charset="-128"/>
                  <a:ea typeface="Meiryo" panose="020B0604030504040204" pitchFamily="34" charset="-128"/>
                </a:rPr>
                <a:t>変革</a:t>
              </a:r>
              <a:endParaRPr lang="en-US" altLang="ja-JP" sz="2800" b="1" dirty="0">
                <a:solidFill>
                  <a:schemeClr val="bg1"/>
                </a:solidFill>
                <a:latin typeface="Meiryo" panose="020B0604030504040204" pitchFamily="34" charset="-128"/>
                <a:ea typeface="Meiryo" panose="020B0604030504040204" pitchFamily="34" charset="-128"/>
              </a:endParaRPr>
            </a:p>
          </p:txBody>
        </p:sp>
        <p:sp>
          <p:nvSpPr>
            <p:cNvPr id="38" name="正方形/長方形 37">
              <a:extLst>
                <a:ext uri="{FF2B5EF4-FFF2-40B4-BE49-F238E27FC236}">
                  <a16:creationId xmlns:a16="http://schemas.microsoft.com/office/drawing/2014/main" id="{B404A2A5-086E-F643-AAB4-FC3FE49F5949}"/>
                </a:ext>
              </a:extLst>
            </p:cNvPr>
            <p:cNvSpPr/>
            <p:nvPr/>
          </p:nvSpPr>
          <p:spPr>
            <a:xfrm>
              <a:off x="5179793" y="4548246"/>
              <a:ext cx="2860372" cy="584775"/>
            </a:xfrm>
            <a:prstGeom prst="rect">
              <a:avLst/>
            </a:prstGeom>
          </p:spPr>
          <p:txBody>
            <a:bodyPr wrap="square">
              <a:spAutoFit/>
            </a:bodyPr>
            <a:lstStyle/>
            <a:p>
              <a:pPr algn="ctr"/>
              <a:r>
                <a:rPr lang="ja-JP" altLang="en-US" sz="1600">
                  <a:solidFill>
                    <a:schemeClr val="bg1"/>
                  </a:solidFill>
                  <a:latin typeface="Meiryo" panose="020B0604030504040204" pitchFamily="34" charset="-128"/>
                  <a:ea typeface="Meiryo" panose="020B0604030504040204" pitchFamily="34" charset="-128"/>
                </a:rPr>
                <a:t>事業構造の転換</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新しい価値の創出</a:t>
              </a:r>
              <a:endParaRPr lang="en-US" altLang="ja-JP" sz="1600" dirty="0">
                <a:solidFill>
                  <a:schemeClr val="bg1"/>
                </a:solidFill>
                <a:latin typeface="Meiryo" panose="020B0604030504040204" pitchFamily="34" charset="-128"/>
                <a:ea typeface="Meiryo" panose="020B0604030504040204" pitchFamily="34" charset="-128"/>
              </a:endParaRPr>
            </a:p>
          </p:txBody>
        </p:sp>
      </p:grpSp>
      <p:grpSp>
        <p:nvGrpSpPr>
          <p:cNvPr id="3" name="グループ化 2">
            <a:extLst>
              <a:ext uri="{FF2B5EF4-FFF2-40B4-BE49-F238E27FC236}">
                <a16:creationId xmlns:a16="http://schemas.microsoft.com/office/drawing/2014/main" id="{B388BDC7-F0F7-AD43-B6CD-B640B8A435D3}"/>
              </a:ext>
            </a:extLst>
          </p:cNvPr>
          <p:cNvGrpSpPr/>
          <p:nvPr/>
        </p:nvGrpSpPr>
        <p:grpSpPr>
          <a:xfrm>
            <a:off x="690057" y="5109013"/>
            <a:ext cx="3756679" cy="1223150"/>
            <a:chOff x="690057" y="5109013"/>
            <a:chExt cx="3756679" cy="1223150"/>
          </a:xfrm>
        </p:grpSpPr>
        <p:sp>
          <p:nvSpPr>
            <p:cNvPr id="29" name="正方形/長方形 28">
              <a:extLst>
                <a:ext uri="{FF2B5EF4-FFF2-40B4-BE49-F238E27FC236}">
                  <a16:creationId xmlns:a16="http://schemas.microsoft.com/office/drawing/2014/main" id="{B5628B68-A103-5141-BFE4-DEAFFFC9BA9A}"/>
                </a:ext>
              </a:extLst>
            </p:cNvPr>
            <p:cNvSpPr/>
            <p:nvPr/>
          </p:nvSpPr>
          <p:spPr>
            <a:xfrm>
              <a:off x="720243" y="5416404"/>
              <a:ext cx="3726493" cy="91575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4058C2B9-4113-9A4E-A687-4588DAB562DF}"/>
                </a:ext>
              </a:extLst>
            </p:cNvPr>
            <p:cNvSpPr txBox="1"/>
            <p:nvPr/>
          </p:nvSpPr>
          <p:spPr>
            <a:xfrm>
              <a:off x="1593475" y="5510252"/>
              <a:ext cx="1980029"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既存の改善</a:t>
              </a:r>
            </a:p>
          </p:txBody>
        </p:sp>
        <p:sp>
          <p:nvSpPr>
            <p:cNvPr id="8" name="正方形/長方形 7">
              <a:extLst>
                <a:ext uri="{FF2B5EF4-FFF2-40B4-BE49-F238E27FC236}">
                  <a16:creationId xmlns:a16="http://schemas.microsoft.com/office/drawing/2014/main" id="{8CB7249C-BC1F-CB43-879B-E469D9D27217}"/>
                </a:ext>
              </a:extLst>
            </p:cNvPr>
            <p:cNvSpPr/>
            <p:nvPr/>
          </p:nvSpPr>
          <p:spPr>
            <a:xfrm>
              <a:off x="690057" y="5958043"/>
              <a:ext cx="3726493" cy="338554"/>
            </a:xfrm>
            <a:prstGeom prst="rect">
              <a:avLst/>
            </a:prstGeom>
          </p:spPr>
          <p:txBody>
            <a:bodyPr wrap="square">
              <a:spAutoFit/>
            </a:bodyPr>
            <a:lstStyle/>
            <a:p>
              <a:pPr algn="ctr"/>
              <a:r>
                <a:rPr lang="ja-JP" altLang="ja-JP" sz="1600">
                  <a:solidFill>
                    <a:schemeClr val="bg1"/>
                  </a:solidFill>
                  <a:latin typeface="Meiryo" panose="020B0604030504040204" pitchFamily="34" charset="-128"/>
                  <a:ea typeface="Meiryo" panose="020B0604030504040204" pitchFamily="34" charset="-128"/>
                  <a:cs typeface="Times New Roman" panose="02020603050405020304" pitchFamily="18" charset="0"/>
                </a:rPr>
                <a:t>企業活動の効率</a:t>
              </a:r>
              <a:r>
                <a:rPr lang="ja-JP" altLang="en-US" sz="1600">
                  <a:solidFill>
                    <a:schemeClr val="bg1"/>
                  </a:solidFill>
                  <a:latin typeface="Meiryo" panose="020B0604030504040204" pitchFamily="34" charset="-128"/>
                  <a:ea typeface="Meiryo" panose="020B0604030504040204" pitchFamily="34" charset="-128"/>
                  <a:cs typeface="Times New Roman" panose="02020603050405020304" pitchFamily="18" charset="0"/>
                </a:rPr>
                <a:t>向上と</a:t>
              </a:r>
              <a:r>
                <a:rPr lang="ja-JP" altLang="ja-JP" sz="1600">
                  <a:solidFill>
                    <a:schemeClr val="bg1"/>
                  </a:solidFill>
                  <a:latin typeface="Meiryo" panose="020B0604030504040204" pitchFamily="34" charset="-128"/>
                  <a:ea typeface="Meiryo" panose="020B0604030504040204" pitchFamily="34" charset="-128"/>
                  <a:cs typeface="Times New Roman" panose="02020603050405020304" pitchFamily="18" charset="0"/>
                </a:rPr>
                <a:t>持続的な成長</a:t>
              </a:r>
              <a:endParaRPr lang="ja-JP" altLang="en-US" sz="1600">
                <a:solidFill>
                  <a:schemeClr val="bg1"/>
                </a:solidFill>
                <a:latin typeface="Meiryo" panose="020B0604030504040204" pitchFamily="34" charset="-128"/>
                <a:ea typeface="Meiryo" panose="020B0604030504040204" pitchFamily="34" charset="-128"/>
              </a:endParaRPr>
            </a:p>
          </p:txBody>
        </p:sp>
        <p:sp>
          <p:nvSpPr>
            <p:cNvPr id="12" name="下矢印 11">
              <a:extLst>
                <a:ext uri="{FF2B5EF4-FFF2-40B4-BE49-F238E27FC236}">
                  <a16:creationId xmlns:a16="http://schemas.microsoft.com/office/drawing/2014/main" id="{043CF217-F2DC-5C4B-BA6F-FC98DDF0DD1F}"/>
                </a:ext>
              </a:extLst>
            </p:cNvPr>
            <p:cNvSpPr/>
            <p:nvPr/>
          </p:nvSpPr>
          <p:spPr>
            <a:xfrm>
              <a:off x="1696291" y="5109013"/>
              <a:ext cx="1714024" cy="431584"/>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4" name="グループ化 3">
            <a:extLst>
              <a:ext uri="{FF2B5EF4-FFF2-40B4-BE49-F238E27FC236}">
                <a16:creationId xmlns:a16="http://schemas.microsoft.com/office/drawing/2014/main" id="{FC127DF2-444A-F44C-99BD-9AA7495CC396}"/>
              </a:ext>
            </a:extLst>
          </p:cNvPr>
          <p:cNvGrpSpPr/>
          <p:nvPr/>
        </p:nvGrpSpPr>
        <p:grpSpPr>
          <a:xfrm>
            <a:off x="4697263" y="5109013"/>
            <a:ext cx="3734968" cy="1214939"/>
            <a:chOff x="4697263" y="5109013"/>
            <a:chExt cx="3734968" cy="1214939"/>
          </a:xfrm>
        </p:grpSpPr>
        <p:sp>
          <p:nvSpPr>
            <p:cNvPr id="30" name="正方形/長方形 29">
              <a:extLst>
                <a:ext uri="{FF2B5EF4-FFF2-40B4-BE49-F238E27FC236}">
                  <a16:creationId xmlns:a16="http://schemas.microsoft.com/office/drawing/2014/main" id="{5BD594BE-FD81-814B-B833-A9050E0528D2}"/>
                </a:ext>
              </a:extLst>
            </p:cNvPr>
            <p:cNvSpPr/>
            <p:nvPr/>
          </p:nvSpPr>
          <p:spPr>
            <a:xfrm>
              <a:off x="4697263" y="5421535"/>
              <a:ext cx="3726493" cy="9024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4DADFA34-51A0-284C-B1A3-9D5E87C2684C}"/>
                </a:ext>
              </a:extLst>
            </p:cNvPr>
            <p:cNvSpPr txBox="1"/>
            <p:nvPr/>
          </p:nvSpPr>
          <p:spPr>
            <a:xfrm>
              <a:off x="5619964" y="5515944"/>
              <a:ext cx="1980029"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既存の破壊</a:t>
              </a:r>
            </a:p>
          </p:txBody>
        </p:sp>
        <p:sp>
          <p:nvSpPr>
            <p:cNvPr id="7" name="正方形/長方形 6">
              <a:extLst>
                <a:ext uri="{FF2B5EF4-FFF2-40B4-BE49-F238E27FC236}">
                  <a16:creationId xmlns:a16="http://schemas.microsoft.com/office/drawing/2014/main" id="{35AA1827-1199-9642-94A6-9FE161E9A0DB}"/>
                </a:ext>
              </a:extLst>
            </p:cNvPr>
            <p:cNvSpPr/>
            <p:nvPr/>
          </p:nvSpPr>
          <p:spPr>
            <a:xfrm>
              <a:off x="4712943" y="5958515"/>
              <a:ext cx="3719288" cy="338554"/>
            </a:xfrm>
            <a:prstGeom prst="rect">
              <a:avLst/>
            </a:prstGeom>
          </p:spPr>
          <p:txBody>
            <a:bodyPr wrap="none">
              <a:spAutoFit/>
            </a:bodyPr>
            <a:lstStyle/>
            <a:p>
              <a:pPr algn="ctr"/>
              <a:r>
                <a:rPr lang="ja-JP" altLang="ja-JP" sz="1600">
                  <a:solidFill>
                    <a:schemeClr val="bg1"/>
                  </a:solidFill>
                  <a:latin typeface="Meiryo" panose="020B0604030504040204" pitchFamily="34" charset="-128"/>
                  <a:ea typeface="Meiryo" panose="020B0604030504040204" pitchFamily="34" charset="-128"/>
                  <a:cs typeface="Times New Roman" panose="02020603050405020304" pitchFamily="18" charset="0"/>
                </a:rPr>
                <a:t>新たな顧客価値や破壊的競争力を創出</a:t>
              </a:r>
              <a:r>
                <a:rPr lang="ja-JP" altLang="ja-JP" sz="1600">
                  <a:solidFill>
                    <a:schemeClr val="bg1"/>
                  </a:solidFill>
                  <a:latin typeface="Meiryo" panose="020B0604030504040204" pitchFamily="34" charset="-128"/>
                  <a:ea typeface="Meiryo" panose="020B0604030504040204" pitchFamily="34" charset="-128"/>
                </a:rPr>
                <a:t> </a:t>
              </a:r>
              <a:endParaRPr lang="ja-JP" altLang="en-US" sz="1600">
                <a:solidFill>
                  <a:schemeClr val="bg1"/>
                </a:solidFill>
                <a:latin typeface="Meiryo" panose="020B0604030504040204" pitchFamily="34" charset="-128"/>
                <a:ea typeface="Meiryo" panose="020B0604030504040204" pitchFamily="34" charset="-128"/>
              </a:endParaRPr>
            </a:p>
          </p:txBody>
        </p:sp>
        <p:sp>
          <p:nvSpPr>
            <p:cNvPr id="41" name="下矢印 40">
              <a:extLst>
                <a:ext uri="{FF2B5EF4-FFF2-40B4-BE49-F238E27FC236}">
                  <a16:creationId xmlns:a16="http://schemas.microsoft.com/office/drawing/2014/main" id="{134BF654-0784-3149-8BA0-0761DA015E86}"/>
                </a:ext>
              </a:extLst>
            </p:cNvPr>
            <p:cNvSpPr/>
            <p:nvPr/>
          </p:nvSpPr>
          <p:spPr>
            <a:xfrm>
              <a:off x="5696089" y="5109013"/>
              <a:ext cx="1714024" cy="431584"/>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51692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701773-7D83-0848-9457-281AD9049017}"/>
              </a:ext>
            </a:extLst>
          </p:cNvPr>
          <p:cNvSpPr>
            <a:spLocks noGrp="1"/>
          </p:cNvSpPr>
          <p:nvPr>
            <p:ph type="title"/>
          </p:nvPr>
        </p:nvSpPr>
        <p:spPr/>
        <p:txBody>
          <a:bodyPr/>
          <a:lstStyle/>
          <a:p>
            <a:r>
              <a:rPr lang="en-US" altLang="ja-JP" dirty="0"/>
              <a:t>Web1.0</a:t>
            </a:r>
            <a:r>
              <a:rPr lang="ja-JP" altLang="en-US"/>
              <a:t>から</a:t>
            </a:r>
            <a:r>
              <a:rPr lang="en-US" altLang="ja-JP" dirty="0"/>
              <a:t>Web3</a:t>
            </a:r>
            <a:r>
              <a:rPr kumimoji="1" lang="ja-JP" altLang="en-US"/>
              <a:t>へ</a:t>
            </a:r>
          </a:p>
        </p:txBody>
      </p:sp>
      <p:sp>
        <p:nvSpPr>
          <p:cNvPr id="3" name="スライド番号プレースホルダー 2">
            <a:extLst>
              <a:ext uri="{FF2B5EF4-FFF2-40B4-BE49-F238E27FC236}">
                <a16:creationId xmlns:a16="http://schemas.microsoft.com/office/drawing/2014/main" id="{63A0641F-FDAE-2741-93EB-EBFBFE810FE8}"/>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210</a:t>
            </a:fld>
            <a:endParaRPr kumimoji="1" lang="ja-JP" altLang="en-US"/>
          </a:p>
        </p:txBody>
      </p:sp>
      <p:sp>
        <p:nvSpPr>
          <p:cNvPr id="60" name="正方形/長方形 59">
            <a:extLst>
              <a:ext uri="{FF2B5EF4-FFF2-40B4-BE49-F238E27FC236}">
                <a16:creationId xmlns:a16="http://schemas.microsoft.com/office/drawing/2014/main" id="{D8F35F53-CE58-C243-BD20-AA1B5AE3BFC6}"/>
              </a:ext>
            </a:extLst>
          </p:cNvPr>
          <p:cNvSpPr/>
          <p:nvPr/>
        </p:nvSpPr>
        <p:spPr>
          <a:xfrm>
            <a:off x="897218" y="1183366"/>
            <a:ext cx="2031325" cy="830997"/>
          </a:xfrm>
          <a:prstGeom prst="rect">
            <a:avLst/>
          </a:prstGeom>
        </p:spPr>
        <p:txBody>
          <a:bodyPr wrap="none">
            <a:spAutoFit/>
          </a:bodyPr>
          <a:lstStyle/>
          <a:p>
            <a:pPr algn="ctr"/>
            <a:r>
              <a:rPr lang="en-US" altLang="ja-JP" sz="3200" b="1" dirty="0">
                <a:latin typeface="Meiryo" panose="020B0604030504040204" pitchFamily="34" charset="-128"/>
                <a:ea typeface="Meiryo" panose="020B0604030504040204" pitchFamily="34" charset="-128"/>
                <a:cs typeface="Times New Roman" panose="02020603050405020304" pitchFamily="18" charset="0"/>
              </a:rPr>
              <a:t>Web1.0</a:t>
            </a:r>
            <a:endParaRPr lang="en-US" altLang="ja-JP" sz="3200" dirty="0">
              <a:latin typeface="Meiryo" panose="020B0604030504040204" pitchFamily="34" charset="-128"/>
              <a:ea typeface="Meiryo" panose="020B0604030504040204" pitchFamily="34" charset="-128"/>
              <a:cs typeface="Times New Roman" panose="02020603050405020304" pitchFamily="18" charset="0"/>
            </a:endParaRPr>
          </a:p>
          <a:p>
            <a:pPr algn="ctr"/>
            <a:r>
              <a:rPr lang="ja-JP" altLang="ja-JP" sz="1600">
                <a:latin typeface="Meiryo" panose="020B0604030504040204" pitchFamily="34" charset="-128"/>
                <a:ea typeface="Meiryo" panose="020B0604030504040204" pitchFamily="34" charset="-128"/>
                <a:cs typeface="Times New Roman" panose="02020603050405020304" pitchFamily="18" charset="0"/>
              </a:rPr>
              <a:t>一方向・一方通行型</a:t>
            </a:r>
            <a:endParaRPr lang="ja-JP" altLang="en-US" sz="1600">
              <a:latin typeface="Meiryo" panose="020B0604030504040204" pitchFamily="34" charset="-128"/>
              <a:ea typeface="Meiryo" panose="020B0604030504040204" pitchFamily="34" charset="-128"/>
            </a:endParaRPr>
          </a:p>
        </p:txBody>
      </p:sp>
      <p:sp>
        <p:nvSpPr>
          <p:cNvPr id="197" name="正方形/長方形 196">
            <a:extLst>
              <a:ext uri="{FF2B5EF4-FFF2-40B4-BE49-F238E27FC236}">
                <a16:creationId xmlns:a16="http://schemas.microsoft.com/office/drawing/2014/main" id="{AA52FC06-6AA6-FD41-B315-ADC547298BA6}"/>
              </a:ext>
            </a:extLst>
          </p:cNvPr>
          <p:cNvSpPr/>
          <p:nvPr/>
        </p:nvSpPr>
        <p:spPr>
          <a:xfrm>
            <a:off x="3668067" y="1183366"/>
            <a:ext cx="1820948" cy="830997"/>
          </a:xfrm>
          <a:prstGeom prst="rect">
            <a:avLst/>
          </a:prstGeom>
        </p:spPr>
        <p:txBody>
          <a:bodyPr wrap="none">
            <a:spAutoFit/>
          </a:bodyPr>
          <a:lstStyle/>
          <a:p>
            <a:pPr algn="ctr"/>
            <a:r>
              <a:rPr lang="en-US" altLang="ja-JP" sz="3200" b="1" dirty="0">
                <a:latin typeface="Meiryo" panose="020B0604030504040204" pitchFamily="34" charset="-128"/>
                <a:ea typeface="Meiryo" panose="020B0604030504040204" pitchFamily="34" charset="-128"/>
                <a:cs typeface="Times New Roman" panose="02020603050405020304" pitchFamily="18" charset="0"/>
              </a:rPr>
              <a:t>Web2.0</a:t>
            </a:r>
            <a:endParaRPr lang="en-US" altLang="ja-JP" sz="3200" dirty="0">
              <a:latin typeface="Meiryo" panose="020B0604030504040204" pitchFamily="34" charset="-128"/>
              <a:ea typeface="Meiryo" panose="020B0604030504040204" pitchFamily="34" charset="-128"/>
              <a:cs typeface="Times New Roman" panose="02020603050405020304" pitchFamily="18" charset="0"/>
            </a:endParaRPr>
          </a:p>
          <a:p>
            <a:pPr algn="ctr"/>
            <a:r>
              <a:rPr lang="ja-JP" altLang="en-US" sz="1600">
                <a:latin typeface="Meiryo" panose="020B0604030504040204" pitchFamily="34" charset="-128"/>
                <a:ea typeface="Meiryo" panose="020B0604030504040204" pitchFamily="34" charset="-128"/>
                <a:cs typeface="Times New Roman" panose="02020603050405020304" pitchFamily="18" charset="0"/>
              </a:rPr>
              <a:t>双方向・参加型</a:t>
            </a:r>
            <a:endParaRPr lang="ja-JP" altLang="en-US" sz="1600">
              <a:latin typeface="Meiryo" panose="020B0604030504040204" pitchFamily="34" charset="-128"/>
              <a:ea typeface="Meiryo" panose="020B0604030504040204" pitchFamily="34" charset="-128"/>
            </a:endParaRPr>
          </a:p>
        </p:txBody>
      </p:sp>
      <p:sp>
        <p:nvSpPr>
          <p:cNvPr id="198" name="正方形/長方形 197">
            <a:extLst>
              <a:ext uri="{FF2B5EF4-FFF2-40B4-BE49-F238E27FC236}">
                <a16:creationId xmlns:a16="http://schemas.microsoft.com/office/drawing/2014/main" id="{E62E48D8-D90F-2143-998A-4577519566C7}"/>
              </a:ext>
            </a:extLst>
          </p:cNvPr>
          <p:cNvSpPr/>
          <p:nvPr/>
        </p:nvSpPr>
        <p:spPr>
          <a:xfrm>
            <a:off x="6545298" y="1183366"/>
            <a:ext cx="1415772" cy="830997"/>
          </a:xfrm>
          <a:prstGeom prst="rect">
            <a:avLst/>
          </a:prstGeom>
        </p:spPr>
        <p:txBody>
          <a:bodyPr wrap="none">
            <a:spAutoFit/>
          </a:bodyPr>
          <a:lstStyle/>
          <a:p>
            <a:pPr algn="ctr"/>
            <a:r>
              <a:rPr lang="en-US" altLang="ja-JP" sz="3200" b="1" dirty="0">
                <a:latin typeface="Meiryo" panose="020B0604030504040204" pitchFamily="34" charset="-128"/>
                <a:ea typeface="Meiryo" panose="020B0604030504040204" pitchFamily="34" charset="-128"/>
                <a:cs typeface="Times New Roman" panose="02020603050405020304" pitchFamily="18" charset="0"/>
              </a:rPr>
              <a:t>Web3</a:t>
            </a:r>
            <a:endParaRPr lang="en-US" altLang="ja-JP" sz="3200" dirty="0">
              <a:latin typeface="Meiryo" panose="020B0604030504040204" pitchFamily="34" charset="-128"/>
              <a:ea typeface="Meiryo" panose="020B0604030504040204" pitchFamily="34" charset="-128"/>
              <a:cs typeface="Times New Roman" panose="02020603050405020304" pitchFamily="18" charset="0"/>
            </a:endParaRPr>
          </a:p>
          <a:p>
            <a:pPr algn="ctr"/>
            <a:r>
              <a:rPr lang="ja-JP" altLang="en-US" sz="1600">
                <a:latin typeface="Meiryo" panose="020B0604030504040204" pitchFamily="34" charset="-128"/>
                <a:ea typeface="Meiryo" panose="020B0604030504040204" pitchFamily="34" charset="-128"/>
                <a:cs typeface="Times New Roman" panose="02020603050405020304" pitchFamily="18" charset="0"/>
              </a:rPr>
              <a:t>自律・分散型</a:t>
            </a:r>
            <a:endParaRPr lang="ja-JP" altLang="en-US" sz="1600">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2CC48BB6-9C9F-784B-9053-3F30FBCA51B0}"/>
              </a:ext>
            </a:extLst>
          </p:cNvPr>
          <p:cNvSpPr txBox="1"/>
          <p:nvPr/>
        </p:nvSpPr>
        <p:spPr>
          <a:xfrm>
            <a:off x="765611" y="4826759"/>
            <a:ext cx="1217000" cy="369332"/>
          </a:xfrm>
          <a:prstGeom prst="rect">
            <a:avLst/>
          </a:prstGeom>
          <a:noFill/>
        </p:spPr>
        <p:txBody>
          <a:bodyPr wrap="none" rtlCol="0">
            <a:spAutoFit/>
          </a:bodyPr>
          <a:lstStyle/>
          <a:p>
            <a:r>
              <a:rPr kumimoji="1" lang="en-US" altLang="ja-JP" dirty="0">
                <a:latin typeface="Meiryo" panose="020B0604030504040204" pitchFamily="34" charset="-128"/>
                <a:ea typeface="Meiryo" panose="020B0604030504040204" pitchFamily="34" charset="-128"/>
              </a:rPr>
              <a:t>1990</a:t>
            </a:r>
            <a:r>
              <a:rPr kumimoji="1" lang="ja-JP" altLang="en-US">
                <a:latin typeface="Meiryo" panose="020B0604030504040204" pitchFamily="34" charset="-128"/>
                <a:ea typeface="Meiryo" panose="020B0604030504040204" pitchFamily="34" charset="-128"/>
              </a:rPr>
              <a:t>年</a:t>
            </a:r>
            <a:r>
              <a:rPr kumimoji="1" lang="en-US" altLang="ja-JP" dirty="0">
                <a:latin typeface="Meiryo" panose="020B0604030504040204" pitchFamily="34" charset="-128"/>
                <a:ea typeface="Meiryo" panose="020B0604030504040204" pitchFamily="34" charset="-128"/>
              </a:rPr>
              <a:t>〜</a:t>
            </a:r>
            <a:endParaRPr kumimoji="1" lang="ja-JP" altLang="en-US">
              <a:latin typeface="Meiryo" panose="020B0604030504040204" pitchFamily="34" charset="-128"/>
              <a:ea typeface="Meiryo" panose="020B0604030504040204" pitchFamily="34" charset="-128"/>
            </a:endParaRPr>
          </a:p>
        </p:txBody>
      </p:sp>
      <p:sp>
        <p:nvSpPr>
          <p:cNvPr id="199" name="テキスト ボックス 198">
            <a:extLst>
              <a:ext uri="{FF2B5EF4-FFF2-40B4-BE49-F238E27FC236}">
                <a16:creationId xmlns:a16="http://schemas.microsoft.com/office/drawing/2014/main" id="{E3562285-5B06-2749-AFE1-1DE0122464BF}"/>
              </a:ext>
            </a:extLst>
          </p:cNvPr>
          <p:cNvSpPr txBox="1"/>
          <p:nvPr/>
        </p:nvSpPr>
        <p:spPr>
          <a:xfrm>
            <a:off x="3390667" y="4828115"/>
            <a:ext cx="1217000" cy="369332"/>
          </a:xfrm>
          <a:prstGeom prst="rect">
            <a:avLst/>
          </a:prstGeom>
          <a:noFill/>
        </p:spPr>
        <p:txBody>
          <a:bodyPr wrap="none" rtlCol="0">
            <a:spAutoFit/>
          </a:bodyPr>
          <a:lstStyle/>
          <a:p>
            <a:r>
              <a:rPr lang="en-US" altLang="ja-JP" dirty="0">
                <a:latin typeface="Meiryo" panose="020B0604030504040204" pitchFamily="34" charset="-128"/>
                <a:ea typeface="Meiryo" panose="020B0604030504040204" pitchFamily="34" charset="-128"/>
              </a:rPr>
              <a:t>2004</a:t>
            </a:r>
            <a:r>
              <a:rPr kumimoji="1" lang="ja-JP" altLang="en-US">
                <a:latin typeface="Meiryo" panose="020B0604030504040204" pitchFamily="34" charset="-128"/>
                <a:ea typeface="Meiryo" panose="020B0604030504040204" pitchFamily="34" charset="-128"/>
              </a:rPr>
              <a:t>年</a:t>
            </a:r>
            <a:r>
              <a:rPr kumimoji="1" lang="en-US" altLang="ja-JP" dirty="0">
                <a:latin typeface="Meiryo" panose="020B0604030504040204" pitchFamily="34" charset="-128"/>
                <a:ea typeface="Meiryo" panose="020B0604030504040204" pitchFamily="34" charset="-128"/>
              </a:rPr>
              <a:t>〜</a:t>
            </a:r>
            <a:endParaRPr kumimoji="1" lang="ja-JP" altLang="en-US">
              <a:latin typeface="Meiryo" panose="020B0604030504040204" pitchFamily="34" charset="-128"/>
              <a:ea typeface="Meiryo" panose="020B0604030504040204" pitchFamily="34" charset="-128"/>
            </a:endParaRPr>
          </a:p>
        </p:txBody>
      </p:sp>
      <p:sp>
        <p:nvSpPr>
          <p:cNvPr id="200" name="テキスト ボックス 199">
            <a:extLst>
              <a:ext uri="{FF2B5EF4-FFF2-40B4-BE49-F238E27FC236}">
                <a16:creationId xmlns:a16="http://schemas.microsoft.com/office/drawing/2014/main" id="{EAD82695-1E1E-AB4F-97D4-B51B75233CB3}"/>
              </a:ext>
            </a:extLst>
          </p:cNvPr>
          <p:cNvSpPr txBox="1"/>
          <p:nvPr/>
        </p:nvSpPr>
        <p:spPr>
          <a:xfrm>
            <a:off x="6160674" y="4828115"/>
            <a:ext cx="1217000" cy="369332"/>
          </a:xfrm>
          <a:prstGeom prst="rect">
            <a:avLst/>
          </a:prstGeom>
          <a:noFill/>
        </p:spPr>
        <p:txBody>
          <a:bodyPr wrap="none" rtlCol="0">
            <a:spAutoFit/>
          </a:bodyPr>
          <a:lstStyle/>
          <a:p>
            <a:r>
              <a:rPr lang="en-US" altLang="ja-JP" dirty="0">
                <a:latin typeface="Meiryo" panose="020B0604030504040204" pitchFamily="34" charset="-128"/>
                <a:ea typeface="Meiryo" panose="020B0604030504040204" pitchFamily="34" charset="-128"/>
              </a:rPr>
              <a:t>2021</a:t>
            </a:r>
            <a:r>
              <a:rPr kumimoji="1" lang="ja-JP" altLang="en-US">
                <a:latin typeface="Meiryo" panose="020B0604030504040204" pitchFamily="34" charset="-128"/>
                <a:ea typeface="Meiryo" panose="020B0604030504040204" pitchFamily="34" charset="-128"/>
              </a:rPr>
              <a:t>年</a:t>
            </a:r>
            <a:r>
              <a:rPr kumimoji="1" lang="en-US" altLang="ja-JP" dirty="0">
                <a:latin typeface="Meiryo" panose="020B0604030504040204" pitchFamily="34" charset="-128"/>
                <a:ea typeface="Meiryo" panose="020B0604030504040204" pitchFamily="34" charset="-128"/>
              </a:rPr>
              <a:t>〜</a:t>
            </a:r>
            <a:endParaRPr kumimoji="1" lang="ja-JP" altLang="en-US">
              <a:latin typeface="Meiryo" panose="020B0604030504040204" pitchFamily="34" charset="-128"/>
              <a:ea typeface="Meiryo" panose="020B0604030504040204" pitchFamily="34" charset="-128"/>
            </a:endParaRPr>
          </a:p>
        </p:txBody>
      </p:sp>
      <p:sp>
        <p:nvSpPr>
          <p:cNvPr id="63" name="正方形/長方形 62">
            <a:extLst>
              <a:ext uri="{FF2B5EF4-FFF2-40B4-BE49-F238E27FC236}">
                <a16:creationId xmlns:a16="http://schemas.microsoft.com/office/drawing/2014/main" id="{B4F8C70F-76FB-C142-860B-EB35F274C2CF}"/>
              </a:ext>
            </a:extLst>
          </p:cNvPr>
          <p:cNvSpPr/>
          <p:nvPr/>
        </p:nvSpPr>
        <p:spPr>
          <a:xfrm>
            <a:off x="820371" y="5201740"/>
            <a:ext cx="2265729" cy="707886"/>
          </a:xfrm>
          <a:prstGeom prst="rect">
            <a:avLst/>
          </a:prstGeom>
        </p:spPr>
        <p:txBody>
          <a:bodyPr wrap="square">
            <a:spAutoFit/>
          </a:bodyPr>
          <a:lstStyle/>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データは個人</a:t>
            </a:r>
            <a:r>
              <a:rPr lang="en-US" altLang="ja-JP" sz="1000" kern="100" dirty="0">
                <a:latin typeface="Meiryo" panose="020B0604030504040204" pitchFamily="34" charset="-128"/>
                <a:ea typeface="Meiryo" panose="020B0604030504040204" pitchFamily="34" charset="-128"/>
                <a:cs typeface="Times New Roman" panose="02020603050405020304" pitchFamily="18" charset="0"/>
              </a:rPr>
              <a:t>/</a:t>
            </a:r>
            <a:r>
              <a:rPr lang="ja-JP" altLang="en-US" sz="1000" kern="100">
                <a:latin typeface="Meiryo" panose="020B0604030504040204" pitchFamily="34" charset="-128"/>
                <a:ea typeface="Meiryo" panose="020B0604030504040204" pitchFamily="34" charset="-128"/>
                <a:cs typeface="Times New Roman" panose="02020603050405020304" pitchFamily="18" charset="0"/>
              </a:rPr>
              <a:t>企業が管理</a:t>
            </a:r>
            <a:endParaRPr lang="en-US" altLang="ja-JP" sz="1000"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データの活用範囲は限定的</a:t>
            </a:r>
            <a:endParaRPr lang="en-US" altLang="ja-JP" sz="1000"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情報発信のみで、ビジネス用途は限定的</a:t>
            </a:r>
            <a:endParaRPr lang="en-US" altLang="ja-JP" sz="1000" kern="100" dirty="0">
              <a:latin typeface="Meiryo" panose="020B0604030504040204" pitchFamily="34" charset="-128"/>
              <a:ea typeface="Meiryo" panose="020B0604030504040204" pitchFamily="34" charset="-128"/>
              <a:cs typeface="Times New Roman" panose="02020603050405020304" pitchFamily="18" charset="0"/>
            </a:endParaRPr>
          </a:p>
        </p:txBody>
      </p:sp>
      <p:sp>
        <p:nvSpPr>
          <p:cNvPr id="201" name="正方形/長方形 200">
            <a:extLst>
              <a:ext uri="{FF2B5EF4-FFF2-40B4-BE49-F238E27FC236}">
                <a16:creationId xmlns:a16="http://schemas.microsoft.com/office/drawing/2014/main" id="{1F4A7D76-D69F-EE49-B5CA-D878696EC49C}"/>
              </a:ext>
            </a:extLst>
          </p:cNvPr>
          <p:cNvSpPr/>
          <p:nvPr/>
        </p:nvSpPr>
        <p:spPr>
          <a:xfrm>
            <a:off x="3423921" y="5201740"/>
            <a:ext cx="2396236" cy="707886"/>
          </a:xfrm>
          <a:prstGeom prst="rect">
            <a:avLst/>
          </a:prstGeom>
        </p:spPr>
        <p:txBody>
          <a:bodyPr wrap="square">
            <a:spAutoFit/>
          </a:bodyPr>
          <a:lstStyle/>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データはプラットフォーマーが管理</a:t>
            </a:r>
            <a:endParaRPr lang="en-US" altLang="ja-JP" sz="1000"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データの活用範囲は拡大</a:t>
            </a:r>
            <a:endParaRPr lang="en-US" altLang="ja-JP" sz="1000"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プラットフォーマーを介してビジネスを展開</a:t>
            </a:r>
            <a:endParaRPr lang="ja-JP" altLang="ja-JP" sz="1000" kern="100">
              <a:latin typeface="Meiryo" panose="020B0604030504040204" pitchFamily="34" charset="-128"/>
              <a:ea typeface="Meiryo" panose="020B0604030504040204" pitchFamily="34" charset="-128"/>
              <a:cs typeface="Times New Roman" panose="02020603050405020304" pitchFamily="18" charset="0"/>
            </a:endParaRPr>
          </a:p>
        </p:txBody>
      </p:sp>
      <p:sp>
        <p:nvSpPr>
          <p:cNvPr id="202" name="正方形/長方形 201">
            <a:extLst>
              <a:ext uri="{FF2B5EF4-FFF2-40B4-BE49-F238E27FC236}">
                <a16:creationId xmlns:a16="http://schemas.microsoft.com/office/drawing/2014/main" id="{92150A3B-42DC-C946-B314-B9FF233377EE}"/>
              </a:ext>
            </a:extLst>
          </p:cNvPr>
          <p:cNvSpPr/>
          <p:nvPr/>
        </p:nvSpPr>
        <p:spPr>
          <a:xfrm>
            <a:off x="6157979" y="5183628"/>
            <a:ext cx="2265729" cy="707886"/>
          </a:xfrm>
          <a:prstGeom prst="rect">
            <a:avLst/>
          </a:prstGeom>
        </p:spPr>
        <p:txBody>
          <a:bodyPr wrap="square">
            <a:spAutoFit/>
          </a:bodyPr>
          <a:lstStyle/>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データーは個人</a:t>
            </a:r>
            <a:r>
              <a:rPr lang="en-US" altLang="ja-JP" sz="1000" kern="100" dirty="0">
                <a:latin typeface="Meiryo" panose="020B0604030504040204" pitchFamily="34" charset="-128"/>
                <a:ea typeface="Meiryo" panose="020B0604030504040204" pitchFamily="34" charset="-128"/>
                <a:cs typeface="Times New Roman" panose="02020603050405020304" pitchFamily="18" charset="0"/>
              </a:rPr>
              <a:t>/</a:t>
            </a:r>
            <a:r>
              <a:rPr lang="ja-JP" altLang="en-US" sz="1000" kern="100">
                <a:latin typeface="Meiryo" panose="020B0604030504040204" pitchFamily="34" charset="-128"/>
                <a:ea typeface="Meiryo" panose="020B0604030504040204" pitchFamily="34" charset="-128"/>
                <a:cs typeface="Times New Roman" panose="02020603050405020304" pitchFamily="18" charset="0"/>
              </a:rPr>
              <a:t>企業が管理</a:t>
            </a:r>
            <a:endParaRPr lang="en-US" altLang="ja-JP" sz="1000"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データの活用範囲は多様化</a:t>
            </a:r>
            <a:endParaRPr lang="en-US" altLang="ja-JP" sz="1000"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プラットフォーマーを介さず、自律的に事業を展開</a:t>
            </a:r>
            <a:endParaRPr lang="ja-JP" altLang="ja-JP" sz="1000" kern="100">
              <a:latin typeface="Meiryo" panose="020B0604030504040204" pitchFamily="34" charset="-128"/>
              <a:ea typeface="Meiryo" panose="020B0604030504040204" pitchFamily="34" charset="-128"/>
              <a:cs typeface="Times New Roman" panose="02020603050405020304" pitchFamily="18" charset="0"/>
            </a:endParaRPr>
          </a:p>
        </p:txBody>
      </p:sp>
      <p:grpSp>
        <p:nvGrpSpPr>
          <p:cNvPr id="155" name="図形グループ 83">
            <a:extLst>
              <a:ext uri="{FF2B5EF4-FFF2-40B4-BE49-F238E27FC236}">
                <a16:creationId xmlns:a16="http://schemas.microsoft.com/office/drawing/2014/main" id="{690C4F9E-2B6D-CA4B-5CC5-E578A268824C}"/>
              </a:ext>
            </a:extLst>
          </p:cNvPr>
          <p:cNvGrpSpPr/>
          <p:nvPr/>
        </p:nvGrpSpPr>
        <p:grpSpPr>
          <a:xfrm>
            <a:off x="906315" y="3555162"/>
            <a:ext cx="384626" cy="830997"/>
            <a:chOff x="1946324" y="4125162"/>
            <a:chExt cx="969964" cy="2007872"/>
          </a:xfrm>
        </p:grpSpPr>
        <p:sp>
          <p:nvSpPr>
            <p:cNvPr id="160" name="円/楕円 159">
              <a:extLst>
                <a:ext uri="{FF2B5EF4-FFF2-40B4-BE49-F238E27FC236}">
                  <a16:creationId xmlns:a16="http://schemas.microsoft.com/office/drawing/2014/main" id="{1E7EEE94-5144-D04C-0FFD-E5954E228FE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フローチャート: 論理積ゲート 160">
              <a:extLst>
                <a:ext uri="{FF2B5EF4-FFF2-40B4-BE49-F238E27FC236}">
                  <a16:creationId xmlns:a16="http://schemas.microsoft.com/office/drawing/2014/main" id="{FA51A46D-C42F-B76C-12E7-6476CE92B39C}"/>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2" name="図形グループ 83">
            <a:extLst>
              <a:ext uri="{FF2B5EF4-FFF2-40B4-BE49-F238E27FC236}">
                <a16:creationId xmlns:a16="http://schemas.microsoft.com/office/drawing/2014/main" id="{BB65FAA8-5BB2-3593-3026-DE195932DA34}"/>
              </a:ext>
            </a:extLst>
          </p:cNvPr>
          <p:cNvGrpSpPr/>
          <p:nvPr/>
        </p:nvGrpSpPr>
        <p:grpSpPr>
          <a:xfrm>
            <a:off x="2543917" y="3555161"/>
            <a:ext cx="384626" cy="830997"/>
            <a:chOff x="1946324" y="4125162"/>
            <a:chExt cx="969964" cy="2007872"/>
          </a:xfrm>
        </p:grpSpPr>
        <p:sp>
          <p:nvSpPr>
            <p:cNvPr id="163" name="円/楕円 162">
              <a:extLst>
                <a:ext uri="{FF2B5EF4-FFF2-40B4-BE49-F238E27FC236}">
                  <a16:creationId xmlns:a16="http://schemas.microsoft.com/office/drawing/2014/main" id="{520E6B0E-AFC5-7DD5-E973-E53A0C2E303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フローチャート: 論理積ゲート 163">
              <a:extLst>
                <a:ext uri="{FF2B5EF4-FFF2-40B4-BE49-F238E27FC236}">
                  <a16:creationId xmlns:a16="http://schemas.microsoft.com/office/drawing/2014/main" id="{CAD23019-274B-B64B-4BDB-656A570A80D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6" name="グループ化 165">
            <a:extLst>
              <a:ext uri="{FF2B5EF4-FFF2-40B4-BE49-F238E27FC236}">
                <a16:creationId xmlns:a16="http://schemas.microsoft.com/office/drawing/2014/main" id="{7B440975-868E-5D22-2039-C269E5D8817F}"/>
              </a:ext>
            </a:extLst>
          </p:cNvPr>
          <p:cNvGrpSpPr/>
          <p:nvPr/>
        </p:nvGrpSpPr>
        <p:grpSpPr>
          <a:xfrm>
            <a:off x="1725619" y="2709893"/>
            <a:ext cx="364203" cy="295237"/>
            <a:chOff x="2680335" y="1377315"/>
            <a:chExt cx="364203" cy="295237"/>
          </a:xfrm>
        </p:grpSpPr>
        <p:sp>
          <p:nvSpPr>
            <p:cNvPr id="203" name="正方形/長方形 202">
              <a:extLst>
                <a:ext uri="{FF2B5EF4-FFF2-40B4-BE49-F238E27FC236}">
                  <a16:creationId xmlns:a16="http://schemas.microsoft.com/office/drawing/2014/main" id="{9E476E65-3A8F-4AC2-BBE8-4F6AF338ABAC}"/>
                </a:ext>
              </a:extLst>
            </p:cNvPr>
            <p:cNvSpPr/>
            <p:nvPr/>
          </p:nvSpPr>
          <p:spPr>
            <a:xfrm>
              <a:off x="2680335" y="1377315"/>
              <a:ext cx="353893" cy="29523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4" name="正方形/長方形 203">
              <a:extLst>
                <a:ext uri="{FF2B5EF4-FFF2-40B4-BE49-F238E27FC236}">
                  <a16:creationId xmlns:a16="http://schemas.microsoft.com/office/drawing/2014/main" id="{5DCB398E-1637-0385-CC38-88A9D2704604}"/>
                </a:ext>
              </a:extLst>
            </p:cNvPr>
            <p:cNvSpPr/>
            <p:nvPr/>
          </p:nvSpPr>
          <p:spPr>
            <a:xfrm>
              <a:off x="2680335" y="1421457"/>
              <a:ext cx="364203" cy="215444"/>
            </a:xfrm>
            <a:prstGeom prst="rect">
              <a:avLst/>
            </a:prstGeom>
          </p:spPr>
          <p:txBody>
            <a:bodyPr wrap="none">
              <a:spAutoFit/>
            </a:bodyPr>
            <a:lstStyle/>
            <a:p>
              <a:pPr algn="ctr"/>
              <a:r>
                <a:rPr lang="en-US" altLang="ja-JP" sz="800" dirty="0">
                  <a:solidFill>
                    <a:srgbClr val="FFFFFF"/>
                  </a:solidFill>
                  <a:latin typeface="ＭＳ Ｐゴシック"/>
                  <a:ea typeface="ＭＳ Ｐゴシック"/>
                  <a:cs typeface="ＭＳ Ｐゴシック"/>
                </a:rPr>
                <a:t>Web</a:t>
              </a:r>
              <a:endParaRPr lang="ja-JP" altLang="en-US" sz="800" dirty="0">
                <a:solidFill>
                  <a:srgbClr val="FFFFFF"/>
                </a:solidFill>
                <a:latin typeface="ＭＳ Ｐゴシック"/>
                <a:ea typeface="ＭＳ Ｐゴシック"/>
                <a:cs typeface="ＭＳ Ｐゴシック"/>
              </a:endParaRPr>
            </a:p>
          </p:txBody>
        </p:sp>
      </p:grpSp>
      <p:pic>
        <p:nvPicPr>
          <p:cNvPr id="205" name="図 204">
            <a:extLst>
              <a:ext uri="{FF2B5EF4-FFF2-40B4-BE49-F238E27FC236}">
                <a16:creationId xmlns:a16="http://schemas.microsoft.com/office/drawing/2014/main" id="{A699A87A-22EB-1E11-3ADE-4C1CF6465690}"/>
              </a:ext>
            </a:extLst>
          </p:cNvPr>
          <p:cNvPicPr>
            <a:picLocks noChangeAspect="1"/>
          </p:cNvPicPr>
          <p:nvPr/>
        </p:nvPicPr>
        <p:blipFill>
          <a:blip r:embed="rId3"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1657772" y="3469293"/>
            <a:ext cx="489585" cy="489585"/>
          </a:xfrm>
          <a:prstGeom prst="rect">
            <a:avLst/>
          </a:prstGeom>
        </p:spPr>
      </p:pic>
      <p:cxnSp>
        <p:nvCxnSpPr>
          <p:cNvPr id="9" name="直線矢印コネクタ 8">
            <a:extLst>
              <a:ext uri="{FF2B5EF4-FFF2-40B4-BE49-F238E27FC236}">
                <a16:creationId xmlns:a16="http://schemas.microsoft.com/office/drawing/2014/main" id="{BDCAE658-C755-D2B0-1B73-9453303F28D2}"/>
              </a:ext>
            </a:extLst>
          </p:cNvPr>
          <p:cNvCxnSpPr>
            <a:cxnSpLocks/>
            <a:stCxn id="203" idx="2"/>
            <a:endCxn id="160" idx="7"/>
          </p:cNvCxnSpPr>
          <p:nvPr/>
        </p:nvCxnSpPr>
        <p:spPr>
          <a:xfrm flipH="1">
            <a:off x="1234613" y="3005130"/>
            <a:ext cx="667953" cy="605838"/>
          </a:xfrm>
          <a:prstGeom prst="straightConnector1">
            <a:avLst/>
          </a:prstGeom>
          <a:ln>
            <a:solidFill>
              <a:srgbClr val="984807"/>
            </a:solidFill>
            <a:tailEnd type="triangle"/>
          </a:ln>
        </p:spPr>
        <p:style>
          <a:lnRef idx="2">
            <a:schemeClr val="accent1"/>
          </a:lnRef>
          <a:fillRef idx="0">
            <a:schemeClr val="accent1"/>
          </a:fillRef>
          <a:effectRef idx="1">
            <a:schemeClr val="accent1"/>
          </a:effectRef>
          <a:fontRef idx="minor">
            <a:schemeClr val="tx1"/>
          </a:fontRef>
        </p:style>
      </p:cxnSp>
      <p:cxnSp>
        <p:nvCxnSpPr>
          <p:cNvPr id="206" name="直線矢印コネクタ 205">
            <a:extLst>
              <a:ext uri="{FF2B5EF4-FFF2-40B4-BE49-F238E27FC236}">
                <a16:creationId xmlns:a16="http://schemas.microsoft.com/office/drawing/2014/main" id="{1D854AE1-1554-D5ED-4838-F970E2DEB0D2}"/>
              </a:ext>
            </a:extLst>
          </p:cNvPr>
          <p:cNvCxnSpPr>
            <a:cxnSpLocks/>
            <a:stCxn id="203" idx="2"/>
            <a:endCxn id="163" idx="1"/>
          </p:cNvCxnSpPr>
          <p:nvPr/>
        </p:nvCxnSpPr>
        <p:spPr>
          <a:xfrm>
            <a:off x="1902566" y="3005130"/>
            <a:ext cx="697678" cy="605837"/>
          </a:xfrm>
          <a:prstGeom prst="straightConnector1">
            <a:avLst/>
          </a:prstGeom>
          <a:ln>
            <a:solidFill>
              <a:srgbClr val="984807"/>
            </a:solidFill>
            <a:tailEnd type="triangle"/>
          </a:ln>
        </p:spPr>
        <p:style>
          <a:lnRef idx="2">
            <a:schemeClr val="accent1"/>
          </a:lnRef>
          <a:fillRef idx="0">
            <a:schemeClr val="accent1"/>
          </a:fillRef>
          <a:effectRef idx="1">
            <a:schemeClr val="accent1"/>
          </a:effectRef>
          <a:fontRef idx="minor">
            <a:schemeClr val="tx1"/>
          </a:fontRef>
        </p:style>
      </p:cxnSp>
      <p:pic>
        <p:nvPicPr>
          <p:cNvPr id="207" name="図 206">
            <a:extLst>
              <a:ext uri="{FF2B5EF4-FFF2-40B4-BE49-F238E27FC236}">
                <a16:creationId xmlns:a16="http://schemas.microsoft.com/office/drawing/2014/main" id="{B9A0B430-A589-1FCD-0AA1-0BEC273104B8}"/>
              </a:ext>
            </a:extLst>
          </p:cNvPr>
          <p:cNvPicPr>
            <a:picLocks noChangeAspect="1"/>
          </p:cNvPicPr>
          <p:nvPr/>
        </p:nvPicPr>
        <p:blipFill>
          <a:blip r:embed="rId3"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657771" y="4006100"/>
            <a:ext cx="489585" cy="489585"/>
          </a:xfrm>
          <a:prstGeom prst="rect">
            <a:avLst/>
          </a:prstGeom>
        </p:spPr>
      </p:pic>
      <p:cxnSp>
        <p:nvCxnSpPr>
          <p:cNvPr id="15" name="直線矢印コネクタ 14">
            <a:extLst>
              <a:ext uri="{FF2B5EF4-FFF2-40B4-BE49-F238E27FC236}">
                <a16:creationId xmlns:a16="http://schemas.microsoft.com/office/drawing/2014/main" id="{5BE87656-A598-76DE-DE4E-C7ECE6A669EA}"/>
              </a:ext>
            </a:extLst>
          </p:cNvPr>
          <p:cNvCxnSpPr>
            <a:cxnSpLocks/>
          </p:cNvCxnSpPr>
          <p:nvPr/>
        </p:nvCxnSpPr>
        <p:spPr>
          <a:xfrm>
            <a:off x="1398745" y="3888753"/>
            <a:ext cx="1028267" cy="0"/>
          </a:xfrm>
          <a:prstGeom prst="straightConnector1">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08" name="直線矢印コネクタ 207">
            <a:extLst>
              <a:ext uri="{FF2B5EF4-FFF2-40B4-BE49-F238E27FC236}">
                <a16:creationId xmlns:a16="http://schemas.microsoft.com/office/drawing/2014/main" id="{9A78514B-2494-5022-E553-BB872FB8B3F7}"/>
              </a:ext>
            </a:extLst>
          </p:cNvPr>
          <p:cNvCxnSpPr>
            <a:cxnSpLocks/>
          </p:cNvCxnSpPr>
          <p:nvPr/>
        </p:nvCxnSpPr>
        <p:spPr>
          <a:xfrm flipH="1">
            <a:off x="1398745" y="4386159"/>
            <a:ext cx="1028267" cy="0"/>
          </a:xfrm>
          <a:prstGeom prst="straightConnector1">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9" name="角丸四角形 18">
            <a:extLst>
              <a:ext uri="{FF2B5EF4-FFF2-40B4-BE49-F238E27FC236}">
                <a16:creationId xmlns:a16="http://schemas.microsoft.com/office/drawing/2014/main" id="{D6D2FC30-8109-56B8-3C6B-55FB7DB76D99}"/>
              </a:ext>
            </a:extLst>
          </p:cNvPr>
          <p:cNvSpPr/>
          <p:nvPr/>
        </p:nvSpPr>
        <p:spPr>
          <a:xfrm>
            <a:off x="3786635" y="2862100"/>
            <a:ext cx="1570730" cy="707887"/>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09" name="図形グループ 83">
            <a:extLst>
              <a:ext uri="{FF2B5EF4-FFF2-40B4-BE49-F238E27FC236}">
                <a16:creationId xmlns:a16="http://schemas.microsoft.com/office/drawing/2014/main" id="{7CE45A88-10C3-AA58-B6A9-32F1105C67CD}"/>
              </a:ext>
            </a:extLst>
          </p:cNvPr>
          <p:cNvGrpSpPr/>
          <p:nvPr/>
        </p:nvGrpSpPr>
        <p:grpSpPr>
          <a:xfrm>
            <a:off x="3536903" y="3555162"/>
            <a:ext cx="384626" cy="830997"/>
            <a:chOff x="1946324" y="4125162"/>
            <a:chExt cx="969964" cy="2007872"/>
          </a:xfrm>
        </p:grpSpPr>
        <p:sp>
          <p:nvSpPr>
            <p:cNvPr id="210" name="円/楕円 209">
              <a:extLst>
                <a:ext uri="{FF2B5EF4-FFF2-40B4-BE49-F238E27FC236}">
                  <a16:creationId xmlns:a16="http://schemas.microsoft.com/office/drawing/2014/main" id="{2F1AA1E0-871A-2B89-1CAA-5363FD57B7F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フローチャート: 論理積ゲート 210">
              <a:extLst>
                <a:ext uri="{FF2B5EF4-FFF2-40B4-BE49-F238E27FC236}">
                  <a16:creationId xmlns:a16="http://schemas.microsoft.com/office/drawing/2014/main" id="{B30763A4-48F1-0846-DE42-FD3A645FDA6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2" name="図形グループ 83">
            <a:extLst>
              <a:ext uri="{FF2B5EF4-FFF2-40B4-BE49-F238E27FC236}">
                <a16:creationId xmlns:a16="http://schemas.microsoft.com/office/drawing/2014/main" id="{24A4984A-3FF2-75FA-AA03-7A84C62365A4}"/>
              </a:ext>
            </a:extLst>
          </p:cNvPr>
          <p:cNvGrpSpPr/>
          <p:nvPr/>
        </p:nvGrpSpPr>
        <p:grpSpPr>
          <a:xfrm>
            <a:off x="5174505" y="3555161"/>
            <a:ext cx="384626" cy="830997"/>
            <a:chOff x="1946324" y="4125162"/>
            <a:chExt cx="969964" cy="2007872"/>
          </a:xfrm>
        </p:grpSpPr>
        <p:sp>
          <p:nvSpPr>
            <p:cNvPr id="213" name="円/楕円 212">
              <a:extLst>
                <a:ext uri="{FF2B5EF4-FFF2-40B4-BE49-F238E27FC236}">
                  <a16:creationId xmlns:a16="http://schemas.microsoft.com/office/drawing/2014/main" id="{F5F3ACF5-9791-29B4-6AE2-0E189C1799E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4" name="フローチャート: 論理積ゲート 213">
              <a:extLst>
                <a:ext uri="{FF2B5EF4-FFF2-40B4-BE49-F238E27FC236}">
                  <a16:creationId xmlns:a16="http://schemas.microsoft.com/office/drawing/2014/main" id="{907F1E00-6155-361C-80B1-54B65400708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15" name="図 214">
            <a:extLst>
              <a:ext uri="{FF2B5EF4-FFF2-40B4-BE49-F238E27FC236}">
                <a16:creationId xmlns:a16="http://schemas.microsoft.com/office/drawing/2014/main" id="{EA294537-7C1E-43F0-75D9-64B5D26B2C0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56935" y="1768372"/>
            <a:ext cx="1030129" cy="1030129"/>
          </a:xfrm>
          <a:prstGeom prst="rect">
            <a:avLst/>
          </a:prstGeom>
          <a:effectLst>
            <a:outerShdw blurRad="50800" dist="38100" dir="2700000" algn="tl" rotWithShape="0">
              <a:prstClr val="black">
                <a:alpha val="40000"/>
              </a:prstClr>
            </a:outerShdw>
          </a:effectLst>
        </p:spPr>
      </p:pic>
      <p:pic>
        <p:nvPicPr>
          <p:cNvPr id="216" name="図 215">
            <a:extLst>
              <a:ext uri="{FF2B5EF4-FFF2-40B4-BE49-F238E27FC236}">
                <a16:creationId xmlns:a16="http://schemas.microsoft.com/office/drawing/2014/main" id="{66FEBC58-8041-9401-060B-62FDDDADBAA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06038" y="1772242"/>
            <a:ext cx="1030129" cy="1030129"/>
          </a:xfrm>
          <a:prstGeom prst="rect">
            <a:avLst/>
          </a:prstGeom>
          <a:effectLst>
            <a:outerShdw blurRad="50800" dist="38100" dir="2700000" algn="tl" rotWithShape="0">
              <a:prstClr val="black">
                <a:alpha val="40000"/>
              </a:prstClr>
            </a:outerShdw>
          </a:effectLst>
        </p:spPr>
      </p:pic>
      <p:sp>
        <p:nvSpPr>
          <p:cNvPr id="20" name="テキスト ボックス 19">
            <a:extLst>
              <a:ext uri="{FF2B5EF4-FFF2-40B4-BE49-F238E27FC236}">
                <a16:creationId xmlns:a16="http://schemas.microsoft.com/office/drawing/2014/main" id="{3C036F91-EFC1-D746-567D-16C9714B5B24}"/>
              </a:ext>
            </a:extLst>
          </p:cNvPr>
          <p:cNvSpPr txBox="1"/>
          <p:nvPr/>
        </p:nvSpPr>
        <p:spPr>
          <a:xfrm>
            <a:off x="3873732" y="2973529"/>
            <a:ext cx="1396536" cy="253916"/>
          </a:xfrm>
          <a:prstGeom prst="rect">
            <a:avLst/>
          </a:prstGeom>
          <a:noFill/>
        </p:spPr>
        <p:txBody>
          <a:bodyPr wrap="none" rtlCol="0">
            <a:spAutoFit/>
          </a:bodyPr>
          <a:lstStyle/>
          <a:p>
            <a:pPr algn="ctr"/>
            <a:r>
              <a:rPr kumimoji="1" lang="ja-JP" altLang="en-US" sz="1050" b="1">
                <a:solidFill>
                  <a:schemeClr val="bg1"/>
                </a:solidFill>
                <a:latin typeface="Meiryo" panose="020B0604030504040204" pitchFamily="34" charset="-128"/>
                <a:ea typeface="Meiryo" panose="020B0604030504040204" pitchFamily="34" charset="-128"/>
              </a:rPr>
              <a:t>プラットフォーマー</a:t>
            </a:r>
          </a:p>
        </p:txBody>
      </p:sp>
      <p:pic>
        <p:nvPicPr>
          <p:cNvPr id="217" name="図 216">
            <a:extLst>
              <a:ext uri="{FF2B5EF4-FFF2-40B4-BE49-F238E27FC236}">
                <a16:creationId xmlns:a16="http://schemas.microsoft.com/office/drawing/2014/main" id="{EF849B67-214B-F445-764C-587EBEB7AB6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83564" y="3252232"/>
            <a:ext cx="285836" cy="190557"/>
          </a:xfrm>
          <a:prstGeom prst="rect">
            <a:avLst/>
          </a:prstGeom>
          <a:effectLst>
            <a:outerShdw blurRad="50800" dist="38100" dir="2700000" algn="tl" rotWithShape="0">
              <a:prstClr val="black">
                <a:alpha val="40000"/>
              </a:prstClr>
            </a:outerShdw>
          </a:effectLst>
        </p:spPr>
      </p:pic>
      <p:pic>
        <p:nvPicPr>
          <p:cNvPr id="218" name="図 217">
            <a:extLst>
              <a:ext uri="{FF2B5EF4-FFF2-40B4-BE49-F238E27FC236}">
                <a16:creationId xmlns:a16="http://schemas.microsoft.com/office/drawing/2014/main" id="{82434D6B-5317-7DED-A302-315F1127C4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69400" y="3238924"/>
            <a:ext cx="208927" cy="208927"/>
          </a:xfrm>
          <a:prstGeom prst="rect">
            <a:avLst/>
          </a:prstGeom>
          <a:effectLst>
            <a:outerShdw blurRad="50800" dist="38100" dir="2700000" algn="tl" rotWithShape="0">
              <a:prstClr val="black">
                <a:alpha val="40000"/>
              </a:prstClr>
            </a:outerShdw>
          </a:effectLst>
        </p:spPr>
      </p:pic>
      <p:pic>
        <p:nvPicPr>
          <p:cNvPr id="219" name="図 218">
            <a:extLst>
              <a:ext uri="{FF2B5EF4-FFF2-40B4-BE49-F238E27FC236}">
                <a16:creationId xmlns:a16="http://schemas.microsoft.com/office/drawing/2014/main" id="{2BC27B2F-EDF3-EB81-C821-135F86E1270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013546" y="3234131"/>
            <a:ext cx="196354" cy="196354"/>
          </a:xfrm>
          <a:prstGeom prst="rect">
            <a:avLst/>
          </a:prstGeom>
          <a:effectLst>
            <a:outerShdw blurRad="50800" dist="38100" dir="2700000" algn="tl" rotWithShape="0">
              <a:prstClr val="black">
                <a:alpha val="40000"/>
              </a:prstClr>
            </a:outerShdw>
          </a:effectLst>
        </p:spPr>
      </p:pic>
      <p:pic>
        <p:nvPicPr>
          <p:cNvPr id="221" name="図 220">
            <a:extLst>
              <a:ext uri="{FF2B5EF4-FFF2-40B4-BE49-F238E27FC236}">
                <a16:creationId xmlns:a16="http://schemas.microsoft.com/office/drawing/2014/main" id="{E2C401AB-02BB-4B53-45D2-207DC6895B0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950712" y="3235665"/>
            <a:ext cx="230030" cy="230030"/>
          </a:xfrm>
          <a:prstGeom prst="rect">
            <a:avLst/>
          </a:prstGeom>
          <a:effectLst>
            <a:outerShdw blurRad="50800" dist="38100" dir="2700000" algn="tl" rotWithShape="0">
              <a:prstClr val="black">
                <a:alpha val="40000"/>
              </a:prstClr>
            </a:outerShdw>
          </a:effectLst>
        </p:spPr>
      </p:pic>
      <p:pic>
        <p:nvPicPr>
          <p:cNvPr id="226" name="図 225">
            <a:extLst>
              <a:ext uri="{FF2B5EF4-FFF2-40B4-BE49-F238E27FC236}">
                <a16:creationId xmlns:a16="http://schemas.microsoft.com/office/drawing/2014/main" id="{BD0DE51C-FBC1-2809-4D68-D6F57559CBE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28647" y="3221963"/>
            <a:ext cx="225888" cy="225888"/>
          </a:xfrm>
          <a:prstGeom prst="rect">
            <a:avLst/>
          </a:prstGeom>
          <a:effectLst>
            <a:outerShdw blurRad="50800" dist="38100" dir="2700000" algn="tl" rotWithShape="0">
              <a:prstClr val="black">
                <a:alpha val="40000"/>
              </a:prstClr>
            </a:outerShdw>
          </a:effectLst>
        </p:spPr>
      </p:pic>
      <p:cxnSp>
        <p:nvCxnSpPr>
          <p:cNvPr id="228" name="直線矢印コネクタ 227">
            <a:extLst>
              <a:ext uri="{FF2B5EF4-FFF2-40B4-BE49-F238E27FC236}">
                <a16:creationId xmlns:a16="http://schemas.microsoft.com/office/drawing/2014/main" id="{14EB1FCC-4D83-DE62-6C44-723A92C4A776}"/>
              </a:ext>
            </a:extLst>
          </p:cNvPr>
          <p:cNvCxnSpPr>
            <a:cxnSpLocks/>
            <a:stCxn id="211" idx="2"/>
            <a:endCxn id="19" idx="2"/>
          </p:cNvCxnSpPr>
          <p:nvPr/>
        </p:nvCxnSpPr>
        <p:spPr>
          <a:xfrm flipV="1">
            <a:off x="3921530" y="3569987"/>
            <a:ext cx="650470" cy="591209"/>
          </a:xfrm>
          <a:prstGeom prst="straightConnector1">
            <a:avLst/>
          </a:prstGeom>
          <a:ln>
            <a:solidFill>
              <a:srgbClr val="7030A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9" name="直線矢印コネクタ 228">
            <a:extLst>
              <a:ext uri="{FF2B5EF4-FFF2-40B4-BE49-F238E27FC236}">
                <a16:creationId xmlns:a16="http://schemas.microsoft.com/office/drawing/2014/main" id="{F1E0F677-AC08-BEBC-8C4F-163712C20BEA}"/>
              </a:ext>
            </a:extLst>
          </p:cNvPr>
          <p:cNvCxnSpPr>
            <a:cxnSpLocks/>
            <a:stCxn id="214" idx="0"/>
            <a:endCxn id="19" idx="2"/>
          </p:cNvCxnSpPr>
          <p:nvPr/>
        </p:nvCxnSpPr>
        <p:spPr>
          <a:xfrm flipH="1" flipV="1">
            <a:off x="4572000" y="3569987"/>
            <a:ext cx="602506" cy="591208"/>
          </a:xfrm>
          <a:prstGeom prst="straightConnector1">
            <a:avLst/>
          </a:prstGeom>
          <a:ln>
            <a:solidFill>
              <a:srgbClr val="7030A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1" name="直線矢印コネクタ 230">
            <a:extLst>
              <a:ext uri="{FF2B5EF4-FFF2-40B4-BE49-F238E27FC236}">
                <a16:creationId xmlns:a16="http://schemas.microsoft.com/office/drawing/2014/main" id="{4C768834-6F6D-AAC9-6D4A-E878CBA0DBB5}"/>
              </a:ext>
            </a:extLst>
          </p:cNvPr>
          <p:cNvCxnSpPr>
            <a:cxnSpLocks/>
            <a:stCxn id="19" idx="0"/>
          </p:cNvCxnSpPr>
          <p:nvPr/>
        </p:nvCxnSpPr>
        <p:spPr>
          <a:xfrm flipV="1">
            <a:off x="4572000" y="2580773"/>
            <a:ext cx="8313" cy="281327"/>
          </a:xfrm>
          <a:prstGeom prst="straightConnector1">
            <a:avLst/>
          </a:prstGeom>
          <a:ln>
            <a:solidFill>
              <a:srgbClr val="7030A0"/>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234" name="図形グループ 83">
            <a:extLst>
              <a:ext uri="{FF2B5EF4-FFF2-40B4-BE49-F238E27FC236}">
                <a16:creationId xmlns:a16="http://schemas.microsoft.com/office/drawing/2014/main" id="{78657EED-A6AE-770B-00A7-5B179881FF82}"/>
              </a:ext>
            </a:extLst>
          </p:cNvPr>
          <p:cNvGrpSpPr/>
          <p:nvPr/>
        </p:nvGrpSpPr>
        <p:grpSpPr>
          <a:xfrm>
            <a:off x="6206337" y="3555162"/>
            <a:ext cx="384626" cy="830997"/>
            <a:chOff x="1946324" y="4125162"/>
            <a:chExt cx="969964" cy="2007872"/>
          </a:xfrm>
        </p:grpSpPr>
        <p:sp>
          <p:nvSpPr>
            <p:cNvPr id="235" name="円/楕円 234">
              <a:extLst>
                <a:ext uri="{FF2B5EF4-FFF2-40B4-BE49-F238E27FC236}">
                  <a16:creationId xmlns:a16="http://schemas.microsoft.com/office/drawing/2014/main" id="{039B1D9E-82DC-2A74-6B7D-39CB02E6F77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7" name="フローチャート: 論理積ゲート 236">
              <a:extLst>
                <a:ext uri="{FF2B5EF4-FFF2-40B4-BE49-F238E27FC236}">
                  <a16:creationId xmlns:a16="http://schemas.microsoft.com/office/drawing/2014/main" id="{1A6EA273-455C-3227-FD76-9B8E13E49C2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8" name="図形グループ 83">
            <a:extLst>
              <a:ext uri="{FF2B5EF4-FFF2-40B4-BE49-F238E27FC236}">
                <a16:creationId xmlns:a16="http://schemas.microsoft.com/office/drawing/2014/main" id="{38D6F63E-13B5-A4C8-97EC-FBBD34BF0772}"/>
              </a:ext>
            </a:extLst>
          </p:cNvPr>
          <p:cNvGrpSpPr/>
          <p:nvPr/>
        </p:nvGrpSpPr>
        <p:grpSpPr>
          <a:xfrm>
            <a:off x="7843939" y="3555161"/>
            <a:ext cx="384626" cy="830997"/>
            <a:chOff x="1946324" y="4125162"/>
            <a:chExt cx="969964" cy="2007872"/>
          </a:xfrm>
        </p:grpSpPr>
        <p:sp>
          <p:nvSpPr>
            <p:cNvPr id="240" name="円/楕円 239">
              <a:extLst>
                <a:ext uri="{FF2B5EF4-FFF2-40B4-BE49-F238E27FC236}">
                  <a16:creationId xmlns:a16="http://schemas.microsoft.com/office/drawing/2014/main" id="{9C280F32-124E-4BC9-5E95-51B0392B5067}"/>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1" name="フローチャート: 論理積ゲート 240">
              <a:extLst>
                <a:ext uri="{FF2B5EF4-FFF2-40B4-BE49-F238E27FC236}">
                  <a16:creationId xmlns:a16="http://schemas.microsoft.com/office/drawing/2014/main" id="{33A11E66-746A-AA22-3917-35944CA76158}"/>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45" name="図 244">
            <a:extLst>
              <a:ext uri="{FF2B5EF4-FFF2-40B4-BE49-F238E27FC236}">
                <a16:creationId xmlns:a16="http://schemas.microsoft.com/office/drawing/2014/main" id="{BE4191AB-7CF8-7D48-459F-6C3D8C43D28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26369" y="1768372"/>
            <a:ext cx="1030129" cy="1030129"/>
          </a:xfrm>
          <a:prstGeom prst="rect">
            <a:avLst/>
          </a:prstGeom>
          <a:effectLst>
            <a:outerShdw blurRad="50800" dist="38100" dir="2700000" algn="tl" rotWithShape="0">
              <a:prstClr val="black">
                <a:alpha val="40000"/>
              </a:prstClr>
            </a:outerShdw>
          </a:effectLst>
        </p:spPr>
      </p:pic>
      <p:cxnSp>
        <p:nvCxnSpPr>
          <p:cNvPr id="253" name="直線矢印コネクタ 252">
            <a:extLst>
              <a:ext uri="{FF2B5EF4-FFF2-40B4-BE49-F238E27FC236}">
                <a16:creationId xmlns:a16="http://schemas.microsoft.com/office/drawing/2014/main" id="{9DA21112-2FB6-A5A5-8E49-6DAC7898E618}"/>
              </a:ext>
            </a:extLst>
          </p:cNvPr>
          <p:cNvCxnSpPr>
            <a:cxnSpLocks/>
            <a:stCxn id="235" idx="6"/>
            <a:endCxn id="240" idx="2"/>
          </p:cNvCxnSpPr>
          <p:nvPr/>
        </p:nvCxnSpPr>
        <p:spPr>
          <a:xfrm flipV="1">
            <a:off x="6590962" y="3745696"/>
            <a:ext cx="1252977" cy="1"/>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54" name="直線矢印コネクタ 253">
            <a:extLst>
              <a:ext uri="{FF2B5EF4-FFF2-40B4-BE49-F238E27FC236}">
                <a16:creationId xmlns:a16="http://schemas.microsoft.com/office/drawing/2014/main" id="{80E82F93-1E5C-65C6-C014-18EE1DB5B9E1}"/>
              </a:ext>
            </a:extLst>
          </p:cNvPr>
          <p:cNvCxnSpPr>
            <a:cxnSpLocks/>
            <a:stCxn id="240" idx="1"/>
          </p:cNvCxnSpPr>
          <p:nvPr/>
        </p:nvCxnSpPr>
        <p:spPr>
          <a:xfrm flipH="1" flipV="1">
            <a:off x="7257323" y="2590124"/>
            <a:ext cx="642943" cy="1020843"/>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55" name="直線矢印コネクタ 254">
            <a:extLst>
              <a:ext uri="{FF2B5EF4-FFF2-40B4-BE49-F238E27FC236}">
                <a16:creationId xmlns:a16="http://schemas.microsoft.com/office/drawing/2014/main" id="{A280FF10-BE34-982D-D465-8D611EA7FAF2}"/>
              </a:ext>
            </a:extLst>
          </p:cNvPr>
          <p:cNvCxnSpPr>
            <a:cxnSpLocks/>
            <a:stCxn id="235" idx="7"/>
          </p:cNvCxnSpPr>
          <p:nvPr/>
        </p:nvCxnSpPr>
        <p:spPr>
          <a:xfrm flipV="1">
            <a:off x="6534635" y="2593336"/>
            <a:ext cx="701669" cy="1017632"/>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76" name="図 75">
            <a:extLst>
              <a:ext uri="{FF2B5EF4-FFF2-40B4-BE49-F238E27FC236}">
                <a16:creationId xmlns:a16="http://schemas.microsoft.com/office/drawing/2014/main" id="{ADCAB174-44AB-449C-AE35-0B764C3E388F}"/>
              </a:ext>
            </a:extLst>
          </p:cNvPr>
          <p:cNvPicPr>
            <a:picLocks noChangeAspect="1"/>
          </p:cNvPicPr>
          <p:nvPr/>
        </p:nvPicPr>
        <p:blipFill>
          <a:blip r:embed="rId10"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590962" y="3940286"/>
            <a:ext cx="384625" cy="384625"/>
          </a:xfrm>
          <a:prstGeom prst="rect">
            <a:avLst/>
          </a:prstGeom>
          <a:effectLst>
            <a:outerShdw blurRad="50800" dist="38100" dir="2700000" algn="tl" rotWithShape="0">
              <a:prstClr val="black">
                <a:alpha val="40000"/>
              </a:prstClr>
            </a:outerShdw>
          </a:effectLst>
        </p:spPr>
      </p:pic>
      <p:pic>
        <p:nvPicPr>
          <p:cNvPr id="256" name="図 255">
            <a:extLst>
              <a:ext uri="{FF2B5EF4-FFF2-40B4-BE49-F238E27FC236}">
                <a16:creationId xmlns:a16="http://schemas.microsoft.com/office/drawing/2014/main" id="{ACB29985-0412-C8B6-71A3-7DB0F468D1D1}"/>
              </a:ext>
            </a:extLst>
          </p:cNvPr>
          <p:cNvPicPr>
            <a:picLocks noChangeAspect="1"/>
          </p:cNvPicPr>
          <p:nvPr/>
        </p:nvPicPr>
        <p:blipFill>
          <a:blip r:embed="rId10"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486228" y="3940286"/>
            <a:ext cx="384625" cy="384625"/>
          </a:xfrm>
          <a:prstGeom prst="rect">
            <a:avLst/>
          </a:prstGeom>
          <a:effectLst>
            <a:outerShdw blurRad="50800" dist="38100" dir="2700000" algn="tl" rotWithShape="0">
              <a:prstClr val="black">
                <a:alpha val="40000"/>
              </a:prstClr>
            </a:outerShdw>
          </a:effectLst>
        </p:spPr>
      </p:pic>
      <p:pic>
        <p:nvPicPr>
          <p:cNvPr id="257" name="図 256">
            <a:extLst>
              <a:ext uri="{FF2B5EF4-FFF2-40B4-BE49-F238E27FC236}">
                <a16:creationId xmlns:a16="http://schemas.microsoft.com/office/drawing/2014/main" id="{6D3AAD20-6AEF-6788-3D16-0140CBF8A689}"/>
              </a:ext>
            </a:extLst>
          </p:cNvPr>
          <p:cNvPicPr>
            <a:picLocks noChangeAspect="1"/>
          </p:cNvPicPr>
          <p:nvPr/>
        </p:nvPicPr>
        <p:blipFill>
          <a:blip r:embed="rId10"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585981" y="2169223"/>
            <a:ext cx="384625" cy="384625"/>
          </a:xfrm>
          <a:prstGeom prst="rect">
            <a:avLst/>
          </a:prstGeom>
          <a:effectLst>
            <a:outerShdw blurRad="50800" dist="38100" dir="2700000" algn="tl" rotWithShape="0">
              <a:prstClr val="black">
                <a:alpha val="40000"/>
              </a:prstClr>
            </a:outerShdw>
          </a:effectLst>
        </p:spPr>
      </p:pic>
      <p:pic>
        <p:nvPicPr>
          <p:cNvPr id="258" name="図 257">
            <a:extLst>
              <a:ext uri="{FF2B5EF4-FFF2-40B4-BE49-F238E27FC236}">
                <a16:creationId xmlns:a16="http://schemas.microsoft.com/office/drawing/2014/main" id="{7608075B-31DE-7344-5293-7F159C4AB699}"/>
              </a:ext>
            </a:extLst>
          </p:cNvPr>
          <p:cNvPicPr>
            <a:picLocks noChangeAspect="1"/>
          </p:cNvPicPr>
          <p:nvPr/>
        </p:nvPicPr>
        <p:blipFill>
          <a:blip r:embed="rId10"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3563794" y="3085225"/>
            <a:ext cx="384625" cy="384625"/>
          </a:xfrm>
          <a:prstGeom prst="rect">
            <a:avLst/>
          </a:prstGeom>
          <a:effectLst>
            <a:outerShdw blurRad="50800" dist="38100" dir="2700000" algn="tl" rotWithShape="0">
              <a:prstClr val="black">
                <a:alpha val="40000"/>
              </a:prstClr>
            </a:outerShdw>
          </a:effectLst>
        </p:spPr>
      </p:pic>
      <p:pic>
        <p:nvPicPr>
          <p:cNvPr id="259" name="図 258">
            <a:extLst>
              <a:ext uri="{FF2B5EF4-FFF2-40B4-BE49-F238E27FC236}">
                <a16:creationId xmlns:a16="http://schemas.microsoft.com/office/drawing/2014/main" id="{53844466-4912-4D1F-5154-13FE05D07DF7}"/>
              </a:ext>
            </a:extLst>
          </p:cNvPr>
          <p:cNvPicPr>
            <a:picLocks noChangeAspect="1"/>
          </p:cNvPicPr>
          <p:nvPr/>
        </p:nvPicPr>
        <p:blipFill>
          <a:blip r:embed="rId10"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225401" y="3081070"/>
            <a:ext cx="384625" cy="384625"/>
          </a:xfrm>
          <a:prstGeom prst="rect">
            <a:avLst/>
          </a:prstGeom>
          <a:effectLst>
            <a:outerShdw blurRad="50800" dist="38100" dir="2700000" algn="tl" rotWithShape="0">
              <a:prstClr val="black">
                <a:alpha val="40000"/>
              </a:prstClr>
            </a:outerShdw>
          </a:effectLst>
        </p:spPr>
      </p:pic>
      <p:pic>
        <p:nvPicPr>
          <p:cNvPr id="260" name="図 259">
            <a:extLst>
              <a:ext uri="{FF2B5EF4-FFF2-40B4-BE49-F238E27FC236}">
                <a16:creationId xmlns:a16="http://schemas.microsoft.com/office/drawing/2014/main" id="{8905E607-54F3-581F-7215-9D4BDAF2A338}"/>
              </a:ext>
            </a:extLst>
          </p:cNvPr>
          <p:cNvPicPr>
            <a:picLocks noChangeAspect="1"/>
          </p:cNvPicPr>
          <p:nvPr/>
        </p:nvPicPr>
        <p:blipFill>
          <a:blip r:embed="rId10"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918345" y="2593336"/>
            <a:ext cx="384625" cy="384625"/>
          </a:xfrm>
          <a:prstGeom prst="rect">
            <a:avLst/>
          </a:prstGeom>
          <a:effectLst>
            <a:outerShdw blurRad="50800" dist="38100" dir="2700000" algn="tl" rotWithShape="0">
              <a:prstClr val="black">
                <a:alpha val="40000"/>
              </a:prstClr>
            </a:outerShdw>
          </a:effectLst>
        </p:spPr>
      </p:pic>
      <p:pic>
        <p:nvPicPr>
          <p:cNvPr id="261" name="図 260">
            <a:extLst>
              <a:ext uri="{FF2B5EF4-FFF2-40B4-BE49-F238E27FC236}">
                <a16:creationId xmlns:a16="http://schemas.microsoft.com/office/drawing/2014/main" id="{B2D95D97-00FD-60FC-9169-500B11193865}"/>
              </a:ext>
            </a:extLst>
          </p:cNvPr>
          <p:cNvPicPr>
            <a:picLocks noChangeAspect="1"/>
          </p:cNvPicPr>
          <p:nvPr/>
        </p:nvPicPr>
        <p:blipFill>
          <a:blip r:embed="rId10"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262965" y="3940286"/>
            <a:ext cx="384625" cy="384625"/>
          </a:xfrm>
          <a:prstGeom prst="rect">
            <a:avLst/>
          </a:prstGeom>
          <a:effectLst>
            <a:outerShdw blurRad="50800" dist="38100" dir="2700000" algn="tl" rotWithShape="0">
              <a:prstClr val="black">
                <a:alpha val="40000"/>
              </a:prstClr>
            </a:outerShdw>
          </a:effectLst>
        </p:spPr>
      </p:pic>
      <p:pic>
        <p:nvPicPr>
          <p:cNvPr id="262" name="図 261">
            <a:extLst>
              <a:ext uri="{FF2B5EF4-FFF2-40B4-BE49-F238E27FC236}">
                <a16:creationId xmlns:a16="http://schemas.microsoft.com/office/drawing/2014/main" id="{A05D3549-BA11-E5C8-3A64-F935A241DD6E}"/>
              </a:ext>
            </a:extLst>
          </p:cNvPr>
          <p:cNvPicPr>
            <a:picLocks noChangeAspect="1"/>
          </p:cNvPicPr>
          <p:nvPr/>
        </p:nvPicPr>
        <p:blipFill>
          <a:blip r:embed="rId10"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158231" y="3940286"/>
            <a:ext cx="384625" cy="384625"/>
          </a:xfrm>
          <a:prstGeom prst="rect">
            <a:avLst/>
          </a:prstGeom>
          <a:effectLst>
            <a:outerShdw blurRad="50800" dist="38100" dir="2700000" algn="tl" rotWithShape="0">
              <a:prstClr val="black">
                <a:alpha val="40000"/>
              </a:prstClr>
            </a:outerShdw>
          </a:effectLst>
        </p:spPr>
      </p:pic>
      <p:pic>
        <p:nvPicPr>
          <p:cNvPr id="263" name="図 262">
            <a:extLst>
              <a:ext uri="{FF2B5EF4-FFF2-40B4-BE49-F238E27FC236}">
                <a16:creationId xmlns:a16="http://schemas.microsoft.com/office/drawing/2014/main" id="{8CF884D9-B542-4070-0CB3-31AE168F3D7C}"/>
              </a:ext>
            </a:extLst>
          </p:cNvPr>
          <p:cNvPicPr>
            <a:picLocks noChangeAspect="1"/>
          </p:cNvPicPr>
          <p:nvPr/>
        </p:nvPicPr>
        <p:blipFill>
          <a:blip r:embed="rId10"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257984" y="2169223"/>
            <a:ext cx="384625" cy="384625"/>
          </a:xfrm>
          <a:prstGeom prst="rect">
            <a:avLst/>
          </a:prstGeom>
          <a:effectLst>
            <a:outerShdw blurRad="50800" dist="38100" dir="2700000" algn="tl" rotWithShape="0">
              <a:prstClr val="black">
                <a:alpha val="40000"/>
              </a:prstClr>
            </a:outerShdw>
          </a:effectLst>
        </p:spPr>
      </p:pic>
      <p:grpSp>
        <p:nvGrpSpPr>
          <p:cNvPr id="6" name="グループ化 5">
            <a:extLst>
              <a:ext uri="{FF2B5EF4-FFF2-40B4-BE49-F238E27FC236}">
                <a16:creationId xmlns:a16="http://schemas.microsoft.com/office/drawing/2014/main" id="{A4679F35-96EE-B193-E747-A51433C732CB}"/>
              </a:ext>
            </a:extLst>
          </p:cNvPr>
          <p:cNvGrpSpPr/>
          <p:nvPr/>
        </p:nvGrpSpPr>
        <p:grpSpPr>
          <a:xfrm>
            <a:off x="5493033" y="5972119"/>
            <a:ext cx="3513427" cy="561363"/>
            <a:chOff x="5559129" y="773146"/>
            <a:chExt cx="3513427" cy="561363"/>
          </a:xfrm>
        </p:grpSpPr>
        <p:sp>
          <p:nvSpPr>
            <p:cNvPr id="4" name="四角形吹き出し 3">
              <a:hlinkClick r:id="rId11"/>
              <a:extLst>
                <a:ext uri="{FF2B5EF4-FFF2-40B4-BE49-F238E27FC236}">
                  <a16:creationId xmlns:a16="http://schemas.microsoft.com/office/drawing/2014/main" id="{CB87478F-997A-D54C-C5B5-9EEC3EF3D459}"/>
                </a:ext>
              </a:extLst>
            </p:cNvPr>
            <p:cNvSpPr/>
            <p:nvPr/>
          </p:nvSpPr>
          <p:spPr>
            <a:xfrm>
              <a:off x="5559129" y="773146"/>
              <a:ext cx="3513427" cy="540556"/>
            </a:xfrm>
            <a:prstGeom prst="wedgeRectCallout">
              <a:avLst>
                <a:gd name="adj1" fmla="val 7525"/>
                <a:gd name="adj2" fmla="val -77002"/>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9ABFA124-3C59-75BE-078D-ED9D6C7358D6}"/>
                </a:ext>
              </a:extLst>
            </p:cNvPr>
            <p:cNvSpPr/>
            <p:nvPr/>
          </p:nvSpPr>
          <p:spPr>
            <a:xfrm>
              <a:off x="5580992" y="780511"/>
              <a:ext cx="3484854" cy="553998"/>
            </a:xfrm>
            <a:prstGeom prst="rect">
              <a:avLst/>
            </a:prstGeom>
          </p:spPr>
          <p:txBody>
            <a:bodyPr wrap="square">
              <a:spAutoFit/>
            </a:bodyPr>
            <a:lstStyle/>
            <a:p>
              <a:r>
                <a:rPr lang="ja-JP" altLang="en-US" sz="1000">
                  <a:solidFill>
                    <a:schemeClr val="bg1"/>
                  </a:solidFill>
                  <a:latin typeface="Meiryo" panose="020B0604030504040204" pitchFamily="34" charset="-128"/>
                  <a:ea typeface="Meiryo" panose="020B0604030504040204" pitchFamily="34" charset="-128"/>
                </a:rPr>
                <a:t>大企業に独占されたインターネットではなく、分散化を受け入れ、ユーザーによって構築、運営、所有されているため、企業ではなく、個人の手に力を与えるもの</a:t>
              </a:r>
            </a:p>
          </p:txBody>
        </p:sp>
      </p:grpSp>
      <p:sp>
        <p:nvSpPr>
          <p:cNvPr id="68" name="テキスト ボックス 67">
            <a:extLst>
              <a:ext uri="{FF2B5EF4-FFF2-40B4-BE49-F238E27FC236}">
                <a16:creationId xmlns:a16="http://schemas.microsoft.com/office/drawing/2014/main" id="{72486B3A-84A8-342B-8039-4EA4B113245D}"/>
              </a:ext>
            </a:extLst>
          </p:cNvPr>
          <p:cNvSpPr txBox="1"/>
          <p:nvPr/>
        </p:nvSpPr>
        <p:spPr>
          <a:xfrm>
            <a:off x="1461474" y="4484062"/>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読み取り</a:t>
            </a:r>
          </a:p>
        </p:txBody>
      </p:sp>
      <p:sp>
        <p:nvSpPr>
          <p:cNvPr id="69" name="テキスト ボックス 68">
            <a:extLst>
              <a:ext uri="{FF2B5EF4-FFF2-40B4-BE49-F238E27FC236}">
                <a16:creationId xmlns:a16="http://schemas.microsoft.com/office/drawing/2014/main" id="{59489C7F-A345-C1FA-78A8-D7D2A6E49426}"/>
              </a:ext>
            </a:extLst>
          </p:cNvPr>
          <p:cNvSpPr txBox="1"/>
          <p:nvPr/>
        </p:nvSpPr>
        <p:spPr>
          <a:xfrm>
            <a:off x="3671753" y="4484062"/>
            <a:ext cx="1800493"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読み取り＋書き込み</a:t>
            </a:r>
          </a:p>
        </p:txBody>
      </p:sp>
      <p:sp>
        <p:nvSpPr>
          <p:cNvPr id="70" name="テキスト ボックス 69">
            <a:extLst>
              <a:ext uri="{FF2B5EF4-FFF2-40B4-BE49-F238E27FC236}">
                <a16:creationId xmlns:a16="http://schemas.microsoft.com/office/drawing/2014/main" id="{AFA37246-509A-D7EE-E78E-DA6ACA714772}"/>
              </a:ext>
            </a:extLst>
          </p:cNvPr>
          <p:cNvSpPr txBox="1"/>
          <p:nvPr/>
        </p:nvSpPr>
        <p:spPr>
          <a:xfrm>
            <a:off x="5808649" y="4484062"/>
            <a:ext cx="2778325"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読み取り＋書き込み＋所有</a:t>
            </a:r>
            <a:r>
              <a:rPr kumimoji="1" lang="en-US" altLang="ja-JP" sz="1400" dirty="0">
                <a:latin typeface="Meiryo" panose="020B0604030504040204" pitchFamily="34" charset="-128"/>
                <a:ea typeface="Meiryo" panose="020B0604030504040204" pitchFamily="34" charset="-128"/>
              </a:rPr>
              <a:t>/</a:t>
            </a:r>
            <a:r>
              <a:rPr kumimoji="1" lang="ja-JP" altLang="en-US" sz="1400">
                <a:latin typeface="Meiryo" panose="020B0604030504040204" pitchFamily="34" charset="-128"/>
                <a:ea typeface="Meiryo" panose="020B0604030504040204" pitchFamily="34" charset="-128"/>
              </a:rPr>
              <a:t>参加</a:t>
            </a:r>
          </a:p>
        </p:txBody>
      </p:sp>
      <p:sp>
        <p:nvSpPr>
          <p:cNvPr id="75" name="テキスト ボックス 74">
            <a:extLst>
              <a:ext uri="{FF2B5EF4-FFF2-40B4-BE49-F238E27FC236}">
                <a16:creationId xmlns:a16="http://schemas.microsoft.com/office/drawing/2014/main" id="{44B10450-587F-B4A0-53BC-1924F552A02F}"/>
              </a:ext>
            </a:extLst>
          </p:cNvPr>
          <p:cNvSpPr txBox="1"/>
          <p:nvPr/>
        </p:nvSpPr>
        <p:spPr>
          <a:xfrm>
            <a:off x="6784898" y="3183759"/>
            <a:ext cx="902811" cy="430887"/>
          </a:xfrm>
          <a:prstGeom prst="rect">
            <a:avLst/>
          </a:prstGeom>
          <a:noFill/>
        </p:spPr>
        <p:txBody>
          <a:bodyPr wrap="none" rtlCol="0">
            <a:spAutoFit/>
          </a:bodyPr>
          <a:lstStyle/>
          <a:p>
            <a:pPr algn="ctr"/>
            <a:r>
              <a:rPr kumimoji="1" lang="ja-JP" altLang="en-US" sz="1400" b="1">
                <a:solidFill>
                  <a:schemeClr val="accent6">
                    <a:lumMod val="75000"/>
                  </a:schemeClr>
                </a:solidFill>
                <a:latin typeface="Meiryo" panose="020B0604030504040204" pitchFamily="34" charset="-128"/>
                <a:ea typeface="Meiryo" panose="020B0604030504040204" pitchFamily="34" charset="-128"/>
              </a:rPr>
              <a:t>非中心化</a:t>
            </a:r>
            <a:endParaRPr kumimoji="1" lang="en-US" altLang="ja-JP" sz="1400" b="1" dirty="0">
              <a:solidFill>
                <a:schemeClr val="accent6">
                  <a:lumMod val="75000"/>
                </a:schemeClr>
              </a:solidFill>
              <a:latin typeface="Meiryo" panose="020B0604030504040204" pitchFamily="34" charset="-128"/>
              <a:ea typeface="Meiryo" panose="020B0604030504040204" pitchFamily="34" charset="-128"/>
            </a:endParaRPr>
          </a:p>
          <a:p>
            <a:pPr algn="ctr"/>
            <a:r>
              <a:rPr lang="en-US" altLang="ja-JP" sz="800" b="1" dirty="0">
                <a:solidFill>
                  <a:schemeClr val="accent6">
                    <a:lumMod val="75000"/>
                  </a:schemeClr>
                </a:solidFill>
                <a:latin typeface="Meiryo" panose="020B0604030504040204" pitchFamily="34" charset="-128"/>
                <a:ea typeface="Meiryo" panose="020B0604030504040204" pitchFamily="34" charset="-128"/>
              </a:rPr>
              <a:t>Decentralize</a:t>
            </a:r>
            <a:endParaRPr kumimoji="1" lang="ja-JP" altLang="en-US" sz="800" b="1">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84523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701773-7D83-0848-9457-281AD9049017}"/>
              </a:ext>
            </a:extLst>
          </p:cNvPr>
          <p:cNvSpPr>
            <a:spLocks noGrp="1"/>
          </p:cNvSpPr>
          <p:nvPr>
            <p:ph type="title"/>
          </p:nvPr>
        </p:nvSpPr>
        <p:spPr/>
        <p:txBody>
          <a:bodyPr/>
          <a:lstStyle/>
          <a:p>
            <a:r>
              <a:rPr lang="en-US" altLang="ja-JP" dirty="0"/>
              <a:t>Web1.0</a:t>
            </a:r>
            <a:r>
              <a:rPr lang="ja-JP" altLang="en-US"/>
              <a:t>から</a:t>
            </a:r>
            <a:r>
              <a:rPr lang="en-US" altLang="ja-JP" dirty="0"/>
              <a:t>Web3</a:t>
            </a:r>
            <a:r>
              <a:rPr kumimoji="1" lang="ja-JP" altLang="en-US"/>
              <a:t>へ</a:t>
            </a:r>
          </a:p>
        </p:txBody>
      </p:sp>
      <p:sp>
        <p:nvSpPr>
          <p:cNvPr id="3" name="スライド番号プレースホルダー 2">
            <a:extLst>
              <a:ext uri="{FF2B5EF4-FFF2-40B4-BE49-F238E27FC236}">
                <a16:creationId xmlns:a16="http://schemas.microsoft.com/office/drawing/2014/main" id="{63A0641F-FDAE-2741-93EB-EBFBFE810FE8}"/>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211</a:t>
            </a:fld>
            <a:endParaRPr kumimoji="1" lang="ja-JP" altLang="en-US"/>
          </a:p>
        </p:txBody>
      </p:sp>
      <p:sp>
        <p:nvSpPr>
          <p:cNvPr id="60" name="正方形/長方形 59">
            <a:extLst>
              <a:ext uri="{FF2B5EF4-FFF2-40B4-BE49-F238E27FC236}">
                <a16:creationId xmlns:a16="http://schemas.microsoft.com/office/drawing/2014/main" id="{D8F35F53-CE58-C243-BD20-AA1B5AE3BFC6}"/>
              </a:ext>
            </a:extLst>
          </p:cNvPr>
          <p:cNvSpPr/>
          <p:nvPr/>
        </p:nvSpPr>
        <p:spPr>
          <a:xfrm>
            <a:off x="897218" y="1183366"/>
            <a:ext cx="2031325" cy="830997"/>
          </a:xfrm>
          <a:prstGeom prst="rect">
            <a:avLst/>
          </a:prstGeom>
        </p:spPr>
        <p:txBody>
          <a:bodyPr wrap="none">
            <a:spAutoFit/>
          </a:bodyPr>
          <a:lstStyle/>
          <a:p>
            <a:pPr algn="ctr"/>
            <a:r>
              <a:rPr lang="en-US" altLang="ja-JP" sz="3200" b="1" dirty="0">
                <a:latin typeface="Meiryo" panose="020B0604030504040204" pitchFamily="34" charset="-128"/>
                <a:ea typeface="Meiryo" panose="020B0604030504040204" pitchFamily="34" charset="-128"/>
                <a:cs typeface="Times New Roman" panose="02020603050405020304" pitchFamily="18" charset="0"/>
              </a:rPr>
              <a:t>Web1.0</a:t>
            </a:r>
            <a:endParaRPr lang="en-US" altLang="ja-JP" sz="3200" dirty="0">
              <a:latin typeface="Meiryo" panose="020B0604030504040204" pitchFamily="34" charset="-128"/>
              <a:ea typeface="Meiryo" panose="020B0604030504040204" pitchFamily="34" charset="-128"/>
              <a:cs typeface="Times New Roman" panose="02020603050405020304" pitchFamily="18" charset="0"/>
            </a:endParaRPr>
          </a:p>
          <a:p>
            <a:pPr algn="ctr"/>
            <a:r>
              <a:rPr lang="ja-JP" altLang="ja-JP" sz="1600">
                <a:latin typeface="Meiryo" panose="020B0604030504040204" pitchFamily="34" charset="-128"/>
                <a:ea typeface="Meiryo" panose="020B0604030504040204" pitchFamily="34" charset="-128"/>
                <a:cs typeface="Times New Roman" panose="02020603050405020304" pitchFamily="18" charset="0"/>
              </a:rPr>
              <a:t>一方向・一方通行型</a:t>
            </a:r>
            <a:endParaRPr lang="ja-JP" altLang="en-US" sz="1600">
              <a:latin typeface="Meiryo" panose="020B0604030504040204" pitchFamily="34" charset="-128"/>
              <a:ea typeface="Meiryo" panose="020B0604030504040204" pitchFamily="34" charset="-128"/>
            </a:endParaRPr>
          </a:p>
        </p:txBody>
      </p:sp>
      <p:sp>
        <p:nvSpPr>
          <p:cNvPr id="197" name="正方形/長方形 196">
            <a:extLst>
              <a:ext uri="{FF2B5EF4-FFF2-40B4-BE49-F238E27FC236}">
                <a16:creationId xmlns:a16="http://schemas.microsoft.com/office/drawing/2014/main" id="{AA52FC06-6AA6-FD41-B315-ADC547298BA6}"/>
              </a:ext>
            </a:extLst>
          </p:cNvPr>
          <p:cNvSpPr/>
          <p:nvPr/>
        </p:nvSpPr>
        <p:spPr>
          <a:xfrm>
            <a:off x="3668067" y="1183366"/>
            <a:ext cx="1820948" cy="830997"/>
          </a:xfrm>
          <a:prstGeom prst="rect">
            <a:avLst/>
          </a:prstGeom>
        </p:spPr>
        <p:txBody>
          <a:bodyPr wrap="none">
            <a:spAutoFit/>
          </a:bodyPr>
          <a:lstStyle/>
          <a:p>
            <a:pPr algn="ctr"/>
            <a:r>
              <a:rPr lang="en-US" altLang="ja-JP" sz="3200" b="1" dirty="0">
                <a:latin typeface="Meiryo" panose="020B0604030504040204" pitchFamily="34" charset="-128"/>
                <a:ea typeface="Meiryo" panose="020B0604030504040204" pitchFamily="34" charset="-128"/>
                <a:cs typeface="Times New Roman" panose="02020603050405020304" pitchFamily="18" charset="0"/>
              </a:rPr>
              <a:t>Web2.0</a:t>
            </a:r>
            <a:endParaRPr lang="en-US" altLang="ja-JP" sz="3200" dirty="0">
              <a:latin typeface="Meiryo" panose="020B0604030504040204" pitchFamily="34" charset="-128"/>
              <a:ea typeface="Meiryo" panose="020B0604030504040204" pitchFamily="34" charset="-128"/>
              <a:cs typeface="Times New Roman" panose="02020603050405020304" pitchFamily="18" charset="0"/>
            </a:endParaRPr>
          </a:p>
          <a:p>
            <a:pPr algn="ctr"/>
            <a:r>
              <a:rPr lang="ja-JP" altLang="en-US" sz="1600">
                <a:latin typeface="Meiryo" panose="020B0604030504040204" pitchFamily="34" charset="-128"/>
                <a:ea typeface="Meiryo" panose="020B0604030504040204" pitchFamily="34" charset="-128"/>
                <a:cs typeface="Times New Roman" panose="02020603050405020304" pitchFamily="18" charset="0"/>
              </a:rPr>
              <a:t>双方向・参加型</a:t>
            </a:r>
            <a:endParaRPr lang="ja-JP" altLang="en-US" sz="1600">
              <a:latin typeface="Meiryo" panose="020B0604030504040204" pitchFamily="34" charset="-128"/>
              <a:ea typeface="Meiryo" panose="020B0604030504040204" pitchFamily="34" charset="-128"/>
            </a:endParaRPr>
          </a:p>
        </p:txBody>
      </p:sp>
      <p:sp>
        <p:nvSpPr>
          <p:cNvPr id="198" name="正方形/長方形 197">
            <a:extLst>
              <a:ext uri="{FF2B5EF4-FFF2-40B4-BE49-F238E27FC236}">
                <a16:creationId xmlns:a16="http://schemas.microsoft.com/office/drawing/2014/main" id="{E62E48D8-D90F-2143-998A-4577519566C7}"/>
              </a:ext>
            </a:extLst>
          </p:cNvPr>
          <p:cNvSpPr/>
          <p:nvPr/>
        </p:nvSpPr>
        <p:spPr>
          <a:xfrm>
            <a:off x="6545298" y="1183366"/>
            <a:ext cx="1415772" cy="830997"/>
          </a:xfrm>
          <a:prstGeom prst="rect">
            <a:avLst/>
          </a:prstGeom>
        </p:spPr>
        <p:txBody>
          <a:bodyPr wrap="none">
            <a:spAutoFit/>
          </a:bodyPr>
          <a:lstStyle/>
          <a:p>
            <a:pPr algn="ctr"/>
            <a:r>
              <a:rPr lang="en-US" altLang="ja-JP" sz="3200" b="1" dirty="0">
                <a:latin typeface="Meiryo" panose="020B0604030504040204" pitchFamily="34" charset="-128"/>
                <a:ea typeface="Meiryo" panose="020B0604030504040204" pitchFamily="34" charset="-128"/>
                <a:cs typeface="Times New Roman" panose="02020603050405020304" pitchFamily="18" charset="0"/>
              </a:rPr>
              <a:t>Web3</a:t>
            </a:r>
            <a:endParaRPr lang="en-US" altLang="ja-JP" sz="3200" dirty="0">
              <a:latin typeface="Meiryo" panose="020B0604030504040204" pitchFamily="34" charset="-128"/>
              <a:ea typeface="Meiryo" panose="020B0604030504040204" pitchFamily="34" charset="-128"/>
              <a:cs typeface="Times New Roman" panose="02020603050405020304" pitchFamily="18" charset="0"/>
            </a:endParaRPr>
          </a:p>
          <a:p>
            <a:pPr algn="ctr"/>
            <a:r>
              <a:rPr lang="ja-JP" altLang="en-US" sz="1600">
                <a:latin typeface="Meiryo" panose="020B0604030504040204" pitchFamily="34" charset="-128"/>
                <a:ea typeface="Meiryo" panose="020B0604030504040204" pitchFamily="34" charset="-128"/>
                <a:cs typeface="Times New Roman" panose="02020603050405020304" pitchFamily="18" charset="0"/>
              </a:rPr>
              <a:t>自律・分散型</a:t>
            </a:r>
            <a:endParaRPr lang="ja-JP" altLang="en-US" sz="1600">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2CC48BB6-9C9F-784B-9053-3F30FBCA51B0}"/>
              </a:ext>
            </a:extLst>
          </p:cNvPr>
          <p:cNvSpPr txBox="1"/>
          <p:nvPr/>
        </p:nvSpPr>
        <p:spPr>
          <a:xfrm>
            <a:off x="765611" y="4826759"/>
            <a:ext cx="1217000" cy="369332"/>
          </a:xfrm>
          <a:prstGeom prst="rect">
            <a:avLst/>
          </a:prstGeom>
          <a:noFill/>
        </p:spPr>
        <p:txBody>
          <a:bodyPr wrap="none" rtlCol="0">
            <a:spAutoFit/>
          </a:bodyPr>
          <a:lstStyle/>
          <a:p>
            <a:r>
              <a:rPr kumimoji="1" lang="en-US" altLang="ja-JP" dirty="0">
                <a:latin typeface="Meiryo" panose="020B0604030504040204" pitchFamily="34" charset="-128"/>
                <a:ea typeface="Meiryo" panose="020B0604030504040204" pitchFamily="34" charset="-128"/>
              </a:rPr>
              <a:t>1990</a:t>
            </a:r>
            <a:r>
              <a:rPr kumimoji="1" lang="ja-JP" altLang="en-US">
                <a:latin typeface="Meiryo" panose="020B0604030504040204" pitchFamily="34" charset="-128"/>
                <a:ea typeface="Meiryo" panose="020B0604030504040204" pitchFamily="34" charset="-128"/>
              </a:rPr>
              <a:t>年</a:t>
            </a:r>
            <a:r>
              <a:rPr kumimoji="1" lang="en-US" altLang="ja-JP" dirty="0">
                <a:latin typeface="Meiryo" panose="020B0604030504040204" pitchFamily="34" charset="-128"/>
                <a:ea typeface="Meiryo" panose="020B0604030504040204" pitchFamily="34" charset="-128"/>
              </a:rPr>
              <a:t>〜</a:t>
            </a:r>
            <a:endParaRPr kumimoji="1" lang="ja-JP" altLang="en-US">
              <a:latin typeface="Meiryo" panose="020B0604030504040204" pitchFamily="34" charset="-128"/>
              <a:ea typeface="Meiryo" panose="020B0604030504040204" pitchFamily="34" charset="-128"/>
            </a:endParaRPr>
          </a:p>
        </p:txBody>
      </p:sp>
      <p:sp>
        <p:nvSpPr>
          <p:cNvPr id="199" name="テキスト ボックス 198">
            <a:extLst>
              <a:ext uri="{FF2B5EF4-FFF2-40B4-BE49-F238E27FC236}">
                <a16:creationId xmlns:a16="http://schemas.microsoft.com/office/drawing/2014/main" id="{E3562285-5B06-2749-AFE1-1DE0122464BF}"/>
              </a:ext>
            </a:extLst>
          </p:cNvPr>
          <p:cNvSpPr txBox="1"/>
          <p:nvPr/>
        </p:nvSpPr>
        <p:spPr>
          <a:xfrm>
            <a:off x="3390667" y="4828115"/>
            <a:ext cx="1217000" cy="369332"/>
          </a:xfrm>
          <a:prstGeom prst="rect">
            <a:avLst/>
          </a:prstGeom>
          <a:noFill/>
        </p:spPr>
        <p:txBody>
          <a:bodyPr wrap="none" rtlCol="0">
            <a:spAutoFit/>
          </a:bodyPr>
          <a:lstStyle/>
          <a:p>
            <a:r>
              <a:rPr lang="en-US" altLang="ja-JP" dirty="0">
                <a:latin typeface="Meiryo" panose="020B0604030504040204" pitchFamily="34" charset="-128"/>
                <a:ea typeface="Meiryo" panose="020B0604030504040204" pitchFamily="34" charset="-128"/>
              </a:rPr>
              <a:t>2004</a:t>
            </a:r>
            <a:r>
              <a:rPr kumimoji="1" lang="ja-JP" altLang="en-US">
                <a:latin typeface="Meiryo" panose="020B0604030504040204" pitchFamily="34" charset="-128"/>
                <a:ea typeface="Meiryo" panose="020B0604030504040204" pitchFamily="34" charset="-128"/>
              </a:rPr>
              <a:t>年</a:t>
            </a:r>
            <a:r>
              <a:rPr kumimoji="1" lang="en-US" altLang="ja-JP" dirty="0">
                <a:latin typeface="Meiryo" panose="020B0604030504040204" pitchFamily="34" charset="-128"/>
                <a:ea typeface="Meiryo" panose="020B0604030504040204" pitchFamily="34" charset="-128"/>
              </a:rPr>
              <a:t>〜</a:t>
            </a:r>
            <a:endParaRPr kumimoji="1" lang="ja-JP" altLang="en-US">
              <a:latin typeface="Meiryo" panose="020B0604030504040204" pitchFamily="34" charset="-128"/>
              <a:ea typeface="Meiryo" panose="020B0604030504040204" pitchFamily="34" charset="-128"/>
            </a:endParaRPr>
          </a:p>
        </p:txBody>
      </p:sp>
      <p:sp>
        <p:nvSpPr>
          <p:cNvPr id="200" name="テキスト ボックス 199">
            <a:extLst>
              <a:ext uri="{FF2B5EF4-FFF2-40B4-BE49-F238E27FC236}">
                <a16:creationId xmlns:a16="http://schemas.microsoft.com/office/drawing/2014/main" id="{EAD82695-1E1E-AB4F-97D4-B51B75233CB3}"/>
              </a:ext>
            </a:extLst>
          </p:cNvPr>
          <p:cNvSpPr txBox="1"/>
          <p:nvPr/>
        </p:nvSpPr>
        <p:spPr>
          <a:xfrm>
            <a:off x="6160674" y="4828115"/>
            <a:ext cx="1217000" cy="369332"/>
          </a:xfrm>
          <a:prstGeom prst="rect">
            <a:avLst/>
          </a:prstGeom>
          <a:noFill/>
        </p:spPr>
        <p:txBody>
          <a:bodyPr wrap="none" rtlCol="0">
            <a:spAutoFit/>
          </a:bodyPr>
          <a:lstStyle/>
          <a:p>
            <a:r>
              <a:rPr lang="en-US" altLang="ja-JP" dirty="0">
                <a:latin typeface="Meiryo" panose="020B0604030504040204" pitchFamily="34" charset="-128"/>
                <a:ea typeface="Meiryo" panose="020B0604030504040204" pitchFamily="34" charset="-128"/>
              </a:rPr>
              <a:t>2021</a:t>
            </a:r>
            <a:r>
              <a:rPr kumimoji="1" lang="ja-JP" altLang="en-US">
                <a:latin typeface="Meiryo" panose="020B0604030504040204" pitchFamily="34" charset="-128"/>
                <a:ea typeface="Meiryo" panose="020B0604030504040204" pitchFamily="34" charset="-128"/>
              </a:rPr>
              <a:t>年</a:t>
            </a:r>
            <a:r>
              <a:rPr kumimoji="1" lang="en-US" altLang="ja-JP" dirty="0">
                <a:latin typeface="Meiryo" panose="020B0604030504040204" pitchFamily="34" charset="-128"/>
                <a:ea typeface="Meiryo" panose="020B0604030504040204" pitchFamily="34" charset="-128"/>
              </a:rPr>
              <a:t>〜</a:t>
            </a:r>
            <a:endParaRPr kumimoji="1" lang="ja-JP" altLang="en-US">
              <a:latin typeface="Meiryo" panose="020B0604030504040204" pitchFamily="34" charset="-128"/>
              <a:ea typeface="Meiryo" panose="020B0604030504040204" pitchFamily="34" charset="-128"/>
            </a:endParaRPr>
          </a:p>
        </p:txBody>
      </p:sp>
      <p:sp>
        <p:nvSpPr>
          <p:cNvPr id="63" name="正方形/長方形 62">
            <a:extLst>
              <a:ext uri="{FF2B5EF4-FFF2-40B4-BE49-F238E27FC236}">
                <a16:creationId xmlns:a16="http://schemas.microsoft.com/office/drawing/2014/main" id="{B4F8C70F-76FB-C142-860B-EB35F274C2CF}"/>
              </a:ext>
            </a:extLst>
          </p:cNvPr>
          <p:cNvSpPr/>
          <p:nvPr/>
        </p:nvSpPr>
        <p:spPr>
          <a:xfrm>
            <a:off x="820371" y="5201740"/>
            <a:ext cx="2265729" cy="246221"/>
          </a:xfrm>
          <a:prstGeom prst="rect">
            <a:avLst/>
          </a:prstGeom>
        </p:spPr>
        <p:txBody>
          <a:bodyPr wrap="square">
            <a:spAutoFit/>
          </a:bodyPr>
          <a:lstStyle/>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企業主体で情報を発信</a:t>
            </a:r>
            <a:endParaRPr lang="en-US" altLang="ja-JP" sz="1000" kern="100" dirty="0">
              <a:latin typeface="Meiryo" panose="020B0604030504040204" pitchFamily="34" charset="-128"/>
              <a:ea typeface="Meiryo" panose="020B0604030504040204" pitchFamily="34" charset="-128"/>
              <a:cs typeface="Times New Roman" panose="02020603050405020304" pitchFamily="18" charset="0"/>
            </a:endParaRPr>
          </a:p>
        </p:txBody>
      </p:sp>
      <p:sp>
        <p:nvSpPr>
          <p:cNvPr id="201" name="正方形/長方形 200">
            <a:extLst>
              <a:ext uri="{FF2B5EF4-FFF2-40B4-BE49-F238E27FC236}">
                <a16:creationId xmlns:a16="http://schemas.microsoft.com/office/drawing/2014/main" id="{1F4A7D76-D69F-EE49-B5CA-D878696EC49C}"/>
              </a:ext>
            </a:extLst>
          </p:cNvPr>
          <p:cNvSpPr/>
          <p:nvPr/>
        </p:nvSpPr>
        <p:spPr>
          <a:xfrm>
            <a:off x="3423921" y="5201740"/>
            <a:ext cx="2396236" cy="246221"/>
          </a:xfrm>
          <a:prstGeom prst="rect">
            <a:avLst/>
          </a:prstGeom>
        </p:spPr>
        <p:txBody>
          <a:bodyPr wrap="square">
            <a:spAutoFit/>
          </a:bodyPr>
          <a:lstStyle/>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プラットフォーマー主体で仲介</a:t>
            </a:r>
            <a:endParaRPr lang="ja-JP" altLang="ja-JP" sz="1000" kern="100">
              <a:latin typeface="Meiryo" panose="020B0604030504040204" pitchFamily="34" charset="-128"/>
              <a:ea typeface="Meiryo" panose="020B0604030504040204" pitchFamily="34" charset="-128"/>
              <a:cs typeface="Times New Roman" panose="02020603050405020304" pitchFamily="18" charset="0"/>
            </a:endParaRPr>
          </a:p>
        </p:txBody>
      </p:sp>
      <p:sp>
        <p:nvSpPr>
          <p:cNvPr id="202" name="正方形/長方形 201">
            <a:extLst>
              <a:ext uri="{FF2B5EF4-FFF2-40B4-BE49-F238E27FC236}">
                <a16:creationId xmlns:a16="http://schemas.microsoft.com/office/drawing/2014/main" id="{92150A3B-42DC-C946-B314-B9FF233377EE}"/>
              </a:ext>
            </a:extLst>
          </p:cNvPr>
          <p:cNvSpPr/>
          <p:nvPr/>
        </p:nvSpPr>
        <p:spPr>
          <a:xfrm>
            <a:off x="6157979" y="5183628"/>
            <a:ext cx="2265729" cy="246221"/>
          </a:xfrm>
          <a:prstGeom prst="rect">
            <a:avLst/>
          </a:prstGeom>
        </p:spPr>
        <p:txBody>
          <a:bodyPr wrap="square">
            <a:spAutoFit/>
          </a:bodyPr>
          <a:lstStyle/>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個人主体で参加</a:t>
            </a:r>
            <a:endParaRPr lang="ja-JP" altLang="ja-JP" sz="1000" kern="100">
              <a:latin typeface="Meiryo" panose="020B0604030504040204" pitchFamily="34" charset="-128"/>
              <a:ea typeface="Meiryo" panose="020B0604030504040204" pitchFamily="34" charset="-128"/>
              <a:cs typeface="Times New Roman" panose="02020603050405020304" pitchFamily="18" charset="0"/>
            </a:endParaRPr>
          </a:p>
        </p:txBody>
      </p:sp>
      <p:sp>
        <p:nvSpPr>
          <p:cNvPr id="73" name="正方形/長方形 72">
            <a:extLst>
              <a:ext uri="{FF2B5EF4-FFF2-40B4-BE49-F238E27FC236}">
                <a16:creationId xmlns:a16="http://schemas.microsoft.com/office/drawing/2014/main" id="{DCF937AA-7FA0-C975-FD89-41C817CBE9D0}"/>
              </a:ext>
            </a:extLst>
          </p:cNvPr>
          <p:cNvSpPr/>
          <p:nvPr/>
        </p:nvSpPr>
        <p:spPr>
          <a:xfrm>
            <a:off x="3684172" y="3433279"/>
            <a:ext cx="1768286" cy="43671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BAEEB983-7C70-6A0D-49A6-E5B028AAB351}"/>
              </a:ext>
            </a:extLst>
          </p:cNvPr>
          <p:cNvSpPr/>
          <p:nvPr/>
        </p:nvSpPr>
        <p:spPr>
          <a:xfrm>
            <a:off x="3684172" y="2939272"/>
            <a:ext cx="1768286" cy="43671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DD0C75F0-A7C6-B4FE-4936-E5750A786E65}"/>
              </a:ext>
            </a:extLst>
          </p:cNvPr>
          <p:cNvSpPr/>
          <p:nvPr/>
        </p:nvSpPr>
        <p:spPr>
          <a:xfrm>
            <a:off x="3684172" y="2445265"/>
            <a:ext cx="1768286" cy="43671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テキスト ボックス 77">
            <a:extLst>
              <a:ext uri="{FF2B5EF4-FFF2-40B4-BE49-F238E27FC236}">
                <a16:creationId xmlns:a16="http://schemas.microsoft.com/office/drawing/2014/main" id="{F3052BF5-24DD-C00C-F120-52EB8F302404}"/>
              </a:ext>
            </a:extLst>
          </p:cNvPr>
          <p:cNvSpPr txBox="1"/>
          <p:nvPr/>
        </p:nvSpPr>
        <p:spPr>
          <a:xfrm>
            <a:off x="3847604" y="3495067"/>
            <a:ext cx="14414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インターネット</a:t>
            </a:r>
          </a:p>
        </p:txBody>
      </p:sp>
      <p:sp>
        <p:nvSpPr>
          <p:cNvPr id="79" name="テキスト ボックス 78">
            <a:extLst>
              <a:ext uri="{FF2B5EF4-FFF2-40B4-BE49-F238E27FC236}">
                <a16:creationId xmlns:a16="http://schemas.microsoft.com/office/drawing/2014/main" id="{EB886E2F-EBBD-EF26-BB25-9302750E4B8F}"/>
              </a:ext>
            </a:extLst>
          </p:cNvPr>
          <p:cNvSpPr txBox="1"/>
          <p:nvPr/>
        </p:nvSpPr>
        <p:spPr>
          <a:xfrm>
            <a:off x="3668067" y="3042804"/>
            <a:ext cx="1800493"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プラットフォーマー</a:t>
            </a:r>
          </a:p>
        </p:txBody>
      </p:sp>
      <p:sp>
        <p:nvSpPr>
          <p:cNvPr id="80" name="テキスト ボックス 79">
            <a:extLst>
              <a:ext uri="{FF2B5EF4-FFF2-40B4-BE49-F238E27FC236}">
                <a16:creationId xmlns:a16="http://schemas.microsoft.com/office/drawing/2014/main" id="{2DC8C859-9F26-99C5-528C-A8E04CDAD6FE}"/>
              </a:ext>
            </a:extLst>
          </p:cNvPr>
          <p:cNvSpPr txBox="1"/>
          <p:nvPr/>
        </p:nvSpPr>
        <p:spPr>
          <a:xfrm>
            <a:off x="3706149" y="2530764"/>
            <a:ext cx="1736373" cy="261610"/>
          </a:xfrm>
          <a:prstGeom prst="rect">
            <a:avLst/>
          </a:prstGeom>
          <a:noFill/>
        </p:spPr>
        <p:txBody>
          <a:bodyPr wrap="none" rtlCol="0">
            <a:spAutoFit/>
          </a:bodyPr>
          <a:lstStyle/>
          <a:p>
            <a:pPr algn="ctr"/>
            <a:r>
              <a:rPr kumimoji="1" lang="ja-JP" altLang="en-US" sz="1100">
                <a:solidFill>
                  <a:schemeClr val="bg1"/>
                </a:solidFill>
                <a:latin typeface="Meiryo" panose="020B0604030504040204" pitchFamily="34" charset="-128"/>
                <a:ea typeface="Meiryo" panose="020B0604030504040204" pitchFamily="34" charset="-128"/>
              </a:rPr>
              <a:t>ビジネス</a:t>
            </a:r>
            <a:r>
              <a:rPr lang="ja-JP" altLang="en-US" sz="1100">
                <a:solidFill>
                  <a:schemeClr val="bg1"/>
                </a:solidFill>
                <a:latin typeface="Meiryo" panose="020B0604030504040204" pitchFamily="34" charset="-128"/>
                <a:ea typeface="Meiryo" panose="020B0604030504040204" pitchFamily="34" charset="-128"/>
              </a:rPr>
              <a:t>／コミュニティ</a:t>
            </a:r>
            <a:endParaRPr kumimoji="1" lang="ja-JP" altLang="en-US" sz="1100">
              <a:solidFill>
                <a:schemeClr val="bg1"/>
              </a:solidFill>
              <a:latin typeface="Meiryo" panose="020B0604030504040204" pitchFamily="34" charset="-128"/>
              <a:ea typeface="Meiryo" panose="020B0604030504040204" pitchFamily="34" charset="-128"/>
            </a:endParaRPr>
          </a:p>
        </p:txBody>
      </p:sp>
      <p:sp>
        <p:nvSpPr>
          <p:cNvPr id="82" name="正方形/長方形 81">
            <a:extLst>
              <a:ext uri="{FF2B5EF4-FFF2-40B4-BE49-F238E27FC236}">
                <a16:creationId xmlns:a16="http://schemas.microsoft.com/office/drawing/2014/main" id="{A92248D0-8AF4-1018-3D9A-172B39AFAA51}"/>
              </a:ext>
            </a:extLst>
          </p:cNvPr>
          <p:cNvSpPr/>
          <p:nvPr/>
        </p:nvSpPr>
        <p:spPr>
          <a:xfrm>
            <a:off x="6369041" y="3433278"/>
            <a:ext cx="1768286" cy="43671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5B2FF950-9046-13B6-8276-D074AB284093}"/>
              </a:ext>
            </a:extLst>
          </p:cNvPr>
          <p:cNvSpPr/>
          <p:nvPr/>
        </p:nvSpPr>
        <p:spPr>
          <a:xfrm>
            <a:off x="6369041" y="2939271"/>
            <a:ext cx="1768286" cy="4367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a:extLst>
              <a:ext uri="{FF2B5EF4-FFF2-40B4-BE49-F238E27FC236}">
                <a16:creationId xmlns:a16="http://schemas.microsoft.com/office/drawing/2014/main" id="{ECF1FAC7-BDCB-F6D7-7F25-8713593E9A38}"/>
              </a:ext>
            </a:extLst>
          </p:cNvPr>
          <p:cNvSpPr/>
          <p:nvPr/>
        </p:nvSpPr>
        <p:spPr>
          <a:xfrm>
            <a:off x="6369041" y="2445264"/>
            <a:ext cx="1768286" cy="43671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テキスト ボックス 84">
            <a:extLst>
              <a:ext uri="{FF2B5EF4-FFF2-40B4-BE49-F238E27FC236}">
                <a16:creationId xmlns:a16="http://schemas.microsoft.com/office/drawing/2014/main" id="{7C46DF7C-D60D-EE14-D196-DA74B02245B8}"/>
              </a:ext>
            </a:extLst>
          </p:cNvPr>
          <p:cNvSpPr txBox="1"/>
          <p:nvPr/>
        </p:nvSpPr>
        <p:spPr>
          <a:xfrm>
            <a:off x="6532473" y="3495066"/>
            <a:ext cx="14414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インターネット</a:t>
            </a:r>
          </a:p>
        </p:txBody>
      </p:sp>
      <p:sp>
        <p:nvSpPr>
          <p:cNvPr id="86" name="テキスト ボックス 85">
            <a:extLst>
              <a:ext uri="{FF2B5EF4-FFF2-40B4-BE49-F238E27FC236}">
                <a16:creationId xmlns:a16="http://schemas.microsoft.com/office/drawing/2014/main" id="{83C92847-1094-A6AA-6B4C-B8601C3AC919}"/>
              </a:ext>
            </a:extLst>
          </p:cNvPr>
          <p:cNvSpPr txBox="1"/>
          <p:nvPr/>
        </p:nvSpPr>
        <p:spPr>
          <a:xfrm>
            <a:off x="6442705" y="3042803"/>
            <a:ext cx="1620957"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ブロックチェーン</a:t>
            </a:r>
          </a:p>
        </p:txBody>
      </p:sp>
      <p:sp>
        <p:nvSpPr>
          <p:cNvPr id="89" name="正方形/長方形 88">
            <a:extLst>
              <a:ext uri="{FF2B5EF4-FFF2-40B4-BE49-F238E27FC236}">
                <a16:creationId xmlns:a16="http://schemas.microsoft.com/office/drawing/2014/main" id="{648E46F8-03A1-0F18-3613-33464EDDA740}"/>
              </a:ext>
            </a:extLst>
          </p:cNvPr>
          <p:cNvSpPr/>
          <p:nvPr/>
        </p:nvSpPr>
        <p:spPr>
          <a:xfrm>
            <a:off x="1022778" y="3433277"/>
            <a:ext cx="1768286" cy="43671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正方形/長方形 90">
            <a:extLst>
              <a:ext uri="{FF2B5EF4-FFF2-40B4-BE49-F238E27FC236}">
                <a16:creationId xmlns:a16="http://schemas.microsoft.com/office/drawing/2014/main" id="{EC4B13E6-7DE8-7917-E685-C34D5DCFAF95}"/>
              </a:ext>
            </a:extLst>
          </p:cNvPr>
          <p:cNvSpPr/>
          <p:nvPr/>
        </p:nvSpPr>
        <p:spPr>
          <a:xfrm>
            <a:off x="1022778" y="2445263"/>
            <a:ext cx="1768286" cy="930727"/>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テキスト ボックス 91">
            <a:extLst>
              <a:ext uri="{FF2B5EF4-FFF2-40B4-BE49-F238E27FC236}">
                <a16:creationId xmlns:a16="http://schemas.microsoft.com/office/drawing/2014/main" id="{F828BB85-510D-A57A-E0EC-143B264C5B10}"/>
              </a:ext>
            </a:extLst>
          </p:cNvPr>
          <p:cNvSpPr txBox="1"/>
          <p:nvPr/>
        </p:nvSpPr>
        <p:spPr>
          <a:xfrm>
            <a:off x="1186210" y="3495065"/>
            <a:ext cx="14414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インターネット</a:t>
            </a:r>
          </a:p>
        </p:txBody>
      </p:sp>
      <p:grpSp>
        <p:nvGrpSpPr>
          <p:cNvPr id="95" name="図形グループ 83">
            <a:extLst>
              <a:ext uri="{FF2B5EF4-FFF2-40B4-BE49-F238E27FC236}">
                <a16:creationId xmlns:a16="http://schemas.microsoft.com/office/drawing/2014/main" id="{9823CC88-A0C7-62B1-36BF-46306BF76B46}"/>
              </a:ext>
            </a:extLst>
          </p:cNvPr>
          <p:cNvGrpSpPr/>
          <p:nvPr/>
        </p:nvGrpSpPr>
        <p:grpSpPr>
          <a:xfrm>
            <a:off x="4755807" y="4330608"/>
            <a:ext cx="98545" cy="217869"/>
            <a:chOff x="1946324" y="4125162"/>
            <a:chExt cx="969964" cy="2007872"/>
          </a:xfrm>
        </p:grpSpPr>
        <p:sp>
          <p:nvSpPr>
            <p:cNvPr id="96" name="円/楕円 95">
              <a:extLst>
                <a:ext uri="{FF2B5EF4-FFF2-40B4-BE49-F238E27FC236}">
                  <a16:creationId xmlns:a16="http://schemas.microsoft.com/office/drawing/2014/main" id="{F22F4E94-1CFE-304E-6963-1DCB2D5CABB1}"/>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フローチャート: 論理積ゲート 96">
              <a:extLst>
                <a:ext uri="{FF2B5EF4-FFF2-40B4-BE49-F238E27FC236}">
                  <a16:creationId xmlns:a16="http://schemas.microsoft.com/office/drawing/2014/main" id="{E3FFC41F-44A4-4850-4E88-6DC27D63E88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98" name="図 97">
            <a:extLst>
              <a:ext uri="{FF2B5EF4-FFF2-40B4-BE49-F238E27FC236}">
                <a16:creationId xmlns:a16="http://schemas.microsoft.com/office/drawing/2014/main" id="{1E2DD9C4-9282-CC98-BDDE-A4E61EF8BE1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07538" y="4073925"/>
            <a:ext cx="436719" cy="436719"/>
          </a:xfrm>
          <a:prstGeom prst="rect">
            <a:avLst/>
          </a:prstGeom>
          <a:effectLst>
            <a:outerShdw blurRad="50800" dist="38100" dir="2700000" algn="tl" rotWithShape="0">
              <a:prstClr val="black">
                <a:alpha val="40000"/>
              </a:prstClr>
            </a:outerShdw>
          </a:effectLst>
        </p:spPr>
      </p:pic>
      <p:pic>
        <p:nvPicPr>
          <p:cNvPr id="99" name="図 98">
            <a:extLst>
              <a:ext uri="{FF2B5EF4-FFF2-40B4-BE49-F238E27FC236}">
                <a16:creationId xmlns:a16="http://schemas.microsoft.com/office/drawing/2014/main" id="{A19CA0D2-5657-DCF4-DE41-380BE7A8B8E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14923" y="3816172"/>
            <a:ext cx="999805" cy="999805"/>
          </a:xfrm>
          <a:prstGeom prst="rect">
            <a:avLst/>
          </a:prstGeom>
          <a:effectLst>
            <a:outerShdw blurRad="50800" dist="38100" dir="2700000" algn="tl" rotWithShape="0">
              <a:prstClr val="black">
                <a:alpha val="40000"/>
              </a:prstClr>
            </a:outerShdw>
          </a:effectLst>
        </p:spPr>
      </p:pic>
      <p:pic>
        <p:nvPicPr>
          <p:cNvPr id="100" name="図 99">
            <a:extLst>
              <a:ext uri="{FF2B5EF4-FFF2-40B4-BE49-F238E27FC236}">
                <a16:creationId xmlns:a16="http://schemas.microsoft.com/office/drawing/2014/main" id="{632C2413-3DB7-ACDB-B990-0BC3A72E071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58027" y="4073432"/>
            <a:ext cx="436719" cy="436719"/>
          </a:xfrm>
          <a:prstGeom prst="rect">
            <a:avLst/>
          </a:prstGeom>
          <a:effectLst>
            <a:outerShdw blurRad="50800" dist="38100" dir="2700000" algn="tl" rotWithShape="0">
              <a:prstClr val="black">
                <a:alpha val="40000"/>
              </a:prstClr>
            </a:outerShdw>
          </a:effectLst>
        </p:spPr>
      </p:pic>
      <p:pic>
        <p:nvPicPr>
          <p:cNvPr id="101" name="図 100">
            <a:extLst>
              <a:ext uri="{FF2B5EF4-FFF2-40B4-BE49-F238E27FC236}">
                <a16:creationId xmlns:a16="http://schemas.microsoft.com/office/drawing/2014/main" id="{7FF3937F-E21D-E8C5-9C2B-C86184F282C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08515" y="4073924"/>
            <a:ext cx="436719" cy="436719"/>
          </a:xfrm>
          <a:prstGeom prst="rect">
            <a:avLst/>
          </a:prstGeom>
          <a:effectLst>
            <a:outerShdw blurRad="50800" dist="38100" dir="2700000" algn="tl" rotWithShape="0">
              <a:prstClr val="black">
                <a:alpha val="40000"/>
              </a:prstClr>
            </a:outerShdw>
          </a:effectLst>
        </p:spPr>
      </p:pic>
      <p:pic>
        <p:nvPicPr>
          <p:cNvPr id="102" name="図 101">
            <a:extLst>
              <a:ext uri="{FF2B5EF4-FFF2-40B4-BE49-F238E27FC236}">
                <a16:creationId xmlns:a16="http://schemas.microsoft.com/office/drawing/2014/main" id="{CD3E725E-E69A-EC1A-06BE-843D4289F92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53588" y="4073431"/>
            <a:ext cx="436719" cy="436719"/>
          </a:xfrm>
          <a:prstGeom prst="rect">
            <a:avLst/>
          </a:prstGeom>
          <a:effectLst>
            <a:outerShdw blurRad="50800" dist="38100" dir="2700000" algn="tl" rotWithShape="0">
              <a:prstClr val="black">
                <a:alpha val="40000"/>
              </a:prstClr>
            </a:outerShdw>
          </a:effectLst>
        </p:spPr>
      </p:pic>
      <p:pic>
        <p:nvPicPr>
          <p:cNvPr id="103" name="図 102">
            <a:extLst>
              <a:ext uri="{FF2B5EF4-FFF2-40B4-BE49-F238E27FC236}">
                <a16:creationId xmlns:a16="http://schemas.microsoft.com/office/drawing/2014/main" id="{A9854ACF-D180-F86C-3C18-629E294B25B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04076" y="4073431"/>
            <a:ext cx="436719" cy="436719"/>
          </a:xfrm>
          <a:prstGeom prst="rect">
            <a:avLst/>
          </a:prstGeom>
          <a:effectLst>
            <a:outerShdw blurRad="50800" dist="38100" dir="2700000" algn="tl" rotWithShape="0">
              <a:prstClr val="black">
                <a:alpha val="40000"/>
              </a:prstClr>
            </a:outerShdw>
          </a:effectLst>
        </p:spPr>
      </p:pic>
      <p:grpSp>
        <p:nvGrpSpPr>
          <p:cNvPr id="104" name="図形グループ 83">
            <a:extLst>
              <a:ext uri="{FF2B5EF4-FFF2-40B4-BE49-F238E27FC236}">
                <a16:creationId xmlns:a16="http://schemas.microsoft.com/office/drawing/2014/main" id="{D3A8DA49-3584-D302-4E59-5AAAFEECBC1D}"/>
              </a:ext>
            </a:extLst>
          </p:cNvPr>
          <p:cNvGrpSpPr/>
          <p:nvPr/>
        </p:nvGrpSpPr>
        <p:grpSpPr>
          <a:xfrm>
            <a:off x="4929175" y="4330608"/>
            <a:ext cx="98545" cy="217869"/>
            <a:chOff x="1946324" y="4125162"/>
            <a:chExt cx="969964" cy="2007872"/>
          </a:xfrm>
        </p:grpSpPr>
        <p:sp>
          <p:nvSpPr>
            <p:cNvPr id="105" name="円/楕円 104">
              <a:extLst>
                <a:ext uri="{FF2B5EF4-FFF2-40B4-BE49-F238E27FC236}">
                  <a16:creationId xmlns:a16="http://schemas.microsoft.com/office/drawing/2014/main" id="{0DE76781-71F1-D3C3-27A3-4E85C9F9EDB2}"/>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フローチャート: 論理積ゲート 105">
              <a:extLst>
                <a:ext uri="{FF2B5EF4-FFF2-40B4-BE49-F238E27FC236}">
                  <a16:creationId xmlns:a16="http://schemas.microsoft.com/office/drawing/2014/main" id="{BCF9D4C3-83C2-E834-D1AA-50234CF32D4A}"/>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7" name="図形グループ 83">
            <a:extLst>
              <a:ext uri="{FF2B5EF4-FFF2-40B4-BE49-F238E27FC236}">
                <a16:creationId xmlns:a16="http://schemas.microsoft.com/office/drawing/2014/main" id="{A02275C8-C884-4D5E-5312-E4DFCECCCCE2}"/>
              </a:ext>
            </a:extLst>
          </p:cNvPr>
          <p:cNvGrpSpPr/>
          <p:nvPr/>
        </p:nvGrpSpPr>
        <p:grpSpPr>
          <a:xfrm>
            <a:off x="5102543" y="4330609"/>
            <a:ext cx="98545" cy="217869"/>
            <a:chOff x="1946324" y="4125162"/>
            <a:chExt cx="969964" cy="2007872"/>
          </a:xfrm>
        </p:grpSpPr>
        <p:sp>
          <p:nvSpPr>
            <p:cNvPr id="108" name="円/楕円 107">
              <a:extLst>
                <a:ext uri="{FF2B5EF4-FFF2-40B4-BE49-F238E27FC236}">
                  <a16:creationId xmlns:a16="http://schemas.microsoft.com/office/drawing/2014/main" id="{978B743C-18A5-940D-6A49-64E77DF8AB9D}"/>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フローチャート: 論理積ゲート 108">
              <a:extLst>
                <a:ext uri="{FF2B5EF4-FFF2-40B4-BE49-F238E27FC236}">
                  <a16:creationId xmlns:a16="http://schemas.microsoft.com/office/drawing/2014/main" id="{E7324D11-FC2A-7D1E-7250-B0597D30D84A}"/>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0" name="図形グループ 83">
            <a:extLst>
              <a:ext uri="{FF2B5EF4-FFF2-40B4-BE49-F238E27FC236}">
                <a16:creationId xmlns:a16="http://schemas.microsoft.com/office/drawing/2014/main" id="{66B22676-355C-47F9-03A6-A7B225F64CAD}"/>
              </a:ext>
            </a:extLst>
          </p:cNvPr>
          <p:cNvGrpSpPr/>
          <p:nvPr/>
        </p:nvGrpSpPr>
        <p:grpSpPr>
          <a:xfrm>
            <a:off x="4755807" y="4086041"/>
            <a:ext cx="98545" cy="217869"/>
            <a:chOff x="1946324" y="4125162"/>
            <a:chExt cx="969964" cy="2007872"/>
          </a:xfrm>
        </p:grpSpPr>
        <p:sp>
          <p:nvSpPr>
            <p:cNvPr id="111" name="円/楕円 110">
              <a:extLst>
                <a:ext uri="{FF2B5EF4-FFF2-40B4-BE49-F238E27FC236}">
                  <a16:creationId xmlns:a16="http://schemas.microsoft.com/office/drawing/2014/main" id="{2734DA1F-9555-9148-FF66-48A53218E7E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フローチャート: 論理積ゲート 111">
              <a:extLst>
                <a:ext uri="{FF2B5EF4-FFF2-40B4-BE49-F238E27FC236}">
                  <a16:creationId xmlns:a16="http://schemas.microsoft.com/office/drawing/2014/main" id="{F28A64C4-13EC-971A-A42C-AAB1784713C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3" name="図形グループ 83">
            <a:extLst>
              <a:ext uri="{FF2B5EF4-FFF2-40B4-BE49-F238E27FC236}">
                <a16:creationId xmlns:a16="http://schemas.microsoft.com/office/drawing/2014/main" id="{218FBC6E-56C7-E52A-20AA-F9D578DF3535}"/>
              </a:ext>
            </a:extLst>
          </p:cNvPr>
          <p:cNvGrpSpPr/>
          <p:nvPr/>
        </p:nvGrpSpPr>
        <p:grpSpPr>
          <a:xfrm>
            <a:off x="4929175" y="4086041"/>
            <a:ext cx="98545" cy="217869"/>
            <a:chOff x="1946324" y="4125162"/>
            <a:chExt cx="969964" cy="2007872"/>
          </a:xfrm>
        </p:grpSpPr>
        <p:sp>
          <p:nvSpPr>
            <p:cNvPr id="114" name="円/楕円 113">
              <a:extLst>
                <a:ext uri="{FF2B5EF4-FFF2-40B4-BE49-F238E27FC236}">
                  <a16:creationId xmlns:a16="http://schemas.microsoft.com/office/drawing/2014/main" id="{6F8BFE2E-5D64-7884-B562-27DDF76178E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フローチャート: 論理積ゲート 114">
              <a:extLst>
                <a:ext uri="{FF2B5EF4-FFF2-40B4-BE49-F238E27FC236}">
                  <a16:creationId xmlns:a16="http://schemas.microsoft.com/office/drawing/2014/main" id="{641AB03E-4DF3-41D4-C26B-DB47FC3087DE}"/>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6" name="図形グループ 83">
            <a:extLst>
              <a:ext uri="{FF2B5EF4-FFF2-40B4-BE49-F238E27FC236}">
                <a16:creationId xmlns:a16="http://schemas.microsoft.com/office/drawing/2014/main" id="{9211B1E1-C652-BB2E-4C51-9C0A68BA17CF}"/>
              </a:ext>
            </a:extLst>
          </p:cNvPr>
          <p:cNvGrpSpPr/>
          <p:nvPr/>
        </p:nvGrpSpPr>
        <p:grpSpPr>
          <a:xfrm>
            <a:off x="5102543" y="4086042"/>
            <a:ext cx="98545" cy="217869"/>
            <a:chOff x="1946324" y="4125162"/>
            <a:chExt cx="969964" cy="2007872"/>
          </a:xfrm>
        </p:grpSpPr>
        <p:sp>
          <p:nvSpPr>
            <p:cNvPr id="117" name="円/楕円 116">
              <a:extLst>
                <a:ext uri="{FF2B5EF4-FFF2-40B4-BE49-F238E27FC236}">
                  <a16:creationId xmlns:a16="http://schemas.microsoft.com/office/drawing/2014/main" id="{D6DE4E5C-5991-CFEE-D31B-7B46A013A2E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フローチャート: 論理積ゲート 117">
              <a:extLst>
                <a:ext uri="{FF2B5EF4-FFF2-40B4-BE49-F238E27FC236}">
                  <a16:creationId xmlns:a16="http://schemas.microsoft.com/office/drawing/2014/main" id="{26FA2F99-BCD9-210A-6DB0-5DE7314402F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4" name="図形グループ 83">
            <a:extLst>
              <a:ext uri="{FF2B5EF4-FFF2-40B4-BE49-F238E27FC236}">
                <a16:creationId xmlns:a16="http://schemas.microsoft.com/office/drawing/2014/main" id="{CC7893E0-B077-7982-0EC0-89503DD9C94E}"/>
              </a:ext>
            </a:extLst>
          </p:cNvPr>
          <p:cNvGrpSpPr/>
          <p:nvPr/>
        </p:nvGrpSpPr>
        <p:grpSpPr>
          <a:xfrm>
            <a:off x="6434059" y="4117285"/>
            <a:ext cx="236701" cy="470020"/>
            <a:chOff x="1946324" y="4125162"/>
            <a:chExt cx="969964" cy="2007872"/>
          </a:xfrm>
        </p:grpSpPr>
        <p:sp>
          <p:nvSpPr>
            <p:cNvPr id="135" name="円/楕円 134">
              <a:extLst>
                <a:ext uri="{FF2B5EF4-FFF2-40B4-BE49-F238E27FC236}">
                  <a16:creationId xmlns:a16="http://schemas.microsoft.com/office/drawing/2014/main" id="{4B1EA3A2-A7EE-3E62-C4C9-6087CE9097D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フローチャート: 論理積ゲート 135">
              <a:extLst>
                <a:ext uri="{FF2B5EF4-FFF2-40B4-BE49-F238E27FC236}">
                  <a16:creationId xmlns:a16="http://schemas.microsoft.com/office/drawing/2014/main" id="{A2051D19-B0C3-1912-06D5-AD99D74F686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7" name="図形グループ 83">
            <a:extLst>
              <a:ext uri="{FF2B5EF4-FFF2-40B4-BE49-F238E27FC236}">
                <a16:creationId xmlns:a16="http://schemas.microsoft.com/office/drawing/2014/main" id="{0BE12D34-047B-6D46-D47B-FD3F304B6256}"/>
              </a:ext>
            </a:extLst>
          </p:cNvPr>
          <p:cNvGrpSpPr/>
          <p:nvPr/>
        </p:nvGrpSpPr>
        <p:grpSpPr>
          <a:xfrm>
            <a:off x="6698219" y="4123255"/>
            <a:ext cx="236701" cy="470020"/>
            <a:chOff x="1946324" y="4125162"/>
            <a:chExt cx="969964" cy="2007872"/>
          </a:xfrm>
        </p:grpSpPr>
        <p:sp>
          <p:nvSpPr>
            <p:cNvPr id="138" name="円/楕円 137">
              <a:extLst>
                <a:ext uri="{FF2B5EF4-FFF2-40B4-BE49-F238E27FC236}">
                  <a16:creationId xmlns:a16="http://schemas.microsoft.com/office/drawing/2014/main" id="{75784105-4CCF-8EA2-4987-6C3A3D6C6F5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フローチャート: 論理積ゲート 138">
              <a:extLst>
                <a:ext uri="{FF2B5EF4-FFF2-40B4-BE49-F238E27FC236}">
                  <a16:creationId xmlns:a16="http://schemas.microsoft.com/office/drawing/2014/main" id="{22D5AC10-2E6A-3229-52F0-36E0F378ACD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0" name="図形グループ 83">
            <a:extLst>
              <a:ext uri="{FF2B5EF4-FFF2-40B4-BE49-F238E27FC236}">
                <a16:creationId xmlns:a16="http://schemas.microsoft.com/office/drawing/2014/main" id="{B784068E-9B1E-DE57-A9BD-549D91818542}"/>
              </a:ext>
            </a:extLst>
          </p:cNvPr>
          <p:cNvGrpSpPr/>
          <p:nvPr/>
        </p:nvGrpSpPr>
        <p:grpSpPr>
          <a:xfrm>
            <a:off x="6962379" y="4121813"/>
            <a:ext cx="236701" cy="470020"/>
            <a:chOff x="1946324" y="4125162"/>
            <a:chExt cx="969964" cy="2007872"/>
          </a:xfrm>
        </p:grpSpPr>
        <p:sp>
          <p:nvSpPr>
            <p:cNvPr id="141" name="円/楕円 140">
              <a:extLst>
                <a:ext uri="{FF2B5EF4-FFF2-40B4-BE49-F238E27FC236}">
                  <a16:creationId xmlns:a16="http://schemas.microsoft.com/office/drawing/2014/main" id="{EEA93BB4-6B4A-1CB6-2FD8-0A8DFAFE15D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フローチャート: 論理積ゲート 141">
              <a:extLst>
                <a:ext uri="{FF2B5EF4-FFF2-40B4-BE49-F238E27FC236}">
                  <a16:creationId xmlns:a16="http://schemas.microsoft.com/office/drawing/2014/main" id="{CBAD2347-E63A-3A8F-0DFA-4209BC3B50F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3" name="図形グループ 83">
            <a:extLst>
              <a:ext uri="{FF2B5EF4-FFF2-40B4-BE49-F238E27FC236}">
                <a16:creationId xmlns:a16="http://schemas.microsoft.com/office/drawing/2014/main" id="{F0F8E04C-F43B-0270-192D-FB07466EB531}"/>
              </a:ext>
            </a:extLst>
          </p:cNvPr>
          <p:cNvGrpSpPr/>
          <p:nvPr/>
        </p:nvGrpSpPr>
        <p:grpSpPr>
          <a:xfrm>
            <a:off x="7226539" y="4124120"/>
            <a:ext cx="236701" cy="470020"/>
            <a:chOff x="1946324" y="4125162"/>
            <a:chExt cx="969964" cy="2007872"/>
          </a:xfrm>
        </p:grpSpPr>
        <p:sp>
          <p:nvSpPr>
            <p:cNvPr id="144" name="円/楕円 143">
              <a:extLst>
                <a:ext uri="{FF2B5EF4-FFF2-40B4-BE49-F238E27FC236}">
                  <a16:creationId xmlns:a16="http://schemas.microsoft.com/office/drawing/2014/main" id="{B321F5FE-CA0D-B690-362F-8FD763802D7A}"/>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フローチャート: 論理積ゲート 144">
              <a:extLst>
                <a:ext uri="{FF2B5EF4-FFF2-40B4-BE49-F238E27FC236}">
                  <a16:creationId xmlns:a16="http://schemas.microsoft.com/office/drawing/2014/main" id="{BE5259C6-FCE3-6A7B-4765-42FB0274BD8D}"/>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6" name="図形グループ 83">
            <a:extLst>
              <a:ext uri="{FF2B5EF4-FFF2-40B4-BE49-F238E27FC236}">
                <a16:creationId xmlns:a16="http://schemas.microsoft.com/office/drawing/2014/main" id="{50B80533-E36B-E745-B289-11B2750AC9FC}"/>
              </a:ext>
            </a:extLst>
          </p:cNvPr>
          <p:cNvGrpSpPr/>
          <p:nvPr/>
        </p:nvGrpSpPr>
        <p:grpSpPr>
          <a:xfrm>
            <a:off x="7490699" y="4124120"/>
            <a:ext cx="236701" cy="470020"/>
            <a:chOff x="1946324" y="4125162"/>
            <a:chExt cx="969964" cy="2007872"/>
          </a:xfrm>
        </p:grpSpPr>
        <p:sp>
          <p:nvSpPr>
            <p:cNvPr id="147" name="円/楕円 146">
              <a:extLst>
                <a:ext uri="{FF2B5EF4-FFF2-40B4-BE49-F238E27FC236}">
                  <a16:creationId xmlns:a16="http://schemas.microsoft.com/office/drawing/2014/main" id="{3FEEC205-7ED0-3E33-3ACF-05B67B8268E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フローチャート: 論理積ゲート 147">
              <a:extLst>
                <a:ext uri="{FF2B5EF4-FFF2-40B4-BE49-F238E27FC236}">
                  <a16:creationId xmlns:a16="http://schemas.microsoft.com/office/drawing/2014/main" id="{DDA74EC0-75C0-FCF3-1789-DF05ED846AA8}"/>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9" name="図形グループ 83">
            <a:extLst>
              <a:ext uri="{FF2B5EF4-FFF2-40B4-BE49-F238E27FC236}">
                <a16:creationId xmlns:a16="http://schemas.microsoft.com/office/drawing/2014/main" id="{A100862F-E42B-B2A0-2ABA-23DA12F8C45F}"/>
              </a:ext>
            </a:extLst>
          </p:cNvPr>
          <p:cNvGrpSpPr/>
          <p:nvPr/>
        </p:nvGrpSpPr>
        <p:grpSpPr>
          <a:xfrm>
            <a:off x="7754858" y="4129347"/>
            <a:ext cx="236701" cy="470020"/>
            <a:chOff x="1946324" y="4125162"/>
            <a:chExt cx="969964" cy="2007872"/>
          </a:xfrm>
        </p:grpSpPr>
        <p:sp>
          <p:nvSpPr>
            <p:cNvPr id="150" name="円/楕円 149">
              <a:extLst>
                <a:ext uri="{FF2B5EF4-FFF2-40B4-BE49-F238E27FC236}">
                  <a16:creationId xmlns:a16="http://schemas.microsoft.com/office/drawing/2014/main" id="{9FA27334-52D4-D2D9-581B-E697F16AE3B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フローチャート: 論理積ゲート 150">
              <a:extLst>
                <a:ext uri="{FF2B5EF4-FFF2-40B4-BE49-F238E27FC236}">
                  <a16:creationId xmlns:a16="http://schemas.microsoft.com/office/drawing/2014/main" id="{E9AA64F5-B3DC-A55A-9277-C9C9D93A140E}"/>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 name="正方形/長方形 6">
            <a:extLst>
              <a:ext uri="{FF2B5EF4-FFF2-40B4-BE49-F238E27FC236}">
                <a16:creationId xmlns:a16="http://schemas.microsoft.com/office/drawing/2014/main" id="{09530646-1AFA-FE65-19C2-D618A67B7D8B}"/>
              </a:ext>
            </a:extLst>
          </p:cNvPr>
          <p:cNvSpPr/>
          <p:nvPr/>
        </p:nvSpPr>
        <p:spPr>
          <a:xfrm>
            <a:off x="1347267" y="2792957"/>
            <a:ext cx="1107996" cy="369332"/>
          </a:xfrm>
          <a:prstGeom prst="rect">
            <a:avLst/>
          </a:prstGeom>
        </p:spPr>
        <p:txBody>
          <a:bodyPr wrap="none">
            <a:spAutoFit/>
          </a:bodyPr>
          <a:lstStyle/>
          <a:p>
            <a:pPr algn="ctr"/>
            <a:r>
              <a:rPr lang="ja-JP" altLang="en-US">
                <a:solidFill>
                  <a:schemeClr val="accent6">
                    <a:lumMod val="50000"/>
                  </a:schemeClr>
                </a:solidFill>
                <a:latin typeface="Meiryo" panose="020B0604030504040204" pitchFamily="34" charset="-128"/>
                <a:ea typeface="Meiryo" panose="020B0604030504040204" pitchFamily="34" charset="-128"/>
                <a:cs typeface="Times New Roman" panose="02020603050405020304" pitchFamily="18" charset="0"/>
              </a:rPr>
              <a:t>情報発信</a:t>
            </a:r>
            <a:endParaRPr lang="en-US" altLang="ja-JP" dirty="0">
              <a:solidFill>
                <a:schemeClr val="accent6">
                  <a:lumMod val="50000"/>
                </a:schemeClr>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52" name="正方形/長方形 151">
            <a:extLst>
              <a:ext uri="{FF2B5EF4-FFF2-40B4-BE49-F238E27FC236}">
                <a16:creationId xmlns:a16="http://schemas.microsoft.com/office/drawing/2014/main" id="{BF48B0E9-B698-9715-C196-442131C647F1}"/>
              </a:ext>
            </a:extLst>
          </p:cNvPr>
          <p:cNvSpPr/>
          <p:nvPr/>
        </p:nvSpPr>
        <p:spPr>
          <a:xfrm>
            <a:off x="820371" y="5512206"/>
            <a:ext cx="2265729" cy="369332"/>
          </a:xfrm>
          <a:prstGeom prst="rect">
            <a:avLst/>
          </a:prstGeom>
        </p:spPr>
        <p:txBody>
          <a:bodyPr wrap="square">
            <a:spAutoFit/>
          </a:bodyPr>
          <a:lstStyle/>
          <a:p>
            <a:pPr algn="just"/>
            <a:r>
              <a:rPr lang="en-US" altLang="ja-JP" sz="900" u="sng" kern="100" dirty="0">
                <a:latin typeface="Meiryo" panose="020B0604030504040204" pitchFamily="34" charset="-128"/>
                <a:ea typeface="Meiryo" panose="020B0604030504040204" pitchFamily="34" charset="-128"/>
                <a:cs typeface="Times New Roman" panose="02020603050405020304" pitchFamily="18" charset="0"/>
              </a:rPr>
              <a:t>Web</a:t>
            </a:r>
            <a:r>
              <a:rPr lang="ja-JP" altLang="en-US" sz="900" u="sng" kern="100">
                <a:latin typeface="Meiryo" panose="020B0604030504040204" pitchFamily="34" charset="-128"/>
                <a:ea typeface="Meiryo" panose="020B0604030504040204" pitchFamily="34" charset="-128"/>
                <a:cs typeface="Times New Roman" panose="02020603050405020304" pitchFamily="18" charset="0"/>
              </a:rPr>
              <a:t>、電子メール、</a:t>
            </a:r>
            <a:r>
              <a:rPr lang="en-US" altLang="ja-JP" sz="900" u="sng" kern="100" dirty="0">
                <a:latin typeface="Meiryo" panose="020B0604030504040204" pitchFamily="34" charset="-128"/>
                <a:ea typeface="Meiryo" panose="020B0604030504040204" pitchFamily="34" charset="-128"/>
                <a:cs typeface="Times New Roman" panose="02020603050405020304" pitchFamily="18" charset="0"/>
              </a:rPr>
              <a:t>PC </a:t>
            </a:r>
            <a:r>
              <a:rPr lang="ja-JP" altLang="en-US" sz="900" u="sng" kern="100">
                <a:latin typeface="Meiryo" panose="020B0604030504040204" pitchFamily="34" charset="-128"/>
                <a:ea typeface="Meiryo" panose="020B0604030504040204" pitchFamily="34" charset="-128"/>
                <a:cs typeface="Times New Roman" panose="02020603050405020304" pitchFamily="18" charset="0"/>
              </a:rPr>
              <a:t>など</a:t>
            </a:r>
            <a:endParaRPr lang="en-US" altLang="ja-JP" sz="900" u="sng" kern="100" dirty="0">
              <a:latin typeface="Meiryo" panose="020B0604030504040204" pitchFamily="34" charset="-128"/>
              <a:ea typeface="Meiryo" panose="020B0604030504040204" pitchFamily="34" charset="-128"/>
              <a:cs typeface="Times New Roman" panose="02020603050405020304" pitchFamily="18" charset="0"/>
            </a:endParaRPr>
          </a:p>
          <a:p>
            <a:pPr algn="just"/>
            <a:r>
              <a:rPr lang="ja-JP" altLang="en-US" sz="900" kern="100">
                <a:latin typeface="Meiryo" panose="020B0604030504040204" pitchFamily="34" charset="-128"/>
                <a:ea typeface="Meiryo" panose="020B0604030504040204" pitchFamily="34" charset="-128"/>
                <a:cs typeface="Times New Roman" panose="02020603050405020304" pitchFamily="18" charset="0"/>
              </a:rPr>
              <a:t>ホームページ、</a:t>
            </a:r>
            <a:r>
              <a:rPr lang="en-US" altLang="ja-JP" sz="900" kern="100" dirty="0">
                <a:latin typeface="Meiryo" panose="020B0604030504040204" pitchFamily="34" charset="-128"/>
                <a:ea typeface="Meiryo" panose="020B0604030504040204" pitchFamily="34" charset="-128"/>
                <a:cs typeface="Times New Roman" panose="02020603050405020304" pitchFamily="18" charset="0"/>
              </a:rPr>
              <a:t>DM </a:t>
            </a:r>
            <a:r>
              <a:rPr lang="ja-JP" altLang="en-US" sz="900" kern="100">
                <a:latin typeface="Meiryo" panose="020B0604030504040204" pitchFamily="34" charset="-128"/>
                <a:ea typeface="Meiryo" panose="020B0604030504040204" pitchFamily="34" charset="-128"/>
                <a:cs typeface="Times New Roman" panose="02020603050405020304" pitchFamily="18" charset="0"/>
              </a:rPr>
              <a:t>など</a:t>
            </a:r>
            <a:endParaRPr lang="en-US" altLang="ja-JP" sz="900" kern="100" dirty="0">
              <a:latin typeface="Meiryo" panose="020B0604030504040204" pitchFamily="34" charset="-128"/>
              <a:ea typeface="Meiryo" panose="020B0604030504040204" pitchFamily="34" charset="-128"/>
              <a:cs typeface="Times New Roman" panose="02020603050405020304" pitchFamily="18" charset="0"/>
            </a:endParaRPr>
          </a:p>
        </p:txBody>
      </p:sp>
      <p:sp>
        <p:nvSpPr>
          <p:cNvPr id="153" name="正方形/長方形 152">
            <a:extLst>
              <a:ext uri="{FF2B5EF4-FFF2-40B4-BE49-F238E27FC236}">
                <a16:creationId xmlns:a16="http://schemas.microsoft.com/office/drawing/2014/main" id="{FCE7CFF5-A60B-6C86-F9EF-78583606A88B}"/>
              </a:ext>
            </a:extLst>
          </p:cNvPr>
          <p:cNvSpPr/>
          <p:nvPr/>
        </p:nvSpPr>
        <p:spPr>
          <a:xfrm>
            <a:off x="3481884" y="5514724"/>
            <a:ext cx="2193314" cy="507831"/>
          </a:xfrm>
          <a:prstGeom prst="rect">
            <a:avLst/>
          </a:prstGeom>
        </p:spPr>
        <p:txBody>
          <a:bodyPr wrap="square">
            <a:spAutoFit/>
          </a:bodyPr>
          <a:lstStyle/>
          <a:p>
            <a:pPr algn="just"/>
            <a:r>
              <a:rPr lang="en-US" altLang="ja-JP" sz="900" u="sng" kern="100" dirty="0">
                <a:latin typeface="Meiryo" panose="020B0604030504040204" pitchFamily="34" charset="-128"/>
                <a:ea typeface="Meiryo" panose="020B0604030504040204" pitchFamily="34" charset="-128"/>
                <a:cs typeface="Times New Roman" panose="02020603050405020304" pitchFamily="18" charset="0"/>
              </a:rPr>
              <a:t>Web</a:t>
            </a:r>
            <a:r>
              <a:rPr lang="ja-JP" altLang="en-US" sz="900" u="sng" kern="100">
                <a:latin typeface="Meiryo" panose="020B0604030504040204" pitchFamily="34" charset="-128"/>
                <a:ea typeface="Meiryo" panose="020B0604030504040204" pitchFamily="34" charset="-128"/>
                <a:cs typeface="Times New Roman" panose="02020603050405020304" pitchFamily="18" charset="0"/>
              </a:rPr>
              <a:t>、</a:t>
            </a:r>
            <a:r>
              <a:rPr lang="en-US" altLang="ja-JP" sz="900" u="sng" kern="100" dirty="0">
                <a:latin typeface="Meiryo" panose="020B0604030504040204" pitchFamily="34" charset="-128"/>
                <a:ea typeface="Meiryo" panose="020B0604030504040204" pitchFamily="34" charset="-128"/>
                <a:cs typeface="Times New Roman" panose="02020603050405020304" pitchFamily="18" charset="0"/>
              </a:rPr>
              <a:t>SNS</a:t>
            </a:r>
            <a:r>
              <a:rPr lang="ja-JP" altLang="en-US" sz="900" u="sng" kern="100">
                <a:latin typeface="Meiryo" panose="020B0604030504040204" pitchFamily="34" charset="-128"/>
                <a:ea typeface="Meiryo" panose="020B0604030504040204" pitchFamily="34" charset="-128"/>
                <a:cs typeface="Times New Roman" panose="02020603050405020304" pitchFamily="18" charset="0"/>
              </a:rPr>
              <a:t>、スマートフォン　など</a:t>
            </a:r>
            <a:endParaRPr lang="en-US" altLang="ja-JP" sz="900" u="sng" kern="100" dirty="0">
              <a:latin typeface="Meiryo" panose="020B0604030504040204" pitchFamily="34" charset="-128"/>
              <a:ea typeface="Meiryo" panose="020B0604030504040204" pitchFamily="34" charset="-128"/>
              <a:cs typeface="Times New Roman" panose="02020603050405020304" pitchFamily="18" charset="0"/>
            </a:endParaRPr>
          </a:p>
          <a:p>
            <a:pPr algn="just"/>
            <a:r>
              <a:rPr lang="en-US" altLang="ja-JP" sz="900" kern="100" dirty="0">
                <a:latin typeface="Meiryo" panose="020B0604030504040204" pitchFamily="34" charset="-128"/>
                <a:ea typeface="Meiryo" panose="020B0604030504040204" pitchFamily="34" charset="-128"/>
                <a:cs typeface="Times New Roman" panose="02020603050405020304" pitchFamily="18" charset="0"/>
              </a:rPr>
              <a:t>EC</a:t>
            </a:r>
            <a:r>
              <a:rPr lang="ja-JP" altLang="en-US" sz="900" kern="100">
                <a:latin typeface="Meiryo" panose="020B0604030504040204" pitchFamily="34" charset="-128"/>
                <a:ea typeface="Meiryo" panose="020B0604030504040204" pitchFamily="34" charset="-128"/>
                <a:cs typeface="Times New Roman" panose="02020603050405020304" pitchFamily="18" charset="0"/>
              </a:rPr>
              <a:t>、ゲーム、</a:t>
            </a:r>
            <a:r>
              <a:rPr lang="en-US" altLang="ja-JP" sz="900" kern="100" dirty="0">
                <a:latin typeface="Meiryo" panose="020B0604030504040204" pitchFamily="34" charset="-128"/>
                <a:ea typeface="Meiryo" panose="020B0604030504040204" pitchFamily="34" charset="-128"/>
                <a:cs typeface="Times New Roman" panose="02020603050405020304" pitchFamily="18" charset="0"/>
              </a:rPr>
              <a:t>CGM </a:t>
            </a:r>
            <a:r>
              <a:rPr lang="ja-JP" altLang="en-US" sz="900" kern="100">
                <a:latin typeface="Meiryo" panose="020B0604030504040204" pitchFamily="34" charset="-128"/>
                <a:ea typeface="Meiryo" panose="020B0604030504040204" pitchFamily="34" charset="-128"/>
                <a:cs typeface="Times New Roman" panose="02020603050405020304" pitchFamily="18" charset="0"/>
              </a:rPr>
              <a:t>（ブログ、</a:t>
            </a:r>
            <a:r>
              <a:rPr lang="en-US" altLang="ja-JP" sz="900" kern="100" dirty="0">
                <a:latin typeface="Meiryo" panose="020B0604030504040204" pitchFamily="34" charset="-128"/>
                <a:ea typeface="Meiryo" panose="020B0604030504040204" pitchFamily="34" charset="-128"/>
                <a:cs typeface="Times New Roman" panose="02020603050405020304" pitchFamily="18" charset="0"/>
              </a:rPr>
              <a:t>TikTok</a:t>
            </a:r>
            <a:r>
              <a:rPr lang="ja-JP" altLang="en-US" sz="900" kern="100">
                <a:latin typeface="Meiryo" panose="020B0604030504040204" pitchFamily="34" charset="-128"/>
                <a:ea typeface="Meiryo" panose="020B0604030504040204" pitchFamily="34" charset="-128"/>
                <a:cs typeface="Times New Roman" panose="02020603050405020304" pitchFamily="18" charset="0"/>
              </a:rPr>
              <a:t>、</a:t>
            </a:r>
            <a:r>
              <a:rPr lang="en-US" altLang="ja-JP" sz="900" kern="100" dirty="0" err="1">
                <a:latin typeface="Meiryo" panose="020B0604030504040204" pitchFamily="34" charset="-128"/>
                <a:ea typeface="Meiryo" panose="020B0604030504040204" pitchFamily="34" charset="-128"/>
                <a:cs typeface="Times New Roman" panose="02020603050405020304" pitchFamily="18" charset="0"/>
              </a:rPr>
              <a:t>Youtube</a:t>
            </a:r>
            <a:r>
              <a:rPr lang="ja-JP" altLang="en-US" sz="900" kern="100">
                <a:latin typeface="Meiryo" panose="020B0604030504040204" pitchFamily="34" charset="-128"/>
                <a:ea typeface="Meiryo" panose="020B0604030504040204" pitchFamily="34" charset="-128"/>
                <a:cs typeface="Times New Roman" panose="02020603050405020304" pitchFamily="18" charset="0"/>
              </a:rPr>
              <a:t>）など</a:t>
            </a:r>
            <a:endParaRPr lang="en-US" altLang="ja-JP" sz="900" kern="100" dirty="0">
              <a:latin typeface="Meiryo" panose="020B0604030504040204" pitchFamily="34" charset="-128"/>
              <a:ea typeface="Meiryo" panose="020B0604030504040204" pitchFamily="34" charset="-128"/>
              <a:cs typeface="Times New Roman" panose="02020603050405020304" pitchFamily="18" charset="0"/>
            </a:endParaRPr>
          </a:p>
        </p:txBody>
      </p:sp>
      <p:sp>
        <p:nvSpPr>
          <p:cNvPr id="154" name="正方形/長方形 153">
            <a:extLst>
              <a:ext uri="{FF2B5EF4-FFF2-40B4-BE49-F238E27FC236}">
                <a16:creationId xmlns:a16="http://schemas.microsoft.com/office/drawing/2014/main" id="{C6AB3222-57F6-6C26-980C-7DD18712C31B}"/>
              </a:ext>
            </a:extLst>
          </p:cNvPr>
          <p:cNvSpPr/>
          <p:nvPr/>
        </p:nvSpPr>
        <p:spPr>
          <a:xfrm>
            <a:off x="6157979" y="5512206"/>
            <a:ext cx="2442461" cy="507831"/>
          </a:xfrm>
          <a:prstGeom prst="rect">
            <a:avLst/>
          </a:prstGeom>
        </p:spPr>
        <p:txBody>
          <a:bodyPr wrap="square">
            <a:spAutoFit/>
          </a:bodyPr>
          <a:lstStyle/>
          <a:p>
            <a:pPr algn="just"/>
            <a:r>
              <a:rPr lang="en-US" altLang="ja-JP" sz="900" u="sng" kern="100" dirty="0">
                <a:latin typeface="Meiryo" panose="020B0604030504040204" pitchFamily="34" charset="-128"/>
                <a:ea typeface="Meiryo" panose="020B0604030504040204" pitchFamily="34" charset="-128"/>
                <a:cs typeface="Times New Roman" panose="02020603050405020304" pitchFamily="18" charset="0"/>
              </a:rPr>
              <a:t>Web</a:t>
            </a:r>
            <a:r>
              <a:rPr lang="ja-JP" altLang="en-US" sz="900" u="sng" kern="100">
                <a:latin typeface="Meiryo" panose="020B0604030504040204" pitchFamily="34" charset="-128"/>
                <a:ea typeface="Meiryo" panose="020B0604030504040204" pitchFamily="34" charset="-128"/>
                <a:cs typeface="Times New Roman" panose="02020603050405020304" pitchFamily="18" charset="0"/>
              </a:rPr>
              <a:t>、</a:t>
            </a:r>
            <a:r>
              <a:rPr lang="en-US" altLang="ja-JP" sz="900" u="sng" kern="100" dirty="0">
                <a:latin typeface="Meiryo" panose="020B0604030504040204" pitchFamily="34" charset="-128"/>
                <a:ea typeface="Meiryo" panose="020B0604030504040204" pitchFamily="34" charset="-128"/>
                <a:cs typeface="Times New Roman" panose="02020603050405020304" pitchFamily="18" charset="0"/>
              </a:rPr>
              <a:t>SNS</a:t>
            </a:r>
            <a:r>
              <a:rPr lang="ja-JP" altLang="en-US" sz="900" u="sng" kern="100">
                <a:latin typeface="Meiryo" panose="020B0604030504040204" pitchFamily="34" charset="-128"/>
                <a:ea typeface="Meiryo" panose="020B0604030504040204" pitchFamily="34" charset="-128"/>
                <a:cs typeface="Times New Roman" panose="02020603050405020304" pitchFamily="18" charset="0"/>
              </a:rPr>
              <a:t>、スマートフォン、</a:t>
            </a:r>
            <a:r>
              <a:rPr lang="en-US" altLang="ja-JP" sz="900" u="sng" kern="100" dirty="0">
                <a:latin typeface="Meiryo" panose="020B0604030504040204" pitchFamily="34" charset="-128"/>
                <a:ea typeface="Meiryo" panose="020B0604030504040204" pitchFamily="34" charset="-128"/>
                <a:cs typeface="Times New Roman" panose="02020603050405020304" pitchFamily="18" charset="0"/>
              </a:rPr>
              <a:t>VR</a:t>
            </a:r>
            <a:r>
              <a:rPr lang="ja-JP" altLang="en-US" sz="900" u="sng" kern="100">
                <a:latin typeface="Meiryo" panose="020B0604030504040204" pitchFamily="34" charset="-128"/>
                <a:ea typeface="Meiryo" panose="020B0604030504040204" pitchFamily="34" charset="-128"/>
                <a:cs typeface="Times New Roman" panose="02020603050405020304" pitchFamily="18" charset="0"/>
              </a:rPr>
              <a:t>　など</a:t>
            </a:r>
            <a:endParaRPr lang="en-US" altLang="ja-JP" sz="900" u="sng" kern="100" dirty="0">
              <a:latin typeface="Meiryo" panose="020B0604030504040204" pitchFamily="34" charset="-128"/>
              <a:ea typeface="Meiryo" panose="020B0604030504040204" pitchFamily="34" charset="-128"/>
              <a:cs typeface="Times New Roman" panose="02020603050405020304" pitchFamily="18" charset="0"/>
            </a:endParaRPr>
          </a:p>
          <a:p>
            <a:pPr algn="just"/>
            <a:r>
              <a:rPr lang="ja-JP" altLang="en-US" sz="900" kern="100">
                <a:latin typeface="Meiryo" panose="020B0604030504040204" pitchFamily="34" charset="-128"/>
                <a:ea typeface="Meiryo" panose="020B0604030504040204" pitchFamily="34" charset="-128"/>
                <a:cs typeface="Times New Roman" panose="02020603050405020304" pitchFamily="18" charset="0"/>
              </a:rPr>
              <a:t>仮想通貨、</a:t>
            </a:r>
            <a:r>
              <a:rPr lang="en-US" altLang="ja-JP" sz="900" kern="100" dirty="0">
                <a:latin typeface="Meiryo" panose="020B0604030504040204" pitchFamily="34" charset="-128"/>
                <a:ea typeface="Meiryo" panose="020B0604030504040204" pitchFamily="34" charset="-128"/>
                <a:cs typeface="Times New Roman" panose="02020603050405020304" pitchFamily="18" charset="0"/>
              </a:rPr>
              <a:t>DAO</a:t>
            </a:r>
            <a:r>
              <a:rPr lang="ja-JP" altLang="en-US" sz="900" kern="100">
                <a:latin typeface="Meiryo" panose="020B0604030504040204" pitchFamily="34" charset="-128"/>
                <a:ea typeface="Meiryo" panose="020B0604030504040204" pitchFamily="34" charset="-128"/>
                <a:cs typeface="Times New Roman" panose="02020603050405020304" pitchFamily="18" charset="0"/>
              </a:rPr>
              <a:t>、</a:t>
            </a:r>
            <a:r>
              <a:rPr lang="en-US" altLang="ja-JP" sz="900" kern="100" dirty="0" err="1">
                <a:latin typeface="Meiryo" panose="020B0604030504040204" pitchFamily="34" charset="-128"/>
                <a:ea typeface="Meiryo" panose="020B0604030504040204" pitchFamily="34" charset="-128"/>
                <a:cs typeface="Times New Roman" panose="02020603050405020304" pitchFamily="18" charset="0"/>
              </a:rPr>
              <a:t>DeFi</a:t>
            </a:r>
            <a:r>
              <a:rPr lang="ja-JP" altLang="en-US" sz="900" kern="100">
                <a:latin typeface="Meiryo" panose="020B0604030504040204" pitchFamily="34" charset="-128"/>
                <a:ea typeface="Meiryo" panose="020B0604030504040204" pitchFamily="34" charset="-128"/>
                <a:cs typeface="Times New Roman" panose="02020603050405020304" pitchFamily="18" charset="0"/>
              </a:rPr>
              <a:t>、</a:t>
            </a:r>
            <a:r>
              <a:rPr lang="en-US" altLang="ja-JP" sz="900" kern="100" dirty="0">
                <a:latin typeface="Meiryo" panose="020B0604030504040204" pitchFamily="34" charset="-128"/>
                <a:ea typeface="Meiryo" panose="020B0604030504040204" pitchFamily="34" charset="-128"/>
                <a:cs typeface="Times New Roman" panose="02020603050405020304" pitchFamily="18" charset="0"/>
              </a:rPr>
              <a:t>NFT</a:t>
            </a:r>
            <a:r>
              <a:rPr lang="ja-JP" altLang="en-US" sz="900" kern="100">
                <a:latin typeface="Meiryo" panose="020B0604030504040204" pitchFamily="34" charset="-128"/>
                <a:ea typeface="Meiryo" panose="020B0604030504040204" pitchFamily="34" charset="-128"/>
                <a:cs typeface="Times New Roman" panose="02020603050405020304" pitchFamily="18" charset="0"/>
              </a:rPr>
              <a:t>、スマートコントラクト、メタバース　など</a:t>
            </a:r>
            <a:endParaRPr lang="en-US" altLang="ja-JP" sz="900" kern="100" dirty="0">
              <a:latin typeface="Meiryo" panose="020B0604030504040204" pitchFamily="34" charset="-128"/>
              <a:ea typeface="Meiryo" panose="020B0604030504040204" pitchFamily="34"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2D2A69F2-D2F2-D2CA-3168-1A7A9885C75F}"/>
              </a:ext>
            </a:extLst>
          </p:cNvPr>
          <p:cNvSpPr txBox="1"/>
          <p:nvPr/>
        </p:nvSpPr>
        <p:spPr>
          <a:xfrm>
            <a:off x="6384996" y="2529923"/>
            <a:ext cx="1736373" cy="261610"/>
          </a:xfrm>
          <a:prstGeom prst="rect">
            <a:avLst/>
          </a:prstGeom>
          <a:noFill/>
        </p:spPr>
        <p:txBody>
          <a:bodyPr wrap="none" rtlCol="0">
            <a:spAutoFit/>
          </a:bodyPr>
          <a:lstStyle/>
          <a:p>
            <a:pPr algn="ctr"/>
            <a:r>
              <a:rPr kumimoji="1" lang="ja-JP" altLang="en-US" sz="1100">
                <a:solidFill>
                  <a:schemeClr val="bg1"/>
                </a:solidFill>
                <a:latin typeface="Meiryo" panose="020B0604030504040204" pitchFamily="34" charset="-128"/>
                <a:ea typeface="Meiryo" panose="020B0604030504040204" pitchFamily="34" charset="-128"/>
              </a:rPr>
              <a:t>ビジネス</a:t>
            </a:r>
            <a:r>
              <a:rPr lang="ja-JP" altLang="en-US" sz="1100">
                <a:solidFill>
                  <a:schemeClr val="bg1"/>
                </a:solidFill>
                <a:latin typeface="Meiryo" panose="020B0604030504040204" pitchFamily="34" charset="-128"/>
                <a:ea typeface="Meiryo" panose="020B0604030504040204" pitchFamily="34" charset="-128"/>
              </a:rPr>
              <a:t>／コミュニティ</a:t>
            </a:r>
            <a:endParaRPr kumimoji="1" lang="ja-JP" altLang="en-US" sz="11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57465082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DC6F68E1-A335-B994-7A6E-E20D7D93F4EA}"/>
              </a:ext>
            </a:extLst>
          </p:cNvPr>
          <p:cNvSpPr/>
          <p:nvPr/>
        </p:nvSpPr>
        <p:spPr>
          <a:xfrm>
            <a:off x="266525" y="1262130"/>
            <a:ext cx="8610946" cy="216687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2C79A2F-AE24-A4EF-C131-1C4F8CDE114C}"/>
              </a:ext>
            </a:extLst>
          </p:cNvPr>
          <p:cNvSpPr>
            <a:spLocks noGrp="1"/>
          </p:cNvSpPr>
          <p:nvPr>
            <p:ph type="title"/>
          </p:nvPr>
        </p:nvSpPr>
        <p:spPr/>
        <p:txBody>
          <a:bodyPr/>
          <a:lstStyle/>
          <a:p>
            <a:r>
              <a:rPr kumimoji="1" lang="en-US" altLang="ja-JP" dirty="0"/>
              <a:t>Web3</a:t>
            </a:r>
            <a:r>
              <a:rPr kumimoji="1" lang="ja-JP" altLang="en-US"/>
              <a:t>とは何か</a:t>
            </a:r>
          </a:p>
        </p:txBody>
      </p:sp>
      <p:sp>
        <p:nvSpPr>
          <p:cNvPr id="4" name="テキスト ボックス 3">
            <a:extLst>
              <a:ext uri="{FF2B5EF4-FFF2-40B4-BE49-F238E27FC236}">
                <a16:creationId xmlns:a16="http://schemas.microsoft.com/office/drawing/2014/main" id="{10D742B6-B363-E21D-2720-865574F089EB}"/>
              </a:ext>
            </a:extLst>
          </p:cNvPr>
          <p:cNvSpPr txBox="1"/>
          <p:nvPr/>
        </p:nvSpPr>
        <p:spPr>
          <a:xfrm>
            <a:off x="440296" y="1526527"/>
            <a:ext cx="8263407" cy="646331"/>
          </a:xfrm>
          <a:prstGeom prst="rect">
            <a:avLst/>
          </a:prstGeom>
          <a:noFill/>
        </p:spPr>
        <p:txBody>
          <a:bodyPr wrap="square">
            <a:spAutoFit/>
          </a:bodyPr>
          <a:lstStyle/>
          <a:p>
            <a:r>
              <a:rPr lang="ja-JP" altLang="en-US" b="0" i="0">
                <a:solidFill>
                  <a:schemeClr val="bg1"/>
                </a:solidFill>
                <a:effectLst/>
                <a:latin typeface="Meiryo" panose="020B0604030504040204" pitchFamily="34" charset="-128"/>
                <a:ea typeface="Meiryo" panose="020B0604030504040204" pitchFamily="34" charset="-128"/>
              </a:rPr>
              <a:t>大規模なテクノロジー企業によって独占されるインターネットではなく、</a:t>
            </a:r>
            <a:r>
              <a:rPr lang="en" altLang="ja-JP" b="0" i="0" dirty="0">
                <a:solidFill>
                  <a:schemeClr val="bg1"/>
                </a:solidFill>
                <a:effectLst/>
                <a:latin typeface="Meiryo" panose="020B0604030504040204" pitchFamily="34" charset="-128"/>
                <a:ea typeface="Meiryo" panose="020B0604030504040204" pitchFamily="34" charset="-128"/>
              </a:rPr>
              <a:t>Web3</a:t>
            </a:r>
            <a:r>
              <a:rPr lang="ja-JP" altLang="en-US" b="0" i="0">
                <a:solidFill>
                  <a:schemeClr val="bg1"/>
                </a:solidFill>
                <a:effectLst/>
                <a:latin typeface="Meiryo" panose="020B0604030504040204" pitchFamily="34" charset="-128"/>
                <a:ea typeface="Meiryo" panose="020B0604030504040204" pitchFamily="34" charset="-128"/>
              </a:rPr>
              <a:t>は非中央集権を採用し、ユーザーによって構築、運用、所有される</a:t>
            </a:r>
            <a:endParaRPr lang="ja-JP" altLang="en-US">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9F955BA3-595E-86B7-D13E-C85201292E30}"/>
              </a:ext>
            </a:extLst>
          </p:cNvPr>
          <p:cNvSpPr txBox="1"/>
          <p:nvPr/>
        </p:nvSpPr>
        <p:spPr>
          <a:xfrm>
            <a:off x="5634506" y="3074831"/>
            <a:ext cx="2814033" cy="215444"/>
          </a:xfrm>
          <a:prstGeom prst="rect">
            <a:avLst/>
          </a:prstGeom>
          <a:noFill/>
        </p:spPr>
        <p:txBody>
          <a:bodyPr wrap="square">
            <a:spAutoFit/>
          </a:bodyPr>
          <a:lstStyle/>
          <a:p>
            <a:pPr algn="r"/>
            <a:r>
              <a:rPr lang="ja-JP" altLang="en-US" sz="800" b="0" i="0">
                <a:solidFill>
                  <a:schemeClr val="bg1"/>
                </a:solidFill>
                <a:effectLst/>
                <a:latin typeface="Meiryo" panose="020B0604030504040204" pitchFamily="34" charset="-128"/>
                <a:ea typeface="Meiryo" panose="020B0604030504040204" pitchFamily="34" charset="-128"/>
              </a:rPr>
              <a:t>イーサリアム財団（</a:t>
            </a:r>
            <a:r>
              <a:rPr lang="en" altLang="ja-JP" sz="800" b="0" i="0" dirty="0">
                <a:solidFill>
                  <a:schemeClr val="bg1"/>
                </a:solidFill>
                <a:effectLst/>
                <a:latin typeface="Meiryo" panose="020B0604030504040204" pitchFamily="34" charset="-128"/>
                <a:ea typeface="Meiryo" panose="020B0604030504040204" pitchFamily="34" charset="-128"/>
              </a:rPr>
              <a:t>Ethereum Foundation</a:t>
            </a:r>
            <a:r>
              <a:rPr lang="ja-JP" altLang="en" sz="800" b="0" i="0">
                <a:solidFill>
                  <a:schemeClr val="bg1"/>
                </a:solidFill>
                <a:effectLst/>
                <a:latin typeface="Meiryo" panose="020B0604030504040204" pitchFamily="34" charset="-128"/>
                <a:ea typeface="Meiryo" panose="020B0604030504040204" pitchFamily="34" charset="-128"/>
              </a:rPr>
              <a:t>）</a:t>
            </a:r>
            <a:endParaRPr lang="ja-JP" altLang="en-US" sz="80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9FFFD33A-BB3B-9136-7075-1CBE9D45E7AF}"/>
              </a:ext>
            </a:extLst>
          </p:cNvPr>
          <p:cNvSpPr txBox="1"/>
          <p:nvPr/>
        </p:nvSpPr>
        <p:spPr>
          <a:xfrm>
            <a:off x="440295" y="2243834"/>
            <a:ext cx="8263407" cy="830997"/>
          </a:xfrm>
          <a:prstGeom prst="rect">
            <a:avLst/>
          </a:prstGeom>
          <a:noFill/>
        </p:spPr>
        <p:txBody>
          <a:bodyPr wrap="square">
            <a:spAutoFit/>
          </a:bodyPr>
          <a:lstStyle/>
          <a:p>
            <a:pPr marL="285750" indent="-285750">
              <a:buFont typeface="Wingdings" pitchFamily="2" charset="2"/>
              <a:buChar char="l"/>
            </a:pPr>
            <a:r>
              <a:rPr lang="ja-JP" altLang="en-US" sz="1600" b="1" i="0">
                <a:solidFill>
                  <a:schemeClr val="bg1"/>
                </a:solidFill>
                <a:effectLst/>
                <a:latin typeface="Meiryo" panose="020B0604030504040204" pitchFamily="34" charset="-128"/>
                <a:ea typeface="Meiryo" panose="020B0604030504040204" pitchFamily="34" charset="-128"/>
              </a:rPr>
              <a:t>分散型／分権型で運営</a:t>
            </a:r>
            <a:r>
              <a:rPr lang="ja-JP" altLang="en-US" sz="1600">
                <a:solidFill>
                  <a:schemeClr val="bg1"/>
                </a:solidFill>
                <a:latin typeface="Meiryo" panose="020B0604030504040204" pitchFamily="34" charset="-128"/>
                <a:ea typeface="Meiryo" panose="020B0604030504040204" pitchFamily="34" charset="-128"/>
              </a:rPr>
              <a:t>：</a:t>
            </a:r>
            <a:r>
              <a:rPr lang="ja-JP" altLang="en-US" sz="1600" b="0" i="0">
                <a:solidFill>
                  <a:schemeClr val="bg1"/>
                </a:solidFill>
                <a:effectLst/>
                <a:latin typeface="Meiryo" panose="020B0604030504040204" pitchFamily="34" charset="-128"/>
                <a:ea typeface="Meiryo" panose="020B0604030504040204" pitchFamily="34" charset="-128"/>
              </a:rPr>
              <a:t>特定の企業が独占・寡占しない</a:t>
            </a:r>
            <a:endParaRPr lang="en-US" altLang="ja-JP" sz="1600" b="0" i="0" dirty="0">
              <a:solidFill>
                <a:schemeClr val="bg1"/>
              </a:solidFill>
              <a:effectLst/>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b="1" i="0">
                <a:solidFill>
                  <a:schemeClr val="bg1"/>
                </a:solidFill>
                <a:effectLst/>
                <a:latin typeface="Meiryo" panose="020B0604030504040204" pitchFamily="34" charset="-128"/>
                <a:ea typeface="Meiryo" panose="020B0604030504040204" pitchFamily="34" charset="-128"/>
              </a:rPr>
              <a:t>パーミッションレスな決済手段</a:t>
            </a:r>
            <a:r>
              <a:rPr lang="ja-JP" altLang="en-US" sz="1600" b="0" i="0">
                <a:solidFill>
                  <a:schemeClr val="bg1"/>
                </a:solidFill>
                <a:effectLst/>
                <a:latin typeface="Meiryo" panose="020B0604030504040204" pitchFamily="34" charset="-128"/>
                <a:ea typeface="Meiryo" panose="020B0604030504040204" pitchFamily="34" charset="-128"/>
              </a:rPr>
              <a:t>：許可手続きを必要とせず参加できる性質</a:t>
            </a:r>
            <a:endParaRPr lang="en-US" altLang="ja-JP" sz="1600" b="0" i="0" dirty="0">
              <a:solidFill>
                <a:schemeClr val="bg1"/>
              </a:solidFill>
              <a:effectLst/>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b="1" i="0">
                <a:solidFill>
                  <a:schemeClr val="bg1"/>
                </a:solidFill>
                <a:effectLst/>
                <a:latin typeface="Meiryo" panose="020B0604030504040204" pitchFamily="34" charset="-128"/>
                <a:ea typeface="Meiryo" panose="020B0604030504040204" pitchFamily="34" charset="-128"/>
              </a:rPr>
              <a:t>トラストレスな仕組み</a:t>
            </a:r>
            <a:r>
              <a:rPr lang="ja-JP" altLang="en-US" sz="1600" b="0" i="0">
                <a:solidFill>
                  <a:schemeClr val="bg1"/>
                </a:solidFill>
                <a:effectLst/>
                <a:latin typeface="Meiryo" panose="020B0604030504040204" pitchFamily="34" charset="-128"/>
                <a:ea typeface="Meiryo" panose="020B0604030504040204" pitchFamily="34" charset="-128"/>
              </a:rPr>
              <a:t>：特定の個人・組織を信頼する必要がなく不正の余地がない</a:t>
            </a:r>
            <a:endParaRPr lang="ja-JP" altLang="en-US" sz="1600">
              <a:solidFill>
                <a:schemeClr val="bg1"/>
              </a:solidFill>
              <a:latin typeface="Meiryo" panose="020B0604030504040204" pitchFamily="34" charset="-128"/>
              <a:ea typeface="Meiryo" panose="020B0604030504040204" pitchFamily="34" charset="-128"/>
            </a:endParaRPr>
          </a:p>
        </p:txBody>
      </p:sp>
      <p:grpSp>
        <p:nvGrpSpPr>
          <p:cNvPr id="20" name="グループ化 19">
            <a:extLst>
              <a:ext uri="{FF2B5EF4-FFF2-40B4-BE49-F238E27FC236}">
                <a16:creationId xmlns:a16="http://schemas.microsoft.com/office/drawing/2014/main" id="{1BDCC64A-4EAE-E609-C9ED-92EC9E3CE519}"/>
              </a:ext>
            </a:extLst>
          </p:cNvPr>
          <p:cNvGrpSpPr/>
          <p:nvPr/>
        </p:nvGrpSpPr>
        <p:grpSpPr>
          <a:xfrm>
            <a:off x="266525" y="5331473"/>
            <a:ext cx="8610946" cy="1069246"/>
            <a:chOff x="266525" y="5331473"/>
            <a:chExt cx="8610946" cy="1069246"/>
          </a:xfrm>
        </p:grpSpPr>
        <p:sp>
          <p:nvSpPr>
            <p:cNvPr id="16" name="正方形/長方形 15">
              <a:extLst>
                <a:ext uri="{FF2B5EF4-FFF2-40B4-BE49-F238E27FC236}">
                  <a16:creationId xmlns:a16="http://schemas.microsoft.com/office/drawing/2014/main" id="{A2ADFBE4-8319-CF26-8C06-248386FFEB0F}"/>
                </a:ext>
              </a:extLst>
            </p:cNvPr>
            <p:cNvSpPr/>
            <p:nvPr/>
          </p:nvSpPr>
          <p:spPr>
            <a:xfrm>
              <a:off x="266525" y="5331473"/>
              <a:ext cx="8610946" cy="1069246"/>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85922CCB-5E4C-C769-E5A5-5119DC8AE5CD}"/>
                </a:ext>
              </a:extLst>
            </p:cNvPr>
            <p:cNvSpPr txBox="1"/>
            <p:nvPr/>
          </p:nvSpPr>
          <p:spPr>
            <a:xfrm>
              <a:off x="440295" y="5446612"/>
              <a:ext cx="8263407" cy="954107"/>
            </a:xfrm>
            <a:prstGeom prst="rect">
              <a:avLst/>
            </a:prstGeom>
            <a:noFill/>
          </p:spPr>
          <p:txBody>
            <a:bodyPr wrap="square">
              <a:spAutoFit/>
            </a:bodyPr>
            <a:lstStyle/>
            <a:p>
              <a:pPr algn="l"/>
              <a:r>
                <a:rPr lang="en" altLang="ja-JP" sz="1400" b="1" i="0" u="sng" dirty="0">
                  <a:solidFill>
                    <a:srgbClr val="242424"/>
                  </a:solidFill>
                  <a:effectLst/>
                  <a:latin typeface="Meiryo" panose="020B0604030504040204" pitchFamily="34" charset="-128"/>
                  <a:ea typeface="Meiryo" panose="020B0604030504040204" pitchFamily="34" charset="-128"/>
                </a:rPr>
                <a:t>Web3</a:t>
              </a:r>
              <a:r>
                <a:rPr lang="ja-JP" altLang="en-US" sz="1400" b="1" i="0" u="sng">
                  <a:solidFill>
                    <a:srgbClr val="242424"/>
                  </a:solidFill>
                  <a:effectLst/>
                  <a:latin typeface="Meiryo" panose="020B0604030504040204" pitchFamily="34" charset="-128"/>
                  <a:ea typeface="Meiryo" panose="020B0604030504040204" pitchFamily="34" charset="-128"/>
                </a:rPr>
                <a:t>と</a:t>
              </a:r>
              <a:r>
                <a:rPr lang="en-US" altLang="ja-JP" sz="1400" b="1" i="0" u="sng" dirty="0">
                  <a:solidFill>
                    <a:srgbClr val="242424"/>
                  </a:solidFill>
                  <a:effectLst/>
                  <a:latin typeface="Meiryo" panose="020B0604030504040204" pitchFamily="34" charset="-128"/>
                  <a:ea typeface="Meiryo" panose="020B0604030504040204" pitchFamily="34" charset="-128"/>
                </a:rPr>
                <a:t>Web3.0</a:t>
              </a:r>
              <a:r>
                <a:rPr lang="ja-JP" altLang="en-US" sz="1400" b="1" i="0" u="sng">
                  <a:solidFill>
                    <a:srgbClr val="242424"/>
                  </a:solidFill>
                  <a:effectLst/>
                  <a:latin typeface="Meiryo" panose="020B0604030504040204" pitchFamily="34" charset="-128"/>
                  <a:ea typeface="Meiryo" panose="020B0604030504040204" pitchFamily="34" charset="-128"/>
                </a:rPr>
                <a:t>は、本来は異なる概念</a:t>
              </a:r>
              <a:r>
                <a:rPr lang="ja-JP" altLang="en-US" sz="1400" b="0" i="0">
                  <a:solidFill>
                    <a:srgbClr val="242424"/>
                  </a:solidFill>
                  <a:effectLst/>
                  <a:latin typeface="Meiryo" panose="020B0604030504040204" pitchFamily="34" charset="-128"/>
                  <a:ea typeface="Meiryo" panose="020B0604030504040204" pitchFamily="34" charset="-128"/>
                </a:rPr>
                <a:t>。</a:t>
              </a:r>
              <a:r>
                <a:rPr lang="en" altLang="ja-JP" sz="1400" b="0" i="0" dirty="0">
                  <a:solidFill>
                    <a:srgbClr val="242424"/>
                  </a:solidFill>
                  <a:effectLst/>
                  <a:latin typeface="Meiryo" panose="020B0604030504040204" pitchFamily="34" charset="-128"/>
                  <a:ea typeface="Meiryo" panose="020B0604030504040204" pitchFamily="34" charset="-128"/>
                </a:rPr>
                <a:t>Web3</a:t>
              </a:r>
              <a:r>
                <a:rPr lang="ja-JP" altLang="en-US" sz="1400" b="0" i="0">
                  <a:solidFill>
                    <a:srgbClr val="242424"/>
                  </a:solidFill>
                  <a:effectLst/>
                  <a:latin typeface="Meiryo" panose="020B0604030504040204" pitchFamily="34" charset="-128"/>
                  <a:ea typeface="Meiryo" panose="020B0604030504040204" pitchFamily="34" charset="-128"/>
                </a:rPr>
                <a:t>とは、「</a:t>
              </a:r>
              <a:r>
                <a:rPr lang="en" altLang="ja-JP" sz="1400" b="0" i="0" dirty="0">
                  <a:solidFill>
                    <a:srgbClr val="242424"/>
                  </a:solidFill>
                  <a:effectLst/>
                  <a:latin typeface="Meiryo" panose="020B0604030504040204" pitchFamily="34" charset="-128"/>
                  <a:ea typeface="Meiryo" panose="020B0604030504040204" pitchFamily="34" charset="-128"/>
                </a:rPr>
                <a:t>GAFA</a:t>
              </a:r>
              <a:r>
                <a:rPr lang="ja-JP" altLang="en-US" sz="1400" b="0" i="0">
                  <a:solidFill>
                    <a:srgbClr val="242424"/>
                  </a:solidFill>
                  <a:effectLst/>
                  <a:latin typeface="Meiryo" panose="020B0604030504040204" pitchFamily="34" charset="-128"/>
                  <a:ea typeface="Meiryo" panose="020B0604030504040204" pitchFamily="34" charset="-128"/>
                </a:rPr>
                <a:t>が支配するインターネットを、ブロックチェーン技術によって個人の手に取り戻す」というコンセプト。一方、</a:t>
              </a:r>
              <a:r>
                <a:rPr lang="en" altLang="ja-JP" sz="1400" b="0" i="0" dirty="0">
                  <a:solidFill>
                    <a:srgbClr val="242424"/>
                  </a:solidFill>
                  <a:effectLst/>
                  <a:latin typeface="Meiryo" panose="020B0604030504040204" pitchFamily="34" charset="-128"/>
                  <a:ea typeface="Meiryo" panose="020B0604030504040204" pitchFamily="34" charset="-128"/>
                </a:rPr>
                <a:t>Web 3.0</a:t>
              </a:r>
              <a:r>
                <a:rPr lang="ja-JP" altLang="en-US" sz="1400" b="0" i="0">
                  <a:solidFill>
                    <a:srgbClr val="242424"/>
                  </a:solidFill>
                  <a:effectLst/>
                  <a:latin typeface="Meiryo" panose="020B0604030504040204" pitchFamily="34" charset="-128"/>
                  <a:ea typeface="Meiryo" panose="020B0604030504040204" pitchFamily="34" charset="-128"/>
                </a:rPr>
                <a:t>は、コンピューター同士が</a:t>
              </a:r>
              <a:r>
                <a:rPr lang="en" altLang="ja-JP" sz="1400" b="0" i="0" dirty="0">
                  <a:solidFill>
                    <a:srgbClr val="242424"/>
                  </a:solidFill>
                  <a:effectLst/>
                  <a:latin typeface="Meiryo" panose="020B0604030504040204" pitchFamily="34" charset="-128"/>
                  <a:ea typeface="Meiryo" panose="020B0604030504040204" pitchFamily="34" charset="-128"/>
                </a:rPr>
                <a:t>Web</a:t>
              </a:r>
              <a:r>
                <a:rPr lang="ja-JP" altLang="en-US" sz="1400" b="0" i="0">
                  <a:solidFill>
                    <a:srgbClr val="242424"/>
                  </a:solidFill>
                  <a:effectLst/>
                  <a:latin typeface="Meiryo" panose="020B0604030504040204" pitchFamily="34" charset="-128"/>
                  <a:ea typeface="Meiryo" panose="020B0604030504040204" pitchFamily="34" charset="-128"/>
                </a:rPr>
                <a:t>ページの意味をやり取りする「セマンティック</a:t>
              </a:r>
              <a:r>
                <a:rPr lang="en" altLang="ja-JP" sz="1400" b="0" i="0" dirty="0">
                  <a:solidFill>
                    <a:srgbClr val="242424"/>
                  </a:solidFill>
                  <a:effectLst/>
                  <a:latin typeface="Meiryo" panose="020B0604030504040204" pitchFamily="34" charset="-128"/>
                  <a:ea typeface="Meiryo" panose="020B0604030504040204" pitchFamily="34" charset="-128"/>
                </a:rPr>
                <a:t>Web</a:t>
              </a:r>
              <a:r>
                <a:rPr lang="ja-JP" altLang="en" sz="1400" b="0" i="0">
                  <a:solidFill>
                    <a:srgbClr val="242424"/>
                  </a:solidFill>
                  <a:effectLst/>
                  <a:latin typeface="Meiryo" panose="020B0604030504040204" pitchFamily="34" charset="-128"/>
                  <a:ea typeface="Meiryo" panose="020B0604030504040204" pitchFamily="34" charset="-128"/>
                </a:rPr>
                <a:t>」</a:t>
              </a:r>
              <a:r>
                <a:rPr lang="ja-JP" altLang="en-US" sz="1400" b="0" i="0">
                  <a:solidFill>
                    <a:srgbClr val="242424"/>
                  </a:solidFill>
                  <a:effectLst/>
                  <a:latin typeface="Meiryo" panose="020B0604030504040204" pitchFamily="34" charset="-128"/>
                  <a:ea typeface="Meiryo" panose="020B0604030504040204" pitchFamily="34" charset="-128"/>
                </a:rPr>
                <a:t>という意味。ただ、</a:t>
              </a:r>
              <a:r>
                <a:rPr lang="ja-JP" altLang="en-US" sz="1400" b="1" i="0">
                  <a:solidFill>
                    <a:srgbClr val="242424"/>
                  </a:solidFill>
                  <a:effectLst/>
                  <a:latin typeface="Meiryo" panose="020B0604030504040204" pitchFamily="34" charset="-128"/>
                  <a:ea typeface="Meiryo" panose="020B0604030504040204" pitchFamily="34" charset="-128"/>
                </a:rPr>
                <a:t>両者を明確に区別しない使われ方も多い。</a:t>
              </a:r>
            </a:p>
          </p:txBody>
        </p:sp>
      </p:grpSp>
      <p:grpSp>
        <p:nvGrpSpPr>
          <p:cNvPr id="21" name="グループ化 20">
            <a:extLst>
              <a:ext uri="{FF2B5EF4-FFF2-40B4-BE49-F238E27FC236}">
                <a16:creationId xmlns:a16="http://schemas.microsoft.com/office/drawing/2014/main" id="{06119EA2-F207-988F-5E8D-15DA504C6F23}"/>
              </a:ext>
            </a:extLst>
          </p:cNvPr>
          <p:cNvGrpSpPr/>
          <p:nvPr/>
        </p:nvGrpSpPr>
        <p:grpSpPr>
          <a:xfrm>
            <a:off x="248464" y="3484741"/>
            <a:ext cx="8647071" cy="1405625"/>
            <a:chOff x="248464" y="3484741"/>
            <a:chExt cx="8647071" cy="1405625"/>
          </a:xfrm>
        </p:grpSpPr>
        <p:sp>
          <p:nvSpPr>
            <p:cNvPr id="10" name="テキスト ボックス 9">
              <a:extLst>
                <a:ext uri="{FF2B5EF4-FFF2-40B4-BE49-F238E27FC236}">
                  <a16:creationId xmlns:a16="http://schemas.microsoft.com/office/drawing/2014/main" id="{22F457C9-1778-064B-C006-8DCF7990EAEA}"/>
                </a:ext>
              </a:extLst>
            </p:cNvPr>
            <p:cNvSpPr txBox="1"/>
            <p:nvPr/>
          </p:nvSpPr>
          <p:spPr>
            <a:xfrm>
              <a:off x="248464" y="3969875"/>
              <a:ext cx="8647071" cy="677108"/>
            </a:xfrm>
            <a:prstGeom prst="rect">
              <a:avLst/>
            </a:prstGeom>
            <a:noFill/>
          </p:spPr>
          <p:txBody>
            <a:bodyPr wrap="square">
              <a:spAutoFit/>
            </a:bodyPr>
            <a:lstStyle/>
            <a:p>
              <a:r>
                <a:rPr lang="ja-JP" altLang="en-US">
                  <a:solidFill>
                    <a:srgbClr val="333333"/>
                  </a:solidFill>
                  <a:latin typeface="Meiryo" panose="020B0604030504040204" pitchFamily="34" charset="-128"/>
                  <a:ea typeface="Meiryo" panose="020B0604030504040204" pitchFamily="34" charset="-128"/>
                </a:rPr>
                <a:t>現時点の解釈としては、</a:t>
              </a:r>
              <a:endParaRPr lang="en-US" altLang="ja-JP" dirty="0">
                <a:solidFill>
                  <a:srgbClr val="333333"/>
                </a:solidFill>
                <a:latin typeface="Meiryo" panose="020B0604030504040204" pitchFamily="34" charset="-128"/>
                <a:ea typeface="Meiryo" panose="020B0604030504040204" pitchFamily="34" charset="-128"/>
              </a:endParaRPr>
            </a:p>
            <a:p>
              <a:pPr algn="ctr"/>
              <a:r>
                <a:rPr lang="ja-JP" altLang="en-US" sz="2000" b="1" i="0">
                  <a:solidFill>
                    <a:srgbClr val="0070C0"/>
                  </a:solidFill>
                  <a:effectLst/>
                  <a:latin typeface="Meiryo" panose="020B0604030504040204" pitchFamily="34" charset="-128"/>
                  <a:ea typeface="Meiryo" panose="020B0604030504040204" pitchFamily="34" charset="-128"/>
                </a:rPr>
                <a:t>「ブロックチェーンとスマートコントラクトが作るサービス群」</a:t>
              </a:r>
              <a:endParaRPr lang="ja-JP" altLang="en-US" sz="2000" b="1">
                <a:solidFill>
                  <a:srgbClr val="0070C0"/>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75574608-C149-FABF-61D6-2C95E4C35C2D}"/>
                </a:ext>
              </a:extLst>
            </p:cNvPr>
            <p:cNvSpPr txBox="1"/>
            <p:nvPr/>
          </p:nvSpPr>
          <p:spPr>
            <a:xfrm>
              <a:off x="1101563" y="4582589"/>
              <a:ext cx="6940874" cy="307777"/>
            </a:xfrm>
            <a:prstGeom prst="rect">
              <a:avLst/>
            </a:prstGeom>
            <a:noFill/>
          </p:spPr>
          <p:txBody>
            <a:bodyPr wrap="none" rtlCol="0">
              <a:spAutoFit/>
            </a:bodyPr>
            <a:lstStyle/>
            <a:p>
              <a:pPr algn="ctr"/>
              <a:r>
                <a:rPr kumimoji="1" lang="en-US" altLang="ja-JP" sz="1400" dirty="0">
                  <a:solidFill>
                    <a:srgbClr val="0070C0"/>
                  </a:solidFill>
                  <a:latin typeface="Meiryo" panose="020B0604030504040204" pitchFamily="34" charset="-128"/>
                  <a:ea typeface="Meiryo" panose="020B0604030504040204" pitchFamily="34" charset="-128"/>
                </a:rPr>
                <a:t>NFT</a:t>
              </a:r>
              <a:r>
                <a:rPr kumimoji="1" lang="ja-JP" altLang="en-US" sz="1400">
                  <a:solidFill>
                    <a:srgbClr val="0070C0"/>
                  </a:solidFill>
                  <a:latin typeface="Meiryo" panose="020B0604030504040204" pitchFamily="34" charset="-128"/>
                  <a:ea typeface="Meiryo" panose="020B0604030504040204" pitchFamily="34" charset="-128"/>
                </a:rPr>
                <a:t>（非代替性トークン）</a:t>
              </a:r>
              <a:r>
                <a:rPr lang="ja-JP" altLang="en-US" sz="1400">
                  <a:solidFill>
                    <a:srgbClr val="0070C0"/>
                  </a:solidFill>
                  <a:latin typeface="Meiryo" panose="020B0604030504040204" pitchFamily="34" charset="-128"/>
                  <a:ea typeface="Meiryo" panose="020B0604030504040204" pitchFamily="34" charset="-128"/>
                </a:rPr>
                <a:t>、</a:t>
              </a:r>
              <a:r>
                <a:rPr lang="en-US" altLang="ja-JP" sz="1400" dirty="0" err="1">
                  <a:solidFill>
                    <a:srgbClr val="0070C0"/>
                  </a:solidFill>
                  <a:latin typeface="Meiryo" panose="020B0604030504040204" pitchFamily="34" charset="-128"/>
                  <a:ea typeface="Meiryo" panose="020B0604030504040204" pitchFamily="34" charset="-128"/>
                </a:rPr>
                <a:t>DeFi</a:t>
              </a:r>
              <a:r>
                <a:rPr lang="ja-JP" altLang="en-US" sz="1400">
                  <a:solidFill>
                    <a:srgbClr val="0070C0"/>
                  </a:solidFill>
                  <a:latin typeface="Meiryo" panose="020B0604030504040204" pitchFamily="34" charset="-128"/>
                  <a:ea typeface="Meiryo" panose="020B0604030504040204" pitchFamily="34" charset="-128"/>
                </a:rPr>
                <a:t>（分散型金融）、</a:t>
              </a:r>
              <a:r>
                <a:rPr kumimoji="1" lang="en-US" altLang="ja-JP" sz="1400" dirty="0">
                  <a:solidFill>
                    <a:srgbClr val="0070C0"/>
                  </a:solidFill>
                  <a:latin typeface="Meiryo" panose="020B0604030504040204" pitchFamily="34" charset="-128"/>
                  <a:ea typeface="Meiryo" panose="020B0604030504040204" pitchFamily="34" charset="-128"/>
                </a:rPr>
                <a:t>DAO </a:t>
              </a:r>
              <a:r>
                <a:rPr kumimoji="1" lang="ja-JP" altLang="en-US" sz="1400">
                  <a:solidFill>
                    <a:srgbClr val="0070C0"/>
                  </a:solidFill>
                  <a:latin typeface="Meiryo" panose="020B0604030504040204" pitchFamily="34" charset="-128"/>
                  <a:ea typeface="Meiryo" panose="020B0604030504040204" pitchFamily="34" charset="-128"/>
                </a:rPr>
                <a:t>（自律分散型組織）など、</a:t>
              </a:r>
            </a:p>
          </p:txBody>
        </p:sp>
        <p:sp>
          <p:nvSpPr>
            <p:cNvPr id="19" name="下矢印 18">
              <a:extLst>
                <a:ext uri="{FF2B5EF4-FFF2-40B4-BE49-F238E27FC236}">
                  <a16:creationId xmlns:a16="http://schemas.microsoft.com/office/drawing/2014/main" id="{17C9465E-3A63-8A9D-8672-8BEA495E9D21}"/>
                </a:ext>
              </a:extLst>
            </p:cNvPr>
            <p:cNvSpPr/>
            <p:nvPr/>
          </p:nvSpPr>
          <p:spPr>
            <a:xfrm>
              <a:off x="4179192" y="3484741"/>
              <a:ext cx="785611" cy="560231"/>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18688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7811A8-48C6-26FD-D88E-F35DD2AA792A}"/>
              </a:ext>
            </a:extLst>
          </p:cNvPr>
          <p:cNvSpPr>
            <a:spLocks noGrp="1"/>
          </p:cNvSpPr>
          <p:nvPr>
            <p:ph type="title"/>
          </p:nvPr>
        </p:nvSpPr>
        <p:spPr/>
        <p:txBody>
          <a:bodyPr/>
          <a:lstStyle/>
          <a:p>
            <a:r>
              <a:rPr kumimoji="1" lang="en-US" altLang="ja-JP" dirty="0"/>
              <a:t>Circular Economy</a:t>
            </a:r>
            <a:endParaRPr kumimoji="1" lang="ja-JP" altLang="en-US"/>
          </a:p>
        </p:txBody>
      </p:sp>
      <p:pic>
        <p:nvPicPr>
          <p:cNvPr id="3" name="図 2">
            <a:extLst>
              <a:ext uri="{FF2B5EF4-FFF2-40B4-BE49-F238E27FC236}">
                <a16:creationId xmlns:a16="http://schemas.microsoft.com/office/drawing/2014/main" id="{F9190AE6-9818-FEFD-8F76-80901D02696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8056" y="2296048"/>
            <a:ext cx="7927887" cy="4044462"/>
          </a:xfrm>
          <a:prstGeom prst="rect">
            <a:avLst/>
          </a:prstGeom>
        </p:spPr>
      </p:pic>
      <p:sp>
        <p:nvSpPr>
          <p:cNvPr id="4" name="テキスト ボックス 3">
            <a:extLst>
              <a:ext uri="{FF2B5EF4-FFF2-40B4-BE49-F238E27FC236}">
                <a16:creationId xmlns:a16="http://schemas.microsoft.com/office/drawing/2014/main" id="{9FAFAB18-2B3C-F270-744E-A87F6F7AF49D}"/>
              </a:ext>
            </a:extLst>
          </p:cNvPr>
          <p:cNvSpPr txBox="1"/>
          <p:nvPr/>
        </p:nvSpPr>
        <p:spPr>
          <a:xfrm>
            <a:off x="4564464" y="6404087"/>
            <a:ext cx="4579536" cy="246221"/>
          </a:xfrm>
          <a:prstGeom prst="rect">
            <a:avLst/>
          </a:prstGeom>
          <a:noFill/>
        </p:spPr>
        <p:txBody>
          <a:bodyPr wrap="square">
            <a:spAutoFit/>
          </a:bodyPr>
          <a:lstStyle/>
          <a:p>
            <a:pPr algn="r"/>
            <a:r>
              <a:rPr lang="ja-JP" altLang="en-US" sz="1000">
                <a:hlinkClick r:id="rId3"/>
              </a:rPr>
              <a:t>https://cehub.jp/learning/circular-economy-hub-learning-3/</a:t>
            </a:r>
            <a:endParaRPr lang="ja-JP" altLang="en-US" sz="1000"/>
          </a:p>
        </p:txBody>
      </p:sp>
      <p:sp>
        <p:nvSpPr>
          <p:cNvPr id="6" name="テキスト ボックス 5">
            <a:extLst>
              <a:ext uri="{FF2B5EF4-FFF2-40B4-BE49-F238E27FC236}">
                <a16:creationId xmlns:a16="http://schemas.microsoft.com/office/drawing/2014/main" id="{885A1E0E-4FED-FD52-0497-7441164C1DD2}"/>
              </a:ext>
            </a:extLst>
          </p:cNvPr>
          <p:cNvSpPr txBox="1"/>
          <p:nvPr/>
        </p:nvSpPr>
        <p:spPr>
          <a:xfrm>
            <a:off x="608056" y="1049943"/>
            <a:ext cx="7927887" cy="1077218"/>
          </a:xfrm>
          <a:prstGeom prst="rect">
            <a:avLst/>
          </a:prstGeom>
          <a:noFill/>
        </p:spPr>
        <p:txBody>
          <a:bodyPr wrap="square">
            <a:spAutoFit/>
          </a:bodyPr>
          <a:lstStyle/>
          <a:p>
            <a:pPr algn="l" fontAlgn="base"/>
            <a:r>
              <a:rPr lang="en-US" altLang="ja-JP" sz="1600" b="0" i="0" dirty="0">
                <a:solidFill>
                  <a:srgbClr val="333333"/>
                </a:solidFill>
                <a:effectLst/>
                <a:latin typeface="Meiryo" panose="020B0604030504040204" pitchFamily="34" charset="-128"/>
                <a:ea typeface="Meiryo" panose="020B0604030504040204" pitchFamily="34" charset="-128"/>
              </a:rPr>
              <a:t>2050</a:t>
            </a:r>
            <a:r>
              <a:rPr lang="ja-JP" altLang="en-US" sz="1600" b="0" i="0">
                <a:solidFill>
                  <a:srgbClr val="333333"/>
                </a:solidFill>
                <a:effectLst/>
                <a:latin typeface="Meiryo" panose="020B0604030504040204" pitchFamily="34" charset="-128"/>
                <a:ea typeface="Meiryo" panose="020B0604030504040204" pitchFamily="34" charset="-128"/>
              </a:rPr>
              <a:t>年までに</a:t>
            </a:r>
            <a:r>
              <a:rPr lang="en-US" altLang="ja-JP" sz="1600" b="0" i="0" dirty="0">
                <a:solidFill>
                  <a:srgbClr val="333333"/>
                </a:solidFill>
                <a:effectLst/>
                <a:latin typeface="Meiryo" panose="020B0604030504040204" pitchFamily="34" charset="-128"/>
                <a:ea typeface="Meiryo" panose="020B0604030504040204" pitchFamily="34" charset="-128"/>
              </a:rPr>
              <a:t>100</a:t>
            </a:r>
            <a:r>
              <a:rPr lang="ja-JP" altLang="en-US" sz="1600" b="0" i="0">
                <a:solidFill>
                  <a:srgbClr val="333333"/>
                </a:solidFill>
                <a:effectLst/>
                <a:latin typeface="Meiryo" panose="020B0604030504040204" pitchFamily="34" charset="-128"/>
                <a:ea typeface="Meiryo" panose="020B0604030504040204" pitchFamily="34" charset="-128"/>
              </a:rPr>
              <a:t>％サーキュラーエコノミーを実現するという目標を掲げているオランダ政府の概念。オランダ政府はサーキュラーエコノミーを「</a:t>
            </a:r>
            <a:r>
              <a:rPr lang="en" altLang="ja-JP" sz="1600" b="0" i="0" dirty="0">
                <a:solidFill>
                  <a:srgbClr val="333333"/>
                </a:solidFill>
                <a:effectLst/>
                <a:latin typeface="Meiryo" panose="020B0604030504040204" pitchFamily="34" charset="-128"/>
                <a:ea typeface="Meiryo" panose="020B0604030504040204" pitchFamily="34" charset="-128"/>
              </a:rPr>
              <a:t>Linear Economy</a:t>
            </a:r>
            <a:r>
              <a:rPr lang="ja-JP" altLang="en" sz="1600" b="0" i="0">
                <a:solidFill>
                  <a:srgbClr val="333333"/>
                </a:solidFill>
                <a:effectLst/>
                <a:latin typeface="Meiryo" panose="020B0604030504040204" pitchFamily="34" charset="-128"/>
                <a:ea typeface="Meiryo" panose="020B0604030504040204" pitchFamily="34" charset="-128"/>
              </a:rPr>
              <a:t>（</a:t>
            </a:r>
            <a:r>
              <a:rPr lang="ja-JP" altLang="en-US" sz="1600" b="0" i="0">
                <a:solidFill>
                  <a:srgbClr val="333333"/>
                </a:solidFill>
                <a:effectLst/>
                <a:latin typeface="Meiryo" panose="020B0604030504040204" pitchFamily="34" charset="-128"/>
                <a:ea typeface="Meiryo" panose="020B0604030504040204" pitchFamily="34" charset="-128"/>
              </a:rPr>
              <a:t>直線型経済）」だけではなく、リサイクルを中心とする「</a:t>
            </a:r>
            <a:r>
              <a:rPr lang="en" altLang="ja-JP" sz="1600" b="0" i="0" dirty="0">
                <a:solidFill>
                  <a:srgbClr val="333333"/>
                </a:solidFill>
                <a:effectLst/>
                <a:latin typeface="Meiryo" panose="020B0604030504040204" pitchFamily="34" charset="-128"/>
                <a:ea typeface="Meiryo" panose="020B0604030504040204" pitchFamily="34" charset="-128"/>
              </a:rPr>
              <a:t>Reuse Economy</a:t>
            </a:r>
            <a:r>
              <a:rPr lang="ja-JP" altLang="en" sz="1600" b="0" i="0">
                <a:solidFill>
                  <a:srgbClr val="333333"/>
                </a:solidFill>
                <a:effectLst/>
                <a:latin typeface="Meiryo" panose="020B0604030504040204" pitchFamily="34" charset="-128"/>
                <a:ea typeface="Meiryo" panose="020B0604030504040204" pitchFamily="34" charset="-128"/>
              </a:rPr>
              <a:t>（</a:t>
            </a:r>
            <a:r>
              <a:rPr lang="ja-JP" altLang="en-US" sz="1600" b="0" i="0">
                <a:solidFill>
                  <a:srgbClr val="333333"/>
                </a:solidFill>
                <a:effectLst/>
                <a:latin typeface="Meiryo" panose="020B0604030504040204" pitchFamily="34" charset="-128"/>
                <a:ea typeface="Meiryo" panose="020B0604030504040204" pitchFamily="34" charset="-128"/>
              </a:rPr>
              <a:t>リユース経済）」とも明確に区別してい</a:t>
            </a:r>
            <a:r>
              <a:rPr lang="ja-JP" altLang="en-US" sz="1600">
                <a:solidFill>
                  <a:srgbClr val="333333"/>
                </a:solidFill>
                <a:latin typeface="Meiryo" panose="020B0604030504040204" pitchFamily="34" charset="-128"/>
                <a:ea typeface="Meiryo" panose="020B0604030504040204" pitchFamily="34" charset="-128"/>
              </a:rPr>
              <a:t>る</a:t>
            </a:r>
            <a:r>
              <a:rPr lang="ja-JP" altLang="en-US" sz="1600" b="0" i="0">
                <a:solidFill>
                  <a:srgbClr val="333333"/>
                </a:solidFill>
                <a:effectLst/>
                <a:latin typeface="Meiryo" panose="020B0604030504040204" pitchFamily="34" charset="-128"/>
                <a:ea typeface="Meiryo" panose="020B0604030504040204" pitchFamily="34" charset="-128"/>
              </a:rPr>
              <a:t>。</a:t>
            </a:r>
            <a:endParaRPr lang="ja-JP" altLang="en-US" sz="16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01070512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角丸四角形 24">
            <a:extLst>
              <a:ext uri="{FF2B5EF4-FFF2-40B4-BE49-F238E27FC236}">
                <a16:creationId xmlns:a16="http://schemas.microsoft.com/office/drawing/2014/main" id="{F2BED2F6-E2FF-0A43-B095-E7D272C72CA9}"/>
              </a:ext>
            </a:extLst>
          </p:cNvPr>
          <p:cNvSpPr/>
          <p:nvPr/>
        </p:nvSpPr>
        <p:spPr>
          <a:xfrm>
            <a:off x="539067" y="4609871"/>
            <a:ext cx="8065865" cy="1920961"/>
          </a:xfrm>
          <a:prstGeom prst="roundRect">
            <a:avLst>
              <a:gd name="adj" fmla="val 9824"/>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角丸四角形 37">
            <a:extLst>
              <a:ext uri="{FF2B5EF4-FFF2-40B4-BE49-F238E27FC236}">
                <a16:creationId xmlns:a16="http://schemas.microsoft.com/office/drawing/2014/main" id="{DF1B39A1-11FC-0141-BF29-81D96D72301F}"/>
              </a:ext>
            </a:extLst>
          </p:cNvPr>
          <p:cNvSpPr/>
          <p:nvPr/>
        </p:nvSpPr>
        <p:spPr>
          <a:xfrm>
            <a:off x="535825" y="2715179"/>
            <a:ext cx="8065850" cy="1851707"/>
          </a:xfrm>
          <a:prstGeom prst="roundRect">
            <a:avLst>
              <a:gd name="adj" fmla="val 13498"/>
            </a:avLst>
          </a:prstGeom>
          <a:solidFill>
            <a:srgbClr val="77933C"/>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5C0D0A6-D588-C94E-BD4A-1AD1E04C17CA}"/>
              </a:ext>
            </a:extLst>
          </p:cNvPr>
          <p:cNvSpPr>
            <a:spLocks noGrp="1"/>
          </p:cNvSpPr>
          <p:nvPr>
            <p:ph type="title"/>
          </p:nvPr>
        </p:nvSpPr>
        <p:spPr/>
        <p:txBody>
          <a:bodyPr/>
          <a:lstStyle/>
          <a:p>
            <a:r>
              <a:rPr kumimoji="1" lang="en-US" altLang="ja-JP" dirty="0"/>
              <a:t>NFT</a:t>
            </a:r>
            <a:endParaRPr kumimoji="1" lang="ja-JP" altLang="en-US"/>
          </a:p>
        </p:txBody>
      </p:sp>
      <p:sp>
        <p:nvSpPr>
          <p:cNvPr id="3" name="スライド番号プレースホルダー 2">
            <a:extLst>
              <a:ext uri="{FF2B5EF4-FFF2-40B4-BE49-F238E27FC236}">
                <a16:creationId xmlns:a16="http://schemas.microsoft.com/office/drawing/2014/main" id="{F21E2F98-D0EB-F247-AF5D-607C7FEFE1B8}"/>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214</a:t>
            </a:fld>
            <a:endParaRPr kumimoji="1" lang="ja-JP" altLang="en-US"/>
          </a:p>
        </p:txBody>
      </p:sp>
      <p:pic>
        <p:nvPicPr>
          <p:cNvPr id="4" name="Picture 2" descr="バーチャルYouTuberのイラスト">
            <a:extLst>
              <a:ext uri="{FF2B5EF4-FFF2-40B4-BE49-F238E27FC236}">
                <a16:creationId xmlns:a16="http://schemas.microsoft.com/office/drawing/2014/main" id="{CC0DC3E1-8925-F44A-A997-35406FBDD6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5528" y="821056"/>
            <a:ext cx="2097135" cy="19060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 name="グループ化 4">
            <a:extLst>
              <a:ext uri="{FF2B5EF4-FFF2-40B4-BE49-F238E27FC236}">
                <a16:creationId xmlns:a16="http://schemas.microsoft.com/office/drawing/2014/main" id="{EA770B12-60CE-4C41-9943-10F36513B079}"/>
              </a:ext>
            </a:extLst>
          </p:cNvPr>
          <p:cNvGrpSpPr/>
          <p:nvPr/>
        </p:nvGrpSpPr>
        <p:grpSpPr>
          <a:xfrm>
            <a:off x="1301288" y="4751762"/>
            <a:ext cx="6541423" cy="974968"/>
            <a:chOff x="1277891" y="2701967"/>
            <a:chExt cx="6541423" cy="974968"/>
          </a:xfrm>
        </p:grpSpPr>
        <p:sp>
          <p:nvSpPr>
            <p:cNvPr id="6" name="正方形/長方形 5">
              <a:extLst>
                <a:ext uri="{FF2B5EF4-FFF2-40B4-BE49-F238E27FC236}">
                  <a16:creationId xmlns:a16="http://schemas.microsoft.com/office/drawing/2014/main" id="{FB90D873-5421-9A4E-A617-8BC5F7D5F76C}"/>
                </a:ext>
              </a:extLst>
            </p:cNvPr>
            <p:cNvSpPr/>
            <p:nvPr/>
          </p:nvSpPr>
          <p:spPr>
            <a:xfrm>
              <a:off x="1277891" y="2701967"/>
              <a:ext cx="845617" cy="9749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E06CDE77-A07E-3542-BE7C-559131150290}"/>
                </a:ext>
              </a:extLst>
            </p:cNvPr>
            <p:cNvSpPr/>
            <p:nvPr/>
          </p:nvSpPr>
          <p:spPr>
            <a:xfrm>
              <a:off x="3176493" y="2701968"/>
              <a:ext cx="845617" cy="9749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08BD4557-59E1-D042-9A7C-6237B3F8CBC7}"/>
                </a:ext>
              </a:extLst>
            </p:cNvPr>
            <p:cNvSpPr/>
            <p:nvPr/>
          </p:nvSpPr>
          <p:spPr>
            <a:xfrm>
              <a:off x="5075095" y="2701967"/>
              <a:ext cx="845617" cy="9749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1CBFB26B-26E3-5A46-8F22-D4C7A68C3B2E}"/>
                </a:ext>
              </a:extLst>
            </p:cNvPr>
            <p:cNvSpPr/>
            <p:nvPr/>
          </p:nvSpPr>
          <p:spPr>
            <a:xfrm>
              <a:off x="6973697" y="2701967"/>
              <a:ext cx="845617" cy="974967"/>
            </a:xfrm>
            <a:prstGeom prst="rect">
              <a:avLst/>
            </a:prstGeom>
            <a:solidFill>
              <a:schemeClr val="accent6">
                <a:lumMod val="20000"/>
                <a:lumOff val="80000"/>
              </a:schemeClr>
            </a:solidFill>
            <a:ln>
              <a:solidFill>
                <a:schemeClr val="accent6"/>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B27FA3E6-3069-EE45-8EB3-CF91D5C366D1}"/>
                </a:ext>
              </a:extLst>
            </p:cNvPr>
            <p:cNvSpPr/>
            <p:nvPr/>
          </p:nvSpPr>
          <p:spPr>
            <a:xfrm>
              <a:off x="1334883" y="2800390"/>
              <a:ext cx="731633" cy="215405"/>
            </a:xfrm>
            <a:prstGeom prst="rect">
              <a:avLst/>
            </a:prstGeom>
            <a:solidFill>
              <a:schemeClr val="accent6">
                <a:lumMod val="50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6DC7D3F1-0E9A-1744-8267-5969FBEBAFD2}"/>
                </a:ext>
              </a:extLst>
            </p:cNvPr>
            <p:cNvSpPr/>
            <p:nvPr/>
          </p:nvSpPr>
          <p:spPr>
            <a:xfrm>
              <a:off x="1334883" y="3363595"/>
              <a:ext cx="731633" cy="215405"/>
            </a:xfrm>
            <a:prstGeom prst="rect">
              <a:avLst/>
            </a:prstGeom>
            <a:solidFill>
              <a:srgbClr val="C0000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85F99DDC-1775-9245-80FE-863B0E2B0886}"/>
                </a:ext>
              </a:extLst>
            </p:cNvPr>
            <p:cNvSpPr/>
            <p:nvPr/>
          </p:nvSpPr>
          <p:spPr>
            <a:xfrm>
              <a:off x="1334883" y="3081747"/>
              <a:ext cx="731633" cy="215405"/>
            </a:xfrm>
            <a:prstGeom prst="rect">
              <a:avLst/>
            </a:prstGeom>
            <a:solidFill>
              <a:schemeClr val="accent4"/>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CB086082-BEA0-BC4A-A281-B19BE7D913B1}"/>
                </a:ext>
              </a:extLst>
            </p:cNvPr>
            <p:cNvSpPr/>
            <p:nvPr/>
          </p:nvSpPr>
          <p:spPr>
            <a:xfrm>
              <a:off x="3233485" y="2800389"/>
              <a:ext cx="731633" cy="215405"/>
            </a:xfrm>
            <a:prstGeom prst="rect">
              <a:avLst/>
            </a:prstGeom>
            <a:solidFill>
              <a:schemeClr val="accent6">
                <a:lumMod val="50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FF28A913-9587-B740-9253-6457B9B74376}"/>
                </a:ext>
              </a:extLst>
            </p:cNvPr>
            <p:cNvSpPr/>
            <p:nvPr/>
          </p:nvSpPr>
          <p:spPr>
            <a:xfrm>
              <a:off x="3233485" y="3363594"/>
              <a:ext cx="731633" cy="215405"/>
            </a:xfrm>
            <a:prstGeom prst="rect">
              <a:avLst/>
            </a:prstGeom>
            <a:solidFill>
              <a:srgbClr val="C0000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FA598A8E-C65B-174B-87C7-A6883486113E}"/>
                </a:ext>
              </a:extLst>
            </p:cNvPr>
            <p:cNvSpPr/>
            <p:nvPr/>
          </p:nvSpPr>
          <p:spPr>
            <a:xfrm>
              <a:off x="3233485" y="3081746"/>
              <a:ext cx="731633" cy="215405"/>
            </a:xfrm>
            <a:prstGeom prst="rect">
              <a:avLst/>
            </a:prstGeom>
            <a:solidFill>
              <a:schemeClr val="accent4"/>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BD4E9D90-6DBC-B14F-9D7C-1CBEF290D52D}"/>
                </a:ext>
              </a:extLst>
            </p:cNvPr>
            <p:cNvSpPr/>
            <p:nvPr/>
          </p:nvSpPr>
          <p:spPr>
            <a:xfrm>
              <a:off x="5132088" y="2800389"/>
              <a:ext cx="731633" cy="215405"/>
            </a:xfrm>
            <a:prstGeom prst="rect">
              <a:avLst/>
            </a:prstGeom>
            <a:solidFill>
              <a:schemeClr val="accent6">
                <a:lumMod val="50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CD231633-D7DA-F44D-9973-ECE8B570D60E}"/>
                </a:ext>
              </a:extLst>
            </p:cNvPr>
            <p:cNvSpPr/>
            <p:nvPr/>
          </p:nvSpPr>
          <p:spPr>
            <a:xfrm>
              <a:off x="5132088" y="3363594"/>
              <a:ext cx="731633" cy="215405"/>
            </a:xfrm>
            <a:prstGeom prst="rect">
              <a:avLst/>
            </a:prstGeom>
            <a:solidFill>
              <a:srgbClr val="C0000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489D38FF-0F08-9646-BF98-6999EF4765F3}"/>
                </a:ext>
              </a:extLst>
            </p:cNvPr>
            <p:cNvSpPr/>
            <p:nvPr/>
          </p:nvSpPr>
          <p:spPr>
            <a:xfrm>
              <a:off x="5132088" y="3081746"/>
              <a:ext cx="731633" cy="215405"/>
            </a:xfrm>
            <a:prstGeom prst="rect">
              <a:avLst/>
            </a:prstGeom>
            <a:solidFill>
              <a:schemeClr val="accent4"/>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DE254A31-56EB-D741-BB2D-73869CE384BA}"/>
                </a:ext>
              </a:extLst>
            </p:cNvPr>
            <p:cNvSpPr/>
            <p:nvPr/>
          </p:nvSpPr>
          <p:spPr>
            <a:xfrm>
              <a:off x="7040197" y="2800389"/>
              <a:ext cx="731633" cy="215405"/>
            </a:xfrm>
            <a:prstGeom prst="rect">
              <a:avLst/>
            </a:prstGeom>
            <a:solidFill>
              <a:schemeClr val="accent6">
                <a:lumMod val="50000"/>
              </a:schemeClr>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AB4E6FB2-D316-5E45-83D7-7CB475598192}"/>
                </a:ext>
              </a:extLst>
            </p:cNvPr>
            <p:cNvSpPr/>
            <p:nvPr/>
          </p:nvSpPr>
          <p:spPr>
            <a:xfrm>
              <a:off x="7040197" y="3363594"/>
              <a:ext cx="731633" cy="215405"/>
            </a:xfrm>
            <a:prstGeom prst="rect">
              <a:avLst/>
            </a:prstGeom>
            <a:solidFill>
              <a:srgbClr val="C00000"/>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6DD607C2-B5F2-BF4C-8969-E3CEB3FE4068}"/>
                </a:ext>
              </a:extLst>
            </p:cNvPr>
            <p:cNvSpPr/>
            <p:nvPr/>
          </p:nvSpPr>
          <p:spPr>
            <a:xfrm>
              <a:off x="7040197" y="3081746"/>
              <a:ext cx="731633" cy="215405"/>
            </a:xfrm>
            <a:prstGeom prst="rect">
              <a:avLst/>
            </a:prstGeom>
            <a:solidFill>
              <a:schemeClr val="accent4"/>
            </a:solidFill>
            <a:ln w="31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 name="カギ線コネクタ 21">
              <a:extLst>
                <a:ext uri="{FF2B5EF4-FFF2-40B4-BE49-F238E27FC236}">
                  <a16:creationId xmlns:a16="http://schemas.microsoft.com/office/drawing/2014/main" id="{1392804B-E915-6E47-8ECC-3BD7B8F9CED0}"/>
                </a:ext>
              </a:extLst>
            </p:cNvPr>
            <p:cNvCxnSpPr>
              <a:cxnSpLocks/>
              <a:stCxn id="6" idx="3"/>
              <a:endCxn id="13" idx="1"/>
            </p:cNvCxnSpPr>
            <p:nvPr/>
          </p:nvCxnSpPr>
          <p:spPr>
            <a:xfrm flipV="1">
              <a:off x="2123508" y="2908092"/>
              <a:ext cx="1109977" cy="281359"/>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3" name="カギ線コネクタ 22">
              <a:extLst>
                <a:ext uri="{FF2B5EF4-FFF2-40B4-BE49-F238E27FC236}">
                  <a16:creationId xmlns:a16="http://schemas.microsoft.com/office/drawing/2014/main" id="{F85F15DB-48BF-EE4F-A206-50BFAF2D9191}"/>
                </a:ext>
              </a:extLst>
            </p:cNvPr>
            <p:cNvCxnSpPr>
              <a:cxnSpLocks/>
              <a:stCxn id="7" idx="3"/>
              <a:endCxn id="16" idx="1"/>
            </p:cNvCxnSpPr>
            <p:nvPr/>
          </p:nvCxnSpPr>
          <p:spPr>
            <a:xfrm flipV="1">
              <a:off x="4022110" y="2908092"/>
              <a:ext cx="1109978" cy="281360"/>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4" name="カギ線コネクタ 23">
              <a:extLst>
                <a:ext uri="{FF2B5EF4-FFF2-40B4-BE49-F238E27FC236}">
                  <a16:creationId xmlns:a16="http://schemas.microsoft.com/office/drawing/2014/main" id="{CE76AB6D-4FFE-1742-886C-EC9D764DAC1E}"/>
                </a:ext>
              </a:extLst>
            </p:cNvPr>
            <p:cNvCxnSpPr>
              <a:cxnSpLocks/>
              <a:stCxn id="8" idx="3"/>
              <a:endCxn id="19" idx="1"/>
            </p:cNvCxnSpPr>
            <p:nvPr/>
          </p:nvCxnSpPr>
          <p:spPr>
            <a:xfrm flipV="1">
              <a:off x="5920712" y="2908092"/>
              <a:ext cx="1119485" cy="281359"/>
            </a:xfrm>
            <a:prstGeom prst="bentConnector3">
              <a:avLst>
                <a:gd name="adj1" fmla="val 50000"/>
              </a:avLst>
            </a:prstGeom>
            <a:ln>
              <a:prstDash val="sysDot"/>
              <a:tailEnd type="triangle"/>
            </a:ln>
          </p:spPr>
          <p:style>
            <a:lnRef idx="2">
              <a:schemeClr val="accent6"/>
            </a:lnRef>
            <a:fillRef idx="0">
              <a:schemeClr val="accent6"/>
            </a:fillRef>
            <a:effectRef idx="1">
              <a:schemeClr val="accent6"/>
            </a:effectRef>
            <a:fontRef idx="minor">
              <a:schemeClr val="tx1"/>
            </a:fontRef>
          </p:style>
        </p:cxnSp>
      </p:grpSp>
      <p:cxnSp>
        <p:nvCxnSpPr>
          <p:cNvPr id="27" name="直線コネクタ 26">
            <a:extLst>
              <a:ext uri="{FF2B5EF4-FFF2-40B4-BE49-F238E27FC236}">
                <a16:creationId xmlns:a16="http://schemas.microsoft.com/office/drawing/2014/main" id="{202FE762-AD6B-074D-AC89-FBF1B5EA8459}"/>
              </a:ext>
            </a:extLst>
          </p:cNvPr>
          <p:cNvCxnSpPr>
            <a:cxnSpLocks/>
            <a:endCxn id="6" idx="0"/>
          </p:cNvCxnSpPr>
          <p:nvPr/>
        </p:nvCxnSpPr>
        <p:spPr>
          <a:xfrm>
            <a:off x="1724097" y="2526209"/>
            <a:ext cx="0" cy="2225553"/>
          </a:xfrm>
          <a:prstGeom prst="line">
            <a:avLst/>
          </a:prstGeom>
          <a:ln w="76200">
            <a:headEnd type="oval" w="med" len="med"/>
            <a:tailEnd type="oval" w="med" len="med"/>
          </a:ln>
        </p:spPr>
        <p:style>
          <a:lnRef idx="2">
            <a:schemeClr val="accent6"/>
          </a:lnRef>
          <a:fillRef idx="0">
            <a:schemeClr val="accent6"/>
          </a:fillRef>
          <a:effectRef idx="1">
            <a:schemeClr val="accent6"/>
          </a:effectRef>
          <a:fontRef idx="minor">
            <a:schemeClr val="tx1"/>
          </a:fontRef>
        </p:style>
      </p:cxnSp>
      <p:pic>
        <p:nvPicPr>
          <p:cNvPr id="35" name="図 34" descr="アイコン&#10;&#10;自動的に生成された説明">
            <a:extLst>
              <a:ext uri="{FF2B5EF4-FFF2-40B4-BE49-F238E27FC236}">
                <a16:creationId xmlns:a16="http://schemas.microsoft.com/office/drawing/2014/main" id="{00BF1920-625D-E848-B630-6E454E784D5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3153" y="2977725"/>
            <a:ext cx="1484516" cy="1484516"/>
          </a:xfrm>
          <a:prstGeom prst="rect">
            <a:avLst/>
          </a:prstGeom>
          <a:effectLst>
            <a:outerShdw blurRad="50800" dist="38100" dir="2700000" algn="tl" rotWithShape="0">
              <a:prstClr val="black">
                <a:alpha val="40000"/>
              </a:prstClr>
            </a:outerShdw>
          </a:effectLst>
        </p:spPr>
      </p:pic>
      <p:sp>
        <p:nvSpPr>
          <p:cNvPr id="33" name="テキスト ボックス 32">
            <a:extLst>
              <a:ext uri="{FF2B5EF4-FFF2-40B4-BE49-F238E27FC236}">
                <a16:creationId xmlns:a16="http://schemas.microsoft.com/office/drawing/2014/main" id="{939683C6-D13F-CB46-AB16-67D057B7AFFC}"/>
              </a:ext>
            </a:extLst>
          </p:cNvPr>
          <p:cNvSpPr txBox="1"/>
          <p:nvPr/>
        </p:nvSpPr>
        <p:spPr>
          <a:xfrm>
            <a:off x="953153" y="3126378"/>
            <a:ext cx="1048493" cy="584775"/>
          </a:xfrm>
          <a:prstGeom prst="rect">
            <a:avLst/>
          </a:prstGeom>
          <a:noFill/>
        </p:spPr>
        <p:txBody>
          <a:bodyPr wrap="none" rtlCol="0">
            <a:spAutoFit/>
          </a:bodyPr>
          <a:lstStyle/>
          <a:p>
            <a:pPr algn="ctr"/>
            <a:r>
              <a:rPr kumimoji="1" lang="en-US" altLang="ja-JP" sz="32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NFT</a:t>
            </a:r>
            <a:endParaRPr kumimoji="1" lang="ja-JP" altLang="en-US" sz="32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7A8E1C26-44E1-E244-A42B-EBC44F44EDA0}"/>
              </a:ext>
            </a:extLst>
          </p:cNvPr>
          <p:cNvSpPr txBox="1"/>
          <p:nvPr/>
        </p:nvSpPr>
        <p:spPr>
          <a:xfrm>
            <a:off x="2912366" y="848400"/>
            <a:ext cx="4873037" cy="830997"/>
          </a:xfrm>
          <a:prstGeom prst="rect">
            <a:avLst/>
          </a:prstGeom>
          <a:noFill/>
        </p:spPr>
        <p:txBody>
          <a:bodyPr wrap="square" rtlCol="0">
            <a:spAutoFit/>
          </a:bodyPr>
          <a:lstStyle/>
          <a:p>
            <a:r>
              <a:rPr lang="en-US" altLang="ja-JP" sz="3200" b="1" dirty="0">
                <a:latin typeface="Meiryo" panose="020B0604030504040204" pitchFamily="34" charset="-128"/>
                <a:ea typeface="Meiryo" panose="020B0604030504040204" pitchFamily="34" charset="-128"/>
              </a:rPr>
              <a:t>NFT</a:t>
            </a:r>
            <a:r>
              <a:rPr lang="en-US" altLang="ja-JP" dirty="0">
                <a:latin typeface="Meiryo" panose="020B0604030504040204" pitchFamily="34" charset="-128"/>
                <a:ea typeface="Meiryo" panose="020B0604030504040204" pitchFamily="34" charset="-128"/>
              </a:rPr>
              <a:t> </a:t>
            </a:r>
            <a:r>
              <a:rPr lang="en-US" altLang="ja-JP" sz="1200" dirty="0">
                <a:latin typeface="Meiryo" panose="020B0604030504040204" pitchFamily="34" charset="-128"/>
                <a:ea typeface="Meiryo" panose="020B0604030504040204" pitchFamily="34" charset="-128"/>
              </a:rPr>
              <a:t>Non-Fungible Token</a:t>
            </a:r>
            <a:r>
              <a:rPr lang="ja-JP" altLang="ja-JP" sz="1200">
                <a:latin typeface="Meiryo" panose="020B0604030504040204" pitchFamily="34" charset="-128"/>
                <a:ea typeface="Meiryo" panose="020B0604030504040204" pitchFamily="34" charset="-128"/>
              </a:rPr>
              <a:t>：非代替性トークン</a:t>
            </a:r>
            <a:endParaRPr lang="en-US" altLang="ja-JP" sz="1200" dirty="0">
              <a:latin typeface="Meiryo" panose="020B0604030504040204" pitchFamily="34" charset="-128"/>
              <a:ea typeface="Meiryo" panose="020B0604030504040204" pitchFamily="34" charset="-128"/>
            </a:endParaRPr>
          </a:p>
          <a:p>
            <a:r>
              <a:rPr lang="ja-JP" altLang="ja-JP" sz="1600">
                <a:latin typeface="Meiryo" panose="020B0604030504040204" pitchFamily="34" charset="-128"/>
                <a:ea typeface="Meiryo" panose="020B0604030504040204" pitchFamily="34" charset="-128"/>
              </a:rPr>
              <a:t>偽造不可な鑑定書・所有証明書</a:t>
            </a:r>
            <a:endParaRPr kumimoji="1" lang="ja-JP" altLang="en-US">
              <a:latin typeface="Meiryo" panose="020B0604030504040204" pitchFamily="34" charset="-128"/>
              <a:ea typeface="Meiryo" panose="020B0604030504040204" pitchFamily="34" charset="-128"/>
            </a:endParaRPr>
          </a:p>
        </p:txBody>
      </p:sp>
      <p:sp>
        <p:nvSpPr>
          <p:cNvPr id="37" name="正方形/長方形 36">
            <a:extLst>
              <a:ext uri="{FF2B5EF4-FFF2-40B4-BE49-F238E27FC236}">
                <a16:creationId xmlns:a16="http://schemas.microsoft.com/office/drawing/2014/main" id="{0A939DDA-3FFD-FD49-9110-3719B075C637}"/>
              </a:ext>
            </a:extLst>
          </p:cNvPr>
          <p:cNvSpPr/>
          <p:nvPr/>
        </p:nvSpPr>
        <p:spPr>
          <a:xfrm>
            <a:off x="6836292" y="3189006"/>
            <a:ext cx="1241840" cy="1323439"/>
          </a:xfrm>
          <a:prstGeom prst="rect">
            <a:avLst/>
          </a:prstGeom>
        </p:spPr>
        <p:txBody>
          <a:bodyPr wrap="square">
            <a:spAutoFit/>
          </a:bodyPr>
          <a:lstStyle/>
          <a:p>
            <a:r>
              <a:rPr lang="ja-JP" altLang="en-US" sz="800">
                <a:solidFill>
                  <a:schemeClr val="bg1"/>
                </a:solidFill>
                <a:latin typeface="Meiryo" panose="020B0604030504040204" pitchFamily="34" charset="-128"/>
                <a:ea typeface="Meiryo" panose="020B0604030504040204" pitchFamily="34" charset="-128"/>
              </a:rPr>
              <a:t>海外</a:t>
            </a:r>
            <a:endParaRPr lang="en-US" altLang="ja-JP" sz="8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800">
                <a:solidFill>
                  <a:schemeClr val="bg1"/>
                </a:solidFill>
                <a:latin typeface="Meiryo" panose="020B0604030504040204" pitchFamily="34" charset="-128"/>
                <a:ea typeface="Meiryo" panose="020B0604030504040204" pitchFamily="34" charset="-128"/>
              </a:rPr>
              <a:t>OpenSea</a:t>
            </a:r>
          </a:p>
          <a:p>
            <a:pPr marL="171450" indent="-171450">
              <a:buFont typeface="Wingdings" pitchFamily="2" charset="2"/>
              <a:buChar char="l"/>
            </a:pPr>
            <a:r>
              <a:rPr lang="ja-JP" altLang="en-US" sz="800">
                <a:solidFill>
                  <a:schemeClr val="bg1"/>
                </a:solidFill>
                <a:latin typeface="Meiryo" panose="020B0604030504040204" pitchFamily="34" charset="-128"/>
                <a:ea typeface="Meiryo" panose="020B0604030504040204" pitchFamily="34" charset="-128"/>
              </a:rPr>
              <a:t>Rarible</a:t>
            </a:r>
          </a:p>
          <a:p>
            <a:pPr marL="171450" indent="-171450">
              <a:buFont typeface="Wingdings" pitchFamily="2" charset="2"/>
              <a:buChar char="l"/>
            </a:pPr>
            <a:r>
              <a:rPr lang="ja-JP" altLang="en-US" sz="800">
                <a:solidFill>
                  <a:schemeClr val="bg1"/>
                </a:solidFill>
                <a:latin typeface="Meiryo" panose="020B0604030504040204" pitchFamily="34" charset="-128"/>
                <a:ea typeface="Meiryo" panose="020B0604030504040204" pitchFamily="34" charset="-128"/>
              </a:rPr>
              <a:t>Makersplace</a:t>
            </a:r>
          </a:p>
          <a:p>
            <a:pPr marL="171450" indent="-171450">
              <a:buFont typeface="Wingdings" pitchFamily="2" charset="2"/>
              <a:buChar char="l"/>
            </a:pPr>
            <a:r>
              <a:rPr lang="ja-JP" altLang="en-US" sz="800">
                <a:solidFill>
                  <a:schemeClr val="bg1"/>
                </a:solidFill>
                <a:latin typeface="Meiryo" panose="020B0604030504040204" pitchFamily="34" charset="-128"/>
                <a:ea typeface="Meiryo" panose="020B0604030504040204" pitchFamily="34" charset="-128"/>
              </a:rPr>
              <a:t>GhostMarket</a:t>
            </a:r>
          </a:p>
          <a:p>
            <a:pPr marL="171450" indent="-171450">
              <a:buFont typeface="Wingdings" pitchFamily="2" charset="2"/>
              <a:buChar char="l"/>
            </a:pPr>
            <a:r>
              <a:rPr lang="ja-JP" altLang="en-US" sz="800">
                <a:solidFill>
                  <a:schemeClr val="bg1"/>
                </a:solidFill>
                <a:latin typeface="Meiryo" panose="020B0604030504040204" pitchFamily="34" charset="-128"/>
                <a:ea typeface="Meiryo" panose="020B0604030504040204" pitchFamily="34" charset="-128"/>
              </a:rPr>
              <a:t>SuperRare</a:t>
            </a:r>
          </a:p>
          <a:p>
            <a:pPr marL="171450" indent="-171450">
              <a:buFont typeface="Wingdings" pitchFamily="2" charset="2"/>
              <a:buChar char="l"/>
            </a:pPr>
            <a:r>
              <a:rPr lang="ja-JP" altLang="en-US" sz="800">
                <a:solidFill>
                  <a:schemeClr val="bg1"/>
                </a:solidFill>
                <a:latin typeface="Meiryo" panose="020B0604030504040204" pitchFamily="34" charset="-128"/>
                <a:ea typeface="Meiryo" panose="020B0604030504040204" pitchFamily="34" charset="-128"/>
              </a:rPr>
              <a:t>Valuables　など</a:t>
            </a:r>
          </a:p>
          <a:p>
            <a:r>
              <a:rPr lang="ja-JP" altLang="en-US" sz="800">
                <a:solidFill>
                  <a:schemeClr val="bg1"/>
                </a:solidFill>
                <a:latin typeface="Meiryo" panose="020B0604030504040204" pitchFamily="34" charset="-128"/>
                <a:ea typeface="Meiryo" panose="020B0604030504040204" pitchFamily="34" charset="-128"/>
              </a:rPr>
              <a:t>国内</a:t>
            </a:r>
          </a:p>
          <a:p>
            <a:pPr marL="171450" indent="-171450">
              <a:buFont typeface="Wingdings" pitchFamily="2" charset="2"/>
              <a:buChar char="l"/>
            </a:pPr>
            <a:r>
              <a:rPr lang="ja-JP" altLang="en-US" sz="800">
                <a:solidFill>
                  <a:schemeClr val="bg1"/>
                </a:solidFill>
                <a:latin typeface="Meiryo" panose="020B0604030504040204" pitchFamily="34" charset="-128"/>
                <a:ea typeface="Meiryo" panose="020B0604030504040204" pitchFamily="34" charset="-128"/>
              </a:rPr>
              <a:t>Coincheck NFT</a:t>
            </a:r>
          </a:p>
          <a:p>
            <a:pPr marL="171450" indent="-171450">
              <a:buFont typeface="Wingdings" pitchFamily="2" charset="2"/>
              <a:buChar char="l"/>
            </a:pPr>
            <a:r>
              <a:rPr lang="en" altLang="ja-JP" sz="800" dirty="0">
                <a:solidFill>
                  <a:schemeClr val="bg1"/>
                </a:solidFill>
                <a:latin typeface="Meiryo" panose="020B0604030504040204" pitchFamily="34" charset="-128"/>
                <a:ea typeface="Meiryo" panose="020B0604030504040204" pitchFamily="34" charset="-128"/>
              </a:rPr>
              <a:t>N</a:t>
            </a:r>
            <a:r>
              <a:rPr lang="ja-JP" altLang="en-US" sz="800">
                <a:solidFill>
                  <a:schemeClr val="bg1"/>
                </a:solidFill>
                <a:latin typeface="Meiryo" panose="020B0604030504040204" pitchFamily="34" charset="-128"/>
                <a:ea typeface="Meiryo" panose="020B0604030504040204" pitchFamily="34" charset="-128"/>
              </a:rPr>
              <a:t>anakusa　など</a:t>
            </a:r>
          </a:p>
        </p:txBody>
      </p:sp>
      <p:sp>
        <p:nvSpPr>
          <p:cNvPr id="39" name="テキスト ボックス 38">
            <a:extLst>
              <a:ext uri="{FF2B5EF4-FFF2-40B4-BE49-F238E27FC236}">
                <a16:creationId xmlns:a16="http://schemas.microsoft.com/office/drawing/2014/main" id="{25077E31-086E-BF48-813D-B9C94E8BEDE7}"/>
              </a:ext>
            </a:extLst>
          </p:cNvPr>
          <p:cNvSpPr txBox="1"/>
          <p:nvPr/>
        </p:nvSpPr>
        <p:spPr>
          <a:xfrm>
            <a:off x="1458808" y="5944114"/>
            <a:ext cx="6226384"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ブロックチェーン・プラットフォーム</a:t>
            </a:r>
            <a:r>
              <a:rPr kumimoji="1" lang="ja-JP" altLang="en-US">
                <a:solidFill>
                  <a:schemeClr val="bg1"/>
                </a:solidFill>
                <a:latin typeface="Meiryo" panose="020B0604030504040204" pitchFamily="34" charset="-128"/>
                <a:ea typeface="Meiryo" panose="020B0604030504040204" pitchFamily="34" charset="-128"/>
              </a:rPr>
              <a:t>（主に</a:t>
            </a:r>
            <a:r>
              <a:rPr kumimoji="1" lang="en-US" altLang="ja-JP" dirty="0">
                <a:solidFill>
                  <a:schemeClr val="bg1"/>
                </a:solidFill>
                <a:latin typeface="Meiryo" panose="020B0604030504040204" pitchFamily="34" charset="-128"/>
                <a:ea typeface="Meiryo" panose="020B0604030504040204" pitchFamily="34" charset="-128"/>
              </a:rPr>
              <a:t>Ethereum</a:t>
            </a:r>
            <a:r>
              <a:rPr kumimoji="1" lang="ja-JP" altLang="en-US">
                <a:solidFill>
                  <a:schemeClr val="bg1"/>
                </a:solidFill>
                <a:latin typeface="Meiryo" panose="020B0604030504040204" pitchFamily="34" charset="-128"/>
                <a:ea typeface="Meiryo" panose="020B0604030504040204" pitchFamily="34" charset="-128"/>
              </a:rPr>
              <a:t>）</a:t>
            </a:r>
          </a:p>
        </p:txBody>
      </p:sp>
      <p:pic>
        <p:nvPicPr>
          <p:cNvPr id="40" name="図 39" descr="アイコン&#10;&#10;自動的に生成された説明">
            <a:extLst>
              <a:ext uri="{FF2B5EF4-FFF2-40B4-BE49-F238E27FC236}">
                <a16:creationId xmlns:a16="http://schemas.microsoft.com/office/drawing/2014/main" id="{1A2653D9-A28B-5640-A863-66CC19678FE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75127" y="2977725"/>
            <a:ext cx="1484516" cy="1484516"/>
          </a:xfrm>
          <a:prstGeom prst="rect">
            <a:avLst/>
          </a:prstGeom>
          <a:effectLst>
            <a:outerShdw blurRad="50800" dist="38100" dir="2700000" algn="tl" rotWithShape="0">
              <a:prstClr val="black">
                <a:alpha val="40000"/>
              </a:prstClr>
            </a:outerShdw>
          </a:effectLst>
        </p:spPr>
      </p:pic>
      <p:pic>
        <p:nvPicPr>
          <p:cNvPr id="41" name="図 40" descr="アイコン&#10;&#10;自動的に生成された説明">
            <a:extLst>
              <a:ext uri="{FF2B5EF4-FFF2-40B4-BE49-F238E27FC236}">
                <a16:creationId xmlns:a16="http://schemas.microsoft.com/office/drawing/2014/main" id="{8131E59F-ACC1-574F-9094-740C7B2AB2F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84969" y="2968895"/>
            <a:ext cx="1484516" cy="1484516"/>
          </a:xfrm>
          <a:prstGeom prst="rect">
            <a:avLst/>
          </a:prstGeom>
          <a:effectLst>
            <a:outerShdw blurRad="50800" dist="38100" dir="2700000" algn="tl" rotWithShape="0">
              <a:prstClr val="black">
                <a:alpha val="40000"/>
              </a:prstClr>
            </a:outerShdw>
          </a:effectLst>
        </p:spPr>
      </p:pic>
      <p:sp>
        <p:nvSpPr>
          <p:cNvPr id="43" name="正方形/長方形 42">
            <a:extLst>
              <a:ext uri="{FF2B5EF4-FFF2-40B4-BE49-F238E27FC236}">
                <a16:creationId xmlns:a16="http://schemas.microsoft.com/office/drawing/2014/main" id="{FAE7201A-E7C5-9A49-8F8F-090C35B21E51}"/>
              </a:ext>
            </a:extLst>
          </p:cNvPr>
          <p:cNvSpPr/>
          <p:nvPr/>
        </p:nvSpPr>
        <p:spPr>
          <a:xfrm>
            <a:off x="6691590" y="2830332"/>
            <a:ext cx="1702510" cy="369332"/>
          </a:xfrm>
          <a:prstGeom prst="rect">
            <a:avLst/>
          </a:prstGeom>
        </p:spPr>
        <p:txBody>
          <a:bodyPr wrap="square">
            <a:spAutoFit/>
          </a:bodyPr>
          <a:lstStyle/>
          <a:p>
            <a:r>
              <a:rPr lang="en-US" altLang="ja-JP" b="1" dirty="0">
                <a:solidFill>
                  <a:schemeClr val="bg1"/>
                </a:solidFill>
                <a:latin typeface="Meiryo" panose="020B0604030504040204" pitchFamily="34" charset="-128"/>
                <a:ea typeface="Meiryo" panose="020B0604030504040204" pitchFamily="34" charset="-128"/>
              </a:rPr>
              <a:t>NFT</a:t>
            </a:r>
            <a:r>
              <a:rPr lang="ja-JP" altLang="en-US" b="1">
                <a:solidFill>
                  <a:schemeClr val="bg1"/>
                </a:solidFill>
                <a:latin typeface="Meiryo" panose="020B0604030504040204" pitchFamily="34" charset="-128"/>
                <a:ea typeface="Meiryo" panose="020B0604030504040204" pitchFamily="34" charset="-128"/>
              </a:rPr>
              <a:t>取引市場</a:t>
            </a:r>
            <a:endParaRPr lang="en-US" altLang="ja-JP" b="1" dirty="0">
              <a:solidFill>
                <a:schemeClr val="bg1"/>
              </a:solidFill>
              <a:latin typeface="Meiryo" panose="020B0604030504040204" pitchFamily="34" charset="-128"/>
              <a:ea typeface="Meiryo" panose="020B0604030504040204" pitchFamily="34" charset="-128"/>
            </a:endParaRPr>
          </a:p>
        </p:txBody>
      </p:sp>
      <p:sp>
        <p:nvSpPr>
          <p:cNvPr id="45" name="正方形/長方形 44">
            <a:extLst>
              <a:ext uri="{FF2B5EF4-FFF2-40B4-BE49-F238E27FC236}">
                <a16:creationId xmlns:a16="http://schemas.microsoft.com/office/drawing/2014/main" id="{D619F4A7-8D77-4348-9738-B87BF8A28FB0}"/>
              </a:ext>
            </a:extLst>
          </p:cNvPr>
          <p:cNvSpPr/>
          <p:nvPr/>
        </p:nvSpPr>
        <p:spPr>
          <a:xfrm>
            <a:off x="2949158" y="1592487"/>
            <a:ext cx="5337591" cy="646331"/>
          </a:xfrm>
          <a:prstGeom prst="rect">
            <a:avLst/>
          </a:prstGeom>
        </p:spPr>
        <p:txBody>
          <a:bodyPr wrap="square">
            <a:spAutoFit/>
          </a:bodyPr>
          <a:lstStyle/>
          <a:p>
            <a:pPr algn="just"/>
            <a:r>
              <a:rPr lang="ja-JP" altLang="ja-JP" sz="1200" b="1" kern="100">
                <a:latin typeface="Meiryo" panose="020B0604030504040204" pitchFamily="34" charset="-128"/>
                <a:ea typeface="Meiryo" panose="020B0604030504040204" pitchFamily="34" charset="-128"/>
                <a:cs typeface="Times New Roman" panose="02020603050405020304" pitchFamily="18" charset="0"/>
              </a:rPr>
              <a:t>プログラマビリティ</a:t>
            </a:r>
            <a:r>
              <a:rPr lang="ja-JP" altLang="ja-JP" sz="1200" kern="100">
                <a:latin typeface="Meiryo" panose="020B0604030504040204" pitchFamily="34" charset="-128"/>
                <a:ea typeface="Meiryo" panose="020B0604030504040204" pitchFamily="34" charset="-128"/>
                <a:cs typeface="Times New Roman" panose="02020603050405020304" pitchFamily="18" charset="0"/>
              </a:rPr>
              <a:t>：デジタル・データに様々な付加機能を付与できる。</a:t>
            </a:r>
            <a:endParaRPr lang="en-US" altLang="ja-JP" sz="1200" kern="100" dirty="0">
              <a:latin typeface="Meiryo" panose="020B0604030504040204" pitchFamily="34" charset="-128"/>
              <a:ea typeface="Meiryo" panose="020B0604030504040204" pitchFamily="34" charset="-128"/>
              <a:cs typeface="Times New Roman" panose="02020603050405020304" pitchFamily="18" charset="0"/>
            </a:endParaRPr>
          </a:p>
          <a:p>
            <a:pPr algn="just"/>
            <a:r>
              <a:rPr lang="ja-JP" altLang="ja-JP" sz="1200" b="1" kern="100">
                <a:latin typeface="Meiryo" panose="020B0604030504040204" pitchFamily="34" charset="-128"/>
                <a:ea typeface="Meiryo" panose="020B0604030504040204" pitchFamily="34" charset="-128"/>
                <a:cs typeface="Times New Roman" panose="02020603050405020304" pitchFamily="18" charset="0"/>
              </a:rPr>
              <a:t>相互運用性</a:t>
            </a:r>
            <a:r>
              <a:rPr lang="ja-JP" altLang="ja-JP" sz="1200" kern="100">
                <a:latin typeface="Meiryo" panose="020B0604030504040204" pitchFamily="34" charset="-128"/>
                <a:ea typeface="Meiryo" panose="020B0604030504040204" pitchFamily="34" charset="-128"/>
                <a:cs typeface="Times New Roman" panose="02020603050405020304" pitchFamily="18" charset="0"/>
              </a:rPr>
              <a:t>：</a:t>
            </a:r>
            <a:r>
              <a:rPr lang="ja-JP" altLang="en-US" sz="1200" kern="100">
                <a:latin typeface="Meiryo" panose="020B0604030504040204" pitchFamily="34" charset="-128"/>
                <a:ea typeface="Meiryo" panose="020B0604030504040204" pitchFamily="34" charset="-128"/>
                <a:cs typeface="Times New Roman" panose="02020603050405020304" pitchFamily="18" charset="0"/>
              </a:rPr>
              <a:t>標準規格化され、</a:t>
            </a:r>
            <a:r>
              <a:rPr lang="ja-JP" altLang="ja-JP" sz="1200" kern="100">
                <a:latin typeface="Meiryo" panose="020B0604030504040204" pitchFamily="34" charset="-128"/>
                <a:ea typeface="Meiryo" panose="020B0604030504040204" pitchFamily="34" charset="-128"/>
                <a:cs typeface="Times New Roman" panose="02020603050405020304" pitchFamily="18" charset="0"/>
              </a:rPr>
              <a:t>どこでも取り扱え</a:t>
            </a:r>
            <a:r>
              <a:rPr lang="ja-JP" altLang="en-US" sz="1200" kern="100">
                <a:latin typeface="Meiryo" panose="020B0604030504040204" pitchFamily="34" charset="-128"/>
                <a:ea typeface="Meiryo" panose="020B0604030504040204" pitchFamily="34" charset="-128"/>
                <a:cs typeface="Times New Roman" panose="02020603050405020304" pitchFamily="18" charset="0"/>
              </a:rPr>
              <a:t>る</a:t>
            </a:r>
            <a:r>
              <a:rPr lang="ja-JP" altLang="ja-JP" sz="1200" kern="100">
                <a:latin typeface="Meiryo" panose="020B0604030504040204" pitchFamily="34" charset="-128"/>
                <a:ea typeface="Meiryo" panose="020B0604030504040204" pitchFamily="34" charset="-128"/>
                <a:cs typeface="Times New Roman" panose="02020603050405020304" pitchFamily="18" charset="0"/>
              </a:rPr>
              <a:t>。</a:t>
            </a:r>
            <a:endParaRPr lang="en-US" altLang="ja-JP" sz="1200" kern="100" dirty="0">
              <a:latin typeface="Meiryo" panose="020B0604030504040204" pitchFamily="34" charset="-128"/>
              <a:ea typeface="Meiryo" panose="020B0604030504040204" pitchFamily="34" charset="-128"/>
              <a:cs typeface="Times New Roman" panose="02020603050405020304" pitchFamily="18" charset="0"/>
            </a:endParaRPr>
          </a:p>
          <a:p>
            <a:pPr algn="just"/>
            <a:r>
              <a:rPr lang="ja-JP" altLang="ja-JP" sz="1200" b="1" kern="100">
                <a:latin typeface="Meiryo" panose="020B0604030504040204" pitchFamily="34" charset="-128"/>
                <a:ea typeface="Meiryo" panose="020B0604030504040204" pitchFamily="34" charset="-128"/>
                <a:cs typeface="Times New Roman" panose="02020603050405020304" pitchFamily="18" charset="0"/>
              </a:rPr>
              <a:t>取引可能性</a:t>
            </a:r>
            <a:r>
              <a:rPr lang="ja-JP" altLang="ja-JP" sz="1200" kern="100">
                <a:latin typeface="Meiryo" panose="020B0604030504040204" pitchFamily="34" charset="-128"/>
                <a:ea typeface="Meiryo" panose="020B0604030504040204" pitchFamily="34" charset="-128"/>
                <a:cs typeface="Times New Roman" panose="02020603050405020304" pitchFamily="18" charset="0"/>
              </a:rPr>
              <a:t>：特定の事業者に依存せず</a:t>
            </a:r>
            <a:r>
              <a:rPr lang="ja-JP" altLang="en-US" sz="1200" kern="100">
                <a:latin typeface="Meiryo" panose="020B0604030504040204" pitchFamily="34" charset="-128"/>
                <a:ea typeface="Meiryo" panose="020B0604030504040204" pitchFamily="34" charset="-128"/>
                <a:cs typeface="Times New Roman" panose="02020603050405020304" pitchFamily="18" charset="0"/>
              </a:rPr>
              <a:t>に</a:t>
            </a:r>
            <a:r>
              <a:rPr lang="ja-JP" altLang="ja-JP" sz="1200" kern="100">
                <a:latin typeface="Meiryo" panose="020B0604030504040204" pitchFamily="34" charset="-128"/>
                <a:ea typeface="Meiryo" panose="020B0604030504040204" pitchFamily="34" charset="-128"/>
                <a:cs typeface="Times New Roman" panose="02020603050405020304" pitchFamily="18" charset="0"/>
              </a:rPr>
              <a:t>自由な取引ができ</a:t>
            </a:r>
            <a:r>
              <a:rPr lang="ja-JP" altLang="en-US" sz="1200" kern="100">
                <a:latin typeface="Meiryo" panose="020B0604030504040204" pitchFamily="34" charset="-128"/>
                <a:ea typeface="Meiryo" panose="020B0604030504040204" pitchFamily="34" charset="-128"/>
                <a:cs typeface="Times New Roman" panose="02020603050405020304" pitchFamily="18" charset="0"/>
              </a:rPr>
              <a:t>る</a:t>
            </a:r>
            <a:r>
              <a:rPr lang="ja-JP" altLang="ja-JP" sz="1200" kern="100">
                <a:latin typeface="Meiryo" panose="020B0604030504040204" pitchFamily="34" charset="-128"/>
                <a:ea typeface="Meiryo" panose="020B0604030504040204" pitchFamily="34" charset="-128"/>
                <a:cs typeface="Times New Roman" panose="02020603050405020304" pitchFamily="18" charset="0"/>
              </a:rPr>
              <a:t>。</a:t>
            </a:r>
          </a:p>
        </p:txBody>
      </p:sp>
      <p:sp>
        <p:nvSpPr>
          <p:cNvPr id="46" name="正方形/長方形 45">
            <a:extLst>
              <a:ext uri="{FF2B5EF4-FFF2-40B4-BE49-F238E27FC236}">
                <a16:creationId xmlns:a16="http://schemas.microsoft.com/office/drawing/2014/main" id="{CBB4D3BE-325C-3D4E-923F-C8163AB9DF32}"/>
              </a:ext>
            </a:extLst>
          </p:cNvPr>
          <p:cNvSpPr/>
          <p:nvPr/>
        </p:nvSpPr>
        <p:spPr>
          <a:xfrm>
            <a:off x="2881968" y="3195608"/>
            <a:ext cx="1623298" cy="707886"/>
          </a:xfrm>
          <a:prstGeom prst="rect">
            <a:avLst/>
          </a:prstGeom>
        </p:spPr>
        <p:txBody>
          <a:bodyPr wrap="square">
            <a:spAutoFit/>
          </a:bodyPr>
          <a:lstStyle/>
          <a:p>
            <a:pPr marL="171450" indent="-171450">
              <a:buFont typeface="Wingdings" pitchFamily="2" charset="2"/>
              <a:buChar char="Ø"/>
            </a:pPr>
            <a:r>
              <a:rPr lang="ja-JP" altLang="en-US" sz="800">
                <a:solidFill>
                  <a:srgbClr val="333333"/>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コンテンツのタイトル</a:t>
            </a:r>
          </a:p>
          <a:p>
            <a:pPr marL="171450" indent="-171450">
              <a:buFont typeface="Wingdings" pitchFamily="2" charset="2"/>
              <a:buChar char="Ø"/>
            </a:pPr>
            <a:r>
              <a:rPr lang="ja-JP" altLang="en-US" sz="800">
                <a:solidFill>
                  <a:srgbClr val="333333"/>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コンテンツに関する説明</a:t>
            </a:r>
          </a:p>
          <a:p>
            <a:pPr marL="171450" indent="-171450">
              <a:buFont typeface="Wingdings" pitchFamily="2" charset="2"/>
              <a:buChar char="Ø"/>
            </a:pPr>
            <a:r>
              <a:rPr lang="ja-JP" altLang="en-US" sz="800">
                <a:solidFill>
                  <a:srgbClr val="333333"/>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発行する数量や価格</a:t>
            </a:r>
          </a:p>
          <a:p>
            <a:pPr marL="171450" indent="-171450">
              <a:buFont typeface="Wingdings" pitchFamily="2" charset="2"/>
              <a:buChar char="Ø"/>
            </a:pPr>
            <a:r>
              <a:rPr lang="ja-JP" altLang="en-US" sz="800">
                <a:solidFill>
                  <a:srgbClr val="333333"/>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コンテンツの作成日</a:t>
            </a:r>
            <a:endParaRPr lang="en-US" altLang="ja-JP" sz="800" dirty="0">
              <a:solidFill>
                <a:srgbClr val="333333"/>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800">
                <a:solidFill>
                  <a:srgbClr val="333333"/>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アーティスト名</a:t>
            </a:r>
            <a:r>
              <a:rPr lang="en-US" altLang="ja-JP" sz="800" dirty="0">
                <a:solidFill>
                  <a:srgbClr val="333333"/>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lang="ja-JP" altLang="en-US" sz="800">
                <a:solidFill>
                  <a:srgbClr val="333333"/>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など</a:t>
            </a:r>
            <a:endParaRPr lang="ja-JP" altLang="en-US" sz="800" i="0">
              <a:solidFill>
                <a:srgbClr val="333333"/>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7" name="正方形/長方形 46">
            <a:extLst>
              <a:ext uri="{FF2B5EF4-FFF2-40B4-BE49-F238E27FC236}">
                <a16:creationId xmlns:a16="http://schemas.microsoft.com/office/drawing/2014/main" id="{9A2FDC09-0567-CE4D-9B54-EF12ECCBBCB6}"/>
              </a:ext>
            </a:extLst>
          </p:cNvPr>
          <p:cNvSpPr/>
          <p:nvPr/>
        </p:nvSpPr>
        <p:spPr>
          <a:xfrm>
            <a:off x="2943208" y="2183504"/>
            <a:ext cx="5598977" cy="553998"/>
          </a:xfrm>
          <a:prstGeom prst="rect">
            <a:avLst/>
          </a:prstGeom>
        </p:spPr>
        <p:txBody>
          <a:bodyPr wrap="square">
            <a:spAutoFit/>
          </a:bodyPr>
          <a:lstStyle/>
          <a:p>
            <a:pPr algn="just"/>
            <a:r>
              <a:rPr lang="ja-JP" altLang="ja-JP" sz="1000" b="1" kern="100">
                <a:solidFill>
                  <a:srgbClr val="FF0000"/>
                </a:solidFill>
                <a:latin typeface="Meiryo" panose="020B0604030504040204" pitchFamily="34" charset="-128"/>
                <a:ea typeface="Meiryo" panose="020B0604030504040204" pitchFamily="34" charset="-128"/>
                <a:cs typeface="Times New Roman" panose="02020603050405020304" pitchFamily="18" charset="0"/>
              </a:rPr>
              <a:t>価値保証リスク</a:t>
            </a:r>
            <a:r>
              <a:rPr lang="ja-JP" altLang="ja-JP" sz="1000" kern="100">
                <a:solidFill>
                  <a:srgbClr val="FF0000"/>
                </a:solidFill>
                <a:latin typeface="Meiryo" panose="020B0604030504040204" pitchFamily="34" charset="-128"/>
                <a:ea typeface="Meiryo" panose="020B0604030504040204" pitchFamily="34" charset="-128"/>
                <a:cs typeface="Times New Roman" panose="02020603050405020304" pitchFamily="18" charset="0"/>
              </a:rPr>
              <a:t>：</a:t>
            </a:r>
            <a:r>
              <a:rPr lang="ja-JP" altLang="en-US" sz="1000" kern="100">
                <a:solidFill>
                  <a:srgbClr val="FF0000"/>
                </a:solidFill>
                <a:latin typeface="Meiryo" panose="020B0604030504040204" pitchFamily="34" charset="-128"/>
                <a:ea typeface="Meiryo" panose="020B0604030504040204" pitchFamily="34" charset="-128"/>
                <a:cs typeface="Times New Roman" panose="02020603050405020304" pitchFamily="18" charset="0"/>
              </a:rPr>
              <a:t>対象データの</a:t>
            </a:r>
            <a:r>
              <a:rPr lang="ja-JP" altLang="ja-JP" sz="1000" kern="100">
                <a:solidFill>
                  <a:srgbClr val="FF0000"/>
                </a:solidFill>
                <a:latin typeface="Meiryo" panose="020B0604030504040204" pitchFamily="34" charset="-128"/>
                <a:ea typeface="Meiryo" panose="020B0604030504040204" pitchFamily="34" charset="-128"/>
                <a:cs typeface="Times New Roman" panose="02020603050405020304" pitchFamily="18" charset="0"/>
              </a:rPr>
              <a:t>価値</a:t>
            </a:r>
            <a:r>
              <a:rPr lang="ja-JP" altLang="en-US" sz="1000" kern="100">
                <a:solidFill>
                  <a:srgbClr val="FF0000"/>
                </a:solidFill>
                <a:latin typeface="Meiryo" panose="020B0604030504040204" pitchFamily="34" charset="-128"/>
                <a:ea typeface="Meiryo" panose="020B0604030504040204" pitchFamily="34" charset="-128"/>
                <a:cs typeface="Times New Roman" panose="02020603050405020304" pitchFamily="18" charset="0"/>
              </a:rPr>
              <a:t>は</a:t>
            </a:r>
            <a:r>
              <a:rPr lang="ja-JP" altLang="ja-JP" sz="1000" kern="100">
                <a:solidFill>
                  <a:srgbClr val="FF0000"/>
                </a:solidFill>
                <a:latin typeface="Meiryo" panose="020B0604030504040204" pitchFamily="34" charset="-128"/>
                <a:ea typeface="Meiryo" panose="020B0604030504040204" pitchFamily="34" charset="-128"/>
                <a:cs typeface="Times New Roman" panose="02020603050405020304" pitchFamily="18" charset="0"/>
              </a:rPr>
              <a:t>保証</a:t>
            </a:r>
            <a:r>
              <a:rPr lang="ja-JP" altLang="en-US" sz="1000" kern="100">
                <a:solidFill>
                  <a:srgbClr val="FF0000"/>
                </a:solidFill>
                <a:latin typeface="Meiryo" panose="020B0604030504040204" pitchFamily="34" charset="-128"/>
                <a:ea typeface="Meiryo" panose="020B0604030504040204" pitchFamily="34" charset="-128"/>
                <a:cs typeface="Times New Roman" panose="02020603050405020304" pitchFamily="18" charset="0"/>
              </a:rPr>
              <a:t>しない</a:t>
            </a:r>
            <a:r>
              <a:rPr lang="ja-JP" altLang="ja-JP" sz="1000" kern="100">
                <a:solidFill>
                  <a:srgbClr val="FF0000"/>
                </a:solidFill>
                <a:latin typeface="Meiryo" panose="020B0604030504040204" pitchFamily="34" charset="-128"/>
                <a:ea typeface="Meiryo" panose="020B0604030504040204" pitchFamily="34" charset="-128"/>
                <a:cs typeface="Times New Roman" panose="02020603050405020304" pitchFamily="18" charset="0"/>
              </a:rPr>
              <a:t>。</a:t>
            </a:r>
          </a:p>
          <a:p>
            <a:pPr algn="just"/>
            <a:r>
              <a:rPr lang="ja-JP" altLang="ja-JP" sz="1000" b="1" kern="100">
                <a:solidFill>
                  <a:srgbClr val="FF0000"/>
                </a:solidFill>
                <a:latin typeface="Meiryo" panose="020B0604030504040204" pitchFamily="34" charset="-128"/>
                <a:ea typeface="Meiryo" panose="020B0604030504040204" pitchFamily="34" charset="-128"/>
                <a:cs typeface="Times New Roman" panose="02020603050405020304" pitchFamily="18" charset="0"/>
              </a:rPr>
              <a:t>価値消失リスク</a:t>
            </a:r>
            <a:r>
              <a:rPr lang="ja-JP" altLang="ja-JP" sz="1000" kern="100">
                <a:solidFill>
                  <a:srgbClr val="FF0000"/>
                </a:solidFill>
                <a:latin typeface="Meiryo" panose="020B0604030504040204" pitchFamily="34" charset="-128"/>
                <a:ea typeface="Meiryo" panose="020B0604030504040204" pitchFamily="34" charset="-128"/>
                <a:cs typeface="Times New Roman" panose="02020603050405020304" pitchFamily="18" charset="0"/>
              </a:rPr>
              <a:t>：特定</a:t>
            </a:r>
            <a:r>
              <a:rPr lang="ja-JP" altLang="en-US" sz="1000" kern="100">
                <a:solidFill>
                  <a:srgbClr val="FF0000"/>
                </a:solidFill>
                <a:latin typeface="Meiryo" panose="020B0604030504040204" pitchFamily="34" charset="-128"/>
                <a:ea typeface="Meiryo" panose="020B0604030504040204" pitchFamily="34" charset="-128"/>
                <a:cs typeface="Times New Roman" panose="02020603050405020304" pitchFamily="18" charset="0"/>
              </a:rPr>
              <a:t>サービス</a:t>
            </a:r>
            <a:r>
              <a:rPr lang="ja-JP" altLang="ja-JP" sz="1000" kern="100">
                <a:solidFill>
                  <a:srgbClr val="FF0000"/>
                </a:solidFill>
                <a:latin typeface="Meiryo" panose="020B0604030504040204" pitchFamily="34" charset="-128"/>
                <a:ea typeface="Meiryo" panose="020B0604030504040204" pitchFamily="34" charset="-128"/>
                <a:cs typeface="Times New Roman" panose="02020603050405020304" pitchFamily="18" charset="0"/>
              </a:rPr>
              <a:t>に依拠している場合、それがなくなれば価値は消失</a:t>
            </a:r>
            <a:r>
              <a:rPr lang="ja-JP" altLang="en-US" sz="1000" kern="100">
                <a:solidFill>
                  <a:srgbClr val="FF0000"/>
                </a:solidFill>
                <a:latin typeface="Meiryo" panose="020B0604030504040204" pitchFamily="34" charset="-128"/>
                <a:ea typeface="Meiryo" panose="020B0604030504040204" pitchFamily="34" charset="-128"/>
                <a:cs typeface="Times New Roman" panose="02020603050405020304" pitchFamily="18" charset="0"/>
              </a:rPr>
              <a:t>する</a:t>
            </a:r>
            <a:r>
              <a:rPr lang="ja-JP" altLang="ja-JP" sz="1000" kern="100">
                <a:solidFill>
                  <a:srgbClr val="FF0000"/>
                </a:solidFill>
                <a:latin typeface="Meiryo" panose="020B0604030504040204" pitchFamily="34" charset="-128"/>
                <a:ea typeface="Meiryo" panose="020B0604030504040204" pitchFamily="34" charset="-128"/>
                <a:cs typeface="Times New Roman" panose="02020603050405020304" pitchFamily="18" charset="0"/>
              </a:rPr>
              <a:t>。</a:t>
            </a:r>
          </a:p>
          <a:p>
            <a:pPr algn="just"/>
            <a:r>
              <a:rPr lang="ja-JP" altLang="ja-JP" sz="1000" b="1" kern="100">
                <a:solidFill>
                  <a:srgbClr val="FF0000"/>
                </a:solidFill>
                <a:latin typeface="Meiryo" panose="020B0604030504040204" pitchFamily="34" charset="-128"/>
                <a:ea typeface="Meiryo" panose="020B0604030504040204" pitchFamily="34" charset="-128"/>
                <a:cs typeface="Times New Roman" panose="02020603050405020304" pitchFamily="18" charset="0"/>
              </a:rPr>
              <a:t>法律対応リスク</a:t>
            </a:r>
            <a:r>
              <a:rPr lang="ja-JP" altLang="ja-JP" sz="1000" kern="100">
                <a:solidFill>
                  <a:srgbClr val="FF0000"/>
                </a:solidFill>
                <a:latin typeface="Meiryo" panose="020B0604030504040204" pitchFamily="34" charset="-128"/>
                <a:ea typeface="Meiryo" panose="020B0604030504040204" pitchFamily="34" charset="-128"/>
                <a:cs typeface="Times New Roman" panose="02020603050405020304" pitchFamily="18" charset="0"/>
              </a:rPr>
              <a:t>：法律上の資産に該当</a:t>
            </a:r>
            <a:r>
              <a:rPr lang="ja-JP" altLang="en-US" sz="1000" kern="100">
                <a:solidFill>
                  <a:srgbClr val="FF0000"/>
                </a:solidFill>
                <a:latin typeface="Meiryo" panose="020B0604030504040204" pitchFamily="34" charset="-128"/>
                <a:ea typeface="Meiryo" panose="020B0604030504040204" pitchFamily="34" charset="-128"/>
                <a:cs typeface="Times New Roman" panose="02020603050405020304" pitchFamily="18" charset="0"/>
              </a:rPr>
              <a:t>しない。</a:t>
            </a:r>
            <a:endParaRPr lang="ja-JP" altLang="ja-JP" sz="1000" kern="100">
              <a:solidFill>
                <a:srgbClr val="FF0000"/>
              </a:solidFill>
              <a:latin typeface="Meiryo" panose="020B0604030504040204" pitchFamily="34" charset="-128"/>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295735448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1D44E9-0204-E4EA-3F25-63DAB21AA7B4}"/>
              </a:ext>
            </a:extLst>
          </p:cNvPr>
          <p:cNvSpPr>
            <a:spLocks noGrp="1"/>
          </p:cNvSpPr>
          <p:nvPr>
            <p:ph type="title"/>
          </p:nvPr>
        </p:nvSpPr>
        <p:spPr/>
        <p:txBody>
          <a:bodyPr/>
          <a:lstStyle/>
          <a:p>
            <a:r>
              <a:rPr kumimoji="1" lang="en-US" altLang="ja-JP" dirty="0" err="1"/>
              <a:t>DeFi</a:t>
            </a:r>
            <a:r>
              <a:rPr kumimoji="1" lang="ja-JP" altLang="en-US"/>
              <a:t>（</a:t>
            </a:r>
            <a:r>
              <a:rPr kumimoji="1" lang="en-US" altLang="ja-JP" dirty="0"/>
              <a:t>Decentralized Finance/</a:t>
            </a:r>
            <a:r>
              <a:rPr kumimoji="1" lang="ja-JP" altLang="en-US"/>
              <a:t>分散型金融）</a:t>
            </a:r>
          </a:p>
        </p:txBody>
      </p:sp>
      <p:sp>
        <p:nvSpPr>
          <p:cNvPr id="21" name="円/楕円 20">
            <a:extLst>
              <a:ext uri="{FF2B5EF4-FFF2-40B4-BE49-F238E27FC236}">
                <a16:creationId xmlns:a16="http://schemas.microsoft.com/office/drawing/2014/main" id="{E10EEF82-F31B-7C30-4F69-515C6B634D9F}"/>
              </a:ext>
            </a:extLst>
          </p:cNvPr>
          <p:cNvSpPr/>
          <p:nvPr/>
        </p:nvSpPr>
        <p:spPr>
          <a:xfrm>
            <a:off x="2517937" y="1778361"/>
            <a:ext cx="4108126" cy="4108126"/>
          </a:xfrm>
          <a:prstGeom prst="ellipse">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楕円 24">
            <a:extLst>
              <a:ext uri="{FF2B5EF4-FFF2-40B4-BE49-F238E27FC236}">
                <a16:creationId xmlns:a16="http://schemas.microsoft.com/office/drawing/2014/main" id="{41E396F0-7A5A-5BAB-FFEF-2970292E30AB}"/>
              </a:ext>
            </a:extLst>
          </p:cNvPr>
          <p:cNvSpPr/>
          <p:nvPr/>
        </p:nvSpPr>
        <p:spPr>
          <a:xfrm>
            <a:off x="3912938" y="3194137"/>
            <a:ext cx="1307815" cy="1307815"/>
          </a:xfrm>
          <a:prstGeom prst="ellipse">
            <a:avLst/>
          </a:prstGeom>
          <a:solidFill>
            <a:schemeClr val="accent3">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6" name="図形グループ 70">
            <a:extLst>
              <a:ext uri="{FF2B5EF4-FFF2-40B4-BE49-F238E27FC236}">
                <a16:creationId xmlns:a16="http://schemas.microsoft.com/office/drawing/2014/main" id="{5F2E1FD7-0F92-1A15-351E-62B0DFCFB177}"/>
              </a:ext>
            </a:extLst>
          </p:cNvPr>
          <p:cNvGrpSpPr/>
          <p:nvPr/>
        </p:nvGrpSpPr>
        <p:grpSpPr>
          <a:xfrm flipH="1">
            <a:off x="2819697" y="3399913"/>
            <a:ext cx="291938" cy="625530"/>
            <a:chOff x="1946324" y="4125162"/>
            <a:chExt cx="969964" cy="2007872"/>
          </a:xfrm>
        </p:grpSpPr>
        <p:sp>
          <p:nvSpPr>
            <p:cNvPr id="27" name="円/楕円 26">
              <a:extLst>
                <a:ext uri="{FF2B5EF4-FFF2-40B4-BE49-F238E27FC236}">
                  <a16:creationId xmlns:a16="http://schemas.microsoft.com/office/drawing/2014/main" id="{F648B7C3-926A-E3ED-8C34-9BA51E73DD3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ローチャート: 論理積ゲート 27">
              <a:extLst>
                <a:ext uri="{FF2B5EF4-FFF2-40B4-BE49-F238E27FC236}">
                  <a16:creationId xmlns:a16="http://schemas.microsoft.com/office/drawing/2014/main" id="{6E76D21A-AF92-8C29-391B-A6AD7E210398}"/>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9" name="テキスト ボックス 28">
            <a:extLst>
              <a:ext uri="{FF2B5EF4-FFF2-40B4-BE49-F238E27FC236}">
                <a16:creationId xmlns:a16="http://schemas.microsoft.com/office/drawing/2014/main" id="{C06D60B6-C03D-696D-4A60-5850C7226449}"/>
              </a:ext>
            </a:extLst>
          </p:cNvPr>
          <p:cNvSpPr txBox="1"/>
          <p:nvPr/>
        </p:nvSpPr>
        <p:spPr>
          <a:xfrm>
            <a:off x="4115439" y="3655572"/>
            <a:ext cx="902812" cy="461665"/>
          </a:xfrm>
          <a:prstGeom prst="rect">
            <a:avLst/>
          </a:prstGeom>
          <a:noFill/>
        </p:spPr>
        <p:txBody>
          <a:bodyPr wrap="none" rtlCol="0">
            <a:spAutoFit/>
          </a:bodyPr>
          <a:lstStyle/>
          <a:p>
            <a:pPr algn="ctr"/>
            <a:r>
              <a:rPr kumimoji="1" lang="en-US" altLang="ja-JP" sz="2400" b="1" dirty="0" err="1">
                <a:solidFill>
                  <a:schemeClr val="bg1"/>
                </a:solidFill>
                <a:latin typeface="Meiryo" panose="020B0604030504040204" pitchFamily="34" charset="-128"/>
                <a:ea typeface="Meiryo" panose="020B0604030504040204" pitchFamily="34" charset="-128"/>
              </a:rPr>
              <a:t>DeFi</a:t>
            </a:r>
            <a:endParaRPr kumimoji="1" lang="ja-JP" altLang="en-US" sz="2400" b="1">
              <a:solidFill>
                <a:schemeClr val="bg1"/>
              </a:solidFill>
              <a:latin typeface="Meiryo" panose="020B0604030504040204" pitchFamily="34" charset="-128"/>
              <a:ea typeface="Meiryo" panose="020B0604030504040204" pitchFamily="34" charset="-128"/>
            </a:endParaRPr>
          </a:p>
        </p:txBody>
      </p:sp>
      <p:grpSp>
        <p:nvGrpSpPr>
          <p:cNvPr id="30" name="図形グループ 70">
            <a:extLst>
              <a:ext uri="{FF2B5EF4-FFF2-40B4-BE49-F238E27FC236}">
                <a16:creationId xmlns:a16="http://schemas.microsoft.com/office/drawing/2014/main" id="{C47C56CB-C8DC-3AA0-379D-FD236BA10289}"/>
              </a:ext>
            </a:extLst>
          </p:cNvPr>
          <p:cNvGrpSpPr/>
          <p:nvPr/>
        </p:nvGrpSpPr>
        <p:grpSpPr>
          <a:xfrm flipH="1">
            <a:off x="6022056" y="3403892"/>
            <a:ext cx="291938" cy="625530"/>
            <a:chOff x="1946324" y="4125162"/>
            <a:chExt cx="969964" cy="2007872"/>
          </a:xfrm>
        </p:grpSpPr>
        <p:sp>
          <p:nvSpPr>
            <p:cNvPr id="31" name="円/楕円 30">
              <a:extLst>
                <a:ext uri="{FF2B5EF4-FFF2-40B4-BE49-F238E27FC236}">
                  <a16:creationId xmlns:a16="http://schemas.microsoft.com/office/drawing/2014/main" id="{0E4BE4DE-3294-2F08-7CF4-D8F1409CF1DD}"/>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フローチャート: 論理積ゲート 31">
              <a:extLst>
                <a:ext uri="{FF2B5EF4-FFF2-40B4-BE49-F238E27FC236}">
                  <a16:creationId xmlns:a16="http://schemas.microsoft.com/office/drawing/2014/main" id="{3B909AD7-BA02-7747-622A-E33E0DC388A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 name="図形グループ 70">
            <a:extLst>
              <a:ext uri="{FF2B5EF4-FFF2-40B4-BE49-F238E27FC236}">
                <a16:creationId xmlns:a16="http://schemas.microsoft.com/office/drawing/2014/main" id="{34AB5631-E315-7276-BE55-6CF9947AEDE4}"/>
              </a:ext>
            </a:extLst>
          </p:cNvPr>
          <p:cNvGrpSpPr/>
          <p:nvPr/>
        </p:nvGrpSpPr>
        <p:grpSpPr>
          <a:xfrm flipH="1">
            <a:off x="4420878" y="2000037"/>
            <a:ext cx="291938" cy="625530"/>
            <a:chOff x="1946324" y="4125162"/>
            <a:chExt cx="969964" cy="2007872"/>
          </a:xfrm>
        </p:grpSpPr>
        <p:sp>
          <p:nvSpPr>
            <p:cNvPr id="34" name="円/楕円 33">
              <a:extLst>
                <a:ext uri="{FF2B5EF4-FFF2-40B4-BE49-F238E27FC236}">
                  <a16:creationId xmlns:a16="http://schemas.microsoft.com/office/drawing/2014/main" id="{3FB67E7D-A55B-0657-5328-F361BF877D9B}"/>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a:extLst>
                <a:ext uri="{FF2B5EF4-FFF2-40B4-BE49-F238E27FC236}">
                  <a16:creationId xmlns:a16="http://schemas.microsoft.com/office/drawing/2014/main" id="{D7AC9FC5-5819-013B-81A8-17E5E72B14DC}"/>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70">
            <a:extLst>
              <a:ext uri="{FF2B5EF4-FFF2-40B4-BE49-F238E27FC236}">
                <a16:creationId xmlns:a16="http://schemas.microsoft.com/office/drawing/2014/main" id="{8FE73C6E-B3D8-8F18-7BA2-93BE35C8E175}"/>
              </a:ext>
            </a:extLst>
          </p:cNvPr>
          <p:cNvGrpSpPr/>
          <p:nvPr/>
        </p:nvGrpSpPr>
        <p:grpSpPr>
          <a:xfrm flipH="1">
            <a:off x="4429486" y="5039044"/>
            <a:ext cx="291938" cy="625530"/>
            <a:chOff x="1946324" y="4125162"/>
            <a:chExt cx="969964" cy="2007872"/>
          </a:xfrm>
        </p:grpSpPr>
        <p:sp>
          <p:nvSpPr>
            <p:cNvPr id="37" name="円/楕円 36">
              <a:extLst>
                <a:ext uri="{FF2B5EF4-FFF2-40B4-BE49-F238E27FC236}">
                  <a16:creationId xmlns:a16="http://schemas.microsoft.com/office/drawing/2014/main" id="{E9459700-FFB4-3356-BAC0-7ED50491B2E1}"/>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論理積ゲート 37">
              <a:extLst>
                <a:ext uri="{FF2B5EF4-FFF2-40B4-BE49-F238E27FC236}">
                  <a16:creationId xmlns:a16="http://schemas.microsoft.com/office/drawing/2014/main" id="{6D98CC0A-5C10-040B-72B8-58699ADCA3D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70">
            <a:extLst>
              <a:ext uri="{FF2B5EF4-FFF2-40B4-BE49-F238E27FC236}">
                <a16:creationId xmlns:a16="http://schemas.microsoft.com/office/drawing/2014/main" id="{59A2C061-B46F-D62C-19E5-05EAD4C18310}"/>
              </a:ext>
            </a:extLst>
          </p:cNvPr>
          <p:cNvGrpSpPr/>
          <p:nvPr/>
        </p:nvGrpSpPr>
        <p:grpSpPr>
          <a:xfrm flipH="1">
            <a:off x="3247130" y="2482143"/>
            <a:ext cx="291938" cy="625530"/>
            <a:chOff x="1946324" y="4125162"/>
            <a:chExt cx="969964" cy="2007872"/>
          </a:xfrm>
        </p:grpSpPr>
        <p:sp>
          <p:nvSpPr>
            <p:cNvPr id="40" name="円/楕円 39">
              <a:extLst>
                <a:ext uri="{FF2B5EF4-FFF2-40B4-BE49-F238E27FC236}">
                  <a16:creationId xmlns:a16="http://schemas.microsoft.com/office/drawing/2014/main" id="{8D4E7CB1-F587-5AF8-12CD-743FAFB92E6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a:extLst>
                <a:ext uri="{FF2B5EF4-FFF2-40B4-BE49-F238E27FC236}">
                  <a16:creationId xmlns:a16="http://schemas.microsoft.com/office/drawing/2014/main" id="{5676D7EC-AA3E-7C94-70D6-80D1C7A90B0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2" name="図形グループ 70">
            <a:extLst>
              <a:ext uri="{FF2B5EF4-FFF2-40B4-BE49-F238E27FC236}">
                <a16:creationId xmlns:a16="http://schemas.microsoft.com/office/drawing/2014/main" id="{46C1BB92-F9C4-5BED-7D03-A424E6521ED3}"/>
              </a:ext>
            </a:extLst>
          </p:cNvPr>
          <p:cNvGrpSpPr/>
          <p:nvPr/>
        </p:nvGrpSpPr>
        <p:grpSpPr>
          <a:xfrm flipH="1">
            <a:off x="5611841" y="2482143"/>
            <a:ext cx="291938" cy="625530"/>
            <a:chOff x="1946324" y="4125162"/>
            <a:chExt cx="969964" cy="2007872"/>
          </a:xfrm>
        </p:grpSpPr>
        <p:sp>
          <p:nvSpPr>
            <p:cNvPr id="43" name="円/楕円 42">
              <a:extLst>
                <a:ext uri="{FF2B5EF4-FFF2-40B4-BE49-F238E27FC236}">
                  <a16:creationId xmlns:a16="http://schemas.microsoft.com/office/drawing/2014/main" id="{B263F4BF-B1CC-FC79-6303-3FE019DDDB5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フローチャート: 論理積ゲート 43">
              <a:extLst>
                <a:ext uri="{FF2B5EF4-FFF2-40B4-BE49-F238E27FC236}">
                  <a16:creationId xmlns:a16="http://schemas.microsoft.com/office/drawing/2014/main" id="{1F99A633-37FA-4E78-F632-F8D563BBED6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70">
            <a:extLst>
              <a:ext uri="{FF2B5EF4-FFF2-40B4-BE49-F238E27FC236}">
                <a16:creationId xmlns:a16="http://schemas.microsoft.com/office/drawing/2014/main" id="{8793AA3A-0791-89A9-DA08-F6F5D09E097F}"/>
              </a:ext>
            </a:extLst>
          </p:cNvPr>
          <p:cNvGrpSpPr/>
          <p:nvPr/>
        </p:nvGrpSpPr>
        <p:grpSpPr>
          <a:xfrm flipH="1">
            <a:off x="3247130" y="4486331"/>
            <a:ext cx="291938" cy="625530"/>
            <a:chOff x="1946324" y="4125162"/>
            <a:chExt cx="969964" cy="2007872"/>
          </a:xfrm>
        </p:grpSpPr>
        <p:sp>
          <p:nvSpPr>
            <p:cNvPr id="46" name="円/楕円 45">
              <a:extLst>
                <a:ext uri="{FF2B5EF4-FFF2-40B4-BE49-F238E27FC236}">
                  <a16:creationId xmlns:a16="http://schemas.microsoft.com/office/drawing/2014/main" id="{DDD257D4-C0C9-453A-2632-1E45E21A5D4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a:extLst>
                <a:ext uri="{FF2B5EF4-FFF2-40B4-BE49-F238E27FC236}">
                  <a16:creationId xmlns:a16="http://schemas.microsoft.com/office/drawing/2014/main" id="{63122EAF-F33F-D9B6-5CA2-85EB62704CA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70">
            <a:extLst>
              <a:ext uri="{FF2B5EF4-FFF2-40B4-BE49-F238E27FC236}">
                <a16:creationId xmlns:a16="http://schemas.microsoft.com/office/drawing/2014/main" id="{06843E4C-B0DC-8DEB-9F22-83F196AD6E0A}"/>
              </a:ext>
            </a:extLst>
          </p:cNvPr>
          <p:cNvGrpSpPr/>
          <p:nvPr/>
        </p:nvGrpSpPr>
        <p:grpSpPr>
          <a:xfrm flipH="1">
            <a:off x="5611841" y="4486331"/>
            <a:ext cx="291938" cy="625530"/>
            <a:chOff x="1946324" y="4125162"/>
            <a:chExt cx="969964" cy="2007872"/>
          </a:xfrm>
        </p:grpSpPr>
        <p:sp>
          <p:nvSpPr>
            <p:cNvPr id="49" name="円/楕円 48">
              <a:extLst>
                <a:ext uri="{FF2B5EF4-FFF2-40B4-BE49-F238E27FC236}">
                  <a16:creationId xmlns:a16="http://schemas.microsoft.com/office/drawing/2014/main" id="{467AD64D-3127-F8E2-DA77-762B3DAA5B7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a:extLst>
                <a:ext uri="{FF2B5EF4-FFF2-40B4-BE49-F238E27FC236}">
                  <a16:creationId xmlns:a16="http://schemas.microsoft.com/office/drawing/2014/main" id="{313910E2-D22A-26C0-0DA8-C7C632FB4218}"/>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51" name="直線矢印コネクタ 50">
            <a:extLst>
              <a:ext uri="{FF2B5EF4-FFF2-40B4-BE49-F238E27FC236}">
                <a16:creationId xmlns:a16="http://schemas.microsoft.com/office/drawing/2014/main" id="{9AE8A462-8A83-3A4D-3A78-2582F6EFDBA7}"/>
              </a:ext>
            </a:extLst>
          </p:cNvPr>
          <p:cNvCxnSpPr>
            <a:cxnSpLocks/>
            <a:stCxn id="41" idx="0"/>
            <a:endCxn id="25" idx="1"/>
          </p:cNvCxnSpPr>
          <p:nvPr/>
        </p:nvCxnSpPr>
        <p:spPr>
          <a:xfrm>
            <a:off x="3539068" y="2938333"/>
            <a:ext cx="565395" cy="447329"/>
          </a:xfrm>
          <a:prstGeom prst="straightConnector1">
            <a:avLst/>
          </a:prstGeom>
          <a:ln w="57150">
            <a:solidFill>
              <a:schemeClr val="bg1"/>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2" name="直線矢印コネクタ 51">
            <a:extLst>
              <a:ext uri="{FF2B5EF4-FFF2-40B4-BE49-F238E27FC236}">
                <a16:creationId xmlns:a16="http://schemas.microsoft.com/office/drawing/2014/main" id="{92C173B2-6DAB-AD91-D907-A6E7892AE105}"/>
              </a:ext>
            </a:extLst>
          </p:cNvPr>
          <p:cNvCxnSpPr>
            <a:cxnSpLocks/>
            <a:stCxn id="35" idx="1"/>
            <a:endCxn id="25" idx="0"/>
          </p:cNvCxnSpPr>
          <p:nvPr/>
        </p:nvCxnSpPr>
        <p:spPr>
          <a:xfrm flipH="1">
            <a:off x="4566846" y="2625568"/>
            <a:ext cx="1" cy="568569"/>
          </a:xfrm>
          <a:prstGeom prst="straightConnector1">
            <a:avLst/>
          </a:prstGeom>
          <a:ln w="57150">
            <a:solidFill>
              <a:schemeClr val="bg1"/>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3" name="直線矢印コネクタ 52">
            <a:extLst>
              <a:ext uri="{FF2B5EF4-FFF2-40B4-BE49-F238E27FC236}">
                <a16:creationId xmlns:a16="http://schemas.microsoft.com/office/drawing/2014/main" id="{37BFBA28-AEE2-E91B-4721-08923DE1D03F}"/>
              </a:ext>
            </a:extLst>
          </p:cNvPr>
          <p:cNvCxnSpPr>
            <a:cxnSpLocks/>
            <a:stCxn id="28" idx="0"/>
            <a:endCxn id="25" idx="2"/>
          </p:cNvCxnSpPr>
          <p:nvPr/>
        </p:nvCxnSpPr>
        <p:spPr>
          <a:xfrm flipV="1">
            <a:off x="3111635" y="3848045"/>
            <a:ext cx="801303" cy="8058"/>
          </a:xfrm>
          <a:prstGeom prst="straightConnector1">
            <a:avLst/>
          </a:prstGeom>
          <a:ln w="57150">
            <a:solidFill>
              <a:schemeClr val="bg1"/>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a:extLst>
              <a:ext uri="{FF2B5EF4-FFF2-40B4-BE49-F238E27FC236}">
                <a16:creationId xmlns:a16="http://schemas.microsoft.com/office/drawing/2014/main" id="{C5941E3B-622E-5DF4-7BF0-44420DBC0834}"/>
              </a:ext>
            </a:extLst>
          </p:cNvPr>
          <p:cNvCxnSpPr>
            <a:cxnSpLocks/>
            <a:stCxn id="32" idx="2"/>
            <a:endCxn id="25" idx="6"/>
          </p:cNvCxnSpPr>
          <p:nvPr/>
        </p:nvCxnSpPr>
        <p:spPr>
          <a:xfrm flipH="1" flipV="1">
            <a:off x="5220753" y="3848045"/>
            <a:ext cx="801303" cy="12037"/>
          </a:xfrm>
          <a:prstGeom prst="straightConnector1">
            <a:avLst/>
          </a:prstGeom>
          <a:ln w="57150">
            <a:solidFill>
              <a:schemeClr val="bg1"/>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5" name="直線矢印コネクタ 54">
            <a:extLst>
              <a:ext uri="{FF2B5EF4-FFF2-40B4-BE49-F238E27FC236}">
                <a16:creationId xmlns:a16="http://schemas.microsoft.com/office/drawing/2014/main" id="{65D95B0C-44FE-0E43-CE94-FD9210283DC4}"/>
              </a:ext>
            </a:extLst>
          </p:cNvPr>
          <p:cNvCxnSpPr>
            <a:cxnSpLocks/>
            <a:stCxn id="44" idx="2"/>
            <a:endCxn id="25" idx="7"/>
          </p:cNvCxnSpPr>
          <p:nvPr/>
        </p:nvCxnSpPr>
        <p:spPr>
          <a:xfrm flipH="1">
            <a:off x="5029228" y="2938333"/>
            <a:ext cx="582613" cy="447329"/>
          </a:xfrm>
          <a:prstGeom prst="straightConnector1">
            <a:avLst/>
          </a:prstGeom>
          <a:ln w="57150">
            <a:solidFill>
              <a:schemeClr val="bg1"/>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6" name="直線矢印コネクタ 55">
            <a:extLst>
              <a:ext uri="{FF2B5EF4-FFF2-40B4-BE49-F238E27FC236}">
                <a16:creationId xmlns:a16="http://schemas.microsoft.com/office/drawing/2014/main" id="{275D8DC9-E251-031F-C7B3-BDA72469CA95}"/>
              </a:ext>
            </a:extLst>
          </p:cNvPr>
          <p:cNvCxnSpPr>
            <a:cxnSpLocks/>
            <a:stCxn id="50" idx="2"/>
            <a:endCxn id="25" idx="5"/>
          </p:cNvCxnSpPr>
          <p:nvPr/>
        </p:nvCxnSpPr>
        <p:spPr>
          <a:xfrm flipH="1" flipV="1">
            <a:off x="5029228" y="4310427"/>
            <a:ext cx="582613" cy="632094"/>
          </a:xfrm>
          <a:prstGeom prst="straightConnector1">
            <a:avLst/>
          </a:prstGeom>
          <a:ln w="57150">
            <a:solidFill>
              <a:schemeClr val="bg1"/>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7" name="直線矢印コネクタ 56">
            <a:extLst>
              <a:ext uri="{FF2B5EF4-FFF2-40B4-BE49-F238E27FC236}">
                <a16:creationId xmlns:a16="http://schemas.microsoft.com/office/drawing/2014/main" id="{0494BE17-F536-D4EC-07F5-976C1A320648}"/>
              </a:ext>
            </a:extLst>
          </p:cNvPr>
          <p:cNvCxnSpPr>
            <a:cxnSpLocks/>
            <a:stCxn id="37" idx="0"/>
            <a:endCxn id="25" idx="4"/>
          </p:cNvCxnSpPr>
          <p:nvPr/>
        </p:nvCxnSpPr>
        <p:spPr>
          <a:xfrm flipH="1" flipV="1">
            <a:off x="4566846" y="4501952"/>
            <a:ext cx="8609" cy="537092"/>
          </a:xfrm>
          <a:prstGeom prst="straightConnector1">
            <a:avLst/>
          </a:prstGeom>
          <a:ln w="57150">
            <a:solidFill>
              <a:schemeClr val="bg1"/>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8" name="直線矢印コネクタ 57">
            <a:extLst>
              <a:ext uri="{FF2B5EF4-FFF2-40B4-BE49-F238E27FC236}">
                <a16:creationId xmlns:a16="http://schemas.microsoft.com/office/drawing/2014/main" id="{6B7F874F-C210-FF58-8601-B4F30443B673}"/>
              </a:ext>
            </a:extLst>
          </p:cNvPr>
          <p:cNvCxnSpPr>
            <a:cxnSpLocks/>
            <a:stCxn id="47" idx="0"/>
            <a:endCxn id="25" idx="3"/>
          </p:cNvCxnSpPr>
          <p:nvPr/>
        </p:nvCxnSpPr>
        <p:spPr>
          <a:xfrm flipV="1">
            <a:off x="3539068" y="4310427"/>
            <a:ext cx="565395" cy="632094"/>
          </a:xfrm>
          <a:prstGeom prst="straightConnector1">
            <a:avLst/>
          </a:prstGeom>
          <a:ln w="57150">
            <a:solidFill>
              <a:schemeClr val="bg1"/>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60" name="テキスト ボックス 59">
            <a:extLst>
              <a:ext uri="{FF2B5EF4-FFF2-40B4-BE49-F238E27FC236}">
                <a16:creationId xmlns:a16="http://schemas.microsoft.com/office/drawing/2014/main" id="{01F603E6-B4FB-DC5F-AD02-A3E9D94264D8}"/>
              </a:ext>
            </a:extLst>
          </p:cNvPr>
          <p:cNvSpPr txBox="1"/>
          <p:nvPr/>
        </p:nvSpPr>
        <p:spPr>
          <a:xfrm>
            <a:off x="690304" y="942354"/>
            <a:ext cx="7753081" cy="400110"/>
          </a:xfrm>
          <a:prstGeom prst="rect">
            <a:avLst/>
          </a:prstGeom>
          <a:noFill/>
        </p:spPr>
        <p:txBody>
          <a:bodyPr wrap="square">
            <a:spAutoFit/>
          </a:bodyPr>
          <a:lstStyle/>
          <a:p>
            <a:pPr algn="ctr"/>
            <a:r>
              <a:rPr lang="ja-JP" altLang="en-US" sz="2000" b="1" i="0">
                <a:solidFill>
                  <a:srgbClr val="111111"/>
                </a:solidFill>
                <a:effectLst/>
                <a:latin typeface="Meiryo" panose="020B0604030504040204" pitchFamily="34" charset="-128"/>
                <a:ea typeface="Meiryo" panose="020B0604030504040204" pitchFamily="34" charset="-128"/>
              </a:rPr>
              <a:t>中央管理者（銀行や証券取引所など）のいない金融仲介の仕組み</a:t>
            </a:r>
            <a:endParaRPr lang="ja-JP" altLang="en-US" sz="2000">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5D2D154F-5BCB-8DF6-4B53-816311D97746}"/>
              </a:ext>
            </a:extLst>
          </p:cNvPr>
          <p:cNvSpPr txBox="1"/>
          <p:nvPr/>
        </p:nvSpPr>
        <p:spPr>
          <a:xfrm>
            <a:off x="481127" y="5992768"/>
            <a:ext cx="8185346" cy="369332"/>
          </a:xfrm>
          <a:prstGeom prst="rect">
            <a:avLst/>
          </a:prstGeom>
          <a:noFill/>
        </p:spPr>
        <p:txBody>
          <a:bodyPr wrap="square">
            <a:spAutoFit/>
          </a:bodyPr>
          <a:lstStyle/>
          <a:p>
            <a:pPr algn="l"/>
            <a:r>
              <a:rPr lang="ja-JP" altLang="en-US" b="0" i="0">
                <a:solidFill>
                  <a:srgbClr val="111111"/>
                </a:solidFill>
                <a:effectLst/>
                <a:latin typeface="Hiragino Kaku Gothic Pro" panose="020B0300000000000000" pitchFamily="34" charset="-128"/>
                <a:ea typeface="Hiragino Kaku Gothic Pro" panose="020B0300000000000000" pitchFamily="34" charset="-128"/>
              </a:rPr>
              <a:t>すべての取引は、ブロックチェーンに記録され、参加者が</a:t>
            </a:r>
            <a:r>
              <a:rPr lang="ja-JP" altLang="en-US" b="1" i="0">
                <a:solidFill>
                  <a:srgbClr val="111111"/>
                </a:solidFill>
                <a:effectLst/>
                <a:latin typeface="Hiragino Kaku Gothic Pro" panose="020B0300000000000000" pitchFamily="34" charset="-128"/>
                <a:ea typeface="Hiragino Kaku Gothic Pro" panose="020B0300000000000000" pitchFamily="34" charset="-128"/>
              </a:rPr>
              <a:t>お互いに管理し合う</a:t>
            </a:r>
            <a:endParaRPr lang="ja-JP" altLang="en-US" b="0" i="0">
              <a:solidFill>
                <a:srgbClr val="111111"/>
              </a:solidFill>
              <a:effectLst/>
              <a:latin typeface="Hiragino Kaku Gothic Pro" panose="020B0300000000000000" pitchFamily="34" charset="-128"/>
              <a:ea typeface="Hiragino Kaku Gothic Pro" panose="020B0300000000000000" pitchFamily="34" charset="-128"/>
            </a:endParaRPr>
          </a:p>
        </p:txBody>
      </p:sp>
      <p:sp>
        <p:nvSpPr>
          <p:cNvPr id="66" name="テキスト ボックス 65">
            <a:extLst>
              <a:ext uri="{FF2B5EF4-FFF2-40B4-BE49-F238E27FC236}">
                <a16:creationId xmlns:a16="http://schemas.microsoft.com/office/drawing/2014/main" id="{4B5541A2-7F84-C86B-B0FF-8FF282DA449F}"/>
              </a:ext>
            </a:extLst>
          </p:cNvPr>
          <p:cNvSpPr txBox="1"/>
          <p:nvPr/>
        </p:nvSpPr>
        <p:spPr>
          <a:xfrm>
            <a:off x="1091413" y="1277579"/>
            <a:ext cx="6964773" cy="307777"/>
          </a:xfrm>
          <a:prstGeom prst="rect">
            <a:avLst/>
          </a:prstGeom>
          <a:noFill/>
        </p:spPr>
        <p:txBody>
          <a:bodyPr wrap="square">
            <a:spAutoFit/>
          </a:bodyPr>
          <a:lstStyle/>
          <a:p>
            <a:pPr algn="ctr"/>
            <a:r>
              <a:rPr lang="en-US" altLang="ja-JP" sz="1400" dirty="0" err="1">
                <a:latin typeface="Meiryo" panose="020B0604030504040204" pitchFamily="34" charset="-128"/>
                <a:ea typeface="Meiryo" panose="020B0604030504040204" pitchFamily="34" charset="-128"/>
              </a:rPr>
              <a:t>DeFi</a:t>
            </a:r>
            <a:r>
              <a:rPr lang="ja-JP" altLang="en-US" sz="1400">
                <a:latin typeface="Meiryo" panose="020B0604030504040204" pitchFamily="34" charset="-128"/>
                <a:ea typeface="Meiryo" panose="020B0604030504040204" pitchFamily="34" charset="-128"/>
              </a:rPr>
              <a:t>の預かり資産残高は、2022年6月21日時点で746億ドル（約10兆円）</a:t>
            </a:r>
          </a:p>
        </p:txBody>
      </p:sp>
      <p:sp>
        <p:nvSpPr>
          <p:cNvPr id="67" name="テキスト ボックス 66">
            <a:extLst>
              <a:ext uri="{FF2B5EF4-FFF2-40B4-BE49-F238E27FC236}">
                <a16:creationId xmlns:a16="http://schemas.microsoft.com/office/drawing/2014/main" id="{CDE7F9D9-42A3-87E8-84EF-9A580E4A88E5}"/>
              </a:ext>
            </a:extLst>
          </p:cNvPr>
          <p:cNvSpPr txBox="1"/>
          <p:nvPr/>
        </p:nvSpPr>
        <p:spPr>
          <a:xfrm>
            <a:off x="659984" y="3097601"/>
            <a:ext cx="1858201" cy="646331"/>
          </a:xfrm>
          <a:prstGeom prst="rect">
            <a:avLst/>
          </a:prstGeom>
          <a:noFill/>
        </p:spPr>
        <p:txBody>
          <a:bodyPr wrap="none" rtlCol="0">
            <a:spAutoFit/>
          </a:bodyPr>
          <a:lstStyle/>
          <a:p>
            <a:pPr marL="285750" indent="-285750">
              <a:buFont typeface="Wingdings" pitchFamily="2" charset="2"/>
              <a:buChar char="ü"/>
            </a:pPr>
            <a:r>
              <a:rPr kumimoji="1" lang="ja-JP" altLang="en-US" sz="1200">
                <a:latin typeface="Meiryo" panose="020B0604030504040204" pitchFamily="34" charset="-128"/>
                <a:ea typeface="Meiryo" panose="020B0604030504040204" pitchFamily="34" charset="-128"/>
              </a:rPr>
              <a:t>仮想通貨による取引</a:t>
            </a:r>
            <a:endParaRPr kumimoji="1" lang="en-US" altLang="ja-JP" sz="12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latin typeface="Meiryo" panose="020B0604030504040204" pitchFamily="34" charset="-128"/>
                <a:ea typeface="Meiryo" panose="020B0604030504040204" pitchFamily="34" charset="-128"/>
              </a:rPr>
              <a:t>匿名性の担保</a:t>
            </a:r>
            <a:endParaRPr lang="en-US" altLang="ja-JP" sz="1200" dirty="0">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latin typeface="Meiryo" panose="020B0604030504040204" pitchFamily="34" charset="-128"/>
                <a:ea typeface="Meiryo" panose="020B0604030504040204" pitchFamily="34" charset="-128"/>
              </a:rPr>
              <a:t>低い仲介手数料</a:t>
            </a:r>
          </a:p>
        </p:txBody>
      </p:sp>
      <p:sp>
        <p:nvSpPr>
          <p:cNvPr id="69" name="テキスト ボックス 68">
            <a:extLst>
              <a:ext uri="{FF2B5EF4-FFF2-40B4-BE49-F238E27FC236}">
                <a16:creationId xmlns:a16="http://schemas.microsoft.com/office/drawing/2014/main" id="{74760C30-5722-6FC3-BEE1-4E9F9FFC1FDF}"/>
              </a:ext>
            </a:extLst>
          </p:cNvPr>
          <p:cNvSpPr txBox="1"/>
          <p:nvPr/>
        </p:nvSpPr>
        <p:spPr>
          <a:xfrm>
            <a:off x="5932528" y="2632872"/>
            <a:ext cx="3063887" cy="523220"/>
          </a:xfrm>
          <a:prstGeom prst="rect">
            <a:avLst/>
          </a:prstGeom>
          <a:noFill/>
        </p:spPr>
        <p:txBody>
          <a:bodyPr wrap="square">
            <a:spAutoFit/>
          </a:bodyPr>
          <a:lstStyle/>
          <a:p>
            <a:pPr algn="r"/>
            <a:r>
              <a:rPr lang="ja-JP" altLang="en-US" sz="1400" b="1" i="0">
                <a:solidFill>
                  <a:srgbClr val="111111"/>
                </a:solidFill>
                <a:effectLst/>
                <a:latin typeface="Meiryo" panose="020B0604030504040204" pitchFamily="34" charset="-128"/>
                <a:ea typeface="Meiryo" panose="020B0604030504040204" pitchFamily="34" charset="-128"/>
              </a:rPr>
              <a:t>国籍などあらゆる属性を排し</a:t>
            </a:r>
            <a:endParaRPr lang="en-US" altLang="ja-JP" sz="1400" b="1" i="0" dirty="0">
              <a:solidFill>
                <a:srgbClr val="111111"/>
              </a:solidFill>
              <a:effectLst/>
              <a:latin typeface="Meiryo" panose="020B0604030504040204" pitchFamily="34" charset="-128"/>
              <a:ea typeface="Meiryo" panose="020B0604030504040204" pitchFamily="34" charset="-128"/>
            </a:endParaRPr>
          </a:p>
          <a:p>
            <a:pPr algn="r"/>
            <a:r>
              <a:rPr lang="ja-JP" altLang="en-US" sz="1400" b="1" i="0">
                <a:solidFill>
                  <a:srgbClr val="111111"/>
                </a:solidFill>
                <a:effectLst/>
                <a:latin typeface="Meiryo" panose="020B0604030504040204" pitchFamily="34" charset="-128"/>
                <a:ea typeface="Meiryo" panose="020B0604030504040204" pitchFamily="34" charset="-128"/>
              </a:rPr>
              <a:t>誰もが利用できる</a:t>
            </a:r>
            <a:endParaRPr lang="en-US" altLang="ja-JP" sz="1400" b="1" i="0" dirty="0">
              <a:solidFill>
                <a:srgbClr val="111111"/>
              </a:solidFill>
              <a:effectLst/>
              <a:latin typeface="Meiryo" panose="020B0604030504040204" pitchFamily="34" charset="-128"/>
              <a:ea typeface="Meiryo" panose="020B0604030504040204" pitchFamily="34" charset="-128"/>
            </a:endParaRPr>
          </a:p>
        </p:txBody>
      </p:sp>
      <p:sp>
        <p:nvSpPr>
          <p:cNvPr id="71" name="テキスト ボックス 70">
            <a:extLst>
              <a:ext uri="{FF2B5EF4-FFF2-40B4-BE49-F238E27FC236}">
                <a16:creationId xmlns:a16="http://schemas.microsoft.com/office/drawing/2014/main" id="{AC39AA1C-E084-E1DC-C212-A2D67B097252}"/>
              </a:ext>
            </a:extLst>
          </p:cNvPr>
          <p:cNvSpPr txBox="1"/>
          <p:nvPr/>
        </p:nvSpPr>
        <p:spPr>
          <a:xfrm>
            <a:off x="6654812" y="3082918"/>
            <a:ext cx="2489188" cy="830997"/>
          </a:xfrm>
          <a:prstGeom prst="rect">
            <a:avLst/>
          </a:prstGeom>
          <a:noFill/>
        </p:spPr>
        <p:txBody>
          <a:bodyPr wrap="square">
            <a:spAutoFit/>
          </a:bodyPr>
          <a:lstStyle/>
          <a:p>
            <a:pPr marL="171450" indent="-171450" algn="l">
              <a:buFont typeface="Wingdings" pitchFamily="2" charset="2"/>
              <a:buChar char="ü"/>
            </a:pPr>
            <a:r>
              <a:rPr lang="ja-JP" altLang="en-US" sz="1200" b="0" i="0">
                <a:solidFill>
                  <a:srgbClr val="111111"/>
                </a:solidFill>
                <a:effectLst/>
                <a:latin typeface="Meiryo" panose="020B0604030504040204" pitchFamily="34" charset="-128"/>
                <a:ea typeface="Meiryo" panose="020B0604030504040204" pitchFamily="34" charset="-128"/>
              </a:rPr>
              <a:t>金融機関での口座開設は不要</a:t>
            </a:r>
            <a:endParaRPr lang="en-US" altLang="ja-JP" sz="1200" b="0" i="0" dirty="0">
              <a:solidFill>
                <a:srgbClr val="111111"/>
              </a:solidFill>
              <a:effectLst/>
              <a:latin typeface="Meiryo" panose="020B0604030504040204" pitchFamily="34" charset="-128"/>
              <a:ea typeface="Meiryo" panose="020B0604030504040204" pitchFamily="34" charset="-128"/>
            </a:endParaRPr>
          </a:p>
          <a:p>
            <a:pPr marL="171450" indent="-171450" algn="l">
              <a:buFont typeface="Wingdings" pitchFamily="2" charset="2"/>
              <a:buChar char="ü"/>
            </a:pPr>
            <a:r>
              <a:rPr lang="ja-JP" altLang="en-US" sz="1200" b="0" i="0">
                <a:solidFill>
                  <a:srgbClr val="111111"/>
                </a:solidFill>
                <a:effectLst/>
                <a:latin typeface="Meiryo" panose="020B0604030504040204" pitchFamily="34" charset="-128"/>
                <a:ea typeface="Meiryo" panose="020B0604030504040204" pitchFamily="34" charset="-128"/>
              </a:rPr>
              <a:t>世界のどこからでも利用</a:t>
            </a:r>
            <a:endParaRPr lang="en-US" altLang="ja-JP" sz="1200" b="0" i="0" dirty="0">
              <a:solidFill>
                <a:srgbClr val="111111"/>
              </a:solidFill>
              <a:effectLst/>
              <a:latin typeface="Meiryo" panose="020B0604030504040204" pitchFamily="34" charset="-128"/>
              <a:ea typeface="Meiryo" panose="020B0604030504040204" pitchFamily="34" charset="-128"/>
            </a:endParaRPr>
          </a:p>
          <a:p>
            <a:pPr marL="171450" indent="-171450" algn="l">
              <a:buFont typeface="Wingdings" pitchFamily="2" charset="2"/>
              <a:buChar char="ü"/>
            </a:pPr>
            <a:r>
              <a:rPr lang="ja-JP" altLang="en-US" sz="1200" b="0" i="0">
                <a:solidFill>
                  <a:srgbClr val="111111"/>
                </a:solidFill>
                <a:effectLst/>
                <a:latin typeface="Meiryo" panose="020B0604030504040204" pitchFamily="34" charset="-128"/>
                <a:ea typeface="Meiryo" panose="020B0604030504040204" pitchFamily="34" charset="-128"/>
              </a:rPr>
              <a:t>仮想世界で取引を完結できる</a:t>
            </a:r>
            <a:endParaRPr lang="en-US" altLang="ja-JP" sz="1200" b="0" i="0" dirty="0">
              <a:solidFill>
                <a:srgbClr val="111111"/>
              </a:solidFill>
              <a:effectLst/>
              <a:latin typeface="Meiryo" panose="020B0604030504040204" pitchFamily="34" charset="-128"/>
              <a:ea typeface="Meiryo" panose="020B0604030504040204" pitchFamily="34" charset="-128"/>
            </a:endParaRPr>
          </a:p>
          <a:p>
            <a:pPr marL="171450" indent="-171450" algn="l">
              <a:buFont typeface="Wingdings" pitchFamily="2" charset="2"/>
              <a:buChar char="ü"/>
            </a:pPr>
            <a:r>
              <a:rPr lang="ja-JP" altLang="en-US" sz="1200" b="0" i="0">
                <a:solidFill>
                  <a:srgbClr val="111111"/>
                </a:solidFill>
                <a:effectLst/>
                <a:latin typeface="Meiryo" panose="020B0604030504040204" pitchFamily="34" charset="-128"/>
                <a:ea typeface="Meiryo" panose="020B0604030504040204" pitchFamily="34" charset="-128"/>
              </a:rPr>
              <a:t>法定通貨に換金できる</a:t>
            </a:r>
          </a:p>
        </p:txBody>
      </p:sp>
      <p:sp>
        <p:nvSpPr>
          <p:cNvPr id="72" name="テキスト ボックス 71">
            <a:extLst>
              <a:ext uri="{FF2B5EF4-FFF2-40B4-BE49-F238E27FC236}">
                <a16:creationId xmlns:a16="http://schemas.microsoft.com/office/drawing/2014/main" id="{7534D1C7-CBD3-7AE4-A2AD-ACD244F1869D}"/>
              </a:ext>
            </a:extLst>
          </p:cNvPr>
          <p:cNvSpPr txBox="1"/>
          <p:nvPr/>
        </p:nvSpPr>
        <p:spPr>
          <a:xfrm>
            <a:off x="659734" y="2768992"/>
            <a:ext cx="1858202" cy="307777"/>
          </a:xfrm>
          <a:prstGeom prst="rect">
            <a:avLst/>
          </a:prstGeom>
          <a:noFill/>
        </p:spPr>
        <p:txBody>
          <a:bodyPr wrap="square">
            <a:spAutoFit/>
          </a:bodyPr>
          <a:lstStyle/>
          <a:p>
            <a:r>
              <a:rPr lang="en-US" altLang="ja-JP" sz="1400" b="1" i="0" dirty="0" err="1">
                <a:solidFill>
                  <a:srgbClr val="111111"/>
                </a:solidFill>
                <a:effectLst/>
                <a:latin typeface="Meiryo" panose="020B0604030504040204" pitchFamily="34" charset="-128"/>
                <a:ea typeface="Meiryo" panose="020B0604030504040204" pitchFamily="34" charset="-128"/>
              </a:rPr>
              <a:t>DeFi</a:t>
            </a:r>
            <a:r>
              <a:rPr lang="ja-JP" altLang="en-US" sz="1400" b="1" i="0">
                <a:solidFill>
                  <a:srgbClr val="111111"/>
                </a:solidFill>
                <a:effectLst/>
                <a:latin typeface="Meiryo" panose="020B0604030504040204" pitchFamily="34" charset="-128"/>
                <a:ea typeface="Meiryo" panose="020B0604030504040204" pitchFamily="34" charset="-128"/>
              </a:rPr>
              <a:t>のメリット</a:t>
            </a:r>
            <a:endParaRPr lang="en-US" altLang="ja-JP" sz="1400" b="1" i="0" dirty="0">
              <a:solidFill>
                <a:srgbClr val="111111"/>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45855327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D23295-6652-2C42-B5F5-5BCAF5741CA5}"/>
              </a:ext>
            </a:extLst>
          </p:cNvPr>
          <p:cNvSpPr>
            <a:spLocks noGrp="1"/>
          </p:cNvSpPr>
          <p:nvPr>
            <p:ph type="title"/>
          </p:nvPr>
        </p:nvSpPr>
        <p:spPr/>
        <p:txBody>
          <a:bodyPr/>
          <a:lstStyle/>
          <a:p>
            <a:r>
              <a:rPr kumimoji="1" lang="en-US" altLang="ja-JP" dirty="0"/>
              <a:t>DAO</a:t>
            </a:r>
            <a:r>
              <a:rPr kumimoji="1" lang="ja-JP" altLang="en-US"/>
              <a:t>（自律分散型組織）</a:t>
            </a:r>
          </a:p>
        </p:txBody>
      </p:sp>
      <p:sp>
        <p:nvSpPr>
          <p:cNvPr id="3" name="スライド番号プレースホルダー 2">
            <a:extLst>
              <a:ext uri="{FF2B5EF4-FFF2-40B4-BE49-F238E27FC236}">
                <a16:creationId xmlns:a16="http://schemas.microsoft.com/office/drawing/2014/main" id="{117F06C1-B293-8848-A6F1-7B74F5A587AD}"/>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216</a:t>
            </a:fld>
            <a:endParaRPr kumimoji="1" lang="ja-JP" altLang="en-US"/>
          </a:p>
        </p:txBody>
      </p:sp>
      <p:sp>
        <p:nvSpPr>
          <p:cNvPr id="4" name="三角形 3">
            <a:extLst>
              <a:ext uri="{FF2B5EF4-FFF2-40B4-BE49-F238E27FC236}">
                <a16:creationId xmlns:a16="http://schemas.microsoft.com/office/drawing/2014/main" id="{565A4A0A-0817-D045-8A5B-7C277A2A6FEB}"/>
              </a:ext>
            </a:extLst>
          </p:cNvPr>
          <p:cNvSpPr/>
          <p:nvPr/>
        </p:nvSpPr>
        <p:spPr>
          <a:xfrm>
            <a:off x="335140" y="1424198"/>
            <a:ext cx="4047333" cy="4108126"/>
          </a:xfrm>
          <a:prstGeom prst="triangle">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4BE376A4-65B9-4F42-9944-C04786E3F1C0}"/>
              </a:ext>
            </a:extLst>
          </p:cNvPr>
          <p:cNvSpPr/>
          <p:nvPr/>
        </p:nvSpPr>
        <p:spPr>
          <a:xfrm>
            <a:off x="4809899" y="1424198"/>
            <a:ext cx="4108126" cy="4108126"/>
          </a:xfrm>
          <a:prstGeom prst="ellipse">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 name="図形グループ 70">
            <a:extLst>
              <a:ext uri="{FF2B5EF4-FFF2-40B4-BE49-F238E27FC236}">
                <a16:creationId xmlns:a16="http://schemas.microsoft.com/office/drawing/2014/main" id="{B191EDBF-4273-C544-BF56-89CA0C59C20A}"/>
              </a:ext>
            </a:extLst>
          </p:cNvPr>
          <p:cNvGrpSpPr/>
          <p:nvPr/>
        </p:nvGrpSpPr>
        <p:grpSpPr>
          <a:xfrm flipH="1">
            <a:off x="2216904" y="1900943"/>
            <a:ext cx="291938" cy="625530"/>
            <a:chOff x="1946324" y="4125162"/>
            <a:chExt cx="969964" cy="2007872"/>
          </a:xfrm>
        </p:grpSpPr>
        <p:sp>
          <p:nvSpPr>
            <p:cNvPr id="7" name="円/楕円 6">
              <a:extLst>
                <a:ext uri="{FF2B5EF4-FFF2-40B4-BE49-F238E27FC236}">
                  <a16:creationId xmlns:a16="http://schemas.microsoft.com/office/drawing/2014/main" id="{C722B246-C1AD-0840-90DF-125B77EB1E6B}"/>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ローチャート: 論理積ゲート 7">
              <a:extLst>
                <a:ext uri="{FF2B5EF4-FFF2-40B4-BE49-F238E27FC236}">
                  <a16:creationId xmlns:a16="http://schemas.microsoft.com/office/drawing/2014/main" id="{C1D804FD-759C-294E-8B60-CA979BF2D22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 name="図形グループ 70">
            <a:extLst>
              <a:ext uri="{FF2B5EF4-FFF2-40B4-BE49-F238E27FC236}">
                <a16:creationId xmlns:a16="http://schemas.microsoft.com/office/drawing/2014/main" id="{4D90DD25-58D2-F846-8B96-3E16770A7C4A}"/>
              </a:ext>
            </a:extLst>
          </p:cNvPr>
          <p:cNvGrpSpPr/>
          <p:nvPr/>
        </p:nvGrpSpPr>
        <p:grpSpPr>
          <a:xfrm flipH="1">
            <a:off x="1706012" y="3429271"/>
            <a:ext cx="291938" cy="625530"/>
            <a:chOff x="1946324" y="4125162"/>
            <a:chExt cx="969964" cy="2007872"/>
          </a:xfrm>
        </p:grpSpPr>
        <p:sp>
          <p:nvSpPr>
            <p:cNvPr id="10" name="円/楕円 9">
              <a:extLst>
                <a:ext uri="{FF2B5EF4-FFF2-40B4-BE49-F238E27FC236}">
                  <a16:creationId xmlns:a16="http://schemas.microsoft.com/office/drawing/2014/main" id="{FAFA6D1A-C621-0E4A-8D33-AA78B958CAB1}"/>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フローチャート: 論理積ゲート 10">
              <a:extLst>
                <a:ext uri="{FF2B5EF4-FFF2-40B4-BE49-F238E27FC236}">
                  <a16:creationId xmlns:a16="http://schemas.microsoft.com/office/drawing/2014/main" id="{43FAB820-8FC6-1B4C-8A95-ACECFCA3132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 name="図形グループ 70">
            <a:extLst>
              <a:ext uri="{FF2B5EF4-FFF2-40B4-BE49-F238E27FC236}">
                <a16:creationId xmlns:a16="http://schemas.microsoft.com/office/drawing/2014/main" id="{003C24BF-A6C7-C747-AC4D-E1AD2910858A}"/>
              </a:ext>
            </a:extLst>
          </p:cNvPr>
          <p:cNvGrpSpPr/>
          <p:nvPr/>
        </p:nvGrpSpPr>
        <p:grpSpPr>
          <a:xfrm flipH="1">
            <a:off x="2216905" y="3429271"/>
            <a:ext cx="291938" cy="625530"/>
            <a:chOff x="1946324" y="4125162"/>
            <a:chExt cx="969964" cy="2007872"/>
          </a:xfrm>
        </p:grpSpPr>
        <p:sp>
          <p:nvSpPr>
            <p:cNvPr id="13" name="円/楕円 12">
              <a:extLst>
                <a:ext uri="{FF2B5EF4-FFF2-40B4-BE49-F238E27FC236}">
                  <a16:creationId xmlns:a16="http://schemas.microsoft.com/office/drawing/2014/main" id="{04D32986-F78F-6E4F-98C4-1EE888325E1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論理積ゲート 13">
              <a:extLst>
                <a:ext uri="{FF2B5EF4-FFF2-40B4-BE49-F238E27FC236}">
                  <a16:creationId xmlns:a16="http://schemas.microsoft.com/office/drawing/2014/main" id="{7633A4F5-A266-254D-9300-18AA12953A2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 name="図形グループ 70">
            <a:extLst>
              <a:ext uri="{FF2B5EF4-FFF2-40B4-BE49-F238E27FC236}">
                <a16:creationId xmlns:a16="http://schemas.microsoft.com/office/drawing/2014/main" id="{1A57D054-2564-F143-AD37-A32693FB7842}"/>
              </a:ext>
            </a:extLst>
          </p:cNvPr>
          <p:cNvGrpSpPr/>
          <p:nvPr/>
        </p:nvGrpSpPr>
        <p:grpSpPr>
          <a:xfrm flipH="1">
            <a:off x="2722262" y="3429272"/>
            <a:ext cx="291938" cy="625530"/>
            <a:chOff x="1946324" y="4125162"/>
            <a:chExt cx="969964" cy="2007872"/>
          </a:xfrm>
        </p:grpSpPr>
        <p:sp>
          <p:nvSpPr>
            <p:cNvPr id="16" name="円/楕円 15">
              <a:extLst>
                <a:ext uri="{FF2B5EF4-FFF2-40B4-BE49-F238E27FC236}">
                  <a16:creationId xmlns:a16="http://schemas.microsoft.com/office/drawing/2014/main" id="{A778F2AE-CC0F-CE47-A343-556E8934C9BB}"/>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フローチャート: 論理積ゲート 16">
              <a:extLst>
                <a:ext uri="{FF2B5EF4-FFF2-40B4-BE49-F238E27FC236}">
                  <a16:creationId xmlns:a16="http://schemas.microsoft.com/office/drawing/2014/main" id="{CEED94AE-C234-9746-960A-0B8179B6CFD0}"/>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70">
            <a:extLst>
              <a:ext uri="{FF2B5EF4-FFF2-40B4-BE49-F238E27FC236}">
                <a16:creationId xmlns:a16="http://schemas.microsoft.com/office/drawing/2014/main" id="{46982017-EEE9-3B4B-8ECB-80CFAA411DFD}"/>
              </a:ext>
            </a:extLst>
          </p:cNvPr>
          <p:cNvGrpSpPr/>
          <p:nvPr/>
        </p:nvGrpSpPr>
        <p:grpSpPr>
          <a:xfrm flipH="1">
            <a:off x="1850108" y="4763370"/>
            <a:ext cx="291938" cy="625530"/>
            <a:chOff x="1946324" y="4125162"/>
            <a:chExt cx="969964" cy="2007872"/>
          </a:xfrm>
        </p:grpSpPr>
        <p:sp>
          <p:nvSpPr>
            <p:cNvPr id="37" name="円/楕円 36">
              <a:extLst>
                <a:ext uri="{FF2B5EF4-FFF2-40B4-BE49-F238E27FC236}">
                  <a16:creationId xmlns:a16="http://schemas.microsoft.com/office/drawing/2014/main" id="{2402D9DF-7CF7-B546-B7E6-2336C4E2043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論理積ゲート 37">
              <a:extLst>
                <a:ext uri="{FF2B5EF4-FFF2-40B4-BE49-F238E27FC236}">
                  <a16:creationId xmlns:a16="http://schemas.microsoft.com/office/drawing/2014/main" id="{E8676FBB-3498-C841-A47E-15AFAE019EC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70">
            <a:extLst>
              <a:ext uri="{FF2B5EF4-FFF2-40B4-BE49-F238E27FC236}">
                <a16:creationId xmlns:a16="http://schemas.microsoft.com/office/drawing/2014/main" id="{049E5223-9244-B64B-9DDD-EF60C0D4DB43}"/>
              </a:ext>
            </a:extLst>
          </p:cNvPr>
          <p:cNvGrpSpPr/>
          <p:nvPr/>
        </p:nvGrpSpPr>
        <p:grpSpPr>
          <a:xfrm flipH="1">
            <a:off x="2209706" y="4763370"/>
            <a:ext cx="291938" cy="625530"/>
            <a:chOff x="1946324" y="4125162"/>
            <a:chExt cx="969964" cy="2007872"/>
          </a:xfrm>
        </p:grpSpPr>
        <p:sp>
          <p:nvSpPr>
            <p:cNvPr id="40" name="円/楕円 39">
              <a:extLst>
                <a:ext uri="{FF2B5EF4-FFF2-40B4-BE49-F238E27FC236}">
                  <a16:creationId xmlns:a16="http://schemas.microsoft.com/office/drawing/2014/main" id="{4F123664-2483-1349-B16F-4DFAF03B66CD}"/>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a:extLst>
                <a:ext uri="{FF2B5EF4-FFF2-40B4-BE49-F238E27FC236}">
                  <a16:creationId xmlns:a16="http://schemas.microsoft.com/office/drawing/2014/main" id="{5FD5EF9C-5B43-D148-9201-A47A3B9050AA}"/>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2" name="図形グループ 70">
            <a:extLst>
              <a:ext uri="{FF2B5EF4-FFF2-40B4-BE49-F238E27FC236}">
                <a16:creationId xmlns:a16="http://schemas.microsoft.com/office/drawing/2014/main" id="{BEBF9AC0-D070-1D46-A154-5D803FC1B290}"/>
              </a:ext>
            </a:extLst>
          </p:cNvPr>
          <p:cNvGrpSpPr/>
          <p:nvPr/>
        </p:nvGrpSpPr>
        <p:grpSpPr>
          <a:xfrm flipH="1">
            <a:off x="2537009" y="4763370"/>
            <a:ext cx="291938" cy="625530"/>
            <a:chOff x="1946324" y="4125162"/>
            <a:chExt cx="969964" cy="2007872"/>
          </a:xfrm>
        </p:grpSpPr>
        <p:sp>
          <p:nvSpPr>
            <p:cNvPr id="43" name="円/楕円 42">
              <a:extLst>
                <a:ext uri="{FF2B5EF4-FFF2-40B4-BE49-F238E27FC236}">
                  <a16:creationId xmlns:a16="http://schemas.microsoft.com/office/drawing/2014/main" id="{7EB8BB06-C7F2-6D43-AC05-74F6BE304E3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フローチャート: 論理積ゲート 43">
              <a:extLst>
                <a:ext uri="{FF2B5EF4-FFF2-40B4-BE49-F238E27FC236}">
                  <a16:creationId xmlns:a16="http://schemas.microsoft.com/office/drawing/2014/main" id="{CD01D239-62D3-F942-B127-01FC9B66618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4" name="図形グループ 70">
            <a:extLst>
              <a:ext uri="{FF2B5EF4-FFF2-40B4-BE49-F238E27FC236}">
                <a16:creationId xmlns:a16="http://schemas.microsoft.com/office/drawing/2014/main" id="{3F98F677-E036-DD48-9560-B93834EBDB05}"/>
              </a:ext>
            </a:extLst>
          </p:cNvPr>
          <p:cNvGrpSpPr/>
          <p:nvPr/>
        </p:nvGrpSpPr>
        <p:grpSpPr>
          <a:xfrm flipH="1">
            <a:off x="762567" y="4763370"/>
            <a:ext cx="291938" cy="625530"/>
            <a:chOff x="1946324" y="4125162"/>
            <a:chExt cx="969964" cy="2007872"/>
          </a:xfrm>
        </p:grpSpPr>
        <p:sp>
          <p:nvSpPr>
            <p:cNvPr id="55" name="円/楕円 54">
              <a:extLst>
                <a:ext uri="{FF2B5EF4-FFF2-40B4-BE49-F238E27FC236}">
                  <a16:creationId xmlns:a16="http://schemas.microsoft.com/office/drawing/2014/main" id="{CB22DDC8-EE3E-C045-A661-4C4FB335541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フローチャート: 論理積ゲート 55">
              <a:extLst>
                <a:ext uri="{FF2B5EF4-FFF2-40B4-BE49-F238E27FC236}">
                  <a16:creationId xmlns:a16="http://schemas.microsoft.com/office/drawing/2014/main" id="{F08A36AE-7C90-3245-8971-1CD8E0552EAD}"/>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7" name="図形グループ 70">
            <a:extLst>
              <a:ext uri="{FF2B5EF4-FFF2-40B4-BE49-F238E27FC236}">
                <a16:creationId xmlns:a16="http://schemas.microsoft.com/office/drawing/2014/main" id="{02D2AC0F-3788-E342-8ED4-19A351AF8F44}"/>
              </a:ext>
            </a:extLst>
          </p:cNvPr>
          <p:cNvGrpSpPr/>
          <p:nvPr/>
        </p:nvGrpSpPr>
        <p:grpSpPr>
          <a:xfrm flipH="1">
            <a:off x="1122165" y="4763370"/>
            <a:ext cx="291938" cy="625530"/>
            <a:chOff x="1946324" y="4125162"/>
            <a:chExt cx="969964" cy="2007872"/>
          </a:xfrm>
        </p:grpSpPr>
        <p:sp>
          <p:nvSpPr>
            <p:cNvPr id="58" name="円/楕円 57">
              <a:extLst>
                <a:ext uri="{FF2B5EF4-FFF2-40B4-BE49-F238E27FC236}">
                  <a16:creationId xmlns:a16="http://schemas.microsoft.com/office/drawing/2014/main" id="{F8C9DF6F-0DB5-9D44-8CEA-B5E9B7C88CF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論理積ゲート 58">
              <a:extLst>
                <a:ext uri="{FF2B5EF4-FFF2-40B4-BE49-F238E27FC236}">
                  <a16:creationId xmlns:a16="http://schemas.microsoft.com/office/drawing/2014/main" id="{D6A79FD0-566A-5D4B-B479-7778C1B186C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0" name="図形グループ 70">
            <a:extLst>
              <a:ext uri="{FF2B5EF4-FFF2-40B4-BE49-F238E27FC236}">
                <a16:creationId xmlns:a16="http://schemas.microsoft.com/office/drawing/2014/main" id="{4C466059-EC44-BB48-B176-A55130E24352}"/>
              </a:ext>
            </a:extLst>
          </p:cNvPr>
          <p:cNvGrpSpPr/>
          <p:nvPr/>
        </p:nvGrpSpPr>
        <p:grpSpPr>
          <a:xfrm flipH="1">
            <a:off x="1449468" y="4763370"/>
            <a:ext cx="291938" cy="625530"/>
            <a:chOff x="1946324" y="4125162"/>
            <a:chExt cx="969964" cy="2007872"/>
          </a:xfrm>
        </p:grpSpPr>
        <p:sp>
          <p:nvSpPr>
            <p:cNvPr id="61" name="円/楕円 60">
              <a:extLst>
                <a:ext uri="{FF2B5EF4-FFF2-40B4-BE49-F238E27FC236}">
                  <a16:creationId xmlns:a16="http://schemas.microsoft.com/office/drawing/2014/main" id="{755EA7B3-8BBA-EF4D-B6AD-AFBC7F0861D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フローチャート: 論理積ゲート 61">
              <a:extLst>
                <a:ext uri="{FF2B5EF4-FFF2-40B4-BE49-F238E27FC236}">
                  <a16:creationId xmlns:a16="http://schemas.microsoft.com/office/drawing/2014/main" id="{79EC5F82-5432-E547-95C4-5CF7F8C152D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3" name="図形グループ 70">
            <a:extLst>
              <a:ext uri="{FF2B5EF4-FFF2-40B4-BE49-F238E27FC236}">
                <a16:creationId xmlns:a16="http://schemas.microsoft.com/office/drawing/2014/main" id="{6469514C-0D41-D746-B01D-DE5FE601E5E5}"/>
              </a:ext>
            </a:extLst>
          </p:cNvPr>
          <p:cNvGrpSpPr/>
          <p:nvPr/>
        </p:nvGrpSpPr>
        <p:grpSpPr>
          <a:xfrm flipH="1">
            <a:off x="2968040" y="4763370"/>
            <a:ext cx="291938" cy="625530"/>
            <a:chOff x="1946324" y="4125162"/>
            <a:chExt cx="969964" cy="2007872"/>
          </a:xfrm>
        </p:grpSpPr>
        <p:sp>
          <p:nvSpPr>
            <p:cNvPr id="64" name="円/楕円 63">
              <a:extLst>
                <a:ext uri="{FF2B5EF4-FFF2-40B4-BE49-F238E27FC236}">
                  <a16:creationId xmlns:a16="http://schemas.microsoft.com/office/drawing/2014/main" id="{BE0F81DE-ACF3-DE4E-AE86-3790BD16E87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フローチャート: 論理積ゲート 64">
              <a:extLst>
                <a:ext uri="{FF2B5EF4-FFF2-40B4-BE49-F238E27FC236}">
                  <a16:creationId xmlns:a16="http://schemas.microsoft.com/office/drawing/2014/main" id="{F1E574F4-3896-AA46-90DE-C712B65DCB9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6" name="図形グループ 70">
            <a:extLst>
              <a:ext uri="{FF2B5EF4-FFF2-40B4-BE49-F238E27FC236}">
                <a16:creationId xmlns:a16="http://schemas.microsoft.com/office/drawing/2014/main" id="{D1213C78-5130-9548-A87F-62E53590B099}"/>
              </a:ext>
            </a:extLst>
          </p:cNvPr>
          <p:cNvGrpSpPr/>
          <p:nvPr/>
        </p:nvGrpSpPr>
        <p:grpSpPr>
          <a:xfrm flipH="1">
            <a:off x="3327638" y="4763370"/>
            <a:ext cx="291938" cy="625530"/>
            <a:chOff x="1946324" y="4125162"/>
            <a:chExt cx="969964" cy="2007872"/>
          </a:xfrm>
        </p:grpSpPr>
        <p:sp>
          <p:nvSpPr>
            <p:cNvPr id="67" name="円/楕円 66">
              <a:extLst>
                <a:ext uri="{FF2B5EF4-FFF2-40B4-BE49-F238E27FC236}">
                  <a16:creationId xmlns:a16="http://schemas.microsoft.com/office/drawing/2014/main" id="{AAD6EFB2-83A4-B34A-8EF2-20ECAB595602}"/>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フローチャート: 論理積ゲート 67">
              <a:extLst>
                <a:ext uri="{FF2B5EF4-FFF2-40B4-BE49-F238E27FC236}">
                  <a16:creationId xmlns:a16="http://schemas.microsoft.com/office/drawing/2014/main" id="{0381D6D3-3BF2-0347-8241-16EAE9EF9A0E}"/>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9" name="図形グループ 70">
            <a:extLst>
              <a:ext uri="{FF2B5EF4-FFF2-40B4-BE49-F238E27FC236}">
                <a16:creationId xmlns:a16="http://schemas.microsoft.com/office/drawing/2014/main" id="{34D6895F-9C99-AB40-A796-7DCE97A2583E}"/>
              </a:ext>
            </a:extLst>
          </p:cNvPr>
          <p:cNvGrpSpPr/>
          <p:nvPr/>
        </p:nvGrpSpPr>
        <p:grpSpPr>
          <a:xfrm flipH="1">
            <a:off x="3654941" y="4763370"/>
            <a:ext cx="291938" cy="625530"/>
            <a:chOff x="1946324" y="4125162"/>
            <a:chExt cx="969964" cy="2007872"/>
          </a:xfrm>
        </p:grpSpPr>
        <p:sp>
          <p:nvSpPr>
            <p:cNvPr id="70" name="円/楕円 69">
              <a:extLst>
                <a:ext uri="{FF2B5EF4-FFF2-40B4-BE49-F238E27FC236}">
                  <a16:creationId xmlns:a16="http://schemas.microsoft.com/office/drawing/2014/main" id="{C6411C0A-F8FA-CA48-B2AF-1BC8D2F89DF2}"/>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フローチャート: 論理積ゲート 70">
              <a:extLst>
                <a:ext uri="{FF2B5EF4-FFF2-40B4-BE49-F238E27FC236}">
                  <a16:creationId xmlns:a16="http://schemas.microsoft.com/office/drawing/2014/main" id="{CD0827DF-C774-A241-8FC2-BC7949FFC47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73" name="直線矢印コネクタ 72">
            <a:extLst>
              <a:ext uri="{FF2B5EF4-FFF2-40B4-BE49-F238E27FC236}">
                <a16:creationId xmlns:a16="http://schemas.microsoft.com/office/drawing/2014/main" id="{5A83D0A9-7D49-D648-8F97-D8038D95EB15}"/>
              </a:ext>
            </a:extLst>
          </p:cNvPr>
          <p:cNvCxnSpPr>
            <a:stCxn id="8" idx="1"/>
            <a:endCxn id="10" idx="0"/>
          </p:cNvCxnSpPr>
          <p:nvPr/>
        </p:nvCxnSpPr>
        <p:spPr>
          <a:xfrm flipH="1">
            <a:off x="1851981" y="2526474"/>
            <a:ext cx="510892" cy="902797"/>
          </a:xfrm>
          <a:prstGeom prst="straightConnector1">
            <a:avLst/>
          </a:prstGeom>
          <a:ln>
            <a:solidFill>
              <a:schemeClr val="accent3">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 name="直線矢印コネクタ 73">
            <a:extLst>
              <a:ext uri="{FF2B5EF4-FFF2-40B4-BE49-F238E27FC236}">
                <a16:creationId xmlns:a16="http://schemas.microsoft.com/office/drawing/2014/main" id="{94FB7958-17BC-6D4E-9F95-34551F68293E}"/>
              </a:ext>
            </a:extLst>
          </p:cNvPr>
          <p:cNvCxnSpPr>
            <a:cxnSpLocks/>
            <a:stCxn id="8" idx="1"/>
            <a:endCxn id="13" idx="0"/>
          </p:cNvCxnSpPr>
          <p:nvPr/>
        </p:nvCxnSpPr>
        <p:spPr>
          <a:xfrm>
            <a:off x="2362873" y="2526474"/>
            <a:ext cx="1" cy="902797"/>
          </a:xfrm>
          <a:prstGeom prst="straightConnector1">
            <a:avLst/>
          </a:prstGeom>
          <a:ln>
            <a:solidFill>
              <a:schemeClr val="accent3">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7" name="直線矢印コネクタ 76">
            <a:extLst>
              <a:ext uri="{FF2B5EF4-FFF2-40B4-BE49-F238E27FC236}">
                <a16:creationId xmlns:a16="http://schemas.microsoft.com/office/drawing/2014/main" id="{84CB85D1-D21E-FF46-A9F8-79618076653C}"/>
              </a:ext>
            </a:extLst>
          </p:cNvPr>
          <p:cNvCxnSpPr>
            <a:cxnSpLocks/>
            <a:endCxn id="16" idx="0"/>
          </p:cNvCxnSpPr>
          <p:nvPr/>
        </p:nvCxnSpPr>
        <p:spPr>
          <a:xfrm>
            <a:off x="2355674" y="2526474"/>
            <a:ext cx="512557" cy="902798"/>
          </a:xfrm>
          <a:prstGeom prst="straightConnector1">
            <a:avLst/>
          </a:prstGeom>
          <a:ln>
            <a:solidFill>
              <a:schemeClr val="accent3">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0" name="直線矢印コネクタ 79">
            <a:extLst>
              <a:ext uri="{FF2B5EF4-FFF2-40B4-BE49-F238E27FC236}">
                <a16:creationId xmlns:a16="http://schemas.microsoft.com/office/drawing/2014/main" id="{BF66D95F-0041-FD4D-A5AA-A29B28933312}"/>
              </a:ext>
            </a:extLst>
          </p:cNvPr>
          <p:cNvCxnSpPr>
            <a:cxnSpLocks/>
            <a:stCxn id="11" idx="1"/>
            <a:endCxn id="55" idx="0"/>
          </p:cNvCxnSpPr>
          <p:nvPr/>
        </p:nvCxnSpPr>
        <p:spPr>
          <a:xfrm flipH="1">
            <a:off x="908536" y="4054802"/>
            <a:ext cx="943445" cy="708568"/>
          </a:xfrm>
          <a:prstGeom prst="straightConnector1">
            <a:avLst/>
          </a:prstGeom>
          <a:ln>
            <a:solidFill>
              <a:schemeClr val="accent3">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3" name="直線矢印コネクタ 82">
            <a:extLst>
              <a:ext uri="{FF2B5EF4-FFF2-40B4-BE49-F238E27FC236}">
                <a16:creationId xmlns:a16="http://schemas.microsoft.com/office/drawing/2014/main" id="{FBCBCB97-8D41-984A-B1F2-E69996DC1132}"/>
              </a:ext>
            </a:extLst>
          </p:cNvPr>
          <p:cNvCxnSpPr>
            <a:cxnSpLocks/>
            <a:stCxn id="11" idx="1"/>
            <a:endCxn id="58" idx="0"/>
          </p:cNvCxnSpPr>
          <p:nvPr/>
        </p:nvCxnSpPr>
        <p:spPr>
          <a:xfrm flipH="1">
            <a:off x="1268134" y="4054802"/>
            <a:ext cx="583847" cy="708568"/>
          </a:xfrm>
          <a:prstGeom prst="straightConnector1">
            <a:avLst/>
          </a:prstGeom>
          <a:ln>
            <a:solidFill>
              <a:schemeClr val="accent3">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6" name="直線矢印コネクタ 85">
            <a:extLst>
              <a:ext uri="{FF2B5EF4-FFF2-40B4-BE49-F238E27FC236}">
                <a16:creationId xmlns:a16="http://schemas.microsoft.com/office/drawing/2014/main" id="{2FE237E7-DBD5-B844-AABE-6CC2EA4F9B43}"/>
              </a:ext>
            </a:extLst>
          </p:cNvPr>
          <p:cNvCxnSpPr>
            <a:cxnSpLocks/>
            <a:stCxn id="11" idx="1"/>
            <a:endCxn id="61" idx="0"/>
          </p:cNvCxnSpPr>
          <p:nvPr/>
        </p:nvCxnSpPr>
        <p:spPr>
          <a:xfrm flipH="1">
            <a:off x="1595437" y="4054802"/>
            <a:ext cx="256544" cy="708568"/>
          </a:xfrm>
          <a:prstGeom prst="straightConnector1">
            <a:avLst/>
          </a:prstGeom>
          <a:ln>
            <a:solidFill>
              <a:schemeClr val="accent3">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9" name="直線矢印コネクタ 88">
            <a:extLst>
              <a:ext uri="{FF2B5EF4-FFF2-40B4-BE49-F238E27FC236}">
                <a16:creationId xmlns:a16="http://schemas.microsoft.com/office/drawing/2014/main" id="{0803933C-3A12-C440-88B9-300E394BBC90}"/>
              </a:ext>
            </a:extLst>
          </p:cNvPr>
          <p:cNvCxnSpPr>
            <a:cxnSpLocks/>
            <a:endCxn id="70" idx="0"/>
          </p:cNvCxnSpPr>
          <p:nvPr/>
        </p:nvCxnSpPr>
        <p:spPr>
          <a:xfrm>
            <a:off x="2875424" y="4057378"/>
            <a:ext cx="925486" cy="705992"/>
          </a:xfrm>
          <a:prstGeom prst="straightConnector1">
            <a:avLst/>
          </a:prstGeom>
          <a:ln>
            <a:solidFill>
              <a:schemeClr val="accent3">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0" name="直線矢印コネクタ 89">
            <a:extLst>
              <a:ext uri="{FF2B5EF4-FFF2-40B4-BE49-F238E27FC236}">
                <a16:creationId xmlns:a16="http://schemas.microsoft.com/office/drawing/2014/main" id="{3EF9BDA6-1D7C-2D43-AAB0-270672D6903B}"/>
              </a:ext>
            </a:extLst>
          </p:cNvPr>
          <p:cNvCxnSpPr>
            <a:cxnSpLocks/>
            <a:endCxn id="64" idx="0"/>
          </p:cNvCxnSpPr>
          <p:nvPr/>
        </p:nvCxnSpPr>
        <p:spPr>
          <a:xfrm>
            <a:off x="2875424" y="4057378"/>
            <a:ext cx="238585" cy="705992"/>
          </a:xfrm>
          <a:prstGeom prst="straightConnector1">
            <a:avLst/>
          </a:prstGeom>
          <a:ln>
            <a:solidFill>
              <a:schemeClr val="accent3">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1" name="直線矢印コネクタ 90">
            <a:extLst>
              <a:ext uri="{FF2B5EF4-FFF2-40B4-BE49-F238E27FC236}">
                <a16:creationId xmlns:a16="http://schemas.microsoft.com/office/drawing/2014/main" id="{CCA8BF8B-7D58-AC4F-AC41-C0F85A41D994}"/>
              </a:ext>
            </a:extLst>
          </p:cNvPr>
          <p:cNvCxnSpPr>
            <a:cxnSpLocks/>
            <a:endCxn id="67" idx="0"/>
          </p:cNvCxnSpPr>
          <p:nvPr/>
        </p:nvCxnSpPr>
        <p:spPr>
          <a:xfrm>
            <a:off x="2875424" y="4057378"/>
            <a:ext cx="598183" cy="705992"/>
          </a:xfrm>
          <a:prstGeom prst="straightConnector1">
            <a:avLst/>
          </a:prstGeom>
          <a:ln>
            <a:solidFill>
              <a:schemeClr val="accent3">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2" name="直線矢印コネクタ 101">
            <a:extLst>
              <a:ext uri="{FF2B5EF4-FFF2-40B4-BE49-F238E27FC236}">
                <a16:creationId xmlns:a16="http://schemas.microsoft.com/office/drawing/2014/main" id="{BB03F287-D55B-634F-AD09-365AD5EB75C1}"/>
              </a:ext>
            </a:extLst>
          </p:cNvPr>
          <p:cNvCxnSpPr>
            <a:cxnSpLocks/>
            <a:stCxn id="14" idx="1"/>
            <a:endCxn id="40" idx="0"/>
          </p:cNvCxnSpPr>
          <p:nvPr/>
        </p:nvCxnSpPr>
        <p:spPr>
          <a:xfrm flipH="1">
            <a:off x="2355675" y="4054802"/>
            <a:ext cx="7199" cy="708568"/>
          </a:xfrm>
          <a:prstGeom prst="straightConnector1">
            <a:avLst/>
          </a:prstGeom>
          <a:ln>
            <a:solidFill>
              <a:schemeClr val="accent3">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5" name="直線矢印コネクタ 104">
            <a:extLst>
              <a:ext uri="{FF2B5EF4-FFF2-40B4-BE49-F238E27FC236}">
                <a16:creationId xmlns:a16="http://schemas.microsoft.com/office/drawing/2014/main" id="{B5C947DA-C572-5D4A-9937-A9B809EE0E3D}"/>
              </a:ext>
            </a:extLst>
          </p:cNvPr>
          <p:cNvCxnSpPr>
            <a:cxnSpLocks/>
            <a:stCxn id="14" idx="1"/>
            <a:endCxn id="37" idx="0"/>
          </p:cNvCxnSpPr>
          <p:nvPr/>
        </p:nvCxnSpPr>
        <p:spPr>
          <a:xfrm flipH="1">
            <a:off x="1996077" y="4054802"/>
            <a:ext cx="366797" cy="708568"/>
          </a:xfrm>
          <a:prstGeom prst="straightConnector1">
            <a:avLst/>
          </a:prstGeom>
          <a:ln>
            <a:solidFill>
              <a:schemeClr val="accent3">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8" name="直線矢印コネクタ 107">
            <a:extLst>
              <a:ext uri="{FF2B5EF4-FFF2-40B4-BE49-F238E27FC236}">
                <a16:creationId xmlns:a16="http://schemas.microsoft.com/office/drawing/2014/main" id="{30C0AACC-B32B-9141-A101-ED93575C7460}"/>
              </a:ext>
            </a:extLst>
          </p:cNvPr>
          <p:cNvCxnSpPr>
            <a:cxnSpLocks/>
            <a:stCxn id="14" idx="1"/>
          </p:cNvCxnSpPr>
          <p:nvPr/>
        </p:nvCxnSpPr>
        <p:spPr>
          <a:xfrm>
            <a:off x="2362874" y="4054802"/>
            <a:ext cx="324021" cy="708568"/>
          </a:xfrm>
          <a:prstGeom prst="straightConnector1">
            <a:avLst/>
          </a:prstGeom>
          <a:ln>
            <a:solidFill>
              <a:schemeClr val="accent3">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11" name="円/楕円 110">
            <a:extLst>
              <a:ext uri="{FF2B5EF4-FFF2-40B4-BE49-F238E27FC236}">
                <a16:creationId xmlns:a16="http://schemas.microsoft.com/office/drawing/2014/main" id="{9182021B-0230-1444-B7C3-FC3451F7659D}"/>
              </a:ext>
            </a:extLst>
          </p:cNvPr>
          <p:cNvSpPr/>
          <p:nvPr/>
        </p:nvSpPr>
        <p:spPr>
          <a:xfrm>
            <a:off x="6204900" y="2839974"/>
            <a:ext cx="1307815" cy="1307815"/>
          </a:xfrm>
          <a:prstGeom prst="ellipse">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2" name="図形グループ 70">
            <a:extLst>
              <a:ext uri="{FF2B5EF4-FFF2-40B4-BE49-F238E27FC236}">
                <a16:creationId xmlns:a16="http://schemas.microsoft.com/office/drawing/2014/main" id="{50E9D184-E2EB-5D49-821E-6C904ED77163}"/>
              </a:ext>
            </a:extLst>
          </p:cNvPr>
          <p:cNvGrpSpPr/>
          <p:nvPr/>
        </p:nvGrpSpPr>
        <p:grpSpPr>
          <a:xfrm flipH="1">
            <a:off x="5111659" y="3045750"/>
            <a:ext cx="291938" cy="625530"/>
            <a:chOff x="1946324" y="4125162"/>
            <a:chExt cx="969964" cy="2007872"/>
          </a:xfrm>
        </p:grpSpPr>
        <p:sp>
          <p:nvSpPr>
            <p:cNvPr id="113" name="円/楕円 112">
              <a:extLst>
                <a:ext uri="{FF2B5EF4-FFF2-40B4-BE49-F238E27FC236}">
                  <a16:creationId xmlns:a16="http://schemas.microsoft.com/office/drawing/2014/main" id="{2F97A15C-00EA-4443-837C-57F8E83B53F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フローチャート: 論理積ゲート 113">
              <a:extLst>
                <a:ext uri="{FF2B5EF4-FFF2-40B4-BE49-F238E27FC236}">
                  <a16:creationId xmlns:a16="http://schemas.microsoft.com/office/drawing/2014/main" id="{54674D43-D050-0F49-95D5-2CBA6861F5EA}"/>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5" name="テキスト ボックス 114">
            <a:extLst>
              <a:ext uri="{FF2B5EF4-FFF2-40B4-BE49-F238E27FC236}">
                <a16:creationId xmlns:a16="http://schemas.microsoft.com/office/drawing/2014/main" id="{B9E04BB2-CF6C-9A48-934A-FFB212030705}"/>
              </a:ext>
            </a:extLst>
          </p:cNvPr>
          <p:cNvSpPr txBox="1"/>
          <p:nvPr/>
        </p:nvSpPr>
        <p:spPr>
          <a:xfrm>
            <a:off x="6364716" y="3210811"/>
            <a:ext cx="1005403" cy="584775"/>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魅力的な</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b="1">
                <a:solidFill>
                  <a:schemeClr val="bg1"/>
                </a:solidFill>
                <a:latin typeface="Meiryo" panose="020B0604030504040204" pitchFamily="34" charset="-128"/>
                <a:ea typeface="Meiryo" panose="020B0604030504040204" pitchFamily="34" charset="-128"/>
              </a:rPr>
              <a:t>ビジョン</a:t>
            </a:r>
            <a:endParaRPr kumimoji="1" lang="ja-JP" altLang="en-US" sz="1600" b="1">
              <a:solidFill>
                <a:schemeClr val="bg1"/>
              </a:solidFill>
              <a:latin typeface="Meiryo" panose="020B0604030504040204" pitchFamily="34" charset="-128"/>
              <a:ea typeface="Meiryo" panose="020B0604030504040204" pitchFamily="34" charset="-128"/>
            </a:endParaRPr>
          </a:p>
        </p:txBody>
      </p:sp>
      <p:grpSp>
        <p:nvGrpSpPr>
          <p:cNvPr id="116" name="図形グループ 70">
            <a:extLst>
              <a:ext uri="{FF2B5EF4-FFF2-40B4-BE49-F238E27FC236}">
                <a16:creationId xmlns:a16="http://schemas.microsoft.com/office/drawing/2014/main" id="{B2DF875D-6A68-8F46-BF53-A847B1CC8D8A}"/>
              </a:ext>
            </a:extLst>
          </p:cNvPr>
          <p:cNvGrpSpPr/>
          <p:nvPr/>
        </p:nvGrpSpPr>
        <p:grpSpPr>
          <a:xfrm flipH="1">
            <a:off x="8314018" y="3049729"/>
            <a:ext cx="291938" cy="625530"/>
            <a:chOff x="1946324" y="4125162"/>
            <a:chExt cx="969964" cy="2007872"/>
          </a:xfrm>
        </p:grpSpPr>
        <p:sp>
          <p:nvSpPr>
            <p:cNvPr id="117" name="円/楕円 116">
              <a:extLst>
                <a:ext uri="{FF2B5EF4-FFF2-40B4-BE49-F238E27FC236}">
                  <a16:creationId xmlns:a16="http://schemas.microsoft.com/office/drawing/2014/main" id="{D6B4D37A-B4A7-A645-B840-EEC9B108E81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フローチャート: 論理積ゲート 117">
              <a:extLst>
                <a:ext uri="{FF2B5EF4-FFF2-40B4-BE49-F238E27FC236}">
                  <a16:creationId xmlns:a16="http://schemas.microsoft.com/office/drawing/2014/main" id="{BE579F08-8B81-4A4D-B76A-8837369E89A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9" name="図形グループ 70">
            <a:extLst>
              <a:ext uri="{FF2B5EF4-FFF2-40B4-BE49-F238E27FC236}">
                <a16:creationId xmlns:a16="http://schemas.microsoft.com/office/drawing/2014/main" id="{5EBA1BF0-BB2A-5849-865A-0094E01A4E61}"/>
              </a:ext>
            </a:extLst>
          </p:cNvPr>
          <p:cNvGrpSpPr/>
          <p:nvPr/>
        </p:nvGrpSpPr>
        <p:grpSpPr>
          <a:xfrm flipH="1">
            <a:off x="6712840" y="1645874"/>
            <a:ext cx="291938" cy="625530"/>
            <a:chOff x="1946324" y="4125162"/>
            <a:chExt cx="969964" cy="2007872"/>
          </a:xfrm>
        </p:grpSpPr>
        <p:sp>
          <p:nvSpPr>
            <p:cNvPr id="120" name="円/楕円 119">
              <a:extLst>
                <a:ext uri="{FF2B5EF4-FFF2-40B4-BE49-F238E27FC236}">
                  <a16:creationId xmlns:a16="http://schemas.microsoft.com/office/drawing/2014/main" id="{A75BEBF3-C0FB-B041-A81E-C2ADBFF13B71}"/>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フローチャート: 論理積ゲート 120">
              <a:extLst>
                <a:ext uri="{FF2B5EF4-FFF2-40B4-BE49-F238E27FC236}">
                  <a16:creationId xmlns:a16="http://schemas.microsoft.com/office/drawing/2014/main" id="{386362A5-5744-3640-BDBF-5D7B91CAB5A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2" name="図形グループ 70">
            <a:extLst>
              <a:ext uri="{FF2B5EF4-FFF2-40B4-BE49-F238E27FC236}">
                <a16:creationId xmlns:a16="http://schemas.microsoft.com/office/drawing/2014/main" id="{462090E6-DE09-524A-BE30-4EF026B71FC0}"/>
              </a:ext>
            </a:extLst>
          </p:cNvPr>
          <p:cNvGrpSpPr/>
          <p:nvPr/>
        </p:nvGrpSpPr>
        <p:grpSpPr>
          <a:xfrm flipH="1">
            <a:off x="6721448" y="4684881"/>
            <a:ext cx="291938" cy="625530"/>
            <a:chOff x="1946324" y="4125162"/>
            <a:chExt cx="969964" cy="2007872"/>
          </a:xfrm>
        </p:grpSpPr>
        <p:sp>
          <p:nvSpPr>
            <p:cNvPr id="123" name="円/楕円 122">
              <a:extLst>
                <a:ext uri="{FF2B5EF4-FFF2-40B4-BE49-F238E27FC236}">
                  <a16:creationId xmlns:a16="http://schemas.microsoft.com/office/drawing/2014/main" id="{97919DBB-EB11-1649-B2C1-674795CF8D4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フローチャート: 論理積ゲート 123">
              <a:extLst>
                <a:ext uri="{FF2B5EF4-FFF2-40B4-BE49-F238E27FC236}">
                  <a16:creationId xmlns:a16="http://schemas.microsoft.com/office/drawing/2014/main" id="{420427EB-3812-8245-8CEB-C868E96144B4}"/>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5" name="図形グループ 70">
            <a:extLst>
              <a:ext uri="{FF2B5EF4-FFF2-40B4-BE49-F238E27FC236}">
                <a16:creationId xmlns:a16="http://schemas.microsoft.com/office/drawing/2014/main" id="{FE2C910F-5F54-154E-83A8-C01847B7395E}"/>
              </a:ext>
            </a:extLst>
          </p:cNvPr>
          <p:cNvGrpSpPr/>
          <p:nvPr/>
        </p:nvGrpSpPr>
        <p:grpSpPr>
          <a:xfrm flipH="1">
            <a:off x="5539092" y="2127980"/>
            <a:ext cx="291938" cy="625530"/>
            <a:chOff x="1946324" y="4125162"/>
            <a:chExt cx="969964" cy="2007872"/>
          </a:xfrm>
        </p:grpSpPr>
        <p:sp>
          <p:nvSpPr>
            <p:cNvPr id="126" name="円/楕円 125">
              <a:extLst>
                <a:ext uri="{FF2B5EF4-FFF2-40B4-BE49-F238E27FC236}">
                  <a16:creationId xmlns:a16="http://schemas.microsoft.com/office/drawing/2014/main" id="{84A9A57F-BFAB-EC47-8711-9BD8A19DC71A}"/>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フローチャート: 論理積ゲート 126">
              <a:extLst>
                <a:ext uri="{FF2B5EF4-FFF2-40B4-BE49-F238E27FC236}">
                  <a16:creationId xmlns:a16="http://schemas.microsoft.com/office/drawing/2014/main" id="{E86AF643-43E3-2F4B-9B96-4C370ADFFE5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8" name="図形グループ 70">
            <a:extLst>
              <a:ext uri="{FF2B5EF4-FFF2-40B4-BE49-F238E27FC236}">
                <a16:creationId xmlns:a16="http://schemas.microsoft.com/office/drawing/2014/main" id="{BA6D745E-5462-5146-A9A4-0CF05F8577B6}"/>
              </a:ext>
            </a:extLst>
          </p:cNvPr>
          <p:cNvGrpSpPr/>
          <p:nvPr/>
        </p:nvGrpSpPr>
        <p:grpSpPr>
          <a:xfrm flipH="1">
            <a:off x="7903803" y="2127980"/>
            <a:ext cx="291938" cy="625530"/>
            <a:chOff x="1946324" y="4125162"/>
            <a:chExt cx="969964" cy="2007872"/>
          </a:xfrm>
        </p:grpSpPr>
        <p:sp>
          <p:nvSpPr>
            <p:cNvPr id="129" name="円/楕円 128">
              <a:extLst>
                <a:ext uri="{FF2B5EF4-FFF2-40B4-BE49-F238E27FC236}">
                  <a16:creationId xmlns:a16="http://schemas.microsoft.com/office/drawing/2014/main" id="{DC1A2F8C-9F69-1348-AC0D-8A106BEA4442}"/>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フローチャート: 論理積ゲート 129">
              <a:extLst>
                <a:ext uri="{FF2B5EF4-FFF2-40B4-BE49-F238E27FC236}">
                  <a16:creationId xmlns:a16="http://schemas.microsoft.com/office/drawing/2014/main" id="{A081E5B5-1908-884A-8A0B-D9F30E23E05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1" name="図形グループ 70">
            <a:extLst>
              <a:ext uri="{FF2B5EF4-FFF2-40B4-BE49-F238E27FC236}">
                <a16:creationId xmlns:a16="http://schemas.microsoft.com/office/drawing/2014/main" id="{5A094912-9CED-5441-8F10-918BED655447}"/>
              </a:ext>
            </a:extLst>
          </p:cNvPr>
          <p:cNvGrpSpPr/>
          <p:nvPr/>
        </p:nvGrpSpPr>
        <p:grpSpPr>
          <a:xfrm flipH="1">
            <a:off x="5539092" y="4132168"/>
            <a:ext cx="291938" cy="625530"/>
            <a:chOff x="1946324" y="4125162"/>
            <a:chExt cx="969964" cy="2007872"/>
          </a:xfrm>
        </p:grpSpPr>
        <p:sp>
          <p:nvSpPr>
            <p:cNvPr id="132" name="円/楕円 131">
              <a:extLst>
                <a:ext uri="{FF2B5EF4-FFF2-40B4-BE49-F238E27FC236}">
                  <a16:creationId xmlns:a16="http://schemas.microsoft.com/office/drawing/2014/main" id="{E0140FB6-9B37-384E-9CBF-9E30A4131C8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フローチャート: 論理積ゲート 132">
              <a:extLst>
                <a:ext uri="{FF2B5EF4-FFF2-40B4-BE49-F238E27FC236}">
                  <a16:creationId xmlns:a16="http://schemas.microsoft.com/office/drawing/2014/main" id="{BA1B10D8-EA25-224C-9DB6-0146B28F246E}"/>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4" name="図形グループ 70">
            <a:extLst>
              <a:ext uri="{FF2B5EF4-FFF2-40B4-BE49-F238E27FC236}">
                <a16:creationId xmlns:a16="http://schemas.microsoft.com/office/drawing/2014/main" id="{3EA49924-E769-834B-AFFC-4DC2E93247D7}"/>
              </a:ext>
            </a:extLst>
          </p:cNvPr>
          <p:cNvGrpSpPr/>
          <p:nvPr/>
        </p:nvGrpSpPr>
        <p:grpSpPr>
          <a:xfrm flipH="1">
            <a:off x="7903803" y="4132168"/>
            <a:ext cx="291938" cy="625530"/>
            <a:chOff x="1946324" y="4125162"/>
            <a:chExt cx="969964" cy="2007872"/>
          </a:xfrm>
        </p:grpSpPr>
        <p:sp>
          <p:nvSpPr>
            <p:cNvPr id="135" name="円/楕円 134">
              <a:extLst>
                <a:ext uri="{FF2B5EF4-FFF2-40B4-BE49-F238E27FC236}">
                  <a16:creationId xmlns:a16="http://schemas.microsoft.com/office/drawing/2014/main" id="{65867332-CE32-3348-A643-CC5EDA0D5B6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フローチャート: 論理積ゲート 135">
              <a:extLst>
                <a:ext uri="{FF2B5EF4-FFF2-40B4-BE49-F238E27FC236}">
                  <a16:creationId xmlns:a16="http://schemas.microsoft.com/office/drawing/2014/main" id="{CE9ECD28-0801-F94B-816A-5115F6C2F42E}"/>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37" name="直線矢印コネクタ 136">
            <a:extLst>
              <a:ext uri="{FF2B5EF4-FFF2-40B4-BE49-F238E27FC236}">
                <a16:creationId xmlns:a16="http://schemas.microsoft.com/office/drawing/2014/main" id="{3866719E-2E5A-1945-A797-F185F065A232}"/>
              </a:ext>
            </a:extLst>
          </p:cNvPr>
          <p:cNvCxnSpPr>
            <a:cxnSpLocks/>
            <a:stCxn id="127" idx="0"/>
            <a:endCxn id="111" idx="1"/>
          </p:cNvCxnSpPr>
          <p:nvPr/>
        </p:nvCxnSpPr>
        <p:spPr>
          <a:xfrm>
            <a:off x="5831030" y="2584170"/>
            <a:ext cx="565395" cy="447329"/>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0" name="直線矢印コネクタ 139">
            <a:extLst>
              <a:ext uri="{FF2B5EF4-FFF2-40B4-BE49-F238E27FC236}">
                <a16:creationId xmlns:a16="http://schemas.microsoft.com/office/drawing/2014/main" id="{1E62A9FD-807A-464A-8FEE-82D610F20CB9}"/>
              </a:ext>
            </a:extLst>
          </p:cNvPr>
          <p:cNvCxnSpPr>
            <a:cxnSpLocks/>
            <a:stCxn id="121" idx="1"/>
            <a:endCxn id="111" idx="0"/>
          </p:cNvCxnSpPr>
          <p:nvPr/>
        </p:nvCxnSpPr>
        <p:spPr>
          <a:xfrm flipH="1">
            <a:off x="6858808" y="2271405"/>
            <a:ext cx="1" cy="568569"/>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6" name="直線矢印コネクタ 145">
            <a:extLst>
              <a:ext uri="{FF2B5EF4-FFF2-40B4-BE49-F238E27FC236}">
                <a16:creationId xmlns:a16="http://schemas.microsoft.com/office/drawing/2014/main" id="{6D5B12A8-016A-BD49-A6D7-5B68C382EE70}"/>
              </a:ext>
            </a:extLst>
          </p:cNvPr>
          <p:cNvCxnSpPr>
            <a:cxnSpLocks/>
            <a:stCxn id="114" idx="0"/>
            <a:endCxn id="111" idx="2"/>
          </p:cNvCxnSpPr>
          <p:nvPr/>
        </p:nvCxnSpPr>
        <p:spPr>
          <a:xfrm flipV="1">
            <a:off x="5403597" y="3493882"/>
            <a:ext cx="801303" cy="8058"/>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9" name="直線矢印コネクタ 148">
            <a:extLst>
              <a:ext uri="{FF2B5EF4-FFF2-40B4-BE49-F238E27FC236}">
                <a16:creationId xmlns:a16="http://schemas.microsoft.com/office/drawing/2014/main" id="{1711E490-E8A8-3F40-A72D-2E36613313AD}"/>
              </a:ext>
            </a:extLst>
          </p:cNvPr>
          <p:cNvCxnSpPr>
            <a:cxnSpLocks/>
            <a:stCxn id="118" idx="2"/>
            <a:endCxn id="111" idx="6"/>
          </p:cNvCxnSpPr>
          <p:nvPr/>
        </p:nvCxnSpPr>
        <p:spPr>
          <a:xfrm flipH="1" flipV="1">
            <a:off x="7512715" y="3493882"/>
            <a:ext cx="801303" cy="12037"/>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5" name="直線矢印コネクタ 154">
            <a:extLst>
              <a:ext uri="{FF2B5EF4-FFF2-40B4-BE49-F238E27FC236}">
                <a16:creationId xmlns:a16="http://schemas.microsoft.com/office/drawing/2014/main" id="{09D6229D-3170-4843-9FF4-3CFDCA0276DE}"/>
              </a:ext>
            </a:extLst>
          </p:cNvPr>
          <p:cNvCxnSpPr>
            <a:cxnSpLocks/>
            <a:stCxn id="130" idx="2"/>
            <a:endCxn id="111" idx="7"/>
          </p:cNvCxnSpPr>
          <p:nvPr/>
        </p:nvCxnSpPr>
        <p:spPr>
          <a:xfrm flipH="1">
            <a:off x="7321190" y="2584170"/>
            <a:ext cx="582613" cy="447329"/>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8" name="直線矢印コネクタ 157">
            <a:extLst>
              <a:ext uri="{FF2B5EF4-FFF2-40B4-BE49-F238E27FC236}">
                <a16:creationId xmlns:a16="http://schemas.microsoft.com/office/drawing/2014/main" id="{ABF81700-7D79-364C-9C6B-A4127CB8EEDE}"/>
              </a:ext>
            </a:extLst>
          </p:cNvPr>
          <p:cNvCxnSpPr>
            <a:cxnSpLocks/>
            <a:stCxn id="136" idx="2"/>
            <a:endCxn id="111" idx="5"/>
          </p:cNvCxnSpPr>
          <p:nvPr/>
        </p:nvCxnSpPr>
        <p:spPr>
          <a:xfrm flipH="1" flipV="1">
            <a:off x="7321190" y="3956264"/>
            <a:ext cx="582613" cy="632094"/>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1" name="直線矢印コネクタ 160">
            <a:extLst>
              <a:ext uri="{FF2B5EF4-FFF2-40B4-BE49-F238E27FC236}">
                <a16:creationId xmlns:a16="http://schemas.microsoft.com/office/drawing/2014/main" id="{7D9285EA-EE2C-5844-9F99-02580B77EBAC}"/>
              </a:ext>
            </a:extLst>
          </p:cNvPr>
          <p:cNvCxnSpPr>
            <a:cxnSpLocks/>
            <a:stCxn id="123" idx="0"/>
            <a:endCxn id="111" idx="4"/>
          </p:cNvCxnSpPr>
          <p:nvPr/>
        </p:nvCxnSpPr>
        <p:spPr>
          <a:xfrm flipH="1" flipV="1">
            <a:off x="6858808" y="4147789"/>
            <a:ext cx="8609" cy="537092"/>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4" name="直線矢印コネクタ 163">
            <a:extLst>
              <a:ext uri="{FF2B5EF4-FFF2-40B4-BE49-F238E27FC236}">
                <a16:creationId xmlns:a16="http://schemas.microsoft.com/office/drawing/2014/main" id="{0782BD18-3EDC-4A4B-AA89-8F7E9830DA76}"/>
              </a:ext>
            </a:extLst>
          </p:cNvPr>
          <p:cNvCxnSpPr>
            <a:cxnSpLocks/>
            <a:stCxn id="133" idx="0"/>
            <a:endCxn id="111" idx="3"/>
          </p:cNvCxnSpPr>
          <p:nvPr/>
        </p:nvCxnSpPr>
        <p:spPr>
          <a:xfrm flipV="1">
            <a:off x="5831030" y="3956264"/>
            <a:ext cx="565395" cy="632094"/>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8" name="正方形/長方形 167">
            <a:extLst>
              <a:ext uri="{FF2B5EF4-FFF2-40B4-BE49-F238E27FC236}">
                <a16:creationId xmlns:a16="http://schemas.microsoft.com/office/drawing/2014/main" id="{718190D5-E570-2B4F-BDFE-11C9035CD4F7}"/>
              </a:ext>
            </a:extLst>
          </p:cNvPr>
          <p:cNvSpPr/>
          <p:nvPr/>
        </p:nvSpPr>
        <p:spPr>
          <a:xfrm>
            <a:off x="2482169" y="972980"/>
            <a:ext cx="1896673" cy="338554"/>
          </a:xfrm>
          <a:prstGeom prst="rect">
            <a:avLst/>
          </a:prstGeom>
        </p:spPr>
        <p:txBody>
          <a:bodyPr wrap="none">
            <a:spAutoFit/>
          </a:bodyPr>
          <a:lstStyle/>
          <a:p>
            <a:pPr algn="r"/>
            <a:r>
              <a:rPr lang="ja-JP" altLang="ja-JP" sz="1600">
                <a:solidFill>
                  <a:schemeClr val="accent3">
                    <a:lumMod val="50000"/>
                  </a:schemeClr>
                </a:solidFill>
                <a:latin typeface="Meiryo" panose="020B0604030504040204" pitchFamily="34" charset="-128"/>
                <a:ea typeface="Meiryo" panose="020B0604030504040204" pitchFamily="34" charset="-128"/>
                <a:cs typeface="Times New Roman" panose="02020603050405020304" pitchFamily="18" charset="0"/>
              </a:rPr>
              <a:t>一般的な企業組織</a:t>
            </a:r>
            <a:r>
              <a:rPr lang="ja-JP" altLang="ja-JP" sz="1600">
                <a:solidFill>
                  <a:schemeClr val="accent3">
                    <a:lumMod val="50000"/>
                  </a:schemeClr>
                </a:solidFill>
                <a:latin typeface="Meiryo" panose="020B0604030504040204" pitchFamily="34" charset="-128"/>
                <a:ea typeface="Meiryo" panose="020B0604030504040204" pitchFamily="34" charset="-128"/>
              </a:rPr>
              <a:t> </a:t>
            </a:r>
            <a:endParaRPr lang="ja-JP" altLang="en-US" sz="1600">
              <a:solidFill>
                <a:schemeClr val="accent3">
                  <a:lumMod val="50000"/>
                </a:schemeClr>
              </a:solidFill>
              <a:latin typeface="Meiryo" panose="020B0604030504040204" pitchFamily="34" charset="-128"/>
              <a:ea typeface="Meiryo" panose="020B0604030504040204" pitchFamily="34" charset="-128"/>
            </a:endParaRPr>
          </a:p>
        </p:txBody>
      </p:sp>
      <p:sp>
        <p:nvSpPr>
          <p:cNvPr id="169" name="正方形/長方形 168">
            <a:extLst>
              <a:ext uri="{FF2B5EF4-FFF2-40B4-BE49-F238E27FC236}">
                <a16:creationId xmlns:a16="http://schemas.microsoft.com/office/drawing/2014/main" id="{F03F26BE-A66B-9149-974B-348A717BE7EC}"/>
              </a:ext>
            </a:extLst>
          </p:cNvPr>
          <p:cNvSpPr/>
          <p:nvPr/>
        </p:nvSpPr>
        <p:spPr>
          <a:xfrm>
            <a:off x="4770593" y="969874"/>
            <a:ext cx="2480103" cy="338554"/>
          </a:xfrm>
          <a:prstGeom prst="rect">
            <a:avLst/>
          </a:prstGeom>
        </p:spPr>
        <p:txBody>
          <a:bodyPr wrap="none">
            <a:spAutoFit/>
          </a:bodyPr>
          <a:lstStyle/>
          <a:p>
            <a:r>
              <a:rPr lang="en-US" altLang="ja-JP" sz="1600" dirty="0">
                <a:solidFill>
                  <a:srgbClr val="0070C0"/>
                </a:solidFill>
                <a:latin typeface="Meiryo" panose="020B0604030504040204" pitchFamily="34" charset="-128"/>
                <a:ea typeface="Meiryo" panose="020B0604030504040204" pitchFamily="34" charset="-128"/>
                <a:cs typeface="Times New Roman" panose="02020603050405020304" pitchFamily="18" charset="0"/>
              </a:rPr>
              <a:t>DAO</a:t>
            </a:r>
            <a:r>
              <a:rPr lang="ja-JP" altLang="en-US" sz="1600">
                <a:solidFill>
                  <a:srgbClr val="0070C0"/>
                </a:solidFill>
                <a:latin typeface="Meiryo" panose="020B0604030504040204" pitchFamily="34" charset="-128"/>
                <a:ea typeface="Meiryo" panose="020B0604030504040204" pitchFamily="34" charset="-128"/>
                <a:cs typeface="Times New Roman" panose="02020603050405020304" pitchFamily="18" charset="0"/>
              </a:rPr>
              <a:t>（自律分散型組織）</a:t>
            </a:r>
            <a:endParaRPr lang="ja-JP" altLang="en-US" sz="1600">
              <a:solidFill>
                <a:srgbClr val="0070C0"/>
              </a:solidFill>
              <a:latin typeface="Meiryo" panose="020B0604030504040204" pitchFamily="34" charset="-128"/>
              <a:ea typeface="Meiryo" panose="020B0604030504040204" pitchFamily="34" charset="-128"/>
            </a:endParaRPr>
          </a:p>
        </p:txBody>
      </p:sp>
      <p:sp>
        <p:nvSpPr>
          <p:cNvPr id="170" name="正方形/長方形 169">
            <a:extLst>
              <a:ext uri="{FF2B5EF4-FFF2-40B4-BE49-F238E27FC236}">
                <a16:creationId xmlns:a16="http://schemas.microsoft.com/office/drawing/2014/main" id="{11131E97-7E9C-644E-87C3-052ACF863E80}"/>
              </a:ext>
            </a:extLst>
          </p:cNvPr>
          <p:cNvSpPr/>
          <p:nvPr/>
        </p:nvSpPr>
        <p:spPr>
          <a:xfrm>
            <a:off x="4740175" y="5689628"/>
            <a:ext cx="4254481" cy="738664"/>
          </a:xfrm>
          <a:prstGeom prst="rect">
            <a:avLst/>
          </a:prstGeom>
        </p:spPr>
        <p:txBody>
          <a:bodyPr wrap="square">
            <a:spAutoFit/>
          </a:bodyPr>
          <a:lstStyle/>
          <a:p>
            <a:r>
              <a:rPr lang="ja-JP" altLang="ja-JP" sz="1400">
                <a:solidFill>
                  <a:srgbClr val="0070C0"/>
                </a:solidFill>
                <a:latin typeface="Meiryo" panose="020B0604030504040204" pitchFamily="34" charset="-128"/>
                <a:ea typeface="Meiryo" panose="020B0604030504040204" pitchFamily="34" charset="-128"/>
                <a:cs typeface="Times New Roman" panose="02020603050405020304" pitchFamily="18" charset="0"/>
              </a:rPr>
              <a:t>様々な形で貢献した参加者全員に利益は還元され</a:t>
            </a:r>
            <a:r>
              <a:rPr lang="ja-JP" altLang="en-US" sz="1400">
                <a:solidFill>
                  <a:srgbClr val="0070C0"/>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400">
                <a:solidFill>
                  <a:srgbClr val="0070C0"/>
                </a:solidFill>
                <a:latin typeface="Meiryo" panose="020B0604030504040204" pitchFamily="34" charset="-128"/>
                <a:ea typeface="Meiryo" panose="020B0604030504040204" pitchFamily="34" charset="-128"/>
                <a:cs typeface="Times New Roman" panose="02020603050405020304" pitchFamily="18" charset="0"/>
              </a:rPr>
              <a:t>これが、インセンティブとなって、自律的に組織の成功に貢献するように</a:t>
            </a:r>
            <a:r>
              <a:rPr lang="ja-JP" altLang="en-US" sz="1400">
                <a:solidFill>
                  <a:srgbClr val="0070C0"/>
                </a:solidFill>
                <a:latin typeface="Meiryo" panose="020B0604030504040204" pitchFamily="34" charset="-128"/>
                <a:ea typeface="Meiryo" panose="020B0604030504040204" pitchFamily="34" charset="-128"/>
                <a:cs typeface="Times New Roman" panose="02020603050405020304" pitchFamily="18" charset="0"/>
              </a:rPr>
              <a:t>なる</a:t>
            </a:r>
            <a:endParaRPr lang="ja-JP" altLang="en-US" sz="1400">
              <a:solidFill>
                <a:srgbClr val="0070C0"/>
              </a:solidFill>
              <a:latin typeface="Meiryo" panose="020B0604030504040204" pitchFamily="34" charset="-128"/>
              <a:ea typeface="Meiryo" panose="020B0604030504040204" pitchFamily="34" charset="-128"/>
            </a:endParaRPr>
          </a:p>
        </p:txBody>
      </p:sp>
      <p:sp>
        <p:nvSpPr>
          <p:cNvPr id="171" name="正方形/長方形 170">
            <a:extLst>
              <a:ext uri="{FF2B5EF4-FFF2-40B4-BE49-F238E27FC236}">
                <a16:creationId xmlns:a16="http://schemas.microsoft.com/office/drawing/2014/main" id="{37445814-E336-BA40-BBE5-6E9E26D12656}"/>
              </a:ext>
            </a:extLst>
          </p:cNvPr>
          <p:cNvSpPr/>
          <p:nvPr/>
        </p:nvSpPr>
        <p:spPr>
          <a:xfrm>
            <a:off x="235631" y="5689628"/>
            <a:ext cx="4254481" cy="738664"/>
          </a:xfrm>
          <a:prstGeom prst="rect">
            <a:avLst/>
          </a:prstGeom>
        </p:spPr>
        <p:txBody>
          <a:bodyPr wrap="square">
            <a:spAutoFit/>
          </a:bodyPr>
          <a:lstStyle/>
          <a:p>
            <a:r>
              <a:rPr lang="ja-JP" altLang="ja-JP" sz="1400">
                <a:solidFill>
                  <a:schemeClr val="accent3">
                    <a:lumMod val="50000"/>
                  </a:schemeClr>
                </a:solidFill>
                <a:latin typeface="Meiryo" panose="020B0604030504040204" pitchFamily="34" charset="-128"/>
                <a:ea typeface="Meiryo" panose="020B0604030504040204" pitchFamily="34" charset="-128"/>
              </a:rPr>
              <a:t>株</a:t>
            </a:r>
            <a:r>
              <a:rPr lang="ja-JP" altLang="en-US" sz="1400">
                <a:solidFill>
                  <a:schemeClr val="accent3">
                    <a:lumMod val="50000"/>
                  </a:schemeClr>
                </a:solidFill>
                <a:latin typeface="Meiryo" panose="020B0604030504040204" pitchFamily="34" charset="-128"/>
                <a:ea typeface="Meiryo" panose="020B0604030504040204" pitchFamily="34" charset="-128"/>
              </a:rPr>
              <a:t>や</a:t>
            </a:r>
            <a:r>
              <a:rPr lang="ja-JP" altLang="ja-JP" sz="1400">
                <a:solidFill>
                  <a:schemeClr val="accent3">
                    <a:lumMod val="50000"/>
                  </a:schemeClr>
                </a:solidFill>
                <a:latin typeface="Meiryo" panose="020B0604030504040204" pitchFamily="34" charset="-128"/>
                <a:ea typeface="Meiryo" panose="020B0604030504040204" pitchFamily="34" charset="-128"/>
              </a:rPr>
              <a:t>ストック・オプションを持</a:t>
            </a:r>
            <a:r>
              <a:rPr lang="ja-JP" altLang="en-US" sz="1400">
                <a:solidFill>
                  <a:schemeClr val="accent3">
                    <a:lumMod val="50000"/>
                  </a:schemeClr>
                </a:solidFill>
                <a:latin typeface="Meiryo" panose="020B0604030504040204" pitchFamily="34" charset="-128"/>
                <a:ea typeface="Meiryo" panose="020B0604030504040204" pitchFamily="34" charset="-128"/>
              </a:rPr>
              <a:t>つ、</a:t>
            </a:r>
            <a:r>
              <a:rPr lang="ja-JP" altLang="ja-JP" sz="1400">
                <a:solidFill>
                  <a:schemeClr val="accent3">
                    <a:lumMod val="50000"/>
                  </a:schemeClr>
                </a:solidFill>
                <a:latin typeface="Meiryo" panose="020B0604030504040204" pitchFamily="34" charset="-128"/>
                <a:ea typeface="Meiryo" panose="020B0604030504040204" pitchFamily="34" charset="-128"/>
              </a:rPr>
              <a:t>創業メンバーやベンチャーキャピタル</a:t>
            </a:r>
            <a:r>
              <a:rPr lang="ja-JP" altLang="en-US" sz="1400">
                <a:solidFill>
                  <a:schemeClr val="accent3">
                    <a:lumMod val="50000"/>
                  </a:schemeClr>
                </a:solidFill>
                <a:latin typeface="Meiryo" panose="020B0604030504040204" pitchFamily="34" charset="-128"/>
                <a:ea typeface="Meiryo" panose="020B0604030504040204" pitchFamily="34" charset="-128"/>
              </a:rPr>
              <a:t>に利益が還元される</a:t>
            </a:r>
            <a:r>
              <a:rPr lang="ja-JP" altLang="ja-JP" sz="1400">
                <a:solidFill>
                  <a:schemeClr val="accent3">
                    <a:lumMod val="50000"/>
                  </a:schemeClr>
                </a:solidFill>
                <a:latin typeface="Meiryo" panose="020B0604030504040204" pitchFamily="34" charset="-128"/>
                <a:ea typeface="Meiryo" panose="020B0604030504040204" pitchFamily="34" charset="-128"/>
              </a:rPr>
              <a:t>仕組み</a:t>
            </a:r>
            <a:r>
              <a:rPr lang="ja-JP" altLang="en-US" sz="1400">
                <a:solidFill>
                  <a:schemeClr val="accent3">
                    <a:lumMod val="50000"/>
                  </a:schemeClr>
                </a:solidFill>
                <a:latin typeface="Meiryo" panose="020B0604030504040204" pitchFamily="34" charset="-128"/>
                <a:ea typeface="Meiryo" panose="020B0604030504040204" pitchFamily="34" charset="-128"/>
              </a:rPr>
              <a:t>。従業員は給与がインセンティブ</a:t>
            </a:r>
            <a:endParaRPr lang="ja-JP" altLang="ja-JP" sz="1400">
              <a:solidFill>
                <a:schemeClr val="accent3">
                  <a:lumMod val="50000"/>
                </a:schemeClr>
              </a:solidFill>
              <a:latin typeface="Meiryo" panose="020B0604030504040204" pitchFamily="34" charset="-128"/>
              <a:ea typeface="Meiryo" panose="020B0604030504040204" pitchFamily="34" charset="-128"/>
            </a:endParaRPr>
          </a:p>
        </p:txBody>
      </p:sp>
      <p:sp>
        <p:nvSpPr>
          <p:cNvPr id="172" name="正方形/長方形 171">
            <a:extLst>
              <a:ext uri="{FF2B5EF4-FFF2-40B4-BE49-F238E27FC236}">
                <a16:creationId xmlns:a16="http://schemas.microsoft.com/office/drawing/2014/main" id="{773E4F8B-B21D-A94F-8067-630E1428E125}"/>
              </a:ext>
            </a:extLst>
          </p:cNvPr>
          <p:cNvSpPr/>
          <p:nvPr/>
        </p:nvSpPr>
        <p:spPr>
          <a:xfrm>
            <a:off x="235631" y="979135"/>
            <a:ext cx="2084225" cy="461665"/>
          </a:xfrm>
          <a:prstGeom prst="rect">
            <a:avLst/>
          </a:prstGeom>
        </p:spPr>
        <p:txBody>
          <a:bodyPr wrap="none">
            <a:spAutoFit/>
          </a:bodyPr>
          <a:lstStyle/>
          <a:p>
            <a:r>
              <a:rPr lang="ja-JP" altLang="ja-JP" sz="1200">
                <a:solidFill>
                  <a:schemeClr val="accent3">
                    <a:lumMod val="50000"/>
                  </a:schemeClr>
                </a:solidFill>
                <a:latin typeface="Meiryo" panose="020B0604030504040204" pitchFamily="34" charset="-128"/>
                <a:ea typeface="Meiryo" panose="020B0604030504040204" pitchFamily="34" charset="-128"/>
                <a:cs typeface="Times New Roman" panose="02020603050405020304" pitchFamily="18" charset="0"/>
              </a:rPr>
              <a:t>組織を統率する代表者</a:t>
            </a:r>
            <a:r>
              <a:rPr lang="ja-JP" altLang="en-US" sz="1200">
                <a:solidFill>
                  <a:schemeClr val="accent3">
                    <a:lumMod val="50000"/>
                  </a:schemeClr>
                </a:solidFill>
                <a:latin typeface="Meiryo" panose="020B0604030504040204" pitchFamily="34" charset="-128"/>
                <a:ea typeface="Meiryo" panose="020B0604030504040204" pitchFamily="34" charset="-128"/>
                <a:cs typeface="Times New Roman" panose="02020603050405020304" pitchFamily="18" charset="0"/>
              </a:rPr>
              <a:t>が</a:t>
            </a:r>
            <a:endParaRPr lang="en-US" altLang="ja-JP" sz="1200" dirty="0">
              <a:solidFill>
                <a:schemeClr val="accent3">
                  <a:lumMod val="50000"/>
                </a:schemeClr>
              </a:solidFill>
              <a:latin typeface="Meiryo" panose="020B0604030504040204" pitchFamily="34" charset="-128"/>
              <a:ea typeface="Meiryo" panose="020B0604030504040204" pitchFamily="34" charset="-128"/>
              <a:cs typeface="Times New Roman" panose="02020603050405020304" pitchFamily="18" charset="0"/>
            </a:endParaRPr>
          </a:p>
          <a:p>
            <a:r>
              <a:rPr lang="ja-JP" altLang="en-US" sz="1200">
                <a:solidFill>
                  <a:schemeClr val="accent3">
                    <a:lumMod val="50000"/>
                  </a:schemeClr>
                </a:solidFill>
                <a:latin typeface="Meiryo" panose="020B0604030504040204" pitchFamily="34" charset="-128"/>
                <a:ea typeface="Meiryo" panose="020B0604030504040204" pitchFamily="34" charset="-128"/>
                <a:cs typeface="Times New Roman" panose="02020603050405020304" pitchFamily="18" charset="0"/>
              </a:rPr>
              <a:t>意志決定し階層組織で運営</a:t>
            </a:r>
            <a:r>
              <a:rPr lang="ja-JP" altLang="ja-JP" sz="1200">
                <a:solidFill>
                  <a:schemeClr val="accent3">
                    <a:lumMod val="50000"/>
                  </a:schemeClr>
                </a:solidFill>
                <a:latin typeface="Meiryo" panose="020B0604030504040204" pitchFamily="34" charset="-128"/>
                <a:ea typeface="Meiryo" panose="020B0604030504040204" pitchFamily="34" charset="-128"/>
              </a:rPr>
              <a:t> </a:t>
            </a:r>
            <a:endParaRPr lang="ja-JP" altLang="en-US" sz="1200">
              <a:solidFill>
                <a:schemeClr val="accent3">
                  <a:lumMod val="50000"/>
                </a:schemeClr>
              </a:solidFill>
              <a:latin typeface="Meiryo" panose="020B0604030504040204" pitchFamily="34" charset="-128"/>
              <a:ea typeface="Meiryo" panose="020B0604030504040204" pitchFamily="34" charset="-128"/>
            </a:endParaRPr>
          </a:p>
        </p:txBody>
      </p:sp>
      <p:sp>
        <p:nvSpPr>
          <p:cNvPr id="173" name="正方形/長方形 172">
            <a:extLst>
              <a:ext uri="{FF2B5EF4-FFF2-40B4-BE49-F238E27FC236}">
                <a16:creationId xmlns:a16="http://schemas.microsoft.com/office/drawing/2014/main" id="{0BD899D6-9DE8-3443-BD8C-A5D6DE2C73E6}"/>
              </a:ext>
            </a:extLst>
          </p:cNvPr>
          <p:cNvSpPr/>
          <p:nvPr/>
        </p:nvSpPr>
        <p:spPr>
          <a:xfrm>
            <a:off x="7271107" y="978934"/>
            <a:ext cx="1723549" cy="461665"/>
          </a:xfrm>
          <a:prstGeom prst="rect">
            <a:avLst/>
          </a:prstGeom>
        </p:spPr>
        <p:txBody>
          <a:bodyPr wrap="none">
            <a:spAutoFit/>
          </a:bodyPr>
          <a:lstStyle/>
          <a:p>
            <a:pPr algn="r"/>
            <a:r>
              <a:rPr lang="ja-JP" altLang="en-US" sz="1200">
                <a:solidFill>
                  <a:srgbClr val="0070C0"/>
                </a:solidFill>
                <a:latin typeface="Meiryo" panose="020B0604030504040204" pitchFamily="34" charset="-128"/>
                <a:ea typeface="Meiryo" panose="020B0604030504040204" pitchFamily="34" charset="-128"/>
                <a:cs typeface="Times New Roman" panose="02020603050405020304" pitchFamily="18" charset="0"/>
              </a:rPr>
              <a:t>参加者同士で自律的に</a:t>
            </a:r>
            <a:endParaRPr lang="en-US" altLang="ja-JP" sz="1200" dirty="0">
              <a:solidFill>
                <a:srgbClr val="0070C0"/>
              </a:solidFill>
              <a:latin typeface="Meiryo" panose="020B0604030504040204" pitchFamily="34" charset="-128"/>
              <a:ea typeface="Meiryo" panose="020B0604030504040204" pitchFamily="34" charset="-128"/>
              <a:cs typeface="Times New Roman" panose="02020603050405020304" pitchFamily="18" charset="0"/>
            </a:endParaRPr>
          </a:p>
          <a:p>
            <a:pPr algn="r"/>
            <a:r>
              <a:rPr lang="ja-JP" altLang="en-US" sz="1200">
                <a:solidFill>
                  <a:srgbClr val="0070C0"/>
                </a:solidFill>
                <a:latin typeface="Meiryo" panose="020B0604030504040204" pitchFamily="34" charset="-128"/>
                <a:ea typeface="Meiryo" panose="020B0604030504040204" pitchFamily="34" charset="-128"/>
                <a:cs typeface="Times New Roman" panose="02020603050405020304" pitchFamily="18" charset="0"/>
              </a:rPr>
              <a:t>意思決定し組織を運営</a:t>
            </a:r>
            <a:endParaRPr lang="ja-JP" altLang="en-US" sz="120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42434517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開発と運用</a:t>
            </a:r>
            <a:endParaRPr lang="en-US" altLang="ja-JP" sz="20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4" name="テキスト ボックス 3">
            <a:extLst>
              <a:ext uri="{FF2B5EF4-FFF2-40B4-BE49-F238E27FC236}">
                <a16:creationId xmlns:a16="http://schemas.microsoft.com/office/drawing/2014/main" id="{7CEB7002-F18B-BB44-B0D2-023B40155A0F}"/>
              </a:ext>
            </a:extLst>
          </p:cNvPr>
          <p:cNvSpPr txBox="1"/>
          <p:nvPr/>
        </p:nvSpPr>
        <p:spPr>
          <a:xfrm>
            <a:off x="771897" y="2406006"/>
            <a:ext cx="5032147" cy="369332"/>
          </a:xfrm>
          <a:prstGeom prst="rect">
            <a:avLst/>
          </a:prstGeom>
          <a:noFill/>
        </p:spPr>
        <p:txBody>
          <a:bodyPr wrap="none" rtlCol="0">
            <a:spAutoFit/>
          </a:bodyPr>
          <a:lstStyle/>
          <a:p>
            <a:r>
              <a:rPr kumimoji="1" lang="ja-JP" altLang="en-US">
                <a:solidFill>
                  <a:srgbClr val="0070C0"/>
                </a:solidFill>
                <a:latin typeface="Meiryo" panose="020B0604030504040204" pitchFamily="34" charset="-128"/>
                <a:ea typeface="Meiryo" panose="020B0604030504040204" pitchFamily="34" charset="-128"/>
              </a:rPr>
              <a:t>圧倒的なビジネス・スピードに対処するための</a:t>
            </a:r>
          </a:p>
        </p:txBody>
      </p:sp>
    </p:spTree>
    <p:extLst>
      <p:ext uri="{BB962C8B-B14F-4D97-AF65-F5344CB8AC3E}">
        <p14:creationId xmlns:p14="http://schemas.microsoft.com/office/powerpoint/2010/main" val="325872793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316C7AE6-3A8F-A54E-9745-AB6EA1B9192B}"/>
              </a:ext>
            </a:extLst>
          </p:cNvPr>
          <p:cNvSpPr/>
          <p:nvPr/>
        </p:nvSpPr>
        <p:spPr>
          <a:xfrm>
            <a:off x="202223" y="864036"/>
            <a:ext cx="8748346" cy="108295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0631FFD-08CB-AB40-A226-D9C8E281C7E5}"/>
              </a:ext>
            </a:extLst>
          </p:cNvPr>
          <p:cNvSpPr>
            <a:spLocks noGrp="1"/>
          </p:cNvSpPr>
          <p:nvPr>
            <p:ph type="title"/>
          </p:nvPr>
        </p:nvSpPr>
        <p:spPr/>
        <p:txBody>
          <a:bodyPr/>
          <a:lstStyle/>
          <a:p>
            <a:r>
              <a:rPr lang="en" altLang="ja-JP" dirty="0">
                <a:solidFill>
                  <a:srgbClr val="4B4B4B"/>
                </a:solidFill>
                <a:latin typeface="Arial" panose="020B0604020202020204" pitchFamily="34" charset="0"/>
              </a:rPr>
              <a:t>VUCA</a:t>
            </a:r>
            <a:r>
              <a:rPr lang="ja-JP" altLang="en-US">
                <a:solidFill>
                  <a:srgbClr val="4B4B4B"/>
                </a:solidFill>
                <a:latin typeface="Arial" panose="020B0604020202020204" pitchFamily="34" charset="0"/>
              </a:rPr>
              <a:t>の時代に生き残るための価値観</a:t>
            </a:r>
            <a:endParaRPr kumimoji="1" lang="ja-JP" altLang="en-US"/>
          </a:p>
        </p:txBody>
      </p:sp>
      <p:sp>
        <p:nvSpPr>
          <p:cNvPr id="5" name="正方形/長方形 4">
            <a:extLst>
              <a:ext uri="{FF2B5EF4-FFF2-40B4-BE49-F238E27FC236}">
                <a16:creationId xmlns:a16="http://schemas.microsoft.com/office/drawing/2014/main" id="{D7688AF4-6B39-6842-A797-6DBCBB7C574A}"/>
              </a:ext>
            </a:extLst>
          </p:cNvPr>
          <p:cNvSpPr/>
          <p:nvPr/>
        </p:nvSpPr>
        <p:spPr>
          <a:xfrm>
            <a:off x="254977" y="954402"/>
            <a:ext cx="8686800" cy="461665"/>
          </a:xfrm>
          <a:prstGeom prst="rect">
            <a:avLst/>
          </a:prstGeom>
        </p:spPr>
        <p:txBody>
          <a:bodyPr wrap="square">
            <a:spAutoFit/>
          </a:bodyPr>
          <a:lstStyle/>
          <a:p>
            <a:pPr algn="ctr" fontAlgn="base"/>
            <a:r>
              <a:rPr lang="en" altLang="ja-JP" sz="2400" b="1" dirty="0">
                <a:solidFill>
                  <a:schemeClr val="bg1"/>
                </a:solidFill>
                <a:latin typeface="Meiryo" panose="020B0604030504040204" pitchFamily="34" charset="-128"/>
                <a:ea typeface="Meiryo" panose="020B0604030504040204" pitchFamily="34" charset="-128"/>
              </a:rPr>
              <a:t>VUCA </a:t>
            </a:r>
            <a:r>
              <a:rPr lang="ja-JP" altLang="en-US" sz="1600">
                <a:solidFill>
                  <a:schemeClr val="bg1"/>
                </a:solidFill>
                <a:latin typeface="Meiryo" panose="020B0604030504040204" pitchFamily="34" charset="-128"/>
                <a:ea typeface="Meiryo" panose="020B0604030504040204" pitchFamily="34" charset="-128"/>
              </a:rPr>
              <a:t>社会環境が複雑性を増し将来の予測が困難な状況</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53974D04-45CD-2846-AFE4-6B32861B6B3D}"/>
              </a:ext>
            </a:extLst>
          </p:cNvPr>
          <p:cNvSpPr/>
          <p:nvPr/>
        </p:nvSpPr>
        <p:spPr>
          <a:xfrm>
            <a:off x="1786622" y="1366993"/>
            <a:ext cx="5570756" cy="523220"/>
          </a:xfrm>
          <a:prstGeom prst="rect">
            <a:avLst/>
          </a:prstGeom>
        </p:spPr>
        <p:txBody>
          <a:bodyPr wrap="none">
            <a:spAutoFit/>
          </a:bodyPr>
          <a:lstStyle/>
          <a:p>
            <a:pPr algn="ctr" fontAlgn="base"/>
            <a:r>
              <a:rPr lang="ja-JP" altLang="en-US" sz="2800" b="1">
                <a:solidFill>
                  <a:schemeClr val="bg1"/>
                </a:solidFill>
                <a:latin typeface="Meiryo" panose="020B0604030504040204" pitchFamily="34" charset="-128"/>
                <a:ea typeface="Meiryo" panose="020B0604030504040204" pitchFamily="34" charset="-128"/>
              </a:rPr>
              <a:t>何が正解かは、分かはわからない</a:t>
            </a:r>
            <a:endParaRPr lang="en-US" altLang="ja-JP" sz="2800" b="1" dirty="0">
              <a:solidFill>
                <a:schemeClr val="bg1"/>
              </a:solidFill>
              <a:latin typeface="Meiryo" panose="020B0604030504040204" pitchFamily="34" charset="-128"/>
              <a:ea typeface="Meiryo" panose="020B0604030504040204" pitchFamily="34" charset="-128"/>
            </a:endParaRPr>
          </a:p>
        </p:txBody>
      </p:sp>
      <p:grpSp>
        <p:nvGrpSpPr>
          <p:cNvPr id="12" name="グループ化 11">
            <a:extLst>
              <a:ext uri="{FF2B5EF4-FFF2-40B4-BE49-F238E27FC236}">
                <a16:creationId xmlns:a16="http://schemas.microsoft.com/office/drawing/2014/main" id="{22E3B5C7-016D-0247-A247-EA87EA49BFC5}"/>
              </a:ext>
            </a:extLst>
          </p:cNvPr>
          <p:cNvGrpSpPr/>
          <p:nvPr/>
        </p:nvGrpSpPr>
        <p:grpSpPr>
          <a:xfrm>
            <a:off x="193430" y="2234538"/>
            <a:ext cx="8757139" cy="2855252"/>
            <a:chOff x="193430" y="2799042"/>
            <a:chExt cx="8757139" cy="2855252"/>
          </a:xfrm>
        </p:grpSpPr>
        <p:sp>
          <p:nvSpPr>
            <p:cNvPr id="10" name="正方形/長方形 9">
              <a:extLst>
                <a:ext uri="{FF2B5EF4-FFF2-40B4-BE49-F238E27FC236}">
                  <a16:creationId xmlns:a16="http://schemas.microsoft.com/office/drawing/2014/main" id="{88FBCECF-705B-9543-8743-B73C2364758D}"/>
                </a:ext>
              </a:extLst>
            </p:cNvPr>
            <p:cNvSpPr/>
            <p:nvPr/>
          </p:nvSpPr>
          <p:spPr>
            <a:xfrm>
              <a:off x="193430" y="2799042"/>
              <a:ext cx="8757139" cy="28552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3" name="正方形/長方形 2">
              <a:extLst>
                <a:ext uri="{FF2B5EF4-FFF2-40B4-BE49-F238E27FC236}">
                  <a16:creationId xmlns:a16="http://schemas.microsoft.com/office/drawing/2014/main" id="{E0D3D354-23F9-F34C-9F68-3EA22EC3FD6A}"/>
                </a:ext>
              </a:extLst>
            </p:cNvPr>
            <p:cNvSpPr/>
            <p:nvPr/>
          </p:nvSpPr>
          <p:spPr>
            <a:xfrm>
              <a:off x="697146" y="4501533"/>
              <a:ext cx="8183083" cy="923330"/>
            </a:xfrm>
            <a:prstGeom prst="rect">
              <a:avLst/>
            </a:prstGeom>
          </p:spPr>
          <p:txBody>
            <a:bodyPr wrap="square">
              <a:spAutoFit/>
            </a:bodyPr>
            <a:lstStyle/>
            <a:p>
              <a:pPr marL="342900" indent="-342900" fontAlgn="base">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気がついたなら、直ちに行動しなければ、チャンスを逃してしまう。</a:t>
              </a:r>
            </a:p>
            <a:p>
              <a:pPr marL="342900" indent="-342900" fontAlgn="base">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間違ったとしても即座にやり直しが効き、大きな痛手を回避できる。</a:t>
              </a:r>
            </a:p>
            <a:p>
              <a:pPr marL="342900" indent="-342900" fontAlgn="base">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スピードを追求すれば物事をシンプルに捉え本質のみに集中できる。</a:t>
              </a:r>
              <a:endParaRPr lang="ja-JP" altLang="en-US" b="0" i="0">
                <a:solidFill>
                  <a:schemeClr val="bg1"/>
                </a:solidFill>
                <a:effectLst/>
                <a:latin typeface="Meiryo" panose="020B0604030504040204" pitchFamily="34" charset="-128"/>
                <a:ea typeface="Meiryo" panose="020B0604030504040204" pitchFamily="34" charset="-128"/>
              </a:endParaRPr>
            </a:p>
          </p:txBody>
        </p:sp>
        <p:sp>
          <p:nvSpPr>
            <p:cNvPr id="4" name="正方形/長方形 3">
              <a:extLst>
                <a:ext uri="{FF2B5EF4-FFF2-40B4-BE49-F238E27FC236}">
                  <a16:creationId xmlns:a16="http://schemas.microsoft.com/office/drawing/2014/main" id="{FC0B23A4-3EE7-5D42-8CBC-16C6FB029870}"/>
                </a:ext>
              </a:extLst>
            </p:cNvPr>
            <p:cNvSpPr/>
            <p:nvPr/>
          </p:nvSpPr>
          <p:spPr>
            <a:xfrm>
              <a:off x="697147" y="3573381"/>
              <a:ext cx="7749704" cy="877163"/>
            </a:xfrm>
            <a:prstGeom prst="rect">
              <a:avLst/>
            </a:prstGeom>
          </p:spPr>
          <p:txBody>
            <a:bodyPr wrap="square">
              <a:spAutoFit/>
            </a:bodyPr>
            <a:lstStyle/>
            <a:p>
              <a:pPr algn="ctr" fontAlgn="base"/>
              <a:r>
                <a:rPr lang="ja-JP" altLang="en-US" sz="3100">
                  <a:solidFill>
                    <a:schemeClr val="bg1"/>
                  </a:solidFill>
                  <a:latin typeface="Meiryo" panose="020B0604030504040204" pitchFamily="34" charset="-128"/>
                  <a:ea typeface="Meiryo" panose="020B0604030504040204" pitchFamily="34" charset="-128"/>
                </a:rPr>
                <a:t>アイデアが湧いたら</a:t>
              </a:r>
              <a:r>
                <a:rPr lang="ja-JP" altLang="en-US" sz="3100" b="1" u="sng">
                  <a:solidFill>
                    <a:schemeClr val="bg1"/>
                  </a:solidFill>
                  <a:latin typeface="Meiryo" panose="020B0604030504040204" pitchFamily="34" charset="-128"/>
                  <a:ea typeface="Meiryo" panose="020B0604030504040204" pitchFamily="34" charset="-128"/>
                </a:rPr>
                <a:t>直ぐにやってみる</a:t>
              </a:r>
              <a:endParaRPr lang="en-US" altLang="ja-JP" sz="3100" dirty="0">
                <a:solidFill>
                  <a:schemeClr val="bg1"/>
                </a:solidFill>
                <a:latin typeface="Meiryo" panose="020B0604030504040204" pitchFamily="34" charset="-128"/>
                <a:ea typeface="Meiryo" panose="020B0604030504040204" pitchFamily="34" charset="-128"/>
              </a:endParaRPr>
            </a:p>
            <a:p>
              <a:pPr algn="ctr" fontAlgn="base"/>
              <a:r>
                <a:rPr lang="ja-JP" altLang="en-US" sz="1900">
                  <a:solidFill>
                    <a:schemeClr val="bg1"/>
                  </a:solidFill>
                  <a:latin typeface="Meiryo" panose="020B0604030504040204" pitchFamily="34" charset="-128"/>
                  <a:ea typeface="Meiryo" panose="020B0604030504040204" pitchFamily="34" charset="-128"/>
                </a:rPr>
                <a:t>結果から議論を展開するれば、より現実的な解に到達できる</a:t>
              </a:r>
              <a:endParaRPr lang="en-US" altLang="ja-JP" sz="19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C664737A-18BD-0E4E-8121-804D19E28E69}"/>
                </a:ext>
              </a:extLst>
            </p:cNvPr>
            <p:cNvSpPr/>
            <p:nvPr/>
          </p:nvSpPr>
          <p:spPr>
            <a:xfrm>
              <a:off x="193430" y="3013435"/>
              <a:ext cx="8686800" cy="707886"/>
            </a:xfrm>
            <a:prstGeom prst="rect">
              <a:avLst/>
            </a:prstGeom>
          </p:spPr>
          <p:txBody>
            <a:bodyPr wrap="square">
              <a:spAutoFit/>
            </a:bodyPr>
            <a:lstStyle/>
            <a:p>
              <a:pPr algn="ctr" fontAlgn="base"/>
              <a:r>
                <a:rPr lang="ja-JP" altLang="en-US" sz="4000" b="1" u="sng">
                  <a:solidFill>
                    <a:schemeClr val="bg1"/>
                  </a:solidFill>
                  <a:latin typeface="Meiryo" panose="020B0604030504040204" pitchFamily="34" charset="-128"/>
                  <a:ea typeface="Meiryo" panose="020B0604030504040204" pitchFamily="34" charset="-128"/>
                </a:rPr>
                <a:t>圧倒的なビジネス・スピード</a:t>
              </a:r>
              <a:endParaRPr lang="en-US" altLang="ja-JP" sz="4000" u="sng" dirty="0">
                <a:solidFill>
                  <a:schemeClr val="bg1"/>
                </a:solidFill>
                <a:latin typeface="Meiryo" panose="020B0604030504040204" pitchFamily="34" charset="-128"/>
                <a:ea typeface="Meiryo" panose="020B0604030504040204" pitchFamily="34" charset="-128"/>
              </a:endParaRPr>
            </a:p>
          </p:txBody>
        </p:sp>
      </p:grpSp>
      <p:sp>
        <p:nvSpPr>
          <p:cNvPr id="11" name="上矢印 10">
            <a:extLst>
              <a:ext uri="{FF2B5EF4-FFF2-40B4-BE49-F238E27FC236}">
                <a16:creationId xmlns:a16="http://schemas.microsoft.com/office/drawing/2014/main" id="{B074C03D-0C69-BA45-BD77-AD7CC8F8585B}"/>
              </a:ext>
            </a:extLst>
          </p:cNvPr>
          <p:cNvSpPr/>
          <p:nvPr/>
        </p:nvSpPr>
        <p:spPr>
          <a:xfrm>
            <a:off x="3969726" y="1879253"/>
            <a:ext cx="1204547" cy="470549"/>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9" name="グループ化 18">
            <a:extLst>
              <a:ext uri="{FF2B5EF4-FFF2-40B4-BE49-F238E27FC236}">
                <a16:creationId xmlns:a16="http://schemas.microsoft.com/office/drawing/2014/main" id="{94B18AAC-E227-9F44-A805-F049D656B51F}"/>
              </a:ext>
            </a:extLst>
          </p:cNvPr>
          <p:cNvGrpSpPr/>
          <p:nvPr/>
        </p:nvGrpSpPr>
        <p:grpSpPr>
          <a:xfrm>
            <a:off x="199627" y="4981833"/>
            <a:ext cx="8717573" cy="1508576"/>
            <a:chOff x="199627" y="4987066"/>
            <a:chExt cx="8717573" cy="1508576"/>
          </a:xfrm>
        </p:grpSpPr>
        <p:grpSp>
          <p:nvGrpSpPr>
            <p:cNvPr id="15" name="グループ化 14">
              <a:extLst>
                <a:ext uri="{FF2B5EF4-FFF2-40B4-BE49-F238E27FC236}">
                  <a16:creationId xmlns:a16="http://schemas.microsoft.com/office/drawing/2014/main" id="{A150A874-80B1-AF4A-8116-7DD944B06D31}"/>
                </a:ext>
              </a:extLst>
            </p:cNvPr>
            <p:cNvGrpSpPr/>
            <p:nvPr/>
          </p:nvGrpSpPr>
          <p:grpSpPr>
            <a:xfrm>
              <a:off x="199627" y="5390914"/>
              <a:ext cx="8717573" cy="1104728"/>
              <a:chOff x="197827" y="5320566"/>
              <a:chExt cx="8717573" cy="1104728"/>
            </a:xfrm>
          </p:grpSpPr>
          <p:sp>
            <p:nvSpPr>
              <p:cNvPr id="6" name="正方形/長方形 5">
                <a:extLst>
                  <a:ext uri="{FF2B5EF4-FFF2-40B4-BE49-F238E27FC236}">
                    <a16:creationId xmlns:a16="http://schemas.microsoft.com/office/drawing/2014/main" id="{47C10654-21EE-A844-96DB-BDAE6ACDF74C}"/>
                  </a:ext>
                </a:extLst>
              </p:cNvPr>
              <p:cNvSpPr/>
              <p:nvPr/>
            </p:nvSpPr>
            <p:spPr>
              <a:xfrm>
                <a:off x="197827" y="5320566"/>
                <a:ext cx="8717573" cy="110472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1940A5C1-69DE-F748-B19C-B394670AA373}"/>
                  </a:ext>
                </a:extLst>
              </p:cNvPr>
              <p:cNvSpPr txBox="1"/>
              <p:nvPr/>
            </p:nvSpPr>
            <p:spPr>
              <a:xfrm>
                <a:off x="702990" y="5426544"/>
                <a:ext cx="7738016" cy="954107"/>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デジタル／</a:t>
                </a:r>
                <a:r>
                  <a:rPr kumimoji="1" lang="en-US" altLang="ja-JP" sz="2800" dirty="0">
                    <a:solidFill>
                      <a:schemeClr val="bg1"/>
                    </a:solidFill>
                    <a:latin typeface="Meiryo" panose="020B0604030504040204" pitchFamily="34" charset="-128"/>
                    <a:ea typeface="Meiryo" panose="020B0604030504040204" pitchFamily="34" charset="-128"/>
                  </a:rPr>
                  <a:t>IT</a:t>
                </a:r>
                <a:r>
                  <a:rPr kumimoji="1" lang="ja-JP" altLang="en-US" sz="2800">
                    <a:solidFill>
                      <a:schemeClr val="bg1"/>
                    </a:solidFill>
                    <a:latin typeface="Meiryo" panose="020B0604030504040204" pitchFamily="34" charset="-128"/>
                    <a:ea typeface="Meiryo" panose="020B0604030504040204" pitchFamily="34" charset="-128"/>
                  </a:rPr>
                  <a:t>の進化やビッグ・テックの戦略</a:t>
                </a:r>
                <a:r>
                  <a:rPr lang="ja-JP" altLang="en-US" sz="2800">
                    <a:solidFill>
                      <a:schemeClr val="bg1"/>
                    </a:solidFill>
                    <a:latin typeface="Meiryo" panose="020B0604030504040204" pitchFamily="34" charset="-128"/>
                    <a:ea typeface="Meiryo" panose="020B0604030504040204" pitchFamily="34" charset="-128"/>
                  </a:rPr>
                  <a:t>は</a:t>
                </a:r>
                <a:endParaRPr lang="en-US" altLang="ja-JP" sz="2800" dirty="0">
                  <a:solidFill>
                    <a:schemeClr val="bg1"/>
                  </a:solidFill>
                  <a:latin typeface="Meiryo" panose="020B0604030504040204" pitchFamily="34" charset="-128"/>
                  <a:ea typeface="Meiryo" panose="020B0604030504040204" pitchFamily="34" charset="-128"/>
                </a:endParaRPr>
              </a:p>
              <a:p>
                <a:pPr algn="ctr"/>
                <a:r>
                  <a:rPr kumimoji="1" lang="ja-JP" altLang="en-US" sz="2800">
                    <a:solidFill>
                      <a:schemeClr val="bg1"/>
                    </a:solidFill>
                    <a:latin typeface="Meiryo" panose="020B0604030504040204" pitchFamily="34" charset="-128"/>
                    <a:ea typeface="Meiryo" panose="020B0604030504040204" pitchFamily="34" charset="-128"/>
                  </a:rPr>
                  <a:t>全てこの価値観が背景</a:t>
                </a:r>
                <a:endParaRPr kumimoji="1" lang="en-US" altLang="ja-JP" sz="2800" dirty="0">
                  <a:solidFill>
                    <a:schemeClr val="bg1"/>
                  </a:solidFill>
                  <a:latin typeface="Meiryo" panose="020B0604030504040204" pitchFamily="34" charset="-128"/>
                  <a:ea typeface="Meiryo" panose="020B0604030504040204" pitchFamily="34" charset="-128"/>
                </a:endParaRPr>
              </a:p>
            </p:txBody>
          </p:sp>
        </p:grpSp>
        <p:sp>
          <p:nvSpPr>
            <p:cNvPr id="16" name="上矢印 15">
              <a:extLst>
                <a:ext uri="{FF2B5EF4-FFF2-40B4-BE49-F238E27FC236}">
                  <a16:creationId xmlns:a16="http://schemas.microsoft.com/office/drawing/2014/main" id="{34FAE859-5009-4D49-A621-22F30C78DFE7}"/>
                </a:ext>
              </a:extLst>
            </p:cNvPr>
            <p:cNvSpPr/>
            <p:nvPr/>
          </p:nvSpPr>
          <p:spPr>
            <a:xfrm>
              <a:off x="3996103" y="4987066"/>
              <a:ext cx="1204547" cy="470549"/>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 name="グループ化 17">
            <a:extLst>
              <a:ext uri="{FF2B5EF4-FFF2-40B4-BE49-F238E27FC236}">
                <a16:creationId xmlns:a16="http://schemas.microsoft.com/office/drawing/2014/main" id="{A46AA48D-C1F3-054F-8FC6-B9A04D92DD91}"/>
              </a:ext>
            </a:extLst>
          </p:cNvPr>
          <p:cNvGrpSpPr/>
          <p:nvPr/>
        </p:nvGrpSpPr>
        <p:grpSpPr>
          <a:xfrm>
            <a:off x="5404757" y="4828240"/>
            <a:ext cx="3611214" cy="649013"/>
            <a:chOff x="5404757" y="4828240"/>
            <a:chExt cx="3611214" cy="649013"/>
          </a:xfrm>
        </p:grpSpPr>
        <p:sp>
          <p:nvSpPr>
            <p:cNvPr id="17" name="四角形吹き出し 16">
              <a:extLst>
                <a:ext uri="{FF2B5EF4-FFF2-40B4-BE49-F238E27FC236}">
                  <a16:creationId xmlns:a16="http://schemas.microsoft.com/office/drawing/2014/main" id="{48B61092-3F9E-E449-AE6D-7964ADD8311B}"/>
                </a:ext>
              </a:extLst>
            </p:cNvPr>
            <p:cNvSpPr/>
            <p:nvPr/>
          </p:nvSpPr>
          <p:spPr>
            <a:xfrm>
              <a:off x="5404757" y="4828240"/>
              <a:ext cx="3611214" cy="646331"/>
            </a:xfrm>
            <a:prstGeom prst="wedgeRectCallout">
              <a:avLst>
                <a:gd name="adj1" fmla="val -41859"/>
                <a:gd name="adj2" fmla="val 57447"/>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D66E308A-9AAE-2745-BA74-DC91BE7782A3}"/>
                </a:ext>
              </a:extLst>
            </p:cNvPr>
            <p:cNvSpPr txBox="1"/>
            <p:nvPr/>
          </p:nvSpPr>
          <p:spPr>
            <a:xfrm>
              <a:off x="5720390" y="4892478"/>
              <a:ext cx="3057247" cy="584775"/>
            </a:xfrm>
            <a:prstGeom prst="rect">
              <a:avLst/>
            </a:prstGeom>
            <a:noFill/>
          </p:spPr>
          <p:txBody>
            <a:bodyPr wrap="non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ＤＸとはこの価値観を企業活動</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の基盤に据えるための取り組み</a:t>
              </a:r>
              <a:endParaRPr kumimoji="1" lang="en-US" altLang="ja-JP" sz="1600"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37038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30E25E-3F26-EE4E-9F34-E7BD1A472501}"/>
              </a:ext>
            </a:extLst>
          </p:cNvPr>
          <p:cNvSpPr>
            <a:spLocks noGrp="1"/>
          </p:cNvSpPr>
          <p:nvPr>
            <p:ph type="title"/>
          </p:nvPr>
        </p:nvSpPr>
        <p:spPr/>
        <p:txBody>
          <a:bodyPr/>
          <a:lstStyle/>
          <a:p>
            <a:r>
              <a:rPr lang="ja-JP" altLang="en-US"/>
              <a:t>ビジネス・スピードの加速とシステム開発・運用の関係</a:t>
            </a:r>
            <a:endParaRPr kumimoji="1" lang="ja-JP" altLang="en-US"/>
          </a:p>
        </p:txBody>
      </p:sp>
      <p:pic>
        <p:nvPicPr>
          <p:cNvPr id="1026" name="Picture 2">
            <a:extLst>
              <a:ext uri="{FF2B5EF4-FFF2-40B4-BE49-F238E27FC236}">
                <a16:creationId xmlns:a16="http://schemas.microsoft.com/office/drawing/2014/main" id="{A07F67CE-C3A2-E24C-B5DC-33F3A5F4DC1B}"/>
              </a:ext>
            </a:extLst>
          </p:cNvPr>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rot="18897634">
            <a:off x="426026" y="1638730"/>
            <a:ext cx="2748507" cy="274850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5203649E-6846-024E-A602-70F182796CE2}"/>
              </a:ext>
            </a:extLst>
          </p:cNvPr>
          <p:cNvSpPr txBox="1"/>
          <p:nvPr/>
        </p:nvSpPr>
        <p:spPr>
          <a:xfrm>
            <a:off x="345423" y="1665541"/>
            <a:ext cx="800219" cy="276999"/>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ビジネス</a:t>
            </a:r>
          </a:p>
        </p:txBody>
      </p:sp>
      <p:sp>
        <p:nvSpPr>
          <p:cNvPr id="6" name="円/楕円 5">
            <a:extLst>
              <a:ext uri="{FF2B5EF4-FFF2-40B4-BE49-F238E27FC236}">
                <a16:creationId xmlns:a16="http://schemas.microsoft.com/office/drawing/2014/main" id="{3B88E1AD-7CDD-7240-92E9-16D7890F0720}"/>
              </a:ext>
            </a:extLst>
          </p:cNvPr>
          <p:cNvSpPr/>
          <p:nvPr/>
        </p:nvSpPr>
        <p:spPr>
          <a:xfrm>
            <a:off x="823935" y="1938063"/>
            <a:ext cx="327547" cy="32754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AF9909D0-C11C-4241-B46B-6888B348CEF1}"/>
              </a:ext>
            </a:extLst>
          </p:cNvPr>
          <p:cNvSpPr/>
          <p:nvPr/>
        </p:nvSpPr>
        <p:spPr>
          <a:xfrm>
            <a:off x="2455122" y="3781755"/>
            <a:ext cx="327547" cy="32754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a:extLst>
              <a:ext uri="{FF2B5EF4-FFF2-40B4-BE49-F238E27FC236}">
                <a16:creationId xmlns:a16="http://schemas.microsoft.com/office/drawing/2014/main" id="{C18C3F78-1F21-E84E-898C-D4864E0FB4D8}"/>
              </a:ext>
            </a:extLst>
          </p:cNvPr>
          <p:cNvSpPr/>
          <p:nvPr/>
        </p:nvSpPr>
        <p:spPr>
          <a:xfrm>
            <a:off x="818096" y="3781755"/>
            <a:ext cx="327547" cy="327546"/>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a:extLst>
              <a:ext uri="{FF2B5EF4-FFF2-40B4-BE49-F238E27FC236}">
                <a16:creationId xmlns:a16="http://schemas.microsoft.com/office/drawing/2014/main" id="{025686FB-C5BE-0547-A251-1B99557BAA76}"/>
              </a:ext>
            </a:extLst>
          </p:cNvPr>
          <p:cNvSpPr/>
          <p:nvPr/>
        </p:nvSpPr>
        <p:spPr>
          <a:xfrm>
            <a:off x="2455123" y="1938063"/>
            <a:ext cx="327547" cy="32754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A904A9BF-C538-9642-9FB9-794792CEEF96}"/>
              </a:ext>
            </a:extLst>
          </p:cNvPr>
          <p:cNvSpPr txBox="1"/>
          <p:nvPr/>
        </p:nvSpPr>
        <p:spPr>
          <a:xfrm>
            <a:off x="2531810" y="1665541"/>
            <a:ext cx="800219" cy="461665"/>
          </a:xfrm>
          <a:prstGeom prst="rect">
            <a:avLst/>
          </a:prstGeom>
          <a:noFill/>
        </p:spPr>
        <p:txBody>
          <a:bodyPr wrap="none" rtlCol="0">
            <a:spAutoFit/>
          </a:bodyPr>
          <a:lstStyle/>
          <a:p>
            <a:pPr algn="r"/>
            <a:r>
              <a:rPr kumimoji="1" lang="ja-JP" altLang="en-US" sz="1200">
                <a:latin typeface="Meiryo" panose="020B0604030504040204" pitchFamily="34" charset="-128"/>
                <a:ea typeface="Meiryo" panose="020B0604030504040204" pitchFamily="34" charset="-128"/>
              </a:rPr>
              <a:t>要件定義</a:t>
            </a:r>
            <a:endParaRPr kumimoji="1" lang="en-US" altLang="ja-JP" sz="1200" dirty="0">
              <a:latin typeface="Meiryo" panose="020B0604030504040204" pitchFamily="34" charset="-128"/>
              <a:ea typeface="Meiryo" panose="020B0604030504040204" pitchFamily="34" charset="-128"/>
            </a:endParaRPr>
          </a:p>
          <a:p>
            <a:pPr algn="r"/>
            <a:r>
              <a:rPr kumimoji="1" lang="ja-JP" altLang="en-US" sz="1200">
                <a:latin typeface="Meiryo" panose="020B0604030504040204" pitchFamily="34" charset="-128"/>
                <a:ea typeface="Meiryo" panose="020B0604030504040204" pitchFamily="34" charset="-128"/>
              </a:rPr>
              <a:t>設計</a:t>
            </a:r>
          </a:p>
        </p:txBody>
      </p:sp>
      <p:sp>
        <p:nvSpPr>
          <p:cNvPr id="13" name="テキスト ボックス 12">
            <a:extLst>
              <a:ext uri="{FF2B5EF4-FFF2-40B4-BE49-F238E27FC236}">
                <a16:creationId xmlns:a16="http://schemas.microsoft.com/office/drawing/2014/main" id="{1584C74A-94A6-924E-981E-782379256CAA}"/>
              </a:ext>
            </a:extLst>
          </p:cNvPr>
          <p:cNvSpPr txBox="1"/>
          <p:nvPr/>
        </p:nvSpPr>
        <p:spPr>
          <a:xfrm>
            <a:off x="2673452" y="3957462"/>
            <a:ext cx="646331" cy="461665"/>
          </a:xfrm>
          <a:prstGeom prst="rect">
            <a:avLst/>
          </a:prstGeom>
          <a:noFill/>
        </p:spPr>
        <p:txBody>
          <a:bodyPr wrap="none" rtlCol="0">
            <a:spAutoFit/>
          </a:bodyPr>
          <a:lstStyle/>
          <a:p>
            <a:pPr algn="r"/>
            <a:r>
              <a:rPr kumimoji="1" lang="ja-JP" altLang="en-US" sz="1200">
                <a:latin typeface="Meiryo" panose="020B0604030504040204" pitchFamily="34" charset="-128"/>
                <a:ea typeface="Meiryo" panose="020B0604030504040204" pitchFamily="34" charset="-128"/>
              </a:rPr>
              <a:t>開発</a:t>
            </a:r>
            <a:endParaRPr kumimoji="1" lang="en-US" altLang="ja-JP" sz="1200" dirty="0">
              <a:latin typeface="Meiryo" panose="020B0604030504040204" pitchFamily="34" charset="-128"/>
              <a:ea typeface="Meiryo" panose="020B0604030504040204" pitchFamily="34" charset="-128"/>
            </a:endParaRPr>
          </a:p>
          <a:p>
            <a:pPr algn="r"/>
            <a:r>
              <a:rPr kumimoji="1" lang="ja-JP" altLang="en-US" sz="1200">
                <a:latin typeface="Meiryo" panose="020B0604030504040204" pitchFamily="34" charset="-128"/>
                <a:ea typeface="Meiryo" panose="020B0604030504040204" pitchFamily="34" charset="-128"/>
              </a:rPr>
              <a:t>テスト</a:t>
            </a:r>
          </a:p>
        </p:txBody>
      </p:sp>
      <p:sp>
        <p:nvSpPr>
          <p:cNvPr id="14" name="テキスト ボックス 13">
            <a:extLst>
              <a:ext uri="{FF2B5EF4-FFF2-40B4-BE49-F238E27FC236}">
                <a16:creationId xmlns:a16="http://schemas.microsoft.com/office/drawing/2014/main" id="{CC752B96-2166-3A4F-B5AB-74AAE09055A6}"/>
              </a:ext>
            </a:extLst>
          </p:cNvPr>
          <p:cNvSpPr txBox="1"/>
          <p:nvPr/>
        </p:nvSpPr>
        <p:spPr>
          <a:xfrm>
            <a:off x="345422" y="4154660"/>
            <a:ext cx="800219" cy="276999"/>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本番移行</a:t>
            </a:r>
          </a:p>
        </p:txBody>
      </p:sp>
      <p:pic>
        <p:nvPicPr>
          <p:cNvPr id="15" name="Picture 2">
            <a:extLst>
              <a:ext uri="{FF2B5EF4-FFF2-40B4-BE49-F238E27FC236}">
                <a16:creationId xmlns:a16="http://schemas.microsoft.com/office/drawing/2014/main" id="{9F106361-1D44-5C4E-B38C-A8B46CC9D763}"/>
              </a:ext>
            </a:extLst>
          </p:cNvPr>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rot="18897634">
            <a:off x="3181360" y="1638730"/>
            <a:ext cx="2748507" cy="2748507"/>
          </a:xfrm>
          <a:prstGeom prst="rect">
            <a:avLst/>
          </a:prstGeom>
          <a:noFill/>
          <a:extLst>
            <a:ext uri="{909E8E84-426E-40DD-AFC4-6F175D3DCCD1}">
              <a14:hiddenFill xmlns:a14="http://schemas.microsoft.com/office/drawing/2010/main">
                <a:solidFill>
                  <a:srgbClr val="FFFFFF"/>
                </a:solidFill>
              </a14:hiddenFill>
            </a:ext>
          </a:extLst>
        </p:spPr>
      </p:pic>
      <p:sp>
        <p:nvSpPr>
          <p:cNvPr id="17" name="円/楕円 16">
            <a:extLst>
              <a:ext uri="{FF2B5EF4-FFF2-40B4-BE49-F238E27FC236}">
                <a16:creationId xmlns:a16="http://schemas.microsoft.com/office/drawing/2014/main" id="{BBC239B4-B068-BD41-ACD2-F88A56A15B41}"/>
              </a:ext>
            </a:extLst>
          </p:cNvPr>
          <p:cNvSpPr/>
          <p:nvPr/>
        </p:nvSpPr>
        <p:spPr>
          <a:xfrm>
            <a:off x="3579269" y="1938063"/>
            <a:ext cx="327547" cy="32754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円/楕円 17">
            <a:extLst>
              <a:ext uri="{FF2B5EF4-FFF2-40B4-BE49-F238E27FC236}">
                <a16:creationId xmlns:a16="http://schemas.microsoft.com/office/drawing/2014/main" id="{5435360F-AB73-724C-A5FA-F044B57928C1}"/>
              </a:ext>
            </a:extLst>
          </p:cNvPr>
          <p:cNvSpPr/>
          <p:nvPr/>
        </p:nvSpPr>
        <p:spPr>
          <a:xfrm>
            <a:off x="5210456" y="3781755"/>
            <a:ext cx="327547" cy="32754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円/楕円 18">
            <a:extLst>
              <a:ext uri="{FF2B5EF4-FFF2-40B4-BE49-F238E27FC236}">
                <a16:creationId xmlns:a16="http://schemas.microsoft.com/office/drawing/2014/main" id="{3CEF606F-42A6-994C-BE82-72785F1C531F}"/>
              </a:ext>
            </a:extLst>
          </p:cNvPr>
          <p:cNvSpPr/>
          <p:nvPr/>
        </p:nvSpPr>
        <p:spPr>
          <a:xfrm>
            <a:off x="3573430" y="3781755"/>
            <a:ext cx="327547" cy="327546"/>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楕円 19">
            <a:extLst>
              <a:ext uri="{FF2B5EF4-FFF2-40B4-BE49-F238E27FC236}">
                <a16:creationId xmlns:a16="http://schemas.microsoft.com/office/drawing/2014/main" id="{98B54713-6CD2-B542-BF8F-F40D73DA7A32}"/>
              </a:ext>
            </a:extLst>
          </p:cNvPr>
          <p:cNvSpPr/>
          <p:nvPr/>
        </p:nvSpPr>
        <p:spPr>
          <a:xfrm>
            <a:off x="5210457" y="1938063"/>
            <a:ext cx="327547" cy="32754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4" name="Picture 2">
            <a:extLst>
              <a:ext uri="{FF2B5EF4-FFF2-40B4-BE49-F238E27FC236}">
                <a16:creationId xmlns:a16="http://schemas.microsoft.com/office/drawing/2014/main" id="{EF34D052-E291-C043-82B4-F43B223109A2}"/>
              </a:ext>
            </a:extLst>
          </p:cNvPr>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rot="18897634">
            <a:off x="5946264" y="1638730"/>
            <a:ext cx="2748507" cy="2748507"/>
          </a:xfrm>
          <a:prstGeom prst="rect">
            <a:avLst/>
          </a:prstGeom>
          <a:noFill/>
          <a:extLst>
            <a:ext uri="{909E8E84-426E-40DD-AFC4-6F175D3DCCD1}">
              <a14:hiddenFill xmlns:a14="http://schemas.microsoft.com/office/drawing/2010/main">
                <a:solidFill>
                  <a:srgbClr val="FFFFFF"/>
                </a:solidFill>
              </a14:hiddenFill>
            </a:ext>
          </a:extLst>
        </p:spPr>
      </p:pic>
      <p:sp>
        <p:nvSpPr>
          <p:cNvPr id="26" name="円/楕円 25">
            <a:extLst>
              <a:ext uri="{FF2B5EF4-FFF2-40B4-BE49-F238E27FC236}">
                <a16:creationId xmlns:a16="http://schemas.microsoft.com/office/drawing/2014/main" id="{C300085C-BC44-0A48-9747-524C1FFB4B59}"/>
              </a:ext>
            </a:extLst>
          </p:cNvPr>
          <p:cNvSpPr/>
          <p:nvPr/>
        </p:nvSpPr>
        <p:spPr>
          <a:xfrm>
            <a:off x="6344173" y="1938063"/>
            <a:ext cx="327547" cy="32754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円/楕円 26">
            <a:extLst>
              <a:ext uri="{FF2B5EF4-FFF2-40B4-BE49-F238E27FC236}">
                <a16:creationId xmlns:a16="http://schemas.microsoft.com/office/drawing/2014/main" id="{F4847D16-8582-684E-A578-D2C90EA87ABD}"/>
              </a:ext>
            </a:extLst>
          </p:cNvPr>
          <p:cNvSpPr/>
          <p:nvPr/>
        </p:nvSpPr>
        <p:spPr>
          <a:xfrm>
            <a:off x="7975360" y="3781755"/>
            <a:ext cx="327547" cy="32754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1A9DCDC4-1549-1646-9DDE-6642A8C481B8}"/>
              </a:ext>
            </a:extLst>
          </p:cNvPr>
          <p:cNvSpPr/>
          <p:nvPr/>
        </p:nvSpPr>
        <p:spPr>
          <a:xfrm>
            <a:off x="6338334" y="3781755"/>
            <a:ext cx="327547" cy="327546"/>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a:extLst>
              <a:ext uri="{FF2B5EF4-FFF2-40B4-BE49-F238E27FC236}">
                <a16:creationId xmlns:a16="http://schemas.microsoft.com/office/drawing/2014/main" id="{B86047D9-533A-364A-A5FA-C2E2816A7E69}"/>
              </a:ext>
            </a:extLst>
          </p:cNvPr>
          <p:cNvSpPr/>
          <p:nvPr/>
        </p:nvSpPr>
        <p:spPr>
          <a:xfrm>
            <a:off x="7975361" y="1938063"/>
            <a:ext cx="327547" cy="32754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1" name="図 100">
            <a:extLst>
              <a:ext uri="{FF2B5EF4-FFF2-40B4-BE49-F238E27FC236}">
                <a16:creationId xmlns:a16="http://schemas.microsoft.com/office/drawing/2014/main" id="{C47670F9-D09E-AA4D-A1D6-7EAB7FDD8D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856001" y="852675"/>
            <a:ext cx="674276" cy="619319"/>
          </a:xfrm>
          <a:prstGeom prst="rect">
            <a:avLst/>
          </a:prstGeom>
          <a:effectLst>
            <a:outerShdw blurRad="50800" dist="38100" dir="2700000" algn="tl" rotWithShape="0">
              <a:prstClr val="black">
                <a:alpha val="40000"/>
              </a:prstClr>
            </a:outerShdw>
          </a:effectLst>
        </p:spPr>
      </p:pic>
      <p:sp>
        <p:nvSpPr>
          <p:cNvPr id="103" name="テキスト ボックス 102">
            <a:extLst>
              <a:ext uri="{FF2B5EF4-FFF2-40B4-BE49-F238E27FC236}">
                <a16:creationId xmlns:a16="http://schemas.microsoft.com/office/drawing/2014/main" id="{1A566356-6228-DA41-8106-2DF6CE7DE310}"/>
              </a:ext>
            </a:extLst>
          </p:cNvPr>
          <p:cNvSpPr txBox="1"/>
          <p:nvPr/>
        </p:nvSpPr>
        <p:spPr>
          <a:xfrm>
            <a:off x="469990" y="899442"/>
            <a:ext cx="7305695" cy="584775"/>
          </a:xfrm>
          <a:prstGeom prst="rect">
            <a:avLst/>
          </a:prstGeom>
          <a:noFill/>
        </p:spPr>
        <p:txBody>
          <a:bodyPr wrap="square" rtlCol="0">
            <a:spAutoFit/>
          </a:bodyPr>
          <a:lstStyle/>
          <a:p>
            <a:r>
              <a:rPr lang="ja-JP" altLang="en-US" sz="1600">
                <a:solidFill>
                  <a:schemeClr val="accent3">
                    <a:lumMod val="75000"/>
                  </a:schemeClr>
                </a:solidFill>
                <a:latin typeface="Meiryo" panose="020B0604030504040204" pitchFamily="34" charset="-128"/>
                <a:ea typeface="Meiryo" panose="020B0604030504040204" pitchFamily="34" charset="-128"/>
              </a:rPr>
              <a:t>将来を予測し緻密な計画を立て、</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a:p>
            <a:r>
              <a:rPr lang="ja-JP" altLang="en-US" sz="1600">
                <a:solidFill>
                  <a:schemeClr val="accent3">
                    <a:lumMod val="75000"/>
                  </a:schemeClr>
                </a:solidFill>
                <a:latin typeface="Meiryo" panose="020B0604030504040204" pitchFamily="34" charset="-128"/>
                <a:ea typeface="Meiryo" panose="020B0604030504040204" pitchFamily="34" charset="-128"/>
              </a:rPr>
              <a:t>必要性が高いと考えられるニーズに基づき仕様に固め、その通りに開発する</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p:txBody>
      </p:sp>
      <p:grpSp>
        <p:nvGrpSpPr>
          <p:cNvPr id="4" name="グループ化 3">
            <a:extLst>
              <a:ext uri="{FF2B5EF4-FFF2-40B4-BE49-F238E27FC236}">
                <a16:creationId xmlns:a16="http://schemas.microsoft.com/office/drawing/2014/main" id="{A50025C2-07B4-2094-8734-E0F58FCC892E}"/>
              </a:ext>
            </a:extLst>
          </p:cNvPr>
          <p:cNvGrpSpPr/>
          <p:nvPr/>
        </p:nvGrpSpPr>
        <p:grpSpPr>
          <a:xfrm>
            <a:off x="477945" y="4507920"/>
            <a:ext cx="8169245" cy="2056879"/>
            <a:chOff x="477945" y="4507920"/>
            <a:chExt cx="8169245" cy="2056879"/>
          </a:xfrm>
        </p:grpSpPr>
        <p:pic>
          <p:nvPicPr>
            <p:cNvPr id="33" name="Picture 2">
              <a:extLst>
                <a:ext uri="{FF2B5EF4-FFF2-40B4-BE49-F238E27FC236}">
                  <a16:creationId xmlns:a16="http://schemas.microsoft.com/office/drawing/2014/main" id="{5387C2B2-2711-B643-88C1-7F352AA14E8B}"/>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499147" y="5251713"/>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36" name="円/楕円 35">
              <a:extLst>
                <a:ext uri="{FF2B5EF4-FFF2-40B4-BE49-F238E27FC236}">
                  <a16:creationId xmlns:a16="http://schemas.microsoft.com/office/drawing/2014/main" id="{0E80A394-A5D6-8949-86C3-A8433D7CFB57}"/>
                </a:ext>
              </a:extLst>
            </p:cNvPr>
            <p:cNvSpPr/>
            <p:nvPr/>
          </p:nvSpPr>
          <p:spPr>
            <a:xfrm flipV="1">
              <a:off x="567213" y="5277591"/>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楕円 36">
              <a:extLst>
                <a:ext uri="{FF2B5EF4-FFF2-40B4-BE49-F238E27FC236}">
                  <a16:creationId xmlns:a16="http://schemas.microsoft.com/office/drawing/2014/main" id="{A62D3308-8C9A-E243-A8EA-AEAA4B869526}"/>
                </a:ext>
              </a:extLst>
            </p:cNvPr>
            <p:cNvSpPr/>
            <p:nvPr/>
          </p:nvSpPr>
          <p:spPr>
            <a:xfrm flipV="1">
              <a:off x="931511" y="5727270"/>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円/楕円 37">
              <a:extLst>
                <a:ext uri="{FF2B5EF4-FFF2-40B4-BE49-F238E27FC236}">
                  <a16:creationId xmlns:a16="http://schemas.microsoft.com/office/drawing/2014/main" id="{7E0F1B08-F5B1-E742-B718-30A95511DF48}"/>
                </a:ext>
              </a:extLst>
            </p:cNvPr>
            <p:cNvSpPr/>
            <p:nvPr/>
          </p:nvSpPr>
          <p:spPr>
            <a:xfrm flipV="1">
              <a:off x="567213" y="5727270"/>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円/楕円 38">
              <a:extLst>
                <a:ext uri="{FF2B5EF4-FFF2-40B4-BE49-F238E27FC236}">
                  <a16:creationId xmlns:a16="http://schemas.microsoft.com/office/drawing/2014/main" id="{51303353-507B-8C4D-BD05-D35F47C9CB4E}"/>
                </a:ext>
              </a:extLst>
            </p:cNvPr>
            <p:cNvSpPr/>
            <p:nvPr/>
          </p:nvSpPr>
          <p:spPr>
            <a:xfrm flipV="1">
              <a:off x="931511" y="5277590"/>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0" name="Picture 2">
              <a:extLst>
                <a:ext uri="{FF2B5EF4-FFF2-40B4-BE49-F238E27FC236}">
                  <a16:creationId xmlns:a16="http://schemas.microsoft.com/office/drawing/2014/main" id="{C3B913B4-1668-614F-BA69-E6E2EA0DED8F}"/>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1125151" y="5251713"/>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41" name="円/楕円 40">
              <a:extLst>
                <a:ext uri="{FF2B5EF4-FFF2-40B4-BE49-F238E27FC236}">
                  <a16:creationId xmlns:a16="http://schemas.microsoft.com/office/drawing/2014/main" id="{FF530AC2-BA7F-774B-AB7B-56113BAEC391}"/>
                </a:ext>
              </a:extLst>
            </p:cNvPr>
            <p:cNvSpPr/>
            <p:nvPr/>
          </p:nvSpPr>
          <p:spPr>
            <a:xfrm flipV="1">
              <a:off x="1193217" y="5277591"/>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円/楕円 41">
              <a:extLst>
                <a:ext uri="{FF2B5EF4-FFF2-40B4-BE49-F238E27FC236}">
                  <a16:creationId xmlns:a16="http://schemas.microsoft.com/office/drawing/2014/main" id="{591A508C-842D-F943-83C9-A2E730C35F54}"/>
                </a:ext>
              </a:extLst>
            </p:cNvPr>
            <p:cNvSpPr/>
            <p:nvPr/>
          </p:nvSpPr>
          <p:spPr>
            <a:xfrm flipV="1">
              <a:off x="1557515" y="5727270"/>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円/楕円 42">
              <a:extLst>
                <a:ext uri="{FF2B5EF4-FFF2-40B4-BE49-F238E27FC236}">
                  <a16:creationId xmlns:a16="http://schemas.microsoft.com/office/drawing/2014/main" id="{6AF7C346-8B7B-5B48-ADF3-D4FF370393DD}"/>
                </a:ext>
              </a:extLst>
            </p:cNvPr>
            <p:cNvSpPr/>
            <p:nvPr/>
          </p:nvSpPr>
          <p:spPr>
            <a:xfrm flipV="1">
              <a:off x="1193217" y="5727270"/>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a:extLst>
                <a:ext uri="{FF2B5EF4-FFF2-40B4-BE49-F238E27FC236}">
                  <a16:creationId xmlns:a16="http://schemas.microsoft.com/office/drawing/2014/main" id="{062E2C78-3B35-5F4B-9115-6F28B00FFF9A}"/>
                </a:ext>
              </a:extLst>
            </p:cNvPr>
            <p:cNvSpPr/>
            <p:nvPr/>
          </p:nvSpPr>
          <p:spPr>
            <a:xfrm flipV="1">
              <a:off x="1557515" y="5277590"/>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5" name="Picture 2">
              <a:extLst>
                <a:ext uri="{FF2B5EF4-FFF2-40B4-BE49-F238E27FC236}">
                  <a16:creationId xmlns:a16="http://schemas.microsoft.com/office/drawing/2014/main" id="{EF824B13-3B40-B446-854D-0EF5D6D97630}"/>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1751362" y="5251712"/>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46" name="円/楕円 45">
              <a:extLst>
                <a:ext uri="{FF2B5EF4-FFF2-40B4-BE49-F238E27FC236}">
                  <a16:creationId xmlns:a16="http://schemas.microsoft.com/office/drawing/2014/main" id="{748F957B-E774-4647-A38C-320928B409D9}"/>
                </a:ext>
              </a:extLst>
            </p:cNvPr>
            <p:cNvSpPr/>
            <p:nvPr/>
          </p:nvSpPr>
          <p:spPr>
            <a:xfrm flipV="1">
              <a:off x="1819428" y="5277590"/>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円/楕円 46">
              <a:extLst>
                <a:ext uri="{FF2B5EF4-FFF2-40B4-BE49-F238E27FC236}">
                  <a16:creationId xmlns:a16="http://schemas.microsoft.com/office/drawing/2014/main" id="{A8622BAB-05AC-B144-A7E1-14DFA47CC3F7}"/>
                </a:ext>
              </a:extLst>
            </p:cNvPr>
            <p:cNvSpPr/>
            <p:nvPr/>
          </p:nvSpPr>
          <p:spPr>
            <a:xfrm flipV="1">
              <a:off x="2183726" y="5727269"/>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楕円 47">
              <a:extLst>
                <a:ext uri="{FF2B5EF4-FFF2-40B4-BE49-F238E27FC236}">
                  <a16:creationId xmlns:a16="http://schemas.microsoft.com/office/drawing/2014/main" id="{31168A62-64A7-844D-B4BF-454926FB1159}"/>
                </a:ext>
              </a:extLst>
            </p:cNvPr>
            <p:cNvSpPr/>
            <p:nvPr/>
          </p:nvSpPr>
          <p:spPr>
            <a:xfrm flipV="1">
              <a:off x="1819428" y="5727269"/>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a:extLst>
                <a:ext uri="{FF2B5EF4-FFF2-40B4-BE49-F238E27FC236}">
                  <a16:creationId xmlns:a16="http://schemas.microsoft.com/office/drawing/2014/main" id="{1B8C7AD7-D32D-F249-9497-C43A45756EC9}"/>
                </a:ext>
              </a:extLst>
            </p:cNvPr>
            <p:cNvSpPr/>
            <p:nvPr/>
          </p:nvSpPr>
          <p:spPr>
            <a:xfrm flipV="1">
              <a:off x="2183726" y="5277589"/>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0" name="Picture 2">
              <a:extLst>
                <a:ext uri="{FF2B5EF4-FFF2-40B4-BE49-F238E27FC236}">
                  <a16:creationId xmlns:a16="http://schemas.microsoft.com/office/drawing/2014/main" id="{7DFB3F6A-D9EE-254B-BB5E-5FE29D51C423}"/>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2377366" y="5251712"/>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51" name="円/楕円 50">
              <a:extLst>
                <a:ext uri="{FF2B5EF4-FFF2-40B4-BE49-F238E27FC236}">
                  <a16:creationId xmlns:a16="http://schemas.microsoft.com/office/drawing/2014/main" id="{64E3281E-B6B9-CA49-B5AF-7E19447181E0}"/>
                </a:ext>
              </a:extLst>
            </p:cNvPr>
            <p:cNvSpPr/>
            <p:nvPr/>
          </p:nvSpPr>
          <p:spPr>
            <a:xfrm flipV="1">
              <a:off x="2445432" y="5277590"/>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a:extLst>
                <a:ext uri="{FF2B5EF4-FFF2-40B4-BE49-F238E27FC236}">
                  <a16:creationId xmlns:a16="http://schemas.microsoft.com/office/drawing/2014/main" id="{B0222646-DE71-FD4E-895F-455D5C4AA830}"/>
                </a:ext>
              </a:extLst>
            </p:cNvPr>
            <p:cNvSpPr/>
            <p:nvPr/>
          </p:nvSpPr>
          <p:spPr>
            <a:xfrm flipV="1">
              <a:off x="2809730" y="5727269"/>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楕円 52">
              <a:extLst>
                <a:ext uri="{FF2B5EF4-FFF2-40B4-BE49-F238E27FC236}">
                  <a16:creationId xmlns:a16="http://schemas.microsoft.com/office/drawing/2014/main" id="{EBE6B276-207E-E745-B971-A7159F2F4138}"/>
                </a:ext>
              </a:extLst>
            </p:cNvPr>
            <p:cNvSpPr/>
            <p:nvPr/>
          </p:nvSpPr>
          <p:spPr>
            <a:xfrm flipV="1">
              <a:off x="2445432" y="5727269"/>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a:extLst>
                <a:ext uri="{FF2B5EF4-FFF2-40B4-BE49-F238E27FC236}">
                  <a16:creationId xmlns:a16="http://schemas.microsoft.com/office/drawing/2014/main" id="{D8617097-0A8D-5C46-80E1-D22512B629BA}"/>
                </a:ext>
              </a:extLst>
            </p:cNvPr>
            <p:cNvSpPr/>
            <p:nvPr/>
          </p:nvSpPr>
          <p:spPr>
            <a:xfrm flipV="1">
              <a:off x="2809730" y="5277589"/>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5" name="Picture 2">
              <a:extLst>
                <a:ext uri="{FF2B5EF4-FFF2-40B4-BE49-F238E27FC236}">
                  <a16:creationId xmlns:a16="http://schemas.microsoft.com/office/drawing/2014/main" id="{E7909B29-E166-554C-A31B-4B302E498B4C}"/>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3003577" y="5245436"/>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56" name="円/楕円 55">
              <a:extLst>
                <a:ext uri="{FF2B5EF4-FFF2-40B4-BE49-F238E27FC236}">
                  <a16:creationId xmlns:a16="http://schemas.microsoft.com/office/drawing/2014/main" id="{F7A60962-B605-994B-BB91-DC8DC3DF84C3}"/>
                </a:ext>
              </a:extLst>
            </p:cNvPr>
            <p:cNvSpPr/>
            <p:nvPr/>
          </p:nvSpPr>
          <p:spPr>
            <a:xfrm flipV="1">
              <a:off x="3071643" y="5271314"/>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円/楕円 56">
              <a:extLst>
                <a:ext uri="{FF2B5EF4-FFF2-40B4-BE49-F238E27FC236}">
                  <a16:creationId xmlns:a16="http://schemas.microsoft.com/office/drawing/2014/main" id="{C2382FD0-20E5-864A-A48C-D7DB225F675B}"/>
                </a:ext>
              </a:extLst>
            </p:cNvPr>
            <p:cNvSpPr/>
            <p:nvPr/>
          </p:nvSpPr>
          <p:spPr>
            <a:xfrm flipV="1">
              <a:off x="3435941" y="5720993"/>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a:extLst>
                <a:ext uri="{FF2B5EF4-FFF2-40B4-BE49-F238E27FC236}">
                  <a16:creationId xmlns:a16="http://schemas.microsoft.com/office/drawing/2014/main" id="{78F9403E-3DA8-1C43-919D-77F9F001860C}"/>
                </a:ext>
              </a:extLst>
            </p:cNvPr>
            <p:cNvSpPr/>
            <p:nvPr/>
          </p:nvSpPr>
          <p:spPr>
            <a:xfrm flipV="1">
              <a:off x="3071643" y="5720993"/>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円/楕円 58">
              <a:extLst>
                <a:ext uri="{FF2B5EF4-FFF2-40B4-BE49-F238E27FC236}">
                  <a16:creationId xmlns:a16="http://schemas.microsoft.com/office/drawing/2014/main" id="{9918F2C8-935F-AA44-90C2-147EF6CC48E0}"/>
                </a:ext>
              </a:extLst>
            </p:cNvPr>
            <p:cNvSpPr/>
            <p:nvPr/>
          </p:nvSpPr>
          <p:spPr>
            <a:xfrm flipV="1">
              <a:off x="3435941" y="5271313"/>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0" name="Picture 2">
              <a:extLst>
                <a:ext uri="{FF2B5EF4-FFF2-40B4-BE49-F238E27FC236}">
                  <a16:creationId xmlns:a16="http://schemas.microsoft.com/office/drawing/2014/main" id="{FAFBAEB3-AD41-4546-AC06-D8729FCFB6F0}"/>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3629581" y="5245436"/>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61" name="円/楕円 60">
              <a:extLst>
                <a:ext uri="{FF2B5EF4-FFF2-40B4-BE49-F238E27FC236}">
                  <a16:creationId xmlns:a16="http://schemas.microsoft.com/office/drawing/2014/main" id="{ED1F2985-FC77-A14B-BADD-742B0DE5E598}"/>
                </a:ext>
              </a:extLst>
            </p:cNvPr>
            <p:cNvSpPr/>
            <p:nvPr/>
          </p:nvSpPr>
          <p:spPr>
            <a:xfrm flipV="1">
              <a:off x="3697647" y="5271314"/>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a:extLst>
                <a:ext uri="{FF2B5EF4-FFF2-40B4-BE49-F238E27FC236}">
                  <a16:creationId xmlns:a16="http://schemas.microsoft.com/office/drawing/2014/main" id="{D132364C-8AE5-A145-A3F2-CCB6EC25FA47}"/>
                </a:ext>
              </a:extLst>
            </p:cNvPr>
            <p:cNvSpPr/>
            <p:nvPr/>
          </p:nvSpPr>
          <p:spPr>
            <a:xfrm flipV="1">
              <a:off x="4061945" y="5720993"/>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円/楕円 62">
              <a:extLst>
                <a:ext uri="{FF2B5EF4-FFF2-40B4-BE49-F238E27FC236}">
                  <a16:creationId xmlns:a16="http://schemas.microsoft.com/office/drawing/2014/main" id="{ADB467E5-7D6D-0745-9BF1-C0E791816308}"/>
                </a:ext>
              </a:extLst>
            </p:cNvPr>
            <p:cNvSpPr/>
            <p:nvPr/>
          </p:nvSpPr>
          <p:spPr>
            <a:xfrm flipV="1">
              <a:off x="3697647" y="5720993"/>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a:extLst>
                <a:ext uri="{FF2B5EF4-FFF2-40B4-BE49-F238E27FC236}">
                  <a16:creationId xmlns:a16="http://schemas.microsoft.com/office/drawing/2014/main" id="{6E29C778-FA65-C949-B95D-F0D860D8A178}"/>
                </a:ext>
              </a:extLst>
            </p:cNvPr>
            <p:cNvSpPr/>
            <p:nvPr/>
          </p:nvSpPr>
          <p:spPr>
            <a:xfrm flipV="1">
              <a:off x="4061945" y="5271313"/>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5" name="Picture 2">
              <a:extLst>
                <a:ext uri="{FF2B5EF4-FFF2-40B4-BE49-F238E27FC236}">
                  <a16:creationId xmlns:a16="http://schemas.microsoft.com/office/drawing/2014/main" id="{C7E1CBDA-1113-E045-B4AC-96419C1A596F}"/>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4255792" y="52454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66" name="円/楕円 65">
              <a:extLst>
                <a:ext uri="{FF2B5EF4-FFF2-40B4-BE49-F238E27FC236}">
                  <a16:creationId xmlns:a16="http://schemas.microsoft.com/office/drawing/2014/main" id="{476F64E6-A999-BE4D-93F2-87529A180ECD}"/>
                </a:ext>
              </a:extLst>
            </p:cNvPr>
            <p:cNvSpPr/>
            <p:nvPr/>
          </p:nvSpPr>
          <p:spPr>
            <a:xfrm flipV="1">
              <a:off x="4323858" y="52713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円/楕円 66">
              <a:extLst>
                <a:ext uri="{FF2B5EF4-FFF2-40B4-BE49-F238E27FC236}">
                  <a16:creationId xmlns:a16="http://schemas.microsoft.com/office/drawing/2014/main" id="{9A745D12-ADD3-744A-9F13-4C751CABF04D}"/>
                </a:ext>
              </a:extLst>
            </p:cNvPr>
            <p:cNvSpPr/>
            <p:nvPr/>
          </p:nvSpPr>
          <p:spPr>
            <a:xfrm flipV="1">
              <a:off x="4688156" y="57209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a:extLst>
                <a:ext uri="{FF2B5EF4-FFF2-40B4-BE49-F238E27FC236}">
                  <a16:creationId xmlns:a16="http://schemas.microsoft.com/office/drawing/2014/main" id="{0BE45E90-1784-B642-80B1-C9C6764F1C95}"/>
                </a:ext>
              </a:extLst>
            </p:cNvPr>
            <p:cNvSpPr/>
            <p:nvPr/>
          </p:nvSpPr>
          <p:spPr>
            <a:xfrm flipV="1">
              <a:off x="4323858" y="57209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円/楕円 68">
              <a:extLst>
                <a:ext uri="{FF2B5EF4-FFF2-40B4-BE49-F238E27FC236}">
                  <a16:creationId xmlns:a16="http://schemas.microsoft.com/office/drawing/2014/main" id="{0785B240-DDBF-5A4D-8345-13C15F8EE5B1}"/>
                </a:ext>
              </a:extLst>
            </p:cNvPr>
            <p:cNvSpPr/>
            <p:nvPr/>
          </p:nvSpPr>
          <p:spPr>
            <a:xfrm flipV="1">
              <a:off x="4688156" y="52713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0" name="Picture 2">
              <a:extLst>
                <a:ext uri="{FF2B5EF4-FFF2-40B4-BE49-F238E27FC236}">
                  <a16:creationId xmlns:a16="http://schemas.microsoft.com/office/drawing/2014/main" id="{E40F616A-137E-3542-A840-2FB15A2BBF9E}"/>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4881796" y="52454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71" name="円/楕円 70">
              <a:extLst>
                <a:ext uri="{FF2B5EF4-FFF2-40B4-BE49-F238E27FC236}">
                  <a16:creationId xmlns:a16="http://schemas.microsoft.com/office/drawing/2014/main" id="{75B974C1-E1D0-1345-82FC-9097D78E286C}"/>
                </a:ext>
              </a:extLst>
            </p:cNvPr>
            <p:cNvSpPr/>
            <p:nvPr/>
          </p:nvSpPr>
          <p:spPr>
            <a:xfrm flipV="1">
              <a:off x="4949862" y="52713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a:extLst>
                <a:ext uri="{FF2B5EF4-FFF2-40B4-BE49-F238E27FC236}">
                  <a16:creationId xmlns:a16="http://schemas.microsoft.com/office/drawing/2014/main" id="{166D6573-7D48-AC41-8E87-4DB73E47707C}"/>
                </a:ext>
              </a:extLst>
            </p:cNvPr>
            <p:cNvSpPr/>
            <p:nvPr/>
          </p:nvSpPr>
          <p:spPr>
            <a:xfrm flipV="1">
              <a:off x="5314160" y="57209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円/楕円 72">
              <a:extLst>
                <a:ext uri="{FF2B5EF4-FFF2-40B4-BE49-F238E27FC236}">
                  <a16:creationId xmlns:a16="http://schemas.microsoft.com/office/drawing/2014/main" id="{D2725A88-D006-D845-A08B-94E65C9CE57C}"/>
                </a:ext>
              </a:extLst>
            </p:cNvPr>
            <p:cNvSpPr/>
            <p:nvPr/>
          </p:nvSpPr>
          <p:spPr>
            <a:xfrm flipV="1">
              <a:off x="4949862" y="57209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a:extLst>
                <a:ext uri="{FF2B5EF4-FFF2-40B4-BE49-F238E27FC236}">
                  <a16:creationId xmlns:a16="http://schemas.microsoft.com/office/drawing/2014/main" id="{30E9F1EF-64E9-344F-825B-140B5E24FAAD}"/>
                </a:ext>
              </a:extLst>
            </p:cNvPr>
            <p:cNvSpPr/>
            <p:nvPr/>
          </p:nvSpPr>
          <p:spPr>
            <a:xfrm flipV="1">
              <a:off x="5314160" y="52713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5" name="Picture 2">
              <a:extLst>
                <a:ext uri="{FF2B5EF4-FFF2-40B4-BE49-F238E27FC236}">
                  <a16:creationId xmlns:a16="http://schemas.microsoft.com/office/drawing/2014/main" id="{0AABA753-F2CB-7A4F-954B-78F2A6F03FDA}"/>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5508007"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76" name="円/楕円 75">
              <a:extLst>
                <a:ext uri="{FF2B5EF4-FFF2-40B4-BE49-F238E27FC236}">
                  <a16:creationId xmlns:a16="http://schemas.microsoft.com/office/drawing/2014/main" id="{1114EFE6-1BD8-7E44-A32E-F3DCDA1E6508}"/>
                </a:ext>
              </a:extLst>
            </p:cNvPr>
            <p:cNvSpPr/>
            <p:nvPr/>
          </p:nvSpPr>
          <p:spPr>
            <a:xfrm flipV="1">
              <a:off x="5576073"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円/楕円 76">
              <a:extLst>
                <a:ext uri="{FF2B5EF4-FFF2-40B4-BE49-F238E27FC236}">
                  <a16:creationId xmlns:a16="http://schemas.microsoft.com/office/drawing/2014/main" id="{0D1F8C87-8F11-394A-B56E-DC6111C8B756}"/>
                </a:ext>
              </a:extLst>
            </p:cNvPr>
            <p:cNvSpPr/>
            <p:nvPr/>
          </p:nvSpPr>
          <p:spPr>
            <a:xfrm flipV="1">
              <a:off x="5940371"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a:extLst>
                <a:ext uri="{FF2B5EF4-FFF2-40B4-BE49-F238E27FC236}">
                  <a16:creationId xmlns:a16="http://schemas.microsoft.com/office/drawing/2014/main" id="{1BAADB78-2263-964A-9C15-DA13E72B0195}"/>
                </a:ext>
              </a:extLst>
            </p:cNvPr>
            <p:cNvSpPr/>
            <p:nvPr/>
          </p:nvSpPr>
          <p:spPr>
            <a:xfrm flipV="1">
              <a:off x="5576073"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円/楕円 78">
              <a:extLst>
                <a:ext uri="{FF2B5EF4-FFF2-40B4-BE49-F238E27FC236}">
                  <a16:creationId xmlns:a16="http://schemas.microsoft.com/office/drawing/2014/main" id="{1048CB13-DA94-1B4A-ABCC-C8CAA2BF99E9}"/>
                </a:ext>
              </a:extLst>
            </p:cNvPr>
            <p:cNvSpPr/>
            <p:nvPr/>
          </p:nvSpPr>
          <p:spPr>
            <a:xfrm flipV="1">
              <a:off x="5940371"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0" name="Picture 2">
              <a:extLst>
                <a:ext uri="{FF2B5EF4-FFF2-40B4-BE49-F238E27FC236}">
                  <a16:creationId xmlns:a16="http://schemas.microsoft.com/office/drawing/2014/main" id="{70F68FDF-3A43-0444-94FF-E7BE35B48FAB}"/>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6134011"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81" name="円/楕円 80">
              <a:extLst>
                <a:ext uri="{FF2B5EF4-FFF2-40B4-BE49-F238E27FC236}">
                  <a16:creationId xmlns:a16="http://schemas.microsoft.com/office/drawing/2014/main" id="{B009235B-330C-0041-88F8-34CF042377A2}"/>
                </a:ext>
              </a:extLst>
            </p:cNvPr>
            <p:cNvSpPr/>
            <p:nvPr/>
          </p:nvSpPr>
          <p:spPr>
            <a:xfrm flipV="1">
              <a:off x="6202077"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a:extLst>
                <a:ext uri="{FF2B5EF4-FFF2-40B4-BE49-F238E27FC236}">
                  <a16:creationId xmlns:a16="http://schemas.microsoft.com/office/drawing/2014/main" id="{91C3F7D2-F0FA-1B47-A2C7-E62C0B53A299}"/>
                </a:ext>
              </a:extLst>
            </p:cNvPr>
            <p:cNvSpPr/>
            <p:nvPr/>
          </p:nvSpPr>
          <p:spPr>
            <a:xfrm flipV="1">
              <a:off x="6566375"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円/楕円 82">
              <a:extLst>
                <a:ext uri="{FF2B5EF4-FFF2-40B4-BE49-F238E27FC236}">
                  <a16:creationId xmlns:a16="http://schemas.microsoft.com/office/drawing/2014/main" id="{4348884A-0303-8B47-96AF-C51D38929BB0}"/>
                </a:ext>
              </a:extLst>
            </p:cNvPr>
            <p:cNvSpPr/>
            <p:nvPr/>
          </p:nvSpPr>
          <p:spPr>
            <a:xfrm flipV="1">
              <a:off x="6202077"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円/楕円 83">
              <a:extLst>
                <a:ext uri="{FF2B5EF4-FFF2-40B4-BE49-F238E27FC236}">
                  <a16:creationId xmlns:a16="http://schemas.microsoft.com/office/drawing/2014/main" id="{843F71F3-CE85-7749-A8A1-66926DECBA27}"/>
                </a:ext>
              </a:extLst>
            </p:cNvPr>
            <p:cNvSpPr/>
            <p:nvPr/>
          </p:nvSpPr>
          <p:spPr>
            <a:xfrm flipV="1">
              <a:off x="6566375"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5" name="Picture 2">
              <a:extLst>
                <a:ext uri="{FF2B5EF4-FFF2-40B4-BE49-F238E27FC236}">
                  <a16:creationId xmlns:a16="http://schemas.microsoft.com/office/drawing/2014/main" id="{B11FCCC0-9FAB-8941-839F-2217A93615D7}"/>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6760222" y="521663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86" name="円/楕円 85">
              <a:extLst>
                <a:ext uri="{FF2B5EF4-FFF2-40B4-BE49-F238E27FC236}">
                  <a16:creationId xmlns:a16="http://schemas.microsoft.com/office/drawing/2014/main" id="{ED7F3183-9FE6-4F49-87E0-5AB5BD086D7F}"/>
                </a:ext>
              </a:extLst>
            </p:cNvPr>
            <p:cNvSpPr/>
            <p:nvPr/>
          </p:nvSpPr>
          <p:spPr>
            <a:xfrm flipV="1">
              <a:off x="6828288" y="524251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円/楕円 86">
              <a:extLst>
                <a:ext uri="{FF2B5EF4-FFF2-40B4-BE49-F238E27FC236}">
                  <a16:creationId xmlns:a16="http://schemas.microsoft.com/office/drawing/2014/main" id="{5ABCE54A-0E0A-9243-ACE3-E7A2348931F7}"/>
                </a:ext>
              </a:extLst>
            </p:cNvPr>
            <p:cNvSpPr/>
            <p:nvPr/>
          </p:nvSpPr>
          <p:spPr>
            <a:xfrm flipV="1">
              <a:off x="7192586" y="569219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円/楕円 87">
              <a:extLst>
                <a:ext uri="{FF2B5EF4-FFF2-40B4-BE49-F238E27FC236}">
                  <a16:creationId xmlns:a16="http://schemas.microsoft.com/office/drawing/2014/main" id="{34DFB6C5-967A-1045-9FC8-A3389208DC11}"/>
                </a:ext>
              </a:extLst>
            </p:cNvPr>
            <p:cNvSpPr/>
            <p:nvPr/>
          </p:nvSpPr>
          <p:spPr>
            <a:xfrm flipV="1">
              <a:off x="6828288" y="5692191"/>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円/楕円 88">
              <a:extLst>
                <a:ext uri="{FF2B5EF4-FFF2-40B4-BE49-F238E27FC236}">
                  <a16:creationId xmlns:a16="http://schemas.microsoft.com/office/drawing/2014/main" id="{F6030E31-AFD8-344B-8D0C-27A207C363DB}"/>
                </a:ext>
              </a:extLst>
            </p:cNvPr>
            <p:cNvSpPr/>
            <p:nvPr/>
          </p:nvSpPr>
          <p:spPr>
            <a:xfrm flipV="1">
              <a:off x="7192586" y="524251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0" name="Picture 2">
              <a:extLst>
                <a:ext uri="{FF2B5EF4-FFF2-40B4-BE49-F238E27FC236}">
                  <a16:creationId xmlns:a16="http://schemas.microsoft.com/office/drawing/2014/main" id="{35A220ED-1820-C640-8DCC-1DDD350D9075}"/>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7386226" y="5216634"/>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91" name="円/楕円 90">
              <a:extLst>
                <a:ext uri="{FF2B5EF4-FFF2-40B4-BE49-F238E27FC236}">
                  <a16:creationId xmlns:a16="http://schemas.microsoft.com/office/drawing/2014/main" id="{082BC4A6-9DA2-774E-8251-9E90C98CCAE5}"/>
                </a:ext>
              </a:extLst>
            </p:cNvPr>
            <p:cNvSpPr/>
            <p:nvPr/>
          </p:nvSpPr>
          <p:spPr>
            <a:xfrm flipV="1">
              <a:off x="7454292" y="5242512"/>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円/楕円 91">
              <a:extLst>
                <a:ext uri="{FF2B5EF4-FFF2-40B4-BE49-F238E27FC236}">
                  <a16:creationId xmlns:a16="http://schemas.microsoft.com/office/drawing/2014/main" id="{A6083A0B-F879-3840-A8B9-E8CA07FD814C}"/>
                </a:ext>
              </a:extLst>
            </p:cNvPr>
            <p:cNvSpPr/>
            <p:nvPr/>
          </p:nvSpPr>
          <p:spPr>
            <a:xfrm flipV="1">
              <a:off x="7818590" y="5692191"/>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円/楕円 92">
              <a:extLst>
                <a:ext uri="{FF2B5EF4-FFF2-40B4-BE49-F238E27FC236}">
                  <a16:creationId xmlns:a16="http://schemas.microsoft.com/office/drawing/2014/main" id="{4643BA2E-9344-7A43-83D1-F9A9D65C390D}"/>
                </a:ext>
              </a:extLst>
            </p:cNvPr>
            <p:cNvSpPr/>
            <p:nvPr/>
          </p:nvSpPr>
          <p:spPr>
            <a:xfrm flipV="1">
              <a:off x="7454292" y="5692191"/>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楕円 93">
              <a:extLst>
                <a:ext uri="{FF2B5EF4-FFF2-40B4-BE49-F238E27FC236}">
                  <a16:creationId xmlns:a16="http://schemas.microsoft.com/office/drawing/2014/main" id="{947D5BBA-DF5E-D24D-AD46-62AB1322EBA5}"/>
                </a:ext>
              </a:extLst>
            </p:cNvPr>
            <p:cNvSpPr/>
            <p:nvPr/>
          </p:nvSpPr>
          <p:spPr>
            <a:xfrm flipV="1">
              <a:off x="7818590" y="5242511"/>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5" name="Picture 2">
              <a:extLst>
                <a:ext uri="{FF2B5EF4-FFF2-40B4-BE49-F238E27FC236}">
                  <a16:creationId xmlns:a16="http://schemas.microsoft.com/office/drawing/2014/main" id="{08156058-9646-464E-9C02-E641C69E6A77}"/>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rot="18897634">
              <a:off x="8014777" y="5216635"/>
              <a:ext cx="632413" cy="632413"/>
            </a:xfrm>
            <a:prstGeom prst="rect">
              <a:avLst/>
            </a:prstGeom>
            <a:noFill/>
            <a:extLst>
              <a:ext uri="{909E8E84-426E-40DD-AFC4-6F175D3DCCD1}">
                <a14:hiddenFill xmlns:a14="http://schemas.microsoft.com/office/drawing/2010/main">
                  <a:solidFill>
                    <a:srgbClr val="FFFFFF"/>
                  </a:solidFill>
                </a14:hiddenFill>
              </a:ext>
            </a:extLst>
          </p:spPr>
        </p:pic>
        <p:sp>
          <p:nvSpPr>
            <p:cNvPr id="96" name="円/楕円 95">
              <a:extLst>
                <a:ext uri="{FF2B5EF4-FFF2-40B4-BE49-F238E27FC236}">
                  <a16:creationId xmlns:a16="http://schemas.microsoft.com/office/drawing/2014/main" id="{0B019748-5B91-8E46-AD9E-B18054EE596C}"/>
                </a:ext>
              </a:extLst>
            </p:cNvPr>
            <p:cNvSpPr/>
            <p:nvPr/>
          </p:nvSpPr>
          <p:spPr>
            <a:xfrm flipV="1">
              <a:off x="8082843" y="5242513"/>
              <a:ext cx="106509" cy="106509"/>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円/楕円 96">
              <a:extLst>
                <a:ext uri="{FF2B5EF4-FFF2-40B4-BE49-F238E27FC236}">
                  <a16:creationId xmlns:a16="http://schemas.microsoft.com/office/drawing/2014/main" id="{34035941-971A-2942-8C71-638183069B76}"/>
                </a:ext>
              </a:extLst>
            </p:cNvPr>
            <p:cNvSpPr/>
            <p:nvPr/>
          </p:nvSpPr>
          <p:spPr>
            <a:xfrm flipV="1">
              <a:off x="8447141" y="5692192"/>
              <a:ext cx="106509" cy="10650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円/楕円 97">
              <a:extLst>
                <a:ext uri="{FF2B5EF4-FFF2-40B4-BE49-F238E27FC236}">
                  <a16:creationId xmlns:a16="http://schemas.microsoft.com/office/drawing/2014/main" id="{2B9593AB-0537-EA49-8413-092313467915}"/>
                </a:ext>
              </a:extLst>
            </p:cNvPr>
            <p:cNvSpPr/>
            <p:nvPr/>
          </p:nvSpPr>
          <p:spPr>
            <a:xfrm flipV="1">
              <a:off x="8082843" y="5692192"/>
              <a:ext cx="106509" cy="106509"/>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円/楕円 98">
              <a:extLst>
                <a:ext uri="{FF2B5EF4-FFF2-40B4-BE49-F238E27FC236}">
                  <a16:creationId xmlns:a16="http://schemas.microsoft.com/office/drawing/2014/main" id="{F0FCEBD7-2CC9-BE48-A032-7084411A1C53}"/>
                </a:ext>
              </a:extLst>
            </p:cNvPr>
            <p:cNvSpPr/>
            <p:nvPr/>
          </p:nvSpPr>
          <p:spPr>
            <a:xfrm flipV="1">
              <a:off x="8447141" y="5242512"/>
              <a:ext cx="106509" cy="106509"/>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0" name="図 99">
              <a:extLst>
                <a:ext uri="{FF2B5EF4-FFF2-40B4-BE49-F238E27FC236}">
                  <a16:creationId xmlns:a16="http://schemas.microsoft.com/office/drawing/2014/main" id="{91E9A50F-5553-8449-AD6B-2A03CCD119A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58542" y="5926848"/>
              <a:ext cx="611948" cy="556873"/>
            </a:xfrm>
            <a:prstGeom prst="rect">
              <a:avLst/>
            </a:prstGeom>
            <a:effectLst>
              <a:outerShdw blurRad="50800" dist="38100" dir="2700000" algn="tl" rotWithShape="0">
                <a:prstClr val="black">
                  <a:alpha val="40000"/>
                </a:prstClr>
              </a:outerShdw>
            </a:effectLst>
          </p:spPr>
        </p:pic>
        <p:sp>
          <p:nvSpPr>
            <p:cNvPr id="102" name="テキスト ボックス 101">
              <a:extLst>
                <a:ext uri="{FF2B5EF4-FFF2-40B4-BE49-F238E27FC236}">
                  <a16:creationId xmlns:a16="http://schemas.microsoft.com/office/drawing/2014/main" id="{590AC9CC-0264-364A-96C4-43E4DBC1A235}"/>
                </a:ext>
              </a:extLst>
            </p:cNvPr>
            <p:cNvSpPr txBox="1"/>
            <p:nvPr/>
          </p:nvSpPr>
          <p:spPr>
            <a:xfrm>
              <a:off x="477945" y="5980024"/>
              <a:ext cx="7366119" cy="584775"/>
            </a:xfrm>
            <a:prstGeom prst="rect">
              <a:avLst/>
            </a:prstGeom>
            <a:noFill/>
          </p:spPr>
          <p:txBody>
            <a:bodyPr wrap="none" rtlCol="0">
              <a:spAutoFit/>
            </a:bodyPr>
            <a:lstStyle/>
            <a:p>
              <a:r>
                <a:rPr lang="ja-JP" altLang="en-US" sz="1600">
                  <a:solidFill>
                    <a:schemeClr val="accent6">
                      <a:lumMod val="75000"/>
                    </a:schemeClr>
                  </a:solidFill>
                  <a:latin typeface="Meiryo" panose="020B0604030504040204" pitchFamily="34" charset="-128"/>
                  <a:ea typeface="Meiryo" panose="020B0604030504040204" pitchFamily="34" charset="-128"/>
                </a:rPr>
                <a:t>リアルタイムな現場のニーズの変化やフィードバックをうけて、</a:t>
              </a:r>
              <a:endParaRPr lang="en-US" altLang="ja-JP" sz="1600" dirty="0">
                <a:solidFill>
                  <a:schemeClr val="accent6">
                    <a:lumMod val="75000"/>
                  </a:schemeClr>
                </a:solidFill>
                <a:latin typeface="Meiryo" panose="020B0604030504040204" pitchFamily="34" charset="-128"/>
                <a:ea typeface="Meiryo" panose="020B0604030504040204" pitchFamily="34" charset="-128"/>
              </a:endParaRPr>
            </a:p>
            <a:p>
              <a:r>
                <a:rPr lang="ja-JP" altLang="en-US" sz="1600">
                  <a:solidFill>
                    <a:schemeClr val="accent6">
                      <a:lumMod val="75000"/>
                    </a:schemeClr>
                  </a:solidFill>
                  <a:latin typeface="Meiryo" panose="020B0604030504040204" pitchFamily="34" charset="-128"/>
                  <a:ea typeface="Meiryo" panose="020B0604030504040204" pitchFamily="34" charset="-128"/>
                </a:rPr>
                <a:t>小さな単位で高速に改善を繰り返し、ビジネスの成果に、いち早く貢献する</a:t>
              </a:r>
              <a:endParaRPr lang="en-US" altLang="ja-JP" sz="1600" dirty="0">
                <a:solidFill>
                  <a:schemeClr val="accent6">
                    <a:lumMod val="75000"/>
                  </a:schemeClr>
                </a:solidFill>
                <a:latin typeface="Meiryo" panose="020B0604030504040204" pitchFamily="34" charset="-128"/>
                <a:ea typeface="Meiryo" panose="020B0604030504040204" pitchFamily="34" charset="-128"/>
              </a:endParaRPr>
            </a:p>
          </p:txBody>
        </p:sp>
        <p:sp>
          <p:nvSpPr>
            <p:cNvPr id="11" name="下矢印 10">
              <a:extLst>
                <a:ext uri="{FF2B5EF4-FFF2-40B4-BE49-F238E27FC236}">
                  <a16:creationId xmlns:a16="http://schemas.microsoft.com/office/drawing/2014/main" id="{3793B0E2-663A-634E-BC12-8DC620A46C73}"/>
                </a:ext>
              </a:extLst>
            </p:cNvPr>
            <p:cNvSpPr/>
            <p:nvPr/>
          </p:nvSpPr>
          <p:spPr>
            <a:xfrm>
              <a:off x="3999145" y="4507920"/>
              <a:ext cx="1145706" cy="524812"/>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23305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F36E0B-28C6-1542-84B9-609873C99F93}"/>
              </a:ext>
            </a:extLst>
          </p:cNvPr>
          <p:cNvSpPr>
            <a:spLocks noGrp="1"/>
          </p:cNvSpPr>
          <p:nvPr>
            <p:ph type="title"/>
          </p:nvPr>
        </p:nvSpPr>
        <p:spPr>
          <a:xfrm>
            <a:off x="230400" y="266400"/>
            <a:ext cx="8913600" cy="416221"/>
          </a:xfrm>
        </p:spPr>
        <p:txBody>
          <a:bodyPr/>
          <a:lstStyle/>
          <a:p>
            <a:r>
              <a:rPr lang="ja-JP" altLang="en-US" sz="2800" dirty="0"/>
              <a:t>デジタル化と変革</a:t>
            </a:r>
            <a:endParaRPr kumimoji="1" lang="ja-JP" altLang="en-US" sz="2800" dirty="0"/>
          </a:p>
        </p:txBody>
      </p:sp>
      <p:pic>
        <p:nvPicPr>
          <p:cNvPr id="5" name="図 4">
            <a:extLst>
              <a:ext uri="{FF2B5EF4-FFF2-40B4-BE49-F238E27FC236}">
                <a16:creationId xmlns:a16="http://schemas.microsoft.com/office/drawing/2014/main" id="{EB520BA2-42F3-6E4E-BD97-AA4E2FF28FA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99259" y="1371039"/>
            <a:ext cx="1145481" cy="1145481"/>
          </a:xfrm>
          <a:prstGeom prst="rect">
            <a:avLst/>
          </a:prstGeom>
        </p:spPr>
      </p:pic>
      <p:pic>
        <p:nvPicPr>
          <p:cNvPr id="6" name="図 5">
            <a:extLst>
              <a:ext uri="{FF2B5EF4-FFF2-40B4-BE49-F238E27FC236}">
                <a16:creationId xmlns:a16="http://schemas.microsoft.com/office/drawing/2014/main" id="{0474EEDB-654F-1F4B-A269-4B1AC34A33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61801" y="1358327"/>
            <a:ext cx="1148352" cy="1145481"/>
          </a:xfrm>
          <a:prstGeom prst="rect">
            <a:avLst/>
          </a:prstGeom>
        </p:spPr>
      </p:pic>
      <p:pic>
        <p:nvPicPr>
          <p:cNvPr id="7" name="図 6">
            <a:extLst>
              <a:ext uri="{FF2B5EF4-FFF2-40B4-BE49-F238E27FC236}">
                <a16:creationId xmlns:a16="http://schemas.microsoft.com/office/drawing/2014/main" id="{6183565D-FA72-BE4F-8750-536CBE3F644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5428794" y="1327905"/>
            <a:ext cx="1007789" cy="1171848"/>
          </a:xfrm>
          <a:prstGeom prst="rect">
            <a:avLst/>
          </a:prstGeom>
        </p:spPr>
      </p:pic>
      <p:pic>
        <p:nvPicPr>
          <p:cNvPr id="8" name="図 7">
            <a:extLst>
              <a:ext uri="{FF2B5EF4-FFF2-40B4-BE49-F238E27FC236}">
                <a16:creationId xmlns:a16="http://schemas.microsoft.com/office/drawing/2014/main" id="{29217D28-A2BF-BA46-802F-672CAB6D843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38448" y="1322464"/>
            <a:ext cx="958230" cy="1194056"/>
          </a:xfrm>
          <a:prstGeom prst="rect">
            <a:avLst/>
          </a:prstGeom>
        </p:spPr>
      </p:pic>
      <p:sp>
        <p:nvSpPr>
          <p:cNvPr id="13" name="テキスト ボックス 12">
            <a:extLst>
              <a:ext uri="{FF2B5EF4-FFF2-40B4-BE49-F238E27FC236}">
                <a16:creationId xmlns:a16="http://schemas.microsoft.com/office/drawing/2014/main" id="{CBB30CF0-6930-DF4C-AEB3-BD369A7E72CB}"/>
              </a:ext>
            </a:extLst>
          </p:cNvPr>
          <p:cNvSpPr txBox="1"/>
          <p:nvPr/>
        </p:nvSpPr>
        <p:spPr>
          <a:xfrm>
            <a:off x="3787169" y="793636"/>
            <a:ext cx="1569661" cy="646331"/>
          </a:xfrm>
          <a:prstGeom prst="rect">
            <a:avLst/>
          </a:prstGeom>
          <a:noFill/>
        </p:spPr>
        <p:txBody>
          <a:bodyPr wrap="none" rtlCol="0">
            <a:spAutoFit/>
          </a:bodyPr>
          <a:lstStyle/>
          <a:p>
            <a:pPr algn="ctr"/>
            <a:r>
              <a:rPr kumimoji="1" lang="ja-JP" altLang="en-US" sz="3600">
                <a:solidFill>
                  <a:schemeClr val="tx1">
                    <a:lumMod val="50000"/>
                    <a:lumOff val="50000"/>
                  </a:schemeClr>
                </a:solidFill>
                <a:latin typeface="Meiryo" panose="020B0604030504040204" pitchFamily="34" charset="-128"/>
                <a:ea typeface="Meiryo" panose="020B0604030504040204" pitchFamily="34" charset="-128"/>
              </a:rPr>
              <a:t>変革前</a:t>
            </a:r>
          </a:p>
        </p:txBody>
      </p:sp>
      <p:pic>
        <p:nvPicPr>
          <p:cNvPr id="14" name="図 13">
            <a:extLst>
              <a:ext uri="{FF2B5EF4-FFF2-40B4-BE49-F238E27FC236}">
                <a16:creationId xmlns:a16="http://schemas.microsoft.com/office/drawing/2014/main" id="{3236D74C-A07B-224B-9A41-A81D933543E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51867" y="1407289"/>
            <a:ext cx="871732" cy="817036"/>
          </a:xfrm>
          <a:prstGeom prst="rect">
            <a:avLst/>
          </a:prstGeom>
        </p:spPr>
      </p:pic>
      <p:pic>
        <p:nvPicPr>
          <p:cNvPr id="4" name="図 3">
            <a:extLst>
              <a:ext uri="{FF2B5EF4-FFF2-40B4-BE49-F238E27FC236}">
                <a16:creationId xmlns:a16="http://schemas.microsoft.com/office/drawing/2014/main" id="{60555856-2FC1-D84F-BA8D-02A0971728D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387600" y="1771217"/>
            <a:ext cx="728534" cy="745303"/>
          </a:xfrm>
          <a:prstGeom prst="rect">
            <a:avLst/>
          </a:prstGeom>
        </p:spPr>
      </p:pic>
      <p:sp>
        <p:nvSpPr>
          <p:cNvPr id="15" name="テキスト ボックス 14">
            <a:extLst>
              <a:ext uri="{FF2B5EF4-FFF2-40B4-BE49-F238E27FC236}">
                <a16:creationId xmlns:a16="http://schemas.microsoft.com/office/drawing/2014/main" id="{8C200F4E-4B77-2F47-97C9-11F778ECED5E}"/>
              </a:ext>
            </a:extLst>
          </p:cNvPr>
          <p:cNvSpPr txBox="1"/>
          <p:nvPr/>
        </p:nvSpPr>
        <p:spPr>
          <a:xfrm>
            <a:off x="2823466" y="1466143"/>
            <a:ext cx="728534" cy="246221"/>
          </a:xfrm>
          <a:prstGeom prst="rect">
            <a:avLst/>
          </a:prstGeom>
          <a:noFill/>
        </p:spPr>
        <p:txBody>
          <a:bodyPr wrap="square" rtlCol="0">
            <a:spAutoFit/>
          </a:bodyPr>
          <a:lstStyle/>
          <a:p>
            <a:pPr algn="ctr"/>
            <a:r>
              <a:rPr kumimoji="1" lang="ja-JP" altLang="en-US" sz="1000">
                <a:solidFill>
                  <a:srgbClr val="3366FF"/>
                </a:solidFill>
                <a:latin typeface="Hiragino Kaku Gothic Std W8" panose="020B0800000000000000" pitchFamily="34" charset="-128"/>
                <a:ea typeface="Hiragino Kaku Gothic Std W8" panose="020B0800000000000000" pitchFamily="34" charset="-128"/>
              </a:rPr>
              <a:t>写真屋</a:t>
            </a:r>
          </a:p>
        </p:txBody>
      </p:sp>
      <p:grpSp>
        <p:nvGrpSpPr>
          <p:cNvPr id="10" name="グループ化 9">
            <a:extLst>
              <a:ext uri="{FF2B5EF4-FFF2-40B4-BE49-F238E27FC236}">
                <a16:creationId xmlns:a16="http://schemas.microsoft.com/office/drawing/2014/main" id="{4A067B9B-ED80-774E-A247-6FEC09A97AC9}"/>
              </a:ext>
            </a:extLst>
          </p:cNvPr>
          <p:cNvGrpSpPr/>
          <p:nvPr/>
        </p:nvGrpSpPr>
        <p:grpSpPr>
          <a:xfrm>
            <a:off x="1367041" y="2552348"/>
            <a:ext cx="6549458" cy="4215340"/>
            <a:chOff x="1367041" y="2552348"/>
            <a:chExt cx="6549458" cy="4215340"/>
          </a:xfrm>
        </p:grpSpPr>
        <p:sp>
          <p:nvSpPr>
            <p:cNvPr id="25" name="下矢印 24">
              <a:extLst>
                <a:ext uri="{FF2B5EF4-FFF2-40B4-BE49-F238E27FC236}">
                  <a16:creationId xmlns:a16="http://schemas.microsoft.com/office/drawing/2014/main" id="{0B142AC9-42AE-E24B-9541-1A79F75DCD3D}"/>
                </a:ext>
              </a:extLst>
            </p:cNvPr>
            <p:cNvSpPr/>
            <p:nvPr/>
          </p:nvSpPr>
          <p:spPr>
            <a:xfrm>
              <a:off x="3851920" y="2552348"/>
              <a:ext cx="1459587" cy="1145481"/>
            </a:xfrm>
            <a:prstGeom prst="downArrow">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4" name="図 23">
              <a:extLst>
                <a:ext uri="{FF2B5EF4-FFF2-40B4-BE49-F238E27FC236}">
                  <a16:creationId xmlns:a16="http://schemas.microsoft.com/office/drawing/2014/main" id="{2A2D6E19-475A-124F-9A62-A52B5990F65B}"/>
                </a:ext>
              </a:extLst>
            </p:cNvPr>
            <p:cNvPicPr>
              <a:picLocks noChangeAspect="1"/>
            </p:cNvPicPr>
            <p:nvPr/>
          </p:nvPicPr>
          <p:blipFill>
            <a:blip r:embed="rId8"/>
            <a:stretch>
              <a:fillRect/>
            </a:stretch>
          </p:blipFill>
          <p:spPr>
            <a:xfrm>
              <a:off x="3278154" y="3697829"/>
              <a:ext cx="2483640" cy="1756611"/>
            </a:xfrm>
            <a:prstGeom prst="rect">
              <a:avLst/>
            </a:prstGeom>
          </p:spPr>
        </p:pic>
        <p:pic>
          <p:nvPicPr>
            <p:cNvPr id="9" name="図 8">
              <a:extLst>
                <a:ext uri="{FF2B5EF4-FFF2-40B4-BE49-F238E27FC236}">
                  <a16:creationId xmlns:a16="http://schemas.microsoft.com/office/drawing/2014/main" id="{6F43266F-D991-6F45-89DE-E1CB1CAD996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367041" y="4919189"/>
              <a:ext cx="1051734" cy="1171848"/>
            </a:xfrm>
            <a:prstGeom prst="rect">
              <a:avLst/>
            </a:prstGeom>
          </p:spPr>
        </p:pic>
        <p:pic>
          <p:nvPicPr>
            <p:cNvPr id="11" name="図 10">
              <a:extLst>
                <a:ext uri="{FF2B5EF4-FFF2-40B4-BE49-F238E27FC236}">
                  <a16:creationId xmlns:a16="http://schemas.microsoft.com/office/drawing/2014/main" id="{CF512912-2AD3-BD46-A1FA-8AB49B2D499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6744651" y="4903144"/>
              <a:ext cx="1171848" cy="1171848"/>
            </a:xfrm>
            <a:prstGeom prst="rect">
              <a:avLst/>
            </a:prstGeom>
          </p:spPr>
        </p:pic>
        <p:pic>
          <p:nvPicPr>
            <p:cNvPr id="12" name="図 11">
              <a:extLst>
                <a:ext uri="{FF2B5EF4-FFF2-40B4-BE49-F238E27FC236}">
                  <a16:creationId xmlns:a16="http://schemas.microsoft.com/office/drawing/2014/main" id="{FB5941EA-1AD0-7346-8152-3079548A1B3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055846" y="5021734"/>
              <a:ext cx="1051734" cy="1051734"/>
            </a:xfrm>
            <a:prstGeom prst="rect">
              <a:avLst/>
            </a:prstGeom>
          </p:spPr>
        </p:pic>
        <p:sp>
          <p:nvSpPr>
            <p:cNvPr id="16" name="右矢印 15">
              <a:extLst>
                <a:ext uri="{FF2B5EF4-FFF2-40B4-BE49-F238E27FC236}">
                  <a16:creationId xmlns:a16="http://schemas.microsoft.com/office/drawing/2014/main" id="{E76E2770-687A-004E-AB2B-9F3DAC01EA5A}"/>
                </a:ext>
              </a:extLst>
            </p:cNvPr>
            <p:cNvSpPr/>
            <p:nvPr/>
          </p:nvSpPr>
          <p:spPr>
            <a:xfrm>
              <a:off x="2751867" y="5212987"/>
              <a:ext cx="1100053" cy="43204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a:extLst>
                <a:ext uri="{FF2B5EF4-FFF2-40B4-BE49-F238E27FC236}">
                  <a16:creationId xmlns:a16="http://schemas.microsoft.com/office/drawing/2014/main" id="{50496F62-B53A-DA49-BCF3-DFA48CD5417A}"/>
                </a:ext>
              </a:extLst>
            </p:cNvPr>
            <p:cNvSpPr/>
            <p:nvPr/>
          </p:nvSpPr>
          <p:spPr>
            <a:xfrm>
              <a:off x="5296848" y="5207801"/>
              <a:ext cx="1100053" cy="43204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DDF62027-C868-2C4E-A56E-4AEB1E53AA79}"/>
                </a:ext>
              </a:extLst>
            </p:cNvPr>
            <p:cNvSpPr txBox="1"/>
            <p:nvPr/>
          </p:nvSpPr>
          <p:spPr>
            <a:xfrm>
              <a:off x="3780882" y="6121357"/>
              <a:ext cx="1569661" cy="646331"/>
            </a:xfrm>
            <a:prstGeom prst="rect">
              <a:avLst/>
            </a:prstGeom>
            <a:noFill/>
          </p:spPr>
          <p:txBody>
            <a:bodyPr wrap="none" rtlCol="0">
              <a:spAutoFit/>
            </a:bodyPr>
            <a:lstStyle/>
            <a:p>
              <a:pPr algn="ctr"/>
              <a:r>
                <a:rPr lang="ja-JP" altLang="en-US" sz="3600">
                  <a:solidFill>
                    <a:srgbClr val="3366FF"/>
                  </a:solidFill>
                  <a:latin typeface="Meiryo" panose="020B0604030504040204" pitchFamily="34" charset="-128"/>
                  <a:ea typeface="Meiryo" panose="020B0604030504040204" pitchFamily="34" charset="-128"/>
                </a:rPr>
                <a:t>変革後</a:t>
              </a:r>
              <a:endParaRPr kumimoji="1" lang="ja-JP" altLang="en-US" sz="3600">
                <a:solidFill>
                  <a:srgbClr val="3366FF"/>
                </a:solidFill>
                <a:latin typeface="Meiryo" panose="020B0604030504040204" pitchFamily="34" charset="-128"/>
                <a:ea typeface="Meiryo" panose="020B0604030504040204" pitchFamily="34" charset="-128"/>
              </a:endParaRPr>
            </a:p>
          </p:txBody>
        </p:sp>
      </p:grpSp>
      <p:sp>
        <p:nvSpPr>
          <p:cNvPr id="20" name="右矢印 19">
            <a:extLst>
              <a:ext uri="{FF2B5EF4-FFF2-40B4-BE49-F238E27FC236}">
                <a16:creationId xmlns:a16="http://schemas.microsoft.com/office/drawing/2014/main" id="{2AC4DD2E-999B-854F-88E8-E9A1B828698F}"/>
              </a:ext>
            </a:extLst>
          </p:cNvPr>
          <p:cNvSpPr/>
          <p:nvPr/>
        </p:nvSpPr>
        <p:spPr>
          <a:xfrm>
            <a:off x="2114080" y="1703468"/>
            <a:ext cx="225218" cy="432048"/>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右矢印 20">
            <a:extLst>
              <a:ext uri="{FF2B5EF4-FFF2-40B4-BE49-F238E27FC236}">
                <a16:creationId xmlns:a16="http://schemas.microsoft.com/office/drawing/2014/main" id="{7498046B-A42B-CB40-A576-7843E1160215}"/>
              </a:ext>
            </a:extLst>
          </p:cNvPr>
          <p:cNvSpPr/>
          <p:nvPr/>
        </p:nvSpPr>
        <p:spPr>
          <a:xfrm>
            <a:off x="3695198" y="1697805"/>
            <a:ext cx="225218" cy="432048"/>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4B2B3D63-5EDB-A640-AC71-73C77843D32F}"/>
              </a:ext>
            </a:extLst>
          </p:cNvPr>
          <p:cNvSpPr/>
          <p:nvPr/>
        </p:nvSpPr>
        <p:spPr>
          <a:xfrm>
            <a:off x="5174158" y="1707616"/>
            <a:ext cx="225218" cy="432048"/>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D4B6BA8F-3C1A-C14A-B8E5-1E390B6BDDEC}"/>
              </a:ext>
            </a:extLst>
          </p:cNvPr>
          <p:cNvSpPr/>
          <p:nvPr/>
        </p:nvSpPr>
        <p:spPr>
          <a:xfrm>
            <a:off x="6436583" y="1707616"/>
            <a:ext cx="225218" cy="432048"/>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A3DA9546-B00D-BF4D-8896-669321A19235}"/>
              </a:ext>
            </a:extLst>
          </p:cNvPr>
          <p:cNvSpPr txBox="1"/>
          <p:nvPr/>
        </p:nvSpPr>
        <p:spPr>
          <a:xfrm>
            <a:off x="1087035" y="2816501"/>
            <a:ext cx="6957353" cy="646331"/>
          </a:xfrm>
          <a:prstGeom prst="rect">
            <a:avLst/>
          </a:prstGeom>
          <a:noFill/>
        </p:spPr>
        <p:txBody>
          <a:bodyPr wrap="none" rtlCol="0">
            <a:spAutoFit/>
          </a:bodyPr>
          <a:lstStyle/>
          <a:p>
            <a:pPr algn="ctr"/>
            <a:r>
              <a:rPr kumimoji="1" lang="ja-JP" altLang="en-US"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プロセスをそのままに</a:t>
            </a:r>
            <a:r>
              <a:rPr lang="ja-JP" altLang="en-US" b="1">
                <a:solidFill>
                  <a:schemeClr val="accent3">
                    <a:lumMod val="50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効率化</a:t>
            </a:r>
            <a:r>
              <a:rPr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するのではなく</a:t>
            </a:r>
            <a:endParaRPr lang="en-US" altLang="ja-JP" dirty="0">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プロセス を再</a:t>
            </a:r>
            <a:r>
              <a:rPr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定義</a:t>
            </a:r>
            <a:r>
              <a:rPr kumimoji="1"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して</a:t>
            </a:r>
            <a:r>
              <a:rPr kumimoji="1" lang="ja-JP" altLang="en-US" b="1" u="sng">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新しい価値</a:t>
            </a:r>
            <a:r>
              <a:rPr lang="ja-JP" altLang="en-US" u="sng">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や</a:t>
            </a:r>
            <a:r>
              <a:rPr lang="ja-JP" altLang="en-US" b="1" u="sng">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ビジネス・モデル</a:t>
            </a:r>
            <a:r>
              <a:rPr lang="ja-JP" altLang="en-US">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を創出する</a:t>
            </a:r>
            <a:endParaRPr kumimoji="1" lang="en-US" altLang="ja-JP" dirty="0">
              <a:solidFill>
                <a:srgbClr val="3366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27" name="グループ化 26">
            <a:extLst>
              <a:ext uri="{FF2B5EF4-FFF2-40B4-BE49-F238E27FC236}">
                <a16:creationId xmlns:a16="http://schemas.microsoft.com/office/drawing/2014/main" id="{3E6A32DF-5A0E-AC4B-9F48-309A6802070F}"/>
              </a:ext>
            </a:extLst>
          </p:cNvPr>
          <p:cNvGrpSpPr/>
          <p:nvPr/>
        </p:nvGrpSpPr>
        <p:grpSpPr>
          <a:xfrm>
            <a:off x="5904645" y="3805215"/>
            <a:ext cx="2423366" cy="709377"/>
            <a:chOff x="5904645" y="3805215"/>
            <a:chExt cx="2423366" cy="709377"/>
          </a:xfrm>
        </p:grpSpPr>
        <p:sp>
          <p:nvSpPr>
            <p:cNvPr id="3" name="四角形吹き出し 2">
              <a:extLst>
                <a:ext uri="{FF2B5EF4-FFF2-40B4-BE49-F238E27FC236}">
                  <a16:creationId xmlns:a16="http://schemas.microsoft.com/office/drawing/2014/main" id="{B240D124-4CD4-7C4D-80AE-B37D8510F850}"/>
                </a:ext>
              </a:extLst>
            </p:cNvPr>
            <p:cNvSpPr/>
            <p:nvPr/>
          </p:nvSpPr>
          <p:spPr>
            <a:xfrm>
              <a:off x="5904646" y="3805215"/>
              <a:ext cx="2423365" cy="709377"/>
            </a:xfrm>
            <a:prstGeom prst="wedgeRectCallout">
              <a:avLst>
                <a:gd name="adj1" fmla="val -48506"/>
                <a:gd name="adj2" fmla="val 123373"/>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3189F8E8-2DFE-6449-B722-18E68D33C8F7}"/>
                </a:ext>
              </a:extLst>
            </p:cNvPr>
            <p:cNvSpPr txBox="1"/>
            <p:nvPr/>
          </p:nvSpPr>
          <p:spPr>
            <a:xfrm>
              <a:off x="5904645" y="3878185"/>
              <a:ext cx="2423365" cy="584775"/>
            </a:xfrm>
            <a:prstGeom prst="rect">
              <a:avLst/>
            </a:prstGeom>
            <a:noFill/>
          </p:spPr>
          <p:txBody>
            <a:bodyPr wrap="squar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変革を伴うデジタル化</a:t>
              </a:r>
            </a:p>
            <a:p>
              <a:pPr algn="ctr"/>
              <a:r>
                <a:rPr kumimoji="1" lang="ja-JP" altLang="en-US" sz="1600" b="1">
                  <a:solidFill>
                    <a:schemeClr val="bg1"/>
                  </a:solidFill>
                  <a:latin typeface="Meiryo" panose="020B0604030504040204" pitchFamily="34" charset="-128"/>
                  <a:ea typeface="Meiryo" panose="020B0604030504040204" pitchFamily="34" charset="-128"/>
                </a:rPr>
                <a:t>デジタライゼーション</a:t>
              </a:r>
              <a:endParaRPr kumimoji="1" lang="en-US" altLang="ja-JP" sz="1600" b="1" dirty="0">
                <a:solidFill>
                  <a:schemeClr val="bg1"/>
                </a:solidFill>
                <a:latin typeface="Meiryo" panose="020B0604030504040204" pitchFamily="34" charset="-128"/>
                <a:ea typeface="Meiryo" panose="020B0604030504040204" pitchFamily="34" charset="-128"/>
              </a:endParaRPr>
            </a:p>
          </p:txBody>
        </p:sp>
      </p:grpSp>
      <p:grpSp>
        <p:nvGrpSpPr>
          <p:cNvPr id="28" name="グループ化 27">
            <a:extLst>
              <a:ext uri="{FF2B5EF4-FFF2-40B4-BE49-F238E27FC236}">
                <a16:creationId xmlns:a16="http://schemas.microsoft.com/office/drawing/2014/main" id="{21481D4B-B3F6-4A49-A69C-FE44C7515EF2}"/>
              </a:ext>
            </a:extLst>
          </p:cNvPr>
          <p:cNvGrpSpPr/>
          <p:nvPr/>
        </p:nvGrpSpPr>
        <p:grpSpPr>
          <a:xfrm>
            <a:off x="461317" y="2552348"/>
            <a:ext cx="1957458" cy="293173"/>
            <a:chOff x="6210605" y="3955320"/>
            <a:chExt cx="1957458" cy="293173"/>
          </a:xfrm>
        </p:grpSpPr>
        <p:sp>
          <p:nvSpPr>
            <p:cNvPr id="29" name="四角形吹き出し 28">
              <a:extLst>
                <a:ext uri="{FF2B5EF4-FFF2-40B4-BE49-F238E27FC236}">
                  <a16:creationId xmlns:a16="http://schemas.microsoft.com/office/drawing/2014/main" id="{F064BE21-4388-EF48-8F16-F1EAAA28F8EA}"/>
                </a:ext>
              </a:extLst>
            </p:cNvPr>
            <p:cNvSpPr/>
            <p:nvPr/>
          </p:nvSpPr>
          <p:spPr>
            <a:xfrm>
              <a:off x="6210607" y="3955320"/>
              <a:ext cx="1957456" cy="281944"/>
            </a:xfrm>
            <a:prstGeom prst="wedgeRectCallout">
              <a:avLst>
                <a:gd name="adj1" fmla="val 41002"/>
                <a:gd name="adj2" fmla="val 84485"/>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711DED1A-E6C5-7C4C-91BD-BA5CBE0C5741}"/>
                </a:ext>
              </a:extLst>
            </p:cNvPr>
            <p:cNvSpPr txBox="1"/>
            <p:nvPr/>
          </p:nvSpPr>
          <p:spPr>
            <a:xfrm>
              <a:off x="6210605" y="3971494"/>
              <a:ext cx="1957457" cy="276999"/>
            </a:xfrm>
            <a:prstGeom prst="rect">
              <a:avLst/>
            </a:prstGeom>
            <a:noFill/>
          </p:spPr>
          <p:txBody>
            <a:bodyPr wrap="squar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デジタイゼーション</a:t>
              </a:r>
              <a:endParaRPr kumimoji="1" lang="en-US" altLang="ja-JP" sz="1200" b="1"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80956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202C9096-FD40-7141-9E2C-24D0DBADBC0E}"/>
              </a:ext>
            </a:extLst>
          </p:cNvPr>
          <p:cNvSpPr/>
          <p:nvPr/>
        </p:nvSpPr>
        <p:spPr>
          <a:xfrm>
            <a:off x="321240" y="2779557"/>
            <a:ext cx="2459012" cy="3311681"/>
          </a:xfrm>
          <a:prstGeom prst="rect">
            <a:avLst/>
          </a:prstGeom>
          <a:solidFill>
            <a:schemeClr val="accent6">
              <a:alpha val="56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C8539549-F04C-0E40-8367-54C6B36E0A88}"/>
              </a:ext>
            </a:extLst>
          </p:cNvPr>
          <p:cNvSpPr/>
          <p:nvPr/>
        </p:nvSpPr>
        <p:spPr>
          <a:xfrm>
            <a:off x="3591015" y="2774883"/>
            <a:ext cx="2459012" cy="3311681"/>
          </a:xfrm>
          <a:prstGeom prst="rect">
            <a:avLst/>
          </a:prstGeom>
          <a:solidFill>
            <a:srgbClr val="0070C0">
              <a:alpha val="65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F0DF6E21-F8E7-9640-A30B-CC9E24DC4E45}"/>
              </a:ext>
            </a:extLst>
          </p:cNvPr>
          <p:cNvSpPr/>
          <p:nvPr/>
        </p:nvSpPr>
        <p:spPr>
          <a:xfrm>
            <a:off x="1551904" y="1557806"/>
            <a:ext cx="3234395" cy="2451257"/>
          </a:xfrm>
          <a:prstGeom prst="rect">
            <a:avLst/>
          </a:prstGeom>
          <a:solidFill>
            <a:srgbClr val="FF6666">
              <a:alpha val="4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1E348B6-4A81-A34A-90ED-FFC4F2C89556}"/>
              </a:ext>
            </a:extLst>
          </p:cNvPr>
          <p:cNvSpPr>
            <a:spLocks noGrp="1"/>
          </p:cNvSpPr>
          <p:nvPr>
            <p:ph type="title"/>
          </p:nvPr>
        </p:nvSpPr>
        <p:spPr/>
        <p:txBody>
          <a:bodyPr/>
          <a:lstStyle/>
          <a:p>
            <a:r>
              <a:rPr kumimoji="1" lang="ja-JP" altLang="en-US"/>
              <a:t>ビジネスの主役が、モノからコトへ</a:t>
            </a:r>
          </a:p>
        </p:txBody>
      </p:sp>
      <p:sp>
        <p:nvSpPr>
          <p:cNvPr id="3" name="円/楕円 2">
            <a:extLst>
              <a:ext uri="{FF2B5EF4-FFF2-40B4-BE49-F238E27FC236}">
                <a16:creationId xmlns:a16="http://schemas.microsoft.com/office/drawing/2014/main" id="{17675B38-DDF3-5440-87FD-36D5770A1E86}"/>
              </a:ext>
            </a:extLst>
          </p:cNvPr>
          <p:cNvSpPr/>
          <p:nvPr/>
        </p:nvSpPr>
        <p:spPr>
          <a:xfrm>
            <a:off x="323301" y="1550051"/>
            <a:ext cx="2459012" cy="245901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E005A6AC-7CA1-2C42-8644-5D66B8F6432E}"/>
              </a:ext>
            </a:extLst>
          </p:cNvPr>
          <p:cNvSpPr/>
          <p:nvPr/>
        </p:nvSpPr>
        <p:spPr>
          <a:xfrm>
            <a:off x="3574775" y="1550051"/>
            <a:ext cx="2459012" cy="245901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56BC6D39-3902-924C-8C7F-6857DA179227}"/>
              </a:ext>
            </a:extLst>
          </p:cNvPr>
          <p:cNvSpPr/>
          <p:nvPr/>
        </p:nvSpPr>
        <p:spPr>
          <a:xfrm>
            <a:off x="1551904" y="2015006"/>
            <a:ext cx="3258354" cy="1529103"/>
          </a:xfrm>
          <a:prstGeom prst="rect">
            <a:avLst/>
          </a:prstGeom>
          <a:solidFill>
            <a:srgbClr val="7030A0">
              <a:alpha val="4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4A7A0DA1-C96E-A54A-8793-02343CD4BD1F}"/>
              </a:ext>
            </a:extLst>
          </p:cNvPr>
          <p:cNvSpPr/>
          <p:nvPr/>
        </p:nvSpPr>
        <p:spPr>
          <a:xfrm>
            <a:off x="788255" y="2015006"/>
            <a:ext cx="1529103" cy="152910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91A36AFF-DFF0-C94E-99C6-72E5600C5DAC}"/>
              </a:ext>
            </a:extLst>
          </p:cNvPr>
          <p:cNvSpPr txBox="1"/>
          <p:nvPr/>
        </p:nvSpPr>
        <p:spPr>
          <a:xfrm>
            <a:off x="998808" y="2405891"/>
            <a:ext cx="1107996" cy="830997"/>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ハード</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ウェア</a:t>
            </a:r>
          </a:p>
        </p:txBody>
      </p:sp>
      <p:sp>
        <p:nvSpPr>
          <p:cNvPr id="13" name="テキスト ボックス 12">
            <a:extLst>
              <a:ext uri="{FF2B5EF4-FFF2-40B4-BE49-F238E27FC236}">
                <a16:creationId xmlns:a16="http://schemas.microsoft.com/office/drawing/2014/main" id="{2395A14E-742A-C446-B70A-4378AB6A59A7}"/>
              </a:ext>
            </a:extLst>
          </p:cNvPr>
          <p:cNvSpPr txBox="1"/>
          <p:nvPr/>
        </p:nvSpPr>
        <p:spPr>
          <a:xfrm>
            <a:off x="2304737" y="2436667"/>
            <a:ext cx="1732313" cy="800219"/>
          </a:xfrm>
          <a:prstGeom prst="rect">
            <a:avLst/>
          </a:prstGeom>
          <a:noFill/>
        </p:spPr>
        <p:txBody>
          <a:bodyPr wrap="squar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中核的価値</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是非とも</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手に入れたい価値</a:t>
            </a:r>
            <a:endParaRPr kumimoji="1"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CD753BB2-77A0-DE49-8448-BA8DEC219E69}"/>
              </a:ext>
            </a:extLst>
          </p:cNvPr>
          <p:cNvSpPr txBox="1"/>
          <p:nvPr/>
        </p:nvSpPr>
        <p:spPr>
          <a:xfrm>
            <a:off x="2312388" y="1631301"/>
            <a:ext cx="1732313" cy="369332"/>
          </a:xfrm>
          <a:prstGeom prst="rect">
            <a:avLst/>
          </a:prstGeom>
          <a:noFill/>
        </p:spPr>
        <p:txBody>
          <a:bodyPr wrap="squar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附帯的価値</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72285A9D-E87B-B34F-B030-60CEB8CA611A}"/>
              </a:ext>
            </a:extLst>
          </p:cNvPr>
          <p:cNvSpPr/>
          <p:nvPr/>
        </p:nvSpPr>
        <p:spPr>
          <a:xfrm>
            <a:off x="1894538" y="3658547"/>
            <a:ext cx="2677462" cy="307777"/>
          </a:xfrm>
          <a:prstGeom prst="rect">
            <a:avLst/>
          </a:prstGeom>
        </p:spPr>
        <p:txBody>
          <a:bodyPr wrap="square">
            <a:spAutoFit/>
          </a:bodyPr>
          <a:lstStyle/>
          <a:p>
            <a:pPr algn="ct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中核的価値</a:t>
            </a:r>
            <a:r>
              <a:rPr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を高める価値</a:t>
            </a:r>
            <a:endParaRPr lang="en-US" altLang="ja-JP" sz="1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12B2FBF4-7B88-AF43-A804-C4E6873D28F2}"/>
              </a:ext>
            </a:extLst>
          </p:cNvPr>
          <p:cNvSpPr txBox="1"/>
          <p:nvPr/>
        </p:nvSpPr>
        <p:spPr>
          <a:xfrm>
            <a:off x="1145817" y="1677467"/>
            <a:ext cx="800219"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サービス</a:t>
            </a:r>
          </a:p>
        </p:txBody>
      </p:sp>
      <p:sp>
        <p:nvSpPr>
          <p:cNvPr id="20" name="テキスト ボックス 19">
            <a:extLst>
              <a:ext uri="{FF2B5EF4-FFF2-40B4-BE49-F238E27FC236}">
                <a16:creationId xmlns:a16="http://schemas.microsoft.com/office/drawing/2014/main" id="{BD3DA936-A282-954D-96DC-05E74C3FE988}"/>
              </a:ext>
            </a:extLst>
          </p:cNvPr>
          <p:cNvSpPr txBox="1"/>
          <p:nvPr/>
        </p:nvSpPr>
        <p:spPr>
          <a:xfrm>
            <a:off x="4258058" y="1677466"/>
            <a:ext cx="1107997" cy="276999"/>
          </a:xfrm>
          <a:prstGeom prst="rect">
            <a:avLst/>
          </a:prstGeom>
          <a:noFill/>
        </p:spPr>
        <p:txBody>
          <a:bodyPr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ハードウェア</a:t>
            </a:r>
          </a:p>
        </p:txBody>
      </p:sp>
      <p:sp>
        <p:nvSpPr>
          <p:cNvPr id="23" name="正方形/長方形 22">
            <a:extLst>
              <a:ext uri="{FF2B5EF4-FFF2-40B4-BE49-F238E27FC236}">
                <a16:creationId xmlns:a16="http://schemas.microsoft.com/office/drawing/2014/main" id="{CA04F4A8-5AD4-6844-B476-81FB0F79C38D}"/>
              </a:ext>
            </a:extLst>
          </p:cNvPr>
          <p:cNvSpPr/>
          <p:nvPr/>
        </p:nvSpPr>
        <p:spPr>
          <a:xfrm>
            <a:off x="321241" y="5641898"/>
            <a:ext cx="2459012" cy="369332"/>
          </a:xfrm>
          <a:prstGeom prst="rect">
            <a:avLst/>
          </a:prstGeom>
        </p:spPr>
        <p:txBody>
          <a:bodyPr wrap="square">
            <a:spAutoFit/>
          </a:bodyPr>
          <a:lstStyle/>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モノのビジネス</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765483C1-783D-F34A-8156-A5BA86066965}"/>
              </a:ext>
            </a:extLst>
          </p:cNvPr>
          <p:cNvSpPr/>
          <p:nvPr/>
        </p:nvSpPr>
        <p:spPr>
          <a:xfrm>
            <a:off x="3607255" y="5641897"/>
            <a:ext cx="2459012" cy="369332"/>
          </a:xfrm>
          <a:prstGeom prst="rect">
            <a:avLst/>
          </a:prstGeom>
        </p:spPr>
        <p:txBody>
          <a:bodyPr wrap="square">
            <a:spAutoFit/>
          </a:bodyPr>
          <a:lstStyle/>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コトのビジネス</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8A55672D-9A95-6442-9E4C-B1FFF7917F03}"/>
              </a:ext>
            </a:extLst>
          </p:cNvPr>
          <p:cNvSpPr txBox="1"/>
          <p:nvPr/>
        </p:nvSpPr>
        <p:spPr>
          <a:xfrm>
            <a:off x="431791" y="4238451"/>
            <a:ext cx="2236510" cy="1077218"/>
          </a:xfrm>
          <a:prstGeom prst="rect">
            <a:avLst/>
          </a:prstGeom>
          <a:noFill/>
        </p:spPr>
        <p:txBody>
          <a:bodyPr wrap="none" rtlCol="0">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商品は、</a:t>
            </a:r>
            <a:r>
              <a:rPr lang="ja-JP" altLang="en-US" sz="16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魅力的なモノ</a:t>
            </a:r>
            <a:endParaRPr lang="en-US" altLang="ja-JP" sz="16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サービスは、ハードウェア</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の機能や性能を維持する</a:t>
            </a: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ための</a:t>
            </a: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修理やサポートなど</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1948B272-4338-AB42-9235-59034A65214E}"/>
              </a:ext>
            </a:extLst>
          </p:cNvPr>
          <p:cNvSpPr txBox="1"/>
          <p:nvPr/>
        </p:nvSpPr>
        <p:spPr>
          <a:xfrm>
            <a:off x="3727915" y="4238451"/>
            <a:ext cx="2185214" cy="1077218"/>
          </a:xfrm>
          <a:prstGeom prst="rect">
            <a:avLst/>
          </a:prstGeom>
          <a:noFill/>
        </p:spPr>
        <p:txBody>
          <a:bodyPr wrap="none" rtlCol="0">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商品は、</a:t>
            </a:r>
            <a:r>
              <a:rPr lang="ja-JP" altLang="en-US" sz="16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魅力的な</a:t>
            </a:r>
            <a:r>
              <a:rPr lang="en-US" altLang="ja-JP" sz="16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UX</a:t>
            </a:r>
            <a:endParaRPr kumimoji="1" lang="en-US" altLang="ja-JP" sz="1200"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ハードウェアは、サービスを</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利用する</a:t>
            </a: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ための手段としての</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乗り物や道具など</a:t>
            </a:r>
            <a:endParaRPr kumimoji="1"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5" name="グループ化 4">
            <a:extLst>
              <a:ext uri="{FF2B5EF4-FFF2-40B4-BE49-F238E27FC236}">
                <a16:creationId xmlns:a16="http://schemas.microsoft.com/office/drawing/2014/main" id="{A50340E1-262C-8A48-A185-80564907D1BC}"/>
              </a:ext>
            </a:extLst>
          </p:cNvPr>
          <p:cNvGrpSpPr/>
          <p:nvPr/>
        </p:nvGrpSpPr>
        <p:grpSpPr>
          <a:xfrm>
            <a:off x="4804281" y="2029379"/>
            <a:ext cx="4013346" cy="4037867"/>
            <a:chOff x="4804281" y="1817347"/>
            <a:chExt cx="4013346" cy="4037867"/>
          </a:xfrm>
        </p:grpSpPr>
        <p:sp>
          <p:nvSpPr>
            <p:cNvPr id="29" name="正方形/長方形 28">
              <a:extLst>
                <a:ext uri="{FF2B5EF4-FFF2-40B4-BE49-F238E27FC236}">
                  <a16:creationId xmlns:a16="http://schemas.microsoft.com/office/drawing/2014/main" id="{9C4224B2-1A43-A047-8A57-133CF041A885}"/>
                </a:ext>
              </a:extLst>
            </p:cNvPr>
            <p:cNvSpPr/>
            <p:nvPr/>
          </p:nvSpPr>
          <p:spPr>
            <a:xfrm>
              <a:off x="7288524" y="2543533"/>
              <a:ext cx="1491824" cy="3311681"/>
            </a:xfrm>
            <a:prstGeom prst="rect">
              <a:avLst/>
            </a:prstGeom>
            <a:solidFill>
              <a:schemeClr val="accent3">
                <a:lumMod val="50000"/>
                <a:alpha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0A537421-4E35-2045-9B22-423E721066EB}"/>
                </a:ext>
              </a:extLst>
            </p:cNvPr>
            <p:cNvSpPr/>
            <p:nvPr/>
          </p:nvSpPr>
          <p:spPr>
            <a:xfrm>
              <a:off x="4804281" y="1817347"/>
              <a:ext cx="3258354" cy="1529103"/>
            </a:xfrm>
            <a:prstGeom prst="rect">
              <a:avLst/>
            </a:prstGeom>
            <a:solidFill>
              <a:schemeClr val="accent3">
                <a:lumMod val="75000"/>
                <a:alpha val="43922"/>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23479C2F-5026-EC4D-90FC-6E8923E1200B}"/>
                </a:ext>
              </a:extLst>
            </p:cNvPr>
            <p:cNvSpPr/>
            <p:nvPr/>
          </p:nvSpPr>
          <p:spPr>
            <a:xfrm>
              <a:off x="7288524" y="1820903"/>
              <a:ext cx="1529103" cy="1529103"/>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6FFBDD1F-5D86-8743-A3BF-DCE02598E4D4}"/>
                </a:ext>
              </a:extLst>
            </p:cNvPr>
            <p:cNvSpPr txBox="1"/>
            <p:nvPr/>
          </p:nvSpPr>
          <p:spPr>
            <a:xfrm>
              <a:off x="7513713" y="2193859"/>
              <a:ext cx="1107996" cy="830997"/>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ソフト</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ウェア</a:t>
              </a:r>
            </a:p>
          </p:txBody>
        </p:sp>
        <p:sp>
          <p:nvSpPr>
            <p:cNvPr id="18" name="正方形/長方形 17">
              <a:extLst>
                <a:ext uri="{FF2B5EF4-FFF2-40B4-BE49-F238E27FC236}">
                  <a16:creationId xmlns:a16="http://schemas.microsoft.com/office/drawing/2014/main" id="{1300BE23-B10F-4341-B18C-596CF74B16A2}"/>
                </a:ext>
              </a:extLst>
            </p:cNvPr>
            <p:cNvSpPr/>
            <p:nvPr/>
          </p:nvSpPr>
          <p:spPr>
            <a:xfrm>
              <a:off x="5776866" y="2209245"/>
              <a:ext cx="1768580" cy="830997"/>
            </a:xfrm>
            <a:prstGeom prst="rect">
              <a:avLst/>
            </a:prstGeom>
          </p:spPr>
          <p:txBody>
            <a:bodyPr wrap="square">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体験価値</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UX</a:t>
              </a: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を実装する</a:t>
              </a:r>
              <a:endParaRPr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7DD401EE-4B3B-C640-86DB-96280D8F6E09}"/>
                </a:ext>
              </a:extLst>
            </p:cNvPr>
            <p:cNvSpPr txBox="1"/>
            <p:nvPr/>
          </p:nvSpPr>
          <p:spPr>
            <a:xfrm>
              <a:off x="7268842" y="4399597"/>
              <a:ext cx="1531188" cy="577081"/>
            </a:xfrm>
            <a:prstGeom prst="rect">
              <a:avLst/>
            </a:prstGeom>
            <a:noFill/>
          </p:spPr>
          <p:txBody>
            <a:bodyPr wrap="none" rtlCol="0">
              <a:spAutoFit/>
            </a:bodyPr>
            <a:lstStyle/>
            <a:p>
              <a:pPr algn="ctr"/>
              <a:r>
                <a:rPr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データで、利用状況の</a:t>
              </a:r>
              <a:endPar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フィードバックを得て</a:t>
              </a:r>
              <a:endParaRPr lang="en-US" altLang="ja-JP" sz="105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05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高速に改善を繰り返す</a:t>
              </a:r>
              <a:endParaRPr kumimoji="1" lang="ja-JP" altLang="en-US" sz="105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6" name="円/楕円 5">
            <a:extLst>
              <a:ext uri="{FF2B5EF4-FFF2-40B4-BE49-F238E27FC236}">
                <a16:creationId xmlns:a16="http://schemas.microsoft.com/office/drawing/2014/main" id="{C43E2C69-858C-2744-AF7F-9A87A06CCEED}"/>
              </a:ext>
            </a:extLst>
          </p:cNvPr>
          <p:cNvSpPr/>
          <p:nvPr/>
        </p:nvSpPr>
        <p:spPr>
          <a:xfrm>
            <a:off x="4045706" y="2015006"/>
            <a:ext cx="1529103" cy="1529103"/>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F87A905A-4E84-1D45-935D-9F3373E03B35}"/>
              </a:ext>
            </a:extLst>
          </p:cNvPr>
          <p:cNvSpPr txBox="1"/>
          <p:nvPr/>
        </p:nvSpPr>
        <p:spPr>
          <a:xfrm>
            <a:off x="4104171" y="2590556"/>
            <a:ext cx="1415773"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サービス</a:t>
            </a:r>
          </a:p>
        </p:txBody>
      </p:sp>
      <p:grpSp>
        <p:nvGrpSpPr>
          <p:cNvPr id="35" name="グループ化 34">
            <a:extLst>
              <a:ext uri="{FF2B5EF4-FFF2-40B4-BE49-F238E27FC236}">
                <a16:creationId xmlns:a16="http://schemas.microsoft.com/office/drawing/2014/main" id="{D6D910A5-57D0-3327-6CA2-E59BAC1C5A53}"/>
              </a:ext>
            </a:extLst>
          </p:cNvPr>
          <p:cNvGrpSpPr/>
          <p:nvPr/>
        </p:nvGrpSpPr>
        <p:grpSpPr>
          <a:xfrm>
            <a:off x="4037050" y="1049347"/>
            <a:ext cx="4795592" cy="1787428"/>
            <a:chOff x="4037050" y="1049347"/>
            <a:chExt cx="4795592" cy="1787428"/>
          </a:xfrm>
        </p:grpSpPr>
        <p:cxnSp>
          <p:nvCxnSpPr>
            <p:cNvPr id="31" name="直線コネクタ 30">
              <a:extLst>
                <a:ext uri="{FF2B5EF4-FFF2-40B4-BE49-F238E27FC236}">
                  <a16:creationId xmlns:a16="http://schemas.microsoft.com/office/drawing/2014/main" id="{B6AC540D-BE04-92DB-C1FA-AF70C162718B}"/>
                </a:ext>
              </a:extLst>
            </p:cNvPr>
            <p:cNvCxnSpPr>
              <a:cxnSpLocks/>
            </p:cNvCxnSpPr>
            <p:nvPr/>
          </p:nvCxnSpPr>
          <p:spPr>
            <a:xfrm flipV="1">
              <a:off x="4037050" y="1056424"/>
              <a:ext cx="0" cy="1780351"/>
            </a:xfrm>
            <a:prstGeom prst="line">
              <a:avLst/>
            </a:prstGeom>
            <a:ln>
              <a:solidFill>
                <a:schemeClr val="accent6"/>
              </a:solidFill>
              <a:prstDash val="sysDot"/>
            </a:ln>
          </p:spPr>
          <p:style>
            <a:lnRef idx="2">
              <a:schemeClr val="accent1"/>
            </a:lnRef>
            <a:fillRef idx="0">
              <a:schemeClr val="accent1"/>
            </a:fillRef>
            <a:effectRef idx="1">
              <a:schemeClr val="accent1"/>
            </a:effectRef>
            <a:fontRef idx="minor">
              <a:schemeClr val="tx1"/>
            </a:fontRef>
          </p:style>
        </p:cxnSp>
        <p:cxnSp>
          <p:nvCxnSpPr>
            <p:cNvPr id="33" name="直線コネクタ 32">
              <a:extLst>
                <a:ext uri="{FF2B5EF4-FFF2-40B4-BE49-F238E27FC236}">
                  <a16:creationId xmlns:a16="http://schemas.microsoft.com/office/drawing/2014/main" id="{F1F066C0-0136-CAB6-E195-6AFF229BD219}"/>
                </a:ext>
              </a:extLst>
            </p:cNvPr>
            <p:cNvCxnSpPr>
              <a:cxnSpLocks/>
            </p:cNvCxnSpPr>
            <p:nvPr/>
          </p:nvCxnSpPr>
          <p:spPr>
            <a:xfrm flipV="1">
              <a:off x="8832642" y="1049347"/>
              <a:ext cx="0" cy="1780351"/>
            </a:xfrm>
            <a:prstGeom prst="line">
              <a:avLst/>
            </a:prstGeom>
            <a:ln>
              <a:solidFill>
                <a:schemeClr val="accent6"/>
              </a:solidFill>
              <a:prstDash val="sysDot"/>
            </a:ln>
          </p:spPr>
          <p:style>
            <a:lnRef idx="2">
              <a:schemeClr val="accent1"/>
            </a:lnRef>
            <a:fillRef idx="0">
              <a:schemeClr val="accent1"/>
            </a:fillRef>
            <a:effectRef idx="1">
              <a:schemeClr val="accent1"/>
            </a:effectRef>
            <a:fontRef idx="minor">
              <a:schemeClr val="tx1"/>
            </a:fontRef>
          </p:style>
        </p:cxnSp>
        <p:sp>
          <p:nvSpPr>
            <p:cNvPr id="34" name="左右矢印 33">
              <a:extLst>
                <a:ext uri="{FF2B5EF4-FFF2-40B4-BE49-F238E27FC236}">
                  <a16:creationId xmlns:a16="http://schemas.microsoft.com/office/drawing/2014/main" id="{43696637-7874-D17E-4EDD-43D063D4E155}"/>
                </a:ext>
              </a:extLst>
            </p:cNvPr>
            <p:cNvSpPr/>
            <p:nvPr/>
          </p:nvSpPr>
          <p:spPr>
            <a:xfrm>
              <a:off x="4044701" y="1078661"/>
              <a:ext cx="4787941" cy="444458"/>
            </a:xfrm>
            <a:prstGeom prst="leftRightArrow">
              <a:avLst>
                <a:gd name="adj1" fmla="val 65978"/>
                <a:gd name="adj2" fmla="val 50000"/>
              </a:avLst>
            </a:prstGeom>
            <a:solidFill>
              <a:schemeClr val="accent6">
                <a:lumMod val="75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08D575FB-E3A3-1010-C392-16BDCE786A5F}"/>
                </a:ext>
              </a:extLst>
            </p:cNvPr>
            <p:cNvSpPr txBox="1"/>
            <p:nvPr/>
          </p:nvSpPr>
          <p:spPr>
            <a:xfrm>
              <a:off x="5718314" y="1151912"/>
              <a:ext cx="2031325" cy="538609"/>
            </a:xfrm>
            <a:prstGeom prst="rect">
              <a:avLst/>
            </a:prstGeom>
            <a:noFill/>
          </p:spPr>
          <p:txBody>
            <a:bodyPr wrap="non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圧倒的なスピード</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1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高速なフィードバックと改善</a:t>
              </a:r>
            </a:p>
          </p:txBody>
        </p:sp>
      </p:grpSp>
      <p:sp>
        <p:nvSpPr>
          <p:cNvPr id="27" name="テキスト ボックス 26">
            <a:extLst>
              <a:ext uri="{FF2B5EF4-FFF2-40B4-BE49-F238E27FC236}">
                <a16:creationId xmlns:a16="http://schemas.microsoft.com/office/drawing/2014/main" id="{686E18A4-485C-8EBA-6E45-B83CEAFA5704}"/>
              </a:ext>
            </a:extLst>
          </p:cNvPr>
          <p:cNvSpPr txBox="1"/>
          <p:nvPr/>
        </p:nvSpPr>
        <p:spPr>
          <a:xfrm>
            <a:off x="286606" y="6124401"/>
            <a:ext cx="2518639" cy="307777"/>
          </a:xfrm>
          <a:prstGeom prst="rect">
            <a:avLst/>
          </a:prstGeom>
          <a:noFill/>
        </p:spPr>
        <p:txBody>
          <a:bodyPr wrap="none" rtlCol="0">
            <a:spAutoFit/>
          </a:bodyPr>
          <a:lstStyle/>
          <a:p>
            <a:pPr algn="ctr"/>
            <a:r>
              <a:rPr kumimoji="1" lang="ja-JP" altLang="en-US" sz="1400" b="1" u="sng">
                <a:solidFill>
                  <a:srgbClr val="0070C0"/>
                </a:solidFill>
                <a:latin typeface="Meiryo" panose="020B0604030504040204" pitchFamily="34" charset="-128"/>
                <a:ea typeface="Meiryo" panose="020B0604030504040204" pitchFamily="34" charset="-128"/>
              </a:rPr>
              <a:t>所有することの価値</a:t>
            </a:r>
            <a:r>
              <a:rPr kumimoji="1" lang="ja-JP" altLang="en-US" sz="1400">
                <a:solidFill>
                  <a:srgbClr val="0070C0"/>
                </a:solidFill>
                <a:latin typeface="Meiryo" panose="020B0604030504040204" pitchFamily="34" charset="-128"/>
                <a:ea typeface="Meiryo" panose="020B0604030504040204" pitchFamily="34" charset="-128"/>
              </a:rPr>
              <a:t>を満たす</a:t>
            </a:r>
          </a:p>
        </p:txBody>
      </p:sp>
      <p:sp>
        <p:nvSpPr>
          <p:cNvPr id="32" name="テキスト ボックス 31">
            <a:extLst>
              <a:ext uri="{FF2B5EF4-FFF2-40B4-BE49-F238E27FC236}">
                <a16:creationId xmlns:a16="http://schemas.microsoft.com/office/drawing/2014/main" id="{24439EB2-E47B-C471-6185-DACF2C876A74}"/>
              </a:ext>
            </a:extLst>
          </p:cNvPr>
          <p:cNvSpPr txBox="1"/>
          <p:nvPr/>
        </p:nvSpPr>
        <p:spPr>
          <a:xfrm>
            <a:off x="3522875" y="6141833"/>
            <a:ext cx="2518638" cy="307777"/>
          </a:xfrm>
          <a:prstGeom prst="rect">
            <a:avLst/>
          </a:prstGeom>
          <a:noFill/>
        </p:spPr>
        <p:txBody>
          <a:bodyPr wrap="none" rtlCol="0">
            <a:spAutoFit/>
          </a:bodyPr>
          <a:lstStyle/>
          <a:p>
            <a:pPr algn="ctr"/>
            <a:r>
              <a:rPr kumimoji="1" lang="ja-JP" altLang="en-US" sz="1400" b="1" u="sng">
                <a:solidFill>
                  <a:schemeClr val="accent6">
                    <a:lumMod val="75000"/>
                  </a:schemeClr>
                </a:solidFill>
                <a:latin typeface="Meiryo" panose="020B0604030504040204" pitchFamily="34" charset="-128"/>
                <a:ea typeface="Meiryo" panose="020B0604030504040204" pitchFamily="34" charset="-128"/>
              </a:rPr>
              <a:t>体験することの価値</a:t>
            </a:r>
            <a:r>
              <a:rPr kumimoji="1" lang="ja-JP" altLang="en-US" sz="1400">
                <a:solidFill>
                  <a:schemeClr val="accent6">
                    <a:lumMod val="75000"/>
                  </a:schemeClr>
                </a:solidFill>
                <a:latin typeface="Meiryo" panose="020B0604030504040204" pitchFamily="34" charset="-128"/>
                <a:ea typeface="Meiryo" panose="020B0604030504040204" pitchFamily="34" charset="-128"/>
              </a:rPr>
              <a:t>を満たす</a:t>
            </a:r>
          </a:p>
        </p:txBody>
      </p:sp>
    </p:spTree>
    <p:extLst>
      <p:ext uri="{BB962C8B-B14F-4D97-AF65-F5344CB8AC3E}">
        <p14:creationId xmlns:p14="http://schemas.microsoft.com/office/powerpoint/2010/main" val="32829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outVertical)">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角三角形 3">
            <a:extLst>
              <a:ext uri="{FF2B5EF4-FFF2-40B4-BE49-F238E27FC236}">
                <a16:creationId xmlns:a16="http://schemas.microsoft.com/office/drawing/2014/main" id="{5EDB2E52-3494-2C4F-39B6-6094ECE5148B}"/>
              </a:ext>
            </a:extLst>
          </p:cNvPr>
          <p:cNvSpPr/>
          <p:nvPr/>
        </p:nvSpPr>
        <p:spPr>
          <a:xfrm rot="10800000">
            <a:off x="199103" y="839386"/>
            <a:ext cx="8745794" cy="5736555"/>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26B2AF9-5C13-80D2-1159-EAF99DDC7358}"/>
              </a:ext>
            </a:extLst>
          </p:cNvPr>
          <p:cNvSpPr>
            <a:spLocks noGrp="1"/>
          </p:cNvSpPr>
          <p:nvPr>
            <p:ph type="title"/>
          </p:nvPr>
        </p:nvSpPr>
        <p:spPr/>
        <p:txBody>
          <a:bodyPr/>
          <a:lstStyle/>
          <a:p>
            <a:r>
              <a:rPr kumimoji="1" lang="ja-JP" altLang="en-US"/>
              <a:t>役割の再定義</a:t>
            </a:r>
          </a:p>
        </p:txBody>
      </p:sp>
      <p:sp>
        <p:nvSpPr>
          <p:cNvPr id="3" name="直角三角形 2">
            <a:extLst>
              <a:ext uri="{FF2B5EF4-FFF2-40B4-BE49-F238E27FC236}">
                <a16:creationId xmlns:a16="http://schemas.microsoft.com/office/drawing/2014/main" id="{129D6DC6-BF3C-92F8-1350-4E8E6AE7952F}"/>
              </a:ext>
            </a:extLst>
          </p:cNvPr>
          <p:cNvSpPr/>
          <p:nvPr/>
        </p:nvSpPr>
        <p:spPr>
          <a:xfrm>
            <a:off x="169606" y="855045"/>
            <a:ext cx="8745794" cy="5736555"/>
          </a:xfrm>
          <a:prstGeom prst="rtTriangl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D21B6B2-2891-CE1B-7BDB-10366F5C0E2C}"/>
              </a:ext>
            </a:extLst>
          </p:cNvPr>
          <p:cNvSpPr/>
          <p:nvPr/>
        </p:nvSpPr>
        <p:spPr>
          <a:xfrm>
            <a:off x="1893329" y="5461716"/>
            <a:ext cx="5357351" cy="96858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6F1981DA-13D0-0787-3449-8A2975103005}"/>
              </a:ext>
            </a:extLst>
          </p:cNvPr>
          <p:cNvSpPr/>
          <p:nvPr/>
        </p:nvSpPr>
        <p:spPr>
          <a:xfrm>
            <a:off x="1893327" y="4629298"/>
            <a:ext cx="5357351" cy="73496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直角三角形 6">
            <a:extLst>
              <a:ext uri="{FF2B5EF4-FFF2-40B4-BE49-F238E27FC236}">
                <a16:creationId xmlns:a16="http://schemas.microsoft.com/office/drawing/2014/main" id="{55AD5EFA-86A1-3D79-0283-F2E74187B127}"/>
              </a:ext>
            </a:extLst>
          </p:cNvPr>
          <p:cNvSpPr/>
          <p:nvPr/>
        </p:nvSpPr>
        <p:spPr>
          <a:xfrm>
            <a:off x="1890609" y="2783486"/>
            <a:ext cx="5360070" cy="1748359"/>
          </a:xfrm>
          <a:prstGeom prst="rtTriangl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直角三角形 7">
            <a:extLst>
              <a:ext uri="{FF2B5EF4-FFF2-40B4-BE49-F238E27FC236}">
                <a16:creationId xmlns:a16="http://schemas.microsoft.com/office/drawing/2014/main" id="{B7F2875F-6E26-A3F0-B82F-68814C3ACF65}"/>
              </a:ext>
            </a:extLst>
          </p:cNvPr>
          <p:cNvSpPr/>
          <p:nvPr/>
        </p:nvSpPr>
        <p:spPr>
          <a:xfrm rot="10800000">
            <a:off x="1890605" y="2733879"/>
            <a:ext cx="5360070" cy="1748359"/>
          </a:xfrm>
          <a:prstGeom prst="rtTriangl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C88ADED0-5586-C437-1EAA-346D4CA21141}"/>
              </a:ext>
            </a:extLst>
          </p:cNvPr>
          <p:cNvSpPr/>
          <p:nvPr/>
        </p:nvSpPr>
        <p:spPr>
          <a:xfrm>
            <a:off x="1893325" y="1881324"/>
            <a:ext cx="5357351" cy="734963"/>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3D463F50-6D4F-5B6E-5A5F-78864EB21D5A}"/>
              </a:ext>
            </a:extLst>
          </p:cNvPr>
          <p:cNvSpPr/>
          <p:nvPr/>
        </p:nvSpPr>
        <p:spPr>
          <a:xfrm>
            <a:off x="1893324" y="1048907"/>
            <a:ext cx="5357351" cy="734963"/>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310FD0DF-C99B-8FC2-747B-956A44C245CF}"/>
              </a:ext>
            </a:extLst>
          </p:cNvPr>
          <p:cNvSpPr txBox="1"/>
          <p:nvPr/>
        </p:nvSpPr>
        <p:spPr>
          <a:xfrm>
            <a:off x="2790511" y="5772122"/>
            <a:ext cx="3570208"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インフラストラクチャー</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6BE8970E-6323-EB75-A2C2-3FF73490B0DB}"/>
              </a:ext>
            </a:extLst>
          </p:cNvPr>
          <p:cNvSpPr txBox="1"/>
          <p:nvPr/>
        </p:nvSpPr>
        <p:spPr>
          <a:xfrm>
            <a:off x="3244805" y="4796497"/>
            <a:ext cx="2646879"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プラットフォーム</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D2B41CE4-CFD1-7DE8-E555-597C506377AD}"/>
              </a:ext>
            </a:extLst>
          </p:cNvPr>
          <p:cNvSpPr txBox="1"/>
          <p:nvPr/>
        </p:nvSpPr>
        <p:spPr>
          <a:xfrm>
            <a:off x="2165100" y="3731101"/>
            <a:ext cx="2339102"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アプリーション</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32A1E0B5-91FF-ECFD-7479-257EC5A90133}"/>
              </a:ext>
            </a:extLst>
          </p:cNvPr>
          <p:cNvSpPr txBox="1"/>
          <p:nvPr/>
        </p:nvSpPr>
        <p:spPr>
          <a:xfrm>
            <a:off x="4722133" y="3167300"/>
            <a:ext cx="2339102"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クリエーション</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8FF60D8A-D25B-96FA-6DDD-131FA30E9DCD}"/>
              </a:ext>
            </a:extLst>
          </p:cNvPr>
          <p:cNvSpPr txBox="1"/>
          <p:nvPr/>
        </p:nvSpPr>
        <p:spPr>
          <a:xfrm>
            <a:off x="3406063" y="1238859"/>
            <a:ext cx="2339102"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経営・事業戦略</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82E36595-8CC4-1D12-C6FF-468AB18DC71F}"/>
              </a:ext>
            </a:extLst>
          </p:cNvPr>
          <p:cNvSpPr txBox="1"/>
          <p:nvPr/>
        </p:nvSpPr>
        <p:spPr>
          <a:xfrm>
            <a:off x="2328845" y="2077862"/>
            <a:ext cx="4493539"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事業計画／ビジネス・デザイン</a:t>
            </a:r>
            <a:endParaRPr kumimoji="1" lang="ja-JP" altLang="en-US" sz="2400" b="1">
              <a:solidFill>
                <a:schemeClr val="bg1"/>
              </a:solidFill>
              <a:latin typeface="Meiryo" panose="020B0604030504040204" pitchFamily="34" charset="-128"/>
              <a:ea typeface="Meiryo" panose="020B0604030504040204" pitchFamily="34" charset="-128"/>
            </a:endParaRPr>
          </a:p>
        </p:txBody>
      </p:sp>
      <p:pic>
        <p:nvPicPr>
          <p:cNvPr id="17" name="図 16">
            <a:extLst>
              <a:ext uri="{FF2B5EF4-FFF2-40B4-BE49-F238E27FC236}">
                <a16:creationId xmlns:a16="http://schemas.microsoft.com/office/drawing/2014/main" id="{84E2B234-65DC-521C-8C06-542F80697DA0}"/>
              </a:ext>
            </a:extLst>
          </p:cNvPr>
          <p:cNvPicPr>
            <a:picLocks noChangeAspect="1"/>
          </p:cNvPicPr>
          <p:nvPr/>
        </p:nvPicPr>
        <p:blipFill>
          <a:blip r:embed="rId2" cstate="print">
            <a:biLevel thresh="25000"/>
            <a:extLst>
              <a:ext uri="{28A0092B-C50C-407E-A947-70E740481C1C}">
                <a14:useLocalDpi xmlns:a14="http://schemas.microsoft.com/office/drawing/2010/main"/>
              </a:ext>
            </a:extLst>
          </a:blip>
          <a:stretch>
            <a:fillRect/>
          </a:stretch>
        </p:blipFill>
        <p:spPr>
          <a:xfrm>
            <a:off x="257630" y="5807436"/>
            <a:ext cx="745739" cy="697660"/>
          </a:xfrm>
          <a:prstGeom prst="rect">
            <a:avLst/>
          </a:prstGeom>
          <a:effectLst>
            <a:outerShdw blurRad="50800" dist="38100" dir="2700000" algn="tl" rotWithShape="0">
              <a:prstClr val="black">
                <a:alpha val="40000"/>
              </a:prstClr>
            </a:outerShdw>
          </a:effectLst>
        </p:spPr>
      </p:pic>
      <p:grpSp>
        <p:nvGrpSpPr>
          <p:cNvPr id="20" name="グループ化 19">
            <a:extLst>
              <a:ext uri="{FF2B5EF4-FFF2-40B4-BE49-F238E27FC236}">
                <a16:creationId xmlns:a16="http://schemas.microsoft.com/office/drawing/2014/main" id="{9339386C-277F-410A-9623-8BD8DAE2B171}"/>
              </a:ext>
            </a:extLst>
          </p:cNvPr>
          <p:cNvGrpSpPr/>
          <p:nvPr/>
        </p:nvGrpSpPr>
        <p:grpSpPr>
          <a:xfrm>
            <a:off x="8258186" y="1041400"/>
            <a:ext cx="348375" cy="734196"/>
            <a:chOff x="1090677" y="3232119"/>
            <a:chExt cx="202285" cy="434875"/>
          </a:xfrm>
          <a:solidFill>
            <a:schemeClr val="bg1"/>
          </a:solidFill>
        </p:grpSpPr>
        <p:sp>
          <p:nvSpPr>
            <p:cNvPr id="18" name="円/楕円 17">
              <a:extLst>
                <a:ext uri="{FF2B5EF4-FFF2-40B4-BE49-F238E27FC236}">
                  <a16:creationId xmlns:a16="http://schemas.microsoft.com/office/drawing/2014/main" id="{F0AFBDE7-5F8D-C46E-FE84-ADC3931E6456}"/>
                </a:ext>
              </a:extLst>
            </p:cNvPr>
            <p:cNvSpPr/>
            <p:nvPr/>
          </p:nvSpPr>
          <p:spPr>
            <a:xfrm>
              <a:off x="1090677" y="3232119"/>
              <a:ext cx="202285" cy="199421"/>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フローチャート: 論理積ゲート 18">
              <a:extLst>
                <a:ext uri="{FF2B5EF4-FFF2-40B4-BE49-F238E27FC236}">
                  <a16:creationId xmlns:a16="http://schemas.microsoft.com/office/drawing/2014/main" id="{963134F1-9A40-1ED4-561D-0C54EAD44AFB}"/>
                </a:ext>
              </a:extLst>
            </p:cNvPr>
            <p:cNvSpPr/>
            <p:nvPr/>
          </p:nvSpPr>
          <p:spPr>
            <a:xfrm rot="16200000">
              <a:off x="1074093" y="3448124"/>
              <a:ext cx="235454" cy="202285"/>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 name="テキスト ボックス 20">
            <a:extLst>
              <a:ext uri="{FF2B5EF4-FFF2-40B4-BE49-F238E27FC236}">
                <a16:creationId xmlns:a16="http://schemas.microsoft.com/office/drawing/2014/main" id="{2CF7B15A-EA68-9A21-1F93-E2F19513E337}"/>
              </a:ext>
            </a:extLst>
          </p:cNvPr>
          <p:cNvSpPr txBox="1"/>
          <p:nvPr/>
        </p:nvSpPr>
        <p:spPr>
          <a:xfrm>
            <a:off x="254401" y="5279895"/>
            <a:ext cx="1005403"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クラウド</a:t>
            </a:r>
          </a:p>
        </p:txBody>
      </p:sp>
      <p:sp>
        <p:nvSpPr>
          <p:cNvPr id="22" name="テキスト ボックス 21">
            <a:extLst>
              <a:ext uri="{FF2B5EF4-FFF2-40B4-BE49-F238E27FC236}">
                <a16:creationId xmlns:a16="http://schemas.microsoft.com/office/drawing/2014/main" id="{C618C8E8-9B5C-A2E9-58D3-1ED819685A8C}"/>
              </a:ext>
            </a:extLst>
          </p:cNvPr>
          <p:cNvSpPr txBox="1"/>
          <p:nvPr/>
        </p:nvSpPr>
        <p:spPr>
          <a:xfrm>
            <a:off x="254401" y="4843887"/>
            <a:ext cx="800219"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自動化</a:t>
            </a:r>
          </a:p>
        </p:txBody>
      </p:sp>
      <p:sp>
        <p:nvSpPr>
          <p:cNvPr id="23" name="テキスト ボックス 22">
            <a:extLst>
              <a:ext uri="{FF2B5EF4-FFF2-40B4-BE49-F238E27FC236}">
                <a16:creationId xmlns:a16="http://schemas.microsoft.com/office/drawing/2014/main" id="{948E65AB-272F-16A4-D586-5A1358D1D488}"/>
              </a:ext>
            </a:extLst>
          </p:cNvPr>
          <p:cNvSpPr txBox="1"/>
          <p:nvPr/>
        </p:nvSpPr>
        <p:spPr>
          <a:xfrm>
            <a:off x="250406" y="3979397"/>
            <a:ext cx="1441420"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フレームワーク</a:t>
            </a:r>
          </a:p>
        </p:txBody>
      </p:sp>
      <p:sp>
        <p:nvSpPr>
          <p:cNvPr id="24" name="テキスト ボックス 23">
            <a:extLst>
              <a:ext uri="{FF2B5EF4-FFF2-40B4-BE49-F238E27FC236}">
                <a16:creationId xmlns:a16="http://schemas.microsoft.com/office/drawing/2014/main" id="{FF00C6D4-601E-F1E3-2B02-802A6A65F3B1}"/>
              </a:ext>
            </a:extLst>
          </p:cNvPr>
          <p:cNvSpPr txBox="1"/>
          <p:nvPr/>
        </p:nvSpPr>
        <p:spPr>
          <a:xfrm>
            <a:off x="254401" y="3704876"/>
            <a:ext cx="1082348"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ローコード</a:t>
            </a:r>
          </a:p>
        </p:txBody>
      </p:sp>
      <p:sp>
        <p:nvSpPr>
          <p:cNvPr id="25" name="テキスト ボックス 24">
            <a:extLst>
              <a:ext uri="{FF2B5EF4-FFF2-40B4-BE49-F238E27FC236}">
                <a16:creationId xmlns:a16="http://schemas.microsoft.com/office/drawing/2014/main" id="{BB5E0425-FF31-2BC9-7464-CFE9EA0F452B}"/>
              </a:ext>
            </a:extLst>
          </p:cNvPr>
          <p:cNvSpPr txBox="1"/>
          <p:nvPr/>
        </p:nvSpPr>
        <p:spPr>
          <a:xfrm>
            <a:off x="250406" y="3141532"/>
            <a:ext cx="1441420"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ジェネレーター</a:t>
            </a:r>
          </a:p>
        </p:txBody>
      </p:sp>
      <p:sp>
        <p:nvSpPr>
          <p:cNvPr id="26" name="テキスト ボックス 25">
            <a:extLst>
              <a:ext uri="{FF2B5EF4-FFF2-40B4-BE49-F238E27FC236}">
                <a16:creationId xmlns:a16="http://schemas.microsoft.com/office/drawing/2014/main" id="{62B589C7-016C-D4D6-D6EA-2D5269A4A19A}"/>
              </a:ext>
            </a:extLst>
          </p:cNvPr>
          <p:cNvSpPr txBox="1"/>
          <p:nvPr/>
        </p:nvSpPr>
        <p:spPr>
          <a:xfrm>
            <a:off x="250406" y="4438656"/>
            <a:ext cx="1261884"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サーバーレス</a:t>
            </a:r>
          </a:p>
        </p:txBody>
      </p:sp>
      <p:sp>
        <p:nvSpPr>
          <p:cNvPr id="27" name="テキスト ボックス 26">
            <a:extLst>
              <a:ext uri="{FF2B5EF4-FFF2-40B4-BE49-F238E27FC236}">
                <a16:creationId xmlns:a16="http://schemas.microsoft.com/office/drawing/2014/main" id="{D14F4899-43D3-CDDD-9611-383F32AC9B40}"/>
              </a:ext>
            </a:extLst>
          </p:cNvPr>
          <p:cNvSpPr txBox="1"/>
          <p:nvPr/>
        </p:nvSpPr>
        <p:spPr>
          <a:xfrm>
            <a:off x="250406" y="3419729"/>
            <a:ext cx="1082348" cy="307777"/>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ノーコード</a:t>
            </a:r>
          </a:p>
        </p:txBody>
      </p:sp>
      <p:sp>
        <p:nvSpPr>
          <p:cNvPr id="28" name="テキスト ボックス 27">
            <a:extLst>
              <a:ext uri="{FF2B5EF4-FFF2-40B4-BE49-F238E27FC236}">
                <a16:creationId xmlns:a16="http://schemas.microsoft.com/office/drawing/2014/main" id="{F16E6397-3DB6-DC14-16E6-60CDC4F535F6}"/>
              </a:ext>
            </a:extLst>
          </p:cNvPr>
          <p:cNvSpPr txBox="1"/>
          <p:nvPr/>
        </p:nvSpPr>
        <p:spPr>
          <a:xfrm>
            <a:off x="7557970" y="2364861"/>
            <a:ext cx="1261884" cy="307777"/>
          </a:xfrm>
          <a:prstGeom prst="rect">
            <a:avLst/>
          </a:prstGeom>
          <a:noFill/>
        </p:spPr>
        <p:txBody>
          <a:bodyPr wrap="none" rtlCol="0">
            <a:spAutoFit/>
          </a:bodyPr>
          <a:lstStyle/>
          <a:p>
            <a:pPr algn="r"/>
            <a:r>
              <a:rPr kumimoji="1" lang="ja-JP" altLang="en-US" sz="1400">
                <a:solidFill>
                  <a:schemeClr val="bg1"/>
                </a:solidFill>
                <a:latin typeface="Meiryo" panose="020B0604030504040204" pitchFamily="34" charset="-128"/>
                <a:ea typeface="Meiryo" panose="020B0604030504040204" pitchFamily="34" charset="-128"/>
              </a:rPr>
              <a:t>デザイン思考</a:t>
            </a:r>
          </a:p>
        </p:txBody>
      </p:sp>
      <p:sp>
        <p:nvSpPr>
          <p:cNvPr id="29" name="テキスト ボックス 28">
            <a:extLst>
              <a:ext uri="{FF2B5EF4-FFF2-40B4-BE49-F238E27FC236}">
                <a16:creationId xmlns:a16="http://schemas.microsoft.com/office/drawing/2014/main" id="{FE83FD05-1DB5-2490-51B6-7FE2E32CEE33}"/>
              </a:ext>
            </a:extLst>
          </p:cNvPr>
          <p:cNvSpPr txBox="1"/>
          <p:nvPr/>
        </p:nvSpPr>
        <p:spPr>
          <a:xfrm>
            <a:off x="7668121" y="3302792"/>
            <a:ext cx="1154483" cy="307777"/>
          </a:xfrm>
          <a:prstGeom prst="rect">
            <a:avLst/>
          </a:prstGeom>
          <a:noFill/>
        </p:spPr>
        <p:txBody>
          <a:bodyPr wrap="none" rtlCol="0">
            <a:spAutoFit/>
          </a:bodyPr>
          <a:lstStyle/>
          <a:p>
            <a:pPr algn="r"/>
            <a:r>
              <a:rPr kumimoji="1" lang="en-US" altLang="ja-JP" sz="1400" dirty="0">
                <a:solidFill>
                  <a:schemeClr val="bg1"/>
                </a:solidFill>
                <a:latin typeface="Meiryo" panose="020B0604030504040204" pitchFamily="34" charset="-128"/>
                <a:ea typeface="Meiryo" panose="020B0604030504040204" pitchFamily="34" charset="-128"/>
              </a:rPr>
              <a:t>UX</a:t>
            </a:r>
            <a:r>
              <a:rPr kumimoji="1" lang="ja-JP" altLang="en-US" sz="1400">
                <a:solidFill>
                  <a:schemeClr val="bg1"/>
                </a:solidFill>
                <a:latin typeface="Meiryo" panose="020B0604030504040204" pitchFamily="34" charset="-128"/>
                <a:ea typeface="Meiryo" panose="020B0604030504040204" pitchFamily="34" charset="-128"/>
              </a:rPr>
              <a:t>デザイン</a:t>
            </a:r>
          </a:p>
        </p:txBody>
      </p:sp>
      <p:sp>
        <p:nvSpPr>
          <p:cNvPr id="30" name="テキスト ボックス 29">
            <a:extLst>
              <a:ext uri="{FF2B5EF4-FFF2-40B4-BE49-F238E27FC236}">
                <a16:creationId xmlns:a16="http://schemas.microsoft.com/office/drawing/2014/main" id="{E852AFFA-A3D6-8550-D5C6-422378C663AE}"/>
              </a:ext>
            </a:extLst>
          </p:cNvPr>
          <p:cNvSpPr txBox="1"/>
          <p:nvPr/>
        </p:nvSpPr>
        <p:spPr>
          <a:xfrm>
            <a:off x="7668121" y="5354935"/>
            <a:ext cx="1180131" cy="461665"/>
          </a:xfrm>
          <a:prstGeom prst="rect">
            <a:avLst/>
          </a:prstGeom>
          <a:noFill/>
        </p:spPr>
        <p:txBody>
          <a:bodyPr wrap="none" rtlCol="0">
            <a:spAutoFit/>
          </a:bodyPr>
          <a:lstStyle/>
          <a:p>
            <a:pPr algn="r"/>
            <a:r>
              <a:rPr kumimoji="1" lang="en-US" altLang="ja-JP" dirty="0">
                <a:solidFill>
                  <a:schemeClr val="bg1"/>
                </a:solidFill>
                <a:latin typeface="Meiryo" panose="020B0604030504040204" pitchFamily="34" charset="-128"/>
                <a:ea typeface="Meiryo" panose="020B0604030504040204" pitchFamily="34" charset="-128"/>
              </a:rPr>
              <a:t>SRE</a:t>
            </a:r>
          </a:p>
          <a:p>
            <a:pPr algn="r"/>
            <a:r>
              <a:rPr lang="en-US" altLang="ja-JP" sz="600" dirty="0">
                <a:solidFill>
                  <a:schemeClr val="bg1"/>
                </a:solidFill>
                <a:latin typeface="Meiryo" panose="020B0604030504040204" pitchFamily="34" charset="-128"/>
                <a:ea typeface="Meiryo" panose="020B0604030504040204" pitchFamily="34" charset="-128"/>
              </a:rPr>
              <a:t>Site Reliability Engineering</a:t>
            </a:r>
            <a:endParaRPr kumimoji="1" lang="ja-JP" altLang="en-US" sz="600">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DCF8FA89-94AE-C072-636B-35CECC8B45B4}"/>
              </a:ext>
            </a:extLst>
          </p:cNvPr>
          <p:cNvSpPr txBox="1"/>
          <p:nvPr/>
        </p:nvSpPr>
        <p:spPr>
          <a:xfrm>
            <a:off x="7381184" y="3811612"/>
            <a:ext cx="1441420" cy="307777"/>
          </a:xfrm>
          <a:prstGeom prst="rect">
            <a:avLst/>
          </a:prstGeom>
          <a:noFill/>
        </p:spPr>
        <p:txBody>
          <a:bodyPr wrap="none" rtlCol="0">
            <a:spAutoFit/>
          </a:bodyPr>
          <a:lstStyle/>
          <a:p>
            <a:pPr algn="r"/>
            <a:r>
              <a:rPr kumimoji="1" lang="ja-JP" altLang="en-US" sz="1400">
                <a:solidFill>
                  <a:schemeClr val="bg1"/>
                </a:solidFill>
                <a:latin typeface="Meiryo" panose="020B0604030504040204" pitchFamily="34" charset="-128"/>
                <a:ea typeface="Meiryo" panose="020B0604030504040204" pitchFamily="34" charset="-128"/>
              </a:rPr>
              <a:t>アジャイル開発</a:t>
            </a:r>
          </a:p>
        </p:txBody>
      </p:sp>
      <p:sp>
        <p:nvSpPr>
          <p:cNvPr id="32" name="テキスト ボックス 31">
            <a:extLst>
              <a:ext uri="{FF2B5EF4-FFF2-40B4-BE49-F238E27FC236}">
                <a16:creationId xmlns:a16="http://schemas.microsoft.com/office/drawing/2014/main" id="{A57733E3-6D3B-DEE4-EBA0-DFB90977224F}"/>
              </a:ext>
            </a:extLst>
          </p:cNvPr>
          <p:cNvSpPr txBox="1"/>
          <p:nvPr/>
        </p:nvSpPr>
        <p:spPr>
          <a:xfrm>
            <a:off x="7974154" y="4816334"/>
            <a:ext cx="859531" cy="307777"/>
          </a:xfrm>
          <a:prstGeom prst="rect">
            <a:avLst/>
          </a:prstGeom>
          <a:noFill/>
        </p:spPr>
        <p:txBody>
          <a:bodyPr wrap="none" rtlCol="0">
            <a:spAutoFit/>
          </a:bodyPr>
          <a:lstStyle/>
          <a:p>
            <a:pPr algn="r"/>
            <a:r>
              <a:rPr kumimoji="1" lang="en-US" altLang="ja-JP" sz="1400" dirty="0">
                <a:solidFill>
                  <a:schemeClr val="bg1"/>
                </a:solidFill>
                <a:latin typeface="Meiryo" panose="020B0604030504040204" pitchFamily="34" charset="-128"/>
                <a:ea typeface="Meiryo" panose="020B0604030504040204" pitchFamily="34" charset="-128"/>
              </a:rPr>
              <a:t>DevOps</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54AB7EAA-B11E-5B3A-F08D-47178128D941}"/>
              </a:ext>
            </a:extLst>
          </p:cNvPr>
          <p:cNvSpPr txBox="1"/>
          <p:nvPr/>
        </p:nvSpPr>
        <p:spPr>
          <a:xfrm>
            <a:off x="250406" y="2332464"/>
            <a:ext cx="1620957"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コラボレーション</a:t>
            </a:r>
            <a:endParaRPr kumimoji="1"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ツール</a:t>
            </a:r>
            <a:endParaRPr kumimoji="1" lang="ja-JP" altLang="en-US" sz="14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05926650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latin typeface="Meiryo" panose="020B0604030504040204" pitchFamily="34" charset="-128"/>
                <a:ea typeface="Meiryo" panose="020B0604030504040204" pitchFamily="34" charset="-128"/>
                <a:cs typeface="Arial"/>
              </a:rPr>
              <a:t>「作らない技術」の普及が</a:t>
            </a:r>
            <a:endParaRPr lang="en-US" altLang="ja-JP" sz="2400" dirty="0">
              <a:solidFill>
                <a:srgbClr val="FFFFFF"/>
              </a:solidFill>
              <a:latin typeface="Meiryo" panose="020B0604030504040204" pitchFamily="34" charset="-128"/>
              <a:ea typeface="Meiryo" panose="020B0604030504040204" pitchFamily="34" charset="-128"/>
              <a:cs typeface="Arial"/>
            </a:endParaRPr>
          </a:p>
          <a:p>
            <a:pPr algn="r"/>
            <a:r>
              <a:rPr lang="ja-JP" altLang="en-US" sz="2400">
                <a:solidFill>
                  <a:srgbClr val="FFFFFF"/>
                </a:solidFill>
                <a:effectLst/>
                <a:latin typeface="Meiryo" panose="020B0604030504040204" pitchFamily="34" charset="-128"/>
                <a:ea typeface="Meiryo" panose="020B0604030504040204" pitchFamily="34" charset="-128"/>
                <a:cs typeface="Arial"/>
              </a:rPr>
              <a:t>内製化を加速する</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00786737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4DB14267-7794-BA4B-9B29-D2C29AFE8BF1}"/>
              </a:ext>
            </a:extLst>
          </p:cNvPr>
          <p:cNvSpPr/>
          <p:nvPr/>
        </p:nvSpPr>
        <p:spPr>
          <a:xfrm>
            <a:off x="1501987" y="1569207"/>
            <a:ext cx="6140026" cy="1530160"/>
          </a:xfrm>
          <a:prstGeom prst="rect">
            <a:avLst/>
          </a:prstGeom>
          <a:solidFill>
            <a:schemeClr val="bg1"/>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E1896C91-7CAA-2B44-9881-98424D7CCB03}"/>
              </a:ext>
            </a:extLst>
          </p:cNvPr>
          <p:cNvSpPr/>
          <p:nvPr/>
        </p:nvSpPr>
        <p:spPr>
          <a:xfrm>
            <a:off x="1501987" y="3099367"/>
            <a:ext cx="6140026" cy="3437567"/>
          </a:xfrm>
          <a:prstGeom prst="rect">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C25C7AC9-E249-BF4B-AD63-AFAE337397BA}"/>
              </a:ext>
            </a:extLst>
          </p:cNvPr>
          <p:cNvSpPr/>
          <p:nvPr/>
        </p:nvSpPr>
        <p:spPr>
          <a:xfrm>
            <a:off x="1696720" y="3208354"/>
            <a:ext cx="5750560" cy="2657935"/>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5CCD4F1-BEDC-C541-9860-33996C8A47C5}"/>
              </a:ext>
            </a:extLst>
          </p:cNvPr>
          <p:cNvSpPr>
            <a:spLocks noGrp="1"/>
          </p:cNvSpPr>
          <p:nvPr>
            <p:ph type="title"/>
          </p:nvPr>
        </p:nvSpPr>
        <p:spPr/>
        <p:txBody>
          <a:bodyPr/>
          <a:lstStyle/>
          <a:p>
            <a:r>
              <a:rPr kumimoji="1" lang="ja-JP" altLang="en-US"/>
              <a:t>作らない技術を前提としたシステム</a:t>
            </a:r>
          </a:p>
        </p:txBody>
      </p:sp>
      <p:pic>
        <p:nvPicPr>
          <p:cNvPr id="5" name="図 4" descr="おもちゃ, 人形, ボックス, ケーキ が含まれている画像&#10;&#10;自動的に生成された説明">
            <a:extLst>
              <a:ext uri="{FF2B5EF4-FFF2-40B4-BE49-F238E27FC236}">
                <a16:creationId xmlns:a16="http://schemas.microsoft.com/office/drawing/2014/main" id="{68994995-6306-CC4A-8987-2A3F61689D1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61544" y="1782643"/>
            <a:ext cx="1099310" cy="1099310"/>
          </a:xfrm>
          <a:prstGeom prst="rect">
            <a:avLst/>
          </a:prstGeom>
          <a:effectLst>
            <a:outerShdw blurRad="50800" dist="38100" dir="2700000" algn="tl" rotWithShape="0">
              <a:prstClr val="black">
                <a:alpha val="40000"/>
              </a:prstClr>
            </a:outerShdw>
          </a:effectLst>
        </p:spPr>
      </p:pic>
      <p:sp>
        <p:nvSpPr>
          <p:cNvPr id="6" name="テキスト ボックス 5">
            <a:extLst>
              <a:ext uri="{FF2B5EF4-FFF2-40B4-BE49-F238E27FC236}">
                <a16:creationId xmlns:a16="http://schemas.microsoft.com/office/drawing/2014/main" id="{04CB317F-C564-C645-A4E0-636E14B3A25D}"/>
              </a:ext>
            </a:extLst>
          </p:cNvPr>
          <p:cNvSpPr txBox="1"/>
          <p:nvPr/>
        </p:nvSpPr>
        <p:spPr>
          <a:xfrm>
            <a:off x="3242032" y="1848975"/>
            <a:ext cx="2646878" cy="1077218"/>
          </a:xfrm>
          <a:prstGeom prst="rect">
            <a:avLst/>
          </a:prstGeom>
          <a:noFill/>
        </p:spPr>
        <p:txBody>
          <a:bodyPr wrap="none" rtlCol="0">
            <a:spAutoFit/>
          </a:bodyPr>
          <a:lstStyle/>
          <a:p>
            <a:r>
              <a:rPr kumimoji="1" lang="ja-JP" altLang="en-US" sz="3200">
                <a:solidFill>
                  <a:srgbClr val="0070C0"/>
                </a:solidFill>
                <a:latin typeface="Meiryo" panose="020B0604030504040204" pitchFamily="34" charset="-128"/>
                <a:ea typeface="Meiryo" panose="020B0604030504040204" pitchFamily="34" charset="-128"/>
              </a:rPr>
              <a:t>自動車の</a:t>
            </a:r>
            <a:endParaRPr lang="en-US" altLang="ja-JP" sz="3200" dirty="0">
              <a:solidFill>
                <a:srgbClr val="0070C0"/>
              </a:solidFill>
              <a:latin typeface="Meiryo" panose="020B0604030504040204" pitchFamily="34" charset="-128"/>
              <a:ea typeface="Meiryo" panose="020B0604030504040204" pitchFamily="34" charset="-128"/>
            </a:endParaRPr>
          </a:p>
          <a:p>
            <a:r>
              <a:rPr kumimoji="1" lang="ja-JP" altLang="en-US" sz="3200">
                <a:solidFill>
                  <a:srgbClr val="0070C0"/>
                </a:solidFill>
                <a:latin typeface="Meiryo" panose="020B0604030504040204" pitchFamily="34" charset="-128"/>
                <a:ea typeface="Meiryo" panose="020B0604030504040204" pitchFamily="34" charset="-128"/>
              </a:rPr>
              <a:t>配車サービス</a:t>
            </a:r>
          </a:p>
        </p:txBody>
      </p:sp>
      <p:pic>
        <p:nvPicPr>
          <p:cNvPr id="8" name="図 7" descr="シャツ が含まれている画像&#10;&#10;自動的に生成された説明">
            <a:extLst>
              <a:ext uri="{FF2B5EF4-FFF2-40B4-BE49-F238E27FC236}">
                <a16:creationId xmlns:a16="http://schemas.microsoft.com/office/drawing/2014/main" id="{C8C3C404-C68F-0B4D-9544-43BC5B20C3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083146" y="1729270"/>
            <a:ext cx="808057" cy="1206056"/>
          </a:xfrm>
          <a:prstGeom prst="rect">
            <a:avLst/>
          </a:prstGeom>
          <a:effectLst>
            <a:outerShdw blurRad="50800" dist="38100" dir="2700000" algn="tl" rotWithShape="0">
              <a:prstClr val="black">
                <a:alpha val="40000"/>
              </a:prstClr>
            </a:outerShdw>
          </a:effectLst>
        </p:spPr>
      </p:pic>
      <p:sp>
        <p:nvSpPr>
          <p:cNvPr id="11" name="正方形/長方形 10">
            <a:extLst>
              <a:ext uri="{FF2B5EF4-FFF2-40B4-BE49-F238E27FC236}">
                <a16:creationId xmlns:a16="http://schemas.microsoft.com/office/drawing/2014/main" id="{7EFCD97C-F404-C84F-9F21-5A19B6DAA04F}"/>
              </a:ext>
            </a:extLst>
          </p:cNvPr>
          <p:cNvSpPr/>
          <p:nvPr/>
        </p:nvSpPr>
        <p:spPr>
          <a:xfrm>
            <a:off x="1801134" y="3343820"/>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C5FC856C-1FC2-A741-A688-DD33891949E1}"/>
              </a:ext>
            </a:extLst>
          </p:cNvPr>
          <p:cNvSpPr/>
          <p:nvPr/>
        </p:nvSpPr>
        <p:spPr>
          <a:xfrm>
            <a:off x="5568253" y="3343819"/>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88EB79AB-6F4F-F348-96BD-37D6A05CB641}"/>
              </a:ext>
            </a:extLst>
          </p:cNvPr>
          <p:cNvSpPr txBox="1"/>
          <p:nvPr/>
        </p:nvSpPr>
        <p:spPr>
          <a:xfrm>
            <a:off x="2083146" y="3609935"/>
            <a:ext cx="1210589"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地図情報</a:t>
            </a:r>
          </a:p>
        </p:txBody>
      </p:sp>
      <p:sp>
        <p:nvSpPr>
          <p:cNvPr id="14" name="テキスト ボックス 13">
            <a:extLst>
              <a:ext uri="{FF2B5EF4-FFF2-40B4-BE49-F238E27FC236}">
                <a16:creationId xmlns:a16="http://schemas.microsoft.com/office/drawing/2014/main" id="{78E6188D-7894-9F46-AE6B-B573AB0AC7C4}"/>
              </a:ext>
            </a:extLst>
          </p:cNvPr>
          <p:cNvSpPr txBox="1"/>
          <p:nvPr/>
        </p:nvSpPr>
        <p:spPr>
          <a:xfrm>
            <a:off x="5850265" y="3606193"/>
            <a:ext cx="1210589"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代金決済</a:t>
            </a:r>
          </a:p>
        </p:txBody>
      </p:sp>
      <p:sp>
        <p:nvSpPr>
          <p:cNvPr id="15" name="正方形/長方形 14">
            <a:extLst>
              <a:ext uri="{FF2B5EF4-FFF2-40B4-BE49-F238E27FC236}">
                <a16:creationId xmlns:a16="http://schemas.microsoft.com/office/drawing/2014/main" id="{61C09717-1608-9843-AAB5-CE34743FFBF6}"/>
              </a:ext>
            </a:extLst>
          </p:cNvPr>
          <p:cNvSpPr/>
          <p:nvPr/>
        </p:nvSpPr>
        <p:spPr>
          <a:xfrm>
            <a:off x="3684693" y="4388254"/>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4B4ED510-0A50-7343-A482-41F1B3C0AA61}"/>
              </a:ext>
            </a:extLst>
          </p:cNvPr>
          <p:cNvSpPr txBox="1"/>
          <p:nvPr/>
        </p:nvSpPr>
        <p:spPr>
          <a:xfrm>
            <a:off x="3703698" y="4650627"/>
            <a:ext cx="1723549"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セキュリティ</a:t>
            </a:r>
          </a:p>
        </p:txBody>
      </p:sp>
      <p:sp>
        <p:nvSpPr>
          <p:cNvPr id="17" name="正方形/長方形 16">
            <a:extLst>
              <a:ext uri="{FF2B5EF4-FFF2-40B4-BE49-F238E27FC236}">
                <a16:creationId xmlns:a16="http://schemas.microsoft.com/office/drawing/2014/main" id="{EF9C52C7-DF53-504D-A75A-DFA89F6D47C0}"/>
              </a:ext>
            </a:extLst>
          </p:cNvPr>
          <p:cNvSpPr/>
          <p:nvPr/>
        </p:nvSpPr>
        <p:spPr>
          <a:xfrm>
            <a:off x="1801134" y="4388254"/>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580B49DA-B80B-FD46-ABBB-54366A69E8DA}"/>
              </a:ext>
            </a:extLst>
          </p:cNvPr>
          <p:cNvSpPr/>
          <p:nvPr/>
        </p:nvSpPr>
        <p:spPr>
          <a:xfrm>
            <a:off x="5568253" y="4388253"/>
            <a:ext cx="1774613" cy="894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4E5AF4C3-A8DE-FC4E-9AD6-D72D1D0DA9C7}"/>
              </a:ext>
            </a:extLst>
          </p:cNvPr>
          <p:cNvSpPr txBox="1"/>
          <p:nvPr/>
        </p:nvSpPr>
        <p:spPr>
          <a:xfrm>
            <a:off x="2191350" y="4654369"/>
            <a:ext cx="994183" cy="400110"/>
          </a:xfrm>
          <a:prstGeom prst="rect">
            <a:avLst/>
          </a:prstGeom>
          <a:noFill/>
        </p:spPr>
        <p:txBody>
          <a:bodyPr wrap="none" rtlCol="0">
            <a:spAutoFit/>
          </a:bodyPr>
          <a:lstStyle/>
          <a:p>
            <a:pPr algn="ctr"/>
            <a:r>
              <a:rPr kumimoji="1" lang="en-US" altLang="ja-JP" sz="2000" dirty="0">
                <a:solidFill>
                  <a:schemeClr val="bg1"/>
                </a:solidFill>
                <a:latin typeface="Meiryo" panose="020B0604030504040204" pitchFamily="34" charset="-128"/>
                <a:ea typeface="Meiryo" panose="020B0604030504040204" pitchFamily="34" charset="-128"/>
              </a:rPr>
              <a:t>ID</a:t>
            </a:r>
            <a:r>
              <a:rPr kumimoji="1" lang="ja-JP" altLang="en-US" sz="2000">
                <a:solidFill>
                  <a:schemeClr val="bg1"/>
                </a:solidFill>
                <a:latin typeface="Meiryo" panose="020B0604030504040204" pitchFamily="34" charset="-128"/>
                <a:ea typeface="Meiryo" panose="020B0604030504040204" pitchFamily="34" charset="-128"/>
              </a:rPr>
              <a:t>認証</a:t>
            </a:r>
          </a:p>
        </p:txBody>
      </p:sp>
      <p:sp>
        <p:nvSpPr>
          <p:cNvPr id="20" name="テキスト ボックス 19">
            <a:extLst>
              <a:ext uri="{FF2B5EF4-FFF2-40B4-BE49-F238E27FC236}">
                <a16:creationId xmlns:a16="http://schemas.microsoft.com/office/drawing/2014/main" id="{072B09E6-67B7-8440-80FB-BC2B834CBF17}"/>
              </a:ext>
            </a:extLst>
          </p:cNvPr>
          <p:cNvSpPr txBox="1"/>
          <p:nvPr/>
        </p:nvSpPr>
        <p:spPr>
          <a:xfrm>
            <a:off x="5850268" y="4650627"/>
            <a:ext cx="1210588"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損害保険</a:t>
            </a:r>
          </a:p>
        </p:txBody>
      </p:sp>
      <p:sp>
        <p:nvSpPr>
          <p:cNvPr id="23" name="テキスト ボックス 22">
            <a:extLst>
              <a:ext uri="{FF2B5EF4-FFF2-40B4-BE49-F238E27FC236}">
                <a16:creationId xmlns:a16="http://schemas.microsoft.com/office/drawing/2014/main" id="{CCA1B4A4-A79B-B14B-A1F0-BA29B968F1C9}"/>
              </a:ext>
            </a:extLst>
          </p:cNvPr>
          <p:cNvSpPr txBox="1"/>
          <p:nvPr/>
        </p:nvSpPr>
        <p:spPr>
          <a:xfrm>
            <a:off x="2841280" y="5404717"/>
            <a:ext cx="3448381" cy="369332"/>
          </a:xfrm>
          <a:prstGeom prst="rect">
            <a:avLst/>
          </a:prstGeom>
          <a:noFill/>
        </p:spPr>
        <p:txBody>
          <a:bodyPr wrap="none" rtlCol="0">
            <a:spAutoFit/>
          </a:bodyPr>
          <a:lstStyle/>
          <a:p>
            <a:pPr algn="ctr"/>
            <a:r>
              <a:rPr kumimoji="1" lang="ja-JP" altLang="en-US">
                <a:solidFill>
                  <a:schemeClr val="tx2">
                    <a:lumMod val="75000"/>
                  </a:schemeClr>
                </a:solidFill>
                <a:latin typeface="Meiryo" panose="020B0604030504040204" pitchFamily="34" charset="-128"/>
                <a:ea typeface="Meiryo" panose="020B0604030504040204" pitchFamily="34" charset="-128"/>
              </a:rPr>
              <a:t>マイクロサービス、</a:t>
            </a:r>
            <a:r>
              <a:rPr kumimoji="1" lang="en-US" altLang="ja-JP" dirty="0">
                <a:solidFill>
                  <a:schemeClr val="tx2">
                    <a:lumMod val="75000"/>
                  </a:schemeClr>
                </a:solidFill>
                <a:latin typeface="Meiryo" panose="020B0604030504040204" pitchFamily="34" charset="-128"/>
                <a:ea typeface="Meiryo" panose="020B0604030504040204" pitchFamily="34" charset="-128"/>
              </a:rPr>
              <a:t>REST/API</a:t>
            </a:r>
            <a:endParaRPr kumimoji="1" lang="ja-JP" altLang="en-US">
              <a:solidFill>
                <a:schemeClr val="tx2">
                  <a:lumMod val="75000"/>
                </a:schemeClr>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1A7B6BCD-390F-5241-8BF8-C69450B004E3}"/>
              </a:ext>
            </a:extLst>
          </p:cNvPr>
          <p:cNvSpPr txBox="1"/>
          <p:nvPr/>
        </p:nvSpPr>
        <p:spPr>
          <a:xfrm>
            <a:off x="3434391" y="6057650"/>
            <a:ext cx="2262158"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クラウド・サービス</a:t>
            </a:r>
          </a:p>
        </p:txBody>
      </p:sp>
      <p:grpSp>
        <p:nvGrpSpPr>
          <p:cNvPr id="3" name="グループ化 2">
            <a:extLst>
              <a:ext uri="{FF2B5EF4-FFF2-40B4-BE49-F238E27FC236}">
                <a16:creationId xmlns:a16="http://schemas.microsoft.com/office/drawing/2014/main" id="{FA651AFD-679E-1C4A-9AE2-3A3036CA4E22}"/>
              </a:ext>
            </a:extLst>
          </p:cNvPr>
          <p:cNvGrpSpPr/>
          <p:nvPr/>
        </p:nvGrpSpPr>
        <p:grpSpPr>
          <a:xfrm>
            <a:off x="3680161" y="3347856"/>
            <a:ext cx="2092825" cy="1012426"/>
            <a:chOff x="3837093" y="2990426"/>
            <a:chExt cx="2092825" cy="1012426"/>
          </a:xfrm>
        </p:grpSpPr>
        <p:sp>
          <p:nvSpPr>
            <p:cNvPr id="29" name="正方形/長方形 28">
              <a:extLst>
                <a:ext uri="{FF2B5EF4-FFF2-40B4-BE49-F238E27FC236}">
                  <a16:creationId xmlns:a16="http://schemas.microsoft.com/office/drawing/2014/main" id="{A5DB3A78-82B1-384D-BFB3-AF9F154C3E99}"/>
                </a:ext>
              </a:extLst>
            </p:cNvPr>
            <p:cNvSpPr/>
            <p:nvPr/>
          </p:nvSpPr>
          <p:spPr>
            <a:xfrm>
              <a:off x="3837093" y="2990426"/>
              <a:ext cx="1774613" cy="89408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912BF8F8-4727-9C4D-80F1-7D7AACEA31A4}"/>
                </a:ext>
              </a:extLst>
            </p:cNvPr>
            <p:cNvSpPr txBox="1"/>
            <p:nvPr/>
          </p:nvSpPr>
          <p:spPr>
            <a:xfrm>
              <a:off x="3990865" y="3114300"/>
              <a:ext cx="1467068" cy="707886"/>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クルマと人</a:t>
              </a:r>
              <a:endParaRPr kumimoji="1" lang="en-US" altLang="ja-JP" sz="2000" dirty="0">
                <a:solidFill>
                  <a:schemeClr val="bg1"/>
                </a:solidFill>
                <a:latin typeface="Meiryo" panose="020B0604030504040204" pitchFamily="34" charset="-128"/>
                <a:ea typeface="Meiryo" panose="020B0604030504040204" pitchFamily="34" charset="-128"/>
              </a:endParaRPr>
            </a:p>
            <a:p>
              <a:pPr algn="ctr"/>
              <a:r>
                <a:rPr lang="ja-JP" altLang="en-US" sz="2000">
                  <a:solidFill>
                    <a:schemeClr val="bg1"/>
                  </a:solidFill>
                  <a:latin typeface="Meiryo" panose="020B0604030504040204" pitchFamily="34" charset="-128"/>
                  <a:ea typeface="Meiryo" panose="020B0604030504040204" pitchFamily="34" charset="-128"/>
                </a:rPr>
                <a:t>マッチング</a:t>
              </a:r>
              <a:endParaRPr kumimoji="1" lang="ja-JP" altLang="en-US" sz="2000">
                <a:solidFill>
                  <a:schemeClr val="bg1"/>
                </a:solidFill>
                <a:latin typeface="Meiryo" panose="020B0604030504040204" pitchFamily="34" charset="-128"/>
                <a:ea typeface="Meiryo" panose="020B0604030504040204" pitchFamily="34" charset="-128"/>
              </a:endParaRPr>
            </a:p>
          </p:txBody>
        </p:sp>
        <p:pic>
          <p:nvPicPr>
            <p:cNvPr id="31" name="図 30" descr="グラフィカル ユーザー インターフェイス が含まれている画像&#10;&#10;自動的に生成された説明">
              <a:extLst>
                <a:ext uri="{FF2B5EF4-FFF2-40B4-BE49-F238E27FC236}">
                  <a16:creationId xmlns:a16="http://schemas.microsoft.com/office/drawing/2014/main" id="{A4AA8423-08E3-EF4C-8862-D994A905BCF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30199" y="3523077"/>
              <a:ext cx="599719" cy="479775"/>
            </a:xfrm>
            <a:prstGeom prst="rect">
              <a:avLst/>
            </a:prstGeom>
            <a:effectLst>
              <a:outerShdw blurRad="50800" dist="38100" dir="2700000" algn="tl" rotWithShape="0">
                <a:prstClr val="black">
                  <a:alpha val="40000"/>
                </a:prstClr>
              </a:outerShdw>
            </a:effectLst>
          </p:spPr>
        </p:pic>
      </p:grpSp>
      <p:sp>
        <p:nvSpPr>
          <p:cNvPr id="4" name="正方形/長方形 3">
            <a:extLst>
              <a:ext uri="{FF2B5EF4-FFF2-40B4-BE49-F238E27FC236}">
                <a16:creationId xmlns:a16="http://schemas.microsoft.com/office/drawing/2014/main" id="{5EDFE627-C14B-CD03-FDC1-527B561AF91F}"/>
              </a:ext>
            </a:extLst>
          </p:cNvPr>
          <p:cNvSpPr/>
          <p:nvPr/>
        </p:nvSpPr>
        <p:spPr>
          <a:xfrm>
            <a:off x="363462" y="783188"/>
            <a:ext cx="8553738" cy="830997"/>
          </a:xfrm>
          <a:prstGeom prst="rect">
            <a:avLst/>
          </a:prstGeom>
        </p:spPr>
        <p:txBody>
          <a:bodyPr wrap="square">
            <a:spAutoFit/>
          </a:bodyPr>
          <a:lstStyle/>
          <a:p>
            <a:pPr algn="ctr"/>
            <a:r>
              <a:rPr lang="ja-JP" altLang="en-US" sz="24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なるべくプログラム・コードを書かずに</a:t>
            </a:r>
            <a:endParaRPr lang="en-US" altLang="ja-JP" sz="2400"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24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事業の成果に貢献するサービスを実現する</a:t>
            </a:r>
            <a:endParaRPr lang="ja-JP" altLang="en-US" sz="2400">
              <a:solidFill>
                <a:srgbClr val="0432FF"/>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181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下矢印 32">
            <a:extLst>
              <a:ext uri="{FF2B5EF4-FFF2-40B4-BE49-F238E27FC236}">
                <a16:creationId xmlns:a16="http://schemas.microsoft.com/office/drawing/2014/main" id="{5F841763-428A-7A4E-9B5B-525297B15DA6}"/>
              </a:ext>
            </a:extLst>
          </p:cNvPr>
          <p:cNvSpPr/>
          <p:nvPr/>
        </p:nvSpPr>
        <p:spPr>
          <a:xfrm>
            <a:off x="5463365" y="1552112"/>
            <a:ext cx="1819746" cy="4165908"/>
          </a:xfrm>
          <a:prstGeom prst="downArrow">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54E892E8-B038-7B48-A185-A29192237F74}"/>
              </a:ext>
            </a:extLst>
          </p:cNvPr>
          <p:cNvSpPr/>
          <p:nvPr/>
        </p:nvSpPr>
        <p:spPr>
          <a:xfrm>
            <a:off x="1998628" y="1552112"/>
            <a:ext cx="1819746" cy="4165908"/>
          </a:xfrm>
          <a:prstGeom prst="downArrow">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タイトル 35">
            <a:extLst>
              <a:ext uri="{FF2B5EF4-FFF2-40B4-BE49-F238E27FC236}">
                <a16:creationId xmlns:a16="http://schemas.microsoft.com/office/drawing/2014/main" id="{25AF684F-651F-9040-AE35-D2CCB4D7E81E}"/>
              </a:ext>
            </a:extLst>
          </p:cNvPr>
          <p:cNvSpPr>
            <a:spLocks noGrp="1"/>
          </p:cNvSpPr>
          <p:nvPr>
            <p:ph type="title"/>
          </p:nvPr>
        </p:nvSpPr>
        <p:spPr/>
        <p:txBody>
          <a:bodyPr/>
          <a:lstStyle/>
          <a:p>
            <a:r>
              <a:rPr lang="ja-JP" altLang="en-US"/>
              <a:t>求められる技術力の転換</a:t>
            </a:r>
          </a:p>
        </p:txBody>
      </p:sp>
      <p:sp>
        <p:nvSpPr>
          <p:cNvPr id="2" name="スライド番号プレースホルダー 1">
            <a:extLst>
              <a:ext uri="{FF2B5EF4-FFF2-40B4-BE49-F238E27FC236}">
                <a16:creationId xmlns:a16="http://schemas.microsoft.com/office/drawing/2014/main" id="{B0E1C15D-B168-FC46-8A0E-57E09FC1C22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224</a:t>
            </a:fld>
            <a:endParaRPr kumimoji="1" lang="ja-JP" altLang="en-US"/>
          </a:p>
        </p:txBody>
      </p:sp>
      <p:pic>
        <p:nvPicPr>
          <p:cNvPr id="4" name="図 3" descr="レゴのおもちゃ&#10;&#10;低い精度で自動的に生成された説明">
            <a:extLst>
              <a:ext uri="{FF2B5EF4-FFF2-40B4-BE49-F238E27FC236}">
                <a16:creationId xmlns:a16="http://schemas.microsoft.com/office/drawing/2014/main" id="{871A6518-7597-D747-852C-B4F4D96AB539}"/>
              </a:ext>
            </a:extLst>
          </p:cNvPr>
          <p:cNvPicPr>
            <a:picLocks noChangeAspect="1"/>
          </p:cNvPicPr>
          <p:nvPr/>
        </p:nvPicPr>
        <p:blipFill>
          <a:blip r:embed="rId3"/>
          <a:stretch>
            <a:fillRect/>
          </a:stretch>
        </p:blipFill>
        <p:spPr>
          <a:xfrm>
            <a:off x="357555" y="821646"/>
            <a:ext cx="1028853" cy="1028853"/>
          </a:xfrm>
          <a:prstGeom prst="rect">
            <a:avLst/>
          </a:prstGeom>
          <a:effectLst>
            <a:outerShdw blurRad="50800" dist="38100" dir="2700000" algn="tl" rotWithShape="0">
              <a:prstClr val="black">
                <a:alpha val="40000"/>
              </a:prstClr>
            </a:outerShdw>
          </a:effectLst>
        </p:spPr>
      </p:pic>
      <p:pic>
        <p:nvPicPr>
          <p:cNvPr id="6" name="図 5" descr="グラフィカル ユーザー インターフェイス が含まれている画像&#10;&#10;自動的に生成された説明">
            <a:extLst>
              <a:ext uri="{FF2B5EF4-FFF2-40B4-BE49-F238E27FC236}">
                <a16:creationId xmlns:a16="http://schemas.microsoft.com/office/drawing/2014/main" id="{F8F2AD4C-8FA3-1245-9394-FAE3A3A2C21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57592" y="920813"/>
            <a:ext cx="1028853" cy="823082"/>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3590416B-05EF-B847-8679-84E13028089E}"/>
              </a:ext>
            </a:extLst>
          </p:cNvPr>
          <p:cNvSpPr txBox="1"/>
          <p:nvPr/>
        </p:nvSpPr>
        <p:spPr>
          <a:xfrm>
            <a:off x="298941" y="1894771"/>
            <a:ext cx="1043876" cy="400110"/>
          </a:xfrm>
          <a:prstGeom prst="rect">
            <a:avLst/>
          </a:prstGeom>
          <a:noFill/>
        </p:spPr>
        <p:txBody>
          <a:bodyPr wrap="none" rtlCol="0">
            <a:spAutoFit/>
          </a:bodyPr>
          <a:lstStyle/>
          <a:p>
            <a:r>
              <a:rPr lang="en-US" altLang="ja-JP" sz="2000" b="1" dirty="0">
                <a:solidFill>
                  <a:schemeClr val="accent3">
                    <a:lumMod val="50000"/>
                  </a:schemeClr>
                </a:solidFill>
                <a:latin typeface="Meiryo" panose="020B0604030504040204" pitchFamily="34" charset="-128"/>
                <a:ea typeface="Meiryo" panose="020B0604030504040204" pitchFamily="34" charset="-128"/>
              </a:rPr>
              <a:t>10</a:t>
            </a:r>
            <a:r>
              <a:rPr lang="ja-JP" altLang="en-US" sz="2000" b="1">
                <a:solidFill>
                  <a:schemeClr val="accent3">
                    <a:lumMod val="50000"/>
                  </a:schemeClr>
                </a:solidFill>
                <a:latin typeface="Meiryo" panose="020B0604030504040204" pitchFamily="34" charset="-128"/>
                <a:ea typeface="Meiryo" panose="020B0604030504040204" pitchFamily="34" charset="-128"/>
              </a:rPr>
              <a:t>年前</a:t>
            </a:r>
            <a:endParaRPr kumimoji="1" lang="ja-JP" altLang="en-US" sz="2000" b="1">
              <a:solidFill>
                <a:schemeClr val="accent3">
                  <a:lumMod val="50000"/>
                </a:schemeClr>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2D073922-C251-F84E-B239-D8AEDC80E168}"/>
              </a:ext>
            </a:extLst>
          </p:cNvPr>
          <p:cNvSpPr txBox="1"/>
          <p:nvPr/>
        </p:nvSpPr>
        <p:spPr>
          <a:xfrm>
            <a:off x="1313962" y="1729530"/>
            <a:ext cx="2929792" cy="523220"/>
          </a:xfrm>
          <a:prstGeom prst="rect">
            <a:avLst/>
          </a:prstGeom>
          <a:noFill/>
        </p:spPr>
        <p:txBody>
          <a:bodyPr wrap="square" rtlCol="0">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高度な専門スキルを持つ人材が相当人数必要だった</a:t>
            </a:r>
          </a:p>
        </p:txBody>
      </p:sp>
      <p:sp>
        <p:nvSpPr>
          <p:cNvPr id="9" name="テキスト ボックス 8">
            <a:extLst>
              <a:ext uri="{FF2B5EF4-FFF2-40B4-BE49-F238E27FC236}">
                <a16:creationId xmlns:a16="http://schemas.microsoft.com/office/drawing/2014/main" id="{BE765A35-418D-9044-9AB0-33AB5CD1BB82}"/>
              </a:ext>
            </a:extLst>
          </p:cNvPr>
          <p:cNvSpPr txBox="1"/>
          <p:nvPr/>
        </p:nvSpPr>
        <p:spPr>
          <a:xfrm>
            <a:off x="1313962" y="2339153"/>
            <a:ext cx="2929792" cy="954107"/>
          </a:xfrm>
          <a:prstGeom prst="rect">
            <a:avLst/>
          </a:prstGeom>
          <a:noFill/>
        </p:spPr>
        <p:txBody>
          <a:bodyPr wrap="square" rtlCol="0">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自動化の範囲が限定的で人手に頼る範囲が広く人数が必要であり、経験に頼った属人的スキルが価値とされた</a:t>
            </a:r>
          </a:p>
        </p:txBody>
      </p:sp>
      <p:sp>
        <p:nvSpPr>
          <p:cNvPr id="10" name="テキスト ボックス 9">
            <a:extLst>
              <a:ext uri="{FF2B5EF4-FFF2-40B4-BE49-F238E27FC236}">
                <a16:creationId xmlns:a16="http://schemas.microsoft.com/office/drawing/2014/main" id="{D71E2845-5D83-7F40-A532-2FCBB8AA232D}"/>
              </a:ext>
            </a:extLst>
          </p:cNvPr>
          <p:cNvSpPr txBox="1"/>
          <p:nvPr/>
        </p:nvSpPr>
        <p:spPr>
          <a:xfrm>
            <a:off x="1313962" y="3388046"/>
            <a:ext cx="2929792" cy="1169551"/>
          </a:xfrm>
          <a:prstGeom prst="rect">
            <a:avLst/>
          </a:prstGeom>
          <a:noFill/>
        </p:spPr>
        <p:txBody>
          <a:bodyPr wrap="square" rtlCol="0">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フレームワークやパッケージはあったが、「個別・独自」の要求は根強く、人手によるコーディングに頼る範囲が広く、人手が必要とされた</a:t>
            </a:r>
          </a:p>
        </p:txBody>
      </p:sp>
      <p:sp>
        <p:nvSpPr>
          <p:cNvPr id="11" name="テキスト ボックス 10">
            <a:extLst>
              <a:ext uri="{FF2B5EF4-FFF2-40B4-BE49-F238E27FC236}">
                <a16:creationId xmlns:a16="http://schemas.microsoft.com/office/drawing/2014/main" id="{5BBE3B1F-83AA-8C44-BD89-2DED2F7DD5C5}"/>
              </a:ext>
            </a:extLst>
          </p:cNvPr>
          <p:cNvSpPr txBox="1"/>
          <p:nvPr/>
        </p:nvSpPr>
        <p:spPr>
          <a:xfrm>
            <a:off x="1371754" y="907731"/>
            <a:ext cx="3073497" cy="707886"/>
          </a:xfrm>
          <a:prstGeom prst="rect">
            <a:avLst/>
          </a:prstGeom>
          <a:noFill/>
        </p:spPr>
        <p:txBody>
          <a:bodyPr wrap="square" rtlCol="0">
            <a:spAutoFit/>
          </a:bodyPr>
          <a:lstStyle/>
          <a:p>
            <a:r>
              <a:rPr lang="ja-JP" altLang="en-US" sz="2000">
                <a:solidFill>
                  <a:schemeClr val="accent3">
                    <a:lumMod val="50000"/>
                  </a:schemeClr>
                </a:solidFill>
                <a:latin typeface="Meiryo" panose="020B0604030504040204" pitchFamily="34" charset="-128"/>
                <a:ea typeface="Meiryo" panose="020B0604030504040204" pitchFamily="34" charset="-128"/>
              </a:rPr>
              <a:t>中長期的に絶対的な品質と安定</a:t>
            </a:r>
          </a:p>
        </p:txBody>
      </p:sp>
      <p:sp>
        <p:nvSpPr>
          <p:cNvPr id="12" name="テキスト ボックス 11">
            <a:extLst>
              <a:ext uri="{FF2B5EF4-FFF2-40B4-BE49-F238E27FC236}">
                <a16:creationId xmlns:a16="http://schemas.microsoft.com/office/drawing/2014/main" id="{FBD16475-AB7A-E445-98A1-84FF1F91824A}"/>
              </a:ext>
            </a:extLst>
          </p:cNvPr>
          <p:cNvSpPr txBox="1"/>
          <p:nvPr/>
        </p:nvSpPr>
        <p:spPr>
          <a:xfrm>
            <a:off x="1302089" y="4932544"/>
            <a:ext cx="2790315" cy="738664"/>
          </a:xfrm>
          <a:prstGeom prst="rect">
            <a:avLst/>
          </a:prstGeom>
          <a:noFill/>
        </p:spPr>
        <p:txBody>
          <a:bodyPr wrap="square" rtlCol="0">
            <a:spAutoFit/>
          </a:bodyPr>
          <a:lstStyle/>
          <a:p>
            <a:r>
              <a:rPr lang="ja-JP" altLang="en-US" sz="1400" b="1">
                <a:solidFill>
                  <a:schemeClr val="accent3">
                    <a:lumMod val="50000"/>
                  </a:schemeClr>
                </a:solidFill>
                <a:latin typeface="Meiryo" panose="020B0604030504040204" pitchFamily="34" charset="-128"/>
                <a:ea typeface="Meiryo" panose="020B0604030504040204" pitchFamily="34" charset="-128"/>
              </a:rPr>
              <a:t>大手</a:t>
            </a:r>
            <a:r>
              <a:rPr lang="en-US" altLang="ja-JP" sz="1400" b="1" dirty="0">
                <a:solidFill>
                  <a:schemeClr val="accent3">
                    <a:lumMod val="50000"/>
                  </a:schemeClr>
                </a:solidFill>
                <a:latin typeface="Meiryo" panose="020B0604030504040204" pitchFamily="34" charset="-128"/>
                <a:ea typeface="Meiryo" panose="020B0604030504040204" pitchFamily="34" charset="-128"/>
              </a:rPr>
              <a:t>SI</a:t>
            </a:r>
            <a:r>
              <a:rPr lang="ja-JP" altLang="en-US" sz="1400" b="1">
                <a:solidFill>
                  <a:schemeClr val="accent3">
                    <a:lumMod val="50000"/>
                  </a:schemeClr>
                </a:solidFill>
                <a:latin typeface="Meiryo" panose="020B0604030504040204" pitchFamily="34" charset="-128"/>
                <a:ea typeface="Meiryo" panose="020B0604030504040204" pitchFamily="34" charset="-128"/>
              </a:rPr>
              <a:t>事業者</a:t>
            </a:r>
            <a:r>
              <a:rPr lang="ja-JP" altLang="en-US" sz="1400">
                <a:solidFill>
                  <a:schemeClr val="accent3">
                    <a:lumMod val="50000"/>
                  </a:schemeClr>
                </a:solidFill>
                <a:latin typeface="Meiryo" panose="020B0604030504040204" pitchFamily="34" charset="-128"/>
                <a:ea typeface="Meiryo" panose="020B0604030504040204" pitchFamily="34" charset="-128"/>
              </a:rPr>
              <a:t>でなければ必要なスキルを持つ人材を集めることができなかった</a:t>
            </a:r>
          </a:p>
        </p:txBody>
      </p:sp>
      <p:sp>
        <p:nvSpPr>
          <p:cNvPr id="13" name="テキスト ボックス 12">
            <a:extLst>
              <a:ext uri="{FF2B5EF4-FFF2-40B4-BE49-F238E27FC236}">
                <a16:creationId xmlns:a16="http://schemas.microsoft.com/office/drawing/2014/main" id="{69CE7C5D-E63F-574C-A192-B61F8BD0D734}"/>
              </a:ext>
            </a:extLst>
          </p:cNvPr>
          <p:cNvSpPr txBox="1"/>
          <p:nvPr/>
        </p:nvSpPr>
        <p:spPr>
          <a:xfrm>
            <a:off x="4914900" y="1715616"/>
            <a:ext cx="2929792" cy="523220"/>
          </a:xfrm>
          <a:prstGeom prst="rect">
            <a:avLst/>
          </a:prstGeom>
          <a:noFill/>
        </p:spPr>
        <p:txBody>
          <a:bodyPr wrap="square" rtlCol="0">
            <a:spAutoFit/>
          </a:bodyPr>
          <a:lstStyle/>
          <a:p>
            <a:r>
              <a:rPr lang="ja-JP" altLang="en-US" sz="1400">
                <a:solidFill>
                  <a:srgbClr val="0070C0"/>
                </a:solidFill>
                <a:latin typeface="Meiryo" panose="020B0604030504040204" pitchFamily="34" charset="-128"/>
                <a:ea typeface="Meiryo" panose="020B0604030504040204" pitchFamily="34" charset="-128"/>
              </a:rPr>
              <a:t>高度な専門スキルは求められるが人数は少なくても対処できる</a:t>
            </a:r>
          </a:p>
        </p:txBody>
      </p:sp>
      <p:sp>
        <p:nvSpPr>
          <p:cNvPr id="14" name="テキスト ボックス 13">
            <a:extLst>
              <a:ext uri="{FF2B5EF4-FFF2-40B4-BE49-F238E27FC236}">
                <a16:creationId xmlns:a16="http://schemas.microsoft.com/office/drawing/2014/main" id="{D28E03D3-BF3F-F942-B832-9A386BE78F97}"/>
              </a:ext>
            </a:extLst>
          </p:cNvPr>
          <p:cNvSpPr txBox="1"/>
          <p:nvPr/>
        </p:nvSpPr>
        <p:spPr>
          <a:xfrm>
            <a:off x="4914900" y="2325239"/>
            <a:ext cx="2929792" cy="954107"/>
          </a:xfrm>
          <a:prstGeom prst="rect">
            <a:avLst/>
          </a:prstGeom>
          <a:noFill/>
        </p:spPr>
        <p:txBody>
          <a:bodyPr wrap="square" rtlCol="0">
            <a:spAutoFit/>
          </a:bodyPr>
          <a:lstStyle/>
          <a:p>
            <a:r>
              <a:rPr lang="ja-JP" altLang="en-US" sz="1400">
                <a:solidFill>
                  <a:srgbClr val="0070C0"/>
                </a:solidFill>
                <a:latin typeface="Meiryo" panose="020B0604030504040204" pitchFamily="34" charset="-128"/>
                <a:ea typeface="Meiryo" panose="020B0604030504040204" pitchFamily="34" charset="-128"/>
              </a:rPr>
              <a:t>自動化あるいはクラウド・サービスへの代替がすすみ、必要な人数は少なく、属人的スキルは排除される</a:t>
            </a:r>
          </a:p>
        </p:txBody>
      </p:sp>
      <p:sp>
        <p:nvSpPr>
          <p:cNvPr id="15" name="テキスト ボックス 14">
            <a:extLst>
              <a:ext uri="{FF2B5EF4-FFF2-40B4-BE49-F238E27FC236}">
                <a16:creationId xmlns:a16="http://schemas.microsoft.com/office/drawing/2014/main" id="{7B3BE044-AE0D-9B48-A761-41D1E4765496}"/>
              </a:ext>
            </a:extLst>
          </p:cNvPr>
          <p:cNvSpPr txBox="1"/>
          <p:nvPr/>
        </p:nvSpPr>
        <p:spPr>
          <a:xfrm>
            <a:off x="4914900" y="3374132"/>
            <a:ext cx="2929792" cy="1169551"/>
          </a:xfrm>
          <a:prstGeom prst="rect">
            <a:avLst/>
          </a:prstGeom>
          <a:noFill/>
        </p:spPr>
        <p:txBody>
          <a:bodyPr wrap="square" rtlCol="0">
            <a:spAutoFit/>
          </a:bodyPr>
          <a:lstStyle/>
          <a:p>
            <a:r>
              <a:rPr lang="en-US" altLang="ja-JP" sz="1400" dirty="0">
                <a:solidFill>
                  <a:srgbClr val="0070C0"/>
                </a:solidFill>
                <a:latin typeface="Meiryo" panose="020B0604030504040204" pitchFamily="34" charset="-128"/>
                <a:ea typeface="Meiryo" panose="020B0604030504040204" pitchFamily="34" charset="-128"/>
              </a:rPr>
              <a:t>IT</a:t>
            </a:r>
            <a:r>
              <a:rPr lang="ja-JP" altLang="en-US" sz="1400">
                <a:solidFill>
                  <a:srgbClr val="0070C0"/>
                </a:solidFill>
                <a:latin typeface="Meiryo" panose="020B0604030504040204" pitchFamily="34" charset="-128"/>
                <a:ea typeface="Meiryo" panose="020B0604030504040204" pitchFamily="34" charset="-128"/>
              </a:rPr>
              <a:t>の適用範囲が拡大し、技術の高度化と多様化が進み、できるだけ作らないで、ユーザーが求める</a:t>
            </a:r>
            <a:r>
              <a:rPr lang="en-US" altLang="ja-JP" sz="1400" dirty="0">
                <a:solidFill>
                  <a:srgbClr val="0070C0"/>
                </a:solidFill>
                <a:latin typeface="Meiryo" panose="020B0604030504040204" pitchFamily="34" charset="-128"/>
                <a:ea typeface="Meiryo" panose="020B0604030504040204" pitchFamily="34" charset="-128"/>
              </a:rPr>
              <a:t>IT</a:t>
            </a:r>
            <a:r>
              <a:rPr lang="ja-JP" altLang="en-US" sz="1400">
                <a:solidFill>
                  <a:srgbClr val="0070C0"/>
                </a:solidFill>
                <a:latin typeface="Meiryo" panose="020B0604030504040204" pitchFamily="34" charset="-128"/>
                <a:ea typeface="Meiryo" panose="020B0604030504040204" pitchFamily="34" charset="-128"/>
              </a:rPr>
              <a:t>サービスを提供できることが求められる</a:t>
            </a:r>
          </a:p>
        </p:txBody>
      </p:sp>
      <p:sp>
        <p:nvSpPr>
          <p:cNvPr id="16" name="テキスト ボックス 15">
            <a:extLst>
              <a:ext uri="{FF2B5EF4-FFF2-40B4-BE49-F238E27FC236}">
                <a16:creationId xmlns:a16="http://schemas.microsoft.com/office/drawing/2014/main" id="{9A60AC77-C19E-7E43-A9C3-7CA7ACD8BAA0}"/>
              </a:ext>
            </a:extLst>
          </p:cNvPr>
          <p:cNvSpPr txBox="1"/>
          <p:nvPr/>
        </p:nvSpPr>
        <p:spPr>
          <a:xfrm>
            <a:off x="4698750" y="907731"/>
            <a:ext cx="3073497" cy="707886"/>
          </a:xfrm>
          <a:prstGeom prst="rect">
            <a:avLst/>
          </a:prstGeom>
          <a:noFill/>
        </p:spPr>
        <p:txBody>
          <a:bodyPr wrap="square" rtlCol="0">
            <a:spAutoFit/>
          </a:bodyPr>
          <a:lstStyle/>
          <a:p>
            <a:pPr algn="r"/>
            <a:r>
              <a:rPr lang="ja-JP" altLang="en-US" sz="2000">
                <a:solidFill>
                  <a:srgbClr val="0070C0"/>
                </a:solidFill>
                <a:latin typeface="Meiryo" panose="020B0604030504040204" pitchFamily="34" charset="-128"/>
                <a:ea typeface="Meiryo" panose="020B0604030504040204" pitchFamily="34" charset="-128"/>
              </a:rPr>
              <a:t>短期間での立ち上げと</a:t>
            </a:r>
            <a:endParaRPr lang="en-US" altLang="ja-JP" sz="2000" dirty="0">
              <a:solidFill>
                <a:srgbClr val="0070C0"/>
              </a:solidFill>
              <a:latin typeface="Meiryo" panose="020B0604030504040204" pitchFamily="34" charset="-128"/>
              <a:ea typeface="Meiryo" panose="020B0604030504040204" pitchFamily="34" charset="-128"/>
            </a:endParaRPr>
          </a:p>
          <a:p>
            <a:pPr algn="r"/>
            <a:r>
              <a:rPr lang="ja-JP" altLang="en-US" sz="2000">
                <a:solidFill>
                  <a:srgbClr val="0070C0"/>
                </a:solidFill>
                <a:latin typeface="Meiryo" panose="020B0604030504040204" pitchFamily="34" charset="-128"/>
                <a:ea typeface="Meiryo" panose="020B0604030504040204" pitchFamily="34" charset="-128"/>
              </a:rPr>
              <a:t>変更への俊敏性</a:t>
            </a:r>
          </a:p>
        </p:txBody>
      </p:sp>
      <p:sp>
        <p:nvSpPr>
          <p:cNvPr id="17" name="テキスト ボックス 16">
            <a:extLst>
              <a:ext uri="{FF2B5EF4-FFF2-40B4-BE49-F238E27FC236}">
                <a16:creationId xmlns:a16="http://schemas.microsoft.com/office/drawing/2014/main" id="{777459A3-3F05-5747-9014-AF19BC137624}"/>
              </a:ext>
            </a:extLst>
          </p:cNvPr>
          <p:cNvSpPr txBox="1"/>
          <p:nvPr/>
        </p:nvSpPr>
        <p:spPr>
          <a:xfrm>
            <a:off x="4914900" y="4929232"/>
            <a:ext cx="2929792" cy="738664"/>
          </a:xfrm>
          <a:prstGeom prst="rect">
            <a:avLst/>
          </a:prstGeom>
          <a:noFill/>
        </p:spPr>
        <p:txBody>
          <a:bodyPr wrap="square" rtlCol="0">
            <a:spAutoFit/>
          </a:bodyPr>
          <a:lstStyle/>
          <a:p>
            <a:r>
              <a:rPr lang="ja-JP" altLang="en-US" sz="1400" b="1">
                <a:solidFill>
                  <a:srgbClr val="0070C0"/>
                </a:solidFill>
                <a:latin typeface="Meiryo" panose="020B0604030504040204" pitchFamily="34" charset="-128"/>
                <a:ea typeface="Meiryo" panose="020B0604030504040204" pitchFamily="34" charset="-128"/>
              </a:rPr>
              <a:t>小規模な</a:t>
            </a:r>
            <a:r>
              <a:rPr lang="en-US" altLang="ja-JP" sz="1400" b="1" dirty="0">
                <a:solidFill>
                  <a:srgbClr val="0070C0"/>
                </a:solidFill>
                <a:latin typeface="Meiryo" panose="020B0604030504040204" pitchFamily="34" charset="-128"/>
                <a:ea typeface="Meiryo" panose="020B0604030504040204" pitchFamily="34" charset="-128"/>
              </a:rPr>
              <a:t>IT</a:t>
            </a:r>
            <a:r>
              <a:rPr lang="ja-JP" altLang="en-US" sz="1400" b="1">
                <a:solidFill>
                  <a:srgbClr val="0070C0"/>
                </a:solidFill>
                <a:latin typeface="Meiryo" panose="020B0604030504040204" pitchFamily="34" charset="-128"/>
                <a:ea typeface="Meiryo" panose="020B0604030504040204" pitchFamily="34" charset="-128"/>
              </a:rPr>
              <a:t>事業者</a:t>
            </a:r>
            <a:r>
              <a:rPr lang="ja-JP" altLang="en-US" sz="1400">
                <a:solidFill>
                  <a:srgbClr val="0070C0"/>
                </a:solidFill>
                <a:latin typeface="Meiryo" panose="020B0604030504040204" pitchFamily="34" charset="-128"/>
                <a:ea typeface="Meiryo" panose="020B0604030504040204" pitchFamily="34" charset="-128"/>
              </a:rPr>
              <a:t>や</a:t>
            </a:r>
            <a:r>
              <a:rPr lang="ja-JP" altLang="en-US" sz="1400" b="1">
                <a:solidFill>
                  <a:srgbClr val="0070C0"/>
                </a:solidFill>
                <a:latin typeface="Meiryo" panose="020B0604030504040204" pitchFamily="34" charset="-128"/>
                <a:ea typeface="Meiryo" panose="020B0604030504040204" pitchFamily="34" charset="-128"/>
              </a:rPr>
              <a:t>内製化</a:t>
            </a:r>
            <a:r>
              <a:rPr lang="ja-JP" altLang="en-US" sz="1400">
                <a:solidFill>
                  <a:srgbClr val="0070C0"/>
                </a:solidFill>
                <a:latin typeface="Meiryo" panose="020B0604030504040204" pitchFamily="34" charset="-128"/>
                <a:ea typeface="Meiryo" panose="020B0604030504040204" pitchFamily="34" charset="-128"/>
              </a:rPr>
              <a:t>といった少ない人数でも技術力があれば対処できる</a:t>
            </a:r>
          </a:p>
        </p:txBody>
      </p:sp>
      <p:sp>
        <p:nvSpPr>
          <p:cNvPr id="18" name="テキスト ボックス 17">
            <a:extLst>
              <a:ext uri="{FF2B5EF4-FFF2-40B4-BE49-F238E27FC236}">
                <a16:creationId xmlns:a16="http://schemas.microsoft.com/office/drawing/2014/main" id="{D0E03601-1263-3C41-A28D-3A4599484376}"/>
              </a:ext>
            </a:extLst>
          </p:cNvPr>
          <p:cNvSpPr txBox="1"/>
          <p:nvPr/>
        </p:nvSpPr>
        <p:spPr>
          <a:xfrm>
            <a:off x="1443605" y="5718020"/>
            <a:ext cx="2929792" cy="461665"/>
          </a:xfrm>
          <a:prstGeom prst="rect">
            <a:avLst/>
          </a:prstGeom>
          <a:noFill/>
        </p:spPr>
        <p:txBody>
          <a:bodyPr wrap="square" rtlCol="0">
            <a:spAutoFit/>
          </a:bodyPr>
          <a:lstStyle/>
          <a:p>
            <a:pPr algn="ctr"/>
            <a:r>
              <a:rPr lang="ja-JP" altLang="en-US" sz="2400" b="1">
                <a:solidFill>
                  <a:schemeClr val="accent3">
                    <a:lumMod val="50000"/>
                  </a:schemeClr>
                </a:solidFill>
                <a:latin typeface="Meiryo" panose="020B0604030504040204" pitchFamily="34" charset="-128"/>
                <a:ea typeface="Meiryo" panose="020B0604030504040204" pitchFamily="34" charset="-128"/>
              </a:rPr>
              <a:t>作る技術力</a:t>
            </a:r>
            <a:r>
              <a:rPr lang="ja-JP" altLang="en-US" sz="2000">
                <a:solidFill>
                  <a:schemeClr val="accent3">
                    <a:lumMod val="50000"/>
                  </a:schemeClr>
                </a:solidFill>
                <a:latin typeface="Meiryo" panose="020B0604030504040204" pitchFamily="34" charset="-128"/>
                <a:ea typeface="Meiryo" panose="020B0604030504040204" pitchFamily="34" charset="-128"/>
              </a:rPr>
              <a:t>の時代</a:t>
            </a:r>
          </a:p>
        </p:txBody>
      </p:sp>
      <p:sp>
        <p:nvSpPr>
          <p:cNvPr id="19" name="テキスト ボックス 18">
            <a:extLst>
              <a:ext uri="{FF2B5EF4-FFF2-40B4-BE49-F238E27FC236}">
                <a16:creationId xmlns:a16="http://schemas.microsoft.com/office/drawing/2014/main" id="{B41EB54D-0371-7A4A-A3A2-155C8733DF2A}"/>
              </a:ext>
            </a:extLst>
          </p:cNvPr>
          <p:cNvSpPr txBox="1"/>
          <p:nvPr/>
        </p:nvSpPr>
        <p:spPr>
          <a:xfrm>
            <a:off x="4778183" y="5718020"/>
            <a:ext cx="3203226" cy="461665"/>
          </a:xfrm>
          <a:prstGeom prst="rect">
            <a:avLst/>
          </a:prstGeom>
          <a:noFill/>
        </p:spPr>
        <p:txBody>
          <a:bodyPr wrap="square" rtlCol="0">
            <a:spAutoFit/>
          </a:bodyPr>
          <a:lstStyle/>
          <a:p>
            <a:pPr algn="ctr"/>
            <a:r>
              <a:rPr lang="ja-JP" altLang="en-US" sz="2400" b="1">
                <a:solidFill>
                  <a:srgbClr val="0070C0"/>
                </a:solidFill>
                <a:latin typeface="Meiryo" panose="020B0604030504040204" pitchFamily="34" charset="-128"/>
                <a:ea typeface="Meiryo" panose="020B0604030504040204" pitchFamily="34" charset="-128"/>
              </a:rPr>
              <a:t>作らない技術力</a:t>
            </a:r>
            <a:r>
              <a:rPr lang="ja-JP" altLang="en-US" sz="2000">
                <a:solidFill>
                  <a:srgbClr val="0070C0"/>
                </a:solidFill>
                <a:latin typeface="Meiryo" panose="020B0604030504040204" pitchFamily="34" charset="-128"/>
                <a:ea typeface="Meiryo" panose="020B0604030504040204" pitchFamily="34" charset="-128"/>
              </a:rPr>
              <a:t>の時代</a:t>
            </a:r>
          </a:p>
        </p:txBody>
      </p:sp>
      <p:sp>
        <p:nvSpPr>
          <p:cNvPr id="20" name="テキスト ボックス 19">
            <a:extLst>
              <a:ext uri="{FF2B5EF4-FFF2-40B4-BE49-F238E27FC236}">
                <a16:creationId xmlns:a16="http://schemas.microsoft.com/office/drawing/2014/main" id="{B766D8D7-96CD-E34B-B122-69E0A87AF7E6}"/>
              </a:ext>
            </a:extLst>
          </p:cNvPr>
          <p:cNvSpPr txBox="1"/>
          <p:nvPr/>
        </p:nvSpPr>
        <p:spPr>
          <a:xfrm>
            <a:off x="7999046" y="1894771"/>
            <a:ext cx="784189" cy="400110"/>
          </a:xfrm>
          <a:prstGeom prst="rect">
            <a:avLst/>
          </a:prstGeom>
          <a:noFill/>
        </p:spPr>
        <p:txBody>
          <a:bodyPr wrap="none" rtlCol="0">
            <a:spAutoFit/>
          </a:bodyPr>
          <a:lstStyle/>
          <a:p>
            <a:pPr algn="r"/>
            <a:r>
              <a:rPr lang="ja-JP" altLang="en-US" sz="2000" b="1">
                <a:solidFill>
                  <a:srgbClr val="0070C0"/>
                </a:solidFill>
                <a:latin typeface="Meiryo" panose="020B0604030504040204" pitchFamily="34" charset="-128"/>
                <a:ea typeface="Meiryo" panose="020B0604030504040204" pitchFamily="34" charset="-128"/>
              </a:rPr>
              <a:t>現</a:t>
            </a:r>
            <a:r>
              <a:rPr lang="en-US" altLang="ja-JP" sz="2000" b="1" dirty="0">
                <a:solidFill>
                  <a:srgbClr val="0070C0"/>
                </a:solidFill>
                <a:latin typeface="Meiryo" panose="020B0604030504040204" pitchFamily="34" charset="-128"/>
                <a:ea typeface="Meiryo" panose="020B0604030504040204" pitchFamily="34" charset="-128"/>
              </a:rPr>
              <a:t> </a:t>
            </a:r>
            <a:r>
              <a:rPr lang="ja-JP" altLang="en-US" sz="2000" b="1">
                <a:solidFill>
                  <a:srgbClr val="0070C0"/>
                </a:solidFill>
                <a:latin typeface="Meiryo" panose="020B0604030504040204" pitchFamily="34" charset="-128"/>
                <a:ea typeface="Meiryo" panose="020B0604030504040204" pitchFamily="34" charset="-128"/>
              </a:rPr>
              <a:t>在</a:t>
            </a:r>
            <a:endParaRPr kumimoji="1" lang="ja-JP" altLang="en-US" sz="2000" b="1">
              <a:solidFill>
                <a:srgbClr val="0070C0"/>
              </a:solidFill>
              <a:latin typeface="Meiryo" panose="020B0604030504040204" pitchFamily="34" charset="-128"/>
              <a:ea typeface="Meiryo" panose="020B0604030504040204" pitchFamily="34" charset="-128"/>
            </a:endParaRPr>
          </a:p>
        </p:txBody>
      </p:sp>
      <p:sp>
        <p:nvSpPr>
          <p:cNvPr id="22" name="右矢印 21">
            <a:extLst>
              <a:ext uri="{FF2B5EF4-FFF2-40B4-BE49-F238E27FC236}">
                <a16:creationId xmlns:a16="http://schemas.microsoft.com/office/drawing/2014/main" id="{C5AC0B16-4903-744F-A924-B4E7174FD8C2}"/>
              </a:ext>
            </a:extLst>
          </p:cNvPr>
          <p:cNvSpPr/>
          <p:nvPr/>
        </p:nvSpPr>
        <p:spPr>
          <a:xfrm>
            <a:off x="4180177" y="1715616"/>
            <a:ext cx="783646" cy="521270"/>
          </a:xfrm>
          <a:prstGeom prst="rightArrow">
            <a:avLst>
              <a:gd name="adj1" fmla="val 72884"/>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73822E93-74F0-9E4C-9301-21D6690A519A}"/>
              </a:ext>
            </a:extLst>
          </p:cNvPr>
          <p:cNvSpPr/>
          <p:nvPr/>
        </p:nvSpPr>
        <p:spPr>
          <a:xfrm>
            <a:off x="4180177" y="2456530"/>
            <a:ext cx="783646" cy="521270"/>
          </a:xfrm>
          <a:prstGeom prst="rightArrow">
            <a:avLst>
              <a:gd name="adj1" fmla="val 72884"/>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a:extLst>
              <a:ext uri="{FF2B5EF4-FFF2-40B4-BE49-F238E27FC236}">
                <a16:creationId xmlns:a16="http://schemas.microsoft.com/office/drawing/2014/main" id="{59B2762A-7760-A243-98A4-E2F1A11D7D93}"/>
              </a:ext>
            </a:extLst>
          </p:cNvPr>
          <p:cNvSpPr/>
          <p:nvPr/>
        </p:nvSpPr>
        <p:spPr>
          <a:xfrm>
            <a:off x="4176724" y="3650146"/>
            <a:ext cx="783646" cy="521270"/>
          </a:xfrm>
          <a:prstGeom prst="rightArrow">
            <a:avLst>
              <a:gd name="adj1" fmla="val 72884"/>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9C850520-BD52-BA41-B0FB-61521BFDD16C}"/>
              </a:ext>
            </a:extLst>
          </p:cNvPr>
          <p:cNvSpPr txBox="1"/>
          <p:nvPr/>
        </p:nvSpPr>
        <p:spPr>
          <a:xfrm>
            <a:off x="4176724" y="1826680"/>
            <a:ext cx="595035"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構築</a:t>
            </a:r>
          </a:p>
        </p:txBody>
      </p:sp>
      <p:sp>
        <p:nvSpPr>
          <p:cNvPr id="27" name="テキスト ボックス 26">
            <a:extLst>
              <a:ext uri="{FF2B5EF4-FFF2-40B4-BE49-F238E27FC236}">
                <a16:creationId xmlns:a16="http://schemas.microsoft.com/office/drawing/2014/main" id="{6DA3151B-9380-9048-BC6B-4D433A708D13}"/>
              </a:ext>
            </a:extLst>
          </p:cNvPr>
          <p:cNvSpPr txBox="1"/>
          <p:nvPr/>
        </p:nvSpPr>
        <p:spPr>
          <a:xfrm>
            <a:off x="4176723" y="2586542"/>
            <a:ext cx="595035"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運用</a:t>
            </a:r>
          </a:p>
        </p:txBody>
      </p:sp>
      <p:sp>
        <p:nvSpPr>
          <p:cNvPr id="28" name="テキスト ボックス 27">
            <a:extLst>
              <a:ext uri="{FF2B5EF4-FFF2-40B4-BE49-F238E27FC236}">
                <a16:creationId xmlns:a16="http://schemas.microsoft.com/office/drawing/2014/main" id="{63AA6DA9-28F2-0C46-9A70-322DA464510C}"/>
              </a:ext>
            </a:extLst>
          </p:cNvPr>
          <p:cNvSpPr txBox="1"/>
          <p:nvPr/>
        </p:nvSpPr>
        <p:spPr>
          <a:xfrm>
            <a:off x="4176723" y="3767625"/>
            <a:ext cx="595035"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開発</a:t>
            </a:r>
          </a:p>
        </p:txBody>
      </p:sp>
      <p:sp>
        <p:nvSpPr>
          <p:cNvPr id="30" name="右矢印 29">
            <a:extLst>
              <a:ext uri="{FF2B5EF4-FFF2-40B4-BE49-F238E27FC236}">
                <a16:creationId xmlns:a16="http://schemas.microsoft.com/office/drawing/2014/main" id="{254DEA36-A4F0-D248-ADF0-3E4B1414A503}"/>
              </a:ext>
            </a:extLst>
          </p:cNvPr>
          <p:cNvSpPr/>
          <p:nvPr/>
        </p:nvSpPr>
        <p:spPr>
          <a:xfrm>
            <a:off x="4176724" y="5035272"/>
            <a:ext cx="783646" cy="521270"/>
          </a:xfrm>
          <a:prstGeom prst="rightArrow">
            <a:avLst>
              <a:gd name="adj1" fmla="val 72884"/>
              <a:gd name="adj2" fmla="val 50000"/>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CD455A4E-432A-9444-A15D-CE9532745ADC}"/>
              </a:ext>
            </a:extLst>
          </p:cNvPr>
          <p:cNvSpPr txBox="1"/>
          <p:nvPr/>
        </p:nvSpPr>
        <p:spPr>
          <a:xfrm>
            <a:off x="4194030" y="5140544"/>
            <a:ext cx="595035"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人材</a:t>
            </a:r>
          </a:p>
        </p:txBody>
      </p:sp>
      <p:sp>
        <p:nvSpPr>
          <p:cNvPr id="34" name="テキスト ボックス 33">
            <a:extLst>
              <a:ext uri="{FF2B5EF4-FFF2-40B4-BE49-F238E27FC236}">
                <a16:creationId xmlns:a16="http://schemas.microsoft.com/office/drawing/2014/main" id="{AB34B55D-6379-A543-A77F-5BB63BB33279}"/>
              </a:ext>
            </a:extLst>
          </p:cNvPr>
          <p:cNvSpPr txBox="1"/>
          <p:nvPr/>
        </p:nvSpPr>
        <p:spPr>
          <a:xfrm>
            <a:off x="1386408" y="6179685"/>
            <a:ext cx="2790315" cy="400110"/>
          </a:xfrm>
          <a:prstGeom prst="rect">
            <a:avLst/>
          </a:prstGeom>
          <a:noFill/>
        </p:spPr>
        <p:txBody>
          <a:bodyPr wrap="square" rtlCol="0">
            <a:spAutoFit/>
          </a:bodyPr>
          <a:lstStyle/>
          <a:p>
            <a:pPr algn="ctr"/>
            <a:r>
              <a:rPr lang="ja-JP" altLang="en-US" sz="2000">
                <a:solidFill>
                  <a:schemeClr val="accent3">
                    <a:lumMod val="50000"/>
                  </a:schemeClr>
                </a:solidFill>
                <a:latin typeface="Meiryo" panose="020B0604030504040204" pitchFamily="34" charset="-128"/>
                <a:ea typeface="Meiryo" panose="020B0604030504040204" pitchFamily="34" charset="-128"/>
              </a:rPr>
              <a:t>組織的人材動員力</a:t>
            </a:r>
          </a:p>
        </p:txBody>
      </p:sp>
      <p:sp>
        <p:nvSpPr>
          <p:cNvPr id="35" name="テキスト ボックス 34">
            <a:extLst>
              <a:ext uri="{FF2B5EF4-FFF2-40B4-BE49-F238E27FC236}">
                <a16:creationId xmlns:a16="http://schemas.microsoft.com/office/drawing/2014/main" id="{13CD0C83-CE97-3F4D-AC99-776969031B17}"/>
              </a:ext>
            </a:extLst>
          </p:cNvPr>
          <p:cNvSpPr txBox="1"/>
          <p:nvPr/>
        </p:nvSpPr>
        <p:spPr>
          <a:xfrm>
            <a:off x="4914900" y="6167461"/>
            <a:ext cx="2790315" cy="400110"/>
          </a:xfrm>
          <a:prstGeom prst="rect">
            <a:avLst/>
          </a:prstGeom>
          <a:noFill/>
        </p:spPr>
        <p:txBody>
          <a:bodyPr wrap="square" rtlCol="0">
            <a:spAutoFit/>
          </a:bodyPr>
          <a:lstStyle/>
          <a:p>
            <a:pPr algn="ctr"/>
            <a:r>
              <a:rPr lang="ja-JP" altLang="en-US" sz="2000">
                <a:solidFill>
                  <a:srgbClr val="0070C0"/>
                </a:solidFill>
                <a:latin typeface="Meiryo" panose="020B0604030504040204" pitchFamily="34" charset="-128"/>
                <a:ea typeface="Meiryo" panose="020B0604030504040204" pitchFamily="34" charset="-128"/>
              </a:rPr>
              <a:t>個人的技術力と人間力</a:t>
            </a:r>
          </a:p>
        </p:txBody>
      </p:sp>
    </p:spTree>
    <p:extLst>
      <p:ext uri="{BB962C8B-B14F-4D97-AF65-F5344CB8AC3E}">
        <p14:creationId xmlns:p14="http://schemas.microsoft.com/office/powerpoint/2010/main" val="194702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500"/>
                                        <p:tgtEl>
                                          <p:spTgt spid="28"/>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3" grpId="0"/>
      <p:bldP spid="14" grpId="0"/>
      <p:bldP spid="15" grpId="0"/>
      <p:bldP spid="16" grpId="0"/>
      <p:bldP spid="17" grpId="0"/>
      <p:bldP spid="19" grpId="0"/>
      <p:bldP spid="20" grpId="0"/>
      <p:bldP spid="22" grpId="0" animBg="1"/>
      <p:bldP spid="23" grpId="0" animBg="1"/>
      <p:bldP spid="24" grpId="0" animBg="1"/>
      <p:bldP spid="26" grpId="0"/>
      <p:bldP spid="27" grpId="0"/>
      <p:bldP spid="28" grpId="0"/>
      <p:bldP spid="30" grpId="0" animBg="1"/>
      <p:bldP spid="31" grpId="0"/>
      <p:bldP spid="35"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1D0634-A80E-3D47-BC09-5CEC9BBBF8D0}"/>
              </a:ext>
            </a:extLst>
          </p:cNvPr>
          <p:cNvSpPr>
            <a:spLocks noGrp="1"/>
          </p:cNvSpPr>
          <p:nvPr>
            <p:ph type="title"/>
          </p:nvPr>
        </p:nvSpPr>
        <p:spPr/>
        <p:txBody>
          <a:bodyPr/>
          <a:lstStyle/>
          <a:p>
            <a:r>
              <a:rPr kumimoji="1" lang="ja-JP" altLang="en-US"/>
              <a:t>「作る技術」から「作らない技術」へ</a:t>
            </a:r>
          </a:p>
        </p:txBody>
      </p:sp>
      <p:sp>
        <p:nvSpPr>
          <p:cNvPr id="4" name="正方形/長方形 3">
            <a:extLst>
              <a:ext uri="{FF2B5EF4-FFF2-40B4-BE49-F238E27FC236}">
                <a16:creationId xmlns:a16="http://schemas.microsoft.com/office/drawing/2014/main" id="{A5F3C4FA-DDB8-C847-BB63-9F73E52A0CA9}"/>
              </a:ext>
            </a:extLst>
          </p:cNvPr>
          <p:cNvSpPr/>
          <p:nvPr/>
        </p:nvSpPr>
        <p:spPr>
          <a:xfrm>
            <a:off x="230400" y="826718"/>
            <a:ext cx="4260181" cy="568055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AA993E1-D906-6543-9B5B-1394D9D19FE9}"/>
              </a:ext>
            </a:extLst>
          </p:cNvPr>
          <p:cNvSpPr/>
          <p:nvPr/>
        </p:nvSpPr>
        <p:spPr>
          <a:xfrm>
            <a:off x="4653419" y="826718"/>
            <a:ext cx="4260181" cy="568055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a:extLst>
              <a:ext uri="{FF2B5EF4-FFF2-40B4-BE49-F238E27FC236}">
                <a16:creationId xmlns:a16="http://schemas.microsoft.com/office/drawing/2014/main" id="{2DC22679-F2BD-3D43-BB0C-B317F06687E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3095267" y="976418"/>
            <a:ext cx="1125765" cy="1034009"/>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CC6B4907-DAF1-5C40-9D00-EDCAB8FD88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09813" y="979798"/>
            <a:ext cx="1109154" cy="1030629"/>
          </a:xfrm>
          <a:prstGeom prst="rect">
            <a:avLst/>
          </a:prstGeom>
          <a:effectLst>
            <a:outerShdw blurRad="50800" dist="38100" dir="2700000" algn="tl" rotWithShape="0">
              <a:prstClr val="black">
                <a:alpha val="40000"/>
              </a:prstClr>
            </a:outerShdw>
          </a:effectLst>
        </p:spPr>
      </p:pic>
      <p:sp>
        <p:nvSpPr>
          <p:cNvPr id="8" name="テキスト ボックス 7">
            <a:extLst>
              <a:ext uri="{FF2B5EF4-FFF2-40B4-BE49-F238E27FC236}">
                <a16:creationId xmlns:a16="http://schemas.microsoft.com/office/drawing/2014/main" id="{058EAC2C-9CCD-5E46-BF7F-F005D457958A}"/>
              </a:ext>
            </a:extLst>
          </p:cNvPr>
          <p:cNvSpPr txBox="1"/>
          <p:nvPr/>
        </p:nvSpPr>
        <p:spPr>
          <a:xfrm>
            <a:off x="797946" y="1283746"/>
            <a:ext cx="1826141" cy="584775"/>
          </a:xfrm>
          <a:prstGeom prst="rect">
            <a:avLst/>
          </a:prstGeom>
          <a:noFill/>
        </p:spPr>
        <p:txBody>
          <a:bodyPr wrap="none" rtlCol="0">
            <a:spAutoFit/>
          </a:bodyPr>
          <a:lstStyle/>
          <a:p>
            <a:r>
              <a:rPr kumimoji="1" lang="ja-JP" altLang="en-US" sz="3200" b="1">
                <a:solidFill>
                  <a:schemeClr val="bg1"/>
                </a:solidFill>
                <a:latin typeface="Meiryo" panose="020B0604030504040204" pitchFamily="34" charset="-128"/>
                <a:ea typeface="Meiryo" panose="020B0604030504040204" pitchFamily="34" charset="-128"/>
              </a:rPr>
              <a:t>作る技術</a:t>
            </a:r>
          </a:p>
        </p:txBody>
      </p:sp>
      <p:sp>
        <p:nvSpPr>
          <p:cNvPr id="9" name="テキスト ボックス 8">
            <a:extLst>
              <a:ext uri="{FF2B5EF4-FFF2-40B4-BE49-F238E27FC236}">
                <a16:creationId xmlns:a16="http://schemas.microsoft.com/office/drawing/2014/main" id="{FA60B5A8-6F81-7C44-990E-5D3F1027F18B}"/>
              </a:ext>
            </a:extLst>
          </p:cNvPr>
          <p:cNvSpPr txBox="1"/>
          <p:nvPr/>
        </p:nvSpPr>
        <p:spPr>
          <a:xfrm>
            <a:off x="4845967" y="1283746"/>
            <a:ext cx="2646878" cy="584775"/>
          </a:xfrm>
          <a:prstGeom prst="rect">
            <a:avLst/>
          </a:prstGeom>
          <a:noFill/>
        </p:spPr>
        <p:txBody>
          <a:bodyPr wrap="none" rtlCol="0">
            <a:spAutoFit/>
          </a:bodyPr>
          <a:lstStyle/>
          <a:p>
            <a:r>
              <a:rPr kumimoji="1" lang="ja-JP" altLang="en-US" sz="3200" b="1">
                <a:solidFill>
                  <a:schemeClr val="bg1"/>
                </a:solidFill>
                <a:latin typeface="Meiryo" panose="020B0604030504040204" pitchFamily="34" charset="-128"/>
                <a:ea typeface="Meiryo" panose="020B0604030504040204" pitchFamily="34" charset="-128"/>
              </a:rPr>
              <a:t>作らない技術</a:t>
            </a:r>
          </a:p>
        </p:txBody>
      </p:sp>
      <p:sp>
        <p:nvSpPr>
          <p:cNvPr id="10" name="正方形/長方形 9">
            <a:extLst>
              <a:ext uri="{FF2B5EF4-FFF2-40B4-BE49-F238E27FC236}">
                <a16:creationId xmlns:a16="http://schemas.microsoft.com/office/drawing/2014/main" id="{B68F38A2-8E16-9949-B801-D6114D0BF11A}"/>
              </a:ext>
            </a:extLst>
          </p:cNvPr>
          <p:cNvSpPr/>
          <p:nvPr/>
        </p:nvSpPr>
        <p:spPr>
          <a:xfrm>
            <a:off x="406004" y="1999124"/>
            <a:ext cx="3908972" cy="830997"/>
          </a:xfrm>
          <a:prstGeom prst="rect">
            <a:avLst/>
          </a:prstGeom>
        </p:spPr>
        <p:txBody>
          <a:bodyPr wrap="square">
            <a:spAutoFit/>
          </a:bodyPr>
          <a:lstStyle/>
          <a:p>
            <a:r>
              <a:rPr lang="ja-JP" altLang="en-US" sz="1600">
                <a:solidFill>
                  <a:schemeClr val="bg1"/>
                </a:solidFill>
                <a:latin typeface="Meiryo" panose="020B0604030504040204" pitchFamily="34" charset="-128"/>
                <a:ea typeface="Meiryo" panose="020B0604030504040204" pitchFamily="34" charset="-128"/>
              </a:rPr>
              <a:t>仕様書に定められた機能を実装することを目的に、丁寧に手間を掛けて、</a:t>
            </a:r>
            <a:r>
              <a:rPr lang="en-US" altLang="ja-JP" sz="1600" dirty="0">
                <a:solidFill>
                  <a:schemeClr val="bg1"/>
                </a:solidFill>
                <a:latin typeface="Meiryo" panose="020B0604030504040204" pitchFamily="34" charset="-128"/>
                <a:ea typeface="Meiryo" panose="020B0604030504040204" pitchFamily="34" charset="-128"/>
              </a:rPr>
              <a:t>QCD</a:t>
            </a:r>
            <a:r>
              <a:rPr lang="ja-JP" altLang="en-US" sz="1600">
                <a:solidFill>
                  <a:schemeClr val="bg1"/>
                </a:solidFill>
                <a:latin typeface="Meiryo" panose="020B0604030504040204" pitchFamily="34" charset="-128"/>
                <a:ea typeface="Meiryo" panose="020B0604030504040204" pitchFamily="34" charset="-128"/>
              </a:rPr>
              <a:t>を守って、</a:t>
            </a:r>
            <a:r>
              <a:rPr lang="ja-JP" altLang="en-US" sz="1600" b="1" u="sng">
                <a:solidFill>
                  <a:schemeClr val="bg1"/>
                </a:solidFill>
                <a:latin typeface="Meiryo" panose="020B0604030504040204" pitchFamily="34" charset="-128"/>
                <a:ea typeface="Meiryo" panose="020B0604030504040204" pitchFamily="34" charset="-128"/>
              </a:rPr>
              <a:t>プログラムを作る技術</a:t>
            </a:r>
          </a:p>
        </p:txBody>
      </p:sp>
      <p:sp>
        <p:nvSpPr>
          <p:cNvPr id="11" name="正方形/長方形 10">
            <a:extLst>
              <a:ext uri="{FF2B5EF4-FFF2-40B4-BE49-F238E27FC236}">
                <a16:creationId xmlns:a16="http://schemas.microsoft.com/office/drawing/2014/main" id="{70AA8DF1-41AC-1945-AE5A-A1C299CF1C48}"/>
              </a:ext>
            </a:extLst>
          </p:cNvPr>
          <p:cNvSpPr/>
          <p:nvPr/>
        </p:nvSpPr>
        <p:spPr>
          <a:xfrm>
            <a:off x="4829023" y="1999124"/>
            <a:ext cx="3908972" cy="830997"/>
          </a:xfrm>
          <a:prstGeom prst="rect">
            <a:avLst/>
          </a:prstGeom>
        </p:spPr>
        <p:txBody>
          <a:bodyPr wrap="square">
            <a:spAutoFit/>
          </a:bodyPr>
          <a:lstStyle/>
          <a:p>
            <a:r>
              <a:rPr lang="ja-JP" altLang="en-US" sz="1600">
                <a:solidFill>
                  <a:schemeClr val="bg1"/>
                </a:solidFill>
                <a:latin typeface="Meiryo" panose="020B0604030504040204" pitchFamily="34" charset="-128"/>
                <a:ea typeface="Meiryo" panose="020B0604030504040204" pitchFamily="34" charset="-128"/>
              </a:rPr>
              <a:t>ビジネス成果の達成を目的に、既存の</a:t>
            </a:r>
            <a:r>
              <a:rPr lang="en"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サービスを駆使し、できるだけ作らずに短期間で</a:t>
            </a:r>
            <a:r>
              <a:rPr lang="en" altLang="ja-JP" sz="1600" b="1" u="sng" dirty="0">
                <a:solidFill>
                  <a:schemeClr val="bg1"/>
                </a:solidFill>
                <a:latin typeface="Meiryo" panose="020B0604030504040204" pitchFamily="34" charset="-128"/>
                <a:ea typeface="Meiryo" panose="020B0604030504040204" pitchFamily="34" charset="-128"/>
              </a:rPr>
              <a:t>IT</a:t>
            </a:r>
            <a:r>
              <a:rPr lang="ja-JP" altLang="en-US" sz="1600" b="1" u="sng">
                <a:solidFill>
                  <a:schemeClr val="bg1"/>
                </a:solidFill>
                <a:latin typeface="Meiryo" panose="020B0604030504040204" pitchFamily="34" charset="-128"/>
                <a:ea typeface="Meiryo" panose="020B0604030504040204" pitchFamily="34" charset="-128"/>
              </a:rPr>
              <a:t>サービスを実現する技術</a:t>
            </a:r>
          </a:p>
        </p:txBody>
      </p:sp>
      <p:sp>
        <p:nvSpPr>
          <p:cNvPr id="12" name="正方形/長方形 11">
            <a:extLst>
              <a:ext uri="{FF2B5EF4-FFF2-40B4-BE49-F238E27FC236}">
                <a16:creationId xmlns:a16="http://schemas.microsoft.com/office/drawing/2014/main" id="{89C18130-ADE6-5346-8EAB-5792B2312A9E}"/>
              </a:ext>
            </a:extLst>
          </p:cNvPr>
          <p:cNvSpPr/>
          <p:nvPr/>
        </p:nvSpPr>
        <p:spPr>
          <a:xfrm>
            <a:off x="443755" y="5142812"/>
            <a:ext cx="3905413" cy="1077218"/>
          </a:xfrm>
          <a:prstGeom prst="rect">
            <a:avLst/>
          </a:prstGeom>
        </p:spPr>
        <p:txBody>
          <a:bodyPr wrap="square">
            <a:spAutoFit/>
          </a:bodyPr>
          <a:lstStyle/>
          <a:p>
            <a:pPr fontAlgn="base"/>
            <a:r>
              <a:rPr lang="ja-JP" altLang="en-US" sz="1600" b="1" u="sng">
                <a:solidFill>
                  <a:schemeClr val="bg1"/>
                </a:solidFill>
                <a:latin typeface="Meiryo" panose="020B0604030504040204" pitchFamily="34" charset="-128"/>
                <a:ea typeface="Meiryo" panose="020B0604030504040204" pitchFamily="34" charset="-128"/>
              </a:rPr>
              <a:t>ビジネス目的</a:t>
            </a:r>
            <a:r>
              <a:rPr lang="ja-JP" altLang="en-US" sz="1600">
                <a:solidFill>
                  <a:schemeClr val="bg1"/>
                </a:solidFill>
                <a:latin typeface="Meiryo" panose="020B0604030504040204" pitchFamily="34" charset="-128"/>
                <a:ea typeface="Meiryo" panose="020B0604030504040204" pitchFamily="34" charset="-128"/>
              </a:rPr>
              <a:t>：</a:t>
            </a:r>
            <a:r>
              <a:rPr lang="ja-JP" altLang="en-US" sz="1600" b="1">
                <a:solidFill>
                  <a:schemeClr val="bg1"/>
                </a:solidFill>
                <a:latin typeface="Meiryo" panose="020B0604030504040204" pitchFamily="34" charset="-128"/>
                <a:ea typeface="Meiryo" panose="020B0604030504040204" pitchFamily="34" charset="-128"/>
              </a:rPr>
              <a:t>工数を売る</a:t>
            </a:r>
            <a:endParaRPr lang="ja-JP" altLang="en-US" sz="1600">
              <a:solidFill>
                <a:schemeClr val="bg1"/>
              </a:solidFill>
              <a:latin typeface="Meiryo" panose="020B0604030504040204" pitchFamily="34" charset="-128"/>
              <a:ea typeface="Meiryo" panose="020B0604030504040204" pitchFamily="34" charset="-128"/>
            </a:endParaRPr>
          </a:p>
          <a:p>
            <a:pPr fontAlgn="base"/>
            <a:r>
              <a:rPr lang="ja-JP" altLang="en-US" sz="1600">
                <a:solidFill>
                  <a:schemeClr val="bg1"/>
                </a:solidFill>
                <a:latin typeface="Meiryo" panose="020B0604030504040204" pitchFamily="34" charset="-128"/>
                <a:ea typeface="Meiryo" panose="020B0604030504040204" pitchFamily="34" charset="-128"/>
              </a:rPr>
              <a:t>組織力を駆使して、作る技術を持つエンジニアをできるだけ多く動員し、工数を最大化して、売上規模を拡大すること</a:t>
            </a:r>
            <a:endParaRPr lang="ja-JP" altLang="en-US" sz="1600" b="0" i="0">
              <a:solidFill>
                <a:schemeClr val="bg1"/>
              </a:solidFill>
              <a:effectLst/>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97DBB0BF-B288-664C-A8B7-2C55A3BD50FE}"/>
              </a:ext>
            </a:extLst>
          </p:cNvPr>
          <p:cNvSpPr/>
          <p:nvPr/>
        </p:nvSpPr>
        <p:spPr>
          <a:xfrm>
            <a:off x="4864995" y="5142812"/>
            <a:ext cx="3873000" cy="1077218"/>
          </a:xfrm>
          <a:prstGeom prst="rect">
            <a:avLst/>
          </a:prstGeom>
        </p:spPr>
        <p:txBody>
          <a:bodyPr wrap="square">
            <a:spAutoFit/>
          </a:bodyPr>
          <a:lstStyle/>
          <a:p>
            <a:pPr fontAlgn="base"/>
            <a:r>
              <a:rPr lang="ja-JP" altLang="en-US" sz="1600" b="1" u="sng">
                <a:solidFill>
                  <a:schemeClr val="bg1"/>
                </a:solidFill>
                <a:latin typeface="Meiryo" panose="020B0604030504040204" pitchFamily="34" charset="-128"/>
                <a:ea typeface="Meiryo" panose="020B0604030504040204" pitchFamily="34" charset="-128"/>
              </a:rPr>
              <a:t>ビジネス目的</a:t>
            </a:r>
            <a:r>
              <a:rPr lang="ja-JP" altLang="en-US" sz="1600">
                <a:solidFill>
                  <a:schemeClr val="bg1"/>
                </a:solidFill>
                <a:latin typeface="Meiryo" panose="020B0604030504040204" pitchFamily="34" charset="-128"/>
                <a:ea typeface="Meiryo" panose="020B0604030504040204" pitchFamily="34" charset="-128"/>
              </a:rPr>
              <a:t>：</a:t>
            </a:r>
            <a:r>
              <a:rPr lang="ja-JP" altLang="en-US" sz="1600" b="1">
                <a:solidFill>
                  <a:schemeClr val="bg1"/>
                </a:solidFill>
                <a:latin typeface="Meiryo" panose="020B0604030504040204" pitchFamily="34" charset="-128"/>
                <a:ea typeface="Meiryo" panose="020B0604030504040204" pitchFamily="34" charset="-128"/>
              </a:rPr>
              <a:t>技術力を売る</a:t>
            </a:r>
            <a:endParaRPr lang="ja-JP" altLang="en-US" sz="1600">
              <a:solidFill>
                <a:schemeClr val="bg1"/>
              </a:solidFill>
              <a:latin typeface="Meiryo" panose="020B0604030504040204" pitchFamily="34" charset="-128"/>
              <a:ea typeface="Meiryo" panose="020B0604030504040204" pitchFamily="34" charset="-128"/>
            </a:endParaRPr>
          </a:p>
          <a:p>
            <a:pPr fontAlgn="base"/>
            <a:r>
              <a:rPr lang="ja-JP" altLang="en-US" sz="1600">
                <a:solidFill>
                  <a:schemeClr val="bg1"/>
                </a:solidFill>
                <a:latin typeface="Meiryo" panose="020B0604030504040204" pitchFamily="34" charset="-128"/>
                <a:ea typeface="Meiryo" panose="020B0604030504040204" pitchFamily="34" charset="-128"/>
              </a:rPr>
              <a:t>作らない技術力を持つ個人やチームをお客様の事業の成果に見合う金額で提供して、高い利益率を継続的に確保すること</a:t>
            </a:r>
          </a:p>
        </p:txBody>
      </p:sp>
      <p:sp>
        <p:nvSpPr>
          <p:cNvPr id="14" name="正方形/長方形 13">
            <a:extLst>
              <a:ext uri="{FF2B5EF4-FFF2-40B4-BE49-F238E27FC236}">
                <a16:creationId xmlns:a16="http://schemas.microsoft.com/office/drawing/2014/main" id="{BF2F42F0-CC5D-7541-B2B7-FEEA92419A02}"/>
              </a:ext>
            </a:extLst>
          </p:cNvPr>
          <p:cNvSpPr/>
          <p:nvPr/>
        </p:nvSpPr>
        <p:spPr>
          <a:xfrm>
            <a:off x="406004" y="2995312"/>
            <a:ext cx="3907192" cy="1077218"/>
          </a:xfrm>
          <a:prstGeom prst="rect">
            <a:avLst/>
          </a:prstGeom>
        </p:spPr>
        <p:txBody>
          <a:bodyPr wrap="square">
            <a:spAutoFit/>
          </a:bodyPr>
          <a:lstStyle/>
          <a:p>
            <a:pPr fontAlgn="base"/>
            <a:r>
              <a:rPr lang="ja-JP" altLang="en-US" sz="1600" b="1" u="sng">
                <a:solidFill>
                  <a:schemeClr val="bg1"/>
                </a:solidFill>
                <a:latin typeface="Meiryo" panose="020B0604030504040204" pitchFamily="34" charset="-128"/>
                <a:ea typeface="Meiryo" panose="020B0604030504040204" pitchFamily="34" charset="-128"/>
              </a:rPr>
              <a:t>エンジニアの役割</a:t>
            </a:r>
            <a:r>
              <a:rPr lang="ja-JP" altLang="en-US" sz="1600">
                <a:solidFill>
                  <a:schemeClr val="bg1"/>
                </a:solidFill>
                <a:latin typeface="Meiryo" panose="020B0604030504040204" pitchFamily="34" charset="-128"/>
                <a:ea typeface="Meiryo" panose="020B0604030504040204" pitchFamily="34" charset="-128"/>
              </a:rPr>
              <a:t>：</a:t>
            </a:r>
            <a:endParaRPr lang="en-US" altLang="ja-JP" sz="1600" dirty="0">
              <a:solidFill>
                <a:schemeClr val="bg1"/>
              </a:solidFill>
              <a:latin typeface="Meiryo" panose="020B0604030504040204" pitchFamily="34" charset="-128"/>
              <a:ea typeface="Meiryo" panose="020B0604030504040204" pitchFamily="34" charset="-128"/>
            </a:endParaRPr>
          </a:p>
          <a:p>
            <a:pPr fontAlgn="base"/>
            <a:r>
              <a:rPr lang="ja-JP" altLang="en-US" sz="1600">
                <a:solidFill>
                  <a:schemeClr val="bg1"/>
                </a:solidFill>
                <a:latin typeface="Meiryo" panose="020B0604030504040204" pitchFamily="34" charset="-128"/>
                <a:ea typeface="Meiryo" panose="020B0604030504040204" pitchFamily="34" charset="-128"/>
              </a:rPr>
              <a:t>お客様をインタビューして、要件を定義し、</a:t>
            </a:r>
            <a:r>
              <a:rPr lang="en" altLang="ja-JP" sz="1600" dirty="0">
                <a:solidFill>
                  <a:schemeClr val="bg1"/>
                </a:solidFill>
                <a:latin typeface="Meiryo" panose="020B0604030504040204" pitchFamily="34" charset="-128"/>
                <a:ea typeface="Meiryo" panose="020B0604030504040204" pitchFamily="34" charset="-128"/>
              </a:rPr>
              <a:t>WBS</a:t>
            </a:r>
            <a:r>
              <a:rPr lang="ja-JP" altLang="en-US" sz="1600">
                <a:solidFill>
                  <a:schemeClr val="bg1"/>
                </a:solidFill>
                <a:latin typeface="Meiryo" panose="020B0604030504040204" pitchFamily="34" charset="-128"/>
                <a:ea typeface="Meiryo" panose="020B0604030504040204" pitchFamily="34" charset="-128"/>
              </a:rPr>
              <a:t>に従って進捗を管理する</a:t>
            </a:r>
            <a:r>
              <a:rPr lang="en" altLang="ja-JP" sz="1600" dirty="0">
                <a:solidFill>
                  <a:schemeClr val="bg1"/>
                </a:solidFill>
                <a:latin typeface="Meiryo" panose="020B0604030504040204" pitchFamily="34" charset="-128"/>
                <a:ea typeface="Meiryo" panose="020B0604030504040204" pitchFamily="34" charset="-128"/>
              </a:rPr>
              <a:t>PM</a:t>
            </a:r>
            <a:r>
              <a:rPr lang="ja-JP" altLang="en-US" sz="1600">
                <a:solidFill>
                  <a:schemeClr val="bg1"/>
                </a:solidFill>
                <a:latin typeface="Meiryo" panose="020B0604030504040204" pitchFamily="34" charset="-128"/>
                <a:ea typeface="Meiryo" panose="020B0604030504040204" pitchFamily="34" charset="-128"/>
              </a:rPr>
              <a:t>や仕様書に従ってコードを書くエンジニア</a:t>
            </a:r>
            <a:endParaRPr lang="ja-JP" altLang="en-US" sz="1600" b="0" i="0">
              <a:solidFill>
                <a:schemeClr val="bg1"/>
              </a:solidFill>
              <a:effectLst/>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F5CA9128-EFDB-9C41-A0EA-DD4282D93449}"/>
              </a:ext>
            </a:extLst>
          </p:cNvPr>
          <p:cNvSpPr/>
          <p:nvPr/>
        </p:nvSpPr>
        <p:spPr>
          <a:xfrm>
            <a:off x="4829023" y="2995312"/>
            <a:ext cx="3873000" cy="1815882"/>
          </a:xfrm>
          <a:prstGeom prst="rect">
            <a:avLst/>
          </a:prstGeom>
        </p:spPr>
        <p:txBody>
          <a:bodyPr wrap="square">
            <a:spAutoFit/>
          </a:bodyPr>
          <a:lstStyle/>
          <a:p>
            <a:pPr fontAlgn="base"/>
            <a:r>
              <a:rPr lang="ja-JP" altLang="en-US" sz="1600" b="1" u="sng">
                <a:solidFill>
                  <a:schemeClr val="bg1"/>
                </a:solidFill>
                <a:latin typeface="Meiryo" panose="020B0604030504040204" pitchFamily="34" charset="-128"/>
                <a:ea typeface="Meiryo" panose="020B0604030504040204" pitchFamily="34" charset="-128"/>
              </a:rPr>
              <a:t>エンジニアの役割</a:t>
            </a:r>
            <a:r>
              <a:rPr lang="ja-JP" altLang="en-US" sz="1600">
                <a:solidFill>
                  <a:schemeClr val="bg1"/>
                </a:solidFill>
                <a:latin typeface="Meiryo" panose="020B0604030504040204" pitchFamily="34" charset="-128"/>
                <a:ea typeface="Meiryo" panose="020B0604030504040204" pitchFamily="34" charset="-128"/>
              </a:rPr>
              <a:t>：</a:t>
            </a:r>
            <a:endParaRPr lang="en-US" altLang="ja-JP" sz="1600" dirty="0">
              <a:solidFill>
                <a:schemeClr val="bg1"/>
              </a:solidFill>
              <a:latin typeface="Meiryo" panose="020B0604030504040204" pitchFamily="34" charset="-128"/>
              <a:ea typeface="Meiryo" panose="020B0604030504040204" pitchFamily="34" charset="-128"/>
            </a:endParaRPr>
          </a:p>
          <a:p>
            <a:pPr fontAlgn="base"/>
            <a:r>
              <a:rPr lang="ja-JP" altLang="en-US" sz="1600">
                <a:solidFill>
                  <a:schemeClr val="bg1"/>
                </a:solidFill>
                <a:latin typeface="Meiryo" panose="020B0604030504040204" pitchFamily="34" charset="-128"/>
                <a:ea typeface="Meiryo" panose="020B0604030504040204" pitchFamily="34" charset="-128"/>
              </a:rPr>
              <a:t>お客様と事業の目的とビジョンを共有し、</a:t>
            </a:r>
            <a:r>
              <a:rPr lang="en"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サービスを提供するための障害を排除し、お膳立てを整えるスクラムマスターと、既存のサービスや技術を自分たちで目利きし、最速最短でビジネスの成果に供する</a:t>
            </a:r>
            <a:r>
              <a:rPr lang="en"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サービスを実現するエンジニア</a:t>
            </a:r>
            <a:endParaRPr lang="ja-JP" altLang="en-US" sz="1600" b="0" i="0">
              <a:solidFill>
                <a:schemeClr val="bg1"/>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3887994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969FB1-FE4F-314F-A9AB-0F87FE7B63BD}"/>
              </a:ext>
            </a:extLst>
          </p:cNvPr>
          <p:cNvSpPr>
            <a:spLocks noGrp="1"/>
          </p:cNvSpPr>
          <p:nvPr>
            <p:ph type="title"/>
          </p:nvPr>
        </p:nvSpPr>
        <p:spPr/>
        <p:txBody>
          <a:bodyPr/>
          <a:lstStyle/>
          <a:p>
            <a:r>
              <a:rPr kumimoji="1" lang="ja-JP" altLang="en-US"/>
              <a:t>作らない技術のスタック</a:t>
            </a:r>
          </a:p>
        </p:txBody>
      </p:sp>
      <p:sp>
        <p:nvSpPr>
          <p:cNvPr id="3" name="正方形/長方形 2">
            <a:extLst>
              <a:ext uri="{FF2B5EF4-FFF2-40B4-BE49-F238E27FC236}">
                <a16:creationId xmlns:a16="http://schemas.microsoft.com/office/drawing/2014/main" id="{963EC82B-ED2A-3D4E-BFF5-BBD77F5D1857}"/>
              </a:ext>
            </a:extLst>
          </p:cNvPr>
          <p:cNvSpPr/>
          <p:nvPr/>
        </p:nvSpPr>
        <p:spPr>
          <a:xfrm>
            <a:off x="541651" y="1604569"/>
            <a:ext cx="8060698" cy="135849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540395E0-615C-8149-A256-C3932F7E3DD9}"/>
              </a:ext>
            </a:extLst>
          </p:cNvPr>
          <p:cNvSpPr/>
          <p:nvPr/>
        </p:nvSpPr>
        <p:spPr>
          <a:xfrm>
            <a:off x="541651" y="3015482"/>
            <a:ext cx="8060698" cy="135849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0706E585-68B2-7547-BA4E-2FE27ACD66A9}"/>
              </a:ext>
            </a:extLst>
          </p:cNvPr>
          <p:cNvSpPr/>
          <p:nvPr/>
        </p:nvSpPr>
        <p:spPr>
          <a:xfrm>
            <a:off x="541651" y="4426395"/>
            <a:ext cx="8060698" cy="135849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249A1400-805C-FF45-A15E-5193A3FF4206}"/>
              </a:ext>
            </a:extLst>
          </p:cNvPr>
          <p:cNvSpPr txBox="1"/>
          <p:nvPr/>
        </p:nvSpPr>
        <p:spPr>
          <a:xfrm>
            <a:off x="716684" y="1703875"/>
            <a:ext cx="2064989" cy="584775"/>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アジャイル開発</a:t>
            </a:r>
            <a:r>
              <a:rPr kumimoji="1" lang="en-US" altLang="ja-JP" sz="2000" b="1" dirty="0">
                <a:solidFill>
                  <a:schemeClr val="bg1"/>
                </a:solidFill>
                <a:latin typeface="Meiryo" panose="020B0604030504040204" pitchFamily="34" charset="-128"/>
                <a:ea typeface="Meiryo" panose="020B0604030504040204" pitchFamily="34" charset="-128"/>
              </a:rPr>
              <a:t> </a:t>
            </a:r>
          </a:p>
          <a:p>
            <a:r>
              <a:rPr lang="en-US" altLang="ja-JP" sz="1200" dirty="0">
                <a:solidFill>
                  <a:schemeClr val="bg1"/>
                </a:solidFill>
                <a:latin typeface="Meiryo" panose="020B0604030504040204" pitchFamily="34" charset="-128"/>
                <a:ea typeface="Meiryo" panose="020B0604030504040204" pitchFamily="34" charset="-128"/>
              </a:rPr>
              <a:t>Agile Development</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C596EA62-FF80-7A4D-8F68-83E8F8FE931D}"/>
              </a:ext>
            </a:extLst>
          </p:cNvPr>
          <p:cNvSpPr txBox="1"/>
          <p:nvPr/>
        </p:nvSpPr>
        <p:spPr>
          <a:xfrm>
            <a:off x="716684" y="2284544"/>
            <a:ext cx="3089307" cy="646331"/>
          </a:xfrm>
          <a:prstGeom prst="rect">
            <a:avLst/>
          </a:prstGeom>
          <a:noFill/>
        </p:spPr>
        <p:txBody>
          <a:bodyPr wrap="none" rtlCol="0">
            <a:spAutoFit/>
          </a:bodyPr>
          <a:lstStyle/>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ビジネスの成果に貢献するコードだけ</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変更に柔軟・迅速に対応</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バグフリーで提供</a:t>
            </a:r>
          </a:p>
        </p:txBody>
      </p:sp>
      <p:sp>
        <p:nvSpPr>
          <p:cNvPr id="8" name="テキスト ボックス 7">
            <a:extLst>
              <a:ext uri="{FF2B5EF4-FFF2-40B4-BE49-F238E27FC236}">
                <a16:creationId xmlns:a16="http://schemas.microsoft.com/office/drawing/2014/main" id="{A39824AE-9A1F-FE49-A568-EB6AC5E866AE}"/>
              </a:ext>
            </a:extLst>
          </p:cNvPr>
          <p:cNvSpPr txBox="1"/>
          <p:nvPr/>
        </p:nvSpPr>
        <p:spPr>
          <a:xfrm>
            <a:off x="716684" y="3105360"/>
            <a:ext cx="2122504" cy="584775"/>
          </a:xfrm>
          <a:prstGeom prst="rect">
            <a:avLst/>
          </a:prstGeom>
          <a:noFill/>
        </p:spPr>
        <p:txBody>
          <a:bodyPr wrap="none" rtlCol="0">
            <a:spAutoFit/>
          </a:bodyPr>
          <a:lstStyle/>
          <a:p>
            <a:r>
              <a:rPr kumimoji="1" lang="en-US" altLang="ja-JP" sz="2000" b="1" dirty="0">
                <a:solidFill>
                  <a:schemeClr val="bg1"/>
                </a:solidFill>
                <a:latin typeface="Meiryo" panose="020B0604030504040204" pitchFamily="34" charset="-128"/>
                <a:ea typeface="Meiryo" panose="020B0604030504040204" pitchFamily="34" charset="-128"/>
              </a:rPr>
              <a:t>DevOps</a:t>
            </a:r>
          </a:p>
          <a:p>
            <a:r>
              <a:rPr lang="en-US" altLang="ja-JP" sz="1200" dirty="0">
                <a:solidFill>
                  <a:schemeClr val="bg1"/>
                </a:solidFill>
                <a:latin typeface="Meiryo" panose="020B0604030504040204" pitchFamily="34" charset="-128"/>
                <a:ea typeface="Meiryo" panose="020B0604030504040204" pitchFamily="34" charset="-128"/>
              </a:rPr>
              <a:t>Development &amp; Operation</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80D8726C-0F9B-6049-9ACA-058E8C9AE676}"/>
              </a:ext>
            </a:extLst>
          </p:cNvPr>
          <p:cNvSpPr txBox="1"/>
          <p:nvPr/>
        </p:nvSpPr>
        <p:spPr>
          <a:xfrm>
            <a:off x="716684" y="3676506"/>
            <a:ext cx="2165978" cy="646331"/>
          </a:xfrm>
          <a:prstGeom prst="rect">
            <a:avLst/>
          </a:prstGeom>
          <a:noFill/>
        </p:spPr>
        <p:txBody>
          <a:bodyPr wrap="none" rtlCol="0">
            <a:spAutoFit/>
          </a:bodyPr>
          <a:lstStyle/>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運用の安定を維持</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本番環境への迅速な移行</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高速な改善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2AD8BA31-6322-C349-99A5-39A9B5DC177C}"/>
              </a:ext>
            </a:extLst>
          </p:cNvPr>
          <p:cNvSpPr txBox="1"/>
          <p:nvPr/>
        </p:nvSpPr>
        <p:spPr>
          <a:xfrm>
            <a:off x="716684" y="4532892"/>
            <a:ext cx="1473480" cy="584775"/>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クラウド</a:t>
            </a:r>
            <a:endParaRPr kumimoji="1" lang="en-US" altLang="ja-JP" sz="2000" b="1" dirty="0">
              <a:solidFill>
                <a:schemeClr val="bg1"/>
              </a:solidFill>
              <a:latin typeface="Meiryo" panose="020B0604030504040204" pitchFamily="34" charset="-128"/>
              <a:ea typeface="Meiryo" panose="020B0604030504040204" pitchFamily="34" charset="-128"/>
            </a:endParaRPr>
          </a:p>
          <a:p>
            <a:r>
              <a:rPr lang="en-US" altLang="ja-JP" sz="1200" dirty="0">
                <a:solidFill>
                  <a:schemeClr val="bg1"/>
                </a:solidFill>
                <a:latin typeface="Meiryo" panose="020B0604030504040204" pitchFamily="34" charset="-128"/>
                <a:ea typeface="Meiryo" panose="020B0604030504040204" pitchFamily="34" charset="-128"/>
              </a:rPr>
              <a:t>Cloud Computing</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31AF25EE-C23D-ED44-9047-7AFB8054DC2B}"/>
              </a:ext>
            </a:extLst>
          </p:cNvPr>
          <p:cNvSpPr txBox="1"/>
          <p:nvPr/>
        </p:nvSpPr>
        <p:spPr>
          <a:xfrm>
            <a:off x="716684" y="5097316"/>
            <a:ext cx="2935419" cy="646331"/>
          </a:xfrm>
          <a:prstGeom prst="rect">
            <a:avLst/>
          </a:prstGeom>
          <a:noFill/>
        </p:spPr>
        <p:txBody>
          <a:bodyPr wrap="none" rtlCol="0">
            <a:spAutoFit/>
          </a:bodyPr>
          <a:lstStyle/>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最新の機能やリソースの調達</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経費化による不確実性への担保</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構築や運用、セキュリティから解放</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84296E7C-E709-B247-B287-C58B7DD614ED}"/>
              </a:ext>
            </a:extLst>
          </p:cNvPr>
          <p:cNvSpPr txBox="1"/>
          <p:nvPr/>
        </p:nvSpPr>
        <p:spPr>
          <a:xfrm>
            <a:off x="2637490" y="1716749"/>
            <a:ext cx="5724644" cy="338554"/>
          </a:xfrm>
          <a:prstGeom prst="rect">
            <a:avLst/>
          </a:prstGeom>
          <a:noFill/>
        </p:spPr>
        <p:txBody>
          <a:bodyPr wrap="none" rtlCol="0">
            <a:spAutoFit/>
          </a:bodyPr>
          <a:lstStyle/>
          <a:p>
            <a:r>
              <a:rPr lang="ja-JP" altLang="en-US" sz="1600" b="1">
                <a:solidFill>
                  <a:schemeClr val="bg1"/>
                </a:solidFill>
                <a:latin typeface="Meiryo" panose="020B0604030504040204" pitchFamily="34" charset="-128"/>
                <a:ea typeface="Meiryo" panose="020B0604030504040204" pitchFamily="34" charset="-128"/>
              </a:rPr>
              <a:t>高品質で無駄なく変更要求に即応できるソフトウエアの実現</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63F63008-CDF8-614E-B023-17EE4CFEDA03}"/>
              </a:ext>
            </a:extLst>
          </p:cNvPr>
          <p:cNvSpPr txBox="1"/>
          <p:nvPr/>
        </p:nvSpPr>
        <p:spPr>
          <a:xfrm>
            <a:off x="2637490" y="3126268"/>
            <a:ext cx="3467616"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安定稼働と高速なデリバリーの両立</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A54793CB-3549-0044-998E-9FB2C8879C7C}"/>
              </a:ext>
            </a:extLst>
          </p:cNvPr>
          <p:cNvSpPr txBox="1"/>
          <p:nvPr/>
        </p:nvSpPr>
        <p:spPr>
          <a:xfrm>
            <a:off x="2637490" y="4532892"/>
            <a:ext cx="3877985"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最新機能の調達と構築・運用からの解放</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231FD256-010E-4944-843A-F4029B59CCA7}"/>
              </a:ext>
            </a:extLst>
          </p:cNvPr>
          <p:cNvSpPr txBox="1"/>
          <p:nvPr/>
        </p:nvSpPr>
        <p:spPr>
          <a:xfrm>
            <a:off x="4601006" y="2283816"/>
            <a:ext cx="3090911" cy="646331"/>
          </a:xfrm>
          <a:prstGeom prst="rect">
            <a:avLst/>
          </a:prstGeom>
          <a:noFill/>
        </p:spPr>
        <p:txBody>
          <a:bodyPr wrap="none" rtlCol="0">
            <a:spAutoFit/>
          </a:bodyPr>
          <a:lstStyle/>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デザイン思考</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en-US" altLang="ja-JP" sz="1200" dirty="0">
                <a:solidFill>
                  <a:schemeClr val="bg1"/>
                </a:solidFill>
                <a:latin typeface="Meiryo" panose="020B0604030504040204" pitchFamily="34" charset="-128"/>
                <a:ea typeface="Meiryo" panose="020B0604030504040204" pitchFamily="34" charset="-128"/>
              </a:rPr>
              <a:t>XP</a:t>
            </a:r>
            <a:r>
              <a:rPr lang="ja-JP" altLang="en-US" sz="1200">
                <a:solidFill>
                  <a:schemeClr val="bg1"/>
                </a:solidFill>
                <a:latin typeface="Meiryo" panose="020B0604030504040204" pitchFamily="34" charset="-128"/>
                <a:ea typeface="Meiryo" panose="020B0604030504040204" pitchFamily="34" charset="-128"/>
              </a:rPr>
              <a:t>（エクストリーム･プログラミング）</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スクラム　など</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15B0FC0D-E2B6-7D47-B160-12E5D395584B}"/>
              </a:ext>
            </a:extLst>
          </p:cNvPr>
          <p:cNvSpPr txBox="1"/>
          <p:nvPr/>
        </p:nvSpPr>
        <p:spPr>
          <a:xfrm>
            <a:off x="4601006" y="3657751"/>
            <a:ext cx="3890809" cy="646331"/>
          </a:xfrm>
          <a:prstGeom prst="rect">
            <a:avLst/>
          </a:prstGeom>
          <a:noFill/>
        </p:spPr>
        <p:txBody>
          <a:bodyPr wrap="none" rtlCol="0">
            <a:spAutoFit/>
          </a:bodyPr>
          <a:lstStyle/>
          <a:p>
            <a:pPr marL="171450" indent="-171450">
              <a:buFont typeface="Wingdings" pitchFamily="2" charset="2"/>
              <a:buChar char="Ø"/>
            </a:pPr>
            <a:r>
              <a:rPr lang="en-US" altLang="ja-JP" sz="1200" dirty="0">
                <a:solidFill>
                  <a:schemeClr val="bg1"/>
                </a:solidFill>
                <a:latin typeface="Meiryo" panose="020B0604030504040204" pitchFamily="34" charset="-128"/>
                <a:ea typeface="Meiryo" panose="020B0604030504040204" pitchFamily="34" charset="-128"/>
              </a:rPr>
              <a:t>CI</a:t>
            </a:r>
            <a:r>
              <a:rPr lang="ja-JP" altLang="en-US" sz="1000">
                <a:solidFill>
                  <a:schemeClr val="bg1"/>
                </a:solidFill>
                <a:latin typeface="Meiryo" panose="020B0604030504040204" pitchFamily="34" charset="-128"/>
                <a:ea typeface="Meiryo" panose="020B0604030504040204" pitchFamily="34" charset="-128"/>
              </a:rPr>
              <a:t>（継続的インテグレーション）</a:t>
            </a:r>
            <a:r>
              <a:rPr lang="en-US" altLang="ja-JP" sz="1200" dirty="0">
                <a:solidFill>
                  <a:schemeClr val="bg1"/>
                </a:solidFill>
                <a:latin typeface="Meiryo" panose="020B0604030504040204" pitchFamily="34" charset="-128"/>
                <a:ea typeface="Meiryo" panose="020B0604030504040204" pitchFamily="34" charset="-128"/>
              </a:rPr>
              <a:t>/CD</a:t>
            </a:r>
            <a:r>
              <a:rPr lang="ja-JP" altLang="en-US" sz="1000">
                <a:solidFill>
                  <a:schemeClr val="bg1"/>
                </a:solidFill>
                <a:latin typeface="Meiryo" panose="020B0604030504040204" pitchFamily="34" charset="-128"/>
                <a:ea typeface="Meiryo" panose="020B0604030504040204" pitchFamily="34" charset="-128"/>
              </a:rPr>
              <a:t>（継続的デリバリー）</a:t>
            </a:r>
            <a:endParaRPr lang="en-US" altLang="ja-JP" sz="10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コンテナ</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マイクロ・サービス　など</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CB8CD68E-DA46-E34F-A0DD-880DDC370625}"/>
              </a:ext>
            </a:extLst>
          </p:cNvPr>
          <p:cNvSpPr txBox="1"/>
          <p:nvPr/>
        </p:nvSpPr>
        <p:spPr>
          <a:xfrm>
            <a:off x="4653424" y="5079435"/>
            <a:ext cx="2411238" cy="646331"/>
          </a:xfrm>
          <a:prstGeom prst="rect">
            <a:avLst/>
          </a:prstGeom>
          <a:noFill/>
        </p:spPr>
        <p:txBody>
          <a:bodyPr wrap="none" rtlCol="0">
            <a:spAutoFit/>
          </a:bodyPr>
          <a:lstStyle/>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サーバーレス／</a:t>
            </a:r>
            <a:r>
              <a:rPr lang="en-US" altLang="ja-JP" sz="1200" dirty="0" err="1">
                <a:solidFill>
                  <a:schemeClr val="bg1"/>
                </a:solidFill>
                <a:latin typeface="Meiryo" panose="020B0604030504040204" pitchFamily="34" charset="-128"/>
                <a:ea typeface="Meiryo" panose="020B0604030504040204" pitchFamily="34" charset="-128"/>
              </a:rPr>
              <a:t>FaaS</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en-US" altLang="ja-JP" sz="1200" dirty="0">
                <a:solidFill>
                  <a:schemeClr val="bg1"/>
                </a:solidFill>
                <a:latin typeface="Meiryo" panose="020B0604030504040204" pitchFamily="34" charset="-128"/>
                <a:ea typeface="Meiryo" panose="020B0604030504040204" pitchFamily="34" charset="-128"/>
              </a:rPr>
              <a:t>PaaS</a:t>
            </a:r>
            <a:r>
              <a:rPr lang="ja-JP" altLang="en-US" sz="1200">
                <a:solidFill>
                  <a:schemeClr val="bg1"/>
                </a:solidFill>
                <a:latin typeface="Meiryo" panose="020B0604030504040204" pitchFamily="34" charset="-128"/>
                <a:ea typeface="Meiryo" panose="020B0604030504040204" pitchFamily="34" charset="-128"/>
              </a:rPr>
              <a:t>／</a:t>
            </a:r>
            <a:r>
              <a:rPr lang="en-US" altLang="ja-JP" sz="1200" dirty="0">
                <a:solidFill>
                  <a:schemeClr val="bg1"/>
                </a:solidFill>
                <a:latin typeface="Meiryo" panose="020B0604030504040204" pitchFamily="34" charset="-128"/>
                <a:ea typeface="Meiryo" panose="020B0604030504040204" pitchFamily="34" charset="-128"/>
              </a:rPr>
              <a:t>SaaS</a:t>
            </a:r>
            <a:r>
              <a:rPr lang="ja-JP" altLang="en-US" sz="1200">
                <a:solidFill>
                  <a:schemeClr val="bg1"/>
                </a:solidFill>
                <a:latin typeface="Meiryo" panose="020B0604030504040204" pitchFamily="34" charset="-128"/>
                <a:ea typeface="Meiryo" panose="020B0604030504040204" pitchFamily="34" charset="-128"/>
              </a:rPr>
              <a:t>と</a:t>
            </a:r>
            <a:r>
              <a:rPr lang="en-US" altLang="ja-JP" sz="1200" dirty="0">
                <a:solidFill>
                  <a:schemeClr val="bg1"/>
                </a:solidFill>
                <a:latin typeface="Meiryo" panose="020B0604030504040204" pitchFamily="34" charset="-128"/>
                <a:ea typeface="Meiryo" panose="020B0604030504040204" pitchFamily="34" charset="-128"/>
              </a:rPr>
              <a:t>API</a:t>
            </a:r>
          </a:p>
          <a:p>
            <a:pPr marL="171450" indent="-171450">
              <a:buFont typeface="Wingdings" pitchFamily="2" charset="2"/>
              <a:buChar char="Ø"/>
            </a:pPr>
            <a:r>
              <a:rPr lang="ja-JP" altLang="en-US" sz="1200">
                <a:solidFill>
                  <a:schemeClr val="bg1"/>
                </a:solidFill>
                <a:latin typeface="Meiryo" panose="020B0604030504040204" pitchFamily="34" charset="-128"/>
                <a:ea typeface="Meiryo" panose="020B0604030504040204" pitchFamily="34" charset="-128"/>
              </a:rPr>
              <a:t>リポジトリー・サービス</a:t>
            </a:r>
            <a:r>
              <a:rPr lang="en-US" altLang="ja-JP" sz="1200" dirty="0">
                <a:solidFill>
                  <a:schemeClr val="bg1"/>
                </a:solidFill>
                <a:latin typeface="Meiryo" panose="020B0604030504040204" pitchFamily="34" charset="-128"/>
                <a:ea typeface="Meiryo" panose="020B0604030504040204" pitchFamily="34" charset="-128"/>
              </a:rPr>
              <a:t> </a:t>
            </a:r>
            <a:r>
              <a:rPr lang="ja-JP" altLang="en-US" sz="1200">
                <a:solidFill>
                  <a:schemeClr val="bg1"/>
                </a:solidFill>
                <a:latin typeface="Meiryo" panose="020B0604030504040204" pitchFamily="34" charset="-128"/>
                <a:ea typeface="Meiryo" panose="020B0604030504040204" pitchFamily="34" charset="-128"/>
              </a:rPr>
              <a:t>など</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4503C37A-8500-C342-82D3-A0152829F12A}"/>
              </a:ext>
            </a:extLst>
          </p:cNvPr>
          <p:cNvSpPr/>
          <p:nvPr/>
        </p:nvSpPr>
        <p:spPr>
          <a:xfrm>
            <a:off x="541651" y="1094951"/>
            <a:ext cx="8060698" cy="46593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F47EB111-7F3D-8145-B569-B0F283261BF9}"/>
              </a:ext>
            </a:extLst>
          </p:cNvPr>
          <p:cNvSpPr/>
          <p:nvPr/>
        </p:nvSpPr>
        <p:spPr>
          <a:xfrm>
            <a:off x="541651" y="5824254"/>
            <a:ext cx="8060698" cy="46593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D759EF2E-ABAA-884E-81AC-F480F4F0EADD}"/>
              </a:ext>
            </a:extLst>
          </p:cNvPr>
          <p:cNvSpPr txBox="1"/>
          <p:nvPr/>
        </p:nvSpPr>
        <p:spPr>
          <a:xfrm>
            <a:off x="2863840" y="1182819"/>
            <a:ext cx="3416320" cy="369332"/>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心理的安全性と自律したチーム</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13FD5506-5A09-D948-8318-979F56B35F81}"/>
              </a:ext>
            </a:extLst>
          </p:cNvPr>
          <p:cNvSpPr txBox="1"/>
          <p:nvPr/>
        </p:nvSpPr>
        <p:spPr>
          <a:xfrm>
            <a:off x="2979258" y="5907750"/>
            <a:ext cx="3185487" cy="369332"/>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ゼロトラスト・ネットワーク</a:t>
            </a:r>
            <a:endParaRPr kumimoji="1" lang="ja-JP" altLang="en-US">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42903794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latin typeface="メイリオ"/>
                <a:ea typeface="メイリオ"/>
                <a:cs typeface="メイリオ"/>
              </a:rPr>
              <a:t>これからの開発と運用</a:t>
            </a:r>
            <a:endParaRPr lang="en-US" altLang="ja-JP" sz="2400" dirty="0">
              <a:solidFill>
                <a:srgbClr val="FFFFFF"/>
              </a:solidFill>
              <a:latin typeface="メイリオ"/>
              <a:ea typeface="メイリオ"/>
              <a:cs typeface="メイリオ"/>
            </a:endParaRPr>
          </a:p>
          <a:p>
            <a:pPr algn="r"/>
            <a:r>
              <a:rPr lang="ja-JP" altLang="en-US" sz="2400">
                <a:solidFill>
                  <a:srgbClr val="FFFFFF"/>
                </a:solidFill>
                <a:latin typeface="メイリオ"/>
                <a:ea typeface="メイリオ"/>
                <a:cs typeface="メイリオ"/>
              </a:rPr>
              <a:t>を考えるための前提</a:t>
            </a:r>
            <a:endParaRPr lang="en-US" altLang="ja-JP" sz="2400" dirty="0">
              <a:solidFill>
                <a:srgbClr val="FFFFFF"/>
              </a:solidFill>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535654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D02412-6E3A-3D49-BB5F-048D34149439}"/>
              </a:ext>
            </a:extLst>
          </p:cNvPr>
          <p:cNvSpPr>
            <a:spLocks noGrp="1"/>
          </p:cNvSpPr>
          <p:nvPr>
            <p:ph type="title"/>
          </p:nvPr>
        </p:nvSpPr>
        <p:spPr/>
        <p:txBody>
          <a:bodyPr/>
          <a:lstStyle/>
          <a:p>
            <a:r>
              <a:rPr kumimoji="1" lang="ja-JP" altLang="en-US"/>
              <a:t>アジャイル・</a:t>
            </a:r>
            <a:r>
              <a:rPr kumimoji="1" lang="en-US" altLang="ja-JP" dirty="0"/>
              <a:t>DevOps</a:t>
            </a:r>
            <a:r>
              <a:rPr kumimoji="1" lang="ja-JP" altLang="en-US"/>
              <a:t>・クラウドは常識の大転換</a:t>
            </a:r>
          </a:p>
        </p:txBody>
      </p:sp>
      <p:sp>
        <p:nvSpPr>
          <p:cNvPr id="3" name="正方形/長方形 2">
            <a:extLst>
              <a:ext uri="{FF2B5EF4-FFF2-40B4-BE49-F238E27FC236}">
                <a16:creationId xmlns:a16="http://schemas.microsoft.com/office/drawing/2014/main" id="{07C4779F-AE60-C644-868A-45475973628B}"/>
              </a:ext>
            </a:extLst>
          </p:cNvPr>
          <p:cNvSpPr/>
          <p:nvPr/>
        </p:nvSpPr>
        <p:spPr>
          <a:xfrm>
            <a:off x="467544" y="831674"/>
            <a:ext cx="8208912" cy="273630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68F88A86-A44E-E346-920A-0214E55FE2AA}"/>
              </a:ext>
            </a:extLst>
          </p:cNvPr>
          <p:cNvSpPr/>
          <p:nvPr/>
        </p:nvSpPr>
        <p:spPr>
          <a:xfrm>
            <a:off x="695925" y="1340768"/>
            <a:ext cx="2160240"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41173A91-B938-8B41-BB83-AD8173D9536A}"/>
              </a:ext>
            </a:extLst>
          </p:cNvPr>
          <p:cNvSpPr/>
          <p:nvPr/>
        </p:nvSpPr>
        <p:spPr>
          <a:xfrm>
            <a:off x="2572755" y="1340768"/>
            <a:ext cx="2160240"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A44CF436-3FDF-474E-9925-53949BF592B7}"/>
              </a:ext>
            </a:extLst>
          </p:cNvPr>
          <p:cNvSpPr/>
          <p:nvPr/>
        </p:nvSpPr>
        <p:spPr>
          <a:xfrm>
            <a:off x="4436034" y="1340768"/>
            <a:ext cx="2160240"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3839A17D-E975-854C-BE01-032A95C1EA8E}"/>
              </a:ext>
            </a:extLst>
          </p:cNvPr>
          <p:cNvSpPr/>
          <p:nvPr/>
        </p:nvSpPr>
        <p:spPr>
          <a:xfrm>
            <a:off x="6322733" y="1340768"/>
            <a:ext cx="2160240"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8AD8817A-094E-0144-955C-B2353E06FA5D}"/>
              </a:ext>
            </a:extLst>
          </p:cNvPr>
          <p:cNvSpPr txBox="1"/>
          <p:nvPr/>
        </p:nvSpPr>
        <p:spPr>
          <a:xfrm>
            <a:off x="848481" y="1537182"/>
            <a:ext cx="902811" cy="523220"/>
          </a:xfrm>
          <a:prstGeom prst="rect">
            <a:avLst/>
          </a:prstGeom>
          <a:noFill/>
        </p:spPr>
        <p:txBody>
          <a:bodyPr wrap="none" rtlCol="0">
            <a:spAutoFit/>
          </a:bodyPr>
          <a:lstStyle/>
          <a:p>
            <a:r>
              <a:rPr kumimoji="1" lang="ja-JP" altLang="en-US" sz="2800">
                <a:solidFill>
                  <a:schemeClr val="bg1"/>
                </a:solidFill>
                <a:latin typeface="Meiryo" panose="020B0604030504040204" pitchFamily="34" charset="-128"/>
                <a:ea typeface="Meiryo" panose="020B0604030504040204" pitchFamily="34" charset="-128"/>
              </a:rPr>
              <a:t>構築</a:t>
            </a:r>
          </a:p>
        </p:txBody>
      </p:sp>
      <p:sp>
        <p:nvSpPr>
          <p:cNvPr id="14" name="テキスト ボックス 13">
            <a:extLst>
              <a:ext uri="{FF2B5EF4-FFF2-40B4-BE49-F238E27FC236}">
                <a16:creationId xmlns:a16="http://schemas.microsoft.com/office/drawing/2014/main" id="{C30AB5B4-FB2E-BC41-AE61-565187CD85C5}"/>
              </a:ext>
            </a:extLst>
          </p:cNvPr>
          <p:cNvSpPr txBox="1"/>
          <p:nvPr/>
        </p:nvSpPr>
        <p:spPr>
          <a:xfrm>
            <a:off x="2712149" y="1537182"/>
            <a:ext cx="902811" cy="523220"/>
          </a:xfrm>
          <a:prstGeom prst="rect">
            <a:avLst/>
          </a:prstGeom>
          <a:noFill/>
        </p:spPr>
        <p:txBody>
          <a:bodyPr wrap="none" rtlCol="0">
            <a:spAutoFit/>
          </a:bodyPr>
          <a:lstStyle/>
          <a:p>
            <a:r>
              <a:rPr kumimoji="1" lang="ja-JP" altLang="en-US" sz="2800">
                <a:solidFill>
                  <a:schemeClr val="bg1"/>
                </a:solidFill>
                <a:latin typeface="Meiryo" panose="020B0604030504040204" pitchFamily="34" charset="-128"/>
                <a:ea typeface="Meiryo" panose="020B0604030504040204" pitchFamily="34" charset="-128"/>
              </a:rPr>
              <a:t>運用</a:t>
            </a:r>
          </a:p>
        </p:txBody>
      </p:sp>
      <p:sp>
        <p:nvSpPr>
          <p:cNvPr id="15" name="テキスト ボックス 14">
            <a:extLst>
              <a:ext uri="{FF2B5EF4-FFF2-40B4-BE49-F238E27FC236}">
                <a16:creationId xmlns:a16="http://schemas.microsoft.com/office/drawing/2014/main" id="{0AA86909-557F-0D42-A9C0-4088AAAF9108}"/>
              </a:ext>
            </a:extLst>
          </p:cNvPr>
          <p:cNvSpPr txBox="1"/>
          <p:nvPr/>
        </p:nvSpPr>
        <p:spPr>
          <a:xfrm>
            <a:off x="4584357" y="1537182"/>
            <a:ext cx="902811" cy="523220"/>
          </a:xfrm>
          <a:prstGeom prst="rect">
            <a:avLst/>
          </a:prstGeom>
          <a:noFill/>
        </p:spPr>
        <p:txBody>
          <a:bodyPr wrap="none" rtlCol="0">
            <a:spAutoFit/>
          </a:bodyPr>
          <a:lstStyle/>
          <a:p>
            <a:r>
              <a:rPr kumimoji="1" lang="ja-JP" altLang="en-US" sz="2800">
                <a:solidFill>
                  <a:schemeClr val="bg1"/>
                </a:solidFill>
                <a:latin typeface="Meiryo" panose="020B0604030504040204" pitchFamily="34" charset="-128"/>
                <a:ea typeface="Meiryo" panose="020B0604030504040204" pitchFamily="34" charset="-128"/>
              </a:rPr>
              <a:t>構築</a:t>
            </a:r>
          </a:p>
        </p:txBody>
      </p:sp>
      <p:sp>
        <p:nvSpPr>
          <p:cNvPr id="16" name="テキスト ボックス 15">
            <a:extLst>
              <a:ext uri="{FF2B5EF4-FFF2-40B4-BE49-F238E27FC236}">
                <a16:creationId xmlns:a16="http://schemas.microsoft.com/office/drawing/2014/main" id="{23FBA8CA-EB4F-E848-993D-3C6EF7CC7677}"/>
              </a:ext>
            </a:extLst>
          </p:cNvPr>
          <p:cNvSpPr txBox="1"/>
          <p:nvPr/>
        </p:nvSpPr>
        <p:spPr>
          <a:xfrm>
            <a:off x="6456774" y="1537182"/>
            <a:ext cx="902811" cy="523220"/>
          </a:xfrm>
          <a:prstGeom prst="rect">
            <a:avLst/>
          </a:prstGeom>
          <a:noFill/>
        </p:spPr>
        <p:txBody>
          <a:bodyPr wrap="none" rtlCol="0">
            <a:spAutoFit/>
          </a:bodyPr>
          <a:lstStyle/>
          <a:p>
            <a:r>
              <a:rPr kumimoji="1" lang="ja-JP" altLang="en-US" sz="2800">
                <a:solidFill>
                  <a:schemeClr val="bg1"/>
                </a:solidFill>
                <a:latin typeface="Meiryo" panose="020B0604030504040204" pitchFamily="34" charset="-128"/>
                <a:ea typeface="Meiryo" panose="020B0604030504040204" pitchFamily="34" charset="-128"/>
              </a:rPr>
              <a:t>運用</a:t>
            </a:r>
          </a:p>
        </p:txBody>
      </p:sp>
      <p:sp>
        <p:nvSpPr>
          <p:cNvPr id="81" name="テキスト ボックス 80">
            <a:extLst>
              <a:ext uri="{FF2B5EF4-FFF2-40B4-BE49-F238E27FC236}">
                <a16:creationId xmlns:a16="http://schemas.microsoft.com/office/drawing/2014/main" id="{C80F14AC-5040-0E44-A25F-568730B86089}"/>
              </a:ext>
            </a:extLst>
          </p:cNvPr>
          <p:cNvSpPr txBox="1"/>
          <p:nvPr/>
        </p:nvSpPr>
        <p:spPr>
          <a:xfrm>
            <a:off x="611560" y="2294859"/>
            <a:ext cx="5610831" cy="1077218"/>
          </a:xfrm>
          <a:prstGeom prst="rect">
            <a:avLst/>
          </a:prstGeom>
          <a:noFill/>
        </p:spPr>
        <p:txBody>
          <a:bodyPr wrap="none" rtlCol="0">
            <a:spAutoFit/>
          </a:bodyPr>
          <a:lstStyle/>
          <a:p>
            <a:pPr marL="285750" indent="-285750">
              <a:buFont typeface="Wingdings" pitchFamily="2" charset="2"/>
              <a:buChar char="l"/>
            </a:pPr>
            <a:r>
              <a:rPr kumimoji="1" lang="ja-JP" altLang="en-US" sz="1600">
                <a:latin typeface="Meiryo" panose="020B0604030504040204" pitchFamily="34" charset="-128"/>
                <a:ea typeface="Meiryo" panose="020B0604030504040204" pitchFamily="34" charset="-128"/>
              </a:rPr>
              <a:t>構築・運用サイクル：</a:t>
            </a:r>
            <a:r>
              <a:rPr kumimoji="1" lang="en-US" altLang="ja-JP" sz="1600" dirty="0">
                <a:latin typeface="Meiryo" panose="020B0604030504040204" pitchFamily="34" charset="-128"/>
                <a:ea typeface="Meiryo" panose="020B0604030504040204" pitchFamily="34" charset="-128"/>
              </a:rPr>
              <a:t>5</a:t>
            </a:r>
            <a:r>
              <a:rPr kumimoji="1" lang="ja-JP" altLang="en-US" sz="1600">
                <a:latin typeface="Meiryo" panose="020B0604030504040204" pitchFamily="34" charset="-128"/>
                <a:ea typeface="Meiryo" panose="020B0604030504040204" pitchFamily="34" charset="-128"/>
              </a:rPr>
              <a:t>年</a:t>
            </a:r>
            <a:r>
              <a:rPr kumimoji="1" lang="en-US" altLang="ja-JP" sz="1600" dirty="0">
                <a:latin typeface="Meiryo" panose="020B0604030504040204" pitchFamily="34" charset="-128"/>
                <a:ea typeface="Meiryo" panose="020B0604030504040204" pitchFamily="34" charset="-128"/>
              </a:rPr>
              <a:t>〜</a:t>
            </a:r>
          </a:p>
          <a:p>
            <a:pPr marL="285750" indent="-285750">
              <a:buFont typeface="Wingdings" pitchFamily="2" charset="2"/>
              <a:buChar char="l"/>
            </a:pPr>
            <a:r>
              <a:rPr lang="ja-JP" altLang="en-US" sz="1600">
                <a:latin typeface="Meiryo" panose="020B0604030504040204" pitchFamily="34" charset="-128"/>
                <a:ea typeface="Meiryo" panose="020B0604030504040204" pitchFamily="34" charset="-128"/>
              </a:rPr>
              <a:t>業務要件：変えられない／計画通りが前提</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latin typeface="Meiryo" panose="020B0604030504040204" pitchFamily="34" charset="-128"/>
                <a:ea typeface="Meiryo" panose="020B0604030504040204" pitchFamily="34" charset="-128"/>
              </a:rPr>
              <a:t>要求水準：高品質／完璧</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latin typeface="Meiryo" panose="020B0604030504040204" pitchFamily="34" charset="-128"/>
                <a:ea typeface="Meiryo" panose="020B0604030504040204" pitchFamily="34" charset="-128"/>
              </a:rPr>
              <a:t>責任分担：要求（事業会社）／その他全て（</a:t>
            </a:r>
            <a:r>
              <a:rPr lang="en-US" altLang="ja-JP" sz="1600" dirty="0">
                <a:latin typeface="Meiryo" panose="020B0604030504040204" pitchFamily="34" charset="-128"/>
                <a:ea typeface="Meiryo" panose="020B0604030504040204" pitchFamily="34" charset="-128"/>
              </a:rPr>
              <a:t>SI</a:t>
            </a:r>
            <a:r>
              <a:rPr lang="ja-JP" altLang="en-US" sz="1600">
                <a:latin typeface="Meiryo" panose="020B0604030504040204" pitchFamily="34" charset="-128"/>
                <a:ea typeface="Meiryo" panose="020B0604030504040204" pitchFamily="34" charset="-128"/>
              </a:rPr>
              <a:t>事業者）</a:t>
            </a:r>
            <a:endParaRPr lang="en-US" altLang="ja-JP" sz="1600" dirty="0">
              <a:latin typeface="Meiryo" panose="020B0604030504040204" pitchFamily="34" charset="-128"/>
              <a:ea typeface="Meiryo" panose="020B0604030504040204" pitchFamily="34" charset="-128"/>
            </a:endParaRPr>
          </a:p>
        </p:txBody>
      </p:sp>
      <p:sp>
        <p:nvSpPr>
          <p:cNvPr id="83" name="正方形/長方形 82">
            <a:extLst>
              <a:ext uri="{FF2B5EF4-FFF2-40B4-BE49-F238E27FC236}">
                <a16:creationId xmlns:a16="http://schemas.microsoft.com/office/drawing/2014/main" id="{931802F8-B505-F14D-9325-FF9B5A7181AB}"/>
              </a:ext>
            </a:extLst>
          </p:cNvPr>
          <p:cNvSpPr/>
          <p:nvPr/>
        </p:nvSpPr>
        <p:spPr>
          <a:xfrm>
            <a:off x="6222066" y="2291501"/>
            <a:ext cx="771151" cy="352107"/>
          </a:xfrm>
          <a:prstGeom prst="rect">
            <a:avLst/>
          </a:prstGeom>
          <a:solidFill>
            <a:schemeClr val="bg1">
              <a:lumMod val="50000"/>
            </a:schemeClr>
          </a:solidFill>
          <a:ln w="635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2">
                  <a:lumMod val="50000"/>
                </a:schemeClr>
              </a:solidFill>
              <a:latin typeface="ＭＳ Ｐゴシック"/>
              <a:ea typeface="ＭＳ Ｐゴシック"/>
              <a:cs typeface="ＭＳ Ｐゴシック"/>
            </a:endParaRPr>
          </a:p>
        </p:txBody>
      </p:sp>
      <p:sp>
        <p:nvSpPr>
          <p:cNvPr id="85" name="フローチャート: 磁気ディスク 84">
            <a:extLst>
              <a:ext uri="{FF2B5EF4-FFF2-40B4-BE49-F238E27FC236}">
                <a16:creationId xmlns:a16="http://schemas.microsoft.com/office/drawing/2014/main" id="{B9A800A0-8E9C-0540-A7B3-483EF4BBF0A9}"/>
              </a:ext>
            </a:extLst>
          </p:cNvPr>
          <p:cNvSpPr/>
          <p:nvPr/>
        </p:nvSpPr>
        <p:spPr>
          <a:xfrm>
            <a:off x="6222065" y="2673856"/>
            <a:ext cx="771152" cy="352107"/>
          </a:xfrm>
          <a:prstGeom prst="flowChartMagneticDisk">
            <a:avLst/>
          </a:prstGeom>
          <a:solidFill>
            <a:schemeClr val="bg1">
              <a:lumMod val="50000"/>
            </a:schemeClr>
          </a:solidFill>
          <a:ln w="635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2">
                  <a:lumMod val="50000"/>
                </a:schemeClr>
              </a:solidFill>
              <a:latin typeface="ＭＳ Ｐゴシック"/>
              <a:ea typeface="ＭＳ Ｐゴシック"/>
              <a:cs typeface="ＭＳ Ｐゴシック"/>
            </a:endParaRPr>
          </a:p>
        </p:txBody>
      </p:sp>
      <p:sp>
        <p:nvSpPr>
          <p:cNvPr id="86" name="角丸四角形 85">
            <a:extLst>
              <a:ext uri="{FF2B5EF4-FFF2-40B4-BE49-F238E27FC236}">
                <a16:creationId xmlns:a16="http://schemas.microsoft.com/office/drawing/2014/main" id="{D0C6E01A-9418-4743-BAC7-8EFAAFAE41E6}"/>
              </a:ext>
            </a:extLst>
          </p:cNvPr>
          <p:cNvSpPr/>
          <p:nvPr/>
        </p:nvSpPr>
        <p:spPr>
          <a:xfrm>
            <a:off x="6222065" y="3056211"/>
            <a:ext cx="771152" cy="352107"/>
          </a:xfrm>
          <a:prstGeom prst="roundRect">
            <a:avLst>
              <a:gd name="adj" fmla="val 50000"/>
            </a:avLst>
          </a:prstGeom>
          <a:solidFill>
            <a:schemeClr val="bg1">
              <a:lumMod val="50000"/>
            </a:schemeClr>
          </a:solidFill>
          <a:ln w="635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2">
                  <a:lumMod val="50000"/>
                </a:schemeClr>
              </a:solidFill>
              <a:latin typeface="ＭＳ Ｐゴシック"/>
              <a:ea typeface="ＭＳ Ｐゴシック"/>
              <a:cs typeface="ＭＳ Ｐゴシック"/>
            </a:endParaRPr>
          </a:p>
        </p:txBody>
      </p:sp>
      <p:sp>
        <p:nvSpPr>
          <p:cNvPr id="87" name="テキスト ボックス 86">
            <a:extLst>
              <a:ext uri="{FF2B5EF4-FFF2-40B4-BE49-F238E27FC236}">
                <a16:creationId xmlns:a16="http://schemas.microsoft.com/office/drawing/2014/main" id="{450B1485-DA49-9B42-A191-41EC1989D1DB}"/>
              </a:ext>
            </a:extLst>
          </p:cNvPr>
          <p:cNvSpPr txBox="1"/>
          <p:nvPr/>
        </p:nvSpPr>
        <p:spPr>
          <a:xfrm>
            <a:off x="6314770" y="2389331"/>
            <a:ext cx="595035"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サーバー</a:t>
            </a:r>
          </a:p>
        </p:txBody>
      </p:sp>
      <p:sp>
        <p:nvSpPr>
          <p:cNvPr id="88" name="テキスト ボックス 87">
            <a:extLst>
              <a:ext uri="{FF2B5EF4-FFF2-40B4-BE49-F238E27FC236}">
                <a16:creationId xmlns:a16="http://schemas.microsoft.com/office/drawing/2014/main" id="{FBD33CCA-5B9C-3844-AEE1-9808B4A7604E}"/>
              </a:ext>
            </a:extLst>
          </p:cNvPr>
          <p:cNvSpPr txBox="1"/>
          <p:nvPr/>
        </p:nvSpPr>
        <p:spPr>
          <a:xfrm>
            <a:off x="6277651" y="2769471"/>
            <a:ext cx="697627"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ストレージ</a:t>
            </a:r>
          </a:p>
        </p:txBody>
      </p:sp>
      <p:sp>
        <p:nvSpPr>
          <p:cNvPr id="89" name="テキスト ボックス 88">
            <a:extLst>
              <a:ext uri="{FF2B5EF4-FFF2-40B4-BE49-F238E27FC236}">
                <a16:creationId xmlns:a16="http://schemas.microsoft.com/office/drawing/2014/main" id="{324AB2F7-3426-1E48-9FB6-A2C1CE81B8E0}"/>
              </a:ext>
            </a:extLst>
          </p:cNvPr>
          <p:cNvSpPr txBox="1"/>
          <p:nvPr/>
        </p:nvSpPr>
        <p:spPr>
          <a:xfrm>
            <a:off x="6192998" y="3139277"/>
            <a:ext cx="800219"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ネットワーク</a:t>
            </a:r>
          </a:p>
        </p:txBody>
      </p:sp>
      <p:sp>
        <p:nvSpPr>
          <p:cNvPr id="90" name="テキスト ボックス 89">
            <a:extLst>
              <a:ext uri="{FF2B5EF4-FFF2-40B4-BE49-F238E27FC236}">
                <a16:creationId xmlns:a16="http://schemas.microsoft.com/office/drawing/2014/main" id="{FEA7B7AB-4590-FB48-9485-BF31DF29E2E3}"/>
              </a:ext>
            </a:extLst>
          </p:cNvPr>
          <p:cNvSpPr txBox="1"/>
          <p:nvPr/>
        </p:nvSpPr>
        <p:spPr>
          <a:xfrm>
            <a:off x="7103716" y="2806004"/>
            <a:ext cx="1383712" cy="553998"/>
          </a:xfrm>
          <a:prstGeom prst="rect">
            <a:avLst/>
          </a:prstGeom>
          <a:noFill/>
        </p:spPr>
        <p:txBody>
          <a:bodyPr wrap="none" rtlCol="0">
            <a:spAutoFit/>
          </a:bodyPr>
          <a:lstStyle/>
          <a:p>
            <a:pPr algn="r"/>
            <a:r>
              <a:rPr kumimoji="1" lang="en-US" altLang="ja-JP" sz="1000" dirty="0">
                <a:solidFill>
                  <a:srgbClr val="C00000"/>
                </a:solidFill>
                <a:latin typeface="Meiryo" panose="020B0604030504040204" pitchFamily="34" charset="-128"/>
                <a:ea typeface="Meiryo" panose="020B0604030504040204" pitchFamily="34" charset="-128"/>
              </a:rPr>
              <a:t>HW</a:t>
            </a:r>
            <a:r>
              <a:rPr kumimoji="1" lang="ja-JP" altLang="en-US" sz="1000">
                <a:solidFill>
                  <a:srgbClr val="C00000"/>
                </a:solidFill>
                <a:latin typeface="Meiryo" panose="020B0604030504040204" pitchFamily="34" charset="-128"/>
                <a:ea typeface="Meiryo" panose="020B0604030504040204" pitchFamily="34" charset="-128"/>
              </a:rPr>
              <a:t>や設備を調達</a:t>
            </a:r>
            <a:endParaRPr kumimoji="1" lang="en-US" altLang="ja-JP" sz="1000" dirty="0">
              <a:solidFill>
                <a:srgbClr val="C00000"/>
              </a:solidFill>
              <a:latin typeface="Meiryo" panose="020B0604030504040204" pitchFamily="34" charset="-128"/>
              <a:ea typeface="Meiryo" panose="020B0604030504040204" pitchFamily="34" charset="-128"/>
            </a:endParaRPr>
          </a:p>
          <a:p>
            <a:pPr algn="r"/>
            <a:r>
              <a:rPr lang="ja-JP" altLang="en-US" sz="1000">
                <a:solidFill>
                  <a:srgbClr val="C00000"/>
                </a:solidFill>
                <a:latin typeface="Meiryo" panose="020B0604030504040204" pitchFamily="34" charset="-128"/>
                <a:ea typeface="Meiryo" panose="020B0604030504040204" pitchFamily="34" charset="-128"/>
              </a:rPr>
              <a:t>システム構築・運用</a:t>
            </a:r>
            <a:endParaRPr lang="en-US" altLang="ja-JP" sz="1000" dirty="0">
              <a:solidFill>
                <a:srgbClr val="C00000"/>
              </a:solidFill>
              <a:latin typeface="Meiryo" panose="020B0604030504040204" pitchFamily="34" charset="-128"/>
              <a:ea typeface="Meiryo" panose="020B0604030504040204" pitchFamily="34" charset="-128"/>
            </a:endParaRPr>
          </a:p>
          <a:p>
            <a:pPr algn="r"/>
            <a:r>
              <a:rPr kumimoji="1" lang="ja-JP" altLang="en-US" sz="1000">
                <a:solidFill>
                  <a:srgbClr val="C00000"/>
                </a:solidFill>
                <a:latin typeface="Meiryo" panose="020B0604030504040204" pitchFamily="34" charset="-128"/>
                <a:ea typeface="Meiryo" panose="020B0604030504040204" pitchFamily="34" charset="-128"/>
              </a:rPr>
              <a:t>一連の業務を外注</a:t>
            </a:r>
          </a:p>
        </p:txBody>
      </p:sp>
      <p:sp>
        <p:nvSpPr>
          <p:cNvPr id="91" name="テキスト ボックス 90">
            <a:extLst>
              <a:ext uri="{FF2B5EF4-FFF2-40B4-BE49-F238E27FC236}">
                <a16:creationId xmlns:a16="http://schemas.microsoft.com/office/drawing/2014/main" id="{1F613218-E2C5-1F4D-82AC-1E49D03E529F}"/>
              </a:ext>
            </a:extLst>
          </p:cNvPr>
          <p:cNvSpPr txBox="1"/>
          <p:nvPr/>
        </p:nvSpPr>
        <p:spPr>
          <a:xfrm>
            <a:off x="7143390" y="2294360"/>
            <a:ext cx="1415772" cy="461665"/>
          </a:xfrm>
          <a:prstGeom prst="rect">
            <a:avLst/>
          </a:prstGeom>
          <a:noFill/>
        </p:spPr>
        <p:txBody>
          <a:bodyPr wrap="none" rtlCol="0">
            <a:spAutoFit/>
          </a:bodyPr>
          <a:lstStyle/>
          <a:p>
            <a:pPr algn="ctr"/>
            <a:r>
              <a:rPr kumimoji="1" lang="ja-JP" altLang="en-US" sz="1200" b="1">
                <a:solidFill>
                  <a:srgbClr val="C00000"/>
                </a:solidFill>
                <a:latin typeface="Meiryo" panose="020B0604030504040204" pitchFamily="34" charset="-128"/>
                <a:ea typeface="Meiryo" panose="020B0604030504040204" pitchFamily="34" charset="-128"/>
              </a:rPr>
              <a:t>所有＋構築・運用</a:t>
            </a:r>
            <a:endParaRPr kumimoji="1" lang="en-US" altLang="ja-JP" sz="1200" b="1" dirty="0">
              <a:solidFill>
                <a:srgbClr val="C00000"/>
              </a:solidFill>
              <a:latin typeface="Meiryo" panose="020B0604030504040204" pitchFamily="34" charset="-128"/>
              <a:ea typeface="Meiryo" panose="020B0604030504040204" pitchFamily="34" charset="-128"/>
            </a:endParaRPr>
          </a:p>
          <a:p>
            <a:pPr algn="ctr"/>
            <a:r>
              <a:rPr lang="ja-JP" altLang="en-US" sz="1200" b="1">
                <a:solidFill>
                  <a:srgbClr val="C00000"/>
                </a:solidFill>
                <a:latin typeface="Meiryo" panose="020B0604030504040204" pitchFamily="34" charset="-128"/>
                <a:ea typeface="Meiryo" panose="020B0604030504040204" pitchFamily="34" charset="-128"/>
              </a:rPr>
              <a:t>指示・外注が前提</a:t>
            </a:r>
            <a:endParaRPr kumimoji="1" lang="ja-JP" altLang="en-US" sz="1200" b="1">
              <a:solidFill>
                <a:srgbClr val="C00000"/>
              </a:solidFill>
              <a:latin typeface="Meiryo" panose="020B0604030504040204" pitchFamily="34" charset="-128"/>
              <a:ea typeface="Meiryo" panose="020B0604030504040204" pitchFamily="34" charset="-128"/>
            </a:endParaRPr>
          </a:p>
        </p:txBody>
      </p:sp>
      <p:sp>
        <p:nvSpPr>
          <p:cNvPr id="95" name="テキスト ボックス 94">
            <a:extLst>
              <a:ext uri="{FF2B5EF4-FFF2-40B4-BE49-F238E27FC236}">
                <a16:creationId xmlns:a16="http://schemas.microsoft.com/office/drawing/2014/main" id="{145B4105-B933-9E4F-9384-F1F495FE13C5}"/>
              </a:ext>
            </a:extLst>
          </p:cNvPr>
          <p:cNvSpPr txBox="1"/>
          <p:nvPr/>
        </p:nvSpPr>
        <p:spPr>
          <a:xfrm>
            <a:off x="533822" y="871453"/>
            <a:ext cx="4544834" cy="400110"/>
          </a:xfrm>
          <a:prstGeom prst="rect">
            <a:avLst/>
          </a:prstGeom>
          <a:noFill/>
        </p:spPr>
        <p:txBody>
          <a:bodyPr wrap="none" rtlCol="0">
            <a:spAutoFit/>
          </a:bodyPr>
          <a:lstStyle/>
          <a:p>
            <a:r>
              <a:rPr kumimoji="1" lang="ja-JP" altLang="en-US" sz="2000" b="1">
                <a:solidFill>
                  <a:srgbClr val="C00000"/>
                </a:solidFill>
                <a:latin typeface="Meiryo" panose="020B0604030504040204" pitchFamily="34" charset="-128"/>
                <a:ea typeface="Meiryo" panose="020B0604030504040204" pitchFamily="34" charset="-128"/>
              </a:rPr>
              <a:t>従来のやり方（建築工事と保守点検）</a:t>
            </a:r>
          </a:p>
        </p:txBody>
      </p:sp>
      <p:grpSp>
        <p:nvGrpSpPr>
          <p:cNvPr id="101" name="グループ化 100">
            <a:extLst>
              <a:ext uri="{FF2B5EF4-FFF2-40B4-BE49-F238E27FC236}">
                <a16:creationId xmlns:a16="http://schemas.microsoft.com/office/drawing/2014/main" id="{046C3AA4-CA11-4A46-B899-277FB64FE59F}"/>
              </a:ext>
            </a:extLst>
          </p:cNvPr>
          <p:cNvGrpSpPr/>
          <p:nvPr/>
        </p:nvGrpSpPr>
        <p:grpSpPr>
          <a:xfrm>
            <a:off x="467544" y="3348745"/>
            <a:ext cx="8208912" cy="3104591"/>
            <a:chOff x="467544" y="3348745"/>
            <a:chExt cx="8208912" cy="3104591"/>
          </a:xfrm>
        </p:grpSpPr>
        <p:sp>
          <p:nvSpPr>
            <p:cNvPr id="4" name="正方形/長方形 3">
              <a:extLst>
                <a:ext uri="{FF2B5EF4-FFF2-40B4-BE49-F238E27FC236}">
                  <a16:creationId xmlns:a16="http://schemas.microsoft.com/office/drawing/2014/main" id="{51E5ED39-DEF6-7B4B-A976-4CE87EDB9157}"/>
                </a:ext>
              </a:extLst>
            </p:cNvPr>
            <p:cNvSpPr/>
            <p:nvPr/>
          </p:nvSpPr>
          <p:spPr>
            <a:xfrm>
              <a:off x="467544" y="3717032"/>
              <a:ext cx="8208912" cy="273630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E4C8F9F6-BF8D-AD48-94EA-85BE2DB70B15}"/>
                </a:ext>
              </a:extLst>
            </p:cNvPr>
            <p:cNvSpPr/>
            <p:nvPr/>
          </p:nvSpPr>
          <p:spPr>
            <a:xfrm>
              <a:off x="695925"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0C6E5601-CD8C-1C4F-9737-5ED7052CB555}"/>
                </a:ext>
              </a:extLst>
            </p:cNvPr>
            <p:cNvSpPr/>
            <p:nvPr/>
          </p:nvSpPr>
          <p:spPr>
            <a:xfrm>
              <a:off x="836124"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69957DA6-6E2A-6A40-9034-9C51894BD141}"/>
                </a:ext>
              </a:extLst>
            </p:cNvPr>
            <p:cNvSpPr/>
            <p:nvPr/>
          </p:nvSpPr>
          <p:spPr>
            <a:xfrm>
              <a:off x="973433"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39ADC829-40FA-384F-BD3F-226CCC5141F4}"/>
                </a:ext>
              </a:extLst>
            </p:cNvPr>
            <p:cNvSpPr/>
            <p:nvPr/>
          </p:nvSpPr>
          <p:spPr>
            <a:xfrm>
              <a:off x="1113632"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B28F4FA3-EF0A-2247-BD28-E9AE25AB77AA}"/>
                </a:ext>
              </a:extLst>
            </p:cNvPr>
            <p:cNvSpPr/>
            <p:nvPr/>
          </p:nvSpPr>
          <p:spPr>
            <a:xfrm>
              <a:off x="1255398"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CDDA2E32-5247-9E47-82F2-F08987E2FDF3}"/>
                </a:ext>
              </a:extLst>
            </p:cNvPr>
            <p:cNvSpPr/>
            <p:nvPr/>
          </p:nvSpPr>
          <p:spPr>
            <a:xfrm>
              <a:off x="1395597"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4D00DD68-FAE8-B64D-9184-619D2D31184C}"/>
                </a:ext>
              </a:extLst>
            </p:cNvPr>
            <p:cNvSpPr/>
            <p:nvPr/>
          </p:nvSpPr>
          <p:spPr>
            <a:xfrm>
              <a:off x="1532906"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04638B6D-6C55-E84A-BD95-21DF617BEFD8}"/>
                </a:ext>
              </a:extLst>
            </p:cNvPr>
            <p:cNvSpPr/>
            <p:nvPr/>
          </p:nvSpPr>
          <p:spPr>
            <a:xfrm>
              <a:off x="1673105"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598453DD-E86D-F549-A692-FD58EB3B6B31}"/>
                </a:ext>
              </a:extLst>
            </p:cNvPr>
            <p:cNvSpPr/>
            <p:nvPr/>
          </p:nvSpPr>
          <p:spPr>
            <a:xfrm>
              <a:off x="1800798"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1D708396-7D78-954D-B854-CAC6C3D4AEAD}"/>
                </a:ext>
              </a:extLst>
            </p:cNvPr>
            <p:cNvSpPr/>
            <p:nvPr/>
          </p:nvSpPr>
          <p:spPr>
            <a:xfrm>
              <a:off x="1940997"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C040F34B-43C9-E649-BD91-6FBA4643CB50}"/>
                </a:ext>
              </a:extLst>
            </p:cNvPr>
            <p:cNvSpPr/>
            <p:nvPr/>
          </p:nvSpPr>
          <p:spPr>
            <a:xfrm>
              <a:off x="2078306"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0AF2369D-91B6-0544-825B-A8945DA54E37}"/>
                </a:ext>
              </a:extLst>
            </p:cNvPr>
            <p:cNvSpPr/>
            <p:nvPr/>
          </p:nvSpPr>
          <p:spPr>
            <a:xfrm>
              <a:off x="2218505"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F3D743D0-AFF5-254D-9E45-78105B1661E6}"/>
                </a:ext>
              </a:extLst>
            </p:cNvPr>
            <p:cNvSpPr/>
            <p:nvPr/>
          </p:nvSpPr>
          <p:spPr>
            <a:xfrm>
              <a:off x="2360271"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EBB67903-9848-A44E-A960-8DCEAD5E9959}"/>
                </a:ext>
              </a:extLst>
            </p:cNvPr>
            <p:cNvSpPr/>
            <p:nvPr/>
          </p:nvSpPr>
          <p:spPr>
            <a:xfrm>
              <a:off x="2500470"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1E42A812-757A-6248-AC36-C792B82AC525}"/>
                </a:ext>
              </a:extLst>
            </p:cNvPr>
            <p:cNvSpPr/>
            <p:nvPr/>
          </p:nvSpPr>
          <p:spPr>
            <a:xfrm>
              <a:off x="2637779"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2ED37380-1A7C-2F46-A749-49E5A2095835}"/>
                </a:ext>
              </a:extLst>
            </p:cNvPr>
            <p:cNvSpPr/>
            <p:nvPr/>
          </p:nvSpPr>
          <p:spPr>
            <a:xfrm>
              <a:off x="2777978"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44A31C55-A029-604F-AB50-539817B5D7AD}"/>
                </a:ext>
              </a:extLst>
            </p:cNvPr>
            <p:cNvSpPr/>
            <p:nvPr/>
          </p:nvSpPr>
          <p:spPr>
            <a:xfrm>
              <a:off x="2921995"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D965B936-32AB-9C4C-AB3B-5DA11B6D6D7E}"/>
                </a:ext>
              </a:extLst>
            </p:cNvPr>
            <p:cNvSpPr/>
            <p:nvPr/>
          </p:nvSpPr>
          <p:spPr>
            <a:xfrm>
              <a:off x="3062194"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83E6A273-40BC-FE47-ABAA-A1EAAB60128F}"/>
                </a:ext>
              </a:extLst>
            </p:cNvPr>
            <p:cNvSpPr/>
            <p:nvPr/>
          </p:nvSpPr>
          <p:spPr>
            <a:xfrm>
              <a:off x="3199503"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F57ED3E5-C282-044B-B444-1EB3BFE8B1FA}"/>
                </a:ext>
              </a:extLst>
            </p:cNvPr>
            <p:cNvSpPr/>
            <p:nvPr/>
          </p:nvSpPr>
          <p:spPr>
            <a:xfrm>
              <a:off x="3339702"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F2B7A5DC-3014-9447-A092-4C371065E054}"/>
                </a:ext>
              </a:extLst>
            </p:cNvPr>
            <p:cNvSpPr/>
            <p:nvPr/>
          </p:nvSpPr>
          <p:spPr>
            <a:xfrm>
              <a:off x="3481468"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a:extLst>
                <a:ext uri="{FF2B5EF4-FFF2-40B4-BE49-F238E27FC236}">
                  <a16:creationId xmlns:a16="http://schemas.microsoft.com/office/drawing/2014/main" id="{C2F7608F-6A99-D843-876D-DD8EE21636C3}"/>
                </a:ext>
              </a:extLst>
            </p:cNvPr>
            <p:cNvSpPr/>
            <p:nvPr/>
          </p:nvSpPr>
          <p:spPr>
            <a:xfrm>
              <a:off x="3621667"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a:extLst>
                <a:ext uri="{FF2B5EF4-FFF2-40B4-BE49-F238E27FC236}">
                  <a16:creationId xmlns:a16="http://schemas.microsoft.com/office/drawing/2014/main" id="{5CDA51AD-F858-524F-9E58-6A1C6633FC6C}"/>
                </a:ext>
              </a:extLst>
            </p:cNvPr>
            <p:cNvSpPr/>
            <p:nvPr/>
          </p:nvSpPr>
          <p:spPr>
            <a:xfrm>
              <a:off x="3758976"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a:extLst>
                <a:ext uri="{FF2B5EF4-FFF2-40B4-BE49-F238E27FC236}">
                  <a16:creationId xmlns:a16="http://schemas.microsoft.com/office/drawing/2014/main" id="{B5C35D30-E4F7-1B44-ABB2-89D281DA5D3F}"/>
                </a:ext>
              </a:extLst>
            </p:cNvPr>
            <p:cNvSpPr/>
            <p:nvPr/>
          </p:nvSpPr>
          <p:spPr>
            <a:xfrm>
              <a:off x="3899175"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586C73E5-49A3-2143-B4D4-4A246698496C}"/>
                </a:ext>
              </a:extLst>
            </p:cNvPr>
            <p:cNvSpPr/>
            <p:nvPr/>
          </p:nvSpPr>
          <p:spPr>
            <a:xfrm>
              <a:off x="4026868"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C57ABD68-0B34-0642-89EE-31398A71DB04}"/>
                </a:ext>
              </a:extLst>
            </p:cNvPr>
            <p:cNvSpPr/>
            <p:nvPr/>
          </p:nvSpPr>
          <p:spPr>
            <a:xfrm>
              <a:off x="4167067"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7287532C-E1FA-B34D-A5E1-4C0567FC8801}"/>
                </a:ext>
              </a:extLst>
            </p:cNvPr>
            <p:cNvSpPr/>
            <p:nvPr/>
          </p:nvSpPr>
          <p:spPr>
            <a:xfrm>
              <a:off x="4304376"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7058C18B-9EC1-C147-9969-D2DDED3DB98B}"/>
                </a:ext>
              </a:extLst>
            </p:cNvPr>
            <p:cNvSpPr/>
            <p:nvPr/>
          </p:nvSpPr>
          <p:spPr>
            <a:xfrm>
              <a:off x="4444575"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2328AB9A-068D-F741-891F-E8343A2EB771}"/>
                </a:ext>
              </a:extLst>
            </p:cNvPr>
            <p:cNvSpPr/>
            <p:nvPr/>
          </p:nvSpPr>
          <p:spPr>
            <a:xfrm>
              <a:off x="4586341"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a:extLst>
                <a:ext uri="{FF2B5EF4-FFF2-40B4-BE49-F238E27FC236}">
                  <a16:creationId xmlns:a16="http://schemas.microsoft.com/office/drawing/2014/main" id="{196B7F45-06FE-0F49-A4D4-64B9AC469E38}"/>
                </a:ext>
              </a:extLst>
            </p:cNvPr>
            <p:cNvSpPr/>
            <p:nvPr/>
          </p:nvSpPr>
          <p:spPr>
            <a:xfrm>
              <a:off x="4726540"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73F8E4E9-B110-1947-9AE2-CF91DE023FE2}"/>
                </a:ext>
              </a:extLst>
            </p:cNvPr>
            <p:cNvSpPr/>
            <p:nvPr/>
          </p:nvSpPr>
          <p:spPr>
            <a:xfrm>
              <a:off x="4863849"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59CEF269-D47C-1140-B789-E8E35FBD1729}"/>
                </a:ext>
              </a:extLst>
            </p:cNvPr>
            <p:cNvSpPr/>
            <p:nvPr/>
          </p:nvSpPr>
          <p:spPr>
            <a:xfrm>
              <a:off x="5004048"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93E33933-B9A0-A140-B8C6-F8B60D4E61F3}"/>
                </a:ext>
              </a:extLst>
            </p:cNvPr>
            <p:cNvSpPr/>
            <p:nvPr/>
          </p:nvSpPr>
          <p:spPr>
            <a:xfrm>
              <a:off x="5135707"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8F0F89DB-0F1A-244C-8086-710892269325}"/>
                </a:ext>
              </a:extLst>
            </p:cNvPr>
            <p:cNvSpPr/>
            <p:nvPr/>
          </p:nvSpPr>
          <p:spPr>
            <a:xfrm>
              <a:off x="5275906"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69772375-A277-3045-A74F-4F0AB659B478}"/>
                </a:ext>
              </a:extLst>
            </p:cNvPr>
            <p:cNvSpPr/>
            <p:nvPr/>
          </p:nvSpPr>
          <p:spPr>
            <a:xfrm>
              <a:off x="5413215"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A7FFC61B-8F93-664E-9D94-3C388CB9F4C4}"/>
                </a:ext>
              </a:extLst>
            </p:cNvPr>
            <p:cNvSpPr/>
            <p:nvPr/>
          </p:nvSpPr>
          <p:spPr>
            <a:xfrm>
              <a:off x="5553414"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141D13E2-956E-9C44-B21D-BF071FAC5D23}"/>
                </a:ext>
              </a:extLst>
            </p:cNvPr>
            <p:cNvSpPr/>
            <p:nvPr/>
          </p:nvSpPr>
          <p:spPr>
            <a:xfrm>
              <a:off x="5695180"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5C55D424-268F-9840-BA8F-8EA9324972E6}"/>
                </a:ext>
              </a:extLst>
            </p:cNvPr>
            <p:cNvSpPr/>
            <p:nvPr/>
          </p:nvSpPr>
          <p:spPr>
            <a:xfrm>
              <a:off x="5835379"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4357D342-B9BE-5B44-B4B3-316FEC256143}"/>
                </a:ext>
              </a:extLst>
            </p:cNvPr>
            <p:cNvSpPr/>
            <p:nvPr/>
          </p:nvSpPr>
          <p:spPr>
            <a:xfrm>
              <a:off x="5972688"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DE4336F8-00AD-1543-91D8-50836986AFD5}"/>
                </a:ext>
              </a:extLst>
            </p:cNvPr>
            <p:cNvSpPr/>
            <p:nvPr/>
          </p:nvSpPr>
          <p:spPr>
            <a:xfrm>
              <a:off x="6112887"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ED0538D2-1862-5E4E-853C-1FFAEA845882}"/>
                </a:ext>
              </a:extLst>
            </p:cNvPr>
            <p:cNvSpPr/>
            <p:nvPr/>
          </p:nvSpPr>
          <p:spPr>
            <a:xfrm>
              <a:off x="6240580"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0A87242E-F4C2-274D-9970-755EAA0D65D6}"/>
                </a:ext>
              </a:extLst>
            </p:cNvPr>
            <p:cNvSpPr/>
            <p:nvPr/>
          </p:nvSpPr>
          <p:spPr>
            <a:xfrm>
              <a:off x="6380779"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C384AB4D-A3B8-C946-B6B4-576AE74F4B48}"/>
                </a:ext>
              </a:extLst>
            </p:cNvPr>
            <p:cNvSpPr/>
            <p:nvPr/>
          </p:nvSpPr>
          <p:spPr>
            <a:xfrm>
              <a:off x="6518088"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409EB755-C264-824E-ACA1-5674383D37AC}"/>
                </a:ext>
              </a:extLst>
            </p:cNvPr>
            <p:cNvSpPr/>
            <p:nvPr/>
          </p:nvSpPr>
          <p:spPr>
            <a:xfrm>
              <a:off x="6658287"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C94275AA-45AB-BC4A-BEEA-9C8BDB5ED9D8}"/>
                </a:ext>
              </a:extLst>
            </p:cNvPr>
            <p:cNvSpPr/>
            <p:nvPr/>
          </p:nvSpPr>
          <p:spPr>
            <a:xfrm>
              <a:off x="6800053"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6A74D33A-F278-F744-812B-C412ED4B7FFF}"/>
                </a:ext>
              </a:extLst>
            </p:cNvPr>
            <p:cNvSpPr/>
            <p:nvPr/>
          </p:nvSpPr>
          <p:spPr>
            <a:xfrm>
              <a:off x="6940252"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F04E9875-AD3A-0040-B8FB-D2D7EC00B768}"/>
                </a:ext>
              </a:extLst>
            </p:cNvPr>
            <p:cNvSpPr/>
            <p:nvPr/>
          </p:nvSpPr>
          <p:spPr>
            <a:xfrm>
              <a:off x="7077561"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F32F95CB-123C-9841-AAA4-47DD1EA180DF}"/>
                </a:ext>
              </a:extLst>
            </p:cNvPr>
            <p:cNvSpPr/>
            <p:nvPr/>
          </p:nvSpPr>
          <p:spPr>
            <a:xfrm>
              <a:off x="7217760"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a:extLst>
                <a:ext uri="{FF2B5EF4-FFF2-40B4-BE49-F238E27FC236}">
                  <a16:creationId xmlns:a16="http://schemas.microsoft.com/office/drawing/2014/main" id="{6877AE2F-A07F-CF42-A7C0-BB6A2B6BE0A1}"/>
                </a:ext>
              </a:extLst>
            </p:cNvPr>
            <p:cNvSpPr/>
            <p:nvPr/>
          </p:nvSpPr>
          <p:spPr>
            <a:xfrm>
              <a:off x="7361777"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a:extLst>
                <a:ext uri="{FF2B5EF4-FFF2-40B4-BE49-F238E27FC236}">
                  <a16:creationId xmlns:a16="http://schemas.microsoft.com/office/drawing/2014/main" id="{1E58FA70-1EF1-4C46-935F-24861789A6AC}"/>
                </a:ext>
              </a:extLst>
            </p:cNvPr>
            <p:cNvSpPr/>
            <p:nvPr/>
          </p:nvSpPr>
          <p:spPr>
            <a:xfrm>
              <a:off x="7501976"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AA61F68D-7FD0-5D41-A2BB-612E8AFC74FB}"/>
                </a:ext>
              </a:extLst>
            </p:cNvPr>
            <p:cNvSpPr/>
            <p:nvPr/>
          </p:nvSpPr>
          <p:spPr>
            <a:xfrm>
              <a:off x="7639285"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233943C8-91BB-CA4B-A39B-7B00B9CC0EA7}"/>
                </a:ext>
              </a:extLst>
            </p:cNvPr>
            <p:cNvSpPr/>
            <p:nvPr/>
          </p:nvSpPr>
          <p:spPr>
            <a:xfrm>
              <a:off x="7779484"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A09403DA-D349-B94C-948E-13B9776970F0}"/>
                </a:ext>
              </a:extLst>
            </p:cNvPr>
            <p:cNvSpPr/>
            <p:nvPr/>
          </p:nvSpPr>
          <p:spPr>
            <a:xfrm>
              <a:off x="7921250"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D8DB362C-6B07-994B-BEA5-D498CBA0D3B4}"/>
                </a:ext>
              </a:extLst>
            </p:cNvPr>
            <p:cNvSpPr/>
            <p:nvPr/>
          </p:nvSpPr>
          <p:spPr>
            <a:xfrm>
              <a:off x="8061449"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07DF4A44-8BE3-4640-8A0B-9C199B638B4A}"/>
                </a:ext>
              </a:extLst>
            </p:cNvPr>
            <p:cNvSpPr/>
            <p:nvPr/>
          </p:nvSpPr>
          <p:spPr>
            <a:xfrm>
              <a:off x="8198758" y="4293096"/>
              <a:ext cx="131659" cy="792088"/>
            </a:xfrm>
            <a:prstGeom prst="rect">
              <a:avLst/>
            </a:prstGeom>
            <a:gradFill flip="none" rotWithShape="1">
              <a:gsLst>
                <a:gs pos="0">
                  <a:srgbClr val="0070C0"/>
                </a:gs>
                <a:gs pos="49000">
                  <a:schemeClr val="tx2">
                    <a:lumMod val="40000"/>
                    <a:lumOff val="60000"/>
                  </a:schemeClr>
                </a:gs>
                <a:gs pos="100000">
                  <a:srgbClr val="33ACBD">
                    <a:tint val="23500"/>
                    <a:satMod val="160000"/>
                  </a:srgb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a:extLst>
                <a:ext uri="{FF2B5EF4-FFF2-40B4-BE49-F238E27FC236}">
                  <a16:creationId xmlns:a16="http://schemas.microsoft.com/office/drawing/2014/main" id="{7DF2DEE6-76A3-724E-9483-1F636CFB4D7B}"/>
                </a:ext>
              </a:extLst>
            </p:cNvPr>
            <p:cNvSpPr/>
            <p:nvPr/>
          </p:nvSpPr>
          <p:spPr>
            <a:xfrm>
              <a:off x="8338957" y="4293096"/>
              <a:ext cx="131659" cy="792088"/>
            </a:xfrm>
            <a:prstGeom prst="rect">
              <a:avLst/>
            </a:prstGeom>
            <a:gradFill flip="none" rotWithShape="1">
              <a:gsLst>
                <a:gs pos="0">
                  <a:schemeClr val="accent3">
                    <a:lumMod val="75000"/>
                  </a:schemeClr>
                </a:gs>
                <a:gs pos="49000">
                  <a:schemeClr val="accent3">
                    <a:lumMod val="60000"/>
                    <a:lumOff val="40000"/>
                  </a:schemeClr>
                </a:gs>
                <a:gs pos="100000">
                  <a:schemeClr val="accent3">
                    <a:lumMod val="20000"/>
                    <a:lumOff val="8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テキスト ボックス 81">
              <a:extLst>
                <a:ext uri="{FF2B5EF4-FFF2-40B4-BE49-F238E27FC236}">
                  <a16:creationId xmlns:a16="http://schemas.microsoft.com/office/drawing/2014/main" id="{674BA6F4-0C65-F64F-925A-8A476A3BF9CB}"/>
                </a:ext>
              </a:extLst>
            </p:cNvPr>
            <p:cNvSpPr txBox="1"/>
            <p:nvPr/>
          </p:nvSpPr>
          <p:spPr>
            <a:xfrm>
              <a:off x="611560" y="5232102"/>
              <a:ext cx="5192447" cy="1077218"/>
            </a:xfrm>
            <a:prstGeom prst="rect">
              <a:avLst/>
            </a:prstGeom>
            <a:noFill/>
          </p:spPr>
          <p:txBody>
            <a:bodyPr wrap="none" rtlCol="0">
              <a:spAutoFit/>
            </a:bodyPr>
            <a:lstStyle/>
            <a:p>
              <a:pPr marL="285750" indent="-285750">
                <a:buFont typeface="Wingdings" pitchFamily="2" charset="2"/>
                <a:buChar char="l"/>
              </a:pPr>
              <a:r>
                <a:rPr kumimoji="1" lang="ja-JP" altLang="en-US" sz="1600">
                  <a:latin typeface="Meiryo" panose="020B0604030504040204" pitchFamily="34" charset="-128"/>
                  <a:ea typeface="Meiryo" panose="020B0604030504040204" pitchFamily="34" charset="-128"/>
                </a:rPr>
                <a:t>設計・実行サイクル：分／時間／日</a:t>
              </a:r>
              <a:endParaRPr kumimoji="1"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latin typeface="Meiryo" panose="020B0604030504040204" pitchFamily="34" charset="-128"/>
                  <a:ea typeface="Meiryo" panose="020B0604030504040204" pitchFamily="34" charset="-128"/>
                </a:rPr>
                <a:t>業務要件：変える／計画通りは無理が前提</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latin typeface="Meiryo" panose="020B0604030504040204" pitchFamily="34" charset="-128"/>
                  <a:ea typeface="Meiryo" panose="020B0604030504040204" pitchFamily="34" charset="-128"/>
                </a:rPr>
                <a:t>要求水準：高速にアップデートし品質を維持</a:t>
              </a:r>
              <a:endParaRPr lang="en-US" altLang="ja-JP" sz="1600" dirty="0">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latin typeface="Meiryo" panose="020B0604030504040204" pitchFamily="34" charset="-128"/>
                  <a:ea typeface="Meiryo" panose="020B0604030504040204" pitchFamily="34" charset="-128"/>
                </a:rPr>
                <a:t>責任分担：全て（事業会社）／支援（外部事業者）</a:t>
              </a:r>
              <a:endParaRPr lang="en-US" altLang="ja-JP" sz="1600" dirty="0">
                <a:latin typeface="Meiryo" panose="020B0604030504040204" pitchFamily="34" charset="-128"/>
                <a:ea typeface="Meiryo" panose="020B0604030504040204" pitchFamily="34" charset="-128"/>
              </a:endParaRPr>
            </a:p>
          </p:txBody>
        </p:sp>
        <p:pic>
          <p:nvPicPr>
            <p:cNvPr id="1025" name="Picture 1" descr="page18image57217712">
              <a:extLst>
                <a:ext uri="{FF2B5EF4-FFF2-40B4-BE49-F238E27FC236}">
                  <a16:creationId xmlns:a16="http://schemas.microsoft.com/office/drawing/2014/main" id="{778C3118-B5D8-0143-89FE-73D43F619AA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38436" y="5232102"/>
              <a:ext cx="1254781" cy="1077218"/>
            </a:xfrm>
            <a:prstGeom prst="rect">
              <a:avLst/>
            </a:prstGeom>
            <a:noFill/>
            <a:extLst>
              <a:ext uri="{909E8E84-426E-40DD-AFC4-6F175D3DCCD1}">
                <a14:hiddenFill xmlns:a14="http://schemas.microsoft.com/office/drawing/2010/main">
                  <a:solidFill>
                    <a:srgbClr val="FFFFFF"/>
                  </a:solidFill>
                </a14:hiddenFill>
              </a:ext>
            </a:extLst>
          </p:spPr>
        </p:pic>
        <p:sp>
          <p:nvSpPr>
            <p:cNvPr id="92" name="テキスト ボックス 91">
              <a:extLst>
                <a:ext uri="{FF2B5EF4-FFF2-40B4-BE49-F238E27FC236}">
                  <a16:creationId xmlns:a16="http://schemas.microsoft.com/office/drawing/2014/main" id="{5D1CE12A-642B-F549-A5F9-A9A69B271901}"/>
                </a:ext>
              </a:extLst>
            </p:cNvPr>
            <p:cNvSpPr txBox="1"/>
            <p:nvPr/>
          </p:nvSpPr>
          <p:spPr>
            <a:xfrm>
              <a:off x="7278777" y="5755322"/>
              <a:ext cx="1210588" cy="553998"/>
            </a:xfrm>
            <a:prstGeom prst="rect">
              <a:avLst/>
            </a:prstGeom>
            <a:noFill/>
          </p:spPr>
          <p:txBody>
            <a:bodyPr wrap="none" rtlCol="0">
              <a:spAutoFit/>
            </a:bodyPr>
            <a:lstStyle/>
            <a:p>
              <a:pPr algn="r"/>
              <a:r>
                <a:rPr lang="ja-JP" altLang="en-US" sz="1000">
                  <a:solidFill>
                    <a:schemeClr val="accent6">
                      <a:lumMod val="75000"/>
                    </a:schemeClr>
                  </a:solidFill>
                  <a:latin typeface="Meiryo" panose="020B0604030504040204" pitchFamily="34" charset="-128"/>
                  <a:ea typeface="Meiryo" panose="020B0604030504040204" pitchFamily="34" charset="-128"/>
                </a:rPr>
                <a:t>機能部品の組合せ</a:t>
              </a:r>
              <a:endParaRPr lang="en-US" altLang="ja-JP" sz="1000"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1000">
                  <a:solidFill>
                    <a:schemeClr val="accent6">
                      <a:lumMod val="75000"/>
                    </a:schemeClr>
                  </a:solidFill>
                  <a:latin typeface="Meiryo" panose="020B0604030504040204" pitchFamily="34" charset="-128"/>
                  <a:ea typeface="Meiryo" panose="020B0604030504040204" pitchFamily="34" charset="-128"/>
                </a:rPr>
                <a:t>手順の設計と実行</a:t>
              </a:r>
              <a:endParaRPr kumimoji="1" lang="en-US" altLang="ja-JP" sz="1000"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sz="1000">
                  <a:solidFill>
                    <a:schemeClr val="accent6">
                      <a:lumMod val="75000"/>
                    </a:schemeClr>
                  </a:solidFill>
                  <a:latin typeface="Meiryo" panose="020B0604030504040204" pitchFamily="34" charset="-128"/>
                  <a:ea typeface="Meiryo" panose="020B0604030504040204" pitchFamily="34" charset="-128"/>
                </a:rPr>
                <a:t>自分が</a:t>
              </a:r>
              <a:r>
                <a:rPr kumimoji="1" lang="ja-JP" altLang="en-US" sz="1000">
                  <a:solidFill>
                    <a:schemeClr val="accent6">
                      <a:lumMod val="75000"/>
                    </a:schemeClr>
                  </a:solidFill>
                  <a:latin typeface="Meiryo" panose="020B0604030504040204" pitchFamily="34" charset="-128"/>
                  <a:ea typeface="Meiryo" panose="020B0604030504040204" pitchFamily="34" charset="-128"/>
                </a:rPr>
                <a:t>責任・主管</a:t>
              </a:r>
            </a:p>
          </p:txBody>
        </p:sp>
        <p:sp>
          <p:nvSpPr>
            <p:cNvPr id="94" name="テキスト ボックス 93">
              <a:extLst>
                <a:ext uri="{FF2B5EF4-FFF2-40B4-BE49-F238E27FC236}">
                  <a16:creationId xmlns:a16="http://schemas.microsoft.com/office/drawing/2014/main" id="{D783403D-426F-4744-B7AF-D4F05A0C3EE5}"/>
                </a:ext>
              </a:extLst>
            </p:cNvPr>
            <p:cNvSpPr txBox="1"/>
            <p:nvPr/>
          </p:nvSpPr>
          <p:spPr>
            <a:xfrm>
              <a:off x="7143390" y="5250909"/>
              <a:ext cx="1415772" cy="461665"/>
            </a:xfrm>
            <a:prstGeom prst="rect">
              <a:avLst/>
            </a:prstGeom>
            <a:noFill/>
          </p:spPr>
          <p:txBody>
            <a:bodyPr wrap="none" rtlCol="0">
              <a:spAutoFit/>
            </a:bodyPr>
            <a:lstStyle/>
            <a:p>
              <a:pPr algn="ctr"/>
              <a:r>
                <a:rPr lang="ja-JP" altLang="en-US" sz="1200" b="1">
                  <a:solidFill>
                    <a:schemeClr val="accent6">
                      <a:lumMod val="75000"/>
                    </a:schemeClr>
                  </a:solidFill>
                  <a:latin typeface="Meiryo" panose="020B0604030504040204" pitchFamily="34" charset="-128"/>
                  <a:ea typeface="Meiryo" panose="020B0604030504040204" pitchFamily="34" charset="-128"/>
                </a:rPr>
                <a:t>使用</a:t>
              </a:r>
              <a:r>
                <a:rPr kumimoji="1" lang="ja-JP" altLang="en-US" sz="1200" b="1">
                  <a:solidFill>
                    <a:schemeClr val="accent6">
                      <a:lumMod val="75000"/>
                    </a:schemeClr>
                  </a:solidFill>
                  <a:latin typeface="Meiryo" panose="020B0604030504040204" pitchFamily="34" charset="-128"/>
                  <a:ea typeface="Meiryo" panose="020B0604030504040204" pitchFamily="34" charset="-128"/>
                </a:rPr>
                <a:t>＋設計・実行</a:t>
              </a:r>
              <a:endParaRPr kumimoji="1" lang="en-US" altLang="ja-JP" sz="1200" b="1"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200" b="1">
                  <a:solidFill>
                    <a:schemeClr val="accent6">
                      <a:lumMod val="75000"/>
                    </a:schemeClr>
                  </a:solidFill>
                  <a:latin typeface="Meiryo" panose="020B0604030504040204" pitchFamily="34" charset="-128"/>
                  <a:ea typeface="Meiryo" panose="020B0604030504040204" pitchFamily="34" charset="-128"/>
                </a:rPr>
                <a:t>自前・内製が前提</a:t>
              </a:r>
              <a:endParaRPr kumimoji="1" lang="ja-JP" altLang="en-US" sz="1200" b="1">
                <a:solidFill>
                  <a:schemeClr val="accent6">
                    <a:lumMod val="75000"/>
                  </a:schemeClr>
                </a:solidFill>
                <a:latin typeface="Meiryo" panose="020B0604030504040204" pitchFamily="34" charset="-128"/>
                <a:ea typeface="Meiryo" panose="020B0604030504040204" pitchFamily="34" charset="-128"/>
              </a:endParaRPr>
            </a:p>
          </p:txBody>
        </p:sp>
        <p:sp>
          <p:nvSpPr>
            <p:cNvPr id="96" name="テキスト ボックス 95">
              <a:extLst>
                <a:ext uri="{FF2B5EF4-FFF2-40B4-BE49-F238E27FC236}">
                  <a16:creationId xmlns:a16="http://schemas.microsoft.com/office/drawing/2014/main" id="{2ACC00AC-4F00-6F40-BE79-671DF00AE2F6}"/>
                </a:ext>
              </a:extLst>
            </p:cNvPr>
            <p:cNvSpPr txBox="1"/>
            <p:nvPr/>
          </p:nvSpPr>
          <p:spPr>
            <a:xfrm>
              <a:off x="533822" y="3780793"/>
              <a:ext cx="4801314" cy="400110"/>
            </a:xfrm>
            <a:prstGeom prst="rect">
              <a:avLst/>
            </a:prstGeom>
            <a:noFill/>
          </p:spPr>
          <p:txBody>
            <a:bodyPr wrap="none" rtlCol="0">
              <a:spAutoFit/>
            </a:bodyPr>
            <a:lstStyle/>
            <a:p>
              <a:r>
                <a:rPr kumimoji="1" lang="ja-JP" altLang="en-US" sz="2000" b="1">
                  <a:solidFill>
                    <a:schemeClr val="accent6">
                      <a:lumMod val="75000"/>
                    </a:schemeClr>
                  </a:solidFill>
                  <a:latin typeface="Meiryo" panose="020B0604030504040204" pitchFamily="34" charset="-128"/>
                  <a:ea typeface="Meiryo" panose="020B0604030504040204" pitchFamily="34" charset="-128"/>
                </a:rPr>
                <a:t>これからのやり方（賃貸やレンタカー）</a:t>
              </a:r>
            </a:p>
          </p:txBody>
        </p:sp>
        <p:sp>
          <p:nvSpPr>
            <p:cNvPr id="93" name="下矢印 92">
              <a:extLst>
                <a:ext uri="{FF2B5EF4-FFF2-40B4-BE49-F238E27FC236}">
                  <a16:creationId xmlns:a16="http://schemas.microsoft.com/office/drawing/2014/main" id="{7517353A-557D-F641-838E-879E8A993A85}"/>
                </a:ext>
              </a:extLst>
            </p:cNvPr>
            <p:cNvSpPr/>
            <p:nvPr/>
          </p:nvSpPr>
          <p:spPr>
            <a:xfrm>
              <a:off x="3753326" y="3348745"/>
              <a:ext cx="1602483" cy="432048"/>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81073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wipe(up)">
                                      <p:cBhvr>
                                        <p:cTn id="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C18CAA-84A0-B949-872C-56171221812D}"/>
              </a:ext>
            </a:extLst>
          </p:cNvPr>
          <p:cNvSpPr>
            <a:spLocks noGrp="1"/>
          </p:cNvSpPr>
          <p:nvPr>
            <p:ph type="title"/>
          </p:nvPr>
        </p:nvSpPr>
        <p:spPr/>
        <p:txBody>
          <a:bodyPr/>
          <a:lstStyle/>
          <a:p>
            <a:r>
              <a:rPr lang="ja-JP" altLang="en-US" dirty="0"/>
              <a:t>生産物（完成品）とサービス（未完成品）</a:t>
            </a:r>
          </a:p>
        </p:txBody>
      </p:sp>
      <p:sp>
        <p:nvSpPr>
          <p:cNvPr id="5" name="正方形/長方形 4">
            <a:extLst>
              <a:ext uri="{FF2B5EF4-FFF2-40B4-BE49-F238E27FC236}">
                <a16:creationId xmlns:a16="http://schemas.microsoft.com/office/drawing/2014/main" id="{D8726199-BEE0-2E4D-AF52-646429428735}"/>
              </a:ext>
            </a:extLst>
          </p:cNvPr>
          <p:cNvSpPr/>
          <p:nvPr/>
        </p:nvSpPr>
        <p:spPr>
          <a:xfrm>
            <a:off x="1144249" y="1531193"/>
            <a:ext cx="7058744" cy="442849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リーフォーム 5">
            <a:extLst>
              <a:ext uri="{FF2B5EF4-FFF2-40B4-BE49-F238E27FC236}">
                <a16:creationId xmlns:a16="http://schemas.microsoft.com/office/drawing/2014/main" id="{448F25F7-5817-424F-9ED0-529995C81F0C}"/>
              </a:ext>
            </a:extLst>
          </p:cNvPr>
          <p:cNvSpPr/>
          <p:nvPr/>
        </p:nvSpPr>
        <p:spPr>
          <a:xfrm>
            <a:off x="1232962" y="2337125"/>
            <a:ext cx="7058744" cy="3577514"/>
          </a:xfrm>
          <a:custGeom>
            <a:avLst/>
            <a:gdLst>
              <a:gd name="connsiteX0" fmla="*/ 0 w 3723861"/>
              <a:gd name="connsiteY0" fmla="*/ 3313314 h 3661165"/>
              <a:gd name="connsiteX1" fmla="*/ 1007165 w 3723861"/>
              <a:gd name="connsiteY1" fmla="*/ 3154288 h 3661165"/>
              <a:gd name="connsiteX2" fmla="*/ 1828800 w 3723861"/>
              <a:gd name="connsiteY2" fmla="*/ 270 h 3661165"/>
              <a:gd name="connsiteX3" fmla="*/ 3074504 w 3723861"/>
              <a:gd name="connsiteY3" fmla="*/ 3339818 h 3661165"/>
              <a:gd name="connsiteX4" fmla="*/ 3723861 w 3723861"/>
              <a:gd name="connsiteY4" fmla="*/ 3339818 h 3661165"/>
              <a:gd name="connsiteX0" fmla="*/ 0 w 3723861"/>
              <a:gd name="connsiteY0" fmla="*/ 3318013 h 3665864"/>
              <a:gd name="connsiteX1" fmla="*/ 1099930 w 3723861"/>
              <a:gd name="connsiteY1" fmla="*/ 2609916 h 3665864"/>
              <a:gd name="connsiteX2" fmla="*/ 1828800 w 3723861"/>
              <a:gd name="connsiteY2" fmla="*/ 4969 h 3665864"/>
              <a:gd name="connsiteX3" fmla="*/ 3074504 w 3723861"/>
              <a:gd name="connsiteY3" fmla="*/ 3344517 h 3665864"/>
              <a:gd name="connsiteX4" fmla="*/ 3723861 w 3723861"/>
              <a:gd name="connsiteY4" fmla="*/ 3344517 h 3665864"/>
              <a:gd name="connsiteX0" fmla="*/ 0 w 3723861"/>
              <a:gd name="connsiteY0" fmla="*/ 3296935 h 3643299"/>
              <a:gd name="connsiteX1" fmla="*/ 1099930 w 3723861"/>
              <a:gd name="connsiteY1" fmla="*/ 2588838 h 3643299"/>
              <a:gd name="connsiteX2" fmla="*/ 1908313 w 3723861"/>
              <a:gd name="connsiteY2" fmla="*/ 5009 h 3643299"/>
              <a:gd name="connsiteX3" fmla="*/ 3074504 w 3723861"/>
              <a:gd name="connsiteY3" fmla="*/ 3323439 h 3643299"/>
              <a:gd name="connsiteX4" fmla="*/ 3723861 w 3723861"/>
              <a:gd name="connsiteY4" fmla="*/ 3323439 h 3643299"/>
              <a:gd name="connsiteX0" fmla="*/ 0 w 3723861"/>
              <a:gd name="connsiteY0" fmla="*/ 3292497 h 3638861"/>
              <a:gd name="connsiteX1" fmla="*/ 1099930 w 3723861"/>
              <a:gd name="connsiteY1" fmla="*/ 2584400 h 3638861"/>
              <a:gd name="connsiteX2" fmla="*/ 1908313 w 3723861"/>
              <a:gd name="connsiteY2" fmla="*/ 571 h 3638861"/>
              <a:gd name="connsiteX3" fmla="*/ 3074504 w 3723861"/>
              <a:gd name="connsiteY3" fmla="*/ 3319001 h 3638861"/>
              <a:gd name="connsiteX4" fmla="*/ 3723861 w 3723861"/>
              <a:gd name="connsiteY4" fmla="*/ 3319001 h 3638861"/>
              <a:gd name="connsiteX0" fmla="*/ 0 w 3723861"/>
              <a:gd name="connsiteY0" fmla="*/ 3433070 h 3487739"/>
              <a:gd name="connsiteX1" fmla="*/ 1099930 w 3723861"/>
              <a:gd name="connsiteY1" fmla="*/ 2724973 h 3487739"/>
              <a:gd name="connsiteX2" fmla="*/ 1908313 w 3723861"/>
              <a:gd name="connsiteY2" fmla="*/ 141144 h 3487739"/>
              <a:gd name="connsiteX3" fmla="*/ 2729948 w 3723861"/>
              <a:gd name="connsiteY3" fmla="*/ 671982 h 3487739"/>
              <a:gd name="connsiteX4" fmla="*/ 3723861 w 3723861"/>
              <a:gd name="connsiteY4" fmla="*/ 3459574 h 3487739"/>
              <a:gd name="connsiteX0" fmla="*/ 0 w 3723861"/>
              <a:gd name="connsiteY0" fmla="*/ 3540573 h 3595244"/>
              <a:gd name="connsiteX1" fmla="*/ 1099930 w 3723861"/>
              <a:gd name="connsiteY1" fmla="*/ 2832476 h 3595244"/>
              <a:gd name="connsiteX2" fmla="*/ 1908313 w 3723861"/>
              <a:gd name="connsiteY2" fmla="*/ 248647 h 3595244"/>
              <a:gd name="connsiteX3" fmla="*/ 2729948 w 3723861"/>
              <a:gd name="connsiteY3" fmla="*/ 779485 h 3595244"/>
              <a:gd name="connsiteX4" fmla="*/ 3723861 w 3723861"/>
              <a:gd name="connsiteY4" fmla="*/ 3567077 h 3595244"/>
              <a:gd name="connsiteX0" fmla="*/ 0 w 3723861"/>
              <a:gd name="connsiteY0" fmla="*/ 3548044 h 3614553"/>
              <a:gd name="connsiteX1" fmla="*/ 742121 w 3723861"/>
              <a:gd name="connsiteY1" fmla="*/ 2945536 h 3614553"/>
              <a:gd name="connsiteX2" fmla="*/ 1908313 w 3723861"/>
              <a:gd name="connsiteY2" fmla="*/ 256118 h 3614553"/>
              <a:gd name="connsiteX3" fmla="*/ 2729948 w 3723861"/>
              <a:gd name="connsiteY3" fmla="*/ 786956 h 3614553"/>
              <a:gd name="connsiteX4" fmla="*/ 3723861 w 3723861"/>
              <a:gd name="connsiteY4" fmla="*/ 3574548 h 3614553"/>
              <a:gd name="connsiteX0" fmla="*/ 0 w 3723861"/>
              <a:gd name="connsiteY0" fmla="*/ 3243673 h 3305356"/>
              <a:gd name="connsiteX1" fmla="*/ 742121 w 3723861"/>
              <a:gd name="connsiteY1" fmla="*/ 2641165 h 3305356"/>
              <a:gd name="connsiteX2" fmla="*/ 1245704 w 3723861"/>
              <a:gd name="connsiteY2" fmla="*/ 205165 h 3305356"/>
              <a:gd name="connsiteX3" fmla="*/ 2729948 w 3723861"/>
              <a:gd name="connsiteY3" fmla="*/ 482585 h 3305356"/>
              <a:gd name="connsiteX4" fmla="*/ 3723861 w 3723861"/>
              <a:gd name="connsiteY4" fmla="*/ 3270177 h 3305356"/>
              <a:gd name="connsiteX0" fmla="*/ 0 w 3723861"/>
              <a:gd name="connsiteY0" fmla="*/ 3258888 h 3320954"/>
              <a:gd name="connsiteX1" fmla="*/ 742121 w 3723861"/>
              <a:gd name="connsiteY1" fmla="*/ 2656380 h 3320954"/>
              <a:gd name="connsiteX2" fmla="*/ 1285460 w 3723861"/>
              <a:gd name="connsiteY2" fmla="*/ 199260 h 3320954"/>
              <a:gd name="connsiteX3" fmla="*/ 2729948 w 3723861"/>
              <a:gd name="connsiteY3" fmla="*/ 497800 h 3320954"/>
              <a:gd name="connsiteX4" fmla="*/ 3723861 w 3723861"/>
              <a:gd name="connsiteY4" fmla="*/ 3285392 h 3320954"/>
              <a:gd name="connsiteX0" fmla="*/ 0 w 3723861"/>
              <a:gd name="connsiteY0" fmla="*/ 3258888 h 3310966"/>
              <a:gd name="connsiteX1" fmla="*/ 742121 w 3723861"/>
              <a:gd name="connsiteY1" fmla="*/ 2656380 h 3310966"/>
              <a:gd name="connsiteX2" fmla="*/ 1285460 w 3723861"/>
              <a:gd name="connsiteY2" fmla="*/ 199260 h 3310966"/>
              <a:gd name="connsiteX3" fmla="*/ 2729948 w 3723861"/>
              <a:gd name="connsiteY3" fmla="*/ 497800 h 3310966"/>
              <a:gd name="connsiteX4" fmla="*/ 3723861 w 3723861"/>
              <a:gd name="connsiteY4" fmla="*/ 3285392 h 3310966"/>
              <a:gd name="connsiteX0" fmla="*/ 0 w 3723861"/>
              <a:gd name="connsiteY0" fmla="*/ 3314682 h 3366758"/>
              <a:gd name="connsiteX1" fmla="*/ 742121 w 3723861"/>
              <a:gd name="connsiteY1" fmla="*/ 2712174 h 3366758"/>
              <a:gd name="connsiteX2" fmla="*/ 1285460 w 3723861"/>
              <a:gd name="connsiteY2" fmla="*/ 255054 h 3366758"/>
              <a:gd name="connsiteX3" fmla="*/ 2729948 w 3723861"/>
              <a:gd name="connsiteY3" fmla="*/ 553594 h 3366758"/>
              <a:gd name="connsiteX4" fmla="*/ 3723861 w 3723861"/>
              <a:gd name="connsiteY4" fmla="*/ 3341186 h 3366758"/>
              <a:gd name="connsiteX0" fmla="*/ 0 w 3723861"/>
              <a:gd name="connsiteY0" fmla="*/ 3380749 h 3432827"/>
              <a:gd name="connsiteX1" fmla="*/ 742121 w 3723861"/>
              <a:gd name="connsiteY1" fmla="*/ 2778241 h 3432827"/>
              <a:gd name="connsiteX2" fmla="*/ 1285460 w 3723861"/>
              <a:gd name="connsiteY2" fmla="*/ 321121 h 3432827"/>
              <a:gd name="connsiteX3" fmla="*/ 2597427 w 3723861"/>
              <a:gd name="connsiteY3" fmla="*/ 366244 h 3432827"/>
              <a:gd name="connsiteX4" fmla="*/ 3723861 w 3723861"/>
              <a:gd name="connsiteY4" fmla="*/ 3407253 h 3432827"/>
              <a:gd name="connsiteX0" fmla="*/ 0 w 3723861"/>
              <a:gd name="connsiteY0" fmla="*/ 3380749 h 3426617"/>
              <a:gd name="connsiteX1" fmla="*/ 742121 w 3723861"/>
              <a:gd name="connsiteY1" fmla="*/ 2778241 h 3426617"/>
              <a:gd name="connsiteX2" fmla="*/ 1285460 w 3723861"/>
              <a:gd name="connsiteY2" fmla="*/ 321121 h 3426617"/>
              <a:gd name="connsiteX3" fmla="*/ 2597427 w 3723861"/>
              <a:gd name="connsiteY3" fmla="*/ 366244 h 3426617"/>
              <a:gd name="connsiteX4" fmla="*/ 3723861 w 3723861"/>
              <a:gd name="connsiteY4" fmla="*/ 3407253 h 3426617"/>
              <a:gd name="connsiteX0" fmla="*/ 0 w 3723861"/>
              <a:gd name="connsiteY0" fmla="*/ 3380749 h 3426617"/>
              <a:gd name="connsiteX1" fmla="*/ 742121 w 3723861"/>
              <a:gd name="connsiteY1" fmla="*/ 2778241 h 3426617"/>
              <a:gd name="connsiteX2" fmla="*/ 1285460 w 3723861"/>
              <a:gd name="connsiteY2" fmla="*/ 321121 h 3426617"/>
              <a:gd name="connsiteX3" fmla="*/ 2597427 w 3723861"/>
              <a:gd name="connsiteY3" fmla="*/ 366244 h 3426617"/>
              <a:gd name="connsiteX4" fmla="*/ 3723861 w 3723861"/>
              <a:gd name="connsiteY4" fmla="*/ 3407253 h 3426617"/>
              <a:gd name="connsiteX0" fmla="*/ 0 w 3723861"/>
              <a:gd name="connsiteY0" fmla="*/ 3380749 h 3426617"/>
              <a:gd name="connsiteX1" fmla="*/ 742121 w 3723861"/>
              <a:gd name="connsiteY1" fmla="*/ 2778241 h 3426617"/>
              <a:gd name="connsiteX2" fmla="*/ 1431234 w 3723861"/>
              <a:gd name="connsiteY2" fmla="*/ 321121 h 3426617"/>
              <a:gd name="connsiteX3" fmla="*/ 2597427 w 3723861"/>
              <a:gd name="connsiteY3" fmla="*/ 366244 h 3426617"/>
              <a:gd name="connsiteX4" fmla="*/ 3723861 w 3723861"/>
              <a:gd name="connsiteY4" fmla="*/ 3407253 h 3426617"/>
              <a:gd name="connsiteX0" fmla="*/ 0 w 3750365"/>
              <a:gd name="connsiteY0" fmla="*/ 3318841 h 3318841"/>
              <a:gd name="connsiteX1" fmla="*/ 742121 w 3750365"/>
              <a:gd name="connsiteY1" fmla="*/ 2716333 h 3318841"/>
              <a:gd name="connsiteX2" fmla="*/ 1431234 w 3750365"/>
              <a:gd name="connsiteY2" fmla="*/ 259213 h 3318841"/>
              <a:gd name="connsiteX3" fmla="*/ 2597427 w 3750365"/>
              <a:gd name="connsiteY3" fmla="*/ 304336 h 3318841"/>
              <a:gd name="connsiteX4" fmla="*/ 3750365 w 3750365"/>
              <a:gd name="connsiteY4" fmla="*/ 2310558 h 3318841"/>
              <a:gd name="connsiteX0" fmla="*/ 0 w 3750365"/>
              <a:gd name="connsiteY0" fmla="*/ 3351805 h 3351805"/>
              <a:gd name="connsiteX1" fmla="*/ 742121 w 3750365"/>
              <a:gd name="connsiteY1" fmla="*/ 2749297 h 3351805"/>
              <a:gd name="connsiteX2" fmla="*/ 1431234 w 3750365"/>
              <a:gd name="connsiteY2" fmla="*/ 292177 h 3351805"/>
              <a:gd name="connsiteX3" fmla="*/ 2292627 w 3750365"/>
              <a:gd name="connsiteY3" fmla="*/ 273947 h 3351805"/>
              <a:gd name="connsiteX4" fmla="*/ 3750365 w 3750365"/>
              <a:gd name="connsiteY4" fmla="*/ 2343522 h 3351805"/>
              <a:gd name="connsiteX0" fmla="*/ 0 w 3750365"/>
              <a:gd name="connsiteY0" fmla="*/ 3441542 h 3441542"/>
              <a:gd name="connsiteX1" fmla="*/ 742121 w 3750365"/>
              <a:gd name="connsiteY1" fmla="*/ 2839034 h 3441542"/>
              <a:gd name="connsiteX2" fmla="*/ 1431234 w 3750365"/>
              <a:gd name="connsiteY2" fmla="*/ 381914 h 3441542"/>
              <a:gd name="connsiteX3" fmla="*/ 2173358 w 3750365"/>
              <a:gd name="connsiteY3" fmla="*/ 215858 h 3441542"/>
              <a:gd name="connsiteX4" fmla="*/ 3750365 w 3750365"/>
              <a:gd name="connsiteY4" fmla="*/ 2433259 h 3441542"/>
              <a:gd name="connsiteX0" fmla="*/ 0 w 3750365"/>
              <a:gd name="connsiteY0" fmla="*/ 3380572 h 3380572"/>
              <a:gd name="connsiteX1" fmla="*/ 742121 w 3750365"/>
              <a:gd name="connsiteY1" fmla="*/ 2778064 h 3380572"/>
              <a:gd name="connsiteX2" fmla="*/ 1431234 w 3750365"/>
              <a:gd name="connsiteY2" fmla="*/ 320944 h 3380572"/>
              <a:gd name="connsiteX3" fmla="*/ 2173358 w 3750365"/>
              <a:gd name="connsiteY3" fmla="*/ 154888 h 3380572"/>
              <a:gd name="connsiteX4" fmla="*/ 3750365 w 3750365"/>
              <a:gd name="connsiteY4" fmla="*/ 2372289 h 3380572"/>
              <a:gd name="connsiteX0" fmla="*/ 0 w 3803374"/>
              <a:gd name="connsiteY0" fmla="*/ 3403409 h 3403409"/>
              <a:gd name="connsiteX1" fmla="*/ 742121 w 3803374"/>
              <a:gd name="connsiteY1" fmla="*/ 2800901 h 3403409"/>
              <a:gd name="connsiteX2" fmla="*/ 1431234 w 3803374"/>
              <a:gd name="connsiteY2" fmla="*/ 343781 h 3403409"/>
              <a:gd name="connsiteX3" fmla="*/ 2173358 w 3803374"/>
              <a:gd name="connsiteY3" fmla="*/ 177725 h 3403409"/>
              <a:gd name="connsiteX4" fmla="*/ 3803374 w 3803374"/>
              <a:gd name="connsiteY4" fmla="*/ 1846054 h 3403409"/>
              <a:gd name="connsiteX0" fmla="*/ 0 w 3803374"/>
              <a:gd name="connsiteY0" fmla="*/ 3403409 h 3403409"/>
              <a:gd name="connsiteX1" fmla="*/ 742121 w 3803374"/>
              <a:gd name="connsiteY1" fmla="*/ 2800901 h 3403409"/>
              <a:gd name="connsiteX2" fmla="*/ 1431234 w 3803374"/>
              <a:gd name="connsiteY2" fmla="*/ 343781 h 3403409"/>
              <a:gd name="connsiteX3" fmla="*/ 2173358 w 3803374"/>
              <a:gd name="connsiteY3" fmla="*/ 177725 h 3403409"/>
              <a:gd name="connsiteX4" fmla="*/ 3803374 w 3803374"/>
              <a:gd name="connsiteY4" fmla="*/ 1846054 h 3403409"/>
              <a:gd name="connsiteX0" fmla="*/ 0 w 3803374"/>
              <a:gd name="connsiteY0" fmla="*/ 3447488 h 3447488"/>
              <a:gd name="connsiteX1" fmla="*/ 742121 w 3803374"/>
              <a:gd name="connsiteY1" fmla="*/ 2844980 h 3447488"/>
              <a:gd name="connsiteX2" fmla="*/ 1431234 w 3803374"/>
              <a:gd name="connsiteY2" fmla="*/ 387860 h 3447488"/>
              <a:gd name="connsiteX3" fmla="*/ 2173358 w 3803374"/>
              <a:gd name="connsiteY3" fmla="*/ 221804 h 3447488"/>
              <a:gd name="connsiteX4" fmla="*/ 3803374 w 3803374"/>
              <a:gd name="connsiteY4" fmla="*/ 1890133 h 3447488"/>
              <a:gd name="connsiteX0" fmla="*/ 0 w 3803374"/>
              <a:gd name="connsiteY0" fmla="*/ 3445329 h 3445329"/>
              <a:gd name="connsiteX1" fmla="*/ 980660 w 3803374"/>
              <a:gd name="connsiteY1" fmla="*/ 2800586 h 3445329"/>
              <a:gd name="connsiteX2" fmla="*/ 1431234 w 3803374"/>
              <a:gd name="connsiteY2" fmla="*/ 385701 h 3445329"/>
              <a:gd name="connsiteX3" fmla="*/ 2173358 w 3803374"/>
              <a:gd name="connsiteY3" fmla="*/ 219645 h 3445329"/>
              <a:gd name="connsiteX4" fmla="*/ 3803374 w 3803374"/>
              <a:gd name="connsiteY4" fmla="*/ 1887974 h 3445329"/>
              <a:gd name="connsiteX0" fmla="*/ 0 w 3803374"/>
              <a:gd name="connsiteY0" fmla="*/ 3433672 h 3433672"/>
              <a:gd name="connsiteX1" fmla="*/ 980660 w 3803374"/>
              <a:gd name="connsiteY1" fmla="*/ 2788929 h 3433672"/>
              <a:gd name="connsiteX2" fmla="*/ 1524000 w 3803374"/>
              <a:gd name="connsiteY2" fmla="*/ 310690 h 3433672"/>
              <a:gd name="connsiteX3" fmla="*/ 2173358 w 3803374"/>
              <a:gd name="connsiteY3" fmla="*/ 207988 h 3433672"/>
              <a:gd name="connsiteX4" fmla="*/ 3803374 w 3803374"/>
              <a:gd name="connsiteY4" fmla="*/ 1876317 h 3433672"/>
              <a:gd name="connsiteX0" fmla="*/ 0 w 3803374"/>
              <a:gd name="connsiteY0" fmla="*/ 3559633 h 3559633"/>
              <a:gd name="connsiteX1" fmla="*/ 980660 w 3803374"/>
              <a:gd name="connsiteY1" fmla="*/ 2914890 h 3559633"/>
              <a:gd name="connsiteX2" fmla="*/ 1524000 w 3803374"/>
              <a:gd name="connsiteY2" fmla="*/ 436651 h 3559633"/>
              <a:gd name="connsiteX3" fmla="*/ 2180647 w 3803374"/>
              <a:gd name="connsiteY3" fmla="*/ 143885 h 3559633"/>
              <a:gd name="connsiteX4" fmla="*/ 3803374 w 3803374"/>
              <a:gd name="connsiteY4" fmla="*/ 2002278 h 3559633"/>
              <a:gd name="connsiteX0" fmla="*/ 0 w 3803374"/>
              <a:gd name="connsiteY0" fmla="*/ 3494692 h 3494692"/>
              <a:gd name="connsiteX1" fmla="*/ 980660 w 3803374"/>
              <a:gd name="connsiteY1" fmla="*/ 2849949 h 3494692"/>
              <a:gd name="connsiteX2" fmla="*/ 1524000 w 3803374"/>
              <a:gd name="connsiteY2" fmla="*/ 371710 h 3494692"/>
              <a:gd name="connsiteX3" fmla="*/ 2180647 w 3803374"/>
              <a:gd name="connsiteY3" fmla="*/ 78944 h 3494692"/>
              <a:gd name="connsiteX4" fmla="*/ 3803374 w 3803374"/>
              <a:gd name="connsiteY4" fmla="*/ 1937337 h 3494692"/>
              <a:gd name="connsiteX0" fmla="*/ 0 w 3810664"/>
              <a:gd name="connsiteY0" fmla="*/ 3637465 h 3637465"/>
              <a:gd name="connsiteX1" fmla="*/ 980660 w 3810664"/>
              <a:gd name="connsiteY1" fmla="*/ 2992722 h 3637465"/>
              <a:gd name="connsiteX2" fmla="*/ 1524000 w 3810664"/>
              <a:gd name="connsiteY2" fmla="*/ 514483 h 3637465"/>
              <a:gd name="connsiteX3" fmla="*/ 2180647 w 3810664"/>
              <a:gd name="connsiteY3" fmla="*/ 221717 h 3637465"/>
              <a:gd name="connsiteX4" fmla="*/ 3810664 w 3810664"/>
              <a:gd name="connsiteY4" fmla="*/ 3136017 h 3637465"/>
              <a:gd name="connsiteX0" fmla="*/ 0 w 3810664"/>
              <a:gd name="connsiteY0" fmla="*/ 3669588 h 3669588"/>
              <a:gd name="connsiteX1" fmla="*/ 980660 w 3810664"/>
              <a:gd name="connsiteY1" fmla="*/ 3024845 h 3669588"/>
              <a:gd name="connsiteX2" fmla="*/ 1524000 w 3810664"/>
              <a:gd name="connsiteY2" fmla="*/ 546606 h 3669588"/>
              <a:gd name="connsiteX3" fmla="*/ 2450348 w 3810664"/>
              <a:gd name="connsiteY3" fmla="*/ 211604 h 3669588"/>
              <a:gd name="connsiteX4" fmla="*/ 3810664 w 3810664"/>
              <a:gd name="connsiteY4" fmla="*/ 3168140 h 3669588"/>
              <a:gd name="connsiteX0" fmla="*/ 0 w 3810664"/>
              <a:gd name="connsiteY0" fmla="*/ 3669588 h 3669588"/>
              <a:gd name="connsiteX1" fmla="*/ 980660 w 3810664"/>
              <a:gd name="connsiteY1" fmla="*/ 3024845 h 3669588"/>
              <a:gd name="connsiteX2" fmla="*/ 1524000 w 3810664"/>
              <a:gd name="connsiteY2" fmla="*/ 546606 h 3669588"/>
              <a:gd name="connsiteX3" fmla="*/ 2362878 w 3810664"/>
              <a:gd name="connsiteY3" fmla="*/ 211604 h 3669588"/>
              <a:gd name="connsiteX4" fmla="*/ 3810664 w 3810664"/>
              <a:gd name="connsiteY4" fmla="*/ 3168140 h 3669588"/>
              <a:gd name="connsiteX0" fmla="*/ 0 w 3810664"/>
              <a:gd name="connsiteY0" fmla="*/ 3800963 h 3800963"/>
              <a:gd name="connsiteX1" fmla="*/ 980660 w 3810664"/>
              <a:gd name="connsiteY1" fmla="*/ 3156220 h 3800963"/>
              <a:gd name="connsiteX2" fmla="*/ 1524000 w 3810664"/>
              <a:gd name="connsiteY2" fmla="*/ 677981 h 3800963"/>
              <a:gd name="connsiteX3" fmla="*/ 2362878 w 3810664"/>
              <a:gd name="connsiteY3" fmla="*/ 342979 h 3800963"/>
              <a:gd name="connsiteX4" fmla="*/ 3810664 w 3810664"/>
              <a:gd name="connsiteY4" fmla="*/ 3299515 h 3800963"/>
              <a:gd name="connsiteX0" fmla="*/ 0 w 3810664"/>
              <a:gd name="connsiteY0" fmla="*/ 3857271 h 3857271"/>
              <a:gd name="connsiteX1" fmla="*/ 980660 w 3810664"/>
              <a:gd name="connsiteY1" fmla="*/ 3212528 h 3857271"/>
              <a:gd name="connsiteX2" fmla="*/ 1524000 w 3810664"/>
              <a:gd name="connsiteY2" fmla="*/ 734289 h 3857271"/>
              <a:gd name="connsiteX3" fmla="*/ 2362878 w 3810664"/>
              <a:gd name="connsiteY3" fmla="*/ 399287 h 3857271"/>
              <a:gd name="connsiteX4" fmla="*/ 3810664 w 3810664"/>
              <a:gd name="connsiteY4" fmla="*/ 3355823 h 3857271"/>
              <a:gd name="connsiteX0" fmla="*/ 0 w 3810664"/>
              <a:gd name="connsiteY0" fmla="*/ 3951122 h 3951122"/>
              <a:gd name="connsiteX1" fmla="*/ 980660 w 3810664"/>
              <a:gd name="connsiteY1" fmla="*/ 3306379 h 3951122"/>
              <a:gd name="connsiteX2" fmla="*/ 1524000 w 3810664"/>
              <a:gd name="connsiteY2" fmla="*/ 828140 h 3951122"/>
              <a:gd name="connsiteX3" fmla="*/ 2362878 w 3810664"/>
              <a:gd name="connsiteY3" fmla="*/ 493138 h 3951122"/>
              <a:gd name="connsiteX4" fmla="*/ 3810664 w 3810664"/>
              <a:gd name="connsiteY4" fmla="*/ 3449674 h 3951122"/>
              <a:gd name="connsiteX0" fmla="*/ 0 w 3810664"/>
              <a:gd name="connsiteY0" fmla="*/ 3797364 h 3797364"/>
              <a:gd name="connsiteX1" fmla="*/ 980660 w 3810664"/>
              <a:gd name="connsiteY1" fmla="*/ 3152621 h 3797364"/>
              <a:gd name="connsiteX2" fmla="*/ 1545868 w 3810664"/>
              <a:gd name="connsiteY2" fmla="*/ 378728 h 3797364"/>
              <a:gd name="connsiteX3" fmla="*/ 2362878 w 3810664"/>
              <a:gd name="connsiteY3" fmla="*/ 339380 h 3797364"/>
              <a:gd name="connsiteX4" fmla="*/ 3810664 w 3810664"/>
              <a:gd name="connsiteY4" fmla="*/ 3295916 h 3797364"/>
              <a:gd name="connsiteX0" fmla="*/ 0 w 3810664"/>
              <a:gd name="connsiteY0" fmla="*/ 3820252 h 3820252"/>
              <a:gd name="connsiteX1" fmla="*/ 980660 w 3810664"/>
              <a:gd name="connsiteY1" fmla="*/ 3175509 h 3820252"/>
              <a:gd name="connsiteX2" fmla="*/ 1582314 w 3810664"/>
              <a:gd name="connsiteY2" fmla="*/ 359381 h 3820252"/>
              <a:gd name="connsiteX3" fmla="*/ 2362878 w 3810664"/>
              <a:gd name="connsiteY3" fmla="*/ 362268 h 3820252"/>
              <a:gd name="connsiteX4" fmla="*/ 3810664 w 3810664"/>
              <a:gd name="connsiteY4" fmla="*/ 3318804 h 3820252"/>
              <a:gd name="connsiteX0" fmla="*/ 0 w 3810664"/>
              <a:gd name="connsiteY0" fmla="*/ 3699162 h 3699162"/>
              <a:gd name="connsiteX1" fmla="*/ 980660 w 3810664"/>
              <a:gd name="connsiteY1" fmla="*/ 3054419 h 3699162"/>
              <a:gd name="connsiteX2" fmla="*/ 1582314 w 3810664"/>
              <a:gd name="connsiteY2" fmla="*/ 238291 h 3699162"/>
              <a:gd name="connsiteX3" fmla="*/ 2362878 w 3810664"/>
              <a:gd name="connsiteY3" fmla="*/ 241178 h 3699162"/>
              <a:gd name="connsiteX4" fmla="*/ 3810664 w 3810664"/>
              <a:gd name="connsiteY4" fmla="*/ 3197714 h 3699162"/>
              <a:gd name="connsiteX0" fmla="*/ 0 w 3810664"/>
              <a:gd name="connsiteY0" fmla="*/ 3552341 h 3552341"/>
              <a:gd name="connsiteX1" fmla="*/ 980660 w 3810664"/>
              <a:gd name="connsiteY1" fmla="*/ 2907598 h 3552341"/>
              <a:gd name="connsiteX2" fmla="*/ 1582314 w 3810664"/>
              <a:gd name="connsiteY2" fmla="*/ 91470 h 3552341"/>
              <a:gd name="connsiteX3" fmla="*/ 2362878 w 3810664"/>
              <a:gd name="connsiteY3" fmla="*/ 94357 h 3552341"/>
              <a:gd name="connsiteX4" fmla="*/ 3810664 w 3810664"/>
              <a:gd name="connsiteY4" fmla="*/ 3050893 h 3552341"/>
              <a:gd name="connsiteX0" fmla="*/ 0 w 3810664"/>
              <a:gd name="connsiteY0" fmla="*/ 3506521 h 3506521"/>
              <a:gd name="connsiteX1" fmla="*/ 980660 w 3810664"/>
              <a:gd name="connsiteY1" fmla="*/ 2861778 h 3506521"/>
              <a:gd name="connsiteX2" fmla="*/ 1582314 w 3810664"/>
              <a:gd name="connsiteY2" fmla="*/ 45650 h 3506521"/>
              <a:gd name="connsiteX3" fmla="*/ 2362878 w 3810664"/>
              <a:gd name="connsiteY3" fmla="*/ 48537 h 3506521"/>
              <a:gd name="connsiteX4" fmla="*/ 3810664 w 3810664"/>
              <a:gd name="connsiteY4" fmla="*/ 3005073 h 3506521"/>
              <a:gd name="connsiteX0" fmla="*/ 0 w 3817953"/>
              <a:gd name="connsiteY0" fmla="*/ 3663483 h 3663483"/>
              <a:gd name="connsiteX1" fmla="*/ 980660 w 3817953"/>
              <a:gd name="connsiteY1" fmla="*/ 3018740 h 3663483"/>
              <a:gd name="connsiteX2" fmla="*/ 1582314 w 3817953"/>
              <a:gd name="connsiteY2" fmla="*/ 202612 h 3663483"/>
              <a:gd name="connsiteX3" fmla="*/ 2362878 w 3817953"/>
              <a:gd name="connsiteY3" fmla="*/ 205499 h 3663483"/>
              <a:gd name="connsiteX4" fmla="*/ 3817953 w 3817953"/>
              <a:gd name="connsiteY4" fmla="*/ 2676318 h 3663483"/>
              <a:gd name="connsiteX0" fmla="*/ 0 w 3817953"/>
              <a:gd name="connsiteY0" fmla="*/ 3706786 h 3706786"/>
              <a:gd name="connsiteX1" fmla="*/ 980660 w 3817953"/>
              <a:gd name="connsiteY1" fmla="*/ 3062043 h 3706786"/>
              <a:gd name="connsiteX2" fmla="*/ 1582314 w 3817953"/>
              <a:gd name="connsiteY2" fmla="*/ 245915 h 3706786"/>
              <a:gd name="connsiteX3" fmla="*/ 2362878 w 3817953"/>
              <a:gd name="connsiteY3" fmla="*/ 248802 h 3706786"/>
              <a:gd name="connsiteX4" fmla="*/ 3817953 w 3817953"/>
              <a:gd name="connsiteY4" fmla="*/ 2719621 h 3706786"/>
              <a:gd name="connsiteX0" fmla="*/ 0 w 3817953"/>
              <a:gd name="connsiteY0" fmla="*/ 3727987 h 3727987"/>
              <a:gd name="connsiteX1" fmla="*/ 980660 w 3817953"/>
              <a:gd name="connsiteY1" fmla="*/ 3083244 h 3727987"/>
              <a:gd name="connsiteX2" fmla="*/ 1582314 w 3817953"/>
              <a:gd name="connsiteY2" fmla="*/ 267116 h 3727987"/>
              <a:gd name="connsiteX3" fmla="*/ 2362878 w 3817953"/>
              <a:gd name="connsiteY3" fmla="*/ 270003 h 3727987"/>
              <a:gd name="connsiteX4" fmla="*/ 3817953 w 3817953"/>
              <a:gd name="connsiteY4" fmla="*/ 2740822 h 3727987"/>
              <a:gd name="connsiteX0" fmla="*/ 0 w 3817953"/>
              <a:gd name="connsiteY0" fmla="*/ 3692428 h 3692428"/>
              <a:gd name="connsiteX1" fmla="*/ 980660 w 3817953"/>
              <a:gd name="connsiteY1" fmla="*/ 3047685 h 3692428"/>
              <a:gd name="connsiteX2" fmla="*/ 1582314 w 3817953"/>
              <a:gd name="connsiteY2" fmla="*/ 231557 h 3692428"/>
              <a:gd name="connsiteX3" fmla="*/ 2479505 w 3817953"/>
              <a:gd name="connsiteY3" fmla="*/ 445625 h 3692428"/>
              <a:gd name="connsiteX4" fmla="*/ 3817953 w 3817953"/>
              <a:gd name="connsiteY4" fmla="*/ 2705263 h 3692428"/>
              <a:gd name="connsiteX0" fmla="*/ 0 w 3817953"/>
              <a:gd name="connsiteY0" fmla="*/ 3790272 h 3790272"/>
              <a:gd name="connsiteX1" fmla="*/ 980660 w 3817953"/>
              <a:gd name="connsiteY1" fmla="*/ 3145529 h 3790272"/>
              <a:gd name="connsiteX2" fmla="*/ 1582314 w 3817953"/>
              <a:gd name="connsiteY2" fmla="*/ 329401 h 3790272"/>
              <a:gd name="connsiteX3" fmla="*/ 2464927 w 3817953"/>
              <a:gd name="connsiteY3" fmla="*/ 332290 h 3790272"/>
              <a:gd name="connsiteX4" fmla="*/ 3817953 w 3817953"/>
              <a:gd name="connsiteY4" fmla="*/ 2803107 h 3790272"/>
              <a:gd name="connsiteX0" fmla="*/ 0 w 3817953"/>
              <a:gd name="connsiteY0" fmla="*/ 3854223 h 3854223"/>
              <a:gd name="connsiteX1" fmla="*/ 980660 w 3817953"/>
              <a:gd name="connsiteY1" fmla="*/ 3209480 h 3854223"/>
              <a:gd name="connsiteX2" fmla="*/ 1582314 w 3817953"/>
              <a:gd name="connsiteY2" fmla="*/ 393352 h 3854223"/>
              <a:gd name="connsiteX3" fmla="*/ 2464927 w 3817953"/>
              <a:gd name="connsiteY3" fmla="*/ 396241 h 3854223"/>
              <a:gd name="connsiteX4" fmla="*/ 3817953 w 3817953"/>
              <a:gd name="connsiteY4" fmla="*/ 2867058 h 3854223"/>
              <a:gd name="connsiteX0" fmla="*/ 0 w 3817953"/>
              <a:gd name="connsiteY0" fmla="*/ 3736489 h 3736489"/>
              <a:gd name="connsiteX1" fmla="*/ 980660 w 3817953"/>
              <a:gd name="connsiteY1" fmla="*/ 3091746 h 3736489"/>
              <a:gd name="connsiteX2" fmla="*/ 1582314 w 3817953"/>
              <a:gd name="connsiteY2" fmla="*/ 275618 h 3736489"/>
              <a:gd name="connsiteX3" fmla="*/ 2464927 w 3817953"/>
              <a:gd name="connsiteY3" fmla="*/ 278507 h 3736489"/>
              <a:gd name="connsiteX4" fmla="*/ 2922978 w 3817953"/>
              <a:gd name="connsiteY4" fmla="*/ 1798334 h 3736489"/>
              <a:gd name="connsiteX5" fmla="*/ 3817953 w 3817953"/>
              <a:gd name="connsiteY5" fmla="*/ 2749324 h 3736489"/>
              <a:gd name="connsiteX0" fmla="*/ 0 w 3817953"/>
              <a:gd name="connsiteY0" fmla="*/ 3736489 h 3736489"/>
              <a:gd name="connsiteX1" fmla="*/ 980660 w 3817953"/>
              <a:gd name="connsiteY1" fmla="*/ 3091746 h 3736489"/>
              <a:gd name="connsiteX2" fmla="*/ 1582314 w 3817953"/>
              <a:gd name="connsiteY2" fmla="*/ 275618 h 3736489"/>
              <a:gd name="connsiteX3" fmla="*/ 2464927 w 3817953"/>
              <a:gd name="connsiteY3" fmla="*/ 278507 h 3736489"/>
              <a:gd name="connsiteX4" fmla="*/ 2922978 w 3817953"/>
              <a:gd name="connsiteY4" fmla="*/ 1798334 h 3736489"/>
              <a:gd name="connsiteX5" fmla="*/ 3817953 w 3817953"/>
              <a:gd name="connsiteY5" fmla="*/ 2707089 h 3736489"/>
              <a:gd name="connsiteX0" fmla="*/ 0 w 3817953"/>
              <a:gd name="connsiteY0" fmla="*/ 3778487 h 3778487"/>
              <a:gd name="connsiteX1" fmla="*/ 980660 w 3817953"/>
              <a:gd name="connsiteY1" fmla="*/ 3133744 h 3778487"/>
              <a:gd name="connsiteX2" fmla="*/ 1582314 w 3817953"/>
              <a:gd name="connsiteY2" fmla="*/ 317616 h 3778487"/>
              <a:gd name="connsiteX3" fmla="*/ 2362878 w 3817953"/>
              <a:gd name="connsiteY3" fmla="*/ 236033 h 3778487"/>
              <a:gd name="connsiteX4" fmla="*/ 2922978 w 3817953"/>
              <a:gd name="connsiteY4" fmla="*/ 1840332 h 3778487"/>
              <a:gd name="connsiteX5" fmla="*/ 3817953 w 3817953"/>
              <a:gd name="connsiteY5" fmla="*/ 2749087 h 3778487"/>
              <a:gd name="connsiteX0" fmla="*/ 0 w 3817953"/>
              <a:gd name="connsiteY0" fmla="*/ 3729186 h 3729186"/>
              <a:gd name="connsiteX1" fmla="*/ 980660 w 3817953"/>
              <a:gd name="connsiteY1" fmla="*/ 3084443 h 3729186"/>
              <a:gd name="connsiteX2" fmla="*/ 1582314 w 3817953"/>
              <a:gd name="connsiteY2" fmla="*/ 268315 h 3729186"/>
              <a:gd name="connsiteX3" fmla="*/ 2362878 w 3817953"/>
              <a:gd name="connsiteY3" fmla="*/ 186732 h 3729186"/>
              <a:gd name="connsiteX4" fmla="*/ 2922978 w 3817953"/>
              <a:gd name="connsiteY4" fmla="*/ 1791031 h 3729186"/>
              <a:gd name="connsiteX5" fmla="*/ 3817953 w 3817953"/>
              <a:gd name="connsiteY5" fmla="*/ 2699786 h 3729186"/>
              <a:gd name="connsiteX0" fmla="*/ 0 w 3817953"/>
              <a:gd name="connsiteY0" fmla="*/ 3793830 h 3793830"/>
              <a:gd name="connsiteX1" fmla="*/ 980660 w 3817953"/>
              <a:gd name="connsiteY1" fmla="*/ 3149087 h 3793830"/>
              <a:gd name="connsiteX2" fmla="*/ 1582314 w 3817953"/>
              <a:gd name="connsiteY2" fmla="*/ 332959 h 3793830"/>
              <a:gd name="connsiteX3" fmla="*/ 2362878 w 3817953"/>
              <a:gd name="connsiteY3" fmla="*/ 124667 h 3793830"/>
              <a:gd name="connsiteX4" fmla="*/ 2922978 w 3817953"/>
              <a:gd name="connsiteY4" fmla="*/ 1855675 h 3793830"/>
              <a:gd name="connsiteX5" fmla="*/ 3817953 w 3817953"/>
              <a:gd name="connsiteY5" fmla="*/ 2764430 h 3793830"/>
              <a:gd name="connsiteX0" fmla="*/ 0 w 3817953"/>
              <a:gd name="connsiteY0" fmla="*/ 3856535 h 3856535"/>
              <a:gd name="connsiteX1" fmla="*/ 980660 w 3817953"/>
              <a:gd name="connsiteY1" fmla="*/ 3211792 h 3856535"/>
              <a:gd name="connsiteX2" fmla="*/ 1582314 w 3817953"/>
              <a:gd name="connsiteY2" fmla="*/ 395664 h 3856535"/>
              <a:gd name="connsiteX3" fmla="*/ 2362878 w 3817953"/>
              <a:gd name="connsiteY3" fmla="*/ 187372 h 3856535"/>
              <a:gd name="connsiteX4" fmla="*/ 2922978 w 3817953"/>
              <a:gd name="connsiteY4" fmla="*/ 1918380 h 3856535"/>
              <a:gd name="connsiteX5" fmla="*/ 3817953 w 3817953"/>
              <a:gd name="connsiteY5" fmla="*/ 2827135 h 385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7953" h="3856535">
                <a:moveTo>
                  <a:pt x="0" y="3856535"/>
                </a:moveTo>
                <a:cubicBezTo>
                  <a:pt x="536713" y="3736338"/>
                  <a:pt x="716941" y="3788604"/>
                  <a:pt x="980660" y="3211792"/>
                </a:cubicBezTo>
                <a:cubicBezTo>
                  <a:pt x="1244379" y="2634980"/>
                  <a:pt x="1351944" y="899734"/>
                  <a:pt x="1582314" y="395664"/>
                </a:cubicBezTo>
                <a:cubicBezTo>
                  <a:pt x="1812684" y="-108406"/>
                  <a:pt x="2139434" y="-75731"/>
                  <a:pt x="2362878" y="187372"/>
                </a:cubicBezTo>
                <a:cubicBezTo>
                  <a:pt x="2586322" y="450475"/>
                  <a:pt x="2697474" y="1506577"/>
                  <a:pt x="2922978" y="1918380"/>
                </a:cubicBezTo>
                <a:cubicBezTo>
                  <a:pt x="3148482" y="2330183"/>
                  <a:pt x="3683369" y="2615842"/>
                  <a:pt x="3817953" y="2827135"/>
                </a:cubicBezTo>
              </a:path>
            </a:pathLst>
          </a:custGeom>
          <a:noFill/>
          <a:ln w="57150">
            <a:solidFill>
              <a:srgbClr val="FF8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7BCD87A-F437-884A-96C5-09B3C4A3E77F}"/>
              </a:ext>
            </a:extLst>
          </p:cNvPr>
          <p:cNvSpPr txBox="1"/>
          <p:nvPr/>
        </p:nvSpPr>
        <p:spPr>
          <a:xfrm>
            <a:off x="661088" y="1531193"/>
            <a:ext cx="461665" cy="1872208"/>
          </a:xfrm>
          <a:prstGeom prst="rect">
            <a:avLst/>
          </a:prstGeom>
          <a:noFill/>
        </p:spPr>
        <p:txBody>
          <a:bodyPr vert="eaVert" wrap="square" rtlCol="0">
            <a:spAutoFit/>
          </a:bodyPr>
          <a:lstStyle/>
          <a:p>
            <a:r>
              <a:rPr kumimoji="1" lang="ja-JP" altLang="en-US" dirty="0">
                <a:solidFill>
                  <a:srgbClr val="009051"/>
                </a:solidFill>
                <a:latin typeface="Meiryo" panose="020B0604030504040204" pitchFamily="34" charset="-128"/>
                <a:ea typeface="Meiryo" panose="020B0604030504040204" pitchFamily="34" charset="-128"/>
              </a:rPr>
              <a:t>ワークロード</a:t>
            </a:r>
          </a:p>
        </p:txBody>
      </p:sp>
      <p:cxnSp>
        <p:nvCxnSpPr>
          <p:cNvPr id="11" name="直線矢印コネクタ 10">
            <a:extLst>
              <a:ext uri="{FF2B5EF4-FFF2-40B4-BE49-F238E27FC236}">
                <a16:creationId xmlns:a16="http://schemas.microsoft.com/office/drawing/2014/main" id="{F16F5217-3B99-B143-9A1A-C425FE14520B}"/>
              </a:ext>
            </a:extLst>
          </p:cNvPr>
          <p:cNvCxnSpPr>
            <a:cxnSpLocks/>
          </p:cNvCxnSpPr>
          <p:nvPr/>
        </p:nvCxnSpPr>
        <p:spPr>
          <a:xfrm flipV="1">
            <a:off x="1144252" y="1531193"/>
            <a:ext cx="0" cy="4383446"/>
          </a:xfrm>
          <a:prstGeom prst="straightConnector1">
            <a:avLst/>
          </a:prstGeom>
          <a:ln>
            <a:solidFill>
              <a:srgbClr val="00905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直線矢印コネクタ 13">
            <a:extLst>
              <a:ext uri="{FF2B5EF4-FFF2-40B4-BE49-F238E27FC236}">
                <a16:creationId xmlns:a16="http://schemas.microsoft.com/office/drawing/2014/main" id="{26B1EE43-DB7A-4E46-81EF-9A855A510AFB}"/>
              </a:ext>
            </a:extLst>
          </p:cNvPr>
          <p:cNvCxnSpPr>
            <a:cxnSpLocks/>
          </p:cNvCxnSpPr>
          <p:nvPr/>
        </p:nvCxnSpPr>
        <p:spPr>
          <a:xfrm>
            <a:off x="1187624" y="6067696"/>
            <a:ext cx="7129772" cy="0"/>
          </a:xfrm>
          <a:prstGeom prst="straightConnector1">
            <a:avLst/>
          </a:prstGeom>
          <a:ln>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EE1A020F-DC59-5F4A-A232-7DCFACBB3AEE}"/>
              </a:ext>
            </a:extLst>
          </p:cNvPr>
          <p:cNvSpPr txBox="1"/>
          <p:nvPr/>
        </p:nvSpPr>
        <p:spPr>
          <a:xfrm>
            <a:off x="6562241" y="6156012"/>
            <a:ext cx="1800493" cy="369332"/>
          </a:xfrm>
          <a:prstGeom prst="rect">
            <a:avLst/>
          </a:prstGeom>
          <a:noFill/>
        </p:spPr>
        <p:txBody>
          <a:bodyPr wrap="none" rtlCol="0">
            <a:spAutoFit/>
          </a:bodyPr>
          <a:lstStyle/>
          <a:p>
            <a:r>
              <a:rPr kumimoji="1" lang="ja-JP" altLang="en-US" dirty="0">
                <a:solidFill>
                  <a:srgbClr val="953735"/>
                </a:solidFill>
                <a:latin typeface="Meiryo" panose="020B0604030504040204" pitchFamily="34" charset="-128"/>
                <a:ea typeface="Meiryo" panose="020B0604030504040204" pitchFamily="34" charset="-128"/>
              </a:rPr>
              <a:t>ライフ・タイム</a:t>
            </a:r>
          </a:p>
        </p:txBody>
      </p:sp>
      <p:sp>
        <p:nvSpPr>
          <p:cNvPr id="20" name="テキスト ボックス 19">
            <a:extLst>
              <a:ext uri="{FF2B5EF4-FFF2-40B4-BE49-F238E27FC236}">
                <a16:creationId xmlns:a16="http://schemas.microsoft.com/office/drawing/2014/main" id="{6BF291F4-DB36-544D-A469-912899453275}"/>
              </a:ext>
            </a:extLst>
          </p:cNvPr>
          <p:cNvSpPr txBox="1"/>
          <p:nvPr/>
        </p:nvSpPr>
        <p:spPr>
          <a:xfrm>
            <a:off x="1909390" y="1952306"/>
            <a:ext cx="2723823" cy="646331"/>
          </a:xfrm>
          <a:prstGeom prst="rect">
            <a:avLst/>
          </a:prstGeom>
          <a:noFill/>
        </p:spPr>
        <p:txBody>
          <a:bodyPr wrap="none" rtlCol="0">
            <a:spAutoFit/>
          </a:bodyPr>
          <a:lstStyle/>
          <a:p>
            <a:r>
              <a:rPr lang="ja-JP" altLang="en-US" dirty="0">
                <a:solidFill>
                  <a:schemeClr val="accent6">
                    <a:lumMod val="50000"/>
                  </a:schemeClr>
                </a:solidFill>
                <a:latin typeface="Meiryo" panose="020B0604030504040204" pitchFamily="34" charset="-128"/>
                <a:ea typeface="Meiryo" panose="020B0604030504040204" pitchFamily="34" charset="-128"/>
              </a:rPr>
              <a:t>ウォーターフォール開発</a:t>
            </a:r>
            <a:endParaRPr lang="en-US" altLang="ja-JP"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dirty="0">
                <a:solidFill>
                  <a:schemeClr val="accent6">
                    <a:lumMod val="50000"/>
                  </a:schemeClr>
                </a:solidFill>
                <a:latin typeface="Meiryo" panose="020B0604030504040204" pitchFamily="34" charset="-128"/>
                <a:ea typeface="Meiryo" panose="020B0604030504040204" pitchFamily="34" charset="-128"/>
              </a:rPr>
              <a:t>外注</a:t>
            </a:r>
            <a:endParaRPr kumimoji="1" lang="en-US" altLang="ja-JP" dirty="0">
              <a:solidFill>
                <a:schemeClr val="accent6">
                  <a:lumMod val="50000"/>
                </a:schemeClr>
              </a:solidFill>
              <a:latin typeface="Meiryo" panose="020B0604030504040204" pitchFamily="34" charset="-128"/>
              <a:ea typeface="Meiryo" panose="020B0604030504040204" pitchFamily="34" charset="-128"/>
            </a:endParaRPr>
          </a:p>
        </p:txBody>
      </p:sp>
      <p:pic>
        <p:nvPicPr>
          <p:cNvPr id="23" name="図 22">
            <a:extLst>
              <a:ext uri="{FF2B5EF4-FFF2-40B4-BE49-F238E27FC236}">
                <a16:creationId xmlns:a16="http://schemas.microsoft.com/office/drawing/2014/main" id="{46151DBA-450F-B048-9CBB-5EAAEA27EA4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2890210" y="2228477"/>
            <a:ext cx="1307055" cy="1200523"/>
          </a:xfrm>
          <a:prstGeom prst="rect">
            <a:avLst/>
          </a:prstGeom>
          <a:effectLst>
            <a:outerShdw blurRad="50800" dist="38100" dir="2700000" algn="tl" rotWithShape="0">
              <a:prstClr val="black">
                <a:alpha val="40000"/>
              </a:prstClr>
            </a:outerShdw>
          </a:effectLst>
        </p:spPr>
      </p:pic>
      <p:sp>
        <p:nvSpPr>
          <p:cNvPr id="33" name="テキスト ボックス 32">
            <a:extLst>
              <a:ext uri="{FF2B5EF4-FFF2-40B4-BE49-F238E27FC236}">
                <a16:creationId xmlns:a16="http://schemas.microsoft.com/office/drawing/2014/main" id="{DA79A5D5-9B78-7044-ABA5-1F83CC6064CE}"/>
              </a:ext>
            </a:extLst>
          </p:cNvPr>
          <p:cNvSpPr txBox="1"/>
          <p:nvPr/>
        </p:nvSpPr>
        <p:spPr>
          <a:xfrm>
            <a:off x="1680330" y="3175162"/>
            <a:ext cx="1960793" cy="738664"/>
          </a:xfrm>
          <a:prstGeom prst="rect">
            <a:avLst/>
          </a:prstGeom>
          <a:noFill/>
        </p:spPr>
        <p:txBody>
          <a:bodyPr wrap="none" rtlCol="0">
            <a:spAutoFit/>
          </a:bodyPr>
          <a:lstStyle/>
          <a:p>
            <a:r>
              <a:rPr lang="ja-JP" altLang="en-US" sz="1400" dirty="0">
                <a:solidFill>
                  <a:schemeClr val="accent6">
                    <a:lumMod val="75000"/>
                  </a:schemeClr>
                </a:solidFill>
                <a:latin typeface="Meiryo" panose="020B0604030504040204" pitchFamily="34" charset="-128"/>
                <a:ea typeface="Meiryo" panose="020B0604030504040204" pitchFamily="34" charset="-128"/>
              </a:rPr>
              <a:t>リリース後の</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r>
              <a:rPr lang="ja-JP" altLang="en-US" sz="1400" dirty="0">
                <a:solidFill>
                  <a:schemeClr val="accent6">
                    <a:lumMod val="75000"/>
                  </a:schemeClr>
                </a:solidFill>
                <a:latin typeface="Meiryo" panose="020B0604030504040204" pitchFamily="34" charset="-128"/>
                <a:ea typeface="Meiryo" panose="020B0604030504040204" pitchFamily="34" charset="-128"/>
              </a:rPr>
              <a:t>手戻りが許されない</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r>
              <a:rPr kumimoji="1" lang="en-US" altLang="ja-JP" sz="1400" dirty="0">
                <a:solidFill>
                  <a:schemeClr val="accent6">
                    <a:lumMod val="75000"/>
                  </a:schemeClr>
                </a:solidFill>
                <a:latin typeface="Meiryo" panose="020B0604030504040204" pitchFamily="34" charset="-128"/>
                <a:ea typeface="Meiryo" panose="020B0604030504040204" pitchFamily="34" charset="-128"/>
              </a:rPr>
              <a:t>“</a:t>
            </a:r>
            <a:r>
              <a:rPr kumimoji="1" lang="ja-JP" altLang="en-US" sz="1400" dirty="0">
                <a:solidFill>
                  <a:schemeClr val="accent6">
                    <a:lumMod val="75000"/>
                  </a:schemeClr>
                </a:solidFill>
                <a:latin typeface="Meiryo" panose="020B0604030504040204" pitchFamily="34" charset="-128"/>
                <a:ea typeface="Meiryo" panose="020B0604030504040204" pitchFamily="34" charset="-128"/>
              </a:rPr>
              <a:t>完全</a:t>
            </a:r>
            <a:r>
              <a:rPr kumimoji="1" lang="en-US" altLang="ja-JP" sz="1400" dirty="0">
                <a:solidFill>
                  <a:schemeClr val="accent6">
                    <a:lumMod val="75000"/>
                  </a:schemeClr>
                </a:solidFill>
                <a:latin typeface="Meiryo" panose="020B0604030504040204" pitchFamily="34" charset="-128"/>
                <a:ea typeface="Meiryo" panose="020B0604030504040204" pitchFamily="34" charset="-128"/>
              </a:rPr>
              <a:t>”</a:t>
            </a:r>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な成果物を提供</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p:txBody>
      </p:sp>
      <p:sp>
        <p:nvSpPr>
          <p:cNvPr id="4" name="四角形吹き出し 3">
            <a:extLst>
              <a:ext uri="{FF2B5EF4-FFF2-40B4-BE49-F238E27FC236}">
                <a16:creationId xmlns:a16="http://schemas.microsoft.com/office/drawing/2014/main" id="{3972B1D0-A5A3-E84C-A976-DEE1A4B0275B}"/>
              </a:ext>
            </a:extLst>
          </p:cNvPr>
          <p:cNvSpPr/>
          <p:nvPr/>
        </p:nvSpPr>
        <p:spPr>
          <a:xfrm>
            <a:off x="3563888" y="1050147"/>
            <a:ext cx="1800190" cy="646331"/>
          </a:xfrm>
          <a:prstGeom prst="wedgeRectCallout">
            <a:avLst>
              <a:gd name="adj1" fmla="val -45367"/>
              <a:gd name="adj2" fmla="val 76649"/>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生産物としての</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dirty="0">
                <a:solidFill>
                  <a:srgbClr val="FFFFFF"/>
                </a:solidFill>
                <a:latin typeface="Meiryo" panose="020B0604030504040204" pitchFamily="34" charset="-128"/>
                <a:ea typeface="Meiryo" panose="020B0604030504040204" pitchFamily="34" charset="-128"/>
                <a:cs typeface="ＭＳ Ｐゴシック"/>
              </a:rPr>
              <a:t>情報システム</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7" name="グループ化 6">
            <a:extLst>
              <a:ext uri="{FF2B5EF4-FFF2-40B4-BE49-F238E27FC236}">
                <a16:creationId xmlns:a16="http://schemas.microsoft.com/office/drawing/2014/main" id="{C3356A48-2D59-C249-8C63-26DD7715D1D8}"/>
              </a:ext>
            </a:extLst>
          </p:cNvPr>
          <p:cNvGrpSpPr/>
          <p:nvPr/>
        </p:nvGrpSpPr>
        <p:grpSpPr>
          <a:xfrm>
            <a:off x="1232962" y="2038336"/>
            <a:ext cx="7058741" cy="3876302"/>
            <a:chOff x="1232962" y="2038336"/>
            <a:chExt cx="7058741" cy="3876302"/>
          </a:xfrm>
        </p:grpSpPr>
        <p:sp>
          <p:nvSpPr>
            <p:cNvPr id="8" name="フリーフォーム 7">
              <a:extLst>
                <a:ext uri="{FF2B5EF4-FFF2-40B4-BE49-F238E27FC236}">
                  <a16:creationId xmlns:a16="http://schemas.microsoft.com/office/drawing/2014/main" id="{74EBDD06-E397-944C-B896-64AA7FEAD147}"/>
                </a:ext>
              </a:extLst>
            </p:cNvPr>
            <p:cNvSpPr/>
            <p:nvPr/>
          </p:nvSpPr>
          <p:spPr>
            <a:xfrm>
              <a:off x="1232962" y="3043363"/>
              <a:ext cx="7058741" cy="2871275"/>
            </a:xfrm>
            <a:custGeom>
              <a:avLst/>
              <a:gdLst>
                <a:gd name="connsiteX0" fmla="*/ 0 w 3723861"/>
                <a:gd name="connsiteY0" fmla="*/ 3313314 h 3661165"/>
                <a:gd name="connsiteX1" fmla="*/ 1007165 w 3723861"/>
                <a:gd name="connsiteY1" fmla="*/ 3154288 h 3661165"/>
                <a:gd name="connsiteX2" fmla="*/ 1828800 w 3723861"/>
                <a:gd name="connsiteY2" fmla="*/ 270 h 3661165"/>
                <a:gd name="connsiteX3" fmla="*/ 3074504 w 3723861"/>
                <a:gd name="connsiteY3" fmla="*/ 3339818 h 3661165"/>
                <a:gd name="connsiteX4" fmla="*/ 3723861 w 3723861"/>
                <a:gd name="connsiteY4" fmla="*/ 3339818 h 3661165"/>
                <a:gd name="connsiteX0" fmla="*/ 0 w 3723861"/>
                <a:gd name="connsiteY0" fmla="*/ 3318013 h 3665864"/>
                <a:gd name="connsiteX1" fmla="*/ 1099930 w 3723861"/>
                <a:gd name="connsiteY1" fmla="*/ 2609916 h 3665864"/>
                <a:gd name="connsiteX2" fmla="*/ 1828800 w 3723861"/>
                <a:gd name="connsiteY2" fmla="*/ 4969 h 3665864"/>
                <a:gd name="connsiteX3" fmla="*/ 3074504 w 3723861"/>
                <a:gd name="connsiteY3" fmla="*/ 3344517 h 3665864"/>
                <a:gd name="connsiteX4" fmla="*/ 3723861 w 3723861"/>
                <a:gd name="connsiteY4" fmla="*/ 3344517 h 3665864"/>
                <a:gd name="connsiteX0" fmla="*/ 0 w 3723861"/>
                <a:gd name="connsiteY0" fmla="*/ 3296935 h 3643299"/>
                <a:gd name="connsiteX1" fmla="*/ 1099930 w 3723861"/>
                <a:gd name="connsiteY1" fmla="*/ 2588838 h 3643299"/>
                <a:gd name="connsiteX2" fmla="*/ 1908313 w 3723861"/>
                <a:gd name="connsiteY2" fmla="*/ 5009 h 3643299"/>
                <a:gd name="connsiteX3" fmla="*/ 3074504 w 3723861"/>
                <a:gd name="connsiteY3" fmla="*/ 3323439 h 3643299"/>
                <a:gd name="connsiteX4" fmla="*/ 3723861 w 3723861"/>
                <a:gd name="connsiteY4" fmla="*/ 3323439 h 3643299"/>
                <a:gd name="connsiteX0" fmla="*/ 0 w 3723861"/>
                <a:gd name="connsiteY0" fmla="*/ 3292497 h 3638861"/>
                <a:gd name="connsiteX1" fmla="*/ 1099930 w 3723861"/>
                <a:gd name="connsiteY1" fmla="*/ 2584400 h 3638861"/>
                <a:gd name="connsiteX2" fmla="*/ 1908313 w 3723861"/>
                <a:gd name="connsiteY2" fmla="*/ 571 h 3638861"/>
                <a:gd name="connsiteX3" fmla="*/ 3074504 w 3723861"/>
                <a:gd name="connsiteY3" fmla="*/ 3319001 h 3638861"/>
                <a:gd name="connsiteX4" fmla="*/ 3723861 w 3723861"/>
                <a:gd name="connsiteY4" fmla="*/ 3319001 h 3638861"/>
                <a:gd name="connsiteX0" fmla="*/ 0 w 3723861"/>
                <a:gd name="connsiteY0" fmla="*/ 3433070 h 3487739"/>
                <a:gd name="connsiteX1" fmla="*/ 1099930 w 3723861"/>
                <a:gd name="connsiteY1" fmla="*/ 2724973 h 3487739"/>
                <a:gd name="connsiteX2" fmla="*/ 1908313 w 3723861"/>
                <a:gd name="connsiteY2" fmla="*/ 141144 h 3487739"/>
                <a:gd name="connsiteX3" fmla="*/ 2729948 w 3723861"/>
                <a:gd name="connsiteY3" fmla="*/ 671982 h 3487739"/>
                <a:gd name="connsiteX4" fmla="*/ 3723861 w 3723861"/>
                <a:gd name="connsiteY4" fmla="*/ 3459574 h 3487739"/>
                <a:gd name="connsiteX0" fmla="*/ 0 w 3723861"/>
                <a:gd name="connsiteY0" fmla="*/ 3540573 h 3595244"/>
                <a:gd name="connsiteX1" fmla="*/ 1099930 w 3723861"/>
                <a:gd name="connsiteY1" fmla="*/ 2832476 h 3595244"/>
                <a:gd name="connsiteX2" fmla="*/ 1908313 w 3723861"/>
                <a:gd name="connsiteY2" fmla="*/ 248647 h 3595244"/>
                <a:gd name="connsiteX3" fmla="*/ 2729948 w 3723861"/>
                <a:gd name="connsiteY3" fmla="*/ 779485 h 3595244"/>
                <a:gd name="connsiteX4" fmla="*/ 3723861 w 3723861"/>
                <a:gd name="connsiteY4" fmla="*/ 3567077 h 3595244"/>
                <a:gd name="connsiteX0" fmla="*/ 0 w 3723861"/>
                <a:gd name="connsiteY0" fmla="*/ 3548044 h 3614553"/>
                <a:gd name="connsiteX1" fmla="*/ 742121 w 3723861"/>
                <a:gd name="connsiteY1" fmla="*/ 2945536 h 3614553"/>
                <a:gd name="connsiteX2" fmla="*/ 1908313 w 3723861"/>
                <a:gd name="connsiteY2" fmla="*/ 256118 h 3614553"/>
                <a:gd name="connsiteX3" fmla="*/ 2729948 w 3723861"/>
                <a:gd name="connsiteY3" fmla="*/ 786956 h 3614553"/>
                <a:gd name="connsiteX4" fmla="*/ 3723861 w 3723861"/>
                <a:gd name="connsiteY4" fmla="*/ 3574548 h 3614553"/>
                <a:gd name="connsiteX0" fmla="*/ 0 w 3723861"/>
                <a:gd name="connsiteY0" fmla="*/ 3243673 h 3305356"/>
                <a:gd name="connsiteX1" fmla="*/ 742121 w 3723861"/>
                <a:gd name="connsiteY1" fmla="*/ 2641165 h 3305356"/>
                <a:gd name="connsiteX2" fmla="*/ 1245704 w 3723861"/>
                <a:gd name="connsiteY2" fmla="*/ 205165 h 3305356"/>
                <a:gd name="connsiteX3" fmla="*/ 2729948 w 3723861"/>
                <a:gd name="connsiteY3" fmla="*/ 482585 h 3305356"/>
                <a:gd name="connsiteX4" fmla="*/ 3723861 w 3723861"/>
                <a:gd name="connsiteY4" fmla="*/ 3270177 h 3305356"/>
                <a:gd name="connsiteX0" fmla="*/ 0 w 3723861"/>
                <a:gd name="connsiteY0" fmla="*/ 3258888 h 3320954"/>
                <a:gd name="connsiteX1" fmla="*/ 742121 w 3723861"/>
                <a:gd name="connsiteY1" fmla="*/ 2656380 h 3320954"/>
                <a:gd name="connsiteX2" fmla="*/ 1285460 w 3723861"/>
                <a:gd name="connsiteY2" fmla="*/ 199260 h 3320954"/>
                <a:gd name="connsiteX3" fmla="*/ 2729948 w 3723861"/>
                <a:gd name="connsiteY3" fmla="*/ 497800 h 3320954"/>
                <a:gd name="connsiteX4" fmla="*/ 3723861 w 3723861"/>
                <a:gd name="connsiteY4" fmla="*/ 3285392 h 3320954"/>
                <a:gd name="connsiteX0" fmla="*/ 0 w 3723861"/>
                <a:gd name="connsiteY0" fmla="*/ 3258888 h 3310966"/>
                <a:gd name="connsiteX1" fmla="*/ 742121 w 3723861"/>
                <a:gd name="connsiteY1" fmla="*/ 2656380 h 3310966"/>
                <a:gd name="connsiteX2" fmla="*/ 1285460 w 3723861"/>
                <a:gd name="connsiteY2" fmla="*/ 199260 h 3310966"/>
                <a:gd name="connsiteX3" fmla="*/ 2729948 w 3723861"/>
                <a:gd name="connsiteY3" fmla="*/ 497800 h 3310966"/>
                <a:gd name="connsiteX4" fmla="*/ 3723861 w 3723861"/>
                <a:gd name="connsiteY4" fmla="*/ 3285392 h 3310966"/>
                <a:gd name="connsiteX0" fmla="*/ 0 w 3723861"/>
                <a:gd name="connsiteY0" fmla="*/ 3314682 h 3366758"/>
                <a:gd name="connsiteX1" fmla="*/ 742121 w 3723861"/>
                <a:gd name="connsiteY1" fmla="*/ 2712174 h 3366758"/>
                <a:gd name="connsiteX2" fmla="*/ 1285460 w 3723861"/>
                <a:gd name="connsiteY2" fmla="*/ 255054 h 3366758"/>
                <a:gd name="connsiteX3" fmla="*/ 2729948 w 3723861"/>
                <a:gd name="connsiteY3" fmla="*/ 553594 h 3366758"/>
                <a:gd name="connsiteX4" fmla="*/ 3723861 w 3723861"/>
                <a:gd name="connsiteY4" fmla="*/ 3341186 h 3366758"/>
                <a:gd name="connsiteX0" fmla="*/ 0 w 3723861"/>
                <a:gd name="connsiteY0" fmla="*/ 3380749 h 3432827"/>
                <a:gd name="connsiteX1" fmla="*/ 742121 w 3723861"/>
                <a:gd name="connsiteY1" fmla="*/ 2778241 h 3432827"/>
                <a:gd name="connsiteX2" fmla="*/ 1285460 w 3723861"/>
                <a:gd name="connsiteY2" fmla="*/ 321121 h 3432827"/>
                <a:gd name="connsiteX3" fmla="*/ 2597427 w 3723861"/>
                <a:gd name="connsiteY3" fmla="*/ 366244 h 3432827"/>
                <a:gd name="connsiteX4" fmla="*/ 3723861 w 3723861"/>
                <a:gd name="connsiteY4" fmla="*/ 3407253 h 3432827"/>
                <a:gd name="connsiteX0" fmla="*/ 0 w 3723861"/>
                <a:gd name="connsiteY0" fmla="*/ 3380749 h 3426617"/>
                <a:gd name="connsiteX1" fmla="*/ 742121 w 3723861"/>
                <a:gd name="connsiteY1" fmla="*/ 2778241 h 3426617"/>
                <a:gd name="connsiteX2" fmla="*/ 1285460 w 3723861"/>
                <a:gd name="connsiteY2" fmla="*/ 321121 h 3426617"/>
                <a:gd name="connsiteX3" fmla="*/ 2597427 w 3723861"/>
                <a:gd name="connsiteY3" fmla="*/ 366244 h 3426617"/>
                <a:gd name="connsiteX4" fmla="*/ 3723861 w 3723861"/>
                <a:gd name="connsiteY4" fmla="*/ 3407253 h 3426617"/>
                <a:gd name="connsiteX0" fmla="*/ 0 w 3723861"/>
                <a:gd name="connsiteY0" fmla="*/ 3380749 h 3426617"/>
                <a:gd name="connsiteX1" fmla="*/ 742121 w 3723861"/>
                <a:gd name="connsiteY1" fmla="*/ 2778241 h 3426617"/>
                <a:gd name="connsiteX2" fmla="*/ 1285460 w 3723861"/>
                <a:gd name="connsiteY2" fmla="*/ 321121 h 3426617"/>
                <a:gd name="connsiteX3" fmla="*/ 2597427 w 3723861"/>
                <a:gd name="connsiteY3" fmla="*/ 366244 h 3426617"/>
                <a:gd name="connsiteX4" fmla="*/ 3723861 w 3723861"/>
                <a:gd name="connsiteY4" fmla="*/ 3407253 h 3426617"/>
                <a:gd name="connsiteX0" fmla="*/ 0 w 3723861"/>
                <a:gd name="connsiteY0" fmla="*/ 3380749 h 3426617"/>
                <a:gd name="connsiteX1" fmla="*/ 742121 w 3723861"/>
                <a:gd name="connsiteY1" fmla="*/ 2778241 h 3426617"/>
                <a:gd name="connsiteX2" fmla="*/ 1431234 w 3723861"/>
                <a:gd name="connsiteY2" fmla="*/ 321121 h 3426617"/>
                <a:gd name="connsiteX3" fmla="*/ 2597427 w 3723861"/>
                <a:gd name="connsiteY3" fmla="*/ 366244 h 3426617"/>
                <a:gd name="connsiteX4" fmla="*/ 3723861 w 3723861"/>
                <a:gd name="connsiteY4" fmla="*/ 3407253 h 3426617"/>
                <a:gd name="connsiteX0" fmla="*/ 0 w 3750365"/>
                <a:gd name="connsiteY0" fmla="*/ 3318841 h 3318841"/>
                <a:gd name="connsiteX1" fmla="*/ 742121 w 3750365"/>
                <a:gd name="connsiteY1" fmla="*/ 2716333 h 3318841"/>
                <a:gd name="connsiteX2" fmla="*/ 1431234 w 3750365"/>
                <a:gd name="connsiteY2" fmla="*/ 259213 h 3318841"/>
                <a:gd name="connsiteX3" fmla="*/ 2597427 w 3750365"/>
                <a:gd name="connsiteY3" fmla="*/ 304336 h 3318841"/>
                <a:gd name="connsiteX4" fmla="*/ 3750365 w 3750365"/>
                <a:gd name="connsiteY4" fmla="*/ 2310558 h 3318841"/>
                <a:gd name="connsiteX0" fmla="*/ 0 w 3750365"/>
                <a:gd name="connsiteY0" fmla="*/ 3351805 h 3351805"/>
                <a:gd name="connsiteX1" fmla="*/ 742121 w 3750365"/>
                <a:gd name="connsiteY1" fmla="*/ 2749297 h 3351805"/>
                <a:gd name="connsiteX2" fmla="*/ 1431234 w 3750365"/>
                <a:gd name="connsiteY2" fmla="*/ 292177 h 3351805"/>
                <a:gd name="connsiteX3" fmla="*/ 2292627 w 3750365"/>
                <a:gd name="connsiteY3" fmla="*/ 273947 h 3351805"/>
                <a:gd name="connsiteX4" fmla="*/ 3750365 w 3750365"/>
                <a:gd name="connsiteY4" fmla="*/ 2343522 h 3351805"/>
                <a:gd name="connsiteX0" fmla="*/ 0 w 3750365"/>
                <a:gd name="connsiteY0" fmla="*/ 3441542 h 3441542"/>
                <a:gd name="connsiteX1" fmla="*/ 742121 w 3750365"/>
                <a:gd name="connsiteY1" fmla="*/ 2839034 h 3441542"/>
                <a:gd name="connsiteX2" fmla="*/ 1431234 w 3750365"/>
                <a:gd name="connsiteY2" fmla="*/ 381914 h 3441542"/>
                <a:gd name="connsiteX3" fmla="*/ 2173358 w 3750365"/>
                <a:gd name="connsiteY3" fmla="*/ 215858 h 3441542"/>
                <a:gd name="connsiteX4" fmla="*/ 3750365 w 3750365"/>
                <a:gd name="connsiteY4" fmla="*/ 2433259 h 3441542"/>
                <a:gd name="connsiteX0" fmla="*/ 0 w 3750365"/>
                <a:gd name="connsiteY0" fmla="*/ 3380572 h 3380572"/>
                <a:gd name="connsiteX1" fmla="*/ 742121 w 3750365"/>
                <a:gd name="connsiteY1" fmla="*/ 2778064 h 3380572"/>
                <a:gd name="connsiteX2" fmla="*/ 1431234 w 3750365"/>
                <a:gd name="connsiteY2" fmla="*/ 320944 h 3380572"/>
                <a:gd name="connsiteX3" fmla="*/ 2173358 w 3750365"/>
                <a:gd name="connsiteY3" fmla="*/ 154888 h 3380572"/>
                <a:gd name="connsiteX4" fmla="*/ 3750365 w 3750365"/>
                <a:gd name="connsiteY4" fmla="*/ 2372289 h 3380572"/>
                <a:gd name="connsiteX0" fmla="*/ 0 w 3803374"/>
                <a:gd name="connsiteY0" fmla="*/ 3403409 h 3403409"/>
                <a:gd name="connsiteX1" fmla="*/ 742121 w 3803374"/>
                <a:gd name="connsiteY1" fmla="*/ 2800901 h 3403409"/>
                <a:gd name="connsiteX2" fmla="*/ 1431234 w 3803374"/>
                <a:gd name="connsiteY2" fmla="*/ 343781 h 3403409"/>
                <a:gd name="connsiteX3" fmla="*/ 2173358 w 3803374"/>
                <a:gd name="connsiteY3" fmla="*/ 177725 h 3403409"/>
                <a:gd name="connsiteX4" fmla="*/ 3803374 w 3803374"/>
                <a:gd name="connsiteY4" fmla="*/ 1846054 h 3403409"/>
                <a:gd name="connsiteX0" fmla="*/ 0 w 3803374"/>
                <a:gd name="connsiteY0" fmla="*/ 3403409 h 3403409"/>
                <a:gd name="connsiteX1" fmla="*/ 742121 w 3803374"/>
                <a:gd name="connsiteY1" fmla="*/ 2800901 h 3403409"/>
                <a:gd name="connsiteX2" fmla="*/ 1431234 w 3803374"/>
                <a:gd name="connsiteY2" fmla="*/ 343781 h 3403409"/>
                <a:gd name="connsiteX3" fmla="*/ 2173358 w 3803374"/>
                <a:gd name="connsiteY3" fmla="*/ 177725 h 3403409"/>
                <a:gd name="connsiteX4" fmla="*/ 3803374 w 3803374"/>
                <a:gd name="connsiteY4" fmla="*/ 1846054 h 3403409"/>
                <a:gd name="connsiteX0" fmla="*/ 0 w 3803374"/>
                <a:gd name="connsiteY0" fmla="*/ 3447488 h 3447488"/>
                <a:gd name="connsiteX1" fmla="*/ 742121 w 3803374"/>
                <a:gd name="connsiteY1" fmla="*/ 2844980 h 3447488"/>
                <a:gd name="connsiteX2" fmla="*/ 1431234 w 3803374"/>
                <a:gd name="connsiteY2" fmla="*/ 387860 h 3447488"/>
                <a:gd name="connsiteX3" fmla="*/ 2173358 w 3803374"/>
                <a:gd name="connsiteY3" fmla="*/ 221804 h 3447488"/>
                <a:gd name="connsiteX4" fmla="*/ 3803374 w 3803374"/>
                <a:gd name="connsiteY4" fmla="*/ 1890133 h 3447488"/>
                <a:gd name="connsiteX0" fmla="*/ 0 w 3803374"/>
                <a:gd name="connsiteY0" fmla="*/ 3225897 h 3225897"/>
                <a:gd name="connsiteX1" fmla="*/ 742121 w 3803374"/>
                <a:gd name="connsiteY1" fmla="*/ 2623389 h 3225897"/>
                <a:gd name="connsiteX2" fmla="*/ 1232451 w 3803374"/>
                <a:gd name="connsiteY2" fmla="*/ 1560065 h 3225897"/>
                <a:gd name="connsiteX3" fmla="*/ 2173358 w 3803374"/>
                <a:gd name="connsiteY3" fmla="*/ 213 h 3225897"/>
                <a:gd name="connsiteX4" fmla="*/ 3803374 w 3803374"/>
                <a:gd name="connsiteY4" fmla="*/ 1668542 h 3225897"/>
                <a:gd name="connsiteX0" fmla="*/ 0 w 3803374"/>
                <a:gd name="connsiteY0" fmla="*/ 3225905 h 3225905"/>
                <a:gd name="connsiteX1" fmla="*/ 622851 w 3803374"/>
                <a:gd name="connsiteY1" fmla="*/ 2919051 h 3225905"/>
                <a:gd name="connsiteX2" fmla="*/ 1232451 w 3803374"/>
                <a:gd name="connsiteY2" fmla="*/ 1560073 h 3225905"/>
                <a:gd name="connsiteX3" fmla="*/ 2173358 w 3803374"/>
                <a:gd name="connsiteY3" fmla="*/ 221 h 3225905"/>
                <a:gd name="connsiteX4" fmla="*/ 3803374 w 3803374"/>
                <a:gd name="connsiteY4" fmla="*/ 1668550 h 3225905"/>
                <a:gd name="connsiteX0" fmla="*/ 0 w 3803374"/>
                <a:gd name="connsiteY0" fmla="*/ 3225695 h 3225695"/>
                <a:gd name="connsiteX1" fmla="*/ 622851 w 3803374"/>
                <a:gd name="connsiteY1" fmla="*/ 2918841 h 3225695"/>
                <a:gd name="connsiteX2" fmla="*/ 1020416 w 3803374"/>
                <a:gd name="connsiteY2" fmla="*/ 1644336 h 3225695"/>
                <a:gd name="connsiteX3" fmla="*/ 2173358 w 3803374"/>
                <a:gd name="connsiteY3" fmla="*/ 11 h 3225695"/>
                <a:gd name="connsiteX4" fmla="*/ 3803374 w 3803374"/>
                <a:gd name="connsiteY4" fmla="*/ 1668340 h 3225695"/>
                <a:gd name="connsiteX0" fmla="*/ 0 w 3803374"/>
                <a:gd name="connsiteY0" fmla="*/ 3225697 h 3225697"/>
                <a:gd name="connsiteX1" fmla="*/ 622851 w 3803374"/>
                <a:gd name="connsiteY1" fmla="*/ 2918843 h 3225697"/>
                <a:gd name="connsiteX2" fmla="*/ 1020416 w 3803374"/>
                <a:gd name="connsiteY2" fmla="*/ 1644338 h 3225697"/>
                <a:gd name="connsiteX3" fmla="*/ 2173358 w 3803374"/>
                <a:gd name="connsiteY3" fmla="*/ 13 h 3225697"/>
                <a:gd name="connsiteX4" fmla="*/ 3803374 w 3803374"/>
                <a:gd name="connsiteY4" fmla="*/ 1668342 h 3225697"/>
                <a:gd name="connsiteX0" fmla="*/ 0 w 3803374"/>
                <a:gd name="connsiteY0" fmla="*/ 2444338 h 2444338"/>
                <a:gd name="connsiteX1" fmla="*/ 622851 w 3803374"/>
                <a:gd name="connsiteY1" fmla="*/ 2137484 h 2444338"/>
                <a:gd name="connsiteX2" fmla="*/ 1020416 w 3803374"/>
                <a:gd name="connsiteY2" fmla="*/ 862979 h 2444338"/>
                <a:gd name="connsiteX3" fmla="*/ 2160106 w 3803374"/>
                <a:gd name="connsiteY3" fmla="*/ 24 h 2444338"/>
                <a:gd name="connsiteX4" fmla="*/ 3803374 w 3803374"/>
                <a:gd name="connsiteY4" fmla="*/ 886983 h 2444338"/>
                <a:gd name="connsiteX0" fmla="*/ 0 w 3803374"/>
                <a:gd name="connsiteY0" fmla="*/ 2472013 h 2472013"/>
                <a:gd name="connsiteX1" fmla="*/ 622851 w 3803374"/>
                <a:gd name="connsiteY1" fmla="*/ 2165159 h 2472013"/>
                <a:gd name="connsiteX2" fmla="*/ 1020416 w 3803374"/>
                <a:gd name="connsiteY2" fmla="*/ 890654 h 2472013"/>
                <a:gd name="connsiteX3" fmla="*/ 2160106 w 3803374"/>
                <a:gd name="connsiteY3" fmla="*/ 27699 h 2472013"/>
                <a:gd name="connsiteX4" fmla="*/ 3803374 w 3803374"/>
                <a:gd name="connsiteY4" fmla="*/ 914658 h 2472013"/>
                <a:gd name="connsiteX0" fmla="*/ 0 w 3710608"/>
                <a:gd name="connsiteY0" fmla="*/ 3443936 h 3443936"/>
                <a:gd name="connsiteX1" fmla="*/ 622851 w 3710608"/>
                <a:gd name="connsiteY1" fmla="*/ 3137082 h 3443936"/>
                <a:gd name="connsiteX2" fmla="*/ 1020416 w 3710608"/>
                <a:gd name="connsiteY2" fmla="*/ 1862577 h 3443936"/>
                <a:gd name="connsiteX3" fmla="*/ 2160106 w 3710608"/>
                <a:gd name="connsiteY3" fmla="*/ 999622 h 3443936"/>
                <a:gd name="connsiteX4" fmla="*/ 3710608 w 3710608"/>
                <a:gd name="connsiteY4" fmla="*/ 49305 h 3443936"/>
                <a:gd name="connsiteX0" fmla="*/ 0 w 3710608"/>
                <a:gd name="connsiteY0" fmla="*/ 3394631 h 3394631"/>
                <a:gd name="connsiteX1" fmla="*/ 622851 w 3710608"/>
                <a:gd name="connsiteY1" fmla="*/ 3087777 h 3394631"/>
                <a:gd name="connsiteX2" fmla="*/ 1020416 w 3710608"/>
                <a:gd name="connsiteY2" fmla="*/ 1813272 h 3394631"/>
                <a:gd name="connsiteX3" fmla="*/ 2160106 w 3710608"/>
                <a:gd name="connsiteY3" fmla="*/ 950317 h 3394631"/>
                <a:gd name="connsiteX4" fmla="*/ 3710608 w 3710608"/>
                <a:gd name="connsiteY4" fmla="*/ 0 h 3394631"/>
                <a:gd name="connsiteX0" fmla="*/ 0 w 3710608"/>
                <a:gd name="connsiteY0" fmla="*/ 3394631 h 3394631"/>
                <a:gd name="connsiteX1" fmla="*/ 622851 w 3710608"/>
                <a:gd name="connsiteY1" fmla="*/ 3087777 h 3394631"/>
                <a:gd name="connsiteX2" fmla="*/ 1020416 w 3710608"/>
                <a:gd name="connsiteY2" fmla="*/ 1813272 h 3394631"/>
                <a:gd name="connsiteX3" fmla="*/ 2160106 w 3710608"/>
                <a:gd name="connsiteY3" fmla="*/ 865844 h 3394631"/>
                <a:gd name="connsiteX4" fmla="*/ 3710608 w 3710608"/>
                <a:gd name="connsiteY4" fmla="*/ 0 h 3394631"/>
                <a:gd name="connsiteX0" fmla="*/ 0 w 3710608"/>
                <a:gd name="connsiteY0" fmla="*/ 3394631 h 3394631"/>
                <a:gd name="connsiteX1" fmla="*/ 622851 w 3710608"/>
                <a:gd name="connsiteY1" fmla="*/ 3087777 h 3394631"/>
                <a:gd name="connsiteX2" fmla="*/ 1033668 w 3710608"/>
                <a:gd name="connsiteY2" fmla="*/ 1517619 h 3394631"/>
                <a:gd name="connsiteX3" fmla="*/ 2160106 w 3710608"/>
                <a:gd name="connsiteY3" fmla="*/ 865844 h 3394631"/>
                <a:gd name="connsiteX4" fmla="*/ 3710608 w 3710608"/>
                <a:gd name="connsiteY4" fmla="*/ 0 h 3394631"/>
                <a:gd name="connsiteX0" fmla="*/ 0 w 3710608"/>
                <a:gd name="connsiteY0" fmla="*/ 3394631 h 3394631"/>
                <a:gd name="connsiteX1" fmla="*/ 622851 w 3710608"/>
                <a:gd name="connsiteY1" fmla="*/ 3087777 h 3394631"/>
                <a:gd name="connsiteX2" fmla="*/ 1033668 w 3710608"/>
                <a:gd name="connsiteY2" fmla="*/ 1517619 h 3394631"/>
                <a:gd name="connsiteX3" fmla="*/ 2160106 w 3710608"/>
                <a:gd name="connsiteY3" fmla="*/ 760253 h 3394631"/>
                <a:gd name="connsiteX4" fmla="*/ 3710608 w 3710608"/>
                <a:gd name="connsiteY4" fmla="*/ 0 h 3394631"/>
                <a:gd name="connsiteX0" fmla="*/ 0 w 3710608"/>
                <a:gd name="connsiteY0" fmla="*/ 3394631 h 3394631"/>
                <a:gd name="connsiteX1" fmla="*/ 596347 w 3710608"/>
                <a:gd name="connsiteY1" fmla="*/ 3003304 h 3394631"/>
                <a:gd name="connsiteX2" fmla="*/ 1033668 w 3710608"/>
                <a:gd name="connsiteY2" fmla="*/ 1517619 h 3394631"/>
                <a:gd name="connsiteX3" fmla="*/ 2160106 w 3710608"/>
                <a:gd name="connsiteY3" fmla="*/ 760253 h 3394631"/>
                <a:gd name="connsiteX4" fmla="*/ 3710608 w 3710608"/>
                <a:gd name="connsiteY4" fmla="*/ 0 h 3394631"/>
                <a:gd name="connsiteX0" fmla="*/ 0 w 3710608"/>
                <a:gd name="connsiteY0" fmla="*/ 3394631 h 3394631"/>
                <a:gd name="connsiteX1" fmla="*/ 596347 w 3710608"/>
                <a:gd name="connsiteY1" fmla="*/ 3003304 h 3394631"/>
                <a:gd name="connsiteX2" fmla="*/ 1033668 w 3710608"/>
                <a:gd name="connsiteY2" fmla="*/ 1517619 h 3394631"/>
                <a:gd name="connsiteX3" fmla="*/ 2160106 w 3710608"/>
                <a:gd name="connsiteY3" fmla="*/ 760253 h 3394631"/>
                <a:gd name="connsiteX4" fmla="*/ 3710608 w 3710608"/>
                <a:gd name="connsiteY4" fmla="*/ 0 h 3394631"/>
                <a:gd name="connsiteX0" fmla="*/ 0 w 3710608"/>
                <a:gd name="connsiteY0" fmla="*/ 3394631 h 3394631"/>
                <a:gd name="connsiteX1" fmla="*/ 596347 w 3710608"/>
                <a:gd name="connsiteY1" fmla="*/ 3003304 h 3394631"/>
                <a:gd name="connsiteX2" fmla="*/ 1033668 w 3710608"/>
                <a:gd name="connsiteY2" fmla="*/ 1517619 h 3394631"/>
                <a:gd name="connsiteX3" fmla="*/ 2146854 w 3710608"/>
                <a:gd name="connsiteY3" fmla="*/ 739134 h 3394631"/>
                <a:gd name="connsiteX4" fmla="*/ 3710608 w 3710608"/>
                <a:gd name="connsiteY4" fmla="*/ 0 h 3394631"/>
                <a:gd name="connsiteX0" fmla="*/ 0 w 3710608"/>
                <a:gd name="connsiteY0" fmla="*/ 3394631 h 3394631"/>
                <a:gd name="connsiteX1" fmla="*/ 596347 w 3710608"/>
                <a:gd name="connsiteY1" fmla="*/ 3003304 h 3394631"/>
                <a:gd name="connsiteX2" fmla="*/ 848137 w 3710608"/>
                <a:gd name="connsiteY2" fmla="*/ 1644328 h 3394631"/>
                <a:gd name="connsiteX3" fmla="*/ 2146854 w 3710608"/>
                <a:gd name="connsiteY3" fmla="*/ 739134 h 3394631"/>
                <a:gd name="connsiteX4" fmla="*/ 3710608 w 3710608"/>
                <a:gd name="connsiteY4" fmla="*/ 0 h 3394631"/>
                <a:gd name="connsiteX0" fmla="*/ 0 w 3710608"/>
                <a:gd name="connsiteY0" fmla="*/ 3394631 h 3394631"/>
                <a:gd name="connsiteX1" fmla="*/ 490329 w 3710608"/>
                <a:gd name="connsiteY1" fmla="*/ 3024422 h 3394631"/>
                <a:gd name="connsiteX2" fmla="*/ 848137 w 3710608"/>
                <a:gd name="connsiteY2" fmla="*/ 1644328 h 3394631"/>
                <a:gd name="connsiteX3" fmla="*/ 2146854 w 3710608"/>
                <a:gd name="connsiteY3" fmla="*/ 739134 h 3394631"/>
                <a:gd name="connsiteX4" fmla="*/ 3710608 w 3710608"/>
                <a:gd name="connsiteY4" fmla="*/ 0 h 3394631"/>
                <a:gd name="connsiteX0" fmla="*/ 0 w 3710608"/>
                <a:gd name="connsiteY0" fmla="*/ 3394631 h 3394631"/>
                <a:gd name="connsiteX1" fmla="*/ 490329 w 3710608"/>
                <a:gd name="connsiteY1" fmla="*/ 3024422 h 3394631"/>
                <a:gd name="connsiteX2" fmla="*/ 848137 w 3710608"/>
                <a:gd name="connsiteY2" fmla="*/ 1644328 h 3394631"/>
                <a:gd name="connsiteX3" fmla="*/ 2146854 w 3710608"/>
                <a:gd name="connsiteY3" fmla="*/ 739134 h 3394631"/>
                <a:gd name="connsiteX4" fmla="*/ 3710608 w 3710608"/>
                <a:gd name="connsiteY4" fmla="*/ 0 h 3394631"/>
                <a:gd name="connsiteX0" fmla="*/ 0 w 3710608"/>
                <a:gd name="connsiteY0" fmla="*/ 3394631 h 3394631"/>
                <a:gd name="connsiteX1" fmla="*/ 490329 w 3710608"/>
                <a:gd name="connsiteY1" fmla="*/ 3024422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97563 w 3710608"/>
                <a:gd name="connsiteY1" fmla="*/ 3024422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18050 w 3710608"/>
                <a:gd name="connsiteY1" fmla="*/ 3045541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84311 w 3710608"/>
                <a:gd name="connsiteY1" fmla="*/ 2644297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84311 w 3710608"/>
                <a:gd name="connsiteY1" fmla="*/ 2644297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84311 w 3710608"/>
                <a:gd name="connsiteY1" fmla="*/ 2644297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384311 w 3710608"/>
                <a:gd name="connsiteY1" fmla="*/ 2644297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675859 w 3710608"/>
                <a:gd name="connsiteY2" fmla="*/ 1707683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715616 w 3710608"/>
                <a:gd name="connsiteY2" fmla="*/ 1686565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681131 w 3710608"/>
                <a:gd name="connsiteY2" fmla="*/ 1420214 h 3394631"/>
                <a:gd name="connsiteX3" fmla="*/ 2146854 w 3710608"/>
                <a:gd name="connsiteY3" fmla="*/ 739134 h 3394631"/>
                <a:gd name="connsiteX4" fmla="*/ 3710608 w 3710608"/>
                <a:gd name="connsiteY4" fmla="*/ 0 h 3394631"/>
                <a:gd name="connsiteX0" fmla="*/ 0 w 3710608"/>
                <a:gd name="connsiteY0" fmla="*/ 3394631 h 3394631"/>
                <a:gd name="connsiteX1" fmla="*/ 463824 w 3710608"/>
                <a:gd name="connsiteY1" fmla="*/ 2686533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94855 w 3710608"/>
                <a:gd name="connsiteY1" fmla="*/ 2702201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60370 w 3710608"/>
                <a:gd name="connsiteY1" fmla="*/ 2717868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60370 w 3710608"/>
                <a:gd name="connsiteY1" fmla="*/ 2717868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60370 w 3710608"/>
                <a:gd name="connsiteY1" fmla="*/ 2717868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18988 w 3710608"/>
                <a:gd name="connsiteY1" fmla="*/ 2702201 h 3394631"/>
                <a:gd name="connsiteX2" fmla="*/ 681131 w 3710608"/>
                <a:gd name="connsiteY2" fmla="*/ 1420214 h 3394631"/>
                <a:gd name="connsiteX3" fmla="*/ 2146854 w 3710608"/>
                <a:gd name="connsiteY3" fmla="*/ 582456 h 3394631"/>
                <a:gd name="connsiteX4" fmla="*/ 3710608 w 3710608"/>
                <a:gd name="connsiteY4" fmla="*/ 0 h 3394631"/>
                <a:gd name="connsiteX0" fmla="*/ 0 w 3710608"/>
                <a:gd name="connsiteY0" fmla="*/ 3394631 h 3394631"/>
                <a:gd name="connsiteX1" fmla="*/ 318988 w 3710608"/>
                <a:gd name="connsiteY1" fmla="*/ 2702201 h 3394631"/>
                <a:gd name="connsiteX2" fmla="*/ 681131 w 3710608"/>
                <a:gd name="connsiteY2" fmla="*/ 1420214 h 3394631"/>
                <a:gd name="connsiteX3" fmla="*/ 2146854 w 3710608"/>
                <a:gd name="connsiteY3" fmla="*/ 582456 h 3394631"/>
                <a:gd name="connsiteX4" fmla="*/ 3710608 w 3710608"/>
                <a:gd name="connsiteY4" fmla="*/ 0 h 3394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608" h="3394631">
                  <a:moveTo>
                    <a:pt x="0" y="3394631"/>
                  </a:moveTo>
                  <a:cubicBezTo>
                    <a:pt x="284921" y="3105489"/>
                    <a:pt x="267538" y="2921597"/>
                    <a:pt x="318988" y="2702201"/>
                  </a:cubicBezTo>
                  <a:cubicBezTo>
                    <a:pt x="370438" y="2482805"/>
                    <a:pt x="376487" y="1773505"/>
                    <a:pt x="681131" y="1420214"/>
                  </a:cubicBezTo>
                  <a:cubicBezTo>
                    <a:pt x="985775" y="1066923"/>
                    <a:pt x="1641941" y="819158"/>
                    <a:pt x="2146854" y="582456"/>
                  </a:cubicBezTo>
                  <a:cubicBezTo>
                    <a:pt x="2651767" y="345754"/>
                    <a:pt x="3331815" y="67114"/>
                    <a:pt x="3710608" y="0"/>
                  </a:cubicBezTo>
                </a:path>
              </a:pathLst>
            </a:custGeom>
            <a:noFill/>
            <a:ln w="76200">
              <a:solidFill>
                <a:srgbClr val="0432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FE0DFE6B-0E4F-9E4A-A3F0-4F80CABD544B}"/>
                </a:ext>
              </a:extLst>
            </p:cNvPr>
            <p:cNvSpPr txBox="1"/>
            <p:nvPr/>
          </p:nvSpPr>
          <p:spPr>
            <a:xfrm>
              <a:off x="6021424" y="2038336"/>
              <a:ext cx="1800493" cy="646331"/>
            </a:xfrm>
            <a:prstGeom prst="rect">
              <a:avLst/>
            </a:prstGeom>
            <a:noFill/>
          </p:spPr>
          <p:txBody>
            <a:bodyPr wrap="none" rtlCol="0">
              <a:spAutoFit/>
            </a:bodyPr>
            <a:lstStyle/>
            <a:p>
              <a:r>
                <a:rPr lang="ja-JP" altLang="en-US" dirty="0">
                  <a:solidFill>
                    <a:srgbClr val="0432FF"/>
                  </a:solidFill>
                  <a:latin typeface="Meiryo" panose="020B0604030504040204" pitchFamily="34" charset="-128"/>
                  <a:ea typeface="Meiryo" panose="020B0604030504040204" pitchFamily="34" charset="-128"/>
                </a:rPr>
                <a:t>アジャイル開発</a:t>
              </a:r>
              <a:endParaRPr lang="en-US" altLang="ja-JP" dirty="0">
                <a:solidFill>
                  <a:srgbClr val="0432FF"/>
                </a:solidFill>
                <a:latin typeface="Meiryo" panose="020B0604030504040204" pitchFamily="34" charset="-128"/>
                <a:ea typeface="Meiryo" panose="020B0604030504040204" pitchFamily="34" charset="-128"/>
              </a:endParaRPr>
            </a:p>
            <a:p>
              <a:r>
                <a:rPr kumimoji="1" lang="ja-JP" altLang="en-US" dirty="0">
                  <a:solidFill>
                    <a:srgbClr val="0432FF"/>
                  </a:solidFill>
                  <a:latin typeface="Meiryo" panose="020B0604030504040204" pitchFamily="34" charset="-128"/>
                  <a:ea typeface="Meiryo" panose="020B0604030504040204" pitchFamily="34" charset="-128"/>
                </a:rPr>
                <a:t>内製</a:t>
              </a:r>
              <a:endParaRPr kumimoji="1" lang="en-US" altLang="ja-JP" dirty="0">
                <a:solidFill>
                  <a:srgbClr val="0432FF"/>
                </a:solidFill>
                <a:latin typeface="Meiryo" panose="020B0604030504040204" pitchFamily="34" charset="-128"/>
                <a:ea typeface="Meiryo" panose="020B0604030504040204" pitchFamily="34" charset="-128"/>
              </a:endParaRPr>
            </a:p>
          </p:txBody>
        </p:sp>
        <p:pic>
          <p:nvPicPr>
            <p:cNvPr id="27" name="図 26">
              <a:extLst>
                <a:ext uri="{FF2B5EF4-FFF2-40B4-BE49-F238E27FC236}">
                  <a16:creationId xmlns:a16="http://schemas.microsoft.com/office/drawing/2014/main" id="{44C3EDDA-BB43-044F-AA39-0045A00738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23269" y="2250399"/>
              <a:ext cx="1287769" cy="1196599"/>
            </a:xfrm>
            <a:prstGeom prst="rect">
              <a:avLst/>
            </a:prstGeom>
            <a:effectLst>
              <a:outerShdw blurRad="50800" dist="38100" dir="2700000" algn="tl" rotWithShape="0">
                <a:prstClr val="black">
                  <a:alpha val="40000"/>
                </a:prstClr>
              </a:outerShdw>
            </a:effectLst>
          </p:spPr>
        </p:pic>
        <p:sp>
          <p:nvSpPr>
            <p:cNvPr id="32" name="テキスト ボックス 31">
              <a:extLst>
                <a:ext uri="{FF2B5EF4-FFF2-40B4-BE49-F238E27FC236}">
                  <a16:creationId xmlns:a16="http://schemas.microsoft.com/office/drawing/2014/main" id="{36FF714F-CC12-CF46-91E8-3503A49930B1}"/>
                </a:ext>
              </a:extLst>
            </p:cNvPr>
            <p:cNvSpPr txBox="1"/>
            <p:nvPr/>
          </p:nvSpPr>
          <p:spPr>
            <a:xfrm>
              <a:off x="6634904" y="3427540"/>
              <a:ext cx="1441420" cy="738664"/>
            </a:xfrm>
            <a:prstGeom prst="rect">
              <a:avLst/>
            </a:prstGeom>
            <a:noFill/>
          </p:spPr>
          <p:txBody>
            <a:bodyPr wrap="none" rtlCol="0">
              <a:spAutoFit/>
            </a:bodyPr>
            <a:lstStyle/>
            <a:p>
              <a:r>
                <a:rPr kumimoji="1" lang="ja-JP" altLang="en-US" sz="1400" dirty="0">
                  <a:solidFill>
                    <a:srgbClr val="0432FF"/>
                  </a:solidFill>
                  <a:latin typeface="Meiryo" panose="020B0604030504040204" pitchFamily="34" charset="-128"/>
                  <a:ea typeface="Meiryo" panose="020B0604030504040204" pitchFamily="34" charset="-128"/>
                </a:rPr>
                <a:t>リリース後も</a:t>
              </a:r>
              <a:endParaRPr kumimoji="1" lang="en-US" altLang="ja-JP" sz="1400" dirty="0">
                <a:solidFill>
                  <a:srgbClr val="0432FF"/>
                </a:solidFill>
                <a:latin typeface="Meiryo" panose="020B0604030504040204" pitchFamily="34" charset="-128"/>
                <a:ea typeface="Meiryo" panose="020B0604030504040204" pitchFamily="34" charset="-128"/>
              </a:endParaRPr>
            </a:p>
            <a:p>
              <a:r>
                <a:rPr lang="ja-JP" altLang="en-US" sz="1400" dirty="0">
                  <a:solidFill>
                    <a:srgbClr val="0432FF"/>
                  </a:solidFill>
                  <a:latin typeface="Meiryo" panose="020B0604030504040204" pitchFamily="34" charset="-128"/>
                  <a:ea typeface="Meiryo" panose="020B0604030504040204" pitchFamily="34" charset="-128"/>
                </a:rPr>
                <a:t>継続的に改善</a:t>
              </a:r>
              <a:endParaRPr lang="en-US" altLang="ja-JP" sz="1400" dirty="0">
                <a:solidFill>
                  <a:srgbClr val="0432FF"/>
                </a:solidFill>
                <a:latin typeface="Meiryo" panose="020B0604030504040204" pitchFamily="34" charset="-128"/>
                <a:ea typeface="Meiryo" panose="020B0604030504040204" pitchFamily="34" charset="-128"/>
              </a:endParaRPr>
            </a:p>
            <a:p>
              <a:r>
                <a:rPr kumimoji="1" lang="ja-JP" altLang="en-US" sz="1400" dirty="0">
                  <a:solidFill>
                    <a:srgbClr val="0432FF"/>
                  </a:solidFill>
                  <a:latin typeface="Meiryo" panose="020B0604030504040204" pitchFamily="34" charset="-128"/>
                  <a:ea typeface="Meiryo" panose="020B0604030504040204" pitchFamily="34" charset="-128"/>
                </a:rPr>
                <a:t>常に最新を維持</a:t>
              </a:r>
            </a:p>
          </p:txBody>
        </p:sp>
        <p:sp>
          <p:nvSpPr>
            <p:cNvPr id="19" name="四角形吹き出し 18">
              <a:extLst>
                <a:ext uri="{FF2B5EF4-FFF2-40B4-BE49-F238E27FC236}">
                  <a16:creationId xmlns:a16="http://schemas.microsoft.com/office/drawing/2014/main" id="{F1B23CEA-40C7-B345-9009-5F6FFB018D5C}"/>
                </a:ext>
              </a:extLst>
            </p:cNvPr>
            <p:cNvSpPr/>
            <p:nvPr/>
          </p:nvSpPr>
          <p:spPr>
            <a:xfrm>
              <a:off x="4572000" y="3987294"/>
              <a:ext cx="1800190" cy="687277"/>
            </a:xfrm>
            <a:prstGeom prst="wedgeRectCallout">
              <a:avLst>
                <a:gd name="adj1" fmla="val 57634"/>
                <a:gd name="adj2" fmla="val -109986"/>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サービスとしての</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dirty="0">
                  <a:solidFill>
                    <a:srgbClr val="FFFFFF"/>
                  </a:solidFill>
                  <a:latin typeface="Meiryo" panose="020B0604030504040204" pitchFamily="34" charset="-128"/>
                  <a:ea typeface="Meiryo" panose="020B0604030504040204" pitchFamily="34" charset="-128"/>
                  <a:cs typeface="ＭＳ Ｐゴシック"/>
                </a:rPr>
                <a:t>情報システム</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2" name="グループ化 11">
            <a:extLst>
              <a:ext uri="{FF2B5EF4-FFF2-40B4-BE49-F238E27FC236}">
                <a16:creationId xmlns:a16="http://schemas.microsoft.com/office/drawing/2014/main" id="{60C701B8-C2AA-594E-9C17-9B19F639BB62}"/>
              </a:ext>
            </a:extLst>
          </p:cNvPr>
          <p:cNvGrpSpPr/>
          <p:nvPr/>
        </p:nvGrpSpPr>
        <p:grpSpPr>
          <a:xfrm>
            <a:off x="1467419" y="1055831"/>
            <a:ext cx="1908223" cy="646331"/>
            <a:chOff x="1467419" y="1055831"/>
            <a:chExt cx="1908223" cy="646331"/>
          </a:xfrm>
        </p:grpSpPr>
        <p:sp>
          <p:nvSpPr>
            <p:cNvPr id="3" name="四角形吹き出し 2">
              <a:extLst>
                <a:ext uri="{FF2B5EF4-FFF2-40B4-BE49-F238E27FC236}">
                  <a16:creationId xmlns:a16="http://schemas.microsoft.com/office/drawing/2014/main" id="{7BE1BB95-B474-CA4C-BC1B-CEB6D4306E65}"/>
                </a:ext>
              </a:extLst>
            </p:cNvPr>
            <p:cNvSpPr/>
            <p:nvPr/>
          </p:nvSpPr>
          <p:spPr>
            <a:xfrm>
              <a:off x="1467419" y="1055831"/>
              <a:ext cx="1908223" cy="646331"/>
            </a:xfrm>
            <a:prstGeom prst="wedgeRectCallout">
              <a:avLst>
                <a:gd name="adj1" fmla="val 18013"/>
                <a:gd name="adj2" fmla="val 66666"/>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1B7BF8E6-2979-484F-BDF1-B57EF82D6ADE}"/>
                </a:ext>
              </a:extLst>
            </p:cNvPr>
            <p:cNvSpPr txBox="1"/>
            <p:nvPr/>
          </p:nvSpPr>
          <p:spPr>
            <a:xfrm>
              <a:off x="1611051" y="1121109"/>
              <a:ext cx="1620957"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一度決めた仕様は</a:t>
              </a:r>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大きく変わらない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grpSp>
      <p:grpSp>
        <p:nvGrpSpPr>
          <p:cNvPr id="24" name="グループ化 23">
            <a:extLst>
              <a:ext uri="{FF2B5EF4-FFF2-40B4-BE49-F238E27FC236}">
                <a16:creationId xmlns:a16="http://schemas.microsoft.com/office/drawing/2014/main" id="{0813C387-3E63-FF42-90BD-BA791E4E5C26}"/>
              </a:ext>
            </a:extLst>
          </p:cNvPr>
          <p:cNvGrpSpPr/>
          <p:nvPr/>
        </p:nvGrpSpPr>
        <p:grpSpPr>
          <a:xfrm>
            <a:off x="6339124" y="1047305"/>
            <a:ext cx="1908223" cy="646331"/>
            <a:chOff x="1467419" y="1055831"/>
            <a:chExt cx="1908223" cy="646331"/>
          </a:xfrm>
        </p:grpSpPr>
        <p:sp>
          <p:nvSpPr>
            <p:cNvPr id="25" name="四角形吹き出し 24">
              <a:extLst>
                <a:ext uri="{FF2B5EF4-FFF2-40B4-BE49-F238E27FC236}">
                  <a16:creationId xmlns:a16="http://schemas.microsoft.com/office/drawing/2014/main" id="{79D7E61D-CB1B-E441-8250-2EA0F3A6D1CE}"/>
                </a:ext>
              </a:extLst>
            </p:cNvPr>
            <p:cNvSpPr/>
            <p:nvPr/>
          </p:nvSpPr>
          <p:spPr>
            <a:xfrm>
              <a:off x="1467419" y="1055831"/>
              <a:ext cx="1908223" cy="646331"/>
            </a:xfrm>
            <a:prstGeom prst="wedgeRectCallout">
              <a:avLst>
                <a:gd name="adj1" fmla="val 18013"/>
                <a:gd name="adj2" fmla="val 66666"/>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FF888921-8284-5A40-8F85-FCBDD68EA534}"/>
                </a:ext>
              </a:extLst>
            </p:cNvPr>
            <p:cNvSpPr txBox="1"/>
            <p:nvPr/>
          </p:nvSpPr>
          <p:spPr>
            <a:xfrm>
              <a:off x="1611051" y="1121109"/>
              <a:ext cx="1620957" cy="523220"/>
            </a:xfrm>
            <a:prstGeom prst="rect">
              <a:avLst/>
            </a:prstGeom>
            <a:noFill/>
          </p:spPr>
          <p:txBody>
            <a:bodyPr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仕様は仮説</a:t>
              </a:r>
              <a:r>
                <a:rPr lang="ja-JP" altLang="en-US" sz="1400">
                  <a:solidFill>
                    <a:schemeClr val="bg1"/>
                  </a:solidFill>
                  <a:latin typeface="Meiryo" panose="020B0604030504040204" pitchFamily="34" charset="-128"/>
                  <a:ea typeface="Meiryo" panose="020B0604030504040204" pitchFamily="34" charset="-128"/>
                </a:rPr>
                <a:t>であり</a:t>
              </a:r>
              <a:endParaRPr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a:solidFill>
                    <a:schemeClr val="bg1"/>
                  </a:solidFill>
                  <a:latin typeface="Meiryo" panose="020B0604030504040204" pitchFamily="34" charset="-128"/>
                  <a:ea typeface="Meiryo" panose="020B0604030504040204" pitchFamily="34" charset="-128"/>
                </a:rPr>
                <a:t>変わることが前提</a:t>
              </a:r>
              <a:endParaRPr kumimoji="1" lang="en-US" altLang="ja-JP" sz="1400"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71844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3050EB-04AD-6C4B-8932-91B1B1C266B3}"/>
              </a:ext>
            </a:extLst>
          </p:cNvPr>
          <p:cNvSpPr>
            <a:spLocks noGrp="1"/>
          </p:cNvSpPr>
          <p:nvPr>
            <p:ph type="title"/>
          </p:nvPr>
        </p:nvSpPr>
        <p:spPr/>
        <p:txBody>
          <a:bodyPr/>
          <a:lstStyle/>
          <a:p>
            <a:r>
              <a:rPr kumimoji="1" lang="ja-JP" altLang="en-US"/>
              <a:t>デジタル化がもたらすレイヤ構造化と抽象化</a:t>
            </a:r>
          </a:p>
        </p:txBody>
      </p:sp>
      <p:pic>
        <p:nvPicPr>
          <p:cNvPr id="6" name="図 5" descr="食品 が含まれている画像&#10;&#10;自動的に生成された説明">
            <a:extLst>
              <a:ext uri="{FF2B5EF4-FFF2-40B4-BE49-F238E27FC236}">
                <a16:creationId xmlns:a16="http://schemas.microsoft.com/office/drawing/2014/main" id="{A1C1F352-D811-3147-AAA7-96BC68D85DA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32475" y="1571815"/>
            <a:ext cx="1014970" cy="1014970"/>
          </a:xfrm>
          <a:prstGeom prst="rect">
            <a:avLst/>
          </a:prstGeom>
        </p:spPr>
      </p:pic>
      <p:pic>
        <p:nvPicPr>
          <p:cNvPr id="8" name="図 7" descr="食品, テーブル, 座る が含まれている画像&#10;&#10;自動的に生成された説明">
            <a:extLst>
              <a:ext uri="{FF2B5EF4-FFF2-40B4-BE49-F238E27FC236}">
                <a16:creationId xmlns:a16="http://schemas.microsoft.com/office/drawing/2014/main" id="{1F4F0614-EE40-0442-9BE5-BFE7FB7C821D}"/>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99668" y="1571815"/>
            <a:ext cx="1014970" cy="1014970"/>
          </a:xfrm>
          <a:prstGeom prst="rect">
            <a:avLst/>
          </a:prstGeom>
        </p:spPr>
      </p:pic>
      <p:pic>
        <p:nvPicPr>
          <p:cNvPr id="10" name="図 9" descr="瓶の飲み物&#10;&#10;自動的に生成された説明">
            <a:extLst>
              <a:ext uri="{FF2B5EF4-FFF2-40B4-BE49-F238E27FC236}">
                <a16:creationId xmlns:a16="http://schemas.microsoft.com/office/drawing/2014/main" id="{0B0323BF-6C44-E34A-863F-07A873B2588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0198" y="1571815"/>
            <a:ext cx="1014970" cy="1014970"/>
          </a:xfrm>
          <a:prstGeom prst="rect">
            <a:avLst/>
          </a:prstGeom>
        </p:spPr>
      </p:pic>
      <p:pic>
        <p:nvPicPr>
          <p:cNvPr id="1026" name="Picture 2">
            <a:extLst>
              <a:ext uri="{FF2B5EF4-FFF2-40B4-BE49-F238E27FC236}">
                <a16:creationId xmlns:a16="http://schemas.microsoft.com/office/drawing/2014/main" id="{53275EAA-B9D1-1445-94C8-5FDBDF5321E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52247" y="4917544"/>
            <a:ext cx="1603513" cy="1202635"/>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グループ化 63">
            <a:extLst>
              <a:ext uri="{FF2B5EF4-FFF2-40B4-BE49-F238E27FC236}">
                <a16:creationId xmlns:a16="http://schemas.microsoft.com/office/drawing/2014/main" id="{5736C34A-7226-4D47-90FD-79D32B6A421B}"/>
              </a:ext>
            </a:extLst>
          </p:cNvPr>
          <p:cNvGrpSpPr/>
          <p:nvPr/>
        </p:nvGrpSpPr>
        <p:grpSpPr>
          <a:xfrm>
            <a:off x="2864221" y="918943"/>
            <a:ext cx="854015" cy="5533504"/>
            <a:chOff x="2864221" y="918943"/>
            <a:chExt cx="854015" cy="5533504"/>
          </a:xfrm>
        </p:grpSpPr>
        <p:sp>
          <p:nvSpPr>
            <p:cNvPr id="28" name="上下矢印 27">
              <a:extLst>
                <a:ext uri="{FF2B5EF4-FFF2-40B4-BE49-F238E27FC236}">
                  <a16:creationId xmlns:a16="http://schemas.microsoft.com/office/drawing/2014/main" id="{FA52209D-C91C-4B4D-8673-789B2038A20E}"/>
                </a:ext>
              </a:extLst>
            </p:cNvPr>
            <p:cNvSpPr/>
            <p:nvPr/>
          </p:nvSpPr>
          <p:spPr>
            <a:xfrm>
              <a:off x="2864221" y="918943"/>
              <a:ext cx="854015" cy="5533504"/>
            </a:xfrm>
            <a:prstGeom prst="upDownArrow">
              <a:avLst/>
            </a:prstGeom>
            <a:gradFill>
              <a:gsLst>
                <a:gs pos="29000">
                  <a:srgbClr val="0070C0"/>
                </a:gs>
                <a:gs pos="63000">
                  <a:schemeClr val="tx2">
                    <a:lumMod val="20000"/>
                    <a:lumOff val="80000"/>
                  </a:schemeClr>
                </a:gs>
                <a:gs pos="83000">
                  <a:schemeClr val="accent6">
                    <a:lumMod val="75000"/>
                  </a:schemeClr>
                </a:gs>
              </a:gsLst>
              <a:lin ang="5400000" scaled="0"/>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1CA0997E-DAA6-714A-9F7B-9F3C24FE8A17}"/>
                </a:ext>
              </a:extLst>
            </p:cNvPr>
            <p:cNvSpPr txBox="1"/>
            <p:nvPr/>
          </p:nvSpPr>
          <p:spPr>
            <a:xfrm>
              <a:off x="3060395" y="1149775"/>
              <a:ext cx="461665" cy="784830"/>
            </a:xfrm>
            <a:prstGeom prst="rect">
              <a:avLst/>
            </a:prstGeom>
            <a:noFill/>
          </p:spPr>
          <p:txBody>
            <a:bodyPr vert="eaVert" wrap="none" rtlCol="0">
              <a:spAutoFit/>
            </a:bodyPr>
            <a:lstStyle/>
            <a:p>
              <a:r>
                <a:rPr lang="ja-JP" altLang="en-US" b="1">
                  <a:solidFill>
                    <a:schemeClr val="bg1"/>
                  </a:solidFill>
                  <a:latin typeface="Meiryo" panose="020B0604030504040204" pitchFamily="34" charset="-128"/>
                  <a:ea typeface="Meiryo" panose="020B0604030504040204" pitchFamily="34" charset="-128"/>
                </a:rPr>
                <a:t>抽象的</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11A8501D-70F5-DD4D-9555-A55BC94358DA}"/>
                </a:ext>
              </a:extLst>
            </p:cNvPr>
            <p:cNvSpPr txBox="1"/>
            <p:nvPr/>
          </p:nvSpPr>
          <p:spPr>
            <a:xfrm>
              <a:off x="3060395" y="5427752"/>
              <a:ext cx="461665" cy="784830"/>
            </a:xfrm>
            <a:prstGeom prst="rect">
              <a:avLst/>
            </a:prstGeom>
            <a:noFill/>
          </p:spPr>
          <p:txBody>
            <a:bodyPr vert="eaVert"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具体的</a:t>
              </a:r>
              <a:endParaRPr kumimoji="1" lang="ja-JP" altLang="en-US">
                <a:solidFill>
                  <a:schemeClr val="bg1"/>
                </a:solidFill>
                <a:latin typeface="Meiryo" panose="020B0604030504040204" pitchFamily="34" charset="-128"/>
                <a:ea typeface="Meiryo" panose="020B0604030504040204" pitchFamily="34" charset="-128"/>
              </a:endParaRPr>
            </a:p>
          </p:txBody>
        </p:sp>
      </p:grpSp>
      <p:sp>
        <p:nvSpPr>
          <p:cNvPr id="3" name="テキスト ボックス 2">
            <a:extLst>
              <a:ext uri="{FF2B5EF4-FFF2-40B4-BE49-F238E27FC236}">
                <a16:creationId xmlns:a16="http://schemas.microsoft.com/office/drawing/2014/main" id="{F2E689DB-1C0D-2F40-BF5F-4B89BEDF0D34}"/>
              </a:ext>
            </a:extLst>
          </p:cNvPr>
          <p:cNvSpPr txBox="1"/>
          <p:nvPr/>
        </p:nvSpPr>
        <p:spPr>
          <a:xfrm>
            <a:off x="484451" y="4542076"/>
            <a:ext cx="2339103" cy="307777"/>
          </a:xfrm>
          <a:prstGeom prst="rect">
            <a:avLst/>
          </a:prstGeom>
          <a:noFill/>
        </p:spPr>
        <p:txBody>
          <a:bodyPr wrap="none" rtlCol="0">
            <a:spAutoFit/>
          </a:bodyPr>
          <a:lstStyle/>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カレー</a:t>
            </a:r>
            <a:r>
              <a:rPr lang="ja-JP" altLang="en-US" sz="1400">
                <a:solidFill>
                  <a:schemeClr val="accent6">
                    <a:lumMod val="75000"/>
                  </a:schemeClr>
                </a:solidFill>
                <a:latin typeface="Meiryo" panose="020B0604030504040204" pitchFamily="34" charset="-128"/>
                <a:ea typeface="Meiryo" panose="020B0604030504040204" pitchFamily="34" charset="-128"/>
              </a:rPr>
              <a:t>料理でしか使えない</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89C94090-7731-0840-9D23-2C174D301035}"/>
              </a:ext>
            </a:extLst>
          </p:cNvPr>
          <p:cNvSpPr txBox="1"/>
          <p:nvPr/>
        </p:nvSpPr>
        <p:spPr>
          <a:xfrm>
            <a:off x="745726" y="2680843"/>
            <a:ext cx="1800493" cy="523220"/>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アレンジができる</a:t>
            </a:r>
            <a:endParaRPr kumimoji="1" lang="en-US" altLang="ja-JP" sz="1400" dirty="0">
              <a:solidFill>
                <a:srgbClr val="0070C0"/>
              </a:solidFill>
              <a:latin typeface="Meiryo" panose="020B0604030504040204" pitchFamily="34" charset="-128"/>
              <a:ea typeface="Meiryo" panose="020B0604030504040204" pitchFamily="34" charset="-128"/>
            </a:endParaRPr>
          </a:p>
          <a:p>
            <a:pPr algn="ctr"/>
            <a:r>
              <a:rPr kumimoji="1" lang="ja-JP" altLang="en-US" sz="1400">
                <a:solidFill>
                  <a:srgbClr val="0070C0"/>
                </a:solidFill>
                <a:latin typeface="Meiryo" panose="020B0604030504040204" pitchFamily="34" charset="-128"/>
                <a:ea typeface="Meiryo" panose="020B0604030504040204" pitchFamily="34" charset="-128"/>
              </a:rPr>
              <a:t>様々な料理に使える</a:t>
            </a:r>
            <a:endParaRPr kumimoji="1" lang="en-US" altLang="ja-JP" sz="1400" dirty="0">
              <a:solidFill>
                <a:srgbClr val="0070C0"/>
              </a:solidFill>
              <a:latin typeface="Meiryo" panose="020B0604030504040204" pitchFamily="34" charset="-128"/>
              <a:ea typeface="Meiryo" panose="020B0604030504040204" pitchFamily="34" charset="-128"/>
            </a:endParaRPr>
          </a:p>
        </p:txBody>
      </p:sp>
      <p:pic>
        <p:nvPicPr>
          <p:cNvPr id="25" name="Picture 2">
            <a:extLst>
              <a:ext uri="{FF2B5EF4-FFF2-40B4-BE49-F238E27FC236}">
                <a16:creationId xmlns:a16="http://schemas.microsoft.com/office/drawing/2014/main" id="{6CC360C1-F64F-AA49-9B6B-C2B5CC3C788D}"/>
              </a:ext>
            </a:extLst>
          </p:cNvPr>
          <p:cNvPicPr>
            <a:picLocks noChangeAspect="1" noChangeArrowheads="1"/>
          </p:cNvPicPr>
          <p:nvPr/>
        </p:nvPicPr>
        <p:blipFill>
          <a:blip r:embed="rId6" cstate="print">
            <a:clrChange>
              <a:clrFrom>
                <a:srgbClr val="FBFBFB"/>
              </a:clrFrom>
              <a:clrTo>
                <a:srgbClr val="FBFBFB">
                  <a:alpha val="0"/>
                </a:srgbClr>
              </a:clrTo>
            </a:clrChange>
            <a:extLst>
              <a:ext uri="{28A0092B-C50C-407E-A947-70E740481C1C}">
                <a14:useLocalDpi xmlns:a14="http://schemas.microsoft.com/office/drawing/2010/main"/>
              </a:ext>
            </a:extLst>
          </a:blip>
          <a:srcRect/>
          <a:stretch>
            <a:fillRect/>
          </a:stretch>
        </p:blipFill>
        <p:spPr bwMode="auto">
          <a:xfrm>
            <a:off x="1142644" y="989490"/>
            <a:ext cx="398000" cy="10149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B137B5E9-71F1-5249-A0AF-27A995B8FBDB}"/>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23848" y="995727"/>
            <a:ext cx="409737" cy="10161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プロ監修】最強のカレールー人気おすすめランキング26選【専門家の一押しは？2021年最新版】｜セレクト - gooランキング">
            <a:extLst>
              <a:ext uri="{FF2B5EF4-FFF2-40B4-BE49-F238E27FC236}">
                <a16:creationId xmlns:a16="http://schemas.microsoft.com/office/drawing/2014/main" id="{98D31ED8-5149-8D4E-B3D7-670FD49743D6}"/>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52247" y="3414950"/>
            <a:ext cx="1610589" cy="892266"/>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グループ化 64">
            <a:extLst>
              <a:ext uri="{FF2B5EF4-FFF2-40B4-BE49-F238E27FC236}">
                <a16:creationId xmlns:a16="http://schemas.microsoft.com/office/drawing/2014/main" id="{D25E2E65-ABCA-F849-977B-20C4516D3E3D}"/>
              </a:ext>
            </a:extLst>
          </p:cNvPr>
          <p:cNvGrpSpPr/>
          <p:nvPr/>
        </p:nvGrpSpPr>
        <p:grpSpPr>
          <a:xfrm>
            <a:off x="3718234" y="985014"/>
            <a:ext cx="4877914" cy="5206560"/>
            <a:chOff x="3718234" y="985014"/>
            <a:chExt cx="4877914" cy="5206560"/>
          </a:xfrm>
        </p:grpSpPr>
        <p:sp>
          <p:nvSpPr>
            <p:cNvPr id="32" name="正方形/長方形 31">
              <a:extLst>
                <a:ext uri="{FF2B5EF4-FFF2-40B4-BE49-F238E27FC236}">
                  <a16:creationId xmlns:a16="http://schemas.microsoft.com/office/drawing/2014/main" id="{85F8B9F0-DEA7-744C-BF9A-6A4B084578B4}"/>
                </a:ext>
              </a:extLst>
            </p:cNvPr>
            <p:cNvSpPr/>
            <p:nvPr/>
          </p:nvSpPr>
          <p:spPr>
            <a:xfrm>
              <a:off x="4995503" y="1018187"/>
              <a:ext cx="3488642" cy="3459958"/>
            </a:xfrm>
            <a:prstGeom prst="rect">
              <a:avLst/>
            </a:prstGeom>
            <a:solidFill>
              <a:srgbClr val="0070C0">
                <a:alpha val="26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a:extLst>
                <a:ext uri="{FF2B5EF4-FFF2-40B4-BE49-F238E27FC236}">
                  <a16:creationId xmlns:a16="http://schemas.microsoft.com/office/drawing/2014/main" id="{69C2EA62-97D0-E542-A46C-E4E02CF09F9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6613330" y="5291214"/>
              <a:ext cx="895859" cy="900360"/>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F144CD97-22A8-0249-8908-C0B95A5E917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154436" y="5291214"/>
              <a:ext cx="895859" cy="900360"/>
            </a:xfrm>
            <a:prstGeom prst="rect">
              <a:avLst/>
            </a:prstGeom>
            <a:effectLst>
              <a:outerShdw blurRad="50800" dist="38100" dir="2700000" algn="tl" rotWithShape="0">
                <a:prstClr val="black">
                  <a:alpha val="40000"/>
                </a:prstClr>
              </a:outerShdw>
            </a:effectLst>
          </p:spPr>
        </p:pic>
        <p:pic>
          <p:nvPicPr>
            <p:cNvPr id="1028" name="Picture 4" descr="タブレットを使う作業員のイラスト（女性）">
              <a:extLst>
                <a:ext uri="{FF2B5EF4-FFF2-40B4-BE49-F238E27FC236}">
                  <a16:creationId xmlns:a16="http://schemas.microsoft.com/office/drawing/2014/main" id="{3EB807D5-B8B4-F843-960C-9317A5A622B0}"/>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024126" y="5098292"/>
              <a:ext cx="615373" cy="8044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833B59E4-C88D-D24D-91A9-43DFA702753A}"/>
                </a:ext>
              </a:extLst>
            </p:cNvPr>
            <p:cNvSpPr/>
            <p:nvPr/>
          </p:nvSpPr>
          <p:spPr>
            <a:xfrm>
              <a:off x="5124714" y="3274229"/>
              <a:ext cx="948001" cy="10984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AA9F6620-5242-6046-B7E8-45EA70C26FC8}"/>
                </a:ext>
              </a:extLst>
            </p:cNvPr>
            <p:cNvSpPr/>
            <p:nvPr/>
          </p:nvSpPr>
          <p:spPr>
            <a:xfrm>
              <a:off x="5124712" y="1842035"/>
              <a:ext cx="3238199" cy="61622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327E1CEB-BF00-4646-845C-D0CCCA80E68B}"/>
                </a:ext>
              </a:extLst>
            </p:cNvPr>
            <p:cNvSpPr/>
            <p:nvPr/>
          </p:nvSpPr>
          <p:spPr>
            <a:xfrm>
              <a:off x="6277653" y="3284168"/>
              <a:ext cx="948001" cy="109840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02C80019-FAF2-494A-AE53-38D266B52E37}"/>
                </a:ext>
              </a:extLst>
            </p:cNvPr>
            <p:cNvSpPr/>
            <p:nvPr/>
          </p:nvSpPr>
          <p:spPr>
            <a:xfrm>
              <a:off x="7414912" y="3274229"/>
              <a:ext cx="948001" cy="109840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037555BE-85C0-614E-83E4-03D2B2CC39A6}"/>
                </a:ext>
              </a:extLst>
            </p:cNvPr>
            <p:cNvSpPr/>
            <p:nvPr/>
          </p:nvSpPr>
          <p:spPr>
            <a:xfrm>
              <a:off x="5124712" y="1116606"/>
              <a:ext cx="3238199" cy="61622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2D63AFD7-0029-4345-A0CB-9045587FFDAF}"/>
                </a:ext>
              </a:extLst>
            </p:cNvPr>
            <p:cNvSpPr txBox="1"/>
            <p:nvPr/>
          </p:nvSpPr>
          <p:spPr>
            <a:xfrm>
              <a:off x="5279069" y="1965482"/>
              <a:ext cx="524503" cy="369332"/>
            </a:xfrm>
            <a:prstGeom prst="rect">
              <a:avLst/>
            </a:prstGeom>
            <a:noFill/>
          </p:spPr>
          <p:txBody>
            <a:bodyPr wrap="none" rtlCol="0">
              <a:spAutoFit/>
            </a:bodyPr>
            <a:lstStyle/>
            <a:p>
              <a:pPr algn="ctr"/>
              <a:r>
                <a:rPr lang="en-US" altLang="ja-JP" b="1" dirty="0">
                  <a:solidFill>
                    <a:schemeClr val="bg1"/>
                  </a:solidFill>
                  <a:latin typeface="Meiryo" panose="020B0604030504040204" pitchFamily="34" charset="-128"/>
                  <a:ea typeface="Meiryo" panose="020B0604030504040204" pitchFamily="34" charset="-128"/>
                </a:rPr>
                <a:t>OS</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AD34A8FE-5C17-8A41-9E10-B1DD107BC7E7}"/>
                </a:ext>
              </a:extLst>
            </p:cNvPr>
            <p:cNvSpPr txBox="1"/>
            <p:nvPr/>
          </p:nvSpPr>
          <p:spPr>
            <a:xfrm>
              <a:off x="5277946" y="1275165"/>
              <a:ext cx="1800493" cy="369332"/>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コンピューター</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197F8176-2833-7441-8B5A-9E48121100B4}"/>
                </a:ext>
              </a:extLst>
            </p:cNvPr>
            <p:cNvSpPr txBox="1"/>
            <p:nvPr/>
          </p:nvSpPr>
          <p:spPr>
            <a:xfrm>
              <a:off x="7186772" y="1895015"/>
              <a:ext cx="865943" cy="553998"/>
            </a:xfrm>
            <a:prstGeom prst="rect">
              <a:avLst/>
            </a:prstGeom>
            <a:noFill/>
          </p:spPr>
          <p:txBody>
            <a:bodyPr wrap="none" rtlCol="0">
              <a:spAutoFit/>
            </a:bodyPr>
            <a:lstStyle/>
            <a:p>
              <a:r>
                <a:rPr lang="en-US" altLang="ja-JP" sz="1000" dirty="0">
                  <a:solidFill>
                    <a:schemeClr val="bg1"/>
                  </a:solidFill>
                  <a:latin typeface="Meiryo" panose="020B0604030504040204" pitchFamily="34" charset="-128"/>
                  <a:ea typeface="Meiryo" panose="020B0604030504040204" pitchFamily="34" charset="-128"/>
                </a:rPr>
                <a:t>Windows</a:t>
              </a:r>
            </a:p>
            <a:p>
              <a:r>
                <a:rPr lang="en-US" altLang="ja-JP" sz="1000" dirty="0">
                  <a:solidFill>
                    <a:schemeClr val="bg1"/>
                  </a:solidFill>
                  <a:latin typeface="Meiryo" panose="020B0604030504040204" pitchFamily="34" charset="-128"/>
                  <a:ea typeface="Meiryo" panose="020B0604030504040204" pitchFamily="34" charset="-128"/>
                </a:rPr>
                <a:t>Linux</a:t>
              </a:r>
            </a:p>
            <a:p>
              <a:r>
                <a:rPr lang="en-US" altLang="ja-JP" sz="1000" dirty="0">
                  <a:solidFill>
                    <a:schemeClr val="bg1"/>
                  </a:solidFill>
                  <a:latin typeface="Meiryo" panose="020B0604030504040204" pitchFamily="34" charset="-128"/>
                  <a:ea typeface="Meiryo" panose="020B0604030504040204" pitchFamily="34" charset="-128"/>
                </a:rPr>
                <a:t>MacOS</a:t>
              </a:r>
              <a:r>
                <a:rPr lang="ja-JP" altLang="en-US" sz="1000">
                  <a:solidFill>
                    <a:schemeClr val="bg1"/>
                  </a:solidFill>
                  <a:latin typeface="Meiryo" panose="020B0604030504040204" pitchFamily="34" charset="-128"/>
                  <a:ea typeface="Meiryo" panose="020B0604030504040204" pitchFamily="34" charset="-128"/>
                </a:rPr>
                <a:t>など</a:t>
              </a:r>
              <a:endParaRPr lang="en-US" altLang="ja-JP" sz="1000" dirty="0">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6F0BFC0B-5640-5B4F-9C6E-D183A699E626}"/>
                </a:ext>
              </a:extLst>
            </p:cNvPr>
            <p:cNvSpPr txBox="1"/>
            <p:nvPr/>
          </p:nvSpPr>
          <p:spPr>
            <a:xfrm>
              <a:off x="7182796" y="1183446"/>
              <a:ext cx="1210588" cy="553998"/>
            </a:xfrm>
            <a:prstGeom prst="rect">
              <a:avLst/>
            </a:prstGeom>
            <a:noFill/>
          </p:spPr>
          <p:txBody>
            <a:bodyPr wrap="none" rtlCol="0">
              <a:spAutoFit/>
            </a:bodyPr>
            <a:lstStyle/>
            <a:p>
              <a:r>
                <a:rPr lang="ja-JP" altLang="en-US" sz="1000">
                  <a:solidFill>
                    <a:schemeClr val="bg1"/>
                  </a:solidFill>
                  <a:latin typeface="Meiryo" panose="020B0604030504040204" pitchFamily="34" charset="-128"/>
                  <a:ea typeface="Meiryo" panose="020B0604030504040204" pitchFamily="34" charset="-128"/>
                </a:rPr>
                <a:t>プロセッサー</a:t>
              </a:r>
              <a:endParaRPr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000">
                  <a:solidFill>
                    <a:schemeClr val="bg1"/>
                  </a:solidFill>
                  <a:latin typeface="Meiryo" panose="020B0604030504040204" pitchFamily="34" charset="-128"/>
                  <a:ea typeface="Meiryo" panose="020B0604030504040204" pitchFamily="34" charset="-128"/>
                </a:rPr>
                <a:t>ストレージ</a:t>
              </a:r>
              <a:endParaRPr kumimoji="1"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000">
                  <a:solidFill>
                    <a:schemeClr val="bg1"/>
                  </a:solidFill>
                  <a:latin typeface="Meiryo" panose="020B0604030504040204" pitchFamily="34" charset="-128"/>
                  <a:ea typeface="Meiryo" panose="020B0604030504040204" pitchFamily="34" charset="-128"/>
                </a:rPr>
                <a:t>ネットワーク</a:t>
              </a:r>
              <a:r>
                <a:rPr lang="ja-JP" altLang="en-US" sz="1000">
                  <a:solidFill>
                    <a:schemeClr val="bg1"/>
                  </a:solidFill>
                  <a:latin typeface="Meiryo" panose="020B0604030504040204" pitchFamily="34" charset="-128"/>
                  <a:ea typeface="Meiryo" panose="020B0604030504040204" pitchFamily="34" charset="-128"/>
                </a:rPr>
                <a:t>など</a:t>
              </a:r>
              <a:endParaRPr lang="en-US" altLang="ja-JP" sz="1000" dirty="0">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97ACB40A-E905-BA46-A310-C014A2979879}"/>
                </a:ext>
              </a:extLst>
            </p:cNvPr>
            <p:cNvSpPr txBox="1"/>
            <p:nvPr/>
          </p:nvSpPr>
          <p:spPr>
            <a:xfrm>
              <a:off x="5728151" y="3391589"/>
              <a:ext cx="2031325" cy="584775"/>
            </a:xfrm>
            <a:prstGeom prst="rect">
              <a:avLst/>
            </a:prstGeom>
            <a:noFill/>
          </p:spPr>
          <p:txBody>
            <a:bodyPr wrap="none" rtlCol="0">
              <a:spAutoFit/>
            </a:bodyPr>
            <a:lstStyle/>
            <a:p>
              <a:pPr algn="ct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a:t>
              </a:r>
              <a:endParaRPr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業務専用のプログラム</a:t>
              </a:r>
            </a:p>
          </p:txBody>
        </p:sp>
        <p:sp>
          <p:nvSpPr>
            <p:cNvPr id="34" name="正方形/長方形 33">
              <a:extLst>
                <a:ext uri="{FF2B5EF4-FFF2-40B4-BE49-F238E27FC236}">
                  <a16:creationId xmlns:a16="http://schemas.microsoft.com/office/drawing/2014/main" id="{D1B1A0D7-EC2A-CF47-95CA-B98CA026C3FA}"/>
                </a:ext>
              </a:extLst>
            </p:cNvPr>
            <p:cNvSpPr/>
            <p:nvPr/>
          </p:nvSpPr>
          <p:spPr>
            <a:xfrm>
              <a:off x="5124712" y="2558132"/>
              <a:ext cx="3238199" cy="61622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50DB5008-3A65-DF4E-82F8-6F578148A012}"/>
                </a:ext>
              </a:extLst>
            </p:cNvPr>
            <p:cNvSpPr txBox="1"/>
            <p:nvPr/>
          </p:nvSpPr>
          <p:spPr>
            <a:xfrm>
              <a:off x="5280045" y="2686399"/>
              <a:ext cx="1569660" cy="369332"/>
            </a:xfrm>
            <a:prstGeom prst="rect">
              <a:avLst/>
            </a:prstGeom>
            <a:noFill/>
          </p:spPr>
          <p:txBody>
            <a:bodyPr wrap="none" rtlCol="0">
              <a:spAutoFit/>
            </a:bodyPr>
            <a:lstStyle/>
            <a:p>
              <a:r>
                <a:rPr lang="ja-JP" altLang="en-US" b="1">
                  <a:solidFill>
                    <a:schemeClr val="bg1"/>
                  </a:solidFill>
                  <a:latin typeface="Meiryo" panose="020B0604030504040204" pitchFamily="34" charset="-128"/>
                  <a:ea typeface="Meiryo" panose="020B0604030504040204" pitchFamily="34" charset="-128"/>
                </a:rPr>
                <a:t>ミドルウェア</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12831071-8C38-E445-8782-5342306F6B1E}"/>
                </a:ext>
              </a:extLst>
            </p:cNvPr>
            <p:cNvSpPr txBox="1"/>
            <p:nvPr/>
          </p:nvSpPr>
          <p:spPr>
            <a:xfrm>
              <a:off x="7178933" y="2615607"/>
              <a:ext cx="954107" cy="553998"/>
            </a:xfrm>
            <a:prstGeom prst="rect">
              <a:avLst/>
            </a:prstGeom>
            <a:noFill/>
          </p:spPr>
          <p:txBody>
            <a:bodyPr wrap="none" rtlCol="0">
              <a:spAutoFit/>
            </a:bodyPr>
            <a:lstStyle/>
            <a:p>
              <a:r>
                <a:rPr lang="ja-JP" altLang="en-US" sz="1000">
                  <a:solidFill>
                    <a:schemeClr val="bg1"/>
                  </a:solidFill>
                  <a:latin typeface="Meiryo" panose="020B0604030504040204" pitchFamily="34" charset="-128"/>
                  <a:ea typeface="Meiryo" panose="020B0604030504040204" pitchFamily="34" charset="-128"/>
                </a:rPr>
                <a:t>データベース</a:t>
              </a:r>
              <a:endParaRPr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000">
                  <a:solidFill>
                    <a:schemeClr val="bg1"/>
                  </a:solidFill>
                  <a:latin typeface="Meiryo" panose="020B0604030504040204" pitchFamily="34" charset="-128"/>
                  <a:ea typeface="Meiryo" panose="020B0604030504040204" pitchFamily="34" charset="-128"/>
                </a:rPr>
                <a:t>認証基盤</a:t>
              </a:r>
              <a:endParaRPr kumimoji="1" lang="en-US" altLang="ja-JP" sz="1000" dirty="0">
                <a:solidFill>
                  <a:schemeClr val="bg1"/>
                </a:solidFill>
                <a:latin typeface="Meiryo" panose="020B0604030504040204" pitchFamily="34" charset="-128"/>
                <a:ea typeface="Meiryo" panose="020B0604030504040204" pitchFamily="34" charset="-128"/>
              </a:endParaRPr>
            </a:p>
            <a:p>
              <a:r>
                <a:rPr lang="ja-JP" altLang="en-US" sz="1000">
                  <a:solidFill>
                    <a:schemeClr val="bg1"/>
                  </a:solidFill>
                  <a:latin typeface="Meiryo" panose="020B0604030504040204" pitchFamily="34" charset="-128"/>
                  <a:ea typeface="Meiryo" panose="020B0604030504040204" pitchFamily="34" charset="-128"/>
                </a:rPr>
                <a:t>通信制御など</a:t>
              </a:r>
              <a:endParaRPr lang="en-US" altLang="ja-JP" sz="1000" dirty="0">
                <a:solidFill>
                  <a:schemeClr val="bg1"/>
                </a:solidFill>
                <a:latin typeface="Meiryo" panose="020B0604030504040204" pitchFamily="34" charset="-128"/>
                <a:ea typeface="Meiryo" panose="020B0604030504040204" pitchFamily="34" charset="-128"/>
              </a:endParaRPr>
            </a:p>
          </p:txBody>
        </p:sp>
        <p:pic>
          <p:nvPicPr>
            <p:cNvPr id="5" name="Picture 2" descr="ボード「フローチャート」のピン">
              <a:extLst>
                <a:ext uri="{FF2B5EF4-FFF2-40B4-BE49-F238E27FC236}">
                  <a16:creationId xmlns:a16="http://schemas.microsoft.com/office/drawing/2014/main" id="{B67809C5-9BDB-7A49-9EE9-E123FA0F17FD}"/>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718234" y="3199953"/>
              <a:ext cx="1217222" cy="103689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会議のイラスト（男女混合）">
              <a:extLst>
                <a:ext uri="{FF2B5EF4-FFF2-40B4-BE49-F238E27FC236}">
                  <a16:creationId xmlns:a16="http://schemas.microsoft.com/office/drawing/2014/main" id="{C07AC7F3-5E33-D449-BADF-10AB55D2A6CB}"/>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548299" y="5094735"/>
              <a:ext cx="1047849" cy="10478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4" descr="AWS 導入事例：任天堂株式会社、株式会社ディー・エヌ・エー| AWS">
              <a:extLst>
                <a:ext uri="{FF2B5EF4-FFF2-40B4-BE49-F238E27FC236}">
                  <a16:creationId xmlns:a16="http://schemas.microsoft.com/office/drawing/2014/main" id="{726A3306-6B1C-584A-A3BB-855B328C2A0B}"/>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718234" y="1959250"/>
              <a:ext cx="1208257" cy="9486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ボード「イラスト」のピン">
              <a:extLst>
                <a:ext uri="{FF2B5EF4-FFF2-40B4-BE49-F238E27FC236}">
                  <a16:creationId xmlns:a16="http://schemas.microsoft.com/office/drawing/2014/main" id="{ED182E61-2194-FA41-A63B-0037EA7DA65A}"/>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3762977" y="4495883"/>
              <a:ext cx="1285352" cy="1022569"/>
            </a:xfrm>
            <a:prstGeom prst="rect">
              <a:avLst/>
            </a:prstGeom>
            <a:noFill/>
            <a:extLst>
              <a:ext uri="{909E8E84-426E-40DD-AFC4-6F175D3DCCD1}">
                <a14:hiddenFill xmlns:a14="http://schemas.microsoft.com/office/drawing/2010/main">
                  <a:solidFill>
                    <a:srgbClr val="FFFFFF"/>
                  </a:solidFill>
                </a14:hiddenFill>
              </a:ext>
            </a:extLst>
          </p:spPr>
        </p:pic>
        <p:sp>
          <p:nvSpPr>
            <p:cNvPr id="62" name="テキスト ボックス 61">
              <a:extLst>
                <a:ext uri="{FF2B5EF4-FFF2-40B4-BE49-F238E27FC236}">
                  <a16:creationId xmlns:a16="http://schemas.microsoft.com/office/drawing/2014/main" id="{FC47C070-C874-BF47-8C02-778C58CAC560}"/>
                </a:ext>
              </a:extLst>
            </p:cNvPr>
            <p:cNvSpPr txBox="1"/>
            <p:nvPr/>
          </p:nvSpPr>
          <p:spPr>
            <a:xfrm>
              <a:off x="3737545" y="985014"/>
              <a:ext cx="1205779" cy="830997"/>
            </a:xfrm>
            <a:prstGeom prst="rect">
              <a:avLst/>
            </a:prstGeom>
            <a:noFill/>
          </p:spPr>
          <p:txBody>
            <a:bodyPr wrap="none" rtlCol="0">
              <a:spAutoFit/>
            </a:bodyPr>
            <a:lstStyle/>
            <a:p>
              <a:r>
                <a:rPr kumimoji="1" lang="en-US" altLang="ja-JP" sz="1200" dirty="0">
                  <a:solidFill>
                    <a:srgbClr val="0070C0"/>
                  </a:solidFill>
                </a:rPr>
                <a:t>0101010101010</a:t>
              </a:r>
            </a:p>
            <a:p>
              <a:r>
                <a:rPr kumimoji="1" lang="en-US" altLang="ja-JP" sz="1200" dirty="0">
                  <a:solidFill>
                    <a:srgbClr val="0070C0"/>
                  </a:solidFill>
                </a:rPr>
                <a:t>1010101001011</a:t>
              </a:r>
            </a:p>
            <a:p>
              <a:r>
                <a:rPr kumimoji="1" lang="en-US" altLang="ja-JP" sz="1200" dirty="0">
                  <a:solidFill>
                    <a:srgbClr val="0070C0"/>
                  </a:solidFill>
                </a:rPr>
                <a:t>1110101010110</a:t>
              </a:r>
            </a:p>
            <a:p>
              <a:r>
                <a:rPr kumimoji="1" lang="en-US" altLang="ja-JP" sz="1200" dirty="0">
                  <a:solidFill>
                    <a:srgbClr val="0070C0"/>
                  </a:solidFill>
                </a:rPr>
                <a:t>0011110011100</a:t>
              </a:r>
              <a:endParaRPr kumimoji="1" lang="ja-JP" altLang="en-US" sz="1200">
                <a:solidFill>
                  <a:srgbClr val="0070C0"/>
                </a:solidFill>
              </a:endParaRPr>
            </a:p>
          </p:txBody>
        </p:sp>
        <p:sp>
          <p:nvSpPr>
            <p:cNvPr id="63" name="テキスト ボックス 62">
              <a:extLst>
                <a:ext uri="{FF2B5EF4-FFF2-40B4-BE49-F238E27FC236}">
                  <a16:creationId xmlns:a16="http://schemas.microsoft.com/office/drawing/2014/main" id="{ED4FE24B-6278-704F-AF91-AD9214F48FEE}"/>
                </a:ext>
              </a:extLst>
            </p:cNvPr>
            <p:cNvSpPr txBox="1"/>
            <p:nvPr/>
          </p:nvSpPr>
          <p:spPr>
            <a:xfrm>
              <a:off x="5118204" y="4636704"/>
              <a:ext cx="3416320" cy="369332"/>
            </a:xfrm>
            <a:prstGeom prst="rect">
              <a:avLst/>
            </a:prstGeom>
            <a:noFill/>
          </p:spPr>
          <p:txBody>
            <a:bodyPr wrap="none" rtlCol="0">
              <a:spAutoFit/>
            </a:bodyPr>
            <a:lstStyle/>
            <a:p>
              <a:r>
                <a:rPr kumimoji="1" lang="ja-JP" altLang="en-US">
                  <a:solidFill>
                    <a:schemeClr val="accent6">
                      <a:lumMod val="75000"/>
                    </a:schemeClr>
                  </a:solidFill>
                  <a:latin typeface="Meiryo" panose="020B0604030504040204" pitchFamily="34" charset="-128"/>
                  <a:ea typeface="Meiryo" panose="020B0604030504040204" pitchFamily="34" charset="-128"/>
                </a:rPr>
                <a:t>業務毎に異なる複雑な作業手順</a:t>
              </a:r>
            </a:p>
          </p:txBody>
        </p:sp>
        <p:sp>
          <p:nvSpPr>
            <p:cNvPr id="66" name="テキスト ボックス 65">
              <a:extLst>
                <a:ext uri="{FF2B5EF4-FFF2-40B4-BE49-F238E27FC236}">
                  <a16:creationId xmlns:a16="http://schemas.microsoft.com/office/drawing/2014/main" id="{303C7967-8685-F34A-A634-526294836728}"/>
                </a:ext>
              </a:extLst>
            </p:cNvPr>
            <p:cNvSpPr txBox="1"/>
            <p:nvPr/>
          </p:nvSpPr>
          <p:spPr>
            <a:xfrm>
              <a:off x="5143696" y="4027735"/>
              <a:ext cx="90281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販売管理</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68D84DED-B38B-D946-917E-EC4C8D98A8DB}"/>
                </a:ext>
              </a:extLst>
            </p:cNvPr>
            <p:cNvSpPr txBox="1"/>
            <p:nvPr/>
          </p:nvSpPr>
          <p:spPr>
            <a:xfrm>
              <a:off x="6300247" y="4027735"/>
              <a:ext cx="90281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生産管理</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68" name="テキスト ボックス 67">
              <a:extLst>
                <a:ext uri="{FF2B5EF4-FFF2-40B4-BE49-F238E27FC236}">
                  <a16:creationId xmlns:a16="http://schemas.microsoft.com/office/drawing/2014/main" id="{1A11A7F9-EF17-D14C-9431-CCC79F4DCFAA}"/>
                </a:ext>
              </a:extLst>
            </p:cNvPr>
            <p:cNvSpPr txBox="1"/>
            <p:nvPr/>
          </p:nvSpPr>
          <p:spPr>
            <a:xfrm>
              <a:off x="7437506" y="4013489"/>
              <a:ext cx="90281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会計管理</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71" name="テキスト ボックス 70">
              <a:extLst>
                <a:ext uri="{FF2B5EF4-FFF2-40B4-BE49-F238E27FC236}">
                  <a16:creationId xmlns:a16="http://schemas.microsoft.com/office/drawing/2014/main" id="{7CBC810A-D86C-6A44-A1E9-D689A85FD67B}"/>
                </a:ext>
              </a:extLst>
            </p:cNvPr>
            <p:cNvSpPr txBox="1"/>
            <p:nvPr/>
          </p:nvSpPr>
          <p:spPr>
            <a:xfrm>
              <a:off x="3851655" y="5635501"/>
              <a:ext cx="1107996" cy="369332"/>
            </a:xfrm>
            <a:prstGeom prst="rect">
              <a:avLst/>
            </a:prstGeom>
            <a:noFill/>
          </p:spPr>
          <p:txBody>
            <a:bodyPr wrap="none" rtlCol="0">
              <a:spAutoFit/>
            </a:bodyPr>
            <a:lstStyle/>
            <a:p>
              <a:r>
                <a:rPr kumimoji="1" lang="ja-JP" altLang="en-US">
                  <a:solidFill>
                    <a:schemeClr val="accent6">
                      <a:lumMod val="75000"/>
                    </a:schemeClr>
                  </a:solidFill>
                  <a:latin typeface="Meiryo" panose="020B0604030504040204" pitchFamily="34" charset="-128"/>
                  <a:ea typeface="Meiryo" panose="020B0604030504040204" pitchFamily="34" charset="-128"/>
                </a:rPr>
                <a:t>個別業務</a:t>
              </a:r>
            </a:p>
          </p:txBody>
        </p:sp>
      </p:grpSp>
    </p:spTree>
    <p:extLst>
      <p:ext uri="{BB962C8B-B14F-4D97-AF65-F5344CB8AC3E}">
        <p14:creationId xmlns:p14="http://schemas.microsoft.com/office/powerpoint/2010/main" val="380909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up)">
                                      <p:cBhvr>
                                        <p:cTn id="20" dur="500"/>
                                        <p:tgtEl>
                                          <p:spTgt spid="10"/>
                                        </p:tgtEl>
                                      </p:cBhvr>
                                    </p:animEffect>
                                  </p:childTnLst>
                                </p:cTn>
                              </p:par>
                              <p:par>
                                <p:cTn id="21" presetID="1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par>
                                <p:cTn id="25" presetID="1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p:tgtEl>
                                          <p:spTgt spid="6"/>
                                        </p:tgtEl>
                                        <p:attrNameLst>
                                          <p:attrName>ppt_y</p:attrName>
                                        </p:attrNameLst>
                                      </p:cBhvr>
                                      <p:tavLst>
                                        <p:tav tm="0">
                                          <p:val>
                                            <p:strVal val="#ppt_y+#ppt_h*1.125000"/>
                                          </p:val>
                                        </p:tav>
                                        <p:tav tm="100000">
                                          <p:val>
                                            <p:strVal val="#ppt_y"/>
                                          </p:val>
                                        </p:tav>
                                      </p:tavLst>
                                    </p:anim>
                                    <p:animEffect transition="in" filter="wipe(up)">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9"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0-#ppt_w/2"/>
                                          </p:val>
                                        </p:tav>
                                        <p:tav tm="100000">
                                          <p:val>
                                            <p:strVal val="#ppt_x"/>
                                          </p:val>
                                        </p:tav>
                                      </p:tavLst>
                                    </p:anim>
                                    <p:anim calcmode="lin" valueType="num">
                                      <p:cBhvr additive="base">
                                        <p:cTn id="34"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3"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fill="hold"/>
                                        <p:tgtEl>
                                          <p:spTgt spid="33"/>
                                        </p:tgtEl>
                                        <p:attrNameLst>
                                          <p:attrName>ppt_x</p:attrName>
                                        </p:attrNameLst>
                                      </p:cBhvr>
                                      <p:tavLst>
                                        <p:tav tm="0">
                                          <p:val>
                                            <p:strVal val="1+#ppt_w/2"/>
                                          </p:val>
                                        </p:tav>
                                        <p:tav tm="100000">
                                          <p:val>
                                            <p:strVal val="#ppt_x"/>
                                          </p:val>
                                        </p:tav>
                                      </p:tavLst>
                                    </p:anim>
                                    <p:anim calcmode="lin" valueType="num">
                                      <p:cBhvr additive="base">
                                        <p:cTn id="40"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fltVal val="0"/>
                                          </p:val>
                                        </p:tav>
                                        <p:tav tm="100000">
                                          <p:val>
                                            <p:strVal val="#ppt_w"/>
                                          </p:val>
                                        </p:tav>
                                      </p:tavLst>
                                    </p:anim>
                                    <p:anim calcmode="lin" valueType="num">
                                      <p:cBhvr>
                                        <p:cTn id="46" dur="500" fill="hold"/>
                                        <p:tgtEl>
                                          <p:spTgt spid="37"/>
                                        </p:tgtEl>
                                        <p:attrNameLst>
                                          <p:attrName>ppt_h</p:attrName>
                                        </p:attrNameLst>
                                      </p:cBhvr>
                                      <p:tavLst>
                                        <p:tav tm="0">
                                          <p:val>
                                            <p:fltVal val="0"/>
                                          </p:val>
                                        </p:tav>
                                        <p:tav tm="100000">
                                          <p:val>
                                            <p:strVal val="#ppt_h"/>
                                          </p:val>
                                        </p:tav>
                                      </p:tavLst>
                                    </p:anim>
                                    <p:animEffect transition="in" filter="fade">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42" fill="hold"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barn(outHorizontal)">
                                      <p:cBhvr>
                                        <p:cTn id="52" dur="500"/>
                                        <p:tgtEl>
                                          <p:spTgt spid="64"/>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2" fill="hold" nodeType="clickEffect">
                                  <p:stCondLst>
                                    <p:cond delay="0"/>
                                  </p:stCondLst>
                                  <p:childTnLst>
                                    <p:set>
                                      <p:cBhvr>
                                        <p:cTn id="56" dur="1" fill="hold">
                                          <p:stCondLst>
                                            <p:cond delay="0"/>
                                          </p:stCondLst>
                                        </p:cTn>
                                        <p:tgtEl>
                                          <p:spTgt spid="65"/>
                                        </p:tgtEl>
                                        <p:attrNameLst>
                                          <p:attrName>style.visibility</p:attrName>
                                        </p:attrNameLst>
                                      </p:cBhvr>
                                      <p:to>
                                        <p:strVal val="visible"/>
                                      </p:to>
                                    </p:set>
                                    <p:anim calcmode="lin" valueType="num">
                                      <p:cBhvr additive="base">
                                        <p:cTn id="57" dur="500"/>
                                        <p:tgtEl>
                                          <p:spTgt spid="65"/>
                                        </p:tgtEl>
                                        <p:attrNameLst>
                                          <p:attrName>ppt_x</p:attrName>
                                        </p:attrNameLst>
                                      </p:cBhvr>
                                      <p:tavLst>
                                        <p:tav tm="0">
                                          <p:val>
                                            <p:strVal val="#ppt_x+#ppt_w*1.125000"/>
                                          </p:val>
                                        </p:tav>
                                        <p:tav tm="100000">
                                          <p:val>
                                            <p:strVal val="#ppt_x"/>
                                          </p:val>
                                        </p:tav>
                                      </p:tavLst>
                                    </p:anim>
                                    <p:animEffect transition="in" filter="wipe(left)">
                                      <p:cBhvr>
                                        <p:cTn id="5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7"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メイリオ"/>
                <a:ea typeface="メイリオ"/>
                <a:cs typeface="メイリオ"/>
              </a:rPr>
              <a:t>アジャイル開発</a:t>
            </a:r>
            <a:endParaRPr lang="en-US" altLang="ja-JP" sz="2400" dirty="0">
              <a:solidFill>
                <a:srgbClr val="FFFFFF"/>
              </a:solidFill>
              <a:effectLst/>
              <a:latin typeface="メイリオ"/>
              <a:ea typeface="メイリオ"/>
              <a:cs typeface="メイリオ"/>
            </a:endParaRPr>
          </a:p>
          <a:p>
            <a:pPr algn="r"/>
            <a:r>
              <a:rPr lang="ja-JP" altLang="en-US" dirty="0">
                <a:solidFill>
                  <a:srgbClr val="FFFFFF"/>
                </a:solidFill>
                <a:latin typeface="メイリオ"/>
                <a:ea typeface="メイリオ"/>
                <a:cs typeface="メイリオ"/>
              </a:rPr>
              <a:t>変更に柔軟・ビジネス成果に直結</a:t>
            </a:r>
            <a:endParaRPr lang="en-US" altLang="ja-JP" dirty="0">
              <a:solidFill>
                <a:srgbClr val="FFFFFF"/>
              </a:solidFill>
              <a:latin typeface="メイリオ"/>
              <a:ea typeface="メイリオ"/>
              <a:cs typeface="メイリオ"/>
            </a:endParaRPr>
          </a:p>
          <a:p>
            <a:pPr algn="r"/>
            <a:r>
              <a:rPr lang="en-US" altLang="ja-JP" dirty="0">
                <a:solidFill>
                  <a:srgbClr val="FFFFFF"/>
                </a:solidFill>
                <a:latin typeface="メイリオ"/>
                <a:ea typeface="メイリオ"/>
                <a:cs typeface="メイリオ"/>
              </a:rPr>
              <a:t>&amp; </a:t>
            </a:r>
            <a:r>
              <a:rPr lang="ja-JP" altLang="en-US">
                <a:solidFill>
                  <a:srgbClr val="FFFFFF"/>
                </a:solidFill>
                <a:latin typeface="メイリオ"/>
                <a:ea typeface="メイリオ"/>
                <a:cs typeface="メイリオ"/>
              </a:rPr>
              <a:t>バグフリー</a:t>
            </a:r>
            <a:endParaRPr lang="en-US" altLang="ja-JP"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14312678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277AA1C-F68B-F549-A6EE-787B62F1B782}"/>
              </a:ext>
            </a:extLst>
          </p:cNvPr>
          <p:cNvSpPr txBox="1"/>
          <p:nvPr/>
        </p:nvSpPr>
        <p:spPr>
          <a:xfrm>
            <a:off x="525158" y="943901"/>
            <a:ext cx="7879080" cy="400110"/>
          </a:xfrm>
          <a:prstGeom prst="rect">
            <a:avLst/>
          </a:prstGeom>
          <a:noFill/>
        </p:spPr>
        <p:txBody>
          <a:bodyPr wrap="none" rtlCol="0">
            <a:spAutoFit/>
          </a:bodyPr>
          <a:lstStyle/>
          <a:p>
            <a:r>
              <a:rPr kumimoji="1" lang="ja-JP" altLang="en-US" sz="2000">
                <a:latin typeface="Meiryo" panose="020B0604030504040204" pitchFamily="34" charset="-128"/>
                <a:ea typeface="Meiryo" panose="020B0604030504040204" pitchFamily="34" charset="-128"/>
              </a:rPr>
              <a:t>ビジネスの目的を達成する</a:t>
            </a:r>
            <a:r>
              <a:rPr kumimoji="1" lang="ja-JP" altLang="en-US" sz="2000" b="1" u="sng">
                <a:latin typeface="Meiryo" panose="020B0604030504040204" pitchFamily="34" charset="-128"/>
                <a:ea typeface="Meiryo" panose="020B0604030504040204" pitchFamily="34" charset="-128"/>
              </a:rPr>
              <a:t>ソフトウエア（プログラム）を作る</a:t>
            </a:r>
            <a:r>
              <a:rPr kumimoji="1" lang="ja-JP" altLang="en-US" sz="2000">
                <a:latin typeface="Meiryo" panose="020B0604030504040204" pitchFamily="34" charset="-128"/>
                <a:ea typeface="Meiryo" panose="020B0604030504040204" pitchFamily="34" charset="-128"/>
              </a:rPr>
              <a:t>こと</a:t>
            </a:r>
          </a:p>
        </p:txBody>
      </p:sp>
      <p:sp>
        <p:nvSpPr>
          <p:cNvPr id="3" name="タイトル 2">
            <a:extLst>
              <a:ext uri="{FF2B5EF4-FFF2-40B4-BE49-F238E27FC236}">
                <a16:creationId xmlns:a16="http://schemas.microsoft.com/office/drawing/2014/main" id="{A4CD2F56-85DA-BE4A-99FD-9D3A0384F4E9}"/>
              </a:ext>
            </a:extLst>
          </p:cNvPr>
          <p:cNvSpPr>
            <a:spLocks noGrp="1"/>
          </p:cNvSpPr>
          <p:nvPr>
            <p:ph type="title"/>
          </p:nvPr>
        </p:nvSpPr>
        <p:spPr/>
        <p:txBody>
          <a:bodyPr/>
          <a:lstStyle/>
          <a:p>
            <a:r>
              <a:rPr lang="ja-JP" altLang="en-US"/>
              <a:t>アジャイル開発が目指すこと</a:t>
            </a:r>
          </a:p>
        </p:txBody>
      </p:sp>
      <p:sp>
        <p:nvSpPr>
          <p:cNvPr id="4" name="テキスト ボックス 3">
            <a:extLst>
              <a:ext uri="{FF2B5EF4-FFF2-40B4-BE49-F238E27FC236}">
                <a16:creationId xmlns:a16="http://schemas.microsoft.com/office/drawing/2014/main" id="{264F2B59-17A8-BD43-9B91-C98F39D99C6C}"/>
              </a:ext>
            </a:extLst>
          </p:cNvPr>
          <p:cNvSpPr txBox="1"/>
          <p:nvPr/>
        </p:nvSpPr>
        <p:spPr>
          <a:xfrm>
            <a:off x="375979" y="3653506"/>
            <a:ext cx="8135560" cy="400110"/>
          </a:xfrm>
          <a:prstGeom prst="rect">
            <a:avLst/>
          </a:prstGeom>
          <a:noFill/>
        </p:spPr>
        <p:txBody>
          <a:bodyPr wrap="none" rtlCol="0">
            <a:spAutoFit/>
          </a:bodyPr>
          <a:lstStyle/>
          <a:p>
            <a:r>
              <a:rPr kumimoji="1" lang="ja-JP" altLang="en-US" sz="2000">
                <a:latin typeface="Meiryo" panose="020B0604030504040204" pitchFamily="34" charset="-128"/>
                <a:ea typeface="Meiryo" panose="020B0604030504040204" pitchFamily="34" charset="-128"/>
              </a:rPr>
              <a:t>ソフトウエア（プログラム）を使って</a:t>
            </a:r>
            <a:r>
              <a:rPr kumimoji="1" lang="ja-JP" altLang="en-US" sz="2000" b="1" u="sng">
                <a:latin typeface="Meiryo" panose="020B0604030504040204" pitchFamily="34" charset="-128"/>
                <a:ea typeface="Meiryo" panose="020B0604030504040204" pitchFamily="34" charset="-128"/>
              </a:rPr>
              <a:t>ビジネスの目的を達成する</a:t>
            </a:r>
            <a:r>
              <a:rPr kumimoji="1" lang="ja-JP" altLang="en-US" sz="2000">
                <a:latin typeface="Meiryo" panose="020B0604030504040204" pitchFamily="34" charset="-128"/>
                <a:ea typeface="Meiryo" panose="020B0604030504040204" pitchFamily="34" charset="-128"/>
              </a:rPr>
              <a:t>こと</a:t>
            </a:r>
          </a:p>
        </p:txBody>
      </p:sp>
      <p:sp>
        <p:nvSpPr>
          <p:cNvPr id="5" name="テキスト ボックス 4">
            <a:extLst>
              <a:ext uri="{FF2B5EF4-FFF2-40B4-BE49-F238E27FC236}">
                <a16:creationId xmlns:a16="http://schemas.microsoft.com/office/drawing/2014/main" id="{E50BCE8C-C960-B241-BF30-95049C8177BB}"/>
              </a:ext>
            </a:extLst>
          </p:cNvPr>
          <p:cNvSpPr txBox="1"/>
          <p:nvPr/>
        </p:nvSpPr>
        <p:spPr>
          <a:xfrm>
            <a:off x="837707" y="1268366"/>
            <a:ext cx="7403691" cy="830997"/>
          </a:xfrm>
          <a:prstGeom prst="rect">
            <a:avLst/>
          </a:prstGeom>
          <a:noFill/>
        </p:spPr>
        <p:txBody>
          <a:bodyPr wrap="square" rtlCol="0">
            <a:spAutoFit/>
          </a:bodyPr>
          <a:lstStyle/>
          <a:p>
            <a:pPr marL="342900" indent="-342900">
              <a:buFont typeface="Wingdings" pitchFamily="2" charset="2"/>
              <a:buChar char="ü"/>
            </a:pPr>
            <a:r>
              <a:rPr kumimoji="1" lang="ja-JP" altLang="en-US" sz="1600">
                <a:latin typeface="Meiryo" panose="020B0604030504040204" pitchFamily="34" charset="-128"/>
                <a:ea typeface="Meiryo" panose="020B0604030504040204" pitchFamily="34" charset="-128"/>
              </a:rPr>
              <a:t>ビジネスの成果に貢献するための要件／機能を予め決めておく</a:t>
            </a:r>
            <a:endParaRPr kumimoji="1" lang="en-US" altLang="ja-JP" sz="1600" dirty="0">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1600">
                <a:latin typeface="Meiryo" panose="020B0604030504040204" pitchFamily="34" charset="-128"/>
                <a:ea typeface="Meiryo" panose="020B0604030504040204" pitchFamily="34" charset="-128"/>
              </a:rPr>
              <a:t>役割を分担して、計画に従って開発する</a:t>
            </a:r>
            <a:endParaRPr kumimoji="1" lang="en-US" altLang="ja-JP" sz="1600" dirty="0">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600">
                <a:latin typeface="Meiryo" panose="020B0604030504040204" pitchFamily="34" charset="-128"/>
                <a:ea typeface="Meiryo" panose="020B0604030504040204" pitchFamily="34" charset="-128"/>
              </a:rPr>
              <a:t>管理者（プロマネ）が進捗や品質を管理する</a:t>
            </a:r>
            <a:endParaRPr kumimoji="1" lang="ja-JP" altLang="en-US" sz="1600">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903D04FE-2785-2247-85EA-F30D63A34420}"/>
              </a:ext>
            </a:extLst>
          </p:cNvPr>
          <p:cNvSpPr txBox="1"/>
          <p:nvPr/>
        </p:nvSpPr>
        <p:spPr>
          <a:xfrm>
            <a:off x="837707" y="3998457"/>
            <a:ext cx="7952332" cy="830997"/>
          </a:xfrm>
          <a:prstGeom prst="rect">
            <a:avLst/>
          </a:prstGeom>
          <a:noFill/>
        </p:spPr>
        <p:txBody>
          <a:bodyPr wrap="square" rtlCol="0">
            <a:spAutoFit/>
          </a:bodyPr>
          <a:lstStyle/>
          <a:p>
            <a:pPr marL="342900" indent="-342900">
              <a:buFont typeface="Wingdings" pitchFamily="2" charset="2"/>
              <a:buChar char="ü"/>
            </a:pPr>
            <a:r>
              <a:rPr kumimoji="1" lang="ja-JP" altLang="en-US" sz="1600">
                <a:latin typeface="Meiryo" panose="020B0604030504040204" pitchFamily="34" charset="-128"/>
                <a:ea typeface="Meiryo" panose="020B0604030504040204" pitchFamily="34" charset="-128"/>
              </a:rPr>
              <a:t>ビジネスのビジョンや目的を共有する</a:t>
            </a:r>
            <a:endParaRPr kumimoji="1" lang="en-US" altLang="ja-JP" sz="1600" dirty="0">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1600">
                <a:latin typeface="Meiryo" panose="020B0604030504040204" pitchFamily="34" charset="-128"/>
                <a:ea typeface="Meiryo" panose="020B0604030504040204" pitchFamily="34" charset="-128"/>
              </a:rPr>
              <a:t>ユーザーとの対話を重視し、柔軟に変更する</a:t>
            </a:r>
            <a:endParaRPr kumimoji="1" lang="en-US" altLang="ja-JP" sz="1600" dirty="0">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600">
                <a:latin typeface="Meiryo" panose="020B0604030504040204" pitchFamily="34" charset="-128"/>
                <a:ea typeface="Meiryo" panose="020B0604030504040204" pitchFamily="34" charset="-128"/>
              </a:rPr>
              <a:t>開発チームが進捗や品質を管理する（プロマネは不要）</a:t>
            </a:r>
            <a:endParaRPr kumimoji="1" lang="ja-JP" altLang="en-US" sz="1600">
              <a:latin typeface="Meiryo" panose="020B0604030504040204" pitchFamily="34" charset="-128"/>
              <a:ea typeface="Meiryo" panose="020B0604030504040204" pitchFamily="34" charset="-128"/>
            </a:endParaRPr>
          </a:p>
        </p:txBody>
      </p:sp>
      <p:pic>
        <p:nvPicPr>
          <p:cNvPr id="7" name="Picture 6" descr="devops">
            <a:extLst>
              <a:ext uri="{FF2B5EF4-FFF2-40B4-BE49-F238E27FC236}">
                <a16:creationId xmlns:a16="http://schemas.microsoft.com/office/drawing/2014/main" id="{2803B90A-0444-9545-BE5D-D206D387131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80245" y="4808150"/>
            <a:ext cx="3383509" cy="176400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26EF2DEA-A766-5F4A-9E23-E57FBBD84CC5}"/>
              </a:ext>
            </a:extLst>
          </p:cNvPr>
          <p:cNvSpPr txBox="1"/>
          <p:nvPr/>
        </p:nvSpPr>
        <p:spPr>
          <a:xfrm>
            <a:off x="2999846" y="5414282"/>
            <a:ext cx="1576923" cy="646331"/>
          </a:xfrm>
          <a:prstGeom prst="rect">
            <a:avLst/>
          </a:prstGeom>
          <a:noFill/>
        </p:spPr>
        <p:txBody>
          <a:bodyPr wrap="square" rtlCol="0">
            <a:spAutoFit/>
          </a:bodyPr>
          <a:lstStyle/>
          <a:p>
            <a:pPr algn="ctr"/>
            <a:r>
              <a:rPr lang="en-US" altLang="ja-JP" b="1" dirty="0">
                <a:solidFill>
                  <a:srgbClr val="0070C0"/>
                </a:solidFill>
                <a:latin typeface="Meiryo" panose="020B0604030504040204" pitchFamily="34" charset="-128"/>
                <a:ea typeface="Meiryo" panose="020B0604030504040204" pitchFamily="34" charset="-128"/>
              </a:rPr>
              <a:t>Dev</a:t>
            </a:r>
          </a:p>
          <a:p>
            <a:pPr algn="ctr"/>
            <a:r>
              <a:rPr kumimoji="1" lang="ja-JP" altLang="en-US" b="1">
                <a:solidFill>
                  <a:srgbClr val="0070C0"/>
                </a:solidFill>
                <a:latin typeface="Meiryo" panose="020B0604030504040204" pitchFamily="34" charset="-128"/>
                <a:ea typeface="Meiryo" panose="020B0604030504040204" pitchFamily="34" charset="-128"/>
              </a:rPr>
              <a:t>開発</a:t>
            </a:r>
          </a:p>
        </p:txBody>
      </p:sp>
      <p:sp>
        <p:nvSpPr>
          <p:cNvPr id="9" name="テキスト ボックス 8">
            <a:extLst>
              <a:ext uri="{FF2B5EF4-FFF2-40B4-BE49-F238E27FC236}">
                <a16:creationId xmlns:a16="http://schemas.microsoft.com/office/drawing/2014/main" id="{51CEBEEB-2B5E-EF4D-9805-E8C4B78CE361}"/>
              </a:ext>
            </a:extLst>
          </p:cNvPr>
          <p:cNvSpPr txBox="1"/>
          <p:nvPr/>
        </p:nvSpPr>
        <p:spPr>
          <a:xfrm>
            <a:off x="4571999" y="5414282"/>
            <a:ext cx="1576923" cy="646331"/>
          </a:xfrm>
          <a:prstGeom prst="rect">
            <a:avLst/>
          </a:prstGeom>
          <a:noFill/>
        </p:spPr>
        <p:txBody>
          <a:bodyPr wrap="square" rtlCol="0">
            <a:spAutoFit/>
          </a:bodyPr>
          <a:lstStyle/>
          <a:p>
            <a:pPr algn="ctr"/>
            <a:r>
              <a:rPr lang="en-US" altLang="ja-JP" b="1" dirty="0">
                <a:solidFill>
                  <a:schemeClr val="accent6">
                    <a:lumMod val="50000"/>
                  </a:schemeClr>
                </a:solidFill>
                <a:latin typeface="Meiryo" panose="020B0604030504040204" pitchFamily="34" charset="-128"/>
                <a:ea typeface="Meiryo" panose="020B0604030504040204" pitchFamily="34" charset="-128"/>
              </a:rPr>
              <a:t>Ops</a:t>
            </a:r>
          </a:p>
          <a:p>
            <a:pPr algn="ctr"/>
            <a:r>
              <a:rPr kumimoji="1" lang="ja-JP" altLang="en-US" b="1">
                <a:solidFill>
                  <a:schemeClr val="accent6">
                    <a:lumMod val="50000"/>
                  </a:schemeClr>
                </a:solidFill>
                <a:latin typeface="Meiryo" panose="020B0604030504040204" pitchFamily="34" charset="-128"/>
                <a:ea typeface="Meiryo" panose="020B0604030504040204" pitchFamily="34" charset="-128"/>
              </a:rPr>
              <a:t>運用</a:t>
            </a:r>
          </a:p>
        </p:txBody>
      </p:sp>
      <p:sp>
        <p:nvSpPr>
          <p:cNvPr id="10" name="ホームベース 9">
            <a:extLst>
              <a:ext uri="{FF2B5EF4-FFF2-40B4-BE49-F238E27FC236}">
                <a16:creationId xmlns:a16="http://schemas.microsoft.com/office/drawing/2014/main" id="{8E65F48F-7091-5042-A3F7-BD451B4D1161}"/>
              </a:ext>
            </a:extLst>
          </p:cNvPr>
          <p:cNvSpPr/>
          <p:nvPr/>
        </p:nvSpPr>
        <p:spPr>
          <a:xfrm>
            <a:off x="7042000" y="2174594"/>
            <a:ext cx="1055985" cy="418854"/>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a:extLst>
              <a:ext uri="{FF2B5EF4-FFF2-40B4-BE49-F238E27FC236}">
                <a16:creationId xmlns:a16="http://schemas.microsoft.com/office/drawing/2014/main" id="{69F3277F-97C6-4648-9403-BFA9954EAD00}"/>
              </a:ext>
            </a:extLst>
          </p:cNvPr>
          <p:cNvSpPr/>
          <p:nvPr/>
        </p:nvSpPr>
        <p:spPr>
          <a:xfrm>
            <a:off x="6177555" y="2176681"/>
            <a:ext cx="1055985" cy="418854"/>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ホームベース 11">
            <a:extLst>
              <a:ext uri="{FF2B5EF4-FFF2-40B4-BE49-F238E27FC236}">
                <a16:creationId xmlns:a16="http://schemas.microsoft.com/office/drawing/2014/main" id="{99440C1F-D886-2F44-876F-6777B9B93ABC}"/>
              </a:ext>
            </a:extLst>
          </p:cNvPr>
          <p:cNvSpPr/>
          <p:nvPr/>
        </p:nvSpPr>
        <p:spPr>
          <a:xfrm>
            <a:off x="5331095" y="2174594"/>
            <a:ext cx="1055985" cy="418854"/>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a:extLst>
              <a:ext uri="{FF2B5EF4-FFF2-40B4-BE49-F238E27FC236}">
                <a16:creationId xmlns:a16="http://schemas.microsoft.com/office/drawing/2014/main" id="{D333F854-A372-1D4A-8FC8-FBD1BECA0EB9}"/>
              </a:ext>
            </a:extLst>
          </p:cNvPr>
          <p:cNvSpPr/>
          <p:nvPr/>
        </p:nvSpPr>
        <p:spPr>
          <a:xfrm>
            <a:off x="4466650" y="2169274"/>
            <a:ext cx="1055985" cy="418854"/>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a:extLst>
              <a:ext uri="{FF2B5EF4-FFF2-40B4-BE49-F238E27FC236}">
                <a16:creationId xmlns:a16="http://schemas.microsoft.com/office/drawing/2014/main" id="{0DF43B38-70FC-9B4C-B78C-B598A5727E50}"/>
              </a:ext>
            </a:extLst>
          </p:cNvPr>
          <p:cNvSpPr/>
          <p:nvPr/>
        </p:nvSpPr>
        <p:spPr>
          <a:xfrm>
            <a:off x="3618858" y="2176681"/>
            <a:ext cx="1055985" cy="418854"/>
          </a:xfrm>
          <a:prstGeom prst="homePlat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ホームベース 14">
            <a:extLst>
              <a:ext uri="{FF2B5EF4-FFF2-40B4-BE49-F238E27FC236}">
                <a16:creationId xmlns:a16="http://schemas.microsoft.com/office/drawing/2014/main" id="{1198F491-BF5A-8B4D-ADB8-9B3EB68BBB52}"/>
              </a:ext>
            </a:extLst>
          </p:cNvPr>
          <p:cNvSpPr/>
          <p:nvPr/>
        </p:nvSpPr>
        <p:spPr>
          <a:xfrm>
            <a:off x="2754413" y="2169040"/>
            <a:ext cx="1055985" cy="418854"/>
          </a:xfrm>
          <a:prstGeom prst="homePlate">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ホームベース 15">
            <a:extLst>
              <a:ext uri="{FF2B5EF4-FFF2-40B4-BE49-F238E27FC236}">
                <a16:creationId xmlns:a16="http://schemas.microsoft.com/office/drawing/2014/main" id="{D4FE6B1D-0710-B24D-A31B-1276773781C0}"/>
              </a:ext>
            </a:extLst>
          </p:cNvPr>
          <p:cNvSpPr/>
          <p:nvPr/>
        </p:nvSpPr>
        <p:spPr>
          <a:xfrm>
            <a:off x="1888636" y="2174594"/>
            <a:ext cx="1055985" cy="418854"/>
          </a:xfrm>
          <a:prstGeom prst="homePlate">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ホームベース 16">
            <a:extLst>
              <a:ext uri="{FF2B5EF4-FFF2-40B4-BE49-F238E27FC236}">
                <a16:creationId xmlns:a16="http://schemas.microsoft.com/office/drawing/2014/main" id="{31D2C83A-9CAD-9E4F-8617-3E8D4783A935}"/>
              </a:ext>
            </a:extLst>
          </p:cNvPr>
          <p:cNvSpPr/>
          <p:nvPr/>
        </p:nvSpPr>
        <p:spPr>
          <a:xfrm>
            <a:off x="1022859" y="2169274"/>
            <a:ext cx="1055985" cy="418854"/>
          </a:xfrm>
          <a:prstGeom prst="homePlate">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F712A307-E3F7-C642-9ED8-676D86BD5BF5}"/>
              </a:ext>
            </a:extLst>
          </p:cNvPr>
          <p:cNvSpPr txBox="1"/>
          <p:nvPr/>
        </p:nvSpPr>
        <p:spPr>
          <a:xfrm>
            <a:off x="1176917" y="2277220"/>
            <a:ext cx="530915"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PLAN</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F696B903-AD30-F744-AD0C-1BF57731BE22}"/>
              </a:ext>
            </a:extLst>
          </p:cNvPr>
          <p:cNvSpPr txBox="1"/>
          <p:nvPr/>
        </p:nvSpPr>
        <p:spPr>
          <a:xfrm>
            <a:off x="2140656" y="2272526"/>
            <a:ext cx="561372"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CODE</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CD30020E-ECC0-BF4E-B6E7-79D7AE174388}"/>
              </a:ext>
            </a:extLst>
          </p:cNvPr>
          <p:cNvSpPr txBox="1"/>
          <p:nvPr/>
        </p:nvSpPr>
        <p:spPr>
          <a:xfrm>
            <a:off x="2996063" y="2278425"/>
            <a:ext cx="604653"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BUILD</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17FE9518-5D01-9E4B-9C01-5D34B6EFF643}"/>
              </a:ext>
            </a:extLst>
          </p:cNvPr>
          <p:cNvSpPr txBox="1"/>
          <p:nvPr/>
        </p:nvSpPr>
        <p:spPr>
          <a:xfrm>
            <a:off x="3851454" y="2272525"/>
            <a:ext cx="522900"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TEST</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C9E77A6B-763A-A54D-A8AC-E8B2D12ED169}"/>
              </a:ext>
            </a:extLst>
          </p:cNvPr>
          <p:cNvSpPr txBox="1"/>
          <p:nvPr/>
        </p:nvSpPr>
        <p:spPr>
          <a:xfrm>
            <a:off x="4610105" y="2272525"/>
            <a:ext cx="782587"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RELEACE</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6D9C2ACC-F857-2445-BB68-CCEDC32A91AE}"/>
              </a:ext>
            </a:extLst>
          </p:cNvPr>
          <p:cNvSpPr txBox="1"/>
          <p:nvPr/>
        </p:nvSpPr>
        <p:spPr>
          <a:xfrm>
            <a:off x="5489109" y="2272525"/>
            <a:ext cx="712054"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DEPLOY</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175C04A8-0722-0247-9FAD-F16384D8264B}"/>
              </a:ext>
            </a:extLst>
          </p:cNvPr>
          <p:cNvSpPr txBox="1"/>
          <p:nvPr/>
        </p:nvSpPr>
        <p:spPr>
          <a:xfrm>
            <a:off x="6323534" y="2272524"/>
            <a:ext cx="785793"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OPELATE</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69C0C9B1-6958-A546-AF8A-F5AE830EFECC}"/>
              </a:ext>
            </a:extLst>
          </p:cNvPr>
          <p:cNvSpPr txBox="1"/>
          <p:nvPr/>
        </p:nvSpPr>
        <p:spPr>
          <a:xfrm>
            <a:off x="7190739" y="2278423"/>
            <a:ext cx="832279" cy="253916"/>
          </a:xfrm>
          <a:prstGeom prst="rect">
            <a:avLst/>
          </a:prstGeom>
          <a:noFill/>
        </p:spPr>
        <p:txBody>
          <a:bodyPr wrap="none" rtlCol="0">
            <a:spAutoFit/>
          </a:bodyPr>
          <a:lstStyle/>
          <a:p>
            <a:r>
              <a:rPr kumimoji="1" lang="en-US" altLang="ja-JP" sz="1050" dirty="0">
                <a:solidFill>
                  <a:schemeClr val="bg1"/>
                </a:solidFill>
                <a:latin typeface="Meiryo" panose="020B0604030504040204" pitchFamily="34" charset="-128"/>
                <a:ea typeface="Meiryo" panose="020B0604030504040204" pitchFamily="34" charset="-128"/>
              </a:rPr>
              <a:t>MONITOR</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26" name="右大かっこ 25">
            <a:extLst>
              <a:ext uri="{FF2B5EF4-FFF2-40B4-BE49-F238E27FC236}">
                <a16:creationId xmlns:a16="http://schemas.microsoft.com/office/drawing/2014/main" id="{F876E779-EF11-574A-A377-4502BFC770A4}"/>
              </a:ext>
            </a:extLst>
          </p:cNvPr>
          <p:cNvSpPr/>
          <p:nvPr/>
        </p:nvSpPr>
        <p:spPr>
          <a:xfrm rot="5400000">
            <a:off x="2744518" y="926371"/>
            <a:ext cx="90279" cy="3533598"/>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7" name="右大かっこ 26">
            <a:extLst>
              <a:ext uri="{FF2B5EF4-FFF2-40B4-BE49-F238E27FC236}">
                <a16:creationId xmlns:a16="http://schemas.microsoft.com/office/drawing/2014/main" id="{8AF74D23-CE2F-F04E-B584-F9288BB5114D}"/>
              </a:ext>
            </a:extLst>
          </p:cNvPr>
          <p:cNvSpPr/>
          <p:nvPr/>
        </p:nvSpPr>
        <p:spPr>
          <a:xfrm rot="5400000">
            <a:off x="6311548" y="946588"/>
            <a:ext cx="84992" cy="3487880"/>
          </a:xfrm>
          <a:prstGeom prst="rightBracket">
            <a:avLst/>
          </a:prstGeom>
          <a:ln>
            <a:solidFill>
              <a:srgbClr val="FFC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58B32A05-BF9A-6B4D-B7DA-8FB4607931B9}"/>
              </a:ext>
            </a:extLst>
          </p:cNvPr>
          <p:cNvSpPr txBox="1"/>
          <p:nvPr/>
        </p:nvSpPr>
        <p:spPr>
          <a:xfrm>
            <a:off x="2032614" y="2787069"/>
            <a:ext cx="1338828" cy="369332"/>
          </a:xfrm>
          <a:prstGeom prst="rect">
            <a:avLst/>
          </a:prstGeom>
          <a:noFill/>
        </p:spPr>
        <p:txBody>
          <a:bodyPr wrap="none" rtlCol="0">
            <a:spAutoFit/>
          </a:bodyPr>
          <a:lstStyle/>
          <a:p>
            <a:r>
              <a:rPr kumimoji="1" lang="ja-JP" altLang="en-US">
                <a:solidFill>
                  <a:srgbClr val="1F33E8"/>
                </a:solidFill>
                <a:latin typeface="Meiryo" panose="020B0604030504040204" pitchFamily="34" charset="-128"/>
                <a:ea typeface="Meiryo" panose="020B0604030504040204" pitchFamily="34" charset="-128"/>
              </a:rPr>
              <a:t>開発チーム</a:t>
            </a:r>
          </a:p>
        </p:txBody>
      </p:sp>
      <p:sp>
        <p:nvSpPr>
          <p:cNvPr id="29" name="テキスト ボックス 28">
            <a:extLst>
              <a:ext uri="{FF2B5EF4-FFF2-40B4-BE49-F238E27FC236}">
                <a16:creationId xmlns:a16="http://schemas.microsoft.com/office/drawing/2014/main" id="{33EAC377-42B7-5143-977F-FF7BDAC312A4}"/>
              </a:ext>
            </a:extLst>
          </p:cNvPr>
          <p:cNvSpPr txBox="1"/>
          <p:nvPr/>
        </p:nvSpPr>
        <p:spPr>
          <a:xfrm>
            <a:off x="5654120" y="2799340"/>
            <a:ext cx="1338828"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運用チーム</a:t>
            </a:r>
          </a:p>
        </p:txBody>
      </p:sp>
      <p:sp>
        <p:nvSpPr>
          <p:cNvPr id="30" name="テキスト ボックス 29">
            <a:extLst>
              <a:ext uri="{FF2B5EF4-FFF2-40B4-BE49-F238E27FC236}">
                <a16:creationId xmlns:a16="http://schemas.microsoft.com/office/drawing/2014/main" id="{F9168E7E-C58E-E440-93CD-A1BBB8A2AF80}"/>
              </a:ext>
            </a:extLst>
          </p:cNvPr>
          <p:cNvSpPr txBox="1"/>
          <p:nvPr/>
        </p:nvSpPr>
        <p:spPr>
          <a:xfrm>
            <a:off x="837707" y="5017468"/>
            <a:ext cx="1338828" cy="369332"/>
          </a:xfrm>
          <a:prstGeom prst="rect">
            <a:avLst/>
          </a:prstGeom>
          <a:noFill/>
        </p:spPr>
        <p:txBody>
          <a:bodyPr wrap="none" rtlCol="0">
            <a:spAutoFit/>
          </a:bodyPr>
          <a:lstStyle/>
          <a:p>
            <a:r>
              <a:rPr kumimoji="1" lang="ja-JP" altLang="en-US">
                <a:solidFill>
                  <a:srgbClr val="1F33E8"/>
                </a:solidFill>
                <a:latin typeface="Meiryo" panose="020B0604030504040204" pitchFamily="34" charset="-128"/>
                <a:ea typeface="Meiryo" panose="020B0604030504040204" pitchFamily="34" charset="-128"/>
              </a:rPr>
              <a:t>開発チーム</a:t>
            </a:r>
          </a:p>
        </p:txBody>
      </p:sp>
      <p:sp>
        <p:nvSpPr>
          <p:cNvPr id="31" name="テキスト ボックス 30">
            <a:extLst>
              <a:ext uri="{FF2B5EF4-FFF2-40B4-BE49-F238E27FC236}">
                <a16:creationId xmlns:a16="http://schemas.microsoft.com/office/drawing/2014/main" id="{645A02DA-AB9F-694A-925B-D826341DCF27}"/>
              </a:ext>
            </a:extLst>
          </p:cNvPr>
          <p:cNvSpPr txBox="1"/>
          <p:nvPr/>
        </p:nvSpPr>
        <p:spPr>
          <a:xfrm>
            <a:off x="6967464" y="5022022"/>
            <a:ext cx="1481496"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運用チーム</a:t>
            </a:r>
            <a:r>
              <a:rPr kumimoji="1" lang="en-US" altLang="ja-JP" dirty="0">
                <a:solidFill>
                  <a:schemeClr val="accent6">
                    <a:lumMod val="50000"/>
                  </a:schemeClr>
                </a:solidFill>
                <a:latin typeface="Meiryo" panose="020B0604030504040204" pitchFamily="34" charset="-128"/>
                <a:ea typeface="Meiryo" panose="020B0604030504040204" pitchFamily="34" charset="-128"/>
              </a:rPr>
              <a:t>*</a:t>
            </a:r>
            <a:endParaRPr kumimoji="1" lang="ja-JP" altLang="en-US">
              <a:solidFill>
                <a:schemeClr val="accent6">
                  <a:lumMod val="50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F0B1023E-CEC8-F34A-9FD2-B0260DEB4696}"/>
              </a:ext>
            </a:extLst>
          </p:cNvPr>
          <p:cNvSpPr txBox="1"/>
          <p:nvPr/>
        </p:nvSpPr>
        <p:spPr>
          <a:xfrm>
            <a:off x="6383354" y="5409642"/>
            <a:ext cx="2235487" cy="830997"/>
          </a:xfrm>
          <a:prstGeom prst="rect">
            <a:avLst/>
          </a:prstGeom>
          <a:noFill/>
        </p:spPr>
        <p:txBody>
          <a:bodyPr wrap="square" rtlCol="0">
            <a:spAutoFit/>
          </a:bodyPr>
          <a:lstStyle/>
          <a:p>
            <a:r>
              <a:rPr kumimoji="1" lang="ja-JP" altLang="en-US" sz="1200">
                <a:solidFill>
                  <a:schemeClr val="accent6">
                    <a:lumMod val="50000"/>
                  </a:schemeClr>
                </a:solidFill>
                <a:latin typeface="Meiryo" panose="020B0604030504040204" pitchFamily="34" charset="-128"/>
                <a:ea typeface="Meiryo" panose="020B0604030504040204" pitchFamily="34" charset="-128"/>
              </a:rPr>
              <a:t>開発・運用のサイクルを高速に回しても（１日に数十回以上）、安定稼働を保証できる仕組みを構築し運用する</a:t>
            </a:r>
          </a:p>
        </p:txBody>
      </p:sp>
      <p:sp>
        <p:nvSpPr>
          <p:cNvPr id="33" name="テキスト ボックス 32">
            <a:extLst>
              <a:ext uri="{FF2B5EF4-FFF2-40B4-BE49-F238E27FC236}">
                <a16:creationId xmlns:a16="http://schemas.microsoft.com/office/drawing/2014/main" id="{716E0CD3-8AAC-D043-99F5-BF10E48584FF}"/>
              </a:ext>
            </a:extLst>
          </p:cNvPr>
          <p:cNvSpPr txBox="1"/>
          <p:nvPr/>
        </p:nvSpPr>
        <p:spPr>
          <a:xfrm>
            <a:off x="525158" y="5409642"/>
            <a:ext cx="2072130" cy="830997"/>
          </a:xfrm>
          <a:prstGeom prst="rect">
            <a:avLst/>
          </a:prstGeom>
          <a:noFill/>
        </p:spPr>
        <p:txBody>
          <a:bodyPr wrap="square" rtlCol="0">
            <a:spAutoFit/>
          </a:bodyPr>
          <a:lstStyle/>
          <a:p>
            <a:r>
              <a:rPr kumimoji="1" lang="ja-JP" altLang="en-US" sz="1200">
                <a:solidFill>
                  <a:srgbClr val="1F33E8"/>
                </a:solidFill>
                <a:latin typeface="Meiryo" panose="020B0604030504040204" pitchFamily="34" charset="-128"/>
                <a:ea typeface="Meiryo" panose="020B0604030504040204" pitchFamily="34" charset="-128"/>
              </a:rPr>
              <a:t>運用チームと個別に相談することなく、プランからリリースのプロセスを自律的に実行する</a:t>
            </a:r>
          </a:p>
        </p:txBody>
      </p:sp>
      <p:sp>
        <p:nvSpPr>
          <p:cNvPr id="34" name="テキスト ボックス 33">
            <a:extLst>
              <a:ext uri="{FF2B5EF4-FFF2-40B4-BE49-F238E27FC236}">
                <a16:creationId xmlns:a16="http://schemas.microsoft.com/office/drawing/2014/main" id="{0F0C3048-120D-2746-87CA-5A03D9B111CC}"/>
              </a:ext>
            </a:extLst>
          </p:cNvPr>
          <p:cNvSpPr txBox="1"/>
          <p:nvPr/>
        </p:nvSpPr>
        <p:spPr>
          <a:xfrm>
            <a:off x="6383354" y="6351676"/>
            <a:ext cx="2419252" cy="215444"/>
          </a:xfrm>
          <a:prstGeom prst="rect">
            <a:avLst/>
          </a:prstGeom>
          <a:noFill/>
        </p:spPr>
        <p:txBody>
          <a:bodyPr wrap="none" rtlCol="0">
            <a:spAutoFit/>
          </a:bodyPr>
          <a:lstStyle/>
          <a:p>
            <a:r>
              <a:rPr kumimoji="1" lang="ja-JP" altLang="en-US" sz="800">
                <a:solidFill>
                  <a:schemeClr val="accent6">
                    <a:lumMod val="50000"/>
                  </a:schemeClr>
                </a:solidFill>
                <a:latin typeface="Meiryo" panose="020B0604030504040204" pitchFamily="34" charset="-128"/>
                <a:ea typeface="Meiryo" panose="020B0604030504040204" pitchFamily="34" charset="-128"/>
              </a:rPr>
              <a:t>＊</a:t>
            </a:r>
            <a:r>
              <a:rPr kumimoji="1" lang="en-US" altLang="ja-JP" sz="800" dirty="0">
                <a:solidFill>
                  <a:schemeClr val="accent6">
                    <a:lumMod val="50000"/>
                  </a:schemeClr>
                </a:solidFill>
                <a:latin typeface="Meiryo" panose="020B0604030504040204" pitchFamily="34" charset="-128"/>
                <a:ea typeface="Meiryo" panose="020B0604030504040204" pitchFamily="34" charset="-128"/>
              </a:rPr>
              <a:t>SRE: Site Reliability Engineering/Engineer </a:t>
            </a:r>
            <a:endParaRPr kumimoji="1" lang="ja-JP" altLang="en-US" sz="800">
              <a:solidFill>
                <a:schemeClr val="accent6">
                  <a:lumMod val="50000"/>
                </a:schemeClr>
              </a:solidFill>
              <a:latin typeface="Meiryo" panose="020B0604030504040204" pitchFamily="34" charset="-128"/>
              <a:ea typeface="Meiryo" panose="020B0604030504040204" pitchFamily="34" charset="-128"/>
            </a:endParaRPr>
          </a:p>
        </p:txBody>
      </p:sp>
      <p:sp>
        <p:nvSpPr>
          <p:cNvPr id="35" name="下矢印 34">
            <a:extLst>
              <a:ext uri="{FF2B5EF4-FFF2-40B4-BE49-F238E27FC236}">
                <a16:creationId xmlns:a16="http://schemas.microsoft.com/office/drawing/2014/main" id="{ADD3820E-1577-9C4F-87B4-7A4E5142F762}"/>
              </a:ext>
            </a:extLst>
          </p:cNvPr>
          <p:cNvSpPr/>
          <p:nvPr/>
        </p:nvSpPr>
        <p:spPr>
          <a:xfrm>
            <a:off x="4126522" y="3033775"/>
            <a:ext cx="890954" cy="47954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1B7A6669-7FE6-734A-817F-5BFC298E5471}"/>
              </a:ext>
            </a:extLst>
          </p:cNvPr>
          <p:cNvSpPr txBox="1"/>
          <p:nvPr/>
        </p:nvSpPr>
        <p:spPr>
          <a:xfrm>
            <a:off x="5911248" y="1556710"/>
            <a:ext cx="2492990" cy="369332"/>
          </a:xfrm>
          <a:prstGeom prst="rect">
            <a:avLst/>
          </a:prstGeom>
          <a:noFill/>
        </p:spPr>
        <p:txBody>
          <a:bodyPr wrap="none" rtlCol="0">
            <a:spAutoFit/>
          </a:bodyPr>
          <a:lstStyle/>
          <a:p>
            <a:pPr algn="r"/>
            <a:r>
              <a:rPr kumimoji="1" lang="ja-JP" altLang="en-US">
                <a:solidFill>
                  <a:srgbClr val="1F33E8"/>
                </a:solidFill>
                <a:latin typeface="Meiryo" panose="020B0604030504040204" pitchFamily="34" charset="-128"/>
                <a:ea typeface="Meiryo" panose="020B0604030504040204" pitchFamily="34" charset="-128"/>
              </a:rPr>
              <a:t>プログラムを納品する</a:t>
            </a:r>
          </a:p>
        </p:txBody>
      </p:sp>
      <p:sp>
        <p:nvSpPr>
          <p:cNvPr id="37" name="テキスト ボックス 36">
            <a:extLst>
              <a:ext uri="{FF2B5EF4-FFF2-40B4-BE49-F238E27FC236}">
                <a16:creationId xmlns:a16="http://schemas.microsoft.com/office/drawing/2014/main" id="{42BC765A-A07C-AF47-A07F-4EDF3E2FC1C5}"/>
              </a:ext>
            </a:extLst>
          </p:cNvPr>
          <p:cNvSpPr txBox="1"/>
          <p:nvPr/>
        </p:nvSpPr>
        <p:spPr>
          <a:xfrm>
            <a:off x="5911248" y="4160608"/>
            <a:ext cx="2492990" cy="369332"/>
          </a:xfrm>
          <a:prstGeom prst="rect">
            <a:avLst/>
          </a:prstGeom>
          <a:noFill/>
        </p:spPr>
        <p:txBody>
          <a:bodyPr wrap="none" rtlCol="0">
            <a:spAutoFit/>
          </a:bodyPr>
          <a:lstStyle/>
          <a:p>
            <a:pPr algn="r"/>
            <a:r>
              <a:rPr kumimoji="1" lang="ja-JP" altLang="en-US">
                <a:solidFill>
                  <a:srgbClr val="1F33E8"/>
                </a:solidFill>
                <a:latin typeface="Meiryo" panose="020B0604030504040204" pitchFamily="34" charset="-128"/>
                <a:ea typeface="Meiryo" panose="020B0604030504040204" pitchFamily="34" charset="-128"/>
              </a:rPr>
              <a:t>ビジネスを成功させる</a:t>
            </a:r>
          </a:p>
        </p:txBody>
      </p:sp>
      <p:sp>
        <p:nvSpPr>
          <p:cNvPr id="38" name="右矢印 37">
            <a:extLst>
              <a:ext uri="{FF2B5EF4-FFF2-40B4-BE49-F238E27FC236}">
                <a16:creationId xmlns:a16="http://schemas.microsoft.com/office/drawing/2014/main" id="{991BE3DC-B4B8-1040-B0AD-92AC48FAAB9A}"/>
              </a:ext>
            </a:extLst>
          </p:cNvPr>
          <p:cNvSpPr/>
          <p:nvPr/>
        </p:nvSpPr>
        <p:spPr>
          <a:xfrm>
            <a:off x="5724271" y="1580895"/>
            <a:ext cx="269631" cy="249973"/>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右矢印 38">
            <a:extLst>
              <a:ext uri="{FF2B5EF4-FFF2-40B4-BE49-F238E27FC236}">
                <a16:creationId xmlns:a16="http://schemas.microsoft.com/office/drawing/2014/main" id="{965C2589-E212-1A41-B8CC-B11B822BD3E5}"/>
              </a:ext>
            </a:extLst>
          </p:cNvPr>
          <p:cNvSpPr/>
          <p:nvPr/>
        </p:nvSpPr>
        <p:spPr>
          <a:xfrm>
            <a:off x="5724270" y="4194606"/>
            <a:ext cx="269631" cy="249973"/>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67693165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58D04D-1096-3842-BF7D-4B630332FF85}"/>
              </a:ext>
            </a:extLst>
          </p:cNvPr>
          <p:cNvSpPr>
            <a:spLocks noGrp="1"/>
          </p:cNvSpPr>
          <p:nvPr>
            <p:ph type="title"/>
          </p:nvPr>
        </p:nvSpPr>
        <p:spPr/>
        <p:txBody>
          <a:bodyPr/>
          <a:lstStyle/>
          <a:p>
            <a:r>
              <a:rPr kumimoji="1" lang="en-US" altLang="ja-JP" dirty="0"/>
              <a:t>SI</a:t>
            </a:r>
            <a:r>
              <a:rPr kumimoji="1" lang="ja-JP" altLang="en-US"/>
              <a:t>事業者でアジャイル開発が失敗する</a:t>
            </a:r>
            <a:r>
              <a:rPr kumimoji="1" lang="en-US" altLang="ja-JP" dirty="0"/>
              <a:t>3</a:t>
            </a:r>
            <a:r>
              <a:rPr lang="ja-JP" altLang="en-US"/>
              <a:t>つの理由</a:t>
            </a:r>
            <a:endParaRPr kumimoji="1" lang="ja-JP" altLang="en-US"/>
          </a:p>
        </p:txBody>
      </p:sp>
      <p:sp>
        <p:nvSpPr>
          <p:cNvPr id="3" name="正方形/長方形 2">
            <a:extLst>
              <a:ext uri="{FF2B5EF4-FFF2-40B4-BE49-F238E27FC236}">
                <a16:creationId xmlns:a16="http://schemas.microsoft.com/office/drawing/2014/main" id="{E0A1C307-BF13-8B45-B649-7B8A77EA13C5}"/>
              </a:ext>
            </a:extLst>
          </p:cNvPr>
          <p:cNvSpPr/>
          <p:nvPr/>
        </p:nvSpPr>
        <p:spPr>
          <a:xfrm>
            <a:off x="311600" y="991901"/>
            <a:ext cx="8520800" cy="5678478"/>
          </a:xfrm>
          <a:prstGeom prst="rect">
            <a:avLst/>
          </a:prstGeom>
        </p:spPr>
        <p:txBody>
          <a:bodyPr wrap="square">
            <a:spAutoFit/>
          </a:bodyPr>
          <a:lstStyle/>
          <a:p>
            <a:pPr fontAlgn="base">
              <a:spcBef>
                <a:spcPts val="600"/>
              </a:spcBef>
            </a:pPr>
            <a:r>
              <a:rPr lang="ja-JP" altLang="en-US" sz="2000" b="1" u="sng">
                <a:solidFill>
                  <a:srgbClr val="C00000"/>
                </a:solidFill>
                <a:latin typeface="Meiryo" panose="020B0604030504040204" pitchFamily="34" charset="-128"/>
                <a:ea typeface="Meiryo" panose="020B0604030504040204" pitchFamily="34" charset="-128"/>
              </a:rPr>
              <a:t>システムを作ることを目的にしていること</a:t>
            </a:r>
            <a:endParaRPr lang="en-US" altLang="ja-JP" sz="2000" dirty="0">
              <a:solidFill>
                <a:srgbClr val="C00000"/>
              </a:solidFill>
              <a:latin typeface="Meiryo" panose="020B0604030504040204" pitchFamily="34" charset="-128"/>
              <a:ea typeface="Meiryo" panose="020B0604030504040204" pitchFamily="34" charset="-128"/>
            </a:endParaRPr>
          </a:p>
          <a:p>
            <a:pPr marL="285750" indent="-285750" fontAlgn="base">
              <a:spcBef>
                <a:spcPts val="600"/>
              </a:spcBef>
              <a:buFont typeface="Wingdings" pitchFamily="2" charset="2"/>
              <a:buChar char="ü"/>
            </a:pPr>
            <a:r>
              <a:rPr lang="ja-JP" altLang="en-US" sz="1400">
                <a:solidFill>
                  <a:srgbClr val="4B4B4B"/>
                </a:solidFill>
                <a:latin typeface="Meiryo" panose="020B0604030504040204" pitchFamily="34" charset="-128"/>
                <a:ea typeface="Meiryo" panose="020B0604030504040204" pitchFamily="34" charset="-128"/>
              </a:rPr>
              <a:t>アジャイル開発は、仕様書を確定させて、その通りにシステムを開発することを目指してはいない。</a:t>
            </a:r>
            <a:r>
              <a:rPr lang="ja-JP" altLang="en-US" sz="1400" b="1" u="sng">
                <a:solidFill>
                  <a:srgbClr val="4B4B4B"/>
                </a:solidFill>
                <a:latin typeface="Meiryo" panose="020B0604030504040204" pitchFamily="34" charset="-128"/>
                <a:ea typeface="Meiryo" panose="020B0604030504040204" pitchFamily="34" charset="-128"/>
              </a:rPr>
              <a:t>ビジネスの成果に貢献するためにソフトウェアを開発する</a:t>
            </a:r>
            <a:r>
              <a:rPr lang="ja-JP" altLang="en-US" sz="1400">
                <a:solidFill>
                  <a:srgbClr val="4B4B4B"/>
                </a:solidFill>
                <a:latin typeface="Meiryo" panose="020B0604030504040204" pitchFamily="34" charset="-128"/>
                <a:ea typeface="Meiryo" panose="020B0604030504040204" pitchFamily="34" charset="-128"/>
              </a:rPr>
              <a:t>ことを目指す。</a:t>
            </a:r>
            <a:endParaRPr lang="en-US" altLang="ja-JP" sz="1400" dirty="0">
              <a:solidFill>
                <a:srgbClr val="4B4B4B"/>
              </a:solidFill>
              <a:latin typeface="Meiryo" panose="020B0604030504040204" pitchFamily="34" charset="-128"/>
              <a:ea typeface="Meiryo" panose="020B0604030504040204" pitchFamily="34" charset="-128"/>
            </a:endParaRPr>
          </a:p>
          <a:p>
            <a:pPr marL="285750" indent="-285750" fontAlgn="base">
              <a:spcBef>
                <a:spcPts val="600"/>
              </a:spcBef>
              <a:buFont typeface="Wingdings" pitchFamily="2" charset="2"/>
              <a:buChar char="ü"/>
            </a:pPr>
            <a:r>
              <a:rPr lang="ja-JP" altLang="en-US" sz="1400">
                <a:solidFill>
                  <a:srgbClr val="4B4B4B"/>
                </a:solidFill>
                <a:latin typeface="Meiryo" panose="020B0604030504040204" pitchFamily="34" charset="-128"/>
                <a:ea typeface="Meiryo" panose="020B0604030504040204" pitchFamily="34" charset="-128"/>
              </a:rPr>
              <a:t>エンジニアたちは、業務や事業に関心を持ち、彼らと対等に、どうすれば、事業目的が達成できるかを、</a:t>
            </a:r>
            <a:r>
              <a:rPr lang="ja-JP" altLang="en-US" sz="1400" b="1" u="sng">
                <a:solidFill>
                  <a:srgbClr val="4B4B4B"/>
                </a:solidFill>
                <a:latin typeface="Meiryo" panose="020B0604030504040204" pitchFamily="34" charset="-128"/>
                <a:ea typeface="Meiryo" panose="020B0604030504040204" pitchFamily="34" charset="-128"/>
              </a:rPr>
              <a:t>ユーザー対話し、一緒になって考える</a:t>
            </a:r>
            <a:r>
              <a:rPr lang="ja-JP" altLang="en-US" sz="1400">
                <a:solidFill>
                  <a:srgbClr val="4B4B4B"/>
                </a:solidFill>
                <a:latin typeface="Meiryo" panose="020B0604030504040204" pitchFamily="34" charset="-128"/>
                <a:ea typeface="Meiryo" panose="020B0604030504040204" pitchFamily="34" charset="-128"/>
              </a:rPr>
              <a:t>。</a:t>
            </a:r>
          </a:p>
          <a:p>
            <a:pPr marL="285750" indent="-285750" fontAlgn="base">
              <a:spcBef>
                <a:spcPts val="600"/>
              </a:spcBef>
              <a:buFont typeface="Wingdings" pitchFamily="2" charset="2"/>
              <a:buChar char="ü"/>
            </a:pPr>
            <a:r>
              <a:rPr lang="ja-JP" altLang="en-US" sz="1400" b="1" u="sng">
                <a:solidFill>
                  <a:srgbClr val="4B4B4B"/>
                </a:solidFill>
                <a:latin typeface="Meiryo" panose="020B0604030504040204" pitchFamily="34" charset="-128"/>
                <a:ea typeface="Meiryo" panose="020B0604030504040204" pitchFamily="34" charset="-128"/>
              </a:rPr>
              <a:t>できるだけコードを書かず</a:t>
            </a:r>
            <a:r>
              <a:rPr lang="ja-JP" altLang="en-US" sz="1400">
                <a:solidFill>
                  <a:srgbClr val="4B4B4B"/>
                </a:solidFill>
                <a:latin typeface="Meiryo" panose="020B0604030504040204" pitchFamily="34" charset="-128"/>
                <a:ea typeface="Meiryo" panose="020B0604030504040204" pitchFamily="34" charset="-128"/>
              </a:rPr>
              <a:t>に事業目的を達成することを目指す。</a:t>
            </a:r>
          </a:p>
          <a:p>
            <a:pPr fontAlgn="base">
              <a:spcBef>
                <a:spcPts val="600"/>
              </a:spcBef>
            </a:pPr>
            <a:endParaRPr lang="en-US" altLang="ja-JP" sz="800" dirty="0">
              <a:solidFill>
                <a:srgbClr val="4B4B4B"/>
              </a:solidFill>
              <a:latin typeface="Meiryo" panose="020B0604030504040204" pitchFamily="34" charset="-128"/>
              <a:ea typeface="Meiryo" panose="020B0604030504040204" pitchFamily="34" charset="-128"/>
            </a:endParaRPr>
          </a:p>
          <a:p>
            <a:pPr fontAlgn="base">
              <a:spcBef>
                <a:spcPts val="600"/>
              </a:spcBef>
            </a:pPr>
            <a:r>
              <a:rPr lang="ja-JP" altLang="en-US" sz="2000" b="1" u="sng">
                <a:solidFill>
                  <a:srgbClr val="C00000"/>
                </a:solidFill>
                <a:latin typeface="Meiryo" panose="020B0604030504040204" pitchFamily="34" charset="-128"/>
                <a:ea typeface="Meiryo" panose="020B0604030504040204" pitchFamily="34" charset="-128"/>
              </a:rPr>
              <a:t>兼任／兼務でやっていること</a:t>
            </a:r>
            <a:endParaRPr lang="en-US" altLang="ja-JP" sz="2000" b="1" u="sng" dirty="0">
              <a:solidFill>
                <a:srgbClr val="C00000"/>
              </a:solidFill>
              <a:latin typeface="Meiryo" panose="020B0604030504040204" pitchFamily="34" charset="-128"/>
              <a:ea typeface="Meiryo" panose="020B0604030504040204" pitchFamily="34" charset="-128"/>
            </a:endParaRPr>
          </a:p>
          <a:p>
            <a:pPr marL="285750" indent="-285750" fontAlgn="base">
              <a:spcBef>
                <a:spcPts val="600"/>
              </a:spcBef>
              <a:buFont typeface="Wingdings" pitchFamily="2" charset="2"/>
              <a:buChar char="ü"/>
            </a:pPr>
            <a:r>
              <a:rPr lang="ja-JP" altLang="en-US" sz="1400">
                <a:solidFill>
                  <a:srgbClr val="4B4B4B"/>
                </a:solidFill>
                <a:latin typeface="Meiryo" panose="020B0604030504040204" pitchFamily="34" charset="-128"/>
                <a:ea typeface="Meiryo" panose="020B0604030504040204" pitchFamily="34" charset="-128"/>
              </a:rPr>
              <a:t>エンジニアは、</a:t>
            </a:r>
            <a:r>
              <a:rPr lang="ja-JP" altLang="en-US" sz="1400" b="1" u="sng">
                <a:solidFill>
                  <a:srgbClr val="4B4B4B"/>
                </a:solidFill>
                <a:latin typeface="Meiryo" panose="020B0604030504040204" pitchFamily="34" charset="-128"/>
                <a:ea typeface="Meiryo" panose="020B0604030504040204" pitchFamily="34" charset="-128"/>
              </a:rPr>
              <a:t>事業を成功させる責任</a:t>
            </a:r>
            <a:r>
              <a:rPr lang="ja-JP" altLang="en-US" sz="1400">
                <a:solidFill>
                  <a:srgbClr val="4B4B4B"/>
                </a:solidFill>
                <a:latin typeface="Meiryo" panose="020B0604030504040204" pitchFamily="34" charset="-128"/>
                <a:ea typeface="Meiryo" panose="020B0604030504040204" pitchFamily="34" charset="-128"/>
              </a:rPr>
              <a:t>を担う。</a:t>
            </a:r>
            <a:endParaRPr lang="en-US" altLang="ja-JP" sz="1400" dirty="0">
              <a:solidFill>
                <a:srgbClr val="4B4B4B"/>
              </a:solidFill>
              <a:latin typeface="Meiryo" panose="020B0604030504040204" pitchFamily="34" charset="-128"/>
              <a:ea typeface="Meiryo" panose="020B0604030504040204" pitchFamily="34" charset="-128"/>
            </a:endParaRPr>
          </a:p>
          <a:p>
            <a:pPr marL="285750" indent="-285750" fontAlgn="base">
              <a:spcBef>
                <a:spcPts val="600"/>
              </a:spcBef>
              <a:buFont typeface="Wingdings" pitchFamily="2" charset="2"/>
              <a:buChar char="ü"/>
            </a:pPr>
            <a:r>
              <a:rPr lang="ja-JP" altLang="en-US" sz="1400" b="1" u="sng">
                <a:solidFill>
                  <a:srgbClr val="4B4B4B"/>
                </a:solidFill>
                <a:latin typeface="Meiryo" panose="020B0604030504040204" pitchFamily="34" charset="-128"/>
                <a:ea typeface="Meiryo" panose="020B0604030504040204" pitchFamily="34" charset="-128"/>
              </a:rPr>
              <a:t>掛け持ちは無理</a:t>
            </a:r>
            <a:r>
              <a:rPr lang="ja-JP" altLang="en-US" sz="1400">
                <a:solidFill>
                  <a:srgbClr val="4B4B4B"/>
                </a:solidFill>
                <a:latin typeface="Meiryo" panose="020B0604030504040204" pitchFamily="34" charset="-128"/>
                <a:ea typeface="Meiryo" panose="020B0604030504040204" pitchFamily="34" charset="-128"/>
              </a:rPr>
              <a:t>。集中が途切れ、事業の成功への情熱もリセットされ、習熟度も高まらない。</a:t>
            </a:r>
          </a:p>
          <a:p>
            <a:pPr marL="285750" indent="-285750" fontAlgn="base">
              <a:spcBef>
                <a:spcPts val="600"/>
              </a:spcBef>
              <a:buFont typeface="Wingdings" pitchFamily="2" charset="2"/>
              <a:buChar char="ü"/>
            </a:pPr>
            <a:r>
              <a:rPr lang="ja-JP" altLang="en-US" sz="1400" b="1" u="sng">
                <a:solidFill>
                  <a:srgbClr val="4B4B4B"/>
                </a:solidFill>
                <a:latin typeface="Meiryo" panose="020B0604030504040204" pitchFamily="34" charset="-128"/>
                <a:ea typeface="Meiryo" panose="020B0604030504040204" pitchFamily="34" charset="-128"/>
              </a:rPr>
              <a:t>兼任では、稼働率は変わらないが、生産性は低下する</a:t>
            </a:r>
            <a:r>
              <a:rPr lang="ja-JP" altLang="en-US" sz="1400">
                <a:solidFill>
                  <a:srgbClr val="4B4B4B"/>
                </a:solidFill>
                <a:latin typeface="Meiryo" panose="020B0604030504040204" pitchFamily="34" charset="-128"/>
                <a:ea typeface="Meiryo" panose="020B0604030504040204" pitchFamily="34" charset="-128"/>
              </a:rPr>
              <a:t>。稼働率を高めて工数で稼ぐビジネスであれば、それでもいいが、ユーザーの事業の成果を目指すのであれば、このやり方でうまくいかない。</a:t>
            </a:r>
          </a:p>
          <a:p>
            <a:pPr fontAlgn="base">
              <a:spcBef>
                <a:spcPts val="600"/>
              </a:spcBef>
            </a:pPr>
            <a:endParaRPr lang="en-US" altLang="ja-JP" sz="800" dirty="0">
              <a:solidFill>
                <a:srgbClr val="4B4B4B"/>
              </a:solidFill>
              <a:latin typeface="Meiryo" panose="020B0604030504040204" pitchFamily="34" charset="-128"/>
              <a:ea typeface="Meiryo" panose="020B0604030504040204" pitchFamily="34" charset="-128"/>
            </a:endParaRPr>
          </a:p>
          <a:p>
            <a:pPr fontAlgn="base">
              <a:spcBef>
                <a:spcPts val="600"/>
              </a:spcBef>
            </a:pPr>
            <a:r>
              <a:rPr lang="ja-JP" altLang="en-US" sz="2000" b="1" u="sng">
                <a:solidFill>
                  <a:srgbClr val="C00000"/>
                </a:solidFill>
                <a:latin typeface="Meiryo" panose="020B0604030504040204" pitchFamily="34" charset="-128"/>
                <a:ea typeface="Meiryo" panose="020B0604030504040204" pitchFamily="34" charset="-128"/>
              </a:rPr>
              <a:t>チームを信頼して任せていないこと</a:t>
            </a:r>
            <a:endParaRPr lang="ja-JP" altLang="en-US" sz="2000">
              <a:solidFill>
                <a:srgbClr val="C00000"/>
              </a:solidFill>
              <a:latin typeface="Meiryo" panose="020B0604030504040204" pitchFamily="34" charset="-128"/>
              <a:ea typeface="Meiryo" panose="020B0604030504040204" pitchFamily="34" charset="-128"/>
            </a:endParaRPr>
          </a:p>
          <a:p>
            <a:pPr marL="285750" indent="-285750" fontAlgn="base">
              <a:spcBef>
                <a:spcPts val="600"/>
              </a:spcBef>
              <a:buFont typeface="Wingdings" pitchFamily="2" charset="2"/>
              <a:buChar char="ü"/>
            </a:pPr>
            <a:r>
              <a:rPr lang="ja-JP" altLang="en-US" sz="1400">
                <a:latin typeface="Meiryo" panose="020B0604030504040204" pitchFamily="34" charset="-128"/>
                <a:ea typeface="Meiryo" panose="020B0604030504040204" pitchFamily="34" charset="-128"/>
              </a:rPr>
              <a:t>計画は立てる。しかし、</a:t>
            </a:r>
            <a:r>
              <a:rPr lang="ja-JP" altLang="en-US" sz="1400" b="1" u="sng">
                <a:latin typeface="Meiryo" panose="020B0604030504040204" pitchFamily="34" charset="-128"/>
                <a:ea typeface="Meiryo" panose="020B0604030504040204" pitchFamily="34" charset="-128"/>
              </a:rPr>
              <a:t>計画とは仮設であり、変化とともに修正すべきもの</a:t>
            </a:r>
            <a:r>
              <a:rPr lang="ja-JP" altLang="en-US" sz="1400">
                <a:latin typeface="Meiryo" panose="020B0604030504040204" pitchFamily="34" charset="-128"/>
                <a:ea typeface="Meiryo" panose="020B0604030504040204" pitchFamily="34" charset="-128"/>
              </a:rPr>
              <a:t>で、「計画を実行する過程で生じる変化に対応すること」こそが、大切だという考え方が、共有されていなければならない。</a:t>
            </a:r>
          </a:p>
          <a:p>
            <a:pPr marL="285750" indent="-285750">
              <a:spcBef>
                <a:spcPts val="600"/>
              </a:spcBef>
              <a:buFont typeface="Wingdings" pitchFamily="2" charset="2"/>
              <a:buChar char="ü"/>
            </a:pPr>
            <a:r>
              <a:rPr lang="ja-JP" altLang="en-US" sz="1400">
                <a:solidFill>
                  <a:srgbClr val="4B4B4B"/>
                </a:solidFill>
                <a:latin typeface="Meiryo" panose="020B0604030504040204" pitchFamily="34" charset="-128"/>
                <a:ea typeface="Meiryo" panose="020B0604030504040204" pitchFamily="34" charset="-128"/>
              </a:rPr>
              <a:t>変化が早く、未来を予測できない時代にあっては、圧倒的なスピードこそが、変化に対応するための唯一の対処方法だ。そのためには、</a:t>
            </a:r>
            <a:r>
              <a:rPr lang="ja-JP" altLang="en-US" sz="1400" b="1" u="sng">
                <a:solidFill>
                  <a:srgbClr val="4B4B4B"/>
                </a:solidFill>
                <a:latin typeface="Meiryo" panose="020B0604030504040204" pitchFamily="34" charset="-128"/>
                <a:ea typeface="Meiryo" panose="020B0604030504040204" pitchFamily="34" charset="-128"/>
              </a:rPr>
              <a:t>大幅に権限を委譲された自律したチームに任せなくてはならない</a:t>
            </a:r>
            <a:r>
              <a:rPr lang="ja-JP" altLang="en-US" sz="1400">
                <a:solidFill>
                  <a:srgbClr val="4B4B4B"/>
                </a:solidFill>
                <a:latin typeface="Meiryo" panose="020B0604030504040204" pitchFamily="34" charset="-128"/>
                <a:ea typeface="Meiryo" panose="020B0604030504040204" pitchFamily="34" charset="-128"/>
              </a:rPr>
              <a:t>。</a:t>
            </a:r>
            <a:endParaRPr lang="en-US" altLang="ja-JP" sz="1400" dirty="0">
              <a:solidFill>
                <a:srgbClr val="4B4B4B"/>
              </a:solidFill>
              <a:latin typeface="Meiryo" panose="020B0604030504040204" pitchFamily="34" charset="-128"/>
              <a:ea typeface="Meiryo" panose="020B0604030504040204" pitchFamily="34" charset="-128"/>
            </a:endParaRPr>
          </a:p>
          <a:p>
            <a:pPr marL="285750" indent="-285750">
              <a:spcBef>
                <a:spcPts val="600"/>
              </a:spcBef>
              <a:buFont typeface="Wingdings" pitchFamily="2" charset="2"/>
              <a:buChar char="ü"/>
            </a:pPr>
            <a:r>
              <a:rPr lang="ja-JP" altLang="en-US" sz="1400" b="1" i="0" u="sng">
                <a:solidFill>
                  <a:srgbClr val="4B4B4B"/>
                </a:solidFill>
                <a:effectLst/>
                <a:latin typeface="Meiryo" panose="020B0604030504040204" pitchFamily="34" charset="-128"/>
                <a:ea typeface="Meiryo" panose="020B0604030504040204" pitchFamily="34" charset="-128"/>
              </a:rPr>
              <a:t>進捗や品質の管理は、開発チームに任せる</a:t>
            </a:r>
            <a:r>
              <a:rPr lang="ja-JP" altLang="en-US" sz="1400" b="0" i="0">
                <a:solidFill>
                  <a:srgbClr val="4B4B4B"/>
                </a:solidFill>
                <a:effectLst/>
                <a:latin typeface="Meiryo" panose="020B0604030504040204" pitchFamily="34" charset="-128"/>
                <a:ea typeface="Meiryo" panose="020B0604030504040204" pitchFamily="34" charset="-128"/>
              </a:rPr>
              <a:t>。スクラムマスター（プロマネではない）は、チームが自律的に行動する上での障害を排除し、彼らの自立を助けるが、管理はしない。</a:t>
            </a:r>
          </a:p>
        </p:txBody>
      </p:sp>
    </p:spTree>
    <p:extLst>
      <p:ext uri="{BB962C8B-B14F-4D97-AF65-F5344CB8AC3E}">
        <p14:creationId xmlns:p14="http://schemas.microsoft.com/office/powerpoint/2010/main" val="21733600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線コネクタ 24"/>
          <p:cNvCxnSpPr/>
          <p:nvPr/>
        </p:nvCxnSpPr>
        <p:spPr>
          <a:xfrm>
            <a:off x="455636" y="5581966"/>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455783" y="4958007"/>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447569" y="4532000"/>
            <a:ext cx="7668852" cy="0"/>
          </a:xfrm>
          <a:prstGeom prst="line">
            <a:avLst/>
          </a:prstGeom>
          <a:ln>
            <a:solidFill>
              <a:schemeClr val="tx2">
                <a:lumMod val="60000"/>
                <a:lumOff val="4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kumimoji="1" lang="ja-JP" altLang="en-US" dirty="0"/>
              <a:t>アジャイル開発の基本構造</a:t>
            </a:r>
          </a:p>
        </p:txBody>
      </p:sp>
      <p:cxnSp>
        <p:nvCxnSpPr>
          <p:cNvPr id="5" name="直線コネクタ 4"/>
          <p:cNvCxnSpPr/>
          <p:nvPr/>
        </p:nvCxnSpPr>
        <p:spPr>
          <a:xfrm>
            <a:off x="455857" y="3279469"/>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flipV="1">
            <a:off x="455857" y="1119229"/>
            <a:ext cx="7668852" cy="2160240"/>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flipV="1">
            <a:off x="8124635" y="1119229"/>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8072398" y="980728"/>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13" name="テキスト ボックス 12"/>
          <p:cNvSpPr txBox="1"/>
          <p:nvPr/>
        </p:nvSpPr>
        <p:spPr>
          <a:xfrm>
            <a:off x="8168578" y="3140969"/>
            <a:ext cx="43954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14" name="テキスト ボックス 13"/>
          <p:cNvSpPr txBox="1"/>
          <p:nvPr/>
        </p:nvSpPr>
        <p:spPr>
          <a:xfrm>
            <a:off x="7752824" y="3356992"/>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15" name="テキスト ボックス 14"/>
          <p:cNvSpPr txBox="1"/>
          <p:nvPr/>
        </p:nvSpPr>
        <p:spPr>
          <a:xfrm>
            <a:off x="6756628" y="836712"/>
            <a:ext cx="1415772" cy="461665"/>
          </a:xfrm>
          <a:prstGeom prst="rect">
            <a:avLst/>
          </a:prstGeom>
          <a:noFill/>
        </p:spPr>
        <p:txBody>
          <a:bodyPr wrap="none" rtlCol="0">
            <a:spAutoFit/>
          </a:bodyPr>
          <a:lstStyle/>
          <a:p>
            <a:r>
              <a:rPr kumimoji="1" lang="ja-JP" altLang="en-US" sz="1200" dirty="0">
                <a:solidFill>
                  <a:srgbClr val="FF8000"/>
                </a:solidFill>
                <a:latin typeface="Meiryo" charset="-128"/>
                <a:ea typeface="Meiryo" charset="-128"/>
                <a:cs typeface="Meiryo" charset="-128"/>
              </a:rPr>
              <a:t>仕様書に記載した</a:t>
            </a:r>
            <a:endParaRPr kumimoji="1" lang="en-US" altLang="ja-JP" sz="1200" dirty="0">
              <a:solidFill>
                <a:srgbClr val="FF8000"/>
              </a:solidFill>
              <a:latin typeface="Meiryo" charset="-128"/>
              <a:ea typeface="Meiryo" charset="-128"/>
              <a:cs typeface="Meiryo" charset="-128"/>
            </a:endParaRPr>
          </a:p>
          <a:p>
            <a:r>
              <a:rPr kumimoji="1" lang="ja-JP" altLang="en-US" sz="1200" dirty="0">
                <a:solidFill>
                  <a:srgbClr val="FF8000"/>
                </a:solidFill>
                <a:latin typeface="Meiryo" charset="-128"/>
                <a:ea typeface="Meiryo" charset="-128"/>
                <a:cs typeface="Meiryo" charset="-128"/>
              </a:rPr>
              <a:t>全ての機能</a:t>
            </a:r>
            <a:endParaRPr kumimoji="1" lang="en-US" altLang="ja-JP" sz="1200" dirty="0">
              <a:solidFill>
                <a:srgbClr val="FF8000"/>
              </a:solidFill>
              <a:latin typeface="Meiryo" charset="-128"/>
              <a:ea typeface="Meiryo" charset="-128"/>
              <a:cs typeface="Meiryo" charset="-128"/>
            </a:endParaRPr>
          </a:p>
        </p:txBody>
      </p:sp>
      <p:cxnSp>
        <p:nvCxnSpPr>
          <p:cNvPr id="16" name="直線コネクタ 15"/>
          <p:cNvCxnSpPr/>
          <p:nvPr/>
        </p:nvCxnSpPr>
        <p:spPr>
          <a:xfrm>
            <a:off x="455783" y="6228617"/>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flipV="1">
            <a:off x="8124561" y="4068377"/>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8072324" y="3929876"/>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8168504" y="6090117"/>
            <a:ext cx="43954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7752750" y="6286645"/>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22" name="テキスト ボックス 21"/>
          <p:cNvSpPr txBox="1"/>
          <p:nvPr/>
        </p:nvSpPr>
        <p:spPr>
          <a:xfrm>
            <a:off x="6758144" y="3846639"/>
            <a:ext cx="1107996" cy="461665"/>
          </a:xfrm>
          <a:prstGeom prst="rect">
            <a:avLst/>
          </a:prstGeom>
          <a:noFill/>
        </p:spPr>
        <p:txBody>
          <a:bodyPr wrap="none" rtlCol="0">
            <a:spAutoFit/>
          </a:bodyPr>
          <a:lstStyle/>
          <a:p>
            <a:r>
              <a:rPr kumimoji="1" lang="ja-JP" altLang="en-US" sz="1200" dirty="0">
                <a:solidFill>
                  <a:srgbClr val="0432FF"/>
                </a:solidFill>
                <a:latin typeface="Meiryo" charset="-128"/>
                <a:ea typeface="Meiryo" charset="-128"/>
                <a:cs typeface="Meiryo" charset="-128"/>
              </a:rPr>
              <a:t>予定していた</a:t>
            </a:r>
            <a:endParaRPr kumimoji="1" lang="en-US" altLang="ja-JP" sz="1200" dirty="0">
              <a:solidFill>
                <a:srgbClr val="0432FF"/>
              </a:solidFill>
              <a:latin typeface="Meiryo" charset="-128"/>
              <a:ea typeface="Meiryo" charset="-128"/>
              <a:cs typeface="Meiryo" charset="-128"/>
            </a:endParaRPr>
          </a:p>
          <a:p>
            <a:r>
              <a:rPr kumimoji="1" lang="ja-JP" altLang="en-US" sz="1200" dirty="0">
                <a:solidFill>
                  <a:srgbClr val="0432FF"/>
                </a:solidFill>
                <a:latin typeface="Meiryo" charset="-128"/>
                <a:ea typeface="Meiryo" charset="-128"/>
                <a:cs typeface="Meiryo" charset="-128"/>
              </a:rPr>
              <a:t>全体仕様</a:t>
            </a:r>
            <a:endParaRPr kumimoji="1" lang="en-US" altLang="ja-JP" sz="1200" dirty="0">
              <a:solidFill>
                <a:srgbClr val="0432FF"/>
              </a:solidFill>
              <a:latin typeface="Meiryo" charset="-128"/>
              <a:ea typeface="Meiryo" charset="-128"/>
              <a:cs typeface="Meiryo" charset="-128"/>
            </a:endParaRPr>
          </a:p>
        </p:txBody>
      </p:sp>
      <p:cxnSp>
        <p:nvCxnSpPr>
          <p:cNvPr id="23" name="直線矢印コネクタ 22"/>
          <p:cNvCxnSpPr/>
          <p:nvPr/>
        </p:nvCxnSpPr>
        <p:spPr>
          <a:xfrm flipV="1">
            <a:off x="455636" y="5594758"/>
            <a:ext cx="2244156" cy="636751"/>
          </a:xfrm>
          <a:prstGeom prst="straightConnector1">
            <a:avLst/>
          </a:prstGeom>
          <a:ln w="5715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V="1">
            <a:off x="2699792" y="4958007"/>
            <a:ext cx="2244156" cy="636751"/>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flipV="1">
            <a:off x="4907197" y="4512017"/>
            <a:ext cx="1693629" cy="460694"/>
          </a:xfrm>
          <a:prstGeom prst="straightConnector1">
            <a:avLst/>
          </a:prstGeom>
          <a:ln w="5715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V="1">
            <a:off x="6600826" y="4068375"/>
            <a:ext cx="1567678" cy="443350"/>
          </a:xfrm>
          <a:prstGeom prst="straightConnector1">
            <a:avLst/>
          </a:prstGeom>
          <a:ln w="57150">
            <a:solidFill>
              <a:schemeClr val="bg1">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8120414" y="5443466"/>
            <a:ext cx="535724" cy="276999"/>
          </a:xfrm>
          <a:prstGeom prst="rect">
            <a:avLst/>
          </a:prstGeom>
          <a:noFill/>
        </p:spPr>
        <p:txBody>
          <a:bodyPr wrap="none" rtlCol="0">
            <a:spAutoFit/>
          </a:bodyPr>
          <a:lstStyle/>
          <a:p>
            <a:r>
              <a:rPr kumimoji="1" lang="en-US" altLang="ja-JP" sz="1200" dirty="0">
                <a:solidFill>
                  <a:srgbClr val="953735"/>
                </a:solidFill>
                <a:latin typeface="Meiryo" charset="-128"/>
                <a:ea typeface="Meiryo" charset="-128"/>
                <a:cs typeface="Meiryo" charset="-128"/>
              </a:rPr>
              <a:t>30%</a:t>
            </a:r>
            <a:endParaRPr kumimoji="1" lang="ja-JP" altLang="en-US" sz="1200" dirty="0">
              <a:solidFill>
                <a:srgbClr val="953735"/>
              </a:solidFill>
              <a:latin typeface="Meiryo" charset="-128"/>
              <a:ea typeface="Meiryo" charset="-128"/>
              <a:cs typeface="Meiryo" charset="-128"/>
            </a:endParaRPr>
          </a:p>
        </p:txBody>
      </p:sp>
      <p:sp>
        <p:nvSpPr>
          <p:cNvPr id="33" name="テキスト ボックス 32"/>
          <p:cNvSpPr txBox="1"/>
          <p:nvPr/>
        </p:nvSpPr>
        <p:spPr>
          <a:xfrm>
            <a:off x="8120414" y="4828325"/>
            <a:ext cx="535724" cy="276999"/>
          </a:xfrm>
          <a:prstGeom prst="rect">
            <a:avLst/>
          </a:prstGeom>
          <a:noFill/>
        </p:spPr>
        <p:txBody>
          <a:bodyPr wrap="none" rtlCol="0">
            <a:spAutoFit/>
          </a:bodyPr>
          <a:lstStyle/>
          <a:p>
            <a:r>
              <a:rPr kumimoji="1" lang="en-US" altLang="ja-JP" sz="1200" dirty="0">
                <a:solidFill>
                  <a:srgbClr val="953735"/>
                </a:solidFill>
                <a:latin typeface="Meiryo" charset="-128"/>
                <a:ea typeface="Meiryo" charset="-128"/>
                <a:cs typeface="Meiryo" charset="-128"/>
              </a:rPr>
              <a:t>60%</a:t>
            </a:r>
            <a:endParaRPr kumimoji="1" lang="ja-JP" altLang="en-US" sz="1200" dirty="0">
              <a:solidFill>
                <a:srgbClr val="953735"/>
              </a:solidFill>
              <a:latin typeface="Meiryo" charset="-128"/>
              <a:ea typeface="Meiryo" charset="-128"/>
              <a:cs typeface="Meiryo" charset="-128"/>
            </a:endParaRPr>
          </a:p>
        </p:txBody>
      </p:sp>
      <p:sp>
        <p:nvSpPr>
          <p:cNvPr id="34" name="テキスト ボックス 33"/>
          <p:cNvSpPr txBox="1"/>
          <p:nvPr/>
        </p:nvSpPr>
        <p:spPr>
          <a:xfrm>
            <a:off x="8103583" y="4393501"/>
            <a:ext cx="569387" cy="276999"/>
          </a:xfrm>
          <a:prstGeom prst="rect">
            <a:avLst/>
          </a:prstGeom>
          <a:noFill/>
        </p:spPr>
        <p:txBody>
          <a:bodyPr wrap="none" rtlCol="0">
            <a:spAutoFit/>
          </a:bodyPr>
          <a:lstStyle/>
          <a:p>
            <a:r>
              <a:rPr kumimoji="1" lang="en-US" altLang="ja-JP" sz="1200" b="1" dirty="0">
                <a:solidFill>
                  <a:srgbClr val="0432FF"/>
                </a:solidFill>
                <a:latin typeface="Meiryo" charset="-128"/>
                <a:ea typeface="Meiryo" charset="-128"/>
                <a:cs typeface="Meiryo" charset="-128"/>
              </a:rPr>
              <a:t>80%</a:t>
            </a:r>
            <a:endParaRPr kumimoji="1" lang="ja-JP" altLang="en-US" sz="1200" b="1" dirty="0">
              <a:solidFill>
                <a:srgbClr val="0432FF"/>
              </a:solidFill>
              <a:latin typeface="Meiryo" charset="-128"/>
              <a:ea typeface="Meiryo" charset="-128"/>
              <a:cs typeface="Meiryo" charset="-128"/>
            </a:endParaRPr>
          </a:p>
        </p:txBody>
      </p:sp>
      <p:pic>
        <p:nvPicPr>
          <p:cNvPr id="37" name="図 36"/>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307973" y="4009478"/>
            <a:ext cx="280572" cy="280572"/>
          </a:xfrm>
          <a:prstGeom prst="rect">
            <a:avLst/>
          </a:prstGeom>
        </p:spPr>
      </p:pic>
      <p:sp>
        <p:nvSpPr>
          <p:cNvPr id="39" name="環状矢印 38"/>
          <p:cNvSpPr/>
          <p:nvPr/>
        </p:nvSpPr>
        <p:spPr>
          <a:xfrm flipH="1">
            <a:off x="2297393" y="4885950"/>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環状矢印 39"/>
          <p:cNvSpPr/>
          <p:nvPr/>
        </p:nvSpPr>
        <p:spPr>
          <a:xfrm flipH="1">
            <a:off x="4451525" y="4265512"/>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環状矢印 40"/>
          <p:cNvSpPr/>
          <p:nvPr/>
        </p:nvSpPr>
        <p:spPr>
          <a:xfrm flipH="1">
            <a:off x="6101278" y="3846645"/>
            <a:ext cx="655350"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2" name="図 4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08397" y="5029086"/>
            <a:ext cx="280572" cy="280572"/>
          </a:xfrm>
          <a:prstGeom prst="rect">
            <a:avLst/>
          </a:prstGeom>
        </p:spPr>
      </p:pic>
      <p:pic>
        <p:nvPicPr>
          <p:cNvPr id="43" name="図 4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56404" y="4429669"/>
            <a:ext cx="280572" cy="280572"/>
          </a:xfrm>
          <a:prstGeom prst="rect">
            <a:avLst/>
          </a:prstGeom>
        </p:spPr>
      </p:pic>
      <p:sp>
        <p:nvSpPr>
          <p:cNvPr id="44" name="テキスト ボックス 43"/>
          <p:cNvSpPr txBox="1"/>
          <p:nvPr/>
        </p:nvSpPr>
        <p:spPr>
          <a:xfrm>
            <a:off x="1440158" y="5239654"/>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5" name="テキスト ボックス 44"/>
          <p:cNvSpPr txBox="1"/>
          <p:nvPr/>
        </p:nvSpPr>
        <p:spPr>
          <a:xfrm>
            <a:off x="3603834" y="4582746"/>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6" name="テキスト ボックス 45"/>
          <p:cNvSpPr txBox="1"/>
          <p:nvPr/>
        </p:nvSpPr>
        <p:spPr>
          <a:xfrm>
            <a:off x="5238335" y="4173629"/>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pic>
        <p:nvPicPr>
          <p:cNvPr id="48" name="図 47"/>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879777" y="1488828"/>
            <a:ext cx="511440" cy="511440"/>
          </a:xfrm>
          <a:prstGeom prst="rect">
            <a:avLst/>
          </a:prstGeom>
        </p:spPr>
      </p:pic>
      <p:sp>
        <p:nvSpPr>
          <p:cNvPr id="49" name="テキスト ボックス 48"/>
          <p:cNvSpPr txBox="1"/>
          <p:nvPr/>
        </p:nvSpPr>
        <p:spPr>
          <a:xfrm>
            <a:off x="7927748" y="1627209"/>
            <a:ext cx="415498" cy="369332"/>
          </a:xfrm>
          <a:prstGeom prst="rect">
            <a:avLst/>
          </a:prstGeom>
          <a:noFill/>
        </p:spPr>
        <p:txBody>
          <a:bodyPr wrap="none" rtlCol="0">
            <a:spAutoFit/>
          </a:bodyPr>
          <a:lstStyle/>
          <a:p>
            <a:r>
              <a:rPr kumimoji="1" lang="ja-JP" altLang="en-US">
                <a:solidFill>
                  <a:schemeClr val="accent6">
                    <a:lumMod val="75000"/>
                  </a:schemeClr>
                </a:solidFill>
              </a:rPr>
              <a:t>？</a:t>
            </a:r>
          </a:p>
        </p:txBody>
      </p:sp>
      <p:sp>
        <p:nvSpPr>
          <p:cNvPr id="50" name="テキスト ボックス 49"/>
          <p:cNvSpPr txBox="1"/>
          <p:nvPr/>
        </p:nvSpPr>
        <p:spPr>
          <a:xfrm>
            <a:off x="5062878" y="2830972"/>
            <a:ext cx="2959465" cy="369332"/>
          </a:xfrm>
          <a:prstGeom prst="rect">
            <a:avLst/>
          </a:prstGeom>
          <a:noFill/>
        </p:spPr>
        <p:txBody>
          <a:bodyPr wrap="none" rtlCol="0">
            <a:spAutoFit/>
          </a:bodyPr>
          <a:lstStyle/>
          <a:p>
            <a:pPr algn="r"/>
            <a:r>
              <a:rPr kumimoji="1" lang="ja-JP" altLang="en-US" b="1" u="sng" dirty="0">
                <a:solidFill>
                  <a:schemeClr val="accent6">
                    <a:lumMod val="75000"/>
                  </a:schemeClr>
                </a:solidFill>
                <a:latin typeface="Meiryo" charset="-128"/>
                <a:ea typeface="Meiryo" charset="-128"/>
                <a:cs typeface="Meiryo" charset="-128"/>
              </a:rPr>
              <a:t>仕様書</a:t>
            </a:r>
            <a:r>
              <a:rPr kumimoji="1" lang="ja-JP" altLang="en-US" sz="1200" dirty="0">
                <a:solidFill>
                  <a:schemeClr val="accent6">
                    <a:lumMod val="75000"/>
                  </a:schemeClr>
                </a:solidFill>
                <a:latin typeface="Meiryo" charset="-128"/>
                <a:ea typeface="Meiryo" charset="-128"/>
                <a:cs typeface="Meiryo" charset="-128"/>
              </a:rPr>
              <a:t>に対して</a:t>
            </a:r>
            <a:r>
              <a:rPr kumimoji="1" lang="en-US" altLang="ja-JP" b="1" dirty="0">
                <a:solidFill>
                  <a:schemeClr val="accent6">
                    <a:lumMod val="75000"/>
                  </a:schemeClr>
                </a:solidFill>
                <a:latin typeface="Meiryo" charset="-128"/>
                <a:ea typeface="Meiryo" charset="-128"/>
                <a:cs typeface="Meiryo" charset="-128"/>
              </a:rPr>
              <a:t>100</a:t>
            </a:r>
            <a:r>
              <a:rPr kumimoji="1" lang="ja-JP" altLang="en-US" b="1" dirty="0">
                <a:solidFill>
                  <a:schemeClr val="accent6">
                    <a:lumMod val="75000"/>
                  </a:schemeClr>
                </a:solidFill>
                <a:latin typeface="Meiryo" charset="-128"/>
                <a:ea typeface="Meiryo" charset="-128"/>
                <a:cs typeface="Meiryo" charset="-128"/>
              </a:rPr>
              <a:t>点満点</a:t>
            </a:r>
            <a:r>
              <a:rPr kumimoji="1" lang="ja-JP" altLang="en-US" sz="1200" dirty="0">
                <a:solidFill>
                  <a:schemeClr val="accent6">
                    <a:lumMod val="75000"/>
                  </a:schemeClr>
                </a:solidFill>
                <a:latin typeface="Meiryo" charset="-128"/>
                <a:ea typeface="Meiryo" charset="-128"/>
                <a:cs typeface="Meiryo" charset="-128"/>
              </a:rPr>
              <a:t>狙い</a:t>
            </a:r>
          </a:p>
        </p:txBody>
      </p:sp>
      <p:sp>
        <p:nvSpPr>
          <p:cNvPr id="51" name="テキスト ボックス 50"/>
          <p:cNvSpPr txBox="1"/>
          <p:nvPr/>
        </p:nvSpPr>
        <p:spPr>
          <a:xfrm>
            <a:off x="4606022" y="5845746"/>
            <a:ext cx="3416321" cy="369332"/>
          </a:xfrm>
          <a:prstGeom prst="rect">
            <a:avLst/>
          </a:prstGeom>
          <a:noFill/>
        </p:spPr>
        <p:txBody>
          <a:bodyPr wrap="none" rtlCol="0">
            <a:spAutoFit/>
          </a:bodyPr>
          <a:lstStyle/>
          <a:p>
            <a:pPr algn="r"/>
            <a:r>
              <a:rPr kumimoji="1" lang="ja-JP" altLang="en-US" b="1" u="sng" dirty="0">
                <a:solidFill>
                  <a:srgbClr val="0432FF"/>
                </a:solidFill>
                <a:latin typeface="Meiryo" charset="-128"/>
                <a:ea typeface="Meiryo" charset="-128"/>
                <a:cs typeface="Meiryo" charset="-128"/>
              </a:rPr>
              <a:t>ビジネスの成果</a:t>
            </a:r>
            <a:r>
              <a:rPr kumimoji="1" lang="ja-JP" altLang="en-US" sz="1200" dirty="0">
                <a:solidFill>
                  <a:srgbClr val="0432FF"/>
                </a:solidFill>
                <a:latin typeface="Meiryo" charset="-128"/>
                <a:ea typeface="Meiryo" charset="-128"/>
                <a:cs typeface="Meiryo" charset="-128"/>
              </a:rPr>
              <a:t>に対して</a:t>
            </a:r>
            <a:r>
              <a:rPr lang="ja-JP" altLang="en-US" b="1" dirty="0">
                <a:solidFill>
                  <a:srgbClr val="0432FF"/>
                </a:solidFill>
                <a:latin typeface="Meiryo" charset="-128"/>
                <a:ea typeface="Meiryo" charset="-128"/>
                <a:cs typeface="Meiryo" charset="-128"/>
              </a:rPr>
              <a:t>合格点</a:t>
            </a:r>
            <a:r>
              <a:rPr kumimoji="1" lang="ja-JP" altLang="en-US" sz="1200" dirty="0">
                <a:solidFill>
                  <a:srgbClr val="0432FF"/>
                </a:solidFill>
                <a:latin typeface="Meiryo" charset="-128"/>
                <a:ea typeface="Meiryo" charset="-128"/>
                <a:cs typeface="Meiryo" charset="-128"/>
              </a:rPr>
              <a:t>狙い</a:t>
            </a:r>
          </a:p>
        </p:txBody>
      </p:sp>
      <p:sp>
        <p:nvSpPr>
          <p:cNvPr id="52" name="テキスト ボックス 51"/>
          <p:cNvSpPr txBox="1"/>
          <p:nvPr/>
        </p:nvSpPr>
        <p:spPr>
          <a:xfrm>
            <a:off x="465056" y="4566714"/>
            <a:ext cx="2492990" cy="400110"/>
          </a:xfrm>
          <a:prstGeom prst="rect">
            <a:avLst/>
          </a:prstGeom>
          <a:noFill/>
        </p:spPr>
        <p:txBody>
          <a:bodyPr wrap="none" rtlCol="0">
            <a:spAutoFit/>
          </a:bodyPr>
          <a:lstStyle/>
          <a:p>
            <a:r>
              <a:rPr kumimoji="1" lang="ja-JP" altLang="en-US" sz="1000" dirty="0">
                <a:solidFill>
                  <a:srgbClr val="0432FF"/>
                </a:solidFill>
                <a:latin typeface="Meiryo" charset="-128"/>
                <a:ea typeface="Meiryo" charset="-128"/>
                <a:cs typeface="Meiryo" charset="-128"/>
              </a:rPr>
              <a:t>途中の成果からフィードバックを得て、</a:t>
            </a:r>
            <a:endParaRPr kumimoji="1" lang="en-US" altLang="ja-JP" sz="1000" dirty="0">
              <a:solidFill>
                <a:srgbClr val="0432FF"/>
              </a:solidFill>
              <a:latin typeface="Meiryo" charset="-128"/>
              <a:ea typeface="Meiryo" charset="-128"/>
              <a:cs typeface="Meiryo" charset="-128"/>
            </a:endParaRPr>
          </a:p>
          <a:p>
            <a:r>
              <a:rPr kumimoji="1" lang="ja-JP" altLang="en-US" sz="1000" dirty="0">
                <a:solidFill>
                  <a:srgbClr val="0432FF"/>
                </a:solidFill>
                <a:latin typeface="Meiryo" charset="-128"/>
                <a:ea typeface="Meiryo" charset="-128"/>
                <a:cs typeface="Meiryo" charset="-128"/>
              </a:rPr>
              <a:t>仕様や優先順位の変更を許容する。</a:t>
            </a:r>
          </a:p>
        </p:txBody>
      </p:sp>
      <p:sp>
        <p:nvSpPr>
          <p:cNvPr id="53" name="テキスト ボックス 52"/>
          <p:cNvSpPr txBox="1"/>
          <p:nvPr/>
        </p:nvSpPr>
        <p:spPr>
          <a:xfrm>
            <a:off x="455636" y="832362"/>
            <a:ext cx="3647152" cy="369332"/>
          </a:xfrm>
          <a:prstGeom prst="rect">
            <a:avLst/>
          </a:prstGeom>
          <a:noFill/>
        </p:spPr>
        <p:txBody>
          <a:bodyPr wrap="none" rtlCol="0">
            <a:spAutoFit/>
          </a:bodyPr>
          <a:lstStyle/>
          <a:p>
            <a:r>
              <a:rPr lang="ja-JP" altLang="en-US" b="1" dirty="0">
                <a:solidFill>
                  <a:schemeClr val="accent6">
                    <a:lumMod val="75000"/>
                  </a:schemeClr>
                </a:solidFill>
                <a:latin typeface="Meiryo" charset="-128"/>
                <a:ea typeface="Meiryo" charset="-128"/>
                <a:cs typeface="Meiryo" charset="-128"/>
              </a:rPr>
              <a:t>ウォーターフォール開発</a:t>
            </a:r>
            <a:r>
              <a:rPr kumimoji="1" lang="ja-JP" altLang="en-US" dirty="0">
                <a:solidFill>
                  <a:schemeClr val="accent6">
                    <a:lumMod val="75000"/>
                  </a:schemeClr>
                </a:solidFill>
                <a:latin typeface="Meiryo" charset="-128"/>
                <a:ea typeface="Meiryo" charset="-128"/>
                <a:cs typeface="Meiryo" charset="-128"/>
              </a:rPr>
              <a:t>の考え方</a:t>
            </a:r>
          </a:p>
        </p:txBody>
      </p:sp>
      <p:sp>
        <p:nvSpPr>
          <p:cNvPr id="54" name="テキスト ボックス 53"/>
          <p:cNvSpPr txBox="1"/>
          <p:nvPr/>
        </p:nvSpPr>
        <p:spPr>
          <a:xfrm>
            <a:off x="457896" y="3836434"/>
            <a:ext cx="2723823" cy="369332"/>
          </a:xfrm>
          <a:prstGeom prst="rect">
            <a:avLst/>
          </a:prstGeom>
          <a:noFill/>
        </p:spPr>
        <p:txBody>
          <a:bodyPr wrap="none" rtlCol="0">
            <a:spAutoFit/>
          </a:bodyPr>
          <a:lstStyle/>
          <a:p>
            <a:r>
              <a:rPr lang="ja-JP" altLang="en-US" b="1" dirty="0">
                <a:solidFill>
                  <a:srgbClr val="0432FF"/>
                </a:solidFill>
                <a:latin typeface="Meiryo" charset="-128"/>
                <a:ea typeface="Meiryo" charset="-128"/>
                <a:cs typeface="Meiryo" charset="-128"/>
              </a:rPr>
              <a:t>アジャイル開発</a:t>
            </a:r>
            <a:r>
              <a:rPr kumimoji="1" lang="ja-JP" altLang="en-US" dirty="0">
                <a:solidFill>
                  <a:srgbClr val="0432FF"/>
                </a:solidFill>
                <a:latin typeface="Meiryo" charset="-128"/>
                <a:ea typeface="Meiryo" charset="-128"/>
                <a:cs typeface="Meiryo" charset="-128"/>
              </a:rPr>
              <a:t>の考え方</a:t>
            </a:r>
          </a:p>
        </p:txBody>
      </p:sp>
      <p:sp>
        <p:nvSpPr>
          <p:cNvPr id="55" name="環状矢印 54"/>
          <p:cNvSpPr/>
          <p:nvPr/>
        </p:nvSpPr>
        <p:spPr>
          <a:xfrm rot="10800000" flipH="1">
            <a:off x="7580143" y="1264673"/>
            <a:ext cx="1080905" cy="1037441"/>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p:cNvSpPr txBox="1"/>
          <p:nvPr/>
        </p:nvSpPr>
        <p:spPr>
          <a:xfrm>
            <a:off x="5499766" y="2059125"/>
            <a:ext cx="2646878" cy="461665"/>
          </a:xfrm>
          <a:prstGeom prst="rect">
            <a:avLst/>
          </a:prstGeom>
          <a:noFill/>
        </p:spPr>
        <p:txBody>
          <a:bodyPr wrap="none" rtlCol="0">
            <a:spAutoFit/>
          </a:bodyPr>
          <a:lstStyle/>
          <a:p>
            <a:r>
              <a:rPr kumimoji="1" lang="ja-JP" altLang="en-US" sz="1200" dirty="0">
                <a:solidFill>
                  <a:srgbClr val="FF6666"/>
                </a:solidFill>
                <a:latin typeface="Meiryo" charset="-128"/>
                <a:ea typeface="Meiryo" charset="-128"/>
                <a:cs typeface="Meiryo" charset="-128"/>
              </a:rPr>
              <a:t>現場からのフィードバック</a:t>
            </a:r>
            <a:endParaRPr kumimoji="1" lang="en-US" altLang="ja-JP" sz="1200" dirty="0">
              <a:solidFill>
                <a:srgbClr val="FF6666"/>
              </a:solidFill>
              <a:latin typeface="Meiryo" charset="-128"/>
              <a:ea typeface="Meiryo" charset="-128"/>
              <a:cs typeface="Meiryo" charset="-128"/>
            </a:endParaRPr>
          </a:p>
          <a:p>
            <a:r>
              <a:rPr lang="ja-JP" altLang="en-US" sz="1200" dirty="0">
                <a:solidFill>
                  <a:srgbClr val="FF6666"/>
                </a:solidFill>
                <a:latin typeface="Meiryo" charset="-128"/>
                <a:ea typeface="Meiryo" charset="-128"/>
                <a:cs typeface="Meiryo" charset="-128"/>
              </a:rPr>
              <a:t>最後になって訂正・追加などが集中</a:t>
            </a:r>
            <a:endParaRPr kumimoji="1" lang="ja-JP" altLang="en-US" sz="1200" dirty="0">
              <a:solidFill>
                <a:srgbClr val="FF6666"/>
              </a:solidFill>
              <a:latin typeface="Meiryo" charset="-128"/>
              <a:ea typeface="Meiryo" charset="-128"/>
              <a:cs typeface="Meiryo" charset="-128"/>
            </a:endParaRPr>
          </a:p>
        </p:txBody>
      </p:sp>
      <p:sp>
        <p:nvSpPr>
          <p:cNvPr id="57" name="テキスト ボックス 56"/>
          <p:cNvSpPr txBox="1"/>
          <p:nvPr/>
        </p:nvSpPr>
        <p:spPr>
          <a:xfrm>
            <a:off x="5287723" y="5066057"/>
            <a:ext cx="2492990" cy="461665"/>
          </a:xfrm>
          <a:prstGeom prst="rect">
            <a:avLst/>
          </a:prstGeom>
          <a:noFill/>
        </p:spPr>
        <p:txBody>
          <a:bodyPr wrap="none" rtlCol="0">
            <a:spAutoFit/>
          </a:bodyPr>
          <a:lstStyle/>
          <a:p>
            <a:pPr algn="r"/>
            <a:r>
              <a:rPr kumimoji="1" lang="ja-JP" altLang="en-US" sz="1200" dirty="0">
                <a:solidFill>
                  <a:srgbClr val="0432FF"/>
                </a:solidFill>
                <a:latin typeface="Meiryo" charset="-128"/>
                <a:ea typeface="Meiryo" charset="-128"/>
                <a:cs typeface="Meiryo" charset="-128"/>
              </a:rPr>
              <a:t>目標としていたビジネスの成果が</a:t>
            </a:r>
            <a:endParaRPr kumimoji="1" lang="en-US" altLang="ja-JP" sz="1200" dirty="0">
              <a:solidFill>
                <a:srgbClr val="0432FF"/>
              </a:solidFill>
              <a:latin typeface="Meiryo" charset="-128"/>
              <a:ea typeface="Meiryo" charset="-128"/>
              <a:cs typeface="Meiryo" charset="-128"/>
            </a:endParaRPr>
          </a:p>
          <a:p>
            <a:pPr algn="r"/>
            <a:r>
              <a:rPr kumimoji="1" lang="ja-JP" altLang="en-US" sz="1200" dirty="0">
                <a:solidFill>
                  <a:srgbClr val="0432FF"/>
                </a:solidFill>
                <a:latin typeface="Meiryo" charset="-128"/>
                <a:ea typeface="Meiryo" charset="-128"/>
                <a:cs typeface="Meiryo" charset="-128"/>
              </a:rPr>
              <a:t>達成できていれば完了</a:t>
            </a:r>
          </a:p>
        </p:txBody>
      </p:sp>
      <p:cxnSp>
        <p:nvCxnSpPr>
          <p:cNvPr id="59" name="直線矢印コネクタ 58"/>
          <p:cNvCxnSpPr/>
          <p:nvPr/>
        </p:nvCxnSpPr>
        <p:spPr>
          <a:xfrm flipV="1">
            <a:off x="6586830" y="4573739"/>
            <a:ext cx="0" cy="454250"/>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465056" y="1444492"/>
            <a:ext cx="3892412" cy="400110"/>
          </a:xfrm>
          <a:prstGeom prst="rect">
            <a:avLst/>
          </a:prstGeom>
          <a:noFill/>
        </p:spPr>
        <p:txBody>
          <a:bodyPr wrap="none" rtlCol="0">
            <a:spAutoFit/>
          </a:bodyPr>
          <a:lstStyle/>
          <a:p>
            <a:r>
              <a:rPr kumimoji="1" lang="ja-JP" altLang="en-US" sz="1000" dirty="0">
                <a:solidFill>
                  <a:schemeClr val="accent6">
                    <a:lumMod val="75000"/>
                  </a:schemeClr>
                </a:solidFill>
                <a:latin typeface="Meiryo" charset="-128"/>
                <a:ea typeface="Meiryo" charset="-128"/>
                <a:cs typeface="Meiryo" charset="-128"/>
              </a:rPr>
              <a:t>仕様凍結（確定）させて仕様書通りに開発が</a:t>
            </a:r>
            <a:r>
              <a:rPr kumimoji="1" lang="en-US" altLang="ja-JP" sz="1000" dirty="0">
                <a:solidFill>
                  <a:schemeClr val="accent6">
                    <a:lumMod val="75000"/>
                  </a:schemeClr>
                </a:solidFill>
                <a:latin typeface="Meiryo" charset="-128"/>
                <a:ea typeface="Meiryo" charset="-128"/>
                <a:cs typeface="Meiryo" charset="-128"/>
              </a:rPr>
              <a:t>100%</a:t>
            </a:r>
            <a:r>
              <a:rPr kumimoji="1" lang="ja-JP" altLang="en-US" sz="1000" dirty="0">
                <a:solidFill>
                  <a:schemeClr val="accent6">
                    <a:lumMod val="75000"/>
                  </a:schemeClr>
                </a:solidFill>
                <a:latin typeface="Meiryo" charset="-128"/>
                <a:ea typeface="Meiryo" charset="-128"/>
                <a:cs typeface="Meiryo" charset="-128"/>
              </a:rPr>
              <a:t>完了したら、</a:t>
            </a:r>
            <a:endParaRPr kumimoji="1" lang="en-US" altLang="ja-JP" sz="1000" dirty="0">
              <a:solidFill>
                <a:schemeClr val="accent6">
                  <a:lumMod val="75000"/>
                </a:schemeClr>
              </a:solidFill>
              <a:latin typeface="Meiryo" charset="-128"/>
              <a:ea typeface="Meiryo" charset="-128"/>
              <a:cs typeface="Meiryo" charset="-128"/>
            </a:endParaRPr>
          </a:p>
          <a:p>
            <a:r>
              <a:rPr kumimoji="1" lang="ja-JP" altLang="en-US" sz="1000" dirty="0">
                <a:solidFill>
                  <a:schemeClr val="accent6">
                    <a:lumMod val="75000"/>
                  </a:schemeClr>
                </a:solidFill>
                <a:latin typeface="Meiryo" charset="-128"/>
                <a:ea typeface="Meiryo" charset="-128"/>
                <a:cs typeface="Meiryo" charset="-128"/>
              </a:rPr>
              <a:t>現場からのフィードバックを求める。</a:t>
            </a:r>
          </a:p>
        </p:txBody>
      </p:sp>
      <p:sp>
        <p:nvSpPr>
          <p:cNvPr id="58" name="テキスト ボックス 57">
            <a:extLst>
              <a:ext uri="{FF2B5EF4-FFF2-40B4-BE49-F238E27FC236}">
                <a16:creationId xmlns:a16="http://schemas.microsoft.com/office/drawing/2014/main" id="{5670CA71-1222-FC4D-A6B2-E41394D3527B}"/>
              </a:ext>
            </a:extLst>
          </p:cNvPr>
          <p:cNvSpPr txBox="1"/>
          <p:nvPr/>
        </p:nvSpPr>
        <p:spPr>
          <a:xfrm>
            <a:off x="455563" y="1114649"/>
            <a:ext cx="3570208" cy="307777"/>
          </a:xfrm>
          <a:prstGeom prst="rect">
            <a:avLst/>
          </a:prstGeom>
          <a:noFill/>
        </p:spPr>
        <p:txBody>
          <a:bodyPr wrap="none" rtlCol="0">
            <a:spAutoFit/>
          </a:bodyPr>
          <a:lstStyle/>
          <a:p>
            <a:r>
              <a:rPr kumimoji="1" lang="ja-JP" altLang="en-US" sz="1400" b="1" u="sng" dirty="0">
                <a:solidFill>
                  <a:schemeClr val="accent6">
                    <a:lumMod val="75000"/>
                  </a:schemeClr>
                </a:solidFill>
                <a:latin typeface="Meiryo" charset="-128"/>
                <a:ea typeface="Meiryo" charset="-128"/>
                <a:cs typeface="Meiryo" charset="-128"/>
              </a:rPr>
              <a:t>仕事の</a:t>
            </a:r>
            <a:r>
              <a:rPr lang="ja-JP" altLang="en-US" sz="1400" b="1" u="sng" dirty="0">
                <a:solidFill>
                  <a:schemeClr val="accent6">
                    <a:lumMod val="75000"/>
                  </a:schemeClr>
                </a:solidFill>
                <a:latin typeface="Meiryo" charset="-128"/>
                <a:ea typeface="Meiryo" charset="-128"/>
                <a:cs typeface="Meiryo" charset="-128"/>
              </a:rPr>
              <a:t>仕組み</a:t>
            </a:r>
            <a:r>
              <a:rPr kumimoji="1" lang="ja-JP" altLang="en-US" sz="1400" b="1" u="sng" dirty="0">
                <a:solidFill>
                  <a:schemeClr val="accent6">
                    <a:lumMod val="75000"/>
                  </a:schemeClr>
                </a:solidFill>
                <a:latin typeface="Meiryo" charset="-128"/>
                <a:ea typeface="Meiryo" charset="-128"/>
                <a:cs typeface="Meiryo" charset="-128"/>
              </a:rPr>
              <a:t>は確定できる</a:t>
            </a:r>
            <a:r>
              <a:rPr kumimoji="1" lang="ja-JP" altLang="en-US" sz="1200" dirty="0">
                <a:solidFill>
                  <a:schemeClr val="accent6">
                    <a:lumMod val="75000"/>
                  </a:schemeClr>
                </a:solidFill>
                <a:latin typeface="Meiryo" charset="-128"/>
                <a:ea typeface="Meiryo" charset="-128"/>
                <a:cs typeface="Meiryo" charset="-128"/>
              </a:rPr>
              <a:t>を前提にした開発</a:t>
            </a:r>
          </a:p>
        </p:txBody>
      </p:sp>
      <p:sp>
        <p:nvSpPr>
          <p:cNvPr id="60" name="テキスト ボックス 59">
            <a:extLst>
              <a:ext uri="{FF2B5EF4-FFF2-40B4-BE49-F238E27FC236}">
                <a16:creationId xmlns:a16="http://schemas.microsoft.com/office/drawing/2014/main" id="{6E156691-FCED-3B4A-8689-A01ED95D4268}"/>
              </a:ext>
            </a:extLst>
          </p:cNvPr>
          <p:cNvSpPr txBox="1"/>
          <p:nvPr/>
        </p:nvSpPr>
        <p:spPr>
          <a:xfrm>
            <a:off x="465056" y="4096139"/>
            <a:ext cx="3416320" cy="307777"/>
          </a:xfrm>
          <a:prstGeom prst="rect">
            <a:avLst/>
          </a:prstGeom>
          <a:noFill/>
        </p:spPr>
        <p:txBody>
          <a:bodyPr wrap="none" rtlCol="0">
            <a:spAutoFit/>
          </a:bodyPr>
          <a:lstStyle/>
          <a:p>
            <a:r>
              <a:rPr kumimoji="1" lang="ja-JP" altLang="en-US" sz="1400" b="1" u="sng" dirty="0">
                <a:solidFill>
                  <a:srgbClr val="0432FF"/>
                </a:solidFill>
                <a:latin typeface="Meiryo" charset="-128"/>
                <a:ea typeface="Meiryo" charset="-128"/>
                <a:cs typeface="Meiryo" charset="-128"/>
              </a:rPr>
              <a:t>仕事の仕組みは変化する</a:t>
            </a:r>
            <a:r>
              <a:rPr kumimoji="1" lang="ja-JP" altLang="en-US" sz="1400" u="sng" dirty="0">
                <a:solidFill>
                  <a:srgbClr val="0432FF"/>
                </a:solidFill>
                <a:latin typeface="Meiryo" charset="-128"/>
                <a:ea typeface="Meiryo" charset="-128"/>
                <a:cs typeface="Meiryo" charset="-128"/>
              </a:rPr>
              <a:t>を</a:t>
            </a:r>
            <a:r>
              <a:rPr kumimoji="1" lang="ja-JP" altLang="en-US" sz="1200" dirty="0">
                <a:solidFill>
                  <a:srgbClr val="0432FF"/>
                </a:solidFill>
                <a:latin typeface="Meiryo" charset="-128"/>
                <a:ea typeface="Meiryo" charset="-128"/>
                <a:cs typeface="Meiryo" charset="-128"/>
              </a:rPr>
              <a:t>前提にした開発</a:t>
            </a:r>
          </a:p>
        </p:txBody>
      </p:sp>
    </p:spTree>
    <p:extLst>
      <p:ext uri="{BB962C8B-B14F-4D97-AF65-F5344CB8AC3E}">
        <p14:creationId xmlns:p14="http://schemas.microsoft.com/office/powerpoint/2010/main" val="10873236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a:extLst>
              <a:ext uri="{FF2B5EF4-FFF2-40B4-BE49-F238E27FC236}">
                <a16:creationId xmlns:a16="http://schemas.microsoft.com/office/drawing/2014/main" id="{B32AF1FA-D9B3-E541-B366-3C7D53E44F20}"/>
              </a:ext>
            </a:extLst>
          </p:cNvPr>
          <p:cNvSpPr/>
          <p:nvPr/>
        </p:nvSpPr>
        <p:spPr>
          <a:xfrm>
            <a:off x="6880272" y="3696632"/>
            <a:ext cx="319194" cy="708973"/>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981DA700-92C1-7445-896C-FF5D8A99AA03}"/>
              </a:ext>
            </a:extLst>
          </p:cNvPr>
          <p:cNvSpPr/>
          <p:nvPr/>
        </p:nvSpPr>
        <p:spPr>
          <a:xfrm>
            <a:off x="4589675" y="3707649"/>
            <a:ext cx="334870" cy="708973"/>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環状矢印 4">
            <a:extLst>
              <a:ext uri="{FF2B5EF4-FFF2-40B4-BE49-F238E27FC236}">
                <a16:creationId xmlns:a16="http://schemas.microsoft.com/office/drawing/2014/main" id="{928F4F5D-4CFF-0A45-BFA2-B8E0EAD0DEE0}"/>
              </a:ext>
            </a:extLst>
          </p:cNvPr>
          <p:cNvSpPr/>
          <p:nvPr/>
        </p:nvSpPr>
        <p:spPr>
          <a:xfrm rot="5400000" flipH="1">
            <a:off x="2617657" y="1827730"/>
            <a:ext cx="1151263" cy="1151264"/>
          </a:xfrm>
          <a:prstGeom prst="circularArrow">
            <a:avLst>
              <a:gd name="adj1" fmla="val 12500"/>
              <a:gd name="adj2" fmla="val 1142319"/>
              <a:gd name="adj3" fmla="val 20457681"/>
              <a:gd name="adj4" fmla="val 151743"/>
              <a:gd name="adj5" fmla="val 125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環状矢印 6">
            <a:extLst>
              <a:ext uri="{FF2B5EF4-FFF2-40B4-BE49-F238E27FC236}">
                <a16:creationId xmlns:a16="http://schemas.microsoft.com/office/drawing/2014/main" id="{A033D9A8-232C-0E44-9539-F30719018D29}"/>
              </a:ext>
            </a:extLst>
          </p:cNvPr>
          <p:cNvSpPr/>
          <p:nvPr/>
        </p:nvSpPr>
        <p:spPr>
          <a:xfrm rot="5400000" flipH="1">
            <a:off x="4165527" y="1849764"/>
            <a:ext cx="1151263" cy="1151264"/>
          </a:xfrm>
          <a:prstGeom prst="circularArrow">
            <a:avLst>
              <a:gd name="adj1" fmla="val 12500"/>
              <a:gd name="adj2" fmla="val 1142319"/>
              <a:gd name="adj3" fmla="val 20457681"/>
              <a:gd name="adj4" fmla="val 151743"/>
              <a:gd name="adj5" fmla="val 125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3AA36FC-39FA-BC46-A4E4-CC48A806EB78}"/>
              </a:ext>
            </a:extLst>
          </p:cNvPr>
          <p:cNvSpPr>
            <a:spLocks noGrp="1"/>
          </p:cNvSpPr>
          <p:nvPr>
            <p:ph type="title"/>
          </p:nvPr>
        </p:nvSpPr>
        <p:spPr/>
        <p:txBody>
          <a:bodyPr/>
          <a:lstStyle/>
          <a:p>
            <a:r>
              <a:rPr kumimoji="1" lang="ja-JP" altLang="en-US"/>
              <a:t>アジャイル開発のプロセス</a:t>
            </a:r>
          </a:p>
        </p:txBody>
      </p:sp>
      <p:sp>
        <p:nvSpPr>
          <p:cNvPr id="3" name="環状矢印 2">
            <a:extLst>
              <a:ext uri="{FF2B5EF4-FFF2-40B4-BE49-F238E27FC236}">
                <a16:creationId xmlns:a16="http://schemas.microsoft.com/office/drawing/2014/main" id="{BEC9DF57-217A-284F-8FF5-1FE2DAB58F72}"/>
              </a:ext>
            </a:extLst>
          </p:cNvPr>
          <p:cNvSpPr/>
          <p:nvPr/>
        </p:nvSpPr>
        <p:spPr>
          <a:xfrm rot="5400000" flipH="1">
            <a:off x="1050508" y="1827730"/>
            <a:ext cx="1151263" cy="1151264"/>
          </a:xfrm>
          <a:prstGeom prst="circularArrow">
            <a:avLst>
              <a:gd name="adj1" fmla="val 12500"/>
              <a:gd name="adj2" fmla="val 1142319"/>
              <a:gd name="adj3" fmla="val 20457681"/>
              <a:gd name="adj4" fmla="val 151743"/>
              <a:gd name="adj5" fmla="val 125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右矢印 7">
            <a:extLst>
              <a:ext uri="{FF2B5EF4-FFF2-40B4-BE49-F238E27FC236}">
                <a16:creationId xmlns:a16="http://schemas.microsoft.com/office/drawing/2014/main" id="{03133F67-C6CA-BB41-AEFC-FBDD83BC7EF6}"/>
              </a:ext>
            </a:extLst>
          </p:cNvPr>
          <p:cNvSpPr/>
          <p:nvPr/>
        </p:nvSpPr>
        <p:spPr>
          <a:xfrm>
            <a:off x="4741031" y="2714588"/>
            <a:ext cx="1261559" cy="264405"/>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矢印 5">
            <a:extLst>
              <a:ext uri="{FF2B5EF4-FFF2-40B4-BE49-F238E27FC236}">
                <a16:creationId xmlns:a16="http://schemas.microsoft.com/office/drawing/2014/main" id="{ABF685BF-F0BE-3344-A35A-56996FDC2874}"/>
              </a:ext>
            </a:extLst>
          </p:cNvPr>
          <p:cNvSpPr/>
          <p:nvPr/>
        </p:nvSpPr>
        <p:spPr>
          <a:xfrm>
            <a:off x="3172394" y="2714589"/>
            <a:ext cx="1567150" cy="264405"/>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環状矢印 10">
            <a:extLst>
              <a:ext uri="{FF2B5EF4-FFF2-40B4-BE49-F238E27FC236}">
                <a16:creationId xmlns:a16="http://schemas.microsoft.com/office/drawing/2014/main" id="{1CF304BC-B187-7E48-B427-2206C900646C}"/>
              </a:ext>
            </a:extLst>
          </p:cNvPr>
          <p:cNvSpPr/>
          <p:nvPr/>
        </p:nvSpPr>
        <p:spPr>
          <a:xfrm>
            <a:off x="2587417" y="2685665"/>
            <a:ext cx="1151263" cy="1151264"/>
          </a:xfrm>
          <a:prstGeom prst="circularArrow">
            <a:avLst>
              <a:gd name="adj1" fmla="val 12500"/>
              <a:gd name="adj2" fmla="val 1142319"/>
              <a:gd name="adj3" fmla="val 20457681"/>
              <a:gd name="adj4" fmla="val 16222966"/>
              <a:gd name="adj5" fmla="val 125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6789EA4B-CBE2-724D-8924-627750B99136}"/>
              </a:ext>
            </a:extLst>
          </p:cNvPr>
          <p:cNvSpPr txBox="1"/>
          <p:nvPr/>
        </p:nvSpPr>
        <p:spPr>
          <a:xfrm>
            <a:off x="1328621" y="2283659"/>
            <a:ext cx="595035" cy="338554"/>
          </a:xfrm>
          <a:prstGeom prst="rect">
            <a:avLst/>
          </a:prstGeom>
          <a:noFill/>
        </p:spPr>
        <p:txBody>
          <a:bodyPr wrap="none" rtlCol="0">
            <a:spAutoFit/>
          </a:bodyPr>
          <a:lstStyle/>
          <a:p>
            <a:pPr algn="ctr"/>
            <a:r>
              <a:rPr lang="ja-JP" altLang="en-US" sz="1600" b="1">
                <a:latin typeface="Meiryo" panose="020B0604030504040204" pitchFamily="34" charset="-128"/>
                <a:ea typeface="Meiryo" panose="020B0604030504040204" pitchFamily="34" charset="-128"/>
              </a:rPr>
              <a:t>開発</a:t>
            </a:r>
            <a:endParaRPr kumimoji="1" lang="ja-JP" altLang="en-US" sz="1600">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438C3F2C-F825-D741-A046-14A70C46B1E8}"/>
              </a:ext>
            </a:extLst>
          </p:cNvPr>
          <p:cNvSpPr txBox="1"/>
          <p:nvPr/>
        </p:nvSpPr>
        <p:spPr>
          <a:xfrm>
            <a:off x="2895770" y="2283659"/>
            <a:ext cx="595035" cy="338554"/>
          </a:xfrm>
          <a:prstGeom prst="rect">
            <a:avLst/>
          </a:prstGeom>
          <a:noFill/>
        </p:spPr>
        <p:txBody>
          <a:bodyPr wrap="none" rtlCol="0">
            <a:spAutoFit/>
          </a:bodyPr>
          <a:lstStyle/>
          <a:p>
            <a:pPr algn="ctr"/>
            <a:r>
              <a:rPr lang="ja-JP" altLang="en-US" sz="1600" b="1">
                <a:latin typeface="Meiryo" panose="020B0604030504040204" pitchFamily="34" charset="-128"/>
                <a:ea typeface="Meiryo" panose="020B0604030504040204" pitchFamily="34" charset="-128"/>
              </a:rPr>
              <a:t>開発</a:t>
            </a:r>
            <a:endParaRPr kumimoji="1" lang="ja-JP" altLang="en-US" sz="1600">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47DCB42F-76B3-F843-BA95-53C2618653D5}"/>
              </a:ext>
            </a:extLst>
          </p:cNvPr>
          <p:cNvSpPr txBox="1"/>
          <p:nvPr/>
        </p:nvSpPr>
        <p:spPr>
          <a:xfrm>
            <a:off x="4443640" y="2300185"/>
            <a:ext cx="595035" cy="338554"/>
          </a:xfrm>
          <a:prstGeom prst="rect">
            <a:avLst/>
          </a:prstGeom>
          <a:noFill/>
        </p:spPr>
        <p:txBody>
          <a:bodyPr wrap="none" rtlCol="0">
            <a:spAutoFit/>
          </a:bodyPr>
          <a:lstStyle/>
          <a:p>
            <a:pPr algn="ctr"/>
            <a:r>
              <a:rPr lang="ja-JP" altLang="en-US" sz="1600" b="1">
                <a:latin typeface="Meiryo" panose="020B0604030504040204" pitchFamily="34" charset="-128"/>
                <a:ea typeface="Meiryo" panose="020B0604030504040204" pitchFamily="34" charset="-128"/>
              </a:rPr>
              <a:t>開発</a:t>
            </a:r>
            <a:endParaRPr kumimoji="1" lang="ja-JP" altLang="en-US" sz="1600">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B7ECB018-3CD6-BB40-9F8F-C2EAEC0D6E17}"/>
              </a:ext>
            </a:extLst>
          </p:cNvPr>
          <p:cNvSpPr txBox="1"/>
          <p:nvPr/>
        </p:nvSpPr>
        <p:spPr>
          <a:xfrm>
            <a:off x="946293" y="1666388"/>
            <a:ext cx="1356462" cy="215444"/>
          </a:xfrm>
          <a:prstGeom prst="rect">
            <a:avLst/>
          </a:prstGeom>
          <a:noFill/>
        </p:spPr>
        <p:txBody>
          <a:bodyPr wrap="none" rtlCol="0">
            <a:spAutoFit/>
          </a:bodyPr>
          <a:lstStyle/>
          <a:p>
            <a:pPr algn="ctr"/>
            <a:r>
              <a:rPr lang="ja-JP" altLang="en-US" sz="800">
                <a:latin typeface="Meiryo" panose="020B0604030504040204" pitchFamily="34" charset="-128"/>
                <a:ea typeface="Meiryo" panose="020B0604030504040204" pitchFamily="34" charset="-128"/>
              </a:rPr>
              <a:t>イテレーション／反復</a:t>
            </a:r>
            <a:r>
              <a:rPr lang="en-US" altLang="ja-JP" sz="800" dirty="0">
                <a:latin typeface="Meiryo" panose="020B0604030504040204" pitchFamily="34" charset="-128"/>
                <a:ea typeface="Meiryo" panose="020B0604030504040204" pitchFamily="34" charset="-128"/>
              </a:rPr>
              <a:t>#1</a:t>
            </a:r>
            <a:endParaRPr kumimoji="1" lang="ja-JP" altLang="en-US" sz="800">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502D14B2-CC21-144C-8E91-B26C2C619135}"/>
              </a:ext>
            </a:extLst>
          </p:cNvPr>
          <p:cNvSpPr txBox="1"/>
          <p:nvPr/>
        </p:nvSpPr>
        <p:spPr>
          <a:xfrm>
            <a:off x="2513442" y="1666387"/>
            <a:ext cx="1356462" cy="215444"/>
          </a:xfrm>
          <a:prstGeom prst="rect">
            <a:avLst/>
          </a:prstGeom>
          <a:noFill/>
        </p:spPr>
        <p:txBody>
          <a:bodyPr wrap="none" rtlCol="0">
            <a:spAutoFit/>
          </a:bodyPr>
          <a:lstStyle/>
          <a:p>
            <a:pPr algn="ctr"/>
            <a:r>
              <a:rPr lang="ja-JP" altLang="en-US" sz="800">
                <a:latin typeface="Meiryo" panose="020B0604030504040204" pitchFamily="34" charset="-128"/>
                <a:ea typeface="Meiryo" panose="020B0604030504040204" pitchFamily="34" charset="-128"/>
              </a:rPr>
              <a:t>イテレーション／反復</a:t>
            </a:r>
            <a:r>
              <a:rPr lang="en-US" altLang="ja-JP" sz="800" dirty="0">
                <a:latin typeface="Meiryo" panose="020B0604030504040204" pitchFamily="34" charset="-128"/>
                <a:ea typeface="Meiryo" panose="020B0604030504040204" pitchFamily="34" charset="-128"/>
              </a:rPr>
              <a:t>#2</a:t>
            </a:r>
            <a:endParaRPr kumimoji="1" lang="ja-JP" altLang="en-US" sz="800">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E7A05871-7BC5-FF4E-82DC-95EF48E4BB0E}"/>
              </a:ext>
            </a:extLst>
          </p:cNvPr>
          <p:cNvSpPr txBox="1"/>
          <p:nvPr/>
        </p:nvSpPr>
        <p:spPr>
          <a:xfrm>
            <a:off x="4061313" y="1666387"/>
            <a:ext cx="1356462" cy="215444"/>
          </a:xfrm>
          <a:prstGeom prst="rect">
            <a:avLst/>
          </a:prstGeom>
          <a:noFill/>
        </p:spPr>
        <p:txBody>
          <a:bodyPr wrap="none" rtlCol="0">
            <a:spAutoFit/>
          </a:bodyPr>
          <a:lstStyle/>
          <a:p>
            <a:pPr algn="ctr"/>
            <a:r>
              <a:rPr lang="ja-JP" altLang="en-US" sz="800">
                <a:latin typeface="Meiryo" panose="020B0604030504040204" pitchFamily="34" charset="-128"/>
                <a:ea typeface="Meiryo" panose="020B0604030504040204" pitchFamily="34" charset="-128"/>
              </a:rPr>
              <a:t>イテレーション／反復</a:t>
            </a:r>
            <a:r>
              <a:rPr lang="en-US" altLang="ja-JP" sz="800" dirty="0">
                <a:latin typeface="Meiryo" panose="020B0604030504040204" pitchFamily="34" charset="-128"/>
                <a:ea typeface="Meiryo" panose="020B0604030504040204" pitchFamily="34" charset="-128"/>
              </a:rPr>
              <a:t>#3</a:t>
            </a:r>
            <a:endParaRPr kumimoji="1" lang="ja-JP" altLang="en-US" sz="800">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D64532C0-E649-5A46-8492-357CC8043A40}"/>
              </a:ext>
            </a:extLst>
          </p:cNvPr>
          <p:cNvSpPr/>
          <p:nvPr/>
        </p:nvSpPr>
        <p:spPr>
          <a:xfrm>
            <a:off x="1502489" y="3333455"/>
            <a:ext cx="1151266" cy="33771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C793D31A-9649-154D-A346-6E8FBA6A5A87}"/>
              </a:ext>
            </a:extLst>
          </p:cNvPr>
          <p:cNvSpPr/>
          <p:nvPr/>
        </p:nvSpPr>
        <p:spPr>
          <a:xfrm>
            <a:off x="3025280" y="3328706"/>
            <a:ext cx="1151266" cy="33771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6C3AE67E-4C20-A04F-B127-A6635AE3A8D8}"/>
              </a:ext>
            </a:extLst>
          </p:cNvPr>
          <p:cNvSpPr/>
          <p:nvPr/>
        </p:nvSpPr>
        <p:spPr>
          <a:xfrm>
            <a:off x="4589675" y="3323198"/>
            <a:ext cx="1151266" cy="33771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EADB0254-D555-D947-9C3D-2247CE17DF2E}"/>
              </a:ext>
            </a:extLst>
          </p:cNvPr>
          <p:cNvSpPr/>
          <p:nvPr/>
        </p:nvSpPr>
        <p:spPr>
          <a:xfrm>
            <a:off x="6880332" y="3322437"/>
            <a:ext cx="1151266" cy="33771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16CFE96A-45A7-A446-80F9-E6E0AE1043EB}"/>
              </a:ext>
            </a:extLst>
          </p:cNvPr>
          <p:cNvSpPr/>
          <p:nvPr/>
        </p:nvSpPr>
        <p:spPr>
          <a:xfrm>
            <a:off x="3405132" y="3712271"/>
            <a:ext cx="776982" cy="33771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CE7BF425-06B0-A641-A265-FAA35EF0B3B9}"/>
              </a:ext>
            </a:extLst>
          </p:cNvPr>
          <p:cNvSpPr/>
          <p:nvPr/>
        </p:nvSpPr>
        <p:spPr>
          <a:xfrm>
            <a:off x="4964018" y="3712271"/>
            <a:ext cx="776982" cy="33771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3C164223-FC69-0F49-80DB-7C75BADDE606}"/>
              </a:ext>
            </a:extLst>
          </p:cNvPr>
          <p:cNvSpPr/>
          <p:nvPr/>
        </p:nvSpPr>
        <p:spPr>
          <a:xfrm>
            <a:off x="7254616" y="3701254"/>
            <a:ext cx="776982" cy="33771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C5EA84CD-637E-B143-B19D-0CCF174B0720}"/>
              </a:ext>
            </a:extLst>
          </p:cNvPr>
          <p:cNvSpPr/>
          <p:nvPr/>
        </p:nvSpPr>
        <p:spPr>
          <a:xfrm>
            <a:off x="7254616" y="4080071"/>
            <a:ext cx="378471" cy="325534"/>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BBCE2812-BD3E-7D41-BB8A-21DC4F5104F4}"/>
              </a:ext>
            </a:extLst>
          </p:cNvPr>
          <p:cNvSpPr/>
          <p:nvPr/>
        </p:nvSpPr>
        <p:spPr>
          <a:xfrm>
            <a:off x="7688237" y="4080071"/>
            <a:ext cx="343361" cy="325534"/>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環状矢印 29">
            <a:extLst>
              <a:ext uri="{FF2B5EF4-FFF2-40B4-BE49-F238E27FC236}">
                <a16:creationId xmlns:a16="http://schemas.microsoft.com/office/drawing/2014/main" id="{8C342940-B183-2D48-A2F4-2A7752A39F19}"/>
              </a:ext>
            </a:extLst>
          </p:cNvPr>
          <p:cNvSpPr/>
          <p:nvPr/>
        </p:nvSpPr>
        <p:spPr>
          <a:xfrm rot="5400000" flipH="1">
            <a:off x="6363394" y="1855272"/>
            <a:ext cx="1151263" cy="1151264"/>
          </a:xfrm>
          <a:prstGeom prst="circularArrow">
            <a:avLst>
              <a:gd name="adj1" fmla="val 12500"/>
              <a:gd name="adj2" fmla="val 1142319"/>
              <a:gd name="adj3" fmla="val 20457681"/>
              <a:gd name="adj4" fmla="val 151743"/>
              <a:gd name="adj5" fmla="val 125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1932DB70-4B86-904B-B2F3-2CA19B157C43}"/>
              </a:ext>
            </a:extLst>
          </p:cNvPr>
          <p:cNvSpPr txBox="1"/>
          <p:nvPr/>
        </p:nvSpPr>
        <p:spPr>
          <a:xfrm>
            <a:off x="6641507" y="2305693"/>
            <a:ext cx="595035" cy="338554"/>
          </a:xfrm>
          <a:prstGeom prst="rect">
            <a:avLst/>
          </a:prstGeom>
          <a:noFill/>
        </p:spPr>
        <p:txBody>
          <a:bodyPr wrap="none" rtlCol="0">
            <a:spAutoFit/>
          </a:bodyPr>
          <a:lstStyle/>
          <a:p>
            <a:pPr algn="ctr"/>
            <a:r>
              <a:rPr lang="ja-JP" altLang="en-US" sz="1600" b="1">
                <a:latin typeface="Meiryo" panose="020B0604030504040204" pitchFamily="34" charset="-128"/>
                <a:ea typeface="Meiryo" panose="020B0604030504040204" pitchFamily="34" charset="-128"/>
              </a:rPr>
              <a:t>開発</a:t>
            </a:r>
            <a:endParaRPr kumimoji="1" lang="ja-JP" altLang="en-US" sz="1600">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47A1CCC5-5132-B14A-BC1B-AEA27F0EBCB4}"/>
              </a:ext>
            </a:extLst>
          </p:cNvPr>
          <p:cNvSpPr txBox="1"/>
          <p:nvPr/>
        </p:nvSpPr>
        <p:spPr>
          <a:xfrm>
            <a:off x="6259180" y="1671895"/>
            <a:ext cx="1356462" cy="215444"/>
          </a:xfrm>
          <a:prstGeom prst="rect">
            <a:avLst/>
          </a:prstGeom>
          <a:noFill/>
        </p:spPr>
        <p:txBody>
          <a:bodyPr wrap="none" rtlCol="0">
            <a:spAutoFit/>
          </a:bodyPr>
          <a:lstStyle/>
          <a:p>
            <a:pPr algn="ctr"/>
            <a:r>
              <a:rPr lang="ja-JP" altLang="en-US" sz="800">
                <a:latin typeface="Meiryo" panose="020B0604030504040204" pitchFamily="34" charset="-128"/>
                <a:ea typeface="Meiryo" panose="020B0604030504040204" pitchFamily="34" charset="-128"/>
              </a:rPr>
              <a:t>イテレーション／反復</a:t>
            </a:r>
            <a:r>
              <a:rPr lang="en-US" altLang="ja-JP" sz="800" dirty="0">
                <a:latin typeface="Meiryo" panose="020B0604030504040204" pitchFamily="34" charset="-128"/>
                <a:ea typeface="Meiryo" panose="020B0604030504040204" pitchFamily="34" charset="-128"/>
              </a:rPr>
              <a:t>#n</a:t>
            </a:r>
            <a:endParaRPr kumimoji="1" lang="ja-JP" altLang="en-US" sz="800">
              <a:latin typeface="Meiryo" panose="020B0604030504040204" pitchFamily="34" charset="-128"/>
              <a:ea typeface="Meiryo" panose="020B0604030504040204" pitchFamily="34" charset="-128"/>
            </a:endParaRPr>
          </a:p>
        </p:txBody>
      </p:sp>
      <p:sp>
        <p:nvSpPr>
          <p:cNvPr id="34" name="ストライプ矢印 33">
            <a:extLst>
              <a:ext uri="{FF2B5EF4-FFF2-40B4-BE49-F238E27FC236}">
                <a16:creationId xmlns:a16="http://schemas.microsoft.com/office/drawing/2014/main" id="{E6C341D7-AAF9-8447-867A-1C31A2685201}"/>
              </a:ext>
            </a:extLst>
          </p:cNvPr>
          <p:cNvSpPr/>
          <p:nvPr/>
        </p:nvSpPr>
        <p:spPr>
          <a:xfrm>
            <a:off x="6002589" y="2708590"/>
            <a:ext cx="958469" cy="264405"/>
          </a:xfrm>
          <a:prstGeom prst="striped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右矢印 3">
            <a:extLst>
              <a:ext uri="{FF2B5EF4-FFF2-40B4-BE49-F238E27FC236}">
                <a16:creationId xmlns:a16="http://schemas.microsoft.com/office/drawing/2014/main" id="{CDF517D7-8C4B-B647-A0BF-F4DBD3EF3551}"/>
              </a:ext>
            </a:extLst>
          </p:cNvPr>
          <p:cNvSpPr/>
          <p:nvPr/>
        </p:nvSpPr>
        <p:spPr>
          <a:xfrm>
            <a:off x="1628894" y="2714589"/>
            <a:ext cx="1567150" cy="264405"/>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環状矢印 35">
            <a:extLst>
              <a:ext uri="{FF2B5EF4-FFF2-40B4-BE49-F238E27FC236}">
                <a16:creationId xmlns:a16="http://schemas.microsoft.com/office/drawing/2014/main" id="{037CB24E-60BD-EA4A-8A8B-E9B2656C35DD}"/>
              </a:ext>
            </a:extLst>
          </p:cNvPr>
          <p:cNvSpPr/>
          <p:nvPr/>
        </p:nvSpPr>
        <p:spPr>
          <a:xfrm>
            <a:off x="6388182" y="2717360"/>
            <a:ext cx="1151263" cy="1151264"/>
          </a:xfrm>
          <a:prstGeom prst="circularArrow">
            <a:avLst>
              <a:gd name="adj1" fmla="val 12500"/>
              <a:gd name="adj2" fmla="val 1142319"/>
              <a:gd name="adj3" fmla="val 20457681"/>
              <a:gd name="adj4" fmla="val 16222966"/>
              <a:gd name="adj5" fmla="val 125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環状矢印 36">
            <a:extLst>
              <a:ext uri="{FF2B5EF4-FFF2-40B4-BE49-F238E27FC236}">
                <a16:creationId xmlns:a16="http://schemas.microsoft.com/office/drawing/2014/main" id="{9D556205-0809-BC49-B481-A487D32F5A93}"/>
              </a:ext>
            </a:extLst>
          </p:cNvPr>
          <p:cNvSpPr/>
          <p:nvPr/>
        </p:nvSpPr>
        <p:spPr>
          <a:xfrm>
            <a:off x="4165292" y="2736623"/>
            <a:ext cx="1151263" cy="1151264"/>
          </a:xfrm>
          <a:prstGeom prst="circularArrow">
            <a:avLst>
              <a:gd name="adj1" fmla="val 12500"/>
              <a:gd name="adj2" fmla="val 1142319"/>
              <a:gd name="adj3" fmla="val 20457681"/>
              <a:gd name="adj4" fmla="val 16222966"/>
              <a:gd name="adj5" fmla="val 125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環状矢印 34">
            <a:extLst>
              <a:ext uri="{FF2B5EF4-FFF2-40B4-BE49-F238E27FC236}">
                <a16:creationId xmlns:a16="http://schemas.microsoft.com/office/drawing/2014/main" id="{F6861FC2-2324-E24C-9E57-758B01304667}"/>
              </a:ext>
            </a:extLst>
          </p:cNvPr>
          <p:cNvSpPr/>
          <p:nvPr/>
        </p:nvSpPr>
        <p:spPr>
          <a:xfrm>
            <a:off x="1042538" y="2685665"/>
            <a:ext cx="1151263" cy="1151264"/>
          </a:xfrm>
          <a:prstGeom prst="circularArrow">
            <a:avLst>
              <a:gd name="adj1" fmla="val 12500"/>
              <a:gd name="adj2" fmla="val 1142319"/>
              <a:gd name="adj3" fmla="val 20457681"/>
              <a:gd name="adj4" fmla="val 16222966"/>
              <a:gd name="adj5" fmla="val 125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環状矢印 37">
            <a:extLst>
              <a:ext uri="{FF2B5EF4-FFF2-40B4-BE49-F238E27FC236}">
                <a16:creationId xmlns:a16="http://schemas.microsoft.com/office/drawing/2014/main" id="{CBF90A7C-D6D2-D941-B051-1E924C6C9F5E}"/>
              </a:ext>
            </a:extLst>
          </p:cNvPr>
          <p:cNvSpPr/>
          <p:nvPr/>
        </p:nvSpPr>
        <p:spPr>
          <a:xfrm rot="16200000">
            <a:off x="2193675" y="2685664"/>
            <a:ext cx="1151263" cy="1151264"/>
          </a:xfrm>
          <a:prstGeom prst="circularArrow">
            <a:avLst>
              <a:gd name="adj1" fmla="val 12500"/>
              <a:gd name="adj2" fmla="val 1142319"/>
              <a:gd name="adj3" fmla="val 20457681"/>
              <a:gd name="adj4" fmla="val 16222966"/>
              <a:gd name="adj5" fmla="val 12500"/>
            </a:avLst>
          </a:prstGeom>
          <a:solidFill>
            <a:srgbClr val="00B05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環状矢印 38">
            <a:extLst>
              <a:ext uri="{FF2B5EF4-FFF2-40B4-BE49-F238E27FC236}">
                <a16:creationId xmlns:a16="http://schemas.microsoft.com/office/drawing/2014/main" id="{66B60324-72FA-884A-9B33-E23F597B4AFD}"/>
              </a:ext>
            </a:extLst>
          </p:cNvPr>
          <p:cNvSpPr/>
          <p:nvPr/>
        </p:nvSpPr>
        <p:spPr>
          <a:xfrm rot="16200000">
            <a:off x="3715211" y="2685663"/>
            <a:ext cx="1151263" cy="1151264"/>
          </a:xfrm>
          <a:prstGeom prst="circularArrow">
            <a:avLst>
              <a:gd name="adj1" fmla="val 12500"/>
              <a:gd name="adj2" fmla="val 1142319"/>
              <a:gd name="adj3" fmla="val 20457681"/>
              <a:gd name="adj4" fmla="val 16222966"/>
              <a:gd name="adj5" fmla="val 12500"/>
            </a:avLst>
          </a:prstGeom>
          <a:solidFill>
            <a:srgbClr val="00B05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環状矢印 39">
            <a:extLst>
              <a:ext uri="{FF2B5EF4-FFF2-40B4-BE49-F238E27FC236}">
                <a16:creationId xmlns:a16="http://schemas.microsoft.com/office/drawing/2014/main" id="{1EF96F94-E40B-B642-BCD6-E71D6217DD91}"/>
              </a:ext>
            </a:extLst>
          </p:cNvPr>
          <p:cNvSpPr/>
          <p:nvPr/>
        </p:nvSpPr>
        <p:spPr>
          <a:xfrm rot="16200000">
            <a:off x="5253506" y="2691171"/>
            <a:ext cx="1151263" cy="1151264"/>
          </a:xfrm>
          <a:prstGeom prst="circularArrow">
            <a:avLst>
              <a:gd name="adj1" fmla="val 12500"/>
              <a:gd name="adj2" fmla="val 1142319"/>
              <a:gd name="adj3" fmla="val 20457681"/>
              <a:gd name="adj4" fmla="val 16222966"/>
              <a:gd name="adj5" fmla="val 12500"/>
            </a:avLst>
          </a:prstGeom>
          <a:solidFill>
            <a:srgbClr val="00B05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環状矢印 40">
            <a:extLst>
              <a:ext uri="{FF2B5EF4-FFF2-40B4-BE49-F238E27FC236}">
                <a16:creationId xmlns:a16="http://schemas.microsoft.com/office/drawing/2014/main" id="{AE5651BC-2848-D14C-9E41-D12CC44DC1FC}"/>
              </a:ext>
            </a:extLst>
          </p:cNvPr>
          <p:cNvSpPr/>
          <p:nvPr/>
        </p:nvSpPr>
        <p:spPr>
          <a:xfrm rot="16200000">
            <a:off x="5903897" y="2696679"/>
            <a:ext cx="1151263" cy="1151264"/>
          </a:xfrm>
          <a:prstGeom prst="circularArrow">
            <a:avLst>
              <a:gd name="adj1" fmla="val 12500"/>
              <a:gd name="adj2" fmla="val 1142319"/>
              <a:gd name="adj3" fmla="val 20457681"/>
              <a:gd name="adj4" fmla="val 16222966"/>
              <a:gd name="adj5" fmla="val 12500"/>
            </a:avLst>
          </a:prstGeom>
          <a:solidFill>
            <a:srgbClr val="00B05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7DD5A8FF-A5E3-F442-B6D0-9CDCE5A4BB98}"/>
              </a:ext>
            </a:extLst>
          </p:cNvPr>
          <p:cNvSpPr txBox="1"/>
          <p:nvPr/>
        </p:nvSpPr>
        <p:spPr>
          <a:xfrm>
            <a:off x="1006380" y="873050"/>
            <a:ext cx="7116051" cy="738664"/>
          </a:xfrm>
          <a:prstGeom prst="rect">
            <a:avLst/>
          </a:prstGeom>
          <a:noFill/>
        </p:spPr>
        <p:txBody>
          <a:bodyPr wrap="none" rtlCol="0">
            <a:spAutoFit/>
          </a:bodyPr>
          <a:lstStyle/>
          <a:p>
            <a:pPr marL="285750" indent="-285750">
              <a:buFont typeface="Wingdings" pitchFamily="2" charset="2"/>
              <a:buChar char="ü"/>
            </a:pPr>
            <a:r>
              <a:rPr kumimoji="1" lang="ja-JP" altLang="en-US" sz="1400">
                <a:latin typeface="Meiryo" panose="020B0604030504040204" pitchFamily="34" charset="-128"/>
                <a:ea typeface="Meiryo" panose="020B0604030504040204" pitchFamily="34" charset="-128"/>
              </a:rPr>
              <a:t>業務上の重要度に基づいて優先順位を決めて業務プロセスを積み上げてゆく。</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latin typeface="Meiryo" panose="020B0604030504040204" pitchFamily="34" charset="-128"/>
                <a:ea typeface="Meiryo" panose="020B0604030504040204" pitchFamily="34" charset="-128"/>
              </a:rPr>
              <a:t>リリースされるプロセスは実行可能であり、ユーザーがそれを使って検証できる。</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latin typeface="Meiryo" panose="020B0604030504040204" pitchFamily="34" charset="-128"/>
                <a:ea typeface="Meiryo" panose="020B0604030504040204" pitchFamily="34" charset="-128"/>
              </a:rPr>
              <a:t>現場のフィードバックを受け入れ、次のイテレーションで統合してリリースする。</a:t>
            </a:r>
            <a:endParaRPr kumimoji="1" lang="ja-JP" altLang="en-US" sz="1400">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E0F42F4C-8A86-E640-9D4C-D1D271B1921D}"/>
              </a:ext>
            </a:extLst>
          </p:cNvPr>
          <p:cNvSpPr txBox="1"/>
          <p:nvPr/>
        </p:nvSpPr>
        <p:spPr>
          <a:xfrm>
            <a:off x="1347380" y="3001028"/>
            <a:ext cx="595035" cy="215444"/>
          </a:xfrm>
          <a:prstGeom prst="rect">
            <a:avLst/>
          </a:prstGeom>
          <a:noFill/>
        </p:spPr>
        <p:txBody>
          <a:bodyPr wrap="none" rtlCol="0">
            <a:spAutoFit/>
          </a:bodyPr>
          <a:lstStyle/>
          <a:p>
            <a:r>
              <a:rPr kumimoji="1" lang="ja-JP" altLang="en-US" sz="800" b="1">
                <a:solidFill>
                  <a:schemeClr val="accent3">
                    <a:lumMod val="75000"/>
                  </a:schemeClr>
                </a:solidFill>
                <a:latin typeface="Meiryo" panose="020B0604030504040204" pitchFamily="34" charset="-128"/>
                <a:ea typeface="Meiryo" panose="020B0604030504040204" pitchFamily="34" charset="-128"/>
              </a:rPr>
              <a:t>リリース</a:t>
            </a:r>
          </a:p>
        </p:txBody>
      </p:sp>
      <p:sp>
        <p:nvSpPr>
          <p:cNvPr id="44" name="テキスト ボックス 43">
            <a:extLst>
              <a:ext uri="{FF2B5EF4-FFF2-40B4-BE49-F238E27FC236}">
                <a16:creationId xmlns:a16="http://schemas.microsoft.com/office/drawing/2014/main" id="{91764AFE-DF42-564B-9F4D-5CCF994CF8AA}"/>
              </a:ext>
            </a:extLst>
          </p:cNvPr>
          <p:cNvSpPr txBox="1"/>
          <p:nvPr/>
        </p:nvSpPr>
        <p:spPr>
          <a:xfrm>
            <a:off x="2443112" y="3004675"/>
            <a:ext cx="595035" cy="338554"/>
          </a:xfrm>
          <a:prstGeom prst="rect">
            <a:avLst/>
          </a:prstGeom>
          <a:noFill/>
        </p:spPr>
        <p:txBody>
          <a:bodyPr wrap="none" rtlCol="0">
            <a:spAutoFit/>
          </a:bodyPr>
          <a:lstStyle/>
          <a:p>
            <a:r>
              <a:rPr kumimoji="1" lang="ja-JP" altLang="en-US" sz="800" b="1">
                <a:solidFill>
                  <a:srgbClr val="00B050"/>
                </a:solidFill>
                <a:latin typeface="Meiryo" panose="020B0604030504040204" pitchFamily="34" charset="-128"/>
                <a:ea typeface="Meiryo" panose="020B0604030504040204" pitchFamily="34" charset="-128"/>
              </a:rPr>
              <a:t>フィード</a:t>
            </a:r>
            <a:endParaRPr kumimoji="1" lang="en-US" altLang="ja-JP" sz="800" b="1" dirty="0">
              <a:solidFill>
                <a:srgbClr val="00B050"/>
              </a:solidFill>
              <a:latin typeface="Meiryo" panose="020B0604030504040204" pitchFamily="34" charset="-128"/>
              <a:ea typeface="Meiryo" panose="020B0604030504040204" pitchFamily="34" charset="-128"/>
            </a:endParaRPr>
          </a:p>
          <a:p>
            <a:r>
              <a:rPr kumimoji="1" lang="ja-JP" altLang="en-US" sz="800" b="1">
                <a:solidFill>
                  <a:srgbClr val="00B050"/>
                </a:solidFill>
                <a:latin typeface="Meiryo" panose="020B0604030504040204" pitchFamily="34" charset="-128"/>
                <a:ea typeface="Meiryo" panose="020B0604030504040204" pitchFamily="34" charset="-128"/>
              </a:rPr>
              <a:t>バック</a:t>
            </a:r>
          </a:p>
        </p:txBody>
      </p:sp>
      <p:sp>
        <p:nvSpPr>
          <p:cNvPr id="45" name="テキスト ボックス 44">
            <a:extLst>
              <a:ext uri="{FF2B5EF4-FFF2-40B4-BE49-F238E27FC236}">
                <a16:creationId xmlns:a16="http://schemas.microsoft.com/office/drawing/2014/main" id="{38471246-966C-3B42-A364-8A1459511201}"/>
              </a:ext>
            </a:extLst>
          </p:cNvPr>
          <p:cNvSpPr txBox="1"/>
          <p:nvPr/>
        </p:nvSpPr>
        <p:spPr>
          <a:xfrm>
            <a:off x="1569619" y="3345686"/>
            <a:ext cx="1005403" cy="33855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最も重要度の高い</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業務プロセス</a:t>
            </a:r>
          </a:p>
        </p:txBody>
      </p:sp>
      <p:sp>
        <p:nvSpPr>
          <p:cNvPr id="46" name="テキスト ボックス 45">
            <a:extLst>
              <a:ext uri="{FF2B5EF4-FFF2-40B4-BE49-F238E27FC236}">
                <a16:creationId xmlns:a16="http://schemas.microsoft.com/office/drawing/2014/main" id="{55BB9DB3-0965-CD4D-91FF-584B2A52218D}"/>
              </a:ext>
            </a:extLst>
          </p:cNvPr>
          <p:cNvSpPr txBox="1"/>
          <p:nvPr/>
        </p:nvSpPr>
        <p:spPr>
          <a:xfrm>
            <a:off x="6795351" y="4484626"/>
            <a:ext cx="1415772" cy="338554"/>
          </a:xfrm>
          <a:prstGeom prst="rect">
            <a:avLst/>
          </a:prstGeom>
          <a:noFill/>
        </p:spPr>
        <p:txBody>
          <a:bodyPr wrap="none" rtlCol="0">
            <a:spAutoFit/>
          </a:bodyPr>
          <a:lstStyle/>
          <a:p>
            <a:pPr algn="ctr"/>
            <a:r>
              <a:rPr lang="ja-JP" altLang="en-US" sz="800">
                <a:solidFill>
                  <a:schemeClr val="accent2">
                    <a:lumMod val="75000"/>
                  </a:schemeClr>
                </a:solidFill>
                <a:latin typeface="Meiryo" panose="020B0604030504040204" pitchFamily="34" charset="-128"/>
                <a:ea typeface="Meiryo" panose="020B0604030504040204" pitchFamily="34" charset="-128"/>
              </a:rPr>
              <a:t>業務上の成果があげられる</a:t>
            </a:r>
            <a:endParaRPr lang="en-US" altLang="ja-JP" sz="800" dirty="0">
              <a:solidFill>
                <a:schemeClr val="accent2">
                  <a:lumMod val="75000"/>
                </a:schemeClr>
              </a:solidFill>
              <a:latin typeface="Meiryo" panose="020B0604030504040204" pitchFamily="34" charset="-128"/>
              <a:ea typeface="Meiryo" panose="020B0604030504040204" pitchFamily="34" charset="-128"/>
            </a:endParaRPr>
          </a:p>
          <a:p>
            <a:pPr algn="ctr"/>
            <a:r>
              <a:rPr lang="ja-JP" altLang="en-US" sz="800">
                <a:solidFill>
                  <a:schemeClr val="accent2">
                    <a:lumMod val="75000"/>
                  </a:schemeClr>
                </a:solidFill>
                <a:latin typeface="Meiryo" panose="020B0604030504040204" pitchFamily="34" charset="-128"/>
                <a:ea typeface="Meiryo" panose="020B0604030504040204" pitchFamily="34" charset="-128"/>
              </a:rPr>
              <a:t>と判断されて完成とする</a:t>
            </a:r>
            <a:endParaRPr kumimoji="1" lang="ja-JP" altLang="en-US" sz="800">
              <a:solidFill>
                <a:schemeClr val="accent2">
                  <a:lumMod val="75000"/>
                </a:schemeClr>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A1E0DAFA-8309-A141-9B3D-1384D466799C}"/>
              </a:ext>
            </a:extLst>
          </p:cNvPr>
          <p:cNvSpPr txBox="1"/>
          <p:nvPr/>
        </p:nvSpPr>
        <p:spPr>
          <a:xfrm>
            <a:off x="3068550" y="4484626"/>
            <a:ext cx="1107996" cy="338554"/>
          </a:xfrm>
          <a:prstGeom prst="rect">
            <a:avLst/>
          </a:prstGeom>
          <a:noFill/>
        </p:spPr>
        <p:txBody>
          <a:bodyPr wrap="none" rtlCol="0">
            <a:spAutoFit/>
          </a:bodyPr>
          <a:lstStyle/>
          <a:p>
            <a:pPr algn="ctr"/>
            <a:r>
              <a:rPr lang="ja-JP" altLang="en-US" sz="800">
                <a:solidFill>
                  <a:schemeClr val="accent2">
                    <a:lumMod val="75000"/>
                  </a:schemeClr>
                </a:solidFill>
                <a:latin typeface="Meiryo" panose="020B0604030504040204" pitchFamily="34" charset="-128"/>
                <a:ea typeface="Meiryo" panose="020B0604030504040204" pitchFamily="34" charset="-128"/>
              </a:rPr>
              <a:t>重要度の高い順番に</a:t>
            </a:r>
            <a:endParaRPr lang="en-US" altLang="ja-JP" sz="800" dirty="0">
              <a:solidFill>
                <a:schemeClr val="accent2">
                  <a:lumMod val="75000"/>
                </a:schemeClr>
              </a:solidFill>
              <a:latin typeface="Meiryo" panose="020B0604030504040204" pitchFamily="34" charset="-128"/>
              <a:ea typeface="Meiryo" panose="020B0604030504040204" pitchFamily="34" charset="-128"/>
            </a:endParaRPr>
          </a:p>
          <a:p>
            <a:pPr algn="ctr"/>
            <a:r>
              <a:rPr kumimoji="1" lang="ja-JP" altLang="en-US" sz="800">
                <a:solidFill>
                  <a:schemeClr val="accent2">
                    <a:lumMod val="75000"/>
                  </a:schemeClr>
                </a:solidFill>
                <a:latin typeface="Meiryo" panose="020B0604030504040204" pitchFamily="34" charset="-128"/>
                <a:ea typeface="Meiryo" panose="020B0604030504040204" pitchFamily="34" charset="-128"/>
              </a:rPr>
              <a:t>業務プロセスを追加</a:t>
            </a:r>
          </a:p>
        </p:txBody>
      </p:sp>
      <p:sp>
        <p:nvSpPr>
          <p:cNvPr id="48" name="テキスト ボックス 47">
            <a:extLst>
              <a:ext uri="{FF2B5EF4-FFF2-40B4-BE49-F238E27FC236}">
                <a16:creationId xmlns:a16="http://schemas.microsoft.com/office/drawing/2014/main" id="{0A297F7F-8544-C540-8A2E-79FE3EF0D714}"/>
              </a:ext>
            </a:extLst>
          </p:cNvPr>
          <p:cNvSpPr txBox="1"/>
          <p:nvPr/>
        </p:nvSpPr>
        <p:spPr>
          <a:xfrm>
            <a:off x="4470286" y="4479230"/>
            <a:ext cx="2031325" cy="338554"/>
          </a:xfrm>
          <a:prstGeom prst="rect">
            <a:avLst/>
          </a:prstGeom>
          <a:noFill/>
        </p:spPr>
        <p:txBody>
          <a:bodyPr wrap="none" rtlCol="0">
            <a:spAutoFit/>
          </a:bodyPr>
          <a:lstStyle/>
          <a:p>
            <a:pPr algn="ctr"/>
            <a:r>
              <a:rPr lang="ja-JP" altLang="en-US" sz="800">
                <a:solidFill>
                  <a:schemeClr val="accent2">
                    <a:lumMod val="75000"/>
                  </a:schemeClr>
                </a:solidFill>
                <a:latin typeface="Meiryo" panose="020B0604030504040204" pitchFamily="34" charset="-128"/>
                <a:ea typeface="Meiryo" panose="020B0604030504040204" pitchFamily="34" charset="-128"/>
              </a:rPr>
              <a:t>追加されたプロセスは</a:t>
            </a:r>
            <a:r>
              <a:rPr kumimoji="1" lang="ja-JP" altLang="en-US" sz="800">
                <a:solidFill>
                  <a:schemeClr val="accent2">
                    <a:lumMod val="75000"/>
                  </a:schemeClr>
                </a:solidFill>
                <a:latin typeface="Meiryo" panose="020B0604030504040204" pitchFamily="34" charset="-128"/>
                <a:ea typeface="Meiryo" panose="020B0604030504040204" pitchFamily="34" charset="-128"/>
              </a:rPr>
              <a:t>既にリリースした</a:t>
            </a:r>
            <a:endParaRPr kumimoji="1" lang="en-US" altLang="ja-JP" sz="800" dirty="0">
              <a:solidFill>
                <a:schemeClr val="accent2">
                  <a:lumMod val="75000"/>
                </a:schemeClr>
              </a:solidFill>
              <a:latin typeface="Meiryo" panose="020B0604030504040204" pitchFamily="34" charset="-128"/>
              <a:ea typeface="Meiryo" panose="020B0604030504040204" pitchFamily="34" charset="-128"/>
            </a:endParaRPr>
          </a:p>
          <a:p>
            <a:pPr algn="ctr"/>
            <a:r>
              <a:rPr kumimoji="1" lang="ja-JP" altLang="en-US" sz="800">
                <a:solidFill>
                  <a:schemeClr val="accent2">
                    <a:lumMod val="75000"/>
                  </a:schemeClr>
                </a:solidFill>
                <a:latin typeface="Meiryo" panose="020B0604030504040204" pitchFamily="34" charset="-128"/>
                <a:ea typeface="Meiryo" panose="020B0604030504040204" pitchFamily="34" charset="-128"/>
              </a:rPr>
              <a:t>プロセスと統合し品質を確認する</a:t>
            </a:r>
          </a:p>
        </p:txBody>
      </p:sp>
      <p:sp>
        <p:nvSpPr>
          <p:cNvPr id="49" name="右矢印 48">
            <a:extLst>
              <a:ext uri="{FF2B5EF4-FFF2-40B4-BE49-F238E27FC236}">
                <a16:creationId xmlns:a16="http://schemas.microsoft.com/office/drawing/2014/main" id="{BB1E0CCB-01B1-7F44-B69B-81F6AF9679EC}"/>
              </a:ext>
            </a:extLst>
          </p:cNvPr>
          <p:cNvSpPr/>
          <p:nvPr/>
        </p:nvSpPr>
        <p:spPr>
          <a:xfrm>
            <a:off x="947905" y="5574407"/>
            <a:ext cx="7247343" cy="745958"/>
          </a:xfrm>
          <a:prstGeom prst="righ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a:extLst>
              <a:ext uri="{FF2B5EF4-FFF2-40B4-BE49-F238E27FC236}">
                <a16:creationId xmlns:a16="http://schemas.microsoft.com/office/drawing/2014/main" id="{753AD570-4FB7-B44E-8554-F5A18CAF38EF}"/>
              </a:ext>
            </a:extLst>
          </p:cNvPr>
          <p:cNvSpPr txBox="1"/>
          <p:nvPr/>
        </p:nvSpPr>
        <p:spPr>
          <a:xfrm>
            <a:off x="889515" y="5007959"/>
            <a:ext cx="2441694"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ウオーターフォール開発</a:t>
            </a:r>
          </a:p>
        </p:txBody>
      </p:sp>
      <p:sp>
        <p:nvSpPr>
          <p:cNvPr id="51" name="正方形/長方形 50">
            <a:extLst>
              <a:ext uri="{FF2B5EF4-FFF2-40B4-BE49-F238E27FC236}">
                <a16:creationId xmlns:a16="http://schemas.microsoft.com/office/drawing/2014/main" id="{45A4A7FA-F290-3B4B-8907-08F53C36537D}"/>
              </a:ext>
            </a:extLst>
          </p:cNvPr>
          <p:cNvSpPr/>
          <p:nvPr/>
        </p:nvSpPr>
        <p:spPr>
          <a:xfrm>
            <a:off x="1577021" y="5420613"/>
            <a:ext cx="625642" cy="1028700"/>
          </a:xfrm>
          <a:prstGeom prst="rect">
            <a:avLst/>
          </a:prstGeom>
          <a:solidFill>
            <a:schemeClr val="accent2">
              <a:lumMod val="50000"/>
              <a:alpha val="4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7963D086-4A46-A644-8423-4159ADA14F41}"/>
              </a:ext>
            </a:extLst>
          </p:cNvPr>
          <p:cNvSpPr/>
          <p:nvPr/>
        </p:nvSpPr>
        <p:spPr>
          <a:xfrm>
            <a:off x="2448947" y="5420613"/>
            <a:ext cx="625642" cy="1028700"/>
          </a:xfrm>
          <a:prstGeom prst="rect">
            <a:avLst/>
          </a:prstGeom>
          <a:solidFill>
            <a:schemeClr val="accent2">
              <a:lumMod val="50000"/>
              <a:alpha val="4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39C9A759-6E7D-E540-A82A-E92333C82BFA}"/>
              </a:ext>
            </a:extLst>
          </p:cNvPr>
          <p:cNvSpPr/>
          <p:nvPr/>
        </p:nvSpPr>
        <p:spPr>
          <a:xfrm>
            <a:off x="3350266" y="5420613"/>
            <a:ext cx="625642" cy="1028700"/>
          </a:xfrm>
          <a:prstGeom prst="rect">
            <a:avLst/>
          </a:prstGeom>
          <a:solidFill>
            <a:schemeClr val="accent2">
              <a:lumMod val="50000"/>
              <a:alpha val="4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805F4FEC-39BB-094D-A2C2-982DD27849B6}"/>
              </a:ext>
            </a:extLst>
          </p:cNvPr>
          <p:cNvSpPr/>
          <p:nvPr/>
        </p:nvSpPr>
        <p:spPr>
          <a:xfrm>
            <a:off x="4251585" y="5420613"/>
            <a:ext cx="625642" cy="1028700"/>
          </a:xfrm>
          <a:prstGeom prst="rect">
            <a:avLst/>
          </a:prstGeom>
          <a:solidFill>
            <a:schemeClr val="accent2">
              <a:lumMod val="50000"/>
              <a:alpha val="4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92208A45-F5E2-6247-B11B-2654E46A5D1D}"/>
              </a:ext>
            </a:extLst>
          </p:cNvPr>
          <p:cNvSpPr/>
          <p:nvPr/>
        </p:nvSpPr>
        <p:spPr>
          <a:xfrm>
            <a:off x="5152904" y="5423010"/>
            <a:ext cx="625642" cy="1028700"/>
          </a:xfrm>
          <a:prstGeom prst="rect">
            <a:avLst/>
          </a:prstGeom>
          <a:solidFill>
            <a:schemeClr val="accent2">
              <a:lumMod val="50000"/>
              <a:alpha val="4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6F2D135D-89A5-F845-B9C4-75EF22E3CACD}"/>
              </a:ext>
            </a:extLst>
          </p:cNvPr>
          <p:cNvSpPr/>
          <p:nvPr/>
        </p:nvSpPr>
        <p:spPr>
          <a:xfrm>
            <a:off x="6132074" y="5420043"/>
            <a:ext cx="625642" cy="1028700"/>
          </a:xfrm>
          <a:prstGeom prst="rect">
            <a:avLst/>
          </a:prstGeom>
          <a:solidFill>
            <a:schemeClr val="accent2">
              <a:lumMod val="50000"/>
              <a:alpha val="4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913B3EC9-C706-C64E-BE05-6698A7F69158}"/>
              </a:ext>
            </a:extLst>
          </p:cNvPr>
          <p:cNvSpPr/>
          <p:nvPr/>
        </p:nvSpPr>
        <p:spPr>
          <a:xfrm>
            <a:off x="7036553" y="5443350"/>
            <a:ext cx="625642" cy="1028700"/>
          </a:xfrm>
          <a:prstGeom prst="rect">
            <a:avLst/>
          </a:prstGeom>
          <a:solidFill>
            <a:schemeClr val="accent2">
              <a:lumMod val="50000"/>
              <a:alpha val="4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B3B30DF1-8C27-1C45-9F1D-DDDA72679CAE}"/>
              </a:ext>
            </a:extLst>
          </p:cNvPr>
          <p:cNvSpPr txBox="1"/>
          <p:nvPr/>
        </p:nvSpPr>
        <p:spPr>
          <a:xfrm>
            <a:off x="1679475" y="5477858"/>
            <a:ext cx="430887" cy="913070"/>
          </a:xfrm>
          <a:prstGeom prst="rect">
            <a:avLst/>
          </a:prstGeom>
          <a:noFill/>
        </p:spPr>
        <p:txBody>
          <a:bodyPr vert="eaVert"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要件定義</a:t>
            </a:r>
          </a:p>
        </p:txBody>
      </p:sp>
      <p:sp>
        <p:nvSpPr>
          <p:cNvPr id="59" name="テキスト ボックス 58">
            <a:extLst>
              <a:ext uri="{FF2B5EF4-FFF2-40B4-BE49-F238E27FC236}">
                <a16:creationId xmlns:a16="http://schemas.microsoft.com/office/drawing/2014/main" id="{B9034FFB-DCB5-FC40-9327-6D1EE146626F}"/>
              </a:ext>
            </a:extLst>
          </p:cNvPr>
          <p:cNvSpPr txBox="1"/>
          <p:nvPr/>
        </p:nvSpPr>
        <p:spPr>
          <a:xfrm>
            <a:off x="2536119" y="5477858"/>
            <a:ext cx="430887" cy="913070"/>
          </a:xfrm>
          <a:prstGeom prst="rect">
            <a:avLst/>
          </a:prstGeom>
          <a:noFill/>
        </p:spPr>
        <p:txBody>
          <a:bodyPr vert="eaVert"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外部設計</a:t>
            </a:r>
          </a:p>
        </p:txBody>
      </p:sp>
      <p:sp>
        <p:nvSpPr>
          <p:cNvPr id="60" name="テキスト ボックス 59">
            <a:extLst>
              <a:ext uri="{FF2B5EF4-FFF2-40B4-BE49-F238E27FC236}">
                <a16:creationId xmlns:a16="http://schemas.microsoft.com/office/drawing/2014/main" id="{BBA55A93-DEDF-2146-9FF6-A2A7463AA7B9}"/>
              </a:ext>
            </a:extLst>
          </p:cNvPr>
          <p:cNvSpPr txBox="1"/>
          <p:nvPr/>
        </p:nvSpPr>
        <p:spPr>
          <a:xfrm>
            <a:off x="3449395" y="5477858"/>
            <a:ext cx="430887" cy="913070"/>
          </a:xfrm>
          <a:prstGeom prst="rect">
            <a:avLst/>
          </a:prstGeom>
          <a:noFill/>
        </p:spPr>
        <p:txBody>
          <a:bodyPr vert="eaVert"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内部設計</a:t>
            </a:r>
          </a:p>
        </p:txBody>
      </p:sp>
      <p:sp>
        <p:nvSpPr>
          <p:cNvPr id="61" name="テキスト ボックス 60">
            <a:extLst>
              <a:ext uri="{FF2B5EF4-FFF2-40B4-BE49-F238E27FC236}">
                <a16:creationId xmlns:a16="http://schemas.microsoft.com/office/drawing/2014/main" id="{6D0A107C-3351-A849-BDE3-51B1362151C2}"/>
              </a:ext>
            </a:extLst>
          </p:cNvPr>
          <p:cNvSpPr txBox="1"/>
          <p:nvPr/>
        </p:nvSpPr>
        <p:spPr>
          <a:xfrm>
            <a:off x="4282256" y="5488736"/>
            <a:ext cx="553998" cy="861774"/>
          </a:xfrm>
          <a:prstGeom prst="rect">
            <a:avLst/>
          </a:prstGeom>
          <a:noFill/>
        </p:spPr>
        <p:txBody>
          <a:bodyPr vert="eaVert" wrap="none" rtlCol="0">
            <a:spAutoFit/>
          </a:bodyPr>
          <a:lstStyle/>
          <a:p>
            <a:pPr algn="r"/>
            <a:r>
              <a:rPr kumimoji="1" lang="ja-JP" altLang="en-US" sz="1200">
                <a:solidFill>
                  <a:schemeClr val="bg1"/>
                </a:solidFill>
                <a:latin typeface="Meiryo" panose="020B0604030504040204" pitchFamily="34" charset="-128"/>
                <a:ea typeface="Meiryo" panose="020B0604030504040204" pitchFamily="34" charset="-128"/>
              </a:rPr>
              <a:t>プログラム</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設計</a:t>
            </a:r>
          </a:p>
        </p:txBody>
      </p:sp>
      <p:sp>
        <p:nvSpPr>
          <p:cNvPr id="62" name="テキスト ボックス 61">
            <a:extLst>
              <a:ext uri="{FF2B5EF4-FFF2-40B4-BE49-F238E27FC236}">
                <a16:creationId xmlns:a16="http://schemas.microsoft.com/office/drawing/2014/main" id="{09D2E26B-0251-4947-95B9-8846C93AD274}"/>
              </a:ext>
            </a:extLst>
          </p:cNvPr>
          <p:cNvSpPr txBox="1"/>
          <p:nvPr/>
        </p:nvSpPr>
        <p:spPr>
          <a:xfrm>
            <a:off x="5295980" y="5462692"/>
            <a:ext cx="338554" cy="990015"/>
          </a:xfrm>
          <a:prstGeom prst="rect">
            <a:avLst/>
          </a:prstGeom>
          <a:noFill/>
        </p:spPr>
        <p:txBody>
          <a:bodyPr vert="eaVert" wrap="none" rtlCol="0">
            <a:spAutoFit/>
          </a:bodyPr>
          <a:lstStyle/>
          <a:p>
            <a:pPr algn="r"/>
            <a:r>
              <a:rPr kumimoji="1" lang="ja-JP" altLang="en-US" sz="1000">
                <a:solidFill>
                  <a:schemeClr val="bg1"/>
                </a:solidFill>
                <a:latin typeface="Meiryo" panose="020B0604030504040204" pitchFamily="34" charset="-128"/>
                <a:ea typeface="Meiryo" panose="020B0604030504040204" pitchFamily="34" charset="-128"/>
              </a:rPr>
              <a:t>プログラミング</a:t>
            </a:r>
          </a:p>
        </p:txBody>
      </p:sp>
      <p:sp>
        <p:nvSpPr>
          <p:cNvPr id="63" name="テキスト ボックス 62">
            <a:extLst>
              <a:ext uri="{FF2B5EF4-FFF2-40B4-BE49-F238E27FC236}">
                <a16:creationId xmlns:a16="http://schemas.microsoft.com/office/drawing/2014/main" id="{A9CCB24B-EF40-2945-BC08-8D09F51F89CC}"/>
              </a:ext>
            </a:extLst>
          </p:cNvPr>
          <p:cNvSpPr txBox="1"/>
          <p:nvPr/>
        </p:nvSpPr>
        <p:spPr>
          <a:xfrm>
            <a:off x="6241397" y="5454579"/>
            <a:ext cx="400110" cy="990015"/>
          </a:xfrm>
          <a:prstGeom prst="rect">
            <a:avLst/>
          </a:prstGeom>
          <a:noFill/>
        </p:spPr>
        <p:txBody>
          <a:bodyPr vert="eaVert"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統合テスト</a:t>
            </a:r>
          </a:p>
        </p:txBody>
      </p:sp>
      <p:sp>
        <p:nvSpPr>
          <p:cNvPr id="64" name="テキスト ボックス 63">
            <a:extLst>
              <a:ext uri="{FF2B5EF4-FFF2-40B4-BE49-F238E27FC236}">
                <a16:creationId xmlns:a16="http://schemas.microsoft.com/office/drawing/2014/main" id="{7879D4FB-F3CD-CE43-ABFA-0CA6D93A2D12}"/>
              </a:ext>
            </a:extLst>
          </p:cNvPr>
          <p:cNvSpPr txBox="1"/>
          <p:nvPr/>
        </p:nvSpPr>
        <p:spPr>
          <a:xfrm>
            <a:off x="7149781" y="5460595"/>
            <a:ext cx="400110" cy="990015"/>
          </a:xfrm>
          <a:prstGeom prst="rect">
            <a:avLst/>
          </a:prstGeom>
          <a:noFill/>
        </p:spPr>
        <p:txBody>
          <a:bodyPr vert="eaVert" wrap="non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結合テスト</a:t>
            </a:r>
          </a:p>
        </p:txBody>
      </p:sp>
      <p:sp>
        <p:nvSpPr>
          <p:cNvPr id="65" name="テキスト ボックス 64">
            <a:extLst>
              <a:ext uri="{FF2B5EF4-FFF2-40B4-BE49-F238E27FC236}">
                <a16:creationId xmlns:a16="http://schemas.microsoft.com/office/drawing/2014/main" id="{97EDAC9E-37AC-8341-BB9F-CF78CBE9DB5C}"/>
              </a:ext>
            </a:extLst>
          </p:cNvPr>
          <p:cNvSpPr txBox="1"/>
          <p:nvPr/>
        </p:nvSpPr>
        <p:spPr>
          <a:xfrm>
            <a:off x="7673026" y="5354970"/>
            <a:ext cx="595035" cy="215444"/>
          </a:xfrm>
          <a:prstGeom prst="rect">
            <a:avLst/>
          </a:prstGeom>
          <a:noFill/>
        </p:spPr>
        <p:txBody>
          <a:bodyPr wrap="none" rtlCol="0">
            <a:spAutoFit/>
          </a:bodyPr>
          <a:lstStyle/>
          <a:p>
            <a:r>
              <a:rPr kumimoji="1" lang="ja-JP" altLang="en-US" sz="800" b="1">
                <a:solidFill>
                  <a:schemeClr val="accent3">
                    <a:lumMod val="50000"/>
                  </a:schemeClr>
                </a:solidFill>
                <a:latin typeface="Meiryo" panose="020B0604030504040204" pitchFamily="34" charset="-128"/>
                <a:ea typeface="Meiryo" panose="020B0604030504040204" pitchFamily="34" charset="-128"/>
              </a:rPr>
              <a:t>リリース</a:t>
            </a:r>
          </a:p>
        </p:txBody>
      </p:sp>
    </p:spTree>
    <p:extLst>
      <p:ext uri="{BB962C8B-B14F-4D97-AF65-F5344CB8AC3E}">
        <p14:creationId xmlns:p14="http://schemas.microsoft.com/office/powerpoint/2010/main" val="355059382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859FB06A-F410-9C42-BFA4-9BBA3F26EA2D}"/>
              </a:ext>
            </a:extLst>
          </p:cNvPr>
          <p:cNvSpPr/>
          <p:nvPr/>
        </p:nvSpPr>
        <p:spPr>
          <a:xfrm>
            <a:off x="518703" y="1557338"/>
            <a:ext cx="8106594" cy="396764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6757700A-C22E-B643-AD64-0DCF341F2935}"/>
              </a:ext>
            </a:extLst>
          </p:cNvPr>
          <p:cNvSpPr/>
          <p:nvPr/>
        </p:nvSpPr>
        <p:spPr>
          <a:xfrm>
            <a:off x="3110163" y="2058670"/>
            <a:ext cx="5351740" cy="3382091"/>
          </a:xfrm>
          <a:prstGeom prst="rect">
            <a:avLst/>
          </a:prstGeom>
          <a:solidFill>
            <a:srgbClr val="FFFD7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158" name="Picture 14" descr="KJ法のイラスト（ホワイトボード）">
            <a:extLst>
              <a:ext uri="{FF2B5EF4-FFF2-40B4-BE49-F238E27FC236}">
                <a16:creationId xmlns:a16="http://schemas.microsoft.com/office/drawing/2014/main" id="{8DBA52E7-A270-B141-B59B-465E5BF3E48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12473" y="3747488"/>
            <a:ext cx="1081034" cy="899962"/>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8A3D6A2D-2AE3-EC49-A658-9BFF73369CB8}"/>
              </a:ext>
            </a:extLst>
          </p:cNvPr>
          <p:cNvSpPr>
            <a:spLocks noGrp="1"/>
          </p:cNvSpPr>
          <p:nvPr>
            <p:ph type="title"/>
          </p:nvPr>
        </p:nvSpPr>
        <p:spPr/>
        <p:txBody>
          <a:bodyPr/>
          <a:lstStyle/>
          <a:p>
            <a:r>
              <a:rPr kumimoji="1" lang="ja-JP" altLang="en-US"/>
              <a:t>アジャイル開発の進め方</a:t>
            </a:r>
          </a:p>
        </p:txBody>
      </p:sp>
      <p:pic>
        <p:nvPicPr>
          <p:cNvPr id="3" name="Picture 2">
            <a:extLst>
              <a:ext uri="{FF2B5EF4-FFF2-40B4-BE49-F238E27FC236}">
                <a16:creationId xmlns:a16="http://schemas.microsoft.com/office/drawing/2014/main" id="{586D08D1-1618-B544-9D72-3CC098D8B1E5}"/>
              </a:ext>
            </a:extLst>
          </p:cNvPr>
          <p:cNvPicPr>
            <a:picLocks noChangeAspect="1" noChangeArrowheads="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rot="11429378" flipH="1">
            <a:off x="4470243" y="3065831"/>
            <a:ext cx="2115245" cy="2115245"/>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離れて会議をする会社員のイラスト">
            <a:extLst>
              <a:ext uri="{FF2B5EF4-FFF2-40B4-BE49-F238E27FC236}">
                <a16:creationId xmlns:a16="http://schemas.microsoft.com/office/drawing/2014/main" id="{A192C9E8-305E-9146-AE37-D5995850CCD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40187" y="4291489"/>
            <a:ext cx="1012803" cy="1012803"/>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5A557909-A40F-314D-B6CD-132C9774F177}"/>
              </a:ext>
            </a:extLst>
          </p:cNvPr>
          <p:cNvSpPr txBox="1"/>
          <p:nvPr/>
        </p:nvSpPr>
        <p:spPr>
          <a:xfrm>
            <a:off x="4798259" y="2893488"/>
            <a:ext cx="857927" cy="415498"/>
          </a:xfrm>
          <a:prstGeom prst="rect">
            <a:avLst/>
          </a:prstGeom>
          <a:noFill/>
        </p:spPr>
        <p:txBody>
          <a:bodyPr wrap="none" rtlCol="0">
            <a:spAutoFit/>
          </a:bodyPr>
          <a:lstStyle/>
          <a:p>
            <a:r>
              <a:rPr kumimoji="1" lang="ja-JP" altLang="en-US" sz="1050">
                <a:latin typeface="Meiryo" panose="020B0604030504040204" pitchFamily="34" charset="-128"/>
                <a:ea typeface="Meiryo" panose="020B0604030504040204" pitchFamily="34" charset="-128"/>
              </a:rPr>
              <a:t>スプリント</a:t>
            </a:r>
            <a:endParaRPr kumimoji="1" lang="en-US" altLang="ja-JP" sz="1050" dirty="0">
              <a:latin typeface="Meiryo" panose="020B0604030504040204" pitchFamily="34" charset="-128"/>
              <a:ea typeface="Meiryo" panose="020B0604030504040204" pitchFamily="34" charset="-128"/>
            </a:endParaRPr>
          </a:p>
          <a:p>
            <a:r>
              <a:rPr lang="ja-JP" altLang="en-US" sz="1050">
                <a:latin typeface="Meiryo" panose="020B0604030504040204" pitchFamily="34" charset="-128"/>
                <a:ea typeface="Meiryo" panose="020B0604030504040204" pitchFamily="34" charset="-128"/>
              </a:rPr>
              <a:t>レビュー</a:t>
            </a:r>
            <a:endParaRPr kumimoji="1" lang="ja-JP" altLang="en-US" sz="1050">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9E1D29B5-28B2-1049-AAAE-9970F19BA104}"/>
              </a:ext>
            </a:extLst>
          </p:cNvPr>
          <p:cNvSpPr txBox="1"/>
          <p:nvPr/>
        </p:nvSpPr>
        <p:spPr>
          <a:xfrm>
            <a:off x="3991715" y="3508168"/>
            <a:ext cx="800219" cy="276999"/>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振り返り</a:t>
            </a:r>
          </a:p>
        </p:txBody>
      </p:sp>
      <p:pic>
        <p:nvPicPr>
          <p:cNvPr id="6162" name="Picture 18" descr="男性マネージャーのイラスト">
            <a:extLst>
              <a:ext uri="{FF2B5EF4-FFF2-40B4-BE49-F238E27FC236}">
                <a16:creationId xmlns:a16="http://schemas.microsoft.com/office/drawing/2014/main" id="{350B5731-7720-7945-9862-AFBEA63C02C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8703" y="1643524"/>
            <a:ext cx="916432" cy="1488788"/>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9FCD5B24-24AB-3242-844B-C962DA5BF14D}"/>
              </a:ext>
            </a:extLst>
          </p:cNvPr>
          <p:cNvSpPr txBox="1"/>
          <p:nvPr/>
        </p:nvSpPr>
        <p:spPr>
          <a:xfrm>
            <a:off x="1231246" y="1694121"/>
            <a:ext cx="2492990" cy="369332"/>
          </a:xfrm>
          <a:prstGeom prst="rect">
            <a:avLst/>
          </a:prstGeom>
          <a:noFill/>
        </p:spPr>
        <p:txBody>
          <a:bodyPr wrap="none" rtlCol="0">
            <a:spAutoFit/>
          </a:bodyPr>
          <a:lstStyle/>
          <a:p>
            <a:r>
              <a:rPr kumimoji="1" lang="ja-JP" altLang="en-US" b="1">
                <a:latin typeface="Meiryo" panose="020B0604030504040204" pitchFamily="34" charset="-128"/>
                <a:ea typeface="Meiryo" panose="020B0604030504040204" pitchFamily="34" charset="-128"/>
              </a:rPr>
              <a:t>プロダクト・オーナー</a:t>
            </a:r>
          </a:p>
        </p:txBody>
      </p:sp>
      <p:sp>
        <p:nvSpPr>
          <p:cNvPr id="10" name="右矢印 9">
            <a:extLst>
              <a:ext uri="{FF2B5EF4-FFF2-40B4-BE49-F238E27FC236}">
                <a16:creationId xmlns:a16="http://schemas.microsoft.com/office/drawing/2014/main" id="{05454AE3-1CA8-8E49-82C3-8C9BC31B528A}"/>
              </a:ext>
            </a:extLst>
          </p:cNvPr>
          <p:cNvSpPr/>
          <p:nvPr/>
        </p:nvSpPr>
        <p:spPr>
          <a:xfrm>
            <a:off x="1896564" y="4722122"/>
            <a:ext cx="782695" cy="605390"/>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5" name="Picture 2">
            <a:extLst>
              <a:ext uri="{FF2B5EF4-FFF2-40B4-BE49-F238E27FC236}">
                <a16:creationId xmlns:a16="http://schemas.microsoft.com/office/drawing/2014/main" id="{87C44ECD-4DD0-7041-9824-C8F21C5943E7}"/>
              </a:ext>
            </a:extLst>
          </p:cNvPr>
          <p:cNvPicPr>
            <a:picLocks noChangeAspect="1" noChangeArrowheads="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8398559" flipH="1">
            <a:off x="5991569" y="2680280"/>
            <a:ext cx="985482" cy="985482"/>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6C720C56-E776-9345-8021-CA643C2B691F}"/>
              </a:ext>
            </a:extLst>
          </p:cNvPr>
          <p:cNvSpPr txBox="1"/>
          <p:nvPr/>
        </p:nvSpPr>
        <p:spPr>
          <a:xfrm>
            <a:off x="6123675" y="2982847"/>
            <a:ext cx="723275" cy="415498"/>
          </a:xfrm>
          <a:prstGeom prst="rect">
            <a:avLst/>
          </a:prstGeom>
          <a:noFill/>
        </p:spPr>
        <p:txBody>
          <a:bodyPr wrap="none" rtlCol="0">
            <a:spAutoFit/>
          </a:bodyPr>
          <a:lstStyle/>
          <a:p>
            <a:r>
              <a:rPr kumimoji="1" lang="ja-JP" altLang="en-US" sz="1050">
                <a:latin typeface="Meiryo" panose="020B0604030504040204" pitchFamily="34" charset="-128"/>
                <a:ea typeface="Meiryo" panose="020B0604030504040204" pitchFamily="34" charset="-128"/>
              </a:rPr>
              <a:t>デイリー</a:t>
            </a:r>
            <a:endParaRPr kumimoji="1" lang="en-US" altLang="ja-JP" sz="1050" dirty="0">
              <a:latin typeface="Meiryo" panose="020B0604030504040204" pitchFamily="34" charset="-128"/>
              <a:ea typeface="Meiryo" panose="020B0604030504040204" pitchFamily="34" charset="-128"/>
            </a:endParaRPr>
          </a:p>
          <a:p>
            <a:r>
              <a:rPr kumimoji="1" lang="ja-JP" altLang="en-US" sz="1050">
                <a:latin typeface="Meiryo" panose="020B0604030504040204" pitchFamily="34" charset="-128"/>
                <a:ea typeface="Meiryo" panose="020B0604030504040204" pitchFamily="34" charset="-128"/>
              </a:rPr>
              <a:t>スクラム</a:t>
            </a:r>
          </a:p>
        </p:txBody>
      </p:sp>
      <p:sp>
        <p:nvSpPr>
          <p:cNvPr id="29" name="テキスト ボックス 28">
            <a:extLst>
              <a:ext uri="{FF2B5EF4-FFF2-40B4-BE49-F238E27FC236}">
                <a16:creationId xmlns:a16="http://schemas.microsoft.com/office/drawing/2014/main" id="{EAC39185-B380-8449-B199-A38E15645415}"/>
              </a:ext>
            </a:extLst>
          </p:cNvPr>
          <p:cNvSpPr txBox="1"/>
          <p:nvPr/>
        </p:nvSpPr>
        <p:spPr>
          <a:xfrm>
            <a:off x="6160461" y="4043307"/>
            <a:ext cx="857927" cy="415498"/>
          </a:xfrm>
          <a:prstGeom prst="rect">
            <a:avLst/>
          </a:prstGeom>
          <a:noFill/>
        </p:spPr>
        <p:txBody>
          <a:bodyPr wrap="none" rtlCol="0">
            <a:spAutoFit/>
          </a:bodyPr>
          <a:lstStyle/>
          <a:p>
            <a:r>
              <a:rPr kumimoji="1" lang="ja-JP" altLang="en-US" sz="1050">
                <a:latin typeface="Meiryo" panose="020B0604030504040204" pitchFamily="34" charset="-128"/>
                <a:ea typeface="Meiryo" panose="020B0604030504040204" pitchFamily="34" charset="-128"/>
              </a:rPr>
              <a:t>スプリント</a:t>
            </a:r>
            <a:endParaRPr kumimoji="1" lang="en-US" altLang="ja-JP" sz="1050" dirty="0">
              <a:latin typeface="Meiryo" panose="020B0604030504040204" pitchFamily="34" charset="-128"/>
              <a:ea typeface="Meiryo" panose="020B0604030504040204" pitchFamily="34" charset="-128"/>
            </a:endParaRPr>
          </a:p>
          <a:p>
            <a:r>
              <a:rPr lang="ja-JP" altLang="en-US" sz="1050">
                <a:latin typeface="Meiryo" panose="020B0604030504040204" pitchFamily="34" charset="-128"/>
                <a:ea typeface="Meiryo" panose="020B0604030504040204" pitchFamily="34" charset="-128"/>
              </a:rPr>
              <a:t>バックログ</a:t>
            </a:r>
            <a:endParaRPr kumimoji="1" lang="ja-JP" altLang="en-US" sz="1050">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E98DDF18-07B2-3B45-BA98-0888926633D9}"/>
              </a:ext>
            </a:extLst>
          </p:cNvPr>
          <p:cNvSpPr txBox="1"/>
          <p:nvPr/>
        </p:nvSpPr>
        <p:spPr>
          <a:xfrm>
            <a:off x="4819979" y="3866419"/>
            <a:ext cx="1415772" cy="461665"/>
          </a:xfrm>
          <a:prstGeom prst="rect">
            <a:avLst/>
          </a:prstGeom>
          <a:noFill/>
        </p:spPr>
        <p:txBody>
          <a:bodyPr wrap="none" rtlCol="0">
            <a:spAutoFit/>
          </a:bodyPr>
          <a:lstStyle/>
          <a:p>
            <a:pPr algn="ctr"/>
            <a:r>
              <a:rPr kumimoji="1" lang="ja-JP" altLang="en-US" sz="1200" b="1">
                <a:latin typeface="Meiryo" panose="020B0604030504040204" pitchFamily="34" charset="-128"/>
                <a:ea typeface="Meiryo" panose="020B0604030504040204" pitchFamily="34" charset="-128"/>
              </a:rPr>
              <a:t>スプリント</a:t>
            </a:r>
            <a:r>
              <a:rPr lang="ja-JP" altLang="en-US" sz="1200" b="1">
                <a:latin typeface="Meiryo" panose="020B0604030504040204" pitchFamily="34" charset="-128"/>
                <a:ea typeface="Meiryo" panose="020B0604030504040204" pitchFamily="34" charset="-128"/>
              </a:rPr>
              <a:t>の</a:t>
            </a:r>
            <a:endParaRPr lang="en-US" altLang="ja-JP" sz="1200" b="1" dirty="0">
              <a:latin typeface="Meiryo" panose="020B0604030504040204" pitchFamily="34" charset="-128"/>
              <a:ea typeface="Meiryo" panose="020B0604030504040204" pitchFamily="34" charset="-128"/>
            </a:endParaRPr>
          </a:p>
          <a:p>
            <a:pPr algn="ctr"/>
            <a:r>
              <a:rPr lang="ja-JP" altLang="en-US" sz="1200" b="1">
                <a:latin typeface="Meiryo" panose="020B0604030504040204" pitchFamily="34" charset="-128"/>
                <a:ea typeface="Meiryo" panose="020B0604030504040204" pitchFamily="34" charset="-128"/>
              </a:rPr>
              <a:t>繰り返しプロセス</a:t>
            </a:r>
            <a:endParaRPr kumimoji="1" lang="ja-JP" altLang="en-US" sz="1200" b="1">
              <a:latin typeface="Meiryo" panose="020B0604030504040204" pitchFamily="34" charset="-128"/>
              <a:ea typeface="Meiryo" panose="020B0604030504040204" pitchFamily="34" charset="-128"/>
            </a:endParaRPr>
          </a:p>
        </p:txBody>
      </p:sp>
      <p:pic>
        <p:nvPicPr>
          <p:cNvPr id="31" name="図 30">
            <a:extLst>
              <a:ext uri="{FF2B5EF4-FFF2-40B4-BE49-F238E27FC236}">
                <a16:creationId xmlns:a16="http://schemas.microsoft.com/office/drawing/2014/main" id="{200329B0-0C93-0542-B937-D22075C3E42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631606" y="3303643"/>
            <a:ext cx="419177" cy="336389"/>
          </a:xfrm>
          <a:prstGeom prst="rect">
            <a:avLst/>
          </a:prstGeom>
        </p:spPr>
      </p:pic>
      <p:pic>
        <p:nvPicPr>
          <p:cNvPr id="32" name="図 31">
            <a:extLst>
              <a:ext uri="{FF2B5EF4-FFF2-40B4-BE49-F238E27FC236}">
                <a16:creationId xmlns:a16="http://schemas.microsoft.com/office/drawing/2014/main" id="{DF5A845B-F569-D446-BDA8-7598A9D0AE8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669303" y="2658687"/>
            <a:ext cx="419177" cy="381451"/>
          </a:xfrm>
          <a:prstGeom prst="rect">
            <a:avLst/>
          </a:prstGeom>
        </p:spPr>
      </p:pic>
      <p:pic>
        <p:nvPicPr>
          <p:cNvPr id="33" name="Picture 2" descr="チームでプログラミングをしているイラスト">
            <a:extLst>
              <a:ext uri="{FF2B5EF4-FFF2-40B4-BE49-F238E27FC236}">
                <a16:creationId xmlns:a16="http://schemas.microsoft.com/office/drawing/2014/main" id="{92178AFF-C154-9649-97BC-A91C48CEA68B}"/>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319724" y="2896509"/>
            <a:ext cx="578522" cy="578522"/>
          </a:xfrm>
          <a:prstGeom prst="rect">
            <a:avLst/>
          </a:prstGeom>
          <a:noFill/>
          <a:extLst>
            <a:ext uri="{909E8E84-426E-40DD-AFC4-6F175D3DCCD1}">
              <a14:hiddenFill xmlns:a14="http://schemas.microsoft.com/office/drawing/2010/main">
                <a:solidFill>
                  <a:srgbClr val="FFFFFF"/>
                </a:solidFill>
              </a14:hiddenFill>
            </a:ext>
          </a:extLst>
        </p:spPr>
      </p:pic>
      <p:pic>
        <p:nvPicPr>
          <p:cNvPr id="34" name="図 33">
            <a:extLst>
              <a:ext uri="{FF2B5EF4-FFF2-40B4-BE49-F238E27FC236}">
                <a16:creationId xmlns:a16="http://schemas.microsoft.com/office/drawing/2014/main" id="{41E79009-4684-0244-AED0-515A4EBAD2F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407644" y="4338129"/>
            <a:ext cx="666229" cy="666229"/>
          </a:xfrm>
          <a:prstGeom prst="rect">
            <a:avLst/>
          </a:prstGeom>
        </p:spPr>
      </p:pic>
      <p:sp>
        <p:nvSpPr>
          <p:cNvPr id="35" name="テキスト ボックス 34">
            <a:extLst>
              <a:ext uri="{FF2B5EF4-FFF2-40B4-BE49-F238E27FC236}">
                <a16:creationId xmlns:a16="http://schemas.microsoft.com/office/drawing/2014/main" id="{85AAE415-2ABC-4E44-B3FD-BC97E5185213}"/>
              </a:ext>
            </a:extLst>
          </p:cNvPr>
          <p:cNvSpPr txBox="1"/>
          <p:nvPr/>
        </p:nvSpPr>
        <p:spPr>
          <a:xfrm>
            <a:off x="4189389" y="4285433"/>
            <a:ext cx="1127232" cy="415498"/>
          </a:xfrm>
          <a:prstGeom prst="rect">
            <a:avLst/>
          </a:prstGeom>
          <a:noFill/>
        </p:spPr>
        <p:txBody>
          <a:bodyPr wrap="none" rtlCol="0">
            <a:spAutoFit/>
          </a:bodyPr>
          <a:lstStyle/>
          <a:p>
            <a:r>
              <a:rPr kumimoji="1" lang="ja-JP" altLang="en-US" sz="1050">
                <a:latin typeface="Meiryo" panose="020B0604030504040204" pitchFamily="34" charset="-128"/>
                <a:ea typeface="Meiryo" panose="020B0604030504040204" pitchFamily="34" charset="-128"/>
              </a:rPr>
              <a:t>スプリント</a:t>
            </a:r>
            <a:r>
              <a:rPr lang="ja-JP" altLang="en-US" sz="1050">
                <a:latin typeface="Meiryo" panose="020B0604030504040204" pitchFamily="34" charset="-128"/>
                <a:ea typeface="Meiryo" panose="020B0604030504040204" pitchFamily="34" charset="-128"/>
              </a:rPr>
              <a:t>計画</a:t>
            </a:r>
            <a:endParaRPr lang="en-US" altLang="ja-JP" sz="1050" dirty="0">
              <a:latin typeface="Meiryo" panose="020B0604030504040204" pitchFamily="34" charset="-128"/>
              <a:ea typeface="Meiryo" panose="020B0604030504040204" pitchFamily="34" charset="-128"/>
            </a:endParaRPr>
          </a:p>
          <a:p>
            <a:r>
              <a:rPr lang="ja-JP" altLang="en-US" sz="1050">
                <a:latin typeface="Meiryo" panose="020B0604030504040204" pitchFamily="34" charset="-128"/>
                <a:ea typeface="Meiryo" panose="020B0604030504040204" pitchFamily="34" charset="-128"/>
              </a:rPr>
              <a:t>ミーティング</a:t>
            </a:r>
            <a:endParaRPr kumimoji="1" lang="ja-JP" altLang="en-US" sz="1050">
              <a:latin typeface="Meiryo" panose="020B0604030504040204" pitchFamily="34" charset="-128"/>
              <a:ea typeface="Meiryo" panose="020B0604030504040204" pitchFamily="34" charset="-128"/>
            </a:endParaRPr>
          </a:p>
        </p:txBody>
      </p:sp>
      <p:pic>
        <p:nvPicPr>
          <p:cNvPr id="36" name="Picture 6">
            <a:extLst>
              <a:ext uri="{FF2B5EF4-FFF2-40B4-BE49-F238E27FC236}">
                <a16:creationId xmlns:a16="http://schemas.microsoft.com/office/drawing/2014/main" id="{6ED2ACBE-55F8-1842-B27A-1DEA1B1F2BD3}"/>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943402" y="3792758"/>
            <a:ext cx="645816" cy="477859"/>
          </a:xfrm>
          <a:prstGeom prst="rect">
            <a:avLst/>
          </a:prstGeom>
          <a:noFill/>
          <a:extLst>
            <a:ext uri="{909E8E84-426E-40DD-AFC4-6F175D3DCCD1}">
              <a14:hiddenFill xmlns:a14="http://schemas.microsoft.com/office/drawing/2010/main">
                <a:solidFill>
                  <a:srgbClr val="FFFFFF"/>
                </a:solidFill>
              </a14:hiddenFill>
            </a:ext>
          </a:extLst>
        </p:spPr>
      </p:pic>
      <p:sp>
        <p:nvSpPr>
          <p:cNvPr id="37" name="右矢印 36">
            <a:extLst>
              <a:ext uri="{FF2B5EF4-FFF2-40B4-BE49-F238E27FC236}">
                <a16:creationId xmlns:a16="http://schemas.microsoft.com/office/drawing/2014/main" id="{DCA0D0B8-6826-3147-B1B5-4F7B8F7F3ADF}"/>
              </a:ext>
            </a:extLst>
          </p:cNvPr>
          <p:cNvSpPr/>
          <p:nvPr/>
        </p:nvSpPr>
        <p:spPr>
          <a:xfrm>
            <a:off x="6248845" y="4727018"/>
            <a:ext cx="1234994" cy="622135"/>
          </a:xfrm>
          <a:prstGeom prst="right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194" name="Picture 2" descr="速いプログラムのキャラクター">
            <a:extLst>
              <a:ext uri="{FF2B5EF4-FFF2-40B4-BE49-F238E27FC236}">
                <a16:creationId xmlns:a16="http://schemas.microsoft.com/office/drawing/2014/main" id="{FF825151-0ECD-6342-AF8F-02496CFAB0DF}"/>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flipH="1">
            <a:off x="6189571" y="4885517"/>
            <a:ext cx="466536" cy="466536"/>
          </a:xfrm>
          <a:prstGeom prst="rect">
            <a:avLst/>
          </a:prstGeom>
          <a:noFill/>
          <a:extLst>
            <a:ext uri="{909E8E84-426E-40DD-AFC4-6F175D3DCCD1}">
              <a14:hiddenFill xmlns:a14="http://schemas.microsoft.com/office/drawing/2010/main">
                <a:solidFill>
                  <a:srgbClr val="FFFFFF"/>
                </a:solidFill>
              </a14:hiddenFill>
            </a:ext>
          </a:extLst>
        </p:spPr>
      </p:pic>
      <p:sp>
        <p:nvSpPr>
          <p:cNvPr id="38" name="テキスト ボックス 37">
            <a:extLst>
              <a:ext uri="{FF2B5EF4-FFF2-40B4-BE49-F238E27FC236}">
                <a16:creationId xmlns:a16="http://schemas.microsoft.com/office/drawing/2014/main" id="{E504F4FB-138B-3843-B515-CC5A6A357F19}"/>
              </a:ext>
            </a:extLst>
          </p:cNvPr>
          <p:cNvSpPr txBox="1"/>
          <p:nvPr/>
        </p:nvSpPr>
        <p:spPr>
          <a:xfrm>
            <a:off x="6599103" y="4881620"/>
            <a:ext cx="800219" cy="338554"/>
          </a:xfrm>
          <a:prstGeom prst="rect">
            <a:avLst/>
          </a:prstGeom>
          <a:noFill/>
        </p:spPr>
        <p:txBody>
          <a:bodyPr wrap="none" rtlCol="0">
            <a:spAutoFit/>
          </a:bodyPr>
          <a:lstStyle/>
          <a:p>
            <a:r>
              <a:rPr kumimoji="1" lang="ja-JP" altLang="en-US" sz="800">
                <a:solidFill>
                  <a:schemeClr val="bg1"/>
                </a:solidFill>
                <a:latin typeface="Meiryo" panose="020B0604030504040204" pitchFamily="34" charset="-128"/>
                <a:ea typeface="Meiryo" panose="020B0604030504040204" pitchFamily="34" charset="-128"/>
              </a:rPr>
              <a:t>稼働する</a:t>
            </a:r>
            <a:endParaRPr kumimoji="1" lang="en-US" altLang="ja-JP" sz="8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ソフトウェア</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39" name="右矢印 38">
            <a:extLst>
              <a:ext uri="{FF2B5EF4-FFF2-40B4-BE49-F238E27FC236}">
                <a16:creationId xmlns:a16="http://schemas.microsoft.com/office/drawing/2014/main" id="{A61F27FC-BFFE-414D-8111-9C8A0698C20C}"/>
              </a:ext>
            </a:extLst>
          </p:cNvPr>
          <p:cNvSpPr/>
          <p:nvPr/>
        </p:nvSpPr>
        <p:spPr>
          <a:xfrm>
            <a:off x="2711433" y="4710265"/>
            <a:ext cx="1012803" cy="611348"/>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a:extLst>
              <a:ext uri="{FF2B5EF4-FFF2-40B4-BE49-F238E27FC236}">
                <a16:creationId xmlns:a16="http://schemas.microsoft.com/office/drawing/2014/main" id="{5619BA70-B8D8-E846-81AE-3ADAEE92A284}"/>
              </a:ext>
            </a:extLst>
          </p:cNvPr>
          <p:cNvSpPr txBox="1"/>
          <p:nvPr/>
        </p:nvSpPr>
        <p:spPr>
          <a:xfrm>
            <a:off x="1851119" y="4916035"/>
            <a:ext cx="723275" cy="253916"/>
          </a:xfrm>
          <a:prstGeom prst="rect">
            <a:avLst/>
          </a:prstGeom>
          <a:noFill/>
        </p:spPr>
        <p:txBody>
          <a:bodyPr wrap="none" rtlCol="0">
            <a:spAutoFit/>
          </a:bodyPr>
          <a:lstStyle/>
          <a:p>
            <a:r>
              <a:rPr kumimoji="1" lang="ja-JP" altLang="en-US" sz="1050">
                <a:solidFill>
                  <a:schemeClr val="bg1"/>
                </a:solidFill>
                <a:latin typeface="Meiryo" panose="020B0604030504040204" pitchFamily="34" charset="-128"/>
                <a:ea typeface="Meiryo" panose="020B0604030504040204" pitchFamily="34" charset="-128"/>
              </a:rPr>
              <a:t>スコープ</a:t>
            </a:r>
          </a:p>
        </p:txBody>
      </p:sp>
      <p:sp>
        <p:nvSpPr>
          <p:cNvPr id="41" name="右矢印 40">
            <a:extLst>
              <a:ext uri="{FF2B5EF4-FFF2-40B4-BE49-F238E27FC236}">
                <a16:creationId xmlns:a16="http://schemas.microsoft.com/office/drawing/2014/main" id="{EEFD7F9B-4D6F-1549-9BBE-BEDD0F067217}"/>
              </a:ext>
            </a:extLst>
          </p:cNvPr>
          <p:cNvSpPr/>
          <p:nvPr/>
        </p:nvSpPr>
        <p:spPr>
          <a:xfrm>
            <a:off x="7511076" y="4727018"/>
            <a:ext cx="874935" cy="622135"/>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右矢印 41">
            <a:extLst>
              <a:ext uri="{FF2B5EF4-FFF2-40B4-BE49-F238E27FC236}">
                <a16:creationId xmlns:a16="http://schemas.microsoft.com/office/drawing/2014/main" id="{88239F79-98A0-FE48-9F53-B4A35AD14E84}"/>
              </a:ext>
            </a:extLst>
          </p:cNvPr>
          <p:cNvSpPr/>
          <p:nvPr/>
        </p:nvSpPr>
        <p:spPr>
          <a:xfrm>
            <a:off x="3764161" y="4710265"/>
            <a:ext cx="1012803" cy="611348"/>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0F4D9FBA-05C6-1644-8EA2-8C56F75682C1}"/>
              </a:ext>
            </a:extLst>
          </p:cNvPr>
          <p:cNvSpPr txBox="1"/>
          <p:nvPr/>
        </p:nvSpPr>
        <p:spPr>
          <a:xfrm>
            <a:off x="3836092" y="4909447"/>
            <a:ext cx="723275" cy="253916"/>
          </a:xfrm>
          <a:prstGeom prst="rect">
            <a:avLst/>
          </a:prstGeom>
          <a:noFill/>
        </p:spPr>
        <p:txBody>
          <a:bodyPr wrap="none" rtlCol="0">
            <a:spAutoFit/>
          </a:bodyPr>
          <a:lstStyle/>
          <a:p>
            <a:r>
              <a:rPr kumimoji="1" lang="ja-JP" altLang="en-US" sz="1050">
                <a:solidFill>
                  <a:schemeClr val="bg1"/>
                </a:solidFill>
                <a:latin typeface="Meiryo" panose="020B0604030504040204" pitchFamily="34" charset="-128"/>
                <a:ea typeface="Meiryo" panose="020B0604030504040204" pitchFamily="34" charset="-128"/>
              </a:rPr>
              <a:t>デザイン</a:t>
            </a:r>
          </a:p>
        </p:txBody>
      </p:sp>
      <p:sp>
        <p:nvSpPr>
          <p:cNvPr id="8" name="テキスト ボックス 7">
            <a:extLst>
              <a:ext uri="{FF2B5EF4-FFF2-40B4-BE49-F238E27FC236}">
                <a16:creationId xmlns:a16="http://schemas.microsoft.com/office/drawing/2014/main" id="{EE53BB28-4477-FA46-AC72-43FC43B6D866}"/>
              </a:ext>
            </a:extLst>
          </p:cNvPr>
          <p:cNvSpPr txBox="1"/>
          <p:nvPr/>
        </p:nvSpPr>
        <p:spPr>
          <a:xfrm>
            <a:off x="2778086" y="4866288"/>
            <a:ext cx="697627" cy="338554"/>
          </a:xfrm>
          <a:prstGeom prst="rect">
            <a:avLst/>
          </a:prstGeom>
          <a:noFill/>
        </p:spPr>
        <p:txBody>
          <a:bodyPr wrap="none" rtlCol="0">
            <a:spAutoFit/>
          </a:bodyPr>
          <a:lstStyle/>
          <a:p>
            <a:r>
              <a:rPr kumimoji="1" lang="ja-JP" altLang="en-US" sz="800">
                <a:solidFill>
                  <a:schemeClr val="bg1"/>
                </a:solidFill>
                <a:latin typeface="Meiryo" panose="020B0604030504040204" pitchFamily="34" charset="-128"/>
                <a:ea typeface="Meiryo" panose="020B0604030504040204" pitchFamily="34" charset="-128"/>
              </a:rPr>
              <a:t>プロダクト</a:t>
            </a:r>
            <a:endParaRPr kumimoji="1" lang="en-US" altLang="ja-JP" sz="8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バックログ</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44" name="テキスト ボックス 43">
            <a:extLst>
              <a:ext uri="{FF2B5EF4-FFF2-40B4-BE49-F238E27FC236}">
                <a16:creationId xmlns:a16="http://schemas.microsoft.com/office/drawing/2014/main" id="{057DDCAB-8423-4E46-AD1F-752A09B9116A}"/>
              </a:ext>
            </a:extLst>
          </p:cNvPr>
          <p:cNvSpPr txBox="1"/>
          <p:nvPr/>
        </p:nvSpPr>
        <p:spPr>
          <a:xfrm>
            <a:off x="7542592" y="4890352"/>
            <a:ext cx="697627" cy="338554"/>
          </a:xfrm>
          <a:prstGeom prst="rect">
            <a:avLst/>
          </a:prstGeom>
          <a:noFill/>
        </p:spPr>
        <p:txBody>
          <a:bodyPr wrap="none" rtlCol="0">
            <a:spAutoFit/>
          </a:bodyPr>
          <a:lstStyle/>
          <a:p>
            <a:r>
              <a:rPr kumimoji="1" lang="ja-JP" altLang="en-US" sz="800">
                <a:solidFill>
                  <a:schemeClr val="bg1"/>
                </a:solidFill>
                <a:latin typeface="Meiryo" panose="020B0604030504040204" pitchFamily="34" charset="-128"/>
                <a:ea typeface="Meiryo" panose="020B0604030504040204" pitchFamily="34" charset="-128"/>
              </a:rPr>
              <a:t>プロダクト</a:t>
            </a:r>
            <a:endParaRPr kumimoji="1" lang="en-US" altLang="ja-JP" sz="8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バックログ</a:t>
            </a:r>
            <a:endParaRPr kumimoji="1" lang="ja-JP" altLang="en-US" sz="800">
              <a:solidFill>
                <a:schemeClr val="bg1"/>
              </a:solidFill>
              <a:latin typeface="Meiryo" panose="020B0604030504040204" pitchFamily="34" charset="-128"/>
              <a:ea typeface="Meiryo" panose="020B0604030504040204" pitchFamily="34" charset="-128"/>
            </a:endParaRPr>
          </a:p>
        </p:txBody>
      </p:sp>
      <p:pic>
        <p:nvPicPr>
          <p:cNvPr id="45" name="Picture 16" descr="プログラマーの男の子のイラスト（将来の夢）">
            <a:extLst>
              <a:ext uri="{FF2B5EF4-FFF2-40B4-BE49-F238E27FC236}">
                <a16:creationId xmlns:a16="http://schemas.microsoft.com/office/drawing/2014/main" id="{D32799E1-492E-E24A-9911-858A2FE72FD7}"/>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664347" y="2208299"/>
            <a:ext cx="690896" cy="1092326"/>
          </a:xfrm>
          <a:prstGeom prst="rect">
            <a:avLst/>
          </a:prstGeom>
          <a:noFill/>
          <a:extLst>
            <a:ext uri="{909E8E84-426E-40DD-AFC4-6F175D3DCCD1}">
              <a14:hiddenFill xmlns:a14="http://schemas.microsoft.com/office/drawing/2010/main">
                <a:solidFill>
                  <a:srgbClr val="FFFFFF"/>
                </a:solidFill>
              </a14:hiddenFill>
            </a:ext>
          </a:extLst>
        </p:spPr>
      </p:pic>
      <p:sp>
        <p:nvSpPr>
          <p:cNvPr id="46" name="テキスト ボックス 45">
            <a:extLst>
              <a:ext uri="{FF2B5EF4-FFF2-40B4-BE49-F238E27FC236}">
                <a16:creationId xmlns:a16="http://schemas.microsoft.com/office/drawing/2014/main" id="{82FF07F4-A9AD-D042-B574-F18B6EBCEEFE}"/>
              </a:ext>
            </a:extLst>
          </p:cNvPr>
          <p:cNvSpPr txBox="1"/>
          <p:nvPr/>
        </p:nvSpPr>
        <p:spPr>
          <a:xfrm>
            <a:off x="5426065" y="2232334"/>
            <a:ext cx="2262158" cy="369332"/>
          </a:xfrm>
          <a:prstGeom prst="rect">
            <a:avLst/>
          </a:prstGeom>
          <a:noFill/>
        </p:spPr>
        <p:txBody>
          <a:bodyPr wrap="none" rtlCol="0">
            <a:spAutoFit/>
          </a:bodyPr>
          <a:lstStyle/>
          <a:p>
            <a:r>
              <a:rPr kumimoji="1" lang="ja-JP" altLang="en-US" b="1">
                <a:latin typeface="Meiryo" panose="020B0604030504040204" pitchFamily="34" charset="-128"/>
                <a:ea typeface="Meiryo" panose="020B0604030504040204" pitchFamily="34" charset="-128"/>
              </a:rPr>
              <a:t>スクラム・マスター</a:t>
            </a:r>
          </a:p>
        </p:txBody>
      </p:sp>
    </p:spTree>
    <p:extLst>
      <p:ext uri="{BB962C8B-B14F-4D97-AF65-F5344CB8AC3E}">
        <p14:creationId xmlns:p14="http://schemas.microsoft.com/office/powerpoint/2010/main" val="211553956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正方形/長方形 180"/>
          <p:cNvSpPr/>
          <p:nvPr/>
        </p:nvSpPr>
        <p:spPr>
          <a:xfrm>
            <a:off x="310264" y="4946644"/>
            <a:ext cx="8592954" cy="1595274"/>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台形 179"/>
          <p:cNvSpPr/>
          <p:nvPr/>
        </p:nvSpPr>
        <p:spPr>
          <a:xfrm>
            <a:off x="310264" y="2787106"/>
            <a:ext cx="8593366" cy="2162620"/>
          </a:xfrm>
          <a:custGeom>
            <a:avLst/>
            <a:gdLst>
              <a:gd name="connsiteX0" fmla="*/ 0 w 8592954"/>
              <a:gd name="connsiteY0" fmla="*/ 2078821 h 2078821"/>
              <a:gd name="connsiteX1" fmla="*/ 519705 w 8592954"/>
              <a:gd name="connsiteY1" fmla="*/ 0 h 2078821"/>
              <a:gd name="connsiteX2" fmla="*/ 8073249 w 8592954"/>
              <a:gd name="connsiteY2" fmla="*/ 0 h 2078821"/>
              <a:gd name="connsiteX3" fmla="*/ 8592954 w 8592954"/>
              <a:gd name="connsiteY3" fmla="*/ 2078821 h 2078821"/>
              <a:gd name="connsiteX4" fmla="*/ 0 w 8592954"/>
              <a:gd name="connsiteY4" fmla="*/ 2078821 h 2078821"/>
              <a:gd name="connsiteX0" fmla="*/ 0 w 8592954"/>
              <a:gd name="connsiteY0" fmla="*/ 2095599 h 2095599"/>
              <a:gd name="connsiteX1" fmla="*/ 3145459 w 8592954"/>
              <a:gd name="connsiteY1" fmla="*/ 0 h 2095599"/>
              <a:gd name="connsiteX2" fmla="*/ 8073249 w 8592954"/>
              <a:gd name="connsiteY2" fmla="*/ 16778 h 2095599"/>
              <a:gd name="connsiteX3" fmla="*/ 8592954 w 8592954"/>
              <a:gd name="connsiteY3" fmla="*/ 2095599 h 2095599"/>
              <a:gd name="connsiteX4" fmla="*/ 0 w 8592954"/>
              <a:gd name="connsiteY4" fmla="*/ 2095599 h 2095599"/>
              <a:gd name="connsiteX0" fmla="*/ 0 w 8593366"/>
              <a:gd name="connsiteY0" fmla="*/ 2095599 h 2095599"/>
              <a:gd name="connsiteX1" fmla="*/ 3145459 w 8593366"/>
              <a:gd name="connsiteY1" fmla="*/ 0 h 2095599"/>
              <a:gd name="connsiteX2" fmla="*/ 8593366 w 8593366"/>
              <a:gd name="connsiteY2" fmla="*/ 25167 h 2095599"/>
              <a:gd name="connsiteX3" fmla="*/ 8592954 w 8593366"/>
              <a:gd name="connsiteY3" fmla="*/ 2095599 h 2095599"/>
              <a:gd name="connsiteX4" fmla="*/ 0 w 8593366"/>
              <a:gd name="connsiteY4" fmla="*/ 2095599 h 2095599"/>
              <a:gd name="connsiteX0" fmla="*/ 0 w 8593366"/>
              <a:gd name="connsiteY0" fmla="*/ 2095599 h 2095599"/>
              <a:gd name="connsiteX1" fmla="*/ 3145459 w 8593366"/>
              <a:gd name="connsiteY1" fmla="*/ 0 h 2095599"/>
              <a:gd name="connsiteX2" fmla="*/ 8593366 w 8593366"/>
              <a:gd name="connsiteY2" fmla="*/ 8389 h 2095599"/>
              <a:gd name="connsiteX3" fmla="*/ 8592954 w 8593366"/>
              <a:gd name="connsiteY3" fmla="*/ 2095599 h 2095599"/>
              <a:gd name="connsiteX4" fmla="*/ 0 w 8593366"/>
              <a:gd name="connsiteY4" fmla="*/ 2095599 h 209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366" h="2095599">
                <a:moveTo>
                  <a:pt x="0" y="2095599"/>
                </a:moveTo>
                <a:lnTo>
                  <a:pt x="3145459" y="0"/>
                </a:lnTo>
                <a:lnTo>
                  <a:pt x="8593366" y="8389"/>
                </a:lnTo>
                <a:cubicBezTo>
                  <a:pt x="8593229" y="698533"/>
                  <a:pt x="8593091" y="1405455"/>
                  <a:pt x="8592954" y="2095599"/>
                </a:cubicBezTo>
                <a:lnTo>
                  <a:pt x="0" y="2095599"/>
                </a:lnTo>
                <a:close/>
              </a:path>
            </a:pathLst>
          </a:cu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スクラム：</a:t>
            </a:r>
            <a:r>
              <a:rPr kumimoji="1" lang="ja-JP" altLang="en-US" dirty="0"/>
              <a:t>スクラム・プロセス</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236</a:t>
            </a:fld>
            <a:endParaRPr kumimoji="1" lang="ja-JP" altLang="en-US"/>
          </a:p>
        </p:txBody>
      </p:sp>
      <p:sp>
        <p:nvSpPr>
          <p:cNvPr id="4" name="ホームベース 3"/>
          <p:cNvSpPr/>
          <p:nvPr/>
        </p:nvSpPr>
        <p:spPr>
          <a:xfrm>
            <a:off x="6636696"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4</a:t>
            </a:r>
          </a:p>
          <a:p>
            <a:pPr algn="ctr"/>
            <a:r>
              <a:rPr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p>
        </p:txBody>
      </p:sp>
      <p:sp>
        <p:nvSpPr>
          <p:cNvPr id="5" name="ホームベース 4"/>
          <p:cNvSpPr/>
          <p:nvPr/>
        </p:nvSpPr>
        <p:spPr>
          <a:xfrm>
            <a:off x="4512839"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3</a:t>
            </a:r>
          </a:p>
          <a:p>
            <a:pPr algn="ctr"/>
            <a:r>
              <a:rPr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p>
        </p:txBody>
      </p:sp>
      <p:sp>
        <p:nvSpPr>
          <p:cNvPr id="6" name="ホームベース 5"/>
          <p:cNvSpPr/>
          <p:nvPr/>
        </p:nvSpPr>
        <p:spPr>
          <a:xfrm>
            <a:off x="2411343"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2</a:t>
            </a:r>
          </a:p>
          <a:p>
            <a:pPr algn="ctr"/>
            <a:r>
              <a:rPr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p>
        </p:txBody>
      </p:sp>
      <p:sp>
        <p:nvSpPr>
          <p:cNvPr id="7" name="ホームベース 6"/>
          <p:cNvSpPr/>
          <p:nvPr/>
        </p:nvSpPr>
        <p:spPr>
          <a:xfrm>
            <a:off x="323111"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1</a:t>
            </a:r>
          </a:p>
          <a:p>
            <a:pPr algn="ctr"/>
            <a:r>
              <a:rPr kumimoji="1"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endParaRPr kumimoji="1" lang="ja-JP" altLang="en-US" sz="1200" dirty="0">
              <a:solidFill>
                <a:srgbClr val="FFFFFF"/>
              </a:solidFill>
              <a:latin typeface="Meiryo" charset="-128"/>
              <a:ea typeface="Meiryo" charset="-128"/>
              <a:cs typeface="Meiryo" charset="-128"/>
            </a:endParaRPr>
          </a:p>
        </p:txBody>
      </p:sp>
      <p:sp>
        <p:nvSpPr>
          <p:cNvPr id="8" name="上矢印吹き出し 7"/>
          <p:cNvSpPr/>
          <p:nvPr/>
        </p:nvSpPr>
        <p:spPr>
          <a:xfrm>
            <a:off x="2002414"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sp>
        <p:nvSpPr>
          <p:cNvPr id="9" name="上矢印吹き出し 8"/>
          <p:cNvSpPr/>
          <p:nvPr/>
        </p:nvSpPr>
        <p:spPr>
          <a:xfrm>
            <a:off x="4090646"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sp>
        <p:nvSpPr>
          <p:cNvPr id="10" name="上矢印吹き出し 9"/>
          <p:cNvSpPr/>
          <p:nvPr/>
        </p:nvSpPr>
        <p:spPr>
          <a:xfrm>
            <a:off x="6192142"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sp>
        <p:nvSpPr>
          <p:cNvPr id="11" name="上矢印吹き出し 10"/>
          <p:cNvSpPr/>
          <p:nvPr/>
        </p:nvSpPr>
        <p:spPr>
          <a:xfrm>
            <a:off x="8280374"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pic>
        <p:nvPicPr>
          <p:cNvPr id="14" name="図 1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16732" y="908720"/>
            <a:ext cx="465598" cy="493335"/>
          </a:xfrm>
          <a:prstGeom prst="rect">
            <a:avLst/>
          </a:prstGeom>
        </p:spPr>
      </p:pic>
      <p:grpSp>
        <p:nvGrpSpPr>
          <p:cNvPr id="18" name="図形グループ 17"/>
          <p:cNvGrpSpPr/>
          <p:nvPr/>
        </p:nvGrpSpPr>
        <p:grpSpPr>
          <a:xfrm>
            <a:off x="310264" y="1047311"/>
            <a:ext cx="231924" cy="471366"/>
            <a:chOff x="1946324" y="4125162"/>
            <a:chExt cx="969964" cy="2007872"/>
          </a:xfrm>
        </p:grpSpPr>
        <p:sp>
          <p:nvSpPr>
            <p:cNvPr id="19" name="円/楕円 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フローチャート: 論理積ゲート 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2" name="テキスト ボックス 21"/>
          <p:cNvSpPr txBox="1"/>
          <p:nvPr/>
        </p:nvSpPr>
        <p:spPr>
          <a:xfrm>
            <a:off x="542188" y="1252949"/>
            <a:ext cx="2492990" cy="369332"/>
          </a:xfrm>
          <a:prstGeom prst="rect">
            <a:avLst/>
          </a:prstGeom>
          <a:noFill/>
        </p:spPr>
        <p:txBody>
          <a:bodyPr wrap="none" rtlCol="0">
            <a:spAutoFit/>
          </a:bodyPr>
          <a:lstStyle/>
          <a:p>
            <a:r>
              <a:rPr kumimoji="1" lang="ja-JP" altLang="en-US">
                <a:latin typeface="Meiryo" charset="-128"/>
                <a:ea typeface="Meiryo" charset="-128"/>
                <a:cs typeface="Meiryo" charset="-128"/>
              </a:rPr>
              <a:t>プロダクト・オーナー</a:t>
            </a:r>
          </a:p>
        </p:txBody>
      </p:sp>
      <p:sp>
        <p:nvSpPr>
          <p:cNvPr id="23" name="正方形/長方形 22"/>
          <p:cNvSpPr/>
          <p:nvPr/>
        </p:nvSpPr>
        <p:spPr>
          <a:xfrm>
            <a:off x="310264" y="1780453"/>
            <a:ext cx="1309408" cy="100883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chemeClr val="tx1"/>
                </a:solidFill>
                <a:latin typeface="Meiryo" charset="-128"/>
                <a:ea typeface="Meiryo" charset="-128"/>
                <a:cs typeface="Meiryo" charset="-128"/>
              </a:rPr>
              <a:t>プロダクト・バックログ</a:t>
            </a:r>
            <a:endParaRPr kumimoji="1" lang="en-US" altLang="ja-JP" sz="800" dirty="0">
              <a:solidFill>
                <a:schemeClr val="tx1"/>
              </a:solidFill>
              <a:latin typeface="Meiryo" charset="-128"/>
              <a:ea typeface="Meiryo" charset="-128"/>
              <a:cs typeface="Meiryo" charset="-128"/>
            </a:endParaRP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endParaRPr kumimoji="1" lang="ja-JP" altLang="en-US" sz="800" dirty="0">
              <a:solidFill>
                <a:schemeClr val="tx1"/>
              </a:solidFill>
              <a:latin typeface="Meiryo" charset="-128"/>
              <a:ea typeface="Meiryo" charset="-128"/>
              <a:cs typeface="Meiryo" charset="-128"/>
            </a:endParaRPr>
          </a:p>
        </p:txBody>
      </p:sp>
      <p:sp>
        <p:nvSpPr>
          <p:cNvPr id="24" name="正方形/長方形 23"/>
          <p:cNvSpPr/>
          <p:nvPr/>
        </p:nvSpPr>
        <p:spPr>
          <a:xfrm>
            <a:off x="1810297" y="1784793"/>
            <a:ext cx="1309408" cy="100883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chemeClr val="tx1"/>
                </a:solidFill>
                <a:latin typeface="Meiryo" charset="-128"/>
                <a:ea typeface="Meiryo" charset="-128"/>
                <a:cs typeface="Meiryo" charset="-128"/>
              </a:rPr>
              <a:t>スプリント･プラン</a:t>
            </a:r>
            <a:endParaRPr kumimoji="1" lang="en-US" altLang="ja-JP" sz="800" dirty="0">
              <a:solidFill>
                <a:schemeClr val="tx1"/>
              </a:solidFill>
              <a:latin typeface="Meiryo" charset="-128"/>
              <a:ea typeface="Meiryo" charset="-128"/>
              <a:cs typeface="Meiryo" charset="-128"/>
            </a:endParaRPr>
          </a:p>
          <a:p>
            <a:pPr algn="ctr"/>
            <a:r>
              <a:rPr lang="ja-JP" altLang="en-US" sz="800" dirty="0">
                <a:solidFill>
                  <a:schemeClr val="tx1"/>
                </a:solidFill>
                <a:latin typeface="Meiryo" charset="-128"/>
                <a:ea typeface="Meiryo" charset="-128"/>
                <a:cs typeface="Meiryo" charset="-128"/>
              </a:rPr>
              <a:t>イテレーション毎の</a:t>
            </a:r>
            <a:endParaRPr lang="en-US" altLang="ja-JP" sz="800" dirty="0">
              <a:solidFill>
                <a:schemeClr val="tx1"/>
              </a:solidFill>
              <a:latin typeface="Meiryo" charset="-128"/>
              <a:ea typeface="Meiryo" charset="-128"/>
              <a:cs typeface="Meiryo" charset="-128"/>
            </a:endParaRPr>
          </a:p>
          <a:p>
            <a:pPr algn="ctr"/>
            <a:r>
              <a:rPr lang="ja-JP" altLang="en-US" sz="800" dirty="0">
                <a:solidFill>
                  <a:schemeClr val="tx1"/>
                </a:solidFill>
                <a:latin typeface="Meiryo" charset="-128"/>
                <a:ea typeface="Meiryo" charset="-128"/>
                <a:cs typeface="Meiryo" charset="-128"/>
              </a:rPr>
              <a:t>内容区分</a:t>
            </a:r>
            <a:endParaRPr lang="en-US" altLang="ja-JP" sz="800" dirty="0">
              <a:solidFill>
                <a:schemeClr val="tx1"/>
              </a:solidFill>
              <a:latin typeface="Meiryo" charset="-128"/>
              <a:ea typeface="Meiryo" charset="-128"/>
              <a:cs typeface="Meiryo" charset="-128"/>
            </a:endParaRPr>
          </a:p>
          <a:p>
            <a:pPr algn="ctr"/>
            <a:endParaRPr lang="en-US" altLang="ja-JP" sz="800" dirty="0">
              <a:solidFill>
                <a:schemeClr val="tx1"/>
              </a:solidFill>
              <a:latin typeface="Meiryo" charset="-128"/>
              <a:ea typeface="Meiryo" charset="-128"/>
              <a:cs typeface="Meiryo" charset="-128"/>
            </a:endParaRPr>
          </a:p>
          <a:p>
            <a:pPr algn="ctr"/>
            <a:endParaRPr kumimoji="1" lang="en-US" altLang="ja-JP" sz="800" dirty="0">
              <a:solidFill>
                <a:schemeClr val="tx1"/>
              </a:solidFill>
              <a:latin typeface="Meiryo" charset="-128"/>
              <a:ea typeface="Meiryo" charset="-128"/>
              <a:cs typeface="Meiryo" charset="-128"/>
            </a:endParaRPr>
          </a:p>
          <a:p>
            <a:pPr algn="ctr"/>
            <a:r>
              <a:rPr lang="en-US" altLang="ja-JP" sz="800" dirty="0">
                <a:solidFill>
                  <a:schemeClr val="tx1"/>
                </a:solidFill>
                <a:latin typeface="Meiryo" charset="-128"/>
                <a:ea typeface="Meiryo" charset="-128"/>
                <a:cs typeface="Meiryo" charset="-128"/>
              </a:rPr>
              <a:t>2</a:t>
            </a:r>
            <a:r>
              <a:rPr lang="ja-JP" altLang="en-US" sz="800" dirty="0">
                <a:solidFill>
                  <a:schemeClr val="tx1"/>
                </a:solidFill>
                <a:latin typeface="Meiryo" charset="-128"/>
                <a:ea typeface="Meiryo" charset="-128"/>
                <a:cs typeface="Meiryo" charset="-128"/>
              </a:rPr>
              <a:t>時間程度の単位</a:t>
            </a:r>
            <a:endParaRPr lang="en-US" altLang="ja-JP" sz="800" dirty="0">
              <a:solidFill>
                <a:schemeClr val="tx1"/>
              </a:solidFill>
              <a:latin typeface="Meiryo" charset="-128"/>
              <a:ea typeface="Meiryo" charset="-128"/>
              <a:cs typeface="Meiryo" charset="-128"/>
            </a:endParaRPr>
          </a:p>
          <a:p>
            <a:pPr algn="ctr"/>
            <a:endParaRPr kumimoji="1" lang="en-US" altLang="ja-JP" sz="800" dirty="0">
              <a:solidFill>
                <a:schemeClr val="tx1"/>
              </a:solidFill>
              <a:latin typeface="Meiryo" charset="-128"/>
              <a:ea typeface="Meiryo" charset="-128"/>
              <a:cs typeface="Meiryo" charset="-128"/>
            </a:endParaRPr>
          </a:p>
        </p:txBody>
      </p:sp>
      <p:grpSp>
        <p:nvGrpSpPr>
          <p:cNvPr id="25" name="図形グループ 24"/>
          <p:cNvGrpSpPr/>
          <p:nvPr/>
        </p:nvGrpSpPr>
        <p:grpSpPr>
          <a:xfrm>
            <a:off x="3461337" y="1047311"/>
            <a:ext cx="231924" cy="471366"/>
            <a:chOff x="1946324" y="4125162"/>
            <a:chExt cx="969964" cy="2007872"/>
          </a:xfrm>
        </p:grpSpPr>
        <p:sp>
          <p:nvSpPr>
            <p:cNvPr id="26" name="円/楕円 2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ローチャート: 論理積ゲート 2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8" name="テキスト ボックス 27"/>
          <p:cNvSpPr txBox="1"/>
          <p:nvPr/>
        </p:nvSpPr>
        <p:spPr>
          <a:xfrm>
            <a:off x="3693261" y="1252949"/>
            <a:ext cx="2146742" cy="369332"/>
          </a:xfrm>
          <a:prstGeom prst="rect">
            <a:avLst/>
          </a:prstGeom>
          <a:noFill/>
        </p:spPr>
        <p:txBody>
          <a:bodyPr wrap="none" rtlCol="0">
            <a:spAutoFit/>
          </a:bodyPr>
          <a:lstStyle/>
          <a:p>
            <a:r>
              <a:rPr kumimoji="1" lang="ja-JP" altLang="en-US" dirty="0">
                <a:latin typeface="Meiryo" charset="-128"/>
                <a:ea typeface="Meiryo" charset="-128"/>
                <a:cs typeface="Meiryo" charset="-128"/>
              </a:rPr>
              <a:t>スクラム･マスター</a:t>
            </a:r>
          </a:p>
        </p:txBody>
      </p:sp>
      <p:sp>
        <p:nvSpPr>
          <p:cNvPr id="29" name="正方形/長方形 28"/>
          <p:cNvSpPr/>
          <p:nvPr/>
        </p:nvSpPr>
        <p:spPr>
          <a:xfrm>
            <a:off x="3461337" y="1780453"/>
            <a:ext cx="1309408" cy="100883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chemeClr val="tx1"/>
                </a:solidFill>
                <a:latin typeface="Meiryo" charset="-128"/>
                <a:ea typeface="Meiryo" charset="-128"/>
                <a:cs typeface="Meiryo" charset="-128"/>
              </a:rPr>
              <a:t>タスク･リスト</a:t>
            </a:r>
            <a:endParaRPr kumimoji="1" lang="en-US" altLang="ja-JP" sz="800" dirty="0">
              <a:solidFill>
                <a:schemeClr val="tx1"/>
              </a:solidFill>
              <a:latin typeface="Meiryo" charset="-128"/>
              <a:ea typeface="Meiryo" charset="-128"/>
              <a:cs typeface="Meiryo" charset="-128"/>
            </a:endParaRPr>
          </a:p>
          <a:p>
            <a:pPr algn="ctr"/>
            <a:r>
              <a:rPr lang="ja-JP" altLang="en-US" sz="800" dirty="0">
                <a:solidFill>
                  <a:schemeClr val="tx1"/>
                </a:solidFill>
                <a:latin typeface="Meiryo" charset="-128"/>
                <a:ea typeface="Meiryo" charset="-128"/>
                <a:cs typeface="Meiryo" charset="-128"/>
              </a:rPr>
              <a:t>スプリント・バックログ</a:t>
            </a:r>
            <a:endParaRPr lang="en-US" altLang="ja-JP" sz="800" dirty="0">
              <a:solidFill>
                <a:schemeClr val="tx1"/>
              </a:solidFill>
              <a:latin typeface="Meiryo" charset="-128"/>
              <a:ea typeface="Meiryo" charset="-128"/>
              <a:cs typeface="Meiryo" charset="-128"/>
            </a:endParaRP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endParaRPr lang="ja-JP" altLang="en-US" sz="800" dirty="0">
              <a:solidFill>
                <a:schemeClr val="tx1"/>
              </a:solidFill>
              <a:latin typeface="Meiryo" charset="-128"/>
              <a:ea typeface="Meiryo" charset="-128"/>
              <a:cs typeface="Meiryo" charset="-128"/>
            </a:endParaRPr>
          </a:p>
        </p:txBody>
      </p:sp>
      <p:grpSp>
        <p:nvGrpSpPr>
          <p:cNvPr id="30" name="図形グループ 29"/>
          <p:cNvGrpSpPr/>
          <p:nvPr/>
        </p:nvGrpSpPr>
        <p:grpSpPr>
          <a:xfrm>
            <a:off x="6700770" y="1047311"/>
            <a:ext cx="231924" cy="471366"/>
            <a:chOff x="1946324" y="4125162"/>
            <a:chExt cx="969964" cy="2007872"/>
          </a:xfrm>
        </p:grpSpPr>
        <p:sp>
          <p:nvSpPr>
            <p:cNvPr id="31" name="円/楕円 3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フローチャート: 論理積ゲート 3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 name="図形グループ 32"/>
          <p:cNvGrpSpPr/>
          <p:nvPr/>
        </p:nvGrpSpPr>
        <p:grpSpPr>
          <a:xfrm>
            <a:off x="6959746" y="1046377"/>
            <a:ext cx="231924" cy="471366"/>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6" name="テキスト ボックス 35"/>
          <p:cNvSpPr txBox="1"/>
          <p:nvPr/>
        </p:nvSpPr>
        <p:spPr>
          <a:xfrm>
            <a:off x="7282330" y="1252636"/>
            <a:ext cx="1338828" cy="369332"/>
          </a:xfrm>
          <a:prstGeom prst="rect">
            <a:avLst/>
          </a:prstGeom>
          <a:noFill/>
        </p:spPr>
        <p:txBody>
          <a:bodyPr wrap="none" rtlCol="0">
            <a:spAutoFit/>
          </a:bodyPr>
          <a:lstStyle/>
          <a:p>
            <a:r>
              <a:rPr kumimoji="1" lang="ja-JP" altLang="en-US" dirty="0">
                <a:latin typeface="Meiryo" charset="-128"/>
                <a:ea typeface="Meiryo" charset="-128"/>
                <a:cs typeface="Meiryo" charset="-128"/>
              </a:rPr>
              <a:t>開発チーム</a:t>
            </a:r>
          </a:p>
        </p:txBody>
      </p:sp>
      <p:grpSp>
        <p:nvGrpSpPr>
          <p:cNvPr id="38" name="図形グループ 37"/>
          <p:cNvGrpSpPr/>
          <p:nvPr/>
        </p:nvGrpSpPr>
        <p:grpSpPr>
          <a:xfrm>
            <a:off x="6704306" y="1703020"/>
            <a:ext cx="231924" cy="471366"/>
            <a:chOff x="1946324" y="4125162"/>
            <a:chExt cx="969964" cy="2007872"/>
          </a:xfrm>
        </p:grpSpPr>
        <p:sp>
          <p:nvSpPr>
            <p:cNvPr id="39" name="円/楕円 3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フローチャート: 論理積ゲート 3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1" name="図形グループ 40"/>
          <p:cNvGrpSpPr/>
          <p:nvPr/>
        </p:nvGrpSpPr>
        <p:grpSpPr>
          <a:xfrm>
            <a:off x="8671294" y="1779497"/>
            <a:ext cx="231924" cy="471366"/>
            <a:chOff x="1946324" y="4125162"/>
            <a:chExt cx="969964" cy="2007872"/>
          </a:xfrm>
        </p:grpSpPr>
        <p:sp>
          <p:nvSpPr>
            <p:cNvPr id="42" name="円/楕円 4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フローチャート: 論理積ゲート 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a:off x="6700770" y="2321434"/>
            <a:ext cx="231924" cy="471366"/>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8671294" y="2355984"/>
            <a:ext cx="231924" cy="471366"/>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0" name="図形グループ 69"/>
          <p:cNvGrpSpPr/>
          <p:nvPr/>
        </p:nvGrpSpPr>
        <p:grpSpPr>
          <a:xfrm>
            <a:off x="6764437" y="5025091"/>
            <a:ext cx="1950588" cy="1404348"/>
            <a:chOff x="7501938" y="1797271"/>
            <a:chExt cx="1318534" cy="1008832"/>
          </a:xfrm>
        </p:grpSpPr>
        <p:sp>
          <p:nvSpPr>
            <p:cNvPr id="51" name="正方形/長方形 50"/>
            <p:cNvSpPr/>
            <p:nvPr/>
          </p:nvSpPr>
          <p:spPr>
            <a:xfrm>
              <a:off x="7501938" y="1797271"/>
              <a:ext cx="1309408" cy="100883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800" dirty="0">
                <a:solidFill>
                  <a:srgbClr val="FFFFFF"/>
                </a:solidFill>
                <a:latin typeface="Meiryo" charset="-128"/>
                <a:ea typeface="Meiryo" charset="-128"/>
                <a:cs typeface="Meiryo" charset="-128"/>
              </a:endParaRPr>
            </a:p>
          </p:txBody>
        </p:sp>
        <p:cxnSp>
          <p:nvCxnSpPr>
            <p:cNvPr id="53" name="直線コネクタ 52"/>
            <p:cNvCxnSpPr/>
            <p:nvPr/>
          </p:nvCxnSpPr>
          <p:spPr>
            <a:xfrm>
              <a:off x="7631966" y="1919173"/>
              <a:ext cx="1003078" cy="7460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5" name="フリーフォーム 54"/>
            <p:cNvSpPr/>
            <p:nvPr/>
          </p:nvSpPr>
          <p:spPr>
            <a:xfrm>
              <a:off x="7631966" y="1919173"/>
              <a:ext cx="1026055" cy="749580"/>
            </a:xfrm>
            <a:custGeom>
              <a:avLst/>
              <a:gdLst>
                <a:gd name="connsiteX0" fmla="*/ 0 w 880844"/>
                <a:gd name="connsiteY0" fmla="*/ 0 h 864066"/>
                <a:gd name="connsiteX1" fmla="*/ 302004 w 880844"/>
                <a:gd name="connsiteY1" fmla="*/ 67112 h 864066"/>
                <a:gd name="connsiteX2" fmla="*/ 377505 w 880844"/>
                <a:gd name="connsiteY2" fmla="*/ 151001 h 864066"/>
                <a:gd name="connsiteX3" fmla="*/ 461395 w 880844"/>
                <a:gd name="connsiteY3" fmla="*/ 293614 h 864066"/>
                <a:gd name="connsiteX4" fmla="*/ 587230 w 880844"/>
                <a:gd name="connsiteY4" fmla="*/ 369115 h 864066"/>
                <a:gd name="connsiteX5" fmla="*/ 746620 w 880844"/>
                <a:gd name="connsiteY5" fmla="*/ 427838 h 864066"/>
                <a:gd name="connsiteX6" fmla="*/ 780176 w 880844"/>
                <a:gd name="connsiteY6" fmla="*/ 578840 h 864066"/>
                <a:gd name="connsiteX7" fmla="*/ 796954 w 880844"/>
                <a:gd name="connsiteY7" fmla="*/ 805343 h 864066"/>
                <a:gd name="connsiteX8" fmla="*/ 880844 w 880844"/>
                <a:gd name="connsiteY8" fmla="*/ 864066 h 86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844" h="864066">
                  <a:moveTo>
                    <a:pt x="0" y="0"/>
                  </a:moveTo>
                  <a:lnTo>
                    <a:pt x="302004" y="67112"/>
                  </a:lnTo>
                  <a:lnTo>
                    <a:pt x="377505" y="151001"/>
                  </a:lnTo>
                  <a:lnTo>
                    <a:pt x="461395" y="293614"/>
                  </a:lnTo>
                  <a:lnTo>
                    <a:pt x="587230" y="369115"/>
                  </a:lnTo>
                  <a:lnTo>
                    <a:pt x="746620" y="427838"/>
                  </a:lnTo>
                  <a:lnTo>
                    <a:pt x="780176" y="578840"/>
                  </a:lnTo>
                  <a:lnTo>
                    <a:pt x="796954" y="805343"/>
                  </a:lnTo>
                  <a:lnTo>
                    <a:pt x="880844" y="864066"/>
                  </a:lnTo>
                </a:path>
              </a:pathLst>
            </a:custGeom>
            <a:noFill/>
            <a:ln>
              <a:solidFill>
                <a:schemeClr val="tx2">
                  <a:lumMod val="60000"/>
                  <a:lumOff val="4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57" name="直線コネクタ 56"/>
            <p:cNvCxnSpPr/>
            <p:nvPr/>
          </p:nvCxnSpPr>
          <p:spPr>
            <a:xfrm flipH="1">
              <a:off x="7631966" y="1891342"/>
              <a:ext cx="2" cy="816977"/>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直線コネクタ 57"/>
            <p:cNvCxnSpPr/>
            <p:nvPr/>
          </p:nvCxnSpPr>
          <p:spPr>
            <a:xfrm flipH="1" flipV="1">
              <a:off x="7631966" y="2697334"/>
              <a:ext cx="1026055" cy="10985"/>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4" name="テキスト ボックス 63"/>
            <p:cNvSpPr txBox="1"/>
            <p:nvPr/>
          </p:nvSpPr>
          <p:spPr>
            <a:xfrm>
              <a:off x="8020253" y="1826144"/>
              <a:ext cx="800219" cy="338554"/>
            </a:xfrm>
            <a:prstGeom prst="rect">
              <a:avLst/>
            </a:prstGeom>
            <a:noFill/>
          </p:spPr>
          <p:txBody>
            <a:bodyPr wrap="none" rtlCol="0">
              <a:spAutoFit/>
            </a:bodyPr>
            <a:lstStyle/>
            <a:p>
              <a:pPr algn="r"/>
              <a:r>
                <a:rPr kumimoji="1" lang="ja-JP" altLang="en-US" sz="800" dirty="0">
                  <a:latin typeface="Meiryo" charset="-128"/>
                  <a:ea typeface="Meiryo" charset="-128"/>
                  <a:cs typeface="Meiryo" charset="-128"/>
                </a:rPr>
                <a:t>バーンダウン</a:t>
              </a:r>
              <a:endParaRPr kumimoji="1" lang="en-US" altLang="ja-JP" sz="800" dirty="0">
                <a:latin typeface="Meiryo" charset="-128"/>
                <a:ea typeface="Meiryo" charset="-128"/>
                <a:cs typeface="Meiryo" charset="-128"/>
              </a:endParaRPr>
            </a:p>
            <a:p>
              <a:pPr algn="r"/>
              <a:r>
                <a:rPr kumimoji="1" lang="ja-JP" altLang="en-US" sz="800" dirty="0">
                  <a:latin typeface="Meiryo" charset="-128"/>
                  <a:ea typeface="Meiryo" charset="-128"/>
                  <a:cs typeface="Meiryo" charset="-128"/>
                </a:rPr>
                <a:t>チャート</a:t>
              </a:r>
            </a:p>
          </p:txBody>
        </p:sp>
      </p:grpSp>
      <p:sp>
        <p:nvSpPr>
          <p:cNvPr id="65" name="右矢印 64"/>
          <p:cNvSpPr/>
          <p:nvPr/>
        </p:nvSpPr>
        <p:spPr>
          <a:xfrm>
            <a:off x="1590689" y="2040155"/>
            <a:ext cx="245055" cy="504056"/>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右矢印 65"/>
          <p:cNvSpPr/>
          <p:nvPr/>
        </p:nvSpPr>
        <p:spPr>
          <a:xfrm>
            <a:off x="3090722" y="2035302"/>
            <a:ext cx="417268" cy="504056"/>
          </a:xfrm>
          <a:prstGeom prst="rightArrow">
            <a:avLst>
              <a:gd name="adj1" fmla="val 50000"/>
              <a:gd name="adj2" fmla="val 27885"/>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右矢印 67"/>
          <p:cNvSpPr/>
          <p:nvPr/>
        </p:nvSpPr>
        <p:spPr>
          <a:xfrm>
            <a:off x="4750399" y="2046780"/>
            <a:ext cx="1878491" cy="504056"/>
          </a:xfrm>
          <a:prstGeom prst="rightArrow">
            <a:avLst>
              <a:gd name="adj1" fmla="val 50000"/>
              <a:gd name="adj2" fmla="val 27885"/>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環状矢印 66"/>
          <p:cNvSpPr/>
          <p:nvPr/>
        </p:nvSpPr>
        <p:spPr>
          <a:xfrm>
            <a:off x="4967786" y="1789827"/>
            <a:ext cx="1380641" cy="1025650"/>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p:cNvSpPr txBox="1"/>
          <p:nvPr/>
        </p:nvSpPr>
        <p:spPr>
          <a:xfrm>
            <a:off x="5227038" y="2059824"/>
            <a:ext cx="902811" cy="523220"/>
          </a:xfrm>
          <a:prstGeom prst="rect">
            <a:avLst/>
          </a:prstGeom>
          <a:noFill/>
        </p:spPr>
        <p:txBody>
          <a:bodyPr wrap="none" rtlCol="0">
            <a:spAutoFit/>
          </a:bodyPr>
          <a:lstStyle/>
          <a:p>
            <a:pPr algn="ctr"/>
            <a:r>
              <a:rPr kumimoji="1" lang="ja-JP" altLang="en-US" sz="1400" dirty="0">
                <a:solidFill>
                  <a:schemeClr val="accent3">
                    <a:lumMod val="50000"/>
                  </a:schemeClr>
                </a:solidFill>
                <a:latin typeface="Meiryo" charset="-128"/>
                <a:ea typeface="Meiryo" charset="-128"/>
                <a:cs typeface="Meiryo" charset="-128"/>
              </a:rPr>
              <a:t>デイリー</a:t>
            </a:r>
            <a:endParaRPr kumimoji="1" lang="en-US" altLang="ja-JP" sz="1400" dirty="0">
              <a:solidFill>
                <a:schemeClr val="accent3">
                  <a:lumMod val="50000"/>
                </a:schemeClr>
              </a:solidFill>
              <a:latin typeface="Meiryo" charset="-128"/>
              <a:ea typeface="Meiryo" charset="-128"/>
              <a:cs typeface="Meiryo" charset="-128"/>
            </a:endParaRPr>
          </a:p>
          <a:p>
            <a:pPr algn="ctr"/>
            <a:r>
              <a:rPr kumimoji="1" lang="ja-JP" altLang="en-US" sz="1400" dirty="0">
                <a:solidFill>
                  <a:schemeClr val="accent3">
                    <a:lumMod val="50000"/>
                  </a:schemeClr>
                </a:solidFill>
                <a:latin typeface="Meiryo" charset="-128"/>
                <a:ea typeface="Meiryo" charset="-128"/>
                <a:cs typeface="Meiryo" charset="-128"/>
              </a:rPr>
              <a:t>スクラム</a:t>
            </a:r>
          </a:p>
        </p:txBody>
      </p:sp>
      <p:grpSp>
        <p:nvGrpSpPr>
          <p:cNvPr id="71" name="図形グループ 70"/>
          <p:cNvGrpSpPr/>
          <p:nvPr/>
        </p:nvGrpSpPr>
        <p:grpSpPr>
          <a:xfrm>
            <a:off x="6959746" y="2040598"/>
            <a:ext cx="231924" cy="471366"/>
            <a:chOff x="1946324" y="4125162"/>
            <a:chExt cx="969964" cy="2007872"/>
          </a:xfrm>
        </p:grpSpPr>
        <p:sp>
          <p:nvSpPr>
            <p:cNvPr id="72" name="円/楕円 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フローチャート: 論理積ゲート 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73"/>
          <p:cNvGrpSpPr/>
          <p:nvPr/>
        </p:nvGrpSpPr>
        <p:grpSpPr>
          <a:xfrm>
            <a:off x="8413418" y="2037533"/>
            <a:ext cx="231924" cy="471366"/>
            <a:chOff x="1946324" y="4125162"/>
            <a:chExt cx="969964" cy="2007872"/>
          </a:xfrm>
        </p:grpSpPr>
        <p:sp>
          <p:nvSpPr>
            <p:cNvPr id="75" name="円/楕円 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フローチャート: 論理積ゲート 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3" name="テキスト ボックス 82"/>
          <p:cNvSpPr txBox="1"/>
          <p:nvPr/>
        </p:nvSpPr>
        <p:spPr>
          <a:xfrm>
            <a:off x="7124849" y="2106235"/>
            <a:ext cx="1338828" cy="400110"/>
          </a:xfrm>
          <a:prstGeom prst="rect">
            <a:avLst/>
          </a:prstGeom>
          <a:noFill/>
        </p:spPr>
        <p:txBody>
          <a:bodyPr wrap="none" rtlCol="0">
            <a:spAutoFit/>
          </a:bodyPr>
          <a:lstStyle/>
          <a:p>
            <a:pPr algn="ctr"/>
            <a:r>
              <a:rPr lang="ja-JP" altLang="en-US" sz="1000" dirty="0">
                <a:solidFill>
                  <a:schemeClr val="accent3">
                    <a:lumMod val="50000"/>
                  </a:schemeClr>
                </a:solidFill>
                <a:latin typeface="Meiryo" charset="-128"/>
                <a:ea typeface="Meiryo" charset="-128"/>
                <a:cs typeface="Meiryo" charset="-128"/>
              </a:rPr>
              <a:t>開発・テスト</a:t>
            </a:r>
            <a:endParaRPr lang="en-US" altLang="ja-JP" sz="1000" dirty="0">
              <a:solidFill>
                <a:schemeClr val="accent3">
                  <a:lumMod val="50000"/>
                </a:schemeClr>
              </a:solidFill>
              <a:latin typeface="Meiryo" charset="-128"/>
              <a:ea typeface="Meiryo" charset="-128"/>
              <a:cs typeface="Meiryo" charset="-128"/>
            </a:endParaRPr>
          </a:p>
          <a:p>
            <a:pPr algn="ctr"/>
            <a:r>
              <a:rPr lang="ja-JP" altLang="en-US" sz="1000" dirty="0">
                <a:solidFill>
                  <a:schemeClr val="accent3">
                    <a:lumMod val="50000"/>
                  </a:schemeClr>
                </a:solidFill>
                <a:latin typeface="Meiryo" charset="-128"/>
                <a:ea typeface="Meiryo" charset="-128"/>
                <a:cs typeface="Meiryo" charset="-128"/>
              </a:rPr>
              <a:t>インテグレーション</a:t>
            </a:r>
            <a:endParaRPr kumimoji="1" lang="ja-JP" altLang="en-US" sz="1000" dirty="0">
              <a:solidFill>
                <a:schemeClr val="accent3">
                  <a:lumMod val="50000"/>
                </a:schemeClr>
              </a:solidFill>
              <a:latin typeface="Meiryo" charset="-128"/>
              <a:ea typeface="Meiryo" charset="-128"/>
              <a:cs typeface="Meiryo" charset="-128"/>
            </a:endParaRPr>
          </a:p>
        </p:txBody>
      </p:sp>
      <p:sp>
        <p:nvSpPr>
          <p:cNvPr id="84" name="正方形/長方形 83"/>
          <p:cNvSpPr/>
          <p:nvPr/>
        </p:nvSpPr>
        <p:spPr>
          <a:xfrm>
            <a:off x="430640" y="5015760"/>
            <a:ext cx="802432" cy="1422454"/>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p:cNvSpPr/>
          <p:nvPr/>
        </p:nvSpPr>
        <p:spPr>
          <a:xfrm>
            <a:off x="1233072" y="5013176"/>
            <a:ext cx="802432" cy="142245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正方形/長方形 85"/>
          <p:cNvSpPr/>
          <p:nvPr/>
        </p:nvSpPr>
        <p:spPr>
          <a:xfrm>
            <a:off x="2041376" y="5013176"/>
            <a:ext cx="802432" cy="142245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正方形/長方形 88"/>
          <p:cNvSpPr/>
          <p:nvPr/>
        </p:nvSpPr>
        <p:spPr>
          <a:xfrm>
            <a:off x="4211960" y="5030787"/>
            <a:ext cx="1349022" cy="693616"/>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正方形/長方形 89"/>
          <p:cNvSpPr/>
          <p:nvPr/>
        </p:nvSpPr>
        <p:spPr>
          <a:xfrm>
            <a:off x="4211960" y="5724403"/>
            <a:ext cx="1355465" cy="726253"/>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正方形/長方形 90"/>
          <p:cNvSpPr/>
          <p:nvPr/>
        </p:nvSpPr>
        <p:spPr>
          <a:xfrm>
            <a:off x="5554854" y="5028203"/>
            <a:ext cx="1070274" cy="1422454"/>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テキスト ボックス 91"/>
          <p:cNvSpPr txBox="1"/>
          <p:nvPr/>
        </p:nvSpPr>
        <p:spPr>
          <a:xfrm>
            <a:off x="430640" y="5059510"/>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To Do</a:t>
            </a:r>
            <a:endParaRPr kumimoji="1" lang="ja-JP" altLang="en-US" sz="1000" dirty="0">
              <a:latin typeface="Meiryo" charset="-128"/>
              <a:ea typeface="Meiryo" charset="-128"/>
              <a:cs typeface="Meiryo" charset="-128"/>
            </a:endParaRPr>
          </a:p>
        </p:txBody>
      </p:sp>
      <p:sp>
        <p:nvSpPr>
          <p:cNvPr id="93" name="テキスト ボックス 92"/>
          <p:cNvSpPr txBox="1"/>
          <p:nvPr/>
        </p:nvSpPr>
        <p:spPr>
          <a:xfrm>
            <a:off x="1239823" y="5056926"/>
            <a:ext cx="802432" cy="246221"/>
          </a:xfrm>
          <a:prstGeom prst="rect">
            <a:avLst/>
          </a:prstGeom>
          <a:noFill/>
        </p:spPr>
        <p:txBody>
          <a:bodyPr wrap="square" rtlCol="0">
            <a:spAutoFit/>
          </a:bodyPr>
          <a:lstStyle/>
          <a:p>
            <a:pPr algn="ctr"/>
            <a:r>
              <a:rPr kumimoji="1" lang="en-US" altLang="ja-JP" sz="1000">
                <a:latin typeface="Meiryo" charset="-128"/>
                <a:ea typeface="Meiryo" charset="-128"/>
                <a:cs typeface="Meiryo" charset="-128"/>
              </a:rPr>
              <a:t>On Going</a:t>
            </a:r>
            <a:endParaRPr kumimoji="1" lang="ja-JP" altLang="en-US" sz="1000" dirty="0">
              <a:latin typeface="Meiryo" charset="-128"/>
              <a:ea typeface="Meiryo" charset="-128"/>
              <a:cs typeface="Meiryo" charset="-128"/>
            </a:endParaRPr>
          </a:p>
        </p:txBody>
      </p:sp>
      <p:sp>
        <p:nvSpPr>
          <p:cNvPr id="94" name="テキスト ボックス 93"/>
          <p:cNvSpPr txBox="1"/>
          <p:nvPr/>
        </p:nvSpPr>
        <p:spPr>
          <a:xfrm>
            <a:off x="2035504" y="5059510"/>
            <a:ext cx="802432" cy="246221"/>
          </a:xfrm>
          <a:prstGeom prst="rect">
            <a:avLst/>
          </a:prstGeom>
          <a:noFill/>
        </p:spPr>
        <p:txBody>
          <a:bodyPr wrap="square" rtlCol="0">
            <a:spAutoFit/>
          </a:bodyPr>
          <a:lstStyle/>
          <a:p>
            <a:pPr algn="ctr"/>
            <a:r>
              <a:rPr kumimoji="1" lang="en-US" altLang="ja-JP" sz="1000">
                <a:latin typeface="Meiryo" charset="-128"/>
                <a:ea typeface="Meiryo" charset="-128"/>
                <a:cs typeface="Meiryo" charset="-128"/>
              </a:rPr>
              <a:t>Done</a:t>
            </a:r>
            <a:endParaRPr kumimoji="1" lang="ja-JP" altLang="en-US" sz="1000" dirty="0">
              <a:latin typeface="Meiryo" charset="-128"/>
              <a:ea typeface="Meiryo" charset="-128"/>
              <a:cs typeface="Meiryo" charset="-128"/>
            </a:endParaRPr>
          </a:p>
        </p:txBody>
      </p:sp>
      <p:sp>
        <p:nvSpPr>
          <p:cNvPr id="95" name="テキスト ボックス 94"/>
          <p:cNvSpPr txBox="1"/>
          <p:nvPr/>
        </p:nvSpPr>
        <p:spPr>
          <a:xfrm>
            <a:off x="4485255" y="5081084"/>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Keep</a:t>
            </a:r>
            <a:endParaRPr kumimoji="1" lang="ja-JP" altLang="en-US" sz="1000" dirty="0">
              <a:latin typeface="Meiryo" charset="-128"/>
              <a:ea typeface="Meiryo" charset="-128"/>
              <a:cs typeface="Meiryo" charset="-128"/>
            </a:endParaRPr>
          </a:p>
        </p:txBody>
      </p:sp>
      <p:sp>
        <p:nvSpPr>
          <p:cNvPr id="96" name="テキスト ボックス 95"/>
          <p:cNvSpPr txBox="1"/>
          <p:nvPr/>
        </p:nvSpPr>
        <p:spPr>
          <a:xfrm>
            <a:off x="4493379" y="5764557"/>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Problem</a:t>
            </a:r>
            <a:endParaRPr kumimoji="1" lang="ja-JP" altLang="en-US" sz="1000" dirty="0">
              <a:latin typeface="Meiryo" charset="-128"/>
              <a:ea typeface="Meiryo" charset="-128"/>
              <a:cs typeface="Meiryo" charset="-128"/>
            </a:endParaRPr>
          </a:p>
        </p:txBody>
      </p:sp>
      <p:sp>
        <p:nvSpPr>
          <p:cNvPr id="97" name="テキスト ボックス 96"/>
          <p:cNvSpPr txBox="1"/>
          <p:nvPr/>
        </p:nvSpPr>
        <p:spPr>
          <a:xfrm>
            <a:off x="5688775" y="5081084"/>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Try</a:t>
            </a:r>
            <a:endParaRPr kumimoji="1" lang="ja-JP" altLang="en-US" sz="1000" dirty="0">
              <a:latin typeface="Meiryo" charset="-128"/>
              <a:ea typeface="Meiryo" charset="-128"/>
              <a:cs typeface="Meiryo" charset="-128"/>
            </a:endParaRPr>
          </a:p>
        </p:txBody>
      </p:sp>
      <p:sp>
        <p:nvSpPr>
          <p:cNvPr id="98" name="テキスト ボックス 97"/>
          <p:cNvSpPr txBox="1"/>
          <p:nvPr/>
        </p:nvSpPr>
        <p:spPr>
          <a:xfrm>
            <a:off x="4558132" y="4726731"/>
            <a:ext cx="3890809" cy="246221"/>
          </a:xfrm>
          <a:prstGeom prst="rect">
            <a:avLst/>
          </a:prstGeom>
          <a:noFill/>
        </p:spPr>
        <p:txBody>
          <a:bodyPr wrap="none" rtlCol="0">
            <a:spAutoFit/>
          </a:bodyPr>
          <a:lstStyle/>
          <a:p>
            <a:pPr algn="ctr"/>
            <a:r>
              <a:rPr kumimoji="1" lang="ja-JP" altLang="en-US" sz="1000" dirty="0">
                <a:solidFill>
                  <a:schemeClr val="accent3">
                    <a:lumMod val="50000"/>
                  </a:schemeClr>
                </a:solidFill>
                <a:latin typeface="Meiryo" charset="-128"/>
                <a:ea typeface="Meiryo" charset="-128"/>
                <a:cs typeface="Meiryo" charset="-128"/>
              </a:rPr>
              <a:t>スタンドアップミーティング</a:t>
            </a:r>
            <a:r>
              <a:rPr kumimoji="1" lang="en-US" altLang="ja-JP" sz="1000" dirty="0">
                <a:solidFill>
                  <a:schemeClr val="accent3">
                    <a:lumMod val="50000"/>
                  </a:schemeClr>
                </a:solidFill>
                <a:latin typeface="Meiryo" charset="-128"/>
                <a:ea typeface="Meiryo" charset="-128"/>
                <a:cs typeface="Meiryo" charset="-128"/>
              </a:rPr>
              <a:t> </a:t>
            </a:r>
            <a:r>
              <a:rPr lang="en-US" altLang="ja-JP" sz="1000" dirty="0">
                <a:solidFill>
                  <a:schemeClr val="accent3">
                    <a:lumMod val="50000"/>
                  </a:schemeClr>
                </a:solidFill>
                <a:latin typeface="Meiryo" charset="-128"/>
                <a:ea typeface="Meiryo" charset="-128"/>
                <a:cs typeface="Meiryo" charset="-128"/>
              </a:rPr>
              <a:t>&amp; </a:t>
            </a:r>
            <a:r>
              <a:rPr lang="ja-JP" altLang="en-US" sz="1000" dirty="0">
                <a:solidFill>
                  <a:schemeClr val="accent3">
                    <a:lumMod val="50000"/>
                  </a:schemeClr>
                </a:solidFill>
                <a:latin typeface="Meiryo" charset="-128"/>
                <a:ea typeface="Meiryo" charset="-128"/>
                <a:cs typeface="Meiryo" charset="-128"/>
              </a:rPr>
              <a:t>スプリント･レビュー・</a:t>
            </a:r>
            <a:r>
              <a:rPr kumimoji="1" lang="ja-JP" altLang="en-US" sz="1000" dirty="0">
                <a:solidFill>
                  <a:schemeClr val="accent3">
                    <a:lumMod val="50000"/>
                  </a:schemeClr>
                </a:solidFill>
                <a:latin typeface="Meiryo" charset="-128"/>
                <a:ea typeface="Meiryo" charset="-128"/>
                <a:cs typeface="Meiryo" charset="-128"/>
              </a:rPr>
              <a:t>振り返り</a:t>
            </a:r>
          </a:p>
        </p:txBody>
      </p:sp>
      <p:sp>
        <p:nvSpPr>
          <p:cNvPr id="99" name="メモ 98"/>
          <p:cNvSpPr/>
          <p:nvPr/>
        </p:nvSpPr>
        <p:spPr>
          <a:xfrm>
            <a:off x="493804"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メモ 101"/>
          <p:cNvSpPr/>
          <p:nvPr/>
        </p:nvSpPr>
        <p:spPr>
          <a:xfrm>
            <a:off x="644689"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メモ 102"/>
          <p:cNvSpPr/>
          <p:nvPr/>
        </p:nvSpPr>
        <p:spPr>
          <a:xfrm>
            <a:off x="803144"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メモ 103"/>
          <p:cNvSpPr/>
          <p:nvPr/>
        </p:nvSpPr>
        <p:spPr>
          <a:xfrm>
            <a:off x="961599"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メモ 104"/>
          <p:cNvSpPr/>
          <p:nvPr/>
        </p:nvSpPr>
        <p:spPr>
          <a:xfrm>
            <a:off x="490612"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メモ 105"/>
          <p:cNvSpPr/>
          <p:nvPr/>
        </p:nvSpPr>
        <p:spPr>
          <a:xfrm>
            <a:off x="641497"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メモ 106"/>
          <p:cNvSpPr/>
          <p:nvPr/>
        </p:nvSpPr>
        <p:spPr>
          <a:xfrm>
            <a:off x="799952"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メモ 107"/>
          <p:cNvSpPr/>
          <p:nvPr/>
        </p:nvSpPr>
        <p:spPr>
          <a:xfrm>
            <a:off x="958407"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メモ 108"/>
          <p:cNvSpPr/>
          <p:nvPr/>
        </p:nvSpPr>
        <p:spPr>
          <a:xfrm>
            <a:off x="490612" y="5792487"/>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メモ 109"/>
          <p:cNvSpPr/>
          <p:nvPr/>
        </p:nvSpPr>
        <p:spPr>
          <a:xfrm>
            <a:off x="641497" y="5792487"/>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メモ 112"/>
          <p:cNvSpPr/>
          <p:nvPr/>
        </p:nvSpPr>
        <p:spPr>
          <a:xfrm>
            <a:off x="2172785"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メモ 113"/>
          <p:cNvSpPr/>
          <p:nvPr/>
        </p:nvSpPr>
        <p:spPr>
          <a:xfrm>
            <a:off x="2323670"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メモ 114"/>
          <p:cNvSpPr/>
          <p:nvPr/>
        </p:nvSpPr>
        <p:spPr>
          <a:xfrm>
            <a:off x="2482125"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メモ 115"/>
          <p:cNvSpPr/>
          <p:nvPr/>
        </p:nvSpPr>
        <p:spPr>
          <a:xfrm>
            <a:off x="2640580"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メモ 116"/>
          <p:cNvSpPr/>
          <p:nvPr/>
        </p:nvSpPr>
        <p:spPr>
          <a:xfrm>
            <a:off x="1340783"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メモ 117"/>
          <p:cNvSpPr/>
          <p:nvPr/>
        </p:nvSpPr>
        <p:spPr>
          <a:xfrm>
            <a:off x="1491668"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メモ 118"/>
          <p:cNvSpPr/>
          <p:nvPr/>
        </p:nvSpPr>
        <p:spPr>
          <a:xfrm>
            <a:off x="1650123"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メモ 119"/>
          <p:cNvSpPr/>
          <p:nvPr/>
        </p:nvSpPr>
        <p:spPr>
          <a:xfrm>
            <a:off x="1808578"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メモ 120"/>
          <p:cNvSpPr/>
          <p:nvPr/>
        </p:nvSpPr>
        <p:spPr>
          <a:xfrm>
            <a:off x="1340783" y="5593529"/>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メモ 121"/>
          <p:cNvSpPr/>
          <p:nvPr/>
        </p:nvSpPr>
        <p:spPr>
          <a:xfrm>
            <a:off x="1491668" y="5593529"/>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メモ 122"/>
          <p:cNvSpPr/>
          <p:nvPr/>
        </p:nvSpPr>
        <p:spPr>
          <a:xfrm>
            <a:off x="2169593" y="598785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メモ 123"/>
          <p:cNvSpPr/>
          <p:nvPr/>
        </p:nvSpPr>
        <p:spPr>
          <a:xfrm>
            <a:off x="2320478" y="598785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メモ 124"/>
          <p:cNvSpPr/>
          <p:nvPr/>
        </p:nvSpPr>
        <p:spPr>
          <a:xfrm>
            <a:off x="2478933" y="598785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メモ 126"/>
          <p:cNvSpPr/>
          <p:nvPr/>
        </p:nvSpPr>
        <p:spPr>
          <a:xfrm>
            <a:off x="1650980" y="5593529"/>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メモ 127"/>
          <p:cNvSpPr/>
          <p:nvPr/>
        </p:nvSpPr>
        <p:spPr>
          <a:xfrm>
            <a:off x="2183952"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メモ 128"/>
          <p:cNvSpPr/>
          <p:nvPr/>
        </p:nvSpPr>
        <p:spPr>
          <a:xfrm>
            <a:off x="2334837"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メモ 129"/>
          <p:cNvSpPr/>
          <p:nvPr/>
        </p:nvSpPr>
        <p:spPr>
          <a:xfrm>
            <a:off x="2493292"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メモ 130"/>
          <p:cNvSpPr/>
          <p:nvPr/>
        </p:nvSpPr>
        <p:spPr>
          <a:xfrm>
            <a:off x="2651747"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メモ 131"/>
          <p:cNvSpPr/>
          <p:nvPr/>
        </p:nvSpPr>
        <p:spPr>
          <a:xfrm>
            <a:off x="2180760"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メモ 132"/>
          <p:cNvSpPr/>
          <p:nvPr/>
        </p:nvSpPr>
        <p:spPr>
          <a:xfrm>
            <a:off x="2331645"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メモ 133"/>
          <p:cNvSpPr/>
          <p:nvPr/>
        </p:nvSpPr>
        <p:spPr>
          <a:xfrm>
            <a:off x="2490100"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メモ 134"/>
          <p:cNvSpPr/>
          <p:nvPr/>
        </p:nvSpPr>
        <p:spPr>
          <a:xfrm>
            <a:off x="2648555"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メモ 135"/>
          <p:cNvSpPr/>
          <p:nvPr/>
        </p:nvSpPr>
        <p:spPr>
          <a:xfrm>
            <a:off x="4427761"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メモ 136"/>
          <p:cNvSpPr/>
          <p:nvPr/>
        </p:nvSpPr>
        <p:spPr>
          <a:xfrm>
            <a:off x="4578646"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メモ 137"/>
          <p:cNvSpPr/>
          <p:nvPr/>
        </p:nvSpPr>
        <p:spPr>
          <a:xfrm>
            <a:off x="4737101"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メモ 138"/>
          <p:cNvSpPr/>
          <p:nvPr/>
        </p:nvSpPr>
        <p:spPr>
          <a:xfrm>
            <a:off x="4895556"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メモ 139"/>
          <p:cNvSpPr/>
          <p:nvPr/>
        </p:nvSpPr>
        <p:spPr>
          <a:xfrm>
            <a:off x="4427761" y="550003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メモ 140"/>
          <p:cNvSpPr/>
          <p:nvPr/>
        </p:nvSpPr>
        <p:spPr>
          <a:xfrm>
            <a:off x="4578646" y="550003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メモ 141"/>
          <p:cNvSpPr/>
          <p:nvPr/>
        </p:nvSpPr>
        <p:spPr>
          <a:xfrm>
            <a:off x="5057211" y="530559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メモ 142"/>
          <p:cNvSpPr/>
          <p:nvPr/>
        </p:nvSpPr>
        <p:spPr>
          <a:xfrm>
            <a:off x="5208096" y="530559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メモ 143"/>
          <p:cNvSpPr/>
          <p:nvPr/>
        </p:nvSpPr>
        <p:spPr>
          <a:xfrm>
            <a:off x="4432739"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メモ 144"/>
          <p:cNvSpPr/>
          <p:nvPr/>
        </p:nvSpPr>
        <p:spPr>
          <a:xfrm>
            <a:off x="4583624"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メモ 145"/>
          <p:cNvSpPr/>
          <p:nvPr/>
        </p:nvSpPr>
        <p:spPr>
          <a:xfrm>
            <a:off x="4742079"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メモ 146"/>
          <p:cNvSpPr/>
          <p:nvPr/>
        </p:nvSpPr>
        <p:spPr>
          <a:xfrm>
            <a:off x="4900534"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メモ 147"/>
          <p:cNvSpPr/>
          <p:nvPr/>
        </p:nvSpPr>
        <p:spPr>
          <a:xfrm>
            <a:off x="4432739" y="619364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メモ 149"/>
          <p:cNvSpPr/>
          <p:nvPr/>
        </p:nvSpPr>
        <p:spPr>
          <a:xfrm>
            <a:off x="5062189" y="599921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メモ 150"/>
          <p:cNvSpPr/>
          <p:nvPr/>
        </p:nvSpPr>
        <p:spPr>
          <a:xfrm>
            <a:off x="5213074" y="599921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メモ 151"/>
          <p:cNvSpPr/>
          <p:nvPr/>
        </p:nvSpPr>
        <p:spPr>
          <a:xfrm>
            <a:off x="5649316"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メモ 152"/>
          <p:cNvSpPr/>
          <p:nvPr/>
        </p:nvSpPr>
        <p:spPr>
          <a:xfrm>
            <a:off x="5800201"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メモ 153"/>
          <p:cNvSpPr/>
          <p:nvPr/>
        </p:nvSpPr>
        <p:spPr>
          <a:xfrm>
            <a:off x="5958656"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メモ 154"/>
          <p:cNvSpPr/>
          <p:nvPr/>
        </p:nvSpPr>
        <p:spPr>
          <a:xfrm>
            <a:off x="6117111"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メモ 155"/>
          <p:cNvSpPr/>
          <p:nvPr/>
        </p:nvSpPr>
        <p:spPr>
          <a:xfrm>
            <a:off x="6278766" y="542732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メモ 156"/>
          <p:cNvSpPr/>
          <p:nvPr/>
        </p:nvSpPr>
        <p:spPr>
          <a:xfrm>
            <a:off x="6429651" y="542732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メモ 157"/>
          <p:cNvSpPr/>
          <p:nvPr/>
        </p:nvSpPr>
        <p:spPr>
          <a:xfrm>
            <a:off x="5649316"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メモ 158"/>
          <p:cNvSpPr/>
          <p:nvPr/>
        </p:nvSpPr>
        <p:spPr>
          <a:xfrm>
            <a:off x="5800201"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メモ 159"/>
          <p:cNvSpPr/>
          <p:nvPr/>
        </p:nvSpPr>
        <p:spPr>
          <a:xfrm>
            <a:off x="5958656"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メモ 160"/>
          <p:cNvSpPr/>
          <p:nvPr/>
        </p:nvSpPr>
        <p:spPr>
          <a:xfrm>
            <a:off x="6117111"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メモ 161"/>
          <p:cNvSpPr/>
          <p:nvPr/>
        </p:nvSpPr>
        <p:spPr>
          <a:xfrm>
            <a:off x="6278766" y="562591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メモ 162"/>
          <p:cNvSpPr/>
          <p:nvPr/>
        </p:nvSpPr>
        <p:spPr>
          <a:xfrm>
            <a:off x="6429651" y="562591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メモ 163"/>
          <p:cNvSpPr/>
          <p:nvPr/>
        </p:nvSpPr>
        <p:spPr>
          <a:xfrm>
            <a:off x="5646746"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メモ 164"/>
          <p:cNvSpPr/>
          <p:nvPr/>
        </p:nvSpPr>
        <p:spPr>
          <a:xfrm>
            <a:off x="5797631"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メモ 165"/>
          <p:cNvSpPr/>
          <p:nvPr/>
        </p:nvSpPr>
        <p:spPr>
          <a:xfrm>
            <a:off x="5956086"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メモ 166"/>
          <p:cNvSpPr/>
          <p:nvPr/>
        </p:nvSpPr>
        <p:spPr>
          <a:xfrm>
            <a:off x="6114541"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メモ 167"/>
          <p:cNvSpPr/>
          <p:nvPr/>
        </p:nvSpPr>
        <p:spPr>
          <a:xfrm>
            <a:off x="6276196" y="581454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メモ 168"/>
          <p:cNvSpPr/>
          <p:nvPr/>
        </p:nvSpPr>
        <p:spPr>
          <a:xfrm>
            <a:off x="6427081" y="581454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メモ 169"/>
          <p:cNvSpPr/>
          <p:nvPr/>
        </p:nvSpPr>
        <p:spPr>
          <a:xfrm>
            <a:off x="5646746"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メモ 170"/>
          <p:cNvSpPr/>
          <p:nvPr/>
        </p:nvSpPr>
        <p:spPr>
          <a:xfrm>
            <a:off x="5797631"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メモ 171"/>
          <p:cNvSpPr/>
          <p:nvPr/>
        </p:nvSpPr>
        <p:spPr>
          <a:xfrm>
            <a:off x="5956086"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メモ 172"/>
          <p:cNvSpPr/>
          <p:nvPr/>
        </p:nvSpPr>
        <p:spPr>
          <a:xfrm>
            <a:off x="6114541"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右矢印 176"/>
          <p:cNvSpPr/>
          <p:nvPr/>
        </p:nvSpPr>
        <p:spPr>
          <a:xfrm>
            <a:off x="2975217" y="5462344"/>
            <a:ext cx="1115429" cy="504056"/>
          </a:xfrm>
          <a:prstGeom prst="rightArrow">
            <a:avLst>
              <a:gd name="adj1" fmla="val 50000"/>
              <a:gd name="adj2" fmla="val 36206"/>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76203835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8DFAC04-F1C4-4C45-892B-F179579B8021}"/>
              </a:ext>
            </a:extLst>
          </p:cNvPr>
          <p:cNvSpPr/>
          <p:nvPr/>
        </p:nvSpPr>
        <p:spPr>
          <a:xfrm>
            <a:off x="175364" y="795403"/>
            <a:ext cx="4327743" cy="554903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087060F-15A0-FB42-B11B-94B47448CB0C}"/>
              </a:ext>
            </a:extLst>
          </p:cNvPr>
          <p:cNvSpPr>
            <a:spLocks noGrp="1"/>
          </p:cNvSpPr>
          <p:nvPr>
            <p:ph type="title"/>
          </p:nvPr>
        </p:nvSpPr>
        <p:spPr/>
        <p:txBody>
          <a:bodyPr/>
          <a:lstStyle/>
          <a:p>
            <a:r>
              <a:rPr kumimoji="1" lang="ja-JP" altLang="en-US"/>
              <a:t>ウォーターフォールとアジャイルの違い</a:t>
            </a:r>
          </a:p>
        </p:txBody>
      </p:sp>
      <p:sp>
        <p:nvSpPr>
          <p:cNvPr id="4" name="テキスト ボックス 3">
            <a:extLst>
              <a:ext uri="{FF2B5EF4-FFF2-40B4-BE49-F238E27FC236}">
                <a16:creationId xmlns:a16="http://schemas.microsoft.com/office/drawing/2014/main" id="{135E95C7-8B3E-5F4E-AB72-EF567F928F10}"/>
              </a:ext>
            </a:extLst>
          </p:cNvPr>
          <p:cNvSpPr txBox="1"/>
          <p:nvPr/>
        </p:nvSpPr>
        <p:spPr>
          <a:xfrm>
            <a:off x="369896" y="1926360"/>
            <a:ext cx="3935693" cy="1477328"/>
          </a:xfrm>
          <a:prstGeom prst="rect">
            <a:avLst/>
          </a:prstGeom>
          <a:noFill/>
        </p:spPr>
        <p:txBody>
          <a:bodyPr wrap="none" rtlCol="0">
            <a:spAutoFit/>
          </a:bodyPr>
          <a:lstStyle/>
          <a:p>
            <a:pPr marL="285750" indent="-285750">
              <a:buFont typeface="Wingdings" pitchFamily="2" charset="2"/>
              <a:buChar char="ü"/>
            </a:pPr>
            <a:r>
              <a:rPr lang="ja-JP" altLang="en-US">
                <a:solidFill>
                  <a:schemeClr val="accent3">
                    <a:lumMod val="75000"/>
                  </a:schemeClr>
                </a:solidFill>
                <a:latin typeface="Meiryo" panose="020B0604030504040204" pitchFamily="34" charset="-128"/>
                <a:ea typeface="Meiryo" panose="020B0604030504040204" pitchFamily="34" charset="-128"/>
              </a:rPr>
              <a:t>用意された</a:t>
            </a:r>
            <a:r>
              <a:rPr kumimoji="1" lang="ja-JP" altLang="en-US">
                <a:solidFill>
                  <a:schemeClr val="accent3">
                    <a:lumMod val="75000"/>
                  </a:schemeClr>
                </a:solidFill>
                <a:latin typeface="Meiryo" panose="020B0604030504040204" pitchFamily="34" charset="-128"/>
                <a:ea typeface="Meiryo" panose="020B0604030504040204" pitchFamily="34" charset="-128"/>
              </a:rPr>
              <a:t>プロセスやツール</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全てを網羅したドキュメント</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お互いの妥協点を探る契約交渉</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accent3">
                    <a:lumMod val="75000"/>
                  </a:schemeClr>
                </a:solidFill>
                <a:latin typeface="Meiryo" panose="020B0604030504040204" pitchFamily="34" charset="-128"/>
                <a:ea typeface="Meiryo" panose="020B0604030504040204" pitchFamily="34" charset="-128"/>
              </a:rPr>
              <a:t>一度決めた仕様や計画に従うこと</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accent3">
                    <a:lumMod val="75000"/>
                  </a:schemeClr>
                </a:solidFill>
                <a:latin typeface="Meiryo" panose="020B0604030504040204" pitchFamily="34" charset="-128"/>
                <a:ea typeface="Meiryo" panose="020B0604030504040204" pitchFamily="34" charset="-128"/>
              </a:rPr>
              <a:t>システムを納品すること</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6F180980-ED39-6446-883D-FC1847A8949E}"/>
              </a:ext>
            </a:extLst>
          </p:cNvPr>
          <p:cNvSpPr txBox="1"/>
          <p:nvPr/>
        </p:nvSpPr>
        <p:spPr>
          <a:xfrm>
            <a:off x="398751" y="1025590"/>
            <a:ext cx="3877985" cy="461665"/>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計画通りに完成させること</a:t>
            </a:r>
          </a:p>
        </p:txBody>
      </p:sp>
      <p:pic>
        <p:nvPicPr>
          <p:cNvPr id="8" name="図 7">
            <a:extLst>
              <a:ext uri="{FF2B5EF4-FFF2-40B4-BE49-F238E27FC236}">
                <a16:creationId xmlns:a16="http://schemas.microsoft.com/office/drawing/2014/main" id="{E601584B-6022-4E41-AB72-36B3BA6F47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33418" y="3585575"/>
            <a:ext cx="1996124" cy="1833429"/>
          </a:xfrm>
          <a:prstGeom prst="rect">
            <a:avLst/>
          </a:prstGeom>
          <a:effectLst>
            <a:outerShdw blurRad="50800" dist="38100" dir="2700000" algn="tl" rotWithShape="0">
              <a:prstClr val="black">
                <a:alpha val="40000"/>
              </a:prstClr>
            </a:outerShdw>
          </a:effectLst>
        </p:spPr>
      </p:pic>
      <p:sp>
        <p:nvSpPr>
          <p:cNvPr id="9" name="テキスト ボックス 8">
            <a:extLst>
              <a:ext uri="{FF2B5EF4-FFF2-40B4-BE49-F238E27FC236}">
                <a16:creationId xmlns:a16="http://schemas.microsoft.com/office/drawing/2014/main" id="{E6856CBA-8866-0247-B571-F0E58EFA196F}"/>
              </a:ext>
            </a:extLst>
          </p:cNvPr>
          <p:cNvSpPr txBox="1"/>
          <p:nvPr/>
        </p:nvSpPr>
        <p:spPr>
          <a:xfrm>
            <a:off x="443783" y="5768236"/>
            <a:ext cx="3775393" cy="400110"/>
          </a:xfrm>
          <a:prstGeom prst="rect">
            <a:avLst/>
          </a:prstGeom>
          <a:noFill/>
        </p:spPr>
        <p:txBody>
          <a:bodyPr wrap="none" rtlCol="0">
            <a:spAutoFit/>
          </a:bodyPr>
          <a:lstStyle/>
          <a:p>
            <a:pPr algn="ctr"/>
            <a:r>
              <a:rPr kumimoji="1" lang="ja-JP" altLang="en-US" sz="2000" b="1">
                <a:solidFill>
                  <a:schemeClr val="accent3">
                    <a:lumMod val="75000"/>
                  </a:schemeClr>
                </a:solidFill>
                <a:latin typeface="Meiryo" panose="020B0604030504040204" pitchFamily="34" charset="-128"/>
                <a:ea typeface="Meiryo" panose="020B0604030504040204" pitchFamily="34" charset="-128"/>
              </a:rPr>
              <a:t>「計画通り」</a:t>
            </a:r>
            <a:r>
              <a:rPr kumimoji="1" lang="ja-JP" altLang="en-US" sz="2000">
                <a:solidFill>
                  <a:schemeClr val="accent3">
                    <a:lumMod val="75000"/>
                  </a:schemeClr>
                </a:solidFill>
                <a:latin typeface="Meiryo" panose="020B0604030504040204" pitchFamily="34" charset="-128"/>
                <a:ea typeface="Meiryo" panose="020B0604030504040204" pitchFamily="34" charset="-128"/>
              </a:rPr>
              <a:t>が</a:t>
            </a:r>
            <a:r>
              <a:rPr kumimoji="1" lang="ja-JP" altLang="en-US" sz="2000" b="1">
                <a:solidFill>
                  <a:schemeClr val="accent3">
                    <a:lumMod val="75000"/>
                  </a:schemeClr>
                </a:solidFill>
                <a:latin typeface="Meiryo" panose="020B0604030504040204" pitchFamily="34" charset="-128"/>
                <a:ea typeface="Meiryo" panose="020B0604030504040204" pitchFamily="34" charset="-128"/>
              </a:rPr>
              <a:t>正義</a:t>
            </a:r>
            <a:r>
              <a:rPr kumimoji="1" lang="ja-JP" altLang="en-US" sz="2000">
                <a:solidFill>
                  <a:schemeClr val="accent3">
                    <a:lumMod val="75000"/>
                  </a:schemeClr>
                </a:solidFill>
                <a:latin typeface="Meiryo" panose="020B0604030504040204" pitchFamily="34" charset="-128"/>
                <a:ea typeface="Meiryo" panose="020B0604030504040204" pitchFamily="34" charset="-128"/>
              </a:rPr>
              <a:t>という</a:t>
            </a:r>
            <a:r>
              <a:rPr kumimoji="1" lang="ja-JP" altLang="en-US" sz="2000" b="1">
                <a:solidFill>
                  <a:schemeClr val="accent3">
                    <a:lumMod val="75000"/>
                  </a:schemeClr>
                </a:solidFill>
                <a:latin typeface="Meiryo" panose="020B0604030504040204" pitchFamily="34" charset="-128"/>
                <a:ea typeface="Meiryo" panose="020B0604030504040204" pitchFamily="34" charset="-128"/>
              </a:rPr>
              <a:t>信念</a:t>
            </a:r>
          </a:p>
        </p:txBody>
      </p:sp>
      <p:grpSp>
        <p:nvGrpSpPr>
          <p:cNvPr id="13" name="グループ化 12">
            <a:extLst>
              <a:ext uri="{FF2B5EF4-FFF2-40B4-BE49-F238E27FC236}">
                <a16:creationId xmlns:a16="http://schemas.microsoft.com/office/drawing/2014/main" id="{97EA88D5-B057-0A4F-9DFA-4A2F676675F8}"/>
              </a:ext>
            </a:extLst>
          </p:cNvPr>
          <p:cNvGrpSpPr/>
          <p:nvPr/>
        </p:nvGrpSpPr>
        <p:grpSpPr>
          <a:xfrm>
            <a:off x="4640893" y="795403"/>
            <a:ext cx="4327743" cy="5549030"/>
            <a:chOff x="4640893" y="795403"/>
            <a:chExt cx="4327743" cy="5549030"/>
          </a:xfrm>
        </p:grpSpPr>
        <p:sp>
          <p:nvSpPr>
            <p:cNvPr id="12" name="正方形/長方形 11">
              <a:extLst>
                <a:ext uri="{FF2B5EF4-FFF2-40B4-BE49-F238E27FC236}">
                  <a16:creationId xmlns:a16="http://schemas.microsoft.com/office/drawing/2014/main" id="{7EC47D85-F566-3A4B-AC16-11E48F966DD6}"/>
                </a:ext>
              </a:extLst>
            </p:cNvPr>
            <p:cNvSpPr/>
            <p:nvPr/>
          </p:nvSpPr>
          <p:spPr>
            <a:xfrm>
              <a:off x="4640893" y="795403"/>
              <a:ext cx="4327743" cy="554903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F13CBB7D-D99D-804F-B28F-13AEC639F820}"/>
                </a:ext>
              </a:extLst>
            </p:cNvPr>
            <p:cNvSpPr txBox="1"/>
            <p:nvPr/>
          </p:nvSpPr>
          <p:spPr>
            <a:xfrm>
              <a:off x="5069242" y="1926360"/>
              <a:ext cx="3474028" cy="1477328"/>
            </a:xfrm>
            <a:prstGeom prst="rect">
              <a:avLst/>
            </a:prstGeom>
            <a:noFill/>
          </p:spPr>
          <p:txBody>
            <a:bodyPr wrap="none" rtlCol="0">
              <a:spAutoFit/>
            </a:bodyPr>
            <a:lstStyle/>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自律的な判断と行動</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実際に使う動くソフトウェア</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顧客との対話と協調</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rgbClr val="0070C0"/>
                  </a:solidFill>
                  <a:latin typeface="Meiryo" panose="020B0604030504040204" pitchFamily="34" charset="-128"/>
                  <a:ea typeface="Meiryo" panose="020B0604030504040204" pitchFamily="34" charset="-128"/>
                </a:rPr>
                <a:t>変更や変化への柔軟な対応</a:t>
              </a:r>
              <a:endParaRPr kumimoji="1" lang="en-US" altLang="ja-JP"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en-US" altLang="ja-JP" dirty="0">
                  <a:solidFill>
                    <a:srgbClr val="0070C0"/>
                  </a:solidFill>
                  <a:latin typeface="Meiryo" panose="020B0604030504040204" pitchFamily="34" charset="-128"/>
                  <a:ea typeface="Meiryo" panose="020B0604030504040204" pitchFamily="34" charset="-128"/>
                </a:rPr>
                <a:t>IT</a:t>
              </a:r>
              <a:r>
                <a:rPr kumimoji="1" lang="ja-JP" altLang="en-US">
                  <a:solidFill>
                    <a:srgbClr val="0070C0"/>
                  </a:solidFill>
                  <a:latin typeface="Meiryo" panose="020B0604030504040204" pitchFamily="34" charset="-128"/>
                  <a:ea typeface="Meiryo" panose="020B0604030504040204" pitchFamily="34" charset="-128"/>
                </a:rPr>
                <a:t>サービスを提供すること</a:t>
              </a:r>
            </a:p>
          </p:txBody>
        </p:sp>
        <p:sp>
          <p:nvSpPr>
            <p:cNvPr id="6" name="テキスト ボックス 5">
              <a:extLst>
                <a:ext uri="{FF2B5EF4-FFF2-40B4-BE49-F238E27FC236}">
                  <a16:creationId xmlns:a16="http://schemas.microsoft.com/office/drawing/2014/main" id="{79F0C75E-16A2-1641-8FFE-BC2729CF41EB}"/>
                </a:ext>
              </a:extLst>
            </p:cNvPr>
            <p:cNvSpPr txBox="1"/>
            <p:nvPr/>
          </p:nvSpPr>
          <p:spPr>
            <a:xfrm>
              <a:off x="4867264" y="1025590"/>
              <a:ext cx="3877985"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ビジネスを成功させること</a:t>
              </a:r>
            </a:p>
          </p:txBody>
        </p:sp>
        <p:pic>
          <p:nvPicPr>
            <p:cNvPr id="7" name="図 6">
              <a:extLst>
                <a:ext uri="{FF2B5EF4-FFF2-40B4-BE49-F238E27FC236}">
                  <a16:creationId xmlns:a16="http://schemas.microsoft.com/office/drawing/2014/main" id="{C81497A4-0624-8941-B234-A34BE58833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01932" y="3591133"/>
              <a:ext cx="2008650" cy="1827871"/>
            </a:xfrm>
            <a:prstGeom prst="rect">
              <a:avLst/>
            </a:prstGeom>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A5EC8A62-5207-CB4C-B63F-68A8D9390CE6}"/>
                </a:ext>
              </a:extLst>
            </p:cNvPr>
            <p:cNvSpPr txBox="1"/>
            <p:nvPr/>
          </p:nvSpPr>
          <p:spPr>
            <a:xfrm>
              <a:off x="4918559" y="5761973"/>
              <a:ext cx="3775393"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「計画通り」</a:t>
              </a:r>
              <a:r>
                <a:rPr kumimoji="1" lang="ja-JP" altLang="en-US" sz="2000">
                  <a:solidFill>
                    <a:srgbClr val="0070C0"/>
                  </a:solidFill>
                  <a:latin typeface="Meiryo" panose="020B0604030504040204" pitchFamily="34" charset="-128"/>
                  <a:ea typeface="Meiryo" panose="020B0604030504040204" pitchFamily="34" charset="-128"/>
                </a:rPr>
                <a:t>は</a:t>
              </a:r>
              <a:r>
                <a:rPr kumimoji="1" lang="ja-JP" altLang="en-US" sz="2000" b="1">
                  <a:solidFill>
                    <a:srgbClr val="0070C0"/>
                  </a:solidFill>
                  <a:latin typeface="Meiryo" panose="020B0604030504040204" pitchFamily="34" charset="-128"/>
                  <a:ea typeface="Meiryo" panose="020B0604030504040204" pitchFamily="34" charset="-128"/>
                </a:rPr>
                <a:t>無理</a:t>
              </a:r>
              <a:r>
                <a:rPr kumimoji="1" lang="ja-JP" altLang="en-US" sz="2000">
                  <a:solidFill>
                    <a:srgbClr val="0070C0"/>
                  </a:solidFill>
                  <a:latin typeface="Meiryo" panose="020B0604030504040204" pitchFamily="34" charset="-128"/>
                  <a:ea typeface="Meiryo" panose="020B0604030504040204" pitchFamily="34" charset="-128"/>
                </a:rPr>
                <a:t>という</a:t>
              </a:r>
              <a:r>
                <a:rPr kumimoji="1" lang="ja-JP" altLang="en-US" sz="2000" b="1">
                  <a:solidFill>
                    <a:srgbClr val="0070C0"/>
                  </a:solidFill>
                  <a:latin typeface="Meiryo" panose="020B0604030504040204" pitchFamily="34" charset="-128"/>
                  <a:ea typeface="Meiryo" panose="020B0604030504040204" pitchFamily="34" charset="-128"/>
                </a:rPr>
                <a:t>現実</a:t>
              </a:r>
            </a:p>
          </p:txBody>
        </p:sp>
      </p:grpSp>
    </p:spTree>
    <p:extLst>
      <p:ext uri="{BB962C8B-B14F-4D97-AF65-F5344CB8AC3E}">
        <p14:creationId xmlns:p14="http://schemas.microsoft.com/office/powerpoint/2010/main" val="196984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left)">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8DFAC04-F1C4-4C45-892B-F179579B8021}"/>
              </a:ext>
            </a:extLst>
          </p:cNvPr>
          <p:cNvSpPr/>
          <p:nvPr/>
        </p:nvSpPr>
        <p:spPr>
          <a:xfrm>
            <a:off x="175364" y="795403"/>
            <a:ext cx="4327743" cy="554903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087060F-15A0-FB42-B11B-94B47448CB0C}"/>
              </a:ext>
            </a:extLst>
          </p:cNvPr>
          <p:cNvSpPr>
            <a:spLocks noGrp="1"/>
          </p:cNvSpPr>
          <p:nvPr>
            <p:ph type="title"/>
          </p:nvPr>
        </p:nvSpPr>
        <p:spPr/>
        <p:txBody>
          <a:bodyPr/>
          <a:lstStyle/>
          <a:p>
            <a:r>
              <a:rPr kumimoji="1" lang="ja-JP" altLang="en-US"/>
              <a:t>ウォーターフォールとアジャイルの違い</a:t>
            </a:r>
          </a:p>
        </p:txBody>
      </p:sp>
      <p:pic>
        <p:nvPicPr>
          <p:cNvPr id="8" name="図 7">
            <a:extLst>
              <a:ext uri="{FF2B5EF4-FFF2-40B4-BE49-F238E27FC236}">
                <a16:creationId xmlns:a16="http://schemas.microsoft.com/office/drawing/2014/main" id="{E601584B-6022-4E41-AB72-36B3BA6F47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0400" y="899449"/>
            <a:ext cx="932711" cy="856690"/>
          </a:xfrm>
          <a:prstGeom prst="rect">
            <a:avLst/>
          </a:prstGeom>
          <a:effectLst>
            <a:outerShdw blurRad="50800" dist="38100" dir="2700000" algn="tl" rotWithShape="0">
              <a:prstClr val="black">
                <a:alpha val="40000"/>
              </a:prstClr>
            </a:outerShdw>
          </a:effectLst>
        </p:spPr>
      </p:pic>
      <p:grpSp>
        <p:nvGrpSpPr>
          <p:cNvPr id="3" name="グループ化 2">
            <a:extLst>
              <a:ext uri="{FF2B5EF4-FFF2-40B4-BE49-F238E27FC236}">
                <a16:creationId xmlns:a16="http://schemas.microsoft.com/office/drawing/2014/main" id="{88B2FD0D-0359-C547-930A-238F0713BAED}"/>
              </a:ext>
            </a:extLst>
          </p:cNvPr>
          <p:cNvGrpSpPr/>
          <p:nvPr/>
        </p:nvGrpSpPr>
        <p:grpSpPr>
          <a:xfrm>
            <a:off x="4640893" y="795403"/>
            <a:ext cx="4327743" cy="5549030"/>
            <a:chOff x="4640893" y="795403"/>
            <a:chExt cx="4327743" cy="5549030"/>
          </a:xfrm>
        </p:grpSpPr>
        <p:sp>
          <p:nvSpPr>
            <p:cNvPr id="12" name="正方形/長方形 11">
              <a:extLst>
                <a:ext uri="{FF2B5EF4-FFF2-40B4-BE49-F238E27FC236}">
                  <a16:creationId xmlns:a16="http://schemas.microsoft.com/office/drawing/2014/main" id="{7EC47D85-F566-3A4B-AC16-11E48F966DD6}"/>
                </a:ext>
              </a:extLst>
            </p:cNvPr>
            <p:cNvSpPr/>
            <p:nvPr/>
          </p:nvSpPr>
          <p:spPr>
            <a:xfrm>
              <a:off x="4640893" y="795403"/>
              <a:ext cx="4327743" cy="554903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C81497A4-0624-8941-B234-A34BE58833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75036" y="899449"/>
              <a:ext cx="938564" cy="854093"/>
            </a:xfrm>
            <a:prstGeom prst="rect">
              <a:avLst/>
            </a:prstGeom>
            <a:effectLst>
              <a:outerShdw blurRad="50800" dist="38100" dir="2700000" algn="tl" rotWithShape="0">
                <a:prstClr val="black">
                  <a:alpha val="40000"/>
                </a:prstClr>
              </a:outerShdw>
            </a:effectLst>
          </p:spPr>
        </p:pic>
        <p:sp>
          <p:nvSpPr>
            <p:cNvPr id="13" name="テキスト ボックス 12">
              <a:extLst>
                <a:ext uri="{FF2B5EF4-FFF2-40B4-BE49-F238E27FC236}">
                  <a16:creationId xmlns:a16="http://schemas.microsoft.com/office/drawing/2014/main" id="{09204960-A98B-EB48-AD6E-2D3F0F3755F7}"/>
                </a:ext>
              </a:extLst>
            </p:cNvPr>
            <p:cNvSpPr txBox="1"/>
            <p:nvPr/>
          </p:nvSpPr>
          <p:spPr>
            <a:xfrm>
              <a:off x="4752441" y="1983556"/>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ユーザーと開発者はプロジェクトを通して、日々一緒に働く</a:t>
              </a:r>
            </a:p>
          </p:txBody>
        </p:sp>
        <p:sp>
          <p:nvSpPr>
            <p:cNvPr id="14" name="テキスト ボックス 13">
              <a:extLst>
                <a:ext uri="{FF2B5EF4-FFF2-40B4-BE49-F238E27FC236}">
                  <a16:creationId xmlns:a16="http://schemas.microsoft.com/office/drawing/2014/main" id="{08DBAD53-8043-6B44-86AD-83A5C50C8E23}"/>
                </a:ext>
              </a:extLst>
            </p:cNvPr>
            <p:cNvSpPr txBox="1"/>
            <p:nvPr/>
          </p:nvSpPr>
          <p:spPr>
            <a:xfrm>
              <a:off x="4752441" y="2486541"/>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ユーザの満足を優先し価値あるソフトウェアを早く継続的に提供する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FD76ED99-31E6-704C-BB35-39F62E97ECBE}"/>
                </a:ext>
              </a:extLst>
            </p:cNvPr>
            <p:cNvSpPr txBox="1"/>
            <p:nvPr/>
          </p:nvSpPr>
          <p:spPr>
            <a:xfrm>
              <a:off x="4752441" y="2992185"/>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要求の変更はたとえ開発の後期であっても歓迎する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4BC512E0-1C3F-8343-B56F-B8581850EB38}"/>
                </a:ext>
              </a:extLst>
            </p:cNvPr>
            <p:cNvSpPr txBox="1"/>
            <p:nvPr/>
          </p:nvSpPr>
          <p:spPr>
            <a:xfrm>
              <a:off x="4752441" y="3307289"/>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動くソフトウェアをできるだけ短い間隔（</a:t>
              </a:r>
              <a:r>
                <a:rPr lang="en-US" altLang="ja-JP" sz="1200" dirty="0">
                  <a:solidFill>
                    <a:schemeClr val="accent3">
                      <a:lumMod val="75000"/>
                    </a:schemeClr>
                  </a:solidFill>
                  <a:latin typeface="Meiryo" panose="020B0604030504040204" pitchFamily="34" charset="-128"/>
                  <a:ea typeface="Meiryo" panose="020B0604030504040204" pitchFamily="34" charset="-128"/>
                </a:rPr>
                <a:t> 2〜3</a:t>
              </a:r>
              <a:r>
                <a:rPr lang="ja-JP" altLang="en-US" sz="1200">
                  <a:solidFill>
                    <a:schemeClr val="accent3">
                      <a:lumMod val="75000"/>
                    </a:schemeClr>
                  </a:solidFill>
                  <a:latin typeface="Meiryo" panose="020B0604030504040204" pitchFamily="34" charset="-128"/>
                  <a:ea typeface="Meiryo" panose="020B0604030504040204" pitchFamily="34" charset="-128"/>
                </a:rPr>
                <a:t>週間あるいは</a:t>
              </a:r>
              <a:r>
                <a:rPr lang="en-US" altLang="ja-JP" sz="1200" dirty="0">
                  <a:solidFill>
                    <a:schemeClr val="accent3">
                      <a:lumMod val="75000"/>
                    </a:schemeClr>
                  </a:solidFill>
                  <a:latin typeface="Meiryo" panose="020B0604030504040204" pitchFamily="34" charset="-128"/>
                  <a:ea typeface="Meiryo" panose="020B0604030504040204" pitchFamily="34" charset="-128"/>
                </a:rPr>
                <a:t>2〜3</a:t>
              </a:r>
              <a:r>
                <a:rPr lang="ja-JP" altLang="en-US" sz="1200">
                  <a:solidFill>
                    <a:schemeClr val="accent3">
                      <a:lumMod val="75000"/>
                    </a:schemeClr>
                  </a:solidFill>
                  <a:latin typeface="Meiryo" panose="020B0604030504040204" pitchFamily="34" charset="-128"/>
                  <a:ea typeface="Meiryo" panose="020B0604030504040204" pitchFamily="34" charset="-128"/>
                </a:rPr>
                <a:t>ヶ月）でリリースする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E6996682-7A76-8340-8410-E45FD94AA639}"/>
                </a:ext>
              </a:extLst>
            </p:cNvPr>
            <p:cNvSpPr txBox="1"/>
            <p:nvPr/>
          </p:nvSpPr>
          <p:spPr>
            <a:xfrm>
              <a:off x="4752441" y="3800829"/>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動くソフトウェアこそ進捗の最も重要な尺度</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BB7DE4C8-9895-5943-9C27-B2A415A3718B}"/>
                </a:ext>
              </a:extLst>
            </p:cNvPr>
            <p:cNvSpPr txBox="1"/>
            <p:nvPr/>
          </p:nvSpPr>
          <p:spPr>
            <a:xfrm>
              <a:off x="4752441" y="4115933"/>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技術的卓越性と優れた設計に対する普段の注意が機敏さを高める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F3F58E62-3206-E84C-913D-95F10263AD80}"/>
                </a:ext>
              </a:extLst>
            </p:cNvPr>
            <p:cNvSpPr txBox="1"/>
            <p:nvPr/>
          </p:nvSpPr>
          <p:spPr>
            <a:xfrm>
              <a:off x="4752442" y="4609473"/>
              <a:ext cx="4024605" cy="276999"/>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シンプル（無駄なく作れる量）に作ることが基本</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6B25DD2E-1C78-1643-97F1-7521399961AF}"/>
                </a:ext>
              </a:extLst>
            </p:cNvPr>
            <p:cNvSpPr txBox="1"/>
            <p:nvPr/>
          </p:nvSpPr>
          <p:spPr>
            <a:xfrm>
              <a:off x="4752443" y="4918347"/>
              <a:ext cx="4024605"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chemeClr val="accent3">
                      <a:lumMod val="75000"/>
                    </a:schemeClr>
                  </a:solidFill>
                  <a:latin typeface="Meiryo" panose="020B0604030504040204" pitchFamily="34" charset="-128"/>
                  <a:ea typeface="Meiryo" panose="020B0604030504040204" pitchFamily="34" charset="-128"/>
                </a:rPr>
                <a:t>最良のアーキテクチャ・要求・設計は自己組織的なチームから生み出される</a:t>
              </a:r>
              <a:endParaRPr kumimoji="1"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93273F0D-46D2-C24D-850F-B16FE12941F8}"/>
                </a:ext>
              </a:extLst>
            </p:cNvPr>
            <p:cNvSpPr txBox="1"/>
            <p:nvPr/>
          </p:nvSpPr>
          <p:spPr>
            <a:xfrm>
              <a:off x="4752444" y="5416266"/>
              <a:ext cx="4024605" cy="646331"/>
            </a:xfrm>
            <a:prstGeom prst="rect">
              <a:avLst/>
            </a:prstGeom>
            <a:noFill/>
          </p:spPr>
          <p:txBody>
            <a:bodyPr wrap="square" rtlCol="0">
              <a:spAutoFit/>
            </a:bodyPr>
            <a:lstStyle/>
            <a:p>
              <a:pPr marL="171450" indent="-171450">
                <a:buFont typeface="Wingdings" pitchFamily="2" charset="2"/>
                <a:buChar char="l"/>
              </a:pPr>
              <a:r>
                <a:rPr lang="ja-JP" altLang="en-US" sz="1200">
                  <a:solidFill>
                    <a:schemeClr val="accent3">
                      <a:lumMod val="75000"/>
                    </a:schemeClr>
                  </a:solidFill>
                  <a:latin typeface="Meiryo" panose="020B0604030504040204" pitchFamily="34" charset="-128"/>
                  <a:ea typeface="Meiryo" panose="020B0604030504040204" pitchFamily="34" charset="-128"/>
                </a:rPr>
                <a:t>チームが最も効率を高めることができるかを定期的に振り返り、それに基づいて自分たちのやり方を最適に調整する</a:t>
              </a:r>
              <a:endParaRPr lang="en-US" altLang="ja-JP" sz="1200" dirty="0">
                <a:solidFill>
                  <a:schemeClr val="accent3">
                    <a:lumMod val="75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B2C047F5-FCBC-8E45-9056-4EB4358D304E}"/>
                </a:ext>
              </a:extLst>
            </p:cNvPr>
            <p:cNvSpPr txBox="1"/>
            <p:nvPr/>
          </p:nvSpPr>
          <p:spPr>
            <a:xfrm>
              <a:off x="5646489" y="1208805"/>
              <a:ext cx="2236510" cy="400110"/>
            </a:xfrm>
            <a:prstGeom prst="rect">
              <a:avLst/>
            </a:prstGeom>
            <a:noFill/>
          </p:spPr>
          <p:txBody>
            <a:bodyPr wrap="none" rtlCol="0">
              <a:spAutoFit/>
            </a:bodyPr>
            <a:lstStyle/>
            <a:p>
              <a:pPr algn="r"/>
              <a:r>
                <a:rPr kumimoji="1" lang="ja-JP" altLang="en-US" sz="2000" b="1">
                  <a:solidFill>
                    <a:schemeClr val="accent3">
                      <a:lumMod val="75000"/>
                    </a:schemeClr>
                  </a:solidFill>
                  <a:latin typeface="Meiryo" panose="020B0604030504040204" pitchFamily="34" charset="-128"/>
                  <a:ea typeface="Meiryo" panose="020B0604030504040204" pitchFamily="34" charset="-128"/>
                </a:rPr>
                <a:t>アジャイルな思想</a:t>
              </a:r>
            </a:p>
          </p:txBody>
        </p:sp>
      </p:grpSp>
      <p:sp>
        <p:nvSpPr>
          <p:cNvPr id="34" name="テキスト ボックス 33">
            <a:extLst>
              <a:ext uri="{FF2B5EF4-FFF2-40B4-BE49-F238E27FC236}">
                <a16:creationId xmlns:a16="http://schemas.microsoft.com/office/drawing/2014/main" id="{8C8FEAE8-C47B-4C40-B9B9-B13131458C5B}"/>
              </a:ext>
            </a:extLst>
          </p:cNvPr>
          <p:cNvSpPr txBox="1"/>
          <p:nvPr/>
        </p:nvSpPr>
        <p:spPr>
          <a:xfrm>
            <a:off x="316482" y="2050541"/>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ユーザと開発者はいつもは別の場所にいてプロジェクトを通して定例ミーティングを行う</a:t>
            </a:r>
          </a:p>
        </p:txBody>
      </p:sp>
      <p:sp>
        <p:nvSpPr>
          <p:cNvPr id="35" name="テキスト ボックス 34">
            <a:extLst>
              <a:ext uri="{FF2B5EF4-FFF2-40B4-BE49-F238E27FC236}">
                <a16:creationId xmlns:a16="http://schemas.microsoft.com/office/drawing/2014/main" id="{21135F94-1BF0-C346-B4D8-AACB3309531E}"/>
              </a:ext>
            </a:extLst>
          </p:cNvPr>
          <p:cNvSpPr txBox="1"/>
          <p:nvPr/>
        </p:nvSpPr>
        <p:spPr>
          <a:xfrm>
            <a:off x="316482" y="2555818"/>
            <a:ext cx="4051649"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ユーザーの</a:t>
            </a:r>
            <a:r>
              <a:rPr kumimoji="1" lang="ja-JP" altLang="en-US" sz="1200">
                <a:solidFill>
                  <a:srgbClr val="0070C0"/>
                </a:solidFill>
                <a:latin typeface="Meiryo" panose="020B0604030504040204" pitchFamily="34" charset="-128"/>
                <a:ea typeface="Meiryo" panose="020B0604030504040204" pitchFamily="34" charset="-128"/>
              </a:rPr>
              <a:t>満足や価値のあるなしではなく、とにかくソフトウェアを提供する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90B79034-09C5-484C-894E-81710383FD63}"/>
              </a:ext>
            </a:extLst>
          </p:cNvPr>
          <p:cNvSpPr txBox="1"/>
          <p:nvPr/>
        </p:nvSpPr>
        <p:spPr>
          <a:xfrm>
            <a:off x="308725" y="3052283"/>
            <a:ext cx="4024606" cy="276999"/>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要求の変更を開発の後期に出すの勘弁して欲しい</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3B705533-0A0D-754D-BB0E-62B4874F8EEF}"/>
              </a:ext>
            </a:extLst>
          </p:cNvPr>
          <p:cNvSpPr txBox="1"/>
          <p:nvPr/>
        </p:nvSpPr>
        <p:spPr>
          <a:xfrm>
            <a:off x="308726" y="3364496"/>
            <a:ext cx="4144148"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パワポ、エクセル、ワードの仕様書を丁寧に清書して（</a:t>
            </a:r>
            <a:r>
              <a:rPr lang="en-US" altLang="ja-JP" sz="1200" dirty="0">
                <a:solidFill>
                  <a:srgbClr val="0070C0"/>
                </a:solidFill>
                <a:latin typeface="Meiryo" panose="020B0604030504040204" pitchFamily="34" charset="-128"/>
                <a:ea typeface="Meiryo" panose="020B0604030504040204" pitchFamily="34" charset="-128"/>
              </a:rPr>
              <a:t> 2〜3</a:t>
            </a:r>
            <a:r>
              <a:rPr lang="ja-JP" altLang="en-US" sz="1200">
                <a:solidFill>
                  <a:srgbClr val="0070C0"/>
                </a:solidFill>
                <a:latin typeface="Meiryo" panose="020B0604030504040204" pitchFamily="34" charset="-128"/>
                <a:ea typeface="Meiryo" panose="020B0604030504040204" pitchFamily="34" charset="-128"/>
              </a:rPr>
              <a:t>週間あるいは</a:t>
            </a:r>
            <a:r>
              <a:rPr lang="en-US" altLang="ja-JP" sz="1200" dirty="0">
                <a:solidFill>
                  <a:srgbClr val="0070C0"/>
                </a:solidFill>
                <a:latin typeface="Meiryo" panose="020B0604030504040204" pitchFamily="34" charset="-128"/>
                <a:ea typeface="Meiryo" panose="020B0604030504040204" pitchFamily="34" charset="-128"/>
              </a:rPr>
              <a:t>2〜3</a:t>
            </a:r>
            <a:r>
              <a:rPr lang="ja-JP" altLang="en-US" sz="1200">
                <a:solidFill>
                  <a:srgbClr val="0070C0"/>
                </a:solidFill>
                <a:latin typeface="Meiryo" panose="020B0604030504040204" pitchFamily="34" charset="-128"/>
                <a:ea typeface="Meiryo" panose="020B0604030504040204" pitchFamily="34" charset="-128"/>
              </a:rPr>
              <a:t>ヶ月）納品する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38" name="テキスト ボックス 37">
            <a:extLst>
              <a:ext uri="{FF2B5EF4-FFF2-40B4-BE49-F238E27FC236}">
                <a16:creationId xmlns:a16="http://schemas.microsoft.com/office/drawing/2014/main" id="{E4E8F4DE-4762-9746-8A2A-DBC4BE4509C4}"/>
              </a:ext>
            </a:extLst>
          </p:cNvPr>
          <p:cNvSpPr txBox="1"/>
          <p:nvPr/>
        </p:nvSpPr>
        <p:spPr>
          <a:xfrm>
            <a:off x="316482" y="3857803"/>
            <a:ext cx="4016849" cy="276999"/>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動くソフトウェアこそ進捗の最も重要な尺度</a:t>
            </a:r>
            <a:endParaRPr lang="en-US" altLang="ja-JP" sz="1200" dirty="0">
              <a:solidFill>
                <a:srgbClr val="0070C0"/>
              </a:solidFill>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9DB38D02-522F-954F-9916-FD13FA61C718}"/>
              </a:ext>
            </a:extLst>
          </p:cNvPr>
          <p:cNvSpPr txBox="1"/>
          <p:nvPr/>
        </p:nvSpPr>
        <p:spPr>
          <a:xfrm>
            <a:off x="308725" y="4176921"/>
            <a:ext cx="4024606" cy="461665"/>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技術的卓越性と優れた設計に対する普段の注意が機敏さを高める</a:t>
            </a:r>
            <a:endParaRPr lang="en-US" altLang="ja-JP" sz="1200" dirty="0">
              <a:solidFill>
                <a:srgbClr val="0070C0"/>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25355ED4-100D-2C4C-8B89-7195AED7C5F8}"/>
              </a:ext>
            </a:extLst>
          </p:cNvPr>
          <p:cNvSpPr txBox="1"/>
          <p:nvPr/>
        </p:nvSpPr>
        <p:spPr>
          <a:xfrm>
            <a:off x="316482" y="4662611"/>
            <a:ext cx="4051649" cy="276999"/>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仕様書通り（間違っていようが）に作ることが基本</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B6F71805-E099-8840-B5BB-DC8AEE9A48D3}"/>
              </a:ext>
            </a:extLst>
          </p:cNvPr>
          <p:cNvSpPr txBox="1"/>
          <p:nvPr/>
        </p:nvSpPr>
        <p:spPr>
          <a:xfrm>
            <a:off x="316483" y="4975322"/>
            <a:ext cx="4024606" cy="461665"/>
          </a:xfrm>
          <a:prstGeom prst="rect">
            <a:avLst/>
          </a:prstGeom>
          <a:noFill/>
        </p:spPr>
        <p:txBody>
          <a:bodyPr wrap="square" rtlCol="0">
            <a:spAutoFit/>
          </a:bodyPr>
          <a:lstStyle/>
          <a:p>
            <a:pPr marL="171450" indent="-171450">
              <a:buFont typeface="Wingdings" pitchFamily="2" charset="2"/>
              <a:buChar char="l"/>
            </a:pPr>
            <a:r>
              <a:rPr kumimoji="1" lang="ja-JP" altLang="en-US" sz="1200">
                <a:solidFill>
                  <a:srgbClr val="0070C0"/>
                </a:solidFill>
                <a:latin typeface="Meiryo" panose="020B0604030504040204" pitchFamily="34" charset="-128"/>
                <a:ea typeface="Meiryo" panose="020B0604030504040204" pitchFamily="34" charset="-128"/>
              </a:rPr>
              <a:t>最良のアーキテクチャ・要求・設計は自己組織的なチームから生み出される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885FCEBC-F880-ED41-8399-3B7E4636CECF}"/>
              </a:ext>
            </a:extLst>
          </p:cNvPr>
          <p:cNvSpPr txBox="1"/>
          <p:nvPr/>
        </p:nvSpPr>
        <p:spPr>
          <a:xfrm>
            <a:off x="316482" y="5416266"/>
            <a:ext cx="4051649" cy="646331"/>
          </a:xfrm>
          <a:prstGeom prst="rect">
            <a:avLst/>
          </a:prstGeom>
          <a:noFill/>
        </p:spPr>
        <p:txBody>
          <a:bodyPr wrap="square" rtlCol="0">
            <a:spAutoFit/>
          </a:bodyPr>
          <a:lstStyle/>
          <a:p>
            <a:pPr marL="171450" indent="-171450">
              <a:buFont typeface="Wingdings" pitchFamily="2" charset="2"/>
              <a:buChar char="l"/>
            </a:pPr>
            <a:r>
              <a:rPr lang="ja-JP" altLang="en-US" sz="1200">
                <a:solidFill>
                  <a:srgbClr val="0070C0"/>
                </a:solidFill>
                <a:latin typeface="Meiryo" panose="020B0604030504040204" pitchFamily="34" charset="-128"/>
                <a:ea typeface="Meiryo" panose="020B0604030504040204" pitchFamily="34" charset="-128"/>
              </a:rPr>
              <a:t>チームがもっと稼働率を高めるように監視し、それに基づいて自分たちへの批判や不満を回避するために、念のため納期を厳しめに設定する</a:t>
            </a:r>
            <a:endParaRPr kumimoji="1" lang="en-US" altLang="ja-JP" sz="1200" dirty="0">
              <a:solidFill>
                <a:srgbClr val="0070C0"/>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3944B8C5-F84B-034D-9959-3B0B9A5DF694}"/>
              </a:ext>
            </a:extLst>
          </p:cNvPr>
          <p:cNvSpPr txBox="1"/>
          <p:nvPr/>
        </p:nvSpPr>
        <p:spPr>
          <a:xfrm>
            <a:off x="1078656" y="1208805"/>
            <a:ext cx="3262432" cy="400110"/>
          </a:xfrm>
          <a:prstGeom prst="rect">
            <a:avLst/>
          </a:prstGeom>
          <a:noFill/>
        </p:spPr>
        <p:txBody>
          <a:bodyPr wrap="none" rtlCol="0">
            <a:spAutoFit/>
          </a:bodyPr>
          <a:lstStyle/>
          <a:p>
            <a:r>
              <a:rPr kumimoji="1" lang="ja-JP" altLang="en-US" sz="2000" b="1">
                <a:solidFill>
                  <a:srgbClr val="0070C0"/>
                </a:solidFill>
                <a:latin typeface="Meiryo" panose="020B0604030504040204" pitchFamily="34" charset="-128"/>
                <a:ea typeface="Meiryo" panose="020B0604030504040204" pitchFamily="34" charset="-128"/>
              </a:rPr>
              <a:t>ウォーターフォールな思想</a:t>
            </a:r>
          </a:p>
        </p:txBody>
      </p:sp>
      <p:sp>
        <p:nvSpPr>
          <p:cNvPr id="44" name="正方形/長方形 43">
            <a:extLst>
              <a:ext uri="{FF2B5EF4-FFF2-40B4-BE49-F238E27FC236}">
                <a16:creationId xmlns:a16="http://schemas.microsoft.com/office/drawing/2014/main" id="{96F1F240-6461-DD46-84EF-C382F84F0A3C}"/>
              </a:ext>
            </a:extLst>
          </p:cNvPr>
          <p:cNvSpPr/>
          <p:nvPr/>
        </p:nvSpPr>
        <p:spPr>
          <a:xfrm>
            <a:off x="5585975" y="6394435"/>
            <a:ext cx="3382661" cy="246221"/>
          </a:xfrm>
          <a:prstGeom prst="rect">
            <a:avLst/>
          </a:prstGeom>
        </p:spPr>
        <p:txBody>
          <a:bodyPr wrap="square">
            <a:spAutoFit/>
          </a:bodyPr>
          <a:lstStyle/>
          <a:p>
            <a:pPr algn="r"/>
            <a:r>
              <a:rPr lang="ja-JP" altLang="en-US" sz="1000">
                <a:solidFill>
                  <a:schemeClr val="tx1">
                    <a:lumMod val="50000"/>
                    <a:lumOff val="50000"/>
                  </a:schemeClr>
                </a:solidFill>
              </a:rPr>
              <a:t>https://speakerdeck.com/kawaguti/flipped-agile-manifest</a:t>
            </a:r>
          </a:p>
        </p:txBody>
      </p:sp>
      <p:sp>
        <p:nvSpPr>
          <p:cNvPr id="45" name="正方形/長方形 44">
            <a:extLst>
              <a:ext uri="{FF2B5EF4-FFF2-40B4-BE49-F238E27FC236}">
                <a16:creationId xmlns:a16="http://schemas.microsoft.com/office/drawing/2014/main" id="{C0AD8695-5A21-E44D-8D24-0AB4B529AD92}"/>
              </a:ext>
            </a:extLst>
          </p:cNvPr>
          <p:cNvSpPr/>
          <p:nvPr/>
        </p:nvSpPr>
        <p:spPr>
          <a:xfrm>
            <a:off x="3200400" y="6402134"/>
            <a:ext cx="4572000" cy="246221"/>
          </a:xfrm>
          <a:prstGeom prst="rect">
            <a:avLst/>
          </a:prstGeom>
        </p:spPr>
        <p:txBody>
          <a:bodyPr>
            <a:spAutoFit/>
          </a:bodyPr>
          <a:lstStyle/>
          <a:p>
            <a:r>
              <a:rPr lang="en-US" altLang="ja-JP" sz="1000" b="1" dirty="0" err="1">
                <a:solidFill>
                  <a:schemeClr val="tx1">
                    <a:lumMod val="50000"/>
                    <a:lumOff val="50000"/>
                  </a:schemeClr>
                </a:solidFill>
                <a:latin typeface="Roboto Slab"/>
              </a:rPr>
              <a:t>Yasunobu</a:t>
            </a:r>
            <a:r>
              <a:rPr lang="en-US" altLang="ja-JP" sz="1000" b="1" dirty="0">
                <a:solidFill>
                  <a:schemeClr val="tx1">
                    <a:lumMod val="50000"/>
                    <a:lumOff val="50000"/>
                  </a:schemeClr>
                </a:solidFill>
                <a:latin typeface="Roboto Slab"/>
              </a:rPr>
              <a:t> Kawaguchi</a:t>
            </a:r>
            <a:r>
              <a:rPr lang="ja-JP" altLang="en-US" sz="1000" b="1">
                <a:solidFill>
                  <a:schemeClr val="tx1">
                    <a:lumMod val="50000"/>
                    <a:lumOff val="50000"/>
                  </a:schemeClr>
                </a:solidFill>
                <a:latin typeface="Roboto Slab"/>
              </a:rPr>
              <a:t>氏　資料を参考に作成</a:t>
            </a:r>
            <a:endParaRPr lang="ja-JP" altLang="en-US" sz="1000">
              <a:solidFill>
                <a:schemeClr val="tx1">
                  <a:lumMod val="50000"/>
                  <a:lumOff val="50000"/>
                </a:schemeClr>
              </a:solidFill>
            </a:endParaRPr>
          </a:p>
        </p:txBody>
      </p:sp>
    </p:spTree>
    <p:extLst>
      <p:ext uri="{BB962C8B-B14F-4D97-AF65-F5344CB8AC3E}">
        <p14:creationId xmlns:p14="http://schemas.microsoft.com/office/powerpoint/2010/main" val="385241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開発と運用</a:t>
            </a:r>
            <a:r>
              <a:rPr kumimoji="1" lang="en-US" altLang="ja-JP" dirty="0"/>
              <a:t>:</a:t>
            </a:r>
            <a:r>
              <a:rPr kumimoji="1" lang="ja-JP" altLang="en-US" dirty="0"/>
              <a:t>従来の方式とこれからの方式</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239</a:t>
            </a:fld>
            <a:endParaRPr kumimoji="1" lang="ja-JP" altLang="en-US"/>
          </a:p>
        </p:txBody>
      </p:sp>
      <p:sp>
        <p:nvSpPr>
          <p:cNvPr id="7" name="正方形/長方形 6"/>
          <p:cNvSpPr/>
          <p:nvPr/>
        </p:nvSpPr>
        <p:spPr>
          <a:xfrm>
            <a:off x="440627" y="100485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価値観</a:t>
            </a:r>
          </a:p>
        </p:txBody>
      </p:sp>
      <p:sp>
        <p:nvSpPr>
          <p:cNvPr id="8" name="正方形/長方形 7"/>
          <p:cNvSpPr/>
          <p:nvPr/>
        </p:nvSpPr>
        <p:spPr>
          <a:xfrm>
            <a:off x="440627" y="127151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スピード</a:t>
            </a:r>
          </a:p>
        </p:txBody>
      </p:sp>
      <p:sp>
        <p:nvSpPr>
          <p:cNvPr id="9" name="正方形/長方形 8"/>
          <p:cNvSpPr/>
          <p:nvPr/>
        </p:nvSpPr>
        <p:spPr>
          <a:xfrm>
            <a:off x="440627" y="153817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働き方</a:t>
            </a:r>
          </a:p>
        </p:txBody>
      </p:sp>
      <p:sp>
        <p:nvSpPr>
          <p:cNvPr id="10" name="正方形/長方形 9"/>
          <p:cNvSpPr/>
          <p:nvPr/>
        </p:nvSpPr>
        <p:spPr>
          <a:xfrm>
            <a:off x="440627" y="180942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時間の使い方</a:t>
            </a:r>
          </a:p>
        </p:txBody>
      </p:sp>
      <p:sp>
        <p:nvSpPr>
          <p:cNvPr id="11" name="正方形/長方形 10"/>
          <p:cNvSpPr/>
          <p:nvPr/>
        </p:nvSpPr>
        <p:spPr>
          <a:xfrm>
            <a:off x="440627" y="206920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a:t>
            </a:r>
          </a:p>
        </p:txBody>
      </p:sp>
      <p:sp>
        <p:nvSpPr>
          <p:cNvPr id="12" name="正方形/長方形 11"/>
          <p:cNvSpPr/>
          <p:nvPr/>
        </p:nvSpPr>
        <p:spPr>
          <a:xfrm>
            <a:off x="440627" y="233645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a:t>
            </a:r>
          </a:p>
        </p:txBody>
      </p:sp>
      <p:sp>
        <p:nvSpPr>
          <p:cNvPr id="13" name="正方形/長方形 12"/>
          <p:cNvSpPr/>
          <p:nvPr/>
        </p:nvSpPr>
        <p:spPr>
          <a:xfrm>
            <a:off x="440627" y="259358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リスク</a:t>
            </a:r>
          </a:p>
        </p:txBody>
      </p:sp>
      <p:sp>
        <p:nvSpPr>
          <p:cNvPr id="14" name="正方形/長方形 13"/>
          <p:cNvSpPr/>
          <p:nvPr/>
        </p:nvSpPr>
        <p:spPr>
          <a:xfrm>
            <a:off x="440627" y="2863661"/>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役割</a:t>
            </a:r>
          </a:p>
        </p:txBody>
      </p:sp>
      <p:sp>
        <p:nvSpPr>
          <p:cNvPr id="15" name="正方形/長方形 14"/>
          <p:cNvSpPr/>
          <p:nvPr/>
        </p:nvSpPr>
        <p:spPr>
          <a:xfrm>
            <a:off x="440627" y="313152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進捗管理</a:t>
            </a:r>
          </a:p>
        </p:txBody>
      </p:sp>
      <p:sp>
        <p:nvSpPr>
          <p:cNvPr id="16" name="正方形/長方形 15"/>
          <p:cNvSpPr/>
          <p:nvPr/>
        </p:nvSpPr>
        <p:spPr>
          <a:xfrm>
            <a:off x="440627" y="339635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見える化</a:t>
            </a:r>
          </a:p>
        </p:txBody>
      </p:sp>
      <p:sp>
        <p:nvSpPr>
          <p:cNvPr id="17" name="正方形/長方形 16"/>
          <p:cNvSpPr/>
          <p:nvPr/>
        </p:nvSpPr>
        <p:spPr>
          <a:xfrm>
            <a:off x="440627" y="3664234"/>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評価基準</a:t>
            </a:r>
          </a:p>
        </p:txBody>
      </p:sp>
      <p:sp>
        <p:nvSpPr>
          <p:cNvPr id="18" name="正方形/長方形 17"/>
          <p:cNvSpPr/>
          <p:nvPr/>
        </p:nvSpPr>
        <p:spPr>
          <a:xfrm>
            <a:off x="440627" y="3933812"/>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要求</a:t>
            </a:r>
          </a:p>
        </p:txBody>
      </p:sp>
      <p:sp>
        <p:nvSpPr>
          <p:cNvPr id="19" name="正方形/長方形 18"/>
          <p:cNvSpPr/>
          <p:nvPr/>
        </p:nvSpPr>
        <p:spPr>
          <a:xfrm>
            <a:off x="440627" y="420295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設計</a:t>
            </a:r>
          </a:p>
        </p:txBody>
      </p:sp>
      <p:sp>
        <p:nvSpPr>
          <p:cNvPr id="22" name="正方形/長方形 21"/>
          <p:cNvSpPr/>
          <p:nvPr/>
        </p:nvSpPr>
        <p:spPr>
          <a:xfrm>
            <a:off x="440627" y="474558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コード</a:t>
            </a:r>
          </a:p>
        </p:txBody>
      </p:sp>
      <p:sp>
        <p:nvSpPr>
          <p:cNvPr id="23" name="正方形/長方形 22"/>
          <p:cNvSpPr/>
          <p:nvPr/>
        </p:nvSpPr>
        <p:spPr>
          <a:xfrm>
            <a:off x="440627" y="4475561"/>
            <a:ext cx="1251053" cy="253916"/>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開発</a:t>
            </a:r>
            <a:endParaRPr lang="ja-JP" altLang="en-US" sz="900" dirty="0">
              <a:solidFill>
                <a:schemeClr val="bg1"/>
              </a:solidFill>
              <a:latin typeface="Meiryo" charset="-128"/>
              <a:ea typeface="Meiryo" charset="-128"/>
              <a:cs typeface="Meiryo" charset="-128"/>
            </a:endParaRPr>
          </a:p>
        </p:txBody>
      </p:sp>
      <p:sp>
        <p:nvSpPr>
          <p:cNvPr id="24" name="正方形/長方形 23"/>
          <p:cNvSpPr/>
          <p:nvPr/>
        </p:nvSpPr>
        <p:spPr>
          <a:xfrm>
            <a:off x="440627" y="5017952"/>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品質</a:t>
            </a:r>
          </a:p>
        </p:txBody>
      </p:sp>
      <p:sp>
        <p:nvSpPr>
          <p:cNvPr id="25" name="正方形/長方形 24"/>
          <p:cNvSpPr/>
          <p:nvPr/>
        </p:nvSpPr>
        <p:spPr>
          <a:xfrm>
            <a:off x="440627" y="528863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ドキュメント</a:t>
            </a:r>
          </a:p>
        </p:txBody>
      </p:sp>
      <p:sp>
        <p:nvSpPr>
          <p:cNvPr id="26" name="正方形/長方形 25"/>
          <p:cNvSpPr/>
          <p:nvPr/>
        </p:nvSpPr>
        <p:spPr>
          <a:xfrm>
            <a:off x="440627" y="5550092"/>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デプロイ&amp;リリース</a:t>
            </a:r>
          </a:p>
        </p:txBody>
      </p:sp>
      <p:sp>
        <p:nvSpPr>
          <p:cNvPr id="27" name="正方形/長方形 26"/>
          <p:cNvSpPr/>
          <p:nvPr/>
        </p:nvSpPr>
        <p:spPr>
          <a:xfrm>
            <a:off x="440627" y="5811975"/>
            <a:ext cx="1251053" cy="253916"/>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運用</a:t>
            </a:r>
          </a:p>
        </p:txBody>
      </p:sp>
      <p:sp>
        <p:nvSpPr>
          <p:cNvPr id="28" name="正方形/長方形 27"/>
          <p:cNvSpPr/>
          <p:nvPr/>
        </p:nvSpPr>
        <p:spPr>
          <a:xfrm>
            <a:off x="440627" y="608155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運用管理</a:t>
            </a:r>
            <a:endParaRPr lang="en-US" altLang="ja-JP" sz="900" dirty="0">
              <a:solidFill>
                <a:schemeClr val="bg1"/>
              </a:solidFill>
              <a:latin typeface="Meiryo" charset="-128"/>
              <a:ea typeface="Meiryo" charset="-128"/>
              <a:cs typeface="Meiryo" charset="-128"/>
            </a:endParaRPr>
          </a:p>
        </p:txBody>
      </p:sp>
      <p:sp>
        <p:nvSpPr>
          <p:cNvPr id="29" name="正方形/長方形 28"/>
          <p:cNvSpPr/>
          <p:nvPr/>
        </p:nvSpPr>
        <p:spPr>
          <a:xfrm>
            <a:off x="440627" y="6351131"/>
            <a:ext cx="1251053" cy="246221"/>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リーダーシップ</a:t>
            </a:r>
            <a:endParaRPr lang="ja-JP" altLang="en-US" sz="900" dirty="0">
              <a:solidFill>
                <a:schemeClr val="bg1"/>
              </a:solidFill>
              <a:latin typeface="Meiryo" charset="-128"/>
              <a:ea typeface="Meiryo" charset="-128"/>
              <a:cs typeface="Meiryo" charset="-128"/>
            </a:endParaRPr>
          </a:p>
        </p:txBody>
      </p:sp>
      <p:sp>
        <p:nvSpPr>
          <p:cNvPr id="30" name="正方形/長方形 29"/>
          <p:cNvSpPr/>
          <p:nvPr/>
        </p:nvSpPr>
        <p:spPr>
          <a:xfrm>
            <a:off x="1763688" y="100485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計画重視</a:t>
            </a:r>
          </a:p>
        </p:txBody>
      </p:sp>
      <p:sp>
        <p:nvSpPr>
          <p:cNvPr id="31" name="正方形/長方形 30"/>
          <p:cNvSpPr/>
          <p:nvPr/>
        </p:nvSpPr>
        <p:spPr>
          <a:xfrm>
            <a:off x="1763688" y="127151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遅い</a:t>
            </a:r>
          </a:p>
        </p:txBody>
      </p:sp>
      <p:sp>
        <p:nvSpPr>
          <p:cNvPr id="32" name="正方形/長方形 31"/>
          <p:cNvSpPr/>
          <p:nvPr/>
        </p:nvSpPr>
        <p:spPr>
          <a:xfrm>
            <a:off x="1763688" y="153817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働き方仕事はまとめた方が効率が良い</a:t>
            </a:r>
          </a:p>
        </p:txBody>
      </p:sp>
      <p:sp>
        <p:nvSpPr>
          <p:cNvPr id="33" name="正方形/長方形 32"/>
          <p:cNvSpPr/>
          <p:nvPr/>
        </p:nvSpPr>
        <p:spPr>
          <a:xfrm>
            <a:off x="1763688" y="180942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残業を認める仕事の目的を達するまでの時間</a:t>
            </a:r>
            <a:endParaRPr lang="en-US" altLang="ja-JP" sz="900" dirty="0">
              <a:solidFill>
                <a:schemeClr val="bg1"/>
              </a:solidFill>
              <a:latin typeface="Meiryo" charset="-128"/>
              <a:ea typeface="Meiryo" charset="-128"/>
              <a:cs typeface="Meiryo" charset="-128"/>
            </a:endParaRPr>
          </a:p>
        </p:txBody>
      </p:sp>
      <p:sp>
        <p:nvSpPr>
          <p:cNvPr id="34" name="正方形/長方形 33"/>
          <p:cNvSpPr/>
          <p:nvPr/>
        </p:nvSpPr>
        <p:spPr>
          <a:xfrm>
            <a:off x="1763688" y="2069203"/>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計画重視、全期間にわたる計画立案（計画通りことは運ぶ）</a:t>
            </a:r>
          </a:p>
        </p:txBody>
      </p:sp>
      <p:sp>
        <p:nvSpPr>
          <p:cNvPr id="35" name="正方形/長方形 34"/>
          <p:cNvSpPr/>
          <p:nvPr/>
        </p:nvSpPr>
        <p:spPr>
          <a:xfrm>
            <a:off x="1763688" y="233645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しっかりと計画を立て、理論的に進める</a:t>
            </a:r>
          </a:p>
        </p:txBody>
      </p:sp>
      <p:sp>
        <p:nvSpPr>
          <p:cNvPr id="36" name="正方形/長方形 35"/>
          <p:cNvSpPr/>
          <p:nvPr/>
        </p:nvSpPr>
        <p:spPr>
          <a:xfrm>
            <a:off x="1763688" y="259358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プロジェクト後半に増大 </a:t>
            </a:r>
          </a:p>
        </p:txBody>
      </p:sp>
      <p:sp>
        <p:nvSpPr>
          <p:cNvPr id="37" name="正方形/長方形 36"/>
          <p:cNvSpPr/>
          <p:nvPr/>
        </p:nvSpPr>
        <p:spPr>
          <a:xfrm>
            <a:off x="1763688" y="2863661"/>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専門家による分業</a:t>
            </a:r>
          </a:p>
        </p:txBody>
      </p:sp>
      <p:sp>
        <p:nvSpPr>
          <p:cNvPr id="38" name="正方形/長方形 37"/>
          <p:cNvSpPr/>
          <p:nvPr/>
        </p:nvSpPr>
        <p:spPr>
          <a:xfrm>
            <a:off x="1763688" y="313152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管理指標</a:t>
            </a:r>
          </a:p>
        </p:txBody>
      </p:sp>
      <p:sp>
        <p:nvSpPr>
          <p:cNvPr id="39" name="正方形/長方形 38"/>
          <p:cNvSpPr/>
          <p:nvPr/>
        </p:nvSpPr>
        <p:spPr>
          <a:xfrm>
            <a:off x="1763688" y="3396353"/>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作業が終わらないと見えない</a:t>
            </a:r>
          </a:p>
        </p:txBody>
      </p:sp>
      <p:sp>
        <p:nvSpPr>
          <p:cNvPr id="40" name="正方形/長方形 39"/>
          <p:cNvSpPr/>
          <p:nvPr/>
        </p:nvSpPr>
        <p:spPr>
          <a:xfrm>
            <a:off x="1763688" y="3664234"/>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計画に対して</a:t>
            </a:r>
          </a:p>
        </p:txBody>
      </p:sp>
      <p:sp>
        <p:nvSpPr>
          <p:cNvPr id="41" name="正方形/長方形 40"/>
          <p:cNvSpPr/>
          <p:nvPr/>
        </p:nvSpPr>
        <p:spPr>
          <a:xfrm>
            <a:off x="1763688" y="3933812"/>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管理可能、</a:t>
            </a:r>
            <a:r>
              <a:rPr lang="en-US" altLang="ja-JP" sz="900" dirty="0">
                <a:solidFill>
                  <a:schemeClr val="bg1"/>
                </a:solidFill>
                <a:latin typeface="Meiryo" charset="-128"/>
                <a:ea typeface="Meiryo" charset="-128"/>
                <a:cs typeface="Meiryo" charset="-128"/>
              </a:rPr>
              <a:t>100%</a:t>
            </a:r>
            <a:r>
              <a:rPr lang="ja-JP" altLang="en-US" sz="900" dirty="0">
                <a:solidFill>
                  <a:schemeClr val="bg1"/>
                </a:solidFill>
                <a:latin typeface="Meiryo" charset="-128"/>
                <a:ea typeface="Meiryo" charset="-128"/>
                <a:cs typeface="Meiryo" charset="-128"/>
              </a:rPr>
              <a:t>定義可能</a:t>
            </a:r>
          </a:p>
        </p:txBody>
      </p:sp>
      <p:sp>
        <p:nvSpPr>
          <p:cNvPr id="42" name="正方形/長方形 41"/>
          <p:cNvSpPr/>
          <p:nvPr/>
        </p:nvSpPr>
        <p:spPr>
          <a:xfrm>
            <a:off x="1763688" y="420295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機能中心設計</a:t>
            </a:r>
          </a:p>
        </p:txBody>
      </p:sp>
      <p:sp>
        <p:nvSpPr>
          <p:cNvPr id="43" name="正方形/長方形 42"/>
          <p:cNvSpPr/>
          <p:nvPr/>
        </p:nvSpPr>
        <p:spPr>
          <a:xfrm>
            <a:off x="1763688" y="474558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属人化する</a:t>
            </a:r>
          </a:p>
        </p:txBody>
      </p:sp>
      <p:sp>
        <p:nvSpPr>
          <p:cNvPr id="44" name="正方形/長方形 43"/>
          <p:cNvSpPr/>
          <p:nvPr/>
        </p:nvSpPr>
        <p:spPr>
          <a:xfrm>
            <a:off x="1763688" y="4475561"/>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基本は個人（専門家）</a:t>
            </a:r>
          </a:p>
        </p:txBody>
      </p:sp>
      <p:sp>
        <p:nvSpPr>
          <p:cNvPr id="45" name="正方形/長方形 44"/>
          <p:cNvSpPr/>
          <p:nvPr/>
        </p:nvSpPr>
        <p:spPr>
          <a:xfrm>
            <a:off x="1763688" y="5017952"/>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管理強化（当たり前品質）</a:t>
            </a:r>
          </a:p>
        </p:txBody>
      </p:sp>
      <p:sp>
        <p:nvSpPr>
          <p:cNvPr id="46" name="正方形/長方形 45"/>
          <p:cNvSpPr/>
          <p:nvPr/>
        </p:nvSpPr>
        <p:spPr>
          <a:xfrm>
            <a:off x="1763688" y="528863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多種多様、管理基準</a:t>
            </a:r>
          </a:p>
        </p:txBody>
      </p:sp>
      <p:sp>
        <p:nvSpPr>
          <p:cNvPr id="47" name="正方形/長方形 46"/>
          <p:cNvSpPr/>
          <p:nvPr/>
        </p:nvSpPr>
        <p:spPr>
          <a:xfrm>
            <a:off x="1763688" y="5550092"/>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半自動</a:t>
            </a:r>
          </a:p>
        </p:txBody>
      </p:sp>
      <p:sp>
        <p:nvSpPr>
          <p:cNvPr id="48" name="正方形/長方形 47"/>
          <p:cNvSpPr/>
          <p:nvPr/>
        </p:nvSpPr>
        <p:spPr>
          <a:xfrm>
            <a:off x="1763688" y="5811975"/>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分離独立</a:t>
            </a:r>
          </a:p>
        </p:txBody>
      </p:sp>
      <p:sp>
        <p:nvSpPr>
          <p:cNvPr id="49" name="正方形/長方形 48"/>
          <p:cNvSpPr/>
          <p:nvPr/>
        </p:nvSpPr>
        <p:spPr>
          <a:xfrm>
            <a:off x="1763688" y="6081553"/>
            <a:ext cx="3456384" cy="253916"/>
          </a:xfrm>
          <a:prstGeom prst="rect">
            <a:avLst/>
          </a:prstGeom>
          <a:solidFill>
            <a:srgbClr val="0070C0"/>
          </a:solidFill>
        </p:spPr>
        <p:txBody>
          <a:bodyPr wrap="none" anchor="ctr">
            <a:noAutofit/>
          </a:bodyPr>
          <a:lstStyle/>
          <a:p>
            <a:pPr algn="r"/>
            <a:r>
              <a:rPr lang="en-US" altLang="ja-JP" sz="900" dirty="0">
                <a:solidFill>
                  <a:schemeClr val="bg1"/>
                </a:solidFill>
                <a:latin typeface="Meiryo" charset="-128"/>
                <a:ea typeface="Meiryo" charset="-128"/>
                <a:cs typeface="Meiryo" charset="-128"/>
              </a:rPr>
              <a:t>ITIL</a:t>
            </a:r>
          </a:p>
        </p:txBody>
      </p:sp>
      <p:sp>
        <p:nvSpPr>
          <p:cNvPr id="50" name="正方形/長方形 49"/>
          <p:cNvSpPr/>
          <p:nvPr/>
        </p:nvSpPr>
        <p:spPr>
          <a:xfrm>
            <a:off x="1763688" y="6351131"/>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統率型（指示</a:t>
            </a:r>
            <a:r>
              <a:rPr lang="en-US" altLang="ja-JP" sz="900" dirty="0">
                <a:solidFill>
                  <a:schemeClr val="bg1"/>
                </a:solidFill>
                <a:latin typeface="Meiryo" charset="-128"/>
                <a:ea typeface="Meiryo" charset="-128"/>
                <a:cs typeface="Meiryo" charset="-128"/>
              </a:rPr>
              <a:t>&amp;</a:t>
            </a:r>
            <a:r>
              <a:rPr lang="ja-JP" altLang="en-US" sz="900" dirty="0">
                <a:solidFill>
                  <a:schemeClr val="bg1"/>
                </a:solidFill>
                <a:latin typeface="Meiryo" charset="-128"/>
                <a:ea typeface="Meiryo" charset="-128"/>
                <a:cs typeface="Meiryo" charset="-128"/>
              </a:rPr>
              <a:t>命令）</a:t>
            </a:r>
          </a:p>
        </p:txBody>
      </p:sp>
      <p:sp>
        <p:nvSpPr>
          <p:cNvPr id="51" name="正方形/長方形 50"/>
          <p:cNvSpPr/>
          <p:nvPr/>
        </p:nvSpPr>
        <p:spPr>
          <a:xfrm>
            <a:off x="2117144" y="758629"/>
            <a:ext cx="2749471" cy="246221"/>
          </a:xfrm>
          <a:prstGeom prst="rect">
            <a:avLst/>
          </a:prstGeom>
        </p:spPr>
        <p:txBody>
          <a:bodyPr wrap="none">
            <a:spAutoFit/>
          </a:bodyPr>
          <a:lstStyle/>
          <a:p>
            <a:pPr algn="r"/>
            <a:r>
              <a:rPr lang="ja-JP" altLang="en-US" sz="1000" b="1" dirty="0">
                <a:solidFill>
                  <a:srgbClr val="0070C0"/>
                </a:solidFill>
                <a:latin typeface="Meiryo" charset="-128"/>
                <a:ea typeface="Meiryo" charset="-128"/>
                <a:cs typeface="Meiryo" charset="-128"/>
              </a:rPr>
              <a:t>ウォーターフォールを中心とした従来の方式</a:t>
            </a:r>
          </a:p>
        </p:txBody>
      </p:sp>
      <p:sp>
        <p:nvSpPr>
          <p:cNvPr id="52" name="正方形/長方形 51"/>
          <p:cNvSpPr/>
          <p:nvPr/>
        </p:nvSpPr>
        <p:spPr>
          <a:xfrm>
            <a:off x="5292080" y="100485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リソース重視、適応性重視</a:t>
            </a:r>
          </a:p>
        </p:txBody>
      </p:sp>
      <p:sp>
        <p:nvSpPr>
          <p:cNvPr id="53" name="正方形/長方形 52"/>
          <p:cNvSpPr/>
          <p:nvPr/>
        </p:nvSpPr>
        <p:spPr>
          <a:xfrm>
            <a:off x="5292080" y="127151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早い</a:t>
            </a:r>
          </a:p>
        </p:txBody>
      </p:sp>
      <p:sp>
        <p:nvSpPr>
          <p:cNvPr id="54" name="正方形/長方形 53"/>
          <p:cNvSpPr/>
          <p:nvPr/>
        </p:nvSpPr>
        <p:spPr>
          <a:xfrm>
            <a:off x="5292080" y="153817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仕事は</a:t>
            </a:r>
            <a:r>
              <a:rPr lang="en-US" altLang="ja-JP" sz="900" dirty="0">
                <a:solidFill>
                  <a:schemeClr val="bg1"/>
                </a:solidFill>
                <a:latin typeface="Meiryo" charset="-128"/>
                <a:ea typeface="Meiryo" charset="-128"/>
                <a:cs typeface="Meiryo" charset="-128"/>
              </a:rPr>
              <a:t>1</a:t>
            </a:r>
            <a:r>
              <a:rPr lang="ja-JP" altLang="en-US" sz="900" dirty="0">
                <a:solidFill>
                  <a:schemeClr val="bg1"/>
                </a:solidFill>
                <a:latin typeface="Meiryo" charset="-128"/>
                <a:ea typeface="Meiryo" charset="-128"/>
                <a:cs typeface="Meiryo" charset="-128"/>
              </a:rPr>
              <a:t>つ筒こなした方が効率が良い、残業は認めない</a:t>
            </a:r>
          </a:p>
        </p:txBody>
      </p:sp>
      <p:sp>
        <p:nvSpPr>
          <p:cNvPr id="55" name="正方形/長方形 54"/>
          <p:cNvSpPr/>
          <p:nvPr/>
        </p:nvSpPr>
        <p:spPr>
          <a:xfrm>
            <a:off x="5292080" y="1809428"/>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区切られた時間内で仕事の目的を達成（タイムボックス）</a:t>
            </a:r>
            <a:endParaRPr lang="en-US" altLang="ja-JP" sz="900" dirty="0">
              <a:solidFill>
                <a:schemeClr val="bg1"/>
              </a:solidFill>
              <a:latin typeface="Meiryo" charset="-128"/>
              <a:ea typeface="Meiryo" charset="-128"/>
              <a:cs typeface="Meiryo" charset="-128"/>
            </a:endParaRPr>
          </a:p>
        </p:txBody>
      </p:sp>
      <p:sp>
        <p:nvSpPr>
          <p:cNvPr id="56" name="正方形/長方形 55"/>
          <p:cNvSpPr/>
          <p:nvPr/>
        </p:nvSpPr>
        <p:spPr>
          <a:xfrm>
            <a:off x="5292080" y="206920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計画作り重視、朝令暮改、詳細</a:t>
            </a:r>
            <a:r>
              <a:rPr lang="en-US" altLang="ja-JP" sz="900" dirty="0">
                <a:solidFill>
                  <a:schemeClr val="bg1"/>
                </a:solidFill>
                <a:latin typeface="Meiryo" charset="-128"/>
                <a:ea typeface="Meiryo" charset="-128"/>
                <a:cs typeface="Meiryo" charset="-128"/>
              </a:rPr>
              <a:t>1</a:t>
            </a:r>
            <a:r>
              <a:rPr lang="ja-JP" altLang="en-US" sz="900" dirty="0">
                <a:solidFill>
                  <a:schemeClr val="bg1"/>
                </a:solidFill>
                <a:latin typeface="Meiryo" charset="-128"/>
                <a:ea typeface="Meiryo" charset="-128"/>
                <a:cs typeface="Meiryo" charset="-128"/>
              </a:rPr>
              <a:t>か月（計画通り事は運ばない）</a:t>
            </a:r>
          </a:p>
        </p:txBody>
      </p:sp>
      <p:sp>
        <p:nvSpPr>
          <p:cNvPr id="57" name="正方形/長方形 56"/>
          <p:cNvSpPr/>
          <p:nvPr/>
        </p:nvSpPr>
        <p:spPr>
          <a:xfrm>
            <a:off x="5292080" y="2336458"/>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フィードバック重視、反復的（イタラティブ）に進める</a:t>
            </a:r>
          </a:p>
        </p:txBody>
      </p:sp>
      <p:sp>
        <p:nvSpPr>
          <p:cNvPr id="58" name="正方形/長方形 57"/>
          <p:cNvSpPr/>
          <p:nvPr/>
        </p:nvSpPr>
        <p:spPr>
          <a:xfrm>
            <a:off x="5292080" y="259358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プロジェクト広前半に増大 </a:t>
            </a:r>
          </a:p>
        </p:txBody>
      </p:sp>
      <p:sp>
        <p:nvSpPr>
          <p:cNvPr id="59" name="正方形/長方形 58"/>
          <p:cNvSpPr/>
          <p:nvPr/>
        </p:nvSpPr>
        <p:spPr>
          <a:xfrm>
            <a:off x="5292080" y="2863661"/>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多能工型（Ｔ型人材）</a:t>
            </a:r>
          </a:p>
        </p:txBody>
      </p:sp>
      <p:sp>
        <p:nvSpPr>
          <p:cNvPr id="60" name="正方形/長方形 59"/>
          <p:cNvSpPr/>
          <p:nvPr/>
        </p:nvSpPr>
        <p:spPr>
          <a:xfrm>
            <a:off x="5292080" y="313152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現地・現物管理（動くプログラムのみ）</a:t>
            </a:r>
          </a:p>
        </p:txBody>
      </p:sp>
      <p:sp>
        <p:nvSpPr>
          <p:cNvPr id="61" name="正方形/長方形 60"/>
          <p:cNvSpPr/>
          <p:nvPr/>
        </p:nvSpPr>
        <p:spPr>
          <a:xfrm>
            <a:off x="5292080" y="339635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ほぼいつでも見える（徹底した透明性）</a:t>
            </a:r>
          </a:p>
        </p:txBody>
      </p:sp>
      <p:sp>
        <p:nvSpPr>
          <p:cNvPr id="62" name="正方形/長方形 61"/>
          <p:cNvSpPr/>
          <p:nvPr/>
        </p:nvSpPr>
        <p:spPr>
          <a:xfrm>
            <a:off x="5292080" y="3664234"/>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ビジネス価値（ビジネスの成果）に対して</a:t>
            </a:r>
          </a:p>
        </p:txBody>
      </p:sp>
      <p:sp>
        <p:nvSpPr>
          <p:cNvPr id="63" name="正方形/長方形 62"/>
          <p:cNvSpPr/>
          <p:nvPr/>
        </p:nvSpPr>
        <p:spPr>
          <a:xfrm>
            <a:off x="5292080" y="3933812"/>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管理不能、定義不能（標的は動くが前提）</a:t>
            </a:r>
          </a:p>
        </p:txBody>
      </p:sp>
      <p:sp>
        <p:nvSpPr>
          <p:cNvPr id="64" name="正方形/長方形 63"/>
          <p:cNvSpPr/>
          <p:nvPr/>
        </p:nvSpPr>
        <p:spPr>
          <a:xfrm>
            <a:off x="5292080" y="420295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プロセス中心設計</a:t>
            </a:r>
          </a:p>
        </p:txBody>
      </p:sp>
      <p:sp>
        <p:nvSpPr>
          <p:cNvPr id="65" name="正方形/長方形 64"/>
          <p:cNvSpPr/>
          <p:nvPr/>
        </p:nvSpPr>
        <p:spPr>
          <a:xfrm>
            <a:off x="5292080" y="474558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属人化排除</a:t>
            </a:r>
          </a:p>
        </p:txBody>
      </p:sp>
      <p:sp>
        <p:nvSpPr>
          <p:cNvPr id="66" name="正方形/長方形 65"/>
          <p:cNvSpPr/>
          <p:nvPr/>
        </p:nvSpPr>
        <p:spPr>
          <a:xfrm>
            <a:off x="5292080" y="4475561"/>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チームの連帯責任</a:t>
            </a:r>
          </a:p>
        </p:txBody>
      </p:sp>
      <p:sp>
        <p:nvSpPr>
          <p:cNvPr id="67" name="正方形/長方形 66"/>
          <p:cNvSpPr/>
          <p:nvPr/>
        </p:nvSpPr>
        <p:spPr>
          <a:xfrm>
            <a:off x="5292080" y="5017952"/>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向上の可能性あり（魅力的な品質）</a:t>
            </a:r>
          </a:p>
        </p:txBody>
      </p:sp>
      <p:sp>
        <p:nvSpPr>
          <p:cNvPr id="68" name="正方形/長方形 67"/>
          <p:cNvSpPr/>
          <p:nvPr/>
        </p:nvSpPr>
        <p:spPr>
          <a:xfrm>
            <a:off x="5292080" y="5288638"/>
            <a:ext cx="3456384" cy="246221"/>
          </a:xfrm>
          <a:prstGeom prst="rect">
            <a:avLst/>
          </a:prstGeom>
          <a:solidFill>
            <a:schemeClr val="accent3">
              <a:lumMod val="75000"/>
            </a:schemeClr>
          </a:solidFill>
        </p:spPr>
        <p:txBody>
          <a:bodyPr wrap="none" anchor="ctr">
            <a:noAutofit/>
          </a:bodyPr>
          <a:lstStyle/>
          <a:p>
            <a:pPr algn="r"/>
            <a:r>
              <a:rPr lang="en-US" altLang="ja-JP" sz="900" dirty="0">
                <a:solidFill>
                  <a:schemeClr val="bg1"/>
                </a:solidFill>
                <a:latin typeface="Meiryo" charset="-128"/>
                <a:ea typeface="Meiryo" charset="-128"/>
                <a:cs typeface="Meiryo" charset="-128"/>
              </a:rPr>
              <a:t>MRI</a:t>
            </a:r>
            <a:r>
              <a:rPr lang="ja-JP" altLang="en-US" sz="900" dirty="0">
                <a:solidFill>
                  <a:schemeClr val="bg1"/>
                </a:solidFill>
                <a:latin typeface="Meiryo" charset="-128"/>
                <a:ea typeface="Meiryo" charset="-128"/>
                <a:cs typeface="Meiryo" charset="-128"/>
              </a:rPr>
              <a:t>（必要最低限）、使用目的の明確化</a:t>
            </a:r>
          </a:p>
        </p:txBody>
      </p:sp>
      <p:sp>
        <p:nvSpPr>
          <p:cNvPr id="69" name="正方形/長方形 68"/>
          <p:cNvSpPr/>
          <p:nvPr/>
        </p:nvSpPr>
        <p:spPr>
          <a:xfrm>
            <a:off x="5292080" y="5550092"/>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自動（ディプロ医メント･パイプライン）</a:t>
            </a:r>
          </a:p>
        </p:txBody>
      </p:sp>
      <p:sp>
        <p:nvSpPr>
          <p:cNvPr id="70" name="正方形/長方形 69"/>
          <p:cNvSpPr/>
          <p:nvPr/>
        </p:nvSpPr>
        <p:spPr>
          <a:xfrm>
            <a:off x="5292080" y="5811975"/>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オペレーションの一体化</a:t>
            </a:r>
          </a:p>
        </p:txBody>
      </p:sp>
      <p:sp>
        <p:nvSpPr>
          <p:cNvPr id="71" name="正方形/長方形 70"/>
          <p:cNvSpPr/>
          <p:nvPr/>
        </p:nvSpPr>
        <p:spPr>
          <a:xfrm>
            <a:off x="5292080" y="608155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計量化したサービス管理</a:t>
            </a:r>
            <a:r>
              <a:rPr lang="en-US" altLang="ja-JP" sz="900" dirty="0">
                <a:solidFill>
                  <a:schemeClr val="bg1"/>
                </a:solidFill>
                <a:latin typeface="Meiryo" charset="-128"/>
                <a:ea typeface="Meiryo" charset="-128"/>
                <a:cs typeface="Meiryo" charset="-128"/>
              </a:rPr>
              <a:t> &amp; ISO20000</a:t>
            </a:r>
          </a:p>
        </p:txBody>
      </p:sp>
      <p:sp>
        <p:nvSpPr>
          <p:cNvPr id="72" name="正方形/長方形 71"/>
          <p:cNvSpPr/>
          <p:nvPr/>
        </p:nvSpPr>
        <p:spPr>
          <a:xfrm>
            <a:off x="5292080" y="6351131"/>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侍従型（サーバント・リーダーシップ／ファシリテーション）</a:t>
            </a:r>
          </a:p>
        </p:txBody>
      </p:sp>
      <p:sp>
        <p:nvSpPr>
          <p:cNvPr id="73" name="正方形/長方形 72"/>
          <p:cNvSpPr/>
          <p:nvPr/>
        </p:nvSpPr>
        <p:spPr>
          <a:xfrm>
            <a:off x="5502066" y="758628"/>
            <a:ext cx="2988319" cy="246221"/>
          </a:xfrm>
          <a:prstGeom prst="rect">
            <a:avLst/>
          </a:prstGeom>
        </p:spPr>
        <p:txBody>
          <a:bodyPr wrap="none">
            <a:spAutoFit/>
          </a:bodyPr>
          <a:lstStyle/>
          <a:p>
            <a:pPr algn="r"/>
            <a:r>
              <a:rPr lang="ja-JP" altLang="en-US" sz="1000" b="1" dirty="0">
                <a:solidFill>
                  <a:schemeClr val="accent3">
                    <a:lumMod val="75000"/>
                  </a:schemeClr>
                </a:solidFill>
                <a:latin typeface="Meiryo" charset="-128"/>
                <a:ea typeface="Meiryo" charset="-128"/>
                <a:cs typeface="Meiryo" charset="-128"/>
              </a:rPr>
              <a:t>アジャイル開発</a:t>
            </a:r>
            <a:r>
              <a:rPr lang="en-US" altLang="ja-JP" sz="1000" b="1" dirty="0">
                <a:solidFill>
                  <a:schemeClr val="accent3">
                    <a:lumMod val="75000"/>
                  </a:schemeClr>
                </a:solidFill>
                <a:latin typeface="Meiryo" charset="-128"/>
                <a:ea typeface="Meiryo" charset="-128"/>
                <a:cs typeface="Meiryo" charset="-128"/>
              </a:rPr>
              <a:t>&amp;DevOps</a:t>
            </a:r>
            <a:r>
              <a:rPr lang="ja-JP" altLang="en-US" sz="1000" b="1" dirty="0">
                <a:solidFill>
                  <a:schemeClr val="accent3">
                    <a:lumMod val="75000"/>
                  </a:schemeClr>
                </a:solidFill>
                <a:latin typeface="Meiryo" charset="-128"/>
                <a:ea typeface="Meiryo" charset="-128"/>
                <a:cs typeface="Meiryo" charset="-128"/>
              </a:rPr>
              <a:t>によるこれからの方式</a:t>
            </a:r>
          </a:p>
        </p:txBody>
      </p:sp>
    </p:spTree>
    <p:extLst>
      <p:ext uri="{BB962C8B-B14F-4D97-AF65-F5344CB8AC3E}">
        <p14:creationId xmlns:p14="http://schemas.microsoft.com/office/powerpoint/2010/main" val="961578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正方形/長方形 71">
            <a:extLst>
              <a:ext uri="{FF2B5EF4-FFF2-40B4-BE49-F238E27FC236}">
                <a16:creationId xmlns:a16="http://schemas.microsoft.com/office/drawing/2014/main" id="{AB586CE5-A618-3A4B-961A-870D87348FC0}"/>
              </a:ext>
            </a:extLst>
          </p:cNvPr>
          <p:cNvSpPr/>
          <p:nvPr/>
        </p:nvSpPr>
        <p:spPr>
          <a:xfrm>
            <a:off x="4725295" y="1623762"/>
            <a:ext cx="3132873" cy="2784648"/>
          </a:xfrm>
          <a:prstGeom prst="rect">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テキスト ボックス 72">
            <a:extLst>
              <a:ext uri="{FF2B5EF4-FFF2-40B4-BE49-F238E27FC236}">
                <a16:creationId xmlns:a16="http://schemas.microsoft.com/office/drawing/2014/main" id="{59FB8CEB-B976-C549-9E49-32ADA0F8B81F}"/>
              </a:ext>
            </a:extLst>
          </p:cNvPr>
          <p:cNvSpPr txBox="1"/>
          <p:nvPr/>
        </p:nvSpPr>
        <p:spPr>
          <a:xfrm>
            <a:off x="5111377" y="1694492"/>
            <a:ext cx="2366353" cy="461665"/>
          </a:xfrm>
          <a:prstGeom prst="rect">
            <a:avLst/>
          </a:prstGeom>
          <a:noFill/>
        </p:spPr>
        <p:txBody>
          <a:bodyPr wrap="none" rtlCol="0">
            <a:spAutoFit/>
          </a:bodyPr>
          <a:lstStyle/>
          <a:p>
            <a:pPr algn="ctr"/>
            <a:r>
              <a:rPr kumimoji="1" lang="en-US" altLang="ja-JP" sz="2400" b="1" dirty="0">
                <a:solidFill>
                  <a:srgbClr val="0432FF"/>
                </a:solidFill>
                <a:latin typeface="Meiryo" panose="020B0604030504040204" pitchFamily="34" charset="-128"/>
                <a:ea typeface="Meiryo" panose="020B0604030504040204" pitchFamily="34" charset="-128"/>
              </a:rPr>
              <a:t>ERP</a:t>
            </a:r>
            <a:r>
              <a:rPr kumimoji="1" lang="ja-JP" altLang="en-US" sz="2400" b="1">
                <a:solidFill>
                  <a:srgbClr val="0432FF"/>
                </a:solidFill>
                <a:latin typeface="Meiryo" panose="020B0604030504040204" pitchFamily="34" charset="-128"/>
                <a:ea typeface="Meiryo" panose="020B0604030504040204" pitchFamily="34" charset="-128"/>
              </a:rPr>
              <a:t>パッケージ</a:t>
            </a:r>
          </a:p>
        </p:txBody>
      </p:sp>
      <p:sp>
        <p:nvSpPr>
          <p:cNvPr id="2" name="タイトル 1">
            <a:extLst>
              <a:ext uri="{FF2B5EF4-FFF2-40B4-BE49-F238E27FC236}">
                <a16:creationId xmlns:a16="http://schemas.microsoft.com/office/drawing/2014/main" id="{38009995-AD1C-2F42-96C7-A7A27810A391}"/>
              </a:ext>
            </a:extLst>
          </p:cNvPr>
          <p:cNvSpPr>
            <a:spLocks noGrp="1"/>
          </p:cNvSpPr>
          <p:nvPr>
            <p:ph type="title"/>
          </p:nvPr>
        </p:nvSpPr>
        <p:spPr/>
        <p:txBody>
          <a:bodyPr/>
          <a:lstStyle/>
          <a:p>
            <a:r>
              <a:rPr kumimoji="1" lang="ja-JP" altLang="en-US"/>
              <a:t>デジタル化とはレイヤ構造化と</a:t>
            </a:r>
            <a:r>
              <a:rPr lang="ja-JP" altLang="en-US"/>
              <a:t>抽象化</a:t>
            </a:r>
            <a:endParaRPr kumimoji="1" lang="ja-JP" altLang="en-US"/>
          </a:p>
        </p:txBody>
      </p:sp>
      <p:sp>
        <p:nvSpPr>
          <p:cNvPr id="152" name="正方形/長方形 151">
            <a:extLst>
              <a:ext uri="{FF2B5EF4-FFF2-40B4-BE49-F238E27FC236}">
                <a16:creationId xmlns:a16="http://schemas.microsoft.com/office/drawing/2014/main" id="{3D054F07-E75D-1D46-AC33-1C5D58E2A2D3}"/>
              </a:ext>
            </a:extLst>
          </p:cNvPr>
          <p:cNvSpPr/>
          <p:nvPr/>
        </p:nvSpPr>
        <p:spPr>
          <a:xfrm>
            <a:off x="1285832" y="3267078"/>
            <a:ext cx="676677" cy="189643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正方形/長方形 152">
            <a:extLst>
              <a:ext uri="{FF2B5EF4-FFF2-40B4-BE49-F238E27FC236}">
                <a16:creationId xmlns:a16="http://schemas.microsoft.com/office/drawing/2014/main" id="{5BB23B94-E82F-2E41-BE66-A89A7470F138}"/>
              </a:ext>
            </a:extLst>
          </p:cNvPr>
          <p:cNvSpPr/>
          <p:nvPr/>
        </p:nvSpPr>
        <p:spPr>
          <a:xfrm>
            <a:off x="2039899" y="3267077"/>
            <a:ext cx="676677" cy="189643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正方形/長方形 153">
            <a:extLst>
              <a:ext uri="{FF2B5EF4-FFF2-40B4-BE49-F238E27FC236}">
                <a16:creationId xmlns:a16="http://schemas.microsoft.com/office/drawing/2014/main" id="{9FFD9FDC-64A8-3C49-B764-4A46821E57B9}"/>
              </a:ext>
            </a:extLst>
          </p:cNvPr>
          <p:cNvSpPr/>
          <p:nvPr/>
        </p:nvSpPr>
        <p:spPr>
          <a:xfrm>
            <a:off x="2795508" y="3267077"/>
            <a:ext cx="676677" cy="189643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正方形/長方形 154">
            <a:extLst>
              <a:ext uri="{FF2B5EF4-FFF2-40B4-BE49-F238E27FC236}">
                <a16:creationId xmlns:a16="http://schemas.microsoft.com/office/drawing/2014/main" id="{DE32FCFD-B822-9F4D-9258-CB84CFA9CFEA}"/>
              </a:ext>
            </a:extLst>
          </p:cNvPr>
          <p:cNvSpPr/>
          <p:nvPr/>
        </p:nvSpPr>
        <p:spPr>
          <a:xfrm>
            <a:off x="3545178" y="3271016"/>
            <a:ext cx="676677" cy="189643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テキスト ボックス 155">
            <a:extLst>
              <a:ext uri="{FF2B5EF4-FFF2-40B4-BE49-F238E27FC236}">
                <a16:creationId xmlns:a16="http://schemas.microsoft.com/office/drawing/2014/main" id="{D0732FDF-96B5-CE4F-B132-5D29501B8A8C}"/>
              </a:ext>
            </a:extLst>
          </p:cNvPr>
          <p:cNvSpPr txBox="1"/>
          <p:nvPr/>
        </p:nvSpPr>
        <p:spPr>
          <a:xfrm>
            <a:off x="1401947" y="3955066"/>
            <a:ext cx="2749471" cy="707886"/>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個別業務ごとの担当者</a:t>
            </a:r>
            <a:endParaRPr kumimoji="1" lang="en-US" altLang="ja-JP"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や縦割りの組織</a:t>
            </a:r>
          </a:p>
        </p:txBody>
      </p:sp>
      <p:pic>
        <p:nvPicPr>
          <p:cNvPr id="157" name="Picture 2" descr="ワーカホリック・仕事中毒のイラスト（女性）">
            <a:extLst>
              <a:ext uri="{FF2B5EF4-FFF2-40B4-BE49-F238E27FC236}">
                <a16:creationId xmlns:a16="http://schemas.microsoft.com/office/drawing/2014/main" id="{8D59F27C-2F67-6F41-B926-9215ED2AA88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28303" y="5283623"/>
            <a:ext cx="859998" cy="8255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8" name="Picture 6" descr="忙しく仕事をしている女性会社員のイラスト">
            <a:extLst>
              <a:ext uri="{FF2B5EF4-FFF2-40B4-BE49-F238E27FC236}">
                <a16:creationId xmlns:a16="http://schemas.microsoft.com/office/drawing/2014/main" id="{919D29CE-B1EE-F34C-A69D-C659068A6F9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384748" y="5336106"/>
            <a:ext cx="859998" cy="7696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1" name="Picture 2" descr="会議のイラスト（男女混合）">
            <a:extLst>
              <a:ext uri="{FF2B5EF4-FFF2-40B4-BE49-F238E27FC236}">
                <a16:creationId xmlns:a16="http://schemas.microsoft.com/office/drawing/2014/main" id="{FBBD649B-FD4E-5C43-95D3-04C838A9734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110566" y="1722606"/>
            <a:ext cx="1293172" cy="12931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4" name="テキスト ボックス 163">
            <a:extLst>
              <a:ext uri="{FF2B5EF4-FFF2-40B4-BE49-F238E27FC236}">
                <a16:creationId xmlns:a16="http://schemas.microsoft.com/office/drawing/2014/main" id="{A5A33DD9-E92C-B446-ABF3-FB059D2D09FB}"/>
              </a:ext>
            </a:extLst>
          </p:cNvPr>
          <p:cNvSpPr txBox="1"/>
          <p:nvPr/>
        </p:nvSpPr>
        <p:spPr>
          <a:xfrm>
            <a:off x="1143604" y="974171"/>
            <a:ext cx="3303808" cy="584775"/>
          </a:xfrm>
          <a:prstGeom prst="rect">
            <a:avLst/>
          </a:prstGeom>
          <a:noFill/>
        </p:spPr>
        <p:txBody>
          <a:bodyPr wrap="square" rtlCol="0">
            <a:spAutoFit/>
          </a:bodyPr>
          <a:lstStyle/>
          <a:p>
            <a:pPr algn="ctr"/>
            <a:r>
              <a:rPr lang="ja-JP" altLang="en-US" sz="1600" b="1">
                <a:solidFill>
                  <a:schemeClr val="accent6">
                    <a:lumMod val="75000"/>
                  </a:schemeClr>
                </a:solidFill>
                <a:latin typeface="Meiryo" panose="020B0604030504040204" pitchFamily="34" charset="-128"/>
                <a:ea typeface="Meiryo" panose="020B0604030504040204" pitchFamily="34" charset="-128"/>
              </a:rPr>
              <a:t>業務担当者や業務毎に個別最適化</a:t>
            </a:r>
            <a:endParaRPr lang="en-US" altLang="ja-JP" sz="1600" b="1"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600" b="1">
                <a:solidFill>
                  <a:schemeClr val="accent6">
                    <a:lumMod val="75000"/>
                  </a:schemeClr>
                </a:solidFill>
                <a:latin typeface="Meiryo" panose="020B0604030504040204" pitchFamily="34" charset="-128"/>
                <a:ea typeface="Meiryo" panose="020B0604030504040204" pitchFamily="34" charset="-128"/>
              </a:rPr>
              <a:t>変化への即応性や柔軟性に欠ける</a:t>
            </a:r>
            <a:endParaRPr kumimoji="1" lang="ja-JP" altLang="en-US" sz="1600">
              <a:solidFill>
                <a:schemeClr val="accent6">
                  <a:lumMod val="75000"/>
                </a:schemeClr>
              </a:solidFill>
              <a:latin typeface="Meiryo" panose="020B0604030504040204" pitchFamily="34" charset="-128"/>
              <a:ea typeface="Meiryo" panose="020B0604030504040204" pitchFamily="34" charset="-128"/>
            </a:endParaRPr>
          </a:p>
        </p:txBody>
      </p:sp>
      <p:sp>
        <p:nvSpPr>
          <p:cNvPr id="169" name="上下矢印 168">
            <a:extLst>
              <a:ext uri="{FF2B5EF4-FFF2-40B4-BE49-F238E27FC236}">
                <a16:creationId xmlns:a16="http://schemas.microsoft.com/office/drawing/2014/main" id="{439AB64D-CBC0-4947-A688-33EC381EC0B8}"/>
              </a:ext>
            </a:extLst>
          </p:cNvPr>
          <p:cNvSpPr/>
          <p:nvPr/>
        </p:nvSpPr>
        <p:spPr>
          <a:xfrm>
            <a:off x="256921" y="901874"/>
            <a:ext cx="854015" cy="5536504"/>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テキスト ボックス 169">
            <a:extLst>
              <a:ext uri="{FF2B5EF4-FFF2-40B4-BE49-F238E27FC236}">
                <a16:creationId xmlns:a16="http://schemas.microsoft.com/office/drawing/2014/main" id="{26182C9C-0BB5-4040-B3E2-1FEBBDC89A15}"/>
              </a:ext>
            </a:extLst>
          </p:cNvPr>
          <p:cNvSpPr txBox="1"/>
          <p:nvPr/>
        </p:nvSpPr>
        <p:spPr>
          <a:xfrm>
            <a:off x="454275" y="3119968"/>
            <a:ext cx="461665" cy="784830"/>
          </a:xfrm>
          <a:prstGeom prst="rect">
            <a:avLst/>
          </a:prstGeom>
          <a:noFill/>
        </p:spPr>
        <p:txBody>
          <a:bodyPr vert="eaVert"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具体的</a:t>
            </a:r>
            <a:endParaRPr kumimoji="1" lang="ja-JP" altLang="en-US">
              <a:solidFill>
                <a:schemeClr val="bg1"/>
              </a:solidFill>
              <a:latin typeface="Meiryo" panose="020B0604030504040204" pitchFamily="34" charset="-128"/>
              <a:ea typeface="Meiryo" panose="020B0604030504040204" pitchFamily="34" charset="-128"/>
            </a:endParaRPr>
          </a:p>
        </p:txBody>
      </p:sp>
      <p:grpSp>
        <p:nvGrpSpPr>
          <p:cNvPr id="3" name="グループ化 2">
            <a:extLst>
              <a:ext uri="{FF2B5EF4-FFF2-40B4-BE49-F238E27FC236}">
                <a16:creationId xmlns:a16="http://schemas.microsoft.com/office/drawing/2014/main" id="{9D082900-89AA-664C-BAFD-BEDB762B7410}"/>
              </a:ext>
            </a:extLst>
          </p:cNvPr>
          <p:cNvGrpSpPr/>
          <p:nvPr/>
        </p:nvGrpSpPr>
        <p:grpSpPr>
          <a:xfrm>
            <a:off x="4501629" y="904874"/>
            <a:ext cx="4383596" cy="5533504"/>
            <a:chOff x="4501629" y="904874"/>
            <a:chExt cx="4383596" cy="5533504"/>
          </a:xfrm>
        </p:grpSpPr>
        <p:sp>
          <p:nvSpPr>
            <p:cNvPr id="99" name="正方形/長方形 98">
              <a:extLst>
                <a:ext uri="{FF2B5EF4-FFF2-40B4-BE49-F238E27FC236}">
                  <a16:creationId xmlns:a16="http://schemas.microsoft.com/office/drawing/2014/main" id="{5BDE0611-E77B-B64A-A5D8-243C0513A0E6}"/>
                </a:ext>
              </a:extLst>
            </p:cNvPr>
            <p:cNvSpPr/>
            <p:nvPr/>
          </p:nvSpPr>
          <p:spPr>
            <a:xfrm>
              <a:off x="4831456" y="4064101"/>
              <a:ext cx="676677" cy="10954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a:extLst>
                <a:ext uri="{FF2B5EF4-FFF2-40B4-BE49-F238E27FC236}">
                  <a16:creationId xmlns:a16="http://schemas.microsoft.com/office/drawing/2014/main" id="{4C6FEF1A-CD40-0C42-9B9D-D8FB4579145A}"/>
                </a:ext>
              </a:extLst>
            </p:cNvPr>
            <p:cNvSpPr/>
            <p:nvPr/>
          </p:nvSpPr>
          <p:spPr>
            <a:xfrm>
              <a:off x="5585523" y="4064100"/>
              <a:ext cx="676677" cy="10954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正方形/長方形 100">
              <a:extLst>
                <a:ext uri="{FF2B5EF4-FFF2-40B4-BE49-F238E27FC236}">
                  <a16:creationId xmlns:a16="http://schemas.microsoft.com/office/drawing/2014/main" id="{8356A768-8CE1-1B4D-AC54-9D7D6E66F2AD}"/>
                </a:ext>
              </a:extLst>
            </p:cNvPr>
            <p:cNvSpPr/>
            <p:nvPr/>
          </p:nvSpPr>
          <p:spPr>
            <a:xfrm>
              <a:off x="6341132" y="4064100"/>
              <a:ext cx="676677" cy="10954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正方形/長方形 101">
              <a:extLst>
                <a:ext uri="{FF2B5EF4-FFF2-40B4-BE49-F238E27FC236}">
                  <a16:creationId xmlns:a16="http://schemas.microsoft.com/office/drawing/2014/main" id="{CD68CB2D-4979-A044-A452-6656D695B132}"/>
                </a:ext>
              </a:extLst>
            </p:cNvPr>
            <p:cNvSpPr/>
            <p:nvPr/>
          </p:nvSpPr>
          <p:spPr>
            <a:xfrm>
              <a:off x="7090802" y="4068039"/>
              <a:ext cx="676677" cy="109546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正方形/長方形 102">
              <a:extLst>
                <a:ext uri="{FF2B5EF4-FFF2-40B4-BE49-F238E27FC236}">
                  <a16:creationId xmlns:a16="http://schemas.microsoft.com/office/drawing/2014/main" id="{32B14852-6BD4-8044-A3BB-1A44F981A188}"/>
                </a:ext>
              </a:extLst>
            </p:cNvPr>
            <p:cNvSpPr/>
            <p:nvPr/>
          </p:nvSpPr>
          <p:spPr>
            <a:xfrm>
              <a:off x="4831455" y="3458860"/>
              <a:ext cx="2936024" cy="55254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正方形/長方形 103">
              <a:extLst>
                <a:ext uri="{FF2B5EF4-FFF2-40B4-BE49-F238E27FC236}">
                  <a16:creationId xmlns:a16="http://schemas.microsoft.com/office/drawing/2014/main" id="{FE898E0E-70C4-154D-A923-3E7A1A5B31E6}"/>
                </a:ext>
              </a:extLst>
            </p:cNvPr>
            <p:cNvSpPr/>
            <p:nvPr/>
          </p:nvSpPr>
          <p:spPr>
            <a:xfrm>
              <a:off x="4831455" y="2861034"/>
              <a:ext cx="2936024" cy="55254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円柱 104">
              <a:extLst>
                <a:ext uri="{FF2B5EF4-FFF2-40B4-BE49-F238E27FC236}">
                  <a16:creationId xmlns:a16="http://schemas.microsoft.com/office/drawing/2014/main" id="{48F865DF-B0E0-C749-A741-1066269DE596}"/>
                </a:ext>
              </a:extLst>
            </p:cNvPr>
            <p:cNvSpPr/>
            <p:nvPr/>
          </p:nvSpPr>
          <p:spPr>
            <a:xfrm>
              <a:off x="4831455" y="2137644"/>
              <a:ext cx="2936024" cy="678108"/>
            </a:xfrm>
            <a:prstGeom prst="can">
              <a:avLst/>
            </a:prstGeom>
            <a:solidFill>
              <a:srgbClr val="7030A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テキスト ボックス 105">
              <a:extLst>
                <a:ext uri="{FF2B5EF4-FFF2-40B4-BE49-F238E27FC236}">
                  <a16:creationId xmlns:a16="http://schemas.microsoft.com/office/drawing/2014/main" id="{432887ED-8420-D74B-88E9-3D948DC4E6F1}"/>
                </a:ext>
              </a:extLst>
            </p:cNvPr>
            <p:cNvSpPr txBox="1"/>
            <p:nvPr/>
          </p:nvSpPr>
          <p:spPr>
            <a:xfrm>
              <a:off x="5287705" y="4432346"/>
              <a:ext cx="1980029" cy="400110"/>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個別業務アプリ</a:t>
              </a:r>
            </a:p>
          </p:txBody>
        </p:sp>
        <p:sp>
          <p:nvSpPr>
            <p:cNvPr id="107" name="テキスト ボックス 106">
              <a:extLst>
                <a:ext uri="{FF2B5EF4-FFF2-40B4-BE49-F238E27FC236}">
                  <a16:creationId xmlns:a16="http://schemas.microsoft.com/office/drawing/2014/main" id="{66B6E11E-BECA-0740-88FD-9ED90E0B6181}"/>
                </a:ext>
              </a:extLst>
            </p:cNvPr>
            <p:cNvSpPr txBox="1"/>
            <p:nvPr/>
          </p:nvSpPr>
          <p:spPr>
            <a:xfrm>
              <a:off x="5433964" y="2403927"/>
              <a:ext cx="1723549" cy="400110"/>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データベース</a:t>
              </a:r>
            </a:p>
          </p:txBody>
        </p:sp>
        <p:sp>
          <p:nvSpPr>
            <p:cNvPr id="115" name="正方形/長方形 114">
              <a:extLst>
                <a:ext uri="{FF2B5EF4-FFF2-40B4-BE49-F238E27FC236}">
                  <a16:creationId xmlns:a16="http://schemas.microsoft.com/office/drawing/2014/main" id="{E119B8E9-E940-8342-8C3A-E7ED920736EA}"/>
                </a:ext>
              </a:extLst>
            </p:cNvPr>
            <p:cNvSpPr/>
            <p:nvPr/>
          </p:nvSpPr>
          <p:spPr>
            <a:xfrm>
              <a:off x="6557615" y="3545463"/>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正方形/長方形 115">
              <a:extLst>
                <a:ext uri="{FF2B5EF4-FFF2-40B4-BE49-F238E27FC236}">
                  <a16:creationId xmlns:a16="http://schemas.microsoft.com/office/drawing/2014/main" id="{1CCD5D6C-5DE1-8F43-B856-1442E8AADC0D}"/>
                </a:ext>
              </a:extLst>
            </p:cNvPr>
            <p:cNvSpPr/>
            <p:nvPr/>
          </p:nvSpPr>
          <p:spPr>
            <a:xfrm>
              <a:off x="4929014" y="3543736"/>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正方形/長方形 116">
              <a:extLst>
                <a:ext uri="{FF2B5EF4-FFF2-40B4-BE49-F238E27FC236}">
                  <a16:creationId xmlns:a16="http://schemas.microsoft.com/office/drawing/2014/main" id="{DA3A8B24-E402-9C43-B720-81183E9C829C}"/>
                </a:ext>
              </a:extLst>
            </p:cNvPr>
            <p:cNvSpPr/>
            <p:nvPr/>
          </p:nvSpPr>
          <p:spPr>
            <a:xfrm>
              <a:off x="5328915" y="3545509"/>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正方形/長方形 117">
              <a:extLst>
                <a:ext uri="{FF2B5EF4-FFF2-40B4-BE49-F238E27FC236}">
                  <a16:creationId xmlns:a16="http://schemas.microsoft.com/office/drawing/2014/main" id="{802E66EE-054B-184F-9721-5B80E324A8C1}"/>
                </a:ext>
              </a:extLst>
            </p:cNvPr>
            <p:cNvSpPr/>
            <p:nvPr/>
          </p:nvSpPr>
          <p:spPr>
            <a:xfrm>
              <a:off x="5737286" y="3543736"/>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正方形/長方形 118">
              <a:extLst>
                <a:ext uri="{FF2B5EF4-FFF2-40B4-BE49-F238E27FC236}">
                  <a16:creationId xmlns:a16="http://schemas.microsoft.com/office/drawing/2014/main" id="{D68D2EB1-0C71-2A4F-B806-B69B9142B6CF}"/>
                </a:ext>
              </a:extLst>
            </p:cNvPr>
            <p:cNvSpPr/>
            <p:nvPr/>
          </p:nvSpPr>
          <p:spPr>
            <a:xfrm>
              <a:off x="6144157" y="3545887"/>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a:extLst>
                <a:ext uri="{FF2B5EF4-FFF2-40B4-BE49-F238E27FC236}">
                  <a16:creationId xmlns:a16="http://schemas.microsoft.com/office/drawing/2014/main" id="{92A68A4A-6479-BA45-98C4-1B130249D05C}"/>
                </a:ext>
              </a:extLst>
            </p:cNvPr>
            <p:cNvSpPr/>
            <p:nvPr/>
          </p:nvSpPr>
          <p:spPr>
            <a:xfrm>
              <a:off x="6954890" y="3547789"/>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正方形/長方形 120">
              <a:extLst>
                <a:ext uri="{FF2B5EF4-FFF2-40B4-BE49-F238E27FC236}">
                  <a16:creationId xmlns:a16="http://schemas.microsoft.com/office/drawing/2014/main" id="{ACB19C59-E15F-6048-AABD-2072ACBD423C}"/>
                </a:ext>
              </a:extLst>
            </p:cNvPr>
            <p:cNvSpPr/>
            <p:nvPr/>
          </p:nvSpPr>
          <p:spPr>
            <a:xfrm>
              <a:off x="7359300" y="3548659"/>
              <a:ext cx="325118" cy="37255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正方形/長方形 121">
              <a:extLst>
                <a:ext uri="{FF2B5EF4-FFF2-40B4-BE49-F238E27FC236}">
                  <a16:creationId xmlns:a16="http://schemas.microsoft.com/office/drawing/2014/main" id="{71ABEB1F-B018-964C-910C-667D36092F80}"/>
                </a:ext>
              </a:extLst>
            </p:cNvPr>
            <p:cNvSpPr/>
            <p:nvPr/>
          </p:nvSpPr>
          <p:spPr>
            <a:xfrm>
              <a:off x="6541101" y="2961270"/>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正方形/長方形 122">
              <a:extLst>
                <a:ext uri="{FF2B5EF4-FFF2-40B4-BE49-F238E27FC236}">
                  <a16:creationId xmlns:a16="http://schemas.microsoft.com/office/drawing/2014/main" id="{6DC1E47A-B6AD-9141-911C-D2D6ABDF8570}"/>
                </a:ext>
              </a:extLst>
            </p:cNvPr>
            <p:cNvSpPr/>
            <p:nvPr/>
          </p:nvSpPr>
          <p:spPr>
            <a:xfrm>
              <a:off x="4913127" y="299202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正方形/長方形 123">
              <a:extLst>
                <a:ext uri="{FF2B5EF4-FFF2-40B4-BE49-F238E27FC236}">
                  <a16:creationId xmlns:a16="http://schemas.microsoft.com/office/drawing/2014/main" id="{BC627BDB-5468-F644-B0D9-B729AC8207F2}"/>
                </a:ext>
              </a:extLst>
            </p:cNvPr>
            <p:cNvSpPr/>
            <p:nvPr/>
          </p:nvSpPr>
          <p:spPr>
            <a:xfrm>
              <a:off x="5312401" y="296131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正方形/長方形 124">
              <a:extLst>
                <a:ext uri="{FF2B5EF4-FFF2-40B4-BE49-F238E27FC236}">
                  <a16:creationId xmlns:a16="http://schemas.microsoft.com/office/drawing/2014/main" id="{05E8307D-1DFC-DC45-8EFF-165E4247747E}"/>
                </a:ext>
              </a:extLst>
            </p:cNvPr>
            <p:cNvSpPr/>
            <p:nvPr/>
          </p:nvSpPr>
          <p:spPr>
            <a:xfrm>
              <a:off x="5720772" y="2959543"/>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正方形/長方形 125">
              <a:extLst>
                <a:ext uri="{FF2B5EF4-FFF2-40B4-BE49-F238E27FC236}">
                  <a16:creationId xmlns:a16="http://schemas.microsoft.com/office/drawing/2014/main" id="{B168648A-BDE7-5947-AFF5-49C8DE151A0E}"/>
                </a:ext>
              </a:extLst>
            </p:cNvPr>
            <p:cNvSpPr/>
            <p:nvPr/>
          </p:nvSpPr>
          <p:spPr>
            <a:xfrm>
              <a:off x="6127643" y="2961694"/>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正方形/長方形 126">
              <a:extLst>
                <a:ext uri="{FF2B5EF4-FFF2-40B4-BE49-F238E27FC236}">
                  <a16:creationId xmlns:a16="http://schemas.microsoft.com/office/drawing/2014/main" id="{43789EBC-2A46-D444-80FC-755F7674D8E6}"/>
                </a:ext>
              </a:extLst>
            </p:cNvPr>
            <p:cNvSpPr/>
            <p:nvPr/>
          </p:nvSpPr>
          <p:spPr>
            <a:xfrm>
              <a:off x="6938376" y="296359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正方形/長方形 127">
              <a:extLst>
                <a:ext uri="{FF2B5EF4-FFF2-40B4-BE49-F238E27FC236}">
                  <a16:creationId xmlns:a16="http://schemas.microsoft.com/office/drawing/2014/main" id="{E65EF14C-F74C-A841-A4ED-460C0BA502D3}"/>
                </a:ext>
              </a:extLst>
            </p:cNvPr>
            <p:cNvSpPr/>
            <p:nvPr/>
          </p:nvSpPr>
          <p:spPr>
            <a:xfrm>
              <a:off x="7342786" y="296446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正方形/長方形 128">
              <a:extLst>
                <a:ext uri="{FF2B5EF4-FFF2-40B4-BE49-F238E27FC236}">
                  <a16:creationId xmlns:a16="http://schemas.microsoft.com/office/drawing/2014/main" id="{D9CC7FBA-0157-5E4F-A17D-5D198FF360CF}"/>
                </a:ext>
              </a:extLst>
            </p:cNvPr>
            <p:cNvSpPr/>
            <p:nvPr/>
          </p:nvSpPr>
          <p:spPr>
            <a:xfrm>
              <a:off x="6742181" y="2964144"/>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a:extLst>
                <a:ext uri="{FF2B5EF4-FFF2-40B4-BE49-F238E27FC236}">
                  <a16:creationId xmlns:a16="http://schemas.microsoft.com/office/drawing/2014/main" id="{3C9C8F8A-F324-6A49-9455-7F6502CC42C5}"/>
                </a:ext>
              </a:extLst>
            </p:cNvPr>
            <p:cNvSpPr/>
            <p:nvPr/>
          </p:nvSpPr>
          <p:spPr>
            <a:xfrm>
              <a:off x="5113580" y="2962417"/>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a:extLst>
                <a:ext uri="{FF2B5EF4-FFF2-40B4-BE49-F238E27FC236}">
                  <a16:creationId xmlns:a16="http://schemas.microsoft.com/office/drawing/2014/main" id="{46E9A6EE-2CF6-3F40-859F-681D7A154B41}"/>
                </a:ext>
              </a:extLst>
            </p:cNvPr>
            <p:cNvSpPr/>
            <p:nvPr/>
          </p:nvSpPr>
          <p:spPr>
            <a:xfrm>
              <a:off x="5513481" y="2964190"/>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a:extLst>
                <a:ext uri="{FF2B5EF4-FFF2-40B4-BE49-F238E27FC236}">
                  <a16:creationId xmlns:a16="http://schemas.microsoft.com/office/drawing/2014/main" id="{371905F5-D888-7146-BFAB-FA912582549E}"/>
                </a:ext>
              </a:extLst>
            </p:cNvPr>
            <p:cNvSpPr/>
            <p:nvPr/>
          </p:nvSpPr>
          <p:spPr>
            <a:xfrm>
              <a:off x="5921852" y="2962417"/>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正方形/長方形 132">
              <a:extLst>
                <a:ext uri="{FF2B5EF4-FFF2-40B4-BE49-F238E27FC236}">
                  <a16:creationId xmlns:a16="http://schemas.microsoft.com/office/drawing/2014/main" id="{49FA3579-4290-2446-A8A1-3A65316F94E2}"/>
                </a:ext>
              </a:extLst>
            </p:cNvPr>
            <p:cNvSpPr/>
            <p:nvPr/>
          </p:nvSpPr>
          <p:spPr>
            <a:xfrm>
              <a:off x="6328723" y="2964568"/>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正方形/長方形 133">
              <a:extLst>
                <a:ext uri="{FF2B5EF4-FFF2-40B4-BE49-F238E27FC236}">
                  <a16:creationId xmlns:a16="http://schemas.microsoft.com/office/drawing/2014/main" id="{A18B7E9B-723A-0440-8736-BC3178B359F8}"/>
                </a:ext>
              </a:extLst>
            </p:cNvPr>
            <p:cNvSpPr/>
            <p:nvPr/>
          </p:nvSpPr>
          <p:spPr>
            <a:xfrm>
              <a:off x="7139456" y="2966470"/>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正方形/長方形 135">
              <a:extLst>
                <a:ext uri="{FF2B5EF4-FFF2-40B4-BE49-F238E27FC236}">
                  <a16:creationId xmlns:a16="http://schemas.microsoft.com/office/drawing/2014/main" id="{F98F0435-3D1D-4E42-907B-2D3539642896}"/>
                </a:ext>
              </a:extLst>
            </p:cNvPr>
            <p:cNvSpPr/>
            <p:nvPr/>
          </p:nvSpPr>
          <p:spPr>
            <a:xfrm>
              <a:off x="6541101" y="3155192"/>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正方形/長方形 136">
              <a:extLst>
                <a:ext uri="{FF2B5EF4-FFF2-40B4-BE49-F238E27FC236}">
                  <a16:creationId xmlns:a16="http://schemas.microsoft.com/office/drawing/2014/main" id="{A3299AC7-6D83-A349-AD73-6BDE75384431}"/>
                </a:ext>
              </a:extLst>
            </p:cNvPr>
            <p:cNvSpPr/>
            <p:nvPr/>
          </p:nvSpPr>
          <p:spPr>
            <a:xfrm>
              <a:off x="4913127" y="3185948"/>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正方形/長方形 137">
              <a:extLst>
                <a:ext uri="{FF2B5EF4-FFF2-40B4-BE49-F238E27FC236}">
                  <a16:creationId xmlns:a16="http://schemas.microsoft.com/office/drawing/2014/main" id="{E42B8ABD-CB29-C544-A5B0-F53A441E90DD}"/>
                </a:ext>
              </a:extLst>
            </p:cNvPr>
            <p:cNvSpPr/>
            <p:nvPr/>
          </p:nvSpPr>
          <p:spPr>
            <a:xfrm>
              <a:off x="5312401" y="3155238"/>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正方形/長方形 138">
              <a:extLst>
                <a:ext uri="{FF2B5EF4-FFF2-40B4-BE49-F238E27FC236}">
                  <a16:creationId xmlns:a16="http://schemas.microsoft.com/office/drawing/2014/main" id="{BC306221-B437-5742-B654-F9CC4E990761}"/>
                </a:ext>
              </a:extLst>
            </p:cNvPr>
            <p:cNvSpPr/>
            <p:nvPr/>
          </p:nvSpPr>
          <p:spPr>
            <a:xfrm>
              <a:off x="5720772" y="3153465"/>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正方形/長方形 139">
              <a:extLst>
                <a:ext uri="{FF2B5EF4-FFF2-40B4-BE49-F238E27FC236}">
                  <a16:creationId xmlns:a16="http://schemas.microsoft.com/office/drawing/2014/main" id="{5FC983C1-81F0-C545-822F-2BB4B361E3E3}"/>
                </a:ext>
              </a:extLst>
            </p:cNvPr>
            <p:cNvSpPr/>
            <p:nvPr/>
          </p:nvSpPr>
          <p:spPr>
            <a:xfrm>
              <a:off x="6127643" y="315561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正方形/長方形 140">
              <a:extLst>
                <a:ext uri="{FF2B5EF4-FFF2-40B4-BE49-F238E27FC236}">
                  <a16:creationId xmlns:a16="http://schemas.microsoft.com/office/drawing/2014/main" id="{B64C92F7-36D8-4647-92F0-EB56701FA50A}"/>
                </a:ext>
              </a:extLst>
            </p:cNvPr>
            <p:cNvSpPr/>
            <p:nvPr/>
          </p:nvSpPr>
          <p:spPr>
            <a:xfrm>
              <a:off x="6938376" y="3157518"/>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正方形/長方形 141">
              <a:extLst>
                <a:ext uri="{FF2B5EF4-FFF2-40B4-BE49-F238E27FC236}">
                  <a16:creationId xmlns:a16="http://schemas.microsoft.com/office/drawing/2014/main" id="{1B5064B2-6667-1C44-AEA2-FEC78370CC50}"/>
                </a:ext>
              </a:extLst>
            </p:cNvPr>
            <p:cNvSpPr/>
            <p:nvPr/>
          </p:nvSpPr>
          <p:spPr>
            <a:xfrm>
              <a:off x="7342786" y="3158388"/>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正方形/長方形 142">
              <a:extLst>
                <a:ext uri="{FF2B5EF4-FFF2-40B4-BE49-F238E27FC236}">
                  <a16:creationId xmlns:a16="http://schemas.microsoft.com/office/drawing/2014/main" id="{24374FC5-96F7-1A45-91C6-B82A7EA93FF4}"/>
                </a:ext>
              </a:extLst>
            </p:cNvPr>
            <p:cNvSpPr/>
            <p:nvPr/>
          </p:nvSpPr>
          <p:spPr>
            <a:xfrm>
              <a:off x="6742181" y="3158066"/>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正方形/長方形 143">
              <a:extLst>
                <a:ext uri="{FF2B5EF4-FFF2-40B4-BE49-F238E27FC236}">
                  <a16:creationId xmlns:a16="http://schemas.microsoft.com/office/drawing/2014/main" id="{7875ABFC-ADFD-0640-A73F-BD353E8683CD}"/>
                </a:ext>
              </a:extLst>
            </p:cNvPr>
            <p:cNvSpPr/>
            <p:nvPr/>
          </p:nvSpPr>
          <p:spPr>
            <a:xfrm>
              <a:off x="5113580" y="3156339"/>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正方形/長方形 144">
              <a:extLst>
                <a:ext uri="{FF2B5EF4-FFF2-40B4-BE49-F238E27FC236}">
                  <a16:creationId xmlns:a16="http://schemas.microsoft.com/office/drawing/2014/main" id="{33D7A20B-7A7E-8D42-9F67-65676F3A10F8}"/>
                </a:ext>
              </a:extLst>
            </p:cNvPr>
            <p:cNvSpPr/>
            <p:nvPr/>
          </p:nvSpPr>
          <p:spPr>
            <a:xfrm>
              <a:off x="5513481" y="3158112"/>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正方形/長方形 145">
              <a:extLst>
                <a:ext uri="{FF2B5EF4-FFF2-40B4-BE49-F238E27FC236}">
                  <a16:creationId xmlns:a16="http://schemas.microsoft.com/office/drawing/2014/main" id="{03261C48-4668-E543-A277-465EA5562898}"/>
                </a:ext>
              </a:extLst>
            </p:cNvPr>
            <p:cNvSpPr/>
            <p:nvPr/>
          </p:nvSpPr>
          <p:spPr>
            <a:xfrm>
              <a:off x="5921852" y="3156339"/>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正方形/長方形 146">
              <a:extLst>
                <a:ext uri="{FF2B5EF4-FFF2-40B4-BE49-F238E27FC236}">
                  <a16:creationId xmlns:a16="http://schemas.microsoft.com/office/drawing/2014/main" id="{E39606C2-91FA-AF4A-8750-28FE603F47FA}"/>
                </a:ext>
              </a:extLst>
            </p:cNvPr>
            <p:cNvSpPr/>
            <p:nvPr/>
          </p:nvSpPr>
          <p:spPr>
            <a:xfrm>
              <a:off x="6328723" y="3158490"/>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正方形/長方形 147">
              <a:extLst>
                <a:ext uri="{FF2B5EF4-FFF2-40B4-BE49-F238E27FC236}">
                  <a16:creationId xmlns:a16="http://schemas.microsoft.com/office/drawing/2014/main" id="{FEC5B145-6758-DC4E-911C-F745F927422B}"/>
                </a:ext>
              </a:extLst>
            </p:cNvPr>
            <p:cNvSpPr/>
            <p:nvPr/>
          </p:nvSpPr>
          <p:spPr>
            <a:xfrm>
              <a:off x="7139456" y="3160392"/>
              <a:ext cx="150077" cy="169182"/>
            </a:xfrm>
            <a:prstGeom prst="rect">
              <a:avLst/>
            </a:prstGeom>
            <a:solidFill>
              <a:srgbClr val="984807">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テキスト ボックス 149">
              <a:extLst>
                <a:ext uri="{FF2B5EF4-FFF2-40B4-BE49-F238E27FC236}">
                  <a16:creationId xmlns:a16="http://schemas.microsoft.com/office/drawing/2014/main" id="{78373412-AF6B-9E44-86F6-EB23531BE766}"/>
                </a:ext>
              </a:extLst>
            </p:cNvPr>
            <p:cNvSpPr txBox="1"/>
            <p:nvPr/>
          </p:nvSpPr>
          <p:spPr>
            <a:xfrm>
              <a:off x="5172730" y="2982171"/>
              <a:ext cx="2492990" cy="400110"/>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共通データ活用基盤</a:t>
              </a:r>
            </a:p>
          </p:txBody>
        </p:sp>
        <p:sp>
          <p:nvSpPr>
            <p:cNvPr id="151" name="テキスト ボックス 150">
              <a:extLst>
                <a:ext uri="{FF2B5EF4-FFF2-40B4-BE49-F238E27FC236}">
                  <a16:creationId xmlns:a16="http://schemas.microsoft.com/office/drawing/2014/main" id="{7A685348-227E-F840-A7DF-8399410546C4}"/>
                </a:ext>
              </a:extLst>
            </p:cNvPr>
            <p:cNvSpPr txBox="1"/>
            <p:nvPr/>
          </p:nvSpPr>
          <p:spPr>
            <a:xfrm>
              <a:off x="5432670" y="3554956"/>
              <a:ext cx="1723549" cy="400110"/>
            </a:xfrm>
            <a:prstGeom prst="rect">
              <a:avLst/>
            </a:prstGeom>
            <a:noFill/>
          </p:spPr>
          <p:txBody>
            <a:bodyPr wrap="none" rtlCol="0">
              <a:spAutoFit/>
            </a:bodyPr>
            <a:lstStyle/>
            <a:p>
              <a:pPr algn="ctr"/>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共通業務基盤</a:t>
              </a:r>
            </a:p>
          </p:txBody>
        </p:sp>
        <p:sp>
          <p:nvSpPr>
            <p:cNvPr id="163" name="テキスト ボックス 162">
              <a:extLst>
                <a:ext uri="{FF2B5EF4-FFF2-40B4-BE49-F238E27FC236}">
                  <a16:creationId xmlns:a16="http://schemas.microsoft.com/office/drawing/2014/main" id="{3E4C3491-2F93-884F-AFB3-49CB8EEF5538}"/>
                </a:ext>
              </a:extLst>
            </p:cNvPr>
            <p:cNvSpPr txBox="1"/>
            <p:nvPr/>
          </p:nvSpPr>
          <p:spPr>
            <a:xfrm>
              <a:off x="4501629" y="971778"/>
              <a:ext cx="3754017" cy="584775"/>
            </a:xfrm>
            <a:prstGeom prst="rect">
              <a:avLst/>
            </a:prstGeom>
            <a:noFill/>
          </p:spPr>
          <p:txBody>
            <a:bodyPr wrap="square" rtlCol="0">
              <a:spAutoFit/>
            </a:bodyPr>
            <a:lstStyle/>
            <a:p>
              <a:pPr algn="ctr"/>
              <a:r>
                <a:rPr lang="ja-JP" altLang="en-US" sz="1600" b="1">
                  <a:solidFill>
                    <a:srgbClr val="0432FF"/>
                  </a:solidFill>
                  <a:latin typeface="Meiryo" panose="020B0604030504040204" pitchFamily="34" charset="-128"/>
                  <a:ea typeface="Meiryo" panose="020B0604030504040204" pitchFamily="34" charset="-128"/>
                </a:rPr>
                <a:t>レイヤ構造化と抽象化により</a:t>
              </a:r>
              <a:endParaRPr lang="en-US" altLang="ja-JP" sz="1600" b="1" dirty="0">
                <a:solidFill>
                  <a:srgbClr val="0432FF"/>
                </a:solidFill>
                <a:latin typeface="Meiryo" panose="020B0604030504040204" pitchFamily="34" charset="-128"/>
                <a:ea typeface="Meiryo" panose="020B0604030504040204" pitchFamily="34" charset="-128"/>
              </a:endParaRPr>
            </a:p>
            <a:p>
              <a:pPr algn="ctr"/>
              <a:r>
                <a:rPr lang="ja-JP" altLang="en-US" sz="1600" b="1">
                  <a:solidFill>
                    <a:srgbClr val="0432FF"/>
                  </a:solidFill>
                  <a:latin typeface="Meiryo" panose="020B0604030504040204" pitchFamily="34" charset="-128"/>
                  <a:ea typeface="Meiryo" panose="020B0604030504040204" pitchFamily="34" charset="-128"/>
                </a:rPr>
                <a:t>階層や要素の組み替えが柔軟・迅速</a:t>
              </a:r>
              <a:endParaRPr kumimoji="1" lang="ja-JP" altLang="en-US" sz="1600">
                <a:solidFill>
                  <a:srgbClr val="0432FF"/>
                </a:solidFill>
                <a:latin typeface="Meiryo" panose="020B0604030504040204" pitchFamily="34" charset="-128"/>
                <a:ea typeface="Meiryo" panose="020B0604030504040204" pitchFamily="34" charset="-128"/>
              </a:endParaRPr>
            </a:p>
          </p:txBody>
        </p:sp>
        <p:grpSp>
          <p:nvGrpSpPr>
            <p:cNvPr id="4" name="グループ化 3">
              <a:extLst>
                <a:ext uri="{FF2B5EF4-FFF2-40B4-BE49-F238E27FC236}">
                  <a16:creationId xmlns:a16="http://schemas.microsoft.com/office/drawing/2014/main" id="{241379E4-2267-4342-8D99-CDFDE288192A}"/>
                </a:ext>
              </a:extLst>
            </p:cNvPr>
            <p:cNvGrpSpPr/>
            <p:nvPr/>
          </p:nvGrpSpPr>
          <p:grpSpPr>
            <a:xfrm>
              <a:off x="8031210" y="904874"/>
              <a:ext cx="854015" cy="5533504"/>
              <a:chOff x="8031210" y="904874"/>
              <a:chExt cx="854015" cy="5533504"/>
            </a:xfrm>
          </p:grpSpPr>
          <p:sp>
            <p:nvSpPr>
              <p:cNvPr id="165" name="上下矢印 164">
                <a:extLst>
                  <a:ext uri="{FF2B5EF4-FFF2-40B4-BE49-F238E27FC236}">
                    <a16:creationId xmlns:a16="http://schemas.microsoft.com/office/drawing/2014/main" id="{3BEAEEEC-CA75-734C-A473-D1063525C4A0}"/>
                  </a:ext>
                </a:extLst>
              </p:cNvPr>
              <p:cNvSpPr/>
              <p:nvPr/>
            </p:nvSpPr>
            <p:spPr>
              <a:xfrm>
                <a:off x="8031210" y="904874"/>
                <a:ext cx="854015" cy="5533504"/>
              </a:xfrm>
              <a:prstGeom prst="upDownArrow">
                <a:avLst/>
              </a:prstGeom>
              <a:gradFill>
                <a:gsLst>
                  <a:gs pos="29000">
                    <a:srgbClr val="0070C0"/>
                  </a:gs>
                  <a:gs pos="63000">
                    <a:schemeClr val="tx2">
                      <a:lumMod val="20000"/>
                      <a:lumOff val="80000"/>
                    </a:schemeClr>
                  </a:gs>
                  <a:gs pos="83000">
                    <a:schemeClr val="accent6">
                      <a:lumMod val="75000"/>
                    </a:schemeClr>
                  </a:gs>
                </a:gsLst>
                <a:lin ang="5400000" scaled="0"/>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テキスト ボックス 165">
                <a:extLst>
                  <a:ext uri="{FF2B5EF4-FFF2-40B4-BE49-F238E27FC236}">
                    <a16:creationId xmlns:a16="http://schemas.microsoft.com/office/drawing/2014/main" id="{E8715CF1-555F-1141-A784-5C8C59BD0D61}"/>
                  </a:ext>
                </a:extLst>
              </p:cNvPr>
              <p:cNvSpPr txBox="1"/>
              <p:nvPr/>
            </p:nvSpPr>
            <p:spPr>
              <a:xfrm>
                <a:off x="8227384" y="1135706"/>
                <a:ext cx="461665" cy="784830"/>
              </a:xfrm>
              <a:prstGeom prst="rect">
                <a:avLst/>
              </a:prstGeom>
              <a:noFill/>
            </p:spPr>
            <p:txBody>
              <a:bodyPr vert="eaVert" wrap="none" rtlCol="0">
                <a:spAutoFit/>
              </a:bodyPr>
              <a:lstStyle/>
              <a:p>
                <a:r>
                  <a:rPr lang="ja-JP" altLang="en-US" b="1">
                    <a:solidFill>
                      <a:schemeClr val="bg1"/>
                    </a:solidFill>
                    <a:latin typeface="Meiryo" panose="020B0604030504040204" pitchFamily="34" charset="-128"/>
                    <a:ea typeface="Meiryo" panose="020B0604030504040204" pitchFamily="34" charset="-128"/>
                  </a:rPr>
                  <a:t>抽象的</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67" name="テキスト ボックス 166">
                <a:extLst>
                  <a:ext uri="{FF2B5EF4-FFF2-40B4-BE49-F238E27FC236}">
                    <a16:creationId xmlns:a16="http://schemas.microsoft.com/office/drawing/2014/main" id="{25692B2E-4D9B-5243-B002-BD0427F1E12F}"/>
                  </a:ext>
                </a:extLst>
              </p:cNvPr>
              <p:cNvSpPr txBox="1"/>
              <p:nvPr/>
            </p:nvSpPr>
            <p:spPr>
              <a:xfrm>
                <a:off x="8227384" y="5413683"/>
                <a:ext cx="461665" cy="784830"/>
              </a:xfrm>
              <a:prstGeom prst="rect">
                <a:avLst/>
              </a:prstGeom>
              <a:noFill/>
            </p:spPr>
            <p:txBody>
              <a:bodyPr vert="eaVert"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具体的</a:t>
                </a:r>
                <a:endParaRPr kumimoji="1" lang="ja-JP" altLang="en-US">
                  <a:solidFill>
                    <a:schemeClr val="bg1"/>
                  </a:solidFill>
                  <a:latin typeface="Meiryo" panose="020B0604030504040204" pitchFamily="34" charset="-128"/>
                  <a:ea typeface="Meiryo" panose="020B0604030504040204" pitchFamily="34" charset="-128"/>
                </a:endParaRPr>
              </a:p>
            </p:txBody>
          </p:sp>
        </p:grpSp>
        <p:pic>
          <p:nvPicPr>
            <p:cNvPr id="171" name="図 170">
              <a:extLst>
                <a:ext uri="{FF2B5EF4-FFF2-40B4-BE49-F238E27FC236}">
                  <a16:creationId xmlns:a16="http://schemas.microsoft.com/office/drawing/2014/main" id="{F8B7799E-3CB9-994D-8558-B76456F8EAD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6798910" y="5167448"/>
              <a:ext cx="937648" cy="942359"/>
            </a:xfrm>
            <a:prstGeom prst="rect">
              <a:avLst/>
            </a:prstGeom>
            <a:effectLst>
              <a:outerShdw blurRad="50800" dist="38100" dir="2700000" algn="tl" rotWithShape="0">
                <a:prstClr val="black">
                  <a:alpha val="40000"/>
                </a:prstClr>
              </a:outerShdw>
            </a:effectLst>
          </p:spPr>
        </p:pic>
        <p:pic>
          <p:nvPicPr>
            <p:cNvPr id="172" name="図 171">
              <a:extLst>
                <a:ext uri="{FF2B5EF4-FFF2-40B4-BE49-F238E27FC236}">
                  <a16:creationId xmlns:a16="http://schemas.microsoft.com/office/drawing/2014/main" id="{E529EE54-23D5-8C47-9F2B-02590EADAD0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40011" y="5176890"/>
              <a:ext cx="937648" cy="942359"/>
            </a:xfrm>
            <a:prstGeom prst="rect">
              <a:avLst/>
            </a:prstGeom>
            <a:effectLst>
              <a:outerShdw blurRad="50800" dist="38100" dir="2700000" algn="tl" rotWithShape="0">
                <a:prstClr val="black">
                  <a:alpha val="40000"/>
                </a:prstClr>
              </a:outerShdw>
            </a:effectLst>
          </p:spPr>
        </p:pic>
        <p:pic>
          <p:nvPicPr>
            <p:cNvPr id="173" name="Picture 4" descr="タブレットを使う作業員のイラスト（女性）">
              <a:extLst>
                <a:ext uri="{FF2B5EF4-FFF2-40B4-BE49-F238E27FC236}">
                  <a16:creationId xmlns:a16="http://schemas.microsoft.com/office/drawing/2014/main" id="{F1313664-F8A1-5641-A0F7-ACB2F792819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925385" y="5205321"/>
              <a:ext cx="638704" cy="8349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10242" name="Picture 2" descr="大量の書類を運んでくる上司のイラスト">
            <a:extLst>
              <a:ext uri="{FF2B5EF4-FFF2-40B4-BE49-F238E27FC236}">
                <a16:creationId xmlns:a16="http://schemas.microsoft.com/office/drawing/2014/main" id="{125F33C6-9C56-4249-8F05-948287A234B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273264" y="5307542"/>
            <a:ext cx="1037763" cy="825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97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3"/>
                                        </p:tgtEl>
                                        <p:attrNameLst>
                                          <p:attrName>style.visibility</p:attrName>
                                        </p:attrNameLst>
                                      </p:cBhvr>
                                      <p:to>
                                        <p:strVal val="visible"/>
                                      </p:to>
                                    </p:set>
                                    <p:anim calcmode="lin" valueType="num">
                                      <p:cBhvr>
                                        <p:cTn id="13" dur="500" fill="hold"/>
                                        <p:tgtEl>
                                          <p:spTgt spid="73"/>
                                        </p:tgtEl>
                                        <p:attrNameLst>
                                          <p:attrName>ppt_w</p:attrName>
                                        </p:attrNameLst>
                                      </p:cBhvr>
                                      <p:tavLst>
                                        <p:tav tm="0">
                                          <p:val>
                                            <p:fltVal val="0"/>
                                          </p:val>
                                        </p:tav>
                                        <p:tav tm="100000">
                                          <p:val>
                                            <p:strVal val="#ppt_w"/>
                                          </p:val>
                                        </p:tav>
                                      </p:tavLst>
                                    </p:anim>
                                    <p:anim calcmode="lin" valueType="num">
                                      <p:cBhvr>
                                        <p:cTn id="14" dur="500" fill="hold"/>
                                        <p:tgtEl>
                                          <p:spTgt spid="73"/>
                                        </p:tgtEl>
                                        <p:attrNameLst>
                                          <p:attrName>ppt_h</p:attrName>
                                        </p:attrNameLst>
                                      </p:cBhvr>
                                      <p:tavLst>
                                        <p:tav tm="0">
                                          <p:val>
                                            <p:fltVal val="0"/>
                                          </p:val>
                                        </p:tav>
                                        <p:tav tm="100000">
                                          <p:val>
                                            <p:strVal val="#ppt_h"/>
                                          </p:val>
                                        </p:tav>
                                      </p:tavLst>
                                    </p:anim>
                                    <p:animEffect transition="in" filter="fade">
                                      <p:cBhvr>
                                        <p:cTn id="15" dur="500"/>
                                        <p:tgtEl>
                                          <p:spTgt spid="7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p:cTn id="18" dur="500" fill="hold"/>
                                        <p:tgtEl>
                                          <p:spTgt spid="72"/>
                                        </p:tgtEl>
                                        <p:attrNameLst>
                                          <p:attrName>ppt_w</p:attrName>
                                        </p:attrNameLst>
                                      </p:cBhvr>
                                      <p:tavLst>
                                        <p:tav tm="0">
                                          <p:val>
                                            <p:fltVal val="0"/>
                                          </p:val>
                                        </p:tav>
                                        <p:tav tm="100000">
                                          <p:val>
                                            <p:strVal val="#ppt_w"/>
                                          </p:val>
                                        </p:tav>
                                      </p:tavLst>
                                    </p:anim>
                                    <p:anim calcmode="lin" valueType="num">
                                      <p:cBhvr>
                                        <p:cTn id="19" dur="500" fill="hold"/>
                                        <p:tgtEl>
                                          <p:spTgt spid="72"/>
                                        </p:tgtEl>
                                        <p:attrNameLst>
                                          <p:attrName>ppt_h</p:attrName>
                                        </p:attrNameLst>
                                      </p:cBhvr>
                                      <p:tavLst>
                                        <p:tav tm="0">
                                          <p:val>
                                            <p:fltVal val="0"/>
                                          </p:val>
                                        </p:tav>
                                        <p:tav tm="100000">
                                          <p:val>
                                            <p:strVal val="#ppt_h"/>
                                          </p:val>
                                        </p:tav>
                                      </p:tavLst>
                                    </p:anim>
                                    <p:animEffect transition="in" filter="fade">
                                      <p:cBhvr>
                                        <p:cTn id="2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5710700" y="2085284"/>
            <a:ext cx="1253474" cy="3798238"/>
          </a:xfrm>
          <a:prstGeom prst="rect">
            <a:avLst/>
          </a:prstGeom>
          <a:solidFill>
            <a:schemeClr val="accent6">
              <a:lumMod val="40000"/>
              <a:lumOff val="60000"/>
              <a:alpha val="6862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開発とアジャイル開発（１）</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240</a:t>
            </a:fld>
            <a:endParaRPr kumimoji="1" lang="ja-JP" altLang="en-US"/>
          </a:p>
        </p:txBody>
      </p:sp>
      <p:cxnSp>
        <p:nvCxnSpPr>
          <p:cNvPr id="5" name="直線矢印コネクタ 4"/>
          <p:cNvCxnSpPr/>
          <p:nvPr/>
        </p:nvCxnSpPr>
        <p:spPr>
          <a:xfrm flipV="1">
            <a:off x="323528" y="1916832"/>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323528" y="5949280"/>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正方形/長方形 10"/>
          <p:cNvSpPr/>
          <p:nvPr/>
        </p:nvSpPr>
        <p:spPr>
          <a:xfrm>
            <a:off x="395536" y="4365104"/>
            <a:ext cx="2016224" cy="15121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要件定義</a:t>
            </a:r>
          </a:p>
        </p:txBody>
      </p:sp>
      <p:sp>
        <p:nvSpPr>
          <p:cNvPr id="12" name="正方形/長方形 11"/>
          <p:cNvSpPr/>
          <p:nvPr/>
        </p:nvSpPr>
        <p:spPr>
          <a:xfrm>
            <a:off x="2267744" y="2079033"/>
            <a:ext cx="3456384" cy="3798238"/>
          </a:xfrm>
          <a:prstGeom prst="rect">
            <a:avLst/>
          </a:prstGeom>
          <a:solidFill>
            <a:srgbClr val="953735">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開　発</a:t>
            </a:r>
            <a:endParaRPr lang="en-US" altLang="ja-JP" sz="2800" dirty="0">
              <a:solidFill>
                <a:srgbClr val="FFFFFF"/>
              </a:solidFill>
              <a:latin typeface="Meiryo" charset="-128"/>
              <a:ea typeface="Meiryo" charset="-128"/>
              <a:cs typeface="Meiryo" charset="-128"/>
            </a:endParaRPr>
          </a:p>
          <a:p>
            <a:pPr algn="ctr"/>
            <a:r>
              <a:rPr kumimoji="1" lang="ja-JP" altLang="en-US" sz="2800" dirty="0">
                <a:solidFill>
                  <a:srgbClr val="FFFFFF"/>
                </a:solidFill>
                <a:latin typeface="Meiryo" charset="-128"/>
                <a:ea typeface="Meiryo" charset="-128"/>
                <a:cs typeface="Meiryo" charset="-128"/>
              </a:rPr>
              <a:t>テスト</a:t>
            </a:r>
            <a:endParaRPr kumimoji="1" lang="en-US" altLang="ja-JP" sz="2800" dirty="0">
              <a:solidFill>
                <a:srgbClr val="FFFFFF"/>
              </a:solidFill>
              <a:latin typeface="Meiryo" charset="-128"/>
              <a:ea typeface="Meiryo" charset="-128"/>
              <a:cs typeface="Meiryo" charset="-128"/>
            </a:endParaRPr>
          </a:p>
        </p:txBody>
      </p:sp>
      <p:sp>
        <p:nvSpPr>
          <p:cNvPr id="17" name="ストライプ矢印 16"/>
          <p:cNvSpPr/>
          <p:nvPr/>
        </p:nvSpPr>
        <p:spPr>
          <a:xfrm rot="16200000">
            <a:off x="5585021" y="1609716"/>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平行四辺形 17"/>
          <p:cNvSpPr/>
          <p:nvPr/>
        </p:nvSpPr>
        <p:spPr>
          <a:xfrm>
            <a:off x="650360" y="3767622"/>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平行四辺形 21"/>
          <p:cNvSpPr/>
          <p:nvPr/>
        </p:nvSpPr>
        <p:spPr>
          <a:xfrm>
            <a:off x="653986" y="3695614"/>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平行四辺形 22"/>
          <p:cNvSpPr/>
          <p:nvPr/>
        </p:nvSpPr>
        <p:spPr>
          <a:xfrm>
            <a:off x="657612" y="3620509"/>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平行四辺形 23"/>
          <p:cNvSpPr/>
          <p:nvPr/>
        </p:nvSpPr>
        <p:spPr>
          <a:xfrm>
            <a:off x="674329" y="3545404"/>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平行四辺形 24"/>
          <p:cNvSpPr/>
          <p:nvPr/>
        </p:nvSpPr>
        <p:spPr>
          <a:xfrm>
            <a:off x="657612" y="346781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平行四辺形 25"/>
          <p:cNvSpPr/>
          <p:nvPr/>
        </p:nvSpPr>
        <p:spPr>
          <a:xfrm>
            <a:off x="655701" y="339813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平行四辺形 26"/>
          <p:cNvSpPr/>
          <p:nvPr/>
        </p:nvSpPr>
        <p:spPr>
          <a:xfrm>
            <a:off x="659327" y="332612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平行四辺形 27"/>
          <p:cNvSpPr/>
          <p:nvPr/>
        </p:nvSpPr>
        <p:spPr>
          <a:xfrm>
            <a:off x="662953" y="3251023"/>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平行四辺形 28"/>
          <p:cNvSpPr/>
          <p:nvPr/>
        </p:nvSpPr>
        <p:spPr>
          <a:xfrm>
            <a:off x="679670" y="317591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平行四辺形 29"/>
          <p:cNvSpPr/>
          <p:nvPr/>
        </p:nvSpPr>
        <p:spPr>
          <a:xfrm>
            <a:off x="662953" y="3098330"/>
            <a:ext cx="1300042" cy="163511"/>
          </a:xfrm>
          <a:prstGeom prst="parallelogram">
            <a:avLst>
              <a:gd name="adj" fmla="val 313998"/>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p:cNvSpPr txBox="1"/>
          <p:nvPr/>
        </p:nvSpPr>
        <p:spPr>
          <a:xfrm>
            <a:off x="570490" y="2737402"/>
            <a:ext cx="1569660" cy="276999"/>
          </a:xfrm>
          <a:prstGeom prst="rect">
            <a:avLst/>
          </a:prstGeom>
          <a:noFill/>
        </p:spPr>
        <p:txBody>
          <a:bodyPr wrap="none" rtlCol="0">
            <a:spAutoFit/>
          </a:bodyPr>
          <a:lstStyle/>
          <a:p>
            <a:r>
              <a:rPr kumimoji="1" lang="ja-JP" altLang="en-US" sz="1200">
                <a:latin typeface="Meiryo" charset="-128"/>
                <a:ea typeface="Meiryo" charset="-128"/>
                <a:cs typeface="Meiryo" charset="-128"/>
              </a:rPr>
              <a:t>膨大なドキュメント</a:t>
            </a:r>
          </a:p>
        </p:txBody>
      </p:sp>
      <p:sp>
        <p:nvSpPr>
          <p:cNvPr id="32" name="ストライプ矢印 31"/>
          <p:cNvSpPr/>
          <p:nvPr/>
        </p:nvSpPr>
        <p:spPr>
          <a:xfrm rot="16200000">
            <a:off x="1096775" y="3962914"/>
            <a:ext cx="360040" cy="383772"/>
          </a:xfrm>
          <a:prstGeom prst="stripedRigh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5016242" y="867518"/>
            <a:ext cx="1415772" cy="837220"/>
            <a:chOff x="5016242" y="867518"/>
            <a:chExt cx="1415772" cy="837220"/>
          </a:xfrm>
        </p:grpSpPr>
        <p:sp>
          <p:nvSpPr>
            <p:cNvPr id="33" name="テキスト ボックス 32"/>
            <p:cNvSpPr txBox="1"/>
            <p:nvPr/>
          </p:nvSpPr>
          <p:spPr>
            <a:xfrm>
              <a:off x="5016242" y="867518"/>
              <a:ext cx="1415772"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動くソフトウェア</a:t>
              </a:r>
            </a:p>
          </p:txBody>
        </p:sp>
        <p:pic>
          <p:nvPicPr>
            <p:cNvPr id="34" name="図 3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91329" y="1068046"/>
              <a:ext cx="465598" cy="493335"/>
            </a:xfrm>
            <a:prstGeom prst="rect">
              <a:avLst/>
            </a:prstGeom>
          </p:spPr>
        </p:pic>
        <p:grpSp>
          <p:nvGrpSpPr>
            <p:cNvPr id="35" name="図形グループ 34"/>
            <p:cNvGrpSpPr/>
            <p:nvPr/>
          </p:nvGrpSpPr>
          <p:grpSpPr>
            <a:xfrm>
              <a:off x="5409461" y="1139394"/>
              <a:ext cx="245559" cy="565344"/>
              <a:chOff x="1946324" y="4125162"/>
              <a:chExt cx="969964" cy="2007872"/>
            </a:xfrm>
          </p:grpSpPr>
          <p:sp>
            <p:nvSpPr>
              <p:cNvPr id="36" name="円/楕円 3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フローチャート: 論理積ゲート 3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4" name="図形グループ 13"/>
          <p:cNvGrpSpPr/>
          <p:nvPr/>
        </p:nvGrpSpPr>
        <p:grpSpPr>
          <a:xfrm>
            <a:off x="521283" y="3537717"/>
            <a:ext cx="231924" cy="471366"/>
            <a:chOff x="1946324" y="4125162"/>
            <a:chExt cx="969964" cy="2007872"/>
          </a:xfrm>
        </p:grpSpPr>
        <p:sp>
          <p:nvSpPr>
            <p:cNvPr id="15" name="円/楕円 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ローチャート: 論理積ゲート 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9" name="右カーブ矢印 38"/>
          <p:cNvSpPr/>
          <p:nvPr/>
        </p:nvSpPr>
        <p:spPr>
          <a:xfrm flipH="1">
            <a:off x="6180828" y="1273249"/>
            <a:ext cx="483452" cy="1175338"/>
          </a:xfrm>
          <a:prstGeom prst="curvedRightArrow">
            <a:avLst>
              <a:gd name="adj1" fmla="val 55254"/>
              <a:gd name="adj2" fmla="val 148385"/>
              <a:gd name="adj3" fmla="val 42608"/>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0" name="図形グループ 39"/>
          <p:cNvGrpSpPr/>
          <p:nvPr/>
        </p:nvGrpSpPr>
        <p:grpSpPr>
          <a:xfrm>
            <a:off x="5834147" y="1991502"/>
            <a:ext cx="245559" cy="565344"/>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 name="ホームベース 12"/>
          <p:cNvSpPr/>
          <p:nvPr/>
        </p:nvSpPr>
        <p:spPr>
          <a:xfrm>
            <a:off x="5580112" y="5013175"/>
            <a:ext cx="2232247" cy="864097"/>
          </a:xfrm>
          <a:prstGeom prst="homePlate">
            <a:avLst>
              <a:gd name="adj" fmla="val 27780"/>
            </a:avLst>
          </a:prstGeom>
          <a:solidFill>
            <a:srgbClr val="00B0F0">
              <a:alpha val="7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保守</a:t>
            </a:r>
          </a:p>
        </p:txBody>
      </p:sp>
      <p:sp>
        <p:nvSpPr>
          <p:cNvPr id="44" name="テキスト ボックス 43"/>
          <p:cNvSpPr txBox="1"/>
          <p:nvPr/>
        </p:nvSpPr>
        <p:spPr>
          <a:xfrm>
            <a:off x="5830308" y="2638584"/>
            <a:ext cx="1082348" cy="523220"/>
          </a:xfrm>
          <a:prstGeom prst="rect">
            <a:avLst/>
          </a:prstGeom>
          <a:noFill/>
        </p:spPr>
        <p:txBody>
          <a:bodyPr wrap="none" rtlCol="0">
            <a:spAutoFit/>
          </a:bodyPr>
          <a:lstStyle/>
          <a:p>
            <a:r>
              <a:rPr kumimoji="1" lang="ja-JP" altLang="en-US"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本気で検証</a:t>
            </a:r>
            <a:endParaRPr kumimoji="1" lang="en-US" altLang="ja-JP"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改修を要求</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5" name="ストライプ矢印 44"/>
          <p:cNvSpPr/>
          <p:nvPr/>
        </p:nvSpPr>
        <p:spPr>
          <a:xfrm>
            <a:off x="5931400" y="3134242"/>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ストライプ矢印 45"/>
          <p:cNvSpPr/>
          <p:nvPr/>
        </p:nvSpPr>
        <p:spPr>
          <a:xfrm>
            <a:off x="6242008" y="3440078"/>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ストライプ矢印 46"/>
          <p:cNvSpPr/>
          <p:nvPr/>
        </p:nvSpPr>
        <p:spPr>
          <a:xfrm>
            <a:off x="6552616" y="3725746"/>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p:cNvSpPr txBox="1"/>
          <p:nvPr/>
        </p:nvSpPr>
        <p:spPr>
          <a:xfrm>
            <a:off x="637244" y="2206399"/>
            <a:ext cx="1441420" cy="523220"/>
          </a:xfrm>
          <a:prstGeom prst="rect">
            <a:avLst/>
          </a:prstGeom>
          <a:noFill/>
        </p:spPr>
        <p:txBody>
          <a:bodyPr wrap="none" rtlCol="0">
            <a:spAutoFit/>
          </a:bodyPr>
          <a:lstStyle/>
          <a:p>
            <a:r>
              <a:rPr kumimoji="1" lang="ja-JP" altLang="en-US"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真面目に考える</a:t>
            </a:r>
            <a:endParaRPr kumimoji="1" lang="en-US" altLang="ja-JP"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よく分からない</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50" name="爆発 2 49"/>
          <p:cNvSpPr/>
          <p:nvPr/>
        </p:nvSpPr>
        <p:spPr>
          <a:xfrm>
            <a:off x="6809321" y="2768202"/>
            <a:ext cx="1570946" cy="1542552"/>
          </a:xfrm>
          <a:prstGeom prst="irregularSeal2">
            <a:avLst/>
          </a:prstGeom>
          <a:solidFill>
            <a:srgbClr val="FF0000"/>
          </a:solidFill>
          <a:ln>
            <a:noFill/>
          </a:ln>
          <a:effectLst>
            <a:outerShdw blurRad="50800" dist="38100" dir="2700000" algn="tl" rotWithShape="0">
              <a:schemeClr val="accent6">
                <a:lumMod val="50000"/>
                <a:alpha val="40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p:cNvSpPr txBox="1"/>
          <p:nvPr/>
        </p:nvSpPr>
        <p:spPr>
          <a:xfrm>
            <a:off x="7065266" y="3340284"/>
            <a:ext cx="902811" cy="523220"/>
          </a:xfrm>
          <a:prstGeom prst="rect">
            <a:avLst/>
          </a:prstGeom>
          <a:noFill/>
        </p:spPr>
        <p:txBody>
          <a:bodyPr wrap="none" rtlCol="0">
            <a:spAutoFit/>
          </a:bodyPr>
          <a:lstStyle/>
          <a:p>
            <a:r>
              <a:rPr kumimoji="1" lang="ja-JP" altLang="en-US" sz="1400" dirty="0">
                <a:solidFill>
                  <a:schemeClr val="bg1"/>
                </a:solidFill>
                <a:latin typeface="Meiryo" charset="-128"/>
                <a:ea typeface="Meiryo" charset="-128"/>
                <a:cs typeface="Meiryo" charset="-128"/>
              </a:rPr>
              <a:t>納期遅延</a:t>
            </a:r>
            <a:endParaRPr kumimoji="1" lang="en-US" altLang="ja-JP" sz="1400" dirty="0">
              <a:solidFill>
                <a:schemeClr val="bg1"/>
              </a:solidFill>
              <a:latin typeface="Meiryo" charset="-128"/>
              <a:ea typeface="Meiryo" charset="-128"/>
              <a:cs typeface="Meiryo" charset="-128"/>
            </a:endParaRPr>
          </a:p>
          <a:p>
            <a:r>
              <a:rPr lang="ja-JP" altLang="en-US" sz="1400" dirty="0">
                <a:solidFill>
                  <a:schemeClr val="bg1"/>
                </a:solidFill>
                <a:latin typeface="Meiryo" charset="-128"/>
                <a:ea typeface="Meiryo" charset="-128"/>
                <a:cs typeface="Meiryo" charset="-128"/>
              </a:rPr>
              <a:t>品質問題</a:t>
            </a:r>
            <a:endParaRPr kumimoji="1" lang="ja-JP" altLang="en-US" sz="1400" dirty="0">
              <a:solidFill>
                <a:schemeClr val="bg1"/>
              </a:solidFill>
              <a:latin typeface="Meiryo" charset="-128"/>
              <a:ea typeface="Meiryo" charset="-128"/>
              <a:cs typeface="Meiryo" charset="-128"/>
            </a:endParaRPr>
          </a:p>
        </p:txBody>
      </p:sp>
      <p:sp>
        <p:nvSpPr>
          <p:cNvPr id="53" name="テキスト ボックス 52"/>
          <p:cNvSpPr txBox="1"/>
          <p:nvPr/>
        </p:nvSpPr>
        <p:spPr>
          <a:xfrm>
            <a:off x="170380" y="1663102"/>
            <a:ext cx="800219" cy="276999"/>
          </a:xfrm>
          <a:prstGeom prst="rect">
            <a:avLst/>
          </a:prstGeom>
          <a:noFill/>
        </p:spPr>
        <p:txBody>
          <a:bodyPr wrap="none" rtlCol="0">
            <a:spAutoFit/>
          </a:bodyPr>
          <a:lstStyle/>
          <a:p>
            <a:r>
              <a:rPr kumimoji="1" lang="ja-JP" altLang="en-US" sz="1200">
                <a:solidFill>
                  <a:srgbClr val="0070C0"/>
                </a:solidFill>
                <a:latin typeface="Meiryo" charset="-128"/>
                <a:ea typeface="Meiryo" charset="-128"/>
                <a:cs typeface="Meiryo" charset="-128"/>
              </a:rPr>
              <a:t>リソース</a:t>
            </a:r>
            <a:endParaRPr kumimoji="1" lang="ja-JP" altLang="en-US" sz="1200" dirty="0">
              <a:solidFill>
                <a:srgbClr val="0070C0"/>
              </a:solidFill>
              <a:latin typeface="Meiryo" charset="-128"/>
              <a:ea typeface="Meiryo" charset="-128"/>
              <a:cs typeface="Meiryo" charset="-128"/>
            </a:endParaRPr>
          </a:p>
        </p:txBody>
      </p:sp>
      <p:sp>
        <p:nvSpPr>
          <p:cNvPr id="54" name="テキスト ボックス 53"/>
          <p:cNvSpPr txBox="1"/>
          <p:nvPr/>
        </p:nvSpPr>
        <p:spPr>
          <a:xfrm>
            <a:off x="7785816" y="5846703"/>
            <a:ext cx="492443"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時間</a:t>
            </a:r>
          </a:p>
        </p:txBody>
      </p:sp>
      <p:sp>
        <p:nvSpPr>
          <p:cNvPr id="56" name="四角形吹き出し 55"/>
          <p:cNvSpPr/>
          <p:nvPr/>
        </p:nvSpPr>
        <p:spPr>
          <a:xfrm>
            <a:off x="6838747" y="987136"/>
            <a:ext cx="1193290" cy="650898"/>
          </a:xfrm>
          <a:prstGeom prst="wedgeRectCallout">
            <a:avLst>
              <a:gd name="adj1" fmla="val -109446"/>
              <a:gd name="adj2" fmla="val -2487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ユーザーは</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はじめて本気</a:t>
            </a:r>
            <a:endParaRPr kumimoji="1" lang="ja-JP" altLang="en-US" sz="1200" dirty="0">
              <a:solidFill>
                <a:srgbClr val="FFFFFF"/>
              </a:solidFill>
              <a:latin typeface="Meiryo" charset="-128"/>
              <a:ea typeface="Meiryo" charset="-128"/>
              <a:cs typeface="Meiryo" charset="-128"/>
            </a:endParaRPr>
          </a:p>
        </p:txBody>
      </p:sp>
      <p:grpSp>
        <p:nvGrpSpPr>
          <p:cNvPr id="57" name="図形グループ 56"/>
          <p:cNvGrpSpPr/>
          <p:nvPr/>
        </p:nvGrpSpPr>
        <p:grpSpPr>
          <a:xfrm>
            <a:off x="279574" y="941297"/>
            <a:ext cx="231924" cy="471366"/>
            <a:chOff x="1946324" y="4125162"/>
            <a:chExt cx="969964" cy="2007872"/>
          </a:xfrm>
        </p:grpSpPr>
        <p:sp>
          <p:nvSpPr>
            <p:cNvPr id="58" name="円/楕円 5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論理積ゲート 5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0" name="テキスト ボックス 59"/>
          <p:cNvSpPr txBox="1"/>
          <p:nvPr/>
        </p:nvSpPr>
        <p:spPr>
          <a:xfrm>
            <a:off x="522803" y="951516"/>
            <a:ext cx="1569660" cy="461665"/>
          </a:xfrm>
          <a:prstGeom prst="rect">
            <a:avLst/>
          </a:prstGeom>
          <a:noFill/>
        </p:spPr>
        <p:txBody>
          <a:bodyPr wrap="none" rtlCol="0">
            <a:spAutoFit/>
          </a:bodyPr>
          <a:lstStyle/>
          <a:p>
            <a:r>
              <a:rPr kumimoji="1" lang="ja-JP" altLang="en-US" sz="1200" dirty="0">
                <a:latin typeface="Meiryo" charset="-128"/>
                <a:ea typeface="Meiryo" charset="-128"/>
                <a:cs typeface="Meiryo" charset="-128"/>
              </a:rPr>
              <a:t>ソフトウェアを使う</a:t>
            </a:r>
            <a:endParaRPr kumimoji="1"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52" name="四角形吹き出し 51"/>
          <p:cNvSpPr/>
          <p:nvPr/>
        </p:nvSpPr>
        <p:spPr>
          <a:xfrm>
            <a:off x="7118273" y="2029177"/>
            <a:ext cx="875858" cy="484522"/>
          </a:xfrm>
          <a:prstGeom prst="wedgeRectCallout">
            <a:avLst>
              <a:gd name="adj1" fmla="val -154450"/>
              <a:gd name="adj2" fmla="val 73245"/>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マジ</a:t>
            </a:r>
            <a:endParaRPr kumimoji="1" lang="ja-JP" altLang="en-US"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28816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フローチャート: 論理積ゲート 15"/>
          <p:cNvSpPr/>
          <p:nvPr/>
        </p:nvSpPr>
        <p:spPr>
          <a:xfrm rot="16200000">
            <a:off x="678312" y="4575905"/>
            <a:ext cx="785970" cy="1224133"/>
          </a:xfrm>
          <a:prstGeom prst="flowChartDelay">
            <a:avLst/>
          </a:prstGeom>
          <a:solidFill>
            <a:schemeClr val="accent1">
              <a:lumMod val="20000"/>
              <a:lumOff val="80000"/>
            </a:schemeClr>
          </a:solidFill>
          <a:ln>
            <a:solidFill>
              <a:srgbClr val="7030A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アジャイル開発の進め方</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241</a:t>
            </a:fld>
            <a:endParaRPr kumimoji="1" lang="ja-JP" altLang="en-US"/>
          </a:p>
        </p:txBody>
      </p:sp>
      <p:pic>
        <p:nvPicPr>
          <p:cNvPr id="7" name="図 6"/>
          <p:cNvPicPr>
            <a:picLocks noChangeAspect="1"/>
          </p:cNvPicPr>
          <p:nvPr/>
        </p:nvPicPr>
        <p:blipFill>
          <a:blip r:embed="rId2"/>
          <a:stretch>
            <a:fillRect/>
          </a:stretch>
        </p:blipFill>
        <p:spPr>
          <a:xfrm>
            <a:off x="2115412" y="2490731"/>
            <a:ext cx="6372200" cy="3674573"/>
          </a:xfrm>
          <a:prstGeom prst="rect">
            <a:avLst/>
          </a:prstGeom>
        </p:spPr>
      </p:pic>
      <p:sp>
        <p:nvSpPr>
          <p:cNvPr id="9" name="円柱 8"/>
          <p:cNvSpPr/>
          <p:nvPr/>
        </p:nvSpPr>
        <p:spPr>
          <a:xfrm rot="5400000">
            <a:off x="5196000" y="2189636"/>
            <a:ext cx="211021" cy="6372200"/>
          </a:xfrm>
          <a:prstGeom prst="can">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750319" y="4906060"/>
            <a:ext cx="641952" cy="648072"/>
          </a:xfrm>
          <a:prstGeom prst="flowChartDelay">
            <a:avLst/>
          </a:prstGeom>
          <a:solidFill>
            <a:schemeClr val="accent5">
              <a:lumMod val="20000"/>
              <a:lumOff val="80000"/>
            </a:schemeClr>
          </a:solidFill>
          <a:ln>
            <a:solidFill>
              <a:srgbClr val="AB7A79"/>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柱 13"/>
          <p:cNvSpPr/>
          <p:nvPr/>
        </p:nvSpPr>
        <p:spPr>
          <a:xfrm rot="5400000">
            <a:off x="4989594" y="2037603"/>
            <a:ext cx="641955" cy="6385183"/>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フローチャート: 論理積ゲート 14"/>
          <p:cNvSpPr/>
          <p:nvPr/>
        </p:nvSpPr>
        <p:spPr>
          <a:xfrm rot="16200000">
            <a:off x="963283" y="5259980"/>
            <a:ext cx="216024" cy="216024"/>
          </a:xfrm>
          <a:prstGeom prst="flowChartDelay">
            <a:avLst/>
          </a:prstGeom>
          <a:solidFill>
            <a:schemeClr val="accent5">
              <a:lumMod val="40000"/>
              <a:lumOff val="60000"/>
            </a:schemeClr>
          </a:solidFill>
          <a:ln>
            <a:solidFill>
              <a:srgbClr val="AB7A79"/>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円柱 16"/>
          <p:cNvSpPr/>
          <p:nvPr/>
        </p:nvSpPr>
        <p:spPr>
          <a:xfrm rot="5400000">
            <a:off x="4870288" y="1952993"/>
            <a:ext cx="839793" cy="6425955"/>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p:cNvPicPr>
            <a:picLocks noChangeAspect="1"/>
          </p:cNvPicPr>
          <p:nvPr/>
        </p:nvPicPr>
        <p:blipFill>
          <a:blip r:embed="rId2">
            <a:alphaModFix amt="70000"/>
          </a:blip>
          <a:stretch>
            <a:fillRect/>
          </a:stretch>
        </p:blipFill>
        <p:spPr>
          <a:xfrm>
            <a:off x="2123728" y="2490730"/>
            <a:ext cx="6372200" cy="3674573"/>
          </a:xfrm>
          <a:prstGeom prst="rect">
            <a:avLst/>
          </a:prstGeom>
        </p:spPr>
      </p:pic>
      <p:sp>
        <p:nvSpPr>
          <p:cNvPr id="18" name="テキスト ボックス 17"/>
          <p:cNvSpPr txBox="1"/>
          <p:nvPr/>
        </p:nvSpPr>
        <p:spPr>
          <a:xfrm>
            <a:off x="457200" y="1294038"/>
            <a:ext cx="6768752" cy="369332"/>
          </a:xfrm>
          <a:prstGeom prst="rect">
            <a:avLst/>
          </a:prstGeom>
          <a:noFill/>
        </p:spPr>
        <p:txBody>
          <a:bodyPr wrap="square" rtlCol="0">
            <a:spAutoFit/>
          </a:bodyPr>
          <a:lstStyle/>
          <a:p>
            <a:r>
              <a:rPr kumimoji="1" lang="en-US" altLang="ja-JP">
                <a:solidFill>
                  <a:srgbClr val="AB7A79"/>
                </a:solidFill>
                <a:latin typeface="Meiryo" charset="-128"/>
                <a:ea typeface="Meiryo" charset="-128"/>
                <a:cs typeface="Meiryo" charset="-128"/>
              </a:rPr>
              <a:t>1.</a:t>
            </a:r>
            <a:r>
              <a:rPr kumimoji="1" lang="ja-JP" altLang="en-US" dirty="0">
                <a:solidFill>
                  <a:srgbClr val="AB7A79"/>
                </a:solidFill>
                <a:latin typeface="Meiryo" charset="-128"/>
                <a:ea typeface="Meiryo" charset="-128"/>
                <a:cs typeface="Meiryo" charset="-128"/>
              </a:rPr>
              <a:t>まずは人が通れるほどのトンネルを貫通させる。</a:t>
            </a:r>
          </a:p>
        </p:txBody>
      </p:sp>
      <p:sp>
        <p:nvSpPr>
          <p:cNvPr id="19" name="テキスト ボックス 18"/>
          <p:cNvSpPr txBox="1"/>
          <p:nvPr/>
        </p:nvSpPr>
        <p:spPr>
          <a:xfrm>
            <a:off x="457200" y="1673056"/>
            <a:ext cx="6768752" cy="369332"/>
          </a:xfrm>
          <a:prstGeom prst="rect">
            <a:avLst/>
          </a:prstGeom>
          <a:noFill/>
        </p:spPr>
        <p:txBody>
          <a:bodyPr wrap="square" rtlCol="0">
            <a:spAutoFit/>
          </a:bodyPr>
          <a:lstStyle/>
          <a:p>
            <a:r>
              <a:rPr kumimoji="1" lang="en-US" altLang="ja-JP" dirty="0">
                <a:solidFill>
                  <a:schemeClr val="accent6">
                    <a:lumMod val="50000"/>
                  </a:schemeClr>
                </a:solidFill>
                <a:latin typeface="Meiryo" charset="-128"/>
                <a:ea typeface="Meiryo" charset="-128"/>
                <a:cs typeface="Meiryo" charset="-128"/>
              </a:rPr>
              <a:t>2.</a:t>
            </a:r>
            <a:r>
              <a:rPr kumimoji="1" lang="ja-JP" altLang="en-US" dirty="0">
                <a:solidFill>
                  <a:schemeClr val="accent6">
                    <a:lumMod val="50000"/>
                  </a:schemeClr>
                </a:solidFill>
                <a:latin typeface="Meiryo" charset="-128"/>
                <a:ea typeface="Meiryo" charset="-128"/>
                <a:cs typeface="Meiryo" charset="-128"/>
              </a:rPr>
              <a:t>大きな工事機械が入れるように拡げてゆく。</a:t>
            </a:r>
          </a:p>
        </p:txBody>
      </p:sp>
      <p:sp>
        <p:nvSpPr>
          <p:cNvPr id="20" name="テキスト ボックス 19"/>
          <p:cNvSpPr txBox="1"/>
          <p:nvPr/>
        </p:nvSpPr>
        <p:spPr>
          <a:xfrm>
            <a:off x="457200" y="2086703"/>
            <a:ext cx="6768752" cy="369332"/>
          </a:xfrm>
          <a:prstGeom prst="rect">
            <a:avLst/>
          </a:prstGeom>
          <a:noFill/>
        </p:spPr>
        <p:txBody>
          <a:bodyPr wrap="square" rtlCol="0">
            <a:spAutoFit/>
          </a:bodyPr>
          <a:lstStyle/>
          <a:p>
            <a:r>
              <a:rPr kumimoji="1" lang="en-US" altLang="ja-JP" dirty="0">
                <a:solidFill>
                  <a:srgbClr val="7030A0"/>
                </a:solidFill>
                <a:latin typeface="Meiryo" charset="-128"/>
                <a:ea typeface="Meiryo" charset="-128"/>
                <a:cs typeface="Meiryo" charset="-128"/>
              </a:rPr>
              <a:t>3.</a:t>
            </a:r>
            <a:r>
              <a:rPr kumimoji="1" lang="ja-JP" altLang="en-US" dirty="0">
                <a:solidFill>
                  <a:srgbClr val="7030A0"/>
                </a:solidFill>
                <a:latin typeface="Meiryo" charset="-128"/>
                <a:ea typeface="Meiryo" charset="-128"/>
                <a:cs typeface="Meiryo" charset="-128"/>
              </a:rPr>
              <a:t>二車線の道路に拡張し、設備を整備する。</a:t>
            </a:r>
          </a:p>
        </p:txBody>
      </p:sp>
    </p:spTree>
    <p:extLst>
      <p:ext uri="{BB962C8B-B14F-4D97-AF65-F5344CB8AC3E}">
        <p14:creationId xmlns:p14="http://schemas.microsoft.com/office/powerpoint/2010/main" val="258498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0-#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2" presetClass="entr" presetSubtype="8"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0-#ppt_w/2"/>
                                          </p:val>
                                        </p:tav>
                                        <p:tav tm="100000">
                                          <p:val>
                                            <p:strVal val="#ppt_x"/>
                                          </p:val>
                                        </p:tav>
                                      </p:tavLst>
                                    </p:anim>
                                    <p:anim calcmode="lin" valueType="num">
                                      <p:cBhvr additive="base">
                                        <p:cTn id="3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14" grpId="0" animBg="1"/>
      <p:bldP spid="15" grpId="0" animBg="1"/>
      <p:bldP spid="17" grpId="0" animBg="1"/>
      <p:bldP spid="18" grpId="0"/>
      <p:bldP spid="19" grpId="0"/>
      <p:bldP spid="20"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開発とアジャイル開発（２）</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242</a:t>
            </a:fld>
            <a:endParaRPr kumimoji="1" lang="ja-JP" altLang="en-US"/>
          </a:p>
        </p:txBody>
      </p:sp>
      <p:cxnSp>
        <p:nvCxnSpPr>
          <p:cNvPr id="5" name="直線矢印コネクタ 4"/>
          <p:cNvCxnSpPr/>
          <p:nvPr/>
        </p:nvCxnSpPr>
        <p:spPr>
          <a:xfrm flipV="1">
            <a:off x="541896" y="2135200"/>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541896" y="6167648"/>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388748" y="1881470"/>
            <a:ext cx="800219"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リソース</a:t>
            </a:r>
          </a:p>
        </p:txBody>
      </p:sp>
      <p:grpSp>
        <p:nvGrpSpPr>
          <p:cNvPr id="49" name="図形グループ 48"/>
          <p:cNvGrpSpPr/>
          <p:nvPr/>
        </p:nvGrpSpPr>
        <p:grpSpPr>
          <a:xfrm>
            <a:off x="891592" y="5187805"/>
            <a:ext cx="1107996" cy="837217"/>
            <a:chOff x="5016242" y="867518"/>
            <a:chExt cx="1107996" cy="837217"/>
          </a:xfrm>
        </p:grpSpPr>
        <p:sp>
          <p:nvSpPr>
            <p:cNvPr id="52" name="テキスト ボックス 51"/>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55" name="図 5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6486" y="1068046"/>
              <a:ext cx="465598" cy="493335"/>
            </a:xfrm>
            <a:prstGeom prst="rect">
              <a:avLst/>
            </a:prstGeom>
          </p:spPr>
        </p:pic>
        <p:grpSp>
          <p:nvGrpSpPr>
            <p:cNvPr id="56" name="図形グループ 55"/>
            <p:cNvGrpSpPr/>
            <p:nvPr/>
          </p:nvGrpSpPr>
          <p:grpSpPr>
            <a:xfrm>
              <a:off x="5314617" y="1139393"/>
              <a:ext cx="245560" cy="565342"/>
              <a:chOff x="1571691" y="4125162"/>
              <a:chExt cx="969966" cy="2007867"/>
            </a:xfrm>
          </p:grpSpPr>
          <p:sp>
            <p:nvSpPr>
              <p:cNvPr id="57" name="円/楕円 56"/>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フローチャート: 論理積ゲート 57"/>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02" name="図形グループ 101"/>
          <p:cNvGrpSpPr/>
          <p:nvPr/>
        </p:nvGrpSpPr>
        <p:grpSpPr>
          <a:xfrm>
            <a:off x="1864521" y="4153039"/>
            <a:ext cx="1107996" cy="837217"/>
            <a:chOff x="5016242" y="867518"/>
            <a:chExt cx="1107996" cy="837217"/>
          </a:xfrm>
        </p:grpSpPr>
        <p:sp>
          <p:nvSpPr>
            <p:cNvPr id="103" name="テキスト ボックス 102"/>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04" name="図 10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6486" y="1068046"/>
              <a:ext cx="465598" cy="493335"/>
            </a:xfrm>
            <a:prstGeom prst="rect">
              <a:avLst/>
            </a:prstGeom>
          </p:spPr>
        </p:pic>
        <p:grpSp>
          <p:nvGrpSpPr>
            <p:cNvPr id="105" name="図形グループ 104"/>
            <p:cNvGrpSpPr/>
            <p:nvPr/>
          </p:nvGrpSpPr>
          <p:grpSpPr>
            <a:xfrm>
              <a:off x="5314617" y="1139393"/>
              <a:ext cx="245560" cy="565342"/>
              <a:chOff x="1571691" y="4125162"/>
              <a:chExt cx="969966" cy="2007867"/>
            </a:xfrm>
          </p:grpSpPr>
          <p:sp>
            <p:nvSpPr>
              <p:cNvPr id="106" name="円/楕円 105"/>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フローチャート: 論理積ゲート 106"/>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38" name="図形グループ 137"/>
          <p:cNvGrpSpPr/>
          <p:nvPr/>
        </p:nvGrpSpPr>
        <p:grpSpPr>
          <a:xfrm>
            <a:off x="2843981" y="3092228"/>
            <a:ext cx="1107996" cy="837217"/>
            <a:chOff x="5016242" y="867518"/>
            <a:chExt cx="1107996" cy="837217"/>
          </a:xfrm>
        </p:grpSpPr>
        <p:sp>
          <p:nvSpPr>
            <p:cNvPr id="139" name="テキスト ボックス 138"/>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40" name="図 13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6486" y="1068046"/>
              <a:ext cx="465598" cy="493335"/>
            </a:xfrm>
            <a:prstGeom prst="rect">
              <a:avLst/>
            </a:prstGeom>
          </p:spPr>
        </p:pic>
        <p:grpSp>
          <p:nvGrpSpPr>
            <p:cNvPr id="141" name="図形グループ 140"/>
            <p:cNvGrpSpPr/>
            <p:nvPr/>
          </p:nvGrpSpPr>
          <p:grpSpPr>
            <a:xfrm>
              <a:off x="5314617" y="1139393"/>
              <a:ext cx="245560" cy="565342"/>
              <a:chOff x="1571691" y="4125162"/>
              <a:chExt cx="969966" cy="2007867"/>
            </a:xfrm>
          </p:grpSpPr>
          <p:sp>
            <p:nvSpPr>
              <p:cNvPr id="142" name="円/楕円 14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68" name="図形グループ 167"/>
          <p:cNvGrpSpPr/>
          <p:nvPr/>
        </p:nvGrpSpPr>
        <p:grpSpPr>
          <a:xfrm>
            <a:off x="3816977" y="2064977"/>
            <a:ext cx="1107996" cy="837217"/>
            <a:chOff x="5016242" y="867518"/>
            <a:chExt cx="1107996" cy="837217"/>
          </a:xfrm>
        </p:grpSpPr>
        <p:sp>
          <p:nvSpPr>
            <p:cNvPr id="169" name="テキスト ボックス 168"/>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70" name="図 16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6486" y="1068046"/>
              <a:ext cx="465598" cy="493335"/>
            </a:xfrm>
            <a:prstGeom prst="rect">
              <a:avLst/>
            </a:prstGeom>
          </p:spPr>
        </p:pic>
        <p:grpSp>
          <p:nvGrpSpPr>
            <p:cNvPr id="171" name="図形グループ 170"/>
            <p:cNvGrpSpPr/>
            <p:nvPr/>
          </p:nvGrpSpPr>
          <p:grpSpPr>
            <a:xfrm>
              <a:off x="5314617" y="1139393"/>
              <a:ext cx="245560" cy="565342"/>
              <a:chOff x="1571691" y="4125162"/>
              <a:chExt cx="969966" cy="2007867"/>
            </a:xfrm>
          </p:grpSpPr>
          <p:sp>
            <p:nvSpPr>
              <p:cNvPr id="172" name="円/楕円 17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10" name="図形グループ 209"/>
          <p:cNvGrpSpPr/>
          <p:nvPr/>
        </p:nvGrpSpPr>
        <p:grpSpPr>
          <a:xfrm>
            <a:off x="497942" y="1159665"/>
            <a:ext cx="231924" cy="471366"/>
            <a:chOff x="1946324" y="4125162"/>
            <a:chExt cx="969964" cy="2007872"/>
          </a:xfrm>
        </p:grpSpPr>
        <p:sp>
          <p:nvSpPr>
            <p:cNvPr id="211" name="円/楕円 2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フローチャート: 論理積ゲート 2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3" name="テキスト ボックス 212"/>
          <p:cNvSpPr txBox="1"/>
          <p:nvPr/>
        </p:nvSpPr>
        <p:spPr>
          <a:xfrm>
            <a:off x="741171" y="1169884"/>
            <a:ext cx="1569660" cy="461665"/>
          </a:xfrm>
          <a:prstGeom prst="rect">
            <a:avLst/>
          </a:prstGeom>
          <a:noFill/>
        </p:spPr>
        <p:txBody>
          <a:bodyPr wrap="none" rtlCol="0">
            <a:spAutoFit/>
          </a:bodyPr>
          <a:lstStyle/>
          <a:p>
            <a:r>
              <a:rPr kumimoji="1" lang="ja-JP" altLang="en-US" sz="1200" dirty="0">
                <a:latin typeface="Meiryo" charset="-128"/>
                <a:ea typeface="Meiryo" charset="-128"/>
                <a:cs typeface="Meiryo" charset="-128"/>
              </a:rPr>
              <a:t>ソフトウェアを使う</a:t>
            </a:r>
            <a:endParaRPr kumimoji="1"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7" name="ホームベース 6"/>
          <p:cNvSpPr/>
          <p:nvPr/>
        </p:nvSpPr>
        <p:spPr>
          <a:xfrm>
            <a:off x="745553" y="2162931"/>
            <a:ext cx="2145096" cy="1473207"/>
          </a:xfrm>
          <a:prstGeom prst="homePlate">
            <a:avLst>
              <a:gd name="adj" fmla="val 26193"/>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動くソフトウェア</a:t>
            </a:r>
            <a:endParaRPr kumimoji="1" lang="en-US" altLang="ja-JP" sz="1600" b="1"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を作り続けるれば</a:t>
            </a:r>
            <a:endParaRPr kumimoji="1" lang="en-US" altLang="ja-JP" sz="1200" dirty="0">
              <a:solidFill>
                <a:srgbClr val="FFFFFF"/>
              </a:solidFill>
              <a:latin typeface="Meiryo" charset="-128"/>
              <a:ea typeface="Meiryo" charset="-128"/>
              <a:cs typeface="Meiryo" charset="-128"/>
            </a:endParaRPr>
          </a:p>
          <a:p>
            <a:pPr algn="ctr"/>
            <a:r>
              <a:rPr kumimoji="1" lang="ja-JP" altLang="en-US" sz="1200" b="1" dirty="0">
                <a:solidFill>
                  <a:srgbClr val="FFFFFF"/>
                </a:solidFill>
                <a:latin typeface="Meiryo" charset="-128"/>
                <a:ea typeface="Meiryo" charset="-128"/>
                <a:cs typeface="Meiryo" charset="-128"/>
              </a:rPr>
              <a:t>ユーザーはずっと本気</a:t>
            </a:r>
          </a:p>
        </p:txBody>
      </p:sp>
      <p:sp>
        <p:nvSpPr>
          <p:cNvPr id="4" name="テキスト ボックス 3"/>
          <p:cNvSpPr txBox="1"/>
          <p:nvPr/>
        </p:nvSpPr>
        <p:spPr>
          <a:xfrm>
            <a:off x="885061" y="4996354"/>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198" name="テキスト ボックス 197"/>
          <p:cNvSpPr txBox="1"/>
          <p:nvPr/>
        </p:nvSpPr>
        <p:spPr>
          <a:xfrm>
            <a:off x="1862693" y="3985636"/>
            <a:ext cx="543739" cy="246221"/>
          </a:xfrm>
          <a:prstGeom prst="rect">
            <a:avLst/>
          </a:prstGeom>
          <a:noFill/>
        </p:spPr>
        <p:txBody>
          <a:bodyPr wrap="none" rtlCol="0">
            <a:spAutoFit/>
          </a:bodyPr>
          <a:lstStyle/>
          <a:p>
            <a:r>
              <a:rPr lang="ja-JP" altLang="en-US" sz="1000" dirty="0">
                <a:solidFill>
                  <a:srgbClr val="FF0000"/>
                </a:solidFill>
              </a:rPr>
              <a:t>マジ！</a:t>
            </a:r>
            <a:endParaRPr kumimoji="1" lang="ja-JP" altLang="en-US" sz="1000" dirty="0">
              <a:solidFill>
                <a:srgbClr val="FF0000"/>
              </a:solidFill>
            </a:endParaRPr>
          </a:p>
        </p:txBody>
      </p:sp>
      <p:sp>
        <p:nvSpPr>
          <p:cNvPr id="199" name="テキスト ボックス 198"/>
          <p:cNvSpPr txBox="1"/>
          <p:nvPr/>
        </p:nvSpPr>
        <p:spPr>
          <a:xfrm>
            <a:off x="2858164" y="2931971"/>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8" name="テキスト ボックス 7"/>
          <p:cNvSpPr txBox="1"/>
          <p:nvPr/>
        </p:nvSpPr>
        <p:spPr>
          <a:xfrm>
            <a:off x="8291518" y="2918595"/>
            <a:ext cx="184731" cy="369332"/>
          </a:xfrm>
          <a:prstGeom prst="rect">
            <a:avLst/>
          </a:prstGeom>
          <a:noFill/>
        </p:spPr>
        <p:txBody>
          <a:bodyPr wrap="none" rtlCol="0">
            <a:spAutoFit/>
          </a:bodyPr>
          <a:lstStyle/>
          <a:p>
            <a:endParaRPr kumimoji="1" lang="ja-JP" altLang="en-US" dirty="0"/>
          </a:p>
        </p:txBody>
      </p:sp>
      <p:sp>
        <p:nvSpPr>
          <p:cNvPr id="204" name="テキスト ボックス 203"/>
          <p:cNvSpPr txBox="1"/>
          <p:nvPr/>
        </p:nvSpPr>
        <p:spPr>
          <a:xfrm>
            <a:off x="3816910" y="1845653"/>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9" name="正方形/長方形 8"/>
          <p:cNvSpPr/>
          <p:nvPr/>
        </p:nvSpPr>
        <p:spPr>
          <a:xfrm>
            <a:off x="1999588" y="5017553"/>
            <a:ext cx="6004596" cy="1047518"/>
          </a:xfrm>
          <a:prstGeom prst="rect">
            <a:avLst/>
          </a:prstGeom>
          <a:solidFill>
            <a:schemeClr val="tx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p:cNvSpPr/>
          <p:nvPr/>
        </p:nvSpPr>
        <p:spPr>
          <a:xfrm>
            <a:off x="2964939" y="3983349"/>
            <a:ext cx="5033692" cy="1047518"/>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正方形/長方形 217"/>
          <p:cNvSpPr/>
          <p:nvPr/>
        </p:nvSpPr>
        <p:spPr>
          <a:xfrm>
            <a:off x="3943237" y="2935831"/>
            <a:ext cx="4055394" cy="1047518"/>
          </a:xfrm>
          <a:prstGeom prst="rect">
            <a:avLst/>
          </a:prstGeom>
          <a:solidFill>
            <a:schemeClr val="tx2">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正方形/長方形 218"/>
          <p:cNvSpPr/>
          <p:nvPr/>
        </p:nvSpPr>
        <p:spPr>
          <a:xfrm>
            <a:off x="4901983" y="1908963"/>
            <a:ext cx="3096648" cy="1047518"/>
          </a:xfrm>
          <a:prstGeom prst="rect">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左矢印 11"/>
          <p:cNvSpPr/>
          <p:nvPr/>
        </p:nvSpPr>
        <p:spPr>
          <a:xfrm>
            <a:off x="1744443" y="5445933"/>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左矢印 231"/>
          <p:cNvSpPr/>
          <p:nvPr/>
        </p:nvSpPr>
        <p:spPr>
          <a:xfrm>
            <a:off x="2753630" y="4434902"/>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左矢印 232"/>
          <p:cNvSpPr/>
          <p:nvPr/>
        </p:nvSpPr>
        <p:spPr>
          <a:xfrm>
            <a:off x="3702201" y="3306840"/>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4" name="左矢印 233"/>
          <p:cNvSpPr/>
          <p:nvPr/>
        </p:nvSpPr>
        <p:spPr>
          <a:xfrm>
            <a:off x="4711388" y="2295809"/>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 name="直線矢印コネクタ 14"/>
          <p:cNvCxnSpPr/>
          <p:nvPr/>
        </p:nvCxnSpPr>
        <p:spPr>
          <a:xfrm flipH="1">
            <a:off x="2753630" y="5042913"/>
            <a:ext cx="5898" cy="982110"/>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2370321" y="5213850"/>
            <a:ext cx="400110" cy="630942"/>
          </a:xfrm>
          <a:prstGeom prst="rect">
            <a:avLst/>
          </a:prstGeom>
          <a:noFill/>
        </p:spPr>
        <p:txBody>
          <a:bodyPr vert="eaVert" wrap="none" rtlCol="0">
            <a:spAutoFit/>
          </a:bodyPr>
          <a:lstStyle/>
          <a:p>
            <a:r>
              <a:rPr kumimoji="1" lang="ja-JP" altLang="en-US" sz="1400">
                <a:solidFill>
                  <a:schemeClr val="bg1"/>
                </a:solidFill>
                <a:latin typeface="Meiryo" charset="-128"/>
                <a:ea typeface="Meiryo" charset="-128"/>
                <a:cs typeface="Meiryo" charset="-128"/>
              </a:rPr>
              <a:t>テスト</a:t>
            </a:r>
            <a:endParaRPr kumimoji="1" lang="ja-JP" altLang="en-US" sz="1400" dirty="0">
              <a:solidFill>
                <a:schemeClr val="bg1"/>
              </a:solidFill>
              <a:latin typeface="Meiryo" charset="-128"/>
              <a:ea typeface="Meiryo" charset="-128"/>
              <a:cs typeface="Meiryo" charset="-128"/>
            </a:endParaRPr>
          </a:p>
        </p:txBody>
      </p:sp>
      <p:cxnSp>
        <p:nvCxnSpPr>
          <p:cNvPr id="235" name="直線矢印コネクタ 234"/>
          <p:cNvCxnSpPr/>
          <p:nvPr/>
        </p:nvCxnSpPr>
        <p:spPr>
          <a:xfrm flipH="1">
            <a:off x="3696303" y="3970892"/>
            <a:ext cx="5898" cy="206813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6" name="直線矢印コネクタ 235"/>
          <p:cNvCxnSpPr/>
          <p:nvPr/>
        </p:nvCxnSpPr>
        <p:spPr>
          <a:xfrm>
            <a:off x="4658121" y="2962735"/>
            <a:ext cx="11111" cy="3102336"/>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7" name="直線矢印コネクタ 236"/>
          <p:cNvCxnSpPr/>
          <p:nvPr/>
        </p:nvCxnSpPr>
        <p:spPr>
          <a:xfrm flipH="1">
            <a:off x="5625152" y="1928531"/>
            <a:ext cx="13713" cy="409649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8" name="テキスト ボックス 237"/>
          <p:cNvSpPr txBox="1"/>
          <p:nvPr/>
        </p:nvSpPr>
        <p:spPr>
          <a:xfrm>
            <a:off x="7990536" y="6037775"/>
            <a:ext cx="492443"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時間</a:t>
            </a:r>
          </a:p>
        </p:txBody>
      </p:sp>
    </p:spTree>
    <p:extLst>
      <p:ext uri="{BB962C8B-B14F-4D97-AF65-F5344CB8AC3E}">
        <p14:creationId xmlns:p14="http://schemas.microsoft.com/office/powerpoint/2010/main" val="156945585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正方形/長方形 105"/>
          <p:cNvSpPr/>
          <p:nvPr/>
        </p:nvSpPr>
        <p:spPr>
          <a:xfrm>
            <a:off x="4651375" y="984250"/>
            <a:ext cx="4083050" cy="54421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bg1"/>
                </a:solidFill>
              </a:rPr>
              <a:t>アジャイル開発</a:t>
            </a:r>
            <a:endParaRPr lang="en-US" altLang="ja-JP" sz="2400" dirty="0">
              <a:solidFill>
                <a:schemeClr val="bg1"/>
              </a:solidFill>
            </a:endParaRPr>
          </a:p>
        </p:txBody>
      </p:sp>
      <p:sp>
        <p:nvSpPr>
          <p:cNvPr id="34" name="正方形/長方形 33"/>
          <p:cNvSpPr/>
          <p:nvPr/>
        </p:nvSpPr>
        <p:spPr>
          <a:xfrm>
            <a:off x="400050" y="984250"/>
            <a:ext cx="4083050" cy="544215"/>
          </a:xfrm>
          <a:prstGeom prst="rect">
            <a:avLst/>
          </a:prstGeom>
          <a:solidFill>
            <a:srgbClr val="948A5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bg1"/>
                </a:solidFill>
              </a:rPr>
              <a:t>ウォーターフォール開発</a:t>
            </a:r>
            <a:endParaRPr lang="en-US" altLang="ja-JP" sz="2400" dirty="0">
              <a:solidFill>
                <a:schemeClr val="bg1"/>
              </a:solidFill>
            </a:endParaRPr>
          </a:p>
        </p:txBody>
      </p:sp>
      <p:sp>
        <p:nvSpPr>
          <p:cNvPr id="104" name="角丸四角形 103"/>
          <p:cNvSpPr/>
          <p:nvPr/>
        </p:nvSpPr>
        <p:spPr bwMode="auto">
          <a:xfrm>
            <a:off x="400050" y="1657350"/>
            <a:ext cx="4083050" cy="45212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60" name="角丸四角形 59"/>
          <p:cNvSpPr/>
          <p:nvPr/>
        </p:nvSpPr>
        <p:spPr bwMode="auto">
          <a:xfrm>
            <a:off x="5865535" y="28067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61" name="角丸四角形 60"/>
          <p:cNvSpPr/>
          <p:nvPr/>
        </p:nvSpPr>
        <p:spPr bwMode="auto">
          <a:xfrm>
            <a:off x="5090835" y="16573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59" name="角丸四角形 58"/>
          <p:cNvSpPr/>
          <p:nvPr/>
        </p:nvSpPr>
        <p:spPr bwMode="auto">
          <a:xfrm>
            <a:off x="7414935" y="51117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86" name="角丸四角形 85"/>
          <p:cNvSpPr/>
          <p:nvPr/>
        </p:nvSpPr>
        <p:spPr bwMode="auto">
          <a:xfrm>
            <a:off x="6640235" y="39624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57" name="角丸四角形吹き出し 56"/>
          <p:cNvSpPr/>
          <p:nvPr/>
        </p:nvSpPr>
        <p:spPr bwMode="auto">
          <a:xfrm>
            <a:off x="495300" y="5105400"/>
            <a:ext cx="2061885" cy="990600"/>
          </a:xfrm>
          <a:prstGeom prst="wedgeRoundRectCallout">
            <a:avLst>
              <a:gd name="adj1" fmla="val 20278"/>
              <a:gd name="adj2" fmla="val -75717"/>
              <a:gd name="adj3" fmla="val 16667"/>
            </a:avLst>
          </a:prstGeom>
          <a:solidFill>
            <a:schemeClr val="bg2">
              <a:lumMod val="5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lang="ja-JP" altLang="en-US" sz="1200" dirty="0">
                <a:solidFill>
                  <a:srgbClr val="FFFFFF"/>
                </a:solidFill>
                <a:effectLst/>
              </a:rPr>
              <a:t>最初に要件をあらかじめ</a:t>
            </a:r>
            <a:endParaRPr lang="en-US" altLang="ja-JP" sz="1200" dirty="0">
              <a:solidFill>
                <a:srgbClr val="FFFFFF"/>
              </a:solidFill>
              <a:effectLst/>
            </a:endParaRPr>
          </a:p>
          <a:p>
            <a:pPr algn="ctr">
              <a:spcBef>
                <a:spcPct val="20000"/>
              </a:spcBef>
            </a:pPr>
            <a:r>
              <a:rPr lang="ja-JP" altLang="en-US" sz="1200" dirty="0">
                <a:solidFill>
                  <a:srgbClr val="FFFFFF"/>
                </a:solidFill>
                <a:effectLst/>
              </a:rPr>
              <a:t>全て決めてから開発</a:t>
            </a:r>
            <a:endParaRPr kumimoji="0" lang="ja-JP" altLang="en-US" sz="1200" b="0" i="0" u="none" strike="noStrike" cap="none" normalizeH="0" baseline="0" dirty="0">
              <a:ln>
                <a:noFill/>
              </a:ln>
              <a:solidFill>
                <a:srgbClr val="FFFFFF"/>
              </a:solidFill>
              <a:effectLst/>
              <a:latin typeface="Arial" charset="0"/>
              <a:ea typeface="HG丸ｺﾞｼｯｸM-PRO" pitchFamily="50" charset="-128"/>
            </a:endParaRPr>
          </a:p>
        </p:txBody>
      </p:sp>
      <p:sp>
        <p:nvSpPr>
          <p:cNvPr id="2" name="角丸四角形 1"/>
          <p:cNvSpPr/>
          <p:nvPr/>
        </p:nvSpPr>
        <p:spPr bwMode="auto">
          <a:xfrm>
            <a:off x="495300" y="1752600"/>
            <a:ext cx="914400" cy="9144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chemeClr val="bg1"/>
                </a:solidFill>
                <a:effectLst/>
                <a:latin typeface="Arial" charset="0"/>
                <a:ea typeface="HG丸ｺﾞｼｯｸM-PRO" pitchFamily="50" charset="-128"/>
              </a:rPr>
              <a:t>要件</a:t>
            </a:r>
          </a:p>
        </p:txBody>
      </p:sp>
      <p:sp>
        <p:nvSpPr>
          <p:cNvPr id="3" name="角丸四角形 2"/>
          <p:cNvSpPr/>
          <p:nvPr/>
        </p:nvSpPr>
        <p:spPr bwMode="auto">
          <a:xfrm>
            <a:off x="1327150" y="2895600"/>
            <a:ext cx="914400" cy="9144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chemeClr val="bg1"/>
                </a:solidFill>
              </a:rPr>
              <a:t>設計</a:t>
            </a:r>
            <a:endParaRPr kumimoji="0" lang="en-US" altLang="ja-JP" sz="1000" b="0" i="0" u="none" strike="noStrike" cap="none" normalizeH="0" baseline="0" dirty="0">
              <a:ln>
                <a:noFill/>
              </a:ln>
              <a:solidFill>
                <a:schemeClr val="bg1"/>
              </a:solidFill>
              <a:effectLst/>
            </a:endParaRPr>
          </a:p>
        </p:txBody>
      </p:sp>
      <p:sp>
        <p:nvSpPr>
          <p:cNvPr id="4" name="角丸四角形 3"/>
          <p:cNvSpPr/>
          <p:nvPr/>
        </p:nvSpPr>
        <p:spPr bwMode="auto">
          <a:xfrm>
            <a:off x="2159000" y="4038600"/>
            <a:ext cx="914400" cy="9144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dirty="0">
                <a:ln>
                  <a:noFill/>
                </a:ln>
                <a:solidFill>
                  <a:schemeClr val="bg1"/>
                </a:solidFill>
                <a:effectLst/>
              </a:rPr>
              <a:t>コーディング</a:t>
            </a:r>
            <a:endParaRPr kumimoji="0" lang="en-US" altLang="ja-JP" sz="800" b="0" i="0" u="none" strike="noStrike" cap="none" normalizeH="0" baseline="0" dirty="0">
              <a:ln>
                <a:noFill/>
              </a:ln>
              <a:solidFill>
                <a:schemeClr val="bg1"/>
              </a:solidFill>
              <a:effectLst/>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chemeClr val="bg1"/>
                </a:solidFill>
              </a:rPr>
              <a:t>単体テスト</a:t>
            </a:r>
            <a:endParaRPr kumimoji="0" lang="ja-JP" altLang="en-US" sz="1000" b="0" i="0" u="none" strike="noStrike" cap="none" normalizeH="0" baseline="0" dirty="0">
              <a:ln>
                <a:noFill/>
              </a:ln>
              <a:solidFill>
                <a:schemeClr val="bg1"/>
              </a:solidFill>
              <a:effectLst/>
            </a:endParaRPr>
          </a:p>
        </p:txBody>
      </p:sp>
      <p:sp>
        <p:nvSpPr>
          <p:cNvPr id="5" name="角丸四角形 4"/>
          <p:cNvSpPr/>
          <p:nvPr/>
        </p:nvSpPr>
        <p:spPr bwMode="auto">
          <a:xfrm>
            <a:off x="2990850" y="5181600"/>
            <a:ext cx="914400" cy="9144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chemeClr val="bg1"/>
                </a:solidFill>
                <a:effectLst/>
                <a:latin typeface="Arial" charset="0"/>
                <a:ea typeface="HG丸ｺﾞｼｯｸM-PRO" pitchFamily="50" charset="-128"/>
              </a:rPr>
              <a:t>結合テスト</a:t>
            </a:r>
          </a:p>
        </p:txBody>
      </p:sp>
      <p:cxnSp>
        <p:nvCxnSpPr>
          <p:cNvPr id="23" name="カギ線コネクタ 22"/>
          <p:cNvCxnSpPr>
            <a:stCxn id="2" idx="3"/>
            <a:endCxn id="3" idx="0"/>
          </p:cNvCxnSpPr>
          <p:nvPr/>
        </p:nvCxnSpPr>
        <p:spPr bwMode="auto">
          <a:xfrm>
            <a:off x="1409700" y="2209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4" name="カギ線コネクタ 23"/>
          <p:cNvCxnSpPr>
            <a:stCxn id="3" idx="3"/>
            <a:endCxn id="4" idx="0"/>
          </p:cNvCxnSpPr>
          <p:nvPr/>
        </p:nvCxnSpPr>
        <p:spPr bwMode="auto">
          <a:xfrm>
            <a:off x="2241550" y="3352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 name="カギ線コネクタ 24"/>
          <p:cNvCxnSpPr>
            <a:stCxn id="4" idx="3"/>
            <a:endCxn id="5" idx="0"/>
          </p:cNvCxnSpPr>
          <p:nvPr/>
        </p:nvCxnSpPr>
        <p:spPr bwMode="auto">
          <a:xfrm>
            <a:off x="3073400" y="4495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0" name="カギ線コネクタ 29"/>
          <p:cNvCxnSpPr>
            <a:stCxn id="3" idx="1"/>
            <a:endCxn id="2" idx="2"/>
          </p:cNvCxnSpPr>
          <p:nvPr/>
        </p:nvCxnSpPr>
        <p:spPr bwMode="auto">
          <a:xfrm rot="10800000">
            <a:off x="952500" y="26670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1" name="カギ線コネクタ 30"/>
          <p:cNvCxnSpPr>
            <a:stCxn id="5" idx="1"/>
            <a:endCxn id="4" idx="2"/>
          </p:cNvCxnSpPr>
          <p:nvPr/>
        </p:nvCxnSpPr>
        <p:spPr bwMode="auto">
          <a:xfrm rot="10800000">
            <a:off x="2616200" y="4953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2" name="カギ線コネクタ 31"/>
          <p:cNvCxnSpPr>
            <a:stCxn id="4" idx="1"/>
            <a:endCxn id="3" idx="2"/>
          </p:cNvCxnSpPr>
          <p:nvPr/>
        </p:nvCxnSpPr>
        <p:spPr bwMode="auto">
          <a:xfrm rot="10800000">
            <a:off x="1784350" y="3810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7" name="右矢印 46"/>
          <p:cNvSpPr/>
          <p:nvPr/>
        </p:nvSpPr>
        <p:spPr bwMode="auto">
          <a:xfrm>
            <a:off x="4002365" y="57150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91" name="タイトル 90"/>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開発とアジャイル開発（３）</a:t>
            </a:r>
            <a:endParaRPr kumimoji="1" lang="ja-JP" altLang="en-US" dirty="0">
              <a:latin typeface="MS PGothic" charset="-128"/>
              <a:ea typeface="MS PGothic" charset="-128"/>
              <a:cs typeface="MS PGothic" charset="-128"/>
            </a:endParaRPr>
          </a:p>
        </p:txBody>
      </p:sp>
      <p:sp>
        <p:nvSpPr>
          <p:cNvPr id="92" name="テキスト ボックス 91"/>
          <p:cNvSpPr txBox="1"/>
          <p:nvPr/>
        </p:nvSpPr>
        <p:spPr>
          <a:xfrm>
            <a:off x="4002365" y="5505906"/>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6" name="角丸四角形 5"/>
          <p:cNvSpPr/>
          <p:nvPr/>
        </p:nvSpPr>
        <p:spPr bwMode="auto">
          <a:xfrm>
            <a:off x="5168900" y="1752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7" name="角丸四角形 6"/>
          <p:cNvSpPr/>
          <p:nvPr/>
        </p:nvSpPr>
        <p:spPr bwMode="auto">
          <a:xfrm>
            <a:off x="5321300" y="1981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8" name="角丸四角形 7"/>
          <p:cNvSpPr/>
          <p:nvPr/>
        </p:nvSpPr>
        <p:spPr bwMode="auto">
          <a:xfrm>
            <a:off x="5473700" y="2209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9" name="角丸四角形 8"/>
          <p:cNvSpPr/>
          <p:nvPr/>
        </p:nvSpPr>
        <p:spPr bwMode="auto">
          <a:xfrm>
            <a:off x="5626100" y="2438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48" name="右矢印 47"/>
          <p:cNvSpPr/>
          <p:nvPr/>
        </p:nvSpPr>
        <p:spPr bwMode="auto">
          <a:xfrm>
            <a:off x="6007100" y="2362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49" name="右矢印 48"/>
          <p:cNvSpPr/>
          <p:nvPr/>
        </p:nvSpPr>
        <p:spPr bwMode="auto">
          <a:xfrm>
            <a:off x="6858000" y="3505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0" name="右矢印 49"/>
          <p:cNvSpPr/>
          <p:nvPr/>
        </p:nvSpPr>
        <p:spPr bwMode="auto">
          <a:xfrm>
            <a:off x="7556500" y="4648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1" name="右矢印 50"/>
          <p:cNvSpPr/>
          <p:nvPr/>
        </p:nvSpPr>
        <p:spPr bwMode="auto">
          <a:xfrm>
            <a:off x="8353425" y="5778044"/>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8" name="角丸四角形吹き出し 57"/>
          <p:cNvSpPr/>
          <p:nvPr/>
        </p:nvSpPr>
        <p:spPr bwMode="auto">
          <a:xfrm>
            <a:off x="5092700" y="5181600"/>
            <a:ext cx="2061885" cy="990600"/>
          </a:xfrm>
          <a:prstGeom prst="wedgeRoundRectCallout">
            <a:avLst>
              <a:gd name="adj1" fmla="val -18134"/>
              <a:gd name="adj2" fmla="val -86828"/>
              <a:gd name="adj3" fmla="val 16667"/>
            </a:avLst>
          </a:prstGeom>
          <a:solidFill>
            <a:srgbClr val="33ACBD"/>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lang="ja-JP" altLang="en-US" sz="1200" dirty="0">
                <a:solidFill>
                  <a:schemeClr val="bg1"/>
                </a:solidFill>
                <a:effectLst/>
              </a:rPr>
              <a:t>ビジネス上の重要度で要件の優先順位を決め、これに従って必要機能を順次開発</a:t>
            </a:r>
            <a:endParaRPr kumimoji="0" lang="ja-JP" altLang="en-US" sz="1200" b="0" i="0" u="none" strike="noStrike" cap="none" normalizeH="0" baseline="0" dirty="0">
              <a:ln>
                <a:noFill/>
              </a:ln>
              <a:solidFill>
                <a:schemeClr val="bg1"/>
              </a:solidFill>
              <a:effectLst/>
              <a:latin typeface="Arial" charset="0"/>
              <a:ea typeface="HG丸ｺﾞｼｯｸM-PRO" pitchFamily="50" charset="-128"/>
            </a:endParaRPr>
          </a:p>
        </p:txBody>
      </p:sp>
      <p:sp>
        <p:nvSpPr>
          <p:cNvPr id="87" name="テキスト ボックス 86"/>
          <p:cNvSpPr txBox="1"/>
          <p:nvPr/>
        </p:nvSpPr>
        <p:spPr>
          <a:xfrm>
            <a:off x="5930900" y="1676400"/>
            <a:ext cx="1634432" cy="276999"/>
          </a:xfrm>
          <a:prstGeom prst="rect">
            <a:avLst/>
          </a:prstGeom>
          <a:noFill/>
        </p:spPr>
        <p:txBody>
          <a:bodyPr wrap="none" rtlCol="0">
            <a:spAutoFit/>
          </a:bodyPr>
          <a:lstStyle/>
          <a:p>
            <a:r>
              <a:rPr kumimoji="1" lang="ja-JP" altLang="en-US" sz="1200" dirty="0">
                <a:solidFill>
                  <a:srgbClr val="0000FF"/>
                </a:solidFill>
                <a:effectLst/>
              </a:rPr>
              <a:t>反復</a:t>
            </a:r>
            <a:r>
              <a:rPr lang="ja-JP" altLang="en-US" sz="1200" dirty="0">
                <a:solidFill>
                  <a:srgbClr val="0000FF"/>
                </a:solidFill>
                <a:effectLst/>
              </a:rPr>
              <a:t>（イテレーション）</a:t>
            </a:r>
            <a:r>
              <a:rPr lang="en-US" altLang="ja-JP" sz="1200" dirty="0">
                <a:solidFill>
                  <a:srgbClr val="0000FF"/>
                </a:solidFill>
                <a:effectLst/>
              </a:rPr>
              <a:t>1</a:t>
            </a:r>
            <a:endParaRPr kumimoji="1" lang="ja-JP" altLang="en-US" sz="1200" dirty="0">
              <a:solidFill>
                <a:srgbClr val="0000FF"/>
              </a:solidFill>
              <a:effectLst/>
            </a:endParaRPr>
          </a:p>
        </p:txBody>
      </p:sp>
      <p:sp>
        <p:nvSpPr>
          <p:cNvPr id="88" name="テキスト ボックス 87"/>
          <p:cNvSpPr txBox="1"/>
          <p:nvPr/>
        </p:nvSpPr>
        <p:spPr>
          <a:xfrm>
            <a:off x="6705600" y="2819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2</a:t>
            </a:r>
            <a:endParaRPr kumimoji="1" lang="ja-JP" altLang="en-US" sz="1200" dirty="0">
              <a:solidFill>
                <a:srgbClr val="0000FF"/>
              </a:solidFill>
              <a:effectLst/>
            </a:endParaRPr>
          </a:p>
        </p:txBody>
      </p:sp>
      <p:sp>
        <p:nvSpPr>
          <p:cNvPr id="89" name="テキスト ボックス 88"/>
          <p:cNvSpPr txBox="1"/>
          <p:nvPr/>
        </p:nvSpPr>
        <p:spPr>
          <a:xfrm>
            <a:off x="7480300" y="3962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3</a:t>
            </a:r>
            <a:endParaRPr kumimoji="1" lang="ja-JP" altLang="en-US" sz="1200" dirty="0">
              <a:solidFill>
                <a:srgbClr val="0000FF"/>
              </a:solidFill>
              <a:effectLst/>
            </a:endParaRPr>
          </a:p>
        </p:txBody>
      </p:sp>
      <p:sp>
        <p:nvSpPr>
          <p:cNvPr id="90" name="テキスト ボックス 89"/>
          <p:cNvSpPr txBox="1"/>
          <p:nvPr/>
        </p:nvSpPr>
        <p:spPr>
          <a:xfrm>
            <a:off x="8255000" y="5105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4</a:t>
            </a:r>
            <a:endParaRPr kumimoji="1" lang="ja-JP" altLang="en-US" sz="1200" dirty="0">
              <a:solidFill>
                <a:srgbClr val="0000FF"/>
              </a:solidFill>
              <a:effectLst/>
            </a:endParaRPr>
          </a:p>
        </p:txBody>
      </p:sp>
      <p:sp>
        <p:nvSpPr>
          <p:cNvPr id="93" name="テキスト ボックス 92"/>
          <p:cNvSpPr txBox="1"/>
          <p:nvPr/>
        </p:nvSpPr>
        <p:spPr>
          <a:xfrm>
            <a:off x="6007100" y="2133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4" name="テキスト ボックス 93"/>
          <p:cNvSpPr txBox="1"/>
          <p:nvPr/>
        </p:nvSpPr>
        <p:spPr>
          <a:xfrm>
            <a:off x="6858000" y="3276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5" name="テキスト ボックス 94"/>
          <p:cNvSpPr txBox="1"/>
          <p:nvPr/>
        </p:nvSpPr>
        <p:spPr>
          <a:xfrm>
            <a:off x="7556500" y="4419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6" name="テキスト ボックス 95"/>
          <p:cNvSpPr txBox="1"/>
          <p:nvPr/>
        </p:nvSpPr>
        <p:spPr>
          <a:xfrm>
            <a:off x="8331200" y="5562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77" name="角丸四角形 76"/>
          <p:cNvSpPr/>
          <p:nvPr/>
        </p:nvSpPr>
        <p:spPr bwMode="auto">
          <a:xfrm>
            <a:off x="5943600" y="2895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78" name="角丸四角形 77"/>
          <p:cNvSpPr/>
          <p:nvPr/>
        </p:nvSpPr>
        <p:spPr bwMode="auto">
          <a:xfrm>
            <a:off x="6096000" y="3124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79" name="角丸四角形 78"/>
          <p:cNvSpPr/>
          <p:nvPr/>
        </p:nvSpPr>
        <p:spPr bwMode="auto">
          <a:xfrm>
            <a:off x="6248400" y="3352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80" name="角丸四角形 79"/>
          <p:cNvSpPr/>
          <p:nvPr/>
        </p:nvSpPr>
        <p:spPr bwMode="auto">
          <a:xfrm>
            <a:off x="6400800" y="3581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81" name="角丸四角形 80"/>
          <p:cNvSpPr/>
          <p:nvPr/>
        </p:nvSpPr>
        <p:spPr bwMode="auto">
          <a:xfrm>
            <a:off x="6697385" y="4010799"/>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82" name="角丸四角形 81"/>
          <p:cNvSpPr/>
          <p:nvPr/>
        </p:nvSpPr>
        <p:spPr bwMode="auto">
          <a:xfrm>
            <a:off x="6849785" y="4239399"/>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98" name="角丸四角形 97"/>
          <p:cNvSpPr/>
          <p:nvPr/>
        </p:nvSpPr>
        <p:spPr bwMode="auto">
          <a:xfrm>
            <a:off x="7002185" y="4467999"/>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99" name="角丸四角形 98"/>
          <p:cNvSpPr/>
          <p:nvPr/>
        </p:nvSpPr>
        <p:spPr bwMode="auto">
          <a:xfrm>
            <a:off x="7154585" y="4696599"/>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100" name="角丸四角形 99"/>
          <p:cNvSpPr/>
          <p:nvPr/>
        </p:nvSpPr>
        <p:spPr bwMode="auto">
          <a:xfrm>
            <a:off x="7493000" y="5181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101" name="角丸四角形 100"/>
          <p:cNvSpPr/>
          <p:nvPr/>
        </p:nvSpPr>
        <p:spPr bwMode="auto">
          <a:xfrm>
            <a:off x="7645400" y="5410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102" name="角丸四角形 101"/>
          <p:cNvSpPr/>
          <p:nvPr/>
        </p:nvSpPr>
        <p:spPr bwMode="auto">
          <a:xfrm>
            <a:off x="7797800" y="5638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103" name="角丸四角形 102"/>
          <p:cNvSpPr/>
          <p:nvPr/>
        </p:nvSpPr>
        <p:spPr bwMode="auto">
          <a:xfrm>
            <a:off x="7950200" y="5867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10" name="テキスト ボックス 9"/>
          <p:cNvSpPr txBox="1"/>
          <p:nvPr/>
        </p:nvSpPr>
        <p:spPr>
          <a:xfrm>
            <a:off x="6917169" y="2133832"/>
            <a:ext cx="1825564" cy="553998"/>
          </a:xfrm>
          <a:prstGeom prst="rect">
            <a:avLst/>
          </a:prstGeom>
          <a:noFill/>
        </p:spPr>
        <p:txBody>
          <a:bodyPr wrap="none" rtlCol="0">
            <a:spAutoFit/>
          </a:bodyPr>
          <a:lstStyle/>
          <a:p>
            <a:pPr algn="ctr"/>
            <a:r>
              <a:rPr kumimoji="1" lang="en-US" altLang="ja-JP" sz="1200" b="1" u="sng" dirty="0">
                <a:solidFill>
                  <a:srgbClr val="FF8000"/>
                </a:solidFill>
                <a:latin typeface="Meiryo" charset="-128"/>
                <a:ea typeface="Meiryo" charset="-128"/>
                <a:cs typeface="Meiryo" charset="-128"/>
              </a:rPr>
              <a:t>C</a:t>
            </a:r>
            <a:r>
              <a:rPr kumimoji="1" lang="en-US" altLang="ja-JP" sz="1200" dirty="0">
                <a:solidFill>
                  <a:srgbClr val="FF8000"/>
                </a:solidFill>
                <a:latin typeface="Meiryo" charset="-128"/>
                <a:ea typeface="Meiryo" charset="-128"/>
                <a:cs typeface="Meiryo" charset="-128"/>
              </a:rPr>
              <a:t>ontinues </a:t>
            </a:r>
            <a:r>
              <a:rPr kumimoji="1" lang="en-US" altLang="ja-JP" sz="1200" b="1" u="sng" dirty="0">
                <a:solidFill>
                  <a:srgbClr val="FF8000"/>
                </a:solidFill>
                <a:latin typeface="Meiryo" charset="-128"/>
                <a:ea typeface="Meiryo" charset="-128"/>
                <a:cs typeface="Meiryo" charset="-128"/>
              </a:rPr>
              <a:t>I</a:t>
            </a:r>
            <a:r>
              <a:rPr kumimoji="1" lang="en-US" altLang="ja-JP" sz="1200" dirty="0">
                <a:solidFill>
                  <a:srgbClr val="FF8000"/>
                </a:solidFill>
                <a:latin typeface="Meiryo" charset="-128"/>
                <a:ea typeface="Meiryo" charset="-128"/>
                <a:cs typeface="Meiryo" charset="-128"/>
              </a:rPr>
              <a:t>ntegration</a:t>
            </a:r>
          </a:p>
          <a:p>
            <a:pPr algn="ctr"/>
            <a:r>
              <a:rPr lang="ja-JP" altLang="en-US" b="1" dirty="0">
                <a:solidFill>
                  <a:srgbClr val="FF6666"/>
                </a:solidFill>
                <a:latin typeface="Meiryo" charset="-128"/>
                <a:ea typeface="Meiryo" charset="-128"/>
                <a:cs typeface="Meiryo" charset="-128"/>
              </a:rPr>
              <a:t>品質の作り込み</a:t>
            </a:r>
            <a:endParaRPr kumimoji="1" lang="ja-JP" altLang="en-US" b="1" dirty="0">
              <a:solidFill>
                <a:srgbClr val="FF6666"/>
              </a:solidFill>
              <a:latin typeface="Meiryo" charset="-128"/>
              <a:ea typeface="Meiryo" charset="-128"/>
              <a:cs typeface="Meiryo" charset="-128"/>
            </a:endParaRPr>
          </a:p>
        </p:txBody>
      </p:sp>
    </p:spTree>
    <p:extLst>
      <p:ext uri="{BB962C8B-B14F-4D97-AF65-F5344CB8AC3E}">
        <p14:creationId xmlns:p14="http://schemas.microsoft.com/office/powerpoint/2010/main" val="1037655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タイトル 1"/>
          <p:cNvSpPr>
            <a:spLocks noGrp="1"/>
          </p:cNvSpPr>
          <p:nvPr>
            <p:ph type="title" idx="4294967295"/>
          </p:nvPr>
        </p:nvSpPr>
        <p:spPr>
          <a:xfrm>
            <a:off x="457200" y="323850"/>
            <a:ext cx="8686800" cy="361950"/>
          </a:xfrm>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開発とアジャイル開発（５）</a:t>
            </a:r>
          </a:p>
        </p:txBody>
      </p:sp>
      <p:sp>
        <p:nvSpPr>
          <p:cNvPr id="23" name="AutoShape 5"/>
          <p:cNvSpPr>
            <a:spLocks noChangeArrowheads="1"/>
          </p:cNvSpPr>
          <p:nvPr/>
        </p:nvSpPr>
        <p:spPr bwMode="auto">
          <a:xfrm>
            <a:off x="1365250" y="2286000"/>
            <a:ext cx="647700" cy="574675"/>
          </a:xfrm>
          <a:prstGeom prst="flowChartDisplay">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4" name="AutoShape 6"/>
          <p:cNvSpPr>
            <a:spLocks noChangeArrowheads="1"/>
          </p:cNvSpPr>
          <p:nvPr/>
        </p:nvSpPr>
        <p:spPr bwMode="auto">
          <a:xfrm>
            <a:off x="431641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5" name="AutoShape 7"/>
          <p:cNvSpPr>
            <a:spLocks noChangeArrowheads="1"/>
          </p:cNvSpPr>
          <p:nvPr/>
        </p:nvSpPr>
        <p:spPr bwMode="auto">
          <a:xfrm>
            <a:off x="5468938"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6" name="AutoShape 8"/>
          <p:cNvSpPr>
            <a:spLocks noChangeArrowheads="1"/>
          </p:cNvSpPr>
          <p:nvPr/>
        </p:nvSpPr>
        <p:spPr bwMode="auto">
          <a:xfrm>
            <a:off x="662146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7" name="AutoShape 9"/>
          <p:cNvSpPr>
            <a:spLocks noChangeArrowheads="1"/>
          </p:cNvSpPr>
          <p:nvPr/>
        </p:nvSpPr>
        <p:spPr bwMode="auto">
          <a:xfrm>
            <a:off x="7773988" y="2286000"/>
            <a:ext cx="863600" cy="574675"/>
          </a:xfrm>
          <a:prstGeom prst="flowChartDocumen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8" name="AutoShape 10"/>
          <p:cNvSpPr>
            <a:spLocks noChangeArrowheads="1"/>
          </p:cNvSpPr>
          <p:nvPr/>
        </p:nvSpPr>
        <p:spPr bwMode="auto">
          <a:xfrm>
            <a:off x="500063" y="2357437"/>
            <a:ext cx="647700" cy="358775"/>
          </a:xfrm>
          <a:prstGeom prst="flowChartManualInpu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a:t>
            </a:r>
          </a:p>
        </p:txBody>
      </p:sp>
      <p:sp>
        <p:nvSpPr>
          <p:cNvPr id="29" name="AutoShape 11"/>
          <p:cNvSpPr>
            <a:spLocks noChangeArrowheads="1"/>
          </p:cNvSpPr>
          <p:nvPr/>
        </p:nvSpPr>
        <p:spPr bwMode="auto">
          <a:xfrm>
            <a:off x="500063" y="2860675"/>
            <a:ext cx="647700" cy="358775"/>
          </a:xfrm>
          <a:prstGeom prst="flowChartManualInpu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〇</a:t>
            </a:r>
          </a:p>
        </p:txBody>
      </p:sp>
      <p:sp>
        <p:nvSpPr>
          <p:cNvPr id="30" name="AutoShape 12"/>
          <p:cNvSpPr>
            <a:spLocks noChangeArrowheads="1"/>
          </p:cNvSpPr>
          <p:nvPr/>
        </p:nvSpPr>
        <p:spPr bwMode="auto">
          <a:xfrm>
            <a:off x="500063" y="3294062"/>
            <a:ext cx="647700" cy="358775"/>
          </a:xfrm>
          <a:prstGeom prst="flowChartManualInpu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a:t>
            </a:r>
          </a:p>
        </p:txBody>
      </p:sp>
      <p:sp>
        <p:nvSpPr>
          <p:cNvPr id="31" name="AutoShape 13"/>
          <p:cNvSpPr>
            <a:spLocks noChangeArrowheads="1"/>
          </p:cNvSpPr>
          <p:nvPr/>
        </p:nvSpPr>
        <p:spPr bwMode="auto">
          <a:xfrm>
            <a:off x="500063" y="3797300"/>
            <a:ext cx="647700" cy="358775"/>
          </a:xfrm>
          <a:prstGeom prst="flowChartManualInpu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ja-JP" altLang="en-US" sz="1600" dirty="0">
                <a:solidFill>
                  <a:srgbClr val="0000FF"/>
                </a:solidFill>
                <a:latin typeface="ＭＳ Ｐゴシック"/>
                <a:ea typeface="ＭＳ Ｐゴシック"/>
                <a:cs typeface="ＭＳ Ｐゴシック"/>
              </a:rPr>
              <a:t>Ｘ</a:t>
            </a:r>
            <a:endParaRPr lang="en-US" altLang="ja-JP" sz="1600" dirty="0">
              <a:solidFill>
                <a:srgbClr val="0000FF"/>
              </a:solidFill>
              <a:latin typeface="ＭＳ Ｐゴシック"/>
              <a:ea typeface="ＭＳ Ｐゴシック"/>
              <a:cs typeface="ＭＳ Ｐゴシック"/>
            </a:endParaRPr>
          </a:p>
        </p:txBody>
      </p:sp>
      <p:sp>
        <p:nvSpPr>
          <p:cNvPr id="32" name="AutoShape 14"/>
          <p:cNvSpPr>
            <a:spLocks noChangeArrowheads="1"/>
          </p:cNvSpPr>
          <p:nvPr/>
        </p:nvSpPr>
        <p:spPr bwMode="auto">
          <a:xfrm>
            <a:off x="32369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3" name="AutoShape 15"/>
          <p:cNvSpPr>
            <a:spLocks noChangeArrowheads="1"/>
          </p:cNvSpPr>
          <p:nvPr/>
        </p:nvSpPr>
        <p:spPr bwMode="auto">
          <a:xfrm>
            <a:off x="43164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4" name="AutoShape 16"/>
          <p:cNvSpPr>
            <a:spLocks noChangeArrowheads="1"/>
          </p:cNvSpPr>
          <p:nvPr/>
        </p:nvSpPr>
        <p:spPr bwMode="auto">
          <a:xfrm>
            <a:off x="7773988" y="3076575"/>
            <a:ext cx="1008062" cy="574675"/>
          </a:xfrm>
          <a:prstGeom prst="flowChartMultidocumen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5" name="AutoShape 17"/>
          <p:cNvSpPr>
            <a:spLocks noChangeArrowheads="1"/>
          </p:cNvSpPr>
          <p:nvPr/>
        </p:nvSpPr>
        <p:spPr bwMode="auto">
          <a:xfrm>
            <a:off x="1365250" y="3005137"/>
            <a:ext cx="647700" cy="574675"/>
          </a:xfrm>
          <a:prstGeom prst="flowChartDisplay">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6" name="AutoShape 18"/>
          <p:cNvSpPr>
            <a:spLocks noChangeArrowheads="1"/>
          </p:cNvSpPr>
          <p:nvPr/>
        </p:nvSpPr>
        <p:spPr bwMode="auto">
          <a:xfrm>
            <a:off x="1365250" y="5310187"/>
            <a:ext cx="647700" cy="574675"/>
          </a:xfrm>
          <a:prstGeom prst="flowChartDisplay">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7" name="AutoShape 19"/>
          <p:cNvSpPr>
            <a:spLocks noChangeArrowheads="1"/>
          </p:cNvSpPr>
          <p:nvPr/>
        </p:nvSpPr>
        <p:spPr bwMode="auto">
          <a:xfrm>
            <a:off x="3236913" y="3797300"/>
            <a:ext cx="865187" cy="574675"/>
          </a:xfrm>
          <a:prstGeom prst="flowChartProcess">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8" name="AutoShape 20"/>
          <p:cNvSpPr>
            <a:spLocks noChangeArrowheads="1"/>
          </p:cNvSpPr>
          <p:nvPr/>
        </p:nvSpPr>
        <p:spPr bwMode="auto">
          <a:xfrm>
            <a:off x="4316413" y="3797300"/>
            <a:ext cx="863600" cy="574675"/>
          </a:xfrm>
          <a:prstGeom prst="flowChartDocumen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39" name="AutoShape 21"/>
          <p:cNvCxnSpPr>
            <a:cxnSpLocks noChangeShapeType="1"/>
            <a:stCxn id="37" idx="3"/>
            <a:endCxn id="38" idx="1"/>
          </p:cNvCxnSpPr>
          <p:nvPr/>
        </p:nvCxnSpPr>
        <p:spPr bwMode="auto">
          <a:xfrm>
            <a:off x="4102100" y="4084637"/>
            <a:ext cx="214313" cy="0"/>
          </a:xfrm>
          <a:prstGeom prst="straightConnector1">
            <a:avLst/>
          </a:prstGeom>
          <a:noFill/>
          <a:ln w="19050">
            <a:solidFill>
              <a:srgbClr val="FF6600"/>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0" name="AutoShape 22"/>
          <p:cNvCxnSpPr>
            <a:cxnSpLocks noChangeShapeType="1"/>
            <a:stCxn id="32" idx="3"/>
            <a:endCxn id="33" idx="1"/>
          </p:cNvCxnSpPr>
          <p:nvPr/>
        </p:nvCxnSpPr>
        <p:spPr bwMode="auto">
          <a:xfrm>
            <a:off x="4102100" y="4948237"/>
            <a:ext cx="214313"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1" name="AutoShape 23"/>
          <p:cNvCxnSpPr>
            <a:cxnSpLocks noChangeShapeType="1"/>
            <a:stCxn id="60" idx="2"/>
            <a:endCxn id="37" idx="1"/>
          </p:cNvCxnSpPr>
          <p:nvPr/>
        </p:nvCxnSpPr>
        <p:spPr bwMode="auto">
          <a:xfrm rot="16200000" flipH="1">
            <a:off x="2301875" y="3149600"/>
            <a:ext cx="1222375" cy="64770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2" name="AutoShape 24"/>
          <p:cNvCxnSpPr>
            <a:cxnSpLocks noChangeShapeType="1"/>
            <a:stCxn id="43" idx="2"/>
            <a:endCxn id="32" idx="1"/>
          </p:cNvCxnSpPr>
          <p:nvPr/>
        </p:nvCxnSpPr>
        <p:spPr bwMode="auto">
          <a:xfrm rot="16200000" flipH="1">
            <a:off x="2625725" y="4337050"/>
            <a:ext cx="574675" cy="64770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43" name="AutoShape 25"/>
          <p:cNvSpPr>
            <a:spLocks noChangeArrowheads="1"/>
          </p:cNvSpPr>
          <p:nvPr/>
        </p:nvSpPr>
        <p:spPr bwMode="auto">
          <a:xfrm>
            <a:off x="2157413" y="3797300"/>
            <a:ext cx="863600" cy="576262"/>
          </a:xfrm>
          <a:prstGeom prst="flowChartDecision">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44" name="AutoShape 26"/>
          <p:cNvCxnSpPr>
            <a:cxnSpLocks noChangeShapeType="1"/>
            <a:stCxn id="37" idx="0"/>
            <a:endCxn id="35" idx="3"/>
          </p:cNvCxnSpPr>
          <p:nvPr/>
        </p:nvCxnSpPr>
        <p:spPr bwMode="auto">
          <a:xfrm rot="5400000" flipH="1">
            <a:off x="2589212" y="2716213"/>
            <a:ext cx="504825" cy="165735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45" name="AutoShape 27"/>
          <p:cNvCxnSpPr>
            <a:cxnSpLocks noChangeShapeType="1"/>
            <a:stCxn id="32" idx="2"/>
            <a:endCxn id="36" idx="3"/>
          </p:cNvCxnSpPr>
          <p:nvPr/>
        </p:nvCxnSpPr>
        <p:spPr bwMode="auto">
          <a:xfrm rot="5400000">
            <a:off x="2660650" y="4587875"/>
            <a:ext cx="361950" cy="165735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58" name="AutoShape 28"/>
          <p:cNvCxnSpPr>
            <a:cxnSpLocks noChangeShapeType="1"/>
            <a:stCxn id="23" idx="3"/>
            <a:endCxn id="24" idx="1"/>
          </p:cNvCxnSpPr>
          <p:nvPr/>
        </p:nvCxnSpPr>
        <p:spPr bwMode="auto">
          <a:xfrm>
            <a:off x="2012950" y="2573337"/>
            <a:ext cx="2303463"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59" name="AutoShape 29"/>
          <p:cNvSpPr>
            <a:spLocks noChangeArrowheads="1"/>
          </p:cNvSpPr>
          <p:nvPr/>
        </p:nvSpPr>
        <p:spPr bwMode="auto">
          <a:xfrm>
            <a:off x="3236913" y="2286000"/>
            <a:ext cx="865187" cy="574675"/>
          </a:xfrm>
          <a:prstGeom prst="flowChartProcess">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60" name="AutoShape 30"/>
          <p:cNvSpPr>
            <a:spLocks noChangeArrowheads="1"/>
          </p:cNvSpPr>
          <p:nvPr/>
        </p:nvSpPr>
        <p:spPr bwMode="auto">
          <a:xfrm>
            <a:off x="2157413" y="2286000"/>
            <a:ext cx="863600" cy="576262"/>
          </a:xfrm>
          <a:prstGeom prst="flowChartDecision">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1" name="AutoShape 31"/>
          <p:cNvCxnSpPr>
            <a:cxnSpLocks noChangeShapeType="1"/>
            <a:stCxn id="24" idx="3"/>
            <a:endCxn id="25" idx="1"/>
          </p:cNvCxnSpPr>
          <p:nvPr/>
        </p:nvCxnSpPr>
        <p:spPr bwMode="auto">
          <a:xfrm>
            <a:off x="5181600" y="2573337"/>
            <a:ext cx="287338" cy="0"/>
          </a:xfrm>
          <a:prstGeom prst="straightConnector1">
            <a:avLst/>
          </a:prstGeom>
          <a:noFill/>
          <a:ln w="9525">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2" name="AutoShape 32"/>
          <p:cNvCxnSpPr>
            <a:cxnSpLocks noChangeShapeType="1"/>
            <a:stCxn id="25" idx="3"/>
            <a:endCxn id="26" idx="1"/>
          </p:cNvCxnSpPr>
          <p:nvPr/>
        </p:nvCxnSpPr>
        <p:spPr bwMode="auto">
          <a:xfrm>
            <a:off x="6334125"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3" name="AutoShape 33"/>
          <p:cNvCxnSpPr>
            <a:cxnSpLocks noChangeShapeType="1"/>
            <a:stCxn id="26" idx="3"/>
            <a:endCxn id="27" idx="1"/>
          </p:cNvCxnSpPr>
          <p:nvPr/>
        </p:nvCxnSpPr>
        <p:spPr bwMode="auto">
          <a:xfrm>
            <a:off x="7486650"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64" name="AutoShape 34"/>
          <p:cNvSpPr>
            <a:spLocks noChangeArrowheads="1"/>
          </p:cNvSpPr>
          <p:nvPr/>
        </p:nvSpPr>
        <p:spPr bwMode="auto">
          <a:xfrm>
            <a:off x="6621463" y="3076575"/>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5" name="AutoShape 35"/>
          <p:cNvCxnSpPr>
            <a:cxnSpLocks noChangeShapeType="1"/>
          </p:cNvCxnSpPr>
          <p:nvPr/>
        </p:nvCxnSpPr>
        <p:spPr bwMode="auto">
          <a:xfrm>
            <a:off x="7485063" y="3365500"/>
            <a:ext cx="287337"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6" name="AutoShape 36"/>
          <p:cNvCxnSpPr>
            <a:cxnSpLocks noChangeShapeType="1"/>
            <a:stCxn id="25" idx="3"/>
            <a:endCxn id="64" idx="1"/>
          </p:cNvCxnSpPr>
          <p:nvPr/>
        </p:nvCxnSpPr>
        <p:spPr bwMode="auto">
          <a:xfrm>
            <a:off x="6334125" y="2573337"/>
            <a:ext cx="287338" cy="790575"/>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cxnSp>
        <p:nvCxnSpPr>
          <p:cNvPr id="67" name="AutoShape 37"/>
          <p:cNvCxnSpPr>
            <a:cxnSpLocks noChangeShapeType="1"/>
            <a:stCxn id="33" idx="3"/>
            <a:endCxn id="25" idx="1"/>
          </p:cNvCxnSpPr>
          <p:nvPr/>
        </p:nvCxnSpPr>
        <p:spPr bwMode="auto">
          <a:xfrm flipV="1">
            <a:off x="5181600" y="2573337"/>
            <a:ext cx="287338" cy="2374900"/>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 xmlns:a14="http://schemas.microsoft.com/office/drawing/2010/main">
                <a:noFill/>
              </a14:hiddenFill>
            </a:ext>
          </a:extLst>
        </p:spPr>
      </p:cxnSp>
      <p:sp>
        <p:nvSpPr>
          <p:cNvPr id="68" name="Rectangle 41"/>
          <p:cNvSpPr>
            <a:spLocks noChangeArrowheads="1"/>
          </p:cNvSpPr>
          <p:nvPr/>
        </p:nvSpPr>
        <p:spPr bwMode="auto">
          <a:xfrm>
            <a:off x="5698001" y="4818682"/>
            <a:ext cx="504825" cy="215900"/>
          </a:xfrm>
          <a:prstGeom prst="rec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69" name="Rectangle 42"/>
          <p:cNvSpPr>
            <a:spLocks noChangeArrowheads="1"/>
          </p:cNvSpPr>
          <p:nvPr/>
        </p:nvSpPr>
        <p:spPr bwMode="auto">
          <a:xfrm>
            <a:off x="5698001" y="5179044"/>
            <a:ext cx="504825" cy="215900"/>
          </a:xfrm>
          <a:prstGeom prst="rec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0" name="Rectangle 43"/>
          <p:cNvSpPr>
            <a:spLocks noChangeArrowheads="1"/>
          </p:cNvSpPr>
          <p:nvPr/>
        </p:nvSpPr>
        <p:spPr bwMode="auto">
          <a:xfrm>
            <a:off x="5698001" y="5537819"/>
            <a:ext cx="504825" cy="215900"/>
          </a:xfrm>
          <a:prstGeom prst="rec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1" name="Rectangle 44"/>
          <p:cNvSpPr>
            <a:spLocks noChangeArrowheads="1"/>
          </p:cNvSpPr>
          <p:nvPr/>
        </p:nvSpPr>
        <p:spPr bwMode="auto">
          <a:xfrm>
            <a:off x="5698001" y="5898182"/>
            <a:ext cx="504825" cy="215900"/>
          </a:xfrm>
          <a:prstGeom prst="rec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2" name="Text Box 45"/>
          <p:cNvSpPr txBox="1">
            <a:spLocks noChangeArrowheads="1"/>
          </p:cNvSpPr>
          <p:nvPr/>
        </p:nvSpPr>
        <p:spPr bwMode="auto">
          <a:xfrm>
            <a:off x="6235390" y="4753798"/>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１　ビジネス価値　</a:t>
            </a:r>
            <a:r>
              <a:rPr lang="en-US" altLang="ja-JP" sz="1400" dirty="0">
                <a:solidFill>
                  <a:srgbClr val="0000FF"/>
                </a:solidFill>
                <a:latin typeface="+mj-ea"/>
                <a:ea typeface="+mj-ea"/>
                <a:cs typeface="メイリオ"/>
              </a:rPr>
              <a:t>◎</a:t>
            </a:r>
            <a:endParaRPr lang="ja-JP" altLang="en-US" sz="1400" dirty="0">
              <a:solidFill>
                <a:srgbClr val="0000FF"/>
              </a:solidFill>
              <a:latin typeface="+mj-ea"/>
              <a:ea typeface="+mj-ea"/>
              <a:cs typeface="メイリオ"/>
            </a:endParaRPr>
          </a:p>
        </p:txBody>
      </p:sp>
      <p:sp>
        <p:nvSpPr>
          <p:cNvPr id="73" name="Text Box 46"/>
          <p:cNvSpPr txBox="1">
            <a:spLocks noChangeArrowheads="1"/>
          </p:cNvSpPr>
          <p:nvPr/>
        </p:nvSpPr>
        <p:spPr bwMode="auto">
          <a:xfrm>
            <a:off x="6233803" y="5114160"/>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２　ビジネス価値　</a:t>
            </a:r>
            <a:r>
              <a:rPr lang="en-US" altLang="ja-JP" sz="1400" dirty="0">
                <a:solidFill>
                  <a:srgbClr val="0000FF"/>
                </a:solidFill>
                <a:latin typeface="+mn-ea"/>
                <a:ea typeface="+mn-ea"/>
                <a:cs typeface="メイリオ"/>
              </a:rPr>
              <a:t>〇</a:t>
            </a:r>
            <a:endParaRPr lang="ja-JP" altLang="en-US" sz="1400" dirty="0">
              <a:solidFill>
                <a:srgbClr val="0000FF"/>
              </a:solidFill>
              <a:latin typeface="+mn-ea"/>
              <a:ea typeface="+mn-ea"/>
              <a:cs typeface="メイリオ"/>
            </a:endParaRPr>
          </a:p>
        </p:txBody>
      </p:sp>
      <p:sp>
        <p:nvSpPr>
          <p:cNvPr id="74" name="Text Box 47"/>
          <p:cNvSpPr txBox="1">
            <a:spLocks noChangeArrowheads="1"/>
          </p:cNvSpPr>
          <p:nvPr/>
        </p:nvSpPr>
        <p:spPr bwMode="auto">
          <a:xfrm>
            <a:off x="6233803" y="5474523"/>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３　ビジネス価値　</a:t>
            </a:r>
            <a:r>
              <a:rPr lang="en-US" altLang="ja-JP" sz="1400" dirty="0">
                <a:solidFill>
                  <a:srgbClr val="0000FF"/>
                </a:solidFill>
                <a:latin typeface="メイリオ"/>
                <a:ea typeface="メイリオ"/>
                <a:cs typeface="メイリオ"/>
              </a:rPr>
              <a:t>△</a:t>
            </a:r>
            <a:endParaRPr lang="ja-JP" altLang="en-US" sz="1400" dirty="0">
              <a:solidFill>
                <a:srgbClr val="0000FF"/>
              </a:solidFill>
              <a:latin typeface="メイリオ"/>
              <a:ea typeface="メイリオ"/>
              <a:cs typeface="メイリオ"/>
            </a:endParaRPr>
          </a:p>
        </p:txBody>
      </p:sp>
      <p:sp>
        <p:nvSpPr>
          <p:cNvPr id="75" name="Text Box 48"/>
          <p:cNvSpPr txBox="1">
            <a:spLocks noChangeArrowheads="1"/>
          </p:cNvSpPr>
          <p:nvPr/>
        </p:nvSpPr>
        <p:spPr bwMode="auto">
          <a:xfrm>
            <a:off x="6233803" y="5834885"/>
            <a:ext cx="263137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４　ビジネス価値　Ｘ</a:t>
            </a:r>
          </a:p>
        </p:txBody>
      </p:sp>
      <p:sp>
        <p:nvSpPr>
          <p:cNvPr id="2" name="正方形/長方形 1"/>
          <p:cNvSpPr/>
          <p:nvPr/>
        </p:nvSpPr>
        <p:spPr>
          <a:xfrm>
            <a:off x="457200" y="1071296"/>
            <a:ext cx="8229600" cy="646331"/>
          </a:xfrm>
          <a:prstGeom prst="rect">
            <a:avLst/>
          </a:prstGeom>
        </p:spPr>
        <p:txBody>
          <a:bodyPr wrap="square">
            <a:spAutoFit/>
          </a:bodyPr>
          <a:lstStyle/>
          <a:p>
            <a:r>
              <a:rPr lang="ja-JP" altLang="en-US" dirty="0">
                <a:solidFill>
                  <a:srgbClr val="0000FF"/>
                </a:solidFill>
                <a:latin typeface="メイリオ"/>
                <a:ea typeface="メイリオ"/>
                <a:cs typeface="メイリオ"/>
              </a:rPr>
              <a:t>「</a:t>
            </a:r>
            <a:r>
              <a:rPr lang="en-US" altLang="ja-JP" dirty="0">
                <a:solidFill>
                  <a:srgbClr val="0000FF"/>
                </a:solidFill>
                <a:latin typeface="メイリオ"/>
                <a:ea typeface="メイリオ"/>
                <a:cs typeface="メイリオ"/>
              </a:rPr>
              <a:t>MVP</a:t>
            </a:r>
            <a:r>
              <a:rPr lang="ja-JP" altLang="en-US" dirty="0">
                <a:solidFill>
                  <a:srgbClr val="0000FF"/>
                </a:solidFill>
                <a:latin typeface="メイリオ"/>
                <a:ea typeface="メイリオ"/>
                <a:cs typeface="メイリオ"/>
              </a:rPr>
              <a:t>（</a:t>
            </a:r>
            <a:r>
              <a:rPr lang="en-US" altLang="ja-JP" dirty="0">
                <a:solidFill>
                  <a:srgbClr val="0000FF"/>
                </a:solidFill>
                <a:latin typeface="メイリオ"/>
                <a:ea typeface="メイリオ"/>
                <a:cs typeface="メイリオ"/>
              </a:rPr>
              <a:t>Minimum Viable Product</a:t>
            </a:r>
            <a:r>
              <a:rPr lang="ja-JP" altLang="en-US" dirty="0">
                <a:solidFill>
                  <a:srgbClr val="0000FF"/>
                </a:solidFill>
                <a:latin typeface="メイリオ"/>
                <a:ea typeface="メイリオ"/>
                <a:cs typeface="メイリオ"/>
              </a:rPr>
              <a:t>：仮説を検証することができる最低限のプロダクト）」かつ、ビジネス価値の高い機能・プロセスを優先して開発する。</a:t>
            </a:r>
          </a:p>
        </p:txBody>
      </p:sp>
    </p:spTree>
    <p:extLst>
      <p:ext uri="{BB962C8B-B14F-4D97-AF65-F5344CB8AC3E}">
        <p14:creationId xmlns:p14="http://schemas.microsoft.com/office/powerpoint/2010/main" val="48976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1000"/>
                                        <p:tgtEl>
                                          <p:spTgt spid="23"/>
                                        </p:tgtEl>
                                      </p:cBhvr>
                                    </p:animEffect>
                                  </p:childTnLst>
                                </p:cTn>
                              </p:par>
                              <p:par>
                                <p:cTn id="14" presetID="22" presetClass="entr" presetSubtype="1"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up)">
                                      <p:cBhvr>
                                        <p:cTn id="16" dur="1000"/>
                                        <p:tgtEl>
                                          <p:spTgt spid="5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1000"/>
                                        <p:tgtEl>
                                          <p:spTgt spid="24"/>
                                        </p:tgtEl>
                                      </p:cBhvr>
                                    </p:animEffect>
                                  </p:childTnLst>
                                </p:cTn>
                              </p:par>
                              <p:par>
                                <p:cTn id="20" presetID="22" presetClass="entr" presetSubtype="1"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up)">
                                      <p:cBhvr>
                                        <p:cTn id="22" dur="1000"/>
                                        <p:tgtEl>
                                          <p:spTgt spid="6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1000"/>
                                        <p:tgtEl>
                                          <p:spTgt spid="25"/>
                                        </p:tgtEl>
                                      </p:cBhvr>
                                    </p:animEffect>
                                  </p:childTnLst>
                                </p:cTn>
                              </p:par>
                              <p:par>
                                <p:cTn id="26" presetID="22" presetClass="entr" presetSubtype="1" fill="hold"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wipe(up)">
                                      <p:cBhvr>
                                        <p:cTn id="28" dur="1000"/>
                                        <p:tgtEl>
                                          <p:spTgt spid="6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1000"/>
                                        <p:tgtEl>
                                          <p:spTgt spid="26"/>
                                        </p:tgtEl>
                                      </p:cBhvr>
                                    </p:animEffect>
                                  </p:childTnLst>
                                </p:cTn>
                              </p:par>
                              <p:par>
                                <p:cTn id="32" presetID="22" presetClass="entr" presetSubtype="1"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up)">
                                      <p:cBhvr>
                                        <p:cTn id="34" dur="1000"/>
                                        <p:tgtEl>
                                          <p:spTgt spid="6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1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1000"/>
                                        <p:tgtEl>
                                          <p:spTgt spid="2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down)">
                                      <p:cBhvr>
                                        <p:cTn id="45" dur="10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ox(in)">
                                      <p:cBhvr>
                                        <p:cTn id="50" dur="1000"/>
                                        <p:tgtEl>
                                          <p:spTgt spid="30"/>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box(in)">
                                      <p:cBhvr>
                                        <p:cTn id="53" dur="1000"/>
                                        <p:tgtEl>
                                          <p:spTgt spid="35"/>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box(in)">
                                      <p:cBhvr>
                                        <p:cTn id="56" dur="1000"/>
                                        <p:tgtEl>
                                          <p:spTgt spid="60"/>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box(in)">
                                      <p:cBhvr>
                                        <p:cTn id="59" dur="1000"/>
                                        <p:tgtEl>
                                          <p:spTgt spid="37"/>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box(in)">
                                      <p:cBhvr>
                                        <p:cTn id="62" dur="1000"/>
                                        <p:tgtEl>
                                          <p:spTgt spid="38"/>
                                        </p:tgtEl>
                                      </p:cBhvr>
                                    </p:animEffect>
                                  </p:childTnLst>
                                </p:cTn>
                              </p:par>
                              <p:par>
                                <p:cTn id="63" presetID="4" presetClass="entr" presetSubtype="16"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box(in)">
                                      <p:cBhvr>
                                        <p:cTn id="65" dur="1000"/>
                                        <p:tgtEl>
                                          <p:spTgt spid="39"/>
                                        </p:tgtEl>
                                      </p:cBhvr>
                                    </p:animEffect>
                                  </p:childTnLst>
                                </p:cTn>
                              </p:par>
                              <p:par>
                                <p:cTn id="66" presetID="4" presetClass="entr" presetSubtype="16"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box(in)">
                                      <p:cBhvr>
                                        <p:cTn id="68" dur="1000"/>
                                        <p:tgtEl>
                                          <p:spTgt spid="41"/>
                                        </p:tgtEl>
                                      </p:cBhvr>
                                    </p:animEffect>
                                  </p:childTnLst>
                                </p:cTn>
                              </p:par>
                              <p:par>
                                <p:cTn id="69" presetID="4" presetClass="entr" presetSubtype="16"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box(in)">
                                      <p:cBhvr>
                                        <p:cTn id="71" dur="1000"/>
                                        <p:tgtEl>
                                          <p:spTgt spid="44"/>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linds(horizontal)">
                                      <p:cBhvr>
                                        <p:cTn id="76" dur="1000"/>
                                        <p:tgtEl>
                                          <p:spTgt spid="31"/>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blinds(horizontal)">
                                      <p:cBhvr>
                                        <p:cTn id="79" dur="1000"/>
                                        <p:tgtEl>
                                          <p:spTgt spid="43"/>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linds(horizontal)">
                                      <p:cBhvr>
                                        <p:cTn id="82" dur="1000"/>
                                        <p:tgtEl>
                                          <p:spTgt spid="32"/>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blinds(horizontal)">
                                      <p:cBhvr>
                                        <p:cTn id="85" dur="1000"/>
                                        <p:tgtEl>
                                          <p:spTgt spid="33"/>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blinds(horizontal)">
                                      <p:cBhvr>
                                        <p:cTn id="88" dur="1000"/>
                                        <p:tgtEl>
                                          <p:spTgt spid="36"/>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blinds(horizontal)">
                                      <p:cBhvr>
                                        <p:cTn id="91" dur="1000"/>
                                        <p:tgtEl>
                                          <p:spTgt spid="64"/>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blinds(horizontal)">
                                      <p:cBhvr>
                                        <p:cTn id="94" dur="1000"/>
                                        <p:tgtEl>
                                          <p:spTgt spid="34"/>
                                        </p:tgtEl>
                                      </p:cBhvr>
                                    </p:animEffect>
                                  </p:childTnLst>
                                </p:cTn>
                              </p:par>
                              <p:par>
                                <p:cTn id="95" presetID="3" presetClass="entr" presetSubtype="10" fill="hold" nodeType="with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blinds(horizontal)">
                                      <p:cBhvr>
                                        <p:cTn id="97" dur="1000"/>
                                        <p:tgtEl>
                                          <p:spTgt spid="65"/>
                                        </p:tgtEl>
                                      </p:cBhvr>
                                    </p:animEffect>
                                  </p:childTnLst>
                                </p:cTn>
                              </p:par>
                              <p:par>
                                <p:cTn id="98" presetID="3" presetClass="entr" presetSubtype="10" fill="hold"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blinds(horizontal)">
                                      <p:cBhvr>
                                        <p:cTn id="100" dur="1000"/>
                                        <p:tgtEl>
                                          <p:spTgt spid="66"/>
                                        </p:tgtEl>
                                      </p:cBhvr>
                                    </p:animEffect>
                                  </p:childTnLst>
                                </p:cTn>
                              </p:par>
                              <p:par>
                                <p:cTn id="101" presetID="3" presetClass="entr" presetSubtype="10" fill="hold"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blinds(horizontal)">
                                      <p:cBhvr>
                                        <p:cTn id="103" dur="1000"/>
                                        <p:tgtEl>
                                          <p:spTgt spid="67"/>
                                        </p:tgtEl>
                                      </p:cBhvr>
                                    </p:animEffect>
                                  </p:childTnLst>
                                </p:cTn>
                              </p:par>
                              <p:par>
                                <p:cTn id="104" presetID="3" presetClass="entr" presetSubtype="10" fill="hold" nodeType="with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blinds(horizontal)">
                                      <p:cBhvr>
                                        <p:cTn id="106" dur="1000"/>
                                        <p:tgtEl>
                                          <p:spTgt spid="40"/>
                                        </p:tgtEl>
                                      </p:cBhvr>
                                    </p:animEffect>
                                  </p:childTnLst>
                                </p:cTn>
                              </p:par>
                              <p:par>
                                <p:cTn id="107" presetID="3" presetClass="entr" presetSubtype="10" fill="hold" nodeType="with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blinds(horizontal)">
                                      <p:cBhvr>
                                        <p:cTn id="109" dur="1000"/>
                                        <p:tgtEl>
                                          <p:spTgt spid="42"/>
                                        </p:tgtEl>
                                      </p:cBhvr>
                                    </p:animEffect>
                                  </p:childTnLst>
                                </p:cTn>
                              </p:par>
                              <p:par>
                                <p:cTn id="110" presetID="3" presetClass="entr" presetSubtype="10" fill="hold"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blinds(horizontal)">
                                      <p:cBhvr>
                                        <p:cTn id="112"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3" grpId="0" animBg="1"/>
      <p:bldP spid="59" grpId="0" animBg="1"/>
      <p:bldP spid="60" grpId="0" animBg="1"/>
      <p:bldP spid="64"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444500" y="863601"/>
            <a:ext cx="3606800" cy="562428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078827" y="863601"/>
            <a:ext cx="3606800" cy="562428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p:cNvSpPr/>
          <p:nvPr/>
        </p:nvSpPr>
        <p:spPr>
          <a:xfrm>
            <a:off x="1001404" y="4276608"/>
            <a:ext cx="625080" cy="180823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541763" y="4276608"/>
            <a:ext cx="625080" cy="1808230"/>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2102640" y="4276608"/>
            <a:ext cx="625080" cy="180823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2727720" y="4276608"/>
            <a:ext cx="625080" cy="1808230"/>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二等辺三角形 26"/>
          <p:cNvSpPr/>
          <p:nvPr/>
        </p:nvSpPr>
        <p:spPr bwMode="auto">
          <a:xfrm flipV="1">
            <a:off x="5966845" y="1656647"/>
            <a:ext cx="2209800" cy="1600200"/>
          </a:xfrm>
          <a:prstGeom prst="triangle">
            <a:avLst/>
          </a:prstGeom>
          <a:solidFill>
            <a:schemeClr val="accent3">
              <a:lumMod val="50000"/>
            </a:schemeClr>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メイリオ"/>
              <a:ea typeface="メイリオ"/>
              <a:cs typeface="メイリオ"/>
            </a:endParaRPr>
          </a:p>
        </p:txBody>
      </p:sp>
      <p:sp>
        <p:nvSpPr>
          <p:cNvPr id="26" name="二等辺三角形 25"/>
          <p:cNvSpPr/>
          <p:nvPr/>
        </p:nvSpPr>
        <p:spPr bwMode="auto">
          <a:xfrm flipV="1">
            <a:off x="5902585" y="1562100"/>
            <a:ext cx="2209800" cy="1600200"/>
          </a:xfrm>
          <a:prstGeom prst="triangle">
            <a:avLst/>
          </a:prstGeom>
          <a:solidFill>
            <a:schemeClr val="accent3">
              <a:lumMod val="50000"/>
            </a:schemeClr>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メイリオ"/>
              <a:ea typeface="メイリオ"/>
              <a:cs typeface="メイリオ"/>
            </a:endParaRPr>
          </a:p>
        </p:txBody>
      </p:sp>
      <p:sp>
        <p:nvSpPr>
          <p:cNvPr id="75779" name="タイトル 1"/>
          <p:cNvSpPr>
            <a:spLocks noGrp="1"/>
          </p:cNvSpPr>
          <p:nvPr>
            <p:ph type="title" idx="4294967295"/>
          </p:nvPr>
        </p:nvSpPr>
        <p:spPr>
          <a:xfrm>
            <a:off x="444500" y="323850"/>
            <a:ext cx="8893175" cy="361950"/>
          </a:xfrm>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開発とアジャイル開発（６）</a:t>
            </a:r>
          </a:p>
        </p:txBody>
      </p:sp>
      <p:sp>
        <p:nvSpPr>
          <p:cNvPr id="7" name="二等辺三角形 6"/>
          <p:cNvSpPr/>
          <p:nvPr/>
        </p:nvSpPr>
        <p:spPr bwMode="auto">
          <a:xfrm>
            <a:off x="1143000" y="1524000"/>
            <a:ext cx="2209800" cy="1600200"/>
          </a:xfrm>
          <a:prstGeom prst="triangle">
            <a:avLst/>
          </a:prstGeom>
          <a:solidFill>
            <a:srgbClr val="33ACBD"/>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メイリオ"/>
                <a:ea typeface="メイリオ"/>
                <a:cs typeface="メイリオ"/>
              </a:rPr>
              <a:t>プラン</a:t>
            </a:r>
            <a:endParaRPr kumimoji="0" lang="en-US" altLang="ja-JP" sz="14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メイリオ"/>
                <a:ea typeface="メイリオ"/>
                <a:cs typeface="メイリオ"/>
              </a:rPr>
              <a:t>ドリブン型</a:t>
            </a:r>
            <a:endParaRPr kumimoji="0" lang="en-US" altLang="ja-JP" sz="14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4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dirty="0">
              <a:ln>
                <a:noFill/>
              </a:ln>
              <a:solidFill>
                <a:srgbClr val="FFFFFF"/>
              </a:solidFill>
              <a:effectLst/>
              <a:latin typeface="メイリオ"/>
              <a:ea typeface="メイリオ"/>
              <a:cs typeface="メイリオ"/>
            </a:endParaRPr>
          </a:p>
        </p:txBody>
      </p:sp>
      <p:sp>
        <p:nvSpPr>
          <p:cNvPr id="46" name="二等辺三角形 45"/>
          <p:cNvSpPr/>
          <p:nvPr/>
        </p:nvSpPr>
        <p:spPr bwMode="auto">
          <a:xfrm flipV="1">
            <a:off x="5791200" y="1524000"/>
            <a:ext cx="2209800" cy="1600200"/>
          </a:xfrm>
          <a:prstGeom prst="triangle">
            <a:avLst/>
          </a:prstGeom>
          <a:solidFill>
            <a:srgbClr val="008000"/>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メイリオ"/>
              <a:ea typeface="メイリオ"/>
              <a:cs typeface="メイリオ"/>
            </a:endParaRPr>
          </a:p>
        </p:txBody>
      </p:sp>
      <p:cxnSp>
        <p:nvCxnSpPr>
          <p:cNvPr id="51" name="直線矢印コネクタ 50"/>
          <p:cNvCxnSpPr>
            <a:stCxn id="7" idx="0"/>
            <a:endCxn id="46" idx="2"/>
          </p:cNvCxnSpPr>
          <p:nvPr/>
        </p:nvCxnSpPr>
        <p:spPr bwMode="auto">
          <a:xfrm>
            <a:off x="2247900" y="1524000"/>
            <a:ext cx="3543300" cy="0"/>
          </a:xfrm>
          <a:prstGeom prst="straightConnector1">
            <a:avLst/>
          </a:prstGeom>
          <a:solidFill>
            <a:schemeClr val="bg1"/>
          </a:solidFill>
          <a:ln w="38100" cap="flat" cmpd="sng" algn="ctr">
            <a:solidFill>
              <a:srgbClr val="3366FF"/>
            </a:solidFill>
            <a:prstDash val="solid"/>
            <a:round/>
            <a:headEnd type="triangle"/>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0" name="テキスト ボックス 19"/>
          <p:cNvSpPr txBox="1"/>
          <p:nvPr/>
        </p:nvSpPr>
        <p:spPr>
          <a:xfrm>
            <a:off x="6096000" y="1838980"/>
            <a:ext cx="1600200" cy="523220"/>
          </a:xfrm>
          <a:prstGeom prst="rect">
            <a:avLst/>
          </a:prstGeom>
          <a:noFill/>
        </p:spPr>
        <p:txBody>
          <a:bodyPr wrap="square" rtlCol="0">
            <a:spAutoFit/>
          </a:bodyPr>
          <a:lstStyle/>
          <a:p>
            <a:pPr algn="ctr"/>
            <a:r>
              <a:rPr kumimoji="1" lang="ja-JP" altLang="en-US" sz="1400" dirty="0">
                <a:solidFill>
                  <a:srgbClr val="FFFFFF"/>
                </a:solidFill>
                <a:effectLst/>
                <a:latin typeface="メイリオ"/>
                <a:ea typeface="メイリオ"/>
                <a:cs typeface="メイリオ"/>
              </a:rPr>
              <a:t>バリュー</a:t>
            </a:r>
            <a:endParaRPr kumimoji="1" lang="en-US" altLang="ja-JP" sz="1400" dirty="0">
              <a:solidFill>
                <a:srgbClr val="FFFFFF"/>
              </a:solidFill>
              <a:effectLst/>
              <a:latin typeface="メイリオ"/>
              <a:ea typeface="メイリオ"/>
              <a:cs typeface="メイリオ"/>
            </a:endParaRPr>
          </a:p>
          <a:p>
            <a:pPr algn="ctr"/>
            <a:r>
              <a:rPr lang="ja-JP" altLang="en-US" sz="1400" dirty="0">
                <a:solidFill>
                  <a:srgbClr val="FFFFFF"/>
                </a:solidFill>
                <a:effectLst/>
                <a:latin typeface="メイリオ"/>
                <a:ea typeface="メイリオ"/>
                <a:cs typeface="メイリオ"/>
              </a:rPr>
              <a:t>ドリブン型</a:t>
            </a:r>
            <a:endParaRPr kumimoji="1" lang="ja-JP" altLang="en-US" sz="1400" dirty="0">
              <a:solidFill>
                <a:srgbClr val="FFFFFF"/>
              </a:solidFill>
              <a:effectLst/>
              <a:latin typeface="メイリオ"/>
              <a:ea typeface="メイリオ"/>
              <a:cs typeface="メイリオ"/>
            </a:endParaRPr>
          </a:p>
        </p:txBody>
      </p:sp>
      <p:sp>
        <p:nvSpPr>
          <p:cNvPr id="21" name="テキスト ボックス 20"/>
          <p:cNvSpPr txBox="1"/>
          <p:nvPr/>
        </p:nvSpPr>
        <p:spPr>
          <a:xfrm>
            <a:off x="710704" y="3200400"/>
            <a:ext cx="902811"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リソース</a:t>
            </a:r>
          </a:p>
        </p:txBody>
      </p:sp>
      <p:sp>
        <p:nvSpPr>
          <p:cNvPr id="52" name="テキスト ボックス 51"/>
          <p:cNvSpPr txBox="1"/>
          <p:nvPr/>
        </p:nvSpPr>
        <p:spPr>
          <a:xfrm>
            <a:off x="6229132" y="3578602"/>
            <a:ext cx="1467068" cy="400110"/>
          </a:xfrm>
          <a:prstGeom prst="rect">
            <a:avLst/>
          </a:prstGeom>
          <a:noFill/>
        </p:spPr>
        <p:txBody>
          <a:bodyPr wrap="none" rtlCol="0">
            <a:spAutoFit/>
          </a:bodyPr>
          <a:lstStyle/>
          <a:p>
            <a:pPr algn="ctr"/>
            <a:r>
              <a:rPr kumimoji="1" lang="ja-JP" altLang="en-US" sz="2000" dirty="0">
                <a:solidFill>
                  <a:srgbClr val="008000"/>
                </a:solidFill>
                <a:effectLst/>
                <a:latin typeface="メイリオ"/>
                <a:ea typeface="メイリオ"/>
                <a:cs typeface="メイリオ"/>
              </a:rPr>
              <a:t>アジャイル</a:t>
            </a:r>
          </a:p>
        </p:txBody>
      </p:sp>
      <p:sp>
        <p:nvSpPr>
          <p:cNvPr id="53" name="テキスト ボックス 52"/>
          <p:cNvSpPr txBox="1"/>
          <p:nvPr/>
        </p:nvSpPr>
        <p:spPr>
          <a:xfrm>
            <a:off x="3023840" y="3200400"/>
            <a:ext cx="543739"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納期</a:t>
            </a:r>
          </a:p>
        </p:txBody>
      </p:sp>
      <p:sp>
        <p:nvSpPr>
          <p:cNvPr id="54" name="テキスト ボックス 53"/>
          <p:cNvSpPr txBox="1"/>
          <p:nvPr/>
        </p:nvSpPr>
        <p:spPr>
          <a:xfrm>
            <a:off x="5433616" y="1170801"/>
            <a:ext cx="902811"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リソース</a:t>
            </a:r>
          </a:p>
        </p:txBody>
      </p:sp>
      <p:sp>
        <p:nvSpPr>
          <p:cNvPr id="55" name="テキスト ボックス 54"/>
          <p:cNvSpPr txBox="1"/>
          <p:nvPr/>
        </p:nvSpPr>
        <p:spPr>
          <a:xfrm>
            <a:off x="7746752" y="1170801"/>
            <a:ext cx="543739"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納期</a:t>
            </a:r>
          </a:p>
        </p:txBody>
      </p:sp>
      <p:sp>
        <p:nvSpPr>
          <p:cNvPr id="56" name="テキスト ボックス 55"/>
          <p:cNvSpPr txBox="1"/>
          <p:nvPr/>
        </p:nvSpPr>
        <p:spPr>
          <a:xfrm>
            <a:off x="6537226" y="3200400"/>
            <a:ext cx="1005403" cy="338554"/>
          </a:xfrm>
          <a:prstGeom prst="rect">
            <a:avLst/>
          </a:prstGeom>
          <a:noFill/>
        </p:spPr>
        <p:txBody>
          <a:bodyPr wrap="none" rtlCol="0">
            <a:spAutoFit/>
          </a:bodyPr>
          <a:lstStyle/>
          <a:p>
            <a:r>
              <a:rPr kumimoji="1" lang="ja-JP" altLang="en-US" sz="1600" b="1" dirty="0">
                <a:solidFill>
                  <a:srgbClr val="FF6600"/>
                </a:solidFill>
                <a:effectLst/>
                <a:latin typeface="メイリオ"/>
                <a:ea typeface="メイリオ"/>
                <a:cs typeface="メイリオ"/>
              </a:rPr>
              <a:t>実現仕様</a:t>
            </a:r>
          </a:p>
        </p:txBody>
      </p:sp>
      <p:sp>
        <p:nvSpPr>
          <p:cNvPr id="57" name="テキスト ボックス 56"/>
          <p:cNvSpPr txBox="1"/>
          <p:nvPr/>
        </p:nvSpPr>
        <p:spPr>
          <a:xfrm>
            <a:off x="1001404" y="3592701"/>
            <a:ext cx="2492990" cy="400110"/>
          </a:xfrm>
          <a:prstGeom prst="rect">
            <a:avLst/>
          </a:prstGeom>
          <a:noFill/>
        </p:spPr>
        <p:txBody>
          <a:bodyPr wrap="none" rtlCol="0">
            <a:spAutoFit/>
          </a:bodyPr>
          <a:lstStyle/>
          <a:p>
            <a:pPr algn="ctr"/>
            <a:r>
              <a:rPr kumimoji="1" lang="ja-JP" altLang="en-US" sz="2000" dirty="0">
                <a:solidFill>
                  <a:srgbClr val="0000FF"/>
                </a:solidFill>
                <a:effectLst/>
                <a:latin typeface="メイリオ"/>
                <a:ea typeface="メイリオ"/>
                <a:cs typeface="メイリオ"/>
              </a:rPr>
              <a:t>ウオーターフォール</a:t>
            </a:r>
          </a:p>
        </p:txBody>
      </p:sp>
      <p:sp>
        <p:nvSpPr>
          <p:cNvPr id="23" name="テキスト ボックス 22"/>
          <p:cNvSpPr txBox="1"/>
          <p:nvPr/>
        </p:nvSpPr>
        <p:spPr>
          <a:xfrm>
            <a:off x="1745198" y="1143000"/>
            <a:ext cx="1005403" cy="338554"/>
          </a:xfrm>
          <a:prstGeom prst="rect">
            <a:avLst/>
          </a:prstGeom>
          <a:noFill/>
        </p:spPr>
        <p:txBody>
          <a:bodyPr wrap="none" rtlCol="0">
            <a:spAutoFit/>
          </a:bodyPr>
          <a:lstStyle/>
          <a:p>
            <a:r>
              <a:rPr kumimoji="1" lang="ja-JP" altLang="en-US" sz="1600" b="1" dirty="0">
                <a:solidFill>
                  <a:srgbClr val="0000FF"/>
                </a:solidFill>
                <a:effectLst/>
                <a:latin typeface="メイリオ"/>
                <a:ea typeface="メイリオ"/>
                <a:cs typeface="メイリオ"/>
              </a:rPr>
              <a:t>要求仕様</a:t>
            </a:r>
          </a:p>
        </p:txBody>
      </p:sp>
      <p:cxnSp>
        <p:nvCxnSpPr>
          <p:cNvPr id="3" name="直線矢印コネクタ 2"/>
          <p:cNvCxnSpPr/>
          <p:nvPr/>
        </p:nvCxnSpPr>
        <p:spPr>
          <a:xfrm flipV="1">
            <a:off x="1001404" y="4276608"/>
            <a:ext cx="0" cy="1808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a:off x="1001404" y="6084838"/>
            <a:ext cx="2351396" cy="0"/>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1059875" y="4298135"/>
            <a:ext cx="492443" cy="276999"/>
          </a:xfrm>
          <a:prstGeom prst="rect">
            <a:avLst/>
          </a:prstGeom>
          <a:noFill/>
        </p:spPr>
        <p:txBody>
          <a:bodyPr wrap="none" rtlCol="0">
            <a:spAutoFit/>
          </a:bodyPr>
          <a:lstStyle/>
          <a:p>
            <a:pPr algn="ctr"/>
            <a:r>
              <a:rPr kumimoji="1" lang="ja-JP" altLang="en-US" sz="1200" dirty="0">
                <a:solidFill>
                  <a:schemeClr val="accent5">
                    <a:lumMod val="50000"/>
                  </a:schemeClr>
                </a:solidFill>
                <a:latin typeface="メイリオ"/>
                <a:ea typeface="メイリオ"/>
                <a:cs typeface="メイリオ"/>
              </a:rPr>
              <a:t>要件</a:t>
            </a:r>
          </a:p>
        </p:txBody>
      </p:sp>
      <p:sp>
        <p:nvSpPr>
          <p:cNvPr id="39" name="テキスト ボックス 38"/>
          <p:cNvSpPr txBox="1"/>
          <p:nvPr/>
        </p:nvSpPr>
        <p:spPr>
          <a:xfrm>
            <a:off x="1566076" y="4298135"/>
            <a:ext cx="492443" cy="276999"/>
          </a:xfrm>
          <a:prstGeom prst="rect">
            <a:avLst/>
          </a:prstGeom>
          <a:noFill/>
        </p:spPr>
        <p:txBody>
          <a:bodyPr wrap="none" rtlCol="0">
            <a:spAutoFit/>
          </a:bodyPr>
          <a:lstStyle/>
          <a:p>
            <a:pPr algn="ctr"/>
            <a:r>
              <a:rPr kumimoji="1" lang="ja-JP" altLang="en-US" sz="1200" dirty="0">
                <a:solidFill>
                  <a:srgbClr val="215968"/>
                </a:solidFill>
                <a:latin typeface="メイリオ"/>
                <a:ea typeface="メイリオ"/>
                <a:cs typeface="メイリオ"/>
              </a:rPr>
              <a:t>設計</a:t>
            </a:r>
          </a:p>
        </p:txBody>
      </p:sp>
      <p:sp>
        <p:nvSpPr>
          <p:cNvPr id="40" name="テキスト ボックス 39"/>
          <p:cNvSpPr txBox="1"/>
          <p:nvPr/>
        </p:nvSpPr>
        <p:spPr>
          <a:xfrm>
            <a:off x="2098135" y="4283961"/>
            <a:ext cx="646331" cy="276999"/>
          </a:xfrm>
          <a:prstGeom prst="rect">
            <a:avLst/>
          </a:prstGeom>
          <a:noFill/>
        </p:spPr>
        <p:txBody>
          <a:bodyPr wrap="none" rtlCol="0">
            <a:spAutoFit/>
          </a:bodyPr>
          <a:lstStyle/>
          <a:p>
            <a:pPr algn="ctr"/>
            <a:r>
              <a:rPr kumimoji="1" lang="ja-JP" altLang="en-US" sz="600" dirty="0">
                <a:solidFill>
                  <a:schemeClr val="bg1"/>
                </a:solidFill>
                <a:latin typeface="メイリオ"/>
                <a:ea typeface="メイリオ"/>
                <a:cs typeface="メイリオ"/>
              </a:rPr>
              <a:t>コーディング</a:t>
            </a:r>
            <a:endParaRPr kumimoji="1" lang="en-US" altLang="ja-JP" sz="600" dirty="0">
              <a:solidFill>
                <a:schemeClr val="bg1"/>
              </a:solidFill>
              <a:latin typeface="メイリオ"/>
              <a:ea typeface="メイリオ"/>
              <a:cs typeface="メイリオ"/>
            </a:endParaRPr>
          </a:p>
          <a:p>
            <a:pPr algn="ctr"/>
            <a:r>
              <a:rPr lang="ja-JP" altLang="en-US" sz="600" dirty="0">
                <a:solidFill>
                  <a:schemeClr val="bg1"/>
                </a:solidFill>
                <a:latin typeface="メイリオ"/>
                <a:ea typeface="メイリオ"/>
                <a:cs typeface="メイリオ"/>
              </a:rPr>
              <a:t>単体テスト</a:t>
            </a:r>
            <a:endParaRPr kumimoji="1" lang="ja-JP" altLang="en-US" sz="600" dirty="0">
              <a:solidFill>
                <a:schemeClr val="bg1"/>
              </a:solidFill>
              <a:latin typeface="メイリオ"/>
              <a:ea typeface="メイリオ"/>
              <a:cs typeface="メイリオ"/>
            </a:endParaRPr>
          </a:p>
        </p:txBody>
      </p:sp>
      <p:sp>
        <p:nvSpPr>
          <p:cNvPr id="41" name="テキスト ボックス 40"/>
          <p:cNvSpPr txBox="1"/>
          <p:nvPr/>
        </p:nvSpPr>
        <p:spPr>
          <a:xfrm>
            <a:off x="2696551" y="4302465"/>
            <a:ext cx="697627" cy="215444"/>
          </a:xfrm>
          <a:prstGeom prst="rect">
            <a:avLst/>
          </a:prstGeom>
          <a:noFill/>
        </p:spPr>
        <p:txBody>
          <a:bodyPr wrap="none" rtlCol="0">
            <a:spAutoFit/>
          </a:bodyPr>
          <a:lstStyle/>
          <a:p>
            <a:pPr algn="ctr"/>
            <a:r>
              <a:rPr kumimoji="1" lang="ja-JP" altLang="en-US" sz="800" dirty="0">
                <a:solidFill>
                  <a:schemeClr val="bg1"/>
                </a:solidFill>
                <a:latin typeface="メイリオ"/>
                <a:ea typeface="メイリオ"/>
                <a:cs typeface="メイリオ"/>
              </a:rPr>
              <a:t>結合テスト</a:t>
            </a:r>
          </a:p>
        </p:txBody>
      </p:sp>
      <p:sp>
        <p:nvSpPr>
          <p:cNvPr id="19" name="フリーフォーム 18"/>
          <p:cNvSpPr/>
          <p:nvPr/>
        </p:nvSpPr>
        <p:spPr>
          <a:xfrm>
            <a:off x="1001405" y="4575134"/>
            <a:ext cx="2351396" cy="1509704"/>
          </a:xfrm>
          <a:custGeom>
            <a:avLst/>
            <a:gdLst>
              <a:gd name="connsiteX0" fmla="*/ 0 w 2489823"/>
              <a:gd name="connsiteY0" fmla="*/ 1679071 h 1679071"/>
              <a:gd name="connsiteX1" fmla="*/ 308538 w 2489823"/>
              <a:gd name="connsiteY1" fmla="*/ 1341821 h 1679071"/>
              <a:gd name="connsiteX2" fmla="*/ 825158 w 2489823"/>
              <a:gd name="connsiteY2" fmla="*/ 1169609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15996 w 2489823"/>
              <a:gd name="connsiteY3" fmla="*/ 303425 h 1679071"/>
              <a:gd name="connsiteX4" fmla="*/ 2489823 w 2489823"/>
              <a:gd name="connsiteY4" fmla="*/ 0 h 1679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823" h="1679071">
                <a:moveTo>
                  <a:pt x="0" y="1679071"/>
                </a:moveTo>
                <a:cubicBezTo>
                  <a:pt x="85506" y="1552901"/>
                  <a:pt x="176077" y="1447235"/>
                  <a:pt x="308538" y="1341821"/>
                </a:cubicBezTo>
                <a:cubicBezTo>
                  <a:pt x="440999" y="1236407"/>
                  <a:pt x="643525" y="1219650"/>
                  <a:pt x="794768" y="1046584"/>
                </a:cubicBezTo>
                <a:cubicBezTo>
                  <a:pt x="946011" y="873518"/>
                  <a:pt x="933487" y="477856"/>
                  <a:pt x="1215996" y="303425"/>
                </a:cubicBezTo>
                <a:cubicBezTo>
                  <a:pt x="1498505" y="128994"/>
                  <a:pt x="2489823" y="0"/>
                  <a:pt x="2489823" y="0"/>
                </a:cubicBezTo>
              </a:path>
            </a:pathLst>
          </a:cu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8" name="テキスト ボックス 57"/>
          <p:cNvSpPr txBox="1"/>
          <p:nvPr/>
        </p:nvSpPr>
        <p:spPr>
          <a:xfrm>
            <a:off x="693628" y="4276608"/>
            <a:ext cx="307777" cy="400110"/>
          </a:xfrm>
          <a:prstGeom prst="rect">
            <a:avLst/>
          </a:prstGeom>
          <a:noFill/>
        </p:spPr>
        <p:txBody>
          <a:bodyPr vert="eaVert" wrap="none" rtlCol="0">
            <a:spAutoFit/>
          </a:bodyPr>
          <a:lstStyle/>
          <a:p>
            <a:pPr algn="ctr"/>
            <a:r>
              <a:rPr kumimoji="1" lang="ja-JP" altLang="en-US" sz="800" dirty="0">
                <a:solidFill>
                  <a:srgbClr val="FF0000"/>
                </a:solidFill>
                <a:effectLst/>
                <a:latin typeface="メイリオ"/>
                <a:ea typeface="メイリオ"/>
                <a:cs typeface="メイリオ"/>
              </a:rPr>
              <a:t>リスク</a:t>
            </a:r>
          </a:p>
        </p:txBody>
      </p:sp>
      <p:sp>
        <p:nvSpPr>
          <p:cNvPr id="59" name="テキスト ボックス 58"/>
          <p:cNvSpPr txBox="1"/>
          <p:nvPr/>
        </p:nvSpPr>
        <p:spPr>
          <a:xfrm>
            <a:off x="3004328" y="6121252"/>
            <a:ext cx="389850" cy="215444"/>
          </a:xfrm>
          <a:prstGeom prst="rect">
            <a:avLst/>
          </a:prstGeom>
          <a:noFill/>
        </p:spPr>
        <p:txBody>
          <a:bodyPr wrap="none" rtlCol="0">
            <a:spAutoFit/>
          </a:bodyPr>
          <a:lstStyle/>
          <a:p>
            <a:pPr algn="ctr"/>
            <a:r>
              <a:rPr kumimoji="1" lang="ja-JP" altLang="en-US" sz="800" dirty="0">
                <a:solidFill>
                  <a:srgbClr val="000090"/>
                </a:solidFill>
                <a:effectLst/>
                <a:latin typeface="メイリオ"/>
                <a:ea typeface="メイリオ"/>
                <a:cs typeface="メイリオ"/>
              </a:rPr>
              <a:t>時間</a:t>
            </a:r>
          </a:p>
        </p:txBody>
      </p:sp>
      <p:sp>
        <p:nvSpPr>
          <p:cNvPr id="60" name="正方形/長方形 59"/>
          <p:cNvSpPr/>
          <p:nvPr/>
        </p:nvSpPr>
        <p:spPr>
          <a:xfrm>
            <a:off x="5780991" y="4276608"/>
            <a:ext cx="625080" cy="180823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6321350" y="4276608"/>
            <a:ext cx="625080" cy="1808230"/>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6882227" y="4276608"/>
            <a:ext cx="625080" cy="180823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7507307" y="4276608"/>
            <a:ext cx="625080" cy="180823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4" name="直線矢印コネクタ 63"/>
          <p:cNvCxnSpPr/>
          <p:nvPr/>
        </p:nvCxnSpPr>
        <p:spPr>
          <a:xfrm flipV="1">
            <a:off x="5780991" y="4276608"/>
            <a:ext cx="0" cy="1808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p:nvPr/>
        </p:nvCxnSpPr>
        <p:spPr>
          <a:xfrm>
            <a:off x="5780991" y="6084838"/>
            <a:ext cx="2351396" cy="0"/>
          </a:xfrm>
          <a:prstGeom prst="straightConnector1">
            <a:avLst/>
          </a:prstGeom>
          <a:ln>
            <a:solidFill>
              <a:srgbClr val="FAC090"/>
            </a:solidFill>
            <a:tailEnd type="arrow"/>
          </a:ln>
        </p:spPr>
        <p:style>
          <a:lnRef idx="2">
            <a:schemeClr val="accent1"/>
          </a:lnRef>
          <a:fillRef idx="0">
            <a:schemeClr val="accent1"/>
          </a:fillRef>
          <a:effectRef idx="1">
            <a:schemeClr val="accent1"/>
          </a:effectRef>
          <a:fontRef idx="minor">
            <a:schemeClr val="tx1"/>
          </a:fontRef>
        </p:style>
      </p:cxnSp>
      <p:sp>
        <p:nvSpPr>
          <p:cNvPr id="66" name="テキスト ボックス 65"/>
          <p:cNvSpPr txBox="1"/>
          <p:nvPr/>
        </p:nvSpPr>
        <p:spPr>
          <a:xfrm>
            <a:off x="5791673" y="429813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1</a:t>
            </a:r>
            <a:endParaRPr kumimoji="1" lang="ja-JP" altLang="en-US" sz="1200" dirty="0">
              <a:solidFill>
                <a:schemeClr val="bg1"/>
              </a:solidFill>
              <a:latin typeface="メイリオ"/>
              <a:ea typeface="メイリオ"/>
              <a:cs typeface="メイリオ"/>
            </a:endParaRPr>
          </a:p>
        </p:txBody>
      </p:sp>
      <p:sp>
        <p:nvSpPr>
          <p:cNvPr id="70" name="フリーフォーム 69"/>
          <p:cNvSpPr/>
          <p:nvPr/>
        </p:nvSpPr>
        <p:spPr>
          <a:xfrm>
            <a:off x="5788168" y="4642636"/>
            <a:ext cx="2329870" cy="1442202"/>
          </a:xfrm>
          <a:custGeom>
            <a:avLst/>
            <a:gdLst>
              <a:gd name="connsiteX0" fmla="*/ 0 w 2489823"/>
              <a:gd name="connsiteY0" fmla="*/ 1679071 h 1679071"/>
              <a:gd name="connsiteX1" fmla="*/ 308538 w 2489823"/>
              <a:gd name="connsiteY1" fmla="*/ 1341821 h 1679071"/>
              <a:gd name="connsiteX2" fmla="*/ 825158 w 2489823"/>
              <a:gd name="connsiteY2" fmla="*/ 1169609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15996 w 2489823"/>
              <a:gd name="connsiteY3" fmla="*/ 303425 h 1679071"/>
              <a:gd name="connsiteX4" fmla="*/ 2489823 w 2489823"/>
              <a:gd name="connsiteY4" fmla="*/ 0 h 1679071"/>
              <a:gd name="connsiteX0" fmla="*/ 0 w 2482225"/>
              <a:gd name="connsiteY0" fmla="*/ 1679071 h 1679071"/>
              <a:gd name="connsiteX1" fmla="*/ 300940 w 2482225"/>
              <a:gd name="connsiteY1" fmla="*/ 1341821 h 1679071"/>
              <a:gd name="connsiteX2" fmla="*/ 787170 w 2482225"/>
              <a:gd name="connsiteY2" fmla="*/ 1046584 h 1679071"/>
              <a:gd name="connsiteX3" fmla="*/ 1208398 w 2482225"/>
              <a:gd name="connsiteY3" fmla="*/ 303425 h 1679071"/>
              <a:gd name="connsiteX4" fmla="*/ 2482225 w 2482225"/>
              <a:gd name="connsiteY4" fmla="*/ 0 h 1679071"/>
              <a:gd name="connsiteX0" fmla="*/ 0 w 2482225"/>
              <a:gd name="connsiteY0" fmla="*/ 1685086 h 1685086"/>
              <a:gd name="connsiteX1" fmla="*/ 490883 w 2482225"/>
              <a:gd name="connsiteY1" fmla="*/ 7111 h 1685086"/>
              <a:gd name="connsiteX2" fmla="*/ 787170 w 2482225"/>
              <a:gd name="connsiteY2" fmla="*/ 1052599 h 1685086"/>
              <a:gd name="connsiteX3" fmla="*/ 1208398 w 2482225"/>
              <a:gd name="connsiteY3" fmla="*/ 309440 h 1685086"/>
              <a:gd name="connsiteX4" fmla="*/ 2482225 w 2482225"/>
              <a:gd name="connsiteY4" fmla="*/ 6015 h 1685086"/>
              <a:gd name="connsiteX0" fmla="*/ 0 w 2482225"/>
              <a:gd name="connsiteY0" fmla="*/ 1770681 h 1770681"/>
              <a:gd name="connsiteX1" fmla="*/ 490883 w 2482225"/>
              <a:gd name="connsiteY1" fmla="*/ 92706 h 1770681"/>
              <a:gd name="connsiteX2" fmla="*/ 1174654 w 2482225"/>
              <a:gd name="connsiteY2" fmla="*/ 236396 h 1770681"/>
              <a:gd name="connsiteX3" fmla="*/ 1208398 w 2482225"/>
              <a:gd name="connsiteY3" fmla="*/ 395035 h 1770681"/>
              <a:gd name="connsiteX4" fmla="*/ 2482225 w 2482225"/>
              <a:gd name="connsiteY4" fmla="*/ 91610 h 1770681"/>
              <a:gd name="connsiteX0" fmla="*/ 0 w 2482225"/>
              <a:gd name="connsiteY0" fmla="*/ 1679071 h 1679071"/>
              <a:gd name="connsiteX1" fmla="*/ 483285 w 2482225"/>
              <a:gd name="connsiteY1" fmla="*/ 160706 h 1679071"/>
              <a:gd name="connsiteX2" fmla="*/ 1174654 w 2482225"/>
              <a:gd name="connsiteY2" fmla="*/ 144786 h 1679071"/>
              <a:gd name="connsiteX3" fmla="*/ 1208398 w 2482225"/>
              <a:gd name="connsiteY3" fmla="*/ 303425 h 1679071"/>
              <a:gd name="connsiteX4" fmla="*/ 2482225 w 2482225"/>
              <a:gd name="connsiteY4" fmla="*/ 0 h 1679071"/>
              <a:gd name="connsiteX0" fmla="*/ 0 w 2482225"/>
              <a:gd name="connsiteY0" fmla="*/ 1679071 h 1679071"/>
              <a:gd name="connsiteX1" fmla="*/ 483285 w 2482225"/>
              <a:gd name="connsiteY1" fmla="*/ 160706 h 1679071"/>
              <a:gd name="connsiteX2" fmla="*/ 1174654 w 2482225"/>
              <a:gd name="connsiteY2" fmla="*/ 144786 h 1679071"/>
              <a:gd name="connsiteX3" fmla="*/ 1459122 w 2482225"/>
              <a:gd name="connsiteY3" fmla="*/ 455055 h 1679071"/>
              <a:gd name="connsiteX4" fmla="*/ 2482225 w 2482225"/>
              <a:gd name="connsiteY4" fmla="*/ 0 h 1679071"/>
              <a:gd name="connsiteX0" fmla="*/ 0 w 2482225"/>
              <a:gd name="connsiteY0" fmla="*/ 1679071 h 1679071"/>
              <a:gd name="connsiteX1" fmla="*/ 483285 w 2482225"/>
              <a:gd name="connsiteY1" fmla="*/ 160706 h 1679071"/>
              <a:gd name="connsiteX2" fmla="*/ 1129068 w 2482225"/>
              <a:gd name="connsiteY2" fmla="*/ 456026 h 1679071"/>
              <a:gd name="connsiteX3" fmla="*/ 1459122 w 2482225"/>
              <a:gd name="connsiteY3" fmla="*/ 455055 h 1679071"/>
              <a:gd name="connsiteX4" fmla="*/ 2482225 w 2482225"/>
              <a:gd name="connsiteY4" fmla="*/ 0 h 1679071"/>
              <a:gd name="connsiteX0" fmla="*/ 0 w 2444237"/>
              <a:gd name="connsiteY0" fmla="*/ 1571040 h 1571040"/>
              <a:gd name="connsiteX1" fmla="*/ 483285 w 2444237"/>
              <a:gd name="connsiteY1" fmla="*/ 52675 h 1571040"/>
              <a:gd name="connsiteX2" fmla="*/ 1129068 w 2444237"/>
              <a:gd name="connsiteY2" fmla="*/ 347995 h 1571040"/>
              <a:gd name="connsiteX3" fmla="*/ 1459122 w 2444237"/>
              <a:gd name="connsiteY3" fmla="*/ 347024 h 1571040"/>
              <a:gd name="connsiteX4" fmla="*/ 2444237 w 2444237"/>
              <a:gd name="connsiteY4" fmla="*/ 1504031 h 1571040"/>
              <a:gd name="connsiteX0" fmla="*/ 0 w 2444237"/>
              <a:gd name="connsiteY0" fmla="*/ 1574378 h 1574378"/>
              <a:gd name="connsiteX1" fmla="*/ 483285 w 2444237"/>
              <a:gd name="connsiteY1" fmla="*/ 56013 h 1574378"/>
              <a:gd name="connsiteX2" fmla="*/ 1129068 w 2444237"/>
              <a:gd name="connsiteY2" fmla="*/ 351333 h 1574378"/>
              <a:gd name="connsiteX3" fmla="*/ 1383145 w 2444237"/>
              <a:gd name="connsiteY3" fmla="*/ 581797 h 1574378"/>
              <a:gd name="connsiteX4" fmla="*/ 2444237 w 2444237"/>
              <a:gd name="connsiteY4" fmla="*/ 1507369 h 1574378"/>
              <a:gd name="connsiteX0" fmla="*/ 0 w 2444237"/>
              <a:gd name="connsiteY0" fmla="*/ 1605508 h 1605508"/>
              <a:gd name="connsiteX1" fmla="*/ 483285 w 2444237"/>
              <a:gd name="connsiteY1" fmla="*/ 87143 h 1605508"/>
              <a:gd name="connsiteX2" fmla="*/ 1091080 w 2444237"/>
              <a:gd name="connsiteY2" fmla="*/ 230833 h 1605508"/>
              <a:gd name="connsiteX3" fmla="*/ 1383145 w 2444237"/>
              <a:gd name="connsiteY3" fmla="*/ 612927 h 1605508"/>
              <a:gd name="connsiteX4" fmla="*/ 2444237 w 2444237"/>
              <a:gd name="connsiteY4" fmla="*/ 1538499 h 1605508"/>
              <a:gd name="connsiteX0" fmla="*/ 0 w 2444237"/>
              <a:gd name="connsiteY0" fmla="*/ 1603997 h 1603997"/>
              <a:gd name="connsiteX1" fmla="*/ 483285 w 2444237"/>
              <a:gd name="connsiteY1" fmla="*/ 85632 h 1603997"/>
              <a:gd name="connsiteX2" fmla="*/ 1091080 w 2444237"/>
              <a:gd name="connsiteY2" fmla="*/ 229322 h 1603997"/>
              <a:gd name="connsiteX3" fmla="*/ 1451524 w 2444237"/>
              <a:gd name="connsiteY3" fmla="*/ 555552 h 1603997"/>
              <a:gd name="connsiteX4" fmla="*/ 2444237 w 2444237"/>
              <a:gd name="connsiteY4" fmla="*/ 1536988 h 1603997"/>
              <a:gd name="connsiteX0" fmla="*/ 0 w 2467030"/>
              <a:gd name="connsiteY0" fmla="*/ 1603997 h 1603997"/>
              <a:gd name="connsiteX1" fmla="*/ 483285 w 2467030"/>
              <a:gd name="connsiteY1" fmla="*/ 85632 h 1603997"/>
              <a:gd name="connsiteX2" fmla="*/ 1091080 w 2467030"/>
              <a:gd name="connsiteY2" fmla="*/ 229322 h 1603997"/>
              <a:gd name="connsiteX3" fmla="*/ 1451524 w 2467030"/>
              <a:gd name="connsiteY3" fmla="*/ 555552 h 1603997"/>
              <a:gd name="connsiteX4" fmla="*/ 2467030 w 2467030"/>
              <a:gd name="connsiteY4" fmla="*/ 1457183 h 1603997"/>
              <a:gd name="connsiteX0" fmla="*/ 0 w 2467030"/>
              <a:gd name="connsiteY0" fmla="*/ 1603997 h 1603997"/>
              <a:gd name="connsiteX1" fmla="*/ 483285 w 2467030"/>
              <a:gd name="connsiteY1" fmla="*/ 85632 h 1603997"/>
              <a:gd name="connsiteX2" fmla="*/ 1091080 w 2467030"/>
              <a:gd name="connsiteY2" fmla="*/ 229322 h 1603997"/>
              <a:gd name="connsiteX3" fmla="*/ 1451524 w 2467030"/>
              <a:gd name="connsiteY3" fmla="*/ 555552 h 1603997"/>
              <a:gd name="connsiteX4" fmla="*/ 2467030 w 2467030"/>
              <a:gd name="connsiteY4" fmla="*/ 1457183 h 160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30" h="1603997">
                <a:moveTo>
                  <a:pt x="0" y="1603997"/>
                </a:moveTo>
                <a:cubicBezTo>
                  <a:pt x="85506" y="1477827"/>
                  <a:pt x="301438" y="314744"/>
                  <a:pt x="483285" y="85632"/>
                </a:cubicBezTo>
                <a:cubicBezTo>
                  <a:pt x="665132" y="-143480"/>
                  <a:pt x="960099" y="151002"/>
                  <a:pt x="1091080" y="229322"/>
                </a:cubicBezTo>
                <a:cubicBezTo>
                  <a:pt x="1222061" y="307642"/>
                  <a:pt x="1222199" y="350909"/>
                  <a:pt x="1451524" y="555552"/>
                </a:cubicBezTo>
                <a:lnTo>
                  <a:pt x="2467030" y="1457183"/>
                </a:lnTo>
              </a:path>
            </a:pathLst>
          </a:cu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 name="テキスト ボックス 70"/>
          <p:cNvSpPr txBox="1"/>
          <p:nvPr/>
        </p:nvSpPr>
        <p:spPr>
          <a:xfrm>
            <a:off x="5473215" y="4276608"/>
            <a:ext cx="307777" cy="400110"/>
          </a:xfrm>
          <a:prstGeom prst="rect">
            <a:avLst/>
          </a:prstGeom>
          <a:noFill/>
        </p:spPr>
        <p:txBody>
          <a:bodyPr vert="eaVert" wrap="none" rtlCol="0">
            <a:spAutoFit/>
          </a:bodyPr>
          <a:lstStyle/>
          <a:p>
            <a:pPr algn="ctr"/>
            <a:r>
              <a:rPr kumimoji="1" lang="ja-JP" altLang="en-US" sz="800" dirty="0">
                <a:solidFill>
                  <a:srgbClr val="FF0000"/>
                </a:solidFill>
                <a:effectLst/>
                <a:latin typeface="メイリオ"/>
                <a:ea typeface="メイリオ"/>
                <a:cs typeface="メイリオ"/>
              </a:rPr>
              <a:t>リスク</a:t>
            </a:r>
          </a:p>
        </p:txBody>
      </p:sp>
      <p:sp>
        <p:nvSpPr>
          <p:cNvPr id="72" name="テキスト ボックス 71"/>
          <p:cNvSpPr txBox="1"/>
          <p:nvPr/>
        </p:nvSpPr>
        <p:spPr>
          <a:xfrm>
            <a:off x="7783915" y="6121252"/>
            <a:ext cx="389850" cy="215444"/>
          </a:xfrm>
          <a:prstGeom prst="rect">
            <a:avLst/>
          </a:prstGeom>
          <a:noFill/>
        </p:spPr>
        <p:txBody>
          <a:bodyPr wrap="none" rtlCol="0">
            <a:spAutoFit/>
          </a:bodyPr>
          <a:lstStyle/>
          <a:p>
            <a:pPr algn="ctr"/>
            <a:r>
              <a:rPr kumimoji="1" lang="ja-JP" altLang="en-US" sz="800" dirty="0">
                <a:solidFill>
                  <a:srgbClr val="000090"/>
                </a:solidFill>
                <a:effectLst/>
                <a:latin typeface="メイリオ"/>
                <a:ea typeface="メイリオ"/>
                <a:cs typeface="メイリオ"/>
              </a:rPr>
              <a:t>時間</a:t>
            </a:r>
          </a:p>
        </p:txBody>
      </p:sp>
      <p:sp>
        <p:nvSpPr>
          <p:cNvPr id="73" name="テキスト ボックス 72"/>
          <p:cNvSpPr txBox="1"/>
          <p:nvPr/>
        </p:nvSpPr>
        <p:spPr>
          <a:xfrm>
            <a:off x="6294205" y="429813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2</a:t>
            </a:r>
            <a:endParaRPr kumimoji="1" lang="ja-JP" altLang="en-US" sz="1200" dirty="0">
              <a:solidFill>
                <a:schemeClr val="bg1"/>
              </a:solidFill>
              <a:latin typeface="メイリオ"/>
              <a:ea typeface="メイリオ"/>
              <a:cs typeface="メイリオ"/>
            </a:endParaRPr>
          </a:p>
        </p:txBody>
      </p:sp>
      <p:sp>
        <p:nvSpPr>
          <p:cNvPr id="74" name="テキスト ボックス 73"/>
          <p:cNvSpPr txBox="1"/>
          <p:nvPr/>
        </p:nvSpPr>
        <p:spPr>
          <a:xfrm>
            <a:off x="6896100" y="429813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3</a:t>
            </a:r>
            <a:endParaRPr kumimoji="1" lang="ja-JP" altLang="en-US" sz="1200" dirty="0">
              <a:solidFill>
                <a:schemeClr val="bg1"/>
              </a:solidFill>
              <a:latin typeface="メイリオ"/>
              <a:ea typeface="メイリオ"/>
              <a:cs typeface="メイリオ"/>
            </a:endParaRPr>
          </a:p>
        </p:txBody>
      </p:sp>
      <p:sp>
        <p:nvSpPr>
          <p:cNvPr id="75" name="テキスト ボックス 74"/>
          <p:cNvSpPr txBox="1"/>
          <p:nvPr/>
        </p:nvSpPr>
        <p:spPr>
          <a:xfrm>
            <a:off x="7542629" y="430246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4</a:t>
            </a:r>
            <a:endParaRPr kumimoji="1" lang="ja-JP" altLang="en-US" sz="1200" dirty="0">
              <a:solidFill>
                <a:schemeClr val="bg1"/>
              </a:solidFill>
              <a:latin typeface="メイリオ"/>
              <a:ea typeface="メイリオ"/>
              <a:cs typeface="メイリオ"/>
            </a:endParaRPr>
          </a:p>
        </p:txBody>
      </p:sp>
      <p:sp>
        <p:nvSpPr>
          <p:cNvPr id="30" name="フローチャート: 準備 29"/>
          <p:cNvSpPr/>
          <p:nvPr/>
        </p:nvSpPr>
        <p:spPr>
          <a:xfrm>
            <a:off x="3567579" y="1287338"/>
            <a:ext cx="1978946" cy="473324"/>
          </a:xfrm>
          <a:prstGeom prst="flowChartPreparation">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メイリオ"/>
                <a:ea typeface="メイリオ"/>
                <a:cs typeface="メイリオ"/>
              </a:rPr>
              <a:t>前提条件</a:t>
            </a:r>
          </a:p>
        </p:txBody>
      </p:sp>
      <p:sp>
        <p:nvSpPr>
          <p:cNvPr id="2" name="ホームベース 1"/>
          <p:cNvSpPr/>
          <p:nvPr/>
        </p:nvSpPr>
        <p:spPr>
          <a:xfrm>
            <a:off x="4143598" y="4276608"/>
            <a:ext cx="1506022" cy="1844644"/>
          </a:xfrm>
          <a:prstGeom prst="homePlate">
            <a:avLst>
              <a:gd name="adj" fmla="val 26779"/>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原理的に</a:t>
            </a:r>
            <a:endParaRPr kumimoji="1" lang="en-US" altLang="ja-JP" sz="1200" dirty="0">
              <a:solidFill>
                <a:srgbClr val="FFFFFF"/>
              </a:solidFill>
              <a:latin typeface="メイリオ"/>
              <a:ea typeface="メイリオ"/>
              <a:cs typeface="メイリオ"/>
            </a:endParaRPr>
          </a:p>
          <a:p>
            <a:r>
              <a:rPr lang="ja-JP" altLang="en-US" sz="1200" dirty="0">
                <a:solidFill>
                  <a:srgbClr val="FFFFFF"/>
                </a:solidFill>
                <a:latin typeface="メイリオ"/>
                <a:ea typeface="メイリオ"/>
                <a:cs typeface="メイリオ"/>
              </a:rPr>
              <a:t>不良が起きない</a:t>
            </a:r>
            <a:endParaRPr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納期が守られる</a:t>
            </a:r>
          </a:p>
        </p:txBody>
      </p:sp>
      <p:sp>
        <p:nvSpPr>
          <p:cNvPr id="5" name="四角形吹き出し 4"/>
          <p:cNvSpPr/>
          <p:nvPr/>
        </p:nvSpPr>
        <p:spPr>
          <a:xfrm>
            <a:off x="3394178" y="2548216"/>
            <a:ext cx="936981" cy="407063"/>
          </a:xfrm>
          <a:prstGeom prst="wedgeRectCallout">
            <a:avLst>
              <a:gd name="adj1" fmla="val -52111"/>
              <a:gd name="adj2" fmla="val 78972"/>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a:ea typeface="メイリオ"/>
                <a:cs typeface="メイリオ"/>
              </a:rPr>
              <a:t>コストと納期を守ること</a:t>
            </a:r>
          </a:p>
        </p:txBody>
      </p:sp>
      <p:sp>
        <p:nvSpPr>
          <p:cNvPr id="67" name="四角形吹き出し 66"/>
          <p:cNvSpPr/>
          <p:nvPr/>
        </p:nvSpPr>
        <p:spPr>
          <a:xfrm>
            <a:off x="5442714" y="2548216"/>
            <a:ext cx="936981" cy="407063"/>
          </a:xfrm>
          <a:prstGeom prst="wedgeRectCallout">
            <a:avLst>
              <a:gd name="adj1" fmla="val 86031"/>
              <a:gd name="adj2" fmla="val 98972"/>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a:ea typeface="メイリオ"/>
                <a:cs typeface="メイリオ"/>
              </a:rPr>
              <a:t>機能と品質を実現すること</a:t>
            </a:r>
          </a:p>
        </p:txBody>
      </p:sp>
      <p:sp>
        <p:nvSpPr>
          <p:cNvPr id="68" name="フローチャート: 準備 67"/>
          <p:cNvSpPr/>
          <p:nvPr/>
        </p:nvSpPr>
        <p:spPr>
          <a:xfrm>
            <a:off x="3528921" y="3203100"/>
            <a:ext cx="2959461" cy="335854"/>
          </a:xfrm>
          <a:prstGeom prst="flowChartPreparation">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メイリオ"/>
                <a:ea typeface="メイリオ"/>
                <a:cs typeface="メイリオ"/>
              </a:rPr>
              <a:t>ゴールは何か？</a:t>
            </a:r>
            <a:endParaRPr kumimoji="1" lang="ja-JP" altLang="en-US" sz="12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24939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chemeClr val="bg1"/>
                </a:solidFill>
                <a:latin typeface="Meiryo" panose="020B0604030504040204" pitchFamily="34" charset="-128"/>
                <a:ea typeface="Meiryo" panose="020B0604030504040204" pitchFamily="34" charset="-128"/>
                <a:cs typeface="Arial" pitchFamily="34" charset="0"/>
              </a:rPr>
              <a:t>アジャイル開発の実践</a:t>
            </a:r>
            <a:endParaRPr lang="ja-JP" altLang="en-US" sz="2400" dirty="0">
              <a:solidFill>
                <a:schemeClr val="bg1"/>
              </a:solidFill>
              <a:latin typeface="Meiryo" panose="020B0604030504040204" pitchFamily="34" charset="-128"/>
              <a:ea typeface="Meiryo" panose="020B0604030504040204" pitchFamily="34"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83594328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5706EE0-254C-4629-4244-9DF2D6BA6A98}"/>
              </a:ext>
            </a:extLst>
          </p:cNvPr>
          <p:cNvSpPr>
            <a:spLocks noGrp="1"/>
          </p:cNvSpPr>
          <p:nvPr>
            <p:ph type="title"/>
          </p:nvPr>
        </p:nvSpPr>
        <p:spPr/>
        <p:txBody>
          <a:bodyPr/>
          <a:lstStyle/>
          <a:p>
            <a:r>
              <a:rPr lang="ja-JP" altLang="en-US"/>
              <a:t>アジャイルソフトウェア開発宣言</a:t>
            </a:r>
          </a:p>
        </p:txBody>
      </p:sp>
      <p:pic>
        <p:nvPicPr>
          <p:cNvPr id="6" name="図 5" descr="テキスト&#10;&#10;自動的に生成された説明">
            <a:extLst>
              <a:ext uri="{FF2B5EF4-FFF2-40B4-BE49-F238E27FC236}">
                <a16:creationId xmlns:a16="http://schemas.microsoft.com/office/drawing/2014/main" id="{325DE080-B954-E5BF-138A-EFBD4B0CA9B7}"/>
              </a:ext>
            </a:extLst>
          </p:cNvPr>
          <p:cNvPicPr>
            <a:picLocks noChangeAspect="1"/>
          </p:cNvPicPr>
          <p:nvPr/>
        </p:nvPicPr>
        <p:blipFill>
          <a:blip r:embed="rId2"/>
          <a:stretch>
            <a:fillRect/>
          </a:stretch>
        </p:blipFill>
        <p:spPr>
          <a:xfrm>
            <a:off x="3521924" y="840465"/>
            <a:ext cx="5217640" cy="5684807"/>
          </a:xfrm>
          <a:prstGeom prst="rect">
            <a:avLst/>
          </a:prstGeom>
          <a:ln>
            <a:noFill/>
          </a:ln>
          <a:effectLst>
            <a:outerShdw blurRad="292100" dist="139700" dir="2700000" algn="tl" rotWithShape="0">
              <a:srgbClr val="333333">
                <a:alpha val="65000"/>
              </a:srgbClr>
            </a:outerShdw>
          </a:effectLst>
        </p:spPr>
      </p:pic>
      <p:sp>
        <p:nvSpPr>
          <p:cNvPr id="7" name="テキスト ボックス 6">
            <a:extLst>
              <a:ext uri="{FF2B5EF4-FFF2-40B4-BE49-F238E27FC236}">
                <a16:creationId xmlns:a16="http://schemas.microsoft.com/office/drawing/2014/main" id="{0AC2C0A6-AD36-D7F3-384F-034A3F32B5A9}"/>
              </a:ext>
            </a:extLst>
          </p:cNvPr>
          <p:cNvSpPr txBox="1"/>
          <p:nvPr/>
        </p:nvSpPr>
        <p:spPr>
          <a:xfrm>
            <a:off x="7717915" y="6045963"/>
            <a:ext cx="986167" cy="369332"/>
          </a:xfrm>
          <a:prstGeom prst="rect">
            <a:avLst/>
          </a:prstGeom>
          <a:noFill/>
        </p:spPr>
        <p:txBody>
          <a:bodyPr wrap="none" rtlCol="0">
            <a:spAutoFit/>
          </a:bodyPr>
          <a:lstStyle/>
          <a:p>
            <a:r>
              <a:rPr kumimoji="1" lang="en-US" altLang="ja-JP" dirty="0">
                <a:latin typeface="Meiryo" panose="020B0604030504040204" pitchFamily="34" charset="-128"/>
                <a:ea typeface="Meiryo" panose="020B0604030504040204" pitchFamily="34" charset="-128"/>
              </a:rPr>
              <a:t>2001</a:t>
            </a:r>
            <a:r>
              <a:rPr kumimoji="1" lang="ja-JP" altLang="en-US">
                <a:latin typeface="Meiryo" panose="020B0604030504040204" pitchFamily="34" charset="-128"/>
                <a:ea typeface="Meiryo" panose="020B0604030504040204" pitchFamily="34" charset="-128"/>
              </a:rPr>
              <a:t>年</a:t>
            </a:r>
          </a:p>
        </p:txBody>
      </p:sp>
      <p:grpSp>
        <p:nvGrpSpPr>
          <p:cNvPr id="15" name="グループ化 14">
            <a:extLst>
              <a:ext uri="{FF2B5EF4-FFF2-40B4-BE49-F238E27FC236}">
                <a16:creationId xmlns:a16="http://schemas.microsoft.com/office/drawing/2014/main" id="{E4DBBE72-3D3D-BD28-6D99-B671D7743646}"/>
              </a:ext>
            </a:extLst>
          </p:cNvPr>
          <p:cNvGrpSpPr/>
          <p:nvPr/>
        </p:nvGrpSpPr>
        <p:grpSpPr>
          <a:xfrm>
            <a:off x="447078" y="3854627"/>
            <a:ext cx="2831588" cy="2606077"/>
            <a:chOff x="447078" y="3854627"/>
            <a:chExt cx="2831588" cy="2606077"/>
          </a:xfrm>
        </p:grpSpPr>
        <p:grpSp>
          <p:nvGrpSpPr>
            <p:cNvPr id="13" name="グループ化 12">
              <a:extLst>
                <a:ext uri="{FF2B5EF4-FFF2-40B4-BE49-F238E27FC236}">
                  <a16:creationId xmlns:a16="http://schemas.microsoft.com/office/drawing/2014/main" id="{1D80DAFD-1CE8-C067-A76A-F6C39A4315EC}"/>
                </a:ext>
              </a:extLst>
            </p:cNvPr>
            <p:cNvGrpSpPr/>
            <p:nvPr/>
          </p:nvGrpSpPr>
          <p:grpSpPr>
            <a:xfrm>
              <a:off x="447078" y="3854627"/>
              <a:ext cx="2040978" cy="2606077"/>
              <a:chOff x="447078" y="3763033"/>
              <a:chExt cx="2040978" cy="2606077"/>
            </a:xfrm>
          </p:grpSpPr>
          <p:pic>
            <p:nvPicPr>
              <p:cNvPr id="9" name="図 8">
                <a:extLst>
                  <a:ext uri="{FF2B5EF4-FFF2-40B4-BE49-F238E27FC236}">
                    <a16:creationId xmlns:a16="http://schemas.microsoft.com/office/drawing/2014/main" id="{D3F984DE-C674-CFA5-B085-D52F33713D89}"/>
                  </a:ext>
                </a:extLst>
              </p:cNvPr>
              <p:cNvPicPr>
                <a:picLocks noChangeAspect="1"/>
              </p:cNvPicPr>
              <p:nvPr/>
            </p:nvPicPr>
            <p:blipFill>
              <a:blip r:embed="rId3"/>
              <a:stretch>
                <a:fillRect/>
              </a:stretch>
            </p:blipFill>
            <p:spPr>
              <a:xfrm>
                <a:off x="447078" y="3763033"/>
                <a:ext cx="2001955" cy="2595127"/>
              </a:xfrm>
              <a:prstGeom prst="rect">
                <a:avLst/>
              </a:prstGeom>
              <a:ln>
                <a:noFill/>
              </a:ln>
              <a:effectLst>
                <a:outerShdw blurRad="292100" dist="139700" dir="2700000" algn="tl" rotWithShape="0">
                  <a:srgbClr val="333333">
                    <a:alpha val="65000"/>
                  </a:srgbClr>
                </a:outerShdw>
              </a:effectLst>
            </p:spPr>
          </p:pic>
          <p:pic>
            <p:nvPicPr>
              <p:cNvPr id="8" name="図 7">
                <a:extLst>
                  <a:ext uri="{FF2B5EF4-FFF2-40B4-BE49-F238E27FC236}">
                    <a16:creationId xmlns:a16="http://schemas.microsoft.com/office/drawing/2014/main" id="{9B4DE6E6-5197-1649-5E7D-434EFFB6C59D}"/>
                  </a:ext>
                </a:extLst>
              </p:cNvPr>
              <p:cNvPicPr>
                <a:picLocks noChangeAspect="1"/>
              </p:cNvPicPr>
              <p:nvPr/>
            </p:nvPicPr>
            <p:blipFill>
              <a:blip r:embed="rId4"/>
              <a:stretch>
                <a:fillRect/>
              </a:stretch>
            </p:blipFill>
            <p:spPr>
              <a:xfrm>
                <a:off x="1219212" y="5480501"/>
                <a:ext cx="1177511" cy="588756"/>
              </a:xfrm>
              <a:prstGeom prst="rect">
                <a:avLst/>
              </a:prstGeom>
            </p:spPr>
          </p:pic>
          <p:sp>
            <p:nvSpPr>
              <p:cNvPr id="10" name="テキスト ボックス 9">
                <a:extLst>
                  <a:ext uri="{FF2B5EF4-FFF2-40B4-BE49-F238E27FC236}">
                    <a16:creationId xmlns:a16="http://schemas.microsoft.com/office/drawing/2014/main" id="{60E16AB3-00B0-8399-B0B9-3CFB5A3E943F}"/>
                  </a:ext>
                </a:extLst>
              </p:cNvPr>
              <p:cNvSpPr txBox="1"/>
              <p:nvPr/>
            </p:nvSpPr>
            <p:spPr>
              <a:xfrm>
                <a:off x="1764781" y="6092111"/>
                <a:ext cx="723275" cy="276999"/>
              </a:xfrm>
              <a:prstGeom prst="rect">
                <a:avLst/>
              </a:prstGeom>
              <a:noFill/>
            </p:spPr>
            <p:txBody>
              <a:bodyPr wrap="none" rtlCol="0">
                <a:spAutoFit/>
              </a:bodyPr>
              <a:lstStyle/>
              <a:p>
                <a:r>
                  <a:rPr lang="en-US" altLang="ja-JP" sz="1200" dirty="0">
                    <a:latin typeface="Meiryo" panose="020B0604030504040204" pitchFamily="34" charset="-128"/>
                    <a:ea typeface="Meiryo" panose="020B0604030504040204" pitchFamily="34" charset="-128"/>
                  </a:rPr>
                  <a:t>1986</a:t>
                </a:r>
                <a:r>
                  <a:rPr kumimoji="1" lang="ja-JP" altLang="en-US" sz="1200">
                    <a:latin typeface="Meiryo" panose="020B0604030504040204" pitchFamily="34" charset="-128"/>
                    <a:ea typeface="Meiryo" panose="020B0604030504040204" pitchFamily="34" charset="-128"/>
                  </a:rPr>
                  <a:t>年</a:t>
                </a:r>
              </a:p>
            </p:txBody>
          </p:sp>
        </p:grpSp>
        <p:sp>
          <p:nvSpPr>
            <p:cNvPr id="2" name="右矢印 1">
              <a:extLst>
                <a:ext uri="{FF2B5EF4-FFF2-40B4-BE49-F238E27FC236}">
                  <a16:creationId xmlns:a16="http://schemas.microsoft.com/office/drawing/2014/main" id="{5800BF66-6C93-3CCC-21A4-8B6E0A1EA800}"/>
                </a:ext>
              </a:extLst>
            </p:cNvPr>
            <p:cNvSpPr/>
            <p:nvPr/>
          </p:nvSpPr>
          <p:spPr>
            <a:xfrm>
              <a:off x="2731314" y="4797381"/>
              <a:ext cx="547352" cy="907960"/>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 name="グループ化 4">
            <a:extLst>
              <a:ext uri="{FF2B5EF4-FFF2-40B4-BE49-F238E27FC236}">
                <a16:creationId xmlns:a16="http://schemas.microsoft.com/office/drawing/2014/main" id="{289D3D28-39D8-5222-2078-C4AC70974432}"/>
              </a:ext>
            </a:extLst>
          </p:cNvPr>
          <p:cNvGrpSpPr/>
          <p:nvPr/>
        </p:nvGrpSpPr>
        <p:grpSpPr>
          <a:xfrm>
            <a:off x="447078" y="839003"/>
            <a:ext cx="2040978" cy="3120294"/>
            <a:chOff x="447078" y="839003"/>
            <a:chExt cx="2040978" cy="3120294"/>
          </a:xfrm>
        </p:grpSpPr>
        <p:grpSp>
          <p:nvGrpSpPr>
            <p:cNvPr id="14" name="グループ化 13">
              <a:extLst>
                <a:ext uri="{FF2B5EF4-FFF2-40B4-BE49-F238E27FC236}">
                  <a16:creationId xmlns:a16="http://schemas.microsoft.com/office/drawing/2014/main" id="{38D9333F-25E9-9EC1-45CD-B9D3F7E35E9A}"/>
                </a:ext>
              </a:extLst>
            </p:cNvPr>
            <p:cNvGrpSpPr/>
            <p:nvPr/>
          </p:nvGrpSpPr>
          <p:grpSpPr>
            <a:xfrm>
              <a:off x="447078" y="839003"/>
              <a:ext cx="2040978" cy="2859242"/>
              <a:chOff x="447078" y="839003"/>
              <a:chExt cx="2040978" cy="2859242"/>
            </a:xfrm>
          </p:grpSpPr>
          <p:pic>
            <p:nvPicPr>
              <p:cNvPr id="11" name="図 10">
                <a:extLst>
                  <a:ext uri="{FF2B5EF4-FFF2-40B4-BE49-F238E27FC236}">
                    <a16:creationId xmlns:a16="http://schemas.microsoft.com/office/drawing/2014/main" id="{949C91AB-C31D-7C58-B4E1-B5029DC96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47078" y="839003"/>
                <a:ext cx="2040978" cy="2859242"/>
              </a:xfrm>
              <a:prstGeom prst="rect">
                <a:avLst/>
              </a:prstGeom>
              <a:ln>
                <a:noFill/>
              </a:ln>
              <a:effectLst>
                <a:outerShdw blurRad="292100" dist="139700" dir="2700000" algn="tl" rotWithShape="0">
                  <a:srgbClr val="333333">
                    <a:alpha val="65000"/>
                  </a:srgbClr>
                </a:outerShdw>
              </a:effectLst>
            </p:spPr>
          </p:pic>
          <p:sp>
            <p:nvSpPr>
              <p:cNvPr id="12" name="テキスト ボックス 11">
                <a:extLst>
                  <a:ext uri="{FF2B5EF4-FFF2-40B4-BE49-F238E27FC236}">
                    <a16:creationId xmlns:a16="http://schemas.microsoft.com/office/drawing/2014/main" id="{661CB6B6-1854-CB28-EFA1-238A1947F437}"/>
                  </a:ext>
                </a:extLst>
              </p:cNvPr>
              <p:cNvSpPr txBox="1"/>
              <p:nvPr/>
            </p:nvSpPr>
            <p:spPr>
              <a:xfrm>
                <a:off x="1749979" y="3371369"/>
                <a:ext cx="723275" cy="276999"/>
              </a:xfrm>
              <a:prstGeom prst="rect">
                <a:avLst/>
              </a:prstGeom>
              <a:noFill/>
            </p:spPr>
            <p:txBody>
              <a:bodyPr wrap="none" rtlCol="0">
                <a:spAutoFit/>
              </a:bodyPr>
              <a:lstStyle/>
              <a:p>
                <a:r>
                  <a:rPr lang="en-US" altLang="ja-JP" sz="1200" dirty="0">
                    <a:latin typeface="Meiryo" panose="020B0604030504040204" pitchFamily="34" charset="-128"/>
                    <a:ea typeface="Meiryo" panose="020B0604030504040204" pitchFamily="34" charset="-128"/>
                  </a:rPr>
                  <a:t>1978</a:t>
                </a:r>
                <a:r>
                  <a:rPr kumimoji="1" lang="ja-JP" altLang="en-US" sz="1200">
                    <a:latin typeface="Meiryo" panose="020B0604030504040204" pitchFamily="34" charset="-128"/>
                    <a:ea typeface="Meiryo" panose="020B0604030504040204" pitchFamily="34" charset="-128"/>
                  </a:rPr>
                  <a:t>年</a:t>
                </a:r>
              </a:p>
            </p:txBody>
          </p:sp>
        </p:grpSp>
        <p:sp>
          <p:nvSpPr>
            <p:cNvPr id="3" name="右矢印 2">
              <a:extLst>
                <a:ext uri="{FF2B5EF4-FFF2-40B4-BE49-F238E27FC236}">
                  <a16:creationId xmlns:a16="http://schemas.microsoft.com/office/drawing/2014/main" id="{E4DF7177-D54D-BC34-193D-FC55397E79F0}"/>
                </a:ext>
              </a:extLst>
            </p:cNvPr>
            <p:cNvSpPr/>
            <p:nvPr/>
          </p:nvSpPr>
          <p:spPr>
            <a:xfrm rot="5400000">
              <a:off x="1281633" y="3584090"/>
              <a:ext cx="332843" cy="417571"/>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16335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15516" y="881231"/>
            <a:ext cx="8712968" cy="154320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正方形/長方形 7"/>
          <p:cNvSpPr/>
          <p:nvPr/>
        </p:nvSpPr>
        <p:spPr>
          <a:xfrm>
            <a:off x="215516" y="2549384"/>
            <a:ext cx="8712968" cy="19625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 name="正方形/長方形 8"/>
          <p:cNvSpPr/>
          <p:nvPr/>
        </p:nvSpPr>
        <p:spPr>
          <a:xfrm>
            <a:off x="215516" y="4636843"/>
            <a:ext cx="8712968" cy="181649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アジャイル開発の目的・理念・手法</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248</a:t>
            </a:fld>
            <a:endParaRPr kumimoji="1" lang="ja-JP" altLang="en-US"/>
          </a:p>
        </p:txBody>
      </p:sp>
      <p:sp>
        <p:nvSpPr>
          <p:cNvPr id="4" name="正方形/長方形 3"/>
          <p:cNvSpPr/>
          <p:nvPr/>
        </p:nvSpPr>
        <p:spPr>
          <a:xfrm>
            <a:off x="521125" y="1342901"/>
            <a:ext cx="8047523" cy="1015663"/>
          </a:xfrm>
          <a:prstGeom prst="rect">
            <a:avLst/>
          </a:prstGeom>
        </p:spPr>
        <p:txBody>
          <a:bodyPr wrap="square">
            <a:spAutoFit/>
          </a:bodyPr>
          <a:lstStyle/>
          <a:p>
            <a:r>
              <a:rPr lang="ja-JP" altLang="en-US" dirty="0">
                <a:solidFill>
                  <a:schemeClr val="bg1"/>
                </a:solidFill>
                <a:latin typeface="Meiryo" charset="-128"/>
                <a:ea typeface="Meiryo" charset="-128"/>
                <a:cs typeface="Meiryo" charset="-128"/>
              </a:rPr>
              <a:t>高品質で無駄がなく、変更要求に対応できるきるソフトウエアを作成する為</a:t>
            </a:r>
            <a:endParaRPr lang="en-US" altLang="ja-JP" dirty="0">
              <a:solidFill>
                <a:schemeClr val="bg1"/>
              </a:solidFill>
              <a:latin typeface="Meiryo" charset="-128"/>
              <a:ea typeface="Meiryo" charset="-128"/>
              <a:cs typeface="Meiryo" charset="-128"/>
            </a:endParaRPr>
          </a:p>
          <a:p>
            <a:pPr marL="742950" lvl="1" indent="-285750">
              <a:buFont typeface="Wingdings" charset="2"/>
              <a:buChar char="ü"/>
            </a:pPr>
            <a:r>
              <a:rPr lang="ja-JP" altLang="en-US" sz="1400" dirty="0">
                <a:solidFill>
                  <a:schemeClr val="bg1"/>
                </a:solidFill>
                <a:latin typeface="Meiryo" charset="-128"/>
                <a:ea typeface="Meiryo" charset="-128"/>
                <a:cs typeface="Meiryo" charset="-128"/>
              </a:rPr>
              <a:t>適切な一連の手順に従う</a:t>
            </a:r>
            <a:endParaRPr lang="en-US" altLang="ja-JP" sz="1400" dirty="0">
              <a:solidFill>
                <a:schemeClr val="bg1"/>
              </a:solidFill>
              <a:latin typeface="Meiryo" charset="-128"/>
              <a:ea typeface="Meiryo" charset="-128"/>
              <a:cs typeface="Meiryo" charset="-128"/>
            </a:endParaRPr>
          </a:p>
          <a:p>
            <a:pPr marL="742950" lvl="1" indent="-285750">
              <a:buFont typeface="Wingdings" charset="2"/>
              <a:buChar char="ü"/>
            </a:pPr>
            <a:r>
              <a:rPr lang="ja-JP" altLang="en-US" sz="1400" dirty="0">
                <a:solidFill>
                  <a:schemeClr val="bg1"/>
                </a:solidFill>
                <a:latin typeface="Meiryo" charset="-128"/>
                <a:ea typeface="Meiryo" charset="-128"/>
                <a:cs typeface="Meiryo" charset="-128"/>
              </a:rPr>
              <a:t>高い協調と自律的なプロジェクト関係者によって実施される</a:t>
            </a:r>
            <a:endParaRPr lang="en-US" altLang="ja-JP" sz="1400" dirty="0">
              <a:solidFill>
                <a:schemeClr val="bg1"/>
              </a:solidFill>
              <a:latin typeface="Meiryo" charset="-128"/>
              <a:ea typeface="Meiryo" charset="-128"/>
              <a:cs typeface="Meiryo" charset="-128"/>
            </a:endParaRPr>
          </a:p>
          <a:p>
            <a:pPr marL="742950" lvl="1" indent="-285750">
              <a:buFont typeface="Wingdings" charset="2"/>
              <a:buChar char="ü"/>
            </a:pPr>
            <a:r>
              <a:rPr lang="ja-JP" altLang="en-US" sz="1400" dirty="0">
                <a:solidFill>
                  <a:schemeClr val="bg1"/>
                </a:solidFill>
                <a:latin typeface="Meiryo" charset="-128"/>
                <a:ea typeface="Meiryo" charset="-128"/>
                <a:cs typeface="Meiryo" charset="-128"/>
              </a:rPr>
              <a:t>イタラティブ</a:t>
            </a:r>
            <a:r>
              <a:rPr lang="en-US" altLang="ja-JP" sz="1400" dirty="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反復</a:t>
            </a:r>
            <a:r>
              <a:rPr lang="en-US" altLang="ja-JP" sz="1400" dirty="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周期)、インクリメンタル（順次増加部分を積み上げていく</a:t>
            </a:r>
            <a:r>
              <a:rPr lang="en-US" altLang="ja-JP" sz="1400" dirty="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方式</a:t>
            </a:r>
            <a:endParaRPr lang="en-US" altLang="ja-JP" sz="1400" dirty="0">
              <a:solidFill>
                <a:schemeClr val="bg1"/>
              </a:solidFill>
              <a:latin typeface="Meiryo" charset="-128"/>
              <a:ea typeface="Meiryo" charset="-128"/>
              <a:cs typeface="Meiryo" charset="-128"/>
            </a:endParaRPr>
          </a:p>
        </p:txBody>
      </p:sp>
      <p:sp>
        <p:nvSpPr>
          <p:cNvPr id="5" name="正方形/長方形 4"/>
          <p:cNvSpPr/>
          <p:nvPr/>
        </p:nvSpPr>
        <p:spPr>
          <a:xfrm>
            <a:off x="333980" y="2942237"/>
            <a:ext cx="8476040" cy="1569660"/>
          </a:xfrm>
          <a:prstGeom prst="rect">
            <a:avLst/>
          </a:prstGeom>
        </p:spPr>
        <p:txBody>
          <a:bodyPr wrap="square">
            <a:spAutoFit/>
          </a:bodyPr>
          <a:lstStyle/>
          <a:p>
            <a:pPr marL="171450" indent="-171450">
              <a:buFont typeface="Wingdings" charset="2"/>
              <a:buChar char="n"/>
            </a:pPr>
            <a:r>
              <a:rPr lang="ja-JP" altLang="en-US" sz="1200" dirty="0">
                <a:solidFill>
                  <a:schemeClr val="bg1"/>
                </a:solidFill>
                <a:latin typeface="Meiryo" charset="-128"/>
                <a:ea typeface="Meiryo" charset="-128"/>
                <a:cs typeface="Meiryo" charset="-128"/>
              </a:rPr>
              <a:t>ダイナミックシステムズ開発技法(Dynamic Systems Development Method)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Dane Faulknerほか</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アダプティブソフトウェア開発(Adaptive Software Development)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Jim Highsmith</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クリスタルメソッド(Crystal Methods)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Alistair Cockburn)</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スクラム(Scrum)</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Ken Schwaber、Jeff Sutherland</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エクストリームプログラミング</a:t>
            </a:r>
            <a:r>
              <a:rPr lang="en-US" altLang="ja-JP" sz="1200" dirty="0">
                <a:solidFill>
                  <a:schemeClr val="bg1"/>
                </a:solidFill>
                <a:latin typeface="Meiryo" charset="-128"/>
                <a:ea typeface="Meiryo" charset="-128"/>
                <a:cs typeface="Meiryo" charset="-128"/>
              </a:rPr>
              <a:t>(XP/</a:t>
            </a:r>
            <a:r>
              <a:rPr lang="en-US" altLang="ja-JP" sz="1200" dirty="0" err="1">
                <a:solidFill>
                  <a:schemeClr val="bg1"/>
                </a:solidFill>
                <a:latin typeface="Meiryo" charset="-128"/>
                <a:ea typeface="Meiryo" charset="-128"/>
                <a:cs typeface="Meiryo" charset="-128"/>
              </a:rPr>
              <a:t>eXtreme</a:t>
            </a:r>
            <a:r>
              <a:rPr lang="en-US" altLang="ja-JP" sz="1200" dirty="0">
                <a:solidFill>
                  <a:schemeClr val="bg1"/>
                </a:solidFill>
                <a:latin typeface="Meiryo" charset="-128"/>
                <a:ea typeface="Meiryo" charset="-128"/>
                <a:cs typeface="Meiryo" charset="-128"/>
              </a:rPr>
              <a:t> Programing)</a:t>
            </a:r>
            <a:r>
              <a:rPr lang="ja-JP" altLang="en-US" sz="1200" dirty="0">
                <a:solidFill>
                  <a:schemeClr val="bg1"/>
                </a:solidFill>
                <a:latin typeface="Meiryo" charset="-128"/>
                <a:ea typeface="Meiryo" charset="-128"/>
                <a:cs typeface="Meiryo" charset="-128"/>
              </a:rPr>
              <a:t>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Kent Beck、Eric Gammaほか</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リーンソフトウェア開発(Lean Software Development)</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Tom and Mary Poppendieck</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フィーチャ駆動開発(Feature-Driven Development)</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Peter Code、Jeff DeLuca</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アジャイル統一プロセス(Agile Unified Process)</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Scott Ambler</a:t>
            </a:r>
          </a:p>
        </p:txBody>
      </p:sp>
      <p:sp>
        <p:nvSpPr>
          <p:cNvPr id="6" name="正方形/長方形 5"/>
          <p:cNvSpPr/>
          <p:nvPr/>
        </p:nvSpPr>
        <p:spPr>
          <a:xfrm>
            <a:off x="754328" y="5094647"/>
            <a:ext cx="7581115" cy="1323439"/>
          </a:xfrm>
          <a:prstGeom prst="rect">
            <a:avLst/>
          </a:prstGeom>
        </p:spPr>
        <p:txBody>
          <a:bodyPr wrap="square">
            <a:spAutoFit/>
          </a:bodyPr>
          <a:lstStyle/>
          <a:p>
            <a:pPr marL="285750" indent="-285750">
              <a:buFont typeface="Wingdings" charset="2"/>
              <a:buChar char="l"/>
            </a:pPr>
            <a:r>
              <a:rPr lang="ja-JP" altLang="en-US" sz="1600" dirty="0">
                <a:solidFill>
                  <a:schemeClr val="bg1"/>
                </a:solidFill>
                <a:latin typeface="Meiryo" charset="-128"/>
                <a:ea typeface="Meiryo" charset="-128"/>
                <a:cs typeface="Meiryo" charset="-128"/>
              </a:rPr>
              <a:t>反復(周期)的(Iterative)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定期的なリリース</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漸進的(Incremental)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徐々に機能を増加 </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適応主義(Adaptive)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変化に対応(即応) </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自律的(Self-Organized)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学習する組織</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多能工(Cell Production)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一人多役(SE、プログラマー、テスター)</a:t>
            </a:r>
          </a:p>
        </p:txBody>
      </p:sp>
      <p:sp>
        <p:nvSpPr>
          <p:cNvPr id="10" name="テキスト ボックス 9"/>
          <p:cNvSpPr txBox="1"/>
          <p:nvPr/>
        </p:nvSpPr>
        <p:spPr>
          <a:xfrm>
            <a:off x="3838466" y="956633"/>
            <a:ext cx="1467068"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目的と理念</a:t>
            </a:r>
          </a:p>
        </p:txBody>
      </p:sp>
      <p:sp>
        <p:nvSpPr>
          <p:cNvPr id="11" name="テキスト ボックス 10"/>
          <p:cNvSpPr txBox="1"/>
          <p:nvPr/>
        </p:nvSpPr>
        <p:spPr>
          <a:xfrm>
            <a:off x="4094948" y="2614810"/>
            <a:ext cx="954107"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手　法</a:t>
            </a:r>
          </a:p>
        </p:txBody>
      </p:sp>
      <p:sp>
        <p:nvSpPr>
          <p:cNvPr id="12" name="テキスト ボックス 11"/>
          <p:cNvSpPr txBox="1"/>
          <p:nvPr/>
        </p:nvSpPr>
        <p:spPr>
          <a:xfrm>
            <a:off x="3710229" y="4704695"/>
            <a:ext cx="1723549"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共通する要素</a:t>
            </a:r>
          </a:p>
        </p:txBody>
      </p:sp>
    </p:spTree>
    <p:extLst>
      <p:ext uri="{BB962C8B-B14F-4D97-AF65-F5344CB8AC3E}">
        <p14:creationId xmlns:p14="http://schemas.microsoft.com/office/powerpoint/2010/main" val="334853683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4160336" y="928971"/>
            <a:ext cx="4774808" cy="222601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p:cNvPicPr>
            <a:picLocks noChangeAspect="1"/>
          </p:cNvPicPr>
          <p:nvPr/>
        </p:nvPicPr>
        <p:blipFill>
          <a:blip r:embed="rId2"/>
          <a:stretch>
            <a:fillRect/>
          </a:stretch>
        </p:blipFill>
        <p:spPr>
          <a:xfrm>
            <a:off x="457200" y="5630091"/>
            <a:ext cx="1613001" cy="806501"/>
          </a:xfrm>
          <a:prstGeom prst="rect">
            <a:avLst/>
          </a:prstGeom>
        </p:spPr>
      </p:pic>
      <p:sp>
        <p:nvSpPr>
          <p:cNvPr id="2" name="タイトル 1"/>
          <p:cNvSpPr>
            <a:spLocks noGrp="1"/>
          </p:cNvSpPr>
          <p:nvPr>
            <p:ph type="title"/>
          </p:nvPr>
        </p:nvSpPr>
        <p:spPr/>
        <p:txBody>
          <a:bodyPr/>
          <a:lstStyle/>
          <a:p>
            <a:r>
              <a:rPr kumimoji="1" lang="ja-JP" altLang="en-US" dirty="0"/>
              <a:t>自律型の組織で変化への柔軟性を担保する</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249</a:t>
            </a:fld>
            <a:endParaRPr kumimoji="1" lang="ja-JP" altLang="en-US"/>
          </a:p>
        </p:txBody>
      </p:sp>
      <p:pic>
        <p:nvPicPr>
          <p:cNvPr id="4" name="図 3"/>
          <p:cNvPicPr>
            <a:picLocks noChangeAspect="1"/>
          </p:cNvPicPr>
          <p:nvPr/>
        </p:nvPicPr>
        <p:blipFill>
          <a:blip r:embed="rId3"/>
          <a:stretch>
            <a:fillRect/>
          </a:stretch>
        </p:blipFill>
        <p:spPr>
          <a:xfrm>
            <a:off x="537665" y="917689"/>
            <a:ext cx="3386939" cy="4390477"/>
          </a:xfrm>
          <a:prstGeom prst="rect">
            <a:avLst/>
          </a:prstGeom>
          <a:ln>
            <a:noFill/>
          </a:ln>
          <a:effectLst>
            <a:outerShdw blurRad="292100" dist="139700" dir="2700000" algn="tl" rotWithShape="0">
              <a:srgbClr val="333333">
                <a:alpha val="65000"/>
              </a:srgbClr>
            </a:outerShdw>
          </a:effectLst>
        </p:spPr>
      </p:pic>
      <p:sp>
        <p:nvSpPr>
          <p:cNvPr id="7" name="正方形/長方形 6"/>
          <p:cNvSpPr/>
          <p:nvPr/>
        </p:nvSpPr>
        <p:spPr>
          <a:xfrm>
            <a:off x="4228186" y="1034732"/>
            <a:ext cx="4710987" cy="1600438"/>
          </a:xfrm>
          <a:prstGeom prst="rect">
            <a:avLst/>
          </a:prstGeom>
        </p:spPr>
        <p:txBody>
          <a:bodyPr wrap="square">
            <a:spAutoFit/>
          </a:bodyPr>
          <a:lstStyle/>
          <a:p>
            <a:pPr marL="285750" indent="-285750">
              <a:buFont typeface="Wingdings" charset="2"/>
              <a:buChar char="l"/>
            </a:pPr>
            <a:r>
              <a:rPr lang="ja-JP" altLang="en-US" sz="1400" dirty="0">
                <a:solidFill>
                  <a:schemeClr val="bg1"/>
                </a:solidFill>
                <a:latin typeface="Meiryo" charset="-128"/>
                <a:ea typeface="Meiryo" charset="-128"/>
                <a:cs typeface="Meiryo" charset="-128"/>
              </a:rPr>
              <a:t>さまざまな専門性を持った人がチームを組み、最初から最後まで一緒に働く。</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l"/>
            </a:pPr>
            <a:r>
              <a:rPr lang="ja-JP" altLang="en-US" sz="1400" dirty="0">
                <a:solidFill>
                  <a:schemeClr val="bg1"/>
                </a:solidFill>
                <a:latin typeface="Meiryo" charset="-128"/>
                <a:ea typeface="Meiryo" charset="-128"/>
                <a:cs typeface="Meiryo" charset="-128"/>
              </a:rPr>
              <a:t>人とチームを重視し、彼らが自律的に働ける環境を与えることでブレークスルーが起こりやすくなり、同時に製品化までの時間が短くなる。</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l"/>
            </a:pPr>
            <a:r>
              <a:rPr lang="ja-JP" altLang="en-US" sz="1400" dirty="0">
                <a:solidFill>
                  <a:schemeClr val="bg1"/>
                </a:solidFill>
                <a:latin typeface="Meiryo" charset="-128"/>
                <a:ea typeface="Meiryo" charset="-128"/>
                <a:cs typeface="Meiryo" charset="-128"/>
              </a:rPr>
              <a:t>リーダーは、自律するチームの障害を取り除くことが仕事であり管理しない。</a:t>
            </a:r>
          </a:p>
        </p:txBody>
      </p:sp>
      <p:sp>
        <p:nvSpPr>
          <p:cNvPr id="8" name="正方形/長方形 7"/>
          <p:cNvSpPr/>
          <p:nvPr/>
        </p:nvSpPr>
        <p:spPr>
          <a:xfrm>
            <a:off x="2128722" y="5694787"/>
            <a:ext cx="1854403" cy="677108"/>
          </a:xfrm>
          <a:prstGeom prst="rect">
            <a:avLst/>
          </a:prstGeom>
        </p:spPr>
        <p:txBody>
          <a:bodyPr wrap="square">
            <a:spAutoFit/>
          </a:bodyPr>
          <a:lstStyle/>
          <a:p>
            <a:r>
              <a:rPr lang="ja-JP" altLang="en-US" sz="1000" dirty="0">
                <a:latin typeface="Meiryo" charset="-128"/>
                <a:ea typeface="Meiryo" charset="-128"/>
                <a:cs typeface="Meiryo" charset="-128"/>
              </a:rPr>
              <a:t>日本で行われている</a:t>
            </a:r>
            <a:endParaRPr lang="en-US" altLang="ja-JP" sz="1000" dirty="0">
              <a:latin typeface="Meiryo" charset="-128"/>
              <a:ea typeface="Meiryo" charset="-128"/>
              <a:cs typeface="Meiryo" charset="-128"/>
            </a:endParaRPr>
          </a:p>
          <a:p>
            <a:r>
              <a:rPr lang="ja-JP" altLang="en-US" sz="1000" b="1" u="sng" dirty="0">
                <a:latin typeface="Meiryo" charset="-128"/>
                <a:ea typeface="Meiryo" charset="-128"/>
                <a:cs typeface="Meiryo" charset="-128"/>
              </a:rPr>
              <a:t>新製品開発</a:t>
            </a:r>
            <a:r>
              <a:rPr lang="ja-JP" altLang="en-US" sz="1000" b="1" dirty="0">
                <a:latin typeface="Meiryo" charset="-128"/>
                <a:ea typeface="Meiryo" charset="-128"/>
                <a:cs typeface="Meiryo" charset="-128"/>
              </a:rPr>
              <a:t>のプロセス</a:t>
            </a:r>
            <a:r>
              <a:rPr lang="ja-JP" altLang="en-US" sz="1000" dirty="0">
                <a:latin typeface="Meiryo" charset="-128"/>
                <a:ea typeface="Meiryo" charset="-128"/>
                <a:cs typeface="Meiryo" charset="-128"/>
              </a:rPr>
              <a:t>を</a:t>
            </a:r>
            <a:endParaRPr lang="en-US" altLang="ja-JP" sz="1000" dirty="0">
              <a:latin typeface="Meiryo" charset="-128"/>
              <a:ea typeface="Meiryo" charset="-128"/>
              <a:cs typeface="Meiryo" charset="-128"/>
            </a:endParaRPr>
          </a:p>
          <a:p>
            <a:r>
              <a:rPr lang="ja-JP" altLang="en-US" sz="1000" dirty="0">
                <a:latin typeface="Meiryo" charset="-128"/>
                <a:ea typeface="Meiryo" charset="-128"/>
                <a:cs typeface="Meiryo" charset="-128"/>
              </a:rPr>
              <a:t>米国のやり方と比較した論文</a:t>
            </a:r>
            <a:endParaRPr lang="en-US" altLang="ja-JP" sz="1000" dirty="0">
              <a:latin typeface="Meiryo" charset="-128"/>
              <a:ea typeface="Meiryo" charset="-128"/>
              <a:cs typeface="Meiryo" charset="-128"/>
            </a:endParaRPr>
          </a:p>
          <a:p>
            <a:r>
              <a:rPr lang="en-US" altLang="ja-JP" sz="800" dirty="0">
                <a:latin typeface="Meiryo" charset="-128"/>
                <a:ea typeface="Meiryo" charset="-128"/>
                <a:cs typeface="Meiryo" charset="-128"/>
              </a:rPr>
              <a:t>1986,Harvard Business Review</a:t>
            </a:r>
            <a:endParaRPr lang="ja-JP" altLang="en-US" sz="800" dirty="0">
              <a:latin typeface="Meiryo" charset="-128"/>
              <a:ea typeface="Meiryo" charset="-128"/>
              <a:cs typeface="Meiryo" charset="-128"/>
            </a:endParaRPr>
          </a:p>
        </p:txBody>
      </p:sp>
      <p:sp>
        <p:nvSpPr>
          <p:cNvPr id="13" name="テキスト ボックス 12"/>
          <p:cNvSpPr txBox="1"/>
          <p:nvPr/>
        </p:nvSpPr>
        <p:spPr>
          <a:xfrm>
            <a:off x="4572000" y="2570215"/>
            <a:ext cx="4109842" cy="584775"/>
          </a:xfrm>
          <a:prstGeom prst="rect">
            <a:avLst/>
          </a:prstGeom>
          <a:noFill/>
        </p:spPr>
        <p:txBody>
          <a:bodyPr wrap="square" rtlCol="0">
            <a:spAutoFit/>
          </a:bodyPr>
          <a:lstStyle/>
          <a:p>
            <a:pPr algn="ctr"/>
            <a:r>
              <a:rPr kumimoji="1" lang="en-US" altLang="ja-JP" sz="2800" b="1" dirty="0">
                <a:solidFill>
                  <a:schemeClr val="bg1"/>
                </a:solidFill>
                <a:latin typeface="Meiryo" charset="-128"/>
                <a:ea typeface="Meiryo" charset="-128"/>
                <a:cs typeface="Meiryo" charset="-128"/>
              </a:rPr>
              <a:t>Scrum</a:t>
            </a:r>
            <a:r>
              <a:rPr kumimoji="1" lang="ja-JP" altLang="en-US" sz="2800" dirty="0">
                <a:solidFill>
                  <a:schemeClr val="bg1"/>
                </a:solidFill>
                <a:latin typeface="Meiryo" charset="-128"/>
                <a:ea typeface="Meiryo" charset="-128"/>
                <a:cs typeface="Meiryo" charset="-128"/>
              </a:rPr>
              <a:t>（</a:t>
            </a:r>
            <a:r>
              <a:rPr lang="ja-JP" altLang="en-US" sz="2800" dirty="0">
                <a:solidFill>
                  <a:schemeClr val="bg1"/>
                </a:solidFill>
                <a:latin typeface="Meiryo" charset="-128"/>
                <a:ea typeface="Meiryo" charset="-128"/>
                <a:cs typeface="Meiryo" charset="-128"/>
              </a:rPr>
              <a:t>スクラム</a:t>
            </a:r>
            <a:r>
              <a:rPr kumimoji="1" lang="ja-JP" altLang="en-US" sz="3200" dirty="0">
                <a:solidFill>
                  <a:schemeClr val="bg1"/>
                </a:solidFill>
                <a:latin typeface="Meiryo" charset="-128"/>
                <a:ea typeface="Meiryo" charset="-128"/>
                <a:cs typeface="Meiryo" charset="-128"/>
              </a:rPr>
              <a:t>）</a:t>
            </a:r>
          </a:p>
        </p:txBody>
      </p:sp>
      <p:grpSp>
        <p:nvGrpSpPr>
          <p:cNvPr id="17" name="図形グループ 16"/>
          <p:cNvGrpSpPr/>
          <p:nvPr/>
        </p:nvGrpSpPr>
        <p:grpSpPr>
          <a:xfrm>
            <a:off x="4160336" y="3217270"/>
            <a:ext cx="4774808" cy="3372409"/>
            <a:chOff x="4160336" y="3217270"/>
            <a:chExt cx="4774808" cy="3372409"/>
          </a:xfrm>
        </p:grpSpPr>
        <p:sp>
          <p:nvSpPr>
            <p:cNvPr id="16" name="下矢印 15"/>
            <p:cNvSpPr/>
            <p:nvPr/>
          </p:nvSpPr>
          <p:spPr>
            <a:xfrm>
              <a:off x="4160336" y="3217270"/>
              <a:ext cx="4774808" cy="1473203"/>
            </a:xfrm>
            <a:prstGeom prst="downArrow">
              <a:avLst>
                <a:gd name="adj1" fmla="val 83353"/>
                <a:gd name="adj2" fmla="val 49006"/>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 name="図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58747" y="4766137"/>
              <a:ext cx="4645836" cy="1823542"/>
            </a:xfrm>
            <a:prstGeom prst="rect">
              <a:avLst/>
            </a:prstGeom>
          </p:spPr>
        </p:pic>
        <p:sp>
          <p:nvSpPr>
            <p:cNvPr id="10" name="テキスト ボックス 9"/>
            <p:cNvSpPr txBox="1"/>
            <p:nvPr/>
          </p:nvSpPr>
          <p:spPr>
            <a:xfrm>
              <a:off x="4228186" y="4766137"/>
              <a:ext cx="2465034" cy="461665"/>
            </a:xfrm>
            <a:prstGeom prst="rect">
              <a:avLst/>
            </a:prstGeom>
            <a:noFill/>
          </p:spPr>
          <p:txBody>
            <a:bodyPr wrap="none" rtlCol="0">
              <a:spAutoFit/>
            </a:bodyPr>
            <a:lstStyle/>
            <a:p>
              <a:r>
                <a:rPr kumimoji="1" lang="en-US" altLang="ja-JP" sz="1200" dirty="0">
                  <a:solidFill>
                    <a:schemeClr val="tx1">
                      <a:lumMod val="65000"/>
                      <a:lumOff val="35000"/>
                    </a:schemeClr>
                  </a:solidFill>
                  <a:latin typeface="Meiryo" charset="-128"/>
                  <a:ea typeface="Meiryo" charset="-128"/>
                  <a:cs typeface="Meiryo" charset="-128"/>
                </a:rPr>
                <a:t>1990</a:t>
              </a:r>
              <a:r>
                <a:rPr kumimoji="1" lang="ja-JP" altLang="en-US" sz="1200" dirty="0">
                  <a:solidFill>
                    <a:schemeClr val="tx1">
                      <a:lumMod val="65000"/>
                      <a:lumOff val="35000"/>
                    </a:schemeClr>
                  </a:solidFill>
                  <a:latin typeface="Meiryo" charset="-128"/>
                  <a:ea typeface="Meiryo" charset="-128"/>
                  <a:cs typeface="Meiryo" charset="-128"/>
                </a:rPr>
                <a:t>年代、</a:t>
              </a:r>
              <a:r>
                <a:rPr kumimoji="1" lang="en-US" altLang="ja-JP" sz="1200" dirty="0">
                  <a:solidFill>
                    <a:schemeClr val="tx1">
                      <a:lumMod val="65000"/>
                      <a:lumOff val="35000"/>
                    </a:schemeClr>
                  </a:solidFill>
                  <a:latin typeface="Meiryo" charset="-128"/>
                  <a:ea typeface="Meiryo" charset="-128"/>
                  <a:cs typeface="Meiryo" charset="-128"/>
                </a:rPr>
                <a:t>Jeff Sutherland</a:t>
              </a:r>
              <a:r>
                <a:rPr kumimoji="1" lang="ja-JP" altLang="en-US" sz="1200" dirty="0">
                  <a:solidFill>
                    <a:schemeClr val="tx1">
                      <a:lumMod val="65000"/>
                      <a:lumOff val="35000"/>
                    </a:schemeClr>
                  </a:solidFill>
                  <a:latin typeface="Meiryo" charset="-128"/>
                  <a:ea typeface="Meiryo" charset="-128"/>
                  <a:cs typeface="Meiryo" charset="-128"/>
                </a:rPr>
                <a:t>らが</a:t>
              </a:r>
              <a:endParaRPr kumimoji="1" lang="en-US" altLang="ja-JP" sz="1200" dirty="0">
                <a:solidFill>
                  <a:schemeClr val="tx1">
                    <a:lumMod val="65000"/>
                    <a:lumOff val="35000"/>
                  </a:schemeClr>
                </a:solidFill>
                <a:latin typeface="Meiryo" charset="-128"/>
                <a:ea typeface="Meiryo" charset="-128"/>
                <a:cs typeface="Meiryo" charset="-128"/>
              </a:endParaRPr>
            </a:p>
            <a:p>
              <a:r>
                <a:rPr kumimoji="1" lang="ja-JP" altLang="en-US" sz="1200" dirty="0">
                  <a:solidFill>
                    <a:schemeClr val="tx1">
                      <a:lumMod val="65000"/>
                      <a:lumOff val="35000"/>
                    </a:schemeClr>
                  </a:solidFill>
                  <a:latin typeface="Meiryo" charset="-128"/>
                  <a:ea typeface="Meiryo" charset="-128"/>
                  <a:cs typeface="Meiryo" charset="-128"/>
                </a:rPr>
                <a:t>ソフトウェア開発のに適用</a:t>
              </a:r>
            </a:p>
          </p:txBody>
        </p:sp>
        <p:sp>
          <p:nvSpPr>
            <p:cNvPr id="14" name="テキスト ボックス 13"/>
            <p:cNvSpPr txBox="1"/>
            <p:nvPr/>
          </p:nvSpPr>
          <p:spPr>
            <a:xfrm>
              <a:off x="7314187" y="4766137"/>
              <a:ext cx="1620957" cy="338554"/>
            </a:xfrm>
            <a:prstGeom prst="rect">
              <a:avLst/>
            </a:prstGeom>
            <a:noFill/>
          </p:spPr>
          <p:txBody>
            <a:bodyPr wrap="none" rtlCol="0">
              <a:spAutoFit/>
            </a:bodyPr>
            <a:lstStyle/>
            <a:p>
              <a:r>
                <a:rPr kumimoji="1" lang="ja-JP" altLang="en-US" sz="1600" b="1" dirty="0">
                  <a:solidFill>
                    <a:srgbClr val="0432FF"/>
                  </a:solidFill>
                  <a:latin typeface="Meiryo" charset="-128"/>
                  <a:ea typeface="Meiryo" charset="-128"/>
                  <a:cs typeface="Meiryo" charset="-128"/>
                </a:rPr>
                <a:t>アジャイル開発</a:t>
              </a:r>
            </a:p>
          </p:txBody>
        </p:sp>
      </p:grpSp>
      <p:sp>
        <p:nvSpPr>
          <p:cNvPr id="15" name="正方形/長方形 14"/>
          <p:cNvSpPr/>
          <p:nvPr/>
        </p:nvSpPr>
        <p:spPr>
          <a:xfrm>
            <a:off x="4228186" y="3312108"/>
            <a:ext cx="4710987" cy="1292662"/>
          </a:xfrm>
          <a:prstGeom prst="rect">
            <a:avLst/>
          </a:prstGeom>
        </p:spPr>
        <p:txBody>
          <a:bodyPr wrap="square">
            <a:spAutoFit/>
          </a:bodyPr>
          <a:lstStyle/>
          <a:p>
            <a:pPr marL="285750" indent="-285750">
              <a:buFont typeface="Wingdings" charset="2"/>
              <a:buChar char="l"/>
            </a:pPr>
            <a:r>
              <a:rPr lang="ja-JP" altLang="en-US" sz="1400" b="1" dirty="0">
                <a:solidFill>
                  <a:srgbClr val="0432FF"/>
                </a:solidFill>
                <a:latin typeface="Meiryo" charset="-128"/>
                <a:ea typeface="Meiryo" charset="-128"/>
                <a:cs typeface="Meiryo" charset="-128"/>
              </a:rPr>
              <a:t>不安定</a:t>
            </a:r>
            <a:endParaRPr lang="en-US" altLang="ja-JP" sz="1400" b="1" dirty="0">
              <a:solidFill>
                <a:srgbClr val="0432FF"/>
              </a:solidFill>
              <a:latin typeface="Meiryo" charset="-128"/>
              <a:ea typeface="Meiryo" charset="-128"/>
              <a:cs typeface="Meiryo" charset="-128"/>
            </a:endParaRPr>
          </a:p>
          <a:p>
            <a:pPr lvl="1"/>
            <a:r>
              <a:rPr lang="ja-JP" altLang="en-US" sz="1200" dirty="0">
                <a:solidFill>
                  <a:srgbClr val="0432FF"/>
                </a:solidFill>
                <a:latin typeface="Meiryo" charset="-128"/>
                <a:ea typeface="Meiryo" charset="-128"/>
                <a:cs typeface="Meiryo" charset="-128"/>
              </a:rPr>
              <a:t>高い自由裁量と困難なゴールを持つ</a:t>
            </a:r>
            <a:endParaRPr lang="en-US" altLang="ja-JP" sz="1200" dirty="0">
              <a:solidFill>
                <a:srgbClr val="0432FF"/>
              </a:solidFill>
              <a:latin typeface="Meiryo" charset="-128"/>
              <a:ea typeface="Meiryo" charset="-128"/>
              <a:cs typeface="Meiryo" charset="-128"/>
            </a:endParaRPr>
          </a:p>
          <a:p>
            <a:pPr marL="285750" indent="-285750">
              <a:buFont typeface="Wingdings" charset="2"/>
              <a:buChar char="l"/>
            </a:pPr>
            <a:r>
              <a:rPr lang="ja-JP" altLang="en-US" sz="1400" b="1" dirty="0">
                <a:solidFill>
                  <a:srgbClr val="0432FF"/>
                </a:solidFill>
                <a:latin typeface="Meiryo" charset="-128"/>
                <a:ea typeface="Meiryo" charset="-128"/>
                <a:cs typeface="Meiryo" charset="-128"/>
              </a:rPr>
              <a:t>自己組織化</a:t>
            </a:r>
            <a:endParaRPr lang="en-US" altLang="ja-JP" sz="1400" b="1" dirty="0">
              <a:solidFill>
                <a:srgbClr val="0432FF"/>
              </a:solidFill>
              <a:latin typeface="Meiryo" charset="-128"/>
              <a:ea typeface="Meiryo" charset="-128"/>
              <a:cs typeface="Meiryo" charset="-128"/>
            </a:endParaRPr>
          </a:p>
          <a:p>
            <a:pPr lvl="1"/>
            <a:r>
              <a:rPr lang="ja-JP" altLang="en-US" sz="1200" dirty="0">
                <a:solidFill>
                  <a:srgbClr val="0432FF"/>
                </a:solidFill>
                <a:latin typeface="Meiryo" charset="-128"/>
                <a:ea typeface="Meiryo" charset="-128"/>
                <a:cs typeface="Meiryo" charset="-128"/>
              </a:rPr>
              <a:t>情報ゼロから相互交流し自律的に仕組みを作る</a:t>
            </a:r>
            <a:endParaRPr lang="en-US" altLang="ja-JP" sz="1200" dirty="0">
              <a:solidFill>
                <a:srgbClr val="0432FF"/>
              </a:solidFill>
              <a:latin typeface="Meiryo" charset="-128"/>
              <a:ea typeface="Meiryo" charset="-128"/>
              <a:cs typeface="Meiryo" charset="-128"/>
            </a:endParaRPr>
          </a:p>
          <a:p>
            <a:pPr marL="285750" indent="-285750">
              <a:buFont typeface="Wingdings" charset="2"/>
              <a:buChar char="l"/>
            </a:pPr>
            <a:r>
              <a:rPr lang="ja-JP" altLang="en-US" sz="1400" b="1" dirty="0">
                <a:solidFill>
                  <a:srgbClr val="0432FF"/>
                </a:solidFill>
                <a:latin typeface="Meiryo" charset="-128"/>
                <a:ea typeface="Meiryo" charset="-128"/>
                <a:cs typeface="Meiryo" charset="-128"/>
              </a:rPr>
              <a:t>全員多能工</a:t>
            </a:r>
            <a:endParaRPr lang="en-US" altLang="ja-JP" sz="1400" b="1" dirty="0">
              <a:solidFill>
                <a:srgbClr val="0432FF"/>
              </a:solidFill>
              <a:latin typeface="Meiryo" charset="-128"/>
              <a:ea typeface="Meiryo" charset="-128"/>
              <a:cs typeface="Meiryo" charset="-128"/>
            </a:endParaRPr>
          </a:p>
          <a:p>
            <a:pPr lvl="1"/>
            <a:r>
              <a:rPr lang="ja-JP" altLang="en-US" sz="1200" dirty="0">
                <a:solidFill>
                  <a:srgbClr val="0432FF"/>
                </a:solidFill>
                <a:latin typeface="Meiryo" charset="-128"/>
                <a:ea typeface="Meiryo" charset="-128"/>
                <a:cs typeface="Meiryo" charset="-128"/>
              </a:rPr>
              <a:t>分業を共有しメンバーがプロジェクトの責任を自覚する</a:t>
            </a:r>
          </a:p>
        </p:txBody>
      </p:sp>
      <p:sp>
        <p:nvSpPr>
          <p:cNvPr id="18" name="テキスト ボックス 17"/>
          <p:cNvSpPr txBox="1"/>
          <p:nvPr/>
        </p:nvSpPr>
        <p:spPr>
          <a:xfrm>
            <a:off x="702510" y="2715769"/>
            <a:ext cx="3057247" cy="954107"/>
          </a:xfrm>
          <a:prstGeom prst="rect">
            <a:avLst/>
          </a:prstGeom>
          <a:solidFill>
            <a:srgbClr val="FFFFFF">
              <a:alpha val="50588"/>
            </a:srgbClr>
          </a:solidFill>
        </p:spPr>
        <p:txBody>
          <a:bodyPr wrap="none" rtlCol="0">
            <a:spAutoFit/>
          </a:bodyPr>
          <a:lstStyle/>
          <a:p>
            <a:pPr algn="ctr"/>
            <a:r>
              <a:rPr kumimoji="1" lang="ja-JP" altLang="en-US" sz="2800" b="1" dirty="0">
                <a:solidFill>
                  <a:schemeClr val="accent6">
                    <a:lumMod val="75000"/>
                  </a:schemeClr>
                </a:solidFill>
                <a:latin typeface="Meiryo" charset="-128"/>
                <a:ea typeface="Meiryo" charset="-128"/>
                <a:cs typeface="Meiryo" charset="-128"/>
              </a:rPr>
              <a:t>イノベーションを</a:t>
            </a:r>
            <a:endParaRPr kumimoji="1" lang="en-US" altLang="ja-JP" sz="2800" b="1" dirty="0">
              <a:solidFill>
                <a:schemeClr val="accent6">
                  <a:lumMod val="75000"/>
                </a:schemeClr>
              </a:solidFill>
              <a:latin typeface="Meiryo" charset="-128"/>
              <a:ea typeface="Meiryo" charset="-128"/>
              <a:cs typeface="Meiryo" charset="-128"/>
            </a:endParaRPr>
          </a:p>
          <a:p>
            <a:pPr algn="ctr"/>
            <a:r>
              <a:rPr kumimoji="1" lang="ja-JP" altLang="en-US" sz="2800" b="1" dirty="0">
                <a:solidFill>
                  <a:schemeClr val="accent6">
                    <a:lumMod val="75000"/>
                  </a:schemeClr>
                </a:solidFill>
                <a:latin typeface="Meiryo" charset="-128"/>
                <a:ea typeface="Meiryo" charset="-128"/>
                <a:cs typeface="Meiryo" charset="-128"/>
              </a:rPr>
              <a:t>生みだす方法論</a:t>
            </a:r>
          </a:p>
        </p:txBody>
      </p:sp>
    </p:spTree>
    <p:extLst>
      <p:ext uri="{BB962C8B-B14F-4D97-AF65-F5344CB8AC3E}">
        <p14:creationId xmlns:p14="http://schemas.microsoft.com/office/powerpoint/2010/main" val="245377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down)">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正方形/長方形 134">
            <a:extLst>
              <a:ext uri="{FF2B5EF4-FFF2-40B4-BE49-F238E27FC236}">
                <a16:creationId xmlns:a16="http://schemas.microsoft.com/office/drawing/2014/main" id="{73809D42-CD9A-DC4A-AD31-3EAAD9D92BE0}"/>
              </a:ext>
            </a:extLst>
          </p:cNvPr>
          <p:cNvSpPr/>
          <p:nvPr/>
        </p:nvSpPr>
        <p:spPr>
          <a:xfrm>
            <a:off x="7926934" y="1854068"/>
            <a:ext cx="676677" cy="3417779"/>
          </a:xfrm>
          <a:prstGeom prst="rect">
            <a:avLst/>
          </a:prstGeom>
          <a:solidFill>
            <a:srgbClr val="7030A0">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テキスト ボックス 135">
            <a:extLst>
              <a:ext uri="{FF2B5EF4-FFF2-40B4-BE49-F238E27FC236}">
                <a16:creationId xmlns:a16="http://schemas.microsoft.com/office/drawing/2014/main" id="{298063BF-3407-B641-B362-89C326ED6D08}"/>
              </a:ext>
            </a:extLst>
          </p:cNvPr>
          <p:cNvSpPr txBox="1"/>
          <p:nvPr/>
        </p:nvSpPr>
        <p:spPr>
          <a:xfrm>
            <a:off x="7906305" y="1558202"/>
            <a:ext cx="723275" cy="307777"/>
          </a:xfrm>
          <a:prstGeom prst="rect">
            <a:avLst/>
          </a:prstGeom>
          <a:noFill/>
        </p:spPr>
        <p:txBody>
          <a:bodyPr wrap="none" rtlCol="0">
            <a:spAutoFit/>
          </a:bodyPr>
          <a:lstStyle/>
          <a:p>
            <a:pPr algn="ctr"/>
            <a:r>
              <a:rPr kumimoji="1" lang="ja-JP" altLang="en-US" sz="1400">
                <a:solidFill>
                  <a:srgbClr val="7030A0"/>
                </a:solidFill>
                <a:latin typeface="Meiryo" panose="020B0604030504040204" pitchFamily="34" charset="-128"/>
                <a:ea typeface="Meiryo" panose="020B0604030504040204" pitchFamily="34" charset="-128"/>
              </a:rPr>
              <a:t>業務</a:t>
            </a:r>
            <a:r>
              <a:rPr lang="ja-JP" altLang="en-US" sz="1400">
                <a:solidFill>
                  <a:srgbClr val="7030A0"/>
                </a:solidFill>
                <a:latin typeface="Meiryo" panose="020B0604030504040204" pitchFamily="34" charset="-128"/>
                <a:ea typeface="Meiryo" panose="020B0604030504040204" pitchFamily="34" charset="-128"/>
              </a:rPr>
              <a:t>Ｘ</a:t>
            </a:r>
            <a:endParaRPr kumimoji="1" lang="ja-JP" altLang="en-US" sz="1400">
              <a:solidFill>
                <a:srgbClr val="7030A0"/>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41947B59-0A0D-0346-A795-7841BF7080EE}"/>
              </a:ext>
            </a:extLst>
          </p:cNvPr>
          <p:cNvSpPr>
            <a:spLocks noGrp="1"/>
          </p:cNvSpPr>
          <p:nvPr>
            <p:ph type="title"/>
          </p:nvPr>
        </p:nvSpPr>
        <p:spPr/>
        <p:txBody>
          <a:bodyPr/>
          <a:lstStyle/>
          <a:p>
            <a:r>
              <a:rPr kumimoji="1" lang="ja-JP" altLang="en-US"/>
              <a:t>アンバンドル／リバンドル／エンハンスメント</a:t>
            </a:r>
          </a:p>
        </p:txBody>
      </p:sp>
      <p:sp>
        <p:nvSpPr>
          <p:cNvPr id="3" name="正方形/長方形 2">
            <a:extLst>
              <a:ext uri="{FF2B5EF4-FFF2-40B4-BE49-F238E27FC236}">
                <a16:creationId xmlns:a16="http://schemas.microsoft.com/office/drawing/2014/main" id="{61884E69-CAE9-D547-BD8D-5ECB9BAC67F0}"/>
              </a:ext>
            </a:extLst>
          </p:cNvPr>
          <p:cNvSpPr/>
          <p:nvPr/>
        </p:nvSpPr>
        <p:spPr>
          <a:xfrm>
            <a:off x="1285832" y="1856758"/>
            <a:ext cx="676677" cy="34177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42389CA8-93B6-EB4B-8C8A-1CA0B5D1A815}"/>
              </a:ext>
            </a:extLst>
          </p:cNvPr>
          <p:cNvSpPr/>
          <p:nvPr/>
        </p:nvSpPr>
        <p:spPr>
          <a:xfrm>
            <a:off x="2039899" y="1856757"/>
            <a:ext cx="676677" cy="34177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489FAC8A-D96B-9045-81F0-E1A823152A0E}"/>
              </a:ext>
            </a:extLst>
          </p:cNvPr>
          <p:cNvSpPr/>
          <p:nvPr/>
        </p:nvSpPr>
        <p:spPr>
          <a:xfrm>
            <a:off x="2795508" y="1856757"/>
            <a:ext cx="676677" cy="34177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F88DA8CE-AEF0-EE41-9590-D060FF870164}"/>
              </a:ext>
            </a:extLst>
          </p:cNvPr>
          <p:cNvSpPr/>
          <p:nvPr/>
        </p:nvSpPr>
        <p:spPr>
          <a:xfrm>
            <a:off x="3545178" y="1860696"/>
            <a:ext cx="676677" cy="34177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 name="Picture 2" descr="ワーカホリック・仕事中毒のイラスト（女性）">
            <a:extLst>
              <a:ext uri="{FF2B5EF4-FFF2-40B4-BE49-F238E27FC236}">
                <a16:creationId xmlns:a16="http://schemas.microsoft.com/office/drawing/2014/main" id="{48456593-AE8C-A94C-AC24-8AF2BCCFCA4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28303" y="5394650"/>
            <a:ext cx="859998" cy="8255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6" descr="忙しく仕事をしている女性会社員のイラスト">
            <a:extLst>
              <a:ext uri="{FF2B5EF4-FFF2-40B4-BE49-F238E27FC236}">
                <a16:creationId xmlns:a16="http://schemas.microsoft.com/office/drawing/2014/main" id="{BC2B3A1F-8092-3C44-8A5C-03219DCAEFC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84748" y="5447133"/>
            <a:ext cx="859998" cy="7696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2" descr="大量の書類を運んでくる上司のイラスト">
            <a:extLst>
              <a:ext uri="{FF2B5EF4-FFF2-40B4-BE49-F238E27FC236}">
                <a16:creationId xmlns:a16="http://schemas.microsoft.com/office/drawing/2014/main" id="{426222BA-0782-524C-ABB6-BE85B17FBDB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73264" y="5418569"/>
            <a:ext cx="1037763" cy="825598"/>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DE52F792-C820-614A-AD85-B1857723F6AE}"/>
              </a:ext>
            </a:extLst>
          </p:cNvPr>
          <p:cNvSpPr/>
          <p:nvPr/>
        </p:nvSpPr>
        <p:spPr>
          <a:xfrm>
            <a:off x="1317187" y="1974996"/>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4644A545-17E1-D845-968A-60130C59CC24}"/>
              </a:ext>
            </a:extLst>
          </p:cNvPr>
          <p:cNvSpPr txBox="1"/>
          <p:nvPr/>
        </p:nvSpPr>
        <p:spPr>
          <a:xfrm>
            <a:off x="1334459" y="2021606"/>
            <a:ext cx="569387" cy="430887"/>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データ</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13" name="正方形/長方形 12">
            <a:extLst>
              <a:ext uri="{FF2B5EF4-FFF2-40B4-BE49-F238E27FC236}">
                <a16:creationId xmlns:a16="http://schemas.microsoft.com/office/drawing/2014/main" id="{47B19EFB-3903-1B4D-9CF6-B5DD1B00DCA9}"/>
              </a:ext>
            </a:extLst>
          </p:cNvPr>
          <p:cNvSpPr/>
          <p:nvPr/>
        </p:nvSpPr>
        <p:spPr>
          <a:xfrm>
            <a:off x="1317187" y="2481738"/>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660C1FE3-93B9-8F4D-8F90-0496FD30CBCD}"/>
              </a:ext>
            </a:extLst>
          </p:cNvPr>
          <p:cNvSpPr txBox="1"/>
          <p:nvPr/>
        </p:nvSpPr>
        <p:spPr>
          <a:xfrm>
            <a:off x="1352927" y="2497223"/>
            <a:ext cx="545342"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Ｉ</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15" name="正方形/長方形 14">
            <a:extLst>
              <a:ext uri="{FF2B5EF4-FFF2-40B4-BE49-F238E27FC236}">
                <a16:creationId xmlns:a16="http://schemas.microsoft.com/office/drawing/2014/main" id="{3535E021-6B4F-B248-B49C-8A312AA0C57F}"/>
              </a:ext>
            </a:extLst>
          </p:cNvPr>
          <p:cNvSpPr/>
          <p:nvPr/>
        </p:nvSpPr>
        <p:spPr>
          <a:xfrm>
            <a:off x="1323632" y="2993785"/>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47E27BEC-BB86-CA4E-BC61-E8AE2C5B52B7}"/>
              </a:ext>
            </a:extLst>
          </p:cNvPr>
          <p:cNvSpPr txBox="1"/>
          <p:nvPr/>
        </p:nvSpPr>
        <p:spPr>
          <a:xfrm>
            <a:off x="1358926" y="3102920"/>
            <a:ext cx="545342"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決</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済</a:t>
            </a:r>
          </a:p>
        </p:txBody>
      </p:sp>
      <p:sp>
        <p:nvSpPr>
          <p:cNvPr id="17" name="正方形/長方形 16">
            <a:extLst>
              <a:ext uri="{FF2B5EF4-FFF2-40B4-BE49-F238E27FC236}">
                <a16:creationId xmlns:a16="http://schemas.microsoft.com/office/drawing/2014/main" id="{A92D72CD-2BA4-3543-8C97-206A4C5A7589}"/>
              </a:ext>
            </a:extLst>
          </p:cNvPr>
          <p:cNvSpPr/>
          <p:nvPr/>
        </p:nvSpPr>
        <p:spPr>
          <a:xfrm>
            <a:off x="1323632" y="3500527"/>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BBAF0663-FE75-6F41-BA39-82E9EA96532D}"/>
              </a:ext>
            </a:extLst>
          </p:cNvPr>
          <p:cNvSpPr txBox="1"/>
          <p:nvPr/>
        </p:nvSpPr>
        <p:spPr>
          <a:xfrm>
            <a:off x="1285832" y="3574645"/>
            <a:ext cx="697627" cy="33855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スケジュー</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リング</a:t>
            </a:r>
          </a:p>
        </p:txBody>
      </p:sp>
      <p:sp>
        <p:nvSpPr>
          <p:cNvPr id="20" name="正方形/長方形 19">
            <a:extLst>
              <a:ext uri="{FF2B5EF4-FFF2-40B4-BE49-F238E27FC236}">
                <a16:creationId xmlns:a16="http://schemas.microsoft.com/office/drawing/2014/main" id="{63306752-9907-C242-A385-F8969BE150D4}"/>
              </a:ext>
            </a:extLst>
          </p:cNvPr>
          <p:cNvSpPr/>
          <p:nvPr/>
        </p:nvSpPr>
        <p:spPr>
          <a:xfrm>
            <a:off x="1323632" y="4577293"/>
            <a:ext cx="603932" cy="4479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E30388D9-FB0C-1245-BBF6-C9C61AE49320}"/>
              </a:ext>
            </a:extLst>
          </p:cNvPr>
          <p:cNvSpPr/>
          <p:nvPr/>
        </p:nvSpPr>
        <p:spPr>
          <a:xfrm>
            <a:off x="2071835" y="1974996"/>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7BAFCC38-08F3-0547-9664-42FB18756349}"/>
              </a:ext>
            </a:extLst>
          </p:cNvPr>
          <p:cNvSpPr txBox="1"/>
          <p:nvPr/>
        </p:nvSpPr>
        <p:spPr>
          <a:xfrm>
            <a:off x="2089107" y="2021606"/>
            <a:ext cx="569387" cy="430887"/>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データ</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23" name="正方形/長方形 22">
            <a:extLst>
              <a:ext uri="{FF2B5EF4-FFF2-40B4-BE49-F238E27FC236}">
                <a16:creationId xmlns:a16="http://schemas.microsoft.com/office/drawing/2014/main" id="{FD0B23C1-15C3-9644-966E-5164C14820EE}"/>
              </a:ext>
            </a:extLst>
          </p:cNvPr>
          <p:cNvSpPr/>
          <p:nvPr/>
        </p:nvSpPr>
        <p:spPr>
          <a:xfrm>
            <a:off x="2071835" y="2481738"/>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22C6550E-CB8B-6942-A25B-B38928F834B9}"/>
              </a:ext>
            </a:extLst>
          </p:cNvPr>
          <p:cNvSpPr txBox="1"/>
          <p:nvPr/>
        </p:nvSpPr>
        <p:spPr>
          <a:xfrm>
            <a:off x="2107575" y="2497223"/>
            <a:ext cx="545342"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Ｉ</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30" name="正方形/長方形 29">
            <a:extLst>
              <a:ext uri="{FF2B5EF4-FFF2-40B4-BE49-F238E27FC236}">
                <a16:creationId xmlns:a16="http://schemas.microsoft.com/office/drawing/2014/main" id="{8EFAB5F1-A3D9-BA44-BE2E-ED39D028C721}"/>
              </a:ext>
            </a:extLst>
          </p:cNvPr>
          <p:cNvSpPr/>
          <p:nvPr/>
        </p:nvSpPr>
        <p:spPr>
          <a:xfrm>
            <a:off x="2078280" y="4577293"/>
            <a:ext cx="603932" cy="447905"/>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89AA0846-F5A9-7B4F-A38C-C03B423D3009}"/>
              </a:ext>
            </a:extLst>
          </p:cNvPr>
          <p:cNvSpPr/>
          <p:nvPr/>
        </p:nvSpPr>
        <p:spPr>
          <a:xfrm>
            <a:off x="2825321" y="1974996"/>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0EFC0FB0-16A8-D843-91BE-672EA5214B33}"/>
              </a:ext>
            </a:extLst>
          </p:cNvPr>
          <p:cNvSpPr txBox="1"/>
          <p:nvPr/>
        </p:nvSpPr>
        <p:spPr>
          <a:xfrm>
            <a:off x="2842593" y="2021606"/>
            <a:ext cx="569387" cy="430887"/>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データ</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33" name="正方形/長方形 32">
            <a:extLst>
              <a:ext uri="{FF2B5EF4-FFF2-40B4-BE49-F238E27FC236}">
                <a16:creationId xmlns:a16="http://schemas.microsoft.com/office/drawing/2014/main" id="{CE1A6AEA-0E46-D945-8308-92F709ED8294}"/>
              </a:ext>
            </a:extLst>
          </p:cNvPr>
          <p:cNvSpPr/>
          <p:nvPr/>
        </p:nvSpPr>
        <p:spPr>
          <a:xfrm>
            <a:off x="2825321" y="2481738"/>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60F8BFFB-B106-CA40-98E3-A8727387A721}"/>
              </a:ext>
            </a:extLst>
          </p:cNvPr>
          <p:cNvSpPr txBox="1"/>
          <p:nvPr/>
        </p:nvSpPr>
        <p:spPr>
          <a:xfrm>
            <a:off x="2861061" y="2497223"/>
            <a:ext cx="545342"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Ｉ</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37" name="正方形/長方形 36">
            <a:extLst>
              <a:ext uri="{FF2B5EF4-FFF2-40B4-BE49-F238E27FC236}">
                <a16:creationId xmlns:a16="http://schemas.microsoft.com/office/drawing/2014/main" id="{48457D18-0F1B-3C43-AFBC-E1C4B271B778}"/>
              </a:ext>
            </a:extLst>
          </p:cNvPr>
          <p:cNvSpPr/>
          <p:nvPr/>
        </p:nvSpPr>
        <p:spPr>
          <a:xfrm>
            <a:off x="2831766" y="3500527"/>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E63893E1-EA61-364A-BE38-FAC0D36D1158}"/>
              </a:ext>
            </a:extLst>
          </p:cNvPr>
          <p:cNvSpPr txBox="1"/>
          <p:nvPr/>
        </p:nvSpPr>
        <p:spPr>
          <a:xfrm>
            <a:off x="2793966" y="3574645"/>
            <a:ext cx="697627" cy="33855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スケジュー</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リング</a:t>
            </a:r>
          </a:p>
        </p:txBody>
      </p:sp>
      <p:sp>
        <p:nvSpPr>
          <p:cNvPr id="40" name="正方形/長方形 39">
            <a:extLst>
              <a:ext uri="{FF2B5EF4-FFF2-40B4-BE49-F238E27FC236}">
                <a16:creationId xmlns:a16="http://schemas.microsoft.com/office/drawing/2014/main" id="{4B7139C6-ABCE-4046-AE40-691E33487FF6}"/>
              </a:ext>
            </a:extLst>
          </p:cNvPr>
          <p:cNvSpPr/>
          <p:nvPr/>
        </p:nvSpPr>
        <p:spPr>
          <a:xfrm>
            <a:off x="2831766" y="4577293"/>
            <a:ext cx="603932" cy="44790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404109C2-12AA-1145-8A6E-5EB2CB61549D}"/>
              </a:ext>
            </a:extLst>
          </p:cNvPr>
          <p:cNvSpPr/>
          <p:nvPr/>
        </p:nvSpPr>
        <p:spPr>
          <a:xfrm>
            <a:off x="3579969" y="1974996"/>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4561C522-B66C-0D4C-BBA5-92C42FDFB114}"/>
              </a:ext>
            </a:extLst>
          </p:cNvPr>
          <p:cNvSpPr txBox="1"/>
          <p:nvPr/>
        </p:nvSpPr>
        <p:spPr>
          <a:xfrm>
            <a:off x="3597241" y="2021606"/>
            <a:ext cx="569387" cy="430887"/>
          </a:xfrm>
          <a:prstGeom prst="rect">
            <a:avLst/>
          </a:prstGeom>
          <a:noFill/>
        </p:spPr>
        <p:txBody>
          <a:bodyPr wrap="non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データ</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43" name="正方形/長方形 42">
            <a:extLst>
              <a:ext uri="{FF2B5EF4-FFF2-40B4-BE49-F238E27FC236}">
                <a16:creationId xmlns:a16="http://schemas.microsoft.com/office/drawing/2014/main" id="{AC69F37C-CF6F-1043-B60F-99BF150B7CD5}"/>
              </a:ext>
            </a:extLst>
          </p:cNvPr>
          <p:cNvSpPr/>
          <p:nvPr/>
        </p:nvSpPr>
        <p:spPr>
          <a:xfrm>
            <a:off x="3579969" y="2481738"/>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22D21085-A023-6046-A16D-28C2A9BE5011}"/>
              </a:ext>
            </a:extLst>
          </p:cNvPr>
          <p:cNvSpPr txBox="1"/>
          <p:nvPr/>
        </p:nvSpPr>
        <p:spPr>
          <a:xfrm>
            <a:off x="3615709" y="2497223"/>
            <a:ext cx="545342"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Ｉ</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管</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理</a:t>
            </a:r>
          </a:p>
        </p:txBody>
      </p:sp>
      <p:sp>
        <p:nvSpPr>
          <p:cNvPr id="45" name="正方形/長方形 44">
            <a:extLst>
              <a:ext uri="{FF2B5EF4-FFF2-40B4-BE49-F238E27FC236}">
                <a16:creationId xmlns:a16="http://schemas.microsoft.com/office/drawing/2014/main" id="{E9169EC8-9DBC-2642-A5F0-E3439E0FABEC}"/>
              </a:ext>
            </a:extLst>
          </p:cNvPr>
          <p:cNvSpPr/>
          <p:nvPr/>
        </p:nvSpPr>
        <p:spPr>
          <a:xfrm>
            <a:off x="3586414" y="2993785"/>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46" name="テキスト ボックス 45">
            <a:extLst>
              <a:ext uri="{FF2B5EF4-FFF2-40B4-BE49-F238E27FC236}">
                <a16:creationId xmlns:a16="http://schemas.microsoft.com/office/drawing/2014/main" id="{57184E60-6952-554A-AB87-EC439CEC3F74}"/>
              </a:ext>
            </a:extLst>
          </p:cNvPr>
          <p:cNvSpPr txBox="1"/>
          <p:nvPr/>
        </p:nvSpPr>
        <p:spPr>
          <a:xfrm>
            <a:off x="3621708" y="3102920"/>
            <a:ext cx="545342"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決</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済</a:t>
            </a:r>
          </a:p>
        </p:txBody>
      </p:sp>
      <p:sp>
        <p:nvSpPr>
          <p:cNvPr id="49" name="正方形/長方形 48">
            <a:extLst>
              <a:ext uri="{FF2B5EF4-FFF2-40B4-BE49-F238E27FC236}">
                <a16:creationId xmlns:a16="http://schemas.microsoft.com/office/drawing/2014/main" id="{BEFC9D9A-824B-1B47-872A-E9A7016E50F5}"/>
              </a:ext>
            </a:extLst>
          </p:cNvPr>
          <p:cNvSpPr/>
          <p:nvPr/>
        </p:nvSpPr>
        <p:spPr>
          <a:xfrm>
            <a:off x="3582018" y="4569898"/>
            <a:ext cx="603932" cy="447905"/>
          </a:xfrm>
          <a:prstGeom prst="rect">
            <a:avLst/>
          </a:prstGeom>
          <a:solidFill>
            <a:srgbClr val="73FB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04" name="正方形/長方形 103">
            <a:extLst>
              <a:ext uri="{FF2B5EF4-FFF2-40B4-BE49-F238E27FC236}">
                <a16:creationId xmlns:a16="http://schemas.microsoft.com/office/drawing/2014/main" id="{10F73DC5-C347-CA4B-A8B3-00FEEF4F73F1}"/>
              </a:ext>
            </a:extLst>
          </p:cNvPr>
          <p:cNvSpPr/>
          <p:nvPr/>
        </p:nvSpPr>
        <p:spPr>
          <a:xfrm>
            <a:off x="1322103" y="4010273"/>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06" name="正方形/長方形 105">
            <a:extLst>
              <a:ext uri="{FF2B5EF4-FFF2-40B4-BE49-F238E27FC236}">
                <a16:creationId xmlns:a16="http://schemas.microsoft.com/office/drawing/2014/main" id="{4EA3153B-02EF-BC4D-ABA8-FDC116E13BCC}"/>
              </a:ext>
            </a:extLst>
          </p:cNvPr>
          <p:cNvSpPr/>
          <p:nvPr/>
        </p:nvSpPr>
        <p:spPr>
          <a:xfrm>
            <a:off x="2076751" y="4010273"/>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0" name="正方形/長方形 109">
            <a:extLst>
              <a:ext uri="{FF2B5EF4-FFF2-40B4-BE49-F238E27FC236}">
                <a16:creationId xmlns:a16="http://schemas.microsoft.com/office/drawing/2014/main" id="{47B8A464-C4BB-E74A-B70E-03570DDD6552}"/>
              </a:ext>
            </a:extLst>
          </p:cNvPr>
          <p:cNvSpPr/>
          <p:nvPr/>
        </p:nvSpPr>
        <p:spPr>
          <a:xfrm>
            <a:off x="3584885" y="4010273"/>
            <a:ext cx="60393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8" name="テキスト ボックス 117">
            <a:extLst>
              <a:ext uri="{FF2B5EF4-FFF2-40B4-BE49-F238E27FC236}">
                <a16:creationId xmlns:a16="http://schemas.microsoft.com/office/drawing/2014/main" id="{46AFAFC2-6485-7044-8ECC-C8C55F895524}"/>
              </a:ext>
            </a:extLst>
          </p:cNvPr>
          <p:cNvSpPr txBox="1"/>
          <p:nvPr/>
        </p:nvSpPr>
        <p:spPr>
          <a:xfrm>
            <a:off x="1251838" y="1553287"/>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業務Ａ</a:t>
            </a:r>
          </a:p>
        </p:txBody>
      </p:sp>
      <p:sp>
        <p:nvSpPr>
          <p:cNvPr id="119" name="テキスト ボックス 118">
            <a:extLst>
              <a:ext uri="{FF2B5EF4-FFF2-40B4-BE49-F238E27FC236}">
                <a16:creationId xmlns:a16="http://schemas.microsoft.com/office/drawing/2014/main" id="{593474D2-E376-DA4B-835A-489A1403D08D}"/>
              </a:ext>
            </a:extLst>
          </p:cNvPr>
          <p:cNvSpPr txBox="1"/>
          <p:nvPr/>
        </p:nvSpPr>
        <p:spPr>
          <a:xfrm>
            <a:off x="2016599" y="1553286"/>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業務Ｂ</a:t>
            </a:r>
          </a:p>
        </p:txBody>
      </p:sp>
      <p:sp>
        <p:nvSpPr>
          <p:cNvPr id="120" name="テキスト ボックス 119">
            <a:extLst>
              <a:ext uri="{FF2B5EF4-FFF2-40B4-BE49-F238E27FC236}">
                <a16:creationId xmlns:a16="http://schemas.microsoft.com/office/drawing/2014/main" id="{96681510-6BB1-3E43-8DF7-7950ABB235B6}"/>
              </a:ext>
            </a:extLst>
          </p:cNvPr>
          <p:cNvSpPr txBox="1"/>
          <p:nvPr/>
        </p:nvSpPr>
        <p:spPr>
          <a:xfrm>
            <a:off x="2775305" y="1553286"/>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業務Ｃ</a:t>
            </a:r>
          </a:p>
        </p:txBody>
      </p:sp>
      <p:sp>
        <p:nvSpPr>
          <p:cNvPr id="121" name="テキスト ボックス 120">
            <a:extLst>
              <a:ext uri="{FF2B5EF4-FFF2-40B4-BE49-F238E27FC236}">
                <a16:creationId xmlns:a16="http://schemas.microsoft.com/office/drawing/2014/main" id="{7621AB3B-7ABB-484A-9C72-00D5521D10E5}"/>
              </a:ext>
            </a:extLst>
          </p:cNvPr>
          <p:cNvSpPr txBox="1"/>
          <p:nvPr/>
        </p:nvSpPr>
        <p:spPr>
          <a:xfrm>
            <a:off x="3540244" y="1553286"/>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業務Ｄ</a:t>
            </a:r>
          </a:p>
        </p:txBody>
      </p:sp>
      <p:sp>
        <p:nvSpPr>
          <p:cNvPr id="129" name="上下矢印 128">
            <a:extLst>
              <a:ext uri="{FF2B5EF4-FFF2-40B4-BE49-F238E27FC236}">
                <a16:creationId xmlns:a16="http://schemas.microsoft.com/office/drawing/2014/main" id="{2C560089-C245-1A41-9579-8A92C8209EB7}"/>
              </a:ext>
            </a:extLst>
          </p:cNvPr>
          <p:cNvSpPr/>
          <p:nvPr/>
        </p:nvSpPr>
        <p:spPr>
          <a:xfrm>
            <a:off x="1014734" y="1972306"/>
            <a:ext cx="229821" cy="2480021"/>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上下矢印 129">
            <a:extLst>
              <a:ext uri="{FF2B5EF4-FFF2-40B4-BE49-F238E27FC236}">
                <a16:creationId xmlns:a16="http://schemas.microsoft.com/office/drawing/2014/main" id="{07EC8862-7E71-4345-A7D7-700BDB3DB685}"/>
              </a:ext>
            </a:extLst>
          </p:cNvPr>
          <p:cNvSpPr/>
          <p:nvPr/>
        </p:nvSpPr>
        <p:spPr>
          <a:xfrm>
            <a:off x="1020252" y="4570906"/>
            <a:ext cx="229821" cy="455300"/>
          </a:xfrm>
          <a:prstGeom prst="upDown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テキスト ボックス 130">
            <a:extLst>
              <a:ext uri="{FF2B5EF4-FFF2-40B4-BE49-F238E27FC236}">
                <a16:creationId xmlns:a16="http://schemas.microsoft.com/office/drawing/2014/main" id="{2B786D36-C7FA-814E-850C-CFD418B4077E}"/>
              </a:ext>
            </a:extLst>
          </p:cNvPr>
          <p:cNvSpPr txBox="1"/>
          <p:nvPr/>
        </p:nvSpPr>
        <p:spPr>
          <a:xfrm>
            <a:off x="514214" y="2943782"/>
            <a:ext cx="543739" cy="523220"/>
          </a:xfrm>
          <a:prstGeom prst="rect">
            <a:avLst/>
          </a:prstGeom>
          <a:noFill/>
        </p:spPr>
        <p:txBody>
          <a:bodyPr wrap="none" rtlCol="0">
            <a:spAutoFit/>
          </a:bodyPr>
          <a:lstStyle/>
          <a:p>
            <a:r>
              <a:rPr kumimoji="1" lang="ja-JP" altLang="en-US" sz="1400">
                <a:solidFill>
                  <a:schemeClr val="accent3">
                    <a:lumMod val="75000"/>
                  </a:schemeClr>
                </a:solidFill>
                <a:latin typeface="Meiryo" panose="020B0604030504040204" pitchFamily="34" charset="-128"/>
                <a:ea typeface="Meiryo" panose="020B0604030504040204" pitchFamily="34" charset="-128"/>
              </a:rPr>
              <a:t>共通</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r>
              <a:rPr lang="ja-JP" altLang="en-US" sz="1400">
                <a:solidFill>
                  <a:schemeClr val="accent3">
                    <a:lumMod val="75000"/>
                  </a:schemeClr>
                </a:solidFill>
                <a:latin typeface="Meiryo" panose="020B0604030504040204" pitchFamily="34" charset="-128"/>
                <a:ea typeface="Meiryo" panose="020B0604030504040204" pitchFamily="34" charset="-128"/>
              </a:rPr>
              <a:t>機能</a:t>
            </a:r>
            <a:endParaRPr kumimoji="1" lang="ja-JP" altLang="en-US" sz="1400">
              <a:solidFill>
                <a:schemeClr val="accent3">
                  <a:lumMod val="75000"/>
                </a:schemeClr>
              </a:solidFill>
              <a:latin typeface="Meiryo" panose="020B0604030504040204" pitchFamily="34" charset="-128"/>
              <a:ea typeface="Meiryo" panose="020B0604030504040204" pitchFamily="34" charset="-128"/>
            </a:endParaRPr>
          </a:p>
        </p:txBody>
      </p:sp>
      <p:sp>
        <p:nvSpPr>
          <p:cNvPr id="132" name="テキスト ボックス 131">
            <a:extLst>
              <a:ext uri="{FF2B5EF4-FFF2-40B4-BE49-F238E27FC236}">
                <a16:creationId xmlns:a16="http://schemas.microsoft.com/office/drawing/2014/main" id="{4BE50C70-E0FE-7E40-A417-509E173B9511}"/>
              </a:ext>
            </a:extLst>
          </p:cNvPr>
          <p:cNvSpPr txBox="1"/>
          <p:nvPr/>
        </p:nvSpPr>
        <p:spPr>
          <a:xfrm>
            <a:off x="514214" y="4561526"/>
            <a:ext cx="543739" cy="523220"/>
          </a:xfrm>
          <a:prstGeom prst="rect">
            <a:avLst/>
          </a:prstGeom>
          <a:noFill/>
        </p:spPr>
        <p:txBody>
          <a:bodyPr wrap="none" rtlCol="0">
            <a:spAutoFit/>
          </a:bodyPr>
          <a:lstStyle/>
          <a:p>
            <a:r>
              <a:rPr kumimoji="1" lang="ja-JP" altLang="en-US" sz="1400">
                <a:solidFill>
                  <a:schemeClr val="accent4"/>
                </a:solidFill>
                <a:latin typeface="Meiryo" panose="020B0604030504040204" pitchFamily="34" charset="-128"/>
                <a:ea typeface="Meiryo" panose="020B0604030504040204" pitchFamily="34" charset="-128"/>
              </a:rPr>
              <a:t>独自</a:t>
            </a:r>
            <a:endParaRPr kumimoji="1" lang="en-US" altLang="ja-JP" sz="1400" dirty="0">
              <a:solidFill>
                <a:schemeClr val="accent4"/>
              </a:solidFill>
              <a:latin typeface="Meiryo" panose="020B0604030504040204" pitchFamily="34" charset="-128"/>
              <a:ea typeface="Meiryo" panose="020B0604030504040204" pitchFamily="34" charset="-128"/>
            </a:endParaRPr>
          </a:p>
          <a:p>
            <a:r>
              <a:rPr lang="ja-JP" altLang="en-US" sz="1400">
                <a:solidFill>
                  <a:schemeClr val="accent4"/>
                </a:solidFill>
                <a:latin typeface="Meiryo" panose="020B0604030504040204" pitchFamily="34" charset="-128"/>
                <a:ea typeface="Meiryo" panose="020B0604030504040204" pitchFamily="34" charset="-128"/>
              </a:rPr>
              <a:t>機能</a:t>
            </a:r>
            <a:endParaRPr kumimoji="1" lang="ja-JP" altLang="en-US" sz="1400">
              <a:solidFill>
                <a:schemeClr val="accent4"/>
              </a:solidFill>
              <a:latin typeface="Meiryo" panose="020B0604030504040204" pitchFamily="34" charset="-128"/>
              <a:ea typeface="Meiryo" panose="020B0604030504040204" pitchFamily="34" charset="-128"/>
            </a:endParaRPr>
          </a:p>
        </p:txBody>
      </p:sp>
      <p:grpSp>
        <p:nvGrpSpPr>
          <p:cNvPr id="159" name="グループ化 158">
            <a:extLst>
              <a:ext uri="{FF2B5EF4-FFF2-40B4-BE49-F238E27FC236}">
                <a16:creationId xmlns:a16="http://schemas.microsoft.com/office/drawing/2014/main" id="{9ED6876D-4BF0-B645-9545-6771B617C528}"/>
              </a:ext>
            </a:extLst>
          </p:cNvPr>
          <p:cNvGrpSpPr/>
          <p:nvPr/>
        </p:nvGrpSpPr>
        <p:grpSpPr>
          <a:xfrm>
            <a:off x="4287015" y="2657850"/>
            <a:ext cx="588015" cy="1618304"/>
            <a:chOff x="4287015" y="2546823"/>
            <a:chExt cx="588015" cy="1618304"/>
          </a:xfrm>
        </p:grpSpPr>
        <p:sp>
          <p:nvSpPr>
            <p:cNvPr id="133" name="右矢印 132">
              <a:extLst>
                <a:ext uri="{FF2B5EF4-FFF2-40B4-BE49-F238E27FC236}">
                  <a16:creationId xmlns:a16="http://schemas.microsoft.com/office/drawing/2014/main" id="{4E103C13-08A8-374B-B2A2-A50080AFDC41}"/>
                </a:ext>
              </a:extLst>
            </p:cNvPr>
            <p:cNvSpPr/>
            <p:nvPr/>
          </p:nvSpPr>
          <p:spPr>
            <a:xfrm>
              <a:off x="4287015" y="2546823"/>
              <a:ext cx="588015" cy="1618304"/>
            </a:xfrm>
            <a:prstGeom prst="rightArrow">
              <a:avLst>
                <a:gd name="adj1" fmla="val 67012"/>
                <a:gd name="adj2" fmla="val 50000"/>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テキスト ボックス 133">
              <a:extLst>
                <a:ext uri="{FF2B5EF4-FFF2-40B4-BE49-F238E27FC236}">
                  <a16:creationId xmlns:a16="http://schemas.microsoft.com/office/drawing/2014/main" id="{2AA1061F-A937-054F-9FA0-92469B9F9FA0}"/>
                </a:ext>
              </a:extLst>
            </p:cNvPr>
            <p:cNvSpPr txBox="1"/>
            <p:nvPr/>
          </p:nvSpPr>
          <p:spPr>
            <a:xfrm>
              <a:off x="4357529" y="2848143"/>
              <a:ext cx="369332" cy="1015663"/>
            </a:xfrm>
            <a:prstGeom prst="rect">
              <a:avLst/>
            </a:prstGeom>
            <a:noFill/>
          </p:spPr>
          <p:txBody>
            <a:bodyPr vert="eaVert" wrap="none" rtlCol="0">
              <a:spAutoFit/>
            </a:bodyPr>
            <a:lstStyle/>
            <a:p>
              <a:pPr algn="ctr"/>
              <a:r>
                <a:rPr kumimoji="1" lang="ja-JP" altLang="en-US" sz="1200" b="1">
                  <a:solidFill>
                    <a:schemeClr val="bg1"/>
                  </a:solidFill>
                  <a:latin typeface="Meiryo" panose="020B0604030504040204" pitchFamily="34" charset="-128"/>
                  <a:ea typeface="Meiryo" panose="020B0604030504040204" pitchFamily="34" charset="-128"/>
                </a:rPr>
                <a:t>アンバンドル</a:t>
              </a:r>
            </a:p>
          </p:txBody>
        </p:sp>
      </p:grpSp>
      <p:sp>
        <p:nvSpPr>
          <p:cNvPr id="141" name="正方形/長方形 140">
            <a:extLst>
              <a:ext uri="{FF2B5EF4-FFF2-40B4-BE49-F238E27FC236}">
                <a16:creationId xmlns:a16="http://schemas.microsoft.com/office/drawing/2014/main" id="{98237BA0-B560-2840-9856-B4F1691548A2}"/>
              </a:ext>
            </a:extLst>
          </p:cNvPr>
          <p:cNvSpPr/>
          <p:nvPr/>
        </p:nvSpPr>
        <p:spPr>
          <a:xfrm>
            <a:off x="7960669" y="4567209"/>
            <a:ext cx="603932" cy="4479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nvGrpSpPr>
          <p:cNvPr id="160" name="グループ化 159">
            <a:extLst>
              <a:ext uri="{FF2B5EF4-FFF2-40B4-BE49-F238E27FC236}">
                <a16:creationId xmlns:a16="http://schemas.microsoft.com/office/drawing/2014/main" id="{D073B82C-2A26-F74C-9DA5-B7BEB0B9AA4A}"/>
              </a:ext>
            </a:extLst>
          </p:cNvPr>
          <p:cNvGrpSpPr/>
          <p:nvPr/>
        </p:nvGrpSpPr>
        <p:grpSpPr>
          <a:xfrm>
            <a:off x="4880481" y="1553286"/>
            <a:ext cx="3681235" cy="4694908"/>
            <a:chOff x="4880481" y="1442259"/>
            <a:chExt cx="3681235" cy="4694908"/>
          </a:xfrm>
        </p:grpSpPr>
        <p:sp>
          <p:nvSpPr>
            <p:cNvPr id="51" name="正方形/長方形 50">
              <a:extLst>
                <a:ext uri="{FF2B5EF4-FFF2-40B4-BE49-F238E27FC236}">
                  <a16:creationId xmlns:a16="http://schemas.microsoft.com/office/drawing/2014/main" id="{CCC54AED-1E31-164A-9880-217BF697DCE4}"/>
                </a:ext>
              </a:extLst>
            </p:cNvPr>
            <p:cNvSpPr/>
            <p:nvPr/>
          </p:nvSpPr>
          <p:spPr>
            <a:xfrm>
              <a:off x="4922147" y="1743042"/>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B43C5DF9-6334-D94C-BE1C-017FE2D2D372}"/>
                </a:ext>
              </a:extLst>
            </p:cNvPr>
            <p:cNvSpPr/>
            <p:nvPr/>
          </p:nvSpPr>
          <p:spPr>
            <a:xfrm>
              <a:off x="5676214" y="1743041"/>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8568BFC3-9934-4146-9E06-32AD5D998816}"/>
                </a:ext>
              </a:extLst>
            </p:cNvPr>
            <p:cNvSpPr/>
            <p:nvPr/>
          </p:nvSpPr>
          <p:spPr>
            <a:xfrm>
              <a:off x="6431823" y="1743041"/>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CEF22D35-9727-8F42-B1FF-0B8F9D6F2E30}"/>
                </a:ext>
              </a:extLst>
            </p:cNvPr>
            <p:cNvSpPr/>
            <p:nvPr/>
          </p:nvSpPr>
          <p:spPr>
            <a:xfrm>
              <a:off x="7181493" y="1746980"/>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6943F5F7-A374-C14C-9930-3EC310A8ADCC}"/>
                </a:ext>
              </a:extLst>
            </p:cNvPr>
            <p:cNvSpPr/>
            <p:nvPr/>
          </p:nvSpPr>
          <p:spPr>
            <a:xfrm>
              <a:off x="4958417" y="1861280"/>
              <a:ext cx="3600563"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61F4436D-E3B3-B04A-9C0A-0DE36FA0E885}"/>
                </a:ext>
              </a:extLst>
            </p:cNvPr>
            <p:cNvSpPr/>
            <p:nvPr/>
          </p:nvSpPr>
          <p:spPr>
            <a:xfrm>
              <a:off x="4953501" y="2368022"/>
              <a:ext cx="3608158"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32420327-1123-EF49-950C-3F18596AF118}"/>
                </a:ext>
              </a:extLst>
            </p:cNvPr>
            <p:cNvSpPr/>
            <p:nvPr/>
          </p:nvSpPr>
          <p:spPr>
            <a:xfrm>
              <a:off x="4940190" y="2887795"/>
              <a:ext cx="3621526"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F3D9276B-20AF-F44D-A3BD-E30E472848C9}"/>
                </a:ext>
              </a:extLst>
            </p:cNvPr>
            <p:cNvSpPr/>
            <p:nvPr/>
          </p:nvSpPr>
          <p:spPr>
            <a:xfrm>
              <a:off x="4955031" y="3394305"/>
              <a:ext cx="360130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472F9618-8F1E-F340-B1FC-4C5038D7B0DB}"/>
                </a:ext>
              </a:extLst>
            </p:cNvPr>
            <p:cNvSpPr/>
            <p:nvPr/>
          </p:nvSpPr>
          <p:spPr>
            <a:xfrm>
              <a:off x="4959947" y="4463577"/>
              <a:ext cx="603932" cy="4479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667EA924-C757-3143-AB48-FA90FA93A2D9}"/>
                </a:ext>
              </a:extLst>
            </p:cNvPr>
            <p:cNvSpPr/>
            <p:nvPr/>
          </p:nvSpPr>
          <p:spPr>
            <a:xfrm>
              <a:off x="5714595" y="4463577"/>
              <a:ext cx="603932" cy="447905"/>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6CF79F57-8228-7340-BF26-30EB6729D858}"/>
                </a:ext>
              </a:extLst>
            </p:cNvPr>
            <p:cNvSpPr/>
            <p:nvPr/>
          </p:nvSpPr>
          <p:spPr>
            <a:xfrm>
              <a:off x="6468081" y="4463577"/>
              <a:ext cx="603932" cy="44790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6" name="正方形/長方形 85">
              <a:extLst>
                <a:ext uri="{FF2B5EF4-FFF2-40B4-BE49-F238E27FC236}">
                  <a16:creationId xmlns:a16="http://schemas.microsoft.com/office/drawing/2014/main" id="{00674E95-9291-8746-AFFD-1563DBF1B486}"/>
                </a:ext>
              </a:extLst>
            </p:cNvPr>
            <p:cNvSpPr/>
            <p:nvPr/>
          </p:nvSpPr>
          <p:spPr>
            <a:xfrm>
              <a:off x="7218333" y="4456182"/>
              <a:ext cx="603932" cy="447905"/>
            </a:xfrm>
            <a:prstGeom prst="rect">
              <a:avLst/>
            </a:prstGeom>
            <a:solidFill>
              <a:srgbClr val="73FB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7D731C4E-C519-9A4B-A1B2-A476ACA76429}"/>
                </a:ext>
              </a:extLst>
            </p:cNvPr>
            <p:cNvSpPr/>
            <p:nvPr/>
          </p:nvSpPr>
          <p:spPr>
            <a:xfrm>
              <a:off x="5785749" y="1926414"/>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9" name="正方形/長方形 88">
              <a:extLst>
                <a:ext uri="{FF2B5EF4-FFF2-40B4-BE49-F238E27FC236}">
                  <a16:creationId xmlns:a16="http://schemas.microsoft.com/office/drawing/2014/main" id="{C6AF40C3-DCC3-F04A-8CED-509589BA1A48}"/>
                </a:ext>
              </a:extLst>
            </p:cNvPr>
            <p:cNvSpPr/>
            <p:nvPr/>
          </p:nvSpPr>
          <p:spPr>
            <a:xfrm>
              <a:off x="5039109" y="1918416"/>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0" name="正方形/長方形 89">
              <a:extLst>
                <a:ext uri="{FF2B5EF4-FFF2-40B4-BE49-F238E27FC236}">
                  <a16:creationId xmlns:a16="http://schemas.microsoft.com/office/drawing/2014/main" id="{624CCD01-D63E-4F41-B899-9C19EBE6FFC7}"/>
                </a:ext>
              </a:extLst>
            </p:cNvPr>
            <p:cNvSpPr/>
            <p:nvPr/>
          </p:nvSpPr>
          <p:spPr>
            <a:xfrm>
              <a:off x="6538390" y="192126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1" name="正方形/長方形 90">
              <a:extLst>
                <a:ext uri="{FF2B5EF4-FFF2-40B4-BE49-F238E27FC236}">
                  <a16:creationId xmlns:a16="http://schemas.microsoft.com/office/drawing/2014/main" id="{CCDACAA7-6C4A-8145-9415-18559E9CEE4A}"/>
                </a:ext>
              </a:extLst>
            </p:cNvPr>
            <p:cNvSpPr/>
            <p:nvPr/>
          </p:nvSpPr>
          <p:spPr>
            <a:xfrm>
              <a:off x="7290083" y="191888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FFCC43C7-EB86-694B-8030-EDFDA034A5B3}"/>
                </a:ext>
              </a:extLst>
            </p:cNvPr>
            <p:cNvSpPr txBox="1"/>
            <p:nvPr/>
          </p:nvSpPr>
          <p:spPr>
            <a:xfrm>
              <a:off x="5901378" y="1960164"/>
              <a:ext cx="954108"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データ管理</a:t>
              </a:r>
            </a:p>
          </p:txBody>
        </p:sp>
        <p:sp>
          <p:nvSpPr>
            <p:cNvPr id="92" name="正方形/長方形 91">
              <a:extLst>
                <a:ext uri="{FF2B5EF4-FFF2-40B4-BE49-F238E27FC236}">
                  <a16:creationId xmlns:a16="http://schemas.microsoft.com/office/drawing/2014/main" id="{AB61735F-61DE-5E4F-889A-24246F2724E0}"/>
                </a:ext>
              </a:extLst>
            </p:cNvPr>
            <p:cNvSpPr/>
            <p:nvPr/>
          </p:nvSpPr>
          <p:spPr>
            <a:xfrm>
              <a:off x="5785749" y="243989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3" name="正方形/長方形 92">
              <a:extLst>
                <a:ext uri="{FF2B5EF4-FFF2-40B4-BE49-F238E27FC236}">
                  <a16:creationId xmlns:a16="http://schemas.microsoft.com/office/drawing/2014/main" id="{DD281471-BD37-8743-833E-EC4E490C4702}"/>
                </a:ext>
              </a:extLst>
            </p:cNvPr>
            <p:cNvSpPr/>
            <p:nvPr/>
          </p:nvSpPr>
          <p:spPr>
            <a:xfrm>
              <a:off x="5039109" y="2431892"/>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4" name="正方形/長方形 93">
              <a:extLst>
                <a:ext uri="{FF2B5EF4-FFF2-40B4-BE49-F238E27FC236}">
                  <a16:creationId xmlns:a16="http://schemas.microsoft.com/office/drawing/2014/main" id="{B3136A4C-E2B2-764D-93C2-F48B94610F8A}"/>
                </a:ext>
              </a:extLst>
            </p:cNvPr>
            <p:cNvSpPr/>
            <p:nvPr/>
          </p:nvSpPr>
          <p:spPr>
            <a:xfrm>
              <a:off x="6538390" y="2434745"/>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E500B2BB-2D02-9340-9F1F-9FF2630F77B8}"/>
                </a:ext>
              </a:extLst>
            </p:cNvPr>
            <p:cNvSpPr/>
            <p:nvPr/>
          </p:nvSpPr>
          <p:spPr>
            <a:xfrm>
              <a:off x="7290083" y="243235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7" name="正方形/長方形 96">
              <a:extLst>
                <a:ext uri="{FF2B5EF4-FFF2-40B4-BE49-F238E27FC236}">
                  <a16:creationId xmlns:a16="http://schemas.microsoft.com/office/drawing/2014/main" id="{5C58034D-3698-0E41-9F6F-C9762E9085B4}"/>
                </a:ext>
              </a:extLst>
            </p:cNvPr>
            <p:cNvSpPr/>
            <p:nvPr/>
          </p:nvSpPr>
          <p:spPr>
            <a:xfrm>
              <a:off x="5039109" y="2915956"/>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9" name="正方形/長方形 98">
              <a:extLst>
                <a:ext uri="{FF2B5EF4-FFF2-40B4-BE49-F238E27FC236}">
                  <a16:creationId xmlns:a16="http://schemas.microsoft.com/office/drawing/2014/main" id="{D1F4098B-D006-784E-A187-B9BEDC4BED79}"/>
                </a:ext>
              </a:extLst>
            </p:cNvPr>
            <p:cNvSpPr/>
            <p:nvPr/>
          </p:nvSpPr>
          <p:spPr>
            <a:xfrm>
              <a:off x="7290083" y="291642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70D0CDFD-6293-F74A-9BD0-5C88FBE8130A}"/>
                </a:ext>
              </a:extLst>
            </p:cNvPr>
            <p:cNvSpPr txBox="1"/>
            <p:nvPr/>
          </p:nvSpPr>
          <p:spPr>
            <a:xfrm>
              <a:off x="6143934" y="2965521"/>
              <a:ext cx="492443"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決済</a:t>
              </a:r>
            </a:p>
          </p:txBody>
        </p:sp>
        <p:sp>
          <p:nvSpPr>
            <p:cNvPr id="101" name="正方形/長方形 100">
              <a:extLst>
                <a:ext uri="{FF2B5EF4-FFF2-40B4-BE49-F238E27FC236}">
                  <a16:creationId xmlns:a16="http://schemas.microsoft.com/office/drawing/2014/main" id="{ED092415-0CA2-9647-9301-1091471D90B0}"/>
                </a:ext>
              </a:extLst>
            </p:cNvPr>
            <p:cNvSpPr/>
            <p:nvPr/>
          </p:nvSpPr>
          <p:spPr>
            <a:xfrm>
              <a:off x="5039109" y="3449805"/>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02" name="正方形/長方形 101">
              <a:extLst>
                <a:ext uri="{FF2B5EF4-FFF2-40B4-BE49-F238E27FC236}">
                  <a16:creationId xmlns:a16="http://schemas.microsoft.com/office/drawing/2014/main" id="{9D346033-3DC4-0C43-8964-0D98FAA07847}"/>
                </a:ext>
              </a:extLst>
            </p:cNvPr>
            <p:cNvSpPr/>
            <p:nvPr/>
          </p:nvSpPr>
          <p:spPr>
            <a:xfrm>
              <a:off x="6538390" y="3452658"/>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2" name="テキスト ボックス 61">
              <a:extLst>
                <a:ext uri="{FF2B5EF4-FFF2-40B4-BE49-F238E27FC236}">
                  <a16:creationId xmlns:a16="http://schemas.microsoft.com/office/drawing/2014/main" id="{565BAFC0-EE10-9644-9E38-D587269D2421}"/>
                </a:ext>
              </a:extLst>
            </p:cNvPr>
            <p:cNvSpPr txBox="1"/>
            <p:nvPr/>
          </p:nvSpPr>
          <p:spPr>
            <a:xfrm>
              <a:off x="5663610" y="3482382"/>
              <a:ext cx="1415773"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スケジューリング</a:t>
              </a:r>
            </a:p>
          </p:txBody>
        </p:sp>
        <p:sp>
          <p:nvSpPr>
            <p:cNvPr id="112" name="正方形/長方形 111">
              <a:extLst>
                <a:ext uri="{FF2B5EF4-FFF2-40B4-BE49-F238E27FC236}">
                  <a16:creationId xmlns:a16="http://schemas.microsoft.com/office/drawing/2014/main" id="{5370FD28-3E96-3842-904A-38AB8CA75CBD}"/>
                </a:ext>
              </a:extLst>
            </p:cNvPr>
            <p:cNvSpPr/>
            <p:nvPr/>
          </p:nvSpPr>
          <p:spPr>
            <a:xfrm>
              <a:off x="4957395" y="3904356"/>
              <a:ext cx="3600563"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3" name="正方形/長方形 112">
              <a:extLst>
                <a:ext uri="{FF2B5EF4-FFF2-40B4-BE49-F238E27FC236}">
                  <a16:creationId xmlns:a16="http://schemas.microsoft.com/office/drawing/2014/main" id="{AAA07F99-BC5A-1E4C-B760-91FAD13C8581}"/>
                </a:ext>
              </a:extLst>
            </p:cNvPr>
            <p:cNvSpPr/>
            <p:nvPr/>
          </p:nvSpPr>
          <p:spPr>
            <a:xfrm>
              <a:off x="5790665" y="3961691"/>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4" name="正方形/長方形 113">
              <a:extLst>
                <a:ext uri="{FF2B5EF4-FFF2-40B4-BE49-F238E27FC236}">
                  <a16:creationId xmlns:a16="http://schemas.microsoft.com/office/drawing/2014/main" id="{2D4BEB45-C454-B347-9D6C-DBD86FACDD03}"/>
                </a:ext>
              </a:extLst>
            </p:cNvPr>
            <p:cNvSpPr/>
            <p:nvPr/>
          </p:nvSpPr>
          <p:spPr>
            <a:xfrm>
              <a:off x="5044025" y="395369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6" name="正方形/長方形 115">
              <a:extLst>
                <a:ext uri="{FF2B5EF4-FFF2-40B4-BE49-F238E27FC236}">
                  <a16:creationId xmlns:a16="http://schemas.microsoft.com/office/drawing/2014/main" id="{A3F52440-4656-0649-86CC-DB258E909C93}"/>
                </a:ext>
              </a:extLst>
            </p:cNvPr>
            <p:cNvSpPr/>
            <p:nvPr/>
          </p:nvSpPr>
          <p:spPr>
            <a:xfrm>
              <a:off x="7294999" y="395416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22" name="テキスト ボックス 121">
              <a:extLst>
                <a:ext uri="{FF2B5EF4-FFF2-40B4-BE49-F238E27FC236}">
                  <a16:creationId xmlns:a16="http://schemas.microsoft.com/office/drawing/2014/main" id="{9EB951EA-236E-AE43-9E1B-A32EE41419EC}"/>
                </a:ext>
              </a:extLst>
            </p:cNvPr>
            <p:cNvSpPr txBox="1"/>
            <p:nvPr/>
          </p:nvSpPr>
          <p:spPr>
            <a:xfrm>
              <a:off x="4880481" y="1442260"/>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業務Ａ</a:t>
              </a:r>
            </a:p>
          </p:txBody>
        </p:sp>
        <p:sp>
          <p:nvSpPr>
            <p:cNvPr id="123" name="テキスト ボックス 122">
              <a:extLst>
                <a:ext uri="{FF2B5EF4-FFF2-40B4-BE49-F238E27FC236}">
                  <a16:creationId xmlns:a16="http://schemas.microsoft.com/office/drawing/2014/main" id="{70D139EA-BBB0-E848-B638-B18E05F9BCE4}"/>
                </a:ext>
              </a:extLst>
            </p:cNvPr>
            <p:cNvSpPr txBox="1"/>
            <p:nvPr/>
          </p:nvSpPr>
          <p:spPr>
            <a:xfrm>
              <a:off x="5645242"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業務Ｂ</a:t>
              </a:r>
            </a:p>
          </p:txBody>
        </p:sp>
        <p:sp>
          <p:nvSpPr>
            <p:cNvPr id="124" name="テキスト ボックス 123">
              <a:extLst>
                <a:ext uri="{FF2B5EF4-FFF2-40B4-BE49-F238E27FC236}">
                  <a16:creationId xmlns:a16="http://schemas.microsoft.com/office/drawing/2014/main" id="{276E2478-01E5-6C46-889C-A91CD61675B4}"/>
                </a:ext>
              </a:extLst>
            </p:cNvPr>
            <p:cNvSpPr txBox="1"/>
            <p:nvPr/>
          </p:nvSpPr>
          <p:spPr>
            <a:xfrm>
              <a:off x="6403948"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業務Ｃ</a:t>
              </a:r>
            </a:p>
          </p:txBody>
        </p:sp>
        <p:sp>
          <p:nvSpPr>
            <p:cNvPr id="125" name="テキスト ボックス 124">
              <a:extLst>
                <a:ext uri="{FF2B5EF4-FFF2-40B4-BE49-F238E27FC236}">
                  <a16:creationId xmlns:a16="http://schemas.microsoft.com/office/drawing/2014/main" id="{C32969EF-61F3-014E-AA26-565D7088B365}"/>
                </a:ext>
              </a:extLst>
            </p:cNvPr>
            <p:cNvSpPr txBox="1"/>
            <p:nvPr/>
          </p:nvSpPr>
          <p:spPr>
            <a:xfrm>
              <a:off x="7168887"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業務Ｄ</a:t>
              </a:r>
            </a:p>
          </p:txBody>
        </p:sp>
        <p:pic>
          <p:nvPicPr>
            <p:cNvPr id="126" name="図 125">
              <a:extLst>
                <a:ext uri="{FF2B5EF4-FFF2-40B4-BE49-F238E27FC236}">
                  <a16:creationId xmlns:a16="http://schemas.microsoft.com/office/drawing/2014/main" id="{14B65CCF-09F7-0044-8FDD-2103F3B349B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7306834" y="5185366"/>
              <a:ext cx="937648" cy="942359"/>
            </a:xfrm>
            <a:prstGeom prst="rect">
              <a:avLst/>
            </a:prstGeom>
            <a:effectLst>
              <a:outerShdw blurRad="50800" dist="38100" dir="2700000" algn="tl" rotWithShape="0">
                <a:prstClr val="black">
                  <a:alpha val="40000"/>
                </a:prstClr>
              </a:outerShdw>
            </a:effectLst>
          </p:spPr>
        </p:pic>
        <p:pic>
          <p:nvPicPr>
            <p:cNvPr id="127" name="図 126">
              <a:extLst>
                <a:ext uri="{FF2B5EF4-FFF2-40B4-BE49-F238E27FC236}">
                  <a16:creationId xmlns:a16="http://schemas.microsoft.com/office/drawing/2014/main" id="{13A840AB-CD39-A840-B6ED-E072A3D1674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47935" y="5194808"/>
              <a:ext cx="937648" cy="942359"/>
            </a:xfrm>
            <a:prstGeom prst="rect">
              <a:avLst/>
            </a:prstGeom>
            <a:effectLst>
              <a:outerShdw blurRad="50800" dist="38100" dir="2700000" algn="tl" rotWithShape="0">
                <a:prstClr val="black">
                  <a:alpha val="40000"/>
                </a:prstClr>
              </a:outerShdw>
            </a:effectLst>
          </p:spPr>
        </p:pic>
        <p:pic>
          <p:nvPicPr>
            <p:cNvPr id="128" name="Picture 4" descr="タブレットを使う作業員のイラスト（女性）">
              <a:extLst>
                <a:ext uri="{FF2B5EF4-FFF2-40B4-BE49-F238E27FC236}">
                  <a16:creationId xmlns:a16="http://schemas.microsoft.com/office/drawing/2014/main" id="{34A3902D-F640-834C-86A0-8D427431F26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433309" y="5223239"/>
              <a:ext cx="638704" cy="8349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8" name="テキスト ボックス 57">
              <a:extLst>
                <a:ext uri="{FF2B5EF4-FFF2-40B4-BE49-F238E27FC236}">
                  <a16:creationId xmlns:a16="http://schemas.microsoft.com/office/drawing/2014/main" id="{1FCFD436-70CF-EC40-975A-783EBEE17DC0}"/>
                </a:ext>
              </a:extLst>
            </p:cNvPr>
            <p:cNvSpPr txBox="1"/>
            <p:nvPr/>
          </p:nvSpPr>
          <p:spPr>
            <a:xfrm>
              <a:off x="5987553" y="2499957"/>
              <a:ext cx="800219"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ＩＤ管理</a:t>
              </a:r>
            </a:p>
          </p:txBody>
        </p:sp>
      </p:grpSp>
      <p:grpSp>
        <p:nvGrpSpPr>
          <p:cNvPr id="157" name="グループ化 156">
            <a:extLst>
              <a:ext uri="{FF2B5EF4-FFF2-40B4-BE49-F238E27FC236}">
                <a16:creationId xmlns:a16="http://schemas.microsoft.com/office/drawing/2014/main" id="{2718F71F-D33E-A947-A955-E4CC1E1A0960}"/>
              </a:ext>
            </a:extLst>
          </p:cNvPr>
          <p:cNvGrpSpPr/>
          <p:nvPr/>
        </p:nvGrpSpPr>
        <p:grpSpPr>
          <a:xfrm>
            <a:off x="4838449" y="5242629"/>
            <a:ext cx="3595856" cy="1278030"/>
            <a:chOff x="4838449" y="5131602"/>
            <a:chExt cx="3595856" cy="1278030"/>
          </a:xfrm>
        </p:grpSpPr>
        <p:sp>
          <p:nvSpPr>
            <p:cNvPr id="150" name="テキスト ボックス 149">
              <a:extLst>
                <a:ext uri="{FF2B5EF4-FFF2-40B4-BE49-F238E27FC236}">
                  <a16:creationId xmlns:a16="http://schemas.microsoft.com/office/drawing/2014/main" id="{AB9EE915-6D0F-EE4B-9728-A464696E2823}"/>
                </a:ext>
              </a:extLst>
            </p:cNvPr>
            <p:cNvSpPr txBox="1"/>
            <p:nvPr/>
          </p:nvSpPr>
          <p:spPr>
            <a:xfrm>
              <a:off x="4838449" y="6101855"/>
              <a:ext cx="3595856" cy="307777"/>
            </a:xfrm>
            <a:prstGeom prst="rect">
              <a:avLst/>
            </a:prstGeom>
            <a:noFill/>
          </p:spPr>
          <p:txBody>
            <a:bodyPr wrap="none" rtlCol="0">
              <a:spAutoFit/>
            </a:bodyPr>
            <a:lstStyle/>
            <a:p>
              <a:pPr algn="ctr"/>
              <a:r>
                <a:rPr kumimoji="1" lang="ja-JP" altLang="en-US" sz="1400">
                  <a:solidFill>
                    <a:schemeClr val="accent6">
                      <a:lumMod val="50000"/>
                    </a:schemeClr>
                  </a:solidFill>
                  <a:latin typeface="Meiryo" panose="020B0604030504040204" pitchFamily="34" charset="-128"/>
                  <a:ea typeface="Meiryo" panose="020B0604030504040204" pitchFamily="34" charset="-128"/>
                </a:rPr>
                <a:t>仮想化／ソフトウエア化による</a:t>
              </a:r>
              <a:r>
                <a:rPr kumimoji="1" lang="ja-JP" altLang="en-US" sz="1400" b="1">
                  <a:solidFill>
                    <a:schemeClr val="accent6">
                      <a:lumMod val="50000"/>
                    </a:schemeClr>
                  </a:solidFill>
                  <a:latin typeface="Meiryo" panose="020B0604030504040204" pitchFamily="34" charset="-128"/>
                  <a:ea typeface="Meiryo" panose="020B0604030504040204" pitchFamily="34" charset="-128"/>
                </a:rPr>
                <a:t>リバンドル</a:t>
              </a:r>
            </a:p>
          </p:txBody>
        </p:sp>
        <p:cxnSp>
          <p:nvCxnSpPr>
            <p:cNvPr id="152" name="直線矢印コネクタ 151">
              <a:extLst>
                <a:ext uri="{FF2B5EF4-FFF2-40B4-BE49-F238E27FC236}">
                  <a16:creationId xmlns:a16="http://schemas.microsoft.com/office/drawing/2014/main" id="{D276E331-3A64-B84B-AD0F-54AF1F278727}"/>
                </a:ext>
              </a:extLst>
            </p:cNvPr>
            <p:cNvCxnSpPr>
              <a:cxnSpLocks/>
            </p:cNvCxnSpPr>
            <p:nvPr/>
          </p:nvCxnSpPr>
          <p:spPr>
            <a:xfrm flipH="1" flipV="1">
              <a:off x="5044025" y="5131602"/>
              <a:ext cx="3089" cy="996123"/>
            </a:xfrm>
            <a:prstGeom prst="straightConnector1">
              <a:avLst/>
            </a:prstGeom>
            <a:ln w="19050">
              <a:solidFill>
                <a:schemeClr val="accent6">
                  <a:lumMod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137" name="正方形/長方形 136">
            <a:extLst>
              <a:ext uri="{FF2B5EF4-FFF2-40B4-BE49-F238E27FC236}">
                <a16:creationId xmlns:a16="http://schemas.microsoft.com/office/drawing/2014/main" id="{21DA7D79-AB73-BF4E-B252-DFE9A8D9011D}"/>
              </a:ext>
            </a:extLst>
          </p:cNvPr>
          <p:cNvSpPr/>
          <p:nvPr/>
        </p:nvSpPr>
        <p:spPr>
          <a:xfrm>
            <a:off x="8029541" y="202944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38" name="正方形/長方形 137">
            <a:extLst>
              <a:ext uri="{FF2B5EF4-FFF2-40B4-BE49-F238E27FC236}">
                <a16:creationId xmlns:a16="http://schemas.microsoft.com/office/drawing/2014/main" id="{FC7326B8-37DC-5E4F-8E1F-0F1EE6E3AA09}"/>
              </a:ext>
            </a:extLst>
          </p:cNvPr>
          <p:cNvSpPr/>
          <p:nvPr/>
        </p:nvSpPr>
        <p:spPr>
          <a:xfrm>
            <a:off x="8029541" y="254291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39" name="正方形/長方形 138">
            <a:extLst>
              <a:ext uri="{FF2B5EF4-FFF2-40B4-BE49-F238E27FC236}">
                <a16:creationId xmlns:a16="http://schemas.microsoft.com/office/drawing/2014/main" id="{738D746E-C16F-E845-90F5-AF980B16A021}"/>
              </a:ext>
            </a:extLst>
          </p:cNvPr>
          <p:cNvSpPr/>
          <p:nvPr/>
        </p:nvSpPr>
        <p:spPr>
          <a:xfrm>
            <a:off x="8029541" y="3560832"/>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0" name="正方形/長方形 139">
            <a:extLst>
              <a:ext uri="{FF2B5EF4-FFF2-40B4-BE49-F238E27FC236}">
                <a16:creationId xmlns:a16="http://schemas.microsoft.com/office/drawing/2014/main" id="{ACA4D7F4-F5B9-0044-B113-AFEFB37756E5}"/>
              </a:ext>
            </a:extLst>
          </p:cNvPr>
          <p:cNvSpPr/>
          <p:nvPr/>
        </p:nvSpPr>
        <p:spPr>
          <a:xfrm>
            <a:off x="8034457" y="406472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nvGrpSpPr>
          <p:cNvPr id="148" name="グループ化 147">
            <a:extLst>
              <a:ext uri="{FF2B5EF4-FFF2-40B4-BE49-F238E27FC236}">
                <a16:creationId xmlns:a16="http://schemas.microsoft.com/office/drawing/2014/main" id="{5A392E20-9A26-F343-B5B4-E20EA8421733}"/>
              </a:ext>
            </a:extLst>
          </p:cNvPr>
          <p:cNvGrpSpPr/>
          <p:nvPr/>
        </p:nvGrpSpPr>
        <p:grpSpPr>
          <a:xfrm>
            <a:off x="4961506" y="2492706"/>
            <a:ext cx="3608158" cy="447905"/>
            <a:chOff x="4942518" y="2363166"/>
            <a:chExt cx="3608158" cy="447905"/>
          </a:xfrm>
        </p:grpSpPr>
        <p:sp>
          <p:nvSpPr>
            <p:cNvPr id="142" name="正方形/長方形 141">
              <a:extLst>
                <a:ext uri="{FF2B5EF4-FFF2-40B4-BE49-F238E27FC236}">
                  <a16:creationId xmlns:a16="http://schemas.microsoft.com/office/drawing/2014/main" id="{F02017DF-5399-FA48-A12C-21C642E3AFE5}"/>
                </a:ext>
              </a:extLst>
            </p:cNvPr>
            <p:cNvSpPr/>
            <p:nvPr/>
          </p:nvSpPr>
          <p:spPr>
            <a:xfrm>
              <a:off x="4942518" y="2363166"/>
              <a:ext cx="3608158" cy="44790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3" name="正方形/長方形 142">
              <a:extLst>
                <a:ext uri="{FF2B5EF4-FFF2-40B4-BE49-F238E27FC236}">
                  <a16:creationId xmlns:a16="http://schemas.microsoft.com/office/drawing/2014/main" id="{44B57D35-6C5B-B545-B024-8C8603536580}"/>
                </a:ext>
              </a:extLst>
            </p:cNvPr>
            <p:cNvSpPr/>
            <p:nvPr/>
          </p:nvSpPr>
          <p:spPr>
            <a:xfrm>
              <a:off x="5774766" y="2435034"/>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4" name="正方形/長方形 143">
              <a:extLst>
                <a:ext uri="{FF2B5EF4-FFF2-40B4-BE49-F238E27FC236}">
                  <a16:creationId xmlns:a16="http://schemas.microsoft.com/office/drawing/2014/main" id="{FAC72B18-08A1-F04E-9554-218704893816}"/>
                </a:ext>
              </a:extLst>
            </p:cNvPr>
            <p:cNvSpPr/>
            <p:nvPr/>
          </p:nvSpPr>
          <p:spPr>
            <a:xfrm>
              <a:off x="5028126" y="2427036"/>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5" name="正方形/長方形 144">
              <a:extLst>
                <a:ext uri="{FF2B5EF4-FFF2-40B4-BE49-F238E27FC236}">
                  <a16:creationId xmlns:a16="http://schemas.microsoft.com/office/drawing/2014/main" id="{87585C36-86E7-DA45-A590-17C7484AB7CE}"/>
                </a:ext>
              </a:extLst>
            </p:cNvPr>
            <p:cNvSpPr/>
            <p:nvPr/>
          </p:nvSpPr>
          <p:spPr>
            <a:xfrm>
              <a:off x="6527407" y="2429889"/>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6" name="正方形/長方形 145">
              <a:extLst>
                <a:ext uri="{FF2B5EF4-FFF2-40B4-BE49-F238E27FC236}">
                  <a16:creationId xmlns:a16="http://schemas.microsoft.com/office/drawing/2014/main" id="{965098D0-F647-424D-BCE0-DC6F1C861B95}"/>
                </a:ext>
              </a:extLst>
            </p:cNvPr>
            <p:cNvSpPr/>
            <p:nvPr/>
          </p:nvSpPr>
          <p:spPr>
            <a:xfrm>
              <a:off x="7279100" y="2427503"/>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7" name="正方形/長方形 146">
              <a:extLst>
                <a:ext uri="{FF2B5EF4-FFF2-40B4-BE49-F238E27FC236}">
                  <a16:creationId xmlns:a16="http://schemas.microsoft.com/office/drawing/2014/main" id="{E38B8BCF-FF62-2F4D-A181-9CF1B66B0C86}"/>
                </a:ext>
              </a:extLst>
            </p:cNvPr>
            <p:cNvSpPr/>
            <p:nvPr/>
          </p:nvSpPr>
          <p:spPr>
            <a:xfrm>
              <a:off x="8018558" y="2427036"/>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grpSp>
        <p:nvGrpSpPr>
          <p:cNvPr id="158" name="グループ化 157">
            <a:extLst>
              <a:ext uri="{FF2B5EF4-FFF2-40B4-BE49-F238E27FC236}">
                <a16:creationId xmlns:a16="http://schemas.microsoft.com/office/drawing/2014/main" id="{628185DC-A6CD-6E44-B460-5EC7B805F414}"/>
              </a:ext>
            </a:extLst>
          </p:cNvPr>
          <p:cNvGrpSpPr/>
          <p:nvPr/>
        </p:nvGrpSpPr>
        <p:grpSpPr>
          <a:xfrm>
            <a:off x="5287835" y="1278473"/>
            <a:ext cx="3416320" cy="1444717"/>
            <a:chOff x="5287835" y="1167446"/>
            <a:chExt cx="3416320" cy="1444717"/>
          </a:xfrm>
        </p:grpSpPr>
        <p:sp>
          <p:nvSpPr>
            <p:cNvPr id="153" name="テキスト ボックス 152">
              <a:extLst>
                <a:ext uri="{FF2B5EF4-FFF2-40B4-BE49-F238E27FC236}">
                  <a16:creationId xmlns:a16="http://schemas.microsoft.com/office/drawing/2014/main" id="{BC8649FA-D525-444A-92D8-E82FA0B57CB6}"/>
                </a:ext>
              </a:extLst>
            </p:cNvPr>
            <p:cNvSpPr txBox="1"/>
            <p:nvPr/>
          </p:nvSpPr>
          <p:spPr>
            <a:xfrm>
              <a:off x="5287835" y="1167446"/>
              <a:ext cx="3416320" cy="307777"/>
            </a:xfrm>
            <a:prstGeom prst="rect">
              <a:avLst/>
            </a:prstGeom>
            <a:noFill/>
          </p:spPr>
          <p:txBody>
            <a:bodyPr wrap="none" rtlCol="0">
              <a:spAutoFit/>
            </a:bodyPr>
            <a:lstStyle/>
            <a:p>
              <a:pPr algn="r"/>
              <a:r>
                <a:rPr kumimoji="1" lang="ja-JP" altLang="en-US" sz="1400">
                  <a:solidFill>
                    <a:srgbClr val="00B050"/>
                  </a:solidFill>
                  <a:latin typeface="Meiryo" panose="020B0604030504040204" pitchFamily="34" charset="-128"/>
                  <a:ea typeface="Meiryo" panose="020B0604030504040204" pitchFamily="34" charset="-128"/>
                </a:rPr>
                <a:t>入れ替えや改善による</a:t>
              </a:r>
              <a:r>
                <a:rPr kumimoji="1" lang="ja-JP" altLang="en-US" sz="1400" b="1">
                  <a:solidFill>
                    <a:srgbClr val="00B050"/>
                  </a:solidFill>
                  <a:latin typeface="Meiryo" panose="020B0604030504040204" pitchFamily="34" charset="-128"/>
                  <a:ea typeface="Meiryo" panose="020B0604030504040204" pitchFamily="34" charset="-128"/>
                </a:rPr>
                <a:t>エンハンスメント</a:t>
              </a:r>
            </a:p>
          </p:txBody>
        </p:sp>
        <p:cxnSp>
          <p:nvCxnSpPr>
            <p:cNvPr id="155" name="曲線コネクタ 154">
              <a:extLst>
                <a:ext uri="{FF2B5EF4-FFF2-40B4-BE49-F238E27FC236}">
                  <a16:creationId xmlns:a16="http://schemas.microsoft.com/office/drawing/2014/main" id="{C459EC8D-078B-084D-975B-66D0071AB1AA}"/>
                </a:ext>
              </a:extLst>
            </p:cNvPr>
            <p:cNvCxnSpPr>
              <a:stCxn id="153" idx="3"/>
              <a:endCxn id="142" idx="3"/>
            </p:cNvCxnSpPr>
            <p:nvPr/>
          </p:nvCxnSpPr>
          <p:spPr>
            <a:xfrm flipH="1">
              <a:off x="8569664" y="1321335"/>
              <a:ext cx="134491" cy="1290828"/>
            </a:xfrm>
            <a:prstGeom prst="curvedConnector3">
              <a:avLst>
                <a:gd name="adj1" fmla="val -169974"/>
              </a:avLst>
            </a:prstGeom>
            <a:ln w="19050">
              <a:solidFill>
                <a:srgbClr val="92D05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161" name="テキスト ボックス 160">
            <a:extLst>
              <a:ext uri="{FF2B5EF4-FFF2-40B4-BE49-F238E27FC236}">
                <a16:creationId xmlns:a16="http://schemas.microsoft.com/office/drawing/2014/main" id="{9E6B47A0-34AE-E842-93F7-BDEFB138F00B}"/>
              </a:ext>
            </a:extLst>
          </p:cNvPr>
          <p:cNvSpPr txBox="1"/>
          <p:nvPr/>
        </p:nvSpPr>
        <p:spPr>
          <a:xfrm>
            <a:off x="6031457" y="2617808"/>
            <a:ext cx="800219"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ＩＤ管理</a:t>
            </a:r>
          </a:p>
        </p:txBody>
      </p:sp>
      <p:sp>
        <p:nvSpPr>
          <p:cNvPr id="7" name="テキスト ボックス 6">
            <a:extLst>
              <a:ext uri="{FF2B5EF4-FFF2-40B4-BE49-F238E27FC236}">
                <a16:creationId xmlns:a16="http://schemas.microsoft.com/office/drawing/2014/main" id="{8E448564-A729-624C-8E99-7D3273320193}"/>
              </a:ext>
            </a:extLst>
          </p:cNvPr>
          <p:cNvSpPr txBox="1"/>
          <p:nvPr/>
        </p:nvSpPr>
        <p:spPr>
          <a:xfrm>
            <a:off x="4922147" y="885841"/>
            <a:ext cx="3775393" cy="307777"/>
          </a:xfrm>
          <a:prstGeom prst="rect">
            <a:avLst/>
          </a:prstGeom>
          <a:noFill/>
        </p:spPr>
        <p:txBody>
          <a:bodyPr wrap="none" rtlCol="0">
            <a:spAutoFit/>
          </a:bodyPr>
          <a:lstStyle/>
          <a:p>
            <a:pPr algn="r"/>
            <a:r>
              <a:rPr kumimoji="1" lang="ja-JP" altLang="en-US" sz="1400">
                <a:solidFill>
                  <a:schemeClr val="accent6">
                    <a:lumMod val="75000"/>
                  </a:schemeClr>
                </a:solidFill>
                <a:latin typeface="Meiryo" panose="020B0604030504040204" pitchFamily="34" charset="-128"/>
                <a:ea typeface="Meiryo" panose="020B0604030504040204" pitchFamily="34" charset="-128"/>
              </a:rPr>
              <a:t>業務の改善や新規業務への対応が</a:t>
            </a:r>
            <a:r>
              <a:rPr kumimoji="1" lang="ja-JP" altLang="en-US" sz="1400" b="1" u="sng">
                <a:solidFill>
                  <a:schemeClr val="accent6">
                    <a:lumMod val="75000"/>
                  </a:schemeClr>
                </a:solidFill>
                <a:latin typeface="Meiryo" panose="020B0604030504040204" pitchFamily="34" charset="-128"/>
                <a:ea typeface="Meiryo" panose="020B0604030504040204" pitchFamily="34" charset="-128"/>
              </a:rPr>
              <a:t>迅速・柔軟</a:t>
            </a:r>
          </a:p>
        </p:txBody>
      </p:sp>
      <p:sp>
        <p:nvSpPr>
          <p:cNvPr id="117" name="テキスト ボックス 116">
            <a:extLst>
              <a:ext uri="{FF2B5EF4-FFF2-40B4-BE49-F238E27FC236}">
                <a16:creationId xmlns:a16="http://schemas.microsoft.com/office/drawing/2014/main" id="{4799F5E8-E579-264D-BB46-27F484DE2FD8}"/>
              </a:ext>
            </a:extLst>
          </p:cNvPr>
          <p:cNvSpPr txBox="1"/>
          <p:nvPr/>
        </p:nvSpPr>
        <p:spPr>
          <a:xfrm>
            <a:off x="266929" y="885841"/>
            <a:ext cx="4134465" cy="307777"/>
          </a:xfrm>
          <a:prstGeom prst="rect">
            <a:avLst/>
          </a:prstGeom>
          <a:noFill/>
        </p:spPr>
        <p:txBody>
          <a:bodyPr wrap="none" rtlCol="0">
            <a:spAutoFit/>
          </a:bodyPr>
          <a:lstStyle/>
          <a:p>
            <a:pPr algn="ctr"/>
            <a:r>
              <a:rPr kumimoji="1" lang="ja-JP" altLang="en-US" sz="1400">
                <a:solidFill>
                  <a:schemeClr val="tx1">
                    <a:lumMod val="65000"/>
                    <a:lumOff val="35000"/>
                  </a:schemeClr>
                </a:solidFill>
                <a:latin typeface="Meiryo" panose="020B0604030504040204" pitchFamily="34" charset="-128"/>
                <a:ea typeface="Meiryo" panose="020B0604030504040204" pitchFamily="34" charset="-128"/>
              </a:rPr>
              <a:t>業務の改善や新規業務への対応が</a:t>
            </a:r>
            <a:r>
              <a:rPr kumimoji="1" lang="ja-JP" altLang="en-US" sz="1400" b="1" u="sng">
                <a:solidFill>
                  <a:schemeClr val="tx1">
                    <a:lumMod val="65000"/>
                    <a:lumOff val="35000"/>
                  </a:schemeClr>
                </a:solidFill>
                <a:latin typeface="Meiryo" panose="020B0604030504040204" pitchFamily="34" charset="-128"/>
                <a:ea typeface="Meiryo" panose="020B0604030504040204" pitchFamily="34" charset="-128"/>
              </a:rPr>
              <a:t>容易にできない</a:t>
            </a:r>
          </a:p>
        </p:txBody>
      </p:sp>
    </p:spTree>
    <p:extLst>
      <p:ext uri="{BB962C8B-B14F-4D97-AF65-F5344CB8AC3E}">
        <p14:creationId xmlns:p14="http://schemas.microsoft.com/office/powerpoint/2010/main" val="421990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wipe(left)">
                                      <p:cBhvr>
                                        <p:cTn id="7" dur="500"/>
                                        <p:tgtEl>
                                          <p:spTgt spid="15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0"/>
                                        </p:tgtEl>
                                        <p:attrNameLst>
                                          <p:attrName>style.visibility</p:attrName>
                                        </p:attrNameLst>
                                      </p:cBhvr>
                                      <p:to>
                                        <p:strVal val="visible"/>
                                      </p:to>
                                    </p:set>
                                    <p:anim calcmode="lin" valueType="num">
                                      <p:cBhvr>
                                        <p:cTn id="11" dur="500" fill="hold"/>
                                        <p:tgtEl>
                                          <p:spTgt spid="160"/>
                                        </p:tgtEl>
                                        <p:attrNameLst>
                                          <p:attrName>ppt_w</p:attrName>
                                        </p:attrNameLst>
                                      </p:cBhvr>
                                      <p:tavLst>
                                        <p:tav tm="0">
                                          <p:val>
                                            <p:fltVal val="0"/>
                                          </p:val>
                                        </p:tav>
                                        <p:tav tm="100000">
                                          <p:val>
                                            <p:strVal val="#ppt_w"/>
                                          </p:val>
                                        </p:tav>
                                      </p:tavLst>
                                    </p:anim>
                                    <p:anim calcmode="lin" valueType="num">
                                      <p:cBhvr>
                                        <p:cTn id="12" dur="500" fill="hold"/>
                                        <p:tgtEl>
                                          <p:spTgt spid="160"/>
                                        </p:tgtEl>
                                        <p:attrNameLst>
                                          <p:attrName>ppt_h</p:attrName>
                                        </p:attrNameLst>
                                      </p:cBhvr>
                                      <p:tavLst>
                                        <p:tav tm="0">
                                          <p:val>
                                            <p:fltVal val="0"/>
                                          </p:val>
                                        </p:tav>
                                        <p:tav tm="100000">
                                          <p:val>
                                            <p:strVal val="#ppt_h"/>
                                          </p:val>
                                        </p:tav>
                                      </p:tavLst>
                                    </p:anim>
                                    <p:animEffect transition="in" filter="fade">
                                      <p:cBhvr>
                                        <p:cTn id="13" dur="500"/>
                                        <p:tgtEl>
                                          <p:spTgt spid="16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7"/>
                                        </p:tgtEl>
                                        <p:attrNameLst>
                                          <p:attrName>style.visibility</p:attrName>
                                        </p:attrNameLst>
                                      </p:cBhvr>
                                      <p:to>
                                        <p:strVal val="visible"/>
                                      </p:to>
                                    </p:set>
                                    <p:animEffect transition="in" filter="wipe(down)">
                                      <p:cBhvr>
                                        <p:cTn id="18" dur="500"/>
                                        <p:tgtEl>
                                          <p:spTgt spid="15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136"/>
                                        </p:tgtEl>
                                        <p:attrNameLst>
                                          <p:attrName>style.visibility</p:attrName>
                                        </p:attrNameLst>
                                      </p:cBhvr>
                                      <p:to>
                                        <p:strVal val="visible"/>
                                      </p:to>
                                    </p:set>
                                    <p:anim calcmode="lin" valueType="num">
                                      <p:cBhvr additive="base">
                                        <p:cTn id="23" dur="500" fill="hold"/>
                                        <p:tgtEl>
                                          <p:spTgt spid="136"/>
                                        </p:tgtEl>
                                        <p:attrNameLst>
                                          <p:attrName>ppt_x</p:attrName>
                                        </p:attrNameLst>
                                      </p:cBhvr>
                                      <p:tavLst>
                                        <p:tav tm="0">
                                          <p:val>
                                            <p:strVal val="#ppt_x"/>
                                          </p:val>
                                        </p:tav>
                                        <p:tav tm="100000">
                                          <p:val>
                                            <p:strVal val="#ppt_x"/>
                                          </p:val>
                                        </p:tav>
                                      </p:tavLst>
                                    </p:anim>
                                    <p:anim calcmode="lin" valueType="num">
                                      <p:cBhvr additive="base">
                                        <p:cTn id="24" dur="500" fill="hold"/>
                                        <p:tgtEl>
                                          <p:spTgt spid="136"/>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35"/>
                                        </p:tgtEl>
                                        <p:attrNameLst>
                                          <p:attrName>style.visibility</p:attrName>
                                        </p:attrNameLst>
                                      </p:cBhvr>
                                      <p:to>
                                        <p:strVal val="visible"/>
                                      </p:to>
                                    </p:set>
                                    <p:anim calcmode="lin" valueType="num">
                                      <p:cBhvr additive="base">
                                        <p:cTn id="27" dur="500" fill="hold"/>
                                        <p:tgtEl>
                                          <p:spTgt spid="135"/>
                                        </p:tgtEl>
                                        <p:attrNameLst>
                                          <p:attrName>ppt_x</p:attrName>
                                        </p:attrNameLst>
                                      </p:cBhvr>
                                      <p:tavLst>
                                        <p:tav tm="0">
                                          <p:val>
                                            <p:strVal val="#ppt_x"/>
                                          </p:val>
                                        </p:tav>
                                        <p:tav tm="100000">
                                          <p:val>
                                            <p:strVal val="#ppt_x"/>
                                          </p:val>
                                        </p:tav>
                                      </p:tavLst>
                                    </p:anim>
                                    <p:anim calcmode="lin" valueType="num">
                                      <p:cBhvr additive="base">
                                        <p:cTn id="28" dur="500" fill="hold"/>
                                        <p:tgtEl>
                                          <p:spTgt spid="135"/>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37"/>
                                        </p:tgtEl>
                                        <p:attrNameLst>
                                          <p:attrName>style.visibility</p:attrName>
                                        </p:attrNameLst>
                                      </p:cBhvr>
                                      <p:to>
                                        <p:strVal val="visible"/>
                                      </p:to>
                                    </p:set>
                                    <p:anim calcmode="lin" valueType="num">
                                      <p:cBhvr additive="base">
                                        <p:cTn id="31" dur="500" fill="hold"/>
                                        <p:tgtEl>
                                          <p:spTgt spid="137"/>
                                        </p:tgtEl>
                                        <p:attrNameLst>
                                          <p:attrName>ppt_x</p:attrName>
                                        </p:attrNameLst>
                                      </p:cBhvr>
                                      <p:tavLst>
                                        <p:tav tm="0">
                                          <p:val>
                                            <p:strVal val="#ppt_x"/>
                                          </p:val>
                                        </p:tav>
                                        <p:tav tm="100000">
                                          <p:val>
                                            <p:strVal val="#ppt_x"/>
                                          </p:val>
                                        </p:tav>
                                      </p:tavLst>
                                    </p:anim>
                                    <p:anim calcmode="lin" valueType="num">
                                      <p:cBhvr additive="base">
                                        <p:cTn id="32" dur="500" fill="hold"/>
                                        <p:tgtEl>
                                          <p:spTgt spid="137"/>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38"/>
                                        </p:tgtEl>
                                        <p:attrNameLst>
                                          <p:attrName>style.visibility</p:attrName>
                                        </p:attrNameLst>
                                      </p:cBhvr>
                                      <p:to>
                                        <p:strVal val="visible"/>
                                      </p:to>
                                    </p:set>
                                    <p:anim calcmode="lin" valueType="num">
                                      <p:cBhvr additive="base">
                                        <p:cTn id="35" dur="500" fill="hold"/>
                                        <p:tgtEl>
                                          <p:spTgt spid="138"/>
                                        </p:tgtEl>
                                        <p:attrNameLst>
                                          <p:attrName>ppt_x</p:attrName>
                                        </p:attrNameLst>
                                      </p:cBhvr>
                                      <p:tavLst>
                                        <p:tav tm="0">
                                          <p:val>
                                            <p:strVal val="#ppt_x"/>
                                          </p:val>
                                        </p:tav>
                                        <p:tav tm="100000">
                                          <p:val>
                                            <p:strVal val="#ppt_x"/>
                                          </p:val>
                                        </p:tav>
                                      </p:tavLst>
                                    </p:anim>
                                    <p:anim calcmode="lin" valueType="num">
                                      <p:cBhvr additive="base">
                                        <p:cTn id="36" dur="500" fill="hold"/>
                                        <p:tgtEl>
                                          <p:spTgt spid="138"/>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39"/>
                                        </p:tgtEl>
                                        <p:attrNameLst>
                                          <p:attrName>style.visibility</p:attrName>
                                        </p:attrNameLst>
                                      </p:cBhvr>
                                      <p:to>
                                        <p:strVal val="visible"/>
                                      </p:to>
                                    </p:set>
                                    <p:anim calcmode="lin" valueType="num">
                                      <p:cBhvr additive="base">
                                        <p:cTn id="39" dur="500" fill="hold"/>
                                        <p:tgtEl>
                                          <p:spTgt spid="139"/>
                                        </p:tgtEl>
                                        <p:attrNameLst>
                                          <p:attrName>ppt_x</p:attrName>
                                        </p:attrNameLst>
                                      </p:cBhvr>
                                      <p:tavLst>
                                        <p:tav tm="0">
                                          <p:val>
                                            <p:strVal val="#ppt_x"/>
                                          </p:val>
                                        </p:tav>
                                        <p:tav tm="100000">
                                          <p:val>
                                            <p:strVal val="#ppt_x"/>
                                          </p:val>
                                        </p:tav>
                                      </p:tavLst>
                                    </p:anim>
                                    <p:anim calcmode="lin" valueType="num">
                                      <p:cBhvr additive="base">
                                        <p:cTn id="40" dur="500" fill="hold"/>
                                        <p:tgtEl>
                                          <p:spTgt spid="139"/>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140"/>
                                        </p:tgtEl>
                                        <p:attrNameLst>
                                          <p:attrName>style.visibility</p:attrName>
                                        </p:attrNameLst>
                                      </p:cBhvr>
                                      <p:to>
                                        <p:strVal val="visible"/>
                                      </p:to>
                                    </p:set>
                                    <p:anim calcmode="lin" valueType="num">
                                      <p:cBhvr additive="base">
                                        <p:cTn id="43" dur="500" fill="hold"/>
                                        <p:tgtEl>
                                          <p:spTgt spid="140"/>
                                        </p:tgtEl>
                                        <p:attrNameLst>
                                          <p:attrName>ppt_x</p:attrName>
                                        </p:attrNameLst>
                                      </p:cBhvr>
                                      <p:tavLst>
                                        <p:tav tm="0">
                                          <p:val>
                                            <p:strVal val="#ppt_x"/>
                                          </p:val>
                                        </p:tav>
                                        <p:tav tm="100000">
                                          <p:val>
                                            <p:strVal val="#ppt_x"/>
                                          </p:val>
                                        </p:tav>
                                      </p:tavLst>
                                    </p:anim>
                                    <p:anim calcmode="lin" valueType="num">
                                      <p:cBhvr additive="base">
                                        <p:cTn id="44" dur="500" fill="hold"/>
                                        <p:tgtEl>
                                          <p:spTgt spid="140"/>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141"/>
                                        </p:tgtEl>
                                        <p:attrNameLst>
                                          <p:attrName>style.visibility</p:attrName>
                                        </p:attrNameLst>
                                      </p:cBhvr>
                                      <p:to>
                                        <p:strVal val="visible"/>
                                      </p:to>
                                    </p:set>
                                    <p:anim calcmode="lin" valueType="num">
                                      <p:cBhvr additive="base">
                                        <p:cTn id="47" dur="500" fill="hold"/>
                                        <p:tgtEl>
                                          <p:spTgt spid="141"/>
                                        </p:tgtEl>
                                        <p:attrNameLst>
                                          <p:attrName>ppt_x</p:attrName>
                                        </p:attrNameLst>
                                      </p:cBhvr>
                                      <p:tavLst>
                                        <p:tav tm="0">
                                          <p:val>
                                            <p:strVal val="#ppt_x"/>
                                          </p:val>
                                        </p:tav>
                                        <p:tav tm="100000">
                                          <p:val>
                                            <p:strVal val="#ppt_x"/>
                                          </p:val>
                                        </p:tav>
                                      </p:tavLst>
                                    </p:anim>
                                    <p:anim calcmode="lin" valueType="num">
                                      <p:cBhvr additive="base">
                                        <p:cTn id="48" dur="500" fill="hold"/>
                                        <p:tgtEl>
                                          <p:spTgt spid="141"/>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148"/>
                                        </p:tgtEl>
                                        <p:attrNameLst>
                                          <p:attrName>style.visibility</p:attrName>
                                        </p:attrNameLst>
                                      </p:cBhvr>
                                      <p:to>
                                        <p:strVal val="visible"/>
                                      </p:to>
                                    </p:set>
                                    <p:anim calcmode="lin" valueType="num">
                                      <p:cBhvr additive="base">
                                        <p:cTn id="53" dur="500" fill="hold"/>
                                        <p:tgtEl>
                                          <p:spTgt spid="148"/>
                                        </p:tgtEl>
                                        <p:attrNameLst>
                                          <p:attrName>ppt_x</p:attrName>
                                        </p:attrNameLst>
                                      </p:cBhvr>
                                      <p:tavLst>
                                        <p:tav tm="0">
                                          <p:val>
                                            <p:strVal val="1+#ppt_w/2"/>
                                          </p:val>
                                        </p:tav>
                                        <p:tav tm="100000">
                                          <p:val>
                                            <p:strVal val="#ppt_x"/>
                                          </p:val>
                                        </p:tav>
                                      </p:tavLst>
                                    </p:anim>
                                    <p:anim calcmode="lin" valueType="num">
                                      <p:cBhvr additive="base">
                                        <p:cTn id="54" dur="500" fill="hold"/>
                                        <p:tgtEl>
                                          <p:spTgt spid="148"/>
                                        </p:tgtEl>
                                        <p:attrNameLst>
                                          <p:attrName>ppt_y</p:attrName>
                                        </p:attrNameLst>
                                      </p:cBhvr>
                                      <p:tavLst>
                                        <p:tav tm="0">
                                          <p:val>
                                            <p:strVal val="#ppt_y"/>
                                          </p:val>
                                        </p:tav>
                                        <p:tav tm="100000">
                                          <p:val>
                                            <p:strVal val="#ppt_y"/>
                                          </p:val>
                                        </p:tav>
                                      </p:tavLst>
                                    </p:anim>
                                  </p:childTnLst>
                                </p:cTn>
                              </p:par>
                              <p:par>
                                <p:cTn id="55" presetID="53" presetClass="entr" presetSubtype="16" fill="hold" grpId="0" nodeType="withEffect">
                                  <p:stCondLst>
                                    <p:cond delay="0"/>
                                  </p:stCondLst>
                                  <p:childTnLst>
                                    <p:set>
                                      <p:cBhvr>
                                        <p:cTn id="56" dur="1" fill="hold">
                                          <p:stCondLst>
                                            <p:cond delay="0"/>
                                          </p:stCondLst>
                                        </p:cTn>
                                        <p:tgtEl>
                                          <p:spTgt spid="161"/>
                                        </p:tgtEl>
                                        <p:attrNameLst>
                                          <p:attrName>style.visibility</p:attrName>
                                        </p:attrNameLst>
                                      </p:cBhvr>
                                      <p:to>
                                        <p:strVal val="visible"/>
                                      </p:to>
                                    </p:set>
                                    <p:anim calcmode="lin" valueType="num">
                                      <p:cBhvr>
                                        <p:cTn id="57" dur="500" fill="hold"/>
                                        <p:tgtEl>
                                          <p:spTgt spid="161"/>
                                        </p:tgtEl>
                                        <p:attrNameLst>
                                          <p:attrName>ppt_w</p:attrName>
                                        </p:attrNameLst>
                                      </p:cBhvr>
                                      <p:tavLst>
                                        <p:tav tm="0">
                                          <p:val>
                                            <p:fltVal val="0"/>
                                          </p:val>
                                        </p:tav>
                                        <p:tav tm="100000">
                                          <p:val>
                                            <p:strVal val="#ppt_w"/>
                                          </p:val>
                                        </p:tav>
                                      </p:tavLst>
                                    </p:anim>
                                    <p:anim calcmode="lin" valueType="num">
                                      <p:cBhvr>
                                        <p:cTn id="58" dur="500" fill="hold"/>
                                        <p:tgtEl>
                                          <p:spTgt spid="161"/>
                                        </p:tgtEl>
                                        <p:attrNameLst>
                                          <p:attrName>ppt_h</p:attrName>
                                        </p:attrNameLst>
                                      </p:cBhvr>
                                      <p:tavLst>
                                        <p:tav tm="0">
                                          <p:val>
                                            <p:fltVal val="0"/>
                                          </p:val>
                                        </p:tav>
                                        <p:tav tm="100000">
                                          <p:val>
                                            <p:strVal val="#ppt_h"/>
                                          </p:val>
                                        </p:tav>
                                      </p:tavLst>
                                    </p:anim>
                                    <p:animEffect transition="in" filter="fade">
                                      <p:cBhvr>
                                        <p:cTn id="59" dur="500"/>
                                        <p:tgtEl>
                                          <p:spTgt spid="161"/>
                                        </p:tgtEl>
                                      </p:cBhvr>
                                    </p:animEffect>
                                  </p:childTnLst>
                                </p:cTn>
                              </p:par>
                            </p:childTnLst>
                          </p:cTn>
                        </p:par>
                        <p:par>
                          <p:cTn id="60" fill="hold">
                            <p:stCondLst>
                              <p:cond delay="500"/>
                            </p:stCondLst>
                            <p:childTnLst>
                              <p:par>
                                <p:cTn id="61" presetID="22" presetClass="entr" presetSubtype="8" fill="hold" nodeType="afterEffect">
                                  <p:stCondLst>
                                    <p:cond delay="0"/>
                                  </p:stCondLst>
                                  <p:childTnLst>
                                    <p:set>
                                      <p:cBhvr>
                                        <p:cTn id="62" dur="1" fill="hold">
                                          <p:stCondLst>
                                            <p:cond delay="0"/>
                                          </p:stCondLst>
                                        </p:cTn>
                                        <p:tgtEl>
                                          <p:spTgt spid="158"/>
                                        </p:tgtEl>
                                        <p:attrNameLst>
                                          <p:attrName>style.visibility</p:attrName>
                                        </p:attrNameLst>
                                      </p:cBhvr>
                                      <p:to>
                                        <p:strVal val="visible"/>
                                      </p:to>
                                    </p:set>
                                    <p:animEffect transition="in" filter="wipe(left)">
                                      <p:cBhvr>
                                        <p:cTn id="63" dur="500"/>
                                        <p:tgtEl>
                                          <p:spTgt spid="158"/>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17"/>
                                        </p:tgtEl>
                                        <p:attrNameLst>
                                          <p:attrName>style.visibility</p:attrName>
                                        </p:attrNameLst>
                                      </p:cBhvr>
                                      <p:to>
                                        <p:strVal val="visible"/>
                                      </p:to>
                                    </p:set>
                                    <p:anim calcmode="lin" valueType="num">
                                      <p:cBhvr>
                                        <p:cTn id="68" dur="500" fill="hold"/>
                                        <p:tgtEl>
                                          <p:spTgt spid="117"/>
                                        </p:tgtEl>
                                        <p:attrNameLst>
                                          <p:attrName>ppt_w</p:attrName>
                                        </p:attrNameLst>
                                      </p:cBhvr>
                                      <p:tavLst>
                                        <p:tav tm="0">
                                          <p:val>
                                            <p:fltVal val="0"/>
                                          </p:val>
                                        </p:tav>
                                        <p:tav tm="100000">
                                          <p:val>
                                            <p:strVal val="#ppt_w"/>
                                          </p:val>
                                        </p:tav>
                                      </p:tavLst>
                                    </p:anim>
                                    <p:anim calcmode="lin" valueType="num">
                                      <p:cBhvr>
                                        <p:cTn id="69" dur="500" fill="hold"/>
                                        <p:tgtEl>
                                          <p:spTgt spid="117"/>
                                        </p:tgtEl>
                                        <p:attrNameLst>
                                          <p:attrName>ppt_h</p:attrName>
                                        </p:attrNameLst>
                                      </p:cBhvr>
                                      <p:tavLst>
                                        <p:tav tm="0">
                                          <p:val>
                                            <p:fltVal val="0"/>
                                          </p:val>
                                        </p:tav>
                                        <p:tav tm="100000">
                                          <p:val>
                                            <p:strVal val="#ppt_h"/>
                                          </p:val>
                                        </p:tav>
                                      </p:tavLst>
                                    </p:anim>
                                    <p:animEffect transition="in" filter="fade">
                                      <p:cBhvr>
                                        <p:cTn id="70" dur="500"/>
                                        <p:tgtEl>
                                          <p:spTgt spid="117"/>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p:cTn id="73" dur="500" fill="hold"/>
                                        <p:tgtEl>
                                          <p:spTgt spid="7"/>
                                        </p:tgtEl>
                                        <p:attrNameLst>
                                          <p:attrName>ppt_w</p:attrName>
                                        </p:attrNameLst>
                                      </p:cBhvr>
                                      <p:tavLst>
                                        <p:tav tm="0">
                                          <p:val>
                                            <p:fltVal val="0"/>
                                          </p:val>
                                        </p:tav>
                                        <p:tav tm="100000">
                                          <p:val>
                                            <p:strVal val="#ppt_w"/>
                                          </p:val>
                                        </p:tav>
                                      </p:tavLst>
                                    </p:anim>
                                    <p:anim calcmode="lin" valueType="num">
                                      <p:cBhvr>
                                        <p:cTn id="74" dur="500" fill="hold"/>
                                        <p:tgtEl>
                                          <p:spTgt spid="7"/>
                                        </p:tgtEl>
                                        <p:attrNameLst>
                                          <p:attrName>ppt_h</p:attrName>
                                        </p:attrNameLst>
                                      </p:cBhvr>
                                      <p:tavLst>
                                        <p:tav tm="0">
                                          <p:val>
                                            <p:fltVal val="0"/>
                                          </p:val>
                                        </p:tav>
                                        <p:tav tm="100000">
                                          <p:val>
                                            <p:strVal val="#ppt_h"/>
                                          </p:val>
                                        </p:tav>
                                      </p:tavLst>
                                    </p:anim>
                                    <p:animEffect transition="in" filter="fade">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p:bldP spid="141" grpId="0" animBg="1"/>
      <p:bldP spid="137" grpId="0" animBg="1"/>
      <p:bldP spid="138" grpId="0" animBg="1"/>
      <p:bldP spid="139" grpId="0" animBg="1"/>
      <p:bldP spid="140" grpId="0" animBg="1"/>
      <p:bldP spid="161" grpId="0"/>
      <p:bldP spid="7" grpId="0"/>
      <p:bldP spid="117"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スクラム：</a:t>
            </a:r>
            <a:r>
              <a:rPr lang="ja-JP" altLang="en-US" dirty="0"/>
              <a:t>特徴・</a:t>
            </a:r>
            <a:r>
              <a:rPr lang="en-US" altLang="ja-JP" dirty="0"/>
              <a:t>3</a:t>
            </a:r>
            <a:r>
              <a:rPr lang="ja-JP" altLang="en-US" dirty="0"/>
              <a:t>本の柱・基本的考え方</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250</a:t>
            </a:fld>
            <a:endParaRPr kumimoji="1" lang="ja-JP" altLang="en-US"/>
          </a:p>
        </p:txBody>
      </p:sp>
      <p:sp>
        <p:nvSpPr>
          <p:cNvPr id="4" name="正方形/長方形 3"/>
          <p:cNvSpPr/>
          <p:nvPr/>
        </p:nvSpPr>
        <p:spPr>
          <a:xfrm>
            <a:off x="323528" y="1154121"/>
            <a:ext cx="8496944" cy="5047536"/>
          </a:xfrm>
          <a:prstGeom prst="rect">
            <a:avLst/>
          </a:prstGeom>
        </p:spPr>
        <p:txBody>
          <a:bodyPr wrap="square">
            <a:spAutoFit/>
          </a:bodyPr>
          <a:lstStyle/>
          <a:p>
            <a:r>
              <a:rPr lang="ja-JP" altLang="en-US" dirty="0">
                <a:latin typeface="Meiryo" charset="-128"/>
                <a:ea typeface="Meiryo" charset="-128"/>
                <a:cs typeface="Meiryo" charset="-128"/>
              </a:rPr>
              <a:t>システム開発のフレームワーク（</a:t>
            </a:r>
            <a:r>
              <a:rPr lang="en-US" altLang="ja-JP" dirty="0">
                <a:latin typeface="Meiryo" charset="-128"/>
                <a:ea typeface="Meiryo" charset="-128"/>
                <a:cs typeface="Meiryo" charset="-128"/>
              </a:rPr>
              <a:t>1995</a:t>
            </a:r>
            <a:r>
              <a:rPr lang="ja-JP" altLang="en-US" dirty="0">
                <a:latin typeface="Meiryo" charset="-128"/>
                <a:ea typeface="Meiryo" charset="-128"/>
                <a:cs typeface="Meiryo" charset="-128"/>
              </a:rPr>
              <a:t>）／ Ken Schwaber &amp; Jeff Sutherland</a:t>
            </a:r>
            <a:endParaRPr lang="en-US" altLang="ja-JP" dirty="0">
              <a:latin typeface="Meiryo" charset="-128"/>
              <a:ea typeface="Meiryo" charset="-128"/>
              <a:cs typeface="Meiryo" charset="-128"/>
            </a:endParaRPr>
          </a:p>
          <a:p>
            <a:endParaRPr lang="en-US" altLang="ja-JP" dirty="0">
              <a:latin typeface="Meiryo" charset="-128"/>
              <a:ea typeface="Meiryo" charset="-128"/>
              <a:cs typeface="Meiryo" charset="-128"/>
            </a:endParaRPr>
          </a:p>
          <a:p>
            <a:pPr marL="285750" indent="-285750">
              <a:buFont typeface="Wingdings" charset="2"/>
              <a:buChar char="n"/>
            </a:pPr>
            <a:r>
              <a:rPr lang="ja-JP" altLang="en-US" dirty="0">
                <a:latin typeface="Meiryo" charset="-128"/>
                <a:ea typeface="Meiryo" charset="-128"/>
                <a:cs typeface="Meiryo" charset="-128"/>
              </a:rPr>
              <a:t>特徴</a:t>
            </a:r>
            <a:endParaRPr lang="en-US" altLang="ja-JP"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軽量</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理解しやすい（シンプル）</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会得するのは比較的難しい</a:t>
            </a:r>
            <a:endParaRPr lang="en-US" altLang="ja-JP" sz="1600" dirty="0">
              <a:latin typeface="Meiryo" charset="-128"/>
              <a:ea typeface="Meiryo" charset="-128"/>
              <a:cs typeface="Meiryo" charset="-128"/>
            </a:endParaRPr>
          </a:p>
          <a:p>
            <a:pPr marL="742950" lvl="1" indent="-285750">
              <a:buFont typeface="Wingdings" charset="2"/>
              <a:buChar char="Ø"/>
            </a:pPr>
            <a:endParaRPr lang="en-US" altLang="ja-JP" sz="1600" dirty="0">
              <a:latin typeface="Meiryo" charset="-128"/>
              <a:ea typeface="Meiryo" charset="-128"/>
              <a:cs typeface="Meiryo" charset="-128"/>
            </a:endParaRPr>
          </a:p>
          <a:p>
            <a:pPr marL="285750" indent="-285750">
              <a:buFont typeface="Wingdings" charset="2"/>
              <a:buChar char="n"/>
            </a:pPr>
            <a:r>
              <a:rPr lang="ja-JP" altLang="en-US" dirty="0">
                <a:latin typeface="Meiryo" charset="-128"/>
                <a:ea typeface="Meiryo" charset="-128"/>
                <a:cs typeface="Meiryo" charset="-128"/>
              </a:rPr>
              <a:t>三本の柱</a:t>
            </a:r>
            <a:endParaRPr lang="en-US" altLang="ja-JP"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Transparency （透明性）</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Inspection （視察、検査）</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Adaptation （適応、順応、改作）</a:t>
            </a:r>
            <a:endParaRPr lang="en-US" altLang="ja-JP" sz="1600" dirty="0">
              <a:latin typeface="Meiryo" charset="-128"/>
              <a:ea typeface="Meiryo" charset="-128"/>
              <a:cs typeface="Meiryo" charset="-128"/>
            </a:endParaRPr>
          </a:p>
          <a:p>
            <a:pPr marL="742950" lvl="1" indent="-285750">
              <a:buFont typeface="Wingdings" charset="2"/>
              <a:buChar char="Ø"/>
            </a:pPr>
            <a:endParaRPr lang="en-US" altLang="ja-JP" sz="1600" dirty="0">
              <a:latin typeface="Meiryo" charset="-128"/>
              <a:ea typeface="Meiryo" charset="-128"/>
              <a:cs typeface="Meiryo" charset="-128"/>
            </a:endParaRPr>
          </a:p>
          <a:p>
            <a:pPr marL="285750" indent="-285750">
              <a:buFont typeface="Wingdings" charset="2"/>
              <a:buChar char="n"/>
            </a:pPr>
            <a:r>
              <a:rPr lang="ja-JP" altLang="en-US" dirty="0">
                <a:latin typeface="Meiryo" charset="-128"/>
                <a:ea typeface="Meiryo" charset="-128"/>
                <a:cs typeface="Meiryo" charset="-128"/>
              </a:rPr>
              <a:t>基本的考え方</a:t>
            </a:r>
            <a:endParaRPr lang="en-US" altLang="ja-JP"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タイム・ボックス（Time Box）</a:t>
            </a:r>
            <a:endParaRPr lang="en-US" altLang="ja-JP" sz="1600" dirty="0">
              <a:latin typeface="Meiryo" charset="-128"/>
              <a:ea typeface="Meiryo" charset="-128"/>
              <a:cs typeface="Meiryo" charset="-128"/>
            </a:endParaRPr>
          </a:p>
          <a:p>
            <a:pPr lvl="2"/>
            <a:r>
              <a:rPr lang="ja-JP" altLang="en-US" sz="1400" dirty="0">
                <a:latin typeface="Meiryo" charset="-128"/>
                <a:ea typeface="Meiryo" charset="-128"/>
                <a:cs typeface="Meiryo" charset="-128"/>
              </a:rPr>
              <a:t>時間を区切って、その時間内に目的を果たす仕事を行う仕事の仕方</a:t>
            </a:r>
            <a:endParaRPr lang="en-US" altLang="ja-JP" sz="14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機能横断的な固定化されたチーム</a:t>
            </a:r>
            <a:endParaRPr lang="en-US" altLang="ja-JP" sz="1600" dirty="0">
              <a:latin typeface="Meiryo" charset="-128"/>
              <a:ea typeface="Meiryo" charset="-128"/>
              <a:cs typeface="Meiryo" charset="-128"/>
            </a:endParaRPr>
          </a:p>
          <a:p>
            <a:pPr lvl="2"/>
            <a:r>
              <a:rPr lang="ja-JP" altLang="en-US" sz="1400" dirty="0">
                <a:latin typeface="Meiryo" charset="-128"/>
                <a:ea typeface="Meiryo" charset="-128"/>
                <a:cs typeface="Meiryo" charset="-128"/>
              </a:rPr>
              <a:t>チーム内で役割分担を決めず、全員が必要な仕事をこなす多能工（T型人間のチームでできるだけチームメ ンバーを固定化した方がよい</a:t>
            </a:r>
            <a:endParaRPr lang="en-US" altLang="ja-JP" sz="14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持続可能なペース </a:t>
            </a:r>
            <a:endParaRPr lang="en-US" altLang="ja-JP" sz="1600" dirty="0">
              <a:latin typeface="Meiryo" charset="-128"/>
              <a:ea typeface="Meiryo" charset="-128"/>
              <a:cs typeface="Meiryo" charset="-128"/>
            </a:endParaRPr>
          </a:p>
          <a:p>
            <a:pPr lvl="2"/>
            <a:r>
              <a:rPr lang="ja-JP" altLang="en-US" sz="1400" dirty="0">
                <a:latin typeface="Meiryo" charset="-128"/>
                <a:ea typeface="Meiryo" charset="-128"/>
                <a:cs typeface="Meiryo" charset="-128"/>
              </a:rPr>
              <a:t>徹夜や残業を排除して安定した持続可能な一定のペースで開発し、定期的にリリースを行う</a:t>
            </a:r>
          </a:p>
        </p:txBody>
      </p:sp>
    </p:spTree>
    <p:extLst>
      <p:ext uri="{BB962C8B-B14F-4D97-AF65-F5344CB8AC3E}">
        <p14:creationId xmlns:p14="http://schemas.microsoft.com/office/powerpoint/2010/main" val="73420683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23526" y="3365621"/>
            <a:ext cx="8496946" cy="302650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323528" y="830054"/>
            <a:ext cx="8496944" cy="20948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スクラム：</a:t>
            </a:r>
            <a:r>
              <a:rPr kumimoji="1" lang="ja-JP" altLang="en-US" dirty="0"/>
              <a:t>プロダクト・オーナー</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251</a:t>
            </a:fld>
            <a:endParaRPr kumimoji="1" lang="ja-JP" altLang="en-US"/>
          </a:p>
        </p:txBody>
      </p:sp>
      <p:sp>
        <p:nvSpPr>
          <p:cNvPr id="4" name="正方形/長方形 3"/>
          <p:cNvSpPr/>
          <p:nvPr/>
        </p:nvSpPr>
        <p:spPr>
          <a:xfrm>
            <a:off x="683568" y="965041"/>
            <a:ext cx="7776864" cy="5386090"/>
          </a:xfrm>
          <a:prstGeom prst="rect">
            <a:avLst/>
          </a:prstGeom>
        </p:spPr>
        <p:txBody>
          <a:bodyPr wrap="square">
            <a:spAutoFit/>
          </a:bodyPr>
          <a:lstStyle/>
          <a:p>
            <a:r>
              <a:rPr lang="ja-JP" altLang="en-US" b="1" dirty="0">
                <a:solidFill>
                  <a:schemeClr val="bg1"/>
                </a:solidFill>
                <a:latin typeface="Meiryo" charset="-128"/>
                <a:ea typeface="Meiryo" charset="-128"/>
                <a:cs typeface="Meiryo" charset="-128"/>
              </a:rPr>
              <a:t>ミッションと責任</a:t>
            </a:r>
            <a:endParaRPr lang="en-US" altLang="ja-JP" b="1"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プロダクトの完成図と方向性を示す</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プロダクトに必要な機能の詳細を決める</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リリースの内容と日程を決める</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市場価値に基づくプロダクト･パックログの優先順位を決める </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スプリント毎に優先順位を変更できる権限を持つ</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プロダクトの収益性</a:t>
            </a:r>
            <a:r>
              <a:rPr lang="en-US" altLang="ja-JP" sz="1600" dirty="0">
                <a:solidFill>
                  <a:schemeClr val="bg1"/>
                </a:solidFill>
                <a:latin typeface="Meiryo" charset="-128"/>
                <a:ea typeface="Meiryo" charset="-128"/>
                <a:cs typeface="Meiryo" charset="-128"/>
              </a:rPr>
              <a:t>(ROI)</a:t>
            </a:r>
            <a:r>
              <a:rPr lang="ja-JP" altLang="en-US" sz="1600" dirty="0">
                <a:solidFill>
                  <a:schemeClr val="bg1"/>
                </a:solidFill>
                <a:latin typeface="Meiryo" charset="-128"/>
                <a:ea typeface="Meiryo" charset="-128"/>
                <a:cs typeface="Meiryo" charset="-128"/>
              </a:rPr>
              <a:t>の責任を持つ </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endParaRPr lang="en-US" altLang="ja-JP" sz="1600" dirty="0">
              <a:solidFill>
                <a:schemeClr val="bg1"/>
              </a:solidFill>
              <a:latin typeface="Meiryo" charset="-128"/>
              <a:ea typeface="Meiryo" charset="-128"/>
              <a:cs typeface="Meiryo" charset="-128"/>
            </a:endParaRPr>
          </a:p>
          <a:p>
            <a:endParaRPr lang="ja-JP" altLang="en-US" dirty="0">
              <a:solidFill>
                <a:schemeClr val="bg1"/>
              </a:solidFill>
              <a:latin typeface="Meiryo" charset="-128"/>
              <a:ea typeface="Meiryo" charset="-128"/>
              <a:cs typeface="Meiryo" charset="-128"/>
            </a:endParaRPr>
          </a:p>
          <a:p>
            <a:endParaRPr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プロダクト･オーナーが行う事</a:t>
            </a: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プロダクトのビジョンを作成し、関係者に示し、共有する</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対象プロダクトのビジネス要求</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ビジネス環境</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の説明</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エピック、ユーザーストーリーの確定とペルソナの作成</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ユーザーストーリー毎の受け入れ基準の承認 </a:t>
            </a: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プロダクト・バックログの優先順位付けとプロジェクト期間中の維持管理</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開発チームへのユーザーストーリーの説明</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開発チームの</a:t>
            </a:r>
            <a:r>
              <a:rPr lang="en-US" altLang="ja-JP" sz="1600" dirty="0">
                <a:solidFill>
                  <a:schemeClr val="bg1"/>
                </a:solidFill>
                <a:latin typeface="Meiryo" charset="-128"/>
                <a:ea typeface="Meiryo" charset="-128"/>
                <a:cs typeface="Meiryo" charset="-128"/>
              </a:rPr>
              <a:t>DoD(</a:t>
            </a:r>
            <a:r>
              <a:rPr lang="ja-JP" altLang="en-US" sz="1600" dirty="0">
                <a:solidFill>
                  <a:schemeClr val="bg1"/>
                </a:solidFill>
                <a:latin typeface="Meiryo" charset="-128"/>
                <a:ea typeface="Meiryo" charset="-128"/>
                <a:cs typeface="Meiryo" charset="-128"/>
              </a:rPr>
              <a:t>完了の定義</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作成の支援</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リリース計画の承認 </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稼働環境の定義</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en-US" altLang="ja-JP" sz="1600" dirty="0">
                <a:solidFill>
                  <a:schemeClr val="bg1"/>
                </a:solidFill>
                <a:latin typeface="Meiryo" charset="-128"/>
                <a:ea typeface="Meiryo" charset="-128"/>
                <a:cs typeface="Meiryo" charset="-128"/>
              </a:rPr>
              <a:t>EOL(</a:t>
            </a:r>
            <a:r>
              <a:rPr lang="ja-JP" altLang="en-US" sz="1600" dirty="0">
                <a:solidFill>
                  <a:schemeClr val="bg1"/>
                </a:solidFill>
                <a:latin typeface="Meiryo" charset="-128"/>
                <a:ea typeface="Meiryo" charset="-128"/>
                <a:cs typeface="Meiryo" charset="-128"/>
              </a:rPr>
              <a:t>プロダクトの終焉</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条件の設定 </a:t>
            </a:r>
            <a:endParaRPr lang="ja-JP" altLang="en-US" sz="1600" dirty="0">
              <a:solidFill>
                <a:schemeClr val="bg1"/>
              </a:solidFill>
              <a:effectLst/>
              <a:latin typeface="Meiryo" charset="-128"/>
              <a:ea typeface="Meiryo" charset="-128"/>
              <a:cs typeface="Meiryo" charset="-128"/>
            </a:endParaRPr>
          </a:p>
        </p:txBody>
      </p:sp>
      <p:sp>
        <p:nvSpPr>
          <p:cNvPr id="7" name="上矢印 6"/>
          <p:cNvSpPr/>
          <p:nvPr/>
        </p:nvSpPr>
        <p:spPr>
          <a:xfrm>
            <a:off x="3698903" y="2852738"/>
            <a:ext cx="1746193" cy="534024"/>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60436617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323528" y="4256047"/>
            <a:ext cx="4176464" cy="12611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4644008" y="4256046"/>
            <a:ext cx="4176464" cy="126118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正方形/長方形 7"/>
          <p:cNvSpPr/>
          <p:nvPr/>
        </p:nvSpPr>
        <p:spPr>
          <a:xfrm>
            <a:off x="323528" y="1303718"/>
            <a:ext cx="8496944" cy="158417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スクラム：</a:t>
            </a:r>
            <a:r>
              <a:rPr kumimoji="1" lang="ja-JP" altLang="en-US" dirty="0"/>
              <a:t>スクラム・マスター</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252</a:t>
            </a:fld>
            <a:endParaRPr kumimoji="1" lang="ja-JP" altLang="en-US"/>
          </a:p>
        </p:txBody>
      </p:sp>
      <p:sp>
        <p:nvSpPr>
          <p:cNvPr id="5" name="正方形/長方形 4"/>
          <p:cNvSpPr/>
          <p:nvPr/>
        </p:nvSpPr>
        <p:spPr>
          <a:xfrm>
            <a:off x="483711" y="1436007"/>
            <a:ext cx="8176577" cy="1323439"/>
          </a:xfrm>
          <a:prstGeom prst="rect">
            <a:avLst/>
          </a:prstGeom>
        </p:spPr>
        <p:txBody>
          <a:bodyPr wrap="square">
            <a:spAutoFit/>
          </a:bodyPr>
          <a:lstStyle/>
          <a:p>
            <a:pPr marL="285750" indent="-285750">
              <a:buFont typeface="Wingdings" charset="2"/>
              <a:buChar char="l"/>
            </a:pPr>
            <a:r>
              <a:rPr lang="ja-JP" altLang="en-US" sz="2000" dirty="0">
                <a:solidFill>
                  <a:schemeClr val="bg1"/>
                </a:solidFill>
                <a:latin typeface="Meiryo" charset="-128"/>
                <a:ea typeface="Meiryo" charset="-128"/>
                <a:cs typeface="Meiryo" charset="-128"/>
              </a:rPr>
              <a:t>チームの機能や効率化を支援する </a:t>
            </a:r>
            <a:endParaRPr lang="en-US" altLang="ja-JP" sz="2000" dirty="0">
              <a:solidFill>
                <a:schemeClr val="bg1"/>
              </a:solidFill>
              <a:latin typeface="Meiryo" charset="-128"/>
              <a:ea typeface="Meiryo" charset="-128"/>
              <a:cs typeface="Meiryo" charset="-128"/>
            </a:endParaRPr>
          </a:p>
          <a:p>
            <a:pPr marL="285750" indent="-285750">
              <a:buFont typeface="Wingdings" charset="2"/>
              <a:buChar char="l"/>
            </a:pPr>
            <a:r>
              <a:rPr lang="ja-JP" altLang="en-US" sz="2000" dirty="0">
                <a:solidFill>
                  <a:schemeClr val="bg1"/>
                </a:solidFill>
                <a:latin typeface="Meiryo" charset="-128"/>
                <a:ea typeface="Meiryo" charset="-128"/>
                <a:cs typeface="Meiryo" charset="-128"/>
              </a:rPr>
              <a:t>チームが最大パフォーマンスを発揮できる環境を作る</a:t>
            </a:r>
            <a:br>
              <a:rPr lang="en-US" altLang="ja-JP" sz="2000" dirty="0">
                <a:solidFill>
                  <a:schemeClr val="bg1"/>
                </a:solidFill>
                <a:latin typeface="Meiryo" charset="-128"/>
                <a:ea typeface="Meiryo" charset="-128"/>
                <a:cs typeface="Meiryo" charset="-128"/>
              </a:rPr>
            </a:br>
            <a:r>
              <a:rPr lang="ja-JP" altLang="en-US" sz="2000" dirty="0">
                <a:solidFill>
                  <a:schemeClr val="bg1"/>
                </a:solidFill>
                <a:latin typeface="Meiryo" charset="-128"/>
                <a:ea typeface="Meiryo" charset="-128"/>
                <a:cs typeface="Meiryo" charset="-128"/>
              </a:rPr>
              <a:t>＝　妨害からチームを守る</a:t>
            </a:r>
            <a:endParaRPr lang="en-US" altLang="ja-JP" sz="2000" dirty="0">
              <a:solidFill>
                <a:schemeClr val="bg1"/>
              </a:solidFill>
              <a:latin typeface="Meiryo" charset="-128"/>
              <a:ea typeface="Meiryo" charset="-128"/>
              <a:cs typeface="Meiryo" charset="-128"/>
            </a:endParaRPr>
          </a:p>
          <a:p>
            <a:pPr marL="285750" indent="-285750">
              <a:buFont typeface="Wingdings" charset="2"/>
              <a:buChar char="l"/>
            </a:pPr>
            <a:r>
              <a:rPr lang="ja-JP" altLang="en-US" sz="2000" dirty="0">
                <a:solidFill>
                  <a:schemeClr val="bg1"/>
                </a:solidFill>
                <a:latin typeface="Meiryo" charset="-128"/>
                <a:ea typeface="Meiryo" charset="-128"/>
                <a:cs typeface="Meiryo" charset="-128"/>
              </a:rPr>
              <a:t>チームがスクラム・プロセス通りに作業を実施できる様に支援する</a:t>
            </a:r>
            <a:endParaRPr lang="en-US" altLang="ja-JP" sz="2000" dirty="0">
              <a:solidFill>
                <a:schemeClr val="bg1"/>
              </a:solidFill>
              <a:latin typeface="Meiryo" charset="-128"/>
              <a:ea typeface="Meiryo" charset="-128"/>
              <a:cs typeface="Meiryo" charset="-128"/>
            </a:endParaRPr>
          </a:p>
        </p:txBody>
      </p:sp>
      <p:sp>
        <p:nvSpPr>
          <p:cNvPr id="6" name="正方形/長方形 5"/>
          <p:cNvSpPr/>
          <p:nvPr/>
        </p:nvSpPr>
        <p:spPr>
          <a:xfrm>
            <a:off x="476000" y="4432275"/>
            <a:ext cx="3871519" cy="954107"/>
          </a:xfrm>
          <a:prstGeom prst="rect">
            <a:avLst/>
          </a:prstGeom>
        </p:spPr>
        <p:txBody>
          <a:bodyPr wrap="square">
            <a:spAutoFit/>
          </a:bodyPr>
          <a:lstStyle/>
          <a:p>
            <a:pPr marL="285750" indent="-285750">
              <a:buFont typeface="Wingdings" charset="2"/>
              <a:buChar char="Ø"/>
            </a:pPr>
            <a:r>
              <a:rPr lang="ja-JP" altLang="en-US" sz="1400" dirty="0">
                <a:solidFill>
                  <a:schemeClr val="bg1"/>
                </a:solidFill>
                <a:latin typeface="Meiryo" charset="-128"/>
                <a:ea typeface="Meiryo" charset="-128"/>
                <a:cs typeface="Meiryo" charset="-128"/>
              </a:rPr>
              <a:t>チームに気付きを与える</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チームの自律を支援する</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チームの能力をユーザーに売り込む</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プロジェクト関係者間の信頼感を醸成する</a:t>
            </a:r>
            <a:endParaRPr lang="en-US" altLang="ja-JP" sz="1400" dirty="0">
              <a:solidFill>
                <a:schemeClr val="bg1"/>
              </a:solidFill>
              <a:latin typeface="Meiryo" charset="-128"/>
              <a:ea typeface="Meiryo" charset="-128"/>
              <a:cs typeface="Meiryo" charset="-128"/>
            </a:endParaRPr>
          </a:p>
        </p:txBody>
      </p:sp>
      <p:sp>
        <p:nvSpPr>
          <p:cNvPr id="7" name="正方形/長方形 6"/>
          <p:cNvSpPr/>
          <p:nvPr/>
        </p:nvSpPr>
        <p:spPr>
          <a:xfrm>
            <a:off x="5186172" y="4432276"/>
            <a:ext cx="3092135" cy="954107"/>
          </a:xfrm>
          <a:prstGeom prst="rect">
            <a:avLst/>
          </a:prstGeom>
        </p:spPr>
        <p:txBody>
          <a:bodyPr wrap="square">
            <a:spAutoFit/>
          </a:bodyPr>
          <a:lstStyle/>
          <a:p>
            <a:pPr marL="285750" indent="-285750">
              <a:buFont typeface="Wingdings" charset="2"/>
              <a:buChar char="Ø"/>
            </a:pPr>
            <a:r>
              <a:rPr lang="ja-JP" altLang="en-US" sz="1400" dirty="0">
                <a:solidFill>
                  <a:schemeClr val="bg1"/>
                </a:solidFill>
                <a:latin typeface="Meiryo" charset="-128"/>
                <a:ea typeface="Meiryo" charset="-128"/>
                <a:cs typeface="Meiryo" charset="-128"/>
              </a:rPr>
              <a:t>お客様(ユーザー)第一の思想</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ジャスト・イン・タイムの徹底 </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カイゼン活動の促進</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チームのモチベーションの向上</a:t>
            </a:r>
          </a:p>
        </p:txBody>
      </p:sp>
      <p:grpSp>
        <p:nvGrpSpPr>
          <p:cNvPr id="12" name="図形グループ 11"/>
          <p:cNvGrpSpPr/>
          <p:nvPr/>
        </p:nvGrpSpPr>
        <p:grpSpPr>
          <a:xfrm>
            <a:off x="3086342" y="3367713"/>
            <a:ext cx="231924" cy="471366"/>
            <a:chOff x="1946324" y="4125162"/>
            <a:chExt cx="969964" cy="2007872"/>
          </a:xfrm>
        </p:grpSpPr>
        <p:sp>
          <p:nvSpPr>
            <p:cNvPr id="13" name="円/楕円 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ＭＳ Ｐゴシック"/>
                <a:ea typeface="ＭＳ Ｐゴシック"/>
                <a:cs typeface="ＭＳ Ｐゴシック"/>
              </a:endParaRPr>
            </a:p>
          </p:txBody>
        </p:sp>
      </p:grpSp>
      <p:sp>
        <p:nvSpPr>
          <p:cNvPr id="15" name="テキスト ボックス 14"/>
          <p:cNvSpPr txBox="1"/>
          <p:nvPr/>
        </p:nvSpPr>
        <p:spPr>
          <a:xfrm>
            <a:off x="3438730" y="3506349"/>
            <a:ext cx="2800767"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スクラム･マスター</a:t>
            </a:r>
          </a:p>
        </p:txBody>
      </p:sp>
      <p:sp>
        <p:nvSpPr>
          <p:cNvPr id="9" name="上矢印 8"/>
          <p:cNvSpPr/>
          <p:nvPr/>
        </p:nvSpPr>
        <p:spPr>
          <a:xfrm>
            <a:off x="1889700" y="3037945"/>
            <a:ext cx="1044117" cy="1068049"/>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上矢印 16"/>
          <p:cNvSpPr/>
          <p:nvPr/>
        </p:nvSpPr>
        <p:spPr>
          <a:xfrm>
            <a:off x="6210180" y="3056433"/>
            <a:ext cx="1044117" cy="1068049"/>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58291981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スクラム：</a:t>
            </a:r>
            <a:r>
              <a:rPr kumimoji="1" lang="ja-JP" altLang="en-US" dirty="0"/>
              <a:t>開発チーム</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253</a:t>
            </a:fld>
            <a:endParaRPr kumimoji="1" lang="ja-JP" altLang="en-US"/>
          </a:p>
        </p:txBody>
      </p:sp>
      <p:sp>
        <p:nvSpPr>
          <p:cNvPr id="4" name="正方形/長方形 3"/>
          <p:cNvSpPr/>
          <p:nvPr/>
        </p:nvSpPr>
        <p:spPr>
          <a:xfrm>
            <a:off x="179512" y="1026590"/>
            <a:ext cx="8784976" cy="5324535"/>
          </a:xfrm>
          <a:prstGeom prst="rect">
            <a:avLst/>
          </a:prstGeom>
        </p:spPr>
        <p:txBody>
          <a:bodyPr wrap="square">
            <a:spAutoFit/>
          </a:bodyPr>
          <a:lstStyle/>
          <a:p>
            <a:pPr marL="360000" indent="-342900">
              <a:spcBef>
                <a:spcPts val="600"/>
              </a:spcBef>
              <a:buFont typeface="Wingdings" charset="2"/>
              <a:buChar char="l"/>
            </a:pPr>
            <a:r>
              <a:rPr lang="ja-JP" altLang="en-US" sz="2000" b="1" dirty="0">
                <a:latin typeface="Meiryo" charset="-128"/>
                <a:ea typeface="Meiryo" charset="-128"/>
                <a:cs typeface="Meiryo" charset="-128"/>
              </a:rPr>
              <a:t>自己組織的なチーム</a:t>
            </a:r>
            <a:r>
              <a:rPr lang="ja-JP" altLang="en-US" sz="2000" dirty="0">
                <a:latin typeface="Meiryo" charset="-128"/>
                <a:ea typeface="Meiryo" charset="-128"/>
                <a:cs typeface="Meiryo" charset="-128"/>
              </a:rPr>
              <a:t>である</a:t>
            </a:r>
            <a:endParaRPr lang="en-US" altLang="ja-JP" sz="2000"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自律性</a:t>
            </a:r>
            <a:endParaRPr lang="en-US" altLang="ja-JP" dirty="0">
              <a:latin typeface="Meiryo" charset="-128"/>
              <a:ea typeface="Meiryo" charset="-128"/>
              <a:cs typeface="Meiryo" charset="-128"/>
            </a:endParaRPr>
          </a:p>
          <a:p>
            <a:pPr marL="817200" lvl="3">
              <a:spcBef>
                <a:spcPts val="600"/>
              </a:spcBef>
            </a:pPr>
            <a:r>
              <a:rPr lang="ja-JP" altLang="en-US" sz="1600" dirty="0">
                <a:latin typeface="Meiryo" charset="-128"/>
                <a:ea typeface="Meiryo" charset="-128"/>
                <a:cs typeface="Meiryo" charset="-128"/>
              </a:rPr>
              <a:t>メンバーが自ら日々の仕事を管理する</a:t>
            </a:r>
            <a:endParaRPr lang="en-US" altLang="ja-JP" sz="1600"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自己超越</a:t>
            </a:r>
            <a:endParaRPr lang="en-US" altLang="ja-JP" dirty="0">
              <a:latin typeface="Meiryo" charset="-128"/>
              <a:ea typeface="Meiryo" charset="-128"/>
              <a:cs typeface="Meiryo" charset="-128"/>
            </a:endParaRPr>
          </a:p>
          <a:p>
            <a:pPr marL="817200" lvl="3">
              <a:spcBef>
                <a:spcPts val="600"/>
              </a:spcBef>
            </a:pPr>
            <a:r>
              <a:rPr lang="ja-JP" altLang="en-US" sz="1600" dirty="0">
                <a:latin typeface="Meiryo" charset="-128"/>
                <a:ea typeface="Meiryo" charset="-128"/>
                <a:cs typeface="Meiryo" charset="-128"/>
              </a:rPr>
              <a:t>常に目標を達成するように自らを追い込み、常に自身のプラクティスを改善する</a:t>
            </a:r>
            <a:endParaRPr lang="en-US" altLang="ja-JP" sz="1600"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相互交換作用</a:t>
            </a:r>
            <a:endParaRPr lang="en-US" altLang="ja-JP" dirty="0">
              <a:latin typeface="Meiryo" charset="-128"/>
              <a:ea typeface="Meiryo" charset="-128"/>
              <a:cs typeface="Meiryo" charset="-128"/>
            </a:endParaRPr>
          </a:p>
          <a:p>
            <a:pPr marL="817200" lvl="3">
              <a:spcBef>
                <a:spcPts val="600"/>
              </a:spcBef>
            </a:pPr>
            <a:r>
              <a:rPr lang="ja-JP" altLang="en-US" sz="1600" dirty="0">
                <a:latin typeface="Meiryo" charset="-128"/>
                <a:ea typeface="Meiryo" charset="-128"/>
                <a:cs typeface="Meiryo" charset="-128"/>
              </a:rPr>
              <a:t>機能横断的かつ定めた役割がない</a:t>
            </a:r>
            <a:endParaRPr lang="en-US" altLang="ja-JP" sz="1600" dirty="0">
              <a:latin typeface="Meiryo" charset="-128"/>
              <a:ea typeface="Meiryo" charset="-128"/>
              <a:cs typeface="Meiryo" charset="-128"/>
            </a:endParaRPr>
          </a:p>
          <a:p>
            <a:pPr marL="360000" indent="-342900">
              <a:spcBef>
                <a:spcPts val="600"/>
              </a:spcBef>
              <a:buFont typeface="Wingdings" charset="2"/>
              <a:buChar char="l"/>
            </a:pPr>
            <a:r>
              <a:rPr lang="ja-JP" altLang="en-US" sz="2000" b="1" dirty="0">
                <a:latin typeface="Meiryo" charset="-128"/>
                <a:ea typeface="Meiryo" charset="-128"/>
                <a:cs typeface="Meiryo" charset="-128"/>
              </a:rPr>
              <a:t>目標にコミット</a:t>
            </a:r>
            <a:r>
              <a:rPr lang="ja-JP" altLang="en-US" sz="2000" dirty="0">
                <a:latin typeface="Meiryo" charset="-128"/>
                <a:ea typeface="Meiryo" charset="-128"/>
                <a:cs typeface="Meiryo" charset="-128"/>
              </a:rPr>
              <a:t>する義務がある</a:t>
            </a:r>
            <a:endParaRPr lang="en-US" altLang="ja-JP" sz="2000"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チームはスプリント計画ミーティングでコミットした目標を達成する責 任を持つ</a:t>
            </a:r>
            <a:endParaRPr lang="en-US" altLang="ja-JP" dirty="0">
              <a:latin typeface="Meiryo" charset="-128"/>
              <a:ea typeface="Meiryo" charset="-128"/>
              <a:cs typeface="Meiryo" charset="-128"/>
            </a:endParaRPr>
          </a:p>
          <a:p>
            <a:pPr marL="360000" indent="-342900">
              <a:spcBef>
                <a:spcPts val="600"/>
              </a:spcBef>
              <a:buFont typeface="Wingdings" charset="2"/>
              <a:buChar char="l"/>
            </a:pPr>
            <a:r>
              <a:rPr lang="ja-JP" altLang="en-US" sz="2000" dirty="0">
                <a:latin typeface="Meiryo" charset="-128"/>
                <a:ea typeface="Meiryo" charset="-128"/>
                <a:cs typeface="Meiryo" charset="-128"/>
              </a:rPr>
              <a:t>目標達成につながるならば</a:t>
            </a:r>
            <a:r>
              <a:rPr lang="ja-JP" altLang="en-US" sz="2000" b="1" dirty="0">
                <a:latin typeface="Meiryo" charset="-128"/>
                <a:ea typeface="Meiryo" charset="-128"/>
                <a:cs typeface="Meiryo" charset="-128"/>
              </a:rPr>
              <a:t>方法を限定しない</a:t>
            </a:r>
            <a:endParaRPr lang="en-US" altLang="ja-JP" sz="2000" b="1"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チームは全ての決断を下す権限、必要なことを何でも行う権限、あらゆる障害の除去を依頼する権限を持つ </a:t>
            </a:r>
            <a:endParaRPr lang="en-US" altLang="ja-JP" dirty="0">
              <a:latin typeface="Meiryo" charset="-128"/>
              <a:ea typeface="Meiryo" charset="-128"/>
              <a:cs typeface="Meiryo" charset="-128"/>
            </a:endParaRPr>
          </a:p>
          <a:p>
            <a:pPr marL="360000" indent="-342900">
              <a:spcBef>
                <a:spcPts val="600"/>
              </a:spcBef>
              <a:buFont typeface="Wingdings" charset="2"/>
              <a:buChar char="l"/>
            </a:pPr>
            <a:r>
              <a:rPr lang="ja-JP" altLang="en-US" sz="2000" dirty="0">
                <a:latin typeface="Meiryo" charset="-128"/>
                <a:ea typeface="Meiryo" charset="-128"/>
                <a:cs typeface="Meiryo" charset="-128"/>
              </a:rPr>
              <a:t>争議は</a:t>
            </a:r>
            <a:r>
              <a:rPr lang="ja-JP" altLang="en-US" sz="2000" b="1" dirty="0">
                <a:latin typeface="Meiryo" charset="-128"/>
                <a:ea typeface="Meiryo" charset="-128"/>
                <a:cs typeface="Meiryo" charset="-128"/>
              </a:rPr>
              <a:t>チーム内で解決</a:t>
            </a:r>
            <a:r>
              <a:rPr lang="ja-JP" altLang="en-US" sz="2000" dirty="0">
                <a:latin typeface="Meiryo" charset="-128"/>
                <a:ea typeface="Meiryo" charset="-128"/>
                <a:cs typeface="Meiryo" charset="-128"/>
              </a:rPr>
              <a:t>する</a:t>
            </a:r>
            <a:endParaRPr lang="en-US" altLang="ja-JP" sz="2000" dirty="0">
              <a:latin typeface="Meiryo" charset="-128"/>
              <a:ea typeface="Meiryo" charset="-128"/>
              <a:cs typeface="Meiryo" charset="-128"/>
            </a:endParaRPr>
          </a:p>
          <a:p>
            <a:pPr marL="360000" indent="-342900">
              <a:spcBef>
                <a:spcPts val="600"/>
              </a:spcBef>
              <a:buFont typeface="Wingdings" charset="2"/>
              <a:buChar char="l"/>
            </a:pPr>
            <a:r>
              <a:rPr lang="ja-JP" altLang="en-US" sz="2000" b="1" dirty="0">
                <a:latin typeface="Meiryo" charset="-128"/>
                <a:ea typeface="Meiryo" charset="-128"/>
                <a:cs typeface="Meiryo" charset="-128"/>
              </a:rPr>
              <a:t>作業規約</a:t>
            </a:r>
            <a:r>
              <a:rPr lang="ja-JP" altLang="en-US" sz="2000" dirty="0">
                <a:latin typeface="Meiryo" charset="-128"/>
                <a:ea typeface="Meiryo" charset="-128"/>
                <a:cs typeface="Meiryo" charset="-128"/>
              </a:rPr>
              <a:t>を作る</a:t>
            </a:r>
          </a:p>
        </p:txBody>
      </p:sp>
    </p:spTree>
    <p:extLst>
      <p:ext uri="{BB962C8B-B14F-4D97-AF65-F5344CB8AC3E}">
        <p14:creationId xmlns:p14="http://schemas.microsoft.com/office/powerpoint/2010/main" val="530884993"/>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エクストリーム･プログラミング（</a:t>
            </a:r>
            <a:r>
              <a:rPr kumimoji="1" lang="en-US" altLang="ja-JP" dirty="0"/>
              <a:t>XP</a:t>
            </a:r>
            <a:r>
              <a:rPr kumimoji="1" lang="ja-JP" altLang="en-US" dirty="0"/>
              <a:t>）</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254</a:t>
            </a:fld>
            <a:endParaRPr kumimoji="1" lang="ja-JP" altLang="en-US"/>
          </a:p>
        </p:txBody>
      </p:sp>
      <p:sp>
        <p:nvSpPr>
          <p:cNvPr id="4" name="正方形/長方形 3"/>
          <p:cNvSpPr/>
          <p:nvPr/>
        </p:nvSpPr>
        <p:spPr>
          <a:xfrm>
            <a:off x="128833" y="1484784"/>
            <a:ext cx="8886334" cy="4955203"/>
          </a:xfrm>
          <a:prstGeom prst="rect">
            <a:avLst/>
          </a:prstGeom>
        </p:spPr>
        <p:txBody>
          <a:bodyPr wrap="square">
            <a:spAutoFit/>
          </a:bodyPr>
          <a:lstStyle/>
          <a:p>
            <a:pPr marL="342900" indent="-342900">
              <a:buFont typeface="Wingdings" charset="2"/>
              <a:buChar char="l"/>
            </a:pPr>
            <a:r>
              <a:rPr lang="ja-JP" altLang="en-US" sz="2000" dirty="0">
                <a:latin typeface="Meiryo" charset="-128"/>
                <a:ea typeface="Meiryo" charset="-128"/>
                <a:cs typeface="Meiryo" charset="-128"/>
              </a:rPr>
              <a:t>テスト駆動開発（</a:t>
            </a:r>
            <a:r>
              <a:rPr lang="en-US" altLang="ja-JP" sz="2000" dirty="0">
                <a:latin typeface="Meiryo" charset="-128"/>
                <a:ea typeface="Meiryo" charset="-128"/>
                <a:cs typeface="Meiryo" charset="-128"/>
              </a:rPr>
              <a:t>Test-Driven Development</a:t>
            </a:r>
            <a:r>
              <a:rPr lang="ja-JP" altLang="en-US" sz="2000" dirty="0">
                <a:latin typeface="Meiryo" charset="-128"/>
                <a:ea typeface="Meiryo" charset="-128"/>
                <a:cs typeface="Meiryo" charset="-128"/>
              </a:rPr>
              <a:t>：TDD）＝テストファースト・プログラミング</a:t>
            </a:r>
            <a:endParaRPr lang="en-US" altLang="ja-JP" sz="2000"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実装する機能をテストするプログラムを書く</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コードを書いてテストする</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デザインを見直す</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信号が青になる（テスト・コードが成功する）まで繰り返す</a:t>
            </a:r>
            <a:endParaRPr lang="en-US" altLang="ja-JP" dirty="0">
              <a:latin typeface="Meiryo" charset="-128"/>
              <a:ea typeface="Meiryo" charset="-128"/>
              <a:cs typeface="Meiryo" charset="-128"/>
            </a:endParaRPr>
          </a:p>
          <a:p>
            <a:pPr marL="342900" indent="-342900">
              <a:buFont typeface="Wingdings" charset="2"/>
              <a:buChar char="l"/>
            </a:pPr>
            <a:r>
              <a:rPr lang="ja-JP" altLang="en-US" sz="2000" dirty="0">
                <a:latin typeface="Meiryo" charset="-128"/>
                <a:ea typeface="Meiryo" charset="-128"/>
                <a:cs typeface="Meiryo" charset="-128"/>
              </a:rPr>
              <a:t>リファクタリング</a:t>
            </a:r>
            <a:endParaRPr lang="en-US" altLang="ja-JP" sz="2000"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完成したコードの見直し（実装された機能を変えずに、コードをシンプルに、見やすくする）</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任意の作業（全員が行う</a:t>
            </a:r>
            <a:r>
              <a:rPr lang="en-US" altLang="ja-JP" dirty="0">
                <a:latin typeface="Meiryo" charset="-128"/>
                <a:ea typeface="Meiryo" charset="-128"/>
                <a:cs typeface="Meiryo" charset="-128"/>
              </a:rPr>
              <a:t>&amp;</a:t>
            </a:r>
            <a:r>
              <a:rPr lang="ja-JP" altLang="en-US" dirty="0">
                <a:latin typeface="Meiryo" charset="-128"/>
                <a:ea typeface="Meiryo" charset="-128"/>
                <a:cs typeface="Meiryo" charset="-128"/>
              </a:rPr>
              <a:t>時間が空いたら行う）</a:t>
            </a:r>
            <a:endParaRPr lang="en-US" altLang="ja-JP" dirty="0">
              <a:latin typeface="Meiryo" charset="-128"/>
              <a:ea typeface="Meiryo" charset="-128"/>
              <a:cs typeface="Meiryo" charset="-128"/>
            </a:endParaRPr>
          </a:p>
          <a:p>
            <a:pPr marL="342900" indent="-342900">
              <a:buFont typeface="Wingdings" charset="2"/>
              <a:buChar char="l"/>
            </a:pPr>
            <a:r>
              <a:rPr lang="ja-JP" altLang="en-US" sz="2000" dirty="0">
                <a:latin typeface="Meiryo" charset="-128"/>
                <a:ea typeface="Meiryo" charset="-128"/>
                <a:cs typeface="Meiryo" charset="-128"/>
              </a:rPr>
              <a:t>ペアプログラミング</a:t>
            </a:r>
            <a:endParaRPr lang="en-US" altLang="ja-JP" sz="2000"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ドライバー（コードを書く人）</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ナビゲーター（コードをチェックする人、ナビゲーションをする人） </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この役割を1日の中でペア間で、途中で交代する</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ペアの組み合わせを毎日替える</a:t>
            </a:r>
            <a:endParaRPr lang="en-US" altLang="ja-JP" dirty="0">
              <a:latin typeface="Meiryo" charset="-128"/>
              <a:ea typeface="Meiryo" charset="-128"/>
              <a:cs typeface="Meiryo" charset="-128"/>
            </a:endParaRPr>
          </a:p>
          <a:p>
            <a:pPr marL="342900" indent="-342900">
              <a:buFont typeface="Wingdings" charset="2"/>
              <a:buChar char="l"/>
            </a:pPr>
            <a:r>
              <a:rPr lang="ja-JP" altLang="en-US" sz="2000" dirty="0">
                <a:latin typeface="Meiryo" charset="-128"/>
                <a:ea typeface="Meiryo" charset="-128"/>
                <a:cs typeface="Meiryo" charset="-128"/>
              </a:rPr>
              <a:t>10分間ビルド</a:t>
            </a:r>
            <a:endParaRPr lang="en-US" altLang="ja-JP" sz="2000"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自動的にシステム全体をビルドして、全てのテストを10分以内に実行させる</a:t>
            </a:r>
          </a:p>
        </p:txBody>
      </p:sp>
      <p:sp>
        <p:nvSpPr>
          <p:cNvPr id="5" name="正方形/長方形 4"/>
          <p:cNvSpPr/>
          <p:nvPr/>
        </p:nvSpPr>
        <p:spPr>
          <a:xfrm>
            <a:off x="107504" y="1052736"/>
            <a:ext cx="5569089" cy="369332"/>
          </a:xfrm>
          <a:prstGeom prst="rect">
            <a:avLst/>
          </a:prstGeom>
        </p:spPr>
        <p:txBody>
          <a:bodyPr wrap="none">
            <a:spAutoFit/>
          </a:bodyPr>
          <a:lstStyle/>
          <a:p>
            <a:r>
              <a:rPr lang="ja-JP" altLang="en-US" dirty="0">
                <a:latin typeface="Meiryo" charset="-128"/>
                <a:ea typeface="Meiryo" charset="-128"/>
                <a:cs typeface="Meiryo" charset="-128"/>
              </a:rPr>
              <a:t>Kent Beck（1999年）によって提唱された開発手法</a:t>
            </a:r>
            <a:endParaRPr lang="en-US" altLang="ja-JP" dirty="0">
              <a:latin typeface="Meiryo" charset="-128"/>
              <a:ea typeface="Meiryo" charset="-128"/>
              <a:cs typeface="Meiryo" charset="-128"/>
            </a:endParaRPr>
          </a:p>
        </p:txBody>
      </p:sp>
    </p:spTree>
    <p:extLst>
      <p:ext uri="{BB962C8B-B14F-4D97-AF65-F5344CB8AC3E}">
        <p14:creationId xmlns:p14="http://schemas.microsoft.com/office/powerpoint/2010/main" val="189309901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7E7618-045D-4342-98C2-C2C5B56FC2BF}"/>
              </a:ext>
            </a:extLst>
          </p:cNvPr>
          <p:cNvSpPr>
            <a:spLocks noGrp="1"/>
          </p:cNvSpPr>
          <p:nvPr>
            <p:ph type="title"/>
          </p:nvPr>
        </p:nvSpPr>
        <p:spPr/>
        <p:txBody>
          <a:bodyPr/>
          <a:lstStyle/>
          <a:p>
            <a:r>
              <a:rPr kumimoji="1" lang="ja-JP" altLang="en-US"/>
              <a:t>アジャイル開発で品質が向上する理由</a:t>
            </a:r>
          </a:p>
        </p:txBody>
      </p:sp>
      <p:sp>
        <p:nvSpPr>
          <p:cNvPr id="3" name="スライド番号プレースホルダー 2">
            <a:extLst>
              <a:ext uri="{FF2B5EF4-FFF2-40B4-BE49-F238E27FC236}">
                <a16:creationId xmlns:a16="http://schemas.microsoft.com/office/drawing/2014/main" id="{CC93FBBC-2402-3D40-A974-7FD304C018F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255</a:t>
            </a:fld>
            <a:endParaRPr kumimoji="1" lang="ja-JP" altLang="en-US"/>
          </a:p>
        </p:txBody>
      </p:sp>
      <p:sp>
        <p:nvSpPr>
          <p:cNvPr id="4" name="コンテンツ プレースホルダー 2">
            <a:extLst>
              <a:ext uri="{FF2B5EF4-FFF2-40B4-BE49-F238E27FC236}">
                <a16:creationId xmlns:a16="http://schemas.microsoft.com/office/drawing/2014/main" id="{7C0D2724-3451-2C43-8AF7-E84B06907D0C}"/>
              </a:ext>
            </a:extLst>
          </p:cNvPr>
          <p:cNvSpPr txBox="1">
            <a:spLocks/>
          </p:cNvSpPr>
          <p:nvPr/>
        </p:nvSpPr>
        <p:spPr>
          <a:xfrm>
            <a:off x="588132" y="1029398"/>
            <a:ext cx="8424936" cy="5616624"/>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buFont typeface="Wingdings" panose="05000000000000000000" pitchFamily="2" charset="2"/>
              <a:buChar char="u"/>
            </a:pPr>
            <a:r>
              <a:rPr lang="ja-JP" altLang="en-US" sz="2100">
                <a:latin typeface="Meiryo" panose="020B0604030504040204" pitchFamily="34" charset="-128"/>
                <a:ea typeface="Meiryo" panose="020B0604030504040204" pitchFamily="34" charset="-128"/>
              </a:rPr>
              <a:t>ムダ取りの原則を徹底する。</a:t>
            </a:r>
            <a:endParaRPr lang="en-US" altLang="ja-JP" sz="21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作業に</a:t>
            </a:r>
            <a:r>
              <a:rPr lang="ja-JP" altLang="en-US" sz="1600">
                <a:solidFill>
                  <a:srgbClr val="FF0000"/>
                </a:solidFill>
                <a:latin typeface="Meiryo" panose="020B0604030504040204" pitchFamily="34" charset="-128"/>
                <a:ea typeface="Meiryo" panose="020B0604030504040204" pitchFamily="34" charset="-128"/>
              </a:rPr>
              <a:t>ムラ</a:t>
            </a:r>
            <a:r>
              <a:rPr lang="ja-JP" altLang="en-US" sz="1600">
                <a:latin typeface="Meiryo" panose="020B0604030504040204" pitchFamily="34" charset="-128"/>
                <a:ea typeface="Meiryo" panose="020B0604030504040204" pitchFamily="34" charset="-128"/>
              </a:rPr>
              <a:t>があるから、</a:t>
            </a:r>
            <a:r>
              <a:rPr lang="ja-JP" altLang="en-US" sz="1600">
                <a:solidFill>
                  <a:srgbClr val="FF0000"/>
                </a:solidFill>
                <a:latin typeface="Meiryo" panose="020B0604030504040204" pitchFamily="34" charset="-128"/>
                <a:ea typeface="Meiryo" panose="020B0604030504040204" pitchFamily="34" charset="-128"/>
              </a:rPr>
              <a:t>ムリ</a:t>
            </a:r>
            <a:r>
              <a:rPr lang="ja-JP" altLang="en-US" sz="1600">
                <a:latin typeface="Meiryo" panose="020B0604030504040204" pitchFamily="34" charset="-128"/>
                <a:ea typeface="Meiryo" panose="020B0604030504040204" pitchFamily="34" charset="-128"/>
              </a:rPr>
              <a:t>をするようになる。</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solidFill>
                  <a:srgbClr val="FF0000"/>
                </a:solidFill>
                <a:latin typeface="Meiryo" panose="020B0604030504040204" pitchFamily="34" charset="-128"/>
                <a:ea typeface="Meiryo" panose="020B0604030504040204" pitchFamily="34" charset="-128"/>
              </a:rPr>
              <a:t>	</a:t>
            </a:r>
            <a:r>
              <a:rPr lang="ja-JP" altLang="en-US" sz="1600">
                <a:solidFill>
                  <a:srgbClr val="FF0000"/>
                </a:solidFill>
                <a:latin typeface="Meiryo" panose="020B0604030504040204" pitchFamily="34" charset="-128"/>
                <a:ea typeface="Meiryo" panose="020B0604030504040204" pitchFamily="34" charset="-128"/>
              </a:rPr>
              <a:t>ムリ</a:t>
            </a:r>
            <a:r>
              <a:rPr lang="ja-JP" altLang="en-US" sz="1600">
                <a:latin typeface="Meiryo" panose="020B0604030504040204" pitchFamily="34" charset="-128"/>
                <a:ea typeface="Meiryo" panose="020B0604030504040204" pitchFamily="34" charset="-128"/>
              </a:rPr>
              <a:t>な作業をした結果、</a:t>
            </a:r>
            <a:r>
              <a:rPr lang="ja-JP" altLang="en-US" sz="1600">
                <a:solidFill>
                  <a:srgbClr val="FF0000"/>
                </a:solidFill>
                <a:latin typeface="Meiryo" panose="020B0604030504040204" pitchFamily="34" charset="-128"/>
                <a:ea typeface="Meiryo" panose="020B0604030504040204" pitchFamily="34" charset="-128"/>
              </a:rPr>
              <a:t>ムダ</a:t>
            </a:r>
            <a:r>
              <a:rPr lang="ja-JP" altLang="en-US" sz="1600">
                <a:latin typeface="Meiryo" panose="020B0604030504040204" pitchFamily="34" charset="-128"/>
                <a:ea typeface="Meiryo" panose="020B0604030504040204" pitchFamily="34" charset="-128"/>
              </a:rPr>
              <a:t>が生じる。</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ムラを防止するのは、一定の作業リズム（タクトタイム＝タイムボックス）</a:t>
            </a:r>
            <a:endParaRPr lang="en-US" altLang="ja-JP" sz="1600" dirty="0">
              <a:latin typeface="Meiryo" panose="020B0604030504040204" pitchFamily="34" charset="-128"/>
              <a:ea typeface="Meiryo" panose="020B0604030504040204" pitchFamily="34" charset="-128"/>
            </a:endParaRPr>
          </a:p>
          <a:p>
            <a:pPr marL="0" indent="0">
              <a:buFont typeface="Arial"/>
              <a:buNone/>
            </a:pPr>
            <a:endParaRPr lang="en-US" altLang="ja-JP" sz="1800" dirty="0">
              <a:latin typeface="Meiryo" panose="020B0604030504040204" pitchFamily="34" charset="-128"/>
              <a:ea typeface="Meiryo" panose="020B0604030504040204" pitchFamily="34" charset="-128"/>
            </a:endParaRPr>
          </a:p>
          <a:p>
            <a:pPr>
              <a:buFont typeface="Wingdings" panose="05000000000000000000" pitchFamily="2" charset="2"/>
              <a:buChar char="u"/>
            </a:pPr>
            <a:r>
              <a:rPr lang="ja-JP" altLang="en-US" sz="2100">
                <a:latin typeface="Meiryo" panose="020B0604030504040204" pitchFamily="34" charset="-128"/>
                <a:ea typeface="Meiryo" panose="020B0604030504040204" pitchFamily="34" charset="-128"/>
              </a:rPr>
              <a:t>タスクの粒度を小さくする。</a:t>
            </a:r>
            <a:endParaRPr lang="en-US" altLang="ja-JP" sz="21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作業手順（工程設計）を考えなければタスクは小さくできない。</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タスクが小さくなれば、ミスを容易に発見できる。手戻りも小さい。</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タスクを小さくするとムダが見えてくる。</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正味（本来の価値を作り込む）作業、付帯（事前、事後の）作業、ムダな作業</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タスクを小さくすることで、整流化が容易になる。（ボトルネックの解消：　一個流し生産）</a:t>
            </a:r>
            <a:endParaRPr lang="en-US" altLang="ja-JP" sz="1600" dirty="0">
              <a:latin typeface="Meiryo" panose="020B0604030504040204" pitchFamily="34" charset="-128"/>
              <a:ea typeface="Meiryo" panose="020B0604030504040204" pitchFamily="34" charset="-128"/>
            </a:endParaRPr>
          </a:p>
          <a:p>
            <a:pPr marL="0" indent="0">
              <a:buFont typeface="Arial"/>
              <a:buNone/>
            </a:pPr>
            <a:endParaRPr lang="en-US" altLang="ja-JP" sz="1800" dirty="0">
              <a:latin typeface="Meiryo" panose="020B0604030504040204" pitchFamily="34" charset="-128"/>
              <a:ea typeface="Meiryo" panose="020B0604030504040204" pitchFamily="34" charset="-128"/>
            </a:endParaRPr>
          </a:p>
          <a:p>
            <a:pPr>
              <a:buFont typeface="Wingdings" panose="05000000000000000000" pitchFamily="2" charset="2"/>
              <a:buChar char="u"/>
            </a:pPr>
            <a:r>
              <a:rPr lang="ja-JP" altLang="en-US" sz="2100">
                <a:latin typeface="Meiryo" panose="020B0604030504040204" pitchFamily="34" charset="-128"/>
                <a:ea typeface="Meiryo" panose="020B0604030504040204" pitchFamily="34" charset="-128"/>
              </a:rPr>
              <a:t>全員での作業で透明性が高まる。</a:t>
            </a:r>
            <a:endParaRPr lang="en-US" altLang="ja-JP" sz="21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一人で抱え込む仕事がなくなる。</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事前に他人の目が届く（チェック）</a:t>
            </a:r>
            <a:endParaRPr lang="en-US" altLang="ja-JP" sz="1600" dirty="0">
              <a:latin typeface="Meiryo" panose="020B0604030504040204" pitchFamily="34" charset="-128"/>
              <a:ea typeface="Meiryo" panose="020B0604030504040204" pitchFamily="34" charset="-128"/>
            </a:endParaRPr>
          </a:p>
          <a:p>
            <a:pPr marL="0" indent="0">
              <a:buFont typeface="Arial"/>
              <a:buNone/>
            </a:pPr>
            <a:endParaRPr lang="en-US" altLang="ja-JP" sz="1800" dirty="0">
              <a:latin typeface="Meiryo" panose="020B0604030504040204" pitchFamily="34" charset="-128"/>
              <a:ea typeface="Meiryo" panose="020B0604030504040204" pitchFamily="34" charset="-128"/>
            </a:endParaRPr>
          </a:p>
          <a:p>
            <a:pPr>
              <a:buFont typeface="Wingdings" panose="05000000000000000000" pitchFamily="2" charset="2"/>
              <a:buChar char="u"/>
            </a:pPr>
            <a:r>
              <a:rPr lang="ja-JP" altLang="en-US" sz="2100">
                <a:latin typeface="Meiryo" panose="020B0604030504040204" pitchFamily="34" charset="-128"/>
                <a:ea typeface="Meiryo" panose="020B0604030504040204" pitchFamily="34" charset="-128"/>
              </a:rPr>
              <a:t>トヨタ生産方式（ＴＰＳ）の自働化の思想をプロセスに組み込める。</a:t>
            </a:r>
            <a:endParaRPr lang="en-US" altLang="ja-JP" sz="21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不良作業をしない。不良品を流さない。不良品を受け取らない。（自工程完結）</a:t>
            </a:r>
            <a:endParaRPr lang="en-US" altLang="ja-JP" sz="1600" dirty="0">
              <a:latin typeface="Meiryo" panose="020B0604030504040204" pitchFamily="34" charset="-128"/>
              <a:ea typeface="Meiryo" panose="020B0604030504040204" pitchFamily="34" charset="-128"/>
            </a:endParaRPr>
          </a:p>
          <a:p>
            <a:pPr marL="0" indent="0">
              <a:buFont typeface="Arial"/>
              <a:buNone/>
            </a:pPr>
            <a:r>
              <a:rPr lang="en-US" altLang="ja-JP" sz="1600" dirty="0">
                <a:latin typeface="Meiryo" panose="020B0604030504040204" pitchFamily="34" charset="-128"/>
                <a:ea typeface="Meiryo" panose="020B0604030504040204" pitchFamily="34" charset="-128"/>
              </a:rPr>
              <a:t>	</a:t>
            </a:r>
            <a:r>
              <a:rPr lang="ja-JP" altLang="en-US" sz="1600">
                <a:latin typeface="Meiryo" panose="020B0604030504040204" pitchFamily="34" charset="-128"/>
                <a:ea typeface="Meiryo" panose="020B0604030504040204" pitchFamily="34" charset="-128"/>
              </a:rPr>
              <a:t>不良が起こったらラインストップをして、関係者全員が異常に気づく。（見える化）</a:t>
            </a:r>
            <a:endParaRPr lang="en-US" altLang="ja-JP" sz="1600" dirty="0">
              <a:latin typeface="Meiryo" panose="020B0604030504040204" pitchFamily="34" charset="-128"/>
              <a:ea typeface="Meiryo" panose="020B0604030504040204" pitchFamily="34" charset="-128"/>
            </a:endParaRPr>
          </a:p>
          <a:p>
            <a:pPr marL="0" indent="0">
              <a:buFont typeface="Arial"/>
              <a:buNone/>
            </a:pPr>
            <a:endParaRPr lang="en-US" altLang="ja-JP" sz="1800" dirty="0">
              <a:latin typeface="Meiryo" panose="020B0604030504040204" pitchFamily="34" charset="-128"/>
              <a:ea typeface="Meiryo" panose="020B0604030504040204" pitchFamily="34" charset="-128"/>
            </a:endParaRPr>
          </a:p>
          <a:p>
            <a:pPr>
              <a:buFont typeface="Wingdings" panose="05000000000000000000" pitchFamily="2" charset="2"/>
              <a:buChar char="u"/>
            </a:pPr>
            <a:r>
              <a:rPr lang="ja-JP" altLang="en-US" sz="2100">
                <a:latin typeface="Meiryo" panose="020B0604030504040204" pitchFamily="34" charset="-128"/>
                <a:ea typeface="Meiryo" panose="020B0604030504040204" pitchFamily="34" charset="-128"/>
              </a:rPr>
              <a:t>作業者（開発者）に直接フィードバックする仕組みが構築できる。</a:t>
            </a:r>
            <a:endParaRPr lang="en-US" altLang="ja-JP" sz="2100" dirty="0">
              <a:latin typeface="Meiryo" panose="020B0604030504040204" pitchFamily="34" charset="-128"/>
              <a:ea typeface="Meiryo" panose="020B0604030504040204" pitchFamily="34" charset="-128"/>
            </a:endParaRPr>
          </a:p>
          <a:p>
            <a:pPr marL="0" indent="0">
              <a:buFont typeface="Arial"/>
              <a:buNone/>
            </a:pPr>
            <a:r>
              <a:rPr lang="en-US" altLang="ja-JP" sz="2100" dirty="0">
                <a:latin typeface="Meiryo" panose="020B0604030504040204" pitchFamily="34" charset="-128"/>
                <a:ea typeface="Meiryo" panose="020B0604030504040204" pitchFamily="34" charset="-128"/>
              </a:rPr>
              <a:t>	『</a:t>
            </a:r>
            <a:r>
              <a:rPr lang="ja-JP" altLang="en-US" sz="2100">
                <a:latin typeface="Meiryo" panose="020B0604030504040204" pitchFamily="34" charset="-128"/>
                <a:ea typeface="Meiryo" panose="020B0604030504040204" pitchFamily="34" charset="-128"/>
              </a:rPr>
              <a:t>擦り合わせ</a:t>
            </a:r>
            <a:r>
              <a:rPr lang="en-US" altLang="ja-JP" sz="2100" dirty="0">
                <a:latin typeface="Meiryo" panose="020B0604030504040204" pitchFamily="34" charset="-128"/>
                <a:ea typeface="Meiryo" panose="020B0604030504040204" pitchFamily="34" charset="-128"/>
              </a:rPr>
              <a:t>』</a:t>
            </a:r>
            <a:r>
              <a:rPr lang="ja-JP" altLang="en-US" sz="2100">
                <a:latin typeface="Meiryo" panose="020B0604030504040204" pitchFamily="34" charset="-128"/>
                <a:ea typeface="Meiryo" panose="020B0604030504040204" pitchFamily="34" charset="-128"/>
              </a:rPr>
              <a:t>をしながら作業が進む。</a:t>
            </a:r>
            <a:endParaRPr lang="ja-JP" altLang="en-US" sz="21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25172505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0C3F76-5839-9547-8F67-3C39E9BF85BA}"/>
              </a:ext>
            </a:extLst>
          </p:cNvPr>
          <p:cNvSpPr>
            <a:spLocks noGrp="1"/>
          </p:cNvSpPr>
          <p:nvPr>
            <p:ph type="title"/>
          </p:nvPr>
        </p:nvSpPr>
        <p:spPr/>
        <p:txBody>
          <a:bodyPr/>
          <a:lstStyle/>
          <a:p>
            <a:r>
              <a:rPr lang="ja-JP" altLang="en-US"/>
              <a:t>アジャイル開発で品質が向上する理由</a:t>
            </a:r>
            <a:endParaRPr kumimoji="1" lang="ja-JP" altLang="en-US"/>
          </a:p>
        </p:txBody>
      </p:sp>
      <p:sp>
        <p:nvSpPr>
          <p:cNvPr id="3" name="スライド番号プレースホルダー 2">
            <a:extLst>
              <a:ext uri="{FF2B5EF4-FFF2-40B4-BE49-F238E27FC236}">
                <a16:creationId xmlns:a16="http://schemas.microsoft.com/office/drawing/2014/main" id="{5B2CCFE0-5561-284E-B2FA-79FD0B491C9B}"/>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256</a:t>
            </a:fld>
            <a:endParaRPr kumimoji="1" lang="ja-JP" altLang="en-US"/>
          </a:p>
        </p:txBody>
      </p:sp>
      <p:sp>
        <p:nvSpPr>
          <p:cNvPr id="4" name="正方形/長方形 3">
            <a:extLst>
              <a:ext uri="{FF2B5EF4-FFF2-40B4-BE49-F238E27FC236}">
                <a16:creationId xmlns:a16="http://schemas.microsoft.com/office/drawing/2014/main" id="{C7D0C6AA-C3DD-F843-8BDC-14574D695AB8}"/>
              </a:ext>
            </a:extLst>
          </p:cNvPr>
          <p:cNvSpPr/>
          <p:nvPr/>
        </p:nvSpPr>
        <p:spPr>
          <a:xfrm>
            <a:off x="381963" y="1124856"/>
            <a:ext cx="8712968" cy="5112425"/>
          </a:xfrm>
          <a:prstGeom prst="rect">
            <a:avLst/>
          </a:prstGeom>
        </p:spPr>
        <p:txBody>
          <a:bodyPr wrap="square">
            <a:spAutoFit/>
          </a:bodyPr>
          <a:lstStyle/>
          <a:p>
            <a:pPr>
              <a:lnSpc>
                <a:spcPct val="90000"/>
              </a:lnSpc>
              <a:spcBef>
                <a:spcPts val="960"/>
              </a:spcBef>
              <a:buSzPts val="1600"/>
            </a:pPr>
            <a:r>
              <a:rPr lang="ja-JP" altLang="ja-JP">
                <a:solidFill>
                  <a:srgbClr val="000000"/>
                </a:solidFill>
                <a:latin typeface="Meiryo" panose="020B0604030504040204" pitchFamily="34" charset="-128"/>
                <a:ea typeface="Meiryo" panose="020B0604030504040204" pitchFamily="34" charset="-128"/>
              </a:rPr>
              <a:t>タスクの粒度を小さくすることはＴＰＳにおける小ロット化と同様</a:t>
            </a:r>
            <a:endParaRPr lang="ja-JP" altLang="ja-JP">
              <a:latin typeface="Meiryo" panose="020B0604030504040204" pitchFamily="34" charset="-128"/>
              <a:ea typeface="Meiryo" panose="020B0604030504040204" pitchFamily="34" charset="-128"/>
            </a:endParaRPr>
          </a:p>
          <a:p>
            <a:pPr marL="742950" indent="-285750">
              <a:lnSpc>
                <a:spcPct val="90000"/>
              </a:lnSpc>
              <a:spcBef>
                <a:spcPts val="960"/>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「流れ」を作り、負荷を平準化し、柔軟性を高める</a:t>
            </a:r>
            <a:endParaRPr lang="en-US" altLang="ja-JP" sz="1400" dirty="0">
              <a:solidFill>
                <a:srgbClr val="000000"/>
              </a:solidFill>
              <a:latin typeface="Meiryo" panose="020B0604030504040204" pitchFamily="34" charset="-128"/>
              <a:ea typeface="Meiryo" panose="020B0604030504040204" pitchFamily="34" charset="-128"/>
            </a:endParaRPr>
          </a:p>
          <a:p>
            <a:pPr marL="740664" indent="-283464">
              <a:lnSpc>
                <a:spcPct val="90000"/>
              </a:lnSpc>
              <a:spcBef>
                <a:spcPts val="960"/>
              </a:spcBef>
            </a:pPr>
            <a:endParaRPr lang="ja-JP" altLang="ja-JP" sz="1400">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endParaRPr lang="en-US" altLang="ja-JP" dirty="0">
              <a:solidFill>
                <a:srgbClr val="000000"/>
              </a:solidFill>
              <a:latin typeface="Meiryo" panose="020B0604030504040204" pitchFamily="34" charset="-128"/>
              <a:ea typeface="Meiryo" panose="020B0604030504040204" pitchFamily="34" charset="-128"/>
            </a:endParaRPr>
          </a:p>
          <a:p>
            <a:pPr marL="347472" indent="-347472">
              <a:lnSpc>
                <a:spcPct val="90000"/>
              </a:lnSpc>
              <a:spcBef>
                <a:spcPts val="384"/>
              </a:spcBef>
            </a:pPr>
            <a:r>
              <a:rPr lang="ja-JP" altLang="ja-JP">
                <a:solidFill>
                  <a:srgbClr val="000000"/>
                </a:solidFill>
                <a:latin typeface="Meiryo" panose="020B0604030504040204" pitchFamily="34" charset="-128"/>
                <a:ea typeface="Meiryo" panose="020B0604030504040204" pitchFamily="34" charset="-128"/>
              </a:rPr>
              <a:t>タスクの粒度は小さいほど良い</a:t>
            </a:r>
            <a:endParaRPr lang="ja-JP" altLang="ja-JP">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１日以内、理想は１時間</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責任を持って見積ができる</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バグを作り込まない（簡単にテスト可能）</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他のペアと同期がとれる</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ダイナミックなプロジェクト運営が可能となる（チーム編成の増減、分散開発など）</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タスクが小さくできないのは、作業対象の内容把握に問題が存在するのではないか？</a:t>
            </a:r>
            <a:endParaRPr lang="ja-JP" altLang="ja-JP" sz="1400">
              <a:latin typeface="Meiryo" panose="020B0604030504040204" pitchFamily="34" charset="-128"/>
              <a:ea typeface="Meiryo" panose="020B0604030504040204" pitchFamily="34" charset="-128"/>
            </a:endParaRPr>
          </a:p>
          <a:p>
            <a:pPr marL="742950" indent="-285750">
              <a:lnSpc>
                <a:spcPct val="90000"/>
              </a:lnSpc>
              <a:spcBef>
                <a:spcPts val="384"/>
              </a:spcBef>
              <a:buFont typeface="Wingdings" pitchFamily="2" charset="2"/>
              <a:buChar char="Ø"/>
            </a:pPr>
            <a:r>
              <a:rPr lang="ja-JP" altLang="ja-JP" sz="1400">
                <a:solidFill>
                  <a:srgbClr val="000000"/>
                </a:solidFill>
                <a:latin typeface="Meiryo" panose="020B0604030504040204" pitchFamily="34" charset="-128"/>
                <a:ea typeface="Meiryo" panose="020B0604030504040204" pitchFamily="34" charset="-128"/>
              </a:rPr>
              <a:t>タスクを小さく分割するという事は、作業指示書を作成する事。</a:t>
            </a:r>
            <a:endParaRPr lang="ja-JP" altLang="ja-JP" sz="1400">
              <a:effectLst/>
              <a:latin typeface="Meiryo" panose="020B0604030504040204" pitchFamily="34" charset="-128"/>
              <a:ea typeface="Meiryo" panose="020B0604030504040204" pitchFamily="34" charset="-128"/>
            </a:endParaRPr>
          </a:p>
        </p:txBody>
      </p:sp>
      <p:graphicFrame>
        <p:nvGraphicFramePr>
          <p:cNvPr id="5" name="表 4">
            <a:extLst>
              <a:ext uri="{FF2B5EF4-FFF2-40B4-BE49-F238E27FC236}">
                <a16:creationId xmlns:a16="http://schemas.microsoft.com/office/drawing/2014/main" id="{374968FB-9EB9-FA44-8DBD-F397C1AE22D4}"/>
              </a:ext>
            </a:extLst>
          </p:cNvPr>
          <p:cNvGraphicFramePr>
            <a:graphicFrameLocks noGrp="1"/>
          </p:cNvGraphicFramePr>
          <p:nvPr/>
        </p:nvGraphicFramePr>
        <p:xfrm>
          <a:off x="4458172" y="2082368"/>
          <a:ext cx="3816424" cy="2448271"/>
        </p:xfrm>
        <a:graphic>
          <a:graphicData uri="http://schemas.openxmlformats.org/drawingml/2006/table">
            <a:tbl>
              <a:tblPr>
                <a:tableStyleId>{5C22544A-7EE6-4342-B048-85BDC9FD1C3A}</a:tableStyleId>
              </a:tblPr>
              <a:tblGrid>
                <a:gridCol w="1431818">
                  <a:extLst>
                    <a:ext uri="{9D8B030D-6E8A-4147-A177-3AD203B41FA5}">
                      <a16:colId xmlns:a16="http://schemas.microsoft.com/office/drawing/2014/main" val="20000"/>
                    </a:ext>
                  </a:extLst>
                </a:gridCol>
                <a:gridCol w="1137030">
                  <a:extLst>
                    <a:ext uri="{9D8B030D-6E8A-4147-A177-3AD203B41FA5}">
                      <a16:colId xmlns:a16="http://schemas.microsoft.com/office/drawing/2014/main" val="20001"/>
                    </a:ext>
                  </a:extLst>
                </a:gridCol>
                <a:gridCol w="1247576">
                  <a:extLst>
                    <a:ext uri="{9D8B030D-6E8A-4147-A177-3AD203B41FA5}">
                      <a16:colId xmlns:a16="http://schemas.microsoft.com/office/drawing/2014/main" val="20002"/>
                    </a:ext>
                  </a:extLst>
                </a:gridCol>
              </a:tblGrid>
              <a:tr h="478036">
                <a:tc>
                  <a:txBody>
                    <a:bodyPr/>
                    <a:lstStyle/>
                    <a:p>
                      <a:pPr algn="ctr" fontAlgn="ctr"/>
                      <a:r>
                        <a:rPr lang="en-US" sz="1100" u="none" strike="noStrike" dirty="0">
                          <a:effectLst/>
                        </a:rPr>
                        <a:t>Statements of Source code</a:t>
                      </a:r>
                      <a:endParaRPr lang="en-US" sz="1100" b="0" i="0" u="none" strike="noStrike" dirty="0">
                        <a:solidFill>
                          <a:srgbClr val="000000"/>
                        </a:solidFill>
                        <a:effectLst/>
                        <a:latin typeface="ＭＳ Ｐゴシック"/>
                      </a:endParaRPr>
                    </a:p>
                  </a:txBody>
                  <a:tcPr marL="9525" marR="9525" marT="9525" marB="0" anchor="ctr"/>
                </a:tc>
                <a:tc>
                  <a:txBody>
                    <a:bodyPr/>
                    <a:lstStyle/>
                    <a:p>
                      <a:pPr algn="ctr" fontAlgn="ctr"/>
                      <a:r>
                        <a:rPr lang="en-US" sz="1100" u="none" strike="noStrike" dirty="0">
                          <a:effectLst/>
                        </a:rPr>
                        <a:t>Test Cases</a:t>
                      </a:r>
                      <a:endParaRPr lang="en-US" sz="1100" b="0" i="0" u="none" strike="noStrike" dirty="0">
                        <a:solidFill>
                          <a:srgbClr val="000000"/>
                        </a:solidFill>
                        <a:effectLst/>
                        <a:latin typeface="ＭＳ Ｐゴシック"/>
                      </a:endParaRPr>
                    </a:p>
                  </a:txBody>
                  <a:tcPr marL="9525" marR="9525" marT="9525" marB="0" anchor="ctr"/>
                </a:tc>
                <a:tc>
                  <a:txBody>
                    <a:bodyPr/>
                    <a:lstStyle/>
                    <a:p>
                      <a:pPr algn="ctr" fontAlgn="ctr"/>
                      <a:r>
                        <a:rPr lang="en-US" sz="1100" u="none" strike="noStrike" dirty="0">
                          <a:effectLst/>
                        </a:rPr>
                        <a:t>Test Coverage</a:t>
                      </a:r>
                      <a:endParaRPr lang="en-US"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0"/>
                  </a:ext>
                </a:extLst>
              </a:tr>
              <a:tr h="245619">
                <a:tc>
                  <a:txBody>
                    <a:bodyPr/>
                    <a:lstStyle/>
                    <a:p>
                      <a:pPr algn="r" fontAlgn="ctr"/>
                      <a:r>
                        <a:rPr lang="en-US" altLang="ja-JP" sz="1100" u="none" strike="noStrike">
                          <a:effectLst/>
                        </a:rPr>
                        <a:t>1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100.00%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1"/>
                  </a:ext>
                </a:extLst>
              </a:tr>
              <a:tr h="245619">
                <a:tc>
                  <a:txBody>
                    <a:bodyPr/>
                    <a:lstStyle/>
                    <a:p>
                      <a:pPr algn="r" fontAlgn="ctr"/>
                      <a:r>
                        <a:rPr lang="en-US" altLang="ja-JP" sz="1100" u="none" strike="noStrike">
                          <a:effectLst/>
                        </a:rPr>
                        <a:t>10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100.00%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2"/>
                  </a:ext>
                </a:extLst>
              </a:tr>
              <a:tr h="245619">
                <a:tc>
                  <a:txBody>
                    <a:bodyPr/>
                    <a:lstStyle/>
                    <a:p>
                      <a:pPr algn="r" fontAlgn="ctr"/>
                      <a:r>
                        <a:rPr lang="en-US" altLang="ja-JP" sz="1100" u="none" strike="noStrike">
                          <a:effectLst/>
                        </a:rPr>
                        <a:t>100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5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95.00%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3"/>
                  </a:ext>
                </a:extLst>
              </a:tr>
              <a:tr h="245619">
                <a:tc>
                  <a:txBody>
                    <a:bodyPr/>
                    <a:lstStyle/>
                    <a:p>
                      <a:pPr algn="r" fontAlgn="ctr"/>
                      <a:r>
                        <a:rPr lang="en-US" altLang="ja-JP" sz="1100" u="none" strike="noStrike">
                          <a:effectLst/>
                        </a:rPr>
                        <a:t>1,000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15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75.00%</a:t>
                      </a:r>
                      <a:endParaRPr lang="en-US" altLang="ja-JP"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4"/>
                  </a:ext>
                </a:extLst>
              </a:tr>
              <a:tr h="245619">
                <a:tc>
                  <a:txBody>
                    <a:bodyPr/>
                    <a:lstStyle/>
                    <a:p>
                      <a:pPr algn="r" fontAlgn="ctr"/>
                      <a:r>
                        <a:rPr lang="en-US" altLang="ja-JP" sz="1100" u="none" strike="noStrike">
                          <a:effectLst/>
                        </a:rPr>
                        <a:t>10,000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250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50.00%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5"/>
                  </a:ext>
                </a:extLst>
              </a:tr>
              <a:tr h="245619">
                <a:tc>
                  <a:txBody>
                    <a:bodyPr/>
                    <a:lstStyle/>
                    <a:p>
                      <a:pPr algn="r" fontAlgn="ctr"/>
                      <a:r>
                        <a:rPr lang="en-US" altLang="ja-JP" sz="1100" u="none" strike="noStrike">
                          <a:effectLst/>
                        </a:rPr>
                        <a:t>100,000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4,000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35.00%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6"/>
                  </a:ext>
                </a:extLst>
              </a:tr>
              <a:tr h="245619">
                <a:tc>
                  <a:txBody>
                    <a:bodyPr/>
                    <a:lstStyle/>
                    <a:p>
                      <a:pPr algn="r" fontAlgn="ctr"/>
                      <a:r>
                        <a:rPr lang="en-US" altLang="ja-JP" sz="1100" u="none" strike="noStrike" dirty="0">
                          <a:effectLst/>
                        </a:rPr>
                        <a:t>1,000,000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50,000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25.00%</a:t>
                      </a:r>
                      <a:endParaRPr lang="en-US" altLang="ja-JP"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7"/>
                  </a:ext>
                </a:extLst>
              </a:tr>
              <a:tr h="250902">
                <a:tc>
                  <a:txBody>
                    <a:bodyPr/>
                    <a:lstStyle/>
                    <a:p>
                      <a:pPr algn="r" fontAlgn="ctr"/>
                      <a:r>
                        <a:rPr lang="en-US" altLang="ja-JP" sz="1100" u="none" strike="noStrike" dirty="0">
                          <a:effectLst/>
                        </a:rPr>
                        <a:t>10,000,000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350,000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15.00%</a:t>
                      </a:r>
                      <a:endParaRPr lang="en-US" altLang="ja-JP"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8"/>
                  </a:ext>
                </a:extLst>
              </a:tr>
            </a:tbl>
          </a:graphicData>
        </a:graphic>
      </p:graphicFrame>
      <p:sp>
        <p:nvSpPr>
          <p:cNvPr id="6" name="テキスト ボックス 5">
            <a:extLst>
              <a:ext uri="{FF2B5EF4-FFF2-40B4-BE49-F238E27FC236}">
                <a16:creationId xmlns:a16="http://schemas.microsoft.com/office/drawing/2014/main" id="{B538982F-231B-C04F-8B74-17AC43386658}"/>
              </a:ext>
            </a:extLst>
          </p:cNvPr>
          <p:cNvSpPr txBox="1"/>
          <p:nvPr/>
        </p:nvSpPr>
        <p:spPr>
          <a:xfrm>
            <a:off x="4572000" y="4581128"/>
            <a:ext cx="3666703" cy="338554"/>
          </a:xfrm>
          <a:prstGeom prst="rect">
            <a:avLst/>
          </a:prstGeom>
          <a:noFill/>
        </p:spPr>
        <p:txBody>
          <a:bodyPr wrap="square" rtlCol="0">
            <a:spAutoFit/>
          </a:bodyPr>
          <a:lstStyle/>
          <a:p>
            <a:r>
              <a:rPr lang="en-US" altLang="ja-JP" sz="800" dirty="0">
                <a:solidFill>
                  <a:prstClr val="black"/>
                </a:solidFill>
                <a:latin typeface="Calibri"/>
                <a:ea typeface="ＭＳ Ｐゴシック" panose="020B0600070205080204" pitchFamily="50" charset="-128"/>
              </a:rPr>
              <a:t>Application size, Test Cases, and Test Coverage.</a:t>
            </a:r>
            <a:r>
              <a:rPr lang="ja-JP" altLang="en-US" sz="800">
                <a:solidFill>
                  <a:prstClr val="black"/>
                </a:solidFill>
                <a:latin typeface="Calibri"/>
                <a:ea typeface="ＭＳ Ｐゴシック" panose="020B0600070205080204" pitchFamily="50" charset="-128"/>
              </a:rPr>
              <a:t>　</a:t>
            </a:r>
            <a:r>
              <a:rPr lang="en-US" altLang="ja-JP" sz="800" dirty="0">
                <a:solidFill>
                  <a:prstClr val="black"/>
                </a:solidFill>
                <a:latin typeface="Calibri"/>
                <a:ea typeface="ＭＳ Ｐゴシック" panose="020B0600070205080204" pitchFamily="50" charset="-128"/>
              </a:rPr>
              <a:t>Logical source code  statements</a:t>
            </a:r>
          </a:p>
          <a:p>
            <a:pPr algn="r"/>
            <a:r>
              <a:rPr lang="en-US" altLang="ja-JP" sz="800" dirty="0">
                <a:solidFill>
                  <a:prstClr val="black"/>
                </a:solidFill>
                <a:latin typeface="Calibri"/>
                <a:ea typeface="ＭＳ Ｐゴシック" panose="020B0600070205080204" pitchFamily="50" charset="-128"/>
              </a:rPr>
              <a:t>By Caper Jones</a:t>
            </a:r>
            <a:endParaRPr lang="ja-JP" altLang="en-US" sz="800"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41139966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72A82A-70F7-1942-9601-B10A0A9506EE}"/>
              </a:ext>
            </a:extLst>
          </p:cNvPr>
          <p:cNvSpPr>
            <a:spLocks noGrp="1"/>
          </p:cNvSpPr>
          <p:nvPr>
            <p:ph type="title"/>
          </p:nvPr>
        </p:nvSpPr>
        <p:spPr/>
        <p:txBody>
          <a:bodyPr/>
          <a:lstStyle/>
          <a:p>
            <a:r>
              <a:rPr lang="en-US" altLang="ja-JP" dirty="0"/>
              <a:t>DoD (Definition of Done)</a:t>
            </a:r>
            <a:r>
              <a:rPr lang="ja-JP" altLang="en-US"/>
              <a:t>　完了の定義</a:t>
            </a:r>
            <a:endParaRPr kumimoji="1" lang="ja-JP" altLang="en-US"/>
          </a:p>
        </p:txBody>
      </p:sp>
      <p:sp>
        <p:nvSpPr>
          <p:cNvPr id="3" name="スライド番号プレースホルダー 2">
            <a:extLst>
              <a:ext uri="{FF2B5EF4-FFF2-40B4-BE49-F238E27FC236}">
                <a16:creationId xmlns:a16="http://schemas.microsoft.com/office/drawing/2014/main" id="{FB1A4C53-AF90-4B4D-AD29-C7BE13E484C1}"/>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257</a:t>
            </a:fld>
            <a:endParaRPr kumimoji="1" lang="ja-JP" altLang="en-US">
              <a:latin typeface="Meiryo" panose="020B0604030504040204" pitchFamily="34" charset="-128"/>
              <a:ea typeface="Meiryo" panose="020B0604030504040204" pitchFamily="34" charset="-128"/>
            </a:endParaRPr>
          </a:p>
        </p:txBody>
      </p:sp>
      <p:sp>
        <p:nvSpPr>
          <p:cNvPr id="5" name="コンテンツ プレースホルダー 2">
            <a:extLst>
              <a:ext uri="{FF2B5EF4-FFF2-40B4-BE49-F238E27FC236}">
                <a16:creationId xmlns:a16="http://schemas.microsoft.com/office/drawing/2014/main" id="{C472D50D-C17F-1643-A351-EECEB35A2BB3}"/>
              </a:ext>
            </a:extLst>
          </p:cNvPr>
          <p:cNvSpPr txBox="1">
            <a:spLocks/>
          </p:cNvSpPr>
          <p:nvPr/>
        </p:nvSpPr>
        <p:spPr>
          <a:xfrm>
            <a:off x="1403648" y="1196752"/>
            <a:ext cx="6563072" cy="1324744"/>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buFont typeface="Wingdings" pitchFamily="2" charset="2"/>
              <a:buChar char="Ø"/>
            </a:pPr>
            <a:r>
              <a:rPr lang="ja-JP" altLang="en-US" sz="2000">
                <a:latin typeface="Meiryo" panose="020B0604030504040204" pitchFamily="34" charset="-128"/>
                <a:ea typeface="Meiryo" panose="020B0604030504040204" pitchFamily="34" charset="-128"/>
              </a:rPr>
              <a:t>各作業の完了基準</a:t>
            </a:r>
            <a:endParaRPr lang="en-US" altLang="ja-JP" sz="2000" dirty="0">
              <a:latin typeface="Meiryo" panose="020B0604030504040204" pitchFamily="34" charset="-128"/>
              <a:ea typeface="Meiryo" panose="020B0604030504040204" pitchFamily="34" charset="-128"/>
            </a:endParaRPr>
          </a:p>
          <a:p>
            <a:pPr>
              <a:buFont typeface="Wingdings" pitchFamily="2" charset="2"/>
              <a:buChar char="Ø"/>
            </a:pPr>
            <a:r>
              <a:rPr lang="ja-JP" altLang="en-US" sz="2000">
                <a:latin typeface="Meiryo" panose="020B0604030504040204" pitchFamily="34" charset="-128"/>
                <a:ea typeface="Meiryo" panose="020B0604030504040204" pitchFamily="34" charset="-128"/>
              </a:rPr>
              <a:t>閾値（標準値）を決める。</a:t>
            </a:r>
            <a:endParaRPr lang="en-US" altLang="ja-JP" sz="2000" dirty="0">
              <a:latin typeface="Meiryo" panose="020B0604030504040204" pitchFamily="34" charset="-128"/>
              <a:ea typeface="Meiryo" panose="020B0604030504040204" pitchFamily="34" charset="-128"/>
            </a:endParaRPr>
          </a:p>
          <a:p>
            <a:pPr>
              <a:buFont typeface="Wingdings" pitchFamily="2" charset="2"/>
              <a:buChar char="Ø"/>
            </a:pPr>
            <a:r>
              <a:rPr lang="ja-JP" altLang="en-US" sz="2000">
                <a:latin typeface="Meiryo" panose="020B0604030504040204" pitchFamily="34" charset="-128"/>
                <a:ea typeface="Meiryo" panose="020B0604030504040204" pitchFamily="34" charset="-128"/>
              </a:rPr>
              <a:t>作業経過、結果を計測する。</a:t>
            </a:r>
            <a:endParaRPr lang="en-US" altLang="ja-JP" sz="2000" dirty="0">
              <a:latin typeface="Meiryo" panose="020B0604030504040204" pitchFamily="34" charset="-128"/>
              <a:ea typeface="Meiryo" panose="020B0604030504040204" pitchFamily="34" charset="-128"/>
            </a:endParaRPr>
          </a:p>
          <a:p>
            <a:pPr>
              <a:buFont typeface="Wingdings" pitchFamily="2" charset="2"/>
              <a:buChar char="Ø"/>
            </a:pPr>
            <a:r>
              <a:rPr lang="ja-JP" altLang="en-US" sz="2000">
                <a:latin typeface="Meiryo" panose="020B0604030504040204" pitchFamily="34" charset="-128"/>
                <a:ea typeface="Meiryo" panose="020B0604030504040204" pitchFamily="34" charset="-128"/>
              </a:rPr>
              <a:t>自工程完結の基本的な姿勢（現場での意思決定）</a:t>
            </a:r>
            <a:endParaRPr lang="en-US" altLang="ja-JP" sz="2000" dirty="0">
              <a:latin typeface="Meiryo" panose="020B0604030504040204" pitchFamily="34" charset="-128"/>
              <a:ea typeface="Meiryo" panose="020B0604030504040204" pitchFamily="34" charset="-128"/>
            </a:endParaRPr>
          </a:p>
          <a:p>
            <a:pPr>
              <a:buFont typeface="Wingdings" pitchFamily="2" charset="2"/>
              <a:buChar char="Ø"/>
            </a:pPr>
            <a:r>
              <a:rPr lang="ja-JP" altLang="en-US" sz="2000">
                <a:latin typeface="Meiryo" panose="020B0604030504040204" pitchFamily="34" charset="-128"/>
                <a:ea typeface="Meiryo" panose="020B0604030504040204" pitchFamily="34" charset="-128"/>
              </a:rPr>
              <a:t>仁＝他人の努力を無駄にしない思いやり</a:t>
            </a:r>
            <a:endParaRPr lang="ja-JP" altLang="en-US" sz="2000" dirty="0">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2617AC5E-F221-4A43-9F64-76A0416AD61A}"/>
              </a:ext>
            </a:extLst>
          </p:cNvPr>
          <p:cNvSpPr/>
          <p:nvPr/>
        </p:nvSpPr>
        <p:spPr>
          <a:xfrm>
            <a:off x="1547664" y="4149080"/>
            <a:ext cx="360040" cy="648072"/>
          </a:xfrm>
          <a:prstGeom prst="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b="1" dirty="0">
                <a:solidFill>
                  <a:schemeClr val="bg1"/>
                </a:solidFill>
                <a:latin typeface="Meiryo" panose="020B0604030504040204" pitchFamily="34" charset="-128"/>
                <a:ea typeface="Meiryo" panose="020B0604030504040204" pitchFamily="34" charset="-128"/>
              </a:rPr>
              <a:t>検査</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178AB0CD-0884-9545-ADB8-ADCE6213045B}"/>
              </a:ext>
            </a:extLst>
          </p:cNvPr>
          <p:cNvSpPr/>
          <p:nvPr/>
        </p:nvSpPr>
        <p:spPr>
          <a:xfrm>
            <a:off x="3203848" y="4149080"/>
            <a:ext cx="360040" cy="648072"/>
          </a:xfrm>
          <a:prstGeom prst="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b="1" dirty="0">
                <a:solidFill>
                  <a:schemeClr val="bg1"/>
                </a:solidFill>
                <a:latin typeface="Meiryo" panose="020B0604030504040204" pitchFamily="34" charset="-128"/>
                <a:ea typeface="Meiryo" panose="020B0604030504040204" pitchFamily="34" charset="-128"/>
              </a:rPr>
              <a:t>検査</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42B63ED3-EA74-2640-89A8-27C361B787F3}"/>
              </a:ext>
            </a:extLst>
          </p:cNvPr>
          <p:cNvSpPr/>
          <p:nvPr/>
        </p:nvSpPr>
        <p:spPr>
          <a:xfrm>
            <a:off x="4860032" y="4135735"/>
            <a:ext cx="360040" cy="648072"/>
          </a:xfrm>
          <a:prstGeom prst="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b="1" dirty="0">
                <a:solidFill>
                  <a:schemeClr val="bg1"/>
                </a:solidFill>
                <a:latin typeface="Meiryo" panose="020B0604030504040204" pitchFamily="34" charset="-128"/>
                <a:ea typeface="Meiryo" panose="020B0604030504040204" pitchFamily="34" charset="-128"/>
              </a:rPr>
              <a:t>検査</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9" name="フローチャート : 端子 12">
            <a:extLst>
              <a:ext uri="{FF2B5EF4-FFF2-40B4-BE49-F238E27FC236}">
                <a16:creationId xmlns:a16="http://schemas.microsoft.com/office/drawing/2014/main" id="{A36784BA-2A01-F44E-84C0-A80894F47AED}"/>
              </a:ext>
            </a:extLst>
          </p:cNvPr>
          <p:cNvSpPr/>
          <p:nvPr/>
        </p:nvSpPr>
        <p:spPr>
          <a:xfrm>
            <a:off x="588764" y="3429000"/>
            <a:ext cx="4896544" cy="432048"/>
          </a:xfrm>
          <a:prstGeom prst="flowChartTerminator">
            <a:avLst/>
          </a:prstGeom>
          <a:solidFill>
            <a:srgbClr val="C0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eiryo" panose="020B0604030504040204" pitchFamily="34" charset="-128"/>
                <a:ea typeface="Meiryo" panose="020B0604030504040204" pitchFamily="34" charset="-128"/>
              </a:rPr>
              <a:t>発生防止</a:t>
            </a:r>
          </a:p>
        </p:txBody>
      </p:sp>
      <p:sp>
        <p:nvSpPr>
          <p:cNvPr id="10" name="フローチャート : 端子 13">
            <a:extLst>
              <a:ext uri="{FF2B5EF4-FFF2-40B4-BE49-F238E27FC236}">
                <a16:creationId xmlns:a16="http://schemas.microsoft.com/office/drawing/2014/main" id="{4D893FE1-66D1-8E4F-ADF3-CC22F92DBC63}"/>
              </a:ext>
            </a:extLst>
          </p:cNvPr>
          <p:cNvSpPr/>
          <p:nvPr/>
        </p:nvSpPr>
        <p:spPr>
          <a:xfrm>
            <a:off x="588764" y="5476626"/>
            <a:ext cx="4896544" cy="432048"/>
          </a:xfrm>
          <a:prstGeom prst="flowChartTerminator">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latin typeface="Meiryo" panose="020B0604030504040204" pitchFamily="34" charset="-128"/>
                <a:ea typeface="Meiryo" panose="020B0604030504040204" pitchFamily="34" charset="-128"/>
              </a:rPr>
              <a:t>流出</a:t>
            </a:r>
            <a:r>
              <a:rPr kumimoji="1" lang="ja-JP" altLang="en-US" b="1" dirty="0">
                <a:latin typeface="Meiryo" panose="020B0604030504040204" pitchFamily="34" charset="-128"/>
                <a:ea typeface="Meiryo" panose="020B0604030504040204" pitchFamily="34" charset="-128"/>
              </a:rPr>
              <a:t>防止</a:t>
            </a:r>
          </a:p>
        </p:txBody>
      </p:sp>
      <p:sp>
        <p:nvSpPr>
          <p:cNvPr id="11" name="正方形/長方形 10">
            <a:extLst>
              <a:ext uri="{FF2B5EF4-FFF2-40B4-BE49-F238E27FC236}">
                <a16:creationId xmlns:a16="http://schemas.microsoft.com/office/drawing/2014/main" id="{C8E0778B-FEDF-4F48-9029-BACD494A8462}"/>
              </a:ext>
            </a:extLst>
          </p:cNvPr>
          <p:cNvSpPr/>
          <p:nvPr/>
        </p:nvSpPr>
        <p:spPr>
          <a:xfrm>
            <a:off x="755576" y="4149080"/>
            <a:ext cx="7920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Meiryo" panose="020B0604030504040204" pitchFamily="34" charset="-128"/>
                <a:ea typeface="Meiryo" panose="020B0604030504040204" pitchFamily="34" charset="-128"/>
              </a:rPr>
              <a:t>プロセス</a:t>
            </a:r>
          </a:p>
        </p:txBody>
      </p:sp>
      <p:sp>
        <p:nvSpPr>
          <p:cNvPr id="12" name="正方形/長方形 11">
            <a:extLst>
              <a:ext uri="{FF2B5EF4-FFF2-40B4-BE49-F238E27FC236}">
                <a16:creationId xmlns:a16="http://schemas.microsoft.com/office/drawing/2014/main" id="{DE99B4F1-5072-804C-99D0-E1D7E7CDE0B5}"/>
              </a:ext>
            </a:extLst>
          </p:cNvPr>
          <p:cNvSpPr/>
          <p:nvPr/>
        </p:nvSpPr>
        <p:spPr>
          <a:xfrm>
            <a:off x="2411760" y="4149080"/>
            <a:ext cx="7920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Meiryo" panose="020B0604030504040204" pitchFamily="34" charset="-128"/>
                <a:ea typeface="Meiryo" panose="020B0604030504040204" pitchFamily="34" charset="-128"/>
              </a:rPr>
              <a:t>プロセス</a:t>
            </a:r>
          </a:p>
        </p:txBody>
      </p:sp>
      <p:sp>
        <p:nvSpPr>
          <p:cNvPr id="13" name="正方形/長方形 12">
            <a:extLst>
              <a:ext uri="{FF2B5EF4-FFF2-40B4-BE49-F238E27FC236}">
                <a16:creationId xmlns:a16="http://schemas.microsoft.com/office/drawing/2014/main" id="{DF0D4C4B-C818-0D41-A516-DE938B7D3927}"/>
              </a:ext>
            </a:extLst>
          </p:cNvPr>
          <p:cNvSpPr/>
          <p:nvPr/>
        </p:nvSpPr>
        <p:spPr>
          <a:xfrm>
            <a:off x="4067944" y="4135735"/>
            <a:ext cx="7920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Meiryo" panose="020B0604030504040204" pitchFamily="34" charset="-128"/>
                <a:ea typeface="Meiryo" panose="020B0604030504040204" pitchFamily="34" charset="-128"/>
              </a:rPr>
              <a:t>プロセス</a:t>
            </a:r>
          </a:p>
        </p:txBody>
      </p:sp>
      <p:sp>
        <p:nvSpPr>
          <p:cNvPr id="14" name="正方形/長方形 13">
            <a:extLst>
              <a:ext uri="{FF2B5EF4-FFF2-40B4-BE49-F238E27FC236}">
                <a16:creationId xmlns:a16="http://schemas.microsoft.com/office/drawing/2014/main" id="{339E0D25-C1F6-7B47-BBFB-EE1F4680745B}"/>
              </a:ext>
            </a:extLst>
          </p:cNvPr>
          <p:cNvSpPr/>
          <p:nvPr/>
        </p:nvSpPr>
        <p:spPr>
          <a:xfrm>
            <a:off x="5784676" y="4163553"/>
            <a:ext cx="1152128" cy="648072"/>
          </a:xfrm>
          <a:prstGeom prst="rect">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b="1" dirty="0">
                <a:solidFill>
                  <a:schemeClr val="bg1"/>
                </a:solidFill>
                <a:latin typeface="Meiryo" panose="020B0604030504040204" pitchFamily="34" charset="-128"/>
                <a:ea typeface="Meiryo" panose="020B0604030504040204" pitchFamily="34" charset="-128"/>
              </a:rPr>
              <a:t>検査</a:t>
            </a:r>
            <a:endParaRPr kumimoji="1" lang="en-US" altLang="ja-JP" sz="1600" b="1" dirty="0">
              <a:solidFill>
                <a:schemeClr val="bg1"/>
              </a:solidFill>
              <a:latin typeface="Meiryo" panose="020B0604030504040204" pitchFamily="34" charset="-128"/>
              <a:ea typeface="Meiryo" panose="020B0604030504040204" pitchFamily="34" charset="-128"/>
            </a:endParaRPr>
          </a:p>
        </p:txBody>
      </p:sp>
      <p:sp>
        <p:nvSpPr>
          <p:cNvPr id="15" name="円/楕円 14">
            <a:extLst>
              <a:ext uri="{FF2B5EF4-FFF2-40B4-BE49-F238E27FC236}">
                <a16:creationId xmlns:a16="http://schemas.microsoft.com/office/drawing/2014/main" id="{09C1CA2C-5360-904D-9521-15F330ED86E2}"/>
              </a:ext>
            </a:extLst>
          </p:cNvPr>
          <p:cNvSpPr/>
          <p:nvPr/>
        </p:nvSpPr>
        <p:spPr>
          <a:xfrm>
            <a:off x="7451078" y="4176898"/>
            <a:ext cx="1008112" cy="6347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panose="020B0604030504040204" pitchFamily="34" charset="-128"/>
                <a:ea typeface="Meiryo" panose="020B0604030504040204" pitchFamily="34" charset="-128"/>
              </a:rPr>
              <a:t>納入</a:t>
            </a:r>
          </a:p>
        </p:txBody>
      </p:sp>
      <p:sp>
        <p:nvSpPr>
          <p:cNvPr id="16" name="右矢印 15">
            <a:extLst>
              <a:ext uri="{FF2B5EF4-FFF2-40B4-BE49-F238E27FC236}">
                <a16:creationId xmlns:a16="http://schemas.microsoft.com/office/drawing/2014/main" id="{26550E2F-714D-6F44-AEEE-7D047E57E2E4}"/>
              </a:ext>
            </a:extLst>
          </p:cNvPr>
          <p:cNvSpPr/>
          <p:nvPr/>
        </p:nvSpPr>
        <p:spPr>
          <a:xfrm>
            <a:off x="1982031" y="4329100"/>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7" name="右矢印 16">
            <a:extLst>
              <a:ext uri="{FF2B5EF4-FFF2-40B4-BE49-F238E27FC236}">
                <a16:creationId xmlns:a16="http://schemas.microsoft.com/office/drawing/2014/main" id="{AED9215B-77DD-EA45-BD32-7D652A68E526}"/>
              </a:ext>
            </a:extLst>
          </p:cNvPr>
          <p:cNvSpPr/>
          <p:nvPr/>
        </p:nvSpPr>
        <p:spPr>
          <a:xfrm>
            <a:off x="3644478" y="4329100"/>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8" name="右矢印 17">
            <a:extLst>
              <a:ext uri="{FF2B5EF4-FFF2-40B4-BE49-F238E27FC236}">
                <a16:creationId xmlns:a16="http://schemas.microsoft.com/office/drawing/2014/main" id="{34CB4176-133A-6B4F-8ABC-F0DEF103AAA8}"/>
              </a:ext>
            </a:extLst>
          </p:cNvPr>
          <p:cNvSpPr/>
          <p:nvPr/>
        </p:nvSpPr>
        <p:spPr>
          <a:xfrm>
            <a:off x="5305288" y="4315755"/>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9" name="右矢印 18">
            <a:extLst>
              <a:ext uri="{FF2B5EF4-FFF2-40B4-BE49-F238E27FC236}">
                <a16:creationId xmlns:a16="http://schemas.microsoft.com/office/drawing/2014/main" id="{CA23B32B-F3AF-AD43-8C57-F9ACC63F1C8E}"/>
              </a:ext>
            </a:extLst>
          </p:cNvPr>
          <p:cNvSpPr/>
          <p:nvPr/>
        </p:nvSpPr>
        <p:spPr>
          <a:xfrm>
            <a:off x="7061943" y="4343573"/>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7DA4ABAA-1D49-3647-8489-00C7CEA3F57A}"/>
              </a:ext>
            </a:extLst>
          </p:cNvPr>
          <p:cNvSpPr/>
          <p:nvPr/>
        </p:nvSpPr>
        <p:spPr>
          <a:xfrm>
            <a:off x="755576" y="4797152"/>
            <a:ext cx="792088" cy="288032"/>
          </a:xfrm>
          <a:prstGeom prst="rect">
            <a:avLst/>
          </a:prstGeom>
          <a:solidFill>
            <a:schemeClr val="tx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bg1"/>
                </a:solidFill>
                <a:latin typeface="Meiryo" panose="020B0604030504040204" pitchFamily="34" charset="-128"/>
                <a:ea typeface="Meiryo" panose="020B0604030504040204" pitchFamily="34" charset="-128"/>
              </a:rPr>
              <a:t>検査</a:t>
            </a:r>
          </a:p>
        </p:txBody>
      </p:sp>
      <p:sp>
        <p:nvSpPr>
          <p:cNvPr id="21" name="正方形/長方形 20">
            <a:extLst>
              <a:ext uri="{FF2B5EF4-FFF2-40B4-BE49-F238E27FC236}">
                <a16:creationId xmlns:a16="http://schemas.microsoft.com/office/drawing/2014/main" id="{CACF86FA-9480-F44C-870F-1A497C7B6A8C}"/>
              </a:ext>
            </a:extLst>
          </p:cNvPr>
          <p:cNvSpPr/>
          <p:nvPr/>
        </p:nvSpPr>
        <p:spPr>
          <a:xfrm>
            <a:off x="2411760" y="4811625"/>
            <a:ext cx="792088" cy="288032"/>
          </a:xfrm>
          <a:prstGeom prst="rect">
            <a:avLst/>
          </a:prstGeom>
          <a:solidFill>
            <a:schemeClr val="tx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bg1"/>
                </a:solidFill>
                <a:latin typeface="Meiryo" panose="020B0604030504040204" pitchFamily="34" charset="-128"/>
                <a:ea typeface="Meiryo" panose="020B0604030504040204" pitchFamily="34" charset="-128"/>
              </a:rPr>
              <a:t>検査</a:t>
            </a:r>
          </a:p>
        </p:txBody>
      </p:sp>
      <p:sp>
        <p:nvSpPr>
          <p:cNvPr id="22" name="正方形/長方形 21">
            <a:extLst>
              <a:ext uri="{FF2B5EF4-FFF2-40B4-BE49-F238E27FC236}">
                <a16:creationId xmlns:a16="http://schemas.microsoft.com/office/drawing/2014/main" id="{13E0990F-835C-A540-BFC5-90BC0E2E1D80}"/>
              </a:ext>
            </a:extLst>
          </p:cNvPr>
          <p:cNvSpPr/>
          <p:nvPr/>
        </p:nvSpPr>
        <p:spPr>
          <a:xfrm>
            <a:off x="4067944" y="4811625"/>
            <a:ext cx="792088" cy="288032"/>
          </a:xfrm>
          <a:prstGeom prst="rect">
            <a:avLst/>
          </a:prstGeom>
          <a:solidFill>
            <a:schemeClr val="tx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bg1"/>
                </a:solidFill>
                <a:latin typeface="Meiryo" panose="020B0604030504040204" pitchFamily="34" charset="-128"/>
                <a:ea typeface="Meiryo" panose="020B0604030504040204" pitchFamily="34" charset="-128"/>
              </a:rPr>
              <a:t>検査</a:t>
            </a:r>
          </a:p>
        </p:txBody>
      </p:sp>
      <p:cxnSp>
        <p:nvCxnSpPr>
          <p:cNvPr id="23" name="直線矢印コネクタ 22">
            <a:extLst>
              <a:ext uri="{FF2B5EF4-FFF2-40B4-BE49-F238E27FC236}">
                <a16:creationId xmlns:a16="http://schemas.microsoft.com/office/drawing/2014/main" id="{048CFE04-0168-6E44-BBE4-0AE77CBAE5C1}"/>
              </a:ext>
            </a:extLst>
          </p:cNvPr>
          <p:cNvCxnSpPr/>
          <p:nvPr/>
        </p:nvCxnSpPr>
        <p:spPr>
          <a:xfrm>
            <a:off x="755576" y="3789040"/>
            <a:ext cx="0" cy="36004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4F034B15-C554-674E-9FA4-C76620E0D7EE}"/>
              </a:ext>
            </a:extLst>
          </p:cNvPr>
          <p:cNvCxnSpPr/>
          <p:nvPr/>
        </p:nvCxnSpPr>
        <p:spPr>
          <a:xfrm>
            <a:off x="2411760" y="3803513"/>
            <a:ext cx="0" cy="36004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CD1AE014-0275-CE49-AFD0-5250C71733A3}"/>
              </a:ext>
            </a:extLst>
          </p:cNvPr>
          <p:cNvCxnSpPr/>
          <p:nvPr/>
        </p:nvCxnSpPr>
        <p:spPr>
          <a:xfrm>
            <a:off x="4067944" y="3775695"/>
            <a:ext cx="0" cy="36004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A332AB5B-573E-9748-801F-4B32934111FD}"/>
              </a:ext>
            </a:extLst>
          </p:cNvPr>
          <p:cNvCxnSpPr/>
          <p:nvPr/>
        </p:nvCxnSpPr>
        <p:spPr>
          <a:xfrm flipV="1">
            <a:off x="1151620" y="5085184"/>
            <a:ext cx="0" cy="36004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65BC5F66-5CAF-6F42-82B9-B8452CD3FCF8}"/>
              </a:ext>
            </a:extLst>
          </p:cNvPr>
          <p:cNvCxnSpPr/>
          <p:nvPr/>
        </p:nvCxnSpPr>
        <p:spPr>
          <a:xfrm flipV="1">
            <a:off x="2768799" y="5099657"/>
            <a:ext cx="0" cy="36004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5A41E016-8E9A-5746-8C27-3C9EC5BA034D}"/>
              </a:ext>
            </a:extLst>
          </p:cNvPr>
          <p:cNvCxnSpPr/>
          <p:nvPr/>
        </p:nvCxnSpPr>
        <p:spPr>
          <a:xfrm flipV="1">
            <a:off x="4463988" y="5099657"/>
            <a:ext cx="0" cy="36004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3" name="円形吹き出し 32">
            <a:extLst>
              <a:ext uri="{FF2B5EF4-FFF2-40B4-BE49-F238E27FC236}">
                <a16:creationId xmlns:a16="http://schemas.microsoft.com/office/drawing/2014/main" id="{DE0A19E5-9595-0B4C-9343-B6DFE729BDB1}"/>
              </a:ext>
            </a:extLst>
          </p:cNvPr>
          <p:cNvSpPr/>
          <p:nvPr/>
        </p:nvSpPr>
        <p:spPr>
          <a:xfrm>
            <a:off x="6360740" y="5445224"/>
            <a:ext cx="1594394" cy="463450"/>
          </a:xfrm>
          <a:prstGeom prst="wedgeEllipseCallout">
            <a:avLst>
              <a:gd name="adj1" fmla="val -147005"/>
              <a:gd name="adj2" fmla="val -134803"/>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accent6">
                    <a:lumMod val="75000"/>
                  </a:schemeClr>
                </a:solidFill>
                <a:latin typeface="Meiryo" panose="020B0604030504040204" pitchFamily="34" charset="-128"/>
                <a:ea typeface="Meiryo" panose="020B0604030504040204" pitchFamily="34" charset="-128"/>
              </a:rPr>
              <a:t>DoD</a:t>
            </a:r>
            <a:endParaRPr kumimoji="1" lang="ja-JP" altLang="en-US" b="1" dirty="0">
              <a:solidFill>
                <a:schemeClr val="accent6">
                  <a:lumMod val="75000"/>
                </a:schemeClr>
              </a:solidFill>
              <a:latin typeface="Meiryo" panose="020B0604030504040204" pitchFamily="34" charset="-128"/>
              <a:ea typeface="Meiryo" panose="020B0604030504040204" pitchFamily="34" charset="-128"/>
            </a:endParaRPr>
          </a:p>
        </p:txBody>
      </p:sp>
      <p:sp>
        <p:nvSpPr>
          <p:cNvPr id="34" name="乗算記号 33">
            <a:extLst>
              <a:ext uri="{FF2B5EF4-FFF2-40B4-BE49-F238E27FC236}">
                <a16:creationId xmlns:a16="http://schemas.microsoft.com/office/drawing/2014/main" id="{3A690FF0-B4FE-1E47-A574-EC3C86053BA7}"/>
              </a:ext>
            </a:extLst>
          </p:cNvPr>
          <p:cNvSpPr/>
          <p:nvPr/>
        </p:nvSpPr>
        <p:spPr>
          <a:xfrm>
            <a:off x="1377127" y="4077072"/>
            <a:ext cx="695535" cy="792088"/>
          </a:xfrm>
          <a:prstGeom prst="mathMultiply">
            <a:avLst/>
          </a:prstGeom>
          <a:solidFill>
            <a:srgbClr val="FF0000">
              <a:alpha val="3333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乗算記号 34">
            <a:extLst>
              <a:ext uri="{FF2B5EF4-FFF2-40B4-BE49-F238E27FC236}">
                <a16:creationId xmlns:a16="http://schemas.microsoft.com/office/drawing/2014/main" id="{BE1B89DA-4314-A24A-B75A-06B377E80BF6}"/>
              </a:ext>
            </a:extLst>
          </p:cNvPr>
          <p:cNvSpPr/>
          <p:nvPr/>
        </p:nvSpPr>
        <p:spPr>
          <a:xfrm>
            <a:off x="3032121" y="4077072"/>
            <a:ext cx="695535" cy="792088"/>
          </a:xfrm>
          <a:prstGeom prst="mathMultiply">
            <a:avLst/>
          </a:prstGeom>
          <a:solidFill>
            <a:srgbClr val="FF0000">
              <a:alpha val="3333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乗算記号 35">
            <a:extLst>
              <a:ext uri="{FF2B5EF4-FFF2-40B4-BE49-F238E27FC236}">
                <a16:creationId xmlns:a16="http://schemas.microsoft.com/office/drawing/2014/main" id="{CA8EF60C-F14C-A544-A6C6-80308CA09F85}"/>
              </a:ext>
            </a:extLst>
          </p:cNvPr>
          <p:cNvSpPr/>
          <p:nvPr/>
        </p:nvSpPr>
        <p:spPr>
          <a:xfrm>
            <a:off x="4700384" y="4071962"/>
            <a:ext cx="695535" cy="792088"/>
          </a:xfrm>
          <a:prstGeom prst="mathMultiply">
            <a:avLst/>
          </a:prstGeom>
          <a:solidFill>
            <a:srgbClr val="FF0000">
              <a:alpha val="3333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乗算記号 36">
            <a:extLst>
              <a:ext uri="{FF2B5EF4-FFF2-40B4-BE49-F238E27FC236}">
                <a16:creationId xmlns:a16="http://schemas.microsoft.com/office/drawing/2014/main" id="{00EF0BA2-5F7A-6D47-9419-0052A252D015}"/>
              </a:ext>
            </a:extLst>
          </p:cNvPr>
          <p:cNvSpPr/>
          <p:nvPr/>
        </p:nvSpPr>
        <p:spPr>
          <a:xfrm>
            <a:off x="6028358" y="4071962"/>
            <a:ext cx="695535" cy="792088"/>
          </a:xfrm>
          <a:prstGeom prst="mathMultiply">
            <a:avLst/>
          </a:prstGeom>
          <a:solidFill>
            <a:srgbClr val="FF0000">
              <a:alpha val="3333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23217714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chemeClr val="bg1"/>
                </a:solidFill>
                <a:latin typeface="Meiryo" panose="020B0604030504040204" pitchFamily="34" charset="-128"/>
                <a:ea typeface="Meiryo" panose="020B0604030504040204" pitchFamily="34" charset="-128"/>
                <a:cs typeface="Arial" pitchFamily="34" charset="0"/>
              </a:rPr>
              <a:t>ノーコード開発</a:t>
            </a:r>
            <a:endParaRPr lang="en-US" altLang="ja-JP" sz="2400" dirty="0">
              <a:solidFill>
                <a:schemeClr val="bg1"/>
              </a:solidFill>
              <a:latin typeface="Meiryo" panose="020B0604030504040204" pitchFamily="34" charset="-128"/>
              <a:ea typeface="Meiryo" panose="020B0604030504040204" pitchFamily="34" charset="-128"/>
              <a:cs typeface="Arial" pitchFamily="34" charset="0"/>
            </a:endParaRPr>
          </a:p>
          <a:p>
            <a:pPr algn="r"/>
            <a:r>
              <a:rPr lang="ja-JP" altLang="en-US" sz="2400">
                <a:solidFill>
                  <a:schemeClr val="bg1"/>
                </a:solidFill>
                <a:latin typeface="Meiryo" panose="020B0604030504040204" pitchFamily="34" charset="-128"/>
                <a:ea typeface="Meiryo" panose="020B0604030504040204" pitchFamily="34" charset="-128"/>
                <a:cs typeface="Arial" pitchFamily="34" charset="0"/>
              </a:rPr>
              <a:t>ローコード開発</a:t>
            </a:r>
            <a:endParaRPr lang="ja-JP" altLang="en-US" sz="2400" dirty="0">
              <a:solidFill>
                <a:schemeClr val="bg1"/>
              </a:solidFill>
              <a:latin typeface="Meiryo" panose="020B0604030504040204" pitchFamily="34" charset="-128"/>
              <a:ea typeface="Meiryo" panose="020B0604030504040204" pitchFamily="34"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40921995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13B0D0-915C-C541-BFEC-BFD14F65920C}"/>
              </a:ext>
            </a:extLst>
          </p:cNvPr>
          <p:cNvSpPr>
            <a:spLocks noGrp="1"/>
          </p:cNvSpPr>
          <p:nvPr>
            <p:ph type="title"/>
          </p:nvPr>
        </p:nvSpPr>
        <p:spPr/>
        <p:txBody>
          <a:bodyPr/>
          <a:lstStyle/>
          <a:p>
            <a:r>
              <a:rPr kumimoji="1" lang="ja-JP" altLang="en-US"/>
              <a:t>ノー・コード／ロー・コード／プロ・コード</a:t>
            </a:r>
          </a:p>
        </p:txBody>
      </p:sp>
      <p:sp>
        <p:nvSpPr>
          <p:cNvPr id="4" name="正方形/長方形 3">
            <a:extLst>
              <a:ext uri="{FF2B5EF4-FFF2-40B4-BE49-F238E27FC236}">
                <a16:creationId xmlns:a16="http://schemas.microsoft.com/office/drawing/2014/main" id="{86DAF7BC-1DA5-454C-BA5E-4B855D334361}"/>
              </a:ext>
            </a:extLst>
          </p:cNvPr>
          <p:cNvSpPr/>
          <p:nvPr/>
        </p:nvSpPr>
        <p:spPr>
          <a:xfrm>
            <a:off x="539552" y="908720"/>
            <a:ext cx="2664296" cy="4680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45F0EC3-8A69-304F-AD4C-DF0265AE5282}"/>
              </a:ext>
            </a:extLst>
          </p:cNvPr>
          <p:cNvSpPr/>
          <p:nvPr/>
        </p:nvSpPr>
        <p:spPr>
          <a:xfrm>
            <a:off x="3239852" y="909666"/>
            <a:ext cx="2664296" cy="46795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BE4B0713-8C82-C740-9271-64B233514E63}"/>
              </a:ext>
            </a:extLst>
          </p:cNvPr>
          <p:cNvSpPr/>
          <p:nvPr/>
        </p:nvSpPr>
        <p:spPr>
          <a:xfrm>
            <a:off x="5940152" y="908720"/>
            <a:ext cx="2664296" cy="467957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708A018B-4E6D-A541-ADAF-6D9D7BE38809}"/>
              </a:ext>
            </a:extLst>
          </p:cNvPr>
          <p:cNvSpPr txBox="1"/>
          <p:nvPr/>
        </p:nvSpPr>
        <p:spPr>
          <a:xfrm>
            <a:off x="1009926" y="980728"/>
            <a:ext cx="1723549" cy="707886"/>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ノー・コード</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2000" b="1" dirty="0">
                <a:solidFill>
                  <a:schemeClr val="bg1"/>
                </a:solidFill>
                <a:latin typeface="Meiryo" panose="020B0604030504040204" pitchFamily="34" charset="-128"/>
                <a:ea typeface="Meiryo" panose="020B0604030504040204" pitchFamily="34" charset="-128"/>
              </a:rPr>
              <a:t>No-Code</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5CF04142-B6A4-8F41-B521-06CCFA38189B}"/>
              </a:ext>
            </a:extLst>
          </p:cNvPr>
          <p:cNvSpPr txBox="1"/>
          <p:nvPr/>
        </p:nvSpPr>
        <p:spPr>
          <a:xfrm>
            <a:off x="3710226" y="980728"/>
            <a:ext cx="1723549" cy="707886"/>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ロー・コード</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2000" b="1" dirty="0">
                <a:solidFill>
                  <a:schemeClr val="bg1"/>
                </a:solidFill>
                <a:latin typeface="Meiryo" panose="020B0604030504040204" pitchFamily="34" charset="-128"/>
                <a:ea typeface="Meiryo" panose="020B0604030504040204" pitchFamily="34" charset="-128"/>
              </a:rPr>
              <a:t>Low-Code</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6B245AAB-05E4-6E4F-9B6B-3DE46F7ADD97}"/>
              </a:ext>
            </a:extLst>
          </p:cNvPr>
          <p:cNvSpPr txBox="1"/>
          <p:nvPr/>
        </p:nvSpPr>
        <p:spPr>
          <a:xfrm>
            <a:off x="6410526" y="980728"/>
            <a:ext cx="1723549" cy="707886"/>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プロ・コード</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2000" b="1" dirty="0">
                <a:solidFill>
                  <a:schemeClr val="bg1"/>
                </a:solidFill>
                <a:latin typeface="Meiryo" panose="020B0604030504040204" pitchFamily="34" charset="-128"/>
                <a:ea typeface="Meiryo" panose="020B0604030504040204" pitchFamily="34" charset="-128"/>
              </a:rPr>
              <a:t>Pro-Code</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970AFDDE-016A-344C-A662-406DD1E15413}"/>
              </a:ext>
            </a:extLst>
          </p:cNvPr>
          <p:cNvSpPr/>
          <p:nvPr/>
        </p:nvSpPr>
        <p:spPr>
          <a:xfrm>
            <a:off x="611560" y="1776903"/>
            <a:ext cx="5220580" cy="5929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3955B5D5-5933-3D49-9222-EABACC7BCE74}"/>
              </a:ext>
            </a:extLst>
          </p:cNvPr>
          <p:cNvSpPr txBox="1"/>
          <p:nvPr/>
        </p:nvSpPr>
        <p:spPr>
          <a:xfrm>
            <a:off x="611560" y="1846662"/>
            <a:ext cx="5220580" cy="523220"/>
          </a:xfrm>
          <a:prstGeom prst="rect">
            <a:avLst/>
          </a:prstGeom>
          <a:noFill/>
        </p:spPr>
        <p:txBody>
          <a:bodyPr wrap="square" rtlCol="0">
            <a:spAutoFit/>
          </a:bodyPr>
          <a:lstStyle/>
          <a:p>
            <a:r>
              <a:rPr kumimoji="1" lang="ja-JP" altLang="en-US" sz="1400">
                <a:solidFill>
                  <a:schemeClr val="bg1"/>
                </a:solidFill>
                <a:latin typeface="Meiryo" panose="020B0604030504040204" pitchFamily="34" charset="-128"/>
                <a:ea typeface="Meiryo" panose="020B0604030504040204" pitchFamily="34" charset="-128"/>
              </a:rPr>
              <a:t>プログラム・コードを書くことなく、</a:t>
            </a:r>
            <a:r>
              <a:rPr kumimoji="1" lang="en-US" altLang="ja-JP" sz="1400" dirty="0">
                <a:solidFill>
                  <a:schemeClr val="bg1"/>
                </a:solidFill>
                <a:latin typeface="Meiryo" panose="020B0604030504040204" pitchFamily="34" charset="-128"/>
                <a:ea typeface="Meiryo" panose="020B0604030504040204" pitchFamily="34" charset="-128"/>
              </a:rPr>
              <a:t>GUI</a:t>
            </a:r>
            <a:r>
              <a:rPr lang="ja-JP" altLang="en-US" sz="1400">
                <a:solidFill>
                  <a:schemeClr val="bg1"/>
                </a:solidFill>
                <a:latin typeface="Meiryo" panose="020B0604030504040204" pitchFamily="34" charset="-128"/>
                <a:ea typeface="Meiryo" panose="020B0604030504040204" pitchFamily="34" charset="-128"/>
              </a:rPr>
              <a:t>を操作してシステムを開発する</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A3A61C91-D5B0-294F-B84C-D48E99104F88}"/>
              </a:ext>
            </a:extLst>
          </p:cNvPr>
          <p:cNvSpPr/>
          <p:nvPr/>
        </p:nvSpPr>
        <p:spPr>
          <a:xfrm>
            <a:off x="6012161" y="1776903"/>
            <a:ext cx="2520280" cy="59297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BEB6576A-2100-7249-BE9D-9A4B7EDEE8E4}"/>
              </a:ext>
            </a:extLst>
          </p:cNvPr>
          <p:cNvSpPr txBox="1"/>
          <p:nvPr/>
        </p:nvSpPr>
        <p:spPr>
          <a:xfrm>
            <a:off x="6012160" y="1846662"/>
            <a:ext cx="2520280" cy="523220"/>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プログラム・コードを書く</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ことで</a:t>
            </a:r>
            <a:r>
              <a:rPr lang="ja-JP" altLang="en-US" sz="1400">
                <a:solidFill>
                  <a:schemeClr val="bg1"/>
                </a:solidFill>
                <a:latin typeface="Meiryo" panose="020B0604030504040204" pitchFamily="34" charset="-128"/>
                <a:ea typeface="Meiryo" panose="020B0604030504040204" pitchFamily="34" charset="-128"/>
              </a:rPr>
              <a:t>システムを開発する</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3591CF4E-6391-2F4E-8F8C-FEAE45B098EC}"/>
              </a:ext>
            </a:extLst>
          </p:cNvPr>
          <p:cNvSpPr txBox="1"/>
          <p:nvPr/>
        </p:nvSpPr>
        <p:spPr>
          <a:xfrm>
            <a:off x="679214" y="2636912"/>
            <a:ext cx="2384972" cy="2677656"/>
          </a:xfrm>
          <a:prstGeom prst="rect">
            <a:avLst/>
          </a:prstGeom>
          <a:noFill/>
        </p:spPr>
        <p:txBody>
          <a:bodyPr wrap="square" rtlCol="0">
            <a:spAutoFit/>
          </a:bodyPr>
          <a:lstStyle/>
          <a:p>
            <a:r>
              <a:rPr lang="ja-JP" altLang="en-US" sz="1400" b="1">
                <a:solidFill>
                  <a:schemeClr val="bg1"/>
                </a:solidFill>
                <a:latin typeface="Meiryo" panose="020B0604030504040204" pitchFamily="34" charset="-128"/>
                <a:ea typeface="Meiryo" panose="020B0604030504040204" pitchFamily="34" charset="-128"/>
              </a:rPr>
              <a:t>機能制限があるためユースケースを絞った開発に限定され、広範囲のシステムに向いていない</a:t>
            </a:r>
            <a:endParaRPr lang="en-US" altLang="ja-JP" sz="1400" b="1" dirty="0">
              <a:solidFill>
                <a:schemeClr val="bg1"/>
              </a:solidFill>
              <a:latin typeface="Meiryo" panose="020B0604030504040204" pitchFamily="34" charset="-128"/>
              <a:ea typeface="Meiryo" panose="020B0604030504040204" pitchFamily="34" charset="-128"/>
            </a:endParaRPr>
          </a:p>
          <a:p>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小さなアプリケーションを構築するのに適したシンプルなツールで 基本的な機能のユースケースの解決に最適。また、専用のものであったり機能が限られている傾向がある。</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1CEA9117-EBAE-5A4A-9E51-AF202E4402B7}"/>
              </a:ext>
            </a:extLst>
          </p:cNvPr>
          <p:cNvSpPr txBox="1"/>
          <p:nvPr/>
        </p:nvSpPr>
        <p:spPr>
          <a:xfrm>
            <a:off x="3379514" y="2636912"/>
            <a:ext cx="2384972" cy="2677656"/>
          </a:xfrm>
          <a:prstGeom prst="rect">
            <a:avLst/>
          </a:prstGeom>
          <a:noFill/>
        </p:spPr>
        <p:txBody>
          <a:bodyPr wrap="square" rtlCol="0">
            <a:spAutoFit/>
          </a:bodyPr>
          <a:lstStyle/>
          <a:p>
            <a:r>
              <a:rPr lang="ja-JP" altLang="en-US" sz="1400" b="1">
                <a:solidFill>
                  <a:schemeClr val="bg1"/>
                </a:solidFill>
                <a:latin typeface="Meiryo" panose="020B0604030504040204" pitchFamily="34" charset="-128"/>
                <a:ea typeface="Meiryo" panose="020B0604030504040204" pitchFamily="34" charset="-128"/>
              </a:rPr>
              <a:t>拡張性が高く、他のソフトウェアとの統合機能も豊富なので広範囲のシステムに向いている</a:t>
            </a:r>
            <a:endParaRPr lang="en-US" altLang="ja-JP" sz="1400" b="1" dirty="0">
              <a:solidFill>
                <a:schemeClr val="bg1"/>
              </a:solidFill>
              <a:latin typeface="Meiryo" panose="020B0604030504040204" pitchFamily="34" charset="-128"/>
              <a:ea typeface="Meiryo" panose="020B0604030504040204" pitchFamily="34" charset="-128"/>
            </a:endParaRPr>
          </a:p>
          <a:p>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拡張性のあるアーキテクチャ、再利用可能なオープン</a:t>
            </a:r>
            <a:r>
              <a:rPr lang="en" altLang="ja-JP" sz="1400" dirty="0">
                <a:solidFill>
                  <a:schemeClr val="bg1"/>
                </a:solidFill>
                <a:latin typeface="Meiryo" panose="020B0604030504040204" pitchFamily="34" charset="-128"/>
                <a:ea typeface="Meiryo" panose="020B0604030504040204" pitchFamily="34" charset="-128"/>
              </a:rPr>
              <a:t>API</a:t>
            </a:r>
            <a:r>
              <a:rPr lang="ja-JP" altLang="en-US" sz="1400">
                <a:solidFill>
                  <a:schemeClr val="bg1"/>
                </a:solidFill>
                <a:latin typeface="Meiryo" panose="020B0604030504040204" pitchFamily="34" charset="-128"/>
                <a:ea typeface="Meiryo" panose="020B0604030504040204" pitchFamily="34" charset="-128"/>
              </a:rPr>
              <a:t>を使用してプラットフォームの機能を拡張する機能、クラウド環境やオンプレミス環境にデプロイできる柔軟性がある。</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79EC093D-2B98-0840-A4F4-4E6AA9876722}"/>
              </a:ext>
            </a:extLst>
          </p:cNvPr>
          <p:cNvSpPr txBox="1"/>
          <p:nvPr/>
        </p:nvSpPr>
        <p:spPr>
          <a:xfrm>
            <a:off x="6079814" y="2636912"/>
            <a:ext cx="2384972" cy="2677656"/>
          </a:xfrm>
          <a:prstGeom prst="rect">
            <a:avLst/>
          </a:prstGeom>
          <a:noFill/>
        </p:spPr>
        <p:txBody>
          <a:bodyPr wrap="square" rtlCol="0">
            <a:spAutoFit/>
          </a:bodyPr>
          <a:lstStyle/>
          <a:p>
            <a:r>
              <a:rPr lang="ja-JP" altLang="en-US" sz="1400" b="1">
                <a:solidFill>
                  <a:schemeClr val="bg1"/>
                </a:solidFill>
                <a:latin typeface="Meiryo" panose="020B0604030504040204" pitchFamily="34" charset="-128"/>
                <a:ea typeface="Meiryo" panose="020B0604030504040204" pitchFamily="34" charset="-128"/>
              </a:rPr>
              <a:t>コードを書くことで、あらゆる機能を実装できるので広範囲のシステムに向いている</a:t>
            </a:r>
            <a:endParaRPr lang="en-US" altLang="ja-JP" sz="1400" b="1" dirty="0">
              <a:solidFill>
                <a:schemeClr val="bg1"/>
              </a:solidFill>
              <a:latin typeface="Meiryo" panose="020B0604030504040204" pitchFamily="34" charset="-128"/>
              <a:ea typeface="Meiryo" panose="020B0604030504040204" pitchFamily="34" charset="-128"/>
            </a:endParaRPr>
          </a:p>
          <a:p>
            <a:endParaRPr lang="en-US" altLang="ja-JP" sz="1400" dirty="0">
              <a:solidFill>
                <a:schemeClr val="bg1"/>
              </a:solidFill>
              <a:latin typeface="Meiryo" panose="020B0604030504040204" pitchFamily="34" charset="-128"/>
              <a:ea typeface="Meiryo" panose="020B0604030504040204" pitchFamily="34" charset="-128"/>
            </a:endParaRPr>
          </a:p>
          <a:p>
            <a:r>
              <a:rPr lang="ja-JP" altLang="en-US" sz="1400">
                <a:solidFill>
                  <a:schemeClr val="bg1"/>
                </a:solidFill>
                <a:latin typeface="Meiryo" panose="020B0604030504040204" pitchFamily="34" charset="-128"/>
                <a:ea typeface="Meiryo" panose="020B0604030504040204" pitchFamily="34" charset="-128"/>
              </a:rPr>
              <a:t>拡張性のあるアーキテクチャ、再利用可能なオープン</a:t>
            </a:r>
            <a:r>
              <a:rPr lang="en" altLang="ja-JP" sz="1400" dirty="0">
                <a:solidFill>
                  <a:schemeClr val="bg1"/>
                </a:solidFill>
                <a:latin typeface="Meiryo" panose="020B0604030504040204" pitchFamily="34" charset="-128"/>
                <a:ea typeface="Meiryo" panose="020B0604030504040204" pitchFamily="34" charset="-128"/>
              </a:rPr>
              <a:t>API</a:t>
            </a:r>
            <a:r>
              <a:rPr lang="ja-JP" altLang="en-US" sz="1400">
                <a:solidFill>
                  <a:schemeClr val="bg1"/>
                </a:solidFill>
                <a:latin typeface="Meiryo" panose="020B0604030504040204" pitchFamily="34" charset="-128"/>
                <a:ea typeface="Meiryo" panose="020B0604030504040204" pitchFamily="34" charset="-128"/>
              </a:rPr>
              <a:t>を使用してプラットフォームの機能を拡張する機能、クラウド環境やオンプレミス環境にデプロイできる柔軟性がある。</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8" name="左右矢印 17">
            <a:extLst>
              <a:ext uri="{FF2B5EF4-FFF2-40B4-BE49-F238E27FC236}">
                <a16:creationId xmlns:a16="http://schemas.microsoft.com/office/drawing/2014/main" id="{30B2F6ED-558F-9E47-9970-934270E7DF76}"/>
              </a:ext>
            </a:extLst>
          </p:cNvPr>
          <p:cNvSpPr/>
          <p:nvPr/>
        </p:nvSpPr>
        <p:spPr>
          <a:xfrm>
            <a:off x="539552" y="5689605"/>
            <a:ext cx="8064896" cy="765925"/>
          </a:xfrm>
          <a:prstGeom prst="leftRightArrow">
            <a:avLst>
              <a:gd name="adj1" fmla="val 61370"/>
              <a:gd name="adj2" fmla="val 50000"/>
            </a:avLst>
          </a:prstGeom>
          <a:gradFill>
            <a:gsLst>
              <a:gs pos="0">
                <a:srgbClr val="0070C0"/>
              </a:gs>
              <a:gs pos="50000">
                <a:schemeClr val="accent3">
                  <a:lumMod val="75000"/>
                </a:schemeClr>
              </a:gs>
              <a:gs pos="100000">
                <a:srgbClr val="7030A0"/>
              </a:gs>
            </a:gsLst>
            <a:lin ang="0" scaled="1"/>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22E7391E-6C9A-A14F-A533-16BD88B96334}"/>
              </a:ext>
            </a:extLst>
          </p:cNvPr>
          <p:cNvSpPr txBox="1"/>
          <p:nvPr/>
        </p:nvSpPr>
        <p:spPr>
          <a:xfrm>
            <a:off x="3838466" y="5909210"/>
            <a:ext cx="1467068"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開発生産性</a:t>
            </a:r>
          </a:p>
        </p:txBody>
      </p:sp>
      <p:sp>
        <p:nvSpPr>
          <p:cNvPr id="20" name="テキスト ボックス 19">
            <a:extLst>
              <a:ext uri="{FF2B5EF4-FFF2-40B4-BE49-F238E27FC236}">
                <a16:creationId xmlns:a16="http://schemas.microsoft.com/office/drawing/2014/main" id="{D5BEA8C7-6CD4-2F45-AF81-05B563ACE503}"/>
              </a:ext>
            </a:extLst>
          </p:cNvPr>
          <p:cNvSpPr txBox="1"/>
          <p:nvPr/>
        </p:nvSpPr>
        <p:spPr>
          <a:xfrm>
            <a:off x="955824" y="5909210"/>
            <a:ext cx="441146"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高</a:t>
            </a:r>
          </a:p>
        </p:txBody>
      </p:sp>
      <p:sp>
        <p:nvSpPr>
          <p:cNvPr id="21" name="テキスト ボックス 20">
            <a:extLst>
              <a:ext uri="{FF2B5EF4-FFF2-40B4-BE49-F238E27FC236}">
                <a16:creationId xmlns:a16="http://schemas.microsoft.com/office/drawing/2014/main" id="{8AE6B299-D7BC-AC43-BB5F-4890EBA7EB75}"/>
              </a:ext>
            </a:extLst>
          </p:cNvPr>
          <p:cNvSpPr txBox="1"/>
          <p:nvPr/>
        </p:nvSpPr>
        <p:spPr>
          <a:xfrm>
            <a:off x="7722384" y="5909210"/>
            <a:ext cx="441146"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低</a:t>
            </a:r>
          </a:p>
        </p:txBody>
      </p:sp>
    </p:spTree>
    <p:extLst>
      <p:ext uri="{BB962C8B-B14F-4D97-AF65-F5344CB8AC3E}">
        <p14:creationId xmlns:p14="http://schemas.microsoft.com/office/powerpoint/2010/main" val="4008934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a:extLst>
              <a:ext uri="{FF2B5EF4-FFF2-40B4-BE49-F238E27FC236}">
                <a16:creationId xmlns:a16="http://schemas.microsoft.com/office/drawing/2014/main" id="{31209074-8E73-9D4F-9246-7FE94D5BECBF}"/>
              </a:ext>
            </a:extLst>
          </p:cNvPr>
          <p:cNvGrpSpPr/>
          <p:nvPr/>
        </p:nvGrpSpPr>
        <p:grpSpPr>
          <a:xfrm>
            <a:off x="230400" y="1379132"/>
            <a:ext cx="8373211" cy="4252400"/>
            <a:chOff x="230400" y="1379132"/>
            <a:chExt cx="8373211" cy="4252400"/>
          </a:xfrm>
        </p:grpSpPr>
        <p:pic>
          <p:nvPicPr>
            <p:cNvPr id="1034" name="Picture 10" descr="Cloud icon - Free download on Iconfinder">
              <a:extLst>
                <a:ext uri="{FF2B5EF4-FFF2-40B4-BE49-F238E27FC236}">
                  <a16:creationId xmlns:a16="http://schemas.microsoft.com/office/drawing/2014/main" id="{A23BD0B6-B663-7B43-9B71-E1D86B6AD2BE}"/>
                </a:ext>
              </a:extLst>
            </p:cNvPr>
            <p:cNvPicPr>
              <a:picLocks noChangeAspect="1" noChangeArrowheads="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a:ext>
              </a:extLst>
            </a:blip>
            <a:srcRect l="6803" t="18069" r="5049" b="18914"/>
            <a:stretch/>
          </p:blipFill>
          <p:spPr bwMode="auto">
            <a:xfrm>
              <a:off x="230400" y="1379132"/>
              <a:ext cx="4330154" cy="4252400"/>
            </a:xfrm>
            <a:prstGeom prst="rect">
              <a:avLst/>
            </a:prstGeom>
            <a:noFill/>
            <a:extLst>
              <a:ext uri="{909E8E84-426E-40DD-AFC4-6F175D3DCCD1}">
                <a14:hiddenFill xmlns:a14="http://schemas.microsoft.com/office/drawing/2010/main">
                  <a:solidFill>
                    <a:srgbClr val="FFFFFF"/>
                  </a:solidFill>
                </a14:hiddenFill>
              </a:ext>
            </a:extLst>
          </p:spPr>
        </p:pic>
        <p:sp>
          <p:nvSpPr>
            <p:cNvPr id="167" name="正方形/長方形 166">
              <a:extLst>
                <a:ext uri="{FF2B5EF4-FFF2-40B4-BE49-F238E27FC236}">
                  <a16:creationId xmlns:a16="http://schemas.microsoft.com/office/drawing/2014/main" id="{DDC27B5A-D523-1247-955E-D8A75E8D0055}"/>
                </a:ext>
              </a:extLst>
            </p:cNvPr>
            <p:cNvSpPr/>
            <p:nvPr/>
          </p:nvSpPr>
          <p:spPr>
            <a:xfrm>
              <a:off x="998342" y="4570554"/>
              <a:ext cx="7605269" cy="447905"/>
            </a:xfrm>
            <a:prstGeom prst="rect">
              <a:avLst/>
            </a:prstGeom>
            <a:solidFill>
              <a:srgbClr val="7030A0">
                <a:alpha val="5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2" name="正方形/長方形 161">
              <a:extLst>
                <a:ext uri="{FF2B5EF4-FFF2-40B4-BE49-F238E27FC236}">
                  <a16:creationId xmlns:a16="http://schemas.microsoft.com/office/drawing/2014/main" id="{304FC210-41BE-A544-8F6F-B2A00912DAEE}"/>
                </a:ext>
              </a:extLst>
            </p:cNvPr>
            <p:cNvSpPr/>
            <p:nvPr/>
          </p:nvSpPr>
          <p:spPr>
            <a:xfrm>
              <a:off x="1004873" y="4015383"/>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3" name="正方形/長方形 162">
              <a:extLst>
                <a:ext uri="{FF2B5EF4-FFF2-40B4-BE49-F238E27FC236}">
                  <a16:creationId xmlns:a16="http://schemas.microsoft.com/office/drawing/2014/main" id="{158289BB-AAED-FF46-9FB5-DD6F491B48AF}"/>
                </a:ext>
              </a:extLst>
            </p:cNvPr>
            <p:cNvSpPr/>
            <p:nvPr/>
          </p:nvSpPr>
          <p:spPr>
            <a:xfrm>
              <a:off x="1004282" y="3509783"/>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4" name="正方形/長方形 163">
              <a:extLst>
                <a:ext uri="{FF2B5EF4-FFF2-40B4-BE49-F238E27FC236}">
                  <a16:creationId xmlns:a16="http://schemas.microsoft.com/office/drawing/2014/main" id="{C2850D24-59EA-AD44-AC23-7C1CF284D290}"/>
                </a:ext>
              </a:extLst>
            </p:cNvPr>
            <p:cNvSpPr/>
            <p:nvPr/>
          </p:nvSpPr>
          <p:spPr>
            <a:xfrm>
              <a:off x="1004873" y="2989100"/>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5" name="正方形/長方形 164">
              <a:extLst>
                <a:ext uri="{FF2B5EF4-FFF2-40B4-BE49-F238E27FC236}">
                  <a16:creationId xmlns:a16="http://schemas.microsoft.com/office/drawing/2014/main" id="{462A4DBC-FD17-D64F-90A5-6A7E11D22202}"/>
                </a:ext>
              </a:extLst>
            </p:cNvPr>
            <p:cNvSpPr/>
            <p:nvPr/>
          </p:nvSpPr>
          <p:spPr>
            <a:xfrm>
              <a:off x="1004282" y="2483500"/>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66" name="正方形/長方形 165">
              <a:extLst>
                <a:ext uri="{FF2B5EF4-FFF2-40B4-BE49-F238E27FC236}">
                  <a16:creationId xmlns:a16="http://schemas.microsoft.com/office/drawing/2014/main" id="{F6F1852D-5747-6544-972C-E0882D481D9F}"/>
                </a:ext>
              </a:extLst>
            </p:cNvPr>
            <p:cNvSpPr/>
            <p:nvPr/>
          </p:nvSpPr>
          <p:spPr>
            <a:xfrm>
              <a:off x="1004282" y="1974049"/>
              <a:ext cx="7552051" cy="447905"/>
            </a:xfrm>
            <a:prstGeom prst="rect">
              <a:avLst/>
            </a:prstGeom>
            <a:solidFill>
              <a:schemeClr val="accent6">
                <a:lumMod val="75000"/>
                <a:alpha val="5411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DCC153D4-3B8F-204E-AC6A-00373F03D247}"/>
                </a:ext>
              </a:extLst>
            </p:cNvPr>
            <p:cNvSpPr txBox="1"/>
            <p:nvPr/>
          </p:nvSpPr>
          <p:spPr>
            <a:xfrm>
              <a:off x="1773431" y="2057483"/>
              <a:ext cx="2792752" cy="369332"/>
            </a:xfrm>
            <a:prstGeom prst="rect">
              <a:avLst/>
            </a:prstGeom>
            <a:noFill/>
          </p:spPr>
          <p:txBody>
            <a:bodyPr wrap="none" rtlCol="0">
              <a:spAutoFit/>
            </a:bodyPr>
            <a:lstStyle/>
            <a:p>
              <a:pPr algn="r"/>
              <a:r>
                <a:rPr kumimoji="1" lang="ja-JP" altLang="en-US">
                  <a:solidFill>
                    <a:schemeClr val="bg1"/>
                  </a:solidFill>
                </a:rPr>
                <a:t>データ管理プラットフォーム</a:t>
              </a:r>
            </a:p>
          </p:txBody>
        </p:sp>
        <p:sp>
          <p:nvSpPr>
            <p:cNvPr id="149" name="テキスト ボックス 148">
              <a:extLst>
                <a:ext uri="{FF2B5EF4-FFF2-40B4-BE49-F238E27FC236}">
                  <a16:creationId xmlns:a16="http://schemas.microsoft.com/office/drawing/2014/main" id="{9CB14AAD-2E7B-0E43-8821-50150C479765}"/>
                </a:ext>
              </a:extLst>
            </p:cNvPr>
            <p:cNvSpPr txBox="1"/>
            <p:nvPr/>
          </p:nvSpPr>
          <p:spPr>
            <a:xfrm>
              <a:off x="2154945" y="2546990"/>
              <a:ext cx="2411238" cy="369332"/>
            </a:xfrm>
            <a:prstGeom prst="rect">
              <a:avLst/>
            </a:prstGeom>
            <a:noFill/>
          </p:spPr>
          <p:txBody>
            <a:bodyPr wrap="none" rtlCol="0">
              <a:spAutoFit/>
            </a:bodyPr>
            <a:lstStyle/>
            <a:p>
              <a:pPr algn="r"/>
              <a:r>
                <a:rPr kumimoji="1" lang="ja-JP" altLang="en-US">
                  <a:solidFill>
                    <a:schemeClr val="bg1"/>
                  </a:solidFill>
                </a:rPr>
                <a:t>ＩＤ管理プラットフォーム</a:t>
              </a:r>
            </a:p>
          </p:txBody>
        </p:sp>
        <p:sp>
          <p:nvSpPr>
            <p:cNvPr id="151" name="テキスト ボックス 150">
              <a:extLst>
                <a:ext uri="{FF2B5EF4-FFF2-40B4-BE49-F238E27FC236}">
                  <a16:creationId xmlns:a16="http://schemas.microsoft.com/office/drawing/2014/main" id="{CC1EC12D-4AEA-B64E-9917-5BAF6285DB83}"/>
                </a:ext>
              </a:extLst>
            </p:cNvPr>
            <p:cNvSpPr txBox="1"/>
            <p:nvPr/>
          </p:nvSpPr>
          <p:spPr>
            <a:xfrm>
              <a:off x="1931328" y="3048150"/>
              <a:ext cx="2635658" cy="369332"/>
            </a:xfrm>
            <a:prstGeom prst="rect">
              <a:avLst/>
            </a:prstGeom>
            <a:noFill/>
          </p:spPr>
          <p:txBody>
            <a:bodyPr wrap="none" rtlCol="0">
              <a:spAutoFit/>
            </a:bodyPr>
            <a:lstStyle/>
            <a:p>
              <a:pPr algn="r"/>
              <a:r>
                <a:rPr lang="ja-JP" altLang="en-US">
                  <a:solidFill>
                    <a:schemeClr val="bg1"/>
                  </a:solidFill>
                </a:rPr>
                <a:t>決済</a:t>
              </a:r>
              <a:r>
                <a:rPr kumimoji="1" lang="ja-JP" altLang="en-US">
                  <a:solidFill>
                    <a:schemeClr val="bg1"/>
                  </a:solidFill>
                </a:rPr>
                <a:t>管理プラットフォーム</a:t>
              </a:r>
            </a:p>
          </p:txBody>
        </p:sp>
        <p:sp>
          <p:nvSpPr>
            <p:cNvPr id="154" name="テキスト ボックス 153">
              <a:extLst>
                <a:ext uri="{FF2B5EF4-FFF2-40B4-BE49-F238E27FC236}">
                  <a16:creationId xmlns:a16="http://schemas.microsoft.com/office/drawing/2014/main" id="{E2FFE7C2-C84D-F448-AF76-CF4F92F84F7F}"/>
                </a:ext>
              </a:extLst>
            </p:cNvPr>
            <p:cNvSpPr txBox="1"/>
            <p:nvPr/>
          </p:nvSpPr>
          <p:spPr>
            <a:xfrm>
              <a:off x="1149268" y="3554738"/>
              <a:ext cx="3422732" cy="369332"/>
            </a:xfrm>
            <a:prstGeom prst="rect">
              <a:avLst/>
            </a:prstGeom>
            <a:noFill/>
          </p:spPr>
          <p:txBody>
            <a:bodyPr wrap="none" rtlCol="0">
              <a:spAutoFit/>
            </a:bodyPr>
            <a:lstStyle/>
            <a:p>
              <a:pPr algn="r"/>
              <a:r>
                <a:rPr lang="ja-JP" altLang="en-US">
                  <a:solidFill>
                    <a:schemeClr val="bg1"/>
                  </a:solidFill>
                </a:rPr>
                <a:t>スケジューリンク・</a:t>
              </a:r>
              <a:r>
                <a:rPr kumimoji="1" lang="ja-JP" altLang="en-US">
                  <a:solidFill>
                    <a:schemeClr val="bg1"/>
                  </a:solidFill>
                </a:rPr>
                <a:t>プラットフォーム</a:t>
              </a:r>
            </a:p>
          </p:txBody>
        </p:sp>
        <p:sp>
          <p:nvSpPr>
            <p:cNvPr id="156" name="テキスト ボックス 155">
              <a:extLst>
                <a:ext uri="{FF2B5EF4-FFF2-40B4-BE49-F238E27FC236}">
                  <a16:creationId xmlns:a16="http://schemas.microsoft.com/office/drawing/2014/main" id="{034A4DBF-AC64-0140-9080-4CF2EC365CDC}"/>
                </a:ext>
              </a:extLst>
            </p:cNvPr>
            <p:cNvSpPr txBox="1"/>
            <p:nvPr/>
          </p:nvSpPr>
          <p:spPr>
            <a:xfrm>
              <a:off x="2172648" y="4064720"/>
              <a:ext cx="2404824" cy="369332"/>
            </a:xfrm>
            <a:prstGeom prst="rect">
              <a:avLst/>
            </a:prstGeom>
            <a:noFill/>
          </p:spPr>
          <p:txBody>
            <a:bodyPr wrap="none" rtlCol="0">
              <a:spAutoFit/>
            </a:bodyPr>
            <a:lstStyle/>
            <a:p>
              <a:pPr algn="r"/>
              <a:r>
                <a:rPr lang="ja-JP" altLang="en-US">
                  <a:solidFill>
                    <a:schemeClr val="bg1"/>
                  </a:solidFill>
                </a:rPr>
                <a:t>〇〇〇</a:t>
              </a:r>
              <a:r>
                <a:rPr kumimoji="1" lang="ja-JP" altLang="en-US">
                  <a:solidFill>
                    <a:schemeClr val="bg1"/>
                  </a:solidFill>
                </a:rPr>
                <a:t>プラットフォーム</a:t>
              </a:r>
            </a:p>
          </p:txBody>
        </p:sp>
        <p:sp>
          <p:nvSpPr>
            <p:cNvPr id="168" name="テキスト ボックス 167">
              <a:extLst>
                <a:ext uri="{FF2B5EF4-FFF2-40B4-BE49-F238E27FC236}">
                  <a16:creationId xmlns:a16="http://schemas.microsoft.com/office/drawing/2014/main" id="{DBFD59DA-FDE7-554C-B9D9-FDC54D7DEE64}"/>
                </a:ext>
              </a:extLst>
            </p:cNvPr>
            <p:cNvSpPr txBox="1"/>
            <p:nvPr/>
          </p:nvSpPr>
          <p:spPr>
            <a:xfrm>
              <a:off x="1454696" y="4637272"/>
              <a:ext cx="3126177" cy="307777"/>
            </a:xfrm>
            <a:prstGeom prst="rect">
              <a:avLst/>
            </a:prstGeom>
            <a:noFill/>
          </p:spPr>
          <p:txBody>
            <a:bodyPr wrap="none" rtlCol="0">
              <a:spAutoFit/>
            </a:bodyPr>
            <a:lstStyle/>
            <a:p>
              <a:pPr algn="r"/>
              <a:r>
                <a:rPr lang="ja-JP" altLang="en-US" sz="1400">
                  <a:solidFill>
                    <a:schemeClr val="bg1"/>
                  </a:solidFill>
                </a:rPr>
                <a:t>アプリケーション開発ツール／サービス</a:t>
              </a:r>
              <a:endParaRPr kumimoji="1" lang="ja-JP" altLang="en-US" sz="1400">
                <a:solidFill>
                  <a:schemeClr val="bg1"/>
                </a:solidFill>
              </a:endParaRPr>
            </a:p>
          </p:txBody>
        </p:sp>
        <p:sp>
          <p:nvSpPr>
            <p:cNvPr id="28" name="テキスト ボックス 27">
              <a:extLst>
                <a:ext uri="{FF2B5EF4-FFF2-40B4-BE49-F238E27FC236}">
                  <a16:creationId xmlns:a16="http://schemas.microsoft.com/office/drawing/2014/main" id="{0E1D06AA-2128-BB4D-9775-67D46E7A7AB3}"/>
                </a:ext>
              </a:extLst>
            </p:cNvPr>
            <p:cNvSpPr txBox="1"/>
            <p:nvPr/>
          </p:nvSpPr>
          <p:spPr>
            <a:xfrm>
              <a:off x="2570715" y="1524562"/>
              <a:ext cx="2031325" cy="369332"/>
            </a:xfrm>
            <a:prstGeom prst="rect">
              <a:avLst/>
            </a:prstGeom>
            <a:noFill/>
          </p:spPr>
          <p:txBody>
            <a:bodyPr wrap="none" rtlCol="0">
              <a:spAutoFit/>
            </a:bodyPr>
            <a:lstStyle/>
            <a:p>
              <a:r>
                <a:rPr kumimoji="1" lang="ja-JP" altLang="en-US" b="1">
                  <a:solidFill>
                    <a:srgbClr val="0070C0"/>
                  </a:solidFill>
                  <a:latin typeface="Meiryo" panose="020B0604030504040204" pitchFamily="34" charset="-128"/>
                  <a:ea typeface="Meiryo" panose="020B0604030504040204" pitchFamily="34" charset="-128"/>
                </a:rPr>
                <a:t>クラウド</a:t>
              </a:r>
              <a:r>
                <a:rPr kumimoji="1" lang="ja-JP" altLang="en-US">
                  <a:solidFill>
                    <a:srgbClr val="0070C0"/>
                  </a:solidFill>
                  <a:latin typeface="Meiryo" panose="020B0604030504040204" pitchFamily="34" charset="-128"/>
                  <a:ea typeface="Meiryo" panose="020B0604030504040204" pitchFamily="34" charset="-128"/>
                </a:rPr>
                <a:t>サービス</a:t>
              </a:r>
            </a:p>
          </p:txBody>
        </p:sp>
      </p:grpSp>
      <p:sp>
        <p:nvSpPr>
          <p:cNvPr id="135" name="正方形/長方形 134">
            <a:extLst>
              <a:ext uri="{FF2B5EF4-FFF2-40B4-BE49-F238E27FC236}">
                <a16:creationId xmlns:a16="http://schemas.microsoft.com/office/drawing/2014/main" id="{73809D42-CD9A-DC4A-AD31-3EAAD9D92BE0}"/>
              </a:ext>
            </a:extLst>
          </p:cNvPr>
          <p:cNvSpPr/>
          <p:nvPr/>
        </p:nvSpPr>
        <p:spPr>
          <a:xfrm>
            <a:off x="7926934" y="1854068"/>
            <a:ext cx="676677" cy="3417779"/>
          </a:xfrm>
          <a:prstGeom prst="rect">
            <a:avLst/>
          </a:prstGeom>
          <a:solidFill>
            <a:srgbClr val="7030A0">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テキスト ボックス 135">
            <a:extLst>
              <a:ext uri="{FF2B5EF4-FFF2-40B4-BE49-F238E27FC236}">
                <a16:creationId xmlns:a16="http://schemas.microsoft.com/office/drawing/2014/main" id="{298063BF-3407-B641-B362-89C326ED6D08}"/>
              </a:ext>
            </a:extLst>
          </p:cNvPr>
          <p:cNvSpPr txBox="1"/>
          <p:nvPr/>
        </p:nvSpPr>
        <p:spPr>
          <a:xfrm>
            <a:off x="7906305" y="1558202"/>
            <a:ext cx="723275" cy="307777"/>
          </a:xfrm>
          <a:prstGeom prst="rect">
            <a:avLst/>
          </a:prstGeom>
          <a:noFill/>
        </p:spPr>
        <p:txBody>
          <a:bodyPr wrap="none" rtlCol="0">
            <a:spAutoFit/>
          </a:bodyPr>
          <a:lstStyle/>
          <a:p>
            <a:pPr algn="ctr"/>
            <a:r>
              <a:rPr kumimoji="1" lang="ja-JP" altLang="en-US" sz="1400">
                <a:solidFill>
                  <a:srgbClr val="7030A0"/>
                </a:solidFill>
                <a:latin typeface="Meiryo" panose="020B0604030504040204" pitchFamily="34" charset="-128"/>
                <a:ea typeface="Meiryo" panose="020B0604030504040204" pitchFamily="34" charset="-128"/>
              </a:rPr>
              <a:t>業務</a:t>
            </a:r>
            <a:r>
              <a:rPr lang="ja-JP" altLang="en-US" sz="1400">
                <a:solidFill>
                  <a:srgbClr val="7030A0"/>
                </a:solidFill>
                <a:latin typeface="Meiryo" panose="020B0604030504040204" pitchFamily="34" charset="-128"/>
                <a:ea typeface="Meiryo" panose="020B0604030504040204" pitchFamily="34" charset="-128"/>
              </a:rPr>
              <a:t>Ｘ</a:t>
            </a:r>
            <a:endParaRPr kumimoji="1" lang="ja-JP" altLang="en-US" sz="1400">
              <a:solidFill>
                <a:srgbClr val="7030A0"/>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41947B59-0A0D-0346-A795-7841BF7080EE}"/>
              </a:ext>
            </a:extLst>
          </p:cNvPr>
          <p:cNvSpPr>
            <a:spLocks noGrp="1"/>
          </p:cNvSpPr>
          <p:nvPr>
            <p:ph type="title"/>
          </p:nvPr>
        </p:nvSpPr>
        <p:spPr>
          <a:xfrm>
            <a:off x="230400" y="266400"/>
            <a:ext cx="8913600" cy="416221"/>
          </a:xfrm>
        </p:spPr>
        <p:txBody>
          <a:bodyPr/>
          <a:lstStyle/>
          <a:p>
            <a:r>
              <a:rPr kumimoji="1" lang="ja-JP" altLang="en-US"/>
              <a:t>アンバンドル／リバンドルとクラウド</a:t>
            </a:r>
          </a:p>
        </p:txBody>
      </p:sp>
      <p:sp>
        <p:nvSpPr>
          <p:cNvPr id="141" name="正方形/長方形 140">
            <a:extLst>
              <a:ext uri="{FF2B5EF4-FFF2-40B4-BE49-F238E27FC236}">
                <a16:creationId xmlns:a16="http://schemas.microsoft.com/office/drawing/2014/main" id="{98237BA0-B560-2840-9856-B4F1691548A2}"/>
              </a:ext>
            </a:extLst>
          </p:cNvPr>
          <p:cNvSpPr/>
          <p:nvPr/>
        </p:nvSpPr>
        <p:spPr>
          <a:xfrm>
            <a:off x="7960669" y="4567209"/>
            <a:ext cx="603932" cy="4479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nvGrpSpPr>
          <p:cNvPr id="160" name="グループ化 159">
            <a:extLst>
              <a:ext uri="{FF2B5EF4-FFF2-40B4-BE49-F238E27FC236}">
                <a16:creationId xmlns:a16="http://schemas.microsoft.com/office/drawing/2014/main" id="{D073B82C-2A26-F74C-9DA5-B7BEB0B9AA4A}"/>
              </a:ext>
            </a:extLst>
          </p:cNvPr>
          <p:cNvGrpSpPr/>
          <p:nvPr/>
        </p:nvGrpSpPr>
        <p:grpSpPr>
          <a:xfrm>
            <a:off x="4880481" y="1553286"/>
            <a:ext cx="3681235" cy="4694908"/>
            <a:chOff x="4880481" y="1442259"/>
            <a:chExt cx="3681235" cy="4694908"/>
          </a:xfrm>
        </p:grpSpPr>
        <p:sp>
          <p:nvSpPr>
            <p:cNvPr id="51" name="正方形/長方形 50">
              <a:extLst>
                <a:ext uri="{FF2B5EF4-FFF2-40B4-BE49-F238E27FC236}">
                  <a16:creationId xmlns:a16="http://schemas.microsoft.com/office/drawing/2014/main" id="{CCC54AED-1E31-164A-9880-217BF697DCE4}"/>
                </a:ext>
              </a:extLst>
            </p:cNvPr>
            <p:cNvSpPr/>
            <p:nvPr/>
          </p:nvSpPr>
          <p:spPr>
            <a:xfrm>
              <a:off x="4922147" y="1743042"/>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B43C5DF9-6334-D94C-BE1C-017FE2D2D372}"/>
                </a:ext>
              </a:extLst>
            </p:cNvPr>
            <p:cNvSpPr/>
            <p:nvPr/>
          </p:nvSpPr>
          <p:spPr>
            <a:xfrm>
              <a:off x="5676214" y="1743041"/>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8568BFC3-9934-4146-9E06-32AD5D998816}"/>
                </a:ext>
              </a:extLst>
            </p:cNvPr>
            <p:cNvSpPr/>
            <p:nvPr/>
          </p:nvSpPr>
          <p:spPr>
            <a:xfrm>
              <a:off x="6431823" y="1743041"/>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CEF22D35-9727-8F42-B1FF-0B8F9D6F2E30}"/>
                </a:ext>
              </a:extLst>
            </p:cNvPr>
            <p:cNvSpPr/>
            <p:nvPr/>
          </p:nvSpPr>
          <p:spPr>
            <a:xfrm>
              <a:off x="7181493" y="1746980"/>
              <a:ext cx="676677" cy="3417779"/>
            </a:xfrm>
            <a:prstGeom prst="rect">
              <a:avLst/>
            </a:prstGeom>
            <a:solidFill>
              <a:srgbClr val="984807">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6943F5F7-A374-C14C-9930-3EC310A8ADCC}"/>
                </a:ext>
              </a:extLst>
            </p:cNvPr>
            <p:cNvSpPr/>
            <p:nvPr/>
          </p:nvSpPr>
          <p:spPr>
            <a:xfrm>
              <a:off x="4958417" y="1861280"/>
              <a:ext cx="3600563"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61F4436D-E3B3-B04A-9C0A-0DE36FA0E885}"/>
                </a:ext>
              </a:extLst>
            </p:cNvPr>
            <p:cNvSpPr/>
            <p:nvPr/>
          </p:nvSpPr>
          <p:spPr>
            <a:xfrm>
              <a:off x="4953501" y="2368022"/>
              <a:ext cx="3608158"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32420327-1123-EF49-950C-3F18596AF118}"/>
                </a:ext>
              </a:extLst>
            </p:cNvPr>
            <p:cNvSpPr/>
            <p:nvPr/>
          </p:nvSpPr>
          <p:spPr>
            <a:xfrm>
              <a:off x="4940190" y="2887795"/>
              <a:ext cx="3621526"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F3D9276B-20AF-F44D-A3BD-E30E472848C9}"/>
                </a:ext>
              </a:extLst>
            </p:cNvPr>
            <p:cNvSpPr/>
            <p:nvPr/>
          </p:nvSpPr>
          <p:spPr>
            <a:xfrm>
              <a:off x="4955031" y="3394305"/>
              <a:ext cx="3601302"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472F9618-8F1E-F340-B1FC-4C5038D7B0DB}"/>
                </a:ext>
              </a:extLst>
            </p:cNvPr>
            <p:cNvSpPr/>
            <p:nvPr/>
          </p:nvSpPr>
          <p:spPr>
            <a:xfrm>
              <a:off x="4959947" y="4463577"/>
              <a:ext cx="603932" cy="4479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667EA924-C757-3143-AB48-FA90FA93A2D9}"/>
                </a:ext>
              </a:extLst>
            </p:cNvPr>
            <p:cNvSpPr/>
            <p:nvPr/>
          </p:nvSpPr>
          <p:spPr>
            <a:xfrm>
              <a:off x="5714595" y="4463577"/>
              <a:ext cx="603932" cy="447905"/>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6CF79F57-8228-7340-BF26-30EB6729D858}"/>
                </a:ext>
              </a:extLst>
            </p:cNvPr>
            <p:cNvSpPr/>
            <p:nvPr/>
          </p:nvSpPr>
          <p:spPr>
            <a:xfrm>
              <a:off x="6468081" y="4463577"/>
              <a:ext cx="603932" cy="44790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6" name="正方形/長方形 85">
              <a:extLst>
                <a:ext uri="{FF2B5EF4-FFF2-40B4-BE49-F238E27FC236}">
                  <a16:creationId xmlns:a16="http://schemas.microsoft.com/office/drawing/2014/main" id="{00674E95-9291-8746-AFFD-1563DBF1B486}"/>
                </a:ext>
              </a:extLst>
            </p:cNvPr>
            <p:cNvSpPr/>
            <p:nvPr/>
          </p:nvSpPr>
          <p:spPr>
            <a:xfrm>
              <a:off x="7218333" y="4456182"/>
              <a:ext cx="603932" cy="447905"/>
            </a:xfrm>
            <a:prstGeom prst="rect">
              <a:avLst/>
            </a:prstGeom>
            <a:solidFill>
              <a:srgbClr val="73FB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7D731C4E-C519-9A4B-A1B2-A476ACA76429}"/>
                </a:ext>
              </a:extLst>
            </p:cNvPr>
            <p:cNvSpPr/>
            <p:nvPr/>
          </p:nvSpPr>
          <p:spPr>
            <a:xfrm>
              <a:off x="5785749" y="1926414"/>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89" name="正方形/長方形 88">
              <a:extLst>
                <a:ext uri="{FF2B5EF4-FFF2-40B4-BE49-F238E27FC236}">
                  <a16:creationId xmlns:a16="http://schemas.microsoft.com/office/drawing/2014/main" id="{C6AF40C3-DCC3-F04A-8CED-509589BA1A48}"/>
                </a:ext>
              </a:extLst>
            </p:cNvPr>
            <p:cNvSpPr/>
            <p:nvPr/>
          </p:nvSpPr>
          <p:spPr>
            <a:xfrm>
              <a:off x="5039109" y="1918416"/>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0" name="正方形/長方形 89">
              <a:extLst>
                <a:ext uri="{FF2B5EF4-FFF2-40B4-BE49-F238E27FC236}">
                  <a16:creationId xmlns:a16="http://schemas.microsoft.com/office/drawing/2014/main" id="{624CCD01-D63E-4F41-B899-9C19EBE6FFC7}"/>
                </a:ext>
              </a:extLst>
            </p:cNvPr>
            <p:cNvSpPr/>
            <p:nvPr/>
          </p:nvSpPr>
          <p:spPr>
            <a:xfrm>
              <a:off x="6538390" y="192126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1" name="正方形/長方形 90">
              <a:extLst>
                <a:ext uri="{FF2B5EF4-FFF2-40B4-BE49-F238E27FC236}">
                  <a16:creationId xmlns:a16="http://schemas.microsoft.com/office/drawing/2014/main" id="{CCDACAA7-6C4A-8145-9415-18559E9CEE4A}"/>
                </a:ext>
              </a:extLst>
            </p:cNvPr>
            <p:cNvSpPr/>
            <p:nvPr/>
          </p:nvSpPr>
          <p:spPr>
            <a:xfrm>
              <a:off x="7290083" y="191888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FFCC43C7-EB86-694B-8030-EDFDA034A5B3}"/>
                </a:ext>
              </a:extLst>
            </p:cNvPr>
            <p:cNvSpPr txBox="1"/>
            <p:nvPr/>
          </p:nvSpPr>
          <p:spPr>
            <a:xfrm>
              <a:off x="5901378" y="1960164"/>
              <a:ext cx="954108"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データ管理</a:t>
              </a:r>
            </a:p>
          </p:txBody>
        </p:sp>
        <p:sp>
          <p:nvSpPr>
            <p:cNvPr id="92" name="正方形/長方形 91">
              <a:extLst>
                <a:ext uri="{FF2B5EF4-FFF2-40B4-BE49-F238E27FC236}">
                  <a16:creationId xmlns:a16="http://schemas.microsoft.com/office/drawing/2014/main" id="{AB61735F-61DE-5E4F-889A-24246F2724E0}"/>
                </a:ext>
              </a:extLst>
            </p:cNvPr>
            <p:cNvSpPr/>
            <p:nvPr/>
          </p:nvSpPr>
          <p:spPr>
            <a:xfrm>
              <a:off x="5785749" y="243989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3" name="正方形/長方形 92">
              <a:extLst>
                <a:ext uri="{FF2B5EF4-FFF2-40B4-BE49-F238E27FC236}">
                  <a16:creationId xmlns:a16="http://schemas.microsoft.com/office/drawing/2014/main" id="{DD281471-BD37-8743-833E-EC4E490C4702}"/>
                </a:ext>
              </a:extLst>
            </p:cNvPr>
            <p:cNvSpPr/>
            <p:nvPr/>
          </p:nvSpPr>
          <p:spPr>
            <a:xfrm>
              <a:off x="5039109" y="2431892"/>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4" name="正方形/長方形 93">
              <a:extLst>
                <a:ext uri="{FF2B5EF4-FFF2-40B4-BE49-F238E27FC236}">
                  <a16:creationId xmlns:a16="http://schemas.microsoft.com/office/drawing/2014/main" id="{B3136A4C-E2B2-764D-93C2-F48B94610F8A}"/>
                </a:ext>
              </a:extLst>
            </p:cNvPr>
            <p:cNvSpPr/>
            <p:nvPr/>
          </p:nvSpPr>
          <p:spPr>
            <a:xfrm>
              <a:off x="6538390" y="2434745"/>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E500B2BB-2D02-9340-9F1F-9FF2630F77B8}"/>
                </a:ext>
              </a:extLst>
            </p:cNvPr>
            <p:cNvSpPr/>
            <p:nvPr/>
          </p:nvSpPr>
          <p:spPr>
            <a:xfrm>
              <a:off x="7290083" y="243235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7" name="正方形/長方形 96">
              <a:extLst>
                <a:ext uri="{FF2B5EF4-FFF2-40B4-BE49-F238E27FC236}">
                  <a16:creationId xmlns:a16="http://schemas.microsoft.com/office/drawing/2014/main" id="{5C58034D-3698-0E41-9F6F-C9762E9085B4}"/>
                </a:ext>
              </a:extLst>
            </p:cNvPr>
            <p:cNvSpPr/>
            <p:nvPr/>
          </p:nvSpPr>
          <p:spPr>
            <a:xfrm>
              <a:off x="5039109" y="2915956"/>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99" name="正方形/長方形 98">
              <a:extLst>
                <a:ext uri="{FF2B5EF4-FFF2-40B4-BE49-F238E27FC236}">
                  <a16:creationId xmlns:a16="http://schemas.microsoft.com/office/drawing/2014/main" id="{D1F4098B-D006-784E-A187-B9BEDC4BED79}"/>
                </a:ext>
              </a:extLst>
            </p:cNvPr>
            <p:cNvSpPr/>
            <p:nvPr/>
          </p:nvSpPr>
          <p:spPr>
            <a:xfrm>
              <a:off x="7290083" y="291642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70D0CDFD-6293-F74A-9BD0-5C88FBE8130A}"/>
                </a:ext>
              </a:extLst>
            </p:cNvPr>
            <p:cNvSpPr txBox="1"/>
            <p:nvPr/>
          </p:nvSpPr>
          <p:spPr>
            <a:xfrm>
              <a:off x="6143934" y="2965521"/>
              <a:ext cx="492443"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決済</a:t>
              </a:r>
            </a:p>
          </p:txBody>
        </p:sp>
        <p:sp>
          <p:nvSpPr>
            <p:cNvPr id="101" name="正方形/長方形 100">
              <a:extLst>
                <a:ext uri="{FF2B5EF4-FFF2-40B4-BE49-F238E27FC236}">
                  <a16:creationId xmlns:a16="http://schemas.microsoft.com/office/drawing/2014/main" id="{ED092415-0CA2-9647-9301-1091471D90B0}"/>
                </a:ext>
              </a:extLst>
            </p:cNvPr>
            <p:cNvSpPr/>
            <p:nvPr/>
          </p:nvSpPr>
          <p:spPr>
            <a:xfrm>
              <a:off x="5039109" y="3449805"/>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02" name="正方形/長方形 101">
              <a:extLst>
                <a:ext uri="{FF2B5EF4-FFF2-40B4-BE49-F238E27FC236}">
                  <a16:creationId xmlns:a16="http://schemas.microsoft.com/office/drawing/2014/main" id="{9D346033-3DC4-0C43-8964-0D98FAA07847}"/>
                </a:ext>
              </a:extLst>
            </p:cNvPr>
            <p:cNvSpPr/>
            <p:nvPr/>
          </p:nvSpPr>
          <p:spPr>
            <a:xfrm>
              <a:off x="6538390" y="3452658"/>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62" name="テキスト ボックス 61">
              <a:extLst>
                <a:ext uri="{FF2B5EF4-FFF2-40B4-BE49-F238E27FC236}">
                  <a16:creationId xmlns:a16="http://schemas.microsoft.com/office/drawing/2014/main" id="{565BAFC0-EE10-9644-9E38-D587269D2421}"/>
                </a:ext>
              </a:extLst>
            </p:cNvPr>
            <p:cNvSpPr txBox="1"/>
            <p:nvPr/>
          </p:nvSpPr>
          <p:spPr>
            <a:xfrm>
              <a:off x="5663610" y="3482382"/>
              <a:ext cx="1415773"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スケジューリング</a:t>
              </a:r>
            </a:p>
          </p:txBody>
        </p:sp>
        <p:sp>
          <p:nvSpPr>
            <p:cNvPr id="112" name="正方形/長方形 111">
              <a:extLst>
                <a:ext uri="{FF2B5EF4-FFF2-40B4-BE49-F238E27FC236}">
                  <a16:creationId xmlns:a16="http://schemas.microsoft.com/office/drawing/2014/main" id="{5370FD28-3E96-3842-904A-38AB8CA75CBD}"/>
                </a:ext>
              </a:extLst>
            </p:cNvPr>
            <p:cNvSpPr/>
            <p:nvPr/>
          </p:nvSpPr>
          <p:spPr>
            <a:xfrm>
              <a:off x="4957395" y="3904356"/>
              <a:ext cx="3600563" cy="44790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3" name="正方形/長方形 112">
              <a:extLst>
                <a:ext uri="{FF2B5EF4-FFF2-40B4-BE49-F238E27FC236}">
                  <a16:creationId xmlns:a16="http://schemas.microsoft.com/office/drawing/2014/main" id="{AAA07F99-BC5A-1E4C-B760-91FAD13C8581}"/>
                </a:ext>
              </a:extLst>
            </p:cNvPr>
            <p:cNvSpPr/>
            <p:nvPr/>
          </p:nvSpPr>
          <p:spPr>
            <a:xfrm>
              <a:off x="5790665" y="3961691"/>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4" name="正方形/長方形 113">
              <a:extLst>
                <a:ext uri="{FF2B5EF4-FFF2-40B4-BE49-F238E27FC236}">
                  <a16:creationId xmlns:a16="http://schemas.microsoft.com/office/drawing/2014/main" id="{2D4BEB45-C454-B347-9D6C-DBD86FACDD03}"/>
                </a:ext>
              </a:extLst>
            </p:cNvPr>
            <p:cNvSpPr/>
            <p:nvPr/>
          </p:nvSpPr>
          <p:spPr>
            <a:xfrm>
              <a:off x="5044025" y="395369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16" name="正方形/長方形 115">
              <a:extLst>
                <a:ext uri="{FF2B5EF4-FFF2-40B4-BE49-F238E27FC236}">
                  <a16:creationId xmlns:a16="http://schemas.microsoft.com/office/drawing/2014/main" id="{A3F52440-4656-0649-86CC-DB258E909C93}"/>
                </a:ext>
              </a:extLst>
            </p:cNvPr>
            <p:cNvSpPr/>
            <p:nvPr/>
          </p:nvSpPr>
          <p:spPr>
            <a:xfrm>
              <a:off x="7294999" y="395416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22" name="テキスト ボックス 121">
              <a:extLst>
                <a:ext uri="{FF2B5EF4-FFF2-40B4-BE49-F238E27FC236}">
                  <a16:creationId xmlns:a16="http://schemas.microsoft.com/office/drawing/2014/main" id="{9EB951EA-236E-AE43-9E1B-A32EE41419EC}"/>
                </a:ext>
              </a:extLst>
            </p:cNvPr>
            <p:cNvSpPr txBox="1"/>
            <p:nvPr/>
          </p:nvSpPr>
          <p:spPr>
            <a:xfrm>
              <a:off x="4880481" y="1442260"/>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業務Ａ</a:t>
              </a:r>
            </a:p>
          </p:txBody>
        </p:sp>
        <p:sp>
          <p:nvSpPr>
            <p:cNvPr id="123" name="テキスト ボックス 122">
              <a:extLst>
                <a:ext uri="{FF2B5EF4-FFF2-40B4-BE49-F238E27FC236}">
                  <a16:creationId xmlns:a16="http://schemas.microsoft.com/office/drawing/2014/main" id="{70D139EA-BBB0-E848-B638-B18E05F9BCE4}"/>
                </a:ext>
              </a:extLst>
            </p:cNvPr>
            <p:cNvSpPr txBox="1"/>
            <p:nvPr/>
          </p:nvSpPr>
          <p:spPr>
            <a:xfrm>
              <a:off x="5645242"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業務Ｂ</a:t>
              </a:r>
            </a:p>
          </p:txBody>
        </p:sp>
        <p:sp>
          <p:nvSpPr>
            <p:cNvPr id="124" name="テキスト ボックス 123">
              <a:extLst>
                <a:ext uri="{FF2B5EF4-FFF2-40B4-BE49-F238E27FC236}">
                  <a16:creationId xmlns:a16="http://schemas.microsoft.com/office/drawing/2014/main" id="{276E2478-01E5-6C46-889C-A91CD61675B4}"/>
                </a:ext>
              </a:extLst>
            </p:cNvPr>
            <p:cNvSpPr txBox="1"/>
            <p:nvPr/>
          </p:nvSpPr>
          <p:spPr>
            <a:xfrm>
              <a:off x="6403948"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業務Ｃ</a:t>
              </a:r>
            </a:p>
          </p:txBody>
        </p:sp>
        <p:sp>
          <p:nvSpPr>
            <p:cNvPr id="125" name="テキスト ボックス 124">
              <a:extLst>
                <a:ext uri="{FF2B5EF4-FFF2-40B4-BE49-F238E27FC236}">
                  <a16:creationId xmlns:a16="http://schemas.microsoft.com/office/drawing/2014/main" id="{C32969EF-61F3-014E-AA26-565D7088B365}"/>
                </a:ext>
              </a:extLst>
            </p:cNvPr>
            <p:cNvSpPr txBox="1"/>
            <p:nvPr/>
          </p:nvSpPr>
          <p:spPr>
            <a:xfrm>
              <a:off x="7168887" y="1442259"/>
              <a:ext cx="723275" cy="307777"/>
            </a:xfrm>
            <a:prstGeom prst="rect">
              <a:avLst/>
            </a:prstGeom>
            <a:noFill/>
          </p:spPr>
          <p:txBody>
            <a:bodyPr wrap="none" rtlCol="0">
              <a:spAutoFit/>
            </a:bodyPr>
            <a:lstStyle/>
            <a:p>
              <a:pPr algn="ctr"/>
              <a:r>
                <a:rPr kumimoji="1" lang="ja-JP" altLang="en-US" sz="1400">
                  <a:solidFill>
                    <a:schemeClr val="accent2">
                      <a:lumMod val="50000"/>
                    </a:schemeClr>
                  </a:solidFill>
                  <a:latin typeface="Meiryo" panose="020B0604030504040204" pitchFamily="34" charset="-128"/>
                  <a:ea typeface="Meiryo" panose="020B0604030504040204" pitchFamily="34" charset="-128"/>
                </a:rPr>
                <a:t>業務Ｄ</a:t>
              </a:r>
            </a:p>
          </p:txBody>
        </p:sp>
        <p:pic>
          <p:nvPicPr>
            <p:cNvPr id="126" name="図 125">
              <a:extLst>
                <a:ext uri="{FF2B5EF4-FFF2-40B4-BE49-F238E27FC236}">
                  <a16:creationId xmlns:a16="http://schemas.microsoft.com/office/drawing/2014/main" id="{14B65CCF-09F7-0044-8FDD-2103F3B349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306834" y="5185366"/>
              <a:ext cx="937648" cy="942359"/>
            </a:xfrm>
            <a:prstGeom prst="rect">
              <a:avLst/>
            </a:prstGeom>
            <a:effectLst>
              <a:outerShdw blurRad="50800" dist="38100" dir="2700000" algn="tl" rotWithShape="0">
                <a:prstClr val="black">
                  <a:alpha val="40000"/>
                </a:prstClr>
              </a:outerShdw>
            </a:effectLst>
          </p:spPr>
        </p:pic>
        <p:pic>
          <p:nvPicPr>
            <p:cNvPr id="127" name="図 126">
              <a:extLst>
                <a:ext uri="{FF2B5EF4-FFF2-40B4-BE49-F238E27FC236}">
                  <a16:creationId xmlns:a16="http://schemas.microsoft.com/office/drawing/2014/main" id="{13A840AB-CD39-A840-B6ED-E072A3D167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47935" y="5194808"/>
              <a:ext cx="937648" cy="942359"/>
            </a:xfrm>
            <a:prstGeom prst="rect">
              <a:avLst/>
            </a:prstGeom>
            <a:effectLst>
              <a:outerShdw blurRad="50800" dist="38100" dir="2700000" algn="tl" rotWithShape="0">
                <a:prstClr val="black">
                  <a:alpha val="40000"/>
                </a:prstClr>
              </a:outerShdw>
            </a:effectLst>
          </p:spPr>
        </p:pic>
        <p:pic>
          <p:nvPicPr>
            <p:cNvPr id="128" name="Picture 4" descr="タブレットを使う作業員のイラスト（女性）">
              <a:extLst>
                <a:ext uri="{FF2B5EF4-FFF2-40B4-BE49-F238E27FC236}">
                  <a16:creationId xmlns:a16="http://schemas.microsoft.com/office/drawing/2014/main" id="{34A3902D-F640-834C-86A0-8D427431F26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33309" y="5223239"/>
              <a:ext cx="638704" cy="8349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8" name="テキスト ボックス 57">
              <a:extLst>
                <a:ext uri="{FF2B5EF4-FFF2-40B4-BE49-F238E27FC236}">
                  <a16:creationId xmlns:a16="http://schemas.microsoft.com/office/drawing/2014/main" id="{1FCFD436-70CF-EC40-975A-783EBEE17DC0}"/>
                </a:ext>
              </a:extLst>
            </p:cNvPr>
            <p:cNvSpPr txBox="1"/>
            <p:nvPr/>
          </p:nvSpPr>
          <p:spPr>
            <a:xfrm>
              <a:off x="5987553" y="2499957"/>
              <a:ext cx="800219"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ＩＤ管理</a:t>
              </a:r>
            </a:p>
          </p:txBody>
        </p:sp>
      </p:grpSp>
      <p:grpSp>
        <p:nvGrpSpPr>
          <p:cNvPr id="157" name="グループ化 156">
            <a:extLst>
              <a:ext uri="{FF2B5EF4-FFF2-40B4-BE49-F238E27FC236}">
                <a16:creationId xmlns:a16="http://schemas.microsoft.com/office/drawing/2014/main" id="{2718F71F-D33E-A947-A955-E4CC1E1A0960}"/>
              </a:ext>
            </a:extLst>
          </p:cNvPr>
          <p:cNvGrpSpPr/>
          <p:nvPr/>
        </p:nvGrpSpPr>
        <p:grpSpPr>
          <a:xfrm>
            <a:off x="4838449" y="5242629"/>
            <a:ext cx="3595856" cy="1278030"/>
            <a:chOff x="4838449" y="5131602"/>
            <a:chExt cx="3595856" cy="1278030"/>
          </a:xfrm>
        </p:grpSpPr>
        <p:sp>
          <p:nvSpPr>
            <p:cNvPr id="150" name="テキスト ボックス 149">
              <a:extLst>
                <a:ext uri="{FF2B5EF4-FFF2-40B4-BE49-F238E27FC236}">
                  <a16:creationId xmlns:a16="http://schemas.microsoft.com/office/drawing/2014/main" id="{AB9EE915-6D0F-EE4B-9728-A464696E2823}"/>
                </a:ext>
              </a:extLst>
            </p:cNvPr>
            <p:cNvSpPr txBox="1"/>
            <p:nvPr/>
          </p:nvSpPr>
          <p:spPr>
            <a:xfrm>
              <a:off x="4838449" y="6101855"/>
              <a:ext cx="3595856" cy="307777"/>
            </a:xfrm>
            <a:prstGeom prst="rect">
              <a:avLst/>
            </a:prstGeom>
            <a:noFill/>
          </p:spPr>
          <p:txBody>
            <a:bodyPr wrap="none" rtlCol="0">
              <a:spAutoFit/>
            </a:bodyPr>
            <a:lstStyle/>
            <a:p>
              <a:pPr algn="ctr"/>
              <a:r>
                <a:rPr kumimoji="1" lang="ja-JP" altLang="en-US" sz="1400">
                  <a:solidFill>
                    <a:schemeClr val="accent6">
                      <a:lumMod val="50000"/>
                    </a:schemeClr>
                  </a:solidFill>
                  <a:latin typeface="Meiryo" panose="020B0604030504040204" pitchFamily="34" charset="-128"/>
                  <a:ea typeface="Meiryo" panose="020B0604030504040204" pitchFamily="34" charset="-128"/>
                </a:rPr>
                <a:t>仮想化／ソフトウエア化による</a:t>
              </a:r>
              <a:r>
                <a:rPr kumimoji="1" lang="ja-JP" altLang="en-US" sz="1400" b="1">
                  <a:solidFill>
                    <a:schemeClr val="accent6">
                      <a:lumMod val="50000"/>
                    </a:schemeClr>
                  </a:solidFill>
                  <a:latin typeface="Meiryo" panose="020B0604030504040204" pitchFamily="34" charset="-128"/>
                  <a:ea typeface="Meiryo" panose="020B0604030504040204" pitchFamily="34" charset="-128"/>
                </a:rPr>
                <a:t>リバンドル</a:t>
              </a:r>
            </a:p>
          </p:txBody>
        </p:sp>
        <p:cxnSp>
          <p:nvCxnSpPr>
            <p:cNvPr id="152" name="直線矢印コネクタ 151">
              <a:extLst>
                <a:ext uri="{FF2B5EF4-FFF2-40B4-BE49-F238E27FC236}">
                  <a16:creationId xmlns:a16="http://schemas.microsoft.com/office/drawing/2014/main" id="{D276E331-3A64-B84B-AD0F-54AF1F278727}"/>
                </a:ext>
              </a:extLst>
            </p:cNvPr>
            <p:cNvCxnSpPr>
              <a:cxnSpLocks/>
            </p:cNvCxnSpPr>
            <p:nvPr/>
          </p:nvCxnSpPr>
          <p:spPr>
            <a:xfrm flipH="1" flipV="1">
              <a:off x="5044025" y="5131602"/>
              <a:ext cx="3089" cy="996123"/>
            </a:xfrm>
            <a:prstGeom prst="straightConnector1">
              <a:avLst/>
            </a:prstGeom>
            <a:ln w="19050">
              <a:solidFill>
                <a:schemeClr val="accent6">
                  <a:lumMod val="50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137" name="正方形/長方形 136">
            <a:extLst>
              <a:ext uri="{FF2B5EF4-FFF2-40B4-BE49-F238E27FC236}">
                <a16:creationId xmlns:a16="http://schemas.microsoft.com/office/drawing/2014/main" id="{21DA7D79-AB73-BF4E-B252-DFE9A8D9011D}"/>
              </a:ext>
            </a:extLst>
          </p:cNvPr>
          <p:cNvSpPr/>
          <p:nvPr/>
        </p:nvSpPr>
        <p:spPr>
          <a:xfrm>
            <a:off x="8029541" y="2029443"/>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38" name="正方形/長方形 137">
            <a:extLst>
              <a:ext uri="{FF2B5EF4-FFF2-40B4-BE49-F238E27FC236}">
                <a16:creationId xmlns:a16="http://schemas.microsoft.com/office/drawing/2014/main" id="{FC7326B8-37DC-5E4F-8E1F-0F1EE6E3AA09}"/>
              </a:ext>
            </a:extLst>
          </p:cNvPr>
          <p:cNvSpPr/>
          <p:nvPr/>
        </p:nvSpPr>
        <p:spPr>
          <a:xfrm>
            <a:off x="8029541" y="2542919"/>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39" name="正方形/長方形 138">
            <a:extLst>
              <a:ext uri="{FF2B5EF4-FFF2-40B4-BE49-F238E27FC236}">
                <a16:creationId xmlns:a16="http://schemas.microsoft.com/office/drawing/2014/main" id="{738D746E-C16F-E845-90F5-AF980B16A021}"/>
              </a:ext>
            </a:extLst>
          </p:cNvPr>
          <p:cNvSpPr/>
          <p:nvPr/>
        </p:nvSpPr>
        <p:spPr>
          <a:xfrm>
            <a:off x="8029541" y="3560832"/>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0" name="正方形/長方形 139">
            <a:extLst>
              <a:ext uri="{FF2B5EF4-FFF2-40B4-BE49-F238E27FC236}">
                <a16:creationId xmlns:a16="http://schemas.microsoft.com/office/drawing/2014/main" id="{ACA4D7F4-F5B9-0044-B113-AFEFB37756E5}"/>
              </a:ext>
            </a:extLst>
          </p:cNvPr>
          <p:cNvSpPr/>
          <p:nvPr/>
        </p:nvSpPr>
        <p:spPr>
          <a:xfrm>
            <a:off x="8034457" y="4064720"/>
            <a:ext cx="457605" cy="316020"/>
          </a:xfrm>
          <a:prstGeom prst="rect">
            <a:avLst/>
          </a:prstGeom>
          <a:solidFill>
            <a:schemeClr val="accent3">
              <a:lumMod val="75000"/>
            </a:schemeClr>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nvGrpSpPr>
          <p:cNvPr id="148" name="グループ化 147">
            <a:extLst>
              <a:ext uri="{FF2B5EF4-FFF2-40B4-BE49-F238E27FC236}">
                <a16:creationId xmlns:a16="http://schemas.microsoft.com/office/drawing/2014/main" id="{5A392E20-9A26-F343-B5B4-E20EA8421733}"/>
              </a:ext>
            </a:extLst>
          </p:cNvPr>
          <p:cNvGrpSpPr/>
          <p:nvPr/>
        </p:nvGrpSpPr>
        <p:grpSpPr>
          <a:xfrm>
            <a:off x="4961506" y="2492706"/>
            <a:ext cx="3608158" cy="447905"/>
            <a:chOff x="4942518" y="2363166"/>
            <a:chExt cx="3608158" cy="447905"/>
          </a:xfrm>
        </p:grpSpPr>
        <p:sp>
          <p:nvSpPr>
            <p:cNvPr id="142" name="正方形/長方形 141">
              <a:extLst>
                <a:ext uri="{FF2B5EF4-FFF2-40B4-BE49-F238E27FC236}">
                  <a16:creationId xmlns:a16="http://schemas.microsoft.com/office/drawing/2014/main" id="{F02017DF-5399-FA48-A12C-21C642E3AFE5}"/>
                </a:ext>
              </a:extLst>
            </p:cNvPr>
            <p:cNvSpPr/>
            <p:nvPr/>
          </p:nvSpPr>
          <p:spPr>
            <a:xfrm>
              <a:off x="4942518" y="2363166"/>
              <a:ext cx="3608158" cy="44790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3" name="正方形/長方形 142">
              <a:extLst>
                <a:ext uri="{FF2B5EF4-FFF2-40B4-BE49-F238E27FC236}">
                  <a16:creationId xmlns:a16="http://schemas.microsoft.com/office/drawing/2014/main" id="{44B57D35-6C5B-B545-B024-8C8603536580}"/>
                </a:ext>
              </a:extLst>
            </p:cNvPr>
            <p:cNvSpPr/>
            <p:nvPr/>
          </p:nvSpPr>
          <p:spPr>
            <a:xfrm>
              <a:off x="5774766" y="2435034"/>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4" name="正方形/長方形 143">
              <a:extLst>
                <a:ext uri="{FF2B5EF4-FFF2-40B4-BE49-F238E27FC236}">
                  <a16:creationId xmlns:a16="http://schemas.microsoft.com/office/drawing/2014/main" id="{FAC72B18-08A1-F04E-9554-218704893816}"/>
                </a:ext>
              </a:extLst>
            </p:cNvPr>
            <p:cNvSpPr/>
            <p:nvPr/>
          </p:nvSpPr>
          <p:spPr>
            <a:xfrm>
              <a:off x="5028126" y="2427036"/>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5" name="正方形/長方形 144">
              <a:extLst>
                <a:ext uri="{FF2B5EF4-FFF2-40B4-BE49-F238E27FC236}">
                  <a16:creationId xmlns:a16="http://schemas.microsoft.com/office/drawing/2014/main" id="{87585C36-86E7-DA45-A590-17C7484AB7CE}"/>
                </a:ext>
              </a:extLst>
            </p:cNvPr>
            <p:cNvSpPr/>
            <p:nvPr/>
          </p:nvSpPr>
          <p:spPr>
            <a:xfrm>
              <a:off x="6527407" y="2429889"/>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6" name="正方形/長方形 145">
              <a:extLst>
                <a:ext uri="{FF2B5EF4-FFF2-40B4-BE49-F238E27FC236}">
                  <a16:creationId xmlns:a16="http://schemas.microsoft.com/office/drawing/2014/main" id="{965098D0-F647-424D-BCE0-DC6F1C861B95}"/>
                </a:ext>
              </a:extLst>
            </p:cNvPr>
            <p:cNvSpPr/>
            <p:nvPr/>
          </p:nvSpPr>
          <p:spPr>
            <a:xfrm>
              <a:off x="7279100" y="2427503"/>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sp>
          <p:nvSpPr>
            <p:cNvPr id="147" name="正方形/長方形 146">
              <a:extLst>
                <a:ext uri="{FF2B5EF4-FFF2-40B4-BE49-F238E27FC236}">
                  <a16:creationId xmlns:a16="http://schemas.microsoft.com/office/drawing/2014/main" id="{E38B8BCF-FF62-2F4D-A181-9CF1B66B0C86}"/>
                </a:ext>
              </a:extLst>
            </p:cNvPr>
            <p:cNvSpPr/>
            <p:nvPr/>
          </p:nvSpPr>
          <p:spPr>
            <a:xfrm>
              <a:off x="8018558" y="2427036"/>
              <a:ext cx="457605" cy="316020"/>
            </a:xfrm>
            <a:prstGeom prst="rect">
              <a:avLst/>
            </a:prstGeom>
            <a:solidFill>
              <a:srgbClr val="00B050"/>
            </a:solidFill>
            <a:ln>
              <a:solidFill>
                <a:schemeClr val="bg1">
                  <a:lumMod val="8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20000"/>
                    <a:lumOff val="80000"/>
                  </a:schemeClr>
                </a:solidFill>
                <a:latin typeface="ＭＳ Ｐゴシック"/>
                <a:ea typeface="ＭＳ Ｐゴシック"/>
                <a:cs typeface="ＭＳ Ｐゴシック"/>
              </a:endParaRPr>
            </a:p>
          </p:txBody>
        </p:sp>
      </p:grpSp>
      <p:sp>
        <p:nvSpPr>
          <p:cNvPr id="161" name="テキスト ボックス 160">
            <a:extLst>
              <a:ext uri="{FF2B5EF4-FFF2-40B4-BE49-F238E27FC236}">
                <a16:creationId xmlns:a16="http://schemas.microsoft.com/office/drawing/2014/main" id="{9E6B47A0-34AE-E842-93F7-BDEFB138F00B}"/>
              </a:ext>
            </a:extLst>
          </p:cNvPr>
          <p:cNvSpPr txBox="1"/>
          <p:nvPr/>
        </p:nvSpPr>
        <p:spPr>
          <a:xfrm>
            <a:off x="6031457" y="2617808"/>
            <a:ext cx="800219" cy="276999"/>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ＩＤ管理</a:t>
            </a:r>
          </a:p>
        </p:txBody>
      </p:sp>
      <p:sp>
        <p:nvSpPr>
          <p:cNvPr id="76" name="テキスト ボックス 75">
            <a:extLst>
              <a:ext uri="{FF2B5EF4-FFF2-40B4-BE49-F238E27FC236}">
                <a16:creationId xmlns:a16="http://schemas.microsoft.com/office/drawing/2014/main" id="{2322716D-9B9B-2341-A6F6-72344899217E}"/>
              </a:ext>
            </a:extLst>
          </p:cNvPr>
          <p:cNvSpPr txBox="1"/>
          <p:nvPr/>
        </p:nvSpPr>
        <p:spPr>
          <a:xfrm>
            <a:off x="672522" y="885841"/>
            <a:ext cx="7802137" cy="369332"/>
          </a:xfrm>
          <a:prstGeom prst="rect">
            <a:avLst/>
          </a:prstGeom>
          <a:noFill/>
        </p:spPr>
        <p:txBody>
          <a:bodyPr wrap="none" rtlCol="0">
            <a:spAutoFit/>
          </a:bodyPr>
          <a:lstStyle/>
          <a:p>
            <a:pPr algn="ctr"/>
            <a:r>
              <a:rPr kumimoji="1" lang="ja-JP" altLang="en-US">
                <a:solidFill>
                  <a:schemeClr val="accent6">
                    <a:lumMod val="75000"/>
                  </a:schemeClr>
                </a:solidFill>
                <a:latin typeface="Meiryo" panose="020B0604030504040204" pitchFamily="34" charset="-128"/>
                <a:ea typeface="Meiryo" panose="020B0604030504040204" pitchFamily="34" charset="-128"/>
              </a:rPr>
              <a:t>できるだけ</a:t>
            </a:r>
            <a:r>
              <a:rPr kumimoji="1" lang="ja-JP" altLang="en-US" b="1">
                <a:solidFill>
                  <a:srgbClr val="C00000"/>
                </a:solidFill>
                <a:latin typeface="Meiryo" panose="020B0604030504040204" pitchFamily="34" charset="-128"/>
                <a:ea typeface="Meiryo" panose="020B0604030504040204" pitchFamily="34" charset="-128"/>
              </a:rPr>
              <a:t>コードを書かず</a:t>
            </a:r>
            <a:r>
              <a:rPr kumimoji="1" lang="ja-JP" altLang="en-US">
                <a:solidFill>
                  <a:schemeClr val="accent6">
                    <a:lumMod val="75000"/>
                  </a:schemeClr>
                </a:solidFill>
                <a:latin typeface="Meiryo" panose="020B0604030504040204" pitchFamily="34" charset="-128"/>
                <a:ea typeface="Meiryo" panose="020B0604030504040204" pitchFamily="34" charset="-128"/>
              </a:rPr>
              <a:t>に、売上や利益などの</a:t>
            </a:r>
            <a:r>
              <a:rPr kumimoji="1" lang="ja-JP" altLang="en-US" b="1">
                <a:solidFill>
                  <a:srgbClr val="0070C0"/>
                </a:solidFill>
                <a:latin typeface="Meiryo" panose="020B0604030504040204" pitchFamily="34" charset="-128"/>
                <a:ea typeface="Meiryo" panose="020B0604030504040204" pitchFamily="34" charset="-128"/>
              </a:rPr>
              <a:t>ビジネス目的を達成</a:t>
            </a:r>
            <a:r>
              <a:rPr kumimoji="1" lang="ja-JP" altLang="en-US">
                <a:solidFill>
                  <a:schemeClr val="accent6">
                    <a:lumMod val="75000"/>
                  </a:schemeClr>
                </a:solidFill>
                <a:latin typeface="Meiryo" panose="020B0604030504040204" pitchFamily="34" charset="-128"/>
                <a:ea typeface="Meiryo" panose="020B0604030504040204" pitchFamily="34" charset="-128"/>
              </a:rPr>
              <a:t>する</a:t>
            </a:r>
            <a:endParaRPr kumimoji="1" lang="ja-JP" altLang="en-US" b="1" u="sng">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09229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left)">
                                      <p:cBhvr>
                                        <p:cTn id="8" dur="500"/>
                                        <p:tgtEl>
                                          <p:spTgt spid="29"/>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6"/>
                                        </p:tgtEl>
                                        <p:attrNameLst>
                                          <p:attrName>style.visibility</p:attrName>
                                        </p:attrNameLst>
                                      </p:cBhvr>
                                      <p:to>
                                        <p:strVal val="visible"/>
                                      </p:to>
                                    </p:set>
                                    <p:anim calcmode="lin" valueType="num">
                                      <p:cBhvr>
                                        <p:cTn id="13" dur="500" fill="hold"/>
                                        <p:tgtEl>
                                          <p:spTgt spid="76"/>
                                        </p:tgtEl>
                                        <p:attrNameLst>
                                          <p:attrName>ppt_w</p:attrName>
                                        </p:attrNameLst>
                                      </p:cBhvr>
                                      <p:tavLst>
                                        <p:tav tm="0">
                                          <p:val>
                                            <p:fltVal val="0"/>
                                          </p:val>
                                        </p:tav>
                                        <p:tav tm="100000">
                                          <p:val>
                                            <p:strVal val="#ppt_w"/>
                                          </p:val>
                                        </p:tav>
                                      </p:tavLst>
                                    </p:anim>
                                    <p:anim calcmode="lin" valueType="num">
                                      <p:cBhvr>
                                        <p:cTn id="14" dur="500" fill="hold"/>
                                        <p:tgtEl>
                                          <p:spTgt spid="76"/>
                                        </p:tgtEl>
                                        <p:attrNameLst>
                                          <p:attrName>ppt_h</p:attrName>
                                        </p:attrNameLst>
                                      </p:cBhvr>
                                      <p:tavLst>
                                        <p:tav tm="0">
                                          <p:val>
                                            <p:fltVal val="0"/>
                                          </p:val>
                                        </p:tav>
                                        <p:tav tm="100000">
                                          <p:val>
                                            <p:strVal val="#ppt_h"/>
                                          </p:val>
                                        </p:tav>
                                      </p:tavLst>
                                    </p:anim>
                                    <p:animEffect transition="in" filter="fade">
                                      <p:cBhvr>
                                        <p:cTn id="15"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C16C44BB-1080-BE44-8CB0-A72BEC191C32}"/>
              </a:ext>
            </a:extLst>
          </p:cNvPr>
          <p:cNvSpPr/>
          <p:nvPr/>
        </p:nvSpPr>
        <p:spPr>
          <a:xfrm>
            <a:off x="4631635" y="927652"/>
            <a:ext cx="4154556" cy="4194313"/>
          </a:xfrm>
          <a:prstGeom prst="rect">
            <a:avLst/>
          </a:prstGeom>
          <a:solidFill>
            <a:srgbClr val="7030A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D697F30A-1631-3544-9DEB-69D4B121665C}"/>
              </a:ext>
            </a:extLst>
          </p:cNvPr>
          <p:cNvSpPr/>
          <p:nvPr/>
        </p:nvSpPr>
        <p:spPr>
          <a:xfrm>
            <a:off x="357809" y="5101700"/>
            <a:ext cx="8428381" cy="1411357"/>
          </a:xfrm>
          <a:prstGeom prst="rect">
            <a:avLst/>
          </a:prstGeom>
          <a:solidFill>
            <a:srgbClr val="7030A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AA2E3F9E-647C-0944-9780-85EB09CA884D}"/>
              </a:ext>
            </a:extLst>
          </p:cNvPr>
          <p:cNvSpPr/>
          <p:nvPr/>
        </p:nvSpPr>
        <p:spPr>
          <a:xfrm>
            <a:off x="357809" y="935009"/>
            <a:ext cx="4172490" cy="4081670"/>
          </a:xfrm>
          <a:prstGeom prst="rect">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A1B7A559-AFD9-6546-A561-574EE9E888C8}"/>
              </a:ext>
            </a:extLst>
          </p:cNvPr>
          <p:cNvSpPr>
            <a:spLocks noGrp="1"/>
          </p:cNvSpPr>
          <p:nvPr>
            <p:ph type="title"/>
          </p:nvPr>
        </p:nvSpPr>
        <p:spPr/>
        <p:txBody>
          <a:bodyPr/>
          <a:lstStyle/>
          <a:p>
            <a:r>
              <a:rPr kumimoji="1" lang="ja-JP" altLang="en-US"/>
              <a:t>違いと役割分担</a:t>
            </a:r>
          </a:p>
        </p:txBody>
      </p:sp>
      <p:pic>
        <p:nvPicPr>
          <p:cNvPr id="6" name="図 5">
            <a:extLst>
              <a:ext uri="{FF2B5EF4-FFF2-40B4-BE49-F238E27FC236}">
                <a16:creationId xmlns:a16="http://schemas.microsoft.com/office/drawing/2014/main" id="{D15F1100-0540-2D4B-8D92-B6E64B0400F7}"/>
              </a:ext>
            </a:extLst>
          </p:cNvPr>
          <p:cNvPicPr>
            <a:picLocks noChangeAspect="1"/>
          </p:cNvPicPr>
          <p:nvPr/>
        </p:nvPicPr>
        <p:blipFill>
          <a:blip r:embed="rId2"/>
          <a:stretch>
            <a:fillRect/>
          </a:stretch>
        </p:blipFill>
        <p:spPr>
          <a:xfrm>
            <a:off x="511318" y="1610447"/>
            <a:ext cx="3865472" cy="2199024"/>
          </a:xfrm>
          <a:prstGeom prst="rect">
            <a:avLst/>
          </a:prstGeom>
          <a:ln>
            <a:noFill/>
          </a:ln>
          <a:effectLst>
            <a:outerShdw blurRad="292100" dist="139700" dir="2700000" algn="tl" rotWithShape="0">
              <a:srgbClr val="333333">
                <a:alpha val="65000"/>
              </a:srgbClr>
            </a:outerShdw>
          </a:effectLst>
        </p:spPr>
      </p:pic>
      <p:sp>
        <p:nvSpPr>
          <p:cNvPr id="9" name="テキスト ボックス 8">
            <a:extLst>
              <a:ext uri="{FF2B5EF4-FFF2-40B4-BE49-F238E27FC236}">
                <a16:creationId xmlns:a16="http://schemas.microsoft.com/office/drawing/2014/main" id="{EE8824BE-EA0E-B44D-8AC9-ABDF5F34E7A0}"/>
              </a:ext>
            </a:extLst>
          </p:cNvPr>
          <p:cNvSpPr txBox="1"/>
          <p:nvPr/>
        </p:nvSpPr>
        <p:spPr>
          <a:xfrm>
            <a:off x="620478" y="1131329"/>
            <a:ext cx="3647152"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ローコード開発／</a:t>
            </a:r>
            <a:r>
              <a:rPr lang="ja-JP" altLang="en-US" b="1">
                <a:solidFill>
                  <a:schemeClr val="bg1"/>
                </a:solidFill>
                <a:latin typeface="Meiryo" panose="020B0604030504040204" pitchFamily="34" charset="-128"/>
                <a:ea typeface="Meiryo" panose="020B0604030504040204" pitchFamily="34" charset="-128"/>
              </a:rPr>
              <a:t>ノーコード開発</a:t>
            </a:r>
            <a:endParaRPr kumimoji="1" lang="ja-JP" altLang="en-US" b="1">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6A10DB79-2702-A742-B283-989EFD80E3ED}"/>
              </a:ext>
            </a:extLst>
          </p:cNvPr>
          <p:cNvSpPr txBox="1"/>
          <p:nvPr/>
        </p:nvSpPr>
        <p:spPr>
          <a:xfrm>
            <a:off x="5803281" y="1131329"/>
            <a:ext cx="1800494" cy="369332"/>
          </a:xfrm>
          <a:prstGeom prst="rect">
            <a:avLst/>
          </a:prstGeom>
          <a:noFill/>
        </p:spPr>
        <p:txBody>
          <a:bodyPr wrap="non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プロコード開発</a:t>
            </a:r>
            <a:endParaRPr kumimoji="1" lang="ja-JP" altLang="en-US" b="1">
              <a:solidFill>
                <a:schemeClr val="bg1"/>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C7AA69EC-2653-9C43-A152-34DD6516C9E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80981" y="1670566"/>
            <a:ext cx="3869635" cy="2138905"/>
          </a:xfrm>
          <a:prstGeom prst="rect">
            <a:avLst/>
          </a:prstGeom>
          <a:ln w="12700">
            <a:solidFill>
              <a:schemeClr val="tx1">
                <a:lumMod val="50000"/>
                <a:lumOff val="50000"/>
              </a:schemeClr>
            </a:solidFill>
          </a:ln>
          <a:effectLst>
            <a:outerShdw blurRad="292100" dist="139700" dir="2700000" algn="tl" rotWithShape="0">
              <a:srgbClr val="333333">
                <a:alpha val="65000"/>
              </a:srgbClr>
            </a:outerShdw>
          </a:effectLst>
        </p:spPr>
      </p:pic>
      <p:sp>
        <p:nvSpPr>
          <p:cNvPr id="11" name="テキスト ボックス 10">
            <a:extLst>
              <a:ext uri="{FF2B5EF4-FFF2-40B4-BE49-F238E27FC236}">
                <a16:creationId xmlns:a16="http://schemas.microsoft.com/office/drawing/2014/main" id="{B9AA5C5E-00BF-604A-B523-E0F6E64AAD2F}"/>
              </a:ext>
            </a:extLst>
          </p:cNvPr>
          <p:cNvSpPr txBox="1"/>
          <p:nvPr/>
        </p:nvSpPr>
        <p:spPr>
          <a:xfrm>
            <a:off x="3073772" y="3832639"/>
            <a:ext cx="1364476" cy="246221"/>
          </a:xfrm>
          <a:prstGeom prst="rect">
            <a:avLst/>
          </a:prstGeom>
          <a:noFill/>
        </p:spPr>
        <p:txBody>
          <a:bodyPr wrap="none" rtlCol="0">
            <a:spAutoFit/>
          </a:bodyPr>
          <a:lstStyle/>
          <a:p>
            <a:r>
              <a:rPr kumimoji="1" lang="en-US" altLang="ja-JP" sz="1000" dirty="0" err="1">
                <a:solidFill>
                  <a:schemeClr val="bg1"/>
                </a:solidFill>
                <a:latin typeface="Meiryo" panose="020B0604030504040204" pitchFamily="34" charset="-128"/>
                <a:ea typeface="Meiryo" panose="020B0604030504040204" pitchFamily="34" charset="-128"/>
              </a:rPr>
              <a:t>OutSystems</a:t>
            </a:r>
            <a:r>
              <a:rPr kumimoji="1" lang="en-US" altLang="ja-JP" sz="1000" dirty="0">
                <a:solidFill>
                  <a:schemeClr val="bg1"/>
                </a:solidFill>
                <a:latin typeface="Meiryo" panose="020B0604030504040204" pitchFamily="34" charset="-128"/>
                <a:ea typeface="Meiryo" panose="020B0604030504040204" pitchFamily="34" charset="-128"/>
              </a:rPr>
              <a:t> </a:t>
            </a:r>
            <a:r>
              <a:rPr kumimoji="1" lang="ja-JP" altLang="en-US" sz="1000">
                <a:solidFill>
                  <a:schemeClr val="bg1"/>
                </a:solidFill>
                <a:latin typeface="Meiryo" panose="020B0604030504040204" pitchFamily="34" charset="-128"/>
                <a:ea typeface="Meiryo" panose="020B0604030504040204" pitchFamily="34" charset="-128"/>
              </a:rPr>
              <a:t>の事例</a:t>
            </a:r>
          </a:p>
        </p:txBody>
      </p:sp>
      <p:sp>
        <p:nvSpPr>
          <p:cNvPr id="13" name="正方形/長方形 12">
            <a:extLst>
              <a:ext uri="{FF2B5EF4-FFF2-40B4-BE49-F238E27FC236}">
                <a16:creationId xmlns:a16="http://schemas.microsoft.com/office/drawing/2014/main" id="{3F7CA730-B4B2-9243-ABBD-61DF45A62F28}"/>
              </a:ext>
            </a:extLst>
          </p:cNvPr>
          <p:cNvSpPr/>
          <p:nvPr/>
        </p:nvSpPr>
        <p:spPr>
          <a:xfrm>
            <a:off x="1068619" y="5671934"/>
            <a:ext cx="7126031" cy="738664"/>
          </a:xfrm>
          <a:prstGeom prst="rect">
            <a:avLst/>
          </a:prstGeom>
        </p:spPr>
        <p:txBody>
          <a:bodyPr wrap="square">
            <a:spAutoFit/>
          </a:bodyPr>
          <a:lstStyle/>
          <a:p>
            <a:pPr marL="171450" indent="-171450">
              <a:buFont typeface="Wingdings" pitchFamily="2" charset="2"/>
              <a:buChar char="ü"/>
            </a:pPr>
            <a:r>
              <a:rPr lang="ja-JP" altLang="en-US" sz="1400">
                <a:solidFill>
                  <a:schemeClr val="bg1"/>
                </a:solidFill>
                <a:latin typeface="Meiryo" panose="020B0604030504040204" pitchFamily="34" charset="-128"/>
                <a:ea typeface="Meiryo" panose="020B0604030504040204" pitchFamily="34" charset="-128"/>
              </a:rPr>
              <a:t>データベースやトランザクション、ネットワークなどを設計する知識やスキル</a:t>
            </a:r>
            <a:endParaRPr lang="en-US" altLang="ja-JP" sz="14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400">
                <a:solidFill>
                  <a:schemeClr val="bg1"/>
                </a:solidFill>
                <a:latin typeface="Meiryo" panose="020B0604030504040204" pitchFamily="34" charset="-128"/>
                <a:ea typeface="Meiryo" panose="020B0604030504040204" pitchFamily="34" charset="-128"/>
              </a:rPr>
              <a:t>アジャイル開発や</a:t>
            </a:r>
            <a:r>
              <a:rPr lang="en" altLang="ja-JP" sz="1400" dirty="0">
                <a:solidFill>
                  <a:schemeClr val="bg1"/>
                </a:solidFill>
                <a:latin typeface="Meiryo" panose="020B0604030504040204" pitchFamily="34" charset="-128"/>
                <a:ea typeface="Meiryo" panose="020B0604030504040204" pitchFamily="34" charset="-128"/>
              </a:rPr>
              <a:t>DevOps</a:t>
            </a:r>
            <a:r>
              <a:rPr lang="ja-JP" altLang="en-US" sz="1400">
                <a:solidFill>
                  <a:schemeClr val="bg1"/>
                </a:solidFill>
                <a:latin typeface="Meiryo" panose="020B0604030504040204" pitchFamily="34" charset="-128"/>
                <a:ea typeface="Meiryo" panose="020B0604030504040204" pitchFamily="34" charset="-128"/>
              </a:rPr>
              <a:t>などの開発や運用に関わる知識やスキル</a:t>
            </a:r>
          </a:p>
          <a:p>
            <a:pPr marL="171450" indent="-171450">
              <a:buFont typeface="Wingdings" pitchFamily="2" charset="2"/>
              <a:buChar char="ü"/>
            </a:pPr>
            <a:r>
              <a:rPr lang="en-US" altLang="ja-JP" sz="1400" dirty="0">
                <a:solidFill>
                  <a:schemeClr val="bg1"/>
                </a:solidFill>
                <a:latin typeface="Meiryo" panose="020B0604030504040204" pitchFamily="34" charset="-128"/>
                <a:ea typeface="Meiryo" panose="020B0604030504040204" pitchFamily="34" charset="-128"/>
              </a:rPr>
              <a:t>IT</a:t>
            </a:r>
            <a:r>
              <a:rPr lang="ja-JP" altLang="en-US" sz="1400">
                <a:solidFill>
                  <a:schemeClr val="bg1"/>
                </a:solidFill>
                <a:latin typeface="Meiryo" panose="020B0604030504040204" pitchFamily="34" charset="-128"/>
                <a:ea typeface="Meiryo" panose="020B0604030504040204" pitchFamily="34" charset="-128"/>
              </a:rPr>
              <a:t>サービスやツールなどを目利きし実践の現場で使えるようにするスキル　など</a:t>
            </a:r>
            <a:endParaRPr lang="ja-JP" altLang="en-US" sz="1400" b="0" i="0">
              <a:solidFill>
                <a:schemeClr val="bg1"/>
              </a:solidFill>
              <a:effectLst/>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A3CED6F7-7C62-A849-9488-92167F0E8452}"/>
              </a:ext>
            </a:extLst>
          </p:cNvPr>
          <p:cNvSpPr/>
          <p:nvPr/>
        </p:nvSpPr>
        <p:spPr>
          <a:xfrm>
            <a:off x="827504" y="5292007"/>
            <a:ext cx="7488991" cy="400110"/>
          </a:xfrm>
          <a:prstGeom prst="rect">
            <a:avLst/>
          </a:prstGeom>
        </p:spPr>
        <p:txBody>
          <a:bodyPr wrap="square">
            <a:spAutoFit/>
          </a:bodyPr>
          <a:lstStyle/>
          <a:p>
            <a:pPr algn="ctr"/>
            <a:r>
              <a:rPr lang="en-US" altLang="ja-JP" sz="2000" dirty="0">
                <a:solidFill>
                  <a:schemeClr val="bg1"/>
                </a:solidFill>
                <a:latin typeface="Meiryo" panose="020B0604030504040204" pitchFamily="34" charset="-128"/>
                <a:ea typeface="Meiryo" panose="020B0604030504040204" pitchFamily="34" charset="-128"/>
              </a:rPr>
              <a:t>IT</a:t>
            </a:r>
            <a:r>
              <a:rPr lang="ja-JP" altLang="en-US" sz="2000">
                <a:solidFill>
                  <a:schemeClr val="bg1"/>
                </a:solidFill>
                <a:latin typeface="Meiryo" panose="020B0604030504040204" pitchFamily="34" charset="-128"/>
                <a:ea typeface="Meiryo" panose="020B0604030504040204" pitchFamily="34" charset="-128"/>
              </a:rPr>
              <a:t>アーキテクチャーやコンピューター・サイエンスなどの常識</a:t>
            </a:r>
            <a:endParaRPr lang="en-US" altLang="ja-JP" sz="2000" dirty="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E975DB20-C3B6-374D-823A-588EDCEE4441}"/>
              </a:ext>
            </a:extLst>
          </p:cNvPr>
          <p:cNvSpPr txBox="1"/>
          <p:nvPr/>
        </p:nvSpPr>
        <p:spPr>
          <a:xfrm>
            <a:off x="4828101" y="4043351"/>
            <a:ext cx="3775393"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プログラミングなどの専門的なスキルが必要</a:t>
            </a:r>
          </a:p>
        </p:txBody>
      </p:sp>
      <p:sp>
        <p:nvSpPr>
          <p:cNvPr id="20" name="テキスト ボックス 19">
            <a:extLst>
              <a:ext uri="{FF2B5EF4-FFF2-40B4-BE49-F238E27FC236}">
                <a16:creationId xmlns:a16="http://schemas.microsoft.com/office/drawing/2014/main" id="{C90BBA6A-BF96-6B4E-98E1-B3294A90D049}"/>
              </a:ext>
            </a:extLst>
          </p:cNvPr>
          <p:cNvSpPr txBox="1"/>
          <p:nvPr/>
        </p:nvSpPr>
        <p:spPr>
          <a:xfrm>
            <a:off x="620478" y="4049408"/>
            <a:ext cx="3775393"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プログラミングなどの専門的なスキルは不要</a:t>
            </a:r>
          </a:p>
        </p:txBody>
      </p:sp>
      <p:sp>
        <p:nvSpPr>
          <p:cNvPr id="21" name="テキスト ボックス 20">
            <a:extLst>
              <a:ext uri="{FF2B5EF4-FFF2-40B4-BE49-F238E27FC236}">
                <a16:creationId xmlns:a16="http://schemas.microsoft.com/office/drawing/2014/main" id="{5E6CA417-784C-E446-8980-7EB4F6BCFA63}"/>
              </a:ext>
            </a:extLst>
          </p:cNvPr>
          <p:cNvSpPr txBox="1"/>
          <p:nvPr/>
        </p:nvSpPr>
        <p:spPr>
          <a:xfrm>
            <a:off x="735894" y="4508692"/>
            <a:ext cx="34163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業務の当事者が自分で開発・改修できる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8E2B9C42-795C-6442-B207-FEBA83043819}"/>
              </a:ext>
            </a:extLst>
          </p:cNvPr>
          <p:cNvSpPr txBox="1"/>
          <p:nvPr/>
        </p:nvSpPr>
        <p:spPr>
          <a:xfrm>
            <a:off x="4917869" y="4503079"/>
            <a:ext cx="3595856"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高度・複雑な機能やプロセスを実装できる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18139932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46A577C-4F0F-0C4A-BB55-C22E12009D06}"/>
              </a:ext>
            </a:extLst>
          </p:cNvPr>
          <p:cNvSpPr/>
          <p:nvPr/>
        </p:nvSpPr>
        <p:spPr>
          <a:xfrm>
            <a:off x="230401" y="1491921"/>
            <a:ext cx="8686800" cy="62029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619ACA8B-D46A-1F43-8A8D-9FA6A5FC37EF}"/>
              </a:ext>
            </a:extLst>
          </p:cNvPr>
          <p:cNvSpPr/>
          <p:nvPr/>
        </p:nvSpPr>
        <p:spPr>
          <a:xfrm>
            <a:off x="230400" y="2192426"/>
            <a:ext cx="8686800" cy="62029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6BFB7E06-0187-074D-AFC7-D174FBEDFAB9}"/>
              </a:ext>
            </a:extLst>
          </p:cNvPr>
          <p:cNvSpPr/>
          <p:nvPr/>
        </p:nvSpPr>
        <p:spPr>
          <a:xfrm>
            <a:off x="230400" y="2892931"/>
            <a:ext cx="8686800" cy="62029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A162034C-59CE-8347-B896-B0441A44742D}"/>
              </a:ext>
            </a:extLst>
          </p:cNvPr>
          <p:cNvSpPr/>
          <p:nvPr/>
        </p:nvSpPr>
        <p:spPr>
          <a:xfrm>
            <a:off x="228600" y="3593436"/>
            <a:ext cx="8686800" cy="62029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5B7BC710-CC92-C546-929D-3EAF18A3F3FB}"/>
              </a:ext>
            </a:extLst>
          </p:cNvPr>
          <p:cNvSpPr/>
          <p:nvPr/>
        </p:nvSpPr>
        <p:spPr>
          <a:xfrm>
            <a:off x="228600" y="4293941"/>
            <a:ext cx="8686800" cy="62029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80CA5980-1ACB-B14D-8E5E-5C805A3A9B94}"/>
              </a:ext>
            </a:extLst>
          </p:cNvPr>
          <p:cNvSpPr/>
          <p:nvPr/>
        </p:nvSpPr>
        <p:spPr>
          <a:xfrm>
            <a:off x="228600" y="4994446"/>
            <a:ext cx="8686800" cy="62029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a:extLst>
              <a:ext uri="{FF2B5EF4-FFF2-40B4-BE49-F238E27FC236}">
                <a16:creationId xmlns:a16="http://schemas.microsoft.com/office/drawing/2014/main" id="{7275A57B-A060-4748-AE0D-AE62B98C8C93}"/>
              </a:ext>
            </a:extLst>
          </p:cNvPr>
          <p:cNvSpPr/>
          <p:nvPr/>
        </p:nvSpPr>
        <p:spPr>
          <a:xfrm flipH="1">
            <a:off x="6106340" y="1427753"/>
            <a:ext cx="1983786" cy="501670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E951927-2521-0247-8E4A-F6B5FF6F9595}"/>
              </a:ext>
            </a:extLst>
          </p:cNvPr>
          <p:cNvSpPr>
            <a:spLocks noGrp="1"/>
          </p:cNvSpPr>
          <p:nvPr>
            <p:ph type="title"/>
          </p:nvPr>
        </p:nvSpPr>
        <p:spPr/>
        <p:txBody>
          <a:bodyPr/>
          <a:lstStyle/>
          <a:p>
            <a:r>
              <a:rPr kumimoji="1" lang="ja-JP" altLang="en-US"/>
              <a:t>ローコード／ノーコードによる役割の変化</a:t>
            </a:r>
          </a:p>
        </p:txBody>
      </p:sp>
      <p:sp>
        <p:nvSpPr>
          <p:cNvPr id="9" name="テキスト ボックス 8">
            <a:extLst>
              <a:ext uri="{FF2B5EF4-FFF2-40B4-BE49-F238E27FC236}">
                <a16:creationId xmlns:a16="http://schemas.microsoft.com/office/drawing/2014/main" id="{8F957ADE-99C9-CE46-9287-C76DAD1309E4}"/>
              </a:ext>
            </a:extLst>
          </p:cNvPr>
          <p:cNvSpPr txBox="1"/>
          <p:nvPr/>
        </p:nvSpPr>
        <p:spPr>
          <a:xfrm>
            <a:off x="470565" y="1632728"/>
            <a:ext cx="697627"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戦略</a:t>
            </a:r>
          </a:p>
        </p:txBody>
      </p:sp>
      <p:sp>
        <p:nvSpPr>
          <p:cNvPr id="10" name="テキスト ボックス 9">
            <a:extLst>
              <a:ext uri="{FF2B5EF4-FFF2-40B4-BE49-F238E27FC236}">
                <a16:creationId xmlns:a16="http://schemas.microsoft.com/office/drawing/2014/main" id="{22AC5C8C-E79D-E748-8A7C-FF1CE1446F7A}"/>
              </a:ext>
            </a:extLst>
          </p:cNvPr>
          <p:cNvSpPr txBox="1"/>
          <p:nvPr/>
        </p:nvSpPr>
        <p:spPr>
          <a:xfrm>
            <a:off x="470564" y="2328717"/>
            <a:ext cx="697627"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企画</a:t>
            </a:r>
          </a:p>
        </p:txBody>
      </p:sp>
      <p:sp>
        <p:nvSpPr>
          <p:cNvPr id="11" name="テキスト ボックス 10">
            <a:extLst>
              <a:ext uri="{FF2B5EF4-FFF2-40B4-BE49-F238E27FC236}">
                <a16:creationId xmlns:a16="http://schemas.microsoft.com/office/drawing/2014/main" id="{BECEB5FA-2586-5946-AF78-90928CA0C9F4}"/>
              </a:ext>
            </a:extLst>
          </p:cNvPr>
          <p:cNvSpPr txBox="1"/>
          <p:nvPr/>
        </p:nvSpPr>
        <p:spPr>
          <a:xfrm>
            <a:off x="470563" y="3743565"/>
            <a:ext cx="697627"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開発</a:t>
            </a:r>
          </a:p>
        </p:txBody>
      </p:sp>
      <p:sp>
        <p:nvSpPr>
          <p:cNvPr id="12" name="テキスト ボックス 11">
            <a:extLst>
              <a:ext uri="{FF2B5EF4-FFF2-40B4-BE49-F238E27FC236}">
                <a16:creationId xmlns:a16="http://schemas.microsoft.com/office/drawing/2014/main" id="{F43D00F5-2F10-6847-B0D7-8DD2BE243B44}"/>
              </a:ext>
            </a:extLst>
          </p:cNvPr>
          <p:cNvSpPr txBox="1"/>
          <p:nvPr/>
        </p:nvSpPr>
        <p:spPr>
          <a:xfrm>
            <a:off x="470564" y="3025558"/>
            <a:ext cx="697627"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設計</a:t>
            </a:r>
          </a:p>
        </p:txBody>
      </p:sp>
      <p:sp>
        <p:nvSpPr>
          <p:cNvPr id="13" name="テキスト ボックス 12">
            <a:extLst>
              <a:ext uri="{FF2B5EF4-FFF2-40B4-BE49-F238E27FC236}">
                <a16:creationId xmlns:a16="http://schemas.microsoft.com/office/drawing/2014/main" id="{7F41D78A-280D-9842-A8F8-2191A760675C}"/>
              </a:ext>
            </a:extLst>
          </p:cNvPr>
          <p:cNvSpPr txBox="1"/>
          <p:nvPr/>
        </p:nvSpPr>
        <p:spPr>
          <a:xfrm>
            <a:off x="454521" y="4438723"/>
            <a:ext cx="697627"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運用</a:t>
            </a:r>
          </a:p>
        </p:txBody>
      </p:sp>
      <p:sp>
        <p:nvSpPr>
          <p:cNvPr id="14" name="テキスト ボックス 13">
            <a:extLst>
              <a:ext uri="{FF2B5EF4-FFF2-40B4-BE49-F238E27FC236}">
                <a16:creationId xmlns:a16="http://schemas.microsoft.com/office/drawing/2014/main" id="{252FEC2D-C6DE-4345-A3A4-5AE63B6AAFE9}"/>
              </a:ext>
            </a:extLst>
          </p:cNvPr>
          <p:cNvSpPr txBox="1"/>
          <p:nvPr/>
        </p:nvSpPr>
        <p:spPr>
          <a:xfrm>
            <a:off x="454520" y="5104538"/>
            <a:ext cx="697627" cy="400110"/>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保守</a:t>
            </a:r>
          </a:p>
        </p:txBody>
      </p:sp>
      <p:sp>
        <p:nvSpPr>
          <p:cNvPr id="15" name="正方形/長方形 14">
            <a:extLst>
              <a:ext uri="{FF2B5EF4-FFF2-40B4-BE49-F238E27FC236}">
                <a16:creationId xmlns:a16="http://schemas.microsoft.com/office/drawing/2014/main" id="{4118452B-31F6-4D4F-8EC2-ABD7B7061B5A}"/>
              </a:ext>
            </a:extLst>
          </p:cNvPr>
          <p:cNvSpPr/>
          <p:nvPr/>
        </p:nvSpPr>
        <p:spPr>
          <a:xfrm>
            <a:off x="1818090" y="2529311"/>
            <a:ext cx="1363579" cy="389288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478060C4-F708-364C-BE1C-62C884E8F4E3}"/>
              </a:ext>
            </a:extLst>
          </p:cNvPr>
          <p:cNvSpPr txBox="1"/>
          <p:nvPr/>
        </p:nvSpPr>
        <p:spPr>
          <a:xfrm rot="5400000">
            <a:off x="2099769" y="5887451"/>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ベンダー</a:t>
            </a:r>
          </a:p>
        </p:txBody>
      </p:sp>
      <p:sp>
        <p:nvSpPr>
          <p:cNvPr id="29" name="テキスト ボックス 28">
            <a:extLst>
              <a:ext uri="{FF2B5EF4-FFF2-40B4-BE49-F238E27FC236}">
                <a16:creationId xmlns:a16="http://schemas.microsoft.com/office/drawing/2014/main" id="{40656427-DD94-974D-8928-721D48C3936A}"/>
              </a:ext>
            </a:extLst>
          </p:cNvPr>
          <p:cNvSpPr txBox="1"/>
          <p:nvPr/>
        </p:nvSpPr>
        <p:spPr>
          <a:xfrm rot="5400000">
            <a:off x="1868936" y="3104598"/>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全てのシステム</a:t>
            </a:r>
          </a:p>
        </p:txBody>
      </p:sp>
      <p:sp>
        <p:nvSpPr>
          <p:cNvPr id="39" name="テキスト ボックス 38">
            <a:extLst>
              <a:ext uri="{FF2B5EF4-FFF2-40B4-BE49-F238E27FC236}">
                <a16:creationId xmlns:a16="http://schemas.microsoft.com/office/drawing/2014/main" id="{00B6C3B0-1661-7A4C-98BA-D986DB32BFDB}"/>
              </a:ext>
            </a:extLst>
          </p:cNvPr>
          <p:cNvSpPr txBox="1"/>
          <p:nvPr/>
        </p:nvSpPr>
        <p:spPr>
          <a:xfrm rot="5400000">
            <a:off x="7404414" y="5846123"/>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ベンダー</a:t>
            </a:r>
          </a:p>
        </p:txBody>
      </p:sp>
      <p:sp>
        <p:nvSpPr>
          <p:cNvPr id="40" name="テキスト ボックス 39">
            <a:extLst>
              <a:ext uri="{FF2B5EF4-FFF2-40B4-BE49-F238E27FC236}">
                <a16:creationId xmlns:a16="http://schemas.microsoft.com/office/drawing/2014/main" id="{D4AF3DAF-A0CF-344F-AF4B-B26C884D398C}"/>
              </a:ext>
            </a:extLst>
          </p:cNvPr>
          <p:cNvSpPr txBox="1"/>
          <p:nvPr/>
        </p:nvSpPr>
        <p:spPr>
          <a:xfrm>
            <a:off x="6388751" y="1746548"/>
            <a:ext cx="1415772"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コンサルティング</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共創／内製化支援</a:t>
            </a:r>
            <a:endParaRPr kumimoji="1" lang="ja-JP" altLang="en-US" sz="1200">
              <a:solidFill>
                <a:schemeClr val="bg1"/>
              </a:solidFill>
              <a:latin typeface="Meiryo" panose="020B0604030504040204" pitchFamily="34" charset="-128"/>
              <a:ea typeface="Meiryo" panose="020B0604030504040204" pitchFamily="34" charset="-128"/>
            </a:endParaRPr>
          </a:p>
        </p:txBody>
      </p:sp>
      <p:grpSp>
        <p:nvGrpSpPr>
          <p:cNvPr id="21" name="グループ化 20">
            <a:extLst>
              <a:ext uri="{FF2B5EF4-FFF2-40B4-BE49-F238E27FC236}">
                <a16:creationId xmlns:a16="http://schemas.microsoft.com/office/drawing/2014/main" id="{8809A79F-C23D-D747-BABB-2EF044AA5FC2}"/>
              </a:ext>
            </a:extLst>
          </p:cNvPr>
          <p:cNvGrpSpPr/>
          <p:nvPr/>
        </p:nvGrpSpPr>
        <p:grpSpPr>
          <a:xfrm>
            <a:off x="5401998" y="2485790"/>
            <a:ext cx="2127461" cy="3898943"/>
            <a:chOff x="5401998" y="2303991"/>
            <a:chExt cx="2127461" cy="3898943"/>
          </a:xfrm>
        </p:grpSpPr>
        <p:sp>
          <p:nvSpPr>
            <p:cNvPr id="19" name="正方形/長方形 18">
              <a:extLst>
                <a:ext uri="{FF2B5EF4-FFF2-40B4-BE49-F238E27FC236}">
                  <a16:creationId xmlns:a16="http://schemas.microsoft.com/office/drawing/2014/main" id="{0B3A6444-CA8F-CB46-811E-023E42CDC4CF}"/>
                </a:ext>
              </a:extLst>
            </p:cNvPr>
            <p:cNvSpPr/>
            <p:nvPr/>
          </p:nvSpPr>
          <p:spPr>
            <a:xfrm flipH="1">
              <a:off x="6593669" y="2303991"/>
              <a:ext cx="935790" cy="389288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CD43B3C1-2467-254F-AEB1-3CD9443115D6}"/>
                </a:ext>
              </a:extLst>
            </p:cNvPr>
            <p:cNvSpPr/>
            <p:nvPr/>
          </p:nvSpPr>
          <p:spPr>
            <a:xfrm>
              <a:off x="6709876" y="2393796"/>
              <a:ext cx="326791" cy="292062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032F8BF6-9043-B94C-B2A0-FEB672E8C92C}"/>
                </a:ext>
              </a:extLst>
            </p:cNvPr>
            <p:cNvSpPr/>
            <p:nvPr/>
          </p:nvSpPr>
          <p:spPr>
            <a:xfrm>
              <a:off x="7107220" y="2393796"/>
              <a:ext cx="326791" cy="292062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B1B0B3B5-7735-CB43-893D-A1DE05BFB98B}"/>
                </a:ext>
              </a:extLst>
            </p:cNvPr>
            <p:cNvSpPr/>
            <p:nvPr/>
          </p:nvSpPr>
          <p:spPr>
            <a:xfrm flipH="1">
              <a:off x="6187269" y="2303991"/>
              <a:ext cx="363621" cy="389288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44A05343-3497-BA40-9F08-D9D9CECCBF27}"/>
                </a:ext>
              </a:extLst>
            </p:cNvPr>
            <p:cNvSpPr txBox="1"/>
            <p:nvPr/>
          </p:nvSpPr>
          <p:spPr>
            <a:xfrm rot="5400000">
              <a:off x="6661454" y="5664325"/>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ユーザー</a:t>
              </a:r>
            </a:p>
          </p:txBody>
        </p:sp>
        <p:sp>
          <p:nvSpPr>
            <p:cNvPr id="26" name="テキスト ボックス 25">
              <a:extLst>
                <a:ext uri="{FF2B5EF4-FFF2-40B4-BE49-F238E27FC236}">
                  <a16:creationId xmlns:a16="http://schemas.microsoft.com/office/drawing/2014/main" id="{738D2F70-3704-4D41-8DC4-F223354A9488}"/>
                </a:ext>
              </a:extLst>
            </p:cNvPr>
            <p:cNvSpPr txBox="1"/>
            <p:nvPr/>
          </p:nvSpPr>
          <p:spPr>
            <a:xfrm rot="5400000">
              <a:off x="5968969" y="5656242"/>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ベンダー</a:t>
              </a:r>
            </a:p>
          </p:txBody>
        </p:sp>
        <p:sp>
          <p:nvSpPr>
            <p:cNvPr id="30" name="テキスト ボックス 29">
              <a:extLst>
                <a:ext uri="{FF2B5EF4-FFF2-40B4-BE49-F238E27FC236}">
                  <a16:creationId xmlns:a16="http://schemas.microsoft.com/office/drawing/2014/main" id="{800FDDDB-CEB9-9E4C-B32D-9975F23A0A93}"/>
                </a:ext>
              </a:extLst>
            </p:cNvPr>
            <p:cNvSpPr txBox="1"/>
            <p:nvPr/>
          </p:nvSpPr>
          <p:spPr>
            <a:xfrm rot="5400000">
              <a:off x="6620027" y="2879277"/>
              <a:ext cx="1261885"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簡単なシステム</a:t>
              </a:r>
            </a:p>
          </p:txBody>
        </p:sp>
        <p:sp>
          <p:nvSpPr>
            <p:cNvPr id="31" name="テキスト ボックス 30">
              <a:extLst>
                <a:ext uri="{FF2B5EF4-FFF2-40B4-BE49-F238E27FC236}">
                  <a16:creationId xmlns:a16="http://schemas.microsoft.com/office/drawing/2014/main" id="{07A3F555-515D-0344-8C61-A62D989B90DF}"/>
                </a:ext>
              </a:extLst>
            </p:cNvPr>
            <p:cNvSpPr txBox="1"/>
            <p:nvPr/>
          </p:nvSpPr>
          <p:spPr>
            <a:xfrm rot="5400000">
              <a:off x="6236656" y="2879277"/>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複雑なシステム</a:t>
              </a:r>
            </a:p>
          </p:txBody>
        </p:sp>
        <p:sp>
          <p:nvSpPr>
            <p:cNvPr id="34" name="テキスト ボックス 33">
              <a:extLst>
                <a:ext uri="{FF2B5EF4-FFF2-40B4-BE49-F238E27FC236}">
                  <a16:creationId xmlns:a16="http://schemas.microsoft.com/office/drawing/2014/main" id="{4707066F-C738-AF43-9B10-5B8B84F8EBA4}"/>
                </a:ext>
              </a:extLst>
            </p:cNvPr>
            <p:cNvSpPr txBox="1"/>
            <p:nvPr/>
          </p:nvSpPr>
          <p:spPr>
            <a:xfrm rot="5400000">
              <a:off x="6773917" y="4296330"/>
              <a:ext cx="954107"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ノーコード</a:t>
              </a:r>
            </a:p>
          </p:txBody>
        </p:sp>
        <p:sp>
          <p:nvSpPr>
            <p:cNvPr id="35" name="テキスト ボックス 34">
              <a:extLst>
                <a:ext uri="{FF2B5EF4-FFF2-40B4-BE49-F238E27FC236}">
                  <a16:creationId xmlns:a16="http://schemas.microsoft.com/office/drawing/2014/main" id="{87746144-DBB3-9945-8EE2-E00EEE5B2CBB}"/>
                </a:ext>
              </a:extLst>
            </p:cNvPr>
            <p:cNvSpPr txBox="1"/>
            <p:nvPr/>
          </p:nvSpPr>
          <p:spPr>
            <a:xfrm rot="5400000">
              <a:off x="6390544" y="4335255"/>
              <a:ext cx="954107"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ローコード</a:t>
              </a:r>
            </a:p>
          </p:txBody>
        </p:sp>
        <p:sp>
          <p:nvSpPr>
            <p:cNvPr id="37" name="テキスト ボックス 36">
              <a:extLst>
                <a:ext uri="{FF2B5EF4-FFF2-40B4-BE49-F238E27FC236}">
                  <a16:creationId xmlns:a16="http://schemas.microsoft.com/office/drawing/2014/main" id="{2C01B6C3-C58A-6944-B85E-F206AA9044F5}"/>
                </a:ext>
              </a:extLst>
            </p:cNvPr>
            <p:cNvSpPr txBox="1"/>
            <p:nvPr/>
          </p:nvSpPr>
          <p:spPr>
            <a:xfrm rot="5400000">
              <a:off x="5724132" y="2879278"/>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高度なシステム</a:t>
              </a:r>
            </a:p>
          </p:txBody>
        </p:sp>
        <p:sp>
          <p:nvSpPr>
            <p:cNvPr id="42" name="右矢印 41">
              <a:extLst>
                <a:ext uri="{FF2B5EF4-FFF2-40B4-BE49-F238E27FC236}">
                  <a16:creationId xmlns:a16="http://schemas.microsoft.com/office/drawing/2014/main" id="{03083D47-7DFD-D149-BCAD-7A4F9BF7C199}"/>
                </a:ext>
              </a:extLst>
            </p:cNvPr>
            <p:cNvSpPr/>
            <p:nvPr/>
          </p:nvSpPr>
          <p:spPr>
            <a:xfrm>
              <a:off x="5401998" y="3692240"/>
              <a:ext cx="609600" cy="80022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グループ化 15">
            <a:extLst>
              <a:ext uri="{FF2B5EF4-FFF2-40B4-BE49-F238E27FC236}">
                <a16:creationId xmlns:a16="http://schemas.microsoft.com/office/drawing/2014/main" id="{F5B1F582-FD9F-FA43-923F-97275D7046D1}"/>
              </a:ext>
            </a:extLst>
          </p:cNvPr>
          <p:cNvGrpSpPr/>
          <p:nvPr/>
        </p:nvGrpSpPr>
        <p:grpSpPr>
          <a:xfrm>
            <a:off x="3271177" y="2528410"/>
            <a:ext cx="2036079" cy="3904119"/>
            <a:chOff x="3271177" y="2346611"/>
            <a:chExt cx="2036079" cy="3904119"/>
          </a:xfrm>
        </p:grpSpPr>
        <p:sp>
          <p:nvSpPr>
            <p:cNvPr id="17" name="正方形/長方形 16">
              <a:extLst>
                <a:ext uri="{FF2B5EF4-FFF2-40B4-BE49-F238E27FC236}">
                  <a16:creationId xmlns:a16="http://schemas.microsoft.com/office/drawing/2014/main" id="{FCD42A18-5949-1540-9655-09FD04C80B5C}"/>
                </a:ext>
              </a:extLst>
            </p:cNvPr>
            <p:cNvSpPr/>
            <p:nvPr/>
          </p:nvSpPr>
          <p:spPr>
            <a:xfrm>
              <a:off x="3970285" y="2346611"/>
              <a:ext cx="935790" cy="389288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A684D04B-9408-D84F-9D51-AA9F09B4657B}"/>
                </a:ext>
              </a:extLst>
            </p:cNvPr>
            <p:cNvSpPr/>
            <p:nvPr/>
          </p:nvSpPr>
          <p:spPr>
            <a:xfrm>
              <a:off x="4943635" y="2357847"/>
              <a:ext cx="363621" cy="389288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D30D6B6F-E8AD-3B46-8A01-4E307A8C0056}"/>
                </a:ext>
              </a:extLst>
            </p:cNvPr>
            <p:cNvSpPr txBox="1"/>
            <p:nvPr/>
          </p:nvSpPr>
          <p:spPr>
            <a:xfrm rot="5400000">
              <a:off x="4019434" y="5710099"/>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ベンダー</a:t>
              </a:r>
            </a:p>
          </p:txBody>
        </p:sp>
        <p:sp>
          <p:nvSpPr>
            <p:cNvPr id="24" name="テキスト ボックス 23">
              <a:extLst>
                <a:ext uri="{FF2B5EF4-FFF2-40B4-BE49-F238E27FC236}">
                  <a16:creationId xmlns:a16="http://schemas.microsoft.com/office/drawing/2014/main" id="{FF7876C8-EA2D-5544-AA20-209A99893419}"/>
                </a:ext>
              </a:extLst>
            </p:cNvPr>
            <p:cNvSpPr txBox="1"/>
            <p:nvPr/>
          </p:nvSpPr>
          <p:spPr>
            <a:xfrm rot="5400000">
              <a:off x="4725335" y="5710099"/>
              <a:ext cx="80021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ユーザー</a:t>
              </a:r>
            </a:p>
          </p:txBody>
        </p:sp>
        <p:sp>
          <p:nvSpPr>
            <p:cNvPr id="27" name="テキスト ボックス 26">
              <a:extLst>
                <a:ext uri="{FF2B5EF4-FFF2-40B4-BE49-F238E27FC236}">
                  <a16:creationId xmlns:a16="http://schemas.microsoft.com/office/drawing/2014/main" id="{C72530B0-9E6F-7647-BE0C-BA72BB58D28D}"/>
                </a:ext>
              </a:extLst>
            </p:cNvPr>
            <p:cNvSpPr txBox="1"/>
            <p:nvPr/>
          </p:nvSpPr>
          <p:spPr>
            <a:xfrm rot="5400000">
              <a:off x="4494502" y="2922798"/>
              <a:ext cx="1261885"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簡単なシステム</a:t>
              </a:r>
            </a:p>
          </p:txBody>
        </p:sp>
        <p:sp>
          <p:nvSpPr>
            <p:cNvPr id="28" name="テキスト ボックス 27">
              <a:extLst>
                <a:ext uri="{FF2B5EF4-FFF2-40B4-BE49-F238E27FC236}">
                  <a16:creationId xmlns:a16="http://schemas.microsoft.com/office/drawing/2014/main" id="{FF274DCF-730F-9044-A595-594D46744936}"/>
                </a:ext>
              </a:extLst>
            </p:cNvPr>
            <p:cNvSpPr txBox="1"/>
            <p:nvPr/>
          </p:nvSpPr>
          <p:spPr>
            <a:xfrm rot="5400000">
              <a:off x="3960524" y="2931007"/>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複雑なシステム</a:t>
              </a:r>
            </a:p>
          </p:txBody>
        </p:sp>
        <p:sp>
          <p:nvSpPr>
            <p:cNvPr id="36" name="テキスト ボックス 35">
              <a:extLst>
                <a:ext uri="{FF2B5EF4-FFF2-40B4-BE49-F238E27FC236}">
                  <a16:creationId xmlns:a16="http://schemas.microsoft.com/office/drawing/2014/main" id="{ABC368B0-F20F-4F43-BB0D-00FB2470C820}"/>
                </a:ext>
              </a:extLst>
            </p:cNvPr>
            <p:cNvSpPr txBox="1"/>
            <p:nvPr/>
          </p:nvSpPr>
          <p:spPr>
            <a:xfrm rot="5400000">
              <a:off x="4649604" y="4373069"/>
              <a:ext cx="954107"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ノーコード</a:t>
              </a:r>
            </a:p>
          </p:txBody>
        </p:sp>
        <p:sp>
          <p:nvSpPr>
            <p:cNvPr id="41" name="右矢印 40">
              <a:extLst>
                <a:ext uri="{FF2B5EF4-FFF2-40B4-BE49-F238E27FC236}">
                  <a16:creationId xmlns:a16="http://schemas.microsoft.com/office/drawing/2014/main" id="{B572DADC-59AE-D343-8596-23033607ACA6}"/>
                </a:ext>
              </a:extLst>
            </p:cNvPr>
            <p:cNvSpPr/>
            <p:nvPr/>
          </p:nvSpPr>
          <p:spPr>
            <a:xfrm>
              <a:off x="3271177" y="3696479"/>
              <a:ext cx="609600" cy="80022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A2500D2C-F9BB-E243-9BF7-8765F6E36A9C}"/>
                </a:ext>
              </a:extLst>
            </p:cNvPr>
            <p:cNvSpPr txBox="1"/>
            <p:nvPr/>
          </p:nvSpPr>
          <p:spPr>
            <a:xfrm rot="5400000">
              <a:off x="3645964" y="2932672"/>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高度なシステム</a:t>
              </a:r>
            </a:p>
          </p:txBody>
        </p:sp>
      </p:grpSp>
      <p:grpSp>
        <p:nvGrpSpPr>
          <p:cNvPr id="48" name="グループ化 47">
            <a:extLst>
              <a:ext uri="{FF2B5EF4-FFF2-40B4-BE49-F238E27FC236}">
                <a16:creationId xmlns:a16="http://schemas.microsoft.com/office/drawing/2014/main" id="{6D7ABEF1-ED28-EB44-B303-FF46F832624D}"/>
              </a:ext>
            </a:extLst>
          </p:cNvPr>
          <p:cNvGrpSpPr/>
          <p:nvPr/>
        </p:nvGrpSpPr>
        <p:grpSpPr>
          <a:xfrm>
            <a:off x="470563" y="860925"/>
            <a:ext cx="7619563" cy="500853"/>
            <a:chOff x="470563" y="860925"/>
            <a:chExt cx="7619563" cy="500853"/>
          </a:xfrm>
        </p:grpSpPr>
        <p:sp>
          <p:nvSpPr>
            <p:cNvPr id="44" name="右矢印 43">
              <a:extLst>
                <a:ext uri="{FF2B5EF4-FFF2-40B4-BE49-F238E27FC236}">
                  <a16:creationId xmlns:a16="http://schemas.microsoft.com/office/drawing/2014/main" id="{14D0AF42-EFB1-F440-ADBB-8321B59E0971}"/>
                </a:ext>
              </a:extLst>
            </p:cNvPr>
            <p:cNvSpPr/>
            <p:nvPr/>
          </p:nvSpPr>
          <p:spPr>
            <a:xfrm>
              <a:off x="1818090" y="860925"/>
              <a:ext cx="6272036" cy="500853"/>
            </a:xfrm>
            <a:prstGeom prst="rightArrow">
              <a:avLst>
                <a:gd name="adj1" fmla="val 62812"/>
                <a:gd name="adj2" fmla="val 50000"/>
              </a:avLst>
            </a:prstGeom>
            <a:gradFill>
              <a:gsLst>
                <a:gs pos="0">
                  <a:srgbClr val="0070C0"/>
                </a:gs>
                <a:gs pos="42000">
                  <a:schemeClr val="tx2">
                    <a:lumMod val="20000"/>
                    <a:lumOff val="80000"/>
                  </a:schemeClr>
                </a:gs>
                <a:gs pos="50000">
                  <a:schemeClr val="accent6">
                    <a:lumMod val="60000"/>
                    <a:lumOff val="40000"/>
                  </a:schemeClr>
                </a:gs>
                <a:gs pos="100000">
                  <a:schemeClr val="accent6">
                    <a:lumMod val="50000"/>
                  </a:schemeClr>
                </a:gs>
              </a:gsLst>
              <a:lin ang="0" scaled="0"/>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A0C43061-60EB-F048-BF90-214E4AD25796}"/>
                </a:ext>
              </a:extLst>
            </p:cNvPr>
            <p:cNvSpPr txBox="1"/>
            <p:nvPr/>
          </p:nvSpPr>
          <p:spPr>
            <a:xfrm>
              <a:off x="1870678" y="979425"/>
              <a:ext cx="1620957" cy="307777"/>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情報システム部門</a:t>
              </a:r>
            </a:p>
          </p:txBody>
        </p:sp>
        <p:sp>
          <p:nvSpPr>
            <p:cNvPr id="46" name="テキスト ボックス 45">
              <a:extLst>
                <a:ext uri="{FF2B5EF4-FFF2-40B4-BE49-F238E27FC236}">
                  <a16:creationId xmlns:a16="http://schemas.microsoft.com/office/drawing/2014/main" id="{B11E0361-7997-524B-A730-70E230083173}"/>
                </a:ext>
              </a:extLst>
            </p:cNvPr>
            <p:cNvSpPr txBox="1"/>
            <p:nvPr/>
          </p:nvSpPr>
          <p:spPr>
            <a:xfrm>
              <a:off x="6282257" y="992830"/>
              <a:ext cx="1620957" cy="307777"/>
            </a:xfrm>
            <a:prstGeom prst="rect">
              <a:avLst/>
            </a:prstGeom>
            <a:noFill/>
          </p:spPr>
          <p:txBody>
            <a:bodyPr wrap="non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事業部門・経営者</a:t>
              </a:r>
            </a:p>
          </p:txBody>
        </p:sp>
        <p:sp>
          <p:nvSpPr>
            <p:cNvPr id="47" name="テキスト ボックス 46">
              <a:extLst>
                <a:ext uri="{FF2B5EF4-FFF2-40B4-BE49-F238E27FC236}">
                  <a16:creationId xmlns:a16="http://schemas.microsoft.com/office/drawing/2014/main" id="{066ED020-51D5-2A41-BB56-D1E719E81648}"/>
                </a:ext>
              </a:extLst>
            </p:cNvPr>
            <p:cNvSpPr txBox="1"/>
            <p:nvPr/>
          </p:nvSpPr>
          <p:spPr>
            <a:xfrm>
              <a:off x="470563" y="933258"/>
              <a:ext cx="697627" cy="400110"/>
            </a:xfrm>
            <a:prstGeom prst="rect">
              <a:avLst/>
            </a:prstGeom>
            <a:noFill/>
          </p:spPr>
          <p:txBody>
            <a:bodyPr wrap="none" rtlCol="0">
              <a:spAutoFit/>
            </a:bodyPr>
            <a:lstStyle/>
            <a:p>
              <a:r>
                <a:rPr kumimoji="1" lang="ja-JP" altLang="en-US" sz="2000">
                  <a:solidFill>
                    <a:schemeClr val="tx2"/>
                  </a:solidFill>
                  <a:latin typeface="Meiryo" panose="020B0604030504040204" pitchFamily="34" charset="-128"/>
                  <a:ea typeface="Meiryo" panose="020B0604030504040204" pitchFamily="34" charset="-128"/>
                </a:rPr>
                <a:t>顧客</a:t>
              </a:r>
            </a:p>
          </p:txBody>
        </p:sp>
      </p:grpSp>
    </p:spTree>
    <p:extLst>
      <p:ext uri="{BB962C8B-B14F-4D97-AF65-F5344CB8AC3E}">
        <p14:creationId xmlns:p14="http://schemas.microsoft.com/office/powerpoint/2010/main" val="195753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left)">
                                      <p:cBhvr>
                                        <p:cTn id="3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1345842" y="3089334"/>
            <a:ext cx="7330613" cy="3033166"/>
          </a:xfrm>
          <a:prstGeom prst="rect">
            <a:avLst/>
          </a:prstGeom>
          <a:solidFill>
            <a:srgbClr val="0432FF">
              <a:alpha val="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a:t>ローコード開発</a:t>
            </a:r>
            <a:r>
              <a:rPr kumimoji="1" lang="ja-JP" altLang="en-US"/>
              <a:t>ツール</a:t>
            </a:r>
          </a:p>
        </p:txBody>
      </p:sp>
      <p:sp>
        <p:nvSpPr>
          <p:cNvPr id="4" name="正方形/長方形 3"/>
          <p:cNvSpPr/>
          <p:nvPr/>
        </p:nvSpPr>
        <p:spPr>
          <a:xfrm>
            <a:off x="457200" y="1196752"/>
            <a:ext cx="3096344" cy="57606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インフラ</a:t>
            </a:r>
            <a:r>
              <a:rPr kumimoji="1" lang="ja-JP" altLang="en-US" sz="1400" dirty="0">
                <a:solidFill>
                  <a:srgbClr val="FFFFFF"/>
                </a:solidFill>
                <a:latin typeface="Meiryo" charset="-128"/>
                <a:ea typeface="Meiryo" charset="-128"/>
                <a:cs typeface="Meiryo" charset="-128"/>
              </a:rPr>
              <a:t>・</a:t>
            </a:r>
            <a:r>
              <a:rPr lang="ja-JP" altLang="en-US" sz="1400" dirty="0">
                <a:solidFill>
                  <a:srgbClr val="FFFFFF"/>
                </a:solidFill>
                <a:latin typeface="Meiryo" charset="-128"/>
                <a:ea typeface="Meiryo" charset="-128"/>
                <a:cs typeface="Meiryo" charset="-128"/>
              </a:rPr>
              <a:t>プラットフォーム構築</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3553544" y="1196752"/>
            <a:ext cx="5122912" cy="576064"/>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手組によるアプリケーション開発</a:t>
            </a:r>
          </a:p>
        </p:txBody>
      </p:sp>
      <p:sp>
        <p:nvSpPr>
          <p:cNvPr id="7" name="正方形/長方形 6"/>
          <p:cNvSpPr/>
          <p:nvPr/>
        </p:nvSpPr>
        <p:spPr>
          <a:xfrm>
            <a:off x="457200" y="2134693"/>
            <a:ext cx="894116"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charset="-128"/>
                <a:ea typeface="Meiryo" charset="-128"/>
                <a:cs typeface="Meiryo" charset="-128"/>
              </a:rPr>
              <a:t>クラウド</a:t>
            </a:r>
          </a:p>
        </p:txBody>
      </p:sp>
      <p:sp>
        <p:nvSpPr>
          <p:cNvPr id="8" name="正方形/長方形 7"/>
          <p:cNvSpPr/>
          <p:nvPr/>
        </p:nvSpPr>
        <p:spPr>
          <a:xfrm>
            <a:off x="1351316" y="2134693"/>
            <a:ext cx="5122912" cy="576064"/>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手組によるアプリケーション開発</a:t>
            </a:r>
          </a:p>
        </p:txBody>
      </p:sp>
      <p:sp>
        <p:nvSpPr>
          <p:cNvPr id="10" name="正方形/長方形 9"/>
          <p:cNvSpPr/>
          <p:nvPr/>
        </p:nvSpPr>
        <p:spPr>
          <a:xfrm>
            <a:off x="451726" y="3072634"/>
            <a:ext cx="894116"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charset="-128"/>
                <a:ea typeface="Meiryo" charset="-128"/>
                <a:cs typeface="Meiryo" charset="-128"/>
              </a:rPr>
              <a:t>クラウド</a:t>
            </a:r>
          </a:p>
        </p:txBody>
      </p:sp>
      <p:sp>
        <p:nvSpPr>
          <p:cNvPr id="11" name="正方形/長方形 10"/>
          <p:cNvSpPr/>
          <p:nvPr/>
        </p:nvSpPr>
        <p:spPr>
          <a:xfrm>
            <a:off x="1345842" y="3072634"/>
            <a:ext cx="1658752" cy="57606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charset="-128"/>
                <a:ea typeface="Meiryo" charset="-128"/>
                <a:cs typeface="Meiryo" charset="-128"/>
              </a:rPr>
              <a:t>ローコード</a:t>
            </a:r>
            <a:endParaRPr kumimoji="1" lang="en-US" altLang="ja-JP" sz="1400" b="1" dirty="0">
              <a:solidFill>
                <a:srgbClr val="FFFFFF"/>
              </a:solidFill>
              <a:latin typeface="Meiryo" charset="-128"/>
              <a:ea typeface="Meiryo" charset="-128"/>
              <a:cs typeface="Meiryo" charset="-128"/>
            </a:endParaRPr>
          </a:p>
          <a:p>
            <a:pPr algn="ctr"/>
            <a:r>
              <a:rPr kumimoji="1" lang="ja-JP" altLang="en-US" sz="1400" b="1">
                <a:solidFill>
                  <a:srgbClr val="FFFFFF"/>
                </a:solidFill>
                <a:latin typeface="Meiryo" charset="-128"/>
                <a:ea typeface="Meiryo" charset="-128"/>
                <a:cs typeface="Meiryo" charset="-128"/>
              </a:rPr>
              <a:t>開発ツール</a:t>
            </a:r>
            <a:endParaRPr kumimoji="1" lang="ja-JP" altLang="en-US" sz="1400" b="1" dirty="0">
              <a:solidFill>
                <a:srgbClr val="FFFFFF"/>
              </a:solidFill>
              <a:latin typeface="Meiryo" charset="-128"/>
              <a:ea typeface="Meiryo" charset="-128"/>
              <a:cs typeface="Meiryo" charset="-128"/>
            </a:endParaRPr>
          </a:p>
        </p:txBody>
      </p:sp>
      <p:cxnSp>
        <p:nvCxnSpPr>
          <p:cNvPr id="14" name="直線コネクタ 13"/>
          <p:cNvCxnSpPr/>
          <p:nvPr/>
        </p:nvCxnSpPr>
        <p:spPr>
          <a:xfrm>
            <a:off x="457200" y="1772816"/>
            <a:ext cx="0"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flipH="1">
            <a:off x="1351316" y="1772816"/>
            <a:ext cx="2202228"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flipH="1">
            <a:off x="6474228" y="1772816"/>
            <a:ext cx="2202228"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a:off x="458695" y="2727457"/>
            <a:ext cx="0" cy="361877"/>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a:off x="1345842" y="2710758"/>
            <a:ext cx="6691" cy="361876"/>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flipH="1">
            <a:off x="2994319" y="2710013"/>
            <a:ext cx="3479909" cy="362620"/>
          </a:xfrm>
          <a:prstGeom prst="line">
            <a:avLst/>
          </a:prstGeom>
          <a:ln w="12700">
            <a:solidFill>
              <a:schemeClr val="accent6">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2" name="左矢印 31"/>
          <p:cNvSpPr/>
          <p:nvPr/>
        </p:nvSpPr>
        <p:spPr>
          <a:xfrm>
            <a:off x="2994319" y="3113425"/>
            <a:ext cx="5538122" cy="494482"/>
          </a:xfrm>
          <a:prstGeom prst="leftArrow">
            <a:avLst>
              <a:gd name="adj1" fmla="val 68428"/>
              <a:gd name="adj2" fmla="val 50000"/>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charset="-128"/>
                <a:ea typeface="Meiryo" charset="-128"/>
                <a:cs typeface="Meiryo" charset="-128"/>
              </a:rPr>
              <a:t>ビジネスニーズ</a:t>
            </a:r>
            <a:r>
              <a:rPr lang="ja-JP" altLang="en-US" sz="1400" dirty="0">
                <a:solidFill>
                  <a:srgbClr val="FFFFFF"/>
                </a:solidFill>
                <a:latin typeface="Meiryo" charset="-128"/>
                <a:ea typeface="Meiryo" charset="-128"/>
                <a:cs typeface="Meiryo" charset="-128"/>
              </a:rPr>
              <a:t>の変化に即応</a:t>
            </a:r>
            <a:endParaRPr kumimoji="1" lang="ja-JP" altLang="en-US" sz="1400" dirty="0">
              <a:solidFill>
                <a:srgbClr val="FFFFFF"/>
              </a:solidFill>
              <a:latin typeface="Meiryo" charset="-128"/>
              <a:ea typeface="Meiryo" charset="-128"/>
              <a:cs typeface="Meiryo" charset="-128"/>
            </a:endParaRPr>
          </a:p>
        </p:txBody>
      </p:sp>
      <p:sp>
        <p:nvSpPr>
          <p:cNvPr id="34" name="正方形/長方形 33"/>
          <p:cNvSpPr/>
          <p:nvPr/>
        </p:nvSpPr>
        <p:spPr>
          <a:xfrm>
            <a:off x="3553544" y="3609463"/>
            <a:ext cx="4978897" cy="923330"/>
          </a:xfrm>
          <a:prstGeom prst="rect">
            <a:avLst/>
          </a:prstGeom>
        </p:spPr>
        <p:txBody>
          <a:bodyPr wrap="square">
            <a:spAutoFit/>
          </a:bodyPr>
          <a:lstStyle/>
          <a:p>
            <a:pPr marL="285750" indent="-285750">
              <a:buFont typeface="Wingdings" charset="2"/>
              <a:buChar char="Ø"/>
            </a:pPr>
            <a:r>
              <a:rPr lang="ja-JP" altLang="en-US" dirty="0">
                <a:solidFill>
                  <a:schemeClr val="accent6">
                    <a:lumMod val="75000"/>
                  </a:schemeClr>
                </a:solidFill>
                <a:latin typeface="Meiryo" charset="-128"/>
                <a:ea typeface="Meiryo" charset="-128"/>
                <a:cs typeface="Meiryo" charset="-128"/>
              </a:rPr>
              <a:t>新規アプリケーションの開発期間の短縮</a:t>
            </a:r>
            <a:endParaRPr lang="en-US" altLang="ja-JP" dirty="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ja-JP" altLang="en-US" dirty="0">
                <a:solidFill>
                  <a:schemeClr val="accent6">
                    <a:lumMod val="75000"/>
                  </a:schemeClr>
                </a:solidFill>
                <a:latin typeface="Meiryo" charset="-128"/>
                <a:ea typeface="Meiryo" charset="-128"/>
                <a:cs typeface="Meiryo" charset="-128"/>
              </a:rPr>
              <a:t>日々改善に対応できる保守・改修の実現</a:t>
            </a:r>
            <a:endParaRPr lang="en-US" altLang="ja-JP" dirty="0">
              <a:solidFill>
                <a:schemeClr val="accent6">
                  <a:lumMod val="75000"/>
                </a:schemeClr>
              </a:solidFill>
              <a:latin typeface="Meiryo" charset="-128"/>
              <a:ea typeface="Meiryo" charset="-128"/>
              <a:cs typeface="Meiryo" charset="-128"/>
            </a:endParaRPr>
          </a:p>
          <a:p>
            <a:pPr marL="285750" indent="-285750">
              <a:buFont typeface="Wingdings" charset="2"/>
              <a:buChar char="Ø"/>
            </a:pPr>
            <a:r>
              <a:rPr lang="ja-JP" altLang="en-US" dirty="0">
                <a:solidFill>
                  <a:schemeClr val="accent6">
                    <a:lumMod val="75000"/>
                  </a:schemeClr>
                </a:solidFill>
                <a:latin typeface="Meiryo" charset="-128"/>
                <a:ea typeface="Meiryo" charset="-128"/>
                <a:cs typeface="Meiryo" charset="-128"/>
              </a:rPr>
              <a:t>業務プロセス可視化による属人性の排除</a:t>
            </a:r>
            <a:endParaRPr lang="en-US" altLang="ja-JP" dirty="0">
              <a:solidFill>
                <a:schemeClr val="accent6">
                  <a:lumMod val="75000"/>
                </a:schemeClr>
              </a:solidFill>
              <a:latin typeface="Meiryo" charset="-128"/>
              <a:ea typeface="Meiryo" charset="-128"/>
              <a:cs typeface="Meiryo" charset="-128"/>
            </a:endParaRPr>
          </a:p>
        </p:txBody>
      </p:sp>
      <p:grpSp>
        <p:nvGrpSpPr>
          <p:cNvPr id="40" name="図形グループ 39"/>
          <p:cNvGrpSpPr/>
          <p:nvPr/>
        </p:nvGrpSpPr>
        <p:grpSpPr>
          <a:xfrm>
            <a:off x="1691680" y="4624677"/>
            <a:ext cx="1097870" cy="1202923"/>
            <a:chOff x="5409461" y="1068046"/>
            <a:chExt cx="547466" cy="636692"/>
          </a:xfrm>
        </p:grpSpPr>
        <p:pic>
          <p:nvPicPr>
            <p:cNvPr id="42" name="図 41"/>
            <p:cNvPicPr>
              <a:picLocks noChangeAspect="1"/>
            </p:cNvPicPr>
            <p:nvPr/>
          </p:nvPicPr>
          <p:blipFill>
            <a:blip r:embed="rId3">
              <a:clrChange>
                <a:clrFrom>
                  <a:srgbClr val="FFFFFF"/>
                </a:clrFrom>
                <a:clrTo>
                  <a:srgbClr val="FFFFFF">
                    <a:alpha val="0"/>
                  </a:srgbClr>
                </a:clrTo>
              </a:clrChange>
            </a:blip>
            <a:stretch>
              <a:fillRect/>
            </a:stretch>
          </p:blipFill>
          <p:spPr>
            <a:xfrm>
              <a:off x="5491329" y="1068046"/>
              <a:ext cx="465598" cy="493335"/>
            </a:xfrm>
            <a:prstGeom prst="rect">
              <a:avLst/>
            </a:prstGeom>
          </p:spPr>
        </p:pic>
        <p:grpSp>
          <p:nvGrpSpPr>
            <p:cNvPr id="43" name="図形グループ 42"/>
            <p:cNvGrpSpPr/>
            <p:nvPr/>
          </p:nvGrpSpPr>
          <p:grpSpPr>
            <a:xfrm>
              <a:off x="5409461" y="1139394"/>
              <a:ext cx="245559" cy="565344"/>
              <a:chOff x="1946324" y="4125162"/>
              <a:chExt cx="969964" cy="2007872"/>
            </a:xfrm>
          </p:grpSpPr>
          <p:sp>
            <p:nvSpPr>
              <p:cNvPr id="44" name="円/楕円 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論理積ゲート 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46" name="ストライプ矢印 45"/>
          <p:cNvSpPr/>
          <p:nvPr/>
        </p:nvSpPr>
        <p:spPr>
          <a:xfrm rot="16200000">
            <a:off x="1775238" y="3718186"/>
            <a:ext cx="799961" cy="837668"/>
          </a:xfrm>
          <a:prstGeom prst="stripedRight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四角形吹き出し 38"/>
          <p:cNvSpPr/>
          <p:nvPr/>
        </p:nvSpPr>
        <p:spPr>
          <a:xfrm>
            <a:off x="2953724" y="4963504"/>
            <a:ext cx="4680520" cy="864096"/>
          </a:xfrm>
          <a:prstGeom prst="wedgeRectCallout">
            <a:avLst>
              <a:gd name="adj1" fmla="val -59197"/>
              <a:gd name="adj2" fmla="val -42555"/>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Ø"/>
            </a:pPr>
            <a:r>
              <a:rPr lang="ja-JP" altLang="en-US" sz="1400" dirty="0">
                <a:solidFill>
                  <a:schemeClr val="bg1"/>
                </a:solidFill>
                <a:latin typeface="Meiryo" charset="-128"/>
                <a:ea typeface="Meiryo" charset="-128"/>
                <a:cs typeface="Meiryo" charset="-128"/>
              </a:rPr>
              <a:t>経営視点を持ち、ビジネスゴールを設定できる能力</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業務を分析・整理して、業務プロセスを描ける能力</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現場のニーズを引き出せるファシリテーション能力</a:t>
            </a:r>
            <a:endParaRPr lang="en-US" altLang="ja-JP"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92966159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フリーフォーム 118">
            <a:extLst>
              <a:ext uri="{FF2B5EF4-FFF2-40B4-BE49-F238E27FC236}">
                <a16:creationId xmlns:a16="http://schemas.microsoft.com/office/drawing/2014/main" id="{C253D3E2-C1A8-524B-928C-740C270A7953}"/>
              </a:ext>
            </a:extLst>
          </p:cNvPr>
          <p:cNvSpPr/>
          <p:nvPr/>
        </p:nvSpPr>
        <p:spPr>
          <a:xfrm>
            <a:off x="1020076" y="3452645"/>
            <a:ext cx="7934324" cy="500062"/>
          </a:xfrm>
          <a:custGeom>
            <a:avLst/>
            <a:gdLst>
              <a:gd name="connsiteX0" fmla="*/ 1100137 w 4852987"/>
              <a:gd name="connsiteY0" fmla="*/ 0 h 495300"/>
              <a:gd name="connsiteX1" fmla="*/ 3028950 w 4852987"/>
              <a:gd name="connsiteY1" fmla="*/ 9525 h 495300"/>
              <a:gd name="connsiteX2" fmla="*/ 4852987 w 4852987"/>
              <a:gd name="connsiteY2" fmla="*/ 495300 h 495300"/>
              <a:gd name="connsiteX3" fmla="*/ 0 w 4852987"/>
              <a:gd name="connsiteY3" fmla="*/ 495300 h 495300"/>
              <a:gd name="connsiteX4" fmla="*/ 1100137 w 4852987"/>
              <a:gd name="connsiteY4" fmla="*/ 0 h 495300"/>
              <a:gd name="connsiteX0" fmla="*/ 1100137 w 4852987"/>
              <a:gd name="connsiteY0" fmla="*/ 0 h 495300"/>
              <a:gd name="connsiteX1" fmla="*/ 4562475 w 4852987"/>
              <a:gd name="connsiteY1" fmla="*/ 19050 h 495300"/>
              <a:gd name="connsiteX2" fmla="*/ 4852987 w 4852987"/>
              <a:gd name="connsiteY2" fmla="*/ 495300 h 495300"/>
              <a:gd name="connsiteX3" fmla="*/ 0 w 4852987"/>
              <a:gd name="connsiteY3" fmla="*/ 495300 h 495300"/>
              <a:gd name="connsiteX4" fmla="*/ 1100137 w 4852987"/>
              <a:gd name="connsiteY4" fmla="*/ 0 h 495300"/>
              <a:gd name="connsiteX0" fmla="*/ 1100137 w 4852987"/>
              <a:gd name="connsiteY0" fmla="*/ 0 h 495300"/>
              <a:gd name="connsiteX1" fmla="*/ 4557713 w 4852987"/>
              <a:gd name="connsiteY1" fmla="*/ 0 h 495300"/>
              <a:gd name="connsiteX2" fmla="*/ 4852987 w 4852987"/>
              <a:gd name="connsiteY2" fmla="*/ 495300 h 495300"/>
              <a:gd name="connsiteX3" fmla="*/ 0 w 4852987"/>
              <a:gd name="connsiteY3" fmla="*/ 495300 h 495300"/>
              <a:gd name="connsiteX4" fmla="*/ 1100137 w 4852987"/>
              <a:gd name="connsiteY4" fmla="*/ 0 h 495300"/>
              <a:gd name="connsiteX0" fmla="*/ 1100137 w 7934324"/>
              <a:gd name="connsiteY0" fmla="*/ 0 h 500062"/>
              <a:gd name="connsiteX1" fmla="*/ 4557713 w 7934324"/>
              <a:gd name="connsiteY1" fmla="*/ 0 h 500062"/>
              <a:gd name="connsiteX2" fmla="*/ 7934324 w 7934324"/>
              <a:gd name="connsiteY2" fmla="*/ 500062 h 500062"/>
              <a:gd name="connsiteX3" fmla="*/ 0 w 7934324"/>
              <a:gd name="connsiteY3" fmla="*/ 495300 h 500062"/>
              <a:gd name="connsiteX4" fmla="*/ 1100137 w 7934324"/>
              <a:gd name="connsiteY4" fmla="*/ 0 h 500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4324" h="500062">
                <a:moveTo>
                  <a:pt x="1100137" y="0"/>
                </a:moveTo>
                <a:lnTo>
                  <a:pt x="4557713" y="0"/>
                </a:lnTo>
                <a:lnTo>
                  <a:pt x="7934324" y="500062"/>
                </a:lnTo>
                <a:lnTo>
                  <a:pt x="0" y="495300"/>
                </a:lnTo>
                <a:lnTo>
                  <a:pt x="1100137" y="0"/>
                </a:lnTo>
                <a:close/>
              </a:path>
            </a:pathLst>
          </a:custGeom>
          <a:solidFill>
            <a:schemeClr val="accent2">
              <a:lumMod val="60000"/>
              <a:lumOff val="40000"/>
            </a:schemeClr>
          </a:solidFill>
          <a:ln>
            <a:solidFill>
              <a:schemeClr val="accent2">
                <a:lumMod val="75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フリーフォーム 116">
            <a:extLst>
              <a:ext uri="{FF2B5EF4-FFF2-40B4-BE49-F238E27FC236}">
                <a16:creationId xmlns:a16="http://schemas.microsoft.com/office/drawing/2014/main" id="{8DE10912-92BE-9C4F-BA94-0ED1BB7C2A50}"/>
              </a:ext>
            </a:extLst>
          </p:cNvPr>
          <p:cNvSpPr/>
          <p:nvPr/>
        </p:nvSpPr>
        <p:spPr>
          <a:xfrm>
            <a:off x="1014413" y="3434987"/>
            <a:ext cx="5793513" cy="507545"/>
          </a:xfrm>
          <a:custGeom>
            <a:avLst/>
            <a:gdLst>
              <a:gd name="connsiteX0" fmla="*/ 1100137 w 4852987"/>
              <a:gd name="connsiteY0" fmla="*/ 0 h 495300"/>
              <a:gd name="connsiteX1" fmla="*/ 3028950 w 4852987"/>
              <a:gd name="connsiteY1" fmla="*/ 9525 h 495300"/>
              <a:gd name="connsiteX2" fmla="*/ 4852987 w 4852987"/>
              <a:gd name="connsiteY2" fmla="*/ 495300 h 495300"/>
              <a:gd name="connsiteX3" fmla="*/ 0 w 4852987"/>
              <a:gd name="connsiteY3" fmla="*/ 495300 h 495300"/>
              <a:gd name="connsiteX4" fmla="*/ 1100137 w 4852987"/>
              <a:gd name="connsiteY4" fmla="*/ 0 h 495300"/>
              <a:gd name="connsiteX0" fmla="*/ 1100137 w 5793513"/>
              <a:gd name="connsiteY0" fmla="*/ 0 h 504008"/>
              <a:gd name="connsiteX1" fmla="*/ 3028950 w 5793513"/>
              <a:gd name="connsiteY1" fmla="*/ 9525 h 504008"/>
              <a:gd name="connsiteX2" fmla="*/ 5793513 w 5793513"/>
              <a:gd name="connsiteY2" fmla="*/ 504008 h 504008"/>
              <a:gd name="connsiteX3" fmla="*/ 0 w 5793513"/>
              <a:gd name="connsiteY3" fmla="*/ 495300 h 504008"/>
              <a:gd name="connsiteX4" fmla="*/ 1100137 w 5793513"/>
              <a:gd name="connsiteY4" fmla="*/ 0 h 504008"/>
              <a:gd name="connsiteX0" fmla="*/ 1100137 w 5793513"/>
              <a:gd name="connsiteY0" fmla="*/ 10069 h 514077"/>
              <a:gd name="connsiteX1" fmla="*/ 2695847 w 5793513"/>
              <a:gd name="connsiteY1" fmla="*/ 0 h 514077"/>
              <a:gd name="connsiteX2" fmla="*/ 5793513 w 5793513"/>
              <a:gd name="connsiteY2" fmla="*/ 514077 h 514077"/>
              <a:gd name="connsiteX3" fmla="*/ 0 w 5793513"/>
              <a:gd name="connsiteY3" fmla="*/ 505369 h 514077"/>
              <a:gd name="connsiteX4" fmla="*/ 1100137 w 5793513"/>
              <a:gd name="connsiteY4" fmla="*/ 10069 h 514077"/>
              <a:gd name="connsiteX0" fmla="*/ 1119731 w 5793513"/>
              <a:gd name="connsiteY0" fmla="*/ 23132 h 514077"/>
              <a:gd name="connsiteX1" fmla="*/ 2695847 w 5793513"/>
              <a:gd name="connsiteY1" fmla="*/ 0 h 514077"/>
              <a:gd name="connsiteX2" fmla="*/ 5793513 w 5793513"/>
              <a:gd name="connsiteY2" fmla="*/ 514077 h 514077"/>
              <a:gd name="connsiteX3" fmla="*/ 0 w 5793513"/>
              <a:gd name="connsiteY3" fmla="*/ 505369 h 514077"/>
              <a:gd name="connsiteX4" fmla="*/ 1119731 w 5793513"/>
              <a:gd name="connsiteY4" fmla="*/ 23132 h 514077"/>
              <a:gd name="connsiteX0" fmla="*/ 1119731 w 5793513"/>
              <a:gd name="connsiteY0" fmla="*/ 3538 h 494483"/>
              <a:gd name="connsiteX1" fmla="*/ 2695847 w 5793513"/>
              <a:gd name="connsiteY1" fmla="*/ 0 h 494483"/>
              <a:gd name="connsiteX2" fmla="*/ 5793513 w 5793513"/>
              <a:gd name="connsiteY2" fmla="*/ 494483 h 494483"/>
              <a:gd name="connsiteX3" fmla="*/ 0 w 5793513"/>
              <a:gd name="connsiteY3" fmla="*/ 485775 h 494483"/>
              <a:gd name="connsiteX4" fmla="*/ 1119731 w 5793513"/>
              <a:gd name="connsiteY4" fmla="*/ 3538 h 494483"/>
              <a:gd name="connsiteX0" fmla="*/ 1119731 w 5793513"/>
              <a:gd name="connsiteY0" fmla="*/ 16600 h 507545"/>
              <a:gd name="connsiteX1" fmla="*/ 2695847 w 5793513"/>
              <a:gd name="connsiteY1" fmla="*/ 0 h 507545"/>
              <a:gd name="connsiteX2" fmla="*/ 5793513 w 5793513"/>
              <a:gd name="connsiteY2" fmla="*/ 507545 h 507545"/>
              <a:gd name="connsiteX3" fmla="*/ 0 w 5793513"/>
              <a:gd name="connsiteY3" fmla="*/ 498837 h 507545"/>
              <a:gd name="connsiteX4" fmla="*/ 1119731 w 5793513"/>
              <a:gd name="connsiteY4" fmla="*/ 16600 h 507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513" h="507545">
                <a:moveTo>
                  <a:pt x="1119731" y="16600"/>
                </a:moveTo>
                <a:lnTo>
                  <a:pt x="2695847" y="0"/>
                </a:lnTo>
                <a:lnTo>
                  <a:pt x="5793513" y="507545"/>
                </a:lnTo>
                <a:lnTo>
                  <a:pt x="0" y="498837"/>
                </a:lnTo>
                <a:lnTo>
                  <a:pt x="1119731" y="16600"/>
                </a:lnTo>
                <a:close/>
              </a:path>
            </a:pathLst>
          </a:custGeom>
          <a:solidFill>
            <a:schemeClr val="tx2">
              <a:lumMod val="40000"/>
              <a:lumOff val="60000"/>
            </a:schemeClr>
          </a:solidFill>
          <a:ln>
            <a:solidFill>
              <a:schemeClr val="tx2">
                <a:lumMod val="60000"/>
                <a:lumOff val="40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正方形/長方形 115">
            <a:extLst>
              <a:ext uri="{FF2B5EF4-FFF2-40B4-BE49-F238E27FC236}">
                <a16:creationId xmlns:a16="http://schemas.microsoft.com/office/drawing/2014/main" id="{5C5D79C3-4832-8141-AE91-3FE29E1A363D}"/>
              </a:ext>
            </a:extLst>
          </p:cNvPr>
          <p:cNvSpPr/>
          <p:nvPr/>
        </p:nvSpPr>
        <p:spPr>
          <a:xfrm>
            <a:off x="1014838" y="3942709"/>
            <a:ext cx="7942222" cy="25747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a:extLst>
              <a:ext uri="{FF2B5EF4-FFF2-40B4-BE49-F238E27FC236}">
                <a16:creationId xmlns:a16="http://schemas.microsoft.com/office/drawing/2014/main" id="{225489A1-32A6-4D41-80D3-8E072BA17674}"/>
              </a:ext>
            </a:extLst>
          </p:cNvPr>
          <p:cNvSpPr/>
          <p:nvPr/>
        </p:nvSpPr>
        <p:spPr>
          <a:xfrm>
            <a:off x="1020076" y="3933056"/>
            <a:ext cx="5784172" cy="16050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フリーフォーム 24">
            <a:extLst>
              <a:ext uri="{FF2B5EF4-FFF2-40B4-BE49-F238E27FC236}">
                <a16:creationId xmlns:a16="http://schemas.microsoft.com/office/drawing/2014/main" id="{AF887A41-3CA1-0043-81DB-1B7F7FDECE20}"/>
              </a:ext>
            </a:extLst>
          </p:cNvPr>
          <p:cNvSpPr/>
          <p:nvPr/>
        </p:nvSpPr>
        <p:spPr>
          <a:xfrm>
            <a:off x="2117868" y="1473544"/>
            <a:ext cx="4312429" cy="1399064"/>
          </a:xfrm>
          <a:custGeom>
            <a:avLst/>
            <a:gdLst>
              <a:gd name="connsiteX0" fmla="*/ 0 w 4312429"/>
              <a:gd name="connsiteY0" fmla="*/ 0 h 802312"/>
              <a:gd name="connsiteX1" fmla="*/ 0 w 4312429"/>
              <a:gd name="connsiteY1" fmla="*/ 802312 h 802312"/>
              <a:gd name="connsiteX2" fmla="*/ 1592826 w 4312429"/>
              <a:gd name="connsiteY2" fmla="*/ 802312 h 802312"/>
              <a:gd name="connsiteX3" fmla="*/ 4312429 w 4312429"/>
              <a:gd name="connsiteY3" fmla="*/ 0 h 802312"/>
              <a:gd name="connsiteX4" fmla="*/ 0 w 4312429"/>
              <a:gd name="connsiteY4" fmla="*/ 0 h 802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2429" h="802312">
                <a:moveTo>
                  <a:pt x="0" y="0"/>
                </a:moveTo>
                <a:lnTo>
                  <a:pt x="0" y="802312"/>
                </a:lnTo>
                <a:lnTo>
                  <a:pt x="1592826" y="802312"/>
                </a:lnTo>
                <a:lnTo>
                  <a:pt x="4312429" y="0"/>
                </a:lnTo>
                <a:lnTo>
                  <a:pt x="0" y="0"/>
                </a:lnTo>
                <a:close/>
              </a:path>
            </a:pathLst>
          </a:custGeom>
          <a:solidFill>
            <a:schemeClr val="accent4">
              <a:lumMod val="20000"/>
              <a:lumOff val="80000"/>
            </a:schemeClr>
          </a:solidFill>
          <a:ln>
            <a:solidFill>
              <a:schemeClr val="accent4">
                <a:lumMod val="60000"/>
                <a:lumOff val="40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424813" y="256921"/>
            <a:ext cx="8686800" cy="416221"/>
          </a:xfrm>
        </p:spPr>
        <p:txBody>
          <a:bodyPr/>
          <a:lstStyle/>
          <a:p>
            <a:r>
              <a:rPr lang="ja-JP" altLang="en-US"/>
              <a:t>ローコード開発</a:t>
            </a:r>
            <a:r>
              <a:rPr kumimoji="1" lang="ja-JP" altLang="en-US"/>
              <a:t>ツール</a:t>
            </a:r>
          </a:p>
        </p:txBody>
      </p:sp>
      <p:sp>
        <p:nvSpPr>
          <p:cNvPr id="6" name="正方形/長方形 5">
            <a:extLst>
              <a:ext uri="{FF2B5EF4-FFF2-40B4-BE49-F238E27FC236}">
                <a16:creationId xmlns:a16="http://schemas.microsoft.com/office/drawing/2014/main" id="{2B0030CE-CC4E-2043-A341-78901432CE37}"/>
              </a:ext>
            </a:extLst>
          </p:cNvPr>
          <p:cNvSpPr/>
          <p:nvPr/>
        </p:nvSpPr>
        <p:spPr>
          <a:xfrm>
            <a:off x="1021447" y="891233"/>
            <a:ext cx="1086930" cy="57606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69AF0967-3221-C847-B5E7-14297C495345}"/>
              </a:ext>
            </a:extLst>
          </p:cNvPr>
          <p:cNvSpPr/>
          <p:nvPr/>
        </p:nvSpPr>
        <p:spPr>
          <a:xfrm>
            <a:off x="2120512" y="891234"/>
            <a:ext cx="1086930" cy="57606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9FD66F39-5FE9-374F-A7B7-6FB633F7D7F2}"/>
              </a:ext>
            </a:extLst>
          </p:cNvPr>
          <p:cNvSpPr/>
          <p:nvPr/>
        </p:nvSpPr>
        <p:spPr>
          <a:xfrm>
            <a:off x="3207442" y="891234"/>
            <a:ext cx="1086930" cy="576064"/>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9F55A9DB-BC3C-1241-B2F6-CF684357B9EC}"/>
              </a:ext>
            </a:extLst>
          </p:cNvPr>
          <p:cNvSpPr/>
          <p:nvPr/>
        </p:nvSpPr>
        <p:spPr>
          <a:xfrm>
            <a:off x="4286743" y="891234"/>
            <a:ext cx="1086930" cy="57606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F699F1A2-F689-1548-8762-BD83DE38F149}"/>
              </a:ext>
            </a:extLst>
          </p:cNvPr>
          <p:cNvSpPr txBox="1"/>
          <p:nvPr/>
        </p:nvSpPr>
        <p:spPr>
          <a:xfrm>
            <a:off x="1054818" y="1051793"/>
            <a:ext cx="1025617"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要件定義</a:t>
            </a:r>
          </a:p>
        </p:txBody>
      </p:sp>
      <p:sp>
        <p:nvSpPr>
          <p:cNvPr id="35" name="テキスト ボックス 34">
            <a:extLst>
              <a:ext uri="{FF2B5EF4-FFF2-40B4-BE49-F238E27FC236}">
                <a16:creationId xmlns:a16="http://schemas.microsoft.com/office/drawing/2014/main" id="{700DA989-05DE-624A-87BF-A4CCDF7E487E}"/>
              </a:ext>
            </a:extLst>
          </p:cNvPr>
          <p:cNvSpPr txBox="1"/>
          <p:nvPr/>
        </p:nvSpPr>
        <p:spPr>
          <a:xfrm>
            <a:off x="2215742" y="1051795"/>
            <a:ext cx="89647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概要設計</a:t>
            </a:r>
          </a:p>
        </p:txBody>
      </p:sp>
      <p:sp>
        <p:nvSpPr>
          <p:cNvPr id="36" name="正方形/長方形 35">
            <a:extLst>
              <a:ext uri="{FF2B5EF4-FFF2-40B4-BE49-F238E27FC236}">
                <a16:creationId xmlns:a16="http://schemas.microsoft.com/office/drawing/2014/main" id="{6B635723-D669-9046-8D5A-B3F11DDB19A2}"/>
              </a:ext>
            </a:extLst>
          </p:cNvPr>
          <p:cNvSpPr/>
          <p:nvPr/>
        </p:nvSpPr>
        <p:spPr>
          <a:xfrm>
            <a:off x="5364330" y="891234"/>
            <a:ext cx="1086930"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テキスト ボックス 36">
            <a:extLst>
              <a:ext uri="{FF2B5EF4-FFF2-40B4-BE49-F238E27FC236}">
                <a16:creationId xmlns:a16="http://schemas.microsoft.com/office/drawing/2014/main" id="{5DDAF206-AF5C-F245-B71A-C87C22A16E34}"/>
              </a:ext>
            </a:extLst>
          </p:cNvPr>
          <p:cNvSpPr txBox="1"/>
          <p:nvPr/>
        </p:nvSpPr>
        <p:spPr>
          <a:xfrm>
            <a:off x="3287595" y="1051795"/>
            <a:ext cx="89647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詳細設計</a:t>
            </a:r>
          </a:p>
        </p:txBody>
      </p:sp>
      <p:sp>
        <p:nvSpPr>
          <p:cNvPr id="38" name="テキスト ボックス 37">
            <a:extLst>
              <a:ext uri="{FF2B5EF4-FFF2-40B4-BE49-F238E27FC236}">
                <a16:creationId xmlns:a16="http://schemas.microsoft.com/office/drawing/2014/main" id="{B2977B39-7020-E749-9948-D0C36A778F6F}"/>
              </a:ext>
            </a:extLst>
          </p:cNvPr>
          <p:cNvSpPr txBox="1"/>
          <p:nvPr/>
        </p:nvSpPr>
        <p:spPr>
          <a:xfrm>
            <a:off x="5353876" y="1051795"/>
            <a:ext cx="108693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単体テスト</a:t>
            </a:r>
          </a:p>
        </p:txBody>
      </p:sp>
      <p:sp>
        <p:nvSpPr>
          <p:cNvPr id="41" name="テキスト ボックス 40">
            <a:extLst>
              <a:ext uri="{FF2B5EF4-FFF2-40B4-BE49-F238E27FC236}">
                <a16:creationId xmlns:a16="http://schemas.microsoft.com/office/drawing/2014/main" id="{8F24D489-5224-AF45-9467-96C9ABAD403D}"/>
              </a:ext>
            </a:extLst>
          </p:cNvPr>
          <p:cNvSpPr txBox="1"/>
          <p:nvPr/>
        </p:nvSpPr>
        <p:spPr>
          <a:xfrm>
            <a:off x="6559226" y="1061736"/>
            <a:ext cx="896470" cy="523220"/>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結合テスト</a:t>
            </a:r>
          </a:p>
        </p:txBody>
      </p:sp>
      <p:sp>
        <p:nvSpPr>
          <p:cNvPr id="60" name="正方形/長方形 59">
            <a:extLst>
              <a:ext uri="{FF2B5EF4-FFF2-40B4-BE49-F238E27FC236}">
                <a16:creationId xmlns:a16="http://schemas.microsoft.com/office/drawing/2014/main" id="{D113DA08-AAA9-6B4A-A963-C1A0669DDC48}"/>
              </a:ext>
            </a:extLst>
          </p:cNvPr>
          <p:cNvSpPr/>
          <p:nvPr/>
        </p:nvSpPr>
        <p:spPr>
          <a:xfrm>
            <a:off x="6434288" y="891234"/>
            <a:ext cx="1086930" cy="576064"/>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a:extLst>
              <a:ext uri="{FF2B5EF4-FFF2-40B4-BE49-F238E27FC236}">
                <a16:creationId xmlns:a16="http://schemas.microsoft.com/office/drawing/2014/main" id="{905191B8-9CC1-B740-B94F-44187F1389AA}"/>
              </a:ext>
            </a:extLst>
          </p:cNvPr>
          <p:cNvSpPr txBox="1"/>
          <p:nvPr/>
        </p:nvSpPr>
        <p:spPr>
          <a:xfrm>
            <a:off x="4290136" y="1082572"/>
            <a:ext cx="1086930" cy="246221"/>
          </a:xfrm>
          <a:prstGeom prst="rect">
            <a:avLst/>
          </a:prstGeom>
          <a:noFill/>
        </p:spPr>
        <p:txBody>
          <a:bodyPr wrap="squar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プログラミング</a:t>
            </a:r>
          </a:p>
        </p:txBody>
      </p:sp>
      <p:sp>
        <p:nvSpPr>
          <p:cNvPr id="62" name="テキスト ボックス 61">
            <a:extLst>
              <a:ext uri="{FF2B5EF4-FFF2-40B4-BE49-F238E27FC236}">
                <a16:creationId xmlns:a16="http://schemas.microsoft.com/office/drawing/2014/main" id="{AFDA994B-E9E8-E342-9839-1F8C2A2D0302}"/>
              </a:ext>
            </a:extLst>
          </p:cNvPr>
          <p:cNvSpPr txBox="1"/>
          <p:nvPr/>
        </p:nvSpPr>
        <p:spPr>
          <a:xfrm>
            <a:off x="6437348" y="1051795"/>
            <a:ext cx="108693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結合テスト</a:t>
            </a:r>
          </a:p>
        </p:txBody>
      </p:sp>
      <p:sp>
        <p:nvSpPr>
          <p:cNvPr id="12" name="テキスト ボックス 11">
            <a:extLst>
              <a:ext uri="{FF2B5EF4-FFF2-40B4-BE49-F238E27FC236}">
                <a16:creationId xmlns:a16="http://schemas.microsoft.com/office/drawing/2014/main" id="{9109F30F-54F2-6D42-A276-175B841A95E7}"/>
              </a:ext>
            </a:extLst>
          </p:cNvPr>
          <p:cNvSpPr txBox="1"/>
          <p:nvPr/>
        </p:nvSpPr>
        <p:spPr>
          <a:xfrm>
            <a:off x="338895" y="944077"/>
            <a:ext cx="723275" cy="523220"/>
          </a:xfrm>
          <a:prstGeom prst="rect">
            <a:avLst/>
          </a:prstGeom>
          <a:noFill/>
        </p:spPr>
        <p:txBody>
          <a:bodyPr wrap="none" rtlCol="0">
            <a:spAutoFit/>
          </a:bodyPr>
          <a:lstStyle/>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従来型</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sz="1400">
                <a:solidFill>
                  <a:schemeClr val="accent3">
                    <a:lumMod val="50000"/>
                  </a:schemeClr>
                </a:solidFill>
                <a:latin typeface="Meiryo" panose="020B0604030504040204" pitchFamily="34" charset="-128"/>
                <a:ea typeface="Meiryo" panose="020B0604030504040204" pitchFamily="34" charset="-128"/>
              </a:rPr>
              <a:t>開　発</a:t>
            </a:r>
            <a:endParaRPr kumimoji="1" lang="ja-JP" altLang="en-US" sz="1400">
              <a:solidFill>
                <a:schemeClr val="accent3">
                  <a:lumMod val="50000"/>
                </a:schemeClr>
              </a:solidFill>
              <a:latin typeface="Meiryo" panose="020B0604030504040204" pitchFamily="34" charset="-128"/>
              <a:ea typeface="Meiryo" panose="020B0604030504040204" pitchFamily="34" charset="-128"/>
            </a:endParaRPr>
          </a:p>
        </p:txBody>
      </p:sp>
      <p:sp>
        <p:nvSpPr>
          <p:cNvPr id="63" name="正方形/長方形 62">
            <a:extLst>
              <a:ext uri="{FF2B5EF4-FFF2-40B4-BE49-F238E27FC236}">
                <a16:creationId xmlns:a16="http://schemas.microsoft.com/office/drawing/2014/main" id="{D428CDC9-F087-DE44-9BBF-17C6BEB8688B}"/>
              </a:ext>
            </a:extLst>
          </p:cNvPr>
          <p:cNvSpPr/>
          <p:nvPr/>
        </p:nvSpPr>
        <p:spPr>
          <a:xfrm>
            <a:off x="1014838" y="2870336"/>
            <a:ext cx="1086930" cy="57606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FADDE475-2D23-EF4D-8376-49996C21AB29}"/>
              </a:ext>
            </a:extLst>
          </p:cNvPr>
          <p:cNvSpPr/>
          <p:nvPr/>
        </p:nvSpPr>
        <p:spPr>
          <a:xfrm>
            <a:off x="2120512" y="2870337"/>
            <a:ext cx="1587392" cy="57606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a:extLst>
              <a:ext uri="{FF2B5EF4-FFF2-40B4-BE49-F238E27FC236}">
                <a16:creationId xmlns:a16="http://schemas.microsoft.com/office/drawing/2014/main" id="{D1C010B0-8868-F541-A74F-C55AC922EDE0}"/>
              </a:ext>
            </a:extLst>
          </p:cNvPr>
          <p:cNvSpPr txBox="1"/>
          <p:nvPr/>
        </p:nvSpPr>
        <p:spPr>
          <a:xfrm>
            <a:off x="1054818" y="3030896"/>
            <a:ext cx="1025617"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要件定義</a:t>
            </a:r>
          </a:p>
        </p:txBody>
      </p:sp>
      <p:sp>
        <p:nvSpPr>
          <p:cNvPr id="70" name="ホームベース 69">
            <a:extLst>
              <a:ext uri="{FF2B5EF4-FFF2-40B4-BE49-F238E27FC236}">
                <a16:creationId xmlns:a16="http://schemas.microsoft.com/office/drawing/2014/main" id="{6A6F3C40-E6A9-8C4D-B399-23EDE6472CD8}"/>
              </a:ext>
            </a:extLst>
          </p:cNvPr>
          <p:cNvSpPr/>
          <p:nvPr/>
        </p:nvSpPr>
        <p:spPr>
          <a:xfrm>
            <a:off x="4427984" y="2870336"/>
            <a:ext cx="1436944" cy="576064"/>
          </a:xfrm>
          <a:prstGeom prst="homePlate">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a:extLst>
              <a:ext uri="{FF2B5EF4-FFF2-40B4-BE49-F238E27FC236}">
                <a16:creationId xmlns:a16="http://schemas.microsoft.com/office/drawing/2014/main" id="{0E1D4DBE-D3E8-CA45-B364-FF7A74E17862}"/>
              </a:ext>
            </a:extLst>
          </p:cNvPr>
          <p:cNvSpPr txBox="1"/>
          <p:nvPr/>
        </p:nvSpPr>
        <p:spPr>
          <a:xfrm>
            <a:off x="4427984" y="2984308"/>
            <a:ext cx="1185152" cy="43088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運用・保守</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（高速化・効率化）</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75" name="正方形/長方形 74">
            <a:extLst>
              <a:ext uri="{FF2B5EF4-FFF2-40B4-BE49-F238E27FC236}">
                <a16:creationId xmlns:a16="http://schemas.microsoft.com/office/drawing/2014/main" id="{08334AAD-F1F1-A34E-8569-9D9FA4C6B024}"/>
              </a:ext>
            </a:extLst>
          </p:cNvPr>
          <p:cNvSpPr/>
          <p:nvPr/>
        </p:nvSpPr>
        <p:spPr>
          <a:xfrm>
            <a:off x="3707904" y="2870336"/>
            <a:ext cx="720080" cy="576064"/>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テキスト ボックス 76">
            <a:extLst>
              <a:ext uri="{FF2B5EF4-FFF2-40B4-BE49-F238E27FC236}">
                <a16:creationId xmlns:a16="http://schemas.microsoft.com/office/drawing/2014/main" id="{68AC340A-4DB6-B34A-A497-928F33CEFD0A}"/>
              </a:ext>
            </a:extLst>
          </p:cNvPr>
          <p:cNvSpPr txBox="1"/>
          <p:nvPr/>
        </p:nvSpPr>
        <p:spPr>
          <a:xfrm>
            <a:off x="3707904" y="2984728"/>
            <a:ext cx="720080" cy="400110"/>
          </a:xfrm>
          <a:prstGeom prst="rect">
            <a:avLst/>
          </a:prstGeom>
          <a:noFill/>
        </p:spPr>
        <p:txBody>
          <a:bodyPr wrap="squar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結　合</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テスト</a:t>
            </a:r>
          </a:p>
        </p:txBody>
      </p:sp>
      <p:sp>
        <p:nvSpPr>
          <p:cNvPr id="78" name="テキスト ボックス 77">
            <a:extLst>
              <a:ext uri="{FF2B5EF4-FFF2-40B4-BE49-F238E27FC236}">
                <a16:creationId xmlns:a16="http://schemas.microsoft.com/office/drawing/2014/main" id="{6795C93F-E816-DD41-9536-76B838137B6A}"/>
              </a:ext>
            </a:extLst>
          </p:cNvPr>
          <p:cNvSpPr txBox="1"/>
          <p:nvPr/>
        </p:nvSpPr>
        <p:spPr>
          <a:xfrm>
            <a:off x="288807" y="2925729"/>
            <a:ext cx="761747" cy="446276"/>
          </a:xfrm>
          <a:prstGeom prst="rect">
            <a:avLst/>
          </a:prstGeom>
          <a:noFill/>
        </p:spPr>
        <p:txBody>
          <a:bodyPr wrap="none" rtlCol="0">
            <a:spAutoFit/>
          </a:bodyPr>
          <a:lstStyle/>
          <a:p>
            <a:pPr algn="ctr"/>
            <a:r>
              <a:rPr kumimoji="1" lang="ja-JP" altLang="en-US" sz="900">
                <a:solidFill>
                  <a:srgbClr val="7030A0"/>
                </a:solidFill>
                <a:latin typeface="Meiryo" panose="020B0604030504040204" pitchFamily="34" charset="-128"/>
                <a:ea typeface="Meiryo" panose="020B0604030504040204" pitchFamily="34" charset="-128"/>
              </a:rPr>
              <a:t>ローコード</a:t>
            </a:r>
            <a:endParaRPr kumimoji="1" lang="en-US" altLang="ja-JP" sz="900" dirty="0">
              <a:solidFill>
                <a:srgbClr val="7030A0"/>
              </a:solidFill>
              <a:latin typeface="Meiryo" panose="020B0604030504040204" pitchFamily="34" charset="-128"/>
              <a:ea typeface="Meiryo" panose="020B0604030504040204" pitchFamily="34" charset="-128"/>
            </a:endParaRPr>
          </a:p>
          <a:p>
            <a:pPr algn="ctr"/>
            <a:r>
              <a:rPr lang="ja-JP" altLang="en-US" sz="1400">
                <a:solidFill>
                  <a:srgbClr val="7030A0"/>
                </a:solidFill>
                <a:latin typeface="Meiryo" panose="020B0604030504040204" pitchFamily="34" charset="-128"/>
                <a:ea typeface="Meiryo" panose="020B0604030504040204" pitchFamily="34" charset="-128"/>
              </a:rPr>
              <a:t>開　発</a:t>
            </a:r>
            <a:endParaRPr kumimoji="1" lang="ja-JP" altLang="en-US" sz="1400">
              <a:solidFill>
                <a:srgbClr val="7030A0"/>
              </a:solidFill>
              <a:latin typeface="Meiryo" panose="020B0604030504040204" pitchFamily="34" charset="-128"/>
              <a:ea typeface="Meiryo" panose="020B0604030504040204" pitchFamily="34" charset="-128"/>
            </a:endParaRPr>
          </a:p>
        </p:txBody>
      </p:sp>
      <p:sp>
        <p:nvSpPr>
          <p:cNvPr id="96" name="テキスト ボックス 95">
            <a:extLst>
              <a:ext uri="{FF2B5EF4-FFF2-40B4-BE49-F238E27FC236}">
                <a16:creationId xmlns:a16="http://schemas.microsoft.com/office/drawing/2014/main" id="{9AFADCEA-8F88-8848-B211-4FF1DBA4CEEA}"/>
              </a:ext>
            </a:extLst>
          </p:cNvPr>
          <p:cNvSpPr txBox="1"/>
          <p:nvPr/>
        </p:nvSpPr>
        <p:spPr>
          <a:xfrm>
            <a:off x="2116940" y="3030895"/>
            <a:ext cx="1590964" cy="307777"/>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ローコード開発</a:t>
            </a:r>
          </a:p>
        </p:txBody>
      </p:sp>
      <p:cxnSp>
        <p:nvCxnSpPr>
          <p:cNvPr id="16" name="直線コネクタ 15">
            <a:extLst>
              <a:ext uri="{FF2B5EF4-FFF2-40B4-BE49-F238E27FC236}">
                <a16:creationId xmlns:a16="http://schemas.microsoft.com/office/drawing/2014/main" id="{DB721724-92A2-0243-9A03-78C1E3B0D72C}"/>
              </a:ext>
            </a:extLst>
          </p:cNvPr>
          <p:cNvCxnSpPr>
            <a:cxnSpLocks/>
          </p:cNvCxnSpPr>
          <p:nvPr/>
        </p:nvCxnSpPr>
        <p:spPr>
          <a:xfrm>
            <a:off x="1021447" y="1467297"/>
            <a:ext cx="0" cy="1403039"/>
          </a:xfrm>
          <a:prstGeom prst="line">
            <a:avLst/>
          </a:prstGeom>
          <a:ln>
            <a:solidFill>
              <a:schemeClr val="accent3">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7" name="直線コネクタ 96">
            <a:extLst>
              <a:ext uri="{FF2B5EF4-FFF2-40B4-BE49-F238E27FC236}">
                <a16:creationId xmlns:a16="http://schemas.microsoft.com/office/drawing/2014/main" id="{F5E32123-EFE5-294B-9865-BF5E640D6FCB}"/>
              </a:ext>
            </a:extLst>
          </p:cNvPr>
          <p:cNvCxnSpPr>
            <a:cxnSpLocks/>
          </p:cNvCxnSpPr>
          <p:nvPr/>
        </p:nvCxnSpPr>
        <p:spPr>
          <a:xfrm flipH="1">
            <a:off x="4427984" y="1490109"/>
            <a:ext cx="3092132" cy="1380227"/>
          </a:xfrm>
          <a:prstGeom prst="line">
            <a:avLst/>
          </a:prstGeom>
          <a:ln>
            <a:solidFill>
              <a:schemeClr val="tx2">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00" name="図形グループ 39">
            <a:extLst>
              <a:ext uri="{FF2B5EF4-FFF2-40B4-BE49-F238E27FC236}">
                <a16:creationId xmlns:a16="http://schemas.microsoft.com/office/drawing/2014/main" id="{724038E6-E5B2-444B-B6DC-4D9F7E9A5840}"/>
              </a:ext>
            </a:extLst>
          </p:cNvPr>
          <p:cNvGrpSpPr/>
          <p:nvPr/>
        </p:nvGrpSpPr>
        <p:grpSpPr>
          <a:xfrm>
            <a:off x="2339941" y="1520130"/>
            <a:ext cx="450987" cy="489758"/>
            <a:chOff x="5409461" y="1068046"/>
            <a:chExt cx="547466" cy="636692"/>
          </a:xfrm>
        </p:grpSpPr>
        <p:pic>
          <p:nvPicPr>
            <p:cNvPr id="101" name="図 100">
              <a:extLst>
                <a:ext uri="{FF2B5EF4-FFF2-40B4-BE49-F238E27FC236}">
                  <a16:creationId xmlns:a16="http://schemas.microsoft.com/office/drawing/2014/main" id="{C3FFE449-6767-CC43-BB8E-D8466866827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91329" y="1068046"/>
              <a:ext cx="465598" cy="493335"/>
            </a:xfrm>
            <a:prstGeom prst="rect">
              <a:avLst/>
            </a:prstGeom>
          </p:spPr>
        </p:pic>
        <p:grpSp>
          <p:nvGrpSpPr>
            <p:cNvPr id="102" name="図形グループ 42">
              <a:extLst>
                <a:ext uri="{FF2B5EF4-FFF2-40B4-BE49-F238E27FC236}">
                  <a16:creationId xmlns:a16="http://schemas.microsoft.com/office/drawing/2014/main" id="{9BF0B0D4-0125-724F-A23E-A5E7BA2217EB}"/>
                </a:ext>
              </a:extLst>
            </p:cNvPr>
            <p:cNvGrpSpPr/>
            <p:nvPr/>
          </p:nvGrpSpPr>
          <p:grpSpPr>
            <a:xfrm>
              <a:off x="5409461" y="1139394"/>
              <a:ext cx="245559" cy="565344"/>
              <a:chOff x="1946324" y="4125162"/>
              <a:chExt cx="969964" cy="2007872"/>
            </a:xfrm>
          </p:grpSpPr>
          <p:sp>
            <p:nvSpPr>
              <p:cNvPr id="103" name="円/楕円 102">
                <a:extLst>
                  <a:ext uri="{FF2B5EF4-FFF2-40B4-BE49-F238E27FC236}">
                    <a16:creationId xmlns:a16="http://schemas.microsoft.com/office/drawing/2014/main" id="{859AE62A-8F1A-BF49-AA24-F8B227B78B2B}"/>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フローチャート: 論理積ゲート 103">
                <a:extLst>
                  <a:ext uri="{FF2B5EF4-FFF2-40B4-BE49-F238E27FC236}">
                    <a16:creationId xmlns:a16="http://schemas.microsoft.com/office/drawing/2014/main" id="{2CA6A37D-4424-064D-BD11-BC3CF974251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106" name="テキスト ボックス 105">
            <a:extLst>
              <a:ext uri="{FF2B5EF4-FFF2-40B4-BE49-F238E27FC236}">
                <a16:creationId xmlns:a16="http://schemas.microsoft.com/office/drawing/2014/main" id="{E3A42330-030A-814F-8FB8-23E4E03FCBCF}"/>
              </a:ext>
            </a:extLst>
          </p:cNvPr>
          <p:cNvSpPr txBox="1"/>
          <p:nvPr/>
        </p:nvSpPr>
        <p:spPr>
          <a:xfrm>
            <a:off x="2790928" y="1571775"/>
            <a:ext cx="1800493" cy="369332"/>
          </a:xfrm>
          <a:prstGeom prst="rect">
            <a:avLst/>
          </a:prstGeom>
          <a:noFill/>
        </p:spPr>
        <p:txBody>
          <a:bodyPr wrap="none" rtlCol="0">
            <a:spAutoFit/>
          </a:bodyPr>
          <a:lstStyle/>
          <a:p>
            <a:r>
              <a:rPr kumimoji="1" lang="ja-JP" altLang="en-US">
                <a:solidFill>
                  <a:schemeClr val="accent3">
                    <a:lumMod val="50000"/>
                  </a:schemeClr>
                </a:solidFill>
                <a:latin typeface="Meiryo" panose="020B0604030504040204" pitchFamily="34" charset="-128"/>
                <a:ea typeface="Meiryo" panose="020B0604030504040204" pitchFamily="34" charset="-128"/>
              </a:rPr>
              <a:t>人手による作業</a:t>
            </a:r>
          </a:p>
        </p:txBody>
      </p:sp>
      <p:pic>
        <p:nvPicPr>
          <p:cNvPr id="107" name="図 106">
            <a:extLst>
              <a:ext uri="{FF2B5EF4-FFF2-40B4-BE49-F238E27FC236}">
                <a16:creationId xmlns:a16="http://schemas.microsoft.com/office/drawing/2014/main" id="{3CE3A9F7-DD27-3143-99DB-464DC582ED7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70826" y="2292159"/>
            <a:ext cx="489758" cy="489758"/>
          </a:xfrm>
          <a:prstGeom prst="rect">
            <a:avLst/>
          </a:prstGeom>
          <a:effectLst>
            <a:outerShdw blurRad="50800" dist="38100" dir="2700000" algn="tl" rotWithShape="0">
              <a:prstClr val="black">
                <a:alpha val="40000"/>
              </a:prstClr>
            </a:outerShdw>
          </a:effectLst>
        </p:spPr>
      </p:pic>
      <p:sp>
        <p:nvSpPr>
          <p:cNvPr id="108" name="テキスト ボックス 107">
            <a:extLst>
              <a:ext uri="{FF2B5EF4-FFF2-40B4-BE49-F238E27FC236}">
                <a16:creationId xmlns:a16="http://schemas.microsoft.com/office/drawing/2014/main" id="{128DF9E5-CB32-1E48-BC4C-20D65B2BBFB3}"/>
              </a:ext>
            </a:extLst>
          </p:cNvPr>
          <p:cNvSpPr txBox="1"/>
          <p:nvPr/>
        </p:nvSpPr>
        <p:spPr>
          <a:xfrm>
            <a:off x="2790928" y="2246059"/>
            <a:ext cx="1569660" cy="646331"/>
          </a:xfrm>
          <a:prstGeom prst="rect">
            <a:avLst/>
          </a:prstGeom>
          <a:noFill/>
        </p:spPr>
        <p:txBody>
          <a:bodyPr wrap="none" rtlCol="0">
            <a:spAutoFit/>
          </a:bodyPr>
          <a:lstStyle/>
          <a:p>
            <a:r>
              <a:rPr kumimoji="1" lang="ja-JP" altLang="en-US">
                <a:solidFill>
                  <a:srgbClr val="7030A0"/>
                </a:solidFill>
                <a:latin typeface="Meiryo" panose="020B0604030504040204" pitchFamily="34" charset="-128"/>
                <a:ea typeface="Meiryo" panose="020B0604030504040204" pitchFamily="34" charset="-128"/>
              </a:rPr>
              <a:t>ツールによる</a:t>
            </a:r>
            <a:endParaRPr kumimoji="1" lang="en-US" altLang="ja-JP" dirty="0">
              <a:solidFill>
                <a:srgbClr val="7030A0"/>
              </a:solidFill>
              <a:latin typeface="Meiryo" panose="020B0604030504040204" pitchFamily="34" charset="-128"/>
              <a:ea typeface="Meiryo" panose="020B0604030504040204" pitchFamily="34" charset="-128"/>
            </a:endParaRPr>
          </a:p>
          <a:p>
            <a:r>
              <a:rPr kumimoji="1" lang="ja-JP" altLang="en-US">
                <a:solidFill>
                  <a:srgbClr val="7030A0"/>
                </a:solidFill>
                <a:latin typeface="Meiryo" panose="020B0604030504040204" pitchFamily="34" charset="-128"/>
                <a:ea typeface="Meiryo" panose="020B0604030504040204" pitchFamily="34" charset="-128"/>
              </a:rPr>
              <a:t>自動化</a:t>
            </a:r>
          </a:p>
        </p:txBody>
      </p:sp>
      <p:sp>
        <p:nvSpPr>
          <p:cNvPr id="109" name="テキスト ボックス 108">
            <a:extLst>
              <a:ext uri="{FF2B5EF4-FFF2-40B4-BE49-F238E27FC236}">
                <a16:creationId xmlns:a16="http://schemas.microsoft.com/office/drawing/2014/main" id="{579D657F-C8CB-8645-A660-ED0BDD9F8596}"/>
              </a:ext>
            </a:extLst>
          </p:cNvPr>
          <p:cNvSpPr txBox="1"/>
          <p:nvPr/>
        </p:nvSpPr>
        <p:spPr>
          <a:xfrm>
            <a:off x="1231265" y="4052721"/>
            <a:ext cx="2031325" cy="369332"/>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プログラム生成型</a:t>
            </a:r>
          </a:p>
        </p:txBody>
      </p:sp>
      <p:sp>
        <p:nvSpPr>
          <p:cNvPr id="110" name="テキスト ボックス 109">
            <a:extLst>
              <a:ext uri="{FF2B5EF4-FFF2-40B4-BE49-F238E27FC236}">
                <a16:creationId xmlns:a16="http://schemas.microsoft.com/office/drawing/2014/main" id="{70822EC1-7305-3946-9A28-3E9BBE669EDB}"/>
              </a:ext>
            </a:extLst>
          </p:cNvPr>
          <p:cNvSpPr txBox="1"/>
          <p:nvPr/>
        </p:nvSpPr>
        <p:spPr>
          <a:xfrm>
            <a:off x="1231265" y="4763319"/>
            <a:ext cx="1338828" cy="369332"/>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統合環境型</a:t>
            </a:r>
          </a:p>
        </p:txBody>
      </p:sp>
      <p:sp>
        <p:nvSpPr>
          <p:cNvPr id="111" name="テキスト ボックス 110">
            <a:extLst>
              <a:ext uri="{FF2B5EF4-FFF2-40B4-BE49-F238E27FC236}">
                <a16:creationId xmlns:a16="http://schemas.microsoft.com/office/drawing/2014/main" id="{CB3AE07C-A91A-EA4F-9BC7-EA4AA8DFB30A}"/>
              </a:ext>
            </a:extLst>
          </p:cNvPr>
          <p:cNvSpPr txBox="1"/>
          <p:nvPr/>
        </p:nvSpPr>
        <p:spPr>
          <a:xfrm>
            <a:off x="1930801" y="5716388"/>
            <a:ext cx="2262158" cy="369332"/>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プラットフォーム型</a:t>
            </a:r>
          </a:p>
        </p:txBody>
      </p:sp>
      <p:sp>
        <p:nvSpPr>
          <p:cNvPr id="112" name="テキスト ボックス 111">
            <a:extLst>
              <a:ext uri="{FF2B5EF4-FFF2-40B4-BE49-F238E27FC236}">
                <a16:creationId xmlns:a16="http://schemas.microsoft.com/office/drawing/2014/main" id="{1D07FE5A-CFB2-3B47-89C0-6CD819043A7C}"/>
              </a:ext>
            </a:extLst>
          </p:cNvPr>
          <p:cNvSpPr txBox="1"/>
          <p:nvPr/>
        </p:nvSpPr>
        <p:spPr>
          <a:xfrm>
            <a:off x="1231265" y="4357058"/>
            <a:ext cx="3046497" cy="415498"/>
          </a:xfrm>
          <a:prstGeom prst="rect">
            <a:avLst/>
          </a:prstGeom>
          <a:noFill/>
        </p:spPr>
        <p:txBody>
          <a:bodyPr wrap="squar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画面や業務ロジック、データ構造などセグメント毎に機能が独立</a:t>
            </a:r>
          </a:p>
        </p:txBody>
      </p:sp>
      <p:sp>
        <p:nvSpPr>
          <p:cNvPr id="113" name="テキスト ボックス 112">
            <a:extLst>
              <a:ext uri="{FF2B5EF4-FFF2-40B4-BE49-F238E27FC236}">
                <a16:creationId xmlns:a16="http://schemas.microsoft.com/office/drawing/2014/main" id="{B2E6870E-26D8-8549-BB4E-16FA52EF4217}"/>
              </a:ext>
            </a:extLst>
          </p:cNvPr>
          <p:cNvSpPr txBox="1"/>
          <p:nvPr/>
        </p:nvSpPr>
        <p:spPr>
          <a:xfrm>
            <a:off x="1231266" y="5071839"/>
            <a:ext cx="3046496" cy="415498"/>
          </a:xfrm>
          <a:prstGeom prst="rect">
            <a:avLst/>
          </a:prstGeom>
          <a:noFill/>
        </p:spPr>
        <p:txBody>
          <a:bodyPr wrap="squar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アプリケーション層よりも上位に特化、システムを統一的に構築、抽象化モデルを使い</a:t>
            </a:r>
            <a:r>
              <a:rPr kumimoji="1" lang="en-US" altLang="ja-JP" sz="1000" dirty="0">
                <a:solidFill>
                  <a:schemeClr val="bg1"/>
                </a:solidFill>
                <a:latin typeface="Meiryo" panose="020B0604030504040204" pitchFamily="34" charset="-128"/>
                <a:ea typeface="Meiryo" panose="020B0604030504040204" pitchFamily="34" charset="-128"/>
              </a:rPr>
              <a:t>GUI</a:t>
            </a:r>
            <a:r>
              <a:rPr kumimoji="1" lang="ja-JP" altLang="en-US" sz="1000">
                <a:solidFill>
                  <a:schemeClr val="bg1"/>
                </a:solidFill>
                <a:latin typeface="Meiryo" panose="020B0604030504040204" pitchFamily="34" charset="-128"/>
                <a:ea typeface="Meiryo" panose="020B0604030504040204" pitchFamily="34" charset="-128"/>
              </a:rPr>
              <a:t>で開発</a:t>
            </a:r>
          </a:p>
        </p:txBody>
      </p:sp>
      <p:sp>
        <p:nvSpPr>
          <p:cNvPr id="114" name="テキスト ボックス 113">
            <a:extLst>
              <a:ext uri="{FF2B5EF4-FFF2-40B4-BE49-F238E27FC236}">
                <a16:creationId xmlns:a16="http://schemas.microsoft.com/office/drawing/2014/main" id="{92420DFF-6338-F847-91AD-A265538C842F}"/>
              </a:ext>
            </a:extLst>
          </p:cNvPr>
          <p:cNvSpPr txBox="1"/>
          <p:nvPr/>
        </p:nvSpPr>
        <p:spPr>
          <a:xfrm>
            <a:off x="1930802" y="6020781"/>
            <a:ext cx="3057868" cy="415498"/>
          </a:xfrm>
          <a:prstGeom prst="rect">
            <a:avLst/>
          </a:prstGeom>
          <a:noFill/>
        </p:spPr>
        <p:txBody>
          <a:bodyPr wrap="squar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システム開発だけではなく、ライフサイクル全体を統一的に管理・支援</a:t>
            </a:r>
          </a:p>
        </p:txBody>
      </p:sp>
      <p:sp>
        <p:nvSpPr>
          <p:cNvPr id="120" name="テキスト ボックス 119">
            <a:extLst>
              <a:ext uri="{FF2B5EF4-FFF2-40B4-BE49-F238E27FC236}">
                <a16:creationId xmlns:a16="http://schemas.microsoft.com/office/drawing/2014/main" id="{961DBD2C-6605-E746-B30F-40E3E4CCFA74}"/>
              </a:ext>
            </a:extLst>
          </p:cNvPr>
          <p:cNvSpPr txBox="1"/>
          <p:nvPr/>
        </p:nvSpPr>
        <p:spPr>
          <a:xfrm>
            <a:off x="4501297" y="4015789"/>
            <a:ext cx="2339102" cy="584775"/>
          </a:xfrm>
          <a:prstGeom prst="rect">
            <a:avLst/>
          </a:prstGeom>
          <a:noFill/>
        </p:spPr>
        <p:txBody>
          <a:bodyPr wrap="none" rtlCol="0">
            <a:spAutoFit/>
          </a:bodyPr>
          <a:lstStyle/>
          <a:p>
            <a:r>
              <a:rPr kumimoji="1" lang="en-US" altLang="ja-JP" sz="800" dirty="0">
                <a:solidFill>
                  <a:schemeClr val="bg1"/>
                </a:solidFill>
                <a:latin typeface="Meiryo" panose="020B0604030504040204" pitchFamily="34" charset="-128"/>
                <a:ea typeface="Meiryo" panose="020B0604030504040204" pitchFamily="34" charset="-128"/>
              </a:rPr>
              <a:t>NTT</a:t>
            </a:r>
            <a:r>
              <a:rPr kumimoji="1" lang="ja-JP" altLang="en-US" sz="800">
                <a:solidFill>
                  <a:schemeClr val="bg1"/>
                </a:solidFill>
                <a:latin typeface="Meiryo" panose="020B0604030504040204" pitchFamily="34" charset="-128"/>
                <a:ea typeface="Meiryo" panose="020B0604030504040204" pitchFamily="34" charset="-128"/>
              </a:rPr>
              <a:t>データ・</a:t>
            </a:r>
            <a:r>
              <a:rPr kumimoji="1" lang="en-US" altLang="ja-JP" sz="800" dirty="0">
                <a:solidFill>
                  <a:schemeClr val="bg1"/>
                </a:solidFill>
                <a:latin typeface="Meiryo" panose="020B0604030504040204" pitchFamily="34" charset="-128"/>
                <a:ea typeface="Meiryo" panose="020B0604030504040204" pitchFamily="34" charset="-128"/>
              </a:rPr>
              <a:t>TERASOLUNA</a:t>
            </a:r>
          </a:p>
          <a:p>
            <a:r>
              <a:rPr lang="en-US" altLang="ja-JP" sz="800" dirty="0">
                <a:solidFill>
                  <a:schemeClr val="bg1"/>
                </a:solidFill>
                <a:latin typeface="Meiryo" panose="020B0604030504040204" pitchFamily="34" charset="-128"/>
                <a:ea typeface="Meiryo" panose="020B0604030504040204" pitchFamily="34" charset="-128"/>
              </a:rPr>
              <a:t>NEC</a:t>
            </a:r>
            <a:r>
              <a:rPr lang="ja-JP" altLang="en-US" sz="800">
                <a:solidFill>
                  <a:schemeClr val="bg1"/>
                </a:solidFill>
                <a:latin typeface="Meiryo" panose="020B0604030504040204" pitchFamily="34" charset="-128"/>
                <a:ea typeface="Meiryo" panose="020B0604030504040204" pitchFamily="34" charset="-128"/>
              </a:rPr>
              <a:t>・</a:t>
            </a:r>
            <a:r>
              <a:rPr lang="en-US" altLang="ja-JP" sz="800" dirty="0" err="1">
                <a:solidFill>
                  <a:schemeClr val="bg1"/>
                </a:solidFill>
                <a:latin typeface="Meiryo" panose="020B0604030504040204" pitchFamily="34" charset="-128"/>
                <a:ea typeface="Meiryo" panose="020B0604030504040204" pitchFamily="34" charset="-128"/>
              </a:rPr>
              <a:t>SytemDirector</a:t>
            </a:r>
            <a:r>
              <a:rPr lang="en-US" altLang="ja-JP" sz="800" dirty="0">
                <a:solidFill>
                  <a:schemeClr val="bg1"/>
                </a:solidFill>
                <a:latin typeface="Meiryo" panose="020B0604030504040204" pitchFamily="34" charset="-128"/>
                <a:ea typeface="Meiryo" panose="020B0604030504040204" pitchFamily="34" charset="-128"/>
              </a:rPr>
              <a:t> Enterprise</a:t>
            </a:r>
          </a:p>
          <a:p>
            <a:r>
              <a:rPr kumimoji="1" lang="en-US" altLang="ja-JP" sz="800" dirty="0">
                <a:solidFill>
                  <a:schemeClr val="bg1"/>
                </a:solidFill>
                <a:latin typeface="Meiryo" panose="020B0604030504040204" pitchFamily="34" charset="-128"/>
                <a:ea typeface="Meiryo" panose="020B0604030504040204" pitchFamily="34" charset="-128"/>
              </a:rPr>
              <a:t>F</a:t>
            </a:r>
            <a:r>
              <a:rPr lang="en-US" altLang="ja-JP" sz="800" dirty="0">
                <a:solidFill>
                  <a:schemeClr val="bg1"/>
                </a:solidFill>
                <a:latin typeface="Meiryo" panose="020B0604030504040204" pitchFamily="34" charset="-128"/>
                <a:ea typeface="Meiryo" panose="020B0604030504040204" pitchFamily="34" charset="-128"/>
              </a:rPr>
              <a:t>UJITSU</a:t>
            </a:r>
            <a:r>
              <a:rPr lang="ja-JP" altLang="en-US" sz="800">
                <a:solidFill>
                  <a:schemeClr val="bg1"/>
                </a:solidFill>
                <a:latin typeface="Meiryo" panose="020B0604030504040204" pitchFamily="34" charset="-128"/>
                <a:ea typeface="Meiryo" panose="020B0604030504040204" pitchFamily="34" charset="-128"/>
              </a:rPr>
              <a:t>・</a:t>
            </a:r>
            <a:r>
              <a:rPr lang="en-US" altLang="ja-JP" sz="800" dirty="0">
                <a:solidFill>
                  <a:schemeClr val="bg1"/>
                </a:solidFill>
                <a:latin typeface="Meiryo" panose="020B0604030504040204" pitchFamily="34" charset="-128"/>
                <a:ea typeface="Meiryo" panose="020B0604030504040204" pitchFamily="34" charset="-128"/>
              </a:rPr>
              <a:t>Software </a:t>
            </a:r>
            <a:r>
              <a:rPr lang="en-US" altLang="ja-JP" sz="800" dirty="0" err="1">
                <a:solidFill>
                  <a:schemeClr val="bg1"/>
                </a:solidFill>
                <a:latin typeface="Meiryo" panose="020B0604030504040204" pitchFamily="34" charset="-128"/>
                <a:ea typeface="Meiryo" panose="020B0604030504040204" pitchFamily="34" charset="-128"/>
              </a:rPr>
              <a:t>Interdevelop</a:t>
            </a:r>
            <a:r>
              <a:rPr lang="en-US" altLang="ja-JP" sz="800" dirty="0">
                <a:solidFill>
                  <a:schemeClr val="bg1"/>
                </a:solidFill>
                <a:latin typeface="Meiryo" panose="020B0604030504040204" pitchFamily="34" charset="-128"/>
                <a:ea typeface="Meiryo" panose="020B0604030504040204" pitchFamily="34" charset="-128"/>
              </a:rPr>
              <a:t> Designer </a:t>
            </a:r>
          </a:p>
          <a:p>
            <a:r>
              <a:rPr lang="ja-JP" altLang="en-US" sz="800">
                <a:solidFill>
                  <a:schemeClr val="bg1"/>
                </a:solidFill>
                <a:latin typeface="Meiryo" panose="020B0604030504040204" pitchFamily="34" charset="-128"/>
                <a:ea typeface="Meiryo" panose="020B0604030504040204" pitchFamily="34" charset="-128"/>
              </a:rPr>
              <a:t>など</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121" name="テキスト ボックス 120">
            <a:extLst>
              <a:ext uri="{FF2B5EF4-FFF2-40B4-BE49-F238E27FC236}">
                <a16:creationId xmlns:a16="http://schemas.microsoft.com/office/drawing/2014/main" id="{46BB6B8B-E61E-2B47-9011-D75FFEA7DFEA}"/>
              </a:ext>
            </a:extLst>
          </p:cNvPr>
          <p:cNvSpPr txBox="1"/>
          <p:nvPr/>
        </p:nvSpPr>
        <p:spPr>
          <a:xfrm>
            <a:off x="4501297" y="4739336"/>
            <a:ext cx="2143536" cy="830997"/>
          </a:xfrm>
          <a:prstGeom prst="rect">
            <a:avLst/>
          </a:prstGeom>
          <a:noFill/>
        </p:spPr>
        <p:txBody>
          <a:bodyPr wrap="none" rtlCol="0">
            <a:spAutoFit/>
          </a:bodyPr>
          <a:lstStyle/>
          <a:p>
            <a:r>
              <a:rPr kumimoji="1" lang="en-US" altLang="ja-JP" sz="800" dirty="0" err="1">
                <a:solidFill>
                  <a:schemeClr val="bg1"/>
                </a:solidFill>
                <a:latin typeface="Meiryo" panose="020B0604030504040204" pitchFamily="34" charset="-128"/>
                <a:ea typeface="Meiryo" panose="020B0604030504040204" pitchFamily="34" charset="-128"/>
              </a:rPr>
              <a:t>GeneXus</a:t>
            </a:r>
            <a:endParaRPr kumimoji="1" lang="en-US" altLang="ja-JP" sz="800" dirty="0">
              <a:solidFill>
                <a:schemeClr val="bg1"/>
              </a:solidFill>
              <a:latin typeface="Meiryo" panose="020B0604030504040204" pitchFamily="34" charset="-128"/>
              <a:ea typeface="Meiryo" panose="020B0604030504040204" pitchFamily="34" charset="-128"/>
            </a:endParaRPr>
          </a:p>
          <a:p>
            <a:r>
              <a:rPr kumimoji="1" lang="ja-JP" altLang="en-US" sz="800">
                <a:solidFill>
                  <a:schemeClr val="bg1"/>
                </a:solidFill>
                <a:latin typeface="Meiryo" panose="020B0604030504040204" pitchFamily="34" charset="-128"/>
                <a:ea typeface="Meiryo" panose="020B0604030504040204" pitchFamily="34" charset="-128"/>
              </a:rPr>
              <a:t>キヤノン</a:t>
            </a:r>
            <a:r>
              <a:rPr kumimoji="1" lang="en-US" altLang="ja-JP" sz="800" dirty="0">
                <a:solidFill>
                  <a:schemeClr val="bg1"/>
                </a:solidFill>
                <a:latin typeface="Meiryo" panose="020B0604030504040204" pitchFamily="34" charset="-128"/>
                <a:ea typeface="Meiryo" panose="020B0604030504040204" pitchFamily="34" charset="-128"/>
              </a:rPr>
              <a:t>ITS</a:t>
            </a:r>
            <a:r>
              <a:rPr kumimoji="1" lang="ja-JP" altLang="en-US" sz="800">
                <a:solidFill>
                  <a:schemeClr val="bg1"/>
                </a:solidFill>
                <a:latin typeface="Meiryo" panose="020B0604030504040204" pitchFamily="34" charset="-128"/>
                <a:ea typeface="Meiryo" panose="020B0604030504040204" pitchFamily="34" charset="-128"/>
              </a:rPr>
              <a:t>・</a:t>
            </a:r>
            <a:r>
              <a:rPr kumimoji="1" lang="en-US" altLang="ja-JP" sz="800" dirty="0">
                <a:solidFill>
                  <a:schemeClr val="bg1"/>
                </a:solidFill>
                <a:latin typeface="Meiryo" panose="020B0604030504040204" pitchFamily="34" charset="-128"/>
                <a:ea typeface="Meiryo" panose="020B0604030504040204" pitchFamily="34" charset="-128"/>
              </a:rPr>
              <a:t>Web Performer</a:t>
            </a:r>
          </a:p>
          <a:p>
            <a:r>
              <a:rPr kumimoji="1" lang="ja-JP" altLang="en-US" sz="800">
                <a:solidFill>
                  <a:schemeClr val="bg1"/>
                </a:solidFill>
                <a:latin typeface="Meiryo" panose="020B0604030504040204" pitchFamily="34" charset="-128"/>
                <a:ea typeface="Meiryo" panose="020B0604030504040204" pitchFamily="34" charset="-128"/>
              </a:rPr>
              <a:t>住友電工情報システム・楽々</a:t>
            </a:r>
            <a:r>
              <a:rPr kumimoji="1" lang="en-US" altLang="ja-JP" sz="800" dirty="0">
                <a:solidFill>
                  <a:schemeClr val="bg1"/>
                </a:solidFill>
                <a:latin typeface="Meiryo" panose="020B0604030504040204" pitchFamily="34" charset="-128"/>
                <a:ea typeface="Meiryo" panose="020B0604030504040204" pitchFamily="34" charset="-128"/>
              </a:rPr>
              <a:t>Framework3</a:t>
            </a:r>
          </a:p>
          <a:p>
            <a:r>
              <a:rPr lang="ja-JP" altLang="en-US" sz="800">
                <a:solidFill>
                  <a:schemeClr val="bg1"/>
                </a:solidFill>
                <a:latin typeface="Meiryo" panose="020B0604030504040204" pitchFamily="34" charset="-128"/>
                <a:ea typeface="Meiryo" panose="020B0604030504040204" pitchFamily="34" charset="-128"/>
              </a:rPr>
              <a:t>ジャスミンソフト・</a:t>
            </a:r>
            <a:r>
              <a:rPr lang="en-US" altLang="ja-JP" sz="800" dirty="0" err="1">
                <a:solidFill>
                  <a:schemeClr val="bg1"/>
                </a:solidFill>
                <a:latin typeface="Meiryo" panose="020B0604030504040204" pitchFamily="34" charset="-128"/>
                <a:ea typeface="Meiryo" panose="020B0604030504040204" pitchFamily="34" charset="-128"/>
              </a:rPr>
              <a:t>Wagby</a:t>
            </a:r>
            <a:endParaRPr lang="en-US" altLang="ja-JP" sz="800" dirty="0">
              <a:solidFill>
                <a:schemeClr val="bg1"/>
              </a:solidFill>
              <a:latin typeface="Meiryo" panose="020B0604030504040204" pitchFamily="34" charset="-128"/>
              <a:ea typeface="Meiryo" panose="020B0604030504040204" pitchFamily="34" charset="-128"/>
            </a:endParaRPr>
          </a:p>
          <a:p>
            <a:r>
              <a:rPr kumimoji="1" lang="en-US" altLang="ja-JP" sz="800" dirty="0">
                <a:solidFill>
                  <a:schemeClr val="bg1"/>
                </a:solidFill>
                <a:latin typeface="Meiryo" panose="020B0604030504040204" pitchFamily="34" charset="-128"/>
                <a:ea typeface="Meiryo" panose="020B0604030504040204" pitchFamily="34" charset="-128"/>
              </a:rPr>
              <a:t>SCSK</a:t>
            </a:r>
            <a:r>
              <a:rPr lang="ja-JP" altLang="en-US" sz="800">
                <a:solidFill>
                  <a:schemeClr val="bg1"/>
                </a:solidFill>
                <a:latin typeface="Meiryo" panose="020B0604030504040204" pitchFamily="34" charset="-128"/>
                <a:ea typeface="Meiryo" panose="020B0604030504040204" pitchFamily="34" charset="-128"/>
              </a:rPr>
              <a:t>・</a:t>
            </a:r>
            <a:r>
              <a:rPr lang="en-US" altLang="ja-JP" sz="800" dirty="0" err="1">
                <a:solidFill>
                  <a:schemeClr val="bg1"/>
                </a:solidFill>
                <a:latin typeface="Meiryo" panose="020B0604030504040204" pitchFamily="34" charset="-128"/>
                <a:ea typeface="Meiryo" panose="020B0604030504040204" pitchFamily="34" charset="-128"/>
              </a:rPr>
              <a:t>FastAPP</a:t>
            </a:r>
            <a:endParaRPr kumimoji="1" lang="en-US" altLang="ja-JP" sz="8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など</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122" name="テキスト ボックス 121">
            <a:extLst>
              <a:ext uri="{FF2B5EF4-FFF2-40B4-BE49-F238E27FC236}">
                <a16:creationId xmlns:a16="http://schemas.microsoft.com/office/drawing/2014/main" id="{ECEA8A80-FD08-4D45-B85B-FE7C81330AB4}"/>
              </a:ext>
            </a:extLst>
          </p:cNvPr>
          <p:cNvSpPr txBox="1"/>
          <p:nvPr/>
        </p:nvSpPr>
        <p:spPr>
          <a:xfrm>
            <a:off x="5202535" y="5709105"/>
            <a:ext cx="1186543" cy="584775"/>
          </a:xfrm>
          <a:prstGeom prst="rect">
            <a:avLst/>
          </a:prstGeom>
          <a:noFill/>
        </p:spPr>
        <p:txBody>
          <a:bodyPr wrap="none" rtlCol="0">
            <a:spAutoFit/>
          </a:bodyPr>
          <a:lstStyle/>
          <a:p>
            <a:r>
              <a:rPr kumimoji="1" lang="en-US" altLang="ja-JP" sz="800" dirty="0" err="1">
                <a:solidFill>
                  <a:schemeClr val="bg1"/>
                </a:solidFill>
                <a:latin typeface="Meiryo" panose="020B0604030504040204" pitchFamily="34" charset="-128"/>
                <a:ea typeface="Meiryo" panose="020B0604030504040204" pitchFamily="34" charset="-128"/>
              </a:rPr>
              <a:t>OutSystems</a:t>
            </a:r>
            <a:endParaRPr kumimoji="1" lang="en-US" altLang="ja-JP" sz="800" dirty="0">
              <a:solidFill>
                <a:schemeClr val="bg1"/>
              </a:solidFill>
              <a:latin typeface="Meiryo" panose="020B0604030504040204" pitchFamily="34" charset="-128"/>
              <a:ea typeface="Meiryo" panose="020B0604030504040204" pitchFamily="34" charset="-128"/>
            </a:endParaRPr>
          </a:p>
          <a:p>
            <a:r>
              <a:rPr kumimoji="1" lang="en-US" altLang="ja-JP" sz="800" dirty="0">
                <a:solidFill>
                  <a:schemeClr val="bg1"/>
                </a:solidFill>
                <a:latin typeface="Meiryo" panose="020B0604030504040204" pitchFamily="34" charset="-128"/>
                <a:ea typeface="Meiryo" panose="020B0604030504040204" pitchFamily="34" charset="-128"/>
              </a:rPr>
              <a:t>ServiceNow</a:t>
            </a:r>
          </a:p>
          <a:p>
            <a:r>
              <a:rPr kumimoji="1" lang="en-US" altLang="ja-JP" sz="800" dirty="0" err="1">
                <a:solidFill>
                  <a:schemeClr val="bg1"/>
                </a:solidFill>
                <a:latin typeface="Meiryo" panose="020B0604030504040204" pitchFamily="34" charset="-128"/>
                <a:ea typeface="Meiryo" panose="020B0604030504040204" pitchFamily="34" charset="-128"/>
              </a:rPr>
              <a:t>Mendix</a:t>
            </a:r>
            <a:r>
              <a:rPr kumimoji="1" lang="en-US" altLang="ja-JP" sz="800" dirty="0">
                <a:solidFill>
                  <a:schemeClr val="bg1"/>
                </a:solidFill>
                <a:latin typeface="Meiryo" panose="020B0604030504040204" pitchFamily="34" charset="-128"/>
                <a:ea typeface="Meiryo" panose="020B0604030504040204" pitchFamily="34" charset="-128"/>
              </a:rPr>
              <a:t> </a:t>
            </a:r>
            <a:r>
              <a:rPr kumimoji="1" lang="en-US" altLang="ja-JP" sz="800" dirty="0" err="1">
                <a:solidFill>
                  <a:schemeClr val="bg1"/>
                </a:solidFill>
                <a:latin typeface="Meiryo" panose="020B0604030504040204" pitchFamily="34" charset="-128"/>
                <a:ea typeface="Meiryo" panose="020B0604030504040204" pitchFamily="34" charset="-128"/>
              </a:rPr>
              <a:t>AppPlatform</a:t>
            </a:r>
            <a:endParaRPr kumimoji="1" lang="en-US" altLang="ja-JP" sz="800" dirty="0">
              <a:solidFill>
                <a:schemeClr val="bg1"/>
              </a:solidFill>
              <a:latin typeface="Meiryo" panose="020B0604030504040204" pitchFamily="34" charset="-128"/>
              <a:ea typeface="Meiryo" panose="020B0604030504040204" pitchFamily="34" charset="-128"/>
            </a:endParaRPr>
          </a:p>
          <a:p>
            <a:r>
              <a:rPr lang="ja-JP" altLang="en-US" sz="800">
                <a:solidFill>
                  <a:schemeClr val="bg1"/>
                </a:solidFill>
                <a:latin typeface="Meiryo" panose="020B0604030504040204" pitchFamily="34" charset="-128"/>
                <a:ea typeface="Meiryo" panose="020B0604030504040204" pitchFamily="34" charset="-128"/>
              </a:rPr>
              <a:t>サイボウズ・</a:t>
            </a:r>
            <a:r>
              <a:rPr lang="en-US" altLang="ja-JP" sz="800" dirty="0" err="1">
                <a:solidFill>
                  <a:schemeClr val="bg1"/>
                </a:solidFill>
                <a:latin typeface="Meiryo" panose="020B0604030504040204" pitchFamily="34" charset="-128"/>
                <a:ea typeface="Meiryo" panose="020B0604030504040204" pitchFamily="34" charset="-128"/>
              </a:rPr>
              <a:t>kintone</a:t>
            </a:r>
            <a:endParaRPr kumimoji="1" lang="en-US" altLang="ja-JP" sz="800" dirty="0">
              <a:solidFill>
                <a:schemeClr val="bg1"/>
              </a:solidFill>
              <a:latin typeface="Meiryo" panose="020B0604030504040204" pitchFamily="34" charset="-128"/>
              <a:ea typeface="Meiryo" panose="020B0604030504040204" pitchFamily="34" charset="-128"/>
            </a:endParaRPr>
          </a:p>
        </p:txBody>
      </p:sp>
      <p:sp>
        <p:nvSpPr>
          <p:cNvPr id="123" name="テキスト ボックス 122">
            <a:extLst>
              <a:ext uri="{FF2B5EF4-FFF2-40B4-BE49-F238E27FC236}">
                <a16:creationId xmlns:a16="http://schemas.microsoft.com/office/drawing/2014/main" id="{DD09E57E-8196-A441-9AE4-0ADCB31212BD}"/>
              </a:ext>
            </a:extLst>
          </p:cNvPr>
          <p:cNvSpPr txBox="1"/>
          <p:nvPr/>
        </p:nvSpPr>
        <p:spPr>
          <a:xfrm>
            <a:off x="6559226" y="5718749"/>
            <a:ext cx="1713931" cy="707886"/>
          </a:xfrm>
          <a:prstGeom prst="rect">
            <a:avLst/>
          </a:prstGeom>
          <a:noFill/>
        </p:spPr>
        <p:txBody>
          <a:bodyPr wrap="none" rtlCol="0">
            <a:spAutoFit/>
          </a:bodyPr>
          <a:lstStyle/>
          <a:p>
            <a:r>
              <a:rPr lang="en-US" altLang="ja-JP" sz="800" dirty="0">
                <a:solidFill>
                  <a:schemeClr val="bg1"/>
                </a:solidFill>
                <a:latin typeface="Meiryo" panose="020B0604030504040204" pitchFamily="34" charset="-128"/>
                <a:ea typeface="Meiryo" panose="020B0604030504040204" pitchFamily="34" charset="-128"/>
              </a:rPr>
              <a:t>Microsoft </a:t>
            </a:r>
            <a:r>
              <a:rPr lang="en-US" altLang="ja-JP" sz="800" dirty="0" err="1">
                <a:solidFill>
                  <a:schemeClr val="bg1"/>
                </a:solidFill>
                <a:latin typeface="Meiryo" panose="020B0604030504040204" pitchFamily="34" charset="-128"/>
                <a:ea typeface="Meiryo" panose="020B0604030504040204" pitchFamily="34" charset="-128"/>
              </a:rPr>
              <a:t>PowerApp</a:t>
            </a:r>
            <a:r>
              <a:rPr lang="en-US" altLang="ja-JP" sz="800" dirty="0">
                <a:solidFill>
                  <a:schemeClr val="bg1"/>
                </a:solidFill>
                <a:latin typeface="Meiryo" panose="020B0604030504040204" pitchFamily="34" charset="-128"/>
                <a:ea typeface="Meiryo" panose="020B0604030504040204" pitchFamily="34" charset="-128"/>
              </a:rPr>
              <a:t>/</a:t>
            </a:r>
            <a:r>
              <a:rPr lang="en-US" altLang="ja-JP" sz="800" dirty="0" err="1">
                <a:solidFill>
                  <a:schemeClr val="bg1"/>
                </a:solidFill>
                <a:latin typeface="Meiryo" panose="020B0604030504040204" pitchFamily="34" charset="-128"/>
                <a:ea typeface="Meiryo" panose="020B0604030504040204" pitchFamily="34" charset="-128"/>
              </a:rPr>
              <a:t>Datahlex</a:t>
            </a:r>
            <a:endParaRPr lang="en-US" altLang="ja-JP" sz="800" dirty="0">
              <a:solidFill>
                <a:schemeClr val="bg1"/>
              </a:solidFill>
              <a:latin typeface="Meiryo" panose="020B0604030504040204" pitchFamily="34" charset="-128"/>
              <a:ea typeface="Meiryo" panose="020B0604030504040204" pitchFamily="34" charset="-128"/>
            </a:endParaRPr>
          </a:p>
          <a:p>
            <a:r>
              <a:rPr kumimoji="1" lang="en-US" altLang="ja-JP" sz="800" dirty="0">
                <a:solidFill>
                  <a:schemeClr val="bg1"/>
                </a:solidFill>
                <a:latin typeface="Meiryo" panose="020B0604030504040204" pitchFamily="34" charset="-128"/>
                <a:ea typeface="Meiryo" panose="020B0604030504040204" pitchFamily="34" charset="-128"/>
              </a:rPr>
              <a:t>Salesforce</a:t>
            </a:r>
            <a:r>
              <a:rPr kumimoji="1" lang="ja-JP" altLang="en-US" sz="800">
                <a:solidFill>
                  <a:schemeClr val="bg1"/>
                </a:solidFill>
                <a:latin typeface="Meiryo" panose="020B0604030504040204" pitchFamily="34" charset="-128"/>
                <a:ea typeface="Meiryo" panose="020B0604030504040204" pitchFamily="34" charset="-128"/>
              </a:rPr>
              <a:t>・</a:t>
            </a:r>
            <a:r>
              <a:rPr kumimoji="1" lang="en-US" altLang="ja-JP" sz="800" dirty="0">
                <a:solidFill>
                  <a:schemeClr val="bg1"/>
                </a:solidFill>
                <a:latin typeface="Meiryo" panose="020B0604030504040204" pitchFamily="34" charset="-128"/>
                <a:ea typeface="Meiryo" panose="020B0604030504040204" pitchFamily="34" charset="-128"/>
              </a:rPr>
              <a:t>Lightning</a:t>
            </a:r>
            <a:r>
              <a:rPr lang="en-US" altLang="ja-JP" sz="800" dirty="0">
                <a:solidFill>
                  <a:schemeClr val="bg1"/>
                </a:solidFill>
                <a:latin typeface="Meiryo" panose="020B0604030504040204" pitchFamily="34" charset="-128"/>
                <a:ea typeface="Meiryo" panose="020B0604030504040204" pitchFamily="34" charset="-128"/>
              </a:rPr>
              <a:t> Platform</a:t>
            </a:r>
            <a:endParaRPr kumimoji="1" lang="en-US" altLang="ja-JP" sz="800" dirty="0">
              <a:solidFill>
                <a:schemeClr val="bg1"/>
              </a:solidFill>
              <a:latin typeface="Meiryo" panose="020B0604030504040204" pitchFamily="34" charset="-128"/>
              <a:ea typeface="Meiryo" panose="020B0604030504040204" pitchFamily="34" charset="-128"/>
            </a:endParaRPr>
          </a:p>
          <a:p>
            <a:r>
              <a:rPr kumimoji="1" lang="en-US" altLang="ja-JP" sz="800" dirty="0">
                <a:solidFill>
                  <a:schemeClr val="bg1"/>
                </a:solidFill>
                <a:latin typeface="Meiryo" panose="020B0604030504040204" pitchFamily="34" charset="-128"/>
                <a:ea typeface="Meiryo" panose="020B0604030504040204" pitchFamily="34" charset="-128"/>
              </a:rPr>
              <a:t>AWS</a:t>
            </a:r>
            <a:r>
              <a:rPr kumimoji="1" lang="ja-JP" altLang="en-US" sz="800">
                <a:solidFill>
                  <a:schemeClr val="bg1"/>
                </a:solidFill>
                <a:latin typeface="Meiryo" panose="020B0604030504040204" pitchFamily="34" charset="-128"/>
                <a:ea typeface="Meiryo" panose="020B0604030504040204" pitchFamily="34" charset="-128"/>
              </a:rPr>
              <a:t>・</a:t>
            </a:r>
            <a:r>
              <a:rPr kumimoji="1" lang="en-US" altLang="ja-JP" sz="800" dirty="0" err="1">
                <a:solidFill>
                  <a:schemeClr val="bg1"/>
                </a:solidFill>
                <a:latin typeface="Meiryo" panose="020B0604030504040204" pitchFamily="34" charset="-128"/>
                <a:ea typeface="Meiryo" panose="020B0604030504040204" pitchFamily="34" charset="-128"/>
              </a:rPr>
              <a:t>Honeycode</a:t>
            </a:r>
            <a:endParaRPr kumimoji="1" lang="en-US" altLang="ja-JP" sz="800" dirty="0">
              <a:solidFill>
                <a:schemeClr val="bg1"/>
              </a:solidFill>
              <a:latin typeface="Meiryo" panose="020B0604030504040204" pitchFamily="34" charset="-128"/>
              <a:ea typeface="Meiryo" panose="020B0604030504040204" pitchFamily="34" charset="-128"/>
            </a:endParaRPr>
          </a:p>
          <a:p>
            <a:r>
              <a:rPr lang="en-US" altLang="ja-JP" sz="800" dirty="0">
                <a:solidFill>
                  <a:schemeClr val="bg1"/>
                </a:solidFill>
                <a:latin typeface="Meiryo" panose="020B0604030504040204" pitchFamily="34" charset="-128"/>
                <a:ea typeface="Meiryo" panose="020B0604030504040204" pitchFamily="34" charset="-128"/>
              </a:rPr>
              <a:t>Google</a:t>
            </a:r>
            <a:r>
              <a:rPr lang="ja-JP" altLang="en-US" sz="800">
                <a:solidFill>
                  <a:schemeClr val="bg1"/>
                </a:solidFill>
                <a:latin typeface="Meiryo" panose="020B0604030504040204" pitchFamily="34" charset="-128"/>
                <a:ea typeface="Meiryo" panose="020B0604030504040204" pitchFamily="34" charset="-128"/>
              </a:rPr>
              <a:t>・</a:t>
            </a:r>
            <a:r>
              <a:rPr lang="en-US" altLang="ja-JP" sz="800" dirty="0" err="1">
                <a:solidFill>
                  <a:schemeClr val="bg1"/>
                </a:solidFill>
                <a:latin typeface="Meiryo" panose="020B0604030504040204" pitchFamily="34" charset="-128"/>
                <a:ea typeface="Meiryo" panose="020B0604030504040204" pitchFamily="34" charset="-128"/>
              </a:rPr>
              <a:t>AppSheet</a:t>
            </a:r>
            <a:endParaRPr kumimoji="1" lang="en-US" altLang="ja-JP" sz="800" dirty="0">
              <a:solidFill>
                <a:schemeClr val="bg1"/>
              </a:solidFill>
              <a:latin typeface="Meiryo" panose="020B0604030504040204" pitchFamily="34" charset="-128"/>
              <a:ea typeface="Meiryo" panose="020B0604030504040204" pitchFamily="34" charset="-128"/>
            </a:endParaRPr>
          </a:p>
          <a:p>
            <a:r>
              <a:rPr kumimoji="1" lang="ja-JP" altLang="en-US" sz="800">
                <a:solidFill>
                  <a:schemeClr val="bg1"/>
                </a:solidFill>
                <a:latin typeface="Meiryo" panose="020B0604030504040204" pitchFamily="34" charset="-128"/>
                <a:ea typeface="Meiryo" panose="020B0604030504040204" pitchFamily="34" charset="-128"/>
              </a:rPr>
              <a:t>など</a:t>
            </a:r>
            <a:endParaRPr kumimoji="1" lang="en-US" altLang="ja-JP" sz="800" dirty="0">
              <a:solidFill>
                <a:schemeClr val="bg1"/>
              </a:solidFill>
              <a:latin typeface="Meiryo" panose="020B0604030504040204" pitchFamily="34" charset="-128"/>
              <a:ea typeface="Meiryo" panose="020B0604030504040204" pitchFamily="34" charset="-128"/>
            </a:endParaRPr>
          </a:p>
        </p:txBody>
      </p:sp>
      <p:sp>
        <p:nvSpPr>
          <p:cNvPr id="30" name="ホームベース 29">
            <a:extLst>
              <a:ext uri="{FF2B5EF4-FFF2-40B4-BE49-F238E27FC236}">
                <a16:creationId xmlns:a16="http://schemas.microsoft.com/office/drawing/2014/main" id="{FAF3888D-F5BC-564A-90B7-8A0EE5477BD7}"/>
              </a:ext>
            </a:extLst>
          </p:cNvPr>
          <p:cNvSpPr/>
          <p:nvPr/>
        </p:nvSpPr>
        <p:spPr>
          <a:xfrm>
            <a:off x="7520116" y="891234"/>
            <a:ext cx="1436944" cy="576064"/>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a:extLst>
              <a:ext uri="{FF2B5EF4-FFF2-40B4-BE49-F238E27FC236}">
                <a16:creationId xmlns:a16="http://schemas.microsoft.com/office/drawing/2014/main" id="{3FCAFDC2-5808-BF4A-B29F-33D3E2A61837}"/>
              </a:ext>
            </a:extLst>
          </p:cNvPr>
          <p:cNvSpPr txBox="1"/>
          <p:nvPr/>
        </p:nvSpPr>
        <p:spPr>
          <a:xfrm>
            <a:off x="7524790" y="1051795"/>
            <a:ext cx="1185152"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運用・保守</a:t>
            </a:r>
          </a:p>
        </p:txBody>
      </p:sp>
    </p:spTree>
    <p:extLst>
      <p:ext uri="{BB962C8B-B14F-4D97-AF65-F5344CB8AC3E}">
        <p14:creationId xmlns:p14="http://schemas.microsoft.com/office/powerpoint/2010/main" val="358374445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正方形/長方形 72">
            <a:extLst>
              <a:ext uri="{FF2B5EF4-FFF2-40B4-BE49-F238E27FC236}">
                <a16:creationId xmlns:a16="http://schemas.microsoft.com/office/drawing/2014/main" id="{F0C09434-5E04-EF43-8BC5-7A5E9CA0A4D0}"/>
              </a:ext>
            </a:extLst>
          </p:cNvPr>
          <p:cNvSpPr/>
          <p:nvPr/>
        </p:nvSpPr>
        <p:spPr>
          <a:xfrm>
            <a:off x="1863834" y="5709387"/>
            <a:ext cx="6827355" cy="689427"/>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a:extLst>
              <a:ext uri="{FF2B5EF4-FFF2-40B4-BE49-F238E27FC236}">
                <a16:creationId xmlns:a16="http://schemas.microsoft.com/office/drawing/2014/main" id="{C7AC387E-59EF-0D4A-8130-C4633E9EC25F}"/>
              </a:ext>
            </a:extLst>
          </p:cNvPr>
          <p:cNvSpPr/>
          <p:nvPr/>
        </p:nvSpPr>
        <p:spPr>
          <a:xfrm>
            <a:off x="1866430" y="1248290"/>
            <a:ext cx="6824760" cy="4430445"/>
          </a:xfrm>
          <a:prstGeom prst="rect">
            <a:avLst/>
          </a:prstGeom>
          <a:solidFill>
            <a:schemeClr val="accent4">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E8DF7D17-B303-CF47-A884-AB390189CE7B}"/>
              </a:ext>
            </a:extLst>
          </p:cNvPr>
          <p:cNvSpPr/>
          <p:nvPr/>
        </p:nvSpPr>
        <p:spPr>
          <a:xfrm>
            <a:off x="2047685" y="2006499"/>
            <a:ext cx="893886" cy="2227654"/>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EC5CF558-D31B-B446-8480-FC6F09EF2204}"/>
              </a:ext>
            </a:extLst>
          </p:cNvPr>
          <p:cNvSpPr/>
          <p:nvPr/>
        </p:nvSpPr>
        <p:spPr>
          <a:xfrm>
            <a:off x="756950" y="1556792"/>
            <a:ext cx="1106884" cy="4842023"/>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970A929E-8B4B-7840-B722-E4E68B572B60}"/>
              </a:ext>
            </a:extLst>
          </p:cNvPr>
          <p:cNvSpPr/>
          <p:nvPr/>
        </p:nvSpPr>
        <p:spPr>
          <a:xfrm>
            <a:off x="5088005" y="2191507"/>
            <a:ext cx="2166239" cy="2520280"/>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9450D9F0-F7E8-394B-98EB-96BD0B9415C8}"/>
              </a:ext>
            </a:extLst>
          </p:cNvPr>
          <p:cNvSpPr/>
          <p:nvPr/>
        </p:nvSpPr>
        <p:spPr>
          <a:xfrm>
            <a:off x="5458958" y="3355588"/>
            <a:ext cx="1428985" cy="66781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3" name="円柱 32">
            <a:extLst>
              <a:ext uri="{FF2B5EF4-FFF2-40B4-BE49-F238E27FC236}">
                <a16:creationId xmlns:a16="http://schemas.microsoft.com/office/drawing/2014/main" id="{5C1F1469-92AE-2D4B-806D-AD3A2BC5F861}"/>
              </a:ext>
            </a:extLst>
          </p:cNvPr>
          <p:cNvSpPr/>
          <p:nvPr/>
        </p:nvSpPr>
        <p:spPr>
          <a:xfrm>
            <a:off x="5449861" y="2332573"/>
            <a:ext cx="1450147" cy="800832"/>
          </a:xfrm>
          <a:prstGeom prst="can">
            <a:avLst>
              <a:gd name="adj" fmla="val 16576"/>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29" name="ホームベース 28">
            <a:extLst>
              <a:ext uri="{FF2B5EF4-FFF2-40B4-BE49-F238E27FC236}">
                <a16:creationId xmlns:a16="http://schemas.microsoft.com/office/drawing/2014/main" id="{956A7867-C0E3-FC43-B8AD-C601BE8EAA79}"/>
              </a:ext>
            </a:extLst>
          </p:cNvPr>
          <p:cNvSpPr/>
          <p:nvPr/>
        </p:nvSpPr>
        <p:spPr>
          <a:xfrm>
            <a:off x="3370026" y="2839579"/>
            <a:ext cx="2088232" cy="737566"/>
          </a:xfrm>
          <a:prstGeom prst="homePlat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08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808F7AE8-23D4-2A46-A94B-707988F2B722}"/>
              </a:ext>
            </a:extLst>
          </p:cNvPr>
          <p:cNvSpPr txBox="1"/>
          <p:nvPr/>
        </p:nvSpPr>
        <p:spPr>
          <a:xfrm>
            <a:off x="3813455" y="3063679"/>
            <a:ext cx="1501763" cy="369332"/>
          </a:xfrm>
          <a:prstGeom prst="rect">
            <a:avLst/>
          </a:prstGeom>
          <a:noFill/>
        </p:spPr>
        <p:txBody>
          <a:bodyPr wrap="squar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自動生成</a:t>
            </a:r>
          </a:p>
        </p:txBody>
      </p:sp>
      <p:sp>
        <p:nvSpPr>
          <p:cNvPr id="2" name="タイトル 1">
            <a:extLst>
              <a:ext uri="{FF2B5EF4-FFF2-40B4-BE49-F238E27FC236}">
                <a16:creationId xmlns:a16="http://schemas.microsoft.com/office/drawing/2014/main" id="{06EC7C25-A053-9344-BCB2-76B1F2C2B2BD}"/>
              </a:ext>
            </a:extLst>
          </p:cNvPr>
          <p:cNvSpPr>
            <a:spLocks noGrp="1"/>
          </p:cNvSpPr>
          <p:nvPr>
            <p:ph type="title"/>
          </p:nvPr>
        </p:nvSpPr>
        <p:spPr/>
        <p:txBody>
          <a:bodyPr/>
          <a:lstStyle/>
          <a:p>
            <a:r>
              <a:rPr kumimoji="1" lang="ja-JP" altLang="en-US"/>
              <a:t>ローコード開発ツールの 基本的な構造</a:t>
            </a:r>
          </a:p>
        </p:txBody>
      </p:sp>
      <p:sp>
        <p:nvSpPr>
          <p:cNvPr id="4" name="正方形/長方形 3">
            <a:extLst>
              <a:ext uri="{FF2B5EF4-FFF2-40B4-BE49-F238E27FC236}">
                <a16:creationId xmlns:a16="http://schemas.microsoft.com/office/drawing/2014/main" id="{554A86B6-99FE-F847-AFF5-DAC2561B7342}"/>
              </a:ext>
            </a:extLst>
          </p:cNvPr>
          <p:cNvSpPr/>
          <p:nvPr/>
        </p:nvSpPr>
        <p:spPr>
          <a:xfrm>
            <a:off x="755576" y="980728"/>
            <a:ext cx="1086930" cy="57606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041DDE78-C348-1645-A880-DEC3F056FB77}"/>
              </a:ext>
            </a:extLst>
          </p:cNvPr>
          <p:cNvSpPr/>
          <p:nvPr/>
        </p:nvSpPr>
        <p:spPr>
          <a:xfrm>
            <a:off x="1854641" y="980729"/>
            <a:ext cx="1086930" cy="57606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B793D9CB-2B5D-424B-8708-15CAFFB11065}"/>
              </a:ext>
            </a:extLst>
          </p:cNvPr>
          <p:cNvSpPr/>
          <p:nvPr/>
        </p:nvSpPr>
        <p:spPr>
          <a:xfrm>
            <a:off x="2941571" y="980729"/>
            <a:ext cx="1086930" cy="576064"/>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F975F6CB-27A9-0443-BE3C-DEBA53CDF3FF}"/>
              </a:ext>
            </a:extLst>
          </p:cNvPr>
          <p:cNvSpPr/>
          <p:nvPr/>
        </p:nvSpPr>
        <p:spPr>
          <a:xfrm>
            <a:off x="4020872" y="980729"/>
            <a:ext cx="1086930" cy="57606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1AE2C3A6-B384-0C42-9669-7EF46FA1A621}"/>
              </a:ext>
            </a:extLst>
          </p:cNvPr>
          <p:cNvSpPr txBox="1"/>
          <p:nvPr/>
        </p:nvSpPr>
        <p:spPr>
          <a:xfrm>
            <a:off x="788947" y="1141288"/>
            <a:ext cx="1025617"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要件定義</a:t>
            </a:r>
          </a:p>
        </p:txBody>
      </p:sp>
      <p:sp>
        <p:nvSpPr>
          <p:cNvPr id="9" name="テキスト ボックス 8">
            <a:extLst>
              <a:ext uri="{FF2B5EF4-FFF2-40B4-BE49-F238E27FC236}">
                <a16:creationId xmlns:a16="http://schemas.microsoft.com/office/drawing/2014/main" id="{EFD8F321-1F3F-5E41-A758-D747E16DD52A}"/>
              </a:ext>
            </a:extLst>
          </p:cNvPr>
          <p:cNvSpPr txBox="1"/>
          <p:nvPr/>
        </p:nvSpPr>
        <p:spPr>
          <a:xfrm>
            <a:off x="1949871" y="1141290"/>
            <a:ext cx="89647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概要設計</a:t>
            </a:r>
          </a:p>
        </p:txBody>
      </p:sp>
      <p:sp>
        <p:nvSpPr>
          <p:cNvPr id="10" name="正方形/長方形 9">
            <a:extLst>
              <a:ext uri="{FF2B5EF4-FFF2-40B4-BE49-F238E27FC236}">
                <a16:creationId xmlns:a16="http://schemas.microsoft.com/office/drawing/2014/main" id="{A1C63F7B-5548-554E-98C9-A9ECD22A9669}"/>
              </a:ext>
            </a:extLst>
          </p:cNvPr>
          <p:cNvSpPr/>
          <p:nvPr/>
        </p:nvSpPr>
        <p:spPr>
          <a:xfrm>
            <a:off x="5098459" y="980729"/>
            <a:ext cx="1086930"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69F7AEA0-26E3-4A4E-AC2C-902EB62B81A8}"/>
              </a:ext>
            </a:extLst>
          </p:cNvPr>
          <p:cNvSpPr txBox="1"/>
          <p:nvPr/>
        </p:nvSpPr>
        <p:spPr>
          <a:xfrm>
            <a:off x="3021724" y="1141290"/>
            <a:ext cx="89647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詳細設計</a:t>
            </a:r>
          </a:p>
        </p:txBody>
      </p:sp>
      <p:sp>
        <p:nvSpPr>
          <p:cNvPr id="13" name="テキスト ボックス 12">
            <a:extLst>
              <a:ext uri="{FF2B5EF4-FFF2-40B4-BE49-F238E27FC236}">
                <a16:creationId xmlns:a16="http://schemas.microsoft.com/office/drawing/2014/main" id="{84D71C6D-FBFE-C24D-8FE8-3525A6681695}"/>
              </a:ext>
            </a:extLst>
          </p:cNvPr>
          <p:cNvSpPr txBox="1"/>
          <p:nvPr/>
        </p:nvSpPr>
        <p:spPr>
          <a:xfrm>
            <a:off x="5088005" y="1141290"/>
            <a:ext cx="108693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単体テスト</a:t>
            </a:r>
          </a:p>
        </p:txBody>
      </p:sp>
      <p:sp>
        <p:nvSpPr>
          <p:cNvPr id="14" name="テキスト ボックス 13">
            <a:extLst>
              <a:ext uri="{FF2B5EF4-FFF2-40B4-BE49-F238E27FC236}">
                <a16:creationId xmlns:a16="http://schemas.microsoft.com/office/drawing/2014/main" id="{51F962DD-902F-9D44-8994-561750731892}"/>
              </a:ext>
            </a:extLst>
          </p:cNvPr>
          <p:cNvSpPr txBox="1"/>
          <p:nvPr/>
        </p:nvSpPr>
        <p:spPr>
          <a:xfrm>
            <a:off x="6293355" y="1151231"/>
            <a:ext cx="896470" cy="523220"/>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結合テスト</a:t>
            </a:r>
          </a:p>
        </p:txBody>
      </p:sp>
      <p:sp>
        <p:nvSpPr>
          <p:cNvPr id="16" name="正方形/長方形 15">
            <a:extLst>
              <a:ext uri="{FF2B5EF4-FFF2-40B4-BE49-F238E27FC236}">
                <a16:creationId xmlns:a16="http://schemas.microsoft.com/office/drawing/2014/main" id="{8E75C6F1-16B7-1549-A27B-C1307D68332B}"/>
              </a:ext>
            </a:extLst>
          </p:cNvPr>
          <p:cNvSpPr/>
          <p:nvPr/>
        </p:nvSpPr>
        <p:spPr>
          <a:xfrm>
            <a:off x="6168417" y="980729"/>
            <a:ext cx="1086930" cy="576064"/>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9FF0CCB9-8594-244A-BCB3-C401E9A498C9}"/>
              </a:ext>
            </a:extLst>
          </p:cNvPr>
          <p:cNvSpPr txBox="1"/>
          <p:nvPr/>
        </p:nvSpPr>
        <p:spPr>
          <a:xfrm>
            <a:off x="4024265" y="1172067"/>
            <a:ext cx="1086930" cy="246221"/>
          </a:xfrm>
          <a:prstGeom prst="rect">
            <a:avLst/>
          </a:prstGeom>
          <a:noFill/>
        </p:spPr>
        <p:txBody>
          <a:bodyPr wrap="square" rtlCol="0">
            <a:spAutoFit/>
          </a:bodyPr>
          <a:lstStyle/>
          <a:p>
            <a:pPr algn="ctr"/>
            <a:r>
              <a:rPr kumimoji="1" lang="ja-JP" altLang="en-US" sz="1000">
                <a:solidFill>
                  <a:schemeClr val="bg1"/>
                </a:solidFill>
                <a:latin typeface="Meiryo" panose="020B0604030504040204" pitchFamily="34" charset="-128"/>
                <a:ea typeface="Meiryo" panose="020B0604030504040204" pitchFamily="34" charset="-128"/>
              </a:rPr>
              <a:t>プログラミング</a:t>
            </a:r>
          </a:p>
        </p:txBody>
      </p:sp>
      <p:sp>
        <p:nvSpPr>
          <p:cNvPr id="18" name="テキスト ボックス 17">
            <a:extLst>
              <a:ext uri="{FF2B5EF4-FFF2-40B4-BE49-F238E27FC236}">
                <a16:creationId xmlns:a16="http://schemas.microsoft.com/office/drawing/2014/main" id="{9684E22C-4A85-CE43-8A6F-389945D010DE}"/>
              </a:ext>
            </a:extLst>
          </p:cNvPr>
          <p:cNvSpPr txBox="1"/>
          <p:nvPr/>
        </p:nvSpPr>
        <p:spPr>
          <a:xfrm>
            <a:off x="6171477" y="1141290"/>
            <a:ext cx="1086930"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結合テスト</a:t>
            </a:r>
          </a:p>
        </p:txBody>
      </p:sp>
      <p:sp>
        <p:nvSpPr>
          <p:cNvPr id="21" name="正方形/長方形 20">
            <a:extLst>
              <a:ext uri="{FF2B5EF4-FFF2-40B4-BE49-F238E27FC236}">
                <a16:creationId xmlns:a16="http://schemas.microsoft.com/office/drawing/2014/main" id="{05E9B7C3-2A0C-E344-A98A-73CAD5BDB971}"/>
              </a:ext>
            </a:extLst>
          </p:cNvPr>
          <p:cNvSpPr/>
          <p:nvPr/>
        </p:nvSpPr>
        <p:spPr>
          <a:xfrm>
            <a:off x="2142295" y="2263515"/>
            <a:ext cx="723674"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A419191F-469D-2943-A065-824A05E03837}"/>
              </a:ext>
            </a:extLst>
          </p:cNvPr>
          <p:cNvSpPr/>
          <p:nvPr/>
        </p:nvSpPr>
        <p:spPr>
          <a:xfrm>
            <a:off x="2142295" y="2920331"/>
            <a:ext cx="723674"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390E628A-A9F0-BB49-B917-61B125CFC1D6}"/>
              </a:ext>
            </a:extLst>
          </p:cNvPr>
          <p:cNvSpPr/>
          <p:nvPr/>
        </p:nvSpPr>
        <p:spPr>
          <a:xfrm>
            <a:off x="2142295" y="3577145"/>
            <a:ext cx="723674"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柱 23">
            <a:extLst>
              <a:ext uri="{FF2B5EF4-FFF2-40B4-BE49-F238E27FC236}">
                <a16:creationId xmlns:a16="http://schemas.microsoft.com/office/drawing/2014/main" id="{C54AD4A5-60C1-4C4A-9DC0-D9C003BEFBF9}"/>
              </a:ext>
            </a:extLst>
          </p:cNvPr>
          <p:cNvSpPr/>
          <p:nvPr/>
        </p:nvSpPr>
        <p:spPr>
          <a:xfrm>
            <a:off x="3108122" y="2802585"/>
            <a:ext cx="723674" cy="800832"/>
          </a:xfrm>
          <a:prstGeom prst="can">
            <a:avLst>
              <a:gd name="adj" fmla="val 16576"/>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0848BC11-BEEF-A24E-BE19-AA9828EA6A95}"/>
              </a:ext>
            </a:extLst>
          </p:cNvPr>
          <p:cNvSpPr txBox="1"/>
          <p:nvPr/>
        </p:nvSpPr>
        <p:spPr>
          <a:xfrm>
            <a:off x="3123038" y="3049517"/>
            <a:ext cx="723275" cy="43088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設　計</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リポジトリ</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118E4E9E-70F4-6140-92D7-71A78E28D9B9}"/>
              </a:ext>
            </a:extLst>
          </p:cNvPr>
          <p:cNvSpPr txBox="1"/>
          <p:nvPr/>
        </p:nvSpPr>
        <p:spPr>
          <a:xfrm>
            <a:off x="2142295" y="2425212"/>
            <a:ext cx="723674"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画</a:t>
            </a:r>
            <a:r>
              <a:rPr kumimoji="1" lang="en-US" altLang="ja-JP" sz="1400" dirty="0">
                <a:solidFill>
                  <a:schemeClr val="bg1"/>
                </a:solidFill>
                <a:latin typeface="Meiryo" panose="020B0604030504040204" pitchFamily="34" charset="-128"/>
                <a:ea typeface="Meiryo" panose="020B0604030504040204" pitchFamily="34" charset="-128"/>
              </a:rPr>
              <a:t> </a:t>
            </a:r>
            <a:r>
              <a:rPr kumimoji="1" lang="ja-JP" altLang="en-US" sz="1400">
                <a:solidFill>
                  <a:schemeClr val="bg1"/>
                </a:solidFill>
                <a:latin typeface="Meiryo" panose="020B0604030504040204" pitchFamily="34" charset="-128"/>
                <a:ea typeface="Meiryo" panose="020B0604030504040204" pitchFamily="34" charset="-128"/>
              </a:rPr>
              <a:t>面</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E03F0627-41E8-1C41-9C84-9D55C60D74B6}"/>
              </a:ext>
            </a:extLst>
          </p:cNvPr>
          <p:cNvSpPr txBox="1"/>
          <p:nvPr/>
        </p:nvSpPr>
        <p:spPr>
          <a:xfrm>
            <a:off x="2127379" y="3037529"/>
            <a:ext cx="723674" cy="43088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業</a:t>
            </a:r>
            <a:r>
              <a:rPr kumimoji="1" lang="en-US" altLang="ja-JP" sz="1400" dirty="0">
                <a:solidFill>
                  <a:schemeClr val="bg1"/>
                </a:solidFill>
                <a:latin typeface="Meiryo" panose="020B0604030504040204" pitchFamily="34" charset="-128"/>
                <a:ea typeface="Meiryo" panose="020B0604030504040204" pitchFamily="34" charset="-128"/>
              </a:rPr>
              <a:t> </a:t>
            </a:r>
            <a:r>
              <a:rPr kumimoji="1" lang="ja-JP" altLang="en-US" sz="1400">
                <a:solidFill>
                  <a:schemeClr val="bg1"/>
                </a:solidFill>
                <a:latin typeface="Meiryo" panose="020B0604030504040204" pitchFamily="34" charset="-128"/>
                <a:ea typeface="Meiryo" panose="020B0604030504040204" pitchFamily="34" charset="-128"/>
              </a:rPr>
              <a:t>務</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ロジック</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8D17EFB7-C6E7-5C42-B63F-2B418E345FB9}"/>
              </a:ext>
            </a:extLst>
          </p:cNvPr>
          <p:cNvSpPr txBox="1"/>
          <p:nvPr/>
        </p:nvSpPr>
        <p:spPr>
          <a:xfrm>
            <a:off x="2127379" y="3652735"/>
            <a:ext cx="723674" cy="469359"/>
          </a:xfrm>
          <a:prstGeom prst="rect">
            <a:avLst/>
          </a:prstGeom>
          <a:noFill/>
        </p:spPr>
        <p:txBody>
          <a:bodyPr wrap="square" rtlCol="0">
            <a:spAutoFit/>
          </a:bodyPr>
          <a:lstStyle/>
          <a:p>
            <a:pPr algn="ctr"/>
            <a:r>
              <a:rPr kumimoji="1" lang="ja-JP" altLang="en-US" sz="1050">
                <a:solidFill>
                  <a:schemeClr val="bg1"/>
                </a:solidFill>
                <a:latin typeface="Meiryo" panose="020B0604030504040204" pitchFamily="34" charset="-128"/>
                <a:ea typeface="Meiryo" panose="020B0604030504040204" pitchFamily="34" charset="-128"/>
              </a:rPr>
              <a:t>データ</a:t>
            </a:r>
            <a:endParaRPr kumimoji="1" lang="en-US" altLang="ja-JP" sz="105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構</a:t>
            </a:r>
            <a:r>
              <a:rPr lang="en-US" altLang="ja-JP" sz="1400" dirty="0">
                <a:solidFill>
                  <a:schemeClr val="bg1"/>
                </a:solidFill>
                <a:latin typeface="Meiryo" panose="020B0604030504040204" pitchFamily="34" charset="-128"/>
                <a:ea typeface="Meiryo" panose="020B0604030504040204" pitchFamily="34" charset="-128"/>
              </a:rPr>
              <a:t> </a:t>
            </a:r>
            <a:r>
              <a:rPr lang="ja-JP" altLang="en-US" sz="1400">
                <a:solidFill>
                  <a:schemeClr val="bg1"/>
                </a:solidFill>
                <a:latin typeface="Meiryo" panose="020B0604030504040204" pitchFamily="34" charset="-128"/>
                <a:ea typeface="Meiryo" panose="020B0604030504040204" pitchFamily="34" charset="-128"/>
              </a:rPr>
              <a:t>造</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94BF1393-6122-2C49-B4D2-041A2EF2C2D9}"/>
              </a:ext>
            </a:extLst>
          </p:cNvPr>
          <p:cNvSpPr txBox="1"/>
          <p:nvPr/>
        </p:nvSpPr>
        <p:spPr>
          <a:xfrm>
            <a:off x="5346134" y="3580872"/>
            <a:ext cx="1644565"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アプリケーション</a:t>
            </a:r>
          </a:p>
        </p:txBody>
      </p:sp>
      <p:sp>
        <p:nvSpPr>
          <p:cNvPr id="34" name="テキスト ボックス 33">
            <a:extLst>
              <a:ext uri="{FF2B5EF4-FFF2-40B4-BE49-F238E27FC236}">
                <a16:creationId xmlns:a16="http://schemas.microsoft.com/office/drawing/2014/main" id="{6FC1C062-353B-D044-BDEB-C2C8834B7F42}"/>
              </a:ext>
            </a:extLst>
          </p:cNvPr>
          <p:cNvSpPr txBox="1"/>
          <p:nvPr/>
        </p:nvSpPr>
        <p:spPr>
          <a:xfrm>
            <a:off x="5363106" y="2682583"/>
            <a:ext cx="1644565"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データベース</a:t>
            </a:r>
          </a:p>
        </p:txBody>
      </p:sp>
      <p:sp>
        <p:nvSpPr>
          <p:cNvPr id="11" name="ホームベース 10">
            <a:extLst>
              <a:ext uri="{FF2B5EF4-FFF2-40B4-BE49-F238E27FC236}">
                <a16:creationId xmlns:a16="http://schemas.microsoft.com/office/drawing/2014/main" id="{F2E545E8-D443-384C-BB83-9F1926D8E8CB}"/>
              </a:ext>
            </a:extLst>
          </p:cNvPr>
          <p:cNvSpPr/>
          <p:nvPr/>
        </p:nvSpPr>
        <p:spPr>
          <a:xfrm>
            <a:off x="7254245" y="980729"/>
            <a:ext cx="1436944" cy="576064"/>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ACAB3A4A-C261-834A-9C9F-B8CBC7272EE4}"/>
              </a:ext>
            </a:extLst>
          </p:cNvPr>
          <p:cNvSpPr txBox="1"/>
          <p:nvPr/>
        </p:nvSpPr>
        <p:spPr>
          <a:xfrm>
            <a:off x="7258919" y="1141290"/>
            <a:ext cx="1185152"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運用・保守</a:t>
            </a:r>
          </a:p>
        </p:txBody>
      </p:sp>
      <p:cxnSp>
        <p:nvCxnSpPr>
          <p:cNvPr id="37" name="カギ線コネクタ 36">
            <a:extLst>
              <a:ext uri="{FF2B5EF4-FFF2-40B4-BE49-F238E27FC236}">
                <a16:creationId xmlns:a16="http://schemas.microsoft.com/office/drawing/2014/main" id="{C7E3340A-824F-744A-8450-704773DFDD90}"/>
              </a:ext>
            </a:extLst>
          </p:cNvPr>
          <p:cNvCxnSpPr>
            <a:cxnSpLocks/>
            <a:stCxn id="21" idx="3"/>
            <a:endCxn id="24" idx="2"/>
          </p:cNvCxnSpPr>
          <p:nvPr/>
        </p:nvCxnSpPr>
        <p:spPr>
          <a:xfrm>
            <a:off x="2865969" y="2551547"/>
            <a:ext cx="242153" cy="651454"/>
          </a:xfrm>
          <a:prstGeom prst="bentConnector3">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8" name="カギ線コネクタ 37">
            <a:extLst>
              <a:ext uri="{FF2B5EF4-FFF2-40B4-BE49-F238E27FC236}">
                <a16:creationId xmlns:a16="http://schemas.microsoft.com/office/drawing/2014/main" id="{98BCDA0E-4475-3347-B0F8-07A2B3BFBA83}"/>
              </a:ext>
            </a:extLst>
          </p:cNvPr>
          <p:cNvCxnSpPr>
            <a:cxnSpLocks/>
            <a:stCxn id="23" idx="3"/>
            <a:endCxn id="24" idx="2"/>
          </p:cNvCxnSpPr>
          <p:nvPr/>
        </p:nvCxnSpPr>
        <p:spPr>
          <a:xfrm flipV="1">
            <a:off x="2865969" y="3203001"/>
            <a:ext cx="242153" cy="662176"/>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49" name="直線矢印コネクタ 48">
            <a:extLst>
              <a:ext uri="{FF2B5EF4-FFF2-40B4-BE49-F238E27FC236}">
                <a16:creationId xmlns:a16="http://schemas.microsoft.com/office/drawing/2014/main" id="{7C7F4BD7-AB3C-6F4D-8473-0E685B26C05E}"/>
              </a:ext>
            </a:extLst>
          </p:cNvPr>
          <p:cNvCxnSpPr>
            <a:cxnSpLocks/>
            <a:stCxn id="22" idx="3"/>
            <a:endCxn id="24" idx="2"/>
          </p:cNvCxnSpPr>
          <p:nvPr/>
        </p:nvCxnSpPr>
        <p:spPr>
          <a:xfrm flipV="1">
            <a:off x="2865969" y="3203001"/>
            <a:ext cx="242153" cy="5362"/>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55" name="正方形/長方形 54">
            <a:extLst>
              <a:ext uri="{FF2B5EF4-FFF2-40B4-BE49-F238E27FC236}">
                <a16:creationId xmlns:a16="http://schemas.microsoft.com/office/drawing/2014/main" id="{4CFBDF02-936C-D448-BFEB-23F5537845DB}"/>
              </a:ext>
            </a:extLst>
          </p:cNvPr>
          <p:cNvSpPr/>
          <p:nvPr/>
        </p:nvSpPr>
        <p:spPr>
          <a:xfrm>
            <a:off x="7270962" y="2191507"/>
            <a:ext cx="1137189" cy="2520280"/>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4338DB3F-B2D2-734A-9068-994F95A933CB}"/>
              </a:ext>
            </a:extLst>
          </p:cNvPr>
          <p:cNvSpPr txBox="1"/>
          <p:nvPr/>
        </p:nvSpPr>
        <p:spPr>
          <a:xfrm>
            <a:off x="5363106" y="4175437"/>
            <a:ext cx="1644565" cy="461665"/>
          </a:xfrm>
          <a:prstGeom prst="rect">
            <a:avLst/>
          </a:prstGeom>
          <a:noFill/>
        </p:spPr>
        <p:txBody>
          <a:bodyPr wrap="square" rtlCol="0">
            <a:spAutoFit/>
          </a:bodyPr>
          <a:lstStyle/>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アプリケーション</a:t>
            </a:r>
            <a:endParaRPr kumimoji="1" lang="en-US" altLang="ja-JP" sz="1200" dirty="0">
              <a:solidFill>
                <a:schemeClr val="accent6">
                  <a:lumMod val="50000"/>
                </a:schemeClr>
              </a:solidFill>
              <a:latin typeface="Meiryo" panose="020B0604030504040204" pitchFamily="34" charset="-128"/>
              <a:ea typeface="Meiryo" panose="020B0604030504040204" pitchFamily="34" charset="-128"/>
            </a:endParaRPr>
          </a:p>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実行基盤</a:t>
            </a:r>
          </a:p>
        </p:txBody>
      </p:sp>
      <p:sp>
        <p:nvSpPr>
          <p:cNvPr id="57" name="テキスト ボックス 56">
            <a:extLst>
              <a:ext uri="{FF2B5EF4-FFF2-40B4-BE49-F238E27FC236}">
                <a16:creationId xmlns:a16="http://schemas.microsoft.com/office/drawing/2014/main" id="{BE0EEF04-8A25-D84A-B57F-EDDF4E101A68}"/>
              </a:ext>
            </a:extLst>
          </p:cNvPr>
          <p:cNvSpPr txBox="1"/>
          <p:nvPr/>
        </p:nvSpPr>
        <p:spPr>
          <a:xfrm>
            <a:off x="7270962" y="4148625"/>
            <a:ext cx="1137189" cy="461665"/>
          </a:xfrm>
          <a:prstGeom prst="rect">
            <a:avLst/>
          </a:prstGeom>
          <a:noFill/>
        </p:spPr>
        <p:txBody>
          <a:bodyPr wrap="square" rtlCol="0">
            <a:spAutoFit/>
          </a:bodyPr>
          <a:lstStyle/>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運用管理</a:t>
            </a:r>
            <a:endParaRPr lang="en-US" altLang="ja-JP" sz="1200" dirty="0">
              <a:solidFill>
                <a:schemeClr val="accent6">
                  <a:lumMod val="50000"/>
                </a:schemeClr>
              </a:solidFill>
              <a:latin typeface="Meiryo" panose="020B0604030504040204" pitchFamily="34" charset="-128"/>
              <a:ea typeface="Meiryo" panose="020B0604030504040204" pitchFamily="34" charset="-128"/>
            </a:endParaRPr>
          </a:p>
          <a:p>
            <a:pPr algn="ctr"/>
            <a:r>
              <a:rPr kumimoji="1" lang="ja-JP" altLang="en-US" sz="1200">
                <a:solidFill>
                  <a:schemeClr val="accent6">
                    <a:lumMod val="50000"/>
                  </a:schemeClr>
                </a:solidFill>
                <a:latin typeface="Meiryo" panose="020B0604030504040204" pitchFamily="34" charset="-128"/>
                <a:ea typeface="Meiryo" panose="020B0604030504040204" pitchFamily="34" charset="-128"/>
              </a:rPr>
              <a:t>ツール</a:t>
            </a:r>
            <a:endParaRPr kumimoji="1" lang="en-US" altLang="ja-JP" sz="1200" dirty="0">
              <a:solidFill>
                <a:schemeClr val="accent6">
                  <a:lumMod val="50000"/>
                </a:schemeClr>
              </a:solidFill>
              <a:latin typeface="Meiryo" panose="020B0604030504040204" pitchFamily="34" charset="-128"/>
              <a:ea typeface="Meiryo" panose="020B0604030504040204" pitchFamily="34" charset="-128"/>
            </a:endParaRPr>
          </a:p>
        </p:txBody>
      </p:sp>
      <p:sp>
        <p:nvSpPr>
          <p:cNvPr id="58" name="メモ 57">
            <a:extLst>
              <a:ext uri="{FF2B5EF4-FFF2-40B4-BE49-F238E27FC236}">
                <a16:creationId xmlns:a16="http://schemas.microsoft.com/office/drawing/2014/main" id="{BFA7BA4B-9056-F045-A31C-C39A30AD2F83}"/>
              </a:ext>
            </a:extLst>
          </p:cNvPr>
          <p:cNvSpPr/>
          <p:nvPr/>
        </p:nvSpPr>
        <p:spPr>
          <a:xfrm>
            <a:off x="7454813" y="2807854"/>
            <a:ext cx="792088" cy="742480"/>
          </a:xfrm>
          <a:prstGeom prst="foldedCorner">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テキスト ボックス 58">
            <a:extLst>
              <a:ext uri="{FF2B5EF4-FFF2-40B4-BE49-F238E27FC236}">
                <a16:creationId xmlns:a16="http://schemas.microsoft.com/office/drawing/2014/main" id="{F7B59084-9AB7-3E41-B3A8-CA7AEA661298}"/>
              </a:ext>
            </a:extLst>
          </p:cNvPr>
          <p:cNvSpPr txBox="1"/>
          <p:nvPr/>
        </p:nvSpPr>
        <p:spPr>
          <a:xfrm>
            <a:off x="7463947" y="2984259"/>
            <a:ext cx="782954" cy="400110"/>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運</a:t>
            </a:r>
            <a:r>
              <a:rPr kumimoji="1" lang="en-US" altLang="ja-JP" sz="1200" dirty="0">
                <a:solidFill>
                  <a:schemeClr val="bg1"/>
                </a:solidFill>
                <a:latin typeface="Meiryo" panose="020B0604030504040204" pitchFamily="34" charset="-128"/>
                <a:ea typeface="Meiryo" panose="020B0604030504040204" pitchFamily="34" charset="-128"/>
              </a:rPr>
              <a:t> </a:t>
            </a:r>
            <a:r>
              <a:rPr kumimoji="1" lang="ja-JP" altLang="en-US" sz="1200">
                <a:solidFill>
                  <a:schemeClr val="bg1"/>
                </a:solidFill>
                <a:latin typeface="Meiryo" panose="020B0604030504040204" pitchFamily="34" charset="-128"/>
                <a:ea typeface="Meiryo" panose="020B0604030504040204" pitchFamily="34" charset="-128"/>
              </a:rPr>
              <a:t>用</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レポート</a:t>
            </a:r>
            <a:endParaRPr kumimoji="1" lang="en-US" altLang="ja-JP" sz="800" dirty="0">
              <a:solidFill>
                <a:schemeClr val="bg1"/>
              </a:solidFill>
              <a:latin typeface="Meiryo" panose="020B0604030504040204" pitchFamily="34" charset="-128"/>
              <a:ea typeface="Meiryo" panose="020B0604030504040204" pitchFamily="34" charset="-128"/>
            </a:endParaRPr>
          </a:p>
        </p:txBody>
      </p:sp>
      <p:grpSp>
        <p:nvGrpSpPr>
          <p:cNvPr id="60" name="図形グループ 39">
            <a:extLst>
              <a:ext uri="{FF2B5EF4-FFF2-40B4-BE49-F238E27FC236}">
                <a16:creationId xmlns:a16="http://schemas.microsoft.com/office/drawing/2014/main" id="{1649056F-6F6E-814C-85DB-F55B5A0DA520}"/>
              </a:ext>
            </a:extLst>
          </p:cNvPr>
          <p:cNvGrpSpPr/>
          <p:nvPr/>
        </p:nvGrpSpPr>
        <p:grpSpPr>
          <a:xfrm>
            <a:off x="1909283" y="1844824"/>
            <a:ext cx="450987" cy="489758"/>
            <a:chOff x="5409461" y="1068046"/>
            <a:chExt cx="547466" cy="636692"/>
          </a:xfrm>
        </p:grpSpPr>
        <p:pic>
          <p:nvPicPr>
            <p:cNvPr id="61" name="図 60">
              <a:extLst>
                <a:ext uri="{FF2B5EF4-FFF2-40B4-BE49-F238E27FC236}">
                  <a16:creationId xmlns:a16="http://schemas.microsoft.com/office/drawing/2014/main" id="{1705A9BF-72B4-BE45-B4B5-2053CE0BDDE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91329" y="1068046"/>
              <a:ext cx="465598" cy="493335"/>
            </a:xfrm>
            <a:prstGeom prst="rect">
              <a:avLst/>
            </a:prstGeom>
          </p:spPr>
        </p:pic>
        <p:grpSp>
          <p:nvGrpSpPr>
            <p:cNvPr id="62" name="図形グループ 42">
              <a:extLst>
                <a:ext uri="{FF2B5EF4-FFF2-40B4-BE49-F238E27FC236}">
                  <a16:creationId xmlns:a16="http://schemas.microsoft.com/office/drawing/2014/main" id="{0F370884-71C7-5C47-B4B2-91E782EDEC0B}"/>
                </a:ext>
              </a:extLst>
            </p:cNvPr>
            <p:cNvGrpSpPr/>
            <p:nvPr/>
          </p:nvGrpSpPr>
          <p:grpSpPr>
            <a:xfrm>
              <a:off x="5409461" y="1139394"/>
              <a:ext cx="245559" cy="565344"/>
              <a:chOff x="1946324" y="4125162"/>
              <a:chExt cx="969964" cy="2007872"/>
            </a:xfrm>
          </p:grpSpPr>
          <p:sp>
            <p:nvSpPr>
              <p:cNvPr id="63" name="円/楕円 62">
                <a:extLst>
                  <a:ext uri="{FF2B5EF4-FFF2-40B4-BE49-F238E27FC236}">
                    <a16:creationId xmlns:a16="http://schemas.microsoft.com/office/drawing/2014/main" id="{51F58DA5-4D85-5046-B9EB-6024B6D7E82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フローチャート: 論理積ゲート 63">
                <a:extLst>
                  <a:ext uri="{FF2B5EF4-FFF2-40B4-BE49-F238E27FC236}">
                    <a16:creationId xmlns:a16="http://schemas.microsoft.com/office/drawing/2014/main" id="{94440B32-B9A3-6743-B769-9140C594F9AA}"/>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65" name="図 64">
            <a:extLst>
              <a:ext uri="{FF2B5EF4-FFF2-40B4-BE49-F238E27FC236}">
                <a16:creationId xmlns:a16="http://schemas.microsoft.com/office/drawing/2014/main" id="{FBA1AA97-FE5C-2B44-90F9-FAB881FA5FC3}"/>
              </a:ext>
            </a:extLst>
          </p:cNvPr>
          <p:cNvPicPr>
            <a:picLocks noChangeAspect="1"/>
          </p:cNvPicPr>
          <p:nvPr/>
        </p:nvPicPr>
        <p:blipFill>
          <a:blip r:embed="rId3"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062647" y="2091411"/>
            <a:ext cx="314014" cy="314014"/>
          </a:xfrm>
          <a:prstGeom prst="rect">
            <a:avLst/>
          </a:prstGeom>
          <a:effectLst>
            <a:outerShdw blurRad="50800" dist="38100" dir="2700000" algn="tl" rotWithShape="0">
              <a:prstClr val="black">
                <a:alpha val="40000"/>
              </a:prstClr>
            </a:outerShdw>
          </a:effectLst>
        </p:spPr>
      </p:pic>
      <p:sp>
        <p:nvSpPr>
          <p:cNvPr id="67" name="テキスト ボックス 66">
            <a:extLst>
              <a:ext uri="{FF2B5EF4-FFF2-40B4-BE49-F238E27FC236}">
                <a16:creationId xmlns:a16="http://schemas.microsoft.com/office/drawing/2014/main" id="{F75CBE47-5D9C-9546-B4B1-89888A78F5FB}"/>
              </a:ext>
            </a:extLst>
          </p:cNvPr>
          <p:cNvSpPr txBox="1"/>
          <p:nvPr/>
        </p:nvSpPr>
        <p:spPr>
          <a:xfrm>
            <a:off x="2168305" y="5017512"/>
            <a:ext cx="6135013" cy="461665"/>
          </a:xfrm>
          <a:prstGeom prst="rect">
            <a:avLst/>
          </a:prstGeom>
          <a:noFill/>
        </p:spPr>
        <p:txBody>
          <a:bodyPr wrap="none" rtlCol="0">
            <a:spAutoFit/>
          </a:bodyPr>
          <a:lstStyle/>
          <a:p>
            <a:r>
              <a:rPr kumimoji="1" lang="ja-JP" altLang="en-US" sz="2400" b="1">
                <a:solidFill>
                  <a:srgbClr val="7030A0"/>
                </a:solidFill>
                <a:latin typeface="Meiryo" panose="020B0604030504040204" pitchFamily="34" charset="-128"/>
                <a:ea typeface="Meiryo" panose="020B0604030504040204" pitchFamily="34" charset="-128"/>
              </a:rPr>
              <a:t>プラットフォーム型</a:t>
            </a:r>
            <a:r>
              <a:rPr kumimoji="1" lang="en-US" altLang="ja-JP" sz="2400" b="1" dirty="0">
                <a:solidFill>
                  <a:srgbClr val="7030A0"/>
                </a:solidFill>
                <a:latin typeface="Meiryo" panose="020B0604030504040204" pitchFamily="34" charset="-128"/>
                <a:ea typeface="Meiryo" panose="020B0604030504040204" pitchFamily="34" charset="-128"/>
              </a:rPr>
              <a:t> </a:t>
            </a:r>
            <a:r>
              <a:rPr kumimoji="1" lang="ja-JP" altLang="en-US" sz="2400" b="1">
                <a:solidFill>
                  <a:srgbClr val="7030A0"/>
                </a:solidFill>
                <a:latin typeface="Meiryo" panose="020B0604030504040204" pitchFamily="34" charset="-128"/>
                <a:ea typeface="Meiryo" panose="020B0604030504040204" pitchFamily="34" charset="-128"/>
              </a:rPr>
              <a:t>ローコード開発ツール</a:t>
            </a:r>
          </a:p>
        </p:txBody>
      </p:sp>
      <p:sp>
        <p:nvSpPr>
          <p:cNvPr id="69" name="テキスト ボックス 68">
            <a:extLst>
              <a:ext uri="{FF2B5EF4-FFF2-40B4-BE49-F238E27FC236}">
                <a16:creationId xmlns:a16="http://schemas.microsoft.com/office/drawing/2014/main" id="{DF98999A-B530-C949-80B5-3B44D2A0A21F}"/>
              </a:ext>
            </a:extLst>
          </p:cNvPr>
          <p:cNvSpPr txBox="1"/>
          <p:nvPr/>
        </p:nvSpPr>
        <p:spPr>
          <a:xfrm>
            <a:off x="755576" y="3841884"/>
            <a:ext cx="1110853" cy="523220"/>
          </a:xfrm>
          <a:prstGeom prst="rect">
            <a:avLst/>
          </a:prstGeom>
          <a:noFill/>
        </p:spPr>
        <p:txBody>
          <a:bodyPr wrap="square" rtlCol="0">
            <a:spAutoFit/>
          </a:bodyPr>
          <a:lstStyle/>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人手による</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作業</a:t>
            </a:r>
          </a:p>
        </p:txBody>
      </p:sp>
      <p:sp>
        <p:nvSpPr>
          <p:cNvPr id="70" name="テキスト ボックス 69">
            <a:extLst>
              <a:ext uri="{FF2B5EF4-FFF2-40B4-BE49-F238E27FC236}">
                <a16:creationId xmlns:a16="http://schemas.microsoft.com/office/drawing/2014/main" id="{002359AE-1AA9-0142-B4EE-33B771719251}"/>
              </a:ext>
            </a:extLst>
          </p:cNvPr>
          <p:cNvSpPr txBox="1"/>
          <p:nvPr/>
        </p:nvSpPr>
        <p:spPr>
          <a:xfrm>
            <a:off x="3124018" y="2475636"/>
            <a:ext cx="1800493" cy="307777"/>
          </a:xfrm>
          <a:prstGeom prst="rect">
            <a:avLst/>
          </a:prstGeom>
          <a:noFill/>
        </p:spPr>
        <p:txBody>
          <a:bodyPr wrap="none" rtlCol="0">
            <a:spAutoFit/>
          </a:bodyPr>
          <a:lstStyle/>
          <a:p>
            <a:r>
              <a:rPr kumimoji="1" lang="ja-JP" altLang="en-US" sz="1400">
                <a:solidFill>
                  <a:srgbClr val="7030A0"/>
                </a:solidFill>
                <a:latin typeface="Meiryo" panose="020B0604030504040204" pitchFamily="34" charset="-128"/>
                <a:ea typeface="Meiryo" panose="020B0604030504040204" pitchFamily="34" charset="-128"/>
              </a:rPr>
              <a:t>ツールによる自動化</a:t>
            </a:r>
          </a:p>
        </p:txBody>
      </p:sp>
      <p:sp>
        <p:nvSpPr>
          <p:cNvPr id="71" name="テキスト ボックス 70">
            <a:extLst>
              <a:ext uri="{FF2B5EF4-FFF2-40B4-BE49-F238E27FC236}">
                <a16:creationId xmlns:a16="http://schemas.microsoft.com/office/drawing/2014/main" id="{EC87E9BA-884C-DA4F-B2A1-2F66A9E0BF2E}"/>
              </a:ext>
            </a:extLst>
          </p:cNvPr>
          <p:cNvSpPr txBox="1"/>
          <p:nvPr/>
        </p:nvSpPr>
        <p:spPr>
          <a:xfrm>
            <a:off x="2263371" y="1988840"/>
            <a:ext cx="723674" cy="307777"/>
          </a:xfrm>
          <a:prstGeom prst="rect">
            <a:avLst/>
          </a:prstGeom>
          <a:noFill/>
        </p:spPr>
        <p:txBody>
          <a:bodyPr wrap="square" rtlCol="0">
            <a:spAutoFit/>
          </a:bodyPr>
          <a:lstStyle/>
          <a:p>
            <a:pPr algn="ctr"/>
            <a:r>
              <a:rPr kumimoji="1" lang="en-US" altLang="ja-JP" sz="1400" dirty="0">
                <a:solidFill>
                  <a:schemeClr val="bg1"/>
                </a:solidFill>
                <a:latin typeface="Meiryo" panose="020B0604030504040204" pitchFamily="34" charset="-128"/>
                <a:ea typeface="Meiryo" panose="020B0604030504040204" pitchFamily="34" charset="-128"/>
              </a:rPr>
              <a:t>GUI</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72" name="テキスト ボックス 71">
            <a:extLst>
              <a:ext uri="{FF2B5EF4-FFF2-40B4-BE49-F238E27FC236}">
                <a16:creationId xmlns:a16="http://schemas.microsoft.com/office/drawing/2014/main" id="{3764E6D1-331A-8341-A021-1A4DF9C7A9EA}"/>
              </a:ext>
            </a:extLst>
          </p:cNvPr>
          <p:cNvSpPr txBox="1"/>
          <p:nvPr/>
        </p:nvSpPr>
        <p:spPr>
          <a:xfrm>
            <a:off x="3021724" y="3634070"/>
            <a:ext cx="1720854" cy="415498"/>
          </a:xfrm>
          <a:prstGeom prst="rect">
            <a:avLst/>
          </a:prstGeom>
          <a:noFill/>
        </p:spPr>
        <p:txBody>
          <a:bodyPr wrap="square" rtlCol="0">
            <a:spAutoFit/>
          </a:bodyPr>
          <a:lstStyle/>
          <a:p>
            <a:r>
              <a:rPr lang="ja-JP" altLang="en-US" sz="1050">
                <a:solidFill>
                  <a:srgbClr val="C00000"/>
                </a:solidFill>
                <a:latin typeface="Meiryo" panose="020B0604030504040204" pitchFamily="34" charset="-128"/>
                <a:ea typeface="Meiryo" panose="020B0604030504040204" pitchFamily="34" charset="-128"/>
              </a:rPr>
              <a:t>画面・業務ロジック</a:t>
            </a:r>
            <a:endParaRPr lang="en-US" altLang="ja-JP" sz="1050" dirty="0">
              <a:solidFill>
                <a:srgbClr val="C00000"/>
              </a:solidFill>
              <a:latin typeface="Meiryo" panose="020B0604030504040204" pitchFamily="34" charset="-128"/>
              <a:ea typeface="Meiryo" panose="020B0604030504040204" pitchFamily="34" charset="-128"/>
            </a:endParaRPr>
          </a:p>
          <a:p>
            <a:r>
              <a:rPr lang="ja-JP" altLang="en-US" sz="1050">
                <a:solidFill>
                  <a:srgbClr val="C00000"/>
                </a:solidFill>
                <a:latin typeface="Meiryo" panose="020B0604030504040204" pitchFamily="34" charset="-128"/>
                <a:ea typeface="Meiryo" panose="020B0604030504040204" pitchFamily="34" charset="-128"/>
              </a:rPr>
              <a:t>・データ構造を管理</a:t>
            </a:r>
            <a:endParaRPr kumimoji="1" lang="ja-JP" altLang="en-US" sz="1050">
              <a:solidFill>
                <a:srgbClr val="C00000"/>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8791B527-2062-F245-A12D-6285A3D138EF}"/>
              </a:ext>
            </a:extLst>
          </p:cNvPr>
          <p:cNvSpPr txBox="1"/>
          <p:nvPr/>
        </p:nvSpPr>
        <p:spPr>
          <a:xfrm>
            <a:off x="2211551" y="5902835"/>
            <a:ext cx="3413285" cy="369332"/>
          </a:xfrm>
          <a:prstGeom prst="rect">
            <a:avLst/>
          </a:prstGeom>
          <a:noFill/>
        </p:spPr>
        <p:txBody>
          <a:bodyPr wrap="square" rtlCol="0">
            <a:spAutoFit/>
          </a:bodyPr>
          <a:lstStyle/>
          <a:p>
            <a:r>
              <a:rPr kumimoji="1" lang="ja-JP" altLang="en-US">
                <a:solidFill>
                  <a:schemeClr val="bg1"/>
                </a:solidFill>
                <a:latin typeface="Meiryo" panose="020B0604030504040204" pitchFamily="34" charset="-128"/>
                <a:ea typeface="Meiryo" panose="020B0604030504040204" pitchFamily="34" charset="-128"/>
              </a:rPr>
              <a:t>クラウド・サービス</a:t>
            </a:r>
          </a:p>
        </p:txBody>
      </p:sp>
      <p:sp>
        <p:nvSpPr>
          <p:cNvPr id="75" name="正方形/長方形 74">
            <a:extLst>
              <a:ext uri="{FF2B5EF4-FFF2-40B4-BE49-F238E27FC236}">
                <a16:creationId xmlns:a16="http://schemas.microsoft.com/office/drawing/2014/main" id="{94127EB7-025D-3348-9A3A-B12DE79C6B4A}"/>
              </a:ext>
            </a:extLst>
          </p:cNvPr>
          <p:cNvSpPr/>
          <p:nvPr/>
        </p:nvSpPr>
        <p:spPr>
          <a:xfrm>
            <a:off x="5107802" y="5578759"/>
            <a:ext cx="3300349" cy="498875"/>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テキスト ボックス 75">
            <a:extLst>
              <a:ext uri="{FF2B5EF4-FFF2-40B4-BE49-F238E27FC236}">
                <a16:creationId xmlns:a16="http://schemas.microsoft.com/office/drawing/2014/main" id="{952EC04D-BB44-1B44-B3DE-2D13BF928A19}"/>
              </a:ext>
            </a:extLst>
          </p:cNvPr>
          <p:cNvSpPr txBox="1"/>
          <p:nvPr/>
        </p:nvSpPr>
        <p:spPr>
          <a:xfrm>
            <a:off x="5107802" y="5669443"/>
            <a:ext cx="3300349" cy="369332"/>
          </a:xfrm>
          <a:prstGeom prst="rect">
            <a:avLst/>
          </a:prstGeom>
          <a:noFill/>
        </p:spPr>
        <p:txBody>
          <a:bodyPr wrap="squar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オンプレミス</a:t>
            </a:r>
          </a:p>
        </p:txBody>
      </p:sp>
      <p:grpSp>
        <p:nvGrpSpPr>
          <p:cNvPr id="78" name="図形グループ 39">
            <a:extLst>
              <a:ext uri="{FF2B5EF4-FFF2-40B4-BE49-F238E27FC236}">
                <a16:creationId xmlns:a16="http://schemas.microsoft.com/office/drawing/2014/main" id="{5C5DE1F7-82EC-2943-8C58-55D408F1F751}"/>
              </a:ext>
            </a:extLst>
          </p:cNvPr>
          <p:cNvGrpSpPr/>
          <p:nvPr/>
        </p:nvGrpSpPr>
        <p:grpSpPr>
          <a:xfrm>
            <a:off x="1090677" y="3177236"/>
            <a:ext cx="450987" cy="489758"/>
            <a:chOff x="5409461" y="1068046"/>
            <a:chExt cx="547466" cy="636692"/>
          </a:xfrm>
        </p:grpSpPr>
        <p:pic>
          <p:nvPicPr>
            <p:cNvPr id="79" name="図 78">
              <a:extLst>
                <a:ext uri="{FF2B5EF4-FFF2-40B4-BE49-F238E27FC236}">
                  <a16:creationId xmlns:a16="http://schemas.microsoft.com/office/drawing/2014/main" id="{AB0A3E8C-C63A-5844-B5F1-2407A2F3165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91329" y="1068046"/>
              <a:ext cx="465598" cy="493335"/>
            </a:xfrm>
            <a:prstGeom prst="rect">
              <a:avLst/>
            </a:prstGeom>
          </p:spPr>
        </p:pic>
        <p:grpSp>
          <p:nvGrpSpPr>
            <p:cNvPr id="80" name="図形グループ 42">
              <a:extLst>
                <a:ext uri="{FF2B5EF4-FFF2-40B4-BE49-F238E27FC236}">
                  <a16:creationId xmlns:a16="http://schemas.microsoft.com/office/drawing/2014/main" id="{07C65939-BAD2-5C41-BB5E-C22AD844BEA9}"/>
                </a:ext>
              </a:extLst>
            </p:cNvPr>
            <p:cNvGrpSpPr/>
            <p:nvPr/>
          </p:nvGrpSpPr>
          <p:grpSpPr>
            <a:xfrm>
              <a:off x="5409461" y="1139394"/>
              <a:ext cx="245559" cy="565344"/>
              <a:chOff x="1946324" y="4125162"/>
              <a:chExt cx="969964" cy="2007872"/>
            </a:xfrm>
          </p:grpSpPr>
          <p:sp>
            <p:nvSpPr>
              <p:cNvPr id="81" name="円/楕円 80">
                <a:extLst>
                  <a:ext uri="{FF2B5EF4-FFF2-40B4-BE49-F238E27FC236}">
                    <a16:creationId xmlns:a16="http://schemas.microsoft.com/office/drawing/2014/main" id="{B370E29F-DCA3-9849-B790-E386D53DD277}"/>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a:extLst>
                  <a:ext uri="{FF2B5EF4-FFF2-40B4-BE49-F238E27FC236}">
                    <a16:creationId xmlns:a16="http://schemas.microsoft.com/office/drawing/2014/main" id="{D8F4983B-68BD-4D4D-8887-05056C61ACC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Tree>
    <p:extLst>
      <p:ext uri="{BB962C8B-B14F-4D97-AF65-F5344CB8AC3E}">
        <p14:creationId xmlns:p14="http://schemas.microsoft.com/office/powerpoint/2010/main" val="104145958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デジタル・ビジネス戦略</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89252804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F9DC9CD7-8546-58D3-89C4-49789D1B95C1}"/>
              </a:ext>
            </a:extLst>
          </p:cNvPr>
          <p:cNvSpPr/>
          <p:nvPr/>
        </p:nvSpPr>
        <p:spPr>
          <a:xfrm>
            <a:off x="434442" y="5391185"/>
            <a:ext cx="7126686" cy="1159565"/>
          </a:xfrm>
          <a:prstGeom prst="rect">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72ED3627-214E-6A80-E6F3-7666406F9A09}"/>
              </a:ext>
            </a:extLst>
          </p:cNvPr>
          <p:cNvSpPr/>
          <p:nvPr/>
        </p:nvSpPr>
        <p:spPr>
          <a:xfrm>
            <a:off x="434442" y="1775790"/>
            <a:ext cx="7126686" cy="337930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DEE734BB-6BAF-4D21-6295-80F643DD1412}"/>
              </a:ext>
            </a:extLst>
          </p:cNvPr>
          <p:cNvSpPr/>
          <p:nvPr/>
        </p:nvSpPr>
        <p:spPr>
          <a:xfrm>
            <a:off x="731124" y="2312503"/>
            <a:ext cx="6533322" cy="170953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CAFA3A6-C8F7-0EF2-A8E4-16B3BD7FB948}"/>
              </a:ext>
            </a:extLst>
          </p:cNvPr>
          <p:cNvSpPr>
            <a:spLocks noGrp="1"/>
          </p:cNvSpPr>
          <p:nvPr>
            <p:ph type="title"/>
          </p:nvPr>
        </p:nvSpPr>
        <p:spPr/>
        <p:txBody>
          <a:bodyPr/>
          <a:lstStyle/>
          <a:p>
            <a:r>
              <a:rPr kumimoji="1" lang="ja-JP" altLang="en-US"/>
              <a:t>ポスト近代の</a:t>
            </a:r>
            <a:r>
              <a:rPr kumimoji="1" lang="en-US" altLang="ja-JP" dirty="0"/>
              <a:t>SI</a:t>
            </a:r>
            <a:r>
              <a:rPr kumimoji="1" lang="ja-JP" altLang="en-US"/>
              <a:t>ビジネス</a:t>
            </a:r>
          </a:p>
        </p:txBody>
      </p:sp>
      <p:sp>
        <p:nvSpPr>
          <p:cNvPr id="3" name="正方形/長方形 2">
            <a:extLst>
              <a:ext uri="{FF2B5EF4-FFF2-40B4-BE49-F238E27FC236}">
                <a16:creationId xmlns:a16="http://schemas.microsoft.com/office/drawing/2014/main" id="{07AE6EA4-054F-14C3-6B79-E98D6BF6CBE9}"/>
              </a:ext>
            </a:extLst>
          </p:cNvPr>
          <p:cNvSpPr/>
          <p:nvPr/>
        </p:nvSpPr>
        <p:spPr>
          <a:xfrm>
            <a:off x="731124" y="4121424"/>
            <a:ext cx="2087217" cy="84151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2D248F18-0D44-10DC-D6E7-DEDCED278004}"/>
              </a:ext>
            </a:extLst>
          </p:cNvPr>
          <p:cNvSpPr/>
          <p:nvPr/>
        </p:nvSpPr>
        <p:spPr>
          <a:xfrm>
            <a:off x="2954176" y="4121424"/>
            <a:ext cx="2087217" cy="84151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CA392355-C19B-EE86-49F4-345E4615EDFA}"/>
              </a:ext>
            </a:extLst>
          </p:cNvPr>
          <p:cNvSpPr/>
          <p:nvPr/>
        </p:nvSpPr>
        <p:spPr>
          <a:xfrm>
            <a:off x="5177229" y="4137988"/>
            <a:ext cx="2087217" cy="84151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88B6925A-2420-648F-F15D-19BF14E80569}"/>
              </a:ext>
            </a:extLst>
          </p:cNvPr>
          <p:cNvSpPr txBox="1"/>
          <p:nvPr/>
        </p:nvSpPr>
        <p:spPr>
          <a:xfrm>
            <a:off x="874486" y="4357514"/>
            <a:ext cx="1800493"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コンポーザブル</a:t>
            </a:r>
          </a:p>
        </p:txBody>
      </p:sp>
      <p:sp>
        <p:nvSpPr>
          <p:cNvPr id="7" name="テキスト ボックス 6">
            <a:extLst>
              <a:ext uri="{FF2B5EF4-FFF2-40B4-BE49-F238E27FC236}">
                <a16:creationId xmlns:a16="http://schemas.microsoft.com/office/drawing/2014/main" id="{EFD54213-A56B-0BDE-2A8D-69C02ABECCC9}"/>
              </a:ext>
            </a:extLst>
          </p:cNvPr>
          <p:cNvSpPr txBox="1"/>
          <p:nvPr/>
        </p:nvSpPr>
        <p:spPr>
          <a:xfrm>
            <a:off x="2982123" y="4357514"/>
            <a:ext cx="203132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データ・ドリブン</a:t>
            </a:r>
          </a:p>
        </p:txBody>
      </p:sp>
      <p:sp>
        <p:nvSpPr>
          <p:cNvPr id="8" name="テキスト ボックス 7">
            <a:extLst>
              <a:ext uri="{FF2B5EF4-FFF2-40B4-BE49-F238E27FC236}">
                <a16:creationId xmlns:a16="http://schemas.microsoft.com/office/drawing/2014/main" id="{2C3F7BA6-FDA2-9142-2B81-E9032F78B182}"/>
              </a:ext>
            </a:extLst>
          </p:cNvPr>
          <p:cNvSpPr txBox="1"/>
          <p:nvPr/>
        </p:nvSpPr>
        <p:spPr>
          <a:xfrm>
            <a:off x="5666840" y="4357514"/>
            <a:ext cx="110799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自律分散</a:t>
            </a:r>
          </a:p>
        </p:txBody>
      </p:sp>
      <p:sp>
        <p:nvSpPr>
          <p:cNvPr id="9" name="正方形/長方形 8">
            <a:extLst>
              <a:ext uri="{FF2B5EF4-FFF2-40B4-BE49-F238E27FC236}">
                <a16:creationId xmlns:a16="http://schemas.microsoft.com/office/drawing/2014/main" id="{88C674DF-1A6C-A0FB-08D7-0EFC9AC2BC7B}"/>
              </a:ext>
            </a:extLst>
          </p:cNvPr>
          <p:cNvSpPr/>
          <p:nvPr/>
        </p:nvSpPr>
        <p:spPr>
          <a:xfrm>
            <a:off x="731124" y="5605668"/>
            <a:ext cx="2087217" cy="58885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F3AE3EE6-624A-A5DB-E27A-4CA9CC9BD5AE}"/>
              </a:ext>
            </a:extLst>
          </p:cNvPr>
          <p:cNvSpPr/>
          <p:nvPr/>
        </p:nvSpPr>
        <p:spPr>
          <a:xfrm>
            <a:off x="2954176" y="5605668"/>
            <a:ext cx="2087217" cy="58885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27407099-8A13-835E-352C-EB1F686D53CA}"/>
              </a:ext>
            </a:extLst>
          </p:cNvPr>
          <p:cNvSpPr/>
          <p:nvPr/>
        </p:nvSpPr>
        <p:spPr>
          <a:xfrm>
            <a:off x="5177229" y="5622232"/>
            <a:ext cx="2087217" cy="58885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B4698023-9D41-4C99-802C-B58B2AB22389}"/>
              </a:ext>
            </a:extLst>
          </p:cNvPr>
          <p:cNvSpPr txBox="1"/>
          <p:nvPr/>
        </p:nvSpPr>
        <p:spPr>
          <a:xfrm>
            <a:off x="1220734" y="5709237"/>
            <a:ext cx="110799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個別丁寧</a:t>
            </a:r>
          </a:p>
        </p:txBody>
      </p:sp>
      <p:sp>
        <p:nvSpPr>
          <p:cNvPr id="13" name="テキスト ボックス 12">
            <a:extLst>
              <a:ext uri="{FF2B5EF4-FFF2-40B4-BE49-F238E27FC236}">
                <a16:creationId xmlns:a16="http://schemas.microsoft.com/office/drawing/2014/main" id="{D66CDA3D-0648-365A-51A1-44FFCE510B0A}"/>
              </a:ext>
            </a:extLst>
          </p:cNvPr>
          <p:cNvSpPr txBox="1"/>
          <p:nvPr/>
        </p:nvSpPr>
        <p:spPr>
          <a:xfrm>
            <a:off x="3443789" y="5709237"/>
            <a:ext cx="110799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経験至上</a:t>
            </a:r>
          </a:p>
        </p:txBody>
      </p:sp>
      <p:sp>
        <p:nvSpPr>
          <p:cNvPr id="14" name="テキスト ボックス 13">
            <a:extLst>
              <a:ext uri="{FF2B5EF4-FFF2-40B4-BE49-F238E27FC236}">
                <a16:creationId xmlns:a16="http://schemas.microsoft.com/office/drawing/2014/main" id="{9759F777-E214-6E2F-647C-B4F7DBA2B006}"/>
              </a:ext>
            </a:extLst>
          </p:cNvPr>
          <p:cNvSpPr txBox="1"/>
          <p:nvPr/>
        </p:nvSpPr>
        <p:spPr>
          <a:xfrm>
            <a:off x="5666841" y="5709237"/>
            <a:ext cx="110799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組織統率</a:t>
            </a:r>
          </a:p>
        </p:txBody>
      </p:sp>
      <p:sp>
        <p:nvSpPr>
          <p:cNvPr id="15" name="正方形/長方形 14">
            <a:extLst>
              <a:ext uri="{FF2B5EF4-FFF2-40B4-BE49-F238E27FC236}">
                <a16:creationId xmlns:a16="http://schemas.microsoft.com/office/drawing/2014/main" id="{CBE21568-9F5C-E43A-A424-B13E55AE5245}"/>
              </a:ext>
            </a:extLst>
          </p:cNvPr>
          <p:cNvSpPr/>
          <p:nvPr/>
        </p:nvSpPr>
        <p:spPr>
          <a:xfrm>
            <a:off x="871939" y="2488166"/>
            <a:ext cx="1457739" cy="44394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75000"/>
                </a:schemeClr>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9B72F36B-34CA-A7DE-A3A5-B8CD42045A30}"/>
              </a:ext>
            </a:extLst>
          </p:cNvPr>
          <p:cNvSpPr txBox="1"/>
          <p:nvPr/>
        </p:nvSpPr>
        <p:spPr>
          <a:xfrm>
            <a:off x="1090433" y="2588494"/>
            <a:ext cx="993734"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panose="020B0604030504040204" pitchFamily="34" charset="-128"/>
                <a:ea typeface="Meiryo" panose="020B0604030504040204" pitchFamily="34" charset="-128"/>
              </a:rPr>
              <a:t>SaaS/PaaS</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95E4C1F9-E9E9-64E5-0901-E689EC73119D}"/>
              </a:ext>
            </a:extLst>
          </p:cNvPr>
          <p:cNvSpPr/>
          <p:nvPr/>
        </p:nvSpPr>
        <p:spPr>
          <a:xfrm>
            <a:off x="2465512" y="2488166"/>
            <a:ext cx="1457739" cy="44394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75000"/>
                </a:schemeClr>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2D22D34F-5482-9DFE-8B56-840A2CAE8A80}"/>
              </a:ext>
            </a:extLst>
          </p:cNvPr>
          <p:cNvSpPr txBox="1"/>
          <p:nvPr/>
        </p:nvSpPr>
        <p:spPr>
          <a:xfrm>
            <a:off x="2574781" y="2588494"/>
            <a:ext cx="1212190"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panose="020B0604030504040204" pitchFamily="34" charset="-128"/>
                <a:ea typeface="Meiryo" panose="020B0604030504040204" pitchFamily="34" charset="-128"/>
              </a:rPr>
              <a:t>API</a:t>
            </a:r>
            <a:r>
              <a:rPr kumimoji="1" lang="ja-JP" altLang="en-US" sz="1200">
                <a:solidFill>
                  <a:schemeClr val="accent3">
                    <a:lumMod val="75000"/>
                  </a:schemeClr>
                </a:solidFill>
                <a:latin typeface="Meiryo" panose="020B0604030504040204" pitchFamily="34" charset="-128"/>
                <a:ea typeface="Meiryo" panose="020B0604030504040204" pitchFamily="34" charset="-128"/>
              </a:rPr>
              <a:t>エコノミー</a:t>
            </a:r>
          </a:p>
        </p:txBody>
      </p:sp>
      <p:sp>
        <p:nvSpPr>
          <p:cNvPr id="19" name="正方形/長方形 18">
            <a:extLst>
              <a:ext uri="{FF2B5EF4-FFF2-40B4-BE49-F238E27FC236}">
                <a16:creationId xmlns:a16="http://schemas.microsoft.com/office/drawing/2014/main" id="{0608E449-C86C-C2F6-CF5F-0313178EF5A7}"/>
              </a:ext>
            </a:extLst>
          </p:cNvPr>
          <p:cNvSpPr/>
          <p:nvPr/>
        </p:nvSpPr>
        <p:spPr>
          <a:xfrm>
            <a:off x="4059085" y="2488166"/>
            <a:ext cx="1457739" cy="44394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75000"/>
                </a:schemeClr>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5181ABFF-B17D-03E4-17D4-DBD33125F0D0}"/>
              </a:ext>
            </a:extLst>
          </p:cNvPr>
          <p:cNvSpPr txBox="1"/>
          <p:nvPr/>
        </p:nvSpPr>
        <p:spPr>
          <a:xfrm>
            <a:off x="4066564" y="2588494"/>
            <a:ext cx="1415772" cy="276999"/>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マイクロサービス</a:t>
            </a:r>
          </a:p>
        </p:txBody>
      </p:sp>
      <p:sp>
        <p:nvSpPr>
          <p:cNvPr id="21" name="正方形/長方形 20">
            <a:extLst>
              <a:ext uri="{FF2B5EF4-FFF2-40B4-BE49-F238E27FC236}">
                <a16:creationId xmlns:a16="http://schemas.microsoft.com/office/drawing/2014/main" id="{AA840AAE-3D7F-0697-4D49-ED1DA72C6374}"/>
              </a:ext>
            </a:extLst>
          </p:cNvPr>
          <p:cNvSpPr/>
          <p:nvPr/>
        </p:nvSpPr>
        <p:spPr>
          <a:xfrm>
            <a:off x="5652658" y="2488166"/>
            <a:ext cx="1457739" cy="44394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75000"/>
                </a:schemeClr>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35D84FBA-8B40-7076-E055-DB2749EFA4C8}"/>
              </a:ext>
            </a:extLst>
          </p:cNvPr>
          <p:cNvSpPr txBox="1"/>
          <p:nvPr/>
        </p:nvSpPr>
        <p:spPr>
          <a:xfrm>
            <a:off x="5967914" y="2588494"/>
            <a:ext cx="800219" cy="276999"/>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コンテナ</a:t>
            </a:r>
          </a:p>
        </p:txBody>
      </p:sp>
      <p:sp>
        <p:nvSpPr>
          <p:cNvPr id="23" name="正方形/長方形 22">
            <a:extLst>
              <a:ext uri="{FF2B5EF4-FFF2-40B4-BE49-F238E27FC236}">
                <a16:creationId xmlns:a16="http://schemas.microsoft.com/office/drawing/2014/main" id="{E5D40B04-C00C-19DF-6BBA-7045772B1F0F}"/>
              </a:ext>
            </a:extLst>
          </p:cNvPr>
          <p:cNvSpPr/>
          <p:nvPr/>
        </p:nvSpPr>
        <p:spPr>
          <a:xfrm>
            <a:off x="5652658" y="2970065"/>
            <a:ext cx="1457739" cy="44394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75000"/>
                </a:schemeClr>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CC2F85E8-B849-4C41-470F-E63D33075485}"/>
              </a:ext>
            </a:extLst>
          </p:cNvPr>
          <p:cNvSpPr txBox="1"/>
          <p:nvPr/>
        </p:nvSpPr>
        <p:spPr>
          <a:xfrm>
            <a:off x="5987150" y="3070393"/>
            <a:ext cx="761747"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panose="020B0604030504040204" pitchFamily="34" charset="-128"/>
                <a:ea typeface="Meiryo" panose="020B0604030504040204" pitchFamily="34" charset="-128"/>
              </a:rPr>
              <a:t>DevOps</a:t>
            </a:r>
            <a:endParaRPr kumimoji="1" lang="ja-JP" altLang="en-US" sz="1200">
              <a:solidFill>
                <a:schemeClr val="accent3">
                  <a:lumMod val="75000"/>
                </a:schemeClr>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87B8F4C6-2CE1-BE94-F0B2-8C19F02360F1}"/>
              </a:ext>
            </a:extLst>
          </p:cNvPr>
          <p:cNvSpPr/>
          <p:nvPr/>
        </p:nvSpPr>
        <p:spPr>
          <a:xfrm>
            <a:off x="4059518" y="2986630"/>
            <a:ext cx="1457739" cy="44394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75000"/>
                </a:schemeClr>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7F8367DA-2378-4363-0541-CD35CEBA1F43}"/>
              </a:ext>
            </a:extLst>
          </p:cNvPr>
          <p:cNvSpPr txBox="1"/>
          <p:nvPr/>
        </p:nvSpPr>
        <p:spPr>
          <a:xfrm>
            <a:off x="4143942" y="3086958"/>
            <a:ext cx="1261884" cy="276999"/>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アジャイル開発</a:t>
            </a:r>
          </a:p>
        </p:txBody>
      </p:sp>
      <p:sp>
        <p:nvSpPr>
          <p:cNvPr id="27" name="正方形/長方形 26">
            <a:extLst>
              <a:ext uri="{FF2B5EF4-FFF2-40B4-BE49-F238E27FC236}">
                <a16:creationId xmlns:a16="http://schemas.microsoft.com/office/drawing/2014/main" id="{A24C685C-AD94-9726-787C-A944E4E8DCE3}"/>
              </a:ext>
            </a:extLst>
          </p:cNvPr>
          <p:cNvSpPr/>
          <p:nvPr/>
        </p:nvSpPr>
        <p:spPr>
          <a:xfrm>
            <a:off x="2466378" y="2986630"/>
            <a:ext cx="1457739" cy="44394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75000"/>
                </a:schemeClr>
              </a:solidFill>
              <a:latin typeface="ＭＳ Ｐゴシック"/>
              <a:ea typeface="ＭＳ Ｐゴシック"/>
              <a:cs typeface="ＭＳ Ｐゴシック"/>
            </a:endParaRPr>
          </a:p>
        </p:txBody>
      </p:sp>
      <p:sp>
        <p:nvSpPr>
          <p:cNvPr id="28" name="テキスト ボックス 27">
            <a:extLst>
              <a:ext uri="{FF2B5EF4-FFF2-40B4-BE49-F238E27FC236}">
                <a16:creationId xmlns:a16="http://schemas.microsoft.com/office/drawing/2014/main" id="{1A2AE216-5911-B77A-0B35-03489780E505}"/>
              </a:ext>
            </a:extLst>
          </p:cNvPr>
          <p:cNvSpPr txBox="1"/>
          <p:nvPr/>
        </p:nvSpPr>
        <p:spPr>
          <a:xfrm>
            <a:off x="2663815" y="3086958"/>
            <a:ext cx="1035860"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panose="020B0604030504040204" pitchFamily="34" charset="-128"/>
                <a:ea typeface="Meiryo" panose="020B0604030504040204" pitchFamily="34" charset="-128"/>
              </a:rPr>
              <a:t>AI/</a:t>
            </a:r>
            <a:r>
              <a:rPr kumimoji="1" lang="ja-JP" altLang="en-US" sz="1200">
                <a:solidFill>
                  <a:schemeClr val="accent3">
                    <a:lumMod val="75000"/>
                  </a:schemeClr>
                </a:solidFill>
                <a:latin typeface="Meiryo" panose="020B0604030504040204" pitchFamily="34" charset="-128"/>
                <a:ea typeface="Meiryo" panose="020B0604030504040204" pitchFamily="34" charset="-128"/>
              </a:rPr>
              <a:t>機械学習</a:t>
            </a:r>
          </a:p>
        </p:txBody>
      </p:sp>
      <p:sp>
        <p:nvSpPr>
          <p:cNvPr id="29" name="正方形/長方形 28">
            <a:extLst>
              <a:ext uri="{FF2B5EF4-FFF2-40B4-BE49-F238E27FC236}">
                <a16:creationId xmlns:a16="http://schemas.microsoft.com/office/drawing/2014/main" id="{0DC5A2E4-2CBA-9817-04CC-1EC1A5CF748D}"/>
              </a:ext>
            </a:extLst>
          </p:cNvPr>
          <p:cNvSpPr/>
          <p:nvPr/>
        </p:nvSpPr>
        <p:spPr>
          <a:xfrm>
            <a:off x="873238" y="2986630"/>
            <a:ext cx="1457739" cy="44394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75000"/>
                </a:schemeClr>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395CD2EA-FD92-96DE-700E-D1812F3A6DA5}"/>
              </a:ext>
            </a:extLst>
          </p:cNvPr>
          <p:cNvSpPr txBox="1"/>
          <p:nvPr/>
        </p:nvSpPr>
        <p:spPr>
          <a:xfrm>
            <a:off x="1034607" y="3086958"/>
            <a:ext cx="1107997" cy="276999"/>
          </a:xfrm>
          <a:prstGeom prst="rect">
            <a:avLst/>
          </a:prstGeom>
          <a:noFill/>
        </p:spPr>
        <p:txBody>
          <a:bodyPr wrap="none" rtlCol="0">
            <a:spAutoFit/>
          </a:bodyPr>
          <a:lstStyle/>
          <a:p>
            <a:pPr algn="ctr"/>
            <a:r>
              <a:rPr kumimoji="1" lang="ja-JP" altLang="en-US" sz="1200">
                <a:solidFill>
                  <a:schemeClr val="accent3">
                    <a:lumMod val="75000"/>
                  </a:schemeClr>
                </a:solidFill>
                <a:latin typeface="Meiryo" panose="020B0604030504040204" pitchFamily="34" charset="-128"/>
                <a:ea typeface="Meiryo" panose="020B0604030504040204" pitchFamily="34" charset="-128"/>
              </a:rPr>
              <a:t>サーバーレス</a:t>
            </a:r>
          </a:p>
        </p:txBody>
      </p:sp>
      <p:sp>
        <p:nvSpPr>
          <p:cNvPr id="32" name="上矢印 31">
            <a:extLst>
              <a:ext uri="{FF2B5EF4-FFF2-40B4-BE49-F238E27FC236}">
                <a16:creationId xmlns:a16="http://schemas.microsoft.com/office/drawing/2014/main" id="{24E46BDC-2AAA-DB4D-F6BF-B8211C6A07EC}"/>
              </a:ext>
            </a:extLst>
          </p:cNvPr>
          <p:cNvSpPr/>
          <p:nvPr/>
        </p:nvSpPr>
        <p:spPr>
          <a:xfrm>
            <a:off x="1419576" y="4898764"/>
            <a:ext cx="710312" cy="723467"/>
          </a:xfrm>
          <a:prstGeom prst="up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矢印 32">
            <a:extLst>
              <a:ext uri="{FF2B5EF4-FFF2-40B4-BE49-F238E27FC236}">
                <a16:creationId xmlns:a16="http://schemas.microsoft.com/office/drawing/2014/main" id="{62CF8081-2AD9-7944-6D43-9C4CD17A37AE}"/>
              </a:ext>
            </a:extLst>
          </p:cNvPr>
          <p:cNvSpPr/>
          <p:nvPr/>
        </p:nvSpPr>
        <p:spPr>
          <a:xfrm>
            <a:off x="5865684" y="4898764"/>
            <a:ext cx="710312" cy="723467"/>
          </a:xfrm>
          <a:prstGeom prst="up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上矢印 33">
            <a:extLst>
              <a:ext uri="{FF2B5EF4-FFF2-40B4-BE49-F238E27FC236}">
                <a16:creationId xmlns:a16="http://schemas.microsoft.com/office/drawing/2014/main" id="{C8B18D72-EDE6-ACB6-BE35-BE0D04934342}"/>
              </a:ext>
            </a:extLst>
          </p:cNvPr>
          <p:cNvSpPr/>
          <p:nvPr/>
        </p:nvSpPr>
        <p:spPr>
          <a:xfrm>
            <a:off x="3642628" y="4893359"/>
            <a:ext cx="710312" cy="723467"/>
          </a:xfrm>
          <a:prstGeom prst="up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1D3FD01F-55EA-02C8-D5A3-840199EC9955}"/>
              </a:ext>
            </a:extLst>
          </p:cNvPr>
          <p:cNvSpPr txBox="1"/>
          <p:nvPr/>
        </p:nvSpPr>
        <p:spPr>
          <a:xfrm>
            <a:off x="2405040" y="3572830"/>
            <a:ext cx="3185488"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テクノロジー・メソドロジー</a:t>
            </a:r>
          </a:p>
        </p:txBody>
      </p:sp>
      <p:sp>
        <p:nvSpPr>
          <p:cNvPr id="38" name="テキスト ボックス 37">
            <a:extLst>
              <a:ext uri="{FF2B5EF4-FFF2-40B4-BE49-F238E27FC236}">
                <a16:creationId xmlns:a16="http://schemas.microsoft.com/office/drawing/2014/main" id="{91B0AF6A-F72A-56DD-ECD1-BD96BA6EA6C8}"/>
              </a:ext>
            </a:extLst>
          </p:cNvPr>
          <p:cNvSpPr txBox="1"/>
          <p:nvPr/>
        </p:nvSpPr>
        <p:spPr>
          <a:xfrm>
            <a:off x="3084715" y="6247295"/>
            <a:ext cx="1826141"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近代</a:t>
            </a:r>
            <a:r>
              <a:rPr kumimoji="1" lang="ja-JP" altLang="en-US" sz="1600">
                <a:solidFill>
                  <a:schemeClr val="bg1"/>
                </a:solidFill>
                <a:latin typeface="Meiryo" panose="020B0604030504040204" pitchFamily="34" charset="-128"/>
                <a:ea typeface="Meiryo" panose="020B0604030504040204" pitchFamily="34" charset="-128"/>
              </a:rPr>
              <a:t>：</a:t>
            </a:r>
            <a:r>
              <a:rPr lang="ja-JP" altLang="en-US" sz="1600">
                <a:solidFill>
                  <a:schemeClr val="bg1"/>
                </a:solidFill>
                <a:latin typeface="Meiryo" panose="020B0604030504040204" pitchFamily="34" charset="-128"/>
                <a:ea typeface="Meiryo" panose="020B0604030504040204" pitchFamily="34" charset="-128"/>
              </a:rPr>
              <a:t>効率と品質</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8EB0F776-09D8-BC2B-08C3-8B79CFA76030}"/>
              </a:ext>
            </a:extLst>
          </p:cNvPr>
          <p:cNvSpPr txBox="1"/>
          <p:nvPr/>
        </p:nvSpPr>
        <p:spPr>
          <a:xfrm>
            <a:off x="2482417" y="1874077"/>
            <a:ext cx="3057248"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ポスト近代</a:t>
            </a:r>
            <a:r>
              <a:rPr kumimoji="1" lang="ja-JP" altLang="en-US" sz="1600">
                <a:solidFill>
                  <a:schemeClr val="bg1"/>
                </a:solidFill>
                <a:latin typeface="Meiryo" panose="020B0604030504040204" pitchFamily="34" charset="-128"/>
                <a:ea typeface="Meiryo" panose="020B0604030504040204" pitchFamily="34" charset="-128"/>
              </a:rPr>
              <a:t>：個別化</a:t>
            </a:r>
            <a:r>
              <a:rPr lang="ja-JP" altLang="en-US" sz="1600">
                <a:solidFill>
                  <a:schemeClr val="bg1"/>
                </a:solidFill>
                <a:latin typeface="Meiryo" panose="020B0604030504040204" pitchFamily="34" charset="-128"/>
                <a:ea typeface="Meiryo" panose="020B0604030504040204" pitchFamily="34" charset="-128"/>
              </a:rPr>
              <a:t>とスピード</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C89C6720-85C6-E7AD-2B49-7D694158E678}"/>
              </a:ext>
            </a:extLst>
          </p:cNvPr>
          <p:cNvSpPr txBox="1"/>
          <p:nvPr/>
        </p:nvSpPr>
        <p:spPr>
          <a:xfrm>
            <a:off x="3508339" y="834791"/>
            <a:ext cx="1005403" cy="584775"/>
          </a:xfrm>
          <a:prstGeom prst="rect">
            <a:avLst/>
          </a:prstGeom>
          <a:noFill/>
        </p:spPr>
        <p:txBody>
          <a:bodyPr wrap="none" rtlCol="0">
            <a:spAutoFit/>
          </a:bodyPr>
          <a:lstStyle/>
          <a:p>
            <a:pPr algn="ctr"/>
            <a:r>
              <a:rPr kumimoji="1" lang="ja-JP" altLang="en-US" sz="3200" b="1">
                <a:solidFill>
                  <a:schemeClr val="tx2"/>
                </a:solidFill>
                <a:latin typeface="Meiryo" panose="020B0604030504040204" pitchFamily="34" charset="-128"/>
                <a:ea typeface="Meiryo" panose="020B0604030504040204" pitchFamily="34" charset="-128"/>
              </a:rPr>
              <a:t>実現</a:t>
            </a:r>
            <a:endParaRPr kumimoji="1" lang="ja-JP" altLang="en-US" b="1">
              <a:solidFill>
                <a:schemeClr val="tx2"/>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5BB0043C-C0DD-688C-9A68-FC94DBDBEDCB}"/>
              </a:ext>
            </a:extLst>
          </p:cNvPr>
          <p:cNvSpPr txBox="1"/>
          <p:nvPr/>
        </p:nvSpPr>
        <p:spPr>
          <a:xfrm>
            <a:off x="8020826" y="2972465"/>
            <a:ext cx="677108" cy="913070"/>
          </a:xfrm>
          <a:prstGeom prst="rect">
            <a:avLst/>
          </a:prstGeom>
          <a:noFill/>
        </p:spPr>
        <p:txBody>
          <a:bodyPr vert="eaVert" wrap="none" rtlCol="0">
            <a:spAutoFit/>
          </a:bodyPr>
          <a:lstStyle/>
          <a:p>
            <a:pPr algn="ctr"/>
            <a:r>
              <a:rPr kumimoji="1" lang="ja-JP" altLang="en-US" sz="3200" b="1">
                <a:solidFill>
                  <a:schemeClr val="tx2"/>
                </a:solidFill>
                <a:latin typeface="Meiryo" panose="020B0604030504040204" pitchFamily="34" charset="-128"/>
                <a:ea typeface="Meiryo" panose="020B0604030504040204" pitchFamily="34" charset="-128"/>
              </a:rPr>
              <a:t>構想</a:t>
            </a:r>
            <a:endParaRPr kumimoji="1" lang="ja-JP" altLang="en-US" b="1">
              <a:solidFill>
                <a:schemeClr val="tx2"/>
              </a:solidFill>
              <a:latin typeface="Meiryo" panose="020B0604030504040204" pitchFamily="34" charset="-128"/>
              <a:ea typeface="Meiryo" panose="020B0604030504040204" pitchFamily="34" charset="-128"/>
            </a:endParaRPr>
          </a:p>
        </p:txBody>
      </p:sp>
      <p:sp>
        <p:nvSpPr>
          <p:cNvPr id="44" name="左矢印 43">
            <a:extLst>
              <a:ext uri="{FF2B5EF4-FFF2-40B4-BE49-F238E27FC236}">
                <a16:creationId xmlns:a16="http://schemas.microsoft.com/office/drawing/2014/main" id="{5AA2DBCE-E8FD-AAAC-184B-FDC00847AC00}"/>
              </a:ext>
            </a:extLst>
          </p:cNvPr>
          <p:cNvSpPr/>
          <p:nvPr/>
        </p:nvSpPr>
        <p:spPr>
          <a:xfrm>
            <a:off x="7498994" y="2935714"/>
            <a:ext cx="549923" cy="926936"/>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左矢印 44">
            <a:extLst>
              <a:ext uri="{FF2B5EF4-FFF2-40B4-BE49-F238E27FC236}">
                <a16:creationId xmlns:a16="http://schemas.microsoft.com/office/drawing/2014/main" id="{CCBC95FE-2B23-3A35-83C8-70721C9E139A}"/>
              </a:ext>
            </a:extLst>
          </p:cNvPr>
          <p:cNvSpPr/>
          <p:nvPr/>
        </p:nvSpPr>
        <p:spPr>
          <a:xfrm rot="16200000">
            <a:off x="3722823" y="1123750"/>
            <a:ext cx="549923" cy="926936"/>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二方向矢印 45">
            <a:extLst>
              <a:ext uri="{FF2B5EF4-FFF2-40B4-BE49-F238E27FC236}">
                <a16:creationId xmlns:a16="http://schemas.microsoft.com/office/drawing/2014/main" id="{A048F747-3ACD-9BCE-F8B7-4C870178B7C6}"/>
              </a:ext>
            </a:extLst>
          </p:cNvPr>
          <p:cNvSpPr/>
          <p:nvPr/>
        </p:nvSpPr>
        <p:spPr>
          <a:xfrm rot="16200000">
            <a:off x="5511220" y="-84260"/>
            <a:ext cx="2066538" cy="4010849"/>
          </a:xfrm>
          <a:prstGeom prst="leftUpArrow">
            <a:avLst>
              <a:gd name="adj1" fmla="val 11922"/>
              <a:gd name="adj2" fmla="val 10861"/>
              <a:gd name="adj3" fmla="val 1353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0C8FE28C-A9D4-0FCF-D6B1-DA607EB2916F}"/>
              </a:ext>
            </a:extLst>
          </p:cNvPr>
          <p:cNvSpPr/>
          <p:nvPr/>
        </p:nvSpPr>
        <p:spPr>
          <a:xfrm>
            <a:off x="7110397" y="829663"/>
            <a:ext cx="1517328" cy="809656"/>
          </a:xfrm>
          <a:prstGeom prst="rect">
            <a:avLst/>
          </a:prstGeom>
          <a:solidFill>
            <a:srgbClr val="0070C0">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a:extLst>
              <a:ext uri="{FF2B5EF4-FFF2-40B4-BE49-F238E27FC236}">
                <a16:creationId xmlns:a16="http://schemas.microsoft.com/office/drawing/2014/main" id="{21324237-14E8-4AD2-6A64-024D2FC6B83F}"/>
              </a:ext>
            </a:extLst>
          </p:cNvPr>
          <p:cNvSpPr txBox="1"/>
          <p:nvPr/>
        </p:nvSpPr>
        <p:spPr>
          <a:xfrm>
            <a:off x="7227047" y="893368"/>
            <a:ext cx="1338828" cy="646331"/>
          </a:xfrm>
          <a:prstGeom prst="rect">
            <a:avLst/>
          </a:prstGeom>
          <a:noFill/>
        </p:spPr>
        <p:txBody>
          <a:bodyPr wrap="none" rtlCol="0">
            <a:spAutoFit/>
          </a:bodyPr>
          <a:lstStyle/>
          <a:p>
            <a:pPr algn="ctr"/>
            <a:r>
              <a:rPr kumimoji="1" lang="ja-JP" altLang="en-US">
                <a:solidFill>
                  <a:schemeClr val="bg1"/>
                </a:solidFill>
              </a:rPr>
              <a:t>内製化支援</a:t>
            </a:r>
            <a:endParaRPr kumimoji="1" lang="en-US" altLang="ja-JP" dirty="0">
              <a:solidFill>
                <a:schemeClr val="bg1"/>
              </a:solidFill>
            </a:endParaRPr>
          </a:p>
          <a:p>
            <a:pPr algn="ctr"/>
            <a:r>
              <a:rPr lang="ja-JP" altLang="en-US">
                <a:solidFill>
                  <a:schemeClr val="bg1"/>
                </a:solidFill>
              </a:rPr>
              <a:t>共創型事業</a:t>
            </a:r>
            <a:endParaRPr kumimoji="1" lang="ja-JP" altLang="en-US">
              <a:solidFill>
                <a:schemeClr val="bg1"/>
              </a:solidFill>
            </a:endParaRPr>
          </a:p>
        </p:txBody>
      </p:sp>
      <p:sp>
        <p:nvSpPr>
          <p:cNvPr id="39" name="テキスト ボックス 38">
            <a:extLst>
              <a:ext uri="{FF2B5EF4-FFF2-40B4-BE49-F238E27FC236}">
                <a16:creationId xmlns:a16="http://schemas.microsoft.com/office/drawing/2014/main" id="{33999356-6CF5-4EB9-8825-A3A29B18AB63}"/>
              </a:ext>
            </a:extLst>
          </p:cNvPr>
          <p:cNvSpPr txBox="1"/>
          <p:nvPr/>
        </p:nvSpPr>
        <p:spPr>
          <a:xfrm>
            <a:off x="377154" y="888330"/>
            <a:ext cx="2236510" cy="584775"/>
          </a:xfrm>
          <a:prstGeom prst="rect">
            <a:avLst/>
          </a:prstGeom>
          <a:noFill/>
        </p:spPr>
        <p:txBody>
          <a:bodyPr wrap="none" rtlCol="0">
            <a:spAutoFit/>
          </a:bodyPr>
          <a:lstStyle/>
          <a:p>
            <a:r>
              <a:rPr kumimoji="1" lang="ja-JP" altLang="en-US" sz="1600">
                <a:solidFill>
                  <a:srgbClr val="0070C0"/>
                </a:solidFill>
                <a:latin typeface="Meiryo" panose="020B0604030504040204" pitchFamily="34" charset="-128"/>
                <a:ea typeface="Meiryo" panose="020B0604030504040204" pitchFamily="34" charset="-128"/>
              </a:rPr>
              <a:t>システム・エンジニア</a:t>
            </a:r>
            <a:endParaRPr kumimoji="1" lang="en-US" altLang="ja-JP" sz="1600" dirty="0">
              <a:solidFill>
                <a:srgbClr val="0070C0"/>
              </a:solidFill>
              <a:latin typeface="Meiryo" panose="020B0604030504040204" pitchFamily="34" charset="-128"/>
              <a:ea typeface="Meiryo" panose="020B0604030504040204" pitchFamily="34" charset="-128"/>
            </a:endParaRPr>
          </a:p>
          <a:p>
            <a:r>
              <a:rPr kumimoji="1" lang="ja-JP" altLang="en-US" sz="1600">
                <a:solidFill>
                  <a:srgbClr val="0070C0"/>
                </a:solidFill>
                <a:latin typeface="Meiryo" panose="020B0604030504040204" pitchFamily="34" charset="-128"/>
                <a:ea typeface="Meiryo" panose="020B0604030504040204" pitchFamily="34" charset="-128"/>
              </a:rPr>
              <a:t>の視点</a:t>
            </a:r>
          </a:p>
        </p:txBody>
      </p:sp>
      <p:pic>
        <p:nvPicPr>
          <p:cNvPr id="49" name="図 48" descr="グラフィカル ユーザー インターフェイス が含まれている画像&#10;&#10;自動的に生成された説明">
            <a:extLst>
              <a:ext uri="{FF2B5EF4-FFF2-40B4-BE49-F238E27FC236}">
                <a16:creationId xmlns:a16="http://schemas.microsoft.com/office/drawing/2014/main" id="{6205221E-31D7-B232-34F5-426A6E36A7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4679" y="1186933"/>
            <a:ext cx="636230" cy="508984"/>
          </a:xfrm>
          <a:prstGeom prst="rect">
            <a:avLst/>
          </a:prstGeom>
          <a:effectLst>
            <a:outerShdw blurRad="50800" dist="38100" dir="2700000" algn="tl" rotWithShape="0">
              <a:prstClr val="black">
                <a:alpha val="40000"/>
              </a:prstClr>
            </a:outerShdw>
          </a:effectLst>
        </p:spPr>
      </p:pic>
      <p:sp>
        <p:nvSpPr>
          <p:cNvPr id="50" name="テキスト ボックス 49">
            <a:extLst>
              <a:ext uri="{FF2B5EF4-FFF2-40B4-BE49-F238E27FC236}">
                <a16:creationId xmlns:a16="http://schemas.microsoft.com/office/drawing/2014/main" id="{3F632A38-A811-DC9A-C7BD-A7C267063244}"/>
              </a:ext>
            </a:extLst>
          </p:cNvPr>
          <p:cNvSpPr txBox="1"/>
          <p:nvPr/>
        </p:nvSpPr>
        <p:spPr>
          <a:xfrm>
            <a:off x="7682286" y="4250829"/>
            <a:ext cx="1210588" cy="830997"/>
          </a:xfrm>
          <a:prstGeom prst="rect">
            <a:avLst/>
          </a:prstGeom>
          <a:noFill/>
        </p:spPr>
        <p:txBody>
          <a:bodyPr wrap="none" rtlCol="0">
            <a:spAutoFit/>
          </a:bodyPr>
          <a:lstStyle/>
          <a:p>
            <a:r>
              <a:rPr kumimoji="1" lang="ja-JP" altLang="en-US" sz="1600">
                <a:solidFill>
                  <a:srgbClr val="0070C0"/>
                </a:solidFill>
                <a:latin typeface="Meiryo" panose="020B0604030504040204" pitchFamily="34" charset="-128"/>
                <a:ea typeface="Meiryo" panose="020B0604030504040204" pitchFamily="34" charset="-128"/>
              </a:rPr>
              <a:t>ビジネス</a:t>
            </a:r>
            <a:endParaRPr kumimoji="1" lang="en-US" altLang="ja-JP" sz="1600" dirty="0">
              <a:solidFill>
                <a:srgbClr val="0070C0"/>
              </a:solidFill>
              <a:latin typeface="Meiryo" panose="020B0604030504040204" pitchFamily="34" charset="-128"/>
              <a:ea typeface="Meiryo" panose="020B0604030504040204" pitchFamily="34" charset="-128"/>
            </a:endParaRPr>
          </a:p>
          <a:p>
            <a:r>
              <a:rPr kumimoji="1" lang="ja-JP" altLang="en-US" sz="1600">
                <a:solidFill>
                  <a:srgbClr val="0070C0"/>
                </a:solidFill>
                <a:latin typeface="Meiryo" panose="020B0604030504040204" pitchFamily="34" charset="-128"/>
                <a:ea typeface="Meiryo" panose="020B0604030504040204" pitchFamily="34" charset="-128"/>
              </a:rPr>
              <a:t>エンジニア</a:t>
            </a:r>
            <a:endParaRPr kumimoji="1" lang="en-US" altLang="ja-JP" sz="1600" dirty="0">
              <a:solidFill>
                <a:srgbClr val="0070C0"/>
              </a:solidFill>
              <a:latin typeface="Meiryo" panose="020B0604030504040204" pitchFamily="34" charset="-128"/>
              <a:ea typeface="Meiryo" panose="020B0604030504040204" pitchFamily="34" charset="-128"/>
            </a:endParaRPr>
          </a:p>
          <a:p>
            <a:r>
              <a:rPr kumimoji="1" lang="ja-JP" altLang="en-US" sz="1600">
                <a:solidFill>
                  <a:srgbClr val="0070C0"/>
                </a:solidFill>
                <a:latin typeface="Meiryo" panose="020B0604030504040204" pitchFamily="34" charset="-128"/>
                <a:ea typeface="Meiryo" panose="020B0604030504040204" pitchFamily="34" charset="-128"/>
              </a:rPr>
              <a:t>の視点</a:t>
            </a:r>
          </a:p>
        </p:txBody>
      </p:sp>
      <p:pic>
        <p:nvPicPr>
          <p:cNvPr id="51" name="図 50">
            <a:extLst>
              <a:ext uri="{FF2B5EF4-FFF2-40B4-BE49-F238E27FC236}">
                <a16:creationId xmlns:a16="http://schemas.microsoft.com/office/drawing/2014/main" id="{422697A1-0EB5-F839-D509-F91EF5F2A3F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8290164" y="4782556"/>
            <a:ext cx="678794" cy="8592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2798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par>
                                <p:cTn id="8" presetID="53" presetClass="entr" presetSubtype="16"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 calcmode="lin" valueType="num">
                                      <p:cBhvr>
                                        <p:cTn id="10" dur="500" fill="hold"/>
                                        <p:tgtEl>
                                          <p:spTgt spid="51"/>
                                        </p:tgtEl>
                                        <p:attrNameLst>
                                          <p:attrName>ppt_w</p:attrName>
                                        </p:attrNameLst>
                                      </p:cBhvr>
                                      <p:tavLst>
                                        <p:tav tm="0">
                                          <p:val>
                                            <p:fltVal val="0"/>
                                          </p:val>
                                        </p:tav>
                                        <p:tav tm="100000">
                                          <p:val>
                                            <p:strVal val="#ppt_w"/>
                                          </p:val>
                                        </p:tav>
                                      </p:tavLst>
                                    </p:anim>
                                    <p:anim calcmode="lin" valueType="num">
                                      <p:cBhvr>
                                        <p:cTn id="11" dur="500" fill="hold"/>
                                        <p:tgtEl>
                                          <p:spTgt spid="51"/>
                                        </p:tgtEl>
                                        <p:attrNameLst>
                                          <p:attrName>ppt_h</p:attrName>
                                        </p:attrNameLst>
                                      </p:cBhvr>
                                      <p:tavLst>
                                        <p:tav tm="0">
                                          <p:val>
                                            <p:fltVal val="0"/>
                                          </p:val>
                                        </p:tav>
                                        <p:tav tm="100000">
                                          <p:val>
                                            <p:strVal val="#ppt_h"/>
                                          </p:val>
                                        </p:tav>
                                      </p:tavLst>
                                    </p:anim>
                                    <p:animEffect transition="in" filter="fade">
                                      <p:cBhvr>
                                        <p:cTn id="1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正方形/長方形 69">
            <a:extLst>
              <a:ext uri="{FF2B5EF4-FFF2-40B4-BE49-F238E27FC236}">
                <a16:creationId xmlns:a16="http://schemas.microsoft.com/office/drawing/2014/main" id="{8980BF66-670D-E34F-864E-E59B5BF23520}"/>
              </a:ext>
            </a:extLst>
          </p:cNvPr>
          <p:cNvSpPr/>
          <p:nvPr/>
        </p:nvSpPr>
        <p:spPr>
          <a:xfrm>
            <a:off x="349273" y="3040743"/>
            <a:ext cx="4051708" cy="2236141"/>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84CCDBCC-BD8A-2345-A87C-50E425E48A98}"/>
              </a:ext>
            </a:extLst>
          </p:cNvPr>
          <p:cNvSpPr/>
          <p:nvPr/>
        </p:nvSpPr>
        <p:spPr>
          <a:xfrm>
            <a:off x="4743018" y="3040743"/>
            <a:ext cx="4051708" cy="2236141"/>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55" name="正方形/長方形 54">
            <a:extLst>
              <a:ext uri="{FF2B5EF4-FFF2-40B4-BE49-F238E27FC236}">
                <a16:creationId xmlns:a16="http://schemas.microsoft.com/office/drawing/2014/main" id="{6C280E62-B9A9-0246-94A4-C9787526F774}"/>
              </a:ext>
            </a:extLst>
          </p:cNvPr>
          <p:cNvSpPr/>
          <p:nvPr/>
        </p:nvSpPr>
        <p:spPr>
          <a:xfrm>
            <a:off x="355459" y="2401085"/>
            <a:ext cx="4051708" cy="608072"/>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D79881AF-C576-654F-9EC7-7DE288D32926}"/>
              </a:ext>
            </a:extLst>
          </p:cNvPr>
          <p:cNvSpPr/>
          <p:nvPr/>
        </p:nvSpPr>
        <p:spPr>
          <a:xfrm>
            <a:off x="355459" y="1537493"/>
            <a:ext cx="4051708" cy="80871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lang="ja-JP" altLang="en-US">
                <a:solidFill>
                  <a:schemeClr val="tx1">
                    <a:lumMod val="50000"/>
                    <a:lumOff val="50000"/>
                  </a:schemeClr>
                </a:solidFill>
              </a:rPr>
              <a:t>なぜ「内製」なのか</a:t>
            </a:r>
            <a:endParaRPr kumimoji="1" lang="ja-JP" altLang="en-US">
              <a:solidFill>
                <a:schemeClr val="tx1">
                  <a:lumMod val="50000"/>
                  <a:lumOff val="50000"/>
                </a:schemeClr>
              </a:solidFill>
            </a:endParaRPr>
          </a:p>
        </p:txBody>
      </p:sp>
      <p:sp>
        <p:nvSpPr>
          <p:cNvPr id="51" name="正方形/長方形 50">
            <a:extLst>
              <a:ext uri="{FF2B5EF4-FFF2-40B4-BE49-F238E27FC236}">
                <a16:creationId xmlns:a16="http://schemas.microsoft.com/office/drawing/2014/main" id="{5421D3CA-CDE5-EE48-A7B1-600BDD1B6A7F}"/>
              </a:ext>
            </a:extLst>
          </p:cNvPr>
          <p:cNvSpPr/>
          <p:nvPr/>
        </p:nvSpPr>
        <p:spPr>
          <a:xfrm>
            <a:off x="1418664" y="1576469"/>
            <a:ext cx="1980029" cy="523220"/>
          </a:xfrm>
          <a:prstGeom prst="rect">
            <a:avLst/>
          </a:prstGeom>
        </p:spPr>
        <p:txBody>
          <a:bodyPr wrap="none">
            <a:spAutoFit/>
          </a:bodyPr>
          <a:lstStyle/>
          <a:p>
            <a:pPr algn="ctr"/>
            <a:r>
              <a:rPr lang="ja-JP" altLang="en-US" sz="2800" b="1">
                <a:solidFill>
                  <a:schemeClr val="bg1"/>
                </a:solidFill>
                <a:latin typeface="Meiryo" panose="020B0604030504040204" pitchFamily="34" charset="-128"/>
                <a:ea typeface="Meiryo" panose="020B0604030504040204" pitchFamily="34" charset="-128"/>
                <a:cs typeface="Meiryo" charset="-128"/>
              </a:rPr>
              <a:t>既存</a:t>
            </a:r>
            <a:r>
              <a:rPr lang="ja-JP" altLang="en-US" sz="2800">
                <a:solidFill>
                  <a:schemeClr val="bg1"/>
                </a:solidFill>
                <a:latin typeface="Meiryo" panose="020B0604030504040204" pitchFamily="34" charset="-128"/>
                <a:ea typeface="Meiryo" panose="020B0604030504040204" pitchFamily="34" charset="-128"/>
                <a:cs typeface="Meiryo" charset="-128"/>
              </a:rPr>
              <a:t>を</a:t>
            </a:r>
            <a:r>
              <a:rPr lang="ja-JP" altLang="en-US" sz="2800" b="1">
                <a:solidFill>
                  <a:schemeClr val="bg1"/>
                </a:solidFill>
                <a:latin typeface="Meiryo" panose="020B0604030504040204" pitchFamily="34" charset="-128"/>
                <a:ea typeface="Meiryo" panose="020B0604030504040204" pitchFamily="34" charset="-128"/>
                <a:cs typeface="Meiryo" charset="-128"/>
              </a:rPr>
              <a:t>改善</a:t>
            </a:r>
            <a:endParaRPr lang="ja-JP" altLang="en-US" sz="2800" dirty="0">
              <a:solidFill>
                <a:schemeClr val="bg1"/>
              </a:solidFill>
              <a:latin typeface="Meiryo" panose="020B0604030504040204" pitchFamily="34" charset="-128"/>
              <a:ea typeface="Meiryo" panose="020B0604030504040204" pitchFamily="34" charset="-128"/>
              <a:cs typeface="Meiryo" charset="-128"/>
            </a:endParaRPr>
          </a:p>
        </p:txBody>
      </p:sp>
      <p:cxnSp>
        <p:nvCxnSpPr>
          <p:cNvPr id="56" name="直線コネクタ 55">
            <a:extLst>
              <a:ext uri="{FF2B5EF4-FFF2-40B4-BE49-F238E27FC236}">
                <a16:creationId xmlns:a16="http://schemas.microsoft.com/office/drawing/2014/main" id="{A4F517BB-6FD8-DF45-9198-010989807440}"/>
              </a:ext>
            </a:extLst>
          </p:cNvPr>
          <p:cNvCxnSpPr>
            <a:cxnSpLocks/>
          </p:cNvCxnSpPr>
          <p:nvPr/>
        </p:nvCxnSpPr>
        <p:spPr>
          <a:xfrm>
            <a:off x="355459" y="1482615"/>
            <a:ext cx="4051708" cy="0"/>
          </a:xfrm>
          <a:prstGeom prst="line">
            <a:avLst/>
          </a:prstGeom>
          <a:ln>
            <a:solidFill>
              <a:srgbClr val="953735"/>
            </a:solidFill>
          </a:ln>
          <a:effectLst/>
        </p:spPr>
        <p:style>
          <a:lnRef idx="2">
            <a:schemeClr val="accent1"/>
          </a:lnRef>
          <a:fillRef idx="0">
            <a:schemeClr val="accent1"/>
          </a:fillRef>
          <a:effectRef idx="1">
            <a:schemeClr val="accent1"/>
          </a:effectRef>
          <a:fontRef idx="minor">
            <a:schemeClr val="tx1"/>
          </a:fontRef>
        </p:style>
      </p:cxnSp>
      <p:sp>
        <p:nvSpPr>
          <p:cNvPr id="58" name="正方形/長方形 57">
            <a:extLst>
              <a:ext uri="{FF2B5EF4-FFF2-40B4-BE49-F238E27FC236}">
                <a16:creationId xmlns:a16="http://schemas.microsoft.com/office/drawing/2014/main" id="{5D922871-61B9-4946-B854-D9C9F49EF192}"/>
              </a:ext>
            </a:extLst>
          </p:cNvPr>
          <p:cNvSpPr/>
          <p:nvPr/>
        </p:nvSpPr>
        <p:spPr>
          <a:xfrm>
            <a:off x="4736833" y="2401085"/>
            <a:ext cx="4051708" cy="60807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810C889A-F59F-1C44-A9F1-3FBE56B21F94}"/>
              </a:ext>
            </a:extLst>
          </p:cNvPr>
          <p:cNvSpPr/>
          <p:nvPr/>
        </p:nvSpPr>
        <p:spPr>
          <a:xfrm>
            <a:off x="4736833" y="1537492"/>
            <a:ext cx="4051708" cy="8087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7B9D3E0D-98D8-BC45-B38C-2195F40A82C7}"/>
              </a:ext>
            </a:extLst>
          </p:cNvPr>
          <p:cNvSpPr/>
          <p:nvPr/>
        </p:nvSpPr>
        <p:spPr>
          <a:xfrm>
            <a:off x="5772672" y="1576469"/>
            <a:ext cx="1980029" cy="523220"/>
          </a:xfrm>
          <a:prstGeom prst="rect">
            <a:avLst/>
          </a:prstGeom>
        </p:spPr>
        <p:txBody>
          <a:bodyPr wrap="none">
            <a:spAutoFit/>
          </a:bodyPr>
          <a:lstStyle/>
          <a:p>
            <a:pPr algn="ctr"/>
            <a:r>
              <a:rPr lang="ja-JP" altLang="en-US" sz="2800" b="1">
                <a:solidFill>
                  <a:schemeClr val="bg1"/>
                </a:solidFill>
                <a:latin typeface="Meiryo" panose="020B0604030504040204" pitchFamily="34" charset="-128"/>
                <a:ea typeface="Meiryo" panose="020B0604030504040204" pitchFamily="34" charset="-128"/>
                <a:cs typeface="Meiryo" charset="-128"/>
              </a:rPr>
              <a:t>未来</a:t>
            </a:r>
            <a:r>
              <a:rPr lang="ja-JP" altLang="en-US" sz="2800">
                <a:solidFill>
                  <a:schemeClr val="bg1"/>
                </a:solidFill>
                <a:latin typeface="Meiryo" panose="020B0604030504040204" pitchFamily="34" charset="-128"/>
                <a:ea typeface="Meiryo" panose="020B0604030504040204" pitchFamily="34" charset="-128"/>
                <a:cs typeface="Meiryo" charset="-128"/>
              </a:rPr>
              <a:t>を</a:t>
            </a:r>
            <a:r>
              <a:rPr lang="ja-JP" altLang="en-US" sz="2800" b="1">
                <a:solidFill>
                  <a:schemeClr val="bg1"/>
                </a:solidFill>
                <a:latin typeface="Meiryo" panose="020B0604030504040204" pitchFamily="34" charset="-128"/>
                <a:ea typeface="Meiryo" panose="020B0604030504040204" pitchFamily="34" charset="-128"/>
                <a:cs typeface="Meiryo" charset="-128"/>
              </a:rPr>
              <a:t>創出</a:t>
            </a:r>
            <a:endParaRPr lang="ja-JP" altLang="en-US" sz="2800" b="1" dirty="0">
              <a:solidFill>
                <a:schemeClr val="bg1"/>
              </a:solidFill>
              <a:latin typeface="Meiryo" panose="020B0604030504040204" pitchFamily="34" charset="-128"/>
              <a:ea typeface="Meiryo" panose="020B0604030504040204" pitchFamily="34" charset="-128"/>
              <a:cs typeface="Meiryo" charset="-128"/>
            </a:endParaRPr>
          </a:p>
        </p:txBody>
      </p:sp>
      <p:cxnSp>
        <p:nvCxnSpPr>
          <p:cNvPr id="57" name="直線コネクタ 56">
            <a:extLst>
              <a:ext uri="{FF2B5EF4-FFF2-40B4-BE49-F238E27FC236}">
                <a16:creationId xmlns:a16="http://schemas.microsoft.com/office/drawing/2014/main" id="{A27D1B0D-F4E7-D740-9934-BFAE60693A56}"/>
              </a:ext>
            </a:extLst>
          </p:cNvPr>
          <p:cNvCxnSpPr>
            <a:cxnSpLocks/>
          </p:cNvCxnSpPr>
          <p:nvPr/>
        </p:nvCxnSpPr>
        <p:spPr>
          <a:xfrm>
            <a:off x="4743932" y="1482615"/>
            <a:ext cx="4044609"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3" name="テキスト ボックス 2">
            <a:extLst>
              <a:ext uri="{FF2B5EF4-FFF2-40B4-BE49-F238E27FC236}">
                <a16:creationId xmlns:a16="http://schemas.microsoft.com/office/drawing/2014/main" id="{06CBBF26-6619-5445-8B8B-8A6B5719CB44}"/>
              </a:ext>
            </a:extLst>
          </p:cNvPr>
          <p:cNvSpPr txBox="1"/>
          <p:nvPr/>
        </p:nvSpPr>
        <p:spPr>
          <a:xfrm>
            <a:off x="254585" y="992385"/>
            <a:ext cx="2759089" cy="523220"/>
          </a:xfrm>
          <a:prstGeom prst="rect">
            <a:avLst/>
          </a:prstGeom>
          <a:noFill/>
        </p:spPr>
        <p:txBody>
          <a:bodyPr wrap="none" rtlCol="0">
            <a:spAutoFit/>
          </a:bodyPr>
          <a:lstStyle/>
          <a:p>
            <a:r>
              <a:rPr kumimoji="1" lang="ja-JP" altLang="en-US" sz="2800" b="1">
                <a:solidFill>
                  <a:schemeClr val="accent6">
                    <a:lumMod val="50000"/>
                  </a:schemeClr>
                </a:solidFill>
                <a:latin typeface="Meiryo" panose="020B0604030504040204" pitchFamily="34" charset="-128"/>
                <a:ea typeface="Meiryo" panose="020B0604030504040204" pitchFamily="34" charset="-128"/>
              </a:rPr>
              <a:t>事業を支える</a:t>
            </a:r>
            <a:r>
              <a:rPr kumimoji="1" lang="en-US" altLang="ja-JP" sz="2800" b="1" dirty="0">
                <a:solidFill>
                  <a:schemeClr val="accent6">
                    <a:lumMod val="50000"/>
                  </a:schemeClr>
                </a:solidFill>
                <a:latin typeface="Meiryo" panose="020B0604030504040204" pitchFamily="34" charset="-128"/>
                <a:ea typeface="Meiryo" panose="020B0604030504040204" pitchFamily="34" charset="-128"/>
              </a:rPr>
              <a:t>IT</a:t>
            </a:r>
            <a:endParaRPr kumimoji="1" lang="ja-JP" altLang="en-US" sz="2800" b="1">
              <a:solidFill>
                <a:schemeClr val="accent6">
                  <a:lumMod val="50000"/>
                </a:schemeClr>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AD4E6C2A-4C48-9248-86F8-C72094FC3400}"/>
              </a:ext>
            </a:extLst>
          </p:cNvPr>
          <p:cNvSpPr txBox="1"/>
          <p:nvPr/>
        </p:nvSpPr>
        <p:spPr>
          <a:xfrm>
            <a:off x="5751046" y="987697"/>
            <a:ext cx="3118161" cy="523220"/>
          </a:xfrm>
          <a:prstGeom prst="rect">
            <a:avLst/>
          </a:prstGeom>
          <a:noFill/>
        </p:spPr>
        <p:txBody>
          <a:bodyPr wrap="none" rtlCol="0">
            <a:spAutoFit/>
          </a:bodyPr>
          <a:lstStyle/>
          <a:p>
            <a:pPr algn="r"/>
            <a:r>
              <a:rPr kumimoji="1" lang="ja-JP" altLang="en-US" sz="2800" b="1">
                <a:solidFill>
                  <a:srgbClr val="0070C0"/>
                </a:solidFill>
                <a:latin typeface="Meiryo" panose="020B0604030504040204" pitchFamily="34" charset="-128"/>
                <a:ea typeface="Meiryo" panose="020B0604030504040204" pitchFamily="34" charset="-128"/>
              </a:rPr>
              <a:t>事業を変革する</a:t>
            </a:r>
            <a:r>
              <a:rPr kumimoji="1" lang="en-US" altLang="ja-JP" sz="2800" b="1" dirty="0">
                <a:solidFill>
                  <a:srgbClr val="0070C0"/>
                </a:solidFill>
                <a:latin typeface="Meiryo" panose="020B0604030504040204" pitchFamily="34" charset="-128"/>
                <a:ea typeface="Meiryo" panose="020B0604030504040204" pitchFamily="34" charset="-128"/>
              </a:rPr>
              <a:t>IT</a:t>
            </a:r>
            <a:endParaRPr kumimoji="1" lang="ja-JP" altLang="en-US" sz="2800" b="1">
              <a:solidFill>
                <a:srgbClr val="0070C0"/>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76A50E28-37C2-FD44-B51A-9D71B8199D82}"/>
              </a:ext>
            </a:extLst>
          </p:cNvPr>
          <p:cNvSpPr txBox="1"/>
          <p:nvPr/>
        </p:nvSpPr>
        <p:spPr>
          <a:xfrm>
            <a:off x="1160465" y="2424382"/>
            <a:ext cx="2441694" cy="584775"/>
          </a:xfrm>
          <a:prstGeom prst="rect">
            <a:avLst/>
          </a:prstGeom>
          <a:noFill/>
        </p:spPr>
        <p:txBody>
          <a:bodyPr wrap="none" rtlCol="0">
            <a:spAutoFit/>
          </a:bodyPr>
          <a:lstStyle/>
          <a:p>
            <a:pPr algn="ctr"/>
            <a:r>
              <a:rPr kumimoji="1" lang="ja-JP" altLang="en-US" sz="1600">
                <a:solidFill>
                  <a:schemeClr val="accent2">
                    <a:lumMod val="75000"/>
                  </a:schemeClr>
                </a:solidFill>
                <a:latin typeface="Meiryo" panose="020B0604030504040204" pitchFamily="34" charset="-128"/>
                <a:ea typeface="Meiryo" panose="020B0604030504040204" pitchFamily="34" charset="-128"/>
              </a:rPr>
              <a:t>予め仕様と予算を決定し</a:t>
            </a:r>
            <a:endParaRPr kumimoji="1" lang="en-US" altLang="ja-JP" sz="1600" dirty="0">
              <a:solidFill>
                <a:schemeClr val="accent2">
                  <a:lumMod val="75000"/>
                </a:schemeClr>
              </a:solidFill>
              <a:latin typeface="Meiryo" panose="020B0604030504040204" pitchFamily="34" charset="-128"/>
              <a:ea typeface="Meiryo" panose="020B0604030504040204" pitchFamily="34" charset="-128"/>
            </a:endParaRPr>
          </a:p>
          <a:p>
            <a:pPr algn="ctr"/>
            <a:r>
              <a:rPr kumimoji="1" lang="ja-JP" altLang="en-US" sz="1600">
                <a:solidFill>
                  <a:schemeClr val="accent2">
                    <a:lumMod val="75000"/>
                  </a:schemeClr>
                </a:solidFill>
                <a:latin typeface="Meiryo" panose="020B0604030504040204" pitchFamily="34" charset="-128"/>
                <a:ea typeface="Meiryo" panose="020B0604030504040204" pitchFamily="34" charset="-128"/>
              </a:rPr>
              <a:t>計画に従って実行する</a:t>
            </a:r>
            <a:endParaRPr kumimoji="1" lang="ja-JP" altLang="en-US" sz="1600" b="1" u="sng">
              <a:solidFill>
                <a:schemeClr val="accent2">
                  <a:lumMod val="75000"/>
                </a:schemeClr>
              </a:solidFill>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a16="http://schemas.microsoft.com/office/drawing/2014/main" id="{758263DC-2110-0F44-B2DE-9A95E60C3403}"/>
              </a:ext>
            </a:extLst>
          </p:cNvPr>
          <p:cNvSpPr txBox="1"/>
          <p:nvPr/>
        </p:nvSpPr>
        <p:spPr>
          <a:xfrm>
            <a:off x="5336655" y="2424382"/>
            <a:ext cx="2852063" cy="584775"/>
          </a:xfrm>
          <a:prstGeom prst="rect">
            <a:avLst/>
          </a:prstGeom>
          <a:noFill/>
        </p:spPr>
        <p:txBody>
          <a:bodyPr wrap="none" rtlCol="0">
            <a:spAutoFit/>
          </a:bodyPr>
          <a:lstStyle/>
          <a:p>
            <a:pPr algn="ctr"/>
            <a:r>
              <a:rPr kumimoji="1" lang="ja-JP" altLang="en-US" sz="1600">
                <a:solidFill>
                  <a:srgbClr val="0070C0"/>
                </a:solidFill>
                <a:latin typeface="Meiryo" panose="020B0604030504040204" pitchFamily="34" charset="-128"/>
                <a:ea typeface="Meiryo" panose="020B0604030504040204" pitchFamily="34" charset="-128"/>
              </a:rPr>
              <a:t>予め仕様と予算は決められず</a:t>
            </a:r>
            <a:endParaRPr kumimoji="1" lang="en-US" altLang="ja-JP" sz="1600" dirty="0">
              <a:solidFill>
                <a:srgbClr val="0070C0"/>
              </a:solidFill>
              <a:latin typeface="Meiryo" panose="020B0604030504040204" pitchFamily="34" charset="-128"/>
              <a:ea typeface="Meiryo" panose="020B0604030504040204" pitchFamily="34" charset="-128"/>
            </a:endParaRPr>
          </a:p>
          <a:p>
            <a:pPr algn="ctr"/>
            <a:r>
              <a:rPr kumimoji="1" lang="ja-JP" altLang="en-US" sz="1600">
                <a:solidFill>
                  <a:srgbClr val="0070C0"/>
                </a:solidFill>
                <a:latin typeface="Meiryo" panose="020B0604030504040204" pitchFamily="34" charset="-128"/>
                <a:ea typeface="Meiryo" panose="020B0604030504040204" pitchFamily="34" charset="-128"/>
              </a:rPr>
              <a:t>試行錯誤で最適解を見つける</a:t>
            </a:r>
          </a:p>
        </p:txBody>
      </p:sp>
      <p:sp>
        <p:nvSpPr>
          <p:cNvPr id="9" name="テキスト ボックス 8">
            <a:extLst>
              <a:ext uri="{FF2B5EF4-FFF2-40B4-BE49-F238E27FC236}">
                <a16:creationId xmlns:a16="http://schemas.microsoft.com/office/drawing/2014/main" id="{7F57AEEC-5E2F-2F48-B880-557C05AB7A09}"/>
              </a:ext>
            </a:extLst>
          </p:cNvPr>
          <p:cNvSpPr txBox="1"/>
          <p:nvPr/>
        </p:nvSpPr>
        <p:spPr>
          <a:xfrm>
            <a:off x="3376223" y="1218088"/>
            <a:ext cx="1070421" cy="307777"/>
          </a:xfrm>
          <a:prstGeom prst="rect">
            <a:avLst/>
          </a:prstGeom>
          <a:noFill/>
        </p:spPr>
        <p:txBody>
          <a:bodyPr wrap="none" rtlCol="0">
            <a:spAutoFit/>
          </a:bodyPr>
          <a:lstStyle/>
          <a:p>
            <a:r>
              <a:rPr kumimoji="1" lang="en-US" altLang="ja-JP" sz="1400" dirty="0">
                <a:solidFill>
                  <a:schemeClr val="accent6">
                    <a:lumMod val="50000"/>
                  </a:schemeClr>
                </a:solidFill>
                <a:latin typeface="Meiryo" panose="020B0604030504040204" pitchFamily="34" charset="-128"/>
                <a:ea typeface="Meiryo" panose="020B0604030504040204" pitchFamily="34" charset="-128"/>
              </a:rPr>
              <a:t>Before DX</a:t>
            </a:r>
            <a:endParaRPr kumimoji="1" lang="ja-JP" altLang="en-US" sz="1400">
              <a:solidFill>
                <a:schemeClr val="accent6">
                  <a:lumMod val="50000"/>
                </a:schemeClr>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8C20EE3A-1510-AF47-B8B5-C4B202BFD1DD}"/>
              </a:ext>
            </a:extLst>
          </p:cNvPr>
          <p:cNvSpPr txBox="1"/>
          <p:nvPr/>
        </p:nvSpPr>
        <p:spPr>
          <a:xfrm>
            <a:off x="4687854" y="1210697"/>
            <a:ext cx="931152" cy="307777"/>
          </a:xfrm>
          <a:prstGeom prst="rect">
            <a:avLst/>
          </a:prstGeom>
          <a:noFill/>
        </p:spPr>
        <p:txBody>
          <a:bodyPr wrap="none" rtlCol="0">
            <a:spAutoFit/>
          </a:bodyPr>
          <a:lstStyle/>
          <a:p>
            <a:r>
              <a:rPr kumimoji="1" lang="en-US" altLang="ja-JP" sz="1400" dirty="0">
                <a:solidFill>
                  <a:srgbClr val="0070C0"/>
                </a:solidFill>
                <a:latin typeface="Meiryo" panose="020B0604030504040204" pitchFamily="34" charset="-128"/>
                <a:ea typeface="Meiryo" panose="020B0604030504040204" pitchFamily="34" charset="-128"/>
              </a:rPr>
              <a:t>After DX</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48" name="正方形/長方形 47">
            <a:extLst>
              <a:ext uri="{FF2B5EF4-FFF2-40B4-BE49-F238E27FC236}">
                <a16:creationId xmlns:a16="http://schemas.microsoft.com/office/drawing/2014/main" id="{436246FC-0437-3141-89D5-6D3682C34948}"/>
              </a:ext>
            </a:extLst>
          </p:cNvPr>
          <p:cNvSpPr/>
          <p:nvPr/>
        </p:nvSpPr>
        <p:spPr>
          <a:xfrm>
            <a:off x="4736833" y="1977534"/>
            <a:ext cx="4051708" cy="369332"/>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cs typeface="Meiryo" charset="-128"/>
              </a:rPr>
              <a:t>イノベーションとスピード</a:t>
            </a:r>
            <a:endParaRPr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9" name="正方形/長方形 58">
            <a:extLst>
              <a:ext uri="{FF2B5EF4-FFF2-40B4-BE49-F238E27FC236}">
                <a16:creationId xmlns:a16="http://schemas.microsoft.com/office/drawing/2014/main" id="{2917F690-B515-3843-B10D-D2F03DE3308C}"/>
              </a:ext>
            </a:extLst>
          </p:cNvPr>
          <p:cNvSpPr/>
          <p:nvPr/>
        </p:nvSpPr>
        <p:spPr>
          <a:xfrm>
            <a:off x="367170" y="2007055"/>
            <a:ext cx="4051708" cy="369332"/>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cs typeface="Meiryo" charset="-128"/>
              </a:rPr>
              <a:t>省力化とコスト削減</a:t>
            </a:r>
            <a:endParaRPr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3" name="テキスト ボックス 52">
            <a:extLst>
              <a:ext uri="{FF2B5EF4-FFF2-40B4-BE49-F238E27FC236}">
                <a16:creationId xmlns:a16="http://schemas.microsoft.com/office/drawing/2014/main" id="{DEFD5C76-4CC7-754F-BC6D-E8E0272DB716}"/>
              </a:ext>
            </a:extLst>
          </p:cNvPr>
          <p:cNvSpPr txBox="1"/>
          <p:nvPr/>
        </p:nvSpPr>
        <p:spPr>
          <a:xfrm>
            <a:off x="355457" y="3145654"/>
            <a:ext cx="4051709" cy="369332"/>
          </a:xfrm>
          <a:prstGeom prst="rect">
            <a:avLst/>
          </a:prstGeom>
          <a:noFill/>
        </p:spPr>
        <p:txBody>
          <a:bodyPr wrap="square" rtlCol="0">
            <a:spAutoFit/>
          </a:bodyPr>
          <a:lstStyle/>
          <a:p>
            <a:pPr algn="ctr"/>
            <a:r>
              <a:rPr kumimoji="1" lang="ja-JP" altLang="en-US">
                <a:solidFill>
                  <a:schemeClr val="accent2">
                    <a:lumMod val="75000"/>
                  </a:schemeClr>
                </a:solidFill>
                <a:latin typeface="Meiryo" panose="020B0604030504040204" pitchFamily="34" charset="-128"/>
                <a:ea typeface="Meiryo" panose="020B0604030504040204" pitchFamily="34" charset="-128"/>
              </a:rPr>
              <a:t>事業部門（→</a:t>
            </a:r>
            <a:r>
              <a:rPr kumimoji="1" lang="en-US" altLang="ja-JP" dirty="0">
                <a:solidFill>
                  <a:schemeClr val="accent2">
                    <a:lumMod val="75000"/>
                  </a:schemeClr>
                </a:solidFill>
                <a:latin typeface="Meiryo" panose="020B0604030504040204" pitchFamily="34" charset="-128"/>
                <a:ea typeface="Meiryo" panose="020B0604030504040204" pitchFamily="34" charset="-128"/>
              </a:rPr>
              <a:t>IT</a:t>
            </a:r>
            <a:r>
              <a:rPr kumimoji="1" lang="ja-JP" altLang="en-US">
                <a:solidFill>
                  <a:schemeClr val="accent2">
                    <a:lumMod val="75000"/>
                  </a:schemeClr>
                </a:solidFill>
                <a:latin typeface="Meiryo" panose="020B0604030504040204" pitchFamily="34" charset="-128"/>
                <a:ea typeface="Meiryo" panose="020B0604030504040204" pitchFamily="34" charset="-128"/>
              </a:rPr>
              <a:t>部門）→</a:t>
            </a:r>
            <a:r>
              <a:rPr kumimoji="1" lang="en-US" altLang="ja-JP" dirty="0">
                <a:solidFill>
                  <a:schemeClr val="accent2">
                    <a:lumMod val="75000"/>
                  </a:schemeClr>
                </a:solidFill>
                <a:latin typeface="Meiryo" panose="020B0604030504040204" pitchFamily="34" charset="-128"/>
                <a:ea typeface="Meiryo" panose="020B0604030504040204" pitchFamily="34" charset="-128"/>
              </a:rPr>
              <a:t>IT</a:t>
            </a:r>
            <a:r>
              <a:rPr kumimoji="1" lang="ja-JP" altLang="en-US">
                <a:solidFill>
                  <a:schemeClr val="accent2">
                    <a:lumMod val="75000"/>
                  </a:schemeClr>
                </a:solidFill>
                <a:latin typeface="Meiryo" panose="020B0604030504040204" pitchFamily="34" charset="-128"/>
                <a:ea typeface="Meiryo" panose="020B0604030504040204" pitchFamily="34" charset="-128"/>
              </a:rPr>
              <a:t>ベンダー</a:t>
            </a:r>
            <a:endParaRPr kumimoji="1" lang="ja-JP" altLang="en-US" b="1" u="sng">
              <a:solidFill>
                <a:schemeClr val="accent2">
                  <a:lumMod val="75000"/>
                </a:schemeClr>
              </a:solidFill>
              <a:latin typeface="Meiryo" panose="020B0604030504040204" pitchFamily="34" charset="-128"/>
              <a:ea typeface="Meiryo" panose="020B0604030504040204" pitchFamily="34" charset="-128"/>
            </a:endParaRPr>
          </a:p>
        </p:txBody>
      </p:sp>
      <p:sp>
        <p:nvSpPr>
          <p:cNvPr id="54" name="テキスト ボックス 53">
            <a:extLst>
              <a:ext uri="{FF2B5EF4-FFF2-40B4-BE49-F238E27FC236}">
                <a16:creationId xmlns:a16="http://schemas.microsoft.com/office/drawing/2014/main" id="{C3DCDD70-CD34-E449-B394-04B174202FC1}"/>
              </a:ext>
            </a:extLst>
          </p:cNvPr>
          <p:cNvSpPr txBox="1"/>
          <p:nvPr/>
        </p:nvSpPr>
        <p:spPr>
          <a:xfrm>
            <a:off x="4736833" y="3145654"/>
            <a:ext cx="4051709" cy="369332"/>
          </a:xfrm>
          <a:prstGeom prst="rect">
            <a:avLst/>
          </a:prstGeom>
          <a:noFill/>
        </p:spPr>
        <p:txBody>
          <a:bodyPr wrap="squar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事業部門（内製チーム）</a:t>
            </a:r>
            <a:endParaRPr kumimoji="1" lang="ja-JP" altLang="en-US" b="1" u="sng">
              <a:solidFill>
                <a:srgbClr val="0070C0"/>
              </a:solidFill>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8FAC37BF-99CD-BF4F-9568-5B3907C1914E}"/>
              </a:ext>
            </a:extLst>
          </p:cNvPr>
          <p:cNvSpPr txBox="1"/>
          <p:nvPr/>
        </p:nvSpPr>
        <p:spPr>
          <a:xfrm>
            <a:off x="5167331" y="3589823"/>
            <a:ext cx="3166251"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業績に直接的に影響する</a:t>
            </a:r>
            <a:endParaRPr kumimoji="1"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現場感覚での試行錯誤を重視する</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圧倒的なスピードが求められる</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B3FC4C6F-CE08-3542-907F-2014E696E556}"/>
              </a:ext>
            </a:extLst>
          </p:cNvPr>
          <p:cNvSpPr txBox="1"/>
          <p:nvPr/>
        </p:nvSpPr>
        <p:spPr>
          <a:xfrm>
            <a:off x="519676" y="3595002"/>
            <a:ext cx="2807179"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chemeClr val="accent2">
                    <a:lumMod val="75000"/>
                  </a:schemeClr>
                </a:solidFill>
                <a:latin typeface="Meiryo" panose="020B0604030504040204" pitchFamily="34" charset="-128"/>
                <a:ea typeface="Meiryo" panose="020B0604030504040204" pitchFamily="34" charset="-128"/>
              </a:rPr>
              <a:t>業績に直接的な影響はない</a:t>
            </a:r>
            <a:endParaRPr kumimoji="1" lang="en-US" altLang="ja-JP" sz="1400" dirty="0">
              <a:solidFill>
                <a:schemeClr val="accent2">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accent2">
                    <a:lumMod val="75000"/>
                  </a:schemeClr>
                </a:solidFill>
                <a:latin typeface="Meiryo" panose="020B0604030504040204" pitchFamily="34" charset="-128"/>
                <a:ea typeface="Meiryo" panose="020B0604030504040204" pitchFamily="34" charset="-128"/>
              </a:rPr>
              <a:t>予算と計画を重視する</a:t>
            </a:r>
            <a:endParaRPr lang="en-US" altLang="ja-JP" sz="1400" dirty="0">
              <a:solidFill>
                <a:schemeClr val="accent2">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accent2">
                    <a:lumMod val="75000"/>
                  </a:schemeClr>
                </a:solidFill>
                <a:latin typeface="Meiryo" panose="020B0604030504040204" pitchFamily="34" charset="-128"/>
                <a:ea typeface="Meiryo" panose="020B0604030504040204" pitchFamily="34" charset="-128"/>
              </a:rPr>
              <a:t>品質と安定稼働が求められる</a:t>
            </a:r>
            <a:endParaRPr kumimoji="1" lang="ja-JP" altLang="en-US" sz="1400">
              <a:solidFill>
                <a:schemeClr val="accent2">
                  <a:lumMod val="75000"/>
                </a:schemeClr>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64934B9C-3266-9145-9D1E-6CAB8BD9CD27}"/>
              </a:ext>
            </a:extLst>
          </p:cNvPr>
          <p:cNvSpPr txBox="1"/>
          <p:nvPr/>
        </p:nvSpPr>
        <p:spPr>
          <a:xfrm>
            <a:off x="5167331" y="4425607"/>
            <a:ext cx="2448106"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圧倒的なスピードが前提</a:t>
            </a:r>
            <a:endParaRPr kumimoji="1"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作らない技術</a:t>
            </a:r>
            <a:r>
              <a:rPr lang="ja-JP" altLang="en-US" sz="1400">
                <a:solidFill>
                  <a:srgbClr val="0070C0"/>
                </a:solidFill>
                <a:latin typeface="Meiryo" panose="020B0604030504040204" pitchFamily="34" charset="-128"/>
                <a:ea typeface="Meiryo" panose="020B0604030504040204" pitchFamily="34" charset="-128"/>
              </a:rPr>
              <a:t>が基本</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責任とリスクは事業部門</a:t>
            </a:r>
          </a:p>
        </p:txBody>
      </p:sp>
      <p:sp>
        <p:nvSpPr>
          <p:cNvPr id="67" name="テキスト ボックス 66">
            <a:extLst>
              <a:ext uri="{FF2B5EF4-FFF2-40B4-BE49-F238E27FC236}">
                <a16:creationId xmlns:a16="http://schemas.microsoft.com/office/drawing/2014/main" id="{B8D6BD64-02E5-B541-82DE-1C1B4277D756}"/>
              </a:ext>
            </a:extLst>
          </p:cNvPr>
          <p:cNvSpPr txBox="1"/>
          <p:nvPr/>
        </p:nvSpPr>
        <p:spPr>
          <a:xfrm>
            <a:off x="519676" y="4425607"/>
            <a:ext cx="3884397" cy="738664"/>
          </a:xfrm>
          <a:prstGeom prst="rect">
            <a:avLst/>
          </a:prstGeom>
          <a:noFill/>
        </p:spPr>
        <p:txBody>
          <a:bodyPr wrap="none" rtlCol="0">
            <a:spAutoFit/>
          </a:bodyPr>
          <a:lstStyle/>
          <a:p>
            <a:pPr marL="285750" indent="-285750">
              <a:buFont typeface="Wingdings" pitchFamily="2" charset="2"/>
              <a:buChar char="ü"/>
            </a:pPr>
            <a:r>
              <a:rPr lang="en-US" altLang="ja-JP" sz="1400" dirty="0">
                <a:solidFill>
                  <a:schemeClr val="accent2">
                    <a:lumMod val="75000"/>
                  </a:schemeClr>
                </a:solidFill>
                <a:latin typeface="Meiryo" panose="020B0604030504040204" pitchFamily="34" charset="-128"/>
                <a:ea typeface="Meiryo" panose="020B0604030504040204" pitchFamily="34" charset="-128"/>
              </a:rPr>
              <a:t>QCD</a:t>
            </a:r>
            <a:r>
              <a:rPr lang="ja-JP" altLang="en-US" sz="1400">
                <a:solidFill>
                  <a:schemeClr val="accent2">
                    <a:lumMod val="75000"/>
                  </a:schemeClr>
                </a:solidFill>
                <a:latin typeface="Meiryo" panose="020B0604030504040204" pitchFamily="34" charset="-128"/>
                <a:ea typeface="Meiryo" panose="020B0604030504040204" pitchFamily="34" charset="-128"/>
              </a:rPr>
              <a:t>の達成を重視</a:t>
            </a:r>
            <a:endParaRPr lang="en-US" altLang="ja-JP" sz="1400" dirty="0">
              <a:solidFill>
                <a:schemeClr val="accent2">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chemeClr val="accent2">
                    <a:lumMod val="75000"/>
                  </a:schemeClr>
                </a:solidFill>
                <a:latin typeface="Meiryo" panose="020B0604030504040204" pitchFamily="34" charset="-128"/>
                <a:ea typeface="Meiryo" panose="020B0604030504040204" pitchFamily="34" charset="-128"/>
              </a:rPr>
              <a:t>請負で方法は問わない（作る技術が基本）</a:t>
            </a:r>
            <a:endParaRPr kumimoji="1" lang="en-US" altLang="ja-JP" sz="1400" dirty="0">
              <a:solidFill>
                <a:schemeClr val="accent2">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chemeClr val="accent2">
                    <a:lumMod val="75000"/>
                  </a:schemeClr>
                </a:solidFill>
                <a:latin typeface="Meiryo" panose="020B0604030504040204" pitchFamily="34" charset="-128"/>
                <a:ea typeface="Meiryo" panose="020B0604030504040204" pitchFamily="34" charset="-128"/>
              </a:rPr>
              <a:t>責任とリスクは</a:t>
            </a:r>
            <a:r>
              <a:rPr kumimoji="1" lang="en-US" altLang="ja-JP" sz="1400" dirty="0">
                <a:solidFill>
                  <a:schemeClr val="accent2">
                    <a:lumMod val="75000"/>
                  </a:schemeClr>
                </a:solidFill>
                <a:latin typeface="Meiryo" panose="020B0604030504040204" pitchFamily="34" charset="-128"/>
                <a:ea typeface="Meiryo" panose="020B0604030504040204" pitchFamily="34" charset="-128"/>
              </a:rPr>
              <a:t>IT</a:t>
            </a:r>
            <a:r>
              <a:rPr lang="ja-JP" altLang="en-US" sz="1400">
                <a:solidFill>
                  <a:schemeClr val="accent2">
                    <a:lumMod val="75000"/>
                  </a:schemeClr>
                </a:solidFill>
                <a:latin typeface="Meiryo" panose="020B0604030504040204" pitchFamily="34" charset="-128"/>
                <a:ea typeface="Meiryo" panose="020B0604030504040204" pitchFamily="34" charset="-128"/>
              </a:rPr>
              <a:t>ベンダー</a:t>
            </a:r>
            <a:endParaRPr kumimoji="1" lang="ja-JP" altLang="en-US" sz="1400">
              <a:solidFill>
                <a:schemeClr val="accent2">
                  <a:lumMod val="75000"/>
                </a:schemeClr>
              </a:solidFill>
              <a:latin typeface="Meiryo" panose="020B0604030504040204" pitchFamily="34" charset="-128"/>
              <a:ea typeface="Meiryo" panose="020B0604030504040204" pitchFamily="34" charset="-128"/>
            </a:endParaRPr>
          </a:p>
        </p:txBody>
      </p:sp>
      <p:sp>
        <p:nvSpPr>
          <p:cNvPr id="10" name="直角三角形 9">
            <a:extLst>
              <a:ext uri="{FF2B5EF4-FFF2-40B4-BE49-F238E27FC236}">
                <a16:creationId xmlns:a16="http://schemas.microsoft.com/office/drawing/2014/main" id="{C5001806-B13E-8C47-A677-EBB5854A49C6}"/>
              </a:ext>
            </a:extLst>
          </p:cNvPr>
          <p:cNvSpPr/>
          <p:nvPr/>
        </p:nvSpPr>
        <p:spPr>
          <a:xfrm>
            <a:off x="349403" y="5351721"/>
            <a:ext cx="8439137" cy="713467"/>
          </a:xfrm>
          <a:prstGeom prst="r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直角三角形 67">
            <a:extLst>
              <a:ext uri="{FF2B5EF4-FFF2-40B4-BE49-F238E27FC236}">
                <a16:creationId xmlns:a16="http://schemas.microsoft.com/office/drawing/2014/main" id="{630E2712-F7E5-7046-B2BD-250ECD48B3CE}"/>
              </a:ext>
            </a:extLst>
          </p:cNvPr>
          <p:cNvSpPr/>
          <p:nvPr/>
        </p:nvSpPr>
        <p:spPr>
          <a:xfrm rot="10800000">
            <a:off x="349273" y="5320134"/>
            <a:ext cx="8439137" cy="713467"/>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 name="直線矢印コネクタ 11">
            <a:extLst>
              <a:ext uri="{FF2B5EF4-FFF2-40B4-BE49-F238E27FC236}">
                <a16:creationId xmlns:a16="http://schemas.microsoft.com/office/drawing/2014/main" id="{1F5D64F4-40E6-A84A-8333-5B902F65E5F9}"/>
              </a:ext>
            </a:extLst>
          </p:cNvPr>
          <p:cNvCxnSpPr>
            <a:cxnSpLocks/>
          </p:cNvCxnSpPr>
          <p:nvPr/>
        </p:nvCxnSpPr>
        <p:spPr>
          <a:xfrm>
            <a:off x="361379" y="6149873"/>
            <a:ext cx="8421241" cy="0"/>
          </a:xfrm>
          <a:prstGeom prst="straightConnector1">
            <a:avLst/>
          </a:prstGeom>
          <a:ln w="28575">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9" name="テキスト ボックス 68">
            <a:extLst>
              <a:ext uri="{FF2B5EF4-FFF2-40B4-BE49-F238E27FC236}">
                <a16:creationId xmlns:a16="http://schemas.microsoft.com/office/drawing/2014/main" id="{F17D24CA-F122-F94D-B5F8-61F6FDCD6856}"/>
              </a:ext>
            </a:extLst>
          </p:cNvPr>
          <p:cNvSpPr txBox="1"/>
          <p:nvPr/>
        </p:nvSpPr>
        <p:spPr>
          <a:xfrm>
            <a:off x="4185665" y="6177557"/>
            <a:ext cx="766354" cy="307777"/>
          </a:xfrm>
          <a:prstGeom prst="rect">
            <a:avLst/>
          </a:prstGeom>
          <a:noFill/>
        </p:spPr>
        <p:txBody>
          <a:bodyPr wrap="square" rtlCol="0">
            <a:spAutoFit/>
          </a:bodyPr>
          <a:lstStyle/>
          <a:p>
            <a:pPr algn="ct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 時間</a:t>
            </a:r>
            <a:endParaRPr kumimoji="1" lang="ja-JP" altLang="en-US" sz="1400" b="1" u="sng">
              <a:solidFill>
                <a:schemeClr val="tx1">
                  <a:lumMod val="50000"/>
                  <a:lumOff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6753421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C31D9D6A-D018-5340-8E60-00E8D2B660EA}"/>
              </a:ext>
            </a:extLst>
          </p:cNvPr>
          <p:cNvSpPr/>
          <p:nvPr/>
        </p:nvSpPr>
        <p:spPr>
          <a:xfrm>
            <a:off x="349273" y="3040743"/>
            <a:ext cx="4051708" cy="2236141"/>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80778320-34E4-564F-98DD-DF3A34CC18B3}"/>
              </a:ext>
            </a:extLst>
          </p:cNvPr>
          <p:cNvSpPr/>
          <p:nvPr/>
        </p:nvSpPr>
        <p:spPr>
          <a:xfrm>
            <a:off x="4740382" y="3052407"/>
            <a:ext cx="4051708" cy="2236141"/>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55" name="正方形/長方形 54">
            <a:extLst>
              <a:ext uri="{FF2B5EF4-FFF2-40B4-BE49-F238E27FC236}">
                <a16:creationId xmlns:a16="http://schemas.microsoft.com/office/drawing/2014/main" id="{6C280E62-B9A9-0246-94A4-C9787526F774}"/>
              </a:ext>
            </a:extLst>
          </p:cNvPr>
          <p:cNvSpPr/>
          <p:nvPr/>
        </p:nvSpPr>
        <p:spPr>
          <a:xfrm>
            <a:off x="355459" y="2401085"/>
            <a:ext cx="4051708" cy="608072"/>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D79881AF-C576-654F-9EC7-7DE288D32926}"/>
              </a:ext>
            </a:extLst>
          </p:cNvPr>
          <p:cNvSpPr/>
          <p:nvPr/>
        </p:nvSpPr>
        <p:spPr>
          <a:xfrm>
            <a:off x="355459" y="1537493"/>
            <a:ext cx="4051708" cy="80871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lang="ja-JP" altLang="en-US">
                <a:solidFill>
                  <a:schemeClr val="tx1">
                    <a:lumMod val="50000"/>
                    <a:lumOff val="50000"/>
                  </a:schemeClr>
                </a:solidFill>
              </a:rPr>
              <a:t>なぜ「共創」なのか</a:t>
            </a:r>
            <a:endParaRPr kumimoji="1" lang="ja-JP" altLang="en-US">
              <a:solidFill>
                <a:schemeClr val="tx1">
                  <a:lumMod val="50000"/>
                  <a:lumOff val="50000"/>
                </a:schemeClr>
              </a:solidFill>
            </a:endParaRPr>
          </a:p>
        </p:txBody>
      </p:sp>
      <p:sp>
        <p:nvSpPr>
          <p:cNvPr id="51" name="正方形/長方形 50">
            <a:extLst>
              <a:ext uri="{FF2B5EF4-FFF2-40B4-BE49-F238E27FC236}">
                <a16:creationId xmlns:a16="http://schemas.microsoft.com/office/drawing/2014/main" id="{5421D3CA-CDE5-EE48-A7B1-600BDD1B6A7F}"/>
              </a:ext>
            </a:extLst>
          </p:cNvPr>
          <p:cNvSpPr/>
          <p:nvPr/>
        </p:nvSpPr>
        <p:spPr>
          <a:xfrm>
            <a:off x="1418664" y="1576469"/>
            <a:ext cx="1980029" cy="523220"/>
          </a:xfrm>
          <a:prstGeom prst="rect">
            <a:avLst/>
          </a:prstGeom>
        </p:spPr>
        <p:txBody>
          <a:bodyPr wrap="none">
            <a:spAutoFit/>
          </a:bodyPr>
          <a:lstStyle/>
          <a:p>
            <a:pPr algn="ctr"/>
            <a:r>
              <a:rPr lang="ja-JP" altLang="en-US" sz="2800" b="1">
                <a:solidFill>
                  <a:schemeClr val="bg1"/>
                </a:solidFill>
                <a:latin typeface="Meiryo" panose="020B0604030504040204" pitchFamily="34" charset="-128"/>
                <a:ea typeface="Meiryo" panose="020B0604030504040204" pitchFamily="34" charset="-128"/>
                <a:cs typeface="Meiryo" charset="-128"/>
              </a:rPr>
              <a:t>既存</a:t>
            </a:r>
            <a:r>
              <a:rPr lang="ja-JP" altLang="en-US" sz="2800">
                <a:solidFill>
                  <a:schemeClr val="bg1"/>
                </a:solidFill>
                <a:latin typeface="Meiryo" panose="020B0604030504040204" pitchFamily="34" charset="-128"/>
                <a:ea typeface="Meiryo" panose="020B0604030504040204" pitchFamily="34" charset="-128"/>
                <a:cs typeface="Meiryo" charset="-128"/>
              </a:rPr>
              <a:t>を</a:t>
            </a:r>
            <a:r>
              <a:rPr lang="ja-JP" altLang="en-US" sz="2800" b="1">
                <a:solidFill>
                  <a:schemeClr val="bg1"/>
                </a:solidFill>
                <a:latin typeface="Meiryo" panose="020B0604030504040204" pitchFamily="34" charset="-128"/>
                <a:ea typeface="Meiryo" panose="020B0604030504040204" pitchFamily="34" charset="-128"/>
                <a:cs typeface="Meiryo" charset="-128"/>
              </a:rPr>
              <a:t>改善</a:t>
            </a:r>
            <a:endParaRPr lang="ja-JP" altLang="en-US" sz="2800" dirty="0">
              <a:solidFill>
                <a:schemeClr val="bg1"/>
              </a:solidFill>
              <a:latin typeface="Meiryo" panose="020B0604030504040204" pitchFamily="34" charset="-128"/>
              <a:ea typeface="Meiryo" panose="020B0604030504040204" pitchFamily="34" charset="-128"/>
              <a:cs typeface="Meiryo" charset="-128"/>
            </a:endParaRPr>
          </a:p>
        </p:txBody>
      </p:sp>
      <p:cxnSp>
        <p:nvCxnSpPr>
          <p:cNvPr id="56" name="直線コネクタ 55">
            <a:extLst>
              <a:ext uri="{FF2B5EF4-FFF2-40B4-BE49-F238E27FC236}">
                <a16:creationId xmlns:a16="http://schemas.microsoft.com/office/drawing/2014/main" id="{A4F517BB-6FD8-DF45-9198-010989807440}"/>
              </a:ext>
            </a:extLst>
          </p:cNvPr>
          <p:cNvCxnSpPr>
            <a:cxnSpLocks/>
          </p:cNvCxnSpPr>
          <p:nvPr/>
        </p:nvCxnSpPr>
        <p:spPr>
          <a:xfrm>
            <a:off x="355459" y="1482615"/>
            <a:ext cx="4051708" cy="0"/>
          </a:xfrm>
          <a:prstGeom prst="line">
            <a:avLst/>
          </a:prstGeom>
          <a:ln>
            <a:solidFill>
              <a:srgbClr val="953735"/>
            </a:solidFill>
          </a:ln>
          <a:effectLst/>
        </p:spPr>
        <p:style>
          <a:lnRef idx="2">
            <a:schemeClr val="accent1"/>
          </a:lnRef>
          <a:fillRef idx="0">
            <a:schemeClr val="accent1"/>
          </a:fillRef>
          <a:effectRef idx="1">
            <a:schemeClr val="accent1"/>
          </a:effectRef>
          <a:fontRef idx="minor">
            <a:schemeClr val="tx1"/>
          </a:fontRef>
        </p:style>
      </p:cxnSp>
      <p:sp>
        <p:nvSpPr>
          <p:cNvPr id="58" name="正方形/長方形 57">
            <a:extLst>
              <a:ext uri="{FF2B5EF4-FFF2-40B4-BE49-F238E27FC236}">
                <a16:creationId xmlns:a16="http://schemas.microsoft.com/office/drawing/2014/main" id="{5D922871-61B9-4946-B854-D9C9F49EF192}"/>
              </a:ext>
            </a:extLst>
          </p:cNvPr>
          <p:cNvSpPr/>
          <p:nvPr/>
        </p:nvSpPr>
        <p:spPr>
          <a:xfrm>
            <a:off x="4736833" y="2401085"/>
            <a:ext cx="4051708" cy="60807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810C889A-F59F-1C44-A9F1-3FBE56B21F94}"/>
              </a:ext>
            </a:extLst>
          </p:cNvPr>
          <p:cNvSpPr/>
          <p:nvPr/>
        </p:nvSpPr>
        <p:spPr>
          <a:xfrm>
            <a:off x="4736833" y="1537492"/>
            <a:ext cx="4051708" cy="8087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7B9D3E0D-98D8-BC45-B38C-2195F40A82C7}"/>
              </a:ext>
            </a:extLst>
          </p:cNvPr>
          <p:cNvSpPr/>
          <p:nvPr/>
        </p:nvSpPr>
        <p:spPr>
          <a:xfrm>
            <a:off x="5772672" y="1576469"/>
            <a:ext cx="1980029" cy="523220"/>
          </a:xfrm>
          <a:prstGeom prst="rect">
            <a:avLst/>
          </a:prstGeom>
        </p:spPr>
        <p:txBody>
          <a:bodyPr wrap="none">
            <a:spAutoFit/>
          </a:bodyPr>
          <a:lstStyle/>
          <a:p>
            <a:pPr algn="ctr"/>
            <a:r>
              <a:rPr lang="ja-JP" altLang="en-US" sz="2800" b="1">
                <a:solidFill>
                  <a:schemeClr val="bg1"/>
                </a:solidFill>
                <a:latin typeface="Meiryo" panose="020B0604030504040204" pitchFamily="34" charset="-128"/>
                <a:ea typeface="Meiryo" panose="020B0604030504040204" pitchFamily="34" charset="-128"/>
                <a:cs typeface="Meiryo" charset="-128"/>
              </a:rPr>
              <a:t>未来</a:t>
            </a:r>
            <a:r>
              <a:rPr lang="ja-JP" altLang="en-US" sz="2800">
                <a:solidFill>
                  <a:schemeClr val="bg1"/>
                </a:solidFill>
                <a:latin typeface="Meiryo" panose="020B0604030504040204" pitchFamily="34" charset="-128"/>
                <a:ea typeface="Meiryo" panose="020B0604030504040204" pitchFamily="34" charset="-128"/>
                <a:cs typeface="Meiryo" charset="-128"/>
              </a:rPr>
              <a:t>を</a:t>
            </a:r>
            <a:r>
              <a:rPr lang="ja-JP" altLang="en-US" sz="2800" b="1">
                <a:solidFill>
                  <a:schemeClr val="bg1"/>
                </a:solidFill>
                <a:latin typeface="Meiryo" panose="020B0604030504040204" pitchFamily="34" charset="-128"/>
                <a:ea typeface="Meiryo" panose="020B0604030504040204" pitchFamily="34" charset="-128"/>
                <a:cs typeface="Meiryo" charset="-128"/>
              </a:rPr>
              <a:t>創出</a:t>
            </a:r>
            <a:endParaRPr lang="ja-JP" altLang="en-US" sz="2800" b="1" dirty="0">
              <a:solidFill>
                <a:schemeClr val="bg1"/>
              </a:solidFill>
              <a:latin typeface="Meiryo" panose="020B0604030504040204" pitchFamily="34" charset="-128"/>
              <a:ea typeface="Meiryo" panose="020B0604030504040204" pitchFamily="34" charset="-128"/>
              <a:cs typeface="Meiryo" charset="-128"/>
            </a:endParaRPr>
          </a:p>
        </p:txBody>
      </p:sp>
      <p:cxnSp>
        <p:nvCxnSpPr>
          <p:cNvPr id="57" name="直線コネクタ 56">
            <a:extLst>
              <a:ext uri="{FF2B5EF4-FFF2-40B4-BE49-F238E27FC236}">
                <a16:creationId xmlns:a16="http://schemas.microsoft.com/office/drawing/2014/main" id="{A27D1B0D-F4E7-D740-9934-BFAE60693A56}"/>
              </a:ext>
            </a:extLst>
          </p:cNvPr>
          <p:cNvCxnSpPr>
            <a:cxnSpLocks/>
          </p:cNvCxnSpPr>
          <p:nvPr/>
        </p:nvCxnSpPr>
        <p:spPr>
          <a:xfrm>
            <a:off x="4743932" y="1482615"/>
            <a:ext cx="4044609"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3" name="テキスト ボックス 2">
            <a:extLst>
              <a:ext uri="{FF2B5EF4-FFF2-40B4-BE49-F238E27FC236}">
                <a16:creationId xmlns:a16="http://schemas.microsoft.com/office/drawing/2014/main" id="{06CBBF26-6619-5445-8B8B-8A6B5719CB44}"/>
              </a:ext>
            </a:extLst>
          </p:cNvPr>
          <p:cNvSpPr txBox="1"/>
          <p:nvPr/>
        </p:nvSpPr>
        <p:spPr>
          <a:xfrm>
            <a:off x="254585" y="992385"/>
            <a:ext cx="2759089" cy="523220"/>
          </a:xfrm>
          <a:prstGeom prst="rect">
            <a:avLst/>
          </a:prstGeom>
          <a:noFill/>
        </p:spPr>
        <p:txBody>
          <a:bodyPr wrap="none" rtlCol="0">
            <a:spAutoFit/>
          </a:bodyPr>
          <a:lstStyle/>
          <a:p>
            <a:r>
              <a:rPr kumimoji="1" lang="ja-JP" altLang="en-US" sz="2800" b="1">
                <a:solidFill>
                  <a:schemeClr val="accent6">
                    <a:lumMod val="50000"/>
                  </a:schemeClr>
                </a:solidFill>
                <a:latin typeface="Meiryo" panose="020B0604030504040204" pitchFamily="34" charset="-128"/>
                <a:ea typeface="Meiryo" panose="020B0604030504040204" pitchFamily="34" charset="-128"/>
              </a:rPr>
              <a:t>事業を支える</a:t>
            </a:r>
            <a:r>
              <a:rPr kumimoji="1" lang="en-US" altLang="ja-JP" sz="2800" b="1" dirty="0">
                <a:solidFill>
                  <a:schemeClr val="accent6">
                    <a:lumMod val="50000"/>
                  </a:schemeClr>
                </a:solidFill>
                <a:latin typeface="Meiryo" panose="020B0604030504040204" pitchFamily="34" charset="-128"/>
                <a:ea typeface="Meiryo" panose="020B0604030504040204" pitchFamily="34" charset="-128"/>
              </a:rPr>
              <a:t>IT</a:t>
            </a:r>
            <a:endParaRPr kumimoji="1" lang="ja-JP" altLang="en-US" sz="2800" b="1">
              <a:solidFill>
                <a:schemeClr val="accent6">
                  <a:lumMod val="50000"/>
                </a:schemeClr>
              </a:solidFill>
              <a:latin typeface="Meiryo" panose="020B0604030504040204" pitchFamily="34" charset="-128"/>
              <a:ea typeface="Meiryo" panose="020B0604030504040204" pitchFamily="34" charset="-128"/>
            </a:endParaRPr>
          </a:p>
        </p:txBody>
      </p:sp>
      <p:sp>
        <p:nvSpPr>
          <p:cNvPr id="47" name="テキスト ボックス 46">
            <a:extLst>
              <a:ext uri="{FF2B5EF4-FFF2-40B4-BE49-F238E27FC236}">
                <a16:creationId xmlns:a16="http://schemas.microsoft.com/office/drawing/2014/main" id="{AD4E6C2A-4C48-9248-86F8-C72094FC3400}"/>
              </a:ext>
            </a:extLst>
          </p:cNvPr>
          <p:cNvSpPr txBox="1"/>
          <p:nvPr/>
        </p:nvSpPr>
        <p:spPr>
          <a:xfrm>
            <a:off x="5751046" y="987697"/>
            <a:ext cx="3118161" cy="523220"/>
          </a:xfrm>
          <a:prstGeom prst="rect">
            <a:avLst/>
          </a:prstGeom>
          <a:noFill/>
        </p:spPr>
        <p:txBody>
          <a:bodyPr wrap="none" rtlCol="0">
            <a:spAutoFit/>
          </a:bodyPr>
          <a:lstStyle/>
          <a:p>
            <a:pPr algn="r"/>
            <a:r>
              <a:rPr kumimoji="1" lang="ja-JP" altLang="en-US" sz="2800" b="1">
                <a:solidFill>
                  <a:srgbClr val="0070C0"/>
                </a:solidFill>
                <a:latin typeface="Meiryo" panose="020B0604030504040204" pitchFamily="34" charset="-128"/>
                <a:ea typeface="Meiryo" panose="020B0604030504040204" pitchFamily="34" charset="-128"/>
              </a:rPr>
              <a:t>事業を変革する</a:t>
            </a:r>
            <a:r>
              <a:rPr kumimoji="1" lang="en-US" altLang="ja-JP" sz="2800" b="1" dirty="0">
                <a:solidFill>
                  <a:srgbClr val="0070C0"/>
                </a:solidFill>
                <a:latin typeface="Meiryo" panose="020B0604030504040204" pitchFamily="34" charset="-128"/>
                <a:ea typeface="Meiryo" panose="020B0604030504040204" pitchFamily="34" charset="-128"/>
              </a:rPr>
              <a:t>IT</a:t>
            </a:r>
            <a:endParaRPr kumimoji="1" lang="ja-JP" altLang="en-US" sz="2800" b="1">
              <a:solidFill>
                <a:srgbClr val="0070C0"/>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76A50E28-37C2-FD44-B51A-9D71B8199D82}"/>
              </a:ext>
            </a:extLst>
          </p:cNvPr>
          <p:cNvSpPr txBox="1"/>
          <p:nvPr/>
        </p:nvSpPr>
        <p:spPr>
          <a:xfrm>
            <a:off x="1160465" y="2424382"/>
            <a:ext cx="2441694" cy="584775"/>
          </a:xfrm>
          <a:prstGeom prst="rect">
            <a:avLst/>
          </a:prstGeom>
          <a:noFill/>
        </p:spPr>
        <p:txBody>
          <a:bodyPr wrap="none" rtlCol="0">
            <a:spAutoFit/>
          </a:bodyPr>
          <a:lstStyle/>
          <a:p>
            <a:pPr algn="ctr"/>
            <a:r>
              <a:rPr kumimoji="1" lang="ja-JP" altLang="en-US" sz="1600">
                <a:solidFill>
                  <a:schemeClr val="accent2">
                    <a:lumMod val="75000"/>
                  </a:schemeClr>
                </a:solidFill>
                <a:latin typeface="Meiryo" panose="020B0604030504040204" pitchFamily="34" charset="-128"/>
                <a:ea typeface="Meiryo" panose="020B0604030504040204" pitchFamily="34" charset="-128"/>
              </a:rPr>
              <a:t>予め仕様と予算を決定し</a:t>
            </a:r>
            <a:endParaRPr kumimoji="1" lang="en-US" altLang="ja-JP" sz="1600" dirty="0">
              <a:solidFill>
                <a:schemeClr val="accent2">
                  <a:lumMod val="75000"/>
                </a:schemeClr>
              </a:solidFill>
              <a:latin typeface="Meiryo" panose="020B0604030504040204" pitchFamily="34" charset="-128"/>
              <a:ea typeface="Meiryo" panose="020B0604030504040204" pitchFamily="34" charset="-128"/>
            </a:endParaRPr>
          </a:p>
          <a:p>
            <a:pPr algn="ctr"/>
            <a:r>
              <a:rPr kumimoji="1" lang="ja-JP" altLang="en-US" sz="1600">
                <a:solidFill>
                  <a:schemeClr val="accent2">
                    <a:lumMod val="75000"/>
                  </a:schemeClr>
                </a:solidFill>
                <a:latin typeface="Meiryo" panose="020B0604030504040204" pitchFamily="34" charset="-128"/>
                <a:ea typeface="Meiryo" panose="020B0604030504040204" pitchFamily="34" charset="-128"/>
              </a:rPr>
              <a:t>計画に従って実行する</a:t>
            </a:r>
            <a:endParaRPr kumimoji="1" lang="ja-JP" altLang="en-US" sz="1600" b="1" u="sng">
              <a:solidFill>
                <a:schemeClr val="accent2">
                  <a:lumMod val="75000"/>
                </a:schemeClr>
              </a:solidFill>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a16="http://schemas.microsoft.com/office/drawing/2014/main" id="{758263DC-2110-0F44-B2DE-9A95E60C3403}"/>
              </a:ext>
            </a:extLst>
          </p:cNvPr>
          <p:cNvSpPr txBox="1"/>
          <p:nvPr/>
        </p:nvSpPr>
        <p:spPr>
          <a:xfrm>
            <a:off x="5336655" y="2424382"/>
            <a:ext cx="2852063" cy="584775"/>
          </a:xfrm>
          <a:prstGeom prst="rect">
            <a:avLst/>
          </a:prstGeom>
          <a:noFill/>
        </p:spPr>
        <p:txBody>
          <a:bodyPr wrap="none" rtlCol="0">
            <a:spAutoFit/>
          </a:bodyPr>
          <a:lstStyle/>
          <a:p>
            <a:pPr algn="ctr"/>
            <a:r>
              <a:rPr kumimoji="1" lang="ja-JP" altLang="en-US" sz="1600">
                <a:solidFill>
                  <a:srgbClr val="0070C0"/>
                </a:solidFill>
                <a:latin typeface="Meiryo" panose="020B0604030504040204" pitchFamily="34" charset="-128"/>
                <a:ea typeface="Meiryo" panose="020B0604030504040204" pitchFamily="34" charset="-128"/>
              </a:rPr>
              <a:t>予め仕様と予算は決められず</a:t>
            </a:r>
            <a:endParaRPr kumimoji="1" lang="en-US" altLang="ja-JP" sz="1600" dirty="0">
              <a:solidFill>
                <a:srgbClr val="0070C0"/>
              </a:solidFill>
              <a:latin typeface="Meiryo" panose="020B0604030504040204" pitchFamily="34" charset="-128"/>
              <a:ea typeface="Meiryo" panose="020B0604030504040204" pitchFamily="34" charset="-128"/>
            </a:endParaRPr>
          </a:p>
          <a:p>
            <a:pPr algn="ctr"/>
            <a:r>
              <a:rPr kumimoji="1" lang="ja-JP" altLang="en-US" sz="1600">
                <a:solidFill>
                  <a:srgbClr val="0070C0"/>
                </a:solidFill>
                <a:latin typeface="Meiryo" panose="020B0604030504040204" pitchFamily="34" charset="-128"/>
                <a:ea typeface="Meiryo" panose="020B0604030504040204" pitchFamily="34" charset="-128"/>
              </a:rPr>
              <a:t>試行錯誤で最適解を見つける</a:t>
            </a:r>
          </a:p>
        </p:txBody>
      </p:sp>
      <p:sp>
        <p:nvSpPr>
          <p:cNvPr id="9" name="テキスト ボックス 8">
            <a:extLst>
              <a:ext uri="{FF2B5EF4-FFF2-40B4-BE49-F238E27FC236}">
                <a16:creationId xmlns:a16="http://schemas.microsoft.com/office/drawing/2014/main" id="{7F57AEEC-5E2F-2F48-B880-557C05AB7A09}"/>
              </a:ext>
            </a:extLst>
          </p:cNvPr>
          <p:cNvSpPr txBox="1"/>
          <p:nvPr/>
        </p:nvSpPr>
        <p:spPr>
          <a:xfrm>
            <a:off x="3376223" y="1218088"/>
            <a:ext cx="1070421" cy="307777"/>
          </a:xfrm>
          <a:prstGeom prst="rect">
            <a:avLst/>
          </a:prstGeom>
          <a:noFill/>
        </p:spPr>
        <p:txBody>
          <a:bodyPr wrap="none" rtlCol="0">
            <a:spAutoFit/>
          </a:bodyPr>
          <a:lstStyle/>
          <a:p>
            <a:r>
              <a:rPr kumimoji="1" lang="en-US" altLang="ja-JP" sz="1400" dirty="0">
                <a:solidFill>
                  <a:schemeClr val="accent6">
                    <a:lumMod val="50000"/>
                  </a:schemeClr>
                </a:solidFill>
                <a:latin typeface="Meiryo" panose="020B0604030504040204" pitchFamily="34" charset="-128"/>
                <a:ea typeface="Meiryo" panose="020B0604030504040204" pitchFamily="34" charset="-128"/>
              </a:rPr>
              <a:t>Before DX</a:t>
            </a:r>
            <a:endParaRPr kumimoji="1" lang="ja-JP" altLang="en-US" sz="1400">
              <a:solidFill>
                <a:schemeClr val="accent6">
                  <a:lumMod val="50000"/>
                </a:schemeClr>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8C20EE3A-1510-AF47-B8B5-C4B202BFD1DD}"/>
              </a:ext>
            </a:extLst>
          </p:cNvPr>
          <p:cNvSpPr txBox="1"/>
          <p:nvPr/>
        </p:nvSpPr>
        <p:spPr>
          <a:xfrm>
            <a:off x="4687854" y="1210697"/>
            <a:ext cx="931152" cy="307777"/>
          </a:xfrm>
          <a:prstGeom prst="rect">
            <a:avLst/>
          </a:prstGeom>
          <a:noFill/>
        </p:spPr>
        <p:txBody>
          <a:bodyPr wrap="none" rtlCol="0">
            <a:spAutoFit/>
          </a:bodyPr>
          <a:lstStyle/>
          <a:p>
            <a:r>
              <a:rPr kumimoji="1" lang="en-US" altLang="ja-JP" sz="1400" dirty="0">
                <a:solidFill>
                  <a:srgbClr val="0070C0"/>
                </a:solidFill>
                <a:latin typeface="Meiryo" panose="020B0604030504040204" pitchFamily="34" charset="-128"/>
                <a:ea typeface="Meiryo" panose="020B0604030504040204" pitchFamily="34" charset="-128"/>
              </a:rPr>
              <a:t>After DX</a:t>
            </a:r>
            <a:endParaRPr kumimoji="1" lang="ja-JP" altLang="en-US" sz="1400">
              <a:solidFill>
                <a:srgbClr val="0070C0"/>
              </a:solidFill>
              <a:latin typeface="Meiryo" panose="020B0604030504040204" pitchFamily="34" charset="-128"/>
              <a:ea typeface="Meiryo" panose="020B0604030504040204" pitchFamily="34" charset="-128"/>
            </a:endParaRPr>
          </a:p>
        </p:txBody>
      </p:sp>
      <p:sp>
        <p:nvSpPr>
          <p:cNvPr id="48" name="正方形/長方形 47">
            <a:extLst>
              <a:ext uri="{FF2B5EF4-FFF2-40B4-BE49-F238E27FC236}">
                <a16:creationId xmlns:a16="http://schemas.microsoft.com/office/drawing/2014/main" id="{436246FC-0437-3141-89D5-6D3682C34948}"/>
              </a:ext>
            </a:extLst>
          </p:cNvPr>
          <p:cNvSpPr/>
          <p:nvPr/>
        </p:nvSpPr>
        <p:spPr>
          <a:xfrm>
            <a:off x="4736833" y="1977534"/>
            <a:ext cx="4051708" cy="369332"/>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cs typeface="Meiryo" charset="-128"/>
              </a:rPr>
              <a:t>イノベーションとスピード</a:t>
            </a:r>
            <a:endParaRPr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9" name="正方形/長方形 58">
            <a:extLst>
              <a:ext uri="{FF2B5EF4-FFF2-40B4-BE49-F238E27FC236}">
                <a16:creationId xmlns:a16="http://schemas.microsoft.com/office/drawing/2014/main" id="{2917F690-B515-3843-B10D-D2F03DE3308C}"/>
              </a:ext>
            </a:extLst>
          </p:cNvPr>
          <p:cNvSpPr/>
          <p:nvPr/>
        </p:nvSpPr>
        <p:spPr>
          <a:xfrm>
            <a:off x="367170" y="2007055"/>
            <a:ext cx="4051708" cy="369332"/>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cs typeface="Meiryo" charset="-128"/>
              </a:rPr>
              <a:t>省力化とコスト削減</a:t>
            </a:r>
            <a:endParaRPr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3" name="テキスト ボックス 52">
            <a:extLst>
              <a:ext uri="{FF2B5EF4-FFF2-40B4-BE49-F238E27FC236}">
                <a16:creationId xmlns:a16="http://schemas.microsoft.com/office/drawing/2014/main" id="{DEFD5C76-4CC7-754F-BC6D-E8E0272DB716}"/>
              </a:ext>
            </a:extLst>
          </p:cNvPr>
          <p:cNvSpPr txBox="1"/>
          <p:nvPr/>
        </p:nvSpPr>
        <p:spPr>
          <a:xfrm>
            <a:off x="355457" y="3145654"/>
            <a:ext cx="4051709" cy="369332"/>
          </a:xfrm>
          <a:prstGeom prst="rect">
            <a:avLst/>
          </a:prstGeom>
          <a:noFill/>
        </p:spPr>
        <p:txBody>
          <a:bodyPr wrap="square" rtlCol="0">
            <a:spAutoFit/>
          </a:bodyPr>
          <a:lstStyle/>
          <a:p>
            <a:pPr algn="ctr"/>
            <a:r>
              <a:rPr kumimoji="1" lang="ja-JP" altLang="en-US">
                <a:solidFill>
                  <a:schemeClr val="accent2">
                    <a:lumMod val="75000"/>
                  </a:schemeClr>
                </a:solidFill>
                <a:latin typeface="Meiryo" panose="020B0604030504040204" pitchFamily="34" charset="-128"/>
                <a:ea typeface="Meiryo" panose="020B0604030504040204" pitchFamily="34" charset="-128"/>
              </a:rPr>
              <a:t>事業部門（→</a:t>
            </a:r>
            <a:r>
              <a:rPr kumimoji="1" lang="en-US" altLang="ja-JP" dirty="0">
                <a:solidFill>
                  <a:schemeClr val="accent2">
                    <a:lumMod val="75000"/>
                  </a:schemeClr>
                </a:solidFill>
                <a:latin typeface="Meiryo" panose="020B0604030504040204" pitchFamily="34" charset="-128"/>
                <a:ea typeface="Meiryo" panose="020B0604030504040204" pitchFamily="34" charset="-128"/>
              </a:rPr>
              <a:t>IT</a:t>
            </a:r>
            <a:r>
              <a:rPr kumimoji="1" lang="ja-JP" altLang="en-US">
                <a:solidFill>
                  <a:schemeClr val="accent2">
                    <a:lumMod val="75000"/>
                  </a:schemeClr>
                </a:solidFill>
                <a:latin typeface="Meiryo" panose="020B0604030504040204" pitchFamily="34" charset="-128"/>
                <a:ea typeface="Meiryo" panose="020B0604030504040204" pitchFamily="34" charset="-128"/>
              </a:rPr>
              <a:t>部門）→</a:t>
            </a:r>
            <a:r>
              <a:rPr kumimoji="1" lang="en-US" altLang="ja-JP" dirty="0">
                <a:solidFill>
                  <a:schemeClr val="accent2">
                    <a:lumMod val="75000"/>
                  </a:schemeClr>
                </a:solidFill>
                <a:latin typeface="Meiryo" panose="020B0604030504040204" pitchFamily="34" charset="-128"/>
                <a:ea typeface="Meiryo" panose="020B0604030504040204" pitchFamily="34" charset="-128"/>
              </a:rPr>
              <a:t>IT</a:t>
            </a:r>
            <a:r>
              <a:rPr kumimoji="1" lang="ja-JP" altLang="en-US">
                <a:solidFill>
                  <a:schemeClr val="accent2">
                    <a:lumMod val="75000"/>
                  </a:schemeClr>
                </a:solidFill>
                <a:latin typeface="Meiryo" panose="020B0604030504040204" pitchFamily="34" charset="-128"/>
                <a:ea typeface="Meiryo" panose="020B0604030504040204" pitchFamily="34" charset="-128"/>
              </a:rPr>
              <a:t>ベンダー</a:t>
            </a:r>
            <a:endParaRPr kumimoji="1" lang="ja-JP" altLang="en-US" b="1" u="sng">
              <a:solidFill>
                <a:schemeClr val="accent2">
                  <a:lumMod val="75000"/>
                </a:schemeClr>
              </a:solidFill>
              <a:latin typeface="Meiryo" panose="020B0604030504040204" pitchFamily="34" charset="-128"/>
              <a:ea typeface="Meiryo" panose="020B0604030504040204" pitchFamily="34" charset="-128"/>
            </a:endParaRPr>
          </a:p>
        </p:txBody>
      </p:sp>
      <p:sp>
        <p:nvSpPr>
          <p:cNvPr id="54" name="テキスト ボックス 53">
            <a:extLst>
              <a:ext uri="{FF2B5EF4-FFF2-40B4-BE49-F238E27FC236}">
                <a16:creationId xmlns:a16="http://schemas.microsoft.com/office/drawing/2014/main" id="{C3DCDD70-CD34-E449-B394-04B174202FC1}"/>
              </a:ext>
            </a:extLst>
          </p:cNvPr>
          <p:cNvSpPr txBox="1"/>
          <p:nvPr/>
        </p:nvSpPr>
        <p:spPr>
          <a:xfrm>
            <a:off x="4740381" y="3145654"/>
            <a:ext cx="4051709" cy="369332"/>
          </a:xfrm>
          <a:prstGeom prst="rect">
            <a:avLst/>
          </a:prstGeom>
          <a:noFill/>
        </p:spPr>
        <p:txBody>
          <a:bodyPr wrap="squar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事業部門（内製チーム）</a:t>
            </a:r>
            <a:endParaRPr kumimoji="1" lang="ja-JP" altLang="en-US" b="1" u="sng">
              <a:solidFill>
                <a:srgbClr val="0070C0"/>
              </a:solidFill>
              <a:latin typeface="Meiryo" panose="020B0604030504040204" pitchFamily="34" charset="-128"/>
              <a:ea typeface="Meiryo" panose="020B0604030504040204" pitchFamily="34" charset="-128"/>
            </a:endParaRPr>
          </a:p>
        </p:txBody>
      </p:sp>
      <p:sp>
        <p:nvSpPr>
          <p:cNvPr id="10" name="直角三角形 9">
            <a:extLst>
              <a:ext uri="{FF2B5EF4-FFF2-40B4-BE49-F238E27FC236}">
                <a16:creationId xmlns:a16="http://schemas.microsoft.com/office/drawing/2014/main" id="{C5001806-B13E-8C47-A677-EBB5854A49C6}"/>
              </a:ext>
            </a:extLst>
          </p:cNvPr>
          <p:cNvSpPr/>
          <p:nvPr/>
        </p:nvSpPr>
        <p:spPr>
          <a:xfrm>
            <a:off x="349403" y="5351721"/>
            <a:ext cx="8439137" cy="713467"/>
          </a:xfrm>
          <a:prstGeom prst="r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直角三角形 67">
            <a:extLst>
              <a:ext uri="{FF2B5EF4-FFF2-40B4-BE49-F238E27FC236}">
                <a16:creationId xmlns:a16="http://schemas.microsoft.com/office/drawing/2014/main" id="{630E2712-F7E5-7046-B2BD-250ECD48B3CE}"/>
              </a:ext>
            </a:extLst>
          </p:cNvPr>
          <p:cNvSpPr/>
          <p:nvPr/>
        </p:nvSpPr>
        <p:spPr>
          <a:xfrm rot="10800000">
            <a:off x="349273" y="5320134"/>
            <a:ext cx="8439137" cy="713467"/>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 name="直線矢印コネクタ 11">
            <a:extLst>
              <a:ext uri="{FF2B5EF4-FFF2-40B4-BE49-F238E27FC236}">
                <a16:creationId xmlns:a16="http://schemas.microsoft.com/office/drawing/2014/main" id="{1F5D64F4-40E6-A84A-8333-5B902F65E5F9}"/>
              </a:ext>
            </a:extLst>
          </p:cNvPr>
          <p:cNvCxnSpPr>
            <a:cxnSpLocks/>
          </p:cNvCxnSpPr>
          <p:nvPr/>
        </p:nvCxnSpPr>
        <p:spPr>
          <a:xfrm>
            <a:off x="361379" y="6149873"/>
            <a:ext cx="8421241" cy="0"/>
          </a:xfrm>
          <a:prstGeom prst="straightConnector1">
            <a:avLst/>
          </a:prstGeom>
          <a:ln w="28575">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9" name="テキスト ボックス 68">
            <a:extLst>
              <a:ext uri="{FF2B5EF4-FFF2-40B4-BE49-F238E27FC236}">
                <a16:creationId xmlns:a16="http://schemas.microsoft.com/office/drawing/2014/main" id="{F17D24CA-F122-F94D-B5F8-61F6FDCD6856}"/>
              </a:ext>
            </a:extLst>
          </p:cNvPr>
          <p:cNvSpPr txBox="1"/>
          <p:nvPr/>
        </p:nvSpPr>
        <p:spPr>
          <a:xfrm>
            <a:off x="4185665" y="6177557"/>
            <a:ext cx="766354" cy="307777"/>
          </a:xfrm>
          <a:prstGeom prst="rect">
            <a:avLst/>
          </a:prstGeom>
          <a:noFill/>
        </p:spPr>
        <p:txBody>
          <a:bodyPr wrap="square" rtlCol="0">
            <a:spAutoFit/>
          </a:bodyPr>
          <a:lstStyle/>
          <a:p>
            <a:pPr algn="ct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 時間</a:t>
            </a:r>
            <a:endParaRPr kumimoji="1" lang="ja-JP" altLang="en-US" sz="1400" b="1" u="sng">
              <a:solidFill>
                <a:schemeClr val="tx1">
                  <a:lumMod val="50000"/>
                  <a:lumOff val="50000"/>
                </a:schemeClr>
              </a:solidFill>
              <a:latin typeface="Meiryo" panose="020B0604030504040204" pitchFamily="34" charset="-128"/>
              <a:ea typeface="Meiryo" panose="020B0604030504040204" pitchFamily="34" charset="-128"/>
            </a:endParaRPr>
          </a:p>
        </p:txBody>
      </p:sp>
      <p:sp>
        <p:nvSpPr>
          <p:cNvPr id="34" name="円/楕円 33">
            <a:extLst>
              <a:ext uri="{FF2B5EF4-FFF2-40B4-BE49-F238E27FC236}">
                <a16:creationId xmlns:a16="http://schemas.microsoft.com/office/drawing/2014/main" id="{1B23218E-921E-7046-A722-0DF5CBE273F6}"/>
              </a:ext>
            </a:extLst>
          </p:cNvPr>
          <p:cNvSpPr/>
          <p:nvPr/>
        </p:nvSpPr>
        <p:spPr>
          <a:xfrm>
            <a:off x="6775890" y="3702677"/>
            <a:ext cx="1876949" cy="1312976"/>
          </a:xfrm>
          <a:prstGeom prst="ellipse">
            <a:avLst/>
          </a:prstGeom>
          <a:solidFill>
            <a:schemeClr val="accent4">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1">
                  <a:lumMod val="20000"/>
                  <a:lumOff val="80000"/>
                </a:schemeClr>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0CA6D1C2-C863-8841-AD44-BA0AB914F317}"/>
              </a:ext>
            </a:extLst>
          </p:cNvPr>
          <p:cNvSpPr txBox="1"/>
          <p:nvPr/>
        </p:nvSpPr>
        <p:spPr>
          <a:xfrm>
            <a:off x="6783203" y="4692003"/>
            <a:ext cx="1082348"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内製チーム</a:t>
            </a:r>
          </a:p>
        </p:txBody>
      </p:sp>
      <p:grpSp>
        <p:nvGrpSpPr>
          <p:cNvPr id="36" name="図形グループ 281">
            <a:extLst>
              <a:ext uri="{FF2B5EF4-FFF2-40B4-BE49-F238E27FC236}">
                <a16:creationId xmlns:a16="http://schemas.microsoft.com/office/drawing/2014/main" id="{D34231A8-8B85-C74F-ABBD-58F33B1F98A3}"/>
              </a:ext>
            </a:extLst>
          </p:cNvPr>
          <p:cNvGrpSpPr/>
          <p:nvPr/>
        </p:nvGrpSpPr>
        <p:grpSpPr>
          <a:xfrm>
            <a:off x="7084186" y="3807287"/>
            <a:ext cx="228599" cy="443927"/>
            <a:chOff x="1946324" y="4125162"/>
            <a:chExt cx="969964" cy="2007872"/>
          </a:xfrm>
        </p:grpSpPr>
        <p:sp>
          <p:nvSpPr>
            <p:cNvPr id="37" name="円/楕円 36">
              <a:extLst>
                <a:ext uri="{FF2B5EF4-FFF2-40B4-BE49-F238E27FC236}">
                  <a16:creationId xmlns:a16="http://schemas.microsoft.com/office/drawing/2014/main" id="{9CBDD649-D0FF-464F-9A1B-C5187D4D66C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論理積ゲート 37">
              <a:extLst>
                <a:ext uri="{FF2B5EF4-FFF2-40B4-BE49-F238E27FC236}">
                  <a16:creationId xmlns:a16="http://schemas.microsoft.com/office/drawing/2014/main" id="{C2714F1E-87A4-384F-9E5E-C1A302CD3DB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284">
            <a:extLst>
              <a:ext uri="{FF2B5EF4-FFF2-40B4-BE49-F238E27FC236}">
                <a16:creationId xmlns:a16="http://schemas.microsoft.com/office/drawing/2014/main" id="{8C51BD1B-4CD9-6D45-8368-60BCB871BADE}"/>
              </a:ext>
            </a:extLst>
          </p:cNvPr>
          <p:cNvGrpSpPr/>
          <p:nvPr/>
        </p:nvGrpSpPr>
        <p:grpSpPr>
          <a:xfrm>
            <a:off x="8193078" y="3862679"/>
            <a:ext cx="228599" cy="443927"/>
            <a:chOff x="1946324" y="4125162"/>
            <a:chExt cx="969964" cy="2007872"/>
          </a:xfrm>
        </p:grpSpPr>
        <p:sp>
          <p:nvSpPr>
            <p:cNvPr id="40" name="円/楕円 39">
              <a:extLst>
                <a:ext uri="{FF2B5EF4-FFF2-40B4-BE49-F238E27FC236}">
                  <a16:creationId xmlns:a16="http://schemas.microsoft.com/office/drawing/2014/main" id="{E7D6223B-9AEC-A143-9736-8ECF0D9362ED}"/>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a:extLst>
                <a:ext uri="{FF2B5EF4-FFF2-40B4-BE49-F238E27FC236}">
                  <a16:creationId xmlns:a16="http://schemas.microsoft.com/office/drawing/2014/main" id="{39C242BC-7C85-4248-804C-7DBA9E7A549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2" name="図形グループ 287">
            <a:extLst>
              <a:ext uri="{FF2B5EF4-FFF2-40B4-BE49-F238E27FC236}">
                <a16:creationId xmlns:a16="http://schemas.microsoft.com/office/drawing/2014/main" id="{F44B163B-2E25-474F-843E-67BA44798382}"/>
              </a:ext>
            </a:extLst>
          </p:cNvPr>
          <p:cNvGrpSpPr/>
          <p:nvPr/>
        </p:nvGrpSpPr>
        <p:grpSpPr>
          <a:xfrm>
            <a:off x="7663393" y="3597476"/>
            <a:ext cx="228599" cy="443927"/>
            <a:chOff x="1946324" y="4125162"/>
            <a:chExt cx="969964" cy="2007872"/>
          </a:xfrm>
        </p:grpSpPr>
        <p:sp>
          <p:nvSpPr>
            <p:cNvPr id="43" name="円/楕円 42">
              <a:extLst>
                <a:ext uri="{FF2B5EF4-FFF2-40B4-BE49-F238E27FC236}">
                  <a16:creationId xmlns:a16="http://schemas.microsoft.com/office/drawing/2014/main" id="{A4403520-3955-1448-AE50-1BA659A1133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フローチャート: 論理積ゲート 43">
              <a:extLst>
                <a:ext uri="{FF2B5EF4-FFF2-40B4-BE49-F238E27FC236}">
                  <a16:creationId xmlns:a16="http://schemas.microsoft.com/office/drawing/2014/main" id="{579DF62B-D589-CC49-A4D7-24AD53E7BB9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284">
            <a:extLst>
              <a:ext uri="{FF2B5EF4-FFF2-40B4-BE49-F238E27FC236}">
                <a16:creationId xmlns:a16="http://schemas.microsoft.com/office/drawing/2014/main" id="{E3473B7E-34F4-BE42-995D-E37C40CDF604}"/>
              </a:ext>
            </a:extLst>
          </p:cNvPr>
          <p:cNvGrpSpPr/>
          <p:nvPr/>
        </p:nvGrpSpPr>
        <p:grpSpPr>
          <a:xfrm>
            <a:off x="7903378" y="4378107"/>
            <a:ext cx="228599" cy="443927"/>
            <a:chOff x="1946324" y="4125162"/>
            <a:chExt cx="969964" cy="2007872"/>
          </a:xfrm>
        </p:grpSpPr>
        <p:sp>
          <p:nvSpPr>
            <p:cNvPr id="46" name="円/楕円 45">
              <a:extLst>
                <a:ext uri="{FF2B5EF4-FFF2-40B4-BE49-F238E27FC236}">
                  <a16:creationId xmlns:a16="http://schemas.microsoft.com/office/drawing/2014/main" id="{95D27669-2C23-3E4E-B25C-CDD8CDBD7940}"/>
                </a:ext>
              </a:extLst>
            </p:cNvPr>
            <p:cNvSpPr/>
            <p:nvPr/>
          </p:nvSpPr>
          <p:spPr>
            <a:xfrm>
              <a:off x="1946324" y="4125162"/>
              <a:ext cx="969962" cy="92075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a:extLst>
                <a:ext uri="{FF2B5EF4-FFF2-40B4-BE49-F238E27FC236}">
                  <a16:creationId xmlns:a16="http://schemas.microsoft.com/office/drawing/2014/main" id="{AAE18AA2-6D7B-1E48-8A6A-E3B1AA6D51FB}"/>
                </a:ext>
              </a:extLst>
            </p:cNvPr>
            <p:cNvSpPr/>
            <p:nvPr/>
          </p:nvSpPr>
          <p:spPr>
            <a:xfrm rot="16200000">
              <a:off x="1887746" y="5104491"/>
              <a:ext cx="1087122" cy="969963"/>
            </a:xfrm>
            <a:prstGeom prst="flowChartDela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2" name="図形グループ 284">
            <a:extLst>
              <a:ext uri="{FF2B5EF4-FFF2-40B4-BE49-F238E27FC236}">
                <a16:creationId xmlns:a16="http://schemas.microsoft.com/office/drawing/2014/main" id="{3D9ACF94-66FC-4949-8D58-661B66F050B4}"/>
              </a:ext>
            </a:extLst>
          </p:cNvPr>
          <p:cNvGrpSpPr/>
          <p:nvPr/>
        </p:nvGrpSpPr>
        <p:grpSpPr>
          <a:xfrm>
            <a:off x="7506781" y="4128030"/>
            <a:ext cx="228599" cy="443927"/>
            <a:chOff x="1946324" y="4125162"/>
            <a:chExt cx="969964" cy="2007872"/>
          </a:xfrm>
        </p:grpSpPr>
        <p:sp>
          <p:nvSpPr>
            <p:cNvPr id="70" name="円/楕円 69">
              <a:extLst>
                <a:ext uri="{FF2B5EF4-FFF2-40B4-BE49-F238E27FC236}">
                  <a16:creationId xmlns:a16="http://schemas.microsoft.com/office/drawing/2014/main" id="{E8F72E8E-B6E9-424E-9967-95696DAB3412}"/>
                </a:ext>
              </a:extLst>
            </p:cNvPr>
            <p:cNvSpPr/>
            <p:nvPr/>
          </p:nvSpPr>
          <p:spPr>
            <a:xfrm>
              <a:off x="1946324" y="4125162"/>
              <a:ext cx="969962" cy="920750"/>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フローチャート: 論理積ゲート 70">
              <a:extLst>
                <a:ext uri="{FF2B5EF4-FFF2-40B4-BE49-F238E27FC236}">
                  <a16:creationId xmlns:a16="http://schemas.microsoft.com/office/drawing/2014/main" id="{07A3CDC7-3F3D-BF41-B501-93B5A501E0CA}"/>
                </a:ext>
              </a:extLst>
            </p:cNvPr>
            <p:cNvSpPr/>
            <p:nvPr/>
          </p:nvSpPr>
          <p:spPr>
            <a:xfrm rot="16200000">
              <a:off x="1887746" y="5104491"/>
              <a:ext cx="1087122" cy="969963"/>
            </a:xfrm>
            <a:prstGeom prst="flowChartDela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 name="ホームベース 5">
            <a:extLst>
              <a:ext uri="{FF2B5EF4-FFF2-40B4-BE49-F238E27FC236}">
                <a16:creationId xmlns:a16="http://schemas.microsoft.com/office/drawing/2014/main" id="{9CC0E6C2-2280-6540-9D4E-0756918C9FC9}"/>
              </a:ext>
            </a:extLst>
          </p:cNvPr>
          <p:cNvSpPr/>
          <p:nvPr/>
        </p:nvSpPr>
        <p:spPr>
          <a:xfrm>
            <a:off x="450746" y="3583804"/>
            <a:ext cx="6627518" cy="1622758"/>
          </a:xfrm>
          <a:prstGeom prst="homePlate">
            <a:avLst>
              <a:gd name="adj" fmla="val 40913"/>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78418C79-3A26-8D49-A4EE-7A887108DADA}"/>
              </a:ext>
            </a:extLst>
          </p:cNvPr>
          <p:cNvSpPr/>
          <p:nvPr/>
        </p:nvSpPr>
        <p:spPr>
          <a:xfrm>
            <a:off x="491161" y="3999971"/>
            <a:ext cx="6770054" cy="646331"/>
          </a:xfrm>
          <a:prstGeom prst="rect">
            <a:avLst/>
          </a:prstGeom>
        </p:spPr>
        <p:txBody>
          <a:bodyPr wrap="square">
            <a:spAutoFit/>
          </a:bodyPr>
          <a:lstStyle/>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データベースやトランザクション、ネットワークなどを設計する知識やスキル</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アジャイル開発や</a:t>
            </a:r>
            <a:r>
              <a:rPr lang="en" altLang="ja-JP" sz="1200" dirty="0">
                <a:solidFill>
                  <a:schemeClr val="bg1"/>
                </a:solidFill>
                <a:latin typeface="Meiryo" panose="020B0604030504040204" pitchFamily="34" charset="-128"/>
                <a:ea typeface="Meiryo" panose="020B0604030504040204" pitchFamily="34" charset="-128"/>
              </a:rPr>
              <a:t>DevOps</a:t>
            </a:r>
            <a:r>
              <a:rPr lang="ja-JP" altLang="en-US" sz="1200">
                <a:solidFill>
                  <a:schemeClr val="bg1"/>
                </a:solidFill>
                <a:latin typeface="Meiryo" panose="020B0604030504040204" pitchFamily="34" charset="-128"/>
                <a:ea typeface="Meiryo" panose="020B0604030504040204" pitchFamily="34" charset="-128"/>
              </a:rPr>
              <a:t>などの開発や運用に関わる知識やスキル</a:t>
            </a:r>
          </a:p>
          <a:p>
            <a:pPr marL="171450" indent="-171450">
              <a:buFont typeface="Wingdings" pitchFamily="2" charset="2"/>
              <a:buChar char="ü"/>
            </a:pPr>
            <a:r>
              <a:rPr lang="en-US" altLang="ja-JP" sz="1200" dirty="0">
                <a:solidFill>
                  <a:schemeClr val="bg1"/>
                </a:solidFill>
                <a:latin typeface="Meiryo" panose="020B0604030504040204" pitchFamily="34" charset="-128"/>
                <a:ea typeface="Meiryo" panose="020B0604030504040204" pitchFamily="34" charset="-128"/>
              </a:rPr>
              <a:t>IT</a:t>
            </a:r>
            <a:r>
              <a:rPr lang="ja-JP" altLang="en-US" sz="1200">
                <a:solidFill>
                  <a:schemeClr val="bg1"/>
                </a:solidFill>
                <a:latin typeface="Meiryo" panose="020B0604030504040204" pitchFamily="34" charset="-128"/>
                <a:ea typeface="Meiryo" panose="020B0604030504040204" pitchFamily="34" charset="-128"/>
              </a:rPr>
              <a:t>サービスやツールなどを目利きし実践の現場で使えるようにするスキル　など</a:t>
            </a:r>
            <a:endParaRPr lang="ja-JP" altLang="en-US" sz="1200" b="0" i="0">
              <a:solidFill>
                <a:schemeClr val="bg1"/>
              </a:solidFill>
              <a:effectLst/>
              <a:latin typeface="Meiryo" panose="020B0604030504040204" pitchFamily="34" charset="-128"/>
              <a:ea typeface="Meiryo" panose="020B0604030504040204" pitchFamily="34" charset="-128"/>
            </a:endParaRPr>
          </a:p>
        </p:txBody>
      </p:sp>
      <p:sp>
        <p:nvSpPr>
          <p:cNvPr id="4" name="正方形/長方形 3">
            <a:extLst>
              <a:ext uri="{FF2B5EF4-FFF2-40B4-BE49-F238E27FC236}">
                <a16:creationId xmlns:a16="http://schemas.microsoft.com/office/drawing/2014/main" id="{924EEEF1-FF7A-F64C-B077-A165C48E97EA}"/>
              </a:ext>
            </a:extLst>
          </p:cNvPr>
          <p:cNvSpPr/>
          <p:nvPr/>
        </p:nvSpPr>
        <p:spPr>
          <a:xfrm>
            <a:off x="470641" y="3709949"/>
            <a:ext cx="6074087" cy="338554"/>
          </a:xfrm>
          <a:prstGeom prst="rect">
            <a:avLst/>
          </a:prstGeom>
        </p:spPr>
        <p:txBody>
          <a:bodyPr wrap="square">
            <a:spAutoFit/>
          </a:bodyPr>
          <a:lstStyle/>
          <a:p>
            <a:r>
              <a:rPr lang="en-US"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アーキテクチャーやコンピューター・サイエンスなどの常識</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FBAD8EDE-DC76-454C-BF99-C280FA6D64D6}"/>
              </a:ext>
            </a:extLst>
          </p:cNvPr>
          <p:cNvSpPr/>
          <p:nvPr/>
        </p:nvSpPr>
        <p:spPr>
          <a:xfrm>
            <a:off x="1639118" y="4721095"/>
            <a:ext cx="4683586" cy="461665"/>
          </a:xfrm>
          <a:prstGeom prst="rect">
            <a:avLst/>
          </a:prstGeom>
        </p:spPr>
        <p:txBody>
          <a:bodyPr wrap="square">
            <a:spAutoFit/>
          </a:bodyPr>
          <a:lstStyle/>
          <a:p>
            <a:pPr algn="r"/>
            <a:r>
              <a:rPr lang="ja-JP" altLang="en-US" sz="1200">
                <a:solidFill>
                  <a:schemeClr val="bg1"/>
                </a:solidFill>
                <a:latin typeface="Meiryo" panose="020B0604030504040204" pitchFamily="34" charset="-128"/>
                <a:ea typeface="Meiryo" panose="020B0604030504040204" pitchFamily="34" charset="-128"/>
              </a:rPr>
              <a:t>お客様主導の内製チームで、エンジニアリングの指導的立場</a:t>
            </a:r>
            <a:endParaRPr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あるいは教師として、お客様にスキルをトランスファーする</a:t>
            </a:r>
            <a:endParaRPr lang="ja-JP" altLang="en-US" sz="1200">
              <a:solidFill>
                <a:schemeClr val="bg1"/>
              </a:solidFill>
            </a:endParaRPr>
          </a:p>
        </p:txBody>
      </p:sp>
      <p:sp>
        <p:nvSpPr>
          <p:cNvPr id="8" name="正方形/長方形 7">
            <a:extLst>
              <a:ext uri="{FF2B5EF4-FFF2-40B4-BE49-F238E27FC236}">
                <a16:creationId xmlns:a16="http://schemas.microsoft.com/office/drawing/2014/main" id="{4BC2B43E-1075-E64C-898A-D641F0446C4D}"/>
              </a:ext>
            </a:extLst>
          </p:cNvPr>
          <p:cNvSpPr/>
          <p:nvPr/>
        </p:nvSpPr>
        <p:spPr>
          <a:xfrm>
            <a:off x="584503" y="4741657"/>
            <a:ext cx="1467068" cy="400110"/>
          </a:xfrm>
          <a:prstGeom prst="rect">
            <a:avLst/>
          </a:prstGeom>
        </p:spPr>
        <p:txBody>
          <a:bodyPr wrap="none">
            <a:spAutoFit/>
          </a:bodyPr>
          <a:lstStyle/>
          <a:p>
            <a:r>
              <a:rPr lang="ja-JP" altLang="en-US" sz="2000" b="1">
                <a:solidFill>
                  <a:schemeClr val="bg1"/>
                </a:solidFill>
                <a:latin typeface="Meiryo" panose="020B0604030504040204" pitchFamily="34" charset="-128"/>
                <a:ea typeface="Meiryo" panose="020B0604030504040204" pitchFamily="34" charset="-128"/>
              </a:rPr>
              <a:t>内製化支援</a:t>
            </a:r>
            <a:endParaRPr lang="ja-JP" altLang="en-US" sz="2000" b="1">
              <a:solidFill>
                <a:schemeClr val="bg1"/>
              </a:solidFill>
            </a:endParaRPr>
          </a:p>
        </p:txBody>
      </p:sp>
      <p:grpSp>
        <p:nvGrpSpPr>
          <p:cNvPr id="14" name="グループ化 13">
            <a:extLst>
              <a:ext uri="{FF2B5EF4-FFF2-40B4-BE49-F238E27FC236}">
                <a16:creationId xmlns:a16="http://schemas.microsoft.com/office/drawing/2014/main" id="{C4F228BA-3202-A848-AE13-7B4B689D3C06}"/>
              </a:ext>
            </a:extLst>
          </p:cNvPr>
          <p:cNvGrpSpPr/>
          <p:nvPr/>
        </p:nvGrpSpPr>
        <p:grpSpPr>
          <a:xfrm>
            <a:off x="6562746" y="5175655"/>
            <a:ext cx="2116667" cy="495746"/>
            <a:chOff x="6562746" y="5175655"/>
            <a:chExt cx="2116667" cy="495746"/>
          </a:xfrm>
        </p:grpSpPr>
        <p:sp>
          <p:nvSpPr>
            <p:cNvPr id="11" name="四角形吹き出し 10">
              <a:extLst>
                <a:ext uri="{FF2B5EF4-FFF2-40B4-BE49-F238E27FC236}">
                  <a16:creationId xmlns:a16="http://schemas.microsoft.com/office/drawing/2014/main" id="{16DCF061-ACF8-9349-A33F-078396161418}"/>
                </a:ext>
              </a:extLst>
            </p:cNvPr>
            <p:cNvSpPr/>
            <p:nvPr/>
          </p:nvSpPr>
          <p:spPr>
            <a:xfrm>
              <a:off x="6562746" y="5175655"/>
              <a:ext cx="2116667" cy="474878"/>
            </a:xfrm>
            <a:prstGeom prst="wedgeRectCallout">
              <a:avLst>
                <a:gd name="adj1" fmla="val 19033"/>
                <a:gd name="adj2" fmla="val -11762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226CD88B-8713-E642-B7C3-26095CBB5AFB}"/>
                </a:ext>
              </a:extLst>
            </p:cNvPr>
            <p:cNvSpPr txBox="1"/>
            <p:nvPr/>
          </p:nvSpPr>
          <p:spPr>
            <a:xfrm>
              <a:off x="6605416" y="5209736"/>
              <a:ext cx="2031325"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高額を払ってもいて欲しい</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圧倒的な技術力を持つ</a:t>
              </a:r>
              <a:r>
                <a:rPr lang="ja-JP" altLang="en-US" sz="1200">
                  <a:solidFill>
                    <a:schemeClr val="bg1"/>
                  </a:solidFill>
                  <a:latin typeface="Meiryo" panose="020B0604030504040204" pitchFamily="34" charset="-128"/>
                  <a:ea typeface="Meiryo" panose="020B0604030504040204" pitchFamily="34" charset="-128"/>
                </a:rPr>
                <a:t>個人</a:t>
              </a:r>
              <a:endParaRPr lang="en-US" altLang="ja-JP" sz="1200"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3581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1268F0-DD1B-F146-B57A-F0822B14158F}"/>
              </a:ext>
            </a:extLst>
          </p:cNvPr>
          <p:cNvSpPr>
            <a:spLocks noGrp="1"/>
          </p:cNvSpPr>
          <p:nvPr>
            <p:ph type="title"/>
          </p:nvPr>
        </p:nvSpPr>
        <p:spPr/>
        <p:txBody>
          <a:bodyPr/>
          <a:lstStyle/>
          <a:p>
            <a:r>
              <a:rPr lang="ja-JP" altLang="en-US">
                <a:solidFill>
                  <a:schemeClr val="tx1">
                    <a:lumMod val="50000"/>
                    <a:lumOff val="50000"/>
                  </a:schemeClr>
                </a:solidFill>
              </a:rPr>
              <a:t>共創戦略：</a:t>
            </a:r>
            <a:r>
              <a:rPr kumimoji="1" lang="ja-JP" altLang="en-US"/>
              <a:t>受発注型取引と共創型取引</a:t>
            </a:r>
          </a:p>
        </p:txBody>
      </p:sp>
      <p:sp>
        <p:nvSpPr>
          <p:cNvPr id="3" name="正方形/長方形 2">
            <a:extLst>
              <a:ext uri="{FF2B5EF4-FFF2-40B4-BE49-F238E27FC236}">
                <a16:creationId xmlns:a16="http://schemas.microsoft.com/office/drawing/2014/main" id="{5A7E8D65-D5A7-E74F-B7FE-B887DB3C7A57}"/>
              </a:ext>
            </a:extLst>
          </p:cNvPr>
          <p:cNvSpPr/>
          <p:nvPr/>
        </p:nvSpPr>
        <p:spPr>
          <a:xfrm>
            <a:off x="230400" y="777644"/>
            <a:ext cx="3906592" cy="416221"/>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B30C0580-2B4B-4B42-B21D-99B9AAD58DBF}"/>
              </a:ext>
            </a:extLst>
          </p:cNvPr>
          <p:cNvSpPr txBox="1"/>
          <p:nvPr/>
        </p:nvSpPr>
        <p:spPr>
          <a:xfrm>
            <a:off x="1136539" y="797670"/>
            <a:ext cx="2031326"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受発注型取引</a:t>
            </a:r>
          </a:p>
        </p:txBody>
      </p:sp>
      <p:sp>
        <p:nvSpPr>
          <p:cNvPr id="7" name="正方形/長方形 6">
            <a:extLst>
              <a:ext uri="{FF2B5EF4-FFF2-40B4-BE49-F238E27FC236}">
                <a16:creationId xmlns:a16="http://schemas.microsoft.com/office/drawing/2014/main" id="{392B57BD-516A-334E-95DD-79DEE63C0B5B}"/>
              </a:ext>
            </a:extLst>
          </p:cNvPr>
          <p:cNvSpPr/>
          <p:nvPr/>
        </p:nvSpPr>
        <p:spPr>
          <a:xfrm>
            <a:off x="233130" y="1253836"/>
            <a:ext cx="3906592" cy="121920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17D3236A-C4C9-644A-BA1E-A8815FA87EE9}"/>
              </a:ext>
            </a:extLst>
          </p:cNvPr>
          <p:cNvSpPr txBox="1"/>
          <p:nvPr/>
        </p:nvSpPr>
        <p:spPr>
          <a:xfrm>
            <a:off x="233131" y="1321421"/>
            <a:ext cx="3906591" cy="307777"/>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 どうなれば成功なのかを予め決められる</a:t>
            </a:r>
          </a:p>
        </p:txBody>
      </p:sp>
      <p:sp>
        <p:nvSpPr>
          <p:cNvPr id="11" name="テキスト ボックス 10">
            <a:extLst>
              <a:ext uri="{FF2B5EF4-FFF2-40B4-BE49-F238E27FC236}">
                <a16:creationId xmlns:a16="http://schemas.microsoft.com/office/drawing/2014/main" id="{A52A468D-72EE-B544-896D-0AD1F3FD9FED}"/>
              </a:ext>
            </a:extLst>
          </p:cNvPr>
          <p:cNvSpPr txBox="1"/>
          <p:nvPr/>
        </p:nvSpPr>
        <p:spPr>
          <a:xfrm>
            <a:off x="314697" y="1580081"/>
            <a:ext cx="3726287" cy="830997"/>
          </a:xfrm>
          <a:prstGeom prst="rect">
            <a:avLst/>
          </a:prstGeom>
          <a:noFill/>
        </p:spPr>
        <p:txBody>
          <a:bodyPr wrap="square" rtlCol="0">
            <a:spAutoFit/>
          </a:bodyPr>
          <a:lstStyle/>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既存の業務プロセスの改善</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既存システムの改修や機能の追加</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既存業務の効率化や利便性の向上のための社内ユーザーを対象としたシステム　など</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865ED700-0422-4A40-A909-D50BD03E3E2D}"/>
              </a:ext>
            </a:extLst>
          </p:cNvPr>
          <p:cNvSpPr/>
          <p:nvPr/>
        </p:nvSpPr>
        <p:spPr>
          <a:xfrm>
            <a:off x="233130" y="2540621"/>
            <a:ext cx="3906592" cy="3392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5556B6CF-74FC-D74C-9E61-99F2FBDB8BE5}"/>
              </a:ext>
            </a:extLst>
          </p:cNvPr>
          <p:cNvSpPr txBox="1"/>
          <p:nvPr/>
        </p:nvSpPr>
        <p:spPr>
          <a:xfrm>
            <a:off x="1726434" y="2578076"/>
            <a:ext cx="902811"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主従関係</a:t>
            </a:r>
          </a:p>
        </p:txBody>
      </p:sp>
      <p:sp>
        <p:nvSpPr>
          <p:cNvPr id="17" name="正方形/長方形 16">
            <a:extLst>
              <a:ext uri="{FF2B5EF4-FFF2-40B4-BE49-F238E27FC236}">
                <a16:creationId xmlns:a16="http://schemas.microsoft.com/office/drawing/2014/main" id="{B9ED5EE0-36D6-2F4D-BA2F-BF56A3817FD8}"/>
              </a:ext>
            </a:extLst>
          </p:cNvPr>
          <p:cNvSpPr/>
          <p:nvPr/>
        </p:nvSpPr>
        <p:spPr>
          <a:xfrm>
            <a:off x="233130" y="2947408"/>
            <a:ext cx="3906592" cy="3392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0BAA8E2C-B3F8-4348-A963-F8689E8F919E}"/>
              </a:ext>
            </a:extLst>
          </p:cNvPr>
          <p:cNvSpPr txBox="1"/>
          <p:nvPr/>
        </p:nvSpPr>
        <p:spPr>
          <a:xfrm>
            <a:off x="1277597" y="2984863"/>
            <a:ext cx="1800493"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ルールや手順に従う</a:t>
            </a:r>
          </a:p>
        </p:txBody>
      </p:sp>
      <p:sp>
        <p:nvSpPr>
          <p:cNvPr id="21" name="正方形/長方形 20">
            <a:extLst>
              <a:ext uri="{FF2B5EF4-FFF2-40B4-BE49-F238E27FC236}">
                <a16:creationId xmlns:a16="http://schemas.microsoft.com/office/drawing/2014/main" id="{4B083755-480C-7C4D-910E-CD689085CF68}"/>
              </a:ext>
            </a:extLst>
          </p:cNvPr>
          <p:cNvSpPr/>
          <p:nvPr/>
        </p:nvSpPr>
        <p:spPr>
          <a:xfrm>
            <a:off x="233130" y="3354195"/>
            <a:ext cx="3906592" cy="3392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BA6C69D7-5010-A044-A190-CA6C92218E0A}"/>
              </a:ext>
            </a:extLst>
          </p:cNvPr>
          <p:cNvSpPr txBox="1"/>
          <p:nvPr/>
        </p:nvSpPr>
        <p:spPr>
          <a:xfrm>
            <a:off x="1457131" y="3391002"/>
            <a:ext cx="14414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効率を追求する</a:t>
            </a:r>
          </a:p>
        </p:txBody>
      </p:sp>
      <p:sp>
        <p:nvSpPr>
          <p:cNvPr id="25" name="正方形/長方形 24">
            <a:extLst>
              <a:ext uri="{FF2B5EF4-FFF2-40B4-BE49-F238E27FC236}">
                <a16:creationId xmlns:a16="http://schemas.microsoft.com/office/drawing/2014/main" id="{BFCA4EA1-4622-5B49-A31A-BB56E038BFBE}"/>
              </a:ext>
            </a:extLst>
          </p:cNvPr>
          <p:cNvSpPr/>
          <p:nvPr/>
        </p:nvSpPr>
        <p:spPr>
          <a:xfrm>
            <a:off x="233130" y="4155187"/>
            <a:ext cx="3906592" cy="3392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DED80B3A-98D5-3042-8516-315EB6EF388C}"/>
              </a:ext>
            </a:extLst>
          </p:cNvPr>
          <p:cNvSpPr txBox="1"/>
          <p:nvPr/>
        </p:nvSpPr>
        <p:spPr>
          <a:xfrm>
            <a:off x="1457135" y="4192130"/>
            <a:ext cx="14414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失敗は許さない</a:t>
            </a:r>
          </a:p>
        </p:txBody>
      </p:sp>
      <p:sp>
        <p:nvSpPr>
          <p:cNvPr id="29" name="正方形/長方形 28">
            <a:extLst>
              <a:ext uri="{FF2B5EF4-FFF2-40B4-BE49-F238E27FC236}">
                <a16:creationId xmlns:a16="http://schemas.microsoft.com/office/drawing/2014/main" id="{1658993B-5D64-7D4A-99BD-41D2D8E4E951}"/>
              </a:ext>
            </a:extLst>
          </p:cNvPr>
          <p:cNvSpPr/>
          <p:nvPr/>
        </p:nvSpPr>
        <p:spPr>
          <a:xfrm>
            <a:off x="233130" y="4560205"/>
            <a:ext cx="3906592" cy="3392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50312A6A-C4C7-0B4D-85B5-FA1FB161FA03}"/>
              </a:ext>
            </a:extLst>
          </p:cNvPr>
          <p:cNvSpPr txBox="1"/>
          <p:nvPr/>
        </p:nvSpPr>
        <p:spPr>
          <a:xfrm>
            <a:off x="1098065" y="4597148"/>
            <a:ext cx="2159566"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横並び・同質性を求める</a:t>
            </a:r>
          </a:p>
        </p:txBody>
      </p:sp>
      <p:sp>
        <p:nvSpPr>
          <p:cNvPr id="33" name="正方形/長方形 32">
            <a:extLst>
              <a:ext uri="{FF2B5EF4-FFF2-40B4-BE49-F238E27FC236}">
                <a16:creationId xmlns:a16="http://schemas.microsoft.com/office/drawing/2014/main" id="{179E0CF4-AD8C-C748-985F-685089F24F45}"/>
              </a:ext>
            </a:extLst>
          </p:cNvPr>
          <p:cNvSpPr/>
          <p:nvPr/>
        </p:nvSpPr>
        <p:spPr>
          <a:xfrm>
            <a:off x="233130" y="4964896"/>
            <a:ext cx="3906592" cy="3392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DD884607-8C26-C941-A568-7BCF22459DDC}"/>
              </a:ext>
            </a:extLst>
          </p:cNvPr>
          <p:cNvSpPr txBox="1"/>
          <p:nvPr/>
        </p:nvSpPr>
        <p:spPr>
          <a:xfrm>
            <a:off x="1187836" y="5001839"/>
            <a:ext cx="198002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リーダーの指示に従う</a:t>
            </a:r>
          </a:p>
        </p:txBody>
      </p:sp>
      <p:sp>
        <p:nvSpPr>
          <p:cNvPr id="37" name="正方形/長方形 36">
            <a:extLst>
              <a:ext uri="{FF2B5EF4-FFF2-40B4-BE49-F238E27FC236}">
                <a16:creationId xmlns:a16="http://schemas.microsoft.com/office/drawing/2014/main" id="{4FBA7C78-67A7-FB4D-93B7-6600A703C3F9}"/>
              </a:ext>
            </a:extLst>
          </p:cNvPr>
          <p:cNvSpPr/>
          <p:nvPr/>
        </p:nvSpPr>
        <p:spPr>
          <a:xfrm>
            <a:off x="233130" y="5377336"/>
            <a:ext cx="3906592" cy="67726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C3887172-5093-8340-9B2A-BC050DCA5858}"/>
              </a:ext>
            </a:extLst>
          </p:cNvPr>
          <p:cNvSpPr txBox="1"/>
          <p:nvPr/>
        </p:nvSpPr>
        <p:spPr>
          <a:xfrm>
            <a:off x="314697" y="5414249"/>
            <a:ext cx="3726287" cy="646331"/>
          </a:xfrm>
          <a:prstGeom prst="rect">
            <a:avLst/>
          </a:prstGeom>
          <a:noFill/>
        </p:spPr>
        <p:txBody>
          <a:bodyPr wrap="square" rtlCol="0">
            <a:spAutoFit/>
          </a:bodyPr>
          <a:lstStyle/>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言われたとおりやりました</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言われなかったのでやりませんでした</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仕様書通りに作りました　など</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42" name="正方形/長方形 41">
            <a:extLst>
              <a:ext uri="{FF2B5EF4-FFF2-40B4-BE49-F238E27FC236}">
                <a16:creationId xmlns:a16="http://schemas.microsoft.com/office/drawing/2014/main" id="{4009A3AF-B12F-5F42-86FE-1454BC5CD68F}"/>
              </a:ext>
            </a:extLst>
          </p:cNvPr>
          <p:cNvSpPr/>
          <p:nvPr/>
        </p:nvSpPr>
        <p:spPr>
          <a:xfrm>
            <a:off x="230400" y="3761069"/>
            <a:ext cx="3906592" cy="33920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7ACD719B-BB65-0B40-B716-AB21BA11F167}"/>
              </a:ext>
            </a:extLst>
          </p:cNvPr>
          <p:cNvSpPr txBox="1"/>
          <p:nvPr/>
        </p:nvSpPr>
        <p:spPr>
          <a:xfrm>
            <a:off x="828750" y="3793334"/>
            <a:ext cx="2698175"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管理者が進捗や成果を管理する</a:t>
            </a:r>
          </a:p>
        </p:txBody>
      </p:sp>
      <p:sp>
        <p:nvSpPr>
          <p:cNvPr id="47" name="正方形/長方形 46">
            <a:extLst>
              <a:ext uri="{FF2B5EF4-FFF2-40B4-BE49-F238E27FC236}">
                <a16:creationId xmlns:a16="http://schemas.microsoft.com/office/drawing/2014/main" id="{6ECE8B15-3DFF-C846-9777-58EB0EE4E226}"/>
              </a:ext>
            </a:extLst>
          </p:cNvPr>
          <p:cNvSpPr/>
          <p:nvPr/>
        </p:nvSpPr>
        <p:spPr>
          <a:xfrm>
            <a:off x="230400" y="6111396"/>
            <a:ext cx="3906592" cy="47135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48" name="テキスト ボックス 47">
            <a:extLst>
              <a:ext uri="{FF2B5EF4-FFF2-40B4-BE49-F238E27FC236}">
                <a16:creationId xmlns:a16="http://schemas.microsoft.com/office/drawing/2014/main" id="{CBDA50F5-CF29-6947-A31F-52CA89226EF2}"/>
              </a:ext>
            </a:extLst>
          </p:cNvPr>
          <p:cNvSpPr txBox="1"/>
          <p:nvPr/>
        </p:nvSpPr>
        <p:spPr>
          <a:xfrm>
            <a:off x="709098" y="6140959"/>
            <a:ext cx="2954655"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ローコード開発、自動化やクラウド化で</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誰もができるようになろうとしている</a:t>
            </a:r>
          </a:p>
        </p:txBody>
      </p:sp>
      <p:grpSp>
        <p:nvGrpSpPr>
          <p:cNvPr id="51" name="グループ化 50">
            <a:extLst>
              <a:ext uri="{FF2B5EF4-FFF2-40B4-BE49-F238E27FC236}">
                <a16:creationId xmlns:a16="http://schemas.microsoft.com/office/drawing/2014/main" id="{FAEB3F6B-F132-6C49-BF90-402250E9CD12}"/>
              </a:ext>
            </a:extLst>
          </p:cNvPr>
          <p:cNvGrpSpPr/>
          <p:nvPr/>
        </p:nvGrpSpPr>
        <p:grpSpPr>
          <a:xfrm>
            <a:off x="4308681" y="777644"/>
            <a:ext cx="4631817" cy="5824980"/>
            <a:chOff x="4308681" y="777644"/>
            <a:chExt cx="4631817" cy="5824980"/>
          </a:xfrm>
        </p:grpSpPr>
        <p:sp>
          <p:nvSpPr>
            <p:cNvPr id="4" name="正方形/長方形 3">
              <a:extLst>
                <a:ext uri="{FF2B5EF4-FFF2-40B4-BE49-F238E27FC236}">
                  <a16:creationId xmlns:a16="http://schemas.microsoft.com/office/drawing/2014/main" id="{172DC605-BDA3-F544-ADB3-1AFD90CBB2F0}"/>
                </a:ext>
              </a:extLst>
            </p:cNvPr>
            <p:cNvSpPr/>
            <p:nvPr/>
          </p:nvSpPr>
          <p:spPr>
            <a:xfrm>
              <a:off x="5007008" y="777644"/>
              <a:ext cx="3906592" cy="416221"/>
            </a:xfrm>
            <a:prstGeom prst="rect">
              <a:avLst/>
            </a:prstGeom>
            <a:solidFill>
              <a:srgbClr val="01189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65754BDA-481F-2648-89CF-FB86351DF4FC}"/>
                </a:ext>
              </a:extLst>
            </p:cNvPr>
            <p:cNvSpPr txBox="1"/>
            <p:nvPr/>
          </p:nvSpPr>
          <p:spPr>
            <a:xfrm>
              <a:off x="6067037" y="797670"/>
              <a:ext cx="1723549"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共創型取引</a:t>
              </a:r>
            </a:p>
          </p:txBody>
        </p:sp>
        <p:sp>
          <p:nvSpPr>
            <p:cNvPr id="8" name="正方形/長方形 7">
              <a:extLst>
                <a:ext uri="{FF2B5EF4-FFF2-40B4-BE49-F238E27FC236}">
                  <a16:creationId xmlns:a16="http://schemas.microsoft.com/office/drawing/2014/main" id="{07BAFABB-D27D-DD46-8450-011D9FB7449E}"/>
                </a:ext>
              </a:extLst>
            </p:cNvPr>
            <p:cNvSpPr/>
            <p:nvPr/>
          </p:nvSpPr>
          <p:spPr>
            <a:xfrm>
              <a:off x="5009740" y="1253836"/>
              <a:ext cx="3906592" cy="12192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018EFC54-7D6C-D34D-96C0-5493CE8BAC91}"/>
                </a:ext>
              </a:extLst>
            </p:cNvPr>
            <p:cNvSpPr txBox="1"/>
            <p:nvPr/>
          </p:nvSpPr>
          <p:spPr>
            <a:xfrm>
              <a:off x="5009740" y="1321421"/>
              <a:ext cx="3906591" cy="307777"/>
            </a:xfrm>
            <a:prstGeom prst="rect">
              <a:avLst/>
            </a:prstGeom>
            <a:noFill/>
          </p:spPr>
          <p:txBody>
            <a:bodyPr wrap="squar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どうなれば成功なのかを予め決められない</a:t>
              </a:r>
            </a:p>
          </p:txBody>
        </p:sp>
        <p:sp>
          <p:nvSpPr>
            <p:cNvPr id="12" name="テキスト ボックス 11">
              <a:extLst>
                <a:ext uri="{FF2B5EF4-FFF2-40B4-BE49-F238E27FC236}">
                  <a16:creationId xmlns:a16="http://schemas.microsoft.com/office/drawing/2014/main" id="{AABC8E89-0180-8D44-AF9C-D2E8F7DF0BB7}"/>
                </a:ext>
              </a:extLst>
            </p:cNvPr>
            <p:cNvSpPr txBox="1"/>
            <p:nvPr/>
          </p:nvSpPr>
          <p:spPr>
            <a:xfrm>
              <a:off x="5134236" y="1580081"/>
              <a:ext cx="3700529" cy="830997"/>
            </a:xfrm>
            <a:prstGeom prst="rect">
              <a:avLst/>
            </a:prstGeom>
            <a:noFill/>
          </p:spPr>
          <p:txBody>
            <a:bodyPr wrap="square" rtlCol="0">
              <a:spAutoFit/>
            </a:bodyPr>
            <a:lstStyle/>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新しいビジネス・モデルの立ち上げ</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新しい業務プロセスのための新規システム</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新規顧客の獲得や売上／利益の拡大のため</a:t>
              </a:r>
              <a:r>
                <a:rPr lang="ja-JP" altLang="en-US" sz="1200">
                  <a:solidFill>
                    <a:schemeClr val="bg1"/>
                  </a:solidFill>
                  <a:latin typeface="Meiryo" panose="020B0604030504040204" pitchFamily="34" charset="-128"/>
                  <a:ea typeface="Meiryo" panose="020B0604030504040204" pitchFamily="34" charset="-128"/>
                </a:rPr>
                <a:t>の社外ユーザーを対象としたシステム　など</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9DE2658D-CFC9-2F40-90EB-0E1776D27A1D}"/>
                </a:ext>
              </a:extLst>
            </p:cNvPr>
            <p:cNvSpPr/>
            <p:nvPr/>
          </p:nvSpPr>
          <p:spPr>
            <a:xfrm>
              <a:off x="5009738" y="2541665"/>
              <a:ext cx="3906592" cy="33920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1033337C-49E5-3B4E-916D-9F4BAD1AF5A8}"/>
                </a:ext>
              </a:extLst>
            </p:cNvPr>
            <p:cNvSpPr txBox="1"/>
            <p:nvPr/>
          </p:nvSpPr>
          <p:spPr>
            <a:xfrm>
              <a:off x="6391403" y="2578076"/>
              <a:ext cx="1143262"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 チーム関係</a:t>
              </a:r>
            </a:p>
          </p:txBody>
        </p:sp>
        <p:sp>
          <p:nvSpPr>
            <p:cNvPr id="18" name="正方形/長方形 17">
              <a:extLst>
                <a:ext uri="{FF2B5EF4-FFF2-40B4-BE49-F238E27FC236}">
                  <a16:creationId xmlns:a16="http://schemas.microsoft.com/office/drawing/2014/main" id="{BEED3978-822F-1842-98AA-A3ADA7BDCD26}"/>
                </a:ext>
              </a:extLst>
            </p:cNvPr>
            <p:cNvSpPr/>
            <p:nvPr/>
          </p:nvSpPr>
          <p:spPr>
            <a:xfrm>
              <a:off x="5009738" y="2948452"/>
              <a:ext cx="3906592" cy="33920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4F0B6842-02B2-5E48-BD23-F3FDCD0E8699}"/>
                </a:ext>
              </a:extLst>
            </p:cNvPr>
            <p:cNvSpPr txBox="1"/>
            <p:nvPr/>
          </p:nvSpPr>
          <p:spPr>
            <a:xfrm>
              <a:off x="5883258" y="2984863"/>
              <a:ext cx="2159566"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ビジョンの達成を目指す</a:t>
              </a:r>
            </a:p>
          </p:txBody>
        </p:sp>
        <p:sp>
          <p:nvSpPr>
            <p:cNvPr id="22" name="正方形/長方形 21">
              <a:extLst>
                <a:ext uri="{FF2B5EF4-FFF2-40B4-BE49-F238E27FC236}">
                  <a16:creationId xmlns:a16="http://schemas.microsoft.com/office/drawing/2014/main" id="{787E4402-8FBB-3642-9BEA-136D7857CC3F}"/>
                </a:ext>
              </a:extLst>
            </p:cNvPr>
            <p:cNvSpPr/>
            <p:nvPr/>
          </p:nvSpPr>
          <p:spPr>
            <a:xfrm>
              <a:off x="5009738" y="3354059"/>
              <a:ext cx="3906592" cy="33920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D03AA14E-9F85-A94B-8704-BD6481E75CBB}"/>
                </a:ext>
              </a:extLst>
            </p:cNvPr>
            <p:cNvSpPr txBox="1"/>
            <p:nvPr/>
          </p:nvSpPr>
          <p:spPr>
            <a:xfrm>
              <a:off x="5973030" y="3385503"/>
              <a:ext cx="198002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事業の成果を追求する</a:t>
              </a:r>
            </a:p>
          </p:txBody>
        </p:sp>
        <p:sp>
          <p:nvSpPr>
            <p:cNvPr id="26" name="正方形/長方形 25">
              <a:extLst>
                <a:ext uri="{FF2B5EF4-FFF2-40B4-BE49-F238E27FC236}">
                  <a16:creationId xmlns:a16="http://schemas.microsoft.com/office/drawing/2014/main" id="{B5181C10-6E12-5C4A-8B71-6FB16242A84A}"/>
                </a:ext>
              </a:extLst>
            </p:cNvPr>
            <p:cNvSpPr/>
            <p:nvPr/>
          </p:nvSpPr>
          <p:spPr>
            <a:xfrm>
              <a:off x="5009738" y="4155187"/>
              <a:ext cx="3906592" cy="33920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28" name="テキスト ボックス 27">
              <a:extLst>
                <a:ext uri="{FF2B5EF4-FFF2-40B4-BE49-F238E27FC236}">
                  <a16:creationId xmlns:a16="http://schemas.microsoft.com/office/drawing/2014/main" id="{FF621C1F-AB9D-6242-B390-EE9EE7395AF1}"/>
                </a:ext>
              </a:extLst>
            </p:cNvPr>
            <p:cNvSpPr txBox="1"/>
            <p:nvPr/>
          </p:nvSpPr>
          <p:spPr>
            <a:xfrm>
              <a:off x="5818348" y="4186631"/>
              <a:ext cx="2289408"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トライ</a:t>
              </a:r>
              <a:r>
                <a:rPr kumimoji="1" lang="en-US" altLang="ja-JP" sz="1400" dirty="0">
                  <a:solidFill>
                    <a:schemeClr val="bg1"/>
                  </a:solidFill>
                  <a:latin typeface="Meiryo" panose="020B0604030504040204" pitchFamily="34" charset="-128"/>
                  <a:ea typeface="Meiryo" panose="020B0604030504040204" pitchFamily="34" charset="-128"/>
                </a:rPr>
                <a:t>&amp;</a:t>
              </a:r>
              <a:r>
                <a:rPr kumimoji="1" lang="ja-JP" altLang="en-US" sz="1400">
                  <a:solidFill>
                    <a:schemeClr val="bg1"/>
                  </a:solidFill>
                  <a:latin typeface="Meiryo" panose="020B0604030504040204" pitchFamily="34" charset="-128"/>
                  <a:ea typeface="Meiryo" panose="020B0604030504040204" pitchFamily="34" charset="-128"/>
                </a:rPr>
                <a:t>エラーを評価する</a:t>
              </a:r>
            </a:p>
          </p:txBody>
        </p:sp>
        <p:sp>
          <p:nvSpPr>
            <p:cNvPr id="30" name="正方形/長方形 29">
              <a:extLst>
                <a:ext uri="{FF2B5EF4-FFF2-40B4-BE49-F238E27FC236}">
                  <a16:creationId xmlns:a16="http://schemas.microsoft.com/office/drawing/2014/main" id="{D661BC1D-91F1-BC4F-8D38-19C07B4CB635}"/>
                </a:ext>
              </a:extLst>
            </p:cNvPr>
            <p:cNvSpPr/>
            <p:nvPr/>
          </p:nvSpPr>
          <p:spPr>
            <a:xfrm>
              <a:off x="5009738" y="4560205"/>
              <a:ext cx="3906592" cy="33920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32" name="テキスト ボックス 31">
              <a:extLst>
                <a:ext uri="{FF2B5EF4-FFF2-40B4-BE49-F238E27FC236}">
                  <a16:creationId xmlns:a16="http://schemas.microsoft.com/office/drawing/2014/main" id="{15936045-60D8-1B49-9722-5F68DCCA0A4E}"/>
                </a:ext>
              </a:extLst>
            </p:cNvPr>
            <p:cNvSpPr txBox="1"/>
            <p:nvPr/>
          </p:nvSpPr>
          <p:spPr>
            <a:xfrm>
              <a:off x="5793501" y="4591649"/>
              <a:ext cx="2339102" cy="307777"/>
            </a:xfrm>
            <a:prstGeom prst="rect">
              <a:avLst/>
            </a:prstGeom>
            <a:noFill/>
          </p:spPr>
          <p:txBody>
            <a:bodyPr wrap="non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多様性を認め・補完しあう</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34" name="正方形/長方形 33">
              <a:extLst>
                <a:ext uri="{FF2B5EF4-FFF2-40B4-BE49-F238E27FC236}">
                  <a16:creationId xmlns:a16="http://schemas.microsoft.com/office/drawing/2014/main" id="{264F09BF-3FDB-6C4F-BF05-272B0F37E408}"/>
                </a:ext>
              </a:extLst>
            </p:cNvPr>
            <p:cNvSpPr/>
            <p:nvPr/>
          </p:nvSpPr>
          <p:spPr>
            <a:xfrm>
              <a:off x="5009738" y="4964896"/>
              <a:ext cx="3906592" cy="33920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0050875F-D4B7-6B4E-B8F5-25FCF796891A}"/>
                </a:ext>
              </a:extLst>
            </p:cNvPr>
            <p:cNvSpPr txBox="1"/>
            <p:nvPr/>
          </p:nvSpPr>
          <p:spPr>
            <a:xfrm>
              <a:off x="5703738" y="4996340"/>
              <a:ext cx="2518639" cy="307777"/>
            </a:xfrm>
            <a:prstGeom prst="rect">
              <a:avLst/>
            </a:prstGeom>
            <a:noFill/>
          </p:spPr>
          <p:txBody>
            <a:bodyPr wrap="non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対話や議論をして答えを探す</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40" name="正方形/長方形 39">
              <a:extLst>
                <a:ext uri="{FF2B5EF4-FFF2-40B4-BE49-F238E27FC236}">
                  <a16:creationId xmlns:a16="http://schemas.microsoft.com/office/drawing/2014/main" id="{F3C8DD2F-98BB-024D-A06F-2AD9090506A7}"/>
                </a:ext>
              </a:extLst>
            </p:cNvPr>
            <p:cNvSpPr/>
            <p:nvPr/>
          </p:nvSpPr>
          <p:spPr>
            <a:xfrm>
              <a:off x="5009738" y="5377336"/>
              <a:ext cx="3906592" cy="67726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1" name="テキスト ボックス 40">
              <a:extLst>
                <a:ext uri="{FF2B5EF4-FFF2-40B4-BE49-F238E27FC236}">
                  <a16:creationId xmlns:a16="http://schemas.microsoft.com/office/drawing/2014/main" id="{3B0ED0EC-B1AC-4043-9A57-48D20EA5733F}"/>
                </a:ext>
              </a:extLst>
            </p:cNvPr>
            <p:cNvSpPr txBox="1"/>
            <p:nvPr/>
          </p:nvSpPr>
          <p:spPr>
            <a:xfrm>
              <a:off x="5091305" y="5414249"/>
              <a:ext cx="3726287" cy="646331"/>
            </a:xfrm>
            <a:prstGeom prst="rect">
              <a:avLst/>
            </a:prstGeom>
            <a:noFill/>
          </p:spPr>
          <p:txBody>
            <a:bodyPr wrap="square" rtlCol="0">
              <a:spAutoFit/>
            </a:bodyPr>
            <a:lstStyle/>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こうした方がいいと思います</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事業の成果に貢献するには、こちらですよ</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状況が変わったのでこちらにしましょう　など</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43" name="正方形/長方形 42">
              <a:extLst>
                <a:ext uri="{FF2B5EF4-FFF2-40B4-BE49-F238E27FC236}">
                  <a16:creationId xmlns:a16="http://schemas.microsoft.com/office/drawing/2014/main" id="{2DF21685-BD36-CE4A-990F-3C603871BD4C}"/>
                </a:ext>
              </a:extLst>
            </p:cNvPr>
            <p:cNvSpPr/>
            <p:nvPr/>
          </p:nvSpPr>
          <p:spPr>
            <a:xfrm>
              <a:off x="5009738" y="3757391"/>
              <a:ext cx="3906592" cy="33920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C1491E5D-FD94-E740-8D56-FC07C4B4D118}"/>
                </a:ext>
              </a:extLst>
            </p:cNvPr>
            <p:cNvSpPr txBox="1"/>
            <p:nvPr/>
          </p:nvSpPr>
          <p:spPr>
            <a:xfrm>
              <a:off x="4985569" y="3793334"/>
              <a:ext cx="395492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権限を委譲し自分たちで進捗や成果を管理する</a:t>
              </a:r>
            </a:p>
          </p:txBody>
        </p:sp>
        <p:sp>
          <p:nvSpPr>
            <p:cNvPr id="46" name="正方形/長方形 45">
              <a:extLst>
                <a:ext uri="{FF2B5EF4-FFF2-40B4-BE49-F238E27FC236}">
                  <a16:creationId xmlns:a16="http://schemas.microsoft.com/office/drawing/2014/main" id="{7B25A125-0185-EB42-9B8E-EE02B2AC7992}"/>
                </a:ext>
              </a:extLst>
            </p:cNvPr>
            <p:cNvSpPr/>
            <p:nvPr/>
          </p:nvSpPr>
          <p:spPr>
            <a:xfrm>
              <a:off x="5011301" y="6107369"/>
              <a:ext cx="3906592" cy="471352"/>
            </a:xfrm>
            <a:prstGeom prst="rect">
              <a:avLst/>
            </a:prstGeom>
            <a:solidFill>
              <a:srgbClr val="01189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chemeClr val="bg1"/>
                </a:solidFill>
                <a:latin typeface="ＭＳ Ｐゴシック"/>
                <a:ea typeface="ＭＳ Ｐゴシック"/>
                <a:cs typeface="ＭＳ Ｐゴシック"/>
              </a:endParaRPr>
            </a:p>
          </p:txBody>
        </p:sp>
        <p:sp>
          <p:nvSpPr>
            <p:cNvPr id="49" name="テキスト ボックス 48">
              <a:extLst>
                <a:ext uri="{FF2B5EF4-FFF2-40B4-BE49-F238E27FC236}">
                  <a16:creationId xmlns:a16="http://schemas.microsoft.com/office/drawing/2014/main" id="{4F218C89-B595-0647-90CA-1E024636AA57}"/>
                </a:ext>
              </a:extLst>
            </p:cNvPr>
            <p:cNvSpPr txBox="1"/>
            <p:nvPr/>
          </p:nvSpPr>
          <p:spPr>
            <a:xfrm>
              <a:off x="5177936" y="6140959"/>
              <a:ext cx="3570208"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専門家としての経験の蓄積と</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最新トレンドへの体験的理解がなければできない</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50" name="右矢印 49">
              <a:extLst>
                <a:ext uri="{FF2B5EF4-FFF2-40B4-BE49-F238E27FC236}">
                  <a16:creationId xmlns:a16="http://schemas.microsoft.com/office/drawing/2014/main" id="{935AC2C9-40DB-DF40-AC19-4A3A7A5B22F1}"/>
                </a:ext>
              </a:extLst>
            </p:cNvPr>
            <p:cNvSpPr/>
            <p:nvPr/>
          </p:nvSpPr>
          <p:spPr>
            <a:xfrm>
              <a:off x="4308681" y="2575112"/>
              <a:ext cx="532327" cy="2421228"/>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184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044821-311B-5E4C-BF90-D25357DB4499}"/>
              </a:ext>
            </a:extLst>
          </p:cNvPr>
          <p:cNvSpPr>
            <a:spLocks noGrp="1"/>
          </p:cNvSpPr>
          <p:nvPr>
            <p:ph type="title"/>
          </p:nvPr>
        </p:nvSpPr>
        <p:spPr/>
        <p:txBody>
          <a:bodyPr/>
          <a:lstStyle/>
          <a:p>
            <a:r>
              <a:rPr kumimoji="1" lang="ja-JP" altLang="en-US"/>
              <a:t>「イノベーション」と「インベンション」の違い</a:t>
            </a:r>
          </a:p>
        </p:txBody>
      </p:sp>
      <p:pic>
        <p:nvPicPr>
          <p:cNvPr id="3" name="図 2">
            <a:extLst>
              <a:ext uri="{FF2B5EF4-FFF2-40B4-BE49-F238E27FC236}">
                <a16:creationId xmlns:a16="http://schemas.microsoft.com/office/drawing/2014/main" id="{65B8C89A-5ADE-B349-913E-731E3CB1F858}"/>
              </a:ext>
            </a:extLst>
          </p:cNvPr>
          <p:cNvPicPr>
            <a:picLocks noChangeAspect="1"/>
          </p:cNvPicPr>
          <p:nvPr/>
        </p:nvPicPr>
        <p:blipFill>
          <a:blip r:embed="rId2"/>
          <a:stretch>
            <a:fillRect/>
          </a:stretch>
        </p:blipFill>
        <p:spPr>
          <a:xfrm>
            <a:off x="1119005" y="692696"/>
            <a:ext cx="2857500" cy="2438400"/>
          </a:xfrm>
          <a:prstGeom prst="rect">
            <a:avLst/>
          </a:prstGeom>
        </p:spPr>
      </p:pic>
      <p:pic>
        <p:nvPicPr>
          <p:cNvPr id="5" name="図 4">
            <a:extLst>
              <a:ext uri="{FF2B5EF4-FFF2-40B4-BE49-F238E27FC236}">
                <a16:creationId xmlns:a16="http://schemas.microsoft.com/office/drawing/2014/main" id="{383BFE18-A364-ED40-A10B-D8F8A8B5A95B}"/>
              </a:ext>
            </a:extLst>
          </p:cNvPr>
          <p:cNvPicPr>
            <a:picLocks noChangeAspect="1"/>
          </p:cNvPicPr>
          <p:nvPr/>
        </p:nvPicPr>
        <p:blipFill>
          <a:blip r:embed="rId3"/>
          <a:stretch>
            <a:fillRect/>
          </a:stretch>
        </p:blipFill>
        <p:spPr>
          <a:xfrm>
            <a:off x="5603294" y="952750"/>
            <a:ext cx="1755559" cy="1908216"/>
          </a:xfrm>
          <a:prstGeom prst="rect">
            <a:avLst/>
          </a:prstGeom>
        </p:spPr>
      </p:pic>
      <p:sp>
        <p:nvSpPr>
          <p:cNvPr id="6" name="テキスト ボックス 5">
            <a:extLst>
              <a:ext uri="{FF2B5EF4-FFF2-40B4-BE49-F238E27FC236}">
                <a16:creationId xmlns:a16="http://schemas.microsoft.com/office/drawing/2014/main" id="{D1CA4331-7BD5-7D47-B79A-B7B3EFD9B2E2}"/>
              </a:ext>
            </a:extLst>
          </p:cNvPr>
          <p:cNvSpPr txBox="1"/>
          <p:nvPr/>
        </p:nvSpPr>
        <p:spPr>
          <a:xfrm>
            <a:off x="991183" y="3131096"/>
            <a:ext cx="3343493" cy="1908215"/>
          </a:xfrm>
          <a:prstGeom prst="rect">
            <a:avLst/>
          </a:prstGeom>
          <a:noFill/>
        </p:spPr>
        <p:txBody>
          <a:bodyPr wrap="square" rtlCol="0">
            <a:spAutoFit/>
          </a:bodyPr>
          <a:lstStyle/>
          <a:p>
            <a:pPr algn="ctr"/>
            <a:r>
              <a:rPr kumimoji="1" lang="ja-JP" altLang="en-US" sz="3200" b="1">
                <a:solidFill>
                  <a:srgbClr val="0070C0"/>
                </a:solidFill>
                <a:latin typeface="Meiryo" panose="020B0604030504040204" pitchFamily="34" charset="-128"/>
                <a:ea typeface="Meiryo" panose="020B0604030504040204" pitchFamily="34" charset="-128"/>
              </a:rPr>
              <a:t>イノベーション</a:t>
            </a:r>
            <a:endParaRPr kumimoji="1" lang="en-US" altLang="ja-JP" sz="3200" b="1" dirty="0">
              <a:solidFill>
                <a:srgbClr val="0070C0"/>
              </a:solidFill>
              <a:latin typeface="Meiryo" panose="020B0604030504040204" pitchFamily="34" charset="-128"/>
              <a:ea typeface="Meiryo" panose="020B0604030504040204" pitchFamily="34" charset="-128"/>
            </a:endParaRPr>
          </a:p>
          <a:p>
            <a:pPr algn="ctr"/>
            <a:r>
              <a:rPr lang="en-US" altLang="ja-JP" sz="3200" dirty="0">
                <a:solidFill>
                  <a:srgbClr val="0070C0"/>
                </a:solidFill>
                <a:latin typeface="Meiryo" panose="020B0604030504040204" pitchFamily="34" charset="-128"/>
                <a:ea typeface="Meiryo" panose="020B0604030504040204" pitchFamily="34" charset="-128"/>
              </a:rPr>
              <a:t>Innovation</a:t>
            </a:r>
          </a:p>
          <a:p>
            <a:pPr algn="ctr"/>
            <a:r>
              <a:rPr kumimoji="1" lang="ja-JP" altLang="en-US">
                <a:solidFill>
                  <a:srgbClr val="0070C0"/>
                </a:solidFill>
                <a:latin typeface="Meiryo" panose="020B0604030504040204" pitchFamily="34" charset="-128"/>
                <a:ea typeface="Meiryo" panose="020B0604030504040204" pitchFamily="34" charset="-128"/>
              </a:rPr>
              <a:t>これまでにはなかった</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新しい組合せを見つけ</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新たな価値を産み出すこと</a:t>
            </a:r>
          </a:p>
        </p:txBody>
      </p:sp>
      <p:sp>
        <p:nvSpPr>
          <p:cNvPr id="7" name="テキスト ボックス 6">
            <a:extLst>
              <a:ext uri="{FF2B5EF4-FFF2-40B4-BE49-F238E27FC236}">
                <a16:creationId xmlns:a16="http://schemas.microsoft.com/office/drawing/2014/main" id="{24DD4088-54E5-674D-9B7F-1B305E45C3CD}"/>
              </a:ext>
            </a:extLst>
          </p:cNvPr>
          <p:cNvSpPr txBox="1"/>
          <p:nvPr/>
        </p:nvSpPr>
        <p:spPr>
          <a:xfrm>
            <a:off x="4809328" y="3131096"/>
            <a:ext cx="3343493" cy="2185214"/>
          </a:xfrm>
          <a:prstGeom prst="rect">
            <a:avLst/>
          </a:prstGeom>
          <a:noFill/>
        </p:spPr>
        <p:txBody>
          <a:bodyPr wrap="square" rtlCol="0">
            <a:spAutoFit/>
          </a:bodyPr>
          <a:lstStyle/>
          <a:p>
            <a:pPr algn="ctr"/>
            <a:r>
              <a:rPr lang="ja-JP" altLang="en-US" sz="3200" b="1">
                <a:solidFill>
                  <a:schemeClr val="accent3">
                    <a:lumMod val="50000"/>
                  </a:schemeClr>
                </a:solidFill>
                <a:latin typeface="Meiryo" panose="020B0604030504040204" pitchFamily="34" charset="-128"/>
                <a:ea typeface="Meiryo" panose="020B0604030504040204" pitchFamily="34" charset="-128"/>
              </a:rPr>
              <a:t>インベンション</a:t>
            </a:r>
            <a:r>
              <a:rPr lang="en-US" altLang="ja-JP" sz="3200" dirty="0">
                <a:solidFill>
                  <a:schemeClr val="accent3">
                    <a:lumMod val="50000"/>
                  </a:schemeClr>
                </a:solidFill>
                <a:latin typeface="Meiryo" panose="020B0604030504040204" pitchFamily="34" charset="-128"/>
                <a:ea typeface="Meiryo" panose="020B0604030504040204" pitchFamily="34" charset="-128"/>
              </a:rPr>
              <a:t>Invention</a:t>
            </a:r>
            <a:r>
              <a:rPr lang="ja-JP" altLang="en-US" sz="2400">
                <a:solidFill>
                  <a:schemeClr val="accent3">
                    <a:lumMod val="50000"/>
                  </a:schemeClr>
                </a:solidFill>
                <a:latin typeface="Meiryo" panose="020B0604030504040204" pitchFamily="34" charset="-128"/>
                <a:ea typeface="Meiryo" panose="020B0604030504040204" pitchFamily="34" charset="-128"/>
              </a:rPr>
              <a:t>（発明）</a:t>
            </a:r>
            <a:endParaRPr lang="en-US" altLang="ja-JP" sz="2400"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これまでにはなかった</a:t>
            </a:r>
            <a:endParaRPr lang="en-US" altLang="ja-JP"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新しい「もの／こと」を創り</a:t>
            </a:r>
            <a:endParaRPr lang="en-US" altLang="ja-JP"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a:solidFill>
                  <a:schemeClr val="accent3">
                    <a:lumMod val="50000"/>
                  </a:schemeClr>
                </a:solidFill>
                <a:latin typeface="Meiryo" panose="020B0604030504040204" pitchFamily="34" charset="-128"/>
                <a:ea typeface="Meiryo" panose="020B0604030504040204" pitchFamily="34" charset="-128"/>
              </a:rPr>
              <a:t>新たな価値を産み出すこと</a:t>
            </a:r>
          </a:p>
          <a:p>
            <a:pPr algn="ctr"/>
            <a:endParaRPr kumimoji="1" lang="ja-JP" altLang="en-US">
              <a:solidFill>
                <a:schemeClr val="accent3">
                  <a:lumMod val="50000"/>
                </a:schemeClr>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1497474B-FF1B-7C4D-86D7-6E051AC994DA}"/>
              </a:ext>
            </a:extLst>
          </p:cNvPr>
          <p:cNvSpPr txBox="1"/>
          <p:nvPr/>
        </p:nvSpPr>
        <p:spPr>
          <a:xfrm>
            <a:off x="1031712" y="5229200"/>
            <a:ext cx="3262432" cy="1200329"/>
          </a:xfrm>
          <a:prstGeom prst="rect">
            <a:avLst/>
          </a:prstGeom>
          <a:noFill/>
        </p:spPr>
        <p:txBody>
          <a:bodyPr wrap="none" rtlCol="0">
            <a:spAutoFit/>
          </a:bodyPr>
          <a:lstStyle/>
          <a:p>
            <a:pPr algn="ctr"/>
            <a:r>
              <a:rPr lang="ja-JP" altLang="en-US" sz="2400" b="1">
                <a:solidFill>
                  <a:srgbClr val="0070C0"/>
                </a:solidFill>
                <a:latin typeface="Meiryo" panose="020B0604030504040204" pitchFamily="34" charset="-128"/>
                <a:ea typeface="Meiryo" panose="020B0604030504040204" pitchFamily="34" charset="-128"/>
              </a:rPr>
              <a:t>高速な試行錯誤</a:t>
            </a:r>
          </a:p>
          <a:p>
            <a:pPr algn="ctr"/>
            <a:r>
              <a:rPr lang="ja-JP" altLang="en-US" sz="2400" b="1">
                <a:solidFill>
                  <a:srgbClr val="0070C0"/>
                </a:solidFill>
                <a:latin typeface="Meiryo" panose="020B0604030504040204" pitchFamily="34" charset="-128"/>
                <a:ea typeface="Meiryo" panose="020B0604030504040204" pitchFamily="34" charset="-128"/>
              </a:rPr>
              <a:t>高速なフィードバック</a:t>
            </a:r>
            <a:endParaRPr lang="en-US" altLang="ja-JP" sz="2400" b="1" dirty="0">
              <a:solidFill>
                <a:srgbClr val="0070C0"/>
              </a:solidFill>
              <a:latin typeface="Meiryo" panose="020B0604030504040204" pitchFamily="34" charset="-128"/>
              <a:ea typeface="Meiryo" panose="020B0604030504040204" pitchFamily="34" charset="-128"/>
            </a:endParaRPr>
          </a:p>
          <a:p>
            <a:pPr algn="ctr"/>
            <a:r>
              <a:rPr lang="ja-JP" altLang="en-US" sz="2400" b="1">
                <a:solidFill>
                  <a:srgbClr val="0070C0"/>
                </a:solidFill>
                <a:latin typeface="Meiryo" panose="020B0604030504040204" pitchFamily="34" charset="-128"/>
                <a:ea typeface="Meiryo" panose="020B0604030504040204" pitchFamily="34" charset="-128"/>
              </a:rPr>
              <a:t>高速なアップデート</a:t>
            </a:r>
            <a:endParaRPr lang="en-US" altLang="ja-JP" sz="2400" b="1" dirty="0">
              <a:solidFill>
                <a:srgbClr val="0070C0"/>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BD267F3A-3B78-ED4E-BCD4-D162A829C5E5}"/>
              </a:ext>
            </a:extLst>
          </p:cNvPr>
          <p:cNvSpPr txBox="1"/>
          <p:nvPr/>
        </p:nvSpPr>
        <p:spPr>
          <a:xfrm>
            <a:off x="5007146" y="5229199"/>
            <a:ext cx="2954655" cy="1200329"/>
          </a:xfrm>
          <a:prstGeom prst="rect">
            <a:avLst/>
          </a:prstGeom>
          <a:noFill/>
        </p:spPr>
        <p:txBody>
          <a:bodyPr wrap="none" rtlCol="0">
            <a:spAutoFit/>
          </a:bodyPr>
          <a:lstStyle/>
          <a:p>
            <a:pPr algn="ctr"/>
            <a:r>
              <a:rPr lang="ja-JP" altLang="en-US" sz="2400" b="1">
                <a:solidFill>
                  <a:schemeClr val="accent3">
                    <a:lumMod val="75000"/>
                  </a:schemeClr>
                </a:solidFill>
                <a:latin typeface="Meiryo" panose="020B0604030504040204" pitchFamily="34" charset="-128"/>
                <a:ea typeface="Meiryo" panose="020B0604030504040204" pitchFamily="34" charset="-128"/>
              </a:rPr>
              <a:t>知識の蓄積</a:t>
            </a:r>
            <a:endParaRPr lang="en-US" altLang="ja-JP" sz="2400" b="1"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2400" b="1">
                <a:solidFill>
                  <a:schemeClr val="accent3">
                    <a:lumMod val="75000"/>
                  </a:schemeClr>
                </a:solidFill>
                <a:latin typeface="Meiryo" panose="020B0604030504040204" pitchFamily="34" charset="-128"/>
                <a:ea typeface="Meiryo" panose="020B0604030504040204" pitchFamily="34" charset="-128"/>
              </a:rPr>
              <a:t>試行錯誤の繰り返し</a:t>
            </a:r>
            <a:endParaRPr lang="en-US" altLang="ja-JP" sz="2400" b="1"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ひらめき・洞察</a:t>
            </a:r>
          </a:p>
        </p:txBody>
      </p:sp>
    </p:spTree>
    <p:extLst>
      <p:ext uri="{BB962C8B-B14F-4D97-AF65-F5344CB8AC3E}">
        <p14:creationId xmlns:p14="http://schemas.microsoft.com/office/powerpoint/2010/main" val="2040730223"/>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741DE897-7398-5546-92BD-586F22E9D111}"/>
              </a:ext>
            </a:extLst>
          </p:cNvPr>
          <p:cNvSpPr/>
          <p:nvPr/>
        </p:nvSpPr>
        <p:spPr>
          <a:xfrm>
            <a:off x="262170" y="1091646"/>
            <a:ext cx="8619657" cy="100874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53161D9-1258-3F40-8020-F9DB9004C61D}"/>
              </a:ext>
            </a:extLst>
          </p:cNvPr>
          <p:cNvSpPr>
            <a:spLocks noGrp="1"/>
          </p:cNvSpPr>
          <p:nvPr>
            <p:ph type="title"/>
          </p:nvPr>
        </p:nvSpPr>
        <p:spPr/>
        <p:txBody>
          <a:bodyPr/>
          <a:lstStyle/>
          <a:p>
            <a:r>
              <a:rPr lang="en-US" altLang="ja-JP" dirty="0"/>
              <a:t>IT</a:t>
            </a:r>
            <a:r>
              <a:rPr lang="ja-JP" altLang="en-US"/>
              <a:t>ベンダーが「</a:t>
            </a:r>
            <a:r>
              <a:rPr lang="en-US" altLang="ja-JP" dirty="0"/>
              <a:t>DX</a:t>
            </a:r>
            <a:r>
              <a:rPr lang="ja-JP" altLang="en-US"/>
              <a:t>を実践する」とは何をすることか？</a:t>
            </a:r>
            <a:endParaRPr kumimoji="1" lang="ja-JP" altLang="en-US"/>
          </a:p>
        </p:txBody>
      </p:sp>
      <p:sp>
        <p:nvSpPr>
          <p:cNvPr id="8" name="正方形/長方形 7">
            <a:extLst>
              <a:ext uri="{FF2B5EF4-FFF2-40B4-BE49-F238E27FC236}">
                <a16:creationId xmlns:a16="http://schemas.microsoft.com/office/drawing/2014/main" id="{C53B2556-00E8-4241-80C3-F4DCA945C75A}"/>
              </a:ext>
            </a:extLst>
          </p:cNvPr>
          <p:cNvSpPr/>
          <p:nvPr/>
        </p:nvSpPr>
        <p:spPr>
          <a:xfrm>
            <a:off x="651733" y="1146282"/>
            <a:ext cx="7840533" cy="954107"/>
          </a:xfrm>
          <a:prstGeom prst="rect">
            <a:avLst/>
          </a:prstGeom>
        </p:spPr>
        <p:txBody>
          <a:bodyPr wrap="square">
            <a:spAutoFit/>
          </a:bodyPr>
          <a:lstStyle/>
          <a:p>
            <a:pPr algn="ctr"/>
            <a:r>
              <a:rPr lang="ja-JP" altLang="en-US" sz="2800" b="1">
                <a:solidFill>
                  <a:schemeClr val="bg1"/>
                </a:solidFill>
                <a:latin typeface="Meiryo" panose="020B0604030504040204" pitchFamily="34" charset="-128"/>
                <a:ea typeface="Meiryo" panose="020B0604030504040204" pitchFamily="34" charset="-128"/>
              </a:rPr>
              <a:t>「お客様の</a:t>
            </a:r>
            <a:r>
              <a:rPr lang="en-US" altLang="ja-JP" sz="2800" b="1" dirty="0">
                <a:solidFill>
                  <a:schemeClr val="bg1"/>
                </a:solidFill>
                <a:latin typeface="Meiryo" panose="020B0604030504040204" pitchFamily="34" charset="-128"/>
                <a:ea typeface="Meiryo" panose="020B0604030504040204" pitchFamily="34" charset="-128"/>
              </a:rPr>
              <a:t>DX</a:t>
            </a:r>
            <a:r>
              <a:rPr lang="ja-JP" altLang="en-US" sz="2800" b="1">
                <a:solidFill>
                  <a:schemeClr val="bg1"/>
                </a:solidFill>
                <a:latin typeface="Meiryo" panose="020B0604030504040204" pitchFamily="34" charset="-128"/>
                <a:ea typeface="Meiryo" panose="020B0604030504040204" pitchFamily="34" charset="-128"/>
              </a:rPr>
              <a:t>の実践」を支援できる</a:t>
            </a:r>
            <a:endParaRPr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2800" b="1">
                <a:solidFill>
                  <a:schemeClr val="bg1"/>
                </a:solidFill>
                <a:latin typeface="Meiryo" panose="020B0604030504040204" pitchFamily="34" charset="-128"/>
                <a:ea typeface="Meiryo" panose="020B0604030504040204" pitchFamily="34" charset="-128"/>
              </a:rPr>
              <a:t>感性・ノウハウ・スキルを獲得すること</a:t>
            </a:r>
          </a:p>
        </p:txBody>
      </p:sp>
      <p:sp>
        <p:nvSpPr>
          <p:cNvPr id="6" name="正方形/長方形 5">
            <a:extLst>
              <a:ext uri="{FF2B5EF4-FFF2-40B4-BE49-F238E27FC236}">
                <a16:creationId xmlns:a16="http://schemas.microsoft.com/office/drawing/2014/main" id="{E5527A74-10B4-484C-825C-B6782BD73E2D}"/>
              </a:ext>
            </a:extLst>
          </p:cNvPr>
          <p:cNvSpPr/>
          <p:nvPr/>
        </p:nvSpPr>
        <p:spPr>
          <a:xfrm>
            <a:off x="262170" y="2234699"/>
            <a:ext cx="4196202" cy="4586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工数で稼ぐ</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組織力で労働力を集める</a:t>
            </a:r>
          </a:p>
        </p:txBody>
      </p:sp>
      <p:sp>
        <p:nvSpPr>
          <p:cNvPr id="16" name="正方形/長方形 15">
            <a:extLst>
              <a:ext uri="{FF2B5EF4-FFF2-40B4-BE49-F238E27FC236}">
                <a16:creationId xmlns:a16="http://schemas.microsoft.com/office/drawing/2014/main" id="{ED55205B-E396-7B40-99AA-B31261CB6BB4}"/>
              </a:ext>
            </a:extLst>
          </p:cNvPr>
          <p:cNvSpPr/>
          <p:nvPr/>
        </p:nvSpPr>
        <p:spPr>
          <a:xfrm>
            <a:off x="4685625" y="2234699"/>
            <a:ext cx="4196202" cy="4586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技術力で稼ぐ</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高度な技術力を持つ人材を育て人事面で厚遇する</a:t>
            </a:r>
          </a:p>
        </p:txBody>
      </p:sp>
      <p:sp>
        <p:nvSpPr>
          <p:cNvPr id="17" name="正方形/長方形 16">
            <a:extLst>
              <a:ext uri="{FF2B5EF4-FFF2-40B4-BE49-F238E27FC236}">
                <a16:creationId xmlns:a16="http://schemas.microsoft.com/office/drawing/2014/main" id="{A6FDA95C-B600-4749-B6EB-501640BD16C0}"/>
              </a:ext>
            </a:extLst>
          </p:cNvPr>
          <p:cNvSpPr/>
          <p:nvPr/>
        </p:nvSpPr>
        <p:spPr>
          <a:xfrm>
            <a:off x="262170" y="2751276"/>
            <a:ext cx="4196202" cy="4586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工数を増やす</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売上を増やせば利益がついてくる</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12795620-319B-6641-A83B-7217C7EFC8ED}"/>
              </a:ext>
            </a:extLst>
          </p:cNvPr>
          <p:cNvSpPr/>
          <p:nvPr/>
        </p:nvSpPr>
        <p:spPr>
          <a:xfrm>
            <a:off x="4685625" y="2751276"/>
            <a:ext cx="4196202" cy="4586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エンジニアの単価を上げる</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売上には期待せず高い利益率を目指す</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a:extLst>
              <a:ext uri="{FF2B5EF4-FFF2-40B4-BE49-F238E27FC236}">
                <a16:creationId xmlns:a16="http://schemas.microsoft.com/office/drawing/2014/main" id="{1A70C067-6244-AB4D-9CB9-565AAFE72C9A}"/>
              </a:ext>
            </a:extLst>
          </p:cNvPr>
          <p:cNvSpPr/>
          <p:nvPr/>
        </p:nvSpPr>
        <p:spPr>
          <a:xfrm>
            <a:off x="262170" y="3267853"/>
            <a:ext cx="4196202" cy="4586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規模を大きくする</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できるだけたくさん作る・必要作業量を増やす</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正方形/長方形 19">
            <a:extLst>
              <a:ext uri="{FF2B5EF4-FFF2-40B4-BE49-F238E27FC236}">
                <a16:creationId xmlns:a16="http://schemas.microsoft.com/office/drawing/2014/main" id="{C054AC3E-D800-F642-87A3-361E4929AD8F}"/>
              </a:ext>
            </a:extLst>
          </p:cNvPr>
          <p:cNvSpPr/>
          <p:nvPr/>
        </p:nvSpPr>
        <p:spPr>
          <a:xfrm>
            <a:off x="4685625" y="3267853"/>
            <a:ext cx="4196202" cy="4586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スピードを上げる・付加価値を高める</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できるだけ作らない・生産性を高め作業量を減らす</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E476BADC-6FE1-1F4C-8397-5C3E276C39E6}"/>
              </a:ext>
            </a:extLst>
          </p:cNvPr>
          <p:cNvSpPr/>
          <p:nvPr/>
        </p:nvSpPr>
        <p:spPr>
          <a:xfrm>
            <a:off x="262170" y="3784430"/>
            <a:ext cx="4196202" cy="4586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結果を重視する</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何としてでも</a:t>
            </a:r>
            <a:r>
              <a:rPr lang="en-US" altLang="ja-JP" sz="1200" dirty="0">
                <a:solidFill>
                  <a:srgbClr val="FFFFFF"/>
                </a:solidFill>
                <a:latin typeface="Meiryo" panose="020B0604030504040204" pitchFamily="34" charset="-128"/>
                <a:ea typeface="Meiryo" panose="020B0604030504040204" pitchFamily="34" charset="-128"/>
                <a:cs typeface="ＭＳ Ｐゴシック"/>
              </a:rPr>
              <a:t>QCD</a:t>
            </a:r>
            <a:r>
              <a:rPr lang="ja-JP" altLang="en-US" sz="1200">
                <a:solidFill>
                  <a:srgbClr val="FFFFFF"/>
                </a:solidFill>
                <a:latin typeface="Meiryo" panose="020B0604030504040204" pitchFamily="34" charset="-128"/>
                <a:ea typeface="Meiryo" panose="020B0604030504040204" pitchFamily="34" charset="-128"/>
                <a:cs typeface="ＭＳ Ｐゴシック"/>
              </a:rPr>
              <a:t>を達成する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a:extLst>
              <a:ext uri="{FF2B5EF4-FFF2-40B4-BE49-F238E27FC236}">
                <a16:creationId xmlns:a16="http://schemas.microsoft.com/office/drawing/2014/main" id="{07BC2BA2-C260-3148-8C74-07F717F0B440}"/>
              </a:ext>
            </a:extLst>
          </p:cNvPr>
          <p:cNvSpPr/>
          <p:nvPr/>
        </p:nvSpPr>
        <p:spPr>
          <a:xfrm>
            <a:off x="4685625" y="3784430"/>
            <a:ext cx="4196202" cy="4586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プロセスを重視する</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正しいプロセスを実践すれば</a:t>
            </a: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QCD</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は達成される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正方形/長方形 22">
            <a:extLst>
              <a:ext uri="{FF2B5EF4-FFF2-40B4-BE49-F238E27FC236}">
                <a16:creationId xmlns:a16="http://schemas.microsoft.com/office/drawing/2014/main" id="{164F23EC-A7CC-084B-B4F4-BFD065DEDFD9}"/>
              </a:ext>
            </a:extLst>
          </p:cNvPr>
          <p:cNvSpPr/>
          <p:nvPr/>
        </p:nvSpPr>
        <p:spPr>
          <a:xfrm>
            <a:off x="262170" y="4301007"/>
            <a:ext cx="4196202" cy="4586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panose="020B0604030504040204" pitchFamily="34" charset="-128"/>
                <a:ea typeface="Meiryo" panose="020B0604030504040204" pitchFamily="34" charset="-128"/>
                <a:cs typeface="ＭＳ Ｐゴシック"/>
              </a:rPr>
              <a:t>マネージメント</a:t>
            </a:r>
            <a:r>
              <a:rPr kumimoji="1" lang="ja-JP" altLang="en-US" sz="1400" b="1">
                <a:solidFill>
                  <a:srgbClr val="FFFFFF"/>
                </a:solidFill>
                <a:latin typeface="Meiryo" panose="020B0604030504040204" pitchFamily="34" charset="-128"/>
                <a:ea typeface="Meiryo" panose="020B0604030504040204" pitchFamily="34" charset="-128"/>
                <a:cs typeface="ＭＳ Ｐゴシック"/>
              </a:rPr>
              <a:t>が</a:t>
            </a:r>
            <a:r>
              <a:rPr kumimoji="1" lang="en-US" altLang="ja-JP" sz="1400" b="1" dirty="0">
                <a:solidFill>
                  <a:srgbClr val="FFFFFF"/>
                </a:solidFill>
                <a:latin typeface="Meiryo" panose="020B0604030504040204" pitchFamily="34" charset="-128"/>
                <a:ea typeface="Meiryo" panose="020B0604030504040204" pitchFamily="34" charset="-128"/>
                <a:cs typeface="ＭＳ Ｐゴシック"/>
              </a:rPr>
              <a:t>QCD</a:t>
            </a:r>
            <a:r>
              <a:rPr kumimoji="1" lang="ja-JP" altLang="en-US" sz="1400" b="1">
                <a:solidFill>
                  <a:srgbClr val="FFFFFF"/>
                </a:solidFill>
                <a:latin typeface="Meiryo" panose="020B0604030504040204" pitchFamily="34" charset="-128"/>
                <a:ea typeface="Meiryo" panose="020B0604030504040204" pitchFamily="34" charset="-128"/>
                <a:cs typeface="ＭＳ Ｐゴシック"/>
              </a:rPr>
              <a:t>を管理し達成させる</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手抜きや隠蔽をさせないようにチェックする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正方形/長方形 23">
            <a:extLst>
              <a:ext uri="{FF2B5EF4-FFF2-40B4-BE49-F238E27FC236}">
                <a16:creationId xmlns:a16="http://schemas.microsoft.com/office/drawing/2014/main" id="{A18D0963-3CB9-3E49-A681-B8D56180A8AB}"/>
              </a:ext>
            </a:extLst>
          </p:cNvPr>
          <p:cNvSpPr/>
          <p:nvPr/>
        </p:nvSpPr>
        <p:spPr>
          <a:xfrm>
            <a:off x="4685625" y="4301007"/>
            <a:ext cx="4196202" cy="4586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実行者（チーム）が</a:t>
            </a:r>
            <a:r>
              <a:rPr kumimoji="1" lang="en-US" altLang="ja-JP" sz="1400" b="1" dirty="0">
                <a:solidFill>
                  <a:srgbClr val="FFFFFF"/>
                </a:solidFill>
                <a:latin typeface="Meiryo" panose="020B0604030504040204" pitchFamily="34" charset="-128"/>
                <a:ea typeface="Meiryo" panose="020B0604030504040204" pitchFamily="34" charset="-128"/>
                <a:cs typeface="ＭＳ Ｐゴシック"/>
              </a:rPr>
              <a:t>QCD</a:t>
            </a:r>
            <a:r>
              <a:rPr kumimoji="1" lang="ja-JP" altLang="en-US" sz="1400" b="1">
                <a:solidFill>
                  <a:srgbClr val="FFFFFF"/>
                </a:solidFill>
                <a:latin typeface="Meiryo" panose="020B0604030504040204" pitchFamily="34" charset="-128"/>
                <a:ea typeface="Meiryo" panose="020B0604030504040204" pitchFamily="34" charset="-128"/>
                <a:cs typeface="ＭＳ Ｐゴシック"/>
              </a:rPr>
              <a:t>を管理し達成する</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透明性を徹底して担保し、チームで自発的に改善する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正方形/長方形 24">
            <a:extLst>
              <a:ext uri="{FF2B5EF4-FFF2-40B4-BE49-F238E27FC236}">
                <a16:creationId xmlns:a16="http://schemas.microsoft.com/office/drawing/2014/main" id="{44563D9B-2F2B-404C-9221-75E773A7F55E}"/>
              </a:ext>
            </a:extLst>
          </p:cNvPr>
          <p:cNvSpPr/>
          <p:nvPr/>
        </p:nvSpPr>
        <p:spPr>
          <a:xfrm>
            <a:off x="262170" y="4817584"/>
            <a:ext cx="4196202" cy="4586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仕様書に合意し記載項目を</a:t>
            </a:r>
            <a:r>
              <a:rPr kumimoji="1" lang="en-US" altLang="ja-JP" sz="1400" b="1" dirty="0">
                <a:solidFill>
                  <a:srgbClr val="FFFFFF"/>
                </a:solidFill>
                <a:latin typeface="Meiryo" panose="020B0604030504040204" pitchFamily="34" charset="-128"/>
                <a:ea typeface="Meiryo" panose="020B0604030504040204" pitchFamily="34" charset="-128"/>
                <a:cs typeface="ＭＳ Ｐゴシック"/>
              </a:rPr>
              <a:t>100</a:t>
            </a:r>
            <a:r>
              <a:rPr lang="en-US" altLang="ja-JP" sz="1400" b="1" dirty="0">
                <a:solidFill>
                  <a:srgbClr val="FFFFFF"/>
                </a:solidFill>
                <a:latin typeface="Meiryo" panose="020B0604030504040204" pitchFamily="34" charset="-128"/>
                <a:ea typeface="Meiryo" panose="020B0604030504040204" pitchFamily="34" charset="-128"/>
                <a:cs typeface="ＭＳ Ｐゴシック"/>
              </a:rPr>
              <a:t>%</a:t>
            </a:r>
            <a:r>
              <a:rPr lang="ja-JP" altLang="en-US" sz="1400" b="1">
                <a:solidFill>
                  <a:srgbClr val="FFFFFF"/>
                </a:solidFill>
                <a:latin typeface="Meiryo" panose="020B0604030504040204" pitchFamily="34" charset="-128"/>
                <a:ea typeface="Meiryo" panose="020B0604030504040204" pitchFamily="34" charset="-128"/>
                <a:cs typeface="ＭＳ Ｐゴシック"/>
              </a:rPr>
              <a:t>達成する</a:t>
            </a:r>
            <a:endParaRPr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システム完成させ、納品する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6" name="正方形/長方形 25">
            <a:extLst>
              <a:ext uri="{FF2B5EF4-FFF2-40B4-BE49-F238E27FC236}">
                <a16:creationId xmlns:a16="http://schemas.microsoft.com/office/drawing/2014/main" id="{DE6744D3-6841-D343-80CE-0BA999BAB947}"/>
              </a:ext>
            </a:extLst>
          </p:cNvPr>
          <p:cNvSpPr/>
          <p:nvPr/>
        </p:nvSpPr>
        <p:spPr>
          <a:xfrm>
            <a:off x="4685625" y="4817584"/>
            <a:ext cx="4196202" cy="4586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目的やビジョンを共有しビジネス目的を達成する</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ビジネスの成功に貢献する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正方形/長方形 26">
            <a:extLst>
              <a:ext uri="{FF2B5EF4-FFF2-40B4-BE49-F238E27FC236}">
                <a16:creationId xmlns:a16="http://schemas.microsoft.com/office/drawing/2014/main" id="{07FB0FFD-B8D1-A647-8972-2551526A88C1}"/>
              </a:ext>
            </a:extLst>
          </p:cNvPr>
          <p:cNvSpPr/>
          <p:nvPr/>
        </p:nvSpPr>
        <p:spPr>
          <a:xfrm>
            <a:off x="262170" y="5334161"/>
            <a:ext cx="4196202" cy="4586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監視と管理で規律を保つ</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丁寧にルール作り、罰則を作って守らせる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8" name="正方形/長方形 27">
            <a:extLst>
              <a:ext uri="{FF2B5EF4-FFF2-40B4-BE49-F238E27FC236}">
                <a16:creationId xmlns:a16="http://schemas.microsoft.com/office/drawing/2014/main" id="{2F22AAE0-1A50-E44A-8189-8E8CE3891E71}"/>
              </a:ext>
            </a:extLst>
          </p:cNvPr>
          <p:cNvSpPr/>
          <p:nvPr/>
        </p:nvSpPr>
        <p:spPr>
          <a:xfrm>
            <a:off x="4685625" y="5334161"/>
            <a:ext cx="4196202" cy="4586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相互のリスペクトと心理的安全性で創造性を促す</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大切な原則を明確にし、自分たちで考え工夫して実践する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9" name="正方形/長方形 28">
            <a:extLst>
              <a:ext uri="{FF2B5EF4-FFF2-40B4-BE49-F238E27FC236}">
                <a16:creationId xmlns:a16="http://schemas.microsoft.com/office/drawing/2014/main" id="{CB5B377E-8367-8B4E-A144-B197E8FF0BAB}"/>
              </a:ext>
            </a:extLst>
          </p:cNvPr>
          <p:cNvSpPr/>
          <p:nvPr/>
        </p:nvSpPr>
        <p:spPr>
          <a:xfrm>
            <a:off x="262170" y="5850738"/>
            <a:ext cx="4196202" cy="4586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失敗をさせない</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隠蔽体質を生みだし、行動を萎縮させる</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0" name="正方形/長方形 29">
            <a:extLst>
              <a:ext uri="{FF2B5EF4-FFF2-40B4-BE49-F238E27FC236}">
                <a16:creationId xmlns:a16="http://schemas.microsoft.com/office/drawing/2014/main" id="{FA478D07-8CBB-DB49-BF10-D358FDD5EE70}"/>
              </a:ext>
            </a:extLst>
          </p:cNvPr>
          <p:cNvSpPr/>
          <p:nvPr/>
        </p:nvSpPr>
        <p:spPr>
          <a:xfrm>
            <a:off x="4685625" y="5850738"/>
            <a:ext cx="4196202" cy="4586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panose="020B0604030504040204" pitchFamily="34" charset="-128"/>
                <a:ea typeface="Meiryo" panose="020B0604030504040204" pitchFamily="34" charset="-128"/>
                <a:cs typeface="ＭＳ Ｐゴシック"/>
              </a:rPr>
              <a:t>失敗</a:t>
            </a:r>
            <a:r>
              <a:rPr lang="ja-JP" altLang="en-US" sz="1400" b="1">
                <a:solidFill>
                  <a:srgbClr val="FFFFFF"/>
                </a:solidFill>
                <a:latin typeface="Meiryo" panose="020B0604030504040204" pitchFamily="34" charset="-128"/>
                <a:ea typeface="Meiryo" panose="020B0604030504040204" pitchFamily="34" charset="-128"/>
                <a:cs typeface="ＭＳ Ｐゴシック"/>
              </a:rPr>
              <a:t>から学び、それを</a:t>
            </a:r>
            <a:r>
              <a:rPr kumimoji="1" lang="ja-JP" altLang="en-US" sz="1400" b="1">
                <a:solidFill>
                  <a:srgbClr val="FFFFFF"/>
                </a:solidFill>
                <a:latin typeface="Meiryo" panose="020B0604030504040204" pitchFamily="34" charset="-128"/>
                <a:ea typeface="Meiryo" panose="020B0604030504040204" pitchFamily="34" charset="-128"/>
                <a:cs typeface="ＭＳ Ｐゴシック"/>
              </a:rPr>
              <a:t>共有する</a:t>
            </a:r>
            <a:endParaRPr kumimoji="1" lang="en-US" altLang="ja-JP" sz="14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積極的な学びの機会として、改善を加速する</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1" name="右矢印 30">
            <a:extLst>
              <a:ext uri="{FF2B5EF4-FFF2-40B4-BE49-F238E27FC236}">
                <a16:creationId xmlns:a16="http://schemas.microsoft.com/office/drawing/2014/main" id="{2A0029BB-EC82-8F42-8EC6-59E895DB61BC}"/>
              </a:ext>
            </a:extLst>
          </p:cNvPr>
          <p:cNvSpPr/>
          <p:nvPr/>
        </p:nvSpPr>
        <p:spPr>
          <a:xfrm>
            <a:off x="4375227" y="2268598"/>
            <a:ext cx="374469" cy="39996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右矢印 31">
            <a:extLst>
              <a:ext uri="{FF2B5EF4-FFF2-40B4-BE49-F238E27FC236}">
                <a16:creationId xmlns:a16="http://schemas.microsoft.com/office/drawing/2014/main" id="{24213591-7900-434E-937A-E9D639862C06}"/>
              </a:ext>
            </a:extLst>
          </p:cNvPr>
          <p:cNvSpPr/>
          <p:nvPr/>
        </p:nvSpPr>
        <p:spPr>
          <a:xfrm>
            <a:off x="4384765" y="2780048"/>
            <a:ext cx="374469" cy="39996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右矢印 32">
            <a:extLst>
              <a:ext uri="{FF2B5EF4-FFF2-40B4-BE49-F238E27FC236}">
                <a16:creationId xmlns:a16="http://schemas.microsoft.com/office/drawing/2014/main" id="{309BED4A-037D-3D47-8A7C-9B3F598F6627}"/>
              </a:ext>
            </a:extLst>
          </p:cNvPr>
          <p:cNvSpPr/>
          <p:nvPr/>
        </p:nvSpPr>
        <p:spPr>
          <a:xfrm>
            <a:off x="4384762" y="3302310"/>
            <a:ext cx="374469" cy="39996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右矢印 33">
            <a:extLst>
              <a:ext uri="{FF2B5EF4-FFF2-40B4-BE49-F238E27FC236}">
                <a16:creationId xmlns:a16="http://schemas.microsoft.com/office/drawing/2014/main" id="{71E0F3EE-7FF4-4945-9848-4FFA51517CEE}"/>
              </a:ext>
            </a:extLst>
          </p:cNvPr>
          <p:cNvSpPr/>
          <p:nvPr/>
        </p:nvSpPr>
        <p:spPr>
          <a:xfrm>
            <a:off x="4375227" y="3813759"/>
            <a:ext cx="374469" cy="39996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右矢印 34">
            <a:extLst>
              <a:ext uri="{FF2B5EF4-FFF2-40B4-BE49-F238E27FC236}">
                <a16:creationId xmlns:a16="http://schemas.microsoft.com/office/drawing/2014/main" id="{64A721E9-DC8A-7A4D-AE70-AC1B473F2EA9}"/>
              </a:ext>
            </a:extLst>
          </p:cNvPr>
          <p:cNvSpPr/>
          <p:nvPr/>
        </p:nvSpPr>
        <p:spPr>
          <a:xfrm>
            <a:off x="4393884" y="4335464"/>
            <a:ext cx="374469" cy="39996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右矢印 35">
            <a:extLst>
              <a:ext uri="{FF2B5EF4-FFF2-40B4-BE49-F238E27FC236}">
                <a16:creationId xmlns:a16="http://schemas.microsoft.com/office/drawing/2014/main" id="{876F596F-A166-D447-81BE-C79EF6A74302}"/>
              </a:ext>
            </a:extLst>
          </p:cNvPr>
          <p:cNvSpPr/>
          <p:nvPr/>
        </p:nvSpPr>
        <p:spPr>
          <a:xfrm>
            <a:off x="4384765" y="4849477"/>
            <a:ext cx="374469" cy="39996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右矢印 36">
            <a:extLst>
              <a:ext uri="{FF2B5EF4-FFF2-40B4-BE49-F238E27FC236}">
                <a16:creationId xmlns:a16="http://schemas.microsoft.com/office/drawing/2014/main" id="{A4D14FC6-A52F-9244-AFCD-72BD95E8AC83}"/>
              </a:ext>
            </a:extLst>
          </p:cNvPr>
          <p:cNvSpPr/>
          <p:nvPr/>
        </p:nvSpPr>
        <p:spPr>
          <a:xfrm>
            <a:off x="4393884" y="5363490"/>
            <a:ext cx="374469" cy="39996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右矢印 37">
            <a:extLst>
              <a:ext uri="{FF2B5EF4-FFF2-40B4-BE49-F238E27FC236}">
                <a16:creationId xmlns:a16="http://schemas.microsoft.com/office/drawing/2014/main" id="{268C01E0-AE9F-0D44-B0C5-353735F625DF}"/>
              </a:ext>
            </a:extLst>
          </p:cNvPr>
          <p:cNvSpPr/>
          <p:nvPr/>
        </p:nvSpPr>
        <p:spPr>
          <a:xfrm>
            <a:off x="4384765" y="5880067"/>
            <a:ext cx="374469" cy="39996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16698484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トレンドを読み解く</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78225933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フリーフォーム 27">
            <a:extLst>
              <a:ext uri="{FF2B5EF4-FFF2-40B4-BE49-F238E27FC236}">
                <a16:creationId xmlns:a16="http://schemas.microsoft.com/office/drawing/2014/main" id="{F1360C20-AEAA-CCD4-3A03-A11B1A044F05}"/>
              </a:ext>
            </a:extLst>
          </p:cNvPr>
          <p:cNvSpPr/>
          <p:nvPr/>
        </p:nvSpPr>
        <p:spPr>
          <a:xfrm>
            <a:off x="952442" y="3648405"/>
            <a:ext cx="3927108" cy="851835"/>
          </a:xfrm>
          <a:custGeom>
            <a:avLst/>
            <a:gdLst>
              <a:gd name="connsiteX0" fmla="*/ 0 w 4350619"/>
              <a:gd name="connsiteY0" fmla="*/ 4812 h 851835"/>
              <a:gd name="connsiteX1" fmla="*/ 0 w 4350619"/>
              <a:gd name="connsiteY1" fmla="*/ 851835 h 851835"/>
              <a:gd name="connsiteX2" fmla="*/ 4350619 w 4350619"/>
              <a:gd name="connsiteY2" fmla="*/ 847023 h 851835"/>
              <a:gd name="connsiteX3" fmla="*/ 3542097 w 4350619"/>
              <a:gd name="connsiteY3" fmla="*/ 0 h 851835"/>
              <a:gd name="connsiteX4" fmla="*/ 0 w 4350619"/>
              <a:gd name="connsiteY4" fmla="*/ 4812 h 851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619" h="851835">
                <a:moveTo>
                  <a:pt x="0" y="4812"/>
                </a:moveTo>
                <a:lnTo>
                  <a:pt x="0" y="851835"/>
                </a:lnTo>
                <a:lnTo>
                  <a:pt x="4350619" y="847023"/>
                </a:lnTo>
                <a:lnTo>
                  <a:pt x="3542097" y="0"/>
                </a:lnTo>
                <a:lnTo>
                  <a:pt x="0" y="4812"/>
                </a:lnTo>
                <a:close/>
              </a:path>
            </a:pathLst>
          </a:cu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フリーフォーム 28">
            <a:extLst>
              <a:ext uri="{FF2B5EF4-FFF2-40B4-BE49-F238E27FC236}">
                <a16:creationId xmlns:a16="http://schemas.microsoft.com/office/drawing/2014/main" id="{9503BD6B-6FE2-D1D0-727F-54676A9F8CD3}"/>
              </a:ext>
            </a:extLst>
          </p:cNvPr>
          <p:cNvSpPr/>
          <p:nvPr/>
        </p:nvSpPr>
        <p:spPr>
          <a:xfrm rot="10800000">
            <a:off x="4260097" y="3644247"/>
            <a:ext cx="3927108" cy="851835"/>
          </a:xfrm>
          <a:custGeom>
            <a:avLst/>
            <a:gdLst>
              <a:gd name="connsiteX0" fmla="*/ 0 w 4350619"/>
              <a:gd name="connsiteY0" fmla="*/ 4812 h 851835"/>
              <a:gd name="connsiteX1" fmla="*/ 0 w 4350619"/>
              <a:gd name="connsiteY1" fmla="*/ 851835 h 851835"/>
              <a:gd name="connsiteX2" fmla="*/ 4350619 w 4350619"/>
              <a:gd name="connsiteY2" fmla="*/ 847023 h 851835"/>
              <a:gd name="connsiteX3" fmla="*/ 3542097 w 4350619"/>
              <a:gd name="connsiteY3" fmla="*/ 0 h 851835"/>
              <a:gd name="connsiteX4" fmla="*/ 0 w 4350619"/>
              <a:gd name="connsiteY4" fmla="*/ 4812 h 851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619" h="851835">
                <a:moveTo>
                  <a:pt x="0" y="4812"/>
                </a:moveTo>
                <a:lnTo>
                  <a:pt x="0" y="851835"/>
                </a:lnTo>
                <a:lnTo>
                  <a:pt x="4350619" y="847023"/>
                </a:lnTo>
                <a:lnTo>
                  <a:pt x="3542097" y="0"/>
                </a:lnTo>
                <a:lnTo>
                  <a:pt x="0" y="4812"/>
                </a:lnTo>
                <a:close/>
              </a:path>
            </a:pathLst>
          </a:cu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フリーフォーム 25">
            <a:extLst>
              <a:ext uri="{FF2B5EF4-FFF2-40B4-BE49-F238E27FC236}">
                <a16:creationId xmlns:a16="http://schemas.microsoft.com/office/drawing/2014/main" id="{29BA9BF3-7583-DA21-4FB9-F01869CF4EE2}"/>
              </a:ext>
            </a:extLst>
          </p:cNvPr>
          <p:cNvSpPr/>
          <p:nvPr/>
        </p:nvSpPr>
        <p:spPr>
          <a:xfrm>
            <a:off x="952441" y="2692399"/>
            <a:ext cx="3927108" cy="851835"/>
          </a:xfrm>
          <a:custGeom>
            <a:avLst/>
            <a:gdLst>
              <a:gd name="connsiteX0" fmla="*/ 0 w 4350619"/>
              <a:gd name="connsiteY0" fmla="*/ 4812 h 851835"/>
              <a:gd name="connsiteX1" fmla="*/ 0 w 4350619"/>
              <a:gd name="connsiteY1" fmla="*/ 851835 h 851835"/>
              <a:gd name="connsiteX2" fmla="*/ 4350619 w 4350619"/>
              <a:gd name="connsiteY2" fmla="*/ 847023 h 851835"/>
              <a:gd name="connsiteX3" fmla="*/ 3542097 w 4350619"/>
              <a:gd name="connsiteY3" fmla="*/ 0 h 851835"/>
              <a:gd name="connsiteX4" fmla="*/ 0 w 4350619"/>
              <a:gd name="connsiteY4" fmla="*/ 4812 h 851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619" h="851835">
                <a:moveTo>
                  <a:pt x="0" y="4812"/>
                </a:moveTo>
                <a:lnTo>
                  <a:pt x="0" y="851835"/>
                </a:lnTo>
                <a:lnTo>
                  <a:pt x="4350619" y="847023"/>
                </a:lnTo>
                <a:lnTo>
                  <a:pt x="3542097" y="0"/>
                </a:lnTo>
                <a:lnTo>
                  <a:pt x="0" y="4812"/>
                </a:lnTo>
                <a:close/>
              </a:path>
            </a:pathLst>
          </a:cu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リーフォーム 26">
            <a:extLst>
              <a:ext uri="{FF2B5EF4-FFF2-40B4-BE49-F238E27FC236}">
                <a16:creationId xmlns:a16="http://schemas.microsoft.com/office/drawing/2014/main" id="{87157EEC-B610-9A17-B157-2CD75CB843AA}"/>
              </a:ext>
            </a:extLst>
          </p:cNvPr>
          <p:cNvSpPr/>
          <p:nvPr/>
        </p:nvSpPr>
        <p:spPr>
          <a:xfrm rot="10800000">
            <a:off x="4236761" y="2681929"/>
            <a:ext cx="3927108" cy="851835"/>
          </a:xfrm>
          <a:custGeom>
            <a:avLst/>
            <a:gdLst>
              <a:gd name="connsiteX0" fmla="*/ 0 w 4350619"/>
              <a:gd name="connsiteY0" fmla="*/ 4812 h 851835"/>
              <a:gd name="connsiteX1" fmla="*/ 0 w 4350619"/>
              <a:gd name="connsiteY1" fmla="*/ 851835 h 851835"/>
              <a:gd name="connsiteX2" fmla="*/ 4350619 w 4350619"/>
              <a:gd name="connsiteY2" fmla="*/ 847023 h 851835"/>
              <a:gd name="connsiteX3" fmla="*/ 3542097 w 4350619"/>
              <a:gd name="connsiteY3" fmla="*/ 0 h 851835"/>
              <a:gd name="connsiteX4" fmla="*/ 0 w 4350619"/>
              <a:gd name="connsiteY4" fmla="*/ 4812 h 851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619" h="851835">
                <a:moveTo>
                  <a:pt x="0" y="4812"/>
                </a:moveTo>
                <a:lnTo>
                  <a:pt x="0" y="851835"/>
                </a:lnTo>
                <a:lnTo>
                  <a:pt x="4350619" y="847023"/>
                </a:lnTo>
                <a:lnTo>
                  <a:pt x="3542097" y="0"/>
                </a:lnTo>
                <a:lnTo>
                  <a:pt x="0" y="4812"/>
                </a:lnTo>
                <a:close/>
              </a:path>
            </a:pathLst>
          </a:cu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フリーフォーム 20">
            <a:extLst>
              <a:ext uri="{FF2B5EF4-FFF2-40B4-BE49-F238E27FC236}">
                <a16:creationId xmlns:a16="http://schemas.microsoft.com/office/drawing/2014/main" id="{9D7CE13E-6623-717B-3FEF-949CCE8CB60C}"/>
              </a:ext>
            </a:extLst>
          </p:cNvPr>
          <p:cNvSpPr/>
          <p:nvPr/>
        </p:nvSpPr>
        <p:spPr>
          <a:xfrm>
            <a:off x="952442" y="5583823"/>
            <a:ext cx="3927108" cy="851835"/>
          </a:xfrm>
          <a:custGeom>
            <a:avLst/>
            <a:gdLst>
              <a:gd name="connsiteX0" fmla="*/ 0 w 4350619"/>
              <a:gd name="connsiteY0" fmla="*/ 4812 h 851835"/>
              <a:gd name="connsiteX1" fmla="*/ 0 w 4350619"/>
              <a:gd name="connsiteY1" fmla="*/ 851835 h 851835"/>
              <a:gd name="connsiteX2" fmla="*/ 4350619 w 4350619"/>
              <a:gd name="connsiteY2" fmla="*/ 847023 h 851835"/>
              <a:gd name="connsiteX3" fmla="*/ 3542097 w 4350619"/>
              <a:gd name="connsiteY3" fmla="*/ 0 h 851835"/>
              <a:gd name="connsiteX4" fmla="*/ 0 w 4350619"/>
              <a:gd name="connsiteY4" fmla="*/ 4812 h 851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619" h="851835">
                <a:moveTo>
                  <a:pt x="0" y="4812"/>
                </a:moveTo>
                <a:lnTo>
                  <a:pt x="0" y="851835"/>
                </a:lnTo>
                <a:lnTo>
                  <a:pt x="4350619" y="847023"/>
                </a:lnTo>
                <a:lnTo>
                  <a:pt x="3542097" y="0"/>
                </a:lnTo>
                <a:lnTo>
                  <a:pt x="0" y="4812"/>
                </a:lnTo>
                <a:close/>
              </a:path>
            </a:pathLst>
          </a:custGeom>
          <a:solidFill>
            <a:srgbClr val="01188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フリーフォーム 21">
            <a:extLst>
              <a:ext uri="{FF2B5EF4-FFF2-40B4-BE49-F238E27FC236}">
                <a16:creationId xmlns:a16="http://schemas.microsoft.com/office/drawing/2014/main" id="{A76A6998-B39D-54C4-7AB4-7A34FEF98132}"/>
              </a:ext>
            </a:extLst>
          </p:cNvPr>
          <p:cNvSpPr/>
          <p:nvPr/>
        </p:nvSpPr>
        <p:spPr>
          <a:xfrm rot="10800000">
            <a:off x="4260097" y="5577110"/>
            <a:ext cx="3927108" cy="851835"/>
          </a:xfrm>
          <a:custGeom>
            <a:avLst/>
            <a:gdLst>
              <a:gd name="connsiteX0" fmla="*/ 0 w 4350619"/>
              <a:gd name="connsiteY0" fmla="*/ 4812 h 851835"/>
              <a:gd name="connsiteX1" fmla="*/ 0 w 4350619"/>
              <a:gd name="connsiteY1" fmla="*/ 851835 h 851835"/>
              <a:gd name="connsiteX2" fmla="*/ 4350619 w 4350619"/>
              <a:gd name="connsiteY2" fmla="*/ 847023 h 851835"/>
              <a:gd name="connsiteX3" fmla="*/ 3542097 w 4350619"/>
              <a:gd name="connsiteY3" fmla="*/ 0 h 851835"/>
              <a:gd name="connsiteX4" fmla="*/ 0 w 4350619"/>
              <a:gd name="connsiteY4" fmla="*/ 4812 h 851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619" h="851835">
                <a:moveTo>
                  <a:pt x="0" y="4812"/>
                </a:moveTo>
                <a:lnTo>
                  <a:pt x="0" y="851835"/>
                </a:lnTo>
                <a:lnTo>
                  <a:pt x="4350619" y="847023"/>
                </a:lnTo>
                <a:lnTo>
                  <a:pt x="3542097" y="0"/>
                </a:lnTo>
                <a:lnTo>
                  <a:pt x="0" y="4812"/>
                </a:lnTo>
                <a:close/>
              </a:path>
            </a:pathLst>
          </a:cu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リーフォーム 22">
            <a:extLst>
              <a:ext uri="{FF2B5EF4-FFF2-40B4-BE49-F238E27FC236}">
                <a16:creationId xmlns:a16="http://schemas.microsoft.com/office/drawing/2014/main" id="{F2A1DFC7-AC0E-DF77-9DF5-FD80174A64E7}"/>
              </a:ext>
            </a:extLst>
          </p:cNvPr>
          <p:cNvSpPr/>
          <p:nvPr/>
        </p:nvSpPr>
        <p:spPr>
          <a:xfrm>
            <a:off x="952442" y="4609877"/>
            <a:ext cx="3927108" cy="851835"/>
          </a:xfrm>
          <a:custGeom>
            <a:avLst/>
            <a:gdLst>
              <a:gd name="connsiteX0" fmla="*/ 0 w 4350619"/>
              <a:gd name="connsiteY0" fmla="*/ 4812 h 851835"/>
              <a:gd name="connsiteX1" fmla="*/ 0 w 4350619"/>
              <a:gd name="connsiteY1" fmla="*/ 851835 h 851835"/>
              <a:gd name="connsiteX2" fmla="*/ 4350619 w 4350619"/>
              <a:gd name="connsiteY2" fmla="*/ 847023 h 851835"/>
              <a:gd name="connsiteX3" fmla="*/ 3542097 w 4350619"/>
              <a:gd name="connsiteY3" fmla="*/ 0 h 851835"/>
              <a:gd name="connsiteX4" fmla="*/ 0 w 4350619"/>
              <a:gd name="connsiteY4" fmla="*/ 4812 h 851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619" h="851835">
                <a:moveTo>
                  <a:pt x="0" y="4812"/>
                </a:moveTo>
                <a:lnTo>
                  <a:pt x="0" y="851835"/>
                </a:lnTo>
                <a:lnTo>
                  <a:pt x="4350619" y="847023"/>
                </a:lnTo>
                <a:lnTo>
                  <a:pt x="3542097" y="0"/>
                </a:lnTo>
                <a:lnTo>
                  <a:pt x="0" y="4812"/>
                </a:lnTo>
                <a:close/>
              </a:path>
            </a:pathLst>
          </a:cu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リーフォーム 23">
            <a:extLst>
              <a:ext uri="{FF2B5EF4-FFF2-40B4-BE49-F238E27FC236}">
                <a16:creationId xmlns:a16="http://schemas.microsoft.com/office/drawing/2014/main" id="{8912E04F-6999-3B28-6D41-B263E9DB0A5E}"/>
              </a:ext>
            </a:extLst>
          </p:cNvPr>
          <p:cNvSpPr/>
          <p:nvPr/>
        </p:nvSpPr>
        <p:spPr>
          <a:xfrm rot="10800000">
            <a:off x="4260097" y="4605719"/>
            <a:ext cx="3927108" cy="851835"/>
          </a:xfrm>
          <a:custGeom>
            <a:avLst/>
            <a:gdLst>
              <a:gd name="connsiteX0" fmla="*/ 0 w 4350619"/>
              <a:gd name="connsiteY0" fmla="*/ 4812 h 851835"/>
              <a:gd name="connsiteX1" fmla="*/ 0 w 4350619"/>
              <a:gd name="connsiteY1" fmla="*/ 851835 h 851835"/>
              <a:gd name="connsiteX2" fmla="*/ 4350619 w 4350619"/>
              <a:gd name="connsiteY2" fmla="*/ 847023 h 851835"/>
              <a:gd name="connsiteX3" fmla="*/ 3542097 w 4350619"/>
              <a:gd name="connsiteY3" fmla="*/ 0 h 851835"/>
              <a:gd name="connsiteX4" fmla="*/ 0 w 4350619"/>
              <a:gd name="connsiteY4" fmla="*/ 4812 h 851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619" h="851835">
                <a:moveTo>
                  <a:pt x="0" y="4812"/>
                </a:moveTo>
                <a:lnTo>
                  <a:pt x="0" y="851835"/>
                </a:lnTo>
                <a:lnTo>
                  <a:pt x="4350619" y="847023"/>
                </a:lnTo>
                <a:lnTo>
                  <a:pt x="3542097" y="0"/>
                </a:lnTo>
                <a:lnTo>
                  <a:pt x="0" y="4812"/>
                </a:lnTo>
                <a:close/>
              </a:path>
            </a:pathLst>
          </a:cu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フリーフォーム 18">
            <a:extLst>
              <a:ext uri="{FF2B5EF4-FFF2-40B4-BE49-F238E27FC236}">
                <a16:creationId xmlns:a16="http://schemas.microsoft.com/office/drawing/2014/main" id="{67828DDD-50E2-3793-7255-C456526E18F2}"/>
              </a:ext>
            </a:extLst>
          </p:cNvPr>
          <p:cNvSpPr/>
          <p:nvPr/>
        </p:nvSpPr>
        <p:spPr>
          <a:xfrm>
            <a:off x="952442" y="1740403"/>
            <a:ext cx="3927108" cy="851835"/>
          </a:xfrm>
          <a:custGeom>
            <a:avLst/>
            <a:gdLst>
              <a:gd name="connsiteX0" fmla="*/ 0 w 4350619"/>
              <a:gd name="connsiteY0" fmla="*/ 4812 h 851835"/>
              <a:gd name="connsiteX1" fmla="*/ 0 w 4350619"/>
              <a:gd name="connsiteY1" fmla="*/ 851835 h 851835"/>
              <a:gd name="connsiteX2" fmla="*/ 4350619 w 4350619"/>
              <a:gd name="connsiteY2" fmla="*/ 847023 h 851835"/>
              <a:gd name="connsiteX3" fmla="*/ 3542097 w 4350619"/>
              <a:gd name="connsiteY3" fmla="*/ 0 h 851835"/>
              <a:gd name="connsiteX4" fmla="*/ 0 w 4350619"/>
              <a:gd name="connsiteY4" fmla="*/ 4812 h 851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619" h="851835">
                <a:moveTo>
                  <a:pt x="0" y="4812"/>
                </a:moveTo>
                <a:lnTo>
                  <a:pt x="0" y="851835"/>
                </a:lnTo>
                <a:lnTo>
                  <a:pt x="4350619" y="847023"/>
                </a:lnTo>
                <a:lnTo>
                  <a:pt x="3542097" y="0"/>
                </a:lnTo>
                <a:lnTo>
                  <a:pt x="0" y="4812"/>
                </a:lnTo>
                <a:close/>
              </a:path>
            </a:pathLst>
          </a:cu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フリーフォーム 19">
            <a:extLst>
              <a:ext uri="{FF2B5EF4-FFF2-40B4-BE49-F238E27FC236}">
                <a16:creationId xmlns:a16="http://schemas.microsoft.com/office/drawing/2014/main" id="{B0FF5007-2331-D70B-06F9-C8319EC637E1}"/>
              </a:ext>
            </a:extLst>
          </p:cNvPr>
          <p:cNvSpPr/>
          <p:nvPr/>
        </p:nvSpPr>
        <p:spPr>
          <a:xfrm rot="10800000">
            <a:off x="4212200" y="1736245"/>
            <a:ext cx="3927108" cy="851835"/>
          </a:xfrm>
          <a:custGeom>
            <a:avLst/>
            <a:gdLst>
              <a:gd name="connsiteX0" fmla="*/ 0 w 4350619"/>
              <a:gd name="connsiteY0" fmla="*/ 4812 h 851835"/>
              <a:gd name="connsiteX1" fmla="*/ 0 w 4350619"/>
              <a:gd name="connsiteY1" fmla="*/ 851835 h 851835"/>
              <a:gd name="connsiteX2" fmla="*/ 4350619 w 4350619"/>
              <a:gd name="connsiteY2" fmla="*/ 847023 h 851835"/>
              <a:gd name="connsiteX3" fmla="*/ 3542097 w 4350619"/>
              <a:gd name="connsiteY3" fmla="*/ 0 h 851835"/>
              <a:gd name="connsiteX4" fmla="*/ 0 w 4350619"/>
              <a:gd name="connsiteY4" fmla="*/ 4812 h 851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619" h="851835">
                <a:moveTo>
                  <a:pt x="0" y="4812"/>
                </a:moveTo>
                <a:lnTo>
                  <a:pt x="0" y="851835"/>
                </a:lnTo>
                <a:lnTo>
                  <a:pt x="4350619" y="847023"/>
                </a:lnTo>
                <a:lnTo>
                  <a:pt x="3542097" y="0"/>
                </a:lnTo>
                <a:lnTo>
                  <a:pt x="0" y="4812"/>
                </a:lnTo>
                <a:close/>
              </a:path>
            </a:pathLst>
          </a:cu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A0521AE-3807-59FD-5B16-487E42F56BD6}"/>
              </a:ext>
            </a:extLst>
          </p:cNvPr>
          <p:cNvSpPr>
            <a:spLocks noGrp="1"/>
          </p:cNvSpPr>
          <p:nvPr>
            <p:ph type="title"/>
          </p:nvPr>
        </p:nvSpPr>
        <p:spPr/>
        <p:txBody>
          <a:bodyPr/>
          <a:lstStyle/>
          <a:p>
            <a:r>
              <a:rPr lang="ja-JP" altLang="en-US"/>
              <a:t>ものごとを理解する２つの視点</a:t>
            </a:r>
          </a:p>
        </p:txBody>
      </p:sp>
      <p:grpSp>
        <p:nvGrpSpPr>
          <p:cNvPr id="8" name="グループ化 7">
            <a:extLst>
              <a:ext uri="{FF2B5EF4-FFF2-40B4-BE49-F238E27FC236}">
                <a16:creationId xmlns:a16="http://schemas.microsoft.com/office/drawing/2014/main" id="{6E0B3843-06BF-3BDB-076F-E157E06E2214}"/>
              </a:ext>
            </a:extLst>
          </p:cNvPr>
          <p:cNvGrpSpPr/>
          <p:nvPr/>
        </p:nvGrpSpPr>
        <p:grpSpPr>
          <a:xfrm>
            <a:off x="4379393" y="810562"/>
            <a:ext cx="385214" cy="774769"/>
            <a:chOff x="5756077" y="1946625"/>
            <a:chExt cx="150692" cy="345179"/>
          </a:xfrm>
        </p:grpSpPr>
        <p:sp>
          <p:nvSpPr>
            <p:cNvPr id="9" name="円/楕円 8">
              <a:extLst>
                <a:ext uri="{FF2B5EF4-FFF2-40B4-BE49-F238E27FC236}">
                  <a16:creationId xmlns:a16="http://schemas.microsoft.com/office/drawing/2014/main" id="{AC1B5BEF-D06D-2BB8-B2E3-5F6F014789FC}"/>
                </a:ext>
              </a:extLst>
            </p:cNvPr>
            <p:cNvSpPr/>
            <p:nvPr/>
          </p:nvSpPr>
          <p:spPr>
            <a:xfrm>
              <a:off x="5756077" y="1946625"/>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a:extLst>
                <a:ext uri="{FF2B5EF4-FFF2-40B4-BE49-F238E27FC236}">
                  <a16:creationId xmlns:a16="http://schemas.microsoft.com/office/drawing/2014/main" id="{1837F693-6FC1-9756-F607-3CF2DAFCA461}"/>
                </a:ext>
              </a:extLst>
            </p:cNvPr>
            <p:cNvSpPr/>
            <p:nvPr/>
          </p:nvSpPr>
          <p:spPr>
            <a:xfrm rot="16200000">
              <a:off x="5737978" y="2123013"/>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 name="テキスト ボックス 10">
            <a:extLst>
              <a:ext uri="{FF2B5EF4-FFF2-40B4-BE49-F238E27FC236}">
                <a16:creationId xmlns:a16="http://schemas.microsoft.com/office/drawing/2014/main" id="{EECB6FC3-7B54-E97B-4053-B11169F132F3}"/>
              </a:ext>
            </a:extLst>
          </p:cNvPr>
          <p:cNvSpPr txBox="1"/>
          <p:nvPr/>
        </p:nvSpPr>
        <p:spPr>
          <a:xfrm>
            <a:off x="1609482" y="1995223"/>
            <a:ext cx="2339102" cy="461665"/>
          </a:xfrm>
          <a:prstGeom prst="rect">
            <a:avLst/>
          </a:prstGeom>
          <a:noFill/>
        </p:spPr>
        <p:txBody>
          <a:bodyPr wrap="none" rtlCol="0">
            <a:spAutoFit/>
          </a:bodyPr>
          <a:lstStyle/>
          <a:p>
            <a:pPr algn="ctr"/>
            <a:r>
              <a:rPr kumimoji="1" lang="ja-JP" altLang="en-US" sz="2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サービスや製品</a:t>
            </a:r>
            <a:endParaRPr kumimoji="1" lang="en-US" altLang="ja-JP" sz="2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959C2933-B327-9CCD-2F0B-2B26CFB74597}"/>
              </a:ext>
            </a:extLst>
          </p:cNvPr>
          <p:cNvSpPr txBox="1"/>
          <p:nvPr/>
        </p:nvSpPr>
        <p:spPr>
          <a:xfrm>
            <a:off x="5643880" y="2936299"/>
            <a:ext cx="1723549" cy="461665"/>
          </a:xfrm>
          <a:prstGeom prst="rect">
            <a:avLst/>
          </a:prstGeom>
          <a:noFill/>
        </p:spPr>
        <p:txBody>
          <a:bodyPr wrap="none" rtlCol="0">
            <a:spAutoFit/>
          </a:bodyPr>
          <a:lstStyle/>
          <a:p>
            <a:pPr algn="ctr"/>
            <a:r>
              <a:rPr kumimoji="1" lang="ja-JP" altLang="en-US" sz="2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企業や団体</a:t>
            </a:r>
          </a:p>
        </p:txBody>
      </p:sp>
      <p:sp>
        <p:nvSpPr>
          <p:cNvPr id="13" name="テキスト ボックス 12">
            <a:extLst>
              <a:ext uri="{FF2B5EF4-FFF2-40B4-BE49-F238E27FC236}">
                <a16:creationId xmlns:a16="http://schemas.microsoft.com/office/drawing/2014/main" id="{E9A12F6F-CECD-2BF0-84D8-3D31A867BF42}"/>
              </a:ext>
            </a:extLst>
          </p:cNvPr>
          <p:cNvSpPr txBox="1"/>
          <p:nvPr/>
        </p:nvSpPr>
        <p:spPr>
          <a:xfrm>
            <a:off x="1401676" y="3870998"/>
            <a:ext cx="2646878" cy="461665"/>
          </a:xfrm>
          <a:prstGeom prst="rect">
            <a:avLst/>
          </a:prstGeom>
          <a:noFill/>
        </p:spPr>
        <p:txBody>
          <a:bodyPr wrap="none" rtlCol="0">
            <a:spAutoFit/>
          </a:bodyPr>
          <a:lstStyle/>
          <a:p>
            <a:r>
              <a:rPr kumimoji="1" lang="ja-JP" altLang="en-US" sz="2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思想や哲学、芸術</a:t>
            </a:r>
          </a:p>
        </p:txBody>
      </p:sp>
      <p:sp>
        <p:nvSpPr>
          <p:cNvPr id="14" name="テキスト ボックス 13">
            <a:extLst>
              <a:ext uri="{FF2B5EF4-FFF2-40B4-BE49-F238E27FC236}">
                <a16:creationId xmlns:a16="http://schemas.microsoft.com/office/drawing/2014/main" id="{B919B4D0-68F0-F25B-FC89-AD646466025B}"/>
              </a:ext>
            </a:extLst>
          </p:cNvPr>
          <p:cNvSpPr txBox="1"/>
          <p:nvPr/>
        </p:nvSpPr>
        <p:spPr>
          <a:xfrm>
            <a:off x="1747732" y="2936299"/>
            <a:ext cx="1723549" cy="461665"/>
          </a:xfrm>
          <a:prstGeom prst="rect">
            <a:avLst/>
          </a:prstGeom>
          <a:noFill/>
        </p:spPr>
        <p:txBody>
          <a:bodyPr wrap="none" rtlCol="0">
            <a:spAutoFit/>
          </a:bodyPr>
          <a:lstStyle/>
          <a:p>
            <a:pPr algn="ctr"/>
            <a:r>
              <a:rPr kumimoji="1" lang="ja-JP" altLang="en-US" sz="2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戦略や思惑</a:t>
            </a:r>
          </a:p>
        </p:txBody>
      </p:sp>
      <p:sp>
        <p:nvSpPr>
          <p:cNvPr id="15" name="テキスト ボックス 14">
            <a:extLst>
              <a:ext uri="{FF2B5EF4-FFF2-40B4-BE49-F238E27FC236}">
                <a16:creationId xmlns:a16="http://schemas.microsoft.com/office/drawing/2014/main" id="{24818BCD-0791-88E2-FDA1-BAF0AC123F5F}"/>
              </a:ext>
            </a:extLst>
          </p:cNvPr>
          <p:cNvSpPr txBox="1"/>
          <p:nvPr/>
        </p:nvSpPr>
        <p:spPr>
          <a:xfrm>
            <a:off x="1254897" y="4781202"/>
            <a:ext cx="2747868" cy="646331"/>
          </a:xfrm>
          <a:prstGeom prst="rect">
            <a:avLst/>
          </a:prstGeom>
          <a:noFill/>
        </p:spPr>
        <p:txBody>
          <a:bodyPr wrap="none" rtlCol="0">
            <a:spAutoFit/>
          </a:bodyPr>
          <a:lstStyle/>
          <a:p>
            <a:r>
              <a:rPr kumimoji="1" lang="ja-JP" altLang="en-US" sz="2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ミーム（</a:t>
            </a:r>
            <a:r>
              <a:rPr kumimoji="1" lang="en-US" altLang="ja-JP" sz="2400" dirty="0" err="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mieme</a:t>
            </a:r>
            <a:r>
              <a:rPr kumimoji="1" lang="ja-JP" altLang="en-US" sz="2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endParaRPr kumimoji="1" lang="en-US" altLang="ja-JP" sz="2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習慣や技能、物語などの文化的情報</a:t>
            </a:r>
            <a:endPar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77B25966-C24C-363D-A9A3-42CB5450FD32}"/>
              </a:ext>
            </a:extLst>
          </p:cNvPr>
          <p:cNvSpPr txBox="1"/>
          <p:nvPr/>
        </p:nvSpPr>
        <p:spPr>
          <a:xfrm>
            <a:off x="5710999" y="3870998"/>
            <a:ext cx="2031325" cy="461665"/>
          </a:xfrm>
          <a:prstGeom prst="rect">
            <a:avLst/>
          </a:prstGeom>
          <a:noFill/>
        </p:spPr>
        <p:txBody>
          <a:bodyPr wrap="none" rtlCol="0">
            <a:spAutoFit/>
          </a:bodyPr>
          <a:lstStyle/>
          <a:p>
            <a:r>
              <a:rPr kumimoji="1" lang="ja-JP" altLang="en-US" sz="2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テクノロジー</a:t>
            </a:r>
          </a:p>
        </p:txBody>
      </p:sp>
      <p:sp>
        <p:nvSpPr>
          <p:cNvPr id="17" name="テキスト ボックス 16">
            <a:extLst>
              <a:ext uri="{FF2B5EF4-FFF2-40B4-BE49-F238E27FC236}">
                <a16:creationId xmlns:a16="http://schemas.microsoft.com/office/drawing/2014/main" id="{26BA87BC-D5A4-3143-48BC-F22401D46708}"/>
              </a:ext>
            </a:extLst>
          </p:cNvPr>
          <p:cNvSpPr txBox="1"/>
          <p:nvPr/>
        </p:nvSpPr>
        <p:spPr>
          <a:xfrm>
            <a:off x="5095445" y="5835007"/>
            <a:ext cx="2954655" cy="461665"/>
          </a:xfrm>
          <a:prstGeom prst="rect">
            <a:avLst/>
          </a:prstGeom>
          <a:noFill/>
        </p:spPr>
        <p:txBody>
          <a:bodyPr wrap="none" rtlCol="0">
            <a:spAutoFit/>
          </a:bodyPr>
          <a:lstStyle/>
          <a:p>
            <a:r>
              <a:rPr kumimoji="1" lang="ja-JP" altLang="en-US" sz="2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本能（生存と繁殖）</a:t>
            </a:r>
          </a:p>
        </p:txBody>
      </p:sp>
      <p:sp>
        <p:nvSpPr>
          <p:cNvPr id="18" name="テキスト ボックス 17">
            <a:extLst>
              <a:ext uri="{FF2B5EF4-FFF2-40B4-BE49-F238E27FC236}">
                <a16:creationId xmlns:a16="http://schemas.microsoft.com/office/drawing/2014/main" id="{39355679-55B2-6FCC-E855-BE9B7891A4AC}"/>
              </a:ext>
            </a:extLst>
          </p:cNvPr>
          <p:cNvSpPr txBox="1"/>
          <p:nvPr/>
        </p:nvSpPr>
        <p:spPr>
          <a:xfrm>
            <a:off x="1305441" y="5821782"/>
            <a:ext cx="2457724" cy="461665"/>
          </a:xfrm>
          <a:prstGeom prst="rect">
            <a:avLst/>
          </a:prstGeom>
          <a:noFill/>
        </p:spPr>
        <p:txBody>
          <a:bodyPr wrap="none" rtlCol="0">
            <a:spAutoFit/>
          </a:bodyPr>
          <a:lstStyle/>
          <a:p>
            <a:r>
              <a:rPr kumimoji="1" lang="ja-JP" altLang="en-US" sz="2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遺伝子（</a:t>
            </a:r>
            <a:r>
              <a:rPr kumimoji="1" lang="en-US" altLang="ja-JP" sz="2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gene</a:t>
            </a:r>
            <a:r>
              <a:rPr kumimoji="1" lang="ja-JP" altLang="en-US" sz="2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p>
        </p:txBody>
      </p:sp>
      <p:sp>
        <p:nvSpPr>
          <p:cNvPr id="25" name="テキスト ボックス 24">
            <a:extLst>
              <a:ext uri="{FF2B5EF4-FFF2-40B4-BE49-F238E27FC236}">
                <a16:creationId xmlns:a16="http://schemas.microsoft.com/office/drawing/2014/main" id="{14B05DC6-0323-72EB-830D-69001A70647F}"/>
              </a:ext>
            </a:extLst>
          </p:cNvPr>
          <p:cNvSpPr txBox="1"/>
          <p:nvPr/>
        </p:nvSpPr>
        <p:spPr>
          <a:xfrm>
            <a:off x="5710999" y="1940798"/>
            <a:ext cx="1723549" cy="461665"/>
          </a:xfrm>
          <a:prstGeom prst="rect">
            <a:avLst/>
          </a:prstGeom>
          <a:noFill/>
        </p:spPr>
        <p:txBody>
          <a:bodyPr wrap="none" rtlCol="0">
            <a:spAutoFit/>
          </a:bodyPr>
          <a:lstStyle/>
          <a:p>
            <a:pPr algn="ctr"/>
            <a:r>
              <a:rPr kumimoji="1" lang="ja-JP" altLang="en-US" sz="2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法律や制度</a:t>
            </a:r>
          </a:p>
        </p:txBody>
      </p:sp>
      <p:sp>
        <p:nvSpPr>
          <p:cNvPr id="30" name="正方形/長方形 29">
            <a:extLst>
              <a:ext uri="{FF2B5EF4-FFF2-40B4-BE49-F238E27FC236}">
                <a16:creationId xmlns:a16="http://schemas.microsoft.com/office/drawing/2014/main" id="{BF134AC9-6C9E-ADBC-B0F8-B2C898D82722}"/>
              </a:ext>
            </a:extLst>
          </p:cNvPr>
          <p:cNvSpPr/>
          <p:nvPr/>
        </p:nvSpPr>
        <p:spPr>
          <a:xfrm>
            <a:off x="4879549" y="4873534"/>
            <a:ext cx="3339376" cy="461665"/>
          </a:xfrm>
          <a:prstGeom prst="rect">
            <a:avLst/>
          </a:prstGeom>
        </p:spPr>
        <p:txBody>
          <a:bodyPr wrap="none">
            <a:spAutoFit/>
          </a:bodyPr>
          <a:lstStyle/>
          <a:p>
            <a:r>
              <a:rPr lang="ja-JP" altLang="en-US" sz="24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文化</a:t>
            </a: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（社会やコミュニティ）</a:t>
            </a:r>
            <a:endParaRPr lang="ja-JP" altLang="en-US">
              <a:solidFill>
                <a:schemeClr val="bg1"/>
              </a:solidFill>
              <a:effectLst>
                <a:outerShdw blurRad="50800" dist="38100" dir="2700000" algn="tl" rotWithShape="0">
                  <a:prstClr val="black">
                    <a:alpha val="40000"/>
                  </a:prstClr>
                </a:outerShdw>
              </a:effectLst>
            </a:endParaRPr>
          </a:p>
        </p:txBody>
      </p:sp>
      <p:sp>
        <p:nvSpPr>
          <p:cNvPr id="31" name="下矢印 30">
            <a:extLst>
              <a:ext uri="{FF2B5EF4-FFF2-40B4-BE49-F238E27FC236}">
                <a16:creationId xmlns:a16="http://schemas.microsoft.com/office/drawing/2014/main" id="{C947CBE5-9832-9DF3-F7FA-AD91A31995DD}"/>
              </a:ext>
            </a:extLst>
          </p:cNvPr>
          <p:cNvSpPr/>
          <p:nvPr/>
        </p:nvSpPr>
        <p:spPr>
          <a:xfrm>
            <a:off x="238379" y="1736244"/>
            <a:ext cx="605623" cy="3849575"/>
          </a:xfrm>
          <a:prstGeom prst="downArrow">
            <a:avLst/>
          </a:prstGeom>
          <a:gradFill>
            <a:gsLst>
              <a:gs pos="0">
                <a:schemeClr val="accent6">
                  <a:lumMod val="75000"/>
                </a:schemeClr>
              </a:gs>
              <a:gs pos="47000">
                <a:schemeClr val="accent6">
                  <a:lumMod val="60000"/>
                  <a:lumOff val="40000"/>
                </a:schemeClr>
              </a:gs>
              <a:gs pos="100000">
                <a:schemeClr val="accent6">
                  <a:lumMod val="20000"/>
                  <a:lumOff val="80000"/>
                </a:schemeClr>
              </a:gs>
            </a:gsLst>
            <a:lin ang="16200000" scaled="1"/>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98C4DD47-872A-0107-C4E1-6D142C78B34C}"/>
              </a:ext>
            </a:extLst>
          </p:cNvPr>
          <p:cNvSpPr/>
          <p:nvPr/>
        </p:nvSpPr>
        <p:spPr>
          <a:xfrm flipV="1">
            <a:off x="8294537" y="2588079"/>
            <a:ext cx="605623" cy="3849575"/>
          </a:xfrm>
          <a:prstGeom prst="downArrow">
            <a:avLst/>
          </a:prstGeom>
          <a:gradFill flip="none" rotWithShape="1">
            <a:gsLst>
              <a:gs pos="0">
                <a:schemeClr val="accent4">
                  <a:lumMod val="67000"/>
                </a:schemeClr>
              </a:gs>
              <a:gs pos="47000">
                <a:schemeClr val="accent4">
                  <a:lumMod val="60000"/>
                  <a:lumOff val="40000"/>
                </a:schemeClr>
              </a:gs>
              <a:gs pos="100000">
                <a:schemeClr val="accent4">
                  <a:lumMod val="20000"/>
                  <a:lumOff val="80000"/>
                </a:schemeClr>
              </a:gs>
            </a:gsLst>
            <a:lin ang="162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テキスト ボックス 32">
            <a:extLst>
              <a:ext uri="{FF2B5EF4-FFF2-40B4-BE49-F238E27FC236}">
                <a16:creationId xmlns:a16="http://schemas.microsoft.com/office/drawing/2014/main" id="{8D01E8DA-5661-BE2E-B3DF-53B5B80C309B}"/>
              </a:ext>
            </a:extLst>
          </p:cNvPr>
          <p:cNvSpPr txBox="1"/>
          <p:nvPr/>
        </p:nvSpPr>
        <p:spPr>
          <a:xfrm>
            <a:off x="182723" y="5760006"/>
            <a:ext cx="723275" cy="738664"/>
          </a:xfrm>
          <a:prstGeom prst="rect">
            <a:avLst/>
          </a:prstGeom>
          <a:noFill/>
        </p:spPr>
        <p:txBody>
          <a:bodyPr wrap="none" rtlCol="0">
            <a:spAutoFit/>
          </a:bodyPr>
          <a:lstStyle/>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本質的</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普遍的</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根源的</a:t>
            </a:r>
          </a:p>
        </p:txBody>
      </p:sp>
      <p:sp>
        <p:nvSpPr>
          <p:cNvPr id="34" name="テキスト ボックス 33">
            <a:extLst>
              <a:ext uri="{FF2B5EF4-FFF2-40B4-BE49-F238E27FC236}">
                <a16:creationId xmlns:a16="http://schemas.microsoft.com/office/drawing/2014/main" id="{AF4AD9DA-C454-1BDD-DBAB-3C5188694549}"/>
              </a:ext>
            </a:extLst>
          </p:cNvPr>
          <p:cNvSpPr txBox="1"/>
          <p:nvPr/>
        </p:nvSpPr>
        <p:spPr>
          <a:xfrm>
            <a:off x="8235710" y="1802298"/>
            <a:ext cx="723275" cy="738664"/>
          </a:xfrm>
          <a:prstGeom prst="rect">
            <a:avLst/>
          </a:prstGeom>
          <a:noFill/>
        </p:spPr>
        <p:txBody>
          <a:bodyPr wrap="none" rtlCol="0">
            <a:spAutoFit/>
          </a:bodyPr>
          <a:lstStyle/>
          <a:p>
            <a:pPr algn="ctr"/>
            <a:r>
              <a:rPr kumimoji="1" lang="ja-JP" altLang="en-US" sz="1400">
                <a:solidFill>
                  <a:schemeClr val="accent4">
                    <a:lumMod val="75000"/>
                  </a:schemeClr>
                </a:solidFill>
                <a:latin typeface="Meiryo" panose="020B0604030504040204" pitchFamily="34" charset="-128"/>
                <a:ea typeface="Meiryo" panose="020B0604030504040204" pitchFamily="34" charset="-128"/>
              </a:rPr>
              <a:t>表面的</a:t>
            </a:r>
            <a:endParaRPr kumimoji="1" lang="en-US" altLang="ja-JP" sz="1400" dirty="0">
              <a:solidFill>
                <a:schemeClr val="accent4">
                  <a:lumMod val="75000"/>
                </a:schemeClr>
              </a:solidFill>
              <a:latin typeface="Meiryo" panose="020B0604030504040204" pitchFamily="34" charset="-128"/>
              <a:ea typeface="Meiryo" panose="020B0604030504040204" pitchFamily="34" charset="-128"/>
            </a:endParaRPr>
          </a:p>
          <a:p>
            <a:pPr algn="ctr"/>
            <a:r>
              <a:rPr lang="ja-JP" altLang="en-US" sz="1400">
                <a:solidFill>
                  <a:schemeClr val="accent4">
                    <a:lumMod val="75000"/>
                  </a:schemeClr>
                </a:solidFill>
                <a:latin typeface="Meiryo" panose="020B0604030504040204" pitchFamily="34" charset="-128"/>
                <a:ea typeface="Meiryo" panose="020B0604030504040204" pitchFamily="34" charset="-128"/>
              </a:rPr>
              <a:t>視覚的</a:t>
            </a:r>
            <a:endParaRPr lang="en-US" altLang="ja-JP" sz="1400" dirty="0">
              <a:solidFill>
                <a:schemeClr val="accent4">
                  <a:lumMod val="75000"/>
                </a:schemeClr>
              </a:solidFill>
              <a:latin typeface="Meiryo" panose="020B0604030504040204" pitchFamily="34" charset="-128"/>
              <a:ea typeface="Meiryo" panose="020B0604030504040204" pitchFamily="34" charset="-128"/>
            </a:endParaRPr>
          </a:p>
          <a:p>
            <a:pPr algn="ctr"/>
            <a:r>
              <a:rPr kumimoji="1" lang="ja-JP" altLang="en-US" sz="1400">
                <a:solidFill>
                  <a:schemeClr val="accent4">
                    <a:lumMod val="75000"/>
                  </a:schemeClr>
                </a:solidFill>
                <a:latin typeface="Meiryo" panose="020B0604030504040204" pitchFamily="34" charset="-128"/>
                <a:ea typeface="Meiryo" panose="020B0604030504040204" pitchFamily="34" charset="-128"/>
              </a:rPr>
              <a:t>体感的</a:t>
            </a:r>
          </a:p>
        </p:txBody>
      </p:sp>
      <p:sp>
        <p:nvSpPr>
          <p:cNvPr id="35" name="テキスト ボックス 34">
            <a:extLst>
              <a:ext uri="{FF2B5EF4-FFF2-40B4-BE49-F238E27FC236}">
                <a16:creationId xmlns:a16="http://schemas.microsoft.com/office/drawing/2014/main" id="{7E2BB977-86D3-578B-3543-4EFF4A7AC1AD}"/>
              </a:ext>
            </a:extLst>
          </p:cNvPr>
          <p:cNvSpPr txBox="1"/>
          <p:nvPr/>
        </p:nvSpPr>
        <p:spPr>
          <a:xfrm>
            <a:off x="5714673" y="1068351"/>
            <a:ext cx="3185487" cy="369332"/>
          </a:xfrm>
          <a:prstGeom prst="rect">
            <a:avLst/>
          </a:prstGeom>
          <a:noFill/>
        </p:spPr>
        <p:txBody>
          <a:bodyPr wrap="none" rtlCol="0">
            <a:spAutoFit/>
          </a:bodyPr>
          <a:lstStyle/>
          <a:p>
            <a:pPr algn="r"/>
            <a:r>
              <a:rPr kumimoji="1" lang="ja-JP" altLang="en-US">
                <a:solidFill>
                  <a:schemeClr val="accent4">
                    <a:lumMod val="75000"/>
                  </a:schemeClr>
                </a:solidFill>
                <a:latin typeface="Meiryo" panose="020B0604030504040204" pitchFamily="34" charset="-128"/>
                <a:ea typeface="Meiryo" panose="020B0604030504040204" pitchFamily="34" charset="-128"/>
              </a:rPr>
              <a:t>分かりやすいが変わりやすい</a:t>
            </a:r>
          </a:p>
        </p:txBody>
      </p:sp>
      <p:sp>
        <p:nvSpPr>
          <p:cNvPr id="36" name="テキスト ボックス 35">
            <a:extLst>
              <a:ext uri="{FF2B5EF4-FFF2-40B4-BE49-F238E27FC236}">
                <a16:creationId xmlns:a16="http://schemas.microsoft.com/office/drawing/2014/main" id="{CD34F802-3B37-67E5-B78D-8ADB010D481A}"/>
              </a:ext>
            </a:extLst>
          </p:cNvPr>
          <p:cNvSpPr txBox="1"/>
          <p:nvPr/>
        </p:nvSpPr>
        <p:spPr>
          <a:xfrm>
            <a:off x="243840" y="1073867"/>
            <a:ext cx="3185487" cy="369332"/>
          </a:xfrm>
          <a:prstGeom prst="rect">
            <a:avLst/>
          </a:prstGeom>
          <a:noFill/>
        </p:spPr>
        <p:txBody>
          <a:bodyPr wrap="none" rtlCol="0">
            <a:spAutoFit/>
          </a:bodyPr>
          <a:lstStyle/>
          <a:p>
            <a:r>
              <a:rPr kumimoji="1" lang="ja-JP" altLang="en-US">
                <a:solidFill>
                  <a:schemeClr val="accent6">
                    <a:lumMod val="75000"/>
                  </a:schemeClr>
                </a:solidFill>
                <a:latin typeface="Meiryo" panose="020B0604030504040204" pitchFamily="34" charset="-128"/>
                <a:ea typeface="Meiryo" panose="020B0604030504040204" pitchFamily="34" charset="-128"/>
              </a:rPr>
              <a:t>分かりにくいが変わりにくい</a:t>
            </a:r>
          </a:p>
        </p:txBody>
      </p:sp>
    </p:spTree>
    <p:extLst>
      <p:ext uri="{BB962C8B-B14F-4D97-AF65-F5344CB8AC3E}">
        <p14:creationId xmlns:p14="http://schemas.microsoft.com/office/powerpoint/2010/main" val="110210522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いま求められる人材</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88382770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円/楕円 2">
            <a:extLst>
              <a:ext uri="{FF2B5EF4-FFF2-40B4-BE49-F238E27FC236}">
                <a16:creationId xmlns:a16="http://schemas.microsoft.com/office/drawing/2014/main" id="{697E1296-AA15-25D8-97F9-710650C157EE}"/>
              </a:ext>
            </a:extLst>
          </p:cNvPr>
          <p:cNvSpPr/>
          <p:nvPr/>
        </p:nvSpPr>
        <p:spPr>
          <a:xfrm>
            <a:off x="905691" y="1591878"/>
            <a:ext cx="2586446" cy="2586446"/>
          </a:xfrm>
          <a:prstGeom prst="ellipse">
            <a:avLst/>
          </a:prstGeom>
          <a:solidFill>
            <a:srgbClr val="0070C0">
              <a:alpha val="29572"/>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禁止 3">
            <a:extLst>
              <a:ext uri="{FF2B5EF4-FFF2-40B4-BE49-F238E27FC236}">
                <a16:creationId xmlns:a16="http://schemas.microsoft.com/office/drawing/2014/main" id="{A4B8421E-A4FD-A660-CEED-8E76EEE26811}"/>
              </a:ext>
            </a:extLst>
          </p:cNvPr>
          <p:cNvSpPr/>
          <p:nvPr/>
        </p:nvSpPr>
        <p:spPr>
          <a:xfrm>
            <a:off x="5651863" y="1591878"/>
            <a:ext cx="2586446" cy="2586446"/>
          </a:xfrm>
          <a:prstGeom prst="noSmoking">
            <a:avLst/>
          </a:prstGeom>
          <a:solidFill>
            <a:srgbClr val="C00000">
              <a:alpha val="23784"/>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左右矢印 14">
            <a:extLst>
              <a:ext uri="{FF2B5EF4-FFF2-40B4-BE49-F238E27FC236}">
                <a16:creationId xmlns:a16="http://schemas.microsoft.com/office/drawing/2014/main" id="{991A4F39-4BF2-86BC-274C-43BE776BDB8F}"/>
              </a:ext>
            </a:extLst>
          </p:cNvPr>
          <p:cNvSpPr/>
          <p:nvPr/>
        </p:nvSpPr>
        <p:spPr>
          <a:xfrm>
            <a:off x="3522615" y="2151882"/>
            <a:ext cx="2098767" cy="1484331"/>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02CA3EA-1FA0-3273-F4D3-95635F3ED895}"/>
              </a:ext>
            </a:extLst>
          </p:cNvPr>
          <p:cNvSpPr>
            <a:spLocks noGrp="1"/>
          </p:cNvSpPr>
          <p:nvPr>
            <p:ph type="title"/>
          </p:nvPr>
        </p:nvSpPr>
        <p:spPr/>
        <p:txBody>
          <a:bodyPr/>
          <a:lstStyle/>
          <a:p>
            <a:r>
              <a:rPr kumimoji="1" lang="ja-JP" altLang="en-US"/>
              <a:t>正しいと間違いの間に何があるか</a:t>
            </a:r>
          </a:p>
        </p:txBody>
      </p:sp>
      <p:sp>
        <p:nvSpPr>
          <p:cNvPr id="5" name="テキスト ボックス 4">
            <a:extLst>
              <a:ext uri="{FF2B5EF4-FFF2-40B4-BE49-F238E27FC236}">
                <a16:creationId xmlns:a16="http://schemas.microsoft.com/office/drawing/2014/main" id="{3CA99366-C9E2-FB86-62FA-F3EEA33E4FB9}"/>
              </a:ext>
            </a:extLst>
          </p:cNvPr>
          <p:cNvSpPr txBox="1"/>
          <p:nvPr/>
        </p:nvSpPr>
        <p:spPr>
          <a:xfrm>
            <a:off x="1414083" y="2615804"/>
            <a:ext cx="1569661" cy="646331"/>
          </a:xfrm>
          <a:prstGeom prst="rect">
            <a:avLst/>
          </a:prstGeom>
          <a:noFill/>
        </p:spPr>
        <p:txBody>
          <a:bodyPr wrap="none" rtlCol="0">
            <a:spAutoFit/>
          </a:bodyPr>
          <a:lstStyle/>
          <a:p>
            <a:pPr algn="ctr"/>
            <a:r>
              <a:rPr kumimoji="1" lang="ja-JP" altLang="en-US" sz="3600" b="1">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正しい</a:t>
            </a:r>
          </a:p>
        </p:txBody>
      </p:sp>
      <p:sp>
        <p:nvSpPr>
          <p:cNvPr id="6" name="テキスト ボックス 5">
            <a:extLst>
              <a:ext uri="{FF2B5EF4-FFF2-40B4-BE49-F238E27FC236}">
                <a16:creationId xmlns:a16="http://schemas.microsoft.com/office/drawing/2014/main" id="{A0D900CF-73D5-384E-116A-E8F16DA7D746}"/>
              </a:ext>
            </a:extLst>
          </p:cNvPr>
          <p:cNvSpPr txBox="1"/>
          <p:nvPr/>
        </p:nvSpPr>
        <p:spPr>
          <a:xfrm>
            <a:off x="6160258" y="2614188"/>
            <a:ext cx="1569660" cy="646331"/>
          </a:xfrm>
          <a:prstGeom prst="rect">
            <a:avLst/>
          </a:prstGeom>
          <a:noFill/>
        </p:spPr>
        <p:txBody>
          <a:bodyPr wrap="none" rtlCol="0">
            <a:spAutoFit/>
          </a:bodyPr>
          <a:lstStyle/>
          <a:p>
            <a:pPr algn="ctr"/>
            <a:r>
              <a:rPr kumimoji="1" lang="ja-JP" altLang="en-US" sz="360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間違い</a:t>
            </a:r>
          </a:p>
        </p:txBody>
      </p:sp>
      <p:sp>
        <p:nvSpPr>
          <p:cNvPr id="7" name="テキスト ボックス 6">
            <a:extLst>
              <a:ext uri="{FF2B5EF4-FFF2-40B4-BE49-F238E27FC236}">
                <a16:creationId xmlns:a16="http://schemas.microsoft.com/office/drawing/2014/main" id="{C186F28D-8140-C4BD-EE36-49E56DD4E865}"/>
              </a:ext>
            </a:extLst>
          </p:cNvPr>
          <p:cNvSpPr txBox="1"/>
          <p:nvPr/>
        </p:nvSpPr>
        <p:spPr>
          <a:xfrm>
            <a:off x="3847170" y="1479625"/>
            <a:ext cx="1467068" cy="400110"/>
          </a:xfrm>
          <a:prstGeom prst="rect">
            <a:avLst/>
          </a:prstGeom>
          <a:noFill/>
        </p:spPr>
        <p:txBody>
          <a:bodyPr wrap="none" rtlCol="0">
            <a:spAutoFit/>
          </a:bodyPr>
          <a:lstStyle/>
          <a:p>
            <a:pPr algn="ctr"/>
            <a:r>
              <a:rPr kumimoji="1" lang="ja-JP" altLang="en-US" sz="2000" b="1">
                <a:solidFill>
                  <a:srgbClr val="7030A0"/>
                </a:solidFill>
                <a:latin typeface="Meiryo" panose="020B0604030504040204" pitchFamily="34" charset="-128"/>
                <a:ea typeface="Meiryo" panose="020B0604030504040204" pitchFamily="34" charset="-128"/>
              </a:rPr>
              <a:t>経験や知識</a:t>
            </a:r>
          </a:p>
        </p:txBody>
      </p:sp>
      <p:sp>
        <p:nvSpPr>
          <p:cNvPr id="8" name="テキスト ボックス 7">
            <a:extLst>
              <a:ext uri="{FF2B5EF4-FFF2-40B4-BE49-F238E27FC236}">
                <a16:creationId xmlns:a16="http://schemas.microsoft.com/office/drawing/2014/main" id="{3D96BCF7-B203-94EC-1B1F-33AD02F6A9B6}"/>
              </a:ext>
            </a:extLst>
          </p:cNvPr>
          <p:cNvSpPr txBox="1"/>
          <p:nvPr/>
        </p:nvSpPr>
        <p:spPr>
          <a:xfrm>
            <a:off x="3847170" y="1976556"/>
            <a:ext cx="1467068" cy="400110"/>
          </a:xfrm>
          <a:prstGeom prst="rect">
            <a:avLst/>
          </a:prstGeom>
          <a:noFill/>
        </p:spPr>
        <p:txBody>
          <a:bodyPr wrap="none" rtlCol="0">
            <a:spAutoFit/>
          </a:bodyPr>
          <a:lstStyle/>
          <a:p>
            <a:pPr algn="ctr"/>
            <a:r>
              <a:rPr kumimoji="1" lang="ja-JP" altLang="en-US" sz="2000" b="1">
                <a:solidFill>
                  <a:srgbClr val="7030A0"/>
                </a:solidFill>
                <a:latin typeface="Meiryo" panose="020B0604030504040204" pitchFamily="34" charset="-128"/>
                <a:ea typeface="Meiryo" panose="020B0604030504040204" pitchFamily="34" charset="-128"/>
              </a:rPr>
              <a:t>社会的立場</a:t>
            </a:r>
          </a:p>
        </p:txBody>
      </p:sp>
      <p:sp>
        <p:nvSpPr>
          <p:cNvPr id="9" name="テキスト ボックス 8">
            <a:extLst>
              <a:ext uri="{FF2B5EF4-FFF2-40B4-BE49-F238E27FC236}">
                <a16:creationId xmlns:a16="http://schemas.microsoft.com/office/drawing/2014/main" id="{32C05593-29C8-0E81-0D7D-80ECF1CF7A92}"/>
              </a:ext>
            </a:extLst>
          </p:cNvPr>
          <p:cNvSpPr txBox="1"/>
          <p:nvPr/>
        </p:nvSpPr>
        <p:spPr>
          <a:xfrm>
            <a:off x="3838465" y="2470256"/>
            <a:ext cx="1467068" cy="400110"/>
          </a:xfrm>
          <a:prstGeom prst="rect">
            <a:avLst/>
          </a:prstGeom>
          <a:noFill/>
        </p:spPr>
        <p:txBody>
          <a:bodyPr wrap="none" rtlCol="0">
            <a:spAutoFit/>
          </a:bodyPr>
          <a:lstStyle/>
          <a:p>
            <a:pPr algn="ctr"/>
            <a:r>
              <a:rPr kumimoji="1" lang="ja-JP" altLang="en-US" sz="2000" b="1">
                <a:solidFill>
                  <a:srgbClr val="7030A0"/>
                </a:solidFill>
                <a:latin typeface="Meiryo" panose="020B0604030504040204" pitchFamily="34" charset="-128"/>
                <a:ea typeface="Meiryo" panose="020B0604030504040204" pitchFamily="34" charset="-128"/>
              </a:rPr>
              <a:t>時代や場所</a:t>
            </a:r>
          </a:p>
        </p:txBody>
      </p:sp>
      <p:sp>
        <p:nvSpPr>
          <p:cNvPr id="10" name="テキスト ボックス 9">
            <a:extLst>
              <a:ext uri="{FF2B5EF4-FFF2-40B4-BE49-F238E27FC236}">
                <a16:creationId xmlns:a16="http://schemas.microsoft.com/office/drawing/2014/main" id="{D7159E81-819B-E6A4-B2BE-2B8D644A41FF}"/>
              </a:ext>
            </a:extLst>
          </p:cNvPr>
          <p:cNvSpPr txBox="1"/>
          <p:nvPr/>
        </p:nvSpPr>
        <p:spPr>
          <a:xfrm>
            <a:off x="3847170" y="2961045"/>
            <a:ext cx="1467068" cy="400110"/>
          </a:xfrm>
          <a:prstGeom prst="rect">
            <a:avLst/>
          </a:prstGeom>
          <a:noFill/>
        </p:spPr>
        <p:txBody>
          <a:bodyPr wrap="none" rtlCol="0">
            <a:spAutoFit/>
          </a:bodyPr>
          <a:lstStyle/>
          <a:p>
            <a:pPr algn="ctr"/>
            <a:r>
              <a:rPr kumimoji="1" lang="ja-JP" altLang="en-US" sz="2000" b="1">
                <a:solidFill>
                  <a:srgbClr val="7030A0"/>
                </a:solidFill>
                <a:latin typeface="Meiryo" panose="020B0604030504040204" pitchFamily="34" charset="-128"/>
                <a:ea typeface="Meiryo" panose="020B0604030504040204" pitchFamily="34" charset="-128"/>
              </a:rPr>
              <a:t>粒度や範囲</a:t>
            </a:r>
          </a:p>
        </p:txBody>
      </p:sp>
      <p:sp>
        <p:nvSpPr>
          <p:cNvPr id="11" name="テキスト ボックス 10">
            <a:extLst>
              <a:ext uri="{FF2B5EF4-FFF2-40B4-BE49-F238E27FC236}">
                <a16:creationId xmlns:a16="http://schemas.microsoft.com/office/drawing/2014/main" id="{3F865E3C-2D26-EAC0-154B-1E40DC8B6D9A}"/>
              </a:ext>
            </a:extLst>
          </p:cNvPr>
          <p:cNvSpPr txBox="1"/>
          <p:nvPr/>
        </p:nvSpPr>
        <p:spPr>
          <a:xfrm>
            <a:off x="3847171" y="3457656"/>
            <a:ext cx="1467068" cy="400110"/>
          </a:xfrm>
          <a:prstGeom prst="rect">
            <a:avLst/>
          </a:prstGeom>
          <a:noFill/>
        </p:spPr>
        <p:txBody>
          <a:bodyPr wrap="none" rtlCol="0">
            <a:spAutoFit/>
          </a:bodyPr>
          <a:lstStyle/>
          <a:p>
            <a:pPr algn="ctr"/>
            <a:r>
              <a:rPr kumimoji="1" lang="ja-JP" altLang="en-US" sz="2000" b="1">
                <a:solidFill>
                  <a:srgbClr val="7030A0"/>
                </a:solidFill>
                <a:latin typeface="Meiryo" panose="020B0604030504040204" pitchFamily="34" charset="-128"/>
                <a:ea typeface="Meiryo" panose="020B0604030504040204" pitchFamily="34" charset="-128"/>
              </a:rPr>
              <a:t>複雑や多様</a:t>
            </a:r>
          </a:p>
        </p:txBody>
      </p:sp>
      <p:sp>
        <p:nvSpPr>
          <p:cNvPr id="12" name="テキスト ボックス 11">
            <a:extLst>
              <a:ext uri="{FF2B5EF4-FFF2-40B4-BE49-F238E27FC236}">
                <a16:creationId xmlns:a16="http://schemas.microsoft.com/office/drawing/2014/main" id="{FA2B646D-33DB-943F-84C4-8E25EFE4CE9A}"/>
              </a:ext>
            </a:extLst>
          </p:cNvPr>
          <p:cNvSpPr txBox="1"/>
          <p:nvPr/>
        </p:nvSpPr>
        <p:spPr>
          <a:xfrm>
            <a:off x="3847172" y="3954587"/>
            <a:ext cx="1467068" cy="400110"/>
          </a:xfrm>
          <a:prstGeom prst="rect">
            <a:avLst/>
          </a:prstGeom>
          <a:noFill/>
        </p:spPr>
        <p:txBody>
          <a:bodyPr wrap="none" rtlCol="0">
            <a:spAutoFit/>
          </a:bodyPr>
          <a:lstStyle/>
          <a:p>
            <a:pPr algn="ctr"/>
            <a:r>
              <a:rPr lang="ja-JP" altLang="en-US" sz="2000" b="1">
                <a:solidFill>
                  <a:srgbClr val="7030A0"/>
                </a:solidFill>
                <a:latin typeface="Meiryo" panose="020B0604030504040204" pitchFamily="34" charset="-128"/>
                <a:ea typeface="Meiryo" panose="020B0604030504040204" pitchFamily="34" charset="-128"/>
              </a:rPr>
              <a:t>思想</a:t>
            </a:r>
            <a:r>
              <a:rPr kumimoji="1" lang="ja-JP" altLang="en-US" sz="2000" b="1">
                <a:solidFill>
                  <a:srgbClr val="7030A0"/>
                </a:solidFill>
                <a:latin typeface="Meiryo" panose="020B0604030504040204" pitchFamily="34" charset="-128"/>
                <a:ea typeface="Meiryo" panose="020B0604030504040204" pitchFamily="34" charset="-128"/>
              </a:rPr>
              <a:t>や信念</a:t>
            </a:r>
          </a:p>
        </p:txBody>
      </p:sp>
      <p:sp>
        <p:nvSpPr>
          <p:cNvPr id="13" name="テキスト ボックス 12">
            <a:extLst>
              <a:ext uri="{FF2B5EF4-FFF2-40B4-BE49-F238E27FC236}">
                <a16:creationId xmlns:a16="http://schemas.microsoft.com/office/drawing/2014/main" id="{784993E2-5319-3559-8B39-44D5BF924BCB}"/>
              </a:ext>
            </a:extLst>
          </p:cNvPr>
          <p:cNvSpPr txBox="1"/>
          <p:nvPr/>
        </p:nvSpPr>
        <p:spPr>
          <a:xfrm>
            <a:off x="4094944" y="4452789"/>
            <a:ext cx="954107" cy="400110"/>
          </a:xfrm>
          <a:prstGeom prst="rect">
            <a:avLst/>
          </a:prstGeom>
          <a:noFill/>
        </p:spPr>
        <p:txBody>
          <a:bodyPr wrap="none" rtlCol="0">
            <a:spAutoFit/>
          </a:bodyPr>
          <a:lstStyle/>
          <a:p>
            <a:pPr algn="ctr"/>
            <a:r>
              <a:rPr lang="ja-JP" altLang="en-US" sz="2000" b="1">
                <a:solidFill>
                  <a:srgbClr val="7030A0"/>
                </a:solidFill>
                <a:latin typeface="Meiryo" panose="020B0604030504040204" pitchFamily="34" charset="-128"/>
                <a:ea typeface="Meiryo" panose="020B0604030504040204" pitchFamily="34" charset="-128"/>
              </a:rPr>
              <a:t>・・・</a:t>
            </a:r>
            <a:endParaRPr kumimoji="1" lang="ja-JP" altLang="en-US" sz="2000" b="1">
              <a:solidFill>
                <a:srgbClr val="7030A0"/>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F7BC53AB-BF8C-C23E-1F64-0D3A6BDF8D57}"/>
              </a:ext>
            </a:extLst>
          </p:cNvPr>
          <p:cNvSpPr txBox="1"/>
          <p:nvPr/>
        </p:nvSpPr>
        <p:spPr>
          <a:xfrm>
            <a:off x="315978" y="6129935"/>
            <a:ext cx="8494633" cy="461665"/>
          </a:xfrm>
          <a:prstGeom prst="rect">
            <a:avLst/>
          </a:prstGeom>
          <a:noFill/>
        </p:spPr>
        <p:txBody>
          <a:bodyPr wrap="none" rtlCol="0">
            <a:spAutoFit/>
          </a:bodyPr>
          <a:lstStyle/>
          <a:p>
            <a:pPr algn="ctr"/>
            <a:r>
              <a:rPr lang="ja-JP" altLang="en-US" sz="2400">
                <a:solidFill>
                  <a:srgbClr val="0432FF"/>
                </a:solidFill>
                <a:latin typeface="Meiryo" panose="020B0604030504040204" pitchFamily="34" charset="-128"/>
                <a:ea typeface="Meiryo" panose="020B0604030504040204" pitchFamily="34" charset="-128"/>
              </a:rPr>
              <a:t>経験や</a:t>
            </a:r>
            <a:r>
              <a:rPr kumimoji="1" lang="ja-JP" altLang="en-US" sz="2400">
                <a:solidFill>
                  <a:srgbClr val="0432FF"/>
                </a:solidFill>
                <a:latin typeface="Meiryo" panose="020B0604030504040204" pitchFamily="34" charset="-128"/>
                <a:ea typeface="Meiryo" panose="020B0604030504040204" pitchFamily="34" charset="-128"/>
              </a:rPr>
              <a:t>知識を積むことでいろいろな視点が持てるようになる</a:t>
            </a:r>
            <a:endParaRPr kumimoji="1" lang="en-US" altLang="ja-JP" sz="2400" dirty="0">
              <a:solidFill>
                <a:srgbClr val="0432FF"/>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D170DFF6-CCB8-101B-8A23-BD1777B7FC86}"/>
              </a:ext>
            </a:extLst>
          </p:cNvPr>
          <p:cNvSpPr txBox="1"/>
          <p:nvPr/>
        </p:nvSpPr>
        <p:spPr>
          <a:xfrm>
            <a:off x="315978" y="5577400"/>
            <a:ext cx="8494633" cy="461665"/>
          </a:xfrm>
          <a:prstGeom prst="rect">
            <a:avLst/>
          </a:prstGeom>
          <a:noFill/>
        </p:spPr>
        <p:txBody>
          <a:bodyPr wrap="none" rtlCol="0">
            <a:spAutoFit/>
          </a:bodyPr>
          <a:lstStyle/>
          <a:p>
            <a:pPr algn="ctr"/>
            <a:r>
              <a:rPr kumimoji="1" lang="ja-JP" altLang="en-US" sz="2400">
                <a:latin typeface="Meiryo" panose="020B0604030504040204" pitchFamily="34" charset="-128"/>
                <a:ea typeface="Meiryo" panose="020B0604030504040204" pitchFamily="34" charset="-128"/>
              </a:rPr>
              <a:t>自分のキャパシティの範囲で、合理的な解釈を導こうとする</a:t>
            </a:r>
          </a:p>
        </p:txBody>
      </p:sp>
      <p:sp>
        <p:nvSpPr>
          <p:cNvPr id="17" name="テキスト ボックス 16">
            <a:extLst>
              <a:ext uri="{FF2B5EF4-FFF2-40B4-BE49-F238E27FC236}">
                <a16:creationId xmlns:a16="http://schemas.microsoft.com/office/drawing/2014/main" id="{E71636B8-DE5E-71AB-C338-E0F8833D9CE3}"/>
              </a:ext>
            </a:extLst>
          </p:cNvPr>
          <p:cNvSpPr txBox="1"/>
          <p:nvPr/>
        </p:nvSpPr>
        <p:spPr>
          <a:xfrm>
            <a:off x="324679" y="5035289"/>
            <a:ext cx="8494633" cy="461665"/>
          </a:xfrm>
          <a:prstGeom prst="rect">
            <a:avLst/>
          </a:prstGeom>
          <a:noFill/>
        </p:spPr>
        <p:txBody>
          <a:bodyPr wrap="none" rtlCol="0">
            <a:spAutoFit/>
          </a:bodyPr>
          <a:lstStyle/>
          <a:p>
            <a:pPr algn="ctr"/>
            <a:r>
              <a:rPr lang="ja-JP" altLang="en-US" sz="2400">
                <a:latin typeface="Meiryo" panose="020B0604030504040204" pitchFamily="34" charset="-128"/>
                <a:ea typeface="Meiryo" panose="020B0604030504040204" pitchFamily="34" charset="-128"/>
              </a:rPr>
              <a:t>明確な答えがある／</a:t>
            </a:r>
            <a:r>
              <a:rPr lang="ja-JP" altLang="en-US" sz="2400" b="1">
                <a:solidFill>
                  <a:srgbClr val="0070C0"/>
                </a:solidFill>
                <a:latin typeface="Meiryo" panose="020B0604030504040204" pitchFamily="34" charset="-128"/>
                <a:ea typeface="Meiryo" panose="020B0604030504040204" pitchFamily="34" charset="-128"/>
              </a:rPr>
              <a:t>様々な答えがある</a:t>
            </a:r>
            <a:r>
              <a:rPr lang="ja-JP" altLang="en-US" sz="2400">
                <a:latin typeface="Meiryo" panose="020B0604030504040204" pitchFamily="34" charset="-128"/>
                <a:ea typeface="Meiryo" panose="020B0604030504040204" pitchFamily="34" charset="-128"/>
              </a:rPr>
              <a:t>／</a:t>
            </a:r>
            <a:r>
              <a:rPr lang="ja-JP" altLang="en-US" sz="2400" b="1" u="sng">
                <a:solidFill>
                  <a:srgbClr val="C00000"/>
                </a:solidFill>
                <a:latin typeface="Meiryo" panose="020B0604030504040204" pitchFamily="34" charset="-128"/>
                <a:ea typeface="Meiryo" panose="020B0604030504040204" pitchFamily="34" charset="-128"/>
              </a:rPr>
              <a:t>そもそも答えがない</a:t>
            </a:r>
            <a:endParaRPr kumimoji="1" lang="ja-JP" altLang="en-US" sz="2400" b="1" u="sng">
              <a:solidFill>
                <a:srgbClr val="C00000"/>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F43BD180-6F53-46B5-91C1-D71E6BEBF02E}"/>
              </a:ext>
            </a:extLst>
          </p:cNvPr>
          <p:cNvSpPr txBox="1"/>
          <p:nvPr/>
        </p:nvSpPr>
        <p:spPr>
          <a:xfrm>
            <a:off x="3624577" y="840335"/>
            <a:ext cx="1877437" cy="523220"/>
          </a:xfrm>
          <a:prstGeom prst="rect">
            <a:avLst/>
          </a:prstGeom>
          <a:noFill/>
        </p:spPr>
        <p:txBody>
          <a:bodyPr wrap="none" rtlCol="0">
            <a:spAutoFit/>
          </a:bodyPr>
          <a:lstStyle/>
          <a:p>
            <a:pPr algn="ctr"/>
            <a:r>
              <a:rPr kumimoji="1" lang="ja-JP" altLang="en-US" sz="2800">
                <a:solidFill>
                  <a:schemeClr val="accent3">
                    <a:lumMod val="75000"/>
                  </a:schemeClr>
                </a:solidFill>
                <a:latin typeface="Meiryo" panose="020B0604030504040204" pitchFamily="34" charset="-128"/>
                <a:ea typeface="Meiryo" panose="020B0604030504040204" pitchFamily="34" charset="-128"/>
              </a:rPr>
              <a:t>問い</a:t>
            </a:r>
            <a:r>
              <a:rPr kumimoji="1" lang="ja-JP" altLang="en-US" sz="2000">
                <a:solidFill>
                  <a:schemeClr val="accent3">
                    <a:lumMod val="75000"/>
                  </a:schemeClr>
                </a:solidFill>
                <a:latin typeface="Meiryo" panose="020B0604030504040204" pitchFamily="34" charset="-128"/>
                <a:ea typeface="Meiryo" panose="020B0604030504040204" pitchFamily="34" charset="-128"/>
              </a:rPr>
              <a:t>や</a:t>
            </a:r>
            <a:r>
              <a:rPr kumimoji="1" lang="ja-JP" altLang="en-US" sz="2800">
                <a:solidFill>
                  <a:schemeClr val="accent3">
                    <a:lumMod val="75000"/>
                  </a:schemeClr>
                </a:solidFill>
                <a:latin typeface="Meiryo" panose="020B0604030504040204" pitchFamily="34" charset="-128"/>
                <a:ea typeface="Meiryo" panose="020B0604030504040204" pitchFamily="34" charset="-128"/>
              </a:rPr>
              <a:t>問題</a:t>
            </a:r>
          </a:p>
        </p:txBody>
      </p:sp>
      <p:sp>
        <p:nvSpPr>
          <p:cNvPr id="20" name="曲折矢印 19">
            <a:extLst>
              <a:ext uri="{FF2B5EF4-FFF2-40B4-BE49-F238E27FC236}">
                <a16:creationId xmlns:a16="http://schemas.microsoft.com/office/drawing/2014/main" id="{A980002D-BFE3-35AC-F1F5-8045A19A7298}"/>
              </a:ext>
            </a:extLst>
          </p:cNvPr>
          <p:cNvSpPr/>
          <p:nvPr/>
        </p:nvSpPr>
        <p:spPr>
          <a:xfrm rot="5400000">
            <a:off x="6045581" y="476624"/>
            <a:ext cx="577049" cy="1561593"/>
          </a:xfrm>
          <a:prstGeom prst="ben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曲折矢印 20">
            <a:extLst>
              <a:ext uri="{FF2B5EF4-FFF2-40B4-BE49-F238E27FC236}">
                <a16:creationId xmlns:a16="http://schemas.microsoft.com/office/drawing/2014/main" id="{66ABE0E7-A0B6-AC62-64EC-7E3D71168243}"/>
              </a:ext>
            </a:extLst>
          </p:cNvPr>
          <p:cNvSpPr/>
          <p:nvPr/>
        </p:nvSpPr>
        <p:spPr>
          <a:xfrm rot="16200000" flipH="1">
            <a:off x="2538778" y="476624"/>
            <a:ext cx="577049" cy="1561593"/>
          </a:xfrm>
          <a:prstGeom prst="ben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4" name="グループ化 23">
            <a:extLst>
              <a:ext uri="{FF2B5EF4-FFF2-40B4-BE49-F238E27FC236}">
                <a16:creationId xmlns:a16="http://schemas.microsoft.com/office/drawing/2014/main" id="{D40FFBCF-14D6-FC90-3755-152D2FBA9A89}"/>
              </a:ext>
            </a:extLst>
          </p:cNvPr>
          <p:cNvGrpSpPr/>
          <p:nvPr/>
        </p:nvGrpSpPr>
        <p:grpSpPr>
          <a:xfrm>
            <a:off x="5813443" y="4312986"/>
            <a:ext cx="2877711" cy="461665"/>
            <a:chOff x="5813443" y="4312986"/>
            <a:chExt cx="2877711" cy="461665"/>
          </a:xfrm>
        </p:grpSpPr>
        <p:sp>
          <p:nvSpPr>
            <p:cNvPr id="22" name="四角形吹き出し 21">
              <a:extLst>
                <a:ext uri="{FF2B5EF4-FFF2-40B4-BE49-F238E27FC236}">
                  <a16:creationId xmlns:a16="http://schemas.microsoft.com/office/drawing/2014/main" id="{D3809216-C4F4-54C8-6210-1731BE798DF3}"/>
                </a:ext>
              </a:extLst>
            </p:cNvPr>
            <p:cNvSpPr/>
            <p:nvPr/>
          </p:nvSpPr>
          <p:spPr>
            <a:xfrm>
              <a:off x="5813443" y="4312986"/>
              <a:ext cx="2877711" cy="461665"/>
            </a:xfrm>
            <a:prstGeom prst="wedgeRectCallout">
              <a:avLst>
                <a:gd name="adj1" fmla="val -5780"/>
                <a:gd name="adj2" fmla="val 104232"/>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A2A1998C-C762-822B-7B9A-950CDF433CAC}"/>
                </a:ext>
              </a:extLst>
            </p:cNvPr>
            <p:cNvSpPr txBox="1"/>
            <p:nvPr/>
          </p:nvSpPr>
          <p:spPr>
            <a:xfrm>
              <a:off x="5813443" y="4402308"/>
              <a:ext cx="2877711" cy="307777"/>
            </a:xfrm>
            <a:prstGeom prst="rect">
              <a:avLst/>
            </a:prstGeom>
            <a:noFill/>
          </p:spPr>
          <p:txBody>
            <a:bodyPr wrap="none" rtlCol="0">
              <a:spAutoFit/>
            </a:bodyPr>
            <a:lstStyle/>
            <a:p>
              <a:r>
                <a:rPr kumimoji="1" lang="ja-JP" altLang="en-US" sz="1400" b="1" u="sng">
                  <a:solidFill>
                    <a:schemeClr val="bg1"/>
                  </a:solidFill>
                  <a:latin typeface="Meiryo" panose="020B0604030504040204" pitchFamily="34" charset="-128"/>
                  <a:ea typeface="Meiryo" panose="020B0604030504040204" pitchFamily="34" charset="-128"/>
                </a:rPr>
                <a:t>問いや問題が不適切</a:t>
              </a:r>
              <a:r>
                <a:rPr kumimoji="1" lang="ja-JP" altLang="en-US" sz="1400">
                  <a:solidFill>
                    <a:schemeClr val="bg1"/>
                  </a:solidFill>
                  <a:latin typeface="Meiryo" panose="020B0604030504040204" pitchFamily="34" charset="-128"/>
                  <a:ea typeface="Meiryo" panose="020B0604030504040204" pitchFamily="34" charset="-128"/>
                </a:rPr>
                <a:t>な場合が多い</a:t>
              </a:r>
            </a:p>
          </p:txBody>
        </p:sp>
      </p:grpSp>
    </p:spTree>
    <p:extLst>
      <p:ext uri="{BB962C8B-B14F-4D97-AF65-F5344CB8AC3E}">
        <p14:creationId xmlns:p14="http://schemas.microsoft.com/office/powerpoint/2010/main" val="211714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down)">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left)">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ntr" presetSubtype="1"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p:tgtEl>
                                          <p:spTgt spid="14"/>
                                        </p:tgtEl>
                                        <p:attrNameLst>
                                          <p:attrName>ppt_y</p:attrName>
                                        </p:attrNameLst>
                                      </p:cBhvr>
                                      <p:tavLst>
                                        <p:tav tm="0">
                                          <p:val>
                                            <p:strVal val="#ppt_y-#ppt_h*1.125000"/>
                                          </p:val>
                                        </p:tav>
                                        <p:tav tm="100000">
                                          <p:val>
                                            <p:strVal val="#ppt_y"/>
                                          </p:val>
                                        </p:tav>
                                      </p:tavLst>
                                    </p:anim>
                                    <p:animEffect transition="in" filter="wipe(down)">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6" grpId="0"/>
      <p:bldP spid="17" grpId="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F423F783-80F7-C006-CDBF-BFC970825A72}"/>
              </a:ext>
            </a:extLst>
          </p:cNvPr>
          <p:cNvSpPr/>
          <p:nvPr/>
        </p:nvSpPr>
        <p:spPr>
          <a:xfrm>
            <a:off x="2034659" y="1461269"/>
            <a:ext cx="5074680" cy="152088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B53CC30E-C98A-E9E1-D826-9FBDE6E6D186}"/>
              </a:ext>
            </a:extLst>
          </p:cNvPr>
          <p:cNvSpPr/>
          <p:nvPr/>
        </p:nvSpPr>
        <p:spPr>
          <a:xfrm>
            <a:off x="2034659" y="4982257"/>
            <a:ext cx="5074680" cy="152088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53A9737-A2EE-1E24-E6A0-E5520762D286}"/>
              </a:ext>
            </a:extLst>
          </p:cNvPr>
          <p:cNvSpPr>
            <a:spLocks noGrp="1"/>
          </p:cNvSpPr>
          <p:nvPr>
            <p:ph type="title"/>
          </p:nvPr>
        </p:nvSpPr>
        <p:spPr/>
        <p:txBody>
          <a:bodyPr/>
          <a:lstStyle/>
          <a:p>
            <a:r>
              <a:rPr kumimoji="1" lang="ja-JP" altLang="en-US"/>
              <a:t>安易な答えを出さないために</a:t>
            </a:r>
          </a:p>
        </p:txBody>
      </p:sp>
      <p:sp>
        <p:nvSpPr>
          <p:cNvPr id="3" name="テキスト ボックス 2">
            <a:extLst>
              <a:ext uri="{FF2B5EF4-FFF2-40B4-BE49-F238E27FC236}">
                <a16:creationId xmlns:a16="http://schemas.microsoft.com/office/drawing/2014/main" id="{6779BF80-4F41-A13D-AC8B-BE2C3BB5259A}"/>
              </a:ext>
            </a:extLst>
          </p:cNvPr>
          <p:cNvSpPr txBox="1"/>
          <p:nvPr/>
        </p:nvSpPr>
        <p:spPr>
          <a:xfrm>
            <a:off x="632460" y="921427"/>
            <a:ext cx="7879080" cy="461665"/>
          </a:xfrm>
          <a:prstGeom prst="rect">
            <a:avLst/>
          </a:prstGeom>
          <a:noFill/>
        </p:spPr>
        <p:txBody>
          <a:bodyPr wrap="none" rtlCol="0">
            <a:spAutoFit/>
          </a:bodyPr>
          <a:lstStyle/>
          <a:p>
            <a:pPr algn="ctr"/>
            <a:r>
              <a:rPr kumimoji="1" lang="ja-JP" altLang="en-US" sz="2400">
                <a:latin typeface="Meiryo" panose="020B0604030504040204" pitchFamily="34" charset="-128"/>
                <a:ea typeface="Meiryo" panose="020B0604030504040204" pitchFamily="34" charset="-128"/>
              </a:rPr>
              <a:t>不十分な知識の範囲で想像して、答えを出さないこと！</a:t>
            </a:r>
            <a:endParaRPr kumimoji="1" lang="en-US" altLang="ja-JP" sz="2400" dirty="0">
              <a:latin typeface="Meiryo" panose="020B0604030504040204" pitchFamily="34" charset="-128"/>
              <a:ea typeface="Meiryo" panose="020B0604030504040204" pitchFamily="34" charset="-128"/>
            </a:endParaRPr>
          </a:p>
        </p:txBody>
      </p:sp>
      <p:sp>
        <p:nvSpPr>
          <p:cNvPr id="5" name="円/楕円 4">
            <a:extLst>
              <a:ext uri="{FF2B5EF4-FFF2-40B4-BE49-F238E27FC236}">
                <a16:creationId xmlns:a16="http://schemas.microsoft.com/office/drawing/2014/main" id="{992BEA15-579B-1E0C-EC5D-D38EBAFC887D}"/>
              </a:ext>
            </a:extLst>
          </p:cNvPr>
          <p:cNvSpPr/>
          <p:nvPr/>
        </p:nvSpPr>
        <p:spPr>
          <a:xfrm>
            <a:off x="3784467" y="2197431"/>
            <a:ext cx="1575066" cy="157506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4FCD103B-0E34-A85E-D406-A66071D0B047}"/>
              </a:ext>
            </a:extLst>
          </p:cNvPr>
          <p:cNvSpPr txBox="1"/>
          <p:nvPr/>
        </p:nvSpPr>
        <p:spPr>
          <a:xfrm>
            <a:off x="4069298" y="2747244"/>
            <a:ext cx="1005403" cy="584775"/>
          </a:xfrm>
          <a:prstGeom prst="rect">
            <a:avLst/>
          </a:prstGeom>
          <a:noFill/>
        </p:spPr>
        <p:txBody>
          <a:bodyPr wrap="none" rtlCol="0">
            <a:spAutoFit/>
          </a:bodyPr>
          <a:lstStyle/>
          <a:p>
            <a:pPr algn="ctr"/>
            <a:r>
              <a:rPr lang="ja-JP" altLang="en-US" sz="3200">
                <a:solidFill>
                  <a:schemeClr val="bg1"/>
                </a:solidFill>
                <a:latin typeface="Meiryo" panose="020B0604030504040204" pitchFamily="34" charset="-128"/>
                <a:ea typeface="Meiryo" panose="020B0604030504040204" pitchFamily="34" charset="-128"/>
              </a:rPr>
              <a:t>仮説</a:t>
            </a:r>
            <a:endParaRPr kumimoji="1" lang="en-US" altLang="ja-JP" dirty="0">
              <a:solidFill>
                <a:schemeClr val="bg1"/>
              </a:solidFill>
              <a:latin typeface="Meiryo" panose="020B0604030504040204" pitchFamily="34" charset="-128"/>
              <a:ea typeface="Meiryo" panose="020B0604030504040204" pitchFamily="34" charset="-128"/>
            </a:endParaRPr>
          </a:p>
        </p:txBody>
      </p:sp>
      <p:sp>
        <p:nvSpPr>
          <p:cNvPr id="7" name="円/楕円 6">
            <a:extLst>
              <a:ext uri="{FF2B5EF4-FFF2-40B4-BE49-F238E27FC236}">
                <a16:creationId xmlns:a16="http://schemas.microsoft.com/office/drawing/2014/main" id="{6A47A0FE-9D57-190A-81D2-1E68397A30ED}"/>
              </a:ext>
            </a:extLst>
          </p:cNvPr>
          <p:cNvSpPr/>
          <p:nvPr/>
        </p:nvSpPr>
        <p:spPr>
          <a:xfrm>
            <a:off x="2544522" y="4177358"/>
            <a:ext cx="1575066" cy="157506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a:extLst>
              <a:ext uri="{FF2B5EF4-FFF2-40B4-BE49-F238E27FC236}">
                <a16:creationId xmlns:a16="http://schemas.microsoft.com/office/drawing/2014/main" id="{D7074A1D-BFF6-C63A-9366-372F105EB6D2}"/>
              </a:ext>
            </a:extLst>
          </p:cNvPr>
          <p:cNvSpPr/>
          <p:nvPr/>
        </p:nvSpPr>
        <p:spPr>
          <a:xfrm>
            <a:off x="5024414" y="4177358"/>
            <a:ext cx="1575066" cy="157506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24E3EC63-978C-135C-D0D4-716E2A6B80B0}"/>
              </a:ext>
            </a:extLst>
          </p:cNvPr>
          <p:cNvSpPr txBox="1"/>
          <p:nvPr/>
        </p:nvSpPr>
        <p:spPr>
          <a:xfrm>
            <a:off x="2829353" y="4725158"/>
            <a:ext cx="1005403" cy="584775"/>
          </a:xfrm>
          <a:prstGeom prst="rect">
            <a:avLst/>
          </a:prstGeom>
          <a:noFill/>
        </p:spPr>
        <p:txBody>
          <a:bodyPr wrap="none" rtlCol="0">
            <a:spAutoFit/>
          </a:bodyPr>
          <a:lstStyle/>
          <a:p>
            <a:pPr algn="ctr"/>
            <a:r>
              <a:rPr lang="ja-JP" altLang="en-US" sz="3200">
                <a:solidFill>
                  <a:schemeClr val="bg1"/>
                </a:solidFill>
                <a:latin typeface="Meiryo" panose="020B0604030504040204" pitchFamily="34" charset="-128"/>
                <a:ea typeface="Meiryo" panose="020B0604030504040204" pitchFamily="34" charset="-128"/>
              </a:rPr>
              <a:t>検証</a:t>
            </a:r>
            <a:endParaRPr lang="en-US" altLang="ja-JP" sz="3200" dirty="0">
              <a:solidFill>
                <a:schemeClr val="bg1"/>
              </a:solidFill>
              <a:latin typeface="Meiryo" panose="020B0604030504040204" pitchFamily="34" charset="-128"/>
              <a:ea typeface="Meiryo" panose="020B0604030504040204" pitchFamily="34" charset="-128"/>
            </a:endParaRPr>
          </a:p>
        </p:txBody>
      </p:sp>
      <p:sp>
        <p:nvSpPr>
          <p:cNvPr id="12" name="環状矢印 11">
            <a:extLst>
              <a:ext uri="{FF2B5EF4-FFF2-40B4-BE49-F238E27FC236}">
                <a16:creationId xmlns:a16="http://schemas.microsoft.com/office/drawing/2014/main" id="{1D341BEB-B1BD-698B-7FDC-5C8BCFF2E040}"/>
              </a:ext>
            </a:extLst>
          </p:cNvPr>
          <p:cNvSpPr/>
          <p:nvPr/>
        </p:nvSpPr>
        <p:spPr>
          <a:xfrm rot="1491600">
            <a:off x="4194046" y="2720782"/>
            <a:ext cx="2192645" cy="2192557"/>
          </a:xfrm>
          <a:prstGeom prst="circularArrow">
            <a:avLst>
              <a:gd name="adj1" fmla="val 12500"/>
              <a:gd name="adj2" fmla="val 1142319"/>
              <a:gd name="adj3" fmla="val 20457681"/>
              <a:gd name="adj4" fmla="val 15587577"/>
              <a:gd name="adj5" fmla="val 125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50000A4F-033A-3277-BDB7-AE8EE7CCD720}"/>
              </a:ext>
            </a:extLst>
          </p:cNvPr>
          <p:cNvSpPr txBox="1"/>
          <p:nvPr/>
        </p:nvSpPr>
        <p:spPr>
          <a:xfrm>
            <a:off x="5309245" y="4725158"/>
            <a:ext cx="1005403" cy="584775"/>
          </a:xfrm>
          <a:prstGeom prst="rect">
            <a:avLst/>
          </a:prstGeom>
          <a:noFill/>
        </p:spPr>
        <p:txBody>
          <a:bodyPr wrap="none" rtlCol="0">
            <a:spAutoFit/>
          </a:bodyPr>
          <a:lstStyle/>
          <a:p>
            <a:pPr algn="ctr"/>
            <a:r>
              <a:rPr lang="ja-JP" altLang="en-US" sz="3200">
                <a:solidFill>
                  <a:schemeClr val="bg1"/>
                </a:solidFill>
                <a:latin typeface="Meiryo" panose="020B0604030504040204" pitchFamily="34" charset="-128"/>
                <a:ea typeface="Meiryo" panose="020B0604030504040204" pitchFamily="34" charset="-128"/>
              </a:rPr>
              <a:t>調査</a:t>
            </a:r>
            <a:endParaRPr lang="en-US" altLang="ja-JP" sz="3200" dirty="0">
              <a:solidFill>
                <a:schemeClr val="bg1"/>
              </a:solidFill>
              <a:latin typeface="Meiryo" panose="020B0604030504040204" pitchFamily="34" charset="-128"/>
              <a:ea typeface="Meiryo" panose="020B0604030504040204" pitchFamily="34" charset="-128"/>
            </a:endParaRPr>
          </a:p>
        </p:txBody>
      </p:sp>
      <p:sp>
        <p:nvSpPr>
          <p:cNvPr id="13" name="環状矢印 12">
            <a:extLst>
              <a:ext uri="{FF2B5EF4-FFF2-40B4-BE49-F238E27FC236}">
                <a16:creationId xmlns:a16="http://schemas.microsoft.com/office/drawing/2014/main" id="{9792FCB6-FF0A-124C-B8FF-676EB2465E87}"/>
              </a:ext>
            </a:extLst>
          </p:cNvPr>
          <p:cNvSpPr/>
          <p:nvPr/>
        </p:nvSpPr>
        <p:spPr>
          <a:xfrm rot="8470785">
            <a:off x="3476145" y="3955391"/>
            <a:ext cx="2192645" cy="2192557"/>
          </a:xfrm>
          <a:prstGeom prst="circularArrow">
            <a:avLst>
              <a:gd name="adj1" fmla="val 12500"/>
              <a:gd name="adj2" fmla="val 1142319"/>
              <a:gd name="adj3" fmla="val 20457681"/>
              <a:gd name="adj4" fmla="val 15587577"/>
              <a:gd name="adj5" fmla="val 125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環状矢印 13">
            <a:extLst>
              <a:ext uri="{FF2B5EF4-FFF2-40B4-BE49-F238E27FC236}">
                <a16:creationId xmlns:a16="http://schemas.microsoft.com/office/drawing/2014/main" id="{AC23E1E3-558A-585F-2799-A8BB311E4D28}"/>
              </a:ext>
            </a:extLst>
          </p:cNvPr>
          <p:cNvSpPr/>
          <p:nvPr/>
        </p:nvSpPr>
        <p:spPr>
          <a:xfrm rot="16002878">
            <a:off x="2711408" y="2872323"/>
            <a:ext cx="2192645" cy="2192557"/>
          </a:xfrm>
          <a:prstGeom prst="circularArrow">
            <a:avLst>
              <a:gd name="adj1" fmla="val 12500"/>
              <a:gd name="adj2" fmla="val 1142319"/>
              <a:gd name="adj3" fmla="val 20457681"/>
              <a:gd name="adj4" fmla="val 15587577"/>
              <a:gd name="adj5" fmla="val 125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99E13359-5D4A-B898-1048-EF232140748B}"/>
              </a:ext>
            </a:extLst>
          </p:cNvPr>
          <p:cNvSpPr txBox="1"/>
          <p:nvPr/>
        </p:nvSpPr>
        <p:spPr>
          <a:xfrm>
            <a:off x="3581984" y="6128980"/>
            <a:ext cx="1980030"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一次情報と体験</a:t>
            </a:r>
          </a:p>
        </p:txBody>
      </p:sp>
      <p:sp>
        <p:nvSpPr>
          <p:cNvPr id="18" name="テキスト ボックス 17">
            <a:extLst>
              <a:ext uri="{FF2B5EF4-FFF2-40B4-BE49-F238E27FC236}">
                <a16:creationId xmlns:a16="http://schemas.microsoft.com/office/drawing/2014/main" id="{2BAC66B1-76DE-AB40-E431-2BA2F59B3777}"/>
              </a:ext>
            </a:extLst>
          </p:cNvPr>
          <p:cNvSpPr txBox="1"/>
          <p:nvPr/>
        </p:nvSpPr>
        <p:spPr>
          <a:xfrm>
            <a:off x="2544522" y="1710995"/>
            <a:ext cx="1467068"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想像と考察</a:t>
            </a:r>
          </a:p>
        </p:txBody>
      </p:sp>
      <p:sp>
        <p:nvSpPr>
          <p:cNvPr id="19" name="テキスト ボックス 18">
            <a:extLst>
              <a:ext uri="{FF2B5EF4-FFF2-40B4-BE49-F238E27FC236}">
                <a16:creationId xmlns:a16="http://schemas.microsoft.com/office/drawing/2014/main" id="{2AA850C2-5824-45A8-1F32-1669F36BE249}"/>
              </a:ext>
            </a:extLst>
          </p:cNvPr>
          <p:cNvSpPr txBox="1"/>
          <p:nvPr/>
        </p:nvSpPr>
        <p:spPr>
          <a:xfrm>
            <a:off x="5388893" y="1710995"/>
            <a:ext cx="954107"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文書化</a:t>
            </a:r>
          </a:p>
        </p:txBody>
      </p:sp>
    </p:spTree>
    <p:extLst>
      <p:ext uri="{BB962C8B-B14F-4D97-AF65-F5344CB8AC3E}">
        <p14:creationId xmlns:p14="http://schemas.microsoft.com/office/powerpoint/2010/main" val="4231875250"/>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B6E29776-3CF3-A944-B086-1487A889383A}"/>
              </a:ext>
            </a:extLst>
          </p:cNvPr>
          <p:cNvGrpSpPr/>
          <p:nvPr/>
        </p:nvGrpSpPr>
        <p:grpSpPr>
          <a:xfrm>
            <a:off x="378372" y="1847719"/>
            <a:ext cx="8387255" cy="1418897"/>
            <a:chOff x="378372" y="1847719"/>
            <a:chExt cx="8387255" cy="1418897"/>
          </a:xfrm>
        </p:grpSpPr>
        <p:sp>
          <p:nvSpPr>
            <p:cNvPr id="7" name="正方形/長方形 6">
              <a:extLst>
                <a:ext uri="{FF2B5EF4-FFF2-40B4-BE49-F238E27FC236}">
                  <a16:creationId xmlns:a16="http://schemas.microsoft.com/office/drawing/2014/main" id="{B0A4985E-DAED-644C-81D5-0ED5DF6A0C52}"/>
                </a:ext>
              </a:extLst>
            </p:cNvPr>
            <p:cNvSpPr/>
            <p:nvPr/>
          </p:nvSpPr>
          <p:spPr>
            <a:xfrm>
              <a:off x="378372" y="1847719"/>
              <a:ext cx="8387255" cy="141889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正方形/長方形 1">
              <a:extLst>
                <a:ext uri="{FF2B5EF4-FFF2-40B4-BE49-F238E27FC236}">
                  <a16:creationId xmlns:a16="http://schemas.microsoft.com/office/drawing/2014/main" id="{B5F8DCC7-2ED0-EC45-8C8B-3E6A2BF077B6}"/>
                </a:ext>
              </a:extLst>
            </p:cNvPr>
            <p:cNvSpPr/>
            <p:nvPr/>
          </p:nvSpPr>
          <p:spPr>
            <a:xfrm>
              <a:off x="3033288" y="2225086"/>
              <a:ext cx="5495859" cy="830997"/>
            </a:xfrm>
            <a:prstGeom prst="rect">
              <a:avLst/>
            </a:prstGeom>
          </p:spPr>
          <p:txBody>
            <a:bodyPr wrap="square">
              <a:spAutoFit/>
            </a:bodyPr>
            <a:lstStyle/>
            <a:p>
              <a:r>
                <a:rPr lang="ja-JP" altLang="en-US" sz="2400">
                  <a:solidFill>
                    <a:schemeClr val="bg1"/>
                  </a:solidFill>
                  <a:latin typeface="Meiryo" panose="020B0604030504040204" pitchFamily="34" charset="-128"/>
                  <a:ea typeface="Meiryo" panose="020B0604030504040204" pitchFamily="34" charset="-128"/>
                </a:rPr>
                <a:t>ひとつのことに究極を求めず、</a:t>
              </a:r>
              <a:endParaRPr lang="en-US" altLang="ja-JP" sz="2400" dirty="0">
                <a:solidFill>
                  <a:schemeClr val="bg1"/>
                </a:solidFill>
                <a:latin typeface="Meiryo" panose="020B0604030504040204" pitchFamily="34" charset="-128"/>
                <a:ea typeface="Meiryo" panose="020B0604030504040204" pitchFamily="34" charset="-128"/>
              </a:endParaRPr>
            </a:p>
            <a:p>
              <a:r>
                <a:rPr lang="ja-JP" altLang="en-US" sz="2400">
                  <a:solidFill>
                    <a:schemeClr val="bg1"/>
                  </a:solidFill>
                  <a:latin typeface="Meiryo" panose="020B0604030504040204" pitchFamily="34" charset="-128"/>
                  <a:ea typeface="Meiryo" panose="020B0604030504040204" pitchFamily="34" charset="-128"/>
                </a:rPr>
                <a:t>広い視野で最適を求めて変化すること</a:t>
              </a:r>
              <a:endParaRPr lang="ja-JP" altLang="en-US" sz="2400" b="0" i="0">
                <a:solidFill>
                  <a:schemeClr val="bg1"/>
                </a:solidFill>
                <a:effectLst/>
                <a:latin typeface="Meiryo" panose="020B0604030504040204" pitchFamily="34" charset="-128"/>
                <a:ea typeface="Meiryo" panose="020B0604030504040204" pitchFamily="34" charset="-128"/>
              </a:endParaRPr>
            </a:p>
          </p:txBody>
        </p:sp>
      </p:grpSp>
      <p:grpSp>
        <p:nvGrpSpPr>
          <p:cNvPr id="15" name="グループ化 14">
            <a:extLst>
              <a:ext uri="{FF2B5EF4-FFF2-40B4-BE49-F238E27FC236}">
                <a16:creationId xmlns:a16="http://schemas.microsoft.com/office/drawing/2014/main" id="{90447D5B-5C33-0549-B9FF-12E5D43540BB}"/>
              </a:ext>
            </a:extLst>
          </p:cNvPr>
          <p:cNvGrpSpPr/>
          <p:nvPr/>
        </p:nvGrpSpPr>
        <p:grpSpPr>
          <a:xfrm>
            <a:off x="372066" y="4918841"/>
            <a:ext cx="8387255" cy="1418897"/>
            <a:chOff x="372066" y="4918841"/>
            <a:chExt cx="8387255" cy="1418897"/>
          </a:xfrm>
        </p:grpSpPr>
        <p:sp>
          <p:nvSpPr>
            <p:cNvPr id="5" name="正方形/長方形 4">
              <a:extLst>
                <a:ext uri="{FF2B5EF4-FFF2-40B4-BE49-F238E27FC236}">
                  <a16:creationId xmlns:a16="http://schemas.microsoft.com/office/drawing/2014/main" id="{A9D67B02-1C0A-E34C-B77F-661541D66DD9}"/>
                </a:ext>
              </a:extLst>
            </p:cNvPr>
            <p:cNvSpPr/>
            <p:nvPr/>
          </p:nvSpPr>
          <p:spPr>
            <a:xfrm>
              <a:off x="372066" y="4918841"/>
              <a:ext cx="8387255" cy="1418897"/>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a:extLst>
                <a:ext uri="{FF2B5EF4-FFF2-40B4-BE49-F238E27FC236}">
                  <a16:creationId xmlns:a16="http://schemas.microsoft.com/office/drawing/2014/main" id="{5E894942-62C9-E046-8868-34B760315435}"/>
                </a:ext>
              </a:extLst>
            </p:cNvPr>
            <p:cNvSpPr/>
            <p:nvPr/>
          </p:nvSpPr>
          <p:spPr>
            <a:xfrm>
              <a:off x="3033288" y="5231078"/>
              <a:ext cx="5495859" cy="830997"/>
            </a:xfrm>
            <a:prstGeom prst="rect">
              <a:avLst/>
            </a:prstGeom>
          </p:spPr>
          <p:txBody>
            <a:bodyPr wrap="square">
              <a:spAutoFit/>
            </a:bodyPr>
            <a:lstStyle/>
            <a:p>
              <a:r>
                <a:rPr lang="ja-JP" altLang="en-US" sz="2400">
                  <a:solidFill>
                    <a:schemeClr val="bg1"/>
                  </a:solidFill>
                  <a:latin typeface="Meiryo" panose="020B0604030504040204" pitchFamily="34" charset="-128"/>
                  <a:ea typeface="Meiryo" panose="020B0604030504040204" pitchFamily="34" charset="-128"/>
                </a:rPr>
                <a:t>ひとつの分野で知識を増し、</a:t>
              </a:r>
              <a:endParaRPr lang="en-US" altLang="ja-JP" sz="2400" dirty="0">
                <a:solidFill>
                  <a:schemeClr val="bg1"/>
                </a:solidFill>
                <a:latin typeface="Meiryo" panose="020B0604030504040204" pitchFamily="34" charset="-128"/>
                <a:ea typeface="Meiryo" panose="020B0604030504040204" pitchFamily="34" charset="-128"/>
              </a:endParaRPr>
            </a:p>
            <a:p>
              <a:r>
                <a:rPr lang="ja-JP" altLang="en-US" sz="2400">
                  <a:solidFill>
                    <a:schemeClr val="bg1"/>
                  </a:solidFill>
                  <a:latin typeface="Meiryo" panose="020B0604030504040204" pitchFamily="34" charset="-128"/>
                  <a:ea typeface="Meiryo" panose="020B0604030504040204" pitchFamily="34" charset="-128"/>
                </a:rPr>
                <a:t>経験を積めばできること</a:t>
              </a:r>
            </a:p>
          </p:txBody>
        </p:sp>
      </p:grpSp>
      <p:grpSp>
        <p:nvGrpSpPr>
          <p:cNvPr id="16" name="グループ化 15">
            <a:extLst>
              <a:ext uri="{FF2B5EF4-FFF2-40B4-BE49-F238E27FC236}">
                <a16:creationId xmlns:a16="http://schemas.microsoft.com/office/drawing/2014/main" id="{75D5B5B1-A9BD-8342-9D9E-611F1DD7D2AF}"/>
              </a:ext>
            </a:extLst>
          </p:cNvPr>
          <p:cNvGrpSpPr/>
          <p:nvPr/>
        </p:nvGrpSpPr>
        <p:grpSpPr>
          <a:xfrm>
            <a:off x="378372" y="3383280"/>
            <a:ext cx="8387255" cy="1418897"/>
            <a:chOff x="378372" y="3383280"/>
            <a:chExt cx="8387255" cy="1418897"/>
          </a:xfrm>
        </p:grpSpPr>
        <p:sp>
          <p:nvSpPr>
            <p:cNvPr id="6" name="正方形/長方形 5">
              <a:extLst>
                <a:ext uri="{FF2B5EF4-FFF2-40B4-BE49-F238E27FC236}">
                  <a16:creationId xmlns:a16="http://schemas.microsoft.com/office/drawing/2014/main" id="{0BCE9752-4E68-364D-B4B0-E8DF750C17D2}"/>
                </a:ext>
              </a:extLst>
            </p:cNvPr>
            <p:cNvSpPr/>
            <p:nvPr/>
          </p:nvSpPr>
          <p:spPr>
            <a:xfrm>
              <a:off x="378372" y="3383280"/>
              <a:ext cx="8387255" cy="1418897"/>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58E69631-ACC0-6B40-BE20-20D1D91CB1B7}"/>
                </a:ext>
              </a:extLst>
            </p:cNvPr>
            <p:cNvSpPr/>
            <p:nvPr/>
          </p:nvSpPr>
          <p:spPr>
            <a:xfrm>
              <a:off x="3033288" y="3713944"/>
              <a:ext cx="5495860" cy="830997"/>
            </a:xfrm>
            <a:prstGeom prst="rect">
              <a:avLst/>
            </a:prstGeom>
          </p:spPr>
          <p:txBody>
            <a:bodyPr wrap="square">
              <a:spAutoFit/>
            </a:bodyPr>
            <a:lstStyle/>
            <a:p>
              <a:r>
                <a:rPr lang="ja-JP" altLang="en-US" sz="2400">
                  <a:solidFill>
                    <a:schemeClr val="bg1"/>
                  </a:solidFill>
                  <a:latin typeface="Meiryo" panose="020B0604030504040204" pitchFamily="34" charset="-128"/>
                  <a:ea typeface="Meiryo" panose="020B0604030504040204" pitchFamily="34" charset="-128"/>
                </a:rPr>
                <a:t>ひとつの分野を徹底して追求し、</a:t>
              </a:r>
              <a:endParaRPr lang="en-US" altLang="ja-JP" sz="2400" dirty="0">
                <a:solidFill>
                  <a:schemeClr val="bg1"/>
                </a:solidFill>
                <a:latin typeface="Meiryo" panose="020B0604030504040204" pitchFamily="34" charset="-128"/>
                <a:ea typeface="Meiryo" panose="020B0604030504040204" pitchFamily="34" charset="-128"/>
              </a:endParaRPr>
            </a:p>
            <a:p>
              <a:r>
                <a:rPr lang="ja-JP" altLang="en-US" sz="2400">
                  <a:solidFill>
                    <a:schemeClr val="bg1"/>
                  </a:solidFill>
                  <a:latin typeface="Meiryo" panose="020B0604030504040204" pitchFamily="34" charset="-128"/>
                  <a:ea typeface="Meiryo" panose="020B0604030504040204" pitchFamily="34" charset="-128"/>
                </a:rPr>
                <a:t>知識や経験を極めればできること</a:t>
              </a:r>
            </a:p>
          </p:txBody>
        </p:sp>
      </p:grpSp>
      <p:pic>
        <p:nvPicPr>
          <p:cNvPr id="8" name="図 7">
            <a:extLst>
              <a:ext uri="{FF2B5EF4-FFF2-40B4-BE49-F238E27FC236}">
                <a16:creationId xmlns:a16="http://schemas.microsoft.com/office/drawing/2014/main" id="{35B0FB48-276E-7A42-8D9E-F8F13CDF5191}"/>
              </a:ext>
            </a:extLst>
          </p:cNvPr>
          <p:cNvPicPr>
            <a:picLocks noChangeAspect="1"/>
          </p:cNvPicPr>
          <p:nvPr/>
        </p:nvPicPr>
        <p:blipFill>
          <a:blip r:embed="rId2"/>
          <a:stretch>
            <a:fillRect/>
          </a:stretch>
        </p:blipFill>
        <p:spPr>
          <a:xfrm flipH="1">
            <a:off x="614852" y="3909848"/>
            <a:ext cx="2017986" cy="2017986"/>
          </a:xfrm>
          <a:prstGeom prst="rect">
            <a:avLst/>
          </a:prstGeom>
        </p:spPr>
      </p:pic>
      <p:pic>
        <p:nvPicPr>
          <p:cNvPr id="9" name="図 8">
            <a:extLst>
              <a:ext uri="{FF2B5EF4-FFF2-40B4-BE49-F238E27FC236}">
                <a16:creationId xmlns:a16="http://schemas.microsoft.com/office/drawing/2014/main" id="{DD32CADE-1C0D-2048-AC92-D73CD4E934BB}"/>
              </a:ext>
            </a:extLst>
          </p:cNvPr>
          <p:cNvPicPr>
            <a:picLocks noChangeAspect="1"/>
          </p:cNvPicPr>
          <p:nvPr/>
        </p:nvPicPr>
        <p:blipFill>
          <a:blip r:embed="rId3"/>
          <a:stretch>
            <a:fillRect/>
          </a:stretch>
        </p:blipFill>
        <p:spPr>
          <a:xfrm>
            <a:off x="614852" y="930166"/>
            <a:ext cx="1787590" cy="2262773"/>
          </a:xfrm>
          <a:prstGeom prst="rect">
            <a:avLst/>
          </a:prstGeom>
        </p:spPr>
      </p:pic>
      <p:sp>
        <p:nvSpPr>
          <p:cNvPr id="10" name="タイトル 9">
            <a:extLst>
              <a:ext uri="{FF2B5EF4-FFF2-40B4-BE49-F238E27FC236}">
                <a16:creationId xmlns:a16="http://schemas.microsoft.com/office/drawing/2014/main" id="{AE532C6F-B9E0-DD41-91C3-0252E88293F8}"/>
              </a:ext>
            </a:extLst>
          </p:cNvPr>
          <p:cNvSpPr>
            <a:spLocks noGrp="1"/>
          </p:cNvSpPr>
          <p:nvPr>
            <p:ph type="title"/>
          </p:nvPr>
        </p:nvSpPr>
        <p:spPr/>
        <p:txBody>
          <a:bodyPr/>
          <a:lstStyle/>
          <a:p>
            <a:r>
              <a:rPr kumimoji="1" lang="ja-JP" altLang="en-US"/>
              <a:t>成長の</a:t>
            </a:r>
            <a:r>
              <a:rPr kumimoji="1" lang="en-US" altLang="ja-JP" dirty="0"/>
              <a:t>3</a:t>
            </a:r>
            <a:r>
              <a:rPr kumimoji="1" lang="ja-JP" altLang="en-US"/>
              <a:t>つのステージ</a:t>
            </a:r>
          </a:p>
        </p:txBody>
      </p:sp>
      <p:grpSp>
        <p:nvGrpSpPr>
          <p:cNvPr id="18" name="グループ化 17">
            <a:extLst>
              <a:ext uri="{FF2B5EF4-FFF2-40B4-BE49-F238E27FC236}">
                <a16:creationId xmlns:a16="http://schemas.microsoft.com/office/drawing/2014/main" id="{C26C12D0-0D5C-1A5B-1F33-CC186C849F5B}"/>
              </a:ext>
            </a:extLst>
          </p:cNvPr>
          <p:cNvGrpSpPr/>
          <p:nvPr/>
        </p:nvGrpSpPr>
        <p:grpSpPr>
          <a:xfrm>
            <a:off x="2531345" y="884774"/>
            <a:ext cx="6363185" cy="1092680"/>
            <a:chOff x="2509864" y="994252"/>
            <a:chExt cx="6363185" cy="1092680"/>
          </a:xfrm>
        </p:grpSpPr>
        <p:sp>
          <p:nvSpPr>
            <p:cNvPr id="19" name="ホームベース 18">
              <a:extLst>
                <a:ext uri="{FF2B5EF4-FFF2-40B4-BE49-F238E27FC236}">
                  <a16:creationId xmlns:a16="http://schemas.microsoft.com/office/drawing/2014/main" id="{5E154647-01B4-6829-5D69-7805E9FA4F9B}"/>
                </a:ext>
              </a:extLst>
            </p:cNvPr>
            <p:cNvSpPr/>
            <p:nvPr/>
          </p:nvSpPr>
          <p:spPr>
            <a:xfrm flipH="1">
              <a:off x="2509864" y="994252"/>
              <a:ext cx="6363185" cy="1092680"/>
            </a:xfrm>
            <a:prstGeom prst="homePlat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881432D2-48E9-A43D-AE33-6C082D8B4A32}"/>
                </a:ext>
              </a:extLst>
            </p:cNvPr>
            <p:cNvSpPr/>
            <p:nvPr/>
          </p:nvSpPr>
          <p:spPr>
            <a:xfrm>
              <a:off x="3033288" y="1303007"/>
              <a:ext cx="5732339" cy="584775"/>
            </a:xfrm>
            <a:prstGeom prst="rect">
              <a:avLst/>
            </a:prstGeom>
          </p:spPr>
          <p:txBody>
            <a:bodyPr wrap="square">
              <a:spAutoFit/>
            </a:bodyPr>
            <a:lstStyle/>
            <a:p>
              <a:pPr algn="ctr"/>
              <a:r>
                <a:rPr lang="ja-JP" altLang="en-US" sz="3200" b="0" i="0">
                  <a:solidFill>
                    <a:schemeClr val="bg1"/>
                  </a:solidFill>
                  <a:effectLst/>
                  <a:latin typeface="Meiryo" panose="020B0604030504040204" pitchFamily="34" charset="-128"/>
                  <a:ea typeface="Meiryo" panose="020B0604030504040204" pitchFamily="34" charset="-128"/>
                </a:rPr>
                <a:t>学び続けるしか方法はない！</a:t>
              </a:r>
            </a:p>
          </p:txBody>
        </p:sp>
      </p:grpSp>
    </p:spTree>
    <p:extLst>
      <p:ext uri="{BB962C8B-B14F-4D97-AF65-F5344CB8AC3E}">
        <p14:creationId xmlns:p14="http://schemas.microsoft.com/office/powerpoint/2010/main" val="66677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円/楕円 90">
            <a:extLst>
              <a:ext uri="{FF2B5EF4-FFF2-40B4-BE49-F238E27FC236}">
                <a16:creationId xmlns:a16="http://schemas.microsoft.com/office/drawing/2014/main" id="{F177FE87-0F97-EE49-AD72-6B46F769C1F7}"/>
              </a:ext>
            </a:extLst>
          </p:cNvPr>
          <p:cNvSpPr/>
          <p:nvPr/>
        </p:nvSpPr>
        <p:spPr>
          <a:xfrm>
            <a:off x="4905166" y="1037199"/>
            <a:ext cx="4191475" cy="4224774"/>
          </a:xfrm>
          <a:prstGeom prst="ellipse">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C359DA3-C30B-ED49-AEC9-A5154F581F1F}"/>
              </a:ext>
            </a:extLst>
          </p:cNvPr>
          <p:cNvSpPr>
            <a:spLocks noGrp="1"/>
          </p:cNvSpPr>
          <p:nvPr>
            <p:ph type="title"/>
          </p:nvPr>
        </p:nvSpPr>
        <p:spPr/>
        <p:txBody>
          <a:bodyPr/>
          <a:lstStyle/>
          <a:p>
            <a:r>
              <a:rPr kumimoji="1" lang="ja-JP" altLang="en-US"/>
              <a:t>学びの</a:t>
            </a:r>
            <a:r>
              <a:rPr kumimoji="1" lang="en-US" altLang="ja-JP" dirty="0"/>
              <a:t>4</a:t>
            </a:r>
            <a:r>
              <a:rPr kumimoji="1" lang="ja-JP" altLang="en-US"/>
              <a:t>段階</a:t>
            </a:r>
          </a:p>
        </p:txBody>
      </p:sp>
      <p:pic>
        <p:nvPicPr>
          <p:cNvPr id="3" name="図 2">
            <a:extLst>
              <a:ext uri="{FF2B5EF4-FFF2-40B4-BE49-F238E27FC236}">
                <a16:creationId xmlns:a16="http://schemas.microsoft.com/office/drawing/2014/main" id="{9FF10CB6-8D13-5F40-889C-8775011CD1E4}"/>
              </a:ext>
            </a:extLst>
          </p:cNvPr>
          <p:cNvPicPr>
            <a:picLocks noChangeAspect="1"/>
          </p:cNvPicPr>
          <p:nvPr/>
        </p:nvPicPr>
        <p:blipFill>
          <a:blip r:embed="rId2"/>
          <a:stretch>
            <a:fillRect/>
          </a:stretch>
        </p:blipFill>
        <p:spPr>
          <a:xfrm>
            <a:off x="600233" y="4278763"/>
            <a:ext cx="1792171" cy="2268572"/>
          </a:xfrm>
          <a:prstGeom prst="rect">
            <a:avLst/>
          </a:prstGeom>
        </p:spPr>
      </p:pic>
      <p:sp>
        <p:nvSpPr>
          <p:cNvPr id="4" name="円/楕円 3">
            <a:extLst>
              <a:ext uri="{FF2B5EF4-FFF2-40B4-BE49-F238E27FC236}">
                <a16:creationId xmlns:a16="http://schemas.microsoft.com/office/drawing/2014/main" id="{8F9D7EBD-33BF-2541-AAA3-5B7A5317E0B5}"/>
              </a:ext>
            </a:extLst>
          </p:cNvPr>
          <p:cNvSpPr/>
          <p:nvPr/>
        </p:nvSpPr>
        <p:spPr>
          <a:xfrm>
            <a:off x="1316190" y="1765162"/>
            <a:ext cx="637149" cy="63692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73443E5C-4BE4-7442-BEC2-F9D0D21AC8FB}"/>
              </a:ext>
            </a:extLst>
          </p:cNvPr>
          <p:cNvSpPr/>
          <p:nvPr/>
        </p:nvSpPr>
        <p:spPr>
          <a:xfrm>
            <a:off x="2437173" y="2033775"/>
            <a:ext cx="637149" cy="63692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440A0ECB-2DF2-1B4A-BC7F-B6980DDC5CB1}"/>
              </a:ext>
            </a:extLst>
          </p:cNvPr>
          <p:cNvSpPr/>
          <p:nvPr/>
        </p:nvSpPr>
        <p:spPr>
          <a:xfrm>
            <a:off x="3148711" y="2789903"/>
            <a:ext cx="637149" cy="63692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 name="直線矢印コネクタ 9">
            <a:extLst>
              <a:ext uri="{FF2B5EF4-FFF2-40B4-BE49-F238E27FC236}">
                <a16:creationId xmlns:a16="http://schemas.microsoft.com/office/drawing/2014/main" id="{01A2029F-4F14-5D44-8995-6A73BFCD6485}"/>
              </a:ext>
            </a:extLst>
          </p:cNvPr>
          <p:cNvCxnSpPr>
            <a:cxnSpLocks/>
            <a:stCxn id="3" idx="0"/>
            <a:endCxn id="4" idx="4"/>
          </p:cNvCxnSpPr>
          <p:nvPr/>
        </p:nvCxnSpPr>
        <p:spPr>
          <a:xfrm flipV="1">
            <a:off x="1496319" y="2402089"/>
            <a:ext cx="138446" cy="1876674"/>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2" name="直線矢印コネクタ 11">
            <a:extLst>
              <a:ext uri="{FF2B5EF4-FFF2-40B4-BE49-F238E27FC236}">
                <a16:creationId xmlns:a16="http://schemas.microsoft.com/office/drawing/2014/main" id="{17A30CAA-1707-8543-AA5B-38D1FFE40ECE}"/>
              </a:ext>
            </a:extLst>
          </p:cNvPr>
          <p:cNvCxnSpPr>
            <a:cxnSpLocks/>
            <a:stCxn id="3" idx="0"/>
            <a:endCxn id="5" idx="3"/>
          </p:cNvCxnSpPr>
          <p:nvPr/>
        </p:nvCxnSpPr>
        <p:spPr>
          <a:xfrm flipV="1">
            <a:off x="1496319" y="2577426"/>
            <a:ext cx="1034162" cy="1701337"/>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 name="直線矢印コネクタ 15">
            <a:extLst>
              <a:ext uri="{FF2B5EF4-FFF2-40B4-BE49-F238E27FC236}">
                <a16:creationId xmlns:a16="http://schemas.microsoft.com/office/drawing/2014/main" id="{8FBC47A5-B170-E045-8CF6-BD0F6E80C761}"/>
              </a:ext>
            </a:extLst>
          </p:cNvPr>
          <p:cNvCxnSpPr>
            <a:cxnSpLocks/>
            <a:stCxn id="3" idx="0"/>
            <a:endCxn id="6" idx="3"/>
          </p:cNvCxnSpPr>
          <p:nvPr/>
        </p:nvCxnSpPr>
        <p:spPr>
          <a:xfrm flipV="1">
            <a:off x="1496319" y="3333554"/>
            <a:ext cx="1745700" cy="945209"/>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sp>
        <p:nvSpPr>
          <p:cNvPr id="20" name="円/楕円 19">
            <a:extLst>
              <a:ext uri="{FF2B5EF4-FFF2-40B4-BE49-F238E27FC236}">
                <a16:creationId xmlns:a16="http://schemas.microsoft.com/office/drawing/2014/main" id="{F7E4BA5E-2143-DE4A-95CD-879980D6F2FC}"/>
              </a:ext>
            </a:extLst>
          </p:cNvPr>
          <p:cNvSpPr/>
          <p:nvPr/>
        </p:nvSpPr>
        <p:spPr>
          <a:xfrm>
            <a:off x="1868539" y="2005893"/>
            <a:ext cx="637149" cy="636927"/>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円/楕円 20">
            <a:extLst>
              <a:ext uri="{FF2B5EF4-FFF2-40B4-BE49-F238E27FC236}">
                <a16:creationId xmlns:a16="http://schemas.microsoft.com/office/drawing/2014/main" id="{11C3295B-833A-5A4F-B904-0F0B169C3705}"/>
              </a:ext>
            </a:extLst>
          </p:cNvPr>
          <p:cNvSpPr/>
          <p:nvPr/>
        </p:nvSpPr>
        <p:spPr>
          <a:xfrm>
            <a:off x="2802402" y="2411839"/>
            <a:ext cx="637149" cy="636927"/>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円/楕円 21">
            <a:extLst>
              <a:ext uri="{FF2B5EF4-FFF2-40B4-BE49-F238E27FC236}">
                <a16:creationId xmlns:a16="http://schemas.microsoft.com/office/drawing/2014/main" id="{B9371C4E-7730-7C4E-A42E-16F36C11236D}"/>
              </a:ext>
            </a:extLst>
          </p:cNvPr>
          <p:cNvSpPr/>
          <p:nvPr/>
        </p:nvSpPr>
        <p:spPr>
          <a:xfrm>
            <a:off x="3269753" y="3333554"/>
            <a:ext cx="637149" cy="636927"/>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 name="直線矢印コネクタ 22">
            <a:extLst>
              <a:ext uri="{FF2B5EF4-FFF2-40B4-BE49-F238E27FC236}">
                <a16:creationId xmlns:a16="http://schemas.microsoft.com/office/drawing/2014/main" id="{127BF8E3-E860-7F44-B358-F8217353C660}"/>
              </a:ext>
            </a:extLst>
          </p:cNvPr>
          <p:cNvCxnSpPr>
            <a:cxnSpLocks/>
            <a:stCxn id="3" idx="0"/>
            <a:endCxn id="20" idx="4"/>
          </p:cNvCxnSpPr>
          <p:nvPr/>
        </p:nvCxnSpPr>
        <p:spPr>
          <a:xfrm flipV="1">
            <a:off x="1496319" y="2642820"/>
            <a:ext cx="690795" cy="1635943"/>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62F7F00F-0560-BB4E-B41D-57DF2B85161D}"/>
              </a:ext>
            </a:extLst>
          </p:cNvPr>
          <p:cNvCxnSpPr>
            <a:cxnSpLocks/>
            <a:stCxn id="3" idx="0"/>
            <a:endCxn id="21" idx="3"/>
          </p:cNvCxnSpPr>
          <p:nvPr/>
        </p:nvCxnSpPr>
        <p:spPr>
          <a:xfrm flipV="1">
            <a:off x="1496319" y="2955490"/>
            <a:ext cx="1399391" cy="1323273"/>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30" name="直線矢印コネクタ 29">
            <a:extLst>
              <a:ext uri="{FF2B5EF4-FFF2-40B4-BE49-F238E27FC236}">
                <a16:creationId xmlns:a16="http://schemas.microsoft.com/office/drawing/2014/main" id="{6BC6D572-603A-1F4D-83EF-F6E9077BD9CC}"/>
              </a:ext>
            </a:extLst>
          </p:cNvPr>
          <p:cNvCxnSpPr>
            <a:cxnSpLocks/>
            <a:stCxn id="3" idx="0"/>
            <a:endCxn id="22" idx="2"/>
          </p:cNvCxnSpPr>
          <p:nvPr/>
        </p:nvCxnSpPr>
        <p:spPr>
          <a:xfrm flipV="1">
            <a:off x="1496319" y="3652018"/>
            <a:ext cx="1773434" cy="626745"/>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41" name="曲線コネクタ 40">
            <a:extLst>
              <a:ext uri="{FF2B5EF4-FFF2-40B4-BE49-F238E27FC236}">
                <a16:creationId xmlns:a16="http://schemas.microsoft.com/office/drawing/2014/main" id="{9A31F071-091D-4846-A593-D735CDE0D6F9}"/>
              </a:ext>
            </a:extLst>
          </p:cNvPr>
          <p:cNvCxnSpPr>
            <a:stCxn id="4" idx="0"/>
            <a:endCxn id="20" idx="0"/>
          </p:cNvCxnSpPr>
          <p:nvPr/>
        </p:nvCxnSpPr>
        <p:spPr>
          <a:xfrm rot="16200000" flipH="1">
            <a:off x="1790573" y="1609353"/>
            <a:ext cx="240731" cy="552349"/>
          </a:xfrm>
          <a:prstGeom prst="curvedConnector3">
            <a:avLst>
              <a:gd name="adj1" fmla="val -94961"/>
            </a:avLst>
          </a:prstGeom>
          <a:ln>
            <a:solidFill>
              <a:schemeClr val="accent6">
                <a:lumMod val="75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2" name="曲線コネクタ 41">
            <a:extLst>
              <a:ext uri="{FF2B5EF4-FFF2-40B4-BE49-F238E27FC236}">
                <a16:creationId xmlns:a16="http://schemas.microsoft.com/office/drawing/2014/main" id="{C6E42DBB-B5FC-F043-AD6C-CAED4B774483}"/>
              </a:ext>
            </a:extLst>
          </p:cNvPr>
          <p:cNvCxnSpPr>
            <a:cxnSpLocks/>
            <a:stCxn id="5" idx="0"/>
            <a:endCxn id="6" idx="7"/>
          </p:cNvCxnSpPr>
          <p:nvPr/>
        </p:nvCxnSpPr>
        <p:spPr>
          <a:xfrm rot="16200000" flipH="1">
            <a:off x="2799448" y="1990075"/>
            <a:ext cx="849404" cy="936804"/>
          </a:xfrm>
          <a:prstGeom prst="curvedConnector3">
            <a:avLst>
              <a:gd name="adj1" fmla="val -26913"/>
            </a:avLst>
          </a:prstGeom>
          <a:ln>
            <a:solidFill>
              <a:schemeClr val="accent6">
                <a:lumMod val="75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5" name="曲線コネクタ 44">
            <a:extLst>
              <a:ext uri="{FF2B5EF4-FFF2-40B4-BE49-F238E27FC236}">
                <a16:creationId xmlns:a16="http://schemas.microsoft.com/office/drawing/2014/main" id="{D36D774D-8554-554B-AD29-1E144F3CA3B3}"/>
              </a:ext>
            </a:extLst>
          </p:cNvPr>
          <p:cNvCxnSpPr>
            <a:cxnSpLocks/>
            <a:stCxn id="21" idx="7"/>
            <a:endCxn id="20" idx="0"/>
          </p:cNvCxnSpPr>
          <p:nvPr/>
        </p:nvCxnSpPr>
        <p:spPr>
          <a:xfrm rot="16200000" flipV="1">
            <a:off x="2517068" y="1675939"/>
            <a:ext cx="499222" cy="1159129"/>
          </a:xfrm>
          <a:prstGeom prst="curvedConnector3">
            <a:avLst>
              <a:gd name="adj1" fmla="val 145791"/>
            </a:avLst>
          </a:prstGeom>
          <a:ln>
            <a:solidFill>
              <a:schemeClr val="accent6">
                <a:lumMod val="75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8" name="曲線コネクタ 47">
            <a:extLst>
              <a:ext uri="{FF2B5EF4-FFF2-40B4-BE49-F238E27FC236}">
                <a16:creationId xmlns:a16="http://schemas.microsoft.com/office/drawing/2014/main" id="{1B23B236-90DE-AF4D-A6DD-43EF838093C1}"/>
              </a:ext>
            </a:extLst>
          </p:cNvPr>
          <p:cNvCxnSpPr>
            <a:cxnSpLocks/>
            <a:stCxn id="21" idx="7"/>
            <a:endCxn id="22" idx="6"/>
          </p:cNvCxnSpPr>
          <p:nvPr/>
        </p:nvCxnSpPr>
        <p:spPr>
          <a:xfrm rot="16200000" flipH="1">
            <a:off x="3053120" y="2798237"/>
            <a:ext cx="1146903" cy="560659"/>
          </a:xfrm>
          <a:prstGeom prst="curvedConnector4">
            <a:avLst>
              <a:gd name="adj1" fmla="val -28065"/>
              <a:gd name="adj2" fmla="val 140773"/>
            </a:avLst>
          </a:prstGeom>
          <a:ln>
            <a:solidFill>
              <a:schemeClr val="accent6">
                <a:lumMod val="75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1" name="曲線コネクタ 50">
            <a:extLst>
              <a:ext uri="{FF2B5EF4-FFF2-40B4-BE49-F238E27FC236}">
                <a16:creationId xmlns:a16="http://schemas.microsoft.com/office/drawing/2014/main" id="{E8A1CFA4-8615-C14B-BCE6-CEF98766F657}"/>
              </a:ext>
            </a:extLst>
          </p:cNvPr>
          <p:cNvCxnSpPr>
            <a:cxnSpLocks/>
            <a:stCxn id="20" idx="4"/>
            <a:endCxn id="22" idx="3"/>
          </p:cNvCxnSpPr>
          <p:nvPr/>
        </p:nvCxnSpPr>
        <p:spPr>
          <a:xfrm rot="16200000" flipH="1">
            <a:off x="2157895" y="2672038"/>
            <a:ext cx="1234385" cy="1175947"/>
          </a:xfrm>
          <a:prstGeom prst="curvedConnector3">
            <a:avLst>
              <a:gd name="adj1" fmla="val 126076"/>
            </a:avLst>
          </a:prstGeom>
          <a:ln>
            <a:solidFill>
              <a:schemeClr val="accent6">
                <a:lumMod val="75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7" name="曲線コネクタ 56">
            <a:extLst>
              <a:ext uri="{FF2B5EF4-FFF2-40B4-BE49-F238E27FC236}">
                <a16:creationId xmlns:a16="http://schemas.microsoft.com/office/drawing/2014/main" id="{A7D6EAB7-A3F3-7347-BA91-A3539CCA69CF}"/>
              </a:ext>
            </a:extLst>
          </p:cNvPr>
          <p:cNvCxnSpPr>
            <a:cxnSpLocks/>
            <a:stCxn id="5" idx="3"/>
            <a:endCxn id="4" idx="4"/>
          </p:cNvCxnSpPr>
          <p:nvPr/>
        </p:nvCxnSpPr>
        <p:spPr>
          <a:xfrm rot="5400000" flipH="1">
            <a:off x="1994954" y="2041900"/>
            <a:ext cx="175337" cy="895716"/>
          </a:xfrm>
          <a:prstGeom prst="curvedConnector3">
            <a:avLst>
              <a:gd name="adj1" fmla="val -183576"/>
            </a:avLst>
          </a:prstGeom>
          <a:ln>
            <a:solidFill>
              <a:schemeClr val="accent6">
                <a:lumMod val="75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1" name="曲線コネクタ 60">
            <a:extLst>
              <a:ext uri="{FF2B5EF4-FFF2-40B4-BE49-F238E27FC236}">
                <a16:creationId xmlns:a16="http://schemas.microsoft.com/office/drawing/2014/main" id="{D1331BC8-BE5E-054C-8288-7E9C9CF7C180}"/>
              </a:ext>
            </a:extLst>
          </p:cNvPr>
          <p:cNvCxnSpPr>
            <a:cxnSpLocks/>
            <a:stCxn id="21" idx="3"/>
            <a:endCxn id="6" idx="3"/>
          </p:cNvCxnSpPr>
          <p:nvPr/>
        </p:nvCxnSpPr>
        <p:spPr>
          <a:xfrm rot="16200000" flipH="1">
            <a:off x="2879832" y="2971367"/>
            <a:ext cx="378064" cy="346309"/>
          </a:xfrm>
          <a:prstGeom prst="curvedConnector3">
            <a:avLst>
              <a:gd name="adj1" fmla="val 185138"/>
            </a:avLst>
          </a:prstGeom>
          <a:ln>
            <a:solidFill>
              <a:schemeClr val="accent6">
                <a:lumMod val="75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68" name="円/楕円 67">
            <a:extLst>
              <a:ext uri="{FF2B5EF4-FFF2-40B4-BE49-F238E27FC236}">
                <a16:creationId xmlns:a16="http://schemas.microsoft.com/office/drawing/2014/main" id="{7298927C-F7B8-EC46-8512-F2AC85CAE1EF}"/>
              </a:ext>
            </a:extLst>
          </p:cNvPr>
          <p:cNvSpPr/>
          <p:nvPr/>
        </p:nvSpPr>
        <p:spPr>
          <a:xfrm>
            <a:off x="5018780" y="4254665"/>
            <a:ext cx="637149" cy="636927"/>
          </a:xfrm>
          <a:prstGeom prst="ellips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a:extLst>
              <a:ext uri="{FF2B5EF4-FFF2-40B4-BE49-F238E27FC236}">
                <a16:creationId xmlns:a16="http://schemas.microsoft.com/office/drawing/2014/main" id="{1D53F5AF-B602-A444-BF2D-628E1C87FFA1}"/>
              </a:ext>
            </a:extLst>
          </p:cNvPr>
          <p:cNvSpPr/>
          <p:nvPr/>
        </p:nvSpPr>
        <p:spPr>
          <a:xfrm>
            <a:off x="4736981" y="3413243"/>
            <a:ext cx="637149" cy="636927"/>
          </a:xfrm>
          <a:prstGeom prst="ellips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円/楕円 75">
            <a:extLst>
              <a:ext uri="{FF2B5EF4-FFF2-40B4-BE49-F238E27FC236}">
                <a16:creationId xmlns:a16="http://schemas.microsoft.com/office/drawing/2014/main" id="{28335B8F-7ED0-0C49-8047-599129FC7C89}"/>
              </a:ext>
            </a:extLst>
          </p:cNvPr>
          <p:cNvSpPr/>
          <p:nvPr/>
        </p:nvSpPr>
        <p:spPr>
          <a:xfrm>
            <a:off x="4332642" y="4922069"/>
            <a:ext cx="637149" cy="636927"/>
          </a:xfrm>
          <a:prstGeom prst="ellips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円/楕円 76">
            <a:extLst>
              <a:ext uri="{FF2B5EF4-FFF2-40B4-BE49-F238E27FC236}">
                <a16:creationId xmlns:a16="http://schemas.microsoft.com/office/drawing/2014/main" id="{8C5066F1-EFB7-B049-BC1C-EBE5336B45D1}"/>
              </a:ext>
            </a:extLst>
          </p:cNvPr>
          <p:cNvSpPr/>
          <p:nvPr/>
        </p:nvSpPr>
        <p:spPr>
          <a:xfrm>
            <a:off x="3763684" y="4331221"/>
            <a:ext cx="637149" cy="636927"/>
          </a:xfrm>
          <a:prstGeom prst="ellips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a:extLst>
              <a:ext uri="{FF2B5EF4-FFF2-40B4-BE49-F238E27FC236}">
                <a16:creationId xmlns:a16="http://schemas.microsoft.com/office/drawing/2014/main" id="{AB69FC41-AF6E-8C4F-A5F3-674877687F17}"/>
              </a:ext>
            </a:extLst>
          </p:cNvPr>
          <p:cNvSpPr/>
          <p:nvPr/>
        </p:nvSpPr>
        <p:spPr>
          <a:xfrm>
            <a:off x="5560244" y="3456667"/>
            <a:ext cx="637149" cy="636927"/>
          </a:xfrm>
          <a:prstGeom prst="ellips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右カーブ矢印 78">
            <a:extLst>
              <a:ext uri="{FF2B5EF4-FFF2-40B4-BE49-F238E27FC236}">
                <a16:creationId xmlns:a16="http://schemas.microsoft.com/office/drawing/2014/main" id="{24EF7868-A763-ED42-B2C7-9C9FAD2960B1}"/>
              </a:ext>
            </a:extLst>
          </p:cNvPr>
          <p:cNvSpPr/>
          <p:nvPr/>
        </p:nvSpPr>
        <p:spPr>
          <a:xfrm rot="17852725">
            <a:off x="2627692" y="4434325"/>
            <a:ext cx="1192915" cy="2012324"/>
          </a:xfrm>
          <a:prstGeom prst="curved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円/楕円 79">
            <a:extLst>
              <a:ext uri="{FF2B5EF4-FFF2-40B4-BE49-F238E27FC236}">
                <a16:creationId xmlns:a16="http://schemas.microsoft.com/office/drawing/2014/main" id="{10688D34-9607-5741-AE88-E0F87526C2D1}"/>
              </a:ext>
            </a:extLst>
          </p:cNvPr>
          <p:cNvSpPr/>
          <p:nvPr/>
        </p:nvSpPr>
        <p:spPr>
          <a:xfrm>
            <a:off x="6600195" y="1371354"/>
            <a:ext cx="637149" cy="636927"/>
          </a:xfrm>
          <a:prstGeom prst="ellipse">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円/楕円 80">
            <a:extLst>
              <a:ext uri="{FF2B5EF4-FFF2-40B4-BE49-F238E27FC236}">
                <a16:creationId xmlns:a16="http://schemas.microsoft.com/office/drawing/2014/main" id="{E6390198-A899-DE4A-A99B-C6F843E72188}"/>
              </a:ext>
            </a:extLst>
          </p:cNvPr>
          <p:cNvSpPr/>
          <p:nvPr/>
        </p:nvSpPr>
        <p:spPr>
          <a:xfrm>
            <a:off x="7356336" y="1371354"/>
            <a:ext cx="637149" cy="636927"/>
          </a:xfrm>
          <a:prstGeom prst="ellipse">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a:extLst>
              <a:ext uri="{FF2B5EF4-FFF2-40B4-BE49-F238E27FC236}">
                <a16:creationId xmlns:a16="http://schemas.microsoft.com/office/drawing/2014/main" id="{4FBBC20E-9AC2-9D40-B329-915D09DDF974}"/>
              </a:ext>
            </a:extLst>
          </p:cNvPr>
          <p:cNvSpPr/>
          <p:nvPr/>
        </p:nvSpPr>
        <p:spPr>
          <a:xfrm>
            <a:off x="5832894" y="2127480"/>
            <a:ext cx="637149" cy="636927"/>
          </a:xfrm>
          <a:prstGeom prst="ellipse">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円/楕円 82">
            <a:extLst>
              <a:ext uri="{FF2B5EF4-FFF2-40B4-BE49-F238E27FC236}">
                <a16:creationId xmlns:a16="http://schemas.microsoft.com/office/drawing/2014/main" id="{EDB43396-127A-1144-8B69-14BD66B9FB52}"/>
              </a:ext>
            </a:extLst>
          </p:cNvPr>
          <p:cNvSpPr/>
          <p:nvPr/>
        </p:nvSpPr>
        <p:spPr>
          <a:xfrm>
            <a:off x="6347994" y="2667600"/>
            <a:ext cx="637149" cy="636927"/>
          </a:xfrm>
          <a:prstGeom prst="ellipse">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円/楕円 83">
            <a:extLst>
              <a:ext uri="{FF2B5EF4-FFF2-40B4-BE49-F238E27FC236}">
                <a16:creationId xmlns:a16="http://schemas.microsoft.com/office/drawing/2014/main" id="{90983275-E7D2-1E49-BEEA-B9FF5FBBC9F2}"/>
              </a:ext>
            </a:extLst>
          </p:cNvPr>
          <p:cNvSpPr/>
          <p:nvPr/>
        </p:nvSpPr>
        <p:spPr>
          <a:xfrm>
            <a:off x="6728221" y="2083795"/>
            <a:ext cx="637149" cy="636927"/>
          </a:xfrm>
          <a:prstGeom prst="ellipse">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円/楕円 84">
            <a:extLst>
              <a:ext uri="{FF2B5EF4-FFF2-40B4-BE49-F238E27FC236}">
                <a16:creationId xmlns:a16="http://schemas.microsoft.com/office/drawing/2014/main" id="{25813991-5D88-AE43-9B9D-54EEF6B4AE6D}"/>
              </a:ext>
            </a:extLst>
          </p:cNvPr>
          <p:cNvSpPr/>
          <p:nvPr/>
        </p:nvSpPr>
        <p:spPr>
          <a:xfrm>
            <a:off x="7365370" y="2509691"/>
            <a:ext cx="637149" cy="636927"/>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円/楕円 85">
            <a:extLst>
              <a:ext uri="{FF2B5EF4-FFF2-40B4-BE49-F238E27FC236}">
                <a16:creationId xmlns:a16="http://schemas.microsoft.com/office/drawing/2014/main" id="{E62B156E-A66D-6F44-8F78-95391F15AF0E}"/>
              </a:ext>
            </a:extLst>
          </p:cNvPr>
          <p:cNvSpPr/>
          <p:nvPr/>
        </p:nvSpPr>
        <p:spPr>
          <a:xfrm>
            <a:off x="8168998" y="2738850"/>
            <a:ext cx="637149" cy="636927"/>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円/楕円 86">
            <a:extLst>
              <a:ext uri="{FF2B5EF4-FFF2-40B4-BE49-F238E27FC236}">
                <a16:creationId xmlns:a16="http://schemas.microsoft.com/office/drawing/2014/main" id="{72F4F7C0-1D19-CD43-AAA1-A2FF38912F9F}"/>
              </a:ext>
            </a:extLst>
          </p:cNvPr>
          <p:cNvSpPr/>
          <p:nvPr/>
        </p:nvSpPr>
        <p:spPr>
          <a:xfrm>
            <a:off x="6448587" y="3487694"/>
            <a:ext cx="637149" cy="636927"/>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円/楕円 87">
            <a:extLst>
              <a:ext uri="{FF2B5EF4-FFF2-40B4-BE49-F238E27FC236}">
                <a16:creationId xmlns:a16="http://schemas.microsoft.com/office/drawing/2014/main" id="{7E18E0CC-5C8C-9C46-95BF-D8A57EEF7047}"/>
              </a:ext>
            </a:extLst>
          </p:cNvPr>
          <p:cNvSpPr/>
          <p:nvPr/>
        </p:nvSpPr>
        <p:spPr>
          <a:xfrm>
            <a:off x="7283002" y="3334844"/>
            <a:ext cx="637149" cy="636927"/>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円/楕円 88">
            <a:extLst>
              <a:ext uri="{FF2B5EF4-FFF2-40B4-BE49-F238E27FC236}">
                <a16:creationId xmlns:a16="http://schemas.microsoft.com/office/drawing/2014/main" id="{410E728D-0716-0447-8BA4-20A8292B327F}"/>
              </a:ext>
            </a:extLst>
          </p:cNvPr>
          <p:cNvSpPr/>
          <p:nvPr/>
        </p:nvSpPr>
        <p:spPr>
          <a:xfrm>
            <a:off x="8084000" y="3456667"/>
            <a:ext cx="637149" cy="636927"/>
          </a:xfrm>
          <a:prstGeom prst="ellipse">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円/楕円 89">
            <a:extLst>
              <a:ext uri="{FF2B5EF4-FFF2-40B4-BE49-F238E27FC236}">
                <a16:creationId xmlns:a16="http://schemas.microsoft.com/office/drawing/2014/main" id="{608688F9-6F33-3B48-91B2-85976614D6FD}"/>
              </a:ext>
            </a:extLst>
          </p:cNvPr>
          <p:cNvSpPr/>
          <p:nvPr/>
        </p:nvSpPr>
        <p:spPr>
          <a:xfrm>
            <a:off x="7959382" y="1893259"/>
            <a:ext cx="637149" cy="636927"/>
          </a:xfrm>
          <a:prstGeom prst="ellipse">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テキスト ボックス 91">
            <a:extLst>
              <a:ext uri="{FF2B5EF4-FFF2-40B4-BE49-F238E27FC236}">
                <a16:creationId xmlns:a16="http://schemas.microsoft.com/office/drawing/2014/main" id="{57F69EA3-0741-C042-AA25-4D656C448F17}"/>
              </a:ext>
            </a:extLst>
          </p:cNvPr>
          <p:cNvSpPr txBox="1"/>
          <p:nvPr/>
        </p:nvSpPr>
        <p:spPr>
          <a:xfrm>
            <a:off x="6927773" y="4023300"/>
            <a:ext cx="1338828" cy="369332"/>
          </a:xfrm>
          <a:prstGeom prst="rect">
            <a:avLst/>
          </a:prstGeom>
          <a:noFill/>
        </p:spPr>
        <p:txBody>
          <a:bodyPr wrap="none" rtlCol="0">
            <a:spAutoFit/>
          </a:bodyPr>
          <a:lstStyle/>
          <a:p>
            <a:pPr algn="ctr"/>
            <a:r>
              <a:rPr kumimoji="1" lang="ja-JP" altLang="en-US">
                <a:solidFill>
                  <a:srgbClr val="7030A0"/>
                </a:solidFill>
                <a:latin typeface="Meiryo" panose="020B0604030504040204" pitchFamily="34" charset="-128"/>
                <a:ea typeface="Meiryo" panose="020B0604030504040204" pitchFamily="34" charset="-128"/>
              </a:rPr>
              <a:t>新しい境地</a:t>
            </a:r>
          </a:p>
        </p:txBody>
      </p:sp>
      <p:sp>
        <p:nvSpPr>
          <p:cNvPr id="93" name="テキスト ボックス 92">
            <a:extLst>
              <a:ext uri="{FF2B5EF4-FFF2-40B4-BE49-F238E27FC236}">
                <a16:creationId xmlns:a16="http://schemas.microsoft.com/office/drawing/2014/main" id="{027946C7-6023-2147-8717-91D8CB31AA0F}"/>
              </a:ext>
            </a:extLst>
          </p:cNvPr>
          <p:cNvSpPr txBox="1"/>
          <p:nvPr/>
        </p:nvSpPr>
        <p:spPr>
          <a:xfrm>
            <a:off x="5525244" y="1659725"/>
            <a:ext cx="954107" cy="400110"/>
          </a:xfrm>
          <a:prstGeom prst="rect">
            <a:avLst/>
          </a:prstGeom>
          <a:noFill/>
        </p:spPr>
        <p:txBody>
          <a:bodyPr wrap="none" rtlCol="0">
            <a:spAutoFit/>
          </a:bodyPr>
          <a:lstStyle/>
          <a:p>
            <a:r>
              <a:rPr kumimoji="1" lang="ja-JP" altLang="en-US" sz="2000" b="1">
                <a:solidFill>
                  <a:srgbClr val="7030A0"/>
                </a:solidFill>
                <a:latin typeface="Meiryo" panose="020B0604030504040204" pitchFamily="34" charset="-128"/>
                <a:ea typeface="Meiryo" panose="020B0604030504040204" pitchFamily="34" charset="-128"/>
              </a:rPr>
              <a:t>超える</a:t>
            </a:r>
          </a:p>
        </p:txBody>
      </p:sp>
      <p:sp>
        <p:nvSpPr>
          <p:cNvPr id="94" name="テキスト ボックス 93">
            <a:extLst>
              <a:ext uri="{FF2B5EF4-FFF2-40B4-BE49-F238E27FC236}">
                <a16:creationId xmlns:a16="http://schemas.microsoft.com/office/drawing/2014/main" id="{0EAAF5C1-09E9-4748-9519-5EC4A96AACF9}"/>
              </a:ext>
            </a:extLst>
          </p:cNvPr>
          <p:cNvSpPr txBox="1"/>
          <p:nvPr/>
        </p:nvSpPr>
        <p:spPr>
          <a:xfrm>
            <a:off x="2880303" y="5261973"/>
            <a:ext cx="697627" cy="400110"/>
          </a:xfrm>
          <a:prstGeom prst="rect">
            <a:avLst/>
          </a:prstGeom>
          <a:noFill/>
        </p:spPr>
        <p:txBody>
          <a:bodyPr wrap="none" rtlCol="0">
            <a:spAutoFit/>
          </a:bodyPr>
          <a:lstStyle/>
          <a:p>
            <a:r>
              <a:rPr kumimoji="1" lang="ja-JP" altLang="en-US" sz="2000" b="1">
                <a:solidFill>
                  <a:schemeClr val="accent3">
                    <a:lumMod val="75000"/>
                  </a:schemeClr>
                </a:solidFill>
                <a:latin typeface="Meiryo" panose="020B0604030504040204" pitchFamily="34" charset="-128"/>
                <a:ea typeface="Meiryo" panose="020B0604030504040204" pitchFamily="34" charset="-128"/>
              </a:rPr>
              <a:t>疑う</a:t>
            </a:r>
          </a:p>
        </p:txBody>
      </p:sp>
      <p:sp>
        <p:nvSpPr>
          <p:cNvPr id="95" name="テキスト ボックス 94">
            <a:extLst>
              <a:ext uri="{FF2B5EF4-FFF2-40B4-BE49-F238E27FC236}">
                <a16:creationId xmlns:a16="http://schemas.microsoft.com/office/drawing/2014/main" id="{9150EBDC-F6C2-5B43-AA6A-0D638C4A8156}"/>
              </a:ext>
            </a:extLst>
          </p:cNvPr>
          <p:cNvSpPr txBox="1"/>
          <p:nvPr/>
        </p:nvSpPr>
        <p:spPr>
          <a:xfrm>
            <a:off x="2495958" y="1352328"/>
            <a:ext cx="1210588" cy="400110"/>
          </a:xfrm>
          <a:prstGeom prst="rect">
            <a:avLst/>
          </a:prstGeom>
          <a:noFill/>
        </p:spPr>
        <p:txBody>
          <a:bodyPr wrap="none" rtlCol="0">
            <a:spAutoFit/>
          </a:bodyPr>
          <a:lstStyle/>
          <a:p>
            <a:r>
              <a:rPr kumimoji="1" lang="ja-JP" altLang="en-US" sz="2000" b="1">
                <a:solidFill>
                  <a:schemeClr val="accent6">
                    <a:lumMod val="75000"/>
                  </a:schemeClr>
                </a:solidFill>
                <a:latin typeface="Meiryo" panose="020B0604030504040204" pitchFamily="34" charset="-128"/>
                <a:ea typeface="Meiryo" panose="020B0604030504040204" pitchFamily="34" charset="-128"/>
              </a:rPr>
              <a:t>理解する</a:t>
            </a:r>
          </a:p>
        </p:txBody>
      </p:sp>
      <p:sp>
        <p:nvSpPr>
          <p:cNvPr id="96" name="テキスト ボックス 95">
            <a:extLst>
              <a:ext uri="{FF2B5EF4-FFF2-40B4-BE49-F238E27FC236}">
                <a16:creationId xmlns:a16="http://schemas.microsoft.com/office/drawing/2014/main" id="{17EB632A-C7EB-7E4D-BF9A-31C955FDF48B}"/>
              </a:ext>
            </a:extLst>
          </p:cNvPr>
          <p:cNvSpPr txBox="1"/>
          <p:nvPr/>
        </p:nvSpPr>
        <p:spPr>
          <a:xfrm>
            <a:off x="481314" y="3462216"/>
            <a:ext cx="697627" cy="400110"/>
          </a:xfrm>
          <a:prstGeom prst="rect">
            <a:avLst/>
          </a:prstGeom>
          <a:noFill/>
        </p:spPr>
        <p:txBody>
          <a:bodyPr wrap="none" rtlCol="0">
            <a:spAutoFit/>
          </a:bodyPr>
          <a:lstStyle/>
          <a:p>
            <a:r>
              <a:rPr kumimoji="1" lang="ja-JP" altLang="en-US" sz="2000" b="1">
                <a:solidFill>
                  <a:srgbClr val="0070C0"/>
                </a:solidFill>
                <a:latin typeface="Meiryo" panose="020B0604030504040204" pitchFamily="34" charset="-128"/>
                <a:ea typeface="Meiryo" panose="020B0604030504040204" pitchFamily="34" charset="-128"/>
              </a:rPr>
              <a:t>知る</a:t>
            </a:r>
          </a:p>
        </p:txBody>
      </p:sp>
      <p:sp>
        <p:nvSpPr>
          <p:cNvPr id="97" name="テキスト ボックス 96">
            <a:extLst>
              <a:ext uri="{FF2B5EF4-FFF2-40B4-BE49-F238E27FC236}">
                <a16:creationId xmlns:a16="http://schemas.microsoft.com/office/drawing/2014/main" id="{2E36028D-5CF7-1F4E-849E-05A08A93B247}"/>
              </a:ext>
            </a:extLst>
          </p:cNvPr>
          <p:cNvSpPr txBox="1"/>
          <p:nvPr/>
        </p:nvSpPr>
        <p:spPr>
          <a:xfrm>
            <a:off x="2043160" y="6139247"/>
            <a:ext cx="2698175" cy="307777"/>
          </a:xfrm>
          <a:prstGeom prst="rect">
            <a:avLst/>
          </a:prstGeom>
          <a:noFill/>
        </p:spPr>
        <p:txBody>
          <a:bodyPr wrap="none" rtlCol="0">
            <a:spAutoFit/>
          </a:bodyPr>
          <a:lstStyle/>
          <a:p>
            <a:r>
              <a:rPr kumimoji="1" lang="ja-JP" altLang="en-US" sz="1400">
                <a:solidFill>
                  <a:schemeClr val="accent3">
                    <a:lumMod val="75000"/>
                  </a:schemeClr>
                </a:solidFill>
                <a:latin typeface="Meiryo" panose="020B0604030504040204" pitchFamily="34" charset="-128"/>
                <a:ea typeface="Meiryo" panose="020B0604030504040204" pitchFamily="34" charset="-128"/>
              </a:rPr>
              <a:t>でも、なぜ？どうして？本当？</a:t>
            </a:r>
          </a:p>
        </p:txBody>
      </p:sp>
      <p:sp>
        <p:nvSpPr>
          <p:cNvPr id="98" name="テキスト ボックス 97">
            <a:extLst>
              <a:ext uri="{FF2B5EF4-FFF2-40B4-BE49-F238E27FC236}">
                <a16:creationId xmlns:a16="http://schemas.microsoft.com/office/drawing/2014/main" id="{0CEE4B2E-1319-D34B-B20C-D6245E1B30F9}"/>
              </a:ext>
            </a:extLst>
          </p:cNvPr>
          <p:cNvSpPr txBox="1"/>
          <p:nvPr/>
        </p:nvSpPr>
        <p:spPr>
          <a:xfrm>
            <a:off x="464154" y="3778621"/>
            <a:ext cx="1980029" cy="523220"/>
          </a:xfrm>
          <a:prstGeom prst="rect">
            <a:avLst/>
          </a:prstGeom>
          <a:solidFill>
            <a:srgbClr val="FFFFFF">
              <a:alpha val="64314"/>
            </a:srgbClr>
          </a:solid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これのことだな！</a:t>
            </a:r>
            <a:endParaRPr kumimoji="1"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そういう意味なんだ！</a:t>
            </a:r>
          </a:p>
        </p:txBody>
      </p:sp>
      <p:sp>
        <p:nvSpPr>
          <p:cNvPr id="99" name="テキスト ボックス 98">
            <a:extLst>
              <a:ext uri="{FF2B5EF4-FFF2-40B4-BE49-F238E27FC236}">
                <a16:creationId xmlns:a16="http://schemas.microsoft.com/office/drawing/2014/main" id="{B03AD4C9-7C8B-E241-9358-67ED23099D4D}"/>
              </a:ext>
            </a:extLst>
          </p:cNvPr>
          <p:cNvSpPr txBox="1"/>
          <p:nvPr/>
        </p:nvSpPr>
        <p:spPr>
          <a:xfrm>
            <a:off x="692059" y="943818"/>
            <a:ext cx="3954929" cy="307777"/>
          </a:xfrm>
          <a:prstGeom prst="rect">
            <a:avLst/>
          </a:prstGeom>
          <a:noFill/>
        </p:spPr>
        <p:txBody>
          <a:bodyPr wrap="none" rtlCol="0">
            <a:spAutoFit/>
          </a:bodyPr>
          <a:lstStyle/>
          <a:p>
            <a:r>
              <a:rPr lang="ja-JP" altLang="en-US" sz="1400">
                <a:solidFill>
                  <a:schemeClr val="accent6">
                    <a:lumMod val="75000"/>
                  </a:schemeClr>
                </a:solidFill>
                <a:latin typeface="Meiryo" panose="020B0604030504040204" pitchFamily="34" charset="-128"/>
                <a:ea typeface="Meiryo" panose="020B0604030504040204" pitchFamily="34" charset="-128"/>
              </a:rPr>
              <a:t>だからこうなのか</a:t>
            </a:r>
            <a:r>
              <a:rPr kumimoji="1" lang="ja-JP" altLang="en-US" sz="1400">
                <a:solidFill>
                  <a:schemeClr val="accent6">
                    <a:lumMod val="75000"/>
                  </a:schemeClr>
                </a:solidFill>
                <a:latin typeface="Meiryo" panose="020B0604030504040204" pitchFamily="34" charset="-128"/>
                <a:ea typeface="Meiryo" panose="020B0604030504040204" pitchFamily="34" charset="-128"/>
              </a:rPr>
              <a:t>！こういう関係があるのか！</a:t>
            </a:r>
          </a:p>
        </p:txBody>
      </p:sp>
      <p:sp>
        <p:nvSpPr>
          <p:cNvPr id="100" name="テキスト ボックス 99">
            <a:extLst>
              <a:ext uri="{FF2B5EF4-FFF2-40B4-BE49-F238E27FC236}">
                <a16:creationId xmlns:a16="http://schemas.microsoft.com/office/drawing/2014/main" id="{5B449FF9-5F13-9942-BFB0-DFD30EE1F036}"/>
              </a:ext>
            </a:extLst>
          </p:cNvPr>
          <p:cNvSpPr txBox="1"/>
          <p:nvPr/>
        </p:nvSpPr>
        <p:spPr>
          <a:xfrm>
            <a:off x="5110327" y="6158990"/>
            <a:ext cx="3954929" cy="307777"/>
          </a:xfrm>
          <a:prstGeom prst="rect">
            <a:avLst/>
          </a:prstGeom>
          <a:noFill/>
        </p:spPr>
        <p:txBody>
          <a:bodyPr wrap="none" rtlCol="0">
            <a:spAutoFit/>
          </a:bodyPr>
          <a:lstStyle/>
          <a:p>
            <a:r>
              <a:rPr kumimoji="1" lang="ja-JP" altLang="en-US" sz="1400">
                <a:solidFill>
                  <a:srgbClr val="7030A0"/>
                </a:solidFill>
                <a:latin typeface="Meiryo" panose="020B0604030504040204" pitchFamily="34" charset="-128"/>
                <a:ea typeface="Meiryo" panose="020B0604030504040204" pitchFamily="34" charset="-128"/>
              </a:rPr>
              <a:t>こういう考え方も！こうした方がもっといい！</a:t>
            </a:r>
          </a:p>
        </p:txBody>
      </p:sp>
      <p:pic>
        <p:nvPicPr>
          <p:cNvPr id="7" name="図 6">
            <a:extLst>
              <a:ext uri="{FF2B5EF4-FFF2-40B4-BE49-F238E27FC236}">
                <a16:creationId xmlns:a16="http://schemas.microsoft.com/office/drawing/2014/main" id="{5F5BE8BF-8F23-394B-97D5-5F55A22A747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0233" y="2785685"/>
            <a:ext cx="880111" cy="547869"/>
          </a:xfrm>
          <a:prstGeom prst="rect">
            <a:avLst/>
          </a:prstGeom>
        </p:spPr>
      </p:pic>
      <p:pic>
        <p:nvPicPr>
          <p:cNvPr id="8" name="図 7">
            <a:extLst>
              <a:ext uri="{FF2B5EF4-FFF2-40B4-BE49-F238E27FC236}">
                <a16:creationId xmlns:a16="http://schemas.microsoft.com/office/drawing/2014/main" id="{03A28C51-9BEF-7741-8202-EA40C2EE24C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8369" y="2107738"/>
            <a:ext cx="546516" cy="603885"/>
          </a:xfrm>
          <a:prstGeom prst="rect">
            <a:avLst/>
          </a:prstGeom>
        </p:spPr>
      </p:pic>
      <p:pic>
        <p:nvPicPr>
          <p:cNvPr id="9" name="図 8">
            <a:extLst>
              <a:ext uri="{FF2B5EF4-FFF2-40B4-BE49-F238E27FC236}">
                <a16:creationId xmlns:a16="http://schemas.microsoft.com/office/drawing/2014/main" id="{84035E8E-35D3-8642-BE4B-8C45D622041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7469" y="1337181"/>
            <a:ext cx="663950" cy="627433"/>
          </a:xfrm>
          <a:prstGeom prst="rect">
            <a:avLst/>
          </a:prstGeom>
        </p:spPr>
      </p:pic>
      <p:pic>
        <p:nvPicPr>
          <p:cNvPr id="11" name="図 10">
            <a:extLst>
              <a:ext uri="{FF2B5EF4-FFF2-40B4-BE49-F238E27FC236}">
                <a16:creationId xmlns:a16="http://schemas.microsoft.com/office/drawing/2014/main" id="{147F6972-7F9F-C446-B33D-CF8A18F1A96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97754" y="1406918"/>
            <a:ext cx="637149" cy="637149"/>
          </a:xfrm>
          <a:prstGeom prst="rect">
            <a:avLst/>
          </a:prstGeom>
        </p:spPr>
      </p:pic>
      <p:cxnSp>
        <p:nvCxnSpPr>
          <p:cNvPr id="54" name="曲線コネクタ 53">
            <a:extLst>
              <a:ext uri="{FF2B5EF4-FFF2-40B4-BE49-F238E27FC236}">
                <a16:creationId xmlns:a16="http://schemas.microsoft.com/office/drawing/2014/main" id="{126B2B67-04C0-034D-A387-DD688AD67488}"/>
              </a:ext>
            </a:extLst>
          </p:cNvPr>
          <p:cNvCxnSpPr>
            <a:cxnSpLocks/>
            <a:stCxn id="9" idx="3"/>
            <a:endCxn id="4" idx="2"/>
          </p:cNvCxnSpPr>
          <p:nvPr/>
        </p:nvCxnSpPr>
        <p:spPr>
          <a:xfrm>
            <a:off x="1211419" y="1650898"/>
            <a:ext cx="104771" cy="432728"/>
          </a:xfrm>
          <a:prstGeom prst="curvedConnector3">
            <a:avLst>
              <a:gd name="adj1" fmla="val 50000"/>
            </a:avLst>
          </a:prstGeom>
          <a:ln>
            <a:solidFill>
              <a:schemeClr val="accent6">
                <a:lumMod val="75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8" name="曲線コネクタ 57">
            <a:extLst>
              <a:ext uri="{FF2B5EF4-FFF2-40B4-BE49-F238E27FC236}">
                <a16:creationId xmlns:a16="http://schemas.microsoft.com/office/drawing/2014/main" id="{9C1E5AB8-4DD0-0246-BAA7-06A3443F6A96}"/>
              </a:ext>
            </a:extLst>
          </p:cNvPr>
          <p:cNvCxnSpPr>
            <a:cxnSpLocks/>
            <a:stCxn id="5" idx="3"/>
            <a:endCxn id="7" idx="3"/>
          </p:cNvCxnSpPr>
          <p:nvPr/>
        </p:nvCxnSpPr>
        <p:spPr>
          <a:xfrm rot="5400000">
            <a:off x="1764316" y="2293455"/>
            <a:ext cx="482194" cy="1050137"/>
          </a:xfrm>
          <a:prstGeom prst="curvedConnector2">
            <a:avLst/>
          </a:prstGeom>
          <a:ln>
            <a:solidFill>
              <a:schemeClr val="accent6">
                <a:lumMod val="75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0" name="曲線コネクタ 59">
            <a:extLst>
              <a:ext uri="{FF2B5EF4-FFF2-40B4-BE49-F238E27FC236}">
                <a16:creationId xmlns:a16="http://schemas.microsoft.com/office/drawing/2014/main" id="{44AD21F1-EED6-D541-8F6F-F59C344670DD}"/>
              </a:ext>
            </a:extLst>
          </p:cNvPr>
          <p:cNvCxnSpPr>
            <a:cxnSpLocks/>
            <a:stCxn id="20" idx="4"/>
            <a:endCxn id="8" idx="3"/>
          </p:cNvCxnSpPr>
          <p:nvPr/>
        </p:nvCxnSpPr>
        <p:spPr>
          <a:xfrm rot="5400000" flipH="1">
            <a:off x="1484430" y="1940137"/>
            <a:ext cx="233139" cy="1172229"/>
          </a:xfrm>
          <a:prstGeom prst="curvedConnector4">
            <a:avLst>
              <a:gd name="adj1" fmla="val -98053"/>
              <a:gd name="adj2" fmla="val 63588"/>
            </a:avLst>
          </a:prstGeom>
          <a:ln>
            <a:solidFill>
              <a:schemeClr val="accent6">
                <a:lumMod val="75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3" name="曲線コネクタ 62">
            <a:extLst>
              <a:ext uri="{FF2B5EF4-FFF2-40B4-BE49-F238E27FC236}">
                <a16:creationId xmlns:a16="http://schemas.microsoft.com/office/drawing/2014/main" id="{197ACDA5-C496-5E42-8E80-7BE315B0C795}"/>
              </a:ext>
            </a:extLst>
          </p:cNvPr>
          <p:cNvCxnSpPr>
            <a:cxnSpLocks/>
            <a:stCxn id="21" idx="6"/>
            <a:endCxn id="11" idx="2"/>
          </p:cNvCxnSpPr>
          <p:nvPr/>
        </p:nvCxnSpPr>
        <p:spPr>
          <a:xfrm flipV="1">
            <a:off x="3439551" y="2044067"/>
            <a:ext cx="576778" cy="686236"/>
          </a:xfrm>
          <a:prstGeom prst="curvedConnector2">
            <a:avLst/>
          </a:prstGeom>
          <a:ln>
            <a:solidFill>
              <a:schemeClr val="accent6">
                <a:lumMod val="75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pic>
        <p:nvPicPr>
          <p:cNvPr id="28" name="図 27">
            <a:extLst>
              <a:ext uri="{FF2B5EF4-FFF2-40B4-BE49-F238E27FC236}">
                <a16:creationId xmlns:a16="http://schemas.microsoft.com/office/drawing/2014/main" id="{2A761586-874C-B241-89FD-DFDD85AE6F2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04960" y="4303112"/>
            <a:ext cx="2102752" cy="1877184"/>
          </a:xfrm>
          <a:prstGeom prst="rect">
            <a:avLst/>
          </a:prstGeom>
        </p:spPr>
      </p:pic>
      <p:sp>
        <p:nvSpPr>
          <p:cNvPr id="59" name="正方形/長方形 58">
            <a:extLst>
              <a:ext uri="{FF2B5EF4-FFF2-40B4-BE49-F238E27FC236}">
                <a16:creationId xmlns:a16="http://schemas.microsoft.com/office/drawing/2014/main" id="{212C2426-D098-6B62-00E8-33A7B3815B9D}"/>
              </a:ext>
            </a:extLst>
          </p:cNvPr>
          <p:cNvSpPr/>
          <p:nvPr/>
        </p:nvSpPr>
        <p:spPr>
          <a:xfrm>
            <a:off x="4788847" y="163124"/>
            <a:ext cx="4259843" cy="523220"/>
          </a:xfrm>
          <a:prstGeom prst="rect">
            <a:avLst/>
          </a:prstGeom>
        </p:spPr>
        <p:txBody>
          <a:bodyPr wrap="square">
            <a:spAutoFit/>
          </a:bodyPr>
          <a:lstStyle/>
          <a:p>
            <a:pPr algn="r" fontAlgn="base"/>
            <a:r>
              <a:rPr lang="ja-JP" altLang="en-US" sz="1400">
                <a:latin typeface="Meiryo" panose="020B0604030504040204" pitchFamily="34" charset="-128"/>
                <a:ea typeface="Meiryo" panose="020B0604030504040204" pitchFamily="34" charset="-128"/>
              </a:rPr>
              <a:t>学ぶとはどういうことか　</a:t>
            </a:r>
            <a:endParaRPr lang="en-US" altLang="ja-JP" sz="1400" dirty="0">
              <a:latin typeface="Meiryo" panose="020B0604030504040204" pitchFamily="34" charset="-128"/>
              <a:ea typeface="Meiryo" panose="020B0604030504040204" pitchFamily="34" charset="-128"/>
            </a:endParaRPr>
          </a:p>
          <a:p>
            <a:pPr algn="r" fontAlgn="base"/>
            <a:r>
              <a:rPr lang="ja-JP" altLang="en-US" sz="1400">
                <a:latin typeface="Meiryo" panose="020B0604030504040204" pitchFamily="34" charset="-128"/>
                <a:ea typeface="Meiryo" panose="020B0604030504040204" pitchFamily="34" charset="-128"/>
              </a:rPr>
              <a:t>講談社・佐々木　毅　著</a:t>
            </a:r>
            <a:endParaRPr lang="ja-JP" altLang="en-US" sz="1400" i="0">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97280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wipe(down)">
                                      <p:cBhvr>
                                        <p:cTn id="25" dur="500"/>
                                        <p:tgtEl>
                                          <p:spTgt spid="9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8"/>
                                        </p:tgtEl>
                                        <p:attrNameLst>
                                          <p:attrName>style.visibility</p:attrName>
                                        </p:attrNameLst>
                                      </p:cBhvr>
                                      <p:to>
                                        <p:strVal val="visible"/>
                                      </p:to>
                                    </p:set>
                                    <p:animEffect transition="in" filter="wipe(down)">
                                      <p:cBhvr>
                                        <p:cTn id="28" dur="500"/>
                                        <p:tgtEl>
                                          <p:spTgt spid="9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par>
                                <p:cTn id="34" presetID="2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par>
                                <p:cTn id="40" presetID="22" presetClass="entr" presetSubtype="4"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par>
                                <p:cTn id="43" presetID="22" presetClass="entr" presetSubtype="4"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500"/>
                                        <p:tgtEl>
                                          <p:spTgt spid="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up)">
                                      <p:cBhvr>
                                        <p:cTn id="53" dur="500"/>
                                        <p:tgtEl>
                                          <p:spTgt spid="41"/>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95"/>
                                        </p:tgtEl>
                                        <p:attrNameLst>
                                          <p:attrName>style.visibility</p:attrName>
                                        </p:attrNameLst>
                                      </p:cBhvr>
                                      <p:to>
                                        <p:strVal val="visible"/>
                                      </p:to>
                                    </p:set>
                                    <p:animEffect transition="in" filter="dissolve">
                                      <p:cBhvr>
                                        <p:cTn id="56" dur="500"/>
                                        <p:tgtEl>
                                          <p:spTgt spid="95"/>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99"/>
                                        </p:tgtEl>
                                        <p:attrNameLst>
                                          <p:attrName>style.visibility</p:attrName>
                                        </p:attrNameLst>
                                      </p:cBhvr>
                                      <p:to>
                                        <p:strVal val="visible"/>
                                      </p:to>
                                    </p:set>
                                    <p:animEffect transition="in" filter="dissolve">
                                      <p:cBhvr>
                                        <p:cTn id="59" dur="500"/>
                                        <p:tgtEl>
                                          <p:spTgt spid="99"/>
                                        </p:tgtEl>
                                      </p:cBhvr>
                                    </p:animEffect>
                                  </p:childTnLst>
                                </p:cTn>
                              </p:par>
                            </p:childTnLst>
                          </p:cTn>
                        </p:par>
                        <p:par>
                          <p:cTn id="60" fill="hold">
                            <p:stCondLst>
                              <p:cond delay="500"/>
                            </p:stCondLst>
                            <p:childTnLst>
                              <p:par>
                                <p:cTn id="61" presetID="9" presetClass="entr" presetSubtype="0" fill="hold" nodeType="after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dissolve">
                                      <p:cBhvr>
                                        <p:cTn id="63" dur="500"/>
                                        <p:tgtEl>
                                          <p:spTgt spid="45"/>
                                        </p:tgtEl>
                                      </p:cBhvr>
                                    </p:animEffect>
                                  </p:childTnLst>
                                </p:cTn>
                              </p:par>
                            </p:childTnLst>
                          </p:cTn>
                        </p:par>
                        <p:par>
                          <p:cTn id="64" fill="hold">
                            <p:stCondLst>
                              <p:cond delay="1000"/>
                            </p:stCondLst>
                            <p:childTnLst>
                              <p:par>
                                <p:cTn id="65" presetID="9" presetClass="entr" presetSubtype="0" fill="hold" nodeType="after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dissolve">
                                      <p:cBhvr>
                                        <p:cTn id="67" dur="500"/>
                                        <p:tgtEl>
                                          <p:spTgt spid="42"/>
                                        </p:tgtEl>
                                      </p:cBhvr>
                                    </p:animEffect>
                                  </p:childTnLst>
                                </p:cTn>
                              </p:par>
                            </p:childTnLst>
                          </p:cTn>
                        </p:par>
                        <p:par>
                          <p:cTn id="68" fill="hold">
                            <p:stCondLst>
                              <p:cond delay="1500"/>
                            </p:stCondLst>
                            <p:childTnLst>
                              <p:par>
                                <p:cTn id="69" presetID="9" presetClass="entr" presetSubtype="0" fill="hold"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dissolve">
                                      <p:cBhvr>
                                        <p:cTn id="71" dur="500"/>
                                        <p:tgtEl>
                                          <p:spTgt spid="48"/>
                                        </p:tgtEl>
                                      </p:cBhvr>
                                    </p:animEffect>
                                  </p:childTnLst>
                                </p:cTn>
                              </p:par>
                            </p:childTnLst>
                          </p:cTn>
                        </p:par>
                        <p:par>
                          <p:cTn id="72" fill="hold">
                            <p:stCondLst>
                              <p:cond delay="2000"/>
                            </p:stCondLst>
                            <p:childTnLst>
                              <p:par>
                                <p:cTn id="73" presetID="9" presetClass="entr" presetSubtype="0" fill="hold" nodeType="afterEffect">
                                  <p:stCondLst>
                                    <p:cond delay="0"/>
                                  </p:stCondLst>
                                  <p:childTnLst>
                                    <p:set>
                                      <p:cBhvr>
                                        <p:cTn id="74" dur="1" fill="hold">
                                          <p:stCondLst>
                                            <p:cond delay="0"/>
                                          </p:stCondLst>
                                        </p:cTn>
                                        <p:tgtEl>
                                          <p:spTgt spid="61"/>
                                        </p:tgtEl>
                                        <p:attrNameLst>
                                          <p:attrName>style.visibility</p:attrName>
                                        </p:attrNameLst>
                                      </p:cBhvr>
                                      <p:to>
                                        <p:strVal val="visible"/>
                                      </p:to>
                                    </p:set>
                                    <p:animEffect transition="in" filter="dissolve">
                                      <p:cBhvr>
                                        <p:cTn id="75" dur="500"/>
                                        <p:tgtEl>
                                          <p:spTgt spid="61"/>
                                        </p:tgtEl>
                                      </p:cBhvr>
                                    </p:animEffect>
                                  </p:childTnLst>
                                </p:cTn>
                              </p:par>
                            </p:childTnLst>
                          </p:cTn>
                        </p:par>
                        <p:par>
                          <p:cTn id="76" fill="hold">
                            <p:stCondLst>
                              <p:cond delay="2500"/>
                            </p:stCondLst>
                            <p:childTnLst>
                              <p:par>
                                <p:cTn id="77" presetID="9" presetClass="entr" presetSubtype="0" fill="hold" nodeType="afterEffect">
                                  <p:stCondLst>
                                    <p:cond delay="0"/>
                                  </p:stCondLst>
                                  <p:childTnLst>
                                    <p:set>
                                      <p:cBhvr>
                                        <p:cTn id="78" dur="1" fill="hold">
                                          <p:stCondLst>
                                            <p:cond delay="0"/>
                                          </p:stCondLst>
                                        </p:cTn>
                                        <p:tgtEl>
                                          <p:spTgt spid="51"/>
                                        </p:tgtEl>
                                        <p:attrNameLst>
                                          <p:attrName>style.visibility</p:attrName>
                                        </p:attrNameLst>
                                      </p:cBhvr>
                                      <p:to>
                                        <p:strVal val="visible"/>
                                      </p:to>
                                    </p:set>
                                    <p:animEffect transition="in" filter="dissolve">
                                      <p:cBhvr>
                                        <p:cTn id="79" dur="500"/>
                                        <p:tgtEl>
                                          <p:spTgt spid="51"/>
                                        </p:tgtEl>
                                      </p:cBhvr>
                                    </p:animEffect>
                                  </p:childTnLst>
                                </p:cTn>
                              </p:par>
                            </p:childTnLst>
                          </p:cTn>
                        </p:par>
                        <p:par>
                          <p:cTn id="80" fill="hold">
                            <p:stCondLst>
                              <p:cond delay="3000"/>
                            </p:stCondLst>
                            <p:childTnLst>
                              <p:par>
                                <p:cTn id="81" presetID="9" presetClass="entr" presetSubtype="0" fill="hold" nodeType="after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dissolve">
                                      <p:cBhvr>
                                        <p:cTn id="83" dur="500"/>
                                        <p:tgtEl>
                                          <p:spTgt spid="57"/>
                                        </p:tgtEl>
                                      </p:cBhvr>
                                    </p:animEffect>
                                  </p:childTnLst>
                                </p:cTn>
                              </p:par>
                            </p:childTnLst>
                          </p:cTn>
                        </p:par>
                        <p:par>
                          <p:cTn id="84" fill="hold">
                            <p:stCondLst>
                              <p:cond delay="3500"/>
                            </p:stCondLst>
                            <p:childTnLst>
                              <p:par>
                                <p:cTn id="85" presetID="53" presetClass="entr" presetSubtype="16" fill="hold" nodeType="afterEffect">
                                  <p:stCondLst>
                                    <p:cond delay="0"/>
                                  </p:stCondLst>
                                  <p:childTnLst>
                                    <p:set>
                                      <p:cBhvr>
                                        <p:cTn id="86" dur="1" fill="hold">
                                          <p:stCondLst>
                                            <p:cond delay="0"/>
                                          </p:stCondLst>
                                        </p:cTn>
                                        <p:tgtEl>
                                          <p:spTgt spid="11"/>
                                        </p:tgtEl>
                                        <p:attrNameLst>
                                          <p:attrName>style.visibility</p:attrName>
                                        </p:attrNameLst>
                                      </p:cBhvr>
                                      <p:to>
                                        <p:strVal val="visible"/>
                                      </p:to>
                                    </p:set>
                                    <p:anim calcmode="lin" valueType="num">
                                      <p:cBhvr>
                                        <p:cTn id="87" dur="500" fill="hold"/>
                                        <p:tgtEl>
                                          <p:spTgt spid="11"/>
                                        </p:tgtEl>
                                        <p:attrNameLst>
                                          <p:attrName>ppt_w</p:attrName>
                                        </p:attrNameLst>
                                      </p:cBhvr>
                                      <p:tavLst>
                                        <p:tav tm="0">
                                          <p:val>
                                            <p:fltVal val="0"/>
                                          </p:val>
                                        </p:tav>
                                        <p:tav tm="100000">
                                          <p:val>
                                            <p:strVal val="#ppt_w"/>
                                          </p:val>
                                        </p:tav>
                                      </p:tavLst>
                                    </p:anim>
                                    <p:anim calcmode="lin" valueType="num">
                                      <p:cBhvr>
                                        <p:cTn id="88" dur="500" fill="hold"/>
                                        <p:tgtEl>
                                          <p:spTgt spid="11"/>
                                        </p:tgtEl>
                                        <p:attrNameLst>
                                          <p:attrName>ppt_h</p:attrName>
                                        </p:attrNameLst>
                                      </p:cBhvr>
                                      <p:tavLst>
                                        <p:tav tm="0">
                                          <p:val>
                                            <p:fltVal val="0"/>
                                          </p:val>
                                        </p:tav>
                                        <p:tav tm="100000">
                                          <p:val>
                                            <p:strVal val="#ppt_h"/>
                                          </p:val>
                                        </p:tav>
                                      </p:tavLst>
                                    </p:anim>
                                    <p:animEffect transition="in" filter="fade">
                                      <p:cBhvr>
                                        <p:cTn id="89" dur="500"/>
                                        <p:tgtEl>
                                          <p:spTgt spid="11"/>
                                        </p:tgtEl>
                                      </p:cBhvr>
                                    </p:animEffect>
                                  </p:childTnLst>
                                </p:cTn>
                              </p:par>
                              <p:par>
                                <p:cTn id="90" presetID="53" presetClass="entr" presetSubtype="16" fill="hold" nodeType="withEffect">
                                  <p:stCondLst>
                                    <p:cond delay="0"/>
                                  </p:stCondLst>
                                  <p:childTnLst>
                                    <p:set>
                                      <p:cBhvr>
                                        <p:cTn id="91" dur="1" fill="hold">
                                          <p:stCondLst>
                                            <p:cond delay="0"/>
                                          </p:stCondLst>
                                        </p:cTn>
                                        <p:tgtEl>
                                          <p:spTgt spid="9"/>
                                        </p:tgtEl>
                                        <p:attrNameLst>
                                          <p:attrName>style.visibility</p:attrName>
                                        </p:attrNameLst>
                                      </p:cBhvr>
                                      <p:to>
                                        <p:strVal val="visible"/>
                                      </p:to>
                                    </p:set>
                                    <p:anim calcmode="lin" valueType="num">
                                      <p:cBhvr>
                                        <p:cTn id="92" dur="500" fill="hold"/>
                                        <p:tgtEl>
                                          <p:spTgt spid="9"/>
                                        </p:tgtEl>
                                        <p:attrNameLst>
                                          <p:attrName>ppt_w</p:attrName>
                                        </p:attrNameLst>
                                      </p:cBhvr>
                                      <p:tavLst>
                                        <p:tav tm="0">
                                          <p:val>
                                            <p:fltVal val="0"/>
                                          </p:val>
                                        </p:tav>
                                        <p:tav tm="100000">
                                          <p:val>
                                            <p:strVal val="#ppt_w"/>
                                          </p:val>
                                        </p:tav>
                                      </p:tavLst>
                                    </p:anim>
                                    <p:anim calcmode="lin" valueType="num">
                                      <p:cBhvr>
                                        <p:cTn id="93" dur="500" fill="hold"/>
                                        <p:tgtEl>
                                          <p:spTgt spid="9"/>
                                        </p:tgtEl>
                                        <p:attrNameLst>
                                          <p:attrName>ppt_h</p:attrName>
                                        </p:attrNameLst>
                                      </p:cBhvr>
                                      <p:tavLst>
                                        <p:tav tm="0">
                                          <p:val>
                                            <p:fltVal val="0"/>
                                          </p:val>
                                        </p:tav>
                                        <p:tav tm="100000">
                                          <p:val>
                                            <p:strVal val="#ppt_h"/>
                                          </p:val>
                                        </p:tav>
                                      </p:tavLst>
                                    </p:anim>
                                    <p:animEffect transition="in" filter="fade">
                                      <p:cBhvr>
                                        <p:cTn id="94" dur="500"/>
                                        <p:tgtEl>
                                          <p:spTgt spid="9"/>
                                        </p:tgtEl>
                                      </p:cBhvr>
                                    </p:animEffect>
                                  </p:childTnLst>
                                </p:cTn>
                              </p:par>
                              <p:par>
                                <p:cTn id="95" presetID="53" presetClass="entr" presetSubtype="16" fill="hold" nodeType="withEffect">
                                  <p:stCondLst>
                                    <p:cond delay="0"/>
                                  </p:stCondLst>
                                  <p:childTnLst>
                                    <p:set>
                                      <p:cBhvr>
                                        <p:cTn id="96" dur="1" fill="hold">
                                          <p:stCondLst>
                                            <p:cond delay="0"/>
                                          </p:stCondLst>
                                        </p:cTn>
                                        <p:tgtEl>
                                          <p:spTgt spid="8"/>
                                        </p:tgtEl>
                                        <p:attrNameLst>
                                          <p:attrName>style.visibility</p:attrName>
                                        </p:attrNameLst>
                                      </p:cBhvr>
                                      <p:to>
                                        <p:strVal val="visible"/>
                                      </p:to>
                                    </p:set>
                                    <p:anim calcmode="lin" valueType="num">
                                      <p:cBhvr>
                                        <p:cTn id="97" dur="500" fill="hold"/>
                                        <p:tgtEl>
                                          <p:spTgt spid="8"/>
                                        </p:tgtEl>
                                        <p:attrNameLst>
                                          <p:attrName>ppt_w</p:attrName>
                                        </p:attrNameLst>
                                      </p:cBhvr>
                                      <p:tavLst>
                                        <p:tav tm="0">
                                          <p:val>
                                            <p:fltVal val="0"/>
                                          </p:val>
                                        </p:tav>
                                        <p:tav tm="100000">
                                          <p:val>
                                            <p:strVal val="#ppt_w"/>
                                          </p:val>
                                        </p:tav>
                                      </p:tavLst>
                                    </p:anim>
                                    <p:anim calcmode="lin" valueType="num">
                                      <p:cBhvr>
                                        <p:cTn id="98" dur="500" fill="hold"/>
                                        <p:tgtEl>
                                          <p:spTgt spid="8"/>
                                        </p:tgtEl>
                                        <p:attrNameLst>
                                          <p:attrName>ppt_h</p:attrName>
                                        </p:attrNameLst>
                                      </p:cBhvr>
                                      <p:tavLst>
                                        <p:tav tm="0">
                                          <p:val>
                                            <p:fltVal val="0"/>
                                          </p:val>
                                        </p:tav>
                                        <p:tav tm="100000">
                                          <p:val>
                                            <p:strVal val="#ppt_h"/>
                                          </p:val>
                                        </p:tav>
                                      </p:tavLst>
                                    </p:anim>
                                    <p:animEffect transition="in" filter="fade">
                                      <p:cBhvr>
                                        <p:cTn id="99" dur="500"/>
                                        <p:tgtEl>
                                          <p:spTgt spid="8"/>
                                        </p:tgtEl>
                                      </p:cBhvr>
                                    </p:animEffect>
                                  </p:childTnLst>
                                </p:cTn>
                              </p:par>
                              <p:par>
                                <p:cTn id="100" presetID="53" presetClass="entr" presetSubtype="16" fill="hold" nodeType="withEffect">
                                  <p:stCondLst>
                                    <p:cond delay="0"/>
                                  </p:stCondLst>
                                  <p:childTnLst>
                                    <p:set>
                                      <p:cBhvr>
                                        <p:cTn id="101" dur="1" fill="hold">
                                          <p:stCondLst>
                                            <p:cond delay="0"/>
                                          </p:stCondLst>
                                        </p:cTn>
                                        <p:tgtEl>
                                          <p:spTgt spid="7"/>
                                        </p:tgtEl>
                                        <p:attrNameLst>
                                          <p:attrName>style.visibility</p:attrName>
                                        </p:attrNameLst>
                                      </p:cBhvr>
                                      <p:to>
                                        <p:strVal val="visible"/>
                                      </p:to>
                                    </p:set>
                                    <p:anim calcmode="lin" valueType="num">
                                      <p:cBhvr>
                                        <p:cTn id="102" dur="500" fill="hold"/>
                                        <p:tgtEl>
                                          <p:spTgt spid="7"/>
                                        </p:tgtEl>
                                        <p:attrNameLst>
                                          <p:attrName>ppt_w</p:attrName>
                                        </p:attrNameLst>
                                      </p:cBhvr>
                                      <p:tavLst>
                                        <p:tav tm="0">
                                          <p:val>
                                            <p:fltVal val="0"/>
                                          </p:val>
                                        </p:tav>
                                        <p:tav tm="100000">
                                          <p:val>
                                            <p:strVal val="#ppt_w"/>
                                          </p:val>
                                        </p:tav>
                                      </p:tavLst>
                                    </p:anim>
                                    <p:anim calcmode="lin" valueType="num">
                                      <p:cBhvr>
                                        <p:cTn id="103" dur="500" fill="hold"/>
                                        <p:tgtEl>
                                          <p:spTgt spid="7"/>
                                        </p:tgtEl>
                                        <p:attrNameLst>
                                          <p:attrName>ppt_h</p:attrName>
                                        </p:attrNameLst>
                                      </p:cBhvr>
                                      <p:tavLst>
                                        <p:tav tm="0">
                                          <p:val>
                                            <p:fltVal val="0"/>
                                          </p:val>
                                        </p:tav>
                                        <p:tav tm="100000">
                                          <p:val>
                                            <p:strVal val="#ppt_h"/>
                                          </p:val>
                                        </p:tav>
                                      </p:tavLst>
                                    </p:anim>
                                    <p:animEffect transition="in" filter="fade">
                                      <p:cBhvr>
                                        <p:cTn id="104" dur="500"/>
                                        <p:tgtEl>
                                          <p:spTgt spid="7"/>
                                        </p:tgtEl>
                                      </p:cBhvr>
                                    </p:animEffect>
                                  </p:childTnLst>
                                </p:cTn>
                              </p:par>
                            </p:childTnLst>
                          </p:cTn>
                        </p:par>
                        <p:par>
                          <p:cTn id="105" fill="hold">
                            <p:stCondLst>
                              <p:cond delay="4000"/>
                            </p:stCondLst>
                            <p:childTnLst>
                              <p:par>
                                <p:cTn id="106" presetID="22" presetClass="entr" presetSubtype="1" fill="hold" nodeType="afterEffect">
                                  <p:stCondLst>
                                    <p:cond delay="0"/>
                                  </p:stCondLst>
                                  <p:childTnLst>
                                    <p:set>
                                      <p:cBhvr>
                                        <p:cTn id="107" dur="1" fill="hold">
                                          <p:stCondLst>
                                            <p:cond delay="0"/>
                                          </p:stCondLst>
                                        </p:cTn>
                                        <p:tgtEl>
                                          <p:spTgt spid="54"/>
                                        </p:tgtEl>
                                        <p:attrNameLst>
                                          <p:attrName>style.visibility</p:attrName>
                                        </p:attrNameLst>
                                      </p:cBhvr>
                                      <p:to>
                                        <p:strVal val="visible"/>
                                      </p:to>
                                    </p:set>
                                    <p:animEffect transition="in" filter="wipe(up)">
                                      <p:cBhvr>
                                        <p:cTn id="108" dur="500"/>
                                        <p:tgtEl>
                                          <p:spTgt spid="54"/>
                                        </p:tgtEl>
                                      </p:cBhvr>
                                    </p:animEffect>
                                  </p:childTnLst>
                                </p:cTn>
                              </p:par>
                            </p:childTnLst>
                          </p:cTn>
                        </p:par>
                        <p:par>
                          <p:cTn id="109" fill="hold">
                            <p:stCondLst>
                              <p:cond delay="4500"/>
                            </p:stCondLst>
                            <p:childTnLst>
                              <p:par>
                                <p:cTn id="110" presetID="9" presetClass="entr" presetSubtype="0" fill="hold" nodeType="afterEffect">
                                  <p:stCondLst>
                                    <p:cond delay="0"/>
                                  </p:stCondLst>
                                  <p:childTnLst>
                                    <p:set>
                                      <p:cBhvr>
                                        <p:cTn id="111" dur="1" fill="hold">
                                          <p:stCondLst>
                                            <p:cond delay="0"/>
                                          </p:stCondLst>
                                        </p:cTn>
                                        <p:tgtEl>
                                          <p:spTgt spid="58"/>
                                        </p:tgtEl>
                                        <p:attrNameLst>
                                          <p:attrName>style.visibility</p:attrName>
                                        </p:attrNameLst>
                                      </p:cBhvr>
                                      <p:to>
                                        <p:strVal val="visible"/>
                                      </p:to>
                                    </p:set>
                                    <p:animEffect transition="in" filter="dissolve">
                                      <p:cBhvr>
                                        <p:cTn id="112" dur="500"/>
                                        <p:tgtEl>
                                          <p:spTgt spid="58"/>
                                        </p:tgtEl>
                                      </p:cBhvr>
                                    </p:animEffect>
                                  </p:childTnLst>
                                </p:cTn>
                              </p:par>
                            </p:childTnLst>
                          </p:cTn>
                        </p:par>
                        <p:par>
                          <p:cTn id="113" fill="hold">
                            <p:stCondLst>
                              <p:cond delay="5000"/>
                            </p:stCondLst>
                            <p:childTnLst>
                              <p:par>
                                <p:cTn id="114" presetID="9" presetClass="entr" presetSubtype="0" fill="hold" nodeType="afterEffect">
                                  <p:stCondLst>
                                    <p:cond delay="0"/>
                                  </p:stCondLst>
                                  <p:childTnLst>
                                    <p:set>
                                      <p:cBhvr>
                                        <p:cTn id="115" dur="1" fill="hold">
                                          <p:stCondLst>
                                            <p:cond delay="0"/>
                                          </p:stCondLst>
                                        </p:cTn>
                                        <p:tgtEl>
                                          <p:spTgt spid="60"/>
                                        </p:tgtEl>
                                        <p:attrNameLst>
                                          <p:attrName>style.visibility</p:attrName>
                                        </p:attrNameLst>
                                      </p:cBhvr>
                                      <p:to>
                                        <p:strVal val="visible"/>
                                      </p:to>
                                    </p:set>
                                    <p:animEffect transition="in" filter="dissolve">
                                      <p:cBhvr>
                                        <p:cTn id="116" dur="500"/>
                                        <p:tgtEl>
                                          <p:spTgt spid="60"/>
                                        </p:tgtEl>
                                      </p:cBhvr>
                                    </p:animEffect>
                                  </p:childTnLst>
                                </p:cTn>
                              </p:par>
                              <p:par>
                                <p:cTn id="117" presetID="22" presetClass="entr" presetSubtype="1" fill="hold" nodeType="withEffect">
                                  <p:stCondLst>
                                    <p:cond delay="0"/>
                                  </p:stCondLst>
                                  <p:childTnLst>
                                    <p:set>
                                      <p:cBhvr>
                                        <p:cTn id="118" dur="1" fill="hold">
                                          <p:stCondLst>
                                            <p:cond delay="0"/>
                                          </p:stCondLst>
                                        </p:cTn>
                                        <p:tgtEl>
                                          <p:spTgt spid="63"/>
                                        </p:tgtEl>
                                        <p:attrNameLst>
                                          <p:attrName>style.visibility</p:attrName>
                                        </p:attrNameLst>
                                      </p:cBhvr>
                                      <p:to>
                                        <p:strVal val="visible"/>
                                      </p:to>
                                    </p:set>
                                    <p:animEffect transition="in" filter="wipe(up)">
                                      <p:cBhvr>
                                        <p:cTn id="119" dur="500"/>
                                        <p:tgtEl>
                                          <p:spTgt spid="63"/>
                                        </p:tgtEl>
                                      </p:cBhvr>
                                    </p:animEffect>
                                  </p:childTnLst>
                                </p:cTn>
                              </p:par>
                            </p:childTnLst>
                          </p:cTn>
                        </p:par>
                      </p:childTnLst>
                    </p:cTn>
                  </p:par>
                  <p:par>
                    <p:cTn id="120" fill="hold">
                      <p:stCondLst>
                        <p:cond delay="indefinite"/>
                      </p:stCondLst>
                      <p:childTnLst>
                        <p:par>
                          <p:cTn id="121" fill="hold">
                            <p:stCondLst>
                              <p:cond delay="0"/>
                            </p:stCondLst>
                            <p:childTnLst>
                              <p:par>
                                <p:cTn id="122" presetID="12" presetClass="entr" presetSubtype="8" fill="hold" grpId="0" nodeType="clickEffect">
                                  <p:stCondLst>
                                    <p:cond delay="0"/>
                                  </p:stCondLst>
                                  <p:childTnLst>
                                    <p:set>
                                      <p:cBhvr>
                                        <p:cTn id="123" dur="1" fill="hold">
                                          <p:stCondLst>
                                            <p:cond delay="0"/>
                                          </p:stCondLst>
                                        </p:cTn>
                                        <p:tgtEl>
                                          <p:spTgt spid="79"/>
                                        </p:tgtEl>
                                        <p:attrNameLst>
                                          <p:attrName>style.visibility</p:attrName>
                                        </p:attrNameLst>
                                      </p:cBhvr>
                                      <p:to>
                                        <p:strVal val="visible"/>
                                      </p:to>
                                    </p:set>
                                    <p:anim calcmode="lin" valueType="num">
                                      <p:cBhvr additive="base">
                                        <p:cTn id="124" dur="500"/>
                                        <p:tgtEl>
                                          <p:spTgt spid="79"/>
                                        </p:tgtEl>
                                        <p:attrNameLst>
                                          <p:attrName>ppt_x</p:attrName>
                                        </p:attrNameLst>
                                      </p:cBhvr>
                                      <p:tavLst>
                                        <p:tav tm="0">
                                          <p:val>
                                            <p:strVal val="#ppt_x-#ppt_w*1.125000"/>
                                          </p:val>
                                        </p:tav>
                                        <p:tav tm="100000">
                                          <p:val>
                                            <p:strVal val="#ppt_x"/>
                                          </p:val>
                                        </p:tav>
                                      </p:tavLst>
                                    </p:anim>
                                    <p:animEffect transition="in" filter="wipe(right)">
                                      <p:cBhvr>
                                        <p:cTn id="125" dur="500"/>
                                        <p:tgtEl>
                                          <p:spTgt spid="79"/>
                                        </p:tgtEl>
                                      </p:cBhvr>
                                    </p:animEffect>
                                  </p:childTnLst>
                                </p:cTn>
                              </p:par>
                              <p:par>
                                <p:cTn id="126" presetID="22" presetClass="entr" presetSubtype="8" fill="hold" grpId="0" nodeType="withEffect">
                                  <p:stCondLst>
                                    <p:cond delay="0"/>
                                  </p:stCondLst>
                                  <p:childTnLst>
                                    <p:set>
                                      <p:cBhvr>
                                        <p:cTn id="127" dur="1" fill="hold">
                                          <p:stCondLst>
                                            <p:cond delay="0"/>
                                          </p:stCondLst>
                                        </p:cTn>
                                        <p:tgtEl>
                                          <p:spTgt spid="94"/>
                                        </p:tgtEl>
                                        <p:attrNameLst>
                                          <p:attrName>style.visibility</p:attrName>
                                        </p:attrNameLst>
                                      </p:cBhvr>
                                      <p:to>
                                        <p:strVal val="visible"/>
                                      </p:to>
                                    </p:set>
                                    <p:animEffect transition="in" filter="wipe(left)">
                                      <p:cBhvr>
                                        <p:cTn id="128" dur="500"/>
                                        <p:tgtEl>
                                          <p:spTgt spid="94"/>
                                        </p:tgtEl>
                                      </p:cBhvr>
                                    </p:animEffect>
                                  </p:childTnLst>
                                </p:cTn>
                              </p:par>
                              <p:par>
                                <p:cTn id="129" presetID="22" presetClass="entr" presetSubtype="8" fill="hold" grpId="0" nodeType="withEffect">
                                  <p:stCondLst>
                                    <p:cond delay="0"/>
                                  </p:stCondLst>
                                  <p:childTnLst>
                                    <p:set>
                                      <p:cBhvr>
                                        <p:cTn id="130" dur="1" fill="hold">
                                          <p:stCondLst>
                                            <p:cond delay="0"/>
                                          </p:stCondLst>
                                        </p:cTn>
                                        <p:tgtEl>
                                          <p:spTgt spid="97"/>
                                        </p:tgtEl>
                                        <p:attrNameLst>
                                          <p:attrName>style.visibility</p:attrName>
                                        </p:attrNameLst>
                                      </p:cBhvr>
                                      <p:to>
                                        <p:strVal val="visible"/>
                                      </p:to>
                                    </p:set>
                                    <p:animEffect transition="in" filter="wipe(left)">
                                      <p:cBhvr>
                                        <p:cTn id="131" dur="500"/>
                                        <p:tgtEl>
                                          <p:spTgt spid="97"/>
                                        </p:tgtEl>
                                      </p:cBhvr>
                                    </p:animEffect>
                                  </p:childTnLst>
                                </p:cTn>
                              </p:par>
                              <p:par>
                                <p:cTn id="132" presetID="22" presetClass="entr" presetSubtype="8" fill="hold" grpId="0" nodeType="withEffect">
                                  <p:stCondLst>
                                    <p:cond delay="0"/>
                                  </p:stCondLst>
                                  <p:childTnLst>
                                    <p:set>
                                      <p:cBhvr>
                                        <p:cTn id="133" dur="1" fill="hold">
                                          <p:stCondLst>
                                            <p:cond delay="0"/>
                                          </p:stCondLst>
                                        </p:cTn>
                                        <p:tgtEl>
                                          <p:spTgt spid="76"/>
                                        </p:tgtEl>
                                        <p:attrNameLst>
                                          <p:attrName>style.visibility</p:attrName>
                                        </p:attrNameLst>
                                      </p:cBhvr>
                                      <p:to>
                                        <p:strVal val="visible"/>
                                      </p:to>
                                    </p:set>
                                    <p:animEffect transition="in" filter="wipe(left)">
                                      <p:cBhvr>
                                        <p:cTn id="134" dur="500"/>
                                        <p:tgtEl>
                                          <p:spTgt spid="76"/>
                                        </p:tgtEl>
                                      </p:cBhvr>
                                    </p:animEffect>
                                  </p:childTnLst>
                                </p:cTn>
                              </p:par>
                              <p:par>
                                <p:cTn id="135" presetID="22" presetClass="entr" presetSubtype="8" fill="hold" grpId="0" nodeType="withEffect">
                                  <p:stCondLst>
                                    <p:cond delay="0"/>
                                  </p:stCondLst>
                                  <p:childTnLst>
                                    <p:set>
                                      <p:cBhvr>
                                        <p:cTn id="136" dur="1" fill="hold">
                                          <p:stCondLst>
                                            <p:cond delay="0"/>
                                          </p:stCondLst>
                                        </p:cTn>
                                        <p:tgtEl>
                                          <p:spTgt spid="77"/>
                                        </p:tgtEl>
                                        <p:attrNameLst>
                                          <p:attrName>style.visibility</p:attrName>
                                        </p:attrNameLst>
                                      </p:cBhvr>
                                      <p:to>
                                        <p:strVal val="visible"/>
                                      </p:to>
                                    </p:set>
                                    <p:animEffect transition="in" filter="wipe(left)">
                                      <p:cBhvr>
                                        <p:cTn id="137" dur="500"/>
                                        <p:tgtEl>
                                          <p:spTgt spid="77"/>
                                        </p:tgtEl>
                                      </p:cBhvr>
                                    </p:animEffect>
                                  </p:childTnLst>
                                </p:cTn>
                              </p:par>
                              <p:par>
                                <p:cTn id="138" presetID="22" presetClass="entr" presetSubtype="8" fill="hold" grpId="0" nodeType="withEffect">
                                  <p:stCondLst>
                                    <p:cond delay="0"/>
                                  </p:stCondLst>
                                  <p:childTnLst>
                                    <p:set>
                                      <p:cBhvr>
                                        <p:cTn id="139" dur="1" fill="hold">
                                          <p:stCondLst>
                                            <p:cond delay="0"/>
                                          </p:stCondLst>
                                        </p:cTn>
                                        <p:tgtEl>
                                          <p:spTgt spid="68"/>
                                        </p:tgtEl>
                                        <p:attrNameLst>
                                          <p:attrName>style.visibility</p:attrName>
                                        </p:attrNameLst>
                                      </p:cBhvr>
                                      <p:to>
                                        <p:strVal val="visible"/>
                                      </p:to>
                                    </p:set>
                                    <p:animEffect transition="in" filter="wipe(left)">
                                      <p:cBhvr>
                                        <p:cTn id="140" dur="500"/>
                                        <p:tgtEl>
                                          <p:spTgt spid="68"/>
                                        </p:tgtEl>
                                      </p:cBhvr>
                                    </p:animEffect>
                                  </p:childTnLst>
                                </p:cTn>
                              </p:par>
                              <p:par>
                                <p:cTn id="141" presetID="22" presetClass="entr" presetSubtype="8" fill="hold" grpId="0" nodeType="withEffect">
                                  <p:stCondLst>
                                    <p:cond delay="0"/>
                                  </p:stCondLst>
                                  <p:childTnLst>
                                    <p:set>
                                      <p:cBhvr>
                                        <p:cTn id="142" dur="1" fill="hold">
                                          <p:stCondLst>
                                            <p:cond delay="0"/>
                                          </p:stCondLst>
                                        </p:cTn>
                                        <p:tgtEl>
                                          <p:spTgt spid="78"/>
                                        </p:tgtEl>
                                        <p:attrNameLst>
                                          <p:attrName>style.visibility</p:attrName>
                                        </p:attrNameLst>
                                      </p:cBhvr>
                                      <p:to>
                                        <p:strVal val="visible"/>
                                      </p:to>
                                    </p:set>
                                    <p:animEffect transition="in" filter="wipe(left)">
                                      <p:cBhvr>
                                        <p:cTn id="143" dur="500"/>
                                        <p:tgtEl>
                                          <p:spTgt spid="78"/>
                                        </p:tgtEl>
                                      </p:cBhvr>
                                    </p:animEffect>
                                  </p:childTnLst>
                                </p:cTn>
                              </p:par>
                              <p:par>
                                <p:cTn id="144" presetID="22" presetClass="entr" presetSubtype="8" fill="hold" grpId="0" nodeType="withEffect">
                                  <p:stCondLst>
                                    <p:cond delay="0"/>
                                  </p:stCondLst>
                                  <p:childTnLst>
                                    <p:set>
                                      <p:cBhvr>
                                        <p:cTn id="145" dur="1" fill="hold">
                                          <p:stCondLst>
                                            <p:cond delay="0"/>
                                          </p:stCondLst>
                                        </p:cTn>
                                        <p:tgtEl>
                                          <p:spTgt spid="72"/>
                                        </p:tgtEl>
                                        <p:attrNameLst>
                                          <p:attrName>style.visibility</p:attrName>
                                        </p:attrNameLst>
                                      </p:cBhvr>
                                      <p:to>
                                        <p:strVal val="visible"/>
                                      </p:to>
                                    </p:set>
                                    <p:animEffect transition="in" filter="wipe(left)">
                                      <p:cBhvr>
                                        <p:cTn id="146" dur="500"/>
                                        <p:tgtEl>
                                          <p:spTgt spid="72"/>
                                        </p:tgtEl>
                                      </p:cBhvr>
                                    </p:animEffect>
                                  </p:childTnLst>
                                </p:cTn>
                              </p:par>
                            </p:childTnLst>
                          </p:cTn>
                        </p:par>
                      </p:childTnLst>
                    </p:cTn>
                  </p:par>
                  <p:par>
                    <p:cTn id="147" fill="hold">
                      <p:stCondLst>
                        <p:cond delay="indefinite"/>
                      </p:stCondLst>
                      <p:childTnLst>
                        <p:par>
                          <p:cTn id="148" fill="hold">
                            <p:stCondLst>
                              <p:cond delay="0"/>
                            </p:stCondLst>
                            <p:childTnLst>
                              <p:par>
                                <p:cTn id="149" presetID="53" presetClass="entr" presetSubtype="16" fill="hold" grpId="0" nodeType="clickEffect">
                                  <p:stCondLst>
                                    <p:cond delay="0"/>
                                  </p:stCondLst>
                                  <p:childTnLst>
                                    <p:set>
                                      <p:cBhvr>
                                        <p:cTn id="150" dur="1" fill="hold">
                                          <p:stCondLst>
                                            <p:cond delay="0"/>
                                          </p:stCondLst>
                                        </p:cTn>
                                        <p:tgtEl>
                                          <p:spTgt spid="80"/>
                                        </p:tgtEl>
                                        <p:attrNameLst>
                                          <p:attrName>style.visibility</p:attrName>
                                        </p:attrNameLst>
                                      </p:cBhvr>
                                      <p:to>
                                        <p:strVal val="visible"/>
                                      </p:to>
                                    </p:set>
                                    <p:anim calcmode="lin" valueType="num">
                                      <p:cBhvr>
                                        <p:cTn id="151" dur="500" fill="hold"/>
                                        <p:tgtEl>
                                          <p:spTgt spid="80"/>
                                        </p:tgtEl>
                                        <p:attrNameLst>
                                          <p:attrName>ppt_w</p:attrName>
                                        </p:attrNameLst>
                                      </p:cBhvr>
                                      <p:tavLst>
                                        <p:tav tm="0">
                                          <p:val>
                                            <p:fltVal val="0"/>
                                          </p:val>
                                        </p:tav>
                                        <p:tav tm="100000">
                                          <p:val>
                                            <p:strVal val="#ppt_w"/>
                                          </p:val>
                                        </p:tav>
                                      </p:tavLst>
                                    </p:anim>
                                    <p:anim calcmode="lin" valueType="num">
                                      <p:cBhvr>
                                        <p:cTn id="152" dur="500" fill="hold"/>
                                        <p:tgtEl>
                                          <p:spTgt spid="80"/>
                                        </p:tgtEl>
                                        <p:attrNameLst>
                                          <p:attrName>ppt_h</p:attrName>
                                        </p:attrNameLst>
                                      </p:cBhvr>
                                      <p:tavLst>
                                        <p:tav tm="0">
                                          <p:val>
                                            <p:fltVal val="0"/>
                                          </p:val>
                                        </p:tav>
                                        <p:tav tm="100000">
                                          <p:val>
                                            <p:strVal val="#ppt_h"/>
                                          </p:val>
                                        </p:tav>
                                      </p:tavLst>
                                    </p:anim>
                                    <p:animEffect transition="in" filter="fade">
                                      <p:cBhvr>
                                        <p:cTn id="153" dur="500"/>
                                        <p:tgtEl>
                                          <p:spTgt spid="80"/>
                                        </p:tgtEl>
                                      </p:cBhvr>
                                    </p:animEffect>
                                  </p:childTnLst>
                                </p:cTn>
                              </p:par>
                              <p:par>
                                <p:cTn id="154" presetID="53" presetClass="entr" presetSubtype="16" fill="hold" grpId="0" nodeType="withEffect">
                                  <p:stCondLst>
                                    <p:cond delay="0"/>
                                  </p:stCondLst>
                                  <p:childTnLst>
                                    <p:set>
                                      <p:cBhvr>
                                        <p:cTn id="155" dur="1" fill="hold">
                                          <p:stCondLst>
                                            <p:cond delay="0"/>
                                          </p:stCondLst>
                                        </p:cTn>
                                        <p:tgtEl>
                                          <p:spTgt spid="81"/>
                                        </p:tgtEl>
                                        <p:attrNameLst>
                                          <p:attrName>style.visibility</p:attrName>
                                        </p:attrNameLst>
                                      </p:cBhvr>
                                      <p:to>
                                        <p:strVal val="visible"/>
                                      </p:to>
                                    </p:set>
                                    <p:anim calcmode="lin" valueType="num">
                                      <p:cBhvr>
                                        <p:cTn id="156" dur="500" fill="hold"/>
                                        <p:tgtEl>
                                          <p:spTgt spid="81"/>
                                        </p:tgtEl>
                                        <p:attrNameLst>
                                          <p:attrName>ppt_w</p:attrName>
                                        </p:attrNameLst>
                                      </p:cBhvr>
                                      <p:tavLst>
                                        <p:tav tm="0">
                                          <p:val>
                                            <p:fltVal val="0"/>
                                          </p:val>
                                        </p:tav>
                                        <p:tav tm="100000">
                                          <p:val>
                                            <p:strVal val="#ppt_w"/>
                                          </p:val>
                                        </p:tav>
                                      </p:tavLst>
                                    </p:anim>
                                    <p:anim calcmode="lin" valueType="num">
                                      <p:cBhvr>
                                        <p:cTn id="157" dur="500" fill="hold"/>
                                        <p:tgtEl>
                                          <p:spTgt spid="81"/>
                                        </p:tgtEl>
                                        <p:attrNameLst>
                                          <p:attrName>ppt_h</p:attrName>
                                        </p:attrNameLst>
                                      </p:cBhvr>
                                      <p:tavLst>
                                        <p:tav tm="0">
                                          <p:val>
                                            <p:fltVal val="0"/>
                                          </p:val>
                                        </p:tav>
                                        <p:tav tm="100000">
                                          <p:val>
                                            <p:strVal val="#ppt_h"/>
                                          </p:val>
                                        </p:tav>
                                      </p:tavLst>
                                    </p:anim>
                                    <p:animEffect transition="in" filter="fade">
                                      <p:cBhvr>
                                        <p:cTn id="158" dur="500"/>
                                        <p:tgtEl>
                                          <p:spTgt spid="81"/>
                                        </p:tgtEl>
                                      </p:cBhvr>
                                    </p:animEffect>
                                  </p:childTnLst>
                                </p:cTn>
                              </p:par>
                              <p:par>
                                <p:cTn id="159" presetID="53" presetClass="entr" presetSubtype="16" fill="hold" grpId="0" nodeType="withEffect">
                                  <p:stCondLst>
                                    <p:cond delay="0"/>
                                  </p:stCondLst>
                                  <p:childTnLst>
                                    <p:set>
                                      <p:cBhvr>
                                        <p:cTn id="160" dur="1" fill="hold">
                                          <p:stCondLst>
                                            <p:cond delay="0"/>
                                          </p:stCondLst>
                                        </p:cTn>
                                        <p:tgtEl>
                                          <p:spTgt spid="82"/>
                                        </p:tgtEl>
                                        <p:attrNameLst>
                                          <p:attrName>style.visibility</p:attrName>
                                        </p:attrNameLst>
                                      </p:cBhvr>
                                      <p:to>
                                        <p:strVal val="visible"/>
                                      </p:to>
                                    </p:set>
                                    <p:anim calcmode="lin" valueType="num">
                                      <p:cBhvr>
                                        <p:cTn id="161" dur="500" fill="hold"/>
                                        <p:tgtEl>
                                          <p:spTgt spid="82"/>
                                        </p:tgtEl>
                                        <p:attrNameLst>
                                          <p:attrName>ppt_w</p:attrName>
                                        </p:attrNameLst>
                                      </p:cBhvr>
                                      <p:tavLst>
                                        <p:tav tm="0">
                                          <p:val>
                                            <p:fltVal val="0"/>
                                          </p:val>
                                        </p:tav>
                                        <p:tav tm="100000">
                                          <p:val>
                                            <p:strVal val="#ppt_w"/>
                                          </p:val>
                                        </p:tav>
                                      </p:tavLst>
                                    </p:anim>
                                    <p:anim calcmode="lin" valueType="num">
                                      <p:cBhvr>
                                        <p:cTn id="162" dur="500" fill="hold"/>
                                        <p:tgtEl>
                                          <p:spTgt spid="82"/>
                                        </p:tgtEl>
                                        <p:attrNameLst>
                                          <p:attrName>ppt_h</p:attrName>
                                        </p:attrNameLst>
                                      </p:cBhvr>
                                      <p:tavLst>
                                        <p:tav tm="0">
                                          <p:val>
                                            <p:fltVal val="0"/>
                                          </p:val>
                                        </p:tav>
                                        <p:tav tm="100000">
                                          <p:val>
                                            <p:strVal val="#ppt_h"/>
                                          </p:val>
                                        </p:tav>
                                      </p:tavLst>
                                    </p:anim>
                                    <p:animEffect transition="in" filter="fade">
                                      <p:cBhvr>
                                        <p:cTn id="163" dur="500"/>
                                        <p:tgtEl>
                                          <p:spTgt spid="82"/>
                                        </p:tgtEl>
                                      </p:cBhvr>
                                    </p:animEffect>
                                  </p:childTnLst>
                                </p:cTn>
                              </p:par>
                              <p:par>
                                <p:cTn id="164" presetID="53" presetClass="entr" presetSubtype="16" fill="hold" grpId="0" nodeType="withEffect">
                                  <p:stCondLst>
                                    <p:cond delay="0"/>
                                  </p:stCondLst>
                                  <p:childTnLst>
                                    <p:set>
                                      <p:cBhvr>
                                        <p:cTn id="165" dur="1" fill="hold">
                                          <p:stCondLst>
                                            <p:cond delay="0"/>
                                          </p:stCondLst>
                                        </p:cTn>
                                        <p:tgtEl>
                                          <p:spTgt spid="83"/>
                                        </p:tgtEl>
                                        <p:attrNameLst>
                                          <p:attrName>style.visibility</p:attrName>
                                        </p:attrNameLst>
                                      </p:cBhvr>
                                      <p:to>
                                        <p:strVal val="visible"/>
                                      </p:to>
                                    </p:set>
                                    <p:anim calcmode="lin" valueType="num">
                                      <p:cBhvr>
                                        <p:cTn id="166" dur="500" fill="hold"/>
                                        <p:tgtEl>
                                          <p:spTgt spid="83"/>
                                        </p:tgtEl>
                                        <p:attrNameLst>
                                          <p:attrName>ppt_w</p:attrName>
                                        </p:attrNameLst>
                                      </p:cBhvr>
                                      <p:tavLst>
                                        <p:tav tm="0">
                                          <p:val>
                                            <p:fltVal val="0"/>
                                          </p:val>
                                        </p:tav>
                                        <p:tav tm="100000">
                                          <p:val>
                                            <p:strVal val="#ppt_w"/>
                                          </p:val>
                                        </p:tav>
                                      </p:tavLst>
                                    </p:anim>
                                    <p:anim calcmode="lin" valueType="num">
                                      <p:cBhvr>
                                        <p:cTn id="167" dur="500" fill="hold"/>
                                        <p:tgtEl>
                                          <p:spTgt spid="83"/>
                                        </p:tgtEl>
                                        <p:attrNameLst>
                                          <p:attrName>ppt_h</p:attrName>
                                        </p:attrNameLst>
                                      </p:cBhvr>
                                      <p:tavLst>
                                        <p:tav tm="0">
                                          <p:val>
                                            <p:fltVal val="0"/>
                                          </p:val>
                                        </p:tav>
                                        <p:tav tm="100000">
                                          <p:val>
                                            <p:strVal val="#ppt_h"/>
                                          </p:val>
                                        </p:tav>
                                      </p:tavLst>
                                    </p:anim>
                                    <p:animEffect transition="in" filter="fade">
                                      <p:cBhvr>
                                        <p:cTn id="168" dur="500"/>
                                        <p:tgtEl>
                                          <p:spTgt spid="83"/>
                                        </p:tgtEl>
                                      </p:cBhvr>
                                    </p:animEffect>
                                  </p:childTnLst>
                                </p:cTn>
                              </p:par>
                              <p:par>
                                <p:cTn id="169" presetID="53" presetClass="entr" presetSubtype="16" fill="hold" grpId="0" nodeType="withEffect">
                                  <p:stCondLst>
                                    <p:cond delay="0"/>
                                  </p:stCondLst>
                                  <p:childTnLst>
                                    <p:set>
                                      <p:cBhvr>
                                        <p:cTn id="170" dur="1" fill="hold">
                                          <p:stCondLst>
                                            <p:cond delay="0"/>
                                          </p:stCondLst>
                                        </p:cTn>
                                        <p:tgtEl>
                                          <p:spTgt spid="84"/>
                                        </p:tgtEl>
                                        <p:attrNameLst>
                                          <p:attrName>style.visibility</p:attrName>
                                        </p:attrNameLst>
                                      </p:cBhvr>
                                      <p:to>
                                        <p:strVal val="visible"/>
                                      </p:to>
                                    </p:set>
                                    <p:anim calcmode="lin" valueType="num">
                                      <p:cBhvr>
                                        <p:cTn id="171" dur="500" fill="hold"/>
                                        <p:tgtEl>
                                          <p:spTgt spid="84"/>
                                        </p:tgtEl>
                                        <p:attrNameLst>
                                          <p:attrName>ppt_w</p:attrName>
                                        </p:attrNameLst>
                                      </p:cBhvr>
                                      <p:tavLst>
                                        <p:tav tm="0">
                                          <p:val>
                                            <p:fltVal val="0"/>
                                          </p:val>
                                        </p:tav>
                                        <p:tav tm="100000">
                                          <p:val>
                                            <p:strVal val="#ppt_w"/>
                                          </p:val>
                                        </p:tav>
                                      </p:tavLst>
                                    </p:anim>
                                    <p:anim calcmode="lin" valueType="num">
                                      <p:cBhvr>
                                        <p:cTn id="172" dur="500" fill="hold"/>
                                        <p:tgtEl>
                                          <p:spTgt spid="84"/>
                                        </p:tgtEl>
                                        <p:attrNameLst>
                                          <p:attrName>ppt_h</p:attrName>
                                        </p:attrNameLst>
                                      </p:cBhvr>
                                      <p:tavLst>
                                        <p:tav tm="0">
                                          <p:val>
                                            <p:fltVal val="0"/>
                                          </p:val>
                                        </p:tav>
                                        <p:tav tm="100000">
                                          <p:val>
                                            <p:strVal val="#ppt_h"/>
                                          </p:val>
                                        </p:tav>
                                      </p:tavLst>
                                    </p:anim>
                                    <p:animEffect transition="in" filter="fade">
                                      <p:cBhvr>
                                        <p:cTn id="173" dur="500"/>
                                        <p:tgtEl>
                                          <p:spTgt spid="84"/>
                                        </p:tgtEl>
                                      </p:cBhvr>
                                    </p:animEffect>
                                  </p:childTnLst>
                                </p:cTn>
                              </p:par>
                              <p:par>
                                <p:cTn id="174" presetID="53" presetClass="entr" presetSubtype="16" fill="hold" grpId="0" nodeType="withEffect">
                                  <p:stCondLst>
                                    <p:cond delay="0"/>
                                  </p:stCondLst>
                                  <p:childTnLst>
                                    <p:set>
                                      <p:cBhvr>
                                        <p:cTn id="175" dur="1" fill="hold">
                                          <p:stCondLst>
                                            <p:cond delay="0"/>
                                          </p:stCondLst>
                                        </p:cTn>
                                        <p:tgtEl>
                                          <p:spTgt spid="85"/>
                                        </p:tgtEl>
                                        <p:attrNameLst>
                                          <p:attrName>style.visibility</p:attrName>
                                        </p:attrNameLst>
                                      </p:cBhvr>
                                      <p:to>
                                        <p:strVal val="visible"/>
                                      </p:to>
                                    </p:set>
                                    <p:anim calcmode="lin" valueType="num">
                                      <p:cBhvr>
                                        <p:cTn id="176" dur="500" fill="hold"/>
                                        <p:tgtEl>
                                          <p:spTgt spid="85"/>
                                        </p:tgtEl>
                                        <p:attrNameLst>
                                          <p:attrName>ppt_w</p:attrName>
                                        </p:attrNameLst>
                                      </p:cBhvr>
                                      <p:tavLst>
                                        <p:tav tm="0">
                                          <p:val>
                                            <p:fltVal val="0"/>
                                          </p:val>
                                        </p:tav>
                                        <p:tav tm="100000">
                                          <p:val>
                                            <p:strVal val="#ppt_w"/>
                                          </p:val>
                                        </p:tav>
                                      </p:tavLst>
                                    </p:anim>
                                    <p:anim calcmode="lin" valueType="num">
                                      <p:cBhvr>
                                        <p:cTn id="177" dur="500" fill="hold"/>
                                        <p:tgtEl>
                                          <p:spTgt spid="85"/>
                                        </p:tgtEl>
                                        <p:attrNameLst>
                                          <p:attrName>ppt_h</p:attrName>
                                        </p:attrNameLst>
                                      </p:cBhvr>
                                      <p:tavLst>
                                        <p:tav tm="0">
                                          <p:val>
                                            <p:fltVal val="0"/>
                                          </p:val>
                                        </p:tav>
                                        <p:tav tm="100000">
                                          <p:val>
                                            <p:strVal val="#ppt_h"/>
                                          </p:val>
                                        </p:tav>
                                      </p:tavLst>
                                    </p:anim>
                                    <p:animEffect transition="in" filter="fade">
                                      <p:cBhvr>
                                        <p:cTn id="178" dur="500"/>
                                        <p:tgtEl>
                                          <p:spTgt spid="85"/>
                                        </p:tgtEl>
                                      </p:cBhvr>
                                    </p:animEffect>
                                  </p:childTnLst>
                                </p:cTn>
                              </p:par>
                              <p:par>
                                <p:cTn id="179" presetID="53" presetClass="entr" presetSubtype="16" fill="hold" grpId="0" nodeType="withEffect">
                                  <p:stCondLst>
                                    <p:cond delay="0"/>
                                  </p:stCondLst>
                                  <p:childTnLst>
                                    <p:set>
                                      <p:cBhvr>
                                        <p:cTn id="180" dur="1" fill="hold">
                                          <p:stCondLst>
                                            <p:cond delay="0"/>
                                          </p:stCondLst>
                                        </p:cTn>
                                        <p:tgtEl>
                                          <p:spTgt spid="86"/>
                                        </p:tgtEl>
                                        <p:attrNameLst>
                                          <p:attrName>style.visibility</p:attrName>
                                        </p:attrNameLst>
                                      </p:cBhvr>
                                      <p:to>
                                        <p:strVal val="visible"/>
                                      </p:to>
                                    </p:set>
                                    <p:anim calcmode="lin" valueType="num">
                                      <p:cBhvr>
                                        <p:cTn id="181" dur="500" fill="hold"/>
                                        <p:tgtEl>
                                          <p:spTgt spid="86"/>
                                        </p:tgtEl>
                                        <p:attrNameLst>
                                          <p:attrName>ppt_w</p:attrName>
                                        </p:attrNameLst>
                                      </p:cBhvr>
                                      <p:tavLst>
                                        <p:tav tm="0">
                                          <p:val>
                                            <p:fltVal val="0"/>
                                          </p:val>
                                        </p:tav>
                                        <p:tav tm="100000">
                                          <p:val>
                                            <p:strVal val="#ppt_w"/>
                                          </p:val>
                                        </p:tav>
                                      </p:tavLst>
                                    </p:anim>
                                    <p:anim calcmode="lin" valueType="num">
                                      <p:cBhvr>
                                        <p:cTn id="182" dur="500" fill="hold"/>
                                        <p:tgtEl>
                                          <p:spTgt spid="86"/>
                                        </p:tgtEl>
                                        <p:attrNameLst>
                                          <p:attrName>ppt_h</p:attrName>
                                        </p:attrNameLst>
                                      </p:cBhvr>
                                      <p:tavLst>
                                        <p:tav tm="0">
                                          <p:val>
                                            <p:fltVal val="0"/>
                                          </p:val>
                                        </p:tav>
                                        <p:tav tm="100000">
                                          <p:val>
                                            <p:strVal val="#ppt_h"/>
                                          </p:val>
                                        </p:tav>
                                      </p:tavLst>
                                    </p:anim>
                                    <p:animEffect transition="in" filter="fade">
                                      <p:cBhvr>
                                        <p:cTn id="183" dur="500"/>
                                        <p:tgtEl>
                                          <p:spTgt spid="86"/>
                                        </p:tgtEl>
                                      </p:cBhvr>
                                    </p:animEffect>
                                  </p:childTnLst>
                                </p:cTn>
                              </p:par>
                              <p:par>
                                <p:cTn id="184" presetID="53" presetClass="entr" presetSubtype="16" fill="hold" grpId="0" nodeType="withEffect">
                                  <p:stCondLst>
                                    <p:cond delay="0"/>
                                  </p:stCondLst>
                                  <p:childTnLst>
                                    <p:set>
                                      <p:cBhvr>
                                        <p:cTn id="185" dur="1" fill="hold">
                                          <p:stCondLst>
                                            <p:cond delay="0"/>
                                          </p:stCondLst>
                                        </p:cTn>
                                        <p:tgtEl>
                                          <p:spTgt spid="87"/>
                                        </p:tgtEl>
                                        <p:attrNameLst>
                                          <p:attrName>style.visibility</p:attrName>
                                        </p:attrNameLst>
                                      </p:cBhvr>
                                      <p:to>
                                        <p:strVal val="visible"/>
                                      </p:to>
                                    </p:set>
                                    <p:anim calcmode="lin" valueType="num">
                                      <p:cBhvr>
                                        <p:cTn id="186" dur="500" fill="hold"/>
                                        <p:tgtEl>
                                          <p:spTgt spid="87"/>
                                        </p:tgtEl>
                                        <p:attrNameLst>
                                          <p:attrName>ppt_w</p:attrName>
                                        </p:attrNameLst>
                                      </p:cBhvr>
                                      <p:tavLst>
                                        <p:tav tm="0">
                                          <p:val>
                                            <p:fltVal val="0"/>
                                          </p:val>
                                        </p:tav>
                                        <p:tav tm="100000">
                                          <p:val>
                                            <p:strVal val="#ppt_w"/>
                                          </p:val>
                                        </p:tav>
                                      </p:tavLst>
                                    </p:anim>
                                    <p:anim calcmode="lin" valueType="num">
                                      <p:cBhvr>
                                        <p:cTn id="187" dur="500" fill="hold"/>
                                        <p:tgtEl>
                                          <p:spTgt spid="87"/>
                                        </p:tgtEl>
                                        <p:attrNameLst>
                                          <p:attrName>ppt_h</p:attrName>
                                        </p:attrNameLst>
                                      </p:cBhvr>
                                      <p:tavLst>
                                        <p:tav tm="0">
                                          <p:val>
                                            <p:fltVal val="0"/>
                                          </p:val>
                                        </p:tav>
                                        <p:tav tm="100000">
                                          <p:val>
                                            <p:strVal val="#ppt_h"/>
                                          </p:val>
                                        </p:tav>
                                      </p:tavLst>
                                    </p:anim>
                                    <p:animEffect transition="in" filter="fade">
                                      <p:cBhvr>
                                        <p:cTn id="188" dur="500"/>
                                        <p:tgtEl>
                                          <p:spTgt spid="87"/>
                                        </p:tgtEl>
                                      </p:cBhvr>
                                    </p:animEffect>
                                  </p:childTnLst>
                                </p:cTn>
                              </p:par>
                              <p:par>
                                <p:cTn id="189" presetID="53" presetClass="entr" presetSubtype="16" fill="hold" grpId="0" nodeType="withEffect">
                                  <p:stCondLst>
                                    <p:cond delay="0"/>
                                  </p:stCondLst>
                                  <p:childTnLst>
                                    <p:set>
                                      <p:cBhvr>
                                        <p:cTn id="190" dur="1" fill="hold">
                                          <p:stCondLst>
                                            <p:cond delay="0"/>
                                          </p:stCondLst>
                                        </p:cTn>
                                        <p:tgtEl>
                                          <p:spTgt spid="88"/>
                                        </p:tgtEl>
                                        <p:attrNameLst>
                                          <p:attrName>style.visibility</p:attrName>
                                        </p:attrNameLst>
                                      </p:cBhvr>
                                      <p:to>
                                        <p:strVal val="visible"/>
                                      </p:to>
                                    </p:set>
                                    <p:anim calcmode="lin" valueType="num">
                                      <p:cBhvr>
                                        <p:cTn id="191" dur="500" fill="hold"/>
                                        <p:tgtEl>
                                          <p:spTgt spid="88"/>
                                        </p:tgtEl>
                                        <p:attrNameLst>
                                          <p:attrName>ppt_w</p:attrName>
                                        </p:attrNameLst>
                                      </p:cBhvr>
                                      <p:tavLst>
                                        <p:tav tm="0">
                                          <p:val>
                                            <p:fltVal val="0"/>
                                          </p:val>
                                        </p:tav>
                                        <p:tav tm="100000">
                                          <p:val>
                                            <p:strVal val="#ppt_w"/>
                                          </p:val>
                                        </p:tav>
                                      </p:tavLst>
                                    </p:anim>
                                    <p:anim calcmode="lin" valueType="num">
                                      <p:cBhvr>
                                        <p:cTn id="192" dur="500" fill="hold"/>
                                        <p:tgtEl>
                                          <p:spTgt spid="88"/>
                                        </p:tgtEl>
                                        <p:attrNameLst>
                                          <p:attrName>ppt_h</p:attrName>
                                        </p:attrNameLst>
                                      </p:cBhvr>
                                      <p:tavLst>
                                        <p:tav tm="0">
                                          <p:val>
                                            <p:fltVal val="0"/>
                                          </p:val>
                                        </p:tav>
                                        <p:tav tm="100000">
                                          <p:val>
                                            <p:strVal val="#ppt_h"/>
                                          </p:val>
                                        </p:tav>
                                      </p:tavLst>
                                    </p:anim>
                                    <p:animEffect transition="in" filter="fade">
                                      <p:cBhvr>
                                        <p:cTn id="193" dur="500"/>
                                        <p:tgtEl>
                                          <p:spTgt spid="88"/>
                                        </p:tgtEl>
                                      </p:cBhvr>
                                    </p:animEffect>
                                  </p:childTnLst>
                                </p:cTn>
                              </p:par>
                              <p:par>
                                <p:cTn id="194" presetID="53" presetClass="entr" presetSubtype="16" fill="hold" grpId="0" nodeType="withEffect">
                                  <p:stCondLst>
                                    <p:cond delay="0"/>
                                  </p:stCondLst>
                                  <p:childTnLst>
                                    <p:set>
                                      <p:cBhvr>
                                        <p:cTn id="195" dur="1" fill="hold">
                                          <p:stCondLst>
                                            <p:cond delay="0"/>
                                          </p:stCondLst>
                                        </p:cTn>
                                        <p:tgtEl>
                                          <p:spTgt spid="89"/>
                                        </p:tgtEl>
                                        <p:attrNameLst>
                                          <p:attrName>style.visibility</p:attrName>
                                        </p:attrNameLst>
                                      </p:cBhvr>
                                      <p:to>
                                        <p:strVal val="visible"/>
                                      </p:to>
                                    </p:set>
                                    <p:anim calcmode="lin" valueType="num">
                                      <p:cBhvr>
                                        <p:cTn id="196" dur="500" fill="hold"/>
                                        <p:tgtEl>
                                          <p:spTgt spid="89"/>
                                        </p:tgtEl>
                                        <p:attrNameLst>
                                          <p:attrName>ppt_w</p:attrName>
                                        </p:attrNameLst>
                                      </p:cBhvr>
                                      <p:tavLst>
                                        <p:tav tm="0">
                                          <p:val>
                                            <p:fltVal val="0"/>
                                          </p:val>
                                        </p:tav>
                                        <p:tav tm="100000">
                                          <p:val>
                                            <p:strVal val="#ppt_w"/>
                                          </p:val>
                                        </p:tav>
                                      </p:tavLst>
                                    </p:anim>
                                    <p:anim calcmode="lin" valueType="num">
                                      <p:cBhvr>
                                        <p:cTn id="197" dur="500" fill="hold"/>
                                        <p:tgtEl>
                                          <p:spTgt spid="89"/>
                                        </p:tgtEl>
                                        <p:attrNameLst>
                                          <p:attrName>ppt_h</p:attrName>
                                        </p:attrNameLst>
                                      </p:cBhvr>
                                      <p:tavLst>
                                        <p:tav tm="0">
                                          <p:val>
                                            <p:fltVal val="0"/>
                                          </p:val>
                                        </p:tav>
                                        <p:tav tm="100000">
                                          <p:val>
                                            <p:strVal val="#ppt_h"/>
                                          </p:val>
                                        </p:tav>
                                      </p:tavLst>
                                    </p:anim>
                                    <p:animEffect transition="in" filter="fade">
                                      <p:cBhvr>
                                        <p:cTn id="198" dur="500"/>
                                        <p:tgtEl>
                                          <p:spTgt spid="89"/>
                                        </p:tgtEl>
                                      </p:cBhvr>
                                    </p:animEffect>
                                  </p:childTnLst>
                                </p:cTn>
                              </p:par>
                              <p:par>
                                <p:cTn id="199" presetID="53" presetClass="entr" presetSubtype="16" fill="hold" grpId="0" nodeType="withEffect">
                                  <p:stCondLst>
                                    <p:cond delay="0"/>
                                  </p:stCondLst>
                                  <p:childTnLst>
                                    <p:set>
                                      <p:cBhvr>
                                        <p:cTn id="200" dur="1" fill="hold">
                                          <p:stCondLst>
                                            <p:cond delay="0"/>
                                          </p:stCondLst>
                                        </p:cTn>
                                        <p:tgtEl>
                                          <p:spTgt spid="90"/>
                                        </p:tgtEl>
                                        <p:attrNameLst>
                                          <p:attrName>style.visibility</p:attrName>
                                        </p:attrNameLst>
                                      </p:cBhvr>
                                      <p:to>
                                        <p:strVal val="visible"/>
                                      </p:to>
                                    </p:set>
                                    <p:anim calcmode="lin" valueType="num">
                                      <p:cBhvr>
                                        <p:cTn id="201" dur="500" fill="hold"/>
                                        <p:tgtEl>
                                          <p:spTgt spid="90"/>
                                        </p:tgtEl>
                                        <p:attrNameLst>
                                          <p:attrName>ppt_w</p:attrName>
                                        </p:attrNameLst>
                                      </p:cBhvr>
                                      <p:tavLst>
                                        <p:tav tm="0">
                                          <p:val>
                                            <p:fltVal val="0"/>
                                          </p:val>
                                        </p:tav>
                                        <p:tav tm="100000">
                                          <p:val>
                                            <p:strVal val="#ppt_w"/>
                                          </p:val>
                                        </p:tav>
                                      </p:tavLst>
                                    </p:anim>
                                    <p:anim calcmode="lin" valueType="num">
                                      <p:cBhvr>
                                        <p:cTn id="202" dur="500" fill="hold"/>
                                        <p:tgtEl>
                                          <p:spTgt spid="90"/>
                                        </p:tgtEl>
                                        <p:attrNameLst>
                                          <p:attrName>ppt_h</p:attrName>
                                        </p:attrNameLst>
                                      </p:cBhvr>
                                      <p:tavLst>
                                        <p:tav tm="0">
                                          <p:val>
                                            <p:fltVal val="0"/>
                                          </p:val>
                                        </p:tav>
                                        <p:tav tm="100000">
                                          <p:val>
                                            <p:strVal val="#ppt_h"/>
                                          </p:val>
                                        </p:tav>
                                      </p:tavLst>
                                    </p:anim>
                                    <p:animEffect transition="in" filter="fade">
                                      <p:cBhvr>
                                        <p:cTn id="203" dur="500"/>
                                        <p:tgtEl>
                                          <p:spTgt spid="90"/>
                                        </p:tgtEl>
                                      </p:cBhvr>
                                    </p:animEffect>
                                  </p:childTnLst>
                                </p:cTn>
                              </p:par>
                              <p:par>
                                <p:cTn id="204" presetID="53" presetClass="entr" presetSubtype="16" fill="hold" grpId="0" nodeType="withEffect">
                                  <p:stCondLst>
                                    <p:cond delay="0"/>
                                  </p:stCondLst>
                                  <p:childTnLst>
                                    <p:set>
                                      <p:cBhvr>
                                        <p:cTn id="205" dur="1" fill="hold">
                                          <p:stCondLst>
                                            <p:cond delay="0"/>
                                          </p:stCondLst>
                                        </p:cTn>
                                        <p:tgtEl>
                                          <p:spTgt spid="92"/>
                                        </p:tgtEl>
                                        <p:attrNameLst>
                                          <p:attrName>style.visibility</p:attrName>
                                        </p:attrNameLst>
                                      </p:cBhvr>
                                      <p:to>
                                        <p:strVal val="visible"/>
                                      </p:to>
                                    </p:set>
                                    <p:anim calcmode="lin" valueType="num">
                                      <p:cBhvr>
                                        <p:cTn id="206" dur="500" fill="hold"/>
                                        <p:tgtEl>
                                          <p:spTgt spid="92"/>
                                        </p:tgtEl>
                                        <p:attrNameLst>
                                          <p:attrName>ppt_w</p:attrName>
                                        </p:attrNameLst>
                                      </p:cBhvr>
                                      <p:tavLst>
                                        <p:tav tm="0">
                                          <p:val>
                                            <p:fltVal val="0"/>
                                          </p:val>
                                        </p:tav>
                                        <p:tav tm="100000">
                                          <p:val>
                                            <p:strVal val="#ppt_w"/>
                                          </p:val>
                                        </p:tav>
                                      </p:tavLst>
                                    </p:anim>
                                    <p:anim calcmode="lin" valueType="num">
                                      <p:cBhvr>
                                        <p:cTn id="207" dur="500" fill="hold"/>
                                        <p:tgtEl>
                                          <p:spTgt spid="92"/>
                                        </p:tgtEl>
                                        <p:attrNameLst>
                                          <p:attrName>ppt_h</p:attrName>
                                        </p:attrNameLst>
                                      </p:cBhvr>
                                      <p:tavLst>
                                        <p:tav tm="0">
                                          <p:val>
                                            <p:fltVal val="0"/>
                                          </p:val>
                                        </p:tav>
                                        <p:tav tm="100000">
                                          <p:val>
                                            <p:strVal val="#ppt_h"/>
                                          </p:val>
                                        </p:tav>
                                      </p:tavLst>
                                    </p:anim>
                                    <p:animEffect transition="in" filter="fade">
                                      <p:cBhvr>
                                        <p:cTn id="208" dur="500"/>
                                        <p:tgtEl>
                                          <p:spTgt spid="92"/>
                                        </p:tgtEl>
                                      </p:cBhvr>
                                    </p:animEffect>
                                  </p:childTnLst>
                                </p:cTn>
                              </p:par>
                              <p:par>
                                <p:cTn id="209" presetID="53" presetClass="entr" presetSubtype="16" fill="hold" grpId="0" nodeType="withEffect">
                                  <p:stCondLst>
                                    <p:cond delay="0"/>
                                  </p:stCondLst>
                                  <p:childTnLst>
                                    <p:set>
                                      <p:cBhvr>
                                        <p:cTn id="210" dur="1" fill="hold">
                                          <p:stCondLst>
                                            <p:cond delay="0"/>
                                          </p:stCondLst>
                                        </p:cTn>
                                        <p:tgtEl>
                                          <p:spTgt spid="93"/>
                                        </p:tgtEl>
                                        <p:attrNameLst>
                                          <p:attrName>style.visibility</p:attrName>
                                        </p:attrNameLst>
                                      </p:cBhvr>
                                      <p:to>
                                        <p:strVal val="visible"/>
                                      </p:to>
                                    </p:set>
                                    <p:anim calcmode="lin" valueType="num">
                                      <p:cBhvr>
                                        <p:cTn id="211" dur="500" fill="hold"/>
                                        <p:tgtEl>
                                          <p:spTgt spid="93"/>
                                        </p:tgtEl>
                                        <p:attrNameLst>
                                          <p:attrName>ppt_w</p:attrName>
                                        </p:attrNameLst>
                                      </p:cBhvr>
                                      <p:tavLst>
                                        <p:tav tm="0">
                                          <p:val>
                                            <p:fltVal val="0"/>
                                          </p:val>
                                        </p:tav>
                                        <p:tav tm="100000">
                                          <p:val>
                                            <p:strVal val="#ppt_w"/>
                                          </p:val>
                                        </p:tav>
                                      </p:tavLst>
                                    </p:anim>
                                    <p:anim calcmode="lin" valueType="num">
                                      <p:cBhvr>
                                        <p:cTn id="212" dur="500" fill="hold"/>
                                        <p:tgtEl>
                                          <p:spTgt spid="93"/>
                                        </p:tgtEl>
                                        <p:attrNameLst>
                                          <p:attrName>ppt_h</p:attrName>
                                        </p:attrNameLst>
                                      </p:cBhvr>
                                      <p:tavLst>
                                        <p:tav tm="0">
                                          <p:val>
                                            <p:fltVal val="0"/>
                                          </p:val>
                                        </p:tav>
                                        <p:tav tm="100000">
                                          <p:val>
                                            <p:strVal val="#ppt_h"/>
                                          </p:val>
                                        </p:tav>
                                      </p:tavLst>
                                    </p:anim>
                                    <p:animEffect transition="in" filter="fade">
                                      <p:cBhvr>
                                        <p:cTn id="213" dur="500"/>
                                        <p:tgtEl>
                                          <p:spTgt spid="93"/>
                                        </p:tgtEl>
                                      </p:cBhvr>
                                    </p:animEffect>
                                  </p:childTnLst>
                                </p:cTn>
                              </p:par>
                              <p:par>
                                <p:cTn id="214" presetID="53" presetClass="entr" presetSubtype="16" fill="hold" grpId="0" nodeType="withEffect">
                                  <p:stCondLst>
                                    <p:cond delay="0"/>
                                  </p:stCondLst>
                                  <p:childTnLst>
                                    <p:set>
                                      <p:cBhvr>
                                        <p:cTn id="215" dur="1" fill="hold">
                                          <p:stCondLst>
                                            <p:cond delay="0"/>
                                          </p:stCondLst>
                                        </p:cTn>
                                        <p:tgtEl>
                                          <p:spTgt spid="100"/>
                                        </p:tgtEl>
                                        <p:attrNameLst>
                                          <p:attrName>style.visibility</p:attrName>
                                        </p:attrNameLst>
                                      </p:cBhvr>
                                      <p:to>
                                        <p:strVal val="visible"/>
                                      </p:to>
                                    </p:set>
                                    <p:anim calcmode="lin" valueType="num">
                                      <p:cBhvr>
                                        <p:cTn id="216" dur="500" fill="hold"/>
                                        <p:tgtEl>
                                          <p:spTgt spid="100"/>
                                        </p:tgtEl>
                                        <p:attrNameLst>
                                          <p:attrName>ppt_w</p:attrName>
                                        </p:attrNameLst>
                                      </p:cBhvr>
                                      <p:tavLst>
                                        <p:tav tm="0">
                                          <p:val>
                                            <p:fltVal val="0"/>
                                          </p:val>
                                        </p:tav>
                                        <p:tav tm="100000">
                                          <p:val>
                                            <p:strVal val="#ppt_w"/>
                                          </p:val>
                                        </p:tav>
                                      </p:tavLst>
                                    </p:anim>
                                    <p:anim calcmode="lin" valueType="num">
                                      <p:cBhvr>
                                        <p:cTn id="217" dur="500" fill="hold"/>
                                        <p:tgtEl>
                                          <p:spTgt spid="100"/>
                                        </p:tgtEl>
                                        <p:attrNameLst>
                                          <p:attrName>ppt_h</p:attrName>
                                        </p:attrNameLst>
                                      </p:cBhvr>
                                      <p:tavLst>
                                        <p:tav tm="0">
                                          <p:val>
                                            <p:fltVal val="0"/>
                                          </p:val>
                                        </p:tav>
                                        <p:tav tm="100000">
                                          <p:val>
                                            <p:strVal val="#ppt_h"/>
                                          </p:val>
                                        </p:tav>
                                      </p:tavLst>
                                    </p:anim>
                                    <p:animEffect transition="in" filter="fade">
                                      <p:cBhvr>
                                        <p:cTn id="218" dur="500"/>
                                        <p:tgtEl>
                                          <p:spTgt spid="100"/>
                                        </p:tgtEl>
                                      </p:cBhvr>
                                    </p:animEffect>
                                  </p:childTnLst>
                                </p:cTn>
                              </p:par>
                              <p:par>
                                <p:cTn id="219" presetID="53" presetClass="entr" presetSubtype="16" fill="hold" grpId="0" nodeType="withEffect">
                                  <p:stCondLst>
                                    <p:cond delay="0"/>
                                  </p:stCondLst>
                                  <p:childTnLst>
                                    <p:set>
                                      <p:cBhvr>
                                        <p:cTn id="220" dur="1" fill="hold">
                                          <p:stCondLst>
                                            <p:cond delay="0"/>
                                          </p:stCondLst>
                                        </p:cTn>
                                        <p:tgtEl>
                                          <p:spTgt spid="91"/>
                                        </p:tgtEl>
                                        <p:attrNameLst>
                                          <p:attrName>style.visibility</p:attrName>
                                        </p:attrNameLst>
                                      </p:cBhvr>
                                      <p:to>
                                        <p:strVal val="visible"/>
                                      </p:to>
                                    </p:set>
                                    <p:anim calcmode="lin" valueType="num">
                                      <p:cBhvr>
                                        <p:cTn id="221" dur="500" fill="hold"/>
                                        <p:tgtEl>
                                          <p:spTgt spid="91"/>
                                        </p:tgtEl>
                                        <p:attrNameLst>
                                          <p:attrName>ppt_w</p:attrName>
                                        </p:attrNameLst>
                                      </p:cBhvr>
                                      <p:tavLst>
                                        <p:tav tm="0">
                                          <p:val>
                                            <p:fltVal val="0"/>
                                          </p:val>
                                        </p:tav>
                                        <p:tav tm="100000">
                                          <p:val>
                                            <p:strVal val="#ppt_w"/>
                                          </p:val>
                                        </p:tav>
                                      </p:tavLst>
                                    </p:anim>
                                    <p:anim calcmode="lin" valueType="num">
                                      <p:cBhvr>
                                        <p:cTn id="222" dur="500" fill="hold"/>
                                        <p:tgtEl>
                                          <p:spTgt spid="91"/>
                                        </p:tgtEl>
                                        <p:attrNameLst>
                                          <p:attrName>ppt_h</p:attrName>
                                        </p:attrNameLst>
                                      </p:cBhvr>
                                      <p:tavLst>
                                        <p:tav tm="0">
                                          <p:val>
                                            <p:fltVal val="0"/>
                                          </p:val>
                                        </p:tav>
                                        <p:tav tm="100000">
                                          <p:val>
                                            <p:strVal val="#ppt_h"/>
                                          </p:val>
                                        </p:tav>
                                      </p:tavLst>
                                    </p:anim>
                                    <p:animEffect transition="in" filter="fade">
                                      <p:cBhvr>
                                        <p:cTn id="223" dur="500"/>
                                        <p:tgtEl>
                                          <p:spTgt spid="91"/>
                                        </p:tgtEl>
                                      </p:cBhvr>
                                    </p:animEffect>
                                  </p:childTnLst>
                                </p:cTn>
                              </p:par>
                              <p:par>
                                <p:cTn id="224" presetID="53" presetClass="entr" presetSubtype="16" fill="hold" nodeType="withEffect">
                                  <p:stCondLst>
                                    <p:cond delay="0"/>
                                  </p:stCondLst>
                                  <p:childTnLst>
                                    <p:set>
                                      <p:cBhvr>
                                        <p:cTn id="225" dur="1" fill="hold">
                                          <p:stCondLst>
                                            <p:cond delay="0"/>
                                          </p:stCondLst>
                                        </p:cTn>
                                        <p:tgtEl>
                                          <p:spTgt spid="28"/>
                                        </p:tgtEl>
                                        <p:attrNameLst>
                                          <p:attrName>style.visibility</p:attrName>
                                        </p:attrNameLst>
                                      </p:cBhvr>
                                      <p:to>
                                        <p:strVal val="visible"/>
                                      </p:to>
                                    </p:set>
                                    <p:anim calcmode="lin" valueType="num">
                                      <p:cBhvr>
                                        <p:cTn id="226" dur="500" fill="hold"/>
                                        <p:tgtEl>
                                          <p:spTgt spid="28"/>
                                        </p:tgtEl>
                                        <p:attrNameLst>
                                          <p:attrName>ppt_w</p:attrName>
                                        </p:attrNameLst>
                                      </p:cBhvr>
                                      <p:tavLst>
                                        <p:tav tm="0">
                                          <p:val>
                                            <p:fltVal val="0"/>
                                          </p:val>
                                        </p:tav>
                                        <p:tav tm="100000">
                                          <p:val>
                                            <p:strVal val="#ppt_w"/>
                                          </p:val>
                                        </p:tav>
                                      </p:tavLst>
                                    </p:anim>
                                    <p:anim calcmode="lin" valueType="num">
                                      <p:cBhvr>
                                        <p:cTn id="227" dur="500" fill="hold"/>
                                        <p:tgtEl>
                                          <p:spTgt spid="28"/>
                                        </p:tgtEl>
                                        <p:attrNameLst>
                                          <p:attrName>ppt_h</p:attrName>
                                        </p:attrNameLst>
                                      </p:cBhvr>
                                      <p:tavLst>
                                        <p:tav tm="0">
                                          <p:val>
                                            <p:fltVal val="0"/>
                                          </p:val>
                                        </p:tav>
                                        <p:tav tm="100000">
                                          <p:val>
                                            <p:strVal val="#ppt_h"/>
                                          </p:val>
                                        </p:tav>
                                      </p:tavLst>
                                    </p:anim>
                                    <p:animEffect transition="in" filter="fade">
                                      <p:cBhvr>
                                        <p:cTn id="228" dur="500"/>
                                        <p:tgtEl>
                                          <p:spTgt spid="28"/>
                                        </p:tgtEl>
                                      </p:cBhvr>
                                    </p:animEffect>
                                  </p:childTnLst>
                                </p:cTn>
                              </p:par>
                            </p:childTnLst>
                          </p:cTn>
                        </p:par>
                        <p:par>
                          <p:cTn id="229" fill="hold">
                            <p:stCondLst>
                              <p:cond delay="500"/>
                            </p:stCondLst>
                            <p:childTnLst>
                              <p:par>
                                <p:cTn id="230" presetID="9" presetClass="entr" presetSubtype="0" fill="hold" grpId="0" nodeType="afterEffect">
                                  <p:stCondLst>
                                    <p:cond delay="0"/>
                                  </p:stCondLst>
                                  <p:childTnLst>
                                    <p:set>
                                      <p:cBhvr>
                                        <p:cTn id="231" dur="1" fill="hold">
                                          <p:stCondLst>
                                            <p:cond delay="0"/>
                                          </p:stCondLst>
                                        </p:cTn>
                                        <p:tgtEl>
                                          <p:spTgt spid="59"/>
                                        </p:tgtEl>
                                        <p:attrNameLst>
                                          <p:attrName>style.visibility</p:attrName>
                                        </p:attrNameLst>
                                      </p:cBhvr>
                                      <p:to>
                                        <p:strVal val="visible"/>
                                      </p:to>
                                    </p:set>
                                    <p:animEffect transition="in" filter="dissolve">
                                      <p:cBhvr>
                                        <p:cTn id="23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4" grpId="0" animBg="1"/>
      <p:bldP spid="5" grpId="0" animBg="1"/>
      <p:bldP spid="6" grpId="0" animBg="1"/>
      <p:bldP spid="20" grpId="0" animBg="1"/>
      <p:bldP spid="21" grpId="0" animBg="1"/>
      <p:bldP spid="22" grpId="0" animBg="1"/>
      <p:bldP spid="68" grpId="0" animBg="1"/>
      <p:bldP spid="72"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2" grpId="0"/>
      <p:bldP spid="93" grpId="0"/>
      <p:bldP spid="94" grpId="0"/>
      <p:bldP spid="95" grpId="0"/>
      <p:bldP spid="96" grpId="0"/>
      <p:bldP spid="97" grpId="0"/>
      <p:bldP spid="98" grpId="0" animBg="1"/>
      <p:bldP spid="99" grpId="0"/>
      <p:bldP spid="100" grpId="0"/>
      <p:bldP spid="59" grpId="0"/>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07E45F-99DD-944D-85ED-C49E65AAEC48}"/>
              </a:ext>
            </a:extLst>
          </p:cNvPr>
          <p:cNvSpPr>
            <a:spLocks noGrp="1"/>
          </p:cNvSpPr>
          <p:nvPr>
            <p:ph type="title"/>
          </p:nvPr>
        </p:nvSpPr>
        <p:spPr/>
        <p:txBody>
          <a:bodyPr/>
          <a:lstStyle/>
          <a:p>
            <a:r>
              <a:rPr kumimoji="1" lang="ja-JP" altLang="en-US"/>
              <a:t>「社会的価値」とは何か</a:t>
            </a:r>
          </a:p>
        </p:txBody>
      </p:sp>
      <p:sp>
        <p:nvSpPr>
          <p:cNvPr id="4" name="正方形/長方形 3">
            <a:extLst>
              <a:ext uri="{FF2B5EF4-FFF2-40B4-BE49-F238E27FC236}">
                <a16:creationId xmlns:a16="http://schemas.microsoft.com/office/drawing/2014/main" id="{3C7756C3-7D8B-2E4A-B93E-5B0BC77B6F93}"/>
              </a:ext>
            </a:extLst>
          </p:cNvPr>
          <p:cNvSpPr/>
          <p:nvPr/>
        </p:nvSpPr>
        <p:spPr>
          <a:xfrm>
            <a:off x="611551" y="797537"/>
            <a:ext cx="3527100" cy="13524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A20BF67B-E041-3E49-AE1E-47B9651B0B8F}"/>
              </a:ext>
            </a:extLst>
          </p:cNvPr>
          <p:cNvSpPr txBox="1"/>
          <p:nvPr/>
        </p:nvSpPr>
        <p:spPr>
          <a:xfrm>
            <a:off x="673427" y="952197"/>
            <a:ext cx="1980029" cy="523220"/>
          </a:xfrm>
          <a:prstGeom prst="rect">
            <a:avLst/>
          </a:prstGeom>
          <a:noFill/>
        </p:spPr>
        <p:txBody>
          <a:bodyPr wrap="none" rtlCol="0">
            <a:spAutoFit/>
          </a:bodyPr>
          <a:lstStyle/>
          <a:p>
            <a:r>
              <a:rPr lang="ja-JP" altLang="en-US" sz="2800" b="1">
                <a:solidFill>
                  <a:schemeClr val="bg1"/>
                </a:solidFill>
                <a:latin typeface="Meiryo" panose="020B0604030504040204" pitchFamily="34" charset="-128"/>
                <a:ea typeface="Meiryo" panose="020B0604030504040204" pitchFamily="34" charset="-128"/>
              </a:rPr>
              <a:t>社会的価値</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47AF47CF-9032-014E-A021-822597E65F06}"/>
              </a:ext>
            </a:extLst>
          </p:cNvPr>
          <p:cNvSpPr txBox="1"/>
          <p:nvPr/>
        </p:nvSpPr>
        <p:spPr>
          <a:xfrm>
            <a:off x="729243" y="1475417"/>
            <a:ext cx="3185487"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会社や地域の文脈に依存せず</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広く社会に求められる存在</a:t>
            </a:r>
            <a:endParaRPr kumimoji="1" lang="ja-JP" altLang="en-US">
              <a:solidFill>
                <a:schemeClr val="bg1"/>
              </a:solidFill>
              <a:latin typeface="Meiryo" panose="020B0604030504040204" pitchFamily="34" charset="-128"/>
              <a:ea typeface="Meiryo" panose="020B0604030504040204" pitchFamily="34" charset="-128"/>
            </a:endParaRPr>
          </a:p>
        </p:txBody>
      </p:sp>
      <p:grpSp>
        <p:nvGrpSpPr>
          <p:cNvPr id="36" name="グループ化 35">
            <a:extLst>
              <a:ext uri="{FF2B5EF4-FFF2-40B4-BE49-F238E27FC236}">
                <a16:creationId xmlns:a16="http://schemas.microsoft.com/office/drawing/2014/main" id="{DCCE2254-EE34-B644-99F5-BF624727F0F1}"/>
              </a:ext>
            </a:extLst>
          </p:cNvPr>
          <p:cNvGrpSpPr/>
          <p:nvPr/>
        </p:nvGrpSpPr>
        <p:grpSpPr>
          <a:xfrm>
            <a:off x="4151408" y="797537"/>
            <a:ext cx="4381475" cy="1352420"/>
            <a:chOff x="4151408" y="875357"/>
            <a:chExt cx="4381475" cy="1352420"/>
          </a:xfrm>
        </p:grpSpPr>
        <p:grpSp>
          <p:nvGrpSpPr>
            <p:cNvPr id="3" name="グループ化 2">
              <a:extLst>
                <a:ext uri="{FF2B5EF4-FFF2-40B4-BE49-F238E27FC236}">
                  <a16:creationId xmlns:a16="http://schemas.microsoft.com/office/drawing/2014/main" id="{39AA96CA-2B3D-F149-81DB-4F07316E6F81}"/>
                </a:ext>
              </a:extLst>
            </p:cNvPr>
            <p:cNvGrpSpPr/>
            <p:nvPr/>
          </p:nvGrpSpPr>
          <p:grpSpPr>
            <a:xfrm>
              <a:off x="5005783" y="875357"/>
              <a:ext cx="3527100" cy="1352420"/>
              <a:chOff x="5026622" y="1170774"/>
              <a:chExt cx="3527100" cy="1352420"/>
            </a:xfrm>
          </p:grpSpPr>
          <p:sp>
            <p:nvSpPr>
              <p:cNvPr id="5" name="正方形/長方形 4">
                <a:extLst>
                  <a:ext uri="{FF2B5EF4-FFF2-40B4-BE49-F238E27FC236}">
                    <a16:creationId xmlns:a16="http://schemas.microsoft.com/office/drawing/2014/main" id="{826FC444-DB33-D74F-8902-29D2989B93ED}"/>
                  </a:ext>
                </a:extLst>
              </p:cNvPr>
              <p:cNvSpPr/>
              <p:nvPr/>
            </p:nvSpPr>
            <p:spPr>
              <a:xfrm>
                <a:off x="5026622" y="1170774"/>
                <a:ext cx="3527100" cy="13524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34DCBB89-9D2A-1A4C-B818-FE90C96DAD11}"/>
                  </a:ext>
                </a:extLst>
              </p:cNvPr>
              <p:cNvSpPr txBox="1"/>
              <p:nvPr/>
            </p:nvSpPr>
            <p:spPr>
              <a:xfrm>
                <a:off x="5143389" y="1365873"/>
                <a:ext cx="954107" cy="1015663"/>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移動力</a:t>
                </a:r>
                <a:endParaRPr kumimoji="1" lang="en-US" altLang="ja-JP" sz="2000" b="1" dirty="0">
                  <a:solidFill>
                    <a:schemeClr val="bg1"/>
                  </a:solidFill>
                  <a:latin typeface="Meiryo" panose="020B0604030504040204" pitchFamily="34" charset="-128"/>
                  <a:ea typeface="Meiryo" panose="020B0604030504040204" pitchFamily="34" charset="-128"/>
                </a:endParaRPr>
              </a:p>
              <a:p>
                <a:r>
                  <a:rPr lang="ja-JP" altLang="en-US" sz="2000" b="1">
                    <a:solidFill>
                      <a:schemeClr val="bg1"/>
                    </a:solidFill>
                    <a:latin typeface="Meiryo" panose="020B0604030504040204" pitchFamily="34" charset="-128"/>
                    <a:ea typeface="Meiryo" panose="020B0604030504040204" pitchFamily="34" charset="-128"/>
                  </a:rPr>
                  <a:t>客観力</a:t>
                </a:r>
                <a:endParaRPr lang="en-US" altLang="ja-JP" sz="2000" b="1" dirty="0">
                  <a:solidFill>
                    <a:schemeClr val="bg1"/>
                  </a:solidFill>
                  <a:latin typeface="Meiryo" panose="020B0604030504040204" pitchFamily="34" charset="-128"/>
                  <a:ea typeface="Meiryo" panose="020B0604030504040204" pitchFamily="34" charset="-128"/>
                </a:endParaRPr>
              </a:p>
              <a:p>
                <a:r>
                  <a:rPr kumimoji="1" lang="ja-JP" altLang="en-US" sz="2000" b="1">
                    <a:solidFill>
                      <a:schemeClr val="bg1"/>
                    </a:solidFill>
                    <a:latin typeface="Meiryo" panose="020B0604030504040204" pitchFamily="34" charset="-128"/>
                    <a:ea typeface="Meiryo" panose="020B0604030504040204" pitchFamily="34" charset="-128"/>
                  </a:rPr>
                  <a:t>発言力</a:t>
                </a:r>
              </a:p>
            </p:txBody>
          </p:sp>
          <p:sp>
            <p:nvSpPr>
              <p:cNvPr id="11" name="テキスト ボックス 10">
                <a:extLst>
                  <a:ext uri="{FF2B5EF4-FFF2-40B4-BE49-F238E27FC236}">
                    <a16:creationId xmlns:a16="http://schemas.microsoft.com/office/drawing/2014/main" id="{80BCCFD8-F2FA-7A47-881F-87F3D8866315}"/>
                  </a:ext>
                </a:extLst>
              </p:cNvPr>
              <p:cNvSpPr txBox="1"/>
              <p:nvPr/>
            </p:nvSpPr>
            <p:spPr>
              <a:xfrm>
                <a:off x="6021871" y="1368489"/>
                <a:ext cx="2441694"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どこに行っても通用する</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61ADABF7-B788-864A-803C-3B0D1E59C3ED}"/>
                  </a:ext>
                </a:extLst>
              </p:cNvPr>
              <p:cNvSpPr txBox="1"/>
              <p:nvPr/>
            </p:nvSpPr>
            <p:spPr>
              <a:xfrm>
                <a:off x="6021871" y="1695268"/>
                <a:ext cx="2441694" cy="338554"/>
              </a:xfrm>
              <a:prstGeom prst="rect">
                <a:avLst/>
              </a:prstGeom>
              <a:noFill/>
            </p:spPr>
            <p:txBody>
              <a:bodyPr wrap="none" rtlCol="0">
                <a:spAutoFit/>
              </a:bodyPr>
              <a:lstStyle/>
              <a:p>
                <a:r>
                  <a:rPr lang="ja-JP" altLang="en-US" sz="1600">
                    <a:solidFill>
                      <a:schemeClr val="bg1"/>
                    </a:solidFill>
                    <a:latin typeface="Meiryo" panose="020B0604030504040204" pitchFamily="34" charset="-128"/>
                    <a:ea typeface="Meiryo" panose="020B0604030504040204" pitchFamily="34" charset="-128"/>
                  </a:rPr>
                  <a:t>社会的評価を知っている</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4FADACC6-E117-D947-9D3E-7419346B5D4B}"/>
                  </a:ext>
                </a:extLst>
              </p:cNvPr>
              <p:cNvSpPr txBox="1"/>
              <p:nvPr/>
            </p:nvSpPr>
            <p:spPr>
              <a:xfrm>
                <a:off x="6021871" y="2006156"/>
                <a:ext cx="2441694" cy="338554"/>
              </a:xfrm>
              <a:prstGeom prst="rect">
                <a:avLst/>
              </a:prstGeom>
              <a:noFill/>
            </p:spPr>
            <p:txBody>
              <a:bodyPr wrap="none" rtlCol="0">
                <a:spAutoFit/>
              </a:bodyPr>
              <a:lstStyle/>
              <a:p>
                <a:r>
                  <a:rPr lang="ja-JP" altLang="en-US" sz="1600">
                    <a:solidFill>
                      <a:schemeClr val="bg1"/>
                    </a:solidFill>
                    <a:latin typeface="Meiryo" panose="020B0604030504040204" pitchFamily="34" charset="-128"/>
                    <a:ea typeface="Meiryo" panose="020B0604030504040204" pitchFamily="34" charset="-128"/>
                  </a:rPr>
                  <a:t>自分の言葉で人を動かす</a:t>
                </a:r>
                <a:endParaRPr lang="en-US" altLang="ja-JP" sz="1600" dirty="0">
                  <a:solidFill>
                    <a:schemeClr val="bg1"/>
                  </a:solidFill>
                  <a:latin typeface="Meiryo" panose="020B0604030504040204" pitchFamily="34" charset="-128"/>
                  <a:ea typeface="Meiryo" panose="020B0604030504040204" pitchFamily="34" charset="-128"/>
                </a:endParaRPr>
              </a:p>
            </p:txBody>
          </p:sp>
        </p:grpSp>
        <p:sp>
          <p:nvSpPr>
            <p:cNvPr id="18" name="等号 17">
              <a:extLst>
                <a:ext uri="{FF2B5EF4-FFF2-40B4-BE49-F238E27FC236}">
                  <a16:creationId xmlns:a16="http://schemas.microsoft.com/office/drawing/2014/main" id="{B5F67754-172D-374D-9E09-A527423A4998}"/>
                </a:ext>
              </a:extLst>
            </p:cNvPr>
            <p:cNvSpPr/>
            <p:nvPr/>
          </p:nvSpPr>
          <p:spPr>
            <a:xfrm>
              <a:off x="4151408" y="1156831"/>
              <a:ext cx="867132" cy="838773"/>
            </a:xfrm>
            <a:prstGeom prst="mathEqual">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 name="グループ化 36">
            <a:extLst>
              <a:ext uri="{FF2B5EF4-FFF2-40B4-BE49-F238E27FC236}">
                <a16:creationId xmlns:a16="http://schemas.microsoft.com/office/drawing/2014/main" id="{4303E535-ADF6-7949-9596-064BA563082E}"/>
              </a:ext>
            </a:extLst>
          </p:cNvPr>
          <p:cNvGrpSpPr/>
          <p:nvPr/>
        </p:nvGrpSpPr>
        <p:grpSpPr>
          <a:xfrm>
            <a:off x="603597" y="2342693"/>
            <a:ext cx="7929286" cy="1355448"/>
            <a:chOff x="604888" y="2747294"/>
            <a:chExt cx="7929286" cy="1355448"/>
          </a:xfrm>
        </p:grpSpPr>
        <p:sp>
          <p:nvSpPr>
            <p:cNvPr id="6" name="正方形/長方形 5">
              <a:extLst>
                <a:ext uri="{FF2B5EF4-FFF2-40B4-BE49-F238E27FC236}">
                  <a16:creationId xmlns:a16="http://schemas.microsoft.com/office/drawing/2014/main" id="{F9746F0F-6415-144F-AB07-BEC6D6584BE8}"/>
                </a:ext>
              </a:extLst>
            </p:cNvPr>
            <p:cNvSpPr/>
            <p:nvPr/>
          </p:nvSpPr>
          <p:spPr>
            <a:xfrm>
              <a:off x="604888" y="2747294"/>
              <a:ext cx="3527100" cy="13524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441782FB-0E7B-E94E-81CD-87F8A9D075ED}"/>
                </a:ext>
              </a:extLst>
            </p:cNvPr>
            <p:cNvSpPr/>
            <p:nvPr/>
          </p:nvSpPr>
          <p:spPr>
            <a:xfrm>
              <a:off x="5007074" y="2750322"/>
              <a:ext cx="3527100" cy="13524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A3BE6AD4-AC5A-E04B-A376-359BBA972BDC}"/>
                </a:ext>
              </a:extLst>
            </p:cNvPr>
            <p:cNvSpPr txBox="1"/>
            <p:nvPr/>
          </p:nvSpPr>
          <p:spPr>
            <a:xfrm>
              <a:off x="694266" y="2888905"/>
              <a:ext cx="1980029" cy="523220"/>
            </a:xfrm>
            <a:prstGeom prst="rect">
              <a:avLst/>
            </a:prstGeom>
            <a:noFill/>
          </p:spPr>
          <p:txBody>
            <a:bodyPr wrap="none" rtlCol="0">
              <a:spAutoFit/>
            </a:bodyPr>
            <a:lstStyle/>
            <a:p>
              <a:r>
                <a:rPr lang="ja-JP" altLang="en-US" sz="2800" b="1">
                  <a:solidFill>
                    <a:schemeClr val="bg1"/>
                  </a:solidFill>
                  <a:latin typeface="Meiryo" panose="020B0604030504040204" pitchFamily="34" charset="-128"/>
                  <a:ea typeface="Meiryo" panose="020B0604030504040204" pitchFamily="34" charset="-128"/>
                </a:rPr>
                <a:t>個人的資産</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5328AE80-6703-6E43-9725-BC65D71D35C3}"/>
                </a:ext>
              </a:extLst>
            </p:cNvPr>
            <p:cNvSpPr txBox="1"/>
            <p:nvPr/>
          </p:nvSpPr>
          <p:spPr>
            <a:xfrm>
              <a:off x="745738" y="3414213"/>
              <a:ext cx="2954655"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労働市場で高く評価される</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知識やスキル</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0C7A96DF-C511-9B4B-8E13-C306D8A28FE3}"/>
                </a:ext>
              </a:extLst>
            </p:cNvPr>
            <p:cNvSpPr txBox="1"/>
            <p:nvPr/>
          </p:nvSpPr>
          <p:spPr>
            <a:xfrm>
              <a:off x="6469705" y="2888905"/>
              <a:ext cx="1980029" cy="523220"/>
            </a:xfrm>
            <a:prstGeom prst="rect">
              <a:avLst/>
            </a:prstGeom>
            <a:noFill/>
          </p:spPr>
          <p:txBody>
            <a:bodyPr wrap="none" rtlCol="0">
              <a:spAutoFit/>
            </a:bodyPr>
            <a:lstStyle/>
            <a:p>
              <a:pPr algn="r"/>
              <a:r>
                <a:rPr lang="ja-JP" altLang="en-US" sz="2800" b="1">
                  <a:solidFill>
                    <a:schemeClr val="bg1"/>
                  </a:solidFill>
                  <a:latin typeface="Meiryo" panose="020B0604030504040204" pitchFamily="34" charset="-128"/>
                  <a:ea typeface="Meiryo" panose="020B0604030504040204" pitchFamily="34" charset="-128"/>
                </a:rPr>
                <a:t>社会的資産</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79EA446B-CBA0-4842-B4C1-DE2E61E5C123}"/>
                </a:ext>
              </a:extLst>
            </p:cNvPr>
            <p:cNvSpPr txBox="1"/>
            <p:nvPr/>
          </p:nvSpPr>
          <p:spPr>
            <a:xfrm>
              <a:off x="5264247" y="3412125"/>
              <a:ext cx="3185487" cy="646331"/>
            </a:xfrm>
            <a:prstGeom prst="rect">
              <a:avLst/>
            </a:prstGeom>
            <a:noFill/>
          </p:spPr>
          <p:txBody>
            <a:bodyPr wrap="none" rtlCol="0">
              <a:spAutoFit/>
            </a:bodyPr>
            <a:lstStyle/>
            <a:p>
              <a:pPr algn="r"/>
              <a:r>
                <a:rPr kumimoji="1" lang="ja-JP" altLang="en-US">
                  <a:solidFill>
                    <a:schemeClr val="bg1"/>
                  </a:solidFill>
                  <a:latin typeface="Meiryo" panose="020B0604030504040204" pitchFamily="34" charset="-128"/>
                  <a:ea typeface="Meiryo" panose="020B0604030504040204" pitchFamily="34" charset="-128"/>
                </a:rPr>
                <a:t>あの人なら任せられるという</a:t>
              </a:r>
              <a:endParaRPr kumimoji="1" lang="en-US" altLang="ja-JP" dirty="0">
                <a:solidFill>
                  <a:schemeClr val="bg1"/>
                </a:solidFill>
                <a:latin typeface="Meiryo" panose="020B0604030504040204" pitchFamily="34" charset="-128"/>
                <a:ea typeface="Meiryo" panose="020B0604030504040204" pitchFamily="34" charset="-128"/>
              </a:endParaRPr>
            </a:p>
            <a:p>
              <a:pPr algn="r"/>
              <a:r>
                <a:rPr lang="ja-JP" altLang="en-US">
                  <a:solidFill>
                    <a:schemeClr val="bg1"/>
                  </a:solidFill>
                  <a:latin typeface="Meiryo" panose="020B0604030504040204" pitchFamily="34" charset="-128"/>
                  <a:ea typeface="Meiryo" panose="020B0604030504040204" pitchFamily="34" charset="-128"/>
                </a:rPr>
                <a:t>社会的信頼と認知（人脈）</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9" name="乗算記号 18">
              <a:extLst>
                <a:ext uri="{FF2B5EF4-FFF2-40B4-BE49-F238E27FC236}">
                  <a16:creationId xmlns:a16="http://schemas.microsoft.com/office/drawing/2014/main" id="{D78ADD50-149C-DE4E-B7BA-87A1FCC77F43}"/>
                </a:ext>
              </a:extLst>
            </p:cNvPr>
            <p:cNvSpPr/>
            <p:nvPr/>
          </p:nvSpPr>
          <p:spPr>
            <a:xfrm>
              <a:off x="4087391" y="3004921"/>
              <a:ext cx="986051" cy="838773"/>
            </a:xfrm>
            <a:prstGeom prst="mathMultipl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グループ化 38">
            <a:extLst>
              <a:ext uri="{FF2B5EF4-FFF2-40B4-BE49-F238E27FC236}">
                <a16:creationId xmlns:a16="http://schemas.microsoft.com/office/drawing/2014/main" id="{84AF960B-7874-6A48-ABB2-9F9A8DD71FD2}"/>
              </a:ext>
            </a:extLst>
          </p:cNvPr>
          <p:cNvGrpSpPr/>
          <p:nvPr/>
        </p:nvGrpSpPr>
        <p:grpSpPr>
          <a:xfrm>
            <a:off x="537234" y="3903962"/>
            <a:ext cx="8066950" cy="2452626"/>
            <a:chOff x="538265" y="4550077"/>
            <a:chExt cx="8066950" cy="1947625"/>
          </a:xfrm>
        </p:grpSpPr>
        <p:sp>
          <p:nvSpPr>
            <p:cNvPr id="34" name="正方形/長方形 33">
              <a:extLst>
                <a:ext uri="{FF2B5EF4-FFF2-40B4-BE49-F238E27FC236}">
                  <a16:creationId xmlns:a16="http://schemas.microsoft.com/office/drawing/2014/main" id="{ADAF2E2A-A6AB-044B-A2B1-19D78D5F7A1D}"/>
                </a:ext>
              </a:extLst>
            </p:cNvPr>
            <p:cNvSpPr/>
            <p:nvPr/>
          </p:nvSpPr>
          <p:spPr>
            <a:xfrm>
              <a:off x="538265" y="4550077"/>
              <a:ext cx="8066950" cy="1938613"/>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0B03E46D-202B-9A4E-8D02-584674CEF5FC}"/>
                </a:ext>
              </a:extLst>
            </p:cNvPr>
            <p:cNvSpPr txBox="1"/>
            <p:nvPr/>
          </p:nvSpPr>
          <p:spPr>
            <a:xfrm>
              <a:off x="3761261" y="5974482"/>
              <a:ext cx="1620957" cy="523220"/>
            </a:xfrm>
            <a:prstGeom prst="rect">
              <a:avLst/>
            </a:prstGeom>
            <a:noFill/>
          </p:spPr>
          <p:txBody>
            <a:bodyPr wrap="none" rtlCol="0">
              <a:spAutoFit/>
            </a:bodyPr>
            <a:lstStyle/>
            <a:p>
              <a:r>
                <a:rPr lang="ja-JP" altLang="en-US" sz="2800" b="1">
                  <a:solidFill>
                    <a:schemeClr val="bg1"/>
                  </a:solidFill>
                  <a:latin typeface="Meiryo" panose="020B0604030504040204" pitchFamily="34" charset="-128"/>
                  <a:ea typeface="Meiryo" panose="020B0604030504040204" pitchFamily="34" charset="-128"/>
                </a:rPr>
                <a:t>実践する</a:t>
              </a:r>
              <a:endParaRPr kumimoji="1" lang="ja-JP" altLang="en-US" sz="2800" b="1">
                <a:solidFill>
                  <a:schemeClr val="bg1"/>
                </a:solidFill>
                <a:latin typeface="Meiryo" panose="020B0604030504040204" pitchFamily="34" charset="-128"/>
                <a:ea typeface="Meiryo" panose="020B0604030504040204" pitchFamily="34" charset="-128"/>
              </a:endParaRPr>
            </a:p>
          </p:txBody>
        </p:sp>
      </p:grpSp>
      <p:grpSp>
        <p:nvGrpSpPr>
          <p:cNvPr id="44" name="グループ化 43">
            <a:extLst>
              <a:ext uri="{FF2B5EF4-FFF2-40B4-BE49-F238E27FC236}">
                <a16:creationId xmlns:a16="http://schemas.microsoft.com/office/drawing/2014/main" id="{9B110596-9F74-664E-980D-4866A8FEE420}"/>
              </a:ext>
            </a:extLst>
          </p:cNvPr>
          <p:cNvGrpSpPr/>
          <p:nvPr/>
        </p:nvGrpSpPr>
        <p:grpSpPr>
          <a:xfrm>
            <a:off x="600573" y="3787924"/>
            <a:ext cx="7935732" cy="1541802"/>
            <a:chOff x="600573" y="3787924"/>
            <a:chExt cx="7935732" cy="1541802"/>
          </a:xfrm>
        </p:grpSpPr>
        <p:grpSp>
          <p:nvGrpSpPr>
            <p:cNvPr id="38" name="グループ化 37">
              <a:extLst>
                <a:ext uri="{FF2B5EF4-FFF2-40B4-BE49-F238E27FC236}">
                  <a16:creationId xmlns:a16="http://schemas.microsoft.com/office/drawing/2014/main" id="{6319453B-AA41-1E40-BB0B-DE138CC5113A}"/>
                </a:ext>
              </a:extLst>
            </p:cNvPr>
            <p:cNvGrpSpPr/>
            <p:nvPr/>
          </p:nvGrpSpPr>
          <p:grpSpPr>
            <a:xfrm>
              <a:off x="600573" y="3971878"/>
              <a:ext cx="7935732" cy="1357848"/>
              <a:chOff x="601604" y="4617992"/>
              <a:chExt cx="7935732" cy="1357848"/>
            </a:xfrm>
          </p:grpSpPr>
          <p:sp>
            <p:nvSpPr>
              <p:cNvPr id="23" name="正方形/長方形 22">
                <a:extLst>
                  <a:ext uri="{FF2B5EF4-FFF2-40B4-BE49-F238E27FC236}">
                    <a16:creationId xmlns:a16="http://schemas.microsoft.com/office/drawing/2014/main" id="{0854F79B-EE12-624F-9008-E62AF0FA9C9E}"/>
                  </a:ext>
                </a:extLst>
              </p:cNvPr>
              <p:cNvSpPr/>
              <p:nvPr/>
            </p:nvSpPr>
            <p:spPr>
              <a:xfrm>
                <a:off x="601604" y="4617992"/>
                <a:ext cx="3527100" cy="13524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C62EEE03-EAFC-8D4D-855E-7A2F493CE594}"/>
                  </a:ext>
                </a:extLst>
              </p:cNvPr>
              <p:cNvSpPr/>
              <p:nvPr/>
            </p:nvSpPr>
            <p:spPr>
              <a:xfrm>
                <a:off x="5010236" y="4623420"/>
                <a:ext cx="3527100" cy="13524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7704137B-30EF-9E49-826A-4CABD94638C2}"/>
                  </a:ext>
                </a:extLst>
              </p:cNvPr>
              <p:cNvSpPr txBox="1"/>
              <p:nvPr/>
            </p:nvSpPr>
            <p:spPr>
              <a:xfrm>
                <a:off x="7561533" y="4755591"/>
                <a:ext cx="902811" cy="523220"/>
              </a:xfrm>
              <a:prstGeom prst="rect">
                <a:avLst/>
              </a:prstGeom>
              <a:noFill/>
            </p:spPr>
            <p:txBody>
              <a:bodyPr wrap="none" rtlCol="0">
                <a:spAutoFit/>
              </a:bodyPr>
              <a:lstStyle/>
              <a:p>
                <a:r>
                  <a:rPr lang="ja-JP" altLang="en-US" sz="2800" b="1">
                    <a:solidFill>
                      <a:schemeClr val="bg1"/>
                    </a:solidFill>
                    <a:latin typeface="Meiryo" panose="020B0604030504040204" pitchFamily="34" charset="-128"/>
                    <a:ea typeface="Meiryo" panose="020B0604030504040204" pitchFamily="34" charset="-128"/>
                  </a:rPr>
                  <a:t>学ぶ</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0CC29B15-F34D-CB42-8548-835FABD35888}"/>
                  </a:ext>
                </a:extLst>
              </p:cNvPr>
              <p:cNvSpPr txBox="1"/>
              <p:nvPr/>
            </p:nvSpPr>
            <p:spPr>
              <a:xfrm>
                <a:off x="711631" y="5274443"/>
                <a:ext cx="2518638"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テーマは</a:t>
                </a:r>
                <a:r>
                  <a:rPr lang="ja-JP" altLang="en-US" sz="1400" b="1">
                    <a:solidFill>
                      <a:schemeClr val="bg1"/>
                    </a:solidFill>
                    <a:latin typeface="Meiryo" panose="020B0604030504040204" pitchFamily="34" charset="-128"/>
                    <a:ea typeface="Meiryo" panose="020B0604030504040204" pitchFamily="34" charset="-128"/>
                  </a:rPr>
                  <a:t>他者が与えてくれる</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44316502-1026-5D47-826F-C929B0601EB8}"/>
                  </a:ext>
                </a:extLst>
              </p:cNvPr>
              <p:cNvSpPr txBox="1"/>
              <p:nvPr/>
            </p:nvSpPr>
            <p:spPr>
              <a:xfrm>
                <a:off x="3089014" y="5270966"/>
                <a:ext cx="1082348"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答えは</a:t>
                </a:r>
                <a:r>
                  <a:rPr lang="ja-JP" altLang="en-US" sz="1400" b="1">
                    <a:solidFill>
                      <a:schemeClr val="bg1"/>
                    </a:solidFill>
                    <a:latin typeface="Meiryo" panose="020B0604030504040204" pitchFamily="34" charset="-128"/>
                    <a:ea typeface="Meiryo" panose="020B0604030504040204" pitchFamily="34" charset="-128"/>
                  </a:rPr>
                  <a:t>ある</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FB8EDAD4-9789-054D-8848-247B6A6FCEB8}"/>
                  </a:ext>
                </a:extLst>
              </p:cNvPr>
              <p:cNvSpPr txBox="1"/>
              <p:nvPr/>
            </p:nvSpPr>
            <p:spPr>
              <a:xfrm>
                <a:off x="5124526" y="5270964"/>
                <a:ext cx="2159566" cy="307777"/>
              </a:xfrm>
              <a:prstGeom prst="rect">
                <a:avLst/>
              </a:prstGeom>
              <a:noFill/>
            </p:spPr>
            <p:txBody>
              <a:bodyPr wrap="none" rtlCol="0">
                <a:spAutoFit/>
              </a:bodyPr>
              <a:lstStyle/>
              <a:p>
                <a:pPr algn="r"/>
                <a:r>
                  <a:rPr lang="ja-JP" altLang="en-US" sz="1400">
                    <a:solidFill>
                      <a:schemeClr val="bg1"/>
                    </a:solidFill>
                    <a:latin typeface="Meiryo" panose="020B0604030504040204" pitchFamily="34" charset="-128"/>
                    <a:ea typeface="Meiryo" panose="020B0604030504040204" pitchFamily="34" charset="-128"/>
                  </a:rPr>
                  <a:t>テーマは</a:t>
                </a:r>
                <a:r>
                  <a:rPr lang="ja-JP" altLang="en-US" sz="1400" b="1">
                    <a:solidFill>
                      <a:schemeClr val="bg1"/>
                    </a:solidFill>
                    <a:latin typeface="Meiryo" panose="020B0604030504040204" pitchFamily="34" charset="-128"/>
                    <a:ea typeface="Meiryo" panose="020B0604030504040204" pitchFamily="34" charset="-128"/>
                  </a:rPr>
                  <a:t>自分で見つける</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D862F660-E3D2-3A46-8FAE-D2D6EE767847}"/>
                  </a:ext>
                </a:extLst>
              </p:cNvPr>
              <p:cNvSpPr txBox="1"/>
              <p:nvPr/>
            </p:nvSpPr>
            <p:spPr>
              <a:xfrm>
                <a:off x="7381996" y="5270964"/>
                <a:ext cx="1082348" cy="307777"/>
              </a:xfrm>
              <a:prstGeom prst="rect">
                <a:avLst/>
              </a:prstGeom>
              <a:noFill/>
            </p:spPr>
            <p:txBody>
              <a:bodyPr wrap="none" rtlCol="0">
                <a:spAutoFit/>
              </a:bodyPr>
              <a:lstStyle/>
              <a:p>
                <a:pPr algn="r"/>
                <a:r>
                  <a:rPr lang="ja-JP" altLang="en-US" sz="1400">
                    <a:solidFill>
                      <a:schemeClr val="bg1"/>
                    </a:solidFill>
                    <a:latin typeface="Meiryo" panose="020B0604030504040204" pitchFamily="34" charset="-128"/>
                    <a:ea typeface="Meiryo" panose="020B0604030504040204" pitchFamily="34" charset="-128"/>
                  </a:rPr>
                  <a:t>答えを</a:t>
                </a:r>
                <a:r>
                  <a:rPr lang="ja-JP" altLang="en-US" sz="1400" b="1">
                    <a:solidFill>
                      <a:schemeClr val="bg1"/>
                    </a:solidFill>
                    <a:latin typeface="Meiryo" panose="020B0604030504040204" pitchFamily="34" charset="-128"/>
                    <a:ea typeface="Meiryo" panose="020B0604030504040204" pitchFamily="34" charset="-128"/>
                  </a:rPr>
                  <a:t>創る</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827046A1-1ED4-014D-9C5D-F9AA4E299193}"/>
                  </a:ext>
                </a:extLst>
              </p:cNvPr>
              <p:cNvSpPr txBox="1"/>
              <p:nvPr/>
            </p:nvSpPr>
            <p:spPr>
              <a:xfrm>
                <a:off x="2517694" y="5521062"/>
                <a:ext cx="1620957" cy="307777"/>
              </a:xfrm>
              <a:prstGeom prst="rect">
                <a:avLst/>
              </a:prstGeom>
              <a:noFill/>
            </p:spPr>
            <p:txBody>
              <a:bodyPr wrap="none" rtlCol="0">
                <a:spAutoFit/>
              </a:bodyPr>
              <a:lstStyle/>
              <a:p>
                <a:pPr algn="r"/>
                <a:r>
                  <a:rPr lang="ja-JP" altLang="en-US" sz="1400" b="1">
                    <a:solidFill>
                      <a:schemeClr val="bg1"/>
                    </a:solidFill>
                    <a:latin typeface="Meiryo" panose="020B0604030504040204" pitchFamily="34" charset="-128"/>
                    <a:ea typeface="Meiryo" panose="020B0604030504040204" pitchFamily="34" charset="-128"/>
                  </a:rPr>
                  <a:t>試験の結果</a:t>
                </a:r>
                <a:r>
                  <a:rPr lang="ja-JP" altLang="en-US" sz="1400">
                    <a:solidFill>
                      <a:schemeClr val="bg1"/>
                    </a:solidFill>
                    <a:latin typeface="Meiryo" panose="020B0604030504040204" pitchFamily="34" charset="-128"/>
                    <a:ea typeface="Meiryo" panose="020B0604030504040204" pitchFamily="34" charset="-128"/>
                  </a:rPr>
                  <a:t>で</a:t>
                </a:r>
                <a:r>
                  <a:rPr kumimoji="1" lang="ja-JP" altLang="en-US" sz="1400">
                    <a:solidFill>
                      <a:schemeClr val="bg1"/>
                    </a:solidFill>
                    <a:latin typeface="Meiryo" panose="020B0604030504040204" pitchFamily="34" charset="-128"/>
                    <a:ea typeface="Meiryo" panose="020B0604030504040204" pitchFamily="34" charset="-128"/>
                  </a:rPr>
                  <a:t>評価</a:t>
                </a:r>
              </a:p>
            </p:txBody>
          </p:sp>
          <p:sp>
            <p:nvSpPr>
              <p:cNvPr id="32" name="テキスト ボックス 31">
                <a:extLst>
                  <a:ext uri="{FF2B5EF4-FFF2-40B4-BE49-F238E27FC236}">
                    <a16:creationId xmlns:a16="http://schemas.microsoft.com/office/drawing/2014/main" id="{C1136606-FA31-D04C-8658-7ACA8E7C254D}"/>
                  </a:ext>
                </a:extLst>
              </p:cNvPr>
              <p:cNvSpPr txBox="1"/>
              <p:nvPr/>
            </p:nvSpPr>
            <p:spPr>
              <a:xfrm>
                <a:off x="5241391" y="5520376"/>
                <a:ext cx="3236784" cy="307777"/>
              </a:xfrm>
              <a:prstGeom prst="rect">
                <a:avLst/>
              </a:prstGeom>
              <a:noFill/>
            </p:spPr>
            <p:txBody>
              <a:bodyPr wrap="none" rtlCol="0">
                <a:spAutoFit/>
              </a:bodyPr>
              <a:lstStyle/>
              <a:p>
                <a:r>
                  <a:rPr lang="ja-JP" altLang="en-US" sz="1400" b="1">
                    <a:solidFill>
                      <a:schemeClr val="bg1"/>
                    </a:solidFill>
                    <a:latin typeface="Meiryo" panose="020B0604030504040204" pitchFamily="34" charset="-128"/>
                    <a:ea typeface="Meiryo" panose="020B0604030504040204" pitchFamily="34" charset="-128"/>
                  </a:rPr>
                  <a:t>学ぶこと自体が楽しいかどうか</a:t>
                </a:r>
                <a:r>
                  <a:rPr lang="ja-JP" altLang="en-US" sz="1400">
                    <a:solidFill>
                      <a:schemeClr val="bg1"/>
                    </a:solidFill>
                    <a:latin typeface="Meiryo" panose="020B0604030504040204" pitchFamily="34" charset="-128"/>
                    <a:ea typeface="Meiryo" panose="020B0604030504040204" pitchFamily="34" charset="-128"/>
                  </a:rPr>
                  <a:t>で</a:t>
                </a:r>
                <a:r>
                  <a:rPr kumimoji="1" lang="ja-JP" altLang="en-US" sz="1400">
                    <a:solidFill>
                      <a:schemeClr val="bg1"/>
                    </a:solidFill>
                    <a:latin typeface="Meiryo" panose="020B0604030504040204" pitchFamily="34" charset="-128"/>
                    <a:ea typeface="Meiryo" panose="020B0604030504040204" pitchFamily="34" charset="-128"/>
                  </a:rPr>
                  <a:t>評価</a:t>
                </a:r>
              </a:p>
            </p:txBody>
          </p:sp>
          <p:sp>
            <p:nvSpPr>
              <p:cNvPr id="33" name="環状矢印 32">
                <a:extLst>
                  <a:ext uri="{FF2B5EF4-FFF2-40B4-BE49-F238E27FC236}">
                    <a16:creationId xmlns:a16="http://schemas.microsoft.com/office/drawing/2014/main" id="{A75AD8EF-9D5F-7B44-B023-F7DC6585B957}"/>
                  </a:ext>
                </a:extLst>
              </p:cNvPr>
              <p:cNvSpPr/>
              <p:nvPr/>
            </p:nvSpPr>
            <p:spPr>
              <a:xfrm rot="10800000" flipH="1">
                <a:off x="4103422" y="4835187"/>
                <a:ext cx="938536" cy="887247"/>
              </a:xfrm>
              <a:prstGeom prst="circularArrow">
                <a:avLst>
                  <a:gd name="adj1" fmla="val 17374"/>
                  <a:gd name="adj2" fmla="val 1021881"/>
                  <a:gd name="adj3" fmla="val 3741105"/>
                  <a:gd name="adj4" fmla="val 5620986"/>
                  <a:gd name="adj5" fmla="val 1782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C9D96A98-6B74-0345-92B7-04264AD31FBD}"/>
                  </a:ext>
                </a:extLst>
              </p:cNvPr>
              <p:cNvSpPr txBox="1"/>
              <p:nvPr/>
            </p:nvSpPr>
            <p:spPr>
              <a:xfrm>
                <a:off x="694266" y="4755591"/>
                <a:ext cx="1620957" cy="523220"/>
              </a:xfrm>
              <a:prstGeom prst="rect">
                <a:avLst/>
              </a:prstGeom>
              <a:noFill/>
            </p:spPr>
            <p:txBody>
              <a:bodyPr wrap="none" rtlCol="0">
                <a:spAutoFit/>
              </a:bodyPr>
              <a:lstStyle/>
              <a:p>
                <a:r>
                  <a:rPr lang="ja-JP" altLang="en-US" sz="2800" b="1">
                    <a:solidFill>
                      <a:schemeClr val="bg1"/>
                    </a:solidFill>
                    <a:latin typeface="Meiryo" panose="020B0604030504040204" pitchFamily="34" charset="-128"/>
                    <a:ea typeface="Meiryo" panose="020B0604030504040204" pitchFamily="34" charset="-128"/>
                  </a:rPr>
                  <a:t>勉強する</a:t>
                </a:r>
                <a:endParaRPr kumimoji="1" lang="ja-JP" altLang="en-US" sz="2800" b="1">
                  <a:solidFill>
                    <a:schemeClr val="bg1"/>
                  </a:solidFill>
                  <a:latin typeface="Meiryo" panose="020B0604030504040204" pitchFamily="34" charset="-128"/>
                  <a:ea typeface="Meiryo" panose="020B0604030504040204" pitchFamily="34" charset="-128"/>
                </a:endParaRPr>
              </a:p>
            </p:txBody>
          </p:sp>
        </p:grpSp>
        <p:pic>
          <p:nvPicPr>
            <p:cNvPr id="41" name="図 40">
              <a:extLst>
                <a:ext uri="{FF2B5EF4-FFF2-40B4-BE49-F238E27FC236}">
                  <a16:creationId xmlns:a16="http://schemas.microsoft.com/office/drawing/2014/main" id="{3B364414-A0C0-CB41-A5F0-A756E817156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00292" y="3787924"/>
              <a:ext cx="757501" cy="757501"/>
            </a:xfrm>
            <a:prstGeom prst="rect">
              <a:avLst/>
            </a:prstGeom>
          </p:spPr>
        </p:pic>
        <p:pic>
          <p:nvPicPr>
            <p:cNvPr id="42" name="図 41">
              <a:extLst>
                <a:ext uri="{FF2B5EF4-FFF2-40B4-BE49-F238E27FC236}">
                  <a16:creationId xmlns:a16="http://schemas.microsoft.com/office/drawing/2014/main" id="{CF023253-FF6E-A64C-8910-B30AA82B30D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85524" y="3792451"/>
              <a:ext cx="557996" cy="727031"/>
            </a:xfrm>
            <a:prstGeom prst="rect">
              <a:avLst/>
            </a:prstGeom>
          </p:spPr>
        </p:pic>
      </p:grpSp>
      <p:pic>
        <p:nvPicPr>
          <p:cNvPr id="43" name="図 42">
            <a:extLst>
              <a:ext uri="{FF2B5EF4-FFF2-40B4-BE49-F238E27FC236}">
                <a16:creationId xmlns:a16="http://schemas.microsoft.com/office/drawing/2014/main" id="{FD245516-3090-4140-9F49-041078D0F3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32703" y="5045900"/>
            <a:ext cx="1355275" cy="1451043"/>
          </a:xfrm>
          <a:prstGeom prst="rect">
            <a:avLst/>
          </a:prstGeom>
        </p:spPr>
      </p:pic>
      <p:pic>
        <p:nvPicPr>
          <p:cNvPr id="40" name="図 39">
            <a:extLst>
              <a:ext uri="{FF2B5EF4-FFF2-40B4-BE49-F238E27FC236}">
                <a16:creationId xmlns:a16="http://schemas.microsoft.com/office/drawing/2014/main" id="{EE676BEB-2A3D-FD4B-9190-23CA9EC1CAA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68061" y="5102069"/>
            <a:ext cx="1425808" cy="1448991"/>
          </a:xfrm>
          <a:prstGeom prst="rect">
            <a:avLst/>
          </a:prstGeom>
        </p:spPr>
      </p:pic>
    </p:spTree>
    <p:extLst>
      <p:ext uri="{BB962C8B-B14F-4D97-AF65-F5344CB8AC3E}">
        <p14:creationId xmlns:p14="http://schemas.microsoft.com/office/powerpoint/2010/main" val="357833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p:tgtEl>
                                          <p:spTgt spid="36"/>
                                        </p:tgtEl>
                                        <p:attrNameLst>
                                          <p:attrName>ppt_x</p:attrName>
                                        </p:attrNameLst>
                                      </p:cBhvr>
                                      <p:tavLst>
                                        <p:tav tm="0">
                                          <p:val>
                                            <p:strVal val="#ppt_x-#ppt_w*1.125000"/>
                                          </p:val>
                                        </p:tav>
                                        <p:tav tm="100000">
                                          <p:val>
                                            <p:strVal val="#ppt_x"/>
                                          </p:val>
                                        </p:tav>
                                      </p:tavLst>
                                    </p:anim>
                                    <p:animEffect transition="in" filter="wipe(right)">
                                      <p:cBhvr>
                                        <p:cTn id="8" dur="500"/>
                                        <p:tgtEl>
                                          <p:spTgt spid="36"/>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outVertical)">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500" fill="hold"/>
                                        <p:tgtEl>
                                          <p:spTgt spid="39"/>
                                        </p:tgtEl>
                                        <p:attrNameLst>
                                          <p:attrName>ppt_w</p:attrName>
                                        </p:attrNameLst>
                                      </p:cBhvr>
                                      <p:tavLst>
                                        <p:tav tm="0">
                                          <p:val>
                                            <p:fltVal val="0"/>
                                          </p:val>
                                        </p:tav>
                                        <p:tav tm="100000">
                                          <p:val>
                                            <p:strVal val="#ppt_w"/>
                                          </p:val>
                                        </p:tav>
                                      </p:tavLst>
                                    </p:anim>
                                    <p:anim calcmode="lin" valueType="num">
                                      <p:cBhvr>
                                        <p:cTn id="26" dur="500" fill="hold"/>
                                        <p:tgtEl>
                                          <p:spTgt spid="39"/>
                                        </p:tgtEl>
                                        <p:attrNameLst>
                                          <p:attrName>ppt_h</p:attrName>
                                        </p:attrNameLst>
                                      </p:cBhvr>
                                      <p:tavLst>
                                        <p:tav tm="0">
                                          <p:val>
                                            <p:fltVal val="0"/>
                                          </p:val>
                                        </p:tav>
                                        <p:tav tm="100000">
                                          <p:val>
                                            <p:strVal val="#ppt_h"/>
                                          </p:val>
                                        </p:tav>
                                      </p:tavLst>
                                    </p:anim>
                                    <p:animEffect transition="in" filter="fade">
                                      <p:cBhvr>
                                        <p:cTn id="27" dur="500"/>
                                        <p:tgtEl>
                                          <p:spTgt spid="39"/>
                                        </p:tgtEl>
                                      </p:cBhvr>
                                    </p:animEffect>
                                  </p:childTnLst>
                                </p:cTn>
                              </p:par>
                              <p:par>
                                <p:cTn id="28" presetID="53" presetClass="entr" presetSubtype="16"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 calcmode="lin" valueType="num">
                                      <p:cBhvr>
                                        <p:cTn id="30" dur="500" fill="hold"/>
                                        <p:tgtEl>
                                          <p:spTgt spid="40"/>
                                        </p:tgtEl>
                                        <p:attrNameLst>
                                          <p:attrName>ppt_w</p:attrName>
                                        </p:attrNameLst>
                                      </p:cBhvr>
                                      <p:tavLst>
                                        <p:tav tm="0">
                                          <p:val>
                                            <p:fltVal val="0"/>
                                          </p:val>
                                        </p:tav>
                                        <p:tav tm="100000">
                                          <p:val>
                                            <p:strVal val="#ppt_w"/>
                                          </p:val>
                                        </p:tav>
                                      </p:tavLst>
                                    </p:anim>
                                    <p:anim calcmode="lin" valueType="num">
                                      <p:cBhvr>
                                        <p:cTn id="31" dur="500" fill="hold"/>
                                        <p:tgtEl>
                                          <p:spTgt spid="40"/>
                                        </p:tgtEl>
                                        <p:attrNameLst>
                                          <p:attrName>ppt_h</p:attrName>
                                        </p:attrNameLst>
                                      </p:cBhvr>
                                      <p:tavLst>
                                        <p:tav tm="0">
                                          <p:val>
                                            <p:fltVal val="0"/>
                                          </p:val>
                                        </p:tav>
                                        <p:tav tm="100000">
                                          <p:val>
                                            <p:strVal val="#ppt_h"/>
                                          </p:val>
                                        </p:tav>
                                      </p:tavLst>
                                    </p:anim>
                                    <p:animEffect transition="in" filter="fade">
                                      <p:cBhvr>
                                        <p:cTn id="32" dur="500"/>
                                        <p:tgtEl>
                                          <p:spTgt spid="40"/>
                                        </p:tgtEl>
                                      </p:cBhvr>
                                    </p:animEffect>
                                  </p:childTnLst>
                                </p:cTn>
                              </p:par>
                              <p:par>
                                <p:cTn id="33" presetID="53" presetClass="entr" presetSubtype="16"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p:cTn id="35" dur="500" fill="hold"/>
                                        <p:tgtEl>
                                          <p:spTgt spid="43"/>
                                        </p:tgtEl>
                                        <p:attrNameLst>
                                          <p:attrName>ppt_w</p:attrName>
                                        </p:attrNameLst>
                                      </p:cBhvr>
                                      <p:tavLst>
                                        <p:tav tm="0">
                                          <p:val>
                                            <p:fltVal val="0"/>
                                          </p:val>
                                        </p:tav>
                                        <p:tav tm="100000">
                                          <p:val>
                                            <p:strVal val="#ppt_w"/>
                                          </p:val>
                                        </p:tav>
                                      </p:tavLst>
                                    </p:anim>
                                    <p:anim calcmode="lin" valueType="num">
                                      <p:cBhvr>
                                        <p:cTn id="36" dur="500" fill="hold"/>
                                        <p:tgtEl>
                                          <p:spTgt spid="43"/>
                                        </p:tgtEl>
                                        <p:attrNameLst>
                                          <p:attrName>ppt_h</p:attrName>
                                        </p:attrNameLst>
                                      </p:cBhvr>
                                      <p:tavLst>
                                        <p:tav tm="0">
                                          <p:val>
                                            <p:fltVal val="0"/>
                                          </p:val>
                                        </p:tav>
                                        <p:tav tm="100000">
                                          <p:val>
                                            <p:strVal val="#ppt_h"/>
                                          </p:val>
                                        </p:tav>
                                      </p:tavLst>
                                    </p:anim>
                                    <p:animEffect transition="in" filter="fade">
                                      <p:cBhvr>
                                        <p:cTn id="3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7446988-BD8A-B849-996B-C3F68B0EDB6F}"/>
              </a:ext>
            </a:extLst>
          </p:cNvPr>
          <p:cNvSpPr/>
          <p:nvPr/>
        </p:nvSpPr>
        <p:spPr>
          <a:xfrm>
            <a:off x="615820" y="951724"/>
            <a:ext cx="5411755" cy="550925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70DED48-AA87-BF42-8EF2-0509CD2C9650}"/>
              </a:ext>
            </a:extLst>
          </p:cNvPr>
          <p:cNvSpPr>
            <a:spLocks noGrp="1"/>
          </p:cNvSpPr>
          <p:nvPr>
            <p:ph type="title"/>
          </p:nvPr>
        </p:nvSpPr>
        <p:spPr/>
        <p:txBody>
          <a:bodyPr/>
          <a:lstStyle/>
          <a:p>
            <a:r>
              <a:rPr lang="ja-JP" altLang="en-US"/>
              <a:t>学ぶべき領域</a:t>
            </a:r>
            <a:endParaRPr kumimoji="1" lang="ja-JP" altLang="en-US"/>
          </a:p>
        </p:txBody>
      </p:sp>
      <p:sp>
        <p:nvSpPr>
          <p:cNvPr id="3" name="正方形/長方形 2">
            <a:extLst>
              <a:ext uri="{FF2B5EF4-FFF2-40B4-BE49-F238E27FC236}">
                <a16:creationId xmlns:a16="http://schemas.microsoft.com/office/drawing/2014/main" id="{973FA149-299A-B74F-9088-8BD099F252D8}"/>
              </a:ext>
            </a:extLst>
          </p:cNvPr>
          <p:cNvSpPr/>
          <p:nvPr/>
        </p:nvSpPr>
        <p:spPr>
          <a:xfrm>
            <a:off x="777552" y="4214981"/>
            <a:ext cx="5100734" cy="224599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フローチャート: 手作業 3">
            <a:extLst>
              <a:ext uri="{FF2B5EF4-FFF2-40B4-BE49-F238E27FC236}">
                <a16:creationId xmlns:a16="http://schemas.microsoft.com/office/drawing/2014/main" id="{E00C5249-9587-BF46-A929-7DEF71D5A1F0}"/>
              </a:ext>
            </a:extLst>
          </p:cNvPr>
          <p:cNvSpPr/>
          <p:nvPr/>
        </p:nvSpPr>
        <p:spPr>
          <a:xfrm rot="10800000">
            <a:off x="777549" y="5668122"/>
            <a:ext cx="5144277" cy="792849"/>
          </a:xfrm>
          <a:prstGeom prst="flowChartManualOperation">
            <a:avLst/>
          </a:prstGeom>
          <a:solidFill>
            <a:srgbClr val="17375E"/>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858234C6-820D-8F49-84B3-C9DF5E145D30}"/>
              </a:ext>
            </a:extLst>
          </p:cNvPr>
          <p:cNvSpPr/>
          <p:nvPr/>
        </p:nvSpPr>
        <p:spPr>
          <a:xfrm>
            <a:off x="768330" y="1824938"/>
            <a:ext cx="5100734" cy="175839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角丸四角形 6">
            <a:extLst>
              <a:ext uri="{FF2B5EF4-FFF2-40B4-BE49-F238E27FC236}">
                <a16:creationId xmlns:a16="http://schemas.microsoft.com/office/drawing/2014/main" id="{3DFBF789-9100-F743-8205-E86AE8EA548C}"/>
              </a:ext>
            </a:extLst>
          </p:cNvPr>
          <p:cNvSpPr/>
          <p:nvPr/>
        </p:nvSpPr>
        <p:spPr>
          <a:xfrm>
            <a:off x="777549" y="3520325"/>
            <a:ext cx="5100737" cy="764335"/>
          </a:xfrm>
          <a:prstGeom prst="roundRect">
            <a:avLst>
              <a:gd name="adj" fmla="val 50000"/>
            </a:avLst>
          </a:prstGeom>
          <a:solidFill>
            <a:srgbClr val="E46C0A">
              <a:alpha val="6588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EC7D900A-E7C6-9448-A7E7-64864455DD03}"/>
              </a:ext>
            </a:extLst>
          </p:cNvPr>
          <p:cNvSpPr txBox="1"/>
          <p:nvPr/>
        </p:nvSpPr>
        <p:spPr>
          <a:xfrm>
            <a:off x="2767699" y="5758446"/>
            <a:ext cx="110799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基礎科学</a:t>
            </a:r>
          </a:p>
        </p:txBody>
      </p:sp>
      <p:sp>
        <p:nvSpPr>
          <p:cNvPr id="9" name="テキスト ボックス 8">
            <a:extLst>
              <a:ext uri="{FF2B5EF4-FFF2-40B4-BE49-F238E27FC236}">
                <a16:creationId xmlns:a16="http://schemas.microsoft.com/office/drawing/2014/main" id="{91AD6DAD-2F4C-9146-814D-94D9BD26760D}"/>
              </a:ext>
            </a:extLst>
          </p:cNvPr>
          <p:cNvSpPr txBox="1"/>
          <p:nvPr/>
        </p:nvSpPr>
        <p:spPr>
          <a:xfrm>
            <a:off x="2180137" y="6143513"/>
            <a:ext cx="2339102"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数学・統計学・物理学など</a:t>
            </a:r>
          </a:p>
        </p:txBody>
      </p:sp>
      <p:sp>
        <p:nvSpPr>
          <p:cNvPr id="10" name="テキスト ボックス 9">
            <a:extLst>
              <a:ext uri="{FF2B5EF4-FFF2-40B4-BE49-F238E27FC236}">
                <a16:creationId xmlns:a16="http://schemas.microsoft.com/office/drawing/2014/main" id="{5CB7EB8B-D494-7D46-9D31-D207CCF2FAAF}"/>
              </a:ext>
            </a:extLst>
          </p:cNvPr>
          <p:cNvSpPr txBox="1"/>
          <p:nvPr/>
        </p:nvSpPr>
        <p:spPr>
          <a:xfrm>
            <a:off x="1844368" y="4414099"/>
            <a:ext cx="2954655"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コンピュータ・サイエンス</a:t>
            </a:r>
          </a:p>
        </p:txBody>
      </p:sp>
      <p:sp>
        <p:nvSpPr>
          <p:cNvPr id="14" name="三角形 13">
            <a:extLst>
              <a:ext uri="{FF2B5EF4-FFF2-40B4-BE49-F238E27FC236}">
                <a16:creationId xmlns:a16="http://schemas.microsoft.com/office/drawing/2014/main" id="{0CFABD7A-E2BA-8240-A162-68319D50D558}"/>
              </a:ext>
            </a:extLst>
          </p:cNvPr>
          <p:cNvSpPr/>
          <p:nvPr/>
        </p:nvSpPr>
        <p:spPr>
          <a:xfrm>
            <a:off x="2539490" y="5027051"/>
            <a:ext cx="1620394" cy="552384"/>
          </a:xfrm>
          <a:prstGeom prst="triangle">
            <a:avLst>
              <a:gd name="adj" fmla="val 49797"/>
            </a:avLst>
          </a:prstGeom>
          <a:noFill/>
          <a:ln>
            <a:solidFill>
              <a:schemeClr val="tx2">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19340026-85B2-564B-96A4-67B8C729E235}"/>
              </a:ext>
            </a:extLst>
          </p:cNvPr>
          <p:cNvSpPr txBox="1"/>
          <p:nvPr/>
        </p:nvSpPr>
        <p:spPr>
          <a:xfrm>
            <a:off x="2090368" y="4783431"/>
            <a:ext cx="2518638"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コミュニケーション（通信）</a:t>
            </a:r>
          </a:p>
        </p:txBody>
      </p:sp>
      <p:sp>
        <p:nvSpPr>
          <p:cNvPr id="12" name="テキスト ボックス 11">
            <a:extLst>
              <a:ext uri="{FF2B5EF4-FFF2-40B4-BE49-F238E27FC236}">
                <a16:creationId xmlns:a16="http://schemas.microsoft.com/office/drawing/2014/main" id="{8FDA517F-72DB-444F-B6E5-653593489489}"/>
              </a:ext>
            </a:extLst>
          </p:cNvPr>
          <p:cNvSpPr txBox="1"/>
          <p:nvPr/>
        </p:nvSpPr>
        <p:spPr>
          <a:xfrm>
            <a:off x="1318037" y="5390755"/>
            <a:ext cx="1261885"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ハードウェア</a:t>
            </a:r>
          </a:p>
        </p:txBody>
      </p:sp>
      <p:sp>
        <p:nvSpPr>
          <p:cNvPr id="13" name="テキスト ボックス 12">
            <a:extLst>
              <a:ext uri="{FF2B5EF4-FFF2-40B4-BE49-F238E27FC236}">
                <a16:creationId xmlns:a16="http://schemas.microsoft.com/office/drawing/2014/main" id="{917C9959-F9A7-DE4F-9CF0-2A0084F1F597}"/>
              </a:ext>
            </a:extLst>
          </p:cNvPr>
          <p:cNvSpPr txBox="1"/>
          <p:nvPr/>
        </p:nvSpPr>
        <p:spPr>
          <a:xfrm>
            <a:off x="4119452" y="5391871"/>
            <a:ext cx="1261885"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ソフトウェア</a:t>
            </a:r>
          </a:p>
        </p:txBody>
      </p:sp>
      <p:sp>
        <p:nvSpPr>
          <p:cNvPr id="15" name="テキスト ボックス 14">
            <a:extLst>
              <a:ext uri="{FF2B5EF4-FFF2-40B4-BE49-F238E27FC236}">
                <a16:creationId xmlns:a16="http://schemas.microsoft.com/office/drawing/2014/main" id="{60C53304-152E-CC4B-BD3D-411320A0BD8D}"/>
              </a:ext>
            </a:extLst>
          </p:cNvPr>
          <p:cNvSpPr txBox="1"/>
          <p:nvPr/>
        </p:nvSpPr>
        <p:spPr>
          <a:xfrm>
            <a:off x="2334024" y="3583337"/>
            <a:ext cx="203132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ビジネス・スキル</a:t>
            </a:r>
          </a:p>
        </p:txBody>
      </p:sp>
      <p:sp>
        <p:nvSpPr>
          <p:cNvPr id="16" name="テキスト ボックス 15">
            <a:extLst>
              <a:ext uri="{FF2B5EF4-FFF2-40B4-BE49-F238E27FC236}">
                <a16:creationId xmlns:a16="http://schemas.microsoft.com/office/drawing/2014/main" id="{DDDB8E0C-0D0E-0643-B815-301EB97AF6C5}"/>
              </a:ext>
            </a:extLst>
          </p:cNvPr>
          <p:cNvSpPr txBox="1"/>
          <p:nvPr/>
        </p:nvSpPr>
        <p:spPr>
          <a:xfrm>
            <a:off x="968266" y="3943970"/>
            <a:ext cx="4762842" cy="253916"/>
          </a:xfrm>
          <a:prstGeom prst="rect">
            <a:avLst/>
          </a:prstGeom>
          <a:noFill/>
        </p:spPr>
        <p:txBody>
          <a:bodyPr wrap="none" rtlCol="0">
            <a:spAutoFit/>
          </a:bodyPr>
          <a:lstStyle/>
          <a:p>
            <a:pPr algn="ctr"/>
            <a:r>
              <a:rPr lang="ja-JP" altLang="en-US" sz="1050">
                <a:solidFill>
                  <a:schemeClr val="bg1"/>
                </a:solidFill>
                <a:latin typeface="Meiryo" panose="020B0604030504040204" pitchFamily="34" charset="-128"/>
                <a:ea typeface="Meiryo" panose="020B0604030504040204" pitchFamily="34" charset="-128"/>
              </a:rPr>
              <a:t>語学・ファシリテーション・プレゼンテーション・ロジカルシンキングなど</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B9971123-5FAE-7542-A7AA-ED76E44258D7}"/>
              </a:ext>
            </a:extLst>
          </p:cNvPr>
          <p:cNvSpPr txBox="1"/>
          <p:nvPr/>
        </p:nvSpPr>
        <p:spPr>
          <a:xfrm>
            <a:off x="2527534" y="1902751"/>
            <a:ext cx="1569660"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ビジネス知識</a:t>
            </a:r>
          </a:p>
        </p:txBody>
      </p:sp>
      <p:sp>
        <p:nvSpPr>
          <p:cNvPr id="18" name="テキスト ボックス 17">
            <a:extLst>
              <a:ext uri="{FF2B5EF4-FFF2-40B4-BE49-F238E27FC236}">
                <a16:creationId xmlns:a16="http://schemas.microsoft.com/office/drawing/2014/main" id="{B55410CD-9834-774C-BCFA-42436250485B}"/>
              </a:ext>
            </a:extLst>
          </p:cNvPr>
          <p:cNvSpPr txBox="1"/>
          <p:nvPr/>
        </p:nvSpPr>
        <p:spPr>
          <a:xfrm>
            <a:off x="1882839" y="2254032"/>
            <a:ext cx="2877711"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経営・マーケティング・会計など</a:t>
            </a:r>
          </a:p>
        </p:txBody>
      </p:sp>
      <p:sp>
        <p:nvSpPr>
          <p:cNvPr id="20" name="正方形/長方形 19">
            <a:extLst>
              <a:ext uri="{FF2B5EF4-FFF2-40B4-BE49-F238E27FC236}">
                <a16:creationId xmlns:a16="http://schemas.microsoft.com/office/drawing/2014/main" id="{10C02108-97CB-7843-9178-72D8E07AC890}"/>
              </a:ext>
            </a:extLst>
          </p:cNvPr>
          <p:cNvSpPr/>
          <p:nvPr/>
        </p:nvSpPr>
        <p:spPr>
          <a:xfrm>
            <a:off x="946009" y="2581383"/>
            <a:ext cx="1481823" cy="85796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AC829928-9492-2043-B0B9-1B69BFE56E64}"/>
              </a:ext>
            </a:extLst>
          </p:cNvPr>
          <p:cNvSpPr/>
          <p:nvPr/>
        </p:nvSpPr>
        <p:spPr>
          <a:xfrm>
            <a:off x="4196897" y="2581383"/>
            <a:ext cx="1481823" cy="85796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7ACB7954-D910-E142-955E-D0696F14CAE4}"/>
              </a:ext>
            </a:extLst>
          </p:cNvPr>
          <p:cNvSpPr/>
          <p:nvPr/>
        </p:nvSpPr>
        <p:spPr>
          <a:xfrm>
            <a:off x="2571453" y="2586732"/>
            <a:ext cx="1481823" cy="85796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7E978ADD-8C4E-2346-B15E-BA698B2FCC06}"/>
              </a:ext>
            </a:extLst>
          </p:cNvPr>
          <p:cNvSpPr txBox="1"/>
          <p:nvPr/>
        </p:nvSpPr>
        <p:spPr>
          <a:xfrm>
            <a:off x="2780521" y="2604075"/>
            <a:ext cx="1082348"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業界・業種</a:t>
            </a:r>
          </a:p>
        </p:txBody>
      </p:sp>
      <p:sp>
        <p:nvSpPr>
          <p:cNvPr id="28" name="正方形/長方形 27">
            <a:extLst>
              <a:ext uri="{FF2B5EF4-FFF2-40B4-BE49-F238E27FC236}">
                <a16:creationId xmlns:a16="http://schemas.microsoft.com/office/drawing/2014/main" id="{9DF261F1-95C7-F342-944F-813A109B5887}"/>
              </a:ext>
            </a:extLst>
          </p:cNvPr>
          <p:cNvSpPr/>
          <p:nvPr/>
        </p:nvSpPr>
        <p:spPr>
          <a:xfrm>
            <a:off x="2644356" y="2881566"/>
            <a:ext cx="409865"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ECA836C4-DA39-CD4E-BC29-6351C261B7BA}"/>
              </a:ext>
            </a:extLst>
          </p:cNvPr>
          <p:cNvSpPr/>
          <p:nvPr/>
        </p:nvSpPr>
        <p:spPr>
          <a:xfrm>
            <a:off x="3127124" y="2881566"/>
            <a:ext cx="409865"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809AA144-3499-9E4B-9D35-0DF58A45939D}"/>
              </a:ext>
            </a:extLst>
          </p:cNvPr>
          <p:cNvSpPr/>
          <p:nvPr/>
        </p:nvSpPr>
        <p:spPr>
          <a:xfrm>
            <a:off x="3617752" y="2881566"/>
            <a:ext cx="409865"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a:extLst>
              <a:ext uri="{FF2B5EF4-FFF2-40B4-BE49-F238E27FC236}">
                <a16:creationId xmlns:a16="http://schemas.microsoft.com/office/drawing/2014/main" id="{0F6A62D9-A261-0547-A9A9-6E2395946611}"/>
              </a:ext>
            </a:extLst>
          </p:cNvPr>
          <p:cNvSpPr txBox="1"/>
          <p:nvPr/>
        </p:nvSpPr>
        <p:spPr>
          <a:xfrm>
            <a:off x="2443126" y="2893306"/>
            <a:ext cx="1800493" cy="253916"/>
          </a:xfrm>
          <a:prstGeom prst="rect">
            <a:avLst/>
          </a:prstGeom>
          <a:noFill/>
        </p:spPr>
        <p:txBody>
          <a:bodyPr wrap="none" rtlCol="0">
            <a:spAutoFit/>
          </a:bodyPr>
          <a:lstStyle/>
          <a:p>
            <a:pPr algn="ctr"/>
            <a:r>
              <a:rPr lang="ja-JP" altLang="en-US" sz="1050">
                <a:solidFill>
                  <a:schemeClr val="bg1"/>
                </a:solidFill>
                <a:latin typeface="Meiryo" panose="020B0604030504040204" pitchFamily="34" charset="-128"/>
                <a:ea typeface="Meiryo" panose="020B0604030504040204" pitchFamily="34" charset="-128"/>
              </a:rPr>
              <a:t>業種・業態に特化した業務</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32" name="正方形/長方形 31">
            <a:extLst>
              <a:ext uri="{FF2B5EF4-FFF2-40B4-BE49-F238E27FC236}">
                <a16:creationId xmlns:a16="http://schemas.microsoft.com/office/drawing/2014/main" id="{24F004D4-D71D-0C46-85AD-601048A13103}"/>
              </a:ext>
            </a:extLst>
          </p:cNvPr>
          <p:cNvSpPr/>
          <p:nvPr/>
        </p:nvSpPr>
        <p:spPr>
          <a:xfrm>
            <a:off x="1008624" y="2881566"/>
            <a:ext cx="409865"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8F1E16B8-BEFF-6F4D-AF3A-FCAF617B5028}"/>
              </a:ext>
            </a:extLst>
          </p:cNvPr>
          <p:cNvSpPr/>
          <p:nvPr/>
        </p:nvSpPr>
        <p:spPr>
          <a:xfrm>
            <a:off x="1491392" y="2881566"/>
            <a:ext cx="409865"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6128DBBD-FEB3-524E-8CB4-F90E46388E45}"/>
              </a:ext>
            </a:extLst>
          </p:cNvPr>
          <p:cNvSpPr/>
          <p:nvPr/>
        </p:nvSpPr>
        <p:spPr>
          <a:xfrm>
            <a:off x="1982020" y="2881566"/>
            <a:ext cx="409865"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BD5F27D1-2935-414E-9C14-EC2C326EB505}"/>
              </a:ext>
            </a:extLst>
          </p:cNvPr>
          <p:cNvSpPr/>
          <p:nvPr/>
        </p:nvSpPr>
        <p:spPr>
          <a:xfrm>
            <a:off x="4259059" y="2881566"/>
            <a:ext cx="409865"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81E3B56D-497C-3243-B268-C6C571B6BE5B}"/>
              </a:ext>
            </a:extLst>
          </p:cNvPr>
          <p:cNvSpPr/>
          <p:nvPr/>
        </p:nvSpPr>
        <p:spPr>
          <a:xfrm>
            <a:off x="4741827" y="2881566"/>
            <a:ext cx="409865"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135E4911-995E-7342-B46F-5819965F0CAD}"/>
              </a:ext>
            </a:extLst>
          </p:cNvPr>
          <p:cNvSpPr/>
          <p:nvPr/>
        </p:nvSpPr>
        <p:spPr>
          <a:xfrm>
            <a:off x="5232455" y="2881566"/>
            <a:ext cx="409865"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a:extLst>
              <a:ext uri="{FF2B5EF4-FFF2-40B4-BE49-F238E27FC236}">
                <a16:creationId xmlns:a16="http://schemas.microsoft.com/office/drawing/2014/main" id="{07781AFB-99D9-7447-A1FF-5F7C85366A27}"/>
              </a:ext>
            </a:extLst>
          </p:cNvPr>
          <p:cNvSpPr/>
          <p:nvPr/>
        </p:nvSpPr>
        <p:spPr>
          <a:xfrm>
            <a:off x="1008623" y="3173232"/>
            <a:ext cx="4633697" cy="23543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6700786D-E638-BA4F-AF90-5CAF02F4F2EE}"/>
              </a:ext>
            </a:extLst>
          </p:cNvPr>
          <p:cNvSpPr txBox="1"/>
          <p:nvPr/>
        </p:nvSpPr>
        <p:spPr>
          <a:xfrm>
            <a:off x="2443121" y="3174138"/>
            <a:ext cx="1800493" cy="253916"/>
          </a:xfrm>
          <a:prstGeom prst="rect">
            <a:avLst/>
          </a:prstGeom>
          <a:noFill/>
        </p:spPr>
        <p:txBody>
          <a:bodyPr wrap="none" rtlCol="0">
            <a:spAutoFit/>
          </a:bodyPr>
          <a:lstStyle/>
          <a:p>
            <a:pPr algn="ctr"/>
            <a:r>
              <a:rPr lang="ja-JP" altLang="en-US" sz="1050">
                <a:solidFill>
                  <a:schemeClr val="bg1"/>
                </a:solidFill>
                <a:latin typeface="Meiryo" panose="020B0604030504040204" pitchFamily="34" charset="-128"/>
                <a:ea typeface="Meiryo" panose="020B0604030504040204" pitchFamily="34" charset="-128"/>
              </a:rPr>
              <a:t>業界・業種に共通した業務</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89B71CF0-E0EF-DB47-ABDB-1766FE9640B3}"/>
              </a:ext>
            </a:extLst>
          </p:cNvPr>
          <p:cNvSpPr txBox="1"/>
          <p:nvPr/>
        </p:nvSpPr>
        <p:spPr>
          <a:xfrm>
            <a:off x="2989199" y="1056547"/>
            <a:ext cx="646331"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教養</a:t>
            </a:r>
          </a:p>
        </p:txBody>
      </p:sp>
      <p:sp>
        <p:nvSpPr>
          <p:cNvPr id="41" name="テキスト ボックス 40">
            <a:extLst>
              <a:ext uri="{FF2B5EF4-FFF2-40B4-BE49-F238E27FC236}">
                <a16:creationId xmlns:a16="http://schemas.microsoft.com/office/drawing/2014/main" id="{1AAF6E3A-86DA-184D-9AC5-08CE754E366D}"/>
              </a:ext>
            </a:extLst>
          </p:cNvPr>
          <p:cNvSpPr txBox="1"/>
          <p:nvPr/>
        </p:nvSpPr>
        <p:spPr>
          <a:xfrm>
            <a:off x="1613541" y="1407828"/>
            <a:ext cx="34163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政治・経済・芸術・哲学などの社会常識</a:t>
            </a:r>
          </a:p>
        </p:txBody>
      </p:sp>
      <p:sp>
        <p:nvSpPr>
          <p:cNvPr id="42" name="正方形/長方形 41">
            <a:extLst>
              <a:ext uri="{FF2B5EF4-FFF2-40B4-BE49-F238E27FC236}">
                <a16:creationId xmlns:a16="http://schemas.microsoft.com/office/drawing/2014/main" id="{E7CDBA79-1AFA-C146-ABB9-261504DF02A4}"/>
              </a:ext>
            </a:extLst>
          </p:cNvPr>
          <p:cNvSpPr/>
          <p:nvPr/>
        </p:nvSpPr>
        <p:spPr>
          <a:xfrm>
            <a:off x="6189304" y="951724"/>
            <a:ext cx="2341292" cy="5509250"/>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三角形 45">
            <a:extLst>
              <a:ext uri="{FF2B5EF4-FFF2-40B4-BE49-F238E27FC236}">
                <a16:creationId xmlns:a16="http://schemas.microsoft.com/office/drawing/2014/main" id="{133F116C-B44A-664E-9E5B-A5DA24542A56}"/>
              </a:ext>
            </a:extLst>
          </p:cNvPr>
          <p:cNvSpPr/>
          <p:nvPr/>
        </p:nvSpPr>
        <p:spPr>
          <a:xfrm rot="5400000">
            <a:off x="4389712" y="2753988"/>
            <a:ext cx="5504742" cy="1909227"/>
          </a:xfrm>
          <a:prstGeom prst="triangle">
            <a:avLst/>
          </a:prstGeom>
          <a:solidFill>
            <a:schemeClr val="accent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a:extLst>
              <a:ext uri="{FF2B5EF4-FFF2-40B4-BE49-F238E27FC236}">
                <a16:creationId xmlns:a16="http://schemas.microsoft.com/office/drawing/2014/main" id="{21845B4B-DB55-224E-9E8F-A887EF5195F9}"/>
              </a:ext>
            </a:extLst>
          </p:cNvPr>
          <p:cNvSpPr txBox="1"/>
          <p:nvPr/>
        </p:nvSpPr>
        <p:spPr>
          <a:xfrm>
            <a:off x="6261038" y="3312790"/>
            <a:ext cx="1569660"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継続的</a:t>
            </a:r>
            <a:endParaRPr kumimoji="1" lang="en-US" altLang="ja-JP" dirty="0">
              <a:solidFill>
                <a:schemeClr val="bg1"/>
              </a:solidFill>
              <a:latin typeface="Meiryo" panose="020B0604030504040204" pitchFamily="34" charset="-128"/>
              <a:ea typeface="Meiryo" panose="020B0604030504040204" pitchFamily="34" charset="-128"/>
            </a:endParaRPr>
          </a:p>
          <a:p>
            <a:r>
              <a:rPr kumimoji="1" lang="ja-JP" altLang="en-US">
                <a:solidFill>
                  <a:schemeClr val="bg1"/>
                </a:solidFill>
                <a:latin typeface="Meiryo" panose="020B0604030504040204" pitchFamily="34" charset="-128"/>
                <a:ea typeface="Meiryo" panose="020B0604030504040204" pitchFamily="34" charset="-128"/>
              </a:rPr>
              <a:t>アップデート</a:t>
            </a:r>
          </a:p>
        </p:txBody>
      </p:sp>
      <p:sp>
        <p:nvSpPr>
          <p:cNvPr id="48" name="テキスト ボックス 47">
            <a:extLst>
              <a:ext uri="{FF2B5EF4-FFF2-40B4-BE49-F238E27FC236}">
                <a16:creationId xmlns:a16="http://schemas.microsoft.com/office/drawing/2014/main" id="{5F2FEBAC-AE9B-2D43-B096-4E4352B8E5C1}"/>
              </a:ext>
            </a:extLst>
          </p:cNvPr>
          <p:cNvSpPr txBox="1"/>
          <p:nvPr/>
        </p:nvSpPr>
        <p:spPr>
          <a:xfrm>
            <a:off x="6727687" y="1165014"/>
            <a:ext cx="1800493"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蓄積と</a:t>
            </a:r>
            <a:endParaRPr kumimoji="1" lang="en-US" altLang="ja-JP" dirty="0">
              <a:solidFill>
                <a:schemeClr val="bg1"/>
              </a:solidFill>
              <a:latin typeface="Meiryo" panose="020B0604030504040204" pitchFamily="34" charset="-128"/>
              <a:ea typeface="Meiryo" panose="020B0604030504040204" pitchFamily="34" charset="-128"/>
            </a:endParaRPr>
          </a:p>
          <a:p>
            <a:r>
              <a:rPr kumimoji="1" lang="ja-JP" altLang="en-US">
                <a:solidFill>
                  <a:schemeClr val="bg1"/>
                </a:solidFill>
                <a:latin typeface="Meiryo" panose="020B0604030504040204" pitchFamily="34" charset="-128"/>
                <a:ea typeface="Meiryo" panose="020B0604030504040204" pitchFamily="34" charset="-128"/>
              </a:rPr>
              <a:t>対象範囲の拡張</a:t>
            </a:r>
          </a:p>
        </p:txBody>
      </p:sp>
      <p:pic>
        <p:nvPicPr>
          <p:cNvPr id="49" name="図 48">
            <a:extLst>
              <a:ext uri="{FF2B5EF4-FFF2-40B4-BE49-F238E27FC236}">
                <a16:creationId xmlns:a16="http://schemas.microsoft.com/office/drawing/2014/main" id="{2076D4AB-D9B4-A845-BEF5-14E581CEC1FB}"/>
              </a:ext>
            </a:extLst>
          </p:cNvPr>
          <p:cNvPicPr>
            <a:picLocks noChangeAspect="1"/>
          </p:cNvPicPr>
          <p:nvPr/>
        </p:nvPicPr>
        <p:blipFill>
          <a:blip r:embed="rId2"/>
          <a:stretch>
            <a:fillRect/>
          </a:stretch>
        </p:blipFill>
        <p:spPr>
          <a:xfrm>
            <a:off x="7534154" y="4070928"/>
            <a:ext cx="1467885" cy="2329976"/>
          </a:xfrm>
          <a:prstGeom prst="rect">
            <a:avLst/>
          </a:prstGeom>
        </p:spPr>
      </p:pic>
    </p:spTree>
    <p:extLst>
      <p:ext uri="{BB962C8B-B14F-4D97-AF65-F5344CB8AC3E}">
        <p14:creationId xmlns:p14="http://schemas.microsoft.com/office/powerpoint/2010/main" val="333196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044821-311B-5E4C-BF90-D25357DB4499}"/>
              </a:ext>
            </a:extLst>
          </p:cNvPr>
          <p:cNvSpPr>
            <a:spLocks noGrp="1"/>
          </p:cNvSpPr>
          <p:nvPr>
            <p:ph type="title"/>
          </p:nvPr>
        </p:nvSpPr>
        <p:spPr/>
        <p:txBody>
          <a:bodyPr/>
          <a:lstStyle/>
          <a:p>
            <a:r>
              <a:rPr kumimoji="1" lang="ja-JP" altLang="en-US"/>
              <a:t>イノベーションとデジタル</a:t>
            </a:r>
          </a:p>
        </p:txBody>
      </p:sp>
      <p:pic>
        <p:nvPicPr>
          <p:cNvPr id="3" name="図 2">
            <a:extLst>
              <a:ext uri="{FF2B5EF4-FFF2-40B4-BE49-F238E27FC236}">
                <a16:creationId xmlns:a16="http://schemas.microsoft.com/office/drawing/2014/main" id="{65B8C89A-5ADE-B349-913E-731E3CB1F858}"/>
              </a:ext>
            </a:extLst>
          </p:cNvPr>
          <p:cNvPicPr>
            <a:picLocks noChangeAspect="1"/>
          </p:cNvPicPr>
          <p:nvPr/>
        </p:nvPicPr>
        <p:blipFill>
          <a:blip r:embed="rId2"/>
          <a:stretch>
            <a:fillRect/>
          </a:stretch>
        </p:blipFill>
        <p:spPr>
          <a:xfrm>
            <a:off x="1119005" y="692696"/>
            <a:ext cx="2857500" cy="2438400"/>
          </a:xfrm>
          <a:prstGeom prst="rect">
            <a:avLst/>
          </a:prstGeom>
          <a:effectLst>
            <a:outerShdw blurRad="50800" dist="38100" dir="2700000" algn="tl" rotWithShape="0">
              <a:prstClr val="black">
                <a:alpha val="40000"/>
              </a:prstClr>
            </a:outerShdw>
          </a:effectLst>
        </p:spPr>
      </p:pic>
      <p:sp>
        <p:nvSpPr>
          <p:cNvPr id="6" name="テキスト ボックス 5">
            <a:extLst>
              <a:ext uri="{FF2B5EF4-FFF2-40B4-BE49-F238E27FC236}">
                <a16:creationId xmlns:a16="http://schemas.microsoft.com/office/drawing/2014/main" id="{D1CA4331-7BD5-7D47-B79A-B7B3EFD9B2E2}"/>
              </a:ext>
            </a:extLst>
          </p:cNvPr>
          <p:cNvSpPr txBox="1"/>
          <p:nvPr/>
        </p:nvSpPr>
        <p:spPr>
          <a:xfrm>
            <a:off x="991183" y="3131096"/>
            <a:ext cx="3343493" cy="1908215"/>
          </a:xfrm>
          <a:prstGeom prst="rect">
            <a:avLst/>
          </a:prstGeom>
          <a:noFill/>
        </p:spPr>
        <p:txBody>
          <a:bodyPr wrap="square" rtlCol="0">
            <a:spAutoFit/>
          </a:bodyPr>
          <a:lstStyle/>
          <a:p>
            <a:pPr algn="ctr"/>
            <a:r>
              <a:rPr kumimoji="1" lang="ja-JP" altLang="en-US" sz="3200" b="1">
                <a:solidFill>
                  <a:srgbClr val="0070C0"/>
                </a:solidFill>
                <a:latin typeface="Meiryo" panose="020B0604030504040204" pitchFamily="34" charset="-128"/>
                <a:ea typeface="Meiryo" panose="020B0604030504040204" pitchFamily="34" charset="-128"/>
              </a:rPr>
              <a:t>イノベーション</a:t>
            </a:r>
            <a:endParaRPr kumimoji="1" lang="en-US" altLang="ja-JP" sz="3200" b="1" dirty="0">
              <a:solidFill>
                <a:srgbClr val="0070C0"/>
              </a:solidFill>
              <a:latin typeface="Meiryo" panose="020B0604030504040204" pitchFamily="34" charset="-128"/>
              <a:ea typeface="Meiryo" panose="020B0604030504040204" pitchFamily="34" charset="-128"/>
            </a:endParaRPr>
          </a:p>
          <a:p>
            <a:pPr algn="ctr"/>
            <a:r>
              <a:rPr lang="en-US" altLang="ja-JP" sz="3200" dirty="0">
                <a:solidFill>
                  <a:srgbClr val="0070C0"/>
                </a:solidFill>
                <a:latin typeface="Meiryo" panose="020B0604030504040204" pitchFamily="34" charset="-128"/>
                <a:ea typeface="Meiryo" panose="020B0604030504040204" pitchFamily="34" charset="-128"/>
              </a:rPr>
              <a:t>Innovation</a:t>
            </a:r>
          </a:p>
          <a:p>
            <a:pPr algn="ctr"/>
            <a:r>
              <a:rPr kumimoji="1" lang="ja-JP" altLang="en-US">
                <a:solidFill>
                  <a:srgbClr val="0070C0"/>
                </a:solidFill>
                <a:latin typeface="Meiryo" panose="020B0604030504040204" pitchFamily="34" charset="-128"/>
                <a:ea typeface="Meiryo" panose="020B0604030504040204" pitchFamily="34" charset="-128"/>
              </a:rPr>
              <a:t>これまでにはなかった</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新しい組合せを見つけ</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新たな価値を産み出すこと</a:t>
            </a:r>
          </a:p>
        </p:txBody>
      </p:sp>
      <p:sp>
        <p:nvSpPr>
          <p:cNvPr id="4" name="テキスト ボックス 3">
            <a:extLst>
              <a:ext uri="{FF2B5EF4-FFF2-40B4-BE49-F238E27FC236}">
                <a16:creationId xmlns:a16="http://schemas.microsoft.com/office/drawing/2014/main" id="{1497474B-FF1B-7C4D-86D7-6E051AC994DA}"/>
              </a:ext>
            </a:extLst>
          </p:cNvPr>
          <p:cNvSpPr txBox="1"/>
          <p:nvPr/>
        </p:nvSpPr>
        <p:spPr>
          <a:xfrm>
            <a:off x="1031712" y="5229200"/>
            <a:ext cx="3262432" cy="1200329"/>
          </a:xfrm>
          <a:prstGeom prst="rect">
            <a:avLst/>
          </a:prstGeom>
          <a:noFill/>
        </p:spPr>
        <p:txBody>
          <a:bodyPr wrap="none" rtlCol="0">
            <a:spAutoFit/>
          </a:bodyPr>
          <a:lstStyle/>
          <a:p>
            <a:pPr algn="ctr"/>
            <a:r>
              <a:rPr lang="ja-JP" altLang="en-US" sz="2400" b="1">
                <a:solidFill>
                  <a:srgbClr val="0070C0"/>
                </a:solidFill>
                <a:latin typeface="Meiryo" panose="020B0604030504040204" pitchFamily="34" charset="-128"/>
                <a:ea typeface="Meiryo" panose="020B0604030504040204" pitchFamily="34" charset="-128"/>
              </a:rPr>
              <a:t>高速な試行錯誤</a:t>
            </a:r>
          </a:p>
          <a:p>
            <a:pPr algn="ctr"/>
            <a:r>
              <a:rPr lang="ja-JP" altLang="en-US" sz="2400" b="1">
                <a:solidFill>
                  <a:srgbClr val="0070C0"/>
                </a:solidFill>
                <a:latin typeface="Meiryo" panose="020B0604030504040204" pitchFamily="34" charset="-128"/>
                <a:ea typeface="Meiryo" panose="020B0604030504040204" pitchFamily="34" charset="-128"/>
              </a:rPr>
              <a:t>高速なフィードバック</a:t>
            </a:r>
            <a:endParaRPr lang="en-US" altLang="ja-JP" sz="2400" b="1" dirty="0">
              <a:solidFill>
                <a:srgbClr val="0070C0"/>
              </a:solidFill>
              <a:latin typeface="Meiryo" panose="020B0604030504040204" pitchFamily="34" charset="-128"/>
              <a:ea typeface="Meiryo" panose="020B0604030504040204" pitchFamily="34" charset="-128"/>
            </a:endParaRPr>
          </a:p>
          <a:p>
            <a:pPr algn="ctr"/>
            <a:r>
              <a:rPr lang="ja-JP" altLang="en-US" sz="2400" b="1">
                <a:solidFill>
                  <a:srgbClr val="0070C0"/>
                </a:solidFill>
                <a:latin typeface="Meiryo" panose="020B0604030504040204" pitchFamily="34" charset="-128"/>
                <a:ea typeface="Meiryo" panose="020B0604030504040204" pitchFamily="34" charset="-128"/>
              </a:rPr>
              <a:t>高速なアップデート</a:t>
            </a:r>
            <a:endParaRPr lang="en-US" altLang="ja-JP" sz="2400" b="1" dirty="0">
              <a:solidFill>
                <a:srgbClr val="0070C0"/>
              </a:solidFill>
              <a:latin typeface="Meiryo" panose="020B0604030504040204" pitchFamily="34" charset="-128"/>
              <a:ea typeface="Meiryo" panose="020B0604030504040204" pitchFamily="34" charset="-128"/>
            </a:endParaRPr>
          </a:p>
        </p:txBody>
      </p:sp>
      <p:sp>
        <p:nvSpPr>
          <p:cNvPr id="39" name="正方形/長方形 38">
            <a:extLst>
              <a:ext uri="{FF2B5EF4-FFF2-40B4-BE49-F238E27FC236}">
                <a16:creationId xmlns:a16="http://schemas.microsoft.com/office/drawing/2014/main" id="{542A70F6-CE03-A245-8842-9EEE9CDCB9CE}"/>
              </a:ext>
            </a:extLst>
          </p:cNvPr>
          <p:cNvSpPr/>
          <p:nvPr/>
        </p:nvSpPr>
        <p:spPr>
          <a:xfrm rot="10800000">
            <a:off x="7029590" y="993687"/>
            <a:ext cx="419237" cy="41622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a:extLst>
              <a:ext uri="{FF2B5EF4-FFF2-40B4-BE49-F238E27FC236}">
                <a16:creationId xmlns:a16="http://schemas.microsoft.com/office/drawing/2014/main" id="{C1CB7E32-BBD7-3542-8605-5BBFBA820062}"/>
              </a:ext>
            </a:extLst>
          </p:cNvPr>
          <p:cNvSpPr/>
          <p:nvPr/>
        </p:nvSpPr>
        <p:spPr>
          <a:xfrm rot="10800000">
            <a:off x="7524470" y="993687"/>
            <a:ext cx="419237" cy="41622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E9F8954C-168A-0449-A20B-E584C4EA3DB1}"/>
              </a:ext>
            </a:extLst>
          </p:cNvPr>
          <p:cNvSpPr/>
          <p:nvPr/>
        </p:nvSpPr>
        <p:spPr>
          <a:xfrm rot="10800000">
            <a:off x="8019350" y="993687"/>
            <a:ext cx="419237" cy="416222"/>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1C074CDF-0781-814F-A7F9-CE67801AAEAF}"/>
              </a:ext>
            </a:extLst>
          </p:cNvPr>
          <p:cNvSpPr/>
          <p:nvPr/>
        </p:nvSpPr>
        <p:spPr>
          <a:xfrm rot="10800000">
            <a:off x="7029590" y="1463727"/>
            <a:ext cx="419237" cy="41622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9A6A2836-7EF1-C646-BD6C-668AF7EAB2A4}"/>
              </a:ext>
            </a:extLst>
          </p:cNvPr>
          <p:cNvSpPr/>
          <p:nvPr/>
        </p:nvSpPr>
        <p:spPr>
          <a:xfrm rot="10800000">
            <a:off x="7524470" y="1463727"/>
            <a:ext cx="419237" cy="41622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61BA472B-079F-3C43-AF44-265FFD7BE656}"/>
              </a:ext>
            </a:extLst>
          </p:cNvPr>
          <p:cNvSpPr/>
          <p:nvPr/>
        </p:nvSpPr>
        <p:spPr>
          <a:xfrm rot="10800000">
            <a:off x="8019350" y="1463727"/>
            <a:ext cx="419237" cy="416222"/>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1BA682B3-7EFB-9E4C-912F-D8337527E6F2}"/>
              </a:ext>
            </a:extLst>
          </p:cNvPr>
          <p:cNvSpPr/>
          <p:nvPr/>
        </p:nvSpPr>
        <p:spPr>
          <a:xfrm rot="10800000">
            <a:off x="7029590" y="1966134"/>
            <a:ext cx="419237" cy="416222"/>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a:extLst>
              <a:ext uri="{FF2B5EF4-FFF2-40B4-BE49-F238E27FC236}">
                <a16:creationId xmlns:a16="http://schemas.microsoft.com/office/drawing/2014/main" id="{E06E353E-9C7E-7044-AA0B-B3BCD830E110}"/>
              </a:ext>
            </a:extLst>
          </p:cNvPr>
          <p:cNvSpPr/>
          <p:nvPr/>
        </p:nvSpPr>
        <p:spPr>
          <a:xfrm rot="10800000">
            <a:off x="7524470" y="1966134"/>
            <a:ext cx="419237" cy="416222"/>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1C0B9A4B-7390-D843-964F-8FD43694ABCD}"/>
              </a:ext>
            </a:extLst>
          </p:cNvPr>
          <p:cNvSpPr/>
          <p:nvPr/>
        </p:nvSpPr>
        <p:spPr>
          <a:xfrm rot="10800000">
            <a:off x="8019350" y="1966134"/>
            <a:ext cx="419237" cy="41622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9852B4F2-7ADD-284E-BDF3-55562DD74711}"/>
              </a:ext>
            </a:extLst>
          </p:cNvPr>
          <p:cNvSpPr/>
          <p:nvPr/>
        </p:nvSpPr>
        <p:spPr>
          <a:xfrm>
            <a:off x="4955257" y="993687"/>
            <a:ext cx="419237" cy="41622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FA4B3003-BB01-C94C-9898-2315D203723F}"/>
              </a:ext>
            </a:extLst>
          </p:cNvPr>
          <p:cNvSpPr/>
          <p:nvPr/>
        </p:nvSpPr>
        <p:spPr>
          <a:xfrm>
            <a:off x="5450137" y="993687"/>
            <a:ext cx="419237" cy="41622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C063DE2D-0C88-D142-B734-14FFC6BA2042}"/>
              </a:ext>
            </a:extLst>
          </p:cNvPr>
          <p:cNvSpPr/>
          <p:nvPr/>
        </p:nvSpPr>
        <p:spPr>
          <a:xfrm>
            <a:off x="5945017" y="993687"/>
            <a:ext cx="419237" cy="416222"/>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2204AD2C-690A-F748-BE4D-6E8504315228}"/>
              </a:ext>
            </a:extLst>
          </p:cNvPr>
          <p:cNvSpPr/>
          <p:nvPr/>
        </p:nvSpPr>
        <p:spPr>
          <a:xfrm>
            <a:off x="4955257" y="1463727"/>
            <a:ext cx="419237" cy="41622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3ACCD179-6569-EC4A-84E8-DCFA2555F9F6}"/>
              </a:ext>
            </a:extLst>
          </p:cNvPr>
          <p:cNvSpPr/>
          <p:nvPr/>
        </p:nvSpPr>
        <p:spPr>
          <a:xfrm>
            <a:off x="5450137" y="1463727"/>
            <a:ext cx="419237" cy="41622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3E3A41BE-4FD8-374D-9576-51523606CE4D}"/>
              </a:ext>
            </a:extLst>
          </p:cNvPr>
          <p:cNvSpPr/>
          <p:nvPr/>
        </p:nvSpPr>
        <p:spPr>
          <a:xfrm>
            <a:off x="5945017" y="1463727"/>
            <a:ext cx="419237" cy="416222"/>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58FEA1F6-5E2A-5949-8E2A-3E7DF163C697}"/>
              </a:ext>
            </a:extLst>
          </p:cNvPr>
          <p:cNvSpPr/>
          <p:nvPr/>
        </p:nvSpPr>
        <p:spPr>
          <a:xfrm>
            <a:off x="4955257" y="1966134"/>
            <a:ext cx="419237" cy="416222"/>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DC1391A0-5860-574C-9BC5-6BC86CB1ED45}"/>
              </a:ext>
            </a:extLst>
          </p:cNvPr>
          <p:cNvSpPr/>
          <p:nvPr/>
        </p:nvSpPr>
        <p:spPr>
          <a:xfrm>
            <a:off x="5450137" y="1966134"/>
            <a:ext cx="419237" cy="416222"/>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113C1218-2782-F44C-96B9-9D63519725F5}"/>
              </a:ext>
            </a:extLst>
          </p:cNvPr>
          <p:cNvSpPr/>
          <p:nvPr/>
        </p:nvSpPr>
        <p:spPr>
          <a:xfrm>
            <a:off x="5945017" y="1966134"/>
            <a:ext cx="419237" cy="41622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336873FE-7F5B-9841-8BDD-58EBDC58AFFF}"/>
              </a:ext>
            </a:extLst>
          </p:cNvPr>
          <p:cNvSpPr/>
          <p:nvPr/>
        </p:nvSpPr>
        <p:spPr>
          <a:xfrm>
            <a:off x="4955257" y="2979978"/>
            <a:ext cx="419237" cy="41622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4E1C5A5D-4B6A-0F4C-9DAC-85DB98E8A319}"/>
              </a:ext>
            </a:extLst>
          </p:cNvPr>
          <p:cNvSpPr/>
          <p:nvPr/>
        </p:nvSpPr>
        <p:spPr>
          <a:xfrm>
            <a:off x="5450137" y="2979978"/>
            <a:ext cx="419237" cy="41622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FF43C2E6-6AD5-304C-8F7B-A87BFF1182F5}"/>
              </a:ext>
            </a:extLst>
          </p:cNvPr>
          <p:cNvSpPr/>
          <p:nvPr/>
        </p:nvSpPr>
        <p:spPr>
          <a:xfrm>
            <a:off x="5945017" y="2979978"/>
            <a:ext cx="419237" cy="416222"/>
          </a:xfrm>
          <a:prstGeom prst="rect">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B74EE2B2-80F1-DE41-8C52-A9EE8CEEAFC1}"/>
              </a:ext>
            </a:extLst>
          </p:cNvPr>
          <p:cNvSpPr/>
          <p:nvPr/>
        </p:nvSpPr>
        <p:spPr>
          <a:xfrm>
            <a:off x="4955257" y="3450018"/>
            <a:ext cx="419237" cy="41622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a:extLst>
              <a:ext uri="{FF2B5EF4-FFF2-40B4-BE49-F238E27FC236}">
                <a16:creationId xmlns:a16="http://schemas.microsoft.com/office/drawing/2014/main" id="{CCD8A938-C845-A741-ACB0-C90AFE80A527}"/>
              </a:ext>
            </a:extLst>
          </p:cNvPr>
          <p:cNvSpPr/>
          <p:nvPr/>
        </p:nvSpPr>
        <p:spPr>
          <a:xfrm>
            <a:off x="5450137" y="3450018"/>
            <a:ext cx="419237" cy="416222"/>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26A795C4-A4C9-9F4E-A87B-8B47B9990E4C}"/>
              </a:ext>
            </a:extLst>
          </p:cNvPr>
          <p:cNvSpPr/>
          <p:nvPr/>
        </p:nvSpPr>
        <p:spPr>
          <a:xfrm>
            <a:off x="5945017" y="3450018"/>
            <a:ext cx="419237" cy="416222"/>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7C55843F-AC70-5449-B19C-37A9EB6584C6}"/>
              </a:ext>
            </a:extLst>
          </p:cNvPr>
          <p:cNvSpPr/>
          <p:nvPr/>
        </p:nvSpPr>
        <p:spPr>
          <a:xfrm>
            <a:off x="4955257" y="3952425"/>
            <a:ext cx="419237" cy="416222"/>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3D85671B-5B4D-7848-BCF1-4F73EA4CF43A}"/>
              </a:ext>
            </a:extLst>
          </p:cNvPr>
          <p:cNvSpPr/>
          <p:nvPr/>
        </p:nvSpPr>
        <p:spPr>
          <a:xfrm>
            <a:off x="5450137" y="3952425"/>
            <a:ext cx="419237" cy="416222"/>
          </a:xfrm>
          <a:prstGeom prst="rect">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a:extLst>
              <a:ext uri="{FF2B5EF4-FFF2-40B4-BE49-F238E27FC236}">
                <a16:creationId xmlns:a16="http://schemas.microsoft.com/office/drawing/2014/main" id="{CEA7D7C5-D0C6-3B44-8596-F8376A00F0AE}"/>
              </a:ext>
            </a:extLst>
          </p:cNvPr>
          <p:cNvSpPr/>
          <p:nvPr/>
        </p:nvSpPr>
        <p:spPr>
          <a:xfrm>
            <a:off x="5945017" y="3952425"/>
            <a:ext cx="419237" cy="41622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6" name="Picture 12" descr="カラーサークル矢印">
            <a:extLst>
              <a:ext uri="{FF2B5EF4-FFF2-40B4-BE49-F238E27FC236}">
                <a16:creationId xmlns:a16="http://schemas.microsoft.com/office/drawing/2014/main" id="{8C67B6AC-FC81-D147-B039-CD2CD945742E}"/>
              </a:ext>
            </a:extLst>
          </p:cNvPr>
          <p:cNvPicPr>
            <a:picLocks noChangeAspect="1" noChangeArrowheads="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a:stretch/>
        </p:blipFill>
        <p:spPr bwMode="auto">
          <a:xfrm>
            <a:off x="6005061" y="1879949"/>
            <a:ext cx="1480875" cy="16412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3DCGデザイナーのイラスト">
            <a:extLst>
              <a:ext uri="{FF2B5EF4-FFF2-40B4-BE49-F238E27FC236}">
                <a16:creationId xmlns:a16="http://schemas.microsoft.com/office/drawing/2014/main" id="{001EA2D3-EDA7-3F4C-94F7-931C9968D5A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78981" y="2773403"/>
            <a:ext cx="1759606" cy="14956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6" name="テキスト ボックス 85">
            <a:extLst>
              <a:ext uri="{FF2B5EF4-FFF2-40B4-BE49-F238E27FC236}">
                <a16:creationId xmlns:a16="http://schemas.microsoft.com/office/drawing/2014/main" id="{5D815A60-CB61-2349-B520-E9A50408E86B}"/>
              </a:ext>
            </a:extLst>
          </p:cNvPr>
          <p:cNvSpPr txBox="1"/>
          <p:nvPr/>
        </p:nvSpPr>
        <p:spPr>
          <a:xfrm>
            <a:off x="4806505" y="5229200"/>
            <a:ext cx="3877986" cy="1200329"/>
          </a:xfrm>
          <a:prstGeom prst="rect">
            <a:avLst/>
          </a:prstGeom>
          <a:noFill/>
        </p:spPr>
        <p:txBody>
          <a:bodyPr wrap="none" rtlCol="0">
            <a:spAutoFit/>
          </a:bodyPr>
          <a:lstStyle/>
          <a:p>
            <a:pPr algn="ctr"/>
            <a:r>
              <a:rPr lang="ja-JP" altLang="en-US" sz="2400" b="1">
                <a:solidFill>
                  <a:schemeClr val="accent6">
                    <a:lumMod val="75000"/>
                  </a:schemeClr>
                </a:solidFill>
                <a:latin typeface="Meiryo" panose="020B0604030504040204" pitchFamily="34" charset="-128"/>
                <a:ea typeface="Meiryo" panose="020B0604030504040204" pitchFamily="34" charset="-128"/>
              </a:rPr>
              <a:t>デジタル化された要素を</a:t>
            </a:r>
            <a:endParaRPr lang="en-US" altLang="ja-JP" sz="2400" b="1"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2400" b="1">
                <a:solidFill>
                  <a:schemeClr val="accent6">
                    <a:lumMod val="75000"/>
                  </a:schemeClr>
                </a:solidFill>
                <a:latin typeface="Meiryo" panose="020B0604030504040204" pitchFamily="34" charset="-128"/>
                <a:ea typeface="Meiryo" panose="020B0604030504040204" pitchFamily="34" charset="-128"/>
              </a:rPr>
              <a:t>コンピューター上で</a:t>
            </a:r>
            <a:endParaRPr lang="en-US" altLang="ja-JP" sz="2400" b="1"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2400" b="1">
                <a:solidFill>
                  <a:schemeClr val="accent6">
                    <a:lumMod val="75000"/>
                  </a:schemeClr>
                </a:solidFill>
                <a:latin typeface="Meiryo" panose="020B0604030504040204" pitchFamily="34" charset="-128"/>
                <a:ea typeface="Meiryo" panose="020B0604030504040204" pitchFamily="34" charset="-128"/>
              </a:rPr>
              <a:t>様々な組合せを検証できる</a:t>
            </a:r>
            <a:endParaRPr lang="en-US" altLang="ja-JP" sz="2400" b="1" dirty="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527768903"/>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グループ化 34">
            <a:extLst>
              <a:ext uri="{FF2B5EF4-FFF2-40B4-BE49-F238E27FC236}">
                <a16:creationId xmlns:a16="http://schemas.microsoft.com/office/drawing/2014/main" id="{9F795A91-D284-914D-BAA9-5917F181DEB3}"/>
              </a:ext>
            </a:extLst>
          </p:cNvPr>
          <p:cNvGrpSpPr/>
          <p:nvPr/>
        </p:nvGrpSpPr>
        <p:grpSpPr>
          <a:xfrm>
            <a:off x="4703824" y="1489925"/>
            <a:ext cx="4185761" cy="4357591"/>
            <a:chOff x="4703824" y="1489925"/>
            <a:chExt cx="4185761" cy="4357591"/>
          </a:xfrm>
        </p:grpSpPr>
        <p:sp>
          <p:nvSpPr>
            <p:cNvPr id="13" name="円/楕円 12">
              <a:extLst>
                <a:ext uri="{FF2B5EF4-FFF2-40B4-BE49-F238E27FC236}">
                  <a16:creationId xmlns:a16="http://schemas.microsoft.com/office/drawing/2014/main" id="{FEB692B0-8150-4447-BE72-7B89E1B38891}"/>
                </a:ext>
              </a:extLst>
            </p:cNvPr>
            <p:cNvSpPr/>
            <p:nvPr/>
          </p:nvSpPr>
          <p:spPr>
            <a:xfrm>
              <a:off x="4966252" y="2206481"/>
              <a:ext cx="3641037" cy="3641035"/>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楕円 13">
              <a:extLst>
                <a:ext uri="{FF2B5EF4-FFF2-40B4-BE49-F238E27FC236}">
                  <a16:creationId xmlns:a16="http://schemas.microsoft.com/office/drawing/2014/main" id="{D7A08B6B-44C0-1C4D-8F27-27A243DA9135}"/>
                </a:ext>
              </a:extLst>
            </p:cNvPr>
            <p:cNvSpPr/>
            <p:nvPr/>
          </p:nvSpPr>
          <p:spPr>
            <a:xfrm>
              <a:off x="5771106" y="3011335"/>
              <a:ext cx="2031325" cy="2031324"/>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80488E9D-2DD5-5745-997E-FD103BC58610}"/>
                </a:ext>
              </a:extLst>
            </p:cNvPr>
            <p:cNvSpPr txBox="1"/>
            <p:nvPr/>
          </p:nvSpPr>
          <p:spPr>
            <a:xfrm>
              <a:off x="5924993" y="3334500"/>
              <a:ext cx="1723550"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自分の現状を</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世の中の基準で客観視</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04FAF61C-366E-8A4E-A85F-92519A8568CD}"/>
                </a:ext>
              </a:extLst>
            </p:cNvPr>
            <p:cNvSpPr txBox="1"/>
            <p:nvPr/>
          </p:nvSpPr>
          <p:spPr>
            <a:xfrm>
              <a:off x="6078889" y="4269562"/>
              <a:ext cx="1415772"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不足や未熟を実感</a:t>
              </a:r>
            </a:p>
          </p:txBody>
        </p:sp>
        <p:sp>
          <p:nvSpPr>
            <p:cNvPr id="17" name="テキスト ボックス 16">
              <a:extLst>
                <a:ext uri="{FF2B5EF4-FFF2-40B4-BE49-F238E27FC236}">
                  <a16:creationId xmlns:a16="http://schemas.microsoft.com/office/drawing/2014/main" id="{C8A649A8-F306-FD42-A5F2-0E819C399BC6}"/>
                </a:ext>
              </a:extLst>
            </p:cNvPr>
            <p:cNvSpPr txBox="1"/>
            <p:nvPr/>
          </p:nvSpPr>
          <p:spPr>
            <a:xfrm>
              <a:off x="6155831" y="4554279"/>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成長への危機感</a:t>
              </a:r>
            </a:p>
          </p:txBody>
        </p:sp>
        <p:sp>
          <p:nvSpPr>
            <p:cNvPr id="18" name="テキスト ボックス 17">
              <a:extLst>
                <a:ext uri="{FF2B5EF4-FFF2-40B4-BE49-F238E27FC236}">
                  <a16:creationId xmlns:a16="http://schemas.microsoft.com/office/drawing/2014/main" id="{03E33CC7-3866-9E46-9068-42965B61F1E7}"/>
                </a:ext>
              </a:extLst>
            </p:cNvPr>
            <p:cNvSpPr txBox="1"/>
            <p:nvPr/>
          </p:nvSpPr>
          <p:spPr>
            <a:xfrm>
              <a:off x="7802430" y="3749811"/>
              <a:ext cx="800219" cy="646331"/>
            </a:xfrm>
            <a:prstGeom prst="rect">
              <a:avLst/>
            </a:prstGeom>
            <a:noFill/>
          </p:spPr>
          <p:txBody>
            <a:bodyPr wrap="none" rtlCol="0">
              <a:spAutoFit/>
            </a:bodyPr>
            <a:lstStyle/>
            <a:p>
              <a:pPr algn="r"/>
              <a:r>
                <a:rPr kumimoji="1" lang="ja-JP" altLang="en-US" sz="1200">
                  <a:solidFill>
                    <a:schemeClr val="bg1"/>
                  </a:solidFill>
                  <a:latin typeface="Meiryo" panose="020B0604030504040204" pitchFamily="34" charset="-128"/>
                  <a:ea typeface="Meiryo" panose="020B0604030504040204" pitchFamily="34" charset="-128"/>
                </a:rPr>
                <a:t>人との</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つながり</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を</a:t>
              </a:r>
              <a:r>
                <a:rPr lang="ja-JP" altLang="en-US" sz="1200">
                  <a:solidFill>
                    <a:schemeClr val="bg1"/>
                  </a:solidFill>
                  <a:latin typeface="Meiryo" panose="020B0604030504040204" pitchFamily="34" charset="-128"/>
                  <a:ea typeface="Meiryo" panose="020B0604030504040204" pitchFamily="34" charset="-128"/>
                </a:rPr>
                <a:t>拡げる</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17C8118C-F414-B349-82F7-EF4DB5434C11}"/>
                </a:ext>
              </a:extLst>
            </p:cNvPr>
            <p:cNvSpPr txBox="1"/>
            <p:nvPr/>
          </p:nvSpPr>
          <p:spPr>
            <a:xfrm>
              <a:off x="5124774" y="3835411"/>
              <a:ext cx="646331"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動く・</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a:solidFill>
                    <a:schemeClr val="bg1"/>
                  </a:solidFill>
                  <a:latin typeface="Meiryo" panose="020B0604030504040204" pitchFamily="34" charset="-128"/>
                  <a:ea typeface="Meiryo" panose="020B0604030504040204" pitchFamily="34" charset="-128"/>
                </a:rPr>
                <a:t>始める</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4F771995-B449-2C44-A25C-B7D502EDA697}"/>
                </a:ext>
              </a:extLst>
            </p:cNvPr>
            <p:cNvSpPr txBox="1"/>
            <p:nvPr/>
          </p:nvSpPr>
          <p:spPr>
            <a:xfrm>
              <a:off x="5958596" y="5201841"/>
              <a:ext cx="1723549"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常に高いゴールを探す</a:t>
              </a:r>
            </a:p>
          </p:txBody>
        </p:sp>
        <p:sp>
          <p:nvSpPr>
            <p:cNvPr id="21" name="テキスト ボックス 20">
              <a:extLst>
                <a:ext uri="{FF2B5EF4-FFF2-40B4-BE49-F238E27FC236}">
                  <a16:creationId xmlns:a16="http://schemas.microsoft.com/office/drawing/2014/main" id="{6907E600-ACA6-E144-AD42-04915DEC4488}"/>
                </a:ext>
              </a:extLst>
            </p:cNvPr>
            <p:cNvSpPr txBox="1"/>
            <p:nvPr/>
          </p:nvSpPr>
          <p:spPr>
            <a:xfrm>
              <a:off x="5958596" y="2530410"/>
              <a:ext cx="1723549"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機会を増やす</a:t>
              </a:r>
            </a:p>
          </p:txBody>
        </p:sp>
        <p:sp>
          <p:nvSpPr>
            <p:cNvPr id="22" name="テキスト ボックス 21">
              <a:extLst>
                <a:ext uri="{FF2B5EF4-FFF2-40B4-BE49-F238E27FC236}">
                  <a16:creationId xmlns:a16="http://schemas.microsoft.com/office/drawing/2014/main" id="{9F82594B-72B7-4F47-8D2B-F05AA4A50FEB}"/>
                </a:ext>
              </a:extLst>
            </p:cNvPr>
            <p:cNvSpPr txBox="1"/>
            <p:nvPr/>
          </p:nvSpPr>
          <p:spPr>
            <a:xfrm>
              <a:off x="5771106" y="3903700"/>
              <a:ext cx="2031325"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このままではまずい</a:t>
              </a:r>
            </a:p>
          </p:txBody>
        </p:sp>
        <p:sp>
          <p:nvSpPr>
            <p:cNvPr id="32" name="テキスト ボックス 31">
              <a:extLst>
                <a:ext uri="{FF2B5EF4-FFF2-40B4-BE49-F238E27FC236}">
                  <a16:creationId xmlns:a16="http://schemas.microsoft.com/office/drawing/2014/main" id="{A1F7EB5B-5C86-6848-9429-39B0AA20022E}"/>
                </a:ext>
              </a:extLst>
            </p:cNvPr>
            <p:cNvSpPr txBox="1"/>
            <p:nvPr/>
          </p:nvSpPr>
          <p:spPr>
            <a:xfrm>
              <a:off x="4703824" y="1489925"/>
              <a:ext cx="4185761" cy="461665"/>
            </a:xfrm>
            <a:prstGeom prst="rect">
              <a:avLst/>
            </a:prstGeom>
            <a:noFill/>
          </p:spPr>
          <p:txBody>
            <a:bodyPr wrap="none" rtlCol="0">
              <a:spAutoFit/>
            </a:bodyPr>
            <a:lstStyle/>
            <a:p>
              <a:pPr algn="ctr"/>
              <a:r>
                <a:rPr kumimoji="1" lang="ja-JP" altLang="en-US" sz="2400" b="1">
                  <a:solidFill>
                    <a:srgbClr val="0432FF"/>
                  </a:solidFill>
                  <a:latin typeface="Meiryo" panose="020B0604030504040204" pitchFamily="34" charset="-128"/>
                  <a:ea typeface="Meiryo" panose="020B0604030504040204" pitchFamily="34" charset="-128"/>
                </a:rPr>
                <a:t>成長を加速するメンタリティ</a:t>
              </a:r>
            </a:p>
          </p:txBody>
        </p:sp>
      </p:grpSp>
      <p:sp>
        <p:nvSpPr>
          <p:cNvPr id="2" name="タイトル 1">
            <a:extLst>
              <a:ext uri="{FF2B5EF4-FFF2-40B4-BE49-F238E27FC236}">
                <a16:creationId xmlns:a16="http://schemas.microsoft.com/office/drawing/2014/main" id="{16AF3A04-A991-E540-95A0-C917543F1394}"/>
              </a:ext>
            </a:extLst>
          </p:cNvPr>
          <p:cNvSpPr>
            <a:spLocks noGrp="1"/>
          </p:cNvSpPr>
          <p:nvPr>
            <p:ph type="title"/>
          </p:nvPr>
        </p:nvSpPr>
        <p:spPr/>
        <p:txBody>
          <a:bodyPr/>
          <a:lstStyle/>
          <a:p>
            <a:r>
              <a:rPr kumimoji="1" lang="ja-JP" altLang="en-US"/>
              <a:t>成長を左右する</a:t>
            </a:r>
            <a:r>
              <a:rPr kumimoji="1" lang="en-US" altLang="ja-JP" dirty="0"/>
              <a:t>2</a:t>
            </a:r>
            <a:r>
              <a:rPr kumimoji="1" lang="ja-JP" altLang="en-US"/>
              <a:t>つのメンタリティ</a:t>
            </a:r>
          </a:p>
        </p:txBody>
      </p:sp>
      <p:sp>
        <p:nvSpPr>
          <p:cNvPr id="3" name="円/楕円 2">
            <a:extLst>
              <a:ext uri="{FF2B5EF4-FFF2-40B4-BE49-F238E27FC236}">
                <a16:creationId xmlns:a16="http://schemas.microsoft.com/office/drawing/2014/main" id="{2B39FBD4-7955-924E-89E5-35402DD7157B}"/>
              </a:ext>
            </a:extLst>
          </p:cNvPr>
          <p:cNvSpPr/>
          <p:nvPr/>
        </p:nvSpPr>
        <p:spPr>
          <a:xfrm>
            <a:off x="536711" y="2206481"/>
            <a:ext cx="3641037" cy="3641035"/>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16BCFFA3-CD3E-2C47-8026-F2D2BB139563}"/>
              </a:ext>
            </a:extLst>
          </p:cNvPr>
          <p:cNvSpPr/>
          <p:nvPr/>
        </p:nvSpPr>
        <p:spPr>
          <a:xfrm>
            <a:off x="1332174" y="3011335"/>
            <a:ext cx="2031325" cy="2031324"/>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6C3CAF12-2F02-BE4A-ACF6-7B6C5FCA35DB}"/>
              </a:ext>
            </a:extLst>
          </p:cNvPr>
          <p:cNvSpPr txBox="1"/>
          <p:nvPr/>
        </p:nvSpPr>
        <p:spPr>
          <a:xfrm>
            <a:off x="1495457" y="3333751"/>
            <a:ext cx="1723549"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考えなくていい</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新たに始めなくていい</a:t>
            </a:r>
          </a:p>
        </p:txBody>
      </p:sp>
      <p:sp>
        <p:nvSpPr>
          <p:cNvPr id="6" name="テキスト ボックス 5">
            <a:extLst>
              <a:ext uri="{FF2B5EF4-FFF2-40B4-BE49-F238E27FC236}">
                <a16:creationId xmlns:a16="http://schemas.microsoft.com/office/drawing/2014/main" id="{0E7A6D6D-206E-EB40-90E8-C99C22CD9EBF}"/>
              </a:ext>
            </a:extLst>
          </p:cNvPr>
          <p:cNvSpPr txBox="1"/>
          <p:nvPr/>
        </p:nvSpPr>
        <p:spPr>
          <a:xfrm>
            <a:off x="1803229" y="4275440"/>
            <a:ext cx="1107996"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居心地がいい</a:t>
            </a:r>
          </a:p>
        </p:txBody>
      </p:sp>
      <p:sp>
        <p:nvSpPr>
          <p:cNvPr id="7" name="テキスト ボックス 6">
            <a:extLst>
              <a:ext uri="{FF2B5EF4-FFF2-40B4-BE49-F238E27FC236}">
                <a16:creationId xmlns:a16="http://schemas.microsoft.com/office/drawing/2014/main" id="{9119CB72-A39E-F14D-A924-51925FA81607}"/>
              </a:ext>
            </a:extLst>
          </p:cNvPr>
          <p:cNvSpPr txBox="1"/>
          <p:nvPr/>
        </p:nvSpPr>
        <p:spPr>
          <a:xfrm>
            <a:off x="1918645" y="4560157"/>
            <a:ext cx="877163"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安全･安心</a:t>
            </a:r>
          </a:p>
        </p:txBody>
      </p:sp>
      <p:sp>
        <p:nvSpPr>
          <p:cNvPr id="8" name="テキスト ボックス 7">
            <a:extLst>
              <a:ext uri="{FF2B5EF4-FFF2-40B4-BE49-F238E27FC236}">
                <a16:creationId xmlns:a16="http://schemas.microsoft.com/office/drawing/2014/main" id="{EAF48730-FA5B-0B49-9958-5A5BC9586543}"/>
              </a:ext>
            </a:extLst>
          </p:cNvPr>
          <p:cNvSpPr txBox="1"/>
          <p:nvPr/>
        </p:nvSpPr>
        <p:spPr>
          <a:xfrm>
            <a:off x="3406492" y="3796165"/>
            <a:ext cx="646331" cy="461665"/>
          </a:xfrm>
          <a:prstGeom prst="rect">
            <a:avLst/>
          </a:prstGeom>
          <a:noFill/>
        </p:spPr>
        <p:txBody>
          <a:bodyPr wrap="none" rtlCol="0">
            <a:spAutoFit/>
          </a:bodyPr>
          <a:lstStyle/>
          <a:p>
            <a:pPr algn="r"/>
            <a:r>
              <a:rPr kumimoji="1" lang="ja-JP" altLang="en-US" sz="1200">
                <a:solidFill>
                  <a:schemeClr val="bg1"/>
                </a:solidFill>
                <a:latin typeface="Meiryo" panose="020B0604030504040204" pitchFamily="34" charset="-128"/>
                <a:ea typeface="Meiryo" panose="020B0604030504040204" pitchFamily="34" charset="-128"/>
              </a:rPr>
              <a:t>実績</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がない</a:t>
            </a:r>
          </a:p>
        </p:txBody>
      </p:sp>
      <p:sp>
        <p:nvSpPr>
          <p:cNvPr id="9" name="テキスト ボックス 8">
            <a:extLst>
              <a:ext uri="{FF2B5EF4-FFF2-40B4-BE49-F238E27FC236}">
                <a16:creationId xmlns:a16="http://schemas.microsoft.com/office/drawing/2014/main" id="{98F4CC5A-B0E4-E941-B5BD-EFB3DF92BE2A}"/>
              </a:ext>
            </a:extLst>
          </p:cNvPr>
          <p:cNvSpPr txBox="1"/>
          <p:nvPr/>
        </p:nvSpPr>
        <p:spPr>
          <a:xfrm>
            <a:off x="695233" y="3835411"/>
            <a:ext cx="646331"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予算</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がない</a:t>
            </a:r>
          </a:p>
        </p:txBody>
      </p:sp>
      <p:sp>
        <p:nvSpPr>
          <p:cNvPr id="10" name="テキスト ボックス 9">
            <a:extLst>
              <a:ext uri="{FF2B5EF4-FFF2-40B4-BE49-F238E27FC236}">
                <a16:creationId xmlns:a16="http://schemas.microsoft.com/office/drawing/2014/main" id="{65EEDAC9-7940-B845-B7D3-2601B96891F3}"/>
              </a:ext>
            </a:extLst>
          </p:cNvPr>
          <p:cNvSpPr txBox="1"/>
          <p:nvPr/>
        </p:nvSpPr>
        <p:spPr>
          <a:xfrm>
            <a:off x="1375167" y="5201841"/>
            <a:ext cx="2031325"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自分だけでは判断できない</a:t>
            </a:r>
          </a:p>
        </p:txBody>
      </p:sp>
      <p:sp>
        <p:nvSpPr>
          <p:cNvPr id="11" name="テキスト ボックス 10">
            <a:extLst>
              <a:ext uri="{FF2B5EF4-FFF2-40B4-BE49-F238E27FC236}">
                <a16:creationId xmlns:a16="http://schemas.microsoft.com/office/drawing/2014/main" id="{5E398681-2040-A44E-8700-FA2AFCB0AF48}"/>
              </a:ext>
            </a:extLst>
          </p:cNvPr>
          <p:cNvSpPr txBox="1"/>
          <p:nvPr/>
        </p:nvSpPr>
        <p:spPr>
          <a:xfrm>
            <a:off x="1529054" y="2535595"/>
            <a:ext cx="1723549" cy="400110"/>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言い訳を探す</a:t>
            </a:r>
          </a:p>
        </p:txBody>
      </p:sp>
      <p:sp>
        <p:nvSpPr>
          <p:cNvPr id="12" name="テキスト ボックス 11">
            <a:extLst>
              <a:ext uri="{FF2B5EF4-FFF2-40B4-BE49-F238E27FC236}">
                <a16:creationId xmlns:a16="http://schemas.microsoft.com/office/drawing/2014/main" id="{3719776E-13C4-404B-B547-C80B1309B53B}"/>
              </a:ext>
            </a:extLst>
          </p:cNvPr>
          <p:cNvSpPr txBox="1"/>
          <p:nvPr/>
        </p:nvSpPr>
        <p:spPr>
          <a:xfrm>
            <a:off x="1444155" y="3903700"/>
            <a:ext cx="1826142" cy="338554"/>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このままでいたい</a:t>
            </a:r>
          </a:p>
        </p:txBody>
      </p:sp>
      <p:grpSp>
        <p:nvGrpSpPr>
          <p:cNvPr id="34" name="グループ化 33">
            <a:extLst>
              <a:ext uri="{FF2B5EF4-FFF2-40B4-BE49-F238E27FC236}">
                <a16:creationId xmlns:a16="http://schemas.microsoft.com/office/drawing/2014/main" id="{090D878B-8363-7F43-9C49-FBD19872E8CD}"/>
              </a:ext>
            </a:extLst>
          </p:cNvPr>
          <p:cNvGrpSpPr/>
          <p:nvPr/>
        </p:nvGrpSpPr>
        <p:grpSpPr>
          <a:xfrm>
            <a:off x="1031347" y="3091836"/>
            <a:ext cx="2631928" cy="1835675"/>
            <a:chOff x="1031347" y="3091836"/>
            <a:chExt cx="2631928" cy="1835675"/>
          </a:xfrm>
        </p:grpSpPr>
        <p:sp>
          <p:nvSpPr>
            <p:cNvPr id="23" name="下矢印 22">
              <a:extLst>
                <a:ext uri="{FF2B5EF4-FFF2-40B4-BE49-F238E27FC236}">
                  <a16:creationId xmlns:a16="http://schemas.microsoft.com/office/drawing/2014/main" id="{AC8BCEED-E9DB-D741-9B8A-F97031341024}"/>
                </a:ext>
              </a:extLst>
            </p:cNvPr>
            <p:cNvSpPr/>
            <p:nvPr/>
          </p:nvSpPr>
          <p:spPr>
            <a:xfrm rot="2708470">
              <a:off x="3051390" y="3095564"/>
              <a:ext cx="603804" cy="596348"/>
            </a:xfrm>
            <a:prstGeom prst="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矢印 23">
              <a:extLst>
                <a:ext uri="{FF2B5EF4-FFF2-40B4-BE49-F238E27FC236}">
                  <a16:creationId xmlns:a16="http://schemas.microsoft.com/office/drawing/2014/main" id="{22D128E9-DC1C-4D42-9C82-9B6D7B5745FB}"/>
                </a:ext>
              </a:extLst>
            </p:cNvPr>
            <p:cNvSpPr/>
            <p:nvPr/>
          </p:nvSpPr>
          <p:spPr>
            <a:xfrm rot="18891530" flipH="1">
              <a:off x="1027619" y="3095564"/>
              <a:ext cx="603804" cy="596348"/>
            </a:xfrm>
            <a:prstGeom prst="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下矢印 24">
              <a:extLst>
                <a:ext uri="{FF2B5EF4-FFF2-40B4-BE49-F238E27FC236}">
                  <a16:creationId xmlns:a16="http://schemas.microsoft.com/office/drawing/2014/main" id="{94DAB885-27FE-714C-B7ED-8F908083D963}"/>
                </a:ext>
              </a:extLst>
            </p:cNvPr>
            <p:cNvSpPr/>
            <p:nvPr/>
          </p:nvSpPr>
          <p:spPr>
            <a:xfrm rot="18891530" flipV="1">
              <a:off x="3063199" y="4327435"/>
              <a:ext cx="603804" cy="596348"/>
            </a:xfrm>
            <a:prstGeom prst="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下矢印 25">
              <a:extLst>
                <a:ext uri="{FF2B5EF4-FFF2-40B4-BE49-F238E27FC236}">
                  <a16:creationId xmlns:a16="http://schemas.microsoft.com/office/drawing/2014/main" id="{9314119C-C243-D84C-80E8-24F112D26AF9}"/>
                </a:ext>
              </a:extLst>
            </p:cNvPr>
            <p:cNvSpPr/>
            <p:nvPr/>
          </p:nvSpPr>
          <p:spPr>
            <a:xfrm rot="2708470" flipH="1" flipV="1">
              <a:off x="1039428" y="4327435"/>
              <a:ext cx="603804" cy="596348"/>
            </a:xfrm>
            <a:prstGeom prst="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1" name="テキスト ボックス 30">
            <a:extLst>
              <a:ext uri="{FF2B5EF4-FFF2-40B4-BE49-F238E27FC236}">
                <a16:creationId xmlns:a16="http://schemas.microsoft.com/office/drawing/2014/main" id="{EDB06BE5-8E66-1946-A214-0C20A1E4D49D}"/>
              </a:ext>
            </a:extLst>
          </p:cNvPr>
          <p:cNvSpPr txBox="1"/>
          <p:nvPr/>
        </p:nvSpPr>
        <p:spPr>
          <a:xfrm>
            <a:off x="572122" y="1483299"/>
            <a:ext cx="3570208" cy="461665"/>
          </a:xfrm>
          <a:prstGeom prst="rect">
            <a:avLst/>
          </a:prstGeom>
          <a:noFill/>
        </p:spPr>
        <p:txBody>
          <a:bodyPr wrap="none" rtlCol="0">
            <a:spAutoFit/>
          </a:bodyPr>
          <a:lstStyle/>
          <a:p>
            <a:pPr algn="ctr"/>
            <a:r>
              <a:rPr kumimoji="1" lang="ja-JP" altLang="en-US" sz="2400" b="1">
                <a:solidFill>
                  <a:schemeClr val="accent6">
                    <a:lumMod val="75000"/>
                  </a:schemeClr>
                </a:solidFill>
                <a:latin typeface="Meiryo" panose="020B0604030504040204" pitchFamily="34" charset="-128"/>
                <a:ea typeface="Meiryo" panose="020B0604030504040204" pitchFamily="34" charset="-128"/>
              </a:rPr>
              <a:t>成長を阻むメンタリティ</a:t>
            </a:r>
          </a:p>
        </p:txBody>
      </p:sp>
      <p:grpSp>
        <p:nvGrpSpPr>
          <p:cNvPr id="36" name="グループ化 35">
            <a:extLst>
              <a:ext uri="{FF2B5EF4-FFF2-40B4-BE49-F238E27FC236}">
                <a16:creationId xmlns:a16="http://schemas.microsoft.com/office/drawing/2014/main" id="{7BC37BDF-3D76-2C41-9BE4-66BDAE5C7C38}"/>
              </a:ext>
            </a:extLst>
          </p:cNvPr>
          <p:cNvGrpSpPr/>
          <p:nvPr/>
        </p:nvGrpSpPr>
        <p:grpSpPr>
          <a:xfrm>
            <a:off x="5479033" y="3091836"/>
            <a:ext cx="2631928" cy="1835675"/>
            <a:chOff x="5479033" y="3091836"/>
            <a:chExt cx="2631928" cy="1835675"/>
          </a:xfrm>
        </p:grpSpPr>
        <p:sp>
          <p:nvSpPr>
            <p:cNvPr id="27" name="下矢印 26">
              <a:extLst>
                <a:ext uri="{FF2B5EF4-FFF2-40B4-BE49-F238E27FC236}">
                  <a16:creationId xmlns:a16="http://schemas.microsoft.com/office/drawing/2014/main" id="{9514131D-1DD3-AD40-AF5C-9E7D8A55815D}"/>
                </a:ext>
              </a:extLst>
            </p:cNvPr>
            <p:cNvSpPr/>
            <p:nvPr/>
          </p:nvSpPr>
          <p:spPr>
            <a:xfrm rot="2708470" flipH="1" flipV="1">
              <a:off x="7499076" y="3095564"/>
              <a:ext cx="603804" cy="596348"/>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下矢印 27">
              <a:extLst>
                <a:ext uri="{FF2B5EF4-FFF2-40B4-BE49-F238E27FC236}">
                  <a16:creationId xmlns:a16="http://schemas.microsoft.com/office/drawing/2014/main" id="{F6F27EE1-1E02-AC48-80B0-58DA6F61E488}"/>
                </a:ext>
              </a:extLst>
            </p:cNvPr>
            <p:cNvSpPr/>
            <p:nvPr/>
          </p:nvSpPr>
          <p:spPr>
            <a:xfrm rot="18891530" flipV="1">
              <a:off x="5475305" y="3095564"/>
              <a:ext cx="603804" cy="596348"/>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下矢印 28">
              <a:extLst>
                <a:ext uri="{FF2B5EF4-FFF2-40B4-BE49-F238E27FC236}">
                  <a16:creationId xmlns:a16="http://schemas.microsoft.com/office/drawing/2014/main" id="{004C174E-E60B-5540-85AC-1CA6D8E1EE2E}"/>
                </a:ext>
              </a:extLst>
            </p:cNvPr>
            <p:cNvSpPr/>
            <p:nvPr/>
          </p:nvSpPr>
          <p:spPr>
            <a:xfrm rot="18891530" flipH="1">
              <a:off x="7510885" y="4327435"/>
              <a:ext cx="603804" cy="596348"/>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50D60B86-B918-FF40-82A5-A344E3BB757F}"/>
                </a:ext>
              </a:extLst>
            </p:cNvPr>
            <p:cNvSpPr/>
            <p:nvPr/>
          </p:nvSpPr>
          <p:spPr>
            <a:xfrm rot="2708470">
              <a:off x="5487114" y="4327435"/>
              <a:ext cx="603804" cy="596348"/>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393673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circle(out)">
                                      <p:cBhvr>
                                        <p:cTn id="19"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1F33FF-70C3-224E-A69F-935A1E565BC4}"/>
              </a:ext>
            </a:extLst>
          </p:cNvPr>
          <p:cNvSpPr>
            <a:spLocks noGrp="1"/>
          </p:cNvSpPr>
          <p:nvPr>
            <p:ph type="title"/>
          </p:nvPr>
        </p:nvSpPr>
        <p:spPr/>
        <p:txBody>
          <a:bodyPr/>
          <a:lstStyle/>
          <a:p>
            <a:r>
              <a:rPr kumimoji="1" lang="ja-JP" altLang="en-US"/>
              <a:t>抵抗勢力に打ち勝つ方法</a:t>
            </a:r>
          </a:p>
        </p:txBody>
      </p:sp>
      <p:pic>
        <p:nvPicPr>
          <p:cNvPr id="4" name="図 3">
            <a:extLst>
              <a:ext uri="{FF2B5EF4-FFF2-40B4-BE49-F238E27FC236}">
                <a16:creationId xmlns:a16="http://schemas.microsoft.com/office/drawing/2014/main" id="{B27A0E4D-1C4D-9A4D-B742-31A74321D21A}"/>
              </a:ext>
            </a:extLst>
          </p:cNvPr>
          <p:cNvPicPr>
            <a:picLocks noChangeAspect="1"/>
          </p:cNvPicPr>
          <p:nvPr/>
        </p:nvPicPr>
        <p:blipFill>
          <a:blip r:embed="rId2"/>
          <a:stretch>
            <a:fillRect/>
          </a:stretch>
        </p:blipFill>
        <p:spPr>
          <a:xfrm>
            <a:off x="1154434" y="4161511"/>
            <a:ext cx="2124458" cy="1991679"/>
          </a:xfrm>
          <a:prstGeom prst="rect">
            <a:avLst/>
          </a:prstGeom>
        </p:spPr>
      </p:pic>
      <p:pic>
        <p:nvPicPr>
          <p:cNvPr id="5" name="図 4">
            <a:extLst>
              <a:ext uri="{FF2B5EF4-FFF2-40B4-BE49-F238E27FC236}">
                <a16:creationId xmlns:a16="http://schemas.microsoft.com/office/drawing/2014/main" id="{CD9B0EB4-671C-4A49-90AB-AD1DD0E42109}"/>
              </a:ext>
            </a:extLst>
          </p:cNvPr>
          <p:cNvPicPr>
            <a:picLocks noChangeAspect="1"/>
          </p:cNvPicPr>
          <p:nvPr/>
        </p:nvPicPr>
        <p:blipFill>
          <a:blip r:embed="rId3"/>
          <a:stretch>
            <a:fillRect/>
          </a:stretch>
        </p:blipFill>
        <p:spPr>
          <a:xfrm rot="1021029" flipH="1">
            <a:off x="6450185" y="3602965"/>
            <a:ext cx="1971309" cy="2312386"/>
          </a:xfrm>
          <a:prstGeom prst="rect">
            <a:avLst/>
          </a:prstGeom>
        </p:spPr>
      </p:pic>
      <p:sp>
        <p:nvSpPr>
          <p:cNvPr id="6" name="ホームベース 5">
            <a:extLst>
              <a:ext uri="{FF2B5EF4-FFF2-40B4-BE49-F238E27FC236}">
                <a16:creationId xmlns:a16="http://schemas.microsoft.com/office/drawing/2014/main" id="{AB3BAC05-FC16-664D-81F4-8B171B274F8D}"/>
              </a:ext>
            </a:extLst>
          </p:cNvPr>
          <p:cNvSpPr/>
          <p:nvPr/>
        </p:nvSpPr>
        <p:spPr>
          <a:xfrm rot="5400000">
            <a:off x="3530544" y="3953517"/>
            <a:ext cx="3847979" cy="201517"/>
          </a:xfrm>
          <a:prstGeom prst="homePlate">
            <a:avLst/>
          </a:prstGeom>
          <a:blipFill>
            <a:blip r:embed="rId4"/>
            <a:tile tx="0" ty="0" sx="100000" sy="100000" flip="none" algn="tl"/>
          </a:bli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2982BCB0-57B5-5C48-A138-B4077DA46767}"/>
              </a:ext>
            </a:extLst>
          </p:cNvPr>
          <p:cNvSpPr txBox="1"/>
          <p:nvPr/>
        </p:nvSpPr>
        <p:spPr>
          <a:xfrm>
            <a:off x="4422892" y="1418031"/>
            <a:ext cx="4852610" cy="523220"/>
          </a:xfrm>
          <a:prstGeom prst="rect">
            <a:avLst/>
          </a:prstGeom>
          <a:noFill/>
        </p:spPr>
        <p:txBody>
          <a:bodyPr wrap="none" rtlCol="0">
            <a:spAutoFit/>
          </a:bodyPr>
          <a:lstStyle/>
          <a:p>
            <a:r>
              <a:rPr kumimoji="1" lang="ja-JP" altLang="en-US" sz="2800">
                <a:solidFill>
                  <a:srgbClr val="0070C0"/>
                </a:solidFill>
                <a:latin typeface="Meiryo" panose="020B0604030504040204" pitchFamily="34" charset="-128"/>
                <a:ea typeface="Meiryo" panose="020B0604030504040204" pitchFamily="34" charset="-128"/>
              </a:rPr>
              <a:t>「</a:t>
            </a:r>
            <a:r>
              <a:rPr kumimoji="1" lang="ja-JP" altLang="en-US" sz="2800" b="1">
                <a:solidFill>
                  <a:srgbClr val="0070C0"/>
                </a:solidFill>
                <a:latin typeface="Meiryo" panose="020B0604030504040204" pitchFamily="34" charset="-128"/>
                <a:ea typeface="Meiryo" panose="020B0604030504040204" pitchFamily="34" charset="-128"/>
              </a:rPr>
              <a:t>出すぎた杭は打てない</a:t>
            </a:r>
            <a:r>
              <a:rPr kumimoji="1" lang="ja-JP" altLang="en-US" sz="2800">
                <a:solidFill>
                  <a:srgbClr val="0070C0"/>
                </a:solidFill>
                <a:latin typeface="Meiryo" panose="020B0604030504040204" pitchFamily="34" charset="-128"/>
                <a:ea typeface="Meiryo" panose="020B0604030504040204" pitchFamily="34" charset="-128"/>
              </a:rPr>
              <a:t>！」</a:t>
            </a:r>
          </a:p>
        </p:txBody>
      </p:sp>
      <p:sp>
        <p:nvSpPr>
          <p:cNvPr id="8" name="テキスト ボックス 7">
            <a:extLst>
              <a:ext uri="{FF2B5EF4-FFF2-40B4-BE49-F238E27FC236}">
                <a16:creationId xmlns:a16="http://schemas.microsoft.com/office/drawing/2014/main" id="{AC73B98B-589D-CE4F-99C5-8D58AF7B3E11}"/>
              </a:ext>
            </a:extLst>
          </p:cNvPr>
          <p:cNvSpPr txBox="1"/>
          <p:nvPr/>
        </p:nvSpPr>
        <p:spPr>
          <a:xfrm>
            <a:off x="102424" y="1418031"/>
            <a:ext cx="4134465" cy="523220"/>
          </a:xfrm>
          <a:prstGeom prst="rect">
            <a:avLst/>
          </a:prstGeom>
          <a:noFill/>
        </p:spPr>
        <p:txBody>
          <a:bodyPr wrap="none" rtlCol="0">
            <a:spAutoFit/>
          </a:bodyPr>
          <a:lstStyle/>
          <a:p>
            <a:r>
              <a:rPr kumimoji="1" lang="ja-JP" altLang="en-US" sz="2800">
                <a:solidFill>
                  <a:schemeClr val="accent3">
                    <a:lumMod val="75000"/>
                  </a:schemeClr>
                </a:solidFill>
                <a:latin typeface="Meiryo" panose="020B0604030504040204" pitchFamily="34" charset="-128"/>
                <a:ea typeface="Meiryo" panose="020B0604030504040204" pitchFamily="34" charset="-128"/>
              </a:rPr>
              <a:t>「出る杭は打たれる！」</a:t>
            </a:r>
          </a:p>
        </p:txBody>
      </p:sp>
      <p:sp>
        <p:nvSpPr>
          <p:cNvPr id="9" name="テキスト ボックス 8">
            <a:extLst>
              <a:ext uri="{FF2B5EF4-FFF2-40B4-BE49-F238E27FC236}">
                <a16:creationId xmlns:a16="http://schemas.microsoft.com/office/drawing/2014/main" id="{068D5294-D8F3-AA4A-B3E8-362FE6F35AE2}"/>
              </a:ext>
            </a:extLst>
          </p:cNvPr>
          <p:cNvSpPr txBox="1"/>
          <p:nvPr/>
        </p:nvSpPr>
        <p:spPr>
          <a:xfrm>
            <a:off x="373905" y="3059521"/>
            <a:ext cx="3416320" cy="523220"/>
          </a:xfrm>
          <a:prstGeom prst="rect">
            <a:avLst/>
          </a:prstGeom>
          <a:noFill/>
        </p:spPr>
        <p:txBody>
          <a:bodyPr wrap="none" rtlCol="0">
            <a:spAutoFit/>
          </a:bodyPr>
          <a:lstStyle/>
          <a:p>
            <a:r>
              <a:rPr kumimoji="1" lang="ja-JP" altLang="en-US" sz="2800">
                <a:solidFill>
                  <a:schemeClr val="accent3">
                    <a:lumMod val="75000"/>
                  </a:schemeClr>
                </a:solidFill>
                <a:latin typeface="Meiryo" panose="020B0604030504040204" pitchFamily="34" charset="-128"/>
                <a:ea typeface="Meiryo" panose="020B0604030504040204" pitchFamily="34" charset="-128"/>
              </a:rPr>
              <a:t>中途半端にやるな！</a:t>
            </a:r>
          </a:p>
        </p:txBody>
      </p:sp>
      <p:sp>
        <p:nvSpPr>
          <p:cNvPr id="10" name="テキスト ボックス 9">
            <a:extLst>
              <a:ext uri="{FF2B5EF4-FFF2-40B4-BE49-F238E27FC236}">
                <a16:creationId xmlns:a16="http://schemas.microsoft.com/office/drawing/2014/main" id="{6D250A65-BBE2-4B42-9740-E429579BA577}"/>
              </a:ext>
            </a:extLst>
          </p:cNvPr>
          <p:cNvSpPr txBox="1"/>
          <p:nvPr/>
        </p:nvSpPr>
        <p:spPr>
          <a:xfrm>
            <a:off x="5727680" y="3059521"/>
            <a:ext cx="3416320" cy="523220"/>
          </a:xfrm>
          <a:prstGeom prst="rect">
            <a:avLst/>
          </a:prstGeom>
          <a:noFill/>
        </p:spPr>
        <p:txBody>
          <a:bodyPr wrap="none" rtlCol="0">
            <a:spAutoFit/>
          </a:bodyPr>
          <a:lstStyle/>
          <a:p>
            <a:r>
              <a:rPr kumimoji="1" lang="ja-JP" altLang="en-US" sz="2800">
                <a:solidFill>
                  <a:srgbClr val="0070C0"/>
                </a:solidFill>
                <a:latin typeface="Meiryo" panose="020B0604030504040204" pitchFamily="34" charset="-128"/>
                <a:ea typeface="Meiryo" panose="020B0604030504040204" pitchFamily="34" charset="-128"/>
              </a:rPr>
              <a:t>やるなら</a:t>
            </a:r>
            <a:r>
              <a:rPr kumimoji="1" lang="ja-JP" altLang="en-US" sz="2800" b="1">
                <a:solidFill>
                  <a:srgbClr val="0070C0"/>
                </a:solidFill>
                <a:latin typeface="Meiryo" panose="020B0604030504040204" pitchFamily="34" charset="-128"/>
                <a:ea typeface="Meiryo" panose="020B0604030504040204" pitchFamily="34" charset="-128"/>
              </a:rPr>
              <a:t>徹底的に</a:t>
            </a:r>
            <a:r>
              <a:rPr kumimoji="1" lang="ja-JP" altLang="en-US" sz="2800">
                <a:solidFill>
                  <a:srgbClr val="0070C0"/>
                </a:solidFill>
                <a:latin typeface="Meiryo" panose="020B0604030504040204" pitchFamily="34" charset="-128"/>
                <a:ea typeface="Meiryo" panose="020B0604030504040204" pitchFamily="34" charset="-128"/>
              </a:rPr>
              <a:t>！</a:t>
            </a:r>
          </a:p>
        </p:txBody>
      </p:sp>
    </p:spTree>
    <p:extLst>
      <p:ext uri="{BB962C8B-B14F-4D97-AF65-F5344CB8AC3E}">
        <p14:creationId xmlns:p14="http://schemas.microsoft.com/office/powerpoint/2010/main" val="33824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D8E6F2-EFC9-8E4B-8F21-C6DDA8AF64FC}"/>
              </a:ext>
            </a:extLst>
          </p:cNvPr>
          <p:cNvSpPr>
            <a:spLocks noGrp="1"/>
          </p:cNvSpPr>
          <p:nvPr>
            <p:ph type="title"/>
          </p:nvPr>
        </p:nvSpPr>
        <p:spPr/>
        <p:txBody>
          <a:bodyPr/>
          <a:lstStyle/>
          <a:p>
            <a:r>
              <a:rPr kumimoji="1" lang="ja-JP" altLang="en-US"/>
              <a:t>社会人における「学び」の３段階</a:t>
            </a:r>
          </a:p>
        </p:txBody>
      </p:sp>
      <p:sp>
        <p:nvSpPr>
          <p:cNvPr id="4" name="正方形/長方形 3">
            <a:extLst>
              <a:ext uri="{FF2B5EF4-FFF2-40B4-BE49-F238E27FC236}">
                <a16:creationId xmlns:a16="http://schemas.microsoft.com/office/drawing/2014/main" id="{00C8C75C-5CC7-DA42-8502-F9E986A21315}"/>
              </a:ext>
            </a:extLst>
          </p:cNvPr>
          <p:cNvSpPr/>
          <p:nvPr/>
        </p:nvSpPr>
        <p:spPr>
          <a:xfrm>
            <a:off x="528351" y="4601884"/>
            <a:ext cx="8087293" cy="165318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BFCD156B-1E1F-4D4E-B98C-66AE41F48BD8}"/>
              </a:ext>
            </a:extLst>
          </p:cNvPr>
          <p:cNvSpPr/>
          <p:nvPr/>
        </p:nvSpPr>
        <p:spPr>
          <a:xfrm>
            <a:off x="528352" y="2844687"/>
            <a:ext cx="8087293" cy="165318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6B2004C-6D86-D841-BF2B-269952321B52}"/>
              </a:ext>
            </a:extLst>
          </p:cNvPr>
          <p:cNvSpPr/>
          <p:nvPr/>
        </p:nvSpPr>
        <p:spPr>
          <a:xfrm>
            <a:off x="528353" y="1087490"/>
            <a:ext cx="8087293" cy="165318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 name="図 7">
            <a:extLst>
              <a:ext uri="{FF2B5EF4-FFF2-40B4-BE49-F238E27FC236}">
                <a16:creationId xmlns:a16="http://schemas.microsoft.com/office/drawing/2014/main" id="{38610744-0097-C54B-B981-218D812177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825" y="4842082"/>
            <a:ext cx="1626388" cy="1265626"/>
          </a:xfrm>
          <a:prstGeom prst="rect">
            <a:avLst/>
          </a:prstGeom>
        </p:spPr>
      </p:pic>
      <p:pic>
        <p:nvPicPr>
          <p:cNvPr id="10" name="図 9">
            <a:extLst>
              <a:ext uri="{FF2B5EF4-FFF2-40B4-BE49-F238E27FC236}">
                <a16:creationId xmlns:a16="http://schemas.microsoft.com/office/drawing/2014/main" id="{61402AA2-4EB4-9D43-B95A-15FFE0F549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293" y="2904045"/>
            <a:ext cx="1709453" cy="1529961"/>
          </a:xfrm>
          <a:prstGeom prst="rect">
            <a:avLst/>
          </a:prstGeom>
        </p:spPr>
      </p:pic>
      <p:pic>
        <p:nvPicPr>
          <p:cNvPr id="12" name="図 11">
            <a:extLst>
              <a:ext uri="{FF2B5EF4-FFF2-40B4-BE49-F238E27FC236}">
                <a16:creationId xmlns:a16="http://schemas.microsoft.com/office/drawing/2014/main" id="{3F6723FC-E7D1-7E44-B894-9D86747CEC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9605" y="1186592"/>
            <a:ext cx="1119829" cy="1459061"/>
          </a:xfrm>
          <a:prstGeom prst="rect">
            <a:avLst/>
          </a:prstGeom>
        </p:spPr>
      </p:pic>
      <p:sp>
        <p:nvSpPr>
          <p:cNvPr id="13" name="テキスト ボックス 12">
            <a:extLst>
              <a:ext uri="{FF2B5EF4-FFF2-40B4-BE49-F238E27FC236}">
                <a16:creationId xmlns:a16="http://schemas.microsoft.com/office/drawing/2014/main" id="{0B1D68F3-FCB4-4144-A29A-FB3C4835EA4C}"/>
              </a:ext>
            </a:extLst>
          </p:cNvPr>
          <p:cNvSpPr txBox="1"/>
          <p:nvPr/>
        </p:nvSpPr>
        <p:spPr>
          <a:xfrm>
            <a:off x="2338746" y="4748900"/>
            <a:ext cx="1141659" cy="584775"/>
          </a:xfrm>
          <a:prstGeom prst="rect">
            <a:avLst/>
          </a:prstGeom>
          <a:noFill/>
        </p:spPr>
        <p:txBody>
          <a:bodyPr wrap="none" rtlCol="0">
            <a:spAutoFit/>
          </a:bodyPr>
          <a:lstStyle/>
          <a:p>
            <a:r>
              <a:rPr kumimoji="1" lang="ja-JP" altLang="en-US" sz="3200" b="1">
                <a:solidFill>
                  <a:srgbClr val="C00000"/>
                </a:solidFill>
                <a:latin typeface="Meiryo" panose="020B0604030504040204" pitchFamily="34" charset="-128"/>
                <a:ea typeface="Meiryo" panose="020B0604030504040204" pitchFamily="34" charset="-128"/>
              </a:rPr>
              <a:t>素</a:t>
            </a:r>
            <a:r>
              <a:rPr kumimoji="1" lang="en-US" altLang="ja-JP" sz="3200" b="1" dirty="0">
                <a:solidFill>
                  <a:srgbClr val="C00000"/>
                </a:solidFill>
                <a:latin typeface="Meiryo" panose="020B0604030504040204" pitchFamily="34" charset="-128"/>
                <a:ea typeface="Meiryo" panose="020B0604030504040204" pitchFamily="34" charset="-128"/>
              </a:rPr>
              <a:t> </a:t>
            </a:r>
            <a:r>
              <a:rPr kumimoji="1" lang="ja-JP" altLang="en-US" sz="3200" b="1">
                <a:solidFill>
                  <a:srgbClr val="C00000"/>
                </a:solidFill>
                <a:latin typeface="Meiryo" panose="020B0604030504040204" pitchFamily="34" charset="-128"/>
                <a:ea typeface="Meiryo" panose="020B0604030504040204" pitchFamily="34" charset="-128"/>
              </a:rPr>
              <a:t>人</a:t>
            </a:r>
          </a:p>
        </p:txBody>
      </p:sp>
      <p:sp>
        <p:nvSpPr>
          <p:cNvPr id="14" name="テキスト ボックス 13">
            <a:extLst>
              <a:ext uri="{FF2B5EF4-FFF2-40B4-BE49-F238E27FC236}">
                <a16:creationId xmlns:a16="http://schemas.microsoft.com/office/drawing/2014/main" id="{7C1D3D16-AD66-4542-B015-C69AE1744813}"/>
              </a:ext>
            </a:extLst>
          </p:cNvPr>
          <p:cNvSpPr txBox="1"/>
          <p:nvPr/>
        </p:nvSpPr>
        <p:spPr>
          <a:xfrm>
            <a:off x="2341624" y="2990900"/>
            <a:ext cx="1415772" cy="584775"/>
          </a:xfrm>
          <a:prstGeom prst="rect">
            <a:avLst/>
          </a:prstGeom>
          <a:noFill/>
        </p:spPr>
        <p:txBody>
          <a:bodyPr wrap="none" rtlCol="0">
            <a:spAutoFit/>
          </a:bodyPr>
          <a:lstStyle/>
          <a:p>
            <a:r>
              <a:rPr kumimoji="1" lang="ja-JP" altLang="en-US" sz="3200" b="1">
                <a:solidFill>
                  <a:srgbClr val="009051"/>
                </a:solidFill>
                <a:latin typeface="Meiryo" panose="020B0604030504040204" pitchFamily="34" charset="-128"/>
                <a:ea typeface="Meiryo" panose="020B0604030504040204" pitchFamily="34" charset="-128"/>
              </a:rPr>
              <a:t>一人前</a:t>
            </a:r>
          </a:p>
        </p:txBody>
      </p:sp>
      <p:sp>
        <p:nvSpPr>
          <p:cNvPr id="15" name="テキスト ボックス 14">
            <a:extLst>
              <a:ext uri="{FF2B5EF4-FFF2-40B4-BE49-F238E27FC236}">
                <a16:creationId xmlns:a16="http://schemas.microsoft.com/office/drawing/2014/main" id="{7290A012-07DB-FE4C-9B61-7C43C5900E72}"/>
              </a:ext>
            </a:extLst>
          </p:cNvPr>
          <p:cNvSpPr txBox="1"/>
          <p:nvPr/>
        </p:nvSpPr>
        <p:spPr>
          <a:xfrm>
            <a:off x="2338746" y="1236458"/>
            <a:ext cx="1141659" cy="584775"/>
          </a:xfrm>
          <a:prstGeom prst="rect">
            <a:avLst/>
          </a:prstGeom>
          <a:noFill/>
        </p:spPr>
        <p:txBody>
          <a:bodyPr wrap="none" rtlCol="0">
            <a:spAutoFit/>
          </a:bodyPr>
          <a:lstStyle/>
          <a:p>
            <a:r>
              <a:rPr kumimoji="1" lang="ja-JP" altLang="en-US" sz="3200" b="1">
                <a:solidFill>
                  <a:srgbClr val="0432FF"/>
                </a:solidFill>
                <a:latin typeface="Meiryo" panose="020B0604030504040204" pitchFamily="34" charset="-128"/>
                <a:ea typeface="Meiryo" panose="020B0604030504040204" pitchFamily="34" charset="-128"/>
              </a:rPr>
              <a:t>プ</a:t>
            </a:r>
            <a:r>
              <a:rPr kumimoji="1" lang="en-US" altLang="ja-JP" sz="3200" b="1" dirty="0">
                <a:solidFill>
                  <a:srgbClr val="0432FF"/>
                </a:solidFill>
                <a:latin typeface="Meiryo" panose="020B0604030504040204" pitchFamily="34" charset="-128"/>
                <a:ea typeface="Meiryo" panose="020B0604030504040204" pitchFamily="34" charset="-128"/>
              </a:rPr>
              <a:t> </a:t>
            </a:r>
            <a:r>
              <a:rPr kumimoji="1" lang="ja-JP" altLang="en-US" sz="3200" b="1">
                <a:solidFill>
                  <a:srgbClr val="0432FF"/>
                </a:solidFill>
                <a:latin typeface="Meiryo" panose="020B0604030504040204" pitchFamily="34" charset="-128"/>
                <a:ea typeface="Meiryo" panose="020B0604030504040204" pitchFamily="34" charset="-128"/>
              </a:rPr>
              <a:t>ロ</a:t>
            </a:r>
          </a:p>
        </p:txBody>
      </p:sp>
      <p:sp>
        <p:nvSpPr>
          <p:cNvPr id="16" name="テキスト ボックス 15">
            <a:extLst>
              <a:ext uri="{FF2B5EF4-FFF2-40B4-BE49-F238E27FC236}">
                <a16:creationId xmlns:a16="http://schemas.microsoft.com/office/drawing/2014/main" id="{799677C7-2E32-F04C-BDA5-52A0B08769A3}"/>
              </a:ext>
            </a:extLst>
          </p:cNvPr>
          <p:cNvSpPr txBox="1"/>
          <p:nvPr/>
        </p:nvSpPr>
        <p:spPr>
          <a:xfrm>
            <a:off x="2341624" y="5335442"/>
            <a:ext cx="3057247" cy="584775"/>
          </a:xfrm>
          <a:prstGeom prst="rect">
            <a:avLst/>
          </a:prstGeom>
          <a:noFill/>
        </p:spPr>
        <p:txBody>
          <a:bodyPr wrap="none" rtlCol="0">
            <a:spAutoFit/>
          </a:bodyPr>
          <a:lstStyle/>
          <a:p>
            <a:r>
              <a:rPr kumimoji="1" lang="ja-JP" altLang="en-US" sz="1600">
                <a:solidFill>
                  <a:srgbClr val="C00000"/>
                </a:solidFill>
                <a:latin typeface="Meiryo" panose="020B0604030504040204" pitchFamily="34" charset="-128"/>
                <a:ea typeface="Meiryo" panose="020B0604030504040204" pitchFamily="34" charset="-128"/>
              </a:rPr>
              <a:t>ルーチン･ワークの手順を</a:t>
            </a:r>
            <a:endParaRPr kumimoji="1" lang="en-US" altLang="ja-JP" sz="1600" dirty="0">
              <a:solidFill>
                <a:srgbClr val="C00000"/>
              </a:solidFill>
              <a:latin typeface="Meiryo" panose="020B0604030504040204" pitchFamily="34" charset="-128"/>
              <a:ea typeface="Meiryo" panose="020B0604030504040204" pitchFamily="34" charset="-128"/>
            </a:endParaRPr>
          </a:p>
          <a:p>
            <a:r>
              <a:rPr kumimoji="1" lang="ja-JP" altLang="en-US" sz="1600">
                <a:solidFill>
                  <a:srgbClr val="C00000"/>
                </a:solidFill>
                <a:latin typeface="Meiryo" panose="020B0604030504040204" pitchFamily="34" charset="-128"/>
                <a:ea typeface="Meiryo" panose="020B0604030504040204" pitchFamily="34" charset="-128"/>
              </a:rPr>
              <a:t>意識しなければこなせない段階</a:t>
            </a:r>
            <a:endParaRPr kumimoji="1" lang="en-US" altLang="ja-JP" sz="1600" dirty="0">
              <a:solidFill>
                <a:srgbClr val="C00000"/>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D841E2CF-4F67-F341-93CB-0277F3156194}"/>
              </a:ext>
            </a:extLst>
          </p:cNvPr>
          <p:cNvSpPr txBox="1"/>
          <p:nvPr/>
        </p:nvSpPr>
        <p:spPr>
          <a:xfrm>
            <a:off x="2341624" y="3554805"/>
            <a:ext cx="2852063" cy="584775"/>
          </a:xfrm>
          <a:prstGeom prst="rect">
            <a:avLst/>
          </a:prstGeom>
          <a:noFill/>
        </p:spPr>
        <p:txBody>
          <a:bodyPr wrap="none" rtlCol="0">
            <a:spAutoFit/>
          </a:bodyPr>
          <a:lstStyle/>
          <a:p>
            <a:r>
              <a:rPr kumimoji="1" lang="ja-JP" altLang="en-US" sz="1600">
                <a:solidFill>
                  <a:srgbClr val="009051"/>
                </a:solidFill>
                <a:latin typeface="Meiryo" panose="020B0604030504040204" pitchFamily="34" charset="-128"/>
                <a:ea typeface="Meiryo" panose="020B0604030504040204" pitchFamily="34" charset="-128"/>
              </a:rPr>
              <a:t>ルーチン･ワークの手順を</a:t>
            </a:r>
            <a:endParaRPr kumimoji="1" lang="en-US" altLang="ja-JP" sz="1600" dirty="0">
              <a:solidFill>
                <a:srgbClr val="009051"/>
              </a:solidFill>
              <a:latin typeface="Meiryo" panose="020B0604030504040204" pitchFamily="34" charset="-128"/>
              <a:ea typeface="Meiryo" panose="020B0604030504040204" pitchFamily="34" charset="-128"/>
            </a:endParaRPr>
          </a:p>
          <a:p>
            <a:r>
              <a:rPr kumimoji="1" lang="ja-JP" altLang="en-US" sz="1600">
                <a:solidFill>
                  <a:srgbClr val="009051"/>
                </a:solidFill>
                <a:latin typeface="Meiryo" panose="020B0604030504040204" pitchFamily="34" charset="-128"/>
                <a:ea typeface="Meiryo" panose="020B0604030504040204" pitchFamily="34" charset="-128"/>
              </a:rPr>
              <a:t>意識しなくてもこなせる段階</a:t>
            </a:r>
            <a:endParaRPr kumimoji="1" lang="en-US" altLang="ja-JP" sz="1600" dirty="0">
              <a:solidFill>
                <a:srgbClr val="00905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A1002492-502F-6B48-AB6E-9EEC67F7920F}"/>
              </a:ext>
            </a:extLst>
          </p:cNvPr>
          <p:cNvSpPr txBox="1"/>
          <p:nvPr/>
        </p:nvSpPr>
        <p:spPr>
          <a:xfrm>
            <a:off x="5383880" y="5210435"/>
            <a:ext cx="2954655" cy="830997"/>
          </a:xfrm>
          <a:prstGeom prst="rect">
            <a:avLst/>
          </a:prstGeom>
          <a:noFill/>
        </p:spPr>
        <p:txBody>
          <a:bodyPr wrap="none" rtlCol="0">
            <a:spAutoFit/>
          </a:bodyPr>
          <a:lstStyle/>
          <a:p>
            <a:r>
              <a:rPr kumimoji="1" lang="ja-JP" altLang="en-US" sz="1200" b="1">
                <a:solidFill>
                  <a:srgbClr val="C00000"/>
                </a:solidFill>
                <a:latin typeface="Meiryo" panose="020B0604030504040204" pitchFamily="34" charset="-128"/>
                <a:ea typeface="Meiryo" panose="020B0604030504040204" pitchFamily="34" charset="-128"/>
              </a:rPr>
              <a:t>要領よく仕事がこなせない段階</a:t>
            </a:r>
            <a:endParaRPr kumimoji="1" lang="en-US" altLang="ja-JP" sz="1200" dirty="0">
              <a:solidFill>
                <a:srgbClr val="C00000"/>
              </a:solidFill>
              <a:latin typeface="Meiryo" panose="020B0604030504040204" pitchFamily="34" charset="-128"/>
              <a:ea typeface="Meiryo" panose="020B0604030504040204" pitchFamily="34" charset="-128"/>
            </a:endParaRPr>
          </a:p>
          <a:p>
            <a:r>
              <a:rPr lang="ja-JP" altLang="en-US" sz="1200">
                <a:solidFill>
                  <a:srgbClr val="C00000"/>
                </a:solidFill>
                <a:latin typeface="Meiryo" panose="020B0604030504040204" pitchFamily="34" charset="-128"/>
                <a:ea typeface="Meiryo" panose="020B0604030504040204" pitchFamily="34" charset="-128"/>
              </a:rPr>
              <a:t>ひとつひとつ丁寧な仕事をすることで、</a:t>
            </a:r>
            <a:endParaRPr lang="en-US" altLang="ja-JP" sz="1200" dirty="0">
              <a:solidFill>
                <a:srgbClr val="C00000"/>
              </a:solidFill>
              <a:latin typeface="Meiryo" panose="020B0604030504040204" pitchFamily="34" charset="-128"/>
              <a:ea typeface="Meiryo" panose="020B0604030504040204" pitchFamily="34" charset="-128"/>
            </a:endParaRPr>
          </a:p>
          <a:p>
            <a:r>
              <a:rPr kumimoji="1" lang="ja-JP" altLang="en-US" sz="1200">
                <a:solidFill>
                  <a:srgbClr val="C00000"/>
                </a:solidFill>
                <a:latin typeface="Meiryo" panose="020B0604030504040204" pitchFamily="34" charset="-128"/>
                <a:ea typeface="Meiryo" panose="020B0604030504040204" pitchFamily="34" charset="-128"/>
              </a:rPr>
              <a:t>要領や仕事のコツ、ビジネスに必要な</a:t>
            </a:r>
            <a:endParaRPr kumimoji="1" lang="en-US" altLang="ja-JP" sz="1200" dirty="0">
              <a:solidFill>
                <a:srgbClr val="C00000"/>
              </a:solidFill>
              <a:latin typeface="Meiryo" panose="020B0604030504040204" pitchFamily="34" charset="-128"/>
              <a:ea typeface="Meiryo" panose="020B0604030504040204" pitchFamily="34" charset="-128"/>
            </a:endParaRPr>
          </a:p>
          <a:p>
            <a:r>
              <a:rPr kumimoji="1" lang="ja-JP" altLang="en-US" sz="1200">
                <a:solidFill>
                  <a:srgbClr val="C00000"/>
                </a:solidFill>
                <a:latin typeface="Meiryo" panose="020B0604030504040204" pitchFamily="34" charset="-128"/>
                <a:ea typeface="Meiryo" panose="020B0604030504040204" pitchFamily="34" charset="-128"/>
              </a:rPr>
              <a:t>基本的な常識を学んで行く。</a:t>
            </a:r>
            <a:endParaRPr kumimoji="1" lang="en-US" altLang="ja-JP" sz="1200" dirty="0">
              <a:solidFill>
                <a:srgbClr val="C00000"/>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7F51D22-3C0A-384A-BF62-36EC04A6C938}"/>
              </a:ext>
            </a:extLst>
          </p:cNvPr>
          <p:cNvSpPr txBox="1"/>
          <p:nvPr/>
        </p:nvSpPr>
        <p:spPr>
          <a:xfrm>
            <a:off x="5383880" y="3157489"/>
            <a:ext cx="2492990" cy="1015663"/>
          </a:xfrm>
          <a:prstGeom prst="rect">
            <a:avLst/>
          </a:prstGeom>
          <a:noFill/>
        </p:spPr>
        <p:txBody>
          <a:bodyPr wrap="none" rtlCol="0">
            <a:spAutoFit/>
          </a:bodyPr>
          <a:lstStyle/>
          <a:p>
            <a:r>
              <a:rPr kumimoji="1" lang="ja-JP" altLang="en-US" sz="1200" b="1">
                <a:solidFill>
                  <a:srgbClr val="009051"/>
                </a:solidFill>
                <a:latin typeface="Meiryo" panose="020B0604030504040204" pitchFamily="34" charset="-128"/>
                <a:ea typeface="Meiryo" panose="020B0604030504040204" pitchFamily="34" charset="-128"/>
              </a:rPr>
              <a:t>意識せずに仕事がこなせる段階</a:t>
            </a:r>
            <a:endParaRPr kumimoji="1" lang="en-US" altLang="ja-JP" sz="1200" b="1"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経験を重ねることで、</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いろいろな仕事のパターンを覚え</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既存の仕事の延長であれば、</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臨機応変に対処できる。</a:t>
            </a:r>
            <a:endParaRPr kumimoji="1" lang="en-US" altLang="ja-JP" sz="1200" dirty="0">
              <a:solidFill>
                <a:srgbClr val="00905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F4D0D66F-2156-4840-8802-1ADA22519E81}"/>
              </a:ext>
            </a:extLst>
          </p:cNvPr>
          <p:cNvSpPr txBox="1"/>
          <p:nvPr/>
        </p:nvSpPr>
        <p:spPr>
          <a:xfrm>
            <a:off x="2338745" y="1755107"/>
            <a:ext cx="2852063" cy="830997"/>
          </a:xfrm>
          <a:prstGeom prst="rect">
            <a:avLst/>
          </a:prstGeom>
          <a:noFill/>
        </p:spPr>
        <p:txBody>
          <a:bodyPr wrap="none" rtlCol="0">
            <a:spAutoFit/>
          </a:bodyPr>
          <a:lstStyle/>
          <a:p>
            <a:r>
              <a:rPr kumimoji="1" lang="ja-JP" altLang="en-US" sz="1600">
                <a:solidFill>
                  <a:srgbClr val="0432FF"/>
                </a:solidFill>
                <a:latin typeface="Meiryo" panose="020B0604030504040204" pitchFamily="34" charset="-128"/>
                <a:ea typeface="Meiryo" panose="020B0604030504040204" pitchFamily="34" charset="-128"/>
              </a:rPr>
              <a:t>新しいことを創り出す。</a:t>
            </a:r>
            <a:endParaRPr kumimoji="1" lang="en-US" altLang="ja-JP" sz="1600" dirty="0">
              <a:solidFill>
                <a:srgbClr val="0432FF"/>
              </a:solidFill>
              <a:latin typeface="Meiryo" panose="020B0604030504040204" pitchFamily="34" charset="-128"/>
              <a:ea typeface="Meiryo" panose="020B0604030504040204" pitchFamily="34" charset="-128"/>
            </a:endParaRPr>
          </a:p>
          <a:p>
            <a:r>
              <a:rPr lang="ja-JP" altLang="en-US" sz="1600">
                <a:solidFill>
                  <a:srgbClr val="0432FF"/>
                </a:solidFill>
                <a:latin typeface="Meiryo" panose="020B0604030504040204" pitchFamily="34" charset="-128"/>
                <a:ea typeface="Meiryo" panose="020B0604030504040204" pitchFamily="34" charset="-128"/>
              </a:rPr>
              <a:t>新しいことや例外的なことに</a:t>
            </a:r>
            <a:endParaRPr lang="en-US" altLang="ja-JP" sz="1600" dirty="0">
              <a:solidFill>
                <a:srgbClr val="0432FF"/>
              </a:solidFill>
              <a:latin typeface="Meiryo" panose="020B0604030504040204" pitchFamily="34" charset="-128"/>
              <a:ea typeface="Meiryo" panose="020B0604030504040204" pitchFamily="34" charset="-128"/>
            </a:endParaRPr>
          </a:p>
          <a:p>
            <a:r>
              <a:rPr kumimoji="1" lang="ja-JP" altLang="en-US" sz="1600">
                <a:solidFill>
                  <a:srgbClr val="0432FF"/>
                </a:solidFill>
                <a:latin typeface="Meiryo" panose="020B0604030504040204" pitchFamily="34" charset="-128"/>
                <a:ea typeface="Meiryo" panose="020B0604030504040204" pitchFamily="34" charset="-128"/>
              </a:rPr>
              <a:t>対処できる。</a:t>
            </a:r>
            <a:endParaRPr kumimoji="1" lang="en-US" altLang="ja-JP" sz="1600" dirty="0">
              <a:solidFill>
                <a:srgbClr val="0432FF"/>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906CD989-0B1E-BE40-BAC4-7A20039BE704}"/>
              </a:ext>
            </a:extLst>
          </p:cNvPr>
          <p:cNvSpPr txBox="1"/>
          <p:nvPr/>
        </p:nvSpPr>
        <p:spPr>
          <a:xfrm>
            <a:off x="5383880" y="1528845"/>
            <a:ext cx="3160613" cy="830997"/>
          </a:xfrm>
          <a:prstGeom prst="rect">
            <a:avLst/>
          </a:prstGeom>
          <a:noFill/>
        </p:spPr>
        <p:txBody>
          <a:bodyPr wrap="square" rtlCol="0">
            <a:spAutoFit/>
          </a:bodyPr>
          <a:lstStyle/>
          <a:p>
            <a:r>
              <a:rPr lang="ja-JP" altLang="en-US" sz="1200" b="1">
                <a:solidFill>
                  <a:srgbClr val="0432FF"/>
                </a:solidFill>
                <a:latin typeface="Meiryo" panose="020B0604030504040204" pitchFamily="34" charset="-128"/>
                <a:ea typeface="Meiryo" panose="020B0604030504040204" pitchFamily="34" charset="-128"/>
              </a:rPr>
              <a:t>新しいことや難しいことを任せられる段階</a:t>
            </a:r>
            <a:endParaRPr lang="en-US" altLang="ja-JP" sz="1200" b="1" dirty="0">
              <a:solidFill>
                <a:srgbClr val="0432FF"/>
              </a:solidFill>
              <a:latin typeface="Meiryo" panose="020B0604030504040204" pitchFamily="34" charset="-128"/>
              <a:ea typeface="Meiryo" panose="020B0604030504040204" pitchFamily="34" charset="-128"/>
            </a:endParaRPr>
          </a:p>
          <a:p>
            <a:r>
              <a:rPr kumimoji="1" lang="ja-JP" altLang="en-US" sz="1200">
                <a:solidFill>
                  <a:srgbClr val="0432FF"/>
                </a:solidFill>
                <a:latin typeface="Meiryo" panose="020B0604030504040204" pitchFamily="34" charset="-128"/>
                <a:ea typeface="Meiryo" panose="020B0604030504040204" pitchFamily="34" charset="-128"/>
              </a:rPr>
              <a:t>自社だけではなく、世の中についての常識に精通し、</a:t>
            </a:r>
            <a:r>
              <a:rPr lang="ja-JP" altLang="en-US" sz="1200">
                <a:solidFill>
                  <a:srgbClr val="0432FF"/>
                </a:solidFill>
                <a:latin typeface="Meiryo" panose="020B0604030504040204" pitchFamily="34" charset="-128"/>
                <a:ea typeface="Meiryo" panose="020B0604030504040204" pitchFamily="34" charset="-128"/>
              </a:rPr>
              <a:t>変化に敏感で、未来を先読みしている。</a:t>
            </a:r>
            <a:r>
              <a:rPr kumimoji="1" lang="ja-JP" altLang="en-US" sz="1200">
                <a:solidFill>
                  <a:srgbClr val="0432FF"/>
                </a:solidFill>
                <a:latin typeface="Meiryo" panose="020B0604030504040204" pitchFamily="34" charset="-128"/>
                <a:ea typeface="Meiryo" panose="020B0604030504040204" pitchFamily="34" charset="-128"/>
              </a:rPr>
              <a:t>社内外に豊富な人脈を持っている。</a:t>
            </a:r>
            <a:endParaRPr kumimoji="1" lang="en-US" altLang="ja-JP" sz="1200" dirty="0">
              <a:solidFill>
                <a:srgbClr val="0432FF"/>
              </a:solidFill>
              <a:latin typeface="Meiryo" panose="020B0604030504040204" pitchFamily="34" charset="-128"/>
              <a:ea typeface="Meiryo" panose="020B0604030504040204" pitchFamily="34" charset="-128"/>
            </a:endParaRPr>
          </a:p>
        </p:txBody>
      </p:sp>
      <p:sp>
        <p:nvSpPr>
          <p:cNvPr id="25" name="四角形吹き出し 24">
            <a:extLst>
              <a:ext uri="{FF2B5EF4-FFF2-40B4-BE49-F238E27FC236}">
                <a16:creationId xmlns:a16="http://schemas.microsoft.com/office/drawing/2014/main" id="{CAB48C77-DDE4-504D-A4AA-54675D82E214}"/>
              </a:ext>
            </a:extLst>
          </p:cNvPr>
          <p:cNvSpPr/>
          <p:nvPr/>
        </p:nvSpPr>
        <p:spPr>
          <a:xfrm>
            <a:off x="7181522" y="2487966"/>
            <a:ext cx="1667070" cy="557805"/>
          </a:xfrm>
          <a:prstGeom prst="wedgeRectCallout">
            <a:avLst>
              <a:gd name="adj1" fmla="val -54278"/>
              <a:gd name="adj2" fmla="val 7183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この</a:t>
            </a:r>
            <a:r>
              <a:rPr kumimoji="1" lang="ja-JP" altLang="en-US" sz="1050">
                <a:solidFill>
                  <a:srgbClr val="FFFFFF"/>
                </a:solidFill>
                <a:latin typeface="Meiryo" panose="020B0604030504040204" pitchFamily="34" charset="-128"/>
                <a:ea typeface="Meiryo" panose="020B0604030504040204" pitchFamily="34" charset="-128"/>
                <a:cs typeface="ＭＳ Ｐゴシック"/>
              </a:rPr>
              <a:t>段階で「学び」を</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050">
                <a:solidFill>
                  <a:srgbClr val="FFFFFF"/>
                </a:solidFill>
                <a:latin typeface="Meiryo" panose="020B0604030504040204" pitchFamily="34" charset="-128"/>
                <a:ea typeface="Meiryo" panose="020B0604030504040204" pitchFamily="34" charset="-128"/>
                <a:cs typeface="ＭＳ Ｐゴシック"/>
              </a:rPr>
              <a:t>やめてしまう人が多い</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四角形吹き出し 26">
            <a:extLst>
              <a:ext uri="{FF2B5EF4-FFF2-40B4-BE49-F238E27FC236}">
                <a16:creationId xmlns:a16="http://schemas.microsoft.com/office/drawing/2014/main" id="{B3D1265C-7B76-E94E-B524-DD1B0D3BD020}"/>
              </a:ext>
            </a:extLst>
          </p:cNvPr>
          <p:cNvSpPr/>
          <p:nvPr/>
        </p:nvSpPr>
        <p:spPr>
          <a:xfrm>
            <a:off x="7181522" y="4287126"/>
            <a:ext cx="1667070" cy="557805"/>
          </a:xfrm>
          <a:prstGeom prst="wedgeRectCallout">
            <a:avLst>
              <a:gd name="adj1" fmla="val -53559"/>
              <a:gd name="adj2" fmla="val -10587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業務の</a:t>
            </a:r>
            <a:r>
              <a:rPr lang="en-US" altLang="ja-JP" sz="1050" dirty="0">
                <a:solidFill>
                  <a:srgbClr val="FFFFFF"/>
                </a:solidFill>
                <a:latin typeface="Meiryo" panose="020B0604030504040204" pitchFamily="34" charset="-128"/>
                <a:ea typeface="Meiryo" panose="020B0604030504040204" pitchFamily="34" charset="-128"/>
                <a:cs typeface="ＭＳ Ｐゴシック"/>
              </a:rPr>
              <a:t>8</a:t>
            </a:r>
            <a:r>
              <a:rPr lang="ja-JP" altLang="en-US" sz="1050">
                <a:solidFill>
                  <a:srgbClr val="FFFFFF"/>
                </a:solidFill>
                <a:latin typeface="Meiryo" panose="020B0604030504040204" pitchFamily="34" charset="-128"/>
                <a:ea typeface="Meiryo" panose="020B0604030504040204" pitchFamily="34" charset="-128"/>
                <a:cs typeface="ＭＳ Ｐゴシック"/>
              </a:rPr>
              <a:t>割はルーチンワークで成り立っている</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72302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ACD4BE1-B37A-974D-8EB4-B003A591A20C}"/>
              </a:ext>
            </a:extLst>
          </p:cNvPr>
          <p:cNvSpPr/>
          <p:nvPr/>
        </p:nvSpPr>
        <p:spPr>
          <a:xfrm>
            <a:off x="1" y="3228570"/>
            <a:ext cx="9143999" cy="707886"/>
          </a:xfrm>
          <a:prstGeom prst="rect">
            <a:avLst/>
          </a:prstGeom>
        </p:spPr>
        <p:txBody>
          <a:bodyPr wrap="square">
            <a:spAutoFit/>
          </a:bodyPr>
          <a:lstStyle/>
          <a:p>
            <a:pPr algn="ctr"/>
            <a:r>
              <a:rPr lang="ja-JP" altLang="en-US" sz="4000" b="1">
                <a:solidFill>
                  <a:srgbClr val="0070C0"/>
                </a:solidFill>
                <a:latin typeface="Meiryo" panose="020B0604030504040204" pitchFamily="34" charset="-128"/>
                <a:ea typeface="Meiryo" panose="020B0604030504040204" pitchFamily="34" charset="-128"/>
              </a:rPr>
              <a:t>「変身資産」を積み上げる</a:t>
            </a:r>
            <a:endParaRPr lang="en-US" altLang="ja-JP" sz="4000" b="1" dirty="0">
              <a:solidFill>
                <a:srgbClr val="0070C0"/>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910673DB-9AD5-3241-9E48-D9B824CBA31B}"/>
              </a:ext>
            </a:extLst>
          </p:cNvPr>
          <p:cNvSpPr txBox="1"/>
          <p:nvPr/>
        </p:nvSpPr>
        <p:spPr>
          <a:xfrm>
            <a:off x="982420" y="1227288"/>
            <a:ext cx="1723550" cy="707886"/>
          </a:xfrm>
          <a:prstGeom prst="rect">
            <a:avLst/>
          </a:prstGeom>
          <a:noFill/>
        </p:spPr>
        <p:txBody>
          <a:bodyPr wrap="none" rtlCol="0">
            <a:spAutoFit/>
          </a:bodyPr>
          <a:lstStyle/>
          <a:p>
            <a:pPr algn="ctr"/>
            <a:r>
              <a:rPr lang="ja-JP" altLang="en-US" sz="4000" b="1">
                <a:solidFill>
                  <a:schemeClr val="tx1">
                    <a:lumMod val="50000"/>
                    <a:lumOff val="50000"/>
                  </a:schemeClr>
                </a:solidFill>
                <a:latin typeface="Meiryo" panose="020B0604030504040204" pitchFamily="34" charset="-128"/>
                <a:ea typeface="Meiryo" panose="020B0604030504040204" pitchFamily="34" charset="-128"/>
              </a:rPr>
              <a:t>独学力</a:t>
            </a:r>
            <a:endParaRPr kumimoji="1" lang="en-US" altLang="ja-JP" sz="400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82709EF0-027E-3A4B-AA06-3E15BB28D79C}"/>
              </a:ext>
            </a:extLst>
          </p:cNvPr>
          <p:cNvSpPr>
            <a:spLocks noGrp="1"/>
          </p:cNvSpPr>
          <p:nvPr>
            <p:ph type="title"/>
          </p:nvPr>
        </p:nvSpPr>
        <p:spPr/>
        <p:txBody>
          <a:bodyPr/>
          <a:lstStyle/>
          <a:p>
            <a:r>
              <a:rPr kumimoji="1" lang="ja-JP" altLang="en-US"/>
              <a:t>学び続ける大切さ、それを支える学びの力</a:t>
            </a:r>
          </a:p>
        </p:txBody>
      </p:sp>
      <p:sp>
        <p:nvSpPr>
          <p:cNvPr id="9" name="テキスト ボックス 8">
            <a:extLst>
              <a:ext uri="{FF2B5EF4-FFF2-40B4-BE49-F238E27FC236}">
                <a16:creationId xmlns:a16="http://schemas.microsoft.com/office/drawing/2014/main" id="{50274C70-7723-AA4F-B951-3513173546D1}"/>
              </a:ext>
            </a:extLst>
          </p:cNvPr>
          <p:cNvSpPr txBox="1"/>
          <p:nvPr/>
        </p:nvSpPr>
        <p:spPr>
          <a:xfrm>
            <a:off x="5991193" y="1227288"/>
            <a:ext cx="2749472" cy="707886"/>
          </a:xfrm>
          <a:prstGeom prst="rect">
            <a:avLst/>
          </a:prstGeom>
          <a:noFill/>
        </p:spPr>
        <p:txBody>
          <a:bodyPr wrap="none" rtlCol="0">
            <a:spAutoFit/>
          </a:bodyPr>
          <a:lstStyle/>
          <a:p>
            <a:pPr algn="ctr"/>
            <a:r>
              <a:rPr lang="ja-JP" altLang="en-US" sz="4000" b="1">
                <a:solidFill>
                  <a:schemeClr val="tx1">
                    <a:lumMod val="50000"/>
                    <a:lumOff val="50000"/>
                  </a:schemeClr>
                </a:solidFill>
                <a:latin typeface="Meiryo" panose="020B0604030504040204" pitchFamily="34" charset="-128"/>
                <a:ea typeface="Meiryo" panose="020B0604030504040204" pitchFamily="34" charset="-128"/>
              </a:rPr>
              <a:t>つながり力</a:t>
            </a:r>
            <a:endParaRPr kumimoji="1" lang="en-US" altLang="ja-JP" sz="400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F85B8644-993A-A640-8F99-48478DB491B4}"/>
              </a:ext>
            </a:extLst>
          </p:cNvPr>
          <p:cNvSpPr txBox="1"/>
          <p:nvPr/>
        </p:nvSpPr>
        <p:spPr>
          <a:xfrm>
            <a:off x="2215799" y="5065365"/>
            <a:ext cx="3775394" cy="707886"/>
          </a:xfrm>
          <a:prstGeom prst="rect">
            <a:avLst/>
          </a:prstGeom>
          <a:noFill/>
        </p:spPr>
        <p:txBody>
          <a:bodyPr wrap="none" rtlCol="0">
            <a:spAutoFit/>
          </a:bodyPr>
          <a:lstStyle/>
          <a:p>
            <a:pPr algn="ctr"/>
            <a:r>
              <a:rPr lang="ja-JP" altLang="en-US" sz="4000" b="1">
                <a:solidFill>
                  <a:schemeClr val="tx1">
                    <a:lumMod val="50000"/>
                    <a:lumOff val="50000"/>
                  </a:schemeClr>
                </a:solidFill>
                <a:latin typeface="Meiryo" panose="020B0604030504040204" pitchFamily="34" charset="-128"/>
                <a:ea typeface="Meiryo" panose="020B0604030504040204" pitchFamily="34" charset="-128"/>
              </a:rPr>
              <a:t>アウトプット力</a:t>
            </a:r>
            <a:endParaRPr kumimoji="1" lang="en-US" altLang="ja-JP" sz="400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6AB474AC-CB7D-D948-A206-9D5D9887C8FC}"/>
              </a:ext>
            </a:extLst>
          </p:cNvPr>
          <p:cNvSpPr txBox="1"/>
          <p:nvPr/>
        </p:nvSpPr>
        <p:spPr>
          <a:xfrm>
            <a:off x="5991193" y="1821821"/>
            <a:ext cx="2339102" cy="577081"/>
          </a:xfrm>
          <a:prstGeom prst="rect">
            <a:avLst/>
          </a:prstGeom>
          <a:noFill/>
        </p:spPr>
        <p:txBody>
          <a:bodyPr wrap="none" rtlCol="0">
            <a:spAutoFit/>
          </a:bodyPr>
          <a:lstStyle/>
          <a:p>
            <a:r>
              <a:rPr kumimoji="1" lang="ja-JP" altLang="en-US" sz="1050" dirty="0">
                <a:solidFill>
                  <a:srgbClr val="0070C0"/>
                </a:solidFill>
                <a:latin typeface="Meiryo" charset="-128"/>
                <a:ea typeface="Meiryo" charset="-128"/>
                <a:cs typeface="Meiryo" charset="-128"/>
              </a:rPr>
              <a:t>多様な価値観やロールモデルの発見</a:t>
            </a:r>
            <a:endParaRPr lang="en-US" altLang="ja-JP" sz="1050" dirty="0">
              <a:solidFill>
                <a:srgbClr val="0070C0"/>
              </a:solidFill>
              <a:latin typeface="Meiryo" charset="-128"/>
              <a:ea typeface="Meiryo" charset="-128"/>
              <a:cs typeface="Meiryo" charset="-128"/>
            </a:endParaRPr>
          </a:p>
          <a:p>
            <a:r>
              <a:rPr lang="ja-JP" altLang="en-US" sz="1050" dirty="0">
                <a:solidFill>
                  <a:srgbClr val="0070C0"/>
                </a:solidFill>
                <a:latin typeface="Meiryo" charset="-128"/>
                <a:ea typeface="Meiryo" charset="-128"/>
                <a:cs typeface="Meiryo" charset="-128"/>
              </a:rPr>
              <a:t>ビジネス・チャネルの開拓</a:t>
            </a:r>
            <a:endParaRPr lang="en-US" altLang="ja-JP" sz="1050" dirty="0">
              <a:solidFill>
                <a:srgbClr val="0070C0"/>
              </a:solidFill>
              <a:latin typeface="Meiryo" charset="-128"/>
              <a:ea typeface="Meiryo" charset="-128"/>
              <a:cs typeface="Meiryo" charset="-128"/>
            </a:endParaRPr>
          </a:p>
          <a:p>
            <a:r>
              <a:rPr kumimoji="1" lang="ja-JP" altLang="en-US" sz="1050" dirty="0">
                <a:solidFill>
                  <a:srgbClr val="0070C0"/>
                </a:solidFill>
                <a:latin typeface="Meiryo" charset="-128"/>
                <a:ea typeface="Meiryo" charset="-128"/>
                <a:cs typeface="Meiryo" charset="-128"/>
              </a:rPr>
              <a:t>共感と深い学び</a:t>
            </a:r>
            <a:endParaRPr kumimoji="1" lang="en-US" altLang="ja-JP" sz="1050" dirty="0">
              <a:solidFill>
                <a:srgbClr val="0070C0"/>
              </a:solidFill>
              <a:latin typeface="Meiryo" charset="-128"/>
              <a:ea typeface="Meiryo" charset="-128"/>
              <a:cs typeface="Meiryo" charset="-128"/>
            </a:endParaRPr>
          </a:p>
        </p:txBody>
      </p:sp>
      <p:sp>
        <p:nvSpPr>
          <p:cNvPr id="12" name="テキスト ボックス 11">
            <a:extLst>
              <a:ext uri="{FF2B5EF4-FFF2-40B4-BE49-F238E27FC236}">
                <a16:creationId xmlns:a16="http://schemas.microsoft.com/office/drawing/2014/main" id="{2C0C7C0A-FC76-2343-9C32-FE954FE00052}"/>
              </a:ext>
            </a:extLst>
          </p:cNvPr>
          <p:cNvSpPr txBox="1"/>
          <p:nvPr/>
        </p:nvSpPr>
        <p:spPr>
          <a:xfrm>
            <a:off x="478438" y="1821822"/>
            <a:ext cx="1935145" cy="577081"/>
          </a:xfrm>
          <a:prstGeom prst="rect">
            <a:avLst/>
          </a:prstGeom>
          <a:noFill/>
        </p:spPr>
        <p:txBody>
          <a:bodyPr wrap="none" rtlCol="0">
            <a:spAutoFit/>
          </a:bodyPr>
          <a:lstStyle/>
          <a:p>
            <a:pPr algn="r"/>
            <a:r>
              <a:rPr kumimoji="1" lang="ja-JP" altLang="en-US" sz="1050" dirty="0">
                <a:solidFill>
                  <a:srgbClr val="0070C0"/>
                </a:solidFill>
                <a:latin typeface="Meiryo" charset="-128"/>
                <a:ea typeface="Meiryo" charset="-128"/>
                <a:cs typeface="Meiryo" charset="-128"/>
              </a:rPr>
              <a:t>陳腐化するスキルの新陳代謝</a:t>
            </a:r>
            <a:endParaRPr kumimoji="1" lang="en-US" altLang="ja-JP" sz="1050" dirty="0">
              <a:solidFill>
                <a:srgbClr val="0070C0"/>
              </a:solidFill>
              <a:latin typeface="Meiryo" charset="-128"/>
              <a:ea typeface="Meiryo" charset="-128"/>
              <a:cs typeface="Meiryo" charset="-128"/>
            </a:endParaRPr>
          </a:p>
          <a:p>
            <a:pPr algn="r"/>
            <a:r>
              <a:rPr lang="ja-JP" altLang="en-US" sz="1050" dirty="0">
                <a:solidFill>
                  <a:srgbClr val="0070C0"/>
                </a:solidFill>
                <a:latin typeface="Meiryo" charset="-128"/>
                <a:ea typeface="Meiryo" charset="-128"/>
                <a:cs typeface="Meiryo" charset="-128"/>
              </a:rPr>
              <a:t>直感力の育成</a:t>
            </a:r>
            <a:endParaRPr lang="en-US" altLang="ja-JP" sz="1050" dirty="0">
              <a:solidFill>
                <a:srgbClr val="0070C0"/>
              </a:solidFill>
              <a:latin typeface="Meiryo" charset="-128"/>
              <a:ea typeface="Meiryo" charset="-128"/>
              <a:cs typeface="Meiryo" charset="-128"/>
            </a:endParaRPr>
          </a:p>
          <a:p>
            <a:pPr algn="r"/>
            <a:r>
              <a:rPr kumimoji="1" lang="ja-JP" altLang="en-US" sz="1050" dirty="0">
                <a:solidFill>
                  <a:srgbClr val="0070C0"/>
                </a:solidFill>
                <a:latin typeface="Meiryo" charset="-128"/>
                <a:ea typeface="Meiryo" charset="-128"/>
                <a:cs typeface="Meiryo" charset="-128"/>
              </a:rPr>
              <a:t>客観性と論理性の醸成</a:t>
            </a:r>
            <a:endParaRPr kumimoji="1" lang="en-US" altLang="ja-JP" sz="1050" dirty="0">
              <a:solidFill>
                <a:srgbClr val="0070C0"/>
              </a:solidFill>
              <a:latin typeface="Meiryo" charset="-128"/>
              <a:ea typeface="Meiryo" charset="-128"/>
              <a:cs typeface="Meiryo" charset="-128"/>
            </a:endParaRPr>
          </a:p>
        </p:txBody>
      </p:sp>
      <p:sp>
        <p:nvSpPr>
          <p:cNvPr id="13" name="テキスト ボックス 12">
            <a:extLst>
              <a:ext uri="{FF2B5EF4-FFF2-40B4-BE49-F238E27FC236}">
                <a16:creationId xmlns:a16="http://schemas.microsoft.com/office/drawing/2014/main" id="{8C9B6F03-6695-2F45-9B4F-54C188906537}"/>
              </a:ext>
            </a:extLst>
          </p:cNvPr>
          <p:cNvSpPr txBox="1"/>
          <p:nvPr/>
        </p:nvSpPr>
        <p:spPr>
          <a:xfrm>
            <a:off x="4274519" y="5611815"/>
            <a:ext cx="1665841" cy="577081"/>
          </a:xfrm>
          <a:prstGeom prst="rect">
            <a:avLst/>
          </a:prstGeom>
          <a:noFill/>
        </p:spPr>
        <p:txBody>
          <a:bodyPr wrap="none" rtlCol="0">
            <a:spAutoFit/>
          </a:bodyPr>
          <a:lstStyle/>
          <a:p>
            <a:pPr algn="r"/>
            <a:r>
              <a:rPr kumimoji="1" lang="ja-JP" altLang="en-US" sz="1050" dirty="0">
                <a:solidFill>
                  <a:srgbClr val="0070C0"/>
                </a:solidFill>
                <a:latin typeface="Meiryo" charset="-128"/>
                <a:ea typeface="Meiryo" charset="-128"/>
                <a:cs typeface="Meiryo" charset="-128"/>
              </a:rPr>
              <a:t>インプットの増大</a:t>
            </a:r>
            <a:endParaRPr kumimoji="1" lang="en-US" altLang="ja-JP" sz="1050" dirty="0">
              <a:solidFill>
                <a:srgbClr val="0070C0"/>
              </a:solidFill>
              <a:latin typeface="Meiryo" charset="-128"/>
              <a:ea typeface="Meiryo" charset="-128"/>
              <a:cs typeface="Meiryo" charset="-128"/>
            </a:endParaRPr>
          </a:p>
          <a:p>
            <a:pPr algn="r"/>
            <a:r>
              <a:rPr lang="ja-JP" altLang="en-US" sz="1050" dirty="0">
                <a:solidFill>
                  <a:srgbClr val="0070C0"/>
                </a:solidFill>
                <a:latin typeface="Meiryo" charset="-128"/>
                <a:ea typeface="Meiryo" charset="-128"/>
                <a:cs typeface="Meiryo" charset="-128"/>
              </a:rPr>
              <a:t>人脈の拡大</a:t>
            </a:r>
            <a:endParaRPr lang="en-US" altLang="ja-JP" sz="1050" dirty="0">
              <a:solidFill>
                <a:srgbClr val="0070C0"/>
              </a:solidFill>
              <a:latin typeface="Meiryo" charset="-128"/>
              <a:ea typeface="Meiryo" charset="-128"/>
              <a:cs typeface="Meiryo" charset="-128"/>
            </a:endParaRPr>
          </a:p>
          <a:p>
            <a:pPr algn="r"/>
            <a:r>
              <a:rPr kumimoji="1" lang="ja-JP" altLang="en-US" sz="1050">
                <a:solidFill>
                  <a:srgbClr val="0070C0"/>
                </a:solidFill>
                <a:latin typeface="Meiryo" charset="-128"/>
                <a:ea typeface="Meiryo" charset="-128"/>
                <a:cs typeface="Meiryo" charset="-128"/>
              </a:rPr>
              <a:t>ストーリー化</a:t>
            </a:r>
            <a:r>
              <a:rPr kumimoji="1" lang="ja-JP" altLang="en-US" sz="1050" dirty="0">
                <a:solidFill>
                  <a:srgbClr val="0070C0"/>
                </a:solidFill>
                <a:latin typeface="Meiryo" charset="-128"/>
                <a:ea typeface="Meiryo" charset="-128"/>
                <a:cs typeface="Meiryo" charset="-128"/>
              </a:rPr>
              <a:t>能力の強化</a:t>
            </a:r>
            <a:endParaRPr kumimoji="1" lang="en-US" altLang="ja-JP" sz="1050" dirty="0">
              <a:solidFill>
                <a:srgbClr val="0070C0"/>
              </a:solidFill>
              <a:latin typeface="Meiryo" charset="-128"/>
              <a:ea typeface="Meiryo" charset="-128"/>
              <a:cs typeface="Meiryo" charset="-128"/>
            </a:endParaRPr>
          </a:p>
        </p:txBody>
      </p:sp>
      <p:sp>
        <p:nvSpPr>
          <p:cNvPr id="15" name="テキスト ボックス 14">
            <a:extLst>
              <a:ext uri="{FF2B5EF4-FFF2-40B4-BE49-F238E27FC236}">
                <a16:creationId xmlns:a16="http://schemas.microsoft.com/office/drawing/2014/main" id="{FDC29515-70EF-6749-A333-32A28DB77218}"/>
              </a:ext>
            </a:extLst>
          </p:cNvPr>
          <p:cNvSpPr txBox="1"/>
          <p:nvPr/>
        </p:nvSpPr>
        <p:spPr>
          <a:xfrm>
            <a:off x="1607086" y="3824025"/>
            <a:ext cx="5929828" cy="338554"/>
          </a:xfrm>
          <a:prstGeom prst="rect">
            <a:avLst/>
          </a:prstGeom>
          <a:noFill/>
        </p:spPr>
        <p:txBody>
          <a:bodyPr wrap="none" rtlCol="0">
            <a:spAutoFit/>
          </a:bodyPr>
          <a:lstStyle/>
          <a:p>
            <a:pPr algn="ctr"/>
            <a:r>
              <a:rPr kumimoji="1" lang="ja-JP" altLang="en-US" sz="1600">
                <a:solidFill>
                  <a:srgbClr val="0070C0"/>
                </a:solidFill>
                <a:latin typeface="Meiryo" charset="-128"/>
                <a:ea typeface="Meiryo" charset="-128"/>
                <a:cs typeface="Meiryo" charset="-128"/>
              </a:rPr>
              <a:t>経験の蓄積に頼った「ベテラン」の不良資産化が加速する時代</a:t>
            </a:r>
            <a:endParaRPr kumimoji="1" lang="en-US" altLang="ja-JP" sz="1600" dirty="0">
              <a:solidFill>
                <a:srgbClr val="0070C0"/>
              </a:solidFill>
              <a:latin typeface="Meiryo" charset="-128"/>
              <a:ea typeface="Meiryo" charset="-128"/>
              <a:cs typeface="Meiryo" charset="-128"/>
            </a:endParaRPr>
          </a:p>
        </p:txBody>
      </p:sp>
      <p:pic>
        <p:nvPicPr>
          <p:cNvPr id="16" name="図 15">
            <a:extLst>
              <a:ext uri="{FF2B5EF4-FFF2-40B4-BE49-F238E27FC236}">
                <a16:creationId xmlns:a16="http://schemas.microsoft.com/office/drawing/2014/main" id="{3A7A5C32-EAA0-EA4F-826A-4E1BB800E7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42329" y="1167714"/>
            <a:ext cx="1416876" cy="1250393"/>
          </a:xfrm>
          <a:prstGeom prst="rect">
            <a:avLst/>
          </a:prstGeom>
        </p:spPr>
      </p:pic>
      <p:pic>
        <p:nvPicPr>
          <p:cNvPr id="17" name="図 16">
            <a:extLst>
              <a:ext uri="{FF2B5EF4-FFF2-40B4-BE49-F238E27FC236}">
                <a16:creationId xmlns:a16="http://schemas.microsoft.com/office/drawing/2014/main" id="{7D56D9C1-0F84-9841-9D6F-7139DE2B10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3327" y="1061488"/>
            <a:ext cx="1623152" cy="1385089"/>
          </a:xfrm>
          <a:prstGeom prst="rect">
            <a:avLst/>
          </a:prstGeom>
        </p:spPr>
      </p:pic>
      <p:pic>
        <p:nvPicPr>
          <p:cNvPr id="18" name="図 17">
            <a:extLst>
              <a:ext uri="{FF2B5EF4-FFF2-40B4-BE49-F238E27FC236}">
                <a16:creationId xmlns:a16="http://schemas.microsoft.com/office/drawing/2014/main" id="{711CCB2A-52EE-9C41-A495-B372DA69BE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91193" y="4984288"/>
            <a:ext cx="1195574" cy="1204608"/>
          </a:xfrm>
          <a:prstGeom prst="rect">
            <a:avLst/>
          </a:prstGeom>
        </p:spPr>
      </p:pic>
    </p:spTree>
    <p:extLst>
      <p:ext uri="{BB962C8B-B14F-4D97-AF65-F5344CB8AC3E}">
        <p14:creationId xmlns:p14="http://schemas.microsoft.com/office/powerpoint/2010/main" val="48523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53" presetClass="entr" presetSubtype="16"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animEffect transition="in" filter="fade">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P spid="13" grpId="0"/>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ACD4BE1-B37A-974D-8EB4-B003A591A20C}"/>
              </a:ext>
            </a:extLst>
          </p:cNvPr>
          <p:cNvSpPr/>
          <p:nvPr/>
        </p:nvSpPr>
        <p:spPr>
          <a:xfrm>
            <a:off x="1" y="3073777"/>
            <a:ext cx="9143999" cy="707886"/>
          </a:xfrm>
          <a:prstGeom prst="rect">
            <a:avLst/>
          </a:prstGeom>
        </p:spPr>
        <p:txBody>
          <a:bodyPr wrap="square">
            <a:spAutoFit/>
          </a:bodyPr>
          <a:lstStyle/>
          <a:p>
            <a:pPr algn="ctr"/>
            <a:r>
              <a:rPr lang="ja-JP" altLang="en-US" sz="4000" b="1">
                <a:solidFill>
                  <a:srgbClr val="0070C0"/>
                </a:solidFill>
                <a:latin typeface="Meiryo" panose="020B0604030504040204" pitchFamily="34" charset="-128"/>
                <a:ea typeface="Meiryo" panose="020B0604030504040204" pitchFamily="34" charset="-128"/>
              </a:rPr>
              <a:t>「時間」を作る</a:t>
            </a:r>
            <a:endParaRPr lang="en-US" altLang="ja-JP" sz="4000" b="1" dirty="0">
              <a:solidFill>
                <a:srgbClr val="0070C0"/>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82709EF0-027E-3A4B-AA06-3E15BB28D79C}"/>
              </a:ext>
            </a:extLst>
          </p:cNvPr>
          <p:cNvSpPr>
            <a:spLocks noGrp="1"/>
          </p:cNvSpPr>
          <p:nvPr>
            <p:ph type="title"/>
          </p:nvPr>
        </p:nvSpPr>
        <p:spPr/>
        <p:txBody>
          <a:bodyPr/>
          <a:lstStyle/>
          <a:p>
            <a:r>
              <a:rPr kumimoji="1" lang="ja-JP" altLang="en-US"/>
              <a:t>時間を作る</a:t>
            </a:r>
          </a:p>
        </p:txBody>
      </p:sp>
      <p:sp>
        <p:nvSpPr>
          <p:cNvPr id="14" name="テキスト ボックス 13">
            <a:extLst>
              <a:ext uri="{FF2B5EF4-FFF2-40B4-BE49-F238E27FC236}">
                <a16:creationId xmlns:a16="http://schemas.microsoft.com/office/drawing/2014/main" id="{C9E1C9B2-37F2-BB4F-8C9A-333F817936E7}"/>
              </a:ext>
            </a:extLst>
          </p:cNvPr>
          <p:cNvSpPr txBox="1"/>
          <p:nvPr/>
        </p:nvSpPr>
        <p:spPr>
          <a:xfrm>
            <a:off x="2940784" y="3638454"/>
            <a:ext cx="3262432" cy="461665"/>
          </a:xfrm>
          <a:prstGeom prst="rect">
            <a:avLst/>
          </a:prstGeom>
          <a:noFill/>
        </p:spPr>
        <p:txBody>
          <a:bodyPr wrap="none" rtlCol="0">
            <a:spAutoFit/>
          </a:bodyPr>
          <a:lstStyle/>
          <a:p>
            <a:pPr algn="ctr"/>
            <a:r>
              <a:rPr kumimoji="1" lang="ja-JP" altLang="en-US" sz="2400">
                <a:solidFill>
                  <a:srgbClr val="0070C0"/>
                </a:solidFill>
                <a:latin typeface="Meiryo" charset="-128"/>
                <a:ea typeface="Meiryo" charset="-128"/>
                <a:cs typeface="Meiryo" charset="-128"/>
              </a:rPr>
              <a:t>朝のゴールデンタイム</a:t>
            </a:r>
            <a:endParaRPr kumimoji="1" lang="en-US" altLang="ja-JP" sz="2400" dirty="0">
              <a:solidFill>
                <a:srgbClr val="0070C0"/>
              </a:solidFill>
              <a:latin typeface="Meiryo" charset="-128"/>
              <a:ea typeface="Meiryo" charset="-128"/>
              <a:cs typeface="Meiryo" charset="-128"/>
            </a:endParaRPr>
          </a:p>
        </p:txBody>
      </p:sp>
      <p:sp>
        <p:nvSpPr>
          <p:cNvPr id="6" name="テキスト ボックス 5">
            <a:extLst>
              <a:ext uri="{FF2B5EF4-FFF2-40B4-BE49-F238E27FC236}">
                <a16:creationId xmlns:a16="http://schemas.microsoft.com/office/drawing/2014/main" id="{5DC070AE-0705-D34B-AFBD-1D3C41AA159B}"/>
              </a:ext>
            </a:extLst>
          </p:cNvPr>
          <p:cNvSpPr txBox="1"/>
          <p:nvPr/>
        </p:nvSpPr>
        <p:spPr>
          <a:xfrm>
            <a:off x="200797" y="1708393"/>
            <a:ext cx="8742405" cy="461665"/>
          </a:xfrm>
          <a:prstGeom prst="rect">
            <a:avLst/>
          </a:prstGeom>
          <a:noFill/>
        </p:spPr>
        <p:txBody>
          <a:bodyPr wrap="square" rtlCol="0">
            <a:spAutoFit/>
          </a:bodyPr>
          <a:lstStyle/>
          <a:p>
            <a:pPr algn="ctr"/>
            <a:r>
              <a:rPr kumimoji="1" lang="ja-JP" altLang="en-US" sz="2400">
                <a:solidFill>
                  <a:schemeClr val="tx1">
                    <a:lumMod val="50000"/>
                    <a:lumOff val="50000"/>
                  </a:schemeClr>
                </a:solidFill>
                <a:latin typeface="Meiryo" panose="020B0604030504040204" pitchFamily="34" charset="-128"/>
                <a:ea typeface="Meiryo" panose="020B0604030504040204" pitchFamily="34" charset="-128"/>
              </a:rPr>
              <a:t>「決心を固めてから行動する」</a:t>
            </a:r>
            <a:r>
              <a:rPr lang="ja-JP" altLang="en-US" sz="2400">
                <a:solidFill>
                  <a:schemeClr val="tx1">
                    <a:lumMod val="50000"/>
                    <a:lumOff val="50000"/>
                  </a:schemeClr>
                </a:solidFill>
                <a:latin typeface="Meiryo" panose="020B0604030504040204" pitchFamily="34" charset="-128"/>
                <a:ea typeface="Meiryo" panose="020B0604030504040204" pitchFamily="34" charset="-128"/>
              </a:rPr>
              <a:t>はうまくいかない！</a:t>
            </a:r>
            <a:endParaRPr kumimoji="1" lang="ja-JP" altLang="en-US" sz="240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7" name="乗算記号 6">
            <a:extLst>
              <a:ext uri="{FF2B5EF4-FFF2-40B4-BE49-F238E27FC236}">
                <a16:creationId xmlns:a16="http://schemas.microsoft.com/office/drawing/2014/main" id="{6447B7B9-CB21-6847-A6A8-5E68F39AFB08}"/>
              </a:ext>
            </a:extLst>
          </p:cNvPr>
          <p:cNvSpPr/>
          <p:nvPr/>
        </p:nvSpPr>
        <p:spPr>
          <a:xfrm>
            <a:off x="3512406" y="848460"/>
            <a:ext cx="2119184" cy="2180968"/>
          </a:xfrm>
          <a:prstGeom prst="mathMultiply">
            <a:avLst/>
          </a:prstGeom>
          <a:solidFill>
            <a:srgbClr val="FF000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ドーナツ 7">
            <a:extLst>
              <a:ext uri="{FF2B5EF4-FFF2-40B4-BE49-F238E27FC236}">
                <a16:creationId xmlns:a16="http://schemas.microsoft.com/office/drawing/2014/main" id="{1125468B-9E2F-3D4A-AE98-72A8AA0D17B8}"/>
              </a:ext>
            </a:extLst>
          </p:cNvPr>
          <p:cNvSpPr/>
          <p:nvPr/>
        </p:nvSpPr>
        <p:spPr>
          <a:xfrm>
            <a:off x="3805879" y="4346340"/>
            <a:ext cx="1532238" cy="1495168"/>
          </a:xfrm>
          <a:prstGeom prst="donut">
            <a:avLst/>
          </a:prstGeom>
          <a:solidFill>
            <a:srgbClr val="00B0F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8" name="テキスト ボックス 17">
            <a:extLst>
              <a:ext uri="{FF2B5EF4-FFF2-40B4-BE49-F238E27FC236}">
                <a16:creationId xmlns:a16="http://schemas.microsoft.com/office/drawing/2014/main" id="{A5BE2782-0E6F-F040-86A7-088ECB01977F}"/>
              </a:ext>
            </a:extLst>
          </p:cNvPr>
          <p:cNvSpPr txBox="1"/>
          <p:nvPr/>
        </p:nvSpPr>
        <p:spPr>
          <a:xfrm>
            <a:off x="200797" y="4832314"/>
            <a:ext cx="8742405" cy="523220"/>
          </a:xfrm>
          <a:prstGeom prst="rect">
            <a:avLst/>
          </a:prstGeom>
          <a:noFill/>
        </p:spPr>
        <p:txBody>
          <a:bodyPr wrap="square" rtlCol="0">
            <a:spAutoFit/>
          </a:bodyPr>
          <a:lstStyle/>
          <a:p>
            <a:pPr algn="ctr"/>
            <a:r>
              <a:rPr kumimoji="1" lang="ja-JP" altLang="en-US" sz="2800">
                <a:solidFill>
                  <a:srgbClr val="0432FF"/>
                </a:solidFill>
                <a:latin typeface="Meiryo" panose="020B0604030504040204" pitchFamily="34" charset="-128"/>
                <a:ea typeface="Meiryo" panose="020B0604030504040204" pitchFamily="34" charset="-128"/>
              </a:rPr>
              <a:t>行動を起こす→習慣になる→決心が固まる</a:t>
            </a:r>
          </a:p>
        </p:txBody>
      </p:sp>
    </p:spTree>
    <p:extLst>
      <p:ext uri="{BB962C8B-B14F-4D97-AF65-F5344CB8AC3E}">
        <p14:creationId xmlns:p14="http://schemas.microsoft.com/office/powerpoint/2010/main" val="362594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8" grpId="0"/>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2298D3-C410-A34B-925A-051B36D0E48A}"/>
              </a:ext>
            </a:extLst>
          </p:cNvPr>
          <p:cNvSpPr>
            <a:spLocks noGrp="1"/>
          </p:cNvSpPr>
          <p:nvPr>
            <p:ph type="title"/>
          </p:nvPr>
        </p:nvSpPr>
        <p:spPr/>
        <p:txBody>
          <a:bodyPr/>
          <a:lstStyle/>
          <a:p>
            <a:r>
              <a:rPr kumimoji="1" lang="ja-JP" altLang="en-US"/>
              <a:t>「やってみなければわからない」とはどういうことか</a:t>
            </a:r>
          </a:p>
        </p:txBody>
      </p:sp>
      <p:pic>
        <p:nvPicPr>
          <p:cNvPr id="4" name="図 3" descr="木 が含まれている画像&#10;&#10;自動的に生成された説明">
            <a:extLst>
              <a:ext uri="{FF2B5EF4-FFF2-40B4-BE49-F238E27FC236}">
                <a16:creationId xmlns:a16="http://schemas.microsoft.com/office/drawing/2014/main" id="{01B4312D-00CC-F34A-A770-EA5B5E862229}"/>
              </a:ext>
            </a:extLst>
          </p:cNvPr>
          <p:cNvPicPr>
            <a:picLocks noChangeAspect="1"/>
          </p:cNvPicPr>
          <p:nvPr/>
        </p:nvPicPr>
        <p:blipFill>
          <a:blip r:embed="rId2"/>
          <a:stretch>
            <a:fillRect/>
          </a:stretch>
        </p:blipFill>
        <p:spPr>
          <a:xfrm>
            <a:off x="448152" y="1021957"/>
            <a:ext cx="2576791" cy="2629379"/>
          </a:xfrm>
          <a:prstGeom prst="rect">
            <a:avLst/>
          </a:prstGeom>
        </p:spPr>
      </p:pic>
      <p:pic>
        <p:nvPicPr>
          <p:cNvPr id="8" name="図 7" descr="花の絵が描かれたcg&#10;&#10;中程度の精度で自動的に生成された説明">
            <a:extLst>
              <a:ext uri="{FF2B5EF4-FFF2-40B4-BE49-F238E27FC236}">
                <a16:creationId xmlns:a16="http://schemas.microsoft.com/office/drawing/2014/main" id="{D313A5A0-D9A3-7348-B81D-4CCA4CCFE8C1}"/>
              </a:ext>
            </a:extLst>
          </p:cNvPr>
          <p:cNvPicPr>
            <a:picLocks noChangeAspect="1"/>
          </p:cNvPicPr>
          <p:nvPr/>
        </p:nvPicPr>
        <p:blipFill>
          <a:blip r:embed="rId3"/>
          <a:stretch>
            <a:fillRect/>
          </a:stretch>
        </p:blipFill>
        <p:spPr>
          <a:xfrm>
            <a:off x="5324849" y="1021957"/>
            <a:ext cx="3370999" cy="2629379"/>
          </a:xfrm>
          <a:prstGeom prst="rect">
            <a:avLst/>
          </a:prstGeom>
        </p:spPr>
      </p:pic>
      <p:pic>
        <p:nvPicPr>
          <p:cNvPr id="1028" name="Picture 4">
            <a:extLst>
              <a:ext uri="{FF2B5EF4-FFF2-40B4-BE49-F238E27FC236}">
                <a16:creationId xmlns:a16="http://schemas.microsoft.com/office/drawing/2014/main" id="{BF69F8B0-F10C-C342-A477-5A111860AB9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4385" y="3856542"/>
            <a:ext cx="2727544" cy="27275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色とりどりの花畑の写真を無料ダウンロード（フリー素材） - ぱくたそ">
            <a:extLst>
              <a:ext uri="{FF2B5EF4-FFF2-40B4-BE49-F238E27FC236}">
                <a16:creationId xmlns:a16="http://schemas.microsoft.com/office/drawing/2014/main" id="{5A7A58C5-B6B8-7949-8CBE-E15BA891426E}"/>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b="-90"/>
          <a:stretch/>
        </p:blipFill>
        <p:spPr bwMode="auto">
          <a:xfrm>
            <a:off x="5302073" y="3856542"/>
            <a:ext cx="2727544" cy="27275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右矢印 8">
            <a:extLst>
              <a:ext uri="{FF2B5EF4-FFF2-40B4-BE49-F238E27FC236}">
                <a16:creationId xmlns:a16="http://schemas.microsoft.com/office/drawing/2014/main" id="{5FA86811-978F-D540-B97E-6F1974F6C454}"/>
              </a:ext>
            </a:extLst>
          </p:cNvPr>
          <p:cNvSpPr/>
          <p:nvPr/>
        </p:nvSpPr>
        <p:spPr>
          <a:xfrm>
            <a:off x="3087666" y="2141302"/>
            <a:ext cx="2336104" cy="789139"/>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a:extLst>
              <a:ext uri="{FF2B5EF4-FFF2-40B4-BE49-F238E27FC236}">
                <a16:creationId xmlns:a16="http://schemas.microsoft.com/office/drawing/2014/main" id="{F7D20BA0-AD1A-F64B-B2DE-1600AEB06F8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96955" y="1897075"/>
            <a:ext cx="1119512" cy="1247367"/>
          </a:xfrm>
          <a:prstGeom prst="rect">
            <a:avLst/>
          </a:prstGeom>
        </p:spPr>
      </p:pic>
      <p:sp>
        <p:nvSpPr>
          <p:cNvPr id="10" name="テキスト ボックス 9">
            <a:extLst>
              <a:ext uri="{FF2B5EF4-FFF2-40B4-BE49-F238E27FC236}">
                <a16:creationId xmlns:a16="http://schemas.microsoft.com/office/drawing/2014/main" id="{68EB6DE7-430F-0145-ADC7-4C58EE55E21B}"/>
              </a:ext>
            </a:extLst>
          </p:cNvPr>
          <p:cNvSpPr txBox="1"/>
          <p:nvPr/>
        </p:nvSpPr>
        <p:spPr>
          <a:xfrm>
            <a:off x="1257310" y="6114281"/>
            <a:ext cx="2441694" cy="338554"/>
          </a:xfrm>
          <a:prstGeom prst="rect">
            <a:avLst/>
          </a:prstGeom>
          <a:noFill/>
        </p:spPr>
        <p:txBody>
          <a:bodyPr wrap="none" rtlCol="0">
            <a:spAutoFit/>
          </a:bodyPr>
          <a:lstStyle/>
          <a:p>
            <a:pPr algn="ct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芋虫の目で見ている世界</a:t>
            </a:r>
          </a:p>
        </p:txBody>
      </p:sp>
      <p:sp>
        <p:nvSpPr>
          <p:cNvPr id="14" name="テキスト ボックス 13">
            <a:extLst>
              <a:ext uri="{FF2B5EF4-FFF2-40B4-BE49-F238E27FC236}">
                <a16:creationId xmlns:a16="http://schemas.microsoft.com/office/drawing/2014/main" id="{F3AC9A8B-3026-824B-8B20-9D3E528B6F12}"/>
              </a:ext>
            </a:extLst>
          </p:cNvPr>
          <p:cNvSpPr txBox="1"/>
          <p:nvPr/>
        </p:nvSpPr>
        <p:spPr>
          <a:xfrm>
            <a:off x="5547590" y="6114281"/>
            <a:ext cx="2236510" cy="338554"/>
          </a:xfrm>
          <a:prstGeom prst="rect">
            <a:avLst/>
          </a:prstGeom>
          <a:noFill/>
        </p:spPr>
        <p:txBody>
          <a:bodyPr wrap="none" rtlCol="0">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蝶</a:t>
            </a: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の目で見ている世界</a:t>
            </a:r>
          </a:p>
        </p:txBody>
      </p:sp>
      <p:pic>
        <p:nvPicPr>
          <p:cNvPr id="1032" name="Picture 8" descr="プログラマーの男の子のイラスト（将来の夢）">
            <a:extLst>
              <a:ext uri="{FF2B5EF4-FFF2-40B4-BE49-F238E27FC236}">
                <a16:creationId xmlns:a16="http://schemas.microsoft.com/office/drawing/2014/main" id="{2D887A2C-7F65-454C-9A24-994DC924A84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452144" y="3888489"/>
            <a:ext cx="1377895" cy="137789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IT土方のイラスト">
            <a:extLst>
              <a:ext uri="{FF2B5EF4-FFF2-40B4-BE49-F238E27FC236}">
                <a16:creationId xmlns:a16="http://schemas.microsoft.com/office/drawing/2014/main" id="{216D1C89-6BA0-8045-AAA9-77D3FA9CA84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13961" y="3856542"/>
            <a:ext cx="1805222" cy="180522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81979CB5-9337-8441-BB6F-3ADC55824F3B}"/>
              </a:ext>
            </a:extLst>
          </p:cNvPr>
          <p:cNvSpPr txBox="1"/>
          <p:nvPr/>
        </p:nvSpPr>
        <p:spPr>
          <a:xfrm>
            <a:off x="3341048" y="1527743"/>
            <a:ext cx="2031326" cy="369332"/>
          </a:xfrm>
          <a:prstGeom prst="rect">
            <a:avLst/>
          </a:prstGeom>
          <a:noFill/>
        </p:spPr>
        <p:txBody>
          <a:bodyPr wrap="none" rtlCol="0">
            <a:spAutoFit/>
          </a:bodyPr>
          <a:lstStyle/>
          <a:p>
            <a:pPr algn="ctr"/>
            <a:r>
              <a:rPr kumimoji="1" lang="ja-JP" altLang="en-US">
                <a:solidFill>
                  <a:schemeClr val="accent3">
                    <a:lumMod val="50000"/>
                  </a:schemeClr>
                </a:solidFill>
                <a:latin typeface="Meiryo" panose="020B0604030504040204" pitchFamily="34" charset="-128"/>
                <a:ea typeface="Meiryo" panose="020B0604030504040204" pitchFamily="34" charset="-128"/>
              </a:rPr>
              <a:t>忍耐と努力の時期</a:t>
            </a:r>
          </a:p>
        </p:txBody>
      </p:sp>
    </p:spTree>
    <p:extLst>
      <p:ext uri="{BB962C8B-B14F-4D97-AF65-F5344CB8AC3E}">
        <p14:creationId xmlns:p14="http://schemas.microsoft.com/office/powerpoint/2010/main" val="1159996012"/>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763E73-6AB7-5B44-A854-BA241ADD8C5F}"/>
              </a:ext>
            </a:extLst>
          </p:cNvPr>
          <p:cNvSpPr>
            <a:spLocks noGrp="1"/>
          </p:cNvSpPr>
          <p:nvPr>
            <p:ph type="title"/>
          </p:nvPr>
        </p:nvSpPr>
        <p:spPr/>
        <p:txBody>
          <a:bodyPr/>
          <a:lstStyle/>
          <a:p>
            <a:r>
              <a:rPr lang="ja-JP" altLang="en-US"/>
              <a:t>「木こりのジレンマ」に陥ってはいないだろうか</a:t>
            </a:r>
            <a:r>
              <a:rPr lang="ja-JP" altLang="en-US" sz="2800"/>
              <a:t> </a:t>
            </a:r>
            <a:endParaRPr kumimoji="1" lang="ja-JP" altLang="en-US" sz="2800"/>
          </a:p>
        </p:txBody>
      </p:sp>
      <p:sp>
        <p:nvSpPr>
          <p:cNvPr id="3" name="正方形/長方形 2">
            <a:extLst>
              <a:ext uri="{FF2B5EF4-FFF2-40B4-BE49-F238E27FC236}">
                <a16:creationId xmlns:a16="http://schemas.microsoft.com/office/drawing/2014/main" id="{91530E6C-8502-0F46-AD6D-1D9919A8338C}"/>
              </a:ext>
            </a:extLst>
          </p:cNvPr>
          <p:cNvSpPr/>
          <p:nvPr/>
        </p:nvSpPr>
        <p:spPr>
          <a:xfrm>
            <a:off x="193576" y="1332903"/>
            <a:ext cx="5914562" cy="3693319"/>
          </a:xfrm>
          <a:prstGeom prst="rect">
            <a:avLst/>
          </a:prstGeom>
        </p:spPr>
        <p:txBody>
          <a:bodyPr wrap="square">
            <a:spAutoFit/>
          </a:bodyPr>
          <a:lstStyle/>
          <a:p>
            <a:r>
              <a:rPr lang="ja-JP" altLang="en-US">
                <a:solidFill>
                  <a:srgbClr val="98490C"/>
                </a:solidFill>
                <a:latin typeface="HGSMinchoE" panose="02020900000000000000" pitchFamily="18" charset="-128"/>
                <a:ea typeface="HGSMinchoE" panose="02020900000000000000" pitchFamily="18" charset="-128"/>
              </a:rPr>
              <a:t>木こりが木を切っていた。</a:t>
            </a:r>
            <a:endParaRPr lang="en-US" altLang="ja-JP" dirty="0">
              <a:solidFill>
                <a:srgbClr val="98490C"/>
              </a:solidFill>
              <a:latin typeface="HGSMinchoE" panose="02020900000000000000" pitchFamily="18" charset="-128"/>
              <a:ea typeface="HGSMinchoE" panose="02020900000000000000" pitchFamily="18" charset="-128"/>
            </a:endParaRPr>
          </a:p>
          <a:p>
            <a:endParaRPr lang="en-US" altLang="ja-JP" dirty="0">
              <a:solidFill>
                <a:srgbClr val="98490C"/>
              </a:solidFill>
              <a:latin typeface="HGSMinchoE" panose="02020900000000000000" pitchFamily="18" charset="-128"/>
              <a:ea typeface="HGSMinchoE" panose="02020900000000000000" pitchFamily="18" charset="-128"/>
            </a:endParaRPr>
          </a:p>
          <a:p>
            <a:r>
              <a:rPr lang="ja-JP" altLang="en-US">
                <a:solidFill>
                  <a:srgbClr val="98490C"/>
                </a:solidFill>
                <a:latin typeface="HGSMinchoE" panose="02020900000000000000" pitchFamily="18" charset="-128"/>
                <a:ea typeface="HGSMinchoE" panose="02020900000000000000" pitchFamily="18" charset="-128"/>
              </a:rPr>
              <a:t>通りがかった旅人がその様子を眺めていると、</a:t>
            </a:r>
            <a:endParaRPr lang="en-US" altLang="ja-JP" dirty="0">
              <a:solidFill>
                <a:srgbClr val="98490C"/>
              </a:solidFill>
              <a:latin typeface="HGSMinchoE" panose="02020900000000000000" pitchFamily="18" charset="-128"/>
              <a:ea typeface="HGSMinchoE" panose="02020900000000000000" pitchFamily="18" charset="-128"/>
            </a:endParaRPr>
          </a:p>
          <a:p>
            <a:r>
              <a:rPr lang="ja-JP" altLang="en-US">
                <a:solidFill>
                  <a:srgbClr val="98490C"/>
                </a:solidFill>
                <a:latin typeface="HGSMinchoE" panose="02020900000000000000" pitchFamily="18" charset="-128"/>
                <a:ea typeface="HGSMinchoE" panose="02020900000000000000" pitchFamily="18" charset="-128"/>
              </a:rPr>
              <a:t>斧を振るう勢いの割に、木が切れていないようだった。</a:t>
            </a:r>
            <a:endParaRPr lang="en-US" altLang="ja-JP" dirty="0">
              <a:solidFill>
                <a:srgbClr val="98490C"/>
              </a:solidFill>
              <a:latin typeface="HGSMinchoE" panose="02020900000000000000" pitchFamily="18" charset="-128"/>
              <a:ea typeface="HGSMinchoE" panose="02020900000000000000" pitchFamily="18" charset="-128"/>
            </a:endParaRPr>
          </a:p>
          <a:p>
            <a:endParaRPr lang="en-US" altLang="ja-JP" dirty="0">
              <a:solidFill>
                <a:srgbClr val="98490C"/>
              </a:solidFill>
              <a:latin typeface="HGSMinchoE" panose="02020900000000000000" pitchFamily="18" charset="-128"/>
              <a:ea typeface="HGSMinchoE" panose="02020900000000000000" pitchFamily="18" charset="-128"/>
            </a:endParaRPr>
          </a:p>
          <a:p>
            <a:r>
              <a:rPr lang="ja-JP" altLang="en-US">
                <a:solidFill>
                  <a:srgbClr val="98490C"/>
                </a:solidFill>
                <a:latin typeface="HGSMinchoE" panose="02020900000000000000" pitchFamily="18" charset="-128"/>
                <a:ea typeface="HGSMinchoE" panose="02020900000000000000" pitchFamily="18" charset="-128"/>
              </a:rPr>
              <a:t>よく見ると木こりの使っている斧が刃こぼれしている。</a:t>
            </a:r>
            <a:endParaRPr lang="en-US" altLang="ja-JP" dirty="0">
              <a:solidFill>
                <a:srgbClr val="98490C"/>
              </a:solidFill>
              <a:latin typeface="HGSMinchoE" panose="02020900000000000000" pitchFamily="18" charset="-128"/>
              <a:ea typeface="HGSMinchoE" panose="02020900000000000000" pitchFamily="18" charset="-128"/>
            </a:endParaRPr>
          </a:p>
          <a:p>
            <a:endParaRPr lang="en-US" altLang="ja-JP" dirty="0">
              <a:solidFill>
                <a:srgbClr val="98490C"/>
              </a:solidFill>
              <a:latin typeface="HGSMinchoE" panose="02020900000000000000" pitchFamily="18" charset="-128"/>
              <a:ea typeface="HGSMinchoE" panose="02020900000000000000" pitchFamily="18" charset="-128"/>
            </a:endParaRPr>
          </a:p>
          <a:p>
            <a:r>
              <a:rPr lang="ja-JP" altLang="en-US">
                <a:solidFill>
                  <a:srgbClr val="98490C"/>
                </a:solidFill>
                <a:latin typeface="HGSMinchoE" panose="02020900000000000000" pitchFamily="18" charset="-128"/>
                <a:ea typeface="HGSMinchoE" panose="02020900000000000000" pitchFamily="18" charset="-128"/>
              </a:rPr>
              <a:t>そこで、旅人は言った。</a:t>
            </a:r>
          </a:p>
          <a:p>
            <a:endParaRPr lang="ja-JP" altLang="en-US">
              <a:solidFill>
                <a:srgbClr val="98490C"/>
              </a:solidFill>
              <a:latin typeface="HGSMinchoE" panose="02020900000000000000" pitchFamily="18" charset="-128"/>
              <a:ea typeface="HGSMinchoE" panose="02020900000000000000" pitchFamily="18" charset="-128"/>
            </a:endParaRPr>
          </a:p>
          <a:p>
            <a:r>
              <a:rPr lang="ja-JP" altLang="en-US">
                <a:solidFill>
                  <a:srgbClr val="98490C"/>
                </a:solidFill>
                <a:latin typeface="HGSMinchoE" panose="02020900000000000000" pitchFamily="18" charset="-128"/>
                <a:ea typeface="HGSMinchoE" panose="02020900000000000000" pitchFamily="18" charset="-128"/>
              </a:rPr>
              <a:t>「斧を研いだほうがいいのではないですか？」</a:t>
            </a:r>
          </a:p>
          <a:p>
            <a:endParaRPr lang="ja-JP" altLang="en-US">
              <a:solidFill>
                <a:srgbClr val="98490C"/>
              </a:solidFill>
              <a:latin typeface="HGSMinchoE" panose="02020900000000000000" pitchFamily="18" charset="-128"/>
              <a:ea typeface="HGSMinchoE" panose="02020900000000000000" pitchFamily="18" charset="-128"/>
            </a:endParaRPr>
          </a:p>
          <a:p>
            <a:r>
              <a:rPr lang="ja-JP" altLang="en-US">
                <a:solidFill>
                  <a:srgbClr val="98490C"/>
                </a:solidFill>
                <a:latin typeface="HGSMinchoE" panose="02020900000000000000" pitchFamily="18" charset="-128"/>
                <a:ea typeface="HGSMinchoE" panose="02020900000000000000" pitchFamily="18" charset="-128"/>
              </a:rPr>
              <a:t>すると、木こりはこう答えた。</a:t>
            </a:r>
          </a:p>
          <a:p>
            <a:endParaRPr lang="ja-JP" altLang="en-US">
              <a:solidFill>
                <a:srgbClr val="98490C"/>
              </a:solidFill>
              <a:latin typeface="HGSMinchoE" panose="02020900000000000000" pitchFamily="18" charset="-128"/>
              <a:ea typeface="HGSMinchoE" panose="02020900000000000000" pitchFamily="18" charset="-128"/>
            </a:endParaRPr>
          </a:p>
        </p:txBody>
      </p:sp>
      <p:pic>
        <p:nvPicPr>
          <p:cNvPr id="4" name="図 3">
            <a:extLst>
              <a:ext uri="{FF2B5EF4-FFF2-40B4-BE49-F238E27FC236}">
                <a16:creationId xmlns:a16="http://schemas.microsoft.com/office/drawing/2014/main" id="{6C44DB33-5DBC-1945-B80C-E240D43E7860}"/>
              </a:ext>
            </a:extLst>
          </p:cNvPr>
          <p:cNvPicPr>
            <a:picLocks noChangeAspect="1"/>
          </p:cNvPicPr>
          <p:nvPr/>
        </p:nvPicPr>
        <p:blipFill>
          <a:blip r:embed="rId2"/>
          <a:stretch>
            <a:fillRect/>
          </a:stretch>
        </p:blipFill>
        <p:spPr>
          <a:xfrm>
            <a:off x="6108138" y="1332903"/>
            <a:ext cx="2710235" cy="3402852"/>
          </a:xfrm>
          <a:prstGeom prst="rect">
            <a:avLst/>
          </a:prstGeom>
          <a:effectLst>
            <a:outerShdw blurRad="50800" dist="38100" dir="2700000" algn="tl" rotWithShape="0">
              <a:prstClr val="black">
                <a:alpha val="40000"/>
              </a:prstClr>
            </a:outerShdw>
          </a:effectLst>
        </p:spPr>
      </p:pic>
      <p:sp>
        <p:nvSpPr>
          <p:cNvPr id="5" name="正方形/長方形 4">
            <a:extLst>
              <a:ext uri="{FF2B5EF4-FFF2-40B4-BE49-F238E27FC236}">
                <a16:creationId xmlns:a16="http://schemas.microsoft.com/office/drawing/2014/main" id="{41051A07-336B-2844-BC49-268FB414B8D3}"/>
              </a:ext>
            </a:extLst>
          </p:cNvPr>
          <p:cNvSpPr/>
          <p:nvPr/>
        </p:nvSpPr>
        <p:spPr>
          <a:xfrm>
            <a:off x="185125" y="5025930"/>
            <a:ext cx="8773749" cy="830997"/>
          </a:xfrm>
          <a:prstGeom prst="rect">
            <a:avLst/>
          </a:prstGeom>
        </p:spPr>
        <p:txBody>
          <a:bodyPr wrap="square">
            <a:spAutoFit/>
          </a:bodyPr>
          <a:lstStyle/>
          <a:p>
            <a:r>
              <a:rPr lang="ja-JP" altLang="en-US" sz="2400">
                <a:solidFill>
                  <a:srgbClr val="98490C"/>
                </a:solidFill>
                <a:latin typeface="HGSMinchoE" panose="02020900000000000000" pitchFamily="18" charset="-128"/>
                <a:ea typeface="HGSMinchoE" panose="02020900000000000000" pitchFamily="18" charset="-128"/>
              </a:rPr>
              <a:t>「</a:t>
            </a:r>
            <a:r>
              <a:rPr lang="ja-JP" altLang="en-US" sz="2400" b="1">
                <a:solidFill>
                  <a:srgbClr val="98490C"/>
                </a:solidFill>
                <a:latin typeface="HGSMinchoE" panose="02020900000000000000" pitchFamily="18" charset="-128"/>
                <a:ea typeface="HGSMinchoE" panose="02020900000000000000" pitchFamily="18" charset="-128"/>
              </a:rPr>
              <a:t>そんなことは分かっていますが、木を切るのに忙しくて</a:t>
            </a:r>
            <a:endParaRPr lang="en-US" altLang="ja-JP" sz="2400" b="1" dirty="0">
              <a:solidFill>
                <a:srgbClr val="98490C"/>
              </a:solidFill>
              <a:latin typeface="HGSMinchoE" panose="02020900000000000000" pitchFamily="18" charset="-128"/>
              <a:ea typeface="HGSMinchoE" panose="02020900000000000000" pitchFamily="18" charset="-128"/>
            </a:endParaRPr>
          </a:p>
          <a:p>
            <a:r>
              <a:rPr lang="ja-JP" altLang="en-US" sz="2400" b="1">
                <a:solidFill>
                  <a:srgbClr val="98490C"/>
                </a:solidFill>
                <a:latin typeface="HGSMinchoE" panose="02020900000000000000" pitchFamily="18" charset="-128"/>
                <a:ea typeface="HGSMinchoE" panose="02020900000000000000" pitchFamily="18" charset="-128"/>
              </a:rPr>
              <a:t>　　　　　　　　　　　　　斧を研ぐ時間がないんですよ。</a:t>
            </a:r>
            <a:r>
              <a:rPr lang="ja-JP" altLang="en-US" sz="2400">
                <a:solidFill>
                  <a:srgbClr val="98490C"/>
                </a:solidFill>
                <a:latin typeface="HGSMinchoE" panose="02020900000000000000" pitchFamily="18" charset="-128"/>
                <a:ea typeface="HGSMinchoE" panose="02020900000000000000" pitchFamily="18" charset="-128"/>
              </a:rPr>
              <a:t>」</a:t>
            </a:r>
          </a:p>
        </p:txBody>
      </p:sp>
    </p:spTree>
    <p:extLst>
      <p:ext uri="{BB962C8B-B14F-4D97-AF65-F5344CB8AC3E}">
        <p14:creationId xmlns:p14="http://schemas.microsoft.com/office/powerpoint/2010/main" val="189649334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E265A8-36AB-A64A-84F9-03B0C703DC1F}"/>
              </a:ext>
            </a:extLst>
          </p:cNvPr>
          <p:cNvSpPr>
            <a:spLocks noGrp="1"/>
          </p:cNvSpPr>
          <p:nvPr>
            <p:ph type="title"/>
          </p:nvPr>
        </p:nvSpPr>
        <p:spPr/>
        <p:txBody>
          <a:bodyPr/>
          <a:lstStyle/>
          <a:p>
            <a:r>
              <a:rPr kumimoji="1" lang="ja-JP" altLang="en-US"/>
              <a:t>優秀なエンジニアのマインドセット</a:t>
            </a:r>
          </a:p>
        </p:txBody>
      </p:sp>
      <p:sp>
        <p:nvSpPr>
          <p:cNvPr id="3" name="正方形/長方形 2">
            <a:extLst>
              <a:ext uri="{FF2B5EF4-FFF2-40B4-BE49-F238E27FC236}">
                <a16:creationId xmlns:a16="http://schemas.microsoft.com/office/drawing/2014/main" id="{53F6FD1E-1042-4946-87D0-6907A81EDEB9}"/>
              </a:ext>
            </a:extLst>
          </p:cNvPr>
          <p:cNvSpPr/>
          <p:nvPr/>
        </p:nvSpPr>
        <p:spPr>
          <a:xfrm>
            <a:off x="529728" y="1212741"/>
            <a:ext cx="8084544" cy="4916731"/>
          </a:xfrm>
          <a:prstGeom prst="rect">
            <a:avLst/>
          </a:prstGeom>
        </p:spPr>
        <p:txBody>
          <a:bodyPr wrap="square">
            <a:spAutoFit/>
          </a:bodyPr>
          <a:lstStyle/>
          <a:p>
            <a:pPr fontAlgn="base"/>
            <a:r>
              <a:rPr lang="ja-JP" altLang="en-US" sz="1600" b="1">
                <a:solidFill>
                  <a:srgbClr val="4B4B4B"/>
                </a:solidFill>
                <a:latin typeface="Meiryo" panose="020B0604030504040204" pitchFamily="34" charset="-128"/>
                <a:ea typeface="Meiryo" panose="020B0604030504040204" pitchFamily="34" charset="-128"/>
              </a:rPr>
              <a:t>客観価値の追求</a:t>
            </a:r>
            <a:r>
              <a:rPr lang="ja-JP" altLang="en-US" sz="1200">
                <a:solidFill>
                  <a:srgbClr val="4B4B4B"/>
                </a:solidFill>
                <a:latin typeface="Meiryo" panose="020B0604030504040204" pitchFamily="34" charset="-128"/>
                <a:ea typeface="Meiryo" panose="020B0604030504040204" pitchFamily="34" charset="-128"/>
              </a:rPr>
              <a:t>：主観に囚われることなく、客観的に物事の本質や原理原則を求める</a:t>
            </a:r>
          </a:p>
          <a:p>
            <a:pPr marL="742950" lvl="1" indent="-285750" fontAlgn="base">
              <a:buFont typeface="Wingdings" pitchFamily="2" charset="2"/>
              <a:buChar char="Ø"/>
            </a:pPr>
            <a:r>
              <a:rPr lang="ja-JP" altLang="en-US" sz="1200">
                <a:solidFill>
                  <a:srgbClr val="4B4B4B"/>
                </a:solidFill>
                <a:latin typeface="Meiryo" panose="020B0604030504040204" pitchFamily="34" charset="-128"/>
                <a:ea typeface="Meiryo" panose="020B0604030504040204" pitchFamily="34" charset="-128"/>
              </a:rPr>
              <a:t>技術の力（未来を創り出す力）を信じている。</a:t>
            </a:r>
          </a:p>
          <a:p>
            <a:pPr marL="742950" lvl="1" indent="-285750" fontAlgn="base">
              <a:buFont typeface="Wingdings" pitchFamily="2" charset="2"/>
              <a:buChar char="Ø"/>
            </a:pPr>
            <a:r>
              <a:rPr lang="ja-JP" altLang="en-US" sz="1200">
                <a:solidFill>
                  <a:srgbClr val="4B4B4B"/>
                </a:solidFill>
                <a:latin typeface="Meiryo" panose="020B0604030504040204" pitchFamily="34" charset="-128"/>
                <a:ea typeface="Meiryo" panose="020B0604030504040204" pitchFamily="34" charset="-128"/>
              </a:rPr>
              <a:t>特定の技術にこだわることなく、他の領域にも関心を持ち、自分の領域を広げることを楽しめる。</a:t>
            </a:r>
          </a:p>
          <a:p>
            <a:pPr marL="742950" lvl="1" indent="-285750" fontAlgn="base">
              <a:buFont typeface="Wingdings" pitchFamily="2" charset="2"/>
              <a:buChar char="Ø"/>
            </a:pPr>
            <a:r>
              <a:rPr lang="ja-JP" altLang="en-US" sz="1200">
                <a:solidFill>
                  <a:srgbClr val="4B4B4B"/>
                </a:solidFill>
                <a:latin typeface="Meiryo" panose="020B0604030504040204" pitchFamily="34" charset="-128"/>
                <a:ea typeface="Meiryo" panose="020B0604030504040204" pitchFamily="34" charset="-128"/>
              </a:rPr>
              <a:t>常識を疑い、ものごとの本質あるいは原理原則を捉えようとする。</a:t>
            </a:r>
          </a:p>
          <a:p>
            <a:pPr fontAlgn="base"/>
            <a:endParaRPr lang="en-US" altLang="ja-JP" sz="1200" b="1" dirty="0">
              <a:solidFill>
                <a:srgbClr val="4B4B4B"/>
              </a:solidFill>
              <a:latin typeface="Meiryo" panose="020B0604030504040204" pitchFamily="34" charset="-128"/>
              <a:ea typeface="Meiryo" panose="020B0604030504040204" pitchFamily="34" charset="-128"/>
            </a:endParaRPr>
          </a:p>
          <a:p>
            <a:pPr fontAlgn="base"/>
            <a:r>
              <a:rPr lang="ja-JP" altLang="en-US" sz="1600" b="1">
                <a:solidFill>
                  <a:srgbClr val="4B4B4B"/>
                </a:solidFill>
                <a:latin typeface="Meiryo" panose="020B0604030504040204" pitchFamily="34" charset="-128"/>
                <a:ea typeface="Meiryo" panose="020B0604030504040204" pitchFamily="34" charset="-128"/>
              </a:rPr>
              <a:t>利他の追求</a:t>
            </a:r>
            <a:r>
              <a:rPr lang="ja-JP" altLang="en-US" sz="1200">
                <a:solidFill>
                  <a:srgbClr val="4B4B4B"/>
                </a:solidFill>
                <a:latin typeface="Meiryo" panose="020B0604030504040204" pitchFamily="34" charset="-128"/>
                <a:ea typeface="Meiryo" panose="020B0604030504040204" pitchFamily="34" charset="-128"/>
              </a:rPr>
              <a:t>：利己を排除し、利他を追求する</a:t>
            </a:r>
          </a:p>
          <a:p>
            <a:pPr marL="742950" lvl="1" indent="-285750" fontAlgn="base">
              <a:buFont typeface="Wingdings" pitchFamily="2" charset="2"/>
              <a:buChar char="Ø"/>
            </a:pPr>
            <a:r>
              <a:rPr lang="en" altLang="ja-JP" sz="1200" dirty="0">
                <a:solidFill>
                  <a:srgbClr val="4B4B4B"/>
                </a:solidFill>
                <a:latin typeface="Meiryo" panose="020B0604030504040204" pitchFamily="34" charset="-128"/>
                <a:ea typeface="Meiryo" panose="020B0604030504040204" pitchFamily="34" charset="-128"/>
              </a:rPr>
              <a:t>Don’t become a Hero</a:t>
            </a:r>
            <a:r>
              <a:rPr lang="ja-JP" altLang="en-US" sz="1200">
                <a:solidFill>
                  <a:srgbClr val="4B4B4B"/>
                </a:solidFill>
                <a:latin typeface="Meiryo" panose="020B0604030504040204" pitchFamily="34" charset="-128"/>
                <a:ea typeface="Meiryo" panose="020B0604030504040204" pitchFamily="34" charset="-128"/>
              </a:rPr>
              <a:t>すなわち、チームとしての価値を出すことを第一に考え、そこでの自分の役割を最大限に、かつ積極的に果たそうとする。</a:t>
            </a:r>
          </a:p>
          <a:p>
            <a:pPr marL="742950" lvl="1" indent="-285750" fontAlgn="base">
              <a:buFont typeface="Wingdings" pitchFamily="2" charset="2"/>
              <a:buChar char="Ø"/>
            </a:pPr>
            <a:r>
              <a:rPr lang="en" altLang="ja-JP" sz="1200" dirty="0">
                <a:solidFill>
                  <a:srgbClr val="4B4B4B"/>
                </a:solidFill>
                <a:latin typeface="Meiryo" panose="020B0604030504040204" pitchFamily="34" charset="-128"/>
                <a:ea typeface="Meiryo" panose="020B0604030504040204" pitchFamily="34" charset="-128"/>
              </a:rPr>
              <a:t>HRT</a:t>
            </a:r>
            <a:r>
              <a:rPr lang="ja-JP" altLang="en" sz="1200">
                <a:solidFill>
                  <a:srgbClr val="4B4B4B"/>
                </a:solidFill>
                <a:latin typeface="Meiryo" panose="020B0604030504040204" pitchFamily="34" charset="-128"/>
                <a:ea typeface="Meiryo" panose="020B0604030504040204" pitchFamily="34" charset="-128"/>
              </a:rPr>
              <a:t>（</a:t>
            </a:r>
            <a:r>
              <a:rPr lang="en" altLang="ja-JP" sz="1200" dirty="0">
                <a:solidFill>
                  <a:srgbClr val="4B4B4B"/>
                </a:solidFill>
                <a:latin typeface="Meiryo" panose="020B0604030504040204" pitchFamily="34" charset="-128"/>
                <a:ea typeface="Meiryo" panose="020B0604030504040204" pitchFamily="34" charset="-128"/>
              </a:rPr>
              <a:t>Humility</a:t>
            </a:r>
            <a:r>
              <a:rPr lang="ja-JP" altLang="en" sz="1200">
                <a:solidFill>
                  <a:srgbClr val="4B4B4B"/>
                </a:solidFill>
                <a:latin typeface="Meiryo" panose="020B0604030504040204" pitchFamily="34" charset="-128"/>
                <a:ea typeface="Meiryo" panose="020B0604030504040204" pitchFamily="34" charset="-128"/>
              </a:rPr>
              <a:t>：</a:t>
            </a:r>
            <a:r>
              <a:rPr lang="ja-JP" altLang="en-US" sz="1200">
                <a:solidFill>
                  <a:srgbClr val="4B4B4B"/>
                </a:solidFill>
                <a:latin typeface="Meiryo" panose="020B0604030504040204" pitchFamily="34" charset="-128"/>
                <a:ea typeface="Meiryo" panose="020B0604030504040204" pitchFamily="34" charset="-128"/>
              </a:rPr>
              <a:t>謙虚な気持ちで常に自分を改善し、</a:t>
            </a:r>
            <a:r>
              <a:rPr lang="en" altLang="ja-JP" sz="1200" dirty="0">
                <a:solidFill>
                  <a:srgbClr val="4B4B4B"/>
                </a:solidFill>
                <a:latin typeface="Meiryo" panose="020B0604030504040204" pitchFamily="34" charset="-128"/>
                <a:ea typeface="Meiryo" panose="020B0604030504040204" pitchFamily="34" charset="-128"/>
              </a:rPr>
              <a:t>Respect</a:t>
            </a:r>
            <a:r>
              <a:rPr lang="ja-JP" altLang="en" sz="1200">
                <a:solidFill>
                  <a:srgbClr val="4B4B4B"/>
                </a:solidFill>
                <a:latin typeface="Meiryo" panose="020B0604030504040204" pitchFamily="34" charset="-128"/>
                <a:ea typeface="Meiryo" panose="020B0604030504040204" pitchFamily="34" charset="-128"/>
              </a:rPr>
              <a:t>：</a:t>
            </a:r>
            <a:r>
              <a:rPr lang="ja-JP" altLang="en-US" sz="1200">
                <a:solidFill>
                  <a:srgbClr val="4B4B4B"/>
                </a:solidFill>
                <a:latin typeface="Meiryo" panose="020B0604030504040204" pitchFamily="34" charset="-128"/>
                <a:ea typeface="Meiryo" panose="020B0604030504040204" pitchFamily="34" charset="-128"/>
              </a:rPr>
              <a:t>尊敬を持って相手の能力や功績を評価し、</a:t>
            </a:r>
            <a:r>
              <a:rPr lang="en" altLang="ja-JP" sz="1200" dirty="0">
                <a:solidFill>
                  <a:srgbClr val="4B4B4B"/>
                </a:solidFill>
                <a:latin typeface="Meiryo" panose="020B0604030504040204" pitchFamily="34" charset="-128"/>
                <a:ea typeface="Meiryo" panose="020B0604030504040204" pitchFamily="34" charset="-128"/>
              </a:rPr>
              <a:t>Trust</a:t>
            </a:r>
            <a:r>
              <a:rPr lang="ja-JP" altLang="en" sz="1200">
                <a:solidFill>
                  <a:srgbClr val="4B4B4B"/>
                </a:solidFill>
                <a:latin typeface="Meiryo" panose="020B0604030504040204" pitchFamily="34" charset="-128"/>
                <a:ea typeface="Meiryo" panose="020B0604030504040204" pitchFamily="34" charset="-128"/>
              </a:rPr>
              <a:t>：</a:t>
            </a:r>
            <a:r>
              <a:rPr lang="ja-JP" altLang="en-US" sz="1200">
                <a:solidFill>
                  <a:srgbClr val="4B4B4B"/>
                </a:solidFill>
                <a:latin typeface="Meiryo" panose="020B0604030504040204" pitchFamily="34" charset="-128"/>
                <a:ea typeface="Meiryo" panose="020B0604030504040204" pitchFamily="34" charset="-128"/>
              </a:rPr>
              <a:t>信頼して人に任せる）ことを心がけている。</a:t>
            </a:r>
          </a:p>
          <a:p>
            <a:pPr marL="742950" lvl="1" indent="-285750" fontAlgn="base">
              <a:buFont typeface="Wingdings" pitchFamily="2" charset="2"/>
              <a:buChar char="Ø"/>
            </a:pPr>
            <a:r>
              <a:rPr lang="ja-JP" altLang="en-US" sz="1200">
                <a:solidFill>
                  <a:srgbClr val="4B4B4B"/>
                </a:solidFill>
                <a:latin typeface="Meiryo" panose="020B0604030504040204" pitchFamily="34" charset="-128"/>
                <a:ea typeface="Meiryo" panose="020B0604030504040204" pitchFamily="34" charset="-128"/>
              </a:rPr>
              <a:t>社会の発展やお客様の幸せなど、世のため人のために貢献することを意識している。</a:t>
            </a:r>
          </a:p>
          <a:p>
            <a:pPr fontAlgn="base"/>
            <a:endParaRPr lang="en-US" altLang="ja-JP" sz="1200" b="1" dirty="0">
              <a:solidFill>
                <a:srgbClr val="4B4B4B"/>
              </a:solidFill>
              <a:latin typeface="Meiryo" panose="020B0604030504040204" pitchFamily="34" charset="-128"/>
              <a:ea typeface="Meiryo" panose="020B0604030504040204" pitchFamily="34" charset="-128"/>
            </a:endParaRPr>
          </a:p>
          <a:p>
            <a:pPr fontAlgn="base"/>
            <a:r>
              <a:rPr lang="ja-JP" altLang="en-US" sz="1600" b="1">
                <a:solidFill>
                  <a:srgbClr val="4B4B4B"/>
                </a:solidFill>
                <a:latin typeface="Meiryo" panose="020B0604030504040204" pitchFamily="34" charset="-128"/>
                <a:ea typeface="Meiryo" panose="020B0604030504040204" pitchFamily="34" charset="-128"/>
              </a:rPr>
              <a:t>至高の追求</a:t>
            </a:r>
            <a:r>
              <a:rPr lang="ja-JP" altLang="en-US" sz="1200">
                <a:solidFill>
                  <a:srgbClr val="4B4B4B"/>
                </a:solidFill>
                <a:latin typeface="Meiryo" panose="020B0604030504040204" pitchFamily="34" charset="-128"/>
                <a:ea typeface="Meiryo" panose="020B0604030504040204" pitchFamily="34" charset="-128"/>
              </a:rPr>
              <a:t>：現状に妥協せず、常に最高を追求する</a:t>
            </a:r>
          </a:p>
          <a:p>
            <a:pPr marL="742950" lvl="1" indent="-285750" fontAlgn="base">
              <a:buFont typeface="Wingdings" pitchFamily="2" charset="2"/>
              <a:buChar char="Ø"/>
            </a:pPr>
            <a:r>
              <a:rPr lang="ja-JP" altLang="en-US" sz="1200">
                <a:solidFill>
                  <a:srgbClr val="4B4B4B"/>
                </a:solidFill>
                <a:latin typeface="Meiryo" panose="020B0604030504040204" pitchFamily="34" charset="-128"/>
                <a:ea typeface="Meiryo" panose="020B0604030504040204" pitchFamily="34" charset="-128"/>
              </a:rPr>
              <a:t>頭で考えるだけではなく、自分で手を動かして、確かめながら体験的に理解を深めようとする。</a:t>
            </a:r>
          </a:p>
          <a:p>
            <a:pPr marL="742950" lvl="1" indent="-285750" fontAlgn="base">
              <a:buFont typeface="Wingdings" pitchFamily="2" charset="2"/>
              <a:buChar char="Ø"/>
            </a:pPr>
            <a:r>
              <a:rPr lang="ja-JP" altLang="en-US" sz="1200">
                <a:solidFill>
                  <a:srgbClr val="4B4B4B"/>
                </a:solidFill>
                <a:latin typeface="Meiryo" panose="020B0604030504040204" pitchFamily="34" charset="-128"/>
                <a:ea typeface="Meiryo" panose="020B0604030504040204" pitchFamily="34" charset="-128"/>
              </a:rPr>
              <a:t>どんなに複雑なモノでも本質を見極め、何事もシンプルに捉えて設計できる（ゴールの法則の実践）。</a:t>
            </a:r>
          </a:p>
          <a:p>
            <a:pPr marL="742950" lvl="1" indent="-285750" fontAlgn="base">
              <a:buFont typeface="Wingdings" pitchFamily="2" charset="2"/>
              <a:buChar char="Ø"/>
            </a:pPr>
            <a:r>
              <a:rPr lang="ja-JP" altLang="en-US" sz="1200">
                <a:solidFill>
                  <a:srgbClr val="4B4B4B"/>
                </a:solidFill>
                <a:latin typeface="Meiryo" panose="020B0604030504040204" pitchFamily="34" charset="-128"/>
                <a:ea typeface="Meiryo" panose="020B0604030504040204" pitchFamily="34" charset="-128"/>
              </a:rPr>
              <a:t>何よりも品質を常に重視する。常にお客様目線（社内基準では無く）で品質を考え、自身の行動に反映させる（</a:t>
            </a:r>
            <a:r>
              <a:rPr lang="en" altLang="ja-JP" sz="1200" dirty="0">
                <a:solidFill>
                  <a:srgbClr val="4B4B4B"/>
                </a:solidFill>
                <a:latin typeface="Meiryo" panose="020B0604030504040204" pitchFamily="34" charset="-128"/>
                <a:ea typeface="Meiryo" panose="020B0604030504040204" pitchFamily="34" charset="-128"/>
              </a:rPr>
              <a:t>TQM</a:t>
            </a:r>
            <a:r>
              <a:rPr lang="ja-JP" altLang="en-US" sz="1200">
                <a:solidFill>
                  <a:srgbClr val="4B4B4B"/>
                </a:solidFill>
                <a:latin typeface="Meiryo" panose="020B0604030504040204" pitchFamily="34" charset="-128"/>
                <a:ea typeface="Meiryo" panose="020B0604030504040204" pitchFamily="34" charset="-128"/>
              </a:rPr>
              <a:t>の実践）。</a:t>
            </a:r>
            <a:endParaRPr lang="en-US" altLang="ja-JP" sz="1200" dirty="0">
              <a:solidFill>
                <a:srgbClr val="4B4B4B"/>
              </a:solidFill>
              <a:latin typeface="Meiryo" panose="020B0604030504040204" pitchFamily="34" charset="-128"/>
              <a:ea typeface="Meiryo" panose="020B0604030504040204" pitchFamily="34" charset="-128"/>
            </a:endParaRPr>
          </a:p>
          <a:p>
            <a:pPr marL="742950" lvl="1" indent="-285750" fontAlgn="base">
              <a:buFont typeface="Wingdings" pitchFamily="2" charset="2"/>
              <a:buChar char="Ø"/>
            </a:pPr>
            <a:endParaRPr lang="ja-JP" altLang="en-US" sz="1200">
              <a:solidFill>
                <a:srgbClr val="4B4B4B"/>
              </a:solidFill>
              <a:latin typeface="Meiryo" panose="020B0604030504040204" pitchFamily="34" charset="-128"/>
              <a:ea typeface="Meiryo" panose="020B0604030504040204" pitchFamily="34" charset="-128"/>
            </a:endParaRPr>
          </a:p>
          <a:p>
            <a:pPr fontAlgn="base"/>
            <a:endParaRPr lang="en-US" altLang="ja-JP" sz="1200" b="1" dirty="0">
              <a:solidFill>
                <a:srgbClr val="006F87"/>
              </a:solidFill>
              <a:latin typeface="Meiryo" panose="020B0604030504040204" pitchFamily="34" charset="-128"/>
              <a:ea typeface="Meiryo" panose="020B0604030504040204" pitchFamily="34" charset="-128"/>
              <a:hlinkClick r:id="rId2"/>
            </a:endParaRPr>
          </a:p>
          <a:p>
            <a:pPr fontAlgn="base"/>
            <a:r>
              <a:rPr lang="ja-JP" altLang="en-US" sz="1050" b="1">
                <a:solidFill>
                  <a:srgbClr val="006F87"/>
                </a:solidFill>
                <a:latin typeface="Meiryo" panose="020B0604030504040204" pitchFamily="34" charset="-128"/>
                <a:ea typeface="Meiryo" panose="020B0604030504040204" pitchFamily="34" charset="-128"/>
                <a:hlinkClick r:id="rId2"/>
              </a:rPr>
              <a:t>ゴールの法則</a:t>
            </a:r>
            <a:r>
              <a:rPr lang="ja-JP" altLang="en-US" sz="1050">
                <a:solidFill>
                  <a:srgbClr val="4B4B4B"/>
                </a:solidFill>
                <a:latin typeface="Meiryo" panose="020B0604030504040204" pitchFamily="34" charset="-128"/>
                <a:ea typeface="Meiryo" panose="020B0604030504040204" pitchFamily="34" charset="-128"/>
              </a:rPr>
              <a:t>：正常に動作する複雑なシステムは、例外なく正常に動作する単純なシステムから発展したものである。逆もまた真であり、ゼロから作り出された複雑なシステムが正常に動作することはなく、またそれを修正して動作させるようにもできない。正常に動作する単純なシステムから構築を始めなければならない。</a:t>
            </a:r>
            <a:endParaRPr lang="en-US" altLang="ja-JP" sz="1050" dirty="0">
              <a:solidFill>
                <a:srgbClr val="4B4B4B"/>
              </a:solidFill>
              <a:latin typeface="Meiryo" panose="020B0604030504040204" pitchFamily="34" charset="-128"/>
              <a:ea typeface="Meiryo" panose="020B0604030504040204" pitchFamily="34" charset="-128"/>
            </a:endParaRPr>
          </a:p>
          <a:p>
            <a:pPr fontAlgn="base"/>
            <a:endParaRPr lang="ja-JP" altLang="en-US" sz="1050">
              <a:solidFill>
                <a:srgbClr val="4B4B4B"/>
              </a:solidFill>
              <a:latin typeface="Meiryo" panose="020B0604030504040204" pitchFamily="34" charset="-128"/>
              <a:ea typeface="Meiryo" panose="020B0604030504040204" pitchFamily="34" charset="-128"/>
            </a:endParaRPr>
          </a:p>
          <a:p>
            <a:pPr fontAlgn="base"/>
            <a:r>
              <a:rPr lang="en" altLang="ja-JP" sz="1050" b="1" dirty="0">
                <a:solidFill>
                  <a:srgbClr val="006F87"/>
                </a:solidFill>
                <a:latin typeface="Meiryo" panose="020B0604030504040204" pitchFamily="34" charset="-128"/>
                <a:ea typeface="Meiryo" panose="020B0604030504040204" pitchFamily="34" charset="-128"/>
                <a:hlinkClick r:id="rId3"/>
              </a:rPr>
              <a:t>TQM</a:t>
            </a:r>
            <a:r>
              <a:rPr lang="ja-JP" altLang="en" sz="1050">
                <a:solidFill>
                  <a:srgbClr val="4B4B4B"/>
                </a:solidFill>
                <a:latin typeface="Meiryo" panose="020B0604030504040204" pitchFamily="34" charset="-128"/>
                <a:ea typeface="Meiryo" panose="020B0604030504040204" pitchFamily="34" charset="-128"/>
              </a:rPr>
              <a:t>：</a:t>
            </a:r>
            <a:r>
              <a:rPr lang="ja-JP" altLang="en-US" sz="1050">
                <a:solidFill>
                  <a:srgbClr val="4B4B4B"/>
                </a:solidFill>
                <a:latin typeface="Meiryo" panose="020B0604030504040204" pitchFamily="34" charset="-128"/>
                <a:ea typeface="Meiryo" panose="020B0604030504040204" pitchFamily="34" charset="-128"/>
              </a:rPr>
              <a:t>経営管理手法の一種。</a:t>
            </a:r>
            <a:r>
              <a:rPr lang="en" altLang="ja-JP" sz="1050" dirty="0">
                <a:solidFill>
                  <a:srgbClr val="4B4B4B"/>
                </a:solidFill>
                <a:latin typeface="Meiryo" panose="020B0604030504040204" pitchFamily="34" charset="-128"/>
                <a:ea typeface="Meiryo" panose="020B0604030504040204" pitchFamily="34" charset="-128"/>
              </a:rPr>
              <a:t>Total Quality Management</a:t>
            </a:r>
            <a:r>
              <a:rPr lang="ja-JP" altLang="en-US" sz="1050">
                <a:solidFill>
                  <a:srgbClr val="4B4B4B"/>
                </a:solidFill>
                <a:latin typeface="Meiryo" panose="020B0604030504040204" pitchFamily="34" charset="-128"/>
                <a:ea typeface="Meiryo" panose="020B0604030504040204" pitchFamily="34" charset="-128"/>
              </a:rPr>
              <a:t>の頭文字を取ったもので、日本語では「総合的品質管理」と言われている。</a:t>
            </a:r>
            <a:r>
              <a:rPr lang="en" altLang="ja-JP" sz="1050" dirty="0">
                <a:solidFill>
                  <a:srgbClr val="4B4B4B"/>
                </a:solidFill>
                <a:latin typeface="Meiryo" panose="020B0604030504040204" pitchFamily="34" charset="-128"/>
                <a:ea typeface="Meiryo" panose="020B0604030504040204" pitchFamily="34" charset="-128"/>
              </a:rPr>
              <a:t>TQM</a:t>
            </a:r>
            <a:r>
              <a:rPr lang="ja-JP" altLang="en-US" sz="1050">
                <a:solidFill>
                  <a:srgbClr val="4B4B4B"/>
                </a:solidFill>
                <a:latin typeface="Meiryo" panose="020B0604030504040204" pitchFamily="34" charset="-128"/>
                <a:ea typeface="Meiryo" panose="020B0604030504040204" pitchFamily="34" charset="-128"/>
              </a:rPr>
              <a:t>は、企業活動における「品質」全般に対し、その維持・向上をはかっていくための考え方、取り組み、手法、しくみ、方法論などの集合体であり、それらの取り組みが、企業活動を経営目標の達成に向けて方向づける。</a:t>
            </a:r>
            <a:endParaRPr lang="ja-JP" altLang="en-US" sz="1050" b="0" i="0">
              <a:solidFill>
                <a:srgbClr val="4B4B4B"/>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160694609"/>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188C1A-BD85-B14A-9CA0-207E9FCA214D}"/>
              </a:ext>
            </a:extLst>
          </p:cNvPr>
          <p:cNvSpPr>
            <a:spLocks noGrp="1"/>
          </p:cNvSpPr>
          <p:nvPr>
            <p:ph type="title"/>
          </p:nvPr>
        </p:nvSpPr>
        <p:spPr/>
        <p:txBody>
          <a:bodyPr/>
          <a:lstStyle/>
          <a:p>
            <a:r>
              <a:rPr kumimoji="1" lang="ja-JP" altLang="en-US"/>
              <a:t>優秀なエンジニアになるための自律的サイクル</a:t>
            </a:r>
          </a:p>
        </p:txBody>
      </p:sp>
      <p:sp>
        <p:nvSpPr>
          <p:cNvPr id="3" name="正方形/長方形 2">
            <a:extLst>
              <a:ext uri="{FF2B5EF4-FFF2-40B4-BE49-F238E27FC236}">
                <a16:creationId xmlns:a16="http://schemas.microsoft.com/office/drawing/2014/main" id="{BECA8552-4317-DB43-976A-42B1F8D0F6BF}"/>
              </a:ext>
            </a:extLst>
          </p:cNvPr>
          <p:cNvSpPr/>
          <p:nvPr/>
        </p:nvSpPr>
        <p:spPr>
          <a:xfrm>
            <a:off x="322464" y="1939020"/>
            <a:ext cx="8499072" cy="2246769"/>
          </a:xfrm>
          <a:prstGeom prst="rect">
            <a:avLst/>
          </a:prstGeom>
        </p:spPr>
        <p:txBody>
          <a:bodyPr wrap="square">
            <a:spAutoFit/>
          </a:bodyPr>
          <a:lstStyle/>
          <a:p>
            <a:pPr marL="285750" indent="-285750" fontAlgn="base">
              <a:spcAft>
                <a:spcPts val="600"/>
              </a:spcAft>
              <a:buFont typeface="Wingdings" pitchFamily="2" charset="2"/>
              <a:buChar char="l"/>
            </a:pPr>
            <a:r>
              <a:rPr lang="ja-JP" altLang="en-US" sz="2000">
                <a:solidFill>
                  <a:srgbClr val="4B4B4B"/>
                </a:solidFill>
                <a:latin typeface="Meiryo" panose="020B0604030504040204" pitchFamily="34" charset="-128"/>
                <a:ea typeface="Meiryo" panose="020B0604030504040204" pitchFamily="34" charset="-128"/>
              </a:rPr>
              <a:t>自らが目指す未来の自分を描く。</a:t>
            </a:r>
          </a:p>
          <a:p>
            <a:pPr marL="285750" indent="-285750" fontAlgn="base">
              <a:spcAft>
                <a:spcPts val="600"/>
              </a:spcAft>
              <a:buFont typeface="Wingdings" pitchFamily="2" charset="2"/>
              <a:buChar char="l"/>
            </a:pPr>
            <a:r>
              <a:rPr lang="ja-JP" altLang="en-US" sz="2000">
                <a:solidFill>
                  <a:srgbClr val="4B4B4B"/>
                </a:solidFill>
                <a:latin typeface="Meiryo" panose="020B0604030504040204" pitchFamily="34" charset="-128"/>
                <a:ea typeface="Meiryo" panose="020B0604030504040204" pitchFamily="34" charset="-128"/>
              </a:rPr>
              <a:t>それに向かって、オープンな場も含めて学び、切磋琢磨する。</a:t>
            </a:r>
          </a:p>
          <a:p>
            <a:pPr marL="285750" indent="-285750" fontAlgn="base">
              <a:spcAft>
                <a:spcPts val="600"/>
              </a:spcAft>
              <a:buFont typeface="Wingdings" pitchFamily="2" charset="2"/>
              <a:buChar char="l"/>
            </a:pPr>
            <a:r>
              <a:rPr lang="ja-JP" altLang="en-US" sz="2000">
                <a:solidFill>
                  <a:srgbClr val="4B4B4B"/>
                </a:solidFill>
                <a:latin typeface="Meiryo" panose="020B0604030504040204" pitchFamily="34" charset="-128"/>
                <a:ea typeface="Meiryo" panose="020B0604030504040204" pitchFamily="34" charset="-128"/>
              </a:rPr>
              <a:t>それを現業に活かして成果を出す。</a:t>
            </a:r>
          </a:p>
          <a:p>
            <a:pPr marL="285750" indent="-285750" fontAlgn="base">
              <a:spcAft>
                <a:spcPts val="600"/>
              </a:spcAft>
              <a:buFont typeface="Wingdings" pitchFamily="2" charset="2"/>
              <a:buChar char="l"/>
            </a:pPr>
            <a:r>
              <a:rPr lang="ja-JP" altLang="en-US" sz="2000">
                <a:solidFill>
                  <a:srgbClr val="4B4B4B"/>
                </a:solidFill>
                <a:latin typeface="Meiryo" panose="020B0604030504040204" pitchFamily="34" charset="-128"/>
                <a:ea typeface="Meiryo" panose="020B0604030504040204" pitchFamily="34" charset="-128"/>
              </a:rPr>
              <a:t>その成果が認められて、得意分野として新たな仕事を（社内であれ社外であれ）得ることができる。</a:t>
            </a:r>
          </a:p>
          <a:p>
            <a:pPr marL="285750" indent="-285750" fontAlgn="base">
              <a:spcAft>
                <a:spcPts val="600"/>
              </a:spcAft>
              <a:buFont typeface="Wingdings" pitchFamily="2" charset="2"/>
              <a:buChar char="l"/>
            </a:pPr>
            <a:r>
              <a:rPr lang="ja-JP" altLang="en-US" sz="2000">
                <a:solidFill>
                  <a:srgbClr val="4B4B4B"/>
                </a:solidFill>
                <a:latin typeface="Meiryo" panose="020B0604030504040204" pitchFamily="34" charset="-128"/>
                <a:ea typeface="Meiryo" panose="020B0604030504040204" pitchFamily="34" charset="-128"/>
              </a:rPr>
              <a:t>そんな実践を通じて更に技術が磨かれる。</a:t>
            </a:r>
            <a:endParaRPr lang="ja-JP" altLang="en-US" sz="2000" b="0" i="0">
              <a:solidFill>
                <a:srgbClr val="4B4B4B"/>
              </a:solidFill>
              <a:effectLst/>
              <a:latin typeface="Meiryo" panose="020B0604030504040204" pitchFamily="34" charset="-128"/>
              <a:ea typeface="Meiryo" panose="020B0604030504040204" pitchFamily="34" charset="-128"/>
            </a:endParaRPr>
          </a:p>
        </p:txBody>
      </p:sp>
      <p:pic>
        <p:nvPicPr>
          <p:cNvPr id="4" name="図 3">
            <a:extLst>
              <a:ext uri="{FF2B5EF4-FFF2-40B4-BE49-F238E27FC236}">
                <a16:creationId xmlns:a16="http://schemas.microsoft.com/office/drawing/2014/main" id="{6764D3E7-A41F-CD4D-8CD7-890C1F428CF0}"/>
              </a:ext>
            </a:extLst>
          </p:cNvPr>
          <p:cNvPicPr>
            <a:picLocks noChangeAspect="1"/>
          </p:cNvPicPr>
          <p:nvPr/>
        </p:nvPicPr>
        <p:blipFill>
          <a:blip r:embed="rId2"/>
          <a:stretch>
            <a:fillRect/>
          </a:stretch>
        </p:blipFill>
        <p:spPr>
          <a:xfrm>
            <a:off x="5931718" y="3795595"/>
            <a:ext cx="2524716" cy="20260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47466871"/>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ホームベース 17">
            <a:extLst>
              <a:ext uri="{FF2B5EF4-FFF2-40B4-BE49-F238E27FC236}">
                <a16:creationId xmlns:a16="http://schemas.microsoft.com/office/drawing/2014/main" id="{A924CDCC-A9E6-8E4D-A963-CF9A1690BFD4}"/>
              </a:ext>
            </a:extLst>
          </p:cNvPr>
          <p:cNvSpPr/>
          <p:nvPr/>
        </p:nvSpPr>
        <p:spPr>
          <a:xfrm flipH="1">
            <a:off x="2846821" y="5621568"/>
            <a:ext cx="6070379" cy="855633"/>
          </a:xfrm>
          <a:prstGeom prst="homePlat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ホームベース 16">
            <a:extLst>
              <a:ext uri="{FF2B5EF4-FFF2-40B4-BE49-F238E27FC236}">
                <a16:creationId xmlns:a16="http://schemas.microsoft.com/office/drawing/2014/main" id="{D214C954-E29F-5C49-9B2F-70303B78EA3D}"/>
              </a:ext>
            </a:extLst>
          </p:cNvPr>
          <p:cNvSpPr/>
          <p:nvPr/>
        </p:nvSpPr>
        <p:spPr>
          <a:xfrm>
            <a:off x="208921" y="875363"/>
            <a:ext cx="6070379" cy="855633"/>
          </a:xfrm>
          <a:prstGeom prst="homePlate">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C66AA99-29FA-B54B-8DD7-3FB53039E795}"/>
              </a:ext>
            </a:extLst>
          </p:cNvPr>
          <p:cNvSpPr>
            <a:spLocks noGrp="1"/>
          </p:cNvSpPr>
          <p:nvPr>
            <p:ph type="title"/>
          </p:nvPr>
        </p:nvSpPr>
        <p:spPr/>
        <p:txBody>
          <a:bodyPr/>
          <a:lstStyle/>
          <a:p>
            <a:r>
              <a:rPr kumimoji="1" lang="ja-JP" altLang="en-US" dirty="0"/>
              <a:t>デジタル化によって生みだされる</a:t>
            </a:r>
            <a:r>
              <a:rPr kumimoji="1" lang="en-US" altLang="ja-JP" dirty="0"/>
              <a:t>2</a:t>
            </a:r>
            <a:r>
              <a:rPr kumimoji="1" lang="ja-JP" altLang="en-US" dirty="0"/>
              <a:t>つのビジネス領域</a:t>
            </a:r>
          </a:p>
        </p:txBody>
      </p:sp>
      <p:pic>
        <p:nvPicPr>
          <p:cNvPr id="3" name="図 2">
            <a:extLst>
              <a:ext uri="{FF2B5EF4-FFF2-40B4-BE49-F238E27FC236}">
                <a16:creationId xmlns:a16="http://schemas.microsoft.com/office/drawing/2014/main" id="{0EA4D9EE-1C96-484C-BADE-E98EA5E3F65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04910" y="1515777"/>
            <a:ext cx="4829881" cy="4511677"/>
          </a:xfrm>
          <a:prstGeom prst="rect">
            <a:avLst/>
          </a:prstGeom>
        </p:spPr>
      </p:pic>
      <p:pic>
        <p:nvPicPr>
          <p:cNvPr id="9" name="図 8">
            <a:extLst>
              <a:ext uri="{FF2B5EF4-FFF2-40B4-BE49-F238E27FC236}">
                <a16:creationId xmlns:a16="http://schemas.microsoft.com/office/drawing/2014/main" id="{3BA91E48-67F6-1245-8769-3DCE6554F847}"/>
              </a:ext>
            </a:extLst>
          </p:cNvPr>
          <p:cNvPicPr>
            <a:picLocks noChangeAspect="1"/>
          </p:cNvPicPr>
          <p:nvPr/>
        </p:nvPicPr>
        <p:blipFill>
          <a:blip r:embed="rId3"/>
          <a:stretch>
            <a:fillRect/>
          </a:stretch>
        </p:blipFill>
        <p:spPr>
          <a:xfrm rot="7965219" flipH="1">
            <a:off x="1722031" y="2299832"/>
            <a:ext cx="2184598" cy="1902715"/>
          </a:xfrm>
          <a:prstGeom prst="rect">
            <a:avLst/>
          </a:prstGeom>
          <a:ln>
            <a:noFill/>
          </a:ln>
          <a:effectLst>
            <a:outerShdw blurRad="292100" dist="139700" dir="2700000" algn="tl" rotWithShape="0">
              <a:srgbClr val="333333">
                <a:alpha val="65000"/>
              </a:srgbClr>
            </a:outerShdw>
          </a:effectLst>
        </p:spPr>
      </p:pic>
      <p:pic>
        <p:nvPicPr>
          <p:cNvPr id="10" name="図 9">
            <a:extLst>
              <a:ext uri="{FF2B5EF4-FFF2-40B4-BE49-F238E27FC236}">
                <a16:creationId xmlns:a16="http://schemas.microsoft.com/office/drawing/2014/main" id="{89D9DE81-330A-784C-9B57-63B19589EB3D}"/>
              </a:ext>
            </a:extLst>
          </p:cNvPr>
          <p:cNvPicPr>
            <a:picLocks noChangeAspect="1"/>
          </p:cNvPicPr>
          <p:nvPr/>
        </p:nvPicPr>
        <p:blipFill>
          <a:blip r:embed="rId3"/>
          <a:stretch>
            <a:fillRect/>
          </a:stretch>
        </p:blipFill>
        <p:spPr>
          <a:xfrm rot="14422237" flipH="1">
            <a:off x="4361675" y="1298999"/>
            <a:ext cx="2184598" cy="1902715"/>
          </a:xfrm>
          <a:prstGeom prst="rect">
            <a:avLst/>
          </a:prstGeom>
          <a:ln>
            <a:noFill/>
          </a:ln>
          <a:effectLst>
            <a:outerShdw blurRad="292100" dist="139700" dir="2700000" algn="tl" rotWithShape="0">
              <a:srgbClr val="333333">
                <a:alpha val="65000"/>
              </a:srgbClr>
            </a:outerShdw>
          </a:effectLst>
        </p:spPr>
      </p:pic>
      <p:pic>
        <p:nvPicPr>
          <p:cNvPr id="11" name="図 10">
            <a:extLst>
              <a:ext uri="{FF2B5EF4-FFF2-40B4-BE49-F238E27FC236}">
                <a16:creationId xmlns:a16="http://schemas.microsoft.com/office/drawing/2014/main" id="{E6DACBA0-125A-BA49-8B2C-11C4B81C9EDA}"/>
              </a:ext>
            </a:extLst>
          </p:cNvPr>
          <p:cNvPicPr>
            <a:picLocks noChangeAspect="1"/>
          </p:cNvPicPr>
          <p:nvPr/>
        </p:nvPicPr>
        <p:blipFill>
          <a:blip r:embed="rId3"/>
          <a:stretch>
            <a:fillRect/>
          </a:stretch>
        </p:blipFill>
        <p:spPr>
          <a:xfrm rot="869079" flipH="1">
            <a:off x="3865066" y="4448936"/>
            <a:ext cx="2184598" cy="1902715"/>
          </a:xfrm>
          <a:prstGeom prst="rect">
            <a:avLst/>
          </a:prstGeom>
          <a:ln>
            <a:noFill/>
          </a:ln>
          <a:effectLst>
            <a:outerShdw blurRad="292100" dist="139700" dir="2700000" algn="tl" rotWithShape="0">
              <a:srgbClr val="333333">
                <a:alpha val="65000"/>
              </a:srgbClr>
            </a:outerShdw>
          </a:effectLst>
        </p:spPr>
      </p:pic>
      <p:sp>
        <p:nvSpPr>
          <p:cNvPr id="12" name="テキスト ボックス 11">
            <a:extLst>
              <a:ext uri="{FF2B5EF4-FFF2-40B4-BE49-F238E27FC236}">
                <a16:creationId xmlns:a16="http://schemas.microsoft.com/office/drawing/2014/main" id="{79494EA3-2E0E-E643-936C-359765FD08B1}"/>
              </a:ext>
            </a:extLst>
          </p:cNvPr>
          <p:cNvSpPr txBox="1"/>
          <p:nvPr/>
        </p:nvSpPr>
        <p:spPr>
          <a:xfrm>
            <a:off x="419806" y="923838"/>
            <a:ext cx="3570208" cy="830997"/>
          </a:xfrm>
          <a:prstGeom prst="rect">
            <a:avLst/>
          </a:prstGeom>
          <a:noFill/>
        </p:spPr>
        <p:txBody>
          <a:bodyPr wrap="none" rtlCol="0">
            <a:spAutoFit/>
          </a:bodyPr>
          <a:lstStyle/>
          <a:p>
            <a:r>
              <a:rPr kumimoji="1" lang="ja-JP" altLang="en-US" sz="24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デジタル化できること</a:t>
            </a:r>
            <a:r>
              <a:rPr kumimoji="1" lang="ja-JP" altLang="en-US" sz="2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は</a:t>
            </a:r>
            <a:endParaRPr kumimoji="1" lang="en-US" altLang="ja-JP" sz="2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24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全てデジタル化</a:t>
            </a:r>
            <a:r>
              <a:rPr lang="ja-JP" altLang="en-US" sz="2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される</a:t>
            </a:r>
            <a:endParaRPr kumimoji="1" lang="ja-JP" altLang="en-US" sz="2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6C8A24CE-3661-7947-9D1D-65F19CAEC52E}"/>
              </a:ext>
            </a:extLst>
          </p:cNvPr>
          <p:cNvSpPr txBox="1"/>
          <p:nvPr/>
        </p:nvSpPr>
        <p:spPr>
          <a:xfrm>
            <a:off x="3563264" y="3603738"/>
            <a:ext cx="2031325" cy="738664"/>
          </a:xfrm>
          <a:prstGeom prst="rect">
            <a:avLst/>
          </a:prstGeom>
          <a:noFill/>
        </p:spPr>
        <p:txBody>
          <a:bodyPr wrap="none" rtlCol="0">
            <a:spAutoFit/>
          </a:bodyPr>
          <a:lstStyle/>
          <a:p>
            <a:pPr algn="ctr"/>
            <a:r>
              <a:rPr lang="ja-JP" altLang="en-US" sz="2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デジタルの渦</a:t>
            </a:r>
            <a:endParaRPr lang="en-US" altLang="ja-JP" sz="2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en-US" altLang="ja-JP"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Digital Vortex</a:t>
            </a:r>
          </a:p>
        </p:txBody>
      </p:sp>
      <p:sp>
        <p:nvSpPr>
          <p:cNvPr id="14" name="テキスト ボックス 13">
            <a:extLst>
              <a:ext uri="{FF2B5EF4-FFF2-40B4-BE49-F238E27FC236}">
                <a16:creationId xmlns:a16="http://schemas.microsoft.com/office/drawing/2014/main" id="{DAA91826-E21B-7240-A390-ADB904B410D0}"/>
              </a:ext>
            </a:extLst>
          </p:cNvPr>
          <p:cNvSpPr txBox="1"/>
          <p:nvPr/>
        </p:nvSpPr>
        <p:spPr>
          <a:xfrm>
            <a:off x="5022316" y="5676138"/>
            <a:ext cx="3877985" cy="830997"/>
          </a:xfrm>
          <a:prstGeom prst="rect">
            <a:avLst/>
          </a:prstGeom>
          <a:noFill/>
        </p:spPr>
        <p:txBody>
          <a:bodyPr wrap="none" rtlCol="0">
            <a:spAutoFit/>
          </a:bodyPr>
          <a:lstStyle/>
          <a:p>
            <a:pPr algn="r"/>
            <a:r>
              <a:rPr kumimoji="1"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デジタル化できないこと</a:t>
            </a:r>
            <a:r>
              <a:rPr kumimoji="1" lang="ja-JP" altLang="en-US" sz="240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a:t>
            </a:r>
            <a:endParaRPr kumimoji="1" lang="en-US" altLang="ja-JP" sz="2400"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価値が高まる</a:t>
            </a:r>
            <a:endParaRPr kumimoji="1" lang="ja-JP" altLang="en-US" sz="24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51FA6C8C-D69B-814B-8FC6-5C69A92D4258}"/>
              </a:ext>
            </a:extLst>
          </p:cNvPr>
          <p:cNvSpPr txBox="1"/>
          <p:nvPr/>
        </p:nvSpPr>
        <p:spPr>
          <a:xfrm>
            <a:off x="6568507" y="862282"/>
            <a:ext cx="1980029" cy="954107"/>
          </a:xfrm>
          <a:prstGeom prst="rect">
            <a:avLst/>
          </a:prstGeom>
          <a:noFill/>
        </p:spPr>
        <p:txBody>
          <a:bodyPr wrap="none" rtlCol="0">
            <a:spAutoFit/>
          </a:bodyPr>
          <a:lstStyle/>
          <a:p>
            <a:pPr algn="r"/>
            <a:r>
              <a:rPr lang="ja-JP" altLang="en-US" sz="28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a:t>
            </a:r>
            <a:endParaRPr lang="en-US" altLang="ja-JP" sz="28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28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領域の拡大</a:t>
            </a:r>
            <a:endParaRPr kumimoji="1" lang="ja-JP" altLang="en-US" sz="2800" b="1">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5D44C58F-77FC-414E-BC4F-0F0DC1D80801}"/>
              </a:ext>
            </a:extLst>
          </p:cNvPr>
          <p:cNvSpPr txBox="1"/>
          <p:nvPr/>
        </p:nvSpPr>
        <p:spPr>
          <a:xfrm>
            <a:off x="545836" y="5572330"/>
            <a:ext cx="1980029" cy="954107"/>
          </a:xfrm>
          <a:prstGeom prst="rect">
            <a:avLst/>
          </a:prstGeom>
          <a:noFill/>
        </p:spPr>
        <p:txBody>
          <a:bodyPr wrap="none" rtlCol="0">
            <a:spAutoFit/>
          </a:bodyPr>
          <a:lstStyle/>
          <a:p>
            <a:r>
              <a:rPr kumimoji="1"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体験／感性</a:t>
            </a:r>
            <a:endParaRPr kumimoji="1" lang="en-US" altLang="ja-JP" sz="2800" b="1" dirty="0">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価値の</a:t>
            </a:r>
            <a:r>
              <a:rPr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提供</a:t>
            </a:r>
            <a:endParaRPr kumimoji="1" lang="ja-JP" altLang="en-US" sz="2800" b="1">
              <a:solidFill>
                <a:schemeClr val="accent3">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B5CD7BE2-F3C0-9741-B09E-A4F2D80BC39F}"/>
              </a:ext>
            </a:extLst>
          </p:cNvPr>
          <p:cNvSpPr txBox="1"/>
          <p:nvPr/>
        </p:nvSpPr>
        <p:spPr>
          <a:xfrm>
            <a:off x="496943" y="4937065"/>
            <a:ext cx="2077813" cy="707886"/>
          </a:xfrm>
          <a:prstGeom prst="rect">
            <a:avLst/>
          </a:prstGeom>
          <a:noFill/>
        </p:spPr>
        <p:txBody>
          <a:bodyPr wrap="none" rtlCol="0">
            <a:spAutoFit/>
          </a:bodyPr>
          <a:lstStyle/>
          <a:p>
            <a:r>
              <a:rPr kumimoji="1" lang="en-US" altLang="ja-JP" sz="4000" b="1" dirty="0">
                <a:solidFill>
                  <a:srgbClr val="00B05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UX</a:t>
            </a:r>
            <a:r>
              <a:rPr kumimoji="1" lang="en-US" altLang="ja-JP" sz="1200" dirty="0">
                <a:solidFill>
                  <a:srgbClr val="00B05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lang="en-US" altLang="ja-JP" sz="1050" dirty="0">
                <a:solidFill>
                  <a:srgbClr val="00B05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U</a:t>
            </a:r>
            <a:r>
              <a:rPr kumimoji="1" lang="en-US" altLang="ja-JP" sz="1050" dirty="0">
                <a:solidFill>
                  <a:srgbClr val="00B05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ser </a:t>
            </a:r>
            <a:r>
              <a:rPr kumimoji="1" lang="en-US" altLang="ja-JP" sz="1050" dirty="0" err="1">
                <a:solidFill>
                  <a:srgbClr val="00B05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eXperience</a:t>
            </a:r>
            <a:endParaRPr kumimoji="1" lang="ja-JP" altLang="en-US" sz="1050">
              <a:solidFill>
                <a:srgbClr val="00B05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9370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right)">
                                      <p:cBhvr>
                                        <p:cTn id="22" dur="500"/>
                                        <p:tgtEl>
                                          <p:spTgt spid="16"/>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righ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4" grpId="0"/>
      <p:bldP spid="15" grpId="0"/>
      <p:bldP spid="16"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E0D23B-3A6F-2943-85AE-C38DA1735C25}"/>
              </a:ext>
            </a:extLst>
          </p:cNvPr>
          <p:cNvSpPr>
            <a:spLocks noGrp="1"/>
          </p:cNvSpPr>
          <p:nvPr>
            <p:ph type="title"/>
          </p:nvPr>
        </p:nvSpPr>
        <p:spPr/>
        <p:txBody>
          <a:bodyPr/>
          <a:lstStyle/>
          <a:p>
            <a:r>
              <a:rPr kumimoji="1" lang="en-US" altLang="ja-JP" dirty="0"/>
              <a:t>SONY EV</a:t>
            </a:r>
            <a:r>
              <a:rPr kumimoji="1" lang="ja-JP" altLang="en-US"/>
              <a:t>市場へ参入</a:t>
            </a:r>
          </a:p>
        </p:txBody>
      </p:sp>
      <p:pic>
        <p:nvPicPr>
          <p:cNvPr id="3" name="図 2">
            <a:extLst>
              <a:ext uri="{FF2B5EF4-FFF2-40B4-BE49-F238E27FC236}">
                <a16:creationId xmlns:a16="http://schemas.microsoft.com/office/drawing/2014/main" id="{5CEAB55B-DDEA-834F-98B3-8A1CF92F1BE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51421" y="856435"/>
            <a:ext cx="2637980" cy="1866371"/>
          </a:xfrm>
          <a:prstGeom prst="rect">
            <a:avLst/>
          </a:prstGeom>
          <a:effectLst>
            <a:outerShdw blurRad="50800" dist="38100" dir="2700000" algn="tl" rotWithShape="0">
              <a:prstClr val="black">
                <a:alpha val="40000"/>
              </a:prstClr>
            </a:outerShdw>
          </a:effectLst>
        </p:spPr>
      </p:pic>
      <p:pic>
        <p:nvPicPr>
          <p:cNvPr id="4" name="図 3">
            <a:extLst>
              <a:ext uri="{FF2B5EF4-FFF2-40B4-BE49-F238E27FC236}">
                <a16:creationId xmlns:a16="http://schemas.microsoft.com/office/drawing/2014/main" id="{280264FA-F6D4-A241-8074-610E51036E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1039" y="856435"/>
            <a:ext cx="2754645" cy="1835282"/>
          </a:xfrm>
          <a:prstGeom prst="rect">
            <a:avLst/>
          </a:prstGeom>
          <a:effectLst>
            <a:outerShdw blurRad="50800" dist="38100" dir="2700000" algn="tl" rotWithShape="0">
              <a:prstClr val="black">
                <a:alpha val="40000"/>
              </a:prstClr>
            </a:outerShdw>
          </a:effectLst>
        </p:spPr>
      </p:pic>
      <p:sp>
        <p:nvSpPr>
          <p:cNvPr id="5" name="正方形/長方形 4">
            <a:extLst>
              <a:ext uri="{FF2B5EF4-FFF2-40B4-BE49-F238E27FC236}">
                <a16:creationId xmlns:a16="http://schemas.microsoft.com/office/drawing/2014/main" id="{11374644-CAE2-3E47-B27E-FABC80BC8D71}"/>
              </a:ext>
            </a:extLst>
          </p:cNvPr>
          <p:cNvSpPr/>
          <p:nvPr/>
        </p:nvSpPr>
        <p:spPr>
          <a:xfrm>
            <a:off x="6071976" y="1048636"/>
            <a:ext cx="2889016" cy="1384995"/>
          </a:xfrm>
          <a:prstGeom prst="rect">
            <a:avLst/>
          </a:prstGeom>
        </p:spPr>
        <p:txBody>
          <a:bodyPr wrap="square">
            <a:spAutoFit/>
          </a:bodyPr>
          <a:lstStyle/>
          <a:p>
            <a:r>
              <a:rPr lang="en-US" altLang="ja-JP" sz="1400" dirty="0">
                <a:solidFill>
                  <a:srgbClr val="333333"/>
                </a:solidFill>
                <a:latin typeface="メイリオ" panose="020B0604030504040204" pitchFamily="34" charset="-128"/>
                <a:ea typeface="メイリオ" panose="020B0604030504040204" pitchFamily="34" charset="-128"/>
              </a:rPr>
              <a:t>2022</a:t>
            </a:r>
            <a:r>
              <a:rPr lang="ja-JP" altLang="en-US" sz="1400">
                <a:solidFill>
                  <a:srgbClr val="333333"/>
                </a:solidFill>
                <a:latin typeface="メイリオ" panose="020B0604030504040204" pitchFamily="34" charset="-128"/>
                <a:ea typeface="メイリオ" panose="020B0604030504040204" pitchFamily="34" charset="-128"/>
              </a:rPr>
              <a:t>年</a:t>
            </a:r>
            <a:r>
              <a:rPr lang="en-US" altLang="ja-JP" sz="1400" dirty="0">
                <a:solidFill>
                  <a:srgbClr val="333333"/>
                </a:solidFill>
                <a:latin typeface="メイリオ" panose="020B0604030504040204" pitchFamily="34" charset="-128"/>
                <a:ea typeface="メイリオ" panose="020B0604030504040204" pitchFamily="34" charset="-128"/>
              </a:rPr>
              <a:t>1</a:t>
            </a:r>
            <a:r>
              <a:rPr lang="ja-JP" altLang="en-US" sz="1400">
                <a:solidFill>
                  <a:srgbClr val="333333"/>
                </a:solidFill>
                <a:latin typeface="メイリオ" panose="020B0604030504040204" pitchFamily="34" charset="-128"/>
                <a:ea typeface="メイリオ" panose="020B0604030504040204" pitchFamily="34" charset="-128"/>
              </a:rPr>
              <a:t>月</a:t>
            </a:r>
            <a:r>
              <a:rPr lang="en-US" altLang="ja-JP" sz="1400" dirty="0">
                <a:solidFill>
                  <a:srgbClr val="333333"/>
                </a:solidFill>
                <a:latin typeface="メイリオ" panose="020B0604030504040204" pitchFamily="34" charset="-128"/>
                <a:ea typeface="メイリオ" panose="020B0604030504040204" pitchFamily="34" charset="-128"/>
              </a:rPr>
              <a:t>5</a:t>
            </a:r>
            <a:r>
              <a:rPr lang="ja-JP" altLang="en-US" sz="1400">
                <a:solidFill>
                  <a:srgbClr val="333333"/>
                </a:solidFill>
                <a:latin typeface="メイリオ" panose="020B0604030504040204" pitchFamily="34" charset="-128"/>
                <a:ea typeface="メイリオ" panose="020B0604030504040204" pitchFamily="34" charset="-128"/>
              </a:rPr>
              <a:t>日・ソニーグループは、自社で</a:t>
            </a:r>
            <a:r>
              <a:rPr lang="en" altLang="ja-JP" sz="1400" dirty="0">
                <a:solidFill>
                  <a:srgbClr val="333333"/>
                </a:solidFill>
                <a:latin typeface="メイリオ" panose="020B0604030504040204" pitchFamily="34" charset="-128"/>
                <a:ea typeface="メイリオ" panose="020B0604030504040204" pitchFamily="34" charset="-128"/>
              </a:rPr>
              <a:t>EV(</a:t>
            </a:r>
            <a:r>
              <a:rPr lang="ja-JP" altLang="en-US" sz="1400">
                <a:solidFill>
                  <a:srgbClr val="333333"/>
                </a:solidFill>
                <a:latin typeface="メイリオ" panose="020B0604030504040204" pitchFamily="34" charset="-128"/>
                <a:ea typeface="メイリオ" panose="020B0604030504040204" pitchFamily="34" charset="-128"/>
              </a:rPr>
              <a:t>電気自動車</a:t>
            </a:r>
            <a:r>
              <a:rPr lang="en-US" altLang="ja-JP" sz="1400" dirty="0">
                <a:solidFill>
                  <a:srgbClr val="333333"/>
                </a:solidFill>
                <a:latin typeface="メイリオ" panose="020B0604030504040204" pitchFamily="34" charset="-128"/>
                <a:ea typeface="メイリオ" panose="020B0604030504040204" pitchFamily="34" charset="-128"/>
              </a:rPr>
              <a:t>)</a:t>
            </a:r>
            <a:r>
              <a:rPr lang="ja-JP" altLang="en-US" sz="1400">
                <a:solidFill>
                  <a:srgbClr val="333333"/>
                </a:solidFill>
                <a:latin typeface="メイリオ" panose="020B0604030504040204" pitchFamily="34" charset="-128"/>
                <a:ea typeface="メイリオ" panose="020B0604030504040204" pitchFamily="34" charset="-128"/>
              </a:rPr>
              <a:t>に参入する。</a:t>
            </a:r>
            <a:r>
              <a:rPr lang="en" altLang="ja-JP" sz="1400" dirty="0">
                <a:solidFill>
                  <a:srgbClr val="333333"/>
                </a:solidFill>
                <a:latin typeface="メイリオ" panose="020B0604030504040204" pitchFamily="34" charset="-128"/>
                <a:ea typeface="メイリオ" panose="020B0604030504040204" pitchFamily="34" charset="-128"/>
              </a:rPr>
              <a:t>CES 2022</a:t>
            </a:r>
            <a:r>
              <a:rPr lang="ja-JP" altLang="en-US" sz="1400">
                <a:solidFill>
                  <a:srgbClr val="333333"/>
                </a:solidFill>
                <a:latin typeface="メイリオ" panose="020B0604030504040204" pitchFamily="34" charset="-128"/>
                <a:ea typeface="メイリオ" panose="020B0604030504040204" pitchFamily="34" charset="-128"/>
              </a:rPr>
              <a:t>において、吉田憲一郎社長が新しい</a:t>
            </a:r>
            <a:r>
              <a:rPr lang="en" altLang="ja-JP" sz="1400" dirty="0">
                <a:solidFill>
                  <a:srgbClr val="333333"/>
                </a:solidFill>
                <a:latin typeface="メイリオ" panose="020B0604030504040204" pitchFamily="34" charset="-128"/>
                <a:ea typeface="メイリオ" panose="020B0604030504040204" pitchFamily="34" charset="-128"/>
              </a:rPr>
              <a:t>SUV</a:t>
            </a:r>
            <a:r>
              <a:rPr lang="ja-JP" altLang="en-US" sz="1400">
                <a:solidFill>
                  <a:srgbClr val="333333"/>
                </a:solidFill>
                <a:latin typeface="メイリオ" panose="020B0604030504040204" pitchFamily="34" charset="-128"/>
                <a:ea typeface="メイリオ" panose="020B0604030504040204" pitchFamily="34" charset="-128"/>
              </a:rPr>
              <a:t>タイプの</a:t>
            </a:r>
            <a:r>
              <a:rPr lang="en" altLang="ja-JP" sz="1400" dirty="0">
                <a:solidFill>
                  <a:srgbClr val="333333"/>
                </a:solidFill>
                <a:latin typeface="メイリオ" panose="020B0604030504040204" pitchFamily="34" charset="-128"/>
                <a:ea typeface="メイリオ" panose="020B0604030504040204" pitchFamily="34" charset="-128"/>
              </a:rPr>
              <a:t>EV</a:t>
            </a:r>
            <a:r>
              <a:rPr lang="ja-JP" altLang="en" sz="1400">
                <a:solidFill>
                  <a:srgbClr val="333333"/>
                </a:solidFill>
                <a:latin typeface="メイリオ" panose="020B0604030504040204" pitchFamily="34" charset="-128"/>
                <a:ea typeface="メイリオ" panose="020B0604030504040204" pitchFamily="34" charset="-128"/>
              </a:rPr>
              <a:t>「</a:t>
            </a:r>
            <a:r>
              <a:rPr lang="en" altLang="ja-JP" sz="1400" dirty="0">
                <a:solidFill>
                  <a:srgbClr val="333333"/>
                </a:solidFill>
                <a:latin typeface="メイリオ" panose="020B0604030504040204" pitchFamily="34" charset="-128"/>
                <a:ea typeface="メイリオ" panose="020B0604030504040204" pitchFamily="34" charset="-128"/>
              </a:rPr>
              <a:t>VISION-S 02</a:t>
            </a:r>
            <a:r>
              <a:rPr lang="ja-JP" altLang="en" sz="1400">
                <a:solidFill>
                  <a:srgbClr val="333333"/>
                </a:solidFill>
                <a:latin typeface="メイリオ" panose="020B0604030504040204" pitchFamily="34" charset="-128"/>
                <a:ea typeface="メイリオ" panose="020B0604030504040204" pitchFamily="34" charset="-128"/>
              </a:rPr>
              <a:t>」</a:t>
            </a:r>
            <a:r>
              <a:rPr lang="ja-JP" altLang="en-US" sz="1400">
                <a:solidFill>
                  <a:srgbClr val="333333"/>
                </a:solidFill>
                <a:latin typeface="メイリオ" panose="020B0604030504040204" pitchFamily="34" charset="-128"/>
                <a:ea typeface="メイリオ" panose="020B0604030504040204" pitchFamily="34" charset="-128"/>
              </a:rPr>
              <a:t>とともに新会社の立ち上げを表明。</a:t>
            </a:r>
            <a:endParaRPr lang="ja-JP" altLang="en-US" sz="1400"/>
          </a:p>
        </p:txBody>
      </p:sp>
      <p:pic>
        <p:nvPicPr>
          <p:cNvPr id="8" name="図 7">
            <a:extLst>
              <a:ext uri="{FF2B5EF4-FFF2-40B4-BE49-F238E27FC236}">
                <a16:creationId xmlns:a16="http://schemas.microsoft.com/office/drawing/2014/main" id="{E645D54D-7FB5-FC49-8CDA-1357CEE473D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52189" y="2563223"/>
            <a:ext cx="555783" cy="159510"/>
          </a:xfrm>
          <a:prstGeom prst="rect">
            <a:avLst/>
          </a:prstGeom>
        </p:spPr>
      </p:pic>
      <p:pic>
        <p:nvPicPr>
          <p:cNvPr id="9" name="図 8">
            <a:extLst>
              <a:ext uri="{FF2B5EF4-FFF2-40B4-BE49-F238E27FC236}">
                <a16:creationId xmlns:a16="http://schemas.microsoft.com/office/drawing/2014/main" id="{A104ADCE-E4B7-4046-915B-899343BC9F3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15189" y="2595203"/>
            <a:ext cx="539356" cy="104904"/>
          </a:xfrm>
          <a:prstGeom prst="rect">
            <a:avLst/>
          </a:prstGeom>
        </p:spPr>
      </p:pic>
      <p:pic>
        <p:nvPicPr>
          <p:cNvPr id="10" name="図 9">
            <a:extLst>
              <a:ext uri="{FF2B5EF4-FFF2-40B4-BE49-F238E27FC236}">
                <a16:creationId xmlns:a16="http://schemas.microsoft.com/office/drawing/2014/main" id="{28146E98-2C27-E548-9D0A-9386AE1160A8}"/>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05616" y="2536425"/>
            <a:ext cx="572569" cy="159510"/>
          </a:xfrm>
          <a:prstGeom prst="rect">
            <a:avLst/>
          </a:prstGeom>
        </p:spPr>
      </p:pic>
      <p:pic>
        <p:nvPicPr>
          <p:cNvPr id="11" name="図 10">
            <a:extLst>
              <a:ext uri="{FF2B5EF4-FFF2-40B4-BE49-F238E27FC236}">
                <a16:creationId xmlns:a16="http://schemas.microsoft.com/office/drawing/2014/main" id="{91F3AD84-2336-4A49-8F0E-51E76A8EB4A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16866" y="2586204"/>
            <a:ext cx="740536" cy="136529"/>
          </a:xfrm>
          <a:prstGeom prst="rect">
            <a:avLst/>
          </a:prstGeom>
        </p:spPr>
      </p:pic>
      <p:grpSp>
        <p:nvGrpSpPr>
          <p:cNvPr id="28" name="グループ化 27">
            <a:extLst>
              <a:ext uri="{FF2B5EF4-FFF2-40B4-BE49-F238E27FC236}">
                <a16:creationId xmlns:a16="http://schemas.microsoft.com/office/drawing/2014/main" id="{679BFA6B-F0B5-F127-B4B4-40EB027B05A9}"/>
              </a:ext>
            </a:extLst>
          </p:cNvPr>
          <p:cNvGrpSpPr/>
          <p:nvPr/>
        </p:nvGrpSpPr>
        <p:grpSpPr>
          <a:xfrm>
            <a:off x="1792499" y="2905383"/>
            <a:ext cx="5559001" cy="338554"/>
            <a:chOff x="1956479" y="2926618"/>
            <a:chExt cx="5559001" cy="338554"/>
          </a:xfrm>
        </p:grpSpPr>
        <p:pic>
          <p:nvPicPr>
            <p:cNvPr id="12" name="図 11">
              <a:extLst>
                <a:ext uri="{FF2B5EF4-FFF2-40B4-BE49-F238E27FC236}">
                  <a16:creationId xmlns:a16="http://schemas.microsoft.com/office/drawing/2014/main" id="{B23EDCE4-EABF-E842-8430-FB2DE0B34A5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956479" y="2929993"/>
              <a:ext cx="1451116" cy="260106"/>
            </a:xfrm>
            <a:prstGeom prst="rect">
              <a:avLst/>
            </a:prstGeom>
          </p:spPr>
        </p:pic>
        <p:sp>
          <p:nvSpPr>
            <p:cNvPr id="14" name="テキスト ボックス 13">
              <a:extLst>
                <a:ext uri="{FF2B5EF4-FFF2-40B4-BE49-F238E27FC236}">
                  <a16:creationId xmlns:a16="http://schemas.microsoft.com/office/drawing/2014/main" id="{6444B68C-4FC5-FF45-A447-47A1E8839151}"/>
                </a:ext>
              </a:extLst>
            </p:cNvPr>
            <p:cNvSpPr txBox="1"/>
            <p:nvPr/>
          </p:nvSpPr>
          <p:spPr>
            <a:xfrm>
              <a:off x="3637495" y="2926618"/>
              <a:ext cx="3877985"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a:t>
              </a:r>
              <a:r>
                <a:rPr kumimoji="1" lang="ja-JP" altLang="en-US" sz="1600" b="1">
                  <a:latin typeface="Meiryo" panose="020B0604030504040204" pitchFamily="34" charset="-128"/>
                  <a:ea typeface="Meiryo" panose="020B0604030504040204" pitchFamily="34" charset="-128"/>
                </a:rPr>
                <a:t>移動</a:t>
              </a:r>
              <a:r>
                <a:rPr kumimoji="1" lang="ja-JP" altLang="en-US" sz="1600">
                  <a:latin typeface="Meiryo" panose="020B0604030504040204" pitchFamily="34" charset="-128"/>
                  <a:ea typeface="Meiryo" panose="020B0604030504040204" pitchFamily="34" charset="-128"/>
                </a:rPr>
                <a:t>」を新しいエンターテイメントへ</a:t>
              </a:r>
            </a:p>
          </p:txBody>
        </p:sp>
      </p:grpSp>
      <p:sp>
        <p:nvSpPr>
          <p:cNvPr id="16" name="テキスト ボックス 15">
            <a:extLst>
              <a:ext uri="{FF2B5EF4-FFF2-40B4-BE49-F238E27FC236}">
                <a16:creationId xmlns:a16="http://schemas.microsoft.com/office/drawing/2014/main" id="{B0AE1744-0523-0041-94CB-8C498DD270E2}"/>
              </a:ext>
            </a:extLst>
          </p:cNvPr>
          <p:cNvSpPr txBox="1"/>
          <p:nvPr/>
        </p:nvSpPr>
        <p:spPr>
          <a:xfrm>
            <a:off x="1427549" y="3424727"/>
            <a:ext cx="6288902" cy="523220"/>
          </a:xfrm>
          <a:prstGeom prst="rect">
            <a:avLst/>
          </a:prstGeom>
          <a:noFill/>
        </p:spPr>
        <p:txBody>
          <a:bodyPr wrap="none" rtlCol="0">
            <a:spAutoFit/>
          </a:bodyPr>
          <a:lstStyle/>
          <a:p>
            <a:pPr algn="ctr"/>
            <a:r>
              <a:rPr kumimoji="1" lang="ja-JP" altLang="en-US" sz="2800">
                <a:solidFill>
                  <a:schemeClr val="accent6">
                    <a:lumMod val="75000"/>
                  </a:schemeClr>
                </a:solidFill>
                <a:latin typeface="Meiryo" panose="020B0604030504040204" pitchFamily="34" charset="-128"/>
                <a:ea typeface="Meiryo" panose="020B0604030504040204" pitchFamily="34" charset="-128"/>
              </a:rPr>
              <a:t>「</a:t>
            </a:r>
            <a:r>
              <a:rPr kumimoji="1" lang="ja-JP" altLang="en-US" sz="2800" b="1">
                <a:solidFill>
                  <a:schemeClr val="accent6">
                    <a:lumMod val="75000"/>
                  </a:schemeClr>
                </a:solidFill>
                <a:latin typeface="Meiryo" panose="020B0604030504040204" pitchFamily="34" charset="-128"/>
                <a:ea typeface="Meiryo" panose="020B0604030504040204" pitchFamily="34" charset="-128"/>
              </a:rPr>
              <a:t>移動</a:t>
            </a:r>
            <a:r>
              <a:rPr kumimoji="1" lang="ja-JP" altLang="en-US" sz="2800">
                <a:solidFill>
                  <a:schemeClr val="accent6">
                    <a:lumMod val="75000"/>
                  </a:schemeClr>
                </a:solidFill>
                <a:latin typeface="Meiryo" panose="020B0604030504040204" pitchFamily="34" charset="-128"/>
                <a:ea typeface="Meiryo" panose="020B0604030504040204" pitchFamily="34" charset="-128"/>
              </a:rPr>
              <a:t>」を軸にした新しい競争の構図</a:t>
            </a:r>
          </a:p>
        </p:txBody>
      </p:sp>
      <p:grpSp>
        <p:nvGrpSpPr>
          <p:cNvPr id="23" name="グループ化 22">
            <a:extLst>
              <a:ext uri="{FF2B5EF4-FFF2-40B4-BE49-F238E27FC236}">
                <a16:creationId xmlns:a16="http://schemas.microsoft.com/office/drawing/2014/main" id="{814657E5-6008-9640-A04F-C6BA27EF64BE}"/>
              </a:ext>
            </a:extLst>
          </p:cNvPr>
          <p:cNvGrpSpPr/>
          <p:nvPr/>
        </p:nvGrpSpPr>
        <p:grpSpPr>
          <a:xfrm>
            <a:off x="79737" y="4086247"/>
            <a:ext cx="8911370" cy="2384551"/>
            <a:chOff x="79737" y="4086247"/>
            <a:chExt cx="8911370" cy="2384551"/>
          </a:xfrm>
        </p:grpSpPr>
        <p:pic>
          <p:nvPicPr>
            <p:cNvPr id="1028" name="Picture 4">
              <a:extLst>
                <a:ext uri="{FF2B5EF4-FFF2-40B4-BE49-F238E27FC236}">
                  <a16:creationId xmlns:a16="http://schemas.microsoft.com/office/drawing/2014/main" id="{FC3EBE72-F11D-D440-A61C-C1395013F6AD}"/>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166569" y="4947485"/>
              <a:ext cx="2747031" cy="15068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図 12">
              <a:extLst>
                <a:ext uri="{FF2B5EF4-FFF2-40B4-BE49-F238E27FC236}">
                  <a16:creationId xmlns:a16="http://schemas.microsoft.com/office/drawing/2014/main" id="{BE19FAE0-EF48-3B41-AFAB-53C6A2002BF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62484" y="4247523"/>
              <a:ext cx="1451116" cy="292540"/>
            </a:xfrm>
            <a:prstGeom prst="rect">
              <a:avLst/>
            </a:prstGeom>
          </p:spPr>
        </p:pic>
        <p:sp>
          <p:nvSpPr>
            <p:cNvPr id="17" name="テキスト ボックス 16">
              <a:extLst>
                <a:ext uri="{FF2B5EF4-FFF2-40B4-BE49-F238E27FC236}">
                  <a16:creationId xmlns:a16="http://schemas.microsoft.com/office/drawing/2014/main" id="{9F39F541-2ABD-B14B-A374-ABCC7877E691}"/>
                </a:ext>
              </a:extLst>
            </p:cNvPr>
            <p:cNvSpPr txBox="1"/>
            <p:nvPr/>
          </p:nvSpPr>
          <p:spPr>
            <a:xfrm>
              <a:off x="5933860" y="4591705"/>
              <a:ext cx="3057247"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a:t>
              </a:r>
              <a:r>
                <a:rPr kumimoji="1" lang="ja-JP" altLang="en-US" sz="1600" b="1">
                  <a:latin typeface="Meiryo" panose="020B0604030504040204" pitchFamily="34" charset="-128"/>
                  <a:ea typeface="Meiryo" panose="020B0604030504040204" pitchFamily="34" charset="-128"/>
                </a:rPr>
                <a:t>移動</a:t>
              </a:r>
              <a:r>
                <a:rPr kumimoji="1" lang="ja-JP" altLang="en-US" sz="1600">
                  <a:latin typeface="Meiryo" panose="020B0604030504040204" pitchFamily="34" charset="-128"/>
                  <a:ea typeface="Meiryo" panose="020B0604030504040204" pitchFamily="34" charset="-128"/>
                </a:rPr>
                <a:t>」を必要としない世界へ</a:t>
              </a:r>
            </a:p>
          </p:txBody>
        </p:sp>
        <p:pic>
          <p:nvPicPr>
            <p:cNvPr id="19" name="図 18">
              <a:extLst>
                <a:ext uri="{FF2B5EF4-FFF2-40B4-BE49-F238E27FC236}">
                  <a16:creationId xmlns:a16="http://schemas.microsoft.com/office/drawing/2014/main" id="{C0AB3BF5-99ED-934E-B603-C944CBC8D8BA}"/>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39637" y="5139460"/>
              <a:ext cx="1918889" cy="1233086"/>
            </a:xfrm>
            <a:prstGeom prst="rect">
              <a:avLst/>
            </a:prstGeom>
          </p:spPr>
        </p:pic>
        <p:pic>
          <p:nvPicPr>
            <p:cNvPr id="20" name="図 19">
              <a:extLst>
                <a:ext uri="{FF2B5EF4-FFF2-40B4-BE49-F238E27FC236}">
                  <a16:creationId xmlns:a16="http://schemas.microsoft.com/office/drawing/2014/main" id="{0F5B7C43-5C07-4E47-BCDE-7AFF340A814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25067" y="4249467"/>
              <a:ext cx="1608035" cy="271448"/>
            </a:xfrm>
            <a:prstGeom prst="rect">
              <a:avLst/>
            </a:prstGeom>
          </p:spPr>
        </p:pic>
        <p:sp>
          <p:nvSpPr>
            <p:cNvPr id="21" name="テキスト ボックス 20">
              <a:extLst>
                <a:ext uri="{FF2B5EF4-FFF2-40B4-BE49-F238E27FC236}">
                  <a16:creationId xmlns:a16="http://schemas.microsoft.com/office/drawing/2014/main" id="{EDE61DD4-61E0-644C-B14C-14D9F1F1059C}"/>
                </a:ext>
              </a:extLst>
            </p:cNvPr>
            <p:cNvSpPr txBox="1"/>
            <p:nvPr/>
          </p:nvSpPr>
          <p:spPr>
            <a:xfrm>
              <a:off x="79737" y="4596847"/>
              <a:ext cx="3057247"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a:t>
              </a:r>
              <a:r>
                <a:rPr kumimoji="1" lang="ja-JP" altLang="en-US" sz="1600" b="1">
                  <a:latin typeface="Meiryo" panose="020B0604030504040204" pitchFamily="34" charset="-128"/>
                  <a:ea typeface="Meiryo" panose="020B0604030504040204" pitchFamily="34" charset="-128"/>
                </a:rPr>
                <a:t>移動</a:t>
              </a:r>
              <a:r>
                <a:rPr kumimoji="1" lang="ja-JP" altLang="en-US" sz="1600">
                  <a:latin typeface="Meiryo" panose="020B0604030504040204" pitchFamily="34" charset="-128"/>
                  <a:ea typeface="Meiryo" panose="020B0604030504040204" pitchFamily="34" charset="-128"/>
                </a:rPr>
                <a:t>」をモノからサービスへ</a:t>
              </a:r>
            </a:p>
          </p:txBody>
        </p:sp>
        <p:pic>
          <p:nvPicPr>
            <p:cNvPr id="18" name="図 17">
              <a:extLst>
                <a:ext uri="{FF2B5EF4-FFF2-40B4-BE49-F238E27FC236}">
                  <a16:creationId xmlns:a16="http://schemas.microsoft.com/office/drawing/2014/main" id="{B15E0887-3CBE-864D-AD20-CE32ECCC46CB}"/>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28994" y="5091113"/>
              <a:ext cx="1222427" cy="1329779"/>
            </a:xfrm>
            <a:prstGeom prst="rect">
              <a:avLst/>
            </a:prstGeom>
          </p:spPr>
        </p:pic>
        <p:pic>
          <p:nvPicPr>
            <p:cNvPr id="1030" name="Picture 6" descr="Model 3 オーナーズマニュアル">
              <a:extLst>
                <a:ext uri="{FF2B5EF4-FFF2-40B4-BE49-F238E27FC236}">
                  <a16:creationId xmlns:a16="http://schemas.microsoft.com/office/drawing/2014/main" id="{D076C298-276A-FE41-B237-2F33ACCE6BDE}"/>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567511" y="4991047"/>
              <a:ext cx="2008977" cy="1285606"/>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a:extLst>
                <a:ext uri="{FF2B5EF4-FFF2-40B4-BE49-F238E27FC236}">
                  <a16:creationId xmlns:a16="http://schemas.microsoft.com/office/drawing/2014/main" id="{28C8D19E-D0F3-C944-8ED0-E89EA6EF042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151421" y="4086247"/>
              <a:ext cx="1639386" cy="613082"/>
            </a:xfrm>
            <a:prstGeom prst="rect">
              <a:avLst/>
            </a:prstGeom>
          </p:spPr>
        </p:pic>
        <p:sp>
          <p:nvSpPr>
            <p:cNvPr id="24" name="テキスト ボックス 23">
              <a:extLst>
                <a:ext uri="{FF2B5EF4-FFF2-40B4-BE49-F238E27FC236}">
                  <a16:creationId xmlns:a16="http://schemas.microsoft.com/office/drawing/2014/main" id="{6B0E3F74-D080-A143-BDBE-BCE7ABFB50C6}"/>
                </a:ext>
              </a:extLst>
            </p:cNvPr>
            <p:cNvSpPr txBox="1"/>
            <p:nvPr/>
          </p:nvSpPr>
          <p:spPr>
            <a:xfrm>
              <a:off x="3055461" y="4596847"/>
              <a:ext cx="2852063"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a:t>
              </a:r>
              <a:r>
                <a:rPr kumimoji="1" lang="ja-JP" altLang="en-US" sz="1600" b="1">
                  <a:latin typeface="Meiryo" panose="020B0604030504040204" pitchFamily="34" charset="-128"/>
                  <a:ea typeface="Meiryo" panose="020B0604030504040204" pitchFamily="34" charset="-128"/>
                </a:rPr>
                <a:t>移動</a:t>
              </a:r>
              <a:r>
                <a:rPr kumimoji="1" lang="ja-JP" altLang="en-US" sz="1600">
                  <a:latin typeface="Meiryo" panose="020B0604030504040204" pitchFamily="34" charset="-128"/>
                  <a:ea typeface="Meiryo" panose="020B0604030504040204" pitchFamily="34" charset="-128"/>
                </a:rPr>
                <a:t>」を最高のエンタメへ</a:t>
              </a:r>
              <a:endParaRPr kumimoji="1" lang="en-US" altLang="ja-JP" sz="1600" dirty="0">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05667EB8-AC9F-5949-80C6-2338D0656791}"/>
                </a:ext>
              </a:extLst>
            </p:cNvPr>
            <p:cNvSpPr txBox="1"/>
            <p:nvPr/>
          </p:nvSpPr>
          <p:spPr>
            <a:xfrm>
              <a:off x="4436868" y="6193799"/>
              <a:ext cx="1220206" cy="276999"/>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エコ</a:t>
              </a:r>
              <a:r>
                <a:rPr kumimoji="1" lang="en-US" altLang="ja-JP" sz="1200" dirty="0">
                  <a:latin typeface="Meiryo" panose="020B0604030504040204" pitchFamily="34" charset="-128"/>
                  <a:ea typeface="Meiryo" panose="020B0604030504040204" pitchFamily="34" charset="-128"/>
                </a:rPr>
                <a:t>&amp;</a:t>
              </a:r>
              <a:r>
                <a:rPr kumimoji="1" lang="ja-JP" altLang="en-US" sz="1200">
                  <a:latin typeface="Meiryo" panose="020B0604030504040204" pitchFamily="34" charset="-128"/>
                  <a:ea typeface="Meiryo" panose="020B0604030504040204" pitchFamily="34" charset="-128"/>
                </a:rPr>
                <a:t>フィール</a:t>
              </a:r>
            </a:p>
          </p:txBody>
        </p:sp>
      </p:grpSp>
      <p:grpSp>
        <p:nvGrpSpPr>
          <p:cNvPr id="27" name="グループ化 26">
            <a:extLst>
              <a:ext uri="{FF2B5EF4-FFF2-40B4-BE49-F238E27FC236}">
                <a16:creationId xmlns:a16="http://schemas.microsoft.com/office/drawing/2014/main" id="{9B3293DF-DE6C-A88F-DD86-6E7DC2C7C585}"/>
              </a:ext>
            </a:extLst>
          </p:cNvPr>
          <p:cNvGrpSpPr/>
          <p:nvPr/>
        </p:nvGrpSpPr>
        <p:grpSpPr>
          <a:xfrm>
            <a:off x="1563193" y="937791"/>
            <a:ext cx="3010719" cy="1881699"/>
            <a:chOff x="1559924" y="942753"/>
            <a:chExt cx="3010719" cy="1881699"/>
          </a:xfrm>
        </p:grpSpPr>
        <p:pic>
          <p:nvPicPr>
            <p:cNvPr id="1026" name="Picture 2">
              <a:extLst>
                <a:ext uri="{FF2B5EF4-FFF2-40B4-BE49-F238E27FC236}">
                  <a16:creationId xmlns:a16="http://schemas.microsoft.com/office/drawing/2014/main" id="{F1CC5D33-B680-B10C-0644-0B0916D6373B}"/>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559924" y="942753"/>
              <a:ext cx="3010719" cy="18816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72079A9C-260F-E8EA-B80F-F455B94B65BA}"/>
                </a:ext>
              </a:extLst>
            </p:cNvPr>
            <p:cNvSpPr txBox="1"/>
            <p:nvPr/>
          </p:nvSpPr>
          <p:spPr>
            <a:xfrm>
              <a:off x="1750110" y="2170339"/>
              <a:ext cx="2637981" cy="461665"/>
            </a:xfrm>
            <a:prstGeom prst="rect">
              <a:avLst/>
            </a:prstGeom>
            <a:solidFill>
              <a:srgbClr val="000000">
                <a:alpha val="49020"/>
              </a:srgbClr>
            </a:solidFill>
          </p:spPr>
          <p:txBody>
            <a:bodyPr wrap="square">
              <a:spAutoFit/>
            </a:bodyPr>
            <a:lstStyle/>
            <a:p>
              <a:pPr algn="ctr"/>
              <a:r>
                <a:rPr lang="en-US" altLang="ja-JP" sz="1200" dirty="0">
                  <a:solidFill>
                    <a:schemeClr val="bg1"/>
                  </a:solidFill>
                  <a:latin typeface="メイリオ" panose="020B0604030504040204" pitchFamily="34" charset="-128"/>
                  <a:ea typeface="メイリオ" panose="020B0604030504040204" pitchFamily="34" charset="-128"/>
                </a:rPr>
                <a:t>3</a:t>
              </a:r>
              <a:r>
                <a:rPr lang="ja-JP" altLang="en-US" sz="1200">
                  <a:solidFill>
                    <a:schemeClr val="bg1"/>
                  </a:solidFill>
                  <a:latin typeface="メイリオ" panose="020B0604030504040204" pitchFamily="34" charset="-128"/>
                  <a:ea typeface="メイリオ" panose="020B0604030504040204" pitchFamily="34" charset="-128"/>
                </a:rPr>
                <a:t>月・ホンダとの合弁会社</a:t>
              </a:r>
              <a:endParaRPr lang="en-US" altLang="ja-JP" sz="1200" dirty="0">
                <a:solidFill>
                  <a:schemeClr val="bg1"/>
                </a:solidFill>
                <a:latin typeface="メイリオ" panose="020B0604030504040204" pitchFamily="34" charset="-128"/>
                <a:ea typeface="メイリオ" panose="020B0604030504040204" pitchFamily="34" charset="-128"/>
              </a:endParaRPr>
            </a:p>
            <a:p>
              <a:pPr algn="ctr"/>
              <a:r>
                <a:rPr lang="ja-JP" altLang="en-US" sz="1200">
                  <a:solidFill>
                    <a:schemeClr val="bg1"/>
                  </a:solidFill>
                  <a:latin typeface="メイリオ" panose="020B0604030504040204" pitchFamily="34" charset="-128"/>
                  <a:ea typeface="メイリオ" panose="020B0604030504040204" pitchFamily="34" charset="-128"/>
                </a:rPr>
                <a:t>ソニーホンダモビリティ設立を表明</a:t>
              </a:r>
              <a:endParaRPr lang="ja-JP" altLang="en-US" sz="1200">
                <a:solidFill>
                  <a:schemeClr val="bg1"/>
                </a:solidFill>
              </a:endParaRPr>
            </a:p>
          </p:txBody>
        </p:sp>
      </p:grpSp>
    </p:spTree>
    <p:extLst>
      <p:ext uri="{BB962C8B-B14F-4D97-AF65-F5344CB8AC3E}">
        <p14:creationId xmlns:p14="http://schemas.microsoft.com/office/powerpoint/2010/main" val="15747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p:tgtEl>
                                          <p:spTgt spid="23"/>
                                        </p:tgtEl>
                                        <p:attrNameLst>
                                          <p:attrName>ppt_y</p:attrName>
                                        </p:attrNameLst>
                                      </p:cBhvr>
                                      <p:tavLst>
                                        <p:tav tm="0">
                                          <p:val>
                                            <p:strVal val="#ppt_y+#ppt_h*1.125000"/>
                                          </p:val>
                                        </p:tav>
                                        <p:tav tm="100000">
                                          <p:val>
                                            <p:strVal val="#ppt_y"/>
                                          </p:val>
                                        </p:tav>
                                      </p:tavLst>
                                    </p:anim>
                                    <p:animEffect transition="in" filter="wipe(up)">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latin typeface="Meiryo" panose="020B0604030504040204" pitchFamily="34" charset="-128"/>
                <a:ea typeface="Meiryo" panose="020B0604030504040204" pitchFamily="34" charset="-128"/>
                <a:cs typeface="Arial"/>
              </a:rPr>
              <a:t>デジタル・トランスフォーメーション</a:t>
            </a:r>
            <a:endParaRPr lang="en-US" altLang="ja-JP" sz="20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2" name="正方形/長方形 1">
            <a:extLst>
              <a:ext uri="{FF2B5EF4-FFF2-40B4-BE49-F238E27FC236}">
                <a16:creationId xmlns:a16="http://schemas.microsoft.com/office/drawing/2014/main" id="{238617D2-3C61-A046-A529-0F13BD78BE02}"/>
              </a:ext>
            </a:extLst>
          </p:cNvPr>
          <p:cNvSpPr/>
          <p:nvPr/>
        </p:nvSpPr>
        <p:spPr>
          <a:xfrm>
            <a:off x="814011" y="2406006"/>
            <a:ext cx="3185487" cy="369332"/>
          </a:xfrm>
          <a:prstGeom prst="rect">
            <a:avLst/>
          </a:prstGeom>
        </p:spPr>
        <p:txBody>
          <a:bodyPr wrap="none">
            <a:spAutoFit/>
          </a:bodyPr>
          <a:lstStyle/>
          <a:p>
            <a:r>
              <a:rPr lang="ja-JP" altLang="en-US">
                <a:solidFill>
                  <a:srgbClr val="0070C0"/>
                </a:solidFill>
                <a:latin typeface="Meiryo" panose="020B0604030504040204" pitchFamily="34" charset="-128"/>
                <a:ea typeface="Meiryo" panose="020B0604030504040204" pitchFamily="34" charset="-128"/>
                <a:cs typeface="Arial"/>
              </a:rPr>
              <a:t>ビジネスの前提を再定義する</a:t>
            </a:r>
            <a:endParaRPr lang="en-US" altLang="ja-JP" dirty="0">
              <a:solidFill>
                <a:srgbClr val="0070C0"/>
              </a:solidFill>
              <a:latin typeface="Meiryo" panose="020B0604030504040204" pitchFamily="34" charset="-128"/>
              <a:ea typeface="Meiryo" panose="020B0604030504040204" pitchFamily="34" charset="-128"/>
              <a:cs typeface="Arial"/>
            </a:endParaRPr>
          </a:p>
        </p:txBody>
      </p:sp>
    </p:spTree>
    <p:extLst>
      <p:ext uri="{BB962C8B-B14F-4D97-AF65-F5344CB8AC3E}">
        <p14:creationId xmlns:p14="http://schemas.microsoft.com/office/powerpoint/2010/main" val="2134591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latin typeface="Meiryo" panose="020B0604030504040204" pitchFamily="34" charset="-128"/>
                <a:ea typeface="Meiryo" panose="020B0604030504040204" pitchFamily="34" charset="-128"/>
                <a:cs typeface="Arial"/>
              </a:rPr>
              <a:t>DX</a:t>
            </a:r>
            <a:r>
              <a:rPr lang="ja-JP" altLang="en-US" sz="2400">
                <a:solidFill>
                  <a:srgbClr val="FFFFFF"/>
                </a:solidFill>
                <a:latin typeface="Meiryo" panose="020B0604030504040204" pitchFamily="34" charset="-128"/>
                <a:ea typeface="Meiryo" panose="020B0604030504040204" pitchFamily="34" charset="-128"/>
                <a:cs typeface="Arial"/>
              </a:rPr>
              <a:t>が注目される背景</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36481929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kumimoji="1" lang="ja-JP" altLang="en-US" sz="2700">
                <a:latin typeface="Meiryo" panose="020B0604030504040204" pitchFamily="34" charset="-128"/>
                <a:ea typeface="Meiryo" panose="020B0604030504040204" pitchFamily="34" charset="-128"/>
              </a:rPr>
              <a:t>異業種からの破壊者の参入が既存の業界を破壊する</a:t>
            </a:r>
            <a:endParaRPr kumimoji="1" lang="ja-JP" altLang="en-US" sz="2700" dirty="0">
              <a:latin typeface="Meiryo" panose="020B0604030504040204" pitchFamily="34" charset="-128"/>
              <a:ea typeface="Meiryo" panose="020B0604030504040204" pitchFamily="34" charset="-128"/>
            </a:endParaRPr>
          </a:p>
        </p:txBody>
      </p:sp>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1053352"/>
            <a:ext cx="963706" cy="963706"/>
          </a:xfrm>
          <a:prstGeom prst="rect">
            <a:avLst/>
          </a:prstGeom>
        </p:spPr>
      </p:pic>
      <p:pic>
        <p:nvPicPr>
          <p:cNvPr id="5" name="図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2150035"/>
            <a:ext cx="969683" cy="969683"/>
          </a:xfrm>
          <a:prstGeom prst="rect">
            <a:avLst/>
          </a:prstGeom>
        </p:spPr>
      </p:pic>
      <p:pic>
        <p:nvPicPr>
          <p:cNvPr id="7" name="図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3252695"/>
            <a:ext cx="963706" cy="963706"/>
          </a:xfrm>
          <a:prstGeom prst="rect">
            <a:avLst/>
          </a:prstGeom>
        </p:spPr>
      </p:pic>
      <p:pic>
        <p:nvPicPr>
          <p:cNvPr id="9" name="図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5446061"/>
            <a:ext cx="963706" cy="963706"/>
          </a:xfrm>
          <a:prstGeom prst="rect">
            <a:avLst/>
          </a:prstGeom>
        </p:spPr>
      </p:pic>
      <p:sp>
        <p:nvSpPr>
          <p:cNvPr id="10" name="テキスト ボックス 9"/>
          <p:cNvSpPr txBox="1"/>
          <p:nvPr/>
        </p:nvSpPr>
        <p:spPr>
          <a:xfrm>
            <a:off x="1613647" y="1212039"/>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311710"/>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411382"/>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511054"/>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604748"/>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4011706" y="1260286"/>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4011706" y="2359957"/>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4011706" y="3459629"/>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4011706" y="4556313"/>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011706" y="5652995"/>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304370"/>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501070"/>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402720"/>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600397"/>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7200" y="4286591"/>
            <a:ext cx="963706" cy="1177681"/>
          </a:xfrm>
          <a:prstGeom prst="rect">
            <a:avLst/>
          </a:prstGeom>
        </p:spPr>
      </p:pic>
      <p:sp>
        <p:nvSpPr>
          <p:cNvPr id="25" name="テキスト ボックス 24"/>
          <p:cNvSpPr txBox="1"/>
          <p:nvPr/>
        </p:nvSpPr>
        <p:spPr>
          <a:xfrm>
            <a:off x="5050536" y="5697079"/>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grpSp>
        <p:nvGrpSpPr>
          <p:cNvPr id="8" name="グループ化 7">
            <a:extLst>
              <a:ext uri="{FF2B5EF4-FFF2-40B4-BE49-F238E27FC236}">
                <a16:creationId xmlns:a16="http://schemas.microsoft.com/office/drawing/2014/main" id="{2F9075A5-260F-CE47-89AF-7AA42F0FA05D}"/>
              </a:ext>
            </a:extLst>
          </p:cNvPr>
          <p:cNvGrpSpPr/>
          <p:nvPr/>
        </p:nvGrpSpPr>
        <p:grpSpPr>
          <a:xfrm>
            <a:off x="232969" y="876058"/>
            <a:ext cx="3653769" cy="5711687"/>
            <a:chOff x="232969" y="876058"/>
            <a:chExt cx="3653769" cy="5711687"/>
          </a:xfrm>
        </p:grpSpPr>
        <p:sp>
          <p:nvSpPr>
            <p:cNvPr id="3" name="正方形/長方形 2">
              <a:extLst>
                <a:ext uri="{FF2B5EF4-FFF2-40B4-BE49-F238E27FC236}">
                  <a16:creationId xmlns:a16="http://schemas.microsoft.com/office/drawing/2014/main" id="{FB3FE351-4F63-6744-B0B0-E1676C6EF527}"/>
                </a:ext>
              </a:extLst>
            </p:cNvPr>
            <p:cNvSpPr/>
            <p:nvPr/>
          </p:nvSpPr>
          <p:spPr>
            <a:xfrm>
              <a:off x="232969" y="876058"/>
              <a:ext cx="3637722" cy="5711687"/>
            </a:xfrm>
            <a:prstGeom prst="rect">
              <a:avLst/>
            </a:prstGeom>
            <a:solidFill>
              <a:srgbClr val="E46C0A">
                <a:alpha val="7477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F9478B77-6B59-F548-98F1-6F04B22B9A6A}"/>
                </a:ext>
              </a:extLst>
            </p:cNvPr>
            <p:cNvSpPr txBox="1"/>
            <p:nvPr/>
          </p:nvSpPr>
          <p:spPr>
            <a:xfrm>
              <a:off x="249016" y="2086911"/>
              <a:ext cx="3637722" cy="3231654"/>
            </a:xfrm>
            <a:prstGeom prst="rect">
              <a:avLst/>
            </a:prstGeom>
            <a:noFill/>
          </p:spPr>
          <p:txBody>
            <a:bodyPr wrap="square" rtlCol="0">
              <a:spAutoFit/>
            </a:bodyPr>
            <a:lstStyle/>
            <a:p>
              <a:pPr algn="ctr"/>
              <a:r>
                <a:rPr lang="ja-JP" altLang="en-US" sz="3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デジタルの特性</a:t>
              </a:r>
              <a:endParaRPr lang="en-US" altLang="ja-JP" sz="3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レイヤ構造化</a:t>
              </a:r>
              <a:r>
                <a:rPr lang="en-US" altLang="ja-JP" sz="24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抽象化</a:t>
              </a:r>
            </a:p>
            <a:p>
              <a:pPr algn="ctr"/>
              <a:endParaRPr kumimoji="1" lang="en-US" altLang="ja-JP" sz="3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3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圧倒的なスピード</a:t>
              </a:r>
              <a:endParaRPr kumimoji="1" lang="en-US" altLang="ja-JP" sz="3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endPar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ユーザーニーズや社会環境の</a:t>
              </a:r>
              <a:endParaRPr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3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変化に即応</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44900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D38AB0-9D66-C252-9CED-B92C1ED4CD1F}"/>
              </a:ext>
            </a:extLst>
          </p:cNvPr>
          <p:cNvSpPr>
            <a:spLocks noGrp="1"/>
          </p:cNvSpPr>
          <p:nvPr>
            <p:ph type="title"/>
          </p:nvPr>
        </p:nvSpPr>
        <p:spPr/>
        <p:txBody>
          <a:bodyPr/>
          <a:lstStyle/>
          <a:p>
            <a:r>
              <a:rPr kumimoji="1" lang="ja-JP" altLang="en-US"/>
              <a:t>デジタル・ネイティブの発想</a:t>
            </a:r>
          </a:p>
        </p:txBody>
      </p:sp>
      <p:pic>
        <p:nvPicPr>
          <p:cNvPr id="3" name="図 2">
            <a:extLst>
              <a:ext uri="{FF2B5EF4-FFF2-40B4-BE49-F238E27FC236}">
                <a16:creationId xmlns:a16="http://schemas.microsoft.com/office/drawing/2014/main" id="{9A05560C-3A76-1CA1-72DB-20DF4A0CE80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06973" y="1082744"/>
            <a:ext cx="1462510" cy="1484782"/>
          </a:xfrm>
          <a:prstGeom prst="rect">
            <a:avLst/>
          </a:prstGeom>
        </p:spPr>
      </p:pic>
      <p:pic>
        <p:nvPicPr>
          <p:cNvPr id="4" name="図 3">
            <a:extLst>
              <a:ext uri="{FF2B5EF4-FFF2-40B4-BE49-F238E27FC236}">
                <a16:creationId xmlns:a16="http://schemas.microsoft.com/office/drawing/2014/main" id="{805DC356-380A-7EF9-505C-0E9477AFE28C}"/>
              </a:ext>
            </a:extLst>
          </p:cNvPr>
          <p:cNvPicPr>
            <a:picLocks noChangeAspect="1"/>
          </p:cNvPicPr>
          <p:nvPr/>
        </p:nvPicPr>
        <p:blipFill>
          <a:blip r:embed="rId3"/>
          <a:stretch>
            <a:fillRect/>
          </a:stretch>
        </p:blipFill>
        <p:spPr>
          <a:xfrm>
            <a:off x="6636866" y="993686"/>
            <a:ext cx="1673718" cy="1673718"/>
          </a:xfrm>
          <a:prstGeom prst="rect">
            <a:avLst/>
          </a:prstGeom>
        </p:spPr>
      </p:pic>
      <p:pic>
        <p:nvPicPr>
          <p:cNvPr id="6" name="図 5" descr="敷物 が含まれている画像&#10;&#10;自動的に生成された説明">
            <a:extLst>
              <a:ext uri="{FF2B5EF4-FFF2-40B4-BE49-F238E27FC236}">
                <a16:creationId xmlns:a16="http://schemas.microsoft.com/office/drawing/2014/main" id="{BF7844DA-6EFD-2A9D-61B0-CC5D19614F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29322" y="1132189"/>
            <a:ext cx="889186" cy="371076"/>
          </a:xfrm>
          <a:prstGeom prst="rect">
            <a:avLst/>
          </a:prstGeom>
        </p:spPr>
      </p:pic>
      <p:sp>
        <p:nvSpPr>
          <p:cNvPr id="7" name="右矢印 6">
            <a:extLst>
              <a:ext uri="{FF2B5EF4-FFF2-40B4-BE49-F238E27FC236}">
                <a16:creationId xmlns:a16="http://schemas.microsoft.com/office/drawing/2014/main" id="{F6233E50-6507-E4B3-384F-ABB118E28486}"/>
              </a:ext>
            </a:extLst>
          </p:cNvPr>
          <p:cNvSpPr/>
          <p:nvPr/>
        </p:nvSpPr>
        <p:spPr>
          <a:xfrm>
            <a:off x="3602764" y="1757565"/>
            <a:ext cx="2954215" cy="332692"/>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 name="図 7">
            <a:extLst>
              <a:ext uri="{FF2B5EF4-FFF2-40B4-BE49-F238E27FC236}">
                <a16:creationId xmlns:a16="http://schemas.microsoft.com/office/drawing/2014/main" id="{9DB69CD7-AE00-B365-CD5D-464F10E3666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41687" y="3237295"/>
            <a:ext cx="987725" cy="1002767"/>
          </a:xfrm>
          <a:prstGeom prst="rect">
            <a:avLst/>
          </a:prstGeom>
        </p:spPr>
      </p:pic>
      <p:pic>
        <p:nvPicPr>
          <p:cNvPr id="9" name="図 8">
            <a:extLst>
              <a:ext uri="{FF2B5EF4-FFF2-40B4-BE49-F238E27FC236}">
                <a16:creationId xmlns:a16="http://schemas.microsoft.com/office/drawing/2014/main" id="{E627D879-4728-990F-4809-C78FA682E024}"/>
              </a:ext>
            </a:extLst>
          </p:cNvPr>
          <p:cNvPicPr>
            <a:picLocks noChangeAspect="1"/>
          </p:cNvPicPr>
          <p:nvPr/>
        </p:nvPicPr>
        <p:blipFill>
          <a:blip r:embed="rId3"/>
          <a:stretch>
            <a:fillRect/>
          </a:stretch>
        </p:blipFill>
        <p:spPr>
          <a:xfrm>
            <a:off x="6636866" y="2967212"/>
            <a:ext cx="1673718" cy="1673718"/>
          </a:xfrm>
          <a:prstGeom prst="rect">
            <a:avLst/>
          </a:prstGeom>
        </p:spPr>
      </p:pic>
      <p:pic>
        <p:nvPicPr>
          <p:cNvPr id="11" name="図 10">
            <a:extLst>
              <a:ext uri="{FF2B5EF4-FFF2-40B4-BE49-F238E27FC236}">
                <a16:creationId xmlns:a16="http://schemas.microsoft.com/office/drawing/2014/main" id="{CA49F911-DB78-A99D-C7F8-DB27DBAA9E8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26644" y="4299382"/>
            <a:ext cx="1002768" cy="1002768"/>
          </a:xfrm>
          <a:prstGeom prst="rect">
            <a:avLst/>
          </a:prstGeom>
        </p:spPr>
      </p:pic>
      <p:pic>
        <p:nvPicPr>
          <p:cNvPr id="12" name="図 11">
            <a:extLst>
              <a:ext uri="{FF2B5EF4-FFF2-40B4-BE49-F238E27FC236}">
                <a16:creationId xmlns:a16="http://schemas.microsoft.com/office/drawing/2014/main" id="{864ED5E3-D078-C527-7CBF-C8D005EC36C6}"/>
              </a:ext>
            </a:extLst>
          </p:cNvPr>
          <p:cNvPicPr>
            <a:picLocks noChangeAspect="1"/>
          </p:cNvPicPr>
          <p:nvPr/>
        </p:nvPicPr>
        <p:blipFill>
          <a:blip r:embed="rId7"/>
          <a:stretch>
            <a:fillRect/>
          </a:stretch>
        </p:blipFill>
        <p:spPr>
          <a:xfrm>
            <a:off x="2126644" y="5361470"/>
            <a:ext cx="1002768" cy="1002768"/>
          </a:xfrm>
          <a:prstGeom prst="rect">
            <a:avLst/>
          </a:prstGeom>
        </p:spPr>
      </p:pic>
      <p:sp>
        <p:nvSpPr>
          <p:cNvPr id="13" name="右矢印 12">
            <a:extLst>
              <a:ext uri="{FF2B5EF4-FFF2-40B4-BE49-F238E27FC236}">
                <a16:creationId xmlns:a16="http://schemas.microsoft.com/office/drawing/2014/main" id="{1AA716E7-21D2-6FE3-0BC0-F6C3B7013BE3}"/>
              </a:ext>
            </a:extLst>
          </p:cNvPr>
          <p:cNvSpPr/>
          <p:nvPr/>
        </p:nvSpPr>
        <p:spPr>
          <a:xfrm rot="10800000">
            <a:off x="3602764" y="3637725"/>
            <a:ext cx="2954215" cy="33269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右矢印 13">
            <a:extLst>
              <a:ext uri="{FF2B5EF4-FFF2-40B4-BE49-F238E27FC236}">
                <a16:creationId xmlns:a16="http://schemas.microsoft.com/office/drawing/2014/main" id="{A6999ABF-2FD6-5506-851F-7FAFFC67D49A}"/>
              </a:ext>
            </a:extLst>
          </p:cNvPr>
          <p:cNvSpPr/>
          <p:nvPr/>
        </p:nvSpPr>
        <p:spPr>
          <a:xfrm rot="10014221">
            <a:off x="3601543" y="4339219"/>
            <a:ext cx="2991914" cy="33269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右矢印 14">
            <a:extLst>
              <a:ext uri="{FF2B5EF4-FFF2-40B4-BE49-F238E27FC236}">
                <a16:creationId xmlns:a16="http://schemas.microsoft.com/office/drawing/2014/main" id="{47A35463-5430-D686-DCE4-F328A7577EE2}"/>
              </a:ext>
            </a:extLst>
          </p:cNvPr>
          <p:cNvSpPr/>
          <p:nvPr/>
        </p:nvSpPr>
        <p:spPr>
          <a:xfrm rot="9294360">
            <a:off x="3528438" y="5106182"/>
            <a:ext cx="3069704" cy="33269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D7165314-8819-973C-D422-04C040938BD0}"/>
              </a:ext>
            </a:extLst>
          </p:cNvPr>
          <p:cNvSpPr txBox="1"/>
          <p:nvPr/>
        </p:nvSpPr>
        <p:spPr>
          <a:xfrm>
            <a:off x="326151" y="4299382"/>
            <a:ext cx="1800493" cy="923330"/>
          </a:xfrm>
          <a:prstGeom prst="rect">
            <a:avLst/>
          </a:prstGeom>
          <a:noFill/>
        </p:spPr>
        <p:txBody>
          <a:bodyPr wrap="none" rtlCol="0">
            <a:spAutoFit/>
          </a:bodyPr>
          <a:lstStyle/>
          <a:p>
            <a:r>
              <a:rPr kumimoji="1" lang="en-US" altLang="ja-JP" dirty="0">
                <a:solidFill>
                  <a:schemeClr val="accent6">
                    <a:lumMod val="75000"/>
                  </a:schemeClr>
                </a:solidFill>
                <a:latin typeface="Meiryo" panose="020B0604030504040204" pitchFamily="34" charset="-128"/>
                <a:ea typeface="Meiryo" panose="020B0604030504040204" pitchFamily="34" charset="-128"/>
              </a:rPr>
              <a:t>Amazon</a:t>
            </a:r>
            <a:r>
              <a:rPr kumimoji="1" lang="ja-JP" altLang="en-US">
                <a:solidFill>
                  <a:schemeClr val="accent6">
                    <a:lumMod val="75000"/>
                  </a:schemeClr>
                </a:solidFill>
                <a:latin typeface="Meiryo" panose="020B0604030504040204" pitchFamily="34" charset="-128"/>
                <a:ea typeface="Meiryo" panose="020B0604030504040204" pitchFamily="34" charset="-128"/>
              </a:rPr>
              <a:t>などの</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a:solidFill>
                  <a:schemeClr val="accent6">
                    <a:lumMod val="75000"/>
                  </a:schemeClr>
                </a:solidFill>
                <a:latin typeface="Meiryo" panose="020B0604030504040204" pitchFamily="34" charset="-128"/>
                <a:ea typeface="Meiryo" panose="020B0604030504040204" pitchFamily="34" charset="-128"/>
              </a:rPr>
              <a:t>デジタル</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a:solidFill>
                  <a:schemeClr val="accent6">
                    <a:lumMod val="75000"/>
                  </a:schemeClr>
                </a:solidFill>
                <a:latin typeface="Meiryo" panose="020B0604030504040204" pitchFamily="34" charset="-128"/>
                <a:ea typeface="Meiryo" panose="020B0604030504040204" pitchFamily="34" charset="-128"/>
              </a:rPr>
              <a:t>ネイティブ企業</a:t>
            </a:r>
          </a:p>
        </p:txBody>
      </p:sp>
      <p:sp>
        <p:nvSpPr>
          <p:cNvPr id="17" name="テキスト ボックス 16">
            <a:extLst>
              <a:ext uri="{FF2B5EF4-FFF2-40B4-BE49-F238E27FC236}">
                <a16:creationId xmlns:a16="http://schemas.microsoft.com/office/drawing/2014/main" id="{0BA78745-F41E-19F6-C921-4A4F27D9C69F}"/>
              </a:ext>
            </a:extLst>
          </p:cNvPr>
          <p:cNvSpPr txBox="1"/>
          <p:nvPr/>
        </p:nvSpPr>
        <p:spPr>
          <a:xfrm>
            <a:off x="326151" y="1363470"/>
            <a:ext cx="1338828" cy="923330"/>
          </a:xfrm>
          <a:prstGeom prst="rect">
            <a:avLst/>
          </a:prstGeom>
          <a:noFill/>
        </p:spPr>
        <p:txBody>
          <a:bodyPr wrap="none" rtlCol="0">
            <a:spAutoFit/>
          </a:bodyPr>
          <a:lstStyle/>
          <a:p>
            <a:r>
              <a:rPr kumimoji="1" lang="ja-JP" altLang="en-US">
                <a:solidFill>
                  <a:schemeClr val="accent3">
                    <a:lumMod val="75000"/>
                  </a:schemeClr>
                </a:solidFill>
                <a:latin typeface="Meiryo" panose="020B0604030504040204" pitchFamily="34" charset="-128"/>
                <a:ea typeface="Meiryo" panose="020B0604030504040204" pitchFamily="34" charset="-128"/>
              </a:rPr>
              <a:t>既存事業を</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a:solidFill>
                  <a:schemeClr val="accent3">
                    <a:lumMod val="75000"/>
                  </a:schemeClr>
                </a:solidFill>
                <a:latin typeface="Meiryo" panose="020B0604030504040204" pitchFamily="34" charset="-128"/>
                <a:ea typeface="Meiryo" panose="020B0604030504040204" pitchFamily="34" charset="-128"/>
              </a:rPr>
              <a:t>抱える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r>
              <a:rPr kumimoji="1" lang="ja-JP" altLang="en-US">
                <a:solidFill>
                  <a:schemeClr val="accent3">
                    <a:lumMod val="75000"/>
                  </a:schemeClr>
                </a:solidFill>
                <a:latin typeface="Meiryo" panose="020B0604030504040204" pitchFamily="34" charset="-128"/>
                <a:ea typeface="Meiryo" panose="020B0604030504040204" pitchFamily="34" charset="-128"/>
              </a:rPr>
              <a:t>一般的企業</a:t>
            </a:r>
          </a:p>
        </p:txBody>
      </p:sp>
      <p:sp>
        <p:nvSpPr>
          <p:cNvPr id="18" name="テキスト ボックス 17">
            <a:extLst>
              <a:ext uri="{FF2B5EF4-FFF2-40B4-BE49-F238E27FC236}">
                <a16:creationId xmlns:a16="http://schemas.microsoft.com/office/drawing/2014/main" id="{DBEDA2A2-880A-FCA9-2039-103270D76DD9}"/>
              </a:ext>
            </a:extLst>
          </p:cNvPr>
          <p:cNvSpPr txBox="1"/>
          <p:nvPr/>
        </p:nvSpPr>
        <p:spPr>
          <a:xfrm>
            <a:off x="3472886" y="1455846"/>
            <a:ext cx="3249228" cy="307777"/>
          </a:xfrm>
          <a:prstGeom prst="rect">
            <a:avLst/>
          </a:prstGeom>
          <a:noFill/>
        </p:spPr>
        <p:txBody>
          <a:bodyPr wrap="square" rtlCol="0">
            <a:spAutoFit/>
          </a:bodyPr>
          <a:lstStyle/>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既存事業をデジタルに適応させる</a:t>
            </a:r>
          </a:p>
        </p:txBody>
      </p:sp>
      <p:sp>
        <p:nvSpPr>
          <p:cNvPr id="19" name="テキスト ボックス 18">
            <a:extLst>
              <a:ext uri="{FF2B5EF4-FFF2-40B4-BE49-F238E27FC236}">
                <a16:creationId xmlns:a16="http://schemas.microsoft.com/office/drawing/2014/main" id="{AFD89CBF-03D7-E55C-89DF-E48C6AF25741}"/>
              </a:ext>
            </a:extLst>
          </p:cNvPr>
          <p:cNvSpPr txBox="1"/>
          <p:nvPr/>
        </p:nvSpPr>
        <p:spPr>
          <a:xfrm>
            <a:off x="3355187" y="3364109"/>
            <a:ext cx="3416206" cy="307777"/>
          </a:xfrm>
          <a:prstGeom prst="rect">
            <a:avLst/>
          </a:prstGeom>
          <a:noFill/>
        </p:spPr>
        <p:txBody>
          <a:bodyPr wrap="square" rtlCol="0">
            <a:spAutoFit/>
          </a:bodyPr>
          <a:lstStyle/>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デジタル前提</a:t>
            </a:r>
            <a:r>
              <a:rPr lang="ja-JP" altLang="en-US" sz="1400">
                <a:solidFill>
                  <a:schemeClr val="accent6">
                    <a:lumMod val="75000"/>
                  </a:schemeClr>
                </a:solidFill>
                <a:latin typeface="Meiryo" panose="020B0604030504040204" pitchFamily="34" charset="-128"/>
                <a:ea typeface="Meiryo" panose="020B0604030504040204" pitchFamily="34" charset="-128"/>
              </a:rPr>
              <a:t>で</a:t>
            </a:r>
            <a:r>
              <a:rPr kumimoji="1" lang="ja-JP" altLang="en-US" sz="1400">
                <a:solidFill>
                  <a:schemeClr val="accent6">
                    <a:lumMod val="75000"/>
                  </a:schemeClr>
                </a:solidFill>
                <a:latin typeface="Meiryo" panose="020B0604030504040204" pitchFamily="34" charset="-128"/>
                <a:ea typeface="Meiryo" panose="020B0604030504040204" pitchFamily="34" charset="-128"/>
              </a:rPr>
              <a:t>既存事業を再構築する</a:t>
            </a:r>
          </a:p>
        </p:txBody>
      </p:sp>
      <p:sp>
        <p:nvSpPr>
          <p:cNvPr id="20" name="右矢印 19">
            <a:extLst>
              <a:ext uri="{FF2B5EF4-FFF2-40B4-BE49-F238E27FC236}">
                <a16:creationId xmlns:a16="http://schemas.microsoft.com/office/drawing/2014/main" id="{1DCAC218-D206-658A-ACD3-36C23EA1378C}"/>
              </a:ext>
            </a:extLst>
          </p:cNvPr>
          <p:cNvSpPr/>
          <p:nvPr/>
        </p:nvSpPr>
        <p:spPr>
          <a:xfrm rot="5400000">
            <a:off x="6436448" y="4987740"/>
            <a:ext cx="1135932" cy="340209"/>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右矢印 20">
            <a:extLst>
              <a:ext uri="{FF2B5EF4-FFF2-40B4-BE49-F238E27FC236}">
                <a16:creationId xmlns:a16="http://schemas.microsoft.com/office/drawing/2014/main" id="{26E2E1C9-1E11-02D2-D58B-6DDD88299AD9}"/>
              </a:ext>
            </a:extLst>
          </p:cNvPr>
          <p:cNvSpPr/>
          <p:nvPr/>
        </p:nvSpPr>
        <p:spPr>
          <a:xfrm rot="5400000">
            <a:off x="6890943" y="4993152"/>
            <a:ext cx="1135932" cy="340209"/>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EDA10D49-B107-5015-9344-B2E460D71916}"/>
              </a:ext>
            </a:extLst>
          </p:cNvPr>
          <p:cNvSpPr/>
          <p:nvPr/>
        </p:nvSpPr>
        <p:spPr>
          <a:xfrm rot="5400000">
            <a:off x="7345437" y="4987741"/>
            <a:ext cx="1135932" cy="340209"/>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B714B72A-FA86-AEC5-E55A-75FDC12BDC40}"/>
              </a:ext>
            </a:extLst>
          </p:cNvPr>
          <p:cNvSpPr txBox="1"/>
          <p:nvPr/>
        </p:nvSpPr>
        <p:spPr>
          <a:xfrm>
            <a:off x="6233038" y="5842545"/>
            <a:ext cx="2451741" cy="523220"/>
          </a:xfrm>
          <a:prstGeom prst="rect">
            <a:avLst/>
          </a:prstGeom>
          <a:noFill/>
        </p:spPr>
        <p:txBody>
          <a:bodyPr wrap="square" rtlCol="0">
            <a:spAutoFit/>
          </a:bodyPr>
          <a:lstStyle/>
          <a:p>
            <a:pPr algn="ctr"/>
            <a:r>
              <a:rPr kumimoji="1" lang="ja-JP" altLang="en-US" sz="1400">
                <a:solidFill>
                  <a:srgbClr val="0432FF"/>
                </a:solidFill>
                <a:latin typeface="Meiryo" panose="020B0604030504040204" pitchFamily="34" charset="-128"/>
                <a:ea typeface="Meiryo" panose="020B0604030504040204" pitchFamily="34" charset="-128"/>
              </a:rPr>
              <a:t>デジタル前提で</a:t>
            </a:r>
            <a:endParaRPr kumimoji="1" lang="en-US" altLang="ja-JP" sz="1400" dirty="0">
              <a:solidFill>
                <a:srgbClr val="0432FF"/>
              </a:solidFill>
              <a:latin typeface="Meiryo" panose="020B0604030504040204" pitchFamily="34" charset="-128"/>
              <a:ea typeface="Meiryo" panose="020B0604030504040204" pitchFamily="34" charset="-128"/>
            </a:endParaRPr>
          </a:p>
          <a:p>
            <a:pPr algn="ctr"/>
            <a:r>
              <a:rPr kumimoji="1" lang="ja-JP" altLang="en-US" sz="1400">
                <a:solidFill>
                  <a:srgbClr val="0432FF"/>
                </a:solidFill>
                <a:latin typeface="Meiryo" panose="020B0604030504040204" pitchFamily="34" charset="-128"/>
                <a:ea typeface="Meiryo" panose="020B0604030504040204" pitchFamily="34" charset="-128"/>
              </a:rPr>
              <a:t>新規事業を生みだす</a:t>
            </a:r>
          </a:p>
        </p:txBody>
      </p:sp>
    </p:spTree>
    <p:extLst>
      <p:ext uri="{BB962C8B-B14F-4D97-AF65-F5344CB8AC3E}">
        <p14:creationId xmlns:p14="http://schemas.microsoft.com/office/powerpoint/2010/main" val="48968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right)">
                                      <p:cBhvr>
                                        <p:cTn id="16" dur="500"/>
                                        <p:tgtEl>
                                          <p:spTgt spid="13"/>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right)">
                                      <p:cBhvr>
                                        <p:cTn id="22" dur="500"/>
                                        <p:tgtEl>
                                          <p:spTgt spid="15"/>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53" presetClass="entr" presetSubtype="1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par>
                                <p:cTn id="34" presetID="53" presetClass="entr" presetSubtype="16"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up)">
                                      <p:cBhvr>
                                        <p:cTn id="54" dur="500"/>
                                        <p:tgtEl>
                                          <p:spTgt spid="22"/>
                                        </p:tgtEl>
                                      </p:cBhvr>
                                    </p:animEffect>
                                  </p:childTnLst>
                                </p:cTn>
                              </p:par>
                            </p:childTnLst>
                          </p:cTn>
                        </p:par>
                        <p:par>
                          <p:cTn id="55" fill="hold">
                            <p:stCondLst>
                              <p:cond delay="500"/>
                            </p:stCondLst>
                            <p:childTnLst>
                              <p:par>
                                <p:cTn id="56" presetID="53" presetClass="entr" presetSubtype="16"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fltVal val="0"/>
                                          </p:val>
                                        </p:tav>
                                        <p:tav tm="100000">
                                          <p:val>
                                            <p:strVal val="#ppt_h"/>
                                          </p:val>
                                        </p:tav>
                                      </p:tavLst>
                                    </p:anim>
                                    <p:animEffect transition="in" filter="fade">
                                      <p:cBhvr>
                                        <p:cTn id="6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P spid="19" grpId="0"/>
      <p:bldP spid="20" grpId="0" animBg="1"/>
      <p:bldP spid="21" grpId="0" animBg="1"/>
      <p:bldP spid="22" grpId="0" animBg="1"/>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8BE2E3DF-9B02-8447-86B3-787A470326D4}"/>
              </a:ext>
            </a:extLst>
          </p:cNvPr>
          <p:cNvSpPr/>
          <p:nvPr/>
        </p:nvSpPr>
        <p:spPr>
          <a:xfrm>
            <a:off x="1282232" y="1237787"/>
            <a:ext cx="6579536" cy="237050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p:txBody>
          <a:bodyPr>
            <a:noAutofit/>
          </a:bodyPr>
          <a:lstStyle/>
          <a:p>
            <a:r>
              <a:rPr lang="ja-JP" altLang="ja-JP"/>
              <a:t>競争環境の変化</a:t>
            </a:r>
            <a:endParaRPr kumimoji="1" lang="ja-JP" altLang="en-US" sz="2800"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34</a:t>
            </a:fld>
            <a:endParaRPr kumimoji="1" lang="ja-JP" altLang="en-US"/>
          </a:p>
        </p:txBody>
      </p:sp>
      <p:sp>
        <p:nvSpPr>
          <p:cNvPr id="8" name="正方形/長方形 7">
            <a:extLst>
              <a:ext uri="{FF2B5EF4-FFF2-40B4-BE49-F238E27FC236}">
                <a16:creationId xmlns:a16="http://schemas.microsoft.com/office/drawing/2014/main" id="{4BB95CBC-2FEC-7C43-8AC4-F0B683E81440}"/>
              </a:ext>
            </a:extLst>
          </p:cNvPr>
          <p:cNvSpPr/>
          <p:nvPr/>
        </p:nvSpPr>
        <p:spPr>
          <a:xfrm>
            <a:off x="1432079" y="2168275"/>
            <a:ext cx="3111415" cy="12212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2000" b="1" dirty="0">
                <a:solidFill>
                  <a:schemeClr val="bg1"/>
                </a:solidFill>
                <a:latin typeface="Meiryo" panose="020B0604030504040204" pitchFamily="34" charset="-128"/>
                <a:ea typeface="Meiryo" panose="020B0604030504040204" pitchFamily="34" charset="-128"/>
              </a:rPr>
              <a:t>　</a:t>
            </a:r>
            <a:r>
              <a:rPr lang="ja-JP" altLang="ja-JP" sz="2000" b="1" dirty="0">
                <a:solidFill>
                  <a:schemeClr val="bg1"/>
                </a:solidFill>
                <a:latin typeface="Meiryo" panose="020B0604030504040204" pitchFamily="34" charset="-128"/>
                <a:ea typeface="Meiryo" panose="020B0604030504040204" pitchFamily="34" charset="-128"/>
              </a:rPr>
              <a:t>業界という枠組み</a:t>
            </a:r>
            <a:endParaRPr lang="en-US" altLang="ja-JP" sz="2000" b="1" dirty="0">
              <a:solidFill>
                <a:schemeClr val="bg1"/>
              </a:solidFill>
              <a:latin typeface="Meiryo" panose="020B0604030504040204" pitchFamily="34" charset="-128"/>
              <a:ea typeface="Meiryo" panose="020B0604030504040204" pitchFamily="34" charset="-128"/>
            </a:endParaRPr>
          </a:p>
          <a:p>
            <a:r>
              <a:rPr lang="ja-JP" altLang="en-US" sz="2000" b="1" dirty="0">
                <a:solidFill>
                  <a:schemeClr val="bg1"/>
                </a:solidFill>
                <a:latin typeface="Meiryo" panose="020B0604030504040204" pitchFamily="34" charset="-128"/>
                <a:ea typeface="Meiryo" panose="020B0604030504040204" pitchFamily="34" charset="-128"/>
              </a:rPr>
              <a:t>　　　　は存在する</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6" name="正方形/長方形 25">
            <a:extLst>
              <a:ext uri="{FF2B5EF4-FFF2-40B4-BE49-F238E27FC236}">
                <a16:creationId xmlns:a16="http://schemas.microsoft.com/office/drawing/2014/main" id="{397C09D4-DCD5-D741-B0BF-F4CB738849D6}"/>
              </a:ext>
            </a:extLst>
          </p:cNvPr>
          <p:cNvSpPr/>
          <p:nvPr/>
        </p:nvSpPr>
        <p:spPr>
          <a:xfrm>
            <a:off x="4666232" y="2168276"/>
            <a:ext cx="3013833" cy="12212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2000" b="1" dirty="0">
                <a:solidFill>
                  <a:schemeClr val="bg1"/>
                </a:solidFill>
                <a:latin typeface="Meiryo" panose="020B0604030504040204" pitchFamily="34" charset="-128"/>
                <a:ea typeface="Meiryo" panose="020B0604030504040204" pitchFamily="34" charset="-128"/>
              </a:rPr>
              <a:t>一旦確立された</a:t>
            </a:r>
            <a:endParaRPr lang="en-US" altLang="ja-JP" sz="2000" b="1" dirty="0">
              <a:solidFill>
                <a:schemeClr val="bg1"/>
              </a:solidFill>
              <a:latin typeface="Meiryo" panose="020B0604030504040204" pitchFamily="34" charset="-128"/>
              <a:ea typeface="Meiryo" panose="020B0604030504040204" pitchFamily="34" charset="-128"/>
            </a:endParaRPr>
          </a:p>
          <a:p>
            <a:pPr algn="ctr"/>
            <a:r>
              <a:rPr lang="ja-JP" altLang="en-US" sz="2000" b="1" dirty="0">
                <a:solidFill>
                  <a:schemeClr val="bg1"/>
                </a:solidFill>
                <a:latin typeface="Meiryo" panose="020B0604030504040204" pitchFamily="34" charset="-128"/>
                <a:ea typeface="Meiryo" panose="020B0604030504040204" pitchFamily="34" charset="-128"/>
              </a:rPr>
              <a:t>　　</a:t>
            </a:r>
            <a:r>
              <a:rPr lang="ja-JP" altLang="ja-JP" sz="2000" b="1" dirty="0">
                <a:solidFill>
                  <a:schemeClr val="bg1"/>
                </a:solidFill>
                <a:latin typeface="Meiryo" panose="020B0604030504040204" pitchFamily="34" charset="-128"/>
                <a:ea typeface="Meiryo" panose="020B0604030504040204" pitchFamily="34" charset="-128"/>
              </a:rPr>
              <a:t>競争優位は継続する</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9" name="星 12 28">
            <a:extLst>
              <a:ext uri="{FF2B5EF4-FFF2-40B4-BE49-F238E27FC236}">
                <a16:creationId xmlns:a16="http://schemas.microsoft.com/office/drawing/2014/main" id="{BE223F5A-BE0B-464D-8B09-107CD83ED0B8}"/>
              </a:ext>
            </a:extLst>
          </p:cNvPr>
          <p:cNvSpPr/>
          <p:nvPr/>
        </p:nvSpPr>
        <p:spPr>
          <a:xfrm>
            <a:off x="3764500" y="1941894"/>
            <a:ext cx="1615002" cy="1571045"/>
          </a:xfrm>
          <a:prstGeom prst="star12">
            <a:avLst>
              <a:gd name="adj" fmla="val 25208"/>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F8896AA4-3C7A-C840-9DBF-3FDD49BCD218}"/>
              </a:ext>
            </a:extLst>
          </p:cNvPr>
          <p:cNvSpPr txBox="1"/>
          <p:nvPr/>
        </p:nvSpPr>
        <p:spPr>
          <a:xfrm>
            <a:off x="4202959" y="2558243"/>
            <a:ext cx="800219" cy="461665"/>
          </a:xfrm>
          <a:prstGeom prst="rect">
            <a:avLst/>
          </a:prstGeom>
          <a:noFill/>
        </p:spPr>
        <p:txBody>
          <a:bodyPr wrap="none" rtlCol="0">
            <a:spAutoFit/>
          </a:bodyPr>
          <a:lstStyle/>
          <a:p>
            <a:pPr algn="ctr"/>
            <a:r>
              <a:rPr kumimoji="1" lang="ja-JP" altLang="en-US" sz="2400" b="1" dirty="0">
                <a:solidFill>
                  <a:srgbClr val="FFFF00"/>
                </a:solidFill>
                <a:latin typeface="Meiryo" panose="020B0604030504040204" pitchFamily="34" charset="-128"/>
                <a:ea typeface="Meiryo" panose="020B0604030504040204" pitchFamily="34" charset="-128"/>
              </a:rPr>
              <a:t>破壊</a:t>
            </a:r>
          </a:p>
        </p:txBody>
      </p:sp>
      <p:sp>
        <p:nvSpPr>
          <p:cNvPr id="15" name="正方形/長方形 14">
            <a:extLst>
              <a:ext uri="{FF2B5EF4-FFF2-40B4-BE49-F238E27FC236}">
                <a16:creationId xmlns:a16="http://schemas.microsoft.com/office/drawing/2014/main" id="{E65BC1E8-1BBF-4142-9BC1-D8ECC03D3D19}"/>
              </a:ext>
            </a:extLst>
          </p:cNvPr>
          <p:cNvSpPr/>
          <p:nvPr/>
        </p:nvSpPr>
        <p:spPr>
          <a:xfrm>
            <a:off x="1253726" y="1345676"/>
            <a:ext cx="6579536" cy="707886"/>
          </a:xfrm>
          <a:prstGeom prst="rect">
            <a:avLst/>
          </a:prstGeom>
        </p:spPr>
        <p:txBody>
          <a:bodyPr wrap="square">
            <a:spAutoFit/>
          </a:bodyPr>
          <a:lstStyle/>
          <a:p>
            <a:pPr algn="ctr"/>
            <a:r>
              <a:rPr lang="ja-JP" altLang="ja-JP" sz="2000">
                <a:solidFill>
                  <a:schemeClr val="bg1"/>
                </a:solidFill>
                <a:latin typeface="Meiryo" panose="020B0604030504040204" pitchFamily="34" charset="-128"/>
                <a:ea typeface="Meiryo" panose="020B0604030504040204" pitchFamily="34" charset="-128"/>
                <a:cs typeface="Times New Roman" panose="02020603050405020304" pitchFamily="18" charset="0"/>
              </a:rPr>
              <a:t>業界</a:t>
            </a:r>
            <a:r>
              <a:rPr lang="ja-JP"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の枠組みの中で起こる変化に適切</a:t>
            </a:r>
            <a:r>
              <a:rPr lang="ja-JP" altLang="ja-JP" sz="2000">
                <a:solidFill>
                  <a:schemeClr val="bg1"/>
                </a:solidFill>
                <a:latin typeface="Meiryo" panose="020B0604030504040204" pitchFamily="34" charset="-128"/>
                <a:ea typeface="Meiryo" panose="020B0604030504040204" pitchFamily="34" charset="-128"/>
                <a:cs typeface="Times New Roman" panose="02020603050405020304" pitchFamily="18" charset="0"/>
              </a:rPr>
              <a:t>に対処</a:t>
            </a: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できれば</a:t>
            </a:r>
            <a:endParaRPr lang="en-US"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ja-JP" sz="2000">
                <a:solidFill>
                  <a:schemeClr val="bg1"/>
                </a:solidFill>
                <a:latin typeface="Meiryo" panose="020B0604030504040204" pitchFamily="34" charset="-128"/>
                <a:ea typeface="Meiryo" panose="020B0604030504040204" pitchFamily="34" charset="-128"/>
                <a:cs typeface="Times New Roman" panose="02020603050405020304" pitchFamily="18" charset="0"/>
              </a:rPr>
              <a:t>事業</a:t>
            </a:r>
            <a:r>
              <a:rPr lang="ja-JP"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は維持され成長できる</a:t>
            </a:r>
            <a:r>
              <a:rPr lang="ja-JP" altLang="ja-JP" sz="2000" dirty="0">
                <a:solidFill>
                  <a:schemeClr val="bg1"/>
                </a:solidFill>
                <a:latin typeface="Meiryo" panose="020B0604030504040204" pitchFamily="34" charset="-128"/>
                <a:ea typeface="Meiryo" panose="020B0604030504040204" pitchFamily="34" charset="-128"/>
              </a:rPr>
              <a:t> </a:t>
            </a:r>
            <a:endParaRPr lang="ja-JP" altLang="en-US" sz="2000" dirty="0">
              <a:solidFill>
                <a:schemeClr val="bg1"/>
              </a:solidFill>
              <a:latin typeface="Meiryo" panose="020B0604030504040204" pitchFamily="34" charset="-128"/>
              <a:ea typeface="Meiryo" panose="020B0604030504040204" pitchFamily="34" charset="-128"/>
            </a:endParaRPr>
          </a:p>
        </p:txBody>
      </p:sp>
      <p:grpSp>
        <p:nvGrpSpPr>
          <p:cNvPr id="4" name="グループ化 3">
            <a:extLst>
              <a:ext uri="{FF2B5EF4-FFF2-40B4-BE49-F238E27FC236}">
                <a16:creationId xmlns:a16="http://schemas.microsoft.com/office/drawing/2014/main" id="{4257C93E-AE1D-A74D-8397-EE49B9804C37}"/>
              </a:ext>
            </a:extLst>
          </p:cNvPr>
          <p:cNvGrpSpPr/>
          <p:nvPr/>
        </p:nvGrpSpPr>
        <p:grpSpPr>
          <a:xfrm>
            <a:off x="1231234" y="3602921"/>
            <a:ext cx="6637776" cy="2716959"/>
            <a:chOff x="1231234" y="3602921"/>
            <a:chExt cx="6637776" cy="2716959"/>
          </a:xfrm>
        </p:grpSpPr>
        <p:sp>
          <p:nvSpPr>
            <p:cNvPr id="21" name="正方形/長方形 20">
              <a:extLst>
                <a:ext uri="{FF2B5EF4-FFF2-40B4-BE49-F238E27FC236}">
                  <a16:creationId xmlns:a16="http://schemas.microsoft.com/office/drawing/2014/main" id="{31F8CBEA-9188-1044-B0FF-81BFBAD0115A}"/>
                </a:ext>
              </a:extLst>
            </p:cNvPr>
            <p:cNvSpPr/>
            <p:nvPr/>
          </p:nvSpPr>
          <p:spPr>
            <a:xfrm>
              <a:off x="1282232" y="5637722"/>
              <a:ext cx="6579536" cy="68215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33" name="正方形/長方形 32">
              <a:extLst>
                <a:ext uri="{FF2B5EF4-FFF2-40B4-BE49-F238E27FC236}">
                  <a16:creationId xmlns:a16="http://schemas.microsoft.com/office/drawing/2014/main" id="{FF7AFA51-DC79-B04C-B323-67238E5476FB}"/>
                </a:ext>
              </a:extLst>
            </p:cNvPr>
            <p:cNvSpPr/>
            <p:nvPr/>
          </p:nvSpPr>
          <p:spPr>
            <a:xfrm>
              <a:off x="1282232" y="4197879"/>
              <a:ext cx="6579536" cy="140739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40" name="下矢印 39">
              <a:extLst>
                <a:ext uri="{FF2B5EF4-FFF2-40B4-BE49-F238E27FC236}">
                  <a16:creationId xmlns:a16="http://schemas.microsoft.com/office/drawing/2014/main" id="{33D4744B-7B5D-AF47-AAC2-1DFC8F6522AE}"/>
                </a:ext>
              </a:extLst>
            </p:cNvPr>
            <p:cNvSpPr/>
            <p:nvPr/>
          </p:nvSpPr>
          <p:spPr>
            <a:xfrm rot="10800000">
              <a:off x="4179135" y="3602921"/>
              <a:ext cx="800218" cy="726839"/>
            </a:xfrm>
            <a:prstGeom prst="downArrow">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7" name="正方形/長方形 6">
              <a:extLst>
                <a:ext uri="{FF2B5EF4-FFF2-40B4-BE49-F238E27FC236}">
                  <a16:creationId xmlns:a16="http://schemas.microsoft.com/office/drawing/2014/main" id="{2DB16B5D-1EFE-D442-999E-F470CE3C5588}"/>
                </a:ext>
              </a:extLst>
            </p:cNvPr>
            <p:cNvSpPr/>
            <p:nvPr/>
          </p:nvSpPr>
          <p:spPr>
            <a:xfrm>
              <a:off x="1231234" y="4892833"/>
              <a:ext cx="6579535" cy="646331"/>
            </a:xfrm>
            <a:prstGeom prst="rect">
              <a:avLst/>
            </a:prstGeom>
          </p:spPr>
          <p:txBody>
            <a:bodyPr wrap="square">
              <a:spAutoFit/>
            </a:bodyPr>
            <a:lstStyle/>
            <a:p>
              <a:pPr algn="ctr"/>
              <a:r>
                <a:rPr lang="ja-JP" altLang="en-US">
                  <a:solidFill>
                    <a:schemeClr val="bg1"/>
                  </a:solidFill>
                  <a:latin typeface="Meiryo" panose="020B0604030504040204" pitchFamily="34" charset="-128"/>
                  <a:ea typeface="Meiryo" panose="020B0604030504040204" pitchFamily="34" charset="-128"/>
                </a:rPr>
                <a:t>加速するビジネス環境の変化、予期せぬ異業種からの参入</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ひとつの優位性を維持できる期間は極めて短くなっている</a:t>
              </a:r>
            </a:p>
          </p:txBody>
        </p:sp>
        <p:sp>
          <p:nvSpPr>
            <p:cNvPr id="19" name="正方形/長方形 18">
              <a:extLst>
                <a:ext uri="{FF2B5EF4-FFF2-40B4-BE49-F238E27FC236}">
                  <a16:creationId xmlns:a16="http://schemas.microsoft.com/office/drawing/2014/main" id="{585D986E-D997-5E4D-8A6B-F2B575E3B377}"/>
                </a:ext>
              </a:extLst>
            </p:cNvPr>
            <p:cNvSpPr/>
            <p:nvPr/>
          </p:nvSpPr>
          <p:spPr>
            <a:xfrm>
              <a:off x="1289475" y="4345001"/>
              <a:ext cx="6579535" cy="707886"/>
            </a:xfrm>
            <a:prstGeom prst="rect">
              <a:avLst/>
            </a:prstGeom>
          </p:spPr>
          <p:txBody>
            <a:bodyPr wrap="square">
              <a:spAutoFit/>
            </a:bodyPr>
            <a:lstStyle/>
            <a:p>
              <a:pPr algn="ctr"/>
              <a:r>
                <a:rPr lang="ja-JP" altLang="en-US" sz="4000" b="1">
                  <a:solidFill>
                    <a:schemeClr val="bg1"/>
                  </a:solidFill>
                  <a:latin typeface="Meiryo" panose="020B0604030504040204" pitchFamily="34" charset="-128"/>
                  <a:ea typeface="Meiryo" panose="020B0604030504040204" pitchFamily="34" charset="-128"/>
                </a:rPr>
                <a:t>ハイパーコンペティション</a:t>
              </a:r>
            </a:p>
          </p:txBody>
        </p:sp>
        <p:sp>
          <p:nvSpPr>
            <p:cNvPr id="9" name="正方形/長方形 8">
              <a:extLst>
                <a:ext uri="{FF2B5EF4-FFF2-40B4-BE49-F238E27FC236}">
                  <a16:creationId xmlns:a16="http://schemas.microsoft.com/office/drawing/2014/main" id="{2B796AD6-4248-4E49-ADE6-3C2F12806109}"/>
                </a:ext>
              </a:extLst>
            </p:cNvPr>
            <p:cNvSpPr/>
            <p:nvPr/>
          </p:nvSpPr>
          <p:spPr>
            <a:xfrm>
              <a:off x="1250376" y="5771148"/>
              <a:ext cx="6582886" cy="400110"/>
            </a:xfrm>
            <a:prstGeom prst="rect">
              <a:avLst/>
            </a:prstGeom>
          </p:spPr>
          <p:txBody>
            <a:bodyPr wrap="square">
              <a:spAutoFit/>
            </a:bodyPr>
            <a:lstStyle/>
            <a:p>
              <a:pPr algn="ctr"/>
              <a:r>
                <a:rPr lang="ja-JP" altLang="ja-JP" sz="2000" b="1">
                  <a:solidFill>
                    <a:schemeClr val="bg1"/>
                  </a:solidFill>
                  <a:latin typeface="Meiryo" panose="020B0604030504040204" pitchFamily="34" charset="-128"/>
                  <a:ea typeface="Meiryo" panose="020B0604030504040204" pitchFamily="34" charset="-128"/>
                  <a:cs typeface="Times New Roman" panose="02020603050405020304" pitchFamily="18" charset="0"/>
                </a:rPr>
                <a:t>市場の変化に合わせて、戦略を動かし続ける</a:t>
              </a:r>
              <a:r>
                <a:rPr lang="ja-JP" altLang="en-US" sz="2000" b="1">
                  <a:solidFill>
                    <a:schemeClr val="bg1"/>
                  </a:solidFill>
                  <a:latin typeface="Meiryo" panose="020B0604030504040204" pitchFamily="34" charset="-128"/>
                  <a:ea typeface="Meiryo" panose="020B0604030504040204" pitchFamily="34" charset="-128"/>
                  <a:cs typeface="Times New Roman" panose="02020603050405020304" pitchFamily="18" charset="0"/>
                </a:rPr>
                <a:t>しかない</a:t>
              </a:r>
              <a:r>
                <a:rPr lang="ja-JP" altLang="ja-JP" sz="2000" b="1">
                  <a:solidFill>
                    <a:schemeClr val="bg1"/>
                  </a:solidFill>
                  <a:latin typeface="Meiryo" panose="020B0604030504040204" pitchFamily="34" charset="-128"/>
                  <a:ea typeface="Meiryo" panose="020B0604030504040204" pitchFamily="34" charset="-128"/>
                </a:rPr>
                <a:t> </a:t>
              </a:r>
              <a:endParaRPr lang="ja-JP" altLang="en-US" sz="2000" b="1">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88793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右矢印 35">
            <a:extLst>
              <a:ext uri="{FF2B5EF4-FFF2-40B4-BE49-F238E27FC236}">
                <a16:creationId xmlns:a16="http://schemas.microsoft.com/office/drawing/2014/main" id="{3E6A0179-FA6C-CA40-8A22-8CCCCF9E2072}"/>
              </a:ext>
            </a:extLst>
          </p:cNvPr>
          <p:cNvSpPr/>
          <p:nvPr/>
        </p:nvSpPr>
        <p:spPr>
          <a:xfrm rot="2312716">
            <a:off x="2984645" y="3417558"/>
            <a:ext cx="4011189" cy="877850"/>
          </a:xfrm>
          <a:prstGeom prst="rightArrow">
            <a:avLst>
              <a:gd name="adj1" fmla="val 50000"/>
              <a:gd name="adj2" fmla="val 57444"/>
            </a:avLst>
          </a:prstGeom>
          <a:solidFill>
            <a:schemeClr val="accent6">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曲折矢印 33">
            <a:extLst>
              <a:ext uri="{FF2B5EF4-FFF2-40B4-BE49-F238E27FC236}">
                <a16:creationId xmlns:a16="http://schemas.microsoft.com/office/drawing/2014/main" id="{F395F8AA-E421-884B-A96A-0D2D6E0ECF81}"/>
              </a:ext>
            </a:extLst>
          </p:cNvPr>
          <p:cNvSpPr/>
          <p:nvPr/>
        </p:nvSpPr>
        <p:spPr>
          <a:xfrm rot="5400000">
            <a:off x="4267118" y="1614092"/>
            <a:ext cx="3193630" cy="3776403"/>
          </a:xfrm>
          <a:prstGeom prst="bentArrow">
            <a:avLst>
              <a:gd name="adj1" fmla="val 14381"/>
              <a:gd name="adj2" fmla="val 14571"/>
              <a:gd name="adj3" fmla="val 17795"/>
              <a:gd name="adj4" fmla="val 43750"/>
            </a:avLst>
          </a:prstGeom>
          <a:solidFill>
            <a:schemeClr val="accent6">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曲折矢印 37">
            <a:extLst>
              <a:ext uri="{FF2B5EF4-FFF2-40B4-BE49-F238E27FC236}">
                <a16:creationId xmlns:a16="http://schemas.microsoft.com/office/drawing/2014/main" id="{50466061-3DCD-484D-BA6C-A8D69912701A}"/>
              </a:ext>
            </a:extLst>
          </p:cNvPr>
          <p:cNvSpPr/>
          <p:nvPr/>
        </p:nvSpPr>
        <p:spPr>
          <a:xfrm flipV="1">
            <a:off x="2193259" y="2483314"/>
            <a:ext cx="3776404" cy="3471189"/>
          </a:xfrm>
          <a:prstGeom prst="bentArrow">
            <a:avLst>
              <a:gd name="adj1" fmla="val 12811"/>
              <a:gd name="adj2" fmla="val 11518"/>
              <a:gd name="adj3" fmla="val 16399"/>
              <a:gd name="adj4" fmla="val 43750"/>
            </a:avLst>
          </a:prstGeom>
          <a:solidFill>
            <a:schemeClr val="accent6">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3172E16-3DDB-9B4C-9F56-D321893C0102}"/>
              </a:ext>
            </a:extLst>
          </p:cNvPr>
          <p:cNvSpPr>
            <a:spLocks noGrp="1"/>
          </p:cNvSpPr>
          <p:nvPr>
            <p:ph type="title"/>
          </p:nvPr>
        </p:nvSpPr>
        <p:spPr>
          <a:xfrm>
            <a:off x="230400" y="266400"/>
            <a:ext cx="8913600" cy="416221"/>
          </a:xfrm>
        </p:spPr>
        <p:txBody>
          <a:bodyPr/>
          <a:lstStyle/>
          <a:p>
            <a:r>
              <a:rPr lang="en-US" altLang="ja-JP" dirty="0"/>
              <a:t>VUCA</a:t>
            </a:r>
            <a:r>
              <a:rPr lang="ja-JP" altLang="en-US"/>
              <a:t>とは何か</a:t>
            </a:r>
            <a:endParaRPr kumimoji="1" lang="ja-JP" altLang="en-US"/>
          </a:p>
        </p:txBody>
      </p:sp>
      <p:sp>
        <p:nvSpPr>
          <p:cNvPr id="3" name="正方形/長方形 2">
            <a:extLst>
              <a:ext uri="{FF2B5EF4-FFF2-40B4-BE49-F238E27FC236}">
                <a16:creationId xmlns:a16="http://schemas.microsoft.com/office/drawing/2014/main" id="{38D08EC1-F26D-E947-88C4-423A7D8EEC34}"/>
              </a:ext>
            </a:extLst>
          </p:cNvPr>
          <p:cNvSpPr/>
          <p:nvPr/>
        </p:nvSpPr>
        <p:spPr>
          <a:xfrm>
            <a:off x="1162498" y="1861822"/>
            <a:ext cx="3177470" cy="646331"/>
          </a:xfrm>
          <a:prstGeom prst="rect">
            <a:avLst/>
          </a:prstGeom>
        </p:spPr>
        <p:txBody>
          <a:bodyPr wrap="square">
            <a:spAutoFit/>
          </a:bodyPr>
          <a:lstStyle/>
          <a:p>
            <a:r>
              <a:rPr lang="ja-JP" altLang="en-US" b="1">
                <a:solidFill>
                  <a:srgbClr val="C00000"/>
                </a:solidFill>
                <a:latin typeface="Meiryo" panose="020B0604030504040204" pitchFamily="34" charset="-128"/>
                <a:ea typeface="Meiryo" panose="020B0604030504040204" pitchFamily="34" charset="-128"/>
              </a:rPr>
              <a:t>社会環境が複雑性を増し</a:t>
            </a:r>
            <a:endParaRPr lang="en-US" altLang="ja-JP" b="1" dirty="0">
              <a:solidFill>
                <a:srgbClr val="C00000"/>
              </a:solidFill>
              <a:latin typeface="Meiryo" panose="020B0604030504040204" pitchFamily="34" charset="-128"/>
              <a:ea typeface="Meiryo" panose="020B0604030504040204" pitchFamily="34" charset="-128"/>
            </a:endParaRPr>
          </a:p>
          <a:p>
            <a:r>
              <a:rPr lang="ja-JP" altLang="en-US" b="1">
                <a:solidFill>
                  <a:srgbClr val="C00000"/>
                </a:solidFill>
                <a:latin typeface="Meiryo" panose="020B0604030504040204" pitchFamily="34" charset="-128"/>
                <a:ea typeface="Meiryo" panose="020B0604030504040204" pitchFamily="34" charset="-128"/>
              </a:rPr>
              <a:t>将来の予測が困難な状況</a:t>
            </a:r>
          </a:p>
        </p:txBody>
      </p:sp>
      <p:cxnSp>
        <p:nvCxnSpPr>
          <p:cNvPr id="5" name="直線矢印コネクタ 4">
            <a:extLst>
              <a:ext uri="{FF2B5EF4-FFF2-40B4-BE49-F238E27FC236}">
                <a16:creationId xmlns:a16="http://schemas.microsoft.com/office/drawing/2014/main" id="{280BBF5D-FF7A-7746-86B1-F1D9DDE4BE38}"/>
              </a:ext>
            </a:extLst>
          </p:cNvPr>
          <p:cNvCxnSpPr>
            <a:cxnSpLocks/>
          </p:cNvCxnSpPr>
          <p:nvPr/>
        </p:nvCxnSpPr>
        <p:spPr>
          <a:xfrm flipV="1">
            <a:off x="1047624" y="1882240"/>
            <a:ext cx="20730" cy="426563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 name="直線矢印コネクタ 7">
            <a:extLst>
              <a:ext uri="{FF2B5EF4-FFF2-40B4-BE49-F238E27FC236}">
                <a16:creationId xmlns:a16="http://schemas.microsoft.com/office/drawing/2014/main" id="{051ABF93-EAE8-4246-8F1D-D03E6909EC8E}"/>
              </a:ext>
            </a:extLst>
          </p:cNvPr>
          <p:cNvCxnSpPr>
            <a:cxnSpLocks/>
          </p:cNvCxnSpPr>
          <p:nvPr/>
        </p:nvCxnSpPr>
        <p:spPr>
          <a:xfrm flipV="1">
            <a:off x="1047624" y="6152597"/>
            <a:ext cx="7297033"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3" name="テキスト ボックス 12">
            <a:extLst>
              <a:ext uri="{FF2B5EF4-FFF2-40B4-BE49-F238E27FC236}">
                <a16:creationId xmlns:a16="http://schemas.microsoft.com/office/drawing/2014/main" id="{03961AE0-4011-9941-869D-7B582194FB41}"/>
              </a:ext>
            </a:extLst>
          </p:cNvPr>
          <p:cNvSpPr txBox="1"/>
          <p:nvPr/>
        </p:nvSpPr>
        <p:spPr>
          <a:xfrm>
            <a:off x="959794" y="6161089"/>
            <a:ext cx="1082348" cy="307777"/>
          </a:xfrm>
          <a:prstGeom prst="rect">
            <a:avLst/>
          </a:prstGeom>
          <a:noFill/>
        </p:spPr>
        <p:txBody>
          <a:bodyPr wrap="none" rtlCol="0">
            <a:spAutoFit/>
          </a:bodyPr>
          <a:lstStyle/>
          <a:p>
            <a:r>
              <a:rPr lang="ja-JP" altLang="en-US" sz="1400">
                <a:latin typeface="Meiryo" panose="020B0604030504040204" pitchFamily="34" charset="-128"/>
                <a:ea typeface="Meiryo" panose="020B0604030504040204" pitchFamily="34" charset="-128"/>
              </a:rPr>
              <a:t>現状の理解</a:t>
            </a:r>
            <a:endParaRPr kumimoji="1" lang="ja-JP" altLang="en-US" sz="1400">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9167CFA8-744F-F541-A0BA-C414CF32E1A2}"/>
              </a:ext>
            </a:extLst>
          </p:cNvPr>
          <p:cNvSpPr txBox="1"/>
          <p:nvPr/>
        </p:nvSpPr>
        <p:spPr>
          <a:xfrm>
            <a:off x="686470" y="5211010"/>
            <a:ext cx="400110" cy="990015"/>
          </a:xfrm>
          <a:prstGeom prst="rect">
            <a:avLst/>
          </a:prstGeom>
          <a:noFill/>
        </p:spPr>
        <p:txBody>
          <a:bodyPr vert="eaVert" wrap="none" rtlCol="0">
            <a:spAutoFit/>
          </a:bodyPr>
          <a:lstStyle/>
          <a:p>
            <a:r>
              <a:rPr lang="ja-JP" altLang="en-US" sz="1400">
                <a:latin typeface="Meiryo" panose="020B0604030504040204" pitchFamily="34" charset="-128"/>
                <a:ea typeface="Meiryo" panose="020B0604030504040204" pitchFamily="34" charset="-128"/>
              </a:rPr>
              <a:t>結果の予測</a:t>
            </a:r>
            <a:endParaRPr kumimoji="1" lang="ja-JP" altLang="en-US" sz="1400">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1442588-375A-4F4A-AC85-1C7EBF468BFC}"/>
              </a:ext>
            </a:extLst>
          </p:cNvPr>
          <p:cNvSpPr txBox="1"/>
          <p:nvPr/>
        </p:nvSpPr>
        <p:spPr>
          <a:xfrm>
            <a:off x="686470" y="1833813"/>
            <a:ext cx="400110" cy="451406"/>
          </a:xfrm>
          <a:prstGeom prst="rect">
            <a:avLst/>
          </a:prstGeom>
          <a:noFill/>
        </p:spPr>
        <p:txBody>
          <a:bodyPr vert="eaVert" wrap="none" rtlCol="0">
            <a:spAutoFit/>
          </a:bodyPr>
          <a:lstStyle/>
          <a:p>
            <a:r>
              <a:rPr lang="ja-JP" altLang="en-US" sz="1400">
                <a:latin typeface="Meiryo" panose="020B0604030504040204" pitchFamily="34" charset="-128"/>
                <a:ea typeface="Meiryo" panose="020B0604030504040204" pitchFamily="34" charset="-128"/>
              </a:rPr>
              <a:t>困難</a:t>
            </a:r>
            <a:endParaRPr kumimoji="1" lang="ja-JP" altLang="en-US" sz="1400">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576568CD-FBBB-2E42-B0A6-FABB5C2959F5}"/>
              </a:ext>
            </a:extLst>
          </p:cNvPr>
          <p:cNvSpPr txBox="1"/>
          <p:nvPr/>
        </p:nvSpPr>
        <p:spPr>
          <a:xfrm>
            <a:off x="7913791" y="6195033"/>
            <a:ext cx="543739" cy="307777"/>
          </a:xfrm>
          <a:prstGeom prst="rect">
            <a:avLst/>
          </a:prstGeom>
          <a:noFill/>
        </p:spPr>
        <p:txBody>
          <a:bodyPr vert="horz" wrap="none" rtlCol="0">
            <a:spAutoFit/>
          </a:bodyPr>
          <a:lstStyle/>
          <a:p>
            <a:r>
              <a:rPr lang="ja-JP" altLang="en-US" sz="1400">
                <a:latin typeface="Meiryo" panose="020B0604030504040204" pitchFamily="34" charset="-128"/>
                <a:ea typeface="Meiryo" panose="020B0604030504040204" pitchFamily="34" charset="-128"/>
              </a:rPr>
              <a:t>困難</a:t>
            </a:r>
            <a:endParaRPr kumimoji="1" lang="ja-JP" altLang="en-US" sz="1400">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222E2B68-D6AF-4446-B83E-7A84E9013576}"/>
              </a:ext>
            </a:extLst>
          </p:cNvPr>
          <p:cNvSpPr/>
          <p:nvPr/>
        </p:nvSpPr>
        <p:spPr>
          <a:xfrm>
            <a:off x="4892294" y="2181931"/>
            <a:ext cx="3297944" cy="707886"/>
          </a:xfrm>
          <a:prstGeom prst="rect">
            <a:avLst/>
          </a:prstGeom>
        </p:spPr>
        <p:txBody>
          <a:bodyPr wrap="square">
            <a:spAutoFit/>
          </a:bodyPr>
          <a:lstStyle/>
          <a:p>
            <a:r>
              <a:rPr lang="ja-JP" altLang="en-US" sz="1000">
                <a:latin typeface="Meiryo" panose="020B0604030504040204" pitchFamily="34" charset="-128"/>
                <a:ea typeface="Meiryo" panose="020B0604030504040204" pitchFamily="34" charset="-128"/>
              </a:rPr>
              <a:t>テクノロジーの進化や社会常識の変化など、価値観や社会の仕組みなどが猛烈なスピードで変化し、先の見通しを立てることが困難。変化の度合いや割合も大きく、変動性を予想するのは難しくなっている</a:t>
            </a:r>
            <a:endParaRPr lang="en-US" altLang="ja-JP" sz="1000" dirty="0">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FE92E902-3855-3E42-8DDE-A4ADBACCF623}"/>
              </a:ext>
            </a:extLst>
          </p:cNvPr>
          <p:cNvSpPr/>
          <p:nvPr/>
        </p:nvSpPr>
        <p:spPr>
          <a:xfrm>
            <a:off x="3429467" y="2980134"/>
            <a:ext cx="2725874" cy="400110"/>
          </a:xfrm>
          <a:prstGeom prst="rect">
            <a:avLst/>
          </a:prstGeom>
        </p:spPr>
        <p:txBody>
          <a:bodyPr wrap="none">
            <a:spAutoFit/>
          </a:bodyPr>
          <a:lstStyle/>
          <a:p>
            <a:r>
              <a:rPr lang="ja-JP" altLang="en-US" sz="2000" b="1">
                <a:latin typeface="Meiryo" panose="020B0604030504040204" pitchFamily="34" charset="-128"/>
                <a:ea typeface="Meiryo" panose="020B0604030504040204" pitchFamily="34" charset="-128"/>
              </a:rPr>
              <a:t>U</a:t>
            </a:r>
            <a:r>
              <a:rPr lang="ja-JP" altLang="en-US" sz="1600">
                <a:latin typeface="Meiryo" panose="020B0604030504040204" pitchFamily="34" charset="-128"/>
                <a:ea typeface="Meiryo" panose="020B0604030504040204" pitchFamily="34" charset="-128"/>
              </a:rPr>
              <a:t>ncertainty（不確実性）</a:t>
            </a:r>
          </a:p>
        </p:txBody>
      </p:sp>
      <p:sp>
        <p:nvSpPr>
          <p:cNvPr id="20" name="正方形/長方形 19">
            <a:extLst>
              <a:ext uri="{FF2B5EF4-FFF2-40B4-BE49-F238E27FC236}">
                <a16:creationId xmlns:a16="http://schemas.microsoft.com/office/drawing/2014/main" id="{92681D57-BE12-6549-BE17-021DA2CED435}"/>
              </a:ext>
            </a:extLst>
          </p:cNvPr>
          <p:cNvSpPr/>
          <p:nvPr/>
        </p:nvSpPr>
        <p:spPr>
          <a:xfrm>
            <a:off x="4892294" y="1886525"/>
            <a:ext cx="2121863" cy="400110"/>
          </a:xfrm>
          <a:prstGeom prst="rect">
            <a:avLst/>
          </a:prstGeom>
        </p:spPr>
        <p:txBody>
          <a:bodyPr wrap="none">
            <a:spAutoFit/>
          </a:bodyPr>
          <a:lstStyle/>
          <a:p>
            <a:r>
              <a:rPr lang="en" altLang="ja-JP" sz="2000" b="1" dirty="0">
                <a:solidFill>
                  <a:srgbClr val="454545"/>
                </a:solidFill>
                <a:latin typeface="Meiryo" panose="020B0604030504040204" pitchFamily="34" charset="-128"/>
                <a:ea typeface="Meiryo" panose="020B0604030504040204" pitchFamily="34" charset="-128"/>
              </a:rPr>
              <a:t>V</a:t>
            </a:r>
            <a:r>
              <a:rPr lang="en" altLang="ja-JP" sz="1600" dirty="0">
                <a:solidFill>
                  <a:srgbClr val="454545"/>
                </a:solidFill>
                <a:latin typeface="Meiryo" panose="020B0604030504040204" pitchFamily="34" charset="-128"/>
                <a:ea typeface="Meiryo" panose="020B0604030504040204" pitchFamily="34" charset="-128"/>
              </a:rPr>
              <a:t>olatility</a:t>
            </a:r>
            <a:r>
              <a:rPr lang="ja-JP" altLang="en" sz="1600">
                <a:solidFill>
                  <a:srgbClr val="454545"/>
                </a:solidFill>
                <a:latin typeface="Meiryo" panose="020B0604030504040204" pitchFamily="34" charset="-128"/>
                <a:ea typeface="Meiryo" panose="020B0604030504040204" pitchFamily="34" charset="-128"/>
              </a:rPr>
              <a:t>（</a:t>
            </a:r>
            <a:r>
              <a:rPr lang="ja-JP" altLang="en-US" sz="1600">
                <a:solidFill>
                  <a:srgbClr val="454545"/>
                </a:solidFill>
                <a:latin typeface="Meiryo" panose="020B0604030504040204" pitchFamily="34" charset="-128"/>
                <a:ea typeface="Meiryo" panose="020B0604030504040204" pitchFamily="34" charset="-128"/>
              </a:rPr>
              <a:t>変動性）</a:t>
            </a:r>
            <a:endParaRPr lang="ja-JP" altLang="en-US" sz="1600" i="0">
              <a:solidFill>
                <a:srgbClr val="454545"/>
              </a:solidFill>
              <a:effectLst/>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26935031-8C5F-174B-9B0B-92929306842E}"/>
              </a:ext>
            </a:extLst>
          </p:cNvPr>
          <p:cNvSpPr/>
          <p:nvPr/>
        </p:nvSpPr>
        <p:spPr>
          <a:xfrm>
            <a:off x="3447749" y="3294227"/>
            <a:ext cx="3297945" cy="707886"/>
          </a:xfrm>
          <a:prstGeom prst="rect">
            <a:avLst/>
          </a:prstGeom>
        </p:spPr>
        <p:txBody>
          <a:bodyPr wrap="square">
            <a:spAutoFit/>
          </a:bodyPr>
          <a:lstStyle/>
          <a:p>
            <a:pPr fontAlgn="base"/>
            <a:r>
              <a:rPr lang="ja-JP" altLang="en-US" sz="1000">
                <a:solidFill>
                  <a:srgbClr val="222222"/>
                </a:solidFill>
                <a:latin typeface="メイリオ" panose="020B0604030504040204" pitchFamily="34" charset="-128"/>
                <a:ea typeface="メイリオ" panose="020B0604030504040204" pitchFamily="34" charset="-128"/>
              </a:rPr>
              <a:t>イギリスの</a:t>
            </a:r>
            <a:r>
              <a:rPr lang="en" altLang="ja-JP" sz="1000" dirty="0">
                <a:solidFill>
                  <a:srgbClr val="222222"/>
                </a:solidFill>
                <a:latin typeface="メイリオ" panose="020B0604030504040204" pitchFamily="34" charset="-128"/>
                <a:ea typeface="メイリオ" panose="020B0604030504040204" pitchFamily="34" charset="-128"/>
              </a:rPr>
              <a:t>EU</a:t>
            </a:r>
            <a:r>
              <a:rPr lang="ja-JP" altLang="en-US" sz="1000">
                <a:solidFill>
                  <a:srgbClr val="222222"/>
                </a:solidFill>
                <a:latin typeface="メイリオ" panose="020B0604030504040204" pitchFamily="34" charset="-128"/>
                <a:ea typeface="メイリオ" panose="020B0604030504040204" pitchFamily="34" charset="-128"/>
              </a:rPr>
              <a:t>離脱、米中貿易戦、民族間紛争など、</a:t>
            </a:r>
            <a:r>
              <a:rPr lang="ja-JP" altLang="en-US" sz="1000">
                <a:solidFill>
                  <a:srgbClr val="222222"/>
                </a:solidFill>
                <a:latin typeface="inherit"/>
                <a:ea typeface="メイリオ" panose="020B0604030504040204" pitchFamily="34" charset="-128"/>
              </a:rPr>
              <a:t>現代を取り巻く情勢は、予断を許さなない状況</a:t>
            </a:r>
            <a:r>
              <a:rPr lang="ja-JP" altLang="en-US" sz="1000">
                <a:solidFill>
                  <a:srgbClr val="222222"/>
                </a:solidFill>
                <a:latin typeface="メイリオ" panose="020B0604030504040204" pitchFamily="34" charset="-128"/>
                <a:ea typeface="メイリオ" panose="020B0604030504040204" pitchFamily="34" charset="-128"/>
              </a:rPr>
              <a:t>であって、さまざまなリスクに対応しなければならない状況に置かれている。</a:t>
            </a:r>
            <a:endParaRPr lang="ja-JP" altLang="en-US" sz="1000" i="0">
              <a:solidFill>
                <a:srgbClr val="222222"/>
              </a:solidFill>
              <a:effectLst/>
              <a:latin typeface="メイリオ" panose="020B0604030504040204" pitchFamily="34" charset="-128"/>
              <a:ea typeface="メイリオ" panose="020B0604030504040204" pitchFamily="34" charset="-128"/>
            </a:endParaRPr>
          </a:p>
        </p:txBody>
      </p:sp>
      <p:sp>
        <p:nvSpPr>
          <p:cNvPr id="24" name="正方形/長方形 23">
            <a:extLst>
              <a:ext uri="{FF2B5EF4-FFF2-40B4-BE49-F238E27FC236}">
                <a16:creationId xmlns:a16="http://schemas.microsoft.com/office/drawing/2014/main" id="{31D2EA21-F11A-CC4D-815C-E4687793EB71}"/>
              </a:ext>
            </a:extLst>
          </p:cNvPr>
          <p:cNvSpPr/>
          <p:nvPr/>
        </p:nvSpPr>
        <p:spPr>
          <a:xfrm>
            <a:off x="2438095" y="4109139"/>
            <a:ext cx="2107565" cy="400110"/>
          </a:xfrm>
          <a:prstGeom prst="rect">
            <a:avLst/>
          </a:prstGeom>
        </p:spPr>
        <p:txBody>
          <a:bodyPr wrap="none">
            <a:spAutoFit/>
          </a:bodyPr>
          <a:lstStyle/>
          <a:p>
            <a:r>
              <a:rPr lang="ja-JP" altLang="en-US" sz="2000" b="1">
                <a:latin typeface="Meiryo" panose="020B0604030504040204" pitchFamily="34" charset="-128"/>
                <a:ea typeface="Meiryo" panose="020B0604030504040204" pitchFamily="34" charset="-128"/>
              </a:rPr>
              <a:t>C</a:t>
            </a:r>
            <a:r>
              <a:rPr lang="ja-JP" altLang="en-US" sz="1400">
                <a:latin typeface="Meiryo" panose="020B0604030504040204" pitchFamily="34" charset="-128"/>
                <a:ea typeface="Meiryo" panose="020B0604030504040204" pitchFamily="34" charset="-128"/>
              </a:rPr>
              <a:t>omplexity（複雑性）</a:t>
            </a:r>
          </a:p>
        </p:txBody>
      </p:sp>
      <p:sp>
        <p:nvSpPr>
          <p:cNvPr id="25" name="正方形/長方形 24">
            <a:extLst>
              <a:ext uri="{FF2B5EF4-FFF2-40B4-BE49-F238E27FC236}">
                <a16:creationId xmlns:a16="http://schemas.microsoft.com/office/drawing/2014/main" id="{43741FC4-902E-C546-8FA4-EF17546FD5BC}"/>
              </a:ext>
            </a:extLst>
          </p:cNvPr>
          <p:cNvSpPr/>
          <p:nvPr/>
        </p:nvSpPr>
        <p:spPr>
          <a:xfrm>
            <a:off x="2438095" y="4391221"/>
            <a:ext cx="3144964" cy="707886"/>
          </a:xfrm>
          <a:prstGeom prst="rect">
            <a:avLst/>
          </a:prstGeom>
        </p:spPr>
        <p:txBody>
          <a:bodyPr wrap="square">
            <a:spAutoFit/>
          </a:bodyPr>
          <a:lstStyle/>
          <a:p>
            <a:r>
              <a:rPr lang="ja-JP" altLang="en-US" sz="1000">
                <a:solidFill>
                  <a:srgbClr val="252525"/>
                </a:solidFill>
                <a:latin typeface="Meiryo" panose="020B0604030504040204" pitchFamily="34" charset="-128"/>
                <a:ea typeface="Meiryo" panose="020B0604030504040204" pitchFamily="34" charset="-128"/>
              </a:rPr>
              <a:t>一つの企業、一つの国で解決できる問題が極端に少なくなった。地球規模でパラメータが複雑に絡み合っているため、問題解決は単純ではなく、より一層困難なものになりつつある。</a:t>
            </a:r>
            <a:endParaRPr lang="ja-JP" altLang="en-US" sz="1000" b="0" i="0">
              <a:solidFill>
                <a:srgbClr val="252525"/>
              </a:solidFill>
              <a:effectLst/>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16219AE6-822D-564E-AB03-5EF7A7D27F3E}"/>
              </a:ext>
            </a:extLst>
          </p:cNvPr>
          <p:cNvSpPr/>
          <p:nvPr/>
        </p:nvSpPr>
        <p:spPr>
          <a:xfrm>
            <a:off x="1178751" y="5514605"/>
            <a:ext cx="3144964" cy="553998"/>
          </a:xfrm>
          <a:prstGeom prst="rect">
            <a:avLst/>
          </a:prstGeom>
        </p:spPr>
        <p:txBody>
          <a:bodyPr wrap="square">
            <a:spAutoFit/>
          </a:bodyPr>
          <a:lstStyle/>
          <a:p>
            <a:r>
              <a:rPr lang="ja-JP" altLang="en-US" sz="1000">
                <a:latin typeface="Meiryo" panose="020B0604030504040204" pitchFamily="34" charset="-128"/>
                <a:ea typeface="Meiryo" panose="020B0604030504040204" pitchFamily="34" charset="-128"/>
              </a:rPr>
              <a:t>変動性、不確実性、複雑性がり、因果関係が不明、かつ前例のない出来事が増え、過去の実績や成功例に基づいた方法が通用しない時代となりつつある。</a:t>
            </a:r>
          </a:p>
        </p:txBody>
      </p:sp>
      <p:sp>
        <p:nvSpPr>
          <p:cNvPr id="28" name="正方形/長方形 27">
            <a:extLst>
              <a:ext uri="{FF2B5EF4-FFF2-40B4-BE49-F238E27FC236}">
                <a16:creationId xmlns:a16="http://schemas.microsoft.com/office/drawing/2014/main" id="{DBB0F172-4A20-0740-BAC9-B0E4AF941920}"/>
              </a:ext>
            </a:extLst>
          </p:cNvPr>
          <p:cNvSpPr/>
          <p:nvPr/>
        </p:nvSpPr>
        <p:spPr>
          <a:xfrm>
            <a:off x="1178751" y="5183101"/>
            <a:ext cx="2029017" cy="400110"/>
          </a:xfrm>
          <a:prstGeom prst="rect">
            <a:avLst/>
          </a:prstGeom>
        </p:spPr>
        <p:txBody>
          <a:bodyPr wrap="none">
            <a:spAutoFit/>
          </a:bodyPr>
          <a:lstStyle/>
          <a:p>
            <a:r>
              <a:rPr lang="ja-JP" altLang="en-US" sz="2000" b="1">
                <a:latin typeface="Meiryo" panose="020B0604030504040204" pitchFamily="34" charset="-128"/>
                <a:ea typeface="Meiryo" panose="020B0604030504040204" pitchFamily="34" charset="-128"/>
              </a:rPr>
              <a:t>A</a:t>
            </a:r>
            <a:r>
              <a:rPr lang="ja-JP" altLang="en-US" sz="1400">
                <a:latin typeface="Meiryo" panose="020B0604030504040204" pitchFamily="34" charset="-128"/>
                <a:ea typeface="Meiryo" panose="020B0604030504040204" pitchFamily="34" charset="-128"/>
              </a:rPr>
              <a:t>mbiguity（曖昧性）</a:t>
            </a:r>
          </a:p>
        </p:txBody>
      </p:sp>
      <p:sp>
        <p:nvSpPr>
          <p:cNvPr id="29" name="正方形/長方形 28">
            <a:extLst>
              <a:ext uri="{FF2B5EF4-FFF2-40B4-BE49-F238E27FC236}">
                <a16:creationId xmlns:a16="http://schemas.microsoft.com/office/drawing/2014/main" id="{E389BE25-4D6D-DC45-B4C0-828EAC83F4F1}"/>
              </a:ext>
            </a:extLst>
          </p:cNvPr>
          <p:cNvSpPr/>
          <p:nvPr/>
        </p:nvSpPr>
        <p:spPr>
          <a:xfrm>
            <a:off x="744667" y="941121"/>
            <a:ext cx="7654665" cy="707886"/>
          </a:xfrm>
          <a:prstGeom prst="rect">
            <a:avLst/>
          </a:prstGeom>
        </p:spPr>
        <p:txBody>
          <a:bodyPr wrap="square">
            <a:spAutoFit/>
          </a:bodyPr>
          <a:lstStyle/>
          <a:p>
            <a:r>
              <a:rPr lang="en" altLang="ja-JP" sz="1600" b="1" dirty="0">
                <a:solidFill>
                  <a:srgbClr val="333333"/>
                </a:solidFill>
                <a:latin typeface="Meiryo" panose="020B0604030504040204" pitchFamily="34" charset="-128"/>
                <a:ea typeface="Meiryo" panose="020B0604030504040204" pitchFamily="34" charset="-128"/>
              </a:rPr>
              <a:t>VUCA(</a:t>
            </a:r>
            <a:r>
              <a:rPr lang="ja-JP" altLang="en-US" sz="1600" b="1">
                <a:solidFill>
                  <a:srgbClr val="333333"/>
                </a:solidFill>
                <a:latin typeface="Meiryo" panose="020B0604030504040204" pitchFamily="34" charset="-128"/>
                <a:ea typeface="Meiryo" panose="020B0604030504040204" pitchFamily="34" charset="-128"/>
              </a:rPr>
              <a:t>ブーカ</a:t>
            </a:r>
            <a:r>
              <a:rPr lang="en-US" altLang="ja-JP" sz="1600" b="1" dirty="0">
                <a:solidFill>
                  <a:srgbClr val="333333"/>
                </a:solidFill>
                <a:latin typeface="Meiryo" panose="020B0604030504040204" pitchFamily="34" charset="-128"/>
                <a:ea typeface="Meiryo" panose="020B0604030504040204" pitchFamily="34" charset="-128"/>
              </a:rPr>
              <a:t>):</a:t>
            </a:r>
            <a:r>
              <a:rPr lang="en-US" altLang="ja-JP" sz="1600" b="1" dirty="0">
                <a:latin typeface="Meiryo" panose="020B0604030504040204" pitchFamily="34" charset="-128"/>
                <a:ea typeface="Meiryo" panose="020B0604030504040204" pitchFamily="34" charset="-128"/>
              </a:rPr>
              <a:t> </a:t>
            </a:r>
            <a:r>
              <a:rPr lang="en-US" altLang="ja-JP" sz="1200" dirty="0">
                <a:latin typeface="Meiryo" panose="020B0604030504040204" pitchFamily="34" charset="-128"/>
                <a:ea typeface="Meiryo" panose="020B0604030504040204" pitchFamily="34" charset="-128"/>
              </a:rPr>
              <a:t>2016</a:t>
            </a:r>
            <a:r>
              <a:rPr lang="ja-JP" altLang="ja-JP" sz="1200">
                <a:latin typeface="Meiryo" panose="020B0604030504040204" pitchFamily="34" charset="-128"/>
                <a:ea typeface="Meiryo" panose="020B0604030504040204" pitchFamily="34" charset="-128"/>
              </a:rPr>
              <a:t>年のダボス会議（世界経済フォーラム）で使われ、注目されるようにな</a:t>
            </a:r>
            <a:r>
              <a:rPr lang="ja-JP" altLang="en-US" sz="1200">
                <a:latin typeface="Meiryo" panose="020B0604030504040204" pitchFamily="34" charset="-128"/>
                <a:ea typeface="Meiryo" panose="020B0604030504040204" pitchFamily="34" charset="-128"/>
              </a:rPr>
              <a:t>った</a:t>
            </a:r>
            <a:r>
              <a:rPr lang="ja-JP" altLang="ja-JP" sz="1200">
                <a:latin typeface="Meiryo" panose="020B0604030504040204" pitchFamily="34" charset="-128"/>
                <a:ea typeface="Meiryo" panose="020B0604030504040204" pitchFamily="34" charset="-128"/>
              </a:rPr>
              <a:t>。昨今は、ビジネスシーンでも一般的に使用されており、コロナ禍によって我々は身をもって体験している。働き方や組織のあり方、経営などの方針に関わる考え方の前提にもなってい</a:t>
            </a:r>
            <a:r>
              <a:rPr lang="ja-JP" altLang="en-US" sz="1200">
                <a:latin typeface="Meiryo" panose="020B0604030504040204" pitchFamily="34" charset="-128"/>
                <a:ea typeface="Meiryo" panose="020B0604030504040204" pitchFamily="34" charset="-128"/>
              </a:rPr>
              <a:t>る</a:t>
            </a:r>
            <a:r>
              <a:rPr lang="ja-JP" altLang="ja-JP" sz="1200">
                <a:latin typeface="Meiryo" panose="020B0604030504040204" pitchFamily="34" charset="-128"/>
                <a:ea typeface="Meiryo" panose="020B0604030504040204" pitchFamily="34" charset="-128"/>
              </a:rPr>
              <a:t>。</a:t>
            </a:r>
          </a:p>
        </p:txBody>
      </p:sp>
      <p:sp>
        <p:nvSpPr>
          <p:cNvPr id="23" name="テキスト ボックス 22">
            <a:extLst>
              <a:ext uri="{FF2B5EF4-FFF2-40B4-BE49-F238E27FC236}">
                <a16:creationId xmlns:a16="http://schemas.microsoft.com/office/drawing/2014/main" id="{EBE1C121-81B9-F04F-9C1E-117E44449A6C}"/>
              </a:ext>
            </a:extLst>
          </p:cNvPr>
          <p:cNvSpPr txBox="1"/>
          <p:nvPr/>
        </p:nvSpPr>
        <p:spPr>
          <a:xfrm>
            <a:off x="6185091" y="5431729"/>
            <a:ext cx="2159566" cy="738664"/>
          </a:xfrm>
          <a:prstGeom prst="rect">
            <a:avLst/>
          </a:prstGeom>
          <a:noFill/>
        </p:spPr>
        <p:txBody>
          <a:bodyPr wrap="none" rtlCol="0">
            <a:spAutoFit/>
          </a:bodyPr>
          <a:lstStyle/>
          <a:p>
            <a:pPr algn="r"/>
            <a:r>
              <a:rPr kumimoji="1" lang="ja-JP" altLang="en-US" sz="1400">
                <a:solidFill>
                  <a:srgbClr val="0070C0"/>
                </a:solidFill>
                <a:latin typeface="Meiryo" panose="020B0604030504040204" pitchFamily="34" charset="-128"/>
                <a:ea typeface="Meiryo" panose="020B0604030504040204" pitchFamily="34" charset="-128"/>
              </a:rPr>
              <a:t>目前の変化を直ちに捉え</a:t>
            </a:r>
            <a:endParaRPr kumimoji="1" lang="en-US" altLang="ja-JP" sz="1400" dirty="0">
              <a:solidFill>
                <a:srgbClr val="0070C0"/>
              </a:solidFill>
              <a:latin typeface="Meiryo" panose="020B0604030504040204" pitchFamily="34" charset="-128"/>
              <a:ea typeface="Meiryo" panose="020B0604030504040204" pitchFamily="34" charset="-128"/>
            </a:endParaRPr>
          </a:p>
          <a:p>
            <a:pPr algn="r"/>
            <a:r>
              <a:rPr lang="ja-JP" altLang="en-US" sz="1400">
                <a:solidFill>
                  <a:srgbClr val="0070C0"/>
                </a:solidFill>
                <a:latin typeface="Meiryo" panose="020B0604030504040204" pitchFamily="34" charset="-128"/>
                <a:ea typeface="Meiryo" panose="020B0604030504040204" pitchFamily="34" charset="-128"/>
              </a:rPr>
              <a:t>現時点での最適を選択し</a:t>
            </a:r>
            <a:endParaRPr lang="en-US" altLang="ja-JP" sz="1400" dirty="0">
              <a:solidFill>
                <a:srgbClr val="0070C0"/>
              </a:solidFill>
              <a:latin typeface="Meiryo" panose="020B0604030504040204" pitchFamily="34" charset="-128"/>
              <a:ea typeface="Meiryo" panose="020B0604030504040204" pitchFamily="34" charset="-128"/>
            </a:endParaRPr>
          </a:p>
          <a:p>
            <a:pPr algn="r"/>
            <a:r>
              <a:rPr kumimoji="1" lang="ja-JP" altLang="en-US" sz="1400">
                <a:solidFill>
                  <a:srgbClr val="0070C0"/>
                </a:solidFill>
                <a:latin typeface="Meiryo" panose="020B0604030504040204" pitchFamily="34" charset="-128"/>
                <a:ea typeface="Meiryo" panose="020B0604030504040204" pitchFamily="34" charset="-128"/>
              </a:rPr>
              <a:t>改善</a:t>
            </a:r>
            <a:r>
              <a:rPr lang="ja-JP" altLang="en-US" sz="1400">
                <a:solidFill>
                  <a:srgbClr val="0070C0"/>
                </a:solidFill>
                <a:latin typeface="Meiryo" panose="020B0604030504040204" pitchFamily="34" charset="-128"/>
                <a:ea typeface="Meiryo" panose="020B0604030504040204" pitchFamily="34" charset="-128"/>
              </a:rPr>
              <a:t>を高速に回し</a:t>
            </a:r>
            <a:r>
              <a:rPr kumimoji="1" lang="ja-JP" altLang="en-US" sz="1400">
                <a:solidFill>
                  <a:srgbClr val="0070C0"/>
                </a:solidFill>
                <a:latin typeface="Meiryo" panose="020B0604030504040204" pitchFamily="34" charset="-128"/>
                <a:ea typeface="Meiryo" panose="020B0604030504040204" pitchFamily="34" charset="-128"/>
              </a:rPr>
              <a:t>続ける</a:t>
            </a:r>
          </a:p>
        </p:txBody>
      </p:sp>
      <p:sp>
        <p:nvSpPr>
          <p:cNvPr id="26" name="テキスト ボックス 25">
            <a:extLst>
              <a:ext uri="{FF2B5EF4-FFF2-40B4-BE49-F238E27FC236}">
                <a16:creationId xmlns:a16="http://schemas.microsoft.com/office/drawing/2014/main" id="{E0A1E859-6363-8E4D-AECA-EBC9B68D9431}"/>
              </a:ext>
            </a:extLst>
          </p:cNvPr>
          <p:cNvSpPr txBox="1"/>
          <p:nvPr/>
        </p:nvSpPr>
        <p:spPr>
          <a:xfrm>
            <a:off x="6108146" y="5139732"/>
            <a:ext cx="2236511" cy="400110"/>
          </a:xfrm>
          <a:prstGeom prst="rect">
            <a:avLst/>
          </a:prstGeom>
          <a:noFill/>
        </p:spPr>
        <p:txBody>
          <a:bodyPr wrap="none" rtlCol="0">
            <a:spAutoFit/>
          </a:bodyPr>
          <a:lstStyle/>
          <a:p>
            <a:pPr algn="r"/>
            <a:r>
              <a:rPr kumimoji="1" lang="ja-JP" altLang="en-US" sz="2000" b="1">
                <a:solidFill>
                  <a:srgbClr val="0070C0"/>
                </a:solidFill>
                <a:latin typeface="Meiryo" panose="020B0604030504040204" pitchFamily="34" charset="-128"/>
                <a:ea typeface="Meiryo" panose="020B0604030504040204" pitchFamily="34" charset="-128"/>
              </a:rPr>
              <a:t>圧倒的なスピード</a:t>
            </a:r>
          </a:p>
        </p:txBody>
      </p:sp>
    </p:spTree>
    <p:extLst>
      <p:ext uri="{BB962C8B-B14F-4D97-AF65-F5344CB8AC3E}">
        <p14:creationId xmlns:p14="http://schemas.microsoft.com/office/powerpoint/2010/main" val="32084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left)">
                                      <p:cBhvr>
                                        <p:cTn id="14" dur="500"/>
                                        <p:tgtEl>
                                          <p:spTgt spid="3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left)">
                                      <p:cBhvr>
                                        <p:cTn id="20" dur="500"/>
                                        <p:tgtEl>
                                          <p:spTgt spid="38"/>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par>
                          <p:cTn id="27" fill="hold">
                            <p:stCondLst>
                              <p:cond delay="1000"/>
                            </p:stCondLst>
                            <p:childTnLst>
                              <p:par>
                                <p:cTn id="28" presetID="53" presetClass="entr" presetSubtype="16"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4" grpId="0" animBg="1"/>
      <p:bldP spid="38" grpId="0" animBg="1"/>
      <p:bldP spid="3" grpId="0"/>
      <p:bldP spid="23" grpId="0"/>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フリーフォーム 24">
            <a:extLst>
              <a:ext uri="{FF2B5EF4-FFF2-40B4-BE49-F238E27FC236}">
                <a16:creationId xmlns:a16="http://schemas.microsoft.com/office/drawing/2014/main" id="{A00391FF-E7B4-0A42-95C7-4EDB55CF74EC}"/>
              </a:ext>
            </a:extLst>
          </p:cNvPr>
          <p:cNvSpPr/>
          <p:nvPr/>
        </p:nvSpPr>
        <p:spPr>
          <a:xfrm>
            <a:off x="279515" y="1233211"/>
            <a:ext cx="8605880" cy="319636"/>
          </a:xfrm>
          <a:custGeom>
            <a:avLst/>
            <a:gdLst>
              <a:gd name="connsiteX0" fmla="*/ 4046 w 8605880"/>
              <a:gd name="connsiteY0" fmla="*/ 0 h 319636"/>
              <a:gd name="connsiteX1" fmla="*/ 8605880 w 8605880"/>
              <a:gd name="connsiteY1" fmla="*/ 24276 h 319636"/>
              <a:gd name="connsiteX2" fmla="*/ 4280687 w 8605880"/>
              <a:gd name="connsiteY2" fmla="*/ 315590 h 319636"/>
              <a:gd name="connsiteX3" fmla="*/ 0 w 8605880"/>
              <a:gd name="connsiteY3" fmla="*/ 319636 h 319636"/>
              <a:gd name="connsiteX4" fmla="*/ 4046 w 8605880"/>
              <a:gd name="connsiteY4" fmla="*/ 0 h 319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5880" h="319636">
                <a:moveTo>
                  <a:pt x="4046" y="0"/>
                </a:moveTo>
                <a:lnTo>
                  <a:pt x="8605880" y="24276"/>
                </a:lnTo>
                <a:lnTo>
                  <a:pt x="4280687" y="315590"/>
                </a:lnTo>
                <a:lnTo>
                  <a:pt x="0" y="319636"/>
                </a:lnTo>
                <a:cubicBezTo>
                  <a:pt x="1349" y="213091"/>
                  <a:pt x="2697" y="106545"/>
                  <a:pt x="4046" y="0"/>
                </a:cubicBezTo>
                <a:close/>
              </a:path>
            </a:pathLst>
          </a:custGeom>
          <a:solidFill>
            <a:srgbClr val="953735">
              <a:alpha val="25882"/>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フリーフォーム 241">
            <a:extLst>
              <a:ext uri="{FF2B5EF4-FFF2-40B4-BE49-F238E27FC236}">
                <a16:creationId xmlns:a16="http://schemas.microsoft.com/office/drawing/2014/main" id="{A0B80715-07BE-8F47-AEAB-4B8D92DAAEDA}"/>
              </a:ext>
            </a:extLst>
          </p:cNvPr>
          <p:cNvSpPr/>
          <p:nvPr/>
        </p:nvSpPr>
        <p:spPr>
          <a:xfrm flipH="1">
            <a:off x="279515" y="1204635"/>
            <a:ext cx="8584970" cy="319636"/>
          </a:xfrm>
          <a:custGeom>
            <a:avLst/>
            <a:gdLst>
              <a:gd name="connsiteX0" fmla="*/ 4046 w 8605880"/>
              <a:gd name="connsiteY0" fmla="*/ 0 h 319636"/>
              <a:gd name="connsiteX1" fmla="*/ 8605880 w 8605880"/>
              <a:gd name="connsiteY1" fmla="*/ 24276 h 319636"/>
              <a:gd name="connsiteX2" fmla="*/ 4280687 w 8605880"/>
              <a:gd name="connsiteY2" fmla="*/ 315590 h 319636"/>
              <a:gd name="connsiteX3" fmla="*/ 0 w 8605880"/>
              <a:gd name="connsiteY3" fmla="*/ 319636 h 319636"/>
              <a:gd name="connsiteX4" fmla="*/ 4046 w 8605880"/>
              <a:gd name="connsiteY4" fmla="*/ 0 h 319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5880" h="319636">
                <a:moveTo>
                  <a:pt x="4046" y="0"/>
                </a:moveTo>
                <a:lnTo>
                  <a:pt x="8605880" y="24276"/>
                </a:lnTo>
                <a:lnTo>
                  <a:pt x="4280687" y="315590"/>
                </a:lnTo>
                <a:lnTo>
                  <a:pt x="0" y="319636"/>
                </a:lnTo>
                <a:cubicBezTo>
                  <a:pt x="1349" y="213091"/>
                  <a:pt x="2697" y="106545"/>
                  <a:pt x="4046" y="0"/>
                </a:cubicBezTo>
                <a:close/>
              </a:path>
            </a:pathLst>
          </a:custGeom>
          <a:solidFill>
            <a:srgbClr val="77933C">
              <a:alpha val="78824"/>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正方形/長方形 185">
            <a:extLst>
              <a:ext uri="{FF2B5EF4-FFF2-40B4-BE49-F238E27FC236}">
                <a16:creationId xmlns:a16="http://schemas.microsoft.com/office/drawing/2014/main" id="{B864263C-B265-384F-A94B-869EEB21A393}"/>
              </a:ext>
            </a:extLst>
          </p:cNvPr>
          <p:cNvSpPr/>
          <p:nvPr/>
        </p:nvSpPr>
        <p:spPr>
          <a:xfrm>
            <a:off x="6741477" y="860891"/>
            <a:ext cx="2127835" cy="3726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177" name="正方形/長方形 176">
            <a:extLst>
              <a:ext uri="{FF2B5EF4-FFF2-40B4-BE49-F238E27FC236}">
                <a16:creationId xmlns:a16="http://schemas.microsoft.com/office/drawing/2014/main" id="{B5CDDD5E-866E-D24D-B189-5FE0007F5343}"/>
              </a:ext>
            </a:extLst>
          </p:cNvPr>
          <p:cNvSpPr/>
          <p:nvPr/>
        </p:nvSpPr>
        <p:spPr>
          <a:xfrm>
            <a:off x="274688" y="1530614"/>
            <a:ext cx="4281718" cy="5054229"/>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A67957D-B3F1-4A42-8A9E-0660EE7712F8}"/>
              </a:ext>
            </a:extLst>
          </p:cNvPr>
          <p:cNvSpPr>
            <a:spLocks noGrp="1"/>
          </p:cNvSpPr>
          <p:nvPr>
            <p:ph type="title"/>
          </p:nvPr>
        </p:nvSpPr>
        <p:spPr>
          <a:xfrm>
            <a:off x="230400" y="266400"/>
            <a:ext cx="8822766" cy="416221"/>
          </a:xfrm>
        </p:spPr>
        <p:txBody>
          <a:bodyPr/>
          <a:lstStyle/>
          <a:p>
            <a:r>
              <a:rPr lang="ja-JP" altLang="ja-JP" sz="2800"/>
              <a:t>時間感覚の変化がビジネスを変えようとしている</a:t>
            </a:r>
          </a:p>
        </p:txBody>
      </p:sp>
      <p:sp>
        <p:nvSpPr>
          <p:cNvPr id="174" name="正方形/長方形 173">
            <a:extLst>
              <a:ext uri="{FF2B5EF4-FFF2-40B4-BE49-F238E27FC236}">
                <a16:creationId xmlns:a16="http://schemas.microsoft.com/office/drawing/2014/main" id="{BF8D6853-36F2-8845-9AAE-F2079BB3599E}"/>
              </a:ext>
            </a:extLst>
          </p:cNvPr>
          <p:cNvSpPr/>
          <p:nvPr/>
        </p:nvSpPr>
        <p:spPr>
          <a:xfrm>
            <a:off x="274688" y="860891"/>
            <a:ext cx="2127835" cy="3650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175" name="正方形/長方形 174">
            <a:extLst>
              <a:ext uri="{FF2B5EF4-FFF2-40B4-BE49-F238E27FC236}">
                <a16:creationId xmlns:a16="http://schemas.microsoft.com/office/drawing/2014/main" id="{8A69E046-93C3-B24C-8A94-AE7FFD28FF69}"/>
              </a:ext>
            </a:extLst>
          </p:cNvPr>
          <p:cNvSpPr/>
          <p:nvPr/>
        </p:nvSpPr>
        <p:spPr>
          <a:xfrm>
            <a:off x="2428571" y="860891"/>
            <a:ext cx="2127835" cy="3650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176" name="正方形/長方形 175">
            <a:extLst>
              <a:ext uri="{FF2B5EF4-FFF2-40B4-BE49-F238E27FC236}">
                <a16:creationId xmlns:a16="http://schemas.microsoft.com/office/drawing/2014/main" id="{D9C96DED-79E4-CC4B-83D5-8157FD359FBE}"/>
              </a:ext>
            </a:extLst>
          </p:cNvPr>
          <p:cNvSpPr/>
          <p:nvPr/>
        </p:nvSpPr>
        <p:spPr>
          <a:xfrm>
            <a:off x="4582455" y="866771"/>
            <a:ext cx="2127835" cy="3650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181" name="テキスト ボックス 180">
            <a:extLst>
              <a:ext uri="{FF2B5EF4-FFF2-40B4-BE49-F238E27FC236}">
                <a16:creationId xmlns:a16="http://schemas.microsoft.com/office/drawing/2014/main" id="{801B2838-C27F-3547-925A-805F8B18A8D5}"/>
              </a:ext>
            </a:extLst>
          </p:cNvPr>
          <p:cNvSpPr txBox="1"/>
          <p:nvPr/>
        </p:nvSpPr>
        <p:spPr>
          <a:xfrm>
            <a:off x="528126" y="913905"/>
            <a:ext cx="1620957"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ビジネス・モデル</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182" name="テキスト ボックス 181">
            <a:extLst>
              <a:ext uri="{FF2B5EF4-FFF2-40B4-BE49-F238E27FC236}">
                <a16:creationId xmlns:a16="http://schemas.microsoft.com/office/drawing/2014/main" id="{99209F37-77D3-8C4C-90FC-D0A975B73CF3}"/>
              </a:ext>
            </a:extLst>
          </p:cNvPr>
          <p:cNvSpPr txBox="1"/>
          <p:nvPr/>
        </p:nvSpPr>
        <p:spPr>
          <a:xfrm>
            <a:off x="2771777" y="910026"/>
            <a:ext cx="14414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お客様との関係</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183" name="テキスト ボックス 182">
            <a:extLst>
              <a:ext uri="{FF2B5EF4-FFF2-40B4-BE49-F238E27FC236}">
                <a16:creationId xmlns:a16="http://schemas.microsoft.com/office/drawing/2014/main" id="{6A2E3BDB-D934-864A-B42A-6F3269CF3AC7}"/>
              </a:ext>
            </a:extLst>
          </p:cNvPr>
          <p:cNvSpPr txBox="1"/>
          <p:nvPr/>
        </p:nvSpPr>
        <p:spPr>
          <a:xfrm>
            <a:off x="5284734" y="910026"/>
            <a:ext cx="723275"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働き方</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187" name="テキスト ボックス 186">
            <a:extLst>
              <a:ext uri="{FF2B5EF4-FFF2-40B4-BE49-F238E27FC236}">
                <a16:creationId xmlns:a16="http://schemas.microsoft.com/office/drawing/2014/main" id="{559728C9-EB7C-C64E-BD78-DCB1A4CE54F2}"/>
              </a:ext>
            </a:extLst>
          </p:cNvPr>
          <p:cNvSpPr txBox="1"/>
          <p:nvPr/>
        </p:nvSpPr>
        <p:spPr>
          <a:xfrm>
            <a:off x="7174454" y="910026"/>
            <a:ext cx="1261885"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情報システム</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239" name="正方形/長方形 238">
            <a:extLst>
              <a:ext uri="{FF2B5EF4-FFF2-40B4-BE49-F238E27FC236}">
                <a16:creationId xmlns:a16="http://schemas.microsoft.com/office/drawing/2014/main" id="{4956B649-CBC2-7341-ABAD-2CD2DCAA6D14}"/>
              </a:ext>
            </a:extLst>
          </p:cNvPr>
          <p:cNvSpPr/>
          <p:nvPr/>
        </p:nvSpPr>
        <p:spPr>
          <a:xfrm>
            <a:off x="272118" y="1598936"/>
            <a:ext cx="4286857" cy="307777"/>
          </a:xfrm>
          <a:prstGeom prst="rect">
            <a:avLst/>
          </a:prstGeom>
        </p:spPr>
        <p:txBody>
          <a:bodyPr wrap="square">
            <a:spAutoFit/>
          </a:bodyPr>
          <a:lstStyle/>
          <a:p>
            <a:pPr algn="ctr"/>
            <a:r>
              <a:rPr lang="ja-JP" altLang="en-US" sz="1400">
                <a:latin typeface="Meiryo" panose="020B0604030504040204" pitchFamily="34" charset="-128"/>
                <a:ea typeface="Meiryo" panose="020B0604030504040204" pitchFamily="34" charset="-128"/>
              </a:rPr>
              <a:t>社会環境の変化が緩やかで中長期的な予測が可能</a:t>
            </a:r>
          </a:p>
        </p:txBody>
      </p:sp>
      <p:pic>
        <p:nvPicPr>
          <p:cNvPr id="1028" name="Picture 4">
            <a:extLst>
              <a:ext uri="{FF2B5EF4-FFF2-40B4-BE49-F238E27FC236}">
                <a16:creationId xmlns:a16="http://schemas.microsoft.com/office/drawing/2014/main" id="{A127D278-BE74-694B-8721-A538E0AC69C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82370" y="4168060"/>
            <a:ext cx="2038665" cy="15977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畑・田んぼを耕す人のイラスト（女性）">
            <a:extLst>
              <a:ext uri="{FF2B5EF4-FFF2-40B4-BE49-F238E27FC236}">
                <a16:creationId xmlns:a16="http://schemas.microsoft.com/office/drawing/2014/main" id="{F2E4E9A6-7945-224D-917F-7E8307BFDA5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486931" y="2755759"/>
            <a:ext cx="1412301" cy="14123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施肥のイラスト">
            <a:extLst>
              <a:ext uri="{FF2B5EF4-FFF2-40B4-BE49-F238E27FC236}">
                <a16:creationId xmlns:a16="http://schemas.microsoft.com/office/drawing/2014/main" id="{4E997E3A-AB8F-CC44-95E0-4C22174EA09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H="1">
            <a:off x="757042" y="2350443"/>
            <a:ext cx="1782810" cy="178281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3A29B92-E80C-64C6-442A-EFC94B4D212A}"/>
              </a:ext>
            </a:extLst>
          </p:cNvPr>
          <p:cNvSpPr txBox="1"/>
          <p:nvPr/>
        </p:nvSpPr>
        <p:spPr>
          <a:xfrm>
            <a:off x="462709" y="6063255"/>
            <a:ext cx="3877985" cy="338554"/>
          </a:xfrm>
          <a:prstGeom prst="rect">
            <a:avLst/>
          </a:prstGeom>
          <a:noFill/>
        </p:spPr>
        <p:txBody>
          <a:bodyPr wrap="none" rtlCol="0">
            <a:spAutoFit/>
          </a:bodyPr>
          <a:lstStyle/>
          <a:p>
            <a:pPr algn="ctr"/>
            <a:r>
              <a:rPr kumimoji="1" lang="ja-JP" altLang="en-US" sz="1600" b="1">
                <a:solidFill>
                  <a:schemeClr val="accent2">
                    <a:lumMod val="75000"/>
                  </a:schemeClr>
                </a:solidFill>
                <a:latin typeface="Meiryo" panose="020B0604030504040204" pitchFamily="34" charset="-128"/>
                <a:ea typeface="Meiryo" panose="020B0604030504040204" pitchFamily="34" charset="-128"/>
              </a:rPr>
              <a:t>高い精度で未来を予測し計画通りに実行</a:t>
            </a:r>
          </a:p>
        </p:txBody>
      </p:sp>
      <p:grpSp>
        <p:nvGrpSpPr>
          <p:cNvPr id="18" name="グループ化 17">
            <a:extLst>
              <a:ext uri="{FF2B5EF4-FFF2-40B4-BE49-F238E27FC236}">
                <a16:creationId xmlns:a16="http://schemas.microsoft.com/office/drawing/2014/main" id="{D8F2E6BF-58FD-29A4-DDC5-A43D4F6B4766}"/>
              </a:ext>
            </a:extLst>
          </p:cNvPr>
          <p:cNvGrpSpPr/>
          <p:nvPr/>
        </p:nvGrpSpPr>
        <p:grpSpPr>
          <a:xfrm>
            <a:off x="4350563" y="1530614"/>
            <a:ext cx="4518749" cy="5054229"/>
            <a:chOff x="4350563" y="1530614"/>
            <a:chExt cx="4518749" cy="5054229"/>
          </a:xfrm>
        </p:grpSpPr>
        <p:sp>
          <p:nvSpPr>
            <p:cNvPr id="178" name="正方形/長方形 177">
              <a:extLst>
                <a:ext uri="{FF2B5EF4-FFF2-40B4-BE49-F238E27FC236}">
                  <a16:creationId xmlns:a16="http://schemas.microsoft.com/office/drawing/2014/main" id="{1C9AF217-07BB-4E48-93D4-FC3D664FB1CD}"/>
                </a:ext>
              </a:extLst>
            </p:cNvPr>
            <p:cNvSpPr/>
            <p:nvPr/>
          </p:nvSpPr>
          <p:spPr>
            <a:xfrm>
              <a:off x="4587904" y="1530614"/>
              <a:ext cx="4276582" cy="5054229"/>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右矢印 178">
              <a:extLst>
                <a:ext uri="{FF2B5EF4-FFF2-40B4-BE49-F238E27FC236}">
                  <a16:creationId xmlns:a16="http://schemas.microsoft.com/office/drawing/2014/main" id="{5F035083-3268-144B-A902-728577C3E2C9}"/>
                </a:ext>
              </a:extLst>
            </p:cNvPr>
            <p:cNvSpPr/>
            <p:nvPr/>
          </p:nvSpPr>
          <p:spPr>
            <a:xfrm>
              <a:off x="4350563" y="3479889"/>
              <a:ext cx="532415" cy="1311336"/>
            </a:xfrm>
            <a:prstGeom prst="rightArrow">
              <a:avLst>
                <a:gd name="adj1" fmla="val 59961"/>
                <a:gd name="adj2" fmla="val 8066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正方形/長方形 179">
              <a:extLst>
                <a:ext uri="{FF2B5EF4-FFF2-40B4-BE49-F238E27FC236}">
                  <a16:creationId xmlns:a16="http://schemas.microsoft.com/office/drawing/2014/main" id="{8D528A55-402E-CB4E-B688-C76F87559364}"/>
                </a:ext>
              </a:extLst>
            </p:cNvPr>
            <p:cNvSpPr/>
            <p:nvPr/>
          </p:nvSpPr>
          <p:spPr>
            <a:xfrm>
              <a:off x="4582455" y="1596431"/>
              <a:ext cx="4286857" cy="307777"/>
            </a:xfrm>
            <a:prstGeom prst="rect">
              <a:avLst/>
            </a:prstGeom>
          </p:spPr>
          <p:txBody>
            <a:bodyPr wrap="square">
              <a:spAutoFit/>
            </a:bodyPr>
            <a:lstStyle/>
            <a:p>
              <a:pPr algn="ctr"/>
              <a:r>
                <a:rPr lang="ja-JP" altLang="en-US" sz="1400">
                  <a:solidFill>
                    <a:srgbClr val="C00000"/>
                  </a:solidFill>
                  <a:latin typeface="Meiryo" panose="020B0604030504040204" pitchFamily="34" charset="-128"/>
                  <a:ea typeface="Meiryo" panose="020B0604030504040204" pitchFamily="34" charset="-128"/>
                </a:rPr>
                <a:t>社会環境が複雑性を増し将来の予測が困難な状況</a:t>
              </a:r>
            </a:p>
          </p:txBody>
        </p:sp>
        <p:pic>
          <p:nvPicPr>
            <p:cNvPr id="1026" name="Picture 2" descr="管制室のイラスト">
              <a:extLst>
                <a:ext uri="{FF2B5EF4-FFF2-40B4-BE49-F238E27FC236}">
                  <a16:creationId xmlns:a16="http://schemas.microsoft.com/office/drawing/2014/main" id="{C1A9607C-7AE9-6544-A0E3-C36ADA9D6BB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82978" y="2293269"/>
              <a:ext cx="3757833" cy="3551152"/>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85B5061C-8E51-AABC-5AA2-EA48F0B10EDE}"/>
                </a:ext>
              </a:extLst>
            </p:cNvPr>
            <p:cNvSpPr txBox="1"/>
            <p:nvPr/>
          </p:nvSpPr>
          <p:spPr>
            <a:xfrm>
              <a:off x="4576132" y="6063255"/>
              <a:ext cx="4288353" cy="338554"/>
            </a:xfrm>
            <a:prstGeom prst="rect">
              <a:avLst/>
            </a:prstGeom>
            <a:noFill/>
          </p:spPr>
          <p:txBody>
            <a:bodyPr wrap="none" rtlCol="0">
              <a:spAutoFit/>
            </a:bodyPr>
            <a:lstStyle/>
            <a:p>
              <a:pPr algn="ctr"/>
              <a:r>
                <a:rPr lang="ja-JP" altLang="en-US" sz="1600" b="1">
                  <a:solidFill>
                    <a:schemeClr val="accent3">
                      <a:lumMod val="50000"/>
                    </a:schemeClr>
                  </a:solidFill>
                  <a:latin typeface="Meiryo" panose="020B0604030504040204" pitchFamily="34" charset="-128"/>
                  <a:ea typeface="Meiryo" panose="020B0604030504040204" pitchFamily="34" charset="-128"/>
                </a:rPr>
                <a:t>リアルタイムに現状を捉え直ちに最適を実行</a:t>
              </a:r>
              <a:endParaRPr kumimoji="1" lang="ja-JP" altLang="en-US" sz="1600" b="1">
                <a:solidFill>
                  <a:schemeClr val="accent3">
                    <a:lumMod val="50000"/>
                  </a:schemeClr>
                </a:solidFill>
                <a:latin typeface="Meiryo" panose="020B0604030504040204" pitchFamily="34" charset="-128"/>
                <a:ea typeface="Meiryo" panose="020B0604030504040204" pitchFamily="34" charset="-128"/>
              </a:endParaRPr>
            </a:p>
          </p:txBody>
        </p:sp>
      </p:grpSp>
      <p:grpSp>
        <p:nvGrpSpPr>
          <p:cNvPr id="17" name="グループ化 16">
            <a:extLst>
              <a:ext uri="{FF2B5EF4-FFF2-40B4-BE49-F238E27FC236}">
                <a16:creationId xmlns:a16="http://schemas.microsoft.com/office/drawing/2014/main" id="{701C03FD-DF57-CDF9-8EC8-14D73402E65E}"/>
              </a:ext>
            </a:extLst>
          </p:cNvPr>
          <p:cNvGrpSpPr/>
          <p:nvPr/>
        </p:nvGrpSpPr>
        <p:grpSpPr>
          <a:xfrm>
            <a:off x="272118" y="1195899"/>
            <a:ext cx="8589796" cy="363647"/>
            <a:chOff x="272118" y="1195899"/>
            <a:chExt cx="8589796" cy="363647"/>
          </a:xfrm>
        </p:grpSpPr>
        <p:sp>
          <p:nvSpPr>
            <p:cNvPr id="11" name="フリーフォーム 10">
              <a:extLst>
                <a:ext uri="{FF2B5EF4-FFF2-40B4-BE49-F238E27FC236}">
                  <a16:creationId xmlns:a16="http://schemas.microsoft.com/office/drawing/2014/main" id="{F80E444A-8EE7-86E1-4278-800E3E572197}"/>
                </a:ext>
              </a:extLst>
            </p:cNvPr>
            <p:cNvSpPr/>
            <p:nvPr/>
          </p:nvSpPr>
          <p:spPr>
            <a:xfrm>
              <a:off x="272118" y="1239910"/>
              <a:ext cx="8584970" cy="319636"/>
            </a:xfrm>
            <a:custGeom>
              <a:avLst/>
              <a:gdLst>
                <a:gd name="connsiteX0" fmla="*/ 4046 w 8605880"/>
                <a:gd name="connsiteY0" fmla="*/ 0 h 319636"/>
                <a:gd name="connsiteX1" fmla="*/ 8605880 w 8605880"/>
                <a:gd name="connsiteY1" fmla="*/ 24276 h 319636"/>
                <a:gd name="connsiteX2" fmla="*/ 4280687 w 8605880"/>
                <a:gd name="connsiteY2" fmla="*/ 315590 h 319636"/>
                <a:gd name="connsiteX3" fmla="*/ 0 w 8605880"/>
                <a:gd name="connsiteY3" fmla="*/ 319636 h 319636"/>
                <a:gd name="connsiteX4" fmla="*/ 4046 w 8605880"/>
                <a:gd name="connsiteY4" fmla="*/ 0 h 319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5880" h="319636">
                  <a:moveTo>
                    <a:pt x="4046" y="0"/>
                  </a:moveTo>
                  <a:lnTo>
                    <a:pt x="8605880" y="24276"/>
                  </a:lnTo>
                  <a:lnTo>
                    <a:pt x="4280687" y="315590"/>
                  </a:lnTo>
                  <a:lnTo>
                    <a:pt x="0" y="319636"/>
                  </a:lnTo>
                  <a:cubicBezTo>
                    <a:pt x="1349" y="213091"/>
                    <a:pt x="2697" y="106545"/>
                    <a:pt x="4046" y="0"/>
                  </a:cubicBezTo>
                  <a:close/>
                </a:path>
              </a:pathLst>
            </a:custGeom>
            <a:solidFill>
              <a:srgbClr val="E46C0A">
                <a:alpha val="50196"/>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 name="直線矢印コネクタ 12">
              <a:extLst>
                <a:ext uri="{FF2B5EF4-FFF2-40B4-BE49-F238E27FC236}">
                  <a16:creationId xmlns:a16="http://schemas.microsoft.com/office/drawing/2014/main" id="{59B815F9-32B2-BD50-3724-72CD85B67AE4}"/>
                </a:ext>
              </a:extLst>
            </p:cNvPr>
            <p:cNvCxnSpPr>
              <a:cxnSpLocks/>
            </p:cNvCxnSpPr>
            <p:nvPr/>
          </p:nvCxnSpPr>
          <p:spPr>
            <a:xfrm flipV="1">
              <a:off x="278960" y="1195899"/>
              <a:ext cx="4036" cy="352683"/>
            </a:xfrm>
            <a:prstGeom prst="straightConnector1">
              <a:avLst/>
            </a:prstGeom>
            <a:ln>
              <a:solidFill>
                <a:schemeClr val="bg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4" name="直線矢印コネクタ 13">
              <a:extLst>
                <a:ext uri="{FF2B5EF4-FFF2-40B4-BE49-F238E27FC236}">
                  <a16:creationId xmlns:a16="http://schemas.microsoft.com/office/drawing/2014/main" id="{35681F96-306F-A0EC-CD0F-BD3E71E26891}"/>
                </a:ext>
              </a:extLst>
            </p:cNvPr>
            <p:cNvCxnSpPr>
              <a:cxnSpLocks/>
              <a:stCxn id="11" idx="2"/>
            </p:cNvCxnSpPr>
            <p:nvPr/>
          </p:nvCxnSpPr>
          <p:spPr>
            <a:xfrm flipV="1">
              <a:off x="4542404" y="1271513"/>
              <a:ext cx="4319510" cy="283987"/>
            </a:xfrm>
            <a:prstGeom prst="straightConnector1">
              <a:avLst/>
            </a:prstGeom>
            <a:ln>
              <a:solidFill>
                <a:schemeClr val="bg1"/>
              </a:solidFill>
              <a:prstDash val="sysDot"/>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6345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42"/>
                                        </p:tgtEl>
                                        <p:attrNameLst>
                                          <p:attrName>style.visibility</p:attrName>
                                        </p:attrNameLst>
                                      </p:cBhvr>
                                      <p:to>
                                        <p:strVal val="visible"/>
                                      </p:to>
                                    </p:set>
                                    <p:animEffect transition="in" filter="wipe(down)">
                                      <p:cBhvr>
                                        <p:cTn id="11" dur="500"/>
                                        <p:tgtEl>
                                          <p:spTgt spid="2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316C7AE6-3A8F-A54E-9745-AB6EA1B9192B}"/>
              </a:ext>
            </a:extLst>
          </p:cNvPr>
          <p:cNvSpPr/>
          <p:nvPr/>
        </p:nvSpPr>
        <p:spPr>
          <a:xfrm>
            <a:off x="202223" y="864036"/>
            <a:ext cx="8748346" cy="108295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0631FFD-08CB-AB40-A226-D9C8E281C7E5}"/>
              </a:ext>
            </a:extLst>
          </p:cNvPr>
          <p:cNvSpPr>
            <a:spLocks noGrp="1"/>
          </p:cNvSpPr>
          <p:nvPr>
            <p:ph type="title"/>
          </p:nvPr>
        </p:nvSpPr>
        <p:spPr/>
        <p:txBody>
          <a:bodyPr/>
          <a:lstStyle/>
          <a:p>
            <a:r>
              <a:rPr lang="en" altLang="ja-JP" dirty="0">
                <a:solidFill>
                  <a:srgbClr val="4B4B4B"/>
                </a:solidFill>
                <a:latin typeface="Arial" panose="020B0604020202020204" pitchFamily="34" charset="0"/>
              </a:rPr>
              <a:t>VUCA</a:t>
            </a:r>
            <a:r>
              <a:rPr lang="ja-JP" altLang="en-US">
                <a:solidFill>
                  <a:srgbClr val="4B4B4B"/>
                </a:solidFill>
                <a:latin typeface="Arial" panose="020B0604020202020204" pitchFamily="34" charset="0"/>
              </a:rPr>
              <a:t>の時代に生き残るための価値観</a:t>
            </a:r>
            <a:endParaRPr kumimoji="1" lang="ja-JP" altLang="en-US"/>
          </a:p>
        </p:txBody>
      </p:sp>
      <p:sp>
        <p:nvSpPr>
          <p:cNvPr id="5" name="正方形/長方形 4">
            <a:extLst>
              <a:ext uri="{FF2B5EF4-FFF2-40B4-BE49-F238E27FC236}">
                <a16:creationId xmlns:a16="http://schemas.microsoft.com/office/drawing/2014/main" id="{D7688AF4-6B39-6842-A797-6DBCBB7C574A}"/>
              </a:ext>
            </a:extLst>
          </p:cNvPr>
          <p:cNvSpPr/>
          <p:nvPr/>
        </p:nvSpPr>
        <p:spPr>
          <a:xfrm>
            <a:off x="254977" y="954402"/>
            <a:ext cx="8686800" cy="461665"/>
          </a:xfrm>
          <a:prstGeom prst="rect">
            <a:avLst/>
          </a:prstGeom>
        </p:spPr>
        <p:txBody>
          <a:bodyPr wrap="square">
            <a:spAutoFit/>
          </a:bodyPr>
          <a:lstStyle/>
          <a:p>
            <a:pPr algn="ctr" fontAlgn="base"/>
            <a:r>
              <a:rPr lang="en" altLang="ja-JP" sz="2400" b="1" dirty="0">
                <a:solidFill>
                  <a:schemeClr val="bg1"/>
                </a:solidFill>
                <a:latin typeface="Meiryo" panose="020B0604030504040204" pitchFamily="34" charset="-128"/>
                <a:ea typeface="Meiryo" panose="020B0604030504040204" pitchFamily="34" charset="-128"/>
              </a:rPr>
              <a:t>VUCA </a:t>
            </a:r>
            <a:r>
              <a:rPr lang="ja-JP" altLang="en-US" sz="1600">
                <a:solidFill>
                  <a:schemeClr val="bg1"/>
                </a:solidFill>
                <a:latin typeface="Meiryo" panose="020B0604030504040204" pitchFamily="34" charset="-128"/>
                <a:ea typeface="Meiryo" panose="020B0604030504040204" pitchFamily="34" charset="-128"/>
              </a:rPr>
              <a:t>社会環境が複雑性を増し将来の予測が困難な状況</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53974D04-45CD-2846-AFE4-6B32861B6B3D}"/>
              </a:ext>
            </a:extLst>
          </p:cNvPr>
          <p:cNvSpPr/>
          <p:nvPr/>
        </p:nvSpPr>
        <p:spPr>
          <a:xfrm>
            <a:off x="1786622" y="1366993"/>
            <a:ext cx="5570756" cy="523220"/>
          </a:xfrm>
          <a:prstGeom prst="rect">
            <a:avLst/>
          </a:prstGeom>
        </p:spPr>
        <p:txBody>
          <a:bodyPr wrap="none">
            <a:spAutoFit/>
          </a:bodyPr>
          <a:lstStyle/>
          <a:p>
            <a:pPr algn="ctr" fontAlgn="base"/>
            <a:r>
              <a:rPr lang="ja-JP" altLang="en-US" sz="2800" b="1">
                <a:solidFill>
                  <a:schemeClr val="bg1"/>
                </a:solidFill>
                <a:latin typeface="Meiryo" panose="020B0604030504040204" pitchFamily="34" charset="-128"/>
                <a:ea typeface="Meiryo" panose="020B0604030504040204" pitchFamily="34" charset="-128"/>
              </a:rPr>
              <a:t>何が正解かは、分かはわからない</a:t>
            </a:r>
            <a:endParaRPr lang="en-US" altLang="ja-JP" sz="2800" b="1" dirty="0">
              <a:solidFill>
                <a:schemeClr val="bg1"/>
              </a:solidFill>
              <a:latin typeface="Meiryo" panose="020B0604030504040204" pitchFamily="34" charset="-128"/>
              <a:ea typeface="Meiryo" panose="020B0604030504040204" pitchFamily="34" charset="-128"/>
            </a:endParaRPr>
          </a:p>
        </p:txBody>
      </p:sp>
      <p:grpSp>
        <p:nvGrpSpPr>
          <p:cNvPr id="12" name="グループ化 11">
            <a:extLst>
              <a:ext uri="{FF2B5EF4-FFF2-40B4-BE49-F238E27FC236}">
                <a16:creationId xmlns:a16="http://schemas.microsoft.com/office/drawing/2014/main" id="{22E3B5C7-016D-0247-A247-EA87EA49BFC5}"/>
              </a:ext>
            </a:extLst>
          </p:cNvPr>
          <p:cNvGrpSpPr/>
          <p:nvPr/>
        </p:nvGrpSpPr>
        <p:grpSpPr>
          <a:xfrm>
            <a:off x="193430" y="2234538"/>
            <a:ext cx="8757139" cy="2855252"/>
            <a:chOff x="193430" y="2799042"/>
            <a:chExt cx="8757139" cy="2855252"/>
          </a:xfrm>
        </p:grpSpPr>
        <p:sp>
          <p:nvSpPr>
            <p:cNvPr id="10" name="正方形/長方形 9">
              <a:extLst>
                <a:ext uri="{FF2B5EF4-FFF2-40B4-BE49-F238E27FC236}">
                  <a16:creationId xmlns:a16="http://schemas.microsoft.com/office/drawing/2014/main" id="{88FBCECF-705B-9543-8743-B73C2364758D}"/>
                </a:ext>
              </a:extLst>
            </p:cNvPr>
            <p:cNvSpPr/>
            <p:nvPr/>
          </p:nvSpPr>
          <p:spPr>
            <a:xfrm>
              <a:off x="193430" y="2799042"/>
              <a:ext cx="8757139" cy="28552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3" name="正方形/長方形 2">
              <a:extLst>
                <a:ext uri="{FF2B5EF4-FFF2-40B4-BE49-F238E27FC236}">
                  <a16:creationId xmlns:a16="http://schemas.microsoft.com/office/drawing/2014/main" id="{E0D3D354-23F9-F34C-9F68-3EA22EC3FD6A}"/>
                </a:ext>
              </a:extLst>
            </p:cNvPr>
            <p:cNvSpPr/>
            <p:nvPr/>
          </p:nvSpPr>
          <p:spPr>
            <a:xfrm>
              <a:off x="697146" y="4501533"/>
              <a:ext cx="8183083" cy="923330"/>
            </a:xfrm>
            <a:prstGeom prst="rect">
              <a:avLst/>
            </a:prstGeom>
          </p:spPr>
          <p:txBody>
            <a:bodyPr wrap="square">
              <a:spAutoFit/>
            </a:bodyPr>
            <a:lstStyle/>
            <a:p>
              <a:pPr marL="342900" indent="-342900" fontAlgn="base">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気がついたなら、直ちに行動しなければ、チャンスを逃してしまう。</a:t>
              </a:r>
            </a:p>
            <a:p>
              <a:pPr marL="342900" indent="-342900" fontAlgn="base">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間違ったとしても即座にやり直しが効き、大きな痛手を回避できる。</a:t>
              </a:r>
            </a:p>
            <a:p>
              <a:pPr marL="342900" indent="-342900" fontAlgn="base">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スピードを追求すれば物事をシンプルに捉え本質のみに集中できる。</a:t>
              </a:r>
              <a:endParaRPr lang="ja-JP" altLang="en-US" b="0" i="0">
                <a:solidFill>
                  <a:schemeClr val="bg1"/>
                </a:solidFill>
                <a:effectLst/>
                <a:latin typeface="Meiryo" panose="020B0604030504040204" pitchFamily="34" charset="-128"/>
                <a:ea typeface="Meiryo" panose="020B0604030504040204" pitchFamily="34" charset="-128"/>
              </a:endParaRPr>
            </a:p>
          </p:txBody>
        </p:sp>
        <p:sp>
          <p:nvSpPr>
            <p:cNvPr id="4" name="正方形/長方形 3">
              <a:extLst>
                <a:ext uri="{FF2B5EF4-FFF2-40B4-BE49-F238E27FC236}">
                  <a16:creationId xmlns:a16="http://schemas.microsoft.com/office/drawing/2014/main" id="{FC0B23A4-3EE7-5D42-8CBC-16C6FB029870}"/>
                </a:ext>
              </a:extLst>
            </p:cNvPr>
            <p:cNvSpPr/>
            <p:nvPr/>
          </p:nvSpPr>
          <p:spPr>
            <a:xfrm>
              <a:off x="697147" y="3573381"/>
              <a:ext cx="7749704" cy="877163"/>
            </a:xfrm>
            <a:prstGeom prst="rect">
              <a:avLst/>
            </a:prstGeom>
          </p:spPr>
          <p:txBody>
            <a:bodyPr wrap="square">
              <a:spAutoFit/>
            </a:bodyPr>
            <a:lstStyle/>
            <a:p>
              <a:pPr algn="ctr" fontAlgn="base"/>
              <a:r>
                <a:rPr lang="ja-JP" altLang="en-US" sz="3100">
                  <a:solidFill>
                    <a:schemeClr val="bg1"/>
                  </a:solidFill>
                  <a:latin typeface="Meiryo" panose="020B0604030504040204" pitchFamily="34" charset="-128"/>
                  <a:ea typeface="Meiryo" panose="020B0604030504040204" pitchFamily="34" charset="-128"/>
                </a:rPr>
                <a:t>アイデアが湧いたら</a:t>
              </a:r>
              <a:r>
                <a:rPr lang="ja-JP" altLang="en-US" sz="3100" b="1" u="sng">
                  <a:solidFill>
                    <a:schemeClr val="bg1"/>
                  </a:solidFill>
                  <a:latin typeface="Meiryo" panose="020B0604030504040204" pitchFamily="34" charset="-128"/>
                  <a:ea typeface="Meiryo" panose="020B0604030504040204" pitchFamily="34" charset="-128"/>
                </a:rPr>
                <a:t>直ぐにやってみる</a:t>
              </a:r>
              <a:endParaRPr lang="en-US" altLang="ja-JP" sz="3100" dirty="0">
                <a:solidFill>
                  <a:schemeClr val="bg1"/>
                </a:solidFill>
                <a:latin typeface="Meiryo" panose="020B0604030504040204" pitchFamily="34" charset="-128"/>
                <a:ea typeface="Meiryo" panose="020B0604030504040204" pitchFamily="34" charset="-128"/>
              </a:endParaRPr>
            </a:p>
            <a:p>
              <a:pPr algn="ctr" fontAlgn="base"/>
              <a:r>
                <a:rPr lang="ja-JP" altLang="en-US" sz="1900">
                  <a:solidFill>
                    <a:schemeClr val="bg1"/>
                  </a:solidFill>
                  <a:latin typeface="Meiryo" panose="020B0604030504040204" pitchFamily="34" charset="-128"/>
                  <a:ea typeface="Meiryo" panose="020B0604030504040204" pitchFamily="34" charset="-128"/>
                </a:rPr>
                <a:t>結果から議論を展開するれば、より現実的な解に到達できる</a:t>
              </a:r>
              <a:endParaRPr lang="en-US" altLang="ja-JP" sz="19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C664737A-18BD-0E4E-8121-804D19E28E69}"/>
                </a:ext>
              </a:extLst>
            </p:cNvPr>
            <p:cNvSpPr/>
            <p:nvPr/>
          </p:nvSpPr>
          <p:spPr>
            <a:xfrm>
              <a:off x="193430" y="3013435"/>
              <a:ext cx="8686800" cy="707886"/>
            </a:xfrm>
            <a:prstGeom prst="rect">
              <a:avLst/>
            </a:prstGeom>
          </p:spPr>
          <p:txBody>
            <a:bodyPr wrap="square">
              <a:spAutoFit/>
            </a:bodyPr>
            <a:lstStyle/>
            <a:p>
              <a:pPr algn="ctr" fontAlgn="base"/>
              <a:r>
                <a:rPr lang="ja-JP" altLang="en-US" sz="4000" b="1" u="sng">
                  <a:solidFill>
                    <a:schemeClr val="bg1"/>
                  </a:solidFill>
                  <a:latin typeface="Meiryo" panose="020B0604030504040204" pitchFamily="34" charset="-128"/>
                  <a:ea typeface="Meiryo" panose="020B0604030504040204" pitchFamily="34" charset="-128"/>
                </a:rPr>
                <a:t>圧倒的なビジネス・スピード</a:t>
              </a:r>
              <a:endParaRPr lang="en-US" altLang="ja-JP" sz="4000" u="sng" dirty="0">
                <a:solidFill>
                  <a:schemeClr val="bg1"/>
                </a:solidFill>
                <a:latin typeface="Meiryo" panose="020B0604030504040204" pitchFamily="34" charset="-128"/>
                <a:ea typeface="Meiryo" panose="020B0604030504040204" pitchFamily="34" charset="-128"/>
              </a:endParaRPr>
            </a:p>
          </p:txBody>
        </p:sp>
      </p:grpSp>
      <p:sp>
        <p:nvSpPr>
          <p:cNvPr id="11" name="上矢印 10">
            <a:extLst>
              <a:ext uri="{FF2B5EF4-FFF2-40B4-BE49-F238E27FC236}">
                <a16:creationId xmlns:a16="http://schemas.microsoft.com/office/drawing/2014/main" id="{B074C03D-0C69-BA45-BD77-AD7CC8F8585B}"/>
              </a:ext>
            </a:extLst>
          </p:cNvPr>
          <p:cNvSpPr/>
          <p:nvPr/>
        </p:nvSpPr>
        <p:spPr>
          <a:xfrm>
            <a:off x="3969726" y="1879253"/>
            <a:ext cx="1204547" cy="470549"/>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9" name="グループ化 18">
            <a:extLst>
              <a:ext uri="{FF2B5EF4-FFF2-40B4-BE49-F238E27FC236}">
                <a16:creationId xmlns:a16="http://schemas.microsoft.com/office/drawing/2014/main" id="{94B18AAC-E227-9F44-A805-F049D656B51F}"/>
              </a:ext>
            </a:extLst>
          </p:cNvPr>
          <p:cNvGrpSpPr/>
          <p:nvPr/>
        </p:nvGrpSpPr>
        <p:grpSpPr>
          <a:xfrm>
            <a:off x="199627" y="4981833"/>
            <a:ext cx="8717573" cy="1508576"/>
            <a:chOff x="199627" y="4987066"/>
            <a:chExt cx="8717573" cy="1508576"/>
          </a:xfrm>
        </p:grpSpPr>
        <p:grpSp>
          <p:nvGrpSpPr>
            <p:cNvPr id="15" name="グループ化 14">
              <a:extLst>
                <a:ext uri="{FF2B5EF4-FFF2-40B4-BE49-F238E27FC236}">
                  <a16:creationId xmlns:a16="http://schemas.microsoft.com/office/drawing/2014/main" id="{A150A874-80B1-AF4A-8116-7DD944B06D31}"/>
                </a:ext>
              </a:extLst>
            </p:cNvPr>
            <p:cNvGrpSpPr/>
            <p:nvPr/>
          </p:nvGrpSpPr>
          <p:grpSpPr>
            <a:xfrm>
              <a:off x="199627" y="5390914"/>
              <a:ext cx="8717573" cy="1104728"/>
              <a:chOff x="197827" y="5320566"/>
              <a:chExt cx="8717573" cy="1104728"/>
            </a:xfrm>
          </p:grpSpPr>
          <p:sp>
            <p:nvSpPr>
              <p:cNvPr id="6" name="正方形/長方形 5">
                <a:extLst>
                  <a:ext uri="{FF2B5EF4-FFF2-40B4-BE49-F238E27FC236}">
                    <a16:creationId xmlns:a16="http://schemas.microsoft.com/office/drawing/2014/main" id="{47C10654-21EE-A844-96DB-BDAE6ACDF74C}"/>
                  </a:ext>
                </a:extLst>
              </p:cNvPr>
              <p:cNvSpPr/>
              <p:nvPr/>
            </p:nvSpPr>
            <p:spPr>
              <a:xfrm>
                <a:off x="197827" y="5320566"/>
                <a:ext cx="8717573" cy="110472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1940A5C1-69DE-F748-B19C-B394670AA373}"/>
                  </a:ext>
                </a:extLst>
              </p:cNvPr>
              <p:cNvSpPr txBox="1"/>
              <p:nvPr/>
            </p:nvSpPr>
            <p:spPr>
              <a:xfrm>
                <a:off x="702990" y="5426544"/>
                <a:ext cx="7738016" cy="954107"/>
              </a:xfrm>
              <a:prstGeom prst="rect">
                <a:avLst/>
              </a:prstGeom>
              <a:noFill/>
            </p:spPr>
            <p:txBody>
              <a:bodyPr wrap="none" rtlCol="0">
                <a:spAutoFit/>
              </a:bodyPr>
              <a:lstStyle/>
              <a:p>
                <a:pPr algn="ctr"/>
                <a:r>
                  <a:rPr kumimoji="1" lang="ja-JP" altLang="en-US" sz="2800">
                    <a:solidFill>
                      <a:schemeClr val="bg1"/>
                    </a:solidFill>
                    <a:latin typeface="Meiryo" panose="020B0604030504040204" pitchFamily="34" charset="-128"/>
                    <a:ea typeface="Meiryo" panose="020B0604030504040204" pitchFamily="34" charset="-128"/>
                  </a:rPr>
                  <a:t>デジタル／</a:t>
                </a:r>
                <a:r>
                  <a:rPr kumimoji="1" lang="en-US" altLang="ja-JP" sz="2800" dirty="0">
                    <a:solidFill>
                      <a:schemeClr val="bg1"/>
                    </a:solidFill>
                    <a:latin typeface="Meiryo" panose="020B0604030504040204" pitchFamily="34" charset="-128"/>
                    <a:ea typeface="Meiryo" panose="020B0604030504040204" pitchFamily="34" charset="-128"/>
                  </a:rPr>
                  <a:t>IT</a:t>
                </a:r>
                <a:r>
                  <a:rPr kumimoji="1" lang="ja-JP" altLang="en-US" sz="2800">
                    <a:solidFill>
                      <a:schemeClr val="bg1"/>
                    </a:solidFill>
                    <a:latin typeface="Meiryo" panose="020B0604030504040204" pitchFamily="34" charset="-128"/>
                    <a:ea typeface="Meiryo" panose="020B0604030504040204" pitchFamily="34" charset="-128"/>
                  </a:rPr>
                  <a:t>の進化やビッグ・テックの戦略</a:t>
                </a:r>
                <a:r>
                  <a:rPr lang="ja-JP" altLang="en-US" sz="2800">
                    <a:solidFill>
                      <a:schemeClr val="bg1"/>
                    </a:solidFill>
                    <a:latin typeface="Meiryo" panose="020B0604030504040204" pitchFamily="34" charset="-128"/>
                    <a:ea typeface="Meiryo" panose="020B0604030504040204" pitchFamily="34" charset="-128"/>
                  </a:rPr>
                  <a:t>は</a:t>
                </a:r>
                <a:endParaRPr lang="en-US" altLang="ja-JP" sz="2800" dirty="0">
                  <a:solidFill>
                    <a:schemeClr val="bg1"/>
                  </a:solidFill>
                  <a:latin typeface="Meiryo" panose="020B0604030504040204" pitchFamily="34" charset="-128"/>
                  <a:ea typeface="Meiryo" panose="020B0604030504040204" pitchFamily="34" charset="-128"/>
                </a:endParaRPr>
              </a:p>
              <a:p>
                <a:pPr algn="ctr"/>
                <a:r>
                  <a:rPr kumimoji="1" lang="ja-JP" altLang="en-US" sz="2800">
                    <a:solidFill>
                      <a:schemeClr val="bg1"/>
                    </a:solidFill>
                    <a:latin typeface="Meiryo" panose="020B0604030504040204" pitchFamily="34" charset="-128"/>
                    <a:ea typeface="Meiryo" panose="020B0604030504040204" pitchFamily="34" charset="-128"/>
                  </a:rPr>
                  <a:t>全てこの価値観が背景</a:t>
                </a:r>
                <a:endParaRPr kumimoji="1" lang="en-US" altLang="ja-JP" sz="2800" dirty="0">
                  <a:solidFill>
                    <a:schemeClr val="bg1"/>
                  </a:solidFill>
                  <a:latin typeface="Meiryo" panose="020B0604030504040204" pitchFamily="34" charset="-128"/>
                  <a:ea typeface="Meiryo" panose="020B0604030504040204" pitchFamily="34" charset="-128"/>
                </a:endParaRPr>
              </a:p>
            </p:txBody>
          </p:sp>
        </p:grpSp>
        <p:sp>
          <p:nvSpPr>
            <p:cNvPr id="16" name="上矢印 15">
              <a:extLst>
                <a:ext uri="{FF2B5EF4-FFF2-40B4-BE49-F238E27FC236}">
                  <a16:creationId xmlns:a16="http://schemas.microsoft.com/office/drawing/2014/main" id="{34FAE859-5009-4D49-A621-22F30C78DFE7}"/>
                </a:ext>
              </a:extLst>
            </p:cNvPr>
            <p:cNvSpPr/>
            <p:nvPr/>
          </p:nvSpPr>
          <p:spPr>
            <a:xfrm>
              <a:off x="3996103" y="4987066"/>
              <a:ext cx="1204547" cy="470549"/>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 name="グループ化 17">
            <a:extLst>
              <a:ext uri="{FF2B5EF4-FFF2-40B4-BE49-F238E27FC236}">
                <a16:creationId xmlns:a16="http://schemas.microsoft.com/office/drawing/2014/main" id="{A46AA48D-C1F3-054F-8FC6-B9A04D92DD91}"/>
              </a:ext>
            </a:extLst>
          </p:cNvPr>
          <p:cNvGrpSpPr/>
          <p:nvPr/>
        </p:nvGrpSpPr>
        <p:grpSpPr>
          <a:xfrm>
            <a:off x="5404757" y="4828240"/>
            <a:ext cx="3611214" cy="649013"/>
            <a:chOff x="5404757" y="4828240"/>
            <a:chExt cx="3611214" cy="649013"/>
          </a:xfrm>
        </p:grpSpPr>
        <p:sp>
          <p:nvSpPr>
            <p:cNvPr id="17" name="四角形吹き出し 16">
              <a:extLst>
                <a:ext uri="{FF2B5EF4-FFF2-40B4-BE49-F238E27FC236}">
                  <a16:creationId xmlns:a16="http://schemas.microsoft.com/office/drawing/2014/main" id="{48B61092-3F9E-E449-AE6D-7964ADD8311B}"/>
                </a:ext>
              </a:extLst>
            </p:cNvPr>
            <p:cNvSpPr/>
            <p:nvPr/>
          </p:nvSpPr>
          <p:spPr>
            <a:xfrm>
              <a:off x="5404757" y="4828240"/>
              <a:ext cx="3611214" cy="646331"/>
            </a:xfrm>
            <a:prstGeom prst="wedgeRectCallout">
              <a:avLst>
                <a:gd name="adj1" fmla="val -41859"/>
                <a:gd name="adj2" fmla="val 57447"/>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D66E308A-9AAE-2745-BA74-DC91BE7782A3}"/>
                </a:ext>
              </a:extLst>
            </p:cNvPr>
            <p:cNvSpPr txBox="1"/>
            <p:nvPr/>
          </p:nvSpPr>
          <p:spPr>
            <a:xfrm>
              <a:off x="5720390" y="4892478"/>
              <a:ext cx="3057247" cy="584775"/>
            </a:xfrm>
            <a:prstGeom prst="rect">
              <a:avLst/>
            </a:prstGeom>
            <a:noFill/>
          </p:spPr>
          <p:txBody>
            <a:bodyPr wrap="non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ＤＸとはこの価値観を企業活動</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の基盤に据えるための取り組み</a:t>
              </a:r>
              <a:endParaRPr kumimoji="1" lang="en-US" altLang="ja-JP" sz="1600"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71797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727ABE28-E73F-A165-B487-88623CB26A5B}"/>
              </a:ext>
            </a:extLst>
          </p:cNvPr>
          <p:cNvSpPr/>
          <p:nvPr/>
        </p:nvSpPr>
        <p:spPr>
          <a:xfrm>
            <a:off x="200745" y="1136641"/>
            <a:ext cx="8757139" cy="100158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DCC80176-ECE2-878F-115A-DC244650F10D}"/>
              </a:ext>
            </a:extLst>
          </p:cNvPr>
          <p:cNvSpPr/>
          <p:nvPr/>
        </p:nvSpPr>
        <p:spPr>
          <a:xfrm>
            <a:off x="237715" y="1330083"/>
            <a:ext cx="8686800" cy="707886"/>
          </a:xfrm>
          <a:prstGeom prst="rect">
            <a:avLst/>
          </a:prstGeom>
        </p:spPr>
        <p:txBody>
          <a:bodyPr wrap="square">
            <a:spAutoFit/>
          </a:bodyPr>
          <a:lstStyle/>
          <a:p>
            <a:pPr algn="ctr" fontAlgn="base"/>
            <a:r>
              <a:rPr lang="ja-JP" altLang="en-US" sz="4000" b="1">
                <a:solidFill>
                  <a:schemeClr val="bg1"/>
                </a:solidFill>
                <a:latin typeface="Meiryo" panose="020B0604030504040204" pitchFamily="34" charset="-128"/>
                <a:ea typeface="Meiryo" panose="020B0604030504040204" pitchFamily="34" charset="-128"/>
              </a:rPr>
              <a:t>圧倒的なビジネス・スピード</a:t>
            </a:r>
            <a:endParaRPr lang="en-US" altLang="ja-JP" sz="4000" dirty="0">
              <a:solidFill>
                <a:schemeClr val="bg1"/>
              </a:solidFill>
              <a:latin typeface="Meiryo" panose="020B0604030504040204" pitchFamily="34" charset="-128"/>
              <a:ea typeface="Meiryo" panose="020B0604030504040204" pitchFamily="34" charset="-128"/>
            </a:endParaRPr>
          </a:p>
        </p:txBody>
      </p:sp>
      <p:sp>
        <p:nvSpPr>
          <p:cNvPr id="21" name="ホームベース 20">
            <a:extLst>
              <a:ext uri="{FF2B5EF4-FFF2-40B4-BE49-F238E27FC236}">
                <a16:creationId xmlns:a16="http://schemas.microsoft.com/office/drawing/2014/main" id="{D66EBAA9-F69A-83F4-3D59-BADB339FDBBE}"/>
              </a:ext>
            </a:extLst>
          </p:cNvPr>
          <p:cNvSpPr/>
          <p:nvPr/>
        </p:nvSpPr>
        <p:spPr>
          <a:xfrm rot="16200000">
            <a:off x="-125211" y="2373496"/>
            <a:ext cx="3403440" cy="2751530"/>
          </a:xfrm>
          <a:prstGeom prst="homePlate">
            <a:avLst>
              <a:gd name="adj" fmla="val 23479"/>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ホームベース 21">
            <a:extLst>
              <a:ext uri="{FF2B5EF4-FFF2-40B4-BE49-F238E27FC236}">
                <a16:creationId xmlns:a16="http://schemas.microsoft.com/office/drawing/2014/main" id="{C7484822-7352-21B9-2862-88137C48D871}"/>
              </a:ext>
            </a:extLst>
          </p:cNvPr>
          <p:cNvSpPr/>
          <p:nvPr/>
        </p:nvSpPr>
        <p:spPr>
          <a:xfrm rot="16200000">
            <a:off x="2866300" y="2396071"/>
            <a:ext cx="3403440" cy="2751530"/>
          </a:xfrm>
          <a:prstGeom prst="homePlate">
            <a:avLst>
              <a:gd name="adj" fmla="val 23479"/>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ホームベース 22">
            <a:extLst>
              <a:ext uri="{FF2B5EF4-FFF2-40B4-BE49-F238E27FC236}">
                <a16:creationId xmlns:a16="http://schemas.microsoft.com/office/drawing/2014/main" id="{B34FDB09-23EE-8E2C-C963-75C9D6860ED9}"/>
              </a:ext>
            </a:extLst>
          </p:cNvPr>
          <p:cNvSpPr/>
          <p:nvPr/>
        </p:nvSpPr>
        <p:spPr>
          <a:xfrm rot="16200000">
            <a:off x="5871740" y="2396070"/>
            <a:ext cx="3403440" cy="2751531"/>
          </a:xfrm>
          <a:prstGeom prst="homePlate">
            <a:avLst>
              <a:gd name="adj" fmla="val 23479"/>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EDAD560-F5C6-1A38-B668-9DB35F2F58E9}"/>
              </a:ext>
            </a:extLst>
          </p:cNvPr>
          <p:cNvSpPr>
            <a:spLocks noGrp="1"/>
          </p:cNvSpPr>
          <p:nvPr>
            <p:ph type="title"/>
          </p:nvPr>
        </p:nvSpPr>
        <p:spPr/>
        <p:txBody>
          <a:bodyPr/>
          <a:lstStyle/>
          <a:p>
            <a:r>
              <a:rPr kumimoji="1" lang="ja-JP" altLang="en-US"/>
              <a:t>圧倒的なスピードを持つとはどういうことか</a:t>
            </a:r>
          </a:p>
        </p:txBody>
      </p:sp>
      <p:sp>
        <p:nvSpPr>
          <p:cNvPr id="8" name="正方形/長方形 7">
            <a:extLst>
              <a:ext uri="{FF2B5EF4-FFF2-40B4-BE49-F238E27FC236}">
                <a16:creationId xmlns:a16="http://schemas.microsoft.com/office/drawing/2014/main" id="{0130CF91-DF3A-32FB-3AD4-41B10FB94C87}"/>
              </a:ext>
            </a:extLst>
          </p:cNvPr>
          <p:cNvSpPr/>
          <p:nvPr/>
        </p:nvSpPr>
        <p:spPr>
          <a:xfrm>
            <a:off x="415066" y="2926262"/>
            <a:ext cx="2378320" cy="584775"/>
          </a:xfrm>
          <a:prstGeom prst="rect">
            <a:avLst/>
          </a:prstGeom>
        </p:spPr>
        <p:txBody>
          <a:bodyPr wrap="square">
            <a:spAutoFit/>
          </a:bodyPr>
          <a:lstStyle/>
          <a:p>
            <a:pPr algn="ctr" fontAlgn="base"/>
            <a:r>
              <a:rPr lang="ja-JP" altLang="en-US" sz="1200" b="1">
                <a:solidFill>
                  <a:schemeClr val="bg1"/>
                </a:solidFill>
                <a:latin typeface="Meiryo" panose="020B0604030504040204" pitchFamily="34" charset="-128"/>
                <a:ea typeface="Meiryo" panose="020B0604030504040204" pitchFamily="34" charset="-128"/>
              </a:rPr>
              <a:t>圧倒的なビジネス・スピード</a:t>
            </a:r>
            <a:r>
              <a:rPr lang="ja-JP" altLang="en-US" sz="1200">
                <a:solidFill>
                  <a:schemeClr val="bg1"/>
                </a:solidFill>
                <a:latin typeface="Meiryo" panose="020B0604030504040204" pitchFamily="34" charset="-128"/>
                <a:ea typeface="Meiryo" panose="020B0604030504040204" pitchFamily="34" charset="-128"/>
              </a:rPr>
              <a:t>で</a:t>
            </a:r>
            <a:endParaRPr lang="en-US" altLang="ja-JP" sz="1200" dirty="0">
              <a:solidFill>
                <a:schemeClr val="bg1"/>
              </a:solidFill>
              <a:latin typeface="Meiryo" panose="020B0604030504040204" pitchFamily="34" charset="-128"/>
              <a:ea typeface="Meiryo" panose="020B0604030504040204" pitchFamily="34" charset="-128"/>
            </a:endParaRPr>
          </a:p>
          <a:p>
            <a:pPr algn="ctr" fontAlgn="base"/>
            <a:r>
              <a:rPr lang="ja-JP" altLang="en-US" sz="2000" b="1">
                <a:solidFill>
                  <a:schemeClr val="bg1"/>
                </a:solidFill>
                <a:latin typeface="Meiryo" panose="020B0604030504040204" pitchFamily="34" charset="-128"/>
                <a:ea typeface="Meiryo" panose="020B0604030504040204" pitchFamily="34" charset="-128"/>
              </a:rPr>
              <a:t>事実を把握できる</a:t>
            </a:r>
            <a:endParaRPr lang="en-US" altLang="ja-JP" sz="2000" b="1"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4FF5BDAC-4C88-A919-65A3-E50B375C0042}"/>
              </a:ext>
            </a:extLst>
          </p:cNvPr>
          <p:cNvSpPr/>
          <p:nvPr/>
        </p:nvSpPr>
        <p:spPr>
          <a:xfrm>
            <a:off x="3159632" y="2934908"/>
            <a:ext cx="2839365" cy="584775"/>
          </a:xfrm>
          <a:prstGeom prst="rect">
            <a:avLst/>
          </a:prstGeom>
        </p:spPr>
        <p:txBody>
          <a:bodyPr wrap="square">
            <a:spAutoFit/>
          </a:bodyPr>
          <a:lstStyle/>
          <a:p>
            <a:pPr algn="ctr" fontAlgn="base"/>
            <a:r>
              <a:rPr lang="ja-JP" altLang="en-US" sz="1200" b="1">
                <a:solidFill>
                  <a:schemeClr val="bg1"/>
                </a:solidFill>
                <a:latin typeface="Meiryo" panose="020B0604030504040204" pitchFamily="34" charset="-128"/>
                <a:ea typeface="Meiryo" panose="020B0604030504040204" pitchFamily="34" charset="-128"/>
              </a:rPr>
              <a:t>圧倒的なビジネス・スピード</a:t>
            </a:r>
            <a:r>
              <a:rPr lang="ja-JP" altLang="en-US" sz="1200">
                <a:solidFill>
                  <a:schemeClr val="bg1"/>
                </a:solidFill>
                <a:latin typeface="Meiryo" panose="020B0604030504040204" pitchFamily="34" charset="-128"/>
                <a:ea typeface="Meiryo" panose="020B0604030504040204" pitchFamily="34" charset="-128"/>
              </a:rPr>
              <a:t>で</a:t>
            </a:r>
            <a:endParaRPr lang="en-US" altLang="ja-JP" sz="1200" dirty="0">
              <a:solidFill>
                <a:schemeClr val="bg1"/>
              </a:solidFill>
              <a:latin typeface="Meiryo" panose="020B0604030504040204" pitchFamily="34" charset="-128"/>
              <a:ea typeface="Meiryo" panose="020B0604030504040204" pitchFamily="34" charset="-128"/>
            </a:endParaRPr>
          </a:p>
          <a:p>
            <a:pPr algn="ctr" fontAlgn="base"/>
            <a:r>
              <a:rPr lang="ja-JP" altLang="en-US" sz="2000" b="1">
                <a:solidFill>
                  <a:schemeClr val="bg1"/>
                </a:solidFill>
                <a:latin typeface="Meiryo" panose="020B0604030504040204" pitchFamily="34" charset="-128"/>
                <a:ea typeface="Meiryo" panose="020B0604030504040204" pitchFamily="34" charset="-128"/>
              </a:rPr>
              <a:t>最適解を見つけられる</a:t>
            </a:r>
            <a:endParaRPr lang="en-US" altLang="ja-JP" sz="2000" b="1"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52A5A97A-57FB-6A90-A0DC-21137EE427A4}"/>
              </a:ext>
            </a:extLst>
          </p:cNvPr>
          <p:cNvSpPr/>
          <p:nvPr/>
        </p:nvSpPr>
        <p:spPr>
          <a:xfrm>
            <a:off x="6168521" y="2926261"/>
            <a:ext cx="2839365" cy="584775"/>
          </a:xfrm>
          <a:prstGeom prst="rect">
            <a:avLst/>
          </a:prstGeom>
        </p:spPr>
        <p:txBody>
          <a:bodyPr wrap="square">
            <a:spAutoFit/>
          </a:bodyPr>
          <a:lstStyle/>
          <a:p>
            <a:pPr algn="ctr" fontAlgn="base"/>
            <a:r>
              <a:rPr lang="ja-JP" altLang="en-US" sz="1200" b="1">
                <a:solidFill>
                  <a:schemeClr val="bg1"/>
                </a:solidFill>
                <a:latin typeface="Meiryo" panose="020B0604030504040204" pitchFamily="34" charset="-128"/>
                <a:ea typeface="Meiryo" panose="020B0604030504040204" pitchFamily="34" charset="-128"/>
              </a:rPr>
              <a:t>圧倒的なビジネス・スピード</a:t>
            </a:r>
            <a:r>
              <a:rPr lang="ja-JP" altLang="en-US" sz="1200">
                <a:solidFill>
                  <a:schemeClr val="bg1"/>
                </a:solidFill>
                <a:latin typeface="Meiryo" panose="020B0604030504040204" pitchFamily="34" charset="-128"/>
                <a:ea typeface="Meiryo" panose="020B0604030504040204" pitchFamily="34" charset="-128"/>
              </a:rPr>
              <a:t>で</a:t>
            </a:r>
            <a:endParaRPr lang="en-US" altLang="ja-JP" sz="1200" dirty="0">
              <a:solidFill>
                <a:schemeClr val="bg1"/>
              </a:solidFill>
              <a:latin typeface="Meiryo" panose="020B0604030504040204" pitchFamily="34" charset="-128"/>
              <a:ea typeface="Meiryo" panose="020B0604030504040204" pitchFamily="34" charset="-128"/>
            </a:endParaRPr>
          </a:p>
          <a:p>
            <a:pPr algn="ctr" fontAlgn="base"/>
            <a:r>
              <a:rPr lang="ja-JP" altLang="en-US" sz="2000" b="1">
                <a:solidFill>
                  <a:schemeClr val="bg1"/>
                </a:solidFill>
                <a:latin typeface="Meiryo" panose="020B0604030504040204" pitchFamily="34" charset="-128"/>
                <a:ea typeface="Meiryo" panose="020B0604030504040204" pitchFamily="34" charset="-128"/>
              </a:rPr>
              <a:t>実行できる</a:t>
            </a:r>
            <a:endParaRPr lang="en-US" altLang="ja-JP" sz="2000" b="1"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8DCB5B78-F3C3-1678-528C-BA612D9916B7}"/>
              </a:ext>
            </a:extLst>
          </p:cNvPr>
          <p:cNvSpPr/>
          <p:nvPr/>
        </p:nvSpPr>
        <p:spPr>
          <a:xfrm>
            <a:off x="415065" y="3869237"/>
            <a:ext cx="2378320" cy="461665"/>
          </a:xfrm>
          <a:prstGeom prst="rect">
            <a:avLst/>
          </a:prstGeom>
        </p:spPr>
        <p:txBody>
          <a:bodyPr wrap="square">
            <a:spAutoFit/>
          </a:bodyPr>
          <a:lstStyle/>
          <a:p>
            <a:pPr algn="ctr" fontAlgn="base"/>
            <a:r>
              <a:rPr lang="ja-JP" altLang="en-US" sz="1200" b="1">
                <a:solidFill>
                  <a:schemeClr val="bg1"/>
                </a:solidFill>
                <a:latin typeface="Meiryo" panose="020B0604030504040204" pitchFamily="34" charset="-128"/>
                <a:ea typeface="Meiryo" panose="020B0604030504040204" pitchFamily="34" charset="-128"/>
              </a:rPr>
              <a:t>リアルタイムでビジネスに関わるデータを収集できる</a:t>
            </a:r>
            <a:endParaRPr lang="en-US" altLang="ja-JP" sz="2000" b="1" dirty="0">
              <a:solidFill>
                <a:schemeClr val="bg1"/>
              </a:solidFill>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91035035-95B1-62F2-ACEC-B9D5DB71DF89}"/>
              </a:ext>
            </a:extLst>
          </p:cNvPr>
          <p:cNvSpPr/>
          <p:nvPr/>
        </p:nvSpPr>
        <p:spPr>
          <a:xfrm>
            <a:off x="3390155" y="3869236"/>
            <a:ext cx="2378320" cy="461665"/>
          </a:xfrm>
          <a:prstGeom prst="rect">
            <a:avLst/>
          </a:prstGeom>
        </p:spPr>
        <p:txBody>
          <a:bodyPr wrap="square">
            <a:spAutoFit/>
          </a:bodyPr>
          <a:lstStyle/>
          <a:p>
            <a:pPr algn="ctr" fontAlgn="base"/>
            <a:r>
              <a:rPr lang="ja-JP" altLang="en-US" sz="1200" b="1">
                <a:solidFill>
                  <a:schemeClr val="bg1"/>
                </a:solidFill>
                <a:latin typeface="Meiryo" panose="020B0604030504040204" pitchFamily="34" charset="-128"/>
                <a:ea typeface="Meiryo" panose="020B0604030504040204" pitchFamily="34" charset="-128"/>
              </a:rPr>
              <a:t>経験や勘に頼らずデータを迅速に分析し的確な判断が下せる</a:t>
            </a:r>
            <a:endParaRPr lang="en-US" altLang="ja-JP" sz="1200" b="1" dirty="0">
              <a:solidFill>
                <a:schemeClr val="bg1"/>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5903C334-A418-8945-255E-5C13ECE20984}"/>
              </a:ext>
            </a:extLst>
          </p:cNvPr>
          <p:cNvSpPr/>
          <p:nvPr/>
        </p:nvSpPr>
        <p:spPr>
          <a:xfrm>
            <a:off x="6404813" y="3826374"/>
            <a:ext cx="2378320" cy="461665"/>
          </a:xfrm>
          <a:prstGeom prst="rect">
            <a:avLst/>
          </a:prstGeom>
        </p:spPr>
        <p:txBody>
          <a:bodyPr wrap="square">
            <a:spAutoFit/>
          </a:bodyPr>
          <a:lstStyle/>
          <a:p>
            <a:pPr algn="ctr" fontAlgn="base"/>
            <a:r>
              <a:rPr lang="ja-JP" altLang="en-US" sz="1200" b="1">
                <a:solidFill>
                  <a:schemeClr val="bg1"/>
                </a:solidFill>
                <a:latin typeface="Meiryo" panose="020B0604030504040204" pitchFamily="34" charset="-128"/>
                <a:ea typeface="Meiryo" panose="020B0604030504040204" pitchFamily="34" charset="-128"/>
              </a:rPr>
              <a:t>ビジネスプロセスを自動化／自律化させて人間の介在をなくす</a:t>
            </a:r>
            <a:endParaRPr lang="en-US" altLang="ja-JP" sz="1200" b="1" dirty="0">
              <a:solidFill>
                <a:schemeClr val="bg1"/>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77AE1729-6CA2-C49E-23F0-F487E3104A59}"/>
              </a:ext>
            </a:extLst>
          </p:cNvPr>
          <p:cNvSpPr/>
          <p:nvPr/>
        </p:nvSpPr>
        <p:spPr>
          <a:xfrm>
            <a:off x="347200" y="4447880"/>
            <a:ext cx="2514050" cy="646331"/>
          </a:xfrm>
          <a:prstGeom prst="rect">
            <a:avLst/>
          </a:prstGeom>
        </p:spPr>
        <p:txBody>
          <a:bodyPr wrap="square">
            <a:spAutoFit/>
          </a:bodyPr>
          <a:lstStyle/>
          <a:p>
            <a:pPr marL="171450" indent="-171450" fontAlgn="base">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業務のペーバーレス化</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fontAlgn="base">
              <a:buFont typeface="Wingdings" pitchFamily="2" charset="2"/>
              <a:buChar char="ü"/>
            </a:pPr>
            <a:r>
              <a:rPr lang="en-US" altLang="ja-JP" sz="1200" dirty="0">
                <a:solidFill>
                  <a:schemeClr val="bg1"/>
                </a:solidFill>
                <a:latin typeface="Meiryo" panose="020B0604030504040204" pitchFamily="34" charset="-128"/>
                <a:ea typeface="Meiryo" panose="020B0604030504040204" pitchFamily="34" charset="-128"/>
              </a:rPr>
              <a:t>IoT</a:t>
            </a:r>
            <a:r>
              <a:rPr lang="ja-JP" altLang="en-US" sz="1200">
                <a:solidFill>
                  <a:schemeClr val="bg1"/>
                </a:solidFill>
                <a:latin typeface="Meiryo" panose="020B0604030504040204" pitchFamily="34" charset="-128"/>
                <a:ea typeface="Meiryo" panose="020B0604030504040204" pitchFamily="34" charset="-128"/>
              </a:rPr>
              <a:t>の適用拡大</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fontAlgn="base">
              <a:buFont typeface="Wingdings" pitchFamily="2" charset="2"/>
              <a:buChar char="ü"/>
            </a:pPr>
            <a:r>
              <a:rPr lang="en-US" altLang="ja-JP" sz="1200" dirty="0">
                <a:solidFill>
                  <a:schemeClr val="bg1"/>
                </a:solidFill>
                <a:latin typeface="Meiryo" panose="020B0604030504040204" pitchFamily="34" charset="-128"/>
                <a:ea typeface="Meiryo" panose="020B0604030504040204" pitchFamily="34" charset="-128"/>
              </a:rPr>
              <a:t>ERP</a:t>
            </a:r>
            <a:r>
              <a:rPr lang="ja-JP" altLang="en-US" sz="1200">
                <a:solidFill>
                  <a:schemeClr val="bg1"/>
                </a:solidFill>
                <a:latin typeface="Meiryo" panose="020B0604030504040204" pitchFamily="34" charset="-128"/>
                <a:ea typeface="Meiryo" panose="020B0604030504040204" pitchFamily="34" charset="-128"/>
              </a:rPr>
              <a:t>を中核に据えた経営など</a:t>
            </a:r>
            <a:endParaRPr lang="en-US" altLang="ja-JP" sz="2000" dirty="0">
              <a:solidFill>
                <a:schemeClr val="bg1"/>
              </a:solidFill>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E34AB1A1-7A05-CC5B-CF47-5E8FE7F16A61}"/>
              </a:ext>
            </a:extLst>
          </p:cNvPr>
          <p:cNvSpPr/>
          <p:nvPr/>
        </p:nvSpPr>
        <p:spPr>
          <a:xfrm>
            <a:off x="3322290" y="4469312"/>
            <a:ext cx="2514050" cy="646331"/>
          </a:xfrm>
          <a:prstGeom prst="rect">
            <a:avLst/>
          </a:prstGeom>
        </p:spPr>
        <p:txBody>
          <a:bodyPr wrap="square">
            <a:spAutoFit/>
          </a:bodyPr>
          <a:lstStyle/>
          <a:p>
            <a:pPr marL="171450" indent="-171450" fontAlgn="base">
              <a:buFont typeface="Wingdings" pitchFamily="2" charset="2"/>
              <a:buChar char="ü"/>
            </a:pPr>
            <a:r>
              <a:rPr lang="en-US"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（機械学習）の適用拡大</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fontAlgn="base">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データや情報のオープンな共有</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fontAlgn="base">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データサイエンス力の強化など</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0BFD66B4-D87E-36E1-89BC-65CD54391792}"/>
              </a:ext>
            </a:extLst>
          </p:cNvPr>
          <p:cNvSpPr/>
          <p:nvPr/>
        </p:nvSpPr>
        <p:spPr>
          <a:xfrm>
            <a:off x="6331178" y="4447880"/>
            <a:ext cx="2514050" cy="646331"/>
          </a:xfrm>
          <a:prstGeom prst="rect">
            <a:avLst/>
          </a:prstGeom>
        </p:spPr>
        <p:txBody>
          <a:bodyPr wrap="square">
            <a:spAutoFit/>
          </a:bodyPr>
          <a:lstStyle/>
          <a:p>
            <a:pPr marL="171450" indent="-171450" fontAlgn="base">
              <a:buFont typeface="Wingdings" pitchFamily="2" charset="2"/>
              <a:buChar char="ü"/>
            </a:pPr>
            <a:r>
              <a:rPr lang="en-US" altLang="ja-JP" sz="1200" dirty="0">
                <a:solidFill>
                  <a:schemeClr val="bg1"/>
                </a:solidFill>
                <a:latin typeface="Meiryo" panose="020B0604030504040204" pitchFamily="34" charset="-128"/>
                <a:ea typeface="Meiryo" panose="020B0604030504040204" pitchFamily="34" charset="-128"/>
              </a:rPr>
              <a:t>AI</a:t>
            </a:r>
            <a:r>
              <a:rPr lang="ja-JP" altLang="en-US" sz="1200">
                <a:solidFill>
                  <a:schemeClr val="bg1"/>
                </a:solidFill>
                <a:latin typeface="Meiryo" panose="020B0604030504040204" pitchFamily="34" charset="-128"/>
                <a:ea typeface="Meiryo" panose="020B0604030504040204" pitchFamily="34" charset="-128"/>
              </a:rPr>
              <a:t>による知的力仕事の代替</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fontAlgn="base">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デジタル前提の業務の見直し</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fontAlgn="base">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組織の改編と役割の再定義</a:t>
            </a:r>
            <a:endParaRPr lang="en-US" altLang="ja-JP" sz="1200" dirty="0">
              <a:solidFill>
                <a:schemeClr val="bg1"/>
              </a:solidFill>
              <a:latin typeface="Meiryo" panose="020B0604030504040204" pitchFamily="34" charset="-128"/>
              <a:ea typeface="Meiryo" panose="020B0604030504040204" pitchFamily="34" charset="-128"/>
            </a:endParaRPr>
          </a:p>
        </p:txBody>
      </p:sp>
      <p:grpSp>
        <p:nvGrpSpPr>
          <p:cNvPr id="24" name="グループ化 23">
            <a:extLst>
              <a:ext uri="{FF2B5EF4-FFF2-40B4-BE49-F238E27FC236}">
                <a16:creationId xmlns:a16="http://schemas.microsoft.com/office/drawing/2014/main" id="{CA7B2B3E-5EC8-DECF-838A-FD26457B70BF}"/>
              </a:ext>
            </a:extLst>
          </p:cNvPr>
          <p:cNvGrpSpPr/>
          <p:nvPr/>
        </p:nvGrpSpPr>
        <p:grpSpPr>
          <a:xfrm>
            <a:off x="200745" y="5649110"/>
            <a:ext cx="8757139" cy="775320"/>
            <a:chOff x="193430" y="5245863"/>
            <a:chExt cx="8757139" cy="775320"/>
          </a:xfrm>
        </p:grpSpPr>
        <p:sp>
          <p:nvSpPr>
            <p:cNvPr id="19" name="正方形/長方形 18">
              <a:extLst>
                <a:ext uri="{FF2B5EF4-FFF2-40B4-BE49-F238E27FC236}">
                  <a16:creationId xmlns:a16="http://schemas.microsoft.com/office/drawing/2014/main" id="{9C2B86FD-FE36-80B8-57AC-A2C5190E3246}"/>
                </a:ext>
              </a:extLst>
            </p:cNvPr>
            <p:cNvSpPr/>
            <p:nvPr/>
          </p:nvSpPr>
          <p:spPr>
            <a:xfrm>
              <a:off x="193430" y="5245863"/>
              <a:ext cx="8757139" cy="77532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AF9FF8AD-881E-B905-0673-C8C2398AEA05}"/>
                </a:ext>
              </a:extLst>
            </p:cNvPr>
            <p:cNvSpPr/>
            <p:nvPr/>
          </p:nvSpPr>
          <p:spPr>
            <a:xfrm>
              <a:off x="228599" y="5428980"/>
              <a:ext cx="8686800" cy="523220"/>
            </a:xfrm>
            <a:prstGeom prst="rect">
              <a:avLst/>
            </a:prstGeom>
          </p:spPr>
          <p:txBody>
            <a:bodyPr wrap="square">
              <a:spAutoFit/>
            </a:bodyPr>
            <a:lstStyle/>
            <a:p>
              <a:pPr algn="ctr" fontAlgn="base"/>
              <a:r>
                <a:rPr lang="ja-JP" altLang="en-US" sz="2800" b="1">
                  <a:solidFill>
                    <a:schemeClr val="bg1"/>
                  </a:solidFill>
                  <a:latin typeface="Meiryo" panose="020B0604030504040204" pitchFamily="34" charset="-128"/>
                  <a:ea typeface="Meiryo" panose="020B0604030504040204" pitchFamily="34" charset="-128"/>
                </a:rPr>
                <a:t>圧倒的なスピードで改善や変革を継続的に繰り返す</a:t>
              </a:r>
              <a:endParaRPr lang="en-US" altLang="ja-JP" sz="2800" dirty="0">
                <a:solidFill>
                  <a:schemeClr val="bg1"/>
                </a:solidFill>
                <a:latin typeface="Meiryo" panose="020B0604030504040204" pitchFamily="34" charset="-128"/>
                <a:ea typeface="Meiryo" panose="020B0604030504040204" pitchFamily="34" charset="-128"/>
              </a:endParaRPr>
            </a:p>
          </p:txBody>
        </p:sp>
      </p:grpSp>
      <p:grpSp>
        <p:nvGrpSpPr>
          <p:cNvPr id="6" name="グループ化 5">
            <a:extLst>
              <a:ext uri="{FF2B5EF4-FFF2-40B4-BE49-F238E27FC236}">
                <a16:creationId xmlns:a16="http://schemas.microsoft.com/office/drawing/2014/main" id="{6A8165E8-1155-0508-1373-36E9955E42EE}"/>
              </a:ext>
            </a:extLst>
          </p:cNvPr>
          <p:cNvGrpSpPr/>
          <p:nvPr/>
        </p:nvGrpSpPr>
        <p:grpSpPr>
          <a:xfrm>
            <a:off x="120116" y="772558"/>
            <a:ext cx="4258104" cy="333768"/>
            <a:chOff x="120116" y="772558"/>
            <a:chExt cx="4258104" cy="333768"/>
          </a:xfrm>
        </p:grpSpPr>
        <p:sp>
          <p:nvSpPr>
            <p:cNvPr id="3" name="四角形吹き出し 2">
              <a:extLst>
                <a:ext uri="{FF2B5EF4-FFF2-40B4-BE49-F238E27FC236}">
                  <a16:creationId xmlns:a16="http://schemas.microsoft.com/office/drawing/2014/main" id="{47B5D264-8068-2E28-0BBE-5ABBC7FDF3D0}"/>
                </a:ext>
              </a:extLst>
            </p:cNvPr>
            <p:cNvSpPr/>
            <p:nvPr/>
          </p:nvSpPr>
          <p:spPr>
            <a:xfrm>
              <a:off x="120116" y="772558"/>
              <a:ext cx="4258104" cy="324196"/>
            </a:xfrm>
            <a:prstGeom prst="wedgeRectCallout">
              <a:avLst>
                <a:gd name="adj1" fmla="val -4075"/>
                <a:gd name="adj2" fmla="val 102168"/>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BC4F5D63-6723-9C70-2866-08E477BB4920}"/>
                </a:ext>
              </a:extLst>
            </p:cNvPr>
            <p:cNvSpPr txBox="1"/>
            <p:nvPr/>
          </p:nvSpPr>
          <p:spPr>
            <a:xfrm>
              <a:off x="120116" y="829327"/>
              <a:ext cx="4258104"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いまの何％や何割ではなく、何倍</a:t>
              </a:r>
              <a:r>
                <a:rPr lang="ja-JP" altLang="en-US" sz="1200">
                  <a:solidFill>
                    <a:schemeClr val="bg1"/>
                  </a:solidFill>
                  <a:latin typeface="Meiryo" panose="020B0604030504040204" pitchFamily="34" charset="-128"/>
                  <a:ea typeface="Meiryo" panose="020B0604030504040204" pitchFamily="34" charset="-128"/>
                </a:rPr>
                <a:t>や</a:t>
              </a:r>
              <a:r>
                <a:rPr kumimoji="1" lang="ja-JP" altLang="en-US" sz="1200">
                  <a:solidFill>
                    <a:schemeClr val="bg1"/>
                  </a:solidFill>
                  <a:latin typeface="Meiryo" panose="020B0604030504040204" pitchFamily="34" charset="-128"/>
                  <a:ea typeface="Meiryo" panose="020B0604030504040204" pitchFamily="34" charset="-128"/>
                </a:rPr>
                <a:t>何十倍に加速すること</a:t>
              </a:r>
            </a:p>
          </p:txBody>
        </p:sp>
      </p:grpSp>
    </p:spTree>
    <p:extLst>
      <p:ext uri="{BB962C8B-B14F-4D97-AF65-F5344CB8AC3E}">
        <p14:creationId xmlns:p14="http://schemas.microsoft.com/office/powerpoint/2010/main" val="224868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latin typeface="Meiryo" panose="020B0604030504040204" pitchFamily="34" charset="-128"/>
                <a:ea typeface="Meiryo" panose="020B0604030504040204" pitchFamily="34" charset="-128"/>
                <a:cs typeface="Arial"/>
              </a:rPr>
              <a:t>DX</a:t>
            </a:r>
            <a:r>
              <a:rPr lang="ja-JP" altLang="en-US" sz="2400">
                <a:solidFill>
                  <a:srgbClr val="FFFFFF"/>
                </a:solidFill>
                <a:latin typeface="Meiryo" panose="020B0604030504040204" pitchFamily="34" charset="-128"/>
                <a:ea typeface="Meiryo" panose="020B0604030504040204" pitchFamily="34" charset="-128"/>
                <a:cs typeface="Arial"/>
              </a:rPr>
              <a:t>の定義</a:t>
            </a:r>
            <a:endParaRPr lang="ja-JP" altLang="en-US"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00982331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AA7F62A2-0E3E-D146-9171-3DDE8057AFD7}"/>
              </a:ext>
            </a:extLst>
          </p:cNvPr>
          <p:cNvSpPr/>
          <p:nvPr/>
        </p:nvSpPr>
        <p:spPr>
          <a:xfrm>
            <a:off x="323270" y="819582"/>
            <a:ext cx="8502075" cy="576825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4F425C63-F796-FA41-9056-4619D346B104}"/>
              </a:ext>
            </a:extLst>
          </p:cNvPr>
          <p:cNvSpPr/>
          <p:nvPr/>
        </p:nvSpPr>
        <p:spPr>
          <a:xfrm>
            <a:off x="1676400" y="1717398"/>
            <a:ext cx="5796730" cy="4227082"/>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E4420DF9-499D-434A-BB86-EECDE5C8AE10}"/>
              </a:ext>
            </a:extLst>
          </p:cNvPr>
          <p:cNvSpPr/>
          <p:nvPr/>
        </p:nvSpPr>
        <p:spPr>
          <a:xfrm>
            <a:off x="4754236" y="2078173"/>
            <a:ext cx="2244437" cy="3664528"/>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E501CE60-F324-EA4F-8F30-81511DD428E3}"/>
              </a:ext>
            </a:extLst>
          </p:cNvPr>
          <p:cNvSpPr/>
          <p:nvPr/>
        </p:nvSpPr>
        <p:spPr>
          <a:xfrm>
            <a:off x="2142833" y="2078173"/>
            <a:ext cx="2244437" cy="3664528"/>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Title 1">
            <a:extLst>
              <a:ext uri="{FF2B5EF4-FFF2-40B4-BE49-F238E27FC236}">
                <a16:creationId xmlns:a16="http://schemas.microsoft.com/office/drawing/2014/main" id="{73069994-519C-4EBE-A803-68443505D2E6}"/>
              </a:ext>
            </a:extLst>
          </p:cNvPr>
          <p:cNvSpPr>
            <a:spLocks noGrp="1"/>
          </p:cNvSpPr>
          <p:nvPr>
            <p:ph type="title"/>
          </p:nvPr>
        </p:nvSpPr>
        <p:spPr>
          <a:xfrm>
            <a:off x="230400" y="266400"/>
            <a:ext cx="8686800" cy="416221"/>
          </a:xfrm>
        </p:spPr>
        <p:txBody>
          <a:bodyPr/>
          <a:lstStyle/>
          <a:p>
            <a:r>
              <a:rPr kumimoji="1" lang="en-US" dirty="0" err="1"/>
              <a:t>平安保険のデジタル活用</a:t>
            </a:r>
            <a:endParaRPr kumimoji="1" lang="en-US" dirty="0"/>
          </a:p>
        </p:txBody>
      </p:sp>
      <p:pic>
        <p:nvPicPr>
          <p:cNvPr id="1026" name="Picture 2" descr="平安好医生-在线健康咨询及健康管理">
            <a:extLst>
              <a:ext uri="{FF2B5EF4-FFF2-40B4-BE49-F238E27FC236}">
                <a16:creationId xmlns:a16="http://schemas.microsoft.com/office/drawing/2014/main" id="{A243ABE6-C877-7A49-A208-EA8465E929F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04472" y="2242996"/>
            <a:ext cx="1921164" cy="445361"/>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F32AC4DA-D67B-9543-BEE3-2C8E342485A1}"/>
              </a:ext>
            </a:extLst>
          </p:cNvPr>
          <p:cNvSpPr/>
          <p:nvPr/>
        </p:nvSpPr>
        <p:spPr>
          <a:xfrm>
            <a:off x="2304471" y="2829783"/>
            <a:ext cx="1921163" cy="2831544"/>
          </a:xfrm>
          <a:prstGeom prst="rect">
            <a:avLst/>
          </a:prstGeom>
        </p:spPr>
        <p:txBody>
          <a:bodyPr wrap="square">
            <a:spAutoFit/>
          </a:bodyPr>
          <a:lstStyle/>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快速問診</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オンライン（チャット）で医師と直接問診できる機能。病院に行くべきか、行くならばどの診療科に行けばいいのかを尋ねることができる。</a:t>
            </a:r>
          </a:p>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探医生</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クチコミの評価を見ながら、医師を選び受診を予約できる機能。</a:t>
            </a:r>
          </a:p>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閃電購薬</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処方薬のオンライン販売の機能。</a:t>
            </a:r>
          </a:p>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健康商城</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サプリや処方不要の漢方薬のオンライン販売の機能。</a:t>
            </a:r>
          </a:p>
          <a:p>
            <a:pPr lvl="0" algn="just"/>
            <a:r>
              <a:rPr lang="ja-JP" altLang="ja-JP" b="1" kern="100">
                <a:latin typeface="Meiryo" panose="020B0604030504040204" pitchFamily="34" charset="-128"/>
                <a:ea typeface="Meiryo" panose="020B0604030504040204" pitchFamily="34" charset="-128"/>
                <a:cs typeface="Times New Roman" panose="02020603050405020304" pitchFamily="18" charset="0"/>
              </a:rPr>
              <a:t>健康頭條</a:t>
            </a:r>
            <a:endParaRPr lang="en-US" altLang="ja-JP" b="1" kern="100" dirty="0">
              <a:latin typeface="Meiryo" panose="020B0604030504040204" pitchFamily="34" charset="-128"/>
              <a:ea typeface="Meiryo" panose="020B0604030504040204" pitchFamily="34" charset="-128"/>
              <a:cs typeface="Times New Roman" panose="02020603050405020304" pitchFamily="18" charset="0"/>
            </a:endParaRPr>
          </a:p>
          <a:p>
            <a:pPr lvl="0" algn="just"/>
            <a:r>
              <a:rPr lang="ja-JP" altLang="ja-JP" sz="800" kern="100">
                <a:latin typeface="Meiryo" panose="020B0604030504040204" pitchFamily="34" charset="-128"/>
                <a:ea typeface="Meiryo" panose="020B0604030504040204" pitchFamily="34" charset="-128"/>
                <a:cs typeface="Times New Roman" panose="02020603050405020304" pitchFamily="18" charset="0"/>
              </a:rPr>
              <a:t>健康に関する様々な情報を確認できる機能。</a:t>
            </a:r>
          </a:p>
        </p:txBody>
      </p:sp>
      <p:sp>
        <p:nvSpPr>
          <p:cNvPr id="8" name="円柱 7">
            <a:extLst>
              <a:ext uri="{FF2B5EF4-FFF2-40B4-BE49-F238E27FC236}">
                <a16:creationId xmlns:a16="http://schemas.microsoft.com/office/drawing/2014/main" id="{D0FF53CD-E270-B54D-BD18-258382EF5F7E}"/>
              </a:ext>
            </a:extLst>
          </p:cNvPr>
          <p:cNvSpPr/>
          <p:nvPr/>
        </p:nvSpPr>
        <p:spPr>
          <a:xfrm>
            <a:off x="4944415" y="2237151"/>
            <a:ext cx="1812037" cy="1669473"/>
          </a:xfrm>
          <a:prstGeom prst="can">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5F1EF9FD-809F-E64D-B44B-F4127FD12183}"/>
              </a:ext>
            </a:extLst>
          </p:cNvPr>
          <p:cNvSpPr txBox="1"/>
          <p:nvPr/>
        </p:nvSpPr>
        <p:spPr>
          <a:xfrm>
            <a:off x="5047464" y="2826042"/>
            <a:ext cx="1657980" cy="830997"/>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行動データ</a:t>
            </a:r>
            <a:r>
              <a:rPr lang="ja-JP" altLang="en-US" sz="1200">
                <a:solidFill>
                  <a:schemeClr val="bg1"/>
                </a:solidFill>
                <a:latin typeface="Meiryo" panose="020B0604030504040204" pitchFamily="34" charset="-128"/>
                <a:ea typeface="Meiryo" panose="020B0604030504040204" pitchFamily="34" charset="-128"/>
              </a:rPr>
              <a:t>、</a:t>
            </a:r>
            <a:r>
              <a:rPr kumimoji="1" lang="ja-JP" altLang="en-US" sz="1200">
                <a:solidFill>
                  <a:schemeClr val="bg1"/>
                </a:solidFill>
                <a:latin typeface="Meiryo" panose="020B0604030504040204" pitchFamily="34" charset="-128"/>
                <a:ea typeface="Meiryo" panose="020B0604030504040204" pitchFamily="34" charset="-128"/>
              </a:rPr>
              <a:t>アクセス履歴</a:t>
            </a:r>
            <a:r>
              <a:rPr lang="ja-JP" altLang="en-US" sz="1200">
                <a:solidFill>
                  <a:schemeClr val="bg1"/>
                </a:solidFill>
                <a:latin typeface="Meiryo" panose="020B0604030504040204" pitchFamily="34" charset="-128"/>
                <a:ea typeface="Meiryo" panose="020B0604030504040204" pitchFamily="34" charset="-128"/>
              </a:rPr>
              <a:t>などの健康や医療についてのタイムリーな個人データ</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5069F8A-EEC9-1B4F-94FF-BEB27E330F29}"/>
              </a:ext>
            </a:extLst>
          </p:cNvPr>
          <p:cNvSpPr txBox="1"/>
          <p:nvPr/>
        </p:nvSpPr>
        <p:spPr>
          <a:xfrm>
            <a:off x="4944415" y="2290613"/>
            <a:ext cx="1795038" cy="369332"/>
          </a:xfrm>
          <a:prstGeom prst="rect">
            <a:avLst/>
          </a:prstGeom>
          <a:noFill/>
        </p:spPr>
        <p:txBody>
          <a:bodyPr wrap="square" rtlCol="0">
            <a:spAutoFit/>
          </a:bodyPr>
          <a:lstStyle/>
          <a:p>
            <a:pPr algn="ctr"/>
            <a:r>
              <a:rPr lang="ja-JP" altLang="en-US" b="1">
                <a:solidFill>
                  <a:schemeClr val="bg1"/>
                </a:solidFill>
                <a:latin typeface="Meiryo" panose="020B0604030504040204" pitchFamily="34" charset="-128"/>
                <a:ea typeface="Meiryo" panose="020B0604030504040204" pitchFamily="34" charset="-128"/>
              </a:rPr>
              <a:t>データ</a:t>
            </a:r>
            <a:endParaRPr lang="en-US" altLang="ja-JP" b="1"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F600E7F9-EBEA-9A47-88A7-22CBFA38C77A}"/>
              </a:ext>
            </a:extLst>
          </p:cNvPr>
          <p:cNvSpPr/>
          <p:nvPr/>
        </p:nvSpPr>
        <p:spPr>
          <a:xfrm>
            <a:off x="4944415" y="4447301"/>
            <a:ext cx="1810802" cy="1104957"/>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5606FDC0-A76F-8242-8DB9-40D1A48DEC9C}"/>
              </a:ext>
            </a:extLst>
          </p:cNvPr>
          <p:cNvSpPr txBox="1"/>
          <p:nvPr/>
        </p:nvSpPr>
        <p:spPr>
          <a:xfrm>
            <a:off x="4971053" y="4967701"/>
            <a:ext cx="1810802" cy="523220"/>
          </a:xfrm>
          <a:prstGeom prst="rect">
            <a:avLst/>
          </a:prstGeom>
          <a:noFill/>
        </p:spPr>
        <p:txBody>
          <a:bodyPr wrap="square" rtlCol="0">
            <a:spAutoFit/>
          </a:bodyPr>
          <a:lstStyle/>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いまの状況</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適切な保険商品</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D312D5E8-4F00-1048-9688-A3FE58D721BA}"/>
              </a:ext>
            </a:extLst>
          </p:cNvPr>
          <p:cNvSpPr txBox="1"/>
          <p:nvPr/>
        </p:nvSpPr>
        <p:spPr>
          <a:xfrm>
            <a:off x="4930871" y="4635284"/>
            <a:ext cx="1898079" cy="369332"/>
          </a:xfrm>
          <a:prstGeom prst="rect">
            <a:avLst/>
          </a:prstGeom>
          <a:noFill/>
        </p:spPr>
        <p:txBody>
          <a:bodyPr wrap="square" rtlCol="0">
            <a:spAutoFit/>
          </a:bodyPr>
          <a:lstStyle/>
          <a:p>
            <a:pPr algn="ctr"/>
            <a:r>
              <a:rPr lang="ja-JP" altLang="en-US" b="1">
                <a:solidFill>
                  <a:schemeClr val="bg1"/>
                </a:solidFill>
                <a:latin typeface="Meiryo" panose="020B0604030504040204" pitchFamily="34" charset="-128"/>
                <a:ea typeface="Meiryo" panose="020B0604030504040204" pitchFamily="34" charset="-128"/>
              </a:rPr>
              <a:t>活動支援</a:t>
            </a:r>
            <a:endParaRPr lang="en-US" altLang="ja-JP" b="1" dirty="0">
              <a:solidFill>
                <a:schemeClr val="bg1"/>
              </a:solidFill>
              <a:latin typeface="Meiryo" panose="020B0604030504040204" pitchFamily="34" charset="-128"/>
              <a:ea typeface="Meiryo" panose="020B0604030504040204" pitchFamily="34" charset="-128"/>
            </a:endParaRPr>
          </a:p>
        </p:txBody>
      </p:sp>
      <p:pic>
        <p:nvPicPr>
          <p:cNvPr id="1030" name="Picture 6" descr="セールスマンのイラスト">
            <a:extLst>
              <a:ext uri="{FF2B5EF4-FFF2-40B4-BE49-F238E27FC236}">
                <a16:creationId xmlns:a16="http://schemas.microsoft.com/office/drawing/2014/main" id="{A64A9312-43F4-B24A-9E02-278A5C67FBD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07371" y="2812052"/>
            <a:ext cx="1489838" cy="20377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8F0302D-2724-B542-99F3-6F777BC339F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318655" y="2812052"/>
            <a:ext cx="1426441" cy="2037773"/>
          </a:xfrm>
          <a:prstGeom prst="rect">
            <a:avLst/>
          </a:prstGeom>
          <a:noFill/>
          <a:extLst>
            <a:ext uri="{909E8E84-426E-40DD-AFC4-6F175D3DCCD1}">
              <a14:hiddenFill xmlns:a14="http://schemas.microsoft.com/office/drawing/2010/main">
                <a:solidFill>
                  <a:srgbClr val="FFFFFF"/>
                </a:solidFill>
              </a14:hiddenFill>
            </a:ext>
          </a:extLst>
        </p:spPr>
      </p:pic>
      <p:sp>
        <p:nvSpPr>
          <p:cNvPr id="22" name="右矢印 21">
            <a:extLst>
              <a:ext uri="{FF2B5EF4-FFF2-40B4-BE49-F238E27FC236}">
                <a16:creationId xmlns:a16="http://schemas.microsoft.com/office/drawing/2014/main" id="{FE2E92C7-D7C1-BE40-9806-70A75E0A04E5}"/>
              </a:ext>
            </a:extLst>
          </p:cNvPr>
          <p:cNvSpPr/>
          <p:nvPr/>
        </p:nvSpPr>
        <p:spPr>
          <a:xfrm>
            <a:off x="4219041" y="3321444"/>
            <a:ext cx="902811" cy="81495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F3FAE7F3-57C3-F049-BF6B-896A99ACE8BF}"/>
              </a:ext>
            </a:extLst>
          </p:cNvPr>
          <p:cNvSpPr/>
          <p:nvPr/>
        </p:nvSpPr>
        <p:spPr>
          <a:xfrm rot="5400000">
            <a:off x="5457815" y="3940954"/>
            <a:ext cx="791729" cy="513524"/>
          </a:xfrm>
          <a:prstGeom prst="rightArrow">
            <a:avLst>
              <a:gd name="adj1" fmla="val 50000"/>
              <a:gd name="adj2" fmla="val 46552"/>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U ターン矢印 15">
            <a:extLst>
              <a:ext uri="{FF2B5EF4-FFF2-40B4-BE49-F238E27FC236}">
                <a16:creationId xmlns:a16="http://schemas.microsoft.com/office/drawing/2014/main" id="{7391D1EF-A69C-7042-91A8-F7BACC1F1B3E}"/>
              </a:ext>
            </a:extLst>
          </p:cNvPr>
          <p:cNvSpPr/>
          <p:nvPr/>
        </p:nvSpPr>
        <p:spPr>
          <a:xfrm flipH="1">
            <a:off x="746878" y="1174963"/>
            <a:ext cx="7674179" cy="1616859"/>
          </a:xfrm>
          <a:prstGeom prst="uturnArrow">
            <a:avLst>
              <a:gd name="adj1" fmla="val 25023"/>
              <a:gd name="adj2" fmla="val 25000"/>
              <a:gd name="adj3" fmla="val 31453"/>
              <a:gd name="adj4" fmla="val 43750"/>
              <a:gd name="adj5" fmla="val 10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U ターン矢印 26">
            <a:extLst>
              <a:ext uri="{FF2B5EF4-FFF2-40B4-BE49-F238E27FC236}">
                <a16:creationId xmlns:a16="http://schemas.microsoft.com/office/drawing/2014/main" id="{ED594FCA-F481-C84F-AD00-5AF3C270A779}"/>
              </a:ext>
            </a:extLst>
          </p:cNvPr>
          <p:cNvSpPr/>
          <p:nvPr/>
        </p:nvSpPr>
        <p:spPr>
          <a:xfrm rot="10800000" flipH="1">
            <a:off x="917146" y="4870836"/>
            <a:ext cx="7674179" cy="1616859"/>
          </a:xfrm>
          <a:prstGeom prst="uturnArrow">
            <a:avLst>
              <a:gd name="adj1" fmla="val 25023"/>
              <a:gd name="adj2" fmla="val 25000"/>
              <a:gd name="adj3" fmla="val 31453"/>
              <a:gd name="adj4" fmla="val 43750"/>
              <a:gd name="adj5" fmla="val 10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1BA01554-4E4A-2B43-800F-5D7A7EC0740B}"/>
              </a:ext>
            </a:extLst>
          </p:cNvPr>
          <p:cNvSpPr txBox="1"/>
          <p:nvPr/>
        </p:nvSpPr>
        <p:spPr>
          <a:xfrm>
            <a:off x="1914862" y="1227076"/>
            <a:ext cx="5314276"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状況に応じたタイムリーな応対・的確な保険商品の提案</a:t>
            </a:r>
          </a:p>
        </p:txBody>
      </p:sp>
      <p:sp>
        <p:nvSpPr>
          <p:cNvPr id="32" name="テキスト ボックス 31">
            <a:extLst>
              <a:ext uri="{FF2B5EF4-FFF2-40B4-BE49-F238E27FC236}">
                <a16:creationId xmlns:a16="http://schemas.microsoft.com/office/drawing/2014/main" id="{BF7EC4F1-06D5-AD47-A597-D58B51DA899D}"/>
              </a:ext>
            </a:extLst>
          </p:cNvPr>
          <p:cNvSpPr txBox="1"/>
          <p:nvPr/>
        </p:nvSpPr>
        <p:spPr>
          <a:xfrm>
            <a:off x="3556337" y="6152988"/>
            <a:ext cx="2031325"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感動・信頼・ファン</a:t>
            </a:r>
          </a:p>
        </p:txBody>
      </p:sp>
      <p:sp>
        <p:nvSpPr>
          <p:cNvPr id="33" name="テキスト ボックス 32">
            <a:extLst>
              <a:ext uri="{FF2B5EF4-FFF2-40B4-BE49-F238E27FC236}">
                <a16:creationId xmlns:a16="http://schemas.microsoft.com/office/drawing/2014/main" id="{F76A1218-0E6A-214C-B06D-DA4EDEBC9E09}"/>
              </a:ext>
            </a:extLst>
          </p:cNvPr>
          <p:cNvSpPr txBox="1"/>
          <p:nvPr/>
        </p:nvSpPr>
        <p:spPr>
          <a:xfrm>
            <a:off x="2371923" y="878201"/>
            <a:ext cx="4400154" cy="307777"/>
          </a:xfrm>
          <a:prstGeom prst="rect">
            <a:avLst/>
          </a:prstGeom>
          <a:noFill/>
        </p:spPr>
        <p:txBody>
          <a:bodyPr wrap="square" rtlCol="0">
            <a:spAutoFit/>
          </a:bodyPr>
          <a:lstStyle/>
          <a:p>
            <a:pPr algn="ctr"/>
            <a:r>
              <a:rPr lang="ja-JP" altLang="en-US" sz="1400" b="1">
                <a:solidFill>
                  <a:schemeClr val="accent3">
                    <a:lumMod val="75000"/>
                  </a:schemeClr>
                </a:solidFill>
                <a:latin typeface="Meiryo" panose="020B0604030504040204" pitchFamily="34" charset="-128"/>
                <a:ea typeface="Meiryo" panose="020B0604030504040204" pitchFamily="34" charset="-128"/>
              </a:rPr>
              <a:t>ハイタッチ（</a:t>
            </a:r>
            <a:r>
              <a:rPr lang="en-US" altLang="ja-JP" sz="1400" b="1" dirty="0">
                <a:solidFill>
                  <a:schemeClr val="accent3">
                    <a:lumMod val="75000"/>
                  </a:schemeClr>
                </a:solidFill>
                <a:latin typeface="Meiryo" panose="020B0604030504040204" pitchFamily="34" charset="-128"/>
                <a:ea typeface="Meiryo" panose="020B0604030504040204" pitchFamily="34" charset="-128"/>
              </a:rPr>
              <a:t>1</a:t>
            </a:r>
            <a:r>
              <a:rPr lang="ja-JP" altLang="en-US" sz="1400" b="1">
                <a:solidFill>
                  <a:schemeClr val="accent3">
                    <a:lumMod val="75000"/>
                  </a:schemeClr>
                </a:solidFill>
                <a:latin typeface="Meiryo" panose="020B0604030504040204" pitchFamily="34" charset="-128"/>
                <a:ea typeface="Meiryo" panose="020B0604030504040204" pitchFamily="34" charset="-128"/>
              </a:rPr>
              <a:t>対</a:t>
            </a:r>
            <a:r>
              <a:rPr lang="en-US" altLang="ja-JP" sz="1400" b="1" dirty="0">
                <a:solidFill>
                  <a:schemeClr val="accent3">
                    <a:lumMod val="75000"/>
                  </a:schemeClr>
                </a:solidFill>
                <a:latin typeface="Meiryo" panose="020B0604030504040204" pitchFamily="34" charset="-128"/>
                <a:ea typeface="Meiryo" panose="020B0604030504040204" pitchFamily="34" charset="-128"/>
              </a:rPr>
              <a:t>1</a:t>
            </a:r>
            <a:r>
              <a:rPr lang="ja-JP" altLang="en-US" sz="1400" b="1">
                <a:solidFill>
                  <a:schemeClr val="accent3">
                    <a:lumMod val="75000"/>
                  </a:schemeClr>
                </a:solidFill>
                <a:latin typeface="Meiryo" panose="020B0604030504040204" pitchFamily="34" charset="-128"/>
                <a:ea typeface="Meiryo" panose="020B0604030504040204" pitchFamily="34" charset="-128"/>
              </a:rPr>
              <a:t>：丁寧な顧客個別の対応）</a:t>
            </a:r>
            <a:endParaRPr lang="en-US" altLang="ja-JP" sz="1400" b="1" dirty="0">
              <a:solidFill>
                <a:schemeClr val="accent3">
                  <a:lumMod val="75000"/>
                </a:schemeClr>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1D2B4A39-42BE-374C-B59F-632A9734E653}"/>
              </a:ext>
            </a:extLst>
          </p:cNvPr>
          <p:cNvSpPr txBox="1"/>
          <p:nvPr/>
        </p:nvSpPr>
        <p:spPr>
          <a:xfrm>
            <a:off x="2180386" y="1787566"/>
            <a:ext cx="4769708" cy="307777"/>
          </a:xfrm>
          <a:prstGeom prst="rect">
            <a:avLst/>
          </a:prstGeom>
          <a:noFill/>
        </p:spPr>
        <p:txBody>
          <a:bodyPr wrap="square" rtlCol="0">
            <a:spAutoFit/>
          </a:bodyPr>
          <a:lstStyle/>
          <a:p>
            <a:pPr algn="ctr"/>
            <a:r>
              <a:rPr lang="ja-JP" altLang="en-US" sz="1400" b="1">
                <a:solidFill>
                  <a:schemeClr val="accent2">
                    <a:lumMod val="75000"/>
                  </a:schemeClr>
                </a:solidFill>
                <a:latin typeface="Meiryo" panose="020B0604030504040204" pitchFamily="34" charset="-128"/>
                <a:ea typeface="Meiryo" panose="020B0604030504040204" pitchFamily="34" charset="-128"/>
              </a:rPr>
              <a:t>デジタルタッチ（</a:t>
            </a:r>
            <a:r>
              <a:rPr lang="en-US" altLang="ja-JP" sz="1400" b="1" dirty="0">
                <a:solidFill>
                  <a:schemeClr val="accent2">
                    <a:lumMod val="75000"/>
                  </a:schemeClr>
                </a:solidFill>
                <a:latin typeface="Meiryo" panose="020B0604030504040204" pitchFamily="34" charset="-128"/>
                <a:ea typeface="Meiryo" panose="020B0604030504040204" pitchFamily="34" charset="-128"/>
              </a:rPr>
              <a:t>1</a:t>
            </a:r>
            <a:r>
              <a:rPr lang="ja-JP" altLang="en-US" sz="1400" b="1">
                <a:solidFill>
                  <a:schemeClr val="accent2">
                    <a:lumMod val="75000"/>
                  </a:schemeClr>
                </a:solidFill>
                <a:latin typeface="Meiryo" panose="020B0604030504040204" pitchFamily="34" charset="-128"/>
                <a:ea typeface="Meiryo" panose="020B0604030504040204" pitchFamily="34" charset="-128"/>
              </a:rPr>
              <a:t>対多：効率よく顧客の裾野を拡大）</a:t>
            </a:r>
            <a:endParaRPr lang="en-US" altLang="ja-JP" sz="1400" b="1" dirty="0">
              <a:solidFill>
                <a:schemeClr val="accent2">
                  <a:lumMod val="75000"/>
                </a:schemeClr>
              </a:solidFill>
              <a:latin typeface="Meiryo" panose="020B0604030504040204" pitchFamily="34" charset="-128"/>
              <a:ea typeface="Meiryo" panose="020B0604030504040204" pitchFamily="34" charset="-128"/>
            </a:endParaRPr>
          </a:p>
        </p:txBody>
      </p:sp>
      <p:sp>
        <p:nvSpPr>
          <p:cNvPr id="20" name="左右矢印 19">
            <a:extLst>
              <a:ext uri="{FF2B5EF4-FFF2-40B4-BE49-F238E27FC236}">
                <a16:creationId xmlns:a16="http://schemas.microsoft.com/office/drawing/2014/main" id="{E67463C6-5A3A-5045-AD66-F8C58108A473}"/>
              </a:ext>
            </a:extLst>
          </p:cNvPr>
          <p:cNvSpPr/>
          <p:nvPr/>
        </p:nvSpPr>
        <p:spPr>
          <a:xfrm>
            <a:off x="1482408" y="3315438"/>
            <a:ext cx="838403" cy="817617"/>
          </a:xfrm>
          <a:prstGeom prst="leftRightArrow">
            <a:avLst>
              <a:gd name="adj1" fmla="val 50000"/>
              <a:gd name="adj2" fmla="val 34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75000"/>
                </a:schemeClr>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3852AF2C-5356-5D49-AEC6-88D7524AD18F}"/>
              </a:ext>
            </a:extLst>
          </p:cNvPr>
          <p:cNvSpPr txBox="1"/>
          <p:nvPr/>
        </p:nvSpPr>
        <p:spPr>
          <a:xfrm>
            <a:off x="1458211" y="3634866"/>
            <a:ext cx="902811" cy="215444"/>
          </a:xfrm>
          <a:prstGeom prst="rect">
            <a:avLst/>
          </a:prstGeom>
          <a:noFill/>
        </p:spPr>
        <p:txBody>
          <a:bodyPr wrap="none" rtlCol="0">
            <a:spAutoFit/>
          </a:bodyPr>
          <a:lstStyle/>
          <a:p>
            <a:pPr algn="ctr"/>
            <a:r>
              <a:rPr kumimoji="1" lang="ja-JP" altLang="en-US" sz="800">
                <a:solidFill>
                  <a:schemeClr val="bg1"/>
                </a:solidFill>
                <a:latin typeface="Meiryo" panose="020B0604030504040204" pitchFamily="34" charset="-128"/>
                <a:ea typeface="Meiryo" panose="020B0604030504040204" pitchFamily="34" charset="-128"/>
              </a:rPr>
              <a:t>圧倒的な</a:t>
            </a:r>
            <a:r>
              <a:rPr lang="ja-JP" altLang="en-US" sz="800">
                <a:solidFill>
                  <a:schemeClr val="bg1"/>
                </a:solidFill>
                <a:latin typeface="Meiryo" panose="020B0604030504040204" pitchFamily="34" charset="-128"/>
                <a:ea typeface="Meiryo" panose="020B0604030504040204" pitchFamily="34" charset="-128"/>
              </a:rPr>
              <a:t>利便性</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39" name="テキスト ボックス 38">
            <a:extLst>
              <a:ext uri="{FF2B5EF4-FFF2-40B4-BE49-F238E27FC236}">
                <a16:creationId xmlns:a16="http://schemas.microsoft.com/office/drawing/2014/main" id="{A8E86764-337A-0D4F-AE45-8AC256B12C3A}"/>
              </a:ext>
            </a:extLst>
          </p:cNvPr>
          <p:cNvSpPr txBox="1"/>
          <p:nvPr/>
        </p:nvSpPr>
        <p:spPr>
          <a:xfrm>
            <a:off x="6703468" y="4145104"/>
            <a:ext cx="1261884" cy="415498"/>
          </a:xfrm>
          <a:prstGeom prst="rect">
            <a:avLst/>
          </a:prstGeom>
          <a:noFill/>
        </p:spPr>
        <p:txBody>
          <a:bodyPr wrap="non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的確なタイミング</a:t>
            </a:r>
            <a:endParaRPr kumimoji="1" lang="en-US" altLang="ja-JP" sz="1050"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1050">
                <a:solidFill>
                  <a:schemeClr val="accent6">
                    <a:lumMod val="50000"/>
                  </a:schemeClr>
                </a:solidFill>
                <a:latin typeface="Meiryo" panose="020B0604030504040204" pitchFamily="34" charset="-128"/>
                <a:ea typeface="Meiryo" panose="020B0604030504040204" pitchFamily="34" charset="-128"/>
              </a:rPr>
              <a:t>顧客に関する情報</a:t>
            </a:r>
            <a:endParaRPr kumimoji="1" lang="ja-JP" altLang="en-US" sz="1050">
              <a:solidFill>
                <a:schemeClr val="accent6">
                  <a:lumMod val="50000"/>
                </a:schemeClr>
              </a:solidFill>
              <a:latin typeface="Meiryo" panose="020B0604030504040204" pitchFamily="34" charset="-128"/>
              <a:ea typeface="Meiryo" panose="020B0604030504040204" pitchFamily="34" charset="-128"/>
            </a:endParaRPr>
          </a:p>
        </p:txBody>
      </p:sp>
      <p:sp>
        <p:nvSpPr>
          <p:cNvPr id="31" name="曲折矢印 30">
            <a:extLst>
              <a:ext uri="{FF2B5EF4-FFF2-40B4-BE49-F238E27FC236}">
                <a16:creationId xmlns:a16="http://schemas.microsoft.com/office/drawing/2014/main" id="{24315BEC-611F-7A41-B2E5-64CAC6226EAC}"/>
              </a:ext>
            </a:extLst>
          </p:cNvPr>
          <p:cNvSpPr/>
          <p:nvPr/>
        </p:nvSpPr>
        <p:spPr>
          <a:xfrm>
            <a:off x="6417216" y="3724132"/>
            <a:ext cx="1422880" cy="835268"/>
          </a:xfrm>
          <a:prstGeom prst="bentArrow">
            <a:avLst>
              <a:gd name="adj1" fmla="val 24270"/>
              <a:gd name="adj2" fmla="val 25000"/>
              <a:gd name="adj3" fmla="val 25000"/>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92554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下矢印 12">
            <a:extLst>
              <a:ext uri="{FF2B5EF4-FFF2-40B4-BE49-F238E27FC236}">
                <a16:creationId xmlns:a16="http://schemas.microsoft.com/office/drawing/2014/main" id="{B9E3DC3D-5716-CC43-A7E2-AB3A939E1A49}"/>
              </a:ext>
            </a:extLst>
          </p:cNvPr>
          <p:cNvSpPr/>
          <p:nvPr/>
        </p:nvSpPr>
        <p:spPr>
          <a:xfrm>
            <a:off x="3809652" y="2189649"/>
            <a:ext cx="1200150" cy="2934284"/>
          </a:xfrm>
          <a:prstGeom prst="downArrow">
            <a:avLst>
              <a:gd name="adj1" fmla="val 69048"/>
              <a:gd name="adj2" fmla="val 50000"/>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A31CA2B1-AF2D-1F42-B4CE-8A9B33606154}"/>
              </a:ext>
            </a:extLst>
          </p:cNvPr>
          <p:cNvSpPr>
            <a:spLocks noGrp="1"/>
          </p:cNvSpPr>
          <p:nvPr>
            <p:ph type="title"/>
          </p:nvPr>
        </p:nvSpPr>
        <p:spPr/>
        <p:txBody>
          <a:bodyPr/>
          <a:lstStyle/>
          <a:p>
            <a:r>
              <a:rPr lang="ja-JP" altLang="en-US"/>
              <a:t>なぜ</a:t>
            </a:r>
            <a:r>
              <a:rPr lang="en-US" altLang="ja-JP" dirty="0"/>
              <a:t>DT</a:t>
            </a:r>
            <a:r>
              <a:rPr lang="ja-JP" altLang="en-US"/>
              <a:t>ではなく、</a:t>
            </a:r>
            <a:r>
              <a:rPr lang="en-US" altLang="ja-JP" dirty="0"/>
              <a:t>DX</a:t>
            </a:r>
            <a:r>
              <a:rPr lang="ja-JP" altLang="en-US"/>
              <a:t>なのか？</a:t>
            </a:r>
          </a:p>
        </p:txBody>
      </p:sp>
      <p:sp>
        <p:nvSpPr>
          <p:cNvPr id="3" name="テキスト ボックス 2">
            <a:extLst>
              <a:ext uri="{FF2B5EF4-FFF2-40B4-BE49-F238E27FC236}">
                <a16:creationId xmlns:a16="http://schemas.microsoft.com/office/drawing/2014/main" id="{33CEB42A-A026-FB40-96B9-731460269028}"/>
              </a:ext>
            </a:extLst>
          </p:cNvPr>
          <p:cNvSpPr txBox="1"/>
          <p:nvPr/>
        </p:nvSpPr>
        <p:spPr>
          <a:xfrm>
            <a:off x="2187973" y="1287466"/>
            <a:ext cx="4762842" cy="415498"/>
          </a:xfrm>
          <a:prstGeom prst="rect">
            <a:avLst/>
          </a:prstGeom>
          <a:noFill/>
        </p:spPr>
        <p:txBody>
          <a:bodyPr wrap="none" rtlCol="0">
            <a:spAutoFit/>
          </a:bodyPr>
          <a:lstStyle/>
          <a:p>
            <a:r>
              <a:rPr kumimoji="1" lang="ja-JP" altLang="en-US" sz="2100">
                <a:latin typeface="Meiryo" panose="020B0604030504040204" pitchFamily="34" charset="-128"/>
                <a:ea typeface="Meiryo" panose="020B0604030504040204" pitchFamily="34" charset="-128"/>
              </a:rPr>
              <a:t>デジタル・トランスフォーメーション</a:t>
            </a:r>
          </a:p>
        </p:txBody>
      </p:sp>
      <p:sp>
        <p:nvSpPr>
          <p:cNvPr id="4" name="テキスト ボックス 3">
            <a:extLst>
              <a:ext uri="{FF2B5EF4-FFF2-40B4-BE49-F238E27FC236}">
                <a16:creationId xmlns:a16="http://schemas.microsoft.com/office/drawing/2014/main" id="{D4F271AF-AF27-7B47-87A4-AD2444A1C2B1}"/>
              </a:ext>
            </a:extLst>
          </p:cNvPr>
          <p:cNvSpPr txBox="1"/>
          <p:nvPr/>
        </p:nvSpPr>
        <p:spPr>
          <a:xfrm>
            <a:off x="2217445" y="1694771"/>
            <a:ext cx="4725140" cy="584775"/>
          </a:xfrm>
          <a:prstGeom prst="rect">
            <a:avLst/>
          </a:prstGeom>
          <a:noFill/>
        </p:spPr>
        <p:txBody>
          <a:bodyPr wrap="none" rtlCol="0">
            <a:spAutoFit/>
          </a:bodyPr>
          <a:lstStyle/>
          <a:p>
            <a:r>
              <a:rPr kumimoji="1" lang="en-US" altLang="ja-JP" sz="3200" b="1" dirty="0">
                <a:solidFill>
                  <a:srgbClr val="0070C0"/>
                </a:solidFill>
                <a:latin typeface="Meiryo" panose="020B0604030504040204" pitchFamily="34" charset="-128"/>
                <a:ea typeface="Meiryo" panose="020B0604030504040204" pitchFamily="34" charset="-128"/>
              </a:rPr>
              <a:t>D</a:t>
            </a:r>
            <a:r>
              <a:rPr kumimoji="1" lang="en-US" altLang="ja-JP" sz="3200" dirty="0">
                <a:latin typeface="Meiryo" panose="020B0604030504040204" pitchFamily="34" charset="-128"/>
                <a:ea typeface="Meiryo" panose="020B0604030504040204" pitchFamily="34" charset="-128"/>
              </a:rPr>
              <a:t>igital </a:t>
            </a:r>
            <a:r>
              <a:rPr kumimoji="1" lang="en-US" altLang="ja-JP" sz="3200" b="1" dirty="0">
                <a:latin typeface="Meiryo" panose="020B0604030504040204" pitchFamily="34" charset="-128"/>
                <a:ea typeface="Meiryo" panose="020B0604030504040204" pitchFamily="34" charset="-128"/>
              </a:rPr>
              <a:t>Trans</a:t>
            </a:r>
            <a:r>
              <a:rPr kumimoji="1" lang="en-US" altLang="ja-JP" sz="3200" dirty="0">
                <a:latin typeface="Meiryo" panose="020B0604030504040204" pitchFamily="34" charset="-128"/>
                <a:ea typeface="Meiryo" panose="020B0604030504040204" pitchFamily="34" charset="-128"/>
              </a:rPr>
              <a:t>formation</a:t>
            </a:r>
            <a:endParaRPr kumimoji="1" lang="ja-JP" altLang="en-US" sz="3200">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2AD9966C-24DC-7C4C-99A9-E817449A6ACF}"/>
              </a:ext>
            </a:extLst>
          </p:cNvPr>
          <p:cNvSpPr txBox="1"/>
          <p:nvPr/>
        </p:nvSpPr>
        <p:spPr>
          <a:xfrm>
            <a:off x="3667126" y="2644567"/>
            <a:ext cx="2685351" cy="1200329"/>
          </a:xfrm>
          <a:prstGeom prst="rect">
            <a:avLst/>
          </a:prstGeom>
          <a:noFill/>
        </p:spPr>
        <p:txBody>
          <a:bodyPr wrap="none" rtlCol="0">
            <a:spAutoFit/>
          </a:bodyPr>
          <a:lstStyle/>
          <a:p>
            <a:pPr marL="342900" indent="-342900">
              <a:buFont typeface="Wingdings" pitchFamily="2" charset="2"/>
              <a:buChar char="ü"/>
            </a:pPr>
            <a:r>
              <a:rPr kumimoji="1" lang="ja-JP" altLang="en-US" sz="24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交差する</a:t>
            </a:r>
            <a:endParaRPr kumimoji="1" lang="en-US" altLang="ja-JP" sz="2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24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超越する</a:t>
            </a:r>
            <a:endParaRPr lang="en-US" altLang="ja-JP" sz="24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24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向こう側へ行く</a:t>
            </a:r>
          </a:p>
        </p:txBody>
      </p:sp>
      <p:grpSp>
        <p:nvGrpSpPr>
          <p:cNvPr id="15" name="グループ化 14">
            <a:extLst>
              <a:ext uri="{FF2B5EF4-FFF2-40B4-BE49-F238E27FC236}">
                <a16:creationId xmlns:a16="http://schemas.microsoft.com/office/drawing/2014/main" id="{B2A1C080-40D6-974E-B81D-CEDAD8CDF1DC}"/>
              </a:ext>
            </a:extLst>
          </p:cNvPr>
          <p:cNvGrpSpPr/>
          <p:nvPr/>
        </p:nvGrpSpPr>
        <p:grpSpPr>
          <a:xfrm>
            <a:off x="2299259" y="2189649"/>
            <a:ext cx="1200150" cy="2934284"/>
            <a:chOff x="2299259" y="2189649"/>
            <a:chExt cx="1200150" cy="2934284"/>
          </a:xfrm>
        </p:grpSpPr>
        <p:sp>
          <p:nvSpPr>
            <p:cNvPr id="12" name="下矢印 11">
              <a:extLst>
                <a:ext uri="{FF2B5EF4-FFF2-40B4-BE49-F238E27FC236}">
                  <a16:creationId xmlns:a16="http://schemas.microsoft.com/office/drawing/2014/main" id="{3F51E5BF-1BCA-9340-A13A-D9E020EBF7E4}"/>
                </a:ext>
              </a:extLst>
            </p:cNvPr>
            <p:cNvSpPr/>
            <p:nvPr/>
          </p:nvSpPr>
          <p:spPr>
            <a:xfrm>
              <a:off x="2299259" y="2189649"/>
              <a:ext cx="1200150" cy="2934284"/>
            </a:xfrm>
            <a:prstGeom prst="downArrow">
              <a:avLst>
                <a:gd name="adj1" fmla="val 69048"/>
                <a:gd name="adj2" fmla="val 50000"/>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4722670B-A14C-764F-B157-83355538519A}"/>
                </a:ext>
              </a:extLst>
            </p:cNvPr>
            <p:cNvSpPr txBox="1"/>
            <p:nvPr/>
          </p:nvSpPr>
          <p:spPr>
            <a:xfrm>
              <a:off x="2533689" y="3995815"/>
              <a:ext cx="731290" cy="923330"/>
            </a:xfrm>
            <a:prstGeom prst="rect">
              <a:avLst/>
            </a:prstGeom>
            <a:noFill/>
          </p:spPr>
          <p:txBody>
            <a:bodyPr wrap="none" rtlCol="0">
              <a:spAutoFit/>
            </a:bodyPr>
            <a:lstStyle/>
            <a:p>
              <a:r>
                <a:rPr kumimoji="1" lang="en-US" altLang="ja-JP" sz="5400" b="1" dirty="0">
                  <a:solidFill>
                    <a:srgbClr val="0070C0"/>
                  </a:solidFill>
                  <a:latin typeface="Meiryo" panose="020B0604030504040204" pitchFamily="34" charset="-128"/>
                  <a:ea typeface="Meiryo" panose="020B0604030504040204" pitchFamily="34" charset="-128"/>
                </a:rPr>
                <a:t>D</a:t>
              </a:r>
              <a:endParaRPr kumimoji="1" lang="ja-JP" altLang="en-US" sz="5400">
                <a:solidFill>
                  <a:srgbClr val="0070C0"/>
                </a:solidFill>
                <a:latin typeface="Meiryo" panose="020B0604030504040204" pitchFamily="34" charset="-128"/>
                <a:ea typeface="Meiryo" panose="020B0604030504040204" pitchFamily="34" charset="-128"/>
              </a:endParaRPr>
            </a:p>
          </p:txBody>
        </p:sp>
      </p:grpSp>
      <p:sp>
        <p:nvSpPr>
          <p:cNvPr id="7" name="テキスト ボックス 6">
            <a:extLst>
              <a:ext uri="{FF2B5EF4-FFF2-40B4-BE49-F238E27FC236}">
                <a16:creationId xmlns:a16="http://schemas.microsoft.com/office/drawing/2014/main" id="{EBDBBFDE-FE9A-6B45-AEE7-A5A00B3509DC}"/>
              </a:ext>
            </a:extLst>
          </p:cNvPr>
          <p:cNvSpPr txBox="1"/>
          <p:nvPr/>
        </p:nvSpPr>
        <p:spPr>
          <a:xfrm>
            <a:off x="4064921" y="3995815"/>
            <a:ext cx="689612" cy="923330"/>
          </a:xfrm>
          <a:prstGeom prst="rect">
            <a:avLst/>
          </a:prstGeom>
          <a:noFill/>
        </p:spPr>
        <p:txBody>
          <a:bodyPr wrap="none" rtlCol="0">
            <a:spAutoFit/>
          </a:bodyPr>
          <a:lstStyle/>
          <a:p>
            <a:r>
              <a:rPr kumimoji="1" lang="en-US" altLang="ja-JP" sz="5400" b="1" dirty="0">
                <a:solidFill>
                  <a:schemeClr val="accent6">
                    <a:lumMod val="75000"/>
                  </a:schemeClr>
                </a:solidFill>
                <a:latin typeface="Meiryo" panose="020B0604030504040204" pitchFamily="34" charset="-128"/>
                <a:ea typeface="Meiryo" panose="020B0604030504040204" pitchFamily="34" charset="-128"/>
              </a:rPr>
              <a:t>X</a:t>
            </a:r>
            <a:endParaRPr kumimoji="1" lang="ja-JP" altLang="en-US" sz="5400">
              <a:solidFill>
                <a:schemeClr val="accent6">
                  <a:lumMod val="75000"/>
                </a:schemeClr>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044ABA1E-AE51-A242-A844-74F28DBDD6D5}"/>
              </a:ext>
            </a:extLst>
          </p:cNvPr>
          <p:cNvSpPr txBox="1"/>
          <p:nvPr/>
        </p:nvSpPr>
        <p:spPr>
          <a:xfrm>
            <a:off x="1928575" y="5208789"/>
            <a:ext cx="4698722" cy="584775"/>
          </a:xfrm>
          <a:prstGeom prst="rect">
            <a:avLst/>
          </a:prstGeom>
          <a:noFill/>
        </p:spPr>
        <p:txBody>
          <a:bodyPr wrap="none" rtlCol="0">
            <a:spAutoFit/>
          </a:bodyPr>
          <a:lstStyle/>
          <a:p>
            <a:pPr algn="ctr"/>
            <a:r>
              <a:rPr kumimoji="1" lang="ja-JP" altLang="en-US" sz="3200" b="1">
                <a:solidFill>
                  <a:srgbClr val="0070C0"/>
                </a:solidFill>
                <a:latin typeface="Meiryo" panose="020B0604030504040204" pitchFamily="34" charset="-128"/>
                <a:ea typeface="Meiryo" panose="020B0604030504040204" pitchFamily="34" charset="-128"/>
              </a:rPr>
              <a:t>デジタル</a:t>
            </a:r>
            <a:r>
              <a:rPr lang="ja-JP" altLang="en-US" sz="3200">
                <a:latin typeface="Meiryo" panose="020B0604030504040204" pitchFamily="34" charset="-128"/>
                <a:ea typeface="Meiryo" panose="020B0604030504040204" pitchFamily="34" charset="-128"/>
              </a:rPr>
              <a:t>で</a:t>
            </a:r>
            <a:r>
              <a:rPr kumimoji="1" lang="ja-JP" altLang="en-US" sz="3200" b="1">
                <a:solidFill>
                  <a:schemeClr val="accent6">
                    <a:lumMod val="75000"/>
                  </a:schemeClr>
                </a:solidFill>
                <a:latin typeface="Meiryo" panose="020B0604030504040204" pitchFamily="34" charset="-128"/>
                <a:ea typeface="Meiryo" panose="020B0604030504040204" pitchFamily="34" charset="-128"/>
              </a:rPr>
              <a:t>変革</a:t>
            </a:r>
            <a:r>
              <a:rPr kumimoji="1" lang="ja-JP" altLang="en-US" sz="3200">
                <a:latin typeface="Meiryo" panose="020B0604030504040204" pitchFamily="34" charset="-128"/>
                <a:ea typeface="Meiryo" panose="020B0604030504040204" pitchFamily="34" charset="-128"/>
              </a:rPr>
              <a:t>すること</a:t>
            </a:r>
          </a:p>
        </p:txBody>
      </p:sp>
      <p:sp>
        <p:nvSpPr>
          <p:cNvPr id="10" name="正方形/長方形 9">
            <a:extLst>
              <a:ext uri="{FF2B5EF4-FFF2-40B4-BE49-F238E27FC236}">
                <a16:creationId xmlns:a16="http://schemas.microsoft.com/office/drawing/2014/main" id="{BFB42499-A8F5-AD45-88E4-9CA322A2BDAB}"/>
              </a:ext>
            </a:extLst>
          </p:cNvPr>
          <p:cNvSpPr/>
          <p:nvPr/>
        </p:nvSpPr>
        <p:spPr>
          <a:xfrm>
            <a:off x="3649436" y="2189648"/>
            <a:ext cx="3167743" cy="307777"/>
          </a:xfrm>
          <a:prstGeom prst="rect">
            <a:avLst/>
          </a:prstGeom>
        </p:spPr>
        <p:txBody>
          <a:bodyPr wrap="square">
            <a:spAutoFit/>
          </a:bodyPr>
          <a:lstStyle/>
          <a:p>
            <a:pPr algn="r"/>
            <a:r>
              <a:rPr lang="ja-JP" altLang="en-US" sz="1400">
                <a:latin typeface="Meiryo" panose="020B0604030504040204" pitchFamily="34" charset="-128"/>
                <a:ea typeface="Meiryo" panose="020B0604030504040204" pitchFamily="34" charset="-128"/>
              </a:rPr>
              <a:t>変形、変容、変質、変態、変革</a:t>
            </a:r>
            <a:r>
              <a:rPr lang="en-US" altLang="ja-JP" sz="1400" dirty="0">
                <a:latin typeface="Meiryo" panose="020B0604030504040204" pitchFamily="34" charset="-128"/>
                <a:ea typeface="Meiryo" panose="020B0604030504040204" pitchFamily="34" charset="-128"/>
              </a:rPr>
              <a:t> </a:t>
            </a:r>
            <a:r>
              <a:rPr lang="ja-JP" altLang="en-US" sz="1400">
                <a:latin typeface="Meiryo" panose="020B0604030504040204" pitchFamily="34" charset="-128"/>
                <a:ea typeface="Meiryo" panose="020B0604030504040204" pitchFamily="34" charset="-128"/>
              </a:rPr>
              <a:t>など</a:t>
            </a:r>
          </a:p>
        </p:txBody>
      </p:sp>
      <p:sp>
        <p:nvSpPr>
          <p:cNvPr id="14" name="テキスト ボックス 13">
            <a:extLst>
              <a:ext uri="{FF2B5EF4-FFF2-40B4-BE49-F238E27FC236}">
                <a16:creationId xmlns:a16="http://schemas.microsoft.com/office/drawing/2014/main" id="{070DCE77-DEED-3346-9C9D-1F9AC16124A1}"/>
              </a:ext>
            </a:extLst>
          </p:cNvPr>
          <p:cNvSpPr txBox="1"/>
          <p:nvPr/>
        </p:nvSpPr>
        <p:spPr>
          <a:xfrm>
            <a:off x="5195750" y="4037410"/>
            <a:ext cx="2393604" cy="646331"/>
          </a:xfrm>
          <a:prstGeom prst="rect">
            <a:avLst/>
          </a:prstGeom>
          <a:noFill/>
        </p:spPr>
        <p:txBody>
          <a:bodyPr wrap="none" rtlCol="0">
            <a:spAutoFit/>
          </a:bodyPr>
          <a:lstStyle/>
          <a:p>
            <a:r>
              <a:rPr kumimoji="1" lang="ja-JP" altLang="en-US">
                <a:solidFill>
                  <a:schemeClr val="accent6">
                    <a:lumMod val="75000"/>
                  </a:schemeClr>
                </a:solidFill>
                <a:latin typeface="Meiryo" panose="020B0604030504040204" pitchFamily="34" charset="-128"/>
                <a:ea typeface="Meiryo" panose="020B0604030504040204" pitchFamily="34" charset="-128"/>
              </a:rPr>
              <a:t>本来意味のない“</a:t>
            </a:r>
            <a:r>
              <a:rPr kumimoji="1" lang="en-US" altLang="ja-JP" dirty="0">
                <a:solidFill>
                  <a:schemeClr val="accent6">
                    <a:lumMod val="75000"/>
                  </a:schemeClr>
                </a:solidFill>
                <a:latin typeface="Meiryo" panose="020B0604030504040204" pitchFamily="34" charset="-128"/>
                <a:ea typeface="Meiryo" panose="020B0604030504040204" pitchFamily="34" charset="-128"/>
              </a:rPr>
              <a:t>X”</a:t>
            </a:r>
            <a:r>
              <a:rPr kumimoji="1" lang="ja-JP" altLang="en-US">
                <a:solidFill>
                  <a:schemeClr val="accent6">
                    <a:lumMod val="75000"/>
                  </a:schemeClr>
                </a:solidFill>
                <a:latin typeface="Meiryo" panose="020B0604030504040204" pitchFamily="34" charset="-128"/>
                <a:ea typeface="Meiryo" panose="020B0604030504040204" pitchFamily="34" charset="-128"/>
              </a:rPr>
              <a:t>に</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a:p>
            <a:r>
              <a:rPr lang="ja-JP" altLang="en-US">
                <a:solidFill>
                  <a:schemeClr val="accent6">
                    <a:lumMod val="75000"/>
                  </a:schemeClr>
                </a:solidFill>
                <a:latin typeface="Meiryo" panose="020B0604030504040204" pitchFamily="34" charset="-128"/>
                <a:ea typeface="Meiryo" panose="020B0604030504040204" pitchFamily="34" charset="-128"/>
              </a:rPr>
              <a:t>意味を持たせている</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5F09B553-4573-9248-908E-B503F98B330F}"/>
              </a:ext>
            </a:extLst>
          </p:cNvPr>
          <p:cNvSpPr txBox="1"/>
          <p:nvPr/>
        </p:nvSpPr>
        <p:spPr>
          <a:xfrm>
            <a:off x="3622166" y="1694770"/>
            <a:ext cx="1365246" cy="584775"/>
          </a:xfrm>
          <a:prstGeom prst="rect">
            <a:avLst/>
          </a:prstGeom>
          <a:noFill/>
        </p:spPr>
        <p:txBody>
          <a:bodyPr wrap="none" rtlCol="0">
            <a:spAutoFit/>
          </a:bodyPr>
          <a:lstStyle/>
          <a:p>
            <a:r>
              <a:rPr kumimoji="1" lang="en-US" altLang="ja-JP" sz="3200" b="1"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Trans</a:t>
            </a:r>
            <a:endParaRPr kumimoji="1" lang="ja-JP" altLang="en-US" sz="32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57071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up)">
                                      <p:cBhvr>
                                        <p:cTn id="28" dur="500"/>
                                        <p:tgtEl>
                                          <p:spTgt spid="15"/>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par>
                          <p:cTn id="33" fill="hold">
                            <p:stCondLst>
                              <p:cond delay="1500"/>
                            </p:stCondLst>
                            <p:childTnLst>
                              <p:par>
                                <p:cTn id="34" presetID="53" presetClass="entr" presetSubtype="16"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P spid="7" grpId="0"/>
      <p:bldP spid="8" grpId="0"/>
      <p:bldP spid="10" grpId="0"/>
      <p:bldP spid="14"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E204216-AA5A-A44B-8C3D-DF982F7AA8F0}"/>
              </a:ext>
            </a:extLst>
          </p:cNvPr>
          <p:cNvSpPr/>
          <p:nvPr/>
        </p:nvSpPr>
        <p:spPr>
          <a:xfrm>
            <a:off x="226799" y="797737"/>
            <a:ext cx="8686799" cy="11609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C6DED34-0921-AF40-B232-B7EED99FFCFC}"/>
              </a:ext>
            </a:extLst>
          </p:cNvPr>
          <p:cNvSpPr>
            <a:spLocks noGrp="1"/>
          </p:cNvSpPr>
          <p:nvPr>
            <p:ph type="title"/>
          </p:nvPr>
        </p:nvSpPr>
        <p:spPr/>
        <p:txBody>
          <a:bodyPr/>
          <a:lstStyle/>
          <a:p>
            <a:r>
              <a:rPr kumimoji="1" lang="en-US" altLang="ja-JP" dirty="0"/>
              <a:t>DX</a:t>
            </a:r>
            <a:r>
              <a:rPr kumimoji="1" lang="ja-JP" altLang="en-US"/>
              <a:t>の定義</a:t>
            </a:r>
          </a:p>
        </p:txBody>
      </p:sp>
      <p:sp>
        <p:nvSpPr>
          <p:cNvPr id="4" name="正方形/長方形 3">
            <a:extLst>
              <a:ext uri="{FF2B5EF4-FFF2-40B4-BE49-F238E27FC236}">
                <a16:creationId xmlns:a16="http://schemas.microsoft.com/office/drawing/2014/main" id="{01177D4B-C010-E546-892E-7CC3A662EAD3}"/>
              </a:ext>
            </a:extLst>
          </p:cNvPr>
          <p:cNvSpPr/>
          <p:nvPr/>
        </p:nvSpPr>
        <p:spPr>
          <a:xfrm>
            <a:off x="306830" y="959108"/>
            <a:ext cx="8604966" cy="984885"/>
          </a:xfrm>
          <a:prstGeom prst="rect">
            <a:avLst/>
          </a:prstGeom>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デジタル・トランスフォーメーション</a:t>
            </a:r>
          </a:p>
          <a:p>
            <a:pPr marL="187325" lvl="1" algn="ctr"/>
            <a:r>
              <a:rPr lang="en-US" altLang="ja-JP" sz="1400" dirty="0">
                <a:solidFill>
                  <a:schemeClr val="bg1"/>
                </a:solidFill>
                <a:latin typeface="Meiryo" panose="020B0604030504040204" pitchFamily="34" charset="-128"/>
                <a:ea typeface="Meiryo" panose="020B0604030504040204" pitchFamily="34" charset="-128"/>
              </a:rPr>
              <a:t>2004</a:t>
            </a:r>
            <a:r>
              <a:rPr lang="ja-JP" altLang="en-US" sz="1400">
                <a:solidFill>
                  <a:schemeClr val="bg1"/>
                </a:solidFill>
                <a:latin typeface="Meiryo" panose="020B0604030504040204" pitchFamily="34" charset="-128"/>
                <a:ea typeface="Meiryo" panose="020B0604030504040204" pitchFamily="34" charset="-128"/>
              </a:rPr>
              <a:t>年、スウェーデンのウメオ大学教授であるエリック・ストルターマンの提唱した概念</a:t>
            </a:r>
            <a:endParaRPr lang="en-US" altLang="ja-JP" sz="1400" dirty="0">
              <a:solidFill>
                <a:schemeClr val="bg1"/>
              </a:solidFill>
              <a:latin typeface="Meiryo" panose="020B0604030504040204" pitchFamily="34" charset="-128"/>
              <a:ea typeface="Meiryo" panose="020B0604030504040204" pitchFamily="34" charset="-128"/>
            </a:endParaRPr>
          </a:p>
          <a:p>
            <a:pPr marL="187325" lvl="1" algn="ct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ITの浸透が、人々の生活をあらゆる面でより良い方向に変化させること</a:t>
            </a:r>
          </a:p>
        </p:txBody>
      </p:sp>
      <p:grpSp>
        <p:nvGrpSpPr>
          <p:cNvPr id="12" name="グループ化 11">
            <a:extLst>
              <a:ext uri="{FF2B5EF4-FFF2-40B4-BE49-F238E27FC236}">
                <a16:creationId xmlns:a16="http://schemas.microsoft.com/office/drawing/2014/main" id="{74791519-B0CA-094B-92F5-2954F9BA674F}"/>
              </a:ext>
            </a:extLst>
          </p:cNvPr>
          <p:cNvGrpSpPr/>
          <p:nvPr/>
        </p:nvGrpSpPr>
        <p:grpSpPr>
          <a:xfrm>
            <a:off x="230401" y="2018702"/>
            <a:ext cx="8686799" cy="1420528"/>
            <a:chOff x="226797" y="2342552"/>
            <a:chExt cx="8686799" cy="1420528"/>
          </a:xfrm>
        </p:grpSpPr>
        <p:sp>
          <p:nvSpPr>
            <p:cNvPr id="8" name="正方形/長方形 7">
              <a:extLst>
                <a:ext uri="{FF2B5EF4-FFF2-40B4-BE49-F238E27FC236}">
                  <a16:creationId xmlns:a16="http://schemas.microsoft.com/office/drawing/2014/main" id="{5251659C-A371-5944-B492-7498937580E5}"/>
                </a:ext>
              </a:extLst>
            </p:cNvPr>
            <p:cNvSpPr/>
            <p:nvPr/>
          </p:nvSpPr>
          <p:spPr>
            <a:xfrm>
              <a:off x="226797" y="2342552"/>
              <a:ext cx="8686799" cy="142052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95EBD89-7C7B-0A42-8A51-0FEFB22AE854}"/>
                </a:ext>
              </a:extLst>
            </p:cNvPr>
            <p:cNvSpPr/>
            <p:nvPr/>
          </p:nvSpPr>
          <p:spPr>
            <a:xfrm>
              <a:off x="305029" y="2497519"/>
              <a:ext cx="8604965" cy="1261884"/>
            </a:xfrm>
            <a:prstGeom prst="rect">
              <a:avLst/>
            </a:prstGeom>
          </p:spPr>
          <p:txBody>
            <a:bodyPr wrap="square">
              <a:spAutoFit/>
            </a:bodyPr>
            <a:lstStyle/>
            <a:p>
              <a:pPr algn="ctr" fontAlgn="base"/>
              <a:r>
                <a:rPr lang="ja-JP" altLang="en-US" b="1">
                  <a:solidFill>
                    <a:schemeClr val="bg1"/>
                  </a:solidFill>
                  <a:latin typeface="Meiryo" panose="020B0604030504040204" pitchFamily="34" charset="-128"/>
                  <a:ea typeface="Meiryo" panose="020B0604030504040204" pitchFamily="34" charset="-128"/>
                </a:rPr>
                <a:t>デジタル・ビジネス・トランスフォーメーション</a:t>
              </a:r>
            </a:p>
            <a:p>
              <a:pPr marL="187325" algn="ctr" fontAlgn="base"/>
              <a:r>
                <a:rPr lang="en-US" altLang="ja-JP" sz="1400" dirty="0">
                  <a:solidFill>
                    <a:schemeClr val="bg1"/>
                  </a:solidFill>
                  <a:latin typeface="Meiryo" panose="020B0604030504040204" pitchFamily="34" charset="-128"/>
                  <a:ea typeface="Meiryo" panose="020B0604030504040204" pitchFamily="34" charset="-128"/>
                </a:rPr>
                <a:t>2010</a:t>
              </a:r>
              <a:r>
                <a:rPr lang="ja-JP" altLang="en-US" sz="1400">
                  <a:solidFill>
                    <a:schemeClr val="bg1"/>
                  </a:solidFill>
                  <a:latin typeface="Meiryo" panose="020B0604030504040204" pitchFamily="34" charset="-128"/>
                  <a:ea typeface="Meiryo" panose="020B0604030504040204" pitchFamily="34" charset="-128"/>
                </a:rPr>
                <a:t>年代、マイケル・ウェイドらによって提唱された概念</a:t>
              </a:r>
              <a:endParaRPr lang="en-US" altLang="ja-JP" sz="1400" dirty="0">
                <a:solidFill>
                  <a:schemeClr val="bg1"/>
                </a:solidFill>
                <a:latin typeface="Meiryo" panose="020B0604030504040204" pitchFamily="34" charset="-128"/>
                <a:ea typeface="Meiryo" panose="020B0604030504040204" pitchFamily="34" charset="-128"/>
              </a:endParaRPr>
            </a:p>
            <a:p>
              <a:pPr marL="187325" fontAlgn="base"/>
              <a:endParaRPr lang="en-US" altLang="ja-JP" sz="800" dirty="0">
                <a:solidFill>
                  <a:schemeClr val="bg1"/>
                </a:solidFill>
                <a:latin typeface="Meiryo" panose="020B0604030504040204" pitchFamily="34" charset="-128"/>
                <a:ea typeface="Meiryo" panose="020B0604030504040204" pitchFamily="34" charset="-128"/>
              </a:endParaRPr>
            </a:p>
            <a:p>
              <a:pPr fontAlgn="base"/>
              <a:r>
                <a:rPr lang="ja-JP" altLang="en-US" b="1">
                  <a:solidFill>
                    <a:schemeClr val="bg1"/>
                  </a:solidFill>
                  <a:latin typeface="Meiryo" panose="020B0604030504040204" pitchFamily="34" charset="-128"/>
                  <a:ea typeface="Meiryo" panose="020B0604030504040204" pitchFamily="34" charset="-128"/>
                </a:rPr>
                <a:t>デジタル技術とデジタル・ビジネスモデルを用いて組織を変化させ、業績を改善すること</a:t>
              </a:r>
              <a:endParaRPr lang="ja-JP" altLang="en-US" b="1" i="0">
                <a:solidFill>
                  <a:schemeClr val="bg1"/>
                </a:solidFill>
                <a:effectLst/>
                <a:latin typeface="Meiryo" panose="020B0604030504040204" pitchFamily="34" charset="-128"/>
                <a:ea typeface="Meiryo" panose="020B0604030504040204" pitchFamily="34" charset="-128"/>
              </a:endParaRPr>
            </a:p>
          </p:txBody>
        </p:sp>
      </p:grpSp>
      <p:grpSp>
        <p:nvGrpSpPr>
          <p:cNvPr id="13" name="グループ化 12">
            <a:extLst>
              <a:ext uri="{FF2B5EF4-FFF2-40B4-BE49-F238E27FC236}">
                <a16:creationId xmlns:a16="http://schemas.microsoft.com/office/drawing/2014/main" id="{1BEB0051-4227-B84B-91E5-EF27DB6ED8EB}"/>
              </a:ext>
            </a:extLst>
          </p:cNvPr>
          <p:cNvGrpSpPr/>
          <p:nvPr/>
        </p:nvGrpSpPr>
        <p:grpSpPr>
          <a:xfrm>
            <a:off x="226799" y="3487908"/>
            <a:ext cx="8686799" cy="2019258"/>
            <a:chOff x="223195" y="3811758"/>
            <a:chExt cx="8686799" cy="2019258"/>
          </a:xfrm>
        </p:grpSpPr>
        <p:sp>
          <p:nvSpPr>
            <p:cNvPr id="9" name="正方形/長方形 8">
              <a:extLst>
                <a:ext uri="{FF2B5EF4-FFF2-40B4-BE49-F238E27FC236}">
                  <a16:creationId xmlns:a16="http://schemas.microsoft.com/office/drawing/2014/main" id="{478D3190-F29C-B344-9DCC-097199C99188}"/>
                </a:ext>
              </a:extLst>
            </p:cNvPr>
            <p:cNvSpPr/>
            <p:nvPr/>
          </p:nvSpPr>
          <p:spPr>
            <a:xfrm>
              <a:off x="223195" y="3811758"/>
              <a:ext cx="8686799" cy="201925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1620E623-FEC2-984A-A6F3-428DBA6AA1B2}"/>
                </a:ext>
              </a:extLst>
            </p:cNvPr>
            <p:cNvSpPr/>
            <p:nvPr/>
          </p:nvSpPr>
          <p:spPr>
            <a:xfrm>
              <a:off x="303227" y="3963536"/>
              <a:ext cx="8604965" cy="1846659"/>
            </a:xfrm>
            <a:prstGeom prst="rect">
              <a:avLst/>
            </a:prstGeom>
          </p:spPr>
          <p:txBody>
            <a:bodyPr wrap="square">
              <a:spAutoFit/>
            </a:bodyPr>
            <a:lstStyle/>
            <a:p>
              <a:pPr algn="ctr" fontAlgn="base"/>
              <a:r>
                <a:rPr lang="ja-JP" altLang="en-US" b="1">
                  <a:solidFill>
                    <a:schemeClr val="bg1"/>
                  </a:solidFill>
                  <a:latin typeface="Meiryo" panose="020B0604030504040204" pitchFamily="34" charset="-128"/>
                  <a:ea typeface="Meiryo" panose="020B0604030504040204" pitchFamily="34" charset="-128"/>
                </a:rPr>
                <a:t>経済産業省の定義するデジタル・トランスフォーメーション</a:t>
              </a:r>
            </a:p>
            <a:p>
              <a:pPr marL="187325" algn="ctr" fontAlgn="base"/>
              <a:r>
                <a:rPr lang="en-US" altLang="ja-JP" sz="1400" dirty="0">
                  <a:solidFill>
                    <a:schemeClr val="bg1"/>
                  </a:solidFill>
                  <a:latin typeface="Meiryo" panose="020B0604030504040204" pitchFamily="34" charset="-128"/>
                  <a:ea typeface="Meiryo" panose="020B0604030504040204" pitchFamily="34" charset="-128"/>
                </a:rPr>
                <a:t>2018</a:t>
              </a:r>
              <a:r>
                <a:rPr lang="ja-JP" altLang="en-US" sz="1400">
                  <a:solidFill>
                    <a:schemeClr val="bg1"/>
                  </a:solidFill>
                  <a:latin typeface="Meiryo" panose="020B0604030504040204" pitchFamily="34" charset="-128"/>
                  <a:ea typeface="Meiryo" panose="020B0604030504040204" pitchFamily="34" charset="-128"/>
                </a:rPr>
                <a:t>年、経済産業省が公表した定義</a:t>
              </a:r>
              <a:endParaRPr lang="en-US" altLang="ja-JP" sz="1400" dirty="0">
                <a:solidFill>
                  <a:schemeClr val="bg1"/>
                </a:solidFill>
                <a:latin typeface="Meiryo" panose="020B0604030504040204" pitchFamily="34" charset="-128"/>
                <a:ea typeface="Meiryo" panose="020B0604030504040204" pitchFamily="34" charset="-128"/>
              </a:endParaRPr>
            </a:p>
            <a:p>
              <a:pPr marL="187325" algn="ctr" fontAlgn="base"/>
              <a:endParaRPr lang="en-US" altLang="ja-JP" sz="800" dirty="0">
                <a:solidFill>
                  <a:schemeClr val="bg1"/>
                </a:solidFill>
                <a:latin typeface="Meiryo" panose="020B0604030504040204" pitchFamily="34" charset="-128"/>
                <a:ea typeface="Meiryo" panose="020B0604030504040204" pitchFamily="34" charset="-128"/>
              </a:endParaRPr>
            </a:p>
            <a:p>
              <a:pPr fontAlgn="base"/>
              <a:r>
                <a:rPr lang="ja-JP" altLang="en-US" b="1">
                  <a:solidFill>
                    <a:schemeClr val="bg1"/>
                  </a:solidFill>
                  <a:latin typeface="Meiryo" panose="020B0604030504040204" pitchFamily="34" charset="-128"/>
                  <a:ea typeface="Meiryo" panose="020B0604030504040204" pitchFamily="34" charset="-128"/>
                </a:rPr>
                <a:t>企業がビジネス環境の激しい変化に対応し、データとデジタル技術を活用して、顧客や社会のニーズを基に、製品やサービス、ビジネスモデルを変革するとともに、業務そのものや、組織、プロセス、企業文化・風土を変革し、競争上の優位性を確立すること</a:t>
              </a:r>
              <a:endParaRPr lang="ja-JP" altLang="en-US" b="1" i="0">
                <a:solidFill>
                  <a:schemeClr val="bg1"/>
                </a:solidFill>
                <a:effectLst/>
                <a:latin typeface="Meiryo" panose="020B0604030504040204" pitchFamily="34" charset="-128"/>
                <a:ea typeface="Meiryo" panose="020B0604030504040204" pitchFamily="34" charset="-128"/>
              </a:endParaRPr>
            </a:p>
          </p:txBody>
        </p:sp>
      </p:grpSp>
      <p:sp>
        <p:nvSpPr>
          <p:cNvPr id="3" name="正方形/長方形 2">
            <a:extLst>
              <a:ext uri="{FF2B5EF4-FFF2-40B4-BE49-F238E27FC236}">
                <a16:creationId xmlns:a16="http://schemas.microsoft.com/office/drawing/2014/main" id="{C342D158-D473-9B49-A7AF-13409232258A}"/>
              </a:ext>
            </a:extLst>
          </p:cNvPr>
          <p:cNvSpPr/>
          <p:nvPr/>
        </p:nvSpPr>
        <p:spPr>
          <a:xfrm>
            <a:off x="226799" y="5706320"/>
            <a:ext cx="8684997" cy="707886"/>
          </a:xfrm>
          <a:prstGeom prst="rect">
            <a:avLst/>
          </a:prstGeom>
        </p:spPr>
        <p:txBody>
          <a:bodyPr wrap="square">
            <a:spAutoFit/>
          </a:bodyPr>
          <a:lstStyle/>
          <a:p>
            <a:r>
              <a:rPr lang="ja-JP" altLang="en-US" sz="2000">
                <a:solidFill>
                  <a:srgbClr val="0070C0"/>
                </a:solidFill>
                <a:latin typeface="Meiryo" panose="020B0604030504040204" pitchFamily="34" charset="-128"/>
                <a:ea typeface="Meiryo" panose="020B0604030504040204" pitchFamily="34" charset="-128"/>
              </a:rPr>
              <a:t>ストルターマンの定義した</a:t>
            </a:r>
            <a:r>
              <a:rPr lang="ja-JP" altLang="en-US" sz="2000" b="1" u="sng">
                <a:solidFill>
                  <a:srgbClr val="00B050"/>
                </a:solidFill>
                <a:latin typeface="Meiryo" panose="020B0604030504040204" pitchFamily="34" charset="-128"/>
                <a:ea typeface="Meiryo" panose="020B0604030504040204" pitchFamily="34" charset="-128"/>
              </a:rPr>
              <a:t>社会現象としての</a:t>
            </a:r>
            <a:r>
              <a:rPr lang="en-US" altLang="ja-JP" sz="2000" b="1" u="sng" dirty="0">
                <a:solidFill>
                  <a:srgbClr val="00B050"/>
                </a:solidFill>
                <a:latin typeface="Meiryo" panose="020B0604030504040204" pitchFamily="34" charset="-128"/>
                <a:ea typeface="Meiryo" panose="020B0604030504040204" pitchFamily="34" charset="-128"/>
              </a:rPr>
              <a:t>DX</a:t>
            </a:r>
            <a:r>
              <a:rPr lang="ja-JP" altLang="en-US" sz="2000">
                <a:solidFill>
                  <a:srgbClr val="0070C0"/>
                </a:solidFill>
                <a:latin typeface="Meiryo" panose="020B0604030504040204" pitchFamily="34" charset="-128"/>
                <a:ea typeface="Meiryo" panose="020B0604030504040204" pitchFamily="34" charset="-128"/>
              </a:rPr>
              <a:t>と、いま私たちが使っている</a:t>
            </a:r>
            <a:r>
              <a:rPr lang="ja-JP" altLang="en-US" sz="2000" b="1" u="sng">
                <a:solidFill>
                  <a:srgbClr val="011882"/>
                </a:solidFill>
                <a:latin typeface="Meiryo" panose="020B0604030504040204" pitchFamily="34" charset="-128"/>
                <a:ea typeface="Meiryo" panose="020B0604030504040204" pitchFamily="34" charset="-128"/>
              </a:rPr>
              <a:t>ビジネス変革としての</a:t>
            </a:r>
            <a:r>
              <a:rPr lang="en-US" altLang="ja-JP" sz="2000" b="1" u="sng" dirty="0">
                <a:solidFill>
                  <a:srgbClr val="011882"/>
                </a:solidFill>
                <a:latin typeface="Meiryo" panose="020B0604030504040204" pitchFamily="34" charset="-128"/>
                <a:ea typeface="Meiryo" panose="020B0604030504040204" pitchFamily="34" charset="-128"/>
              </a:rPr>
              <a:t>DX</a:t>
            </a:r>
            <a:r>
              <a:rPr lang="ja-JP" altLang="en-US" sz="2000">
                <a:solidFill>
                  <a:srgbClr val="0070C0"/>
                </a:solidFill>
                <a:latin typeface="Meiryo" panose="020B0604030504040204" pitchFamily="34" charset="-128"/>
                <a:ea typeface="Meiryo" panose="020B0604030504040204" pitchFamily="34" charset="-128"/>
              </a:rPr>
              <a:t>とは、全くの同一の概念ではない</a:t>
            </a:r>
            <a:endParaRPr lang="en-US" altLang="ja-JP" sz="2000" dirty="0">
              <a:solidFill>
                <a:srgbClr val="0070C0"/>
              </a:solidFill>
              <a:latin typeface="Meiryo" panose="020B0604030504040204" pitchFamily="34" charset="-128"/>
              <a:ea typeface="Meiryo" panose="020B0604030504040204" pitchFamily="34" charset="-128"/>
            </a:endParaRPr>
          </a:p>
        </p:txBody>
      </p:sp>
      <p:grpSp>
        <p:nvGrpSpPr>
          <p:cNvPr id="14" name="グループ化 13">
            <a:extLst>
              <a:ext uri="{FF2B5EF4-FFF2-40B4-BE49-F238E27FC236}">
                <a16:creationId xmlns:a16="http://schemas.microsoft.com/office/drawing/2014/main" id="{D596F835-54B9-9447-A4D1-CFF3617F54FF}"/>
              </a:ext>
            </a:extLst>
          </p:cNvPr>
          <p:cNvGrpSpPr/>
          <p:nvPr/>
        </p:nvGrpSpPr>
        <p:grpSpPr>
          <a:xfrm>
            <a:off x="6936059" y="749635"/>
            <a:ext cx="2055768" cy="426645"/>
            <a:chOff x="6936059" y="749635"/>
            <a:chExt cx="2055768" cy="426645"/>
          </a:xfrm>
        </p:grpSpPr>
        <p:sp>
          <p:nvSpPr>
            <p:cNvPr id="15" name="四角形吹き出し 14">
              <a:extLst>
                <a:ext uri="{FF2B5EF4-FFF2-40B4-BE49-F238E27FC236}">
                  <a16:creationId xmlns:a16="http://schemas.microsoft.com/office/drawing/2014/main" id="{7EE563ED-6DA4-AF45-8D5D-64E97D24CD75}"/>
                </a:ext>
              </a:extLst>
            </p:cNvPr>
            <p:cNvSpPr/>
            <p:nvPr/>
          </p:nvSpPr>
          <p:spPr>
            <a:xfrm>
              <a:off x="6936059" y="749635"/>
              <a:ext cx="2055768" cy="426645"/>
            </a:xfrm>
            <a:prstGeom prst="wedgeRectCallout">
              <a:avLst>
                <a:gd name="adj1" fmla="val -63312"/>
                <a:gd name="adj2" fmla="val 38106"/>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70BAAC28-F098-FB44-B2BC-2EAFCF7FF58E}"/>
                </a:ext>
              </a:extLst>
            </p:cNvPr>
            <p:cNvSpPr/>
            <p:nvPr/>
          </p:nvSpPr>
          <p:spPr>
            <a:xfrm>
              <a:off x="6967795" y="822613"/>
              <a:ext cx="1984918" cy="307777"/>
            </a:xfrm>
            <a:prstGeom prst="rect">
              <a:avLst/>
            </a:prstGeom>
          </p:spPr>
          <p:txBody>
            <a:bodyPr wrap="square">
              <a:spAutoFit/>
            </a:bodyPr>
            <a:lstStyle/>
            <a:p>
              <a:pPr algn="ctr" fontAlgn="base"/>
              <a:r>
                <a:rPr lang="ja-JP" altLang="en-US" sz="1400">
                  <a:solidFill>
                    <a:schemeClr val="bg1"/>
                  </a:solidFill>
                  <a:latin typeface="Meiryo" panose="020B0604030504040204" pitchFamily="34" charset="-128"/>
                  <a:ea typeface="Meiryo" panose="020B0604030504040204" pitchFamily="34" charset="-128"/>
                </a:rPr>
                <a:t>社会現象としての</a:t>
              </a:r>
              <a:r>
                <a:rPr lang="en-US" altLang="ja-JP" sz="1400" dirty="0">
                  <a:solidFill>
                    <a:schemeClr val="bg1"/>
                  </a:solidFill>
                  <a:latin typeface="Meiryo" panose="020B0604030504040204" pitchFamily="34" charset="-128"/>
                  <a:ea typeface="Meiryo" panose="020B0604030504040204" pitchFamily="34" charset="-128"/>
                </a:rPr>
                <a:t>DX</a:t>
              </a:r>
            </a:p>
          </p:txBody>
        </p:sp>
      </p:grpSp>
      <p:grpSp>
        <p:nvGrpSpPr>
          <p:cNvPr id="17" name="グループ化 16">
            <a:extLst>
              <a:ext uri="{FF2B5EF4-FFF2-40B4-BE49-F238E27FC236}">
                <a16:creationId xmlns:a16="http://schemas.microsoft.com/office/drawing/2014/main" id="{FC0CF120-449C-1F42-AF14-CBD6FE66C8A0}"/>
              </a:ext>
            </a:extLst>
          </p:cNvPr>
          <p:cNvGrpSpPr/>
          <p:nvPr/>
        </p:nvGrpSpPr>
        <p:grpSpPr>
          <a:xfrm>
            <a:off x="6532927" y="3192220"/>
            <a:ext cx="2458900" cy="426645"/>
            <a:chOff x="6557552" y="703563"/>
            <a:chExt cx="2524118" cy="426645"/>
          </a:xfrm>
        </p:grpSpPr>
        <p:sp>
          <p:nvSpPr>
            <p:cNvPr id="18" name="四角形吹き出し 17">
              <a:extLst>
                <a:ext uri="{FF2B5EF4-FFF2-40B4-BE49-F238E27FC236}">
                  <a16:creationId xmlns:a16="http://schemas.microsoft.com/office/drawing/2014/main" id="{2ABF5016-327E-2A49-8D1F-C6FD36692692}"/>
                </a:ext>
              </a:extLst>
            </p:cNvPr>
            <p:cNvSpPr/>
            <p:nvPr/>
          </p:nvSpPr>
          <p:spPr>
            <a:xfrm>
              <a:off x="6557552" y="703563"/>
              <a:ext cx="2524118" cy="426645"/>
            </a:xfrm>
            <a:prstGeom prst="wedgeRectCallout">
              <a:avLst>
                <a:gd name="adj1" fmla="val -60893"/>
                <a:gd name="adj2" fmla="val -5455"/>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B5BE5024-1ED2-A749-B410-BB02E71B36B5}"/>
                </a:ext>
              </a:extLst>
            </p:cNvPr>
            <p:cNvSpPr/>
            <p:nvPr/>
          </p:nvSpPr>
          <p:spPr>
            <a:xfrm>
              <a:off x="6577109" y="787812"/>
              <a:ext cx="2485004" cy="307777"/>
            </a:xfrm>
            <a:prstGeom prst="rect">
              <a:avLst/>
            </a:prstGeom>
          </p:spPr>
          <p:txBody>
            <a:bodyPr wrap="square">
              <a:spAutoFit/>
            </a:bodyPr>
            <a:lstStyle/>
            <a:p>
              <a:pPr algn="ctr" fontAlgn="base"/>
              <a:r>
                <a:rPr lang="ja-JP" altLang="en-US" sz="1400">
                  <a:solidFill>
                    <a:schemeClr val="bg1"/>
                  </a:solidFill>
                  <a:latin typeface="Meiryo" panose="020B0604030504040204" pitchFamily="34" charset="-128"/>
                  <a:ea typeface="Meiryo" panose="020B0604030504040204" pitchFamily="34" charset="-128"/>
                </a:rPr>
                <a:t>ビジネス変革としての</a:t>
              </a:r>
              <a:r>
                <a:rPr lang="en-US" altLang="ja-JP" sz="1400" dirty="0">
                  <a:solidFill>
                    <a:schemeClr val="bg1"/>
                  </a:solidFill>
                  <a:latin typeface="Meiryo" panose="020B0604030504040204" pitchFamily="34" charset="-128"/>
                  <a:ea typeface="Meiryo" panose="020B0604030504040204" pitchFamily="34" charset="-128"/>
                </a:rPr>
                <a:t>DX</a:t>
              </a:r>
            </a:p>
          </p:txBody>
        </p:sp>
      </p:grpSp>
    </p:spTree>
    <p:extLst>
      <p:ext uri="{BB962C8B-B14F-4D97-AF65-F5344CB8AC3E}">
        <p14:creationId xmlns:p14="http://schemas.microsoft.com/office/powerpoint/2010/main" val="226343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p:tgtEl>
                                          <p:spTgt spid="13"/>
                                        </p:tgtEl>
                                        <p:attrNameLst>
                                          <p:attrName>ppt_y</p:attrName>
                                        </p:attrNameLst>
                                      </p:cBhvr>
                                      <p:tavLst>
                                        <p:tav tm="0">
                                          <p:val>
                                            <p:strVal val="#ppt_y-#ppt_h*1.125000"/>
                                          </p:val>
                                        </p:tav>
                                        <p:tav tm="100000">
                                          <p:val>
                                            <p:strVal val="#ppt_y"/>
                                          </p:val>
                                        </p:tav>
                                      </p:tavLst>
                                    </p:anim>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p:tgtEl>
                                          <p:spTgt spid="3"/>
                                        </p:tgtEl>
                                        <p:attrNameLst>
                                          <p:attrName>ppt_y</p:attrName>
                                        </p:attrNameLst>
                                      </p:cBhvr>
                                      <p:tavLst>
                                        <p:tav tm="0">
                                          <p:val>
                                            <p:strVal val="#ppt_y-#ppt_h*1.125000"/>
                                          </p:val>
                                        </p:tav>
                                        <p:tav tm="100000">
                                          <p:val>
                                            <p:strVal val="#ppt_y"/>
                                          </p:val>
                                        </p:tav>
                                      </p:tavLst>
                                    </p:anim>
                                    <p:animEffect transition="in" filter="wipe(down)">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E204216-AA5A-A44B-8C3D-DF982F7AA8F0}"/>
              </a:ext>
            </a:extLst>
          </p:cNvPr>
          <p:cNvSpPr/>
          <p:nvPr/>
        </p:nvSpPr>
        <p:spPr>
          <a:xfrm>
            <a:off x="226799" y="797737"/>
            <a:ext cx="8686799" cy="11609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C6DED34-0921-AF40-B232-B7EED99FFCFC}"/>
              </a:ext>
            </a:extLst>
          </p:cNvPr>
          <p:cNvSpPr>
            <a:spLocks noGrp="1"/>
          </p:cNvSpPr>
          <p:nvPr>
            <p:ph type="title"/>
          </p:nvPr>
        </p:nvSpPr>
        <p:spPr/>
        <p:txBody>
          <a:bodyPr/>
          <a:lstStyle/>
          <a:p>
            <a:r>
              <a:rPr kumimoji="1" lang="en-US" altLang="ja-JP" dirty="0"/>
              <a:t>DX</a:t>
            </a:r>
            <a:r>
              <a:rPr kumimoji="1" lang="ja-JP" altLang="en-US"/>
              <a:t>の定義</a:t>
            </a:r>
          </a:p>
        </p:txBody>
      </p:sp>
      <p:sp>
        <p:nvSpPr>
          <p:cNvPr id="4" name="正方形/長方形 3">
            <a:extLst>
              <a:ext uri="{FF2B5EF4-FFF2-40B4-BE49-F238E27FC236}">
                <a16:creationId xmlns:a16="http://schemas.microsoft.com/office/drawing/2014/main" id="{01177D4B-C010-E546-892E-7CC3A662EAD3}"/>
              </a:ext>
            </a:extLst>
          </p:cNvPr>
          <p:cNvSpPr/>
          <p:nvPr/>
        </p:nvSpPr>
        <p:spPr>
          <a:xfrm>
            <a:off x="306830" y="959108"/>
            <a:ext cx="8604966" cy="984885"/>
          </a:xfrm>
          <a:prstGeom prst="rect">
            <a:avLst/>
          </a:prstGeom>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デジタル・トランスフォーメーション</a:t>
            </a:r>
          </a:p>
          <a:p>
            <a:pPr marL="187325" lvl="1" algn="ctr"/>
            <a:r>
              <a:rPr lang="en-US" altLang="ja-JP" sz="1400" dirty="0">
                <a:solidFill>
                  <a:schemeClr val="bg1"/>
                </a:solidFill>
                <a:latin typeface="Meiryo" panose="020B0604030504040204" pitchFamily="34" charset="-128"/>
                <a:ea typeface="Meiryo" panose="020B0604030504040204" pitchFamily="34" charset="-128"/>
              </a:rPr>
              <a:t>2004</a:t>
            </a:r>
            <a:r>
              <a:rPr lang="ja-JP" altLang="en-US" sz="1400">
                <a:solidFill>
                  <a:schemeClr val="bg1"/>
                </a:solidFill>
                <a:latin typeface="Meiryo" panose="020B0604030504040204" pitchFamily="34" charset="-128"/>
                <a:ea typeface="Meiryo" panose="020B0604030504040204" pitchFamily="34" charset="-128"/>
              </a:rPr>
              <a:t>年、スウェーデンのウメオ大学教授であるエリック・ストルターマンの提唱した概念</a:t>
            </a:r>
            <a:endParaRPr lang="en-US" altLang="ja-JP" sz="1400" dirty="0">
              <a:solidFill>
                <a:schemeClr val="bg1"/>
              </a:solidFill>
              <a:latin typeface="Meiryo" panose="020B0604030504040204" pitchFamily="34" charset="-128"/>
              <a:ea typeface="Meiryo" panose="020B0604030504040204" pitchFamily="34" charset="-128"/>
            </a:endParaRPr>
          </a:p>
          <a:p>
            <a:pPr marL="187325" lvl="1" algn="ct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ITの浸透が、人々の生活をあらゆる面でより良い方向に変化させること</a:t>
            </a:r>
          </a:p>
        </p:txBody>
      </p:sp>
      <p:sp>
        <p:nvSpPr>
          <p:cNvPr id="8" name="正方形/長方形 7">
            <a:extLst>
              <a:ext uri="{FF2B5EF4-FFF2-40B4-BE49-F238E27FC236}">
                <a16:creationId xmlns:a16="http://schemas.microsoft.com/office/drawing/2014/main" id="{5251659C-A371-5944-B492-7498937580E5}"/>
              </a:ext>
            </a:extLst>
          </p:cNvPr>
          <p:cNvSpPr/>
          <p:nvPr/>
        </p:nvSpPr>
        <p:spPr>
          <a:xfrm>
            <a:off x="230401" y="2018702"/>
            <a:ext cx="8686799" cy="450104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95EBD89-7C7B-0A42-8A51-0FEFB22AE854}"/>
              </a:ext>
            </a:extLst>
          </p:cNvPr>
          <p:cNvSpPr/>
          <p:nvPr/>
        </p:nvSpPr>
        <p:spPr>
          <a:xfrm>
            <a:off x="308633" y="2173669"/>
            <a:ext cx="8604965" cy="369332"/>
          </a:xfrm>
          <a:prstGeom prst="rect">
            <a:avLst/>
          </a:prstGeom>
        </p:spPr>
        <p:txBody>
          <a:bodyPr wrap="square">
            <a:spAutoFit/>
          </a:bodyPr>
          <a:lstStyle/>
          <a:p>
            <a:pPr algn="ctr" fontAlgn="base"/>
            <a:r>
              <a:rPr lang="ja-JP" altLang="en-US" b="1" u="sng">
                <a:solidFill>
                  <a:schemeClr val="bg1"/>
                </a:solidFill>
                <a:latin typeface="Meiryo" panose="020B0604030504040204" pitchFamily="34" charset="-128"/>
                <a:ea typeface="Meiryo" panose="020B0604030504040204" pitchFamily="34" charset="-128"/>
              </a:rPr>
              <a:t>デジタル</a:t>
            </a:r>
            <a:r>
              <a:rPr lang="ja-JP" altLang="en-US" b="1">
                <a:solidFill>
                  <a:schemeClr val="bg1"/>
                </a:solidFill>
                <a:latin typeface="Meiryo" panose="020B0604030504040204" pitchFamily="34" charset="-128"/>
                <a:ea typeface="Meiryo" panose="020B0604030504040204" pitchFamily="34" charset="-128"/>
              </a:rPr>
              <a:t>・</a:t>
            </a:r>
            <a:r>
              <a:rPr lang="ja-JP" altLang="en-US" b="1" u="sng">
                <a:solidFill>
                  <a:schemeClr val="bg1"/>
                </a:solidFill>
                <a:latin typeface="Meiryo" panose="020B0604030504040204" pitchFamily="34" charset="-128"/>
                <a:ea typeface="Meiryo" panose="020B0604030504040204" pitchFamily="34" charset="-128"/>
              </a:rPr>
              <a:t>ビジネス・トランスフォーメーション</a:t>
            </a:r>
          </a:p>
        </p:txBody>
      </p:sp>
      <p:sp>
        <p:nvSpPr>
          <p:cNvPr id="16" name="正方形/長方形 15">
            <a:extLst>
              <a:ext uri="{FF2B5EF4-FFF2-40B4-BE49-F238E27FC236}">
                <a16:creationId xmlns:a16="http://schemas.microsoft.com/office/drawing/2014/main" id="{14D9CC0E-2FFD-DA41-A998-E0BBAEDBA0BE}"/>
              </a:ext>
            </a:extLst>
          </p:cNvPr>
          <p:cNvSpPr/>
          <p:nvPr/>
        </p:nvSpPr>
        <p:spPr>
          <a:xfrm>
            <a:off x="379142" y="3968139"/>
            <a:ext cx="1449657" cy="369332"/>
          </a:xfrm>
          <a:prstGeom prst="rect">
            <a:avLst/>
          </a:prstGeom>
        </p:spPr>
        <p:txBody>
          <a:bodyPr wrap="square">
            <a:spAutoFit/>
          </a:bodyPr>
          <a:lstStyle/>
          <a:p>
            <a:pPr fontAlgn="base"/>
            <a:r>
              <a:rPr lang="ja-JP" altLang="en-US" b="1">
                <a:solidFill>
                  <a:schemeClr val="bg1"/>
                </a:solidFill>
                <a:latin typeface="Meiryo" panose="020B0604030504040204" pitchFamily="34" charset="-128"/>
                <a:ea typeface="Meiryo" panose="020B0604030504040204" pitchFamily="34" charset="-128"/>
              </a:rPr>
              <a:t>社会の視点</a:t>
            </a:r>
            <a:endParaRPr lang="en-US" altLang="ja-JP" b="1" dirty="0">
              <a:solidFill>
                <a:schemeClr val="bg1"/>
              </a:solidFill>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D1317469-2203-674D-ABF6-A62D645EB64A}"/>
              </a:ext>
            </a:extLst>
          </p:cNvPr>
          <p:cNvSpPr/>
          <p:nvPr/>
        </p:nvSpPr>
        <p:spPr>
          <a:xfrm>
            <a:off x="379142" y="5009809"/>
            <a:ext cx="1449657" cy="369332"/>
          </a:xfrm>
          <a:prstGeom prst="rect">
            <a:avLst/>
          </a:prstGeom>
        </p:spPr>
        <p:txBody>
          <a:bodyPr wrap="square">
            <a:spAutoFit/>
          </a:bodyPr>
          <a:lstStyle/>
          <a:p>
            <a:pPr fontAlgn="base"/>
            <a:r>
              <a:rPr lang="ja-JP" altLang="en-US" b="1">
                <a:solidFill>
                  <a:schemeClr val="bg1"/>
                </a:solidFill>
                <a:latin typeface="Meiryo" panose="020B0604030504040204" pitchFamily="34" charset="-128"/>
                <a:ea typeface="Meiryo" panose="020B0604030504040204" pitchFamily="34" charset="-128"/>
              </a:rPr>
              <a:t>手段の視点</a:t>
            </a:r>
            <a:endParaRPr lang="en-US" altLang="ja-JP" b="1"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79432648-A533-F240-946F-C9E63A9E61CD}"/>
              </a:ext>
            </a:extLst>
          </p:cNvPr>
          <p:cNvSpPr/>
          <p:nvPr/>
        </p:nvSpPr>
        <p:spPr>
          <a:xfrm>
            <a:off x="550126" y="4241861"/>
            <a:ext cx="3419707" cy="738664"/>
          </a:xfrm>
          <a:prstGeom prst="rect">
            <a:avLst/>
          </a:prstGeom>
        </p:spPr>
        <p:txBody>
          <a:bodyPr wrap="square">
            <a:spAutoFit/>
          </a:bodyPr>
          <a:lstStyle/>
          <a:p>
            <a:pPr fontAlgn="base"/>
            <a:r>
              <a:rPr lang="ja-JP" altLang="en-US" sz="1400">
                <a:solidFill>
                  <a:schemeClr val="bg1"/>
                </a:solidFill>
                <a:latin typeface="Meiryo" panose="020B0604030504040204" pitchFamily="34" charset="-128"/>
                <a:ea typeface="Meiryo" panose="020B0604030504040204" pitchFamily="34" charset="-128"/>
              </a:rPr>
              <a:t>人々のライフスタイル／行動様式が、デジタル前提で機能している。社会もまた、デジタル前提で機能している。</a:t>
            </a:r>
            <a:endParaRPr lang="en-US" altLang="ja-JP" sz="1400"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D6F61137-9D3F-5D4D-9DD8-DE973F4CF904}"/>
              </a:ext>
            </a:extLst>
          </p:cNvPr>
          <p:cNvSpPr/>
          <p:nvPr/>
        </p:nvSpPr>
        <p:spPr>
          <a:xfrm>
            <a:off x="550126" y="5304219"/>
            <a:ext cx="3419707" cy="738664"/>
          </a:xfrm>
          <a:prstGeom prst="rect">
            <a:avLst/>
          </a:prstGeom>
        </p:spPr>
        <p:txBody>
          <a:bodyPr wrap="square">
            <a:spAutoFit/>
          </a:bodyPr>
          <a:lstStyle/>
          <a:p>
            <a:pPr fontAlgn="base"/>
            <a:r>
              <a:rPr lang="ja-JP" altLang="en-US" sz="1400">
                <a:solidFill>
                  <a:schemeClr val="bg1"/>
                </a:solidFill>
                <a:latin typeface="Meiryo" panose="020B0604030504040204" pitchFamily="34" charset="-128"/>
                <a:ea typeface="Meiryo" panose="020B0604030504040204" pitchFamily="34" charset="-128"/>
              </a:rPr>
              <a:t>デジタル前提のライフスタイルや社会に適応するには、デジタル技術を駆使する必要がある。</a:t>
            </a:r>
            <a:endParaRPr lang="en-US" altLang="ja-JP" sz="1400" dirty="0">
              <a:solidFill>
                <a:schemeClr val="bg1"/>
              </a:solidFill>
              <a:latin typeface="Meiryo" panose="020B0604030504040204" pitchFamily="34" charset="-128"/>
              <a:ea typeface="Meiryo" panose="020B0604030504040204" pitchFamily="34" charset="-128"/>
            </a:endParaRPr>
          </a:p>
        </p:txBody>
      </p:sp>
      <p:grpSp>
        <p:nvGrpSpPr>
          <p:cNvPr id="3" name="グループ化 2">
            <a:extLst>
              <a:ext uri="{FF2B5EF4-FFF2-40B4-BE49-F238E27FC236}">
                <a16:creationId xmlns:a16="http://schemas.microsoft.com/office/drawing/2014/main" id="{F7D71146-0738-A54C-9A87-28E769A7665F}"/>
              </a:ext>
            </a:extLst>
          </p:cNvPr>
          <p:cNvGrpSpPr/>
          <p:nvPr/>
        </p:nvGrpSpPr>
        <p:grpSpPr>
          <a:xfrm>
            <a:off x="267715" y="2453268"/>
            <a:ext cx="8604965" cy="1310267"/>
            <a:chOff x="267715" y="2453268"/>
            <a:chExt cx="8604965" cy="1310267"/>
          </a:xfrm>
        </p:grpSpPr>
        <p:sp>
          <p:nvSpPr>
            <p:cNvPr id="15" name="正方形/長方形 14">
              <a:extLst>
                <a:ext uri="{FF2B5EF4-FFF2-40B4-BE49-F238E27FC236}">
                  <a16:creationId xmlns:a16="http://schemas.microsoft.com/office/drawing/2014/main" id="{BB48D1C8-05BC-DF4D-AB92-8F7708C8B293}"/>
                </a:ext>
              </a:extLst>
            </p:cNvPr>
            <p:cNvSpPr/>
            <p:nvPr/>
          </p:nvSpPr>
          <p:spPr>
            <a:xfrm>
              <a:off x="267715" y="3240315"/>
              <a:ext cx="8604965" cy="523220"/>
            </a:xfrm>
            <a:prstGeom prst="rect">
              <a:avLst/>
            </a:prstGeom>
          </p:spPr>
          <p:txBody>
            <a:bodyPr wrap="square">
              <a:spAutoFit/>
            </a:bodyPr>
            <a:lstStyle/>
            <a:p>
              <a:pPr algn="ctr" fontAlgn="base"/>
              <a:r>
                <a:rPr lang="ja-JP" altLang="en-US" sz="2800" b="1">
                  <a:solidFill>
                    <a:schemeClr val="bg1"/>
                  </a:solidFill>
                  <a:latin typeface="Meiryo" panose="020B0604030504040204" pitchFamily="34" charset="-128"/>
                  <a:ea typeface="Meiryo" panose="020B0604030504040204" pitchFamily="34" charset="-128"/>
                </a:rPr>
                <a:t>デジタルを前提</a:t>
              </a:r>
              <a:r>
                <a:rPr lang="ja-JP" altLang="en-US" sz="2800">
                  <a:solidFill>
                    <a:schemeClr val="bg1"/>
                  </a:solidFill>
                  <a:latin typeface="Meiryo" panose="020B0604030504040204" pitchFamily="34" charset="-128"/>
                  <a:ea typeface="Meiryo" panose="020B0604030504040204" pitchFamily="34" charset="-128"/>
                </a:rPr>
                <a:t>に</a:t>
              </a:r>
              <a:r>
                <a:rPr lang="ja-JP" altLang="en-US" sz="2800" b="1">
                  <a:solidFill>
                    <a:schemeClr val="bg1"/>
                  </a:solidFill>
                  <a:latin typeface="Meiryo" panose="020B0604030504040204" pitchFamily="34" charset="-128"/>
                  <a:ea typeface="Meiryo" panose="020B0604030504040204" pitchFamily="34" charset="-128"/>
                </a:rPr>
                <a:t>　　　</a:t>
              </a:r>
              <a:r>
                <a:rPr lang="ja-JP" altLang="en-US" sz="2800" b="1" u="sng">
                  <a:solidFill>
                    <a:schemeClr val="bg1"/>
                  </a:solidFill>
                  <a:latin typeface="Meiryo" panose="020B0604030504040204" pitchFamily="34" charset="-128"/>
                  <a:ea typeface="Meiryo" panose="020B0604030504040204" pitchFamily="34" charset="-128"/>
                </a:rPr>
                <a:t>ビジネスを変革する</a:t>
              </a:r>
              <a:r>
                <a:rPr lang="ja-JP" altLang="en-US" sz="2800">
                  <a:solidFill>
                    <a:schemeClr val="bg1"/>
                  </a:solidFill>
                  <a:latin typeface="Meiryo" panose="020B0604030504040204" pitchFamily="34" charset="-128"/>
                  <a:ea typeface="Meiryo" panose="020B0604030504040204" pitchFamily="34" charset="-128"/>
                </a:rPr>
                <a:t>こと</a:t>
              </a:r>
            </a:p>
          </p:txBody>
        </p:sp>
        <p:cxnSp>
          <p:nvCxnSpPr>
            <p:cNvPr id="25" name="直線矢印コネクタ 24">
              <a:extLst>
                <a:ext uri="{FF2B5EF4-FFF2-40B4-BE49-F238E27FC236}">
                  <a16:creationId xmlns:a16="http://schemas.microsoft.com/office/drawing/2014/main" id="{C3EF4C24-53ED-A74F-998C-B2F7B35609F1}"/>
                </a:ext>
              </a:extLst>
            </p:cNvPr>
            <p:cNvCxnSpPr>
              <a:cxnSpLocks/>
            </p:cNvCxnSpPr>
            <p:nvPr/>
          </p:nvCxnSpPr>
          <p:spPr>
            <a:xfrm flipH="1">
              <a:off x="2036956" y="2453268"/>
              <a:ext cx="483220" cy="787047"/>
            </a:xfrm>
            <a:prstGeom prst="straightConnector1">
              <a:avLst/>
            </a:prstGeom>
            <a:ln w="2857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DA80C38B-9EF3-D04E-A523-BDF68394A143}"/>
                </a:ext>
              </a:extLst>
            </p:cNvPr>
            <p:cNvCxnSpPr>
              <a:cxnSpLocks/>
            </p:cNvCxnSpPr>
            <p:nvPr/>
          </p:nvCxnSpPr>
          <p:spPr>
            <a:xfrm>
              <a:off x="5025483" y="2453268"/>
              <a:ext cx="341971" cy="787047"/>
            </a:xfrm>
            <a:prstGeom prst="straightConnector1">
              <a:avLst/>
            </a:prstGeom>
            <a:ln w="28575">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6" name="グループ化 5">
            <a:extLst>
              <a:ext uri="{FF2B5EF4-FFF2-40B4-BE49-F238E27FC236}">
                <a16:creationId xmlns:a16="http://schemas.microsoft.com/office/drawing/2014/main" id="{C2852BB1-A31B-FF4D-8275-4FE31C5B4BF3}"/>
              </a:ext>
            </a:extLst>
          </p:cNvPr>
          <p:cNvGrpSpPr/>
          <p:nvPr/>
        </p:nvGrpSpPr>
        <p:grpSpPr>
          <a:xfrm>
            <a:off x="4140817" y="3968140"/>
            <a:ext cx="4453057" cy="2074744"/>
            <a:chOff x="4140817" y="3968140"/>
            <a:chExt cx="4453057" cy="2074744"/>
          </a:xfrm>
        </p:grpSpPr>
        <p:sp>
          <p:nvSpPr>
            <p:cNvPr id="22" name="正方形/長方形 21">
              <a:extLst>
                <a:ext uri="{FF2B5EF4-FFF2-40B4-BE49-F238E27FC236}">
                  <a16:creationId xmlns:a16="http://schemas.microsoft.com/office/drawing/2014/main" id="{EA7D0E78-F5AC-BC45-8C1B-52A320BC0A90}"/>
                </a:ext>
              </a:extLst>
            </p:cNvPr>
            <p:cNvSpPr/>
            <p:nvPr/>
          </p:nvSpPr>
          <p:spPr>
            <a:xfrm>
              <a:off x="4744788" y="4605957"/>
              <a:ext cx="3849086" cy="830997"/>
            </a:xfrm>
            <a:prstGeom prst="rect">
              <a:avLst/>
            </a:prstGeom>
          </p:spPr>
          <p:txBody>
            <a:bodyPr wrap="square">
              <a:spAutoFit/>
            </a:bodyPr>
            <a:lstStyle/>
            <a:p>
              <a:pPr fontAlgn="base"/>
              <a:r>
                <a:rPr lang="ja-JP" altLang="en-US" sz="1600">
                  <a:solidFill>
                    <a:schemeClr val="bg1"/>
                  </a:solidFill>
                  <a:latin typeface="Meiryo" panose="020B0604030504040204" pitchFamily="34" charset="-128"/>
                  <a:ea typeface="Meiryo" panose="020B0604030504040204" pitchFamily="34" charset="-128"/>
                </a:rPr>
                <a:t>デジタルを前提に</a:t>
              </a:r>
              <a:endParaRPr lang="en-US" altLang="ja-JP" sz="1600" dirty="0">
                <a:solidFill>
                  <a:schemeClr val="bg1"/>
                </a:solidFill>
                <a:latin typeface="Meiryo" panose="020B0604030504040204" pitchFamily="34" charset="-128"/>
                <a:ea typeface="Meiryo" panose="020B0604030504040204" pitchFamily="34" charset="-128"/>
              </a:endParaRPr>
            </a:p>
            <a:p>
              <a:pPr algn="ctr" fontAlgn="base"/>
              <a:r>
                <a:rPr lang="ja-JP" altLang="en-US" sz="1600" b="1">
                  <a:solidFill>
                    <a:schemeClr val="bg1"/>
                  </a:solidFill>
                  <a:latin typeface="Meiryo" panose="020B0604030504040204" pitchFamily="34" charset="-128"/>
                  <a:ea typeface="Meiryo" panose="020B0604030504040204" pitchFamily="34" charset="-128"/>
                </a:rPr>
                <a:t>ビジネス・モデル</a:t>
              </a:r>
              <a:r>
                <a:rPr lang="ja-JP" altLang="en-US" sz="1600">
                  <a:solidFill>
                    <a:schemeClr val="bg1"/>
                  </a:solidFill>
                  <a:latin typeface="Meiryo" panose="020B0604030504040204" pitchFamily="34" charset="-128"/>
                  <a:ea typeface="Meiryo" panose="020B0604030504040204" pitchFamily="34" charset="-128"/>
                </a:rPr>
                <a:t>や</a:t>
              </a:r>
              <a:r>
                <a:rPr lang="ja-JP" altLang="en-US" sz="1600" b="1">
                  <a:solidFill>
                    <a:schemeClr val="bg1"/>
                  </a:solidFill>
                  <a:latin typeface="Meiryo" panose="020B0604030504040204" pitchFamily="34" charset="-128"/>
                  <a:ea typeface="Meiryo" panose="020B0604030504040204" pitchFamily="34" charset="-128"/>
                </a:rPr>
                <a:t>ビジネス・プロセス</a:t>
              </a:r>
              <a:endParaRPr lang="en-US" altLang="ja-JP" sz="1600" b="1" dirty="0">
                <a:solidFill>
                  <a:schemeClr val="bg1"/>
                </a:solidFill>
                <a:latin typeface="Meiryo" panose="020B0604030504040204" pitchFamily="34" charset="-128"/>
                <a:ea typeface="Meiryo" panose="020B0604030504040204" pitchFamily="34" charset="-128"/>
              </a:endParaRPr>
            </a:p>
            <a:p>
              <a:pPr algn="ctr" fontAlgn="base"/>
              <a:r>
                <a:rPr lang="ja-JP" altLang="en-US" sz="1600">
                  <a:solidFill>
                    <a:schemeClr val="bg1"/>
                  </a:solidFill>
                  <a:latin typeface="Meiryo" panose="020B0604030504040204" pitchFamily="34" charset="-128"/>
                  <a:ea typeface="Meiryo" panose="020B0604030504040204" pitchFamily="34" charset="-128"/>
                </a:rPr>
                <a:t>を</a:t>
              </a:r>
              <a:r>
                <a:rPr lang="ja-JP" altLang="en-US" sz="1600" b="1">
                  <a:solidFill>
                    <a:schemeClr val="bg1"/>
                  </a:solidFill>
                  <a:latin typeface="Meiryo" panose="020B0604030504040204" pitchFamily="34" charset="-128"/>
                  <a:ea typeface="Meiryo" panose="020B0604030504040204" pitchFamily="34" charset="-128"/>
                </a:rPr>
                <a:t>再定義／作り変える</a:t>
              </a:r>
              <a:r>
                <a:rPr lang="ja-JP" altLang="en-US" sz="1600">
                  <a:solidFill>
                    <a:schemeClr val="bg1"/>
                  </a:solidFill>
                  <a:latin typeface="Meiryo" panose="020B0604030504040204" pitchFamily="34" charset="-128"/>
                  <a:ea typeface="Meiryo" panose="020B0604030504040204" pitchFamily="34" charset="-128"/>
                </a:rPr>
                <a:t>こと</a:t>
              </a:r>
              <a:endParaRPr lang="en-US" altLang="ja-JP" sz="1600" dirty="0">
                <a:solidFill>
                  <a:schemeClr val="bg1"/>
                </a:solidFill>
                <a:latin typeface="Meiryo" panose="020B0604030504040204" pitchFamily="34" charset="-128"/>
                <a:ea typeface="Meiryo" panose="020B0604030504040204" pitchFamily="34" charset="-128"/>
              </a:endParaRPr>
            </a:p>
          </p:txBody>
        </p:sp>
        <p:sp>
          <p:nvSpPr>
            <p:cNvPr id="29" name="右中かっこ 28">
              <a:extLst>
                <a:ext uri="{FF2B5EF4-FFF2-40B4-BE49-F238E27FC236}">
                  <a16:creationId xmlns:a16="http://schemas.microsoft.com/office/drawing/2014/main" id="{ED0C90A8-0427-D14A-A95E-439C9CED422E}"/>
                </a:ext>
              </a:extLst>
            </p:cNvPr>
            <p:cNvSpPr/>
            <p:nvPr/>
          </p:nvSpPr>
          <p:spPr>
            <a:xfrm>
              <a:off x="4140817" y="3968140"/>
              <a:ext cx="483222" cy="2074744"/>
            </a:xfrm>
            <a:prstGeom prst="rightBrace">
              <a:avLst>
                <a:gd name="adj1" fmla="val 8333"/>
                <a:gd name="adj2" fmla="val 50658"/>
              </a:avLst>
            </a:prstGeom>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32" name="グループ化 31">
            <a:extLst>
              <a:ext uri="{FF2B5EF4-FFF2-40B4-BE49-F238E27FC236}">
                <a16:creationId xmlns:a16="http://schemas.microsoft.com/office/drawing/2014/main" id="{84FD7A19-C498-F844-B78D-09EF1E23FC7C}"/>
              </a:ext>
            </a:extLst>
          </p:cNvPr>
          <p:cNvGrpSpPr/>
          <p:nvPr/>
        </p:nvGrpSpPr>
        <p:grpSpPr>
          <a:xfrm>
            <a:off x="6936059" y="749635"/>
            <a:ext cx="2055768" cy="426645"/>
            <a:chOff x="6936059" y="749635"/>
            <a:chExt cx="2055768" cy="426645"/>
          </a:xfrm>
        </p:grpSpPr>
        <p:sp>
          <p:nvSpPr>
            <p:cNvPr id="30" name="四角形吹き出し 29">
              <a:extLst>
                <a:ext uri="{FF2B5EF4-FFF2-40B4-BE49-F238E27FC236}">
                  <a16:creationId xmlns:a16="http://schemas.microsoft.com/office/drawing/2014/main" id="{0720516B-3330-7B46-BE4A-A17E8EE21D7A}"/>
                </a:ext>
              </a:extLst>
            </p:cNvPr>
            <p:cNvSpPr/>
            <p:nvPr/>
          </p:nvSpPr>
          <p:spPr>
            <a:xfrm>
              <a:off x="6936059" y="749635"/>
              <a:ext cx="2055768" cy="426645"/>
            </a:xfrm>
            <a:prstGeom prst="wedgeRectCallout">
              <a:avLst>
                <a:gd name="adj1" fmla="val -63312"/>
                <a:gd name="adj2" fmla="val 38106"/>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F85BE844-AC3C-B54E-A113-4467D6CA78B9}"/>
                </a:ext>
              </a:extLst>
            </p:cNvPr>
            <p:cNvSpPr/>
            <p:nvPr/>
          </p:nvSpPr>
          <p:spPr>
            <a:xfrm>
              <a:off x="6967795" y="822613"/>
              <a:ext cx="1984918" cy="307777"/>
            </a:xfrm>
            <a:prstGeom prst="rect">
              <a:avLst/>
            </a:prstGeom>
          </p:spPr>
          <p:txBody>
            <a:bodyPr wrap="square">
              <a:spAutoFit/>
            </a:bodyPr>
            <a:lstStyle/>
            <a:p>
              <a:pPr algn="ctr" fontAlgn="base"/>
              <a:r>
                <a:rPr lang="ja-JP" altLang="en-US" sz="1400">
                  <a:solidFill>
                    <a:schemeClr val="bg1"/>
                  </a:solidFill>
                  <a:latin typeface="Meiryo" panose="020B0604030504040204" pitchFamily="34" charset="-128"/>
                  <a:ea typeface="Meiryo" panose="020B0604030504040204" pitchFamily="34" charset="-128"/>
                </a:rPr>
                <a:t>社会現象としての</a:t>
              </a:r>
              <a:r>
                <a:rPr lang="en-US" altLang="ja-JP" sz="1400" dirty="0">
                  <a:solidFill>
                    <a:schemeClr val="bg1"/>
                  </a:solidFill>
                  <a:latin typeface="Meiryo" panose="020B0604030504040204" pitchFamily="34" charset="-128"/>
                  <a:ea typeface="Meiryo" panose="020B0604030504040204" pitchFamily="34" charset="-128"/>
                </a:rPr>
                <a:t>DX</a:t>
              </a:r>
            </a:p>
          </p:txBody>
        </p:sp>
      </p:grpSp>
      <p:grpSp>
        <p:nvGrpSpPr>
          <p:cNvPr id="33" name="グループ化 32">
            <a:extLst>
              <a:ext uri="{FF2B5EF4-FFF2-40B4-BE49-F238E27FC236}">
                <a16:creationId xmlns:a16="http://schemas.microsoft.com/office/drawing/2014/main" id="{C7D99B12-DD38-3A4E-874C-CE10C4637F0E}"/>
              </a:ext>
            </a:extLst>
          </p:cNvPr>
          <p:cNvGrpSpPr/>
          <p:nvPr/>
        </p:nvGrpSpPr>
        <p:grpSpPr>
          <a:xfrm>
            <a:off x="6532927" y="2562993"/>
            <a:ext cx="2458900" cy="426645"/>
            <a:chOff x="6557552" y="703563"/>
            <a:chExt cx="2524118" cy="426645"/>
          </a:xfrm>
        </p:grpSpPr>
        <p:sp>
          <p:nvSpPr>
            <p:cNvPr id="34" name="四角形吹き出し 33">
              <a:extLst>
                <a:ext uri="{FF2B5EF4-FFF2-40B4-BE49-F238E27FC236}">
                  <a16:creationId xmlns:a16="http://schemas.microsoft.com/office/drawing/2014/main" id="{362F1E0E-EF1C-9F4D-A198-FB753CC08911}"/>
                </a:ext>
              </a:extLst>
            </p:cNvPr>
            <p:cNvSpPr/>
            <p:nvPr/>
          </p:nvSpPr>
          <p:spPr>
            <a:xfrm>
              <a:off x="6557552" y="703563"/>
              <a:ext cx="2524118" cy="426645"/>
            </a:xfrm>
            <a:prstGeom prst="wedgeRectCallout">
              <a:avLst>
                <a:gd name="adj1" fmla="val -66335"/>
                <a:gd name="adj2" fmla="val -55987"/>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69E70452-9E4D-BC41-9F27-58965A241EAE}"/>
                </a:ext>
              </a:extLst>
            </p:cNvPr>
            <p:cNvSpPr/>
            <p:nvPr/>
          </p:nvSpPr>
          <p:spPr>
            <a:xfrm>
              <a:off x="6577109" y="787812"/>
              <a:ext cx="2485004" cy="307777"/>
            </a:xfrm>
            <a:prstGeom prst="rect">
              <a:avLst/>
            </a:prstGeom>
          </p:spPr>
          <p:txBody>
            <a:bodyPr wrap="square">
              <a:spAutoFit/>
            </a:bodyPr>
            <a:lstStyle/>
            <a:p>
              <a:pPr algn="ctr" fontAlgn="base"/>
              <a:r>
                <a:rPr lang="ja-JP" altLang="en-US" sz="1400">
                  <a:solidFill>
                    <a:schemeClr val="bg1"/>
                  </a:solidFill>
                  <a:latin typeface="Meiryo" panose="020B0604030504040204" pitchFamily="34" charset="-128"/>
                  <a:ea typeface="Meiryo" panose="020B0604030504040204" pitchFamily="34" charset="-128"/>
                </a:rPr>
                <a:t>ビジネス変革としての</a:t>
              </a:r>
              <a:r>
                <a:rPr lang="en-US" altLang="ja-JP" sz="1400" dirty="0">
                  <a:solidFill>
                    <a:schemeClr val="bg1"/>
                  </a:solidFill>
                  <a:latin typeface="Meiryo" panose="020B0604030504040204" pitchFamily="34" charset="-128"/>
                  <a:ea typeface="Meiryo" panose="020B0604030504040204" pitchFamily="34" charset="-128"/>
                </a:rPr>
                <a:t>DX</a:t>
              </a:r>
            </a:p>
          </p:txBody>
        </p:sp>
      </p:grpSp>
    </p:spTree>
    <p:extLst>
      <p:ext uri="{BB962C8B-B14F-4D97-AF65-F5344CB8AC3E}">
        <p14:creationId xmlns:p14="http://schemas.microsoft.com/office/powerpoint/2010/main" val="3516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p:tgtEl>
                                          <p:spTgt spid="19"/>
                                        </p:tgtEl>
                                        <p:attrNameLst>
                                          <p:attrName>ppt_y</p:attrName>
                                        </p:attrNameLst>
                                      </p:cBhvr>
                                      <p:tavLst>
                                        <p:tav tm="0">
                                          <p:val>
                                            <p:strVal val="#ppt_y-#ppt_h*1.125000"/>
                                          </p:val>
                                        </p:tav>
                                        <p:tav tm="100000">
                                          <p:val>
                                            <p:strVal val="#ppt_y"/>
                                          </p:val>
                                        </p:tav>
                                      </p:tavLst>
                                    </p:anim>
                                    <p:animEffect transition="in" filter="wipe(down)">
                                      <p:cBhvr>
                                        <p:cTn id="13" dur="500"/>
                                        <p:tgtEl>
                                          <p:spTgt spid="19"/>
                                        </p:tgtEl>
                                      </p:cBhvr>
                                    </p:animEffect>
                                  </p:childTnLst>
                                </p:cTn>
                              </p:par>
                              <p:par>
                                <p:cTn id="14" presetID="12" presetClass="entr" presetSubtype="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p:tgtEl>
                                          <p:spTgt spid="16"/>
                                        </p:tgtEl>
                                        <p:attrNameLst>
                                          <p:attrName>ppt_y</p:attrName>
                                        </p:attrNameLst>
                                      </p:cBhvr>
                                      <p:tavLst>
                                        <p:tav tm="0">
                                          <p:val>
                                            <p:strVal val="#ppt_y-#ppt_h*1.125000"/>
                                          </p:val>
                                        </p:tav>
                                        <p:tav tm="100000">
                                          <p:val>
                                            <p:strVal val="#ppt_y"/>
                                          </p:val>
                                        </p:tav>
                                      </p:tavLst>
                                    </p:anim>
                                    <p:animEffect transition="in" filter="wipe(down)">
                                      <p:cBhvr>
                                        <p:cTn id="17" dur="500"/>
                                        <p:tgtEl>
                                          <p:spTgt spid="16"/>
                                        </p:tgtEl>
                                      </p:cBhvr>
                                    </p:animEffect>
                                  </p:childTnLst>
                                </p:cTn>
                              </p:par>
                              <p:par>
                                <p:cTn id="18" presetID="12"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p:tgtEl>
                                          <p:spTgt spid="18"/>
                                        </p:tgtEl>
                                        <p:attrNameLst>
                                          <p:attrName>ppt_y</p:attrName>
                                        </p:attrNameLst>
                                      </p:cBhvr>
                                      <p:tavLst>
                                        <p:tav tm="0">
                                          <p:val>
                                            <p:strVal val="#ppt_y-#ppt_h*1.125000"/>
                                          </p:val>
                                        </p:tav>
                                        <p:tav tm="100000">
                                          <p:val>
                                            <p:strVal val="#ppt_y"/>
                                          </p:val>
                                        </p:tav>
                                      </p:tavLst>
                                    </p:anim>
                                    <p:animEffect transition="in" filter="wipe(down)">
                                      <p:cBhvr>
                                        <p:cTn id="21" dur="500"/>
                                        <p:tgtEl>
                                          <p:spTgt spid="18"/>
                                        </p:tgtEl>
                                      </p:cBhvr>
                                    </p:animEffect>
                                  </p:childTnLst>
                                </p:cTn>
                              </p:par>
                              <p:par>
                                <p:cTn id="22" presetID="12" presetClass="entr" presetSubtype="1"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p:tgtEl>
                                          <p:spTgt spid="21"/>
                                        </p:tgtEl>
                                        <p:attrNameLst>
                                          <p:attrName>ppt_y</p:attrName>
                                        </p:attrNameLst>
                                      </p:cBhvr>
                                      <p:tavLst>
                                        <p:tav tm="0">
                                          <p:val>
                                            <p:strVal val="#ppt_y-#ppt_h*1.125000"/>
                                          </p:val>
                                        </p:tav>
                                        <p:tav tm="100000">
                                          <p:val>
                                            <p:strVal val="#ppt_y"/>
                                          </p:val>
                                        </p:tav>
                                      </p:tavLst>
                                    </p:anim>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8"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p:tgtEl>
                                          <p:spTgt spid="6"/>
                                        </p:tgtEl>
                                        <p:attrNameLst>
                                          <p:attrName>ppt_x</p:attrName>
                                        </p:attrNameLst>
                                      </p:cBhvr>
                                      <p:tavLst>
                                        <p:tav tm="0">
                                          <p:val>
                                            <p:strVal val="#ppt_x-#ppt_w*1.125000"/>
                                          </p:val>
                                        </p:tav>
                                        <p:tav tm="100000">
                                          <p:val>
                                            <p:strVal val="#ppt_x"/>
                                          </p:val>
                                        </p:tav>
                                      </p:tavLst>
                                    </p:anim>
                                    <p:animEffect transition="in" filter="wipe(right)">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C580ED95-747C-9F4D-67B7-EDFB30993D99}"/>
              </a:ext>
            </a:extLst>
          </p:cNvPr>
          <p:cNvSpPr/>
          <p:nvPr/>
        </p:nvSpPr>
        <p:spPr>
          <a:xfrm>
            <a:off x="1941762" y="2250390"/>
            <a:ext cx="2119256" cy="1317812"/>
          </a:xfrm>
          <a:prstGeom prst="roundRect">
            <a:avLst/>
          </a:prstGeom>
          <a:solidFill>
            <a:srgbClr val="0070C0">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CC013F9-14B4-E08A-6455-25C3DFD04E15}"/>
              </a:ext>
            </a:extLst>
          </p:cNvPr>
          <p:cNvSpPr>
            <a:spLocks noGrp="1"/>
          </p:cNvSpPr>
          <p:nvPr>
            <p:ph type="title"/>
          </p:nvPr>
        </p:nvSpPr>
        <p:spPr/>
        <p:txBody>
          <a:bodyPr/>
          <a:lstStyle/>
          <a:p>
            <a:r>
              <a:rPr kumimoji="1" lang="ja-JP" altLang="en-US"/>
              <a:t>アフターデジタル</a:t>
            </a:r>
          </a:p>
        </p:txBody>
      </p:sp>
      <p:sp>
        <p:nvSpPr>
          <p:cNvPr id="3" name="角丸四角形 2">
            <a:extLst>
              <a:ext uri="{FF2B5EF4-FFF2-40B4-BE49-F238E27FC236}">
                <a16:creationId xmlns:a16="http://schemas.microsoft.com/office/drawing/2014/main" id="{07A0796C-77F5-F0AB-8069-EB291F44A186}"/>
              </a:ext>
            </a:extLst>
          </p:cNvPr>
          <p:cNvSpPr/>
          <p:nvPr/>
        </p:nvSpPr>
        <p:spPr>
          <a:xfrm>
            <a:off x="1097280" y="3146992"/>
            <a:ext cx="2678654" cy="1697019"/>
          </a:xfrm>
          <a:prstGeom prst="roundRect">
            <a:avLst/>
          </a:prstGeom>
          <a:solidFill>
            <a:srgbClr val="77933C">
              <a:alpha val="9058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3C588A80-7765-8036-4696-74BDA116201D}"/>
              </a:ext>
            </a:extLst>
          </p:cNvPr>
          <p:cNvSpPr txBox="1"/>
          <p:nvPr/>
        </p:nvSpPr>
        <p:spPr>
          <a:xfrm>
            <a:off x="1651776" y="3725216"/>
            <a:ext cx="1569661" cy="646331"/>
          </a:xfrm>
          <a:prstGeom prst="rect">
            <a:avLst/>
          </a:prstGeom>
          <a:noFill/>
        </p:spPr>
        <p:txBody>
          <a:bodyPr wrap="none" rtlCol="0">
            <a:spAutoFit/>
          </a:bodyPr>
          <a:lstStyle/>
          <a:p>
            <a:pPr algn="ctr"/>
            <a:r>
              <a:rPr kumimoji="1" lang="ja-JP" altLang="en-US" sz="3600" b="1">
                <a:solidFill>
                  <a:schemeClr val="bg1"/>
                </a:solidFill>
                <a:latin typeface="Meiryo" panose="020B0604030504040204" pitchFamily="34" charset="-128"/>
                <a:ea typeface="Meiryo" panose="020B0604030504040204" pitchFamily="34" charset="-128"/>
              </a:rPr>
              <a:t>リアル</a:t>
            </a:r>
          </a:p>
        </p:txBody>
      </p:sp>
      <p:grpSp>
        <p:nvGrpSpPr>
          <p:cNvPr id="18" name="グループ化 17">
            <a:extLst>
              <a:ext uri="{FF2B5EF4-FFF2-40B4-BE49-F238E27FC236}">
                <a16:creationId xmlns:a16="http://schemas.microsoft.com/office/drawing/2014/main" id="{86D9FDE5-67F0-9B41-F841-4C3AD247CBFB}"/>
              </a:ext>
            </a:extLst>
          </p:cNvPr>
          <p:cNvGrpSpPr/>
          <p:nvPr/>
        </p:nvGrpSpPr>
        <p:grpSpPr>
          <a:xfrm>
            <a:off x="5338482" y="3146991"/>
            <a:ext cx="2678654" cy="1697019"/>
            <a:chOff x="5338482" y="2958980"/>
            <a:chExt cx="2678654" cy="1697019"/>
          </a:xfrm>
        </p:grpSpPr>
        <p:sp>
          <p:nvSpPr>
            <p:cNvPr id="6" name="角丸四角形 5">
              <a:extLst>
                <a:ext uri="{FF2B5EF4-FFF2-40B4-BE49-F238E27FC236}">
                  <a16:creationId xmlns:a16="http://schemas.microsoft.com/office/drawing/2014/main" id="{BC1BE146-C533-02FD-D14B-F85088999B7A}"/>
                </a:ext>
              </a:extLst>
            </p:cNvPr>
            <p:cNvSpPr/>
            <p:nvPr/>
          </p:nvSpPr>
          <p:spPr>
            <a:xfrm>
              <a:off x="5338482" y="2958980"/>
              <a:ext cx="2678654" cy="1697019"/>
            </a:xfrm>
            <a:prstGeom prst="roundRect">
              <a:avLst/>
            </a:prstGeom>
            <a:solidFill>
              <a:srgbClr val="77933C">
                <a:alpha val="9058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8" name="テキスト ボックス 7">
              <a:extLst>
                <a:ext uri="{FF2B5EF4-FFF2-40B4-BE49-F238E27FC236}">
                  <a16:creationId xmlns:a16="http://schemas.microsoft.com/office/drawing/2014/main" id="{501173F2-539C-E454-24CE-D7A2F0589D62}"/>
                </a:ext>
              </a:extLst>
            </p:cNvPr>
            <p:cNvSpPr txBox="1"/>
            <p:nvPr/>
          </p:nvSpPr>
          <p:spPr>
            <a:xfrm>
              <a:off x="5892977" y="3537205"/>
              <a:ext cx="1569661" cy="646331"/>
            </a:xfrm>
            <a:prstGeom prst="rect">
              <a:avLst/>
            </a:prstGeom>
            <a:noFill/>
          </p:spPr>
          <p:txBody>
            <a:bodyPr wrap="none" rtlCol="0">
              <a:spAutoFit/>
            </a:bodyPr>
            <a:lstStyle/>
            <a:p>
              <a:pPr algn="ctr"/>
              <a:r>
                <a:rPr kumimoji="1" lang="ja-JP" altLang="en-US" sz="3600" b="1">
                  <a:solidFill>
                    <a:schemeClr val="bg1"/>
                  </a:solidFill>
                  <a:latin typeface="Meiryo" panose="020B0604030504040204" pitchFamily="34" charset="-128"/>
                  <a:ea typeface="Meiryo" panose="020B0604030504040204" pitchFamily="34" charset="-128"/>
                </a:rPr>
                <a:t>リアル</a:t>
              </a:r>
            </a:p>
          </p:txBody>
        </p:sp>
      </p:grpSp>
      <p:sp>
        <p:nvSpPr>
          <p:cNvPr id="11" name="テキスト ボックス 10">
            <a:extLst>
              <a:ext uri="{FF2B5EF4-FFF2-40B4-BE49-F238E27FC236}">
                <a16:creationId xmlns:a16="http://schemas.microsoft.com/office/drawing/2014/main" id="{F094E1D7-6E0F-D39E-E5A6-1C14699405C8}"/>
              </a:ext>
            </a:extLst>
          </p:cNvPr>
          <p:cNvSpPr txBox="1"/>
          <p:nvPr/>
        </p:nvSpPr>
        <p:spPr>
          <a:xfrm>
            <a:off x="2190911" y="2520965"/>
            <a:ext cx="1620957"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デジタル</a:t>
            </a:r>
          </a:p>
        </p:txBody>
      </p:sp>
      <p:grpSp>
        <p:nvGrpSpPr>
          <p:cNvPr id="17" name="グループ化 16">
            <a:extLst>
              <a:ext uri="{FF2B5EF4-FFF2-40B4-BE49-F238E27FC236}">
                <a16:creationId xmlns:a16="http://schemas.microsoft.com/office/drawing/2014/main" id="{A8BE2EBF-A151-3676-4CD4-389405BA1991}"/>
              </a:ext>
            </a:extLst>
          </p:cNvPr>
          <p:cNvGrpSpPr/>
          <p:nvPr/>
        </p:nvGrpSpPr>
        <p:grpSpPr>
          <a:xfrm>
            <a:off x="5082983" y="2281002"/>
            <a:ext cx="3189643" cy="2587214"/>
            <a:chOff x="5082985" y="1615858"/>
            <a:chExt cx="3189643" cy="2587214"/>
          </a:xfrm>
        </p:grpSpPr>
        <p:sp>
          <p:nvSpPr>
            <p:cNvPr id="5" name="角丸四角形 4">
              <a:extLst>
                <a:ext uri="{FF2B5EF4-FFF2-40B4-BE49-F238E27FC236}">
                  <a16:creationId xmlns:a16="http://schemas.microsoft.com/office/drawing/2014/main" id="{A0CE2DBA-D3E9-D8C1-7F67-162A9D811E3B}"/>
                </a:ext>
              </a:extLst>
            </p:cNvPr>
            <p:cNvSpPr/>
            <p:nvPr/>
          </p:nvSpPr>
          <p:spPr>
            <a:xfrm>
              <a:off x="5082985" y="1615858"/>
              <a:ext cx="3189643" cy="2587214"/>
            </a:xfrm>
            <a:prstGeom prst="roundRect">
              <a:avLst/>
            </a:prstGeom>
            <a:solidFill>
              <a:srgbClr val="0070C0">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302681A7-F663-2D5A-338C-EAFCA45B8EAC}"/>
                </a:ext>
              </a:extLst>
            </p:cNvPr>
            <p:cNvSpPr txBox="1"/>
            <p:nvPr/>
          </p:nvSpPr>
          <p:spPr>
            <a:xfrm>
              <a:off x="5867327" y="1855821"/>
              <a:ext cx="1620957"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デジタル</a:t>
              </a:r>
            </a:p>
          </p:txBody>
        </p:sp>
      </p:grpSp>
      <p:sp>
        <p:nvSpPr>
          <p:cNvPr id="13" name="テキスト ボックス 12">
            <a:extLst>
              <a:ext uri="{FF2B5EF4-FFF2-40B4-BE49-F238E27FC236}">
                <a16:creationId xmlns:a16="http://schemas.microsoft.com/office/drawing/2014/main" id="{8549A6ED-26C3-7617-B4F5-0A17C0607BDF}"/>
              </a:ext>
            </a:extLst>
          </p:cNvPr>
          <p:cNvSpPr txBox="1"/>
          <p:nvPr/>
        </p:nvSpPr>
        <p:spPr>
          <a:xfrm>
            <a:off x="992140" y="1232303"/>
            <a:ext cx="2888932" cy="584775"/>
          </a:xfrm>
          <a:prstGeom prst="rect">
            <a:avLst/>
          </a:prstGeom>
          <a:noFill/>
        </p:spPr>
        <p:txBody>
          <a:bodyPr wrap="none" rtlCol="0">
            <a:spAutoFit/>
          </a:bodyPr>
          <a:lstStyle/>
          <a:p>
            <a:pPr algn="ctr"/>
            <a:r>
              <a:rPr kumimoji="1" lang="en-US" altLang="ja-JP" sz="3200" dirty="0">
                <a:latin typeface="Meiryo" panose="020B0604030504040204" pitchFamily="34" charset="-128"/>
                <a:ea typeface="Meiryo" panose="020B0604030504040204" pitchFamily="34" charset="-128"/>
              </a:rPr>
              <a:t>Before Digital</a:t>
            </a:r>
            <a:endParaRPr kumimoji="1" lang="ja-JP" altLang="en-US" sz="3200">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060C66C1-D6DA-D0F1-A991-58B210A7F497}"/>
              </a:ext>
            </a:extLst>
          </p:cNvPr>
          <p:cNvSpPr txBox="1"/>
          <p:nvPr/>
        </p:nvSpPr>
        <p:spPr>
          <a:xfrm>
            <a:off x="5390530" y="1235875"/>
            <a:ext cx="2574552" cy="584775"/>
          </a:xfrm>
          <a:prstGeom prst="rect">
            <a:avLst/>
          </a:prstGeom>
          <a:noFill/>
        </p:spPr>
        <p:txBody>
          <a:bodyPr wrap="none" rtlCol="0">
            <a:spAutoFit/>
          </a:bodyPr>
          <a:lstStyle/>
          <a:p>
            <a:pPr algn="ctr"/>
            <a:r>
              <a:rPr kumimoji="1" lang="en-US" altLang="ja-JP" sz="3200" dirty="0">
                <a:latin typeface="Meiryo" panose="020B0604030504040204" pitchFamily="34" charset="-128"/>
                <a:ea typeface="Meiryo" panose="020B0604030504040204" pitchFamily="34" charset="-128"/>
              </a:rPr>
              <a:t>After Digital</a:t>
            </a:r>
            <a:endParaRPr kumimoji="1" lang="ja-JP" altLang="en-US" sz="3200">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EE5F9C3A-09C2-7741-0B88-897D5A2E9397}"/>
              </a:ext>
            </a:extLst>
          </p:cNvPr>
          <p:cNvSpPr txBox="1"/>
          <p:nvPr/>
        </p:nvSpPr>
        <p:spPr>
          <a:xfrm>
            <a:off x="677149" y="5256364"/>
            <a:ext cx="3518912" cy="707886"/>
          </a:xfrm>
          <a:prstGeom prst="rect">
            <a:avLst/>
          </a:prstGeom>
          <a:noFill/>
        </p:spPr>
        <p:txBody>
          <a:bodyPr wrap="none" rtlCol="0">
            <a:spAutoFit/>
          </a:bodyPr>
          <a:lstStyle/>
          <a:p>
            <a:pPr algn="ctr"/>
            <a:r>
              <a:rPr kumimoji="1" lang="ja-JP" altLang="en-US" sz="2000" b="1" u="sng">
                <a:solidFill>
                  <a:srgbClr val="0070C0"/>
                </a:solidFill>
                <a:latin typeface="Meiryo" panose="020B0604030504040204" pitchFamily="34" charset="-128"/>
                <a:ea typeface="Meiryo" panose="020B0604030504040204" pitchFamily="34" charset="-128"/>
              </a:rPr>
              <a:t>リアルを支援する便利な道具</a:t>
            </a:r>
            <a:endParaRPr kumimoji="1" lang="en-US" altLang="ja-JP" sz="2000" b="1" u="sng" dirty="0">
              <a:solidFill>
                <a:srgbClr val="0070C0"/>
              </a:solidFill>
              <a:latin typeface="Meiryo" panose="020B0604030504040204" pitchFamily="34" charset="-128"/>
              <a:ea typeface="Meiryo" panose="020B0604030504040204" pitchFamily="34" charset="-128"/>
            </a:endParaRPr>
          </a:p>
          <a:p>
            <a:pPr algn="ctr"/>
            <a:r>
              <a:rPr lang="ja-JP" altLang="en-US" sz="2000">
                <a:solidFill>
                  <a:srgbClr val="0070C0"/>
                </a:solidFill>
                <a:latin typeface="Meiryo" panose="020B0604030504040204" pitchFamily="34" charset="-128"/>
                <a:ea typeface="Meiryo" panose="020B0604030504040204" pitchFamily="34" charset="-128"/>
              </a:rPr>
              <a:t>としてのデジタル</a:t>
            </a:r>
            <a:endParaRPr kumimoji="1" lang="ja-JP" altLang="en-US" sz="2000">
              <a:solidFill>
                <a:srgbClr val="0070C0"/>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14369CE0-5DE9-D62B-B7A5-4FDED168FB31}"/>
              </a:ext>
            </a:extLst>
          </p:cNvPr>
          <p:cNvSpPr txBox="1"/>
          <p:nvPr/>
        </p:nvSpPr>
        <p:spPr>
          <a:xfrm>
            <a:off x="5174831" y="5256364"/>
            <a:ext cx="3005951" cy="707886"/>
          </a:xfrm>
          <a:prstGeom prst="rect">
            <a:avLst/>
          </a:prstGeom>
          <a:noFill/>
        </p:spPr>
        <p:txBody>
          <a:bodyPr wrap="none" rtlCol="0">
            <a:spAutoFit/>
          </a:bodyPr>
          <a:lstStyle/>
          <a:p>
            <a:pPr algn="ctr"/>
            <a:r>
              <a:rPr kumimoji="1" lang="ja-JP" altLang="en-US" sz="2000" b="1" u="sng">
                <a:solidFill>
                  <a:srgbClr val="0070C0"/>
                </a:solidFill>
                <a:latin typeface="Meiryo" panose="020B0604030504040204" pitchFamily="34" charset="-128"/>
                <a:ea typeface="Meiryo" panose="020B0604030504040204" pitchFamily="34" charset="-128"/>
              </a:rPr>
              <a:t>リアルを</a:t>
            </a:r>
            <a:r>
              <a:rPr lang="ja-JP" altLang="en-US" sz="2000" b="1" u="sng">
                <a:solidFill>
                  <a:srgbClr val="0070C0"/>
                </a:solidFill>
                <a:latin typeface="Meiryo" panose="020B0604030504040204" pitchFamily="34" charset="-128"/>
                <a:ea typeface="Meiryo" panose="020B0604030504040204" pitchFamily="34" charset="-128"/>
              </a:rPr>
              <a:t>包括する仕組み</a:t>
            </a:r>
            <a:endParaRPr lang="en-US" altLang="ja-JP" sz="2000" b="1" u="sng" dirty="0">
              <a:solidFill>
                <a:srgbClr val="0070C0"/>
              </a:solidFill>
              <a:latin typeface="Meiryo" panose="020B0604030504040204" pitchFamily="34" charset="-128"/>
              <a:ea typeface="Meiryo" panose="020B0604030504040204" pitchFamily="34" charset="-128"/>
            </a:endParaRPr>
          </a:p>
          <a:p>
            <a:pPr algn="ctr"/>
            <a:r>
              <a:rPr lang="ja-JP" altLang="en-US" sz="2000">
                <a:solidFill>
                  <a:srgbClr val="0070C0"/>
                </a:solidFill>
                <a:latin typeface="Meiryo" panose="020B0604030504040204" pitchFamily="34" charset="-128"/>
                <a:ea typeface="Meiryo" panose="020B0604030504040204" pitchFamily="34" charset="-128"/>
              </a:rPr>
              <a:t>としてのデジタル</a:t>
            </a:r>
            <a:endParaRPr kumimoji="1" lang="ja-JP" altLang="en-US" sz="2000">
              <a:solidFill>
                <a:srgbClr val="0070C0"/>
              </a:solidFill>
              <a:latin typeface="Meiryo" panose="020B0604030504040204" pitchFamily="34" charset="-128"/>
              <a:ea typeface="Meiryo" panose="020B0604030504040204" pitchFamily="34" charset="-128"/>
            </a:endParaRPr>
          </a:p>
        </p:txBody>
      </p:sp>
      <p:sp>
        <p:nvSpPr>
          <p:cNvPr id="19" name="右矢印 18">
            <a:extLst>
              <a:ext uri="{FF2B5EF4-FFF2-40B4-BE49-F238E27FC236}">
                <a16:creationId xmlns:a16="http://schemas.microsoft.com/office/drawing/2014/main" id="{B1054CFE-FA3B-5E76-A18F-7A5F8A771316}"/>
              </a:ext>
            </a:extLst>
          </p:cNvPr>
          <p:cNvSpPr/>
          <p:nvPr/>
        </p:nvSpPr>
        <p:spPr>
          <a:xfrm>
            <a:off x="4357244" y="3242378"/>
            <a:ext cx="418744" cy="965675"/>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7E877583-D87B-6D9C-9E03-22B5CE37AE3C}"/>
              </a:ext>
            </a:extLst>
          </p:cNvPr>
          <p:cNvSpPr txBox="1"/>
          <p:nvPr/>
        </p:nvSpPr>
        <p:spPr>
          <a:xfrm>
            <a:off x="3631963" y="6238103"/>
            <a:ext cx="5426579" cy="276999"/>
          </a:xfrm>
          <a:prstGeom prst="rect">
            <a:avLst/>
          </a:prstGeom>
          <a:noFill/>
        </p:spPr>
        <p:txBody>
          <a:bodyPr wrap="square">
            <a:spAutoFit/>
          </a:bodyPr>
          <a:lstStyle/>
          <a:p>
            <a:pPr algn="r"/>
            <a:r>
              <a:rPr lang="ja-JP" altLang="en-US" sz="1200" i="0">
                <a:solidFill>
                  <a:srgbClr val="0F1111"/>
                </a:solidFill>
                <a:effectLst/>
                <a:latin typeface="Meiryo" panose="020B0604030504040204" pitchFamily="34" charset="-128"/>
                <a:ea typeface="Meiryo" panose="020B0604030504040204" pitchFamily="34" charset="-128"/>
              </a:rPr>
              <a:t>「</a:t>
            </a:r>
            <a:r>
              <a:rPr lang="ja-JP" altLang="en-US" sz="1200" i="0">
                <a:solidFill>
                  <a:srgbClr val="0F1111"/>
                </a:solidFill>
                <a:effectLst/>
                <a:latin typeface="Meiryo" panose="020B0604030504040204" pitchFamily="34" charset="-128"/>
                <a:ea typeface="Meiryo" panose="020B0604030504040204" pitchFamily="34" charset="-128"/>
                <a:hlinkClick r:id="rId2"/>
              </a:rPr>
              <a:t>アフターデジタル</a:t>
            </a:r>
            <a:r>
              <a:rPr lang="en-US" altLang="ja-JP" sz="1200" i="0" dirty="0">
                <a:solidFill>
                  <a:srgbClr val="0F1111"/>
                </a:solidFill>
                <a:effectLst/>
                <a:latin typeface="Meiryo" panose="020B0604030504040204" pitchFamily="34" charset="-128"/>
                <a:ea typeface="Meiryo" panose="020B0604030504040204" pitchFamily="34" charset="-128"/>
                <a:hlinkClick r:id="rId2"/>
              </a:rPr>
              <a:t>2 </a:t>
            </a:r>
            <a:r>
              <a:rPr lang="en" altLang="ja-JP" sz="1200" i="0" dirty="0">
                <a:solidFill>
                  <a:srgbClr val="0F1111"/>
                </a:solidFill>
                <a:effectLst/>
                <a:latin typeface="Meiryo" panose="020B0604030504040204" pitchFamily="34" charset="-128"/>
                <a:ea typeface="Meiryo" panose="020B0604030504040204" pitchFamily="34" charset="-128"/>
                <a:hlinkClick r:id="rId2"/>
              </a:rPr>
              <a:t>UX</a:t>
            </a:r>
            <a:r>
              <a:rPr lang="ja-JP" altLang="en-US" sz="1200" i="0">
                <a:solidFill>
                  <a:srgbClr val="0F1111"/>
                </a:solidFill>
                <a:effectLst/>
                <a:latin typeface="Meiryo" panose="020B0604030504040204" pitchFamily="34" charset="-128"/>
                <a:ea typeface="Meiryo" panose="020B0604030504040204" pitchFamily="34" charset="-128"/>
                <a:hlinkClick r:id="rId2"/>
              </a:rPr>
              <a:t>と自由・</a:t>
            </a:r>
            <a:r>
              <a:rPr lang="en-US" altLang="ja-JP" sz="1200" i="0" dirty="0">
                <a:solidFill>
                  <a:srgbClr val="565959"/>
                </a:solidFill>
                <a:effectLst/>
                <a:latin typeface="Meiryo" panose="020B0604030504040204" pitchFamily="34" charset="-128"/>
                <a:ea typeface="Meiryo" panose="020B0604030504040204" pitchFamily="34" charset="-128"/>
                <a:hlinkClick r:id="rId2"/>
              </a:rPr>
              <a:t>2020</a:t>
            </a:r>
            <a:r>
              <a:rPr lang="ja-JP" altLang="en-US" sz="1200" i="0">
                <a:solidFill>
                  <a:srgbClr val="565959"/>
                </a:solidFill>
                <a:effectLst/>
                <a:latin typeface="Meiryo" panose="020B0604030504040204" pitchFamily="34" charset="-128"/>
                <a:ea typeface="Meiryo" panose="020B0604030504040204" pitchFamily="34" charset="-128"/>
                <a:hlinkClick r:id="rId2"/>
              </a:rPr>
              <a:t>・藤井保文</a:t>
            </a:r>
            <a:r>
              <a:rPr lang="en-US" altLang="ja-JP" sz="1200" i="0" dirty="0">
                <a:solidFill>
                  <a:srgbClr val="565959"/>
                </a:solidFill>
                <a:effectLst/>
                <a:latin typeface="Meiryo" panose="020B0604030504040204" pitchFamily="34" charset="-128"/>
                <a:ea typeface="Meiryo" panose="020B0604030504040204" pitchFamily="34" charset="-128"/>
                <a:hlinkClick r:id="rId2"/>
              </a:rPr>
              <a:t> </a:t>
            </a:r>
            <a:r>
              <a:rPr lang="ja-JP" altLang="en-US" sz="1200" i="0">
                <a:solidFill>
                  <a:srgbClr val="565959"/>
                </a:solidFill>
                <a:effectLst/>
                <a:latin typeface="Meiryo" panose="020B0604030504040204" pitchFamily="34" charset="-128"/>
                <a:ea typeface="Meiryo" panose="020B0604030504040204" pitchFamily="34" charset="-128"/>
                <a:hlinkClick r:id="rId2"/>
              </a:rPr>
              <a:t>著</a:t>
            </a:r>
            <a:r>
              <a:rPr lang="ja-JP" altLang="en-US" sz="1200" i="0">
                <a:solidFill>
                  <a:srgbClr val="565959"/>
                </a:solidFill>
                <a:effectLst/>
                <a:latin typeface="Meiryo" panose="020B0604030504040204" pitchFamily="34" charset="-128"/>
                <a:ea typeface="Meiryo" panose="020B0604030504040204" pitchFamily="34" charset="-128"/>
              </a:rPr>
              <a:t>」を参考に作成</a:t>
            </a:r>
            <a:endParaRPr lang="ja-JP" altLang="en-US" sz="1200" i="0">
              <a:solidFill>
                <a:srgbClr val="0F1111"/>
              </a:solidFill>
              <a:effectLst/>
              <a:latin typeface="Meiryo" panose="020B0604030504040204" pitchFamily="34" charset="-128"/>
              <a:ea typeface="Meiryo" panose="020B0604030504040204" pitchFamily="34" charset="-128"/>
            </a:endParaRPr>
          </a:p>
        </p:txBody>
      </p:sp>
      <p:grpSp>
        <p:nvGrpSpPr>
          <p:cNvPr id="20" name="グループ化 19">
            <a:extLst>
              <a:ext uri="{FF2B5EF4-FFF2-40B4-BE49-F238E27FC236}">
                <a16:creationId xmlns:a16="http://schemas.microsoft.com/office/drawing/2014/main" id="{B5A9A22F-92FA-8CCE-DBB4-667CFB28F194}"/>
              </a:ext>
            </a:extLst>
          </p:cNvPr>
          <p:cNvGrpSpPr/>
          <p:nvPr/>
        </p:nvGrpSpPr>
        <p:grpSpPr>
          <a:xfrm>
            <a:off x="6345252" y="1799290"/>
            <a:ext cx="2449467" cy="498423"/>
            <a:chOff x="6339531" y="1965077"/>
            <a:chExt cx="2449467" cy="498423"/>
          </a:xfrm>
        </p:grpSpPr>
        <p:sp>
          <p:nvSpPr>
            <p:cNvPr id="9" name="四角形吹き出し 8">
              <a:extLst>
                <a:ext uri="{FF2B5EF4-FFF2-40B4-BE49-F238E27FC236}">
                  <a16:creationId xmlns:a16="http://schemas.microsoft.com/office/drawing/2014/main" id="{CDB4C859-A10D-D299-3296-72A32A34BC56}"/>
                </a:ext>
              </a:extLst>
            </p:cNvPr>
            <p:cNvSpPr/>
            <p:nvPr/>
          </p:nvSpPr>
          <p:spPr>
            <a:xfrm>
              <a:off x="6339531" y="1965077"/>
              <a:ext cx="2449467" cy="498423"/>
            </a:xfrm>
            <a:prstGeom prst="wedgeRectCallout">
              <a:avLst>
                <a:gd name="adj1" fmla="val -34453"/>
                <a:gd name="adj2" fmla="val 95229"/>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83C72C9C-C66A-8C4E-F87E-36ACF3125E5A}"/>
                </a:ext>
              </a:extLst>
            </p:cNvPr>
            <p:cNvSpPr txBox="1"/>
            <p:nvPr/>
          </p:nvSpPr>
          <p:spPr>
            <a:xfrm>
              <a:off x="6394713" y="2000382"/>
              <a:ext cx="2339102" cy="461665"/>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顧客や</a:t>
              </a:r>
              <a:r>
                <a:rPr lang="ja-JP" altLang="en-US" sz="1200">
                  <a:solidFill>
                    <a:schemeClr val="bg1"/>
                  </a:solidFill>
                  <a:latin typeface="Meiryo" panose="020B0604030504040204" pitchFamily="34" charset="-128"/>
                  <a:ea typeface="Meiryo" panose="020B0604030504040204" pitchFamily="34" charset="-128"/>
                </a:rPr>
                <a:t>装置／設備などとの接点</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デジタルに移行</a:t>
              </a:r>
              <a:r>
                <a:rPr lang="ja-JP" altLang="en-US" sz="1200">
                  <a:solidFill>
                    <a:schemeClr val="bg1"/>
                  </a:solidFill>
                  <a:latin typeface="Meiryo" panose="020B0604030504040204" pitchFamily="34" charset="-128"/>
                  <a:ea typeface="Meiryo" panose="020B0604030504040204" pitchFamily="34" charset="-128"/>
                </a:rPr>
                <a:t>／</a:t>
              </a:r>
              <a:r>
                <a:rPr kumimoji="1" lang="ja-JP" altLang="en-US" sz="1200">
                  <a:solidFill>
                    <a:schemeClr val="bg1"/>
                  </a:solidFill>
                  <a:latin typeface="Meiryo" panose="020B0604030504040204" pitchFamily="34" charset="-128"/>
                  <a:ea typeface="Meiryo" panose="020B0604030504040204" pitchFamily="34" charset="-128"/>
                </a:rPr>
                <a:t>呑み込まれる</a:t>
              </a:r>
            </a:p>
          </p:txBody>
        </p:sp>
      </p:grpSp>
    </p:spTree>
    <p:extLst>
      <p:ext uri="{BB962C8B-B14F-4D97-AF65-F5344CB8AC3E}">
        <p14:creationId xmlns:p14="http://schemas.microsoft.com/office/powerpoint/2010/main" val="98964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E204216-AA5A-A44B-8C3D-DF982F7AA8F0}"/>
              </a:ext>
            </a:extLst>
          </p:cNvPr>
          <p:cNvSpPr/>
          <p:nvPr/>
        </p:nvSpPr>
        <p:spPr>
          <a:xfrm>
            <a:off x="226799" y="797737"/>
            <a:ext cx="8686799" cy="11609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C6DED34-0921-AF40-B232-B7EED99FFCFC}"/>
              </a:ext>
            </a:extLst>
          </p:cNvPr>
          <p:cNvSpPr>
            <a:spLocks noGrp="1"/>
          </p:cNvSpPr>
          <p:nvPr>
            <p:ph type="title"/>
          </p:nvPr>
        </p:nvSpPr>
        <p:spPr/>
        <p:txBody>
          <a:bodyPr/>
          <a:lstStyle/>
          <a:p>
            <a:r>
              <a:rPr kumimoji="1" lang="en-US" altLang="ja-JP" dirty="0"/>
              <a:t>DX</a:t>
            </a:r>
            <a:r>
              <a:rPr kumimoji="1" lang="ja-JP" altLang="en-US"/>
              <a:t>の定義</a:t>
            </a:r>
          </a:p>
        </p:txBody>
      </p:sp>
      <p:sp>
        <p:nvSpPr>
          <p:cNvPr id="4" name="正方形/長方形 3">
            <a:extLst>
              <a:ext uri="{FF2B5EF4-FFF2-40B4-BE49-F238E27FC236}">
                <a16:creationId xmlns:a16="http://schemas.microsoft.com/office/drawing/2014/main" id="{01177D4B-C010-E546-892E-7CC3A662EAD3}"/>
              </a:ext>
            </a:extLst>
          </p:cNvPr>
          <p:cNvSpPr/>
          <p:nvPr/>
        </p:nvSpPr>
        <p:spPr>
          <a:xfrm>
            <a:off x="306830" y="959108"/>
            <a:ext cx="8604966" cy="984885"/>
          </a:xfrm>
          <a:prstGeom prst="rect">
            <a:avLst/>
          </a:prstGeom>
        </p:spPr>
        <p:txBody>
          <a:bodyPr wrap="square">
            <a:spAutoFit/>
          </a:bodyPr>
          <a:lstStyle/>
          <a:p>
            <a:pPr algn="ctr"/>
            <a:r>
              <a:rPr lang="ja-JP" altLang="en-US" b="1">
                <a:solidFill>
                  <a:schemeClr val="bg1"/>
                </a:solidFill>
                <a:latin typeface="Meiryo" panose="020B0604030504040204" pitchFamily="34" charset="-128"/>
                <a:ea typeface="Meiryo" panose="020B0604030504040204" pitchFamily="34" charset="-128"/>
              </a:rPr>
              <a:t>デジタル・トランスフォーメーション</a:t>
            </a:r>
          </a:p>
          <a:p>
            <a:pPr marL="187325" lvl="1" algn="ctr"/>
            <a:r>
              <a:rPr lang="en-US" altLang="ja-JP" sz="1400" dirty="0">
                <a:solidFill>
                  <a:schemeClr val="bg1"/>
                </a:solidFill>
                <a:latin typeface="Meiryo" panose="020B0604030504040204" pitchFamily="34" charset="-128"/>
                <a:ea typeface="Meiryo" panose="020B0604030504040204" pitchFamily="34" charset="-128"/>
              </a:rPr>
              <a:t>2004</a:t>
            </a:r>
            <a:r>
              <a:rPr lang="ja-JP" altLang="en-US" sz="1400">
                <a:solidFill>
                  <a:schemeClr val="bg1"/>
                </a:solidFill>
                <a:latin typeface="Meiryo" panose="020B0604030504040204" pitchFamily="34" charset="-128"/>
                <a:ea typeface="Meiryo" panose="020B0604030504040204" pitchFamily="34" charset="-128"/>
              </a:rPr>
              <a:t>年、スウェーデンのウメオ大学教授であるエリック・ストルターマンの提唱した概念</a:t>
            </a:r>
            <a:endParaRPr lang="en-US" altLang="ja-JP" sz="1400" dirty="0">
              <a:solidFill>
                <a:schemeClr val="bg1"/>
              </a:solidFill>
              <a:latin typeface="Meiryo" panose="020B0604030504040204" pitchFamily="34" charset="-128"/>
              <a:ea typeface="Meiryo" panose="020B0604030504040204" pitchFamily="34" charset="-128"/>
            </a:endParaRPr>
          </a:p>
          <a:p>
            <a:pPr marL="187325" lvl="1" algn="ct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ITの浸透が、人々の生活をあらゆる面でより良い方向に変化させること</a:t>
            </a:r>
          </a:p>
        </p:txBody>
      </p:sp>
      <p:grpSp>
        <p:nvGrpSpPr>
          <p:cNvPr id="12" name="グループ化 11">
            <a:extLst>
              <a:ext uri="{FF2B5EF4-FFF2-40B4-BE49-F238E27FC236}">
                <a16:creationId xmlns:a16="http://schemas.microsoft.com/office/drawing/2014/main" id="{74791519-B0CA-094B-92F5-2954F9BA674F}"/>
              </a:ext>
            </a:extLst>
          </p:cNvPr>
          <p:cNvGrpSpPr/>
          <p:nvPr/>
        </p:nvGrpSpPr>
        <p:grpSpPr>
          <a:xfrm>
            <a:off x="230401" y="2018702"/>
            <a:ext cx="8686799" cy="1420528"/>
            <a:chOff x="226797" y="2342552"/>
            <a:chExt cx="8686799" cy="1420528"/>
          </a:xfrm>
        </p:grpSpPr>
        <p:sp>
          <p:nvSpPr>
            <p:cNvPr id="8" name="正方形/長方形 7">
              <a:extLst>
                <a:ext uri="{FF2B5EF4-FFF2-40B4-BE49-F238E27FC236}">
                  <a16:creationId xmlns:a16="http://schemas.microsoft.com/office/drawing/2014/main" id="{5251659C-A371-5944-B492-7498937580E5}"/>
                </a:ext>
              </a:extLst>
            </p:cNvPr>
            <p:cNvSpPr/>
            <p:nvPr/>
          </p:nvSpPr>
          <p:spPr>
            <a:xfrm>
              <a:off x="226797" y="2342552"/>
              <a:ext cx="8686799" cy="142052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95EBD89-7C7B-0A42-8A51-0FEFB22AE854}"/>
                </a:ext>
              </a:extLst>
            </p:cNvPr>
            <p:cNvSpPr/>
            <p:nvPr/>
          </p:nvSpPr>
          <p:spPr>
            <a:xfrm>
              <a:off x="305029" y="2497519"/>
              <a:ext cx="8604965" cy="1261884"/>
            </a:xfrm>
            <a:prstGeom prst="rect">
              <a:avLst/>
            </a:prstGeom>
          </p:spPr>
          <p:txBody>
            <a:bodyPr wrap="square">
              <a:spAutoFit/>
            </a:bodyPr>
            <a:lstStyle/>
            <a:p>
              <a:pPr algn="ctr" fontAlgn="base"/>
              <a:r>
                <a:rPr lang="ja-JP" altLang="en-US" b="1">
                  <a:solidFill>
                    <a:schemeClr val="bg1"/>
                  </a:solidFill>
                  <a:latin typeface="Meiryo" panose="020B0604030504040204" pitchFamily="34" charset="-128"/>
                  <a:ea typeface="Meiryo" panose="020B0604030504040204" pitchFamily="34" charset="-128"/>
                </a:rPr>
                <a:t>デジタル・ビジネス・トランスフォーメーション</a:t>
              </a:r>
            </a:p>
            <a:p>
              <a:pPr marL="187325" algn="ctr" fontAlgn="base"/>
              <a:r>
                <a:rPr lang="en-US" altLang="ja-JP" sz="1400" dirty="0">
                  <a:solidFill>
                    <a:schemeClr val="bg1"/>
                  </a:solidFill>
                  <a:latin typeface="Meiryo" panose="020B0604030504040204" pitchFamily="34" charset="-128"/>
                  <a:ea typeface="Meiryo" panose="020B0604030504040204" pitchFamily="34" charset="-128"/>
                </a:rPr>
                <a:t>2010</a:t>
              </a:r>
              <a:r>
                <a:rPr lang="ja-JP" altLang="en-US" sz="1400">
                  <a:solidFill>
                    <a:schemeClr val="bg1"/>
                  </a:solidFill>
                  <a:latin typeface="Meiryo" panose="020B0604030504040204" pitchFamily="34" charset="-128"/>
                  <a:ea typeface="Meiryo" panose="020B0604030504040204" pitchFamily="34" charset="-128"/>
                </a:rPr>
                <a:t>年代、マイケル・ウェイドらによって提唱された概念</a:t>
              </a:r>
              <a:endParaRPr lang="en-US" altLang="ja-JP" sz="1400" dirty="0">
                <a:solidFill>
                  <a:schemeClr val="bg1"/>
                </a:solidFill>
                <a:latin typeface="Meiryo" panose="020B0604030504040204" pitchFamily="34" charset="-128"/>
                <a:ea typeface="Meiryo" panose="020B0604030504040204" pitchFamily="34" charset="-128"/>
              </a:endParaRPr>
            </a:p>
            <a:p>
              <a:pPr marL="187325" algn="ctr" fontAlgn="base"/>
              <a:endParaRPr lang="en-US" altLang="ja-JP" sz="800" dirty="0">
                <a:solidFill>
                  <a:schemeClr val="bg1"/>
                </a:solidFill>
                <a:latin typeface="Meiryo" panose="020B0604030504040204" pitchFamily="34" charset="-128"/>
                <a:ea typeface="Meiryo" panose="020B0604030504040204" pitchFamily="34" charset="-128"/>
              </a:endParaRPr>
            </a:p>
            <a:p>
              <a:pPr fontAlgn="base"/>
              <a:r>
                <a:rPr lang="ja-JP" altLang="en-US" b="1">
                  <a:solidFill>
                    <a:schemeClr val="bg1"/>
                  </a:solidFill>
                  <a:latin typeface="Meiryo" panose="020B0604030504040204" pitchFamily="34" charset="-128"/>
                  <a:ea typeface="Meiryo" panose="020B0604030504040204" pitchFamily="34" charset="-128"/>
                </a:rPr>
                <a:t>デジタル技術とデジタル・ビジネスモデルを用いて組織を変化させ、業績を改善すること</a:t>
              </a:r>
              <a:endParaRPr lang="ja-JP" altLang="en-US" b="1" i="0">
                <a:solidFill>
                  <a:schemeClr val="bg1"/>
                </a:solidFill>
                <a:effectLst/>
                <a:latin typeface="Meiryo" panose="020B0604030504040204" pitchFamily="34" charset="-128"/>
                <a:ea typeface="Meiryo" panose="020B0604030504040204" pitchFamily="34" charset="-128"/>
              </a:endParaRPr>
            </a:p>
          </p:txBody>
        </p:sp>
      </p:grpSp>
      <p:grpSp>
        <p:nvGrpSpPr>
          <p:cNvPr id="13" name="グループ化 12">
            <a:extLst>
              <a:ext uri="{FF2B5EF4-FFF2-40B4-BE49-F238E27FC236}">
                <a16:creationId xmlns:a16="http://schemas.microsoft.com/office/drawing/2014/main" id="{1BEB0051-4227-B84B-91E5-EF27DB6ED8EB}"/>
              </a:ext>
            </a:extLst>
          </p:cNvPr>
          <p:cNvGrpSpPr/>
          <p:nvPr/>
        </p:nvGrpSpPr>
        <p:grpSpPr>
          <a:xfrm>
            <a:off x="226799" y="3487908"/>
            <a:ext cx="8686799" cy="2019258"/>
            <a:chOff x="223195" y="3811758"/>
            <a:chExt cx="8686799" cy="2019258"/>
          </a:xfrm>
        </p:grpSpPr>
        <p:sp>
          <p:nvSpPr>
            <p:cNvPr id="9" name="正方形/長方形 8">
              <a:extLst>
                <a:ext uri="{FF2B5EF4-FFF2-40B4-BE49-F238E27FC236}">
                  <a16:creationId xmlns:a16="http://schemas.microsoft.com/office/drawing/2014/main" id="{478D3190-F29C-B344-9DCC-097199C99188}"/>
                </a:ext>
              </a:extLst>
            </p:cNvPr>
            <p:cNvSpPr/>
            <p:nvPr/>
          </p:nvSpPr>
          <p:spPr>
            <a:xfrm>
              <a:off x="223195" y="3811758"/>
              <a:ext cx="8686799" cy="201925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1620E623-FEC2-984A-A6F3-428DBA6AA1B2}"/>
                </a:ext>
              </a:extLst>
            </p:cNvPr>
            <p:cNvSpPr/>
            <p:nvPr/>
          </p:nvSpPr>
          <p:spPr>
            <a:xfrm>
              <a:off x="303227" y="3963536"/>
              <a:ext cx="8604965" cy="1846659"/>
            </a:xfrm>
            <a:prstGeom prst="rect">
              <a:avLst/>
            </a:prstGeom>
          </p:spPr>
          <p:txBody>
            <a:bodyPr wrap="square">
              <a:spAutoFit/>
            </a:bodyPr>
            <a:lstStyle/>
            <a:p>
              <a:pPr algn="ctr" fontAlgn="base"/>
              <a:r>
                <a:rPr lang="ja-JP" altLang="en-US" b="1">
                  <a:solidFill>
                    <a:schemeClr val="bg1"/>
                  </a:solidFill>
                  <a:latin typeface="Meiryo" panose="020B0604030504040204" pitchFamily="34" charset="-128"/>
                  <a:ea typeface="Meiryo" panose="020B0604030504040204" pitchFamily="34" charset="-128"/>
                </a:rPr>
                <a:t>経済産業省の定義するデジタル・トランスフォーメーション</a:t>
              </a:r>
            </a:p>
            <a:p>
              <a:pPr marL="187325" algn="ctr" fontAlgn="base"/>
              <a:r>
                <a:rPr lang="en-US" altLang="ja-JP" sz="1400" dirty="0">
                  <a:solidFill>
                    <a:schemeClr val="bg1"/>
                  </a:solidFill>
                  <a:latin typeface="Meiryo" panose="020B0604030504040204" pitchFamily="34" charset="-128"/>
                  <a:ea typeface="Meiryo" panose="020B0604030504040204" pitchFamily="34" charset="-128"/>
                </a:rPr>
                <a:t>2018</a:t>
              </a:r>
              <a:r>
                <a:rPr lang="ja-JP" altLang="en-US" sz="1400">
                  <a:solidFill>
                    <a:schemeClr val="bg1"/>
                  </a:solidFill>
                  <a:latin typeface="Meiryo" panose="020B0604030504040204" pitchFamily="34" charset="-128"/>
                  <a:ea typeface="Meiryo" panose="020B0604030504040204" pitchFamily="34" charset="-128"/>
                </a:rPr>
                <a:t>年、経済産業省が公表した定義</a:t>
              </a:r>
              <a:endParaRPr lang="en-US" altLang="ja-JP" sz="1400" dirty="0">
                <a:solidFill>
                  <a:schemeClr val="bg1"/>
                </a:solidFill>
                <a:latin typeface="Meiryo" panose="020B0604030504040204" pitchFamily="34" charset="-128"/>
                <a:ea typeface="Meiryo" panose="020B0604030504040204" pitchFamily="34" charset="-128"/>
              </a:endParaRPr>
            </a:p>
            <a:p>
              <a:pPr marL="187325" algn="ctr" fontAlgn="base"/>
              <a:endParaRPr lang="en-US" altLang="ja-JP" sz="800" dirty="0">
                <a:solidFill>
                  <a:schemeClr val="bg1"/>
                </a:solidFill>
                <a:latin typeface="Meiryo" panose="020B0604030504040204" pitchFamily="34" charset="-128"/>
                <a:ea typeface="Meiryo" panose="020B0604030504040204" pitchFamily="34" charset="-128"/>
              </a:endParaRPr>
            </a:p>
            <a:p>
              <a:pPr fontAlgn="base"/>
              <a:r>
                <a:rPr lang="ja-JP" altLang="en-US" b="1">
                  <a:solidFill>
                    <a:schemeClr val="bg1"/>
                  </a:solidFill>
                  <a:latin typeface="Meiryo" panose="020B0604030504040204" pitchFamily="34" charset="-128"/>
                  <a:ea typeface="Meiryo" panose="020B0604030504040204" pitchFamily="34" charset="-128"/>
                </a:rPr>
                <a:t>企業がビジネス環境の激しい変化に対応し、データとデジタル技術を活用して、顧客や社会のニーズを基に、製品やサービス、ビジネスモデルを変革するとともに、業務そのものや、組織、プロセス、企業文化・風土を変革し、競争上の優位性を確立すること</a:t>
              </a:r>
              <a:endParaRPr lang="ja-JP" altLang="en-US" b="1" i="0">
                <a:solidFill>
                  <a:schemeClr val="bg1"/>
                </a:solidFill>
                <a:effectLst/>
                <a:latin typeface="Meiryo" panose="020B0604030504040204" pitchFamily="34" charset="-128"/>
                <a:ea typeface="Meiryo" panose="020B0604030504040204" pitchFamily="34" charset="-128"/>
              </a:endParaRPr>
            </a:p>
          </p:txBody>
        </p:sp>
      </p:grpSp>
      <p:sp>
        <p:nvSpPr>
          <p:cNvPr id="3" name="正方形/長方形 2">
            <a:extLst>
              <a:ext uri="{FF2B5EF4-FFF2-40B4-BE49-F238E27FC236}">
                <a16:creationId xmlns:a16="http://schemas.microsoft.com/office/drawing/2014/main" id="{C342D158-D473-9B49-A7AF-13409232258A}"/>
              </a:ext>
            </a:extLst>
          </p:cNvPr>
          <p:cNvSpPr/>
          <p:nvPr/>
        </p:nvSpPr>
        <p:spPr>
          <a:xfrm>
            <a:off x="266814" y="5658944"/>
            <a:ext cx="8684997" cy="830997"/>
          </a:xfrm>
          <a:prstGeom prst="rect">
            <a:avLst/>
          </a:prstGeom>
        </p:spPr>
        <p:txBody>
          <a:bodyPr wrap="square">
            <a:spAutoFit/>
          </a:bodyPr>
          <a:lstStyle/>
          <a:p>
            <a:pPr marL="285750" indent="-285750">
              <a:buFont typeface="Wingdings" pitchFamily="2" charset="2"/>
              <a:buChar char="l"/>
            </a:pPr>
            <a:r>
              <a:rPr lang="ja-JP" altLang="en-US" sz="1600">
                <a:solidFill>
                  <a:srgbClr val="0070C0"/>
                </a:solidFill>
                <a:latin typeface="Meiryo" panose="020B0604030504040204" pitchFamily="34" charset="-128"/>
                <a:ea typeface="Meiryo" panose="020B0604030504040204" pitchFamily="34" charset="-128"/>
              </a:rPr>
              <a:t>デジタル・テクノロジーの進展により産業構造や競争原理が変化し、これに対処できなければ、事業継続や企業存続が難しくなる</a:t>
            </a:r>
            <a:endParaRPr lang="en-US" altLang="ja-JP" sz="16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solidFill>
                  <a:srgbClr val="0070C0"/>
                </a:solidFill>
                <a:latin typeface="Meiryo" panose="020B0604030504040204" pitchFamily="34" charset="-128"/>
                <a:ea typeface="Meiryo" panose="020B0604030504040204" pitchFamily="34" charset="-128"/>
              </a:rPr>
              <a:t>競争環境 、ビジネス・モデル、組織や体制を再定義し、</a:t>
            </a:r>
            <a:r>
              <a:rPr lang="ja-JP" altLang="en-US" sz="1600" b="1" u="sng">
                <a:solidFill>
                  <a:srgbClr val="0070C0"/>
                </a:solidFill>
                <a:latin typeface="Meiryo" panose="020B0604030504040204" pitchFamily="34" charset="-128"/>
                <a:ea typeface="Meiryo" panose="020B0604030504040204" pitchFamily="34" charset="-128"/>
              </a:rPr>
              <a:t>企業の文化や体質を変革すること</a:t>
            </a:r>
            <a:endParaRPr lang="en-US" altLang="ja-JP" sz="1600" dirty="0">
              <a:solidFill>
                <a:srgbClr val="0070C0"/>
              </a:solidFill>
              <a:latin typeface="Meiryo" panose="020B0604030504040204" pitchFamily="34" charset="-128"/>
              <a:ea typeface="Meiryo" panose="020B0604030504040204" pitchFamily="34" charset="-128"/>
            </a:endParaRPr>
          </a:p>
        </p:txBody>
      </p:sp>
      <p:grpSp>
        <p:nvGrpSpPr>
          <p:cNvPr id="15" name="グループ化 14">
            <a:extLst>
              <a:ext uri="{FF2B5EF4-FFF2-40B4-BE49-F238E27FC236}">
                <a16:creationId xmlns:a16="http://schemas.microsoft.com/office/drawing/2014/main" id="{2CEAEAA6-8863-1F4B-88A4-D8D84A02E9AE}"/>
              </a:ext>
            </a:extLst>
          </p:cNvPr>
          <p:cNvGrpSpPr/>
          <p:nvPr/>
        </p:nvGrpSpPr>
        <p:grpSpPr>
          <a:xfrm>
            <a:off x="224996" y="5606614"/>
            <a:ext cx="8686800" cy="851818"/>
            <a:chOff x="224996" y="5638124"/>
            <a:chExt cx="8686800" cy="851818"/>
          </a:xfrm>
        </p:grpSpPr>
        <p:sp>
          <p:nvSpPr>
            <p:cNvPr id="11" name="正方形/長方形 10">
              <a:extLst>
                <a:ext uri="{FF2B5EF4-FFF2-40B4-BE49-F238E27FC236}">
                  <a16:creationId xmlns:a16="http://schemas.microsoft.com/office/drawing/2014/main" id="{EF84C41F-F2F3-6D45-A224-068ED8BFB485}"/>
                </a:ext>
              </a:extLst>
            </p:cNvPr>
            <p:cNvSpPr/>
            <p:nvPr/>
          </p:nvSpPr>
          <p:spPr>
            <a:xfrm>
              <a:off x="224996" y="5638124"/>
              <a:ext cx="8686800" cy="851818"/>
            </a:xfrm>
            <a:prstGeom prst="rect">
              <a:avLst/>
            </a:prstGeom>
            <a:solidFill>
              <a:srgbClr val="FFFFFF">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9C45F771-42C1-564E-B138-A61CCFDDF02D}"/>
                </a:ext>
              </a:extLst>
            </p:cNvPr>
            <p:cNvSpPr txBox="1"/>
            <p:nvPr/>
          </p:nvSpPr>
          <p:spPr>
            <a:xfrm>
              <a:off x="2145695" y="5705170"/>
              <a:ext cx="4852610" cy="769441"/>
            </a:xfrm>
            <a:prstGeom prst="rect">
              <a:avLst/>
            </a:prstGeom>
            <a:noFill/>
          </p:spPr>
          <p:txBody>
            <a:bodyPr wrap="non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変化に俊敏に対応できる企業へと変わること</a:t>
              </a:r>
              <a:endParaRPr kumimoji="1" lang="en-US" altLang="ja-JP" sz="1600" b="1" dirty="0">
                <a:solidFill>
                  <a:srgbClr val="0070C0"/>
                </a:solidFill>
                <a:latin typeface="Meiryo" panose="020B0604030504040204" pitchFamily="34" charset="-128"/>
                <a:ea typeface="Meiryo" panose="020B0604030504040204" pitchFamily="34" charset="-128"/>
              </a:endParaRPr>
            </a:p>
            <a:p>
              <a:pPr algn="ctr"/>
              <a:r>
                <a:rPr lang="ja-JP" altLang="en-US" sz="2800" b="1">
                  <a:solidFill>
                    <a:srgbClr val="0070C0"/>
                  </a:solidFill>
                  <a:latin typeface="Meiryo" panose="020B0604030504040204" pitchFamily="34" charset="-128"/>
                  <a:ea typeface="Meiryo" panose="020B0604030504040204" pitchFamily="34" charset="-128"/>
                </a:rPr>
                <a:t>アジャイル企業へ変わること</a:t>
              </a:r>
              <a:endParaRPr kumimoji="1" lang="ja-JP" altLang="en-US" sz="2800" b="1">
                <a:solidFill>
                  <a:srgbClr val="0070C0"/>
                </a:solidFill>
                <a:latin typeface="Meiryo" panose="020B0604030504040204" pitchFamily="34" charset="-128"/>
                <a:ea typeface="Meiryo" panose="020B0604030504040204" pitchFamily="34" charset="-128"/>
              </a:endParaRPr>
            </a:p>
          </p:txBody>
        </p:sp>
      </p:grpSp>
      <p:grpSp>
        <p:nvGrpSpPr>
          <p:cNvPr id="16" name="グループ化 15">
            <a:extLst>
              <a:ext uri="{FF2B5EF4-FFF2-40B4-BE49-F238E27FC236}">
                <a16:creationId xmlns:a16="http://schemas.microsoft.com/office/drawing/2014/main" id="{C7B41AE5-7BDB-0741-A759-82938EFFAC69}"/>
              </a:ext>
            </a:extLst>
          </p:cNvPr>
          <p:cNvGrpSpPr/>
          <p:nvPr/>
        </p:nvGrpSpPr>
        <p:grpSpPr>
          <a:xfrm>
            <a:off x="6936059" y="749635"/>
            <a:ext cx="2055768" cy="426645"/>
            <a:chOff x="6936059" y="749635"/>
            <a:chExt cx="2055768" cy="426645"/>
          </a:xfrm>
        </p:grpSpPr>
        <p:sp>
          <p:nvSpPr>
            <p:cNvPr id="17" name="四角形吹き出し 16">
              <a:extLst>
                <a:ext uri="{FF2B5EF4-FFF2-40B4-BE49-F238E27FC236}">
                  <a16:creationId xmlns:a16="http://schemas.microsoft.com/office/drawing/2014/main" id="{FB44E825-9A7E-2D42-B7F3-F46529EE3DC6}"/>
                </a:ext>
              </a:extLst>
            </p:cNvPr>
            <p:cNvSpPr/>
            <p:nvPr/>
          </p:nvSpPr>
          <p:spPr>
            <a:xfrm>
              <a:off x="6936059" y="749635"/>
              <a:ext cx="2055768" cy="426645"/>
            </a:xfrm>
            <a:prstGeom prst="wedgeRectCallout">
              <a:avLst>
                <a:gd name="adj1" fmla="val -63312"/>
                <a:gd name="adj2" fmla="val 38106"/>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E332BB71-5EB2-194F-A792-459857F906DB}"/>
                </a:ext>
              </a:extLst>
            </p:cNvPr>
            <p:cNvSpPr/>
            <p:nvPr/>
          </p:nvSpPr>
          <p:spPr>
            <a:xfrm>
              <a:off x="6967795" y="822613"/>
              <a:ext cx="1984918" cy="307777"/>
            </a:xfrm>
            <a:prstGeom prst="rect">
              <a:avLst/>
            </a:prstGeom>
          </p:spPr>
          <p:txBody>
            <a:bodyPr wrap="square">
              <a:spAutoFit/>
            </a:bodyPr>
            <a:lstStyle/>
            <a:p>
              <a:pPr algn="ctr" fontAlgn="base"/>
              <a:r>
                <a:rPr lang="ja-JP" altLang="en-US" sz="1400">
                  <a:solidFill>
                    <a:schemeClr val="bg1"/>
                  </a:solidFill>
                  <a:latin typeface="Meiryo" panose="020B0604030504040204" pitchFamily="34" charset="-128"/>
                  <a:ea typeface="Meiryo" panose="020B0604030504040204" pitchFamily="34" charset="-128"/>
                </a:rPr>
                <a:t>社会現象としての</a:t>
              </a:r>
              <a:r>
                <a:rPr lang="en-US" altLang="ja-JP" sz="1400" dirty="0">
                  <a:solidFill>
                    <a:schemeClr val="bg1"/>
                  </a:solidFill>
                  <a:latin typeface="Meiryo" panose="020B0604030504040204" pitchFamily="34" charset="-128"/>
                  <a:ea typeface="Meiryo" panose="020B0604030504040204" pitchFamily="34" charset="-128"/>
                </a:rPr>
                <a:t>DX</a:t>
              </a:r>
            </a:p>
          </p:txBody>
        </p:sp>
      </p:grpSp>
      <p:grpSp>
        <p:nvGrpSpPr>
          <p:cNvPr id="19" name="グループ化 18">
            <a:extLst>
              <a:ext uri="{FF2B5EF4-FFF2-40B4-BE49-F238E27FC236}">
                <a16:creationId xmlns:a16="http://schemas.microsoft.com/office/drawing/2014/main" id="{AE74FBBE-A04F-9941-B74A-ECE52B1663B2}"/>
              </a:ext>
            </a:extLst>
          </p:cNvPr>
          <p:cNvGrpSpPr/>
          <p:nvPr/>
        </p:nvGrpSpPr>
        <p:grpSpPr>
          <a:xfrm>
            <a:off x="6532927" y="3192220"/>
            <a:ext cx="2458900" cy="426645"/>
            <a:chOff x="6557552" y="703563"/>
            <a:chExt cx="2524118" cy="426645"/>
          </a:xfrm>
        </p:grpSpPr>
        <p:sp>
          <p:nvSpPr>
            <p:cNvPr id="20" name="四角形吹き出し 19">
              <a:extLst>
                <a:ext uri="{FF2B5EF4-FFF2-40B4-BE49-F238E27FC236}">
                  <a16:creationId xmlns:a16="http://schemas.microsoft.com/office/drawing/2014/main" id="{3D69C9B4-9B25-CE47-AE52-0BD3F710AC92}"/>
                </a:ext>
              </a:extLst>
            </p:cNvPr>
            <p:cNvSpPr/>
            <p:nvPr/>
          </p:nvSpPr>
          <p:spPr>
            <a:xfrm>
              <a:off x="6557552" y="703563"/>
              <a:ext cx="2524118" cy="426645"/>
            </a:xfrm>
            <a:prstGeom prst="wedgeRectCallout">
              <a:avLst>
                <a:gd name="adj1" fmla="val -65754"/>
                <a:gd name="adj2" fmla="val 3175"/>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1C7CB0E3-ABDA-3E4D-8A79-9B2C467C1C3F}"/>
                </a:ext>
              </a:extLst>
            </p:cNvPr>
            <p:cNvSpPr/>
            <p:nvPr/>
          </p:nvSpPr>
          <p:spPr>
            <a:xfrm>
              <a:off x="6577109" y="787812"/>
              <a:ext cx="2485004" cy="307777"/>
            </a:xfrm>
            <a:prstGeom prst="rect">
              <a:avLst/>
            </a:prstGeom>
          </p:spPr>
          <p:txBody>
            <a:bodyPr wrap="square">
              <a:spAutoFit/>
            </a:bodyPr>
            <a:lstStyle/>
            <a:p>
              <a:pPr algn="ctr" fontAlgn="base"/>
              <a:r>
                <a:rPr lang="ja-JP" altLang="en-US" sz="1400">
                  <a:solidFill>
                    <a:schemeClr val="bg1"/>
                  </a:solidFill>
                  <a:latin typeface="Meiryo" panose="020B0604030504040204" pitchFamily="34" charset="-128"/>
                  <a:ea typeface="Meiryo" panose="020B0604030504040204" pitchFamily="34" charset="-128"/>
                </a:rPr>
                <a:t>ビジネス変革としての</a:t>
              </a:r>
              <a:r>
                <a:rPr lang="en-US" altLang="ja-JP" sz="1400" dirty="0">
                  <a:solidFill>
                    <a:schemeClr val="bg1"/>
                  </a:solidFill>
                  <a:latin typeface="Meiryo" panose="020B0604030504040204" pitchFamily="34" charset="-128"/>
                  <a:ea typeface="Meiryo" panose="020B0604030504040204" pitchFamily="34" charset="-128"/>
                </a:rPr>
                <a:t>DX</a:t>
              </a:r>
            </a:p>
          </p:txBody>
        </p:sp>
      </p:grpSp>
      <p:grpSp>
        <p:nvGrpSpPr>
          <p:cNvPr id="23" name="グループ化 22">
            <a:extLst>
              <a:ext uri="{FF2B5EF4-FFF2-40B4-BE49-F238E27FC236}">
                <a16:creationId xmlns:a16="http://schemas.microsoft.com/office/drawing/2014/main" id="{B78CF215-EE7E-1647-9E55-3249B384859B}"/>
              </a:ext>
            </a:extLst>
          </p:cNvPr>
          <p:cNvGrpSpPr/>
          <p:nvPr/>
        </p:nvGrpSpPr>
        <p:grpSpPr>
          <a:xfrm>
            <a:off x="74434" y="5376837"/>
            <a:ext cx="2295094" cy="441868"/>
            <a:chOff x="92714" y="5585793"/>
            <a:chExt cx="2295094" cy="441868"/>
          </a:xfrm>
        </p:grpSpPr>
        <p:sp>
          <p:nvSpPr>
            <p:cNvPr id="10" name="四角形吹き出し 9">
              <a:extLst>
                <a:ext uri="{FF2B5EF4-FFF2-40B4-BE49-F238E27FC236}">
                  <a16:creationId xmlns:a16="http://schemas.microsoft.com/office/drawing/2014/main" id="{21A330B6-E10C-F54B-8154-34124035BD4B}"/>
                </a:ext>
              </a:extLst>
            </p:cNvPr>
            <p:cNvSpPr/>
            <p:nvPr/>
          </p:nvSpPr>
          <p:spPr>
            <a:xfrm>
              <a:off x="92714" y="5585793"/>
              <a:ext cx="2295094" cy="441868"/>
            </a:xfrm>
            <a:prstGeom prst="wedgeRectCallout">
              <a:avLst>
                <a:gd name="adj1" fmla="val 56858"/>
                <a:gd name="adj2" fmla="val 81716"/>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189AF569-3419-A146-AB37-0B319C318885}"/>
                </a:ext>
              </a:extLst>
            </p:cNvPr>
            <p:cNvSpPr txBox="1"/>
            <p:nvPr/>
          </p:nvSpPr>
          <p:spPr>
            <a:xfrm>
              <a:off x="232202" y="5653298"/>
              <a:ext cx="2031326"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デジタルを前提に</a:t>
              </a:r>
            </a:p>
          </p:txBody>
        </p:sp>
      </p:grpSp>
    </p:spTree>
    <p:extLst>
      <p:ext uri="{BB962C8B-B14F-4D97-AF65-F5344CB8AC3E}">
        <p14:creationId xmlns:p14="http://schemas.microsoft.com/office/powerpoint/2010/main" val="147942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CBBE09-00A4-9ADE-2CCD-FE3E16DA71F8}"/>
              </a:ext>
            </a:extLst>
          </p:cNvPr>
          <p:cNvSpPr>
            <a:spLocks noGrp="1"/>
          </p:cNvSpPr>
          <p:nvPr>
            <p:ph type="title"/>
          </p:nvPr>
        </p:nvSpPr>
        <p:spPr/>
        <p:txBody>
          <a:bodyPr/>
          <a:lstStyle/>
          <a:p>
            <a:r>
              <a:rPr lang="ja-JP" altLang="en-US"/>
              <a:t>テクノロジーと</a:t>
            </a:r>
            <a:r>
              <a:rPr lang="en-US" altLang="ja-JP" dirty="0"/>
              <a:t>DX</a:t>
            </a:r>
            <a:endParaRPr kumimoji="1" lang="ja-JP" altLang="en-US"/>
          </a:p>
        </p:txBody>
      </p:sp>
      <p:sp>
        <p:nvSpPr>
          <p:cNvPr id="5" name="台形 4">
            <a:extLst>
              <a:ext uri="{FF2B5EF4-FFF2-40B4-BE49-F238E27FC236}">
                <a16:creationId xmlns:a16="http://schemas.microsoft.com/office/drawing/2014/main" id="{CFEB7BE2-FE86-AABC-C4E5-E69BB26ABBC4}"/>
              </a:ext>
            </a:extLst>
          </p:cNvPr>
          <p:cNvSpPr/>
          <p:nvPr/>
        </p:nvSpPr>
        <p:spPr>
          <a:xfrm>
            <a:off x="403057" y="3982455"/>
            <a:ext cx="5678905" cy="2272263"/>
          </a:xfrm>
          <a:prstGeom prst="trapezoid">
            <a:avLst>
              <a:gd name="adj" fmla="val 90843"/>
            </a:avLst>
          </a:prstGeom>
          <a:solidFill>
            <a:schemeClr val="accent3">
              <a:lumMod val="75000"/>
              <a:alpha val="52941"/>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台形 5">
            <a:extLst>
              <a:ext uri="{FF2B5EF4-FFF2-40B4-BE49-F238E27FC236}">
                <a16:creationId xmlns:a16="http://schemas.microsoft.com/office/drawing/2014/main" id="{4B17C3FA-65EF-B125-606D-2867EBB3D53D}"/>
              </a:ext>
            </a:extLst>
          </p:cNvPr>
          <p:cNvSpPr/>
          <p:nvPr/>
        </p:nvSpPr>
        <p:spPr>
          <a:xfrm>
            <a:off x="3086102" y="3982455"/>
            <a:ext cx="5678905" cy="2272263"/>
          </a:xfrm>
          <a:prstGeom prst="trapezoid">
            <a:avLst>
              <a:gd name="adj" fmla="val 89784"/>
            </a:avLst>
          </a:prstGeom>
          <a:solidFill>
            <a:srgbClr val="0070C0">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2B62082C-7F60-C40E-878C-CB2D0541BDA7}"/>
              </a:ext>
            </a:extLst>
          </p:cNvPr>
          <p:cNvPicPr>
            <a:picLocks noChangeAspect="1"/>
          </p:cNvPicPr>
          <p:nvPr/>
        </p:nvPicPr>
        <p:blipFill>
          <a:blip r:embed="rId2"/>
          <a:stretch>
            <a:fillRect/>
          </a:stretch>
        </p:blipFill>
        <p:spPr>
          <a:xfrm>
            <a:off x="2410990" y="2473505"/>
            <a:ext cx="1690700" cy="1508950"/>
          </a:xfrm>
          <a:prstGeom prst="rect">
            <a:avLst/>
          </a:prstGeom>
          <a:effectLst>
            <a:outerShdw blurRad="50800" dist="38100" dir="2700000" algn="tl" rotWithShape="0">
              <a:prstClr val="black">
                <a:alpha val="40000"/>
              </a:prstClr>
            </a:outerShdw>
          </a:effectLst>
        </p:spPr>
      </p:pic>
      <p:pic>
        <p:nvPicPr>
          <p:cNvPr id="17" name="図 16">
            <a:extLst>
              <a:ext uri="{FF2B5EF4-FFF2-40B4-BE49-F238E27FC236}">
                <a16:creationId xmlns:a16="http://schemas.microsoft.com/office/drawing/2014/main" id="{1AE34031-26D9-E7A8-EED4-56077DB9809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83150" y="2432916"/>
            <a:ext cx="1484807" cy="1508950"/>
          </a:xfrm>
          <a:prstGeom prst="rect">
            <a:avLst/>
          </a:prstGeom>
          <a:effectLst>
            <a:outerShdw blurRad="50800" dist="38100" dir="2700000" algn="tl" rotWithShape="0">
              <a:prstClr val="black">
                <a:alpha val="40000"/>
              </a:prstClr>
            </a:outerShdw>
          </a:effectLst>
        </p:spPr>
      </p:pic>
      <p:sp>
        <p:nvSpPr>
          <p:cNvPr id="18" name="テキスト ボックス 17">
            <a:extLst>
              <a:ext uri="{FF2B5EF4-FFF2-40B4-BE49-F238E27FC236}">
                <a16:creationId xmlns:a16="http://schemas.microsoft.com/office/drawing/2014/main" id="{02C9B158-CEE3-A79D-897D-21A66DB3016F}"/>
              </a:ext>
            </a:extLst>
          </p:cNvPr>
          <p:cNvSpPr txBox="1"/>
          <p:nvPr/>
        </p:nvSpPr>
        <p:spPr>
          <a:xfrm>
            <a:off x="2498119" y="4156915"/>
            <a:ext cx="1516441" cy="461665"/>
          </a:xfrm>
          <a:prstGeom prst="rect">
            <a:avLst/>
          </a:prstGeom>
          <a:noFill/>
        </p:spPr>
        <p:txBody>
          <a:bodyPr wrap="none" rtlCol="0">
            <a:spAutoFit/>
          </a:bodyPr>
          <a:lstStyle/>
          <a:p>
            <a:pPr algn="ctr"/>
            <a:r>
              <a:rPr kumimoji="1" lang="en-US" altLang="ja-JP" sz="2400" b="1" dirty="0">
                <a:solidFill>
                  <a:schemeClr val="bg1"/>
                </a:solidFill>
                <a:latin typeface="Meiryo" panose="020B0604030504040204" pitchFamily="34" charset="-128"/>
                <a:ea typeface="Meiryo" panose="020B0604030504040204" pitchFamily="34" charset="-128"/>
              </a:rPr>
              <a:t>Web 2.0</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375E2F0E-9A44-FE8E-8EE7-2B06015258A6}"/>
              </a:ext>
            </a:extLst>
          </p:cNvPr>
          <p:cNvSpPr txBox="1"/>
          <p:nvPr/>
        </p:nvSpPr>
        <p:spPr>
          <a:xfrm>
            <a:off x="5287336" y="4156914"/>
            <a:ext cx="1200649" cy="461665"/>
          </a:xfrm>
          <a:prstGeom prst="rect">
            <a:avLst/>
          </a:prstGeom>
          <a:noFill/>
        </p:spPr>
        <p:txBody>
          <a:bodyPr wrap="none" rtlCol="0">
            <a:spAutoFit/>
          </a:bodyPr>
          <a:lstStyle/>
          <a:p>
            <a:pPr algn="ctr"/>
            <a:r>
              <a:rPr kumimoji="1" lang="en-US" altLang="ja-JP" sz="2400" b="1" dirty="0">
                <a:solidFill>
                  <a:schemeClr val="bg1"/>
                </a:solidFill>
                <a:latin typeface="Meiryo" panose="020B0604030504040204" pitchFamily="34" charset="-128"/>
                <a:ea typeface="Meiryo" panose="020B0604030504040204" pitchFamily="34" charset="-128"/>
              </a:rPr>
              <a:t>Web 3</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673AE715-549E-3124-72E7-288690EB0332}"/>
              </a:ext>
            </a:extLst>
          </p:cNvPr>
          <p:cNvSpPr txBox="1"/>
          <p:nvPr/>
        </p:nvSpPr>
        <p:spPr>
          <a:xfrm>
            <a:off x="1701275" y="4689248"/>
            <a:ext cx="3084498" cy="1384995"/>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金融は銀行</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組織は株式会社</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市場はリアル</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取引の仲介はプラットフォーム</a:t>
            </a:r>
            <a:endParaRPr lang="en-US" altLang="ja-JP" sz="1400" dirty="0">
              <a:solidFill>
                <a:schemeClr val="bg1"/>
              </a:solidFill>
              <a:latin typeface="Meiryo" panose="020B0604030504040204" pitchFamily="34" charset="-128"/>
              <a:ea typeface="Meiryo" panose="020B0604030504040204" pitchFamily="34" charset="-128"/>
            </a:endParaRPr>
          </a:p>
          <a:p>
            <a:pPr algn="ctr"/>
            <a:r>
              <a:rPr kumimoji="1" lang="en-US" altLang="ja-JP" sz="1400" dirty="0">
                <a:solidFill>
                  <a:schemeClr val="bg1"/>
                </a:solidFill>
                <a:latin typeface="Meiryo" panose="020B0604030504040204" pitchFamily="34" charset="-128"/>
                <a:ea typeface="Meiryo" panose="020B0604030504040204" pitchFamily="34" charset="-128"/>
              </a:rPr>
              <a:t>ID</a:t>
            </a:r>
            <a:r>
              <a:rPr kumimoji="1" lang="ja-JP" altLang="en-US" sz="1400">
                <a:solidFill>
                  <a:schemeClr val="bg1"/>
                </a:solidFill>
                <a:latin typeface="Meiryo" panose="020B0604030504040204" pitchFamily="34" charset="-128"/>
                <a:ea typeface="Meiryo" panose="020B0604030504040204" pitchFamily="34" charset="-128"/>
              </a:rPr>
              <a:t>／情報管理はプラットフォーマー</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82497931-D01D-0B5B-830D-060039FF0833}"/>
              </a:ext>
            </a:extLst>
          </p:cNvPr>
          <p:cNvSpPr txBox="1"/>
          <p:nvPr/>
        </p:nvSpPr>
        <p:spPr>
          <a:xfrm>
            <a:off x="4973789" y="4689248"/>
            <a:ext cx="1827743" cy="1384995"/>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金融は</a:t>
            </a:r>
            <a:r>
              <a:rPr kumimoji="1" lang="en-US" altLang="ja-JP" sz="1400" dirty="0" err="1">
                <a:solidFill>
                  <a:schemeClr val="bg1"/>
                </a:solidFill>
                <a:latin typeface="Meiryo" panose="020B0604030504040204" pitchFamily="34" charset="-128"/>
                <a:ea typeface="Meiryo" panose="020B0604030504040204" pitchFamily="34" charset="-128"/>
              </a:rPr>
              <a:t>DeFi</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組織は</a:t>
            </a:r>
            <a:r>
              <a:rPr lang="en-US" altLang="ja-JP" sz="1400" dirty="0">
                <a:solidFill>
                  <a:schemeClr val="bg1"/>
                </a:solidFill>
                <a:latin typeface="Meiryo" panose="020B0604030504040204" pitchFamily="34" charset="-128"/>
                <a:ea typeface="Meiryo" panose="020B0604030504040204" pitchFamily="34" charset="-128"/>
              </a:rPr>
              <a:t>DAO</a:t>
            </a:r>
          </a:p>
          <a:p>
            <a:pPr algn="ctr"/>
            <a:r>
              <a:rPr lang="ja-JP" altLang="en-US" sz="1400">
                <a:solidFill>
                  <a:schemeClr val="bg1"/>
                </a:solidFill>
                <a:latin typeface="Meiryo" panose="020B0604030504040204" pitchFamily="34" charset="-128"/>
                <a:ea typeface="Meiryo" panose="020B0604030504040204" pitchFamily="34" charset="-128"/>
              </a:rPr>
              <a:t>市場はメタバース</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取引の仲介はなし</a:t>
            </a:r>
            <a:endParaRPr lang="en-US" altLang="ja-JP" sz="1400" dirty="0">
              <a:solidFill>
                <a:schemeClr val="bg1"/>
              </a:solidFill>
              <a:latin typeface="Meiryo" panose="020B0604030504040204" pitchFamily="34" charset="-128"/>
              <a:ea typeface="Meiryo" panose="020B0604030504040204" pitchFamily="34" charset="-128"/>
            </a:endParaRPr>
          </a:p>
          <a:p>
            <a:pPr algn="ctr"/>
            <a:r>
              <a:rPr kumimoji="1" lang="en-US" altLang="ja-JP" sz="1400" dirty="0">
                <a:solidFill>
                  <a:schemeClr val="bg1"/>
                </a:solidFill>
                <a:latin typeface="Meiryo" panose="020B0604030504040204" pitchFamily="34" charset="-128"/>
                <a:ea typeface="Meiryo" panose="020B0604030504040204" pitchFamily="34" charset="-128"/>
              </a:rPr>
              <a:t>ID</a:t>
            </a:r>
            <a:r>
              <a:rPr kumimoji="1" lang="ja-JP" altLang="en-US" sz="1400">
                <a:solidFill>
                  <a:schemeClr val="bg1"/>
                </a:solidFill>
                <a:latin typeface="Meiryo" panose="020B0604030504040204" pitchFamily="34" charset="-128"/>
                <a:ea typeface="Meiryo" panose="020B0604030504040204" pitchFamily="34" charset="-128"/>
              </a:rPr>
              <a:t>／情報管理は個人</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E11C57BA-4141-EB07-EADC-F5F095563E20}"/>
              </a:ext>
            </a:extLst>
          </p:cNvPr>
          <p:cNvSpPr txBox="1"/>
          <p:nvPr/>
        </p:nvSpPr>
        <p:spPr>
          <a:xfrm>
            <a:off x="2171343" y="1098716"/>
            <a:ext cx="4801314" cy="1200329"/>
          </a:xfrm>
          <a:prstGeom prst="rect">
            <a:avLst/>
          </a:prstGeom>
          <a:noFill/>
        </p:spPr>
        <p:txBody>
          <a:bodyPr wrap="none" rtlCol="0">
            <a:spAutoFit/>
          </a:bodyPr>
          <a:lstStyle/>
          <a:p>
            <a:pPr algn="ctr"/>
            <a:r>
              <a:rPr kumimoji="1" lang="ja-JP" altLang="en-US" sz="2400">
                <a:solidFill>
                  <a:srgbClr val="0070C0"/>
                </a:solidFill>
                <a:latin typeface="Meiryo" panose="020B0604030504040204" pitchFamily="34" charset="-128"/>
                <a:ea typeface="Meiryo" panose="020B0604030504040204" pitchFamily="34" charset="-128"/>
              </a:rPr>
              <a:t>これからのテクノロジーを土台に</a:t>
            </a:r>
            <a:endParaRPr kumimoji="1" lang="en-US" altLang="ja-JP" sz="2400" dirty="0">
              <a:solidFill>
                <a:srgbClr val="0070C0"/>
              </a:solidFill>
              <a:latin typeface="Meiryo" panose="020B0604030504040204" pitchFamily="34" charset="-128"/>
              <a:ea typeface="Meiryo" panose="020B0604030504040204" pitchFamily="34" charset="-128"/>
            </a:endParaRPr>
          </a:p>
          <a:p>
            <a:pPr algn="ctr"/>
            <a:r>
              <a:rPr kumimoji="1" lang="ja-JP" altLang="en-US" sz="2400">
                <a:solidFill>
                  <a:srgbClr val="0070C0"/>
                </a:solidFill>
                <a:latin typeface="Meiryo" panose="020B0604030504040204" pitchFamily="34" charset="-128"/>
                <a:ea typeface="Meiryo" panose="020B0604030504040204" pitchFamily="34" charset="-128"/>
              </a:rPr>
              <a:t>新規事業を立ち上げる</a:t>
            </a:r>
            <a:endParaRPr kumimoji="1" lang="en-US" altLang="ja-JP" sz="2400" dirty="0">
              <a:solidFill>
                <a:srgbClr val="0070C0"/>
              </a:solidFill>
              <a:latin typeface="Meiryo" panose="020B0604030504040204" pitchFamily="34" charset="-128"/>
              <a:ea typeface="Meiryo" panose="020B0604030504040204" pitchFamily="34" charset="-128"/>
            </a:endParaRPr>
          </a:p>
          <a:p>
            <a:pPr algn="ctr"/>
            <a:r>
              <a:rPr lang="ja-JP" altLang="en-US" sz="2400">
                <a:solidFill>
                  <a:srgbClr val="0070C0"/>
                </a:solidFill>
                <a:latin typeface="Meiryo" panose="020B0604030504040204" pitchFamily="34" charset="-128"/>
                <a:ea typeface="Meiryo" panose="020B0604030504040204" pitchFamily="34" charset="-128"/>
              </a:rPr>
              <a:t>既存事業を作り変える</a:t>
            </a:r>
            <a:endParaRPr kumimoji="1" lang="ja-JP" altLang="en-US" sz="2400">
              <a:solidFill>
                <a:srgbClr val="0070C0"/>
              </a:solidFill>
              <a:latin typeface="Meiryo" panose="020B0604030504040204" pitchFamily="34" charset="-128"/>
              <a:ea typeface="Meiryo" panose="020B0604030504040204" pitchFamily="34" charset="-128"/>
            </a:endParaRPr>
          </a:p>
        </p:txBody>
      </p:sp>
      <p:grpSp>
        <p:nvGrpSpPr>
          <p:cNvPr id="8" name="グループ化 7">
            <a:extLst>
              <a:ext uri="{FF2B5EF4-FFF2-40B4-BE49-F238E27FC236}">
                <a16:creationId xmlns:a16="http://schemas.microsoft.com/office/drawing/2014/main" id="{798C7423-E1F0-0A34-9DFF-B2B1BB6235BF}"/>
              </a:ext>
            </a:extLst>
          </p:cNvPr>
          <p:cNvGrpSpPr/>
          <p:nvPr/>
        </p:nvGrpSpPr>
        <p:grpSpPr>
          <a:xfrm>
            <a:off x="386952" y="2475024"/>
            <a:ext cx="1800493" cy="1424733"/>
            <a:chOff x="386952" y="2475024"/>
            <a:chExt cx="1800493" cy="1424733"/>
          </a:xfrm>
        </p:grpSpPr>
        <p:sp>
          <p:nvSpPr>
            <p:cNvPr id="3" name="正方形/長方形 2">
              <a:extLst>
                <a:ext uri="{FF2B5EF4-FFF2-40B4-BE49-F238E27FC236}">
                  <a16:creationId xmlns:a16="http://schemas.microsoft.com/office/drawing/2014/main" id="{5516CA86-086E-1361-DE1C-0D94CC5EAD2E}"/>
                </a:ext>
              </a:extLst>
            </p:cNvPr>
            <p:cNvSpPr/>
            <p:nvPr/>
          </p:nvSpPr>
          <p:spPr>
            <a:xfrm>
              <a:off x="403057" y="3463038"/>
              <a:ext cx="1768286" cy="43671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2E5513E0-3226-8585-3831-8E88C0036561}"/>
                </a:ext>
              </a:extLst>
            </p:cNvPr>
            <p:cNvSpPr/>
            <p:nvPr/>
          </p:nvSpPr>
          <p:spPr>
            <a:xfrm>
              <a:off x="403057" y="2969031"/>
              <a:ext cx="1768286" cy="43671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B7FAB857-2F04-B5FF-749D-4FC2B7F270B8}"/>
                </a:ext>
              </a:extLst>
            </p:cNvPr>
            <p:cNvSpPr/>
            <p:nvPr/>
          </p:nvSpPr>
          <p:spPr>
            <a:xfrm>
              <a:off x="403057" y="2475024"/>
              <a:ext cx="1768286" cy="43671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84386949-A76B-BBB7-18BB-61AC06D1114E}"/>
                </a:ext>
              </a:extLst>
            </p:cNvPr>
            <p:cNvSpPr txBox="1"/>
            <p:nvPr/>
          </p:nvSpPr>
          <p:spPr>
            <a:xfrm>
              <a:off x="566489" y="3524826"/>
              <a:ext cx="14414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インターネット</a:t>
              </a:r>
            </a:p>
          </p:txBody>
        </p:sp>
        <p:sp>
          <p:nvSpPr>
            <p:cNvPr id="23" name="テキスト ボックス 22">
              <a:extLst>
                <a:ext uri="{FF2B5EF4-FFF2-40B4-BE49-F238E27FC236}">
                  <a16:creationId xmlns:a16="http://schemas.microsoft.com/office/drawing/2014/main" id="{38ECAB96-0E59-52EA-56CA-2F98BEE4FF8C}"/>
                </a:ext>
              </a:extLst>
            </p:cNvPr>
            <p:cNvSpPr txBox="1"/>
            <p:nvPr/>
          </p:nvSpPr>
          <p:spPr>
            <a:xfrm>
              <a:off x="386952" y="3072563"/>
              <a:ext cx="1800493"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プラットフォーマー</a:t>
              </a:r>
            </a:p>
          </p:txBody>
        </p:sp>
        <p:sp>
          <p:nvSpPr>
            <p:cNvPr id="24" name="テキスト ボックス 23">
              <a:extLst>
                <a:ext uri="{FF2B5EF4-FFF2-40B4-BE49-F238E27FC236}">
                  <a16:creationId xmlns:a16="http://schemas.microsoft.com/office/drawing/2014/main" id="{5AC2458A-C113-6774-B192-6EE97FCCADBD}"/>
                </a:ext>
              </a:extLst>
            </p:cNvPr>
            <p:cNvSpPr txBox="1"/>
            <p:nvPr/>
          </p:nvSpPr>
          <p:spPr>
            <a:xfrm>
              <a:off x="841812" y="2560523"/>
              <a:ext cx="902811"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ビジネス</a:t>
              </a:r>
            </a:p>
          </p:txBody>
        </p:sp>
      </p:grpSp>
      <p:grpSp>
        <p:nvGrpSpPr>
          <p:cNvPr id="9" name="グループ化 8">
            <a:extLst>
              <a:ext uri="{FF2B5EF4-FFF2-40B4-BE49-F238E27FC236}">
                <a16:creationId xmlns:a16="http://schemas.microsoft.com/office/drawing/2014/main" id="{958E2E88-91C9-1356-D1B8-813E6B92CCD9}"/>
              </a:ext>
            </a:extLst>
          </p:cNvPr>
          <p:cNvGrpSpPr/>
          <p:nvPr/>
        </p:nvGrpSpPr>
        <p:grpSpPr>
          <a:xfrm>
            <a:off x="6972657" y="2475024"/>
            <a:ext cx="1768286" cy="1424733"/>
            <a:chOff x="6972657" y="2475024"/>
            <a:chExt cx="1768286" cy="1424733"/>
          </a:xfrm>
        </p:grpSpPr>
        <p:sp>
          <p:nvSpPr>
            <p:cNvPr id="25" name="正方形/長方形 24">
              <a:extLst>
                <a:ext uri="{FF2B5EF4-FFF2-40B4-BE49-F238E27FC236}">
                  <a16:creationId xmlns:a16="http://schemas.microsoft.com/office/drawing/2014/main" id="{1B73AD55-DDB0-5E39-DE1E-8B61213FA824}"/>
                </a:ext>
              </a:extLst>
            </p:cNvPr>
            <p:cNvSpPr/>
            <p:nvPr/>
          </p:nvSpPr>
          <p:spPr>
            <a:xfrm>
              <a:off x="6972657" y="3463038"/>
              <a:ext cx="1768286" cy="43671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0409CDC2-7129-292E-0AF0-AD12A1DE0BA0}"/>
                </a:ext>
              </a:extLst>
            </p:cNvPr>
            <p:cNvSpPr/>
            <p:nvPr/>
          </p:nvSpPr>
          <p:spPr>
            <a:xfrm>
              <a:off x="6972657" y="2969031"/>
              <a:ext cx="1768286" cy="4367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4DE30D13-8ABA-C08C-4D44-8DAF2D953A75}"/>
                </a:ext>
              </a:extLst>
            </p:cNvPr>
            <p:cNvSpPr/>
            <p:nvPr/>
          </p:nvSpPr>
          <p:spPr>
            <a:xfrm>
              <a:off x="6972657" y="2475024"/>
              <a:ext cx="1768286" cy="43671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a:extLst>
                <a:ext uri="{FF2B5EF4-FFF2-40B4-BE49-F238E27FC236}">
                  <a16:creationId xmlns:a16="http://schemas.microsoft.com/office/drawing/2014/main" id="{3186F781-D294-C9DC-6D58-0321097B4441}"/>
                </a:ext>
              </a:extLst>
            </p:cNvPr>
            <p:cNvSpPr txBox="1"/>
            <p:nvPr/>
          </p:nvSpPr>
          <p:spPr>
            <a:xfrm>
              <a:off x="7136089" y="3524826"/>
              <a:ext cx="14414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インターネット</a:t>
              </a:r>
            </a:p>
          </p:txBody>
        </p:sp>
        <p:sp>
          <p:nvSpPr>
            <p:cNvPr id="29" name="テキスト ボックス 28">
              <a:extLst>
                <a:ext uri="{FF2B5EF4-FFF2-40B4-BE49-F238E27FC236}">
                  <a16:creationId xmlns:a16="http://schemas.microsoft.com/office/drawing/2014/main" id="{23C87EA1-33D3-4FAD-B328-22C2DBF9E552}"/>
                </a:ext>
              </a:extLst>
            </p:cNvPr>
            <p:cNvSpPr txBox="1"/>
            <p:nvPr/>
          </p:nvSpPr>
          <p:spPr>
            <a:xfrm>
              <a:off x="7046321" y="3072563"/>
              <a:ext cx="1620957"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ブロックチェーン</a:t>
              </a:r>
            </a:p>
          </p:txBody>
        </p:sp>
        <p:sp>
          <p:nvSpPr>
            <p:cNvPr id="30" name="テキスト ボックス 29">
              <a:extLst>
                <a:ext uri="{FF2B5EF4-FFF2-40B4-BE49-F238E27FC236}">
                  <a16:creationId xmlns:a16="http://schemas.microsoft.com/office/drawing/2014/main" id="{91F78866-71BE-18FF-E79F-CF710DB48EB4}"/>
                </a:ext>
              </a:extLst>
            </p:cNvPr>
            <p:cNvSpPr txBox="1"/>
            <p:nvPr/>
          </p:nvSpPr>
          <p:spPr>
            <a:xfrm>
              <a:off x="7411412" y="2560523"/>
              <a:ext cx="902811"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ビジネス</a:t>
              </a:r>
            </a:p>
          </p:txBody>
        </p:sp>
      </p:grpSp>
    </p:spTree>
    <p:extLst>
      <p:ext uri="{BB962C8B-B14F-4D97-AF65-F5344CB8AC3E}">
        <p14:creationId xmlns:p14="http://schemas.microsoft.com/office/powerpoint/2010/main" val="348687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ppt_y</p:attrName>
                                        </p:attrNameLst>
                                      </p:cBhvr>
                                      <p:tavLst>
                                        <p:tav tm="0">
                                          <p:val>
                                            <p:strVal val="#ppt_y+#ppt_h*1.125000"/>
                                          </p:val>
                                        </p:tav>
                                        <p:tav tm="100000">
                                          <p:val>
                                            <p:strVal val="#ppt_y"/>
                                          </p:val>
                                        </p:tav>
                                      </p:tavLst>
                                    </p:anim>
                                    <p:animEffect transition="in" filter="wipe(up)">
                                      <p:cBhvr>
                                        <p:cTn id="12" dur="500"/>
                                        <p:tgtEl>
                                          <p:spTgt spid="19"/>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p:tgtEl>
                                          <p:spTgt spid="21"/>
                                        </p:tgtEl>
                                        <p:attrNameLst>
                                          <p:attrName>ppt_y</p:attrName>
                                        </p:attrNameLst>
                                      </p:cBhvr>
                                      <p:tavLst>
                                        <p:tav tm="0">
                                          <p:val>
                                            <p:strVal val="#ppt_y+#ppt_h*1.125000"/>
                                          </p:val>
                                        </p:tav>
                                        <p:tav tm="100000">
                                          <p:val>
                                            <p:strVal val="#ppt_y"/>
                                          </p:val>
                                        </p:tav>
                                      </p:tavLst>
                                    </p:anim>
                                    <p:animEffect transition="in" filter="wipe(up)">
                                      <p:cBhvr>
                                        <p:cTn id="16" dur="500"/>
                                        <p:tgtEl>
                                          <p:spTgt spid="21"/>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ppt_y</p:attrName>
                                        </p:attrNameLst>
                                      </p:cBhvr>
                                      <p:tavLst>
                                        <p:tav tm="0">
                                          <p:val>
                                            <p:strVal val="#ppt_y+#ppt_h*1.125000"/>
                                          </p:val>
                                        </p:tav>
                                        <p:tav tm="100000">
                                          <p:val>
                                            <p:strVal val="#ppt_y"/>
                                          </p:val>
                                        </p:tav>
                                      </p:tavLst>
                                    </p:anim>
                                    <p:animEffect transition="in" filter="wipe(up)">
                                      <p:cBhvr>
                                        <p:cTn id="26" dur="500"/>
                                        <p:tgtEl>
                                          <p:spTgt spid="8"/>
                                        </p:tgtEl>
                                      </p:cBhvr>
                                    </p:animEffect>
                                  </p:childTnLst>
                                </p:cTn>
                              </p:par>
                            </p:childTnLst>
                          </p:cTn>
                        </p:par>
                        <p:par>
                          <p:cTn id="27" fill="hold">
                            <p:stCondLst>
                              <p:cond delay="500"/>
                            </p:stCondLst>
                            <p:childTnLst>
                              <p:par>
                                <p:cTn id="28" presetID="12" presetClass="entr" presetSubtype="4"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par>
                          <p:cTn id="32" fill="hold">
                            <p:stCondLst>
                              <p:cond delay="1000"/>
                            </p:stCondLst>
                            <p:childTnLst>
                              <p:par>
                                <p:cTn id="33" presetID="53" presetClass="entr" presetSubtype="16"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21" grpId="0"/>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右矢印 18">
            <a:extLst>
              <a:ext uri="{FF2B5EF4-FFF2-40B4-BE49-F238E27FC236}">
                <a16:creationId xmlns:a16="http://schemas.microsoft.com/office/drawing/2014/main" id="{0CB5C2E6-1252-4503-DFF2-802F9A2FA73F}"/>
              </a:ext>
            </a:extLst>
          </p:cNvPr>
          <p:cNvSpPr/>
          <p:nvPr/>
        </p:nvSpPr>
        <p:spPr>
          <a:xfrm rot="1105814">
            <a:off x="1757574" y="2547634"/>
            <a:ext cx="4664718" cy="953870"/>
          </a:xfrm>
          <a:prstGeom prst="rightArrow">
            <a:avLst/>
          </a:prstGeom>
          <a:solidFill>
            <a:schemeClr val="accent6">
              <a:lumMod val="75000"/>
              <a:alpha val="2349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3450D2A-00D8-657A-2B9C-7D67457FB96F}"/>
              </a:ext>
            </a:extLst>
          </p:cNvPr>
          <p:cNvSpPr>
            <a:spLocks noGrp="1"/>
          </p:cNvSpPr>
          <p:nvPr>
            <p:ph type="title"/>
          </p:nvPr>
        </p:nvSpPr>
        <p:spPr/>
        <p:txBody>
          <a:bodyPr/>
          <a:lstStyle/>
          <a:p>
            <a:r>
              <a:rPr kumimoji="1" lang="ja-JP" altLang="en-US"/>
              <a:t>時代にふさわしいテクノロジーを使う</a:t>
            </a:r>
          </a:p>
        </p:txBody>
      </p:sp>
      <p:pic>
        <p:nvPicPr>
          <p:cNvPr id="3" name="図 2">
            <a:extLst>
              <a:ext uri="{FF2B5EF4-FFF2-40B4-BE49-F238E27FC236}">
                <a16:creationId xmlns:a16="http://schemas.microsoft.com/office/drawing/2014/main" id="{BDC02CE8-C275-0F63-F704-E461B5A653EC}"/>
              </a:ext>
            </a:extLst>
          </p:cNvPr>
          <p:cNvPicPr>
            <a:picLocks noChangeAspect="1"/>
          </p:cNvPicPr>
          <p:nvPr/>
        </p:nvPicPr>
        <p:blipFill>
          <a:blip r:embed="rId2"/>
          <a:stretch>
            <a:fillRect/>
          </a:stretch>
        </p:blipFill>
        <p:spPr>
          <a:xfrm>
            <a:off x="6091116" y="3966997"/>
            <a:ext cx="2826084" cy="1177536"/>
          </a:xfrm>
          <a:prstGeom prst="rect">
            <a:avLst/>
          </a:prstGeom>
        </p:spPr>
      </p:pic>
      <p:pic>
        <p:nvPicPr>
          <p:cNvPr id="4" name="図 3">
            <a:extLst>
              <a:ext uri="{FF2B5EF4-FFF2-40B4-BE49-F238E27FC236}">
                <a16:creationId xmlns:a16="http://schemas.microsoft.com/office/drawing/2014/main" id="{84BF2019-B8E4-6EF2-0361-B4C7C9623C6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91992" y="920998"/>
            <a:ext cx="2092680" cy="1265330"/>
          </a:xfrm>
          <a:prstGeom prst="rect">
            <a:avLst/>
          </a:prstGeom>
        </p:spPr>
      </p:pic>
      <p:pic>
        <p:nvPicPr>
          <p:cNvPr id="8" name="図 7">
            <a:extLst>
              <a:ext uri="{FF2B5EF4-FFF2-40B4-BE49-F238E27FC236}">
                <a16:creationId xmlns:a16="http://schemas.microsoft.com/office/drawing/2014/main" id="{33C01862-74FC-005B-81B8-4AD8EBE5370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3852" y="1210918"/>
            <a:ext cx="1224964" cy="1015663"/>
          </a:xfrm>
          <a:prstGeom prst="rect">
            <a:avLst/>
          </a:prstGeom>
          <a:ln>
            <a:noFill/>
          </a:ln>
          <a:effectLst>
            <a:softEdge rad="112500"/>
          </a:effectLst>
        </p:spPr>
      </p:pic>
      <p:pic>
        <p:nvPicPr>
          <p:cNvPr id="9" name="図 8">
            <a:extLst>
              <a:ext uri="{FF2B5EF4-FFF2-40B4-BE49-F238E27FC236}">
                <a16:creationId xmlns:a16="http://schemas.microsoft.com/office/drawing/2014/main" id="{94F1E34C-8ED5-9C97-5B46-114096364010}"/>
              </a:ext>
            </a:extLst>
          </p:cNvPr>
          <p:cNvPicPr>
            <a:picLocks noChangeAspect="1"/>
          </p:cNvPicPr>
          <p:nvPr/>
        </p:nvPicPr>
        <p:blipFill>
          <a:blip r:embed="rId5"/>
          <a:stretch>
            <a:fillRect/>
          </a:stretch>
        </p:blipFill>
        <p:spPr>
          <a:xfrm>
            <a:off x="447490" y="4136424"/>
            <a:ext cx="2306776" cy="989991"/>
          </a:xfrm>
          <a:prstGeom prst="rect">
            <a:avLst/>
          </a:prstGeom>
        </p:spPr>
      </p:pic>
      <p:pic>
        <p:nvPicPr>
          <p:cNvPr id="10" name="図 9">
            <a:extLst>
              <a:ext uri="{FF2B5EF4-FFF2-40B4-BE49-F238E27FC236}">
                <a16:creationId xmlns:a16="http://schemas.microsoft.com/office/drawing/2014/main" id="{D68A3B11-170B-AD18-BD07-598C787195CB}"/>
              </a:ext>
            </a:extLst>
          </p:cNvPr>
          <p:cNvPicPr>
            <a:picLocks noChangeAspect="1"/>
          </p:cNvPicPr>
          <p:nvPr/>
        </p:nvPicPr>
        <p:blipFill>
          <a:blip r:embed="rId6"/>
          <a:stretch>
            <a:fillRect/>
          </a:stretch>
        </p:blipFill>
        <p:spPr>
          <a:xfrm>
            <a:off x="584825" y="2247090"/>
            <a:ext cx="989992" cy="989992"/>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1CB9F915-94D4-7036-A4D0-2F5409653FA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4825" y="5422251"/>
            <a:ext cx="989992" cy="900892"/>
          </a:xfrm>
          <a:prstGeom prst="rect">
            <a:avLst/>
          </a:prstGeom>
          <a:effectLst>
            <a:outerShdw blurRad="50800" dist="38100" dir="2700000" algn="tl" rotWithShape="0">
              <a:prstClr val="black">
                <a:alpha val="40000"/>
              </a:prstClr>
            </a:outerShdw>
          </a:effectLst>
        </p:spPr>
      </p:pic>
      <p:sp>
        <p:nvSpPr>
          <p:cNvPr id="12" name="テキスト ボックス 11">
            <a:extLst>
              <a:ext uri="{FF2B5EF4-FFF2-40B4-BE49-F238E27FC236}">
                <a16:creationId xmlns:a16="http://schemas.microsoft.com/office/drawing/2014/main" id="{59D79F59-F509-38E5-0781-4A16274769E7}"/>
              </a:ext>
            </a:extLst>
          </p:cNvPr>
          <p:cNvSpPr txBox="1"/>
          <p:nvPr/>
        </p:nvSpPr>
        <p:spPr>
          <a:xfrm>
            <a:off x="1683240" y="2231936"/>
            <a:ext cx="2050561" cy="1015663"/>
          </a:xfrm>
          <a:prstGeom prst="rect">
            <a:avLst/>
          </a:prstGeom>
          <a:noFill/>
        </p:spPr>
        <p:txBody>
          <a:bodyPr wrap="none" rtlCol="0">
            <a:spAutoFit/>
          </a:bodyPr>
          <a:lstStyle/>
          <a:p>
            <a:pPr marL="171450" indent="-171450">
              <a:buFont typeface="Wingdings" pitchFamily="2" charset="2"/>
              <a:buChar char="ü"/>
            </a:pPr>
            <a:r>
              <a:rPr kumimoji="1" lang="ja-JP" altLang="en-US" sz="1200">
                <a:solidFill>
                  <a:schemeClr val="accent3">
                    <a:lumMod val="50000"/>
                  </a:schemeClr>
                </a:solidFill>
                <a:latin typeface="Meiryo" panose="020B0604030504040204" pitchFamily="34" charset="-128"/>
                <a:ea typeface="Meiryo" panose="020B0604030504040204" pitchFamily="34" charset="-128"/>
              </a:rPr>
              <a:t>ウオーターフォール開発</a:t>
            </a:r>
            <a:endParaRPr kumimoji="1"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accent3">
                    <a:lumMod val="50000"/>
                  </a:schemeClr>
                </a:solidFill>
                <a:latin typeface="Meiryo" panose="020B0604030504040204" pitchFamily="34" charset="-128"/>
                <a:ea typeface="Meiryo" panose="020B0604030504040204" pitchFamily="34" charset="-128"/>
              </a:rPr>
              <a:t>構造化プログラミング</a:t>
            </a:r>
            <a:endParaRPr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accent3">
                    <a:lumMod val="50000"/>
                  </a:schemeClr>
                </a:solidFill>
                <a:latin typeface="Meiryo" panose="020B0604030504040204" pitchFamily="34" charset="-128"/>
                <a:ea typeface="Meiryo" panose="020B0604030504040204" pitchFamily="34" charset="-128"/>
              </a:rPr>
              <a:t>開発と運用の分離</a:t>
            </a:r>
            <a:endParaRPr kumimoji="1"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solidFill>
                  <a:schemeClr val="accent3">
                    <a:lumMod val="50000"/>
                  </a:schemeClr>
                </a:solidFill>
                <a:latin typeface="Meiryo" panose="020B0604030504040204" pitchFamily="34" charset="-128"/>
                <a:ea typeface="Meiryo" panose="020B0604030504040204" pitchFamily="34" charset="-128"/>
              </a:rPr>
              <a:t>オンプレミス</a:t>
            </a:r>
            <a:endParaRPr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accent3">
                    <a:lumMod val="50000"/>
                  </a:schemeClr>
                </a:solidFill>
                <a:latin typeface="Meiryo" panose="020B0604030504040204" pitchFamily="34" charset="-128"/>
                <a:ea typeface="Meiryo" panose="020B0604030504040204" pitchFamily="34" charset="-128"/>
              </a:rPr>
              <a:t>品質承認プロセス　など</a:t>
            </a:r>
          </a:p>
        </p:txBody>
      </p:sp>
      <p:pic>
        <p:nvPicPr>
          <p:cNvPr id="13" name="図 12">
            <a:extLst>
              <a:ext uri="{FF2B5EF4-FFF2-40B4-BE49-F238E27FC236}">
                <a16:creationId xmlns:a16="http://schemas.microsoft.com/office/drawing/2014/main" id="{3871B6DB-B8A0-EA51-06F9-5CBCB9D4D7B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775094" y="2243657"/>
            <a:ext cx="1326476" cy="1326476"/>
          </a:xfrm>
          <a:prstGeom prst="rect">
            <a:avLst/>
          </a:prstGeom>
          <a:effectLst>
            <a:outerShdw blurRad="50800" dist="38100" dir="2700000" algn="tl" rotWithShape="0">
              <a:prstClr val="black">
                <a:alpha val="40000"/>
              </a:prstClr>
            </a:outerShdw>
          </a:effectLst>
        </p:spPr>
      </p:pic>
      <p:sp>
        <p:nvSpPr>
          <p:cNvPr id="14" name="テキスト ボックス 13">
            <a:extLst>
              <a:ext uri="{FF2B5EF4-FFF2-40B4-BE49-F238E27FC236}">
                <a16:creationId xmlns:a16="http://schemas.microsoft.com/office/drawing/2014/main" id="{207560F2-8F9A-E27D-C461-EFABCDA48F7D}"/>
              </a:ext>
            </a:extLst>
          </p:cNvPr>
          <p:cNvSpPr txBox="1"/>
          <p:nvPr/>
        </p:nvSpPr>
        <p:spPr>
          <a:xfrm>
            <a:off x="1683240" y="5422251"/>
            <a:ext cx="1742785" cy="1015663"/>
          </a:xfrm>
          <a:prstGeom prst="rect">
            <a:avLst/>
          </a:prstGeom>
          <a:noFill/>
        </p:spPr>
        <p:txBody>
          <a:bodyPr wrap="none" rtlCol="0">
            <a:spAutoFit/>
          </a:bodyPr>
          <a:lstStyle/>
          <a:p>
            <a:pPr marL="171450" indent="-171450">
              <a:buFont typeface="Wingdings" pitchFamily="2" charset="2"/>
              <a:buChar char="ü"/>
            </a:pPr>
            <a:r>
              <a:rPr kumimoji="1" lang="ja-JP" altLang="en-US" sz="1200">
                <a:solidFill>
                  <a:srgbClr val="0070C0"/>
                </a:solidFill>
                <a:latin typeface="Meiryo" panose="020B0604030504040204" pitchFamily="34" charset="-128"/>
                <a:ea typeface="Meiryo" panose="020B0604030504040204" pitchFamily="34" charset="-128"/>
              </a:rPr>
              <a:t>アジャイル開発</a:t>
            </a:r>
            <a:endParaRPr kumimoji="1"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rgbClr val="0070C0"/>
                </a:solidFill>
                <a:latin typeface="Meiryo" panose="020B0604030504040204" pitchFamily="34" charset="-128"/>
                <a:ea typeface="Meiryo" panose="020B0604030504040204" pitchFamily="34" charset="-128"/>
              </a:rPr>
              <a:t>マイクロサービス</a:t>
            </a:r>
            <a:endParaRPr kumimoji="1"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en-US" altLang="ja-JP" sz="1200" dirty="0">
                <a:solidFill>
                  <a:srgbClr val="0070C0"/>
                </a:solidFill>
                <a:latin typeface="Meiryo" panose="020B0604030504040204" pitchFamily="34" charset="-128"/>
                <a:ea typeface="Meiryo" panose="020B0604030504040204" pitchFamily="34" charset="-128"/>
              </a:rPr>
              <a:t>DevOps</a:t>
            </a:r>
          </a:p>
          <a:p>
            <a:pPr marL="171450" indent="-171450">
              <a:buFont typeface="Wingdings" pitchFamily="2" charset="2"/>
              <a:buChar char="ü"/>
            </a:pPr>
            <a:r>
              <a:rPr lang="ja-JP" altLang="en-US" sz="1200">
                <a:solidFill>
                  <a:srgbClr val="0070C0"/>
                </a:solidFill>
                <a:latin typeface="Meiryo" panose="020B0604030504040204" pitchFamily="34" charset="-128"/>
                <a:ea typeface="Meiryo" panose="020B0604030504040204" pitchFamily="34" charset="-128"/>
              </a:rPr>
              <a:t>自律したチーム</a:t>
            </a:r>
            <a:endParaRPr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rgbClr val="0070C0"/>
                </a:solidFill>
                <a:latin typeface="Meiryo" panose="020B0604030504040204" pitchFamily="34" charset="-128"/>
                <a:ea typeface="Meiryo" panose="020B0604030504040204" pitchFamily="34" charset="-128"/>
              </a:rPr>
              <a:t>心理的安全性　など</a:t>
            </a:r>
          </a:p>
        </p:txBody>
      </p:sp>
      <p:pic>
        <p:nvPicPr>
          <p:cNvPr id="15" name="図 14">
            <a:extLst>
              <a:ext uri="{FF2B5EF4-FFF2-40B4-BE49-F238E27FC236}">
                <a16:creationId xmlns:a16="http://schemas.microsoft.com/office/drawing/2014/main" id="{B1A461F8-62FA-BAC0-2661-05CDA4C9A59F}"/>
              </a:ext>
            </a:extLst>
          </p:cNvPr>
          <p:cNvPicPr>
            <a:picLocks noChangeAspect="1"/>
          </p:cNvPicPr>
          <p:nvPr/>
        </p:nvPicPr>
        <p:blipFill>
          <a:blip r:embed="rId9"/>
          <a:stretch>
            <a:fillRect/>
          </a:stretch>
        </p:blipFill>
        <p:spPr>
          <a:xfrm>
            <a:off x="6775094" y="5209459"/>
            <a:ext cx="1326476" cy="1326476"/>
          </a:xfrm>
          <a:prstGeom prst="rect">
            <a:avLst/>
          </a:prstGeom>
          <a:effectLst>
            <a:outerShdw blurRad="50800" dist="38100" dir="2700000" algn="tl" rotWithShape="0">
              <a:prstClr val="black">
                <a:alpha val="40000"/>
              </a:prstClr>
            </a:outerShdw>
          </a:effectLst>
        </p:spPr>
      </p:pic>
      <p:sp>
        <p:nvSpPr>
          <p:cNvPr id="16" name="テキスト ボックス 15">
            <a:extLst>
              <a:ext uri="{FF2B5EF4-FFF2-40B4-BE49-F238E27FC236}">
                <a16:creationId xmlns:a16="http://schemas.microsoft.com/office/drawing/2014/main" id="{4B5698A0-D9A9-10ED-440D-35258414BB71}"/>
              </a:ext>
            </a:extLst>
          </p:cNvPr>
          <p:cNvSpPr txBox="1"/>
          <p:nvPr/>
        </p:nvSpPr>
        <p:spPr>
          <a:xfrm>
            <a:off x="3842224" y="2251529"/>
            <a:ext cx="1742785" cy="1015663"/>
          </a:xfrm>
          <a:prstGeom prst="rect">
            <a:avLst/>
          </a:prstGeom>
          <a:noFill/>
        </p:spPr>
        <p:txBody>
          <a:bodyPr wrap="none" rtlCol="0">
            <a:spAutoFit/>
          </a:bodyPr>
          <a:lstStyle/>
          <a:p>
            <a:pPr marL="171450" indent="-171450">
              <a:buFont typeface="Wingdings" pitchFamily="2" charset="2"/>
              <a:buChar char="ü"/>
            </a:pPr>
            <a:r>
              <a:rPr kumimoji="1" lang="ja-JP" altLang="en-US" sz="1200">
                <a:solidFill>
                  <a:schemeClr val="accent3">
                    <a:lumMod val="50000"/>
                  </a:schemeClr>
                </a:solidFill>
                <a:latin typeface="Meiryo" panose="020B0604030504040204" pitchFamily="34" charset="-128"/>
                <a:ea typeface="Meiryo" panose="020B0604030504040204" pitchFamily="34" charset="-128"/>
              </a:rPr>
              <a:t>メインフレーム</a:t>
            </a:r>
            <a:endParaRPr kumimoji="1"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en-US" altLang="ja-JP" sz="1200" dirty="0">
                <a:solidFill>
                  <a:schemeClr val="accent3">
                    <a:lumMod val="50000"/>
                  </a:schemeClr>
                </a:solidFill>
                <a:latin typeface="Meiryo" panose="020B0604030504040204" pitchFamily="34" charset="-128"/>
                <a:ea typeface="Meiryo" panose="020B0604030504040204" pitchFamily="34" charset="-128"/>
              </a:rPr>
              <a:t>COBOL</a:t>
            </a:r>
          </a:p>
          <a:p>
            <a:pPr marL="171450" indent="-171450">
              <a:buFont typeface="Wingdings" pitchFamily="2" charset="2"/>
              <a:buChar char="ü"/>
            </a:pPr>
            <a:r>
              <a:rPr kumimoji="1" lang="en-US" altLang="ja-JP" sz="1200" dirty="0">
                <a:solidFill>
                  <a:schemeClr val="accent3">
                    <a:lumMod val="50000"/>
                  </a:schemeClr>
                </a:solidFill>
                <a:latin typeface="Meiryo" panose="020B0604030504040204" pitchFamily="34" charset="-128"/>
                <a:ea typeface="Meiryo" panose="020B0604030504040204" pitchFamily="34" charset="-128"/>
              </a:rPr>
              <a:t>CGI</a:t>
            </a:r>
          </a:p>
          <a:p>
            <a:pPr marL="171450" indent="-171450">
              <a:buFont typeface="Wingdings" pitchFamily="2" charset="2"/>
              <a:buChar char="ü"/>
            </a:pPr>
            <a:r>
              <a:rPr kumimoji="1" lang="ja-JP" altLang="en-US" sz="1200">
                <a:solidFill>
                  <a:schemeClr val="accent3">
                    <a:lumMod val="50000"/>
                  </a:schemeClr>
                </a:solidFill>
                <a:latin typeface="Meiryo" panose="020B0604030504040204" pitchFamily="34" charset="-128"/>
                <a:ea typeface="Meiryo" panose="020B0604030504040204" pitchFamily="34" charset="-128"/>
              </a:rPr>
              <a:t>階層型データベース</a:t>
            </a:r>
            <a:endParaRPr kumimoji="1" lang="en-US" altLang="ja-JP" sz="1200" dirty="0">
              <a:solidFill>
                <a:schemeClr val="accent3">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chemeClr val="accent3">
                    <a:lumMod val="50000"/>
                  </a:schemeClr>
                </a:solidFill>
                <a:latin typeface="Meiryo" panose="020B0604030504040204" pitchFamily="34" charset="-128"/>
                <a:ea typeface="Meiryo" panose="020B0604030504040204" pitchFamily="34" charset="-128"/>
              </a:rPr>
              <a:t>仮想化　など</a:t>
            </a:r>
          </a:p>
        </p:txBody>
      </p:sp>
      <p:sp>
        <p:nvSpPr>
          <p:cNvPr id="17" name="テキスト ボックス 16">
            <a:extLst>
              <a:ext uri="{FF2B5EF4-FFF2-40B4-BE49-F238E27FC236}">
                <a16:creationId xmlns:a16="http://schemas.microsoft.com/office/drawing/2014/main" id="{8DCC6A37-E429-F63B-2E5D-0988251E0E4D}"/>
              </a:ext>
            </a:extLst>
          </p:cNvPr>
          <p:cNvSpPr txBox="1"/>
          <p:nvPr/>
        </p:nvSpPr>
        <p:spPr>
          <a:xfrm>
            <a:off x="3842224" y="5422251"/>
            <a:ext cx="2050561" cy="1015663"/>
          </a:xfrm>
          <a:prstGeom prst="rect">
            <a:avLst/>
          </a:prstGeom>
          <a:noFill/>
        </p:spPr>
        <p:txBody>
          <a:bodyPr wrap="none" rtlCol="0">
            <a:spAutoFit/>
          </a:bodyPr>
          <a:lstStyle/>
          <a:p>
            <a:pPr marL="171450" indent="-171450">
              <a:buFont typeface="Wingdings" pitchFamily="2" charset="2"/>
              <a:buChar char="ü"/>
            </a:pPr>
            <a:r>
              <a:rPr kumimoji="1" lang="ja-JP" altLang="en-US" sz="1200">
                <a:solidFill>
                  <a:srgbClr val="0070C0"/>
                </a:solidFill>
                <a:latin typeface="Meiryo" panose="020B0604030504040204" pitchFamily="34" charset="-128"/>
                <a:ea typeface="Meiryo" panose="020B0604030504040204" pitchFamily="34" charset="-128"/>
              </a:rPr>
              <a:t>クラウド</a:t>
            </a:r>
            <a:endParaRPr kumimoji="1"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en-US" altLang="ja-JP" sz="1200" dirty="0">
                <a:solidFill>
                  <a:srgbClr val="0070C0"/>
                </a:solidFill>
                <a:latin typeface="Meiryo" panose="020B0604030504040204" pitchFamily="34" charset="-128"/>
                <a:ea typeface="Meiryo" panose="020B0604030504040204" pitchFamily="34" charset="-128"/>
              </a:rPr>
              <a:t>AI</a:t>
            </a:r>
            <a:r>
              <a:rPr kumimoji="1" lang="ja-JP" altLang="en-US" sz="1200">
                <a:solidFill>
                  <a:srgbClr val="0070C0"/>
                </a:solidFill>
                <a:latin typeface="Meiryo" panose="020B0604030504040204" pitchFamily="34" charset="-128"/>
                <a:ea typeface="Meiryo" panose="020B0604030504040204" pitchFamily="34" charset="-128"/>
              </a:rPr>
              <a:t>や</a:t>
            </a:r>
            <a:r>
              <a:rPr lang="en-US" altLang="ja-JP" sz="1200" dirty="0">
                <a:solidFill>
                  <a:srgbClr val="0070C0"/>
                </a:solidFill>
                <a:latin typeface="Meiryo" panose="020B0604030504040204" pitchFamily="34" charset="-128"/>
                <a:ea typeface="Meiryo" panose="020B0604030504040204" pitchFamily="34" charset="-128"/>
              </a:rPr>
              <a:t>IoT</a:t>
            </a:r>
          </a:p>
          <a:p>
            <a:pPr marL="171450" indent="-171450">
              <a:buFont typeface="Wingdings" pitchFamily="2" charset="2"/>
              <a:buChar char="ü"/>
            </a:pPr>
            <a:r>
              <a:rPr lang="ja-JP" altLang="en-US" sz="1200">
                <a:solidFill>
                  <a:srgbClr val="0070C0"/>
                </a:solidFill>
                <a:latin typeface="Meiryo" panose="020B0604030504040204" pitchFamily="34" charset="-128"/>
                <a:ea typeface="Meiryo" panose="020B0604030504040204" pitchFamily="34" charset="-128"/>
              </a:rPr>
              <a:t>コンテナ・サーバーレス</a:t>
            </a:r>
            <a:endParaRPr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solidFill>
                  <a:srgbClr val="0070C0"/>
                </a:solidFill>
                <a:latin typeface="Meiryo" panose="020B0604030504040204" pitchFamily="34" charset="-128"/>
                <a:ea typeface="Meiryo" panose="020B0604030504040204" pitchFamily="34" charset="-128"/>
              </a:rPr>
              <a:t>ローコード／ノーコード</a:t>
            </a:r>
            <a:endParaRPr kumimoji="1" lang="en-US" altLang="ja-JP" sz="1200" dirty="0">
              <a:solidFill>
                <a:srgbClr val="0070C0"/>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en-US" altLang="ja-JP" sz="1200" dirty="0">
                <a:solidFill>
                  <a:srgbClr val="0070C0"/>
                </a:solidFill>
                <a:latin typeface="Meiryo" panose="020B0604030504040204" pitchFamily="34" charset="-128"/>
                <a:ea typeface="Meiryo" panose="020B0604030504040204" pitchFamily="34" charset="-128"/>
              </a:rPr>
              <a:t>No SQL </a:t>
            </a:r>
            <a:r>
              <a:rPr kumimoji="1" lang="ja-JP" altLang="en-US" sz="1200">
                <a:solidFill>
                  <a:srgbClr val="0070C0"/>
                </a:solidFill>
                <a:latin typeface="Meiryo" panose="020B0604030504040204" pitchFamily="34" charset="-128"/>
                <a:ea typeface="Meiryo" panose="020B0604030504040204" pitchFamily="34" charset="-128"/>
              </a:rPr>
              <a:t>など</a:t>
            </a:r>
          </a:p>
        </p:txBody>
      </p:sp>
      <p:sp>
        <p:nvSpPr>
          <p:cNvPr id="18" name="右矢印 17">
            <a:extLst>
              <a:ext uri="{FF2B5EF4-FFF2-40B4-BE49-F238E27FC236}">
                <a16:creationId xmlns:a16="http://schemas.microsoft.com/office/drawing/2014/main" id="{E7EB7192-E941-0A64-02B2-E027FFC179C9}"/>
              </a:ext>
            </a:extLst>
          </p:cNvPr>
          <p:cNvSpPr/>
          <p:nvPr/>
        </p:nvSpPr>
        <p:spPr>
          <a:xfrm>
            <a:off x="1947485" y="1210918"/>
            <a:ext cx="4365837" cy="953870"/>
          </a:xfrm>
          <a:prstGeom prst="rightArrow">
            <a:avLst/>
          </a:prstGeom>
          <a:solidFill>
            <a:schemeClr val="accent3">
              <a:lumMod val="75000"/>
              <a:alpha val="41009"/>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右矢印 19">
            <a:extLst>
              <a:ext uri="{FF2B5EF4-FFF2-40B4-BE49-F238E27FC236}">
                <a16:creationId xmlns:a16="http://schemas.microsoft.com/office/drawing/2014/main" id="{5DA6FFFA-0B6F-0CCF-C34E-8FCAD2AB37A9}"/>
              </a:ext>
            </a:extLst>
          </p:cNvPr>
          <p:cNvSpPr/>
          <p:nvPr/>
        </p:nvSpPr>
        <p:spPr>
          <a:xfrm>
            <a:off x="2810458" y="4160953"/>
            <a:ext cx="3502864" cy="953870"/>
          </a:xfrm>
          <a:prstGeom prst="rightArrow">
            <a:avLst/>
          </a:prstGeom>
          <a:solidFill>
            <a:srgbClr val="0070C0">
              <a:alpha val="41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乗算記号 22">
            <a:extLst>
              <a:ext uri="{FF2B5EF4-FFF2-40B4-BE49-F238E27FC236}">
                <a16:creationId xmlns:a16="http://schemas.microsoft.com/office/drawing/2014/main" id="{E4E0A77B-FFA9-AB02-68F1-49A93F37714C}"/>
              </a:ext>
            </a:extLst>
          </p:cNvPr>
          <p:cNvSpPr/>
          <p:nvPr/>
        </p:nvSpPr>
        <p:spPr>
          <a:xfrm>
            <a:off x="6177769" y="3338428"/>
            <a:ext cx="914400" cy="914400"/>
          </a:xfrm>
          <a:prstGeom prst="mathMultiply">
            <a:avLst/>
          </a:prstGeom>
          <a:solidFill>
            <a:srgbClr val="FF0000">
              <a:alpha val="4830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88286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500"/>
                                        <p:tgtEl>
                                          <p:spTgt spid="16"/>
                                        </p:tgtEl>
                                      </p:cBhvr>
                                    </p:animEffect>
                                  </p:childTnLst>
                                </p:cTn>
                              </p:par>
                              <p:par>
                                <p:cTn id="42" presetID="14" presetClass="entr" presetSubtype="1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randombar(horizontal)">
                                      <p:cBhvr>
                                        <p:cTn id="44" dur="500"/>
                                        <p:tgtEl>
                                          <p:spTgt spid="13"/>
                                        </p:tgtEl>
                                      </p:cBhvr>
                                    </p:animEffect>
                                  </p:childTnLst>
                                </p:cTn>
                              </p:par>
                            </p:childTnLst>
                          </p:cTn>
                        </p:par>
                        <p:par>
                          <p:cTn id="45" fill="hold">
                            <p:stCondLst>
                              <p:cond delay="500"/>
                            </p:stCondLst>
                            <p:childTnLst>
                              <p:par>
                                <p:cTn id="46" presetID="14" presetClass="entr" presetSubtype="10"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randombar(horizontal)">
                                      <p:cBhvr>
                                        <p:cTn id="48" dur="500"/>
                                        <p:tgtEl>
                                          <p:spTgt spid="11"/>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randombar(horizontal)">
                                      <p:cBhvr>
                                        <p:cTn id="51" dur="500"/>
                                        <p:tgtEl>
                                          <p:spTgt spid="14"/>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randombar(horizontal)">
                                      <p:cBhvr>
                                        <p:cTn id="54" dur="500"/>
                                        <p:tgtEl>
                                          <p:spTgt spid="17"/>
                                        </p:tgtEl>
                                      </p:cBhvr>
                                    </p:animEffect>
                                  </p:childTnLst>
                                </p:cTn>
                              </p:par>
                              <p:par>
                                <p:cTn id="55" presetID="14" presetClass="entr" presetSubtype="1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randombar(horizontal)">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p:bldP spid="14" grpId="0"/>
      <p:bldP spid="16" grpId="0"/>
      <p:bldP spid="17" grpId="0"/>
      <p:bldP spid="20" grpId="0" animBg="1"/>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EBFD46-9A28-C22D-ED88-AF86677AAAA7}"/>
              </a:ext>
            </a:extLst>
          </p:cNvPr>
          <p:cNvSpPr>
            <a:spLocks noGrp="1"/>
          </p:cNvSpPr>
          <p:nvPr>
            <p:ph type="title"/>
          </p:nvPr>
        </p:nvSpPr>
        <p:spPr/>
        <p:txBody>
          <a:bodyPr/>
          <a:lstStyle/>
          <a:p>
            <a:r>
              <a:rPr kumimoji="1" lang="ja-JP" altLang="en-US"/>
              <a:t>結局のところ、</a:t>
            </a:r>
            <a:r>
              <a:rPr kumimoji="1" lang="en-US" altLang="ja-JP" dirty="0"/>
              <a:t>DX</a:t>
            </a:r>
            <a:r>
              <a:rPr kumimoji="1" lang="ja-JP" altLang="en-US"/>
              <a:t>とはか</a:t>
            </a:r>
          </a:p>
        </p:txBody>
      </p:sp>
      <p:sp>
        <p:nvSpPr>
          <p:cNvPr id="3" name="正方形/長方形 2">
            <a:extLst>
              <a:ext uri="{FF2B5EF4-FFF2-40B4-BE49-F238E27FC236}">
                <a16:creationId xmlns:a16="http://schemas.microsoft.com/office/drawing/2014/main" id="{5D31FBFD-D12B-E533-9CE3-217FF7146E63}"/>
              </a:ext>
            </a:extLst>
          </p:cNvPr>
          <p:cNvSpPr/>
          <p:nvPr/>
        </p:nvSpPr>
        <p:spPr>
          <a:xfrm>
            <a:off x="514298" y="1146412"/>
            <a:ext cx="8115404" cy="1528549"/>
          </a:xfrm>
          <a:prstGeom prst="rect">
            <a:avLst/>
          </a:prstGeom>
          <a:solidFill>
            <a:srgbClr val="7030A0">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39451794-E303-0B6D-06C3-65973BFEBB94}"/>
              </a:ext>
            </a:extLst>
          </p:cNvPr>
          <p:cNvSpPr txBox="1"/>
          <p:nvPr/>
        </p:nvSpPr>
        <p:spPr>
          <a:xfrm>
            <a:off x="514298" y="1276318"/>
            <a:ext cx="8115404" cy="1384995"/>
          </a:xfrm>
          <a:prstGeom prst="rect">
            <a:avLst/>
          </a:prstGeom>
          <a:noFill/>
        </p:spPr>
        <p:txBody>
          <a:bodyPr wrap="squar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デジタルを前提</a:t>
            </a:r>
            <a:r>
              <a:rPr kumimoji="1" lang="ja-JP" altLang="en-US" sz="2800">
                <a:solidFill>
                  <a:schemeClr val="bg1"/>
                </a:solidFill>
                <a:latin typeface="Meiryo" panose="020B0604030504040204" pitchFamily="34" charset="-128"/>
                <a:ea typeface="Meiryo" panose="020B0604030504040204" pitchFamily="34" charset="-128"/>
              </a:rPr>
              <a:t>に</a:t>
            </a:r>
            <a:endParaRPr kumimoji="1" lang="en-US" altLang="ja-JP" sz="2800" dirty="0">
              <a:solidFill>
                <a:schemeClr val="bg1"/>
              </a:solidFill>
              <a:latin typeface="Meiryo" panose="020B0604030504040204" pitchFamily="34" charset="-128"/>
              <a:ea typeface="Meiryo" panose="020B0604030504040204" pitchFamily="34" charset="-128"/>
            </a:endParaRPr>
          </a:p>
          <a:p>
            <a:pPr algn="ctr"/>
            <a:r>
              <a:rPr kumimoji="1" lang="ja-JP" altLang="en-US" sz="2800" b="1">
                <a:solidFill>
                  <a:schemeClr val="bg1"/>
                </a:solidFill>
                <a:latin typeface="Meiryo" panose="020B0604030504040204" pitchFamily="34" charset="-128"/>
                <a:ea typeface="Meiryo" panose="020B0604030504040204" pitchFamily="34" charset="-128"/>
              </a:rPr>
              <a:t>変化に俊敏に対応できる／</a:t>
            </a:r>
            <a:r>
              <a:rPr lang="ja-JP" altLang="en-US" sz="2800" b="1">
                <a:solidFill>
                  <a:schemeClr val="bg1"/>
                </a:solidFill>
                <a:latin typeface="Meiryo" panose="020B0604030504040204" pitchFamily="34" charset="-128"/>
                <a:ea typeface="Meiryo" panose="020B0604030504040204" pitchFamily="34" charset="-128"/>
              </a:rPr>
              <a:t>アジャイル企業</a:t>
            </a:r>
            <a:r>
              <a:rPr kumimoji="1" lang="ja-JP" altLang="en-US" sz="2800">
                <a:solidFill>
                  <a:schemeClr val="bg1"/>
                </a:solidFill>
                <a:latin typeface="Meiryo" panose="020B0604030504040204" pitchFamily="34" charset="-128"/>
                <a:ea typeface="Meiryo" panose="020B0604030504040204" pitchFamily="34" charset="-128"/>
              </a:rPr>
              <a:t>へ</a:t>
            </a:r>
            <a:endParaRPr kumimoji="1" lang="en-US" altLang="ja-JP" sz="2800" dirty="0">
              <a:solidFill>
                <a:schemeClr val="bg1"/>
              </a:solidFill>
              <a:latin typeface="Meiryo" panose="020B0604030504040204" pitchFamily="34" charset="-128"/>
              <a:ea typeface="Meiryo" panose="020B0604030504040204" pitchFamily="34" charset="-128"/>
            </a:endParaRPr>
          </a:p>
          <a:p>
            <a:pPr algn="ctr"/>
            <a:r>
              <a:rPr kumimoji="1" lang="ja-JP" altLang="en-US" sz="2800" b="1">
                <a:solidFill>
                  <a:schemeClr val="bg1"/>
                </a:solidFill>
                <a:latin typeface="Meiryo" panose="020B0604030504040204" pitchFamily="34" charset="-128"/>
                <a:ea typeface="Meiryo" panose="020B0604030504040204" pitchFamily="34" charset="-128"/>
              </a:rPr>
              <a:t>変わる</a:t>
            </a:r>
            <a:r>
              <a:rPr kumimoji="1" lang="ja-JP" altLang="en-US" sz="2800">
                <a:solidFill>
                  <a:schemeClr val="bg1"/>
                </a:solidFill>
                <a:latin typeface="Meiryo" panose="020B0604030504040204" pitchFamily="34" charset="-128"/>
                <a:ea typeface="Meiryo" panose="020B0604030504040204" pitchFamily="34" charset="-128"/>
              </a:rPr>
              <a:t>こと</a:t>
            </a:r>
            <a:endParaRPr kumimoji="1" lang="en-US" altLang="ja-JP" sz="2800" dirty="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A9C1139F-6F5A-0703-344B-94E018ACBBE7}"/>
              </a:ext>
            </a:extLst>
          </p:cNvPr>
          <p:cNvSpPr txBox="1"/>
          <p:nvPr/>
        </p:nvSpPr>
        <p:spPr>
          <a:xfrm>
            <a:off x="1307206" y="3640698"/>
            <a:ext cx="7070502" cy="1323439"/>
          </a:xfrm>
          <a:prstGeom prst="rect">
            <a:avLst/>
          </a:prstGeom>
          <a:noFill/>
        </p:spPr>
        <p:txBody>
          <a:bodyPr wrap="square" rtlCol="0">
            <a:spAutoFit/>
          </a:bodyPr>
          <a:lstStyle/>
          <a:p>
            <a:pPr marL="342900" indent="-342900">
              <a:buFont typeface="Wingdings" pitchFamily="2" charset="2"/>
              <a:buChar char="l"/>
            </a:pPr>
            <a:r>
              <a:rPr kumimoji="1" lang="ja-JP" altLang="en-US" sz="2000">
                <a:solidFill>
                  <a:srgbClr val="0070C0"/>
                </a:solidFill>
                <a:latin typeface="Meiryo" panose="020B0604030504040204" pitchFamily="34" charset="-128"/>
                <a:ea typeface="Meiryo" panose="020B0604030504040204" pitchFamily="34" charset="-128"/>
              </a:rPr>
              <a:t>デジタルを前提に、既存事業を作り変える</a:t>
            </a:r>
            <a:endParaRPr kumimoji="1" lang="en-US" altLang="ja-JP" sz="2000" dirty="0">
              <a:solidFill>
                <a:srgbClr val="0070C0"/>
              </a:solidFill>
              <a:latin typeface="Meiryo" panose="020B0604030504040204" pitchFamily="34" charset="-128"/>
              <a:ea typeface="Meiryo" panose="020B0604030504040204" pitchFamily="34" charset="-128"/>
            </a:endParaRPr>
          </a:p>
          <a:p>
            <a:pPr marL="342900" indent="-342900">
              <a:buFont typeface="Wingdings" pitchFamily="2" charset="2"/>
              <a:buChar char="l"/>
            </a:pPr>
            <a:r>
              <a:rPr lang="ja-JP" altLang="en-US" sz="2000">
                <a:solidFill>
                  <a:srgbClr val="0070C0"/>
                </a:solidFill>
                <a:latin typeface="Meiryo" panose="020B0604030504040204" pitchFamily="34" charset="-128"/>
                <a:ea typeface="Meiryo" panose="020B0604030504040204" pitchFamily="34" charset="-128"/>
              </a:rPr>
              <a:t>デジタルを前提に、新規事業を立ち上げる</a:t>
            </a:r>
            <a:endParaRPr lang="en-US" altLang="ja-JP" sz="2000" dirty="0">
              <a:solidFill>
                <a:srgbClr val="0070C0"/>
              </a:solidFill>
              <a:latin typeface="Meiryo" panose="020B0604030504040204" pitchFamily="34" charset="-128"/>
              <a:ea typeface="Meiryo" panose="020B0604030504040204" pitchFamily="34" charset="-128"/>
            </a:endParaRPr>
          </a:p>
          <a:p>
            <a:pPr marL="342900" indent="-342900">
              <a:buFont typeface="Wingdings" pitchFamily="2" charset="2"/>
              <a:buChar char="l"/>
            </a:pPr>
            <a:r>
              <a:rPr kumimoji="1" lang="ja-JP" altLang="en-US" sz="2000">
                <a:solidFill>
                  <a:srgbClr val="0070C0"/>
                </a:solidFill>
                <a:latin typeface="Meiryo" panose="020B0604030504040204" pitchFamily="34" charset="-128"/>
                <a:ea typeface="Meiryo" panose="020B0604030504040204" pitchFamily="34" charset="-128"/>
              </a:rPr>
              <a:t>この２つを高速に繰り返し実行し、改善し続けることができる行動／思考様式を組織に根付かせる</a:t>
            </a:r>
          </a:p>
        </p:txBody>
      </p:sp>
      <p:sp>
        <p:nvSpPr>
          <p:cNvPr id="9" name="テキスト ボックス 8">
            <a:extLst>
              <a:ext uri="{FF2B5EF4-FFF2-40B4-BE49-F238E27FC236}">
                <a16:creationId xmlns:a16="http://schemas.microsoft.com/office/drawing/2014/main" id="{0373E740-8666-2990-45EF-95CB66BDC9E2}"/>
              </a:ext>
            </a:extLst>
          </p:cNvPr>
          <p:cNvSpPr txBox="1"/>
          <p:nvPr/>
        </p:nvSpPr>
        <p:spPr>
          <a:xfrm>
            <a:off x="514298" y="3078828"/>
            <a:ext cx="4888389" cy="400110"/>
          </a:xfrm>
          <a:prstGeom prst="rect">
            <a:avLst/>
          </a:prstGeom>
          <a:noFill/>
        </p:spPr>
        <p:txBody>
          <a:bodyPr wrap="square" rtlCol="0">
            <a:spAutoFit/>
          </a:bodyPr>
          <a:lstStyle/>
          <a:p>
            <a:r>
              <a:rPr kumimoji="1" lang="ja-JP" altLang="en-US" sz="2000">
                <a:solidFill>
                  <a:srgbClr val="0070C0"/>
                </a:solidFill>
                <a:latin typeface="Meiryo" panose="020B0604030504040204" pitchFamily="34" charset="-128"/>
                <a:ea typeface="Meiryo" panose="020B0604030504040204" pitchFamily="34" charset="-128"/>
              </a:rPr>
              <a:t>目的：予測できない未来に対処するため</a:t>
            </a:r>
          </a:p>
        </p:txBody>
      </p:sp>
      <p:grpSp>
        <p:nvGrpSpPr>
          <p:cNvPr id="12" name="グループ化 11">
            <a:extLst>
              <a:ext uri="{FF2B5EF4-FFF2-40B4-BE49-F238E27FC236}">
                <a16:creationId xmlns:a16="http://schemas.microsoft.com/office/drawing/2014/main" id="{B049753F-C2B0-CE2B-15DA-6AB1B0A31854}"/>
              </a:ext>
            </a:extLst>
          </p:cNvPr>
          <p:cNvGrpSpPr/>
          <p:nvPr/>
        </p:nvGrpSpPr>
        <p:grpSpPr>
          <a:xfrm>
            <a:off x="514298" y="5411335"/>
            <a:ext cx="8115404" cy="612842"/>
            <a:chOff x="514298" y="5411335"/>
            <a:chExt cx="8115404" cy="612842"/>
          </a:xfrm>
        </p:grpSpPr>
        <p:sp>
          <p:nvSpPr>
            <p:cNvPr id="10" name="正方形/長方形 9">
              <a:extLst>
                <a:ext uri="{FF2B5EF4-FFF2-40B4-BE49-F238E27FC236}">
                  <a16:creationId xmlns:a16="http://schemas.microsoft.com/office/drawing/2014/main" id="{1ADEEE5A-2CD1-6F2C-1F4A-0A3E91C097F9}"/>
                </a:ext>
              </a:extLst>
            </p:cNvPr>
            <p:cNvSpPr/>
            <p:nvPr/>
          </p:nvSpPr>
          <p:spPr>
            <a:xfrm>
              <a:off x="514298" y="5411335"/>
              <a:ext cx="8115404" cy="612842"/>
            </a:xfrm>
            <a:prstGeom prst="rect">
              <a:avLst/>
            </a:prstGeom>
            <a:solidFill>
              <a:srgbClr val="7030A0">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4CB7E9C5-1FD2-ADF4-0A4D-9082BB9B041F}"/>
                </a:ext>
              </a:extLst>
            </p:cNvPr>
            <p:cNvSpPr txBox="1"/>
            <p:nvPr/>
          </p:nvSpPr>
          <p:spPr>
            <a:xfrm>
              <a:off x="514298" y="5511751"/>
              <a:ext cx="8115404" cy="461665"/>
            </a:xfrm>
            <a:prstGeom prst="rect">
              <a:avLst/>
            </a:prstGeom>
            <a:noFill/>
          </p:spPr>
          <p:txBody>
            <a:bodyPr wrap="squar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変わり続けることを企業の</a:t>
              </a:r>
              <a:r>
                <a:rPr kumimoji="1" lang="en-US" altLang="ja-JP" sz="2400" b="1" dirty="0">
                  <a:solidFill>
                    <a:schemeClr val="bg1"/>
                  </a:solidFill>
                  <a:latin typeface="Meiryo" panose="020B0604030504040204" pitchFamily="34" charset="-128"/>
                  <a:ea typeface="Meiryo" panose="020B0604030504040204" pitchFamily="34" charset="-128"/>
                </a:rPr>
                <a:t>DNA</a:t>
              </a:r>
              <a:r>
                <a:rPr kumimoji="1" lang="ja-JP" altLang="en-US" sz="2400" b="1">
                  <a:solidFill>
                    <a:schemeClr val="bg1"/>
                  </a:solidFill>
                  <a:latin typeface="Meiryo" panose="020B0604030504040204" pitchFamily="34" charset="-128"/>
                  <a:ea typeface="Meiryo" panose="020B0604030504040204" pitchFamily="34" charset="-128"/>
                </a:rPr>
                <a:t>に組み込むこと</a:t>
              </a:r>
              <a:endParaRPr kumimoji="1" lang="en-US" altLang="ja-JP" sz="2400" dirty="0">
                <a:solidFill>
                  <a:schemeClr val="bg1"/>
                </a:solidFill>
                <a:latin typeface="Meiryo" panose="020B0604030504040204" pitchFamily="34" charset="-128"/>
                <a:ea typeface="Meiryo" panose="020B0604030504040204" pitchFamily="34" charset="-128"/>
              </a:endParaRPr>
            </a:p>
          </p:txBody>
        </p:sp>
      </p:grpSp>
      <p:sp>
        <p:nvSpPr>
          <p:cNvPr id="5" name="テキスト ボックス 4">
            <a:extLst>
              <a:ext uri="{FF2B5EF4-FFF2-40B4-BE49-F238E27FC236}">
                <a16:creationId xmlns:a16="http://schemas.microsoft.com/office/drawing/2014/main" id="{B4C31F68-5F92-3713-5773-FFE09E750EC7}"/>
              </a:ext>
            </a:extLst>
          </p:cNvPr>
          <p:cNvSpPr txBox="1"/>
          <p:nvPr/>
        </p:nvSpPr>
        <p:spPr>
          <a:xfrm>
            <a:off x="494980" y="3632616"/>
            <a:ext cx="4888389" cy="400110"/>
          </a:xfrm>
          <a:prstGeom prst="rect">
            <a:avLst/>
          </a:prstGeom>
          <a:noFill/>
        </p:spPr>
        <p:txBody>
          <a:bodyPr wrap="square" rtlCol="0">
            <a:spAutoFit/>
          </a:bodyPr>
          <a:lstStyle/>
          <a:p>
            <a:r>
              <a:rPr kumimoji="1" lang="ja-JP" altLang="en-US" sz="2000">
                <a:solidFill>
                  <a:srgbClr val="0070C0"/>
                </a:solidFill>
                <a:latin typeface="Meiryo" panose="020B0604030504040204" pitchFamily="34" charset="-128"/>
                <a:ea typeface="Meiryo" panose="020B0604030504040204" pitchFamily="34" charset="-128"/>
              </a:rPr>
              <a:t>行動：</a:t>
            </a:r>
          </a:p>
        </p:txBody>
      </p:sp>
    </p:spTree>
    <p:extLst>
      <p:ext uri="{BB962C8B-B14F-4D97-AF65-F5344CB8AC3E}">
        <p14:creationId xmlns:p14="http://schemas.microsoft.com/office/powerpoint/2010/main" val="308692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000" dirty="0">
                <a:solidFill>
                  <a:srgbClr val="FFFFFF"/>
                </a:solidFill>
                <a:latin typeface="Meiryo" panose="020B0604030504040204" pitchFamily="34" charset="-128"/>
                <a:ea typeface="Meiryo" panose="020B0604030504040204" pitchFamily="34" charset="-128"/>
                <a:cs typeface="Arial"/>
              </a:rPr>
              <a:t>DX</a:t>
            </a:r>
            <a:r>
              <a:rPr lang="ja-JP" altLang="en-US" sz="2000">
                <a:solidFill>
                  <a:srgbClr val="FFFFFF"/>
                </a:solidFill>
                <a:latin typeface="Meiryo" panose="020B0604030504040204" pitchFamily="34" charset="-128"/>
                <a:ea typeface="Meiryo" panose="020B0604030504040204" pitchFamily="34" charset="-128"/>
                <a:cs typeface="Arial"/>
              </a:rPr>
              <a:t>を支える</a:t>
            </a:r>
            <a:endParaRPr lang="en-US" altLang="ja-JP" sz="2000" dirty="0">
              <a:solidFill>
                <a:srgbClr val="FFFFFF"/>
              </a:solidFill>
              <a:latin typeface="Meiryo" panose="020B0604030504040204" pitchFamily="34" charset="-128"/>
              <a:ea typeface="Meiryo" panose="020B0604030504040204" pitchFamily="34" charset="-128"/>
              <a:cs typeface="Arial"/>
            </a:endParaRPr>
          </a:p>
          <a:p>
            <a:pPr algn="r"/>
            <a:r>
              <a:rPr lang="ja-JP" altLang="en-US" sz="2000">
                <a:solidFill>
                  <a:srgbClr val="FFFFFF"/>
                </a:solidFill>
                <a:effectLst/>
                <a:latin typeface="Meiryo" panose="020B0604030504040204" pitchFamily="34" charset="-128"/>
                <a:ea typeface="Meiryo" panose="020B0604030504040204" pitchFamily="34" charset="-128"/>
                <a:cs typeface="Arial"/>
              </a:rPr>
              <a:t>テクノロジー・トライアングル</a:t>
            </a:r>
            <a:endParaRPr lang="ja-JP" altLang="en-US" sz="20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2366596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正方形/長方形 78">
            <a:extLst>
              <a:ext uri="{FF2B5EF4-FFF2-40B4-BE49-F238E27FC236}">
                <a16:creationId xmlns:a16="http://schemas.microsoft.com/office/drawing/2014/main" id="{970F9A1F-8ECD-994A-AFC1-955F1B5091E9}"/>
              </a:ext>
            </a:extLst>
          </p:cNvPr>
          <p:cNvSpPr/>
          <p:nvPr/>
        </p:nvSpPr>
        <p:spPr>
          <a:xfrm>
            <a:off x="349224" y="1859042"/>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A1463688-92D3-8941-BFBF-D4F13A4A2518}"/>
              </a:ext>
            </a:extLst>
          </p:cNvPr>
          <p:cNvSpPr/>
          <p:nvPr/>
        </p:nvSpPr>
        <p:spPr>
          <a:xfrm>
            <a:off x="367141" y="323742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19826511-F472-7444-A6F4-DCC9AED56C46}"/>
              </a:ext>
            </a:extLst>
          </p:cNvPr>
          <p:cNvSpPr/>
          <p:nvPr/>
        </p:nvSpPr>
        <p:spPr>
          <a:xfrm>
            <a:off x="367140" y="462926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3025FEB7-B38F-D746-AA81-9867BA8820B1}"/>
              </a:ext>
            </a:extLst>
          </p:cNvPr>
          <p:cNvSpPr/>
          <p:nvPr/>
        </p:nvSpPr>
        <p:spPr>
          <a:xfrm>
            <a:off x="6362729" y="1052736"/>
            <a:ext cx="1409281" cy="53657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6088D961-8B2F-8A4C-B6B7-1873C097AEF8}"/>
              </a:ext>
            </a:extLst>
          </p:cNvPr>
          <p:cNvSpPr/>
          <p:nvPr/>
        </p:nvSpPr>
        <p:spPr>
          <a:xfrm>
            <a:off x="4787386" y="1063013"/>
            <a:ext cx="1409281" cy="53657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8D31D65E-8B7B-4744-A8EC-687749ECDDB8}"/>
              </a:ext>
            </a:extLst>
          </p:cNvPr>
          <p:cNvSpPr/>
          <p:nvPr/>
        </p:nvSpPr>
        <p:spPr>
          <a:xfrm>
            <a:off x="3212043" y="1067543"/>
            <a:ext cx="1409281" cy="536576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98EDD579-14D0-834C-A724-F8ABCBC16DC7}"/>
              </a:ext>
            </a:extLst>
          </p:cNvPr>
          <p:cNvSpPr/>
          <p:nvPr/>
        </p:nvSpPr>
        <p:spPr>
          <a:xfrm>
            <a:off x="1636700" y="1063013"/>
            <a:ext cx="1409281" cy="536576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3470D8B-9118-1E49-9A4F-829BE8171867}"/>
              </a:ext>
            </a:extLst>
          </p:cNvPr>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インターネットに接続されるデバイス数の推移</a:t>
            </a:r>
          </a:p>
        </p:txBody>
      </p:sp>
      <p:grpSp>
        <p:nvGrpSpPr>
          <p:cNvPr id="4" name="図形グループ 281">
            <a:extLst>
              <a:ext uri="{FF2B5EF4-FFF2-40B4-BE49-F238E27FC236}">
                <a16:creationId xmlns:a16="http://schemas.microsoft.com/office/drawing/2014/main" id="{35A2165A-F7FF-8949-AB1B-4B3CA67D8DD0}"/>
              </a:ext>
            </a:extLst>
          </p:cNvPr>
          <p:cNvGrpSpPr/>
          <p:nvPr/>
        </p:nvGrpSpPr>
        <p:grpSpPr>
          <a:xfrm>
            <a:off x="592383" y="2152963"/>
            <a:ext cx="228599" cy="443927"/>
            <a:chOff x="1946324" y="4125162"/>
            <a:chExt cx="969964" cy="2007872"/>
          </a:xfrm>
        </p:grpSpPr>
        <p:sp>
          <p:nvSpPr>
            <p:cNvPr id="5" name="円/楕円 4">
              <a:extLst>
                <a:ext uri="{FF2B5EF4-FFF2-40B4-BE49-F238E27FC236}">
                  <a16:creationId xmlns:a16="http://schemas.microsoft.com/office/drawing/2014/main" id="{0578D2A6-6F25-504B-BC7C-E2D0F50BA3C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a:extLst>
                <a:ext uri="{FF2B5EF4-FFF2-40B4-BE49-F238E27FC236}">
                  <a16:creationId xmlns:a16="http://schemas.microsoft.com/office/drawing/2014/main" id="{474B6673-B0D3-E74B-8C65-D20C1CE173E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284">
            <a:extLst>
              <a:ext uri="{FF2B5EF4-FFF2-40B4-BE49-F238E27FC236}">
                <a16:creationId xmlns:a16="http://schemas.microsoft.com/office/drawing/2014/main" id="{794D5D1C-A632-1344-8423-B38E6AD3B0A2}"/>
              </a:ext>
            </a:extLst>
          </p:cNvPr>
          <p:cNvGrpSpPr/>
          <p:nvPr/>
        </p:nvGrpSpPr>
        <p:grpSpPr>
          <a:xfrm>
            <a:off x="1103041" y="2152963"/>
            <a:ext cx="228599" cy="443927"/>
            <a:chOff x="1946324" y="4125162"/>
            <a:chExt cx="969964" cy="2007872"/>
          </a:xfrm>
        </p:grpSpPr>
        <p:sp>
          <p:nvSpPr>
            <p:cNvPr id="8" name="円/楕円 7">
              <a:extLst>
                <a:ext uri="{FF2B5EF4-FFF2-40B4-BE49-F238E27FC236}">
                  <a16:creationId xmlns:a16="http://schemas.microsoft.com/office/drawing/2014/main" id="{D72BC591-9E40-4540-9DC1-5BE953A61C4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33A8B2C1-163A-B045-8BBB-57665450FC0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287">
            <a:extLst>
              <a:ext uri="{FF2B5EF4-FFF2-40B4-BE49-F238E27FC236}">
                <a16:creationId xmlns:a16="http://schemas.microsoft.com/office/drawing/2014/main" id="{F3594799-6BCA-1249-B1CE-6D25708E998E}"/>
              </a:ext>
            </a:extLst>
          </p:cNvPr>
          <p:cNvGrpSpPr/>
          <p:nvPr/>
        </p:nvGrpSpPr>
        <p:grpSpPr>
          <a:xfrm>
            <a:off x="874442" y="2083113"/>
            <a:ext cx="228599" cy="443927"/>
            <a:chOff x="1946324" y="4125162"/>
            <a:chExt cx="969964" cy="2007872"/>
          </a:xfrm>
        </p:grpSpPr>
        <p:sp>
          <p:nvSpPr>
            <p:cNvPr id="11" name="円/楕円 10">
              <a:extLst>
                <a:ext uri="{FF2B5EF4-FFF2-40B4-BE49-F238E27FC236}">
                  <a16:creationId xmlns:a16="http://schemas.microsoft.com/office/drawing/2014/main" id="{F54A1D44-7B51-B845-9EE0-81E6C46BDBD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a:extLst>
                <a:ext uri="{FF2B5EF4-FFF2-40B4-BE49-F238E27FC236}">
                  <a16:creationId xmlns:a16="http://schemas.microsoft.com/office/drawing/2014/main" id="{F24EDA24-13D8-0C4E-ADDD-7CD4D7FC92D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 name="図形グループ 123">
            <a:extLst>
              <a:ext uri="{FF2B5EF4-FFF2-40B4-BE49-F238E27FC236}">
                <a16:creationId xmlns:a16="http://schemas.microsoft.com/office/drawing/2014/main" id="{0404607B-FF8A-D749-A6AB-D6C07C7940FB}"/>
              </a:ext>
            </a:extLst>
          </p:cNvPr>
          <p:cNvGrpSpPr/>
          <p:nvPr/>
        </p:nvGrpSpPr>
        <p:grpSpPr>
          <a:xfrm>
            <a:off x="592381" y="3441262"/>
            <a:ext cx="214641" cy="357340"/>
            <a:chOff x="1140657" y="4229811"/>
            <a:chExt cx="341289" cy="550466"/>
          </a:xfrm>
        </p:grpSpPr>
        <p:sp>
          <p:nvSpPr>
            <p:cNvPr id="24" name="角丸四角形 23">
              <a:extLst>
                <a:ext uri="{FF2B5EF4-FFF2-40B4-BE49-F238E27FC236}">
                  <a16:creationId xmlns:a16="http://schemas.microsoft.com/office/drawing/2014/main" id="{3524BBA1-3ABB-FB47-85D9-DA16861077D2}"/>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5" name="図 24">
              <a:extLst>
                <a:ext uri="{FF2B5EF4-FFF2-40B4-BE49-F238E27FC236}">
                  <a16:creationId xmlns:a16="http://schemas.microsoft.com/office/drawing/2014/main" id="{65270E83-9773-8B4F-9356-BE29FF4F299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26" name="図形グループ 131">
            <a:extLst>
              <a:ext uri="{FF2B5EF4-FFF2-40B4-BE49-F238E27FC236}">
                <a16:creationId xmlns:a16="http://schemas.microsoft.com/office/drawing/2014/main" id="{B7BFAD91-FFD9-624E-AB25-3DB9355E2440}"/>
              </a:ext>
            </a:extLst>
          </p:cNvPr>
          <p:cNvGrpSpPr/>
          <p:nvPr/>
        </p:nvGrpSpPr>
        <p:grpSpPr>
          <a:xfrm>
            <a:off x="884308" y="3356992"/>
            <a:ext cx="447332" cy="482023"/>
            <a:chOff x="6373788" y="4940591"/>
            <a:chExt cx="499492" cy="545661"/>
          </a:xfrm>
        </p:grpSpPr>
        <p:sp>
          <p:nvSpPr>
            <p:cNvPr id="27" name="角丸四角形 26">
              <a:extLst>
                <a:ext uri="{FF2B5EF4-FFF2-40B4-BE49-F238E27FC236}">
                  <a16:creationId xmlns:a16="http://schemas.microsoft.com/office/drawing/2014/main" id="{DBBFA831-228F-CC4C-983F-F312E423885B}"/>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19614D48-2C8C-DD42-9A70-9FD2DE34485F}"/>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a:extLst>
                <a:ext uri="{FF2B5EF4-FFF2-40B4-BE49-F238E27FC236}">
                  <a16:creationId xmlns:a16="http://schemas.microsoft.com/office/drawing/2014/main" id="{14C09181-C208-1148-891F-B9CF4A1F158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0" name="図 29" descr="imgres.jpg">
            <a:extLst>
              <a:ext uri="{FF2B5EF4-FFF2-40B4-BE49-F238E27FC236}">
                <a16:creationId xmlns:a16="http://schemas.microsoft.com/office/drawing/2014/main" id="{40DEA03A-CE15-8847-BB1E-0C2D439C40B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8230" y="3892966"/>
            <a:ext cx="617000" cy="423476"/>
          </a:xfrm>
          <a:prstGeom prst="rect">
            <a:avLst/>
          </a:prstGeom>
          <a:effectLst>
            <a:outerShdw blurRad="50800" dist="76200" dir="2700000" algn="tl" rotWithShape="0">
              <a:prstClr val="black">
                <a:alpha val="40000"/>
              </a:prstClr>
            </a:outerShdw>
          </a:effectLst>
        </p:spPr>
      </p:pic>
      <p:grpSp>
        <p:nvGrpSpPr>
          <p:cNvPr id="31" name="図形グループ 284">
            <a:extLst>
              <a:ext uri="{FF2B5EF4-FFF2-40B4-BE49-F238E27FC236}">
                <a16:creationId xmlns:a16="http://schemas.microsoft.com/office/drawing/2014/main" id="{2D7FB490-A8E4-D648-8083-D5B6E308D447}"/>
              </a:ext>
            </a:extLst>
          </p:cNvPr>
          <p:cNvGrpSpPr/>
          <p:nvPr/>
        </p:nvGrpSpPr>
        <p:grpSpPr>
          <a:xfrm>
            <a:off x="1023528" y="2418007"/>
            <a:ext cx="228599" cy="443927"/>
            <a:chOff x="1946324" y="4125162"/>
            <a:chExt cx="969964" cy="2007872"/>
          </a:xfrm>
        </p:grpSpPr>
        <p:sp>
          <p:nvSpPr>
            <p:cNvPr id="32" name="円/楕円 31">
              <a:extLst>
                <a:ext uri="{FF2B5EF4-FFF2-40B4-BE49-F238E27FC236}">
                  <a16:creationId xmlns:a16="http://schemas.microsoft.com/office/drawing/2014/main" id="{01E4ACA8-7157-9345-8A60-4A915E3C3A4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a:extLst>
                <a:ext uri="{FF2B5EF4-FFF2-40B4-BE49-F238E27FC236}">
                  <a16:creationId xmlns:a16="http://schemas.microsoft.com/office/drawing/2014/main" id="{EE3E2E7A-98FA-AB4F-B972-6804E44D0A8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284">
            <a:extLst>
              <a:ext uri="{FF2B5EF4-FFF2-40B4-BE49-F238E27FC236}">
                <a16:creationId xmlns:a16="http://schemas.microsoft.com/office/drawing/2014/main" id="{11550856-7EEA-9745-85AC-4E357505B30D}"/>
              </a:ext>
            </a:extLst>
          </p:cNvPr>
          <p:cNvGrpSpPr/>
          <p:nvPr/>
        </p:nvGrpSpPr>
        <p:grpSpPr>
          <a:xfrm>
            <a:off x="760142" y="2497880"/>
            <a:ext cx="228599" cy="443927"/>
            <a:chOff x="1946324" y="4125162"/>
            <a:chExt cx="969964" cy="2007872"/>
          </a:xfrm>
        </p:grpSpPr>
        <p:sp>
          <p:nvSpPr>
            <p:cNvPr id="35" name="円/楕円 34">
              <a:extLst>
                <a:ext uri="{FF2B5EF4-FFF2-40B4-BE49-F238E27FC236}">
                  <a16:creationId xmlns:a16="http://schemas.microsoft.com/office/drawing/2014/main" id="{09A7ADCC-593F-3C46-ACAC-C06A446A592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a:extLst>
                <a:ext uri="{FF2B5EF4-FFF2-40B4-BE49-F238E27FC236}">
                  <a16:creationId xmlns:a16="http://schemas.microsoft.com/office/drawing/2014/main" id="{2DACACB2-335E-744A-845A-8F5C3A3C06F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131">
            <a:extLst>
              <a:ext uri="{FF2B5EF4-FFF2-40B4-BE49-F238E27FC236}">
                <a16:creationId xmlns:a16="http://schemas.microsoft.com/office/drawing/2014/main" id="{E73F50DE-F9C7-394B-B680-6F0791180D8A}"/>
              </a:ext>
            </a:extLst>
          </p:cNvPr>
          <p:cNvGrpSpPr/>
          <p:nvPr/>
        </p:nvGrpSpPr>
        <p:grpSpPr>
          <a:xfrm>
            <a:off x="927675" y="4941168"/>
            <a:ext cx="377685" cy="425671"/>
            <a:chOff x="6373788" y="4940591"/>
            <a:chExt cx="499492" cy="545661"/>
          </a:xfrm>
        </p:grpSpPr>
        <p:sp>
          <p:nvSpPr>
            <p:cNvPr id="49" name="角丸四角形 48">
              <a:extLst>
                <a:ext uri="{FF2B5EF4-FFF2-40B4-BE49-F238E27FC236}">
                  <a16:creationId xmlns:a16="http://schemas.microsoft.com/office/drawing/2014/main" id="{E760A6E2-8F9C-7E41-A7F8-9EF88C5D131A}"/>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6EB0EED4-40A9-014A-89B6-3817822113B5}"/>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角丸四角形 50">
              <a:extLst>
                <a:ext uri="{FF2B5EF4-FFF2-40B4-BE49-F238E27FC236}">
                  <a16:creationId xmlns:a16="http://schemas.microsoft.com/office/drawing/2014/main" id="{092CAA9E-3ED6-C14B-8CD2-2EEAC77FCEA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52" name="図 51" descr="imgres.jpg">
            <a:extLst>
              <a:ext uri="{FF2B5EF4-FFF2-40B4-BE49-F238E27FC236}">
                <a16:creationId xmlns:a16="http://schemas.microsoft.com/office/drawing/2014/main" id="{A7C6FA41-8A65-674A-9347-BA1F8A06EBE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5858" y="5377208"/>
            <a:ext cx="464052" cy="318501"/>
          </a:xfrm>
          <a:prstGeom prst="rect">
            <a:avLst/>
          </a:prstGeom>
          <a:effectLst>
            <a:outerShdw blurRad="50800" dist="76200" dir="2700000" algn="tl" rotWithShape="0">
              <a:prstClr val="black">
                <a:alpha val="40000"/>
              </a:prstClr>
            </a:outerShdw>
          </a:effectLst>
        </p:spPr>
      </p:pic>
      <p:grpSp>
        <p:nvGrpSpPr>
          <p:cNvPr id="45" name="図形グループ 284">
            <a:extLst>
              <a:ext uri="{FF2B5EF4-FFF2-40B4-BE49-F238E27FC236}">
                <a16:creationId xmlns:a16="http://schemas.microsoft.com/office/drawing/2014/main" id="{E74D8008-A2D1-4B42-ADB4-6E758620CF07}"/>
              </a:ext>
            </a:extLst>
          </p:cNvPr>
          <p:cNvGrpSpPr/>
          <p:nvPr/>
        </p:nvGrpSpPr>
        <p:grpSpPr>
          <a:xfrm>
            <a:off x="1103041" y="5194190"/>
            <a:ext cx="228599" cy="443927"/>
            <a:chOff x="1946324" y="4125162"/>
            <a:chExt cx="969964" cy="2007872"/>
          </a:xfrm>
        </p:grpSpPr>
        <p:sp>
          <p:nvSpPr>
            <p:cNvPr id="46" name="円/楕円 45">
              <a:extLst>
                <a:ext uri="{FF2B5EF4-FFF2-40B4-BE49-F238E27FC236}">
                  <a16:creationId xmlns:a16="http://schemas.microsoft.com/office/drawing/2014/main" id="{DF85DD47-80DC-9A4D-8584-DABEBEF4513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a:extLst>
                <a:ext uri="{FF2B5EF4-FFF2-40B4-BE49-F238E27FC236}">
                  <a16:creationId xmlns:a16="http://schemas.microsoft.com/office/drawing/2014/main" id="{684E1518-B4AF-DA4A-B4E1-0E20020F52E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3" name="図形グループ 284">
            <a:extLst>
              <a:ext uri="{FF2B5EF4-FFF2-40B4-BE49-F238E27FC236}">
                <a16:creationId xmlns:a16="http://schemas.microsoft.com/office/drawing/2014/main" id="{5D5C9A62-A705-8641-9D12-14C72B988246}"/>
              </a:ext>
            </a:extLst>
          </p:cNvPr>
          <p:cNvGrpSpPr/>
          <p:nvPr/>
        </p:nvGrpSpPr>
        <p:grpSpPr>
          <a:xfrm>
            <a:off x="626188" y="5052775"/>
            <a:ext cx="228599" cy="443927"/>
            <a:chOff x="1946324" y="4125162"/>
            <a:chExt cx="969964" cy="2007872"/>
          </a:xfrm>
        </p:grpSpPr>
        <p:sp>
          <p:nvSpPr>
            <p:cNvPr id="54" name="円/楕円 53">
              <a:extLst>
                <a:ext uri="{FF2B5EF4-FFF2-40B4-BE49-F238E27FC236}">
                  <a16:creationId xmlns:a16="http://schemas.microsoft.com/office/drawing/2014/main" id="{F7F55571-BFE4-D346-9428-8D3DE26C14F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フローチャート: 論理積ゲート 54">
              <a:extLst>
                <a:ext uri="{FF2B5EF4-FFF2-40B4-BE49-F238E27FC236}">
                  <a16:creationId xmlns:a16="http://schemas.microsoft.com/office/drawing/2014/main" id="{38C39093-8F5D-9B4D-8655-611E38593900}"/>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2" name="テキスト ボックス 71">
            <a:extLst>
              <a:ext uri="{FF2B5EF4-FFF2-40B4-BE49-F238E27FC236}">
                <a16:creationId xmlns:a16="http://schemas.microsoft.com/office/drawing/2014/main" id="{7357A2DF-78BE-8A44-9960-50BE94EF5614}"/>
              </a:ext>
            </a:extLst>
          </p:cNvPr>
          <p:cNvSpPr txBox="1"/>
          <p:nvPr/>
        </p:nvSpPr>
        <p:spPr>
          <a:xfrm>
            <a:off x="7917703" y="2408310"/>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3" name="テキスト ボックス 72">
            <a:extLst>
              <a:ext uri="{FF2B5EF4-FFF2-40B4-BE49-F238E27FC236}">
                <a16:creationId xmlns:a16="http://schemas.microsoft.com/office/drawing/2014/main" id="{D6B00B9E-22A3-E045-A8B7-8718C43DD198}"/>
              </a:ext>
            </a:extLst>
          </p:cNvPr>
          <p:cNvSpPr txBox="1"/>
          <p:nvPr/>
        </p:nvSpPr>
        <p:spPr>
          <a:xfrm>
            <a:off x="7917703" y="3782436"/>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億台</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E1815F37-D8BB-6B4D-A608-AEC8A6A0F179}"/>
              </a:ext>
            </a:extLst>
          </p:cNvPr>
          <p:cNvSpPr txBox="1"/>
          <p:nvPr/>
        </p:nvSpPr>
        <p:spPr>
          <a:xfrm>
            <a:off x="7887412" y="5202024"/>
            <a:ext cx="1064715"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台</a:t>
            </a:r>
            <a:r>
              <a:rPr lang="en-US" altLang="ja-JP" sz="2800" dirty="0">
                <a:solidFill>
                  <a:srgbClr val="0432FF"/>
                </a:solidFill>
                <a:latin typeface="Meiryo" panose="020B0604030504040204" pitchFamily="34" charset="-128"/>
                <a:ea typeface="Meiryo" panose="020B0604030504040204" pitchFamily="34" charset="-128"/>
              </a:rPr>
              <a:t>/</a:t>
            </a:r>
            <a:r>
              <a:rPr lang="ja-JP" altLang="en-US" sz="2800">
                <a:solidFill>
                  <a:srgbClr val="0432FF"/>
                </a:solidFill>
                <a:latin typeface="Meiryo" panose="020B0604030504040204" pitchFamily="34" charset="-128"/>
                <a:ea typeface="Meiryo" panose="020B0604030504040204" pitchFamily="34" charset="-128"/>
              </a:rPr>
              <a:t>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5" name="テキスト ボックス 74">
            <a:extLst>
              <a:ext uri="{FF2B5EF4-FFF2-40B4-BE49-F238E27FC236}">
                <a16:creationId xmlns:a16="http://schemas.microsoft.com/office/drawing/2014/main" id="{B29D27F2-003C-6A4D-AF62-82A02E461F5D}"/>
              </a:ext>
            </a:extLst>
          </p:cNvPr>
          <p:cNvSpPr txBox="1"/>
          <p:nvPr/>
        </p:nvSpPr>
        <p:spPr>
          <a:xfrm>
            <a:off x="1753359"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2003</a:t>
            </a:r>
            <a:r>
              <a:rPr kumimoji="1" lang="ja-JP" altLang="en-US" sz="2400" dirty="0">
                <a:solidFill>
                  <a:schemeClr val="bg1"/>
                </a:solidFill>
                <a:latin typeface="Meiryo" panose="020B0604030504040204" pitchFamily="34" charset="-128"/>
                <a:ea typeface="Meiryo" panose="020B0604030504040204" pitchFamily="34" charset="-128"/>
              </a:rPr>
              <a:t>年</a:t>
            </a:r>
          </a:p>
        </p:txBody>
      </p:sp>
      <p:sp>
        <p:nvSpPr>
          <p:cNvPr id="76" name="テキスト ボックス 75">
            <a:extLst>
              <a:ext uri="{FF2B5EF4-FFF2-40B4-BE49-F238E27FC236}">
                <a16:creationId xmlns:a16="http://schemas.microsoft.com/office/drawing/2014/main" id="{F6888D20-3163-1D44-B70F-76041796C6CC}"/>
              </a:ext>
            </a:extLst>
          </p:cNvPr>
          <p:cNvSpPr txBox="1"/>
          <p:nvPr/>
        </p:nvSpPr>
        <p:spPr>
          <a:xfrm>
            <a:off x="3290552"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2010</a:t>
            </a:r>
            <a:r>
              <a:rPr kumimoji="1" lang="ja-JP" altLang="en-US" sz="2400" dirty="0">
                <a:solidFill>
                  <a:schemeClr val="bg1"/>
                </a:solidFill>
                <a:latin typeface="Meiryo" panose="020B0604030504040204" pitchFamily="34" charset="-128"/>
                <a:ea typeface="Meiryo" panose="020B0604030504040204" pitchFamily="34" charset="-128"/>
              </a:rPr>
              <a:t>年</a:t>
            </a:r>
          </a:p>
        </p:txBody>
      </p:sp>
      <p:sp>
        <p:nvSpPr>
          <p:cNvPr id="77" name="テキスト ボックス 76">
            <a:extLst>
              <a:ext uri="{FF2B5EF4-FFF2-40B4-BE49-F238E27FC236}">
                <a16:creationId xmlns:a16="http://schemas.microsoft.com/office/drawing/2014/main" id="{CDD16484-73F3-A441-90BB-AC944660C106}"/>
              </a:ext>
            </a:extLst>
          </p:cNvPr>
          <p:cNvSpPr txBox="1"/>
          <p:nvPr/>
        </p:nvSpPr>
        <p:spPr>
          <a:xfrm>
            <a:off x="4865895" y="1272639"/>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2015</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78" name="テキスト ボックス 77">
            <a:extLst>
              <a:ext uri="{FF2B5EF4-FFF2-40B4-BE49-F238E27FC236}">
                <a16:creationId xmlns:a16="http://schemas.microsoft.com/office/drawing/2014/main" id="{4CDCD105-C7DD-1E4B-A073-93ACB4515432}"/>
              </a:ext>
            </a:extLst>
          </p:cNvPr>
          <p:cNvSpPr txBox="1"/>
          <p:nvPr/>
        </p:nvSpPr>
        <p:spPr>
          <a:xfrm>
            <a:off x="6441238" y="1272639"/>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2020</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5AAB0EA9-CAB6-FD4F-A9A5-6AADE311A7B4}"/>
              </a:ext>
            </a:extLst>
          </p:cNvPr>
          <p:cNvSpPr txBox="1"/>
          <p:nvPr/>
        </p:nvSpPr>
        <p:spPr>
          <a:xfrm>
            <a:off x="7866406" y="2060848"/>
            <a:ext cx="1005403" cy="338554"/>
          </a:xfrm>
          <a:prstGeom prst="rect">
            <a:avLst/>
          </a:prstGeom>
          <a:noFill/>
        </p:spPr>
        <p:txBody>
          <a:bodyPr wrap="none" rtlCol="0">
            <a:spAutoFit/>
          </a:bodyPr>
          <a:lstStyle/>
          <a:p>
            <a:pPr algn="ctr"/>
            <a:r>
              <a:rPr lang="ja-JP" altLang="en-US" sz="1600">
                <a:solidFill>
                  <a:srgbClr val="0432FF"/>
                </a:solidFill>
                <a:latin typeface="Meiryo" panose="020B0604030504040204" pitchFamily="34" charset="-128"/>
                <a:ea typeface="Meiryo" panose="020B0604030504040204" pitchFamily="34" charset="-128"/>
              </a:rPr>
              <a:t>世界人口</a:t>
            </a:r>
            <a:endParaRPr kumimoji="1" lang="ja-JP" altLang="en-US" sz="1600">
              <a:solidFill>
                <a:srgbClr val="0432FF"/>
              </a:solidFill>
              <a:latin typeface="Meiryo" panose="020B0604030504040204" pitchFamily="34" charset="-128"/>
              <a:ea typeface="Meiryo" panose="020B0604030504040204" pitchFamily="34" charset="-128"/>
            </a:endParaRPr>
          </a:p>
        </p:txBody>
      </p:sp>
      <p:sp>
        <p:nvSpPr>
          <p:cNvPr id="83" name="テキスト ボックス 82">
            <a:extLst>
              <a:ext uri="{FF2B5EF4-FFF2-40B4-BE49-F238E27FC236}">
                <a16:creationId xmlns:a16="http://schemas.microsoft.com/office/drawing/2014/main" id="{7A38E630-3B03-7944-82DF-9BBDD347DAB9}"/>
              </a:ext>
            </a:extLst>
          </p:cNvPr>
          <p:cNvSpPr txBox="1"/>
          <p:nvPr/>
        </p:nvSpPr>
        <p:spPr>
          <a:xfrm>
            <a:off x="7837792" y="3412817"/>
            <a:ext cx="1082348" cy="400110"/>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インターネット</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接続デバイス数</a:t>
            </a:r>
          </a:p>
        </p:txBody>
      </p:sp>
      <p:sp>
        <p:nvSpPr>
          <p:cNvPr id="84" name="テキスト ボックス 83">
            <a:extLst>
              <a:ext uri="{FF2B5EF4-FFF2-40B4-BE49-F238E27FC236}">
                <a16:creationId xmlns:a16="http://schemas.microsoft.com/office/drawing/2014/main" id="{9FF6595B-BA73-ED45-878F-64ACA63D79C6}"/>
              </a:ext>
            </a:extLst>
          </p:cNvPr>
          <p:cNvSpPr txBox="1"/>
          <p:nvPr/>
        </p:nvSpPr>
        <p:spPr>
          <a:xfrm>
            <a:off x="7976508" y="4830800"/>
            <a:ext cx="857927" cy="415498"/>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一人当りの</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デバイス数</a:t>
            </a:r>
          </a:p>
        </p:txBody>
      </p:sp>
      <p:sp>
        <p:nvSpPr>
          <p:cNvPr id="85" name="フリーフォーム 84">
            <a:extLst>
              <a:ext uri="{FF2B5EF4-FFF2-40B4-BE49-F238E27FC236}">
                <a16:creationId xmlns:a16="http://schemas.microsoft.com/office/drawing/2014/main" id="{6EE375C7-5BDD-FD47-B067-FDD3BCFF935E}"/>
              </a:ext>
            </a:extLst>
          </p:cNvPr>
          <p:cNvSpPr/>
          <p:nvPr/>
        </p:nvSpPr>
        <p:spPr>
          <a:xfrm>
            <a:off x="1872150" y="3237426"/>
            <a:ext cx="5816112" cy="2955386"/>
          </a:xfrm>
          <a:custGeom>
            <a:avLst/>
            <a:gdLst>
              <a:gd name="connsiteX0" fmla="*/ 0 w 5221357"/>
              <a:gd name="connsiteY0" fmla="*/ 4558748 h 4558748"/>
              <a:gd name="connsiteX1" fmla="*/ 2107096 w 5221357"/>
              <a:gd name="connsiteY1" fmla="*/ 4081669 h 4558748"/>
              <a:gd name="connsiteX2" fmla="*/ 3816626 w 5221357"/>
              <a:gd name="connsiteY2" fmla="*/ 2319130 h 4558748"/>
              <a:gd name="connsiteX3" fmla="*/ 5221357 w 5221357"/>
              <a:gd name="connsiteY3" fmla="*/ 0 h 4558748"/>
            </a:gdLst>
            <a:ahLst/>
            <a:cxnLst>
              <a:cxn ang="0">
                <a:pos x="connsiteX0" y="connsiteY0"/>
              </a:cxn>
              <a:cxn ang="0">
                <a:pos x="connsiteX1" y="connsiteY1"/>
              </a:cxn>
              <a:cxn ang="0">
                <a:pos x="connsiteX2" y="connsiteY2"/>
              </a:cxn>
              <a:cxn ang="0">
                <a:pos x="connsiteX3" y="connsiteY3"/>
              </a:cxn>
            </a:cxnLst>
            <a:rect l="l" t="t" r="r" b="b"/>
            <a:pathLst>
              <a:path w="5221357" h="4558748">
                <a:moveTo>
                  <a:pt x="0" y="4558748"/>
                </a:moveTo>
                <a:cubicBezTo>
                  <a:pt x="735496" y="4506843"/>
                  <a:pt x="1470992" y="4454939"/>
                  <a:pt x="2107096" y="4081669"/>
                </a:cubicBezTo>
                <a:cubicBezTo>
                  <a:pt x="2743200" y="3708399"/>
                  <a:pt x="3297582" y="2999408"/>
                  <a:pt x="3816626" y="2319130"/>
                </a:cubicBezTo>
                <a:cubicBezTo>
                  <a:pt x="4335670" y="1638852"/>
                  <a:pt x="4778513" y="819426"/>
                  <a:pt x="5221357" y="0"/>
                </a:cubicBezTo>
              </a:path>
            </a:pathLst>
          </a:custGeom>
          <a:noFill/>
          <a:ln w="203200">
            <a:solidFill>
              <a:srgbClr val="00B0F0"/>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340A0BD5-49EB-3B47-A1D3-B06740BDF739}"/>
              </a:ext>
            </a:extLst>
          </p:cNvPr>
          <p:cNvSpPr txBox="1"/>
          <p:nvPr/>
        </p:nvSpPr>
        <p:spPr>
          <a:xfrm>
            <a:off x="1904041"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63</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id="{D48B5735-16CF-F34E-8F7F-9E67DCAFCDCD}"/>
              </a:ext>
            </a:extLst>
          </p:cNvPr>
          <p:cNvSpPr txBox="1"/>
          <p:nvPr/>
        </p:nvSpPr>
        <p:spPr>
          <a:xfrm>
            <a:off x="3441234"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68</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718A09EA-D42B-034C-8C22-885AEB7BE8DC}"/>
              </a:ext>
            </a:extLst>
          </p:cNvPr>
          <p:cNvSpPr txBox="1"/>
          <p:nvPr/>
        </p:nvSpPr>
        <p:spPr>
          <a:xfrm>
            <a:off x="5016577" y="2075495"/>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72</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9" name="テキスト ボックス 58">
            <a:extLst>
              <a:ext uri="{FF2B5EF4-FFF2-40B4-BE49-F238E27FC236}">
                <a16:creationId xmlns:a16="http://schemas.microsoft.com/office/drawing/2014/main" id="{76C06EAB-0900-5245-B9E7-5804BA86127B}"/>
              </a:ext>
            </a:extLst>
          </p:cNvPr>
          <p:cNvSpPr txBox="1"/>
          <p:nvPr/>
        </p:nvSpPr>
        <p:spPr>
          <a:xfrm>
            <a:off x="6591920" y="2075495"/>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76</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F0C3F831-4269-3241-BA80-C0D2A8DE690D}"/>
              </a:ext>
            </a:extLst>
          </p:cNvPr>
          <p:cNvSpPr txBox="1"/>
          <p:nvPr/>
        </p:nvSpPr>
        <p:spPr>
          <a:xfrm>
            <a:off x="2082406" y="3454686"/>
            <a:ext cx="567784"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5</a:t>
            </a:r>
            <a:endParaRPr kumimoji="1" lang="ja-JP" altLang="en-US" sz="4800" dirty="0">
              <a:solidFill>
                <a:schemeClr val="bg1"/>
              </a:solidFill>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CA95FE51-FFE2-BD43-AEDD-C9F369B7246A}"/>
              </a:ext>
            </a:extLst>
          </p:cNvPr>
          <p:cNvSpPr txBox="1"/>
          <p:nvPr/>
        </p:nvSpPr>
        <p:spPr>
          <a:xfrm>
            <a:off x="3249675" y="3454686"/>
            <a:ext cx="1334020"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125</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48231BBE-FD20-054B-834A-7B2D1075C51F}"/>
              </a:ext>
            </a:extLst>
          </p:cNvPr>
          <p:cNvSpPr txBox="1"/>
          <p:nvPr/>
        </p:nvSpPr>
        <p:spPr>
          <a:xfrm>
            <a:off x="4825018"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250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6FF4617F-3A2F-344C-A48C-D6CA37CBBCAD}"/>
              </a:ext>
            </a:extLst>
          </p:cNvPr>
          <p:cNvSpPr txBox="1"/>
          <p:nvPr/>
        </p:nvSpPr>
        <p:spPr>
          <a:xfrm>
            <a:off x="6400361"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500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E5843099-4BE3-814C-8CB1-504598EBDA5E}"/>
              </a:ext>
            </a:extLst>
          </p:cNvPr>
          <p:cNvSpPr txBox="1"/>
          <p:nvPr/>
        </p:nvSpPr>
        <p:spPr>
          <a:xfrm>
            <a:off x="1705703" y="4941168"/>
            <a:ext cx="1321195" cy="707886"/>
          </a:xfrm>
          <a:prstGeom prst="rect">
            <a:avLst/>
          </a:prstGeom>
          <a:noFill/>
        </p:spPr>
        <p:txBody>
          <a:bodyPr wrap="none" rtlCol="0">
            <a:spAutoFit/>
          </a:bodyPr>
          <a:lstStyle/>
          <a:p>
            <a:pPr algn="ctr"/>
            <a:r>
              <a:rPr kumimoji="1" lang="en-US" altLang="ja-JP" sz="4000" dirty="0">
                <a:solidFill>
                  <a:schemeClr val="bg1"/>
                </a:solidFill>
                <a:latin typeface="Meiryo" panose="020B0604030504040204" pitchFamily="34" charset="-128"/>
                <a:ea typeface="Meiryo" panose="020B0604030504040204" pitchFamily="34" charset="-128"/>
              </a:rPr>
              <a:t>0.08</a:t>
            </a:r>
            <a:endParaRPr kumimoji="1" lang="ja-JP" altLang="en-US" sz="4000" dirty="0">
              <a:solidFill>
                <a:schemeClr val="bg1"/>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904496C7-13FB-C347-AD06-7F5BEAC32336}"/>
              </a:ext>
            </a:extLst>
          </p:cNvPr>
          <p:cNvSpPr txBox="1"/>
          <p:nvPr/>
        </p:nvSpPr>
        <p:spPr>
          <a:xfrm>
            <a:off x="3256087"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1</a:t>
            </a:r>
            <a:r>
              <a:rPr kumimoji="1" lang="en-US" altLang="ja-JP" sz="4000" dirty="0">
                <a:solidFill>
                  <a:schemeClr val="bg1"/>
                </a:solidFill>
                <a:latin typeface="Meiryo" panose="020B0604030504040204" pitchFamily="34" charset="-128"/>
                <a:ea typeface="Meiryo" panose="020B0604030504040204" pitchFamily="34" charset="-128"/>
              </a:rPr>
              <a:t>.84</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D0C2A74C-A444-CB4A-91C2-0A682ED234C2}"/>
              </a:ext>
            </a:extLst>
          </p:cNvPr>
          <p:cNvSpPr txBox="1"/>
          <p:nvPr/>
        </p:nvSpPr>
        <p:spPr>
          <a:xfrm>
            <a:off x="4831430"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3.47</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80BD5F39-5D5F-D64D-8471-2BEB9695FA68}"/>
              </a:ext>
            </a:extLst>
          </p:cNvPr>
          <p:cNvSpPr txBox="1"/>
          <p:nvPr/>
        </p:nvSpPr>
        <p:spPr>
          <a:xfrm>
            <a:off x="6406773"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6.50</a:t>
            </a:r>
            <a:endParaRPr kumimoji="1" lang="ja-JP" altLang="en-US" sz="40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560536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2951403-E361-C64F-8BB5-0E420075214E}"/>
              </a:ext>
            </a:extLst>
          </p:cNvPr>
          <p:cNvSpPr/>
          <p:nvPr/>
        </p:nvSpPr>
        <p:spPr>
          <a:xfrm>
            <a:off x="336303" y="995082"/>
            <a:ext cx="8471394" cy="265928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タイトル 3">
            <a:extLst>
              <a:ext uri="{FF2B5EF4-FFF2-40B4-BE49-F238E27FC236}">
                <a16:creationId xmlns:a16="http://schemas.microsoft.com/office/drawing/2014/main" id="{995FA0E5-E181-D946-8941-898A6A4299F8}"/>
              </a:ext>
            </a:extLst>
          </p:cNvPr>
          <p:cNvSpPr>
            <a:spLocks noGrp="1"/>
          </p:cNvSpPr>
          <p:nvPr>
            <p:ph type="title"/>
          </p:nvPr>
        </p:nvSpPr>
        <p:spPr/>
        <p:txBody>
          <a:bodyPr/>
          <a:lstStyle/>
          <a:p>
            <a:r>
              <a:rPr lang="ja-JP" altLang="en-US"/>
              <a:t>「平安好医生」からの学び</a:t>
            </a:r>
          </a:p>
        </p:txBody>
      </p:sp>
      <p:sp>
        <p:nvSpPr>
          <p:cNvPr id="6" name="正方形/長方形 5">
            <a:extLst>
              <a:ext uri="{FF2B5EF4-FFF2-40B4-BE49-F238E27FC236}">
                <a16:creationId xmlns:a16="http://schemas.microsoft.com/office/drawing/2014/main" id="{7F4993F4-744C-C942-BA1C-CE1E93C6D142}"/>
              </a:ext>
            </a:extLst>
          </p:cNvPr>
          <p:cNvSpPr/>
          <p:nvPr/>
        </p:nvSpPr>
        <p:spPr>
          <a:xfrm>
            <a:off x="1284306" y="1724011"/>
            <a:ext cx="2937182" cy="923330"/>
          </a:xfrm>
          <a:prstGeom prst="rect">
            <a:avLst/>
          </a:prstGeom>
        </p:spPr>
        <p:txBody>
          <a:bodyPr wrap="square">
            <a:spAutoFit/>
          </a:bodyPr>
          <a:lstStyle/>
          <a:p>
            <a:r>
              <a:rPr lang="ja-JP" altLang="ja-JP" b="1" kern="100">
                <a:latin typeface="Meiryo" panose="020B0604030504040204" pitchFamily="34" charset="-128"/>
                <a:ea typeface="Meiryo" panose="020B0604030504040204" pitchFamily="34" charset="-128"/>
                <a:cs typeface="Times New Roman" panose="02020603050405020304" pitchFamily="18" charset="0"/>
              </a:rPr>
              <a:t>便利・お得・楽ちん</a:t>
            </a:r>
            <a:r>
              <a:rPr lang="ja-JP" altLang="en-US" kern="100">
                <a:latin typeface="Meiryo" panose="020B0604030504040204" pitchFamily="34" charset="-128"/>
                <a:ea typeface="Meiryo" panose="020B0604030504040204" pitchFamily="34" charset="-128"/>
                <a:cs typeface="Times New Roman" panose="02020603050405020304" pitchFamily="18" charset="0"/>
              </a:rPr>
              <a:t>で、</a:t>
            </a:r>
            <a:r>
              <a:rPr lang="ja-JP" altLang="ja-JP" kern="100">
                <a:latin typeface="Meiryo" panose="020B0604030504040204" pitchFamily="34" charset="-128"/>
                <a:ea typeface="Meiryo" panose="020B0604030504040204" pitchFamily="34" charset="-128"/>
                <a:cs typeface="Times New Roman" panose="02020603050405020304" pitchFamily="18" charset="0"/>
              </a:rPr>
              <a:t>顧客とのタッチ・ポイントを効率よく大量に</a:t>
            </a:r>
            <a:r>
              <a:rPr lang="ja-JP" altLang="en-US" kern="100">
                <a:latin typeface="Meiryo" panose="020B0604030504040204" pitchFamily="34" charset="-128"/>
                <a:ea typeface="Meiryo" panose="020B0604030504040204" pitchFamily="34" charset="-128"/>
                <a:cs typeface="Times New Roman" panose="02020603050405020304" pitchFamily="18" charset="0"/>
              </a:rPr>
              <a:t>増やす。</a:t>
            </a:r>
            <a:endParaRPr lang="en-US" altLang="ja-JP" kern="100" dirty="0">
              <a:latin typeface="Meiryo" panose="020B0604030504040204" pitchFamily="34" charset="-128"/>
              <a:ea typeface="Meiryo" panose="020B0604030504040204" pitchFamily="34" charset="-128"/>
              <a:cs typeface="Times New Roman" panose="02020603050405020304" pitchFamily="18" charset="0"/>
            </a:endParaRPr>
          </a:p>
        </p:txBody>
      </p:sp>
      <p:sp>
        <p:nvSpPr>
          <p:cNvPr id="7" name="正方形/長方形 6">
            <a:extLst>
              <a:ext uri="{FF2B5EF4-FFF2-40B4-BE49-F238E27FC236}">
                <a16:creationId xmlns:a16="http://schemas.microsoft.com/office/drawing/2014/main" id="{523EA8DE-E00A-404E-93B0-728917E7BF23}"/>
              </a:ext>
            </a:extLst>
          </p:cNvPr>
          <p:cNvSpPr/>
          <p:nvPr/>
        </p:nvSpPr>
        <p:spPr>
          <a:xfrm>
            <a:off x="275411" y="1210577"/>
            <a:ext cx="8593177" cy="369332"/>
          </a:xfrm>
          <a:prstGeom prst="rect">
            <a:avLst/>
          </a:prstGeom>
        </p:spPr>
        <p:txBody>
          <a:bodyPr wrap="square">
            <a:spAutoFit/>
          </a:bodyPr>
          <a:lstStyle/>
          <a:p>
            <a:pPr algn="ctr"/>
            <a:r>
              <a:rPr lang="ja-JP" altLang="en-US" kern="100">
                <a:latin typeface="Meiryo" panose="020B0604030504040204" pitchFamily="34" charset="-128"/>
                <a:ea typeface="Meiryo" panose="020B0604030504040204" pitchFamily="34" charset="-128"/>
                <a:cs typeface="Times New Roman" panose="02020603050405020304" pitchFamily="18" charset="0"/>
              </a:rPr>
              <a:t>デジタルと人間の</a:t>
            </a:r>
            <a:r>
              <a:rPr lang="ja-JP" altLang="ja-JP" kern="100">
                <a:latin typeface="Meiryo" panose="020B0604030504040204" pitchFamily="34" charset="-128"/>
                <a:ea typeface="Meiryo" panose="020B0604030504040204" pitchFamily="34" charset="-128"/>
                <a:cs typeface="Times New Roman" panose="02020603050405020304" pitchFamily="18" charset="0"/>
              </a:rPr>
              <a:t>最適なバランスと組合せが、事業を拡大することに大きく貢献</a:t>
            </a:r>
          </a:p>
        </p:txBody>
      </p:sp>
      <p:pic>
        <p:nvPicPr>
          <p:cNvPr id="8" name="Picture 6" descr="セールスマンのイラスト">
            <a:extLst>
              <a:ext uri="{FF2B5EF4-FFF2-40B4-BE49-F238E27FC236}">
                <a16:creationId xmlns:a16="http://schemas.microsoft.com/office/drawing/2014/main" id="{5AE52C50-96B8-FE4C-B786-7F07DFDB13B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11642" y="1617071"/>
            <a:ext cx="962679" cy="13167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8F0BE2F-E3AE-5046-8813-6FC576E61D4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510643" y="1617071"/>
            <a:ext cx="921714" cy="1316734"/>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a:extLst>
              <a:ext uri="{FF2B5EF4-FFF2-40B4-BE49-F238E27FC236}">
                <a16:creationId xmlns:a16="http://schemas.microsoft.com/office/drawing/2014/main" id="{A3B8E696-D02B-F549-A630-4CD6863369EB}"/>
              </a:ext>
            </a:extLst>
          </p:cNvPr>
          <p:cNvSpPr/>
          <p:nvPr/>
        </p:nvSpPr>
        <p:spPr>
          <a:xfrm>
            <a:off x="4534294" y="1724011"/>
            <a:ext cx="3325400" cy="923330"/>
          </a:xfrm>
          <a:prstGeom prst="rect">
            <a:avLst/>
          </a:prstGeom>
        </p:spPr>
        <p:txBody>
          <a:bodyPr wrap="square">
            <a:spAutoFit/>
          </a:bodyPr>
          <a:lstStyle/>
          <a:p>
            <a:r>
              <a:rPr lang="ja-JP" altLang="ja-JP" kern="100">
                <a:latin typeface="Meiryo" panose="020B0604030504040204" pitchFamily="34" charset="-128"/>
                <a:ea typeface="Meiryo" panose="020B0604030504040204" pitchFamily="34" charset="-128"/>
                <a:cs typeface="Times New Roman" panose="02020603050405020304" pitchFamily="18" charset="0"/>
              </a:rPr>
              <a:t>ひとり一人の顧客に丁寧に接して</a:t>
            </a:r>
            <a:r>
              <a:rPr lang="ja-JP" altLang="ja-JP" b="1" kern="100">
                <a:latin typeface="Meiryo" panose="020B0604030504040204" pitchFamily="34" charset="-128"/>
                <a:ea typeface="Meiryo" panose="020B0604030504040204" pitchFamily="34" charset="-128"/>
                <a:cs typeface="Times New Roman" panose="02020603050405020304" pitchFamily="18" charset="0"/>
              </a:rPr>
              <a:t>感動・信頼・ファン</a:t>
            </a:r>
            <a:r>
              <a:rPr lang="ja-JP" altLang="ja-JP" kern="100">
                <a:latin typeface="Meiryo" panose="020B0604030504040204" pitchFamily="34" charset="-128"/>
                <a:ea typeface="Meiryo" panose="020B0604030504040204" pitchFamily="34" charset="-128"/>
                <a:cs typeface="Times New Roman" panose="02020603050405020304" pitchFamily="18" charset="0"/>
              </a:rPr>
              <a:t>を</a:t>
            </a:r>
            <a:r>
              <a:rPr lang="ja-JP" altLang="en-US" kern="100">
                <a:latin typeface="Meiryo" panose="020B0604030504040204" pitchFamily="34" charset="-128"/>
                <a:ea typeface="Meiryo" panose="020B0604030504040204" pitchFamily="34" charset="-128"/>
                <a:cs typeface="Times New Roman" panose="02020603050405020304" pitchFamily="18" charset="0"/>
              </a:rPr>
              <a:t>作る。</a:t>
            </a:r>
            <a:endParaRPr lang="ja-JP" altLang="ja-JP" kern="100">
              <a:latin typeface="Meiryo" panose="020B0604030504040204" pitchFamily="34" charset="-128"/>
              <a:ea typeface="Meiryo" panose="020B0604030504040204" pitchFamily="34" charset="-128"/>
              <a:cs typeface="Times New Roman" panose="02020603050405020304" pitchFamily="18" charset="0"/>
            </a:endParaRPr>
          </a:p>
        </p:txBody>
      </p:sp>
      <p:pic>
        <p:nvPicPr>
          <p:cNvPr id="11" name="Picture 2">
            <a:extLst>
              <a:ext uri="{FF2B5EF4-FFF2-40B4-BE49-F238E27FC236}">
                <a16:creationId xmlns:a16="http://schemas.microsoft.com/office/drawing/2014/main" id="{F5D579B4-B5F8-8D41-8929-E957CFBB00B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47228" y="2910472"/>
            <a:ext cx="2449543" cy="56784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a:extLst>
              <a:ext uri="{FF2B5EF4-FFF2-40B4-BE49-F238E27FC236}">
                <a16:creationId xmlns:a16="http://schemas.microsoft.com/office/drawing/2014/main" id="{24591A74-BDC2-0D4D-B9BD-315F7872D63E}"/>
              </a:ext>
            </a:extLst>
          </p:cNvPr>
          <p:cNvGrpSpPr/>
          <p:nvPr/>
        </p:nvGrpSpPr>
        <p:grpSpPr>
          <a:xfrm>
            <a:off x="336303" y="3607017"/>
            <a:ext cx="8471394" cy="2839488"/>
            <a:chOff x="336303" y="3607017"/>
            <a:chExt cx="8471394" cy="2839488"/>
          </a:xfrm>
        </p:grpSpPr>
        <p:sp>
          <p:nvSpPr>
            <p:cNvPr id="13" name="正方形/長方形 12">
              <a:extLst>
                <a:ext uri="{FF2B5EF4-FFF2-40B4-BE49-F238E27FC236}">
                  <a16:creationId xmlns:a16="http://schemas.microsoft.com/office/drawing/2014/main" id="{BBB41215-00D4-834D-9652-0B852DC681F1}"/>
                </a:ext>
              </a:extLst>
            </p:cNvPr>
            <p:cNvSpPr/>
            <p:nvPr/>
          </p:nvSpPr>
          <p:spPr>
            <a:xfrm>
              <a:off x="336303" y="3861181"/>
              <a:ext cx="8471394" cy="258532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659C7DE0-6F90-CC4B-9C03-9AA643F4A914}"/>
                </a:ext>
              </a:extLst>
            </p:cNvPr>
            <p:cNvSpPr/>
            <p:nvPr/>
          </p:nvSpPr>
          <p:spPr>
            <a:xfrm>
              <a:off x="431985" y="4064990"/>
              <a:ext cx="8280028" cy="2369880"/>
            </a:xfrm>
            <a:prstGeom prst="rect">
              <a:avLst/>
            </a:prstGeom>
          </p:spPr>
          <p:txBody>
            <a:bodyPr wrap="square">
              <a:spAutoFit/>
            </a:bodyPr>
            <a:lstStyle/>
            <a:p>
              <a:pPr marL="342900" lvl="0" indent="-342900" algn="just">
                <a:spcAft>
                  <a:spcPts val="1200"/>
                </a:spcAft>
                <a:buFont typeface="Wingdings" pitchFamily="2" charset="2"/>
                <a:buChar char=""/>
              </a:pPr>
              <a:r>
                <a:rPr lang="ja-JP" altLang="en-US" sz="16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関心の高い課題を解決：</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顧客の</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「是非とも解決して欲しいこと」</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を的確に捉え、それを解決することに注力し</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顧客との接点を劇的に増やすことに成功</a:t>
              </a:r>
            </a:p>
            <a:p>
              <a:pPr marL="342900" lvl="0" indent="-342900" algn="just">
                <a:spcAft>
                  <a:spcPts val="1200"/>
                </a:spcAft>
                <a:buFont typeface="Wingdings" pitchFamily="2" charset="2"/>
                <a:buChar char=""/>
              </a:pPr>
              <a:r>
                <a:rPr lang="ja-JP" altLang="en-US" sz="16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リアルタイム・データの活用：</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その時々の状況を動的な</a:t>
              </a:r>
              <a:r>
                <a:rPr lang="ja-JP" altLang="ja-JP" sz="16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行動データ</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を</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捉え、タイミングを逸することなく、いまの最適を顧客に提供して、</a:t>
              </a:r>
              <a:r>
                <a:rPr lang="ja-JP" altLang="ja-JP" sz="16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顧客の体験価値</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を高め</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て、</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ファンを増やすことに成功</a:t>
              </a:r>
              <a:endParaRPr lang="en-US" altLang="ja-JP" sz="16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marL="342900" lvl="0" indent="-342900" algn="just">
                <a:spcAft>
                  <a:spcPts val="1200"/>
                </a:spcAft>
                <a:buFont typeface="Wingdings" pitchFamily="2" charset="2"/>
                <a:buChar char=""/>
              </a:pPr>
              <a:r>
                <a:rPr lang="ja-JP" altLang="en-US" sz="16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ストック・データの活用：</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顧客</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の日常に関わる生活</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データを活用して、顧客ごとに最適化された保険商品を選択し、論理的な裏付け</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のある</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説得力のある提案</a:t>
              </a:r>
              <a:r>
                <a:rPr lang="ja-JP" altLang="en-US"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で</a:t>
              </a: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成約率を高めることに成功</a:t>
              </a:r>
            </a:p>
          </p:txBody>
        </p:sp>
        <p:sp>
          <p:nvSpPr>
            <p:cNvPr id="14" name="上矢印 13">
              <a:extLst>
                <a:ext uri="{FF2B5EF4-FFF2-40B4-BE49-F238E27FC236}">
                  <a16:creationId xmlns:a16="http://schemas.microsoft.com/office/drawing/2014/main" id="{F287930D-6D94-5745-8756-F99B283CB625}"/>
                </a:ext>
              </a:extLst>
            </p:cNvPr>
            <p:cNvSpPr/>
            <p:nvPr/>
          </p:nvSpPr>
          <p:spPr>
            <a:xfrm>
              <a:off x="3960158" y="3607017"/>
              <a:ext cx="1223682" cy="359581"/>
            </a:xfrm>
            <a:prstGeom prst="up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グループ化 15">
            <a:extLst>
              <a:ext uri="{FF2B5EF4-FFF2-40B4-BE49-F238E27FC236}">
                <a16:creationId xmlns:a16="http://schemas.microsoft.com/office/drawing/2014/main" id="{1328B7E9-D018-4D35-BBA0-713D5EDB130F}"/>
              </a:ext>
            </a:extLst>
          </p:cNvPr>
          <p:cNvGrpSpPr/>
          <p:nvPr/>
        </p:nvGrpSpPr>
        <p:grpSpPr>
          <a:xfrm>
            <a:off x="6013525" y="2910472"/>
            <a:ext cx="2903675" cy="827810"/>
            <a:chOff x="6013525" y="2910472"/>
            <a:chExt cx="2903675" cy="827810"/>
          </a:xfrm>
        </p:grpSpPr>
        <p:sp>
          <p:nvSpPr>
            <p:cNvPr id="3" name="四角形吹き出し 2">
              <a:extLst>
                <a:ext uri="{FF2B5EF4-FFF2-40B4-BE49-F238E27FC236}">
                  <a16:creationId xmlns:a16="http://schemas.microsoft.com/office/drawing/2014/main" id="{CFB77FC2-5C2A-4376-3D3A-620F92FF569E}"/>
                </a:ext>
              </a:extLst>
            </p:cNvPr>
            <p:cNvSpPr/>
            <p:nvPr/>
          </p:nvSpPr>
          <p:spPr>
            <a:xfrm>
              <a:off x="6013525" y="2910472"/>
              <a:ext cx="2903675" cy="827810"/>
            </a:xfrm>
            <a:prstGeom prst="wedgeRectCallout">
              <a:avLst>
                <a:gd name="adj1" fmla="val -46780"/>
                <a:gd name="adj2" fmla="val 76305"/>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F101FFF7-783A-C56C-21E8-AD795BB47A44}"/>
                </a:ext>
              </a:extLst>
            </p:cNvPr>
            <p:cNvSpPr txBox="1"/>
            <p:nvPr/>
          </p:nvSpPr>
          <p:spPr>
            <a:xfrm>
              <a:off x="6065137" y="3058236"/>
              <a:ext cx="2852063" cy="584775"/>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顧客に</a:t>
              </a:r>
              <a:r>
                <a:rPr kumimoji="1" lang="ja-JP" altLang="en-US" sz="1600" b="1" u="sng">
                  <a:solidFill>
                    <a:schemeClr val="bg1"/>
                  </a:solidFill>
                  <a:latin typeface="Meiryo" panose="020B0604030504040204" pitchFamily="34" charset="-128"/>
                  <a:ea typeface="Meiryo" panose="020B0604030504040204" pitchFamily="34" charset="-128"/>
                </a:rPr>
                <a:t>最高の体験を提供する</a:t>
              </a:r>
              <a:endParaRPr kumimoji="1" lang="en-US" altLang="ja-JP" sz="1600" b="1" u="sng" dirty="0">
                <a:solidFill>
                  <a:schemeClr val="bg1"/>
                </a:solidFill>
                <a:latin typeface="Meiryo" panose="020B0604030504040204" pitchFamily="34" charset="-128"/>
                <a:ea typeface="Meiryo" panose="020B0604030504040204" pitchFamily="34" charset="-128"/>
              </a:endParaRPr>
            </a:p>
            <a:p>
              <a:r>
                <a:rPr lang="ja-JP" altLang="en-US" sz="1600">
                  <a:solidFill>
                    <a:schemeClr val="bg1"/>
                  </a:solidFill>
                  <a:latin typeface="Meiryo" panose="020B0604030504040204" pitchFamily="34" charset="-128"/>
                  <a:ea typeface="Meiryo" panose="020B0604030504040204" pitchFamily="34" charset="-128"/>
                </a:rPr>
                <a:t>ことへの徹底したこだわり</a:t>
              </a:r>
              <a:endParaRPr kumimoji="1" lang="ja-JP" altLang="en-US" sz="16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18253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E09F0E-7B0C-8649-BF8A-EAC668F61E3D}"/>
              </a:ext>
            </a:extLst>
          </p:cNvPr>
          <p:cNvSpPr>
            <a:spLocks noGrp="1"/>
          </p:cNvSpPr>
          <p:nvPr>
            <p:ph type="title"/>
          </p:nvPr>
        </p:nvSpPr>
        <p:spPr/>
        <p:txBody>
          <a:bodyPr/>
          <a:lstStyle/>
          <a:p>
            <a:r>
              <a:rPr kumimoji="1" lang="ja-JP" altLang="en-US"/>
              <a:t>「データの時代」とはどういうことか</a:t>
            </a:r>
          </a:p>
        </p:txBody>
      </p:sp>
      <p:sp>
        <p:nvSpPr>
          <p:cNvPr id="4" name="正方形/長方形 3">
            <a:extLst>
              <a:ext uri="{FF2B5EF4-FFF2-40B4-BE49-F238E27FC236}">
                <a16:creationId xmlns:a16="http://schemas.microsoft.com/office/drawing/2014/main" id="{F17CC065-1588-C948-B5CF-E8EB53D788BD}"/>
              </a:ext>
            </a:extLst>
          </p:cNvPr>
          <p:cNvSpPr/>
          <p:nvPr/>
        </p:nvSpPr>
        <p:spPr>
          <a:xfrm>
            <a:off x="3119776" y="5939666"/>
            <a:ext cx="1415772"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rPr>
              <a:t>加速度計センサー</a:t>
            </a:r>
            <a:endParaRPr lang="ja-JP" altLang="en-US" sz="1200">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860BDD8F-CB85-B84B-831E-9DD5FD31E03A}"/>
              </a:ext>
            </a:extLst>
          </p:cNvPr>
          <p:cNvSpPr/>
          <p:nvPr/>
        </p:nvSpPr>
        <p:spPr>
          <a:xfrm>
            <a:off x="6890077" y="5936892"/>
            <a:ext cx="1415772" cy="276999"/>
          </a:xfrm>
          <a:prstGeom prst="rect">
            <a:avLst/>
          </a:prstGeom>
        </p:spPr>
        <p:txBody>
          <a:bodyPr wrap="none">
            <a:spAutoFit/>
          </a:bodyPr>
          <a:lstStyle/>
          <a:p>
            <a:pPr algn="ctr"/>
            <a:r>
              <a:rPr lang="ja-JP" altLang="en-US" sz="1200">
                <a:solidFill>
                  <a:srgbClr val="333333"/>
                </a:solidFill>
                <a:latin typeface="Meiryo" panose="020B0604030504040204" pitchFamily="34" charset="-128"/>
                <a:ea typeface="Meiryo" panose="020B0604030504040204" pitchFamily="34" charset="-128"/>
              </a:rPr>
              <a:t>ジャイロセンサー</a:t>
            </a:r>
            <a:endParaRPr lang="ja-JP" altLang="en-US" sz="1200">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DC72D566-2AA6-6E48-9FDE-AD9E7AF2F65D}"/>
              </a:ext>
            </a:extLst>
          </p:cNvPr>
          <p:cNvSpPr/>
          <p:nvPr/>
        </p:nvSpPr>
        <p:spPr>
          <a:xfrm>
            <a:off x="784088" y="4898012"/>
            <a:ext cx="1107996"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rPr>
              <a:t>磁気センサー</a:t>
            </a:r>
            <a:endParaRPr lang="ja-JP" altLang="en-US" sz="1200">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79C7EA26-05D1-B94B-B509-38C3941BD5BA}"/>
              </a:ext>
            </a:extLst>
          </p:cNvPr>
          <p:cNvSpPr/>
          <p:nvPr/>
        </p:nvSpPr>
        <p:spPr>
          <a:xfrm>
            <a:off x="7134177" y="4898012"/>
            <a:ext cx="1171672" cy="276999"/>
          </a:xfrm>
          <a:prstGeom prst="rect">
            <a:avLst/>
          </a:prstGeom>
        </p:spPr>
        <p:txBody>
          <a:bodyPr wrap="square">
            <a:spAutoFit/>
          </a:bodyPr>
          <a:lstStyle/>
          <a:p>
            <a:pPr algn="ctr"/>
            <a:r>
              <a:rPr lang="en" altLang="ja-JP" sz="1200" dirty="0">
                <a:solidFill>
                  <a:srgbClr val="333333"/>
                </a:solidFill>
                <a:latin typeface="Meiryo" panose="020B0604030504040204" pitchFamily="34" charset="-128"/>
                <a:ea typeface="Meiryo" panose="020B0604030504040204" pitchFamily="34" charset="-128"/>
              </a:rPr>
              <a:t>GPS</a:t>
            </a:r>
            <a:r>
              <a:rPr lang="ja-JP" altLang="en-US" sz="1200">
                <a:solidFill>
                  <a:srgbClr val="333333"/>
                </a:solidFill>
                <a:latin typeface="Meiryo" panose="020B0604030504040204" pitchFamily="34" charset="-128"/>
                <a:ea typeface="Meiryo" panose="020B0604030504040204" pitchFamily="34" charset="-128"/>
              </a:rPr>
              <a:t>センサー</a:t>
            </a:r>
            <a:endParaRPr lang="ja-JP" altLang="en-US" sz="1200">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32D5B636-6BA0-FE4C-96BA-F73A3E107D24}"/>
              </a:ext>
            </a:extLst>
          </p:cNvPr>
          <p:cNvSpPr/>
          <p:nvPr/>
        </p:nvSpPr>
        <p:spPr>
          <a:xfrm>
            <a:off x="780674" y="5939667"/>
            <a:ext cx="2339102"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rPr>
              <a:t>生体（</a:t>
            </a:r>
            <a:r>
              <a:rPr lang="ja-JP" altLang="en-US" sz="1200">
                <a:latin typeface="Meiryo" panose="020B0604030504040204" pitchFamily="34" charset="-128"/>
                <a:ea typeface="Meiryo" panose="020B0604030504040204" pitchFamily="34" charset="-128"/>
              </a:rPr>
              <a:t>指紋／顔</a:t>
            </a:r>
            <a:r>
              <a:rPr lang="ja-JP" altLang="en-US" sz="1200">
                <a:solidFill>
                  <a:srgbClr val="333333"/>
                </a:solidFill>
                <a:latin typeface="Meiryo" panose="020B0604030504040204" pitchFamily="34" charset="-128"/>
                <a:ea typeface="Meiryo" panose="020B0604030504040204" pitchFamily="34" charset="-128"/>
              </a:rPr>
              <a:t>）認証センサー</a:t>
            </a:r>
            <a:endParaRPr lang="ja-JP" altLang="en-US" sz="1200">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5C690D68-B2CE-1E40-AE0E-83E04F49BCA7}"/>
              </a:ext>
            </a:extLst>
          </p:cNvPr>
          <p:cNvSpPr/>
          <p:nvPr/>
        </p:nvSpPr>
        <p:spPr>
          <a:xfrm>
            <a:off x="7197853" y="5451045"/>
            <a:ext cx="1107996" cy="276999"/>
          </a:xfrm>
          <a:prstGeom prst="rect">
            <a:avLst/>
          </a:prstGeom>
        </p:spPr>
        <p:txBody>
          <a:bodyPr wrap="none">
            <a:spAutoFit/>
          </a:bodyPr>
          <a:lstStyle/>
          <a:p>
            <a:pPr algn="ctr"/>
            <a:r>
              <a:rPr lang="ja-JP" altLang="en-US" sz="1200">
                <a:solidFill>
                  <a:srgbClr val="333333"/>
                </a:solidFill>
                <a:latin typeface="Meiryo" panose="020B0604030504040204" pitchFamily="34" charset="-128"/>
                <a:ea typeface="Meiryo" panose="020B0604030504040204" pitchFamily="34" charset="-128"/>
              </a:rPr>
              <a:t>近接センサー</a:t>
            </a:r>
            <a:endParaRPr lang="ja-JP" altLang="en-US" sz="1200">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3609966D-CD86-A543-B11E-6D2B72F2D792}"/>
              </a:ext>
            </a:extLst>
          </p:cNvPr>
          <p:cNvSpPr/>
          <p:nvPr/>
        </p:nvSpPr>
        <p:spPr>
          <a:xfrm>
            <a:off x="780674" y="5451044"/>
            <a:ext cx="1261884"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rPr>
              <a:t>赤外線センサー</a:t>
            </a:r>
            <a:endParaRPr lang="ja-JP" altLang="en-US" sz="1200">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1BB3A054-125B-CC4B-8034-80DCA416D1D1}"/>
              </a:ext>
            </a:extLst>
          </p:cNvPr>
          <p:cNvSpPr/>
          <p:nvPr/>
        </p:nvSpPr>
        <p:spPr>
          <a:xfrm>
            <a:off x="6316202" y="4409389"/>
            <a:ext cx="1989647" cy="276999"/>
          </a:xfrm>
          <a:prstGeom prst="rect">
            <a:avLst/>
          </a:prstGeom>
        </p:spPr>
        <p:txBody>
          <a:bodyPr wrap="none">
            <a:spAutoFit/>
          </a:bodyPr>
          <a:lstStyle/>
          <a:p>
            <a:pPr algn="ctr"/>
            <a:r>
              <a:rPr lang="en" altLang="ja-JP" sz="1200" dirty="0">
                <a:solidFill>
                  <a:srgbClr val="333333"/>
                </a:solidFill>
                <a:latin typeface="Meiryo" panose="020B0604030504040204" pitchFamily="34" charset="-128"/>
                <a:ea typeface="Meiryo" panose="020B0604030504040204" pitchFamily="34" charset="-128"/>
              </a:rPr>
              <a:t>Soli</a:t>
            </a:r>
            <a:r>
              <a:rPr lang="ja-JP" altLang="en-US" sz="1200">
                <a:solidFill>
                  <a:srgbClr val="333333"/>
                </a:solidFill>
                <a:latin typeface="Meiryo" panose="020B0604030504040204" pitchFamily="34" charset="-128"/>
                <a:ea typeface="Meiryo" panose="020B0604030504040204" pitchFamily="34" charset="-128"/>
              </a:rPr>
              <a:t>（レーダー）センサー</a:t>
            </a:r>
            <a:endParaRPr lang="ja-JP" altLang="en-US" sz="1200">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F4A22283-9C57-5047-B658-66709B002CDB}"/>
              </a:ext>
            </a:extLst>
          </p:cNvPr>
          <p:cNvSpPr/>
          <p:nvPr/>
        </p:nvSpPr>
        <p:spPr>
          <a:xfrm>
            <a:off x="784088" y="4409389"/>
            <a:ext cx="2941254" cy="276999"/>
          </a:xfrm>
          <a:prstGeom prst="rect">
            <a:avLst/>
          </a:prstGeom>
        </p:spPr>
        <p:txBody>
          <a:bodyPr wrap="none">
            <a:spAutoFit/>
          </a:bodyPr>
          <a:lstStyle/>
          <a:p>
            <a:r>
              <a:rPr lang="en" altLang="ja-JP" sz="1200" dirty="0">
                <a:solidFill>
                  <a:srgbClr val="333333"/>
                </a:solidFill>
                <a:latin typeface="Meiryo" panose="020B0604030504040204" pitchFamily="34" charset="-128"/>
                <a:ea typeface="Meiryo" panose="020B0604030504040204" pitchFamily="34" charset="-128"/>
              </a:rPr>
              <a:t>LiDAR</a:t>
            </a:r>
            <a:r>
              <a:rPr lang="ja-JP" altLang="en-US" sz="1200">
                <a:solidFill>
                  <a:srgbClr val="333333"/>
                </a:solidFill>
                <a:latin typeface="Meiryo" panose="020B0604030504040204" pitchFamily="34" charset="-128"/>
                <a:ea typeface="Meiryo" panose="020B0604030504040204" pitchFamily="34" charset="-128"/>
              </a:rPr>
              <a:t>（レーザー・レーダー）センサー</a:t>
            </a:r>
            <a:endParaRPr lang="ja-JP" altLang="en-US" sz="1200">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DBF91F02-BCAD-8440-8570-948C385E63D4}"/>
              </a:ext>
            </a:extLst>
          </p:cNvPr>
          <p:cNvSpPr/>
          <p:nvPr/>
        </p:nvSpPr>
        <p:spPr>
          <a:xfrm>
            <a:off x="4680635" y="5936893"/>
            <a:ext cx="2016899" cy="276999"/>
          </a:xfrm>
          <a:prstGeom prst="rect">
            <a:avLst/>
          </a:prstGeom>
        </p:spPr>
        <p:txBody>
          <a:bodyPr wrap="none">
            <a:spAutoFit/>
          </a:bodyPr>
          <a:lstStyle/>
          <a:p>
            <a:r>
              <a:rPr lang="en-US" altLang="ja-JP" sz="1200" dirty="0">
                <a:solidFill>
                  <a:srgbClr val="333333"/>
                </a:solidFill>
                <a:latin typeface="Meiryo" panose="020B0604030504040204" pitchFamily="34" charset="-128"/>
                <a:ea typeface="Meiryo" panose="020B0604030504040204" pitchFamily="34" charset="-128"/>
              </a:rPr>
              <a:t>CMOS</a:t>
            </a:r>
            <a:r>
              <a:rPr lang="ja-JP" altLang="en-US" sz="1200">
                <a:solidFill>
                  <a:srgbClr val="333333"/>
                </a:solidFill>
                <a:latin typeface="Meiryo" panose="020B0604030504040204" pitchFamily="34" charset="-128"/>
                <a:ea typeface="Meiryo" panose="020B0604030504040204" pitchFamily="34" charset="-128"/>
              </a:rPr>
              <a:t>（カメラ）センサー</a:t>
            </a:r>
            <a:endParaRPr lang="ja-JP" altLang="en-US" sz="1200">
              <a:latin typeface="Meiryo" panose="020B0604030504040204" pitchFamily="34" charset="-128"/>
              <a:ea typeface="Meiryo" panose="020B0604030504040204" pitchFamily="34" charset="-128"/>
            </a:endParaRPr>
          </a:p>
        </p:txBody>
      </p:sp>
      <p:cxnSp>
        <p:nvCxnSpPr>
          <p:cNvPr id="17" name="直線矢印コネクタ 16">
            <a:extLst>
              <a:ext uri="{FF2B5EF4-FFF2-40B4-BE49-F238E27FC236}">
                <a16:creationId xmlns:a16="http://schemas.microsoft.com/office/drawing/2014/main" id="{1AC7C858-6E84-754C-8437-4F1C2698EABB}"/>
              </a:ext>
            </a:extLst>
          </p:cNvPr>
          <p:cNvCxnSpPr/>
          <p:nvPr/>
        </p:nvCxnSpPr>
        <p:spPr>
          <a:xfrm>
            <a:off x="3660786" y="4542528"/>
            <a:ext cx="44775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直線矢印コネクタ 18">
            <a:extLst>
              <a:ext uri="{FF2B5EF4-FFF2-40B4-BE49-F238E27FC236}">
                <a16:creationId xmlns:a16="http://schemas.microsoft.com/office/drawing/2014/main" id="{217967FF-0E3A-D249-A5C1-C2BF893F6E0A}"/>
              </a:ext>
            </a:extLst>
          </p:cNvPr>
          <p:cNvCxnSpPr>
            <a:cxnSpLocks/>
          </p:cNvCxnSpPr>
          <p:nvPr/>
        </p:nvCxnSpPr>
        <p:spPr>
          <a:xfrm flipV="1">
            <a:off x="1933363" y="4898012"/>
            <a:ext cx="1951303" cy="925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直線矢印コネクタ 20">
            <a:extLst>
              <a:ext uri="{FF2B5EF4-FFF2-40B4-BE49-F238E27FC236}">
                <a16:creationId xmlns:a16="http://schemas.microsoft.com/office/drawing/2014/main" id="{C8F689C3-0A3E-5E40-B30F-A0FE21AC1392}"/>
              </a:ext>
            </a:extLst>
          </p:cNvPr>
          <p:cNvCxnSpPr>
            <a:cxnSpLocks/>
          </p:cNvCxnSpPr>
          <p:nvPr/>
        </p:nvCxnSpPr>
        <p:spPr>
          <a:xfrm flipV="1">
            <a:off x="2007006" y="5277745"/>
            <a:ext cx="1718336" cy="2896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直線矢印コネクタ 23">
            <a:extLst>
              <a:ext uri="{FF2B5EF4-FFF2-40B4-BE49-F238E27FC236}">
                <a16:creationId xmlns:a16="http://schemas.microsoft.com/office/drawing/2014/main" id="{E7199EAC-006F-5241-AFB2-01B014A6F31D}"/>
              </a:ext>
            </a:extLst>
          </p:cNvPr>
          <p:cNvCxnSpPr>
            <a:cxnSpLocks/>
          </p:cNvCxnSpPr>
          <p:nvPr/>
        </p:nvCxnSpPr>
        <p:spPr>
          <a:xfrm flipV="1">
            <a:off x="2375731" y="5451044"/>
            <a:ext cx="1444450" cy="4484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368F8BDE-A9BA-6943-96DA-5CC37D19FEFE}"/>
              </a:ext>
            </a:extLst>
          </p:cNvPr>
          <p:cNvCxnSpPr>
            <a:cxnSpLocks/>
            <a:stCxn id="4" idx="0"/>
          </p:cNvCxnSpPr>
          <p:nvPr/>
        </p:nvCxnSpPr>
        <p:spPr>
          <a:xfrm flipV="1">
            <a:off x="3827662" y="5589543"/>
            <a:ext cx="345439" cy="3501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C34DD6F5-4BF2-C240-B928-410F84FCD47A}"/>
              </a:ext>
            </a:extLst>
          </p:cNvPr>
          <p:cNvCxnSpPr>
            <a:cxnSpLocks/>
          </p:cNvCxnSpPr>
          <p:nvPr/>
        </p:nvCxnSpPr>
        <p:spPr>
          <a:xfrm flipH="1" flipV="1">
            <a:off x="5069091" y="5451045"/>
            <a:ext cx="318952" cy="4484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62755A6E-C849-2344-B8B8-A7F80861B645}"/>
              </a:ext>
            </a:extLst>
          </p:cNvPr>
          <p:cNvCxnSpPr>
            <a:cxnSpLocks/>
          </p:cNvCxnSpPr>
          <p:nvPr/>
        </p:nvCxnSpPr>
        <p:spPr>
          <a:xfrm flipH="1" flipV="1">
            <a:off x="5243434" y="5222513"/>
            <a:ext cx="1660426" cy="7321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直線矢印コネクタ 35">
            <a:extLst>
              <a:ext uri="{FF2B5EF4-FFF2-40B4-BE49-F238E27FC236}">
                <a16:creationId xmlns:a16="http://schemas.microsoft.com/office/drawing/2014/main" id="{74EC1F59-0801-EA43-A199-175399DE2891}"/>
              </a:ext>
            </a:extLst>
          </p:cNvPr>
          <p:cNvCxnSpPr>
            <a:cxnSpLocks/>
            <a:stCxn id="9" idx="1"/>
          </p:cNvCxnSpPr>
          <p:nvPr/>
        </p:nvCxnSpPr>
        <p:spPr>
          <a:xfrm flipH="1" flipV="1">
            <a:off x="5422011" y="4982066"/>
            <a:ext cx="1775842" cy="6074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直線矢印コネクタ 38">
            <a:extLst>
              <a:ext uri="{FF2B5EF4-FFF2-40B4-BE49-F238E27FC236}">
                <a16:creationId xmlns:a16="http://schemas.microsoft.com/office/drawing/2014/main" id="{58EA69EC-E3AE-8F44-90A0-12B193E03E81}"/>
              </a:ext>
            </a:extLst>
          </p:cNvPr>
          <p:cNvCxnSpPr>
            <a:cxnSpLocks/>
            <a:stCxn id="7" idx="1"/>
          </p:cNvCxnSpPr>
          <p:nvPr/>
        </p:nvCxnSpPr>
        <p:spPr>
          <a:xfrm flipH="1" flipV="1">
            <a:off x="5509083" y="4782262"/>
            <a:ext cx="1625094" cy="2542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直線矢印コネクタ 41">
            <a:extLst>
              <a:ext uri="{FF2B5EF4-FFF2-40B4-BE49-F238E27FC236}">
                <a16:creationId xmlns:a16="http://schemas.microsoft.com/office/drawing/2014/main" id="{C9B96E2F-696C-C74D-8D62-8010242183DF}"/>
              </a:ext>
            </a:extLst>
          </p:cNvPr>
          <p:cNvCxnSpPr>
            <a:cxnSpLocks/>
          </p:cNvCxnSpPr>
          <p:nvPr/>
        </p:nvCxnSpPr>
        <p:spPr>
          <a:xfrm flipH="1">
            <a:off x="5689084" y="4542528"/>
            <a:ext cx="670240" cy="308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052" name="Picture 4" descr="立ってスマホを使う人のイラスト（男性会社員・笑顔）">
            <a:extLst>
              <a:ext uri="{FF2B5EF4-FFF2-40B4-BE49-F238E27FC236}">
                <a16:creationId xmlns:a16="http://schemas.microsoft.com/office/drawing/2014/main" id="{2BB07DF2-6E0F-BB48-825C-B0E0729A99C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69272" y="2949802"/>
            <a:ext cx="838426" cy="11977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立ってスマホを使う人のイラスト（女性会社員・笑顔）">
            <a:extLst>
              <a:ext uri="{FF2B5EF4-FFF2-40B4-BE49-F238E27FC236}">
                <a16:creationId xmlns:a16="http://schemas.microsoft.com/office/drawing/2014/main" id="{9DAF54BC-F323-7B47-805C-F73FED3926D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7256" y="2960380"/>
            <a:ext cx="838426" cy="11977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クラウド・くもり（ブルー） ' | 商用・個人利用無料のイラスト素材サイト【millust(エムイラスト)】';">
            <a:extLst>
              <a:ext uri="{FF2B5EF4-FFF2-40B4-BE49-F238E27FC236}">
                <a16:creationId xmlns:a16="http://schemas.microsoft.com/office/drawing/2014/main" id="{BBF9AD58-82DB-D94A-AE0E-308E4A943E7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92371" y="125706"/>
            <a:ext cx="4061340" cy="40613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4" name="フローチャート: 磁気ディスク 43">
            <a:extLst>
              <a:ext uri="{FF2B5EF4-FFF2-40B4-BE49-F238E27FC236}">
                <a16:creationId xmlns:a16="http://schemas.microsoft.com/office/drawing/2014/main" id="{4DCD5184-BCEE-D549-9351-4059DE81DEB8}"/>
              </a:ext>
            </a:extLst>
          </p:cNvPr>
          <p:cNvSpPr/>
          <p:nvPr/>
        </p:nvSpPr>
        <p:spPr>
          <a:xfrm>
            <a:off x="798967" y="2340587"/>
            <a:ext cx="2350438" cy="1696528"/>
          </a:xfrm>
          <a:prstGeom prst="flowChartMagneticDisk">
            <a:avLst/>
          </a:prstGeom>
          <a:solidFill>
            <a:schemeClr val="accent6">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058" name="Picture 10" descr="立ってスマホを使う人のイラスト（女子学生・笑顔）">
            <a:extLst>
              <a:ext uri="{FF2B5EF4-FFF2-40B4-BE49-F238E27FC236}">
                <a16:creationId xmlns:a16="http://schemas.microsoft.com/office/drawing/2014/main" id="{1FC73B2F-B5D5-5740-A1D5-5DF7AB1335D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553603" y="2949802"/>
            <a:ext cx="838426" cy="1197751"/>
          </a:xfrm>
          <a:prstGeom prst="rect">
            <a:avLst/>
          </a:prstGeom>
          <a:noFill/>
          <a:extLst>
            <a:ext uri="{909E8E84-426E-40DD-AFC4-6F175D3DCCD1}">
              <a14:hiddenFill xmlns:a14="http://schemas.microsoft.com/office/drawing/2010/main">
                <a:solidFill>
                  <a:srgbClr val="FFFFFF"/>
                </a:solidFill>
              </a14:hiddenFill>
            </a:ext>
          </a:extLst>
        </p:spPr>
      </p:pic>
      <p:sp>
        <p:nvSpPr>
          <p:cNvPr id="50" name="正方形/長方形 49">
            <a:extLst>
              <a:ext uri="{FF2B5EF4-FFF2-40B4-BE49-F238E27FC236}">
                <a16:creationId xmlns:a16="http://schemas.microsoft.com/office/drawing/2014/main" id="{83ED6069-1655-3B40-916A-5B3F28414E97}"/>
              </a:ext>
            </a:extLst>
          </p:cNvPr>
          <p:cNvSpPr/>
          <p:nvPr/>
        </p:nvSpPr>
        <p:spPr>
          <a:xfrm>
            <a:off x="6182190" y="2298182"/>
            <a:ext cx="2031325" cy="646331"/>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rPr>
              <a:t>ソーシャル・メディア</a:t>
            </a:r>
            <a:endParaRPr lang="en-US" altLang="ja-JP" sz="1200" dirty="0">
              <a:solidFill>
                <a:srgbClr val="333333"/>
              </a:solidFill>
              <a:latin typeface="Meiryo" panose="020B0604030504040204" pitchFamily="34" charset="-128"/>
              <a:ea typeface="Meiryo" panose="020B0604030504040204" pitchFamily="34" charset="-128"/>
            </a:endParaRPr>
          </a:p>
          <a:p>
            <a:r>
              <a:rPr lang="ja-JP" altLang="en-US" sz="1200">
                <a:solidFill>
                  <a:srgbClr val="333333"/>
                </a:solidFill>
                <a:latin typeface="Meiryo" panose="020B0604030504040204" pitchFamily="34" charset="-128"/>
                <a:ea typeface="Meiryo" panose="020B0604030504040204" pitchFamily="34" charset="-128"/>
              </a:rPr>
              <a:t>オンライン・ショッピング</a:t>
            </a:r>
            <a:endParaRPr lang="en-US" altLang="ja-JP" sz="1200" dirty="0">
              <a:solidFill>
                <a:srgbClr val="333333"/>
              </a:solidFill>
              <a:latin typeface="Meiryo" panose="020B0604030504040204" pitchFamily="34" charset="-128"/>
              <a:ea typeface="Meiryo" panose="020B0604030504040204" pitchFamily="34" charset="-128"/>
            </a:endParaRPr>
          </a:p>
          <a:p>
            <a:r>
              <a:rPr lang="ja-JP" altLang="en-US" sz="1200">
                <a:solidFill>
                  <a:srgbClr val="333333"/>
                </a:solidFill>
                <a:latin typeface="Meiryo" panose="020B0604030504040204" pitchFamily="34" charset="-128"/>
                <a:ea typeface="Meiryo" panose="020B0604030504040204" pitchFamily="34" charset="-128"/>
              </a:rPr>
              <a:t>オンライン英会話　など</a:t>
            </a:r>
            <a:endParaRPr lang="ja-JP" altLang="en-US" sz="1200">
              <a:latin typeface="Meiryo" panose="020B0604030504040204" pitchFamily="34" charset="-128"/>
              <a:ea typeface="Meiryo" panose="020B0604030504040204" pitchFamily="34" charset="-128"/>
            </a:endParaRPr>
          </a:p>
        </p:txBody>
      </p:sp>
      <p:pic>
        <p:nvPicPr>
          <p:cNvPr id="2062" name="Picture 14" descr="やじるし素材「 : 普通の矢印」 | 矢印デザイン">
            <a:extLst>
              <a:ext uri="{FF2B5EF4-FFF2-40B4-BE49-F238E27FC236}">
                <a16:creationId xmlns:a16="http://schemas.microsoft.com/office/drawing/2014/main" id="{597834BD-18F4-204F-8CED-5E8BB0A2137B}"/>
              </a:ext>
            </a:extLst>
          </p:cNvPr>
          <p:cNvPicPr>
            <a:picLocks noChangeAspect="1" noChangeArrowheads="1"/>
          </p:cNvPicPr>
          <p:nvPr/>
        </p:nvPicPr>
        <p:blipFill>
          <a:blip r:embed="rId6">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8152898" flipH="1">
            <a:off x="3189315" y="2187961"/>
            <a:ext cx="2419133" cy="29256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スマートフォン・スマホのイラスト">
            <a:extLst>
              <a:ext uri="{FF2B5EF4-FFF2-40B4-BE49-F238E27FC236}">
                <a16:creationId xmlns:a16="http://schemas.microsoft.com/office/drawing/2014/main" id="{A4FA6313-2734-EE4C-9A11-C101E654E48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81210" y="3473569"/>
            <a:ext cx="2234170" cy="24218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5" name="テキスト ボックス 44">
            <a:extLst>
              <a:ext uri="{FF2B5EF4-FFF2-40B4-BE49-F238E27FC236}">
                <a16:creationId xmlns:a16="http://schemas.microsoft.com/office/drawing/2014/main" id="{77BA882B-F675-4A47-9828-7EE5698C92E6}"/>
              </a:ext>
            </a:extLst>
          </p:cNvPr>
          <p:cNvSpPr txBox="1"/>
          <p:nvPr/>
        </p:nvSpPr>
        <p:spPr>
          <a:xfrm>
            <a:off x="917700" y="3478454"/>
            <a:ext cx="2031325"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現実世界のデジタルコピー</a:t>
            </a:r>
          </a:p>
        </p:txBody>
      </p:sp>
      <p:sp>
        <p:nvSpPr>
          <p:cNvPr id="54" name="テキスト ボックス 53">
            <a:extLst>
              <a:ext uri="{FF2B5EF4-FFF2-40B4-BE49-F238E27FC236}">
                <a16:creationId xmlns:a16="http://schemas.microsoft.com/office/drawing/2014/main" id="{DCEC2B71-56CC-5F49-A693-3C5CEF88BBBB}"/>
              </a:ext>
            </a:extLst>
          </p:cNvPr>
          <p:cNvSpPr txBox="1"/>
          <p:nvPr/>
        </p:nvSpPr>
        <p:spPr>
          <a:xfrm>
            <a:off x="938124" y="3175993"/>
            <a:ext cx="2031325"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デジタル・ツイン</a:t>
            </a:r>
          </a:p>
        </p:txBody>
      </p:sp>
      <p:sp>
        <p:nvSpPr>
          <p:cNvPr id="55" name="テキスト ボックス 54">
            <a:extLst>
              <a:ext uri="{FF2B5EF4-FFF2-40B4-BE49-F238E27FC236}">
                <a16:creationId xmlns:a16="http://schemas.microsoft.com/office/drawing/2014/main" id="{16B34B10-FCB2-8447-B455-DF6A5689E26D}"/>
              </a:ext>
            </a:extLst>
          </p:cNvPr>
          <p:cNvSpPr txBox="1"/>
          <p:nvPr/>
        </p:nvSpPr>
        <p:spPr>
          <a:xfrm>
            <a:off x="1266300" y="2407517"/>
            <a:ext cx="1415772" cy="461665"/>
          </a:xfrm>
          <a:prstGeom prst="rect">
            <a:avLst/>
          </a:prstGeom>
          <a:noFill/>
        </p:spPr>
        <p:txBody>
          <a:bodyPr wrap="non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ビッグデータ</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800">
                <a:solidFill>
                  <a:schemeClr val="bg1"/>
                </a:solidFill>
                <a:latin typeface="Meiryo" panose="020B0604030504040204" pitchFamily="34" charset="-128"/>
                <a:ea typeface="Meiryo" panose="020B0604030504040204" pitchFamily="34" charset="-128"/>
              </a:rPr>
              <a:t>膨大・多様・加速度的増大</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2E408B89-23EA-DF4E-9F90-EC165C6E8E12}"/>
              </a:ext>
            </a:extLst>
          </p:cNvPr>
          <p:cNvSpPr txBox="1"/>
          <p:nvPr/>
        </p:nvSpPr>
        <p:spPr>
          <a:xfrm>
            <a:off x="4749951" y="959836"/>
            <a:ext cx="3877985" cy="1200329"/>
          </a:xfrm>
          <a:prstGeom prst="rect">
            <a:avLst/>
          </a:prstGeom>
          <a:noFill/>
        </p:spPr>
        <p:txBody>
          <a:bodyPr wrap="none" rtlCol="0">
            <a:spAutoFit/>
          </a:bodyPr>
          <a:lstStyle/>
          <a:p>
            <a:pPr algn="r"/>
            <a:r>
              <a:rPr lang="ja-JP" altLang="en-US">
                <a:latin typeface="Meiryo" panose="020B0604030504040204" pitchFamily="34" charset="-128"/>
                <a:ea typeface="Meiryo" panose="020B0604030504040204" pitchFamily="34" charset="-128"/>
              </a:rPr>
              <a:t>意図する／しないに関わらず</a:t>
            </a:r>
            <a:endParaRPr lang="en-US" altLang="ja-JP" dirty="0">
              <a:latin typeface="Meiryo" panose="020B0604030504040204" pitchFamily="34" charset="-128"/>
              <a:ea typeface="Meiryo" panose="020B0604030504040204" pitchFamily="34" charset="-128"/>
            </a:endParaRPr>
          </a:p>
          <a:p>
            <a:pPr algn="r"/>
            <a:r>
              <a:rPr kumimoji="1" lang="ja-JP" altLang="en-US">
                <a:latin typeface="Meiryo" panose="020B0604030504040204" pitchFamily="34" charset="-128"/>
                <a:ea typeface="Meiryo" panose="020B0604030504040204" pitchFamily="34" charset="-128"/>
              </a:rPr>
              <a:t>現実世界のものごとやできごとは</a:t>
            </a:r>
            <a:endParaRPr kumimoji="1" lang="en-US" altLang="ja-JP" dirty="0">
              <a:latin typeface="Meiryo" panose="020B0604030504040204" pitchFamily="34" charset="-128"/>
              <a:ea typeface="Meiryo" panose="020B0604030504040204" pitchFamily="34" charset="-128"/>
            </a:endParaRPr>
          </a:p>
          <a:p>
            <a:pPr algn="r"/>
            <a:r>
              <a:rPr kumimoji="1" lang="ja-JP" altLang="en-US">
                <a:latin typeface="Meiryo" panose="020B0604030504040204" pitchFamily="34" charset="-128"/>
                <a:ea typeface="Meiryo" panose="020B0604030504040204" pitchFamily="34" charset="-128"/>
              </a:rPr>
              <a:t>デジタル・データに置き換えられ</a:t>
            </a:r>
            <a:endParaRPr kumimoji="1" lang="en-US" altLang="ja-JP" dirty="0">
              <a:latin typeface="Meiryo" panose="020B0604030504040204" pitchFamily="34" charset="-128"/>
              <a:ea typeface="Meiryo" panose="020B0604030504040204" pitchFamily="34" charset="-128"/>
            </a:endParaRPr>
          </a:p>
          <a:p>
            <a:pPr algn="r"/>
            <a:r>
              <a:rPr lang="ja-JP" altLang="en-US">
                <a:latin typeface="Meiryo" panose="020B0604030504040204" pitchFamily="34" charset="-128"/>
                <a:ea typeface="Meiryo" panose="020B0604030504040204" pitchFamily="34" charset="-128"/>
              </a:rPr>
              <a:t>ネットに送り出される時代になった</a:t>
            </a:r>
            <a:endParaRPr kumimoji="1" lang="ja-JP" altLang="en-US">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500545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a:xfrm>
            <a:off x="230400" y="266400"/>
            <a:ext cx="8686800" cy="416221"/>
          </a:xfrm>
        </p:spPr>
        <p:txBody>
          <a:bodyPr lIns="0" rIns="0"/>
          <a:lstStyle/>
          <a:p>
            <a:r>
              <a:rPr lang="ja-JP" altLang="en-US" sz="2700">
                <a:solidFill>
                  <a:schemeClr val="tx1">
                    <a:lumMod val="50000"/>
                    <a:lumOff val="50000"/>
                  </a:schemeClr>
                </a:solidFill>
                <a:latin typeface="Meiryo" panose="020B0604030504040204" pitchFamily="34" charset="-128"/>
                <a:ea typeface="Meiryo" panose="020B0604030504040204" pitchFamily="34" charset="-128"/>
              </a:rPr>
              <a:t>サイバーフィジカルシステムと</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DX</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5650" y="3807866"/>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データ収集</a:t>
            </a:r>
          </a:p>
          <a:p>
            <a:pPr algn="ctr"/>
            <a:r>
              <a:rPr lang="ja-JP" altLang="en-US" sz="1200" b="1" dirty="0">
                <a:solidFill>
                  <a:schemeClr val="bg1"/>
                </a:solidFill>
                <a:latin typeface="Meiryo" panose="020B0604030504040204" pitchFamily="34" charset="-128"/>
                <a:ea typeface="Meiryo" panose="020B0604030504040204" pitchFamily="34" charset="-128"/>
                <a:cs typeface="Meiryo" charset="-128"/>
              </a:rPr>
              <a:t>モニタリング</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データ解析</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原因解明・発見</a:t>
            </a:r>
            <a:r>
              <a:rPr kumimoji="1" lang="en-US" altLang="ja-JP" sz="1200" b="1"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洞察</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データ活用</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業務処理・情報提供</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Meiryo" panose="020B0604030504040204" pitchFamily="34" charset="-128"/>
                <a:ea typeface="Meiryo" panose="020B0604030504040204" pitchFamily="34" charset="-128"/>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Meiryo" panose="020B0604030504040204" pitchFamily="34" charset="-128"/>
                <a:ea typeface="Meiryo" panose="020B0604030504040204" pitchFamily="34" charset="-128"/>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Meiryo" panose="020B0604030504040204" pitchFamily="34" charset="-128"/>
                <a:ea typeface="Meiryo" panose="020B0604030504040204" pitchFamily="34" charset="-128"/>
                <a:cs typeface="メイリオ"/>
              </a:rPr>
              <a:t>日常生活・社会活動</a:t>
            </a:r>
            <a:endParaRPr kumimoji="1" lang="ja-JP" altLang="en-US" b="1" dirty="0">
              <a:solidFill>
                <a:srgbClr val="FFFFFF"/>
              </a:solidFill>
              <a:latin typeface="Meiryo" panose="020B0604030504040204" pitchFamily="34" charset="-128"/>
              <a:ea typeface="Meiryo" panose="020B0604030504040204" pitchFamily="34" charset="-128"/>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Meiryo" panose="020B0604030504040204" pitchFamily="34" charset="-128"/>
                <a:ea typeface="Meiryo" panose="020B0604030504040204" pitchFamily="34" charset="-128"/>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
        <p:nvSpPr>
          <p:cNvPr id="47" name="テキスト ボックス 46">
            <a:extLst>
              <a:ext uri="{FF2B5EF4-FFF2-40B4-BE49-F238E27FC236}">
                <a16:creationId xmlns:a16="http://schemas.microsoft.com/office/drawing/2014/main" id="{926F9682-CF0C-EF40-BB22-33EBE139E1DC}"/>
              </a:ext>
            </a:extLst>
          </p:cNvPr>
          <p:cNvSpPr txBox="1"/>
          <p:nvPr/>
        </p:nvSpPr>
        <p:spPr>
          <a:xfrm>
            <a:off x="3372280" y="2718584"/>
            <a:ext cx="2399440" cy="1754326"/>
          </a:xfrm>
          <a:prstGeom prst="rect">
            <a:avLst/>
          </a:prstGeom>
          <a:noFill/>
        </p:spPr>
        <p:txBody>
          <a:bodyPr wrap="square" rtlCol="0" anchor="ctr">
            <a:spAutoFit/>
          </a:bodyPr>
          <a:lstStyle/>
          <a:p>
            <a:pPr algn="ctr"/>
            <a:r>
              <a:rPr kumimoji="1" lang="ja-JP" altLang="en-US" sz="4000" b="1">
                <a:solidFill>
                  <a:schemeClr val="bg1"/>
                </a:solidFill>
                <a:latin typeface="Meiryo" panose="020B0604030504040204" pitchFamily="34" charset="-128"/>
                <a:ea typeface="Meiryo" panose="020B0604030504040204" pitchFamily="34" charset="-128"/>
                <a:cs typeface="Meiryo" charset="-128"/>
              </a:rPr>
              <a:t>高速</a:t>
            </a:r>
            <a:endParaRPr kumimoji="1" lang="en-US" altLang="ja-JP" sz="4000" b="1"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2800" b="1" dirty="0">
                <a:solidFill>
                  <a:schemeClr val="bg1"/>
                </a:solidFill>
                <a:latin typeface="Meiryo" panose="020B0604030504040204" pitchFamily="34" charset="-128"/>
                <a:ea typeface="Meiryo" panose="020B0604030504040204" pitchFamily="34" charset="-128"/>
                <a:cs typeface="Meiryo" charset="-128"/>
              </a:rPr>
              <a:t>×</a:t>
            </a:r>
            <a:endParaRPr kumimoji="1" lang="en-US" altLang="ja-JP" sz="28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4000" b="1">
                <a:solidFill>
                  <a:schemeClr val="bg1"/>
                </a:solidFill>
                <a:latin typeface="Meiryo" panose="020B0604030504040204" pitchFamily="34" charset="-128"/>
                <a:ea typeface="Meiryo" panose="020B0604030504040204" pitchFamily="34" charset="-128"/>
                <a:cs typeface="Meiryo" charset="-128"/>
              </a:rPr>
              <a:t>最適</a:t>
            </a:r>
            <a:endParaRPr kumimoji="1" lang="ja-JP" altLang="en-US" sz="4000" b="1" dirty="0">
              <a:solidFill>
                <a:schemeClr val="bg1"/>
              </a:solidFill>
              <a:latin typeface="Meiryo" panose="020B0604030504040204" pitchFamily="34" charset="-128"/>
              <a:ea typeface="Meiryo" panose="020B0604030504040204" pitchFamily="34" charset="-128"/>
              <a:cs typeface="Meiryo" charset="-128"/>
            </a:endParaRPr>
          </a:p>
        </p:txBody>
      </p:sp>
      <p:grpSp>
        <p:nvGrpSpPr>
          <p:cNvPr id="51" name="図形グループ 9">
            <a:extLst>
              <a:ext uri="{FF2B5EF4-FFF2-40B4-BE49-F238E27FC236}">
                <a16:creationId xmlns:a16="http://schemas.microsoft.com/office/drawing/2014/main" id="{F5B52F1A-0413-EC47-BC70-F112A3D31A9F}"/>
              </a:ext>
            </a:extLst>
          </p:cNvPr>
          <p:cNvGrpSpPr/>
          <p:nvPr/>
        </p:nvGrpSpPr>
        <p:grpSpPr>
          <a:xfrm>
            <a:off x="2308224" y="2008180"/>
            <a:ext cx="4572000" cy="2750959"/>
            <a:chOff x="2277038" y="2078176"/>
            <a:chExt cx="4572000" cy="2750959"/>
          </a:xfrm>
        </p:grpSpPr>
        <p:sp>
          <p:nvSpPr>
            <p:cNvPr id="52" name="円/楕円 51">
              <a:extLst>
                <a:ext uri="{FF2B5EF4-FFF2-40B4-BE49-F238E27FC236}">
                  <a16:creationId xmlns:a16="http://schemas.microsoft.com/office/drawing/2014/main" id="{7857501C-9F29-D746-8850-978E976AB199}"/>
                </a:ext>
              </a:extLst>
            </p:cNvPr>
            <p:cNvSpPr/>
            <p:nvPr/>
          </p:nvSpPr>
          <p:spPr>
            <a:xfrm>
              <a:off x="3197675" y="2078176"/>
              <a:ext cx="2748649" cy="2750959"/>
            </a:xfrm>
            <a:prstGeom prst="ellipse">
              <a:avLst/>
            </a:prstGeom>
            <a:solidFill>
              <a:srgbClr val="C00000">
                <a:alpha val="72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53" name="正方形/長方形 52">
              <a:extLst>
                <a:ext uri="{FF2B5EF4-FFF2-40B4-BE49-F238E27FC236}">
                  <a16:creationId xmlns:a16="http://schemas.microsoft.com/office/drawing/2014/main" id="{D6D10199-83EE-6D40-9CD9-ADBF3C826131}"/>
                </a:ext>
              </a:extLst>
            </p:cNvPr>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grpSp>
        <p:nvGrpSpPr>
          <p:cNvPr id="10" name="グループ化 9">
            <a:extLst>
              <a:ext uri="{FF2B5EF4-FFF2-40B4-BE49-F238E27FC236}">
                <a16:creationId xmlns:a16="http://schemas.microsoft.com/office/drawing/2014/main" id="{C234B90E-03F4-E54B-BB8B-2C52D0D62F92}"/>
              </a:ext>
            </a:extLst>
          </p:cNvPr>
          <p:cNvGrpSpPr/>
          <p:nvPr/>
        </p:nvGrpSpPr>
        <p:grpSpPr>
          <a:xfrm>
            <a:off x="3389771" y="1581787"/>
            <a:ext cx="1101870" cy="414003"/>
            <a:chOff x="4807903" y="1504433"/>
            <a:chExt cx="1101870" cy="414003"/>
          </a:xfrm>
        </p:grpSpPr>
        <p:sp>
          <p:nvSpPr>
            <p:cNvPr id="3" name="角丸四角形 2">
              <a:extLst>
                <a:ext uri="{FF2B5EF4-FFF2-40B4-BE49-F238E27FC236}">
                  <a16:creationId xmlns:a16="http://schemas.microsoft.com/office/drawing/2014/main" id="{8B0E3365-7C6A-D445-B9E3-2E49F6A59227}"/>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F3FA6F00-82F3-D14A-9466-AFCA99800657}"/>
                </a:ext>
              </a:extLst>
            </p:cNvPr>
            <p:cNvSpPr txBox="1"/>
            <p:nvPr/>
          </p:nvSpPr>
          <p:spPr>
            <a:xfrm>
              <a:off x="4861501" y="1549104"/>
              <a:ext cx="955711"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 最適解</a:t>
              </a:r>
            </a:p>
          </p:txBody>
        </p:sp>
      </p:grpSp>
      <p:grpSp>
        <p:nvGrpSpPr>
          <p:cNvPr id="54" name="グループ化 53">
            <a:extLst>
              <a:ext uri="{FF2B5EF4-FFF2-40B4-BE49-F238E27FC236}">
                <a16:creationId xmlns:a16="http://schemas.microsoft.com/office/drawing/2014/main" id="{074EC03E-9F31-8D4F-920C-D6783AA61C17}"/>
              </a:ext>
            </a:extLst>
          </p:cNvPr>
          <p:cNvGrpSpPr/>
          <p:nvPr/>
        </p:nvGrpSpPr>
        <p:grpSpPr>
          <a:xfrm>
            <a:off x="6293546" y="3144252"/>
            <a:ext cx="1101870" cy="403810"/>
            <a:chOff x="4807903" y="1504433"/>
            <a:chExt cx="1101870" cy="403810"/>
          </a:xfrm>
        </p:grpSpPr>
        <p:sp>
          <p:nvSpPr>
            <p:cNvPr id="55" name="角丸四角形 54">
              <a:extLst>
                <a:ext uri="{FF2B5EF4-FFF2-40B4-BE49-F238E27FC236}">
                  <a16:creationId xmlns:a16="http://schemas.microsoft.com/office/drawing/2014/main" id="{63D65C75-A76B-C84B-BC12-D98767BCF7B0}"/>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A9C0555F-E038-8440-9EAA-79473A9274F8}"/>
                </a:ext>
              </a:extLst>
            </p:cNvPr>
            <p:cNvSpPr txBox="1"/>
            <p:nvPr/>
          </p:nvSpPr>
          <p:spPr>
            <a:xfrm>
              <a:off x="4920122" y="1575823"/>
              <a:ext cx="902811"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機器制御</a:t>
              </a:r>
            </a:p>
          </p:txBody>
        </p:sp>
      </p:grpSp>
      <p:grpSp>
        <p:nvGrpSpPr>
          <p:cNvPr id="57" name="グループ化 56">
            <a:extLst>
              <a:ext uri="{FF2B5EF4-FFF2-40B4-BE49-F238E27FC236}">
                <a16:creationId xmlns:a16="http://schemas.microsoft.com/office/drawing/2014/main" id="{FA051177-56CD-FC44-87F6-0F7B3DAF5238}"/>
              </a:ext>
            </a:extLst>
          </p:cNvPr>
          <p:cNvGrpSpPr/>
          <p:nvPr/>
        </p:nvGrpSpPr>
        <p:grpSpPr>
          <a:xfrm>
            <a:off x="6063683" y="3593240"/>
            <a:ext cx="1101870" cy="403810"/>
            <a:chOff x="4807903" y="1504433"/>
            <a:chExt cx="1101870" cy="403810"/>
          </a:xfrm>
        </p:grpSpPr>
        <p:sp>
          <p:nvSpPr>
            <p:cNvPr id="58" name="角丸四角形 57">
              <a:extLst>
                <a:ext uri="{FF2B5EF4-FFF2-40B4-BE49-F238E27FC236}">
                  <a16:creationId xmlns:a16="http://schemas.microsoft.com/office/drawing/2014/main" id="{62BD4414-7A0F-FA4B-BFEA-8CF0D2ECE863}"/>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テキスト ボックス 58">
              <a:extLst>
                <a:ext uri="{FF2B5EF4-FFF2-40B4-BE49-F238E27FC236}">
                  <a16:creationId xmlns:a16="http://schemas.microsoft.com/office/drawing/2014/main" id="{5B504662-35B0-254B-B36D-6150AE73A956}"/>
                </a:ext>
              </a:extLst>
            </p:cNvPr>
            <p:cNvSpPr txBox="1"/>
            <p:nvPr/>
          </p:nvSpPr>
          <p:spPr>
            <a:xfrm>
              <a:off x="4922198" y="1567668"/>
              <a:ext cx="902811"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指示命令</a:t>
              </a:r>
            </a:p>
          </p:txBody>
        </p:sp>
      </p:grpSp>
      <p:grpSp>
        <p:nvGrpSpPr>
          <p:cNvPr id="60" name="グループ化 59">
            <a:extLst>
              <a:ext uri="{FF2B5EF4-FFF2-40B4-BE49-F238E27FC236}">
                <a16:creationId xmlns:a16="http://schemas.microsoft.com/office/drawing/2014/main" id="{C3085568-2D50-4F45-82F8-68A0C66CB271}"/>
              </a:ext>
            </a:extLst>
          </p:cNvPr>
          <p:cNvGrpSpPr/>
          <p:nvPr/>
        </p:nvGrpSpPr>
        <p:grpSpPr>
          <a:xfrm>
            <a:off x="5876713" y="4069100"/>
            <a:ext cx="1107394" cy="403810"/>
            <a:chOff x="4807903" y="1504433"/>
            <a:chExt cx="1107394" cy="403810"/>
          </a:xfrm>
        </p:grpSpPr>
        <p:sp>
          <p:nvSpPr>
            <p:cNvPr id="79" name="角丸四角形 78">
              <a:extLst>
                <a:ext uri="{FF2B5EF4-FFF2-40B4-BE49-F238E27FC236}">
                  <a16:creationId xmlns:a16="http://schemas.microsoft.com/office/drawing/2014/main" id="{AFF3F630-B3DD-584B-A830-9CDEE3044675}"/>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テキスト ボックス 79">
              <a:extLst>
                <a:ext uri="{FF2B5EF4-FFF2-40B4-BE49-F238E27FC236}">
                  <a16:creationId xmlns:a16="http://schemas.microsoft.com/office/drawing/2014/main" id="{53CC4C5B-93C8-EA44-A6A5-68A1E2367DDC}"/>
                </a:ext>
              </a:extLst>
            </p:cNvPr>
            <p:cNvSpPr txBox="1"/>
            <p:nvPr/>
          </p:nvSpPr>
          <p:spPr>
            <a:xfrm>
              <a:off x="4832949" y="1581105"/>
              <a:ext cx="1082348"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アドバイス</a:t>
              </a:r>
            </a:p>
          </p:txBody>
        </p:sp>
      </p:grpSp>
      <p:grpSp>
        <p:nvGrpSpPr>
          <p:cNvPr id="81" name="グループ化 80">
            <a:extLst>
              <a:ext uri="{FF2B5EF4-FFF2-40B4-BE49-F238E27FC236}">
                <a16:creationId xmlns:a16="http://schemas.microsoft.com/office/drawing/2014/main" id="{5DD79846-56D6-9E47-931C-4A5BB34B1CF2}"/>
              </a:ext>
            </a:extLst>
          </p:cNvPr>
          <p:cNvGrpSpPr/>
          <p:nvPr/>
        </p:nvGrpSpPr>
        <p:grpSpPr>
          <a:xfrm>
            <a:off x="3274946" y="4684628"/>
            <a:ext cx="1118269" cy="455134"/>
            <a:chOff x="4791504" y="1504433"/>
            <a:chExt cx="1118269" cy="455134"/>
          </a:xfrm>
        </p:grpSpPr>
        <p:sp>
          <p:nvSpPr>
            <p:cNvPr id="82" name="角丸四角形 81">
              <a:extLst>
                <a:ext uri="{FF2B5EF4-FFF2-40B4-BE49-F238E27FC236}">
                  <a16:creationId xmlns:a16="http://schemas.microsoft.com/office/drawing/2014/main" id="{7DF5E499-891F-5740-8556-702C728E2F69}"/>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テキスト ボックス 82">
              <a:extLst>
                <a:ext uri="{FF2B5EF4-FFF2-40B4-BE49-F238E27FC236}">
                  <a16:creationId xmlns:a16="http://schemas.microsoft.com/office/drawing/2014/main" id="{2A186671-0B60-6B44-957D-F595C93ECDA3}"/>
                </a:ext>
              </a:extLst>
            </p:cNvPr>
            <p:cNvSpPr txBox="1"/>
            <p:nvPr/>
          </p:nvSpPr>
          <p:spPr>
            <a:xfrm>
              <a:off x="4791504" y="1528680"/>
              <a:ext cx="1107996" cy="430887"/>
            </a:xfrm>
            <a:prstGeom prst="rect">
              <a:avLst/>
            </a:prstGeom>
            <a:noFill/>
          </p:spPr>
          <p:txBody>
            <a:bodyPr wrap="none" rtlCol="0">
              <a:spAutoFit/>
            </a:bodyPr>
            <a:lstStyle/>
            <a:p>
              <a:pPr algn="ctr"/>
              <a:r>
                <a:rPr lang="ja-JP" altLang="en-US" sz="800">
                  <a:solidFill>
                    <a:schemeClr val="bg1"/>
                  </a:solidFill>
                  <a:latin typeface="Meiryo" panose="020B0604030504040204" pitchFamily="34" charset="-128"/>
                  <a:ea typeface="Meiryo" panose="020B0604030504040204" pitchFamily="34" charset="-128"/>
                </a:rPr>
                <a:t>ものごと・できごと</a:t>
              </a: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データ</a:t>
              </a:r>
              <a:endParaRPr kumimoji="1" lang="ja-JP" altLang="en-US" sz="1400">
                <a:solidFill>
                  <a:schemeClr val="bg1"/>
                </a:solidFill>
                <a:latin typeface="Meiryo" panose="020B0604030504040204" pitchFamily="34" charset="-128"/>
                <a:ea typeface="Meiryo" panose="020B0604030504040204" pitchFamily="34" charset="-128"/>
              </a:endParaRPr>
            </a:p>
          </p:txBody>
        </p:sp>
      </p:grpSp>
      <p:grpSp>
        <p:nvGrpSpPr>
          <p:cNvPr id="84" name="グループ化 83">
            <a:extLst>
              <a:ext uri="{FF2B5EF4-FFF2-40B4-BE49-F238E27FC236}">
                <a16:creationId xmlns:a16="http://schemas.microsoft.com/office/drawing/2014/main" id="{F321EA9F-886D-0345-97A2-4D8598D220E3}"/>
              </a:ext>
            </a:extLst>
          </p:cNvPr>
          <p:cNvGrpSpPr/>
          <p:nvPr/>
        </p:nvGrpSpPr>
        <p:grpSpPr>
          <a:xfrm>
            <a:off x="3274026" y="4692593"/>
            <a:ext cx="1118269" cy="455134"/>
            <a:chOff x="4791504" y="1504433"/>
            <a:chExt cx="1118269" cy="455134"/>
          </a:xfrm>
        </p:grpSpPr>
        <p:sp>
          <p:nvSpPr>
            <p:cNvPr id="85" name="角丸四角形 84">
              <a:extLst>
                <a:ext uri="{FF2B5EF4-FFF2-40B4-BE49-F238E27FC236}">
                  <a16:creationId xmlns:a16="http://schemas.microsoft.com/office/drawing/2014/main" id="{63937A8A-9FD2-5944-9691-86E42A3F6CF9}"/>
                </a:ext>
              </a:extLst>
            </p:cNvPr>
            <p:cNvSpPr/>
            <p:nvPr/>
          </p:nvSpPr>
          <p:spPr>
            <a:xfrm>
              <a:off x="4807903" y="1504433"/>
              <a:ext cx="1101870" cy="40381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テキスト ボックス 85">
              <a:extLst>
                <a:ext uri="{FF2B5EF4-FFF2-40B4-BE49-F238E27FC236}">
                  <a16:creationId xmlns:a16="http://schemas.microsoft.com/office/drawing/2014/main" id="{689F1A80-1DB7-9344-866A-1852B21D6381}"/>
                </a:ext>
              </a:extLst>
            </p:cNvPr>
            <p:cNvSpPr txBox="1"/>
            <p:nvPr/>
          </p:nvSpPr>
          <p:spPr>
            <a:xfrm>
              <a:off x="4791504" y="1528680"/>
              <a:ext cx="1107996" cy="430887"/>
            </a:xfrm>
            <a:prstGeom prst="rect">
              <a:avLst/>
            </a:prstGeom>
            <a:noFill/>
          </p:spPr>
          <p:txBody>
            <a:bodyPr wrap="none" rtlCol="0">
              <a:spAutoFit/>
            </a:bodyPr>
            <a:lstStyle/>
            <a:p>
              <a:pPr algn="ctr"/>
              <a:r>
                <a:rPr lang="ja-JP" altLang="en-US" sz="800">
                  <a:solidFill>
                    <a:schemeClr val="bg1"/>
                  </a:solidFill>
                  <a:latin typeface="Meiryo" panose="020B0604030504040204" pitchFamily="34" charset="-128"/>
                  <a:ea typeface="Meiryo" panose="020B0604030504040204" pitchFamily="34" charset="-128"/>
                </a:rPr>
                <a:t>ものごと・できごと</a:t>
              </a:r>
              <a:endParaRPr lang="en-US" altLang="ja-JP" sz="8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データ</a:t>
              </a:r>
              <a:endParaRPr kumimoji="1" lang="ja-JP" altLang="en-US" sz="140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97196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p:cTn id="7" dur="500" fill="hold"/>
                                        <p:tgtEl>
                                          <p:spTgt spid="81"/>
                                        </p:tgtEl>
                                        <p:attrNameLst>
                                          <p:attrName>ppt_w</p:attrName>
                                        </p:attrNameLst>
                                      </p:cBhvr>
                                      <p:tavLst>
                                        <p:tav tm="0">
                                          <p:val>
                                            <p:fltVal val="0"/>
                                          </p:val>
                                        </p:tav>
                                        <p:tav tm="100000">
                                          <p:val>
                                            <p:strVal val="#ppt_w"/>
                                          </p:val>
                                        </p:tav>
                                      </p:tavLst>
                                    </p:anim>
                                    <p:anim calcmode="lin" valueType="num">
                                      <p:cBhvr>
                                        <p:cTn id="8" dur="500" fill="hold"/>
                                        <p:tgtEl>
                                          <p:spTgt spid="81"/>
                                        </p:tgtEl>
                                        <p:attrNameLst>
                                          <p:attrName>ppt_h</p:attrName>
                                        </p:attrNameLst>
                                      </p:cBhvr>
                                      <p:tavLst>
                                        <p:tav tm="0">
                                          <p:val>
                                            <p:fltVal val="0"/>
                                          </p:val>
                                        </p:tav>
                                        <p:tav tm="100000">
                                          <p:val>
                                            <p:strVal val="#ppt_h"/>
                                          </p:val>
                                        </p:tav>
                                      </p:tavLst>
                                    </p:anim>
                                    <p:animEffect transition="in" filter="fade">
                                      <p:cBhvr>
                                        <p:cTn id="9" dur="500"/>
                                        <p:tgtEl>
                                          <p:spTgt spid="8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2.5E-6 -2.22222E-6 L -0.11215 -0.21713 " pathEditMode="relative" rAng="0" ptsTypes="AA">
                                      <p:cBhvr>
                                        <p:cTn id="13" dur="2000" fill="hold"/>
                                        <p:tgtEl>
                                          <p:spTgt spid="81"/>
                                        </p:tgtEl>
                                        <p:attrNameLst>
                                          <p:attrName>ppt_x</p:attrName>
                                          <p:attrName>ppt_y</p:attrName>
                                        </p:attrNameLst>
                                      </p:cBhvr>
                                      <p:rCtr x="-5660" y="-10856"/>
                                    </p:animMotion>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2.77778E-6 1.85185E-6 L 0.16302 0.00162 " pathEditMode="relative" rAng="0" ptsTypes="AA">
                                      <p:cBhvr>
                                        <p:cTn id="24" dur="2000" fill="hold"/>
                                        <p:tgtEl>
                                          <p:spTgt spid="10"/>
                                        </p:tgtEl>
                                        <p:attrNameLst>
                                          <p:attrName>ppt_x</p:attrName>
                                          <p:attrName>ppt_y</p:attrName>
                                        </p:attrNameLst>
                                      </p:cBhvr>
                                      <p:rCtr x="8142" y="69"/>
                                    </p:animMotion>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cBhvr>
                                        <p:cTn id="29" dur="500" fill="hold"/>
                                        <p:tgtEl>
                                          <p:spTgt spid="54"/>
                                        </p:tgtEl>
                                        <p:attrNameLst>
                                          <p:attrName>ppt_w</p:attrName>
                                        </p:attrNameLst>
                                      </p:cBhvr>
                                      <p:tavLst>
                                        <p:tav tm="0">
                                          <p:val>
                                            <p:fltVal val="0"/>
                                          </p:val>
                                        </p:tav>
                                        <p:tav tm="100000">
                                          <p:val>
                                            <p:strVal val="#ppt_w"/>
                                          </p:val>
                                        </p:tav>
                                      </p:tavLst>
                                    </p:anim>
                                    <p:anim calcmode="lin" valueType="num">
                                      <p:cBhvr>
                                        <p:cTn id="30" dur="500" fill="hold"/>
                                        <p:tgtEl>
                                          <p:spTgt spid="54"/>
                                        </p:tgtEl>
                                        <p:attrNameLst>
                                          <p:attrName>ppt_h</p:attrName>
                                        </p:attrNameLst>
                                      </p:cBhvr>
                                      <p:tavLst>
                                        <p:tav tm="0">
                                          <p:val>
                                            <p:fltVal val="0"/>
                                          </p:val>
                                        </p:tav>
                                        <p:tav tm="100000">
                                          <p:val>
                                            <p:strVal val="#ppt_h"/>
                                          </p:val>
                                        </p:tav>
                                      </p:tavLst>
                                    </p:anim>
                                    <p:animEffect transition="in" filter="fade">
                                      <p:cBhvr>
                                        <p:cTn id="31" dur="500"/>
                                        <p:tgtEl>
                                          <p:spTgt spid="54"/>
                                        </p:tgtEl>
                                      </p:cBhvr>
                                    </p:animEffect>
                                  </p:childTnLst>
                                </p:cTn>
                              </p:par>
                              <p:par>
                                <p:cTn id="32" presetID="53" presetClass="entr" presetSubtype="16" fill="hold" nodeType="withEffect">
                                  <p:stCondLst>
                                    <p:cond delay="0"/>
                                  </p:stCondLst>
                                  <p:childTnLst>
                                    <p:set>
                                      <p:cBhvr>
                                        <p:cTn id="33" dur="1" fill="hold">
                                          <p:stCondLst>
                                            <p:cond delay="0"/>
                                          </p:stCondLst>
                                        </p:cTn>
                                        <p:tgtEl>
                                          <p:spTgt spid="57"/>
                                        </p:tgtEl>
                                        <p:attrNameLst>
                                          <p:attrName>style.visibility</p:attrName>
                                        </p:attrNameLst>
                                      </p:cBhvr>
                                      <p:to>
                                        <p:strVal val="visible"/>
                                      </p:to>
                                    </p:set>
                                    <p:anim calcmode="lin" valueType="num">
                                      <p:cBhvr>
                                        <p:cTn id="34" dur="500" fill="hold"/>
                                        <p:tgtEl>
                                          <p:spTgt spid="57"/>
                                        </p:tgtEl>
                                        <p:attrNameLst>
                                          <p:attrName>ppt_w</p:attrName>
                                        </p:attrNameLst>
                                      </p:cBhvr>
                                      <p:tavLst>
                                        <p:tav tm="0">
                                          <p:val>
                                            <p:fltVal val="0"/>
                                          </p:val>
                                        </p:tav>
                                        <p:tav tm="100000">
                                          <p:val>
                                            <p:strVal val="#ppt_w"/>
                                          </p:val>
                                        </p:tav>
                                      </p:tavLst>
                                    </p:anim>
                                    <p:anim calcmode="lin" valueType="num">
                                      <p:cBhvr>
                                        <p:cTn id="35" dur="500" fill="hold"/>
                                        <p:tgtEl>
                                          <p:spTgt spid="57"/>
                                        </p:tgtEl>
                                        <p:attrNameLst>
                                          <p:attrName>ppt_h</p:attrName>
                                        </p:attrNameLst>
                                      </p:cBhvr>
                                      <p:tavLst>
                                        <p:tav tm="0">
                                          <p:val>
                                            <p:fltVal val="0"/>
                                          </p:val>
                                        </p:tav>
                                        <p:tav tm="100000">
                                          <p:val>
                                            <p:strVal val="#ppt_h"/>
                                          </p:val>
                                        </p:tav>
                                      </p:tavLst>
                                    </p:anim>
                                    <p:animEffect transition="in" filter="fade">
                                      <p:cBhvr>
                                        <p:cTn id="36" dur="500"/>
                                        <p:tgtEl>
                                          <p:spTgt spid="57"/>
                                        </p:tgtEl>
                                      </p:cBhvr>
                                    </p:animEffect>
                                  </p:childTnLst>
                                </p:cTn>
                              </p:par>
                              <p:par>
                                <p:cTn id="37" presetID="53" presetClass="entr" presetSubtype="16"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p:cTn id="39" dur="500" fill="hold"/>
                                        <p:tgtEl>
                                          <p:spTgt spid="60"/>
                                        </p:tgtEl>
                                        <p:attrNameLst>
                                          <p:attrName>ppt_w</p:attrName>
                                        </p:attrNameLst>
                                      </p:cBhvr>
                                      <p:tavLst>
                                        <p:tav tm="0">
                                          <p:val>
                                            <p:fltVal val="0"/>
                                          </p:val>
                                        </p:tav>
                                        <p:tav tm="100000">
                                          <p:val>
                                            <p:strVal val="#ppt_w"/>
                                          </p:val>
                                        </p:tav>
                                      </p:tavLst>
                                    </p:anim>
                                    <p:anim calcmode="lin" valueType="num">
                                      <p:cBhvr>
                                        <p:cTn id="40" dur="500" fill="hold"/>
                                        <p:tgtEl>
                                          <p:spTgt spid="60"/>
                                        </p:tgtEl>
                                        <p:attrNameLst>
                                          <p:attrName>ppt_h</p:attrName>
                                        </p:attrNameLst>
                                      </p:cBhvr>
                                      <p:tavLst>
                                        <p:tav tm="0">
                                          <p:val>
                                            <p:fltVal val="0"/>
                                          </p:val>
                                        </p:tav>
                                        <p:tav tm="100000">
                                          <p:val>
                                            <p:strVal val="#ppt_h"/>
                                          </p:val>
                                        </p:tav>
                                      </p:tavLst>
                                    </p:anim>
                                    <p:animEffect transition="in" filter="fade">
                                      <p:cBhvr>
                                        <p:cTn id="41" dur="500"/>
                                        <p:tgtEl>
                                          <p:spTgt spid="6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5E-6 -2.96296E-6 L -0.12483 0.22963 " pathEditMode="relative" rAng="0" ptsTypes="AA">
                                      <p:cBhvr>
                                        <p:cTn id="45" dur="2000" fill="hold"/>
                                        <p:tgtEl>
                                          <p:spTgt spid="54"/>
                                        </p:tgtEl>
                                        <p:attrNameLst>
                                          <p:attrName>ppt_x</p:attrName>
                                          <p:attrName>ppt_y</p:attrName>
                                        </p:attrNameLst>
                                      </p:cBhvr>
                                      <p:rCtr x="-6250" y="11481"/>
                                    </p:animMotion>
                                  </p:childTnLst>
                                </p:cTn>
                              </p:par>
                              <p:par>
                                <p:cTn id="46" presetID="42" presetClass="path" presetSubtype="0" accel="50000" decel="50000" fill="hold" nodeType="withEffect">
                                  <p:stCondLst>
                                    <p:cond delay="0"/>
                                  </p:stCondLst>
                                  <p:childTnLst>
                                    <p:animMotion origin="layout" path="M 2.5E-6 -7.40741E-7 L -0.1257 0.22431 " pathEditMode="relative" rAng="0" ptsTypes="AA">
                                      <p:cBhvr>
                                        <p:cTn id="47" dur="2000" fill="hold"/>
                                        <p:tgtEl>
                                          <p:spTgt spid="57"/>
                                        </p:tgtEl>
                                        <p:attrNameLst>
                                          <p:attrName>ppt_x</p:attrName>
                                          <p:attrName>ppt_y</p:attrName>
                                        </p:attrNameLst>
                                      </p:cBhvr>
                                      <p:rCtr x="-6285" y="11204"/>
                                    </p:animMotion>
                                  </p:childTnLst>
                                </p:cTn>
                              </p:par>
                              <p:par>
                                <p:cTn id="48" presetID="42" presetClass="path" presetSubtype="0" accel="50000" decel="50000" fill="hold" nodeType="withEffect">
                                  <p:stCondLst>
                                    <p:cond delay="0"/>
                                  </p:stCondLst>
                                  <p:childTnLst>
                                    <p:animMotion origin="layout" path="M 5E-6 4.81481E-6 L -0.12969 0.2155 " pathEditMode="relative" rAng="0" ptsTypes="AA">
                                      <p:cBhvr>
                                        <p:cTn id="49" dur="2000" fill="hold"/>
                                        <p:tgtEl>
                                          <p:spTgt spid="60"/>
                                        </p:tgtEl>
                                        <p:attrNameLst>
                                          <p:attrName>ppt_x</p:attrName>
                                          <p:attrName>ppt_y</p:attrName>
                                        </p:attrNameLst>
                                      </p:cBhvr>
                                      <p:rCtr x="-6493" y="10764"/>
                                    </p:animMotion>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84"/>
                                        </p:tgtEl>
                                        <p:attrNameLst>
                                          <p:attrName>style.visibility</p:attrName>
                                        </p:attrNameLst>
                                      </p:cBhvr>
                                      <p:to>
                                        <p:strVal val="visible"/>
                                      </p:to>
                                    </p:set>
                                    <p:anim calcmode="lin" valueType="num">
                                      <p:cBhvr>
                                        <p:cTn id="54" dur="500" fill="hold"/>
                                        <p:tgtEl>
                                          <p:spTgt spid="84"/>
                                        </p:tgtEl>
                                        <p:attrNameLst>
                                          <p:attrName>ppt_w</p:attrName>
                                        </p:attrNameLst>
                                      </p:cBhvr>
                                      <p:tavLst>
                                        <p:tav tm="0">
                                          <p:val>
                                            <p:fltVal val="0"/>
                                          </p:val>
                                        </p:tav>
                                        <p:tav tm="100000">
                                          <p:val>
                                            <p:strVal val="#ppt_w"/>
                                          </p:val>
                                        </p:tav>
                                      </p:tavLst>
                                    </p:anim>
                                    <p:anim calcmode="lin" valueType="num">
                                      <p:cBhvr>
                                        <p:cTn id="55" dur="500" fill="hold"/>
                                        <p:tgtEl>
                                          <p:spTgt spid="84"/>
                                        </p:tgtEl>
                                        <p:attrNameLst>
                                          <p:attrName>ppt_h</p:attrName>
                                        </p:attrNameLst>
                                      </p:cBhvr>
                                      <p:tavLst>
                                        <p:tav tm="0">
                                          <p:val>
                                            <p:fltVal val="0"/>
                                          </p:val>
                                        </p:tav>
                                        <p:tav tm="100000">
                                          <p:val>
                                            <p:strVal val="#ppt_h"/>
                                          </p:val>
                                        </p:tav>
                                      </p:tavLst>
                                    </p:anim>
                                    <p:animEffect transition="in" filter="fade">
                                      <p:cBhvr>
                                        <p:cTn id="56" dur="500"/>
                                        <p:tgtEl>
                                          <p:spTgt spid="84"/>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2.77778E-6 -1.11111E-6 L -0.11216 -0.21713 " pathEditMode="relative" rAng="0" ptsTypes="AA">
                                      <p:cBhvr>
                                        <p:cTn id="60" dur="2000" fill="hold"/>
                                        <p:tgtEl>
                                          <p:spTgt spid="84"/>
                                        </p:tgtEl>
                                        <p:attrNameLst>
                                          <p:attrName>ppt_x</p:attrName>
                                          <p:attrName>ppt_y</p:attrName>
                                        </p:attrNameLst>
                                      </p:cBhvr>
                                      <p:rCtr x="-5608" y="-10856"/>
                                    </p:animMotion>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anim calcmode="lin" valueType="num">
                                      <p:cBhvr>
                                        <p:cTn id="65" dur="500" fill="hold"/>
                                        <p:tgtEl>
                                          <p:spTgt spid="47"/>
                                        </p:tgtEl>
                                        <p:attrNameLst>
                                          <p:attrName>ppt_w</p:attrName>
                                        </p:attrNameLst>
                                      </p:cBhvr>
                                      <p:tavLst>
                                        <p:tav tm="0">
                                          <p:val>
                                            <p:fltVal val="0"/>
                                          </p:val>
                                        </p:tav>
                                        <p:tav tm="100000">
                                          <p:val>
                                            <p:strVal val="#ppt_w"/>
                                          </p:val>
                                        </p:tav>
                                      </p:tavLst>
                                    </p:anim>
                                    <p:anim calcmode="lin" valueType="num">
                                      <p:cBhvr>
                                        <p:cTn id="66" dur="500" fill="hold"/>
                                        <p:tgtEl>
                                          <p:spTgt spid="47"/>
                                        </p:tgtEl>
                                        <p:attrNameLst>
                                          <p:attrName>ppt_h</p:attrName>
                                        </p:attrNameLst>
                                      </p:cBhvr>
                                      <p:tavLst>
                                        <p:tav tm="0">
                                          <p:val>
                                            <p:fltVal val="0"/>
                                          </p:val>
                                        </p:tav>
                                        <p:tav tm="100000">
                                          <p:val>
                                            <p:strVal val="#ppt_h"/>
                                          </p:val>
                                        </p:tav>
                                      </p:tavLst>
                                    </p:anim>
                                    <p:animEffect transition="in" filter="fade">
                                      <p:cBhvr>
                                        <p:cTn id="67" dur="500"/>
                                        <p:tgtEl>
                                          <p:spTgt spid="47"/>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51"/>
                                        </p:tgtEl>
                                        <p:attrNameLst>
                                          <p:attrName>style.visibility</p:attrName>
                                        </p:attrNameLst>
                                      </p:cBhvr>
                                      <p:to>
                                        <p:strVal val="visible"/>
                                      </p:to>
                                    </p:set>
                                    <p:anim calcmode="lin" valueType="num">
                                      <p:cBhvr>
                                        <p:cTn id="72" dur="500" fill="hold"/>
                                        <p:tgtEl>
                                          <p:spTgt spid="51"/>
                                        </p:tgtEl>
                                        <p:attrNameLst>
                                          <p:attrName>ppt_w</p:attrName>
                                        </p:attrNameLst>
                                      </p:cBhvr>
                                      <p:tavLst>
                                        <p:tav tm="0">
                                          <p:val>
                                            <p:fltVal val="0"/>
                                          </p:val>
                                        </p:tav>
                                        <p:tav tm="100000">
                                          <p:val>
                                            <p:strVal val="#ppt_w"/>
                                          </p:val>
                                        </p:tav>
                                      </p:tavLst>
                                    </p:anim>
                                    <p:anim calcmode="lin" valueType="num">
                                      <p:cBhvr>
                                        <p:cTn id="73" dur="500" fill="hold"/>
                                        <p:tgtEl>
                                          <p:spTgt spid="51"/>
                                        </p:tgtEl>
                                        <p:attrNameLst>
                                          <p:attrName>ppt_h</p:attrName>
                                        </p:attrNameLst>
                                      </p:cBhvr>
                                      <p:tavLst>
                                        <p:tav tm="0">
                                          <p:val>
                                            <p:fltVal val="0"/>
                                          </p:val>
                                        </p:tav>
                                        <p:tav tm="100000">
                                          <p:val>
                                            <p:strVal val="#ppt_h"/>
                                          </p:val>
                                        </p:tav>
                                      </p:tavLst>
                                    </p:anim>
                                    <p:animEffect transition="in" filter="fade">
                                      <p:cBhvr>
                                        <p:cTn id="7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a:xfrm>
            <a:off x="230400" y="266400"/>
            <a:ext cx="8686800" cy="416221"/>
          </a:xfrm>
        </p:spPr>
        <p:txBody>
          <a:bodyPr lIns="0" rIns="0"/>
          <a:lstStyle/>
          <a:p>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DX</a:t>
            </a:r>
            <a:r>
              <a:rPr lang="ja-JP" altLang="en-US" sz="2700">
                <a:solidFill>
                  <a:schemeClr val="tx1">
                    <a:lumMod val="50000"/>
                    <a:lumOff val="50000"/>
                  </a:schemeClr>
                </a:solidFill>
                <a:latin typeface="Meiryo" panose="020B0604030504040204" pitchFamily="34" charset="-128"/>
                <a:ea typeface="Meiryo" panose="020B0604030504040204" pitchFamily="34" charset="-128"/>
              </a:rPr>
              <a:t>を支えるテクノロジー・トライアングル</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5650" y="3807866"/>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
        <p:nvSpPr>
          <p:cNvPr id="88" name="円/楕円 87">
            <a:extLst>
              <a:ext uri="{FF2B5EF4-FFF2-40B4-BE49-F238E27FC236}">
                <a16:creationId xmlns:a16="http://schemas.microsoft.com/office/drawing/2014/main" id="{2212206C-EC7C-2544-BB2D-C8A11B46589E}"/>
              </a:ext>
            </a:extLst>
          </p:cNvPr>
          <p:cNvSpPr/>
          <p:nvPr/>
        </p:nvSpPr>
        <p:spPr>
          <a:xfrm>
            <a:off x="2822026" y="1679203"/>
            <a:ext cx="3507102" cy="3507102"/>
          </a:xfrm>
          <a:prstGeom prst="ellipse">
            <a:avLst/>
          </a:prstGeom>
          <a:solidFill>
            <a:srgbClr val="7030A0">
              <a:alpha val="7882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81" name="正方形/長方形 80">
            <a:extLst>
              <a:ext uri="{FF2B5EF4-FFF2-40B4-BE49-F238E27FC236}">
                <a16:creationId xmlns:a16="http://schemas.microsoft.com/office/drawing/2014/main" id="{895A4DC9-B688-954F-8EEB-C740148047D4}"/>
              </a:ext>
            </a:extLst>
          </p:cNvPr>
          <p:cNvSpPr/>
          <p:nvPr/>
        </p:nvSpPr>
        <p:spPr>
          <a:xfrm>
            <a:off x="6290139" y="1475283"/>
            <a:ext cx="2026602" cy="1898455"/>
          </a:xfrm>
          <a:prstGeom prst="rect">
            <a:avLst/>
          </a:prstGeom>
          <a:solidFill>
            <a:srgbClr val="0432FF">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82136033-EBDE-9443-8BC5-7FD22DBD246D}"/>
              </a:ext>
            </a:extLst>
          </p:cNvPr>
          <p:cNvSpPr/>
          <p:nvPr/>
        </p:nvSpPr>
        <p:spPr>
          <a:xfrm>
            <a:off x="827259" y="1469193"/>
            <a:ext cx="2038697" cy="1898455"/>
          </a:xfrm>
          <a:prstGeom prst="rect">
            <a:avLst/>
          </a:prstGeom>
          <a:solidFill>
            <a:srgbClr val="0432FF">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テキスト ボックス 83">
            <a:extLst>
              <a:ext uri="{FF2B5EF4-FFF2-40B4-BE49-F238E27FC236}">
                <a16:creationId xmlns:a16="http://schemas.microsoft.com/office/drawing/2014/main" id="{F337555C-DAEA-4643-9F90-2326AE63C641}"/>
              </a:ext>
            </a:extLst>
          </p:cNvPr>
          <p:cNvSpPr txBox="1"/>
          <p:nvPr/>
        </p:nvSpPr>
        <p:spPr>
          <a:xfrm>
            <a:off x="979406" y="2127045"/>
            <a:ext cx="1152800" cy="584775"/>
          </a:xfrm>
          <a:prstGeom prst="rect">
            <a:avLst/>
          </a:prstGeom>
          <a:noFill/>
        </p:spPr>
        <p:txBody>
          <a:bodyPr wrap="square" rtlCol="0" anchor="ctr">
            <a:spAutoFit/>
          </a:bodyPr>
          <a:lstStyle/>
          <a:p>
            <a:r>
              <a:rPr kumimoji="1" lang="ja-JP" altLang="en-US" sz="1600" b="1">
                <a:solidFill>
                  <a:schemeClr val="bg1"/>
                </a:solidFill>
                <a:latin typeface="Meiryo" panose="020B0604030504040204" pitchFamily="34" charset="-128"/>
                <a:ea typeface="Meiryo" panose="020B0604030504040204" pitchFamily="34" charset="-128"/>
                <a:cs typeface="Meiryo" charset="-128"/>
              </a:rPr>
              <a:t>予　測</a:t>
            </a:r>
            <a:endParaRPr kumimoji="1" lang="en-US" altLang="ja-JP" sz="1600" b="1" dirty="0">
              <a:solidFill>
                <a:schemeClr val="bg1"/>
              </a:solidFill>
              <a:latin typeface="Meiryo" panose="020B0604030504040204" pitchFamily="34" charset="-128"/>
              <a:ea typeface="Meiryo" panose="020B0604030504040204" pitchFamily="34" charset="-128"/>
              <a:cs typeface="Meiryo" charset="-128"/>
            </a:endParaRPr>
          </a:p>
          <a:p>
            <a:r>
              <a:rPr lang="ja-JP" altLang="en-US" sz="1600" b="1">
                <a:solidFill>
                  <a:schemeClr val="bg1"/>
                </a:solidFill>
                <a:latin typeface="Meiryo" panose="020B0604030504040204" pitchFamily="34" charset="-128"/>
                <a:ea typeface="Meiryo" panose="020B0604030504040204" pitchFamily="34" charset="-128"/>
                <a:cs typeface="Meiryo" charset="-128"/>
              </a:rPr>
              <a:t>最適解</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85" name="テキスト ボックス 84">
            <a:extLst>
              <a:ext uri="{FF2B5EF4-FFF2-40B4-BE49-F238E27FC236}">
                <a16:creationId xmlns:a16="http://schemas.microsoft.com/office/drawing/2014/main" id="{4EB94EF2-A9BC-C14C-A5E8-F3B82647CB35}"/>
              </a:ext>
            </a:extLst>
          </p:cNvPr>
          <p:cNvSpPr txBox="1"/>
          <p:nvPr/>
        </p:nvSpPr>
        <p:spPr>
          <a:xfrm>
            <a:off x="7068972" y="2125138"/>
            <a:ext cx="1237959" cy="584775"/>
          </a:xfrm>
          <a:prstGeom prst="rect">
            <a:avLst/>
          </a:prstGeom>
          <a:noFill/>
        </p:spPr>
        <p:txBody>
          <a:bodyPr wrap="square" rtlCol="0" anchor="ctr">
            <a:spAutoFit/>
          </a:bodyPr>
          <a:lstStyle/>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ビジネス</a:t>
            </a:r>
            <a:endParaRPr kumimoji="1" lang="en-US" altLang="ja-JP" sz="1600" b="1" dirty="0">
              <a:solidFill>
                <a:schemeClr val="bg1"/>
              </a:solidFill>
              <a:latin typeface="Meiryo" panose="020B0604030504040204" pitchFamily="34" charset="-128"/>
              <a:ea typeface="Meiryo" panose="020B0604030504040204" pitchFamily="34" charset="-128"/>
              <a:cs typeface="Meiryo" charset="-128"/>
            </a:endParaRPr>
          </a:p>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の</a:t>
            </a:r>
            <a:r>
              <a:rPr lang="ja-JP" altLang="en-US" sz="1600" b="1">
                <a:solidFill>
                  <a:schemeClr val="bg1"/>
                </a:solidFill>
                <a:latin typeface="Meiryo" panose="020B0604030504040204" pitchFamily="34" charset="-128"/>
                <a:ea typeface="Meiryo" panose="020B0604030504040204" pitchFamily="34" charset="-128"/>
                <a:cs typeface="Meiryo" charset="-128"/>
              </a:rPr>
              <a:t>最適化</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テキスト ボックス 22"/>
          <p:cNvSpPr txBox="1"/>
          <p:nvPr/>
        </p:nvSpPr>
        <p:spPr>
          <a:xfrm>
            <a:off x="1886710" y="1622721"/>
            <a:ext cx="1898455" cy="307777"/>
          </a:xfrm>
          <a:prstGeom prst="rect">
            <a:avLst/>
          </a:prstGeom>
          <a:noFill/>
        </p:spPr>
        <p:txBody>
          <a:bodyPr wrap="square" rtlCol="0" anchor="ctr">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cs typeface="Meiryo" charset="-128"/>
              </a:rPr>
              <a:t>データ解析</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4" name="テキスト ボックス 23"/>
          <p:cNvSpPr txBox="1"/>
          <p:nvPr/>
        </p:nvSpPr>
        <p:spPr>
          <a:xfrm>
            <a:off x="5340912" y="1623707"/>
            <a:ext cx="1898455" cy="307777"/>
          </a:xfrm>
          <a:prstGeom prst="rect">
            <a:avLst/>
          </a:prstGeom>
          <a:noFill/>
        </p:spPr>
        <p:txBody>
          <a:bodyPr wrap="square" rtlCol="0" anchor="ctr">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cs typeface="Meiryo" charset="-128"/>
              </a:rPr>
              <a:t>データ活用</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3" name="テキスト ボックス 2">
            <a:extLst>
              <a:ext uri="{FF2B5EF4-FFF2-40B4-BE49-F238E27FC236}">
                <a16:creationId xmlns:a16="http://schemas.microsoft.com/office/drawing/2014/main" id="{F26144AF-EBFB-3743-9CC7-E9D2E1221DFC}"/>
              </a:ext>
            </a:extLst>
          </p:cNvPr>
          <p:cNvSpPr txBox="1"/>
          <p:nvPr/>
        </p:nvSpPr>
        <p:spPr>
          <a:xfrm>
            <a:off x="1942269" y="2201605"/>
            <a:ext cx="1786066" cy="400110"/>
          </a:xfrm>
          <a:prstGeom prst="rect">
            <a:avLst/>
          </a:prstGeom>
          <a:noFill/>
        </p:spPr>
        <p:txBody>
          <a:bodyPr wrap="none" rtlCol="0">
            <a:spAutoFit/>
          </a:bodyPr>
          <a:lstStyle/>
          <a:p>
            <a:pPr algn="ctr"/>
            <a:r>
              <a:rPr kumimoji="1" lang="en-US" altLang="ja-JP" sz="20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AI</a:t>
            </a: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・機械学習</a:t>
            </a:r>
          </a:p>
        </p:txBody>
      </p:sp>
      <p:sp>
        <p:nvSpPr>
          <p:cNvPr id="55" name="テキスト ボックス 54">
            <a:extLst>
              <a:ext uri="{FF2B5EF4-FFF2-40B4-BE49-F238E27FC236}">
                <a16:creationId xmlns:a16="http://schemas.microsoft.com/office/drawing/2014/main" id="{1A0BE842-D658-A349-B449-F5BCE021F451}"/>
              </a:ext>
            </a:extLst>
          </p:cNvPr>
          <p:cNvSpPr txBox="1"/>
          <p:nvPr/>
        </p:nvSpPr>
        <p:spPr>
          <a:xfrm>
            <a:off x="5685804" y="2202212"/>
            <a:ext cx="1210588"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a:t>
            </a:r>
          </a:p>
        </p:txBody>
      </p:sp>
      <p:sp>
        <p:nvSpPr>
          <p:cNvPr id="60" name="テキスト ボックス 59">
            <a:extLst>
              <a:ext uri="{FF2B5EF4-FFF2-40B4-BE49-F238E27FC236}">
                <a16:creationId xmlns:a16="http://schemas.microsoft.com/office/drawing/2014/main" id="{C9D16A91-CB2B-8E41-BCFC-5AB7299D242F}"/>
              </a:ext>
            </a:extLst>
          </p:cNvPr>
          <p:cNvSpPr txBox="1"/>
          <p:nvPr/>
        </p:nvSpPr>
        <p:spPr>
          <a:xfrm>
            <a:off x="1891906" y="2537714"/>
            <a:ext cx="1898455" cy="400110"/>
          </a:xfrm>
          <a:prstGeom prst="rect">
            <a:avLst/>
          </a:prstGeom>
          <a:noFill/>
        </p:spPr>
        <p:txBody>
          <a:bodyPr wrap="square" rtlCol="0" anchor="ctr">
            <a:spAutoFit/>
          </a:bodyPr>
          <a:lstStyle/>
          <a:p>
            <a:pPr algn="ctr"/>
            <a:r>
              <a:rPr lang="ja-JP" altLang="en-US" sz="1000" b="1">
                <a:solidFill>
                  <a:schemeClr val="bg1"/>
                </a:solidFill>
                <a:latin typeface="Meiryo" panose="020B0604030504040204" pitchFamily="34" charset="-128"/>
                <a:ea typeface="Meiryo" panose="020B0604030504040204" pitchFamily="34" charset="-128"/>
                <a:cs typeface="Meiryo" charset="-128"/>
              </a:rPr>
              <a:t>機械学習・深層学習</a:t>
            </a:r>
            <a:endParaRPr lang="en-US" altLang="ja-JP" sz="1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en-US" altLang="ja-JP" sz="1000" b="1" dirty="0">
                <a:solidFill>
                  <a:schemeClr val="bg1"/>
                </a:solidFill>
                <a:latin typeface="Meiryo" panose="020B0604030504040204" pitchFamily="34" charset="-128"/>
                <a:ea typeface="Meiryo" panose="020B0604030504040204" pitchFamily="34" charset="-128"/>
                <a:cs typeface="Meiryo" charset="-128"/>
              </a:rPr>
              <a:t>AI</a:t>
            </a:r>
            <a:r>
              <a:rPr kumimoji="1" lang="ja-JP" altLang="en-US" sz="1000" b="1">
                <a:solidFill>
                  <a:schemeClr val="bg1"/>
                </a:solidFill>
                <a:latin typeface="Meiryo" panose="020B0604030504040204" pitchFamily="34" charset="-128"/>
                <a:ea typeface="Meiryo" panose="020B0604030504040204" pitchFamily="34" charset="-128"/>
                <a:cs typeface="Meiryo" charset="-128"/>
              </a:rPr>
              <a:t>チップなど</a:t>
            </a:r>
            <a:endParaRPr kumimoji="1" lang="en-US" altLang="ja-JP" sz="1000" b="1" dirty="0">
              <a:solidFill>
                <a:schemeClr val="bg1"/>
              </a:solidFill>
              <a:latin typeface="Meiryo" panose="020B0604030504040204" pitchFamily="34" charset="-128"/>
              <a:ea typeface="Meiryo" panose="020B0604030504040204" pitchFamily="34" charset="-128"/>
              <a:cs typeface="Meiryo" charset="-128"/>
            </a:endParaRPr>
          </a:p>
        </p:txBody>
      </p:sp>
      <p:sp>
        <p:nvSpPr>
          <p:cNvPr id="79" name="テキスト ボックス 78">
            <a:extLst>
              <a:ext uri="{FF2B5EF4-FFF2-40B4-BE49-F238E27FC236}">
                <a16:creationId xmlns:a16="http://schemas.microsoft.com/office/drawing/2014/main" id="{30A75259-2031-E64F-A77F-9CE5FCF19BAE}"/>
              </a:ext>
            </a:extLst>
          </p:cNvPr>
          <p:cNvSpPr txBox="1"/>
          <p:nvPr/>
        </p:nvSpPr>
        <p:spPr>
          <a:xfrm>
            <a:off x="5340912" y="2537714"/>
            <a:ext cx="1898455" cy="400110"/>
          </a:xfrm>
          <a:prstGeom prst="rect">
            <a:avLst/>
          </a:prstGeom>
          <a:noFill/>
        </p:spPr>
        <p:txBody>
          <a:bodyPr wrap="square" rtlCol="0" anchor="ctr">
            <a:spAutoFit/>
          </a:bodyPr>
          <a:lstStyle/>
          <a:p>
            <a:pPr algn="ctr"/>
            <a:r>
              <a:rPr lang="ja-JP" altLang="en-US" sz="1000" b="1">
                <a:solidFill>
                  <a:schemeClr val="bg1"/>
                </a:solidFill>
                <a:latin typeface="Meiryo" panose="020B0604030504040204" pitchFamily="34" charset="-128"/>
                <a:ea typeface="Meiryo" panose="020B0604030504040204" pitchFamily="34" charset="-128"/>
                <a:cs typeface="Meiryo" charset="-128"/>
              </a:rPr>
              <a:t>サーバーレス・コンテナ</a:t>
            </a:r>
            <a:endParaRPr lang="en-US" altLang="ja-JP" sz="1000" b="1"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000" b="1" dirty="0">
                <a:solidFill>
                  <a:schemeClr val="bg1"/>
                </a:solidFill>
                <a:latin typeface="Meiryo" panose="020B0604030504040204" pitchFamily="34" charset="-128"/>
                <a:ea typeface="Meiryo" panose="020B0604030504040204" pitchFamily="34" charset="-128"/>
                <a:cs typeface="Meiryo" charset="-128"/>
              </a:rPr>
              <a:t>SaaS</a:t>
            </a:r>
            <a:r>
              <a:rPr lang="ja-JP" altLang="en-US" sz="1000" b="1">
                <a:solidFill>
                  <a:schemeClr val="bg1"/>
                </a:solidFill>
                <a:latin typeface="Meiryo" panose="020B0604030504040204" pitchFamily="34" charset="-128"/>
                <a:ea typeface="Meiryo" panose="020B0604030504040204" pitchFamily="34" charset="-128"/>
                <a:cs typeface="Meiryo" charset="-128"/>
              </a:rPr>
              <a:t>・</a:t>
            </a:r>
            <a:r>
              <a:rPr lang="en-US" altLang="ja-JP" sz="1000" b="1" dirty="0">
                <a:solidFill>
                  <a:schemeClr val="bg1"/>
                </a:solidFill>
                <a:latin typeface="Meiryo" panose="020B0604030504040204" pitchFamily="34" charset="-128"/>
                <a:ea typeface="Meiryo" panose="020B0604030504040204" pitchFamily="34" charset="-128"/>
                <a:cs typeface="Meiryo" charset="-128"/>
              </a:rPr>
              <a:t>PaaS</a:t>
            </a:r>
            <a:r>
              <a:rPr lang="ja-JP" altLang="en-US" sz="1000" b="1">
                <a:solidFill>
                  <a:schemeClr val="bg1"/>
                </a:solidFill>
                <a:latin typeface="Meiryo" panose="020B0604030504040204" pitchFamily="34" charset="-128"/>
                <a:ea typeface="Meiryo" panose="020B0604030504040204" pitchFamily="34" charset="-128"/>
                <a:cs typeface="Meiryo" charset="-128"/>
              </a:rPr>
              <a:t>など</a:t>
            </a:r>
            <a:endParaRPr kumimoji="1" lang="en-US" altLang="ja-JP" sz="1000" b="1" dirty="0">
              <a:solidFill>
                <a:schemeClr val="bg1"/>
              </a:solidFill>
              <a:latin typeface="Meiryo" panose="020B0604030504040204" pitchFamily="34" charset="-128"/>
              <a:ea typeface="Meiryo" panose="020B0604030504040204" pitchFamily="34" charset="-128"/>
              <a:cs typeface="Meiryo" charset="-128"/>
            </a:endParaRPr>
          </a:p>
        </p:txBody>
      </p:sp>
      <p:sp>
        <p:nvSpPr>
          <p:cNvPr id="22" name="テキスト ボックス 21"/>
          <p:cNvSpPr txBox="1"/>
          <p:nvPr/>
        </p:nvSpPr>
        <p:spPr>
          <a:xfrm>
            <a:off x="3622772" y="4568206"/>
            <a:ext cx="1898455" cy="307777"/>
          </a:xfrm>
          <a:prstGeom prst="rect">
            <a:avLst/>
          </a:prstGeom>
          <a:noFill/>
        </p:spPr>
        <p:txBody>
          <a:bodyPr wrap="square" rtlCol="0" anchor="ctr">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cs typeface="Meiryo" charset="-128"/>
              </a:rPr>
              <a:t>データ収集</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82" name="正方形/長方形 81">
            <a:extLst>
              <a:ext uri="{FF2B5EF4-FFF2-40B4-BE49-F238E27FC236}">
                <a16:creationId xmlns:a16="http://schemas.microsoft.com/office/drawing/2014/main" id="{AF56802A-8500-A74D-A075-CD95D66D382D}"/>
              </a:ext>
            </a:extLst>
          </p:cNvPr>
          <p:cNvSpPr/>
          <p:nvPr/>
        </p:nvSpPr>
        <p:spPr>
          <a:xfrm>
            <a:off x="4568705" y="4408455"/>
            <a:ext cx="2026602" cy="1898455"/>
          </a:xfrm>
          <a:prstGeom prst="rect">
            <a:avLst/>
          </a:prstGeom>
          <a:solidFill>
            <a:srgbClr val="0432FF">
              <a:alpha val="5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7" name="テキスト ボックス 86">
            <a:extLst>
              <a:ext uri="{FF2B5EF4-FFF2-40B4-BE49-F238E27FC236}">
                <a16:creationId xmlns:a16="http://schemas.microsoft.com/office/drawing/2014/main" id="{5F785E39-5D7E-144C-A3F4-C843E74157BD}"/>
              </a:ext>
            </a:extLst>
          </p:cNvPr>
          <p:cNvSpPr txBox="1"/>
          <p:nvPr/>
        </p:nvSpPr>
        <p:spPr>
          <a:xfrm>
            <a:off x="5194495" y="5024281"/>
            <a:ext cx="1368732" cy="584775"/>
          </a:xfrm>
          <a:prstGeom prst="rect">
            <a:avLst/>
          </a:prstGeom>
          <a:noFill/>
        </p:spPr>
        <p:txBody>
          <a:bodyPr wrap="square" rtlCol="0" anchor="ctr">
            <a:spAutoFit/>
          </a:bodyPr>
          <a:lstStyle/>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デジタル</a:t>
            </a:r>
            <a:endParaRPr kumimoji="1" lang="en-US" altLang="ja-JP" sz="1600" b="1" dirty="0">
              <a:solidFill>
                <a:schemeClr val="bg1"/>
              </a:solidFill>
              <a:latin typeface="Meiryo" panose="020B0604030504040204" pitchFamily="34" charset="-128"/>
              <a:ea typeface="Meiryo" panose="020B0604030504040204" pitchFamily="34" charset="-128"/>
              <a:cs typeface="Meiryo" charset="-128"/>
            </a:endParaRPr>
          </a:p>
          <a:p>
            <a:pPr algn="r"/>
            <a:r>
              <a:rPr kumimoji="1" lang="ja-JP" altLang="en-US" sz="1600" b="1">
                <a:solidFill>
                  <a:schemeClr val="bg1"/>
                </a:solidFill>
                <a:latin typeface="Meiryo" panose="020B0604030504040204" pitchFamily="34" charset="-128"/>
                <a:ea typeface="Meiryo" panose="020B0604030504040204" pitchFamily="34" charset="-128"/>
                <a:cs typeface="Meiryo" charset="-128"/>
              </a:rPr>
              <a:t>ツイン</a:t>
            </a:r>
            <a:endParaRPr kumimoji="1"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57" name="テキスト ボックス 56">
            <a:extLst>
              <a:ext uri="{FF2B5EF4-FFF2-40B4-BE49-F238E27FC236}">
                <a16:creationId xmlns:a16="http://schemas.microsoft.com/office/drawing/2014/main" id="{7E6ADCA7-5A37-C649-A6CC-D89FF667C814}"/>
              </a:ext>
            </a:extLst>
          </p:cNvPr>
          <p:cNvSpPr txBox="1"/>
          <p:nvPr/>
        </p:nvSpPr>
        <p:spPr>
          <a:xfrm>
            <a:off x="4158617" y="5111583"/>
            <a:ext cx="826765" cy="523220"/>
          </a:xfrm>
          <a:prstGeom prst="rect">
            <a:avLst/>
          </a:prstGeom>
          <a:noFill/>
        </p:spPr>
        <p:txBody>
          <a:bodyPr wrap="none" rtlCol="0">
            <a:spAutoFit/>
          </a:bodyPr>
          <a:lstStyle/>
          <a:p>
            <a:pPr algn="ctr"/>
            <a:r>
              <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IoT</a:t>
            </a:r>
            <a:endPar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CD2A5F13-C88E-AF45-848E-A547522746D6}"/>
              </a:ext>
            </a:extLst>
          </p:cNvPr>
          <p:cNvSpPr txBox="1"/>
          <p:nvPr/>
        </p:nvSpPr>
        <p:spPr>
          <a:xfrm>
            <a:off x="3619477" y="5566063"/>
            <a:ext cx="1898455" cy="400110"/>
          </a:xfrm>
          <a:prstGeom prst="rect">
            <a:avLst/>
          </a:prstGeom>
          <a:noFill/>
        </p:spPr>
        <p:txBody>
          <a:bodyPr wrap="square" rtlCol="0" anchor="ctr">
            <a:spAutoFit/>
          </a:bodyPr>
          <a:lstStyle/>
          <a:p>
            <a:pPr algn="ctr"/>
            <a:r>
              <a:rPr lang="ja-JP" altLang="en-US" sz="1000" b="1">
                <a:solidFill>
                  <a:schemeClr val="bg1"/>
                </a:solidFill>
                <a:latin typeface="Meiryo" panose="020B0604030504040204" pitchFamily="34" charset="-128"/>
                <a:ea typeface="Meiryo" panose="020B0604030504040204" pitchFamily="34" charset="-128"/>
                <a:cs typeface="Meiryo" charset="-128"/>
              </a:rPr>
              <a:t>センサー・モバイル</a:t>
            </a:r>
            <a:endParaRPr lang="en-US" altLang="ja-JP" sz="1000" b="1"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000" b="1">
                <a:solidFill>
                  <a:schemeClr val="bg1"/>
                </a:solidFill>
                <a:latin typeface="Meiryo" panose="020B0604030504040204" pitchFamily="34" charset="-128"/>
                <a:ea typeface="Meiryo" panose="020B0604030504040204" pitchFamily="34" charset="-128"/>
                <a:cs typeface="Meiryo" charset="-128"/>
              </a:rPr>
              <a:t>自律制御など</a:t>
            </a:r>
            <a:endParaRPr kumimoji="1" lang="en-US" altLang="ja-JP" sz="1000" b="1" dirty="0">
              <a:solidFill>
                <a:schemeClr val="bg1"/>
              </a:solidFill>
              <a:latin typeface="Meiryo" panose="020B0604030504040204" pitchFamily="34" charset="-128"/>
              <a:ea typeface="Meiryo" panose="020B0604030504040204" pitchFamily="34" charset="-128"/>
              <a:cs typeface="Meiryo" charset="-128"/>
            </a:endParaRPr>
          </a:p>
        </p:txBody>
      </p:sp>
      <p:sp>
        <p:nvSpPr>
          <p:cNvPr id="86" name="テキスト ボックス 85">
            <a:extLst>
              <a:ext uri="{FF2B5EF4-FFF2-40B4-BE49-F238E27FC236}">
                <a16:creationId xmlns:a16="http://schemas.microsoft.com/office/drawing/2014/main" id="{245B635B-81EC-F144-B165-3C8101E9573C}"/>
              </a:ext>
            </a:extLst>
          </p:cNvPr>
          <p:cNvSpPr txBox="1"/>
          <p:nvPr/>
        </p:nvSpPr>
        <p:spPr>
          <a:xfrm>
            <a:off x="4561892" y="5637213"/>
            <a:ext cx="2029225" cy="461665"/>
          </a:xfrm>
          <a:prstGeom prst="rect">
            <a:avLst/>
          </a:prstGeom>
          <a:noFill/>
        </p:spPr>
        <p:txBody>
          <a:bodyPr wrap="square" rtlCol="0" anchor="ctr">
            <a:spAutoFit/>
          </a:bodyPr>
          <a:lstStyle/>
          <a:p>
            <a:pPr algn="r"/>
            <a:r>
              <a:rPr kumimoji="1" lang="ja-JP" altLang="en-US" sz="1200" b="1">
                <a:solidFill>
                  <a:schemeClr val="bg1"/>
                </a:solidFill>
                <a:latin typeface="Meiryo" panose="020B0604030504040204" pitchFamily="34" charset="-128"/>
                <a:ea typeface="Meiryo" panose="020B0604030504040204" pitchFamily="34" charset="-128"/>
                <a:cs typeface="Meiryo" charset="-128"/>
              </a:rPr>
              <a:t>現実世界の</a:t>
            </a:r>
            <a:endParaRPr kumimoji="1" lang="en-US" altLang="ja-JP" sz="1200" b="1" dirty="0">
              <a:solidFill>
                <a:schemeClr val="bg1"/>
              </a:solidFill>
              <a:latin typeface="Meiryo" panose="020B0604030504040204" pitchFamily="34" charset="-128"/>
              <a:ea typeface="Meiryo" panose="020B0604030504040204" pitchFamily="34" charset="-128"/>
              <a:cs typeface="Meiryo" charset="-128"/>
            </a:endParaRPr>
          </a:p>
          <a:p>
            <a:pPr algn="r"/>
            <a:r>
              <a:rPr lang="ja-JP" altLang="en-US" sz="1200" b="1">
                <a:solidFill>
                  <a:schemeClr val="bg1"/>
                </a:solidFill>
                <a:latin typeface="Meiryo" panose="020B0604030504040204" pitchFamily="34" charset="-128"/>
                <a:ea typeface="Meiryo" panose="020B0604030504040204" pitchFamily="34" charset="-128"/>
                <a:cs typeface="Meiryo" charset="-128"/>
              </a:rPr>
              <a:t>デジタルコピー</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0" name="上矢印 19"/>
          <p:cNvSpPr/>
          <p:nvPr/>
        </p:nvSpPr>
        <p:spPr>
          <a:xfrm rot="16200000" flipV="1">
            <a:off x="4007097" y="176174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914680" y="3321550"/>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テキスト ボックス 58">
            <a:extLst>
              <a:ext uri="{FF2B5EF4-FFF2-40B4-BE49-F238E27FC236}">
                <a16:creationId xmlns:a16="http://schemas.microsoft.com/office/drawing/2014/main" id="{34DA344F-AE70-AD41-997A-B6776A67FC26}"/>
              </a:ext>
            </a:extLst>
          </p:cNvPr>
          <p:cNvSpPr txBox="1"/>
          <p:nvPr/>
        </p:nvSpPr>
        <p:spPr>
          <a:xfrm>
            <a:off x="3611668" y="3064893"/>
            <a:ext cx="1922321" cy="738664"/>
          </a:xfrm>
          <a:prstGeom prst="rect">
            <a:avLst/>
          </a:prstGeom>
          <a:noFill/>
        </p:spPr>
        <p:txBody>
          <a:bodyPr wrap="none" rtlCol="0">
            <a:spAutoFit/>
          </a:bodyPr>
          <a:lstStyle/>
          <a:p>
            <a:pPr algn="ctr"/>
            <a:r>
              <a:rPr kumimoji="1" lang="en-US" altLang="ja-JP" sz="2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5G</a:t>
            </a:r>
          </a:p>
          <a:p>
            <a:pPr algn="ct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第</a:t>
            </a:r>
            <a:r>
              <a:rPr lang="en-US" altLang="ja-JP" sz="1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5</a:t>
            </a:r>
            <a:r>
              <a:rPr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世代通信システム</a:t>
            </a:r>
            <a:endParaRPr kumimoji="1" lang="ja-JP" altLang="en-US" sz="1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5072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8"/>
                                        </p:tgtEl>
                                        <p:attrNameLst>
                                          <p:attrName>style.visibility</p:attrName>
                                        </p:attrNameLst>
                                      </p:cBhvr>
                                      <p:to>
                                        <p:strVal val="visible"/>
                                      </p:to>
                                    </p:set>
                                    <p:anim calcmode="lin" valueType="num">
                                      <p:cBhvr>
                                        <p:cTn id="12" dur="500" fill="hold"/>
                                        <p:tgtEl>
                                          <p:spTgt spid="88"/>
                                        </p:tgtEl>
                                        <p:attrNameLst>
                                          <p:attrName>ppt_w</p:attrName>
                                        </p:attrNameLst>
                                      </p:cBhvr>
                                      <p:tavLst>
                                        <p:tav tm="0">
                                          <p:val>
                                            <p:fltVal val="0"/>
                                          </p:val>
                                        </p:tav>
                                        <p:tav tm="100000">
                                          <p:val>
                                            <p:strVal val="#ppt_w"/>
                                          </p:val>
                                        </p:tav>
                                      </p:tavLst>
                                    </p:anim>
                                    <p:anim calcmode="lin" valueType="num">
                                      <p:cBhvr>
                                        <p:cTn id="13" dur="500" fill="hold"/>
                                        <p:tgtEl>
                                          <p:spTgt spid="88"/>
                                        </p:tgtEl>
                                        <p:attrNameLst>
                                          <p:attrName>ppt_h</p:attrName>
                                        </p:attrNameLst>
                                      </p:cBhvr>
                                      <p:tavLst>
                                        <p:tav tm="0">
                                          <p:val>
                                            <p:fltVal val="0"/>
                                          </p:val>
                                        </p:tav>
                                        <p:tav tm="100000">
                                          <p:val>
                                            <p:strVal val="#ppt_h"/>
                                          </p:val>
                                        </p:tav>
                                      </p:tavLst>
                                    </p:anim>
                                    <p:animEffect transition="in" filter="fade">
                                      <p:cBhvr>
                                        <p:cTn id="1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5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DFFA790E-E40D-7349-9FD2-FB52C24D3878}"/>
              </a:ext>
            </a:extLst>
          </p:cNvPr>
          <p:cNvSpPr/>
          <p:nvPr/>
        </p:nvSpPr>
        <p:spPr>
          <a:xfrm>
            <a:off x="314904" y="849086"/>
            <a:ext cx="8514183" cy="521014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CF031141-80BC-0541-ADAF-0B2160C20425}"/>
              </a:ext>
            </a:extLst>
          </p:cNvPr>
          <p:cNvSpPr/>
          <p:nvPr/>
        </p:nvSpPr>
        <p:spPr>
          <a:xfrm>
            <a:off x="473525" y="2336419"/>
            <a:ext cx="8196943" cy="2219591"/>
          </a:xfrm>
          <a:prstGeom prst="rect">
            <a:avLst/>
          </a:prstGeom>
          <a:solidFill>
            <a:schemeClr val="accent1">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02C7D4A-72A8-5C42-8A76-EA354519FC8C}"/>
              </a:ext>
            </a:extLst>
          </p:cNvPr>
          <p:cNvSpPr>
            <a:spLocks noGrp="1"/>
          </p:cNvSpPr>
          <p:nvPr>
            <p:ph type="title"/>
          </p:nvPr>
        </p:nvSpPr>
        <p:spPr/>
        <p:txBody>
          <a:bodyPr/>
          <a:lstStyle/>
          <a:p>
            <a:r>
              <a:rPr kumimoji="1" lang="ja-JP" altLang="en-US"/>
              <a:t>人間とデジタル</a:t>
            </a:r>
          </a:p>
        </p:txBody>
      </p:sp>
      <p:sp>
        <p:nvSpPr>
          <p:cNvPr id="3" name="テキスト ボックス 2">
            <a:extLst>
              <a:ext uri="{FF2B5EF4-FFF2-40B4-BE49-F238E27FC236}">
                <a16:creationId xmlns:a16="http://schemas.microsoft.com/office/drawing/2014/main" id="{04D2DBFC-5919-9944-B3A9-0F484E9A04EF}"/>
              </a:ext>
            </a:extLst>
          </p:cNvPr>
          <p:cNvSpPr txBox="1"/>
          <p:nvPr/>
        </p:nvSpPr>
        <p:spPr>
          <a:xfrm>
            <a:off x="865954" y="1319413"/>
            <a:ext cx="2451312" cy="830997"/>
          </a:xfrm>
          <a:prstGeom prst="rect">
            <a:avLst/>
          </a:prstGeom>
          <a:noFill/>
        </p:spPr>
        <p:txBody>
          <a:bodyPr wrap="none" rtlCol="0">
            <a:spAutoFit/>
          </a:bodyPr>
          <a:lstStyle/>
          <a:p>
            <a:r>
              <a:rPr kumimoji="1" lang="ja-JP" altLang="en-US" sz="4800">
                <a:solidFill>
                  <a:schemeClr val="accent3">
                    <a:lumMod val="75000"/>
                  </a:schemeClr>
                </a:solidFill>
                <a:latin typeface="Meiryo" panose="020B0604030504040204" pitchFamily="34" charset="-128"/>
                <a:ea typeface="Meiryo" panose="020B0604030504040204" pitchFamily="34" charset="-128"/>
              </a:rPr>
              <a:t>０</a:t>
            </a:r>
            <a:r>
              <a:rPr kumimoji="1" lang="en-US" altLang="ja-JP" sz="4800" dirty="0">
                <a:solidFill>
                  <a:schemeClr val="accent3">
                    <a:lumMod val="75000"/>
                  </a:schemeClr>
                </a:solidFill>
                <a:latin typeface="Meiryo" panose="020B0604030504040204" pitchFamily="34" charset="-128"/>
                <a:ea typeface="Meiryo" panose="020B0604030504040204" pitchFamily="34" charset="-128"/>
              </a:rPr>
              <a:t> </a:t>
            </a:r>
            <a:r>
              <a:rPr lang="ja-JP" altLang="en-US" sz="4800">
                <a:solidFill>
                  <a:schemeClr val="accent3">
                    <a:lumMod val="75000"/>
                  </a:schemeClr>
                </a:solidFill>
                <a:latin typeface="Meiryo" panose="020B0604030504040204" pitchFamily="34" charset="-128"/>
                <a:ea typeface="Meiryo" panose="020B0604030504040204" pitchFamily="34" charset="-128"/>
              </a:rPr>
              <a:t>→</a:t>
            </a:r>
            <a:r>
              <a:rPr lang="en-US" altLang="ja-JP" sz="4800" dirty="0">
                <a:solidFill>
                  <a:schemeClr val="accent3">
                    <a:lumMod val="75000"/>
                  </a:schemeClr>
                </a:solidFill>
                <a:latin typeface="Meiryo" panose="020B0604030504040204" pitchFamily="34" charset="-128"/>
                <a:ea typeface="Meiryo" panose="020B0604030504040204" pitchFamily="34" charset="-128"/>
              </a:rPr>
              <a:t> </a:t>
            </a:r>
            <a:r>
              <a:rPr lang="ja-JP" altLang="en-US" sz="4800">
                <a:solidFill>
                  <a:schemeClr val="accent3">
                    <a:lumMod val="75000"/>
                  </a:schemeClr>
                </a:solidFill>
                <a:latin typeface="Meiryo" panose="020B0604030504040204" pitchFamily="34" charset="-128"/>
                <a:ea typeface="Meiryo" panose="020B0604030504040204" pitchFamily="34" charset="-128"/>
              </a:rPr>
              <a:t>１</a:t>
            </a:r>
            <a:endParaRPr kumimoji="1" lang="ja-JP" altLang="en-US" sz="4800">
              <a:solidFill>
                <a:schemeClr val="accent3">
                  <a:lumMod val="75000"/>
                </a:schemeClr>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3EDE4D26-B8EC-6749-B3C8-1C36019BB160}"/>
              </a:ext>
            </a:extLst>
          </p:cNvPr>
          <p:cNvSpPr txBox="1"/>
          <p:nvPr/>
        </p:nvSpPr>
        <p:spPr>
          <a:xfrm>
            <a:off x="865952" y="3132422"/>
            <a:ext cx="2451312" cy="830997"/>
          </a:xfrm>
          <a:prstGeom prst="rect">
            <a:avLst/>
          </a:prstGeom>
          <a:noFill/>
        </p:spPr>
        <p:txBody>
          <a:bodyPr wrap="none" rtlCol="0">
            <a:spAutoFit/>
          </a:bodyPr>
          <a:lstStyle/>
          <a:p>
            <a:r>
              <a:rPr kumimoji="1" lang="ja-JP" altLang="en-US" sz="4800">
                <a:solidFill>
                  <a:srgbClr val="1F33E8"/>
                </a:solidFill>
                <a:latin typeface="Meiryo" panose="020B0604030504040204" pitchFamily="34" charset="-128"/>
                <a:ea typeface="Meiryo" panose="020B0604030504040204" pitchFamily="34" charset="-128"/>
              </a:rPr>
              <a:t>１</a:t>
            </a:r>
            <a:r>
              <a:rPr kumimoji="1" lang="en-US" altLang="ja-JP" sz="4800" dirty="0">
                <a:solidFill>
                  <a:srgbClr val="1F33E8"/>
                </a:solidFill>
                <a:latin typeface="Meiryo" panose="020B0604030504040204" pitchFamily="34" charset="-128"/>
                <a:ea typeface="Meiryo" panose="020B0604030504040204" pitchFamily="34" charset="-128"/>
              </a:rPr>
              <a:t> </a:t>
            </a:r>
            <a:r>
              <a:rPr lang="ja-JP" altLang="en-US" sz="4800">
                <a:solidFill>
                  <a:srgbClr val="1F33E8"/>
                </a:solidFill>
                <a:latin typeface="Meiryo" panose="020B0604030504040204" pitchFamily="34" charset="-128"/>
                <a:ea typeface="Meiryo" panose="020B0604030504040204" pitchFamily="34" charset="-128"/>
              </a:rPr>
              <a:t>→</a:t>
            </a:r>
            <a:r>
              <a:rPr lang="en-US" altLang="ja-JP" sz="4800" dirty="0">
                <a:solidFill>
                  <a:srgbClr val="1F33E8"/>
                </a:solidFill>
                <a:latin typeface="Meiryo" panose="020B0604030504040204" pitchFamily="34" charset="-128"/>
                <a:ea typeface="Meiryo" panose="020B0604030504040204" pitchFamily="34" charset="-128"/>
              </a:rPr>
              <a:t> </a:t>
            </a:r>
            <a:r>
              <a:rPr lang="ja-JP" altLang="en-US" sz="4800">
                <a:solidFill>
                  <a:srgbClr val="1F33E8"/>
                </a:solidFill>
                <a:latin typeface="Meiryo" panose="020B0604030504040204" pitchFamily="34" charset="-128"/>
                <a:ea typeface="Meiryo" panose="020B0604030504040204" pitchFamily="34" charset="-128"/>
              </a:rPr>
              <a:t>９</a:t>
            </a:r>
            <a:endParaRPr kumimoji="1" lang="ja-JP" altLang="en-US" sz="4800">
              <a:solidFill>
                <a:srgbClr val="1F33E8"/>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91326B41-C24D-9447-86F0-36FDDFDBF829}"/>
              </a:ext>
            </a:extLst>
          </p:cNvPr>
          <p:cNvSpPr txBox="1"/>
          <p:nvPr/>
        </p:nvSpPr>
        <p:spPr>
          <a:xfrm>
            <a:off x="865952" y="4940772"/>
            <a:ext cx="2601994" cy="830997"/>
          </a:xfrm>
          <a:prstGeom prst="rect">
            <a:avLst/>
          </a:prstGeom>
          <a:noFill/>
        </p:spPr>
        <p:txBody>
          <a:bodyPr wrap="none" rtlCol="0">
            <a:spAutoFit/>
          </a:bodyPr>
          <a:lstStyle/>
          <a:p>
            <a:r>
              <a:rPr lang="ja-JP" altLang="en-US" sz="4800">
                <a:solidFill>
                  <a:schemeClr val="accent3">
                    <a:lumMod val="75000"/>
                  </a:schemeClr>
                </a:solidFill>
                <a:latin typeface="Meiryo" panose="020B0604030504040204" pitchFamily="34" charset="-128"/>
                <a:ea typeface="Meiryo" panose="020B0604030504040204" pitchFamily="34" charset="-128"/>
              </a:rPr>
              <a:t>９</a:t>
            </a:r>
            <a:r>
              <a:rPr lang="en-US" altLang="ja-JP" sz="4800" dirty="0">
                <a:solidFill>
                  <a:schemeClr val="accent3">
                    <a:lumMod val="75000"/>
                  </a:schemeClr>
                </a:solidFill>
                <a:latin typeface="Meiryo" panose="020B0604030504040204" pitchFamily="34" charset="-128"/>
                <a:ea typeface="Meiryo" panose="020B0604030504040204" pitchFamily="34" charset="-128"/>
              </a:rPr>
              <a:t> </a:t>
            </a:r>
            <a:r>
              <a:rPr lang="ja-JP" altLang="en-US" sz="4800">
                <a:solidFill>
                  <a:schemeClr val="accent3">
                    <a:lumMod val="75000"/>
                  </a:schemeClr>
                </a:solidFill>
                <a:latin typeface="Meiryo" panose="020B0604030504040204" pitchFamily="34" charset="-128"/>
                <a:ea typeface="Meiryo" panose="020B0604030504040204" pitchFamily="34" charset="-128"/>
              </a:rPr>
              <a:t>→</a:t>
            </a:r>
            <a:r>
              <a:rPr lang="en-US" altLang="ja-JP" sz="4800" dirty="0">
                <a:solidFill>
                  <a:schemeClr val="accent3">
                    <a:lumMod val="75000"/>
                  </a:schemeClr>
                </a:solidFill>
                <a:latin typeface="Meiryo" panose="020B0604030504040204" pitchFamily="34" charset="-128"/>
                <a:ea typeface="Meiryo" panose="020B0604030504040204" pitchFamily="34" charset="-128"/>
              </a:rPr>
              <a:t> 10</a:t>
            </a:r>
            <a:endParaRPr kumimoji="1" lang="ja-JP" altLang="en-US" sz="4800">
              <a:solidFill>
                <a:schemeClr val="accent3">
                  <a:lumMod val="75000"/>
                </a:schemeClr>
              </a:solidFill>
              <a:latin typeface="Meiryo" panose="020B0604030504040204" pitchFamily="34" charset="-128"/>
              <a:ea typeface="Meiryo" panose="020B0604030504040204" pitchFamily="34" charset="-128"/>
            </a:endParaRPr>
          </a:p>
        </p:txBody>
      </p:sp>
      <p:pic>
        <p:nvPicPr>
          <p:cNvPr id="6" name="図 5">
            <a:extLst>
              <a:ext uri="{FF2B5EF4-FFF2-40B4-BE49-F238E27FC236}">
                <a16:creationId xmlns:a16="http://schemas.microsoft.com/office/drawing/2014/main" id="{736E2A01-D73A-DA4B-8FED-DE537773FE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06375" y="2793451"/>
            <a:ext cx="1131249" cy="1315406"/>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3AA568C9-F843-B649-BF33-7DA46DF823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094399" y="4666519"/>
            <a:ext cx="955201" cy="1209116"/>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E3FC21BF-E560-4541-BB1B-A25C34B36B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094399" y="1006012"/>
            <a:ext cx="955201" cy="1209116"/>
          </a:xfrm>
          <a:prstGeom prst="rect">
            <a:avLst/>
          </a:prstGeom>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26D68CE4-D421-CE44-9C91-32494153304B}"/>
              </a:ext>
            </a:extLst>
          </p:cNvPr>
          <p:cNvSpPr txBox="1"/>
          <p:nvPr/>
        </p:nvSpPr>
        <p:spPr>
          <a:xfrm>
            <a:off x="5746051" y="1092130"/>
            <a:ext cx="1787669" cy="1046440"/>
          </a:xfrm>
          <a:prstGeom prst="rect">
            <a:avLst/>
          </a:prstGeom>
          <a:noFill/>
        </p:spPr>
        <p:txBody>
          <a:bodyPr wrap="none" rtlCol="0">
            <a:spAutoFit/>
          </a:bodyPr>
          <a:lstStyle/>
          <a:p>
            <a:r>
              <a:rPr lang="ja-JP" altLang="en-US" sz="2000" b="1">
                <a:solidFill>
                  <a:schemeClr val="accent3">
                    <a:lumMod val="75000"/>
                  </a:schemeClr>
                </a:solidFill>
                <a:latin typeface="Meiryo" panose="020B0604030504040204" pitchFamily="34" charset="-128"/>
                <a:ea typeface="Meiryo" panose="020B0604030504040204" pitchFamily="34" charset="-128"/>
              </a:rPr>
              <a:t>創造性</a:t>
            </a:r>
            <a:endParaRPr lang="en-US" altLang="ja-JP" sz="2000" b="1"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発見や発明</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1400">
                <a:solidFill>
                  <a:schemeClr val="accent3">
                    <a:lumMod val="75000"/>
                  </a:schemeClr>
                </a:solidFill>
                <a:latin typeface="Meiryo" panose="020B0604030504040204" pitchFamily="34" charset="-128"/>
                <a:ea typeface="Meiryo" panose="020B0604030504040204" pitchFamily="34" charset="-128"/>
              </a:rPr>
              <a:t>イノベーション</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kumimoji="1" lang="ja-JP" altLang="en-US" sz="1400">
                <a:solidFill>
                  <a:schemeClr val="accent3">
                    <a:lumMod val="75000"/>
                  </a:schemeClr>
                </a:solidFill>
                <a:latin typeface="Meiryo" panose="020B0604030504040204" pitchFamily="34" charset="-128"/>
                <a:ea typeface="Meiryo" panose="020B0604030504040204" pitchFamily="34" charset="-128"/>
              </a:rPr>
              <a:t>芸術性や美意識</a:t>
            </a:r>
          </a:p>
        </p:txBody>
      </p:sp>
      <p:sp>
        <p:nvSpPr>
          <p:cNvPr id="11" name="テキスト ボックス 10">
            <a:extLst>
              <a:ext uri="{FF2B5EF4-FFF2-40B4-BE49-F238E27FC236}">
                <a16:creationId xmlns:a16="http://schemas.microsoft.com/office/drawing/2014/main" id="{13BD0FD4-0818-E348-97F1-F4A423CDB09B}"/>
              </a:ext>
            </a:extLst>
          </p:cNvPr>
          <p:cNvSpPr txBox="1"/>
          <p:nvPr/>
        </p:nvSpPr>
        <p:spPr>
          <a:xfrm>
            <a:off x="5788440" y="2886030"/>
            <a:ext cx="2146742" cy="1046440"/>
          </a:xfrm>
          <a:prstGeom prst="rect">
            <a:avLst/>
          </a:prstGeom>
          <a:noFill/>
        </p:spPr>
        <p:txBody>
          <a:bodyPr wrap="none" rtlCol="0">
            <a:spAutoFit/>
          </a:bodyPr>
          <a:lstStyle/>
          <a:p>
            <a:r>
              <a:rPr lang="ja-JP" altLang="en-US" sz="2000" b="1">
                <a:solidFill>
                  <a:srgbClr val="1F33E8"/>
                </a:solidFill>
                <a:latin typeface="Meiryo" panose="020B0604030504040204" pitchFamily="34" charset="-128"/>
                <a:ea typeface="Meiryo" panose="020B0604030504040204" pitchFamily="34" charset="-128"/>
              </a:rPr>
              <a:t>生産性</a:t>
            </a:r>
            <a:endParaRPr lang="en-US" altLang="ja-JP" sz="2000" b="1" dirty="0">
              <a:solidFill>
                <a:srgbClr val="1F33E8"/>
              </a:solidFill>
              <a:latin typeface="Meiryo" panose="020B0604030504040204" pitchFamily="34" charset="-128"/>
              <a:ea typeface="Meiryo" panose="020B0604030504040204" pitchFamily="34" charset="-128"/>
            </a:endParaRPr>
          </a:p>
          <a:p>
            <a:pPr marL="357188" indent="-357188">
              <a:buFont typeface="Wingdings" pitchFamily="2" charset="2"/>
              <a:buChar char="ü"/>
            </a:pPr>
            <a:r>
              <a:rPr lang="ja-JP" altLang="en-US" sz="1400">
                <a:solidFill>
                  <a:srgbClr val="1F33E8"/>
                </a:solidFill>
                <a:latin typeface="Meiryo" panose="020B0604030504040204" pitchFamily="34" charset="-128"/>
                <a:ea typeface="Meiryo" panose="020B0604030504040204" pitchFamily="34" charset="-128"/>
              </a:rPr>
              <a:t>効率化・スピード</a:t>
            </a:r>
            <a:endParaRPr lang="en-US" altLang="ja-JP" sz="1400" dirty="0">
              <a:solidFill>
                <a:srgbClr val="1F33E8"/>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rgbClr val="1F33E8"/>
                </a:solidFill>
                <a:latin typeface="Meiryo" panose="020B0604030504040204" pitchFamily="34" charset="-128"/>
                <a:ea typeface="Meiryo" panose="020B0604030504040204" pitchFamily="34" charset="-128"/>
              </a:rPr>
              <a:t>自動化・自律化</a:t>
            </a:r>
            <a:endParaRPr lang="en-US" altLang="ja-JP" sz="1400" dirty="0">
              <a:solidFill>
                <a:srgbClr val="1F33E8"/>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rgbClr val="1F33E8"/>
                </a:solidFill>
                <a:latin typeface="Meiryo" panose="020B0604030504040204" pitchFamily="34" charset="-128"/>
                <a:ea typeface="Meiryo" panose="020B0604030504040204" pitchFamily="34" charset="-128"/>
              </a:rPr>
              <a:t>コミュニケーション</a:t>
            </a:r>
            <a:endParaRPr lang="en-US" altLang="ja-JP" sz="1400" dirty="0">
              <a:solidFill>
                <a:srgbClr val="1F33E8"/>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6EE86AA4-C2C9-8F47-94F6-8CA3F97CBE87}"/>
              </a:ext>
            </a:extLst>
          </p:cNvPr>
          <p:cNvSpPr txBox="1"/>
          <p:nvPr/>
        </p:nvSpPr>
        <p:spPr>
          <a:xfrm>
            <a:off x="5788440" y="4819747"/>
            <a:ext cx="1428596" cy="1046440"/>
          </a:xfrm>
          <a:prstGeom prst="rect">
            <a:avLst/>
          </a:prstGeom>
          <a:noFill/>
        </p:spPr>
        <p:txBody>
          <a:bodyPr wrap="none" rtlCol="0">
            <a:spAutoFit/>
          </a:bodyPr>
          <a:lstStyle/>
          <a:p>
            <a:r>
              <a:rPr lang="ja-JP" altLang="en-US" sz="2000" b="1">
                <a:solidFill>
                  <a:schemeClr val="accent3">
                    <a:lumMod val="75000"/>
                  </a:schemeClr>
                </a:solidFill>
                <a:latin typeface="Meiryo" panose="020B0604030504040204" pitchFamily="34" charset="-128"/>
                <a:ea typeface="Meiryo" panose="020B0604030504040204" pitchFamily="34" charset="-128"/>
              </a:rPr>
              <a:t>感受性</a:t>
            </a:r>
            <a:endParaRPr lang="en-US" altLang="ja-JP" sz="2000" b="1"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応用・転用</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発展・拡張</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342900" indent="-342900">
              <a:buFont typeface="Wingdings" pitchFamily="2" charset="2"/>
              <a:buChar char="ü"/>
            </a:pPr>
            <a:r>
              <a:rPr lang="ja-JP" altLang="en-US" sz="1400">
                <a:solidFill>
                  <a:schemeClr val="accent3">
                    <a:lumMod val="75000"/>
                  </a:schemeClr>
                </a:solidFill>
                <a:latin typeface="Meiryo" panose="020B0604030504040204" pitchFamily="34" charset="-128"/>
                <a:ea typeface="Meiryo" panose="020B0604030504040204" pitchFamily="34" charset="-128"/>
              </a:rPr>
              <a:t>決定・判断</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41DE0ACF-7CD8-A240-BFA0-E8977E1C223A}"/>
              </a:ext>
            </a:extLst>
          </p:cNvPr>
          <p:cNvSpPr txBox="1"/>
          <p:nvPr/>
        </p:nvSpPr>
        <p:spPr>
          <a:xfrm>
            <a:off x="4018001" y="3451154"/>
            <a:ext cx="1107996" cy="369332"/>
          </a:xfrm>
          <a:prstGeom prst="rect">
            <a:avLst/>
          </a:prstGeom>
          <a:noFill/>
        </p:spPr>
        <p:txBody>
          <a:bodyPr wrap="none" rtlCol="0">
            <a:spAutoFit/>
          </a:bodyPr>
          <a:lstStyle/>
          <a:p>
            <a:pPr algn="ctr"/>
            <a:r>
              <a:rPr kumimoji="1" lang="ja-JP" altLang="en-US" b="1">
                <a:solidFill>
                  <a:srgbClr val="1F33E8"/>
                </a:solidFill>
                <a:latin typeface="Meiryo" panose="020B0604030504040204" pitchFamily="34" charset="-128"/>
                <a:ea typeface="Meiryo" panose="020B0604030504040204" pitchFamily="34" charset="-128"/>
              </a:rPr>
              <a:t>デジタル</a:t>
            </a:r>
          </a:p>
        </p:txBody>
      </p:sp>
      <p:sp>
        <p:nvSpPr>
          <p:cNvPr id="15" name="上下矢印 14">
            <a:extLst>
              <a:ext uri="{FF2B5EF4-FFF2-40B4-BE49-F238E27FC236}">
                <a16:creationId xmlns:a16="http://schemas.microsoft.com/office/drawing/2014/main" id="{29EA3FA1-FFD7-0D42-AF37-6B09B3CDFCDE}"/>
              </a:ext>
            </a:extLst>
          </p:cNvPr>
          <p:cNvSpPr/>
          <p:nvPr/>
        </p:nvSpPr>
        <p:spPr>
          <a:xfrm>
            <a:off x="7977670" y="994278"/>
            <a:ext cx="550507" cy="1220850"/>
          </a:xfrm>
          <a:prstGeom prst="upDown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上下矢印 15">
            <a:extLst>
              <a:ext uri="{FF2B5EF4-FFF2-40B4-BE49-F238E27FC236}">
                <a16:creationId xmlns:a16="http://schemas.microsoft.com/office/drawing/2014/main" id="{5249120D-3C3E-6949-AA89-3F0B67FA4DCA}"/>
              </a:ext>
            </a:extLst>
          </p:cNvPr>
          <p:cNvSpPr/>
          <p:nvPr/>
        </p:nvSpPr>
        <p:spPr>
          <a:xfrm>
            <a:off x="7977670" y="4666519"/>
            <a:ext cx="550507" cy="1220850"/>
          </a:xfrm>
          <a:prstGeom prst="upDown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03257252-4CFA-7A47-ACDD-18D25E3D1279}"/>
              </a:ext>
            </a:extLst>
          </p:cNvPr>
          <p:cNvSpPr txBox="1"/>
          <p:nvPr/>
        </p:nvSpPr>
        <p:spPr>
          <a:xfrm>
            <a:off x="7985246" y="2439754"/>
            <a:ext cx="553998" cy="1938992"/>
          </a:xfrm>
          <a:prstGeom prst="rect">
            <a:avLst/>
          </a:prstGeom>
          <a:noFill/>
        </p:spPr>
        <p:txBody>
          <a:bodyPr vert="eaVert" wrap="none" rtlCol="0">
            <a:spAutoFit/>
          </a:bodyPr>
          <a:lstStyle/>
          <a:p>
            <a:pPr algn="ctr"/>
            <a:r>
              <a:rPr kumimoji="1" lang="ja-JP" altLang="en-US" sz="1200">
                <a:solidFill>
                  <a:srgbClr val="1F33E8"/>
                </a:solidFill>
                <a:latin typeface="Meiryo" panose="020B0604030504040204" pitchFamily="34" charset="-128"/>
                <a:ea typeface="Meiryo" panose="020B0604030504040204" pitchFamily="34" charset="-128"/>
              </a:rPr>
              <a:t>人間にしかできないコトへ</a:t>
            </a:r>
            <a:endParaRPr kumimoji="1" lang="en-US" altLang="ja-JP" sz="1200" dirty="0">
              <a:solidFill>
                <a:srgbClr val="1F33E8"/>
              </a:solidFill>
              <a:latin typeface="Meiryo" panose="020B0604030504040204" pitchFamily="34" charset="-128"/>
              <a:ea typeface="Meiryo" panose="020B0604030504040204" pitchFamily="34" charset="-128"/>
            </a:endParaRPr>
          </a:p>
          <a:p>
            <a:pPr algn="ctr"/>
            <a:r>
              <a:rPr kumimoji="1" lang="ja-JP" altLang="en-US" sz="1200">
                <a:solidFill>
                  <a:srgbClr val="1F33E8"/>
                </a:solidFill>
                <a:latin typeface="Meiryo" panose="020B0604030504040204" pitchFamily="34" charset="-128"/>
                <a:ea typeface="Meiryo" panose="020B0604030504040204" pitchFamily="34" charset="-128"/>
              </a:rPr>
              <a:t>時間と意識をシフトさせる</a:t>
            </a:r>
          </a:p>
        </p:txBody>
      </p:sp>
      <p:sp>
        <p:nvSpPr>
          <p:cNvPr id="18" name="テキスト ボックス 17">
            <a:extLst>
              <a:ext uri="{FF2B5EF4-FFF2-40B4-BE49-F238E27FC236}">
                <a16:creationId xmlns:a16="http://schemas.microsoft.com/office/drawing/2014/main" id="{B4330B1D-0989-FB42-A8EB-CE450101220C}"/>
              </a:ext>
            </a:extLst>
          </p:cNvPr>
          <p:cNvSpPr txBox="1"/>
          <p:nvPr/>
        </p:nvSpPr>
        <p:spPr>
          <a:xfrm>
            <a:off x="634768" y="6139372"/>
            <a:ext cx="7874463" cy="523220"/>
          </a:xfrm>
          <a:prstGeom prst="rect">
            <a:avLst/>
          </a:prstGeom>
          <a:noFill/>
        </p:spPr>
        <p:txBody>
          <a:bodyPr wrap="none" rtlCol="0">
            <a:spAutoFit/>
          </a:bodyPr>
          <a:lstStyle/>
          <a:p>
            <a:r>
              <a:rPr lang="en-US" altLang="ja-JP" sz="2800" dirty="0">
                <a:solidFill>
                  <a:srgbClr val="7030A0"/>
                </a:solidFill>
                <a:latin typeface="Meiryo" panose="020B0604030504040204" pitchFamily="34" charset="-128"/>
                <a:ea typeface="Meiryo" panose="020B0604030504040204" pitchFamily="34" charset="-128"/>
              </a:rPr>
              <a:t>DX</a:t>
            </a:r>
            <a:r>
              <a:rPr lang="ja-JP" altLang="en-US" sz="2800">
                <a:solidFill>
                  <a:srgbClr val="7030A0"/>
                </a:solidFill>
                <a:latin typeface="Meiryo" panose="020B0604030504040204" pitchFamily="34" charset="-128"/>
                <a:ea typeface="Meiryo" panose="020B0604030504040204" pitchFamily="34" charset="-128"/>
              </a:rPr>
              <a:t>とは、こういう企業の文化や風土を作ること</a:t>
            </a:r>
            <a:endParaRPr kumimoji="1" lang="ja-JP" altLang="en-US" sz="2800">
              <a:solidFill>
                <a:srgbClr val="7030A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66799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down)">
                                      <p:cBhvr>
                                        <p:cTn id="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DEDD9BF3-595A-BA41-B339-80132727B971}"/>
              </a:ext>
            </a:extLst>
          </p:cNvPr>
          <p:cNvSpPr/>
          <p:nvPr/>
        </p:nvSpPr>
        <p:spPr>
          <a:xfrm>
            <a:off x="304152" y="836613"/>
            <a:ext cx="8535695" cy="549933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F6526D5-D273-A54E-A4B8-4D522FE53DC0}"/>
              </a:ext>
            </a:extLst>
          </p:cNvPr>
          <p:cNvSpPr>
            <a:spLocks noGrp="1"/>
          </p:cNvSpPr>
          <p:nvPr>
            <p:ph type="title"/>
          </p:nvPr>
        </p:nvSpPr>
        <p:spPr/>
        <p:txBody>
          <a:bodyPr/>
          <a:lstStyle/>
          <a:p>
            <a:r>
              <a:rPr lang="ja-JP" altLang="en-US"/>
              <a:t>デジタル化と</a:t>
            </a:r>
            <a:r>
              <a:rPr lang="en-US" altLang="ja-JP" dirty="0"/>
              <a:t>DX</a:t>
            </a:r>
            <a:r>
              <a:rPr lang="ja-JP" altLang="en-US"/>
              <a:t>の違い</a:t>
            </a:r>
            <a:endParaRPr kumimoji="1" lang="ja-JP" altLang="en-US"/>
          </a:p>
        </p:txBody>
      </p:sp>
      <p:sp>
        <p:nvSpPr>
          <p:cNvPr id="3" name="正方形/長方形 2">
            <a:extLst>
              <a:ext uri="{FF2B5EF4-FFF2-40B4-BE49-F238E27FC236}">
                <a16:creationId xmlns:a16="http://schemas.microsoft.com/office/drawing/2014/main" id="{998D2458-EC89-424B-A8ED-B07FF802CA7B}"/>
              </a:ext>
            </a:extLst>
          </p:cNvPr>
          <p:cNvSpPr/>
          <p:nvPr/>
        </p:nvSpPr>
        <p:spPr>
          <a:xfrm>
            <a:off x="1183265" y="4024224"/>
            <a:ext cx="3388736" cy="198656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433554A3-E452-B14E-86E4-362A62883509}"/>
              </a:ext>
            </a:extLst>
          </p:cNvPr>
          <p:cNvSpPr/>
          <p:nvPr/>
        </p:nvSpPr>
        <p:spPr>
          <a:xfrm>
            <a:off x="4572001" y="4024225"/>
            <a:ext cx="3388736" cy="19865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36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32FFDC01-0BF0-A749-B1D3-8B408CD26653}"/>
              </a:ext>
            </a:extLst>
          </p:cNvPr>
          <p:cNvSpPr txBox="1"/>
          <p:nvPr/>
        </p:nvSpPr>
        <p:spPr>
          <a:xfrm>
            <a:off x="3169921" y="4254448"/>
            <a:ext cx="2804160" cy="646331"/>
          </a:xfrm>
          <a:prstGeom prst="rect">
            <a:avLst/>
          </a:prstGeom>
          <a:noFill/>
        </p:spPr>
        <p:txBody>
          <a:bodyPr wrap="square" rtlCol="0">
            <a:spAutoFit/>
          </a:bodyPr>
          <a:lstStyle/>
          <a:p>
            <a:pPr algn="ctr"/>
            <a:r>
              <a:rPr kumimoji="1" lang="ja-JP" altLang="en-US" sz="3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デジタル化</a:t>
            </a:r>
          </a:p>
        </p:txBody>
      </p:sp>
      <p:sp>
        <p:nvSpPr>
          <p:cNvPr id="10" name="テキスト ボックス 9">
            <a:extLst>
              <a:ext uri="{FF2B5EF4-FFF2-40B4-BE49-F238E27FC236}">
                <a16:creationId xmlns:a16="http://schemas.microsoft.com/office/drawing/2014/main" id="{E745BD8F-4D27-1B49-8F93-C3C9643D1F6D}"/>
              </a:ext>
            </a:extLst>
          </p:cNvPr>
          <p:cNvSpPr txBox="1"/>
          <p:nvPr/>
        </p:nvSpPr>
        <p:spPr>
          <a:xfrm>
            <a:off x="1183265" y="4865831"/>
            <a:ext cx="3388736" cy="461665"/>
          </a:xfrm>
          <a:prstGeom prst="rect">
            <a:avLst/>
          </a:prstGeom>
          <a:noFill/>
        </p:spPr>
        <p:txBody>
          <a:bodyPr wrap="square" rtlCol="0">
            <a:spAutoFit/>
          </a:bodyPr>
          <a:lstStyle/>
          <a:p>
            <a:pPr algn="ct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デジタイゼーション</a:t>
            </a:r>
          </a:p>
        </p:txBody>
      </p:sp>
      <p:sp>
        <p:nvSpPr>
          <p:cNvPr id="11" name="テキスト ボックス 10">
            <a:extLst>
              <a:ext uri="{FF2B5EF4-FFF2-40B4-BE49-F238E27FC236}">
                <a16:creationId xmlns:a16="http://schemas.microsoft.com/office/drawing/2014/main" id="{90E117E7-9F02-204F-A187-95DA8045BCDB}"/>
              </a:ext>
            </a:extLst>
          </p:cNvPr>
          <p:cNvSpPr txBox="1"/>
          <p:nvPr/>
        </p:nvSpPr>
        <p:spPr>
          <a:xfrm>
            <a:off x="1183266" y="5439858"/>
            <a:ext cx="3388736" cy="307777"/>
          </a:xfrm>
          <a:prstGeom prst="rect">
            <a:avLst/>
          </a:prstGeom>
          <a:noFill/>
        </p:spPr>
        <p:txBody>
          <a:bodyPr wrap="squar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効率化のためのデジタル技術の活用</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3951AD44-BDDD-414D-9EF7-FFE3A3838BBA}"/>
              </a:ext>
            </a:extLst>
          </p:cNvPr>
          <p:cNvSpPr txBox="1"/>
          <p:nvPr/>
        </p:nvSpPr>
        <p:spPr>
          <a:xfrm>
            <a:off x="304153" y="1113227"/>
            <a:ext cx="8535694" cy="646331"/>
          </a:xfrm>
          <a:prstGeom prst="rect">
            <a:avLst/>
          </a:prstGeom>
          <a:noFill/>
        </p:spPr>
        <p:txBody>
          <a:bodyPr wrap="square" rtlCol="0">
            <a:spAutoFit/>
          </a:bodyPr>
          <a:lstStyle/>
          <a:p>
            <a:pPr algn="ctr"/>
            <a:r>
              <a:rPr kumimoji="1" lang="ja-JP" altLang="en-US" sz="3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デジタル・トランスフォーメーション</a:t>
            </a:r>
          </a:p>
        </p:txBody>
      </p:sp>
      <p:sp>
        <p:nvSpPr>
          <p:cNvPr id="14" name="テキスト ボックス 13">
            <a:extLst>
              <a:ext uri="{FF2B5EF4-FFF2-40B4-BE49-F238E27FC236}">
                <a16:creationId xmlns:a16="http://schemas.microsoft.com/office/drawing/2014/main" id="{1F424EF3-19B9-394A-8C89-C2418A3082EB}"/>
              </a:ext>
            </a:extLst>
          </p:cNvPr>
          <p:cNvSpPr txBox="1"/>
          <p:nvPr/>
        </p:nvSpPr>
        <p:spPr>
          <a:xfrm>
            <a:off x="1338665" y="5665537"/>
            <a:ext cx="3077936" cy="307777"/>
          </a:xfrm>
          <a:prstGeom prst="rect">
            <a:avLst/>
          </a:prstGeom>
          <a:noFill/>
        </p:spPr>
        <p:txBody>
          <a:bodyPr wrap="squar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業務</a:t>
            </a:r>
            <a:r>
              <a:rPr kumimoji="1" lang="ja-JP" altLang="en-US" sz="1400">
                <a:solidFill>
                  <a:schemeClr val="bg1"/>
                </a:solidFill>
                <a:latin typeface="Meiryo" panose="020B0604030504040204" pitchFamily="34" charset="-128"/>
                <a:ea typeface="Meiryo" panose="020B0604030504040204" pitchFamily="34" charset="-128"/>
              </a:rPr>
              <a:t>手順の見直しや組織の再編</a:t>
            </a:r>
          </a:p>
        </p:txBody>
      </p:sp>
      <p:sp>
        <p:nvSpPr>
          <p:cNvPr id="15" name="テキスト ボックス 14">
            <a:extLst>
              <a:ext uri="{FF2B5EF4-FFF2-40B4-BE49-F238E27FC236}">
                <a16:creationId xmlns:a16="http://schemas.microsoft.com/office/drawing/2014/main" id="{F0C120AC-BE5A-1448-86EA-23FB2F8C6A16}"/>
              </a:ext>
            </a:extLst>
          </p:cNvPr>
          <p:cNvSpPr txBox="1"/>
          <p:nvPr/>
        </p:nvSpPr>
        <p:spPr>
          <a:xfrm>
            <a:off x="4634873" y="5668061"/>
            <a:ext cx="3262989"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ビジネスモデルの変革</a:t>
            </a:r>
          </a:p>
        </p:txBody>
      </p:sp>
      <p:sp>
        <p:nvSpPr>
          <p:cNvPr id="16" name="正方形/長方形 15">
            <a:extLst>
              <a:ext uri="{FF2B5EF4-FFF2-40B4-BE49-F238E27FC236}">
                <a16:creationId xmlns:a16="http://schemas.microsoft.com/office/drawing/2014/main" id="{D3505948-AC2C-BF41-A325-A492B68F2A77}"/>
              </a:ext>
            </a:extLst>
          </p:cNvPr>
          <p:cNvSpPr/>
          <p:nvPr/>
        </p:nvSpPr>
        <p:spPr>
          <a:xfrm>
            <a:off x="294100" y="1692106"/>
            <a:ext cx="8535696" cy="523220"/>
          </a:xfrm>
          <a:prstGeom prst="rect">
            <a:avLst/>
          </a:prstGeom>
        </p:spPr>
        <p:txBody>
          <a:bodyPr wrap="square">
            <a:spAutoFit/>
          </a:bodyPr>
          <a:lstStyle/>
          <a:p>
            <a:pPr algn="ctr"/>
            <a:r>
              <a:rPr lang="ja-JP" altLang="en-US" sz="2800" b="1">
                <a:solidFill>
                  <a:schemeClr val="bg1"/>
                </a:solidFill>
                <a:latin typeface="Meiryo" panose="020B0604030504040204" pitchFamily="34" charset="-128"/>
                <a:ea typeface="Meiryo" panose="020B0604030504040204" pitchFamily="34" charset="-128"/>
              </a:rPr>
              <a:t>アジャイル企業へ変わること</a:t>
            </a:r>
            <a:endParaRPr lang="ja-JP" altLang="en-US" sz="2800">
              <a:solidFill>
                <a:schemeClr val="bg1"/>
              </a:solidFill>
            </a:endParaRPr>
          </a:p>
        </p:txBody>
      </p:sp>
      <p:sp>
        <p:nvSpPr>
          <p:cNvPr id="4" name="テキスト ボックス 3">
            <a:extLst>
              <a:ext uri="{FF2B5EF4-FFF2-40B4-BE49-F238E27FC236}">
                <a16:creationId xmlns:a16="http://schemas.microsoft.com/office/drawing/2014/main" id="{612B955D-7267-814C-8A50-255428475464}"/>
              </a:ext>
            </a:extLst>
          </p:cNvPr>
          <p:cNvSpPr txBox="1"/>
          <p:nvPr/>
        </p:nvSpPr>
        <p:spPr>
          <a:xfrm>
            <a:off x="4572001" y="4865831"/>
            <a:ext cx="3388735" cy="461665"/>
          </a:xfrm>
          <a:prstGeom prst="rect">
            <a:avLst/>
          </a:prstGeom>
          <a:noFill/>
        </p:spPr>
        <p:txBody>
          <a:bodyPr wrap="square" rtlCol="0">
            <a:spAutoFit/>
          </a:bodyPr>
          <a:lstStyle/>
          <a:p>
            <a:pPr algn="ct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デジタライゼーション</a:t>
            </a:r>
          </a:p>
        </p:txBody>
      </p:sp>
      <p:sp>
        <p:nvSpPr>
          <p:cNvPr id="6" name="テキスト ボックス 5">
            <a:extLst>
              <a:ext uri="{FF2B5EF4-FFF2-40B4-BE49-F238E27FC236}">
                <a16:creationId xmlns:a16="http://schemas.microsoft.com/office/drawing/2014/main" id="{5CADEB18-8FF7-084C-A029-EB31769CDC1A}"/>
              </a:ext>
            </a:extLst>
          </p:cNvPr>
          <p:cNvSpPr txBox="1"/>
          <p:nvPr/>
        </p:nvSpPr>
        <p:spPr>
          <a:xfrm>
            <a:off x="4572000" y="5439859"/>
            <a:ext cx="3388736" cy="307777"/>
          </a:xfrm>
          <a:prstGeom prst="rect">
            <a:avLst/>
          </a:prstGeom>
          <a:noFill/>
        </p:spPr>
        <p:txBody>
          <a:bodyPr wrap="square" rtlCol="0">
            <a:spAutoFit/>
          </a:bodyPr>
          <a:lstStyle/>
          <a:p>
            <a:pPr algn="ctr"/>
            <a:r>
              <a:rPr lang="ja-JP" altLang="en-US" sz="1400">
                <a:solidFill>
                  <a:schemeClr val="bg1"/>
                </a:solidFill>
                <a:latin typeface="Meiryo" panose="020B0604030504040204" pitchFamily="34" charset="-128"/>
                <a:ea typeface="Meiryo" panose="020B0604030504040204" pitchFamily="34" charset="-128"/>
              </a:rPr>
              <a:t>変革を伴うデジタル技術の活用</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66C90E8E-A3D5-BE46-95EA-B4DEEFEEC1C8}"/>
              </a:ext>
            </a:extLst>
          </p:cNvPr>
          <p:cNvSpPr txBox="1"/>
          <p:nvPr/>
        </p:nvSpPr>
        <p:spPr>
          <a:xfrm>
            <a:off x="998210" y="2844911"/>
            <a:ext cx="7127475" cy="523220"/>
          </a:xfrm>
          <a:prstGeom prst="rect">
            <a:avLst/>
          </a:prstGeom>
          <a:noFill/>
        </p:spPr>
        <p:txBody>
          <a:bodyPr wrap="squar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企業の文化や風土への変革</a:t>
            </a:r>
            <a:endParaRPr kumimoji="1" lang="en-US" altLang="ja-JP" sz="2800" b="1" dirty="0">
              <a:solidFill>
                <a:schemeClr val="bg1"/>
              </a:solidFill>
              <a:latin typeface="Meiryo" panose="020B0604030504040204" pitchFamily="34" charset="-128"/>
              <a:ea typeface="Meiryo" panose="020B0604030504040204" pitchFamily="34" charset="-128"/>
            </a:endParaRPr>
          </a:p>
        </p:txBody>
      </p:sp>
      <p:sp>
        <p:nvSpPr>
          <p:cNvPr id="5" name="四角形吹き出し 4">
            <a:extLst>
              <a:ext uri="{FF2B5EF4-FFF2-40B4-BE49-F238E27FC236}">
                <a16:creationId xmlns:a16="http://schemas.microsoft.com/office/drawing/2014/main" id="{636EC75C-15AB-08C4-771E-A8932E7F7425}"/>
              </a:ext>
            </a:extLst>
          </p:cNvPr>
          <p:cNvSpPr/>
          <p:nvPr/>
        </p:nvSpPr>
        <p:spPr>
          <a:xfrm>
            <a:off x="546590" y="3982174"/>
            <a:ext cx="2623329" cy="369332"/>
          </a:xfrm>
          <a:prstGeom prst="wedgeRectCallout">
            <a:avLst>
              <a:gd name="adj1" fmla="val -531"/>
              <a:gd name="adj2" fmla="val 135655"/>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97FB12A3-7A9B-71B9-C1AB-AFFD718FBC66}"/>
              </a:ext>
            </a:extLst>
          </p:cNvPr>
          <p:cNvSpPr txBox="1"/>
          <p:nvPr/>
        </p:nvSpPr>
        <p:spPr>
          <a:xfrm>
            <a:off x="549660" y="4024223"/>
            <a:ext cx="2620259" cy="307777"/>
          </a:xfrm>
          <a:prstGeom prst="rect">
            <a:avLst/>
          </a:prstGeom>
          <a:noFill/>
        </p:spPr>
        <p:txBody>
          <a:bodyPr wrap="squar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a:t>
            </a:r>
            <a:r>
              <a:rPr kumimoji="1" lang="en-US" altLang="ja-JP" sz="1400" dirty="0">
                <a:solidFill>
                  <a:schemeClr val="bg1"/>
                </a:solidFill>
                <a:latin typeface="Meiryo" panose="020B0604030504040204" pitchFamily="34" charset="-128"/>
                <a:ea typeface="Meiryo" panose="020B0604030504040204" pitchFamily="34" charset="-128"/>
              </a:rPr>
              <a:t> </a:t>
            </a:r>
            <a:r>
              <a:rPr kumimoji="1" lang="ja-JP" altLang="en-US" sz="1400">
                <a:solidFill>
                  <a:schemeClr val="bg1"/>
                </a:solidFill>
                <a:latin typeface="Meiryo" panose="020B0604030504040204" pitchFamily="34" charset="-128"/>
                <a:ea typeface="Meiryo" panose="020B0604030504040204" pitchFamily="34" charset="-128"/>
              </a:rPr>
              <a:t>ＩＴ化／コンピューター化</a:t>
            </a:r>
          </a:p>
        </p:txBody>
      </p:sp>
      <p:sp>
        <p:nvSpPr>
          <p:cNvPr id="17" name="加算記号 16">
            <a:extLst>
              <a:ext uri="{FF2B5EF4-FFF2-40B4-BE49-F238E27FC236}">
                <a16:creationId xmlns:a16="http://schemas.microsoft.com/office/drawing/2014/main" id="{5E499DE2-2906-37DA-D337-D4207104DDCC}"/>
              </a:ext>
            </a:extLst>
          </p:cNvPr>
          <p:cNvSpPr/>
          <p:nvPr/>
        </p:nvSpPr>
        <p:spPr>
          <a:xfrm>
            <a:off x="4263754" y="3300806"/>
            <a:ext cx="596386" cy="599089"/>
          </a:xfrm>
          <a:prstGeom prst="mathPlus">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等号 24">
            <a:extLst>
              <a:ext uri="{FF2B5EF4-FFF2-40B4-BE49-F238E27FC236}">
                <a16:creationId xmlns:a16="http://schemas.microsoft.com/office/drawing/2014/main" id="{C6E4389B-87E8-690B-A296-F68E5C054564}"/>
              </a:ext>
            </a:extLst>
          </p:cNvPr>
          <p:cNvSpPr/>
          <p:nvPr/>
        </p:nvSpPr>
        <p:spPr>
          <a:xfrm rot="16200000">
            <a:off x="4318451" y="2218688"/>
            <a:ext cx="522214" cy="561165"/>
          </a:xfrm>
          <a:prstGeom prst="mathEqual">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79341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6" grpId="0"/>
      <p:bldP spid="24" grpId="0"/>
      <p:bldP spid="17" grpId="0" animBg="1"/>
      <p:bldP spid="2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クラウドを理解するために</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a:p>
            <a:pPr algn="ctr"/>
            <a:r>
              <a:rPr lang="ja-JP" altLang="en-US" sz="2800">
                <a:solidFill>
                  <a:srgbClr val="FFFFFF"/>
                </a:solidFill>
                <a:latin typeface="Meiryo" panose="020B0604030504040204" pitchFamily="34" charset="-128"/>
                <a:ea typeface="Meiryo" panose="020B0604030504040204" pitchFamily="34" charset="-128"/>
                <a:cs typeface="Arial"/>
              </a:rPr>
              <a:t>知っておきたい基礎知識</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049983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502624" y="2425538"/>
            <a:ext cx="8245839" cy="416619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t>情報システムの構造</a:t>
            </a:r>
          </a:p>
        </p:txBody>
      </p:sp>
      <p:sp>
        <p:nvSpPr>
          <p:cNvPr id="4" name="正方形/長方形 3"/>
          <p:cNvSpPr/>
          <p:nvPr/>
        </p:nvSpPr>
        <p:spPr>
          <a:xfrm>
            <a:off x="577997" y="2540077"/>
            <a:ext cx="8098459" cy="362522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13234" y="837609"/>
            <a:ext cx="8227110" cy="144164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577997" y="3764213"/>
            <a:ext cx="8026451" cy="233622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77997" y="4988349"/>
            <a:ext cx="7974013" cy="1065191"/>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4696446" y="1292984"/>
            <a:ext cx="3980010" cy="646331"/>
          </a:xfrm>
          <a:prstGeom prst="rect">
            <a:avLst/>
          </a:prstGeom>
          <a:noFill/>
        </p:spPr>
        <p:txBody>
          <a:bodyPr wrap="square" rtlCol="0">
            <a:spAutoFit/>
          </a:bodyPr>
          <a:lstStyle/>
          <a:p>
            <a:r>
              <a:rPr kumimoji="1" lang="ja-JP" altLang="en-US" dirty="0">
                <a:solidFill>
                  <a:schemeClr val="bg1">
                    <a:lumMod val="50000"/>
                  </a:schemeClr>
                </a:solidFill>
                <a:latin typeface="Meiryo" charset="-128"/>
                <a:ea typeface="Meiryo" charset="-128"/>
                <a:cs typeface="Meiryo" charset="-128"/>
              </a:rPr>
              <a:t>業務や経営の目的を達成するための仕事の手順</a:t>
            </a:r>
          </a:p>
        </p:txBody>
      </p:sp>
      <p:sp>
        <p:nvSpPr>
          <p:cNvPr id="11" name="テキスト ボックス 10"/>
          <p:cNvSpPr txBox="1"/>
          <p:nvPr/>
        </p:nvSpPr>
        <p:spPr>
          <a:xfrm>
            <a:off x="494506" y="847077"/>
            <a:ext cx="8245838" cy="400110"/>
          </a:xfrm>
          <a:prstGeom prst="rect">
            <a:avLst/>
          </a:prstGeom>
          <a:noFill/>
        </p:spPr>
        <p:txBody>
          <a:bodyPr wrap="square" rtlCol="0">
            <a:spAutoFit/>
          </a:bodyPr>
          <a:lstStyle/>
          <a:p>
            <a:pPr algn="ctr"/>
            <a:r>
              <a:rPr kumimoji="1" lang="ja-JP" altLang="en-US" sz="2000" b="1">
                <a:solidFill>
                  <a:srgbClr val="00B050"/>
                </a:solidFill>
                <a:latin typeface="Meiryo" charset="-128"/>
                <a:ea typeface="Meiryo" charset="-128"/>
                <a:cs typeface="Meiryo" charset="-128"/>
              </a:rPr>
              <a:t>業務</a:t>
            </a:r>
            <a:endParaRPr kumimoji="1" lang="ja-JP" altLang="en-US" sz="2000" b="1" dirty="0">
              <a:solidFill>
                <a:srgbClr val="00B050"/>
              </a:solidFill>
              <a:latin typeface="Meiryo" charset="-128"/>
              <a:ea typeface="Meiryo" charset="-128"/>
              <a:cs typeface="Meiryo" charset="-128"/>
            </a:endParaRPr>
          </a:p>
        </p:txBody>
      </p:sp>
      <p:sp>
        <p:nvSpPr>
          <p:cNvPr id="12" name="テキスト ボックス 11"/>
          <p:cNvSpPr txBox="1"/>
          <p:nvPr/>
        </p:nvSpPr>
        <p:spPr>
          <a:xfrm>
            <a:off x="502625" y="6234968"/>
            <a:ext cx="8245838" cy="400110"/>
          </a:xfrm>
          <a:prstGeom prst="rect">
            <a:avLst/>
          </a:prstGeom>
          <a:noFill/>
        </p:spPr>
        <p:txBody>
          <a:bodyPr wrap="square" rtlCol="0">
            <a:spAutoFit/>
          </a:bodyPr>
          <a:lstStyle/>
          <a:p>
            <a:pPr algn="ctr"/>
            <a:r>
              <a:rPr kumimoji="1" lang="ja-JP" altLang="en-US" sz="2000" b="1">
                <a:solidFill>
                  <a:srgbClr val="C00000"/>
                </a:solidFill>
                <a:latin typeface="Meiryo" charset="-128"/>
                <a:ea typeface="Meiryo" charset="-128"/>
                <a:cs typeface="Meiryo" charset="-128"/>
              </a:rPr>
              <a:t>情報システム</a:t>
            </a:r>
            <a:endParaRPr kumimoji="1" lang="ja-JP" altLang="en-US" sz="2000" b="1" dirty="0">
              <a:solidFill>
                <a:srgbClr val="C00000"/>
              </a:solidFill>
              <a:latin typeface="Meiryo" charset="-128"/>
              <a:ea typeface="Meiryo" charset="-128"/>
              <a:cs typeface="Meiryo" charset="-128"/>
            </a:endParaRPr>
          </a:p>
        </p:txBody>
      </p:sp>
      <p:sp>
        <p:nvSpPr>
          <p:cNvPr id="16" name="テキスト ボックス 15"/>
          <p:cNvSpPr txBox="1"/>
          <p:nvPr/>
        </p:nvSpPr>
        <p:spPr>
          <a:xfrm>
            <a:off x="502625" y="2591322"/>
            <a:ext cx="4114800" cy="338554"/>
          </a:xfrm>
          <a:prstGeom prst="rect">
            <a:avLst/>
          </a:prstGeom>
          <a:noFill/>
        </p:spPr>
        <p:txBody>
          <a:bodyPr wrap="square" rtlCol="0">
            <a:spAutoFit/>
          </a:bodyPr>
          <a:lstStyle/>
          <a:p>
            <a:pPr algn="ctr"/>
            <a:r>
              <a:rPr kumimoji="1" lang="ja-JP" altLang="en-US" sz="1600" b="1">
                <a:solidFill>
                  <a:schemeClr val="bg1"/>
                </a:solidFill>
                <a:latin typeface="Meiryo" charset="-128"/>
                <a:ea typeface="Meiryo" charset="-128"/>
                <a:cs typeface="Meiryo" charset="-128"/>
              </a:rPr>
              <a:t>アプリケーション</a:t>
            </a:r>
            <a:endParaRPr kumimoji="1" lang="ja-JP" altLang="en-US" sz="1600" b="1" dirty="0">
              <a:solidFill>
                <a:schemeClr val="bg1"/>
              </a:solidFill>
              <a:latin typeface="Meiryo" charset="-128"/>
              <a:ea typeface="Meiryo" charset="-128"/>
              <a:cs typeface="Meiryo" charset="-128"/>
            </a:endParaRPr>
          </a:p>
        </p:txBody>
      </p:sp>
      <p:sp>
        <p:nvSpPr>
          <p:cNvPr id="17" name="テキスト ボックス 16"/>
          <p:cNvSpPr txBox="1"/>
          <p:nvPr/>
        </p:nvSpPr>
        <p:spPr>
          <a:xfrm>
            <a:off x="508343" y="3799466"/>
            <a:ext cx="4114800" cy="338554"/>
          </a:xfrm>
          <a:prstGeom prst="rect">
            <a:avLst/>
          </a:prstGeom>
          <a:noFill/>
        </p:spPr>
        <p:txBody>
          <a:bodyPr wrap="square" rtlCol="0">
            <a:spAutoFit/>
          </a:bodyPr>
          <a:lstStyle/>
          <a:p>
            <a:pPr algn="ctr"/>
            <a:r>
              <a:rPr kumimoji="1" lang="ja-JP" altLang="en-US" sz="1600" b="1">
                <a:solidFill>
                  <a:schemeClr val="bg1"/>
                </a:solidFill>
                <a:latin typeface="Meiryo" charset="-128"/>
                <a:ea typeface="Meiryo" charset="-128"/>
                <a:cs typeface="Meiryo" charset="-128"/>
              </a:rPr>
              <a:t>プラットフォーム</a:t>
            </a:r>
            <a:endParaRPr kumimoji="1" lang="ja-JP" altLang="en-US" sz="1600" b="1" dirty="0">
              <a:solidFill>
                <a:schemeClr val="bg1"/>
              </a:solidFill>
              <a:latin typeface="Meiryo" charset="-128"/>
              <a:ea typeface="Meiryo" charset="-128"/>
              <a:cs typeface="Meiryo" charset="-128"/>
            </a:endParaRPr>
          </a:p>
        </p:txBody>
      </p:sp>
      <p:sp>
        <p:nvSpPr>
          <p:cNvPr id="18" name="テキスト ボックス 17"/>
          <p:cNvSpPr txBox="1"/>
          <p:nvPr/>
        </p:nvSpPr>
        <p:spPr>
          <a:xfrm>
            <a:off x="506274" y="5023602"/>
            <a:ext cx="4114800" cy="338554"/>
          </a:xfrm>
          <a:prstGeom prst="rect">
            <a:avLst/>
          </a:prstGeom>
          <a:noFill/>
        </p:spPr>
        <p:txBody>
          <a:bodyPr wrap="square" rtlCol="0">
            <a:spAutoFit/>
          </a:bodyPr>
          <a:lstStyle/>
          <a:p>
            <a:pPr algn="ctr"/>
            <a:r>
              <a:rPr kumimoji="1" lang="ja-JP" altLang="en-US" sz="1600" b="1" dirty="0">
                <a:solidFill>
                  <a:schemeClr val="bg1"/>
                </a:solidFill>
                <a:latin typeface="Meiryo" charset="-128"/>
                <a:ea typeface="Meiryo" charset="-128"/>
                <a:cs typeface="Meiryo" charset="-128"/>
              </a:rPr>
              <a:t>インフラストラクチャー</a:t>
            </a:r>
          </a:p>
        </p:txBody>
      </p:sp>
      <p:sp>
        <p:nvSpPr>
          <p:cNvPr id="9" name="正方形/長方形 8"/>
          <p:cNvSpPr/>
          <p:nvPr/>
        </p:nvSpPr>
        <p:spPr>
          <a:xfrm>
            <a:off x="795829" y="1275940"/>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販売</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515909" y="1275940"/>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給与</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計算</a:t>
            </a:r>
          </a:p>
        </p:txBody>
      </p:sp>
      <p:sp>
        <p:nvSpPr>
          <p:cNvPr id="20" name="正方形/長方形 19"/>
          <p:cNvSpPr/>
          <p:nvPr/>
        </p:nvSpPr>
        <p:spPr>
          <a:xfrm>
            <a:off x="223598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生産</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計画</a:t>
            </a: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295606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文書</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管理</a:t>
            </a:r>
          </a:p>
        </p:txBody>
      </p:sp>
      <p:sp>
        <p:nvSpPr>
          <p:cNvPr id="22" name="正方形/長方形 21"/>
          <p:cNvSpPr/>
          <p:nvPr/>
        </p:nvSpPr>
        <p:spPr>
          <a:xfrm>
            <a:off x="367614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経費</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精算</a:t>
            </a:r>
          </a:p>
        </p:txBody>
      </p:sp>
      <p:grpSp>
        <p:nvGrpSpPr>
          <p:cNvPr id="24" name="図形グループ 23"/>
          <p:cNvGrpSpPr/>
          <p:nvPr/>
        </p:nvGrpSpPr>
        <p:grpSpPr>
          <a:xfrm>
            <a:off x="971600" y="1776354"/>
            <a:ext cx="295326" cy="351822"/>
            <a:chOff x="2667295" y="1059799"/>
            <a:chExt cx="681672" cy="722281"/>
          </a:xfrm>
        </p:grpSpPr>
        <p:sp>
          <p:nvSpPr>
            <p:cNvPr id="25" name="角丸四角形 24"/>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26" name="図 25"/>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7" name="図形グループ 26"/>
          <p:cNvGrpSpPr/>
          <p:nvPr/>
        </p:nvGrpSpPr>
        <p:grpSpPr>
          <a:xfrm>
            <a:off x="960992" y="1868105"/>
            <a:ext cx="145033" cy="331921"/>
            <a:chOff x="1946324" y="4125162"/>
            <a:chExt cx="969964" cy="2007872"/>
          </a:xfrm>
        </p:grpSpPr>
        <p:sp>
          <p:nvSpPr>
            <p:cNvPr id="28" name="円/楕円 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9" name="フローチャート: 論理積ゲート 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0" name="図形グループ 29"/>
          <p:cNvGrpSpPr/>
          <p:nvPr/>
        </p:nvGrpSpPr>
        <p:grpSpPr>
          <a:xfrm>
            <a:off x="1689051" y="1779493"/>
            <a:ext cx="295326" cy="351822"/>
            <a:chOff x="2667295" y="1059799"/>
            <a:chExt cx="681672" cy="722281"/>
          </a:xfrm>
        </p:grpSpPr>
        <p:sp>
          <p:nvSpPr>
            <p:cNvPr id="31" name="角丸四角形 3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2" name="図 31"/>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3" name="図形グループ 32"/>
          <p:cNvGrpSpPr/>
          <p:nvPr/>
        </p:nvGrpSpPr>
        <p:grpSpPr>
          <a:xfrm>
            <a:off x="1674607" y="1872536"/>
            <a:ext cx="145033" cy="331921"/>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35"/>
          <p:cNvGrpSpPr/>
          <p:nvPr/>
        </p:nvGrpSpPr>
        <p:grpSpPr>
          <a:xfrm>
            <a:off x="2408212" y="1775171"/>
            <a:ext cx="295326" cy="351822"/>
            <a:chOff x="2667295" y="1059799"/>
            <a:chExt cx="681672" cy="722281"/>
          </a:xfrm>
        </p:grpSpPr>
        <p:sp>
          <p:nvSpPr>
            <p:cNvPr id="37" name="角丸四角形 3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8" name="図 37"/>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9" name="図形グループ 38"/>
          <p:cNvGrpSpPr/>
          <p:nvPr/>
        </p:nvGrpSpPr>
        <p:grpSpPr>
          <a:xfrm>
            <a:off x="2397604" y="1866922"/>
            <a:ext cx="145033" cy="331921"/>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2" name="図形グループ 41"/>
          <p:cNvGrpSpPr/>
          <p:nvPr/>
        </p:nvGrpSpPr>
        <p:grpSpPr>
          <a:xfrm>
            <a:off x="3125663" y="1778310"/>
            <a:ext cx="295326" cy="351822"/>
            <a:chOff x="2667295" y="1059799"/>
            <a:chExt cx="681672" cy="722281"/>
          </a:xfrm>
        </p:grpSpPr>
        <p:sp>
          <p:nvSpPr>
            <p:cNvPr id="43" name="角丸四角形 4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44" name="図 4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45" name="図形グループ 44"/>
          <p:cNvGrpSpPr/>
          <p:nvPr/>
        </p:nvGrpSpPr>
        <p:grpSpPr>
          <a:xfrm>
            <a:off x="3111219" y="1871353"/>
            <a:ext cx="145033" cy="331921"/>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8" name="図形グループ 47"/>
          <p:cNvGrpSpPr/>
          <p:nvPr/>
        </p:nvGrpSpPr>
        <p:grpSpPr>
          <a:xfrm>
            <a:off x="3879355" y="1784716"/>
            <a:ext cx="295326" cy="351822"/>
            <a:chOff x="2667295" y="1059799"/>
            <a:chExt cx="681672" cy="722281"/>
          </a:xfrm>
        </p:grpSpPr>
        <p:sp>
          <p:nvSpPr>
            <p:cNvPr id="49" name="角丸四角形 48"/>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50" name="図 49"/>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51" name="図形グループ 50"/>
          <p:cNvGrpSpPr/>
          <p:nvPr/>
        </p:nvGrpSpPr>
        <p:grpSpPr>
          <a:xfrm>
            <a:off x="3864911" y="1877759"/>
            <a:ext cx="145033" cy="331921"/>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4" name="正方形/長方形 53"/>
          <p:cNvSpPr/>
          <p:nvPr/>
        </p:nvSpPr>
        <p:spPr>
          <a:xfrm>
            <a:off x="795829" y="2997997"/>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販売</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1515909" y="2997997"/>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給与</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計算</a:t>
            </a:r>
          </a:p>
        </p:txBody>
      </p:sp>
      <p:sp>
        <p:nvSpPr>
          <p:cNvPr id="56" name="正方形/長方形 55"/>
          <p:cNvSpPr/>
          <p:nvPr/>
        </p:nvSpPr>
        <p:spPr>
          <a:xfrm>
            <a:off x="223598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生産</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計画</a:t>
            </a: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295606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文書</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管理</a:t>
            </a:r>
          </a:p>
        </p:txBody>
      </p:sp>
      <p:sp>
        <p:nvSpPr>
          <p:cNvPr id="58" name="正方形/長方形 57"/>
          <p:cNvSpPr/>
          <p:nvPr/>
        </p:nvSpPr>
        <p:spPr>
          <a:xfrm>
            <a:off x="367614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経費</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精算</a:t>
            </a:r>
          </a:p>
        </p:txBody>
      </p:sp>
      <p:sp>
        <p:nvSpPr>
          <p:cNvPr id="59" name="円柱 58"/>
          <p:cNvSpPr/>
          <p:nvPr/>
        </p:nvSpPr>
        <p:spPr>
          <a:xfrm>
            <a:off x="795829" y="4087111"/>
            <a:ext cx="1023811" cy="742805"/>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データベース</a:t>
            </a:r>
          </a:p>
        </p:txBody>
      </p:sp>
      <p:sp>
        <p:nvSpPr>
          <p:cNvPr id="60" name="正方形/長方形 59"/>
          <p:cNvSpPr/>
          <p:nvPr/>
        </p:nvSpPr>
        <p:spPr>
          <a:xfrm>
            <a:off x="1879956" y="4086260"/>
            <a:ext cx="2444265" cy="23260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プログラム開発や実行を支援</a:t>
            </a:r>
          </a:p>
        </p:txBody>
      </p:sp>
      <p:sp>
        <p:nvSpPr>
          <p:cNvPr id="61" name="正方形/長方形 60"/>
          <p:cNvSpPr/>
          <p:nvPr/>
        </p:nvSpPr>
        <p:spPr>
          <a:xfrm>
            <a:off x="1879956" y="4340118"/>
            <a:ext cx="2444265" cy="23260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稼働状況やセキュリティを管理</a:t>
            </a:r>
          </a:p>
        </p:txBody>
      </p:sp>
      <p:sp>
        <p:nvSpPr>
          <p:cNvPr id="62" name="正方形/長方形 61"/>
          <p:cNvSpPr/>
          <p:nvPr/>
        </p:nvSpPr>
        <p:spPr>
          <a:xfrm>
            <a:off x="1878616" y="4597315"/>
            <a:ext cx="2444265" cy="232601"/>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ＭＳ Ｐゴシック"/>
                <a:ea typeface="ＭＳ Ｐゴシック"/>
                <a:cs typeface="ＭＳ Ｐゴシック"/>
              </a:rPr>
              <a:t>ハードウェアの動作を制御</a:t>
            </a:r>
            <a:endParaRPr kumimoji="1" lang="ja-JP" altLang="en-US" sz="900" dirty="0">
              <a:solidFill>
                <a:srgbClr val="FFFFFF"/>
              </a:solidFill>
              <a:latin typeface="ＭＳ Ｐゴシック"/>
              <a:ea typeface="ＭＳ Ｐゴシック"/>
              <a:cs typeface="ＭＳ Ｐゴシック"/>
            </a:endParaRPr>
          </a:p>
        </p:txBody>
      </p:sp>
      <p:sp>
        <p:nvSpPr>
          <p:cNvPr id="63" name="正方形/長方形 62"/>
          <p:cNvSpPr/>
          <p:nvPr/>
        </p:nvSpPr>
        <p:spPr>
          <a:xfrm>
            <a:off x="795829" y="5400215"/>
            <a:ext cx="648072" cy="44537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5" name="正方形/長方形 64"/>
          <p:cNvSpPr/>
          <p:nvPr/>
        </p:nvSpPr>
        <p:spPr>
          <a:xfrm>
            <a:off x="2954729" y="5377422"/>
            <a:ext cx="648072" cy="535885"/>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ＭＳ Ｐゴシック"/>
                <a:ea typeface="ＭＳ Ｐゴシック"/>
                <a:cs typeface="ＭＳ Ｐゴシック"/>
              </a:rPr>
              <a:t>ネットワーク</a:t>
            </a:r>
            <a:endParaRPr kumimoji="1" lang="en-US" altLang="ja-JP" sz="7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機器</a:t>
            </a:r>
          </a:p>
        </p:txBody>
      </p:sp>
      <p:sp>
        <p:nvSpPr>
          <p:cNvPr id="66" name="正方形/長方形 65"/>
          <p:cNvSpPr/>
          <p:nvPr/>
        </p:nvSpPr>
        <p:spPr>
          <a:xfrm>
            <a:off x="3674809" y="5377422"/>
            <a:ext cx="648072" cy="53588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電源設備</a:t>
            </a:r>
            <a:endParaRPr kumimoji="1" lang="ja-JP" altLang="en-US" sz="800" dirty="0">
              <a:solidFill>
                <a:srgbClr val="FFFFFF"/>
              </a:solidFill>
              <a:latin typeface="ＭＳ Ｐゴシック"/>
              <a:ea typeface="ＭＳ Ｐゴシック"/>
              <a:cs typeface="ＭＳ Ｐゴシック"/>
            </a:endParaRPr>
          </a:p>
        </p:txBody>
      </p:sp>
      <p:sp>
        <p:nvSpPr>
          <p:cNvPr id="67" name="正方形/長方形 66"/>
          <p:cNvSpPr/>
          <p:nvPr/>
        </p:nvSpPr>
        <p:spPr>
          <a:xfrm>
            <a:off x="1116362" y="5472101"/>
            <a:ext cx="648072" cy="44537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サーバー</a:t>
            </a:r>
          </a:p>
        </p:txBody>
      </p:sp>
      <p:sp>
        <p:nvSpPr>
          <p:cNvPr id="68" name="円柱 67"/>
          <p:cNvSpPr/>
          <p:nvPr/>
        </p:nvSpPr>
        <p:spPr>
          <a:xfrm>
            <a:off x="1878616" y="5373216"/>
            <a:ext cx="660417" cy="420174"/>
          </a:xfrm>
          <a:prstGeom prst="can">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9" name="円柱 68"/>
          <p:cNvSpPr/>
          <p:nvPr/>
        </p:nvSpPr>
        <p:spPr>
          <a:xfrm>
            <a:off x="2162281" y="5508905"/>
            <a:ext cx="660417" cy="420174"/>
          </a:xfrm>
          <a:prstGeom prst="can">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ストレージ</a:t>
            </a:r>
            <a:endParaRPr kumimoji="1" lang="ja-JP" altLang="en-US" sz="8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01C1934F-2CD4-DA21-B5CF-D5B1FEB74CB8}"/>
              </a:ext>
            </a:extLst>
          </p:cNvPr>
          <p:cNvSpPr txBox="1"/>
          <p:nvPr/>
        </p:nvSpPr>
        <p:spPr>
          <a:xfrm>
            <a:off x="4580470" y="3352075"/>
            <a:ext cx="3775393" cy="246221"/>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生産管理システム、経費精算システム、文書管理システムなど</a:t>
            </a:r>
          </a:p>
        </p:txBody>
      </p:sp>
      <p:sp>
        <p:nvSpPr>
          <p:cNvPr id="64" name="テキスト ボックス 63">
            <a:extLst>
              <a:ext uri="{FF2B5EF4-FFF2-40B4-BE49-F238E27FC236}">
                <a16:creationId xmlns:a16="http://schemas.microsoft.com/office/drawing/2014/main" id="{DCE352FC-B3D3-04EF-610E-EEDD28CB8231}"/>
              </a:ext>
            </a:extLst>
          </p:cNvPr>
          <p:cNvSpPr txBox="1"/>
          <p:nvPr/>
        </p:nvSpPr>
        <p:spPr>
          <a:xfrm>
            <a:off x="4580470" y="4551349"/>
            <a:ext cx="3775393" cy="246221"/>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データベース管理システム、オペレーティング・システムなど</a:t>
            </a:r>
          </a:p>
        </p:txBody>
      </p:sp>
      <p:sp>
        <p:nvSpPr>
          <p:cNvPr id="70" name="テキスト ボックス 69">
            <a:extLst>
              <a:ext uri="{FF2B5EF4-FFF2-40B4-BE49-F238E27FC236}">
                <a16:creationId xmlns:a16="http://schemas.microsoft.com/office/drawing/2014/main" id="{4776FF19-3A2F-764A-87F0-C48574A3717B}"/>
              </a:ext>
            </a:extLst>
          </p:cNvPr>
          <p:cNvSpPr txBox="1"/>
          <p:nvPr/>
        </p:nvSpPr>
        <p:spPr>
          <a:xfrm>
            <a:off x="4580470" y="5748745"/>
            <a:ext cx="4031873" cy="246221"/>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サーバー、ストレージ、データセンター、電源設備、通信回線など</a:t>
            </a:r>
          </a:p>
        </p:txBody>
      </p:sp>
      <p:sp>
        <p:nvSpPr>
          <p:cNvPr id="71" name="テキスト ボックス 70">
            <a:extLst>
              <a:ext uri="{FF2B5EF4-FFF2-40B4-BE49-F238E27FC236}">
                <a16:creationId xmlns:a16="http://schemas.microsoft.com/office/drawing/2014/main" id="{5FC1B58C-C49A-91EB-CE70-F52498A05D12}"/>
              </a:ext>
            </a:extLst>
          </p:cNvPr>
          <p:cNvSpPr txBox="1"/>
          <p:nvPr/>
        </p:nvSpPr>
        <p:spPr>
          <a:xfrm>
            <a:off x="4585403" y="2655478"/>
            <a:ext cx="3882899" cy="707886"/>
          </a:xfrm>
          <a:prstGeom prst="rect">
            <a:avLst/>
          </a:prstGeom>
          <a:noFill/>
        </p:spPr>
        <p:txBody>
          <a:bodyPr wrap="square" rtlCol="0">
            <a:spAutoFit/>
          </a:bodyPr>
          <a:lstStyle/>
          <a:p>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特定の業務処理</a:t>
            </a:r>
            <a:endParaRPr kumimoji="1" lang="en-US" altLang="ja-JP"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を行うための</a:t>
            </a:r>
            <a:r>
              <a:rPr kumimoji="1" lang="ja-JP" altLang="en-US" sz="2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ソフトウェア</a:t>
            </a:r>
          </a:p>
        </p:txBody>
      </p:sp>
      <p:sp>
        <p:nvSpPr>
          <p:cNvPr id="72" name="テキスト ボックス 71">
            <a:extLst>
              <a:ext uri="{FF2B5EF4-FFF2-40B4-BE49-F238E27FC236}">
                <a16:creationId xmlns:a16="http://schemas.microsoft.com/office/drawing/2014/main" id="{5E512131-E163-5CE5-5299-1E23CE125BB5}"/>
              </a:ext>
            </a:extLst>
          </p:cNvPr>
          <p:cNvSpPr txBox="1"/>
          <p:nvPr/>
        </p:nvSpPr>
        <p:spPr>
          <a:xfrm>
            <a:off x="4577584" y="3865167"/>
            <a:ext cx="3890718" cy="707886"/>
          </a:xfrm>
          <a:prstGeom prst="rect">
            <a:avLst/>
          </a:prstGeom>
          <a:noFill/>
        </p:spPr>
        <p:txBody>
          <a:bodyPr wrap="square" rtlCol="0">
            <a:spAutoFit/>
          </a:bodyPr>
          <a:lstStyle/>
          <a:p>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アプリケーションで共通に使う機能を提供する</a:t>
            </a:r>
            <a:r>
              <a:rPr kumimoji="1" lang="ja-JP" altLang="en-US" sz="2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a:t>
            </a:r>
          </a:p>
        </p:txBody>
      </p:sp>
      <p:sp>
        <p:nvSpPr>
          <p:cNvPr id="73" name="テキスト ボックス 72">
            <a:extLst>
              <a:ext uri="{FF2B5EF4-FFF2-40B4-BE49-F238E27FC236}">
                <a16:creationId xmlns:a16="http://schemas.microsoft.com/office/drawing/2014/main" id="{F997C6F4-27D8-A46A-F950-C185B2C772C2}"/>
              </a:ext>
            </a:extLst>
          </p:cNvPr>
          <p:cNvSpPr txBox="1"/>
          <p:nvPr/>
        </p:nvSpPr>
        <p:spPr>
          <a:xfrm>
            <a:off x="4585402" y="5063437"/>
            <a:ext cx="3882900" cy="707886"/>
          </a:xfrm>
          <a:prstGeom prst="rect">
            <a:avLst/>
          </a:prstGeom>
          <a:noFill/>
        </p:spPr>
        <p:txBody>
          <a:bodyPr wrap="square" rtlCol="0">
            <a:spAutoFit/>
          </a:bodyPr>
          <a:lstStyle/>
          <a:p>
            <a:r>
              <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ソフトウエアを動かすための</a:t>
            </a:r>
            <a:endParaRPr kumimoji="1" lang="en-US" altLang="ja-JP" sz="2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2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ハードウェアや設備</a:t>
            </a:r>
            <a:endParaRPr kumimoji="1" lang="ja-JP" altLang="en-US" sz="2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5740385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381000" y="1448594"/>
            <a:ext cx="2897450" cy="1440429"/>
          </a:xfrm>
          <a:prstGeom prst="rect">
            <a:avLst/>
          </a:prstGeom>
          <a:solidFill>
            <a:srgbClr val="3366FF"/>
          </a:solid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テキスト ボックス 6"/>
          <p:cNvSpPr txBox="1"/>
          <p:nvPr/>
        </p:nvSpPr>
        <p:spPr>
          <a:xfrm>
            <a:off x="984250" y="1448594"/>
            <a:ext cx="1723549" cy="1015663"/>
          </a:xfrm>
          <a:prstGeom prst="rect">
            <a:avLst/>
          </a:prstGeom>
          <a:solidFill>
            <a:srgbClr val="3366FF"/>
          </a:solidFill>
          <a:ln>
            <a:solidFill>
              <a:srgbClr val="3366FF"/>
            </a:solidFill>
          </a:ln>
        </p:spPr>
        <p:txBody>
          <a:bodyPr wrap="none" rtlCol="0">
            <a:spAutoFit/>
          </a:bodyPr>
          <a:lstStyle/>
          <a:p>
            <a:r>
              <a:rPr kumimoji="1" lang="ja-JP" altLang="en-US" sz="6000" dirty="0">
                <a:solidFill>
                  <a:schemeClr val="bg1"/>
                </a:solidFill>
                <a:latin typeface="Meiryo" panose="020B0604030504040204" pitchFamily="34" charset="-128"/>
                <a:ea typeface="Meiryo" panose="020B0604030504040204" pitchFamily="34" charset="-128"/>
                <a:cs typeface="ＤＦＰ太丸ゴシック体"/>
              </a:rPr>
              <a:t>仮想</a:t>
            </a:r>
          </a:p>
        </p:txBody>
      </p:sp>
      <p:sp>
        <p:nvSpPr>
          <p:cNvPr id="8" name="正方形/長方形 7"/>
          <p:cNvSpPr/>
          <p:nvPr/>
        </p:nvSpPr>
        <p:spPr>
          <a:xfrm>
            <a:off x="1325334" y="2276556"/>
            <a:ext cx="1290994" cy="523220"/>
          </a:xfrm>
          <a:prstGeom prst="rect">
            <a:avLst/>
          </a:prstGeom>
          <a:noFill/>
          <a:ln>
            <a:noFill/>
          </a:ln>
        </p:spPr>
        <p:txBody>
          <a:bodyPr wrap="none">
            <a:spAutoFit/>
          </a:bodyPr>
          <a:lstStyle/>
          <a:p>
            <a:pPr algn="r"/>
            <a:r>
              <a:rPr lang="en-US" altLang="ja-JP" sz="2800" dirty="0">
                <a:solidFill>
                  <a:schemeClr val="bg1"/>
                </a:solidFill>
                <a:latin typeface="Meiryo" panose="020B0604030504040204" pitchFamily="34" charset="-128"/>
                <a:ea typeface="Meiryo" panose="020B0604030504040204" pitchFamily="34" charset="-128"/>
                <a:cs typeface="Arial Black"/>
              </a:rPr>
              <a:t>virtual</a:t>
            </a:r>
          </a:p>
        </p:txBody>
      </p:sp>
      <p:grpSp>
        <p:nvGrpSpPr>
          <p:cNvPr id="2" name="図形グループ 1"/>
          <p:cNvGrpSpPr/>
          <p:nvPr/>
        </p:nvGrpSpPr>
        <p:grpSpPr>
          <a:xfrm>
            <a:off x="3225800" y="1448594"/>
            <a:ext cx="5613400" cy="1440429"/>
            <a:chOff x="3225800" y="1448594"/>
            <a:chExt cx="5613400" cy="1440429"/>
          </a:xfrm>
        </p:grpSpPr>
        <p:sp>
          <p:nvSpPr>
            <p:cNvPr id="16" name="正方形/長方形 15"/>
            <p:cNvSpPr/>
            <p:nvPr/>
          </p:nvSpPr>
          <p:spPr>
            <a:xfrm>
              <a:off x="3454400" y="1448594"/>
              <a:ext cx="5384800" cy="1440429"/>
            </a:xfrm>
            <a:prstGeom prst="rect">
              <a:avLst/>
            </a:prstGeom>
            <a:solidFill>
              <a:srgbClr val="FFFFFF"/>
            </a:solid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 name="正方形/長方形 2"/>
            <p:cNvSpPr/>
            <p:nvPr/>
          </p:nvSpPr>
          <p:spPr>
            <a:xfrm>
              <a:off x="3556000" y="1906371"/>
              <a:ext cx="5283200" cy="892552"/>
            </a:xfrm>
            <a:prstGeom prst="rect">
              <a:avLst/>
            </a:prstGeom>
            <a:noFill/>
            <a:ln>
              <a:noFill/>
            </a:ln>
          </p:spPr>
          <p:txBody>
            <a:bodyPr wrap="square">
              <a:spAutoFit/>
            </a:bodyPr>
            <a:lstStyle/>
            <a:p>
              <a:pPr algn="ctr">
                <a:spcBef>
                  <a:spcPts val="0"/>
                </a:spcBef>
              </a:pPr>
              <a:r>
                <a:rPr lang="ja-JP" altLang="en-US" sz="2400" dirty="0">
                  <a:solidFill>
                    <a:srgbClr val="0000FF"/>
                  </a:solidFill>
                  <a:effectLst/>
                  <a:latin typeface="Meiryo" panose="020B0604030504040204" pitchFamily="34" charset="-128"/>
                  <a:ea typeface="Meiryo" panose="020B0604030504040204" pitchFamily="34" charset="-128"/>
                </a:rPr>
                <a:t>表面または名目上はそうでないが</a:t>
              </a:r>
              <a:endParaRPr lang="en-US" altLang="ja-JP" sz="2400" dirty="0">
                <a:solidFill>
                  <a:srgbClr val="0000FF"/>
                </a:solidFill>
                <a:effectLst/>
                <a:latin typeface="Meiryo" panose="020B0604030504040204" pitchFamily="34" charset="-128"/>
                <a:ea typeface="Meiryo" panose="020B0604030504040204" pitchFamily="34" charset="-128"/>
              </a:endParaRPr>
            </a:p>
            <a:p>
              <a:pPr algn="ctr">
                <a:spcBef>
                  <a:spcPts val="0"/>
                </a:spcBef>
              </a:pPr>
              <a:r>
                <a:rPr lang="ja-JP" altLang="en-US" sz="2000" dirty="0">
                  <a:solidFill>
                    <a:srgbClr val="0000FF"/>
                  </a:solidFill>
                  <a:effectLst/>
                  <a:latin typeface="Meiryo" panose="020B0604030504040204" pitchFamily="34" charset="-128"/>
                  <a:ea typeface="Meiryo" panose="020B0604030504040204" pitchFamily="34" charset="-128"/>
                </a:rPr>
                <a:t>実質的には</a:t>
              </a:r>
              <a:r>
                <a:rPr lang="ja-JP" altLang="en-US" sz="2800" b="1" dirty="0">
                  <a:solidFill>
                    <a:srgbClr val="0000FF"/>
                  </a:solidFill>
                  <a:effectLst/>
                  <a:latin typeface="Meiryo" panose="020B0604030504040204" pitchFamily="34" charset="-128"/>
                  <a:ea typeface="Meiryo" panose="020B0604030504040204" pitchFamily="34" charset="-128"/>
                </a:rPr>
                <a:t>本物と同じ</a:t>
              </a:r>
              <a:endParaRPr lang="en-US" altLang="ja-JP" sz="2800" b="1" dirty="0">
                <a:solidFill>
                  <a:srgbClr val="0000FF"/>
                </a:solidFill>
                <a:effectLst/>
                <a:latin typeface="Meiryo" panose="020B0604030504040204" pitchFamily="34" charset="-128"/>
                <a:ea typeface="Meiryo" panose="020B0604030504040204" pitchFamily="34" charset="-128"/>
              </a:endParaRPr>
            </a:p>
          </p:txBody>
        </p:sp>
        <p:sp>
          <p:nvSpPr>
            <p:cNvPr id="4" name="正方形/長方形 3"/>
            <p:cNvSpPr/>
            <p:nvPr/>
          </p:nvSpPr>
          <p:spPr>
            <a:xfrm>
              <a:off x="3454400" y="1448594"/>
              <a:ext cx="5384800" cy="363211"/>
            </a:xfrm>
            <a:prstGeom prst="rect">
              <a:avLst/>
            </a:prstGeom>
            <a:solidFill>
              <a:srgbClr val="3366FF"/>
            </a:solidFill>
            <a:ln>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panose="020B0604030504040204" pitchFamily="34" charset="-128"/>
                  <a:ea typeface="Meiryo" panose="020B0604030504040204" pitchFamily="34" charset="-128"/>
                  <a:cs typeface="ＭＳ Ｐゴシック"/>
                </a:rPr>
                <a:t>本来の意味</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右矢印 5"/>
            <p:cNvSpPr/>
            <p:nvPr/>
          </p:nvSpPr>
          <p:spPr>
            <a:xfrm>
              <a:off x="3225800" y="1885723"/>
              <a:ext cx="330200" cy="578534"/>
            </a:xfrm>
            <a:prstGeom prst="rightArrow">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11" name="タイトル 10"/>
          <p:cNvSpPr>
            <a:spLocks noGrp="1"/>
          </p:cNvSpPr>
          <p:nvPr>
            <p:ph type="title"/>
          </p:nvPr>
        </p:nvSpPr>
        <p:spPr>
          <a:xfrm>
            <a:off x="230400" y="266400"/>
            <a:ext cx="8686800" cy="416221"/>
          </a:xfrm>
        </p:spPr>
        <p:txBody>
          <a:bodyPr lIns="0" rIns="0"/>
          <a:lstStyle/>
          <a:p>
            <a:r>
              <a:rPr kumimoji="1" lang="ja-JP" altLang="en-US" sz="2700" dirty="0"/>
              <a:t>「仮想化」の本当の意味</a:t>
            </a:r>
          </a:p>
        </p:txBody>
      </p:sp>
      <p:grpSp>
        <p:nvGrpSpPr>
          <p:cNvPr id="5" name="図形グループ 4"/>
          <p:cNvGrpSpPr/>
          <p:nvPr/>
        </p:nvGrpSpPr>
        <p:grpSpPr>
          <a:xfrm>
            <a:off x="381000" y="2889024"/>
            <a:ext cx="8458200" cy="3040508"/>
            <a:chOff x="381000" y="2889024"/>
            <a:chExt cx="8458200" cy="3040508"/>
          </a:xfrm>
        </p:grpSpPr>
        <p:sp>
          <p:nvSpPr>
            <p:cNvPr id="20" name="正方形/長方形 19"/>
            <p:cNvSpPr/>
            <p:nvPr/>
          </p:nvSpPr>
          <p:spPr>
            <a:xfrm>
              <a:off x="3454400" y="4489103"/>
              <a:ext cx="5384800" cy="1440429"/>
            </a:xfrm>
            <a:prstGeom prst="rect">
              <a:avLst/>
            </a:prstGeom>
            <a:no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p:cNvSpPr/>
            <p:nvPr/>
          </p:nvSpPr>
          <p:spPr>
            <a:xfrm>
              <a:off x="3454400" y="4489103"/>
              <a:ext cx="5384800" cy="363211"/>
            </a:xfrm>
            <a:prstGeom prst="rect">
              <a:avLst/>
            </a:prstGeom>
            <a:solidFill>
              <a:srgbClr val="3366FF"/>
            </a:solidFill>
            <a:ln>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panose="020B0604030504040204" pitchFamily="34" charset="-128"/>
                  <a:ea typeface="Meiryo" panose="020B0604030504040204" pitchFamily="34" charset="-128"/>
                  <a:cs typeface="ＭＳ Ｐゴシック"/>
                </a:rPr>
                <a:t>本来の意味</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p:cNvSpPr/>
            <p:nvPr/>
          </p:nvSpPr>
          <p:spPr>
            <a:xfrm>
              <a:off x="381000" y="4489103"/>
              <a:ext cx="2897450" cy="1440429"/>
            </a:xfrm>
            <a:prstGeom prst="rect">
              <a:avLst/>
            </a:prstGeom>
            <a:solidFill>
              <a:srgbClr val="3366FF"/>
            </a:solid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テキスト ボックス 12"/>
            <p:cNvSpPr txBox="1"/>
            <p:nvPr/>
          </p:nvSpPr>
          <p:spPr>
            <a:xfrm>
              <a:off x="520700" y="4489103"/>
              <a:ext cx="2492990" cy="1415772"/>
            </a:xfrm>
            <a:prstGeom prst="rect">
              <a:avLst/>
            </a:prstGeom>
            <a:solidFill>
              <a:srgbClr val="3366FF"/>
            </a:solidFill>
            <a:ln>
              <a:solidFill>
                <a:srgbClr val="3366FF"/>
              </a:solidFill>
            </a:ln>
          </p:spPr>
          <p:txBody>
            <a:bodyPr wrap="none" rtlCol="0">
              <a:spAutoFit/>
            </a:bodyPr>
            <a:lstStyle/>
            <a:p>
              <a:pPr algn="ctr">
                <a:spcBef>
                  <a:spcPts val="0"/>
                </a:spcBef>
              </a:pPr>
              <a:r>
                <a:rPr kumimoji="1" lang="ja-JP" altLang="en-US" sz="6000" dirty="0">
                  <a:solidFill>
                    <a:srgbClr val="FFFFFF"/>
                  </a:solidFill>
                  <a:latin typeface="Meiryo" panose="020B0604030504040204" pitchFamily="34" charset="-128"/>
                  <a:ea typeface="Meiryo" panose="020B0604030504040204" pitchFamily="34" charset="-128"/>
                  <a:cs typeface="ＤＦＰ太丸ゴシック体"/>
                </a:rPr>
                <a:t>仮想化</a:t>
              </a:r>
              <a:endParaRPr kumimoji="1" lang="en-US" altLang="ja-JP" sz="6000" dirty="0">
                <a:solidFill>
                  <a:srgbClr val="FFFFFF"/>
                </a:solidFill>
                <a:latin typeface="Meiryo" panose="020B0604030504040204" pitchFamily="34" charset="-128"/>
                <a:ea typeface="Meiryo" panose="020B0604030504040204" pitchFamily="34" charset="-128"/>
                <a:cs typeface="ＤＦＰ太丸ゴシック体"/>
              </a:endParaRPr>
            </a:p>
            <a:p>
              <a:pPr algn="ctr">
                <a:spcBef>
                  <a:spcPts val="0"/>
                </a:spcBef>
              </a:pPr>
              <a:r>
                <a:rPr kumimoji="1" lang="en-US" altLang="ja-JP" sz="2400" dirty="0">
                  <a:solidFill>
                    <a:srgbClr val="FFFFFF"/>
                  </a:solidFill>
                  <a:latin typeface="Meiryo" panose="020B0604030504040204" pitchFamily="34" charset="-128"/>
                  <a:ea typeface="Meiryo" panose="020B0604030504040204" pitchFamily="34" charset="-128"/>
                  <a:cs typeface="Arial Black"/>
                </a:rPr>
                <a:t>Virtualization</a:t>
              </a:r>
              <a:endParaRPr kumimoji="1" lang="ja-JP" altLang="en-US" sz="2400" dirty="0">
                <a:solidFill>
                  <a:srgbClr val="FFFFFF"/>
                </a:solidFill>
                <a:latin typeface="Meiryo" panose="020B0604030504040204" pitchFamily="34" charset="-128"/>
                <a:ea typeface="Meiryo" panose="020B0604030504040204" pitchFamily="34" charset="-128"/>
                <a:cs typeface="Arial Black"/>
              </a:endParaRPr>
            </a:p>
          </p:txBody>
        </p:sp>
        <p:sp>
          <p:nvSpPr>
            <p:cNvPr id="14" name="正方形/長方形 13"/>
            <p:cNvSpPr/>
            <p:nvPr/>
          </p:nvSpPr>
          <p:spPr>
            <a:xfrm>
              <a:off x="3505200" y="4950768"/>
              <a:ext cx="5257800" cy="892552"/>
            </a:xfrm>
            <a:prstGeom prst="rect">
              <a:avLst/>
            </a:prstGeom>
            <a:noFill/>
            <a:ln>
              <a:noFill/>
            </a:ln>
          </p:spPr>
          <p:txBody>
            <a:bodyPr wrap="square">
              <a:spAutoFit/>
            </a:bodyPr>
            <a:lstStyle/>
            <a:p>
              <a:pPr algn="ctr"/>
              <a:r>
                <a:rPr lang="ja-JP" altLang="en-US" sz="2800" dirty="0">
                  <a:solidFill>
                    <a:srgbClr val="0000FF"/>
                  </a:solidFill>
                  <a:latin typeface="Meiryo" panose="020B0604030504040204" pitchFamily="34" charset="-128"/>
                  <a:ea typeface="Meiryo" panose="020B0604030504040204" pitchFamily="34" charset="-128"/>
                </a:rPr>
                <a:t>物理的実態とは異なるが、</a:t>
              </a:r>
              <a:endParaRPr lang="en-US" altLang="ja-JP" sz="2800" dirty="0">
                <a:solidFill>
                  <a:srgbClr val="0000FF"/>
                </a:solidFill>
                <a:latin typeface="Meiryo" panose="020B0604030504040204" pitchFamily="34" charset="-128"/>
                <a:ea typeface="Meiryo" panose="020B0604030504040204" pitchFamily="34" charset="-128"/>
              </a:endParaRPr>
            </a:p>
            <a:p>
              <a:pPr algn="ctr"/>
              <a:r>
                <a:rPr lang="ja-JP" altLang="en-US">
                  <a:solidFill>
                    <a:srgbClr val="0000FF"/>
                  </a:solidFill>
                  <a:latin typeface="Meiryo" panose="020B0604030504040204" pitchFamily="34" charset="-128"/>
                  <a:ea typeface="Meiryo" panose="020B0604030504040204" pitchFamily="34" charset="-128"/>
                </a:rPr>
                <a:t>実質的には</a:t>
              </a:r>
              <a:r>
                <a:rPr lang="ja-JP" altLang="en-US" sz="2400" b="1">
                  <a:solidFill>
                    <a:srgbClr val="0000FF"/>
                  </a:solidFill>
                  <a:latin typeface="Meiryo" panose="020B0604030504040204" pitchFamily="34" charset="-128"/>
                  <a:ea typeface="Meiryo" panose="020B0604030504040204" pitchFamily="34" charset="-128"/>
                </a:rPr>
                <a:t>本物と同じ</a:t>
              </a:r>
              <a:r>
                <a:rPr lang="ja-JP" altLang="en-US">
                  <a:solidFill>
                    <a:srgbClr val="0000FF"/>
                  </a:solidFill>
                  <a:latin typeface="Meiryo" panose="020B0604030504040204" pitchFamily="34" charset="-128"/>
                  <a:ea typeface="Meiryo" panose="020B0604030504040204" pitchFamily="34" charset="-128"/>
                </a:rPr>
                <a:t>機能を実現する仕組み</a:t>
              </a:r>
              <a:endParaRPr lang="en-US" altLang="ja-JP" dirty="0">
                <a:solidFill>
                  <a:srgbClr val="0000FF"/>
                </a:solidFill>
                <a:latin typeface="Meiryo" panose="020B0604030504040204" pitchFamily="34" charset="-128"/>
                <a:ea typeface="Meiryo" panose="020B0604030504040204" pitchFamily="34" charset="-128"/>
              </a:endParaRPr>
            </a:p>
          </p:txBody>
        </p:sp>
        <p:sp>
          <p:nvSpPr>
            <p:cNvPr id="23" name="右矢印 22"/>
            <p:cNvSpPr/>
            <p:nvPr/>
          </p:nvSpPr>
          <p:spPr>
            <a:xfrm>
              <a:off x="3225800" y="4902200"/>
              <a:ext cx="330200" cy="578534"/>
            </a:xfrm>
            <a:prstGeom prst="rightArrow">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下矢印 9"/>
            <p:cNvSpPr/>
            <p:nvPr/>
          </p:nvSpPr>
          <p:spPr>
            <a:xfrm>
              <a:off x="1250950" y="2889024"/>
              <a:ext cx="1155700" cy="1704344"/>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21" name="角丸四角形吹き出し 20"/>
          <p:cNvSpPr/>
          <p:nvPr/>
        </p:nvSpPr>
        <p:spPr>
          <a:xfrm>
            <a:off x="2707799" y="928511"/>
            <a:ext cx="1812595" cy="762264"/>
          </a:xfrm>
          <a:prstGeom prst="wedgeRoundRectCallout">
            <a:avLst>
              <a:gd name="adj1" fmla="val -52109"/>
              <a:gd name="adj2" fmla="val 101544"/>
              <a:gd name="adj3" fmla="val 16667"/>
            </a:avLst>
          </a:prstGeom>
          <a:solidFill>
            <a:srgbClr val="FF6666">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tIns="108000"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日本語での語感</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marL="171450" indent="-171450">
              <a:buFont typeface="Wingdings" charset="2"/>
              <a:buChar char="ü"/>
            </a:pPr>
            <a:r>
              <a:rPr lang="ja-JP" altLang="en-US" sz="1600" dirty="0">
                <a:solidFill>
                  <a:srgbClr val="FFFFFF"/>
                </a:solidFill>
                <a:latin typeface="Meiryo" panose="020B0604030504040204" pitchFamily="34" charset="-128"/>
                <a:ea typeface="Meiryo" panose="020B0604030504040204" pitchFamily="34" charset="-128"/>
                <a:cs typeface="ＭＳ Ｐゴシック"/>
              </a:rPr>
              <a:t>虚像の</a:t>
            </a:r>
            <a:r>
              <a:rPr lang="en-US" altLang="ja-JP" sz="1600" dirty="0">
                <a:solidFill>
                  <a:srgbClr val="FFFFFF"/>
                </a:solidFill>
                <a:latin typeface="Meiryo" panose="020B0604030504040204" pitchFamily="34" charset="-128"/>
                <a:ea typeface="Meiryo" panose="020B0604030504040204" pitchFamily="34" charset="-128"/>
                <a:cs typeface="ＭＳ Ｐゴシック"/>
              </a:rPr>
              <a:t>〜</a:t>
            </a:r>
          </a:p>
          <a:p>
            <a:pPr marL="171450" indent="-171450">
              <a:buFont typeface="Wingdings" charset="2"/>
              <a:buChar char="ü"/>
            </a:pPr>
            <a:r>
              <a:rPr lang="ja-JP" altLang="en-US" sz="1600" dirty="0">
                <a:solidFill>
                  <a:srgbClr val="FFFFFF"/>
                </a:solidFill>
                <a:latin typeface="Meiryo" panose="020B0604030504040204" pitchFamily="34" charset="-128"/>
                <a:ea typeface="Meiryo" panose="020B0604030504040204" pitchFamily="34" charset="-128"/>
                <a:cs typeface="ＭＳ Ｐゴシック"/>
              </a:rPr>
              <a:t>実態のない</a:t>
            </a:r>
            <a:r>
              <a:rPr lang="en-US" altLang="ja-JP" sz="1600" dirty="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p:cNvSpPr/>
          <p:nvPr/>
        </p:nvSpPr>
        <p:spPr>
          <a:xfrm>
            <a:off x="3390900" y="3083971"/>
            <a:ext cx="5604932" cy="1261884"/>
          </a:xfrm>
          <a:prstGeom prst="rect">
            <a:avLst/>
          </a:prstGeom>
        </p:spPr>
        <p:txBody>
          <a:bodyPr wrap="square">
            <a:spAutoFit/>
          </a:bodyPr>
          <a:lstStyle/>
          <a:p>
            <a:r>
              <a:rPr lang="en-US" altLang="ja-JP" sz="2000" dirty="0">
                <a:solidFill>
                  <a:srgbClr val="0000FF"/>
                </a:solidFill>
                <a:effectLst/>
                <a:latin typeface="Meiryo" panose="020B0604030504040204" pitchFamily="34" charset="-128"/>
                <a:ea typeface="Meiryo" panose="020B0604030504040204" pitchFamily="34" charset="-128"/>
              </a:rPr>
              <a:t>It was a virtual promise. </a:t>
            </a:r>
          </a:p>
          <a:p>
            <a:r>
              <a:rPr lang="en-US" altLang="ja-JP" dirty="0">
                <a:solidFill>
                  <a:srgbClr val="0000FF"/>
                </a:solidFill>
                <a:effectLst/>
                <a:latin typeface="Meiryo" panose="020B0604030504040204" pitchFamily="34" charset="-128"/>
                <a:ea typeface="Meiryo" panose="020B0604030504040204" pitchFamily="34" charset="-128"/>
              </a:rPr>
              <a:t>　</a:t>
            </a:r>
            <a:r>
              <a:rPr lang="ja-JP" altLang="en-US" sz="1800" dirty="0">
                <a:solidFill>
                  <a:srgbClr val="0000FF"/>
                </a:solidFill>
                <a:effectLst/>
                <a:latin typeface="Meiryo" panose="020B0604030504040204" pitchFamily="34" charset="-128"/>
                <a:ea typeface="Meiryo" panose="020B0604030504040204" pitchFamily="34" charset="-128"/>
              </a:rPr>
              <a:t>（約束ではないが）実際には約束も同然だった。</a:t>
            </a:r>
            <a:endParaRPr lang="en-US" altLang="ja-JP" sz="1800" dirty="0">
              <a:solidFill>
                <a:srgbClr val="0000FF"/>
              </a:solidFill>
              <a:effectLst/>
              <a:latin typeface="Meiryo" panose="020B0604030504040204" pitchFamily="34" charset="-128"/>
              <a:ea typeface="Meiryo" panose="020B0604030504040204" pitchFamily="34" charset="-128"/>
            </a:endParaRPr>
          </a:p>
          <a:p>
            <a:r>
              <a:rPr lang="en-US" altLang="ja-JP" sz="2000" dirty="0">
                <a:solidFill>
                  <a:srgbClr val="0000FF"/>
                </a:solidFill>
                <a:effectLst/>
                <a:latin typeface="Meiryo" panose="020B0604030504040204" pitchFamily="34" charset="-128"/>
                <a:ea typeface="Meiryo" panose="020B0604030504040204" pitchFamily="34" charset="-128"/>
              </a:rPr>
              <a:t>He was the virtual leader of the movement. </a:t>
            </a:r>
          </a:p>
          <a:p>
            <a:r>
              <a:rPr lang="ja-JP" altLang="en-US" sz="1800" dirty="0">
                <a:solidFill>
                  <a:srgbClr val="0000FF"/>
                </a:solidFill>
                <a:effectLst/>
                <a:latin typeface="Meiryo" panose="020B0604030504040204" pitchFamily="34" charset="-128"/>
                <a:ea typeface="Meiryo" panose="020B0604030504040204" pitchFamily="34" charset="-128"/>
              </a:rPr>
              <a:t>　彼はその運動の事実上の指導者だった。</a:t>
            </a:r>
          </a:p>
        </p:txBody>
      </p:sp>
    </p:spTree>
    <p:extLst>
      <p:ext uri="{BB962C8B-B14F-4D97-AF65-F5344CB8AC3E}">
        <p14:creationId xmlns:p14="http://schemas.microsoft.com/office/powerpoint/2010/main" val="364644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正方形/長方形 184">
            <a:extLst>
              <a:ext uri="{FF2B5EF4-FFF2-40B4-BE49-F238E27FC236}">
                <a16:creationId xmlns:a16="http://schemas.microsoft.com/office/drawing/2014/main" id="{4D7C4CB9-70AC-B347-9F95-7D88B863DDE9}"/>
              </a:ext>
            </a:extLst>
          </p:cNvPr>
          <p:cNvSpPr/>
          <p:nvPr/>
        </p:nvSpPr>
        <p:spPr>
          <a:xfrm>
            <a:off x="4572000" y="1318160"/>
            <a:ext cx="4168239" cy="4952395"/>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F38E1549-5190-8C41-AF82-1AE23B6DBE6A}"/>
              </a:ext>
            </a:extLst>
          </p:cNvPr>
          <p:cNvSpPr>
            <a:spLocks noGrp="1"/>
          </p:cNvSpPr>
          <p:nvPr>
            <p:ph type="title"/>
          </p:nvPr>
        </p:nvSpPr>
        <p:spPr>
          <a:xfrm>
            <a:off x="230400" y="266400"/>
            <a:ext cx="8686800" cy="416221"/>
          </a:xfrm>
        </p:spPr>
        <p:txBody>
          <a:bodyPr lIns="0" rIns="0"/>
          <a:lstStyle/>
          <a:p>
            <a:r>
              <a:rPr kumimoji="1" lang="ja-JP" altLang="en-US" sz="2700" dirty="0"/>
              <a:t>仮想化とは何か</a:t>
            </a:r>
          </a:p>
        </p:txBody>
      </p:sp>
      <p:sp>
        <p:nvSpPr>
          <p:cNvPr id="4" name="正方形/長方形 3">
            <a:extLst>
              <a:ext uri="{FF2B5EF4-FFF2-40B4-BE49-F238E27FC236}">
                <a16:creationId xmlns:a16="http://schemas.microsoft.com/office/drawing/2014/main" id="{924E77F5-F54E-DE4C-A598-136C248BBCB2}"/>
              </a:ext>
            </a:extLst>
          </p:cNvPr>
          <p:cNvSpPr/>
          <p:nvPr/>
        </p:nvSpPr>
        <p:spPr>
          <a:xfrm>
            <a:off x="536270" y="1318160"/>
            <a:ext cx="2698175" cy="495239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フローチャート: 磁気ディスク 4">
            <a:extLst>
              <a:ext uri="{FF2B5EF4-FFF2-40B4-BE49-F238E27FC236}">
                <a16:creationId xmlns:a16="http://schemas.microsoft.com/office/drawing/2014/main" id="{CF66445E-897B-CF4A-815F-D0847AC9FF27}"/>
              </a:ext>
            </a:extLst>
          </p:cNvPr>
          <p:cNvSpPr/>
          <p:nvPr/>
        </p:nvSpPr>
        <p:spPr>
          <a:xfrm>
            <a:off x="1817582" y="3530819"/>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 name="図形グループ 158">
            <a:extLst>
              <a:ext uri="{FF2B5EF4-FFF2-40B4-BE49-F238E27FC236}">
                <a16:creationId xmlns:a16="http://schemas.microsoft.com/office/drawing/2014/main" id="{7067ED01-1F34-A146-B44F-D760EED2B9EB}"/>
              </a:ext>
            </a:extLst>
          </p:cNvPr>
          <p:cNvGrpSpPr/>
          <p:nvPr/>
        </p:nvGrpSpPr>
        <p:grpSpPr>
          <a:xfrm>
            <a:off x="710565" y="3087646"/>
            <a:ext cx="317500" cy="157483"/>
            <a:chOff x="6769100" y="1390650"/>
            <a:chExt cx="317500" cy="157483"/>
          </a:xfrm>
        </p:grpSpPr>
        <p:sp>
          <p:nvSpPr>
            <p:cNvPr id="7" name="正方形/長方形 6">
              <a:extLst>
                <a:ext uri="{FF2B5EF4-FFF2-40B4-BE49-F238E27FC236}">
                  <a16:creationId xmlns:a16="http://schemas.microsoft.com/office/drawing/2014/main" id="{325FD446-7AA7-0841-A939-191C7A0AD26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a:extLst>
                <a:ext uri="{FF2B5EF4-FFF2-40B4-BE49-F238E27FC236}">
                  <a16:creationId xmlns:a16="http://schemas.microsoft.com/office/drawing/2014/main" id="{9ACB6423-A003-F745-BC6A-248BD1B5E85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 name="直線コネクタ 8">
              <a:extLst>
                <a:ext uri="{FF2B5EF4-FFF2-40B4-BE49-F238E27FC236}">
                  <a16:creationId xmlns:a16="http://schemas.microsoft.com/office/drawing/2014/main" id="{5DBAB5D7-D3A4-D141-8F24-50768AF2F052}"/>
                </a:ext>
              </a:extLst>
            </p:cNvPr>
            <p:cNvCxnSpPr>
              <a:stCxn id="8" idx="6"/>
              <a:endCxn id="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 name="図形グループ 162">
            <a:extLst>
              <a:ext uri="{FF2B5EF4-FFF2-40B4-BE49-F238E27FC236}">
                <a16:creationId xmlns:a16="http://schemas.microsoft.com/office/drawing/2014/main" id="{A527B488-126D-8846-B2EF-429D68216571}"/>
              </a:ext>
            </a:extLst>
          </p:cNvPr>
          <p:cNvGrpSpPr/>
          <p:nvPr/>
        </p:nvGrpSpPr>
        <p:grpSpPr>
          <a:xfrm>
            <a:off x="710565" y="3281108"/>
            <a:ext cx="317500" cy="157483"/>
            <a:chOff x="6769100" y="1390650"/>
            <a:chExt cx="317500" cy="157483"/>
          </a:xfrm>
        </p:grpSpPr>
        <p:sp>
          <p:nvSpPr>
            <p:cNvPr id="11" name="正方形/長方形 10">
              <a:extLst>
                <a:ext uri="{FF2B5EF4-FFF2-40B4-BE49-F238E27FC236}">
                  <a16:creationId xmlns:a16="http://schemas.microsoft.com/office/drawing/2014/main" id="{8CC51EEE-3EC0-1D44-A984-BD04BC1BDC6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円/楕円 11">
              <a:extLst>
                <a:ext uri="{FF2B5EF4-FFF2-40B4-BE49-F238E27FC236}">
                  <a16:creationId xmlns:a16="http://schemas.microsoft.com/office/drawing/2014/main" id="{8003521E-95D6-E24A-B7E3-413194AAC5E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 name="直線コネクタ 12">
              <a:extLst>
                <a:ext uri="{FF2B5EF4-FFF2-40B4-BE49-F238E27FC236}">
                  <a16:creationId xmlns:a16="http://schemas.microsoft.com/office/drawing/2014/main" id="{A6C5DFBD-9809-014F-8C23-3C91D2AB4498}"/>
                </a:ext>
              </a:extLst>
            </p:cNvPr>
            <p:cNvCxnSpPr>
              <a:stCxn id="12" idx="6"/>
              <a:endCxn id="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 name="図形グループ 166">
            <a:extLst>
              <a:ext uri="{FF2B5EF4-FFF2-40B4-BE49-F238E27FC236}">
                <a16:creationId xmlns:a16="http://schemas.microsoft.com/office/drawing/2014/main" id="{C983643C-DD39-3047-B109-2F29DC39A8C1}"/>
              </a:ext>
            </a:extLst>
          </p:cNvPr>
          <p:cNvGrpSpPr/>
          <p:nvPr/>
        </p:nvGrpSpPr>
        <p:grpSpPr>
          <a:xfrm>
            <a:off x="710565" y="3462701"/>
            <a:ext cx="317500" cy="157483"/>
            <a:chOff x="6769100" y="1390650"/>
            <a:chExt cx="317500" cy="157483"/>
          </a:xfrm>
        </p:grpSpPr>
        <p:sp>
          <p:nvSpPr>
            <p:cNvPr id="15" name="正方形/長方形 14">
              <a:extLst>
                <a:ext uri="{FF2B5EF4-FFF2-40B4-BE49-F238E27FC236}">
                  <a16:creationId xmlns:a16="http://schemas.microsoft.com/office/drawing/2014/main" id="{DDDE0A51-BA94-9143-BBE7-B0FF2D5B764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円/楕円 15">
              <a:extLst>
                <a:ext uri="{FF2B5EF4-FFF2-40B4-BE49-F238E27FC236}">
                  <a16:creationId xmlns:a16="http://schemas.microsoft.com/office/drawing/2014/main" id="{1BE1393A-BA2C-104D-ACF7-A3DE89783C2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7" name="直線コネクタ 16">
              <a:extLst>
                <a:ext uri="{FF2B5EF4-FFF2-40B4-BE49-F238E27FC236}">
                  <a16:creationId xmlns:a16="http://schemas.microsoft.com/office/drawing/2014/main" id="{EE5F9855-156E-0744-B469-82B30B41472F}"/>
                </a:ext>
              </a:extLst>
            </p:cNvPr>
            <p:cNvCxnSpPr>
              <a:stCxn id="16" idx="6"/>
              <a:endCxn id="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 name="図形グループ 174">
            <a:extLst>
              <a:ext uri="{FF2B5EF4-FFF2-40B4-BE49-F238E27FC236}">
                <a16:creationId xmlns:a16="http://schemas.microsoft.com/office/drawing/2014/main" id="{332DEA41-10BD-BA46-8B22-22F05DEF1519}"/>
              </a:ext>
            </a:extLst>
          </p:cNvPr>
          <p:cNvGrpSpPr/>
          <p:nvPr/>
        </p:nvGrpSpPr>
        <p:grpSpPr>
          <a:xfrm>
            <a:off x="710565" y="3638389"/>
            <a:ext cx="317500" cy="157483"/>
            <a:chOff x="6769100" y="1390650"/>
            <a:chExt cx="317500" cy="157483"/>
          </a:xfrm>
        </p:grpSpPr>
        <p:sp>
          <p:nvSpPr>
            <p:cNvPr id="19" name="正方形/長方形 18">
              <a:extLst>
                <a:ext uri="{FF2B5EF4-FFF2-40B4-BE49-F238E27FC236}">
                  <a16:creationId xmlns:a16="http://schemas.microsoft.com/office/drawing/2014/main" id="{7B2996E5-2C1D-0F4C-B7E3-9FB9C2A5F7D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円/楕円 19">
              <a:extLst>
                <a:ext uri="{FF2B5EF4-FFF2-40B4-BE49-F238E27FC236}">
                  <a16:creationId xmlns:a16="http://schemas.microsoft.com/office/drawing/2014/main" id="{A5C05E6E-E12B-294D-9B23-52DB43B24E5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1" name="直線コネクタ 20">
              <a:extLst>
                <a:ext uri="{FF2B5EF4-FFF2-40B4-BE49-F238E27FC236}">
                  <a16:creationId xmlns:a16="http://schemas.microsoft.com/office/drawing/2014/main" id="{09511E66-BB07-AD4D-8EFA-5F290D3F2683}"/>
                </a:ext>
              </a:extLst>
            </p:cNvPr>
            <p:cNvCxnSpPr>
              <a:stCxn id="20" idx="6"/>
              <a:endCxn id="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 name="図形グループ 178">
            <a:extLst>
              <a:ext uri="{FF2B5EF4-FFF2-40B4-BE49-F238E27FC236}">
                <a16:creationId xmlns:a16="http://schemas.microsoft.com/office/drawing/2014/main" id="{D775CAF4-D0F9-3443-9DFA-66F2074DEB02}"/>
              </a:ext>
            </a:extLst>
          </p:cNvPr>
          <p:cNvGrpSpPr/>
          <p:nvPr/>
        </p:nvGrpSpPr>
        <p:grpSpPr>
          <a:xfrm>
            <a:off x="1075971" y="3087646"/>
            <a:ext cx="317500" cy="157483"/>
            <a:chOff x="6769100" y="1390650"/>
            <a:chExt cx="317500" cy="157483"/>
          </a:xfrm>
        </p:grpSpPr>
        <p:sp>
          <p:nvSpPr>
            <p:cNvPr id="23" name="正方形/長方形 22">
              <a:extLst>
                <a:ext uri="{FF2B5EF4-FFF2-40B4-BE49-F238E27FC236}">
                  <a16:creationId xmlns:a16="http://schemas.microsoft.com/office/drawing/2014/main" id="{CEB8F746-A3C2-7B49-8D9B-700DCB9E584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円/楕円 23">
              <a:extLst>
                <a:ext uri="{FF2B5EF4-FFF2-40B4-BE49-F238E27FC236}">
                  <a16:creationId xmlns:a16="http://schemas.microsoft.com/office/drawing/2014/main" id="{0FC18596-542A-6F48-BEB2-E45EAE69BDC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5" name="直線コネクタ 24">
              <a:extLst>
                <a:ext uri="{FF2B5EF4-FFF2-40B4-BE49-F238E27FC236}">
                  <a16:creationId xmlns:a16="http://schemas.microsoft.com/office/drawing/2014/main" id="{857CB839-A4B2-D84F-B422-512593A38805}"/>
                </a:ext>
              </a:extLst>
            </p:cNvPr>
            <p:cNvCxnSpPr>
              <a:stCxn id="24" idx="6"/>
              <a:endCxn id="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 name="図形グループ 182">
            <a:extLst>
              <a:ext uri="{FF2B5EF4-FFF2-40B4-BE49-F238E27FC236}">
                <a16:creationId xmlns:a16="http://schemas.microsoft.com/office/drawing/2014/main" id="{F7B14BCA-F84E-BA44-A254-A39C1ED1454F}"/>
              </a:ext>
            </a:extLst>
          </p:cNvPr>
          <p:cNvGrpSpPr/>
          <p:nvPr/>
        </p:nvGrpSpPr>
        <p:grpSpPr>
          <a:xfrm>
            <a:off x="1075971" y="3281108"/>
            <a:ext cx="317500" cy="157483"/>
            <a:chOff x="6769100" y="1390650"/>
            <a:chExt cx="317500" cy="157483"/>
          </a:xfrm>
        </p:grpSpPr>
        <p:sp>
          <p:nvSpPr>
            <p:cNvPr id="27" name="正方形/長方形 26">
              <a:extLst>
                <a:ext uri="{FF2B5EF4-FFF2-40B4-BE49-F238E27FC236}">
                  <a16:creationId xmlns:a16="http://schemas.microsoft.com/office/drawing/2014/main" id="{6AD29BDB-FE93-B942-A2C2-62DAA2E6B70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8" name="円/楕円 27">
              <a:extLst>
                <a:ext uri="{FF2B5EF4-FFF2-40B4-BE49-F238E27FC236}">
                  <a16:creationId xmlns:a16="http://schemas.microsoft.com/office/drawing/2014/main" id="{69354904-8926-B348-891A-7B2FBD3CB2C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9" name="直線コネクタ 28">
              <a:extLst>
                <a:ext uri="{FF2B5EF4-FFF2-40B4-BE49-F238E27FC236}">
                  <a16:creationId xmlns:a16="http://schemas.microsoft.com/office/drawing/2014/main" id="{F237E145-D88B-BE44-8D71-053E0BD718E3}"/>
                </a:ext>
              </a:extLst>
            </p:cNvPr>
            <p:cNvCxnSpPr>
              <a:stCxn id="28" idx="6"/>
              <a:endCxn id="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 name="図形グループ 186">
            <a:extLst>
              <a:ext uri="{FF2B5EF4-FFF2-40B4-BE49-F238E27FC236}">
                <a16:creationId xmlns:a16="http://schemas.microsoft.com/office/drawing/2014/main" id="{DC1A6E60-9519-AD4F-A323-0155E071DB3D}"/>
              </a:ext>
            </a:extLst>
          </p:cNvPr>
          <p:cNvGrpSpPr/>
          <p:nvPr/>
        </p:nvGrpSpPr>
        <p:grpSpPr>
          <a:xfrm>
            <a:off x="1075971" y="3462701"/>
            <a:ext cx="317500" cy="157483"/>
            <a:chOff x="6769100" y="1390650"/>
            <a:chExt cx="317500" cy="157483"/>
          </a:xfrm>
        </p:grpSpPr>
        <p:sp>
          <p:nvSpPr>
            <p:cNvPr id="31" name="正方形/長方形 30">
              <a:extLst>
                <a:ext uri="{FF2B5EF4-FFF2-40B4-BE49-F238E27FC236}">
                  <a16:creationId xmlns:a16="http://schemas.microsoft.com/office/drawing/2014/main" id="{24939B37-7CE1-A44C-A179-83BB8AB0410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2" name="円/楕円 31">
              <a:extLst>
                <a:ext uri="{FF2B5EF4-FFF2-40B4-BE49-F238E27FC236}">
                  <a16:creationId xmlns:a16="http://schemas.microsoft.com/office/drawing/2014/main" id="{81B078FC-E5F4-C546-AF68-C7C0A39919D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3" name="直線コネクタ 32">
              <a:extLst>
                <a:ext uri="{FF2B5EF4-FFF2-40B4-BE49-F238E27FC236}">
                  <a16:creationId xmlns:a16="http://schemas.microsoft.com/office/drawing/2014/main" id="{FA62CF18-3CBB-F944-8F8B-ED9C62186852}"/>
                </a:ext>
              </a:extLst>
            </p:cNvPr>
            <p:cNvCxnSpPr>
              <a:stCxn id="32" idx="6"/>
              <a:endCxn id="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4" name="図形グループ 194">
            <a:extLst>
              <a:ext uri="{FF2B5EF4-FFF2-40B4-BE49-F238E27FC236}">
                <a16:creationId xmlns:a16="http://schemas.microsoft.com/office/drawing/2014/main" id="{8C3C687A-02CD-9F48-B669-3E8A32F5E308}"/>
              </a:ext>
            </a:extLst>
          </p:cNvPr>
          <p:cNvGrpSpPr/>
          <p:nvPr/>
        </p:nvGrpSpPr>
        <p:grpSpPr>
          <a:xfrm>
            <a:off x="1075971" y="3638389"/>
            <a:ext cx="317500" cy="157483"/>
            <a:chOff x="6769100" y="1390650"/>
            <a:chExt cx="317500" cy="157483"/>
          </a:xfrm>
        </p:grpSpPr>
        <p:sp>
          <p:nvSpPr>
            <p:cNvPr id="35" name="正方形/長方形 34">
              <a:extLst>
                <a:ext uri="{FF2B5EF4-FFF2-40B4-BE49-F238E27FC236}">
                  <a16:creationId xmlns:a16="http://schemas.microsoft.com/office/drawing/2014/main" id="{3246C1D5-AED6-0640-85CC-8A5B8B35589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円/楕円 35">
              <a:extLst>
                <a:ext uri="{FF2B5EF4-FFF2-40B4-BE49-F238E27FC236}">
                  <a16:creationId xmlns:a16="http://schemas.microsoft.com/office/drawing/2014/main" id="{741271E6-848F-0B43-AE68-E9BD057A6A8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7" name="直線コネクタ 36">
              <a:extLst>
                <a:ext uri="{FF2B5EF4-FFF2-40B4-BE49-F238E27FC236}">
                  <a16:creationId xmlns:a16="http://schemas.microsoft.com/office/drawing/2014/main" id="{D5CA9432-7685-034C-ACB6-83404B613B53}"/>
                </a:ext>
              </a:extLst>
            </p:cNvPr>
            <p:cNvCxnSpPr>
              <a:stCxn id="36" idx="6"/>
              <a:endCxn id="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 name="図形グループ 198">
            <a:extLst>
              <a:ext uri="{FF2B5EF4-FFF2-40B4-BE49-F238E27FC236}">
                <a16:creationId xmlns:a16="http://schemas.microsoft.com/office/drawing/2014/main" id="{57E58869-4ADA-3441-A411-D215777B6CBC}"/>
              </a:ext>
            </a:extLst>
          </p:cNvPr>
          <p:cNvGrpSpPr/>
          <p:nvPr/>
        </p:nvGrpSpPr>
        <p:grpSpPr>
          <a:xfrm>
            <a:off x="1446225" y="3090187"/>
            <a:ext cx="317500" cy="157483"/>
            <a:chOff x="6769100" y="1390650"/>
            <a:chExt cx="317500" cy="157483"/>
          </a:xfrm>
        </p:grpSpPr>
        <p:sp>
          <p:nvSpPr>
            <p:cNvPr id="39" name="正方形/長方形 38">
              <a:extLst>
                <a:ext uri="{FF2B5EF4-FFF2-40B4-BE49-F238E27FC236}">
                  <a16:creationId xmlns:a16="http://schemas.microsoft.com/office/drawing/2014/main" id="{7BDB155A-ADE8-FD4E-B099-A33A299B4D0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0" name="円/楕円 39">
              <a:extLst>
                <a:ext uri="{FF2B5EF4-FFF2-40B4-BE49-F238E27FC236}">
                  <a16:creationId xmlns:a16="http://schemas.microsoft.com/office/drawing/2014/main" id="{198857C3-796E-2443-AED6-B980C7584CA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1" name="直線コネクタ 40">
              <a:extLst>
                <a:ext uri="{FF2B5EF4-FFF2-40B4-BE49-F238E27FC236}">
                  <a16:creationId xmlns:a16="http://schemas.microsoft.com/office/drawing/2014/main" id="{CDDA0DD8-9921-B84E-93B2-B1784CA05493}"/>
                </a:ext>
              </a:extLst>
            </p:cNvPr>
            <p:cNvCxnSpPr>
              <a:stCxn id="40" idx="6"/>
              <a:endCxn id="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2" name="図形グループ 202">
            <a:extLst>
              <a:ext uri="{FF2B5EF4-FFF2-40B4-BE49-F238E27FC236}">
                <a16:creationId xmlns:a16="http://schemas.microsoft.com/office/drawing/2014/main" id="{4E822E90-9E2C-B947-8CC1-2C05D070A151}"/>
              </a:ext>
            </a:extLst>
          </p:cNvPr>
          <p:cNvGrpSpPr/>
          <p:nvPr/>
        </p:nvGrpSpPr>
        <p:grpSpPr>
          <a:xfrm>
            <a:off x="1446225" y="3283649"/>
            <a:ext cx="317500" cy="157483"/>
            <a:chOff x="6769100" y="1390650"/>
            <a:chExt cx="317500" cy="157483"/>
          </a:xfrm>
        </p:grpSpPr>
        <p:sp>
          <p:nvSpPr>
            <p:cNvPr id="43" name="正方形/長方形 42">
              <a:extLst>
                <a:ext uri="{FF2B5EF4-FFF2-40B4-BE49-F238E27FC236}">
                  <a16:creationId xmlns:a16="http://schemas.microsoft.com/office/drawing/2014/main" id="{66E2CD96-3924-B84E-AD21-859D0D1E4EE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4" name="円/楕円 43">
              <a:extLst>
                <a:ext uri="{FF2B5EF4-FFF2-40B4-BE49-F238E27FC236}">
                  <a16:creationId xmlns:a16="http://schemas.microsoft.com/office/drawing/2014/main" id="{17E2DB99-426C-984E-A9BF-26DC5445465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5" name="直線コネクタ 44">
              <a:extLst>
                <a:ext uri="{FF2B5EF4-FFF2-40B4-BE49-F238E27FC236}">
                  <a16:creationId xmlns:a16="http://schemas.microsoft.com/office/drawing/2014/main" id="{EB896FF1-4714-B346-A7C8-CBD38DB1CF9D}"/>
                </a:ext>
              </a:extLst>
            </p:cNvPr>
            <p:cNvCxnSpPr>
              <a:stCxn id="44" idx="6"/>
              <a:endCxn id="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6" name="図形グループ 206">
            <a:extLst>
              <a:ext uri="{FF2B5EF4-FFF2-40B4-BE49-F238E27FC236}">
                <a16:creationId xmlns:a16="http://schemas.microsoft.com/office/drawing/2014/main" id="{A0A969C3-A0CB-524B-884D-CDFEA698CE91}"/>
              </a:ext>
            </a:extLst>
          </p:cNvPr>
          <p:cNvGrpSpPr/>
          <p:nvPr/>
        </p:nvGrpSpPr>
        <p:grpSpPr>
          <a:xfrm>
            <a:off x="1446225" y="3465242"/>
            <a:ext cx="317500" cy="157483"/>
            <a:chOff x="6769100" y="1390650"/>
            <a:chExt cx="317500" cy="157483"/>
          </a:xfrm>
        </p:grpSpPr>
        <p:sp>
          <p:nvSpPr>
            <p:cNvPr id="47" name="正方形/長方形 46">
              <a:extLst>
                <a:ext uri="{FF2B5EF4-FFF2-40B4-BE49-F238E27FC236}">
                  <a16:creationId xmlns:a16="http://schemas.microsoft.com/office/drawing/2014/main" id="{F36150CC-6167-7840-9DAB-545C12F5DEF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8" name="円/楕円 47">
              <a:extLst>
                <a:ext uri="{FF2B5EF4-FFF2-40B4-BE49-F238E27FC236}">
                  <a16:creationId xmlns:a16="http://schemas.microsoft.com/office/drawing/2014/main" id="{76E1DBDC-6EF9-364D-9702-F414E2411A4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9" name="直線コネクタ 48">
              <a:extLst>
                <a:ext uri="{FF2B5EF4-FFF2-40B4-BE49-F238E27FC236}">
                  <a16:creationId xmlns:a16="http://schemas.microsoft.com/office/drawing/2014/main" id="{02345948-A711-C643-AED1-A3CC8C2C7FF4}"/>
                </a:ext>
              </a:extLst>
            </p:cNvPr>
            <p:cNvCxnSpPr>
              <a:stCxn id="48" idx="6"/>
              <a:endCxn id="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0" name="図形グループ 214">
            <a:extLst>
              <a:ext uri="{FF2B5EF4-FFF2-40B4-BE49-F238E27FC236}">
                <a16:creationId xmlns:a16="http://schemas.microsoft.com/office/drawing/2014/main" id="{5B31EB5D-AB54-C449-B780-0ED55395BC09}"/>
              </a:ext>
            </a:extLst>
          </p:cNvPr>
          <p:cNvGrpSpPr/>
          <p:nvPr/>
        </p:nvGrpSpPr>
        <p:grpSpPr>
          <a:xfrm>
            <a:off x="1446225" y="3640930"/>
            <a:ext cx="317500" cy="157483"/>
            <a:chOff x="6769100" y="1390650"/>
            <a:chExt cx="317500" cy="157483"/>
          </a:xfrm>
        </p:grpSpPr>
        <p:sp>
          <p:nvSpPr>
            <p:cNvPr id="51" name="正方形/長方形 50">
              <a:extLst>
                <a:ext uri="{FF2B5EF4-FFF2-40B4-BE49-F238E27FC236}">
                  <a16:creationId xmlns:a16="http://schemas.microsoft.com/office/drawing/2014/main" id="{0D6D96AD-4D13-594B-8E8C-31E884E3344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2" name="円/楕円 51">
              <a:extLst>
                <a:ext uri="{FF2B5EF4-FFF2-40B4-BE49-F238E27FC236}">
                  <a16:creationId xmlns:a16="http://schemas.microsoft.com/office/drawing/2014/main" id="{5CE10084-A510-0C4A-9C5F-934BF85C77F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53" name="直線コネクタ 52">
              <a:extLst>
                <a:ext uri="{FF2B5EF4-FFF2-40B4-BE49-F238E27FC236}">
                  <a16:creationId xmlns:a16="http://schemas.microsoft.com/office/drawing/2014/main" id="{C457B00D-EFC2-694F-ADD6-AD2D90BC44E4}"/>
                </a:ext>
              </a:extLst>
            </p:cNvPr>
            <p:cNvCxnSpPr>
              <a:stCxn id="52" idx="6"/>
              <a:endCxn id="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4" name="フローチャート: 磁気ディスク 53">
            <a:extLst>
              <a:ext uri="{FF2B5EF4-FFF2-40B4-BE49-F238E27FC236}">
                <a16:creationId xmlns:a16="http://schemas.microsoft.com/office/drawing/2014/main" id="{BFF8D25B-F2A8-764D-982B-85E4876CDDD3}"/>
              </a:ext>
            </a:extLst>
          </p:cNvPr>
          <p:cNvSpPr/>
          <p:nvPr/>
        </p:nvSpPr>
        <p:spPr>
          <a:xfrm>
            <a:off x="1817582" y="330884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5" name="フローチャート: 磁気ディスク 54">
            <a:extLst>
              <a:ext uri="{FF2B5EF4-FFF2-40B4-BE49-F238E27FC236}">
                <a16:creationId xmlns:a16="http://schemas.microsoft.com/office/drawing/2014/main" id="{FFEE68CE-DD0A-284E-846A-6FF659990D1A}"/>
              </a:ext>
            </a:extLst>
          </p:cNvPr>
          <p:cNvSpPr/>
          <p:nvPr/>
        </p:nvSpPr>
        <p:spPr>
          <a:xfrm>
            <a:off x="1817582" y="308510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6" name="フローチャート: 磁気ディスク 55">
            <a:extLst>
              <a:ext uri="{FF2B5EF4-FFF2-40B4-BE49-F238E27FC236}">
                <a16:creationId xmlns:a16="http://schemas.microsoft.com/office/drawing/2014/main" id="{591CDD11-7A77-1544-9D02-2B42E83A1A57}"/>
              </a:ext>
            </a:extLst>
          </p:cNvPr>
          <p:cNvSpPr/>
          <p:nvPr/>
        </p:nvSpPr>
        <p:spPr>
          <a:xfrm>
            <a:off x="2238441" y="3530819"/>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7" name="フローチャート: 磁気ディスク 56">
            <a:extLst>
              <a:ext uri="{FF2B5EF4-FFF2-40B4-BE49-F238E27FC236}">
                <a16:creationId xmlns:a16="http://schemas.microsoft.com/office/drawing/2014/main" id="{1B26B604-C4BE-B846-B722-FD4348660C76}"/>
              </a:ext>
            </a:extLst>
          </p:cNvPr>
          <p:cNvSpPr/>
          <p:nvPr/>
        </p:nvSpPr>
        <p:spPr>
          <a:xfrm>
            <a:off x="2238441" y="330884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8" name="フローチャート: 磁気ディスク 57">
            <a:extLst>
              <a:ext uri="{FF2B5EF4-FFF2-40B4-BE49-F238E27FC236}">
                <a16:creationId xmlns:a16="http://schemas.microsoft.com/office/drawing/2014/main" id="{95FC7A68-D379-D84B-A67C-AAEF379A4CA7}"/>
              </a:ext>
            </a:extLst>
          </p:cNvPr>
          <p:cNvSpPr/>
          <p:nvPr/>
        </p:nvSpPr>
        <p:spPr>
          <a:xfrm>
            <a:off x="2238441" y="308510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フローチャート: 磁気ディスク 58">
            <a:extLst>
              <a:ext uri="{FF2B5EF4-FFF2-40B4-BE49-F238E27FC236}">
                <a16:creationId xmlns:a16="http://schemas.microsoft.com/office/drawing/2014/main" id="{0A13FF69-0FA0-4D4C-ADF3-1E0A81CCFE69}"/>
              </a:ext>
            </a:extLst>
          </p:cNvPr>
          <p:cNvSpPr/>
          <p:nvPr/>
        </p:nvSpPr>
        <p:spPr>
          <a:xfrm>
            <a:off x="2672254" y="3530819"/>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0" name="フローチャート: 磁気ディスク 59">
            <a:extLst>
              <a:ext uri="{FF2B5EF4-FFF2-40B4-BE49-F238E27FC236}">
                <a16:creationId xmlns:a16="http://schemas.microsoft.com/office/drawing/2014/main" id="{F298D4C9-198F-8E43-85EE-604C8069E9B7}"/>
              </a:ext>
            </a:extLst>
          </p:cNvPr>
          <p:cNvSpPr/>
          <p:nvPr/>
        </p:nvSpPr>
        <p:spPr>
          <a:xfrm>
            <a:off x="2672254" y="330884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フローチャート: 磁気ディスク 60">
            <a:extLst>
              <a:ext uri="{FF2B5EF4-FFF2-40B4-BE49-F238E27FC236}">
                <a16:creationId xmlns:a16="http://schemas.microsoft.com/office/drawing/2014/main" id="{48F47372-7F49-F140-A901-16EE60D17A5B}"/>
              </a:ext>
            </a:extLst>
          </p:cNvPr>
          <p:cNvSpPr/>
          <p:nvPr/>
        </p:nvSpPr>
        <p:spPr>
          <a:xfrm>
            <a:off x="2672254" y="308510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2" name="フローチャート: 磁気ディスク 61">
            <a:extLst>
              <a:ext uri="{FF2B5EF4-FFF2-40B4-BE49-F238E27FC236}">
                <a16:creationId xmlns:a16="http://schemas.microsoft.com/office/drawing/2014/main" id="{2E74CC42-5202-FA48-BBFD-ECA99E4BF3AE}"/>
              </a:ext>
            </a:extLst>
          </p:cNvPr>
          <p:cNvSpPr/>
          <p:nvPr/>
        </p:nvSpPr>
        <p:spPr>
          <a:xfrm>
            <a:off x="1817582" y="4273336"/>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3" name="図形グループ 158">
            <a:extLst>
              <a:ext uri="{FF2B5EF4-FFF2-40B4-BE49-F238E27FC236}">
                <a16:creationId xmlns:a16="http://schemas.microsoft.com/office/drawing/2014/main" id="{85A82C7D-9C45-044C-8050-2D72C8AEFCC2}"/>
              </a:ext>
            </a:extLst>
          </p:cNvPr>
          <p:cNvGrpSpPr/>
          <p:nvPr/>
        </p:nvGrpSpPr>
        <p:grpSpPr>
          <a:xfrm>
            <a:off x="710565" y="3830163"/>
            <a:ext cx="317500" cy="157483"/>
            <a:chOff x="6769100" y="1390650"/>
            <a:chExt cx="317500" cy="157483"/>
          </a:xfrm>
        </p:grpSpPr>
        <p:sp>
          <p:nvSpPr>
            <p:cNvPr id="64" name="正方形/長方形 63">
              <a:extLst>
                <a:ext uri="{FF2B5EF4-FFF2-40B4-BE49-F238E27FC236}">
                  <a16:creationId xmlns:a16="http://schemas.microsoft.com/office/drawing/2014/main" id="{4D1063C4-6A96-DB44-942F-413C49F184B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円/楕円 64">
              <a:extLst>
                <a:ext uri="{FF2B5EF4-FFF2-40B4-BE49-F238E27FC236}">
                  <a16:creationId xmlns:a16="http://schemas.microsoft.com/office/drawing/2014/main" id="{31181589-51C7-D349-8F23-16902595F89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6" name="直線コネクタ 65">
              <a:extLst>
                <a:ext uri="{FF2B5EF4-FFF2-40B4-BE49-F238E27FC236}">
                  <a16:creationId xmlns:a16="http://schemas.microsoft.com/office/drawing/2014/main" id="{F2C3E18A-D33C-6F4D-8031-0B2D995F237A}"/>
                </a:ext>
              </a:extLst>
            </p:cNvPr>
            <p:cNvCxnSpPr>
              <a:stCxn id="65" idx="6"/>
              <a:endCxn id="6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7" name="図形グループ 162">
            <a:extLst>
              <a:ext uri="{FF2B5EF4-FFF2-40B4-BE49-F238E27FC236}">
                <a16:creationId xmlns:a16="http://schemas.microsoft.com/office/drawing/2014/main" id="{8D56DE56-071D-EB45-8AD5-4907CC4A88A3}"/>
              </a:ext>
            </a:extLst>
          </p:cNvPr>
          <p:cNvGrpSpPr/>
          <p:nvPr/>
        </p:nvGrpSpPr>
        <p:grpSpPr>
          <a:xfrm>
            <a:off x="710565" y="4023625"/>
            <a:ext cx="317500" cy="157483"/>
            <a:chOff x="6769100" y="1390650"/>
            <a:chExt cx="317500" cy="157483"/>
          </a:xfrm>
        </p:grpSpPr>
        <p:sp>
          <p:nvSpPr>
            <p:cNvPr id="68" name="正方形/長方形 67">
              <a:extLst>
                <a:ext uri="{FF2B5EF4-FFF2-40B4-BE49-F238E27FC236}">
                  <a16:creationId xmlns:a16="http://schemas.microsoft.com/office/drawing/2014/main" id="{1767A367-7EED-B44B-8E17-B200F2FC946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9" name="円/楕円 68">
              <a:extLst>
                <a:ext uri="{FF2B5EF4-FFF2-40B4-BE49-F238E27FC236}">
                  <a16:creationId xmlns:a16="http://schemas.microsoft.com/office/drawing/2014/main" id="{7823C646-F351-7441-ACF6-A58FBFA3090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0" name="直線コネクタ 69">
              <a:extLst>
                <a:ext uri="{FF2B5EF4-FFF2-40B4-BE49-F238E27FC236}">
                  <a16:creationId xmlns:a16="http://schemas.microsoft.com/office/drawing/2014/main" id="{8B4CBDBB-EC7A-7946-B4F9-1BA8D10D216F}"/>
                </a:ext>
              </a:extLst>
            </p:cNvPr>
            <p:cNvCxnSpPr>
              <a:stCxn id="69" idx="6"/>
              <a:endCxn id="6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1" name="図形グループ 166">
            <a:extLst>
              <a:ext uri="{FF2B5EF4-FFF2-40B4-BE49-F238E27FC236}">
                <a16:creationId xmlns:a16="http://schemas.microsoft.com/office/drawing/2014/main" id="{0F153F07-7061-D14E-860D-7DC7AFAFEB01}"/>
              </a:ext>
            </a:extLst>
          </p:cNvPr>
          <p:cNvGrpSpPr/>
          <p:nvPr/>
        </p:nvGrpSpPr>
        <p:grpSpPr>
          <a:xfrm>
            <a:off x="710565" y="4205218"/>
            <a:ext cx="317500" cy="157483"/>
            <a:chOff x="6769100" y="1390650"/>
            <a:chExt cx="317500" cy="157483"/>
          </a:xfrm>
        </p:grpSpPr>
        <p:sp>
          <p:nvSpPr>
            <p:cNvPr id="72" name="正方形/長方形 71">
              <a:extLst>
                <a:ext uri="{FF2B5EF4-FFF2-40B4-BE49-F238E27FC236}">
                  <a16:creationId xmlns:a16="http://schemas.microsoft.com/office/drawing/2014/main" id="{917256CE-0011-9A4D-B55D-5214AAAF987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3" name="円/楕円 72">
              <a:extLst>
                <a:ext uri="{FF2B5EF4-FFF2-40B4-BE49-F238E27FC236}">
                  <a16:creationId xmlns:a16="http://schemas.microsoft.com/office/drawing/2014/main" id="{BF282284-62DE-B048-B3F6-CDCFD1A3267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4" name="直線コネクタ 73">
              <a:extLst>
                <a:ext uri="{FF2B5EF4-FFF2-40B4-BE49-F238E27FC236}">
                  <a16:creationId xmlns:a16="http://schemas.microsoft.com/office/drawing/2014/main" id="{536C0047-19CA-1C4C-8E8B-00A41C4C981A}"/>
                </a:ext>
              </a:extLst>
            </p:cNvPr>
            <p:cNvCxnSpPr>
              <a:stCxn id="73" idx="6"/>
              <a:endCxn id="7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5" name="図形グループ 174">
            <a:extLst>
              <a:ext uri="{FF2B5EF4-FFF2-40B4-BE49-F238E27FC236}">
                <a16:creationId xmlns:a16="http://schemas.microsoft.com/office/drawing/2014/main" id="{889ACF1B-7E92-3E42-827D-5EDFA384A2A1}"/>
              </a:ext>
            </a:extLst>
          </p:cNvPr>
          <p:cNvGrpSpPr/>
          <p:nvPr/>
        </p:nvGrpSpPr>
        <p:grpSpPr>
          <a:xfrm>
            <a:off x="710565" y="4380906"/>
            <a:ext cx="317500" cy="157483"/>
            <a:chOff x="6769100" y="1390650"/>
            <a:chExt cx="317500" cy="157483"/>
          </a:xfrm>
        </p:grpSpPr>
        <p:sp>
          <p:nvSpPr>
            <p:cNvPr id="76" name="正方形/長方形 75">
              <a:extLst>
                <a:ext uri="{FF2B5EF4-FFF2-40B4-BE49-F238E27FC236}">
                  <a16:creationId xmlns:a16="http://schemas.microsoft.com/office/drawing/2014/main" id="{EBD13C2C-2FB7-7643-AD0A-6624781A33D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円/楕円 76">
              <a:extLst>
                <a:ext uri="{FF2B5EF4-FFF2-40B4-BE49-F238E27FC236}">
                  <a16:creationId xmlns:a16="http://schemas.microsoft.com/office/drawing/2014/main" id="{DEFA815D-E9A8-B04A-B459-DF8806B0AE6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8" name="直線コネクタ 77">
              <a:extLst>
                <a:ext uri="{FF2B5EF4-FFF2-40B4-BE49-F238E27FC236}">
                  <a16:creationId xmlns:a16="http://schemas.microsoft.com/office/drawing/2014/main" id="{22BDDCA8-2EC9-E54D-ABF6-B1DB3D30D575}"/>
                </a:ext>
              </a:extLst>
            </p:cNvPr>
            <p:cNvCxnSpPr>
              <a:stCxn id="77" idx="6"/>
              <a:endCxn id="7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9" name="図形グループ 178">
            <a:extLst>
              <a:ext uri="{FF2B5EF4-FFF2-40B4-BE49-F238E27FC236}">
                <a16:creationId xmlns:a16="http://schemas.microsoft.com/office/drawing/2014/main" id="{864A05C2-555C-3042-8555-5CA0263E213F}"/>
              </a:ext>
            </a:extLst>
          </p:cNvPr>
          <p:cNvGrpSpPr/>
          <p:nvPr/>
        </p:nvGrpSpPr>
        <p:grpSpPr>
          <a:xfrm>
            <a:off x="1075971" y="3830163"/>
            <a:ext cx="317500" cy="157483"/>
            <a:chOff x="6769100" y="1390650"/>
            <a:chExt cx="317500" cy="157483"/>
          </a:xfrm>
        </p:grpSpPr>
        <p:sp>
          <p:nvSpPr>
            <p:cNvPr id="80" name="正方形/長方形 79">
              <a:extLst>
                <a:ext uri="{FF2B5EF4-FFF2-40B4-BE49-F238E27FC236}">
                  <a16:creationId xmlns:a16="http://schemas.microsoft.com/office/drawing/2014/main" id="{8C8A551C-6D0A-0E49-A43F-C581ECC05B2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1" name="円/楕円 80">
              <a:extLst>
                <a:ext uri="{FF2B5EF4-FFF2-40B4-BE49-F238E27FC236}">
                  <a16:creationId xmlns:a16="http://schemas.microsoft.com/office/drawing/2014/main" id="{19206ED7-B99B-1541-9999-939FD6E3AC7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2" name="直線コネクタ 81">
              <a:extLst>
                <a:ext uri="{FF2B5EF4-FFF2-40B4-BE49-F238E27FC236}">
                  <a16:creationId xmlns:a16="http://schemas.microsoft.com/office/drawing/2014/main" id="{0347D66F-D3F4-6A4F-B00B-FCF2939628DD}"/>
                </a:ext>
              </a:extLst>
            </p:cNvPr>
            <p:cNvCxnSpPr>
              <a:stCxn id="81" idx="6"/>
              <a:endCxn id="8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3" name="図形グループ 182">
            <a:extLst>
              <a:ext uri="{FF2B5EF4-FFF2-40B4-BE49-F238E27FC236}">
                <a16:creationId xmlns:a16="http://schemas.microsoft.com/office/drawing/2014/main" id="{E1232D8A-2194-FD4D-B25E-FB7A107C10AD}"/>
              </a:ext>
            </a:extLst>
          </p:cNvPr>
          <p:cNvGrpSpPr/>
          <p:nvPr/>
        </p:nvGrpSpPr>
        <p:grpSpPr>
          <a:xfrm>
            <a:off x="1075971" y="4023625"/>
            <a:ext cx="317500" cy="157483"/>
            <a:chOff x="6769100" y="1390650"/>
            <a:chExt cx="317500" cy="157483"/>
          </a:xfrm>
        </p:grpSpPr>
        <p:sp>
          <p:nvSpPr>
            <p:cNvPr id="84" name="正方形/長方形 83">
              <a:extLst>
                <a:ext uri="{FF2B5EF4-FFF2-40B4-BE49-F238E27FC236}">
                  <a16:creationId xmlns:a16="http://schemas.microsoft.com/office/drawing/2014/main" id="{7F466823-AF78-FE4F-9576-28400633877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5" name="円/楕円 84">
              <a:extLst>
                <a:ext uri="{FF2B5EF4-FFF2-40B4-BE49-F238E27FC236}">
                  <a16:creationId xmlns:a16="http://schemas.microsoft.com/office/drawing/2014/main" id="{64083CC0-2F5F-A740-9F7E-4EEA8B73B0B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6" name="直線コネクタ 85">
              <a:extLst>
                <a:ext uri="{FF2B5EF4-FFF2-40B4-BE49-F238E27FC236}">
                  <a16:creationId xmlns:a16="http://schemas.microsoft.com/office/drawing/2014/main" id="{EBEDABA2-EA70-394B-82B6-8250EE9F2CFE}"/>
                </a:ext>
              </a:extLst>
            </p:cNvPr>
            <p:cNvCxnSpPr>
              <a:stCxn id="85" idx="6"/>
              <a:endCxn id="8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7" name="図形グループ 186">
            <a:extLst>
              <a:ext uri="{FF2B5EF4-FFF2-40B4-BE49-F238E27FC236}">
                <a16:creationId xmlns:a16="http://schemas.microsoft.com/office/drawing/2014/main" id="{13525F4A-D0C8-1D4E-8E1D-7EF1DD077157}"/>
              </a:ext>
            </a:extLst>
          </p:cNvPr>
          <p:cNvGrpSpPr/>
          <p:nvPr/>
        </p:nvGrpSpPr>
        <p:grpSpPr>
          <a:xfrm>
            <a:off x="1075971" y="4205218"/>
            <a:ext cx="317500" cy="157483"/>
            <a:chOff x="6769100" y="1390650"/>
            <a:chExt cx="317500" cy="157483"/>
          </a:xfrm>
        </p:grpSpPr>
        <p:sp>
          <p:nvSpPr>
            <p:cNvPr id="88" name="正方形/長方形 87">
              <a:extLst>
                <a:ext uri="{FF2B5EF4-FFF2-40B4-BE49-F238E27FC236}">
                  <a16:creationId xmlns:a16="http://schemas.microsoft.com/office/drawing/2014/main" id="{0D4EFA12-3CD8-4148-84BB-3ADDF2864D5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9" name="円/楕円 88">
              <a:extLst>
                <a:ext uri="{FF2B5EF4-FFF2-40B4-BE49-F238E27FC236}">
                  <a16:creationId xmlns:a16="http://schemas.microsoft.com/office/drawing/2014/main" id="{1EEF9FA5-6269-5B47-AECB-31B6A23BE03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0" name="直線コネクタ 89">
              <a:extLst>
                <a:ext uri="{FF2B5EF4-FFF2-40B4-BE49-F238E27FC236}">
                  <a16:creationId xmlns:a16="http://schemas.microsoft.com/office/drawing/2014/main" id="{AEE95726-160A-2549-BAE2-90F2D3FE957D}"/>
                </a:ext>
              </a:extLst>
            </p:cNvPr>
            <p:cNvCxnSpPr>
              <a:stCxn id="89" idx="6"/>
              <a:endCxn id="8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1" name="図形グループ 194">
            <a:extLst>
              <a:ext uri="{FF2B5EF4-FFF2-40B4-BE49-F238E27FC236}">
                <a16:creationId xmlns:a16="http://schemas.microsoft.com/office/drawing/2014/main" id="{C237546B-B3F9-9B44-AB39-FFE5FEC5E790}"/>
              </a:ext>
            </a:extLst>
          </p:cNvPr>
          <p:cNvGrpSpPr/>
          <p:nvPr/>
        </p:nvGrpSpPr>
        <p:grpSpPr>
          <a:xfrm>
            <a:off x="1075971" y="4380906"/>
            <a:ext cx="317500" cy="157483"/>
            <a:chOff x="6769100" y="1390650"/>
            <a:chExt cx="317500" cy="157483"/>
          </a:xfrm>
        </p:grpSpPr>
        <p:sp>
          <p:nvSpPr>
            <p:cNvPr id="92" name="正方形/長方形 91">
              <a:extLst>
                <a:ext uri="{FF2B5EF4-FFF2-40B4-BE49-F238E27FC236}">
                  <a16:creationId xmlns:a16="http://schemas.microsoft.com/office/drawing/2014/main" id="{2EECF076-D61D-0B40-A401-08DDDF0D07E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3" name="円/楕円 92">
              <a:extLst>
                <a:ext uri="{FF2B5EF4-FFF2-40B4-BE49-F238E27FC236}">
                  <a16:creationId xmlns:a16="http://schemas.microsoft.com/office/drawing/2014/main" id="{2965C6CE-4930-F049-9505-7880295A872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4" name="直線コネクタ 93">
              <a:extLst>
                <a:ext uri="{FF2B5EF4-FFF2-40B4-BE49-F238E27FC236}">
                  <a16:creationId xmlns:a16="http://schemas.microsoft.com/office/drawing/2014/main" id="{E3A8588E-BAC7-8546-9F0B-224683EC05E0}"/>
                </a:ext>
              </a:extLst>
            </p:cNvPr>
            <p:cNvCxnSpPr>
              <a:stCxn id="93" idx="6"/>
              <a:endCxn id="9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5" name="図形グループ 198">
            <a:extLst>
              <a:ext uri="{FF2B5EF4-FFF2-40B4-BE49-F238E27FC236}">
                <a16:creationId xmlns:a16="http://schemas.microsoft.com/office/drawing/2014/main" id="{42EFF2C1-6791-C04E-977E-EB242D43DC66}"/>
              </a:ext>
            </a:extLst>
          </p:cNvPr>
          <p:cNvGrpSpPr/>
          <p:nvPr/>
        </p:nvGrpSpPr>
        <p:grpSpPr>
          <a:xfrm>
            <a:off x="1446225" y="3832704"/>
            <a:ext cx="317500" cy="157483"/>
            <a:chOff x="6769100" y="1390650"/>
            <a:chExt cx="317500" cy="157483"/>
          </a:xfrm>
        </p:grpSpPr>
        <p:sp>
          <p:nvSpPr>
            <p:cNvPr id="96" name="正方形/長方形 95">
              <a:extLst>
                <a:ext uri="{FF2B5EF4-FFF2-40B4-BE49-F238E27FC236}">
                  <a16:creationId xmlns:a16="http://schemas.microsoft.com/office/drawing/2014/main" id="{CC639731-97AA-0B4D-BCFA-1037182FB0B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7" name="円/楕円 96">
              <a:extLst>
                <a:ext uri="{FF2B5EF4-FFF2-40B4-BE49-F238E27FC236}">
                  <a16:creationId xmlns:a16="http://schemas.microsoft.com/office/drawing/2014/main" id="{B941C2C6-7BDA-4748-8409-502F9ADCA9F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8" name="直線コネクタ 97">
              <a:extLst>
                <a:ext uri="{FF2B5EF4-FFF2-40B4-BE49-F238E27FC236}">
                  <a16:creationId xmlns:a16="http://schemas.microsoft.com/office/drawing/2014/main" id="{2914BB74-A82F-5442-929C-A56429FB586F}"/>
                </a:ext>
              </a:extLst>
            </p:cNvPr>
            <p:cNvCxnSpPr>
              <a:stCxn id="97" idx="6"/>
              <a:endCxn id="9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9" name="図形グループ 202">
            <a:extLst>
              <a:ext uri="{FF2B5EF4-FFF2-40B4-BE49-F238E27FC236}">
                <a16:creationId xmlns:a16="http://schemas.microsoft.com/office/drawing/2014/main" id="{649168D5-59AD-EF46-81D6-3D3CE340D65E}"/>
              </a:ext>
            </a:extLst>
          </p:cNvPr>
          <p:cNvGrpSpPr/>
          <p:nvPr/>
        </p:nvGrpSpPr>
        <p:grpSpPr>
          <a:xfrm>
            <a:off x="1446225" y="4026166"/>
            <a:ext cx="317500" cy="157483"/>
            <a:chOff x="6769100" y="1390650"/>
            <a:chExt cx="317500" cy="157483"/>
          </a:xfrm>
        </p:grpSpPr>
        <p:sp>
          <p:nvSpPr>
            <p:cNvPr id="100" name="正方形/長方形 99">
              <a:extLst>
                <a:ext uri="{FF2B5EF4-FFF2-40B4-BE49-F238E27FC236}">
                  <a16:creationId xmlns:a16="http://schemas.microsoft.com/office/drawing/2014/main" id="{DD26D4AE-86B2-494D-AE3D-68203E773A0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1" name="円/楕円 100">
              <a:extLst>
                <a:ext uri="{FF2B5EF4-FFF2-40B4-BE49-F238E27FC236}">
                  <a16:creationId xmlns:a16="http://schemas.microsoft.com/office/drawing/2014/main" id="{A1C4A56D-8E66-3A42-B13C-0824DF6A364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2" name="直線コネクタ 101">
              <a:extLst>
                <a:ext uri="{FF2B5EF4-FFF2-40B4-BE49-F238E27FC236}">
                  <a16:creationId xmlns:a16="http://schemas.microsoft.com/office/drawing/2014/main" id="{0FF3B46C-172A-4E40-877A-8E1F7DA07842}"/>
                </a:ext>
              </a:extLst>
            </p:cNvPr>
            <p:cNvCxnSpPr>
              <a:stCxn id="101" idx="6"/>
              <a:endCxn id="10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3" name="図形グループ 206">
            <a:extLst>
              <a:ext uri="{FF2B5EF4-FFF2-40B4-BE49-F238E27FC236}">
                <a16:creationId xmlns:a16="http://schemas.microsoft.com/office/drawing/2014/main" id="{FB632EA6-EB7F-A645-86C7-DB733A3F5F7B}"/>
              </a:ext>
            </a:extLst>
          </p:cNvPr>
          <p:cNvGrpSpPr/>
          <p:nvPr/>
        </p:nvGrpSpPr>
        <p:grpSpPr>
          <a:xfrm>
            <a:off x="1446225" y="4207759"/>
            <a:ext cx="317500" cy="157483"/>
            <a:chOff x="6769100" y="1390650"/>
            <a:chExt cx="317500" cy="157483"/>
          </a:xfrm>
        </p:grpSpPr>
        <p:sp>
          <p:nvSpPr>
            <p:cNvPr id="104" name="正方形/長方形 103">
              <a:extLst>
                <a:ext uri="{FF2B5EF4-FFF2-40B4-BE49-F238E27FC236}">
                  <a16:creationId xmlns:a16="http://schemas.microsoft.com/office/drawing/2014/main" id="{D635F814-34CF-4145-8A24-B69C0669E02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5" name="円/楕円 104">
              <a:extLst>
                <a:ext uri="{FF2B5EF4-FFF2-40B4-BE49-F238E27FC236}">
                  <a16:creationId xmlns:a16="http://schemas.microsoft.com/office/drawing/2014/main" id="{0B018A9C-6E84-E741-AA95-6C6C6A12FEA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6" name="直線コネクタ 105">
              <a:extLst>
                <a:ext uri="{FF2B5EF4-FFF2-40B4-BE49-F238E27FC236}">
                  <a16:creationId xmlns:a16="http://schemas.microsoft.com/office/drawing/2014/main" id="{D8A0C6DC-5E85-B448-A8CA-47C70ABA26BD}"/>
                </a:ext>
              </a:extLst>
            </p:cNvPr>
            <p:cNvCxnSpPr>
              <a:stCxn id="105" idx="6"/>
              <a:endCxn id="10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7" name="図形グループ 214">
            <a:extLst>
              <a:ext uri="{FF2B5EF4-FFF2-40B4-BE49-F238E27FC236}">
                <a16:creationId xmlns:a16="http://schemas.microsoft.com/office/drawing/2014/main" id="{B79325B5-E1E6-1942-9D46-9CFF0AD727EC}"/>
              </a:ext>
            </a:extLst>
          </p:cNvPr>
          <p:cNvGrpSpPr/>
          <p:nvPr/>
        </p:nvGrpSpPr>
        <p:grpSpPr>
          <a:xfrm>
            <a:off x="1446225" y="4383447"/>
            <a:ext cx="317500" cy="157483"/>
            <a:chOff x="6769100" y="1390650"/>
            <a:chExt cx="317500" cy="157483"/>
          </a:xfrm>
        </p:grpSpPr>
        <p:sp>
          <p:nvSpPr>
            <p:cNvPr id="108" name="正方形/長方形 107">
              <a:extLst>
                <a:ext uri="{FF2B5EF4-FFF2-40B4-BE49-F238E27FC236}">
                  <a16:creationId xmlns:a16="http://schemas.microsoft.com/office/drawing/2014/main" id="{876F2E2E-692F-7341-A004-36CCFF8C1B4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9" name="円/楕円 108">
              <a:extLst>
                <a:ext uri="{FF2B5EF4-FFF2-40B4-BE49-F238E27FC236}">
                  <a16:creationId xmlns:a16="http://schemas.microsoft.com/office/drawing/2014/main" id="{54CF237D-4DAC-C349-97EF-C9C9CB33EDC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0" name="直線コネクタ 109">
              <a:extLst>
                <a:ext uri="{FF2B5EF4-FFF2-40B4-BE49-F238E27FC236}">
                  <a16:creationId xmlns:a16="http://schemas.microsoft.com/office/drawing/2014/main" id="{5F365C9D-EF75-5B4B-A302-60687BA7DB31}"/>
                </a:ext>
              </a:extLst>
            </p:cNvPr>
            <p:cNvCxnSpPr>
              <a:stCxn id="109" idx="6"/>
              <a:endCxn id="10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1" name="フローチャート: 磁気ディスク 110">
            <a:extLst>
              <a:ext uri="{FF2B5EF4-FFF2-40B4-BE49-F238E27FC236}">
                <a16:creationId xmlns:a16="http://schemas.microsoft.com/office/drawing/2014/main" id="{8743FC6B-B4A7-8E4D-B1EB-20042BD12DDC}"/>
              </a:ext>
            </a:extLst>
          </p:cNvPr>
          <p:cNvSpPr/>
          <p:nvPr/>
        </p:nvSpPr>
        <p:spPr>
          <a:xfrm>
            <a:off x="1817582" y="40513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2" name="フローチャート: 磁気ディスク 111">
            <a:extLst>
              <a:ext uri="{FF2B5EF4-FFF2-40B4-BE49-F238E27FC236}">
                <a16:creationId xmlns:a16="http://schemas.microsoft.com/office/drawing/2014/main" id="{BE023356-42BB-F247-B85C-253DD788919A}"/>
              </a:ext>
            </a:extLst>
          </p:cNvPr>
          <p:cNvSpPr/>
          <p:nvPr/>
        </p:nvSpPr>
        <p:spPr>
          <a:xfrm>
            <a:off x="1817582" y="382762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3" name="フローチャート: 磁気ディスク 112">
            <a:extLst>
              <a:ext uri="{FF2B5EF4-FFF2-40B4-BE49-F238E27FC236}">
                <a16:creationId xmlns:a16="http://schemas.microsoft.com/office/drawing/2014/main" id="{7ADA644F-0884-B84D-8157-59550C7E1796}"/>
              </a:ext>
            </a:extLst>
          </p:cNvPr>
          <p:cNvSpPr/>
          <p:nvPr/>
        </p:nvSpPr>
        <p:spPr>
          <a:xfrm>
            <a:off x="2238441" y="4273336"/>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4" name="フローチャート: 磁気ディスク 113">
            <a:extLst>
              <a:ext uri="{FF2B5EF4-FFF2-40B4-BE49-F238E27FC236}">
                <a16:creationId xmlns:a16="http://schemas.microsoft.com/office/drawing/2014/main" id="{CAB73746-7582-974F-82FB-CC92544453E0}"/>
              </a:ext>
            </a:extLst>
          </p:cNvPr>
          <p:cNvSpPr/>
          <p:nvPr/>
        </p:nvSpPr>
        <p:spPr>
          <a:xfrm>
            <a:off x="2238441" y="40513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5" name="フローチャート: 磁気ディスク 114">
            <a:extLst>
              <a:ext uri="{FF2B5EF4-FFF2-40B4-BE49-F238E27FC236}">
                <a16:creationId xmlns:a16="http://schemas.microsoft.com/office/drawing/2014/main" id="{DF6B71D8-03E0-2242-B80D-0A44BD7F0049}"/>
              </a:ext>
            </a:extLst>
          </p:cNvPr>
          <p:cNvSpPr/>
          <p:nvPr/>
        </p:nvSpPr>
        <p:spPr>
          <a:xfrm>
            <a:off x="2238441" y="382762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6" name="フローチャート: 磁気ディスク 115">
            <a:extLst>
              <a:ext uri="{FF2B5EF4-FFF2-40B4-BE49-F238E27FC236}">
                <a16:creationId xmlns:a16="http://schemas.microsoft.com/office/drawing/2014/main" id="{5AF3E30C-C134-8D44-80C7-B71196819462}"/>
              </a:ext>
            </a:extLst>
          </p:cNvPr>
          <p:cNvSpPr/>
          <p:nvPr/>
        </p:nvSpPr>
        <p:spPr>
          <a:xfrm>
            <a:off x="2672254" y="4273336"/>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7" name="フローチャート: 磁気ディスク 116">
            <a:extLst>
              <a:ext uri="{FF2B5EF4-FFF2-40B4-BE49-F238E27FC236}">
                <a16:creationId xmlns:a16="http://schemas.microsoft.com/office/drawing/2014/main" id="{F0BE52BE-EF65-FD41-8D2B-10EDB8F0AA49}"/>
              </a:ext>
            </a:extLst>
          </p:cNvPr>
          <p:cNvSpPr/>
          <p:nvPr/>
        </p:nvSpPr>
        <p:spPr>
          <a:xfrm>
            <a:off x="2672254" y="40513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8" name="フローチャート: 磁気ディスク 117">
            <a:extLst>
              <a:ext uri="{FF2B5EF4-FFF2-40B4-BE49-F238E27FC236}">
                <a16:creationId xmlns:a16="http://schemas.microsoft.com/office/drawing/2014/main" id="{EDF1EEB8-1F48-3D41-B524-448A1266CB2E}"/>
              </a:ext>
            </a:extLst>
          </p:cNvPr>
          <p:cNvSpPr/>
          <p:nvPr/>
        </p:nvSpPr>
        <p:spPr>
          <a:xfrm>
            <a:off x="2672254" y="382762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9" name="フローチャート: 磁気ディスク 118">
            <a:extLst>
              <a:ext uri="{FF2B5EF4-FFF2-40B4-BE49-F238E27FC236}">
                <a16:creationId xmlns:a16="http://schemas.microsoft.com/office/drawing/2014/main" id="{345B5D40-324D-9D44-9E60-E3671C1EABC2}"/>
              </a:ext>
            </a:extLst>
          </p:cNvPr>
          <p:cNvSpPr/>
          <p:nvPr/>
        </p:nvSpPr>
        <p:spPr>
          <a:xfrm>
            <a:off x="1817582" y="5019871"/>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20" name="図形グループ 158">
            <a:extLst>
              <a:ext uri="{FF2B5EF4-FFF2-40B4-BE49-F238E27FC236}">
                <a16:creationId xmlns:a16="http://schemas.microsoft.com/office/drawing/2014/main" id="{2A09D35C-28E1-0E4E-8DD2-887A6D33E55F}"/>
              </a:ext>
            </a:extLst>
          </p:cNvPr>
          <p:cNvGrpSpPr/>
          <p:nvPr/>
        </p:nvGrpSpPr>
        <p:grpSpPr>
          <a:xfrm>
            <a:off x="710565" y="4576698"/>
            <a:ext cx="317500" cy="157483"/>
            <a:chOff x="6769100" y="1390650"/>
            <a:chExt cx="317500" cy="157483"/>
          </a:xfrm>
        </p:grpSpPr>
        <p:sp>
          <p:nvSpPr>
            <p:cNvPr id="121" name="正方形/長方形 120">
              <a:extLst>
                <a:ext uri="{FF2B5EF4-FFF2-40B4-BE49-F238E27FC236}">
                  <a16:creationId xmlns:a16="http://schemas.microsoft.com/office/drawing/2014/main" id="{E2A889FB-1DCB-AC4D-AB5B-F65AA1102E3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2" name="円/楕円 121">
              <a:extLst>
                <a:ext uri="{FF2B5EF4-FFF2-40B4-BE49-F238E27FC236}">
                  <a16:creationId xmlns:a16="http://schemas.microsoft.com/office/drawing/2014/main" id="{100CB3B3-052E-624A-B96D-C4553D74E2A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3" name="直線コネクタ 122">
              <a:extLst>
                <a:ext uri="{FF2B5EF4-FFF2-40B4-BE49-F238E27FC236}">
                  <a16:creationId xmlns:a16="http://schemas.microsoft.com/office/drawing/2014/main" id="{7AC954A1-AFEF-344F-8F9C-5BAEAF70597A}"/>
                </a:ext>
              </a:extLst>
            </p:cNvPr>
            <p:cNvCxnSpPr>
              <a:stCxn id="122" idx="6"/>
              <a:endCxn id="12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4" name="図形グループ 162">
            <a:extLst>
              <a:ext uri="{FF2B5EF4-FFF2-40B4-BE49-F238E27FC236}">
                <a16:creationId xmlns:a16="http://schemas.microsoft.com/office/drawing/2014/main" id="{27387C46-1B41-6845-99C2-4D5EE1B958CF}"/>
              </a:ext>
            </a:extLst>
          </p:cNvPr>
          <p:cNvGrpSpPr/>
          <p:nvPr/>
        </p:nvGrpSpPr>
        <p:grpSpPr>
          <a:xfrm>
            <a:off x="710565" y="4770160"/>
            <a:ext cx="317500" cy="157483"/>
            <a:chOff x="6769100" y="1390650"/>
            <a:chExt cx="317500" cy="157483"/>
          </a:xfrm>
        </p:grpSpPr>
        <p:sp>
          <p:nvSpPr>
            <p:cNvPr id="125" name="正方形/長方形 124">
              <a:extLst>
                <a:ext uri="{FF2B5EF4-FFF2-40B4-BE49-F238E27FC236}">
                  <a16:creationId xmlns:a16="http://schemas.microsoft.com/office/drawing/2014/main" id="{A8444608-566D-264E-BC57-CCC444DF1B9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6" name="円/楕円 125">
              <a:extLst>
                <a:ext uri="{FF2B5EF4-FFF2-40B4-BE49-F238E27FC236}">
                  <a16:creationId xmlns:a16="http://schemas.microsoft.com/office/drawing/2014/main" id="{45D5B955-CA00-0843-BB10-A0550F9E936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7" name="直線コネクタ 126">
              <a:extLst>
                <a:ext uri="{FF2B5EF4-FFF2-40B4-BE49-F238E27FC236}">
                  <a16:creationId xmlns:a16="http://schemas.microsoft.com/office/drawing/2014/main" id="{8E25935F-0579-6243-A53A-0A7496418883}"/>
                </a:ext>
              </a:extLst>
            </p:cNvPr>
            <p:cNvCxnSpPr>
              <a:stCxn id="126" idx="6"/>
              <a:endCxn id="12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 name="図形グループ 166">
            <a:extLst>
              <a:ext uri="{FF2B5EF4-FFF2-40B4-BE49-F238E27FC236}">
                <a16:creationId xmlns:a16="http://schemas.microsoft.com/office/drawing/2014/main" id="{9598E556-A7D5-004D-8D96-750AB81892D3}"/>
              </a:ext>
            </a:extLst>
          </p:cNvPr>
          <p:cNvGrpSpPr/>
          <p:nvPr/>
        </p:nvGrpSpPr>
        <p:grpSpPr>
          <a:xfrm>
            <a:off x="710565" y="4951753"/>
            <a:ext cx="317500" cy="157483"/>
            <a:chOff x="6769100" y="1390650"/>
            <a:chExt cx="317500" cy="157483"/>
          </a:xfrm>
        </p:grpSpPr>
        <p:sp>
          <p:nvSpPr>
            <p:cNvPr id="129" name="正方形/長方形 128">
              <a:extLst>
                <a:ext uri="{FF2B5EF4-FFF2-40B4-BE49-F238E27FC236}">
                  <a16:creationId xmlns:a16="http://schemas.microsoft.com/office/drawing/2014/main" id="{DBF51BB9-4B37-5C40-BF91-2C1F46EC404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0" name="円/楕円 129">
              <a:extLst>
                <a:ext uri="{FF2B5EF4-FFF2-40B4-BE49-F238E27FC236}">
                  <a16:creationId xmlns:a16="http://schemas.microsoft.com/office/drawing/2014/main" id="{A8443BA0-63D3-E741-BFD0-267CF78BA2A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1" name="直線コネクタ 130">
              <a:extLst>
                <a:ext uri="{FF2B5EF4-FFF2-40B4-BE49-F238E27FC236}">
                  <a16:creationId xmlns:a16="http://schemas.microsoft.com/office/drawing/2014/main" id="{1F61BC5C-ADAA-6843-821D-B32099159DF6}"/>
                </a:ext>
              </a:extLst>
            </p:cNvPr>
            <p:cNvCxnSpPr>
              <a:stCxn id="130" idx="6"/>
              <a:endCxn id="12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 name="図形グループ 174">
            <a:extLst>
              <a:ext uri="{FF2B5EF4-FFF2-40B4-BE49-F238E27FC236}">
                <a16:creationId xmlns:a16="http://schemas.microsoft.com/office/drawing/2014/main" id="{3F115C99-C4F3-0245-9C3D-91D462AA47C1}"/>
              </a:ext>
            </a:extLst>
          </p:cNvPr>
          <p:cNvGrpSpPr/>
          <p:nvPr/>
        </p:nvGrpSpPr>
        <p:grpSpPr>
          <a:xfrm>
            <a:off x="710565" y="5127441"/>
            <a:ext cx="317500" cy="157483"/>
            <a:chOff x="6769100" y="1390650"/>
            <a:chExt cx="317500" cy="157483"/>
          </a:xfrm>
        </p:grpSpPr>
        <p:sp>
          <p:nvSpPr>
            <p:cNvPr id="133" name="正方形/長方形 132">
              <a:extLst>
                <a:ext uri="{FF2B5EF4-FFF2-40B4-BE49-F238E27FC236}">
                  <a16:creationId xmlns:a16="http://schemas.microsoft.com/office/drawing/2014/main" id="{39FCA549-5C8F-E646-BC2E-490287BB357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4" name="円/楕円 133">
              <a:extLst>
                <a:ext uri="{FF2B5EF4-FFF2-40B4-BE49-F238E27FC236}">
                  <a16:creationId xmlns:a16="http://schemas.microsoft.com/office/drawing/2014/main" id="{414EEE16-045F-0941-8061-FC7C30E823D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5" name="直線コネクタ 134">
              <a:extLst>
                <a:ext uri="{FF2B5EF4-FFF2-40B4-BE49-F238E27FC236}">
                  <a16:creationId xmlns:a16="http://schemas.microsoft.com/office/drawing/2014/main" id="{C3A57C1B-F8C9-834F-BF2C-38F5A85BDF9C}"/>
                </a:ext>
              </a:extLst>
            </p:cNvPr>
            <p:cNvCxnSpPr>
              <a:stCxn id="134" idx="6"/>
              <a:endCxn id="13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 name="図形グループ 178">
            <a:extLst>
              <a:ext uri="{FF2B5EF4-FFF2-40B4-BE49-F238E27FC236}">
                <a16:creationId xmlns:a16="http://schemas.microsoft.com/office/drawing/2014/main" id="{71382982-F664-154C-891A-75A4678A9BAA}"/>
              </a:ext>
            </a:extLst>
          </p:cNvPr>
          <p:cNvGrpSpPr/>
          <p:nvPr/>
        </p:nvGrpSpPr>
        <p:grpSpPr>
          <a:xfrm>
            <a:off x="1075971" y="4576698"/>
            <a:ext cx="317500" cy="157483"/>
            <a:chOff x="6769100" y="1390650"/>
            <a:chExt cx="317500" cy="157483"/>
          </a:xfrm>
        </p:grpSpPr>
        <p:sp>
          <p:nvSpPr>
            <p:cNvPr id="137" name="正方形/長方形 136">
              <a:extLst>
                <a:ext uri="{FF2B5EF4-FFF2-40B4-BE49-F238E27FC236}">
                  <a16:creationId xmlns:a16="http://schemas.microsoft.com/office/drawing/2014/main" id="{67B475DE-4332-4B4E-93A1-ADF31D3B27D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8" name="円/楕円 137">
              <a:extLst>
                <a:ext uri="{FF2B5EF4-FFF2-40B4-BE49-F238E27FC236}">
                  <a16:creationId xmlns:a16="http://schemas.microsoft.com/office/drawing/2014/main" id="{722C1833-FA3E-D34F-9F7A-F24EBC32AB2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9" name="直線コネクタ 138">
              <a:extLst>
                <a:ext uri="{FF2B5EF4-FFF2-40B4-BE49-F238E27FC236}">
                  <a16:creationId xmlns:a16="http://schemas.microsoft.com/office/drawing/2014/main" id="{FB5FA2DE-6C12-E143-8F0D-B5A7073698DF}"/>
                </a:ext>
              </a:extLst>
            </p:cNvPr>
            <p:cNvCxnSpPr>
              <a:stCxn id="138" idx="6"/>
              <a:endCxn id="13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 name="図形グループ 182">
            <a:extLst>
              <a:ext uri="{FF2B5EF4-FFF2-40B4-BE49-F238E27FC236}">
                <a16:creationId xmlns:a16="http://schemas.microsoft.com/office/drawing/2014/main" id="{8BC7FA32-C285-F145-8413-978842A48C29}"/>
              </a:ext>
            </a:extLst>
          </p:cNvPr>
          <p:cNvGrpSpPr/>
          <p:nvPr/>
        </p:nvGrpSpPr>
        <p:grpSpPr>
          <a:xfrm>
            <a:off x="1075971" y="4770160"/>
            <a:ext cx="317500" cy="157483"/>
            <a:chOff x="6769100" y="1390650"/>
            <a:chExt cx="317500" cy="157483"/>
          </a:xfrm>
        </p:grpSpPr>
        <p:sp>
          <p:nvSpPr>
            <p:cNvPr id="141" name="正方形/長方形 140">
              <a:extLst>
                <a:ext uri="{FF2B5EF4-FFF2-40B4-BE49-F238E27FC236}">
                  <a16:creationId xmlns:a16="http://schemas.microsoft.com/office/drawing/2014/main" id="{53343B8C-7916-4742-80E4-2F7A759F409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2" name="円/楕円 141">
              <a:extLst>
                <a:ext uri="{FF2B5EF4-FFF2-40B4-BE49-F238E27FC236}">
                  <a16:creationId xmlns:a16="http://schemas.microsoft.com/office/drawing/2014/main" id="{C6CD6B95-BCA9-4A4A-9C5F-DE555A91007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3" name="直線コネクタ 142">
              <a:extLst>
                <a:ext uri="{FF2B5EF4-FFF2-40B4-BE49-F238E27FC236}">
                  <a16:creationId xmlns:a16="http://schemas.microsoft.com/office/drawing/2014/main" id="{E40CA8D1-9D81-0948-9426-EEDD31678AF8}"/>
                </a:ext>
              </a:extLst>
            </p:cNvPr>
            <p:cNvCxnSpPr>
              <a:stCxn id="142" idx="6"/>
              <a:endCxn id="14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 name="図形グループ 186">
            <a:extLst>
              <a:ext uri="{FF2B5EF4-FFF2-40B4-BE49-F238E27FC236}">
                <a16:creationId xmlns:a16="http://schemas.microsoft.com/office/drawing/2014/main" id="{007EFA1F-4961-6D42-ACB7-2F867A062158}"/>
              </a:ext>
            </a:extLst>
          </p:cNvPr>
          <p:cNvGrpSpPr/>
          <p:nvPr/>
        </p:nvGrpSpPr>
        <p:grpSpPr>
          <a:xfrm>
            <a:off x="1075971" y="4951753"/>
            <a:ext cx="317500" cy="157483"/>
            <a:chOff x="6769100" y="1390650"/>
            <a:chExt cx="317500" cy="157483"/>
          </a:xfrm>
        </p:grpSpPr>
        <p:sp>
          <p:nvSpPr>
            <p:cNvPr id="145" name="正方形/長方形 144">
              <a:extLst>
                <a:ext uri="{FF2B5EF4-FFF2-40B4-BE49-F238E27FC236}">
                  <a16:creationId xmlns:a16="http://schemas.microsoft.com/office/drawing/2014/main" id="{1432FCB7-ACCC-4B4B-9DC8-D4FC4CCBE1C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6" name="円/楕円 145">
              <a:extLst>
                <a:ext uri="{FF2B5EF4-FFF2-40B4-BE49-F238E27FC236}">
                  <a16:creationId xmlns:a16="http://schemas.microsoft.com/office/drawing/2014/main" id="{ABB30A91-D56D-8E41-BE12-3593DD22575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7" name="直線コネクタ 146">
              <a:extLst>
                <a:ext uri="{FF2B5EF4-FFF2-40B4-BE49-F238E27FC236}">
                  <a16:creationId xmlns:a16="http://schemas.microsoft.com/office/drawing/2014/main" id="{2D3E59A9-F11F-A34C-95E4-E57A73BCD50C}"/>
                </a:ext>
              </a:extLst>
            </p:cNvPr>
            <p:cNvCxnSpPr>
              <a:stCxn id="146" idx="6"/>
              <a:endCxn id="14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 name="図形グループ 194">
            <a:extLst>
              <a:ext uri="{FF2B5EF4-FFF2-40B4-BE49-F238E27FC236}">
                <a16:creationId xmlns:a16="http://schemas.microsoft.com/office/drawing/2014/main" id="{558F4C67-7134-B749-86E7-AA9C72FC0F14}"/>
              </a:ext>
            </a:extLst>
          </p:cNvPr>
          <p:cNvGrpSpPr/>
          <p:nvPr/>
        </p:nvGrpSpPr>
        <p:grpSpPr>
          <a:xfrm>
            <a:off x="1075971" y="5127441"/>
            <a:ext cx="317500" cy="157483"/>
            <a:chOff x="6769100" y="1390650"/>
            <a:chExt cx="317500" cy="157483"/>
          </a:xfrm>
        </p:grpSpPr>
        <p:sp>
          <p:nvSpPr>
            <p:cNvPr id="149" name="正方形/長方形 148">
              <a:extLst>
                <a:ext uri="{FF2B5EF4-FFF2-40B4-BE49-F238E27FC236}">
                  <a16:creationId xmlns:a16="http://schemas.microsoft.com/office/drawing/2014/main" id="{0FB3F574-811B-434B-B5DC-A5D75A9E1C2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0" name="円/楕円 149">
              <a:extLst>
                <a:ext uri="{FF2B5EF4-FFF2-40B4-BE49-F238E27FC236}">
                  <a16:creationId xmlns:a16="http://schemas.microsoft.com/office/drawing/2014/main" id="{43F80097-2F80-EE42-8273-643310AB3C7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1" name="直線コネクタ 150">
              <a:extLst>
                <a:ext uri="{FF2B5EF4-FFF2-40B4-BE49-F238E27FC236}">
                  <a16:creationId xmlns:a16="http://schemas.microsoft.com/office/drawing/2014/main" id="{6E319BE4-21A1-7245-A6F6-CCAD5A258069}"/>
                </a:ext>
              </a:extLst>
            </p:cNvPr>
            <p:cNvCxnSpPr>
              <a:stCxn id="150" idx="6"/>
              <a:endCxn id="14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 name="図形グループ 198">
            <a:extLst>
              <a:ext uri="{FF2B5EF4-FFF2-40B4-BE49-F238E27FC236}">
                <a16:creationId xmlns:a16="http://schemas.microsoft.com/office/drawing/2014/main" id="{CED4F99B-DDFB-3749-9917-4B00D7D787B8}"/>
              </a:ext>
            </a:extLst>
          </p:cNvPr>
          <p:cNvGrpSpPr/>
          <p:nvPr/>
        </p:nvGrpSpPr>
        <p:grpSpPr>
          <a:xfrm>
            <a:off x="1446225" y="4579239"/>
            <a:ext cx="317500" cy="157483"/>
            <a:chOff x="6769100" y="1390650"/>
            <a:chExt cx="317500" cy="157483"/>
          </a:xfrm>
        </p:grpSpPr>
        <p:sp>
          <p:nvSpPr>
            <p:cNvPr id="153" name="正方形/長方形 152">
              <a:extLst>
                <a:ext uri="{FF2B5EF4-FFF2-40B4-BE49-F238E27FC236}">
                  <a16:creationId xmlns:a16="http://schemas.microsoft.com/office/drawing/2014/main" id="{1D94FA08-9D10-DA45-B539-67DCDEDECFC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4" name="円/楕円 153">
              <a:extLst>
                <a:ext uri="{FF2B5EF4-FFF2-40B4-BE49-F238E27FC236}">
                  <a16:creationId xmlns:a16="http://schemas.microsoft.com/office/drawing/2014/main" id="{1576A4F5-2255-8543-B9CE-10AD8EF50C7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5" name="直線コネクタ 154">
              <a:extLst>
                <a:ext uri="{FF2B5EF4-FFF2-40B4-BE49-F238E27FC236}">
                  <a16:creationId xmlns:a16="http://schemas.microsoft.com/office/drawing/2014/main" id="{0F5EB960-F097-7C49-87F4-D532C138519A}"/>
                </a:ext>
              </a:extLst>
            </p:cNvPr>
            <p:cNvCxnSpPr>
              <a:stCxn id="154" idx="6"/>
              <a:endCxn id="15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6" name="図形グループ 202">
            <a:extLst>
              <a:ext uri="{FF2B5EF4-FFF2-40B4-BE49-F238E27FC236}">
                <a16:creationId xmlns:a16="http://schemas.microsoft.com/office/drawing/2014/main" id="{BB4ADD50-A644-1140-BDA6-49FC2606477C}"/>
              </a:ext>
            </a:extLst>
          </p:cNvPr>
          <p:cNvGrpSpPr/>
          <p:nvPr/>
        </p:nvGrpSpPr>
        <p:grpSpPr>
          <a:xfrm>
            <a:off x="1446225" y="4772701"/>
            <a:ext cx="317500" cy="157483"/>
            <a:chOff x="6769100" y="1390650"/>
            <a:chExt cx="317500" cy="157483"/>
          </a:xfrm>
        </p:grpSpPr>
        <p:sp>
          <p:nvSpPr>
            <p:cNvPr id="157" name="正方形/長方形 156">
              <a:extLst>
                <a:ext uri="{FF2B5EF4-FFF2-40B4-BE49-F238E27FC236}">
                  <a16:creationId xmlns:a16="http://schemas.microsoft.com/office/drawing/2014/main" id="{E158806B-424C-0A4C-A89F-8216144D2BC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8" name="円/楕円 157">
              <a:extLst>
                <a:ext uri="{FF2B5EF4-FFF2-40B4-BE49-F238E27FC236}">
                  <a16:creationId xmlns:a16="http://schemas.microsoft.com/office/drawing/2014/main" id="{9E434413-A935-5045-B6E7-33914023452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9" name="直線コネクタ 158">
              <a:extLst>
                <a:ext uri="{FF2B5EF4-FFF2-40B4-BE49-F238E27FC236}">
                  <a16:creationId xmlns:a16="http://schemas.microsoft.com/office/drawing/2014/main" id="{14C71E4A-4D96-A340-8F1F-5C693CB89658}"/>
                </a:ext>
              </a:extLst>
            </p:cNvPr>
            <p:cNvCxnSpPr>
              <a:stCxn id="158" idx="6"/>
              <a:endCxn id="15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0" name="図形グループ 206">
            <a:extLst>
              <a:ext uri="{FF2B5EF4-FFF2-40B4-BE49-F238E27FC236}">
                <a16:creationId xmlns:a16="http://schemas.microsoft.com/office/drawing/2014/main" id="{24A0E8BA-E05D-2247-B7AB-F7EEEF3B896D}"/>
              </a:ext>
            </a:extLst>
          </p:cNvPr>
          <p:cNvGrpSpPr/>
          <p:nvPr/>
        </p:nvGrpSpPr>
        <p:grpSpPr>
          <a:xfrm>
            <a:off x="1446225" y="4954294"/>
            <a:ext cx="317500" cy="157483"/>
            <a:chOff x="6769100" y="1390650"/>
            <a:chExt cx="317500" cy="157483"/>
          </a:xfrm>
        </p:grpSpPr>
        <p:sp>
          <p:nvSpPr>
            <p:cNvPr id="161" name="正方形/長方形 160">
              <a:extLst>
                <a:ext uri="{FF2B5EF4-FFF2-40B4-BE49-F238E27FC236}">
                  <a16:creationId xmlns:a16="http://schemas.microsoft.com/office/drawing/2014/main" id="{D6BC6009-2CBC-A84C-A46E-2E9CA365C61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2" name="円/楕円 161">
              <a:extLst>
                <a:ext uri="{FF2B5EF4-FFF2-40B4-BE49-F238E27FC236}">
                  <a16:creationId xmlns:a16="http://schemas.microsoft.com/office/drawing/2014/main" id="{35B14A73-63D0-0042-BFC7-CDA84E168A5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3" name="直線コネクタ 162">
              <a:extLst>
                <a:ext uri="{FF2B5EF4-FFF2-40B4-BE49-F238E27FC236}">
                  <a16:creationId xmlns:a16="http://schemas.microsoft.com/office/drawing/2014/main" id="{0926860C-FA9D-EB4B-B7C0-34DE3DEC22C1}"/>
                </a:ext>
              </a:extLst>
            </p:cNvPr>
            <p:cNvCxnSpPr>
              <a:stCxn id="162" idx="6"/>
              <a:endCxn id="16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4" name="図形グループ 214">
            <a:extLst>
              <a:ext uri="{FF2B5EF4-FFF2-40B4-BE49-F238E27FC236}">
                <a16:creationId xmlns:a16="http://schemas.microsoft.com/office/drawing/2014/main" id="{7B21E7C7-C506-2D49-A803-A95EDA94C332}"/>
              </a:ext>
            </a:extLst>
          </p:cNvPr>
          <p:cNvGrpSpPr/>
          <p:nvPr/>
        </p:nvGrpSpPr>
        <p:grpSpPr>
          <a:xfrm>
            <a:off x="1446225" y="5129982"/>
            <a:ext cx="317500" cy="157483"/>
            <a:chOff x="6769100" y="1390650"/>
            <a:chExt cx="317500" cy="157483"/>
          </a:xfrm>
        </p:grpSpPr>
        <p:sp>
          <p:nvSpPr>
            <p:cNvPr id="165" name="正方形/長方形 164">
              <a:extLst>
                <a:ext uri="{FF2B5EF4-FFF2-40B4-BE49-F238E27FC236}">
                  <a16:creationId xmlns:a16="http://schemas.microsoft.com/office/drawing/2014/main" id="{769DA629-D6D7-1A4A-B607-AE9215965B1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6" name="円/楕円 165">
              <a:extLst>
                <a:ext uri="{FF2B5EF4-FFF2-40B4-BE49-F238E27FC236}">
                  <a16:creationId xmlns:a16="http://schemas.microsoft.com/office/drawing/2014/main" id="{C54E07E8-CB57-DB45-AAB4-2D9C1B08EF6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7" name="直線コネクタ 166">
              <a:extLst>
                <a:ext uri="{FF2B5EF4-FFF2-40B4-BE49-F238E27FC236}">
                  <a16:creationId xmlns:a16="http://schemas.microsoft.com/office/drawing/2014/main" id="{DA550F39-20C1-1341-A9B9-6533732BA57A}"/>
                </a:ext>
              </a:extLst>
            </p:cNvPr>
            <p:cNvCxnSpPr>
              <a:stCxn id="166" idx="6"/>
              <a:endCxn id="16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68" name="フローチャート: 磁気ディスク 167">
            <a:extLst>
              <a:ext uri="{FF2B5EF4-FFF2-40B4-BE49-F238E27FC236}">
                <a16:creationId xmlns:a16="http://schemas.microsoft.com/office/drawing/2014/main" id="{91555C46-A8CD-384E-802D-E0A5964A8570}"/>
              </a:ext>
            </a:extLst>
          </p:cNvPr>
          <p:cNvSpPr/>
          <p:nvPr/>
        </p:nvSpPr>
        <p:spPr>
          <a:xfrm>
            <a:off x="1817582" y="479789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9" name="フローチャート: 磁気ディスク 168">
            <a:extLst>
              <a:ext uri="{FF2B5EF4-FFF2-40B4-BE49-F238E27FC236}">
                <a16:creationId xmlns:a16="http://schemas.microsoft.com/office/drawing/2014/main" id="{99BD86C2-F547-AD4D-94BE-858F73DDA949}"/>
              </a:ext>
            </a:extLst>
          </p:cNvPr>
          <p:cNvSpPr/>
          <p:nvPr/>
        </p:nvSpPr>
        <p:spPr>
          <a:xfrm>
            <a:off x="1817582" y="45741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0" name="フローチャート: 磁気ディスク 169">
            <a:extLst>
              <a:ext uri="{FF2B5EF4-FFF2-40B4-BE49-F238E27FC236}">
                <a16:creationId xmlns:a16="http://schemas.microsoft.com/office/drawing/2014/main" id="{B753A1B7-C4E4-D945-A69C-52510970CF16}"/>
              </a:ext>
            </a:extLst>
          </p:cNvPr>
          <p:cNvSpPr/>
          <p:nvPr/>
        </p:nvSpPr>
        <p:spPr>
          <a:xfrm>
            <a:off x="2238441" y="5019871"/>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1" name="フローチャート: 磁気ディスク 170">
            <a:extLst>
              <a:ext uri="{FF2B5EF4-FFF2-40B4-BE49-F238E27FC236}">
                <a16:creationId xmlns:a16="http://schemas.microsoft.com/office/drawing/2014/main" id="{59150FA8-F00E-284A-9FCC-9B79FCF49385}"/>
              </a:ext>
            </a:extLst>
          </p:cNvPr>
          <p:cNvSpPr/>
          <p:nvPr/>
        </p:nvSpPr>
        <p:spPr>
          <a:xfrm>
            <a:off x="2238441" y="479789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2" name="フローチャート: 磁気ディスク 171">
            <a:extLst>
              <a:ext uri="{FF2B5EF4-FFF2-40B4-BE49-F238E27FC236}">
                <a16:creationId xmlns:a16="http://schemas.microsoft.com/office/drawing/2014/main" id="{4CBA1870-D793-A748-B28B-BB445334184A}"/>
              </a:ext>
            </a:extLst>
          </p:cNvPr>
          <p:cNvSpPr/>
          <p:nvPr/>
        </p:nvSpPr>
        <p:spPr>
          <a:xfrm>
            <a:off x="2238441" y="45741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3" name="フローチャート: 磁気ディスク 172">
            <a:extLst>
              <a:ext uri="{FF2B5EF4-FFF2-40B4-BE49-F238E27FC236}">
                <a16:creationId xmlns:a16="http://schemas.microsoft.com/office/drawing/2014/main" id="{5C96C8AA-9705-2548-8A28-4E420BE5BD95}"/>
              </a:ext>
            </a:extLst>
          </p:cNvPr>
          <p:cNvSpPr/>
          <p:nvPr/>
        </p:nvSpPr>
        <p:spPr>
          <a:xfrm>
            <a:off x="2672254" y="5019871"/>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4" name="フローチャート: 磁気ディスク 173">
            <a:extLst>
              <a:ext uri="{FF2B5EF4-FFF2-40B4-BE49-F238E27FC236}">
                <a16:creationId xmlns:a16="http://schemas.microsoft.com/office/drawing/2014/main" id="{7A19C6F3-5B54-2B4F-B99A-FB37E0AF6E73}"/>
              </a:ext>
            </a:extLst>
          </p:cNvPr>
          <p:cNvSpPr/>
          <p:nvPr/>
        </p:nvSpPr>
        <p:spPr>
          <a:xfrm>
            <a:off x="2672254" y="479789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5" name="フローチャート: 磁気ディスク 174">
            <a:extLst>
              <a:ext uri="{FF2B5EF4-FFF2-40B4-BE49-F238E27FC236}">
                <a16:creationId xmlns:a16="http://schemas.microsoft.com/office/drawing/2014/main" id="{75DF148E-A0FA-1C4F-8369-1A99217ECA09}"/>
              </a:ext>
            </a:extLst>
          </p:cNvPr>
          <p:cNvSpPr/>
          <p:nvPr/>
        </p:nvSpPr>
        <p:spPr>
          <a:xfrm>
            <a:off x="2672254" y="45741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76" name="図 175">
            <a:extLst>
              <a:ext uri="{FF2B5EF4-FFF2-40B4-BE49-F238E27FC236}">
                <a16:creationId xmlns:a16="http://schemas.microsoft.com/office/drawing/2014/main" id="{B6F2862C-9511-DA40-8F1F-A9A5645F6D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7034" y="3483150"/>
            <a:ext cx="1362753" cy="1216567"/>
          </a:xfrm>
          <a:prstGeom prst="rect">
            <a:avLst/>
          </a:prstGeom>
        </p:spPr>
      </p:pic>
      <p:pic>
        <p:nvPicPr>
          <p:cNvPr id="177" name="図 176">
            <a:extLst>
              <a:ext uri="{FF2B5EF4-FFF2-40B4-BE49-F238E27FC236}">
                <a16:creationId xmlns:a16="http://schemas.microsoft.com/office/drawing/2014/main" id="{348D8D3F-9F0A-F34A-86A6-B17CD47717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8294" y="1912312"/>
            <a:ext cx="1321494" cy="1060499"/>
          </a:xfrm>
          <a:prstGeom prst="rect">
            <a:avLst/>
          </a:prstGeom>
        </p:spPr>
      </p:pic>
      <p:pic>
        <p:nvPicPr>
          <p:cNvPr id="178" name="図 177">
            <a:extLst>
              <a:ext uri="{FF2B5EF4-FFF2-40B4-BE49-F238E27FC236}">
                <a16:creationId xmlns:a16="http://schemas.microsoft.com/office/drawing/2014/main" id="{AD95A90F-C04D-FF4B-AC52-E42CBC0819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8294" y="4949063"/>
            <a:ext cx="1321493" cy="1321493"/>
          </a:xfrm>
          <a:prstGeom prst="rect">
            <a:avLst/>
          </a:prstGeom>
        </p:spPr>
      </p:pic>
      <p:sp>
        <p:nvSpPr>
          <p:cNvPr id="179" name="テキスト ボックス 178">
            <a:extLst>
              <a:ext uri="{FF2B5EF4-FFF2-40B4-BE49-F238E27FC236}">
                <a16:creationId xmlns:a16="http://schemas.microsoft.com/office/drawing/2014/main" id="{B4E00FA4-2EC1-F747-A884-E98A6C2CE669}"/>
              </a:ext>
            </a:extLst>
          </p:cNvPr>
          <p:cNvSpPr txBox="1"/>
          <p:nvPr/>
        </p:nvSpPr>
        <p:spPr>
          <a:xfrm>
            <a:off x="681316" y="2704227"/>
            <a:ext cx="2339102" cy="276999"/>
          </a:xfrm>
          <a:prstGeom prst="rect">
            <a:avLst/>
          </a:prstGeom>
          <a:noFill/>
        </p:spPr>
        <p:txBody>
          <a:bodyPr wrap="none" rtlCol="0">
            <a:spAutoFit/>
          </a:bodyPr>
          <a:lstStyle/>
          <a:p>
            <a:pPr algn="ctr"/>
            <a:r>
              <a:rPr lang="ja-JP" altLang="en-US" sz="1200" dirty="0">
                <a:latin typeface="Meiryo" panose="020B0604030504040204" pitchFamily="34" charset="-128"/>
                <a:ea typeface="Meiryo" panose="020B0604030504040204" pitchFamily="34" charset="-128"/>
              </a:rPr>
              <a:t>コンピュータのハードやソフト</a:t>
            </a:r>
            <a:endParaRPr kumimoji="1" lang="en-US" altLang="ja-JP" sz="1200" dirty="0">
              <a:latin typeface="Meiryo" panose="020B0604030504040204" pitchFamily="34" charset="-128"/>
              <a:ea typeface="Meiryo" panose="020B0604030504040204" pitchFamily="34" charset="-128"/>
            </a:endParaRPr>
          </a:p>
        </p:txBody>
      </p:sp>
      <p:sp>
        <p:nvSpPr>
          <p:cNvPr id="181" name="正方形/長方形 180">
            <a:extLst>
              <a:ext uri="{FF2B5EF4-FFF2-40B4-BE49-F238E27FC236}">
                <a16:creationId xmlns:a16="http://schemas.microsoft.com/office/drawing/2014/main" id="{390C40E9-5FF0-CC45-9854-116FCED937E3}"/>
              </a:ext>
            </a:extLst>
          </p:cNvPr>
          <p:cNvSpPr/>
          <p:nvPr/>
        </p:nvSpPr>
        <p:spPr>
          <a:xfrm>
            <a:off x="536270" y="1490093"/>
            <a:ext cx="1723549" cy="461665"/>
          </a:xfrm>
          <a:prstGeom prst="rect">
            <a:avLst/>
          </a:prstGeom>
        </p:spPr>
        <p:txBody>
          <a:bodyPr wrap="none">
            <a:spAutoFit/>
          </a:bodyPr>
          <a:lstStyle/>
          <a:p>
            <a:r>
              <a:rPr lang="ja-JP" altLang="en-US" sz="2400" dirty="0">
                <a:latin typeface="Meiryo" panose="020B0604030504040204" pitchFamily="34" charset="-128"/>
                <a:ea typeface="Meiryo" panose="020B0604030504040204" pitchFamily="34" charset="-128"/>
              </a:rPr>
              <a:t>物理的実態</a:t>
            </a:r>
            <a:endParaRPr lang="en-US" altLang="ja-JP" sz="2400" dirty="0">
              <a:latin typeface="Meiryo" panose="020B0604030504040204" pitchFamily="34" charset="-128"/>
              <a:ea typeface="Meiryo" panose="020B0604030504040204" pitchFamily="34" charset="-128"/>
            </a:endParaRPr>
          </a:p>
        </p:txBody>
      </p:sp>
      <p:sp>
        <p:nvSpPr>
          <p:cNvPr id="182" name="正方形/長方形 181">
            <a:extLst>
              <a:ext uri="{FF2B5EF4-FFF2-40B4-BE49-F238E27FC236}">
                <a16:creationId xmlns:a16="http://schemas.microsoft.com/office/drawing/2014/main" id="{88C18C8D-86FD-F84C-AB5D-76344F03D609}"/>
              </a:ext>
            </a:extLst>
          </p:cNvPr>
          <p:cNvSpPr/>
          <p:nvPr/>
        </p:nvSpPr>
        <p:spPr>
          <a:xfrm>
            <a:off x="4817034" y="1490094"/>
            <a:ext cx="1723549" cy="461665"/>
          </a:xfrm>
          <a:prstGeom prst="rect">
            <a:avLst/>
          </a:prstGeom>
        </p:spPr>
        <p:txBody>
          <a:bodyPr wrap="none">
            <a:spAutoFit/>
          </a:bodyPr>
          <a:lstStyle/>
          <a:p>
            <a:r>
              <a:rPr lang="ja-JP" altLang="en-US" sz="2400" dirty="0">
                <a:latin typeface="Meiryo" panose="020B0604030504040204" pitchFamily="34" charset="-128"/>
                <a:ea typeface="Meiryo" panose="020B0604030504040204" pitchFamily="34" charset="-128"/>
              </a:rPr>
              <a:t>実質的機能</a:t>
            </a:r>
            <a:endParaRPr lang="en-US" altLang="ja-JP" sz="2400" dirty="0">
              <a:latin typeface="Meiryo" panose="020B0604030504040204" pitchFamily="34" charset="-128"/>
              <a:ea typeface="Meiryo" panose="020B0604030504040204" pitchFamily="34" charset="-128"/>
            </a:endParaRPr>
          </a:p>
        </p:txBody>
      </p:sp>
      <p:sp>
        <p:nvSpPr>
          <p:cNvPr id="183" name="テキスト ボックス 182">
            <a:extLst>
              <a:ext uri="{FF2B5EF4-FFF2-40B4-BE49-F238E27FC236}">
                <a16:creationId xmlns:a16="http://schemas.microsoft.com/office/drawing/2014/main" id="{1EDA6C0A-A467-0741-B418-8D67D7539A5C}"/>
              </a:ext>
            </a:extLst>
          </p:cNvPr>
          <p:cNvSpPr txBox="1"/>
          <p:nvPr/>
        </p:nvSpPr>
        <p:spPr>
          <a:xfrm>
            <a:off x="6179787" y="1912312"/>
            <a:ext cx="2339102" cy="584775"/>
          </a:xfrm>
          <a:prstGeom prst="rect">
            <a:avLst/>
          </a:prstGeom>
          <a:noFill/>
        </p:spPr>
        <p:txBody>
          <a:bodyPr wrap="none" rtlCol="0">
            <a:spAutoFit/>
          </a:bodyPr>
          <a:lstStyle/>
          <a:p>
            <a:r>
              <a:rPr kumimoji="1" lang="ja-JP" altLang="en-US" sz="1600" dirty="0">
                <a:latin typeface="Meiryo" panose="020B0604030504040204" pitchFamily="34" charset="-128"/>
                <a:ea typeface="Meiryo" panose="020B0604030504040204" pitchFamily="34" charset="-128"/>
              </a:rPr>
              <a:t>自分専用の</a:t>
            </a:r>
            <a:endParaRPr kumimoji="1" lang="en-US" altLang="ja-JP" sz="1600" dirty="0">
              <a:latin typeface="Meiryo" panose="020B0604030504040204" pitchFamily="34" charset="-128"/>
              <a:ea typeface="Meiryo" panose="020B0604030504040204" pitchFamily="34" charset="-128"/>
            </a:endParaRPr>
          </a:p>
          <a:p>
            <a:r>
              <a:rPr kumimoji="1" lang="ja-JP" altLang="en-US" sz="1600" dirty="0">
                <a:latin typeface="Meiryo" panose="020B0604030504040204" pitchFamily="34" charset="-128"/>
                <a:ea typeface="Meiryo" panose="020B0604030504040204" pitchFamily="34" charset="-128"/>
              </a:rPr>
              <a:t>コンピュータ･システム</a:t>
            </a:r>
          </a:p>
        </p:txBody>
      </p:sp>
      <p:sp>
        <p:nvSpPr>
          <p:cNvPr id="184" name="テキスト ボックス 183">
            <a:extLst>
              <a:ext uri="{FF2B5EF4-FFF2-40B4-BE49-F238E27FC236}">
                <a16:creationId xmlns:a16="http://schemas.microsoft.com/office/drawing/2014/main" id="{3199C8EB-5747-0B40-A469-385DA912DA30}"/>
              </a:ext>
            </a:extLst>
          </p:cNvPr>
          <p:cNvSpPr txBox="1"/>
          <p:nvPr/>
        </p:nvSpPr>
        <p:spPr>
          <a:xfrm>
            <a:off x="6179787" y="3483150"/>
            <a:ext cx="2236510" cy="584775"/>
          </a:xfrm>
          <a:prstGeom prst="rect">
            <a:avLst/>
          </a:prstGeom>
          <a:noFill/>
        </p:spPr>
        <p:txBody>
          <a:bodyPr wrap="none" rtlCol="0">
            <a:spAutoFit/>
          </a:bodyPr>
          <a:lstStyle/>
          <a:p>
            <a:r>
              <a:rPr lang="ja-JP" altLang="en-US" sz="1600">
                <a:latin typeface="Meiryo" panose="020B0604030504040204" pitchFamily="34" charset="-128"/>
                <a:ea typeface="Meiryo" panose="020B0604030504040204" pitchFamily="34" charset="-128"/>
              </a:rPr>
              <a:t>周りの風景や建造物と</a:t>
            </a:r>
            <a:endParaRPr lang="en-US" altLang="ja-JP" sz="1600"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重ね合わされた情報</a:t>
            </a:r>
          </a:p>
        </p:txBody>
      </p:sp>
      <p:sp>
        <p:nvSpPr>
          <p:cNvPr id="186" name="テキスト ボックス 185">
            <a:extLst>
              <a:ext uri="{FF2B5EF4-FFF2-40B4-BE49-F238E27FC236}">
                <a16:creationId xmlns:a16="http://schemas.microsoft.com/office/drawing/2014/main" id="{E786BCA3-420F-A344-BCCB-E74436C0275D}"/>
              </a:ext>
            </a:extLst>
          </p:cNvPr>
          <p:cNvSpPr txBox="1"/>
          <p:nvPr/>
        </p:nvSpPr>
        <p:spPr>
          <a:xfrm>
            <a:off x="6179787" y="4949063"/>
            <a:ext cx="2108269" cy="584775"/>
          </a:xfrm>
          <a:prstGeom prst="rect">
            <a:avLst/>
          </a:prstGeom>
          <a:noFill/>
        </p:spPr>
        <p:txBody>
          <a:bodyPr wrap="none" rtlCol="0">
            <a:spAutoFit/>
          </a:bodyPr>
          <a:lstStyle/>
          <a:p>
            <a:r>
              <a:rPr kumimoji="1" lang="en-US" altLang="ja-JP" sz="1600" dirty="0">
                <a:latin typeface="Meiryo" panose="020B0604030504040204" pitchFamily="34" charset="-128"/>
                <a:ea typeface="Meiryo" panose="020B0604030504040204" pitchFamily="34" charset="-128"/>
              </a:rPr>
              <a:t>3D</a:t>
            </a:r>
            <a:r>
              <a:rPr kumimoji="1" lang="ja-JP" altLang="en-US" sz="1600">
                <a:latin typeface="Meiryo" panose="020B0604030504040204" pitchFamily="34" charset="-128"/>
                <a:ea typeface="Meiryo" panose="020B0604030504040204" pitchFamily="34" charset="-128"/>
              </a:rPr>
              <a:t>で描かれた</a:t>
            </a:r>
            <a:r>
              <a:rPr lang="ja-JP" altLang="en-US" sz="1600">
                <a:latin typeface="Meiryo" panose="020B0604030504040204" pitchFamily="34" charset="-128"/>
                <a:ea typeface="Meiryo" panose="020B0604030504040204" pitchFamily="34" charset="-128"/>
              </a:rPr>
              <a:t>地図や</a:t>
            </a:r>
            <a:endParaRPr lang="en-US" altLang="ja-JP" sz="1600"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障害物や建物の情報</a:t>
            </a:r>
          </a:p>
        </p:txBody>
      </p:sp>
      <p:sp>
        <p:nvSpPr>
          <p:cNvPr id="187" name="テキスト ボックス 186">
            <a:extLst>
              <a:ext uri="{FF2B5EF4-FFF2-40B4-BE49-F238E27FC236}">
                <a16:creationId xmlns:a16="http://schemas.microsoft.com/office/drawing/2014/main" id="{88E000D6-C630-8541-8B27-4E2BCD4D3406}"/>
              </a:ext>
            </a:extLst>
          </p:cNvPr>
          <p:cNvSpPr txBox="1"/>
          <p:nvPr/>
        </p:nvSpPr>
        <p:spPr>
          <a:xfrm>
            <a:off x="6179787" y="2565672"/>
            <a:ext cx="2534668" cy="338554"/>
          </a:xfrm>
          <a:prstGeom prst="rect">
            <a:avLst/>
          </a:prstGeom>
          <a:noFill/>
        </p:spPr>
        <p:txBody>
          <a:bodyPr wrap="none" rtlCol="0">
            <a:spAutoFit/>
          </a:bodyPr>
          <a:lstStyle/>
          <a:p>
            <a:r>
              <a:rPr kumimoji="1" lang="ja-JP" altLang="en-US" sz="1600" dirty="0">
                <a:latin typeface="Meiryo" panose="020B0604030504040204" pitchFamily="34" charset="-128"/>
                <a:ea typeface="Meiryo" panose="020B0604030504040204" pitchFamily="34" charset="-128"/>
              </a:rPr>
              <a:t>仮想マシン</a:t>
            </a:r>
            <a:r>
              <a:rPr lang="en-US" altLang="ja-JP" sz="1600" dirty="0">
                <a:latin typeface="Meiryo" panose="020B0604030504040204" pitchFamily="34" charset="-128"/>
                <a:ea typeface="Meiryo" panose="020B0604030504040204" pitchFamily="34" charset="-128"/>
              </a:rPr>
              <a:t>/</a:t>
            </a:r>
            <a:r>
              <a:rPr lang="ja-JP" altLang="en-US" sz="1600" dirty="0">
                <a:latin typeface="Meiryo" panose="020B0604030504040204" pitchFamily="34" charset="-128"/>
                <a:ea typeface="Meiryo" panose="020B0604030504040204" pitchFamily="34" charset="-128"/>
              </a:rPr>
              <a:t>仮想システム</a:t>
            </a:r>
            <a:endParaRPr kumimoji="1" lang="ja-JP" altLang="en-US" sz="1600" dirty="0">
              <a:latin typeface="Meiryo" panose="020B0604030504040204" pitchFamily="34" charset="-128"/>
              <a:ea typeface="Meiryo" panose="020B0604030504040204" pitchFamily="34" charset="-128"/>
            </a:endParaRPr>
          </a:p>
        </p:txBody>
      </p:sp>
      <p:sp>
        <p:nvSpPr>
          <p:cNvPr id="188" name="テキスト ボックス 187">
            <a:extLst>
              <a:ext uri="{FF2B5EF4-FFF2-40B4-BE49-F238E27FC236}">
                <a16:creationId xmlns:a16="http://schemas.microsoft.com/office/drawing/2014/main" id="{B99FB13B-6BF0-0347-8554-985D4A95391C}"/>
              </a:ext>
            </a:extLst>
          </p:cNvPr>
          <p:cNvSpPr txBox="1"/>
          <p:nvPr/>
        </p:nvSpPr>
        <p:spPr>
          <a:xfrm>
            <a:off x="6168098" y="4296859"/>
            <a:ext cx="1005403"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仮想現実</a:t>
            </a:r>
          </a:p>
        </p:txBody>
      </p:sp>
      <p:sp>
        <p:nvSpPr>
          <p:cNvPr id="189" name="テキスト ボックス 188">
            <a:extLst>
              <a:ext uri="{FF2B5EF4-FFF2-40B4-BE49-F238E27FC236}">
                <a16:creationId xmlns:a16="http://schemas.microsoft.com/office/drawing/2014/main" id="{299F15A9-E275-7247-AF81-C890EBA3A4F1}"/>
              </a:ext>
            </a:extLst>
          </p:cNvPr>
          <p:cNvSpPr txBox="1"/>
          <p:nvPr/>
        </p:nvSpPr>
        <p:spPr>
          <a:xfrm>
            <a:off x="6126535" y="5846589"/>
            <a:ext cx="1492716"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仮想</a:t>
            </a:r>
            <a:r>
              <a:rPr lang="en-US" altLang="ja-JP" sz="1600" dirty="0">
                <a:latin typeface="Meiryo" panose="020B0604030504040204" pitchFamily="34" charset="-128"/>
                <a:ea typeface="Meiryo" panose="020B0604030504040204" pitchFamily="34" charset="-128"/>
              </a:rPr>
              <a:t>3</a:t>
            </a:r>
            <a:r>
              <a:rPr kumimoji="1" lang="en-US" altLang="ja-JP" sz="1600" dirty="0">
                <a:latin typeface="Meiryo" panose="020B0604030504040204" pitchFamily="34" charset="-128"/>
                <a:ea typeface="Meiryo" panose="020B0604030504040204" pitchFamily="34" charset="-128"/>
              </a:rPr>
              <a:t>D</a:t>
            </a:r>
            <a:r>
              <a:rPr kumimoji="1" lang="ja-JP" altLang="en-US" sz="1600">
                <a:latin typeface="Meiryo" panose="020B0604030504040204" pitchFamily="34" charset="-128"/>
                <a:ea typeface="Meiryo" panose="020B0604030504040204" pitchFamily="34" charset="-128"/>
              </a:rPr>
              <a:t>マップ</a:t>
            </a:r>
          </a:p>
        </p:txBody>
      </p:sp>
      <p:sp>
        <p:nvSpPr>
          <p:cNvPr id="190" name="正方形/長方形 189">
            <a:extLst>
              <a:ext uri="{FF2B5EF4-FFF2-40B4-BE49-F238E27FC236}">
                <a16:creationId xmlns:a16="http://schemas.microsoft.com/office/drawing/2014/main" id="{D15611C2-0728-354C-ABBA-7DCD331C56E6}"/>
              </a:ext>
            </a:extLst>
          </p:cNvPr>
          <p:cNvSpPr/>
          <p:nvPr/>
        </p:nvSpPr>
        <p:spPr>
          <a:xfrm>
            <a:off x="3342005" y="1318159"/>
            <a:ext cx="1122434" cy="495239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2" name="右矢印 191">
            <a:extLst>
              <a:ext uri="{FF2B5EF4-FFF2-40B4-BE49-F238E27FC236}">
                <a16:creationId xmlns:a16="http://schemas.microsoft.com/office/drawing/2014/main" id="{45595230-39E7-8846-85E9-B7000C795582}"/>
              </a:ext>
            </a:extLst>
          </p:cNvPr>
          <p:cNvSpPr/>
          <p:nvPr/>
        </p:nvSpPr>
        <p:spPr>
          <a:xfrm>
            <a:off x="3154467" y="3931451"/>
            <a:ext cx="1662567" cy="3503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3" name="右矢印 192">
            <a:extLst>
              <a:ext uri="{FF2B5EF4-FFF2-40B4-BE49-F238E27FC236}">
                <a16:creationId xmlns:a16="http://schemas.microsoft.com/office/drawing/2014/main" id="{A01740B0-983F-3C4F-B090-2B3B6AB94501}"/>
              </a:ext>
            </a:extLst>
          </p:cNvPr>
          <p:cNvSpPr/>
          <p:nvPr/>
        </p:nvSpPr>
        <p:spPr>
          <a:xfrm rot="19941563">
            <a:off x="3104071" y="2806053"/>
            <a:ext cx="1813050" cy="3503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4" name="右矢印 193">
            <a:extLst>
              <a:ext uri="{FF2B5EF4-FFF2-40B4-BE49-F238E27FC236}">
                <a16:creationId xmlns:a16="http://schemas.microsoft.com/office/drawing/2014/main" id="{BA6A2157-C6C9-E642-807D-213655DC0EDE}"/>
              </a:ext>
            </a:extLst>
          </p:cNvPr>
          <p:cNvSpPr/>
          <p:nvPr/>
        </p:nvSpPr>
        <p:spPr>
          <a:xfrm rot="1658437" flipV="1">
            <a:off x="3083878" y="4989146"/>
            <a:ext cx="1813050" cy="3503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1" name="テキスト ボックス 190">
            <a:extLst>
              <a:ext uri="{FF2B5EF4-FFF2-40B4-BE49-F238E27FC236}">
                <a16:creationId xmlns:a16="http://schemas.microsoft.com/office/drawing/2014/main" id="{CC0818D5-9C10-4D47-8CFF-C793C225E5A8}"/>
              </a:ext>
            </a:extLst>
          </p:cNvPr>
          <p:cNvSpPr txBox="1"/>
          <p:nvPr/>
        </p:nvSpPr>
        <p:spPr>
          <a:xfrm>
            <a:off x="3626223" y="1593753"/>
            <a:ext cx="553998" cy="4401205"/>
          </a:xfrm>
          <a:prstGeom prst="rect">
            <a:avLst/>
          </a:prstGeom>
          <a:noFill/>
        </p:spPr>
        <p:txBody>
          <a:bodyPr vert="eaVert" wrap="none" rtlCol="0">
            <a:spAutoFit/>
          </a:bodyPr>
          <a:lstStyle/>
          <a:p>
            <a:pPr algn="ctr"/>
            <a:r>
              <a:rPr kumimoji="1" lang="ja-JP" altLang="en-US" sz="2400" dirty="0">
                <a:solidFill>
                  <a:schemeClr val="bg1"/>
                </a:solidFill>
                <a:latin typeface="Meiryo" panose="020B0604030504040204" pitchFamily="34" charset="-128"/>
                <a:ea typeface="Meiryo" panose="020B0604030504040204" pitchFamily="34" charset="-128"/>
              </a:rPr>
              <a:t>仮想化を実現するソフトウエア</a:t>
            </a:r>
          </a:p>
        </p:txBody>
      </p:sp>
    </p:spTree>
    <p:extLst>
      <p:ext uri="{BB962C8B-B14F-4D97-AF65-F5344CB8AC3E}">
        <p14:creationId xmlns:p14="http://schemas.microsoft.com/office/powerpoint/2010/main" val="6905875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bwMode="auto">
          <a:xfrm>
            <a:off x="762000" y="996046"/>
            <a:ext cx="7620000" cy="3890203"/>
          </a:xfrm>
          <a:prstGeom prst="roundRect">
            <a:avLst>
              <a:gd name="adj" fmla="val 0"/>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7" name="角丸四角形 6"/>
          <p:cNvSpPr/>
          <p:nvPr/>
        </p:nvSpPr>
        <p:spPr bwMode="auto">
          <a:xfrm>
            <a:off x="762000" y="5114850"/>
            <a:ext cx="7620000" cy="1295400"/>
          </a:xfrm>
          <a:prstGeom prst="roundRect">
            <a:avLst>
              <a:gd name="adj" fmla="val 0"/>
            </a:avLst>
          </a:prstGeom>
          <a:solidFill>
            <a:schemeClr val="accent5">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defTabSz="914400" fontAlgn="base">
              <a:spcBef>
                <a:spcPct val="20000"/>
              </a:spcBef>
              <a:spcAft>
                <a:spcPct val="0"/>
              </a:spcAft>
            </a:pPr>
            <a:endParaRPr kumimoji="0" lang="ja-JP" altLang="en-US" sz="1200">
              <a:solidFill>
                <a:srgbClr val="484848"/>
              </a:solidFill>
              <a:latin typeface="Meiryo" panose="020B0604030504040204" pitchFamily="34" charset="-128"/>
              <a:ea typeface="Meiryo" panose="020B0604030504040204" pitchFamily="34" charset="-128"/>
            </a:endParaRPr>
          </a:p>
        </p:txBody>
      </p:sp>
      <p:sp>
        <p:nvSpPr>
          <p:cNvPr id="8" name="正方形/長方形 7"/>
          <p:cNvSpPr/>
          <p:nvPr/>
        </p:nvSpPr>
        <p:spPr bwMode="auto">
          <a:xfrm>
            <a:off x="1905000" y="1685850"/>
            <a:ext cx="457200" cy="381000"/>
          </a:xfrm>
          <a:prstGeom prst="rect">
            <a:avLst/>
          </a:prstGeom>
          <a:solidFill>
            <a:srgbClr val="00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9" name="正方形/長方形 8"/>
          <p:cNvSpPr/>
          <p:nvPr/>
        </p:nvSpPr>
        <p:spPr bwMode="auto">
          <a:xfrm>
            <a:off x="1295400" y="1685850"/>
            <a:ext cx="457200" cy="381000"/>
          </a:xfrm>
          <a:prstGeom prst="rect">
            <a:avLst/>
          </a:prstGeom>
          <a:solidFill>
            <a:srgbClr val="00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0" name="正方形/長方形 9"/>
          <p:cNvSpPr/>
          <p:nvPr/>
        </p:nvSpPr>
        <p:spPr bwMode="auto">
          <a:xfrm>
            <a:off x="2514600" y="1685850"/>
            <a:ext cx="457200" cy="381000"/>
          </a:xfrm>
          <a:prstGeom prst="rect">
            <a:avLst/>
          </a:prstGeom>
          <a:solidFill>
            <a:srgbClr val="00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4" name="正方形/長方形 13"/>
          <p:cNvSpPr/>
          <p:nvPr/>
        </p:nvSpPr>
        <p:spPr bwMode="auto">
          <a:xfrm>
            <a:off x="3733800" y="1685850"/>
            <a:ext cx="1676400" cy="381000"/>
          </a:xfrm>
          <a:prstGeom prst="rect">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5" name="六角形 14"/>
          <p:cNvSpPr/>
          <p:nvPr/>
        </p:nvSpPr>
        <p:spPr bwMode="auto">
          <a:xfrm>
            <a:off x="6172200" y="1685850"/>
            <a:ext cx="1676400" cy="457200"/>
          </a:xfrm>
          <a:prstGeom prst="hexagon">
            <a:avLst>
              <a:gd name="adj" fmla="val 78140"/>
              <a:gd name="vf" fmla="val 115470"/>
            </a:avLst>
          </a:prstGeom>
          <a:solidFill>
            <a:srgbClr val="80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6" name="正方形/長方形 15"/>
          <p:cNvSpPr/>
          <p:nvPr/>
        </p:nvSpPr>
        <p:spPr bwMode="auto">
          <a:xfrm>
            <a:off x="1295400" y="5419650"/>
            <a:ext cx="1676400" cy="381000"/>
          </a:xfrm>
          <a:prstGeom prst="rect">
            <a:avLst/>
          </a:prstGeom>
          <a:solidFill>
            <a:srgbClr val="03800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7" name="正方形/長方形 16"/>
          <p:cNvSpPr/>
          <p:nvPr/>
        </p:nvSpPr>
        <p:spPr bwMode="auto">
          <a:xfrm>
            <a:off x="4343400" y="5419650"/>
            <a:ext cx="457200" cy="381000"/>
          </a:xfrm>
          <a:prstGeom prst="rect">
            <a:avLst/>
          </a:prstGeom>
          <a:solidFill>
            <a:srgbClr val="00009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8" name="正方形/長方形 17"/>
          <p:cNvSpPr/>
          <p:nvPr/>
        </p:nvSpPr>
        <p:spPr bwMode="auto">
          <a:xfrm>
            <a:off x="3733800" y="5419650"/>
            <a:ext cx="457200" cy="381000"/>
          </a:xfrm>
          <a:prstGeom prst="rect">
            <a:avLst/>
          </a:prstGeom>
          <a:solidFill>
            <a:srgbClr val="00009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9" name="正方形/長方形 18"/>
          <p:cNvSpPr/>
          <p:nvPr/>
        </p:nvSpPr>
        <p:spPr bwMode="auto">
          <a:xfrm>
            <a:off x="4953000" y="5419650"/>
            <a:ext cx="457200" cy="381000"/>
          </a:xfrm>
          <a:prstGeom prst="rect">
            <a:avLst/>
          </a:prstGeom>
          <a:solidFill>
            <a:srgbClr val="00009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20" name="正方形/長方形 19"/>
          <p:cNvSpPr/>
          <p:nvPr/>
        </p:nvSpPr>
        <p:spPr bwMode="auto">
          <a:xfrm>
            <a:off x="6172200" y="5419650"/>
            <a:ext cx="1676400" cy="381000"/>
          </a:xfrm>
          <a:prstGeom prst="rect">
            <a:avLst/>
          </a:prstGeom>
          <a:solidFill>
            <a:schemeClr val="accent5">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21" name="テキスト ボックス 20"/>
          <p:cNvSpPr txBox="1"/>
          <p:nvPr/>
        </p:nvSpPr>
        <p:spPr>
          <a:xfrm>
            <a:off x="3094672" y="5876850"/>
            <a:ext cx="2954656" cy="461665"/>
          </a:xfrm>
          <a:prstGeom prst="rect">
            <a:avLst/>
          </a:prstGeom>
          <a:noFill/>
          <a:effectLst/>
        </p:spPr>
        <p:txBody>
          <a:bodyPr wrap="none" rtlCol="0">
            <a:spAutoFit/>
          </a:bodyPr>
          <a:lstStyle/>
          <a:p>
            <a:pPr algn="ctr"/>
            <a:r>
              <a:rPr kumimoji="1" lang="ja-JP" altLang="en-US" sz="2400" dirty="0">
                <a:solidFill>
                  <a:srgbClr val="000090"/>
                </a:solidFill>
                <a:latin typeface="Meiryo" panose="020B0604030504040204" pitchFamily="34" charset="-128"/>
                <a:ea typeface="Meiryo" panose="020B0604030504040204" pitchFamily="34" charset="-128"/>
                <a:cs typeface="ＤＦＰ太丸ゴシック体"/>
              </a:rPr>
              <a:t>物理資源・物理機械</a:t>
            </a:r>
          </a:p>
        </p:txBody>
      </p:sp>
      <p:sp>
        <p:nvSpPr>
          <p:cNvPr id="23" name="テキスト ボックス 22"/>
          <p:cNvSpPr txBox="1"/>
          <p:nvPr/>
        </p:nvSpPr>
        <p:spPr>
          <a:xfrm>
            <a:off x="1219200" y="1194525"/>
            <a:ext cx="1826141" cy="338554"/>
          </a:xfrm>
          <a:prstGeom prst="rect">
            <a:avLst/>
          </a:prstGeom>
          <a:noFill/>
          <a:effectLst/>
        </p:spPr>
        <p:txBody>
          <a:bodyPr wrap="none" rtlCol="0">
            <a:spAutoFit/>
          </a:bodyPr>
          <a:lstStyle/>
          <a:p>
            <a:pPr algn="ctr"/>
            <a:r>
              <a:rPr kumimoji="1" lang="ja-JP" altLang="en-US" sz="1600" dirty="0">
                <a:solidFill>
                  <a:srgbClr val="008000"/>
                </a:solidFill>
                <a:effectLst/>
                <a:latin typeface="Meiryo" panose="020B0604030504040204" pitchFamily="34" charset="-128"/>
                <a:ea typeface="Meiryo" panose="020B0604030504040204" pitchFamily="34" charset="-128"/>
                <a:cs typeface="ＤＦＰ太丸ゴシック体"/>
              </a:rPr>
              <a:t>サーバーの仮想化</a:t>
            </a:r>
            <a:endParaRPr kumimoji="1" lang="en-US" altLang="ja-JP" sz="1600" dirty="0">
              <a:solidFill>
                <a:srgbClr val="008000"/>
              </a:solidFill>
              <a:effectLst/>
              <a:latin typeface="Meiryo" panose="020B0604030504040204" pitchFamily="34" charset="-128"/>
              <a:ea typeface="Meiryo" panose="020B0604030504040204" pitchFamily="34" charset="-128"/>
              <a:cs typeface="ＤＦＰ太丸ゴシック体"/>
            </a:endParaRPr>
          </a:p>
        </p:txBody>
      </p:sp>
      <p:sp>
        <p:nvSpPr>
          <p:cNvPr id="24" name="テキスト ボックス 23"/>
          <p:cNvSpPr txBox="1"/>
          <p:nvPr/>
        </p:nvSpPr>
        <p:spPr>
          <a:xfrm>
            <a:off x="3556337" y="1194525"/>
            <a:ext cx="2031325" cy="338554"/>
          </a:xfrm>
          <a:prstGeom prst="rect">
            <a:avLst/>
          </a:prstGeom>
          <a:noFill/>
          <a:effectLst/>
        </p:spPr>
        <p:txBody>
          <a:bodyPr wrap="none" rtlCol="0">
            <a:spAutoFit/>
          </a:bodyPr>
          <a:lstStyle/>
          <a:p>
            <a:pPr algn="ctr"/>
            <a:r>
              <a:rPr kumimoji="1" lang="ja-JP" altLang="en-US" sz="1600" dirty="0">
                <a:solidFill>
                  <a:srgbClr val="3366FF"/>
                </a:solidFill>
                <a:effectLst/>
                <a:latin typeface="Meiryo" panose="020B0604030504040204" pitchFamily="34" charset="-128"/>
                <a:ea typeface="Meiryo" panose="020B0604030504040204" pitchFamily="34" charset="-128"/>
                <a:cs typeface="ＤＦＰ太丸ゴシック体"/>
              </a:rPr>
              <a:t>ストレージの仮想化</a:t>
            </a:r>
            <a:endParaRPr kumimoji="1" lang="en-US" altLang="ja-JP" sz="1600" dirty="0">
              <a:solidFill>
                <a:srgbClr val="3366FF"/>
              </a:solidFill>
              <a:effectLst/>
              <a:latin typeface="Meiryo" panose="020B0604030504040204" pitchFamily="34" charset="-128"/>
              <a:ea typeface="Meiryo" panose="020B0604030504040204" pitchFamily="34" charset="-128"/>
              <a:cs typeface="ＤＦＰ太丸ゴシック体"/>
            </a:endParaRPr>
          </a:p>
        </p:txBody>
      </p:sp>
      <p:sp>
        <p:nvSpPr>
          <p:cNvPr id="25" name="テキスト ボックス 24"/>
          <p:cNvSpPr txBox="1"/>
          <p:nvPr/>
        </p:nvSpPr>
        <p:spPr>
          <a:xfrm>
            <a:off x="5917210" y="1042125"/>
            <a:ext cx="2236510" cy="584775"/>
          </a:xfrm>
          <a:prstGeom prst="rect">
            <a:avLst/>
          </a:prstGeom>
          <a:noFill/>
          <a:effectLst/>
        </p:spPr>
        <p:txBody>
          <a:bodyPr wrap="none" rtlCol="0">
            <a:spAutoFit/>
          </a:bodyPr>
          <a:lstStyle/>
          <a:p>
            <a:pPr algn="ctr"/>
            <a:r>
              <a:rPr kumimoji="1" lang="en-US" altLang="ja-JP" sz="1600" dirty="0">
                <a:solidFill>
                  <a:srgbClr val="800000"/>
                </a:solidFill>
                <a:effectLst/>
                <a:latin typeface="Meiryo" panose="020B0604030504040204" pitchFamily="34" charset="-128"/>
                <a:ea typeface="Meiryo" panose="020B0604030504040204" pitchFamily="34" charset="-128"/>
                <a:cs typeface="ＤＦＰ太丸ゴシック体"/>
              </a:rPr>
              <a:t>Java</a:t>
            </a:r>
            <a:r>
              <a:rPr kumimoji="1" lang="ja-JP" altLang="en-US" sz="1600" dirty="0">
                <a:solidFill>
                  <a:srgbClr val="800000"/>
                </a:solidFill>
                <a:effectLst/>
                <a:latin typeface="Meiryo" panose="020B0604030504040204" pitchFamily="34" charset="-128"/>
                <a:ea typeface="Meiryo" panose="020B0604030504040204" pitchFamily="34" charset="-128"/>
                <a:cs typeface="ＤＦＰ太丸ゴシック体"/>
              </a:rPr>
              <a:t>仮想マシン</a:t>
            </a:r>
            <a:endParaRPr kumimoji="1" lang="en-US" altLang="ja-JP" sz="1600" dirty="0">
              <a:solidFill>
                <a:srgbClr val="800000"/>
              </a:solidFill>
              <a:effectLst/>
              <a:latin typeface="Meiryo" panose="020B0604030504040204" pitchFamily="34" charset="-128"/>
              <a:ea typeface="Meiryo" panose="020B0604030504040204" pitchFamily="34" charset="-128"/>
              <a:cs typeface="ＤＦＰ太丸ゴシック体"/>
            </a:endParaRPr>
          </a:p>
          <a:p>
            <a:pPr algn="ctr"/>
            <a:r>
              <a:rPr kumimoji="1" lang="ja-JP" altLang="en-US" sz="1600" dirty="0">
                <a:solidFill>
                  <a:srgbClr val="800000"/>
                </a:solidFill>
                <a:effectLst/>
                <a:latin typeface="Meiryo" panose="020B0604030504040204" pitchFamily="34" charset="-128"/>
                <a:ea typeface="Meiryo" panose="020B0604030504040204" pitchFamily="34" charset="-128"/>
                <a:cs typeface="ＤＦＰ太丸ゴシック体"/>
              </a:rPr>
              <a:t>データベースの仮想化</a:t>
            </a:r>
            <a:endParaRPr kumimoji="1" lang="en-US" altLang="ja-JP" sz="1600" dirty="0">
              <a:solidFill>
                <a:srgbClr val="800000"/>
              </a:solidFill>
              <a:effectLst/>
              <a:latin typeface="Meiryo" panose="020B0604030504040204" pitchFamily="34" charset="-128"/>
              <a:ea typeface="Meiryo" panose="020B0604030504040204" pitchFamily="34" charset="-128"/>
              <a:cs typeface="ＤＦＰ太丸ゴシック体"/>
            </a:endParaRPr>
          </a:p>
        </p:txBody>
      </p:sp>
      <p:sp>
        <p:nvSpPr>
          <p:cNvPr id="26" name="上矢印 25"/>
          <p:cNvSpPr/>
          <p:nvPr/>
        </p:nvSpPr>
        <p:spPr bwMode="auto">
          <a:xfrm>
            <a:off x="1676400" y="2219250"/>
            <a:ext cx="914400" cy="3124200"/>
          </a:xfrm>
          <a:prstGeom prst="upArrow">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27" name="上矢印 26"/>
          <p:cNvSpPr/>
          <p:nvPr/>
        </p:nvSpPr>
        <p:spPr bwMode="auto">
          <a:xfrm>
            <a:off x="4114800" y="2219250"/>
            <a:ext cx="914400" cy="3124200"/>
          </a:xfrm>
          <a:prstGeom prst="upArrow">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28" name="上矢印 27"/>
          <p:cNvSpPr/>
          <p:nvPr/>
        </p:nvSpPr>
        <p:spPr bwMode="auto">
          <a:xfrm>
            <a:off x="6553200" y="2219250"/>
            <a:ext cx="914400" cy="3124200"/>
          </a:xfrm>
          <a:prstGeom prst="upArrow">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1" name="正方形/長方形 10"/>
          <p:cNvSpPr/>
          <p:nvPr/>
        </p:nvSpPr>
        <p:spPr bwMode="auto">
          <a:xfrm>
            <a:off x="1295400" y="3362250"/>
            <a:ext cx="1676400" cy="609600"/>
          </a:xfrm>
          <a:prstGeom prst="rect">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rPr>
              <a:t>パーティショニング</a:t>
            </a:r>
            <a:endParaRPr kumimoji="0" lang="en-US" altLang="ja-JP"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a:p>
            <a:pPr marL="0" marR="0" indent="0" algn="ctr" defTabSz="914400" rtl="0" eaLnBrk="1" fontAlgn="base" latinLnBrk="0" hangingPunct="1">
              <a:lnSpc>
                <a:spcPct val="100000"/>
              </a:lnSpc>
              <a:spcBef>
                <a:spcPct val="20000"/>
              </a:spcBef>
              <a:spcAft>
                <a:spcPct val="0"/>
              </a:spcAft>
              <a:buClrTx/>
              <a:buSzTx/>
              <a:buFontTx/>
              <a:buNone/>
              <a:tabLst/>
            </a:pPr>
            <a:r>
              <a:rPr lang="ja-JP" altLang="en-US" sz="1800" dirty="0">
                <a:solidFill>
                  <a:srgbClr val="FFFFFF"/>
                </a:solidFill>
                <a:latin typeface="Meiryo" panose="020B0604030504040204" pitchFamily="34" charset="-128"/>
                <a:ea typeface="Meiryo" panose="020B0604030504040204" pitchFamily="34" charset="-128"/>
                <a:cs typeface="ＤＦＰ太丸ゴシック体"/>
              </a:rPr>
              <a:t>分　割</a:t>
            </a:r>
            <a:endParaRPr kumimoji="0" lang="ja-JP" altLang="en-US" sz="18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p:txBody>
      </p:sp>
      <p:sp>
        <p:nvSpPr>
          <p:cNvPr id="12" name="正方形/長方形 11"/>
          <p:cNvSpPr/>
          <p:nvPr/>
        </p:nvSpPr>
        <p:spPr bwMode="auto">
          <a:xfrm>
            <a:off x="3733800" y="3362250"/>
            <a:ext cx="1676400" cy="609600"/>
          </a:xfrm>
          <a:prstGeom prst="rect">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rPr>
              <a:t>アグリゲーション</a:t>
            </a:r>
            <a:endParaRPr kumimoji="0" lang="en-US" altLang="ja-JP"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a:p>
            <a:pPr marL="0" marR="0" indent="0" algn="ctr" defTabSz="914400" rtl="0" eaLnBrk="1" fontAlgn="base" latinLnBrk="0" hangingPunct="1">
              <a:lnSpc>
                <a:spcPct val="100000"/>
              </a:lnSpc>
              <a:spcBef>
                <a:spcPct val="20000"/>
              </a:spcBef>
              <a:spcAft>
                <a:spcPct val="0"/>
              </a:spcAft>
              <a:buClrTx/>
              <a:buSzTx/>
              <a:buFontTx/>
              <a:buNone/>
              <a:tabLst/>
            </a:pPr>
            <a:r>
              <a:rPr lang="ja-JP" altLang="en-US" sz="1600" dirty="0">
                <a:solidFill>
                  <a:srgbClr val="FFFFFF"/>
                </a:solidFill>
                <a:latin typeface="Meiryo" panose="020B0604030504040204" pitchFamily="34" charset="-128"/>
                <a:ea typeface="Meiryo" panose="020B0604030504040204" pitchFamily="34" charset="-128"/>
                <a:cs typeface="ＤＦＰ太丸ゴシック体"/>
              </a:rPr>
              <a:t>集　約</a:t>
            </a:r>
            <a:endParaRPr kumimoji="0" lang="ja-JP" altLang="en-US" sz="16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p:txBody>
      </p:sp>
      <p:sp>
        <p:nvSpPr>
          <p:cNvPr id="13" name="正方形/長方形 12"/>
          <p:cNvSpPr/>
          <p:nvPr/>
        </p:nvSpPr>
        <p:spPr bwMode="auto">
          <a:xfrm>
            <a:off x="6172200" y="3362250"/>
            <a:ext cx="1676400" cy="609600"/>
          </a:xfrm>
          <a:prstGeom prst="rect">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rPr>
              <a:t>エミュレーション</a:t>
            </a:r>
            <a:endParaRPr kumimoji="0" lang="en-US" altLang="ja-JP"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rPr>
              <a:t>模　倣</a:t>
            </a:r>
          </a:p>
        </p:txBody>
      </p:sp>
      <p:sp>
        <p:nvSpPr>
          <p:cNvPr id="22" name="テキスト ボックス 21"/>
          <p:cNvSpPr txBox="1"/>
          <p:nvPr/>
        </p:nvSpPr>
        <p:spPr>
          <a:xfrm>
            <a:off x="2848836" y="2828850"/>
            <a:ext cx="3446328" cy="461665"/>
          </a:xfrm>
          <a:prstGeom prst="rect">
            <a:avLst/>
          </a:prstGeom>
          <a:noFill/>
          <a:effectLst/>
        </p:spPr>
        <p:txBody>
          <a:bodyPr wrap="none" rtlCol="0">
            <a:spAutoFit/>
          </a:bodyPr>
          <a:lstStyle/>
          <a:p>
            <a:pPr algn="ctr"/>
            <a:r>
              <a:rPr kumimoji="1" lang="ja-JP" altLang="en-US" sz="2400" dirty="0">
                <a:solidFill>
                  <a:srgbClr val="FF6600"/>
                </a:solidFill>
                <a:effectLst/>
                <a:latin typeface="Meiryo" panose="020B0604030504040204" pitchFamily="34" charset="-128"/>
                <a:ea typeface="Meiryo" panose="020B0604030504040204" pitchFamily="34" charset="-128"/>
                <a:cs typeface="ＤＦＰ太丸ゴシック体"/>
              </a:rPr>
              <a:t>仮想化</a:t>
            </a:r>
            <a:r>
              <a:rPr kumimoji="1" lang="en-US" altLang="ja-JP" sz="2400" dirty="0">
                <a:solidFill>
                  <a:srgbClr val="FF6600"/>
                </a:solidFill>
                <a:effectLst/>
                <a:latin typeface="Meiryo" panose="020B0604030504040204" pitchFamily="34" charset="-128"/>
                <a:ea typeface="Meiryo" panose="020B0604030504040204" pitchFamily="34" charset="-128"/>
                <a:cs typeface="ＤＦＰ太丸ゴシック体"/>
              </a:rPr>
              <a:t> (Virtualization)</a:t>
            </a:r>
            <a:endParaRPr kumimoji="1" lang="ja-JP" altLang="en-US" sz="2400" dirty="0">
              <a:solidFill>
                <a:srgbClr val="FF6600"/>
              </a:solidFill>
              <a:effectLst/>
              <a:latin typeface="Meiryo" panose="020B0604030504040204" pitchFamily="34" charset="-128"/>
              <a:ea typeface="Meiryo" panose="020B0604030504040204" pitchFamily="34" charset="-128"/>
              <a:cs typeface="ＤＦＰ太丸ゴシック体"/>
            </a:endParaRPr>
          </a:p>
        </p:txBody>
      </p:sp>
      <p:sp>
        <p:nvSpPr>
          <p:cNvPr id="30" name="テキスト ボックス 29"/>
          <p:cNvSpPr txBox="1"/>
          <p:nvPr/>
        </p:nvSpPr>
        <p:spPr>
          <a:xfrm>
            <a:off x="1159972" y="4124250"/>
            <a:ext cx="1980029" cy="523220"/>
          </a:xfrm>
          <a:prstGeom prst="rect">
            <a:avLst/>
          </a:prstGeom>
          <a:noFill/>
          <a:effectLst/>
        </p:spPr>
        <p:txBody>
          <a:bodyPr wrap="none" rtlCol="0">
            <a:spAutoFit/>
          </a:bodyPr>
          <a:lstStyle/>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ひとつの物理資源を</a:t>
            </a:r>
            <a:endParaRPr kumimoji="1" lang="en-US" altLang="ja-JP" sz="1400" dirty="0">
              <a:solidFill>
                <a:srgbClr val="FF6600"/>
              </a:solidFill>
              <a:effectLst/>
              <a:latin typeface="Meiryo" panose="020B0604030504040204" pitchFamily="34" charset="-128"/>
              <a:ea typeface="Meiryo" panose="020B0604030504040204" pitchFamily="34" charset="-128"/>
              <a:cs typeface="ＤＦＰ太丸ゴシック体"/>
            </a:endParaRPr>
          </a:p>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複数の仮想資源に分割</a:t>
            </a:r>
          </a:p>
        </p:txBody>
      </p:sp>
      <p:sp>
        <p:nvSpPr>
          <p:cNvPr id="31" name="テキスト ボックス 30"/>
          <p:cNvSpPr txBox="1"/>
          <p:nvPr/>
        </p:nvSpPr>
        <p:spPr>
          <a:xfrm>
            <a:off x="3492217" y="4124250"/>
            <a:ext cx="2159566" cy="523220"/>
          </a:xfrm>
          <a:prstGeom prst="rect">
            <a:avLst/>
          </a:prstGeom>
          <a:noFill/>
          <a:effectLst/>
        </p:spPr>
        <p:txBody>
          <a:bodyPr wrap="none" rtlCol="0">
            <a:spAutoFit/>
          </a:bodyPr>
          <a:lstStyle/>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複数の物理資源を</a:t>
            </a:r>
            <a:endParaRPr kumimoji="1" lang="en-US" altLang="ja-JP" sz="1400" dirty="0">
              <a:solidFill>
                <a:srgbClr val="FF6600"/>
              </a:solidFill>
              <a:effectLst/>
              <a:latin typeface="Meiryo" panose="020B0604030504040204" pitchFamily="34" charset="-128"/>
              <a:ea typeface="Meiryo" panose="020B0604030504040204" pitchFamily="34" charset="-128"/>
              <a:cs typeface="ＤＦＰ太丸ゴシック体"/>
            </a:endParaRPr>
          </a:p>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ひとつの仮想資源に分割</a:t>
            </a:r>
          </a:p>
        </p:txBody>
      </p:sp>
      <p:sp>
        <p:nvSpPr>
          <p:cNvPr id="32" name="テキスト ボックス 31"/>
          <p:cNvSpPr txBox="1"/>
          <p:nvPr/>
        </p:nvSpPr>
        <p:spPr>
          <a:xfrm>
            <a:off x="5943600" y="4124250"/>
            <a:ext cx="2159567" cy="523220"/>
          </a:xfrm>
          <a:prstGeom prst="rect">
            <a:avLst/>
          </a:prstGeom>
          <a:noFill/>
          <a:effectLst/>
        </p:spPr>
        <p:txBody>
          <a:bodyPr wrap="none" rtlCol="0">
            <a:spAutoFit/>
          </a:bodyPr>
          <a:lstStyle/>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ある物理資源を</a:t>
            </a:r>
          </a:p>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異なる資源に見せかける</a:t>
            </a:r>
            <a:endParaRPr kumimoji="1" lang="en-US" altLang="ja-JP" sz="1400" dirty="0">
              <a:solidFill>
                <a:srgbClr val="FF6600"/>
              </a:solidFill>
              <a:effectLst/>
              <a:latin typeface="Meiryo" panose="020B0604030504040204" pitchFamily="34" charset="-128"/>
              <a:ea typeface="Meiryo" panose="020B0604030504040204" pitchFamily="34" charset="-128"/>
              <a:cs typeface="ＤＦＰ太丸ゴシック体"/>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dirty="0">
                <a:effectLst/>
              </a:rPr>
              <a:t>仮想化の</a:t>
            </a:r>
            <a:r>
              <a:rPr kumimoji="1" lang="en-US" altLang="ja-JP" dirty="0">
                <a:effectLst/>
              </a:rPr>
              <a:t>3</a:t>
            </a:r>
            <a:r>
              <a:rPr kumimoji="1" lang="ja-JP" altLang="en-US" dirty="0">
                <a:effectLst/>
              </a:rPr>
              <a:t>つのタイプ</a:t>
            </a:r>
          </a:p>
        </p:txBody>
      </p:sp>
    </p:spTree>
    <p:extLst>
      <p:ext uri="{BB962C8B-B14F-4D97-AF65-F5344CB8AC3E}">
        <p14:creationId xmlns:p14="http://schemas.microsoft.com/office/powerpoint/2010/main" val="1025832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latin typeface="Meiryo" panose="020B0604030504040204" pitchFamily="34" charset="-128"/>
                <a:ea typeface="Meiryo" panose="020B0604030504040204" pitchFamily="34" charset="-128"/>
                <a:cs typeface="Arial"/>
              </a:rPr>
              <a:t>基礎知識</a:t>
            </a:r>
            <a:endParaRPr lang="en-US" altLang="ja-JP" sz="20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2" name="正方形/長方形 1">
            <a:extLst>
              <a:ext uri="{FF2B5EF4-FFF2-40B4-BE49-F238E27FC236}">
                <a16:creationId xmlns:a16="http://schemas.microsoft.com/office/drawing/2014/main" id="{D28F7017-5CDC-2D4B-8E24-6F071AA174E5}"/>
              </a:ext>
            </a:extLst>
          </p:cNvPr>
          <p:cNvSpPr/>
          <p:nvPr/>
        </p:nvSpPr>
        <p:spPr>
          <a:xfrm>
            <a:off x="814011" y="2406006"/>
            <a:ext cx="5272597" cy="369332"/>
          </a:xfrm>
          <a:prstGeom prst="rect">
            <a:avLst/>
          </a:prstGeom>
        </p:spPr>
        <p:txBody>
          <a:bodyPr wrap="none">
            <a:spAutoFit/>
          </a:bodyPr>
          <a:lstStyle/>
          <a:p>
            <a:r>
              <a:rPr lang="ja-JP" altLang="en-US">
                <a:solidFill>
                  <a:srgbClr val="0070C0"/>
                </a:solidFill>
                <a:latin typeface="Meiryo" panose="020B0604030504040204" pitchFamily="34" charset="-128"/>
                <a:ea typeface="Meiryo" panose="020B0604030504040204" pitchFamily="34" charset="-128"/>
                <a:cs typeface="Arial"/>
              </a:rPr>
              <a:t>最新</a:t>
            </a:r>
            <a:r>
              <a:rPr lang="en-US" altLang="ja-JP" dirty="0">
                <a:solidFill>
                  <a:srgbClr val="0070C0"/>
                </a:solidFill>
                <a:latin typeface="Meiryo" panose="020B0604030504040204" pitchFamily="34" charset="-128"/>
                <a:ea typeface="Meiryo" panose="020B0604030504040204" pitchFamily="34" charset="-128"/>
                <a:cs typeface="Arial"/>
              </a:rPr>
              <a:t>IT</a:t>
            </a:r>
            <a:r>
              <a:rPr lang="ja-JP" altLang="en-US">
                <a:solidFill>
                  <a:srgbClr val="0070C0"/>
                </a:solidFill>
                <a:latin typeface="Meiryo" panose="020B0604030504040204" pitchFamily="34" charset="-128"/>
                <a:ea typeface="Meiryo" panose="020B0604030504040204" pitchFamily="34" charset="-128"/>
                <a:cs typeface="Arial"/>
              </a:rPr>
              <a:t>トレンドを理解するために知っておきたい</a:t>
            </a:r>
            <a:endParaRPr lang="en-US" altLang="ja-JP" dirty="0">
              <a:solidFill>
                <a:srgbClr val="0070C0"/>
              </a:solidFill>
              <a:latin typeface="Meiryo" panose="020B0604030504040204" pitchFamily="34" charset="-128"/>
              <a:ea typeface="Meiryo" panose="020B0604030504040204" pitchFamily="34" charset="-128"/>
              <a:cs typeface="Arial"/>
            </a:endParaRPr>
          </a:p>
        </p:txBody>
      </p:sp>
    </p:spTree>
    <p:extLst>
      <p:ext uri="{BB962C8B-B14F-4D97-AF65-F5344CB8AC3E}">
        <p14:creationId xmlns:p14="http://schemas.microsoft.com/office/powerpoint/2010/main" val="4878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C74125F-85AB-1043-BA23-FC01A3EC3183}"/>
              </a:ext>
            </a:extLst>
          </p:cNvPr>
          <p:cNvSpPr>
            <a:spLocks noGrp="1"/>
          </p:cNvSpPr>
          <p:nvPr>
            <p:ph type="title"/>
          </p:nvPr>
        </p:nvSpPr>
        <p:spPr/>
        <p:txBody>
          <a:bodyPr/>
          <a:lstStyle/>
          <a:p>
            <a:r>
              <a:rPr kumimoji="1" lang="ja-JP" altLang="en-US"/>
              <a:t>ソフトウェア化とはどういうこと</a:t>
            </a:r>
            <a:r>
              <a:rPr lang="ja-JP" altLang="en-US"/>
              <a:t>か（１）</a:t>
            </a:r>
            <a:endParaRPr kumimoji="1" lang="ja-JP" altLang="en-US"/>
          </a:p>
        </p:txBody>
      </p:sp>
      <p:sp>
        <p:nvSpPr>
          <p:cNvPr id="4" name="正方形/長方形 3">
            <a:extLst>
              <a:ext uri="{FF2B5EF4-FFF2-40B4-BE49-F238E27FC236}">
                <a16:creationId xmlns:a16="http://schemas.microsoft.com/office/drawing/2014/main" id="{EB9D977B-6F10-1C4B-B7AE-1B060830E969}"/>
              </a:ext>
            </a:extLst>
          </p:cNvPr>
          <p:cNvSpPr/>
          <p:nvPr/>
        </p:nvSpPr>
        <p:spPr>
          <a:xfrm>
            <a:off x="575556" y="1888817"/>
            <a:ext cx="7992888" cy="160435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DBC7A6D-A8C1-4F40-A2E2-3D3C5C7CD810}"/>
              </a:ext>
            </a:extLst>
          </p:cNvPr>
          <p:cNvSpPr/>
          <p:nvPr/>
        </p:nvSpPr>
        <p:spPr>
          <a:xfrm>
            <a:off x="575556" y="3543803"/>
            <a:ext cx="7992888" cy="160435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8453959D-1E38-9E4D-807E-19E29B1A0FEC}"/>
              </a:ext>
            </a:extLst>
          </p:cNvPr>
          <p:cNvSpPr/>
          <p:nvPr/>
        </p:nvSpPr>
        <p:spPr>
          <a:xfrm>
            <a:off x="2421794" y="1996829"/>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2B9AD2E6-15B0-3541-83FD-76CE07B3FD14}"/>
              </a:ext>
            </a:extLst>
          </p:cNvPr>
          <p:cNvSpPr/>
          <p:nvPr/>
        </p:nvSpPr>
        <p:spPr>
          <a:xfrm>
            <a:off x="3314845" y="1996829"/>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D31FD523-A9B7-FB48-8DC0-523EC2BB1265}"/>
              </a:ext>
            </a:extLst>
          </p:cNvPr>
          <p:cNvSpPr/>
          <p:nvPr/>
        </p:nvSpPr>
        <p:spPr>
          <a:xfrm>
            <a:off x="4207896" y="1996830"/>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 name="図 8">
            <a:extLst>
              <a:ext uri="{FF2B5EF4-FFF2-40B4-BE49-F238E27FC236}">
                <a16:creationId xmlns:a16="http://schemas.microsoft.com/office/drawing/2014/main" id="{550D9232-9E73-554B-A672-E45EDAEEDB2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46332" y="5237610"/>
            <a:ext cx="743012" cy="668710"/>
          </a:xfrm>
          <a:prstGeom prst="rect">
            <a:avLst/>
          </a:prstGeom>
        </p:spPr>
      </p:pic>
      <p:pic>
        <p:nvPicPr>
          <p:cNvPr id="10" name="図 9">
            <a:extLst>
              <a:ext uri="{FF2B5EF4-FFF2-40B4-BE49-F238E27FC236}">
                <a16:creationId xmlns:a16="http://schemas.microsoft.com/office/drawing/2014/main" id="{EB717992-EAB9-8546-9100-A5037A550A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63921" y="5164580"/>
            <a:ext cx="693936" cy="648831"/>
          </a:xfrm>
          <a:prstGeom prst="rect">
            <a:avLst/>
          </a:prstGeom>
        </p:spPr>
      </p:pic>
      <p:pic>
        <p:nvPicPr>
          <p:cNvPr id="11" name="図 10">
            <a:extLst>
              <a:ext uri="{FF2B5EF4-FFF2-40B4-BE49-F238E27FC236}">
                <a16:creationId xmlns:a16="http://schemas.microsoft.com/office/drawing/2014/main" id="{483F3437-8F59-734F-B14A-A537090577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32340" y="5237610"/>
            <a:ext cx="543199" cy="654457"/>
          </a:xfrm>
          <a:prstGeom prst="rect">
            <a:avLst/>
          </a:prstGeom>
        </p:spPr>
      </p:pic>
      <p:sp>
        <p:nvSpPr>
          <p:cNvPr id="12" name="テキスト ボックス 11">
            <a:extLst>
              <a:ext uri="{FF2B5EF4-FFF2-40B4-BE49-F238E27FC236}">
                <a16:creationId xmlns:a16="http://schemas.microsoft.com/office/drawing/2014/main" id="{747DE725-E99C-8E43-9975-495B3810AED3}"/>
              </a:ext>
            </a:extLst>
          </p:cNvPr>
          <p:cNvSpPr txBox="1"/>
          <p:nvPr/>
        </p:nvSpPr>
        <p:spPr>
          <a:xfrm>
            <a:off x="2499659" y="2367827"/>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掃除</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14" name="テキスト ボックス 13">
            <a:extLst>
              <a:ext uri="{FF2B5EF4-FFF2-40B4-BE49-F238E27FC236}">
                <a16:creationId xmlns:a16="http://schemas.microsoft.com/office/drawing/2014/main" id="{1C12F31B-E1F5-0F4B-930B-E0DBAA038050}"/>
              </a:ext>
            </a:extLst>
          </p:cNvPr>
          <p:cNvSpPr txBox="1"/>
          <p:nvPr/>
        </p:nvSpPr>
        <p:spPr>
          <a:xfrm>
            <a:off x="2499659" y="4022813"/>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掃除</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機械</a:t>
            </a:r>
          </a:p>
        </p:txBody>
      </p:sp>
      <p:sp>
        <p:nvSpPr>
          <p:cNvPr id="15" name="テキスト ボックス 14">
            <a:extLst>
              <a:ext uri="{FF2B5EF4-FFF2-40B4-BE49-F238E27FC236}">
                <a16:creationId xmlns:a16="http://schemas.microsoft.com/office/drawing/2014/main" id="{BC7B6CB8-31BD-8D42-A920-756771E27236}"/>
              </a:ext>
            </a:extLst>
          </p:cNvPr>
          <p:cNvSpPr txBox="1"/>
          <p:nvPr/>
        </p:nvSpPr>
        <p:spPr>
          <a:xfrm>
            <a:off x="3310780" y="2390587"/>
            <a:ext cx="800219" cy="615553"/>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レンジ</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16" name="テキスト ボックス 15">
            <a:extLst>
              <a:ext uri="{FF2B5EF4-FFF2-40B4-BE49-F238E27FC236}">
                <a16:creationId xmlns:a16="http://schemas.microsoft.com/office/drawing/2014/main" id="{CB74B1C8-BC2F-F746-8014-639F8BD465C7}"/>
              </a:ext>
            </a:extLst>
          </p:cNvPr>
          <p:cNvSpPr txBox="1"/>
          <p:nvPr/>
        </p:nvSpPr>
        <p:spPr>
          <a:xfrm>
            <a:off x="3310780" y="4045573"/>
            <a:ext cx="800219" cy="615553"/>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レンジ</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機械</a:t>
            </a:r>
          </a:p>
        </p:txBody>
      </p:sp>
      <p:sp>
        <p:nvSpPr>
          <p:cNvPr id="17" name="テキスト ボックス 16">
            <a:extLst>
              <a:ext uri="{FF2B5EF4-FFF2-40B4-BE49-F238E27FC236}">
                <a16:creationId xmlns:a16="http://schemas.microsoft.com/office/drawing/2014/main" id="{6DC12B82-4B7B-BC49-8711-DD192E7D58C9}"/>
              </a:ext>
            </a:extLst>
          </p:cNvPr>
          <p:cNvSpPr txBox="1"/>
          <p:nvPr/>
        </p:nvSpPr>
        <p:spPr>
          <a:xfrm>
            <a:off x="4203828" y="2367827"/>
            <a:ext cx="800219" cy="615553"/>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テレビ</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18" name="テキスト ボックス 17">
            <a:extLst>
              <a:ext uri="{FF2B5EF4-FFF2-40B4-BE49-F238E27FC236}">
                <a16:creationId xmlns:a16="http://schemas.microsoft.com/office/drawing/2014/main" id="{A7350999-7D3F-1B4C-92D5-E12184365CE3}"/>
              </a:ext>
            </a:extLst>
          </p:cNvPr>
          <p:cNvSpPr txBox="1"/>
          <p:nvPr/>
        </p:nvSpPr>
        <p:spPr>
          <a:xfrm>
            <a:off x="4203829" y="4045573"/>
            <a:ext cx="800219" cy="615553"/>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テレビ</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機械</a:t>
            </a:r>
          </a:p>
        </p:txBody>
      </p:sp>
      <p:grpSp>
        <p:nvGrpSpPr>
          <p:cNvPr id="46" name="グループ化 45">
            <a:extLst>
              <a:ext uri="{FF2B5EF4-FFF2-40B4-BE49-F238E27FC236}">
                <a16:creationId xmlns:a16="http://schemas.microsoft.com/office/drawing/2014/main" id="{580BFFAD-3C95-0E4B-AD08-A45FF47404C0}"/>
              </a:ext>
            </a:extLst>
          </p:cNvPr>
          <p:cNvGrpSpPr/>
          <p:nvPr/>
        </p:nvGrpSpPr>
        <p:grpSpPr>
          <a:xfrm>
            <a:off x="5662154" y="1996828"/>
            <a:ext cx="2582254" cy="3024337"/>
            <a:chOff x="5662154" y="1996828"/>
            <a:chExt cx="2582254" cy="3024337"/>
          </a:xfrm>
        </p:grpSpPr>
        <p:sp>
          <p:nvSpPr>
            <p:cNvPr id="19" name="正方形/長方形 18">
              <a:extLst>
                <a:ext uri="{FF2B5EF4-FFF2-40B4-BE49-F238E27FC236}">
                  <a16:creationId xmlns:a16="http://schemas.microsoft.com/office/drawing/2014/main" id="{017A576C-AEB3-1145-B44F-270050DC2789}"/>
                </a:ext>
              </a:extLst>
            </p:cNvPr>
            <p:cNvSpPr/>
            <p:nvPr/>
          </p:nvSpPr>
          <p:spPr>
            <a:xfrm>
              <a:off x="5662154"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34BFCFD0-921E-C741-9111-48EFF4F97638}"/>
                </a:ext>
              </a:extLst>
            </p:cNvPr>
            <p:cNvSpPr/>
            <p:nvPr/>
          </p:nvSpPr>
          <p:spPr>
            <a:xfrm>
              <a:off x="6555205"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39F2CA66-2DDB-5843-9854-5D0D83100D77}"/>
                </a:ext>
              </a:extLst>
            </p:cNvPr>
            <p:cNvSpPr/>
            <p:nvPr/>
          </p:nvSpPr>
          <p:spPr>
            <a:xfrm>
              <a:off x="7448256" y="1996829"/>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9B20F24D-C6CD-EB4D-A5A3-6D7C82B26FE8}"/>
                </a:ext>
              </a:extLst>
            </p:cNvPr>
            <p:cNvSpPr txBox="1"/>
            <p:nvPr/>
          </p:nvSpPr>
          <p:spPr>
            <a:xfrm>
              <a:off x="5740019" y="2367826"/>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作表</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4" name="テキスト ボックス 23">
              <a:extLst>
                <a:ext uri="{FF2B5EF4-FFF2-40B4-BE49-F238E27FC236}">
                  <a16:creationId xmlns:a16="http://schemas.microsoft.com/office/drawing/2014/main" id="{B630364A-E439-8844-8372-BF4B0530EF51}"/>
                </a:ext>
              </a:extLst>
            </p:cNvPr>
            <p:cNvSpPr txBox="1"/>
            <p:nvPr/>
          </p:nvSpPr>
          <p:spPr>
            <a:xfrm>
              <a:off x="6555205" y="2413992"/>
              <a:ext cx="800219" cy="553998"/>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文書作成</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6" name="テキスト ボックス 25">
              <a:extLst>
                <a:ext uri="{FF2B5EF4-FFF2-40B4-BE49-F238E27FC236}">
                  <a16:creationId xmlns:a16="http://schemas.microsoft.com/office/drawing/2014/main" id="{59BC2910-D0D7-8248-9F20-08D39AAB06FE}"/>
                </a:ext>
              </a:extLst>
            </p:cNvPr>
            <p:cNvSpPr txBox="1"/>
            <p:nvPr/>
          </p:nvSpPr>
          <p:spPr>
            <a:xfrm>
              <a:off x="7444189" y="2421364"/>
              <a:ext cx="800219" cy="553998"/>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会計管理</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8" name="正方形/長方形 27">
              <a:extLst>
                <a:ext uri="{FF2B5EF4-FFF2-40B4-BE49-F238E27FC236}">
                  <a16:creationId xmlns:a16="http://schemas.microsoft.com/office/drawing/2014/main" id="{D8C73BBF-0D10-B14F-B33A-C5386B2313EC}"/>
                </a:ext>
              </a:extLst>
            </p:cNvPr>
            <p:cNvSpPr/>
            <p:nvPr/>
          </p:nvSpPr>
          <p:spPr>
            <a:xfrm>
              <a:off x="5662154" y="3563645"/>
              <a:ext cx="2578190" cy="14575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DAF11A51-022E-D249-86DF-3F6E02DB1F41}"/>
                </a:ext>
              </a:extLst>
            </p:cNvPr>
            <p:cNvSpPr txBox="1"/>
            <p:nvPr/>
          </p:nvSpPr>
          <p:spPr>
            <a:xfrm>
              <a:off x="6397251" y="4161312"/>
              <a:ext cx="1107997"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汎用機械</a:t>
              </a:r>
            </a:p>
          </p:txBody>
        </p:sp>
      </p:grpSp>
      <p:pic>
        <p:nvPicPr>
          <p:cNvPr id="29" name="図 28">
            <a:extLst>
              <a:ext uri="{FF2B5EF4-FFF2-40B4-BE49-F238E27FC236}">
                <a16:creationId xmlns:a16="http://schemas.microsoft.com/office/drawing/2014/main" id="{50C2360B-79F2-0D44-A984-E999332928B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26086" y="5256969"/>
            <a:ext cx="703717" cy="703717"/>
          </a:xfrm>
          <a:prstGeom prst="rect">
            <a:avLst/>
          </a:prstGeom>
        </p:spPr>
      </p:pic>
      <p:pic>
        <p:nvPicPr>
          <p:cNvPr id="30" name="図 29">
            <a:extLst>
              <a:ext uri="{FF2B5EF4-FFF2-40B4-BE49-F238E27FC236}">
                <a16:creationId xmlns:a16="http://schemas.microsoft.com/office/drawing/2014/main" id="{6E6B6281-7EE1-754A-89EB-4FBD65C45B5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99390" y="5237610"/>
            <a:ext cx="703717" cy="654457"/>
          </a:xfrm>
          <a:prstGeom prst="rect">
            <a:avLst/>
          </a:prstGeom>
        </p:spPr>
      </p:pic>
      <p:pic>
        <p:nvPicPr>
          <p:cNvPr id="31" name="図 30">
            <a:extLst>
              <a:ext uri="{FF2B5EF4-FFF2-40B4-BE49-F238E27FC236}">
                <a16:creationId xmlns:a16="http://schemas.microsoft.com/office/drawing/2014/main" id="{2D10DFD7-373A-9346-986F-2469B0598B5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372694" y="5251575"/>
            <a:ext cx="719945" cy="615553"/>
          </a:xfrm>
          <a:prstGeom prst="rect">
            <a:avLst/>
          </a:prstGeom>
        </p:spPr>
      </p:pic>
      <p:sp>
        <p:nvSpPr>
          <p:cNvPr id="32" name="正方形/長方形 31">
            <a:extLst>
              <a:ext uri="{FF2B5EF4-FFF2-40B4-BE49-F238E27FC236}">
                <a16:creationId xmlns:a16="http://schemas.microsoft.com/office/drawing/2014/main" id="{DAF60987-3EFC-1D4A-8570-7DAF3BC034CD}"/>
              </a:ext>
            </a:extLst>
          </p:cNvPr>
          <p:cNvSpPr/>
          <p:nvPr/>
        </p:nvSpPr>
        <p:spPr>
          <a:xfrm>
            <a:off x="5662155" y="3157662"/>
            <a:ext cx="2578189" cy="32380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a:solidFill>
                  <a:srgbClr val="FFFFFF"/>
                </a:solidFill>
                <a:latin typeface="Meiryo" panose="020B0604030504040204" pitchFamily="34" charset="-128"/>
                <a:ea typeface="Meiryo" panose="020B0604030504040204" pitchFamily="34" charset="-128"/>
                <a:cs typeface="ＭＳ Ｐゴシック"/>
              </a:rPr>
              <a:t>オペレーティング・システム（</a:t>
            </a:r>
            <a:r>
              <a:rPr kumimoji="1" lang="en-US" altLang="ja-JP" sz="1100" dirty="0">
                <a:solidFill>
                  <a:srgbClr val="FFFFFF"/>
                </a:solidFill>
                <a:latin typeface="Meiryo" panose="020B0604030504040204" pitchFamily="34" charset="-128"/>
                <a:ea typeface="Meiryo" panose="020B0604030504040204" pitchFamily="34" charset="-128"/>
                <a:cs typeface="ＭＳ Ｐゴシック"/>
              </a:rPr>
              <a:t>OS</a:t>
            </a:r>
            <a:r>
              <a:rPr kumimoji="1" lang="ja-JP" altLang="en-US" sz="11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1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テキスト ボックス 32">
            <a:extLst>
              <a:ext uri="{FF2B5EF4-FFF2-40B4-BE49-F238E27FC236}">
                <a16:creationId xmlns:a16="http://schemas.microsoft.com/office/drawing/2014/main" id="{111024BB-4B63-E34E-87AA-7A3A0FA38826}"/>
              </a:ext>
            </a:extLst>
          </p:cNvPr>
          <p:cNvSpPr txBox="1"/>
          <p:nvPr/>
        </p:nvSpPr>
        <p:spPr>
          <a:xfrm>
            <a:off x="3156891" y="1485975"/>
            <a:ext cx="1107996"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家電製品</a:t>
            </a:r>
          </a:p>
        </p:txBody>
      </p:sp>
      <p:sp>
        <p:nvSpPr>
          <p:cNvPr id="34" name="テキスト ボックス 33">
            <a:extLst>
              <a:ext uri="{FF2B5EF4-FFF2-40B4-BE49-F238E27FC236}">
                <a16:creationId xmlns:a16="http://schemas.microsoft.com/office/drawing/2014/main" id="{06FCED54-EF3D-C449-BB05-CD242EEA19AC}"/>
              </a:ext>
            </a:extLst>
          </p:cNvPr>
          <p:cNvSpPr txBox="1"/>
          <p:nvPr/>
        </p:nvSpPr>
        <p:spPr>
          <a:xfrm>
            <a:off x="6166419" y="1484784"/>
            <a:ext cx="1569660" cy="369332"/>
          </a:xfrm>
          <a:prstGeom prst="rect">
            <a:avLst/>
          </a:prstGeom>
          <a:noFill/>
        </p:spPr>
        <p:txBody>
          <a:bodyPr wrap="none" rtlCol="0">
            <a:spAutoFit/>
          </a:bodyPr>
          <a:lstStyle/>
          <a:p>
            <a:pPr algn="ctr"/>
            <a:r>
              <a:rPr kumimoji="1" lang="ja-JP" altLang="en-US">
                <a:solidFill>
                  <a:schemeClr val="accent4">
                    <a:lumMod val="50000"/>
                  </a:schemeClr>
                </a:solidFill>
                <a:latin typeface="Meiryo" panose="020B0604030504040204" pitchFamily="34" charset="-128"/>
                <a:ea typeface="Meiryo" panose="020B0604030504040204" pitchFamily="34" charset="-128"/>
              </a:rPr>
              <a:t>コンピュータ</a:t>
            </a:r>
          </a:p>
        </p:txBody>
      </p:sp>
      <p:grpSp>
        <p:nvGrpSpPr>
          <p:cNvPr id="37" name="グループ化 36">
            <a:extLst>
              <a:ext uri="{FF2B5EF4-FFF2-40B4-BE49-F238E27FC236}">
                <a16:creationId xmlns:a16="http://schemas.microsoft.com/office/drawing/2014/main" id="{04A27F82-89F9-F345-B9C2-FC3A784185EE}"/>
              </a:ext>
            </a:extLst>
          </p:cNvPr>
          <p:cNvGrpSpPr/>
          <p:nvPr/>
        </p:nvGrpSpPr>
        <p:grpSpPr>
          <a:xfrm>
            <a:off x="2430543" y="3091475"/>
            <a:ext cx="792088" cy="791931"/>
            <a:chOff x="2430543" y="2939469"/>
            <a:chExt cx="792088" cy="791931"/>
          </a:xfrm>
        </p:grpSpPr>
        <p:sp>
          <p:nvSpPr>
            <p:cNvPr id="36" name="加算記号 35">
              <a:extLst>
                <a:ext uri="{FF2B5EF4-FFF2-40B4-BE49-F238E27FC236}">
                  <a16:creationId xmlns:a16="http://schemas.microsoft.com/office/drawing/2014/main" id="{2234DBC4-073E-804C-B4E8-B073FA6F63BE}"/>
                </a:ext>
              </a:extLst>
            </p:cNvPr>
            <p:cNvSpPr/>
            <p:nvPr/>
          </p:nvSpPr>
          <p:spPr>
            <a:xfrm>
              <a:off x="2430543" y="2939469"/>
              <a:ext cx="792088" cy="791931"/>
            </a:xfrm>
            <a:prstGeom prst="mathPlus">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5F7EAD5C-DBEB-794E-B28B-A75E356F7BBE}"/>
                </a:ext>
              </a:extLst>
            </p:cNvPr>
            <p:cNvSpPr txBox="1"/>
            <p:nvPr/>
          </p:nvSpPr>
          <p:spPr>
            <a:xfrm>
              <a:off x="2500512" y="3233889"/>
              <a:ext cx="646331"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専用</a:t>
              </a:r>
              <a:r>
                <a:rPr lang="ja-JP" altLang="en-US" sz="900">
                  <a:solidFill>
                    <a:schemeClr val="bg1"/>
                  </a:solidFill>
                  <a:latin typeface="Meiryo" panose="020B0604030504040204" pitchFamily="34" charset="-128"/>
                  <a:ea typeface="Meiryo" panose="020B0604030504040204" pitchFamily="34" charset="-128"/>
                </a:rPr>
                <a:t>一体</a:t>
              </a:r>
              <a:endParaRPr kumimoji="1" lang="ja-JP" altLang="en-US" sz="900">
                <a:solidFill>
                  <a:schemeClr val="bg1"/>
                </a:solidFill>
                <a:latin typeface="Meiryo" panose="020B0604030504040204" pitchFamily="34" charset="-128"/>
                <a:ea typeface="Meiryo" panose="020B0604030504040204" pitchFamily="34" charset="-128"/>
              </a:endParaRPr>
            </a:p>
          </p:txBody>
        </p:sp>
      </p:grpSp>
      <p:grpSp>
        <p:nvGrpSpPr>
          <p:cNvPr id="38" name="グループ化 37">
            <a:extLst>
              <a:ext uri="{FF2B5EF4-FFF2-40B4-BE49-F238E27FC236}">
                <a16:creationId xmlns:a16="http://schemas.microsoft.com/office/drawing/2014/main" id="{241B47FE-BC95-3F44-BB23-921BBC32BBB1}"/>
              </a:ext>
            </a:extLst>
          </p:cNvPr>
          <p:cNvGrpSpPr/>
          <p:nvPr/>
        </p:nvGrpSpPr>
        <p:grpSpPr>
          <a:xfrm>
            <a:off x="3323594" y="3091475"/>
            <a:ext cx="792088" cy="791931"/>
            <a:chOff x="2430543" y="2939469"/>
            <a:chExt cx="792088" cy="791931"/>
          </a:xfrm>
        </p:grpSpPr>
        <p:sp>
          <p:nvSpPr>
            <p:cNvPr id="39" name="加算記号 38">
              <a:extLst>
                <a:ext uri="{FF2B5EF4-FFF2-40B4-BE49-F238E27FC236}">
                  <a16:creationId xmlns:a16="http://schemas.microsoft.com/office/drawing/2014/main" id="{8D97B1C1-4ACF-A64D-AD9C-4B9B659D8685}"/>
                </a:ext>
              </a:extLst>
            </p:cNvPr>
            <p:cNvSpPr/>
            <p:nvPr/>
          </p:nvSpPr>
          <p:spPr>
            <a:xfrm>
              <a:off x="2430543" y="2939469"/>
              <a:ext cx="792088" cy="791931"/>
            </a:xfrm>
            <a:prstGeom prst="mathPlus">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a:extLst>
                <a:ext uri="{FF2B5EF4-FFF2-40B4-BE49-F238E27FC236}">
                  <a16:creationId xmlns:a16="http://schemas.microsoft.com/office/drawing/2014/main" id="{67363A29-D645-9944-B02B-6171AD50DC24}"/>
                </a:ext>
              </a:extLst>
            </p:cNvPr>
            <p:cNvSpPr txBox="1"/>
            <p:nvPr/>
          </p:nvSpPr>
          <p:spPr>
            <a:xfrm>
              <a:off x="2503421" y="3236124"/>
              <a:ext cx="646331"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専用</a:t>
              </a:r>
              <a:r>
                <a:rPr lang="ja-JP" altLang="en-US" sz="900">
                  <a:solidFill>
                    <a:schemeClr val="bg1"/>
                  </a:solidFill>
                  <a:latin typeface="Meiryo" panose="020B0604030504040204" pitchFamily="34" charset="-128"/>
                  <a:ea typeface="Meiryo" panose="020B0604030504040204" pitchFamily="34" charset="-128"/>
                </a:rPr>
                <a:t>一体</a:t>
              </a:r>
              <a:endParaRPr kumimoji="1" lang="ja-JP" altLang="en-US" sz="900">
                <a:solidFill>
                  <a:schemeClr val="bg1"/>
                </a:solidFill>
                <a:latin typeface="Meiryo" panose="020B0604030504040204" pitchFamily="34" charset="-128"/>
                <a:ea typeface="Meiryo" panose="020B0604030504040204" pitchFamily="34" charset="-128"/>
              </a:endParaRPr>
            </a:p>
          </p:txBody>
        </p:sp>
      </p:grpSp>
      <p:grpSp>
        <p:nvGrpSpPr>
          <p:cNvPr id="41" name="グループ化 40">
            <a:extLst>
              <a:ext uri="{FF2B5EF4-FFF2-40B4-BE49-F238E27FC236}">
                <a16:creationId xmlns:a16="http://schemas.microsoft.com/office/drawing/2014/main" id="{35083191-BBFB-CE4D-915F-2278A8F2A4CB}"/>
              </a:ext>
            </a:extLst>
          </p:cNvPr>
          <p:cNvGrpSpPr/>
          <p:nvPr/>
        </p:nvGrpSpPr>
        <p:grpSpPr>
          <a:xfrm>
            <a:off x="4206024" y="3091475"/>
            <a:ext cx="792088" cy="791931"/>
            <a:chOff x="2430543" y="2939469"/>
            <a:chExt cx="792088" cy="791931"/>
          </a:xfrm>
        </p:grpSpPr>
        <p:sp>
          <p:nvSpPr>
            <p:cNvPr id="42" name="加算記号 41">
              <a:extLst>
                <a:ext uri="{FF2B5EF4-FFF2-40B4-BE49-F238E27FC236}">
                  <a16:creationId xmlns:a16="http://schemas.microsoft.com/office/drawing/2014/main" id="{E31AC1B7-7BB4-034F-8DD8-589BF0C2972E}"/>
                </a:ext>
              </a:extLst>
            </p:cNvPr>
            <p:cNvSpPr/>
            <p:nvPr/>
          </p:nvSpPr>
          <p:spPr>
            <a:xfrm>
              <a:off x="2430543" y="2939469"/>
              <a:ext cx="792088" cy="791931"/>
            </a:xfrm>
            <a:prstGeom prst="mathPlus">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64B8B2EF-5546-AA4A-A5A9-D975C3204FD4}"/>
                </a:ext>
              </a:extLst>
            </p:cNvPr>
            <p:cNvSpPr txBox="1"/>
            <p:nvPr/>
          </p:nvSpPr>
          <p:spPr>
            <a:xfrm>
              <a:off x="2503421" y="3231654"/>
              <a:ext cx="646331"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専用</a:t>
              </a:r>
              <a:r>
                <a:rPr lang="ja-JP" altLang="en-US" sz="900">
                  <a:solidFill>
                    <a:schemeClr val="bg1"/>
                  </a:solidFill>
                  <a:latin typeface="Meiryo" panose="020B0604030504040204" pitchFamily="34" charset="-128"/>
                  <a:ea typeface="Meiryo" panose="020B0604030504040204" pitchFamily="34" charset="-128"/>
                </a:rPr>
                <a:t>一体</a:t>
              </a:r>
              <a:endParaRPr kumimoji="1" lang="ja-JP" altLang="en-US" sz="900">
                <a:solidFill>
                  <a:schemeClr val="bg1"/>
                </a:solidFill>
                <a:latin typeface="Meiryo" panose="020B0604030504040204" pitchFamily="34" charset="-128"/>
                <a:ea typeface="Meiryo" panose="020B0604030504040204" pitchFamily="34" charset="-128"/>
              </a:endParaRPr>
            </a:p>
          </p:txBody>
        </p:sp>
      </p:grpSp>
      <p:sp>
        <p:nvSpPr>
          <p:cNvPr id="44" name="テキスト ボックス 43">
            <a:extLst>
              <a:ext uri="{FF2B5EF4-FFF2-40B4-BE49-F238E27FC236}">
                <a16:creationId xmlns:a16="http://schemas.microsoft.com/office/drawing/2014/main" id="{4B2DB29D-D7B0-D643-878D-FE49DE93A3A5}"/>
              </a:ext>
            </a:extLst>
          </p:cNvPr>
          <p:cNvSpPr txBox="1"/>
          <p:nvPr/>
        </p:nvSpPr>
        <p:spPr>
          <a:xfrm>
            <a:off x="683831" y="2418999"/>
            <a:ext cx="1569660" cy="738664"/>
          </a:xfrm>
          <a:prstGeom prst="rect">
            <a:avLst/>
          </a:prstGeom>
          <a:noFill/>
        </p:spPr>
        <p:txBody>
          <a:bodyPr wrap="none" rtlCol="0">
            <a:spAutoFit/>
          </a:bodyPr>
          <a:lstStyle/>
          <a:p>
            <a:pPr algn="ctr"/>
            <a:r>
              <a:rPr kumimoji="1" lang="ja-JP" altLang="en-US" b="1">
                <a:solidFill>
                  <a:schemeClr val="tx2">
                    <a:lumMod val="75000"/>
                  </a:schemeClr>
                </a:solidFill>
                <a:latin typeface="Meiryo" panose="020B0604030504040204" pitchFamily="34" charset="-128"/>
                <a:ea typeface="Meiryo" panose="020B0604030504040204" pitchFamily="34" charset="-128"/>
              </a:rPr>
              <a:t>ソフトウェア</a:t>
            </a:r>
            <a:endParaRPr kumimoji="1" lang="en-US" altLang="ja-JP" b="1" dirty="0">
              <a:solidFill>
                <a:schemeClr val="tx2">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tx2">
                    <a:lumMod val="75000"/>
                  </a:schemeClr>
                </a:solidFill>
                <a:latin typeface="Meiryo" panose="020B0604030504040204" pitchFamily="34" charset="-128"/>
                <a:ea typeface="Meiryo" panose="020B0604030504040204" pitchFamily="34" charset="-128"/>
              </a:rPr>
              <a:t>Software</a:t>
            </a:r>
            <a:endParaRPr kumimoji="1" lang="ja-JP" altLang="en-US" sz="2400">
              <a:solidFill>
                <a:schemeClr val="tx2">
                  <a:lumMod val="75000"/>
                </a:schemeClr>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AADF93A5-8759-844D-A40E-A715404AE0D6}"/>
              </a:ext>
            </a:extLst>
          </p:cNvPr>
          <p:cNvSpPr txBox="1"/>
          <p:nvPr/>
        </p:nvSpPr>
        <p:spPr>
          <a:xfrm>
            <a:off x="647507" y="4012482"/>
            <a:ext cx="1642309" cy="738664"/>
          </a:xfrm>
          <a:prstGeom prst="rect">
            <a:avLst/>
          </a:prstGeom>
          <a:noFill/>
        </p:spPr>
        <p:txBody>
          <a:bodyPr wrap="none" rtlCol="0">
            <a:spAutoFit/>
          </a:bodyPr>
          <a:lstStyle/>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ハードウェア</a:t>
            </a:r>
            <a:endParaRPr kumimoji="1" lang="en-US" altLang="ja-JP" b="1" dirty="0">
              <a:solidFill>
                <a:schemeClr val="accent3">
                  <a:lumMod val="50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50000"/>
                  </a:schemeClr>
                </a:solidFill>
                <a:latin typeface="Meiryo" panose="020B0604030504040204" pitchFamily="34" charset="-128"/>
                <a:ea typeface="Meiryo" panose="020B0604030504040204" pitchFamily="34" charset="-128"/>
              </a:rPr>
              <a:t>Hardware</a:t>
            </a:r>
            <a:endParaRPr kumimoji="1" lang="ja-JP" altLang="en-US" sz="2400">
              <a:solidFill>
                <a:schemeClr val="accent3">
                  <a:lumMod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80096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p:cTn id="10" dur="500" fill="hold"/>
                                        <p:tgtEl>
                                          <p:spTgt spid="34"/>
                                        </p:tgtEl>
                                        <p:attrNameLst>
                                          <p:attrName>ppt_w</p:attrName>
                                        </p:attrNameLst>
                                      </p:cBhvr>
                                      <p:tavLst>
                                        <p:tav tm="0">
                                          <p:val>
                                            <p:fltVal val="0"/>
                                          </p:val>
                                        </p:tav>
                                        <p:tav tm="100000">
                                          <p:val>
                                            <p:strVal val="#ppt_w"/>
                                          </p:val>
                                        </p:tav>
                                      </p:tavLst>
                                    </p:anim>
                                    <p:anim calcmode="lin" valueType="num">
                                      <p:cBhvr>
                                        <p:cTn id="11" dur="500" fill="hold"/>
                                        <p:tgtEl>
                                          <p:spTgt spid="34"/>
                                        </p:tgtEl>
                                        <p:attrNameLst>
                                          <p:attrName>ppt_h</p:attrName>
                                        </p:attrNameLst>
                                      </p:cBhvr>
                                      <p:tavLst>
                                        <p:tav tm="0">
                                          <p:val>
                                            <p:fltVal val="0"/>
                                          </p:val>
                                        </p:tav>
                                        <p:tav tm="100000">
                                          <p:val>
                                            <p:strVal val="#ppt_h"/>
                                          </p:val>
                                        </p:tav>
                                      </p:tavLst>
                                    </p:anim>
                                    <p:animEffect transition="in" filter="fade">
                                      <p:cBhvr>
                                        <p:cTn id="12" dur="500"/>
                                        <p:tgtEl>
                                          <p:spTgt spid="34"/>
                                        </p:tgtEl>
                                      </p:cBhvr>
                                    </p:animEffect>
                                  </p:childTnLst>
                                </p:cTn>
                              </p:par>
                              <p:par>
                                <p:cTn id="13" presetID="53" presetClass="entr" presetSubtype="16"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par>
                                <p:cTn id="18" presetID="53" presetClass="entr" presetSubtype="16"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par>
                                <p:cTn id="23" presetID="53" presetClass="entr" presetSubtype="16"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500"/>
                                        <p:tgtEl>
                                          <p:spTgt spid="32"/>
                                        </p:tgtEl>
                                        <p:attrNameLst>
                                          <p:attrName>ppt_y</p:attrName>
                                        </p:attrNameLst>
                                      </p:cBhvr>
                                      <p:tavLst>
                                        <p:tav tm="0">
                                          <p:val>
                                            <p:strVal val="#ppt_y-#ppt_h*1.125000"/>
                                          </p:val>
                                        </p:tav>
                                        <p:tav tm="100000">
                                          <p:val>
                                            <p:strVal val="#ppt_y"/>
                                          </p:val>
                                        </p:tav>
                                      </p:tavLst>
                                    </p:anim>
                                    <p:animEffect transition="in" filter="wipe(down)">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C74125F-85AB-1043-BA23-FC01A3EC3183}"/>
              </a:ext>
            </a:extLst>
          </p:cNvPr>
          <p:cNvSpPr>
            <a:spLocks noGrp="1"/>
          </p:cNvSpPr>
          <p:nvPr>
            <p:ph type="title"/>
          </p:nvPr>
        </p:nvSpPr>
        <p:spPr/>
        <p:txBody>
          <a:bodyPr/>
          <a:lstStyle/>
          <a:p>
            <a:r>
              <a:rPr kumimoji="1" lang="ja-JP" altLang="en-US"/>
              <a:t>ソフトウェア化とはどういうこと</a:t>
            </a:r>
            <a:r>
              <a:rPr lang="ja-JP" altLang="en-US"/>
              <a:t>か（２）</a:t>
            </a:r>
            <a:endParaRPr kumimoji="1" lang="ja-JP" altLang="en-US"/>
          </a:p>
        </p:txBody>
      </p:sp>
      <p:sp>
        <p:nvSpPr>
          <p:cNvPr id="4" name="正方形/長方形 3">
            <a:extLst>
              <a:ext uri="{FF2B5EF4-FFF2-40B4-BE49-F238E27FC236}">
                <a16:creationId xmlns:a16="http://schemas.microsoft.com/office/drawing/2014/main" id="{EB9D977B-6F10-1C4B-B7AE-1B060830E969}"/>
              </a:ext>
            </a:extLst>
          </p:cNvPr>
          <p:cNvSpPr/>
          <p:nvPr/>
        </p:nvSpPr>
        <p:spPr>
          <a:xfrm>
            <a:off x="575556" y="1888817"/>
            <a:ext cx="7992888" cy="160435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DBC7A6D-A8C1-4F40-A2E2-3D3C5C7CD810}"/>
              </a:ext>
            </a:extLst>
          </p:cNvPr>
          <p:cNvSpPr/>
          <p:nvPr/>
        </p:nvSpPr>
        <p:spPr>
          <a:xfrm>
            <a:off x="575556" y="3543803"/>
            <a:ext cx="7992888" cy="160435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6" name="グループ化 45">
            <a:extLst>
              <a:ext uri="{FF2B5EF4-FFF2-40B4-BE49-F238E27FC236}">
                <a16:creationId xmlns:a16="http://schemas.microsoft.com/office/drawing/2014/main" id="{580BFFAD-3C95-0E4B-AD08-A45FF47404C0}"/>
              </a:ext>
            </a:extLst>
          </p:cNvPr>
          <p:cNvGrpSpPr/>
          <p:nvPr/>
        </p:nvGrpSpPr>
        <p:grpSpPr>
          <a:xfrm>
            <a:off x="5662154" y="1996828"/>
            <a:ext cx="2582254" cy="3024337"/>
            <a:chOff x="5662154" y="1996828"/>
            <a:chExt cx="2582254" cy="3024337"/>
          </a:xfrm>
        </p:grpSpPr>
        <p:sp>
          <p:nvSpPr>
            <p:cNvPr id="19" name="正方形/長方形 18">
              <a:extLst>
                <a:ext uri="{FF2B5EF4-FFF2-40B4-BE49-F238E27FC236}">
                  <a16:creationId xmlns:a16="http://schemas.microsoft.com/office/drawing/2014/main" id="{017A576C-AEB3-1145-B44F-270050DC2789}"/>
                </a:ext>
              </a:extLst>
            </p:cNvPr>
            <p:cNvSpPr/>
            <p:nvPr/>
          </p:nvSpPr>
          <p:spPr>
            <a:xfrm>
              <a:off x="5662154"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34BFCFD0-921E-C741-9111-48EFF4F97638}"/>
                </a:ext>
              </a:extLst>
            </p:cNvPr>
            <p:cNvSpPr/>
            <p:nvPr/>
          </p:nvSpPr>
          <p:spPr>
            <a:xfrm>
              <a:off x="6555205"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39F2CA66-2DDB-5843-9854-5D0D83100D77}"/>
                </a:ext>
              </a:extLst>
            </p:cNvPr>
            <p:cNvSpPr/>
            <p:nvPr/>
          </p:nvSpPr>
          <p:spPr>
            <a:xfrm>
              <a:off x="7448256" y="1996829"/>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9B20F24D-C6CD-EB4D-A5A3-6D7C82B26FE8}"/>
                </a:ext>
              </a:extLst>
            </p:cNvPr>
            <p:cNvSpPr txBox="1"/>
            <p:nvPr/>
          </p:nvSpPr>
          <p:spPr>
            <a:xfrm>
              <a:off x="5740019" y="2367826"/>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作表</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4" name="テキスト ボックス 23">
              <a:extLst>
                <a:ext uri="{FF2B5EF4-FFF2-40B4-BE49-F238E27FC236}">
                  <a16:creationId xmlns:a16="http://schemas.microsoft.com/office/drawing/2014/main" id="{B630364A-E439-8844-8372-BF4B0530EF51}"/>
                </a:ext>
              </a:extLst>
            </p:cNvPr>
            <p:cNvSpPr txBox="1"/>
            <p:nvPr/>
          </p:nvSpPr>
          <p:spPr>
            <a:xfrm>
              <a:off x="6555205" y="2413992"/>
              <a:ext cx="800219" cy="553998"/>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文書作成</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6" name="テキスト ボックス 25">
              <a:extLst>
                <a:ext uri="{FF2B5EF4-FFF2-40B4-BE49-F238E27FC236}">
                  <a16:creationId xmlns:a16="http://schemas.microsoft.com/office/drawing/2014/main" id="{59BC2910-D0D7-8248-9F20-08D39AAB06FE}"/>
                </a:ext>
              </a:extLst>
            </p:cNvPr>
            <p:cNvSpPr txBox="1"/>
            <p:nvPr/>
          </p:nvSpPr>
          <p:spPr>
            <a:xfrm>
              <a:off x="7444189" y="2421364"/>
              <a:ext cx="800219" cy="553998"/>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会計管理</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8" name="正方形/長方形 27">
              <a:extLst>
                <a:ext uri="{FF2B5EF4-FFF2-40B4-BE49-F238E27FC236}">
                  <a16:creationId xmlns:a16="http://schemas.microsoft.com/office/drawing/2014/main" id="{D8C73BBF-0D10-B14F-B33A-C5386B2313EC}"/>
                </a:ext>
              </a:extLst>
            </p:cNvPr>
            <p:cNvSpPr/>
            <p:nvPr/>
          </p:nvSpPr>
          <p:spPr>
            <a:xfrm>
              <a:off x="5662154" y="3563645"/>
              <a:ext cx="2578190" cy="14575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DAF11A51-022E-D249-86DF-3F6E02DB1F41}"/>
                </a:ext>
              </a:extLst>
            </p:cNvPr>
            <p:cNvSpPr txBox="1"/>
            <p:nvPr/>
          </p:nvSpPr>
          <p:spPr>
            <a:xfrm>
              <a:off x="6397252" y="4161312"/>
              <a:ext cx="1107996" cy="523220"/>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汎用機械</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sz="1000">
                  <a:solidFill>
                    <a:schemeClr val="bg1"/>
                  </a:solidFill>
                  <a:latin typeface="Meiryo" panose="020B0604030504040204" pitchFamily="34" charset="-128"/>
                  <a:ea typeface="Meiryo" panose="020B0604030504040204" pitchFamily="34" charset="-128"/>
                </a:rPr>
                <a:t>コンピュータ</a:t>
              </a:r>
              <a:endParaRPr kumimoji="1" lang="ja-JP" altLang="en-US" sz="1000">
                <a:solidFill>
                  <a:schemeClr val="bg1"/>
                </a:solidFill>
                <a:latin typeface="Meiryo" panose="020B0604030504040204" pitchFamily="34" charset="-128"/>
                <a:ea typeface="Meiryo" panose="020B0604030504040204" pitchFamily="34" charset="-128"/>
              </a:endParaRPr>
            </a:p>
          </p:txBody>
        </p:sp>
      </p:grpSp>
      <p:pic>
        <p:nvPicPr>
          <p:cNvPr id="29" name="図 28">
            <a:extLst>
              <a:ext uri="{FF2B5EF4-FFF2-40B4-BE49-F238E27FC236}">
                <a16:creationId xmlns:a16="http://schemas.microsoft.com/office/drawing/2014/main" id="{50C2360B-79F2-0D44-A984-E999332928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26086" y="5256969"/>
            <a:ext cx="703717" cy="703717"/>
          </a:xfrm>
          <a:prstGeom prst="rect">
            <a:avLst/>
          </a:prstGeom>
        </p:spPr>
      </p:pic>
      <p:pic>
        <p:nvPicPr>
          <p:cNvPr id="30" name="図 29">
            <a:extLst>
              <a:ext uri="{FF2B5EF4-FFF2-40B4-BE49-F238E27FC236}">
                <a16:creationId xmlns:a16="http://schemas.microsoft.com/office/drawing/2014/main" id="{6E6B6281-7EE1-754A-89EB-4FBD65C45B5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99390" y="5237610"/>
            <a:ext cx="703717" cy="654457"/>
          </a:xfrm>
          <a:prstGeom prst="rect">
            <a:avLst/>
          </a:prstGeom>
        </p:spPr>
      </p:pic>
      <p:pic>
        <p:nvPicPr>
          <p:cNvPr id="31" name="図 30">
            <a:extLst>
              <a:ext uri="{FF2B5EF4-FFF2-40B4-BE49-F238E27FC236}">
                <a16:creationId xmlns:a16="http://schemas.microsoft.com/office/drawing/2014/main" id="{2D10DFD7-373A-9346-986F-2469B0598B5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72694" y="5251575"/>
            <a:ext cx="719945" cy="615553"/>
          </a:xfrm>
          <a:prstGeom prst="rect">
            <a:avLst/>
          </a:prstGeom>
        </p:spPr>
      </p:pic>
      <p:sp>
        <p:nvSpPr>
          <p:cNvPr id="32" name="正方形/長方形 31">
            <a:extLst>
              <a:ext uri="{FF2B5EF4-FFF2-40B4-BE49-F238E27FC236}">
                <a16:creationId xmlns:a16="http://schemas.microsoft.com/office/drawing/2014/main" id="{DAF60987-3EFC-1D4A-8570-7DAF3BC034CD}"/>
              </a:ext>
            </a:extLst>
          </p:cNvPr>
          <p:cNvSpPr/>
          <p:nvPr/>
        </p:nvSpPr>
        <p:spPr>
          <a:xfrm>
            <a:off x="5662155" y="3157662"/>
            <a:ext cx="2578189" cy="32380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a:solidFill>
                  <a:srgbClr val="FFFFFF"/>
                </a:solidFill>
                <a:latin typeface="Meiryo" panose="020B0604030504040204" pitchFamily="34" charset="-128"/>
                <a:ea typeface="Meiryo" panose="020B0604030504040204" pitchFamily="34" charset="-128"/>
                <a:cs typeface="ＭＳ Ｐゴシック"/>
              </a:rPr>
              <a:t>オペレーティング・システム（</a:t>
            </a:r>
            <a:r>
              <a:rPr kumimoji="1" lang="en-US" altLang="ja-JP" sz="1100" dirty="0">
                <a:solidFill>
                  <a:srgbClr val="FFFFFF"/>
                </a:solidFill>
                <a:latin typeface="Meiryo" panose="020B0604030504040204" pitchFamily="34" charset="-128"/>
                <a:ea typeface="Meiryo" panose="020B0604030504040204" pitchFamily="34" charset="-128"/>
                <a:cs typeface="ＭＳ Ｐゴシック"/>
              </a:rPr>
              <a:t>OS</a:t>
            </a:r>
            <a:r>
              <a:rPr kumimoji="1" lang="ja-JP" altLang="en-US" sz="11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1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テキスト ボックス 32">
            <a:extLst>
              <a:ext uri="{FF2B5EF4-FFF2-40B4-BE49-F238E27FC236}">
                <a16:creationId xmlns:a16="http://schemas.microsoft.com/office/drawing/2014/main" id="{111024BB-4B63-E34E-87AA-7A3A0FA38826}"/>
              </a:ext>
            </a:extLst>
          </p:cNvPr>
          <p:cNvSpPr txBox="1"/>
          <p:nvPr/>
        </p:nvSpPr>
        <p:spPr>
          <a:xfrm>
            <a:off x="2810643" y="1485975"/>
            <a:ext cx="1800494"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スマートフォン</a:t>
            </a:r>
          </a:p>
        </p:txBody>
      </p:sp>
      <p:sp>
        <p:nvSpPr>
          <p:cNvPr id="34" name="テキスト ボックス 33">
            <a:extLst>
              <a:ext uri="{FF2B5EF4-FFF2-40B4-BE49-F238E27FC236}">
                <a16:creationId xmlns:a16="http://schemas.microsoft.com/office/drawing/2014/main" id="{06FCED54-EF3D-C449-BB05-CD242EEA19AC}"/>
              </a:ext>
            </a:extLst>
          </p:cNvPr>
          <p:cNvSpPr txBox="1"/>
          <p:nvPr/>
        </p:nvSpPr>
        <p:spPr>
          <a:xfrm>
            <a:off x="6166419" y="1484784"/>
            <a:ext cx="1569660" cy="369332"/>
          </a:xfrm>
          <a:prstGeom prst="rect">
            <a:avLst/>
          </a:prstGeom>
          <a:noFill/>
        </p:spPr>
        <p:txBody>
          <a:bodyPr wrap="none" rtlCol="0">
            <a:spAutoFit/>
          </a:bodyPr>
          <a:lstStyle/>
          <a:p>
            <a:pPr algn="ctr"/>
            <a:r>
              <a:rPr kumimoji="1" lang="ja-JP" altLang="en-US">
                <a:solidFill>
                  <a:schemeClr val="accent4">
                    <a:lumMod val="50000"/>
                  </a:schemeClr>
                </a:solidFill>
                <a:latin typeface="Meiryo" panose="020B0604030504040204" pitchFamily="34" charset="-128"/>
                <a:ea typeface="Meiryo" panose="020B0604030504040204" pitchFamily="34" charset="-128"/>
              </a:rPr>
              <a:t>コンピュータ</a:t>
            </a:r>
          </a:p>
        </p:txBody>
      </p:sp>
      <p:sp>
        <p:nvSpPr>
          <p:cNvPr id="44" name="テキスト ボックス 43">
            <a:extLst>
              <a:ext uri="{FF2B5EF4-FFF2-40B4-BE49-F238E27FC236}">
                <a16:creationId xmlns:a16="http://schemas.microsoft.com/office/drawing/2014/main" id="{4B2DB29D-D7B0-D643-878D-FE49DE93A3A5}"/>
              </a:ext>
            </a:extLst>
          </p:cNvPr>
          <p:cNvSpPr txBox="1"/>
          <p:nvPr/>
        </p:nvSpPr>
        <p:spPr>
          <a:xfrm>
            <a:off x="683831" y="2418999"/>
            <a:ext cx="1569660" cy="738664"/>
          </a:xfrm>
          <a:prstGeom prst="rect">
            <a:avLst/>
          </a:prstGeom>
          <a:noFill/>
        </p:spPr>
        <p:txBody>
          <a:bodyPr wrap="none" rtlCol="0">
            <a:spAutoFit/>
          </a:bodyPr>
          <a:lstStyle/>
          <a:p>
            <a:pPr algn="ctr"/>
            <a:r>
              <a:rPr kumimoji="1" lang="ja-JP" altLang="en-US" b="1">
                <a:solidFill>
                  <a:schemeClr val="tx2">
                    <a:lumMod val="75000"/>
                  </a:schemeClr>
                </a:solidFill>
                <a:latin typeface="Meiryo" panose="020B0604030504040204" pitchFamily="34" charset="-128"/>
                <a:ea typeface="Meiryo" panose="020B0604030504040204" pitchFamily="34" charset="-128"/>
              </a:rPr>
              <a:t>ソフトウェア</a:t>
            </a:r>
            <a:endParaRPr kumimoji="1" lang="en-US" altLang="ja-JP" b="1" dirty="0">
              <a:solidFill>
                <a:schemeClr val="tx2">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tx2">
                    <a:lumMod val="75000"/>
                  </a:schemeClr>
                </a:solidFill>
                <a:latin typeface="Meiryo" panose="020B0604030504040204" pitchFamily="34" charset="-128"/>
                <a:ea typeface="Meiryo" panose="020B0604030504040204" pitchFamily="34" charset="-128"/>
              </a:rPr>
              <a:t>Software</a:t>
            </a:r>
            <a:endParaRPr kumimoji="1" lang="ja-JP" altLang="en-US" sz="2400">
              <a:solidFill>
                <a:schemeClr val="tx2">
                  <a:lumMod val="75000"/>
                </a:schemeClr>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AADF93A5-8759-844D-A40E-A715404AE0D6}"/>
              </a:ext>
            </a:extLst>
          </p:cNvPr>
          <p:cNvSpPr txBox="1"/>
          <p:nvPr/>
        </p:nvSpPr>
        <p:spPr>
          <a:xfrm>
            <a:off x="647507" y="4012482"/>
            <a:ext cx="1642309" cy="738664"/>
          </a:xfrm>
          <a:prstGeom prst="rect">
            <a:avLst/>
          </a:prstGeom>
          <a:noFill/>
        </p:spPr>
        <p:txBody>
          <a:bodyPr wrap="none" rtlCol="0">
            <a:spAutoFit/>
          </a:bodyPr>
          <a:lstStyle/>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ハードウェア</a:t>
            </a:r>
            <a:endParaRPr kumimoji="1" lang="en-US" altLang="ja-JP" b="1" dirty="0">
              <a:solidFill>
                <a:schemeClr val="accent3">
                  <a:lumMod val="50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50000"/>
                  </a:schemeClr>
                </a:solidFill>
                <a:latin typeface="Meiryo" panose="020B0604030504040204" pitchFamily="34" charset="-128"/>
                <a:ea typeface="Meiryo" panose="020B0604030504040204" pitchFamily="34" charset="-128"/>
              </a:rPr>
              <a:t>Hardware</a:t>
            </a:r>
            <a:endParaRPr kumimoji="1" lang="ja-JP" altLang="en-US" sz="2400">
              <a:solidFill>
                <a:schemeClr val="accent3">
                  <a:lumMod val="50000"/>
                </a:schemeClr>
              </a:solidFill>
              <a:latin typeface="Meiryo" panose="020B0604030504040204" pitchFamily="34" charset="-128"/>
              <a:ea typeface="Meiryo" panose="020B0604030504040204" pitchFamily="34" charset="-128"/>
            </a:endParaRPr>
          </a:p>
        </p:txBody>
      </p:sp>
      <p:grpSp>
        <p:nvGrpSpPr>
          <p:cNvPr id="47" name="グループ化 46">
            <a:extLst>
              <a:ext uri="{FF2B5EF4-FFF2-40B4-BE49-F238E27FC236}">
                <a16:creationId xmlns:a16="http://schemas.microsoft.com/office/drawing/2014/main" id="{0BAF94C0-7FD2-9145-8689-9B0837A66138}"/>
              </a:ext>
            </a:extLst>
          </p:cNvPr>
          <p:cNvGrpSpPr/>
          <p:nvPr/>
        </p:nvGrpSpPr>
        <p:grpSpPr>
          <a:xfrm>
            <a:off x="2417730" y="2006318"/>
            <a:ext cx="2591905" cy="3024337"/>
            <a:chOff x="5662154" y="1996828"/>
            <a:chExt cx="2591905" cy="3024337"/>
          </a:xfrm>
        </p:grpSpPr>
        <p:sp>
          <p:nvSpPr>
            <p:cNvPr id="48" name="正方形/長方形 47">
              <a:extLst>
                <a:ext uri="{FF2B5EF4-FFF2-40B4-BE49-F238E27FC236}">
                  <a16:creationId xmlns:a16="http://schemas.microsoft.com/office/drawing/2014/main" id="{4B1EE20E-2EF9-6B4B-AE06-92D4894B2F72}"/>
                </a:ext>
              </a:extLst>
            </p:cNvPr>
            <p:cNvSpPr/>
            <p:nvPr/>
          </p:nvSpPr>
          <p:spPr>
            <a:xfrm>
              <a:off x="5662154" y="1996828"/>
              <a:ext cx="792088" cy="145752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79583682-9EC9-DB45-9643-A8491661AE1F}"/>
                </a:ext>
              </a:extLst>
            </p:cNvPr>
            <p:cNvSpPr/>
            <p:nvPr/>
          </p:nvSpPr>
          <p:spPr>
            <a:xfrm>
              <a:off x="6555205" y="1996828"/>
              <a:ext cx="792088" cy="145752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070868C2-3C85-1141-A2F2-EDA7F6B418B1}"/>
                </a:ext>
              </a:extLst>
            </p:cNvPr>
            <p:cNvSpPr/>
            <p:nvPr/>
          </p:nvSpPr>
          <p:spPr>
            <a:xfrm>
              <a:off x="7448256" y="1996829"/>
              <a:ext cx="792088" cy="145752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a:extLst>
                <a:ext uri="{FF2B5EF4-FFF2-40B4-BE49-F238E27FC236}">
                  <a16:creationId xmlns:a16="http://schemas.microsoft.com/office/drawing/2014/main" id="{2CFF778C-EA35-EE41-B78A-91714BE95EBB}"/>
                </a:ext>
              </a:extLst>
            </p:cNvPr>
            <p:cNvSpPr txBox="1"/>
            <p:nvPr/>
          </p:nvSpPr>
          <p:spPr>
            <a:xfrm>
              <a:off x="5735033" y="2398602"/>
              <a:ext cx="646331" cy="492443"/>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電</a:t>
              </a:r>
              <a:r>
                <a:rPr kumimoji="1" lang="en-US" altLang="ja-JP" sz="1400" dirty="0">
                  <a:solidFill>
                    <a:schemeClr val="bg1"/>
                  </a:solidFill>
                  <a:latin typeface="Meiryo" panose="020B0604030504040204" pitchFamily="34" charset="-128"/>
                  <a:ea typeface="Meiryo" panose="020B0604030504040204" pitchFamily="34" charset="-128"/>
                </a:rPr>
                <a:t> </a:t>
              </a:r>
              <a:r>
                <a:rPr kumimoji="1" lang="ja-JP" altLang="en-US" sz="1400">
                  <a:solidFill>
                    <a:schemeClr val="bg1"/>
                  </a:solidFill>
                  <a:latin typeface="Meiryo" panose="020B0604030504040204" pitchFamily="34" charset="-128"/>
                  <a:ea typeface="Meiryo" panose="020B0604030504040204" pitchFamily="34" charset="-128"/>
                </a:rPr>
                <a:t>話</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アプリ</a:t>
              </a:r>
            </a:p>
          </p:txBody>
        </p:sp>
        <p:sp>
          <p:nvSpPr>
            <p:cNvPr id="52" name="テキスト ボックス 51">
              <a:extLst>
                <a:ext uri="{FF2B5EF4-FFF2-40B4-BE49-F238E27FC236}">
                  <a16:creationId xmlns:a16="http://schemas.microsoft.com/office/drawing/2014/main" id="{AD6018CB-9EF1-4F4A-A124-63F3CBBF57DC}"/>
                </a:ext>
              </a:extLst>
            </p:cNvPr>
            <p:cNvSpPr txBox="1"/>
            <p:nvPr/>
          </p:nvSpPr>
          <p:spPr>
            <a:xfrm>
              <a:off x="6632149" y="2413992"/>
              <a:ext cx="646331"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カメラ</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アプリ</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53" name="テキスト ボックス 52">
              <a:extLst>
                <a:ext uri="{FF2B5EF4-FFF2-40B4-BE49-F238E27FC236}">
                  <a16:creationId xmlns:a16="http://schemas.microsoft.com/office/drawing/2014/main" id="{CE64BD1A-ECFA-674D-9DA7-6F1FFF6C019E}"/>
                </a:ext>
              </a:extLst>
            </p:cNvPr>
            <p:cNvSpPr txBox="1"/>
            <p:nvPr/>
          </p:nvSpPr>
          <p:spPr>
            <a:xfrm>
              <a:off x="7453840" y="2400941"/>
              <a:ext cx="800219"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チャット</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アプリ</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54" name="正方形/長方形 53">
              <a:extLst>
                <a:ext uri="{FF2B5EF4-FFF2-40B4-BE49-F238E27FC236}">
                  <a16:creationId xmlns:a16="http://schemas.microsoft.com/office/drawing/2014/main" id="{283AC6C2-8440-B541-82AB-5F8EBEE89429}"/>
                </a:ext>
              </a:extLst>
            </p:cNvPr>
            <p:cNvSpPr/>
            <p:nvPr/>
          </p:nvSpPr>
          <p:spPr>
            <a:xfrm>
              <a:off x="5662154" y="3563645"/>
              <a:ext cx="2578190" cy="145752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テキスト ボックス 54">
              <a:extLst>
                <a:ext uri="{FF2B5EF4-FFF2-40B4-BE49-F238E27FC236}">
                  <a16:creationId xmlns:a16="http://schemas.microsoft.com/office/drawing/2014/main" id="{678F3A22-7323-024A-8D06-F5343BD4DDE4}"/>
                </a:ext>
              </a:extLst>
            </p:cNvPr>
            <p:cNvSpPr txBox="1"/>
            <p:nvPr/>
          </p:nvSpPr>
          <p:spPr>
            <a:xfrm>
              <a:off x="6397252" y="4161312"/>
              <a:ext cx="1107996" cy="523220"/>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汎用機械</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sz="1000">
                  <a:solidFill>
                    <a:schemeClr val="bg1"/>
                  </a:solidFill>
                  <a:latin typeface="Meiryo" panose="020B0604030504040204" pitchFamily="34" charset="-128"/>
                  <a:ea typeface="Meiryo" panose="020B0604030504040204" pitchFamily="34" charset="-128"/>
                </a:rPr>
                <a:t>スマートフォン</a:t>
              </a:r>
              <a:endParaRPr kumimoji="1" lang="ja-JP" altLang="en-US" sz="1000">
                <a:solidFill>
                  <a:schemeClr val="bg1"/>
                </a:solidFill>
                <a:latin typeface="Meiryo" panose="020B0604030504040204" pitchFamily="34" charset="-128"/>
                <a:ea typeface="Meiryo" panose="020B0604030504040204" pitchFamily="34" charset="-128"/>
              </a:endParaRPr>
            </a:p>
          </p:txBody>
        </p:sp>
      </p:grpSp>
      <p:sp>
        <p:nvSpPr>
          <p:cNvPr id="56" name="正方形/長方形 55">
            <a:extLst>
              <a:ext uri="{FF2B5EF4-FFF2-40B4-BE49-F238E27FC236}">
                <a16:creationId xmlns:a16="http://schemas.microsoft.com/office/drawing/2014/main" id="{0C03DE01-F82B-5C46-B8D4-5EE1FBC3005F}"/>
              </a:ext>
            </a:extLst>
          </p:cNvPr>
          <p:cNvSpPr/>
          <p:nvPr/>
        </p:nvSpPr>
        <p:spPr>
          <a:xfrm>
            <a:off x="2417730" y="3157662"/>
            <a:ext cx="2578189" cy="3238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100" dirty="0">
                <a:solidFill>
                  <a:srgbClr val="FFFFFF"/>
                </a:solidFill>
                <a:latin typeface="Meiryo" panose="020B0604030504040204" pitchFamily="34" charset="-128"/>
                <a:ea typeface="Meiryo" panose="020B0604030504040204" pitchFamily="34" charset="-128"/>
                <a:cs typeface="ＭＳ Ｐゴシック"/>
              </a:rPr>
              <a:t>Android </a:t>
            </a:r>
            <a:r>
              <a:rPr lang="ja-JP" altLang="en-US" sz="1100">
                <a:solidFill>
                  <a:srgbClr val="FFFFFF"/>
                </a:solidFill>
                <a:latin typeface="Meiryo" panose="020B0604030504040204" pitchFamily="34" charset="-128"/>
                <a:ea typeface="Meiryo" panose="020B0604030504040204" pitchFamily="34" charset="-128"/>
                <a:cs typeface="ＭＳ Ｐゴシック"/>
              </a:rPr>
              <a:t>や</a:t>
            </a:r>
            <a:r>
              <a:rPr lang="en-US" altLang="ja-JP" sz="1100" dirty="0">
                <a:solidFill>
                  <a:srgbClr val="FFFFFF"/>
                </a:solidFill>
                <a:latin typeface="Meiryo" panose="020B0604030504040204" pitchFamily="34" charset="-128"/>
                <a:ea typeface="Meiryo" panose="020B0604030504040204" pitchFamily="34" charset="-128"/>
                <a:cs typeface="ＭＳ Ｐゴシック"/>
              </a:rPr>
              <a:t> iOS </a:t>
            </a:r>
            <a:r>
              <a:rPr lang="ja-JP" altLang="en-US" sz="1100">
                <a:solidFill>
                  <a:srgbClr val="FFFFFF"/>
                </a:solidFill>
                <a:latin typeface="Meiryo" panose="020B0604030504040204" pitchFamily="34" charset="-128"/>
                <a:ea typeface="Meiryo" panose="020B0604030504040204" pitchFamily="34" charset="-128"/>
                <a:cs typeface="ＭＳ Ｐゴシック"/>
              </a:rPr>
              <a:t>など</a:t>
            </a:r>
            <a:endParaRPr kumimoji="1" lang="ja-JP" altLang="en-US" sz="11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60" name="Picture 2" descr="スマートフォン・スマホのイラスト">
            <a:extLst>
              <a:ext uri="{FF2B5EF4-FFF2-40B4-BE49-F238E27FC236}">
                <a16:creationId xmlns:a16="http://schemas.microsoft.com/office/drawing/2014/main" id="{11E7AC26-1085-1F4D-9F39-6ABDE6D684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382234" y="5233790"/>
            <a:ext cx="649180" cy="70371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86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C74125F-85AB-1043-BA23-FC01A3EC3183}"/>
              </a:ext>
            </a:extLst>
          </p:cNvPr>
          <p:cNvSpPr>
            <a:spLocks noGrp="1"/>
          </p:cNvSpPr>
          <p:nvPr>
            <p:ph type="title"/>
          </p:nvPr>
        </p:nvSpPr>
        <p:spPr/>
        <p:txBody>
          <a:bodyPr/>
          <a:lstStyle/>
          <a:p>
            <a:r>
              <a:rPr kumimoji="1" lang="ja-JP" altLang="en-US"/>
              <a:t>ソフトウェア化とはどういうことか（３）</a:t>
            </a:r>
          </a:p>
        </p:txBody>
      </p:sp>
      <p:sp>
        <p:nvSpPr>
          <p:cNvPr id="4" name="正方形/長方形 3">
            <a:extLst>
              <a:ext uri="{FF2B5EF4-FFF2-40B4-BE49-F238E27FC236}">
                <a16:creationId xmlns:a16="http://schemas.microsoft.com/office/drawing/2014/main" id="{EB9D977B-6F10-1C4B-B7AE-1B060830E969}"/>
              </a:ext>
            </a:extLst>
          </p:cNvPr>
          <p:cNvSpPr/>
          <p:nvPr/>
        </p:nvSpPr>
        <p:spPr>
          <a:xfrm>
            <a:off x="575556" y="1888817"/>
            <a:ext cx="7992888" cy="160435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DBC7A6D-A8C1-4F40-A2E2-3D3C5C7CD810}"/>
              </a:ext>
            </a:extLst>
          </p:cNvPr>
          <p:cNvSpPr/>
          <p:nvPr/>
        </p:nvSpPr>
        <p:spPr>
          <a:xfrm>
            <a:off x="575556" y="3543803"/>
            <a:ext cx="7992888" cy="160435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8453959D-1E38-9E4D-807E-19E29B1A0FEC}"/>
              </a:ext>
            </a:extLst>
          </p:cNvPr>
          <p:cNvSpPr/>
          <p:nvPr/>
        </p:nvSpPr>
        <p:spPr>
          <a:xfrm>
            <a:off x="2421794" y="1996829"/>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2B9AD2E6-15B0-3541-83FD-76CE07B3FD14}"/>
              </a:ext>
            </a:extLst>
          </p:cNvPr>
          <p:cNvSpPr/>
          <p:nvPr/>
        </p:nvSpPr>
        <p:spPr>
          <a:xfrm>
            <a:off x="3314845" y="1996829"/>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D31FD523-A9B7-FB48-8DC0-523EC2BB1265}"/>
              </a:ext>
            </a:extLst>
          </p:cNvPr>
          <p:cNvSpPr/>
          <p:nvPr/>
        </p:nvSpPr>
        <p:spPr>
          <a:xfrm>
            <a:off x="4207896" y="1996830"/>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テキスト ボックス 32">
            <a:extLst>
              <a:ext uri="{FF2B5EF4-FFF2-40B4-BE49-F238E27FC236}">
                <a16:creationId xmlns:a16="http://schemas.microsoft.com/office/drawing/2014/main" id="{111024BB-4B63-E34E-87AA-7A3A0FA38826}"/>
              </a:ext>
            </a:extLst>
          </p:cNvPr>
          <p:cNvSpPr txBox="1"/>
          <p:nvPr/>
        </p:nvSpPr>
        <p:spPr>
          <a:xfrm>
            <a:off x="2695228" y="1485975"/>
            <a:ext cx="2031326" cy="369332"/>
          </a:xfrm>
          <a:prstGeom prst="rect">
            <a:avLst/>
          </a:prstGeom>
          <a:noFill/>
        </p:spPr>
        <p:txBody>
          <a:bodyPr wrap="none" rtlCol="0">
            <a:spAutoFit/>
          </a:bodyPr>
          <a:lstStyle/>
          <a:p>
            <a:pPr algn="ctr"/>
            <a:r>
              <a:rPr lang="ja-JP" altLang="en-US">
                <a:solidFill>
                  <a:schemeClr val="accent3">
                    <a:lumMod val="75000"/>
                  </a:schemeClr>
                </a:solidFill>
                <a:latin typeface="Meiryo" panose="020B0604030504040204" pitchFamily="34" charset="-128"/>
                <a:ea typeface="Meiryo" panose="020B0604030504040204" pitchFamily="34" charset="-128"/>
              </a:rPr>
              <a:t>一般的なシステム</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06FCED54-EF3D-C449-BB05-CD242EEA19AC}"/>
              </a:ext>
            </a:extLst>
          </p:cNvPr>
          <p:cNvSpPr txBox="1"/>
          <p:nvPr/>
        </p:nvSpPr>
        <p:spPr>
          <a:xfrm>
            <a:off x="5243091" y="1484784"/>
            <a:ext cx="3416320" cy="369332"/>
          </a:xfrm>
          <a:prstGeom prst="rect">
            <a:avLst/>
          </a:prstGeom>
          <a:noFill/>
        </p:spPr>
        <p:txBody>
          <a:bodyPr wrap="none" rtlCol="0">
            <a:spAutoFit/>
          </a:bodyPr>
          <a:lstStyle/>
          <a:p>
            <a:pPr algn="ctr"/>
            <a:r>
              <a:rPr kumimoji="1" lang="ja-JP" altLang="en-US">
                <a:solidFill>
                  <a:schemeClr val="accent4">
                    <a:lumMod val="50000"/>
                  </a:schemeClr>
                </a:solidFill>
                <a:latin typeface="Meiryo" panose="020B0604030504040204" pitchFamily="34" charset="-128"/>
                <a:ea typeface="Meiryo" panose="020B0604030504040204" pitchFamily="34" charset="-128"/>
              </a:rPr>
              <a:t>ソフトウェア化されたシステム</a:t>
            </a:r>
          </a:p>
        </p:txBody>
      </p:sp>
      <p:sp>
        <p:nvSpPr>
          <p:cNvPr id="44" name="テキスト ボックス 43">
            <a:extLst>
              <a:ext uri="{FF2B5EF4-FFF2-40B4-BE49-F238E27FC236}">
                <a16:creationId xmlns:a16="http://schemas.microsoft.com/office/drawing/2014/main" id="{4B2DB29D-D7B0-D643-878D-FE49DE93A3A5}"/>
              </a:ext>
            </a:extLst>
          </p:cNvPr>
          <p:cNvSpPr txBox="1"/>
          <p:nvPr/>
        </p:nvSpPr>
        <p:spPr>
          <a:xfrm>
            <a:off x="683831" y="2418999"/>
            <a:ext cx="1569660" cy="738664"/>
          </a:xfrm>
          <a:prstGeom prst="rect">
            <a:avLst/>
          </a:prstGeom>
          <a:noFill/>
        </p:spPr>
        <p:txBody>
          <a:bodyPr wrap="none" rtlCol="0">
            <a:spAutoFit/>
          </a:bodyPr>
          <a:lstStyle/>
          <a:p>
            <a:pPr algn="ctr"/>
            <a:r>
              <a:rPr kumimoji="1" lang="ja-JP" altLang="en-US" b="1">
                <a:solidFill>
                  <a:schemeClr val="tx2">
                    <a:lumMod val="75000"/>
                  </a:schemeClr>
                </a:solidFill>
                <a:latin typeface="Meiryo" panose="020B0604030504040204" pitchFamily="34" charset="-128"/>
                <a:ea typeface="Meiryo" panose="020B0604030504040204" pitchFamily="34" charset="-128"/>
              </a:rPr>
              <a:t>ソフトウェア</a:t>
            </a:r>
            <a:endParaRPr kumimoji="1" lang="en-US" altLang="ja-JP" b="1" dirty="0">
              <a:solidFill>
                <a:schemeClr val="tx2">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tx2">
                    <a:lumMod val="75000"/>
                  </a:schemeClr>
                </a:solidFill>
                <a:latin typeface="Meiryo" panose="020B0604030504040204" pitchFamily="34" charset="-128"/>
                <a:ea typeface="Meiryo" panose="020B0604030504040204" pitchFamily="34" charset="-128"/>
              </a:rPr>
              <a:t>Software</a:t>
            </a:r>
            <a:endParaRPr kumimoji="1" lang="ja-JP" altLang="en-US" sz="2400">
              <a:solidFill>
                <a:schemeClr val="tx2">
                  <a:lumMod val="75000"/>
                </a:schemeClr>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AADF93A5-8759-844D-A40E-A715404AE0D6}"/>
              </a:ext>
            </a:extLst>
          </p:cNvPr>
          <p:cNvSpPr txBox="1"/>
          <p:nvPr/>
        </p:nvSpPr>
        <p:spPr>
          <a:xfrm>
            <a:off x="647507" y="4012482"/>
            <a:ext cx="1642309" cy="738664"/>
          </a:xfrm>
          <a:prstGeom prst="rect">
            <a:avLst/>
          </a:prstGeom>
          <a:noFill/>
        </p:spPr>
        <p:txBody>
          <a:bodyPr wrap="none" rtlCol="0">
            <a:spAutoFit/>
          </a:bodyPr>
          <a:lstStyle/>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ハードウェア</a:t>
            </a:r>
            <a:endParaRPr kumimoji="1" lang="en-US" altLang="ja-JP" b="1" dirty="0">
              <a:solidFill>
                <a:schemeClr val="accent3">
                  <a:lumMod val="50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50000"/>
                  </a:schemeClr>
                </a:solidFill>
                <a:latin typeface="Meiryo" panose="020B0604030504040204" pitchFamily="34" charset="-128"/>
                <a:ea typeface="Meiryo" panose="020B0604030504040204" pitchFamily="34" charset="-128"/>
              </a:rPr>
              <a:t>Hardware</a:t>
            </a:r>
            <a:endParaRPr kumimoji="1" lang="ja-JP" altLang="en-US" sz="2400">
              <a:solidFill>
                <a:schemeClr val="accent3">
                  <a:lumMod val="50000"/>
                </a:schemeClr>
              </a:solidFill>
              <a:latin typeface="Meiryo" panose="020B0604030504040204" pitchFamily="34" charset="-128"/>
              <a:ea typeface="Meiryo" panose="020B0604030504040204" pitchFamily="34" charset="-128"/>
            </a:endParaRPr>
          </a:p>
        </p:txBody>
      </p:sp>
      <p:sp>
        <p:nvSpPr>
          <p:cNvPr id="47" name="角丸四角形 46">
            <a:extLst>
              <a:ext uri="{FF2B5EF4-FFF2-40B4-BE49-F238E27FC236}">
                <a16:creationId xmlns:a16="http://schemas.microsoft.com/office/drawing/2014/main" id="{C54FBB6A-F352-9540-954D-63EA3FCEAF38}"/>
              </a:ext>
            </a:extLst>
          </p:cNvPr>
          <p:cNvSpPr/>
          <p:nvPr/>
        </p:nvSpPr>
        <p:spPr>
          <a:xfrm>
            <a:off x="2461073" y="3160442"/>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8" name="図形グループ 309">
            <a:extLst>
              <a:ext uri="{FF2B5EF4-FFF2-40B4-BE49-F238E27FC236}">
                <a16:creationId xmlns:a16="http://schemas.microsoft.com/office/drawing/2014/main" id="{B6982CA9-2FA0-7C43-900F-707543CF7A30}"/>
              </a:ext>
            </a:extLst>
          </p:cNvPr>
          <p:cNvGrpSpPr/>
          <p:nvPr/>
        </p:nvGrpSpPr>
        <p:grpSpPr>
          <a:xfrm>
            <a:off x="2537213" y="3429000"/>
            <a:ext cx="232617" cy="95895"/>
            <a:chOff x="6769100" y="1390650"/>
            <a:chExt cx="317500" cy="157483"/>
          </a:xfrm>
        </p:grpSpPr>
        <p:sp>
          <p:nvSpPr>
            <p:cNvPr id="49" name="正方形/長方形 48">
              <a:extLst>
                <a:ext uri="{FF2B5EF4-FFF2-40B4-BE49-F238E27FC236}">
                  <a16:creationId xmlns:a16="http://schemas.microsoft.com/office/drawing/2014/main" id="{316377D8-B1E6-A24D-A7C3-776AD40E73D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80AD2B84-DF40-F145-84FE-A9864D3DAE1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1" name="直線コネクタ 50">
              <a:extLst>
                <a:ext uri="{FF2B5EF4-FFF2-40B4-BE49-F238E27FC236}">
                  <a16:creationId xmlns:a16="http://schemas.microsoft.com/office/drawing/2014/main" id="{4557B02E-75E7-704C-8A7C-1E819727BFB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2" name="図形グループ 330">
            <a:extLst>
              <a:ext uri="{FF2B5EF4-FFF2-40B4-BE49-F238E27FC236}">
                <a16:creationId xmlns:a16="http://schemas.microsoft.com/office/drawing/2014/main" id="{A7EF384D-32B0-A54B-B402-2F35D1F57F08}"/>
              </a:ext>
            </a:extLst>
          </p:cNvPr>
          <p:cNvGrpSpPr/>
          <p:nvPr/>
        </p:nvGrpSpPr>
        <p:grpSpPr>
          <a:xfrm>
            <a:off x="2539183" y="3581626"/>
            <a:ext cx="232617" cy="95895"/>
            <a:chOff x="6769100" y="1390650"/>
            <a:chExt cx="317500" cy="157483"/>
          </a:xfrm>
        </p:grpSpPr>
        <p:sp>
          <p:nvSpPr>
            <p:cNvPr id="53" name="正方形/長方形 52">
              <a:extLst>
                <a:ext uri="{FF2B5EF4-FFF2-40B4-BE49-F238E27FC236}">
                  <a16:creationId xmlns:a16="http://schemas.microsoft.com/office/drawing/2014/main" id="{899F81C8-935A-BE49-8A2E-343A5AFE34B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a:extLst>
                <a:ext uri="{FF2B5EF4-FFF2-40B4-BE49-F238E27FC236}">
                  <a16:creationId xmlns:a16="http://schemas.microsoft.com/office/drawing/2014/main" id="{417F5A44-7B8F-2448-B0F9-AFF43E5B1E1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 name="直線コネクタ 54">
              <a:extLst>
                <a:ext uri="{FF2B5EF4-FFF2-40B4-BE49-F238E27FC236}">
                  <a16:creationId xmlns:a16="http://schemas.microsoft.com/office/drawing/2014/main" id="{8C137C47-7CB9-9D44-8FA6-340814828CF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6" name="図形グループ 339">
            <a:extLst>
              <a:ext uri="{FF2B5EF4-FFF2-40B4-BE49-F238E27FC236}">
                <a16:creationId xmlns:a16="http://schemas.microsoft.com/office/drawing/2014/main" id="{9320B933-5FAA-4D4E-9C58-D8615EB41F52}"/>
              </a:ext>
            </a:extLst>
          </p:cNvPr>
          <p:cNvGrpSpPr/>
          <p:nvPr/>
        </p:nvGrpSpPr>
        <p:grpSpPr>
          <a:xfrm>
            <a:off x="2817944" y="3438006"/>
            <a:ext cx="232617" cy="95895"/>
            <a:chOff x="6769100" y="1390650"/>
            <a:chExt cx="317500" cy="157483"/>
          </a:xfrm>
        </p:grpSpPr>
        <p:sp>
          <p:nvSpPr>
            <p:cNvPr id="57" name="正方形/長方形 56">
              <a:extLst>
                <a:ext uri="{FF2B5EF4-FFF2-40B4-BE49-F238E27FC236}">
                  <a16:creationId xmlns:a16="http://schemas.microsoft.com/office/drawing/2014/main" id="{3CBC7066-DCE6-C649-9FBE-E7DFC6373CD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a:extLst>
                <a:ext uri="{FF2B5EF4-FFF2-40B4-BE49-F238E27FC236}">
                  <a16:creationId xmlns:a16="http://schemas.microsoft.com/office/drawing/2014/main" id="{0626B2F7-5A5E-1B43-8A01-9E13A101098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a:extLst>
                <a:ext uri="{FF2B5EF4-FFF2-40B4-BE49-F238E27FC236}">
                  <a16:creationId xmlns:a16="http://schemas.microsoft.com/office/drawing/2014/main" id="{4964AF5A-AFE6-6044-A8DE-0E3BDE6BE01B}"/>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0" name="図形グループ 355">
            <a:extLst>
              <a:ext uri="{FF2B5EF4-FFF2-40B4-BE49-F238E27FC236}">
                <a16:creationId xmlns:a16="http://schemas.microsoft.com/office/drawing/2014/main" id="{A9E2FFDF-4395-7C48-AEA3-2365ED429F29}"/>
              </a:ext>
            </a:extLst>
          </p:cNvPr>
          <p:cNvGrpSpPr/>
          <p:nvPr/>
        </p:nvGrpSpPr>
        <p:grpSpPr>
          <a:xfrm>
            <a:off x="2817944" y="3584167"/>
            <a:ext cx="232617" cy="95895"/>
            <a:chOff x="6769100" y="1390650"/>
            <a:chExt cx="317500" cy="157483"/>
          </a:xfrm>
        </p:grpSpPr>
        <p:sp>
          <p:nvSpPr>
            <p:cNvPr id="61" name="正方形/長方形 60">
              <a:extLst>
                <a:ext uri="{FF2B5EF4-FFF2-40B4-BE49-F238E27FC236}">
                  <a16:creationId xmlns:a16="http://schemas.microsoft.com/office/drawing/2014/main" id="{D51BA752-34B4-6148-8A58-93273254DB5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a:extLst>
                <a:ext uri="{FF2B5EF4-FFF2-40B4-BE49-F238E27FC236}">
                  <a16:creationId xmlns:a16="http://schemas.microsoft.com/office/drawing/2014/main" id="{4A740DE3-0EDA-D243-BE0F-FED434A9F72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a:extLst>
                <a:ext uri="{FF2B5EF4-FFF2-40B4-BE49-F238E27FC236}">
                  <a16:creationId xmlns:a16="http://schemas.microsoft.com/office/drawing/2014/main" id="{C1874E78-A952-AA48-B720-AD8F36A3D6B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64" name="フローチャート: 磁気ディスク 63">
            <a:extLst>
              <a:ext uri="{FF2B5EF4-FFF2-40B4-BE49-F238E27FC236}">
                <a16:creationId xmlns:a16="http://schemas.microsoft.com/office/drawing/2014/main" id="{9EAAB2AC-2B63-0846-B6CB-A40C58A47CDC}"/>
              </a:ext>
            </a:extLst>
          </p:cNvPr>
          <p:cNvSpPr/>
          <p:nvPr/>
        </p:nvSpPr>
        <p:spPr>
          <a:xfrm>
            <a:off x="2652675" y="3735329"/>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65" name="図形グループ 369">
            <a:extLst>
              <a:ext uri="{FF2B5EF4-FFF2-40B4-BE49-F238E27FC236}">
                <a16:creationId xmlns:a16="http://schemas.microsoft.com/office/drawing/2014/main" id="{75AEFF7A-55C2-1C46-B3E7-C8CAC555A88F}"/>
              </a:ext>
            </a:extLst>
          </p:cNvPr>
          <p:cNvGrpSpPr/>
          <p:nvPr/>
        </p:nvGrpSpPr>
        <p:grpSpPr>
          <a:xfrm>
            <a:off x="2453809" y="2935369"/>
            <a:ext cx="384888" cy="275693"/>
            <a:chOff x="758730" y="3198675"/>
            <a:chExt cx="806939" cy="688305"/>
          </a:xfrm>
        </p:grpSpPr>
        <p:sp>
          <p:nvSpPr>
            <p:cNvPr id="66" name="正方形/長方形 65">
              <a:extLst>
                <a:ext uri="{FF2B5EF4-FFF2-40B4-BE49-F238E27FC236}">
                  <a16:creationId xmlns:a16="http://schemas.microsoft.com/office/drawing/2014/main" id="{0AFC5BC6-B166-924C-9479-80F44DEAE428}"/>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角丸四角形 66">
              <a:extLst>
                <a:ext uri="{FF2B5EF4-FFF2-40B4-BE49-F238E27FC236}">
                  <a16:creationId xmlns:a16="http://schemas.microsoft.com/office/drawing/2014/main" id="{003D9973-B136-7F41-A48B-5AD71C6F114C}"/>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角丸四角形 67">
              <a:extLst>
                <a:ext uri="{FF2B5EF4-FFF2-40B4-BE49-F238E27FC236}">
                  <a16:creationId xmlns:a16="http://schemas.microsoft.com/office/drawing/2014/main" id="{5F92A45C-D524-DD48-A2F8-C7BD8ABE9157}"/>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台形 68">
              <a:extLst>
                <a:ext uri="{FF2B5EF4-FFF2-40B4-BE49-F238E27FC236}">
                  <a16:creationId xmlns:a16="http://schemas.microsoft.com/office/drawing/2014/main" id="{06B421BF-AFD1-524F-B15A-16E8087FE79C}"/>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1" name="図形グループ 399">
            <a:extLst>
              <a:ext uri="{FF2B5EF4-FFF2-40B4-BE49-F238E27FC236}">
                <a16:creationId xmlns:a16="http://schemas.microsoft.com/office/drawing/2014/main" id="{E04C0351-894A-5648-8358-F47CA59EB468}"/>
              </a:ext>
            </a:extLst>
          </p:cNvPr>
          <p:cNvGrpSpPr/>
          <p:nvPr/>
        </p:nvGrpSpPr>
        <p:grpSpPr>
          <a:xfrm>
            <a:off x="2878493" y="2924944"/>
            <a:ext cx="296417" cy="283093"/>
            <a:chOff x="2667295" y="1059799"/>
            <a:chExt cx="681672" cy="722281"/>
          </a:xfrm>
        </p:grpSpPr>
        <p:sp>
          <p:nvSpPr>
            <p:cNvPr id="82" name="角丸四角形 81">
              <a:extLst>
                <a:ext uri="{FF2B5EF4-FFF2-40B4-BE49-F238E27FC236}">
                  <a16:creationId xmlns:a16="http://schemas.microsoft.com/office/drawing/2014/main" id="{B1FABD3F-13B9-BB49-92E4-BA907A8F8A60}"/>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83" name="図 82">
              <a:extLst>
                <a:ext uri="{FF2B5EF4-FFF2-40B4-BE49-F238E27FC236}">
                  <a16:creationId xmlns:a16="http://schemas.microsoft.com/office/drawing/2014/main" id="{9CDDE371-E2E0-9742-84EC-E20C1BAB1AB3}"/>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95" name="角丸四角形 94">
            <a:extLst>
              <a:ext uri="{FF2B5EF4-FFF2-40B4-BE49-F238E27FC236}">
                <a16:creationId xmlns:a16="http://schemas.microsoft.com/office/drawing/2014/main" id="{C115B55B-CE88-6447-A1F6-8284235BAE38}"/>
              </a:ext>
            </a:extLst>
          </p:cNvPr>
          <p:cNvSpPr/>
          <p:nvPr/>
        </p:nvSpPr>
        <p:spPr>
          <a:xfrm>
            <a:off x="3354124" y="3171029"/>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6" name="図形グループ 309">
            <a:extLst>
              <a:ext uri="{FF2B5EF4-FFF2-40B4-BE49-F238E27FC236}">
                <a16:creationId xmlns:a16="http://schemas.microsoft.com/office/drawing/2014/main" id="{6DCE23EB-75C5-9E4C-8FF8-CD640F7C67A0}"/>
              </a:ext>
            </a:extLst>
          </p:cNvPr>
          <p:cNvGrpSpPr/>
          <p:nvPr/>
        </p:nvGrpSpPr>
        <p:grpSpPr>
          <a:xfrm>
            <a:off x="3430264" y="3440050"/>
            <a:ext cx="232617" cy="95895"/>
            <a:chOff x="6769100" y="1390650"/>
            <a:chExt cx="317500" cy="157483"/>
          </a:xfrm>
        </p:grpSpPr>
        <p:sp>
          <p:nvSpPr>
            <p:cNvPr id="97" name="正方形/長方形 96">
              <a:extLst>
                <a:ext uri="{FF2B5EF4-FFF2-40B4-BE49-F238E27FC236}">
                  <a16:creationId xmlns:a16="http://schemas.microsoft.com/office/drawing/2014/main" id="{528723BC-711D-BF4B-A084-AB5CB93CAEC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円/楕円 97">
              <a:extLst>
                <a:ext uri="{FF2B5EF4-FFF2-40B4-BE49-F238E27FC236}">
                  <a16:creationId xmlns:a16="http://schemas.microsoft.com/office/drawing/2014/main" id="{0EA0D50A-E842-124F-A937-78CD684EF7D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9" name="直線コネクタ 98">
              <a:extLst>
                <a:ext uri="{FF2B5EF4-FFF2-40B4-BE49-F238E27FC236}">
                  <a16:creationId xmlns:a16="http://schemas.microsoft.com/office/drawing/2014/main" id="{966921CE-B368-F649-AF4D-9E44D3DF2C73}"/>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0" name="図形グループ 330">
            <a:extLst>
              <a:ext uri="{FF2B5EF4-FFF2-40B4-BE49-F238E27FC236}">
                <a16:creationId xmlns:a16="http://schemas.microsoft.com/office/drawing/2014/main" id="{1FE65443-86AF-474B-AE94-D9EC7E150C71}"/>
              </a:ext>
            </a:extLst>
          </p:cNvPr>
          <p:cNvGrpSpPr/>
          <p:nvPr/>
        </p:nvGrpSpPr>
        <p:grpSpPr>
          <a:xfrm>
            <a:off x="3432234" y="3586980"/>
            <a:ext cx="232617" cy="95895"/>
            <a:chOff x="6769100" y="1390650"/>
            <a:chExt cx="317500" cy="157483"/>
          </a:xfrm>
        </p:grpSpPr>
        <p:sp>
          <p:nvSpPr>
            <p:cNvPr id="101" name="正方形/長方形 100">
              <a:extLst>
                <a:ext uri="{FF2B5EF4-FFF2-40B4-BE49-F238E27FC236}">
                  <a16:creationId xmlns:a16="http://schemas.microsoft.com/office/drawing/2014/main" id="{E24487BA-AE1D-3140-A53F-9E121E2572E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円/楕円 101">
              <a:extLst>
                <a:ext uri="{FF2B5EF4-FFF2-40B4-BE49-F238E27FC236}">
                  <a16:creationId xmlns:a16="http://schemas.microsoft.com/office/drawing/2014/main" id="{FA9DBF29-0D32-1744-84D3-F422255D9AA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3" name="直線コネクタ 102">
              <a:extLst>
                <a:ext uri="{FF2B5EF4-FFF2-40B4-BE49-F238E27FC236}">
                  <a16:creationId xmlns:a16="http://schemas.microsoft.com/office/drawing/2014/main" id="{16A18360-4D9F-C743-9DF3-8FC6D307865B}"/>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8" name="図形グループ 355">
            <a:extLst>
              <a:ext uri="{FF2B5EF4-FFF2-40B4-BE49-F238E27FC236}">
                <a16:creationId xmlns:a16="http://schemas.microsoft.com/office/drawing/2014/main" id="{224F7207-AFAA-7142-9BF8-30D1DDDAB08B}"/>
              </a:ext>
            </a:extLst>
          </p:cNvPr>
          <p:cNvGrpSpPr/>
          <p:nvPr/>
        </p:nvGrpSpPr>
        <p:grpSpPr>
          <a:xfrm>
            <a:off x="3710995" y="3589521"/>
            <a:ext cx="232617" cy="95895"/>
            <a:chOff x="6769100" y="1390650"/>
            <a:chExt cx="317500" cy="157483"/>
          </a:xfrm>
        </p:grpSpPr>
        <p:sp>
          <p:nvSpPr>
            <p:cNvPr id="109" name="正方形/長方形 108">
              <a:extLst>
                <a:ext uri="{FF2B5EF4-FFF2-40B4-BE49-F238E27FC236}">
                  <a16:creationId xmlns:a16="http://schemas.microsoft.com/office/drawing/2014/main" id="{E7DC1927-BC10-5541-A574-58E26650526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a:extLst>
                <a:ext uri="{FF2B5EF4-FFF2-40B4-BE49-F238E27FC236}">
                  <a16:creationId xmlns:a16="http://schemas.microsoft.com/office/drawing/2014/main" id="{70834972-F493-3F4A-8CB3-10660351A7C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1" name="直線コネクタ 110">
              <a:extLst>
                <a:ext uri="{FF2B5EF4-FFF2-40B4-BE49-F238E27FC236}">
                  <a16:creationId xmlns:a16="http://schemas.microsoft.com/office/drawing/2014/main" id="{46CC9CD9-13F0-8749-B0AC-C05CEE47C114}"/>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2" name="フローチャート: 磁気ディスク 111">
            <a:extLst>
              <a:ext uri="{FF2B5EF4-FFF2-40B4-BE49-F238E27FC236}">
                <a16:creationId xmlns:a16="http://schemas.microsoft.com/office/drawing/2014/main" id="{FA08D9F2-316D-8140-AA7F-2C76D201633C}"/>
              </a:ext>
            </a:extLst>
          </p:cNvPr>
          <p:cNvSpPr/>
          <p:nvPr/>
        </p:nvSpPr>
        <p:spPr>
          <a:xfrm>
            <a:off x="3372370" y="3752754"/>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13" name="図形グループ 369">
            <a:extLst>
              <a:ext uri="{FF2B5EF4-FFF2-40B4-BE49-F238E27FC236}">
                <a16:creationId xmlns:a16="http://schemas.microsoft.com/office/drawing/2014/main" id="{7783E23B-5FD3-6247-9AC1-6B621436B664}"/>
              </a:ext>
            </a:extLst>
          </p:cNvPr>
          <p:cNvGrpSpPr/>
          <p:nvPr/>
        </p:nvGrpSpPr>
        <p:grpSpPr>
          <a:xfrm>
            <a:off x="3346860" y="2940723"/>
            <a:ext cx="384888" cy="275693"/>
            <a:chOff x="758730" y="3198675"/>
            <a:chExt cx="806939" cy="688305"/>
          </a:xfrm>
        </p:grpSpPr>
        <p:sp>
          <p:nvSpPr>
            <p:cNvPr id="114" name="正方形/長方形 113">
              <a:extLst>
                <a:ext uri="{FF2B5EF4-FFF2-40B4-BE49-F238E27FC236}">
                  <a16:creationId xmlns:a16="http://schemas.microsoft.com/office/drawing/2014/main" id="{9F2AE7FA-FA91-344F-99F1-22595CD88035}"/>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角丸四角形 114">
              <a:extLst>
                <a:ext uri="{FF2B5EF4-FFF2-40B4-BE49-F238E27FC236}">
                  <a16:creationId xmlns:a16="http://schemas.microsoft.com/office/drawing/2014/main" id="{CFA602D6-CB32-6D47-9517-F243216E9B50}"/>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角丸四角形 115">
              <a:extLst>
                <a:ext uri="{FF2B5EF4-FFF2-40B4-BE49-F238E27FC236}">
                  <a16:creationId xmlns:a16="http://schemas.microsoft.com/office/drawing/2014/main" id="{B2A3F5BF-2C23-E849-913B-3847EBA67560}"/>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台形 116">
              <a:extLst>
                <a:ext uri="{FF2B5EF4-FFF2-40B4-BE49-F238E27FC236}">
                  <a16:creationId xmlns:a16="http://schemas.microsoft.com/office/drawing/2014/main" id="{3EBF573F-1626-2C4A-9763-E9317EE07204}"/>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8" name="図形グループ 399">
            <a:extLst>
              <a:ext uri="{FF2B5EF4-FFF2-40B4-BE49-F238E27FC236}">
                <a16:creationId xmlns:a16="http://schemas.microsoft.com/office/drawing/2014/main" id="{C00666F8-18B9-8A46-B157-7C4724EEA0E4}"/>
              </a:ext>
            </a:extLst>
          </p:cNvPr>
          <p:cNvGrpSpPr/>
          <p:nvPr/>
        </p:nvGrpSpPr>
        <p:grpSpPr>
          <a:xfrm>
            <a:off x="3771544" y="2930298"/>
            <a:ext cx="296417" cy="283093"/>
            <a:chOff x="2667295" y="1059799"/>
            <a:chExt cx="681672" cy="722281"/>
          </a:xfrm>
        </p:grpSpPr>
        <p:sp>
          <p:nvSpPr>
            <p:cNvPr id="119" name="角丸四角形 118">
              <a:extLst>
                <a:ext uri="{FF2B5EF4-FFF2-40B4-BE49-F238E27FC236}">
                  <a16:creationId xmlns:a16="http://schemas.microsoft.com/office/drawing/2014/main" id="{7DF9A204-6E05-5A4C-AB8F-96F06B485206}"/>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20" name="図 119">
              <a:extLst>
                <a:ext uri="{FF2B5EF4-FFF2-40B4-BE49-F238E27FC236}">
                  <a16:creationId xmlns:a16="http://schemas.microsoft.com/office/drawing/2014/main" id="{B1B3886B-E908-7B44-899F-CE65F61194FE}"/>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21" name="フローチャート: 磁気ディスク 120">
            <a:extLst>
              <a:ext uri="{FF2B5EF4-FFF2-40B4-BE49-F238E27FC236}">
                <a16:creationId xmlns:a16="http://schemas.microsoft.com/office/drawing/2014/main" id="{43494323-7276-B249-8977-4EAF59366066}"/>
              </a:ext>
            </a:extLst>
          </p:cNvPr>
          <p:cNvSpPr/>
          <p:nvPr/>
        </p:nvSpPr>
        <p:spPr>
          <a:xfrm>
            <a:off x="3741545" y="3752753"/>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22" name="図形グループ 399">
            <a:extLst>
              <a:ext uri="{FF2B5EF4-FFF2-40B4-BE49-F238E27FC236}">
                <a16:creationId xmlns:a16="http://schemas.microsoft.com/office/drawing/2014/main" id="{267BB41F-145E-ED43-A250-97F201324CF0}"/>
              </a:ext>
            </a:extLst>
          </p:cNvPr>
          <p:cNvGrpSpPr/>
          <p:nvPr/>
        </p:nvGrpSpPr>
        <p:grpSpPr>
          <a:xfrm>
            <a:off x="3771544" y="3212976"/>
            <a:ext cx="296417" cy="283093"/>
            <a:chOff x="2667295" y="1059799"/>
            <a:chExt cx="681672" cy="722281"/>
          </a:xfrm>
        </p:grpSpPr>
        <p:sp>
          <p:nvSpPr>
            <p:cNvPr id="123" name="角丸四角形 122">
              <a:extLst>
                <a:ext uri="{FF2B5EF4-FFF2-40B4-BE49-F238E27FC236}">
                  <a16:creationId xmlns:a16="http://schemas.microsoft.com/office/drawing/2014/main" id="{4220993E-2544-CB42-96EB-6B8D59448792}"/>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24" name="図 123">
              <a:extLst>
                <a:ext uri="{FF2B5EF4-FFF2-40B4-BE49-F238E27FC236}">
                  <a16:creationId xmlns:a16="http://schemas.microsoft.com/office/drawing/2014/main" id="{FF48F550-2AF8-334A-911A-8F10BBEFC497}"/>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25" name="角丸四角形 124">
            <a:extLst>
              <a:ext uri="{FF2B5EF4-FFF2-40B4-BE49-F238E27FC236}">
                <a16:creationId xmlns:a16="http://schemas.microsoft.com/office/drawing/2014/main" id="{6270B575-4A47-8E4F-B9A2-6F160A6F8C35}"/>
              </a:ext>
            </a:extLst>
          </p:cNvPr>
          <p:cNvSpPr/>
          <p:nvPr/>
        </p:nvSpPr>
        <p:spPr>
          <a:xfrm>
            <a:off x="4248775" y="3174724"/>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6" name="図形グループ 309">
            <a:extLst>
              <a:ext uri="{FF2B5EF4-FFF2-40B4-BE49-F238E27FC236}">
                <a16:creationId xmlns:a16="http://schemas.microsoft.com/office/drawing/2014/main" id="{F0F95F07-15D5-FC4F-B2E3-EDC7C7F158BF}"/>
              </a:ext>
            </a:extLst>
          </p:cNvPr>
          <p:cNvGrpSpPr/>
          <p:nvPr/>
        </p:nvGrpSpPr>
        <p:grpSpPr>
          <a:xfrm>
            <a:off x="4324915" y="3443745"/>
            <a:ext cx="232617" cy="95895"/>
            <a:chOff x="6769100" y="1390650"/>
            <a:chExt cx="317500" cy="157483"/>
          </a:xfrm>
        </p:grpSpPr>
        <p:sp>
          <p:nvSpPr>
            <p:cNvPr id="127" name="正方形/長方形 126">
              <a:extLst>
                <a:ext uri="{FF2B5EF4-FFF2-40B4-BE49-F238E27FC236}">
                  <a16:creationId xmlns:a16="http://schemas.microsoft.com/office/drawing/2014/main" id="{4C48FA42-93F0-EC41-9F0E-E25A229DC2A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円/楕円 127">
              <a:extLst>
                <a:ext uri="{FF2B5EF4-FFF2-40B4-BE49-F238E27FC236}">
                  <a16:creationId xmlns:a16="http://schemas.microsoft.com/office/drawing/2014/main" id="{4FC8796E-DC62-3E44-B251-5E91AC7598B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9" name="直線コネクタ 128">
              <a:extLst>
                <a:ext uri="{FF2B5EF4-FFF2-40B4-BE49-F238E27FC236}">
                  <a16:creationId xmlns:a16="http://schemas.microsoft.com/office/drawing/2014/main" id="{38909C62-FA03-0842-8995-4DF8261A5652}"/>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 name="図形グループ 330">
            <a:extLst>
              <a:ext uri="{FF2B5EF4-FFF2-40B4-BE49-F238E27FC236}">
                <a16:creationId xmlns:a16="http://schemas.microsoft.com/office/drawing/2014/main" id="{3BA02C5B-3796-0540-BC9F-111CE91F5DF4}"/>
              </a:ext>
            </a:extLst>
          </p:cNvPr>
          <p:cNvGrpSpPr/>
          <p:nvPr/>
        </p:nvGrpSpPr>
        <p:grpSpPr>
          <a:xfrm>
            <a:off x="4326885" y="3590675"/>
            <a:ext cx="232617" cy="95895"/>
            <a:chOff x="6769100" y="1390650"/>
            <a:chExt cx="317500" cy="157483"/>
          </a:xfrm>
        </p:grpSpPr>
        <p:sp>
          <p:nvSpPr>
            <p:cNvPr id="131" name="正方形/長方形 130">
              <a:extLst>
                <a:ext uri="{FF2B5EF4-FFF2-40B4-BE49-F238E27FC236}">
                  <a16:creationId xmlns:a16="http://schemas.microsoft.com/office/drawing/2014/main" id="{1962EC43-1395-C64D-A541-6C3691677AD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円/楕円 131">
              <a:extLst>
                <a:ext uri="{FF2B5EF4-FFF2-40B4-BE49-F238E27FC236}">
                  <a16:creationId xmlns:a16="http://schemas.microsoft.com/office/drawing/2014/main" id="{3486B558-DBAC-5245-BBC0-29B337E6B2E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3" name="直線コネクタ 132">
              <a:extLst>
                <a:ext uri="{FF2B5EF4-FFF2-40B4-BE49-F238E27FC236}">
                  <a16:creationId xmlns:a16="http://schemas.microsoft.com/office/drawing/2014/main" id="{A85576D4-E0F5-B444-8663-59D98F8D59A4}"/>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 name="図形グループ 355">
            <a:extLst>
              <a:ext uri="{FF2B5EF4-FFF2-40B4-BE49-F238E27FC236}">
                <a16:creationId xmlns:a16="http://schemas.microsoft.com/office/drawing/2014/main" id="{91D55D88-34E1-6547-8F71-B8EA8567D18F}"/>
              </a:ext>
            </a:extLst>
          </p:cNvPr>
          <p:cNvGrpSpPr/>
          <p:nvPr/>
        </p:nvGrpSpPr>
        <p:grpSpPr>
          <a:xfrm>
            <a:off x="4605646" y="3593216"/>
            <a:ext cx="232617" cy="95895"/>
            <a:chOff x="6769100" y="1390650"/>
            <a:chExt cx="317500" cy="157483"/>
          </a:xfrm>
        </p:grpSpPr>
        <p:sp>
          <p:nvSpPr>
            <p:cNvPr id="135" name="正方形/長方形 134">
              <a:extLst>
                <a:ext uri="{FF2B5EF4-FFF2-40B4-BE49-F238E27FC236}">
                  <a16:creationId xmlns:a16="http://schemas.microsoft.com/office/drawing/2014/main" id="{9581D4CA-7E6F-1B4C-A86F-EE3431050AC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円/楕円 135">
              <a:extLst>
                <a:ext uri="{FF2B5EF4-FFF2-40B4-BE49-F238E27FC236}">
                  <a16:creationId xmlns:a16="http://schemas.microsoft.com/office/drawing/2014/main" id="{433EAF73-8A4F-1E45-94CE-FD49A76A38F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 name="直線コネクタ 136">
              <a:extLst>
                <a:ext uri="{FF2B5EF4-FFF2-40B4-BE49-F238E27FC236}">
                  <a16:creationId xmlns:a16="http://schemas.microsoft.com/office/drawing/2014/main" id="{6A3CA58C-78E1-6E45-85C1-334E1FE37BE8}"/>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38" name="フローチャート: 磁気ディスク 137">
            <a:extLst>
              <a:ext uri="{FF2B5EF4-FFF2-40B4-BE49-F238E27FC236}">
                <a16:creationId xmlns:a16="http://schemas.microsoft.com/office/drawing/2014/main" id="{E4A7B254-6932-B24E-BF1B-E279E832FD74}"/>
              </a:ext>
            </a:extLst>
          </p:cNvPr>
          <p:cNvSpPr/>
          <p:nvPr/>
        </p:nvSpPr>
        <p:spPr>
          <a:xfrm>
            <a:off x="4267021" y="3756449"/>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39" name="図形グループ 369">
            <a:extLst>
              <a:ext uri="{FF2B5EF4-FFF2-40B4-BE49-F238E27FC236}">
                <a16:creationId xmlns:a16="http://schemas.microsoft.com/office/drawing/2014/main" id="{0A036B9D-650B-FE4C-9BD9-C55526D5F932}"/>
              </a:ext>
            </a:extLst>
          </p:cNvPr>
          <p:cNvGrpSpPr/>
          <p:nvPr/>
        </p:nvGrpSpPr>
        <p:grpSpPr>
          <a:xfrm>
            <a:off x="4241511" y="2944418"/>
            <a:ext cx="384888" cy="275693"/>
            <a:chOff x="758730" y="3198675"/>
            <a:chExt cx="806939" cy="688305"/>
          </a:xfrm>
        </p:grpSpPr>
        <p:sp>
          <p:nvSpPr>
            <p:cNvPr id="140" name="正方形/長方形 139">
              <a:extLst>
                <a:ext uri="{FF2B5EF4-FFF2-40B4-BE49-F238E27FC236}">
                  <a16:creationId xmlns:a16="http://schemas.microsoft.com/office/drawing/2014/main" id="{9E60D03E-4A1A-7446-9C55-BB87192AB08C}"/>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角丸四角形 140">
              <a:extLst>
                <a:ext uri="{FF2B5EF4-FFF2-40B4-BE49-F238E27FC236}">
                  <a16:creationId xmlns:a16="http://schemas.microsoft.com/office/drawing/2014/main" id="{AE21D590-164A-6349-9E60-EDE4B799F9B3}"/>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角丸四角形 141">
              <a:extLst>
                <a:ext uri="{FF2B5EF4-FFF2-40B4-BE49-F238E27FC236}">
                  <a16:creationId xmlns:a16="http://schemas.microsoft.com/office/drawing/2014/main" id="{C3A0098B-6A87-344E-9D81-93F52C7D4B72}"/>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台形 142">
              <a:extLst>
                <a:ext uri="{FF2B5EF4-FFF2-40B4-BE49-F238E27FC236}">
                  <a16:creationId xmlns:a16="http://schemas.microsoft.com/office/drawing/2014/main" id="{C461B5AD-96CD-BC40-ACD7-7C5B92ECBA89}"/>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399">
            <a:extLst>
              <a:ext uri="{FF2B5EF4-FFF2-40B4-BE49-F238E27FC236}">
                <a16:creationId xmlns:a16="http://schemas.microsoft.com/office/drawing/2014/main" id="{9283356F-B937-4245-BB02-5C14BD0D7C62}"/>
              </a:ext>
            </a:extLst>
          </p:cNvPr>
          <p:cNvGrpSpPr/>
          <p:nvPr/>
        </p:nvGrpSpPr>
        <p:grpSpPr>
          <a:xfrm>
            <a:off x="4666195" y="2933993"/>
            <a:ext cx="296417" cy="283093"/>
            <a:chOff x="2667295" y="1059799"/>
            <a:chExt cx="681672" cy="722281"/>
          </a:xfrm>
        </p:grpSpPr>
        <p:sp>
          <p:nvSpPr>
            <p:cNvPr id="145" name="角丸四角形 144">
              <a:extLst>
                <a:ext uri="{FF2B5EF4-FFF2-40B4-BE49-F238E27FC236}">
                  <a16:creationId xmlns:a16="http://schemas.microsoft.com/office/drawing/2014/main" id="{3755735E-E177-8348-9C2A-771513795ABB}"/>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46" name="図 145">
              <a:extLst>
                <a:ext uri="{FF2B5EF4-FFF2-40B4-BE49-F238E27FC236}">
                  <a16:creationId xmlns:a16="http://schemas.microsoft.com/office/drawing/2014/main" id="{FAA2D8F1-E3A5-574A-BE59-B5DE4FDBB5FF}"/>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47" name="フローチャート: 磁気ディスク 146">
            <a:extLst>
              <a:ext uri="{FF2B5EF4-FFF2-40B4-BE49-F238E27FC236}">
                <a16:creationId xmlns:a16="http://schemas.microsoft.com/office/drawing/2014/main" id="{324E6723-8983-3943-8483-0F3A4C94E81B}"/>
              </a:ext>
            </a:extLst>
          </p:cNvPr>
          <p:cNvSpPr/>
          <p:nvPr/>
        </p:nvSpPr>
        <p:spPr>
          <a:xfrm>
            <a:off x="4580564" y="3767507"/>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51" name="図形グループ 355">
            <a:extLst>
              <a:ext uri="{FF2B5EF4-FFF2-40B4-BE49-F238E27FC236}">
                <a16:creationId xmlns:a16="http://schemas.microsoft.com/office/drawing/2014/main" id="{25F936E9-E436-3A46-8CF1-64FCC2CC9F34}"/>
              </a:ext>
            </a:extLst>
          </p:cNvPr>
          <p:cNvGrpSpPr/>
          <p:nvPr/>
        </p:nvGrpSpPr>
        <p:grpSpPr>
          <a:xfrm>
            <a:off x="4605646" y="3443745"/>
            <a:ext cx="232617" cy="95895"/>
            <a:chOff x="6769100" y="1390650"/>
            <a:chExt cx="317500" cy="157483"/>
          </a:xfrm>
        </p:grpSpPr>
        <p:sp>
          <p:nvSpPr>
            <p:cNvPr id="152" name="正方形/長方形 151">
              <a:extLst>
                <a:ext uri="{FF2B5EF4-FFF2-40B4-BE49-F238E27FC236}">
                  <a16:creationId xmlns:a16="http://schemas.microsoft.com/office/drawing/2014/main" id="{D0944DF6-7BC9-1D4E-BDD5-AB8D83E7752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a:extLst>
                <a:ext uri="{FF2B5EF4-FFF2-40B4-BE49-F238E27FC236}">
                  <a16:creationId xmlns:a16="http://schemas.microsoft.com/office/drawing/2014/main" id="{8628A6CC-0A38-CA40-B64F-215F3BAC262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4" name="直線コネクタ 153">
              <a:extLst>
                <a:ext uri="{FF2B5EF4-FFF2-40B4-BE49-F238E27FC236}">
                  <a16:creationId xmlns:a16="http://schemas.microsoft.com/office/drawing/2014/main" id="{8CF6E379-5CE0-A245-91FF-3DC3A25CCC4D}"/>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 name="図形グループ 309">
            <a:extLst>
              <a:ext uri="{FF2B5EF4-FFF2-40B4-BE49-F238E27FC236}">
                <a16:creationId xmlns:a16="http://schemas.microsoft.com/office/drawing/2014/main" id="{676552AB-A94A-D84B-A647-29960995367D}"/>
              </a:ext>
            </a:extLst>
          </p:cNvPr>
          <p:cNvGrpSpPr/>
          <p:nvPr/>
        </p:nvGrpSpPr>
        <p:grpSpPr>
          <a:xfrm>
            <a:off x="4329514" y="3296857"/>
            <a:ext cx="232617" cy="95895"/>
            <a:chOff x="6769100" y="1390650"/>
            <a:chExt cx="317500" cy="157483"/>
          </a:xfrm>
        </p:grpSpPr>
        <p:sp>
          <p:nvSpPr>
            <p:cNvPr id="156" name="正方形/長方形 155">
              <a:extLst>
                <a:ext uri="{FF2B5EF4-FFF2-40B4-BE49-F238E27FC236}">
                  <a16:creationId xmlns:a16="http://schemas.microsoft.com/office/drawing/2014/main" id="{7A30F80D-A926-F54D-8B67-C8E74BC2E05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円/楕円 156">
              <a:extLst>
                <a:ext uri="{FF2B5EF4-FFF2-40B4-BE49-F238E27FC236}">
                  <a16:creationId xmlns:a16="http://schemas.microsoft.com/office/drawing/2014/main" id="{95C22EFF-9602-2D46-8071-A1FC724E3CB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8" name="直線コネクタ 157">
              <a:extLst>
                <a:ext uri="{FF2B5EF4-FFF2-40B4-BE49-F238E27FC236}">
                  <a16:creationId xmlns:a16="http://schemas.microsoft.com/office/drawing/2014/main" id="{97D06D88-E247-0841-8620-F2312F097953}"/>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 name="図形グループ 355">
            <a:extLst>
              <a:ext uri="{FF2B5EF4-FFF2-40B4-BE49-F238E27FC236}">
                <a16:creationId xmlns:a16="http://schemas.microsoft.com/office/drawing/2014/main" id="{AB74BA86-8AFB-4546-B4C2-EC62FBFEEEC2}"/>
              </a:ext>
            </a:extLst>
          </p:cNvPr>
          <p:cNvGrpSpPr/>
          <p:nvPr/>
        </p:nvGrpSpPr>
        <p:grpSpPr>
          <a:xfrm>
            <a:off x="4610245" y="3296857"/>
            <a:ext cx="232617" cy="95895"/>
            <a:chOff x="6769100" y="1390650"/>
            <a:chExt cx="317500" cy="157483"/>
          </a:xfrm>
        </p:grpSpPr>
        <p:sp>
          <p:nvSpPr>
            <p:cNvPr id="160" name="正方形/長方形 159">
              <a:extLst>
                <a:ext uri="{FF2B5EF4-FFF2-40B4-BE49-F238E27FC236}">
                  <a16:creationId xmlns:a16="http://schemas.microsoft.com/office/drawing/2014/main" id="{01FA0ED5-0EC9-D145-9EE8-27D99C0D4F7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円/楕円 160">
              <a:extLst>
                <a:ext uri="{FF2B5EF4-FFF2-40B4-BE49-F238E27FC236}">
                  <a16:creationId xmlns:a16="http://schemas.microsoft.com/office/drawing/2014/main" id="{7CBAFB58-7640-094C-8481-166C8C5B89C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2" name="直線コネクタ 161">
              <a:extLst>
                <a:ext uri="{FF2B5EF4-FFF2-40B4-BE49-F238E27FC236}">
                  <a16:creationId xmlns:a16="http://schemas.microsoft.com/office/drawing/2014/main" id="{B7C46E8B-1D98-0E49-864B-EB276926E65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 name="グループ化 12">
            <a:extLst>
              <a:ext uri="{FF2B5EF4-FFF2-40B4-BE49-F238E27FC236}">
                <a16:creationId xmlns:a16="http://schemas.microsoft.com/office/drawing/2014/main" id="{2B00D5F6-F1A7-CB4F-9909-48AAEBA4CF4F}"/>
              </a:ext>
            </a:extLst>
          </p:cNvPr>
          <p:cNvGrpSpPr/>
          <p:nvPr/>
        </p:nvGrpSpPr>
        <p:grpSpPr>
          <a:xfrm>
            <a:off x="5662154" y="1996828"/>
            <a:ext cx="2578190" cy="3024337"/>
            <a:chOff x="5662154" y="1996828"/>
            <a:chExt cx="2578190" cy="3024337"/>
          </a:xfrm>
        </p:grpSpPr>
        <p:grpSp>
          <p:nvGrpSpPr>
            <p:cNvPr id="46" name="グループ化 45">
              <a:extLst>
                <a:ext uri="{FF2B5EF4-FFF2-40B4-BE49-F238E27FC236}">
                  <a16:creationId xmlns:a16="http://schemas.microsoft.com/office/drawing/2014/main" id="{580BFFAD-3C95-0E4B-AD08-A45FF47404C0}"/>
                </a:ext>
              </a:extLst>
            </p:cNvPr>
            <p:cNvGrpSpPr/>
            <p:nvPr/>
          </p:nvGrpSpPr>
          <p:grpSpPr>
            <a:xfrm>
              <a:off x="5662154" y="1996828"/>
              <a:ext cx="2578190" cy="3024337"/>
              <a:chOff x="5662154" y="1996828"/>
              <a:chExt cx="2578190" cy="3024337"/>
            </a:xfrm>
          </p:grpSpPr>
          <p:sp>
            <p:nvSpPr>
              <p:cNvPr id="19" name="正方形/長方形 18">
                <a:extLst>
                  <a:ext uri="{FF2B5EF4-FFF2-40B4-BE49-F238E27FC236}">
                    <a16:creationId xmlns:a16="http://schemas.microsoft.com/office/drawing/2014/main" id="{017A576C-AEB3-1145-B44F-270050DC2789}"/>
                  </a:ext>
                </a:extLst>
              </p:cNvPr>
              <p:cNvSpPr/>
              <p:nvPr/>
            </p:nvSpPr>
            <p:spPr>
              <a:xfrm>
                <a:off x="5662154"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34BFCFD0-921E-C741-9111-48EFF4F97638}"/>
                  </a:ext>
                </a:extLst>
              </p:cNvPr>
              <p:cNvSpPr/>
              <p:nvPr/>
            </p:nvSpPr>
            <p:spPr>
              <a:xfrm>
                <a:off x="6555205"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39F2CA66-2DDB-5843-9854-5D0D83100D77}"/>
                  </a:ext>
                </a:extLst>
              </p:cNvPr>
              <p:cNvSpPr/>
              <p:nvPr/>
            </p:nvSpPr>
            <p:spPr>
              <a:xfrm>
                <a:off x="7448256" y="1996829"/>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D8C73BBF-0D10-B14F-B33A-C5386B2313EC}"/>
                  </a:ext>
                </a:extLst>
              </p:cNvPr>
              <p:cNvSpPr/>
              <p:nvPr/>
            </p:nvSpPr>
            <p:spPr>
              <a:xfrm>
                <a:off x="5662154" y="3563645"/>
                <a:ext cx="2578190" cy="14575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63" name="角丸四角形 162">
              <a:extLst>
                <a:ext uri="{FF2B5EF4-FFF2-40B4-BE49-F238E27FC236}">
                  <a16:creationId xmlns:a16="http://schemas.microsoft.com/office/drawing/2014/main" id="{0F50E74E-A9B7-2E41-BF96-A4BE639A5A0A}"/>
                </a:ext>
              </a:extLst>
            </p:cNvPr>
            <p:cNvSpPr/>
            <p:nvPr/>
          </p:nvSpPr>
          <p:spPr>
            <a:xfrm>
              <a:off x="5701933" y="2267863"/>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64" name="図形グループ 309">
              <a:extLst>
                <a:ext uri="{FF2B5EF4-FFF2-40B4-BE49-F238E27FC236}">
                  <a16:creationId xmlns:a16="http://schemas.microsoft.com/office/drawing/2014/main" id="{1441F1C9-CD85-504C-BCBD-A62E2E8C3419}"/>
                </a:ext>
              </a:extLst>
            </p:cNvPr>
            <p:cNvGrpSpPr/>
            <p:nvPr/>
          </p:nvGrpSpPr>
          <p:grpSpPr>
            <a:xfrm>
              <a:off x="5778073" y="2536421"/>
              <a:ext cx="232617" cy="95895"/>
              <a:chOff x="6769100" y="1390650"/>
              <a:chExt cx="317500" cy="157483"/>
            </a:xfrm>
          </p:grpSpPr>
          <p:sp>
            <p:nvSpPr>
              <p:cNvPr id="165" name="正方形/長方形 164">
                <a:extLst>
                  <a:ext uri="{FF2B5EF4-FFF2-40B4-BE49-F238E27FC236}">
                    <a16:creationId xmlns:a16="http://schemas.microsoft.com/office/drawing/2014/main" id="{D504BDFF-CDC1-8B43-B011-4ED048F9986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円/楕円 165">
                <a:extLst>
                  <a:ext uri="{FF2B5EF4-FFF2-40B4-BE49-F238E27FC236}">
                    <a16:creationId xmlns:a16="http://schemas.microsoft.com/office/drawing/2014/main" id="{625AAF50-6EF7-8143-8915-78AA4B1C814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7" name="直線コネクタ 166">
                <a:extLst>
                  <a:ext uri="{FF2B5EF4-FFF2-40B4-BE49-F238E27FC236}">
                    <a16:creationId xmlns:a16="http://schemas.microsoft.com/office/drawing/2014/main" id="{D6A0D323-5369-EE4F-8384-D647D223003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8" name="図形グループ 330">
              <a:extLst>
                <a:ext uri="{FF2B5EF4-FFF2-40B4-BE49-F238E27FC236}">
                  <a16:creationId xmlns:a16="http://schemas.microsoft.com/office/drawing/2014/main" id="{EEDF383F-1555-1440-AC80-2FA3F150E6DF}"/>
                </a:ext>
              </a:extLst>
            </p:cNvPr>
            <p:cNvGrpSpPr/>
            <p:nvPr/>
          </p:nvGrpSpPr>
          <p:grpSpPr>
            <a:xfrm>
              <a:off x="5780043" y="2689047"/>
              <a:ext cx="232617" cy="95895"/>
              <a:chOff x="6769100" y="1390650"/>
              <a:chExt cx="317500" cy="157483"/>
            </a:xfrm>
          </p:grpSpPr>
          <p:sp>
            <p:nvSpPr>
              <p:cNvPr id="169" name="正方形/長方形 168">
                <a:extLst>
                  <a:ext uri="{FF2B5EF4-FFF2-40B4-BE49-F238E27FC236}">
                    <a16:creationId xmlns:a16="http://schemas.microsoft.com/office/drawing/2014/main" id="{AA57FA2A-CD81-B745-9C33-859746D3529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円/楕円 169">
                <a:extLst>
                  <a:ext uri="{FF2B5EF4-FFF2-40B4-BE49-F238E27FC236}">
                    <a16:creationId xmlns:a16="http://schemas.microsoft.com/office/drawing/2014/main" id="{ABF6045D-498D-3346-A93A-67CC43D57F3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1" name="直線コネクタ 170">
                <a:extLst>
                  <a:ext uri="{FF2B5EF4-FFF2-40B4-BE49-F238E27FC236}">
                    <a16:creationId xmlns:a16="http://schemas.microsoft.com/office/drawing/2014/main" id="{569E34DA-CC6A-1645-B96F-C7686BC2037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2" name="図形グループ 339">
              <a:extLst>
                <a:ext uri="{FF2B5EF4-FFF2-40B4-BE49-F238E27FC236}">
                  <a16:creationId xmlns:a16="http://schemas.microsoft.com/office/drawing/2014/main" id="{E529A949-D3AB-1540-B9B9-B63524E03B68}"/>
                </a:ext>
              </a:extLst>
            </p:cNvPr>
            <p:cNvGrpSpPr/>
            <p:nvPr/>
          </p:nvGrpSpPr>
          <p:grpSpPr>
            <a:xfrm>
              <a:off x="6058804" y="2545427"/>
              <a:ext cx="232617" cy="95895"/>
              <a:chOff x="6769100" y="1390650"/>
              <a:chExt cx="317500" cy="157483"/>
            </a:xfrm>
          </p:grpSpPr>
          <p:sp>
            <p:nvSpPr>
              <p:cNvPr id="173" name="正方形/長方形 172">
                <a:extLst>
                  <a:ext uri="{FF2B5EF4-FFF2-40B4-BE49-F238E27FC236}">
                    <a16:creationId xmlns:a16="http://schemas.microsoft.com/office/drawing/2014/main" id="{22CCC1C2-2792-2B46-B591-036478B5BAA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円/楕円 173">
                <a:extLst>
                  <a:ext uri="{FF2B5EF4-FFF2-40B4-BE49-F238E27FC236}">
                    <a16:creationId xmlns:a16="http://schemas.microsoft.com/office/drawing/2014/main" id="{8D0C4562-5CC4-3549-9768-E6CFC919823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5" name="直線コネクタ 174">
                <a:extLst>
                  <a:ext uri="{FF2B5EF4-FFF2-40B4-BE49-F238E27FC236}">
                    <a16:creationId xmlns:a16="http://schemas.microsoft.com/office/drawing/2014/main" id="{4CBCACD6-C5AD-4443-97C8-3363A2C9A12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6" name="図形グループ 355">
              <a:extLst>
                <a:ext uri="{FF2B5EF4-FFF2-40B4-BE49-F238E27FC236}">
                  <a16:creationId xmlns:a16="http://schemas.microsoft.com/office/drawing/2014/main" id="{5A9369D2-AC3A-CA47-B68B-4BB6393CBAE0}"/>
                </a:ext>
              </a:extLst>
            </p:cNvPr>
            <p:cNvGrpSpPr/>
            <p:nvPr/>
          </p:nvGrpSpPr>
          <p:grpSpPr>
            <a:xfrm>
              <a:off x="6058804" y="2691588"/>
              <a:ext cx="232617" cy="95895"/>
              <a:chOff x="6769100" y="1390650"/>
              <a:chExt cx="317500" cy="157483"/>
            </a:xfrm>
          </p:grpSpPr>
          <p:sp>
            <p:nvSpPr>
              <p:cNvPr id="177" name="正方形/長方形 176">
                <a:extLst>
                  <a:ext uri="{FF2B5EF4-FFF2-40B4-BE49-F238E27FC236}">
                    <a16:creationId xmlns:a16="http://schemas.microsoft.com/office/drawing/2014/main" id="{E80CB75C-FCE8-3242-AD33-ECDB322C18B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円/楕円 177">
                <a:extLst>
                  <a:ext uri="{FF2B5EF4-FFF2-40B4-BE49-F238E27FC236}">
                    <a16:creationId xmlns:a16="http://schemas.microsoft.com/office/drawing/2014/main" id="{12505CD0-F51B-AE4C-9A4C-C54509EDE59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9" name="直線コネクタ 178">
                <a:extLst>
                  <a:ext uri="{FF2B5EF4-FFF2-40B4-BE49-F238E27FC236}">
                    <a16:creationId xmlns:a16="http://schemas.microsoft.com/office/drawing/2014/main" id="{844F8A07-2618-894B-A54C-ED332B607AF2}"/>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80" name="フローチャート: 磁気ディスク 179">
              <a:extLst>
                <a:ext uri="{FF2B5EF4-FFF2-40B4-BE49-F238E27FC236}">
                  <a16:creationId xmlns:a16="http://schemas.microsoft.com/office/drawing/2014/main" id="{09BE1FB0-1642-FE4F-A61F-19E8734A91E2}"/>
                </a:ext>
              </a:extLst>
            </p:cNvPr>
            <p:cNvSpPr/>
            <p:nvPr/>
          </p:nvSpPr>
          <p:spPr>
            <a:xfrm>
              <a:off x="5893535" y="2842750"/>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81" name="図形グループ 369">
              <a:extLst>
                <a:ext uri="{FF2B5EF4-FFF2-40B4-BE49-F238E27FC236}">
                  <a16:creationId xmlns:a16="http://schemas.microsoft.com/office/drawing/2014/main" id="{5C97C8D0-7158-3C41-9AFA-6EC423060460}"/>
                </a:ext>
              </a:extLst>
            </p:cNvPr>
            <p:cNvGrpSpPr/>
            <p:nvPr/>
          </p:nvGrpSpPr>
          <p:grpSpPr>
            <a:xfrm>
              <a:off x="5694669" y="2042790"/>
              <a:ext cx="384888" cy="275693"/>
              <a:chOff x="758730" y="3198675"/>
              <a:chExt cx="806939" cy="688305"/>
            </a:xfrm>
          </p:grpSpPr>
          <p:sp>
            <p:nvSpPr>
              <p:cNvPr id="182" name="正方形/長方形 181">
                <a:extLst>
                  <a:ext uri="{FF2B5EF4-FFF2-40B4-BE49-F238E27FC236}">
                    <a16:creationId xmlns:a16="http://schemas.microsoft.com/office/drawing/2014/main" id="{6C828055-A9E4-2041-BFA0-5D4BA7713ED0}"/>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角丸四角形 182">
                <a:extLst>
                  <a:ext uri="{FF2B5EF4-FFF2-40B4-BE49-F238E27FC236}">
                    <a16:creationId xmlns:a16="http://schemas.microsoft.com/office/drawing/2014/main" id="{6721601F-DBFE-7F4D-A9FB-012B968ECDEE}"/>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角丸四角形 183">
                <a:extLst>
                  <a:ext uri="{FF2B5EF4-FFF2-40B4-BE49-F238E27FC236}">
                    <a16:creationId xmlns:a16="http://schemas.microsoft.com/office/drawing/2014/main" id="{FBFEF3D1-6F32-6B44-8E8A-AAD303DAFE45}"/>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台形 184">
                <a:extLst>
                  <a:ext uri="{FF2B5EF4-FFF2-40B4-BE49-F238E27FC236}">
                    <a16:creationId xmlns:a16="http://schemas.microsoft.com/office/drawing/2014/main" id="{510F404D-3250-3F4C-92E1-A4DCA544B9B9}"/>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図形グループ 399">
              <a:extLst>
                <a:ext uri="{FF2B5EF4-FFF2-40B4-BE49-F238E27FC236}">
                  <a16:creationId xmlns:a16="http://schemas.microsoft.com/office/drawing/2014/main" id="{DBB8A835-1C0E-6340-AD5A-9767E5038C13}"/>
                </a:ext>
              </a:extLst>
            </p:cNvPr>
            <p:cNvGrpSpPr/>
            <p:nvPr/>
          </p:nvGrpSpPr>
          <p:grpSpPr>
            <a:xfrm>
              <a:off x="6119353" y="2032365"/>
              <a:ext cx="296417" cy="283093"/>
              <a:chOff x="2667295" y="1059799"/>
              <a:chExt cx="681672" cy="722281"/>
            </a:xfrm>
          </p:grpSpPr>
          <p:sp>
            <p:nvSpPr>
              <p:cNvPr id="187" name="角丸四角形 186">
                <a:extLst>
                  <a:ext uri="{FF2B5EF4-FFF2-40B4-BE49-F238E27FC236}">
                    <a16:creationId xmlns:a16="http://schemas.microsoft.com/office/drawing/2014/main" id="{034DD0B1-210D-C247-9103-0FD6B6103B1C}"/>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88" name="図 187">
                <a:extLst>
                  <a:ext uri="{FF2B5EF4-FFF2-40B4-BE49-F238E27FC236}">
                    <a16:creationId xmlns:a16="http://schemas.microsoft.com/office/drawing/2014/main" id="{7FF322CA-5DFD-D14A-8D1E-A791EAA76734}"/>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89" name="角丸四角形 188">
              <a:extLst>
                <a:ext uri="{FF2B5EF4-FFF2-40B4-BE49-F238E27FC236}">
                  <a16:creationId xmlns:a16="http://schemas.microsoft.com/office/drawing/2014/main" id="{04DE23D7-3FB2-444B-A20B-25675F1BAE6C}"/>
                </a:ext>
              </a:extLst>
            </p:cNvPr>
            <p:cNvSpPr/>
            <p:nvPr/>
          </p:nvSpPr>
          <p:spPr>
            <a:xfrm>
              <a:off x="6594984" y="2278450"/>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90" name="図形グループ 309">
              <a:extLst>
                <a:ext uri="{FF2B5EF4-FFF2-40B4-BE49-F238E27FC236}">
                  <a16:creationId xmlns:a16="http://schemas.microsoft.com/office/drawing/2014/main" id="{69DE3B99-4699-164B-B45C-1F967DEC3E11}"/>
                </a:ext>
              </a:extLst>
            </p:cNvPr>
            <p:cNvGrpSpPr/>
            <p:nvPr/>
          </p:nvGrpSpPr>
          <p:grpSpPr>
            <a:xfrm>
              <a:off x="6671124" y="2547471"/>
              <a:ext cx="232617" cy="95895"/>
              <a:chOff x="6769100" y="1390650"/>
              <a:chExt cx="317500" cy="157483"/>
            </a:xfrm>
          </p:grpSpPr>
          <p:sp>
            <p:nvSpPr>
              <p:cNvPr id="191" name="正方形/長方形 190">
                <a:extLst>
                  <a:ext uri="{FF2B5EF4-FFF2-40B4-BE49-F238E27FC236}">
                    <a16:creationId xmlns:a16="http://schemas.microsoft.com/office/drawing/2014/main" id="{0449C1D2-7E74-0444-8F3A-A283EE159DC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円/楕円 191">
                <a:extLst>
                  <a:ext uri="{FF2B5EF4-FFF2-40B4-BE49-F238E27FC236}">
                    <a16:creationId xmlns:a16="http://schemas.microsoft.com/office/drawing/2014/main" id="{3C3ADE13-C0C3-3A42-9C68-365F9CD5D00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3" name="直線コネクタ 192">
                <a:extLst>
                  <a:ext uri="{FF2B5EF4-FFF2-40B4-BE49-F238E27FC236}">
                    <a16:creationId xmlns:a16="http://schemas.microsoft.com/office/drawing/2014/main" id="{8166CD37-6242-7C4F-AFAA-128CCA87172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4" name="図形グループ 330">
              <a:extLst>
                <a:ext uri="{FF2B5EF4-FFF2-40B4-BE49-F238E27FC236}">
                  <a16:creationId xmlns:a16="http://schemas.microsoft.com/office/drawing/2014/main" id="{589DC922-F60A-7549-9B9F-E746F7059861}"/>
                </a:ext>
              </a:extLst>
            </p:cNvPr>
            <p:cNvGrpSpPr/>
            <p:nvPr/>
          </p:nvGrpSpPr>
          <p:grpSpPr>
            <a:xfrm>
              <a:off x="6673094" y="2694401"/>
              <a:ext cx="232617" cy="95895"/>
              <a:chOff x="6769100" y="1390650"/>
              <a:chExt cx="317500" cy="157483"/>
            </a:xfrm>
          </p:grpSpPr>
          <p:sp>
            <p:nvSpPr>
              <p:cNvPr id="195" name="正方形/長方形 194">
                <a:extLst>
                  <a:ext uri="{FF2B5EF4-FFF2-40B4-BE49-F238E27FC236}">
                    <a16:creationId xmlns:a16="http://schemas.microsoft.com/office/drawing/2014/main" id="{45372301-13A0-6149-BF44-CB44FDE4CD7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a:extLst>
                  <a:ext uri="{FF2B5EF4-FFF2-40B4-BE49-F238E27FC236}">
                    <a16:creationId xmlns:a16="http://schemas.microsoft.com/office/drawing/2014/main" id="{3F112490-A2EA-D946-8534-4370035AAE5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7" name="直線コネクタ 196">
                <a:extLst>
                  <a:ext uri="{FF2B5EF4-FFF2-40B4-BE49-F238E27FC236}">
                    <a16:creationId xmlns:a16="http://schemas.microsoft.com/office/drawing/2014/main" id="{1AF2E257-DAA5-D944-9D89-C60982989327}"/>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8" name="図形グループ 355">
              <a:extLst>
                <a:ext uri="{FF2B5EF4-FFF2-40B4-BE49-F238E27FC236}">
                  <a16:creationId xmlns:a16="http://schemas.microsoft.com/office/drawing/2014/main" id="{57901C59-871C-6D4A-AB18-4771FCE40019}"/>
                </a:ext>
              </a:extLst>
            </p:cNvPr>
            <p:cNvGrpSpPr/>
            <p:nvPr/>
          </p:nvGrpSpPr>
          <p:grpSpPr>
            <a:xfrm>
              <a:off x="6951855" y="2696942"/>
              <a:ext cx="232617" cy="95895"/>
              <a:chOff x="6769100" y="1390650"/>
              <a:chExt cx="317500" cy="157483"/>
            </a:xfrm>
          </p:grpSpPr>
          <p:sp>
            <p:nvSpPr>
              <p:cNvPr id="199" name="正方形/長方形 198">
                <a:extLst>
                  <a:ext uri="{FF2B5EF4-FFF2-40B4-BE49-F238E27FC236}">
                    <a16:creationId xmlns:a16="http://schemas.microsoft.com/office/drawing/2014/main" id="{ABEE0F0D-1AA0-4D4C-9280-9E848F2A291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a:extLst>
                  <a:ext uri="{FF2B5EF4-FFF2-40B4-BE49-F238E27FC236}">
                    <a16:creationId xmlns:a16="http://schemas.microsoft.com/office/drawing/2014/main" id="{DC19BB9B-477F-B441-B585-5A7CA237711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1" name="直線コネクタ 200">
                <a:extLst>
                  <a:ext uri="{FF2B5EF4-FFF2-40B4-BE49-F238E27FC236}">
                    <a16:creationId xmlns:a16="http://schemas.microsoft.com/office/drawing/2014/main" id="{DE9EC6DC-DDD4-0A48-8932-6CA8CAD0F6B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02" name="フローチャート: 磁気ディスク 201">
              <a:extLst>
                <a:ext uri="{FF2B5EF4-FFF2-40B4-BE49-F238E27FC236}">
                  <a16:creationId xmlns:a16="http://schemas.microsoft.com/office/drawing/2014/main" id="{7BE6D605-D581-FE4C-8448-44DD40FB8EEF}"/>
                </a:ext>
              </a:extLst>
            </p:cNvPr>
            <p:cNvSpPr/>
            <p:nvPr/>
          </p:nvSpPr>
          <p:spPr>
            <a:xfrm>
              <a:off x="6613230" y="2860175"/>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03" name="図形グループ 369">
              <a:extLst>
                <a:ext uri="{FF2B5EF4-FFF2-40B4-BE49-F238E27FC236}">
                  <a16:creationId xmlns:a16="http://schemas.microsoft.com/office/drawing/2014/main" id="{18A9580C-630F-4E48-83F1-A43B883AC5EB}"/>
                </a:ext>
              </a:extLst>
            </p:cNvPr>
            <p:cNvGrpSpPr/>
            <p:nvPr/>
          </p:nvGrpSpPr>
          <p:grpSpPr>
            <a:xfrm>
              <a:off x="6587720" y="2048144"/>
              <a:ext cx="384888" cy="275693"/>
              <a:chOff x="758730" y="3198675"/>
              <a:chExt cx="806939" cy="688305"/>
            </a:xfrm>
          </p:grpSpPr>
          <p:sp>
            <p:nvSpPr>
              <p:cNvPr id="204" name="正方形/長方形 203">
                <a:extLst>
                  <a:ext uri="{FF2B5EF4-FFF2-40B4-BE49-F238E27FC236}">
                    <a16:creationId xmlns:a16="http://schemas.microsoft.com/office/drawing/2014/main" id="{E8B0E698-C589-494B-850D-50CDFF2F5D21}"/>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角丸四角形 204">
                <a:extLst>
                  <a:ext uri="{FF2B5EF4-FFF2-40B4-BE49-F238E27FC236}">
                    <a16:creationId xmlns:a16="http://schemas.microsoft.com/office/drawing/2014/main" id="{8EA0CD40-B95C-444B-8E97-4ECB26B03403}"/>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角丸四角形 205">
                <a:extLst>
                  <a:ext uri="{FF2B5EF4-FFF2-40B4-BE49-F238E27FC236}">
                    <a16:creationId xmlns:a16="http://schemas.microsoft.com/office/drawing/2014/main" id="{186D2CB3-31CD-B640-80BB-C5064B1750DA}"/>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台形 206">
                <a:extLst>
                  <a:ext uri="{FF2B5EF4-FFF2-40B4-BE49-F238E27FC236}">
                    <a16:creationId xmlns:a16="http://schemas.microsoft.com/office/drawing/2014/main" id="{650383EC-E21B-4441-BBCB-6425C30C5A93}"/>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8" name="図形グループ 399">
              <a:extLst>
                <a:ext uri="{FF2B5EF4-FFF2-40B4-BE49-F238E27FC236}">
                  <a16:creationId xmlns:a16="http://schemas.microsoft.com/office/drawing/2014/main" id="{836B2B80-1B89-AF4D-A163-9ACB137D5E90}"/>
                </a:ext>
              </a:extLst>
            </p:cNvPr>
            <p:cNvGrpSpPr/>
            <p:nvPr/>
          </p:nvGrpSpPr>
          <p:grpSpPr>
            <a:xfrm>
              <a:off x="7012404" y="2037719"/>
              <a:ext cx="296417" cy="283093"/>
              <a:chOff x="2667295" y="1059799"/>
              <a:chExt cx="681672" cy="722281"/>
            </a:xfrm>
          </p:grpSpPr>
          <p:sp>
            <p:nvSpPr>
              <p:cNvPr id="209" name="角丸四角形 208">
                <a:extLst>
                  <a:ext uri="{FF2B5EF4-FFF2-40B4-BE49-F238E27FC236}">
                    <a16:creationId xmlns:a16="http://schemas.microsoft.com/office/drawing/2014/main" id="{0221B885-3DC0-8743-A0EC-C8B6CF2E1C7D}"/>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10" name="図 209">
                <a:extLst>
                  <a:ext uri="{FF2B5EF4-FFF2-40B4-BE49-F238E27FC236}">
                    <a16:creationId xmlns:a16="http://schemas.microsoft.com/office/drawing/2014/main" id="{EA4DE21B-CE57-7840-8A0C-BB818F725DBD}"/>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211" name="フローチャート: 磁気ディスク 210">
              <a:extLst>
                <a:ext uri="{FF2B5EF4-FFF2-40B4-BE49-F238E27FC236}">
                  <a16:creationId xmlns:a16="http://schemas.microsoft.com/office/drawing/2014/main" id="{99A9252E-ED59-5642-9D1F-D75B3EE4FF59}"/>
                </a:ext>
              </a:extLst>
            </p:cNvPr>
            <p:cNvSpPr/>
            <p:nvPr/>
          </p:nvSpPr>
          <p:spPr>
            <a:xfrm>
              <a:off x="6982405" y="2860174"/>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12" name="図形グループ 399">
              <a:extLst>
                <a:ext uri="{FF2B5EF4-FFF2-40B4-BE49-F238E27FC236}">
                  <a16:creationId xmlns:a16="http://schemas.microsoft.com/office/drawing/2014/main" id="{5F8BE821-14BF-E443-ABB4-1ECD3621117F}"/>
                </a:ext>
              </a:extLst>
            </p:cNvPr>
            <p:cNvGrpSpPr/>
            <p:nvPr/>
          </p:nvGrpSpPr>
          <p:grpSpPr>
            <a:xfrm>
              <a:off x="7012404" y="2320397"/>
              <a:ext cx="296417" cy="283093"/>
              <a:chOff x="2667295" y="1059799"/>
              <a:chExt cx="681672" cy="722281"/>
            </a:xfrm>
          </p:grpSpPr>
          <p:sp>
            <p:nvSpPr>
              <p:cNvPr id="213" name="角丸四角形 212">
                <a:extLst>
                  <a:ext uri="{FF2B5EF4-FFF2-40B4-BE49-F238E27FC236}">
                    <a16:creationId xmlns:a16="http://schemas.microsoft.com/office/drawing/2014/main" id="{22AF13D5-8F92-324C-B4AB-28BB7E40783C}"/>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14" name="図 213">
                <a:extLst>
                  <a:ext uri="{FF2B5EF4-FFF2-40B4-BE49-F238E27FC236}">
                    <a16:creationId xmlns:a16="http://schemas.microsoft.com/office/drawing/2014/main" id="{5B1AF11B-CC06-1E41-9DE2-05414FC04061}"/>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16" name="図形グループ 309">
              <a:extLst>
                <a:ext uri="{FF2B5EF4-FFF2-40B4-BE49-F238E27FC236}">
                  <a16:creationId xmlns:a16="http://schemas.microsoft.com/office/drawing/2014/main" id="{BF653999-398F-4C49-A161-DB776899F16B}"/>
                </a:ext>
              </a:extLst>
            </p:cNvPr>
            <p:cNvGrpSpPr/>
            <p:nvPr/>
          </p:nvGrpSpPr>
          <p:grpSpPr>
            <a:xfrm>
              <a:off x="5845280" y="4258903"/>
              <a:ext cx="232617" cy="95895"/>
              <a:chOff x="6769100" y="1390650"/>
              <a:chExt cx="317500" cy="157483"/>
            </a:xfrm>
          </p:grpSpPr>
          <p:sp>
            <p:nvSpPr>
              <p:cNvPr id="217" name="正方形/長方形 216">
                <a:extLst>
                  <a:ext uri="{FF2B5EF4-FFF2-40B4-BE49-F238E27FC236}">
                    <a16:creationId xmlns:a16="http://schemas.microsoft.com/office/drawing/2014/main" id="{7B44F247-1552-3A4C-BE3F-9E280C97FC4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円/楕円 217">
                <a:extLst>
                  <a:ext uri="{FF2B5EF4-FFF2-40B4-BE49-F238E27FC236}">
                    <a16:creationId xmlns:a16="http://schemas.microsoft.com/office/drawing/2014/main" id="{86C93FCD-BD58-204B-A384-C31421A67D4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9" name="直線コネクタ 218">
                <a:extLst>
                  <a:ext uri="{FF2B5EF4-FFF2-40B4-BE49-F238E27FC236}">
                    <a16:creationId xmlns:a16="http://schemas.microsoft.com/office/drawing/2014/main" id="{6BC83C48-6569-194D-B2DB-2A3B5425E950}"/>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0" name="図形グループ 330">
              <a:extLst>
                <a:ext uri="{FF2B5EF4-FFF2-40B4-BE49-F238E27FC236}">
                  <a16:creationId xmlns:a16="http://schemas.microsoft.com/office/drawing/2014/main" id="{C3B69427-4631-F343-9220-46974B0B6D6F}"/>
                </a:ext>
              </a:extLst>
            </p:cNvPr>
            <p:cNvGrpSpPr/>
            <p:nvPr/>
          </p:nvGrpSpPr>
          <p:grpSpPr>
            <a:xfrm>
              <a:off x="5847250" y="4405833"/>
              <a:ext cx="232617" cy="95895"/>
              <a:chOff x="6769100" y="1390650"/>
              <a:chExt cx="317500" cy="157483"/>
            </a:xfrm>
          </p:grpSpPr>
          <p:sp>
            <p:nvSpPr>
              <p:cNvPr id="221" name="正方形/長方形 220">
                <a:extLst>
                  <a:ext uri="{FF2B5EF4-FFF2-40B4-BE49-F238E27FC236}">
                    <a16:creationId xmlns:a16="http://schemas.microsoft.com/office/drawing/2014/main" id="{2B314562-0C9B-5A4E-829B-FEBDB76F118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円/楕円 221">
                <a:extLst>
                  <a:ext uri="{FF2B5EF4-FFF2-40B4-BE49-F238E27FC236}">
                    <a16:creationId xmlns:a16="http://schemas.microsoft.com/office/drawing/2014/main" id="{425F697A-04E5-5A45-91BE-F008FF8943E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3" name="直線コネクタ 222">
                <a:extLst>
                  <a:ext uri="{FF2B5EF4-FFF2-40B4-BE49-F238E27FC236}">
                    <a16:creationId xmlns:a16="http://schemas.microsoft.com/office/drawing/2014/main" id="{7967D61A-3371-434B-AB40-A74DEE6E2AF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4" name="図形グループ 355">
              <a:extLst>
                <a:ext uri="{FF2B5EF4-FFF2-40B4-BE49-F238E27FC236}">
                  <a16:creationId xmlns:a16="http://schemas.microsoft.com/office/drawing/2014/main" id="{82E9C5BB-CFC4-AD40-AA25-B5FB579C6EDA}"/>
                </a:ext>
              </a:extLst>
            </p:cNvPr>
            <p:cNvGrpSpPr/>
            <p:nvPr/>
          </p:nvGrpSpPr>
          <p:grpSpPr>
            <a:xfrm>
              <a:off x="6126011" y="4408374"/>
              <a:ext cx="232617" cy="95895"/>
              <a:chOff x="6769100" y="1390650"/>
              <a:chExt cx="317500" cy="157483"/>
            </a:xfrm>
          </p:grpSpPr>
          <p:sp>
            <p:nvSpPr>
              <p:cNvPr id="225" name="正方形/長方形 224">
                <a:extLst>
                  <a:ext uri="{FF2B5EF4-FFF2-40B4-BE49-F238E27FC236}">
                    <a16:creationId xmlns:a16="http://schemas.microsoft.com/office/drawing/2014/main" id="{FB853191-F2A3-0143-9B57-BB8E1E8B7CA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6" name="円/楕円 225">
                <a:extLst>
                  <a:ext uri="{FF2B5EF4-FFF2-40B4-BE49-F238E27FC236}">
                    <a16:creationId xmlns:a16="http://schemas.microsoft.com/office/drawing/2014/main" id="{310C6E10-5105-A949-8827-68B24382415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7" name="直線コネクタ 226">
                <a:extLst>
                  <a:ext uri="{FF2B5EF4-FFF2-40B4-BE49-F238E27FC236}">
                    <a16:creationId xmlns:a16="http://schemas.microsoft.com/office/drawing/2014/main" id="{E42DF900-2467-844B-ADA9-48216F12104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28" name="フローチャート: 磁気ディスク 227">
              <a:extLst>
                <a:ext uri="{FF2B5EF4-FFF2-40B4-BE49-F238E27FC236}">
                  <a16:creationId xmlns:a16="http://schemas.microsoft.com/office/drawing/2014/main" id="{A2F6AE73-6D79-EC4F-A8E3-721BA7BA72F1}"/>
                </a:ext>
              </a:extLst>
            </p:cNvPr>
            <p:cNvSpPr/>
            <p:nvPr/>
          </p:nvSpPr>
          <p:spPr>
            <a:xfrm>
              <a:off x="5868144" y="4650872"/>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7" name="フローチャート: 磁気ディスク 236">
              <a:extLst>
                <a:ext uri="{FF2B5EF4-FFF2-40B4-BE49-F238E27FC236}">
                  <a16:creationId xmlns:a16="http://schemas.microsoft.com/office/drawing/2014/main" id="{64AA8FF9-DB75-6B47-8927-A80CA21DBDD6}"/>
                </a:ext>
              </a:extLst>
            </p:cNvPr>
            <p:cNvSpPr/>
            <p:nvPr/>
          </p:nvSpPr>
          <p:spPr>
            <a:xfrm>
              <a:off x="6237319" y="4650871"/>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38" name="図形グループ 355">
              <a:extLst>
                <a:ext uri="{FF2B5EF4-FFF2-40B4-BE49-F238E27FC236}">
                  <a16:creationId xmlns:a16="http://schemas.microsoft.com/office/drawing/2014/main" id="{97A5B392-9629-534B-847B-A6897AFADC89}"/>
                </a:ext>
              </a:extLst>
            </p:cNvPr>
            <p:cNvGrpSpPr/>
            <p:nvPr/>
          </p:nvGrpSpPr>
          <p:grpSpPr>
            <a:xfrm>
              <a:off x="6126011" y="4258903"/>
              <a:ext cx="232617" cy="95895"/>
              <a:chOff x="6769100" y="1390650"/>
              <a:chExt cx="317500" cy="157483"/>
            </a:xfrm>
          </p:grpSpPr>
          <p:sp>
            <p:nvSpPr>
              <p:cNvPr id="239" name="正方形/長方形 238">
                <a:extLst>
                  <a:ext uri="{FF2B5EF4-FFF2-40B4-BE49-F238E27FC236}">
                    <a16:creationId xmlns:a16="http://schemas.microsoft.com/office/drawing/2014/main" id="{E4227012-FA8D-574D-A589-D84A4F7C400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0" name="円/楕円 239">
                <a:extLst>
                  <a:ext uri="{FF2B5EF4-FFF2-40B4-BE49-F238E27FC236}">
                    <a16:creationId xmlns:a16="http://schemas.microsoft.com/office/drawing/2014/main" id="{509910FA-BC9E-0344-9118-F3AFB9404AB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1" name="直線コネクタ 240">
                <a:extLst>
                  <a:ext uri="{FF2B5EF4-FFF2-40B4-BE49-F238E27FC236}">
                    <a16:creationId xmlns:a16="http://schemas.microsoft.com/office/drawing/2014/main" id="{638CE5B6-6CB6-9844-B7F4-8F8FCBC0F96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2" name="図形グループ 309">
              <a:extLst>
                <a:ext uri="{FF2B5EF4-FFF2-40B4-BE49-F238E27FC236}">
                  <a16:creationId xmlns:a16="http://schemas.microsoft.com/office/drawing/2014/main" id="{6CC3B0F0-C396-9C43-B673-9C1BA99D62AA}"/>
                </a:ext>
              </a:extLst>
            </p:cNvPr>
            <p:cNvGrpSpPr/>
            <p:nvPr/>
          </p:nvGrpSpPr>
          <p:grpSpPr>
            <a:xfrm>
              <a:off x="5849879" y="4112015"/>
              <a:ext cx="232617" cy="95895"/>
              <a:chOff x="6769100" y="1390650"/>
              <a:chExt cx="317500" cy="157483"/>
            </a:xfrm>
          </p:grpSpPr>
          <p:sp>
            <p:nvSpPr>
              <p:cNvPr id="243" name="正方形/長方形 242">
                <a:extLst>
                  <a:ext uri="{FF2B5EF4-FFF2-40B4-BE49-F238E27FC236}">
                    <a16:creationId xmlns:a16="http://schemas.microsoft.com/office/drawing/2014/main" id="{6CF6EC8E-F5E4-A74C-BD03-1E6C1066680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a:extLst>
                  <a:ext uri="{FF2B5EF4-FFF2-40B4-BE49-F238E27FC236}">
                    <a16:creationId xmlns:a16="http://schemas.microsoft.com/office/drawing/2014/main" id="{D3357800-4BD1-0146-A8AD-63BDADA7589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5" name="直線コネクタ 244">
                <a:extLst>
                  <a:ext uri="{FF2B5EF4-FFF2-40B4-BE49-F238E27FC236}">
                    <a16:creationId xmlns:a16="http://schemas.microsoft.com/office/drawing/2014/main" id="{621C2CAC-FDE0-E847-9477-4CD9DBA73E5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6" name="図形グループ 355">
              <a:extLst>
                <a:ext uri="{FF2B5EF4-FFF2-40B4-BE49-F238E27FC236}">
                  <a16:creationId xmlns:a16="http://schemas.microsoft.com/office/drawing/2014/main" id="{DDF4D09F-61C9-8044-90B5-801FBA821F73}"/>
                </a:ext>
              </a:extLst>
            </p:cNvPr>
            <p:cNvGrpSpPr/>
            <p:nvPr/>
          </p:nvGrpSpPr>
          <p:grpSpPr>
            <a:xfrm>
              <a:off x="6130610" y="4112015"/>
              <a:ext cx="232617" cy="95895"/>
              <a:chOff x="6769100" y="1390650"/>
              <a:chExt cx="317500" cy="157483"/>
            </a:xfrm>
          </p:grpSpPr>
          <p:sp>
            <p:nvSpPr>
              <p:cNvPr id="247" name="正方形/長方形 246">
                <a:extLst>
                  <a:ext uri="{FF2B5EF4-FFF2-40B4-BE49-F238E27FC236}">
                    <a16:creationId xmlns:a16="http://schemas.microsoft.com/office/drawing/2014/main" id="{C973EA67-5AB6-8D47-9802-8753034DA50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円/楕円 247">
                <a:extLst>
                  <a:ext uri="{FF2B5EF4-FFF2-40B4-BE49-F238E27FC236}">
                    <a16:creationId xmlns:a16="http://schemas.microsoft.com/office/drawing/2014/main" id="{8B68C0A4-2E45-6C49-A8E6-6B9686F04A7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9" name="直線コネクタ 248">
                <a:extLst>
                  <a:ext uri="{FF2B5EF4-FFF2-40B4-BE49-F238E27FC236}">
                    <a16:creationId xmlns:a16="http://schemas.microsoft.com/office/drawing/2014/main" id="{B9538664-4DBD-C449-B05F-DF2EC7B52EAE}"/>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0" name="図形グループ 309">
              <a:extLst>
                <a:ext uri="{FF2B5EF4-FFF2-40B4-BE49-F238E27FC236}">
                  <a16:creationId xmlns:a16="http://schemas.microsoft.com/office/drawing/2014/main" id="{A300E5DE-CDF8-394D-8C5C-093C911746AF}"/>
                </a:ext>
              </a:extLst>
            </p:cNvPr>
            <p:cNvGrpSpPr/>
            <p:nvPr/>
          </p:nvGrpSpPr>
          <p:grpSpPr>
            <a:xfrm>
              <a:off x="6396736" y="4262137"/>
              <a:ext cx="232617" cy="95895"/>
              <a:chOff x="6769100" y="1390650"/>
              <a:chExt cx="317500" cy="157483"/>
            </a:xfrm>
          </p:grpSpPr>
          <p:sp>
            <p:nvSpPr>
              <p:cNvPr id="251" name="正方形/長方形 250">
                <a:extLst>
                  <a:ext uri="{FF2B5EF4-FFF2-40B4-BE49-F238E27FC236}">
                    <a16:creationId xmlns:a16="http://schemas.microsoft.com/office/drawing/2014/main" id="{2BC74B41-E782-B740-9849-B9E59981372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円/楕円 251">
                <a:extLst>
                  <a:ext uri="{FF2B5EF4-FFF2-40B4-BE49-F238E27FC236}">
                    <a16:creationId xmlns:a16="http://schemas.microsoft.com/office/drawing/2014/main" id="{DFDF1CEA-3257-1B4F-963C-2589721C45C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3" name="直線コネクタ 252">
                <a:extLst>
                  <a:ext uri="{FF2B5EF4-FFF2-40B4-BE49-F238E27FC236}">
                    <a16:creationId xmlns:a16="http://schemas.microsoft.com/office/drawing/2014/main" id="{FB331FE7-C111-F147-B25B-E8B67A77DB8D}"/>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4" name="図形グループ 330">
              <a:extLst>
                <a:ext uri="{FF2B5EF4-FFF2-40B4-BE49-F238E27FC236}">
                  <a16:creationId xmlns:a16="http://schemas.microsoft.com/office/drawing/2014/main" id="{F9CD88C6-50D9-2047-835C-04760CEDFDF6}"/>
                </a:ext>
              </a:extLst>
            </p:cNvPr>
            <p:cNvGrpSpPr/>
            <p:nvPr/>
          </p:nvGrpSpPr>
          <p:grpSpPr>
            <a:xfrm>
              <a:off x="6398706" y="4409067"/>
              <a:ext cx="232617" cy="95895"/>
              <a:chOff x="6769100" y="1390650"/>
              <a:chExt cx="317500" cy="157483"/>
            </a:xfrm>
          </p:grpSpPr>
          <p:sp>
            <p:nvSpPr>
              <p:cNvPr id="255" name="正方形/長方形 254">
                <a:extLst>
                  <a:ext uri="{FF2B5EF4-FFF2-40B4-BE49-F238E27FC236}">
                    <a16:creationId xmlns:a16="http://schemas.microsoft.com/office/drawing/2014/main" id="{9CB2104E-E6B9-1D48-A510-2FF623E39B0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円/楕円 255">
                <a:extLst>
                  <a:ext uri="{FF2B5EF4-FFF2-40B4-BE49-F238E27FC236}">
                    <a16:creationId xmlns:a16="http://schemas.microsoft.com/office/drawing/2014/main" id="{5254B69D-9F80-4047-8331-0E4AA8D6C85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7" name="直線コネクタ 256">
                <a:extLst>
                  <a:ext uri="{FF2B5EF4-FFF2-40B4-BE49-F238E27FC236}">
                    <a16:creationId xmlns:a16="http://schemas.microsoft.com/office/drawing/2014/main" id="{BF1788A8-0414-FA40-AE59-1584306C6F2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8" name="図形グループ 355">
              <a:extLst>
                <a:ext uri="{FF2B5EF4-FFF2-40B4-BE49-F238E27FC236}">
                  <a16:creationId xmlns:a16="http://schemas.microsoft.com/office/drawing/2014/main" id="{E406AA24-924C-AD49-BBD5-7E8979A8FF5F}"/>
                </a:ext>
              </a:extLst>
            </p:cNvPr>
            <p:cNvGrpSpPr/>
            <p:nvPr/>
          </p:nvGrpSpPr>
          <p:grpSpPr>
            <a:xfrm>
              <a:off x="6677467" y="4411608"/>
              <a:ext cx="232617" cy="95895"/>
              <a:chOff x="6769100" y="1390650"/>
              <a:chExt cx="317500" cy="157483"/>
            </a:xfrm>
          </p:grpSpPr>
          <p:sp>
            <p:nvSpPr>
              <p:cNvPr id="259" name="正方形/長方形 258">
                <a:extLst>
                  <a:ext uri="{FF2B5EF4-FFF2-40B4-BE49-F238E27FC236}">
                    <a16:creationId xmlns:a16="http://schemas.microsoft.com/office/drawing/2014/main" id="{DC68DE72-AE72-7345-ABFC-67EF851DA44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円/楕円 259">
                <a:extLst>
                  <a:ext uri="{FF2B5EF4-FFF2-40B4-BE49-F238E27FC236}">
                    <a16:creationId xmlns:a16="http://schemas.microsoft.com/office/drawing/2014/main" id="{E77C7A56-A239-0545-B8E5-1FCB539CEE8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1" name="直線コネクタ 260">
                <a:extLst>
                  <a:ext uri="{FF2B5EF4-FFF2-40B4-BE49-F238E27FC236}">
                    <a16:creationId xmlns:a16="http://schemas.microsoft.com/office/drawing/2014/main" id="{3F7E3DF1-B4E0-254C-B3CE-C8FF5C1DF2EE}"/>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2" name="図形グループ 355">
              <a:extLst>
                <a:ext uri="{FF2B5EF4-FFF2-40B4-BE49-F238E27FC236}">
                  <a16:creationId xmlns:a16="http://schemas.microsoft.com/office/drawing/2014/main" id="{6B09EA59-256F-A34C-A1D9-266B95D2CBE3}"/>
                </a:ext>
              </a:extLst>
            </p:cNvPr>
            <p:cNvGrpSpPr/>
            <p:nvPr/>
          </p:nvGrpSpPr>
          <p:grpSpPr>
            <a:xfrm>
              <a:off x="6677467" y="4262137"/>
              <a:ext cx="232617" cy="95895"/>
              <a:chOff x="6769100" y="1390650"/>
              <a:chExt cx="317500" cy="157483"/>
            </a:xfrm>
          </p:grpSpPr>
          <p:sp>
            <p:nvSpPr>
              <p:cNvPr id="263" name="正方形/長方形 262">
                <a:extLst>
                  <a:ext uri="{FF2B5EF4-FFF2-40B4-BE49-F238E27FC236}">
                    <a16:creationId xmlns:a16="http://schemas.microsoft.com/office/drawing/2014/main" id="{C7FDE25F-CC96-A14D-9AFD-E8144FA771A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円/楕円 263">
                <a:extLst>
                  <a:ext uri="{FF2B5EF4-FFF2-40B4-BE49-F238E27FC236}">
                    <a16:creationId xmlns:a16="http://schemas.microsoft.com/office/drawing/2014/main" id="{0AF574E6-1536-B744-AC2B-43D54ED16DA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5" name="直線コネクタ 264">
                <a:extLst>
                  <a:ext uri="{FF2B5EF4-FFF2-40B4-BE49-F238E27FC236}">
                    <a16:creationId xmlns:a16="http://schemas.microsoft.com/office/drawing/2014/main" id="{415CBC23-5B4A-C944-9F46-2D06D4C0858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6" name="図形グループ 309">
              <a:extLst>
                <a:ext uri="{FF2B5EF4-FFF2-40B4-BE49-F238E27FC236}">
                  <a16:creationId xmlns:a16="http://schemas.microsoft.com/office/drawing/2014/main" id="{1E181E68-FFA9-0042-9066-593EC5FD960C}"/>
                </a:ext>
              </a:extLst>
            </p:cNvPr>
            <p:cNvGrpSpPr/>
            <p:nvPr/>
          </p:nvGrpSpPr>
          <p:grpSpPr>
            <a:xfrm>
              <a:off x="6401335" y="4115249"/>
              <a:ext cx="232617" cy="95895"/>
              <a:chOff x="6769100" y="1390650"/>
              <a:chExt cx="317500" cy="157483"/>
            </a:xfrm>
          </p:grpSpPr>
          <p:sp>
            <p:nvSpPr>
              <p:cNvPr id="267" name="正方形/長方形 266">
                <a:extLst>
                  <a:ext uri="{FF2B5EF4-FFF2-40B4-BE49-F238E27FC236}">
                    <a16:creationId xmlns:a16="http://schemas.microsoft.com/office/drawing/2014/main" id="{4EFBC9E4-0524-6245-8B2A-9A75220F85C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円/楕円 267">
                <a:extLst>
                  <a:ext uri="{FF2B5EF4-FFF2-40B4-BE49-F238E27FC236}">
                    <a16:creationId xmlns:a16="http://schemas.microsoft.com/office/drawing/2014/main" id="{FBBC7309-50A6-C249-9488-A2EA69FA27A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9" name="直線コネクタ 268">
                <a:extLst>
                  <a:ext uri="{FF2B5EF4-FFF2-40B4-BE49-F238E27FC236}">
                    <a16:creationId xmlns:a16="http://schemas.microsoft.com/office/drawing/2014/main" id="{0B0341BE-B57D-824F-BBF2-BAF9C0B86975}"/>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0" name="図形グループ 355">
              <a:extLst>
                <a:ext uri="{FF2B5EF4-FFF2-40B4-BE49-F238E27FC236}">
                  <a16:creationId xmlns:a16="http://schemas.microsoft.com/office/drawing/2014/main" id="{91F21218-15F9-3249-93AA-5337956EEB95}"/>
                </a:ext>
              </a:extLst>
            </p:cNvPr>
            <p:cNvGrpSpPr/>
            <p:nvPr/>
          </p:nvGrpSpPr>
          <p:grpSpPr>
            <a:xfrm>
              <a:off x="6682066" y="4115249"/>
              <a:ext cx="232617" cy="95895"/>
              <a:chOff x="6769100" y="1390650"/>
              <a:chExt cx="317500" cy="157483"/>
            </a:xfrm>
          </p:grpSpPr>
          <p:sp>
            <p:nvSpPr>
              <p:cNvPr id="271" name="正方形/長方形 270">
                <a:extLst>
                  <a:ext uri="{FF2B5EF4-FFF2-40B4-BE49-F238E27FC236}">
                    <a16:creationId xmlns:a16="http://schemas.microsoft.com/office/drawing/2014/main" id="{B1131601-134A-2749-9937-10B4996F9E1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円/楕円 271">
                <a:extLst>
                  <a:ext uri="{FF2B5EF4-FFF2-40B4-BE49-F238E27FC236}">
                    <a16:creationId xmlns:a16="http://schemas.microsoft.com/office/drawing/2014/main" id="{923961C5-DCE1-5B4A-B781-955B47F684F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3" name="直線コネクタ 272">
                <a:extLst>
                  <a:ext uri="{FF2B5EF4-FFF2-40B4-BE49-F238E27FC236}">
                    <a16:creationId xmlns:a16="http://schemas.microsoft.com/office/drawing/2014/main" id="{4F986566-6132-6645-A4EA-1517D276011C}"/>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4" name="図形グループ 309">
              <a:extLst>
                <a:ext uri="{FF2B5EF4-FFF2-40B4-BE49-F238E27FC236}">
                  <a16:creationId xmlns:a16="http://schemas.microsoft.com/office/drawing/2014/main" id="{FF8B5B4C-3469-8440-BEC4-1D7AA3BD4731}"/>
                </a:ext>
              </a:extLst>
            </p:cNvPr>
            <p:cNvGrpSpPr/>
            <p:nvPr/>
          </p:nvGrpSpPr>
          <p:grpSpPr>
            <a:xfrm>
              <a:off x="6958981" y="4260520"/>
              <a:ext cx="232617" cy="95895"/>
              <a:chOff x="6769100" y="1390650"/>
              <a:chExt cx="317500" cy="157483"/>
            </a:xfrm>
          </p:grpSpPr>
          <p:sp>
            <p:nvSpPr>
              <p:cNvPr id="275" name="正方形/長方形 274">
                <a:extLst>
                  <a:ext uri="{FF2B5EF4-FFF2-40B4-BE49-F238E27FC236}">
                    <a16:creationId xmlns:a16="http://schemas.microsoft.com/office/drawing/2014/main" id="{6F16AC61-968C-824E-9751-A5C2F23C68B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円/楕円 275">
                <a:extLst>
                  <a:ext uri="{FF2B5EF4-FFF2-40B4-BE49-F238E27FC236}">
                    <a16:creationId xmlns:a16="http://schemas.microsoft.com/office/drawing/2014/main" id="{43074281-1C12-144C-8A88-24D97539DF2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7" name="直線コネクタ 276">
                <a:extLst>
                  <a:ext uri="{FF2B5EF4-FFF2-40B4-BE49-F238E27FC236}">
                    <a16:creationId xmlns:a16="http://schemas.microsoft.com/office/drawing/2014/main" id="{2256A2DE-2AFA-E94F-B2EB-F79E663DB7B0}"/>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8" name="図形グループ 330">
              <a:extLst>
                <a:ext uri="{FF2B5EF4-FFF2-40B4-BE49-F238E27FC236}">
                  <a16:creationId xmlns:a16="http://schemas.microsoft.com/office/drawing/2014/main" id="{270B12B7-0B43-2149-AB9F-F9AB8158CBD8}"/>
                </a:ext>
              </a:extLst>
            </p:cNvPr>
            <p:cNvGrpSpPr/>
            <p:nvPr/>
          </p:nvGrpSpPr>
          <p:grpSpPr>
            <a:xfrm>
              <a:off x="6960951" y="4407450"/>
              <a:ext cx="232617" cy="95895"/>
              <a:chOff x="6769100" y="1390650"/>
              <a:chExt cx="317500" cy="157483"/>
            </a:xfrm>
          </p:grpSpPr>
          <p:sp>
            <p:nvSpPr>
              <p:cNvPr id="279" name="正方形/長方形 278">
                <a:extLst>
                  <a:ext uri="{FF2B5EF4-FFF2-40B4-BE49-F238E27FC236}">
                    <a16:creationId xmlns:a16="http://schemas.microsoft.com/office/drawing/2014/main" id="{E07C5D79-EAC6-5344-9404-A2EA957E989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円/楕円 279">
                <a:extLst>
                  <a:ext uri="{FF2B5EF4-FFF2-40B4-BE49-F238E27FC236}">
                    <a16:creationId xmlns:a16="http://schemas.microsoft.com/office/drawing/2014/main" id="{E6D5A5D8-DA41-1549-9929-65E09FC2EA0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1" name="直線コネクタ 280">
                <a:extLst>
                  <a:ext uri="{FF2B5EF4-FFF2-40B4-BE49-F238E27FC236}">
                    <a16:creationId xmlns:a16="http://schemas.microsoft.com/office/drawing/2014/main" id="{48B113C6-D809-F144-999A-78ACCE2013A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2" name="図形グループ 355">
              <a:extLst>
                <a:ext uri="{FF2B5EF4-FFF2-40B4-BE49-F238E27FC236}">
                  <a16:creationId xmlns:a16="http://schemas.microsoft.com/office/drawing/2014/main" id="{91D7A441-EE4F-684B-89B7-E3739EBF8C6C}"/>
                </a:ext>
              </a:extLst>
            </p:cNvPr>
            <p:cNvGrpSpPr/>
            <p:nvPr/>
          </p:nvGrpSpPr>
          <p:grpSpPr>
            <a:xfrm>
              <a:off x="7239712" y="4409991"/>
              <a:ext cx="232617" cy="95895"/>
              <a:chOff x="6769100" y="1390650"/>
              <a:chExt cx="317500" cy="157483"/>
            </a:xfrm>
          </p:grpSpPr>
          <p:sp>
            <p:nvSpPr>
              <p:cNvPr id="283" name="正方形/長方形 282">
                <a:extLst>
                  <a:ext uri="{FF2B5EF4-FFF2-40B4-BE49-F238E27FC236}">
                    <a16:creationId xmlns:a16="http://schemas.microsoft.com/office/drawing/2014/main" id="{572E2DB5-3DE6-134C-9B96-54B1C0490FF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円/楕円 283">
                <a:extLst>
                  <a:ext uri="{FF2B5EF4-FFF2-40B4-BE49-F238E27FC236}">
                    <a16:creationId xmlns:a16="http://schemas.microsoft.com/office/drawing/2014/main" id="{28836E70-857E-8444-9A37-3B56E5E65DE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5" name="直線コネクタ 284">
                <a:extLst>
                  <a:ext uri="{FF2B5EF4-FFF2-40B4-BE49-F238E27FC236}">
                    <a16:creationId xmlns:a16="http://schemas.microsoft.com/office/drawing/2014/main" id="{67DB2C5B-308A-6A46-921C-8CFB36DA44AA}"/>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6" name="図形グループ 355">
              <a:extLst>
                <a:ext uri="{FF2B5EF4-FFF2-40B4-BE49-F238E27FC236}">
                  <a16:creationId xmlns:a16="http://schemas.microsoft.com/office/drawing/2014/main" id="{7422046C-89C9-584A-99EC-720767460017}"/>
                </a:ext>
              </a:extLst>
            </p:cNvPr>
            <p:cNvGrpSpPr/>
            <p:nvPr/>
          </p:nvGrpSpPr>
          <p:grpSpPr>
            <a:xfrm>
              <a:off x="7239712" y="4260520"/>
              <a:ext cx="232617" cy="95895"/>
              <a:chOff x="6769100" y="1390650"/>
              <a:chExt cx="317500" cy="157483"/>
            </a:xfrm>
          </p:grpSpPr>
          <p:sp>
            <p:nvSpPr>
              <p:cNvPr id="287" name="正方形/長方形 286">
                <a:extLst>
                  <a:ext uri="{FF2B5EF4-FFF2-40B4-BE49-F238E27FC236}">
                    <a16:creationId xmlns:a16="http://schemas.microsoft.com/office/drawing/2014/main" id="{CE16EF68-753A-8848-86C4-9B953922724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8" name="円/楕円 287">
                <a:extLst>
                  <a:ext uri="{FF2B5EF4-FFF2-40B4-BE49-F238E27FC236}">
                    <a16:creationId xmlns:a16="http://schemas.microsoft.com/office/drawing/2014/main" id="{0B3C72B4-A7CC-1E4F-BBCF-609D6FA8CAC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9" name="直線コネクタ 288">
                <a:extLst>
                  <a:ext uri="{FF2B5EF4-FFF2-40B4-BE49-F238E27FC236}">
                    <a16:creationId xmlns:a16="http://schemas.microsoft.com/office/drawing/2014/main" id="{A17A5343-ABAB-D74F-BB21-4FA36CD442C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0" name="図形グループ 309">
              <a:extLst>
                <a:ext uri="{FF2B5EF4-FFF2-40B4-BE49-F238E27FC236}">
                  <a16:creationId xmlns:a16="http://schemas.microsoft.com/office/drawing/2014/main" id="{8E4FC512-92A2-1340-99BD-00AC10858332}"/>
                </a:ext>
              </a:extLst>
            </p:cNvPr>
            <p:cNvGrpSpPr/>
            <p:nvPr/>
          </p:nvGrpSpPr>
          <p:grpSpPr>
            <a:xfrm>
              <a:off x="6963580" y="4113632"/>
              <a:ext cx="232617" cy="95895"/>
              <a:chOff x="6769100" y="1390650"/>
              <a:chExt cx="317500" cy="157483"/>
            </a:xfrm>
          </p:grpSpPr>
          <p:sp>
            <p:nvSpPr>
              <p:cNvPr id="291" name="正方形/長方形 290">
                <a:extLst>
                  <a:ext uri="{FF2B5EF4-FFF2-40B4-BE49-F238E27FC236}">
                    <a16:creationId xmlns:a16="http://schemas.microsoft.com/office/drawing/2014/main" id="{6DF58D51-DBE4-104F-A42B-813D62C365D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2" name="円/楕円 291">
                <a:extLst>
                  <a:ext uri="{FF2B5EF4-FFF2-40B4-BE49-F238E27FC236}">
                    <a16:creationId xmlns:a16="http://schemas.microsoft.com/office/drawing/2014/main" id="{F81E5702-686E-4245-BFF6-858DEA10B56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3" name="直線コネクタ 292">
                <a:extLst>
                  <a:ext uri="{FF2B5EF4-FFF2-40B4-BE49-F238E27FC236}">
                    <a16:creationId xmlns:a16="http://schemas.microsoft.com/office/drawing/2014/main" id="{A5EE5A04-D86B-0948-A2C5-22F209E04D18}"/>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4" name="図形グループ 355">
              <a:extLst>
                <a:ext uri="{FF2B5EF4-FFF2-40B4-BE49-F238E27FC236}">
                  <a16:creationId xmlns:a16="http://schemas.microsoft.com/office/drawing/2014/main" id="{A76C3557-B4DD-D340-B6CF-25A467443678}"/>
                </a:ext>
              </a:extLst>
            </p:cNvPr>
            <p:cNvGrpSpPr/>
            <p:nvPr/>
          </p:nvGrpSpPr>
          <p:grpSpPr>
            <a:xfrm>
              <a:off x="7244311" y="4113632"/>
              <a:ext cx="232617" cy="95895"/>
              <a:chOff x="6769100" y="1390650"/>
              <a:chExt cx="317500" cy="157483"/>
            </a:xfrm>
          </p:grpSpPr>
          <p:sp>
            <p:nvSpPr>
              <p:cNvPr id="295" name="正方形/長方形 294">
                <a:extLst>
                  <a:ext uri="{FF2B5EF4-FFF2-40B4-BE49-F238E27FC236}">
                    <a16:creationId xmlns:a16="http://schemas.microsoft.com/office/drawing/2014/main" id="{452EBB10-6BA4-BF42-AB4A-C94B0CE7902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円/楕円 295">
                <a:extLst>
                  <a:ext uri="{FF2B5EF4-FFF2-40B4-BE49-F238E27FC236}">
                    <a16:creationId xmlns:a16="http://schemas.microsoft.com/office/drawing/2014/main" id="{AB10DC8B-FC86-6749-87F1-6601EE6EB36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7" name="直線コネクタ 296">
                <a:extLst>
                  <a:ext uri="{FF2B5EF4-FFF2-40B4-BE49-F238E27FC236}">
                    <a16:creationId xmlns:a16="http://schemas.microsoft.com/office/drawing/2014/main" id="{796B4DA5-6F3E-2442-B584-7713243F4641}"/>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8" name="図形グループ 309">
              <a:extLst>
                <a:ext uri="{FF2B5EF4-FFF2-40B4-BE49-F238E27FC236}">
                  <a16:creationId xmlns:a16="http://schemas.microsoft.com/office/drawing/2014/main" id="{CF526D75-7FFA-AD40-9DD9-591B85E54114}"/>
                </a:ext>
              </a:extLst>
            </p:cNvPr>
            <p:cNvGrpSpPr/>
            <p:nvPr/>
          </p:nvGrpSpPr>
          <p:grpSpPr>
            <a:xfrm>
              <a:off x="7510437" y="4263754"/>
              <a:ext cx="232617" cy="95895"/>
              <a:chOff x="6769100" y="1390650"/>
              <a:chExt cx="317500" cy="157483"/>
            </a:xfrm>
          </p:grpSpPr>
          <p:sp>
            <p:nvSpPr>
              <p:cNvPr id="299" name="正方形/長方形 298">
                <a:extLst>
                  <a:ext uri="{FF2B5EF4-FFF2-40B4-BE49-F238E27FC236}">
                    <a16:creationId xmlns:a16="http://schemas.microsoft.com/office/drawing/2014/main" id="{2151FBDD-6820-AF40-AEE6-B054AF67E46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円/楕円 299">
                <a:extLst>
                  <a:ext uri="{FF2B5EF4-FFF2-40B4-BE49-F238E27FC236}">
                    <a16:creationId xmlns:a16="http://schemas.microsoft.com/office/drawing/2014/main" id="{B30895AC-BE3D-B842-9B4B-922BFAF3A27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1" name="直線コネクタ 300">
                <a:extLst>
                  <a:ext uri="{FF2B5EF4-FFF2-40B4-BE49-F238E27FC236}">
                    <a16:creationId xmlns:a16="http://schemas.microsoft.com/office/drawing/2014/main" id="{2EADF818-0C95-E34E-B3EF-C0D121103206}"/>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2" name="図形グループ 330">
              <a:extLst>
                <a:ext uri="{FF2B5EF4-FFF2-40B4-BE49-F238E27FC236}">
                  <a16:creationId xmlns:a16="http://schemas.microsoft.com/office/drawing/2014/main" id="{890D7E80-C9F4-3240-AC22-77649C289746}"/>
                </a:ext>
              </a:extLst>
            </p:cNvPr>
            <p:cNvGrpSpPr/>
            <p:nvPr/>
          </p:nvGrpSpPr>
          <p:grpSpPr>
            <a:xfrm>
              <a:off x="7512407" y="4410684"/>
              <a:ext cx="232617" cy="95895"/>
              <a:chOff x="6769100" y="1390650"/>
              <a:chExt cx="317500" cy="157483"/>
            </a:xfrm>
          </p:grpSpPr>
          <p:sp>
            <p:nvSpPr>
              <p:cNvPr id="303" name="正方形/長方形 302">
                <a:extLst>
                  <a:ext uri="{FF2B5EF4-FFF2-40B4-BE49-F238E27FC236}">
                    <a16:creationId xmlns:a16="http://schemas.microsoft.com/office/drawing/2014/main" id="{59A28E61-C31C-2D4D-9070-4A59A5942B6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a:extLst>
                  <a:ext uri="{FF2B5EF4-FFF2-40B4-BE49-F238E27FC236}">
                    <a16:creationId xmlns:a16="http://schemas.microsoft.com/office/drawing/2014/main" id="{97CABDCA-2FDA-334F-A8FB-29C4C9135A4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5" name="直線コネクタ 304">
                <a:extLst>
                  <a:ext uri="{FF2B5EF4-FFF2-40B4-BE49-F238E27FC236}">
                    <a16:creationId xmlns:a16="http://schemas.microsoft.com/office/drawing/2014/main" id="{982D851F-EEE5-514F-A633-EFED60615A8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6" name="図形グループ 355">
              <a:extLst>
                <a:ext uri="{FF2B5EF4-FFF2-40B4-BE49-F238E27FC236}">
                  <a16:creationId xmlns:a16="http://schemas.microsoft.com/office/drawing/2014/main" id="{12F7A475-E52E-8543-85C2-0EFE511C0239}"/>
                </a:ext>
              </a:extLst>
            </p:cNvPr>
            <p:cNvGrpSpPr/>
            <p:nvPr/>
          </p:nvGrpSpPr>
          <p:grpSpPr>
            <a:xfrm>
              <a:off x="7791168" y="4413225"/>
              <a:ext cx="232617" cy="95895"/>
              <a:chOff x="6769100" y="1390650"/>
              <a:chExt cx="317500" cy="157483"/>
            </a:xfrm>
          </p:grpSpPr>
          <p:sp>
            <p:nvSpPr>
              <p:cNvPr id="307" name="正方形/長方形 306">
                <a:extLst>
                  <a:ext uri="{FF2B5EF4-FFF2-40B4-BE49-F238E27FC236}">
                    <a16:creationId xmlns:a16="http://schemas.microsoft.com/office/drawing/2014/main" id="{B2CBBA03-6E23-264C-B555-6D08C758DD6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8" name="円/楕円 307">
                <a:extLst>
                  <a:ext uri="{FF2B5EF4-FFF2-40B4-BE49-F238E27FC236}">
                    <a16:creationId xmlns:a16="http://schemas.microsoft.com/office/drawing/2014/main" id="{51296C7A-16A3-B140-9C77-5879D59796B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9" name="直線コネクタ 308">
                <a:extLst>
                  <a:ext uri="{FF2B5EF4-FFF2-40B4-BE49-F238E27FC236}">
                    <a16:creationId xmlns:a16="http://schemas.microsoft.com/office/drawing/2014/main" id="{CBE4BCA3-3DA0-F446-A935-C8A1B1C161D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0" name="図形グループ 355">
              <a:extLst>
                <a:ext uri="{FF2B5EF4-FFF2-40B4-BE49-F238E27FC236}">
                  <a16:creationId xmlns:a16="http://schemas.microsoft.com/office/drawing/2014/main" id="{2A4C4FB6-E73E-854B-BB48-C11D33945A6D}"/>
                </a:ext>
              </a:extLst>
            </p:cNvPr>
            <p:cNvGrpSpPr/>
            <p:nvPr/>
          </p:nvGrpSpPr>
          <p:grpSpPr>
            <a:xfrm>
              <a:off x="7791168" y="4263754"/>
              <a:ext cx="232617" cy="95895"/>
              <a:chOff x="6769100" y="1390650"/>
              <a:chExt cx="317500" cy="157483"/>
            </a:xfrm>
          </p:grpSpPr>
          <p:sp>
            <p:nvSpPr>
              <p:cNvPr id="311" name="正方形/長方形 310">
                <a:extLst>
                  <a:ext uri="{FF2B5EF4-FFF2-40B4-BE49-F238E27FC236}">
                    <a16:creationId xmlns:a16="http://schemas.microsoft.com/office/drawing/2014/main" id="{2B48B191-13C1-6F41-A69F-8CA97E02CB6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2" name="円/楕円 311">
                <a:extLst>
                  <a:ext uri="{FF2B5EF4-FFF2-40B4-BE49-F238E27FC236}">
                    <a16:creationId xmlns:a16="http://schemas.microsoft.com/office/drawing/2014/main" id="{FA3914DA-1551-CB4E-9439-BE962693ECD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3" name="直線コネクタ 312">
                <a:extLst>
                  <a:ext uri="{FF2B5EF4-FFF2-40B4-BE49-F238E27FC236}">
                    <a16:creationId xmlns:a16="http://schemas.microsoft.com/office/drawing/2014/main" id="{EE4F959E-AA5D-AD41-9E57-A12A207E4FB6}"/>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4" name="図形グループ 309">
              <a:extLst>
                <a:ext uri="{FF2B5EF4-FFF2-40B4-BE49-F238E27FC236}">
                  <a16:creationId xmlns:a16="http://schemas.microsoft.com/office/drawing/2014/main" id="{1E2EE222-E120-8A4A-A2C2-0EABB03FC33A}"/>
                </a:ext>
              </a:extLst>
            </p:cNvPr>
            <p:cNvGrpSpPr/>
            <p:nvPr/>
          </p:nvGrpSpPr>
          <p:grpSpPr>
            <a:xfrm>
              <a:off x="7515036" y="4116866"/>
              <a:ext cx="232617" cy="95895"/>
              <a:chOff x="6769100" y="1390650"/>
              <a:chExt cx="317500" cy="157483"/>
            </a:xfrm>
          </p:grpSpPr>
          <p:sp>
            <p:nvSpPr>
              <p:cNvPr id="315" name="正方形/長方形 314">
                <a:extLst>
                  <a:ext uri="{FF2B5EF4-FFF2-40B4-BE49-F238E27FC236}">
                    <a16:creationId xmlns:a16="http://schemas.microsoft.com/office/drawing/2014/main" id="{8BF37CB6-94D5-374A-8E42-7EB539E2A40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円/楕円 315">
                <a:extLst>
                  <a:ext uri="{FF2B5EF4-FFF2-40B4-BE49-F238E27FC236}">
                    <a16:creationId xmlns:a16="http://schemas.microsoft.com/office/drawing/2014/main" id="{3564475A-7D5E-2C4E-A8A9-14CFF63D2BB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7" name="直線コネクタ 316">
                <a:extLst>
                  <a:ext uri="{FF2B5EF4-FFF2-40B4-BE49-F238E27FC236}">
                    <a16:creationId xmlns:a16="http://schemas.microsoft.com/office/drawing/2014/main" id="{F5045F66-CCBF-5F48-9690-4E0E96C2EE61}"/>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8" name="図形グループ 355">
              <a:extLst>
                <a:ext uri="{FF2B5EF4-FFF2-40B4-BE49-F238E27FC236}">
                  <a16:creationId xmlns:a16="http://schemas.microsoft.com/office/drawing/2014/main" id="{37B0A47C-6990-9042-9F3D-0D1E995F9B51}"/>
                </a:ext>
              </a:extLst>
            </p:cNvPr>
            <p:cNvGrpSpPr/>
            <p:nvPr/>
          </p:nvGrpSpPr>
          <p:grpSpPr>
            <a:xfrm>
              <a:off x="7795767" y="4116866"/>
              <a:ext cx="232617" cy="95895"/>
              <a:chOff x="6769100" y="1390650"/>
              <a:chExt cx="317500" cy="157483"/>
            </a:xfrm>
          </p:grpSpPr>
          <p:sp>
            <p:nvSpPr>
              <p:cNvPr id="319" name="正方形/長方形 318">
                <a:extLst>
                  <a:ext uri="{FF2B5EF4-FFF2-40B4-BE49-F238E27FC236}">
                    <a16:creationId xmlns:a16="http://schemas.microsoft.com/office/drawing/2014/main" id="{00937908-DBA3-C64E-8FCE-52B7D8DD168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0" name="円/楕円 319">
                <a:extLst>
                  <a:ext uri="{FF2B5EF4-FFF2-40B4-BE49-F238E27FC236}">
                    <a16:creationId xmlns:a16="http://schemas.microsoft.com/office/drawing/2014/main" id="{4745495D-576B-514B-9D84-EA36FFA60DD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21" name="直線コネクタ 320">
                <a:extLst>
                  <a:ext uri="{FF2B5EF4-FFF2-40B4-BE49-F238E27FC236}">
                    <a16:creationId xmlns:a16="http://schemas.microsoft.com/office/drawing/2014/main" id="{F967C5C0-B85C-DE4E-86E1-F60047EA650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22" name="フローチャート: 磁気ディスク 321">
              <a:extLst>
                <a:ext uri="{FF2B5EF4-FFF2-40B4-BE49-F238E27FC236}">
                  <a16:creationId xmlns:a16="http://schemas.microsoft.com/office/drawing/2014/main" id="{C8A500E4-AF8F-F248-9340-F6CB93F9EFE3}"/>
                </a:ext>
              </a:extLst>
            </p:cNvPr>
            <p:cNvSpPr/>
            <p:nvPr/>
          </p:nvSpPr>
          <p:spPr>
            <a:xfrm>
              <a:off x="6608271" y="4650871"/>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3" name="フローチャート: 磁気ディスク 322">
              <a:extLst>
                <a:ext uri="{FF2B5EF4-FFF2-40B4-BE49-F238E27FC236}">
                  <a16:creationId xmlns:a16="http://schemas.microsoft.com/office/drawing/2014/main" id="{7053C67C-D250-0641-BDCF-C31AECA6BAAD}"/>
                </a:ext>
              </a:extLst>
            </p:cNvPr>
            <p:cNvSpPr/>
            <p:nvPr/>
          </p:nvSpPr>
          <p:spPr>
            <a:xfrm>
              <a:off x="6977446" y="4650870"/>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4" name="フローチャート: 磁気ディスク 323">
              <a:extLst>
                <a:ext uri="{FF2B5EF4-FFF2-40B4-BE49-F238E27FC236}">
                  <a16:creationId xmlns:a16="http://schemas.microsoft.com/office/drawing/2014/main" id="{34B1E87E-7288-F649-83E1-129809AB5CEC}"/>
                </a:ext>
              </a:extLst>
            </p:cNvPr>
            <p:cNvSpPr/>
            <p:nvPr/>
          </p:nvSpPr>
          <p:spPr>
            <a:xfrm>
              <a:off x="7348398" y="4650871"/>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5" name="フローチャート: 磁気ディスク 324">
              <a:extLst>
                <a:ext uri="{FF2B5EF4-FFF2-40B4-BE49-F238E27FC236}">
                  <a16:creationId xmlns:a16="http://schemas.microsoft.com/office/drawing/2014/main" id="{5B6CC540-E604-0342-A2DC-63B65B52A806}"/>
                </a:ext>
              </a:extLst>
            </p:cNvPr>
            <p:cNvSpPr/>
            <p:nvPr/>
          </p:nvSpPr>
          <p:spPr>
            <a:xfrm>
              <a:off x="7717573" y="4650870"/>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326" name="図形グループ 369">
              <a:extLst>
                <a:ext uri="{FF2B5EF4-FFF2-40B4-BE49-F238E27FC236}">
                  <a16:creationId xmlns:a16="http://schemas.microsoft.com/office/drawing/2014/main" id="{C0DF95E3-6FB2-5440-BEC2-81DDECB7C0F7}"/>
                </a:ext>
              </a:extLst>
            </p:cNvPr>
            <p:cNvGrpSpPr/>
            <p:nvPr/>
          </p:nvGrpSpPr>
          <p:grpSpPr>
            <a:xfrm>
              <a:off x="5813208" y="3709075"/>
              <a:ext cx="384888" cy="275693"/>
              <a:chOff x="758730" y="3198675"/>
              <a:chExt cx="806939" cy="688305"/>
            </a:xfrm>
          </p:grpSpPr>
          <p:sp>
            <p:nvSpPr>
              <p:cNvPr id="327" name="正方形/長方形 326">
                <a:extLst>
                  <a:ext uri="{FF2B5EF4-FFF2-40B4-BE49-F238E27FC236}">
                    <a16:creationId xmlns:a16="http://schemas.microsoft.com/office/drawing/2014/main" id="{8BDEBAEF-A689-C247-8D6B-B2593087B3B4}"/>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8" name="角丸四角形 327">
                <a:extLst>
                  <a:ext uri="{FF2B5EF4-FFF2-40B4-BE49-F238E27FC236}">
                    <a16:creationId xmlns:a16="http://schemas.microsoft.com/office/drawing/2014/main" id="{72F10E56-040A-2045-9A2E-D17FDB57C120}"/>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9" name="角丸四角形 328">
                <a:extLst>
                  <a:ext uri="{FF2B5EF4-FFF2-40B4-BE49-F238E27FC236}">
                    <a16:creationId xmlns:a16="http://schemas.microsoft.com/office/drawing/2014/main" id="{D1795CA3-03DA-5F4F-8436-B72C3FCC2CC8}"/>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0" name="台形 329">
                <a:extLst>
                  <a:ext uri="{FF2B5EF4-FFF2-40B4-BE49-F238E27FC236}">
                    <a16:creationId xmlns:a16="http://schemas.microsoft.com/office/drawing/2014/main" id="{9ACA90D7-DDDA-C644-876A-685CBBE68C10}"/>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1" name="図形グループ 399">
              <a:extLst>
                <a:ext uri="{FF2B5EF4-FFF2-40B4-BE49-F238E27FC236}">
                  <a16:creationId xmlns:a16="http://schemas.microsoft.com/office/drawing/2014/main" id="{2BB2BA36-9B92-024B-BCB9-A4BAB307A516}"/>
                </a:ext>
              </a:extLst>
            </p:cNvPr>
            <p:cNvGrpSpPr/>
            <p:nvPr/>
          </p:nvGrpSpPr>
          <p:grpSpPr>
            <a:xfrm>
              <a:off x="6202423" y="3697418"/>
              <a:ext cx="296417" cy="283093"/>
              <a:chOff x="2667295" y="1059799"/>
              <a:chExt cx="681672" cy="722281"/>
            </a:xfrm>
          </p:grpSpPr>
          <p:sp>
            <p:nvSpPr>
              <p:cNvPr id="332" name="角丸四角形 331">
                <a:extLst>
                  <a:ext uri="{FF2B5EF4-FFF2-40B4-BE49-F238E27FC236}">
                    <a16:creationId xmlns:a16="http://schemas.microsoft.com/office/drawing/2014/main" id="{8ADFEEE3-867E-4246-9631-CB815B70D88C}"/>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33" name="図 332">
                <a:extLst>
                  <a:ext uri="{FF2B5EF4-FFF2-40B4-BE49-F238E27FC236}">
                    <a16:creationId xmlns:a16="http://schemas.microsoft.com/office/drawing/2014/main" id="{03B56FD3-C396-0A4C-8107-2D78BA5712F8}"/>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34" name="図形グループ 369">
              <a:extLst>
                <a:ext uri="{FF2B5EF4-FFF2-40B4-BE49-F238E27FC236}">
                  <a16:creationId xmlns:a16="http://schemas.microsoft.com/office/drawing/2014/main" id="{A7E543AC-8B40-6C4A-8A92-CE8D2F85D4C8}"/>
                </a:ext>
              </a:extLst>
            </p:cNvPr>
            <p:cNvGrpSpPr/>
            <p:nvPr/>
          </p:nvGrpSpPr>
          <p:grpSpPr>
            <a:xfrm>
              <a:off x="6562632" y="3722603"/>
              <a:ext cx="384888" cy="275693"/>
              <a:chOff x="758730" y="3198675"/>
              <a:chExt cx="806939" cy="688305"/>
            </a:xfrm>
          </p:grpSpPr>
          <p:sp>
            <p:nvSpPr>
              <p:cNvPr id="335" name="正方形/長方形 334">
                <a:extLst>
                  <a:ext uri="{FF2B5EF4-FFF2-40B4-BE49-F238E27FC236}">
                    <a16:creationId xmlns:a16="http://schemas.microsoft.com/office/drawing/2014/main" id="{3567258F-4F8A-2C46-9E97-B67C93BD3C5C}"/>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6" name="角丸四角形 335">
                <a:extLst>
                  <a:ext uri="{FF2B5EF4-FFF2-40B4-BE49-F238E27FC236}">
                    <a16:creationId xmlns:a16="http://schemas.microsoft.com/office/drawing/2014/main" id="{9E0BF5E1-6B12-E14A-AE03-3BB85B976D7B}"/>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7" name="角丸四角形 336">
                <a:extLst>
                  <a:ext uri="{FF2B5EF4-FFF2-40B4-BE49-F238E27FC236}">
                    <a16:creationId xmlns:a16="http://schemas.microsoft.com/office/drawing/2014/main" id="{1AF20D99-352B-9B44-BC6D-1C3604F86BF5}"/>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8" name="台形 337">
                <a:extLst>
                  <a:ext uri="{FF2B5EF4-FFF2-40B4-BE49-F238E27FC236}">
                    <a16:creationId xmlns:a16="http://schemas.microsoft.com/office/drawing/2014/main" id="{3F776F95-9530-F744-8F2E-CB5F12139ADB}"/>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9" name="図形グループ 399">
              <a:extLst>
                <a:ext uri="{FF2B5EF4-FFF2-40B4-BE49-F238E27FC236}">
                  <a16:creationId xmlns:a16="http://schemas.microsoft.com/office/drawing/2014/main" id="{4407BB7D-EDD2-6042-8EAB-90A368C97077}"/>
                </a:ext>
              </a:extLst>
            </p:cNvPr>
            <p:cNvGrpSpPr/>
            <p:nvPr/>
          </p:nvGrpSpPr>
          <p:grpSpPr>
            <a:xfrm>
              <a:off x="6996349" y="3718903"/>
              <a:ext cx="296417" cy="283093"/>
              <a:chOff x="2667295" y="1059799"/>
              <a:chExt cx="681672" cy="722281"/>
            </a:xfrm>
          </p:grpSpPr>
          <p:sp>
            <p:nvSpPr>
              <p:cNvPr id="340" name="角丸四角形 339">
                <a:extLst>
                  <a:ext uri="{FF2B5EF4-FFF2-40B4-BE49-F238E27FC236}">
                    <a16:creationId xmlns:a16="http://schemas.microsoft.com/office/drawing/2014/main" id="{38608FFE-70D3-7B43-BCB2-FD8613778743}"/>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41" name="図 340">
                <a:extLst>
                  <a:ext uri="{FF2B5EF4-FFF2-40B4-BE49-F238E27FC236}">
                    <a16:creationId xmlns:a16="http://schemas.microsoft.com/office/drawing/2014/main" id="{64BE10D0-DE5A-3045-AD90-C00CA9F82442}"/>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42" name="図形グループ 369">
              <a:extLst>
                <a:ext uri="{FF2B5EF4-FFF2-40B4-BE49-F238E27FC236}">
                  <a16:creationId xmlns:a16="http://schemas.microsoft.com/office/drawing/2014/main" id="{733DFDA2-0570-E64D-9FA6-D3CC8E0A0174}"/>
                </a:ext>
              </a:extLst>
            </p:cNvPr>
            <p:cNvGrpSpPr/>
            <p:nvPr/>
          </p:nvGrpSpPr>
          <p:grpSpPr>
            <a:xfrm>
              <a:off x="7324680" y="3718124"/>
              <a:ext cx="384888" cy="275693"/>
              <a:chOff x="758730" y="3198675"/>
              <a:chExt cx="806939" cy="688305"/>
            </a:xfrm>
          </p:grpSpPr>
          <p:sp>
            <p:nvSpPr>
              <p:cNvPr id="343" name="正方形/長方形 342">
                <a:extLst>
                  <a:ext uri="{FF2B5EF4-FFF2-40B4-BE49-F238E27FC236}">
                    <a16:creationId xmlns:a16="http://schemas.microsoft.com/office/drawing/2014/main" id="{AA6B3331-27CF-5549-A727-64DE1469AE68}"/>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4" name="角丸四角形 343">
                <a:extLst>
                  <a:ext uri="{FF2B5EF4-FFF2-40B4-BE49-F238E27FC236}">
                    <a16:creationId xmlns:a16="http://schemas.microsoft.com/office/drawing/2014/main" id="{170CFD92-125F-234F-BC57-ED4944857A53}"/>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5" name="角丸四角形 344">
                <a:extLst>
                  <a:ext uri="{FF2B5EF4-FFF2-40B4-BE49-F238E27FC236}">
                    <a16:creationId xmlns:a16="http://schemas.microsoft.com/office/drawing/2014/main" id="{84D52B90-CA9C-A74B-B9E3-F152F76D1447}"/>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6" name="台形 345">
                <a:extLst>
                  <a:ext uri="{FF2B5EF4-FFF2-40B4-BE49-F238E27FC236}">
                    <a16:creationId xmlns:a16="http://schemas.microsoft.com/office/drawing/2014/main" id="{B866D772-3D67-0C4B-A78B-75B490622EEA}"/>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7" name="図形グループ 399">
              <a:extLst>
                <a:ext uri="{FF2B5EF4-FFF2-40B4-BE49-F238E27FC236}">
                  <a16:creationId xmlns:a16="http://schemas.microsoft.com/office/drawing/2014/main" id="{DB1E32FA-1207-5E47-BA1A-4ABA38BBA888}"/>
                </a:ext>
              </a:extLst>
            </p:cNvPr>
            <p:cNvGrpSpPr/>
            <p:nvPr/>
          </p:nvGrpSpPr>
          <p:grpSpPr>
            <a:xfrm>
              <a:off x="7761733" y="3713531"/>
              <a:ext cx="296417" cy="283093"/>
              <a:chOff x="2667295" y="1059799"/>
              <a:chExt cx="681672" cy="722281"/>
            </a:xfrm>
          </p:grpSpPr>
          <p:sp>
            <p:nvSpPr>
              <p:cNvPr id="348" name="角丸四角形 347">
                <a:extLst>
                  <a:ext uri="{FF2B5EF4-FFF2-40B4-BE49-F238E27FC236}">
                    <a16:creationId xmlns:a16="http://schemas.microsoft.com/office/drawing/2014/main" id="{CE3A134E-C722-2B46-B5C0-2FAEDED911D6}"/>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49" name="図 348">
                <a:extLst>
                  <a:ext uri="{FF2B5EF4-FFF2-40B4-BE49-F238E27FC236}">
                    <a16:creationId xmlns:a16="http://schemas.microsoft.com/office/drawing/2014/main" id="{BA0BB566-726D-3D49-90BD-202FC46BF02D}"/>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350" name="角丸四角形 349">
              <a:extLst>
                <a:ext uri="{FF2B5EF4-FFF2-40B4-BE49-F238E27FC236}">
                  <a16:creationId xmlns:a16="http://schemas.microsoft.com/office/drawing/2014/main" id="{A6AD7065-E3BD-BB48-B5D1-6BF3FF3F5EC7}"/>
                </a:ext>
              </a:extLst>
            </p:cNvPr>
            <p:cNvSpPr/>
            <p:nvPr/>
          </p:nvSpPr>
          <p:spPr>
            <a:xfrm>
              <a:off x="7495520" y="2278450"/>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51" name="図形グループ 309">
              <a:extLst>
                <a:ext uri="{FF2B5EF4-FFF2-40B4-BE49-F238E27FC236}">
                  <a16:creationId xmlns:a16="http://schemas.microsoft.com/office/drawing/2014/main" id="{1125A420-5724-EE4F-905D-00450C815542}"/>
                </a:ext>
              </a:extLst>
            </p:cNvPr>
            <p:cNvGrpSpPr/>
            <p:nvPr/>
          </p:nvGrpSpPr>
          <p:grpSpPr>
            <a:xfrm>
              <a:off x="7571660" y="2547471"/>
              <a:ext cx="232617" cy="95895"/>
              <a:chOff x="6769100" y="1390650"/>
              <a:chExt cx="317500" cy="157483"/>
            </a:xfrm>
          </p:grpSpPr>
          <p:sp>
            <p:nvSpPr>
              <p:cNvPr id="352" name="正方形/長方形 351">
                <a:extLst>
                  <a:ext uri="{FF2B5EF4-FFF2-40B4-BE49-F238E27FC236}">
                    <a16:creationId xmlns:a16="http://schemas.microsoft.com/office/drawing/2014/main" id="{FD6E3B54-B8A0-A64F-BCA6-08A64341DCE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円/楕円 352">
                <a:extLst>
                  <a:ext uri="{FF2B5EF4-FFF2-40B4-BE49-F238E27FC236}">
                    <a16:creationId xmlns:a16="http://schemas.microsoft.com/office/drawing/2014/main" id="{6128852A-765C-BF4A-B586-E145E316D31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54" name="直線コネクタ 353">
                <a:extLst>
                  <a:ext uri="{FF2B5EF4-FFF2-40B4-BE49-F238E27FC236}">
                    <a16:creationId xmlns:a16="http://schemas.microsoft.com/office/drawing/2014/main" id="{5FFB2D1A-298A-F545-A614-513911461406}"/>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55" name="図形グループ 330">
              <a:extLst>
                <a:ext uri="{FF2B5EF4-FFF2-40B4-BE49-F238E27FC236}">
                  <a16:creationId xmlns:a16="http://schemas.microsoft.com/office/drawing/2014/main" id="{D4AC9A3B-A3DF-F14A-98DC-D7396F491230}"/>
                </a:ext>
              </a:extLst>
            </p:cNvPr>
            <p:cNvGrpSpPr/>
            <p:nvPr/>
          </p:nvGrpSpPr>
          <p:grpSpPr>
            <a:xfrm>
              <a:off x="7573630" y="2694401"/>
              <a:ext cx="232617" cy="95895"/>
              <a:chOff x="6769100" y="1390650"/>
              <a:chExt cx="317500" cy="157483"/>
            </a:xfrm>
          </p:grpSpPr>
          <p:sp>
            <p:nvSpPr>
              <p:cNvPr id="356" name="正方形/長方形 355">
                <a:extLst>
                  <a:ext uri="{FF2B5EF4-FFF2-40B4-BE49-F238E27FC236}">
                    <a16:creationId xmlns:a16="http://schemas.microsoft.com/office/drawing/2014/main" id="{03FF6DE0-FA90-CD45-BDCE-A933FC5F7B9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7" name="円/楕円 356">
                <a:extLst>
                  <a:ext uri="{FF2B5EF4-FFF2-40B4-BE49-F238E27FC236}">
                    <a16:creationId xmlns:a16="http://schemas.microsoft.com/office/drawing/2014/main" id="{0CBE8325-AFC3-014F-A6A1-3392BEE7141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58" name="直線コネクタ 357">
                <a:extLst>
                  <a:ext uri="{FF2B5EF4-FFF2-40B4-BE49-F238E27FC236}">
                    <a16:creationId xmlns:a16="http://schemas.microsoft.com/office/drawing/2014/main" id="{94F8450E-5F10-0440-B37A-1ED4213B8AF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59" name="図形グループ 355">
              <a:extLst>
                <a:ext uri="{FF2B5EF4-FFF2-40B4-BE49-F238E27FC236}">
                  <a16:creationId xmlns:a16="http://schemas.microsoft.com/office/drawing/2014/main" id="{C7123D96-74ED-5A49-B8F6-A180C2C218D4}"/>
                </a:ext>
              </a:extLst>
            </p:cNvPr>
            <p:cNvGrpSpPr/>
            <p:nvPr/>
          </p:nvGrpSpPr>
          <p:grpSpPr>
            <a:xfrm>
              <a:off x="7852391" y="2696942"/>
              <a:ext cx="232617" cy="95895"/>
              <a:chOff x="6769100" y="1390650"/>
              <a:chExt cx="317500" cy="157483"/>
            </a:xfrm>
          </p:grpSpPr>
          <p:sp>
            <p:nvSpPr>
              <p:cNvPr id="360" name="正方形/長方形 359">
                <a:extLst>
                  <a:ext uri="{FF2B5EF4-FFF2-40B4-BE49-F238E27FC236}">
                    <a16:creationId xmlns:a16="http://schemas.microsoft.com/office/drawing/2014/main" id="{70DB0875-0255-C747-8744-516D073ABD1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1" name="円/楕円 360">
                <a:extLst>
                  <a:ext uri="{FF2B5EF4-FFF2-40B4-BE49-F238E27FC236}">
                    <a16:creationId xmlns:a16="http://schemas.microsoft.com/office/drawing/2014/main" id="{3070CBF1-F4FD-DB4D-AEA2-69EC554E8EA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62" name="直線コネクタ 361">
                <a:extLst>
                  <a:ext uri="{FF2B5EF4-FFF2-40B4-BE49-F238E27FC236}">
                    <a16:creationId xmlns:a16="http://schemas.microsoft.com/office/drawing/2014/main" id="{B5EF7233-2DC3-5E49-967A-6AB5A515FB3C}"/>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63" name="フローチャート: 磁気ディスク 362">
              <a:extLst>
                <a:ext uri="{FF2B5EF4-FFF2-40B4-BE49-F238E27FC236}">
                  <a16:creationId xmlns:a16="http://schemas.microsoft.com/office/drawing/2014/main" id="{86F768E9-FDB9-DA46-9817-75EB5EBDFF7A}"/>
                </a:ext>
              </a:extLst>
            </p:cNvPr>
            <p:cNvSpPr/>
            <p:nvPr/>
          </p:nvSpPr>
          <p:spPr>
            <a:xfrm>
              <a:off x="7513766" y="2860175"/>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364" name="図形グループ 369">
              <a:extLst>
                <a:ext uri="{FF2B5EF4-FFF2-40B4-BE49-F238E27FC236}">
                  <a16:creationId xmlns:a16="http://schemas.microsoft.com/office/drawing/2014/main" id="{FB8A01B4-7F75-7D44-AF0C-40AFDC453F48}"/>
                </a:ext>
              </a:extLst>
            </p:cNvPr>
            <p:cNvGrpSpPr/>
            <p:nvPr/>
          </p:nvGrpSpPr>
          <p:grpSpPr>
            <a:xfrm>
              <a:off x="7488256" y="2048144"/>
              <a:ext cx="384888" cy="275693"/>
              <a:chOff x="758730" y="3198675"/>
              <a:chExt cx="806939" cy="688305"/>
            </a:xfrm>
          </p:grpSpPr>
          <p:sp>
            <p:nvSpPr>
              <p:cNvPr id="365" name="正方形/長方形 364">
                <a:extLst>
                  <a:ext uri="{FF2B5EF4-FFF2-40B4-BE49-F238E27FC236}">
                    <a16:creationId xmlns:a16="http://schemas.microsoft.com/office/drawing/2014/main" id="{55E97CEB-DD86-ED4E-8592-B957A8846BA6}"/>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6" name="角丸四角形 365">
                <a:extLst>
                  <a:ext uri="{FF2B5EF4-FFF2-40B4-BE49-F238E27FC236}">
                    <a16:creationId xmlns:a16="http://schemas.microsoft.com/office/drawing/2014/main" id="{108F9451-C6F1-1742-95AD-D617270369AA}"/>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7" name="角丸四角形 366">
                <a:extLst>
                  <a:ext uri="{FF2B5EF4-FFF2-40B4-BE49-F238E27FC236}">
                    <a16:creationId xmlns:a16="http://schemas.microsoft.com/office/drawing/2014/main" id="{D45FB8D0-0CC9-2746-83CB-B730018B9197}"/>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8" name="台形 367">
                <a:extLst>
                  <a:ext uri="{FF2B5EF4-FFF2-40B4-BE49-F238E27FC236}">
                    <a16:creationId xmlns:a16="http://schemas.microsoft.com/office/drawing/2014/main" id="{9343B9D7-CFFD-904E-874F-88EDFF5123C6}"/>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9" name="図形グループ 399">
              <a:extLst>
                <a:ext uri="{FF2B5EF4-FFF2-40B4-BE49-F238E27FC236}">
                  <a16:creationId xmlns:a16="http://schemas.microsoft.com/office/drawing/2014/main" id="{1BEA42C8-7CBA-4847-BA56-4167083F7C6B}"/>
                </a:ext>
              </a:extLst>
            </p:cNvPr>
            <p:cNvGrpSpPr/>
            <p:nvPr/>
          </p:nvGrpSpPr>
          <p:grpSpPr>
            <a:xfrm>
              <a:off x="7912940" y="2037719"/>
              <a:ext cx="296417" cy="283093"/>
              <a:chOff x="2667295" y="1059799"/>
              <a:chExt cx="681672" cy="722281"/>
            </a:xfrm>
          </p:grpSpPr>
          <p:sp>
            <p:nvSpPr>
              <p:cNvPr id="370" name="角丸四角形 369">
                <a:extLst>
                  <a:ext uri="{FF2B5EF4-FFF2-40B4-BE49-F238E27FC236}">
                    <a16:creationId xmlns:a16="http://schemas.microsoft.com/office/drawing/2014/main" id="{61679C00-3345-4E45-852E-0B1EEF961B35}"/>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71" name="図 370">
                <a:extLst>
                  <a:ext uri="{FF2B5EF4-FFF2-40B4-BE49-F238E27FC236}">
                    <a16:creationId xmlns:a16="http://schemas.microsoft.com/office/drawing/2014/main" id="{38B5EC5C-504C-0844-96FE-FDF14262FA10}"/>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372" name="フローチャート: 磁気ディスク 371">
              <a:extLst>
                <a:ext uri="{FF2B5EF4-FFF2-40B4-BE49-F238E27FC236}">
                  <a16:creationId xmlns:a16="http://schemas.microsoft.com/office/drawing/2014/main" id="{B9981FAA-8F55-7847-8437-07C23B1997C5}"/>
                </a:ext>
              </a:extLst>
            </p:cNvPr>
            <p:cNvSpPr/>
            <p:nvPr/>
          </p:nvSpPr>
          <p:spPr>
            <a:xfrm>
              <a:off x="7827309" y="2871233"/>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373" name="図形グループ 355">
              <a:extLst>
                <a:ext uri="{FF2B5EF4-FFF2-40B4-BE49-F238E27FC236}">
                  <a16:creationId xmlns:a16="http://schemas.microsoft.com/office/drawing/2014/main" id="{3411E95C-87A8-DF4A-8EDD-79197E9E5263}"/>
                </a:ext>
              </a:extLst>
            </p:cNvPr>
            <p:cNvGrpSpPr/>
            <p:nvPr/>
          </p:nvGrpSpPr>
          <p:grpSpPr>
            <a:xfrm>
              <a:off x="7852391" y="2547471"/>
              <a:ext cx="232617" cy="95895"/>
              <a:chOff x="6769100" y="1390650"/>
              <a:chExt cx="317500" cy="157483"/>
            </a:xfrm>
          </p:grpSpPr>
          <p:sp>
            <p:nvSpPr>
              <p:cNvPr id="374" name="正方形/長方形 373">
                <a:extLst>
                  <a:ext uri="{FF2B5EF4-FFF2-40B4-BE49-F238E27FC236}">
                    <a16:creationId xmlns:a16="http://schemas.microsoft.com/office/drawing/2014/main" id="{E4EA42B8-3931-2C41-9F07-6B9242C796E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5" name="円/楕円 374">
                <a:extLst>
                  <a:ext uri="{FF2B5EF4-FFF2-40B4-BE49-F238E27FC236}">
                    <a16:creationId xmlns:a16="http://schemas.microsoft.com/office/drawing/2014/main" id="{2878F54C-4967-A54D-AAA5-D19AE2B8603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6" name="直線コネクタ 375">
                <a:extLst>
                  <a:ext uri="{FF2B5EF4-FFF2-40B4-BE49-F238E27FC236}">
                    <a16:creationId xmlns:a16="http://schemas.microsoft.com/office/drawing/2014/main" id="{AE642E02-A4B2-C14B-B8B0-02402057999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77" name="図形グループ 309">
              <a:extLst>
                <a:ext uri="{FF2B5EF4-FFF2-40B4-BE49-F238E27FC236}">
                  <a16:creationId xmlns:a16="http://schemas.microsoft.com/office/drawing/2014/main" id="{07A58F0F-C312-A744-9669-8A2C72F18C11}"/>
                </a:ext>
              </a:extLst>
            </p:cNvPr>
            <p:cNvGrpSpPr/>
            <p:nvPr/>
          </p:nvGrpSpPr>
          <p:grpSpPr>
            <a:xfrm>
              <a:off x="7576259" y="2400583"/>
              <a:ext cx="232617" cy="95895"/>
              <a:chOff x="6769100" y="1390650"/>
              <a:chExt cx="317500" cy="157483"/>
            </a:xfrm>
          </p:grpSpPr>
          <p:sp>
            <p:nvSpPr>
              <p:cNvPr id="378" name="正方形/長方形 377">
                <a:extLst>
                  <a:ext uri="{FF2B5EF4-FFF2-40B4-BE49-F238E27FC236}">
                    <a16:creationId xmlns:a16="http://schemas.microsoft.com/office/drawing/2014/main" id="{8C894971-C8E6-4742-A3F2-0578A3AD4D4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9" name="円/楕円 378">
                <a:extLst>
                  <a:ext uri="{FF2B5EF4-FFF2-40B4-BE49-F238E27FC236}">
                    <a16:creationId xmlns:a16="http://schemas.microsoft.com/office/drawing/2014/main" id="{FE8484E1-7827-0A4C-9C99-7AFF8E2F3D8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0" name="直線コネクタ 379">
                <a:extLst>
                  <a:ext uri="{FF2B5EF4-FFF2-40B4-BE49-F238E27FC236}">
                    <a16:creationId xmlns:a16="http://schemas.microsoft.com/office/drawing/2014/main" id="{FCD126DE-4134-9C49-9973-1302E437CFA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1" name="図形グループ 355">
              <a:extLst>
                <a:ext uri="{FF2B5EF4-FFF2-40B4-BE49-F238E27FC236}">
                  <a16:creationId xmlns:a16="http://schemas.microsoft.com/office/drawing/2014/main" id="{DE715408-6B51-CA4E-AD4F-E44FF4EAF274}"/>
                </a:ext>
              </a:extLst>
            </p:cNvPr>
            <p:cNvGrpSpPr/>
            <p:nvPr/>
          </p:nvGrpSpPr>
          <p:grpSpPr>
            <a:xfrm>
              <a:off x="7856990" y="2400583"/>
              <a:ext cx="232617" cy="95895"/>
              <a:chOff x="6769100" y="1390650"/>
              <a:chExt cx="317500" cy="157483"/>
            </a:xfrm>
          </p:grpSpPr>
          <p:sp>
            <p:nvSpPr>
              <p:cNvPr id="382" name="正方形/長方形 381">
                <a:extLst>
                  <a:ext uri="{FF2B5EF4-FFF2-40B4-BE49-F238E27FC236}">
                    <a16:creationId xmlns:a16="http://schemas.microsoft.com/office/drawing/2014/main" id="{629FF2CC-B112-7540-AA8E-5D41A55CF14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3" name="円/楕円 382">
                <a:extLst>
                  <a:ext uri="{FF2B5EF4-FFF2-40B4-BE49-F238E27FC236}">
                    <a16:creationId xmlns:a16="http://schemas.microsoft.com/office/drawing/2014/main" id="{08BD1EB7-3FDA-5648-B3B3-073C14DC7C9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4" name="直線コネクタ 383">
                <a:extLst>
                  <a:ext uri="{FF2B5EF4-FFF2-40B4-BE49-F238E27FC236}">
                    <a16:creationId xmlns:a16="http://schemas.microsoft.com/office/drawing/2014/main" id="{C6F8F599-A340-824B-8967-04B36781F0F1}"/>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386" name="テキスト ボックス 385">
            <a:extLst>
              <a:ext uri="{FF2B5EF4-FFF2-40B4-BE49-F238E27FC236}">
                <a16:creationId xmlns:a16="http://schemas.microsoft.com/office/drawing/2014/main" id="{5A68C4D0-BF3C-AE46-AC74-8840E6B58FC1}"/>
              </a:ext>
            </a:extLst>
          </p:cNvPr>
          <p:cNvSpPr txBox="1"/>
          <p:nvPr/>
        </p:nvSpPr>
        <p:spPr>
          <a:xfrm>
            <a:off x="2920839" y="5187194"/>
            <a:ext cx="1569660" cy="646331"/>
          </a:xfrm>
          <a:prstGeom prst="rect">
            <a:avLst/>
          </a:prstGeom>
          <a:noFill/>
        </p:spPr>
        <p:txBody>
          <a:bodyPr wrap="none" rtlCol="0">
            <a:spAutoFit/>
          </a:bodyPr>
          <a:lstStyle/>
          <a:p>
            <a:pPr algn="ctr"/>
            <a:r>
              <a:rPr lang="ja-JP" altLang="en-US">
                <a:solidFill>
                  <a:schemeClr val="accent3">
                    <a:lumMod val="75000"/>
                  </a:schemeClr>
                </a:solidFill>
                <a:latin typeface="Meiryo" panose="020B0604030504040204" pitchFamily="34" charset="-128"/>
                <a:ea typeface="Meiryo" panose="020B0604030504040204" pitchFamily="34" charset="-128"/>
              </a:rPr>
              <a:t>個別・専用</a:t>
            </a:r>
            <a:endParaRPr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システム構成</a:t>
            </a:r>
          </a:p>
        </p:txBody>
      </p:sp>
      <p:sp>
        <p:nvSpPr>
          <p:cNvPr id="387" name="テキスト ボックス 386">
            <a:extLst>
              <a:ext uri="{FF2B5EF4-FFF2-40B4-BE49-F238E27FC236}">
                <a16:creationId xmlns:a16="http://schemas.microsoft.com/office/drawing/2014/main" id="{22F5A09A-7149-8D46-9C3A-553953A67F7B}"/>
              </a:ext>
            </a:extLst>
          </p:cNvPr>
          <p:cNvSpPr txBox="1"/>
          <p:nvPr/>
        </p:nvSpPr>
        <p:spPr>
          <a:xfrm>
            <a:off x="6161200" y="5186003"/>
            <a:ext cx="1569660" cy="646331"/>
          </a:xfrm>
          <a:prstGeom prst="rect">
            <a:avLst/>
          </a:prstGeom>
          <a:noFill/>
        </p:spPr>
        <p:txBody>
          <a:bodyPr wrap="none" rtlCol="0">
            <a:spAutoFit/>
          </a:bodyPr>
          <a:lstStyle/>
          <a:p>
            <a:pPr algn="ctr"/>
            <a:r>
              <a:rPr lang="ja-JP" altLang="en-US">
                <a:solidFill>
                  <a:schemeClr val="accent4">
                    <a:lumMod val="50000"/>
                  </a:schemeClr>
                </a:solidFill>
                <a:latin typeface="Meiryo" panose="020B0604030504040204" pitchFamily="34" charset="-128"/>
                <a:ea typeface="Meiryo" panose="020B0604030504040204" pitchFamily="34" charset="-128"/>
              </a:rPr>
              <a:t>共用・汎用</a:t>
            </a:r>
            <a:endParaRPr lang="en-US" altLang="ja-JP" dirty="0">
              <a:solidFill>
                <a:schemeClr val="accent4">
                  <a:lumMod val="50000"/>
                </a:schemeClr>
              </a:solidFill>
              <a:latin typeface="Meiryo" panose="020B0604030504040204" pitchFamily="34" charset="-128"/>
              <a:ea typeface="Meiryo" panose="020B0604030504040204" pitchFamily="34" charset="-128"/>
            </a:endParaRPr>
          </a:p>
          <a:p>
            <a:pPr algn="ctr"/>
            <a:r>
              <a:rPr kumimoji="1" lang="ja-JP" altLang="en-US">
                <a:solidFill>
                  <a:schemeClr val="accent4">
                    <a:lumMod val="50000"/>
                  </a:schemeClr>
                </a:solidFill>
                <a:latin typeface="Meiryo" panose="020B0604030504040204" pitchFamily="34" charset="-128"/>
                <a:ea typeface="Meiryo" panose="020B0604030504040204" pitchFamily="34" charset="-128"/>
              </a:rPr>
              <a:t>システム構成</a:t>
            </a:r>
          </a:p>
        </p:txBody>
      </p:sp>
      <p:sp>
        <p:nvSpPr>
          <p:cNvPr id="388" name="正方形/長方形 387">
            <a:extLst>
              <a:ext uri="{FF2B5EF4-FFF2-40B4-BE49-F238E27FC236}">
                <a16:creationId xmlns:a16="http://schemas.microsoft.com/office/drawing/2014/main" id="{9AA5EECB-B4A4-5A4F-80DF-3A4259547028}"/>
              </a:ext>
            </a:extLst>
          </p:cNvPr>
          <p:cNvSpPr/>
          <p:nvPr/>
        </p:nvSpPr>
        <p:spPr>
          <a:xfrm>
            <a:off x="5662155" y="3211732"/>
            <a:ext cx="2578189" cy="269735"/>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a:solidFill>
                  <a:srgbClr val="FFFFFF"/>
                </a:solidFill>
                <a:latin typeface="Meiryo" panose="020B0604030504040204" pitchFamily="34" charset="-128"/>
                <a:ea typeface="Meiryo" panose="020B0604030504040204" pitchFamily="34" charset="-128"/>
                <a:cs typeface="ＭＳ Ｐゴシック"/>
              </a:rPr>
              <a:t>仮想化</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と</a:t>
            </a:r>
            <a:r>
              <a:rPr kumimoji="1" lang="ja-JP" altLang="en-US" sz="1000" b="1">
                <a:solidFill>
                  <a:srgbClr val="FFFFFF"/>
                </a:solidFill>
                <a:latin typeface="Meiryo" panose="020B0604030504040204" pitchFamily="34" charset="-128"/>
                <a:ea typeface="Meiryo" panose="020B0604030504040204" pitchFamily="34" charset="-128"/>
                <a:cs typeface="ＭＳ Ｐゴシック"/>
              </a:rPr>
              <a:t>ソフトウェア化</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のための仕組み</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293566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fltVal val="0"/>
                                          </p:val>
                                        </p:tav>
                                        <p:tav tm="100000">
                                          <p:val>
                                            <p:strVal val="#ppt_w"/>
                                          </p:val>
                                        </p:tav>
                                      </p:tavLst>
                                    </p:anim>
                                    <p:anim calcmode="lin" valueType="num">
                                      <p:cBhvr>
                                        <p:cTn id="12" dur="500" fill="hold"/>
                                        <p:tgtEl>
                                          <p:spTgt spid="34"/>
                                        </p:tgtEl>
                                        <p:attrNameLst>
                                          <p:attrName>ppt_h</p:attrName>
                                        </p:attrNameLst>
                                      </p:cBhvr>
                                      <p:tavLst>
                                        <p:tav tm="0">
                                          <p:val>
                                            <p:fltVal val="0"/>
                                          </p:val>
                                        </p:tav>
                                        <p:tav tm="100000">
                                          <p:val>
                                            <p:strVal val="#ppt_h"/>
                                          </p:val>
                                        </p:tav>
                                      </p:tavLst>
                                    </p:anim>
                                    <p:animEffect transition="in" filter="fade">
                                      <p:cBhvr>
                                        <p:cTn id="13" dur="500"/>
                                        <p:tgtEl>
                                          <p:spTgt spid="34"/>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87"/>
                                        </p:tgtEl>
                                        <p:attrNameLst>
                                          <p:attrName>style.visibility</p:attrName>
                                        </p:attrNameLst>
                                      </p:cBhvr>
                                      <p:to>
                                        <p:strVal val="visible"/>
                                      </p:to>
                                    </p:set>
                                    <p:anim calcmode="lin" valueType="num">
                                      <p:cBhvr>
                                        <p:cTn id="17" dur="500" fill="hold"/>
                                        <p:tgtEl>
                                          <p:spTgt spid="387"/>
                                        </p:tgtEl>
                                        <p:attrNameLst>
                                          <p:attrName>ppt_w</p:attrName>
                                        </p:attrNameLst>
                                      </p:cBhvr>
                                      <p:tavLst>
                                        <p:tav tm="0">
                                          <p:val>
                                            <p:fltVal val="0"/>
                                          </p:val>
                                        </p:tav>
                                        <p:tav tm="100000">
                                          <p:val>
                                            <p:strVal val="#ppt_w"/>
                                          </p:val>
                                        </p:tav>
                                      </p:tavLst>
                                    </p:anim>
                                    <p:anim calcmode="lin" valueType="num">
                                      <p:cBhvr>
                                        <p:cTn id="18" dur="500" fill="hold"/>
                                        <p:tgtEl>
                                          <p:spTgt spid="387"/>
                                        </p:tgtEl>
                                        <p:attrNameLst>
                                          <p:attrName>ppt_h</p:attrName>
                                        </p:attrNameLst>
                                      </p:cBhvr>
                                      <p:tavLst>
                                        <p:tav tm="0">
                                          <p:val>
                                            <p:fltVal val="0"/>
                                          </p:val>
                                        </p:tav>
                                        <p:tav tm="100000">
                                          <p:val>
                                            <p:strVal val="#ppt_h"/>
                                          </p:val>
                                        </p:tav>
                                      </p:tavLst>
                                    </p:anim>
                                    <p:animEffect transition="in" filter="fade">
                                      <p:cBhvr>
                                        <p:cTn id="19" dur="500"/>
                                        <p:tgtEl>
                                          <p:spTgt spid="387"/>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388"/>
                                        </p:tgtEl>
                                        <p:attrNameLst>
                                          <p:attrName>style.visibility</p:attrName>
                                        </p:attrNameLst>
                                      </p:cBhvr>
                                      <p:to>
                                        <p:strVal val="visible"/>
                                      </p:to>
                                    </p:set>
                                    <p:anim calcmode="lin" valueType="num">
                                      <p:cBhvr additive="base">
                                        <p:cTn id="24" dur="500"/>
                                        <p:tgtEl>
                                          <p:spTgt spid="388"/>
                                        </p:tgtEl>
                                        <p:attrNameLst>
                                          <p:attrName>ppt_y</p:attrName>
                                        </p:attrNameLst>
                                      </p:cBhvr>
                                      <p:tavLst>
                                        <p:tav tm="0">
                                          <p:val>
                                            <p:strVal val="#ppt_y-#ppt_h*1.125000"/>
                                          </p:val>
                                        </p:tav>
                                        <p:tav tm="100000">
                                          <p:val>
                                            <p:strVal val="#ppt_y"/>
                                          </p:val>
                                        </p:tav>
                                      </p:tavLst>
                                    </p:anim>
                                    <p:animEffect transition="in" filter="wipe(down)">
                                      <p:cBhvr>
                                        <p:cTn id="25" dur="500"/>
                                        <p:tgtEl>
                                          <p:spTgt spid="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7" grpId="0"/>
      <p:bldP spid="38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0EE9E376-714F-D93D-EE2F-B571262BE4BD}"/>
              </a:ext>
            </a:extLst>
          </p:cNvPr>
          <p:cNvGrpSpPr/>
          <p:nvPr/>
        </p:nvGrpSpPr>
        <p:grpSpPr>
          <a:xfrm>
            <a:off x="1140490" y="3080076"/>
            <a:ext cx="6863019" cy="3511524"/>
            <a:chOff x="1140490" y="3080076"/>
            <a:chExt cx="6863019" cy="3511524"/>
          </a:xfrm>
        </p:grpSpPr>
        <p:grpSp>
          <p:nvGrpSpPr>
            <p:cNvPr id="16" name="グループ化 15">
              <a:extLst>
                <a:ext uri="{FF2B5EF4-FFF2-40B4-BE49-F238E27FC236}">
                  <a16:creationId xmlns:a16="http://schemas.microsoft.com/office/drawing/2014/main" id="{A38F5B09-DADE-397C-3D24-74835F47F47A}"/>
                </a:ext>
              </a:extLst>
            </p:cNvPr>
            <p:cNvGrpSpPr/>
            <p:nvPr/>
          </p:nvGrpSpPr>
          <p:grpSpPr>
            <a:xfrm>
              <a:off x="1140490" y="3080076"/>
              <a:ext cx="6863019" cy="3511524"/>
              <a:chOff x="1140490" y="3080076"/>
              <a:chExt cx="6863019" cy="3511524"/>
            </a:xfrm>
          </p:grpSpPr>
          <p:sp>
            <p:nvSpPr>
              <p:cNvPr id="3" name="正方形/長方形 2">
                <a:extLst>
                  <a:ext uri="{FF2B5EF4-FFF2-40B4-BE49-F238E27FC236}">
                    <a16:creationId xmlns:a16="http://schemas.microsoft.com/office/drawing/2014/main" id="{2D0D63A2-6FC8-CB78-353F-ED4042CC8A7E}"/>
                  </a:ext>
                </a:extLst>
              </p:cNvPr>
              <p:cNvSpPr/>
              <p:nvPr/>
            </p:nvSpPr>
            <p:spPr>
              <a:xfrm>
                <a:off x="1140490" y="3080076"/>
                <a:ext cx="6863019" cy="3511524"/>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5" name="テキスト ボックス 494">
                <a:extLst>
                  <a:ext uri="{FF2B5EF4-FFF2-40B4-BE49-F238E27FC236}">
                    <a16:creationId xmlns:a16="http://schemas.microsoft.com/office/drawing/2014/main" id="{28BAE7AF-E866-9E4A-AFEF-ECACA1E92F09}"/>
                  </a:ext>
                </a:extLst>
              </p:cNvPr>
              <p:cNvSpPr txBox="1"/>
              <p:nvPr/>
            </p:nvSpPr>
            <p:spPr>
              <a:xfrm>
                <a:off x="1261714" y="6185729"/>
                <a:ext cx="6623861" cy="369332"/>
              </a:xfrm>
              <a:prstGeom prst="rect">
                <a:avLst/>
              </a:prstGeom>
              <a:noFill/>
            </p:spPr>
            <p:txBody>
              <a:bodyPr wrap="square" rtlCol="0">
                <a:spAutoFit/>
              </a:bodyPr>
              <a:lstStyle/>
              <a:p>
                <a:pPr algn="ct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魅力的な</a:t>
                </a:r>
                <a:r>
                  <a:rPr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サービスとコストパフォーマンス、安定稼働</a:t>
                </a:r>
                <a:r>
                  <a:rPr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を実現</a:t>
                </a:r>
                <a:endParaRPr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91" name="テキスト ボックス 290">
                <a:extLst>
                  <a:ext uri="{FF2B5EF4-FFF2-40B4-BE49-F238E27FC236}">
                    <a16:creationId xmlns:a16="http://schemas.microsoft.com/office/drawing/2014/main" id="{5FF2AF84-4F8E-5B4C-8C1E-607E780DE7C3}"/>
                  </a:ext>
                </a:extLst>
              </p:cNvPr>
              <p:cNvSpPr txBox="1"/>
              <p:nvPr/>
            </p:nvSpPr>
            <p:spPr>
              <a:xfrm>
                <a:off x="1715744" y="5730613"/>
                <a:ext cx="1620958" cy="338554"/>
              </a:xfrm>
              <a:prstGeom prst="rect">
                <a:avLst/>
              </a:prstGeom>
              <a:noFill/>
            </p:spPr>
            <p:txBody>
              <a:bodyPr wrap="none" rtlCol="0">
                <a:spAutoFit/>
              </a:bodyPr>
              <a:lstStyle/>
              <a:p>
                <a:pPr algn="ct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構築や運用管理</a:t>
                </a:r>
              </a:p>
            </p:txBody>
          </p:sp>
          <p:sp>
            <p:nvSpPr>
              <p:cNvPr id="11" name="テキスト ボックス 10">
                <a:extLst>
                  <a:ext uri="{FF2B5EF4-FFF2-40B4-BE49-F238E27FC236}">
                    <a16:creationId xmlns:a16="http://schemas.microsoft.com/office/drawing/2014/main" id="{DFFFB222-C1AC-F545-223F-72E286834BB4}"/>
                  </a:ext>
                </a:extLst>
              </p:cNvPr>
              <p:cNvSpPr txBox="1"/>
              <p:nvPr/>
            </p:nvSpPr>
            <p:spPr>
              <a:xfrm>
                <a:off x="3749780" y="5688070"/>
                <a:ext cx="2031325" cy="369332"/>
              </a:xfrm>
              <a:prstGeom prst="rect">
                <a:avLst/>
              </a:prstGeom>
              <a:noFill/>
            </p:spPr>
            <p:txBody>
              <a:bodyPr wrap="none" rtlCol="0">
                <a:spAutoFit/>
              </a:bodyPr>
              <a:lstStyle/>
              <a:p>
                <a:r>
                  <a:rPr kumimoji="1"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安定稼働、状態監視、障害対応</a:t>
                </a:r>
                <a:endParaRPr kumimoji="1" lang="en-US" altLang="ja-JP" sz="9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セキュリティ対策、環境整備</a:t>
                </a:r>
                <a:r>
                  <a:rPr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など</a:t>
                </a:r>
                <a:endParaRPr kumimoji="1"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628BF5C6-A991-9C58-4BB2-85639DD1F6AA}"/>
                  </a:ext>
                </a:extLst>
              </p:cNvPr>
              <p:cNvSpPr txBox="1"/>
              <p:nvPr/>
            </p:nvSpPr>
            <p:spPr>
              <a:xfrm>
                <a:off x="6551992" y="5617898"/>
                <a:ext cx="1304850" cy="400110"/>
              </a:xfrm>
              <a:prstGeom prst="rect">
                <a:avLst/>
              </a:prstGeom>
              <a:noFill/>
            </p:spPr>
            <p:txBody>
              <a:bodyPr wrap="square">
                <a:spAutoFit/>
              </a:bodyPr>
              <a:lstStyle/>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高度な専門スキル</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a:t>
                </a:r>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最新技術</a:t>
                </a:r>
                <a:endParaRPr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pic>
          <p:nvPicPr>
            <p:cNvPr id="17" name="図 16">
              <a:extLst>
                <a:ext uri="{FF2B5EF4-FFF2-40B4-BE49-F238E27FC236}">
                  <a16:creationId xmlns:a16="http://schemas.microsoft.com/office/drawing/2014/main" id="{D118F1A2-C97E-818A-432D-03F19DD3C52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27435" y="5641759"/>
              <a:ext cx="453377" cy="453377"/>
            </a:xfrm>
            <a:prstGeom prst="rect">
              <a:avLst/>
            </a:prstGeom>
          </p:spPr>
        </p:pic>
      </p:grpSp>
      <p:grpSp>
        <p:nvGrpSpPr>
          <p:cNvPr id="15" name="グループ化 14">
            <a:extLst>
              <a:ext uri="{FF2B5EF4-FFF2-40B4-BE49-F238E27FC236}">
                <a16:creationId xmlns:a16="http://schemas.microsoft.com/office/drawing/2014/main" id="{9D5FBF15-3A1C-DEF2-E04D-E1BDA32CFD4B}"/>
              </a:ext>
            </a:extLst>
          </p:cNvPr>
          <p:cNvGrpSpPr/>
          <p:nvPr/>
        </p:nvGrpSpPr>
        <p:grpSpPr>
          <a:xfrm>
            <a:off x="1179127" y="3143978"/>
            <a:ext cx="6788521" cy="2316270"/>
            <a:chOff x="1198444" y="3143978"/>
            <a:chExt cx="6788521" cy="2316270"/>
          </a:xfrm>
        </p:grpSpPr>
        <p:sp>
          <p:nvSpPr>
            <p:cNvPr id="234" name="正方形/長方形 233">
              <a:extLst>
                <a:ext uri="{FF2B5EF4-FFF2-40B4-BE49-F238E27FC236}">
                  <a16:creationId xmlns:a16="http://schemas.microsoft.com/office/drawing/2014/main" id="{0693DE31-08FB-724B-AA4E-A1DF0B27277E}"/>
                </a:ext>
              </a:extLst>
            </p:cNvPr>
            <p:cNvSpPr/>
            <p:nvPr/>
          </p:nvSpPr>
          <p:spPr>
            <a:xfrm>
              <a:off x="1198444" y="3143978"/>
              <a:ext cx="6788521" cy="231627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7" name="テキスト ボックス 496">
              <a:extLst>
                <a:ext uri="{FF2B5EF4-FFF2-40B4-BE49-F238E27FC236}">
                  <a16:creationId xmlns:a16="http://schemas.microsoft.com/office/drawing/2014/main" id="{623DCDCD-25CA-C649-847C-99C845B15225}"/>
                </a:ext>
              </a:extLst>
            </p:cNvPr>
            <p:cNvSpPr txBox="1"/>
            <p:nvPr/>
          </p:nvSpPr>
          <p:spPr>
            <a:xfrm>
              <a:off x="3581983" y="3504209"/>
              <a:ext cx="1980030"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ソフトウエア化</a:t>
              </a:r>
              <a:endParaRPr kumimoji="1" lang="ja-JP" altLang="en-US" sz="2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E33101DB-A40E-34E2-D191-09534DC26953}"/>
                </a:ext>
              </a:extLst>
            </p:cNvPr>
            <p:cNvSpPr txBox="1"/>
            <p:nvPr/>
          </p:nvSpPr>
          <p:spPr>
            <a:xfrm>
              <a:off x="6027150" y="3400984"/>
              <a:ext cx="1834121" cy="553998"/>
            </a:xfrm>
            <a:prstGeom prst="rect">
              <a:avLst/>
            </a:prstGeom>
            <a:noFill/>
          </p:spPr>
          <p:txBody>
            <a:bodyPr wrap="square" rtlCol="0">
              <a:spAutoFit/>
            </a:bodyPr>
            <a:lstStyle/>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仮想化や自動化の技術を使い</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使いたい機能や性能の自由な組合せや変更を実現</a:t>
              </a:r>
              <a:endPar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B94C007F-9952-144D-9312-E1EA3B82CC25}"/>
              </a:ext>
            </a:extLst>
          </p:cNvPr>
          <p:cNvSpPr>
            <a:spLocks noGrp="1"/>
          </p:cNvSpPr>
          <p:nvPr>
            <p:ph type="title"/>
          </p:nvPr>
        </p:nvSpPr>
        <p:spPr/>
        <p:txBody>
          <a:bodyPr/>
          <a:lstStyle/>
          <a:p>
            <a:r>
              <a:rPr kumimoji="1" lang="ja-JP" altLang="en-US"/>
              <a:t>ソフトウェア化とクラウド・コンピューティング</a:t>
            </a:r>
          </a:p>
        </p:txBody>
      </p:sp>
      <p:sp>
        <p:nvSpPr>
          <p:cNvPr id="221" name="正方形/長方形 220">
            <a:extLst>
              <a:ext uri="{FF2B5EF4-FFF2-40B4-BE49-F238E27FC236}">
                <a16:creationId xmlns:a16="http://schemas.microsoft.com/office/drawing/2014/main" id="{EA42D0DE-E460-DC49-BE2C-3C91A445E156}"/>
              </a:ext>
            </a:extLst>
          </p:cNvPr>
          <p:cNvSpPr/>
          <p:nvPr/>
        </p:nvSpPr>
        <p:spPr>
          <a:xfrm>
            <a:off x="1242397" y="4050268"/>
            <a:ext cx="6648720" cy="1306037"/>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286" name="正方形/長方形 285">
            <a:extLst>
              <a:ext uri="{FF2B5EF4-FFF2-40B4-BE49-F238E27FC236}">
                <a16:creationId xmlns:a16="http://schemas.microsoft.com/office/drawing/2014/main" id="{73F9D832-8842-5243-9187-20D9418B21E4}"/>
              </a:ext>
            </a:extLst>
          </p:cNvPr>
          <p:cNvSpPr/>
          <p:nvPr/>
        </p:nvSpPr>
        <p:spPr>
          <a:xfrm>
            <a:off x="1283161" y="4089446"/>
            <a:ext cx="6558794" cy="84374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8" name="テキスト ボックス 287">
            <a:extLst>
              <a:ext uri="{FF2B5EF4-FFF2-40B4-BE49-F238E27FC236}">
                <a16:creationId xmlns:a16="http://schemas.microsoft.com/office/drawing/2014/main" id="{A8DDD728-3AC3-1D4C-BB28-3C4DB537DF4A}"/>
              </a:ext>
            </a:extLst>
          </p:cNvPr>
          <p:cNvSpPr txBox="1"/>
          <p:nvPr/>
        </p:nvSpPr>
        <p:spPr>
          <a:xfrm>
            <a:off x="1361581" y="5002985"/>
            <a:ext cx="2441694" cy="338554"/>
          </a:xfrm>
          <a:prstGeom prst="rect">
            <a:avLst/>
          </a:prstGeom>
          <a:noFill/>
        </p:spPr>
        <p:txBody>
          <a:bodyPr wrap="none" rtlCol="0">
            <a:spAutoFit/>
          </a:bodyPr>
          <a:lstStyle/>
          <a:p>
            <a:pPr algn="ct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インフラストラクチャー</a:t>
            </a:r>
          </a:p>
        </p:txBody>
      </p:sp>
      <p:sp>
        <p:nvSpPr>
          <p:cNvPr id="289" name="テキスト ボックス 288">
            <a:extLst>
              <a:ext uri="{FF2B5EF4-FFF2-40B4-BE49-F238E27FC236}">
                <a16:creationId xmlns:a16="http://schemas.microsoft.com/office/drawing/2014/main" id="{99FAEAB0-50F3-2341-80E6-8D3832874B50}"/>
              </a:ext>
            </a:extLst>
          </p:cNvPr>
          <p:cNvSpPr txBox="1"/>
          <p:nvPr/>
        </p:nvSpPr>
        <p:spPr>
          <a:xfrm>
            <a:off x="1361581" y="4557286"/>
            <a:ext cx="1826142" cy="338554"/>
          </a:xfrm>
          <a:prstGeom prst="rect">
            <a:avLst/>
          </a:prstGeom>
          <a:noFill/>
        </p:spPr>
        <p:txBody>
          <a:bodyPr wrap="none" rtlCol="0">
            <a:spAutoFit/>
          </a:bodyPr>
          <a:lstStyle/>
          <a:p>
            <a:pPr algn="ct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プラットフォーム</a:t>
            </a:r>
          </a:p>
        </p:txBody>
      </p:sp>
      <p:sp>
        <p:nvSpPr>
          <p:cNvPr id="285" name="正方形/長方形 284">
            <a:extLst>
              <a:ext uri="{FF2B5EF4-FFF2-40B4-BE49-F238E27FC236}">
                <a16:creationId xmlns:a16="http://schemas.microsoft.com/office/drawing/2014/main" id="{D1C50CB3-CAFB-7245-8942-7DADA3D092B4}"/>
              </a:ext>
            </a:extLst>
          </p:cNvPr>
          <p:cNvSpPr/>
          <p:nvPr/>
        </p:nvSpPr>
        <p:spPr>
          <a:xfrm>
            <a:off x="1334665" y="4116895"/>
            <a:ext cx="6473055" cy="39498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テキスト ボックス 289">
            <a:extLst>
              <a:ext uri="{FF2B5EF4-FFF2-40B4-BE49-F238E27FC236}">
                <a16:creationId xmlns:a16="http://schemas.microsoft.com/office/drawing/2014/main" id="{967F166A-3BDC-7D45-84D0-10EC5007FB84}"/>
              </a:ext>
            </a:extLst>
          </p:cNvPr>
          <p:cNvSpPr txBox="1"/>
          <p:nvPr/>
        </p:nvSpPr>
        <p:spPr>
          <a:xfrm>
            <a:off x="1361581" y="4143359"/>
            <a:ext cx="1826142" cy="338554"/>
          </a:xfrm>
          <a:prstGeom prst="rect">
            <a:avLst/>
          </a:prstGeom>
          <a:noFill/>
        </p:spPr>
        <p:txBody>
          <a:bodyPr wrap="none" rtlCol="0">
            <a:spAutoFit/>
          </a:bodyPr>
          <a:lstStyle/>
          <a:p>
            <a:pPr algn="ct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a:t>
            </a:r>
          </a:p>
        </p:txBody>
      </p:sp>
      <p:sp>
        <p:nvSpPr>
          <p:cNvPr id="293" name="テキスト ボックス 292">
            <a:extLst>
              <a:ext uri="{FF2B5EF4-FFF2-40B4-BE49-F238E27FC236}">
                <a16:creationId xmlns:a16="http://schemas.microsoft.com/office/drawing/2014/main" id="{DF6957FA-FB36-144A-A668-C56A8BAEEB8E}"/>
              </a:ext>
            </a:extLst>
          </p:cNvPr>
          <p:cNvSpPr txBox="1"/>
          <p:nvPr/>
        </p:nvSpPr>
        <p:spPr>
          <a:xfrm>
            <a:off x="6007833" y="4147885"/>
            <a:ext cx="1834121" cy="400110"/>
          </a:xfrm>
          <a:prstGeom prst="rect">
            <a:avLst/>
          </a:prstGeom>
          <a:noFill/>
        </p:spPr>
        <p:txBody>
          <a:bodyPr wrap="square" rtlCol="0">
            <a:spAutoFit/>
          </a:bodyPr>
          <a:lstStyle/>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特定の業務処理</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を行うための</a:t>
            </a:r>
            <a:r>
              <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ソフトウェア</a:t>
            </a:r>
          </a:p>
        </p:txBody>
      </p:sp>
      <p:sp>
        <p:nvSpPr>
          <p:cNvPr id="294" name="テキスト ボックス 293">
            <a:extLst>
              <a:ext uri="{FF2B5EF4-FFF2-40B4-BE49-F238E27FC236}">
                <a16:creationId xmlns:a16="http://schemas.microsoft.com/office/drawing/2014/main" id="{35430961-3193-FD48-B377-51A1D8AE8909}"/>
              </a:ext>
            </a:extLst>
          </p:cNvPr>
          <p:cNvSpPr txBox="1"/>
          <p:nvPr/>
        </p:nvSpPr>
        <p:spPr>
          <a:xfrm>
            <a:off x="5605444" y="4544933"/>
            <a:ext cx="2236510" cy="400110"/>
          </a:xfrm>
          <a:prstGeom prst="rect">
            <a:avLst/>
          </a:prstGeom>
          <a:noFill/>
        </p:spPr>
        <p:txBody>
          <a:bodyPr wrap="none" rtlCol="0">
            <a:spAutoFit/>
          </a:bodyPr>
          <a:lstStyle/>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アプリケーションで共通に使う機能</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を提供する</a:t>
            </a:r>
            <a:r>
              <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a:t>
            </a:r>
          </a:p>
        </p:txBody>
      </p:sp>
      <p:sp>
        <p:nvSpPr>
          <p:cNvPr id="297" name="テキスト ボックス 296">
            <a:extLst>
              <a:ext uri="{FF2B5EF4-FFF2-40B4-BE49-F238E27FC236}">
                <a16:creationId xmlns:a16="http://schemas.microsoft.com/office/drawing/2014/main" id="{66463779-BA7F-0641-A18E-CE0B0BEFD511}"/>
              </a:ext>
            </a:extLst>
          </p:cNvPr>
          <p:cNvSpPr txBox="1"/>
          <p:nvPr/>
        </p:nvSpPr>
        <p:spPr>
          <a:xfrm>
            <a:off x="6018467" y="4956195"/>
            <a:ext cx="1851853" cy="400110"/>
          </a:xfrm>
          <a:prstGeom prst="rect">
            <a:avLst/>
          </a:prstGeom>
          <a:noFill/>
        </p:spPr>
        <p:txBody>
          <a:bodyPr wrap="none" rtlCol="0">
            <a:spAutoFit/>
          </a:bodyPr>
          <a:lstStyle/>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ソフトウエアを動かすための</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ハードウェアや設備</a:t>
            </a:r>
            <a:endPar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7B9DA443-4039-0909-99E3-84A6AF1CE848}"/>
              </a:ext>
            </a:extLst>
          </p:cNvPr>
          <p:cNvSpPr txBox="1"/>
          <p:nvPr/>
        </p:nvSpPr>
        <p:spPr>
          <a:xfrm>
            <a:off x="3730464" y="4536789"/>
            <a:ext cx="1915909" cy="369332"/>
          </a:xfrm>
          <a:prstGeom prst="rect">
            <a:avLst/>
          </a:prstGeom>
          <a:noFill/>
        </p:spPr>
        <p:txBody>
          <a:bodyPr wrap="none" rtlCol="0">
            <a:spAutoFit/>
          </a:bodyPr>
          <a:lstStyle/>
          <a:p>
            <a:r>
              <a:rPr kumimoji="1"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オペレーティングシステム</a:t>
            </a:r>
            <a:endParaRPr kumimoji="1" lang="en-US" altLang="ja-JP" sz="9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データベース管理システム　など</a:t>
            </a:r>
            <a:endParaRPr kumimoji="1"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E2003A52-F733-3A8C-C0A6-1185C8C3967D}"/>
              </a:ext>
            </a:extLst>
          </p:cNvPr>
          <p:cNvSpPr txBox="1"/>
          <p:nvPr/>
        </p:nvSpPr>
        <p:spPr>
          <a:xfrm>
            <a:off x="3730464" y="4127970"/>
            <a:ext cx="1454244" cy="369332"/>
          </a:xfrm>
          <a:prstGeom prst="rect">
            <a:avLst/>
          </a:prstGeom>
          <a:noFill/>
        </p:spPr>
        <p:txBody>
          <a:bodyPr wrap="none" rtlCol="0">
            <a:spAutoFit/>
          </a:bodyPr>
          <a:lstStyle/>
          <a:p>
            <a:r>
              <a:rPr kumimoji="1"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販売管理システム</a:t>
            </a:r>
            <a:endParaRPr kumimoji="1" lang="en-US" altLang="ja-JP" sz="9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会計管理システム　など</a:t>
            </a:r>
            <a:endParaRPr kumimoji="1"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920EA9B2-FAC3-41D9-EF4B-D4A7DE85412E}"/>
              </a:ext>
            </a:extLst>
          </p:cNvPr>
          <p:cNvSpPr txBox="1"/>
          <p:nvPr/>
        </p:nvSpPr>
        <p:spPr>
          <a:xfrm>
            <a:off x="3730463" y="4986973"/>
            <a:ext cx="1915909" cy="369332"/>
          </a:xfrm>
          <a:prstGeom prst="rect">
            <a:avLst/>
          </a:prstGeom>
          <a:noFill/>
        </p:spPr>
        <p:txBody>
          <a:bodyPr wrap="none" rtlCol="0">
            <a:spAutoFit/>
          </a:bodyPr>
          <a:lstStyle/>
          <a:p>
            <a:r>
              <a:rPr kumimoji="1"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サーバー、ストレージ</a:t>
            </a:r>
            <a:endParaRPr kumimoji="1" lang="en-US" altLang="ja-JP" sz="9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データセンター、通信回線　など</a:t>
            </a:r>
            <a:endParaRPr kumimoji="1" lang="ja-JP" altLang="en-US" sz="9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20" name="グループ化 19">
            <a:extLst>
              <a:ext uri="{FF2B5EF4-FFF2-40B4-BE49-F238E27FC236}">
                <a16:creationId xmlns:a16="http://schemas.microsoft.com/office/drawing/2014/main" id="{5F584041-ACBB-84A5-B097-AB19C21269CB}"/>
              </a:ext>
            </a:extLst>
          </p:cNvPr>
          <p:cNvGrpSpPr/>
          <p:nvPr/>
        </p:nvGrpSpPr>
        <p:grpSpPr>
          <a:xfrm>
            <a:off x="1114741" y="803517"/>
            <a:ext cx="6891542" cy="2472870"/>
            <a:chOff x="1114741" y="803517"/>
            <a:chExt cx="6891542" cy="2472870"/>
          </a:xfrm>
        </p:grpSpPr>
        <p:sp>
          <p:nvSpPr>
            <p:cNvPr id="496" name="正方形/長方形 495">
              <a:extLst>
                <a:ext uri="{FF2B5EF4-FFF2-40B4-BE49-F238E27FC236}">
                  <a16:creationId xmlns:a16="http://schemas.microsoft.com/office/drawing/2014/main" id="{53209C1F-D1DE-DD4A-961D-CF066AA5ECD3}"/>
                </a:ext>
              </a:extLst>
            </p:cNvPr>
            <p:cNvSpPr/>
            <p:nvPr/>
          </p:nvSpPr>
          <p:spPr>
            <a:xfrm>
              <a:off x="1140490" y="803517"/>
              <a:ext cx="6859420" cy="126151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6" name="図 225">
              <a:extLst>
                <a:ext uri="{FF2B5EF4-FFF2-40B4-BE49-F238E27FC236}">
                  <a16:creationId xmlns:a16="http://schemas.microsoft.com/office/drawing/2014/main" id="{77CCC5A7-D87A-444A-97BA-990D6424C4F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6818" y="1072667"/>
              <a:ext cx="700312" cy="786868"/>
            </a:xfrm>
            <a:prstGeom prst="rect">
              <a:avLst/>
            </a:prstGeom>
          </p:spPr>
        </p:pic>
        <p:pic>
          <p:nvPicPr>
            <p:cNvPr id="228" name="図 227">
              <a:extLst>
                <a:ext uri="{FF2B5EF4-FFF2-40B4-BE49-F238E27FC236}">
                  <a16:creationId xmlns:a16="http://schemas.microsoft.com/office/drawing/2014/main" id="{8C43D9E5-4B50-0A47-A6C1-A7B8B92DB5B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72900" y="1047043"/>
              <a:ext cx="901540" cy="804829"/>
            </a:xfrm>
            <a:prstGeom prst="rect">
              <a:avLst/>
            </a:prstGeom>
          </p:spPr>
        </p:pic>
        <p:pic>
          <p:nvPicPr>
            <p:cNvPr id="229" name="図 228">
              <a:extLst>
                <a:ext uri="{FF2B5EF4-FFF2-40B4-BE49-F238E27FC236}">
                  <a16:creationId xmlns:a16="http://schemas.microsoft.com/office/drawing/2014/main" id="{7CA0A872-D486-C044-A4AF-D13AED56C0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97517" y="1061177"/>
              <a:ext cx="759724" cy="759724"/>
            </a:xfrm>
            <a:prstGeom prst="rect">
              <a:avLst/>
            </a:prstGeom>
          </p:spPr>
        </p:pic>
        <p:pic>
          <p:nvPicPr>
            <p:cNvPr id="230" name="図 229">
              <a:extLst>
                <a:ext uri="{FF2B5EF4-FFF2-40B4-BE49-F238E27FC236}">
                  <a16:creationId xmlns:a16="http://schemas.microsoft.com/office/drawing/2014/main" id="{EF0B6B35-ACF7-BD45-9B9C-406C371EE3E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25075" y="1095126"/>
              <a:ext cx="824199" cy="737657"/>
            </a:xfrm>
            <a:prstGeom prst="rect">
              <a:avLst/>
            </a:prstGeom>
            <a:effectLst>
              <a:outerShdw blurRad="50800" dist="38100" dir="2700000" algn="tl" rotWithShape="0">
                <a:prstClr val="black">
                  <a:alpha val="40000"/>
                </a:prstClr>
              </a:outerShdw>
            </a:effectLst>
          </p:spPr>
        </p:pic>
        <p:pic>
          <p:nvPicPr>
            <p:cNvPr id="232" name="図 231">
              <a:extLst>
                <a:ext uri="{FF2B5EF4-FFF2-40B4-BE49-F238E27FC236}">
                  <a16:creationId xmlns:a16="http://schemas.microsoft.com/office/drawing/2014/main" id="{933387E4-0511-9C4E-94CA-AA0E44D9EA0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549571" y="1057954"/>
              <a:ext cx="806968" cy="811023"/>
            </a:xfrm>
            <a:prstGeom prst="rect">
              <a:avLst/>
            </a:prstGeom>
            <a:effectLst>
              <a:outerShdw blurRad="50800" dist="38100" dir="2700000" algn="tl" rotWithShape="0">
                <a:prstClr val="black">
                  <a:alpha val="40000"/>
                </a:prstClr>
              </a:outerShdw>
            </a:effectLst>
          </p:spPr>
        </p:pic>
        <p:pic>
          <p:nvPicPr>
            <p:cNvPr id="233" name="図 232">
              <a:extLst>
                <a:ext uri="{FF2B5EF4-FFF2-40B4-BE49-F238E27FC236}">
                  <a16:creationId xmlns:a16="http://schemas.microsoft.com/office/drawing/2014/main" id="{6CDD73EE-025E-6E4C-83B0-FB91F2CB9EC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6877458" y="1047043"/>
              <a:ext cx="759724" cy="759724"/>
            </a:xfrm>
            <a:prstGeom prst="rect">
              <a:avLst/>
            </a:prstGeom>
          </p:spPr>
        </p:pic>
        <p:sp>
          <p:nvSpPr>
            <p:cNvPr id="501" name="角丸四角形 500">
              <a:extLst>
                <a:ext uri="{FF2B5EF4-FFF2-40B4-BE49-F238E27FC236}">
                  <a16:creationId xmlns:a16="http://schemas.microsoft.com/office/drawing/2014/main" id="{C562DB55-21BC-F043-B2F2-AB5549CCDE6A}"/>
                </a:ext>
              </a:extLst>
            </p:cNvPr>
            <p:cNvSpPr/>
            <p:nvPr/>
          </p:nvSpPr>
          <p:spPr>
            <a:xfrm>
              <a:off x="1114741" y="2769514"/>
              <a:ext cx="6885169" cy="506873"/>
            </a:xfrm>
            <a:prstGeom prst="roundRect">
              <a:avLst>
                <a:gd name="adj" fmla="val 50000"/>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2800" dirty="0">
                <a:solidFill>
                  <a:srgbClr val="0000FF"/>
                </a:solidFill>
                <a:latin typeface="Meiryo" panose="020B0604030504040204" pitchFamily="34" charset="-128"/>
                <a:ea typeface="Meiryo" panose="020B0604030504040204" pitchFamily="34" charset="-128"/>
                <a:cs typeface="ＭＳ Ｐゴシック"/>
              </a:endParaRPr>
            </a:p>
          </p:txBody>
        </p:sp>
        <p:sp>
          <p:nvSpPr>
            <p:cNvPr id="502" name="正方形/長方形 501">
              <a:extLst>
                <a:ext uri="{FF2B5EF4-FFF2-40B4-BE49-F238E27FC236}">
                  <a16:creationId xmlns:a16="http://schemas.microsoft.com/office/drawing/2014/main" id="{755036F3-2CA7-3345-AE1D-211EC13E75EF}"/>
                </a:ext>
              </a:extLst>
            </p:cNvPr>
            <p:cNvSpPr/>
            <p:nvPr/>
          </p:nvSpPr>
          <p:spPr>
            <a:xfrm>
              <a:off x="3710225" y="2847562"/>
              <a:ext cx="1723549" cy="400110"/>
            </a:xfrm>
            <a:prstGeom prst="rect">
              <a:avLst/>
            </a:prstGeom>
          </p:spPr>
          <p:txBody>
            <a:bodyPr wrap="none">
              <a:spAutoFit/>
            </a:bodyPr>
            <a:lstStyle/>
            <a:p>
              <a:pPr algn="ctr"/>
              <a:r>
                <a:rPr lang="ja-JP" altLang="en-US" sz="2000">
                  <a:solidFill>
                    <a:srgbClr val="0000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cs typeface="ＭＳ Ｐゴシック"/>
                </a:rPr>
                <a:t>ネットワーク</a:t>
              </a:r>
              <a:endParaRPr lang="en-US" altLang="ja-JP" sz="2000" dirty="0">
                <a:solidFill>
                  <a:srgbClr val="0000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cs typeface="ＭＳ Ｐゴシック"/>
              </a:endParaRPr>
            </a:p>
          </p:txBody>
        </p:sp>
        <p:sp>
          <p:nvSpPr>
            <p:cNvPr id="19" name="三角形 18">
              <a:extLst>
                <a:ext uri="{FF2B5EF4-FFF2-40B4-BE49-F238E27FC236}">
                  <a16:creationId xmlns:a16="http://schemas.microsoft.com/office/drawing/2014/main" id="{2CB8857C-C17F-06CA-3B60-D42670FA71F6}"/>
                </a:ext>
              </a:extLst>
            </p:cNvPr>
            <p:cNvSpPr/>
            <p:nvPr/>
          </p:nvSpPr>
          <p:spPr>
            <a:xfrm rot="10800000">
              <a:off x="1140490" y="2067669"/>
              <a:ext cx="6865793" cy="800437"/>
            </a:xfrm>
            <a:prstGeom prs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0" name="テキスト ボックス 499">
              <a:extLst>
                <a:ext uri="{FF2B5EF4-FFF2-40B4-BE49-F238E27FC236}">
                  <a16:creationId xmlns:a16="http://schemas.microsoft.com/office/drawing/2014/main" id="{DFB5F49C-249F-BB44-AF6F-B1BBFA74935A}"/>
                </a:ext>
              </a:extLst>
            </p:cNvPr>
            <p:cNvSpPr txBox="1"/>
            <p:nvPr/>
          </p:nvSpPr>
          <p:spPr>
            <a:xfrm>
              <a:off x="2731592" y="1945498"/>
              <a:ext cx="3680816" cy="584775"/>
            </a:xfrm>
            <a:prstGeom prst="rect">
              <a:avLst/>
            </a:prstGeom>
            <a:noFill/>
          </p:spPr>
          <p:txBody>
            <a:bodyPr wrap="none" rtlCol="0">
              <a:spAutoFit/>
            </a:bodyPr>
            <a:lstStyle/>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いつでも／どこでも</a:t>
              </a:r>
              <a:r>
                <a:rPr kumimoji="1"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の機能や性能を</a:t>
              </a:r>
              <a:endParaRPr kumimoji="1"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サービスとして利用</a:t>
              </a:r>
            </a:p>
          </p:txBody>
        </p:sp>
      </p:grpSp>
    </p:spTree>
    <p:extLst>
      <p:ext uri="{BB962C8B-B14F-4D97-AF65-F5344CB8AC3E}">
        <p14:creationId xmlns:p14="http://schemas.microsoft.com/office/powerpoint/2010/main" val="390706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latin typeface="Meiryo" panose="020B0604030504040204" pitchFamily="34" charset="-128"/>
                <a:ea typeface="Meiryo" panose="020B0604030504040204" pitchFamily="34" charset="-128"/>
                <a:cs typeface="Arial"/>
              </a:rPr>
              <a:t>ソフトウェア化するインフラ</a:t>
            </a:r>
            <a:br>
              <a:rPr lang="en-US" altLang="ja-JP" sz="4000" dirty="0">
                <a:solidFill>
                  <a:srgbClr val="FFFFFF"/>
                </a:solidFill>
                <a:latin typeface="Meiryo" panose="020B0604030504040204" pitchFamily="34" charset="-128"/>
                <a:ea typeface="Meiryo" panose="020B0604030504040204" pitchFamily="34" charset="-128"/>
                <a:cs typeface="Arial"/>
              </a:rPr>
            </a:br>
            <a:r>
              <a:rPr lang="en-US" altLang="ja-JP" sz="2000" dirty="0">
                <a:solidFill>
                  <a:srgbClr val="FFFFFF"/>
                </a:solidFill>
                <a:latin typeface="Meiryo" panose="020B0604030504040204" pitchFamily="34" charset="-128"/>
                <a:ea typeface="Meiryo" panose="020B0604030504040204" pitchFamily="34" charset="-128"/>
                <a:cs typeface="Arial"/>
              </a:rPr>
              <a:t>SDI/Software Defined Infrastructure</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3483698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仮想化の種類</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26515153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ja-JP" altLang="en-US" sz="2800" dirty="0">
                <a:latin typeface="メイリオ" panose="020B0604030504040204" pitchFamily="50" charset="-128"/>
                <a:ea typeface="メイリオ" panose="020B0604030504040204" pitchFamily="50" charset="-128"/>
              </a:rPr>
              <a:t>仮想化の種類</a:t>
            </a:r>
            <a:r>
              <a:rPr lang="en-US" altLang="ja-JP" sz="2800" dirty="0">
                <a:latin typeface="メイリオ" panose="020B0604030504040204" pitchFamily="50" charset="-128"/>
                <a:ea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rPr>
              <a:t>システム資源の構成要素から考える</a:t>
            </a:r>
            <a:r>
              <a:rPr lang="en-US" altLang="ja-JP" sz="2800" dirty="0">
                <a:latin typeface="メイリオ" panose="020B0604030504040204" pitchFamily="50" charset="-128"/>
                <a:ea typeface="メイリオ" panose="020B0604030504040204" pitchFamily="50" charset="-128"/>
              </a:rPr>
              <a:t>)</a:t>
            </a:r>
            <a:endParaRPr lang="ja-JP" altLang="en-US" sz="2800" dirty="0">
              <a:latin typeface="メイリオ" panose="020B0604030504040204" pitchFamily="50" charset="-128"/>
              <a:ea typeface="メイリオ" panose="020B0604030504040204" pitchFamily="50" charset="-128"/>
            </a:endParaRPr>
          </a:p>
        </p:txBody>
      </p:sp>
      <p:sp>
        <p:nvSpPr>
          <p:cNvPr id="224" name="AutoShape 48"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AutoShape 50"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メイリオ" panose="020B0604030504040204" pitchFamily="50" charset="-128"/>
              <a:ea typeface="メイリオ" panose="020B0604030504040204" pitchFamily="50" charset="-128"/>
            </a:endParaRPr>
          </a:p>
        </p:txBody>
      </p:sp>
      <p:sp>
        <p:nvSpPr>
          <p:cNvPr id="12" name="AutoShape 6" descr="data:image/jpeg;base64,/9j/4AAQSkZJRgABAQAAAQABAAD/2wCEAAkGBg8PDxUPEA8UEBUQEA8PEBQQDw8PEBAQFRAVFBUUFRUXHCYeFxkjGRQUHy8gJCcpLCwsFR4xNTAqNSYrLCkBCQoKDQwOFA8PFCkcFBwpKSkpKSkpKSkpKSkpKSkpKSkpKSkpKSkpKSkpKSkpKSkpKTUpKSksLCkpLCkpKSkpLP/AABEIAOEA4QMBIgACEQEDEQH/xAAcAAEAAgMBAQEAAAAAAAAAAAAAAgMEBQcGAQj/xABDEAABAwICBwQGBwcCBwAAAAABAAIDBBEhMQUGEkFRYXEHEyIyI0KBkaGxFFJTYnLB8AgzY4KS0eEVwiRDVGRzorL/xAAXAQEBAQEAAAAAAAAAAAAAAAAAAQID/8QAGBEBAQEBAQAAAAAAAAAAAAAAAAERMQL/2gAMAwEAAhEDEQA/AO4oiICIiAiIgIiICIiAiIgIiICIiAiIgIiICIiAiIgIiICIiAiIgIiICIiAiIgIiICIiAiIgIiICIiAiIgIvl19ugIl0QEREBERAREQEREBERAREQEREBERAREQERanT2tVHQN2qmdseFw3zSO/CweI+5Btl8uuR6d7dTi2ipeklQcOojb+bl4DTGu+lKy4lrJNl2bIj3MduFmWuOt1cTX6K0prJR0ovUVUUPAPlY1x6Nvc+wLyOk+27RMNxG6WpNsO6iIaTw2pNlcEMGNzmczvPU718MITE10/SX7QM5uKehYzg6aV0h/paGj4ry9f2waaluBUiEHdDDG0joXAleWLFEhXDWdUa5aUk82kao9KmVo9zSAsN2n67/rKjHP/AImfHr4sVSQq3IM6LW7Scfk0hVNtlaqnt7i6y3mje2XTVPYGqE4G6oiY+/LaADvivIuCrIUxXcdW/wBoamkIZX07qcmw7yEmaK/EtttNHTaXUtFaZp6uITU0zJmOydG4OF+B4HkV+OHMWboPWGr0fN31LM6F2F9k+F4v5XtODhyKiv2Oi572b9rkGlQKeYCCqA8l/Rz2GLoid+/YOPC66EgIiICIiAiIgIiICIiAiIgLB0vpuno4zLUStiaMtrNx4NaMXHkF5bXDtNgo9qGnAqJxgbH0UR++4eY/dHtIXH9K6SqKyUzVEpkccr5NHBrcmjkFZEtew1p7YKia8VC36OzLvXAGdw4gZM+J6LnkwfI4vkc57nG7nPcXOceZOJWUIbIWrWMsQQBfCxZDlU5VGO8KlyveqXKKqKqcrXKpyCtyrcrHKtyiq3KsqxyrKKiVBwUyolQVB7muDmktLSHNLSQ5pGRBGRX6I7IO1T/UWiiq3D6TG27Hmw+ksAxP/kAz4jHivzw4KVFWy08rJ4XlkkT2yMc3NrgbgqLH7WRaDUbWlmk6CKrbgXt2ZWj1Jm4PHS+I5ELfoCIiAiIgIiICItZp7T8NFEZZTxDGDzyOtk0fnkEGbWVkcMbpZXhjGNLnucbNaBvJXIdbu059VeGmlbBFiC7vo2zSjmb+BvIY8eC1+sGsFRXybcrrMHkjaT3bB09Y8ytUadu8D3Lc8s2sRlJhtAXHEWc33jBfDGvsujI77TR3TvrxHu3e8Z+1UNq3McI5yPFhHNYMa4/UkGTXcHZHkqibgqnBZEjCDYixHHBUPRFDwqXq96oegokVDldIqXKCpyrcpuVbkVW5VuVhVZUVByrKmVAoqJUCplQKgiVU4KwqpyK6/wDs66xmOpm0e4+Gdnfx8pI7BwHVhv8AyLvy/I3ZnWGHTNG8HOpZGej7sP8A9L9cqAiIgIiICItfpvTUVJEZZDyY0eZ7tzR/fcgr1g0/FRRd5JiTcRsB8UjuA4Didy5BpbSU1ZKZpnXJwAGDWN+q0bgsnS2kpauUzSm5ODWjysbua3l81ibC6SYxaxthQc1ZTmql4VGM9qxZ4Q4FrgCCLEHEELMeFjvCDVd3NCNlnpmDJj3WkYODJOHJ11AaSiJ2STE44bMzdi/R3lPvWwesWdrS0h4BbbHata3tUEJW2zWM9Y9JV7LgzxGBxDInuyY85AE4mM5Y5HJZEigx5FS4q2Qqh5RFblW5ScVW5RpEqsqblWSgg5QKkVAor4VAqRUCVBFxVRU3lVlRY3mojb6Vox/3lN8JWlfsNfkrsppTJpujAF9mcSHkGNLj8l+tUWiIiIIiIMbSFfHTxOlkNmsFzvJ4ADeSVyfTWlpKyUyyYAYRsvcMbw5niVttb9O/Spu7YfRREhtsnvyL/mB7960WytyMWqdhRLVe5qrcFpFLgsd4WU4LV1dd4jHEA9485JtHEOMjuP3RieQxRXyrqGRt2nuDRxPHgOJ5LXvqJn+SPux9aa4d7Ixj7yOip/1CmZJ4pmyy5bbnNaG33MF7MHTHiStxBTF+e/goNI9tQ3ESMk+6YtgHkHB1x1xWHGw1DRLJgwucGxA3xa6x7w78R5ei29U3YJucG3uei1ejf3O19rJLMBwa51m/Bt/aoI18e3G5p3tIHK2X5KHfl7GSHOSNjzbLatZ3/sCr5CsCkd6Ix3/cyOZ/I4l7D8Xe5B8eVS8qx5VDioIuKrJUnFQcUVBxUHFSKgUVAqJX0qJKgiSq3OUnFUuKD44qJQlZGjdHS1MzIIWF8kr2sY0ZlxPwG++4BRp1n9nTV4vqZq9w8MMfcR85JLFxHRot/Ou/rQ6j6qs0XQRUjMS0F0rvtJnYvd0vgOQC3yIIiIC0et+kjDSkNNnSnum8QCPEf6Qfet4vFa/S3kiZuax7/a5wH+34qzqV5ANQtVll8stsKiFBwVjyACSbAAkkmwAG8ledr6/v27R2hASGsa24lrXHANaMxEfe7kMyvldpTvAe7cWRA7JlaLvld9nTjedxfkN1zlgzUJLNh3oYxiIY3eI3zMj8yTvtjzW5iozH6SSxkI2QG22IGWsI4xuwzO/otTpCcC5JRNaeqpYg3ZbG1o4Bo+JzK2+qGkC2KSN1yIdkxk7muuAy/IjDkeS8xW6VLnCOMbbnGwA3lbGMviZ9EhIdM/0k7/Uiwtc8gMAOfNRVmkZjUymBp8I8VQ4bmk+QH6zlfKeAsAAABkABYD4L7BTMhZ3bMcdpzj5nvObnc/kqZHIKZHLW1D+7k7z1XDu5Ol/C72FZ0r1iS2Iscb4FQRkNiqXFQhcRdhxLBdp4x5D3Ze5CUV8JUCVIqBQRKgVIqBRUSq3KRKpe6+Sgi9yrKuZTud+sFkR0Q6k4ADeeGGaisNsd13/sN7O/o7P9TqWWllbama4YxwkYyW3Ofu+7+JYnZJ2WyMe6rr6eMRvi2I4J4mSSOu5rhI4OHo7bOG83xsM+0AIPqIiAiIgLxmvkHpIn8WPb7nA/7l7NaLXGhMlNtgXMR7z+W1nfA39isK5+VCR4aCSQAASSTYADMk8FJzha5NgBcndbitAXmvcCcKZpBaDgatwPmcPsgRgPW6LbCEsv0sd5JdtK3xNabg1RBwe4fZcG+tgThniaCnNVPJVv8sLjBTt3B1vG/qBYe08AthptxeREMvM7nwC09I40bnsePRSu7yN3qteRZzXcMRccboNlpOtDQSTkvAaU0q+d/dxgm5sAMyt3pUT1bu7gHhHnkOEbeV955BYtJQhjjBSHaeMJ6hwu2Lk3i7kpSMagoTE7u4rPqHDxvOLKdhzJPFb2lo2QM2W3JJ2nvd5pHcT+Q3KylpI4GbDBzcTi97vrOO8/JVyyIISvWHK9WSPWJK9EVyPWO5ylI5UuKiqp3WIf9U482nA/rkpPFjbgovFwRxBCix12NPFo94w/JRQqJX0qJKoiVW91lLE5e/crY6Xef8/4UViiNzlkMpQM8fl/lZMcRJDGNLi4gNa0FznOOQAGJK6rqR2JPltPpK8bcC2nabSO3+kcPIPujHmFB4HVfU2s0nJsU0V2tID5X3bDH+J3HkLnku76k9ldFo20rgKioFiZZGizD/CZ6nXE8162hoIqeNsUMbYmMAa1jGhrWjkAshFEREBERAREQF8c0EWIuCLEcQvqIONa6aAkZWfRXXFKW98bf84F9mwkjJoNyeOA3qsuAFgLW4CwA3WXWNOaIbVRGMgXsdgncf7H9ZLklZG6J5jdm0kbv1dblZsY74gX7STTta04A4Y3y9qpqalrGlziGgC5JNgAvOF8mkDe7o6YHMXD6mxyHBnE/oVE6mukrXGOB3dwtOzLMBa/FkQ3nnu+eVHFHEwRxt2GtyAzPEk7yeKtcWtaGNAa1o2WtaLADgFhzSoIyyLEkepSSLGe9REJXrFkepyOVDioqDiqyplQKCKqi8tuD3j43/NWuKqhbfaH3ycMzdoy9yihO4Yr62C+ePyHU71e2EDP3D8zvV9LSyTSNihjdI952WMY0uc48gEGOGAfr5L0WqeolbpR/oGbMYNnzSYRN5De88m+2y6FqV2IgbM+kztHMUzHeEZfvXjM/dbhzOS63T07I2CONrWNYA1rWNDWtaMgAMAFFx5jU3s4otFtDmN72a1nTyAF/MMGUY5DHiSvVoiKIiICIiAiIgIiICIvIa+62U9PA6HviJTbCM4tF7+IjLpmgnrvrHHFDJC2Uxy+DDZN3scLmztwtfHlZcTrNLtjmu3yvOIvgHcuvz6rImmrtK1Bgp2une5jnudtgHYaBjtONrYtHtsvW6P7D2zxU8jqp7Wvia6pa+LZlDiAdlgPltct8V8r45LW4z14g0z6t+3P4YWOIjiubzFpttv+7cZb/nsZZeGFsABgABkABkF7DXbUIUbGzUrXd01rWvBcXlhHrEncePE88PByy7irEr5NKsSR6nI9Yz3IiMjljPerJHLHe5QQe5VEqTioEoqJUCf87gOpUwwnn0yHU/kFa2IDPEjLgOg/M4qaKGwk45cyPkD8z7lYAG5e0nM9SvQatamVuknWp4vADZ8z/DCzHHxeseTbldo1Q7KKKg2ZZB9KnFj3krRsMd/DZk3qbnmFFcv1R7Ja2vtJKDSQnHakae9ePuRndzdYdV2vVjU2i0azYpogHEWfI7xTSfifw5Cw5LeIjQiIgIiICIiAiIgIiICIiDleu/awG3gor3PhMnrHd4Bu659Fq9VOy6prnCq0i50UbjtCK5E0u/xfUB/q6Zr2mpnZjTUFppbVFRn3jh4Iz/DacvxHHpkvaK6jTaO1QoaaUTwUzIntiELSwEAM6ZXO92Z4rcoiiovYCCCAQQQQRcEHcVy3Xjs0Lb1FG0luboxcuZzaPWbyzHMZdURB+XJ2OZmPbuWK+UL9Eaw6g0dbdxb3Uh9ePC5+8Miua6d7JauI7UYEzeLG7Trc24Eey61rGOcvkVJfwW8q9AOjOy4BhGYcxwI9hKxHUbW5m/SzR7h/dQa0Rk4fAYn27h7VYIAM/cL/ABOZWyo9HTTu7unhfKdzYmF3vtgPavf6sdik0tpK+Tum4HuYnAynk9+TPZc9FFc50ZoueqkEFNC6V5yaxuQ4k5NHM2C6zql2Jxx2l0g8TOGPcRk9yPxuzf0Fh1XRdDaDpqKMRU0LYm7w0YuPFzs3HmVnouK4KdkbQxjWsa0Wa1jQ1rRwAGACsREUREQEREBERAREQEREBERAREQEREBERAREQEREFc1Ox+D2Nd+Jod81jDQ1MMRTxDpDH/ZZqIIsjDRYAAcAAApIiAiIgIiICIiAiIgIiICIiAiIgIiICIiAiIgIiICIiAiIgIiICIiAiIgIiICIiAiIgIiICIiAiIgIiICIiAiIgIiICIiAiIgIiICIiAiIgIiICIiAiIgIiICIiAiIgIiICIiD/9k="/>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メイリオ" panose="020B0604030504040204" pitchFamily="50" charset="-128"/>
              <a:ea typeface="メイリオ" panose="020B0604030504040204" pitchFamily="50" charset="-128"/>
            </a:endParaRPr>
          </a:p>
        </p:txBody>
      </p:sp>
      <p:sp>
        <p:nvSpPr>
          <p:cNvPr id="21" name="角丸四角形 20"/>
          <p:cNvSpPr/>
          <p:nvPr/>
        </p:nvSpPr>
        <p:spPr bwMode="auto">
          <a:xfrm>
            <a:off x="381000" y="2926475"/>
            <a:ext cx="1371601" cy="838200"/>
          </a:xfrm>
          <a:prstGeom prst="roundRect">
            <a:avLst>
              <a:gd name="adj" fmla="val 0"/>
            </a:avLst>
          </a:prstGeom>
          <a:solidFill>
            <a:schemeClr val="accent5"/>
          </a:solidFill>
          <a:ln>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仮想化</a:t>
            </a:r>
          </a:p>
        </p:txBody>
      </p:sp>
      <p:sp>
        <p:nvSpPr>
          <p:cNvPr id="154" name="角丸四角形 153"/>
          <p:cNvSpPr/>
          <p:nvPr/>
        </p:nvSpPr>
        <p:spPr bwMode="auto">
          <a:xfrm>
            <a:off x="3352799" y="869075"/>
            <a:ext cx="3429000" cy="381000"/>
          </a:xfrm>
          <a:prstGeom prst="roundRect">
            <a:avLst>
              <a:gd name="adj" fmla="val 0"/>
            </a:avLst>
          </a:prstGeom>
          <a:solidFill>
            <a:srgbClr val="00009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サーバーの仮想化</a:t>
            </a:r>
          </a:p>
        </p:txBody>
      </p:sp>
      <p:cxnSp>
        <p:nvCxnSpPr>
          <p:cNvPr id="23" name="カギ線コネクタ 22"/>
          <p:cNvCxnSpPr>
            <a:stCxn id="21" idx="3"/>
            <a:endCxn id="154" idx="1"/>
          </p:cNvCxnSpPr>
          <p:nvPr/>
        </p:nvCxnSpPr>
        <p:spPr bwMode="auto">
          <a:xfrm flipV="1">
            <a:off x="1752601" y="1059575"/>
            <a:ext cx="1600198" cy="2286000"/>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155" name="角丸四角形 154"/>
          <p:cNvSpPr/>
          <p:nvPr/>
        </p:nvSpPr>
        <p:spPr bwMode="auto">
          <a:xfrm>
            <a:off x="3352799" y="2732219"/>
            <a:ext cx="3429000" cy="381000"/>
          </a:xfrm>
          <a:prstGeom prst="roundRect">
            <a:avLst>
              <a:gd name="adj" fmla="val 0"/>
            </a:avLst>
          </a:prstGeom>
          <a:solidFill>
            <a:srgbClr val="3366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クライアントの仮想化</a:t>
            </a:r>
          </a:p>
        </p:txBody>
      </p:sp>
      <p:sp>
        <p:nvSpPr>
          <p:cNvPr id="157" name="角丸四角形 156"/>
          <p:cNvSpPr/>
          <p:nvPr/>
        </p:nvSpPr>
        <p:spPr bwMode="auto">
          <a:xfrm>
            <a:off x="3352799" y="4637698"/>
            <a:ext cx="3429000" cy="381000"/>
          </a:xfrm>
          <a:prstGeom prst="roundRect">
            <a:avLst>
              <a:gd name="adj" fmla="val 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ストレージの仮想化</a:t>
            </a:r>
          </a:p>
        </p:txBody>
      </p:sp>
      <p:sp>
        <p:nvSpPr>
          <p:cNvPr id="158" name="角丸四角形 157"/>
          <p:cNvSpPr/>
          <p:nvPr/>
        </p:nvSpPr>
        <p:spPr bwMode="auto">
          <a:xfrm>
            <a:off x="3340099" y="5602900"/>
            <a:ext cx="3429000" cy="381000"/>
          </a:xfrm>
          <a:prstGeom prst="roundRect">
            <a:avLst>
              <a:gd name="adj" fmla="val 0"/>
            </a:avLst>
          </a:prstGeom>
          <a:solidFill>
            <a:srgbClr val="00800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ネットワークの仮想化</a:t>
            </a:r>
          </a:p>
        </p:txBody>
      </p:sp>
      <p:cxnSp>
        <p:nvCxnSpPr>
          <p:cNvPr id="165" name="カギ線コネクタ 164"/>
          <p:cNvCxnSpPr>
            <a:stCxn id="21" idx="3"/>
            <a:endCxn id="155" idx="1"/>
          </p:cNvCxnSpPr>
          <p:nvPr/>
        </p:nvCxnSpPr>
        <p:spPr bwMode="auto">
          <a:xfrm flipV="1">
            <a:off x="1752601" y="2922719"/>
            <a:ext cx="1600198" cy="422856"/>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76" name="カギ線コネクタ 175"/>
          <p:cNvCxnSpPr>
            <a:stCxn id="21" idx="3"/>
            <a:endCxn id="168" idx="1"/>
          </p:cNvCxnSpPr>
          <p:nvPr/>
        </p:nvCxnSpPr>
        <p:spPr bwMode="auto">
          <a:xfrm>
            <a:off x="1752601" y="3345575"/>
            <a:ext cx="1600198" cy="525888"/>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79" name="カギ線コネクタ 178"/>
          <p:cNvCxnSpPr>
            <a:stCxn id="21" idx="3"/>
            <a:endCxn id="157" idx="1"/>
          </p:cNvCxnSpPr>
          <p:nvPr/>
        </p:nvCxnSpPr>
        <p:spPr bwMode="auto">
          <a:xfrm>
            <a:off x="1752601" y="3345575"/>
            <a:ext cx="1600198" cy="1482623"/>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82" name="カギ線コネクタ 181"/>
          <p:cNvCxnSpPr>
            <a:stCxn id="21" idx="3"/>
            <a:endCxn id="158" idx="1"/>
          </p:cNvCxnSpPr>
          <p:nvPr/>
        </p:nvCxnSpPr>
        <p:spPr bwMode="auto">
          <a:xfrm>
            <a:off x="1752601" y="3345575"/>
            <a:ext cx="1587498" cy="2447825"/>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32" name="角丸四角形 31"/>
          <p:cNvSpPr/>
          <p:nvPr/>
        </p:nvSpPr>
        <p:spPr bwMode="auto">
          <a:xfrm>
            <a:off x="3352800" y="1801361"/>
            <a:ext cx="3429000" cy="381000"/>
          </a:xfrm>
          <a:prstGeom prst="roundRect">
            <a:avLst>
              <a:gd name="adj" fmla="val 0"/>
            </a:avLst>
          </a:prstGeom>
          <a:solidFill>
            <a:srgbClr val="0000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デスクトップの仮想化</a:t>
            </a:r>
          </a:p>
        </p:txBody>
      </p:sp>
      <p:sp>
        <p:nvSpPr>
          <p:cNvPr id="168" name="角丸四角形 167"/>
          <p:cNvSpPr/>
          <p:nvPr/>
        </p:nvSpPr>
        <p:spPr bwMode="auto">
          <a:xfrm>
            <a:off x="3352799" y="3680963"/>
            <a:ext cx="3429000" cy="381000"/>
          </a:xfrm>
          <a:prstGeom prst="roundRect">
            <a:avLst>
              <a:gd name="adj" fmla="val 0"/>
            </a:avLst>
          </a:prstGeom>
          <a:solidFill>
            <a:schemeClr val="tx2">
              <a:lumMod val="60000"/>
              <a:lumOff val="4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アプリケーションの仮想化</a:t>
            </a:r>
          </a:p>
        </p:txBody>
      </p:sp>
      <p:cxnSp>
        <p:nvCxnSpPr>
          <p:cNvPr id="28" name="カギ線コネクタ 27"/>
          <p:cNvCxnSpPr>
            <a:stCxn id="21" idx="3"/>
            <a:endCxn id="32" idx="1"/>
          </p:cNvCxnSpPr>
          <p:nvPr/>
        </p:nvCxnSpPr>
        <p:spPr bwMode="auto">
          <a:xfrm flipV="1">
            <a:off x="1752601" y="1991861"/>
            <a:ext cx="1600199" cy="1353714"/>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163" name="角丸四角形 162"/>
          <p:cNvSpPr/>
          <p:nvPr/>
        </p:nvSpPr>
        <p:spPr bwMode="auto">
          <a:xfrm>
            <a:off x="5798048" y="6017768"/>
            <a:ext cx="2895600" cy="220609"/>
          </a:xfrm>
          <a:prstGeom prst="roundRect">
            <a:avLst>
              <a:gd name="adj" fmla="val 0"/>
            </a:avLst>
          </a:prstGeom>
          <a:solidFill>
            <a:srgbClr val="00800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lang="ja-JP" altLang="en-US" sz="1050" dirty="0">
                <a:solidFill>
                  <a:schemeClr val="bg1"/>
                </a:solidFill>
                <a:latin typeface="メイリオ" panose="020B0604030504040204" pitchFamily="50" charset="-128"/>
                <a:ea typeface="メイリオ" panose="020B0604030504040204" pitchFamily="50" charset="-128"/>
                <a:cs typeface="Arial"/>
              </a:rPr>
              <a:t>仮想</a:t>
            </a:r>
            <a:r>
              <a:rPr lang="en-US" altLang="ja-JP" sz="1050" dirty="0">
                <a:solidFill>
                  <a:schemeClr val="bg1"/>
                </a:solidFill>
                <a:latin typeface="メイリオ" panose="020B0604030504040204" pitchFamily="50" charset="-128"/>
                <a:ea typeface="メイリオ" panose="020B0604030504040204" pitchFamily="50" charset="-128"/>
                <a:cs typeface="Arial"/>
              </a:rPr>
              <a:t>LAN(VLAN</a:t>
            </a:r>
            <a:r>
              <a:rPr kumimoji="0" lang="en-US" altLang="ja-JP"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Arial"/>
              </a:rPr>
              <a:t>)</a:t>
            </a:r>
            <a:endParaRPr kumimoji="0" lang="ja-JP" altLang="en-US"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Arial"/>
            </a:endParaRPr>
          </a:p>
        </p:txBody>
      </p:sp>
      <p:sp>
        <p:nvSpPr>
          <p:cNvPr id="164" name="角丸四角形 163"/>
          <p:cNvSpPr/>
          <p:nvPr/>
        </p:nvSpPr>
        <p:spPr bwMode="auto">
          <a:xfrm>
            <a:off x="5793099" y="6263778"/>
            <a:ext cx="2895600" cy="220609"/>
          </a:xfrm>
          <a:prstGeom prst="roundRect">
            <a:avLst>
              <a:gd name="adj" fmla="val 0"/>
            </a:avLst>
          </a:prstGeom>
          <a:solidFill>
            <a:srgbClr val="00800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Arial"/>
              </a:rPr>
              <a:t>SDN(Software-Defined Networking)</a:t>
            </a:r>
            <a:endParaRPr kumimoji="0" lang="ja-JP" altLang="en-US"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Arial"/>
            </a:endParaRPr>
          </a:p>
        </p:txBody>
      </p:sp>
      <p:cxnSp>
        <p:nvCxnSpPr>
          <p:cNvPr id="185" name="カギ線コネクタ 184"/>
          <p:cNvCxnSpPr>
            <a:stCxn id="158" idx="2"/>
            <a:endCxn id="163" idx="1"/>
          </p:cNvCxnSpPr>
          <p:nvPr/>
        </p:nvCxnSpPr>
        <p:spPr bwMode="auto">
          <a:xfrm rot="16200000" flipH="1">
            <a:off x="5354237" y="5684261"/>
            <a:ext cx="144173" cy="743449"/>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90" name="カギ線コネクタ 189"/>
          <p:cNvCxnSpPr>
            <a:stCxn id="158" idx="2"/>
            <a:endCxn id="164" idx="1"/>
          </p:cNvCxnSpPr>
          <p:nvPr/>
        </p:nvCxnSpPr>
        <p:spPr bwMode="auto">
          <a:xfrm rot="16200000" flipH="1">
            <a:off x="5228758" y="5809741"/>
            <a:ext cx="390183" cy="7385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172" name="角丸四角形 171"/>
          <p:cNvSpPr/>
          <p:nvPr/>
        </p:nvSpPr>
        <p:spPr bwMode="auto">
          <a:xfrm>
            <a:off x="5792815" y="5052566"/>
            <a:ext cx="2895600" cy="220609"/>
          </a:xfrm>
          <a:prstGeom prst="roundRect">
            <a:avLst>
              <a:gd name="adj" fmla="val 0"/>
            </a:avLst>
          </a:prstGeom>
          <a:solidFill>
            <a:schemeClr val="accent6">
              <a:lumMod val="75000"/>
            </a:schemeClr>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lang="ja-JP" altLang="en-US" sz="1050" dirty="0">
                <a:solidFill>
                  <a:schemeClr val="bg1"/>
                </a:solidFill>
                <a:latin typeface="メイリオ" panose="020B0604030504040204" pitchFamily="50" charset="-128"/>
                <a:ea typeface="メイリオ" panose="020B0604030504040204" pitchFamily="50" charset="-128"/>
              </a:rPr>
              <a:t>ブロック・レベル</a:t>
            </a:r>
            <a:r>
              <a:rPr kumimoji="0" lang="ja-JP" altLang="en-US"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の仮想化</a:t>
            </a:r>
          </a:p>
        </p:txBody>
      </p:sp>
      <p:sp>
        <p:nvSpPr>
          <p:cNvPr id="174" name="角丸四角形 173"/>
          <p:cNvSpPr/>
          <p:nvPr/>
        </p:nvSpPr>
        <p:spPr bwMode="auto">
          <a:xfrm>
            <a:off x="5798048" y="5306567"/>
            <a:ext cx="2895600" cy="220609"/>
          </a:xfrm>
          <a:prstGeom prst="roundRect">
            <a:avLst>
              <a:gd name="adj" fmla="val 0"/>
            </a:avLst>
          </a:prstGeom>
          <a:solidFill>
            <a:schemeClr val="accent6">
              <a:lumMod val="75000"/>
            </a:schemeClr>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ファイル・レベルの仮想化</a:t>
            </a:r>
          </a:p>
        </p:txBody>
      </p:sp>
      <p:cxnSp>
        <p:nvCxnSpPr>
          <p:cNvPr id="175" name="カギ線コネクタ 174"/>
          <p:cNvCxnSpPr>
            <a:stCxn id="157" idx="2"/>
            <a:endCxn id="172" idx="1"/>
          </p:cNvCxnSpPr>
          <p:nvPr/>
        </p:nvCxnSpPr>
        <p:spPr bwMode="auto">
          <a:xfrm rot="16200000" flipH="1">
            <a:off x="5357971" y="4728026"/>
            <a:ext cx="144173" cy="725516"/>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77" name="カギ線コネクタ 176"/>
          <p:cNvCxnSpPr>
            <a:stCxn id="157" idx="2"/>
            <a:endCxn id="174" idx="1"/>
          </p:cNvCxnSpPr>
          <p:nvPr/>
        </p:nvCxnSpPr>
        <p:spPr bwMode="auto">
          <a:xfrm rot="16200000" flipH="1">
            <a:off x="5233586" y="4852410"/>
            <a:ext cx="398174" cy="730749"/>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35" name="角丸四角形 34"/>
          <p:cNvSpPr/>
          <p:nvPr/>
        </p:nvSpPr>
        <p:spPr bwMode="auto">
          <a:xfrm>
            <a:off x="5811748" y="4095831"/>
            <a:ext cx="2895600" cy="220609"/>
          </a:xfrm>
          <a:prstGeom prst="roundRect">
            <a:avLst>
              <a:gd name="adj" fmla="val 0"/>
            </a:avLst>
          </a:prstGeom>
          <a:solidFill>
            <a:schemeClr val="tx2">
              <a:lumMod val="60000"/>
              <a:lumOff val="40000"/>
            </a:schemeClr>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画面転送方式</a:t>
            </a:r>
          </a:p>
        </p:txBody>
      </p:sp>
      <p:sp>
        <p:nvSpPr>
          <p:cNvPr id="36" name="角丸四角形 35"/>
          <p:cNvSpPr/>
          <p:nvPr/>
        </p:nvSpPr>
        <p:spPr bwMode="auto">
          <a:xfrm>
            <a:off x="5811748" y="4349832"/>
            <a:ext cx="2895600" cy="220609"/>
          </a:xfrm>
          <a:prstGeom prst="roundRect">
            <a:avLst>
              <a:gd name="adj" fmla="val 0"/>
            </a:avLst>
          </a:prstGeom>
          <a:solidFill>
            <a:schemeClr val="tx2">
              <a:lumMod val="60000"/>
              <a:lumOff val="40000"/>
            </a:schemeClr>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ストリーミング方式</a:t>
            </a:r>
          </a:p>
        </p:txBody>
      </p:sp>
      <p:cxnSp>
        <p:nvCxnSpPr>
          <p:cNvPr id="37" name="カギ線コネクタ 36"/>
          <p:cNvCxnSpPr>
            <a:stCxn id="168" idx="2"/>
            <a:endCxn id="35" idx="1"/>
          </p:cNvCxnSpPr>
          <p:nvPr/>
        </p:nvCxnSpPr>
        <p:spPr bwMode="auto">
          <a:xfrm rot="16200000" flipH="1">
            <a:off x="5367437" y="3761824"/>
            <a:ext cx="144173" cy="744449"/>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38" name="カギ線コネクタ 37"/>
          <p:cNvCxnSpPr>
            <a:stCxn id="168" idx="2"/>
            <a:endCxn id="36" idx="1"/>
          </p:cNvCxnSpPr>
          <p:nvPr/>
        </p:nvCxnSpPr>
        <p:spPr bwMode="auto">
          <a:xfrm rot="16200000" flipH="1">
            <a:off x="5240436" y="3888825"/>
            <a:ext cx="398174" cy="744449"/>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65" name="角丸四角形 64"/>
          <p:cNvSpPr/>
          <p:nvPr/>
        </p:nvSpPr>
        <p:spPr bwMode="auto">
          <a:xfrm>
            <a:off x="5812606" y="3147087"/>
            <a:ext cx="2895600" cy="220609"/>
          </a:xfrm>
          <a:prstGeom prst="roundRect">
            <a:avLst>
              <a:gd name="adj" fmla="val 0"/>
            </a:avLst>
          </a:prstGeom>
          <a:solidFill>
            <a:srgbClr val="3366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アプリケーション方式</a:t>
            </a:r>
          </a:p>
        </p:txBody>
      </p:sp>
      <p:sp>
        <p:nvSpPr>
          <p:cNvPr id="66" name="角丸四角形 65"/>
          <p:cNvSpPr/>
          <p:nvPr/>
        </p:nvSpPr>
        <p:spPr bwMode="auto">
          <a:xfrm>
            <a:off x="5812606" y="3401088"/>
            <a:ext cx="2895600" cy="220609"/>
          </a:xfrm>
          <a:prstGeom prst="roundRect">
            <a:avLst>
              <a:gd name="adj" fmla="val 0"/>
            </a:avLst>
          </a:prstGeom>
          <a:solidFill>
            <a:srgbClr val="3366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ストリーミング方式</a:t>
            </a:r>
          </a:p>
        </p:txBody>
      </p:sp>
      <p:cxnSp>
        <p:nvCxnSpPr>
          <p:cNvPr id="67" name="カギ線コネクタ 66"/>
          <p:cNvCxnSpPr>
            <a:stCxn id="155" idx="2"/>
            <a:endCxn id="65" idx="1"/>
          </p:cNvCxnSpPr>
          <p:nvPr/>
        </p:nvCxnSpPr>
        <p:spPr bwMode="auto">
          <a:xfrm rot="16200000" flipH="1">
            <a:off x="5367866" y="2812651"/>
            <a:ext cx="144173" cy="745307"/>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68" name="カギ線コネクタ 67"/>
          <p:cNvCxnSpPr>
            <a:stCxn id="155" idx="2"/>
            <a:endCxn id="66" idx="1"/>
          </p:cNvCxnSpPr>
          <p:nvPr/>
        </p:nvCxnSpPr>
        <p:spPr bwMode="auto">
          <a:xfrm rot="16200000" flipH="1">
            <a:off x="5240865" y="2939652"/>
            <a:ext cx="398174" cy="745307"/>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47" name="角丸四角形 46"/>
          <p:cNvSpPr/>
          <p:nvPr/>
        </p:nvSpPr>
        <p:spPr bwMode="auto">
          <a:xfrm>
            <a:off x="5791199" y="1283943"/>
            <a:ext cx="2895600" cy="220609"/>
          </a:xfrm>
          <a:prstGeom prst="roundRect">
            <a:avLst>
              <a:gd name="adj" fmla="val 0"/>
            </a:avLst>
          </a:prstGeom>
          <a:solidFill>
            <a:srgbClr val="00009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ハイパーバイザー方式</a:t>
            </a:r>
          </a:p>
        </p:txBody>
      </p:sp>
      <p:sp>
        <p:nvSpPr>
          <p:cNvPr id="48" name="角丸四角形 47"/>
          <p:cNvSpPr/>
          <p:nvPr/>
        </p:nvSpPr>
        <p:spPr bwMode="auto">
          <a:xfrm>
            <a:off x="5791199" y="1529953"/>
            <a:ext cx="2895600" cy="220609"/>
          </a:xfrm>
          <a:prstGeom prst="roundRect">
            <a:avLst>
              <a:gd name="adj" fmla="val 0"/>
            </a:avLst>
          </a:prstGeom>
          <a:solidFill>
            <a:srgbClr val="00009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コンテナ方式</a:t>
            </a:r>
            <a:r>
              <a:rPr lang="en-US" altLang="ja-JP" sz="1050" dirty="0">
                <a:solidFill>
                  <a:schemeClr val="bg1"/>
                </a:solidFill>
                <a:latin typeface="メイリオ" panose="020B0604030504040204" pitchFamily="50" charset="-128"/>
                <a:ea typeface="メイリオ" panose="020B0604030504040204" pitchFamily="50" charset="-128"/>
              </a:rPr>
              <a:t>/OS</a:t>
            </a:r>
            <a:r>
              <a:rPr lang="ja-JP" altLang="en-US" sz="1050" dirty="0">
                <a:solidFill>
                  <a:schemeClr val="bg1"/>
                </a:solidFill>
                <a:latin typeface="メイリオ" panose="020B0604030504040204" pitchFamily="50" charset="-128"/>
                <a:ea typeface="メイリオ" panose="020B0604030504040204" pitchFamily="50" charset="-128"/>
              </a:rPr>
              <a:t>の仮想化</a:t>
            </a:r>
          </a:p>
        </p:txBody>
      </p:sp>
      <p:cxnSp>
        <p:nvCxnSpPr>
          <p:cNvPr id="49" name="カギ線コネクタ 48"/>
          <p:cNvCxnSpPr>
            <a:stCxn id="154" idx="2"/>
            <a:endCxn id="47" idx="1"/>
          </p:cNvCxnSpPr>
          <p:nvPr/>
        </p:nvCxnSpPr>
        <p:spPr bwMode="auto">
          <a:xfrm rot="16200000" flipH="1">
            <a:off x="5357163" y="960211"/>
            <a:ext cx="144173" cy="7239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50" name="カギ線コネクタ 49"/>
          <p:cNvCxnSpPr>
            <a:stCxn id="154" idx="2"/>
            <a:endCxn id="48" idx="1"/>
          </p:cNvCxnSpPr>
          <p:nvPr/>
        </p:nvCxnSpPr>
        <p:spPr bwMode="auto">
          <a:xfrm rot="16200000" flipH="1">
            <a:off x="5234158" y="1083216"/>
            <a:ext cx="390183" cy="7239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107" name="角丸四角形 106"/>
          <p:cNvSpPr/>
          <p:nvPr/>
        </p:nvSpPr>
        <p:spPr bwMode="auto">
          <a:xfrm>
            <a:off x="5791200" y="2214325"/>
            <a:ext cx="2895600" cy="220609"/>
          </a:xfrm>
          <a:prstGeom prst="roundRect">
            <a:avLst>
              <a:gd name="adj" fmla="val 0"/>
            </a:avLst>
          </a:prstGeom>
          <a:solidFill>
            <a:srgbClr val="0000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仮想</a:t>
            </a:r>
            <a:r>
              <a:rPr lang="en-US" altLang="ja-JP" sz="1050" dirty="0">
                <a:solidFill>
                  <a:schemeClr val="bg1"/>
                </a:solidFill>
                <a:latin typeface="メイリオ" panose="020B0604030504040204" pitchFamily="50" charset="-128"/>
                <a:ea typeface="メイリオ" panose="020B0604030504040204" pitchFamily="50" charset="-128"/>
              </a:rPr>
              <a:t>PC</a:t>
            </a:r>
            <a:r>
              <a:rPr lang="ja-JP" altLang="en-US" sz="1050" dirty="0">
                <a:solidFill>
                  <a:schemeClr val="bg1"/>
                </a:solidFill>
                <a:latin typeface="メイリオ" panose="020B0604030504040204" pitchFamily="50" charset="-128"/>
                <a:ea typeface="メイリオ" panose="020B0604030504040204" pitchFamily="50" charset="-128"/>
              </a:rPr>
              <a:t>方式</a:t>
            </a:r>
          </a:p>
        </p:txBody>
      </p:sp>
      <p:sp>
        <p:nvSpPr>
          <p:cNvPr id="108" name="角丸四角形 107"/>
          <p:cNvSpPr/>
          <p:nvPr/>
        </p:nvSpPr>
        <p:spPr bwMode="auto">
          <a:xfrm>
            <a:off x="5791200" y="2460335"/>
            <a:ext cx="2895600" cy="220609"/>
          </a:xfrm>
          <a:prstGeom prst="roundRect">
            <a:avLst>
              <a:gd name="adj" fmla="val 0"/>
            </a:avLst>
          </a:prstGeom>
          <a:solidFill>
            <a:srgbClr val="0000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ブレード</a:t>
            </a:r>
            <a:r>
              <a:rPr lang="en-US" altLang="ja-JP" sz="1050" dirty="0">
                <a:solidFill>
                  <a:schemeClr val="bg1"/>
                </a:solidFill>
                <a:latin typeface="メイリオ" panose="020B0604030504040204" pitchFamily="50" charset="-128"/>
                <a:ea typeface="メイリオ" panose="020B0604030504040204" pitchFamily="50" charset="-128"/>
              </a:rPr>
              <a:t>PC</a:t>
            </a:r>
            <a:r>
              <a:rPr lang="ja-JP" altLang="en-US" sz="1050" dirty="0">
                <a:solidFill>
                  <a:schemeClr val="bg1"/>
                </a:solidFill>
                <a:latin typeface="メイリオ" panose="020B0604030504040204" pitchFamily="50" charset="-128"/>
                <a:ea typeface="メイリオ" panose="020B0604030504040204" pitchFamily="50" charset="-128"/>
              </a:rPr>
              <a:t>方式</a:t>
            </a:r>
          </a:p>
        </p:txBody>
      </p:sp>
      <p:cxnSp>
        <p:nvCxnSpPr>
          <p:cNvPr id="109" name="カギ線コネクタ 108"/>
          <p:cNvCxnSpPr>
            <a:stCxn id="32" idx="2"/>
            <a:endCxn id="107" idx="1"/>
          </p:cNvCxnSpPr>
          <p:nvPr/>
        </p:nvCxnSpPr>
        <p:spPr bwMode="auto">
          <a:xfrm rot="16200000" flipH="1">
            <a:off x="5358116" y="1891545"/>
            <a:ext cx="142269" cy="7239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10" name="カギ線コネクタ 109"/>
          <p:cNvCxnSpPr>
            <a:stCxn id="32" idx="2"/>
            <a:endCxn id="108" idx="1"/>
          </p:cNvCxnSpPr>
          <p:nvPr/>
        </p:nvCxnSpPr>
        <p:spPr bwMode="auto">
          <a:xfrm rot="16200000" flipH="1">
            <a:off x="5235111" y="2014550"/>
            <a:ext cx="388279" cy="7239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Tree>
    <p:extLst>
      <p:ext uri="{BB962C8B-B14F-4D97-AF65-F5344CB8AC3E}">
        <p14:creationId xmlns:p14="http://schemas.microsoft.com/office/powerpoint/2010/main" val="209764680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正方形/長方形 443">
            <a:extLst>
              <a:ext uri="{FF2B5EF4-FFF2-40B4-BE49-F238E27FC236}">
                <a16:creationId xmlns:a16="http://schemas.microsoft.com/office/drawing/2014/main" id="{8AA81435-0440-2248-8027-8C7DB313E821}"/>
              </a:ext>
            </a:extLst>
          </p:cNvPr>
          <p:cNvSpPr/>
          <p:nvPr/>
        </p:nvSpPr>
        <p:spPr>
          <a:xfrm>
            <a:off x="226490" y="3845020"/>
            <a:ext cx="4325936" cy="2776472"/>
          </a:xfrm>
          <a:prstGeom prst="rect">
            <a:avLst/>
          </a:prstGeom>
          <a:solidFill>
            <a:srgbClr val="FFC000">
              <a:alpha val="5803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ＭＳ Ｐゴシック"/>
              <a:ea typeface="ＭＳ Ｐゴシック"/>
              <a:cs typeface="ＭＳ Ｐゴシック"/>
            </a:endParaRPr>
          </a:p>
        </p:txBody>
      </p:sp>
      <p:sp>
        <p:nvSpPr>
          <p:cNvPr id="440" name="正方形/長方形 439">
            <a:extLst>
              <a:ext uri="{FF2B5EF4-FFF2-40B4-BE49-F238E27FC236}">
                <a16:creationId xmlns:a16="http://schemas.microsoft.com/office/drawing/2014/main" id="{FA208A20-537A-3049-855A-0A2D68E0E6F4}"/>
              </a:ext>
            </a:extLst>
          </p:cNvPr>
          <p:cNvSpPr/>
          <p:nvPr/>
        </p:nvSpPr>
        <p:spPr>
          <a:xfrm>
            <a:off x="4572000" y="3845020"/>
            <a:ext cx="4396326" cy="2776472"/>
          </a:xfrm>
          <a:prstGeom prst="rect">
            <a:avLst/>
          </a:prstGeom>
          <a:solidFill>
            <a:schemeClr val="accent5">
              <a:lumMod val="40000"/>
              <a:lumOff val="60000"/>
              <a:alpha val="58039"/>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2D31A343-2220-BE4B-B0B6-F784BDC798D5}"/>
              </a:ext>
            </a:extLst>
          </p:cNvPr>
          <p:cNvSpPr/>
          <p:nvPr/>
        </p:nvSpPr>
        <p:spPr>
          <a:xfrm>
            <a:off x="226490" y="744711"/>
            <a:ext cx="8741836" cy="2776472"/>
          </a:xfrm>
          <a:prstGeom prst="rect">
            <a:avLst/>
          </a:prstGeom>
          <a:solidFill>
            <a:schemeClr val="accent4">
              <a:lumMod val="60000"/>
              <a:lumOff val="40000"/>
              <a:alpha val="58039"/>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右矢印 63"/>
          <p:cNvSpPr/>
          <p:nvPr/>
        </p:nvSpPr>
        <p:spPr>
          <a:xfrm>
            <a:off x="867064" y="3132047"/>
            <a:ext cx="1290457" cy="235573"/>
          </a:xfrm>
          <a:prstGeom prst="rightArrow">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a:t>システム利用形態</a:t>
            </a:r>
            <a:r>
              <a:rPr kumimoji="1" lang="ja-JP" altLang="en-US"/>
              <a:t>の</a:t>
            </a:r>
            <a:r>
              <a:rPr kumimoji="1" lang="ja-JP" altLang="en-US" dirty="0"/>
              <a:t>歴史的変遷</a:t>
            </a:r>
          </a:p>
        </p:txBody>
      </p:sp>
      <p:sp>
        <p:nvSpPr>
          <p:cNvPr id="5" name="正方形/長方形 4"/>
          <p:cNvSpPr/>
          <p:nvPr/>
        </p:nvSpPr>
        <p:spPr>
          <a:xfrm>
            <a:off x="3393676" y="1317242"/>
            <a:ext cx="2382252" cy="115503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451185" y="1333109"/>
            <a:ext cx="2382252" cy="115503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3501960" y="2075232"/>
            <a:ext cx="2153653" cy="26285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3507974" y="1515688"/>
            <a:ext cx="586541" cy="4632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AP</a:t>
            </a: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4285515" y="1515688"/>
            <a:ext cx="586541" cy="4632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AP</a:t>
            </a: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5069072" y="1515688"/>
            <a:ext cx="586541" cy="4632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AP</a:t>
            </a: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559469" y="1519446"/>
            <a:ext cx="586541" cy="8178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AP</a:t>
            </a:r>
          </a:p>
          <a:p>
            <a:pPr algn="ctr"/>
            <a:endParaRPr kumimoji="1" lang="en-US" altLang="ja-JP" sz="1200" dirty="0">
              <a:solidFill>
                <a:srgbClr val="FFFFFF"/>
              </a:solidFill>
              <a:latin typeface="ＭＳ Ｐゴシック"/>
              <a:ea typeface="ＭＳ Ｐゴシック"/>
              <a:cs typeface="ＭＳ Ｐゴシック"/>
            </a:endParaRPr>
          </a:p>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1337010" y="1519446"/>
            <a:ext cx="586541" cy="8178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AP</a:t>
            </a:r>
          </a:p>
          <a:p>
            <a:pPr algn="ctr"/>
            <a:endParaRPr kumimoji="1" lang="en-US" altLang="ja-JP" sz="1200" dirty="0">
              <a:solidFill>
                <a:srgbClr val="FFFFFF"/>
              </a:solidFill>
              <a:latin typeface="ＭＳ Ｐゴシック"/>
              <a:ea typeface="ＭＳ Ｐゴシック"/>
              <a:cs typeface="ＭＳ Ｐゴシック"/>
            </a:endParaRPr>
          </a:p>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2120567" y="1519446"/>
            <a:ext cx="586541" cy="8178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AP</a:t>
            </a:r>
          </a:p>
          <a:p>
            <a:pPr algn="ctr"/>
            <a:endParaRPr kumimoji="1" lang="en-US" altLang="ja-JP" sz="1200" dirty="0">
              <a:solidFill>
                <a:srgbClr val="FFFFFF"/>
              </a:solidFill>
              <a:latin typeface="ＭＳ Ｐゴシック"/>
              <a:ea typeface="ＭＳ Ｐゴシック"/>
              <a:cs typeface="ＭＳ Ｐゴシック"/>
            </a:endParaRPr>
          </a:p>
          <a:p>
            <a:pPr algn="ctr"/>
            <a:endParaRPr kumimoji="1" lang="ja-JP" altLang="en-US" sz="1200" dirty="0">
              <a:solidFill>
                <a:srgbClr val="FFFFFF"/>
              </a:solidFill>
              <a:latin typeface="ＭＳ Ｐゴシック"/>
              <a:ea typeface="ＭＳ Ｐゴシック"/>
              <a:cs typeface="ＭＳ Ｐゴシック"/>
            </a:endParaRPr>
          </a:p>
        </p:txBody>
      </p:sp>
      <p:grpSp>
        <p:nvGrpSpPr>
          <p:cNvPr id="26" name="図形グループ 25"/>
          <p:cNvGrpSpPr/>
          <p:nvPr/>
        </p:nvGrpSpPr>
        <p:grpSpPr>
          <a:xfrm>
            <a:off x="3501960" y="2976326"/>
            <a:ext cx="398531" cy="455164"/>
            <a:chOff x="565484" y="2886304"/>
            <a:chExt cx="398531" cy="455164"/>
          </a:xfrm>
        </p:grpSpPr>
        <p:grpSp>
          <p:nvGrpSpPr>
            <p:cNvPr id="18" name="図形グループ 17"/>
            <p:cNvGrpSpPr/>
            <p:nvPr/>
          </p:nvGrpSpPr>
          <p:grpSpPr>
            <a:xfrm>
              <a:off x="565484" y="2886304"/>
              <a:ext cx="398531" cy="387786"/>
              <a:chOff x="758730" y="3198675"/>
              <a:chExt cx="702795" cy="688305"/>
            </a:xfrm>
          </p:grpSpPr>
          <p:sp>
            <p:nvSpPr>
              <p:cNvPr id="20" name="角丸四角形 19"/>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角丸四角形 20"/>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台形 21"/>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 name="図形グループ 22"/>
            <p:cNvGrpSpPr/>
            <p:nvPr/>
          </p:nvGrpSpPr>
          <p:grpSpPr>
            <a:xfrm>
              <a:off x="695604" y="2996289"/>
              <a:ext cx="150692" cy="345179"/>
              <a:chOff x="1946324" y="4125162"/>
              <a:chExt cx="969964" cy="2007872"/>
            </a:xfrm>
          </p:grpSpPr>
          <p:sp>
            <p:nvSpPr>
              <p:cNvPr id="24" name="円/楕円 2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フローチャート: 論理積ゲート 2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7" name="図形グループ 26"/>
          <p:cNvGrpSpPr/>
          <p:nvPr/>
        </p:nvGrpSpPr>
        <p:grpSpPr>
          <a:xfrm>
            <a:off x="4392294" y="2975823"/>
            <a:ext cx="398531" cy="455164"/>
            <a:chOff x="565484" y="2886304"/>
            <a:chExt cx="398531" cy="455164"/>
          </a:xfrm>
        </p:grpSpPr>
        <p:grpSp>
          <p:nvGrpSpPr>
            <p:cNvPr id="28" name="図形グループ 27"/>
            <p:cNvGrpSpPr/>
            <p:nvPr/>
          </p:nvGrpSpPr>
          <p:grpSpPr>
            <a:xfrm>
              <a:off x="565484" y="2886304"/>
              <a:ext cx="398531" cy="387786"/>
              <a:chOff x="758730" y="3198675"/>
              <a:chExt cx="702795" cy="688305"/>
            </a:xfrm>
          </p:grpSpPr>
          <p:sp>
            <p:nvSpPr>
              <p:cNvPr id="32" name="角丸四角形 31"/>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角丸四角形 32"/>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台形 33"/>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 name="図形グループ 28"/>
            <p:cNvGrpSpPr/>
            <p:nvPr/>
          </p:nvGrpSpPr>
          <p:grpSpPr>
            <a:xfrm>
              <a:off x="695604" y="2996289"/>
              <a:ext cx="150692" cy="345179"/>
              <a:chOff x="1946324" y="4125162"/>
              <a:chExt cx="969964" cy="2007872"/>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ローチャート: 論理積ゲート 3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35" name="図形グループ 34"/>
          <p:cNvGrpSpPr/>
          <p:nvPr/>
        </p:nvGrpSpPr>
        <p:grpSpPr>
          <a:xfrm>
            <a:off x="5251068" y="2976326"/>
            <a:ext cx="398531" cy="455164"/>
            <a:chOff x="565484" y="2886304"/>
            <a:chExt cx="398531" cy="455164"/>
          </a:xfrm>
        </p:grpSpPr>
        <p:grpSp>
          <p:nvGrpSpPr>
            <p:cNvPr id="36" name="図形グループ 35"/>
            <p:cNvGrpSpPr/>
            <p:nvPr/>
          </p:nvGrpSpPr>
          <p:grpSpPr>
            <a:xfrm>
              <a:off x="565484" y="2886304"/>
              <a:ext cx="398531" cy="387786"/>
              <a:chOff x="758730" y="3198675"/>
              <a:chExt cx="702795" cy="688305"/>
            </a:xfrm>
          </p:grpSpPr>
          <p:sp>
            <p:nvSpPr>
              <p:cNvPr id="40" name="角丸四角形 39"/>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角丸四角形 40"/>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台形 41"/>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 name="図形グループ 36"/>
            <p:cNvGrpSpPr/>
            <p:nvPr/>
          </p:nvGrpSpPr>
          <p:grpSpPr>
            <a:xfrm>
              <a:off x="695604" y="2996289"/>
              <a:ext cx="150692" cy="345179"/>
              <a:chOff x="1946324" y="4125162"/>
              <a:chExt cx="969964" cy="2007872"/>
            </a:xfrm>
          </p:grpSpPr>
          <p:sp>
            <p:nvSpPr>
              <p:cNvPr id="38" name="円/楕円 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論理積ゲート 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45" name="図形グループ 44"/>
          <p:cNvGrpSpPr/>
          <p:nvPr/>
        </p:nvGrpSpPr>
        <p:grpSpPr>
          <a:xfrm>
            <a:off x="694101" y="3036524"/>
            <a:ext cx="150692" cy="345179"/>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 name="図形グループ 50"/>
          <p:cNvGrpSpPr/>
          <p:nvPr/>
        </p:nvGrpSpPr>
        <p:grpSpPr>
          <a:xfrm>
            <a:off x="1186318" y="3036524"/>
            <a:ext cx="150692" cy="345179"/>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4" name="図形グループ 53"/>
          <p:cNvGrpSpPr/>
          <p:nvPr/>
        </p:nvGrpSpPr>
        <p:grpSpPr>
          <a:xfrm>
            <a:off x="1655595" y="3036524"/>
            <a:ext cx="150692" cy="345179"/>
            <a:chOff x="1946324" y="4125162"/>
            <a:chExt cx="969964" cy="2007872"/>
          </a:xfrm>
        </p:grpSpPr>
        <p:sp>
          <p:nvSpPr>
            <p:cNvPr id="55" name="円/楕円 5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フローチャート: 論理積ゲート 5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7" name="フローチャート: 複数書類 56"/>
          <p:cNvSpPr/>
          <p:nvPr/>
        </p:nvSpPr>
        <p:spPr>
          <a:xfrm>
            <a:off x="2194277" y="3036523"/>
            <a:ext cx="512831" cy="400800"/>
          </a:xfrm>
          <a:prstGeom prst="flowChartMultidocument">
            <a:avLst/>
          </a:prstGeom>
          <a:solidFill>
            <a:srgbClr val="FFFBD2"/>
          </a:solidFill>
          <a:ln>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フローチャート: カード 57"/>
          <p:cNvSpPr/>
          <p:nvPr/>
        </p:nvSpPr>
        <p:spPr>
          <a:xfrm>
            <a:off x="760219" y="3268881"/>
            <a:ext cx="292320" cy="168442"/>
          </a:xfrm>
          <a:prstGeom prst="flowChartPunchedCard">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400" dirty="0">
              <a:solidFill>
                <a:srgbClr val="FFFFFF"/>
              </a:solidFill>
              <a:latin typeface="ＭＳ Ｐゴシック"/>
              <a:ea typeface="ＭＳ Ｐゴシック"/>
              <a:cs typeface="ＭＳ Ｐゴシック"/>
            </a:endParaRPr>
          </a:p>
        </p:txBody>
      </p:sp>
      <p:sp>
        <p:nvSpPr>
          <p:cNvPr id="59" name="フローチャート: カード 58"/>
          <p:cNvSpPr/>
          <p:nvPr/>
        </p:nvSpPr>
        <p:spPr>
          <a:xfrm>
            <a:off x="1238685" y="3268881"/>
            <a:ext cx="292320" cy="168442"/>
          </a:xfrm>
          <a:prstGeom prst="flowChartPunchedCard">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カード 59"/>
          <p:cNvSpPr/>
          <p:nvPr/>
        </p:nvSpPr>
        <p:spPr>
          <a:xfrm>
            <a:off x="1718503" y="3268881"/>
            <a:ext cx="292320" cy="168442"/>
          </a:xfrm>
          <a:prstGeom prst="flowChartPunchedCard">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四角形吹き出し 60"/>
          <p:cNvSpPr/>
          <p:nvPr/>
        </p:nvSpPr>
        <p:spPr>
          <a:xfrm>
            <a:off x="853312" y="2911080"/>
            <a:ext cx="185475" cy="158289"/>
          </a:xfrm>
          <a:prstGeom prst="wedgeRectCallout">
            <a:avLst>
              <a:gd name="adj1" fmla="val -58249"/>
              <a:gd name="adj2" fmla="val 76092"/>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a:solidFill>
                  <a:srgbClr val="FFFFFF"/>
                </a:solidFill>
                <a:latin typeface="ＭＳ Ｐゴシック"/>
                <a:ea typeface="ＭＳ Ｐゴシック"/>
                <a:cs typeface="ＭＳ Ｐゴシック"/>
              </a:rPr>
              <a:t>3</a:t>
            </a:r>
            <a:endParaRPr kumimoji="1" lang="ja-JP" altLang="en-US" sz="800" dirty="0">
              <a:solidFill>
                <a:srgbClr val="FFFFFF"/>
              </a:solidFill>
              <a:latin typeface="ＭＳ Ｐゴシック"/>
              <a:ea typeface="ＭＳ Ｐゴシック"/>
              <a:cs typeface="ＭＳ Ｐゴシック"/>
            </a:endParaRPr>
          </a:p>
        </p:txBody>
      </p:sp>
      <p:sp>
        <p:nvSpPr>
          <p:cNvPr id="62" name="四角形吹き出し 61"/>
          <p:cNvSpPr/>
          <p:nvPr/>
        </p:nvSpPr>
        <p:spPr>
          <a:xfrm>
            <a:off x="1340651" y="2911079"/>
            <a:ext cx="185475" cy="158289"/>
          </a:xfrm>
          <a:prstGeom prst="wedgeRectCallout">
            <a:avLst>
              <a:gd name="adj1" fmla="val -58249"/>
              <a:gd name="adj2" fmla="val 76092"/>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a:t>
            </a:r>
            <a:endParaRPr kumimoji="1" lang="ja-JP" altLang="en-US" sz="800" dirty="0">
              <a:solidFill>
                <a:srgbClr val="FFFFFF"/>
              </a:solidFill>
              <a:latin typeface="ＭＳ Ｐゴシック"/>
              <a:ea typeface="ＭＳ Ｐゴシック"/>
              <a:cs typeface="ＭＳ Ｐゴシック"/>
            </a:endParaRPr>
          </a:p>
        </p:txBody>
      </p:sp>
      <p:sp>
        <p:nvSpPr>
          <p:cNvPr id="63" name="四角形吹き出し 62"/>
          <p:cNvSpPr/>
          <p:nvPr/>
        </p:nvSpPr>
        <p:spPr>
          <a:xfrm>
            <a:off x="1812595" y="2911079"/>
            <a:ext cx="185475" cy="158289"/>
          </a:xfrm>
          <a:prstGeom prst="wedgeRectCallout">
            <a:avLst>
              <a:gd name="adj1" fmla="val -58249"/>
              <a:gd name="adj2" fmla="val 76092"/>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1</a:t>
            </a:r>
            <a:endParaRPr kumimoji="1" lang="ja-JP" altLang="en-US" sz="800" dirty="0">
              <a:solidFill>
                <a:srgbClr val="FFFFFF"/>
              </a:solidFill>
              <a:latin typeface="ＭＳ Ｐゴシック"/>
              <a:ea typeface="ＭＳ Ｐゴシック"/>
              <a:cs typeface="ＭＳ Ｐゴシック"/>
            </a:endParaRPr>
          </a:p>
        </p:txBody>
      </p:sp>
      <p:sp>
        <p:nvSpPr>
          <p:cNvPr id="65" name="環状矢印 64"/>
          <p:cNvSpPr/>
          <p:nvPr/>
        </p:nvSpPr>
        <p:spPr>
          <a:xfrm>
            <a:off x="1903191" y="2261633"/>
            <a:ext cx="638129" cy="1324177"/>
          </a:xfrm>
          <a:prstGeom prst="circularArrow">
            <a:avLst>
              <a:gd name="adj1" fmla="val 12500"/>
              <a:gd name="adj2" fmla="val 1142319"/>
              <a:gd name="adj3" fmla="val 20457681"/>
              <a:gd name="adj4" fmla="val 12788449"/>
              <a:gd name="adj5" fmla="val 1250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7" name="直線コネクタ 66"/>
          <p:cNvCxnSpPr>
            <a:stCxn id="5" idx="2"/>
            <a:endCxn id="20" idx="0"/>
          </p:cNvCxnSpPr>
          <p:nvPr/>
        </p:nvCxnSpPr>
        <p:spPr>
          <a:xfrm flipH="1">
            <a:off x="3692985" y="2472274"/>
            <a:ext cx="891817" cy="504052"/>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直線コネクタ 67"/>
          <p:cNvCxnSpPr>
            <a:stCxn id="5" idx="2"/>
            <a:endCxn id="32" idx="0"/>
          </p:cNvCxnSpPr>
          <p:nvPr/>
        </p:nvCxnSpPr>
        <p:spPr>
          <a:xfrm flipH="1">
            <a:off x="4583319" y="2472274"/>
            <a:ext cx="1483" cy="503549"/>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直線コネクタ 71"/>
          <p:cNvCxnSpPr>
            <a:stCxn id="5" idx="2"/>
            <a:endCxn id="40" idx="0"/>
          </p:cNvCxnSpPr>
          <p:nvPr/>
        </p:nvCxnSpPr>
        <p:spPr>
          <a:xfrm>
            <a:off x="4584802" y="2472274"/>
            <a:ext cx="857291" cy="504052"/>
          </a:xfrm>
          <a:prstGeom prst="line">
            <a:avLst/>
          </a:prstGeom>
        </p:spPr>
        <p:style>
          <a:lnRef idx="2">
            <a:schemeClr val="accent1"/>
          </a:lnRef>
          <a:fillRef idx="0">
            <a:schemeClr val="accent1"/>
          </a:fillRef>
          <a:effectRef idx="1">
            <a:schemeClr val="accent1"/>
          </a:effectRef>
          <a:fontRef idx="minor">
            <a:schemeClr val="tx1"/>
          </a:fontRef>
        </p:style>
      </p:cxnSp>
      <p:sp>
        <p:nvSpPr>
          <p:cNvPr id="258" name="下矢印 257"/>
          <p:cNvSpPr/>
          <p:nvPr/>
        </p:nvSpPr>
        <p:spPr>
          <a:xfrm rot="16200000">
            <a:off x="2797004" y="1801118"/>
            <a:ext cx="683538" cy="31268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1" name="下矢印 260"/>
          <p:cNvSpPr/>
          <p:nvPr/>
        </p:nvSpPr>
        <p:spPr>
          <a:xfrm rot="16200000">
            <a:off x="5739495" y="1801251"/>
            <a:ext cx="683538" cy="31268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テキスト ボックス 262"/>
          <p:cNvSpPr txBox="1"/>
          <p:nvPr/>
        </p:nvSpPr>
        <p:spPr>
          <a:xfrm>
            <a:off x="344059" y="1074236"/>
            <a:ext cx="1646605" cy="276999"/>
          </a:xfrm>
          <a:prstGeom prst="rect">
            <a:avLst/>
          </a:prstGeom>
          <a:noFill/>
        </p:spPr>
        <p:txBody>
          <a:bodyPr wrap="none" rtlCol="0">
            <a:spAutoFit/>
          </a:bodyPr>
          <a:lstStyle/>
          <a:p>
            <a:r>
              <a:rPr kumimoji="1" lang="en-US" altLang="ja-JP" sz="1200" dirty="0">
                <a:solidFill>
                  <a:srgbClr val="002060"/>
                </a:solidFill>
                <a:latin typeface="Meiryo" charset="-128"/>
                <a:ea typeface="Meiryo" charset="-128"/>
                <a:cs typeface="Meiryo" charset="-128"/>
              </a:rPr>
              <a:t>1950</a:t>
            </a:r>
            <a:r>
              <a:rPr kumimoji="1" lang="ja-JP" altLang="en-US" sz="1200" dirty="0">
                <a:solidFill>
                  <a:srgbClr val="002060"/>
                </a:solidFill>
                <a:latin typeface="Meiryo" charset="-128"/>
                <a:ea typeface="Meiryo" charset="-128"/>
                <a:cs typeface="Meiryo" charset="-128"/>
              </a:rPr>
              <a:t>年代</a:t>
            </a:r>
            <a:r>
              <a:rPr kumimoji="1" lang="en-US" altLang="ja-JP" sz="1200" dirty="0">
                <a:solidFill>
                  <a:srgbClr val="002060"/>
                </a:solidFill>
                <a:latin typeface="Meiryo" charset="-128"/>
                <a:ea typeface="Meiryo" charset="-128"/>
                <a:cs typeface="Meiryo" charset="-128"/>
              </a:rPr>
              <a:t>〜</a:t>
            </a:r>
            <a:r>
              <a:rPr kumimoji="1" lang="ja-JP" altLang="en-US" sz="1200" dirty="0">
                <a:solidFill>
                  <a:srgbClr val="002060"/>
                </a:solidFill>
                <a:latin typeface="Meiryo" charset="-128"/>
                <a:ea typeface="Meiryo" charset="-128"/>
                <a:cs typeface="Meiryo" charset="-128"/>
              </a:rPr>
              <a:t>／バッチ</a:t>
            </a:r>
          </a:p>
        </p:txBody>
      </p:sp>
      <p:sp>
        <p:nvSpPr>
          <p:cNvPr id="264" name="テキスト ボックス 263"/>
          <p:cNvSpPr txBox="1"/>
          <p:nvPr/>
        </p:nvSpPr>
        <p:spPr>
          <a:xfrm>
            <a:off x="3280535" y="1074236"/>
            <a:ext cx="2569934" cy="276999"/>
          </a:xfrm>
          <a:prstGeom prst="rect">
            <a:avLst/>
          </a:prstGeom>
          <a:noFill/>
        </p:spPr>
        <p:txBody>
          <a:bodyPr wrap="none" rtlCol="0">
            <a:spAutoFit/>
          </a:bodyPr>
          <a:lstStyle/>
          <a:p>
            <a:r>
              <a:rPr kumimoji="1" lang="en-US" altLang="ja-JP" sz="1200" dirty="0">
                <a:solidFill>
                  <a:srgbClr val="002060"/>
                </a:solidFill>
                <a:latin typeface="Meiryo" charset="-128"/>
                <a:ea typeface="Meiryo" charset="-128"/>
                <a:cs typeface="Meiryo" charset="-128"/>
              </a:rPr>
              <a:t>1960</a:t>
            </a:r>
            <a:r>
              <a:rPr kumimoji="1" lang="ja-JP" altLang="en-US" sz="1200" dirty="0">
                <a:solidFill>
                  <a:srgbClr val="002060"/>
                </a:solidFill>
                <a:latin typeface="Meiryo" charset="-128"/>
                <a:ea typeface="Meiryo" charset="-128"/>
                <a:cs typeface="Meiryo" charset="-128"/>
              </a:rPr>
              <a:t>年代</a:t>
            </a:r>
            <a:r>
              <a:rPr kumimoji="1" lang="en-US" altLang="ja-JP" sz="1200" dirty="0">
                <a:solidFill>
                  <a:srgbClr val="002060"/>
                </a:solidFill>
                <a:latin typeface="Meiryo" charset="-128"/>
                <a:ea typeface="Meiryo" charset="-128"/>
                <a:cs typeface="Meiryo" charset="-128"/>
              </a:rPr>
              <a:t>〜</a:t>
            </a:r>
            <a:r>
              <a:rPr kumimoji="1" lang="ja-JP" altLang="en-US" sz="1200" dirty="0">
                <a:solidFill>
                  <a:srgbClr val="002060"/>
                </a:solidFill>
                <a:latin typeface="Meiryo" charset="-128"/>
                <a:ea typeface="Meiryo" charset="-128"/>
                <a:cs typeface="Meiryo" charset="-128"/>
              </a:rPr>
              <a:t>／タイムシェアリング</a:t>
            </a:r>
          </a:p>
        </p:txBody>
      </p:sp>
      <p:sp>
        <p:nvSpPr>
          <p:cNvPr id="269" name="テキスト ボックス 268"/>
          <p:cNvSpPr txBox="1"/>
          <p:nvPr/>
        </p:nvSpPr>
        <p:spPr>
          <a:xfrm>
            <a:off x="349190" y="2502783"/>
            <a:ext cx="992579" cy="230832"/>
          </a:xfrm>
          <a:prstGeom prst="rect">
            <a:avLst/>
          </a:prstGeom>
          <a:noFill/>
        </p:spPr>
        <p:txBody>
          <a:bodyPr wrap="none" rtlCol="0">
            <a:spAutoFit/>
          </a:bodyPr>
          <a:lstStyle/>
          <a:p>
            <a:r>
              <a:rPr kumimoji="1" lang="ja-JP" altLang="en-US" sz="900">
                <a:solidFill>
                  <a:srgbClr val="002060"/>
                </a:solidFill>
                <a:latin typeface="Meiryo" charset="-128"/>
                <a:ea typeface="Meiryo" charset="-128"/>
                <a:cs typeface="Meiryo" charset="-128"/>
              </a:rPr>
              <a:t>メインフレーム</a:t>
            </a:r>
            <a:endParaRPr kumimoji="1" lang="ja-JP" altLang="en-US" sz="900" dirty="0">
              <a:solidFill>
                <a:srgbClr val="002060"/>
              </a:solidFill>
              <a:latin typeface="Meiryo" charset="-128"/>
              <a:ea typeface="Meiryo" charset="-128"/>
              <a:cs typeface="Meiryo" charset="-128"/>
            </a:endParaRPr>
          </a:p>
        </p:txBody>
      </p:sp>
      <p:sp>
        <p:nvSpPr>
          <p:cNvPr id="270" name="テキスト ボックス 269"/>
          <p:cNvSpPr txBox="1"/>
          <p:nvPr/>
        </p:nvSpPr>
        <p:spPr>
          <a:xfrm>
            <a:off x="3292510" y="2480598"/>
            <a:ext cx="992579" cy="369332"/>
          </a:xfrm>
          <a:prstGeom prst="rect">
            <a:avLst/>
          </a:prstGeom>
          <a:noFill/>
        </p:spPr>
        <p:txBody>
          <a:bodyPr wrap="none" rtlCol="0">
            <a:spAutoFit/>
          </a:bodyPr>
          <a:lstStyle/>
          <a:p>
            <a:r>
              <a:rPr kumimoji="1" lang="ja-JP" altLang="en-US" sz="900" dirty="0">
                <a:solidFill>
                  <a:srgbClr val="002060"/>
                </a:solidFill>
                <a:latin typeface="Meiryo" charset="-128"/>
                <a:ea typeface="Meiryo" charset="-128"/>
                <a:cs typeface="Meiryo" charset="-128"/>
              </a:rPr>
              <a:t>メインフレーム</a:t>
            </a:r>
            <a:endParaRPr kumimoji="1" lang="en-US" altLang="ja-JP" sz="900" dirty="0">
              <a:solidFill>
                <a:srgbClr val="002060"/>
              </a:solidFill>
              <a:latin typeface="Meiryo" charset="-128"/>
              <a:ea typeface="Meiryo" charset="-128"/>
              <a:cs typeface="Meiryo" charset="-128"/>
            </a:endParaRPr>
          </a:p>
          <a:p>
            <a:r>
              <a:rPr lang="ja-JP" altLang="en-US" sz="900" dirty="0">
                <a:solidFill>
                  <a:srgbClr val="002060"/>
                </a:solidFill>
                <a:latin typeface="Meiryo" charset="-128"/>
                <a:ea typeface="Meiryo" charset="-128"/>
                <a:cs typeface="Meiryo" charset="-128"/>
              </a:rPr>
              <a:t>ミニコン</a:t>
            </a:r>
            <a:endParaRPr kumimoji="1" lang="ja-JP" altLang="en-US" sz="900" dirty="0">
              <a:solidFill>
                <a:srgbClr val="002060"/>
              </a:solidFill>
              <a:latin typeface="Meiryo" charset="-128"/>
              <a:ea typeface="Meiryo" charset="-128"/>
              <a:cs typeface="Meiryo" charset="-128"/>
            </a:endParaRPr>
          </a:p>
        </p:txBody>
      </p:sp>
      <p:sp>
        <p:nvSpPr>
          <p:cNvPr id="255" name="正方形/長方形 254">
            <a:extLst>
              <a:ext uri="{FF2B5EF4-FFF2-40B4-BE49-F238E27FC236}">
                <a16:creationId xmlns:a16="http://schemas.microsoft.com/office/drawing/2014/main" id="{34A2FC99-C03C-C64C-9BB8-DABB395ED60F}"/>
              </a:ext>
            </a:extLst>
          </p:cNvPr>
          <p:cNvSpPr/>
          <p:nvPr/>
        </p:nvSpPr>
        <p:spPr>
          <a:xfrm>
            <a:off x="6363695" y="1317242"/>
            <a:ext cx="2382252" cy="115503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正方形/長方形 255">
            <a:extLst>
              <a:ext uri="{FF2B5EF4-FFF2-40B4-BE49-F238E27FC236}">
                <a16:creationId xmlns:a16="http://schemas.microsoft.com/office/drawing/2014/main" id="{E49398E5-46C5-5341-AB4E-924C064F4EAC}"/>
              </a:ext>
            </a:extLst>
          </p:cNvPr>
          <p:cNvSpPr/>
          <p:nvPr/>
        </p:nvSpPr>
        <p:spPr>
          <a:xfrm>
            <a:off x="6472632" y="1515185"/>
            <a:ext cx="586125" cy="863068"/>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正方形/長方形 256">
            <a:extLst>
              <a:ext uri="{FF2B5EF4-FFF2-40B4-BE49-F238E27FC236}">
                <a16:creationId xmlns:a16="http://schemas.microsoft.com/office/drawing/2014/main" id="{6536A428-54A3-5349-B38E-838FA9558397}"/>
              </a:ext>
            </a:extLst>
          </p:cNvPr>
          <p:cNvSpPr/>
          <p:nvPr/>
        </p:nvSpPr>
        <p:spPr>
          <a:xfrm>
            <a:off x="7258545" y="1511629"/>
            <a:ext cx="586125" cy="863068"/>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4" name="正方形/長方形 273">
            <a:extLst>
              <a:ext uri="{FF2B5EF4-FFF2-40B4-BE49-F238E27FC236}">
                <a16:creationId xmlns:a16="http://schemas.microsoft.com/office/drawing/2014/main" id="{40CA4837-3E0D-9045-BB7D-CD1B9DA4DD8D}"/>
              </a:ext>
            </a:extLst>
          </p:cNvPr>
          <p:cNvSpPr/>
          <p:nvPr/>
        </p:nvSpPr>
        <p:spPr>
          <a:xfrm>
            <a:off x="8033314" y="1515185"/>
            <a:ext cx="586125" cy="863068"/>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正方形/長方形 275">
            <a:extLst>
              <a:ext uri="{FF2B5EF4-FFF2-40B4-BE49-F238E27FC236}">
                <a16:creationId xmlns:a16="http://schemas.microsoft.com/office/drawing/2014/main" id="{A0A3DDA5-4703-BA4B-BCB4-185C67CF2E33}"/>
              </a:ext>
            </a:extLst>
          </p:cNvPr>
          <p:cNvSpPr/>
          <p:nvPr/>
        </p:nvSpPr>
        <p:spPr>
          <a:xfrm>
            <a:off x="6502546" y="1877801"/>
            <a:ext cx="520469" cy="21561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277" name="正方形/長方形 276">
            <a:extLst>
              <a:ext uri="{FF2B5EF4-FFF2-40B4-BE49-F238E27FC236}">
                <a16:creationId xmlns:a16="http://schemas.microsoft.com/office/drawing/2014/main" id="{BC795349-5250-D741-BC90-8C2848E94C5B}"/>
              </a:ext>
            </a:extLst>
          </p:cNvPr>
          <p:cNvSpPr/>
          <p:nvPr/>
        </p:nvSpPr>
        <p:spPr>
          <a:xfrm>
            <a:off x="6502547" y="1624744"/>
            <a:ext cx="520468" cy="2152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sp>
        <p:nvSpPr>
          <p:cNvPr id="278" name="正方形/長方形 277">
            <a:extLst>
              <a:ext uri="{FF2B5EF4-FFF2-40B4-BE49-F238E27FC236}">
                <a16:creationId xmlns:a16="http://schemas.microsoft.com/office/drawing/2014/main" id="{A4989B26-116E-E34B-AB0A-9F948FA0B5CF}"/>
              </a:ext>
            </a:extLst>
          </p:cNvPr>
          <p:cNvSpPr/>
          <p:nvPr/>
        </p:nvSpPr>
        <p:spPr>
          <a:xfrm>
            <a:off x="7290831" y="1624744"/>
            <a:ext cx="512676" cy="2152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sp>
        <p:nvSpPr>
          <p:cNvPr id="279" name="正方形/長方形 278">
            <a:extLst>
              <a:ext uri="{FF2B5EF4-FFF2-40B4-BE49-F238E27FC236}">
                <a16:creationId xmlns:a16="http://schemas.microsoft.com/office/drawing/2014/main" id="{C6F4F48C-AD8E-D44F-882A-8A0C965D097F}"/>
              </a:ext>
            </a:extLst>
          </p:cNvPr>
          <p:cNvSpPr/>
          <p:nvPr/>
        </p:nvSpPr>
        <p:spPr>
          <a:xfrm>
            <a:off x="8071322" y="1624744"/>
            <a:ext cx="501723" cy="2152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grpSp>
        <p:nvGrpSpPr>
          <p:cNvPr id="280" name="図形グループ 182">
            <a:extLst>
              <a:ext uri="{FF2B5EF4-FFF2-40B4-BE49-F238E27FC236}">
                <a16:creationId xmlns:a16="http://schemas.microsoft.com/office/drawing/2014/main" id="{8808E1DC-4432-534F-8B5A-F9E3B818001F}"/>
              </a:ext>
            </a:extLst>
          </p:cNvPr>
          <p:cNvGrpSpPr/>
          <p:nvPr/>
        </p:nvGrpSpPr>
        <p:grpSpPr>
          <a:xfrm>
            <a:off x="6472218" y="2975823"/>
            <a:ext cx="398531" cy="455164"/>
            <a:chOff x="565484" y="2886304"/>
            <a:chExt cx="398531" cy="455164"/>
          </a:xfrm>
        </p:grpSpPr>
        <p:grpSp>
          <p:nvGrpSpPr>
            <p:cNvPr id="281" name="図形グループ 183">
              <a:extLst>
                <a:ext uri="{FF2B5EF4-FFF2-40B4-BE49-F238E27FC236}">
                  <a16:creationId xmlns:a16="http://schemas.microsoft.com/office/drawing/2014/main" id="{32A032B5-A945-8345-BC0E-76CE8720AD6E}"/>
                </a:ext>
              </a:extLst>
            </p:cNvPr>
            <p:cNvGrpSpPr/>
            <p:nvPr/>
          </p:nvGrpSpPr>
          <p:grpSpPr>
            <a:xfrm>
              <a:off x="565484" y="2886304"/>
              <a:ext cx="398531" cy="387786"/>
              <a:chOff x="758730" y="3198675"/>
              <a:chExt cx="702795" cy="688305"/>
            </a:xfrm>
          </p:grpSpPr>
          <p:sp>
            <p:nvSpPr>
              <p:cNvPr id="285" name="角丸四角形 284">
                <a:extLst>
                  <a:ext uri="{FF2B5EF4-FFF2-40B4-BE49-F238E27FC236}">
                    <a16:creationId xmlns:a16="http://schemas.microsoft.com/office/drawing/2014/main" id="{2E44AE4C-2FFA-CD4A-B1AE-01F8AFEBAF06}"/>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6" name="角丸四角形 285">
                <a:extLst>
                  <a:ext uri="{FF2B5EF4-FFF2-40B4-BE49-F238E27FC236}">
                    <a16:creationId xmlns:a16="http://schemas.microsoft.com/office/drawing/2014/main" id="{3842C718-95DB-9649-B1DF-FF874965777D}"/>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台形 286">
                <a:extLst>
                  <a:ext uri="{FF2B5EF4-FFF2-40B4-BE49-F238E27FC236}">
                    <a16:creationId xmlns:a16="http://schemas.microsoft.com/office/drawing/2014/main" id="{824DBCE6-F0EE-4D42-8019-182D985E8C64}"/>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2" name="図形グループ 184">
              <a:extLst>
                <a:ext uri="{FF2B5EF4-FFF2-40B4-BE49-F238E27FC236}">
                  <a16:creationId xmlns:a16="http://schemas.microsoft.com/office/drawing/2014/main" id="{8BD524F2-040F-4443-BBE5-4A67170F2F5B}"/>
                </a:ext>
              </a:extLst>
            </p:cNvPr>
            <p:cNvGrpSpPr/>
            <p:nvPr/>
          </p:nvGrpSpPr>
          <p:grpSpPr>
            <a:xfrm>
              <a:off x="695604" y="2996289"/>
              <a:ext cx="150692" cy="345179"/>
              <a:chOff x="1946324" y="4125162"/>
              <a:chExt cx="969964" cy="2007872"/>
            </a:xfrm>
          </p:grpSpPr>
          <p:sp>
            <p:nvSpPr>
              <p:cNvPr id="283" name="円/楕円 282">
                <a:extLst>
                  <a:ext uri="{FF2B5EF4-FFF2-40B4-BE49-F238E27FC236}">
                    <a16:creationId xmlns:a16="http://schemas.microsoft.com/office/drawing/2014/main" id="{447142BD-A94A-C344-887B-CF1D912F35B1}"/>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フローチャート: 論理積ゲート 283">
                <a:extLst>
                  <a:ext uri="{FF2B5EF4-FFF2-40B4-BE49-F238E27FC236}">
                    <a16:creationId xmlns:a16="http://schemas.microsoft.com/office/drawing/2014/main" id="{F7F4044E-8F3D-DC40-A9CA-8869397FFB3C}"/>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88" name="図形グループ 190">
            <a:extLst>
              <a:ext uri="{FF2B5EF4-FFF2-40B4-BE49-F238E27FC236}">
                <a16:creationId xmlns:a16="http://schemas.microsoft.com/office/drawing/2014/main" id="{5A3B61C2-A707-3042-B955-C5734021A1A9}"/>
              </a:ext>
            </a:extLst>
          </p:cNvPr>
          <p:cNvGrpSpPr/>
          <p:nvPr/>
        </p:nvGrpSpPr>
        <p:grpSpPr>
          <a:xfrm>
            <a:off x="7367447" y="2990223"/>
            <a:ext cx="398531" cy="455164"/>
            <a:chOff x="565484" y="2886304"/>
            <a:chExt cx="398531" cy="455164"/>
          </a:xfrm>
        </p:grpSpPr>
        <p:grpSp>
          <p:nvGrpSpPr>
            <p:cNvPr id="289" name="図形グループ 191">
              <a:extLst>
                <a:ext uri="{FF2B5EF4-FFF2-40B4-BE49-F238E27FC236}">
                  <a16:creationId xmlns:a16="http://schemas.microsoft.com/office/drawing/2014/main" id="{D1FCC558-0779-DF44-8DD4-56266047F145}"/>
                </a:ext>
              </a:extLst>
            </p:cNvPr>
            <p:cNvGrpSpPr/>
            <p:nvPr/>
          </p:nvGrpSpPr>
          <p:grpSpPr>
            <a:xfrm>
              <a:off x="565484" y="2886304"/>
              <a:ext cx="398531" cy="387786"/>
              <a:chOff x="758730" y="3198675"/>
              <a:chExt cx="702795" cy="688305"/>
            </a:xfrm>
          </p:grpSpPr>
          <p:sp>
            <p:nvSpPr>
              <p:cNvPr id="293" name="角丸四角形 292">
                <a:extLst>
                  <a:ext uri="{FF2B5EF4-FFF2-40B4-BE49-F238E27FC236}">
                    <a16:creationId xmlns:a16="http://schemas.microsoft.com/office/drawing/2014/main" id="{3945C32E-0481-0142-8A4C-124FFC92D9E3}"/>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4" name="角丸四角形 293">
                <a:extLst>
                  <a:ext uri="{FF2B5EF4-FFF2-40B4-BE49-F238E27FC236}">
                    <a16:creationId xmlns:a16="http://schemas.microsoft.com/office/drawing/2014/main" id="{68D46DD4-8A9C-4046-A4DD-DF397A5AF607}"/>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5" name="台形 294">
                <a:extLst>
                  <a:ext uri="{FF2B5EF4-FFF2-40B4-BE49-F238E27FC236}">
                    <a16:creationId xmlns:a16="http://schemas.microsoft.com/office/drawing/2014/main" id="{C8403E9F-9139-5F43-BA3F-603C41685B50}"/>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0" name="図形グループ 192">
              <a:extLst>
                <a:ext uri="{FF2B5EF4-FFF2-40B4-BE49-F238E27FC236}">
                  <a16:creationId xmlns:a16="http://schemas.microsoft.com/office/drawing/2014/main" id="{77E082BD-AD9C-294A-BBA5-2EFE93FBA656}"/>
                </a:ext>
              </a:extLst>
            </p:cNvPr>
            <p:cNvGrpSpPr/>
            <p:nvPr/>
          </p:nvGrpSpPr>
          <p:grpSpPr>
            <a:xfrm>
              <a:off x="695604" y="2996289"/>
              <a:ext cx="150692" cy="345179"/>
              <a:chOff x="1946324" y="4125162"/>
              <a:chExt cx="969964" cy="2007872"/>
            </a:xfrm>
          </p:grpSpPr>
          <p:sp>
            <p:nvSpPr>
              <p:cNvPr id="291" name="円/楕円 290">
                <a:extLst>
                  <a:ext uri="{FF2B5EF4-FFF2-40B4-BE49-F238E27FC236}">
                    <a16:creationId xmlns:a16="http://schemas.microsoft.com/office/drawing/2014/main" id="{F7C49151-0D88-8242-88EE-04DD9DD3AF0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2" name="フローチャート: 論理積ゲート 291">
                <a:extLst>
                  <a:ext uri="{FF2B5EF4-FFF2-40B4-BE49-F238E27FC236}">
                    <a16:creationId xmlns:a16="http://schemas.microsoft.com/office/drawing/2014/main" id="{E295FEA6-916C-E946-B9A7-267613FC46F6}"/>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96" name="図形グループ 198">
            <a:extLst>
              <a:ext uri="{FF2B5EF4-FFF2-40B4-BE49-F238E27FC236}">
                <a16:creationId xmlns:a16="http://schemas.microsoft.com/office/drawing/2014/main" id="{BB9DB98C-5590-C94A-86E6-CE14569A556A}"/>
              </a:ext>
            </a:extLst>
          </p:cNvPr>
          <p:cNvGrpSpPr/>
          <p:nvPr/>
        </p:nvGrpSpPr>
        <p:grpSpPr>
          <a:xfrm>
            <a:off x="8221326" y="2975823"/>
            <a:ext cx="398531" cy="455164"/>
            <a:chOff x="565484" y="2886304"/>
            <a:chExt cx="398531" cy="455164"/>
          </a:xfrm>
        </p:grpSpPr>
        <p:grpSp>
          <p:nvGrpSpPr>
            <p:cNvPr id="297" name="図形グループ 199">
              <a:extLst>
                <a:ext uri="{FF2B5EF4-FFF2-40B4-BE49-F238E27FC236}">
                  <a16:creationId xmlns:a16="http://schemas.microsoft.com/office/drawing/2014/main" id="{B207742A-5C33-4D4A-ABCC-C63041E79A92}"/>
                </a:ext>
              </a:extLst>
            </p:cNvPr>
            <p:cNvGrpSpPr/>
            <p:nvPr/>
          </p:nvGrpSpPr>
          <p:grpSpPr>
            <a:xfrm>
              <a:off x="565484" y="2886304"/>
              <a:ext cx="398531" cy="387786"/>
              <a:chOff x="758730" y="3198675"/>
              <a:chExt cx="702795" cy="688305"/>
            </a:xfrm>
          </p:grpSpPr>
          <p:sp>
            <p:nvSpPr>
              <p:cNvPr id="301" name="角丸四角形 300">
                <a:extLst>
                  <a:ext uri="{FF2B5EF4-FFF2-40B4-BE49-F238E27FC236}">
                    <a16:creationId xmlns:a16="http://schemas.microsoft.com/office/drawing/2014/main" id="{9560EC83-FC9B-4E4A-981A-91682C64C12A}"/>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2" name="角丸四角形 301">
                <a:extLst>
                  <a:ext uri="{FF2B5EF4-FFF2-40B4-BE49-F238E27FC236}">
                    <a16:creationId xmlns:a16="http://schemas.microsoft.com/office/drawing/2014/main" id="{4E80A4B2-70E8-C14A-80BC-886FF0A17B25}"/>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3" name="台形 302">
                <a:extLst>
                  <a:ext uri="{FF2B5EF4-FFF2-40B4-BE49-F238E27FC236}">
                    <a16:creationId xmlns:a16="http://schemas.microsoft.com/office/drawing/2014/main" id="{69F0A983-60E1-274B-91ED-095FC645E168}"/>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8" name="図形グループ 200">
              <a:extLst>
                <a:ext uri="{FF2B5EF4-FFF2-40B4-BE49-F238E27FC236}">
                  <a16:creationId xmlns:a16="http://schemas.microsoft.com/office/drawing/2014/main" id="{DE2A0BB2-642A-8544-9BBA-4A148BB68ACE}"/>
                </a:ext>
              </a:extLst>
            </p:cNvPr>
            <p:cNvGrpSpPr/>
            <p:nvPr/>
          </p:nvGrpSpPr>
          <p:grpSpPr>
            <a:xfrm>
              <a:off x="695604" y="2996289"/>
              <a:ext cx="150692" cy="345179"/>
              <a:chOff x="1946324" y="4125162"/>
              <a:chExt cx="969964" cy="2007872"/>
            </a:xfrm>
          </p:grpSpPr>
          <p:sp>
            <p:nvSpPr>
              <p:cNvPr id="299" name="円/楕円 298">
                <a:extLst>
                  <a:ext uri="{FF2B5EF4-FFF2-40B4-BE49-F238E27FC236}">
                    <a16:creationId xmlns:a16="http://schemas.microsoft.com/office/drawing/2014/main" id="{6C1CB587-058B-1846-8FA5-E4326EC082B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フローチャート: 論理積ゲート 299">
                <a:extLst>
                  <a:ext uri="{FF2B5EF4-FFF2-40B4-BE49-F238E27FC236}">
                    <a16:creationId xmlns:a16="http://schemas.microsoft.com/office/drawing/2014/main" id="{E553B70C-0C5C-8547-9F40-75B0FAD4133A}"/>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cxnSp>
        <p:nvCxnSpPr>
          <p:cNvPr id="304" name="直線コネクタ 303">
            <a:extLst>
              <a:ext uri="{FF2B5EF4-FFF2-40B4-BE49-F238E27FC236}">
                <a16:creationId xmlns:a16="http://schemas.microsoft.com/office/drawing/2014/main" id="{1B3E0EA7-64D6-6242-A93F-3CDC8FB014AF}"/>
              </a:ext>
            </a:extLst>
          </p:cNvPr>
          <p:cNvCxnSpPr>
            <a:stCxn id="255" idx="2"/>
            <a:endCxn id="285" idx="0"/>
          </p:cNvCxnSpPr>
          <p:nvPr/>
        </p:nvCxnSpPr>
        <p:spPr>
          <a:xfrm flipH="1">
            <a:off x="6663243" y="2472274"/>
            <a:ext cx="891578" cy="503549"/>
          </a:xfrm>
          <a:prstGeom prst="line">
            <a:avLst/>
          </a:prstGeom>
        </p:spPr>
        <p:style>
          <a:lnRef idx="2">
            <a:schemeClr val="accent1"/>
          </a:lnRef>
          <a:fillRef idx="0">
            <a:schemeClr val="accent1"/>
          </a:fillRef>
          <a:effectRef idx="1">
            <a:schemeClr val="accent1"/>
          </a:effectRef>
          <a:fontRef idx="minor">
            <a:schemeClr val="tx1"/>
          </a:fontRef>
        </p:style>
      </p:cxnSp>
      <p:cxnSp>
        <p:nvCxnSpPr>
          <p:cNvPr id="305" name="直線コネクタ 304">
            <a:extLst>
              <a:ext uri="{FF2B5EF4-FFF2-40B4-BE49-F238E27FC236}">
                <a16:creationId xmlns:a16="http://schemas.microsoft.com/office/drawing/2014/main" id="{587B5E8D-77DF-0648-999F-A195AAF49DB0}"/>
              </a:ext>
            </a:extLst>
          </p:cNvPr>
          <p:cNvCxnSpPr>
            <a:stCxn id="255" idx="2"/>
            <a:endCxn id="293" idx="0"/>
          </p:cNvCxnSpPr>
          <p:nvPr/>
        </p:nvCxnSpPr>
        <p:spPr>
          <a:xfrm>
            <a:off x="7554821" y="2472274"/>
            <a:ext cx="3651" cy="517949"/>
          </a:xfrm>
          <a:prstGeom prst="line">
            <a:avLst/>
          </a:prstGeom>
        </p:spPr>
        <p:style>
          <a:lnRef idx="2">
            <a:schemeClr val="accent1"/>
          </a:lnRef>
          <a:fillRef idx="0">
            <a:schemeClr val="accent1"/>
          </a:fillRef>
          <a:effectRef idx="1">
            <a:schemeClr val="accent1"/>
          </a:effectRef>
          <a:fontRef idx="minor">
            <a:schemeClr val="tx1"/>
          </a:fontRef>
        </p:style>
      </p:cxnSp>
      <p:cxnSp>
        <p:nvCxnSpPr>
          <p:cNvPr id="306" name="直線コネクタ 305">
            <a:extLst>
              <a:ext uri="{FF2B5EF4-FFF2-40B4-BE49-F238E27FC236}">
                <a16:creationId xmlns:a16="http://schemas.microsoft.com/office/drawing/2014/main" id="{374D6784-C955-D04D-A353-A6BE391B49BA}"/>
              </a:ext>
            </a:extLst>
          </p:cNvPr>
          <p:cNvCxnSpPr>
            <a:stCxn id="255" idx="2"/>
            <a:endCxn id="301" idx="0"/>
          </p:cNvCxnSpPr>
          <p:nvPr/>
        </p:nvCxnSpPr>
        <p:spPr>
          <a:xfrm>
            <a:off x="7554821" y="2472274"/>
            <a:ext cx="857530" cy="503549"/>
          </a:xfrm>
          <a:prstGeom prst="line">
            <a:avLst/>
          </a:prstGeom>
        </p:spPr>
        <p:style>
          <a:lnRef idx="2">
            <a:schemeClr val="accent1"/>
          </a:lnRef>
          <a:fillRef idx="0">
            <a:schemeClr val="accent1"/>
          </a:fillRef>
          <a:effectRef idx="1">
            <a:schemeClr val="accent1"/>
          </a:effectRef>
          <a:fontRef idx="minor">
            <a:schemeClr val="tx1"/>
          </a:fontRef>
        </p:style>
      </p:cxnSp>
      <p:sp>
        <p:nvSpPr>
          <p:cNvPr id="307" name="正方形/長方形 306">
            <a:extLst>
              <a:ext uri="{FF2B5EF4-FFF2-40B4-BE49-F238E27FC236}">
                <a16:creationId xmlns:a16="http://schemas.microsoft.com/office/drawing/2014/main" id="{5BE34F12-706D-FF4A-AE33-A779FD80D3CF}"/>
              </a:ext>
            </a:extLst>
          </p:cNvPr>
          <p:cNvSpPr/>
          <p:nvPr/>
        </p:nvSpPr>
        <p:spPr>
          <a:xfrm>
            <a:off x="7291372" y="1874800"/>
            <a:ext cx="520469" cy="21561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08" name="正方形/長方形 307">
            <a:extLst>
              <a:ext uri="{FF2B5EF4-FFF2-40B4-BE49-F238E27FC236}">
                <a16:creationId xmlns:a16="http://schemas.microsoft.com/office/drawing/2014/main" id="{3843FB52-5F4A-0E46-8E87-5065D477AD39}"/>
              </a:ext>
            </a:extLst>
          </p:cNvPr>
          <p:cNvSpPr/>
          <p:nvPr/>
        </p:nvSpPr>
        <p:spPr>
          <a:xfrm>
            <a:off x="8067882" y="1877801"/>
            <a:ext cx="520469" cy="21561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09" name="テキスト ボックス 308">
            <a:extLst>
              <a:ext uri="{FF2B5EF4-FFF2-40B4-BE49-F238E27FC236}">
                <a16:creationId xmlns:a16="http://schemas.microsoft.com/office/drawing/2014/main" id="{9847A6D5-74E5-F748-AE01-0D2ECFC39B99}"/>
              </a:ext>
            </a:extLst>
          </p:cNvPr>
          <p:cNvSpPr txBox="1"/>
          <p:nvPr/>
        </p:nvSpPr>
        <p:spPr>
          <a:xfrm>
            <a:off x="6569930" y="2115076"/>
            <a:ext cx="402674" cy="276999"/>
          </a:xfrm>
          <a:prstGeom prst="rect">
            <a:avLst/>
          </a:prstGeom>
          <a:noFill/>
        </p:spPr>
        <p:txBody>
          <a:bodyPr wrap="none" rtlCol="0">
            <a:spAutoFit/>
          </a:bodyPr>
          <a:lstStyle/>
          <a:p>
            <a:pPr algn="ctr"/>
            <a:r>
              <a:rPr kumimoji="1" lang="en-US" altLang="ja-JP" sz="1200" dirty="0">
                <a:solidFill>
                  <a:schemeClr val="bg1"/>
                </a:solidFill>
              </a:rPr>
              <a:t>VM</a:t>
            </a:r>
            <a:endParaRPr kumimoji="1" lang="ja-JP" altLang="en-US" sz="1200" dirty="0">
              <a:solidFill>
                <a:schemeClr val="bg1"/>
              </a:solidFill>
            </a:endParaRPr>
          </a:p>
        </p:txBody>
      </p:sp>
      <p:sp>
        <p:nvSpPr>
          <p:cNvPr id="310" name="テキスト ボックス 309">
            <a:extLst>
              <a:ext uri="{FF2B5EF4-FFF2-40B4-BE49-F238E27FC236}">
                <a16:creationId xmlns:a16="http://schemas.microsoft.com/office/drawing/2014/main" id="{14F2142C-B975-0C47-91CA-3AADFC71F6F4}"/>
              </a:ext>
            </a:extLst>
          </p:cNvPr>
          <p:cNvSpPr txBox="1"/>
          <p:nvPr/>
        </p:nvSpPr>
        <p:spPr>
          <a:xfrm>
            <a:off x="7343763" y="2102767"/>
            <a:ext cx="402674" cy="276999"/>
          </a:xfrm>
          <a:prstGeom prst="rect">
            <a:avLst/>
          </a:prstGeom>
          <a:noFill/>
        </p:spPr>
        <p:txBody>
          <a:bodyPr wrap="none" rtlCol="0">
            <a:spAutoFit/>
          </a:bodyPr>
          <a:lstStyle/>
          <a:p>
            <a:pPr algn="ctr"/>
            <a:r>
              <a:rPr kumimoji="1" lang="en-US" altLang="ja-JP" sz="1200">
                <a:solidFill>
                  <a:schemeClr val="bg1"/>
                </a:solidFill>
              </a:rPr>
              <a:t>VM</a:t>
            </a:r>
            <a:endParaRPr kumimoji="1" lang="ja-JP" altLang="en-US" sz="1200" dirty="0">
              <a:solidFill>
                <a:schemeClr val="bg1"/>
              </a:solidFill>
            </a:endParaRPr>
          </a:p>
        </p:txBody>
      </p:sp>
      <p:sp>
        <p:nvSpPr>
          <p:cNvPr id="311" name="テキスト ボックス 310">
            <a:extLst>
              <a:ext uri="{FF2B5EF4-FFF2-40B4-BE49-F238E27FC236}">
                <a16:creationId xmlns:a16="http://schemas.microsoft.com/office/drawing/2014/main" id="{6FD81E5E-AAEB-2740-B568-DF647DB28F96}"/>
              </a:ext>
            </a:extLst>
          </p:cNvPr>
          <p:cNvSpPr txBox="1"/>
          <p:nvPr/>
        </p:nvSpPr>
        <p:spPr>
          <a:xfrm>
            <a:off x="8128046" y="2114403"/>
            <a:ext cx="402674" cy="276999"/>
          </a:xfrm>
          <a:prstGeom prst="rect">
            <a:avLst/>
          </a:prstGeom>
          <a:noFill/>
        </p:spPr>
        <p:txBody>
          <a:bodyPr wrap="none" rtlCol="0">
            <a:spAutoFit/>
          </a:bodyPr>
          <a:lstStyle/>
          <a:p>
            <a:pPr algn="ctr"/>
            <a:r>
              <a:rPr kumimoji="1" lang="en-US" altLang="ja-JP" sz="1200">
                <a:solidFill>
                  <a:schemeClr val="bg1"/>
                </a:solidFill>
              </a:rPr>
              <a:t>VM</a:t>
            </a:r>
            <a:endParaRPr kumimoji="1" lang="ja-JP" altLang="en-US" sz="1200" dirty="0">
              <a:solidFill>
                <a:schemeClr val="bg1"/>
              </a:solidFill>
            </a:endParaRPr>
          </a:p>
        </p:txBody>
      </p:sp>
      <p:sp>
        <p:nvSpPr>
          <p:cNvPr id="312" name="テキスト ボックス 311">
            <a:extLst>
              <a:ext uri="{FF2B5EF4-FFF2-40B4-BE49-F238E27FC236}">
                <a16:creationId xmlns:a16="http://schemas.microsoft.com/office/drawing/2014/main" id="{2E1DC95E-CBFC-FA4C-B343-772532CAE2FA}"/>
              </a:ext>
            </a:extLst>
          </p:cNvPr>
          <p:cNvSpPr txBox="1"/>
          <p:nvPr/>
        </p:nvSpPr>
        <p:spPr>
          <a:xfrm>
            <a:off x="6244503" y="1070927"/>
            <a:ext cx="2723823" cy="276999"/>
          </a:xfrm>
          <a:prstGeom prst="rect">
            <a:avLst/>
          </a:prstGeom>
          <a:noFill/>
        </p:spPr>
        <p:txBody>
          <a:bodyPr wrap="none" rtlCol="0">
            <a:spAutoFit/>
          </a:bodyPr>
          <a:lstStyle/>
          <a:p>
            <a:r>
              <a:rPr kumimoji="1" lang="en-US" altLang="ja-JP" sz="1200" dirty="0">
                <a:solidFill>
                  <a:srgbClr val="002060"/>
                </a:solidFill>
                <a:latin typeface="Meiryo" charset="-128"/>
                <a:ea typeface="Meiryo" charset="-128"/>
                <a:cs typeface="Meiryo" charset="-128"/>
              </a:rPr>
              <a:t>1970</a:t>
            </a:r>
            <a:r>
              <a:rPr kumimoji="1" lang="ja-JP" altLang="en-US" sz="1200" dirty="0">
                <a:solidFill>
                  <a:srgbClr val="002060"/>
                </a:solidFill>
                <a:latin typeface="Meiryo" charset="-128"/>
                <a:ea typeface="Meiryo" charset="-128"/>
                <a:cs typeface="Meiryo" charset="-128"/>
              </a:rPr>
              <a:t>年代</a:t>
            </a:r>
            <a:r>
              <a:rPr kumimoji="1" lang="en-US" altLang="ja-JP" sz="1200" dirty="0">
                <a:solidFill>
                  <a:srgbClr val="002060"/>
                </a:solidFill>
                <a:latin typeface="Meiryo" charset="-128"/>
                <a:ea typeface="Meiryo" charset="-128"/>
                <a:cs typeface="Meiryo" charset="-128"/>
              </a:rPr>
              <a:t>〜</a:t>
            </a:r>
            <a:r>
              <a:rPr kumimoji="1" lang="ja-JP" altLang="en-US" sz="1200" dirty="0">
                <a:solidFill>
                  <a:srgbClr val="002060"/>
                </a:solidFill>
                <a:latin typeface="Meiryo" charset="-128"/>
                <a:ea typeface="Meiryo" charset="-128"/>
                <a:cs typeface="Meiryo" charset="-128"/>
              </a:rPr>
              <a:t>／</a:t>
            </a:r>
            <a:r>
              <a:rPr lang="ja-JP" altLang="en-US" sz="1200" dirty="0">
                <a:solidFill>
                  <a:srgbClr val="002060"/>
                </a:solidFill>
                <a:latin typeface="Meiryo" charset="-128"/>
                <a:ea typeface="Meiryo" charset="-128"/>
                <a:cs typeface="Meiryo" charset="-128"/>
              </a:rPr>
              <a:t>仮想化（仮想マシン）</a:t>
            </a:r>
            <a:endParaRPr kumimoji="1" lang="ja-JP" altLang="en-US" sz="1200" dirty="0">
              <a:solidFill>
                <a:srgbClr val="002060"/>
              </a:solidFill>
              <a:latin typeface="Meiryo" charset="-128"/>
              <a:ea typeface="Meiryo" charset="-128"/>
              <a:cs typeface="Meiryo" charset="-128"/>
            </a:endParaRPr>
          </a:p>
        </p:txBody>
      </p:sp>
      <p:sp>
        <p:nvSpPr>
          <p:cNvPr id="313" name="テキスト ボックス 312">
            <a:extLst>
              <a:ext uri="{FF2B5EF4-FFF2-40B4-BE49-F238E27FC236}">
                <a16:creationId xmlns:a16="http://schemas.microsoft.com/office/drawing/2014/main" id="{0895CF2F-5BFC-7348-B0EB-2EA3A6FD4252}"/>
              </a:ext>
            </a:extLst>
          </p:cNvPr>
          <p:cNvSpPr txBox="1"/>
          <p:nvPr/>
        </p:nvSpPr>
        <p:spPr>
          <a:xfrm>
            <a:off x="6244503" y="2480598"/>
            <a:ext cx="992579" cy="369332"/>
          </a:xfrm>
          <a:prstGeom prst="rect">
            <a:avLst/>
          </a:prstGeom>
          <a:noFill/>
        </p:spPr>
        <p:txBody>
          <a:bodyPr wrap="none" rtlCol="0">
            <a:spAutoFit/>
          </a:bodyPr>
          <a:lstStyle/>
          <a:p>
            <a:r>
              <a:rPr kumimoji="1" lang="ja-JP" altLang="en-US" sz="900" dirty="0">
                <a:solidFill>
                  <a:srgbClr val="002060"/>
                </a:solidFill>
                <a:latin typeface="Meiryo" charset="-128"/>
                <a:ea typeface="Meiryo" charset="-128"/>
                <a:cs typeface="Meiryo" charset="-128"/>
              </a:rPr>
              <a:t>メインフレーム</a:t>
            </a:r>
            <a:endParaRPr kumimoji="1" lang="en-US" altLang="ja-JP" sz="900" dirty="0">
              <a:solidFill>
                <a:srgbClr val="002060"/>
              </a:solidFill>
              <a:latin typeface="Meiryo" charset="-128"/>
              <a:ea typeface="Meiryo" charset="-128"/>
              <a:cs typeface="Meiryo" charset="-128"/>
            </a:endParaRPr>
          </a:p>
          <a:p>
            <a:r>
              <a:rPr lang="ja-JP" altLang="en-US" sz="900" dirty="0">
                <a:solidFill>
                  <a:srgbClr val="002060"/>
                </a:solidFill>
                <a:latin typeface="Meiryo" charset="-128"/>
                <a:ea typeface="Meiryo" charset="-128"/>
                <a:cs typeface="Meiryo" charset="-128"/>
              </a:rPr>
              <a:t>ミニコン</a:t>
            </a:r>
            <a:endParaRPr lang="en-US" altLang="ja-JP" sz="900" dirty="0">
              <a:solidFill>
                <a:srgbClr val="002060"/>
              </a:solidFill>
              <a:latin typeface="Meiryo" charset="-128"/>
              <a:ea typeface="Meiryo" charset="-128"/>
              <a:cs typeface="Meiryo" charset="-128"/>
            </a:endParaRPr>
          </a:p>
        </p:txBody>
      </p:sp>
      <p:sp>
        <p:nvSpPr>
          <p:cNvPr id="314" name="正方形/長方形 313">
            <a:extLst>
              <a:ext uri="{FF2B5EF4-FFF2-40B4-BE49-F238E27FC236}">
                <a16:creationId xmlns:a16="http://schemas.microsoft.com/office/drawing/2014/main" id="{500542AD-A218-024C-97F4-8711959C774F}"/>
              </a:ext>
            </a:extLst>
          </p:cNvPr>
          <p:cNvSpPr/>
          <p:nvPr/>
        </p:nvSpPr>
        <p:spPr>
          <a:xfrm>
            <a:off x="6363695" y="4150142"/>
            <a:ext cx="750674" cy="1147332"/>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5" name="正方形/長方形 314">
            <a:extLst>
              <a:ext uri="{FF2B5EF4-FFF2-40B4-BE49-F238E27FC236}">
                <a16:creationId xmlns:a16="http://schemas.microsoft.com/office/drawing/2014/main" id="{4B09FC11-C85B-1B4A-854E-F255B13FCCE8}"/>
              </a:ext>
            </a:extLst>
          </p:cNvPr>
          <p:cNvSpPr/>
          <p:nvPr/>
        </p:nvSpPr>
        <p:spPr>
          <a:xfrm>
            <a:off x="7184800" y="4146527"/>
            <a:ext cx="750674" cy="1147332"/>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正方形/長方形 315">
            <a:extLst>
              <a:ext uri="{FF2B5EF4-FFF2-40B4-BE49-F238E27FC236}">
                <a16:creationId xmlns:a16="http://schemas.microsoft.com/office/drawing/2014/main" id="{CBF7627A-FBEC-CC43-BA56-E65342A1843A}"/>
              </a:ext>
            </a:extLst>
          </p:cNvPr>
          <p:cNvSpPr/>
          <p:nvPr/>
        </p:nvSpPr>
        <p:spPr>
          <a:xfrm>
            <a:off x="7995273" y="4150142"/>
            <a:ext cx="750674" cy="1147332"/>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7" name="正方形/長方形 316">
            <a:extLst>
              <a:ext uri="{FF2B5EF4-FFF2-40B4-BE49-F238E27FC236}">
                <a16:creationId xmlns:a16="http://schemas.microsoft.com/office/drawing/2014/main" id="{E3F0AFAC-6EE2-3F4A-B9A2-15E7337058C7}"/>
              </a:ext>
            </a:extLst>
          </p:cNvPr>
          <p:cNvSpPr/>
          <p:nvPr/>
        </p:nvSpPr>
        <p:spPr>
          <a:xfrm>
            <a:off x="6402398" y="4888698"/>
            <a:ext cx="689505" cy="2651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18" name="正方形/長方形 317">
            <a:extLst>
              <a:ext uri="{FF2B5EF4-FFF2-40B4-BE49-F238E27FC236}">
                <a16:creationId xmlns:a16="http://schemas.microsoft.com/office/drawing/2014/main" id="{1CBDD27B-6B61-314C-83E1-7B69D03F4CFC}"/>
              </a:ext>
            </a:extLst>
          </p:cNvPr>
          <p:cNvSpPr/>
          <p:nvPr/>
        </p:nvSpPr>
        <p:spPr>
          <a:xfrm>
            <a:off x="6399077" y="4336479"/>
            <a:ext cx="692826" cy="46587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sp>
        <p:nvSpPr>
          <p:cNvPr id="319" name="正方形/長方形 318">
            <a:extLst>
              <a:ext uri="{FF2B5EF4-FFF2-40B4-BE49-F238E27FC236}">
                <a16:creationId xmlns:a16="http://schemas.microsoft.com/office/drawing/2014/main" id="{6282CB18-59BD-A448-A478-5DCAE6F8B02B}"/>
              </a:ext>
            </a:extLst>
          </p:cNvPr>
          <p:cNvSpPr/>
          <p:nvPr/>
        </p:nvSpPr>
        <p:spPr>
          <a:xfrm>
            <a:off x="7220176" y="4336248"/>
            <a:ext cx="682453" cy="46587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sp>
        <p:nvSpPr>
          <p:cNvPr id="320" name="正方形/長方形 319">
            <a:extLst>
              <a:ext uri="{FF2B5EF4-FFF2-40B4-BE49-F238E27FC236}">
                <a16:creationId xmlns:a16="http://schemas.microsoft.com/office/drawing/2014/main" id="{0B573045-3D54-D248-B636-BF6CEB4537EC}"/>
              </a:ext>
            </a:extLst>
          </p:cNvPr>
          <p:cNvSpPr/>
          <p:nvPr/>
        </p:nvSpPr>
        <p:spPr>
          <a:xfrm>
            <a:off x="8043749" y="4336479"/>
            <a:ext cx="667873" cy="46587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grpSp>
        <p:nvGrpSpPr>
          <p:cNvPr id="321" name="図形グループ 139">
            <a:extLst>
              <a:ext uri="{FF2B5EF4-FFF2-40B4-BE49-F238E27FC236}">
                <a16:creationId xmlns:a16="http://schemas.microsoft.com/office/drawing/2014/main" id="{E147E933-F71C-7546-8EE5-A22218A359B3}"/>
              </a:ext>
            </a:extLst>
          </p:cNvPr>
          <p:cNvGrpSpPr/>
          <p:nvPr/>
        </p:nvGrpSpPr>
        <p:grpSpPr>
          <a:xfrm>
            <a:off x="6472217" y="5804936"/>
            <a:ext cx="398531" cy="455164"/>
            <a:chOff x="565484" y="2886304"/>
            <a:chExt cx="398531" cy="455164"/>
          </a:xfrm>
        </p:grpSpPr>
        <p:grpSp>
          <p:nvGrpSpPr>
            <p:cNvPr id="322" name="図形グループ 140">
              <a:extLst>
                <a:ext uri="{FF2B5EF4-FFF2-40B4-BE49-F238E27FC236}">
                  <a16:creationId xmlns:a16="http://schemas.microsoft.com/office/drawing/2014/main" id="{3565CE83-BDC0-DE46-AF85-3B710D613170}"/>
                </a:ext>
              </a:extLst>
            </p:cNvPr>
            <p:cNvGrpSpPr/>
            <p:nvPr/>
          </p:nvGrpSpPr>
          <p:grpSpPr>
            <a:xfrm>
              <a:off x="565484" y="2886304"/>
              <a:ext cx="398531" cy="387786"/>
              <a:chOff x="758730" y="3198675"/>
              <a:chExt cx="702795" cy="688305"/>
            </a:xfrm>
          </p:grpSpPr>
          <p:sp>
            <p:nvSpPr>
              <p:cNvPr id="326" name="角丸四角形 325">
                <a:extLst>
                  <a:ext uri="{FF2B5EF4-FFF2-40B4-BE49-F238E27FC236}">
                    <a16:creationId xmlns:a16="http://schemas.microsoft.com/office/drawing/2014/main" id="{522FD8D9-7D69-F446-813F-472AB7838C31}"/>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7" name="角丸四角形 326">
                <a:extLst>
                  <a:ext uri="{FF2B5EF4-FFF2-40B4-BE49-F238E27FC236}">
                    <a16:creationId xmlns:a16="http://schemas.microsoft.com/office/drawing/2014/main" id="{8A46E52B-D1B0-0645-89E9-9937045B160C}"/>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8" name="台形 327">
                <a:extLst>
                  <a:ext uri="{FF2B5EF4-FFF2-40B4-BE49-F238E27FC236}">
                    <a16:creationId xmlns:a16="http://schemas.microsoft.com/office/drawing/2014/main" id="{6DA352FF-CF34-4F49-A060-38F5BEA987C1}"/>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23" name="図形グループ 141">
              <a:extLst>
                <a:ext uri="{FF2B5EF4-FFF2-40B4-BE49-F238E27FC236}">
                  <a16:creationId xmlns:a16="http://schemas.microsoft.com/office/drawing/2014/main" id="{33F7787D-A627-614C-9351-37F236936814}"/>
                </a:ext>
              </a:extLst>
            </p:cNvPr>
            <p:cNvGrpSpPr/>
            <p:nvPr/>
          </p:nvGrpSpPr>
          <p:grpSpPr>
            <a:xfrm>
              <a:off x="695604" y="2996289"/>
              <a:ext cx="150692" cy="345179"/>
              <a:chOff x="1946324" y="4125162"/>
              <a:chExt cx="969964" cy="2007872"/>
            </a:xfrm>
          </p:grpSpPr>
          <p:sp>
            <p:nvSpPr>
              <p:cNvPr id="324" name="円/楕円 323">
                <a:extLst>
                  <a:ext uri="{FF2B5EF4-FFF2-40B4-BE49-F238E27FC236}">
                    <a16:creationId xmlns:a16="http://schemas.microsoft.com/office/drawing/2014/main" id="{17A7CDE2-35E2-204D-88AF-9795CD1447C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5" name="フローチャート: 論理積ゲート 324">
                <a:extLst>
                  <a:ext uri="{FF2B5EF4-FFF2-40B4-BE49-F238E27FC236}">
                    <a16:creationId xmlns:a16="http://schemas.microsoft.com/office/drawing/2014/main" id="{B255F3B6-BC5A-294C-B333-0674B68A794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329" name="図形グループ 147">
            <a:extLst>
              <a:ext uri="{FF2B5EF4-FFF2-40B4-BE49-F238E27FC236}">
                <a16:creationId xmlns:a16="http://schemas.microsoft.com/office/drawing/2014/main" id="{5A812F26-0F08-9041-BD5F-7F7218B68171}"/>
              </a:ext>
            </a:extLst>
          </p:cNvPr>
          <p:cNvGrpSpPr/>
          <p:nvPr/>
        </p:nvGrpSpPr>
        <p:grpSpPr>
          <a:xfrm>
            <a:off x="7368814" y="5804433"/>
            <a:ext cx="398531" cy="455164"/>
            <a:chOff x="565484" y="2886304"/>
            <a:chExt cx="398531" cy="455164"/>
          </a:xfrm>
        </p:grpSpPr>
        <p:grpSp>
          <p:nvGrpSpPr>
            <p:cNvPr id="330" name="図形グループ 148">
              <a:extLst>
                <a:ext uri="{FF2B5EF4-FFF2-40B4-BE49-F238E27FC236}">
                  <a16:creationId xmlns:a16="http://schemas.microsoft.com/office/drawing/2014/main" id="{2C707527-7EC8-1C46-B621-CDCD56B26B74}"/>
                </a:ext>
              </a:extLst>
            </p:cNvPr>
            <p:cNvGrpSpPr/>
            <p:nvPr/>
          </p:nvGrpSpPr>
          <p:grpSpPr>
            <a:xfrm>
              <a:off x="565484" y="2886304"/>
              <a:ext cx="398531" cy="387786"/>
              <a:chOff x="758730" y="3198675"/>
              <a:chExt cx="702795" cy="688305"/>
            </a:xfrm>
          </p:grpSpPr>
          <p:sp>
            <p:nvSpPr>
              <p:cNvPr id="334" name="角丸四角形 333">
                <a:extLst>
                  <a:ext uri="{FF2B5EF4-FFF2-40B4-BE49-F238E27FC236}">
                    <a16:creationId xmlns:a16="http://schemas.microsoft.com/office/drawing/2014/main" id="{31C71346-D73A-644F-936E-CC681287D5C6}"/>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5" name="角丸四角形 334">
                <a:extLst>
                  <a:ext uri="{FF2B5EF4-FFF2-40B4-BE49-F238E27FC236}">
                    <a16:creationId xmlns:a16="http://schemas.microsoft.com/office/drawing/2014/main" id="{3AA16A00-6B35-6E49-878A-782A5034E6CF}"/>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6" name="台形 335">
                <a:extLst>
                  <a:ext uri="{FF2B5EF4-FFF2-40B4-BE49-F238E27FC236}">
                    <a16:creationId xmlns:a16="http://schemas.microsoft.com/office/drawing/2014/main" id="{3931DC11-E60F-7046-9BDC-66F0913F6A02}"/>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1" name="図形グループ 149">
              <a:extLst>
                <a:ext uri="{FF2B5EF4-FFF2-40B4-BE49-F238E27FC236}">
                  <a16:creationId xmlns:a16="http://schemas.microsoft.com/office/drawing/2014/main" id="{7E657A84-471B-6C41-856F-C0480D4202D8}"/>
                </a:ext>
              </a:extLst>
            </p:cNvPr>
            <p:cNvGrpSpPr/>
            <p:nvPr/>
          </p:nvGrpSpPr>
          <p:grpSpPr>
            <a:xfrm>
              <a:off x="695604" y="2996289"/>
              <a:ext cx="150692" cy="345179"/>
              <a:chOff x="1946324" y="4125162"/>
              <a:chExt cx="969964" cy="2007872"/>
            </a:xfrm>
          </p:grpSpPr>
          <p:sp>
            <p:nvSpPr>
              <p:cNvPr id="332" name="円/楕円 331">
                <a:extLst>
                  <a:ext uri="{FF2B5EF4-FFF2-40B4-BE49-F238E27FC236}">
                    <a16:creationId xmlns:a16="http://schemas.microsoft.com/office/drawing/2014/main" id="{E33B61B1-5AB6-4543-B346-8A70D11E7E97}"/>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3" name="フローチャート: 論理積ゲート 332">
                <a:extLst>
                  <a:ext uri="{FF2B5EF4-FFF2-40B4-BE49-F238E27FC236}">
                    <a16:creationId xmlns:a16="http://schemas.microsoft.com/office/drawing/2014/main" id="{9CF63057-CF7B-9647-A35B-84DBEE9F5E10}"/>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337" name="図形グループ 155">
            <a:extLst>
              <a:ext uri="{FF2B5EF4-FFF2-40B4-BE49-F238E27FC236}">
                <a16:creationId xmlns:a16="http://schemas.microsoft.com/office/drawing/2014/main" id="{C506807D-61E5-684D-9B4D-60C7B4B2CAEC}"/>
              </a:ext>
            </a:extLst>
          </p:cNvPr>
          <p:cNvGrpSpPr/>
          <p:nvPr/>
        </p:nvGrpSpPr>
        <p:grpSpPr>
          <a:xfrm>
            <a:off x="8221325" y="5804936"/>
            <a:ext cx="398531" cy="455164"/>
            <a:chOff x="565484" y="2886304"/>
            <a:chExt cx="398531" cy="455164"/>
          </a:xfrm>
        </p:grpSpPr>
        <p:grpSp>
          <p:nvGrpSpPr>
            <p:cNvPr id="338" name="図形グループ 156">
              <a:extLst>
                <a:ext uri="{FF2B5EF4-FFF2-40B4-BE49-F238E27FC236}">
                  <a16:creationId xmlns:a16="http://schemas.microsoft.com/office/drawing/2014/main" id="{92B7638C-9C35-744B-B5B8-A8662750A183}"/>
                </a:ext>
              </a:extLst>
            </p:cNvPr>
            <p:cNvGrpSpPr/>
            <p:nvPr/>
          </p:nvGrpSpPr>
          <p:grpSpPr>
            <a:xfrm>
              <a:off x="565484" y="2886304"/>
              <a:ext cx="398531" cy="387786"/>
              <a:chOff x="758730" y="3198675"/>
              <a:chExt cx="702795" cy="688305"/>
            </a:xfrm>
          </p:grpSpPr>
          <p:sp>
            <p:nvSpPr>
              <p:cNvPr id="342" name="角丸四角形 341">
                <a:extLst>
                  <a:ext uri="{FF2B5EF4-FFF2-40B4-BE49-F238E27FC236}">
                    <a16:creationId xmlns:a16="http://schemas.microsoft.com/office/drawing/2014/main" id="{70597E3D-2A3B-444F-9FE7-1AE89E712E9F}"/>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3" name="角丸四角形 342">
                <a:extLst>
                  <a:ext uri="{FF2B5EF4-FFF2-40B4-BE49-F238E27FC236}">
                    <a16:creationId xmlns:a16="http://schemas.microsoft.com/office/drawing/2014/main" id="{4EA21404-DCBF-B745-9ECB-1211085C79A2}"/>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4" name="台形 343">
                <a:extLst>
                  <a:ext uri="{FF2B5EF4-FFF2-40B4-BE49-F238E27FC236}">
                    <a16:creationId xmlns:a16="http://schemas.microsoft.com/office/drawing/2014/main" id="{30A6470F-F43F-844E-A0F1-807358ADB463}"/>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9" name="図形グループ 157">
              <a:extLst>
                <a:ext uri="{FF2B5EF4-FFF2-40B4-BE49-F238E27FC236}">
                  <a16:creationId xmlns:a16="http://schemas.microsoft.com/office/drawing/2014/main" id="{BA2B6151-A541-1B44-8643-08CE9412DC36}"/>
                </a:ext>
              </a:extLst>
            </p:cNvPr>
            <p:cNvGrpSpPr/>
            <p:nvPr/>
          </p:nvGrpSpPr>
          <p:grpSpPr>
            <a:xfrm>
              <a:off x="695604" y="2996289"/>
              <a:ext cx="150692" cy="345179"/>
              <a:chOff x="1946324" y="4125162"/>
              <a:chExt cx="969964" cy="2007872"/>
            </a:xfrm>
          </p:grpSpPr>
          <p:sp>
            <p:nvSpPr>
              <p:cNvPr id="340" name="円/楕円 339">
                <a:extLst>
                  <a:ext uri="{FF2B5EF4-FFF2-40B4-BE49-F238E27FC236}">
                    <a16:creationId xmlns:a16="http://schemas.microsoft.com/office/drawing/2014/main" id="{1A0BD8C0-61E8-EF4B-89D2-DEE1FA87702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1" name="フローチャート: 論理積ゲート 340">
                <a:extLst>
                  <a:ext uri="{FF2B5EF4-FFF2-40B4-BE49-F238E27FC236}">
                    <a16:creationId xmlns:a16="http://schemas.microsoft.com/office/drawing/2014/main" id="{FC3661F0-C9D5-3344-A48A-73EBEB9DD71D}"/>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cxnSp>
        <p:nvCxnSpPr>
          <p:cNvPr id="345" name="直線コネクタ 344">
            <a:extLst>
              <a:ext uri="{FF2B5EF4-FFF2-40B4-BE49-F238E27FC236}">
                <a16:creationId xmlns:a16="http://schemas.microsoft.com/office/drawing/2014/main" id="{872BA6A3-3021-CA4B-B6A2-1FDC4636608F}"/>
              </a:ext>
            </a:extLst>
          </p:cNvPr>
          <p:cNvCxnSpPr>
            <a:stCxn id="314" idx="2"/>
            <a:endCxn id="326" idx="0"/>
          </p:cNvCxnSpPr>
          <p:nvPr/>
        </p:nvCxnSpPr>
        <p:spPr>
          <a:xfrm flipH="1">
            <a:off x="6663242" y="5297474"/>
            <a:ext cx="75790" cy="50746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6" name="直線コネクタ 345">
            <a:extLst>
              <a:ext uri="{FF2B5EF4-FFF2-40B4-BE49-F238E27FC236}">
                <a16:creationId xmlns:a16="http://schemas.microsoft.com/office/drawing/2014/main" id="{1E626D41-331B-A44B-BC44-363F76609614}"/>
              </a:ext>
            </a:extLst>
          </p:cNvPr>
          <p:cNvCxnSpPr>
            <a:cxnSpLocks/>
            <a:stCxn id="315" idx="2"/>
            <a:endCxn id="334" idx="0"/>
          </p:cNvCxnSpPr>
          <p:nvPr/>
        </p:nvCxnSpPr>
        <p:spPr>
          <a:xfrm flipH="1">
            <a:off x="7559839" y="5293859"/>
            <a:ext cx="298" cy="510574"/>
          </a:xfrm>
          <a:prstGeom prst="line">
            <a:avLst/>
          </a:prstGeom>
        </p:spPr>
        <p:style>
          <a:lnRef idx="2">
            <a:schemeClr val="accent1"/>
          </a:lnRef>
          <a:fillRef idx="0">
            <a:schemeClr val="accent1"/>
          </a:fillRef>
          <a:effectRef idx="1">
            <a:schemeClr val="accent1"/>
          </a:effectRef>
          <a:fontRef idx="minor">
            <a:schemeClr val="tx1"/>
          </a:fontRef>
        </p:style>
      </p:cxnSp>
      <p:cxnSp>
        <p:nvCxnSpPr>
          <p:cNvPr id="347" name="直線コネクタ 346">
            <a:extLst>
              <a:ext uri="{FF2B5EF4-FFF2-40B4-BE49-F238E27FC236}">
                <a16:creationId xmlns:a16="http://schemas.microsoft.com/office/drawing/2014/main" id="{A101771B-F2BD-944C-93A3-BD5AF35D3AD5}"/>
              </a:ext>
            </a:extLst>
          </p:cNvPr>
          <p:cNvCxnSpPr>
            <a:stCxn id="316" idx="2"/>
            <a:endCxn id="342" idx="0"/>
          </p:cNvCxnSpPr>
          <p:nvPr/>
        </p:nvCxnSpPr>
        <p:spPr>
          <a:xfrm>
            <a:off x="8370610" y="5297474"/>
            <a:ext cx="41740" cy="507462"/>
          </a:xfrm>
          <a:prstGeom prst="line">
            <a:avLst/>
          </a:prstGeom>
        </p:spPr>
        <p:style>
          <a:lnRef idx="2">
            <a:schemeClr val="accent1"/>
          </a:lnRef>
          <a:fillRef idx="0">
            <a:schemeClr val="accent1"/>
          </a:fillRef>
          <a:effectRef idx="1">
            <a:schemeClr val="accent1"/>
          </a:effectRef>
          <a:fontRef idx="minor">
            <a:schemeClr val="tx1"/>
          </a:fontRef>
        </p:style>
      </p:cxnSp>
      <p:sp>
        <p:nvSpPr>
          <p:cNvPr id="348" name="正方形/長方形 347">
            <a:extLst>
              <a:ext uri="{FF2B5EF4-FFF2-40B4-BE49-F238E27FC236}">
                <a16:creationId xmlns:a16="http://schemas.microsoft.com/office/drawing/2014/main" id="{A39FD8A3-2FF7-4D46-ADF8-88A89CF2589C}"/>
              </a:ext>
            </a:extLst>
          </p:cNvPr>
          <p:cNvSpPr/>
          <p:nvPr/>
        </p:nvSpPr>
        <p:spPr>
          <a:xfrm>
            <a:off x="7221961" y="4885466"/>
            <a:ext cx="689505" cy="2651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49" name="正方形/長方形 348">
            <a:extLst>
              <a:ext uri="{FF2B5EF4-FFF2-40B4-BE49-F238E27FC236}">
                <a16:creationId xmlns:a16="http://schemas.microsoft.com/office/drawing/2014/main" id="{49521FC3-B776-5345-9818-4266514473D0}"/>
              </a:ext>
            </a:extLst>
          </p:cNvPr>
          <p:cNvSpPr/>
          <p:nvPr/>
        </p:nvSpPr>
        <p:spPr>
          <a:xfrm>
            <a:off x="8038630" y="4888698"/>
            <a:ext cx="689505" cy="2651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50" name="テキスト ボックス 349">
            <a:extLst>
              <a:ext uri="{FF2B5EF4-FFF2-40B4-BE49-F238E27FC236}">
                <a16:creationId xmlns:a16="http://schemas.microsoft.com/office/drawing/2014/main" id="{3F94E4E3-2632-F94D-8EA5-9D9AC5BF61AF}"/>
              </a:ext>
            </a:extLst>
          </p:cNvPr>
          <p:cNvSpPr txBox="1"/>
          <p:nvPr/>
        </p:nvSpPr>
        <p:spPr>
          <a:xfrm>
            <a:off x="6249819" y="3891269"/>
            <a:ext cx="1646605" cy="276999"/>
          </a:xfrm>
          <a:prstGeom prst="rect">
            <a:avLst/>
          </a:prstGeom>
          <a:noFill/>
        </p:spPr>
        <p:txBody>
          <a:bodyPr wrap="none" rtlCol="0">
            <a:spAutoFit/>
          </a:bodyPr>
          <a:lstStyle/>
          <a:p>
            <a:r>
              <a:rPr kumimoji="1" lang="en-US" altLang="ja-JP" sz="1200" dirty="0">
                <a:solidFill>
                  <a:srgbClr val="002060"/>
                </a:solidFill>
                <a:latin typeface="Meiryo" charset="-128"/>
                <a:ea typeface="Meiryo" charset="-128"/>
                <a:cs typeface="Meiryo" charset="-128"/>
              </a:rPr>
              <a:t>1980</a:t>
            </a:r>
            <a:r>
              <a:rPr kumimoji="1" lang="ja-JP" altLang="en-US" sz="1200" dirty="0">
                <a:solidFill>
                  <a:srgbClr val="002060"/>
                </a:solidFill>
                <a:latin typeface="Meiryo" charset="-128"/>
                <a:ea typeface="Meiryo" charset="-128"/>
                <a:cs typeface="Meiryo" charset="-128"/>
              </a:rPr>
              <a:t>年代</a:t>
            </a:r>
            <a:r>
              <a:rPr kumimoji="1" lang="en-US" altLang="ja-JP" sz="1200" dirty="0">
                <a:solidFill>
                  <a:srgbClr val="002060"/>
                </a:solidFill>
                <a:latin typeface="Meiryo" charset="-128"/>
                <a:ea typeface="Meiryo" charset="-128"/>
                <a:cs typeface="Meiryo" charset="-128"/>
              </a:rPr>
              <a:t>〜</a:t>
            </a:r>
            <a:r>
              <a:rPr kumimoji="1" lang="ja-JP" altLang="en-US" sz="1200" dirty="0">
                <a:solidFill>
                  <a:srgbClr val="002060"/>
                </a:solidFill>
                <a:latin typeface="Meiryo" charset="-128"/>
                <a:ea typeface="Meiryo" charset="-128"/>
                <a:cs typeface="Meiryo" charset="-128"/>
              </a:rPr>
              <a:t>／</a:t>
            </a:r>
            <a:r>
              <a:rPr lang="ja-JP" altLang="en-US" sz="1200" dirty="0">
                <a:solidFill>
                  <a:srgbClr val="002060"/>
                </a:solidFill>
                <a:latin typeface="Meiryo" charset="-128"/>
                <a:ea typeface="Meiryo" charset="-128"/>
                <a:cs typeface="Meiryo" charset="-128"/>
              </a:rPr>
              <a:t>分散化</a:t>
            </a:r>
            <a:endParaRPr kumimoji="1" lang="ja-JP" altLang="en-US" sz="1200" dirty="0">
              <a:solidFill>
                <a:srgbClr val="002060"/>
              </a:solidFill>
              <a:latin typeface="Meiryo" charset="-128"/>
              <a:ea typeface="Meiryo" charset="-128"/>
              <a:cs typeface="Meiryo" charset="-128"/>
            </a:endParaRPr>
          </a:p>
        </p:txBody>
      </p:sp>
      <p:sp>
        <p:nvSpPr>
          <p:cNvPr id="351" name="テキスト ボックス 350">
            <a:extLst>
              <a:ext uri="{FF2B5EF4-FFF2-40B4-BE49-F238E27FC236}">
                <a16:creationId xmlns:a16="http://schemas.microsoft.com/office/drawing/2014/main" id="{EEE2636A-0A0E-8D4D-B65B-CABFAF0FD71C}"/>
              </a:ext>
            </a:extLst>
          </p:cNvPr>
          <p:cNvSpPr txBox="1"/>
          <p:nvPr/>
        </p:nvSpPr>
        <p:spPr>
          <a:xfrm>
            <a:off x="6709340" y="5328052"/>
            <a:ext cx="792205" cy="369332"/>
          </a:xfrm>
          <a:prstGeom prst="rect">
            <a:avLst/>
          </a:prstGeom>
          <a:noFill/>
        </p:spPr>
        <p:txBody>
          <a:bodyPr wrap="none" rtlCol="0">
            <a:spAutoFit/>
          </a:bodyPr>
          <a:lstStyle/>
          <a:p>
            <a:r>
              <a:rPr lang="ja-JP" altLang="en-US" sz="900" dirty="0">
                <a:solidFill>
                  <a:srgbClr val="002060"/>
                </a:solidFill>
                <a:latin typeface="Meiryo" charset="-128"/>
                <a:ea typeface="Meiryo" charset="-128"/>
                <a:cs typeface="Meiryo" charset="-128"/>
              </a:rPr>
              <a:t>ミニコン</a:t>
            </a:r>
            <a:endParaRPr lang="en-US" altLang="ja-JP" sz="900" dirty="0">
              <a:solidFill>
                <a:srgbClr val="002060"/>
              </a:solidFill>
              <a:latin typeface="Meiryo" charset="-128"/>
              <a:ea typeface="Meiryo" charset="-128"/>
              <a:cs typeface="Meiryo" charset="-128"/>
            </a:endParaRPr>
          </a:p>
          <a:p>
            <a:r>
              <a:rPr lang="en-US" altLang="ja-JP" sz="900" dirty="0">
                <a:solidFill>
                  <a:srgbClr val="002060"/>
                </a:solidFill>
                <a:latin typeface="Meiryo" charset="-128"/>
                <a:ea typeface="Meiryo" charset="-128"/>
                <a:cs typeface="Meiryo" charset="-128"/>
              </a:rPr>
              <a:t>PC</a:t>
            </a:r>
            <a:r>
              <a:rPr lang="ja-JP" altLang="en-US" sz="900" dirty="0">
                <a:solidFill>
                  <a:srgbClr val="002060"/>
                </a:solidFill>
                <a:latin typeface="Meiryo" charset="-128"/>
                <a:ea typeface="Meiryo" charset="-128"/>
                <a:cs typeface="Meiryo" charset="-128"/>
              </a:rPr>
              <a:t>サーバー</a:t>
            </a:r>
            <a:endParaRPr lang="en-US" altLang="ja-JP" sz="900" dirty="0">
              <a:solidFill>
                <a:srgbClr val="002060"/>
              </a:solidFill>
              <a:latin typeface="Meiryo" charset="-128"/>
              <a:ea typeface="Meiryo" charset="-128"/>
              <a:cs typeface="Meiryo" charset="-128"/>
            </a:endParaRPr>
          </a:p>
        </p:txBody>
      </p:sp>
      <p:sp>
        <p:nvSpPr>
          <p:cNvPr id="352" name="正方形/長方形 351">
            <a:extLst>
              <a:ext uri="{FF2B5EF4-FFF2-40B4-BE49-F238E27FC236}">
                <a16:creationId xmlns:a16="http://schemas.microsoft.com/office/drawing/2014/main" id="{93D986CC-D09F-8C4D-9CF0-7F9038AFD6BA}"/>
              </a:ext>
            </a:extLst>
          </p:cNvPr>
          <p:cNvSpPr/>
          <p:nvPr/>
        </p:nvSpPr>
        <p:spPr>
          <a:xfrm>
            <a:off x="3379112" y="4147319"/>
            <a:ext cx="2382252" cy="115503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正方形/長方形 352">
            <a:extLst>
              <a:ext uri="{FF2B5EF4-FFF2-40B4-BE49-F238E27FC236}">
                <a16:creationId xmlns:a16="http://schemas.microsoft.com/office/drawing/2014/main" id="{718C9D5A-0AC1-FA42-94A9-EC0B5489007C}"/>
              </a:ext>
            </a:extLst>
          </p:cNvPr>
          <p:cNvSpPr/>
          <p:nvPr/>
        </p:nvSpPr>
        <p:spPr>
          <a:xfrm>
            <a:off x="3488049" y="4345262"/>
            <a:ext cx="586125" cy="863068"/>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4" name="正方形/長方形 353">
            <a:extLst>
              <a:ext uri="{FF2B5EF4-FFF2-40B4-BE49-F238E27FC236}">
                <a16:creationId xmlns:a16="http://schemas.microsoft.com/office/drawing/2014/main" id="{BF6C0B46-B481-424A-8168-7939AFF22531}"/>
              </a:ext>
            </a:extLst>
          </p:cNvPr>
          <p:cNvSpPr/>
          <p:nvPr/>
        </p:nvSpPr>
        <p:spPr>
          <a:xfrm>
            <a:off x="4273962" y="4341706"/>
            <a:ext cx="586125" cy="863068"/>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5" name="正方形/長方形 354">
            <a:extLst>
              <a:ext uri="{FF2B5EF4-FFF2-40B4-BE49-F238E27FC236}">
                <a16:creationId xmlns:a16="http://schemas.microsoft.com/office/drawing/2014/main" id="{E557D5CA-A716-6B4F-AC47-EFCF58C2D0CF}"/>
              </a:ext>
            </a:extLst>
          </p:cNvPr>
          <p:cNvSpPr/>
          <p:nvPr/>
        </p:nvSpPr>
        <p:spPr>
          <a:xfrm>
            <a:off x="5048731" y="4345262"/>
            <a:ext cx="586125" cy="863068"/>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6" name="正方形/長方形 355">
            <a:extLst>
              <a:ext uri="{FF2B5EF4-FFF2-40B4-BE49-F238E27FC236}">
                <a16:creationId xmlns:a16="http://schemas.microsoft.com/office/drawing/2014/main" id="{09AA09A8-8559-A04F-8214-D9D908AC7691}"/>
              </a:ext>
            </a:extLst>
          </p:cNvPr>
          <p:cNvSpPr/>
          <p:nvPr/>
        </p:nvSpPr>
        <p:spPr>
          <a:xfrm>
            <a:off x="3517963" y="4707878"/>
            <a:ext cx="520469" cy="21561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57" name="正方形/長方形 356">
            <a:extLst>
              <a:ext uri="{FF2B5EF4-FFF2-40B4-BE49-F238E27FC236}">
                <a16:creationId xmlns:a16="http://schemas.microsoft.com/office/drawing/2014/main" id="{57C20E68-48C8-2E40-8BDA-94DB043B3971}"/>
              </a:ext>
            </a:extLst>
          </p:cNvPr>
          <p:cNvSpPr/>
          <p:nvPr/>
        </p:nvSpPr>
        <p:spPr>
          <a:xfrm>
            <a:off x="3517964" y="4454821"/>
            <a:ext cx="520468" cy="2152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sp>
        <p:nvSpPr>
          <p:cNvPr id="358" name="正方形/長方形 357">
            <a:extLst>
              <a:ext uri="{FF2B5EF4-FFF2-40B4-BE49-F238E27FC236}">
                <a16:creationId xmlns:a16="http://schemas.microsoft.com/office/drawing/2014/main" id="{FB6B0FB7-F3FD-904F-AB6D-45CD829DE290}"/>
              </a:ext>
            </a:extLst>
          </p:cNvPr>
          <p:cNvSpPr/>
          <p:nvPr/>
        </p:nvSpPr>
        <p:spPr>
          <a:xfrm>
            <a:off x="4306248" y="4454821"/>
            <a:ext cx="512676" cy="2152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sp>
        <p:nvSpPr>
          <p:cNvPr id="359" name="正方形/長方形 358">
            <a:extLst>
              <a:ext uri="{FF2B5EF4-FFF2-40B4-BE49-F238E27FC236}">
                <a16:creationId xmlns:a16="http://schemas.microsoft.com/office/drawing/2014/main" id="{00E2516D-EFF2-8343-BAB7-403195D6979D}"/>
              </a:ext>
            </a:extLst>
          </p:cNvPr>
          <p:cNvSpPr/>
          <p:nvPr/>
        </p:nvSpPr>
        <p:spPr>
          <a:xfrm>
            <a:off x="5086739" y="4454821"/>
            <a:ext cx="501723" cy="2152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grpSp>
        <p:nvGrpSpPr>
          <p:cNvPr id="360" name="図形グループ 78">
            <a:extLst>
              <a:ext uri="{FF2B5EF4-FFF2-40B4-BE49-F238E27FC236}">
                <a16:creationId xmlns:a16="http://schemas.microsoft.com/office/drawing/2014/main" id="{FFA9BEA7-290B-9B49-870A-5B6D9ED9C968}"/>
              </a:ext>
            </a:extLst>
          </p:cNvPr>
          <p:cNvGrpSpPr/>
          <p:nvPr/>
        </p:nvGrpSpPr>
        <p:grpSpPr>
          <a:xfrm>
            <a:off x="3487635" y="5805900"/>
            <a:ext cx="398531" cy="455164"/>
            <a:chOff x="565484" y="2886304"/>
            <a:chExt cx="398531" cy="455164"/>
          </a:xfrm>
        </p:grpSpPr>
        <p:grpSp>
          <p:nvGrpSpPr>
            <p:cNvPr id="361" name="図形グループ 79">
              <a:extLst>
                <a:ext uri="{FF2B5EF4-FFF2-40B4-BE49-F238E27FC236}">
                  <a16:creationId xmlns:a16="http://schemas.microsoft.com/office/drawing/2014/main" id="{3BBB80CC-0526-984E-8CE1-6D9AA2F1ABA5}"/>
                </a:ext>
              </a:extLst>
            </p:cNvPr>
            <p:cNvGrpSpPr/>
            <p:nvPr/>
          </p:nvGrpSpPr>
          <p:grpSpPr>
            <a:xfrm>
              <a:off x="565484" y="2886304"/>
              <a:ext cx="398531" cy="387786"/>
              <a:chOff x="758730" y="3198675"/>
              <a:chExt cx="702795" cy="688305"/>
            </a:xfrm>
          </p:grpSpPr>
          <p:sp>
            <p:nvSpPr>
              <p:cNvPr id="365" name="角丸四角形 364">
                <a:extLst>
                  <a:ext uri="{FF2B5EF4-FFF2-40B4-BE49-F238E27FC236}">
                    <a16:creationId xmlns:a16="http://schemas.microsoft.com/office/drawing/2014/main" id="{30890EFA-7265-6644-8044-5BAF44230B6E}"/>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6" name="角丸四角形 365">
                <a:extLst>
                  <a:ext uri="{FF2B5EF4-FFF2-40B4-BE49-F238E27FC236}">
                    <a16:creationId xmlns:a16="http://schemas.microsoft.com/office/drawing/2014/main" id="{1529B985-42E8-9D4E-B325-BAEAD1895284}"/>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7" name="台形 366">
                <a:extLst>
                  <a:ext uri="{FF2B5EF4-FFF2-40B4-BE49-F238E27FC236}">
                    <a16:creationId xmlns:a16="http://schemas.microsoft.com/office/drawing/2014/main" id="{7B27E53E-50FF-1147-9C12-19F167D9988A}"/>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2" name="図形グループ 80">
              <a:extLst>
                <a:ext uri="{FF2B5EF4-FFF2-40B4-BE49-F238E27FC236}">
                  <a16:creationId xmlns:a16="http://schemas.microsoft.com/office/drawing/2014/main" id="{B686E4C5-CB9A-004D-9738-1D78389926C2}"/>
                </a:ext>
              </a:extLst>
            </p:cNvPr>
            <p:cNvGrpSpPr/>
            <p:nvPr/>
          </p:nvGrpSpPr>
          <p:grpSpPr>
            <a:xfrm>
              <a:off x="695604" y="2996289"/>
              <a:ext cx="150692" cy="345179"/>
              <a:chOff x="1946324" y="4125162"/>
              <a:chExt cx="969964" cy="2007872"/>
            </a:xfrm>
          </p:grpSpPr>
          <p:sp>
            <p:nvSpPr>
              <p:cNvPr id="363" name="円/楕円 362">
                <a:extLst>
                  <a:ext uri="{FF2B5EF4-FFF2-40B4-BE49-F238E27FC236}">
                    <a16:creationId xmlns:a16="http://schemas.microsoft.com/office/drawing/2014/main" id="{6CCFECC2-60FF-3048-AA3C-1D014364798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4" name="フローチャート: 論理積ゲート 363">
                <a:extLst>
                  <a:ext uri="{FF2B5EF4-FFF2-40B4-BE49-F238E27FC236}">
                    <a16:creationId xmlns:a16="http://schemas.microsoft.com/office/drawing/2014/main" id="{44B18998-F430-6C43-A4D1-52D2F5A7F82D}"/>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368" name="図形グループ 86">
            <a:extLst>
              <a:ext uri="{FF2B5EF4-FFF2-40B4-BE49-F238E27FC236}">
                <a16:creationId xmlns:a16="http://schemas.microsoft.com/office/drawing/2014/main" id="{3414EF32-FF38-8441-B39D-B271E9E1C968}"/>
              </a:ext>
            </a:extLst>
          </p:cNvPr>
          <p:cNvGrpSpPr/>
          <p:nvPr/>
        </p:nvGrpSpPr>
        <p:grpSpPr>
          <a:xfrm>
            <a:off x="4377969" y="5805397"/>
            <a:ext cx="398531" cy="455164"/>
            <a:chOff x="565484" y="2886304"/>
            <a:chExt cx="398531" cy="455164"/>
          </a:xfrm>
        </p:grpSpPr>
        <p:grpSp>
          <p:nvGrpSpPr>
            <p:cNvPr id="369" name="図形グループ 87">
              <a:extLst>
                <a:ext uri="{FF2B5EF4-FFF2-40B4-BE49-F238E27FC236}">
                  <a16:creationId xmlns:a16="http://schemas.microsoft.com/office/drawing/2014/main" id="{2146A42D-B46C-F048-B552-BF48317D009C}"/>
                </a:ext>
              </a:extLst>
            </p:cNvPr>
            <p:cNvGrpSpPr/>
            <p:nvPr/>
          </p:nvGrpSpPr>
          <p:grpSpPr>
            <a:xfrm>
              <a:off x="565484" y="2886304"/>
              <a:ext cx="398531" cy="387786"/>
              <a:chOff x="758730" y="3198675"/>
              <a:chExt cx="702795" cy="688305"/>
            </a:xfrm>
          </p:grpSpPr>
          <p:sp>
            <p:nvSpPr>
              <p:cNvPr id="373" name="角丸四角形 372">
                <a:extLst>
                  <a:ext uri="{FF2B5EF4-FFF2-40B4-BE49-F238E27FC236}">
                    <a16:creationId xmlns:a16="http://schemas.microsoft.com/office/drawing/2014/main" id="{A985949D-6AF5-B44F-B3FD-85EB72E64659}"/>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4" name="角丸四角形 373">
                <a:extLst>
                  <a:ext uri="{FF2B5EF4-FFF2-40B4-BE49-F238E27FC236}">
                    <a16:creationId xmlns:a16="http://schemas.microsoft.com/office/drawing/2014/main" id="{EDE28819-0585-424B-A314-3D07F97719D8}"/>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5" name="台形 374">
                <a:extLst>
                  <a:ext uri="{FF2B5EF4-FFF2-40B4-BE49-F238E27FC236}">
                    <a16:creationId xmlns:a16="http://schemas.microsoft.com/office/drawing/2014/main" id="{6C0F4AEA-7FB2-DA40-BA18-B7BFE61485FA}"/>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0" name="図形グループ 88">
              <a:extLst>
                <a:ext uri="{FF2B5EF4-FFF2-40B4-BE49-F238E27FC236}">
                  <a16:creationId xmlns:a16="http://schemas.microsoft.com/office/drawing/2014/main" id="{5445C0C6-31A3-BE48-B568-F896335BBA90}"/>
                </a:ext>
              </a:extLst>
            </p:cNvPr>
            <p:cNvGrpSpPr/>
            <p:nvPr/>
          </p:nvGrpSpPr>
          <p:grpSpPr>
            <a:xfrm>
              <a:off x="695604" y="2996289"/>
              <a:ext cx="150692" cy="345179"/>
              <a:chOff x="1946324" y="4125162"/>
              <a:chExt cx="969964" cy="2007872"/>
            </a:xfrm>
          </p:grpSpPr>
          <p:sp>
            <p:nvSpPr>
              <p:cNvPr id="371" name="円/楕円 370">
                <a:extLst>
                  <a:ext uri="{FF2B5EF4-FFF2-40B4-BE49-F238E27FC236}">
                    <a16:creationId xmlns:a16="http://schemas.microsoft.com/office/drawing/2014/main" id="{B3F534BB-AA27-DC4F-A0A7-DA017036A3D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2" name="フローチャート: 論理積ゲート 371">
                <a:extLst>
                  <a:ext uri="{FF2B5EF4-FFF2-40B4-BE49-F238E27FC236}">
                    <a16:creationId xmlns:a16="http://schemas.microsoft.com/office/drawing/2014/main" id="{7C4380B0-CB04-A64E-BD9C-4E65A8129104}"/>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376" name="図形グループ 94">
            <a:extLst>
              <a:ext uri="{FF2B5EF4-FFF2-40B4-BE49-F238E27FC236}">
                <a16:creationId xmlns:a16="http://schemas.microsoft.com/office/drawing/2014/main" id="{576E0D76-8A04-2447-9584-FDE59585EE7A}"/>
              </a:ext>
            </a:extLst>
          </p:cNvPr>
          <p:cNvGrpSpPr/>
          <p:nvPr/>
        </p:nvGrpSpPr>
        <p:grpSpPr>
          <a:xfrm>
            <a:off x="5236743" y="5805900"/>
            <a:ext cx="398531" cy="455164"/>
            <a:chOff x="565484" y="2886304"/>
            <a:chExt cx="398531" cy="455164"/>
          </a:xfrm>
        </p:grpSpPr>
        <p:grpSp>
          <p:nvGrpSpPr>
            <p:cNvPr id="377" name="図形グループ 95">
              <a:extLst>
                <a:ext uri="{FF2B5EF4-FFF2-40B4-BE49-F238E27FC236}">
                  <a16:creationId xmlns:a16="http://schemas.microsoft.com/office/drawing/2014/main" id="{DEDDAD04-2966-9446-B627-D434514C9E25}"/>
                </a:ext>
              </a:extLst>
            </p:cNvPr>
            <p:cNvGrpSpPr/>
            <p:nvPr/>
          </p:nvGrpSpPr>
          <p:grpSpPr>
            <a:xfrm>
              <a:off x="565484" y="2886304"/>
              <a:ext cx="398531" cy="387786"/>
              <a:chOff x="758730" y="3198675"/>
              <a:chExt cx="702795" cy="688305"/>
            </a:xfrm>
          </p:grpSpPr>
          <p:sp>
            <p:nvSpPr>
              <p:cNvPr id="381" name="角丸四角形 380">
                <a:extLst>
                  <a:ext uri="{FF2B5EF4-FFF2-40B4-BE49-F238E27FC236}">
                    <a16:creationId xmlns:a16="http://schemas.microsoft.com/office/drawing/2014/main" id="{FE566585-FCA4-9641-AD86-3E112E72A187}"/>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2" name="角丸四角形 381">
                <a:extLst>
                  <a:ext uri="{FF2B5EF4-FFF2-40B4-BE49-F238E27FC236}">
                    <a16:creationId xmlns:a16="http://schemas.microsoft.com/office/drawing/2014/main" id="{D067CC08-D5A4-C84E-B7D8-F546D2DD042F}"/>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3" name="台形 382">
                <a:extLst>
                  <a:ext uri="{FF2B5EF4-FFF2-40B4-BE49-F238E27FC236}">
                    <a16:creationId xmlns:a16="http://schemas.microsoft.com/office/drawing/2014/main" id="{04A1B78D-54A5-284B-858D-1DCD3FA1345B}"/>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8" name="図形グループ 96">
              <a:extLst>
                <a:ext uri="{FF2B5EF4-FFF2-40B4-BE49-F238E27FC236}">
                  <a16:creationId xmlns:a16="http://schemas.microsoft.com/office/drawing/2014/main" id="{19180A23-7D8E-3D4F-B2AC-C38AACDF5E12}"/>
                </a:ext>
              </a:extLst>
            </p:cNvPr>
            <p:cNvGrpSpPr/>
            <p:nvPr/>
          </p:nvGrpSpPr>
          <p:grpSpPr>
            <a:xfrm>
              <a:off x="695604" y="2996289"/>
              <a:ext cx="150692" cy="345179"/>
              <a:chOff x="1946324" y="4125162"/>
              <a:chExt cx="969964" cy="2007872"/>
            </a:xfrm>
          </p:grpSpPr>
          <p:sp>
            <p:nvSpPr>
              <p:cNvPr id="379" name="円/楕円 378">
                <a:extLst>
                  <a:ext uri="{FF2B5EF4-FFF2-40B4-BE49-F238E27FC236}">
                    <a16:creationId xmlns:a16="http://schemas.microsoft.com/office/drawing/2014/main" id="{DA395883-9A37-0B44-ABF4-D27FBAE37CF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0" name="フローチャート: 論理積ゲート 379">
                <a:extLst>
                  <a:ext uri="{FF2B5EF4-FFF2-40B4-BE49-F238E27FC236}">
                    <a16:creationId xmlns:a16="http://schemas.microsoft.com/office/drawing/2014/main" id="{40C8D45C-2F61-4C49-BCFE-E18437472EB0}"/>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cxnSp>
        <p:nvCxnSpPr>
          <p:cNvPr id="384" name="直線コネクタ 383">
            <a:extLst>
              <a:ext uri="{FF2B5EF4-FFF2-40B4-BE49-F238E27FC236}">
                <a16:creationId xmlns:a16="http://schemas.microsoft.com/office/drawing/2014/main" id="{BB47718A-01AC-1249-8D91-920708707166}"/>
              </a:ext>
            </a:extLst>
          </p:cNvPr>
          <p:cNvCxnSpPr>
            <a:stCxn id="352" idx="2"/>
            <a:endCxn id="365" idx="0"/>
          </p:cNvCxnSpPr>
          <p:nvPr/>
        </p:nvCxnSpPr>
        <p:spPr>
          <a:xfrm flipH="1">
            <a:off x="3678660" y="5302351"/>
            <a:ext cx="891578" cy="503549"/>
          </a:xfrm>
          <a:prstGeom prst="line">
            <a:avLst/>
          </a:prstGeom>
        </p:spPr>
        <p:style>
          <a:lnRef idx="2">
            <a:schemeClr val="accent1"/>
          </a:lnRef>
          <a:fillRef idx="0">
            <a:schemeClr val="accent1"/>
          </a:fillRef>
          <a:effectRef idx="1">
            <a:schemeClr val="accent1"/>
          </a:effectRef>
          <a:fontRef idx="minor">
            <a:schemeClr val="tx1"/>
          </a:fontRef>
        </p:style>
      </p:cxnSp>
      <p:cxnSp>
        <p:nvCxnSpPr>
          <p:cNvPr id="385" name="直線コネクタ 384">
            <a:extLst>
              <a:ext uri="{FF2B5EF4-FFF2-40B4-BE49-F238E27FC236}">
                <a16:creationId xmlns:a16="http://schemas.microsoft.com/office/drawing/2014/main" id="{4CAB898B-705F-5244-BBB4-D53B2FABFBE6}"/>
              </a:ext>
            </a:extLst>
          </p:cNvPr>
          <p:cNvCxnSpPr>
            <a:stCxn id="352" idx="2"/>
            <a:endCxn id="373" idx="0"/>
          </p:cNvCxnSpPr>
          <p:nvPr/>
        </p:nvCxnSpPr>
        <p:spPr>
          <a:xfrm flipH="1">
            <a:off x="4568994" y="5302351"/>
            <a:ext cx="1244" cy="503046"/>
          </a:xfrm>
          <a:prstGeom prst="line">
            <a:avLst/>
          </a:prstGeom>
        </p:spPr>
        <p:style>
          <a:lnRef idx="2">
            <a:schemeClr val="accent1"/>
          </a:lnRef>
          <a:fillRef idx="0">
            <a:schemeClr val="accent1"/>
          </a:fillRef>
          <a:effectRef idx="1">
            <a:schemeClr val="accent1"/>
          </a:effectRef>
          <a:fontRef idx="minor">
            <a:schemeClr val="tx1"/>
          </a:fontRef>
        </p:style>
      </p:cxnSp>
      <p:cxnSp>
        <p:nvCxnSpPr>
          <p:cNvPr id="386" name="直線コネクタ 385">
            <a:extLst>
              <a:ext uri="{FF2B5EF4-FFF2-40B4-BE49-F238E27FC236}">
                <a16:creationId xmlns:a16="http://schemas.microsoft.com/office/drawing/2014/main" id="{40B6120F-DBE2-824F-8A6C-132F508BEFC3}"/>
              </a:ext>
            </a:extLst>
          </p:cNvPr>
          <p:cNvCxnSpPr>
            <a:stCxn id="352" idx="2"/>
            <a:endCxn id="381" idx="0"/>
          </p:cNvCxnSpPr>
          <p:nvPr/>
        </p:nvCxnSpPr>
        <p:spPr>
          <a:xfrm>
            <a:off x="4570238" y="5302351"/>
            <a:ext cx="857530" cy="503549"/>
          </a:xfrm>
          <a:prstGeom prst="line">
            <a:avLst/>
          </a:prstGeom>
        </p:spPr>
        <p:style>
          <a:lnRef idx="2">
            <a:schemeClr val="accent1"/>
          </a:lnRef>
          <a:fillRef idx="0">
            <a:schemeClr val="accent1"/>
          </a:fillRef>
          <a:effectRef idx="1">
            <a:schemeClr val="accent1"/>
          </a:effectRef>
          <a:fontRef idx="minor">
            <a:schemeClr val="tx1"/>
          </a:fontRef>
        </p:style>
      </p:cxnSp>
      <p:sp>
        <p:nvSpPr>
          <p:cNvPr id="387" name="正方形/長方形 386">
            <a:extLst>
              <a:ext uri="{FF2B5EF4-FFF2-40B4-BE49-F238E27FC236}">
                <a16:creationId xmlns:a16="http://schemas.microsoft.com/office/drawing/2014/main" id="{D2B0138F-B765-9140-83DB-574B33D19309}"/>
              </a:ext>
            </a:extLst>
          </p:cNvPr>
          <p:cNvSpPr/>
          <p:nvPr/>
        </p:nvSpPr>
        <p:spPr>
          <a:xfrm>
            <a:off x="4306789" y="4704877"/>
            <a:ext cx="520469" cy="21561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88" name="正方形/長方形 387">
            <a:extLst>
              <a:ext uri="{FF2B5EF4-FFF2-40B4-BE49-F238E27FC236}">
                <a16:creationId xmlns:a16="http://schemas.microsoft.com/office/drawing/2014/main" id="{61A80793-65B0-3440-8602-71D6FA280EC1}"/>
              </a:ext>
            </a:extLst>
          </p:cNvPr>
          <p:cNvSpPr/>
          <p:nvPr/>
        </p:nvSpPr>
        <p:spPr>
          <a:xfrm>
            <a:off x="5083299" y="4707878"/>
            <a:ext cx="520469" cy="21561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89" name="テキスト ボックス 388">
            <a:extLst>
              <a:ext uri="{FF2B5EF4-FFF2-40B4-BE49-F238E27FC236}">
                <a16:creationId xmlns:a16="http://schemas.microsoft.com/office/drawing/2014/main" id="{E6A152CC-4B12-6149-BB0E-E3A7AE354C9C}"/>
              </a:ext>
            </a:extLst>
          </p:cNvPr>
          <p:cNvSpPr txBox="1"/>
          <p:nvPr/>
        </p:nvSpPr>
        <p:spPr>
          <a:xfrm>
            <a:off x="3585347" y="4945153"/>
            <a:ext cx="402674" cy="276999"/>
          </a:xfrm>
          <a:prstGeom prst="rect">
            <a:avLst/>
          </a:prstGeom>
          <a:noFill/>
        </p:spPr>
        <p:txBody>
          <a:bodyPr wrap="none" rtlCol="0">
            <a:spAutoFit/>
          </a:bodyPr>
          <a:lstStyle/>
          <a:p>
            <a:pPr algn="ctr"/>
            <a:r>
              <a:rPr kumimoji="1" lang="en-US" altLang="ja-JP" sz="1200" dirty="0">
                <a:solidFill>
                  <a:schemeClr val="bg1"/>
                </a:solidFill>
              </a:rPr>
              <a:t>VM</a:t>
            </a:r>
            <a:endParaRPr kumimoji="1" lang="ja-JP" altLang="en-US" sz="1200" dirty="0">
              <a:solidFill>
                <a:schemeClr val="bg1"/>
              </a:solidFill>
            </a:endParaRPr>
          </a:p>
        </p:txBody>
      </p:sp>
      <p:sp>
        <p:nvSpPr>
          <p:cNvPr id="390" name="テキスト ボックス 389">
            <a:extLst>
              <a:ext uri="{FF2B5EF4-FFF2-40B4-BE49-F238E27FC236}">
                <a16:creationId xmlns:a16="http://schemas.microsoft.com/office/drawing/2014/main" id="{1AF92150-DFA0-7544-A4F5-383FF9466B96}"/>
              </a:ext>
            </a:extLst>
          </p:cNvPr>
          <p:cNvSpPr txBox="1"/>
          <p:nvPr/>
        </p:nvSpPr>
        <p:spPr>
          <a:xfrm>
            <a:off x="4359180" y="4932844"/>
            <a:ext cx="402674" cy="276999"/>
          </a:xfrm>
          <a:prstGeom prst="rect">
            <a:avLst/>
          </a:prstGeom>
          <a:noFill/>
        </p:spPr>
        <p:txBody>
          <a:bodyPr wrap="none" rtlCol="0">
            <a:spAutoFit/>
          </a:bodyPr>
          <a:lstStyle/>
          <a:p>
            <a:pPr algn="ctr"/>
            <a:r>
              <a:rPr kumimoji="1" lang="en-US" altLang="ja-JP" sz="1200">
                <a:solidFill>
                  <a:schemeClr val="bg1"/>
                </a:solidFill>
              </a:rPr>
              <a:t>VM</a:t>
            </a:r>
            <a:endParaRPr kumimoji="1" lang="ja-JP" altLang="en-US" sz="1200" dirty="0">
              <a:solidFill>
                <a:schemeClr val="bg1"/>
              </a:solidFill>
            </a:endParaRPr>
          </a:p>
        </p:txBody>
      </p:sp>
      <p:sp>
        <p:nvSpPr>
          <p:cNvPr id="391" name="テキスト ボックス 390">
            <a:extLst>
              <a:ext uri="{FF2B5EF4-FFF2-40B4-BE49-F238E27FC236}">
                <a16:creationId xmlns:a16="http://schemas.microsoft.com/office/drawing/2014/main" id="{0237666F-F186-9B40-939C-C643C6002F9F}"/>
              </a:ext>
            </a:extLst>
          </p:cNvPr>
          <p:cNvSpPr txBox="1"/>
          <p:nvPr/>
        </p:nvSpPr>
        <p:spPr>
          <a:xfrm>
            <a:off x="5143463" y="4944480"/>
            <a:ext cx="402674" cy="276999"/>
          </a:xfrm>
          <a:prstGeom prst="rect">
            <a:avLst/>
          </a:prstGeom>
          <a:noFill/>
        </p:spPr>
        <p:txBody>
          <a:bodyPr wrap="none" rtlCol="0">
            <a:spAutoFit/>
          </a:bodyPr>
          <a:lstStyle/>
          <a:p>
            <a:pPr algn="ctr"/>
            <a:r>
              <a:rPr kumimoji="1" lang="en-US" altLang="ja-JP" sz="1200">
                <a:solidFill>
                  <a:schemeClr val="bg1"/>
                </a:solidFill>
              </a:rPr>
              <a:t>VM</a:t>
            </a:r>
            <a:endParaRPr kumimoji="1" lang="ja-JP" altLang="en-US" sz="1200" dirty="0">
              <a:solidFill>
                <a:schemeClr val="bg1"/>
              </a:solidFill>
            </a:endParaRPr>
          </a:p>
        </p:txBody>
      </p:sp>
      <p:sp>
        <p:nvSpPr>
          <p:cNvPr id="392" name="テキスト ボックス 391">
            <a:extLst>
              <a:ext uri="{FF2B5EF4-FFF2-40B4-BE49-F238E27FC236}">
                <a16:creationId xmlns:a16="http://schemas.microsoft.com/office/drawing/2014/main" id="{C2DAD3D8-61F8-6A48-A4E5-5956CBE4A24D}"/>
              </a:ext>
            </a:extLst>
          </p:cNvPr>
          <p:cNvSpPr txBox="1"/>
          <p:nvPr/>
        </p:nvSpPr>
        <p:spPr>
          <a:xfrm>
            <a:off x="3262122" y="3891269"/>
            <a:ext cx="2723823" cy="276999"/>
          </a:xfrm>
          <a:prstGeom prst="rect">
            <a:avLst/>
          </a:prstGeom>
          <a:noFill/>
        </p:spPr>
        <p:txBody>
          <a:bodyPr wrap="none" rtlCol="0">
            <a:spAutoFit/>
          </a:bodyPr>
          <a:lstStyle/>
          <a:p>
            <a:r>
              <a:rPr lang="en-US" altLang="ja-JP" sz="1200" dirty="0">
                <a:solidFill>
                  <a:srgbClr val="002060"/>
                </a:solidFill>
                <a:latin typeface="Meiryo" charset="-128"/>
                <a:ea typeface="Meiryo" charset="-128"/>
                <a:cs typeface="Meiryo" charset="-128"/>
              </a:rPr>
              <a:t>200</a:t>
            </a:r>
            <a:r>
              <a:rPr kumimoji="1" lang="en-US" altLang="ja-JP" sz="1200" dirty="0">
                <a:solidFill>
                  <a:srgbClr val="002060"/>
                </a:solidFill>
                <a:latin typeface="Meiryo" charset="-128"/>
                <a:ea typeface="Meiryo" charset="-128"/>
                <a:cs typeface="Meiryo" charset="-128"/>
              </a:rPr>
              <a:t>0</a:t>
            </a:r>
            <a:r>
              <a:rPr kumimoji="1" lang="ja-JP" altLang="en-US" sz="1200" dirty="0">
                <a:solidFill>
                  <a:srgbClr val="002060"/>
                </a:solidFill>
                <a:latin typeface="Meiryo" charset="-128"/>
                <a:ea typeface="Meiryo" charset="-128"/>
                <a:cs typeface="Meiryo" charset="-128"/>
              </a:rPr>
              <a:t>年代</a:t>
            </a:r>
            <a:r>
              <a:rPr kumimoji="1" lang="en-US" altLang="ja-JP" sz="1200" dirty="0">
                <a:solidFill>
                  <a:srgbClr val="002060"/>
                </a:solidFill>
                <a:latin typeface="Meiryo" charset="-128"/>
                <a:ea typeface="Meiryo" charset="-128"/>
                <a:cs typeface="Meiryo" charset="-128"/>
              </a:rPr>
              <a:t>〜</a:t>
            </a:r>
            <a:r>
              <a:rPr kumimoji="1" lang="ja-JP" altLang="en-US" sz="1200" dirty="0">
                <a:solidFill>
                  <a:srgbClr val="002060"/>
                </a:solidFill>
                <a:latin typeface="Meiryo" charset="-128"/>
                <a:ea typeface="Meiryo" charset="-128"/>
                <a:cs typeface="Meiryo" charset="-128"/>
              </a:rPr>
              <a:t>／</a:t>
            </a:r>
            <a:r>
              <a:rPr lang="ja-JP" altLang="en-US" sz="1200" dirty="0">
                <a:solidFill>
                  <a:srgbClr val="002060"/>
                </a:solidFill>
                <a:latin typeface="Meiryo" charset="-128"/>
                <a:ea typeface="Meiryo" charset="-128"/>
                <a:cs typeface="Meiryo" charset="-128"/>
              </a:rPr>
              <a:t>仮想化（仮想マシン）</a:t>
            </a:r>
            <a:endParaRPr kumimoji="1" lang="ja-JP" altLang="en-US" sz="1200" dirty="0">
              <a:solidFill>
                <a:srgbClr val="002060"/>
              </a:solidFill>
              <a:latin typeface="Meiryo" charset="-128"/>
              <a:ea typeface="Meiryo" charset="-128"/>
              <a:cs typeface="Meiryo" charset="-128"/>
            </a:endParaRPr>
          </a:p>
        </p:txBody>
      </p:sp>
      <p:sp>
        <p:nvSpPr>
          <p:cNvPr id="393" name="テキスト ボックス 392">
            <a:extLst>
              <a:ext uri="{FF2B5EF4-FFF2-40B4-BE49-F238E27FC236}">
                <a16:creationId xmlns:a16="http://schemas.microsoft.com/office/drawing/2014/main" id="{0494ECD4-3277-4844-8E7A-F269385B8524}"/>
              </a:ext>
            </a:extLst>
          </p:cNvPr>
          <p:cNvSpPr txBox="1"/>
          <p:nvPr/>
        </p:nvSpPr>
        <p:spPr>
          <a:xfrm>
            <a:off x="3264834" y="5310767"/>
            <a:ext cx="792205" cy="507831"/>
          </a:xfrm>
          <a:prstGeom prst="rect">
            <a:avLst/>
          </a:prstGeom>
          <a:noFill/>
        </p:spPr>
        <p:txBody>
          <a:bodyPr wrap="none" rtlCol="0">
            <a:spAutoFit/>
          </a:bodyPr>
          <a:lstStyle/>
          <a:p>
            <a:r>
              <a:rPr lang="en-US" altLang="ja-JP" sz="900" dirty="0">
                <a:solidFill>
                  <a:srgbClr val="002060"/>
                </a:solidFill>
                <a:latin typeface="Meiryo" charset="-128"/>
                <a:ea typeface="Meiryo" charset="-128"/>
                <a:cs typeface="Meiryo" charset="-128"/>
              </a:rPr>
              <a:t>PC</a:t>
            </a:r>
            <a:r>
              <a:rPr lang="ja-JP" altLang="en-US" sz="900" dirty="0">
                <a:solidFill>
                  <a:srgbClr val="002060"/>
                </a:solidFill>
                <a:latin typeface="Meiryo" charset="-128"/>
                <a:ea typeface="Meiryo" charset="-128"/>
                <a:cs typeface="Meiryo" charset="-128"/>
              </a:rPr>
              <a:t>サーバー</a:t>
            </a:r>
            <a:endParaRPr lang="en-US" altLang="ja-JP" sz="900" dirty="0">
              <a:solidFill>
                <a:srgbClr val="002060"/>
              </a:solidFill>
              <a:latin typeface="Meiryo" charset="-128"/>
              <a:ea typeface="Meiryo" charset="-128"/>
              <a:cs typeface="Meiryo" charset="-128"/>
            </a:endParaRPr>
          </a:p>
          <a:p>
            <a:r>
              <a:rPr lang="ja-JP" altLang="en-US" sz="900" dirty="0">
                <a:solidFill>
                  <a:srgbClr val="002060"/>
                </a:solidFill>
                <a:latin typeface="Meiryo" charset="-128"/>
                <a:ea typeface="Meiryo" charset="-128"/>
                <a:cs typeface="Meiryo" charset="-128"/>
              </a:rPr>
              <a:t>クラウド</a:t>
            </a:r>
            <a:endParaRPr lang="en-US" altLang="ja-JP" sz="900" dirty="0">
              <a:solidFill>
                <a:srgbClr val="002060"/>
              </a:solidFill>
              <a:latin typeface="Meiryo" charset="-128"/>
              <a:ea typeface="Meiryo" charset="-128"/>
              <a:cs typeface="Meiryo" charset="-128"/>
            </a:endParaRPr>
          </a:p>
          <a:p>
            <a:r>
              <a:rPr lang="en-US" altLang="ja-JP" sz="900" dirty="0">
                <a:solidFill>
                  <a:srgbClr val="002060"/>
                </a:solidFill>
                <a:latin typeface="Meiryo" charset="-128"/>
                <a:ea typeface="Meiryo" charset="-128"/>
                <a:cs typeface="Meiryo" charset="-128"/>
              </a:rPr>
              <a:t>(IaaS)</a:t>
            </a:r>
          </a:p>
        </p:txBody>
      </p:sp>
      <p:sp>
        <p:nvSpPr>
          <p:cNvPr id="394" name="正方形/長方形 393">
            <a:extLst>
              <a:ext uri="{FF2B5EF4-FFF2-40B4-BE49-F238E27FC236}">
                <a16:creationId xmlns:a16="http://schemas.microsoft.com/office/drawing/2014/main" id="{87C28763-90AC-5B43-B166-01DECCA8869A}"/>
              </a:ext>
            </a:extLst>
          </p:cNvPr>
          <p:cNvSpPr/>
          <p:nvPr/>
        </p:nvSpPr>
        <p:spPr>
          <a:xfrm>
            <a:off x="455265" y="4147319"/>
            <a:ext cx="2382252" cy="115503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5" name="正方形/長方形 394">
            <a:extLst>
              <a:ext uri="{FF2B5EF4-FFF2-40B4-BE49-F238E27FC236}">
                <a16:creationId xmlns:a16="http://schemas.microsoft.com/office/drawing/2014/main" id="{983E0E70-2DF2-EB45-B99F-4B5F9158141B}"/>
              </a:ext>
            </a:extLst>
          </p:cNvPr>
          <p:cNvSpPr/>
          <p:nvPr/>
        </p:nvSpPr>
        <p:spPr>
          <a:xfrm>
            <a:off x="556505" y="4910808"/>
            <a:ext cx="2153653" cy="26285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396" name="正方形/長方形 395">
            <a:extLst>
              <a:ext uri="{FF2B5EF4-FFF2-40B4-BE49-F238E27FC236}">
                <a16:creationId xmlns:a16="http://schemas.microsoft.com/office/drawing/2014/main" id="{DB2EBE27-94DE-FB49-B96C-05A1FCE0C7C5}"/>
              </a:ext>
            </a:extLst>
          </p:cNvPr>
          <p:cNvSpPr/>
          <p:nvPr/>
        </p:nvSpPr>
        <p:spPr>
          <a:xfrm>
            <a:off x="547718" y="4343642"/>
            <a:ext cx="692826" cy="51212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97" name="正方形/長方形 396">
            <a:extLst>
              <a:ext uri="{FF2B5EF4-FFF2-40B4-BE49-F238E27FC236}">
                <a16:creationId xmlns:a16="http://schemas.microsoft.com/office/drawing/2014/main" id="{FC5C1113-C023-F14A-907E-08817B79C18E}"/>
              </a:ext>
            </a:extLst>
          </p:cNvPr>
          <p:cNvSpPr/>
          <p:nvPr/>
        </p:nvSpPr>
        <p:spPr>
          <a:xfrm>
            <a:off x="2017332" y="4349813"/>
            <a:ext cx="692826" cy="51212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98" name="正方形/長方形 397">
            <a:extLst>
              <a:ext uri="{FF2B5EF4-FFF2-40B4-BE49-F238E27FC236}">
                <a16:creationId xmlns:a16="http://schemas.microsoft.com/office/drawing/2014/main" id="{7D62E0E3-CA73-0946-A97A-7309AB11738D}"/>
              </a:ext>
            </a:extLst>
          </p:cNvPr>
          <p:cNvSpPr/>
          <p:nvPr/>
        </p:nvSpPr>
        <p:spPr>
          <a:xfrm>
            <a:off x="1286918" y="4349813"/>
            <a:ext cx="692826" cy="51212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99" name="正方形/長方形 398">
            <a:extLst>
              <a:ext uri="{FF2B5EF4-FFF2-40B4-BE49-F238E27FC236}">
                <a16:creationId xmlns:a16="http://schemas.microsoft.com/office/drawing/2014/main" id="{7CEC16BF-F2C6-7F42-939F-893623E48912}"/>
              </a:ext>
            </a:extLst>
          </p:cNvPr>
          <p:cNvSpPr/>
          <p:nvPr/>
        </p:nvSpPr>
        <p:spPr>
          <a:xfrm>
            <a:off x="646608" y="4382703"/>
            <a:ext cx="501723" cy="14655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a:solidFill>
                  <a:srgbClr val="FFFFFF"/>
                </a:solidFill>
                <a:latin typeface="ＭＳ Ｐゴシック"/>
                <a:ea typeface="ＭＳ Ｐゴシック"/>
                <a:cs typeface="ＭＳ Ｐゴシック"/>
              </a:rPr>
              <a:t>AP</a:t>
            </a:r>
            <a:endParaRPr kumimoji="1" lang="ja-JP" altLang="en-US" sz="800" dirty="0">
              <a:solidFill>
                <a:srgbClr val="FFFFFF"/>
              </a:solidFill>
              <a:latin typeface="ＭＳ Ｐゴシック"/>
              <a:ea typeface="ＭＳ Ｐゴシック"/>
              <a:cs typeface="ＭＳ Ｐゴシック"/>
            </a:endParaRPr>
          </a:p>
        </p:txBody>
      </p:sp>
      <p:sp>
        <p:nvSpPr>
          <p:cNvPr id="400" name="正方形/長方形 399">
            <a:extLst>
              <a:ext uri="{FF2B5EF4-FFF2-40B4-BE49-F238E27FC236}">
                <a16:creationId xmlns:a16="http://schemas.microsoft.com/office/drawing/2014/main" id="{239F805E-78A0-184C-953A-ACE0ED2128A8}"/>
              </a:ext>
            </a:extLst>
          </p:cNvPr>
          <p:cNvSpPr/>
          <p:nvPr/>
        </p:nvSpPr>
        <p:spPr>
          <a:xfrm>
            <a:off x="645219" y="4548522"/>
            <a:ext cx="520469" cy="14683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設定</a:t>
            </a:r>
            <a:endParaRPr kumimoji="1" lang="ja-JP" altLang="en-US" sz="800" dirty="0">
              <a:solidFill>
                <a:srgbClr val="FFFFFF"/>
              </a:solidFill>
              <a:latin typeface="ＭＳ Ｐゴシック"/>
              <a:ea typeface="ＭＳ Ｐゴシック"/>
              <a:cs typeface="ＭＳ Ｐゴシック"/>
            </a:endParaRPr>
          </a:p>
        </p:txBody>
      </p:sp>
      <p:sp>
        <p:nvSpPr>
          <p:cNvPr id="401" name="正方形/長方形 400">
            <a:extLst>
              <a:ext uri="{FF2B5EF4-FFF2-40B4-BE49-F238E27FC236}">
                <a16:creationId xmlns:a16="http://schemas.microsoft.com/office/drawing/2014/main" id="{C50147D3-72A2-F044-BD60-1BACAE57E87C}"/>
              </a:ext>
            </a:extLst>
          </p:cNvPr>
          <p:cNvSpPr/>
          <p:nvPr/>
        </p:nvSpPr>
        <p:spPr>
          <a:xfrm>
            <a:off x="1388250" y="4383757"/>
            <a:ext cx="501723" cy="14655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a:solidFill>
                  <a:srgbClr val="FFFFFF"/>
                </a:solidFill>
                <a:latin typeface="ＭＳ Ｐゴシック"/>
                <a:ea typeface="ＭＳ Ｐゴシック"/>
                <a:cs typeface="ＭＳ Ｐゴシック"/>
              </a:rPr>
              <a:t>AP</a:t>
            </a:r>
            <a:endParaRPr kumimoji="1" lang="ja-JP" altLang="en-US" sz="800" dirty="0">
              <a:solidFill>
                <a:srgbClr val="FFFFFF"/>
              </a:solidFill>
              <a:latin typeface="ＭＳ Ｐゴシック"/>
              <a:ea typeface="ＭＳ Ｐゴシック"/>
              <a:cs typeface="ＭＳ Ｐゴシック"/>
            </a:endParaRPr>
          </a:p>
        </p:txBody>
      </p:sp>
      <p:sp>
        <p:nvSpPr>
          <p:cNvPr id="402" name="正方形/長方形 401">
            <a:extLst>
              <a:ext uri="{FF2B5EF4-FFF2-40B4-BE49-F238E27FC236}">
                <a16:creationId xmlns:a16="http://schemas.microsoft.com/office/drawing/2014/main" id="{6AE68461-3F4E-CC49-AD3A-6AC5DAD050EB}"/>
              </a:ext>
            </a:extLst>
          </p:cNvPr>
          <p:cNvSpPr/>
          <p:nvPr/>
        </p:nvSpPr>
        <p:spPr>
          <a:xfrm>
            <a:off x="1386861" y="4549576"/>
            <a:ext cx="520469" cy="14683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設定</a:t>
            </a:r>
            <a:endParaRPr kumimoji="1" lang="ja-JP" altLang="en-US" sz="800" dirty="0">
              <a:solidFill>
                <a:srgbClr val="FFFFFF"/>
              </a:solidFill>
              <a:latin typeface="ＭＳ Ｐゴシック"/>
              <a:ea typeface="ＭＳ Ｐゴシック"/>
              <a:cs typeface="ＭＳ Ｐゴシック"/>
            </a:endParaRPr>
          </a:p>
        </p:txBody>
      </p:sp>
      <p:sp>
        <p:nvSpPr>
          <p:cNvPr id="403" name="正方形/長方形 402">
            <a:extLst>
              <a:ext uri="{FF2B5EF4-FFF2-40B4-BE49-F238E27FC236}">
                <a16:creationId xmlns:a16="http://schemas.microsoft.com/office/drawing/2014/main" id="{D7EF0404-86A5-A749-8EE3-9DD6D489D330}"/>
              </a:ext>
            </a:extLst>
          </p:cNvPr>
          <p:cNvSpPr/>
          <p:nvPr/>
        </p:nvSpPr>
        <p:spPr>
          <a:xfrm>
            <a:off x="2112988" y="4383757"/>
            <a:ext cx="501723" cy="14655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a:solidFill>
                  <a:srgbClr val="FFFFFF"/>
                </a:solidFill>
                <a:latin typeface="ＭＳ Ｐゴシック"/>
                <a:ea typeface="ＭＳ Ｐゴシック"/>
                <a:cs typeface="ＭＳ Ｐゴシック"/>
              </a:rPr>
              <a:t>AP</a:t>
            </a:r>
            <a:endParaRPr kumimoji="1" lang="ja-JP" altLang="en-US" sz="800" dirty="0">
              <a:solidFill>
                <a:srgbClr val="FFFFFF"/>
              </a:solidFill>
              <a:latin typeface="ＭＳ Ｐゴシック"/>
              <a:ea typeface="ＭＳ Ｐゴシック"/>
              <a:cs typeface="ＭＳ Ｐゴシック"/>
            </a:endParaRPr>
          </a:p>
        </p:txBody>
      </p:sp>
      <p:sp>
        <p:nvSpPr>
          <p:cNvPr id="404" name="正方形/長方形 403">
            <a:extLst>
              <a:ext uri="{FF2B5EF4-FFF2-40B4-BE49-F238E27FC236}">
                <a16:creationId xmlns:a16="http://schemas.microsoft.com/office/drawing/2014/main" id="{5AF6464F-93F8-6F44-ADF7-B5ED8423BAA7}"/>
              </a:ext>
            </a:extLst>
          </p:cNvPr>
          <p:cNvSpPr/>
          <p:nvPr/>
        </p:nvSpPr>
        <p:spPr>
          <a:xfrm>
            <a:off x="2111599" y="4549576"/>
            <a:ext cx="520469" cy="14683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a:solidFill>
                  <a:srgbClr val="FFFFFF"/>
                </a:solidFill>
                <a:latin typeface="ＭＳ Ｐゴシック"/>
                <a:ea typeface="ＭＳ Ｐゴシック"/>
                <a:cs typeface="ＭＳ Ｐゴシック"/>
              </a:rPr>
              <a:t>設定</a:t>
            </a:r>
            <a:endParaRPr kumimoji="1" lang="ja-JP" altLang="en-US" sz="800" dirty="0">
              <a:solidFill>
                <a:srgbClr val="FFFFFF"/>
              </a:solidFill>
              <a:latin typeface="ＭＳ Ｐゴシック"/>
              <a:ea typeface="ＭＳ Ｐゴシック"/>
              <a:cs typeface="ＭＳ Ｐゴシック"/>
            </a:endParaRPr>
          </a:p>
        </p:txBody>
      </p:sp>
      <p:sp>
        <p:nvSpPr>
          <p:cNvPr id="405" name="テキスト ボックス 404">
            <a:extLst>
              <a:ext uri="{FF2B5EF4-FFF2-40B4-BE49-F238E27FC236}">
                <a16:creationId xmlns:a16="http://schemas.microsoft.com/office/drawing/2014/main" id="{999CAD30-E9D6-A84C-9E0E-4B60C2BAE6AE}"/>
              </a:ext>
            </a:extLst>
          </p:cNvPr>
          <p:cNvSpPr txBox="1"/>
          <p:nvPr/>
        </p:nvSpPr>
        <p:spPr>
          <a:xfrm>
            <a:off x="552060" y="4666012"/>
            <a:ext cx="695048" cy="246221"/>
          </a:xfrm>
          <a:prstGeom prst="rect">
            <a:avLst/>
          </a:prstGeom>
          <a:noFill/>
        </p:spPr>
        <p:txBody>
          <a:bodyPr wrap="square" rtlCol="0">
            <a:spAutoFit/>
          </a:bodyPr>
          <a:lstStyle/>
          <a:p>
            <a:pPr algn="ctr"/>
            <a:r>
              <a:rPr kumimoji="1" lang="ja-JP" altLang="en-US" sz="1000">
                <a:solidFill>
                  <a:schemeClr val="accent6">
                    <a:lumMod val="50000"/>
                  </a:schemeClr>
                </a:solidFill>
              </a:rPr>
              <a:t>コンテナ</a:t>
            </a:r>
          </a:p>
        </p:txBody>
      </p:sp>
      <p:sp>
        <p:nvSpPr>
          <p:cNvPr id="406" name="テキスト ボックス 405">
            <a:extLst>
              <a:ext uri="{FF2B5EF4-FFF2-40B4-BE49-F238E27FC236}">
                <a16:creationId xmlns:a16="http://schemas.microsoft.com/office/drawing/2014/main" id="{3AA99D4B-073E-034C-A25A-4D16DB50C775}"/>
              </a:ext>
            </a:extLst>
          </p:cNvPr>
          <p:cNvSpPr txBox="1"/>
          <p:nvPr/>
        </p:nvSpPr>
        <p:spPr>
          <a:xfrm>
            <a:off x="1284696" y="4666012"/>
            <a:ext cx="695048" cy="246221"/>
          </a:xfrm>
          <a:prstGeom prst="rect">
            <a:avLst/>
          </a:prstGeom>
          <a:noFill/>
        </p:spPr>
        <p:txBody>
          <a:bodyPr wrap="square" rtlCol="0">
            <a:spAutoFit/>
          </a:bodyPr>
          <a:lstStyle/>
          <a:p>
            <a:pPr algn="ctr"/>
            <a:r>
              <a:rPr kumimoji="1" lang="ja-JP" altLang="en-US" sz="1000">
                <a:solidFill>
                  <a:schemeClr val="accent6">
                    <a:lumMod val="50000"/>
                  </a:schemeClr>
                </a:solidFill>
              </a:rPr>
              <a:t>コンテナ</a:t>
            </a:r>
          </a:p>
        </p:txBody>
      </p:sp>
      <p:sp>
        <p:nvSpPr>
          <p:cNvPr id="407" name="テキスト ボックス 406">
            <a:extLst>
              <a:ext uri="{FF2B5EF4-FFF2-40B4-BE49-F238E27FC236}">
                <a16:creationId xmlns:a16="http://schemas.microsoft.com/office/drawing/2014/main" id="{6205BE24-F2E6-B148-A870-99EAAB782B09}"/>
              </a:ext>
            </a:extLst>
          </p:cNvPr>
          <p:cNvSpPr txBox="1"/>
          <p:nvPr/>
        </p:nvSpPr>
        <p:spPr>
          <a:xfrm>
            <a:off x="2024309" y="4664563"/>
            <a:ext cx="695048" cy="246221"/>
          </a:xfrm>
          <a:prstGeom prst="rect">
            <a:avLst/>
          </a:prstGeom>
          <a:noFill/>
        </p:spPr>
        <p:txBody>
          <a:bodyPr wrap="square" rtlCol="0">
            <a:spAutoFit/>
          </a:bodyPr>
          <a:lstStyle/>
          <a:p>
            <a:pPr algn="ctr"/>
            <a:r>
              <a:rPr kumimoji="1" lang="ja-JP" altLang="en-US" sz="1000">
                <a:solidFill>
                  <a:schemeClr val="accent6">
                    <a:lumMod val="50000"/>
                  </a:schemeClr>
                </a:solidFill>
              </a:rPr>
              <a:t>コンテナ</a:t>
            </a:r>
          </a:p>
        </p:txBody>
      </p:sp>
      <p:grpSp>
        <p:nvGrpSpPr>
          <p:cNvPr id="408" name="図形グループ 227">
            <a:extLst>
              <a:ext uri="{FF2B5EF4-FFF2-40B4-BE49-F238E27FC236}">
                <a16:creationId xmlns:a16="http://schemas.microsoft.com/office/drawing/2014/main" id="{5D2E825B-1D71-EA46-A187-446F2B19CDBB}"/>
              </a:ext>
            </a:extLst>
          </p:cNvPr>
          <p:cNvGrpSpPr/>
          <p:nvPr/>
        </p:nvGrpSpPr>
        <p:grpSpPr>
          <a:xfrm>
            <a:off x="553771" y="5799173"/>
            <a:ext cx="398531" cy="455164"/>
            <a:chOff x="565484" y="2886304"/>
            <a:chExt cx="398531" cy="455164"/>
          </a:xfrm>
        </p:grpSpPr>
        <p:grpSp>
          <p:nvGrpSpPr>
            <p:cNvPr id="409" name="図形グループ 228">
              <a:extLst>
                <a:ext uri="{FF2B5EF4-FFF2-40B4-BE49-F238E27FC236}">
                  <a16:creationId xmlns:a16="http://schemas.microsoft.com/office/drawing/2014/main" id="{FB152433-E20B-5D41-A196-21AAA583CEB0}"/>
                </a:ext>
              </a:extLst>
            </p:cNvPr>
            <p:cNvGrpSpPr/>
            <p:nvPr/>
          </p:nvGrpSpPr>
          <p:grpSpPr>
            <a:xfrm>
              <a:off x="565484" y="2886304"/>
              <a:ext cx="398531" cy="387786"/>
              <a:chOff x="758730" y="3198675"/>
              <a:chExt cx="702795" cy="688305"/>
            </a:xfrm>
          </p:grpSpPr>
          <p:sp>
            <p:nvSpPr>
              <p:cNvPr id="413" name="角丸四角形 412">
                <a:extLst>
                  <a:ext uri="{FF2B5EF4-FFF2-40B4-BE49-F238E27FC236}">
                    <a16:creationId xmlns:a16="http://schemas.microsoft.com/office/drawing/2014/main" id="{D6C79A9E-2129-264A-A37F-72F2DA12B9AB}"/>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4" name="角丸四角形 413">
                <a:extLst>
                  <a:ext uri="{FF2B5EF4-FFF2-40B4-BE49-F238E27FC236}">
                    <a16:creationId xmlns:a16="http://schemas.microsoft.com/office/drawing/2014/main" id="{051D1BEC-DBB9-F644-A906-635E28486588}"/>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5" name="台形 414">
                <a:extLst>
                  <a:ext uri="{FF2B5EF4-FFF2-40B4-BE49-F238E27FC236}">
                    <a16:creationId xmlns:a16="http://schemas.microsoft.com/office/drawing/2014/main" id="{CE632782-8EFC-D146-BD4F-DD4AAE9A4691}"/>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10" name="図形グループ 229">
              <a:extLst>
                <a:ext uri="{FF2B5EF4-FFF2-40B4-BE49-F238E27FC236}">
                  <a16:creationId xmlns:a16="http://schemas.microsoft.com/office/drawing/2014/main" id="{5A8955CE-A80E-4543-8698-99B45AF1FB6C}"/>
                </a:ext>
              </a:extLst>
            </p:cNvPr>
            <p:cNvGrpSpPr/>
            <p:nvPr/>
          </p:nvGrpSpPr>
          <p:grpSpPr>
            <a:xfrm>
              <a:off x="695604" y="2996289"/>
              <a:ext cx="150692" cy="345179"/>
              <a:chOff x="1946324" y="4125162"/>
              <a:chExt cx="969964" cy="2007872"/>
            </a:xfrm>
          </p:grpSpPr>
          <p:sp>
            <p:nvSpPr>
              <p:cNvPr id="411" name="円/楕円 410">
                <a:extLst>
                  <a:ext uri="{FF2B5EF4-FFF2-40B4-BE49-F238E27FC236}">
                    <a16:creationId xmlns:a16="http://schemas.microsoft.com/office/drawing/2014/main" id="{27B91D43-F0A3-7B47-BE0C-9C39C53B99C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2" name="フローチャート: 論理積ゲート 411">
                <a:extLst>
                  <a:ext uri="{FF2B5EF4-FFF2-40B4-BE49-F238E27FC236}">
                    <a16:creationId xmlns:a16="http://schemas.microsoft.com/office/drawing/2014/main" id="{AC8BA2ED-6ED6-8D4B-8D33-4E887A02D1A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416" name="図形グループ 235">
            <a:extLst>
              <a:ext uri="{FF2B5EF4-FFF2-40B4-BE49-F238E27FC236}">
                <a16:creationId xmlns:a16="http://schemas.microsoft.com/office/drawing/2014/main" id="{099A2A61-58B2-2C41-BC09-CBF64BA2FE71}"/>
              </a:ext>
            </a:extLst>
          </p:cNvPr>
          <p:cNvGrpSpPr/>
          <p:nvPr/>
        </p:nvGrpSpPr>
        <p:grpSpPr>
          <a:xfrm>
            <a:off x="1425316" y="5798670"/>
            <a:ext cx="398531" cy="455164"/>
            <a:chOff x="565484" y="2886304"/>
            <a:chExt cx="398531" cy="455164"/>
          </a:xfrm>
        </p:grpSpPr>
        <p:grpSp>
          <p:nvGrpSpPr>
            <p:cNvPr id="417" name="図形グループ 236">
              <a:extLst>
                <a:ext uri="{FF2B5EF4-FFF2-40B4-BE49-F238E27FC236}">
                  <a16:creationId xmlns:a16="http://schemas.microsoft.com/office/drawing/2014/main" id="{BFDF00ED-6E68-8B4C-BBA1-7A1C74198786}"/>
                </a:ext>
              </a:extLst>
            </p:cNvPr>
            <p:cNvGrpSpPr/>
            <p:nvPr/>
          </p:nvGrpSpPr>
          <p:grpSpPr>
            <a:xfrm>
              <a:off x="565484" y="2886304"/>
              <a:ext cx="398531" cy="387786"/>
              <a:chOff x="758730" y="3198675"/>
              <a:chExt cx="702795" cy="688305"/>
            </a:xfrm>
          </p:grpSpPr>
          <p:sp>
            <p:nvSpPr>
              <p:cNvPr id="421" name="角丸四角形 420">
                <a:extLst>
                  <a:ext uri="{FF2B5EF4-FFF2-40B4-BE49-F238E27FC236}">
                    <a16:creationId xmlns:a16="http://schemas.microsoft.com/office/drawing/2014/main" id="{C8D73DA1-00AD-2C46-82DC-96B24221B2CB}"/>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2" name="角丸四角形 421">
                <a:extLst>
                  <a:ext uri="{FF2B5EF4-FFF2-40B4-BE49-F238E27FC236}">
                    <a16:creationId xmlns:a16="http://schemas.microsoft.com/office/drawing/2014/main" id="{411860C4-C251-D64D-A1B5-540071747A65}"/>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3" name="台形 422">
                <a:extLst>
                  <a:ext uri="{FF2B5EF4-FFF2-40B4-BE49-F238E27FC236}">
                    <a16:creationId xmlns:a16="http://schemas.microsoft.com/office/drawing/2014/main" id="{BFE92738-C075-9843-BE55-29714593A8E4}"/>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18" name="図形グループ 237">
              <a:extLst>
                <a:ext uri="{FF2B5EF4-FFF2-40B4-BE49-F238E27FC236}">
                  <a16:creationId xmlns:a16="http://schemas.microsoft.com/office/drawing/2014/main" id="{411B4CA4-6CD9-2E40-891F-5B3DBD4B4369}"/>
                </a:ext>
              </a:extLst>
            </p:cNvPr>
            <p:cNvGrpSpPr/>
            <p:nvPr/>
          </p:nvGrpSpPr>
          <p:grpSpPr>
            <a:xfrm>
              <a:off x="695604" y="2996289"/>
              <a:ext cx="150692" cy="345179"/>
              <a:chOff x="1946324" y="4125162"/>
              <a:chExt cx="969964" cy="2007872"/>
            </a:xfrm>
          </p:grpSpPr>
          <p:sp>
            <p:nvSpPr>
              <p:cNvPr id="419" name="円/楕円 418">
                <a:extLst>
                  <a:ext uri="{FF2B5EF4-FFF2-40B4-BE49-F238E27FC236}">
                    <a16:creationId xmlns:a16="http://schemas.microsoft.com/office/drawing/2014/main" id="{CF130F34-2EDB-E049-A927-FC03FCEAAB11}"/>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0" name="フローチャート: 論理積ゲート 419">
                <a:extLst>
                  <a:ext uri="{FF2B5EF4-FFF2-40B4-BE49-F238E27FC236}">
                    <a16:creationId xmlns:a16="http://schemas.microsoft.com/office/drawing/2014/main" id="{14ABDF21-1705-7A47-A794-2867D54C87A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424" name="図形グループ 243">
            <a:extLst>
              <a:ext uri="{FF2B5EF4-FFF2-40B4-BE49-F238E27FC236}">
                <a16:creationId xmlns:a16="http://schemas.microsoft.com/office/drawing/2014/main" id="{5CFCD905-5779-AE49-BF70-34EF2A8FA03B}"/>
              </a:ext>
            </a:extLst>
          </p:cNvPr>
          <p:cNvGrpSpPr/>
          <p:nvPr/>
        </p:nvGrpSpPr>
        <p:grpSpPr>
          <a:xfrm>
            <a:off x="2302879" y="5799173"/>
            <a:ext cx="398531" cy="455164"/>
            <a:chOff x="565484" y="2886304"/>
            <a:chExt cx="398531" cy="455164"/>
          </a:xfrm>
        </p:grpSpPr>
        <p:grpSp>
          <p:nvGrpSpPr>
            <p:cNvPr id="425" name="図形グループ 244">
              <a:extLst>
                <a:ext uri="{FF2B5EF4-FFF2-40B4-BE49-F238E27FC236}">
                  <a16:creationId xmlns:a16="http://schemas.microsoft.com/office/drawing/2014/main" id="{E9778E5E-7AFE-664C-A204-4089FD488688}"/>
                </a:ext>
              </a:extLst>
            </p:cNvPr>
            <p:cNvGrpSpPr/>
            <p:nvPr/>
          </p:nvGrpSpPr>
          <p:grpSpPr>
            <a:xfrm>
              <a:off x="565484" y="2886304"/>
              <a:ext cx="398531" cy="387786"/>
              <a:chOff x="758730" y="3198675"/>
              <a:chExt cx="702795" cy="688305"/>
            </a:xfrm>
          </p:grpSpPr>
          <p:sp>
            <p:nvSpPr>
              <p:cNvPr id="429" name="角丸四角形 428">
                <a:extLst>
                  <a:ext uri="{FF2B5EF4-FFF2-40B4-BE49-F238E27FC236}">
                    <a16:creationId xmlns:a16="http://schemas.microsoft.com/office/drawing/2014/main" id="{F3031B61-2E21-0641-902E-68E865E29129}"/>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0" name="角丸四角形 429">
                <a:extLst>
                  <a:ext uri="{FF2B5EF4-FFF2-40B4-BE49-F238E27FC236}">
                    <a16:creationId xmlns:a16="http://schemas.microsoft.com/office/drawing/2014/main" id="{6D0A8265-62F7-1340-BB9A-8A5D13FB761B}"/>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1" name="台形 430">
                <a:extLst>
                  <a:ext uri="{FF2B5EF4-FFF2-40B4-BE49-F238E27FC236}">
                    <a16:creationId xmlns:a16="http://schemas.microsoft.com/office/drawing/2014/main" id="{15EB7C6A-0ABE-5946-A4F9-C813303B8135}"/>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26" name="図形グループ 245">
              <a:extLst>
                <a:ext uri="{FF2B5EF4-FFF2-40B4-BE49-F238E27FC236}">
                  <a16:creationId xmlns:a16="http://schemas.microsoft.com/office/drawing/2014/main" id="{2AA39577-EA10-C348-B725-86A5CB4589F8}"/>
                </a:ext>
              </a:extLst>
            </p:cNvPr>
            <p:cNvGrpSpPr/>
            <p:nvPr/>
          </p:nvGrpSpPr>
          <p:grpSpPr>
            <a:xfrm>
              <a:off x="695604" y="2996289"/>
              <a:ext cx="150692" cy="345179"/>
              <a:chOff x="1946324" y="4125162"/>
              <a:chExt cx="969964" cy="2007872"/>
            </a:xfrm>
          </p:grpSpPr>
          <p:sp>
            <p:nvSpPr>
              <p:cNvPr id="427" name="円/楕円 426">
                <a:extLst>
                  <a:ext uri="{FF2B5EF4-FFF2-40B4-BE49-F238E27FC236}">
                    <a16:creationId xmlns:a16="http://schemas.microsoft.com/office/drawing/2014/main" id="{60E2425F-F6AA-2D49-A2B0-6EFF5364D68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8" name="フローチャート: 論理積ゲート 427">
                <a:extLst>
                  <a:ext uri="{FF2B5EF4-FFF2-40B4-BE49-F238E27FC236}">
                    <a16:creationId xmlns:a16="http://schemas.microsoft.com/office/drawing/2014/main" id="{0D178911-1B57-FC46-86F5-06568A3617DC}"/>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cxnSp>
        <p:nvCxnSpPr>
          <p:cNvPr id="432" name="直線コネクタ 431">
            <a:extLst>
              <a:ext uri="{FF2B5EF4-FFF2-40B4-BE49-F238E27FC236}">
                <a16:creationId xmlns:a16="http://schemas.microsoft.com/office/drawing/2014/main" id="{4301AAF7-07D4-C741-B608-555BCEBA5888}"/>
              </a:ext>
            </a:extLst>
          </p:cNvPr>
          <p:cNvCxnSpPr>
            <a:stCxn id="394" idx="2"/>
            <a:endCxn id="413" idx="0"/>
          </p:cNvCxnSpPr>
          <p:nvPr/>
        </p:nvCxnSpPr>
        <p:spPr>
          <a:xfrm flipH="1">
            <a:off x="744796" y="5302351"/>
            <a:ext cx="901595" cy="4968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33" name="直線コネクタ 432">
            <a:extLst>
              <a:ext uri="{FF2B5EF4-FFF2-40B4-BE49-F238E27FC236}">
                <a16:creationId xmlns:a16="http://schemas.microsoft.com/office/drawing/2014/main" id="{DA2DBB51-BC24-3C4E-AA29-621D4B430984}"/>
              </a:ext>
            </a:extLst>
          </p:cNvPr>
          <p:cNvCxnSpPr>
            <a:stCxn id="394" idx="2"/>
            <a:endCxn id="421" idx="0"/>
          </p:cNvCxnSpPr>
          <p:nvPr/>
        </p:nvCxnSpPr>
        <p:spPr>
          <a:xfrm flipH="1">
            <a:off x="1616341" y="5302351"/>
            <a:ext cx="30050" cy="496319"/>
          </a:xfrm>
          <a:prstGeom prst="line">
            <a:avLst/>
          </a:prstGeom>
        </p:spPr>
        <p:style>
          <a:lnRef idx="2">
            <a:schemeClr val="accent1"/>
          </a:lnRef>
          <a:fillRef idx="0">
            <a:schemeClr val="accent1"/>
          </a:fillRef>
          <a:effectRef idx="1">
            <a:schemeClr val="accent1"/>
          </a:effectRef>
          <a:fontRef idx="minor">
            <a:schemeClr val="tx1"/>
          </a:fontRef>
        </p:style>
      </p:cxnSp>
      <p:cxnSp>
        <p:nvCxnSpPr>
          <p:cNvPr id="434" name="直線コネクタ 433">
            <a:extLst>
              <a:ext uri="{FF2B5EF4-FFF2-40B4-BE49-F238E27FC236}">
                <a16:creationId xmlns:a16="http://schemas.microsoft.com/office/drawing/2014/main" id="{D50FF905-3397-9F41-B798-EC3085006CEE}"/>
              </a:ext>
            </a:extLst>
          </p:cNvPr>
          <p:cNvCxnSpPr>
            <a:stCxn id="394" idx="2"/>
            <a:endCxn id="429" idx="0"/>
          </p:cNvCxnSpPr>
          <p:nvPr/>
        </p:nvCxnSpPr>
        <p:spPr>
          <a:xfrm>
            <a:off x="1646391" y="5302351"/>
            <a:ext cx="847513" cy="496822"/>
          </a:xfrm>
          <a:prstGeom prst="line">
            <a:avLst/>
          </a:prstGeom>
        </p:spPr>
        <p:style>
          <a:lnRef idx="2">
            <a:schemeClr val="accent1"/>
          </a:lnRef>
          <a:fillRef idx="0">
            <a:schemeClr val="accent1"/>
          </a:fillRef>
          <a:effectRef idx="1">
            <a:schemeClr val="accent1"/>
          </a:effectRef>
          <a:fontRef idx="minor">
            <a:schemeClr val="tx1"/>
          </a:fontRef>
        </p:style>
      </p:cxnSp>
      <p:sp>
        <p:nvSpPr>
          <p:cNvPr id="435" name="テキスト ボックス 434">
            <a:extLst>
              <a:ext uri="{FF2B5EF4-FFF2-40B4-BE49-F238E27FC236}">
                <a16:creationId xmlns:a16="http://schemas.microsoft.com/office/drawing/2014/main" id="{CC534EBD-7630-0746-8F85-70ED647F0CFD}"/>
              </a:ext>
            </a:extLst>
          </p:cNvPr>
          <p:cNvSpPr txBox="1"/>
          <p:nvPr/>
        </p:nvSpPr>
        <p:spPr>
          <a:xfrm>
            <a:off x="340987" y="3939882"/>
            <a:ext cx="1492716" cy="276999"/>
          </a:xfrm>
          <a:prstGeom prst="rect">
            <a:avLst/>
          </a:prstGeom>
          <a:noFill/>
        </p:spPr>
        <p:txBody>
          <a:bodyPr wrap="none" rtlCol="0">
            <a:spAutoFit/>
          </a:bodyPr>
          <a:lstStyle/>
          <a:p>
            <a:r>
              <a:rPr kumimoji="1" lang="en-US" altLang="ja-JP" sz="1200" dirty="0">
                <a:solidFill>
                  <a:srgbClr val="002060"/>
                </a:solidFill>
                <a:latin typeface="Meiryo" charset="-128"/>
                <a:ea typeface="Meiryo" charset="-128"/>
                <a:cs typeface="Meiryo" charset="-128"/>
              </a:rPr>
              <a:t>2015〜</a:t>
            </a:r>
            <a:r>
              <a:rPr kumimoji="1" lang="ja-JP" altLang="en-US" sz="1200" dirty="0">
                <a:solidFill>
                  <a:srgbClr val="002060"/>
                </a:solidFill>
                <a:latin typeface="Meiryo" charset="-128"/>
                <a:ea typeface="Meiryo" charset="-128"/>
                <a:cs typeface="Meiryo" charset="-128"/>
              </a:rPr>
              <a:t>／</a:t>
            </a:r>
            <a:r>
              <a:rPr lang="ja-JP" altLang="en-US" sz="1200" dirty="0">
                <a:solidFill>
                  <a:srgbClr val="002060"/>
                </a:solidFill>
                <a:latin typeface="Meiryo" charset="-128"/>
                <a:ea typeface="Meiryo" charset="-128"/>
                <a:cs typeface="Meiryo" charset="-128"/>
              </a:rPr>
              <a:t>コンテナ</a:t>
            </a:r>
            <a:endParaRPr kumimoji="1" lang="ja-JP" altLang="en-US" sz="1200" dirty="0">
              <a:solidFill>
                <a:srgbClr val="002060"/>
              </a:solidFill>
              <a:latin typeface="Meiryo" charset="-128"/>
              <a:ea typeface="Meiryo" charset="-128"/>
              <a:cs typeface="Meiryo" charset="-128"/>
            </a:endParaRPr>
          </a:p>
        </p:txBody>
      </p:sp>
      <p:sp>
        <p:nvSpPr>
          <p:cNvPr id="436" name="テキスト ボックス 435">
            <a:extLst>
              <a:ext uri="{FF2B5EF4-FFF2-40B4-BE49-F238E27FC236}">
                <a16:creationId xmlns:a16="http://schemas.microsoft.com/office/drawing/2014/main" id="{E58229D9-235F-A64A-8DB1-46719FFD5C69}"/>
              </a:ext>
            </a:extLst>
          </p:cNvPr>
          <p:cNvSpPr txBox="1"/>
          <p:nvPr/>
        </p:nvSpPr>
        <p:spPr>
          <a:xfrm>
            <a:off x="340987" y="5360779"/>
            <a:ext cx="792205" cy="507831"/>
          </a:xfrm>
          <a:prstGeom prst="rect">
            <a:avLst/>
          </a:prstGeom>
          <a:noFill/>
        </p:spPr>
        <p:txBody>
          <a:bodyPr wrap="none" rtlCol="0">
            <a:spAutoFit/>
          </a:bodyPr>
          <a:lstStyle/>
          <a:p>
            <a:r>
              <a:rPr lang="en-US" altLang="ja-JP" sz="900" dirty="0">
                <a:solidFill>
                  <a:srgbClr val="002060"/>
                </a:solidFill>
                <a:latin typeface="Meiryo" charset="-128"/>
                <a:ea typeface="Meiryo" charset="-128"/>
                <a:cs typeface="Meiryo" charset="-128"/>
              </a:rPr>
              <a:t>PC</a:t>
            </a:r>
            <a:r>
              <a:rPr lang="ja-JP" altLang="en-US" sz="900" dirty="0">
                <a:solidFill>
                  <a:srgbClr val="002060"/>
                </a:solidFill>
                <a:latin typeface="Meiryo" charset="-128"/>
                <a:ea typeface="Meiryo" charset="-128"/>
                <a:cs typeface="Meiryo" charset="-128"/>
              </a:rPr>
              <a:t>サーバー</a:t>
            </a:r>
            <a:endParaRPr lang="en-US" altLang="ja-JP" sz="900" dirty="0">
              <a:solidFill>
                <a:srgbClr val="002060"/>
              </a:solidFill>
              <a:latin typeface="Meiryo" charset="-128"/>
              <a:ea typeface="Meiryo" charset="-128"/>
              <a:cs typeface="Meiryo" charset="-128"/>
            </a:endParaRPr>
          </a:p>
          <a:p>
            <a:r>
              <a:rPr lang="ja-JP" altLang="en-US" sz="900" dirty="0">
                <a:solidFill>
                  <a:srgbClr val="002060"/>
                </a:solidFill>
                <a:latin typeface="Meiryo" charset="-128"/>
                <a:ea typeface="Meiryo" charset="-128"/>
                <a:cs typeface="Meiryo" charset="-128"/>
              </a:rPr>
              <a:t>クラウド</a:t>
            </a:r>
            <a:endParaRPr lang="en-US" altLang="ja-JP" sz="900" dirty="0">
              <a:solidFill>
                <a:srgbClr val="002060"/>
              </a:solidFill>
              <a:latin typeface="Meiryo" charset="-128"/>
              <a:ea typeface="Meiryo" charset="-128"/>
              <a:cs typeface="Meiryo" charset="-128"/>
            </a:endParaRPr>
          </a:p>
          <a:p>
            <a:r>
              <a:rPr lang="en-US" altLang="ja-JP" sz="900" dirty="0">
                <a:solidFill>
                  <a:srgbClr val="002060"/>
                </a:solidFill>
                <a:latin typeface="Meiryo" charset="-128"/>
                <a:ea typeface="Meiryo" charset="-128"/>
                <a:cs typeface="Meiryo" charset="-128"/>
              </a:rPr>
              <a:t>(PaaS)</a:t>
            </a:r>
          </a:p>
        </p:txBody>
      </p:sp>
      <p:sp>
        <p:nvSpPr>
          <p:cNvPr id="437" name="下矢印 436">
            <a:extLst>
              <a:ext uri="{FF2B5EF4-FFF2-40B4-BE49-F238E27FC236}">
                <a16:creationId xmlns:a16="http://schemas.microsoft.com/office/drawing/2014/main" id="{8FB7436F-CA96-F146-AA07-5BA665F788F9}"/>
              </a:ext>
            </a:extLst>
          </p:cNvPr>
          <p:cNvSpPr/>
          <p:nvPr/>
        </p:nvSpPr>
        <p:spPr>
          <a:xfrm rot="5400000" flipH="1">
            <a:off x="2794397" y="4583106"/>
            <a:ext cx="683538" cy="31268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8" name="下矢印 437">
            <a:extLst>
              <a:ext uri="{FF2B5EF4-FFF2-40B4-BE49-F238E27FC236}">
                <a16:creationId xmlns:a16="http://schemas.microsoft.com/office/drawing/2014/main" id="{79DF5883-646A-5B4F-87CB-68911B06B770}"/>
              </a:ext>
            </a:extLst>
          </p:cNvPr>
          <p:cNvSpPr/>
          <p:nvPr/>
        </p:nvSpPr>
        <p:spPr>
          <a:xfrm rot="5400000" flipH="1">
            <a:off x="5736888" y="4583239"/>
            <a:ext cx="683538" cy="31268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9" name="下矢印 438">
            <a:extLst>
              <a:ext uri="{FF2B5EF4-FFF2-40B4-BE49-F238E27FC236}">
                <a16:creationId xmlns:a16="http://schemas.microsoft.com/office/drawing/2014/main" id="{FA47250A-9549-614F-B375-8776C5140E3C}"/>
              </a:ext>
            </a:extLst>
          </p:cNvPr>
          <p:cNvSpPr/>
          <p:nvPr/>
        </p:nvSpPr>
        <p:spPr>
          <a:xfrm>
            <a:off x="7233302" y="3506311"/>
            <a:ext cx="683538" cy="39650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1" name="テキスト ボックス 440">
            <a:extLst>
              <a:ext uri="{FF2B5EF4-FFF2-40B4-BE49-F238E27FC236}">
                <a16:creationId xmlns:a16="http://schemas.microsoft.com/office/drawing/2014/main" id="{66973EF6-C55B-0C40-A1B9-FB8556D6FA0E}"/>
              </a:ext>
            </a:extLst>
          </p:cNvPr>
          <p:cNvSpPr txBox="1"/>
          <p:nvPr/>
        </p:nvSpPr>
        <p:spPr>
          <a:xfrm>
            <a:off x="3327304" y="757921"/>
            <a:ext cx="2492990" cy="369332"/>
          </a:xfrm>
          <a:prstGeom prst="rect">
            <a:avLst/>
          </a:prstGeom>
          <a:noFill/>
        </p:spPr>
        <p:txBody>
          <a:bodyPr wrap="none" rtlCol="0">
            <a:spAutoFit/>
          </a:bodyPr>
          <a:lstStyle/>
          <a:p>
            <a:pPr algn="ctr"/>
            <a:r>
              <a:rPr kumimoji="1" lang="ja-JP" altLang="en-US" b="1">
                <a:solidFill>
                  <a:srgbClr val="002060"/>
                </a:solidFill>
                <a:latin typeface="Meiryo" panose="020B0604030504040204" pitchFamily="34" charset="-128"/>
                <a:ea typeface="Meiryo" panose="020B0604030504040204" pitchFamily="34" charset="-128"/>
                <a:cs typeface="Meiryo" charset="-128"/>
              </a:rPr>
              <a:t>メインフレームの時代</a:t>
            </a:r>
            <a:endParaRPr kumimoji="1" lang="ja-JP" altLang="en-US" b="1" dirty="0">
              <a:solidFill>
                <a:srgbClr val="002060"/>
              </a:solidFill>
              <a:latin typeface="Meiryo" panose="020B0604030504040204" pitchFamily="34" charset="-128"/>
              <a:ea typeface="Meiryo" panose="020B0604030504040204" pitchFamily="34" charset="-128"/>
              <a:cs typeface="Meiryo" charset="-128"/>
            </a:endParaRPr>
          </a:p>
        </p:txBody>
      </p:sp>
      <p:sp>
        <p:nvSpPr>
          <p:cNvPr id="442" name="テキスト ボックス 441">
            <a:extLst>
              <a:ext uri="{FF2B5EF4-FFF2-40B4-BE49-F238E27FC236}">
                <a16:creationId xmlns:a16="http://schemas.microsoft.com/office/drawing/2014/main" id="{F6341C78-1158-5E47-800F-2F3265A10A80}"/>
              </a:ext>
            </a:extLst>
          </p:cNvPr>
          <p:cNvSpPr txBox="1"/>
          <p:nvPr/>
        </p:nvSpPr>
        <p:spPr>
          <a:xfrm>
            <a:off x="5495276" y="6336150"/>
            <a:ext cx="2954655" cy="369332"/>
          </a:xfrm>
          <a:prstGeom prst="rect">
            <a:avLst/>
          </a:prstGeom>
          <a:noFill/>
        </p:spPr>
        <p:txBody>
          <a:bodyPr wrap="none" rtlCol="0">
            <a:spAutoFit/>
          </a:bodyPr>
          <a:lstStyle/>
          <a:p>
            <a:pPr algn="ctr"/>
            <a:r>
              <a:rPr kumimoji="1" lang="ja-JP" altLang="en-US" b="1">
                <a:solidFill>
                  <a:srgbClr val="002060"/>
                </a:solidFill>
                <a:latin typeface="Meiryo" panose="020B0604030504040204" pitchFamily="34" charset="-128"/>
                <a:ea typeface="Meiryo" panose="020B0604030504040204" pitchFamily="34" charset="-128"/>
                <a:cs typeface="Meiryo" charset="-128"/>
              </a:rPr>
              <a:t>オープン・システムの時代</a:t>
            </a:r>
            <a:endParaRPr kumimoji="1" lang="ja-JP" altLang="en-US" b="1" dirty="0">
              <a:solidFill>
                <a:srgbClr val="002060"/>
              </a:solidFill>
              <a:latin typeface="Meiryo" panose="020B0604030504040204" pitchFamily="34" charset="-128"/>
              <a:ea typeface="Meiryo" panose="020B0604030504040204" pitchFamily="34" charset="-128"/>
              <a:cs typeface="Meiryo" charset="-128"/>
            </a:endParaRPr>
          </a:p>
        </p:txBody>
      </p:sp>
      <p:sp>
        <p:nvSpPr>
          <p:cNvPr id="445" name="テキスト ボックス 444">
            <a:extLst>
              <a:ext uri="{FF2B5EF4-FFF2-40B4-BE49-F238E27FC236}">
                <a16:creationId xmlns:a16="http://schemas.microsoft.com/office/drawing/2014/main" id="{B4C41403-34F1-C849-8797-603585B0192C}"/>
              </a:ext>
            </a:extLst>
          </p:cNvPr>
          <p:cNvSpPr txBox="1"/>
          <p:nvPr/>
        </p:nvSpPr>
        <p:spPr>
          <a:xfrm>
            <a:off x="1513590" y="6332359"/>
            <a:ext cx="1800494" cy="369332"/>
          </a:xfrm>
          <a:prstGeom prst="rect">
            <a:avLst/>
          </a:prstGeom>
          <a:noFill/>
        </p:spPr>
        <p:txBody>
          <a:bodyPr wrap="none" rtlCol="0">
            <a:spAutoFit/>
          </a:bodyPr>
          <a:lstStyle/>
          <a:p>
            <a:pPr algn="ctr"/>
            <a:r>
              <a:rPr kumimoji="1" lang="ja-JP" altLang="en-US" b="1">
                <a:solidFill>
                  <a:srgbClr val="002060"/>
                </a:solidFill>
                <a:latin typeface="Meiryo" panose="020B0604030504040204" pitchFamily="34" charset="-128"/>
                <a:ea typeface="Meiryo" panose="020B0604030504040204" pitchFamily="34" charset="-128"/>
                <a:cs typeface="Meiryo" charset="-128"/>
              </a:rPr>
              <a:t>クラウドの時代</a:t>
            </a:r>
            <a:endParaRPr kumimoji="1" lang="ja-JP" altLang="en-US" b="1" dirty="0">
              <a:solidFill>
                <a:srgbClr val="002060"/>
              </a:solidFill>
              <a:latin typeface="Meiryo" panose="020B0604030504040204" pitchFamily="34" charset="-128"/>
              <a:ea typeface="Meiryo" panose="020B0604030504040204" pitchFamily="34" charset="-128"/>
              <a:cs typeface="Meiryo" charset="-128"/>
            </a:endParaRPr>
          </a:p>
        </p:txBody>
      </p:sp>
      <p:sp>
        <p:nvSpPr>
          <p:cNvPr id="4" name="正方形/長方形 3">
            <a:extLst>
              <a:ext uri="{FF2B5EF4-FFF2-40B4-BE49-F238E27FC236}">
                <a16:creationId xmlns:a16="http://schemas.microsoft.com/office/drawing/2014/main" id="{CDFCD83B-D2C4-CC42-ACE1-87FCB338383C}"/>
              </a:ext>
            </a:extLst>
          </p:cNvPr>
          <p:cNvSpPr/>
          <p:nvPr/>
        </p:nvSpPr>
        <p:spPr>
          <a:xfrm>
            <a:off x="581012" y="1891153"/>
            <a:ext cx="552180" cy="392489"/>
          </a:xfrm>
          <a:prstGeom prst="rect">
            <a:avLst/>
          </a:prstGeom>
          <a:solidFill>
            <a:schemeClr val="tx2">
              <a:lumMod val="50000"/>
              <a:alpha val="5215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600" dirty="0">
                <a:solidFill>
                  <a:srgbClr val="FFFFFF"/>
                </a:solidFill>
                <a:latin typeface="Meiryo" panose="020B0604030504040204" pitchFamily="34" charset="-128"/>
                <a:ea typeface="Meiryo" panose="020B0604030504040204" pitchFamily="34" charset="-128"/>
                <a:cs typeface="ＭＳ Ｐゴシック"/>
              </a:rPr>
              <a:t>OS</a:t>
            </a:r>
            <a:r>
              <a:rPr lang="ja-JP" altLang="en-US" sz="600">
                <a:solidFill>
                  <a:srgbClr val="FFFFFF"/>
                </a:solidFill>
                <a:latin typeface="Meiryo" panose="020B0604030504040204" pitchFamily="34" charset="-128"/>
                <a:ea typeface="Meiryo" panose="020B0604030504040204" pitchFamily="34" charset="-128"/>
                <a:cs typeface="ＭＳ Ｐゴシック"/>
              </a:rPr>
              <a:t>的機能</a:t>
            </a: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0" name="正方形/長方形 239">
            <a:extLst>
              <a:ext uri="{FF2B5EF4-FFF2-40B4-BE49-F238E27FC236}">
                <a16:creationId xmlns:a16="http://schemas.microsoft.com/office/drawing/2014/main" id="{F5131260-C3AF-2D4F-8C70-6CDFC8425397}"/>
              </a:ext>
            </a:extLst>
          </p:cNvPr>
          <p:cNvSpPr/>
          <p:nvPr/>
        </p:nvSpPr>
        <p:spPr>
          <a:xfrm>
            <a:off x="1363021" y="1952067"/>
            <a:ext cx="552180" cy="194224"/>
          </a:xfrm>
          <a:prstGeom prst="rect">
            <a:avLst/>
          </a:prstGeom>
          <a:solidFill>
            <a:srgbClr val="0432FF">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600" dirty="0">
                <a:solidFill>
                  <a:srgbClr val="FFFFFF"/>
                </a:solidFill>
                <a:latin typeface="Meiryo" panose="020B0604030504040204" pitchFamily="34" charset="-128"/>
                <a:ea typeface="Meiryo" panose="020B0604030504040204" pitchFamily="34" charset="-128"/>
                <a:cs typeface="ＭＳ Ｐゴシック"/>
              </a:rPr>
              <a:t>OS</a:t>
            </a:r>
            <a:r>
              <a:rPr lang="ja-JP" altLang="en-US" sz="600">
                <a:solidFill>
                  <a:srgbClr val="FFFFFF"/>
                </a:solidFill>
                <a:latin typeface="Meiryo" panose="020B0604030504040204" pitchFamily="34" charset="-128"/>
                <a:ea typeface="Meiryo" panose="020B0604030504040204" pitchFamily="34" charset="-128"/>
                <a:cs typeface="ＭＳ Ｐゴシック"/>
              </a:rPr>
              <a:t>的機能</a:t>
            </a: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1" name="正方形/長方形 240">
            <a:extLst>
              <a:ext uri="{FF2B5EF4-FFF2-40B4-BE49-F238E27FC236}">
                <a16:creationId xmlns:a16="http://schemas.microsoft.com/office/drawing/2014/main" id="{E4A84025-000E-274C-9EC4-9AFEA44E0CC4}"/>
              </a:ext>
            </a:extLst>
          </p:cNvPr>
          <p:cNvSpPr/>
          <p:nvPr/>
        </p:nvSpPr>
        <p:spPr>
          <a:xfrm>
            <a:off x="2148246" y="2075847"/>
            <a:ext cx="552180" cy="211173"/>
          </a:xfrm>
          <a:prstGeom prst="rect">
            <a:avLst/>
          </a:prstGeom>
          <a:solidFill>
            <a:srgbClr val="0070C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600" dirty="0">
                <a:solidFill>
                  <a:srgbClr val="FFFFFF"/>
                </a:solidFill>
                <a:latin typeface="Meiryo" panose="020B0604030504040204" pitchFamily="34" charset="-128"/>
                <a:ea typeface="Meiryo" panose="020B0604030504040204" pitchFamily="34" charset="-128"/>
                <a:cs typeface="ＭＳ Ｐゴシック"/>
              </a:rPr>
              <a:t>OS</a:t>
            </a:r>
            <a:r>
              <a:rPr lang="ja-JP" altLang="en-US" sz="600">
                <a:solidFill>
                  <a:srgbClr val="FFFFFF"/>
                </a:solidFill>
                <a:latin typeface="Meiryo" panose="020B0604030504040204" pitchFamily="34" charset="-128"/>
                <a:ea typeface="Meiryo" panose="020B0604030504040204" pitchFamily="34" charset="-128"/>
                <a:cs typeface="ＭＳ Ｐゴシック"/>
              </a:rPr>
              <a:t>的機能</a:t>
            </a: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2185520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正方形/長方形 156">
            <a:extLst>
              <a:ext uri="{FF2B5EF4-FFF2-40B4-BE49-F238E27FC236}">
                <a16:creationId xmlns:a16="http://schemas.microsoft.com/office/drawing/2014/main" id="{A15E886B-D7D4-9842-B17E-036EFB926CD9}"/>
              </a:ext>
            </a:extLst>
          </p:cNvPr>
          <p:cNvSpPr/>
          <p:nvPr/>
        </p:nvSpPr>
        <p:spPr>
          <a:xfrm>
            <a:off x="5971897" y="2508517"/>
            <a:ext cx="2963763" cy="304693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8" name="正方形/長方形 157">
            <a:extLst>
              <a:ext uri="{FF2B5EF4-FFF2-40B4-BE49-F238E27FC236}">
                <a16:creationId xmlns:a16="http://schemas.microsoft.com/office/drawing/2014/main" id="{907470E7-A100-C745-BAB8-28314B57799F}"/>
              </a:ext>
            </a:extLst>
          </p:cNvPr>
          <p:cNvSpPr/>
          <p:nvPr/>
        </p:nvSpPr>
        <p:spPr>
          <a:xfrm>
            <a:off x="6015306" y="2347496"/>
            <a:ext cx="2872031" cy="2311698"/>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3" name="正方形/長方形 192">
            <a:extLst>
              <a:ext uri="{FF2B5EF4-FFF2-40B4-BE49-F238E27FC236}">
                <a16:creationId xmlns:a16="http://schemas.microsoft.com/office/drawing/2014/main" id="{19EC753D-B4CA-044F-B985-CDC283C55E27}"/>
              </a:ext>
            </a:extLst>
          </p:cNvPr>
          <p:cNvSpPr/>
          <p:nvPr/>
        </p:nvSpPr>
        <p:spPr>
          <a:xfrm>
            <a:off x="6063629" y="2345706"/>
            <a:ext cx="2780125" cy="184011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p:txBody>
          <a:bodyPr/>
          <a:lstStyle/>
          <a:p>
            <a:r>
              <a:rPr lang="ja-JP" altLang="en-US"/>
              <a:t>物理システム・仮想化・コンテナの比較</a:t>
            </a:r>
            <a:endParaRPr lang="ja-JP" altLang="en-US" dirty="0"/>
          </a:p>
        </p:txBody>
      </p:sp>
      <p:sp>
        <p:nvSpPr>
          <p:cNvPr id="6" name="正方形/長方形 5"/>
          <p:cNvSpPr/>
          <p:nvPr/>
        </p:nvSpPr>
        <p:spPr>
          <a:xfrm>
            <a:off x="185544" y="2276963"/>
            <a:ext cx="883684"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p:cNvSpPr/>
          <p:nvPr/>
        </p:nvSpPr>
        <p:spPr>
          <a:xfrm>
            <a:off x="261741" y="3371088"/>
            <a:ext cx="758703" cy="386628"/>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p:cNvSpPr txBox="1"/>
          <p:nvPr/>
        </p:nvSpPr>
        <p:spPr>
          <a:xfrm>
            <a:off x="185544" y="525125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16" name="正方形/長方形 15"/>
          <p:cNvSpPr/>
          <p:nvPr/>
        </p:nvSpPr>
        <p:spPr>
          <a:xfrm>
            <a:off x="261741" y="287059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正方形/長方形 16"/>
          <p:cNvSpPr/>
          <p:nvPr/>
        </p:nvSpPr>
        <p:spPr>
          <a:xfrm>
            <a:off x="261741" y="2370098"/>
            <a:ext cx="758703"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8" name="正方形/長方形 17"/>
          <p:cNvSpPr/>
          <p:nvPr/>
        </p:nvSpPr>
        <p:spPr>
          <a:xfrm>
            <a:off x="1096887" y="2276963"/>
            <a:ext cx="883684"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p:cNvSpPr/>
          <p:nvPr/>
        </p:nvSpPr>
        <p:spPr>
          <a:xfrm>
            <a:off x="1154593" y="3367267"/>
            <a:ext cx="771605" cy="386628"/>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p:cNvSpPr/>
          <p:nvPr/>
        </p:nvSpPr>
        <p:spPr>
          <a:xfrm>
            <a:off x="1155941" y="237009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23" name="正方形/長方形 22"/>
          <p:cNvSpPr/>
          <p:nvPr/>
        </p:nvSpPr>
        <p:spPr>
          <a:xfrm>
            <a:off x="2008689" y="2275259"/>
            <a:ext cx="883684"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正方形/長方形 23"/>
          <p:cNvSpPr/>
          <p:nvPr/>
        </p:nvSpPr>
        <p:spPr>
          <a:xfrm>
            <a:off x="2061695" y="3363130"/>
            <a:ext cx="771605" cy="38662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正方形/長方形 26"/>
          <p:cNvSpPr/>
          <p:nvPr/>
        </p:nvSpPr>
        <p:spPr>
          <a:xfrm>
            <a:off x="2064492" y="2368544"/>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56" name="正方形/長方形 55"/>
          <p:cNvSpPr/>
          <p:nvPr/>
        </p:nvSpPr>
        <p:spPr>
          <a:xfrm>
            <a:off x="2951517" y="2508517"/>
            <a:ext cx="2963763" cy="304693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9" name="正方形/長方形 78"/>
          <p:cNvSpPr/>
          <p:nvPr/>
        </p:nvSpPr>
        <p:spPr>
          <a:xfrm>
            <a:off x="2994926" y="2347496"/>
            <a:ext cx="2872031" cy="231169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0" name="正方形/長方形 79"/>
          <p:cNvSpPr/>
          <p:nvPr/>
        </p:nvSpPr>
        <p:spPr>
          <a:xfrm>
            <a:off x="3065763" y="2275148"/>
            <a:ext cx="883684" cy="2164234"/>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3" name="テキスト ボックス 82"/>
          <p:cNvSpPr txBox="1"/>
          <p:nvPr/>
        </p:nvSpPr>
        <p:spPr>
          <a:xfrm>
            <a:off x="3866452" y="4453272"/>
            <a:ext cx="1136015" cy="215444"/>
          </a:xfrm>
          <a:prstGeom prst="rect">
            <a:avLst/>
          </a:prstGeom>
          <a:noFill/>
        </p:spPr>
        <p:txBody>
          <a:bodyPr wrap="square" rtlCol="0">
            <a:spAutoFit/>
          </a:bodyPr>
          <a:lstStyle/>
          <a:p>
            <a:pPr algn="ctr"/>
            <a:r>
              <a:rPr kumimoji="1" lang="ja-JP" altLang="en-US" sz="800" dirty="0">
                <a:solidFill>
                  <a:srgbClr val="FFFFFF"/>
                </a:solidFill>
                <a:latin typeface="Meiryo" panose="020B0604030504040204" pitchFamily="34" charset="-128"/>
                <a:ea typeface="Meiryo" panose="020B0604030504040204" pitchFamily="34" charset="-128"/>
              </a:rPr>
              <a:t>ハイパーバイザー</a:t>
            </a:r>
          </a:p>
        </p:txBody>
      </p:sp>
      <p:sp>
        <p:nvSpPr>
          <p:cNvPr id="84" name="テキスト ボックス 83"/>
          <p:cNvSpPr txBox="1"/>
          <p:nvPr/>
        </p:nvSpPr>
        <p:spPr>
          <a:xfrm>
            <a:off x="3070235" y="4215266"/>
            <a:ext cx="883684" cy="215444"/>
          </a:xfrm>
          <a:prstGeom prst="rect">
            <a:avLst/>
          </a:prstGeom>
          <a:noFill/>
          <a:ln>
            <a:noFill/>
          </a:ln>
        </p:spPr>
        <p:txBody>
          <a:bodyPr wrap="square" rtlCol="0">
            <a:spAutoFit/>
          </a:bodyPr>
          <a:lstStyle/>
          <a:p>
            <a:pPr algn="ctr"/>
            <a:r>
              <a:rPr kumimoji="1" lang="ja-JP" altLang="en-US" sz="800" b="1" dirty="0">
                <a:solidFill>
                  <a:srgbClr val="FFFFFF"/>
                </a:solidFill>
                <a:latin typeface="Meiryo" panose="020B0604030504040204" pitchFamily="34" charset="-128"/>
                <a:ea typeface="Meiryo" panose="020B0604030504040204" pitchFamily="34" charset="-128"/>
              </a:rPr>
              <a:t>仮想サーバー</a:t>
            </a:r>
          </a:p>
        </p:txBody>
      </p:sp>
      <p:sp>
        <p:nvSpPr>
          <p:cNvPr id="87" name="正方形/長方形 86"/>
          <p:cNvSpPr/>
          <p:nvPr/>
        </p:nvSpPr>
        <p:spPr>
          <a:xfrm>
            <a:off x="3993526" y="2275148"/>
            <a:ext cx="883684" cy="2164234"/>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9" name="テキスト ボックス 88"/>
          <p:cNvSpPr txBox="1"/>
          <p:nvPr/>
        </p:nvSpPr>
        <p:spPr>
          <a:xfrm>
            <a:off x="3989054" y="4213498"/>
            <a:ext cx="883684" cy="215444"/>
          </a:xfrm>
          <a:prstGeom prst="rect">
            <a:avLst/>
          </a:prstGeom>
          <a:noFill/>
          <a:ln>
            <a:noFill/>
          </a:ln>
        </p:spPr>
        <p:txBody>
          <a:bodyPr wrap="square" rtlCol="0">
            <a:spAutoFit/>
          </a:bodyPr>
          <a:lstStyle/>
          <a:p>
            <a:pPr algn="ctr"/>
            <a:r>
              <a:rPr kumimoji="1" lang="ja-JP" altLang="en-US" sz="800" b="1" dirty="0">
                <a:solidFill>
                  <a:srgbClr val="FFFFFF"/>
                </a:solidFill>
                <a:latin typeface="Meiryo" panose="020B0604030504040204" pitchFamily="34" charset="-128"/>
                <a:ea typeface="Meiryo" panose="020B0604030504040204" pitchFamily="34" charset="-128"/>
              </a:rPr>
              <a:t>仮想サーバー</a:t>
            </a:r>
          </a:p>
        </p:txBody>
      </p:sp>
      <p:sp>
        <p:nvSpPr>
          <p:cNvPr id="92" name="正方形/長方形 91"/>
          <p:cNvSpPr/>
          <p:nvPr/>
        </p:nvSpPr>
        <p:spPr>
          <a:xfrm>
            <a:off x="4921999" y="2275148"/>
            <a:ext cx="883684" cy="2164234"/>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4" name="テキスト ボックス 93"/>
          <p:cNvSpPr txBox="1"/>
          <p:nvPr/>
        </p:nvSpPr>
        <p:spPr>
          <a:xfrm>
            <a:off x="4934202" y="4213498"/>
            <a:ext cx="880727" cy="215444"/>
          </a:xfrm>
          <a:prstGeom prst="rect">
            <a:avLst/>
          </a:prstGeom>
          <a:noFill/>
          <a:ln>
            <a:noFill/>
          </a:ln>
        </p:spPr>
        <p:txBody>
          <a:bodyPr wrap="square" rtlCol="0">
            <a:spAutoFit/>
          </a:bodyPr>
          <a:lstStyle/>
          <a:p>
            <a:pPr algn="ctr"/>
            <a:r>
              <a:rPr kumimoji="1" lang="ja-JP" altLang="en-US" sz="800" b="1" dirty="0">
                <a:solidFill>
                  <a:srgbClr val="FFFFFF"/>
                </a:solidFill>
                <a:latin typeface="Meiryo" panose="020B0604030504040204" pitchFamily="34" charset="-128"/>
                <a:ea typeface="Meiryo" panose="020B0604030504040204" pitchFamily="34" charset="-128"/>
              </a:rPr>
              <a:t>仮想サーバー</a:t>
            </a:r>
          </a:p>
        </p:txBody>
      </p:sp>
      <p:sp>
        <p:nvSpPr>
          <p:cNvPr id="117" name="フローチャート: 磁気ディスク 116"/>
          <p:cNvSpPr/>
          <p:nvPr/>
        </p:nvSpPr>
        <p:spPr>
          <a:xfrm>
            <a:off x="707016" y="4738582"/>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8" name="正方形/長方形 117"/>
          <p:cNvSpPr/>
          <p:nvPr/>
        </p:nvSpPr>
        <p:spPr>
          <a:xfrm>
            <a:off x="275806" y="4929016"/>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9" name="正方形/長方形 118"/>
          <p:cNvSpPr/>
          <p:nvPr/>
        </p:nvSpPr>
        <p:spPr>
          <a:xfrm>
            <a:off x="275806" y="4732976"/>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テキスト ボックス 10"/>
          <p:cNvSpPr txBox="1"/>
          <p:nvPr/>
        </p:nvSpPr>
        <p:spPr>
          <a:xfrm>
            <a:off x="178398" y="1919231"/>
            <a:ext cx="2706828" cy="338554"/>
          </a:xfrm>
          <a:prstGeom prst="rect">
            <a:avLst/>
          </a:prstGeom>
          <a:noFill/>
        </p:spPr>
        <p:txBody>
          <a:bodyPr wrap="square" rtlCol="0">
            <a:spAutoFit/>
          </a:bodyPr>
          <a:lstStyle/>
          <a:p>
            <a:pPr algn="ctr"/>
            <a:r>
              <a:rPr kumimoji="1" lang="ja-JP" altLang="en-US" sz="1600" dirty="0">
                <a:solidFill>
                  <a:srgbClr val="0000FF"/>
                </a:solidFill>
                <a:latin typeface="Meiryo" panose="020B0604030504040204" pitchFamily="34" charset="-128"/>
                <a:ea typeface="Meiryo" panose="020B0604030504040204" pitchFamily="34" charset="-128"/>
              </a:rPr>
              <a:t>物理システム</a:t>
            </a:r>
          </a:p>
        </p:txBody>
      </p:sp>
      <p:sp>
        <p:nvSpPr>
          <p:cNvPr id="128" name="テキスト ボックス 127"/>
          <p:cNvSpPr txBox="1"/>
          <p:nvPr/>
        </p:nvSpPr>
        <p:spPr>
          <a:xfrm>
            <a:off x="2927206" y="1917441"/>
            <a:ext cx="3014507" cy="338554"/>
          </a:xfrm>
          <a:prstGeom prst="rect">
            <a:avLst/>
          </a:prstGeom>
          <a:noFill/>
        </p:spPr>
        <p:txBody>
          <a:bodyPr wrap="square" rtlCol="0">
            <a:spAutoFit/>
          </a:bodyPr>
          <a:lstStyle/>
          <a:p>
            <a:pPr algn="ctr"/>
            <a:r>
              <a:rPr kumimoji="1" lang="ja-JP" altLang="en-US" sz="1600">
                <a:solidFill>
                  <a:srgbClr val="0000FF"/>
                </a:solidFill>
                <a:latin typeface="Meiryo" panose="020B0604030504040204" pitchFamily="34" charset="-128"/>
                <a:ea typeface="Meiryo" panose="020B0604030504040204" pitchFamily="34" charset="-128"/>
              </a:rPr>
              <a:t>仮想化されたシステム</a:t>
            </a:r>
            <a:endParaRPr kumimoji="1" lang="ja-JP" altLang="en-US" sz="1600" dirty="0">
              <a:solidFill>
                <a:srgbClr val="0000FF"/>
              </a:solidFill>
              <a:latin typeface="Meiryo" panose="020B0604030504040204" pitchFamily="34" charset="-128"/>
              <a:ea typeface="Meiryo" panose="020B0604030504040204" pitchFamily="34" charset="-128"/>
            </a:endParaRPr>
          </a:p>
        </p:txBody>
      </p:sp>
      <p:sp>
        <p:nvSpPr>
          <p:cNvPr id="62" name="正方形/長方形 61">
            <a:extLst>
              <a:ext uri="{FF2B5EF4-FFF2-40B4-BE49-F238E27FC236}">
                <a16:creationId xmlns:a16="http://schemas.microsoft.com/office/drawing/2014/main" id="{AABBE0F9-7554-8D46-8906-0DB1A2209940}"/>
              </a:ext>
            </a:extLst>
          </p:cNvPr>
          <p:cNvSpPr/>
          <p:nvPr/>
        </p:nvSpPr>
        <p:spPr>
          <a:xfrm>
            <a:off x="1155716" y="287443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3" name="正方形/長方形 62">
            <a:extLst>
              <a:ext uri="{FF2B5EF4-FFF2-40B4-BE49-F238E27FC236}">
                <a16:creationId xmlns:a16="http://schemas.microsoft.com/office/drawing/2014/main" id="{AA51DF1B-5A68-0040-A247-B330C19AA2D9}"/>
              </a:ext>
            </a:extLst>
          </p:cNvPr>
          <p:cNvSpPr/>
          <p:nvPr/>
        </p:nvSpPr>
        <p:spPr>
          <a:xfrm>
            <a:off x="2061470" y="2874711"/>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テキスト ボックス 64">
            <a:extLst>
              <a:ext uri="{FF2B5EF4-FFF2-40B4-BE49-F238E27FC236}">
                <a16:creationId xmlns:a16="http://schemas.microsoft.com/office/drawing/2014/main" id="{D7F5E378-3532-8349-A6CD-39134277161D}"/>
              </a:ext>
            </a:extLst>
          </p:cNvPr>
          <p:cNvSpPr txBox="1"/>
          <p:nvPr/>
        </p:nvSpPr>
        <p:spPr>
          <a:xfrm>
            <a:off x="1130198" y="525125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12AD3BD1-F51D-6C47-8AC4-AA522C4715FA}"/>
              </a:ext>
            </a:extLst>
          </p:cNvPr>
          <p:cNvSpPr txBox="1"/>
          <p:nvPr/>
        </p:nvSpPr>
        <p:spPr>
          <a:xfrm>
            <a:off x="2039011" y="525125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77F37553-BACB-4A4F-B424-A4C40A64F317}"/>
              </a:ext>
            </a:extLst>
          </p:cNvPr>
          <p:cNvSpPr/>
          <p:nvPr/>
        </p:nvSpPr>
        <p:spPr>
          <a:xfrm>
            <a:off x="567635" y="5109111"/>
            <a:ext cx="569387" cy="184666"/>
          </a:xfrm>
          <a:prstGeom prst="rect">
            <a:avLst/>
          </a:prstGeom>
        </p:spPr>
        <p:txBody>
          <a:bodyPr wrap="none">
            <a:spAutoFit/>
          </a:bodyPr>
          <a:lstStyle/>
          <a:p>
            <a:pPr algn="ctr"/>
            <a:r>
              <a:rPr lang="ja-JP" altLang="en-US" sz="600">
                <a:solidFill>
                  <a:srgbClr val="FFFFFF"/>
                </a:solidFill>
                <a:latin typeface="Meiryo" panose="020B0604030504040204" pitchFamily="34" charset="-128"/>
                <a:ea typeface="Meiryo" panose="020B0604030504040204" pitchFamily="34" charset="-128"/>
                <a:cs typeface="ＭＳ Ｐゴシック"/>
              </a:rPr>
              <a:t>ストレージ</a:t>
            </a:r>
            <a:endParaRPr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8" name="正方形/長方形 67">
            <a:extLst>
              <a:ext uri="{FF2B5EF4-FFF2-40B4-BE49-F238E27FC236}">
                <a16:creationId xmlns:a16="http://schemas.microsoft.com/office/drawing/2014/main" id="{2EDAA4FD-834E-9545-A370-D306A78AE6DF}"/>
              </a:ext>
            </a:extLst>
          </p:cNvPr>
          <p:cNvSpPr/>
          <p:nvPr/>
        </p:nvSpPr>
        <p:spPr>
          <a:xfrm>
            <a:off x="258554" y="4917608"/>
            <a:ext cx="389851" cy="215444"/>
          </a:xfrm>
          <a:prstGeom prst="rect">
            <a:avLst/>
          </a:prstGeom>
        </p:spPr>
        <p:txBody>
          <a:bodyPr wrap="none">
            <a:spAutoFit/>
          </a:bodyPr>
          <a:lstStyle/>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CPU</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9" name="正方形/長方形 68">
            <a:extLst>
              <a:ext uri="{FF2B5EF4-FFF2-40B4-BE49-F238E27FC236}">
                <a16:creationId xmlns:a16="http://schemas.microsoft.com/office/drawing/2014/main" id="{F0FBF265-B3A6-8C43-8285-905886D31E99}"/>
              </a:ext>
            </a:extLst>
          </p:cNvPr>
          <p:cNvSpPr/>
          <p:nvPr/>
        </p:nvSpPr>
        <p:spPr>
          <a:xfrm>
            <a:off x="225043" y="4722387"/>
            <a:ext cx="492444" cy="215444"/>
          </a:xfrm>
          <a:prstGeom prst="rect">
            <a:avLst/>
          </a:prstGeom>
        </p:spPr>
        <p:txBody>
          <a:bodyPr wrap="none">
            <a:spAutoFit/>
          </a:bodyPr>
          <a:lstStyle/>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メモリ</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0" name="フローチャート: 磁気ディスク 69">
            <a:extLst>
              <a:ext uri="{FF2B5EF4-FFF2-40B4-BE49-F238E27FC236}">
                <a16:creationId xmlns:a16="http://schemas.microsoft.com/office/drawing/2014/main" id="{01F521EB-C34E-FF46-A997-1D842E92FA41}"/>
              </a:ext>
            </a:extLst>
          </p:cNvPr>
          <p:cNvSpPr/>
          <p:nvPr/>
        </p:nvSpPr>
        <p:spPr>
          <a:xfrm>
            <a:off x="1622184" y="4736228"/>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1" name="正方形/長方形 70">
            <a:extLst>
              <a:ext uri="{FF2B5EF4-FFF2-40B4-BE49-F238E27FC236}">
                <a16:creationId xmlns:a16="http://schemas.microsoft.com/office/drawing/2014/main" id="{C5418750-E159-5B42-9658-B2B00629F5E1}"/>
              </a:ext>
            </a:extLst>
          </p:cNvPr>
          <p:cNvSpPr/>
          <p:nvPr/>
        </p:nvSpPr>
        <p:spPr>
          <a:xfrm>
            <a:off x="1190974" y="4926662"/>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正方形/長方形 71">
            <a:extLst>
              <a:ext uri="{FF2B5EF4-FFF2-40B4-BE49-F238E27FC236}">
                <a16:creationId xmlns:a16="http://schemas.microsoft.com/office/drawing/2014/main" id="{658A4FD1-E984-3744-802A-2801592E7524}"/>
              </a:ext>
            </a:extLst>
          </p:cNvPr>
          <p:cNvSpPr/>
          <p:nvPr/>
        </p:nvSpPr>
        <p:spPr>
          <a:xfrm>
            <a:off x="1190974" y="4730622"/>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3" name="正方形/長方形 72">
            <a:extLst>
              <a:ext uri="{FF2B5EF4-FFF2-40B4-BE49-F238E27FC236}">
                <a16:creationId xmlns:a16="http://schemas.microsoft.com/office/drawing/2014/main" id="{73E75DFE-60D0-1F4D-AE45-BEF5AFD66383}"/>
              </a:ext>
            </a:extLst>
          </p:cNvPr>
          <p:cNvSpPr/>
          <p:nvPr/>
        </p:nvSpPr>
        <p:spPr>
          <a:xfrm>
            <a:off x="1482803" y="5106757"/>
            <a:ext cx="569387" cy="184666"/>
          </a:xfrm>
          <a:prstGeom prst="rect">
            <a:avLst/>
          </a:prstGeom>
        </p:spPr>
        <p:txBody>
          <a:bodyPr wrap="none">
            <a:spAutoFit/>
          </a:bodyPr>
          <a:lstStyle/>
          <a:p>
            <a:pPr algn="ctr"/>
            <a:r>
              <a:rPr lang="ja-JP" altLang="en-US" sz="600">
                <a:solidFill>
                  <a:srgbClr val="FFFFFF"/>
                </a:solidFill>
                <a:latin typeface="Meiryo" panose="020B0604030504040204" pitchFamily="34" charset="-128"/>
                <a:ea typeface="Meiryo" panose="020B0604030504040204" pitchFamily="34" charset="-128"/>
                <a:cs typeface="ＭＳ Ｐゴシック"/>
              </a:rPr>
              <a:t>ストレージ</a:t>
            </a:r>
            <a:endParaRPr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4" name="正方形/長方形 73">
            <a:extLst>
              <a:ext uri="{FF2B5EF4-FFF2-40B4-BE49-F238E27FC236}">
                <a16:creationId xmlns:a16="http://schemas.microsoft.com/office/drawing/2014/main" id="{66E74B55-0667-5B45-B7F7-BE0AE0E3CFDC}"/>
              </a:ext>
            </a:extLst>
          </p:cNvPr>
          <p:cNvSpPr/>
          <p:nvPr/>
        </p:nvSpPr>
        <p:spPr>
          <a:xfrm>
            <a:off x="1173722" y="4915254"/>
            <a:ext cx="389851" cy="215444"/>
          </a:xfrm>
          <a:prstGeom prst="rect">
            <a:avLst/>
          </a:prstGeom>
        </p:spPr>
        <p:txBody>
          <a:bodyPr wrap="none">
            <a:spAutoFit/>
          </a:bodyPr>
          <a:lstStyle/>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CPU</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正方形/長方形 74">
            <a:extLst>
              <a:ext uri="{FF2B5EF4-FFF2-40B4-BE49-F238E27FC236}">
                <a16:creationId xmlns:a16="http://schemas.microsoft.com/office/drawing/2014/main" id="{8395A18C-B124-3C4D-AB03-1CA9B3F82E93}"/>
              </a:ext>
            </a:extLst>
          </p:cNvPr>
          <p:cNvSpPr/>
          <p:nvPr/>
        </p:nvSpPr>
        <p:spPr>
          <a:xfrm>
            <a:off x="1140211" y="4720033"/>
            <a:ext cx="492444" cy="215444"/>
          </a:xfrm>
          <a:prstGeom prst="rect">
            <a:avLst/>
          </a:prstGeom>
        </p:spPr>
        <p:txBody>
          <a:bodyPr wrap="none">
            <a:spAutoFit/>
          </a:bodyPr>
          <a:lstStyle/>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メモリ</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6" name="フローチャート: 磁気ディスク 75">
            <a:extLst>
              <a:ext uri="{FF2B5EF4-FFF2-40B4-BE49-F238E27FC236}">
                <a16:creationId xmlns:a16="http://schemas.microsoft.com/office/drawing/2014/main" id="{4FD9498C-05B9-F949-A5CD-DF6F651C3954}"/>
              </a:ext>
            </a:extLst>
          </p:cNvPr>
          <p:cNvSpPr/>
          <p:nvPr/>
        </p:nvSpPr>
        <p:spPr>
          <a:xfrm>
            <a:off x="2533986" y="4743997"/>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正方形/長方形 76">
            <a:extLst>
              <a:ext uri="{FF2B5EF4-FFF2-40B4-BE49-F238E27FC236}">
                <a16:creationId xmlns:a16="http://schemas.microsoft.com/office/drawing/2014/main" id="{48E08CD2-8FBD-604F-B424-9148192CB691}"/>
              </a:ext>
            </a:extLst>
          </p:cNvPr>
          <p:cNvSpPr/>
          <p:nvPr/>
        </p:nvSpPr>
        <p:spPr>
          <a:xfrm>
            <a:off x="2102776" y="4934431"/>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8" name="正方形/長方形 77">
            <a:extLst>
              <a:ext uri="{FF2B5EF4-FFF2-40B4-BE49-F238E27FC236}">
                <a16:creationId xmlns:a16="http://schemas.microsoft.com/office/drawing/2014/main" id="{9F984B32-57CE-2940-91F8-6E5F92639C76}"/>
              </a:ext>
            </a:extLst>
          </p:cNvPr>
          <p:cNvSpPr/>
          <p:nvPr/>
        </p:nvSpPr>
        <p:spPr>
          <a:xfrm>
            <a:off x="2102776" y="4738391"/>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7" name="正方形/長方形 96">
            <a:extLst>
              <a:ext uri="{FF2B5EF4-FFF2-40B4-BE49-F238E27FC236}">
                <a16:creationId xmlns:a16="http://schemas.microsoft.com/office/drawing/2014/main" id="{B9B8946B-C56C-A848-9C3E-25C04829CD88}"/>
              </a:ext>
            </a:extLst>
          </p:cNvPr>
          <p:cNvSpPr/>
          <p:nvPr/>
        </p:nvSpPr>
        <p:spPr>
          <a:xfrm>
            <a:off x="2394605" y="5114526"/>
            <a:ext cx="569387" cy="184666"/>
          </a:xfrm>
          <a:prstGeom prst="rect">
            <a:avLst/>
          </a:prstGeom>
        </p:spPr>
        <p:txBody>
          <a:bodyPr wrap="none">
            <a:spAutoFit/>
          </a:bodyPr>
          <a:lstStyle/>
          <a:p>
            <a:pPr algn="ctr"/>
            <a:r>
              <a:rPr lang="ja-JP" altLang="en-US" sz="600">
                <a:solidFill>
                  <a:srgbClr val="FFFFFF"/>
                </a:solidFill>
                <a:latin typeface="Meiryo" panose="020B0604030504040204" pitchFamily="34" charset="-128"/>
                <a:ea typeface="Meiryo" panose="020B0604030504040204" pitchFamily="34" charset="-128"/>
                <a:cs typeface="ＭＳ Ｐゴシック"/>
              </a:rPr>
              <a:t>ストレージ</a:t>
            </a:r>
            <a:endParaRPr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8" name="正方形/長方形 97">
            <a:extLst>
              <a:ext uri="{FF2B5EF4-FFF2-40B4-BE49-F238E27FC236}">
                <a16:creationId xmlns:a16="http://schemas.microsoft.com/office/drawing/2014/main" id="{C42780C4-C574-8040-8239-671E5D2EBDCF}"/>
              </a:ext>
            </a:extLst>
          </p:cNvPr>
          <p:cNvSpPr/>
          <p:nvPr/>
        </p:nvSpPr>
        <p:spPr>
          <a:xfrm>
            <a:off x="2085524" y="4923023"/>
            <a:ext cx="389851" cy="215444"/>
          </a:xfrm>
          <a:prstGeom prst="rect">
            <a:avLst/>
          </a:prstGeom>
        </p:spPr>
        <p:txBody>
          <a:bodyPr wrap="none">
            <a:spAutoFit/>
          </a:bodyPr>
          <a:lstStyle/>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CPU</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9" name="正方形/長方形 98">
            <a:extLst>
              <a:ext uri="{FF2B5EF4-FFF2-40B4-BE49-F238E27FC236}">
                <a16:creationId xmlns:a16="http://schemas.microsoft.com/office/drawing/2014/main" id="{31FDCC96-141E-0B44-94E8-678EE1754DD9}"/>
              </a:ext>
            </a:extLst>
          </p:cNvPr>
          <p:cNvSpPr/>
          <p:nvPr/>
        </p:nvSpPr>
        <p:spPr>
          <a:xfrm>
            <a:off x="2052013" y="4727802"/>
            <a:ext cx="492444" cy="215444"/>
          </a:xfrm>
          <a:prstGeom prst="rect">
            <a:avLst/>
          </a:prstGeom>
        </p:spPr>
        <p:txBody>
          <a:bodyPr wrap="none">
            <a:spAutoFit/>
          </a:bodyPr>
          <a:lstStyle/>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メモリ</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0" name="テキスト ボックス 99">
            <a:extLst>
              <a:ext uri="{FF2B5EF4-FFF2-40B4-BE49-F238E27FC236}">
                <a16:creationId xmlns:a16="http://schemas.microsoft.com/office/drawing/2014/main" id="{8EB83025-6FC2-C647-931E-84A306B62F30}"/>
              </a:ext>
            </a:extLst>
          </p:cNvPr>
          <p:cNvSpPr txBox="1"/>
          <p:nvPr/>
        </p:nvSpPr>
        <p:spPr>
          <a:xfrm>
            <a:off x="3992847" y="524946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101" name="フローチャート: 磁気ディスク 100">
            <a:extLst>
              <a:ext uri="{FF2B5EF4-FFF2-40B4-BE49-F238E27FC236}">
                <a16:creationId xmlns:a16="http://schemas.microsoft.com/office/drawing/2014/main" id="{2B7830E3-7943-A34B-8657-757EE769611F}"/>
              </a:ext>
            </a:extLst>
          </p:cNvPr>
          <p:cNvSpPr/>
          <p:nvPr/>
        </p:nvSpPr>
        <p:spPr>
          <a:xfrm>
            <a:off x="3731840"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2" name="正方形/長方形 101">
            <a:extLst>
              <a:ext uri="{FF2B5EF4-FFF2-40B4-BE49-F238E27FC236}">
                <a16:creationId xmlns:a16="http://schemas.microsoft.com/office/drawing/2014/main" id="{AB892602-AAB3-5D44-AF84-4EAA57E0E48B}"/>
              </a:ext>
            </a:extLst>
          </p:cNvPr>
          <p:cNvSpPr/>
          <p:nvPr/>
        </p:nvSpPr>
        <p:spPr>
          <a:xfrm>
            <a:off x="3293713" y="493028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9" name="正方形/長方形 128">
            <a:extLst>
              <a:ext uri="{FF2B5EF4-FFF2-40B4-BE49-F238E27FC236}">
                <a16:creationId xmlns:a16="http://schemas.microsoft.com/office/drawing/2014/main" id="{2A4862CA-412B-1249-9526-B10A876D1FD7}"/>
              </a:ext>
            </a:extLst>
          </p:cNvPr>
          <p:cNvSpPr/>
          <p:nvPr/>
        </p:nvSpPr>
        <p:spPr>
          <a:xfrm>
            <a:off x="3293713" y="473424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3" name="フローチャート: 磁気ディスク 132">
            <a:extLst>
              <a:ext uri="{FF2B5EF4-FFF2-40B4-BE49-F238E27FC236}">
                <a16:creationId xmlns:a16="http://schemas.microsoft.com/office/drawing/2014/main" id="{2D276556-059D-0C44-B288-82662A9AA83B}"/>
              </a:ext>
            </a:extLst>
          </p:cNvPr>
          <p:cNvSpPr/>
          <p:nvPr/>
        </p:nvSpPr>
        <p:spPr>
          <a:xfrm>
            <a:off x="4092036"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4" name="フローチャート: 磁気ディスク 133">
            <a:extLst>
              <a:ext uri="{FF2B5EF4-FFF2-40B4-BE49-F238E27FC236}">
                <a16:creationId xmlns:a16="http://schemas.microsoft.com/office/drawing/2014/main" id="{E2532FE2-4BB1-C94B-B20D-9933275994D8}"/>
              </a:ext>
            </a:extLst>
          </p:cNvPr>
          <p:cNvSpPr/>
          <p:nvPr/>
        </p:nvSpPr>
        <p:spPr>
          <a:xfrm>
            <a:off x="4457119" y="473660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5" name="フローチャート: 磁気ディスク 134">
            <a:extLst>
              <a:ext uri="{FF2B5EF4-FFF2-40B4-BE49-F238E27FC236}">
                <a16:creationId xmlns:a16="http://schemas.microsoft.com/office/drawing/2014/main" id="{35950D68-E631-7749-898A-4DDDAA3C91D2}"/>
              </a:ext>
            </a:extLst>
          </p:cNvPr>
          <p:cNvSpPr/>
          <p:nvPr/>
        </p:nvSpPr>
        <p:spPr>
          <a:xfrm>
            <a:off x="4813425"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6" name="フローチャート: 磁気ディスク 135">
            <a:extLst>
              <a:ext uri="{FF2B5EF4-FFF2-40B4-BE49-F238E27FC236}">
                <a16:creationId xmlns:a16="http://schemas.microsoft.com/office/drawing/2014/main" id="{FCC512E7-BF0B-414A-8513-175893A69AA7}"/>
              </a:ext>
            </a:extLst>
          </p:cNvPr>
          <p:cNvSpPr/>
          <p:nvPr/>
        </p:nvSpPr>
        <p:spPr>
          <a:xfrm>
            <a:off x="5169731" y="473660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7" name="正方形/長方形 136">
            <a:extLst>
              <a:ext uri="{FF2B5EF4-FFF2-40B4-BE49-F238E27FC236}">
                <a16:creationId xmlns:a16="http://schemas.microsoft.com/office/drawing/2014/main" id="{B7C97C05-869B-AB44-98CB-0CE8450FAE0D}"/>
              </a:ext>
            </a:extLst>
          </p:cNvPr>
          <p:cNvSpPr/>
          <p:nvPr/>
        </p:nvSpPr>
        <p:spPr>
          <a:xfrm>
            <a:off x="3128253" y="3367744"/>
            <a:ext cx="758703" cy="386628"/>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8" name="正方形/長方形 137">
            <a:extLst>
              <a:ext uri="{FF2B5EF4-FFF2-40B4-BE49-F238E27FC236}">
                <a16:creationId xmlns:a16="http://schemas.microsoft.com/office/drawing/2014/main" id="{AD7736C5-CEC1-834C-A9B7-CCE823EA2D33}"/>
              </a:ext>
            </a:extLst>
          </p:cNvPr>
          <p:cNvSpPr/>
          <p:nvPr/>
        </p:nvSpPr>
        <p:spPr>
          <a:xfrm>
            <a:off x="3128253" y="2867249"/>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9" name="正方形/長方形 138">
            <a:extLst>
              <a:ext uri="{FF2B5EF4-FFF2-40B4-BE49-F238E27FC236}">
                <a16:creationId xmlns:a16="http://schemas.microsoft.com/office/drawing/2014/main" id="{9AECA9A3-395A-9340-BB7B-3C23A31287D3}"/>
              </a:ext>
            </a:extLst>
          </p:cNvPr>
          <p:cNvSpPr/>
          <p:nvPr/>
        </p:nvSpPr>
        <p:spPr>
          <a:xfrm>
            <a:off x="3128253" y="2366754"/>
            <a:ext cx="758703"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40" name="正方形/長方形 139">
            <a:extLst>
              <a:ext uri="{FF2B5EF4-FFF2-40B4-BE49-F238E27FC236}">
                <a16:creationId xmlns:a16="http://schemas.microsoft.com/office/drawing/2014/main" id="{A2368E25-9B5F-D243-A22E-979186D17BB1}"/>
              </a:ext>
            </a:extLst>
          </p:cNvPr>
          <p:cNvSpPr/>
          <p:nvPr/>
        </p:nvSpPr>
        <p:spPr>
          <a:xfrm>
            <a:off x="4049100" y="3365477"/>
            <a:ext cx="771605" cy="386628"/>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1" name="正方形/長方形 140">
            <a:extLst>
              <a:ext uri="{FF2B5EF4-FFF2-40B4-BE49-F238E27FC236}">
                <a16:creationId xmlns:a16="http://schemas.microsoft.com/office/drawing/2014/main" id="{1D469EFE-B03B-9448-BCFC-272696FCF11E}"/>
              </a:ext>
            </a:extLst>
          </p:cNvPr>
          <p:cNvSpPr/>
          <p:nvPr/>
        </p:nvSpPr>
        <p:spPr>
          <a:xfrm>
            <a:off x="4050448" y="23683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42" name="正方形/長方形 141">
            <a:extLst>
              <a:ext uri="{FF2B5EF4-FFF2-40B4-BE49-F238E27FC236}">
                <a16:creationId xmlns:a16="http://schemas.microsoft.com/office/drawing/2014/main" id="{90525F48-D086-754F-A6BF-9B02A44042B4}"/>
              </a:ext>
            </a:extLst>
          </p:cNvPr>
          <p:cNvSpPr/>
          <p:nvPr/>
        </p:nvSpPr>
        <p:spPr>
          <a:xfrm>
            <a:off x="4979187" y="3362894"/>
            <a:ext cx="771605" cy="38662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3" name="正方形/長方形 142">
            <a:extLst>
              <a:ext uri="{FF2B5EF4-FFF2-40B4-BE49-F238E27FC236}">
                <a16:creationId xmlns:a16="http://schemas.microsoft.com/office/drawing/2014/main" id="{9E26F333-5697-B641-A6DD-51579C7AA828}"/>
              </a:ext>
            </a:extLst>
          </p:cNvPr>
          <p:cNvSpPr/>
          <p:nvPr/>
        </p:nvSpPr>
        <p:spPr>
          <a:xfrm>
            <a:off x="4981984" y="23683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44" name="正方形/長方形 143">
            <a:extLst>
              <a:ext uri="{FF2B5EF4-FFF2-40B4-BE49-F238E27FC236}">
                <a16:creationId xmlns:a16="http://schemas.microsoft.com/office/drawing/2014/main" id="{8F944348-D5B9-5541-BA60-E9EA7AF19372}"/>
              </a:ext>
            </a:extLst>
          </p:cNvPr>
          <p:cNvSpPr/>
          <p:nvPr/>
        </p:nvSpPr>
        <p:spPr>
          <a:xfrm>
            <a:off x="4050223" y="287264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5" name="正方形/長方形 144">
            <a:extLst>
              <a:ext uri="{FF2B5EF4-FFF2-40B4-BE49-F238E27FC236}">
                <a16:creationId xmlns:a16="http://schemas.microsoft.com/office/drawing/2014/main" id="{BA474279-8E8C-3F46-B07D-F3DC91F1FC58}"/>
              </a:ext>
            </a:extLst>
          </p:cNvPr>
          <p:cNvSpPr/>
          <p:nvPr/>
        </p:nvSpPr>
        <p:spPr>
          <a:xfrm>
            <a:off x="4978962" y="2874475"/>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6" name="フローチャート: 磁気ディスク 145">
            <a:extLst>
              <a:ext uri="{FF2B5EF4-FFF2-40B4-BE49-F238E27FC236}">
                <a16:creationId xmlns:a16="http://schemas.microsoft.com/office/drawing/2014/main" id="{89E9B64B-1161-494E-A8E7-B15F563BB79A}"/>
              </a:ext>
            </a:extLst>
          </p:cNvPr>
          <p:cNvSpPr/>
          <p:nvPr/>
        </p:nvSpPr>
        <p:spPr>
          <a:xfrm>
            <a:off x="3586996" y="3811419"/>
            <a:ext cx="299314" cy="362760"/>
          </a:xfrm>
          <a:prstGeom prst="flowChartMagneticDisk">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7" name="正方形/長方形 146">
            <a:extLst>
              <a:ext uri="{FF2B5EF4-FFF2-40B4-BE49-F238E27FC236}">
                <a16:creationId xmlns:a16="http://schemas.microsoft.com/office/drawing/2014/main" id="{14DB9A7D-D133-CD45-90CF-9DDB649A8CD6}"/>
              </a:ext>
            </a:extLst>
          </p:cNvPr>
          <p:cNvSpPr/>
          <p:nvPr/>
        </p:nvSpPr>
        <p:spPr>
          <a:xfrm>
            <a:off x="3155786" y="4001853"/>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8" name="正方形/長方形 147">
            <a:extLst>
              <a:ext uri="{FF2B5EF4-FFF2-40B4-BE49-F238E27FC236}">
                <a16:creationId xmlns:a16="http://schemas.microsoft.com/office/drawing/2014/main" id="{9E9ACAA1-3488-C543-B774-9D7F17941B88}"/>
              </a:ext>
            </a:extLst>
          </p:cNvPr>
          <p:cNvSpPr/>
          <p:nvPr/>
        </p:nvSpPr>
        <p:spPr>
          <a:xfrm>
            <a:off x="3155786" y="3805813"/>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1" name="フローチャート: 磁気ディスク 150">
            <a:extLst>
              <a:ext uri="{FF2B5EF4-FFF2-40B4-BE49-F238E27FC236}">
                <a16:creationId xmlns:a16="http://schemas.microsoft.com/office/drawing/2014/main" id="{483C30CA-33E7-F14C-A46E-3067CD15332B}"/>
              </a:ext>
            </a:extLst>
          </p:cNvPr>
          <p:cNvSpPr/>
          <p:nvPr/>
        </p:nvSpPr>
        <p:spPr>
          <a:xfrm>
            <a:off x="4486655" y="3819990"/>
            <a:ext cx="299314" cy="362760"/>
          </a:xfrm>
          <a:prstGeom prst="flowChartMagneticDisk">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2" name="正方形/長方形 151">
            <a:extLst>
              <a:ext uri="{FF2B5EF4-FFF2-40B4-BE49-F238E27FC236}">
                <a16:creationId xmlns:a16="http://schemas.microsoft.com/office/drawing/2014/main" id="{52BFAF38-28E0-324C-9018-B49963E6ED91}"/>
              </a:ext>
            </a:extLst>
          </p:cNvPr>
          <p:cNvSpPr/>
          <p:nvPr/>
        </p:nvSpPr>
        <p:spPr>
          <a:xfrm>
            <a:off x="4055445" y="4010424"/>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3" name="正方形/長方形 152">
            <a:extLst>
              <a:ext uri="{FF2B5EF4-FFF2-40B4-BE49-F238E27FC236}">
                <a16:creationId xmlns:a16="http://schemas.microsoft.com/office/drawing/2014/main" id="{7CA322A8-5AB6-CC4F-8043-C6A7C888C28B}"/>
              </a:ext>
            </a:extLst>
          </p:cNvPr>
          <p:cNvSpPr/>
          <p:nvPr/>
        </p:nvSpPr>
        <p:spPr>
          <a:xfrm>
            <a:off x="4055445" y="3814384"/>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4" name="フローチャート: 磁気ディスク 153">
            <a:extLst>
              <a:ext uri="{FF2B5EF4-FFF2-40B4-BE49-F238E27FC236}">
                <a16:creationId xmlns:a16="http://schemas.microsoft.com/office/drawing/2014/main" id="{7F65B037-89A1-A64F-A628-1C2B4BE57CBA}"/>
              </a:ext>
            </a:extLst>
          </p:cNvPr>
          <p:cNvSpPr/>
          <p:nvPr/>
        </p:nvSpPr>
        <p:spPr>
          <a:xfrm>
            <a:off x="5429240" y="3827675"/>
            <a:ext cx="299314" cy="362760"/>
          </a:xfrm>
          <a:prstGeom prst="flowChartMagneticDisk">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5" name="正方形/長方形 154">
            <a:extLst>
              <a:ext uri="{FF2B5EF4-FFF2-40B4-BE49-F238E27FC236}">
                <a16:creationId xmlns:a16="http://schemas.microsoft.com/office/drawing/2014/main" id="{B67E238E-5F56-FD43-9BA6-C4EC0F620E46}"/>
              </a:ext>
            </a:extLst>
          </p:cNvPr>
          <p:cNvSpPr/>
          <p:nvPr/>
        </p:nvSpPr>
        <p:spPr>
          <a:xfrm>
            <a:off x="4998030" y="4018109"/>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6" name="正方形/長方形 155">
            <a:extLst>
              <a:ext uri="{FF2B5EF4-FFF2-40B4-BE49-F238E27FC236}">
                <a16:creationId xmlns:a16="http://schemas.microsoft.com/office/drawing/2014/main" id="{3604F6BB-9C7B-9248-83F4-DCDC7D5B7299}"/>
              </a:ext>
            </a:extLst>
          </p:cNvPr>
          <p:cNvSpPr/>
          <p:nvPr/>
        </p:nvSpPr>
        <p:spPr>
          <a:xfrm>
            <a:off x="4998030" y="3822069"/>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9" name="正方形/長方形 158">
            <a:extLst>
              <a:ext uri="{FF2B5EF4-FFF2-40B4-BE49-F238E27FC236}">
                <a16:creationId xmlns:a16="http://schemas.microsoft.com/office/drawing/2014/main" id="{C7954784-4F1C-C243-A7E6-81C128390DA8}"/>
              </a:ext>
            </a:extLst>
          </p:cNvPr>
          <p:cNvSpPr/>
          <p:nvPr/>
        </p:nvSpPr>
        <p:spPr>
          <a:xfrm>
            <a:off x="6086143" y="2275148"/>
            <a:ext cx="883684" cy="146394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0" name="テキスト ボックス 159">
            <a:extLst>
              <a:ext uri="{FF2B5EF4-FFF2-40B4-BE49-F238E27FC236}">
                <a16:creationId xmlns:a16="http://schemas.microsoft.com/office/drawing/2014/main" id="{0442D00C-7856-F240-9724-8D9B7AF41F30}"/>
              </a:ext>
            </a:extLst>
          </p:cNvPr>
          <p:cNvSpPr txBox="1"/>
          <p:nvPr/>
        </p:nvSpPr>
        <p:spPr>
          <a:xfrm>
            <a:off x="6878295" y="4414143"/>
            <a:ext cx="1136015"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162" name="正方形/長方形 161">
            <a:extLst>
              <a:ext uri="{FF2B5EF4-FFF2-40B4-BE49-F238E27FC236}">
                <a16:creationId xmlns:a16="http://schemas.microsoft.com/office/drawing/2014/main" id="{A1008788-33D2-FB42-8FE4-4685C3D9F518}"/>
              </a:ext>
            </a:extLst>
          </p:cNvPr>
          <p:cNvSpPr/>
          <p:nvPr/>
        </p:nvSpPr>
        <p:spPr>
          <a:xfrm>
            <a:off x="7013906" y="2275148"/>
            <a:ext cx="883684" cy="146394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4" name="正方形/長方形 163">
            <a:extLst>
              <a:ext uri="{FF2B5EF4-FFF2-40B4-BE49-F238E27FC236}">
                <a16:creationId xmlns:a16="http://schemas.microsoft.com/office/drawing/2014/main" id="{0B440800-7DE6-9241-94EB-B31FBA5D686C}"/>
              </a:ext>
            </a:extLst>
          </p:cNvPr>
          <p:cNvSpPr/>
          <p:nvPr/>
        </p:nvSpPr>
        <p:spPr>
          <a:xfrm>
            <a:off x="7942379" y="2275148"/>
            <a:ext cx="883684" cy="146394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6" name="テキスト ボックス 165">
            <a:extLst>
              <a:ext uri="{FF2B5EF4-FFF2-40B4-BE49-F238E27FC236}">
                <a16:creationId xmlns:a16="http://schemas.microsoft.com/office/drawing/2014/main" id="{2123C8FC-E5C8-7947-899C-0796C6E2740C}"/>
              </a:ext>
            </a:extLst>
          </p:cNvPr>
          <p:cNvSpPr txBox="1"/>
          <p:nvPr/>
        </p:nvSpPr>
        <p:spPr>
          <a:xfrm>
            <a:off x="5947586" y="1917441"/>
            <a:ext cx="3014507" cy="338554"/>
          </a:xfrm>
          <a:prstGeom prst="rect">
            <a:avLst/>
          </a:prstGeom>
          <a:noFill/>
        </p:spPr>
        <p:txBody>
          <a:bodyPr wrap="square" rtlCol="0">
            <a:spAutoFit/>
          </a:bodyPr>
          <a:lstStyle/>
          <a:p>
            <a:pPr algn="ctr"/>
            <a:r>
              <a:rPr kumimoji="1" lang="ja-JP" altLang="en-US" sz="1600">
                <a:solidFill>
                  <a:srgbClr val="0000FF"/>
                </a:solidFill>
                <a:latin typeface="Meiryo" panose="020B0604030504040204" pitchFamily="34" charset="-128"/>
                <a:ea typeface="Meiryo" panose="020B0604030504040204" pitchFamily="34" charset="-128"/>
              </a:rPr>
              <a:t>コンテナ・システム</a:t>
            </a:r>
            <a:endParaRPr kumimoji="1" lang="ja-JP" altLang="en-US" sz="1600" dirty="0">
              <a:solidFill>
                <a:srgbClr val="0000FF"/>
              </a:solidFill>
              <a:latin typeface="Meiryo" panose="020B0604030504040204" pitchFamily="34" charset="-128"/>
              <a:ea typeface="Meiryo" panose="020B0604030504040204" pitchFamily="34" charset="-128"/>
            </a:endParaRPr>
          </a:p>
        </p:txBody>
      </p:sp>
      <p:sp>
        <p:nvSpPr>
          <p:cNvPr id="167" name="テキスト ボックス 166">
            <a:extLst>
              <a:ext uri="{FF2B5EF4-FFF2-40B4-BE49-F238E27FC236}">
                <a16:creationId xmlns:a16="http://schemas.microsoft.com/office/drawing/2014/main" id="{794555AC-B15B-4741-BB66-FE0F4757EB26}"/>
              </a:ext>
            </a:extLst>
          </p:cNvPr>
          <p:cNvSpPr txBox="1"/>
          <p:nvPr/>
        </p:nvSpPr>
        <p:spPr>
          <a:xfrm>
            <a:off x="7013227" y="524946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168" name="フローチャート: 磁気ディスク 167">
            <a:extLst>
              <a:ext uri="{FF2B5EF4-FFF2-40B4-BE49-F238E27FC236}">
                <a16:creationId xmlns:a16="http://schemas.microsoft.com/office/drawing/2014/main" id="{DDA623F5-76B9-274D-A848-11AE5DD8910A}"/>
              </a:ext>
            </a:extLst>
          </p:cNvPr>
          <p:cNvSpPr/>
          <p:nvPr/>
        </p:nvSpPr>
        <p:spPr>
          <a:xfrm>
            <a:off x="6752220"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9" name="正方形/長方形 168">
            <a:extLst>
              <a:ext uri="{FF2B5EF4-FFF2-40B4-BE49-F238E27FC236}">
                <a16:creationId xmlns:a16="http://schemas.microsoft.com/office/drawing/2014/main" id="{D321AABD-5108-E94E-AAFF-A90B48CCF969}"/>
              </a:ext>
            </a:extLst>
          </p:cNvPr>
          <p:cNvSpPr/>
          <p:nvPr/>
        </p:nvSpPr>
        <p:spPr>
          <a:xfrm>
            <a:off x="6314093" y="493028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0" name="正方形/長方形 169">
            <a:extLst>
              <a:ext uri="{FF2B5EF4-FFF2-40B4-BE49-F238E27FC236}">
                <a16:creationId xmlns:a16="http://schemas.microsoft.com/office/drawing/2014/main" id="{F869E475-94EE-E14E-8E74-E3DB9C160988}"/>
              </a:ext>
            </a:extLst>
          </p:cNvPr>
          <p:cNvSpPr/>
          <p:nvPr/>
        </p:nvSpPr>
        <p:spPr>
          <a:xfrm>
            <a:off x="6314093" y="473424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1" name="フローチャート: 磁気ディスク 170">
            <a:extLst>
              <a:ext uri="{FF2B5EF4-FFF2-40B4-BE49-F238E27FC236}">
                <a16:creationId xmlns:a16="http://schemas.microsoft.com/office/drawing/2014/main" id="{5AAE8115-043A-F34B-873A-22E8E30C5E35}"/>
              </a:ext>
            </a:extLst>
          </p:cNvPr>
          <p:cNvSpPr/>
          <p:nvPr/>
        </p:nvSpPr>
        <p:spPr>
          <a:xfrm>
            <a:off x="7112416"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2" name="フローチャート: 磁気ディスク 171">
            <a:extLst>
              <a:ext uri="{FF2B5EF4-FFF2-40B4-BE49-F238E27FC236}">
                <a16:creationId xmlns:a16="http://schemas.microsoft.com/office/drawing/2014/main" id="{093559E1-DA88-9849-A0E3-8C930ADD301D}"/>
              </a:ext>
            </a:extLst>
          </p:cNvPr>
          <p:cNvSpPr/>
          <p:nvPr/>
        </p:nvSpPr>
        <p:spPr>
          <a:xfrm>
            <a:off x="7477499" y="473660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3" name="フローチャート: 磁気ディスク 172">
            <a:extLst>
              <a:ext uri="{FF2B5EF4-FFF2-40B4-BE49-F238E27FC236}">
                <a16:creationId xmlns:a16="http://schemas.microsoft.com/office/drawing/2014/main" id="{B13243EF-7E50-EA42-853E-3F52D0EE643E}"/>
              </a:ext>
            </a:extLst>
          </p:cNvPr>
          <p:cNvSpPr/>
          <p:nvPr/>
        </p:nvSpPr>
        <p:spPr>
          <a:xfrm>
            <a:off x="7833805" y="473985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4" name="フローチャート: 磁気ディスク 173">
            <a:extLst>
              <a:ext uri="{FF2B5EF4-FFF2-40B4-BE49-F238E27FC236}">
                <a16:creationId xmlns:a16="http://schemas.microsoft.com/office/drawing/2014/main" id="{A5E6B3C0-4CE6-B34B-A9AE-0BE3CBEB6C51}"/>
              </a:ext>
            </a:extLst>
          </p:cNvPr>
          <p:cNvSpPr/>
          <p:nvPr/>
        </p:nvSpPr>
        <p:spPr>
          <a:xfrm>
            <a:off x="8190111" y="473660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6" name="正方形/長方形 175">
            <a:extLst>
              <a:ext uri="{FF2B5EF4-FFF2-40B4-BE49-F238E27FC236}">
                <a16:creationId xmlns:a16="http://schemas.microsoft.com/office/drawing/2014/main" id="{1AAF0843-3003-B24E-B7E0-91F8D51960C9}"/>
              </a:ext>
            </a:extLst>
          </p:cNvPr>
          <p:cNvSpPr/>
          <p:nvPr/>
        </p:nvSpPr>
        <p:spPr>
          <a:xfrm>
            <a:off x="6148633" y="2867249"/>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7" name="正方形/長方形 176">
            <a:extLst>
              <a:ext uri="{FF2B5EF4-FFF2-40B4-BE49-F238E27FC236}">
                <a16:creationId xmlns:a16="http://schemas.microsoft.com/office/drawing/2014/main" id="{F4D65202-5956-0F4A-AF68-92207CDEE23F}"/>
              </a:ext>
            </a:extLst>
          </p:cNvPr>
          <p:cNvSpPr/>
          <p:nvPr/>
        </p:nvSpPr>
        <p:spPr>
          <a:xfrm>
            <a:off x="6148633" y="2366754"/>
            <a:ext cx="758703"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79" name="正方形/長方形 178">
            <a:extLst>
              <a:ext uri="{FF2B5EF4-FFF2-40B4-BE49-F238E27FC236}">
                <a16:creationId xmlns:a16="http://schemas.microsoft.com/office/drawing/2014/main" id="{6054E374-8F9E-6B49-8D53-BEBE56BC0B2B}"/>
              </a:ext>
            </a:extLst>
          </p:cNvPr>
          <p:cNvSpPr/>
          <p:nvPr/>
        </p:nvSpPr>
        <p:spPr>
          <a:xfrm>
            <a:off x="7070828" y="23683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81" name="正方形/長方形 180">
            <a:extLst>
              <a:ext uri="{FF2B5EF4-FFF2-40B4-BE49-F238E27FC236}">
                <a16:creationId xmlns:a16="http://schemas.microsoft.com/office/drawing/2014/main" id="{0D4C732D-9E15-2048-86F7-42371BBB2378}"/>
              </a:ext>
            </a:extLst>
          </p:cNvPr>
          <p:cNvSpPr/>
          <p:nvPr/>
        </p:nvSpPr>
        <p:spPr>
          <a:xfrm>
            <a:off x="8002364" y="23683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82" name="正方形/長方形 181">
            <a:extLst>
              <a:ext uri="{FF2B5EF4-FFF2-40B4-BE49-F238E27FC236}">
                <a16:creationId xmlns:a16="http://schemas.microsoft.com/office/drawing/2014/main" id="{17880305-7288-CE49-BE2B-607F9D1778A1}"/>
              </a:ext>
            </a:extLst>
          </p:cNvPr>
          <p:cNvSpPr/>
          <p:nvPr/>
        </p:nvSpPr>
        <p:spPr>
          <a:xfrm>
            <a:off x="7070603" y="287264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3" name="正方形/長方形 182">
            <a:extLst>
              <a:ext uri="{FF2B5EF4-FFF2-40B4-BE49-F238E27FC236}">
                <a16:creationId xmlns:a16="http://schemas.microsoft.com/office/drawing/2014/main" id="{FCBDF6B1-FD65-D34D-9A6C-9E22672B69DE}"/>
              </a:ext>
            </a:extLst>
          </p:cNvPr>
          <p:cNvSpPr/>
          <p:nvPr/>
        </p:nvSpPr>
        <p:spPr>
          <a:xfrm>
            <a:off x="7999342" y="2874475"/>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4" name="正方形/長方形 193">
            <a:extLst>
              <a:ext uri="{FF2B5EF4-FFF2-40B4-BE49-F238E27FC236}">
                <a16:creationId xmlns:a16="http://schemas.microsoft.com/office/drawing/2014/main" id="{134726B1-31CD-A84A-8273-1BF60375B7F5}"/>
              </a:ext>
            </a:extLst>
          </p:cNvPr>
          <p:cNvSpPr/>
          <p:nvPr/>
        </p:nvSpPr>
        <p:spPr>
          <a:xfrm>
            <a:off x="6143015" y="3323642"/>
            <a:ext cx="758704" cy="18275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00">
                <a:solidFill>
                  <a:srgbClr val="FFFFFF"/>
                </a:solidFill>
                <a:latin typeface="Meiryo" charset="-128"/>
                <a:ea typeface="Meiryo" charset="-128"/>
                <a:cs typeface="Meiryo" charset="-128"/>
              </a:rPr>
              <a:t>ライブラリ</a:t>
            </a:r>
            <a:endParaRPr kumimoji="1" lang="en-US" altLang="ja-JP" sz="500" dirty="0">
              <a:solidFill>
                <a:srgbClr val="FFFFFF"/>
              </a:solidFill>
              <a:latin typeface="Meiryo" charset="-128"/>
              <a:ea typeface="Meiryo" charset="-128"/>
              <a:cs typeface="Meiryo" charset="-128"/>
            </a:endParaRPr>
          </a:p>
        </p:txBody>
      </p:sp>
      <p:sp>
        <p:nvSpPr>
          <p:cNvPr id="197" name="正方形/長方形 196">
            <a:extLst>
              <a:ext uri="{FF2B5EF4-FFF2-40B4-BE49-F238E27FC236}">
                <a16:creationId xmlns:a16="http://schemas.microsoft.com/office/drawing/2014/main" id="{D1F0B029-6747-874B-9F9E-77677C86B3AF}"/>
              </a:ext>
            </a:extLst>
          </p:cNvPr>
          <p:cNvSpPr/>
          <p:nvPr/>
        </p:nvSpPr>
        <p:spPr>
          <a:xfrm>
            <a:off x="7066951" y="3323641"/>
            <a:ext cx="758704" cy="18275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00">
                <a:solidFill>
                  <a:srgbClr val="FFFFFF"/>
                </a:solidFill>
                <a:latin typeface="Meiryo" charset="-128"/>
                <a:ea typeface="Meiryo" charset="-128"/>
                <a:cs typeface="Meiryo" charset="-128"/>
              </a:rPr>
              <a:t>ライブラリ</a:t>
            </a:r>
            <a:endParaRPr kumimoji="1" lang="en-US" altLang="ja-JP" sz="500" dirty="0">
              <a:solidFill>
                <a:srgbClr val="FFFFFF"/>
              </a:solidFill>
              <a:latin typeface="Meiryo" charset="-128"/>
              <a:ea typeface="Meiryo" charset="-128"/>
              <a:cs typeface="Meiryo" charset="-128"/>
            </a:endParaRPr>
          </a:p>
        </p:txBody>
      </p:sp>
      <p:sp>
        <p:nvSpPr>
          <p:cNvPr id="198" name="正方形/長方形 197">
            <a:extLst>
              <a:ext uri="{FF2B5EF4-FFF2-40B4-BE49-F238E27FC236}">
                <a16:creationId xmlns:a16="http://schemas.microsoft.com/office/drawing/2014/main" id="{2451CDB8-7F8F-3748-BC24-2D8FD1786DB4}"/>
              </a:ext>
            </a:extLst>
          </p:cNvPr>
          <p:cNvSpPr/>
          <p:nvPr/>
        </p:nvSpPr>
        <p:spPr>
          <a:xfrm>
            <a:off x="7999341" y="3311487"/>
            <a:ext cx="758704" cy="18275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00">
                <a:solidFill>
                  <a:srgbClr val="FFFFFF"/>
                </a:solidFill>
                <a:latin typeface="Meiryo" charset="-128"/>
                <a:ea typeface="Meiryo" charset="-128"/>
                <a:cs typeface="Meiryo" charset="-128"/>
              </a:rPr>
              <a:t>ライブラリ</a:t>
            </a:r>
            <a:endParaRPr kumimoji="1" lang="en-US" altLang="ja-JP" sz="500" dirty="0">
              <a:solidFill>
                <a:srgbClr val="FFFFFF"/>
              </a:solidFill>
              <a:latin typeface="Meiryo" charset="-128"/>
              <a:ea typeface="Meiryo" charset="-128"/>
              <a:cs typeface="Meiryo" charset="-128"/>
            </a:endParaRPr>
          </a:p>
        </p:txBody>
      </p:sp>
      <p:sp>
        <p:nvSpPr>
          <p:cNvPr id="200" name="テキスト ボックス 199">
            <a:extLst>
              <a:ext uri="{FF2B5EF4-FFF2-40B4-BE49-F238E27FC236}">
                <a16:creationId xmlns:a16="http://schemas.microsoft.com/office/drawing/2014/main" id="{1BAF8B53-0EC0-B949-82FE-9064221ED477}"/>
              </a:ext>
            </a:extLst>
          </p:cNvPr>
          <p:cNvSpPr txBox="1"/>
          <p:nvPr/>
        </p:nvSpPr>
        <p:spPr>
          <a:xfrm>
            <a:off x="6558646" y="3812242"/>
            <a:ext cx="1803457" cy="400110"/>
          </a:xfrm>
          <a:prstGeom prst="rect">
            <a:avLst/>
          </a:prstGeom>
          <a:noFill/>
        </p:spPr>
        <p:txBody>
          <a:bodyPr wrap="square" rtlCol="0">
            <a:spAutoFit/>
          </a:bodyPr>
          <a:lstStyle/>
          <a:p>
            <a:pPr algn="ctr"/>
            <a:r>
              <a:rPr lang="ja-JP" altLang="en-US" sz="1200">
                <a:solidFill>
                  <a:srgbClr val="FFFFFF"/>
                </a:solidFill>
                <a:latin typeface="Meiryo" panose="020B0604030504040204" pitchFamily="34" charset="-128"/>
                <a:ea typeface="Meiryo" panose="020B0604030504040204" pitchFamily="34" charset="-128"/>
              </a:rPr>
              <a:t>コンテナ・エンジン</a:t>
            </a:r>
            <a:endParaRPr lang="en-US" altLang="ja-JP" sz="1200" dirty="0">
              <a:solidFill>
                <a:srgbClr val="FFFFFF"/>
              </a:solidFill>
              <a:latin typeface="Meiryo" panose="020B0604030504040204" pitchFamily="34" charset="-128"/>
              <a:ea typeface="Meiryo" panose="020B0604030504040204" pitchFamily="34" charset="-128"/>
            </a:endParaRPr>
          </a:p>
          <a:p>
            <a:pPr algn="ctr"/>
            <a:r>
              <a:rPr kumimoji="1" lang="ja-JP" altLang="en-US" sz="800">
                <a:solidFill>
                  <a:srgbClr val="FFFFFF"/>
                </a:solidFill>
                <a:latin typeface="Meiryo" panose="020B0604030504040204" pitchFamily="34" charset="-128"/>
                <a:ea typeface="Meiryo" panose="020B0604030504040204" pitchFamily="34" charset="-128"/>
              </a:rPr>
              <a:t>（コンテナ管理システム）</a:t>
            </a:r>
            <a:endParaRPr kumimoji="1" lang="en-US" altLang="ja-JP" sz="800" dirty="0">
              <a:solidFill>
                <a:srgbClr val="FFFFFF"/>
              </a:solidFill>
              <a:latin typeface="Meiryo" panose="020B0604030504040204" pitchFamily="34" charset="-128"/>
              <a:ea typeface="Meiryo" panose="020B0604030504040204" pitchFamily="34" charset="-128"/>
            </a:endParaRPr>
          </a:p>
        </p:txBody>
      </p:sp>
      <p:sp>
        <p:nvSpPr>
          <p:cNvPr id="201" name="テキスト ボックス 200">
            <a:extLst>
              <a:ext uri="{FF2B5EF4-FFF2-40B4-BE49-F238E27FC236}">
                <a16:creationId xmlns:a16="http://schemas.microsoft.com/office/drawing/2014/main" id="{B346C8FF-0F0F-CF4F-A752-2254F990A732}"/>
              </a:ext>
            </a:extLst>
          </p:cNvPr>
          <p:cNvSpPr txBox="1"/>
          <p:nvPr/>
        </p:nvSpPr>
        <p:spPr>
          <a:xfrm>
            <a:off x="6098889" y="3538347"/>
            <a:ext cx="876914"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sp>
        <p:nvSpPr>
          <p:cNvPr id="202" name="テキスト ボックス 201">
            <a:extLst>
              <a:ext uri="{FF2B5EF4-FFF2-40B4-BE49-F238E27FC236}">
                <a16:creationId xmlns:a16="http://schemas.microsoft.com/office/drawing/2014/main" id="{72F367EE-4124-5446-AA2C-262D757AA032}"/>
              </a:ext>
            </a:extLst>
          </p:cNvPr>
          <p:cNvSpPr txBox="1"/>
          <p:nvPr/>
        </p:nvSpPr>
        <p:spPr>
          <a:xfrm>
            <a:off x="7028227" y="3538347"/>
            <a:ext cx="864297"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sp>
        <p:nvSpPr>
          <p:cNvPr id="203" name="テキスト ボックス 202">
            <a:extLst>
              <a:ext uri="{FF2B5EF4-FFF2-40B4-BE49-F238E27FC236}">
                <a16:creationId xmlns:a16="http://schemas.microsoft.com/office/drawing/2014/main" id="{E608B193-BB88-EE4F-96BC-72F62A87FB7A}"/>
              </a:ext>
            </a:extLst>
          </p:cNvPr>
          <p:cNvSpPr txBox="1"/>
          <p:nvPr/>
        </p:nvSpPr>
        <p:spPr>
          <a:xfrm>
            <a:off x="7953230" y="3538347"/>
            <a:ext cx="864297"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C404C1C2-D361-0642-9435-35ADF1345BB7}"/>
              </a:ext>
            </a:extLst>
          </p:cNvPr>
          <p:cNvSpPr/>
          <p:nvPr/>
        </p:nvSpPr>
        <p:spPr>
          <a:xfrm>
            <a:off x="6146174" y="4253699"/>
            <a:ext cx="2615031" cy="14401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テキスト ボックス 203">
            <a:extLst>
              <a:ext uri="{FF2B5EF4-FFF2-40B4-BE49-F238E27FC236}">
                <a16:creationId xmlns:a16="http://schemas.microsoft.com/office/drawing/2014/main" id="{45D7ECC2-5767-7D44-A668-784A9E420C3E}"/>
              </a:ext>
            </a:extLst>
          </p:cNvPr>
          <p:cNvSpPr txBox="1"/>
          <p:nvPr/>
        </p:nvSpPr>
        <p:spPr>
          <a:xfrm>
            <a:off x="6581921" y="4228203"/>
            <a:ext cx="1803457" cy="215444"/>
          </a:xfrm>
          <a:prstGeom prst="rect">
            <a:avLst/>
          </a:prstGeom>
          <a:noFill/>
        </p:spPr>
        <p:txBody>
          <a:bodyPr wrap="square" rtlCol="0">
            <a:spAutoFit/>
          </a:bodyPr>
          <a:lstStyle/>
          <a:p>
            <a:pPr algn="ctr"/>
            <a:r>
              <a:rPr kumimoji="1" lang="ja-JP" altLang="en-US" sz="800">
                <a:solidFill>
                  <a:srgbClr val="FFFFFF"/>
                </a:solidFill>
                <a:latin typeface="Meiryo" panose="020B0604030504040204" pitchFamily="34" charset="-128"/>
                <a:ea typeface="Meiryo" panose="020B0604030504040204" pitchFamily="34" charset="-128"/>
              </a:rPr>
              <a:t>カーネル</a:t>
            </a:r>
            <a:endParaRPr kumimoji="1" lang="ja-JP" altLang="en-US" sz="800" dirty="0">
              <a:solidFill>
                <a:srgbClr val="FFFFFF"/>
              </a:solidFill>
              <a:latin typeface="Meiryo" panose="020B0604030504040204" pitchFamily="34" charset="-128"/>
              <a:ea typeface="Meiryo" panose="020B0604030504040204" pitchFamily="34" charset="-128"/>
            </a:endParaRPr>
          </a:p>
        </p:txBody>
      </p:sp>
      <p:sp>
        <p:nvSpPr>
          <p:cNvPr id="205" name="正方形/長方形 204">
            <a:extLst>
              <a:ext uri="{FF2B5EF4-FFF2-40B4-BE49-F238E27FC236}">
                <a16:creationId xmlns:a16="http://schemas.microsoft.com/office/drawing/2014/main" id="{A939D86C-BA2F-9D49-9EE1-A9F0AB5584EC}"/>
              </a:ext>
            </a:extLst>
          </p:cNvPr>
          <p:cNvSpPr/>
          <p:nvPr/>
        </p:nvSpPr>
        <p:spPr>
          <a:xfrm>
            <a:off x="286260" y="3404011"/>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06" name="正方形/長方形 205">
            <a:extLst>
              <a:ext uri="{FF2B5EF4-FFF2-40B4-BE49-F238E27FC236}">
                <a16:creationId xmlns:a16="http://schemas.microsoft.com/office/drawing/2014/main" id="{6A9EFEFA-4870-4E40-BE92-AC335C5CD06B}"/>
              </a:ext>
            </a:extLst>
          </p:cNvPr>
          <p:cNvSpPr/>
          <p:nvPr/>
        </p:nvSpPr>
        <p:spPr>
          <a:xfrm>
            <a:off x="289229" y="3607573"/>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正方形/長方形 208">
            <a:extLst>
              <a:ext uri="{FF2B5EF4-FFF2-40B4-BE49-F238E27FC236}">
                <a16:creationId xmlns:a16="http://schemas.microsoft.com/office/drawing/2014/main" id="{EB5DDD12-D54D-C449-9CFF-F6E52A5199FD}"/>
              </a:ext>
            </a:extLst>
          </p:cNvPr>
          <p:cNvSpPr/>
          <p:nvPr/>
        </p:nvSpPr>
        <p:spPr>
          <a:xfrm>
            <a:off x="2095034" y="3397825"/>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0" name="正方形/長方形 209">
            <a:extLst>
              <a:ext uri="{FF2B5EF4-FFF2-40B4-BE49-F238E27FC236}">
                <a16:creationId xmlns:a16="http://schemas.microsoft.com/office/drawing/2014/main" id="{B5DCB5E9-CB1D-0F4E-9F02-D0CF2CD96E1C}"/>
              </a:ext>
            </a:extLst>
          </p:cNvPr>
          <p:cNvSpPr/>
          <p:nvPr/>
        </p:nvSpPr>
        <p:spPr>
          <a:xfrm>
            <a:off x="2098003" y="3601387"/>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正方形/長方形 210">
            <a:extLst>
              <a:ext uri="{FF2B5EF4-FFF2-40B4-BE49-F238E27FC236}">
                <a16:creationId xmlns:a16="http://schemas.microsoft.com/office/drawing/2014/main" id="{180122B5-C385-884F-B55D-D278CA0092E2}"/>
              </a:ext>
            </a:extLst>
          </p:cNvPr>
          <p:cNvSpPr/>
          <p:nvPr/>
        </p:nvSpPr>
        <p:spPr>
          <a:xfrm>
            <a:off x="5019926" y="3395981"/>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2" name="正方形/長方形 211">
            <a:extLst>
              <a:ext uri="{FF2B5EF4-FFF2-40B4-BE49-F238E27FC236}">
                <a16:creationId xmlns:a16="http://schemas.microsoft.com/office/drawing/2014/main" id="{3B0DB378-BACA-4E40-AB20-7822124DFD43}"/>
              </a:ext>
            </a:extLst>
          </p:cNvPr>
          <p:cNvSpPr/>
          <p:nvPr/>
        </p:nvSpPr>
        <p:spPr>
          <a:xfrm>
            <a:off x="5022895" y="3599543"/>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正方形/長方形 212">
            <a:extLst>
              <a:ext uri="{FF2B5EF4-FFF2-40B4-BE49-F238E27FC236}">
                <a16:creationId xmlns:a16="http://schemas.microsoft.com/office/drawing/2014/main" id="{D77DE01A-849A-B340-93E4-AD1032F26A3A}"/>
              </a:ext>
            </a:extLst>
          </p:cNvPr>
          <p:cNvSpPr/>
          <p:nvPr/>
        </p:nvSpPr>
        <p:spPr>
          <a:xfrm>
            <a:off x="4080411" y="3390600"/>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4" name="正方形/長方形 213">
            <a:extLst>
              <a:ext uri="{FF2B5EF4-FFF2-40B4-BE49-F238E27FC236}">
                <a16:creationId xmlns:a16="http://schemas.microsoft.com/office/drawing/2014/main" id="{5BC4B99E-2454-9F41-BB1C-5D746C4A6F24}"/>
              </a:ext>
            </a:extLst>
          </p:cNvPr>
          <p:cNvSpPr/>
          <p:nvPr/>
        </p:nvSpPr>
        <p:spPr>
          <a:xfrm>
            <a:off x="4083380" y="3594162"/>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正方形/長方形 214">
            <a:extLst>
              <a:ext uri="{FF2B5EF4-FFF2-40B4-BE49-F238E27FC236}">
                <a16:creationId xmlns:a16="http://schemas.microsoft.com/office/drawing/2014/main" id="{D46FE148-CEC4-6F4B-AB5C-53A2E32B1CAD}"/>
              </a:ext>
            </a:extLst>
          </p:cNvPr>
          <p:cNvSpPr/>
          <p:nvPr/>
        </p:nvSpPr>
        <p:spPr>
          <a:xfrm>
            <a:off x="3160765" y="3394355"/>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6" name="正方形/長方形 215">
            <a:extLst>
              <a:ext uri="{FF2B5EF4-FFF2-40B4-BE49-F238E27FC236}">
                <a16:creationId xmlns:a16="http://schemas.microsoft.com/office/drawing/2014/main" id="{91711084-CB1E-9644-A82B-3D49C6862CB9}"/>
              </a:ext>
            </a:extLst>
          </p:cNvPr>
          <p:cNvSpPr/>
          <p:nvPr/>
        </p:nvSpPr>
        <p:spPr>
          <a:xfrm>
            <a:off x="3163734" y="3597917"/>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a:extLst>
              <a:ext uri="{FF2B5EF4-FFF2-40B4-BE49-F238E27FC236}">
                <a16:creationId xmlns:a16="http://schemas.microsoft.com/office/drawing/2014/main" id="{972D2CE6-824C-9A48-A893-F5AD224B3048}"/>
              </a:ext>
            </a:extLst>
          </p:cNvPr>
          <p:cNvSpPr/>
          <p:nvPr/>
        </p:nvSpPr>
        <p:spPr>
          <a:xfrm>
            <a:off x="1184810" y="3406450"/>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8" name="正方形/長方形 217">
            <a:extLst>
              <a:ext uri="{FF2B5EF4-FFF2-40B4-BE49-F238E27FC236}">
                <a16:creationId xmlns:a16="http://schemas.microsoft.com/office/drawing/2014/main" id="{D0374CD4-9761-E246-B072-EB5D1A5DFB7C}"/>
              </a:ext>
            </a:extLst>
          </p:cNvPr>
          <p:cNvSpPr/>
          <p:nvPr/>
        </p:nvSpPr>
        <p:spPr>
          <a:xfrm>
            <a:off x="1187779" y="3610012"/>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テキスト ボックス 221">
            <a:extLst>
              <a:ext uri="{FF2B5EF4-FFF2-40B4-BE49-F238E27FC236}">
                <a16:creationId xmlns:a16="http://schemas.microsoft.com/office/drawing/2014/main" id="{73670CD6-426E-364C-8DA7-88E76C117BFF}"/>
              </a:ext>
            </a:extLst>
          </p:cNvPr>
          <p:cNvSpPr txBox="1"/>
          <p:nvPr/>
        </p:nvSpPr>
        <p:spPr>
          <a:xfrm>
            <a:off x="2074546" y="3426591"/>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3" name="テキスト ボックス 222">
            <a:extLst>
              <a:ext uri="{FF2B5EF4-FFF2-40B4-BE49-F238E27FC236}">
                <a16:creationId xmlns:a16="http://schemas.microsoft.com/office/drawing/2014/main" id="{A589B53F-943E-F34A-A76C-9A619C0E04D1}"/>
              </a:ext>
            </a:extLst>
          </p:cNvPr>
          <p:cNvSpPr txBox="1"/>
          <p:nvPr/>
        </p:nvSpPr>
        <p:spPr>
          <a:xfrm>
            <a:off x="1165102" y="3436378"/>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4" name="テキスト ボックス 223">
            <a:extLst>
              <a:ext uri="{FF2B5EF4-FFF2-40B4-BE49-F238E27FC236}">
                <a16:creationId xmlns:a16="http://schemas.microsoft.com/office/drawing/2014/main" id="{60783487-8637-E343-AEBE-65A0035C134D}"/>
              </a:ext>
            </a:extLst>
          </p:cNvPr>
          <p:cNvSpPr txBox="1"/>
          <p:nvPr/>
        </p:nvSpPr>
        <p:spPr>
          <a:xfrm>
            <a:off x="265950" y="3439731"/>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5" name="テキスト ボックス 224">
            <a:extLst>
              <a:ext uri="{FF2B5EF4-FFF2-40B4-BE49-F238E27FC236}">
                <a16:creationId xmlns:a16="http://schemas.microsoft.com/office/drawing/2014/main" id="{225F3861-1822-F74D-8699-A10621116FF4}"/>
              </a:ext>
            </a:extLst>
          </p:cNvPr>
          <p:cNvSpPr txBox="1"/>
          <p:nvPr/>
        </p:nvSpPr>
        <p:spPr>
          <a:xfrm>
            <a:off x="4992038" y="3423719"/>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6" name="テキスト ボックス 225">
            <a:extLst>
              <a:ext uri="{FF2B5EF4-FFF2-40B4-BE49-F238E27FC236}">
                <a16:creationId xmlns:a16="http://schemas.microsoft.com/office/drawing/2014/main" id="{FCAE9FC5-B4F6-7C4A-82D9-5F77B8201DCA}"/>
              </a:ext>
            </a:extLst>
          </p:cNvPr>
          <p:cNvSpPr txBox="1"/>
          <p:nvPr/>
        </p:nvSpPr>
        <p:spPr>
          <a:xfrm>
            <a:off x="4071081" y="3429170"/>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7" name="テキスト ボックス 226">
            <a:extLst>
              <a:ext uri="{FF2B5EF4-FFF2-40B4-BE49-F238E27FC236}">
                <a16:creationId xmlns:a16="http://schemas.microsoft.com/office/drawing/2014/main" id="{EF1D8094-39FD-4B47-95FB-508A7A36EAD0}"/>
              </a:ext>
            </a:extLst>
          </p:cNvPr>
          <p:cNvSpPr txBox="1"/>
          <p:nvPr/>
        </p:nvSpPr>
        <p:spPr>
          <a:xfrm>
            <a:off x="3131844" y="3429171"/>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EFA057FF-F852-124B-ACBB-579AC1140356}"/>
              </a:ext>
            </a:extLst>
          </p:cNvPr>
          <p:cNvSpPr txBox="1"/>
          <p:nvPr/>
        </p:nvSpPr>
        <p:spPr>
          <a:xfrm>
            <a:off x="4370623" y="1313562"/>
            <a:ext cx="1441420" cy="523220"/>
          </a:xfrm>
          <a:prstGeom prst="rect">
            <a:avLst/>
          </a:prstGeom>
          <a:noFill/>
        </p:spPr>
        <p:txBody>
          <a:bodyPr wrap="none" rtlCol="0">
            <a:spAutoFit/>
          </a:bodyPr>
          <a:lstStyle/>
          <a:p>
            <a:r>
              <a:rPr kumimoji="1" lang="en-US" altLang="ja-JP" sz="1400" dirty="0">
                <a:solidFill>
                  <a:srgbClr val="0070C0"/>
                </a:solidFill>
                <a:latin typeface="Meiryo" panose="020B0604030504040204" pitchFamily="34" charset="-128"/>
                <a:ea typeface="Meiryo" panose="020B0604030504040204" pitchFamily="34" charset="-128"/>
              </a:rPr>
              <a:t>1</a:t>
            </a:r>
            <a:r>
              <a:rPr kumimoji="1" lang="ja-JP" altLang="en-US" sz="1400">
                <a:solidFill>
                  <a:srgbClr val="0070C0"/>
                </a:solidFill>
                <a:latin typeface="Meiryo" panose="020B0604030504040204" pitchFamily="34" charset="-128"/>
                <a:ea typeface="Meiryo" panose="020B0604030504040204" pitchFamily="34" charset="-128"/>
              </a:rPr>
              <a:t>つの</a:t>
            </a:r>
            <a:r>
              <a:rPr kumimoji="1" lang="ja-JP" altLang="en-US" sz="1400" b="1">
                <a:solidFill>
                  <a:srgbClr val="0070C0"/>
                </a:solidFill>
                <a:latin typeface="Meiryo" panose="020B0604030504040204" pitchFamily="34" charset="-128"/>
                <a:ea typeface="Meiryo" panose="020B0604030504040204" pitchFamily="34" charset="-128"/>
              </a:rPr>
              <a:t>サーバー</a:t>
            </a:r>
            <a:endParaRPr kumimoji="1" lang="en-US" altLang="ja-JP" sz="1400" b="1"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として振る舞う</a:t>
            </a:r>
          </a:p>
        </p:txBody>
      </p:sp>
      <p:sp>
        <p:nvSpPr>
          <p:cNvPr id="123" name="テキスト ボックス 122">
            <a:extLst>
              <a:ext uri="{FF2B5EF4-FFF2-40B4-BE49-F238E27FC236}">
                <a16:creationId xmlns:a16="http://schemas.microsoft.com/office/drawing/2014/main" id="{46B28F42-E0FF-BD4F-90E2-C8BD6A5AC896}"/>
              </a:ext>
            </a:extLst>
          </p:cNvPr>
          <p:cNvSpPr txBox="1"/>
          <p:nvPr/>
        </p:nvSpPr>
        <p:spPr>
          <a:xfrm>
            <a:off x="7376107" y="1313562"/>
            <a:ext cx="1441420" cy="523220"/>
          </a:xfrm>
          <a:prstGeom prst="rect">
            <a:avLst/>
          </a:prstGeom>
          <a:noFill/>
        </p:spPr>
        <p:txBody>
          <a:bodyPr wrap="none" rtlCol="0">
            <a:spAutoFit/>
          </a:bodyPr>
          <a:lstStyle/>
          <a:p>
            <a:r>
              <a:rPr kumimoji="1" lang="en-US" altLang="ja-JP" sz="1400" dirty="0">
                <a:solidFill>
                  <a:srgbClr val="C00000"/>
                </a:solidFill>
                <a:latin typeface="Meiryo" panose="020B0604030504040204" pitchFamily="34" charset="-128"/>
                <a:ea typeface="Meiryo" panose="020B0604030504040204" pitchFamily="34" charset="-128"/>
              </a:rPr>
              <a:t>1</a:t>
            </a:r>
            <a:r>
              <a:rPr kumimoji="1" lang="ja-JP" altLang="en-US" sz="1400">
                <a:solidFill>
                  <a:srgbClr val="C00000"/>
                </a:solidFill>
                <a:latin typeface="Meiryo" panose="020B0604030504040204" pitchFamily="34" charset="-128"/>
                <a:ea typeface="Meiryo" panose="020B0604030504040204" pitchFamily="34" charset="-128"/>
              </a:rPr>
              <a:t>つの</a:t>
            </a:r>
            <a:r>
              <a:rPr kumimoji="1" lang="ja-JP" altLang="en-US" sz="1400" b="1">
                <a:solidFill>
                  <a:srgbClr val="C00000"/>
                </a:solidFill>
                <a:latin typeface="Meiryo" panose="020B0604030504040204" pitchFamily="34" charset="-128"/>
                <a:ea typeface="Meiryo" panose="020B0604030504040204" pitchFamily="34" charset="-128"/>
              </a:rPr>
              <a:t>プロセス</a:t>
            </a:r>
            <a:endParaRPr kumimoji="1" lang="en-US" altLang="ja-JP" sz="1400" b="1" dirty="0">
              <a:solidFill>
                <a:srgbClr val="C00000"/>
              </a:solidFill>
              <a:latin typeface="Meiryo" panose="020B0604030504040204" pitchFamily="34" charset="-128"/>
              <a:ea typeface="Meiryo" panose="020B0604030504040204" pitchFamily="34" charset="-128"/>
            </a:endParaRPr>
          </a:p>
          <a:p>
            <a:r>
              <a:rPr kumimoji="1" lang="ja-JP" altLang="en-US" sz="1400">
                <a:solidFill>
                  <a:srgbClr val="C00000"/>
                </a:solidFill>
                <a:latin typeface="Meiryo" panose="020B0604030504040204" pitchFamily="34" charset="-128"/>
                <a:ea typeface="Meiryo" panose="020B0604030504040204" pitchFamily="34" charset="-128"/>
              </a:rPr>
              <a:t>として振る舞う</a:t>
            </a:r>
          </a:p>
        </p:txBody>
      </p:sp>
      <p:cxnSp>
        <p:nvCxnSpPr>
          <p:cNvPr id="13" name="曲線コネクタ 12">
            <a:extLst>
              <a:ext uri="{FF2B5EF4-FFF2-40B4-BE49-F238E27FC236}">
                <a16:creationId xmlns:a16="http://schemas.microsoft.com/office/drawing/2014/main" id="{ED5852E8-EA86-9C4A-A91E-0964ECE5D537}"/>
              </a:ext>
            </a:extLst>
          </p:cNvPr>
          <p:cNvCxnSpPr>
            <a:cxnSpLocks/>
          </p:cNvCxnSpPr>
          <p:nvPr/>
        </p:nvCxnSpPr>
        <p:spPr>
          <a:xfrm flipH="1">
            <a:off x="5502299" y="1559820"/>
            <a:ext cx="233146" cy="723520"/>
          </a:xfrm>
          <a:prstGeom prst="curvedConnector4">
            <a:avLst>
              <a:gd name="adj1" fmla="val -98050"/>
              <a:gd name="adj2" fmla="val 68079"/>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30" name="曲線コネクタ 129">
            <a:extLst>
              <a:ext uri="{FF2B5EF4-FFF2-40B4-BE49-F238E27FC236}">
                <a16:creationId xmlns:a16="http://schemas.microsoft.com/office/drawing/2014/main" id="{0EA480F4-193A-CA43-BBFD-4FBCFA6CDCDD}"/>
              </a:ext>
            </a:extLst>
          </p:cNvPr>
          <p:cNvCxnSpPr>
            <a:cxnSpLocks/>
          </p:cNvCxnSpPr>
          <p:nvPr/>
        </p:nvCxnSpPr>
        <p:spPr>
          <a:xfrm flipH="1">
            <a:off x="8475536" y="1559820"/>
            <a:ext cx="233146" cy="723520"/>
          </a:xfrm>
          <a:prstGeom prst="curvedConnector4">
            <a:avLst>
              <a:gd name="adj1" fmla="val -98050"/>
              <a:gd name="adj2" fmla="val 68079"/>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19463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仮想マシンとコンテナの稼働効率</a:t>
            </a:r>
          </a:p>
        </p:txBody>
      </p:sp>
      <p:sp>
        <p:nvSpPr>
          <p:cNvPr id="4" name="正方形/長方形 3"/>
          <p:cNvSpPr/>
          <p:nvPr/>
        </p:nvSpPr>
        <p:spPr>
          <a:xfrm>
            <a:off x="457200"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5" name="正方形/長方形 4"/>
          <p:cNvSpPr/>
          <p:nvPr/>
        </p:nvSpPr>
        <p:spPr>
          <a:xfrm>
            <a:off x="457200"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6" name="正方形/長方形 5"/>
          <p:cNvSpPr/>
          <p:nvPr/>
        </p:nvSpPr>
        <p:spPr>
          <a:xfrm>
            <a:off x="449664"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8" name="正方形/長方形 7"/>
          <p:cNvSpPr/>
          <p:nvPr/>
        </p:nvSpPr>
        <p:spPr>
          <a:xfrm>
            <a:off x="449664"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049491"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0" name="正方形/長方形 9"/>
          <p:cNvSpPr/>
          <p:nvPr/>
        </p:nvSpPr>
        <p:spPr>
          <a:xfrm>
            <a:off x="3041952"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748817"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2" name="正方形/長方形 11"/>
          <p:cNvSpPr/>
          <p:nvPr/>
        </p:nvSpPr>
        <p:spPr>
          <a:xfrm>
            <a:off x="1741278"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1736883"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5" name="正方形/長方形 14"/>
          <p:cNvSpPr/>
          <p:nvPr/>
        </p:nvSpPr>
        <p:spPr>
          <a:xfrm>
            <a:off x="3041952"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コンテナ・エンジン</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grpSp>
        <p:nvGrpSpPr>
          <p:cNvPr id="91" name="図形グループ 90"/>
          <p:cNvGrpSpPr/>
          <p:nvPr/>
        </p:nvGrpSpPr>
        <p:grpSpPr>
          <a:xfrm>
            <a:off x="4930412" y="1414645"/>
            <a:ext cx="715550" cy="904465"/>
            <a:chOff x="4936567" y="2924944"/>
            <a:chExt cx="715550" cy="904465"/>
          </a:xfrm>
        </p:grpSpPr>
        <p:sp>
          <p:nvSpPr>
            <p:cNvPr id="92" name="正方形/長方形 9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3" name="正方形/長方形 9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94" name="正方形/長方形 93"/>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95" name="正方形/長方形 9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96" name="テキスト ボックス 9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7" name="図形グループ 96"/>
          <p:cNvGrpSpPr/>
          <p:nvPr/>
        </p:nvGrpSpPr>
        <p:grpSpPr>
          <a:xfrm>
            <a:off x="7208201" y="1413603"/>
            <a:ext cx="715550" cy="904465"/>
            <a:chOff x="4936567" y="2924944"/>
            <a:chExt cx="715550" cy="904465"/>
          </a:xfrm>
        </p:grpSpPr>
        <p:sp>
          <p:nvSpPr>
            <p:cNvPr id="98" name="正方形/長方形 9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9" name="正方形/長方形 9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0" name="正方形/長方形 99"/>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1" name="正方形/長方形 10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02" name="テキスト ボックス 10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3" name="図形グループ 102"/>
          <p:cNvGrpSpPr/>
          <p:nvPr/>
        </p:nvGrpSpPr>
        <p:grpSpPr>
          <a:xfrm>
            <a:off x="5687545" y="1413603"/>
            <a:ext cx="715550" cy="904465"/>
            <a:chOff x="4936567" y="2924944"/>
            <a:chExt cx="715550" cy="904465"/>
          </a:xfrm>
        </p:grpSpPr>
        <p:sp>
          <p:nvSpPr>
            <p:cNvPr id="104" name="正方形/長方形 10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05" name="正方形/長方形 10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6" name="正方形/長方形 105"/>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07" name="正方形/長方形 10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08" name="テキスト ボックス 10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9" name="図形グループ 108"/>
          <p:cNvGrpSpPr/>
          <p:nvPr/>
        </p:nvGrpSpPr>
        <p:grpSpPr>
          <a:xfrm>
            <a:off x="7969930" y="1412776"/>
            <a:ext cx="715550" cy="904465"/>
            <a:chOff x="4936567" y="2924944"/>
            <a:chExt cx="715550" cy="904465"/>
          </a:xfrm>
        </p:grpSpPr>
        <p:sp>
          <p:nvSpPr>
            <p:cNvPr id="110" name="正方形/長方形 10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1" name="正方形/長方形 11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2" name="正方形/長方形 111"/>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3" name="正方形/長方形 11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14" name="テキスト ボックス 11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15" name="図形グループ 114"/>
          <p:cNvGrpSpPr/>
          <p:nvPr/>
        </p:nvGrpSpPr>
        <p:grpSpPr>
          <a:xfrm>
            <a:off x="6446471" y="1413603"/>
            <a:ext cx="715550" cy="904465"/>
            <a:chOff x="4936567" y="2924944"/>
            <a:chExt cx="715550" cy="904465"/>
          </a:xfrm>
        </p:grpSpPr>
        <p:sp>
          <p:nvSpPr>
            <p:cNvPr id="116" name="正方形/長方形 11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7" name="正方形/長方形 11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8" name="正方形/長方形 117"/>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9" name="正方形/長方形 11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20" name="テキスト ボックス 11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sp>
        <p:nvSpPr>
          <p:cNvPr id="121" name="正方形/長方形 120"/>
          <p:cNvSpPr/>
          <p:nvPr/>
        </p:nvSpPr>
        <p:spPr>
          <a:xfrm>
            <a:off x="520797" y="3609978"/>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2" name="正方形/長方形 121"/>
          <p:cNvSpPr/>
          <p:nvPr/>
        </p:nvSpPr>
        <p:spPr>
          <a:xfrm>
            <a:off x="1821461"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3" name="正方形/長方形 122"/>
          <p:cNvSpPr/>
          <p:nvPr/>
        </p:nvSpPr>
        <p:spPr>
          <a:xfrm>
            <a:off x="3122135"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5" name="正方形/長方形 124"/>
          <p:cNvSpPr/>
          <p:nvPr/>
        </p:nvSpPr>
        <p:spPr>
          <a:xfrm>
            <a:off x="520797"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n-ea"/>
                <a:cs typeface="Meiryo" charset="-128"/>
              </a:rPr>
              <a:t>ライブラリ</a:t>
            </a:r>
            <a:endParaRPr kumimoji="1" lang="en-US" altLang="ja-JP" sz="1000" dirty="0">
              <a:solidFill>
                <a:srgbClr val="FFFFFF"/>
              </a:solidFill>
              <a:latin typeface="+mn-ea"/>
              <a:cs typeface="Meiryo" charset="-128"/>
            </a:endParaRPr>
          </a:p>
        </p:txBody>
      </p:sp>
      <p:sp>
        <p:nvSpPr>
          <p:cNvPr id="126" name="正方形/長方形 125"/>
          <p:cNvSpPr/>
          <p:nvPr/>
        </p:nvSpPr>
        <p:spPr>
          <a:xfrm>
            <a:off x="3112724"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n-ea"/>
                <a:cs typeface="Meiryo" charset="-128"/>
              </a:rPr>
              <a:t>ライブラリ</a:t>
            </a:r>
            <a:endParaRPr kumimoji="1" lang="en-US" altLang="ja-JP" sz="1000" dirty="0">
              <a:solidFill>
                <a:srgbClr val="FFFFFF"/>
              </a:solidFill>
              <a:latin typeface="+mn-ea"/>
              <a:cs typeface="Meiryo" charset="-128"/>
            </a:endParaRPr>
          </a:p>
        </p:txBody>
      </p:sp>
      <p:sp>
        <p:nvSpPr>
          <p:cNvPr id="127" name="正方形/長方形 126"/>
          <p:cNvSpPr/>
          <p:nvPr/>
        </p:nvSpPr>
        <p:spPr>
          <a:xfrm>
            <a:off x="1831628"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n-ea"/>
                <a:cs typeface="Meiryo" charset="-128"/>
              </a:rPr>
              <a:t>ライブラリ</a:t>
            </a:r>
            <a:endParaRPr kumimoji="1" lang="en-US" altLang="ja-JP" sz="1000" dirty="0">
              <a:solidFill>
                <a:srgbClr val="FFFFFF"/>
              </a:solidFill>
              <a:latin typeface="+mn-ea"/>
              <a:cs typeface="Meiryo" charset="-128"/>
            </a:endParaRPr>
          </a:p>
        </p:txBody>
      </p:sp>
      <p:sp>
        <p:nvSpPr>
          <p:cNvPr id="129" name="テキスト ボックス 128"/>
          <p:cNvSpPr txBox="1"/>
          <p:nvPr/>
        </p:nvSpPr>
        <p:spPr>
          <a:xfrm>
            <a:off x="6269857" y="949665"/>
            <a:ext cx="1107997" cy="369332"/>
          </a:xfrm>
          <a:prstGeom prst="rect">
            <a:avLst/>
          </a:prstGeom>
          <a:noFill/>
        </p:spPr>
        <p:txBody>
          <a:bodyPr wrap="none" rtlCol="0">
            <a:spAutoFit/>
          </a:bodyPr>
          <a:lstStyle/>
          <a:p>
            <a:pPr algn="ctr"/>
            <a:r>
              <a:rPr lang="ja-JP" altLang="en-US">
                <a:solidFill>
                  <a:schemeClr val="accent6">
                    <a:lumMod val="75000"/>
                  </a:schemeClr>
                </a:solidFill>
                <a:latin typeface="Meiryo" charset="-128"/>
                <a:ea typeface="Meiryo" charset="-128"/>
                <a:cs typeface="Meiryo" charset="-128"/>
              </a:rPr>
              <a:t>コンテナ</a:t>
            </a:r>
            <a:endParaRPr kumimoji="1" lang="ja-JP" altLang="en-US" dirty="0">
              <a:solidFill>
                <a:schemeClr val="accent6">
                  <a:lumMod val="75000"/>
                </a:schemeClr>
              </a:solidFill>
              <a:latin typeface="Meiryo" charset="-128"/>
              <a:ea typeface="Meiryo" charset="-128"/>
              <a:cs typeface="Meiryo" charset="-128"/>
            </a:endParaRPr>
          </a:p>
        </p:txBody>
      </p:sp>
      <p:sp>
        <p:nvSpPr>
          <p:cNvPr id="130" name="テキスト ボックス 129"/>
          <p:cNvSpPr txBox="1"/>
          <p:nvPr/>
        </p:nvSpPr>
        <p:spPr>
          <a:xfrm>
            <a:off x="1670803" y="949884"/>
            <a:ext cx="1338829" cy="369332"/>
          </a:xfrm>
          <a:prstGeom prst="rect">
            <a:avLst/>
          </a:prstGeom>
          <a:noFill/>
        </p:spPr>
        <p:txBody>
          <a:bodyPr wrap="none" rtlCol="0">
            <a:spAutoFit/>
          </a:bodyPr>
          <a:lstStyle/>
          <a:p>
            <a:pPr algn="ctr"/>
            <a:r>
              <a:rPr lang="ja-JP" altLang="en-US">
                <a:solidFill>
                  <a:srgbClr val="009051"/>
                </a:solidFill>
                <a:latin typeface="Meiryo" charset="-128"/>
                <a:ea typeface="Meiryo" charset="-128"/>
                <a:cs typeface="Meiryo" charset="-128"/>
              </a:rPr>
              <a:t>仮想マシン</a:t>
            </a:r>
            <a:endParaRPr kumimoji="1" lang="ja-JP" altLang="en-US">
              <a:solidFill>
                <a:srgbClr val="009051"/>
              </a:solidFill>
              <a:latin typeface="Meiryo" charset="-128"/>
              <a:ea typeface="Meiryo" charset="-128"/>
              <a:cs typeface="Meiryo" charset="-128"/>
            </a:endParaRPr>
          </a:p>
        </p:txBody>
      </p:sp>
      <p:grpSp>
        <p:nvGrpSpPr>
          <p:cNvPr id="124" name="グループ化 123">
            <a:extLst>
              <a:ext uri="{FF2B5EF4-FFF2-40B4-BE49-F238E27FC236}">
                <a16:creationId xmlns:a16="http://schemas.microsoft.com/office/drawing/2014/main" id="{A791B115-A708-C748-9803-3E9FDB7774D2}"/>
              </a:ext>
            </a:extLst>
          </p:cNvPr>
          <p:cNvGrpSpPr/>
          <p:nvPr/>
        </p:nvGrpSpPr>
        <p:grpSpPr>
          <a:xfrm>
            <a:off x="369019" y="1424483"/>
            <a:ext cx="1338829" cy="386628"/>
            <a:chOff x="893721" y="2049997"/>
            <a:chExt cx="1058302" cy="386628"/>
          </a:xfrm>
        </p:grpSpPr>
        <p:sp>
          <p:nvSpPr>
            <p:cNvPr id="128" name="正方形/長方形 127">
              <a:extLst>
                <a:ext uri="{FF2B5EF4-FFF2-40B4-BE49-F238E27FC236}">
                  <a16:creationId xmlns:a16="http://schemas.microsoft.com/office/drawing/2014/main" id="{980180BC-3E9E-7F4F-AF75-C56FB4CB3A72}"/>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a:extLst>
                <a:ext uri="{FF2B5EF4-FFF2-40B4-BE49-F238E27FC236}">
                  <a16:creationId xmlns:a16="http://schemas.microsoft.com/office/drawing/2014/main" id="{F1FE528B-BCBB-2342-B9F4-EACA054B0FD8}"/>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a:extLst>
                <a:ext uri="{FF2B5EF4-FFF2-40B4-BE49-F238E27FC236}">
                  <a16:creationId xmlns:a16="http://schemas.microsoft.com/office/drawing/2014/main" id="{9E455D4A-3A74-8D44-AF91-8D88BCD966F5}"/>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正方形/長方形 132">
              <a:extLst>
                <a:ext uri="{FF2B5EF4-FFF2-40B4-BE49-F238E27FC236}">
                  <a16:creationId xmlns:a16="http://schemas.microsoft.com/office/drawing/2014/main" id="{4F86233B-04ED-374B-9D79-030F323C3075}"/>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44" name="グループ化 143">
            <a:extLst>
              <a:ext uri="{FF2B5EF4-FFF2-40B4-BE49-F238E27FC236}">
                <a16:creationId xmlns:a16="http://schemas.microsoft.com/office/drawing/2014/main" id="{15A4BE35-06D5-B549-97CA-ED5CD8770F47}"/>
              </a:ext>
            </a:extLst>
          </p:cNvPr>
          <p:cNvGrpSpPr/>
          <p:nvPr/>
        </p:nvGrpSpPr>
        <p:grpSpPr>
          <a:xfrm>
            <a:off x="1658558" y="1424483"/>
            <a:ext cx="1338829" cy="386628"/>
            <a:chOff x="893721" y="2049997"/>
            <a:chExt cx="1058302" cy="386628"/>
          </a:xfrm>
        </p:grpSpPr>
        <p:sp>
          <p:nvSpPr>
            <p:cNvPr id="145" name="正方形/長方形 144">
              <a:extLst>
                <a:ext uri="{FF2B5EF4-FFF2-40B4-BE49-F238E27FC236}">
                  <a16:creationId xmlns:a16="http://schemas.microsoft.com/office/drawing/2014/main" id="{CA3C5DC2-65F1-1B45-9867-BD2CAF00D712}"/>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正方形/長方形 145">
              <a:extLst>
                <a:ext uri="{FF2B5EF4-FFF2-40B4-BE49-F238E27FC236}">
                  <a16:creationId xmlns:a16="http://schemas.microsoft.com/office/drawing/2014/main" id="{B9A4BDC3-906D-6743-AB7C-EA04443450C6}"/>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正方形/長方形 146">
              <a:extLst>
                <a:ext uri="{FF2B5EF4-FFF2-40B4-BE49-F238E27FC236}">
                  <a16:creationId xmlns:a16="http://schemas.microsoft.com/office/drawing/2014/main" id="{C4E99BD2-C433-EF4F-A0ED-9B5A66FF43DF}"/>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正方形/長方形 147">
              <a:extLst>
                <a:ext uri="{FF2B5EF4-FFF2-40B4-BE49-F238E27FC236}">
                  <a16:creationId xmlns:a16="http://schemas.microsoft.com/office/drawing/2014/main" id="{8E437331-AE99-1D4A-8621-0D4E74FFE979}"/>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49" name="グループ化 148">
            <a:extLst>
              <a:ext uri="{FF2B5EF4-FFF2-40B4-BE49-F238E27FC236}">
                <a16:creationId xmlns:a16="http://schemas.microsoft.com/office/drawing/2014/main" id="{0E536916-327D-4741-AFBD-29DF03986E0B}"/>
              </a:ext>
            </a:extLst>
          </p:cNvPr>
          <p:cNvGrpSpPr/>
          <p:nvPr/>
        </p:nvGrpSpPr>
        <p:grpSpPr>
          <a:xfrm>
            <a:off x="2963727" y="1424483"/>
            <a:ext cx="1338829" cy="386628"/>
            <a:chOff x="893721" y="2049997"/>
            <a:chExt cx="1058302" cy="386628"/>
          </a:xfrm>
        </p:grpSpPr>
        <p:sp>
          <p:nvSpPr>
            <p:cNvPr id="150" name="正方形/長方形 149">
              <a:extLst>
                <a:ext uri="{FF2B5EF4-FFF2-40B4-BE49-F238E27FC236}">
                  <a16:creationId xmlns:a16="http://schemas.microsoft.com/office/drawing/2014/main" id="{9FCB7488-7D75-034C-97D8-FE7D5DFC986E}"/>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正方形/長方形 150">
              <a:extLst>
                <a:ext uri="{FF2B5EF4-FFF2-40B4-BE49-F238E27FC236}">
                  <a16:creationId xmlns:a16="http://schemas.microsoft.com/office/drawing/2014/main" id="{7A30ED63-8D95-9C4D-8FB6-3DE90BED9757}"/>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正方形/長方形 151">
              <a:extLst>
                <a:ext uri="{FF2B5EF4-FFF2-40B4-BE49-F238E27FC236}">
                  <a16:creationId xmlns:a16="http://schemas.microsoft.com/office/drawing/2014/main" id="{C8FD3006-5F65-2A48-AE90-17BE46EFB28E}"/>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正方形/長方形 152">
              <a:extLst>
                <a:ext uri="{FF2B5EF4-FFF2-40B4-BE49-F238E27FC236}">
                  <a16:creationId xmlns:a16="http://schemas.microsoft.com/office/drawing/2014/main" id="{31147B8A-651A-2E45-8E93-942D6CE7617F}"/>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54" name="図形グループ 90">
            <a:extLst>
              <a:ext uri="{FF2B5EF4-FFF2-40B4-BE49-F238E27FC236}">
                <a16:creationId xmlns:a16="http://schemas.microsoft.com/office/drawing/2014/main" id="{37A19272-0898-C241-82E1-320483574FE3}"/>
              </a:ext>
            </a:extLst>
          </p:cNvPr>
          <p:cNvGrpSpPr/>
          <p:nvPr/>
        </p:nvGrpSpPr>
        <p:grpSpPr>
          <a:xfrm>
            <a:off x="4930412" y="2352991"/>
            <a:ext cx="715550" cy="904465"/>
            <a:chOff x="4936567" y="2924944"/>
            <a:chExt cx="715550" cy="904465"/>
          </a:xfrm>
        </p:grpSpPr>
        <p:sp>
          <p:nvSpPr>
            <p:cNvPr id="155" name="正方形/長方形 154">
              <a:extLst>
                <a:ext uri="{FF2B5EF4-FFF2-40B4-BE49-F238E27FC236}">
                  <a16:creationId xmlns:a16="http://schemas.microsoft.com/office/drawing/2014/main" id="{4A6C7126-BB19-624C-8EEE-3712A313E79E}"/>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56" name="正方形/長方形 155">
              <a:extLst>
                <a:ext uri="{FF2B5EF4-FFF2-40B4-BE49-F238E27FC236}">
                  <a16:creationId xmlns:a16="http://schemas.microsoft.com/office/drawing/2014/main" id="{7F4572E5-E3B0-144E-BB69-CF88BE87CB75}"/>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57" name="正方形/長方形 156">
              <a:extLst>
                <a:ext uri="{FF2B5EF4-FFF2-40B4-BE49-F238E27FC236}">
                  <a16:creationId xmlns:a16="http://schemas.microsoft.com/office/drawing/2014/main" id="{2194D696-7B59-634D-B606-2F3050F8C294}"/>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58" name="正方形/長方形 157">
              <a:extLst>
                <a:ext uri="{FF2B5EF4-FFF2-40B4-BE49-F238E27FC236}">
                  <a16:creationId xmlns:a16="http://schemas.microsoft.com/office/drawing/2014/main" id="{7397B57B-F248-A845-9DEF-6BBE4570F421}"/>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59" name="テキスト ボックス 158">
              <a:extLst>
                <a:ext uri="{FF2B5EF4-FFF2-40B4-BE49-F238E27FC236}">
                  <a16:creationId xmlns:a16="http://schemas.microsoft.com/office/drawing/2014/main" id="{41ED5CED-627D-9647-9D48-E86A875EEE4C}"/>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60" name="図形グループ 96">
            <a:extLst>
              <a:ext uri="{FF2B5EF4-FFF2-40B4-BE49-F238E27FC236}">
                <a16:creationId xmlns:a16="http://schemas.microsoft.com/office/drawing/2014/main" id="{E423EE54-8FB9-0840-A9DB-BA25EEEE0CCA}"/>
              </a:ext>
            </a:extLst>
          </p:cNvPr>
          <p:cNvGrpSpPr/>
          <p:nvPr/>
        </p:nvGrpSpPr>
        <p:grpSpPr>
          <a:xfrm>
            <a:off x="7208201" y="2351949"/>
            <a:ext cx="715550" cy="904465"/>
            <a:chOff x="4936567" y="2924944"/>
            <a:chExt cx="715550" cy="904465"/>
          </a:xfrm>
        </p:grpSpPr>
        <p:sp>
          <p:nvSpPr>
            <p:cNvPr id="161" name="正方形/長方形 160">
              <a:extLst>
                <a:ext uri="{FF2B5EF4-FFF2-40B4-BE49-F238E27FC236}">
                  <a16:creationId xmlns:a16="http://schemas.microsoft.com/office/drawing/2014/main" id="{682422B0-10D1-844D-B0B2-94E5B622200F}"/>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62" name="正方形/長方形 161">
              <a:extLst>
                <a:ext uri="{FF2B5EF4-FFF2-40B4-BE49-F238E27FC236}">
                  <a16:creationId xmlns:a16="http://schemas.microsoft.com/office/drawing/2014/main" id="{4896661E-BCAD-1B4D-97A5-80424C1A9B4D}"/>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63" name="正方形/長方形 162">
              <a:extLst>
                <a:ext uri="{FF2B5EF4-FFF2-40B4-BE49-F238E27FC236}">
                  <a16:creationId xmlns:a16="http://schemas.microsoft.com/office/drawing/2014/main" id="{C67AFF2C-B53A-8649-BE09-D4D50E6EDAA0}"/>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64" name="正方形/長方形 163">
              <a:extLst>
                <a:ext uri="{FF2B5EF4-FFF2-40B4-BE49-F238E27FC236}">
                  <a16:creationId xmlns:a16="http://schemas.microsoft.com/office/drawing/2014/main" id="{28C5A887-9E47-B440-BCF7-32666ABAC27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65" name="テキスト ボックス 164">
              <a:extLst>
                <a:ext uri="{FF2B5EF4-FFF2-40B4-BE49-F238E27FC236}">
                  <a16:creationId xmlns:a16="http://schemas.microsoft.com/office/drawing/2014/main" id="{21C611CE-FD47-C44B-819C-F6458636761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66" name="図形グループ 102">
            <a:extLst>
              <a:ext uri="{FF2B5EF4-FFF2-40B4-BE49-F238E27FC236}">
                <a16:creationId xmlns:a16="http://schemas.microsoft.com/office/drawing/2014/main" id="{B04CD7DA-1FBD-5D4C-8676-8D4504906471}"/>
              </a:ext>
            </a:extLst>
          </p:cNvPr>
          <p:cNvGrpSpPr/>
          <p:nvPr/>
        </p:nvGrpSpPr>
        <p:grpSpPr>
          <a:xfrm>
            <a:off x="5687545" y="2351949"/>
            <a:ext cx="715550" cy="904465"/>
            <a:chOff x="4936567" y="2924944"/>
            <a:chExt cx="715550" cy="904465"/>
          </a:xfrm>
        </p:grpSpPr>
        <p:sp>
          <p:nvSpPr>
            <p:cNvPr id="167" name="正方形/長方形 166">
              <a:extLst>
                <a:ext uri="{FF2B5EF4-FFF2-40B4-BE49-F238E27FC236}">
                  <a16:creationId xmlns:a16="http://schemas.microsoft.com/office/drawing/2014/main" id="{E7760094-3C48-084F-B8A4-ECFB5881768F}"/>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68" name="正方形/長方形 167">
              <a:extLst>
                <a:ext uri="{FF2B5EF4-FFF2-40B4-BE49-F238E27FC236}">
                  <a16:creationId xmlns:a16="http://schemas.microsoft.com/office/drawing/2014/main" id="{20EB2572-4E7E-E742-A90E-0844C853DB36}"/>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69" name="正方形/長方形 168">
              <a:extLst>
                <a:ext uri="{FF2B5EF4-FFF2-40B4-BE49-F238E27FC236}">
                  <a16:creationId xmlns:a16="http://schemas.microsoft.com/office/drawing/2014/main" id="{7893AD04-96E7-8D4E-BBBA-3DE202E3C4C8}"/>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70" name="正方形/長方形 169">
              <a:extLst>
                <a:ext uri="{FF2B5EF4-FFF2-40B4-BE49-F238E27FC236}">
                  <a16:creationId xmlns:a16="http://schemas.microsoft.com/office/drawing/2014/main" id="{D00E086C-D459-FE4B-8830-9AF59D0550E0}"/>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71" name="テキスト ボックス 170">
              <a:extLst>
                <a:ext uri="{FF2B5EF4-FFF2-40B4-BE49-F238E27FC236}">
                  <a16:creationId xmlns:a16="http://schemas.microsoft.com/office/drawing/2014/main" id="{C314B9B5-1217-D64E-A460-C8C8E6B8391E}"/>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72" name="図形グループ 108">
            <a:extLst>
              <a:ext uri="{FF2B5EF4-FFF2-40B4-BE49-F238E27FC236}">
                <a16:creationId xmlns:a16="http://schemas.microsoft.com/office/drawing/2014/main" id="{17E498BF-08A4-7F41-9A3A-3A139E2F0601}"/>
              </a:ext>
            </a:extLst>
          </p:cNvPr>
          <p:cNvGrpSpPr/>
          <p:nvPr/>
        </p:nvGrpSpPr>
        <p:grpSpPr>
          <a:xfrm>
            <a:off x="7969930" y="2351122"/>
            <a:ext cx="715550" cy="904465"/>
            <a:chOff x="4936567" y="2924944"/>
            <a:chExt cx="715550" cy="904465"/>
          </a:xfrm>
        </p:grpSpPr>
        <p:sp>
          <p:nvSpPr>
            <p:cNvPr id="173" name="正方形/長方形 172">
              <a:extLst>
                <a:ext uri="{FF2B5EF4-FFF2-40B4-BE49-F238E27FC236}">
                  <a16:creationId xmlns:a16="http://schemas.microsoft.com/office/drawing/2014/main" id="{071A03B9-DE60-9F47-8DBF-8274E02D3044}"/>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74" name="正方形/長方形 173">
              <a:extLst>
                <a:ext uri="{FF2B5EF4-FFF2-40B4-BE49-F238E27FC236}">
                  <a16:creationId xmlns:a16="http://schemas.microsoft.com/office/drawing/2014/main" id="{3640016F-B641-3C42-9AD6-63AFF52D8973}"/>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75" name="正方形/長方形 174">
              <a:extLst>
                <a:ext uri="{FF2B5EF4-FFF2-40B4-BE49-F238E27FC236}">
                  <a16:creationId xmlns:a16="http://schemas.microsoft.com/office/drawing/2014/main" id="{C76A0634-C662-F847-B199-B46577B17086}"/>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76" name="正方形/長方形 175">
              <a:extLst>
                <a:ext uri="{FF2B5EF4-FFF2-40B4-BE49-F238E27FC236}">
                  <a16:creationId xmlns:a16="http://schemas.microsoft.com/office/drawing/2014/main" id="{0B4C9E70-452D-2B48-935C-A8218DC684CB}"/>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77" name="テキスト ボックス 176">
              <a:extLst>
                <a:ext uri="{FF2B5EF4-FFF2-40B4-BE49-F238E27FC236}">
                  <a16:creationId xmlns:a16="http://schemas.microsoft.com/office/drawing/2014/main" id="{871265FF-CD88-FF49-A8E5-9FABC3DE6E65}"/>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78" name="図形グループ 114">
            <a:extLst>
              <a:ext uri="{FF2B5EF4-FFF2-40B4-BE49-F238E27FC236}">
                <a16:creationId xmlns:a16="http://schemas.microsoft.com/office/drawing/2014/main" id="{3779B4AC-A5CE-D14D-8412-B8A306D6D9D0}"/>
              </a:ext>
            </a:extLst>
          </p:cNvPr>
          <p:cNvGrpSpPr/>
          <p:nvPr/>
        </p:nvGrpSpPr>
        <p:grpSpPr>
          <a:xfrm>
            <a:off x="6446471" y="2351949"/>
            <a:ext cx="715550" cy="904465"/>
            <a:chOff x="4936567" y="2924944"/>
            <a:chExt cx="715550" cy="904465"/>
          </a:xfrm>
        </p:grpSpPr>
        <p:sp>
          <p:nvSpPr>
            <p:cNvPr id="179" name="正方形/長方形 178">
              <a:extLst>
                <a:ext uri="{FF2B5EF4-FFF2-40B4-BE49-F238E27FC236}">
                  <a16:creationId xmlns:a16="http://schemas.microsoft.com/office/drawing/2014/main" id="{A6B13BBE-D11B-EB45-A950-626A1B0B311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0" name="正方形/長方形 179">
              <a:extLst>
                <a:ext uri="{FF2B5EF4-FFF2-40B4-BE49-F238E27FC236}">
                  <a16:creationId xmlns:a16="http://schemas.microsoft.com/office/drawing/2014/main" id="{275C2748-252D-BA41-89F4-F1BCBDACAA9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81" name="正方形/長方形 180">
              <a:extLst>
                <a:ext uri="{FF2B5EF4-FFF2-40B4-BE49-F238E27FC236}">
                  <a16:creationId xmlns:a16="http://schemas.microsoft.com/office/drawing/2014/main" id="{65C75405-F617-3742-865F-45D9C2D5063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82" name="正方形/長方形 181">
              <a:extLst>
                <a:ext uri="{FF2B5EF4-FFF2-40B4-BE49-F238E27FC236}">
                  <a16:creationId xmlns:a16="http://schemas.microsoft.com/office/drawing/2014/main" id="{BA0E8374-FD2E-7A4A-A8BD-5C5646A55355}"/>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83" name="テキスト ボックス 182">
              <a:extLst>
                <a:ext uri="{FF2B5EF4-FFF2-40B4-BE49-F238E27FC236}">
                  <a16:creationId xmlns:a16="http://schemas.microsoft.com/office/drawing/2014/main" id="{7BE4436F-8A3D-904D-A0E1-7493024C19A7}"/>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84" name="図形グループ 90">
            <a:extLst>
              <a:ext uri="{FF2B5EF4-FFF2-40B4-BE49-F238E27FC236}">
                <a16:creationId xmlns:a16="http://schemas.microsoft.com/office/drawing/2014/main" id="{E24A63A3-4ECC-E343-92B3-E4EB8F219DBA}"/>
              </a:ext>
            </a:extLst>
          </p:cNvPr>
          <p:cNvGrpSpPr/>
          <p:nvPr/>
        </p:nvGrpSpPr>
        <p:grpSpPr>
          <a:xfrm>
            <a:off x="4930411" y="3301141"/>
            <a:ext cx="715550" cy="904465"/>
            <a:chOff x="4936567" y="2924944"/>
            <a:chExt cx="715550" cy="904465"/>
          </a:xfrm>
        </p:grpSpPr>
        <p:sp>
          <p:nvSpPr>
            <p:cNvPr id="185" name="正方形/長方形 184">
              <a:extLst>
                <a:ext uri="{FF2B5EF4-FFF2-40B4-BE49-F238E27FC236}">
                  <a16:creationId xmlns:a16="http://schemas.microsoft.com/office/drawing/2014/main" id="{63DE57FA-0CCF-684C-B861-CD7D071015B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6" name="正方形/長方形 185">
              <a:extLst>
                <a:ext uri="{FF2B5EF4-FFF2-40B4-BE49-F238E27FC236}">
                  <a16:creationId xmlns:a16="http://schemas.microsoft.com/office/drawing/2014/main" id="{78828C9C-679E-2744-B195-ED58FAA31477}"/>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87" name="正方形/長方形 186">
              <a:extLst>
                <a:ext uri="{FF2B5EF4-FFF2-40B4-BE49-F238E27FC236}">
                  <a16:creationId xmlns:a16="http://schemas.microsoft.com/office/drawing/2014/main" id="{137BEF06-44BE-834E-86D2-0AAF1E08C81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88" name="正方形/長方形 187">
              <a:extLst>
                <a:ext uri="{FF2B5EF4-FFF2-40B4-BE49-F238E27FC236}">
                  <a16:creationId xmlns:a16="http://schemas.microsoft.com/office/drawing/2014/main" id="{14B62E5A-625F-E24F-A0B3-F8428B17B3AE}"/>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89" name="テキスト ボックス 188">
              <a:extLst>
                <a:ext uri="{FF2B5EF4-FFF2-40B4-BE49-F238E27FC236}">
                  <a16:creationId xmlns:a16="http://schemas.microsoft.com/office/drawing/2014/main" id="{DF726257-846B-5D40-8C58-8761A4C0AEEB}"/>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0" name="図形グループ 96">
            <a:extLst>
              <a:ext uri="{FF2B5EF4-FFF2-40B4-BE49-F238E27FC236}">
                <a16:creationId xmlns:a16="http://schemas.microsoft.com/office/drawing/2014/main" id="{1643BF06-D16E-0B4D-8375-70FB66BD78BE}"/>
              </a:ext>
            </a:extLst>
          </p:cNvPr>
          <p:cNvGrpSpPr/>
          <p:nvPr/>
        </p:nvGrpSpPr>
        <p:grpSpPr>
          <a:xfrm>
            <a:off x="7208200" y="3300099"/>
            <a:ext cx="715550" cy="904465"/>
            <a:chOff x="4936567" y="2924944"/>
            <a:chExt cx="715550" cy="904465"/>
          </a:xfrm>
        </p:grpSpPr>
        <p:sp>
          <p:nvSpPr>
            <p:cNvPr id="191" name="正方形/長方形 190">
              <a:extLst>
                <a:ext uri="{FF2B5EF4-FFF2-40B4-BE49-F238E27FC236}">
                  <a16:creationId xmlns:a16="http://schemas.microsoft.com/office/drawing/2014/main" id="{7C54E91C-4E61-8245-A43D-3562035EF8A2}"/>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2" name="正方形/長方形 191">
              <a:extLst>
                <a:ext uri="{FF2B5EF4-FFF2-40B4-BE49-F238E27FC236}">
                  <a16:creationId xmlns:a16="http://schemas.microsoft.com/office/drawing/2014/main" id="{E736047A-3BEA-8B48-A798-704439644313}"/>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3" name="正方形/長方形 192">
              <a:extLst>
                <a:ext uri="{FF2B5EF4-FFF2-40B4-BE49-F238E27FC236}">
                  <a16:creationId xmlns:a16="http://schemas.microsoft.com/office/drawing/2014/main" id="{B7C639B8-D234-1F4B-8B69-8307179D3FC2}"/>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94" name="正方形/長方形 193">
              <a:extLst>
                <a:ext uri="{FF2B5EF4-FFF2-40B4-BE49-F238E27FC236}">
                  <a16:creationId xmlns:a16="http://schemas.microsoft.com/office/drawing/2014/main" id="{6BDC2532-C200-AA4E-AFA0-C4185CB13797}"/>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95" name="テキスト ボックス 194">
              <a:extLst>
                <a:ext uri="{FF2B5EF4-FFF2-40B4-BE49-F238E27FC236}">
                  <a16:creationId xmlns:a16="http://schemas.microsoft.com/office/drawing/2014/main" id="{98B51567-F4D2-7B4B-A490-724E58254585}"/>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6" name="図形グループ 102">
            <a:extLst>
              <a:ext uri="{FF2B5EF4-FFF2-40B4-BE49-F238E27FC236}">
                <a16:creationId xmlns:a16="http://schemas.microsoft.com/office/drawing/2014/main" id="{95508D04-2847-1941-ADEE-BADDBC30F6A8}"/>
              </a:ext>
            </a:extLst>
          </p:cNvPr>
          <p:cNvGrpSpPr/>
          <p:nvPr/>
        </p:nvGrpSpPr>
        <p:grpSpPr>
          <a:xfrm>
            <a:off x="5687544" y="3300099"/>
            <a:ext cx="715550" cy="904465"/>
            <a:chOff x="4936567" y="2924944"/>
            <a:chExt cx="715550" cy="904465"/>
          </a:xfrm>
        </p:grpSpPr>
        <p:sp>
          <p:nvSpPr>
            <p:cNvPr id="197" name="正方形/長方形 196">
              <a:extLst>
                <a:ext uri="{FF2B5EF4-FFF2-40B4-BE49-F238E27FC236}">
                  <a16:creationId xmlns:a16="http://schemas.microsoft.com/office/drawing/2014/main" id="{704DB106-A466-9441-86B0-D8C3D10E917D}"/>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8" name="正方形/長方形 197">
              <a:extLst>
                <a:ext uri="{FF2B5EF4-FFF2-40B4-BE49-F238E27FC236}">
                  <a16:creationId xmlns:a16="http://schemas.microsoft.com/office/drawing/2014/main" id="{5B08D381-CEBE-8246-ADFA-744E37D5F6F8}"/>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9" name="正方形/長方形 198">
              <a:extLst>
                <a:ext uri="{FF2B5EF4-FFF2-40B4-BE49-F238E27FC236}">
                  <a16:creationId xmlns:a16="http://schemas.microsoft.com/office/drawing/2014/main" id="{680BE50A-D45A-5342-855D-C4C20E35631B}"/>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200" name="正方形/長方形 199">
              <a:extLst>
                <a:ext uri="{FF2B5EF4-FFF2-40B4-BE49-F238E27FC236}">
                  <a16:creationId xmlns:a16="http://schemas.microsoft.com/office/drawing/2014/main" id="{5F3B9F05-CA8A-0347-8646-C1F2D2CA11DB}"/>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01" name="テキスト ボックス 200">
              <a:extLst>
                <a:ext uri="{FF2B5EF4-FFF2-40B4-BE49-F238E27FC236}">
                  <a16:creationId xmlns:a16="http://schemas.microsoft.com/office/drawing/2014/main" id="{D59D7504-7CA6-2F44-A248-FD910281408F}"/>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02" name="図形グループ 108">
            <a:extLst>
              <a:ext uri="{FF2B5EF4-FFF2-40B4-BE49-F238E27FC236}">
                <a16:creationId xmlns:a16="http://schemas.microsoft.com/office/drawing/2014/main" id="{5BB6A799-251B-C148-9CB0-9711ABFC6F90}"/>
              </a:ext>
            </a:extLst>
          </p:cNvPr>
          <p:cNvGrpSpPr/>
          <p:nvPr/>
        </p:nvGrpSpPr>
        <p:grpSpPr>
          <a:xfrm>
            <a:off x="7969929" y="3299272"/>
            <a:ext cx="715550" cy="904465"/>
            <a:chOff x="4936567" y="2924944"/>
            <a:chExt cx="715550" cy="904465"/>
          </a:xfrm>
        </p:grpSpPr>
        <p:sp>
          <p:nvSpPr>
            <p:cNvPr id="203" name="正方形/長方形 202">
              <a:extLst>
                <a:ext uri="{FF2B5EF4-FFF2-40B4-BE49-F238E27FC236}">
                  <a16:creationId xmlns:a16="http://schemas.microsoft.com/office/drawing/2014/main" id="{7A4051AF-972F-6248-A63E-A319BC331908}"/>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04" name="正方形/長方形 203">
              <a:extLst>
                <a:ext uri="{FF2B5EF4-FFF2-40B4-BE49-F238E27FC236}">
                  <a16:creationId xmlns:a16="http://schemas.microsoft.com/office/drawing/2014/main" id="{81948FC2-D480-2845-91D2-CB8EEB0918EF}"/>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5" name="正方形/長方形 204">
              <a:extLst>
                <a:ext uri="{FF2B5EF4-FFF2-40B4-BE49-F238E27FC236}">
                  <a16:creationId xmlns:a16="http://schemas.microsoft.com/office/drawing/2014/main" id="{DACBBA88-A844-124C-9F51-7BFF9A7DABAB}"/>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06" name="正方形/長方形 205">
              <a:extLst>
                <a:ext uri="{FF2B5EF4-FFF2-40B4-BE49-F238E27FC236}">
                  <a16:creationId xmlns:a16="http://schemas.microsoft.com/office/drawing/2014/main" id="{6F0D0C9B-3CAA-BF40-8735-D2723B1E89A1}"/>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07" name="テキスト ボックス 206">
              <a:extLst>
                <a:ext uri="{FF2B5EF4-FFF2-40B4-BE49-F238E27FC236}">
                  <a16:creationId xmlns:a16="http://schemas.microsoft.com/office/drawing/2014/main" id="{90175466-DDF3-1A42-9AB8-76795F7662FF}"/>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08" name="図形グループ 114">
            <a:extLst>
              <a:ext uri="{FF2B5EF4-FFF2-40B4-BE49-F238E27FC236}">
                <a16:creationId xmlns:a16="http://schemas.microsoft.com/office/drawing/2014/main" id="{8A73E490-B2CB-804E-8475-2DB5D7BD058B}"/>
              </a:ext>
            </a:extLst>
          </p:cNvPr>
          <p:cNvGrpSpPr/>
          <p:nvPr/>
        </p:nvGrpSpPr>
        <p:grpSpPr>
          <a:xfrm>
            <a:off x="6446470" y="3300099"/>
            <a:ext cx="715550" cy="904465"/>
            <a:chOff x="4936567" y="2924944"/>
            <a:chExt cx="715550" cy="904465"/>
          </a:xfrm>
        </p:grpSpPr>
        <p:sp>
          <p:nvSpPr>
            <p:cNvPr id="209" name="正方形/長方形 208">
              <a:extLst>
                <a:ext uri="{FF2B5EF4-FFF2-40B4-BE49-F238E27FC236}">
                  <a16:creationId xmlns:a16="http://schemas.microsoft.com/office/drawing/2014/main" id="{9C31307A-C4D8-B14B-8ACE-00E2830E18C2}"/>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10" name="正方形/長方形 209">
              <a:extLst>
                <a:ext uri="{FF2B5EF4-FFF2-40B4-BE49-F238E27FC236}">
                  <a16:creationId xmlns:a16="http://schemas.microsoft.com/office/drawing/2014/main" id="{97E14F36-F8F2-9F45-9032-F75B0A095E3C}"/>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11" name="正方形/長方形 210">
              <a:extLst>
                <a:ext uri="{FF2B5EF4-FFF2-40B4-BE49-F238E27FC236}">
                  <a16:creationId xmlns:a16="http://schemas.microsoft.com/office/drawing/2014/main" id="{5C837715-3695-BB4B-8C19-99DE999C3F5C}"/>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12" name="正方形/長方形 211">
              <a:extLst>
                <a:ext uri="{FF2B5EF4-FFF2-40B4-BE49-F238E27FC236}">
                  <a16:creationId xmlns:a16="http://schemas.microsoft.com/office/drawing/2014/main" id="{6F313900-5656-5E47-B144-4940E3701A0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13" name="テキスト ボックス 212">
              <a:extLst>
                <a:ext uri="{FF2B5EF4-FFF2-40B4-BE49-F238E27FC236}">
                  <a16:creationId xmlns:a16="http://schemas.microsoft.com/office/drawing/2014/main" id="{F2AF4A78-9AE7-3241-9813-E544B5E6ED36}"/>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 name="グループ化 6">
            <a:extLst>
              <a:ext uri="{FF2B5EF4-FFF2-40B4-BE49-F238E27FC236}">
                <a16:creationId xmlns:a16="http://schemas.microsoft.com/office/drawing/2014/main" id="{8AE17939-82F4-BC42-9FCF-BC0F6E39BF5B}"/>
              </a:ext>
            </a:extLst>
          </p:cNvPr>
          <p:cNvGrpSpPr/>
          <p:nvPr/>
        </p:nvGrpSpPr>
        <p:grpSpPr>
          <a:xfrm>
            <a:off x="3341586" y="4405505"/>
            <a:ext cx="2220686" cy="655200"/>
            <a:chOff x="3331772" y="3904411"/>
            <a:chExt cx="2220686" cy="655200"/>
          </a:xfrm>
        </p:grpSpPr>
        <p:sp>
          <p:nvSpPr>
            <p:cNvPr id="3" name="四角形吹き出し 2">
              <a:extLst>
                <a:ext uri="{FF2B5EF4-FFF2-40B4-BE49-F238E27FC236}">
                  <a16:creationId xmlns:a16="http://schemas.microsoft.com/office/drawing/2014/main" id="{6F26C586-B92F-2A4A-9331-99D7FCBB46AD}"/>
                </a:ext>
              </a:extLst>
            </p:cNvPr>
            <p:cNvSpPr/>
            <p:nvPr/>
          </p:nvSpPr>
          <p:spPr>
            <a:xfrm>
              <a:off x="3331772" y="3904411"/>
              <a:ext cx="2220686" cy="637876"/>
            </a:xfrm>
            <a:prstGeom prst="wedgeRectCallout">
              <a:avLst>
                <a:gd name="adj1" fmla="val 64461"/>
                <a:gd name="adj2" fmla="val 51237"/>
              </a:avLst>
            </a:prstGeom>
            <a:solidFill>
              <a:srgbClr val="C00000">
                <a:alpha val="6313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テキスト ボックス 133">
              <a:extLst>
                <a:ext uri="{FF2B5EF4-FFF2-40B4-BE49-F238E27FC236}">
                  <a16:creationId xmlns:a16="http://schemas.microsoft.com/office/drawing/2014/main" id="{D2DCF12A-289F-2F46-9427-5E9765BD456D}"/>
                </a:ext>
              </a:extLst>
            </p:cNvPr>
            <p:cNvSpPr txBox="1"/>
            <p:nvPr/>
          </p:nvSpPr>
          <p:spPr>
            <a:xfrm>
              <a:off x="3421657" y="3944058"/>
              <a:ext cx="2050561" cy="615553"/>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仮想マシンと</a:t>
              </a:r>
              <a:r>
                <a:rPr kumimoji="1" lang="en-US" altLang="ja-JP" sz="1400" b="1" dirty="0">
                  <a:solidFill>
                    <a:schemeClr val="bg1"/>
                  </a:solidFill>
                  <a:latin typeface="Meiryo" panose="020B0604030504040204" pitchFamily="34" charset="-128"/>
                  <a:ea typeface="Meiryo" panose="020B0604030504040204" pitchFamily="34" charset="-128"/>
                </a:rPr>
                <a:t>OS</a:t>
              </a:r>
              <a:r>
                <a:rPr kumimoji="1" lang="ja-JP" altLang="en-US" sz="1400" b="1">
                  <a:solidFill>
                    <a:schemeClr val="bg1"/>
                  </a:solidFill>
                  <a:latin typeface="Meiryo" panose="020B0604030504040204" pitchFamily="34" charset="-128"/>
                  <a:ea typeface="Meiryo" panose="020B0604030504040204" pitchFamily="34" charset="-128"/>
                </a:rPr>
                <a:t>が不要</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システムの起動が速く</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システム資源の消費が少ない</a:t>
              </a:r>
            </a:p>
          </p:txBody>
        </p:sp>
      </p:grpSp>
    </p:spTree>
    <p:extLst>
      <p:ext uri="{BB962C8B-B14F-4D97-AF65-F5344CB8AC3E}">
        <p14:creationId xmlns:p14="http://schemas.microsoft.com/office/powerpoint/2010/main" val="261819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701773-7D83-0848-9457-281AD9049017}"/>
              </a:ext>
            </a:extLst>
          </p:cNvPr>
          <p:cNvSpPr>
            <a:spLocks noGrp="1"/>
          </p:cNvSpPr>
          <p:nvPr>
            <p:ph type="title"/>
          </p:nvPr>
        </p:nvSpPr>
        <p:spPr/>
        <p:txBody>
          <a:bodyPr/>
          <a:lstStyle/>
          <a:p>
            <a:r>
              <a:rPr lang="en-US" altLang="ja-JP" dirty="0"/>
              <a:t>Web1.0</a:t>
            </a:r>
            <a:r>
              <a:rPr lang="ja-JP" altLang="en-US"/>
              <a:t>から</a:t>
            </a:r>
            <a:r>
              <a:rPr lang="en-US" altLang="ja-JP" dirty="0"/>
              <a:t>Web3</a:t>
            </a:r>
            <a:r>
              <a:rPr kumimoji="1" lang="ja-JP" altLang="en-US"/>
              <a:t>へ</a:t>
            </a:r>
          </a:p>
        </p:txBody>
      </p:sp>
      <p:sp>
        <p:nvSpPr>
          <p:cNvPr id="3" name="スライド番号プレースホルダー 2">
            <a:extLst>
              <a:ext uri="{FF2B5EF4-FFF2-40B4-BE49-F238E27FC236}">
                <a16:creationId xmlns:a16="http://schemas.microsoft.com/office/drawing/2014/main" id="{63A0641F-FDAE-2741-93EB-EBFBFE810FE8}"/>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7</a:t>
            </a:fld>
            <a:endParaRPr kumimoji="1" lang="ja-JP" altLang="en-US"/>
          </a:p>
        </p:txBody>
      </p:sp>
      <p:pic>
        <p:nvPicPr>
          <p:cNvPr id="30" name="図 29">
            <a:extLst>
              <a:ext uri="{FF2B5EF4-FFF2-40B4-BE49-F238E27FC236}">
                <a16:creationId xmlns:a16="http://schemas.microsoft.com/office/drawing/2014/main" id="{A92FAABD-5F4F-7847-BB52-519865A9A59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57522" y="2267570"/>
            <a:ext cx="1991326" cy="1991326"/>
          </a:xfrm>
          <a:prstGeom prst="rect">
            <a:avLst/>
          </a:prstGeom>
        </p:spPr>
      </p:pic>
      <p:grpSp>
        <p:nvGrpSpPr>
          <p:cNvPr id="31" name="図形グループ 83">
            <a:extLst>
              <a:ext uri="{FF2B5EF4-FFF2-40B4-BE49-F238E27FC236}">
                <a16:creationId xmlns:a16="http://schemas.microsoft.com/office/drawing/2014/main" id="{E6562C96-306F-BB45-82CC-54A177B7453E}"/>
              </a:ext>
            </a:extLst>
          </p:cNvPr>
          <p:cNvGrpSpPr/>
          <p:nvPr/>
        </p:nvGrpSpPr>
        <p:grpSpPr>
          <a:xfrm>
            <a:off x="8151999" y="3217818"/>
            <a:ext cx="134751" cy="261679"/>
            <a:chOff x="1946324" y="4125162"/>
            <a:chExt cx="969964" cy="2007872"/>
          </a:xfrm>
        </p:grpSpPr>
        <p:sp>
          <p:nvSpPr>
            <p:cNvPr id="32" name="円/楕円 31">
              <a:extLst>
                <a:ext uri="{FF2B5EF4-FFF2-40B4-BE49-F238E27FC236}">
                  <a16:creationId xmlns:a16="http://schemas.microsoft.com/office/drawing/2014/main" id="{63FC375E-8A45-6B4C-9668-F30C5204516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a:extLst>
                <a:ext uri="{FF2B5EF4-FFF2-40B4-BE49-F238E27FC236}">
                  <a16:creationId xmlns:a16="http://schemas.microsoft.com/office/drawing/2014/main" id="{BE224BBD-3ED7-DC4E-BF95-CD904F4B52B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83">
            <a:extLst>
              <a:ext uri="{FF2B5EF4-FFF2-40B4-BE49-F238E27FC236}">
                <a16:creationId xmlns:a16="http://schemas.microsoft.com/office/drawing/2014/main" id="{B5C53E61-B6AE-1E41-A9A2-0EA492956832}"/>
              </a:ext>
            </a:extLst>
          </p:cNvPr>
          <p:cNvGrpSpPr/>
          <p:nvPr/>
        </p:nvGrpSpPr>
        <p:grpSpPr>
          <a:xfrm>
            <a:off x="6160674" y="3217818"/>
            <a:ext cx="134751" cy="261679"/>
            <a:chOff x="1946324" y="4125162"/>
            <a:chExt cx="969964" cy="2007872"/>
          </a:xfrm>
        </p:grpSpPr>
        <p:sp>
          <p:nvSpPr>
            <p:cNvPr id="35" name="円/楕円 34">
              <a:extLst>
                <a:ext uri="{FF2B5EF4-FFF2-40B4-BE49-F238E27FC236}">
                  <a16:creationId xmlns:a16="http://schemas.microsoft.com/office/drawing/2014/main" id="{4A23CFEF-41BC-9B47-A9AC-051DEE80D20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a:extLst>
                <a:ext uri="{FF2B5EF4-FFF2-40B4-BE49-F238E27FC236}">
                  <a16:creationId xmlns:a16="http://schemas.microsoft.com/office/drawing/2014/main" id="{E13EE5FB-1FBA-E54B-88E6-0A67A9300DC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 name="図形グループ 83">
            <a:extLst>
              <a:ext uri="{FF2B5EF4-FFF2-40B4-BE49-F238E27FC236}">
                <a16:creationId xmlns:a16="http://schemas.microsoft.com/office/drawing/2014/main" id="{BEF0A9ED-4E32-AD4B-A77E-72A1B6EF7C5B}"/>
              </a:ext>
            </a:extLst>
          </p:cNvPr>
          <p:cNvGrpSpPr/>
          <p:nvPr/>
        </p:nvGrpSpPr>
        <p:grpSpPr>
          <a:xfrm>
            <a:off x="7185809" y="2202803"/>
            <a:ext cx="134751" cy="261679"/>
            <a:chOff x="1946324" y="4125162"/>
            <a:chExt cx="969964" cy="2007872"/>
          </a:xfrm>
        </p:grpSpPr>
        <p:sp>
          <p:nvSpPr>
            <p:cNvPr id="38" name="円/楕円 37">
              <a:extLst>
                <a:ext uri="{FF2B5EF4-FFF2-40B4-BE49-F238E27FC236}">
                  <a16:creationId xmlns:a16="http://schemas.microsoft.com/office/drawing/2014/main" id="{9505A04F-385E-AA4C-B2FE-23821B3AA58B}"/>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論理積ゲート 38">
              <a:extLst>
                <a:ext uri="{FF2B5EF4-FFF2-40B4-BE49-F238E27FC236}">
                  <a16:creationId xmlns:a16="http://schemas.microsoft.com/office/drawing/2014/main" id="{A4992F20-34D6-A249-99FC-5643136455A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 name="図形グループ 83">
            <a:extLst>
              <a:ext uri="{FF2B5EF4-FFF2-40B4-BE49-F238E27FC236}">
                <a16:creationId xmlns:a16="http://schemas.microsoft.com/office/drawing/2014/main" id="{940E75EC-BE41-AC4A-A517-0D11E8E397BB}"/>
              </a:ext>
            </a:extLst>
          </p:cNvPr>
          <p:cNvGrpSpPr/>
          <p:nvPr/>
        </p:nvGrpSpPr>
        <p:grpSpPr>
          <a:xfrm>
            <a:off x="7185809" y="4304195"/>
            <a:ext cx="134751" cy="261679"/>
            <a:chOff x="1946324" y="4125162"/>
            <a:chExt cx="969964" cy="2007872"/>
          </a:xfrm>
        </p:grpSpPr>
        <p:sp>
          <p:nvSpPr>
            <p:cNvPr id="41" name="円/楕円 40">
              <a:extLst>
                <a:ext uri="{FF2B5EF4-FFF2-40B4-BE49-F238E27FC236}">
                  <a16:creationId xmlns:a16="http://schemas.microsoft.com/office/drawing/2014/main" id="{7ED28D65-95BF-C240-A9C6-4369C45B1AF7}"/>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a:extLst>
                <a:ext uri="{FF2B5EF4-FFF2-40B4-BE49-F238E27FC236}">
                  <a16:creationId xmlns:a16="http://schemas.microsoft.com/office/drawing/2014/main" id="{A1943ADB-0A22-FD49-954C-24A4C2CC86CC}"/>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3" name="図形グループ 83">
            <a:extLst>
              <a:ext uri="{FF2B5EF4-FFF2-40B4-BE49-F238E27FC236}">
                <a16:creationId xmlns:a16="http://schemas.microsoft.com/office/drawing/2014/main" id="{CD1EDC46-F973-0C48-958B-7D3E29F33554}"/>
              </a:ext>
            </a:extLst>
          </p:cNvPr>
          <p:cNvGrpSpPr/>
          <p:nvPr/>
        </p:nvGrpSpPr>
        <p:grpSpPr>
          <a:xfrm>
            <a:off x="6551995" y="4068057"/>
            <a:ext cx="134751" cy="261679"/>
            <a:chOff x="1946324" y="4125162"/>
            <a:chExt cx="969964" cy="2007872"/>
          </a:xfrm>
        </p:grpSpPr>
        <p:sp>
          <p:nvSpPr>
            <p:cNvPr id="44" name="円/楕円 43">
              <a:extLst>
                <a:ext uri="{FF2B5EF4-FFF2-40B4-BE49-F238E27FC236}">
                  <a16:creationId xmlns:a16="http://schemas.microsoft.com/office/drawing/2014/main" id="{3F3B31A7-A6FD-FF40-A152-63A90F754CE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論理積ゲート 44">
              <a:extLst>
                <a:ext uri="{FF2B5EF4-FFF2-40B4-BE49-F238E27FC236}">
                  <a16:creationId xmlns:a16="http://schemas.microsoft.com/office/drawing/2014/main" id="{24DEB74D-8BB2-EF4C-B954-7940F868B60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6" name="図形グループ 83">
            <a:extLst>
              <a:ext uri="{FF2B5EF4-FFF2-40B4-BE49-F238E27FC236}">
                <a16:creationId xmlns:a16="http://schemas.microsoft.com/office/drawing/2014/main" id="{A363B645-4FDF-BC4B-AEEB-A7CBBC8885ED}"/>
              </a:ext>
            </a:extLst>
          </p:cNvPr>
          <p:cNvGrpSpPr/>
          <p:nvPr/>
        </p:nvGrpSpPr>
        <p:grpSpPr>
          <a:xfrm>
            <a:off x="6551995" y="2458713"/>
            <a:ext cx="134751" cy="261679"/>
            <a:chOff x="1946324" y="4125162"/>
            <a:chExt cx="969964" cy="2007872"/>
          </a:xfrm>
        </p:grpSpPr>
        <p:sp>
          <p:nvSpPr>
            <p:cNvPr id="47" name="円/楕円 46">
              <a:extLst>
                <a:ext uri="{FF2B5EF4-FFF2-40B4-BE49-F238E27FC236}">
                  <a16:creationId xmlns:a16="http://schemas.microsoft.com/office/drawing/2014/main" id="{F600ECFB-5D60-0843-B182-797B6B858507}"/>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フローチャート: 論理積ゲート 47">
              <a:extLst>
                <a:ext uri="{FF2B5EF4-FFF2-40B4-BE49-F238E27FC236}">
                  <a16:creationId xmlns:a16="http://schemas.microsoft.com/office/drawing/2014/main" id="{12272BF1-948A-C346-B562-40331D67DDBD}"/>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9" name="図形グループ 83">
            <a:extLst>
              <a:ext uri="{FF2B5EF4-FFF2-40B4-BE49-F238E27FC236}">
                <a16:creationId xmlns:a16="http://schemas.microsoft.com/office/drawing/2014/main" id="{1C67E430-2E1B-8643-AF16-C16FADEF592C}"/>
              </a:ext>
            </a:extLst>
          </p:cNvPr>
          <p:cNvGrpSpPr/>
          <p:nvPr/>
        </p:nvGrpSpPr>
        <p:grpSpPr>
          <a:xfrm>
            <a:off x="7780581" y="4062047"/>
            <a:ext cx="134751" cy="261679"/>
            <a:chOff x="1946324" y="4125162"/>
            <a:chExt cx="969964" cy="2007872"/>
          </a:xfrm>
        </p:grpSpPr>
        <p:sp>
          <p:nvSpPr>
            <p:cNvPr id="50" name="円/楕円 49">
              <a:extLst>
                <a:ext uri="{FF2B5EF4-FFF2-40B4-BE49-F238E27FC236}">
                  <a16:creationId xmlns:a16="http://schemas.microsoft.com/office/drawing/2014/main" id="{712B6738-0475-1448-B806-20A090570A7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フローチャート: 論理積ゲート 50">
              <a:extLst>
                <a:ext uri="{FF2B5EF4-FFF2-40B4-BE49-F238E27FC236}">
                  <a16:creationId xmlns:a16="http://schemas.microsoft.com/office/drawing/2014/main" id="{E5356DD9-E241-BB4A-ABA5-35A82A7C2D9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2" name="図形グループ 83">
            <a:extLst>
              <a:ext uri="{FF2B5EF4-FFF2-40B4-BE49-F238E27FC236}">
                <a16:creationId xmlns:a16="http://schemas.microsoft.com/office/drawing/2014/main" id="{27FF7B10-4D72-E840-81C0-F07B46FE05BA}"/>
              </a:ext>
            </a:extLst>
          </p:cNvPr>
          <p:cNvGrpSpPr/>
          <p:nvPr/>
        </p:nvGrpSpPr>
        <p:grpSpPr>
          <a:xfrm>
            <a:off x="7780581" y="2452702"/>
            <a:ext cx="134751" cy="261679"/>
            <a:chOff x="1946324" y="4125162"/>
            <a:chExt cx="969964" cy="2007872"/>
          </a:xfrm>
        </p:grpSpPr>
        <p:sp>
          <p:nvSpPr>
            <p:cNvPr id="53" name="円/楕円 52">
              <a:extLst>
                <a:ext uri="{FF2B5EF4-FFF2-40B4-BE49-F238E27FC236}">
                  <a16:creationId xmlns:a16="http://schemas.microsoft.com/office/drawing/2014/main" id="{4F238A49-06FE-1F43-A7F8-70847F8CD59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フローチャート: 論理積ゲート 53">
              <a:extLst>
                <a:ext uri="{FF2B5EF4-FFF2-40B4-BE49-F238E27FC236}">
                  <a16:creationId xmlns:a16="http://schemas.microsoft.com/office/drawing/2014/main" id="{F1AC89C6-902A-874D-ABBB-2A89D48D16D4}"/>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56" name="直線コネクタ 55">
            <a:extLst>
              <a:ext uri="{FF2B5EF4-FFF2-40B4-BE49-F238E27FC236}">
                <a16:creationId xmlns:a16="http://schemas.microsoft.com/office/drawing/2014/main" id="{2F37578C-6550-7246-BD85-4A1C96D2DBF2}"/>
              </a:ext>
            </a:extLst>
          </p:cNvPr>
          <p:cNvCxnSpPr>
            <a:cxnSpLocks/>
            <a:stCxn id="48" idx="1"/>
          </p:cNvCxnSpPr>
          <p:nvPr/>
        </p:nvCxnSpPr>
        <p:spPr>
          <a:xfrm>
            <a:off x="6619371" y="2720392"/>
            <a:ext cx="0" cy="1316007"/>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59" name="直線コネクタ 58">
            <a:extLst>
              <a:ext uri="{FF2B5EF4-FFF2-40B4-BE49-F238E27FC236}">
                <a16:creationId xmlns:a16="http://schemas.microsoft.com/office/drawing/2014/main" id="{D745873A-307F-B849-BD30-100B3E346C33}"/>
              </a:ext>
            </a:extLst>
          </p:cNvPr>
          <p:cNvCxnSpPr>
            <a:cxnSpLocks/>
            <a:stCxn id="39" idx="1"/>
            <a:endCxn id="41" idx="0"/>
          </p:cNvCxnSpPr>
          <p:nvPr/>
        </p:nvCxnSpPr>
        <p:spPr>
          <a:xfrm>
            <a:off x="7253185" y="2464482"/>
            <a:ext cx="1" cy="1839713"/>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62" name="直線コネクタ 61">
            <a:extLst>
              <a:ext uri="{FF2B5EF4-FFF2-40B4-BE49-F238E27FC236}">
                <a16:creationId xmlns:a16="http://schemas.microsoft.com/office/drawing/2014/main" id="{A6B96A02-0D0E-0043-B6B4-FEDAA6571867}"/>
              </a:ext>
            </a:extLst>
          </p:cNvPr>
          <p:cNvCxnSpPr>
            <a:cxnSpLocks/>
            <a:endCxn id="50" idx="0"/>
          </p:cNvCxnSpPr>
          <p:nvPr/>
        </p:nvCxnSpPr>
        <p:spPr>
          <a:xfrm>
            <a:off x="7827031" y="2720392"/>
            <a:ext cx="20925" cy="1341655"/>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65" name="直線コネクタ 64">
            <a:extLst>
              <a:ext uri="{FF2B5EF4-FFF2-40B4-BE49-F238E27FC236}">
                <a16:creationId xmlns:a16="http://schemas.microsoft.com/office/drawing/2014/main" id="{7E62811F-3DFF-024D-90E4-72B1A9C3A2B3}"/>
              </a:ext>
            </a:extLst>
          </p:cNvPr>
          <p:cNvCxnSpPr>
            <a:cxnSpLocks/>
            <a:stCxn id="36" idx="2"/>
            <a:endCxn id="33" idx="0"/>
          </p:cNvCxnSpPr>
          <p:nvPr/>
        </p:nvCxnSpPr>
        <p:spPr>
          <a:xfrm>
            <a:off x="6295425" y="3408656"/>
            <a:ext cx="1856574" cy="0"/>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68" name="直線コネクタ 67">
            <a:extLst>
              <a:ext uri="{FF2B5EF4-FFF2-40B4-BE49-F238E27FC236}">
                <a16:creationId xmlns:a16="http://schemas.microsoft.com/office/drawing/2014/main" id="{62843A46-FD2E-7348-874D-4434185C47A4}"/>
              </a:ext>
            </a:extLst>
          </p:cNvPr>
          <p:cNvCxnSpPr>
            <a:cxnSpLocks/>
            <a:endCxn id="36" idx="2"/>
          </p:cNvCxnSpPr>
          <p:nvPr/>
        </p:nvCxnSpPr>
        <p:spPr>
          <a:xfrm flipH="1">
            <a:off x="6295425" y="2720392"/>
            <a:ext cx="323947" cy="688265"/>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71" name="直線コネクタ 70">
            <a:extLst>
              <a:ext uri="{FF2B5EF4-FFF2-40B4-BE49-F238E27FC236}">
                <a16:creationId xmlns:a16="http://schemas.microsoft.com/office/drawing/2014/main" id="{C4F992CD-EFE3-5E46-9912-CEE377C41BDC}"/>
              </a:ext>
            </a:extLst>
          </p:cNvPr>
          <p:cNvCxnSpPr>
            <a:cxnSpLocks/>
            <a:stCxn id="36" idx="2"/>
            <a:endCxn id="44" idx="0"/>
          </p:cNvCxnSpPr>
          <p:nvPr/>
        </p:nvCxnSpPr>
        <p:spPr>
          <a:xfrm>
            <a:off x="6295425" y="3408656"/>
            <a:ext cx="323946" cy="659401"/>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74" name="直線コネクタ 73">
            <a:extLst>
              <a:ext uri="{FF2B5EF4-FFF2-40B4-BE49-F238E27FC236}">
                <a16:creationId xmlns:a16="http://schemas.microsoft.com/office/drawing/2014/main" id="{D0C712C1-27F6-7D45-932B-BEF660FFCA6B}"/>
              </a:ext>
            </a:extLst>
          </p:cNvPr>
          <p:cNvCxnSpPr>
            <a:cxnSpLocks/>
            <a:stCxn id="39" idx="1"/>
            <a:endCxn id="48" idx="1"/>
          </p:cNvCxnSpPr>
          <p:nvPr/>
        </p:nvCxnSpPr>
        <p:spPr>
          <a:xfrm flipH="1">
            <a:off x="6619371" y="2464482"/>
            <a:ext cx="633814" cy="255910"/>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78" name="直線コネクタ 77">
            <a:extLst>
              <a:ext uri="{FF2B5EF4-FFF2-40B4-BE49-F238E27FC236}">
                <a16:creationId xmlns:a16="http://schemas.microsoft.com/office/drawing/2014/main" id="{6ED4F2DE-1DFF-9642-B228-6B00A89FDE9A}"/>
              </a:ext>
            </a:extLst>
          </p:cNvPr>
          <p:cNvCxnSpPr>
            <a:cxnSpLocks/>
            <a:stCxn id="54" idx="1"/>
            <a:endCxn id="39" idx="1"/>
          </p:cNvCxnSpPr>
          <p:nvPr/>
        </p:nvCxnSpPr>
        <p:spPr>
          <a:xfrm flipH="1" flipV="1">
            <a:off x="7253185" y="2464482"/>
            <a:ext cx="594772" cy="249899"/>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81" name="直線コネクタ 80">
            <a:extLst>
              <a:ext uri="{FF2B5EF4-FFF2-40B4-BE49-F238E27FC236}">
                <a16:creationId xmlns:a16="http://schemas.microsoft.com/office/drawing/2014/main" id="{ABD32C0D-A703-2448-82CB-EEF44840E5F7}"/>
              </a:ext>
            </a:extLst>
          </p:cNvPr>
          <p:cNvCxnSpPr>
            <a:cxnSpLocks/>
            <a:stCxn id="33" idx="0"/>
          </p:cNvCxnSpPr>
          <p:nvPr/>
        </p:nvCxnSpPr>
        <p:spPr>
          <a:xfrm flipH="1" flipV="1">
            <a:off x="7827033" y="2720392"/>
            <a:ext cx="324967" cy="688265"/>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84" name="直線コネクタ 83">
            <a:extLst>
              <a:ext uri="{FF2B5EF4-FFF2-40B4-BE49-F238E27FC236}">
                <a16:creationId xmlns:a16="http://schemas.microsoft.com/office/drawing/2014/main" id="{5E0B33B6-9A81-994F-8A7C-198AD0FE3BC4}"/>
              </a:ext>
            </a:extLst>
          </p:cNvPr>
          <p:cNvCxnSpPr>
            <a:cxnSpLocks/>
            <a:stCxn id="50" idx="0"/>
          </p:cNvCxnSpPr>
          <p:nvPr/>
        </p:nvCxnSpPr>
        <p:spPr>
          <a:xfrm flipV="1">
            <a:off x="7847957" y="3434304"/>
            <a:ext cx="323947" cy="627742"/>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87" name="直線コネクタ 86">
            <a:extLst>
              <a:ext uri="{FF2B5EF4-FFF2-40B4-BE49-F238E27FC236}">
                <a16:creationId xmlns:a16="http://schemas.microsoft.com/office/drawing/2014/main" id="{8B2C0935-A5D5-4E40-81F8-3E2F4FCE50FB}"/>
              </a:ext>
            </a:extLst>
          </p:cNvPr>
          <p:cNvCxnSpPr>
            <a:cxnSpLocks/>
            <a:stCxn id="41" idx="0"/>
            <a:endCxn id="44" idx="0"/>
          </p:cNvCxnSpPr>
          <p:nvPr/>
        </p:nvCxnSpPr>
        <p:spPr>
          <a:xfrm flipH="1" flipV="1">
            <a:off x="6619371" y="4068057"/>
            <a:ext cx="633814" cy="236138"/>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88" name="直線コネクタ 87">
            <a:extLst>
              <a:ext uri="{FF2B5EF4-FFF2-40B4-BE49-F238E27FC236}">
                <a16:creationId xmlns:a16="http://schemas.microsoft.com/office/drawing/2014/main" id="{4367CB0B-A2CA-994A-B603-8D304C14DC82}"/>
              </a:ext>
            </a:extLst>
          </p:cNvPr>
          <p:cNvCxnSpPr>
            <a:cxnSpLocks/>
            <a:stCxn id="50" idx="0"/>
            <a:endCxn id="41" idx="0"/>
          </p:cNvCxnSpPr>
          <p:nvPr/>
        </p:nvCxnSpPr>
        <p:spPr>
          <a:xfrm flipH="1">
            <a:off x="7253185" y="4062047"/>
            <a:ext cx="594772" cy="242149"/>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89" name="直線コネクタ 88">
            <a:extLst>
              <a:ext uri="{FF2B5EF4-FFF2-40B4-BE49-F238E27FC236}">
                <a16:creationId xmlns:a16="http://schemas.microsoft.com/office/drawing/2014/main" id="{D03C2305-3D12-A045-8E0F-8396CE716999}"/>
              </a:ext>
            </a:extLst>
          </p:cNvPr>
          <p:cNvCxnSpPr>
            <a:cxnSpLocks/>
            <a:stCxn id="41" idx="0"/>
            <a:endCxn id="48" idx="1"/>
          </p:cNvCxnSpPr>
          <p:nvPr/>
        </p:nvCxnSpPr>
        <p:spPr>
          <a:xfrm flipH="1" flipV="1">
            <a:off x="6619371" y="2720392"/>
            <a:ext cx="633814" cy="1583804"/>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97" name="直線コネクタ 96">
            <a:extLst>
              <a:ext uri="{FF2B5EF4-FFF2-40B4-BE49-F238E27FC236}">
                <a16:creationId xmlns:a16="http://schemas.microsoft.com/office/drawing/2014/main" id="{0399DA4F-0D92-E148-8EEE-E9048682672C}"/>
              </a:ext>
            </a:extLst>
          </p:cNvPr>
          <p:cNvCxnSpPr>
            <a:cxnSpLocks/>
            <a:stCxn id="50" idx="0"/>
            <a:endCxn id="39" idx="1"/>
          </p:cNvCxnSpPr>
          <p:nvPr/>
        </p:nvCxnSpPr>
        <p:spPr>
          <a:xfrm flipH="1" flipV="1">
            <a:off x="7253185" y="2464482"/>
            <a:ext cx="594772" cy="1597565"/>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00" name="直線コネクタ 99">
            <a:extLst>
              <a:ext uri="{FF2B5EF4-FFF2-40B4-BE49-F238E27FC236}">
                <a16:creationId xmlns:a16="http://schemas.microsoft.com/office/drawing/2014/main" id="{336A76B0-CDF7-C44C-921F-0DB158F84C5D}"/>
              </a:ext>
            </a:extLst>
          </p:cNvPr>
          <p:cNvCxnSpPr>
            <a:cxnSpLocks/>
            <a:stCxn id="41" idx="0"/>
            <a:endCxn id="54" idx="1"/>
          </p:cNvCxnSpPr>
          <p:nvPr/>
        </p:nvCxnSpPr>
        <p:spPr>
          <a:xfrm flipV="1">
            <a:off x="7253185" y="2714381"/>
            <a:ext cx="594772" cy="1589814"/>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03" name="直線コネクタ 102">
            <a:extLst>
              <a:ext uri="{FF2B5EF4-FFF2-40B4-BE49-F238E27FC236}">
                <a16:creationId xmlns:a16="http://schemas.microsoft.com/office/drawing/2014/main" id="{9424541C-F7E7-3C44-8886-BC966FC81B47}"/>
              </a:ext>
            </a:extLst>
          </p:cNvPr>
          <p:cNvCxnSpPr>
            <a:cxnSpLocks/>
            <a:stCxn id="44" idx="0"/>
            <a:endCxn id="39" idx="1"/>
          </p:cNvCxnSpPr>
          <p:nvPr/>
        </p:nvCxnSpPr>
        <p:spPr>
          <a:xfrm flipV="1">
            <a:off x="6619371" y="2464482"/>
            <a:ext cx="633814" cy="1603575"/>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06" name="直線コネクタ 105">
            <a:extLst>
              <a:ext uri="{FF2B5EF4-FFF2-40B4-BE49-F238E27FC236}">
                <a16:creationId xmlns:a16="http://schemas.microsoft.com/office/drawing/2014/main" id="{34795EA3-9668-944B-A821-FDBB45B0AD54}"/>
              </a:ext>
            </a:extLst>
          </p:cNvPr>
          <p:cNvCxnSpPr>
            <a:cxnSpLocks/>
            <a:stCxn id="36" idx="2"/>
            <a:endCxn id="39" idx="1"/>
          </p:cNvCxnSpPr>
          <p:nvPr/>
        </p:nvCxnSpPr>
        <p:spPr>
          <a:xfrm flipV="1">
            <a:off x="6295425" y="2464482"/>
            <a:ext cx="957760" cy="944174"/>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09" name="直線コネクタ 108">
            <a:extLst>
              <a:ext uri="{FF2B5EF4-FFF2-40B4-BE49-F238E27FC236}">
                <a16:creationId xmlns:a16="http://schemas.microsoft.com/office/drawing/2014/main" id="{EDD9224E-4908-814E-9CAC-4C7A3AD3B81C}"/>
              </a:ext>
            </a:extLst>
          </p:cNvPr>
          <p:cNvCxnSpPr>
            <a:cxnSpLocks/>
            <a:stCxn id="36" idx="2"/>
            <a:endCxn id="41" idx="0"/>
          </p:cNvCxnSpPr>
          <p:nvPr/>
        </p:nvCxnSpPr>
        <p:spPr>
          <a:xfrm>
            <a:off x="6295425" y="3408656"/>
            <a:ext cx="957760" cy="895539"/>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12" name="直線コネクタ 111">
            <a:extLst>
              <a:ext uri="{FF2B5EF4-FFF2-40B4-BE49-F238E27FC236}">
                <a16:creationId xmlns:a16="http://schemas.microsoft.com/office/drawing/2014/main" id="{11389CD7-862A-AE48-B2FB-BD4D2BB78AEB}"/>
              </a:ext>
            </a:extLst>
          </p:cNvPr>
          <p:cNvCxnSpPr>
            <a:cxnSpLocks/>
            <a:endCxn id="54" idx="1"/>
          </p:cNvCxnSpPr>
          <p:nvPr/>
        </p:nvCxnSpPr>
        <p:spPr>
          <a:xfrm flipV="1">
            <a:off x="6337617" y="2714381"/>
            <a:ext cx="1510340" cy="688262"/>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15" name="直線コネクタ 114">
            <a:extLst>
              <a:ext uri="{FF2B5EF4-FFF2-40B4-BE49-F238E27FC236}">
                <a16:creationId xmlns:a16="http://schemas.microsoft.com/office/drawing/2014/main" id="{E7010AA0-F92D-9140-82B7-26B1ABC98D42}"/>
              </a:ext>
            </a:extLst>
          </p:cNvPr>
          <p:cNvCxnSpPr>
            <a:cxnSpLocks/>
            <a:stCxn id="36" idx="2"/>
            <a:endCxn id="50" idx="0"/>
          </p:cNvCxnSpPr>
          <p:nvPr/>
        </p:nvCxnSpPr>
        <p:spPr>
          <a:xfrm>
            <a:off x="6295425" y="3408656"/>
            <a:ext cx="1552532" cy="653390"/>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18" name="直線コネクタ 117">
            <a:extLst>
              <a:ext uri="{FF2B5EF4-FFF2-40B4-BE49-F238E27FC236}">
                <a16:creationId xmlns:a16="http://schemas.microsoft.com/office/drawing/2014/main" id="{89D5B684-F7A8-0A47-94E7-309607F9329D}"/>
              </a:ext>
            </a:extLst>
          </p:cNvPr>
          <p:cNvCxnSpPr>
            <a:cxnSpLocks/>
            <a:stCxn id="41" idx="0"/>
            <a:endCxn id="33" idx="0"/>
          </p:cNvCxnSpPr>
          <p:nvPr/>
        </p:nvCxnSpPr>
        <p:spPr>
          <a:xfrm flipV="1">
            <a:off x="7253185" y="3408656"/>
            <a:ext cx="898814" cy="895539"/>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21" name="直線コネクタ 120">
            <a:extLst>
              <a:ext uri="{FF2B5EF4-FFF2-40B4-BE49-F238E27FC236}">
                <a16:creationId xmlns:a16="http://schemas.microsoft.com/office/drawing/2014/main" id="{A5A47594-FD73-3340-A7EA-A39E1A022D59}"/>
              </a:ext>
            </a:extLst>
          </p:cNvPr>
          <p:cNvCxnSpPr>
            <a:cxnSpLocks/>
            <a:stCxn id="44" idx="0"/>
          </p:cNvCxnSpPr>
          <p:nvPr/>
        </p:nvCxnSpPr>
        <p:spPr>
          <a:xfrm flipV="1">
            <a:off x="6619371" y="3434304"/>
            <a:ext cx="1525310" cy="633753"/>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24" name="直線コネクタ 123">
            <a:extLst>
              <a:ext uri="{FF2B5EF4-FFF2-40B4-BE49-F238E27FC236}">
                <a16:creationId xmlns:a16="http://schemas.microsoft.com/office/drawing/2014/main" id="{4B38B612-0364-5142-ADEE-F34F9085B9FE}"/>
              </a:ext>
            </a:extLst>
          </p:cNvPr>
          <p:cNvCxnSpPr>
            <a:cxnSpLocks/>
            <a:stCxn id="48" idx="1"/>
            <a:endCxn id="33" idx="0"/>
          </p:cNvCxnSpPr>
          <p:nvPr/>
        </p:nvCxnSpPr>
        <p:spPr>
          <a:xfrm>
            <a:off x="6619371" y="2720392"/>
            <a:ext cx="1532628" cy="688265"/>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27" name="直線コネクタ 126">
            <a:extLst>
              <a:ext uri="{FF2B5EF4-FFF2-40B4-BE49-F238E27FC236}">
                <a16:creationId xmlns:a16="http://schemas.microsoft.com/office/drawing/2014/main" id="{30FA7A92-C6C8-7B49-AE5C-A75C68F60352}"/>
              </a:ext>
            </a:extLst>
          </p:cNvPr>
          <p:cNvCxnSpPr>
            <a:cxnSpLocks/>
            <a:stCxn id="39" idx="1"/>
            <a:endCxn id="33" idx="0"/>
          </p:cNvCxnSpPr>
          <p:nvPr/>
        </p:nvCxnSpPr>
        <p:spPr>
          <a:xfrm>
            <a:off x="7253185" y="2464482"/>
            <a:ext cx="898815" cy="944174"/>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30" name="直線コネクタ 129">
            <a:extLst>
              <a:ext uri="{FF2B5EF4-FFF2-40B4-BE49-F238E27FC236}">
                <a16:creationId xmlns:a16="http://schemas.microsoft.com/office/drawing/2014/main" id="{87E8280D-27B9-DC4D-9E2F-CBEC2542BA99}"/>
              </a:ext>
            </a:extLst>
          </p:cNvPr>
          <p:cNvCxnSpPr>
            <a:cxnSpLocks/>
            <a:stCxn id="44" idx="0"/>
            <a:endCxn id="54" idx="1"/>
          </p:cNvCxnSpPr>
          <p:nvPr/>
        </p:nvCxnSpPr>
        <p:spPr>
          <a:xfrm flipV="1">
            <a:off x="6619371" y="2714381"/>
            <a:ext cx="1228586" cy="1353677"/>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33" name="直線コネクタ 132">
            <a:extLst>
              <a:ext uri="{FF2B5EF4-FFF2-40B4-BE49-F238E27FC236}">
                <a16:creationId xmlns:a16="http://schemas.microsoft.com/office/drawing/2014/main" id="{ACDCF70D-E1CB-534E-841B-36D75DAF0E41}"/>
              </a:ext>
            </a:extLst>
          </p:cNvPr>
          <p:cNvCxnSpPr>
            <a:cxnSpLocks/>
            <a:stCxn id="50" idx="0"/>
            <a:endCxn id="48" idx="1"/>
          </p:cNvCxnSpPr>
          <p:nvPr/>
        </p:nvCxnSpPr>
        <p:spPr>
          <a:xfrm flipH="1" flipV="1">
            <a:off x="6619371" y="2720392"/>
            <a:ext cx="1228586" cy="1341655"/>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53" name="直線コネクタ 152">
            <a:extLst>
              <a:ext uri="{FF2B5EF4-FFF2-40B4-BE49-F238E27FC236}">
                <a16:creationId xmlns:a16="http://schemas.microsoft.com/office/drawing/2014/main" id="{2D2A85A6-17A7-AC4E-9B12-7846027EB9A6}"/>
              </a:ext>
            </a:extLst>
          </p:cNvPr>
          <p:cNvCxnSpPr>
            <a:cxnSpLocks/>
            <a:stCxn id="54" idx="1"/>
            <a:endCxn id="48" idx="1"/>
          </p:cNvCxnSpPr>
          <p:nvPr/>
        </p:nvCxnSpPr>
        <p:spPr>
          <a:xfrm flipH="1">
            <a:off x="6619371" y="2714381"/>
            <a:ext cx="1228586" cy="6011"/>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cxnSp>
        <p:nvCxnSpPr>
          <p:cNvPr id="156" name="直線コネクタ 155">
            <a:extLst>
              <a:ext uri="{FF2B5EF4-FFF2-40B4-BE49-F238E27FC236}">
                <a16:creationId xmlns:a16="http://schemas.microsoft.com/office/drawing/2014/main" id="{C98EA1FD-EA75-994A-B05A-3F6486A043FC}"/>
              </a:ext>
            </a:extLst>
          </p:cNvPr>
          <p:cNvCxnSpPr>
            <a:cxnSpLocks/>
            <a:endCxn id="44" idx="0"/>
          </p:cNvCxnSpPr>
          <p:nvPr/>
        </p:nvCxnSpPr>
        <p:spPr>
          <a:xfrm flipH="1">
            <a:off x="6619371" y="4062047"/>
            <a:ext cx="1201363" cy="6011"/>
          </a:xfrm>
          <a:prstGeom prst="line">
            <a:avLst/>
          </a:prstGeom>
          <a:ln w="19050">
            <a:solidFill>
              <a:srgbClr val="0432FF"/>
            </a:solidFill>
          </a:ln>
          <a:effectLst/>
        </p:spPr>
        <p:style>
          <a:lnRef idx="2">
            <a:schemeClr val="accent1"/>
          </a:lnRef>
          <a:fillRef idx="0">
            <a:schemeClr val="accent1"/>
          </a:fillRef>
          <a:effectRef idx="1">
            <a:schemeClr val="accent1"/>
          </a:effectRef>
          <a:fontRef idx="minor">
            <a:schemeClr val="tx1"/>
          </a:fontRef>
        </p:style>
      </p:cxnSp>
      <p:pic>
        <p:nvPicPr>
          <p:cNvPr id="167" name="図 166">
            <a:extLst>
              <a:ext uri="{FF2B5EF4-FFF2-40B4-BE49-F238E27FC236}">
                <a16:creationId xmlns:a16="http://schemas.microsoft.com/office/drawing/2014/main" id="{AD26A4D8-5309-504D-83E0-A70DC98D804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86023" y="2267570"/>
            <a:ext cx="1991326" cy="1991326"/>
          </a:xfrm>
          <a:prstGeom prst="rect">
            <a:avLst/>
          </a:prstGeom>
        </p:spPr>
      </p:pic>
      <p:grpSp>
        <p:nvGrpSpPr>
          <p:cNvPr id="168" name="図形グループ 83">
            <a:extLst>
              <a:ext uri="{FF2B5EF4-FFF2-40B4-BE49-F238E27FC236}">
                <a16:creationId xmlns:a16="http://schemas.microsoft.com/office/drawing/2014/main" id="{691D82CD-2AC7-4941-A50B-D50276EA05D7}"/>
              </a:ext>
            </a:extLst>
          </p:cNvPr>
          <p:cNvGrpSpPr/>
          <p:nvPr/>
        </p:nvGrpSpPr>
        <p:grpSpPr>
          <a:xfrm>
            <a:off x="5480500" y="3217818"/>
            <a:ext cx="134751" cy="261679"/>
            <a:chOff x="1946324" y="4125162"/>
            <a:chExt cx="969964" cy="2007872"/>
          </a:xfrm>
        </p:grpSpPr>
        <p:sp>
          <p:nvSpPr>
            <p:cNvPr id="169" name="円/楕円 168">
              <a:extLst>
                <a:ext uri="{FF2B5EF4-FFF2-40B4-BE49-F238E27FC236}">
                  <a16:creationId xmlns:a16="http://schemas.microsoft.com/office/drawing/2014/main" id="{F2311005-7C64-B341-841B-875DDBA4B8B7}"/>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a:extLst>
                <a:ext uri="{FF2B5EF4-FFF2-40B4-BE49-F238E27FC236}">
                  <a16:creationId xmlns:a16="http://schemas.microsoft.com/office/drawing/2014/main" id="{3DD599B2-FB00-DD45-9EE5-89FC1EB3CEE6}"/>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1" name="図形グループ 83">
            <a:extLst>
              <a:ext uri="{FF2B5EF4-FFF2-40B4-BE49-F238E27FC236}">
                <a16:creationId xmlns:a16="http://schemas.microsoft.com/office/drawing/2014/main" id="{62008469-97BB-E847-9893-B3AACD4E1E45}"/>
              </a:ext>
            </a:extLst>
          </p:cNvPr>
          <p:cNvGrpSpPr/>
          <p:nvPr/>
        </p:nvGrpSpPr>
        <p:grpSpPr>
          <a:xfrm>
            <a:off x="3489175" y="3217818"/>
            <a:ext cx="134751" cy="261679"/>
            <a:chOff x="1946324" y="4125162"/>
            <a:chExt cx="969964" cy="2007872"/>
          </a:xfrm>
        </p:grpSpPr>
        <p:sp>
          <p:nvSpPr>
            <p:cNvPr id="172" name="円/楕円 171">
              <a:extLst>
                <a:ext uri="{FF2B5EF4-FFF2-40B4-BE49-F238E27FC236}">
                  <a16:creationId xmlns:a16="http://schemas.microsoft.com/office/drawing/2014/main" id="{6E7542C3-5496-444C-B097-82E461BAE57B}"/>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a:extLst>
                <a:ext uri="{FF2B5EF4-FFF2-40B4-BE49-F238E27FC236}">
                  <a16:creationId xmlns:a16="http://schemas.microsoft.com/office/drawing/2014/main" id="{8E314AC0-E902-A847-9C1B-6B6C8C35AA94}"/>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4" name="図形グループ 83">
            <a:extLst>
              <a:ext uri="{FF2B5EF4-FFF2-40B4-BE49-F238E27FC236}">
                <a16:creationId xmlns:a16="http://schemas.microsoft.com/office/drawing/2014/main" id="{5968257F-9F5E-1E48-BEC2-22C4E7F732C1}"/>
              </a:ext>
            </a:extLst>
          </p:cNvPr>
          <p:cNvGrpSpPr/>
          <p:nvPr/>
        </p:nvGrpSpPr>
        <p:grpSpPr>
          <a:xfrm>
            <a:off x="4514310" y="2202803"/>
            <a:ext cx="134751" cy="261679"/>
            <a:chOff x="1946324" y="4125162"/>
            <a:chExt cx="969964" cy="2007872"/>
          </a:xfrm>
        </p:grpSpPr>
        <p:sp>
          <p:nvSpPr>
            <p:cNvPr id="175" name="円/楕円 174">
              <a:extLst>
                <a:ext uri="{FF2B5EF4-FFF2-40B4-BE49-F238E27FC236}">
                  <a16:creationId xmlns:a16="http://schemas.microsoft.com/office/drawing/2014/main" id="{933843B6-6433-694C-A519-E10C59CA54D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フローチャート: 論理積ゲート 175">
              <a:extLst>
                <a:ext uri="{FF2B5EF4-FFF2-40B4-BE49-F238E27FC236}">
                  <a16:creationId xmlns:a16="http://schemas.microsoft.com/office/drawing/2014/main" id="{7735AA3D-E6AA-9C4C-B1E8-10632CCAC42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7" name="図形グループ 83">
            <a:extLst>
              <a:ext uri="{FF2B5EF4-FFF2-40B4-BE49-F238E27FC236}">
                <a16:creationId xmlns:a16="http://schemas.microsoft.com/office/drawing/2014/main" id="{BFF8889D-80D8-0F43-B908-EE6ACF17E9DB}"/>
              </a:ext>
            </a:extLst>
          </p:cNvPr>
          <p:cNvGrpSpPr/>
          <p:nvPr/>
        </p:nvGrpSpPr>
        <p:grpSpPr>
          <a:xfrm>
            <a:off x="4514310" y="4304195"/>
            <a:ext cx="134751" cy="261679"/>
            <a:chOff x="1946324" y="4125162"/>
            <a:chExt cx="969964" cy="2007872"/>
          </a:xfrm>
        </p:grpSpPr>
        <p:sp>
          <p:nvSpPr>
            <p:cNvPr id="178" name="円/楕円 177">
              <a:extLst>
                <a:ext uri="{FF2B5EF4-FFF2-40B4-BE49-F238E27FC236}">
                  <a16:creationId xmlns:a16="http://schemas.microsoft.com/office/drawing/2014/main" id="{7D7200A0-D977-5C4D-A6CF-1A16F6B5DBFB}"/>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a:extLst>
                <a:ext uri="{FF2B5EF4-FFF2-40B4-BE49-F238E27FC236}">
                  <a16:creationId xmlns:a16="http://schemas.microsoft.com/office/drawing/2014/main" id="{998D244C-2FCD-0B4B-B4CF-5E97E00CB08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0" name="図形グループ 83">
            <a:extLst>
              <a:ext uri="{FF2B5EF4-FFF2-40B4-BE49-F238E27FC236}">
                <a16:creationId xmlns:a16="http://schemas.microsoft.com/office/drawing/2014/main" id="{C51F5F29-5757-A54F-B2CC-B6F1B0CC9C29}"/>
              </a:ext>
            </a:extLst>
          </p:cNvPr>
          <p:cNvGrpSpPr/>
          <p:nvPr/>
        </p:nvGrpSpPr>
        <p:grpSpPr>
          <a:xfrm>
            <a:off x="3880496" y="4068057"/>
            <a:ext cx="134751" cy="261679"/>
            <a:chOff x="1946324" y="4125162"/>
            <a:chExt cx="969964" cy="2007872"/>
          </a:xfrm>
        </p:grpSpPr>
        <p:sp>
          <p:nvSpPr>
            <p:cNvPr id="181" name="円/楕円 180">
              <a:extLst>
                <a:ext uri="{FF2B5EF4-FFF2-40B4-BE49-F238E27FC236}">
                  <a16:creationId xmlns:a16="http://schemas.microsoft.com/office/drawing/2014/main" id="{BCFF5B5B-AC77-3F4D-A2D9-AD093D71DA41}"/>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フローチャート: 論理積ゲート 181">
              <a:extLst>
                <a:ext uri="{FF2B5EF4-FFF2-40B4-BE49-F238E27FC236}">
                  <a16:creationId xmlns:a16="http://schemas.microsoft.com/office/drawing/2014/main" id="{178B87A8-75A2-6442-B8ED-36575045CAB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3" name="図形グループ 83">
            <a:extLst>
              <a:ext uri="{FF2B5EF4-FFF2-40B4-BE49-F238E27FC236}">
                <a16:creationId xmlns:a16="http://schemas.microsoft.com/office/drawing/2014/main" id="{DDD21F0E-7501-EA47-9705-6B0D6C1AA04F}"/>
              </a:ext>
            </a:extLst>
          </p:cNvPr>
          <p:cNvGrpSpPr/>
          <p:nvPr/>
        </p:nvGrpSpPr>
        <p:grpSpPr>
          <a:xfrm>
            <a:off x="3880496" y="2458713"/>
            <a:ext cx="134751" cy="261679"/>
            <a:chOff x="1946324" y="4125162"/>
            <a:chExt cx="969964" cy="2007872"/>
          </a:xfrm>
        </p:grpSpPr>
        <p:sp>
          <p:nvSpPr>
            <p:cNvPr id="184" name="円/楕円 183">
              <a:extLst>
                <a:ext uri="{FF2B5EF4-FFF2-40B4-BE49-F238E27FC236}">
                  <a16:creationId xmlns:a16="http://schemas.microsoft.com/office/drawing/2014/main" id="{2847E63B-8DC1-554B-9ECE-E5648EB5943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a:extLst>
                <a:ext uri="{FF2B5EF4-FFF2-40B4-BE49-F238E27FC236}">
                  <a16:creationId xmlns:a16="http://schemas.microsoft.com/office/drawing/2014/main" id="{23200982-30AA-FB48-A728-6DA6E46091E6}"/>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図形グループ 83">
            <a:extLst>
              <a:ext uri="{FF2B5EF4-FFF2-40B4-BE49-F238E27FC236}">
                <a16:creationId xmlns:a16="http://schemas.microsoft.com/office/drawing/2014/main" id="{87F6C0BF-BBD8-D543-9E99-D3BCB6A2B6D6}"/>
              </a:ext>
            </a:extLst>
          </p:cNvPr>
          <p:cNvGrpSpPr/>
          <p:nvPr/>
        </p:nvGrpSpPr>
        <p:grpSpPr>
          <a:xfrm>
            <a:off x="5109082" y="4062047"/>
            <a:ext cx="134751" cy="261679"/>
            <a:chOff x="1946324" y="4125162"/>
            <a:chExt cx="969964" cy="2007872"/>
          </a:xfrm>
        </p:grpSpPr>
        <p:sp>
          <p:nvSpPr>
            <p:cNvPr id="187" name="円/楕円 186">
              <a:extLst>
                <a:ext uri="{FF2B5EF4-FFF2-40B4-BE49-F238E27FC236}">
                  <a16:creationId xmlns:a16="http://schemas.microsoft.com/office/drawing/2014/main" id="{A1C19D11-6FAB-2345-8A2F-32DC923515D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フローチャート: 論理積ゲート 187">
              <a:extLst>
                <a:ext uri="{FF2B5EF4-FFF2-40B4-BE49-F238E27FC236}">
                  <a16:creationId xmlns:a16="http://schemas.microsoft.com/office/drawing/2014/main" id="{978DBAB5-192B-2E4E-AA0A-02EBEE24E678}"/>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9" name="図形グループ 83">
            <a:extLst>
              <a:ext uri="{FF2B5EF4-FFF2-40B4-BE49-F238E27FC236}">
                <a16:creationId xmlns:a16="http://schemas.microsoft.com/office/drawing/2014/main" id="{795CC6A9-F117-7944-9A55-E49BEF691D05}"/>
              </a:ext>
            </a:extLst>
          </p:cNvPr>
          <p:cNvGrpSpPr/>
          <p:nvPr/>
        </p:nvGrpSpPr>
        <p:grpSpPr>
          <a:xfrm>
            <a:off x="5109082" y="2452702"/>
            <a:ext cx="134751" cy="261679"/>
            <a:chOff x="1946324" y="4125162"/>
            <a:chExt cx="969964" cy="2007872"/>
          </a:xfrm>
        </p:grpSpPr>
        <p:sp>
          <p:nvSpPr>
            <p:cNvPr id="190" name="円/楕円 189">
              <a:extLst>
                <a:ext uri="{FF2B5EF4-FFF2-40B4-BE49-F238E27FC236}">
                  <a16:creationId xmlns:a16="http://schemas.microsoft.com/office/drawing/2014/main" id="{3D081AFE-AFB2-514E-83B3-C522EA31FF72}"/>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フローチャート: 論理積ゲート 190">
              <a:extLst>
                <a:ext uri="{FF2B5EF4-FFF2-40B4-BE49-F238E27FC236}">
                  <a16:creationId xmlns:a16="http://schemas.microsoft.com/office/drawing/2014/main" id="{4065B43C-F0BB-3A4E-A56B-543D3733226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20" name="図 219">
            <a:extLst>
              <a:ext uri="{FF2B5EF4-FFF2-40B4-BE49-F238E27FC236}">
                <a16:creationId xmlns:a16="http://schemas.microsoft.com/office/drawing/2014/main" id="{AB5BBB33-FA4D-0A4F-9659-FFDFF9BE86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73678" y="3166756"/>
            <a:ext cx="285836" cy="190557"/>
          </a:xfrm>
          <a:prstGeom prst="rect">
            <a:avLst/>
          </a:prstGeom>
          <a:effectLst>
            <a:outerShdw blurRad="50800" dist="38100" dir="2700000" algn="tl" rotWithShape="0">
              <a:prstClr val="black">
                <a:alpha val="40000"/>
              </a:prstClr>
            </a:outerShdw>
          </a:effectLst>
        </p:spPr>
      </p:pic>
      <p:pic>
        <p:nvPicPr>
          <p:cNvPr id="222" name="図 221">
            <a:extLst>
              <a:ext uri="{FF2B5EF4-FFF2-40B4-BE49-F238E27FC236}">
                <a16:creationId xmlns:a16="http://schemas.microsoft.com/office/drawing/2014/main" id="{4FBC9730-1271-8544-AF59-75302159D94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60791" y="3285264"/>
            <a:ext cx="208927" cy="208927"/>
          </a:xfrm>
          <a:prstGeom prst="rect">
            <a:avLst/>
          </a:prstGeom>
          <a:effectLst>
            <a:outerShdw blurRad="50800" dist="38100" dir="2700000" algn="tl" rotWithShape="0">
              <a:prstClr val="black">
                <a:alpha val="40000"/>
              </a:prstClr>
            </a:outerShdw>
          </a:effectLst>
        </p:spPr>
      </p:pic>
      <p:pic>
        <p:nvPicPr>
          <p:cNvPr id="223" name="図 222">
            <a:extLst>
              <a:ext uri="{FF2B5EF4-FFF2-40B4-BE49-F238E27FC236}">
                <a16:creationId xmlns:a16="http://schemas.microsoft.com/office/drawing/2014/main" id="{BA121ACA-424F-8B47-936C-31D5D15CAC1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01830" y="3163857"/>
            <a:ext cx="196354" cy="196354"/>
          </a:xfrm>
          <a:prstGeom prst="rect">
            <a:avLst/>
          </a:prstGeom>
          <a:effectLst>
            <a:outerShdw blurRad="50800" dist="38100" dir="2700000" algn="tl" rotWithShape="0">
              <a:prstClr val="black">
                <a:alpha val="40000"/>
              </a:prstClr>
            </a:outerShdw>
          </a:effectLst>
        </p:spPr>
      </p:pic>
      <p:pic>
        <p:nvPicPr>
          <p:cNvPr id="224" name="図 223">
            <a:extLst>
              <a:ext uri="{FF2B5EF4-FFF2-40B4-BE49-F238E27FC236}">
                <a16:creationId xmlns:a16="http://schemas.microsoft.com/office/drawing/2014/main" id="{895735FC-CDCA-704C-8081-C8122BE8141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01582" y="3377131"/>
            <a:ext cx="230030" cy="230030"/>
          </a:xfrm>
          <a:prstGeom prst="rect">
            <a:avLst/>
          </a:prstGeom>
          <a:effectLst>
            <a:outerShdw blurRad="50800" dist="38100" dir="2700000" algn="tl" rotWithShape="0">
              <a:prstClr val="black">
                <a:alpha val="40000"/>
              </a:prstClr>
            </a:outerShdw>
          </a:effectLst>
        </p:spPr>
      </p:pic>
      <p:pic>
        <p:nvPicPr>
          <p:cNvPr id="225" name="図 224">
            <a:extLst>
              <a:ext uri="{FF2B5EF4-FFF2-40B4-BE49-F238E27FC236}">
                <a16:creationId xmlns:a16="http://schemas.microsoft.com/office/drawing/2014/main" id="{AA995294-143C-624B-9561-EB01131AB09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87063" y="3377131"/>
            <a:ext cx="225888" cy="225888"/>
          </a:xfrm>
          <a:prstGeom prst="rect">
            <a:avLst/>
          </a:prstGeom>
          <a:effectLst>
            <a:outerShdw blurRad="50800" dist="38100" dir="2700000" algn="tl" rotWithShape="0">
              <a:prstClr val="black">
                <a:alpha val="40000"/>
              </a:prstClr>
            </a:outerShdw>
          </a:effectLst>
        </p:spPr>
      </p:pic>
      <p:cxnSp>
        <p:nvCxnSpPr>
          <p:cNvPr id="227" name="直線コネクタ 226">
            <a:extLst>
              <a:ext uri="{FF2B5EF4-FFF2-40B4-BE49-F238E27FC236}">
                <a16:creationId xmlns:a16="http://schemas.microsoft.com/office/drawing/2014/main" id="{10738A3D-3F64-EF4B-81B2-5789A9C607C6}"/>
              </a:ext>
            </a:extLst>
          </p:cNvPr>
          <p:cNvCxnSpPr>
            <a:cxnSpLocks/>
            <a:stCxn id="185" idx="1"/>
          </p:cNvCxnSpPr>
          <p:nvPr/>
        </p:nvCxnSpPr>
        <p:spPr>
          <a:xfrm>
            <a:off x="3947872" y="2720392"/>
            <a:ext cx="281754" cy="390896"/>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0" name="直線コネクタ 229">
            <a:extLst>
              <a:ext uri="{FF2B5EF4-FFF2-40B4-BE49-F238E27FC236}">
                <a16:creationId xmlns:a16="http://schemas.microsoft.com/office/drawing/2014/main" id="{D504B2E0-3159-184F-968A-4FFFD5A46823}"/>
              </a:ext>
            </a:extLst>
          </p:cNvPr>
          <p:cNvCxnSpPr>
            <a:cxnSpLocks/>
            <a:stCxn id="176" idx="1"/>
          </p:cNvCxnSpPr>
          <p:nvPr/>
        </p:nvCxnSpPr>
        <p:spPr>
          <a:xfrm flipH="1">
            <a:off x="4578542" y="2464482"/>
            <a:ext cx="3144" cy="699376"/>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3" name="直線コネクタ 232">
            <a:extLst>
              <a:ext uri="{FF2B5EF4-FFF2-40B4-BE49-F238E27FC236}">
                <a16:creationId xmlns:a16="http://schemas.microsoft.com/office/drawing/2014/main" id="{E28C7A6E-73C8-824D-AA5F-F33C148B5EAD}"/>
              </a:ext>
            </a:extLst>
          </p:cNvPr>
          <p:cNvCxnSpPr>
            <a:cxnSpLocks/>
            <a:stCxn id="191" idx="1"/>
          </p:cNvCxnSpPr>
          <p:nvPr/>
        </p:nvCxnSpPr>
        <p:spPr>
          <a:xfrm flipH="1">
            <a:off x="4953104" y="2714381"/>
            <a:ext cx="223354" cy="436842"/>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6" name="直線コネクタ 235">
            <a:extLst>
              <a:ext uri="{FF2B5EF4-FFF2-40B4-BE49-F238E27FC236}">
                <a16:creationId xmlns:a16="http://schemas.microsoft.com/office/drawing/2014/main" id="{0D5818D9-709E-6340-A747-B319CCF262E5}"/>
              </a:ext>
            </a:extLst>
          </p:cNvPr>
          <p:cNvCxnSpPr>
            <a:cxnSpLocks/>
            <a:endCxn id="178" idx="0"/>
          </p:cNvCxnSpPr>
          <p:nvPr/>
        </p:nvCxnSpPr>
        <p:spPr>
          <a:xfrm>
            <a:off x="4578542" y="3603019"/>
            <a:ext cx="3144" cy="701176"/>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9" name="直線コネクタ 238">
            <a:extLst>
              <a:ext uri="{FF2B5EF4-FFF2-40B4-BE49-F238E27FC236}">
                <a16:creationId xmlns:a16="http://schemas.microsoft.com/office/drawing/2014/main" id="{AB3E739D-2B6C-4A49-8EE0-EB505BFFA5AD}"/>
              </a:ext>
            </a:extLst>
          </p:cNvPr>
          <p:cNvCxnSpPr>
            <a:cxnSpLocks/>
          </p:cNvCxnSpPr>
          <p:nvPr/>
        </p:nvCxnSpPr>
        <p:spPr>
          <a:xfrm>
            <a:off x="3623926" y="3402653"/>
            <a:ext cx="522460" cy="5041"/>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42" name="直線コネクタ 241">
            <a:extLst>
              <a:ext uri="{FF2B5EF4-FFF2-40B4-BE49-F238E27FC236}">
                <a16:creationId xmlns:a16="http://schemas.microsoft.com/office/drawing/2014/main" id="{E8520B60-EF31-AB4E-A453-1C00886D3926}"/>
              </a:ext>
            </a:extLst>
          </p:cNvPr>
          <p:cNvCxnSpPr>
            <a:cxnSpLocks/>
          </p:cNvCxnSpPr>
          <p:nvPr/>
        </p:nvCxnSpPr>
        <p:spPr>
          <a:xfrm>
            <a:off x="4979606" y="3402653"/>
            <a:ext cx="522460" cy="5041"/>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43" name="直線コネクタ 242">
            <a:extLst>
              <a:ext uri="{FF2B5EF4-FFF2-40B4-BE49-F238E27FC236}">
                <a16:creationId xmlns:a16="http://schemas.microsoft.com/office/drawing/2014/main" id="{3FDE7F03-BF81-0F4B-A203-57FBE627C248}"/>
              </a:ext>
            </a:extLst>
          </p:cNvPr>
          <p:cNvCxnSpPr>
            <a:cxnSpLocks/>
          </p:cNvCxnSpPr>
          <p:nvPr/>
        </p:nvCxnSpPr>
        <p:spPr>
          <a:xfrm flipH="1">
            <a:off x="3956588" y="3641374"/>
            <a:ext cx="223354" cy="436842"/>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44" name="直線コネクタ 243">
            <a:extLst>
              <a:ext uri="{FF2B5EF4-FFF2-40B4-BE49-F238E27FC236}">
                <a16:creationId xmlns:a16="http://schemas.microsoft.com/office/drawing/2014/main" id="{BF59CD59-FB42-E64F-BDE8-D38A97B8E9B7}"/>
              </a:ext>
            </a:extLst>
          </p:cNvPr>
          <p:cNvCxnSpPr>
            <a:cxnSpLocks/>
          </p:cNvCxnSpPr>
          <p:nvPr/>
        </p:nvCxnSpPr>
        <p:spPr>
          <a:xfrm>
            <a:off x="4938641" y="3637847"/>
            <a:ext cx="216892" cy="420835"/>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46" name="右矢印 245">
            <a:extLst>
              <a:ext uri="{FF2B5EF4-FFF2-40B4-BE49-F238E27FC236}">
                <a16:creationId xmlns:a16="http://schemas.microsoft.com/office/drawing/2014/main" id="{A3A6AB58-A709-234C-9B61-FE1D092475D6}"/>
              </a:ext>
            </a:extLst>
          </p:cNvPr>
          <p:cNvSpPr/>
          <p:nvPr/>
        </p:nvSpPr>
        <p:spPr>
          <a:xfrm>
            <a:off x="5707081" y="2936569"/>
            <a:ext cx="353892" cy="919857"/>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右矢印 97">
            <a:extLst>
              <a:ext uri="{FF2B5EF4-FFF2-40B4-BE49-F238E27FC236}">
                <a16:creationId xmlns:a16="http://schemas.microsoft.com/office/drawing/2014/main" id="{AEC3FB8F-AA56-9B4C-A378-3DFD4C13B441}"/>
              </a:ext>
            </a:extLst>
          </p:cNvPr>
          <p:cNvSpPr/>
          <p:nvPr/>
        </p:nvSpPr>
        <p:spPr>
          <a:xfrm>
            <a:off x="3037353" y="2931290"/>
            <a:ext cx="353892" cy="919857"/>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1" name="図形グループ 83">
            <a:extLst>
              <a:ext uri="{FF2B5EF4-FFF2-40B4-BE49-F238E27FC236}">
                <a16:creationId xmlns:a16="http://schemas.microsoft.com/office/drawing/2014/main" id="{444574F6-7E13-8F44-A9A0-A2E655FC1166}"/>
              </a:ext>
            </a:extLst>
          </p:cNvPr>
          <p:cNvGrpSpPr/>
          <p:nvPr/>
        </p:nvGrpSpPr>
        <p:grpSpPr>
          <a:xfrm>
            <a:off x="2811696" y="3217818"/>
            <a:ext cx="134751" cy="261679"/>
            <a:chOff x="1946324" y="4125162"/>
            <a:chExt cx="969964" cy="2007872"/>
          </a:xfrm>
        </p:grpSpPr>
        <p:sp>
          <p:nvSpPr>
            <p:cNvPr id="102" name="円/楕円 101">
              <a:extLst>
                <a:ext uri="{FF2B5EF4-FFF2-40B4-BE49-F238E27FC236}">
                  <a16:creationId xmlns:a16="http://schemas.microsoft.com/office/drawing/2014/main" id="{B977F06B-ED87-EC43-A900-2C99F80D551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フローチャート: 論理積ゲート 103">
              <a:extLst>
                <a:ext uri="{FF2B5EF4-FFF2-40B4-BE49-F238E27FC236}">
                  <a16:creationId xmlns:a16="http://schemas.microsoft.com/office/drawing/2014/main" id="{49ACA53F-564B-404C-9ED3-A265F0F1C5F8}"/>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5" name="図形グループ 83">
            <a:extLst>
              <a:ext uri="{FF2B5EF4-FFF2-40B4-BE49-F238E27FC236}">
                <a16:creationId xmlns:a16="http://schemas.microsoft.com/office/drawing/2014/main" id="{ED5865AC-C6A2-9842-AA3F-9297D6DB0787}"/>
              </a:ext>
            </a:extLst>
          </p:cNvPr>
          <p:cNvGrpSpPr/>
          <p:nvPr/>
        </p:nvGrpSpPr>
        <p:grpSpPr>
          <a:xfrm>
            <a:off x="820371" y="3217818"/>
            <a:ext cx="134751" cy="261679"/>
            <a:chOff x="1946324" y="4125162"/>
            <a:chExt cx="969964" cy="2007872"/>
          </a:xfrm>
        </p:grpSpPr>
        <p:sp>
          <p:nvSpPr>
            <p:cNvPr id="107" name="円/楕円 106">
              <a:extLst>
                <a:ext uri="{FF2B5EF4-FFF2-40B4-BE49-F238E27FC236}">
                  <a16:creationId xmlns:a16="http://schemas.microsoft.com/office/drawing/2014/main" id="{2763FB18-37E9-9643-9103-02424FB74A9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フローチャート: 論理積ゲート 107">
              <a:extLst>
                <a:ext uri="{FF2B5EF4-FFF2-40B4-BE49-F238E27FC236}">
                  <a16:creationId xmlns:a16="http://schemas.microsoft.com/office/drawing/2014/main" id="{EDD1F12B-3331-6B44-8B8E-87D065EAEFD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0" name="図形グループ 83">
            <a:extLst>
              <a:ext uri="{FF2B5EF4-FFF2-40B4-BE49-F238E27FC236}">
                <a16:creationId xmlns:a16="http://schemas.microsoft.com/office/drawing/2014/main" id="{CACBE632-CCD6-E241-A39E-22B7C8A460DA}"/>
              </a:ext>
            </a:extLst>
          </p:cNvPr>
          <p:cNvGrpSpPr/>
          <p:nvPr/>
        </p:nvGrpSpPr>
        <p:grpSpPr>
          <a:xfrm>
            <a:off x="1845506" y="2202803"/>
            <a:ext cx="134751" cy="261679"/>
            <a:chOff x="1946324" y="4125162"/>
            <a:chExt cx="969964" cy="2007872"/>
          </a:xfrm>
        </p:grpSpPr>
        <p:sp>
          <p:nvSpPr>
            <p:cNvPr id="111" name="円/楕円 110">
              <a:extLst>
                <a:ext uri="{FF2B5EF4-FFF2-40B4-BE49-F238E27FC236}">
                  <a16:creationId xmlns:a16="http://schemas.microsoft.com/office/drawing/2014/main" id="{F47DDD5C-5689-E447-AD12-28DECACC407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フローチャート: 論理積ゲート 112">
              <a:extLst>
                <a:ext uri="{FF2B5EF4-FFF2-40B4-BE49-F238E27FC236}">
                  <a16:creationId xmlns:a16="http://schemas.microsoft.com/office/drawing/2014/main" id="{1AEDAFCF-2D63-DA47-8BC7-622FD041397A}"/>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4" name="図形グループ 83">
            <a:extLst>
              <a:ext uri="{FF2B5EF4-FFF2-40B4-BE49-F238E27FC236}">
                <a16:creationId xmlns:a16="http://schemas.microsoft.com/office/drawing/2014/main" id="{26616C73-4726-2D4A-8348-5E76B545BBF8}"/>
              </a:ext>
            </a:extLst>
          </p:cNvPr>
          <p:cNvGrpSpPr/>
          <p:nvPr/>
        </p:nvGrpSpPr>
        <p:grpSpPr>
          <a:xfrm>
            <a:off x="1845506" y="4304195"/>
            <a:ext cx="134751" cy="261679"/>
            <a:chOff x="1946324" y="4125162"/>
            <a:chExt cx="969964" cy="2007872"/>
          </a:xfrm>
        </p:grpSpPr>
        <p:sp>
          <p:nvSpPr>
            <p:cNvPr id="116" name="円/楕円 115">
              <a:extLst>
                <a:ext uri="{FF2B5EF4-FFF2-40B4-BE49-F238E27FC236}">
                  <a16:creationId xmlns:a16="http://schemas.microsoft.com/office/drawing/2014/main" id="{F1D103C6-0C61-6F4C-B29F-8C1922FC93EB}"/>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フローチャート: 論理積ゲート 116">
              <a:extLst>
                <a:ext uri="{FF2B5EF4-FFF2-40B4-BE49-F238E27FC236}">
                  <a16:creationId xmlns:a16="http://schemas.microsoft.com/office/drawing/2014/main" id="{A75E3A19-02B7-194F-A378-A10DDC95B3B4}"/>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9" name="図形グループ 83">
            <a:extLst>
              <a:ext uri="{FF2B5EF4-FFF2-40B4-BE49-F238E27FC236}">
                <a16:creationId xmlns:a16="http://schemas.microsoft.com/office/drawing/2014/main" id="{2107BBF0-113F-C74D-B00E-45E7C39A1F6C}"/>
              </a:ext>
            </a:extLst>
          </p:cNvPr>
          <p:cNvGrpSpPr/>
          <p:nvPr/>
        </p:nvGrpSpPr>
        <p:grpSpPr>
          <a:xfrm>
            <a:off x="1211692" y="4068057"/>
            <a:ext cx="134751" cy="261679"/>
            <a:chOff x="1946324" y="4125162"/>
            <a:chExt cx="969964" cy="2007872"/>
          </a:xfrm>
        </p:grpSpPr>
        <p:sp>
          <p:nvSpPr>
            <p:cNvPr id="120" name="円/楕円 119">
              <a:extLst>
                <a:ext uri="{FF2B5EF4-FFF2-40B4-BE49-F238E27FC236}">
                  <a16:creationId xmlns:a16="http://schemas.microsoft.com/office/drawing/2014/main" id="{948279F8-71B4-C04A-ABBD-690ED6CB7C9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フローチャート: 論理積ゲート 121">
              <a:extLst>
                <a:ext uri="{FF2B5EF4-FFF2-40B4-BE49-F238E27FC236}">
                  <a16:creationId xmlns:a16="http://schemas.microsoft.com/office/drawing/2014/main" id="{BAF805E5-0185-8D45-B914-9B4BC34063EE}"/>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3" name="図形グループ 83">
            <a:extLst>
              <a:ext uri="{FF2B5EF4-FFF2-40B4-BE49-F238E27FC236}">
                <a16:creationId xmlns:a16="http://schemas.microsoft.com/office/drawing/2014/main" id="{3E37C1FA-01EF-A54A-93C1-A355B85CFDF4}"/>
              </a:ext>
            </a:extLst>
          </p:cNvPr>
          <p:cNvGrpSpPr/>
          <p:nvPr/>
        </p:nvGrpSpPr>
        <p:grpSpPr>
          <a:xfrm>
            <a:off x="1211692" y="2458713"/>
            <a:ext cx="134751" cy="261679"/>
            <a:chOff x="1946324" y="4125162"/>
            <a:chExt cx="969964" cy="2007872"/>
          </a:xfrm>
        </p:grpSpPr>
        <p:sp>
          <p:nvSpPr>
            <p:cNvPr id="125" name="円/楕円 124">
              <a:extLst>
                <a:ext uri="{FF2B5EF4-FFF2-40B4-BE49-F238E27FC236}">
                  <a16:creationId xmlns:a16="http://schemas.microsoft.com/office/drawing/2014/main" id="{6F774DB7-5C1F-E942-8086-5CCCDFE441B1}"/>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フローチャート: 論理積ゲート 125">
              <a:extLst>
                <a:ext uri="{FF2B5EF4-FFF2-40B4-BE49-F238E27FC236}">
                  <a16:creationId xmlns:a16="http://schemas.microsoft.com/office/drawing/2014/main" id="{FAE817EF-C759-6F48-B89A-21B5B508EE98}"/>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8" name="図形グループ 83">
            <a:extLst>
              <a:ext uri="{FF2B5EF4-FFF2-40B4-BE49-F238E27FC236}">
                <a16:creationId xmlns:a16="http://schemas.microsoft.com/office/drawing/2014/main" id="{3E4B3EB1-CA94-8B49-A475-42BCA803B65B}"/>
              </a:ext>
            </a:extLst>
          </p:cNvPr>
          <p:cNvGrpSpPr/>
          <p:nvPr/>
        </p:nvGrpSpPr>
        <p:grpSpPr>
          <a:xfrm>
            <a:off x="2440278" y="4062047"/>
            <a:ext cx="134751" cy="261679"/>
            <a:chOff x="1946324" y="4125162"/>
            <a:chExt cx="969964" cy="2007872"/>
          </a:xfrm>
        </p:grpSpPr>
        <p:sp>
          <p:nvSpPr>
            <p:cNvPr id="129" name="円/楕円 128">
              <a:extLst>
                <a:ext uri="{FF2B5EF4-FFF2-40B4-BE49-F238E27FC236}">
                  <a16:creationId xmlns:a16="http://schemas.microsoft.com/office/drawing/2014/main" id="{EFB4D8A1-C151-B140-8FED-4FB55AB04C0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フローチャート: 論理積ゲート 130">
              <a:extLst>
                <a:ext uri="{FF2B5EF4-FFF2-40B4-BE49-F238E27FC236}">
                  <a16:creationId xmlns:a16="http://schemas.microsoft.com/office/drawing/2014/main" id="{CBF1571A-E2A9-A14C-9312-0E157F538B5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2" name="図形グループ 83">
            <a:extLst>
              <a:ext uri="{FF2B5EF4-FFF2-40B4-BE49-F238E27FC236}">
                <a16:creationId xmlns:a16="http://schemas.microsoft.com/office/drawing/2014/main" id="{3F1FF44F-A451-EB4E-A596-9BC566209BBF}"/>
              </a:ext>
            </a:extLst>
          </p:cNvPr>
          <p:cNvGrpSpPr/>
          <p:nvPr/>
        </p:nvGrpSpPr>
        <p:grpSpPr>
          <a:xfrm>
            <a:off x="2440278" y="2452702"/>
            <a:ext cx="134751" cy="261679"/>
            <a:chOff x="1946324" y="4125162"/>
            <a:chExt cx="969964" cy="2007872"/>
          </a:xfrm>
        </p:grpSpPr>
        <p:sp>
          <p:nvSpPr>
            <p:cNvPr id="134" name="円/楕円 133">
              <a:extLst>
                <a:ext uri="{FF2B5EF4-FFF2-40B4-BE49-F238E27FC236}">
                  <a16:creationId xmlns:a16="http://schemas.microsoft.com/office/drawing/2014/main" id="{49CE3429-0BD0-2A41-8320-22A826031DE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フローチャート: 論理積ゲート 134">
              <a:extLst>
                <a:ext uri="{FF2B5EF4-FFF2-40B4-BE49-F238E27FC236}">
                  <a16:creationId xmlns:a16="http://schemas.microsoft.com/office/drawing/2014/main" id="{7A2EA5FF-E07C-CF4E-9663-9499939F51DA}"/>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41" name="直線コネクタ 140">
            <a:extLst>
              <a:ext uri="{FF2B5EF4-FFF2-40B4-BE49-F238E27FC236}">
                <a16:creationId xmlns:a16="http://schemas.microsoft.com/office/drawing/2014/main" id="{2B7737B4-77C3-A945-8EDA-D5B94CAF3F39}"/>
              </a:ext>
            </a:extLst>
          </p:cNvPr>
          <p:cNvCxnSpPr>
            <a:cxnSpLocks/>
            <a:stCxn id="126" idx="1"/>
            <a:endCxn id="5" idx="1"/>
          </p:cNvCxnSpPr>
          <p:nvPr/>
        </p:nvCxnSpPr>
        <p:spPr>
          <a:xfrm>
            <a:off x="1279068" y="2720392"/>
            <a:ext cx="448568" cy="243278"/>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2" name="直線コネクタ 141">
            <a:extLst>
              <a:ext uri="{FF2B5EF4-FFF2-40B4-BE49-F238E27FC236}">
                <a16:creationId xmlns:a16="http://schemas.microsoft.com/office/drawing/2014/main" id="{8DE92F58-47A3-1844-B4D8-DDD53F818D83}"/>
              </a:ext>
            </a:extLst>
          </p:cNvPr>
          <p:cNvCxnSpPr>
            <a:cxnSpLocks/>
            <a:stCxn id="113" idx="1"/>
            <a:endCxn id="5" idx="0"/>
          </p:cNvCxnSpPr>
          <p:nvPr/>
        </p:nvCxnSpPr>
        <p:spPr>
          <a:xfrm flipH="1">
            <a:off x="1904583" y="2464482"/>
            <a:ext cx="8299" cy="351569"/>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3" name="直線コネクタ 142">
            <a:extLst>
              <a:ext uri="{FF2B5EF4-FFF2-40B4-BE49-F238E27FC236}">
                <a16:creationId xmlns:a16="http://schemas.microsoft.com/office/drawing/2014/main" id="{262C49FA-B607-3048-A937-A58B56DE0F2B}"/>
              </a:ext>
            </a:extLst>
          </p:cNvPr>
          <p:cNvCxnSpPr>
            <a:cxnSpLocks/>
            <a:stCxn id="135" idx="1"/>
            <a:endCxn id="6" idx="3"/>
          </p:cNvCxnSpPr>
          <p:nvPr/>
        </p:nvCxnSpPr>
        <p:spPr>
          <a:xfrm flipH="1">
            <a:off x="2091839" y="2714381"/>
            <a:ext cx="415815" cy="253534"/>
          </a:xfrm>
          <a:prstGeom prst="line">
            <a:avLst/>
          </a:prstGeom>
          <a:ln>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4" name="直線コネクタ 143">
            <a:extLst>
              <a:ext uri="{FF2B5EF4-FFF2-40B4-BE49-F238E27FC236}">
                <a16:creationId xmlns:a16="http://schemas.microsoft.com/office/drawing/2014/main" id="{E66DC05A-5675-F745-B911-423AD1F4F7BC}"/>
              </a:ext>
            </a:extLst>
          </p:cNvPr>
          <p:cNvCxnSpPr>
            <a:cxnSpLocks/>
            <a:stCxn id="158" idx="2"/>
            <a:endCxn id="116" idx="0"/>
          </p:cNvCxnSpPr>
          <p:nvPr/>
        </p:nvCxnSpPr>
        <p:spPr>
          <a:xfrm flipH="1">
            <a:off x="1912882" y="3580501"/>
            <a:ext cx="179285" cy="723694"/>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145" name="直線コネクタ 144">
            <a:extLst>
              <a:ext uri="{FF2B5EF4-FFF2-40B4-BE49-F238E27FC236}">
                <a16:creationId xmlns:a16="http://schemas.microsoft.com/office/drawing/2014/main" id="{2A90043E-C21D-F04B-A291-7E30BFBC7259}"/>
              </a:ext>
            </a:extLst>
          </p:cNvPr>
          <p:cNvCxnSpPr>
            <a:cxnSpLocks/>
            <a:endCxn id="151" idx="1"/>
          </p:cNvCxnSpPr>
          <p:nvPr/>
        </p:nvCxnSpPr>
        <p:spPr>
          <a:xfrm flipV="1">
            <a:off x="955122" y="3336180"/>
            <a:ext cx="382442" cy="66473"/>
          </a:xfrm>
          <a:prstGeom prst="line">
            <a:avLst/>
          </a:prstGeom>
          <a:ln>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46" name="直線コネクタ 145">
            <a:extLst>
              <a:ext uri="{FF2B5EF4-FFF2-40B4-BE49-F238E27FC236}">
                <a16:creationId xmlns:a16="http://schemas.microsoft.com/office/drawing/2014/main" id="{C2637762-7C53-0448-89A4-4A02F01FA456}"/>
              </a:ext>
            </a:extLst>
          </p:cNvPr>
          <p:cNvCxnSpPr>
            <a:cxnSpLocks/>
            <a:stCxn id="158" idx="3"/>
          </p:cNvCxnSpPr>
          <p:nvPr/>
        </p:nvCxnSpPr>
        <p:spPr>
          <a:xfrm flipV="1">
            <a:off x="2269113" y="3407694"/>
            <a:ext cx="564149" cy="25189"/>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147" name="直線コネクタ 146">
            <a:extLst>
              <a:ext uri="{FF2B5EF4-FFF2-40B4-BE49-F238E27FC236}">
                <a16:creationId xmlns:a16="http://schemas.microsoft.com/office/drawing/2014/main" id="{E96FEDA4-1ED0-E54D-A9BE-9E6AC0745243}"/>
              </a:ext>
            </a:extLst>
          </p:cNvPr>
          <p:cNvCxnSpPr>
            <a:cxnSpLocks/>
            <a:stCxn id="151" idx="2"/>
          </p:cNvCxnSpPr>
          <p:nvPr/>
        </p:nvCxnSpPr>
        <p:spPr>
          <a:xfrm flipH="1">
            <a:off x="1287784" y="3483798"/>
            <a:ext cx="226727" cy="594418"/>
          </a:xfrm>
          <a:prstGeom prst="line">
            <a:avLst/>
          </a:prstGeom>
          <a:ln>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48" name="直線コネクタ 147">
            <a:extLst>
              <a:ext uri="{FF2B5EF4-FFF2-40B4-BE49-F238E27FC236}">
                <a16:creationId xmlns:a16="http://schemas.microsoft.com/office/drawing/2014/main" id="{8017483C-ADCC-0F4C-AD8E-D7D28444D991}"/>
              </a:ext>
            </a:extLst>
          </p:cNvPr>
          <p:cNvCxnSpPr>
            <a:cxnSpLocks/>
            <a:stCxn id="158" idx="2"/>
          </p:cNvCxnSpPr>
          <p:nvPr/>
        </p:nvCxnSpPr>
        <p:spPr>
          <a:xfrm>
            <a:off x="2092167" y="3580501"/>
            <a:ext cx="394562" cy="478181"/>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grpSp>
        <p:nvGrpSpPr>
          <p:cNvPr id="7" name="グループ化 6">
            <a:extLst>
              <a:ext uri="{FF2B5EF4-FFF2-40B4-BE49-F238E27FC236}">
                <a16:creationId xmlns:a16="http://schemas.microsoft.com/office/drawing/2014/main" id="{34184631-9CB6-2447-AE4F-A067AB4E7686}"/>
              </a:ext>
            </a:extLst>
          </p:cNvPr>
          <p:cNvGrpSpPr/>
          <p:nvPr/>
        </p:nvGrpSpPr>
        <p:grpSpPr>
          <a:xfrm>
            <a:off x="1727636" y="2816051"/>
            <a:ext cx="364203" cy="295237"/>
            <a:chOff x="2680335" y="1377315"/>
            <a:chExt cx="364203" cy="295237"/>
          </a:xfrm>
        </p:grpSpPr>
        <p:sp>
          <p:nvSpPr>
            <p:cNvPr id="5" name="正方形/長方形 4">
              <a:extLst>
                <a:ext uri="{FF2B5EF4-FFF2-40B4-BE49-F238E27FC236}">
                  <a16:creationId xmlns:a16="http://schemas.microsoft.com/office/drawing/2014/main" id="{C69670B9-3205-C746-BE88-E11EB45D5ADB}"/>
                </a:ext>
              </a:extLst>
            </p:cNvPr>
            <p:cNvSpPr/>
            <p:nvPr/>
          </p:nvSpPr>
          <p:spPr>
            <a:xfrm>
              <a:off x="2680335" y="1377315"/>
              <a:ext cx="353893" cy="29523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97D0755A-C6C4-E44A-911C-6E17F7C3AB31}"/>
                </a:ext>
              </a:extLst>
            </p:cNvPr>
            <p:cNvSpPr/>
            <p:nvPr/>
          </p:nvSpPr>
          <p:spPr>
            <a:xfrm>
              <a:off x="2680335" y="1421457"/>
              <a:ext cx="364203" cy="215444"/>
            </a:xfrm>
            <a:prstGeom prst="rect">
              <a:avLst/>
            </a:prstGeom>
          </p:spPr>
          <p:txBody>
            <a:bodyPr wrap="none">
              <a:spAutoFit/>
            </a:bodyPr>
            <a:lstStyle/>
            <a:p>
              <a:pPr algn="ctr"/>
              <a:r>
                <a:rPr lang="en-US" altLang="ja-JP" sz="800" dirty="0">
                  <a:solidFill>
                    <a:srgbClr val="FFFFFF"/>
                  </a:solidFill>
                  <a:latin typeface="ＭＳ Ｐゴシック"/>
                  <a:ea typeface="ＭＳ Ｐゴシック"/>
                  <a:cs typeface="ＭＳ Ｐゴシック"/>
                </a:rPr>
                <a:t>Web</a:t>
              </a:r>
              <a:endParaRPr lang="ja-JP" altLang="en-US" sz="800" dirty="0">
                <a:solidFill>
                  <a:srgbClr val="FFFFFF"/>
                </a:solidFill>
                <a:latin typeface="ＭＳ Ｐゴシック"/>
                <a:ea typeface="ＭＳ Ｐゴシック"/>
                <a:cs typeface="ＭＳ Ｐゴシック"/>
              </a:endParaRPr>
            </a:p>
          </p:txBody>
        </p:sp>
      </p:grpSp>
      <p:grpSp>
        <p:nvGrpSpPr>
          <p:cNvPr id="150" name="グループ化 149">
            <a:extLst>
              <a:ext uri="{FF2B5EF4-FFF2-40B4-BE49-F238E27FC236}">
                <a16:creationId xmlns:a16="http://schemas.microsoft.com/office/drawing/2014/main" id="{64F88845-623E-3046-80DE-00F0B9F7A8F4}"/>
              </a:ext>
            </a:extLst>
          </p:cNvPr>
          <p:cNvGrpSpPr/>
          <p:nvPr/>
        </p:nvGrpSpPr>
        <p:grpSpPr>
          <a:xfrm>
            <a:off x="1337564" y="3188561"/>
            <a:ext cx="364203" cy="295237"/>
            <a:chOff x="2680335" y="1377315"/>
            <a:chExt cx="364203" cy="295237"/>
          </a:xfrm>
        </p:grpSpPr>
        <p:sp>
          <p:nvSpPr>
            <p:cNvPr id="151" name="正方形/長方形 150">
              <a:extLst>
                <a:ext uri="{FF2B5EF4-FFF2-40B4-BE49-F238E27FC236}">
                  <a16:creationId xmlns:a16="http://schemas.microsoft.com/office/drawing/2014/main" id="{714A52CD-0CC9-4E4B-B2E7-B9A4AF267A2C}"/>
                </a:ext>
              </a:extLst>
            </p:cNvPr>
            <p:cNvSpPr/>
            <p:nvPr/>
          </p:nvSpPr>
          <p:spPr>
            <a:xfrm>
              <a:off x="2680335" y="1377315"/>
              <a:ext cx="353893" cy="295237"/>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52" name="正方形/長方形 151">
              <a:extLst>
                <a:ext uri="{FF2B5EF4-FFF2-40B4-BE49-F238E27FC236}">
                  <a16:creationId xmlns:a16="http://schemas.microsoft.com/office/drawing/2014/main" id="{E537D107-B3D4-8F40-9145-C1FFC1AE9B6C}"/>
                </a:ext>
              </a:extLst>
            </p:cNvPr>
            <p:cNvSpPr/>
            <p:nvPr/>
          </p:nvSpPr>
          <p:spPr>
            <a:xfrm>
              <a:off x="2680335" y="1421457"/>
              <a:ext cx="364203" cy="215444"/>
            </a:xfrm>
            <a:prstGeom prst="rect">
              <a:avLst/>
            </a:prstGeom>
          </p:spPr>
          <p:txBody>
            <a:bodyPr wrap="none">
              <a:spAutoFit/>
            </a:bodyPr>
            <a:lstStyle/>
            <a:p>
              <a:pPr algn="ctr"/>
              <a:r>
                <a:rPr lang="en-US" altLang="ja-JP" sz="800" dirty="0">
                  <a:solidFill>
                    <a:srgbClr val="FFFFFF"/>
                  </a:solidFill>
                  <a:latin typeface="ＭＳ Ｐゴシック"/>
                  <a:ea typeface="ＭＳ Ｐゴシック"/>
                  <a:cs typeface="ＭＳ Ｐゴシック"/>
                </a:rPr>
                <a:t>Web</a:t>
              </a:r>
              <a:endParaRPr lang="ja-JP" altLang="en-US" sz="800" dirty="0">
                <a:solidFill>
                  <a:srgbClr val="FFFFFF"/>
                </a:solidFill>
                <a:latin typeface="ＭＳ Ｐゴシック"/>
                <a:ea typeface="ＭＳ Ｐゴシック"/>
                <a:cs typeface="ＭＳ Ｐゴシック"/>
              </a:endParaRPr>
            </a:p>
          </p:txBody>
        </p:sp>
      </p:grpSp>
      <p:grpSp>
        <p:nvGrpSpPr>
          <p:cNvPr id="157" name="グループ化 156">
            <a:extLst>
              <a:ext uri="{FF2B5EF4-FFF2-40B4-BE49-F238E27FC236}">
                <a16:creationId xmlns:a16="http://schemas.microsoft.com/office/drawing/2014/main" id="{D08EF33B-7293-B948-B975-45C8B77DDF1D}"/>
              </a:ext>
            </a:extLst>
          </p:cNvPr>
          <p:cNvGrpSpPr/>
          <p:nvPr/>
        </p:nvGrpSpPr>
        <p:grpSpPr>
          <a:xfrm>
            <a:off x="1915220" y="3285264"/>
            <a:ext cx="364203" cy="295237"/>
            <a:chOff x="2680335" y="1377315"/>
            <a:chExt cx="364203" cy="295237"/>
          </a:xfrm>
        </p:grpSpPr>
        <p:sp>
          <p:nvSpPr>
            <p:cNvPr id="158" name="正方形/長方形 157">
              <a:extLst>
                <a:ext uri="{FF2B5EF4-FFF2-40B4-BE49-F238E27FC236}">
                  <a16:creationId xmlns:a16="http://schemas.microsoft.com/office/drawing/2014/main" id="{0C83D26F-A94F-8E4D-A4FD-3403DFC62D40}"/>
                </a:ext>
              </a:extLst>
            </p:cNvPr>
            <p:cNvSpPr/>
            <p:nvPr/>
          </p:nvSpPr>
          <p:spPr>
            <a:xfrm>
              <a:off x="2680335" y="1377315"/>
              <a:ext cx="353893" cy="29523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59" name="正方形/長方形 158">
              <a:extLst>
                <a:ext uri="{FF2B5EF4-FFF2-40B4-BE49-F238E27FC236}">
                  <a16:creationId xmlns:a16="http://schemas.microsoft.com/office/drawing/2014/main" id="{22662F09-CE42-EA4B-BE6B-0AB9A7A3C082}"/>
                </a:ext>
              </a:extLst>
            </p:cNvPr>
            <p:cNvSpPr/>
            <p:nvPr/>
          </p:nvSpPr>
          <p:spPr>
            <a:xfrm>
              <a:off x="2680335" y="1421457"/>
              <a:ext cx="364203" cy="215444"/>
            </a:xfrm>
            <a:prstGeom prst="rect">
              <a:avLst/>
            </a:prstGeom>
          </p:spPr>
          <p:txBody>
            <a:bodyPr wrap="none">
              <a:spAutoFit/>
            </a:bodyPr>
            <a:lstStyle/>
            <a:p>
              <a:pPr algn="ctr"/>
              <a:r>
                <a:rPr lang="en-US" altLang="ja-JP" sz="800" dirty="0">
                  <a:solidFill>
                    <a:srgbClr val="FFFFFF"/>
                  </a:solidFill>
                  <a:latin typeface="ＭＳ Ｐゴシック"/>
                  <a:ea typeface="ＭＳ Ｐゴシック"/>
                  <a:cs typeface="ＭＳ Ｐゴシック"/>
                </a:rPr>
                <a:t>Web</a:t>
              </a:r>
              <a:endParaRPr lang="ja-JP" altLang="en-US" sz="800" dirty="0">
                <a:solidFill>
                  <a:srgbClr val="FFFFFF"/>
                </a:solidFill>
                <a:latin typeface="ＭＳ Ｐゴシック"/>
                <a:ea typeface="ＭＳ Ｐゴシック"/>
                <a:cs typeface="ＭＳ Ｐゴシック"/>
              </a:endParaRPr>
            </a:p>
          </p:txBody>
        </p:sp>
      </p:grpSp>
      <p:pic>
        <p:nvPicPr>
          <p:cNvPr id="24" name="図 23">
            <a:extLst>
              <a:ext uri="{FF2B5EF4-FFF2-40B4-BE49-F238E27FC236}">
                <a16:creationId xmlns:a16="http://schemas.microsoft.com/office/drawing/2014/main" id="{019D34D3-CDB2-484E-829A-E7A7C048F47A}"/>
              </a:ext>
            </a:extLst>
          </p:cNvPr>
          <p:cNvPicPr>
            <a:picLocks noChangeAspect="1"/>
          </p:cNvPicPr>
          <p:nvPr/>
        </p:nvPicPr>
        <p:blipFill>
          <a:blip r:embed="rId8"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1371401" y="3926577"/>
            <a:ext cx="489585" cy="489585"/>
          </a:xfrm>
          <a:prstGeom prst="rect">
            <a:avLst/>
          </a:prstGeom>
        </p:spPr>
      </p:pic>
      <p:cxnSp>
        <p:nvCxnSpPr>
          <p:cNvPr id="26" name="直線矢印コネクタ 25">
            <a:extLst>
              <a:ext uri="{FF2B5EF4-FFF2-40B4-BE49-F238E27FC236}">
                <a16:creationId xmlns:a16="http://schemas.microsoft.com/office/drawing/2014/main" id="{095C01E8-8078-0A46-911F-693EE5901F47}"/>
              </a:ext>
            </a:extLst>
          </p:cNvPr>
          <p:cNvCxnSpPr/>
          <p:nvPr/>
        </p:nvCxnSpPr>
        <p:spPr>
          <a:xfrm>
            <a:off x="1401147" y="4304195"/>
            <a:ext cx="444359" cy="119997"/>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65" name="直線矢印コネクタ 164">
            <a:extLst>
              <a:ext uri="{FF2B5EF4-FFF2-40B4-BE49-F238E27FC236}">
                <a16:creationId xmlns:a16="http://schemas.microsoft.com/office/drawing/2014/main" id="{F9051F4E-7C8A-BB4A-8BAC-A6FFBE59E733}"/>
              </a:ext>
            </a:extLst>
          </p:cNvPr>
          <p:cNvCxnSpPr>
            <a:cxnSpLocks/>
          </p:cNvCxnSpPr>
          <p:nvPr/>
        </p:nvCxnSpPr>
        <p:spPr>
          <a:xfrm flipH="1" flipV="1">
            <a:off x="2573461" y="2784259"/>
            <a:ext cx="265236" cy="366873"/>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pic>
        <p:nvPicPr>
          <p:cNvPr id="192" name="図 191">
            <a:extLst>
              <a:ext uri="{FF2B5EF4-FFF2-40B4-BE49-F238E27FC236}">
                <a16:creationId xmlns:a16="http://schemas.microsoft.com/office/drawing/2014/main" id="{73D634C0-6195-C647-91A7-1D2CC5052FE7}"/>
              </a:ext>
            </a:extLst>
          </p:cNvPr>
          <p:cNvPicPr>
            <a:picLocks noChangeAspect="1"/>
          </p:cNvPicPr>
          <p:nvPr/>
        </p:nvPicPr>
        <p:blipFill>
          <a:blip r:embed="rId8"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2240081" y="2835012"/>
            <a:ext cx="489585" cy="489585"/>
          </a:xfrm>
          <a:prstGeom prst="rect">
            <a:avLst/>
          </a:prstGeom>
        </p:spPr>
      </p:pic>
      <p:cxnSp>
        <p:nvCxnSpPr>
          <p:cNvPr id="193" name="直線矢印コネクタ 192">
            <a:extLst>
              <a:ext uri="{FF2B5EF4-FFF2-40B4-BE49-F238E27FC236}">
                <a16:creationId xmlns:a16="http://schemas.microsoft.com/office/drawing/2014/main" id="{22ECA3FC-2811-7941-8841-F87D0C6E13C1}"/>
              </a:ext>
            </a:extLst>
          </p:cNvPr>
          <p:cNvCxnSpPr>
            <a:cxnSpLocks/>
          </p:cNvCxnSpPr>
          <p:nvPr/>
        </p:nvCxnSpPr>
        <p:spPr>
          <a:xfrm flipH="1">
            <a:off x="1013470" y="2466115"/>
            <a:ext cx="779973" cy="778000"/>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pic>
        <p:nvPicPr>
          <p:cNvPr id="194" name="図 193">
            <a:extLst>
              <a:ext uri="{FF2B5EF4-FFF2-40B4-BE49-F238E27FC236}">
                <a16:creationId xmlns:a16="http://schemas.microsoft.com/office/drawing/2014/main" id="{8E3A41C9-7604-824A-93C7-E8C437FB516B}"/>
              </a:ext>
            </a:extLst>
          </p:cNvPr>
          <p:cNvPicPr>
            <a:picLocks noChangeAspect="1"/>
          </p:cNvPicPr>
          <p:nvPr/>
        </p:nvPicPr>
        <p:blipFill>
          <a:blip r:embed="rId8"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765611" y="2697852"/>
            <a:ext cx="489585" cy="489585"/>
          </a:xfrm>
          <a:prstGeom prst="rect">
            <a:avLst/>
          </a:prstGeom>
        </p:spPr>
      </p:pic>
      <p:cxnSp>
        <p:nvCxnSpPr>
          <p:cNvPr id="195" name="直線矢印コネクタ 194">
            <a:extLst>
              <a:ext uri="{FF2B5EF4-FFF2-40B4-BE49-F238E27FC236}">
                <a16:creationId xmlns:a16="http://schemas.microsoft.com/office/drawing/2014/main" id="{479EB8E8-AA54-C447-A60A-27EE8658EFCD}"/>
              </a:ext>
            </a:extLst>
          </p:cNvPr>
          <p:cNvCxnSpPr>
            <a:cxnSpLocks/>
          </p:cNvCxnSpPr>
          <p:nvPr/>
        </p:nvCxnSpPr>
        <p:spPr>
          <a:xfrm flipH="1" flipV="1">
            <a:off x="1044369" y="3515980"/>
            <a:ext cx="1353892" cy="690320"/>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pic>
        <p:nvPicPr>
          <p:cNvPr id="196" name="図 195">
            <a:extLst>
              <a:ext uri="{FF2B5EF4-FFF2-40B4-BE49-F238E27FC236}">
                <a16:creationId xmlns:a16="http://schemas.microsoft.com/office/drawing/2014/main" id="{083158BE-8AC3-B349-A115-F24C2577D1FB}"/>
              </a:ext>
            </a:extLst>
          </p:cNvPr>
          <p:cNvPicPr>
            <a:picLocks noChangeAspect="1"/>
          </p:cNvPicPr>
          <p:nvPr/>
        </p:nvPicPr>
        <p:blipFill>
          <a:blip r:embed="rId8"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1531421" y="3457947"/>
            <a:ext cx="489585" cy="489585"/>
          </a:xfrm>
          <a:prstGeom prst="rect">
            <a:avLst/>
          </a:prstGeom>
        </p:spPr>
      </p:pic>
      <p:sp>
        <p:nvSpPr>
          <p:cNvPr id="60" name="正方形/長方形 59">
            <a:extLst>
              <a:ext uri="{FF2B5EF4-FFF2-40B4-BE49-F238E27FC236}">
                <a16:creationId xmlns:a16="http://schemas.microsoft.com/office/drawing/2014/main" id="{D8F35F53-CE58-C243-BD20-AA1B5AE3BFC6}"/>
              </a:ext>
            </a:extLst>
          </p:cNvPr>
          <p:cNvSpPr/>
          <p:nvPr/>
        </p:nvSpPr>
        <p:spPr>
          <a:xfrm>
            <a:off x="897218" y="1183366"/>
            <a:ext cx="2031325" cy="830997"/>
          </a:xfrm>
          <a:prstGeom prst="rect">
            <a:avLst/>
          </a:prstGeom>
        </p:spPr>
        <p:txBody>
          <a:bodyPr wrap="none">
            <a:spAutoFit/>
          </a:bodyPr>
          <a:lstStyle/>
          <a:p>
            <a:pPr algn="ctr"/>
            <a:r>
              <a:rPr lang="en-US" altLang="ja-JP" sz="3200" b="1" dirty="0">
                <a:latin typeface="Meiryo" panose="020B0604030504040204" pitchFamily="34" charset="-128"/>
                <a:ea typeface="Meiryo" panose="020B0604030504040204" pitchFamily="34" charset="-128"/>
                <a:cs typeface="Times New Roman" panose="02020603050405020304" pitchFamily="18" charset="0"/>
              </a:rPr>
              <a:t>Web1.0</a:t>
            </a:r>
            <a:endParaRPr lang="en-US" altLang="ja-JP" sz="3200" dirty="0">
              <a:latin typeface="Meiryo" panose="020B0604030504040204" pitchFamily="34" charset="-128"/>
              <a:ea typeface="Meiryo" panose="020B0604030504040204" pitchFamily="34" charset="-128"/>
              <a:cs typeface="Times New Roman" panose="02020603050405020304" pitchFamily="18" charset="0"/>
            </a:endParaRPr>
          </a:p>
          <a:p>
            <a:pPr algn="ctr"/>
            <a:r>
              <a:rPr lang="ja-JP" altLang="ja-JP" sz="1600">
                <a:latin typeface="Meiryo" panose="020B0604030504040204" pitchFamily="34" charset="-128"/>
                <a:ea typeface="Meiryo" panose="020B0604030504040204" pitchFamily="34" charset="-128"/>
                <a:cs typeface="Times New Roman" panose="02020603050405020304" pitchFamily="18" charset="0"/>
              </a:rPr>
              <a:t>一方向・一方通行型</a:t>
            </a:r>
            <a:endParaRPr lang="ja-JP" altLang="en-US" sz="1600">
              <a:latin typeface="Meiryo" panose="020B0604030504040204" pitchFamily="34" charset="-128"/>
              <a:ea typeface="Meiryo" panose="020B0604030504040204" pitchFamily="34" charset="-128"/>
            </a:endParaRPr>
          </a:p>
        </p:txBody>
      </p:sp>
      <p:sp>
        <p:nvSpPr>
          <p:cNvPr id="197" name="正方形/長方形 196">
            <a:extLst>
              <a:ext uri="{FF2B5EF4-FFF2-40B4-BE49-F238E27FC236}">
                <a16:creationId xmlns:a16="http://schemas.microsoft.com/office/drawing/2014/main" id="{AA52FC06-6AA6-FD41-B315-ADC547298BA6}"/>
              </a:ext>
            </a:extLst>
          </p:cNvPr>
          <p:cNvSpPr/>
          <p:nvPr/>
        </p:nvSpPr>
        <p:spPr>
          <a:xfrm>
            <a:off x="3668067" y="1183366"/>
            <a:ext cx="1820948" cy="830997"/>
          </a:xfrm>
          <a:prstGeom prst="rect">
            <a:avLst/>
          </a:prstGeom>
        </p:spPr>
        <p:txBody>
          <a:bodyPr wrap="none">
            <a:spAutoFit/>
          </a:bodyPr>
          <a:lstStyle/>
          <a:p>
            <a:pPr algn="ctr"/>
            <a:r>
              <a:rPr lang="en-US" altLang="ja-JP" sz="3200" b="1" dirty="0">
                <a:latin typeface="Meiryo" panose="020B0604030504040204" pitchFamily="34" charset="-128"/>
                <a:ea typeface="Meiryo" panose="020B0604030504040204" pitchFamily="34" charset="-128"/>
                <a:cs typeface="Times New Roman" panose="02020603050405020304" pitchFamily="18" charset="0"/>
              </a:rPr>
              <a:t>Web2.0</a:t>
            </a:r>
            <a:endParaRPr lang="en-US" altLang="ja-JP" sz="3200" dirty="0">
              <a:latin typeface="Meiryo" panose="020B0604030504040204" pitchFamily="34" charset="-128"/>
              <a:ea typeface="Meiryo" panose="020B0604030504040204" pitchFamily="34" charset="-128"/>
              <a:cs typeface="Times New Roman" panose="02020603050405020304" pitchFamily="18" charset="0"/>
            </a:endParaRPr>
          </a:p>
          <a:p>
            <a:pPr algn="ctr"/>
            <a:r>
              <a:rPr lang="ja-JP" altLang="en-US" sz="1600">
                <a:latin typeface="Meiryo" panose="020B0604030504040204" pitchFamily="34" charset="-128"/>
                <a:ea typeface="Meiryo" panose="020B0604030504040204" pitchFamily="34" charset="-128"/>
                <a:cs typeface="Times New Roman" panose="02020603050405020304" pitchFamily="18" charset="0"/>
              </a:rPr>
              <a:t>双方向・参加型</a:t>
            </a:r>
            <a:endParaRPr lang="ja-JP" altLang="en-US" sz="1600">
              <a:latin typeface="Meiryo" panose="020B0604030504040204" pitchFamily="34" charset="-128"/>
              <a:ea typeface="Meiryo" panose="020B0604030504040204" pitchFamily="34" charset="-128"/>
            </a:endParaRPr>
          </a:p>
        </p:txBody>
      </p:sp>
      <p:sp>
        <p:nvSpPr>
          <p:cNvPr id="198" name="正方形/長方形 197">
            <a:extLst>
              <a:ext uri="{FF2B5EF4-FFF2-40B4-BE49-F238E27FC236}">
                <a16:creationId xmlns:a16="http://schemas.microsoft.com/office/drawing/2014/main" id="{E62E48D8-D90F-2143-998A-4577519566C7}"/>
              </a:ext>
            </a:extLst>
          </p:cNvPr>
          <p:cNvSpPr/>
          <p:nvPr/>
        </p:nvSpPr>
        <p:spPr>
          <a:xfrm>
            <a:off x="6545298" y="1183366"/>
            <a:ext cx="1415772" cy="830997"/>
          </a:xfrm>
          <a:prstGeom prst="rect">
            <a:avLst/>
          </a:prstGeom>
        </p:spPr>
        <p:txBody>
          <a:bodyPr wrap="none">
            <a:spAutoFit/>
          </a:bodyPr>
          <a:lstStyle/>
          <a:p>
            <a:pPr algn="ctr"/>
            <a:r>
              <a:rPr lang="en-US" altLang="ja-JP" sz="3200" b="1" dirty="0">
                <a:latin typeface="Meiryo" panose="020B0604030504040204" pitchFamily="34" charset="-128"/>
                <a:ea typeface="Meiryo" panose="020B0604030504040204" pitchFamily="34" charset="-128"/>
                <a:cs typeface="Times New Roman" panose="02020603050405020304" pitchFamily="18" charset="0"/>
              </a:rPr>
              <a:t>Web3</a:t>
            </a:r>
            <a:endParaRPr lang="en-US" altLang="ja-JP" sz="3200" dirty="0">
              <a:latin typeface="Meiryo" panose="020B0604030504040204" pitchFamily="34" charset="-128"/>
              <a:ea typeface="Meiryo" panose="020B0604030504040204" pitchFamily="34" charset="-128"/>
              <a:cs typeface="Times New Roman" panose="02020603050405020304" pitchFamily="18" charset="0"/>
            </a:endParaRPr>
          </a:p>
          <a:p>
            <a:pPr algn="ctr"/>
            <a:r>
              <a:rPr lang="ja-JP" altLang="en-US" sz="1600">
                <a:latin typeface="Meiryo" panose="020B0604030504040204" pitchFamily="34" charset="-128"/>
                <a:ea typeface="Meiryo" panose="020B0604030504040204" pitchFamily="34" charset="-128"/>
                <a:cs typeface="Times New Roman" panose="02020603050405020304" pitchFamily="18" charset="0"/>
              </a:rPr>
              <a:t>自律・分散型</a:t>
            </a:r>
            <a:endParaRPr lang="ja-JP" altLang="en-US" sz="1600">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2CC48BB6-9C9F-784B-9053-3F30FBCA51B0}"/>
              </a:ext>
            </a:extLst>
          </p:cNvPr>
          <p:cNvSpPr txBox="1"/>
          <p:nvPr/>
        </p:nvSpPr>
        <p:spPr>
          <a:xfrm>
            <a:off x="765611" y="4826759"/>
            <a:ext cx="1217000" cy="369332"/>
          </a:xfrm>
          <a:prstGeom prst="rect">
            <a:avLst/>
          </a:prstGeom>
          <a:noFill/>
        </p:spPr>
        <p:txBody>
          <a:bodyPr wrap="none" rtlCol="0">
            <a:spAutoFit/>
          </a:bodyPr>
          <a:lstStyle/>
          <a:p>
            <a:r>
              <a:rPr kumimoji="1" lang="en-US" altLang="ja-JP" dirty="0">
                <a:latin typeface="Meiryo" panose="020B0604030504040204" pitchFamily="34" charset="-128"/>
                <a:ea typeface="Meiryo" panose="020B0604030504040204" pitchFamily="34" charset="-128"/>
              </a:rPr>
              <a:t>1990</a:t>
            </a:r>
            <a:r>
              <a:rPr kumimoji="1" lang="ja-JP" altLang="en-US">
                <a:latin typeface="Meiryo" panose="020B0604030504040204" pitchFamily="34" charset="-128"/>
                <a:ea typeface="Meiryo" panose="020B0604030504040204" pitchFamily="34" charset="-128"/>
              </a:rPr>
              <a:t>年</a:t>
            </a:r>
            <a:r>
              <a:rPr kumimoji="1" lang="en-US" altLang="ja-JP" dirty="0">
                <a:latin typeface="Meiryo" panose="020B0604030504040204" pitchFamily="34" charset="-128"/>
                <a:ea typeface="Meiryo" panose="020B0604030504040204" pitchFamily="34" charset="-128"/>
              </a:rPr>
              <a:t>〜</a:t>
            </a:r>
            <a:endParaRPr kumimoji="1" lang="ja-JP" altLang="en-US">
              <a:latin typeface="Meiryo" panose="020B0604030504040204" pitchFamily="34" charset="-128"/>
              <a:ea typeface="Meiryo" panose="020B0604030504040204" pitchFamily="34" charset="-128"/>
            </a:endParaRPr>
          </a:p>
        </p:txBody>
      </p:sp>
      <p:sp>
        <p:nvSpPr>
          <p:cNvPr id="199" name="テキスト ボックス 198">
            <a:extLst>
              <a:ext uri="{FF2B5EF4-FFF2-40B4-BE49-F238E27FC236}">
                <a16:creationId xmlns:a16="http://schemas.microsoft.com/office/drawing/2014/main" id="{E3562285-5B06-2749-AFE1-1DE0122464BF}"/>
              </a:ext>
            </a:extLst>
          </p:cNvPr>
          <p:cNvSpPr txBox="1"/>
          <p:nvPr/>
        </p:nvSpPr>
        <p:spPr>
          <a:xfrm>
            <a:off x="3390667" y="4828115"/>
            <a:ext cx="1217000" cy="369332"/>
          </a:xfrm>
          <a:prstGeom prst="rect">
            <a:avLst/>
          </a:prstGeom>
          <a:noFill/>
        </p:spPr>
        <p:txBody>
          <a:bodyPr wrap="none" rtlCol="0">
            <a:spAutoFit/>
          </a:bodyPr>
          <a:lstStyle/>
          <a:p>
            <a:r>
              <a:rPr lang="en-US" altLang="ja-JP" dirty="0">
                <a:latin typeface="Meiryo" panose="020B0604030504040204" pitchFamily="34" charset="-128"/>
                <a:ea typeface="Meiryo" panose="020B0604030504040204" pitchFamily="34" charset="-128"/>
              </a:rPr>
              <a:t>2004</a:t>
            </a:r>
            <a:r>
              <a:rPr kumimoji="1" lang="ja-JP" altLang="en-US">
                <a:latin typeface="Meiryo" panose="020B0604030504040204" pitchFamily="34" charset="-128"/>
                <a:ea typeface="Meiryo" panose="020B0604030504040204" pitchFamily="34" charset="-128"/>
              </a:rPr>
              <a:t>年</a:t>
            </a:r>
            <a:r>
              <a:rPr kumimoji="1" lang="en-US" altLang="ja-JP" dirty="0">
                <a:latin typeface="Meiryo" panose="020B0604030504040204" pitchFamily="34" charset="-128"/>
                <a:ea typeface="Meiryo" panose="020B0604030504040204" pitchFamily="34" charset="-128"/>
              </a:rPr>
              <a:t>〜</a:t>
            </a:r>
            <a:endParaRPr kumimoji="1" lang="ja-JP" altLang="en-US">
              <a:latin typeface="Meiryo" panose="020B0604030504040204" pitchFamily="34" charset="-128"/>
              <a:ea typeface="Meiryo" panose="020B0604030504040204" pitchFamily="34" charset="-128"/>
            </a:endParaRPr>
          </a:p>
        </p:txBody>
      </p:sp>
      <p:sp>
        <p:nvSpPr>
          <p:cNvPr id="200" name="テキスト ボックス 199">
            <a:extLst>
              <a:ext uri="{FF2B5EF4-FFF2-40B4-BE49-F238E27FC236}">
                <a16:creationId xmlns:a16="http://schemas.microsoft.com/office/drawing/2014/main" id="{EAD82695-1E1E-AB4F-97D4-B51B75233CB3}"/>
              </a:ext>
            </a:extLst>
          </p:cNvPr>
          <p:cNvSpPr txBox="1"/>
          <p:nvPr/>
        </p:nvSpPr>
        <p:spPr>
          <a:xfrm>
            <a:off x="6160674" y="4828115"/>
            <a:ext cx="1217000" cy="369332"/>
          </a:xfrm>
          <a:prstGeom prst="rect">
            <a:avLst/>
          </a:prstGeom>
          <a:noFill/>
        </p:spPr>
        <p:txBody>
          <a:bodyPr wrap="none" rtlCol="0">
            <a:spAutoFit/>
          </a:bodyPr>
          <a:lstStyle/>
          <a:p>
            <a:r>
              <a:rPr lang="en-US" altLang="ja-JP" dirty="0">
                <a:latin typeface="Meiryo" panose="020B0604030504040204" pitchFamily="34" charset="-128"/>
                <a:ea typeface="Meiryo" panose="020B0604030504040204" pitchFamily="34" charset="-128"/>
              </a:rPr>
              <a:t>2021</a:t>
            </a:r>
            <a:r>
              <a:rPr kumimoji="1" lang="ja-JP" altLang="en-US">
                <a:latin typeface="Meiryo" panose="020B0604030504040204" pitchFamily="34" charset="-128"/>
                <a:ea typeface="Meiryo" panose="020B0604030504040204" pitchFamily="34" charset="-128"/>
              </a:rPr>
              <a:t>年</a:t>
            </a:r>
            <a:r>
              <a:rPr kumimoji="1" lang="en-US" altLang="ja-JP" dirty="0">
                <a:latin typeface="Meiryo" panose="020B0604030504040204" pitchFamily="34" charset="-128"/>
                <a:ea typeface="Meiryo" panose="020B0604030504040204" pitchFamily="34" charset="-128"/>
              </a:rPr>
              <a:t>〜</a:t>
            </a:r>
            <a:endParaRPr kumimoji="1" lang="ja-JP" altLang="en-US">
              <a:latin typeface="Meiryo" panose="020B0604030504040204" pitchFamily="34" charset="-128"/>
              <a:ea typeface="Meiryo" panose="020B0604030504040204" pitchFamily="34" charset="-128"/>
            </a:endParaRPr>
          </a:p>
        </p:txBody>
      </p:sp>
      <p:sp>
        <p:nvSpPr>
          <p:cNvPr id="63" name="正方形/長方形 62">
            <a:extLst>
              <a:ext uri="{FF2B5EF4-FFF2-40B4-BE49-F238E27FC236}">
                <a16:creationId xmlns:a16="http://schemas.microsoft.com/office/drawing/2014/main" id="{B4F8C70F-76FB-C142-860B-EB35F274C2CF}"/>
              </a:ext>
            </a:extLst>
          </p:cNvPr>
          <p:cNvSpPr/>
          <p:nvPr/>
        </p:nvSpPr>
        <p:spPr>
          <a:xfrm>
            <a:off x="820371" y="5201740"/>
            <a:ext cx="2265729" cy="646331"/>
          </a:xfrm>
          <a:prstGeom prst="rect">
            <a:avLst/>
          </a:prstGeom>
        </p:spPr>
        <p:txBody>
          <a:bodyPr wrap="square">
            <a:spAutoFit/>
          </a:bodyPr>
          <a:lstStyle/>
          <a:p>
            <a:pPr marL="171450" indent="-171450" algn="just">
              <a:buFont typeface="Wingdings" pitchFamily="2" charset="2"/>
              <a:buChar char="ü"/>
            </a:pPr>
            <a:r>
              <a:rPr lang="ja-JP" altLang="en-US" sz="900" b="1" kern="100">
                <a:latin typeface="Meiryo" panose="020B0604030504040204" pitchFamily="34" charset="-128"/>
                <a:ea typeface="Meiryo" panose="020B0604030504040204" pitchFamily="34" charset="-128"/>
                <a:cs typeface="Times New Roman" panose="02020603050405020304" pitchFamily="18" charset="0"/>
              </a:rPr>
              <a:t>メディアの破壊</a:t>
            </a:r>
            <a:r>
              <a:rPr lang="en-US" altLang="ja-JP" sz="900" kern="100" dirty="0">
                <a:latin typeface="Meiryo" panose="020B0604030504040204" pitchFamily="34" charset="-128"/>
                <a:ea typeface="Meiryo" panose="020B0604030504040204" pitchFamily="34" charset="-128"/>
                <a:cs typeface="Times New Roman" panose="02020603050405020304" pitchFamily="18" charset="0"/>
              </a:rPr>
              <a:t>:</a:t>
            </a:r>
            <a:r>
              <a:rPr lang="ja-JP" altLang="en-US" sz="900" kern="100">
                <a:latin typeface="Meiryo" panose="020B0604030504040204" pitchFamily="34" charset="-128"/>
                <a:ea typeface="Meiryo" panose="020B0604030504040204" pitchFamily="34" charset="-128"/>
                <a:cs typeface="Times New Roman" panose="02020603050405020304" pitchFamily="18" charset="0"/>
              </a:rPr>
              <a:t>誰もが</a:t>
            </a:r>
            <a:r>
              <a:rPr lang="ja-JP" altLang="ja-JP" sz="900" kern="100">
                <a:latin typeface="Meiryo" panose="020B0604030504040204" pitchFamily="34" charset="-128"/>
                <a:ea typeface="Meiryo" panose="020B0604030504040204" pitchFamily="34" charset="-128"/>
                <a:cs typeface="Times New Roman" panose="02020603050405020304" pitchFamily="18" charset="0"/>
              </a:rPr>
              <a:t>情報を発信できるようにな</a:t>
            </a:r>
            <a:r>
              <a:rPr lang="ja-JP" altLang="en-US" sz="900" kern="100">
                <a:latin typeface="Meiryo" panose="020B0604030504040204" pitchFamily="34" charset="-128"/>
                <a:ea typeface="Meiryo" panose="020B0604030504040204" pitchFamily="34" charset="-128"/>
                <a:cs typeface="Times New Roman" panose="02020603050405020304" pitchFamily="18" charset="0"/>
              </a:rPr>
              <a:t>った</a:t>
            </a:r>
            <a:endParaRPr lang="en-US" altLang="ja-JP" sz="900"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ja-JP" sz="900" kern="100">
                <a:latin typeface="Meiryo" panose="020B0604030504040204" pitchFamily="34" charset="-128"/>
                <a:ea typeface="Meiryo" panose="020B0604030504040204" pitchFamily="34" charset="-128"/>
                <a:cs typeface="Times New Roman" panose="02020603050405020304" pitchFamily="18" charset="0"/>
              </a:rPr>
              <a:t>専門的なスキルが必要で</a:t>
            </a:r>
            <a:r>
              <a:rPr lang="ja-JP" altLang="en-US" sz="900" kern="100">
                <a:latin typeface="Meiryo" panose="020B0604030504040204" pitchFamily="34" charset="-128"/>
                <a:ea typeface="Meiryo" panose="020B0604030504040204" pitchFamily="34" charset="-128"/>
                <a:cs typeface="Times New Roman" panose="02020603050405020304" pitchFamily="18" charset="0"/>
              </a:rPr>
              <a:t>企業主体</a:t>
            </a:r>
            <a:endParaRPr lang="en-US" altLang="ja-JP" sz="900"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en-US" sz="900" b="1" kern="100">
                <a:latin typeface="Meiryo" panose="020B0604030504040204" pitchFamily="34" charset="-128"/>
                <a:ea typeface="Meiryo" panose="020B0604030504040204" pitchFamily="34" charset="-128"/>
                <a:cs typeface="Times New Roman" panose="02020603050405020304" pitchFamily="18" charset="0"/>
              </a:rPr>
              <a:t>検索</a:t>
            </a:r>
            <a:r>
              <a:rPr lang="ja-JP" altLang="en-US" sz="900" kern="100">
                <a:latin typeface="Meiryo" panose="020B0604030504040204" pitchFamily="34" charset="-128"/>
                <a:ea typeface="Meiryo" panose="020B0604030504040204" pitchFamily="34" charset="-128"/>
                <a:cs typeface="Times New Roman" panose="02020603050405020304" pitchFamily="18" charset="0"/>
              </a:rPr>
              <a:t>により分散化した情報をつなぐ</a:t>
            </a:r>
            <a:endParaRPr lang="ja-JP" altLang="ja-JP" sz="900" kern="100">
              <a:latin typeface="Meiryo" panose="020B0604030504040204" pitchFamily="34" charset="-128"/>
              <a:ea typeface="Meiryo" panose="020B0604030504040204" pitchFamily="34" charset="-128"/>
              <a:cs typeface="Times New Roman" panose="02020603050405020304" pitchFamily="18" charset="0"/>
            </a:endParaRPr>
          </a:p>
        </p:txBody>
      </p:sp>
      <p:sp>
        <p:nvSpPr>
          <p:cNvPr id="201" name="正方形/長方形 200">
            <a:extLst>
              <a:ext uri="{FF2B5EF4-FFF2-40B4-BE49-F238E27FC236}">
                <a16:creationId xmlns:a16="http://schemas.microsoft.com/office/drawing/2014/main" id="{1F4A7D76-D69F-EE49-B5CA-D878696EC49C}"/>
              </a:ext>
            </a:extLst>
          </p:cNvPr>
          <p:cNvSpPr/>
          <p:nvPr/>
        </p:nvSpPr>
        <p:spPr>
          <a:xfrm>
            <a:off x="3411486" y="5187044"/>
            <a:ext cx="2334109" cy="646331"/>
          </a:xfrm>
          <a:prstGeom prst="rect">
            <a:avLst/>
          </a:prstGeom>
        </p:spPr>
        <p:txBody>
          <a:bodyPr wrap="square">
            <a:spAutoFit/>
          </a:bodyPr>
          <a:lstStyle/>
          <a:p>
            <a:pPr marL="171450" indent="-171450" algn="just">
              <a:buFont typeface="Wingdings" pitchFamily="2" charset="2"/>
              <a:buChar char="ü"/>
            </a:pPr>
            <a:r>
              <a:rPr lang="ja-JP" altLang="en-US" sz="900" b="1" kern="100">
                <a:latin typeface="Meiryo" panose="020B0604030504040204" pitchFamily="34" charset="-128"/>
                <a:ea typeface="Meiryo" panose="020B0604030504040204" pitchFamily="34" charset="-128"/>
                <a:cs typeface="Times New Roman" panose="02020603050405020304" pitchFamily="18" charset="0"/>
              </a:rPr>
              <a:t>編集の破壊</a:t>
            </a:r>
            <a:r>
              <a:rPr lang="ja-JP" altLang="en-US" sz="900" kern="100">
                <a:latin typeface="Meiryo" panose="020B0604030504040204" pitchFamily="34" charset="-128"/>
                <a:ea typeface="Meiryo" panose="020B0604030504040204" pitchFamily="34" charset="-128"/>
                <a:cs typeface="Times New Roman" panose="02020603050405020304" pitchFamily="18" charset="0"/>
              </a:rPr>
              <a:t>：個人で情報を編集・発信</a:t>
            </a:r>
            <a:endParaRPr lang="en-US" altLang="ja-JP" sz="900"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en-US" sz="900" b="1" kern="100">
                <a:latin typeface="Meiryo" panose="020B0604030504040204" pitchFamily="34" charset="-128"/>
                <a:ea typeface="Meiryo" panose="020B0604030504040204" pitchFamily="34" charset="-128"/>
                <a:cs typeface="Times New Roman" panose="02020603050405020304" pitchFamily="18" charset="0"/>
              </a:rPr>
              <a:t>プラットフォーム</a:t>
            </a:r>
            <a:r>
              <a:rPr lang="ja-JP" altLang="en-US" sz="900" kern="100">
                <a:latin typeface="Meiryo" panose="020B0604030504040204" pitchFamily="34" charset="-128"/>
                <a:ea typeface="Meiryo" panose="020B0604030504040204" pitchFamily="34" charset="-128"/>
                <a:cs typeface="Times New Roman" panose="02020603050405020304" pitchFamily="18" charset="0"/>
              </a:rPr>
              <a:t>が編集・発信の土台</a:t>
            </a:r>
            <a:endParaRPr lang="en-US" altLang="ja-JP" sz="900"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en-US" sz="900" kern="100">
                <a:latin typeface="Meiryo" panose="020B0604030504040204" pitchFamily="34" charset="-128"/>
                <a:ea typeface="Meiryo" panose="020B0604030504040204" pitchFamily="34" charset="-128"/>
                <a:cs typeface="Times New Roman" panose="02020603050405020304" pitchFamily="18" charset="0"/>
              </a:rPr>
              <a:t>プラットフォーマーがデータを独占・寡占化し、懸念が拡大</a:t>
            </a:r>
            <a:endParaRPr lang="ja-JP" altLang="ja-JP" sz="900" kern="100">
              <a:latin typeface="Meiryo" panose="020B0604030504040204" pitchFamily="34" charset="-128"/>
              <a:ea typeface="Meiryo" panose="020B0604030504040204" pitchFamily="34" charset="-128"/>
              <a:cs typeface="Times New Roman" panose="02020603050405020304" pitchFamily="18" charset="0"/>
            </a:endParaRPr>
          </a:p>
        </p:txBody>
      </p:sp>
      <p:sp>
        <p:nvSpPr>
          <p:cNvPr id="202" name="正方形/長方形 201">
            <a:extLst>
              <a:ext uri="{FF2B5EF4-FFF2-40B4-BE49-F238E27FC236}">
                <a16:creationId xmlns:a16="http://schemas.microsoft.com/office/drawing/2014/main" id="{92150A3B-42DC-C946-B314-B9FF233377EE}"/>
              </a:ext>
            </a:extLst>
          </p:cNvPr>
          <p:cNvSpPr/>
          <p:nvPr/>
        </p:nvSpPr>
        <p:spPr>
          <a:xfrm>
            <a:off x="6157979" y="5183628"/>
            <a:ext cx="2456632" cy="646331"/>
          </a:xfrm>
          <a:prstGeom prst="rect">
            <a:avLst/>
          </a:prstGeom>
        </p:spPr>
        <p:txBody>
          <a:bodyPr wrap="square">
            <a:spAutoFit/>
          </a:bodyPr>
          <a:lstStyle/>
          <a:p>
            <a:pPr marL="171450" indent="-171450" algn="just">
              <a:buFont typeface="Wingdings" pitchFamily="2" charset="2"/>
              <a:buChar char="ü"/>
            </a:pPr>
            <a:r>
              <a:rPr lang="ja-JP" altLang="en-US" sz="900" b="1" kern="100">
                <a:latin typeface="Meiryo" panose="020B0604030504040204" pitchFamily="34" charset="-128"/>
                <a:ea typeface="Meiryo" panose="020B0604030504040204" pitchFamily="34" charset="-128"/>
                <a:cs typeface="Times New Roman" panose="02020603050405020304" pitchFamily="18" charset="0"/>
              </a:rPr>
              <a:t>プラットフォーマーの破壊</a:t>
            </a:r>
            <a:r>
              <a:rPr lang="ja-JP" altLang="en-US" sz="900" kern="100">
                <a:latin typeface="Meiryo" panose="020B0604030504040204" pitchFamily="34" charset="-128"/>
                <a:ea typeface="Meiryo" panose="020B0604030504040204" pitchFamily="34" charset="-128"/>
                <a:cs typeface="Times New Roman" panose="02020603050405020304" pitchFamily="18" charset="0"/>
              </a:rPr>
              <a:t>：特定の企業に頼らない</a:t>
            </a:r>
            <a:r>
              <a:rPr lang="ja-JP" altLang="en-US" sz="900" b="1" kern="100">
                <a:latin typeface="Meiryo" panose="020B0604030504040204" pitchFamily="34" charset="-128"/>
                <a:ea typeface="Meiryo" panose="020B0604030504040204" pitchFamily="34" charset="-128"/>
                <a:cs typeface="Times New Roman" panose="02020603050405020304" pitchFamily="18" charset="0"/>
              </a:rPr>
              <a:t>非中心化</a:t>
            </a:r>
            <a:endParaRPr lang="en-US" altLang="ja-JP" sz="900" b="1"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en-US" sz="900" kern="100">
                <a:latin typeface="Meiryo" panose="020B0604030504040204" pitchFamily="34" charset="-128"/>
                <a:ea typeface="Meiryo" panose="020B0604030504040204" pitchFamily="34" charset="-128"/>
                <a:cs typeface="Times New Roman" panose="02020603050405020304" pitchFamily="18" charset="0"/>
              </a:rPr>
              <a:t>参加者が自らデータを管理、活用</a:t>
            </a:r>
            <a:endParaRPr lang="en-US" altLang="ja-JP" sz="900"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en-US" sz="900" kern="100">
                <a:latin typeface="Meiryo" panose="020B0604030504040204" pitchFamily="34" charset="-128"/>
                <a:ea typeface="Meiryo" panose="020B0604030504040204" pitchFamily="34" charset="-128"/>
                <a:cs typeface="Times New Roman" panose="02020603050405020304" pitchFamily="18" charset="0"/>
              </a:rPr>
              <a:t>中核技術としてブロックチェーンを活用</a:t>
            </a:r>
            <a:endParaRPr lang="ja-JP" altLang="ja-JP" sz="900" kern="100">
              <a:latin typeface="Meiryo" panose="020B0604030504040204" pitchFamily="34" charset="-128"/>
              <a:ea typeface="Meiryo" panose="020B0604030504040204" pitchFamily="34"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1D443D2D-45AE-FF18-F65B-7C711378EDF4}"/>
              </a:ext>
            </a:extLst>
          </p:cNvPr>
          <p:cNvSpPr txBox="1"/>
          <p:nvPr/>
        </p:nvSpPr>
        <p:spPr>
          <a:xfrm>
            <a:off x="820371" y="5993005"/>
            <a:ext cx="7517393" cy="553998"/>
          </a:xfrm>
          <a:prstGeom prst="rect">
            <a:avLst/>
          </a:prstGeom>
          <a:solidFill>
            <a:srgbClr val="FFC000"/>
          </a:solidFill>
        </p:spPr>
        <p:txBody>
          <a:bodyPr wrap="square">
            <a:spAutoFit/>
          </a:bodyPr>
          <a:lstStyle/>
          <a:p>
            <a:pPr algn="l"/>
            <a:r>
              <a:rPr lang="en" altLang="ja-JP" sz="1000" b="0" i="0" dirty="0">
                <a:solidFill>
                  <a:srgbClr val="242424"/>
                </a:solidFill>
                <a:effectLst/>
                <a:latin typeface="Meiryo" panose="020B0604030504040204" pitchFamily="34" charset="-128"/>
                <a:ea typeface="Meiryo" panose="020B0604030504040204" pitchFamily="34" charset="-128"/>
              </a:rPr>
              <a:t>Web3</a:t>
            </a:r>
            <a:r>
              <a:rPr lang="ja-JP" altLang="en-US" sz="1000" b="0" i="0">
                <a:solidFill>
                  <a:srgbClr val="242424"/>
                </a:solidFill>
                <a:effectLst/>
                <a:latin typeface="Meiryo" panose="020B0604030504040204" pitchFamily="34" charset="-128"/>
                <a:ea typeface="Meiryo" panose="020B0604030504040204" pitchFamily="34" charset="-128"/>
              </a:rPr>
              <a:t>と</a:t>
            </a:r>
            <a:r>
              <a:rPr lang="en-US" altLang="ja-JP" sz="1000" b="0" i="0" dirty="0">
                <a:solidFill>
                  <a:srgbClr val="242424"/>
                </a:solidFill>
                <a:effectLst/>
                <a:latin typeface="Meiryo" panose="020B0604030504040204" pitchFamily="34" charset="-128"/>
                <a:ea typeface="Meiryo" panose="020B0604030504040204" pitchFamily="34" charset="-128"/>
              </a:rPr>
              <a:t>Web3.0</a:t>
            </a:r>
            <a:r>
              <a:rPr lang="ja-JP" altLang="en-US" sz="1000" b="0" i="0">
                <a:solidFill>
                  <a:srgbClr val="242424"/>
                </a:solidFill>
                <a:effectLst/>
                <a:latin typeface="Meiryo" panose="020B0604030504040204" pitchFamily="34" charset="-128"/>
                <a:ea typeface="Meiryo" panose="020B0604030504040204" pitchFamily="34" charset="-128"/>
              </a:rPr>
              <a:t>は、本来は異なる概念。</a:t>
            </a:r>
            <a:r>
              <a:rPr lang="en" altLang="ja-JP" sz="1000" b="0" i="0" dirty="0">
                <a:solidFill>
                  <a:srgbClr val="242424"/>
                </a:solidFill>
                <a:effectLst/>
                <a:latin typeface="Meiryo" panose="020B0604030504040204" pitchFamily="34" charset="-128"/>
                <a:ea typeface="Meiryo" panose="020B0604030504040204" pitchFamily="34" charset="-128"/>
              </a:rPr>
              <a:t>Web3</a:t>
            </a:r>
            <a:r>
              <a:rPr lang="ja-JP" altLang="en-US" sz="1000" b="0" i="0">
                <a:solidFill>
                  <a:srgbClr val="242424"/>
                </a:solidFill>
                <a:effectLst/>
                <a:latin typeface="Meiryo" panose="020B0604030504040204" pitchFamily="34" charset="-128"/>
                <a:ea typeface="Meiryo" panose="020B0604030504040204" pitchFamily="34" charset="-128"/>
              </a:rPr>
              <a:t>とは、「</a:t>
            </a:r>
            <a:r>
              <a:rPr lang="en" altLang="ja-JP" sz="1000" b="0" i="0" dirty="0">
                <a:solidFill>
                  <a:srgbClr val="242424"/>
                </a:solidFill>
                <a:effectLst/>
                <a:latin typeface="Meiryo" panose="020B0604030504040204" pitchFamily="34" charset="-128"/>
                <a:ea typeface="Meiryo" panose="020B0604030504040204" pitchFamily="34" charset="-128"/>
              </a:rPr>
              <a:t>GAFA</a:t>
            </a:r>
            <a:r>
              <a:rPr lang="ja-JP" altLang="en-US" sz="1000" b="0" i="0">
                <a:solidFill>
                  <a:srgbClr val="242424"/>
                </a:solidFill>
                <a:effectLst/>
                <a:latin typeface="Meiryo" panose="020B0604030504040204" pitchFamily="34" charset="-128"/>
                <a:ea typeface="Meiryo" panose="020B0604030504040204" pitchFamily="34" charset="-128"/>
              </a:rPr>
              <a:t>が支配するインターネットを、ブロックチェーン技術によって個人の手に取り戻す」というコンセプト。一方、</a:t>
            </a:r>
            <a:r>
              <a:rPr lang="en" altLang="ja-JP" sz="1000" b="0" i="0" dirty="0">
                <a:solidFill>
                  <a:srgbClr val="242424"/>
                </a:solidFill>
                <a:effectLst/>
                <a:latin typeface="Meiryo" panose="020B0604030504040204" pitchFamily="34" charset="-128"/>
                <a:ea typeface="Meiryo" panose="020B0604030504040204" pitchFamily="34" charset="-128"/>
              </a:rPr>
              <a:t>Web 3.0</a:t>
            </a:r>
            <a:r>
              <a:rPr lang="ja-JP" altLang="en-US" sz="1000" b="0" i="0">
                <a:solidFill>
                  <a:srgbClr val="242424"/>
                </a:solidFill>
                <a:effectLst/>
                <a:latin typeface="Meiryo" panose="020B0604030504040204" pitchFamily="34" charset="-128"/>
                <a:ea typeface="Meiryo" panose="020B0604030504040204" pitchFamily="34" charset="-128"/>
              </a:rPr>
              <a:t>は、コンピューター同士が</a:t>
            </a:r>
            <a:r>
              <a:rPr lang="en" altLang="ja-JP" sz="1000" b="0" i="0" dirty="0">
                <a:solidFill>
                  <a:srgbClr val="242424"/>
                </a:solidFill>
                <a:effectLst/>
                <a:latin typeface="Meiryo" panose="020B0604030504040204" pitchFamily="34" charset="-128"/>
                <a:ea typeface="Meiryo" panose="020B0604030504040204" pitchFamily="34" charset="-128"/>
              </a:rPr>
              <a:t>Web</a:t>
            </a:r>
            <a:r>
              <a:rPr lang="ja-JP" altLang="en-US" sz="1000" b="0" i="0">
                <a:solidFill>
                  <a:srgbClr val="242424"/>
                </a:solidFill>
                <a:effectLst/>
                <a:latin typeface="Meiryo" panose="020B0604030504040204" pitchFamily="34" charset="-128"/>
                <a:ea typeface="Meiryo" panose="020B0604030504040204" pitchFamily="34" charset="-128"/>
              </a:rPr>
              <a:t>ページの意味をやり取りする「セマンティック</a:t>
            </a:r>
            <a:r>
              <a:rPr lang="en" altLang="ja-JP" sz="1000" b="0" i="0" dirty="0">
                <a:solidFill>
                  <a:srgbClr val="242424"/>
                </a:solidFill>
                <a:effectLst/>
                <a:latin typeface="Meiryo" panose="020B0604030504040204" pitchFamily="34" charset="-128"/>
                <a:ea typeface="Meiryo" panose="020B0604030504040204" pitchFamily="34" charset="-128"/>
              </a:rPr>
              <a:t>Web</a:t>
            </a:r>
            <a:r>
              <a:rPr lang="ja-JP" altLang="en" sz="1000" b="0" i="0">
                <a:solidFill>
                  <a:srgbClr val="242424"/>
                </a:solidFill>
                <a:effectLst/>
                <a:latin typeface="Meiryo" panose="020B0604030504040204" pitchFamily="34" charset="-128"/>
                <a:ea typeface="Meiryo" panose="020B0604030504040204" pitchFamily="34" charset="-128"/>
              </a:rPr>
              <a:t>」</a:t>
            </a:r>
            <a:r>
              <a:rPr lang="ja-JP" altLang="en-US" sz="1000" b="0" i="0">
                <a:solidFill>
                  <a:srgbClr val="242424"/>
                </a:solidFill>
                <a:effectLst/>
                <a:latin typeface="Meiryo" panose="020B0604030504040204" pitchFamily="34" charset="-128"/>
                <a:ea typeface="Meiryo" panose="020B0604030504040204" pitchFamily="34" charset="-128"/>
              </a:rPr>
              <a:t>という意味。ただ、両者を明確に区別しない使われ方も多い。</a:t>
            </a:r>
          </a:p>
        </p:txBody>
      </p:sp>
    </p:spTree>
    <p:extLst>
      <p:ext uri="{BB962C8B-B14F-4D97-AF65-F5344CB8AC3E}">
        <p14:creationId xmlns:p14="http://schemas.microsoft.com/office/powerpoint/2010/main" val="26172707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正方形/長方形 166">
            <a:extLst>
              <a:ext uri="{FF2B5EF4-FFF2-40B4-BE49-F238E27FC236}">
                <a16:creationId xmlns:a16="http://schemas.microsoft.com/office/drawing/2014/main" id="{6DD4E44D-9795-3F40-B8A1-38865B79F624}"/>
              </a:ext>
            </a:extLst>
          </p:cNvPr>
          <p:cNvSpPr/>
          <p:nvPr/>
        </p:nvSpPr>
        <p:spPr>
          <a:xfrm>
            <a:off x="213934" y="4130484"/>
            <a:ext cx="8686800" cy="705258"/>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nvGrpSpPr>
          <p:cNvPr id="169" name="図形グループ 90">
            <a:extLst>
              <a:ext uri="{FF2B5EF4-FFF2-40B4-BE49-F238E27FC236}">
                <a16:creationId xmlns:a16="http://schemas.microsoft.com/office/drawing/2014/main" id="{E5EF216F-4BDB-1346-93FA-C1F3F0917E12}"/>
              </a:ext>
            </a:extLst>
          </p:cNvPr>
          <p:cNvGrpSpPr/>
          <p:nvPr/>
        </p:nvGrpSpPr>
        <p:grpSpPr>
          <a:xfrm>
            <a:off x="4930412" y="1414645"/>
            <a:ext cx="715550" cy="904465"/>
            <a:chOff x="4936567" y="2924944"/>
            <a:chExt cx="715550" cy="904465"/>
          </a:xfrm>
        </p:grpSpPr>
        <p:sp>
          <p:nvSpPr>
            <p:cNvPr id="170" name="正方形/長方形 169">
              <a:extLst>
                <a:ext uri="{FF2B5EF4-FFF2-40B4-BE49-F238E27FC236}">
                  <a16:creationId xmlns:a16="http://schemas.microsoft.com/office/drawing/2014/main" id="{3648B5E2-FE82-924A-B5C2-D20C0CF8BCAD}"/>
                </a:ext>
              </a:extLst>
            </p:cNvPr>
            <p:cNvSpPr/>
            <p:nvPr/>
          </p:nvSpPr>
          <p:spPr>
            <a:xfrm>
              <a:off x="4938660" y="2924944"/>
              <a:ext cx="713457" cy="90446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71" name="正方形/長方形 170">
              <a:extLst>
                <a:ext uri="{FF2B5EF4-FFF2-40B4-BE49-F238E27FC236}">
                  <a16:creationId xmlns:a16="http://schemas.microsoft.com/office/drawing/2014/main" id="{5BFB95DE-99C5-AD46-A94B-2F9F23FE2049}"/>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72" name="正方形/長方形 171">
              <a:extLst>
                <a:ext uri="{FF2B5EF4-FFF2-40B4-BE49-F238E27FC236}">
                  <a16:creationId xmlns:a16="http://schemas.microsoft.com/office/drawing/2014/main" id="{DA713667-A2A6-5844-84FA-5E84BB67AFDC}"/>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73" name="正方形/長方形 172">
              <a:extLst>
                <a:ext uri="{FF2B5EF4-FFF2-40B4-BE49-F238E27FC236}">
                  <a16:creationId xmlns:a16="http://schemas.microsoft.com/office/drawing/2014/main" id="{BE410C94-12A3-B44B-93FD-170C3E697520}"/>
                </a:ext>
              </a:extLst>
            </p:cNvPr>
            <p:cNvSpPr/>
            <p:nvPr/>
          </p:nvSpPr>
          <p:spPr>
            <a:xfrm>
              <a:off x="4973618" y="3603163"/>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74" name="テキスト ボックス 173">
              <a:extLst>
                <a:ext uri="{FF2B5EF4-FFF2-40B4-BE49-F238E27FC236}">
                  <a16:creationId xmlns:a16="http://schemas.microsoft.com/office/drawing/2014/main" id="{DBC21FFA-808D-2E4F-BB09-678D51994C5B}"/>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75" name="図形グループ 96">
            <a:extLst>
              <a:ext uri="{FF2B5EF4-FFF2-40B4-BE49-F238E27FC236}">
                <a16:creationId xmlns:a16="http://schemas.microsoft.com/office/drawing/2014/main" id="{A8CA3930-9A20-4746-9F70-80CED31E5579}"/>
              </a:ext>
            </a:extLst>
          </p:cNvPr>
          <p:cNvGrpSpPr/>
          <p:nvPr/>
        </p:nvGrpSpPr>
        <p:grpSpPr>
          <a:xfrm>
            <a:off x="7208201" y="1413603"/>
            <a:ext cx="715550" cy="904465"/>
            <a:chOff x="4936567" y="2924944"/>
            <a:chExt cx="715550" cy="904465"/>
          </a:xfrm>
        </p:grpSpPr>
        <p:sp>
          <p:nvSpPr>
            <p:cNvPr id="176" name="正方形/長方形 175">
              <a:extLst>
                <a:ext uri="{FF2B5EF4-FFF2-40B4-BE49-F238E27FC236}">
                  <a16:creationId xmlns:a16="http://schemas.microsoft.com/office/drawing/2014/main" id="{1AA353BF-2A52-F441-BB24-825773B0E4ED}"/>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77" name="正方形/長方形 176">
              <a:extLst>
                <a:ext uri="{FF2B5EF4-FFF2-40B4-BE49-F238E27FC236}">
                  <a16:creationId xmlns:a16="http://schemas.microsoft.com/office/drawing/2014/main" id="{C4B211B2-825A-FE4D-B114-FEF321C96604}"/>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78" name="正方形/長方形 177">
              <a:extLst>
                <a:ext uri="{FF2B5EF4-FFF2-40B4-BE49-F238E27FC236}">
                  <a16:creationId xmlns:a16="http://schemas.microsoft.com/office/drawing/2014/main" id="{79DC08B9-24BA-FD44-9BEA-654065EB6B41}"/>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79" name="正方形/長方形 178">
              <a:extLst>
                <a:ext uri="{FF2B5EF4-FFF2-40B4-BE49-F238E27FC236}">
                  <a16:creationId xmlns:a16="http://schemas.microsoft.com/office/drawing/2014/main" id="{D96447E1-B539-DB4C-AAC9-78DE79DA22AD}"/>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80" name="テキスト ボックス 179">
              <a:extLst>
                <a:ext uri="{FF2B5EF4-FFF2-40B4-BE49-F238E27FC236}">
                  <a16:creationId xmlns:a16="http://schemas.microsoft.com/office/drawing/2014/main" id="{0C4818FA-4FF1-364C-984E-69F3BAE8BEFE}"/>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81" name="図形グループ 102">
            <a:extLst>
              <a:ext uri="{FF2B5EF4-FFF2-40B4-BE49-F238E27FC236}">
                <a16:creationId xmlns:a16="http://schemas.microsoft.com/office/drawing/2014/main" id="{D5C68ED4-6F6C-FA41-98FE-C29F8617482C}"/>
              </a:ext>
            </a:extLst>
          </p:cNvPr>
          <p:cNvGrpSpPr/>
          <p:nvPr/>
        </p:nvGrpSpPr>
        <p:grpSpPr>
          <a:xfrm>
            <a:off x="5687545" y="1413603"/>
            <a:ext cx="715550" cy="904465"/>
            <a:chOff x="4936567" y="2924944"/>
            <a:chExt cx="715550" cy="904465"/>
          </a:xfrm>
        </p:grpSpPr>
        <p:sp>
          <p:nvSpPr>
            <p:cNvPr id="182" name="正方形/長方形 181">
              <a:extLst>
                <a:ext uri="{FF2B5EF4-FFF2-40B4-BE49-F238E27FC236}">
                  <a16:creationId xmlns:a16="http://schemas.microsoft.com/office/drawing/2014/main" id="{35CED05A-C9C7-314A-B12F-8A565DC50E3A}"/>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3" name="正方形/長方形 182">
              <a:extLst>
                <a:ext uri="{FF2B5EF4-FFF2-40B4-BE49-F238E27FC236}">
                  <a16:creationId xmlns:a16="http://schemas.microsoft.com/office/drawing/2014/main" id="{C0E13B44-7AB4-744B-A31C-084360E689A2}"/>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84" name="正方形/長方形 183">
              <a:extLst>
                <a:ext uri="{FF2B5EF4-FFF2-40B4-BE49-F238E27FC236}">
                  <a16:creationId xmlns:a16="http://schemas.microsoft.com/office/drawing/2014/main" id="{E9CB98AB-11D4-304D-B2DD-B0B88C4688F5}"/>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85" name="正方形/長方形 184">
              <a:extLst>
                <a:ext uri="{FF2B5EF4-FFF2-40B4-BE49-F238E27FC236}">
                  <a16:creationId xmlns:a16="http://schemas.microsoft.com/office/drawing/2014/main" id="{B671634B-9ACA-3148-A8F9-6F8296EC2C13}"/>
                </a:ext>
              </a:extLst>
            </p:cNvPr>
            <p:cNvSpPr/>
            <p:nvPr/>
          </p:nvSpPr>
          <p:spPr>
            <a:xfrm>
              <a:off x="4973618" y="3603163"/>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86" name="テキスト ボックス 185">
              <a:extLst>
                <a:ext uri="{FF2B5EF4-FFF2-40B4-BE49-F238E27FC236}">
                  <a16:creationId xmlns:a16="http://schemas.microsoft.com/office/drawing/2014/main" id="{2085460B-4A6A-7E4D-9C1A-D069B25E234F}"/>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87" name="図形グループ 108">
            <a:extLst>
              <a:ext uri="{FF2B5EF4-FFF2-40B4-BE49-F238E27FC236}">
                <a16:creationId xmlns:a16="http://schemas.microsoft.com/office/drawing/2014/main" id="{6D3D977E-6720-5040-B5BC-D77C09EB8381}"/>
              </a:ext>
            </a:extLst>
          </p:cNvPr>
          <p:cNvGrpSpPr/>
          <p:nvPr/>
        </p:nvGrpSpPr>
        <p:grpSpPr>
          <a:xfrm>
            <a:off x="7969930" y="1412776"/>
            <a:ext cx="715550" cy="904465"/>
            <a:chOff x="4936567" y="2924944"/>
            <a:chExt cx="715550" cy="904465"/>
          </a:xfrm>
        </p:grpSpPr>
        <p:sp>
          <p:nvSpPr>
            <p:cNvPr id="188" name="正方形/長方形 187">
              <a:extLst>
                <a:ext uri="{FF2B5EF4-FFF2-40B4-BE49-F238E27FC236}">
                  <a16:creationId xmlns:a16="http://schemas.microsoft.com/office/drawing/2014/main" id="{56A15D49-5829-9F4E-A6D8-AE124FB5A055}"/>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9" name="正方形/長方形 188">
              <a:extLst>
                <a:ext uri="{FF2B5EF4-FFF2-40B4-BE49-F238E27FC236}">
                  <a16:creationId xmlns:a16="http://schemas.microsoft.com/office/drawing/2014/main" id="{0EB09CF4-A398-8445-8EAE-E2332A0FE521}"/>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0" name="正方形/長方形 189">
              <a:extLst>
                <a:ext uri="{FF2B5EF4-FFF2-40B4-BE49-F238E27FC236}">
                  <a16:creationId xmlns:a16="http://schemas.microsoft.com/office/drawing/2014/main" id="{26D7B115-BAE1-1F42-880A-898C799E8B32}"/>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91" name="正方形/長方形 190">
              <a:extLst>
                <a:ext uri="{FF2B5EF4-FFF2-40B4-BE49-F238E27FC236}">
                  <a16:creationId xmlns:a16="http://schemas.microsoft.com/office/drawing/2014/main" id="{8EC3BFFC-D35B-6541-952F-1D4AE89A8C9B}"/>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92" name="テキスト ボックス 191">
              <a:extLst>
                <a:ext uri="{FF2B5EF4-FFF2-40B4-BE49-F238E27FC236}">
                  <a16:creationId xmlns:a16="http://schemas.microsoft.com/office/drawing/2014/main" id="{6E875F44-1094-4D47-AA01-47122A10DE3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3" name="図形グループ 114">
            <a:extLst>
              <a:ext uri="{FF2B5EF4-FFF2-40B4-BE49-F238E27FC236}">
                <a16:creationId xmlns:a16="http://schemas.microsoft.com/office/drawing/2014/main" id="{1B899E13-2A3E-CC4D-A80A-80C96108AAD3}"/>
              </a:ext>
            </a:extLst>
          </p:cNvPr>
          <p:cNvGrpSpPr/>
          <p:nvPr/>
        </p:nvGrpSpPr>
        <p:grpSpPr>
          <a:xfrm>
            <a:off x="6446471" y="1413603"/>
            <a:ext cx="715550" cy="904465"/>
            <a:chOff x="4936567" y="2924944"/>
            <a:chExt cx="715550" cy="904465"/>
          </a:xfrm>
        </p:grpSpPr>
        <p:sp>
          <p:nvSpPr>
            <p:cNvPr id="194" name="正方形/長方形 193">
              <a:extLst>
                <a:ext uri="{FF2B5EF4-FFF2-40B4-BE49-F238E27FC236}">
                  <a16:creationId xmlns:a16="http://schemas.microsoft.com/office/drawing/2014/main" id="{1B6E8E9C-377C-F44D-B1CE-FCEF1CFA37E5}"/>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5" name="正方形/長方形 194">
              <a:extLst>
                <a:ext uri="{FF2B5EF4-FFF2-40B4-BE49-F238E27FC236}">
                  <a16:creationId xmlns:a16="http://schemas.microsoft.com/office/drawing/2014/main" id="{47DC5189-89D1-E74B-B863-6BA4DE689E34}"/>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6" name="正方形/長方形 195">
              <a:extLst>
                <a:ext uri="{FF2B5EF4-FFF2-40B4-BE49-F238E27FC236}">
                  <a16:creationId xmlns:a16="http://schemas.microsoft.com/office/drawing/2014/main" id="{9021BD2E-0259-4740-98D3-A7FB274F213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97" name="正方形/長方形 196">
              <a:extLst>
                <a:ext uri="{FF2B5EF4-FFF2-40B4-BE49-F238E27FC236}">
                  <a16:creationId xmlns:a16="http://schemas.microsoft.com/office/drawing/2014/main" id="{40E4F249-9F48-AD4C-B389-CC280D075BFA}"/>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98" name="テキスト ボックス 197">
              <a:extLst>
                <a:ext uri="{FF2B5EF4-FFF2-40B4-BE49-F238E27FC236}">
                  <a16:creationId xmlns:a16="http://schemas.microsoft.com/office/drawing/2014/main" id="{F625CBE9-F3C4-1247-BED3-9CCCCB37D2B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9" name="図形グループ 90">
            <a:extLst>
              <a:ext uri="{FF2B5EF4-FFF2-40B4-BE49-F238E27FC236}">
                <a16:creationId xmlns:a16="http://schemas.microsoft.com/office/drawing/2014/main" id="{B9FB0272-0994-BC41-B802-8092B9EE0CFB}"/>
              </a:ext>
            </a:extLst>
          </p:cNvPr>
          <p:cNvGrpSpPr/>
          <p:nvPr/>
        </p:nvGrpSpPr>
        <p:grpSpPr>
          <a:xfrm>
            <a:off x="4930412" y="2352991"/>
            <a:ext cx="715550" cy="904465"/>
            <a:chOff x="4936567" y="2924944"/>
            <a:chExt cx="715550" cy="904465"/>
          </a:xfrm>
        </p:grpSpPr>
        <p:sp>
          <p:nvSpPr>
            <p:cNvPr id="200" name="正方形/長方形 199">
              <a:extLst>
                <a:ext uri="{FF2B5EF4-FFF2-40B4-BE49-F238E27FC236}">
                  <a16:creationId xmlns:a16="http://schemas.microsoft.com/office/drawing/2014/main" id="{463B1FF0-59FB-C94B-8277-B8F675F7AF3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01" name="正方形/長方形 200">
              <a:extLst>
                <a:ext uri="{FF2B5EF4-FFF2-40B4-BE49-F238E27FC236}">
                  <a16:creationId xmlns:a16="http://schemas.microsoft.com/office/drawing/2014/main" id="{C6B9F7E9-1B6B-E544-AA09-8FABE1468D30}"/>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2" name="正方形/長方形 201">
              <a:extLst>
                <a:ext uri="{FF2B5EF4-FFF2-40B4-BE49-F238E27FC236}">
                  <a16:creationId xmlns:a16="http://schemas.microsoft.com/office/drawing/2014/main" id="{70627F8A-B565-BF41-B728-A12DB809A7B8}"/>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03" name="正方形/長方形 202">
              <a:extLst>
                <a:ext uri="{FF2B5EF4-FFF2-40B4-BE49-F238E27FC236}">
                  <a16:creationId xmlns:a16="http://schemas.microsoft.com/office/drawing/2014/main" id="{50770A68-AAAD-7645-93D2-4AE8BCCC70CC}"/>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04" name="テキスト ボックス 203">
              <a:extLst>
                <a:ext uri="{FF2B5EF4-FFF2-40B4-BE49-F238E27FC236}">
                  <a16:creationId xmlns:a16="http://schemas.microsoft.com/office/drawing/2014/main" id="{510D4F30-18F3-8C46-8556-AED93ABF94A5}"/>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05" name="図形グループ 96">
            <a:extLst>
              <a:ext uri="{FF2B5EF4-FFF2-40B4-BE49-F238E27FC236}">
                <a16:creationId xmlns:a16="http://schemas.microsoft.com/office/drawing/2014/main" id="{6FB6161C-37C3-664F-B6AB-FF0A56053E06}"/>
              </a:ext>
            </a:extLst>
          </p:cNvPr>
          <p:cNvGrpSpPr/>
          <p:nvPr/>
        </p:nvGrpSpPr>
        <p:grpSpPr>
          <a:xfrm>
            <a:off x="7208201" y="2351949"/>
            <a:ext cx="715550" cy="904465"/>
            <a:chOff x="4936567" y="2924944"/>
            <a:chExt cx="715550" cy="904465"/>
          </a:xfrm>
        </p:grpSpPr>
        <p:sp>
          <p:nvSpPr>
            <p:cNvPr id="206" name="正方形/長方形 205">
              <a:extLst>
                <a:ext uri="{FF2B5EF4-FFF2-40B4-BE49-F238E27FC236}">
                  <a16:creationId xmlns:a16="http://schemas.microsoft.com/office/drawing/2014/main" id="{0BF79163-D86D-4842-8C9C-5630BDC744B4}"/>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07" name="正方形/長方形 206">
              <a:extLst>
                <a:ext uri="{FF2B5EF4-FFF2-40B4-BE49-F238E27FC236}">
                  <a16:creationId xmlns:a16="http://schemas.microsoft.com/office/drawing/2014/main" id="{C0D36C1F-1013-904B-B88C-4793AD8295D8}"/>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8" name="正方形/長方形 207">
              <a:extLst>
                <a:ext uri="{FF2B5EF4-FFF2-40B4-BE49-F238E27FC236}">
                  <a16:creationId xmlns:a16="http://schemas.microsoft.com/office/drawing/2014/main" id="{B8D7E0CD-665F-F54D-B97F-63BFEFBB004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09" name="正方形/長方形 208">
              <a:extLst>
                <a:ext uri="{FF2B5EF4-FFF2-40B4-BE49-F238E27FC236}">
                  <a16:creationId xmlns:a16="http://schemas.microsoft.com/office/drawing/2014/main" id="{1A54186A-7AA8-1247-B1B5-7BC97D2748D2}"/>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10" name="テキスト ボックス 209">
              <a:extLst>
                <a:ext uri="{FF2B5EF4-FFF2-40B4-BE49-F238E27FC236}">
                  <a16:creationId xmlns:a16="http://schemas.microsoft.com/office/drawing/2014/main" id="{A46D4260-3A2A-0743-B995-B24E545A04D4}"/>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11" name="図形グループ 102">
            <a:extLst>
              <a:ext uri="{FF2B5EF4-FFF2-40B4-BE49-F238E27FC236}">
                <a16:creationId xmlns:a16="http://schemas.microsoft.com/office/drawing/2014/main" id="{ABF906DA-D27B-B74C-A4E9-D84F4C51864C}"/>
              </a:ext>
            </a:extLst>
          </p:cNvPr>
          <p:cNvGrpSpPr/>
          <p:nvPr/>
        </p:nvGrpSpPr>
        <p:grpSpPr>
          <a:xfrm>
            <a:off x="5687545" y="2351949"/>
            <a:ext cx="715550" cy="904465"/>
            <a:chOff x="4936567" y="2924944"/>
            <a:chExt cx="715550" cy="904465"/>
          </a:xfrm>
        </p:grpSpPr>
        <p:sp>
          <p:nvSpPr>
            <p:cNvPr id="212" name="正方形/長方形 211">
              <a:extLst>
                <a:ext uri="{FF2B5EF4-FFF2-40B4-BE49-F238E27FC236}">
                  <a16:creationId xmlns:a16="http://schemas.microsoft.com/office/drawing/2014/main" id="{B7EAFE6A-5DF7-7E4F-AF85-C5973FAAFE31}"/>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13" name="正方形/長方形 212">
              <a:extLst>
                <a:ext uri="{FF2B5EF4-FFF2-40B4-BE49-F238E27FC236}">
                  <a16:creationId xmlns:a16="http://schemas.microsoft.com/office/drawing/2014/main" id="{CE8D0BB8-3C88-3841-B266-CCFC3A028DE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14" name="正方形/長方形 213">
              <a:extLst>
                <a:ext uri="{FF2B5EF4-FFF2-40B4-BE49-F238E27FC236}">
                  <a16:creationId xmlns:a16="http://schemas.microsoft.com/office/drawing/2014/main" id="{71867512-0F34-5E4A-9981-7E48BF854A3B}"/>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215" name="正方形/長方形 214">
              <a:extLst>
                <a:ext uri="{FF2B5EF4-FFF2-40B4-BE49-F238E27FC236}">
                  <a16:creationId xmlns:a16="http://schemas.microsoft.com/office/drawing/2014/main" id="{808CF624-B534-8C43-8F6D-EE6EAE50E8E9}"/>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16" name="テキスト ボックス 215">
              <a:extLst>
                <a:ext uri="{FF2B5EF4-FFF2-40B4-BE49-F238E27FC236}">
                  <a16:creationId xmlns:a16="http://schemas.microsoft.com/office/drawing/2014/main" id="{84BE4E45-0631-554C-A170-5BBCB5B2F180}"/>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17" name="図形グループ 108">
            <a:extLst>
              <a:ext uri="{FF2B5EF4-FFF2-40B4-BE49-F238E27FC236}">
                <a16:creationId xmlns:a16="http://schemas.microsoft.com/office/drawing/2014/main" id="{6226575E-3CB1-5946-ADC4-346B789256C3}"/>
              </a:ext>
            </a:extLst>
          </p:cNvPr>
          <p:cNvGrpSpPr/>
          <p:nvPr/>
        </p:nvGrpSpPr>
        <p:grpSpPr>
          <a:xfrm>
            <a:off x="7969930" y="2351122"/>
            <a:ext cx="715550" cy="904465"/>
            <a:chOff x="4936567" y="2924944"/>
            <a:chExt cx="715550" cy="904465"/>
          </a:xfrm>
        </p:grpSpPr>
        <p:sp>
          <p:nvSpPr>
            <p:cNvPr id="218" name="正方形/長方形 217">
              <a:extLst>
                <a:ext uri="{FF2B5EF4-FFF2-40B4-BE49-F238E27FC236}">
                  <a16:creationId xmlns:a16="http://schemas.microsoft.com/office/drawing/2014/main" id="{32C9C2A2-434F-D140-A0E3-2C5E7D071CF4}"/>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19" name="正方形/長方形 218">
              <a:extLst>
                <a:ext uri="{FF2B5EF4-FFF2-40B4-BE49-F238E27FC236}">
                  <a16:creationId xmlns:a16="http://schemas.microsoft.com/office/drawing/2014/main" id="{6808933B-4FD8-174F-8333-C50DD2184BD5}"/>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20" name="正方形/長方形 219">
              <a:extLst>
                <a:ext uri="{FF2B5EF4-FFF2-40B4-BE49-F238E27FC236}">
                  <a16:creationId xmlns:a16="http://schemas.microsoft.com/office/drawing/2014/main" id="{695737FE-E237-674D-86DD-1D097685D96E}"/>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21" name="正方形/長方形 220">
              <a:extLst>
                <a:ext uri="{FF2B5EF4-FFF2-40B4-BE49-F238E27FC236}">
                  <a16:creationId xmlns:a16="http://schemas.microsoft.com/office/drawing/2014/main" id="{E6C50B40-D571-A64E-B5C0-6A220F8A4E18}"/>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22" name="テキスト ボックス 221">
              <a:extLst>
                <a:ext uri="{FF2B5EF4-FFF2-40B4-BE49-F238E27FC236}">
                  <a16:creationId xmlns:a16="http://schemas.microsoft.com/office/drawing/2014/main" id="{ED119C16-84AF-BD48-B974-CAC017377DBE}"/>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23" name="図形グループ 114">
            <a:extLst>
              <a:ext uri="{FF2B5EF4-FFF2-40B4-BE49-F238E27FC236}">
                <a16:creationId xmlns:a16="http://schemas.microsoft.com/office/drawing/2014/main" id="{CBAD2439-2332-984A-A398-C0C8A9E5F591}"/>
              </a:ext>
            </a:extLst>
          </p:cNvPr>
          <p:cNvGrpSpPr/>
          <p:nvPr/>
        </p:nvGrpSpPr>
        <p:grpSpPr>
          <a:xfrm>
            <a:off x="6446471" y="2351949"/>
            <a:ext cx="715550" cy="904465"/>
            <a:chOff x="4936567" y="2924944"/>
            <a:chExt cx="715550" cy="904465"/>
          </a:xfrm>
        </p:grpSpPr>
        <p:sp>
          <p:nvSpPr>
            <p:cNvPr id="224" name="正方形/長方形 223">
              <a:extLst>
                <a:ext uri="{FF2B5EF4-FFF2-40B4-BE49-F238E27FC236}">
                  <a16:creationId xmlns:a16="http://schemas.microsoft.com/office/drawing/2014/main" id="{4D6A4F7E-A480-9C49-8FBE-4CB2B12F2E40}"/>
                </a:ext>
              </a:extLst>
            </p:cNvPr>
            <p:cNvSpPr/>
            <p:nvPr/>
          </p:nvSpPr>
          <p:spPr>
            <a:xfrm>
              <a:off x="4938660" y="2924944"/>
              <a:ext cx="713457" cy="90446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25" name="正方形/長方形 224">
              <a:extLst>
                <a:ext uri="{FF2B5EF4-FFF2-40B4-BE49-F238E27FC236}">
                  <a16:creationId xmlns:a16="http://schemas.microsoft.com/office/drawing/2014/main" id="{7D29C8D5-9241-A442-A2E1-C1100834AF69}"/>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26" name="正方形/長方形 225">
              <a:extLst>
                <a:ext uri="{FF2B5EF4-FFF2-40B4-BE49-F238E27FC236}">
                  <a16:creationId xmlns:a16="http://schemas.microsoft.com/office/drawing/2014/main" id="{106E9642-AF99-0C4D-9F68-E3492CDACBFE}"/>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27" name="正方形/長方形 226">
              <a:extLst>
                <a:ext uri="{FF2B5EF4-FFF2-40B4-BE49-F238E27FC236}">
                  <a16:creationId xmlns:a16="http://schemas.microsoft.com/office/drawing/2014/main" id="{9F09B978-77C3-8C49-8855-0D60FFE1D2E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28" name="テキスト ボックス 227">
              <a:extLst>
                <a:ext uri="{FF2B5EF4-FFF2-40B4-BE49-F238E27FC236}">
                  <a16:creationId xmlns:a16="http://schemas.microsoft.com/office/drawing/2014/main" id="{24EE2483-B8AA-DD43-8712-3CF92C98AF87}"/>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29" name="図形グループ 90">
            <a:extLst>
              <a:ext uri="{FF2B5EF4-FFF2-40B4-BE49-F238E27FC236}">
                <a16:creationId xmlns:a16="http://schemas.microsoft.com/office/drawing/2014/main" id="{54EEA8F1-B340-3C44-AE78-C0A72B5BB8DD}"/>
              </a:ext>
            </a:extLst>
          </p:cNvPr>
          <p:cNvGrpSpPr/>
          <p:nvPr/>
        </p:nvGrpSpPr>
        <p:grpSpPr>
          <a:xfrm>
            <a:off x="4930411" y="3301141"/>
            <a:ext cx="715550" cy="904465"/>
            <a:chOff x="4936567" y="2924944"/>
            <a:chExt cx="715550" cy="904465"/>
          </a:xfrm>
        </p:grpSpPr>
        <p:sp>
          <p:nvSpPr>
            <p:cNvPr id="230" name="正方形/長方形 229">
              <a:extLst>
                <a:ext uri="{FF2B5EF4-FFF2-40B4-BE49-F238E27FC236}">
                  <a16:creationId xmlns:a16="http://schemas.microsoft.com/office/drawing/2014/main" id="{F1C8877A-3C9C-8A4D-9B8A-98568634C5EF}"/>
                </a:ext>
              </a:extLst>
            </p:cNvPr>
            <p:cNvSpPr/>
            <p:nvPr/>
          </p:nvSpPr>
          <p:spPr>
            <a:xfrm>
              <a:off x="4938660" y="2924944"/>
              <a:ext cx="713457" cy="90446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31" name="正方形/長方形 230">
              <a:extLst>
                <a:ext uri="{FF2B5EF4-FFF2-40B4-BE49-F238E27FC236}">
                  <a16:creationId xmlns:a16="http://schemas.microsoft.com/office/drawing/2014/main" id="{98095A87-F4AE-634D-814F-7BA6608F5A25}"/>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32" name="正方形/長方形 231">
              <a:extLst>
                <a:ext uri="{FF2B5EF4-FFF2-40B4-BE49-F238E27FC236}">
                  <a16:creationId xmlns:a16="http://schemas.microsoft.com/office/drawing/2014/main" id="{0F7DBB95-118A-8C42-A489-9B789446F02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33" name="正方形/長方形 232">
              <a:extLst>
                <a:ext uri="{FF2B5EF4-FFF2-40B4-BE49-F238E27FC236}">
                  <a16:creationId xmlns:a16="http://schemas.microsoft.com/office/drawing/2014/main" id="{C4104559-380C-2D42-83F0-238F4E4C5EB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34" name="テキスト ボックス 233">
              <a:extLst>
                <a:ext uri="{FF2B5EF4-FFF2-40B4-BE49-F238E27FC236}">
                  <a16:creationId xmlns:a16="http://schemas.microsoft.com/office/drawing/2014/main" id="{1F03A434-233F-4945-9699-AC468782E4B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35" name="図形グループ 96">
            <a:extLst>
              <a:ext uri="{FF2B5EF4-FFF2-40B4-BE49-F238E27FC236}">
                <a16:creationId xmlns:a16="http://schemas.microsoft.com/office/drawing/2014/main" id="{47071EDE-4554-BC40-9D98-F35B841EC398}"/>
              </a:ext>
            </a:extLst>
          </p:cNvPr>
          <p:cNvGrpSpPr/>
          <p:nvPr/>
        </p:nvGrpSpPr>
        <p:grpSpPr>
          <a:xfrm>
            <a:off x="7208200" y="3300099"/>
            <a:ext cx="715550" cy="904465"/>
            <a:chOff x="4936567" y="2924944"/>
            <a:chExt cx="715550" cy="904465"/>
          </a:xfrm>
        </p:grpSpPr>
        <p:sp>
          <p:nvSpPr>
            <p:cNvPr id="236" name="正方形/長方形 235">
              <a:extLst>
                <a:ext uri="{FF2B5EF4-FFF2-40B4-BE49-F238E27FC236}">
                  <a16:creationId xmlns:a16="http://schemas.microsoft.com/office/drawing/2014/main" id="{A9207591-8EC6-5E4E-809A-8B6C773CE3B6}"/>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37" name="正方形/長方形 236">
              <a:extLst>
                <a:ext uri="{FF2B5EF4-FFF2-40B4-BE49-F238E27FC236}">
                  <a16:creationId xmlns:a16="http://schemas.microsoft.com/office/drawing/2014/main" id="{2A4D4F3B-C6DA-B940-B4DC-087321E5A8E1}"/>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38" name="正方形/長方形 237">
              <a:extLst>
                <a:ext uri="{FF2B5EF4-FFF2-40B4-BE49-F238E27FC236}">
                  <a16:creationId xmlns:a16="http://schemas.microsoft.com/office/drawing/2014/main" id="{D5E5411C-2294-2C43-84FF-F279654C6725}"/>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39" name="正方形/長方形 238">
              <a:extLst>
                <a:ext uri="{FF2B5EF4-FFF2-40B4-BE49-F238E27FC236}">
                  <a16:creationId xmlns:a16="http://schemas.microsoft.com/office/drawing/2014/main" id="{FD54EB15-B307-3D40-8DE1-1D5329B59310}"/>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40" name="テキスト ボックス 239">
              <a:extLst>
                <a:ext uri="{FF2B5EF4-FFF2-40B4-BE49-F238E27FC236}">
                  <a16:creationId xmlns:a16="http://schemas.microsoft.com/office/drawing/2014/main" id="{5E361263-0835-C648-8BF9-4D0F4C173907}"/>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41" name="図形グループ 102">
            <a:extLst>
              <a:ext uri="{FF2B5EF4-FFF2-40B4-BE49-F238E27FC236}">
                <a16:creationId xmlns:a16="http://schemas.microsoft.com/office/drawing/2014/main" id="{7B154583-703D-8C41-9E63-CF5C0B90FEC7}"/>
              </a:ext>
            </a:extLst>
          </p:cNvPr>
          <p:cNvGrpSpPr/>
          <p:nvPr/>
        </p:nvGrpSpPr>
        <p:grpSpPr>
          <a:xfrm>
            <a:off x="5687544" y="3300099"/>
            <a:ext cx="715550" cy="904465"/>
            <a:chOff x="4936567" y="2924944"/>
            <a:chExt cx="715550" cy="904465"/>
          </a:xfrm>
        </p:grpSpPr>
        <p:sp>
          <p:nvSpPr>
            <p:cNvPr id="242" name="正方形/長方形 241">
              <a:extLst>
                <a:ext uri="{FF2B5EF4-FFF2-40B4-BE49-F238E27FC236}">
                  <a16:creationId xmlns:a16="http://schemas.microsoft.com/office/drawing/2014/main" id="{0AF6D843-E7CF-CD45-A2A3-675E3CDA7E8A}"/>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43" name="正方形/長方形 242">
              <a:extLst>
                <a:ext uri="{FF2B5EF4-FFF2-40B4-BE49-F238E27FC236}">
                  <a16:creationId xmlns:a16="http://schemas.microsoft.com/office/drawing/2014/main" id="{C523CF0C-4CBA-2F44-9717-44E4B7C5A1B4}"/>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44" name="正方形/長方形 243">
              <a:extLst>
                <a:ext uri="{FF2B5EF4-FFF2-40B4-BE49-F238E27FC236}">
                  <a16:creationId xmlns:a16="http://schemas.microsoft.com/office/drawing/2014/main" id="{1A0F0172-3859-C847-AB42-14A0C0D763F3}"/>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245" name="正方形/長方形 244">
              <a:extLst>
                <a:ext uri="{FF2B5EF4-FFF2-40B4-BE49-F238E27FC236}">
                  <a16:creationId xmlns:a16="http://schemas.microsoft.com/office/drawing/2014/main" id="{A146C543-D687-144E-8A52-124DE9812550}"/>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46" name="テキスト ボックス 245">
              <a:extLst>
                <a:ext uri="{FF2B5EF4-FFF2-40B4-BE49-F238E27FC236}">
                  <a16:creationId xmlns:a16="http://schemas.microsoft.com/office/drawing/2014/main" id="{B691A6C6-694F-5649-B9A1-C2800CEA3664}"/>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47" name="図形グループ 108">
            <a:extLst>
              <a:ext uri="{FF2B5EF4-FFF2-40B4-BE49-F238E27FC236}">
                <a16:creationId xmlns:a16="http://schemas.microsoft.com/office/drawing/2014/main" id="{07E24AAD-1C04-F546-B6AA-C578EDA58E05}"/>
              </a:ext>
            </a:extLst>
          </p:cNvPr>
          <p:cNvGrpSpPr/>
          <p:nvPr/>
        </p:nvGrpSpPr>
        <p:grpSpPr>
          <a:xfrm>
            <a:off x="7969929" y="3299272"/>
            <a:ext cx="715550" cy="904465"/>
            <a:chOff x="4936567" y="2924944"/>
            <a:chExt cx="715550" cy="904465"/>
          </a:xfrm>
        </p:grpSpPr>
        <p:sp>
          <p:nvSpPr>
            <p:cNvPr id="248" name="正方形/長方形 247">
              <a:extLst>
                <a:ext uri="{FF2B5EF4-FFF2-40B4-BE49-F238E27FC236}">
                  <a16:creationId xmlns:a16="http://schemas.microsoft.com/office/drawing/2014/main" id="{BC96B454-1B89-E943-AB52-ACB95AD6977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49" name="正方形/長方形 248">
              <a:extLst>
                <a:ext uri="{FF2B5EF4-FFF2-40B4-BE49-F238E27FC236}">
                  <a16:creationId xmlns:a16="http://schemas.microsoft.com/office/drawing/2014/main" id="{90B85D49-1D69-0742-A140-973A3334F99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50" name="正方形/長方形 249">
              <a:extLst>
                <a:ext uri="{FF2B5EF4-FFF2-40B4-BE49-F238E27FC236}">
                  <a16:creationId xmlns:a16="http://schemas.microsoft.com/office/drawing/2014/main" id="{2EF2B71B-1DAA-F74D-9171-9F37D86EDD96}"/>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51" name="正方形/長方形 250">
              <a:extLst>
                <a:ext uri="{FF2B5EF4-FFF2-40B4-BE49-F238E27FC236}">
                  <a16:creationId xmlns:a16="http://schemas.microsoft.com/office/drawing/2014/main" id="{66584442-611B-BC4D-8CC0-EDB3B567A014}"/>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52" name="テキスト ボックス 251">
              <a:extLst>
                <a:ext uri="{FF2B5EF4-FFF2-40B4-BE49-F238E27FC236}">
                  <a16:creationId xmlns:a16="http://schemas.microsoft.com/office/drawing/2014/main" id="{513D01A8-78B5-5C4D-A61A-CF5AED660A3A}"/>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53" name="図形グループ 114">
            <a:extLst>
              <a:ext uri="{FF2B5EF4-FFF2-40B4-BE49-F238E27FC236}">
                <a16:creationId xmlns:a16="http://schemas.microsoft.com/office/drawing/2014/main" id="{23640ECA-0005-644A-B651-A2BEB6AD6814}"/>
              </a:ext>
            </a:extLst>
          </p:cNvPr>
          <p:cNvGrpSpPr/>
          <p:nvPr/>
        </p:nvGrpSpPr>
        <p:grpSpPr>
          <a:xfrm>
            <a:off x="6446470" y="3300099"/>
            <a:ext cx="715550" cy="904465"/>
            <a:chOff x="4936567" y="2924944"/>
            <a:chExt cx="715550" cy="904465"/>
          </a:xfrm>
        </p:grpSpPr>
        <p:sp>
          <p:nvSpPr>
            <p:cNvPr id="254" name="正方形/長方形 253">
              <a:extLst>
                <a:ext uri="{FF2B5EF4-FFF2-40B4-BE49-F238E27FC236}">
                  <a16:creationId xmlns:a16="http://schemas.microsoft.com/office/drawing/2014/main" id="{EDFD065C-CA27-7E46-85B3-EEF09EB2D551}"/>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55" name="正方形/長方形 254">
              <a:extLst>
                <a:ext uri="{FF2B5EF4-FFF2-40B4-BE49-F238E27FC236}">
                  <a16:creationId xmlns:a16="http://schemas.microsoft.com/office/drawing/2014/main" id="{5F991B0D-10DC-F74F-86A9-68D8C1BB92CD}"/>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56" name="正方形/長方形 255">
              <a:extLst>
                <a:ext uri="{FF2B5EF4-FFF2-40B4-BE49-F238E27FC236}">
                  <a16:creationId xmlns:a16="http://schemas.microsoft.com/office/drawing/2014/main" id="{049F6078-63B4-0542-97ED-32918F941BD0}"/>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57" name="正方形/長方形 256">
              <a:extLst>
                <a:ext uri="{FF2B5EF4-FFF2-40B4-BE49-F238E27FC236}">
                  <a16:creationId xmlns:a16="http://schemas.microsoft.com/office/drawing/2014/main" id="{3B5FCD2E-AB98-CF4B-9791-7B85310DFD0A}"/>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258" name="テキスト ボックス 257">
              <a:extLst>
                <a:ext uri="{FF2B5EF4-FFF2-40B4-BE49-F238E27FC236}">
                  <a16:creationId xmlns:a16="http://schemas.microsoft.com/office/drawing/2014/main" id="{537F2ABF-8DBA-A542-9DB0-CDB024AC7361}"/>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sp>
        <p:nvSpPr>
          <p:cNvPr id="2" name="タイトル 1"/>
          <p:cNvSpPr>
            <a:spLocks noGrp="1"/>
          </p:cNvSpPr>
          <p:nvPr>
            <p:ph type="title"/>
          </p:nvPr>
        </p:nvSpPr>
        <p:spPr/>
        <p:txBody>
          <a:bodyPr/>
          <a:lstStyle/>
          <a:p>
            <a:r>
              <a:rPr kumimoji="1" lang="ja-JP" altLang="en-US"/>
              <a:t>コンテナのモビリティ</a:t>
            </a:r>
            <a:endParaRPr kumimoji="1" lang="ja-JP" altLang="en-US" dirty="0"/>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コンテナ・エンジン</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9" name="テキスト ボックス 128"/>
          <p:cNvSpPr txBox="1"/>
          <p:nvPr/>
        </p:nvSpPr>
        <p:spPr>
          <a:xfrm>
            <a:off x="5231114" y="949665"/>
            <a:ext cx="3185487" cy="369332"/>
          </a:xfrm>
          <a:prstGeom prst="rect">
            <a:avLst/>
          </a:prstGeom>
          <a:noFill/>
        </p:spPr>
        <p:txBody>
          <a:bodyPr wrap="none" rtlCol="0">
            <a:spAutoFit/>
          </a:bodyPr>
          <a:lstStyle/>
          <a:p>
            <a:pPr algn="ctr"/>
            <a:r>
              <a:rPr kumimoji="1" lang="ja-JP" altLang="en-US">
                <a:solidFill>
                  <a:schemeClr val="accent4">
                    <a:lumMod val="75000"/>
                  </a:schemeClr>
                </a:solidFill>
                <a:latin typeface="Meiryo" charset="-128"/>
                <a:ea typeface="Meiryo" charset="-128"/>
                <a:cs typeface="Meiryo" charset="-128"/>
              </a:rPr>
              <a:t>いま使っているシステム環境</a:t>
            </a:r>
            <a:endParaRPr kumimoji="1" lang="ja-JP" altLang="en-US" dirty="0">
              <a:solidFill>
                <a:schemeClr val="accent4">
                  <a:lumMod val="75000"/>
                </a:schemeClr>
              </a:solidFill>
              <a:latin typeface="Meiryo" charset="-128"/>
              <a:ea typeface="Meiryo" charset="-128"/>
              <a:cs typeface="Meiryo" charset="-128"/>
            </a:endParaRPr>
          </a:p>
        </p:txBody>
      </p:sp>
      <p:sp>
        <p:nvSpPr>
          <p:cNvPr id="124" name="スライド番号プレースホルダー 2">
            <a:extLst>
              <a:ext uri="{FF2B5EF4-FFF2-40B4-BE49-F238E27FC236}">
                <a16:creationId xmlns:a16="http://schemas.microsoft.com/office/drawing/2014/main" id="{378BEA34-AC8E-7944-AAB6-588DAF921D31}"/>
              </a:ext>
            </a:extLst>
          </p:cNvPr>
          <p:cNvSpPr txBox="1">
            <a:spLocks/>
          </p:cNvSpPr>
          <p:nvPr/>
        </p:nvSpPr>
        <p:spPr>
          <a:xfrm>
            <a:off x="244835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70</a:t>
            </a:fld>
            <a:endParaRPr lang="ja-JP" altLang="en-US"/>
          </a:p>
        </p:txBody>
      </p:sp>
      <p:sp>
        <p:nvSpPr>
          <p:cNvPr id="128" name="正方形/長方形 127">
            <a:extLst>
              <a:ext uri="{FF2B5EF4-FFF2-40B4-BE49-F238E27FC236}">
                <a16:creationId xmlns:a16="http://schemas.microsoft.com/office/drawing/2014/main" id="{370AB62E-6519-014C-B805-9773DB21DE9F}"/>
              </a:ext>
            </a:extLst>
          </p:cNvPr>
          <p:cNvSpPr/>
          <p:nvPr/>
        </p:nvSpPr>
        <p:spPr>
          <a:xfrm>
            <a:off x="452677" y="5586254"/>
            <a:ext cx="1198324" cy="7715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31" name="正方形/長方形 130">
            <a:extLst>
              <a:ext uri="{FF2B5EF4-FFF2-40B4-BE49-F238E27FC236}">
                <a16:creationId xmlns:a16="http://schemas.microsoft.com/office/drawing/2014/main" id="{2B738774-594D-184B-9DF8-F739B84B0504}"/>
              </a:ext>
            </a:extLst>
          </p:cNvPr>
          <p:cNvSpPr/>
          <p:nvPr/>
        </p:nvSpPr>
        <p:spPr>
          <a:xfrm>
            <a:off x="452677" y="4722158"/>
            <a:ext cx="1198323"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132" name="正方形/長方形 131">
            <a:extLst>
              <a:ext uri="{FF2B5EF4-FFF2-40B4-BE49-F238E27FC236}">
                <a16:creationId xmlns:a16="http://schemas.microsoft.com/office/drawing/2014/main" id="{B9825465-54B1-9444-84AD-6D22201FE5B8}"/>
              </a:ext>
            </a:extLst>
          </p:cNvPr>
          <p:cNvSpPr/>
          <p:nvPr/>
        </p:nvSpPr>
        <p:spPr>
          <a:xfrm>
            <a:off x="452677" y="4284600"/>
            <a:ext cx="1198323"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コンテナ</a:t>
            </a:r>
            <a:endParaRPr lang="en-US" altLang="ja-JP" sz="1000"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管理機能</a:t>
            </a:r>
            <a:endParaRPr kumimoji="1" lang="ja-JP" altLang="en-US" sz="1000" dirty="0">
              <a:solidFill>
                <a:srgbClr val="FFFFFF"/>
              </a:solidFill>
              <a:latin typeface="Meiryo" charset="-128"/>
              <a:ea typeface="Meiryo" charset="-128"/>
              <a:cs typeface="Meiryo" charset="-128"/>
            </a:endParaRPr>
          </a:p>
        </p:txBody>
      </p:sp>
      <p:sp>
        <p:nvSpPr>
          <p:cNvPr id="133" name="正方形/長方形 132">
            <a:extLst>
              <a:ext uri="{FF2B5EF4-FFF2-40B4-BE49-F238E27FC236}">
                <a16:creationId xmlns:a16="http://schemas.microsoft.com/office/drawing/2014/main" id="{F1710890-DA40-434F-8AEF-97B94E820FB2}"/>
              </a:ext>
            </a:extLst>
          </p:cNvPr>
          <p:cNvSpPr/>
          <p:nvPr/>
        </p:nvSpPr>
        <p:spPr>
          <a:xfrm>
            <a:off x="520158" y="5249606"/>
            <a:ext cx="1054642"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34" name="正方形/長方形 133">
            <a:extLst>
              <a:ext uri="{FF2B5EF4-FFF2-40B4-BE49-F238E27FC236}">
                <a16:creationId xmlns:a16="http://schemas.microsoft.com/office/drawing/2014/main" id="{DB4EB047-61B8-AD4D-AEC3-0FC0F1D09AC6}"/>
              </a:ext>
            </a:extLst>
          </p:cNvPr>
          <p:cNvSpPr/>
          <p:nvPr/>
        </p:nvSpPr>
        <p:spPr>
          <a:xfrm>
            <a:off x="1729169" y="5586254"/>
            <a:ext cx="1198324" cy="771592"/>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35" name="正方形/長方形 134">
            <a:extLst>
              <a:ext uri="{FF2B5EF4-FFF2-40B4-BE49-F238E27FC236}">
                <a16:creationId xmlns:a16="http://schemas.microsoft.com/office/drawing/2014/main" id="{C153CDD0-8754-4D4C-A0F6-25D63CDD3C62}"/>
              </a:ext>
            </a:extLst>
          </p:cNvPr>
          <p:cNvSpPr/>
          <p:nvPr/>
        </p:nvSpPr>
        <p:spPr>
          <a:xfrm>
            <a:off x="1729169" y="4722158"/>
            <a:ext cx="1198323"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136" name="正方形/長方形 135">
            <a:extLst>
              <a:ext uri="{FF2B5EF4-FFF2-40B4-BE49-F238E27FC236}">
                <a16:creationId xmlns:a16="http://schemas.microsoft.com/office/drawing/2014/main" id="{EA4A0869-725C-294F-A30D-360C37DDCE58}"/>
              </a:ext>
            </a:extLst>
          </p:cNvPr>
          <p:cNvSpPr/>
          <p:nvPr/>
        </p:nvSpPr>
        <p:spPr>
          <a:xfrm>
            <a:off x="1729169" y="4284600"/>
            <a:ext cx="1198323"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コンテナ</a:t>
            </a:r>
            <a:endParaRPr lang="en-US" altLang="ja-JP" sz="1000"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管理機能</a:t>
            </a:r>
            <a:endParaRPr kumimoji="1" lang="ja-JP" altLang="en-US" sz="1000" dirty="0">
              <a:solidFill>
                <a:srgbClr val="FFFFFF"/>
              </a:solidFill>
              <a:latin typeface="Meiryo" charset="-128"/>
              <a:ea typeface="Meiryo" charset="-128"/>
              <a:cs typeface="Meiryo" charset="-128"/>
            </a:endParaRPr>
          </a:p>
        </p:txBody>
      </p:sp>
      <p:sp>
        <p:nvSpPr>
          <p:cNvPr id="137" name="正方形/長方形 136">
            <a:extLst>
              <a:ext uri="{FF2B5EF4-FFF2-40B4-BE49-F238E27FC236}">
                <a16:creationId xmlns:a16="http://schemas.microsoft.com/office/drawing/2014/main" id="{96DBB63D-DA50-B246-B349-AAB16B2710F8}"/>
              </a:ext>
            </a:extLst>
          </p:cNvPr>
          <p:cNvSpPr/>
          <p:nvPr/>
        </p:nvSpPr>
        <p:spPr>
          <a:xfrm>
            <a:off x="1796650" y="5249606"/>
            <a:ext cx="1054642"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38" name="正方形/長方形 137">
            <a:extLst>
              <a:ext uri="{FF2B5EF4-FFF2-40B4-BE49-F238E27FC236}">
                <a16:creationId xmlns:a16="http://schemas.microsoft.com/office/drawing/2014/main" id="{84480AC9-F9C9-544D-ACAB-2F916A289C24}"/>
              </a:ext>
            </a:extLst>
          </p:cNvPr>
          <p:cNvSpPr/>
          <p:nvPr/>
        </p:nvSpPr>
        <p:spPr>
          <a:xfrm>
            <a:off x="3009111" y="5586254"/>
            <a:ext cx="1198324" cy="77159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39" name="正方形/長方形 138">
            <a:extLst>
              <a:ext uri="{FF2B5EF4-FFF2-40B4-BE49-F238E27FC236}">
                <a16:creationId xmlns:a16="http://schemas.microsoft.com/office/drawing/2014/main" id="{13E86AAD-B06E-8F46-B8D7-1F09E8163CCE}"/>
              </a:ext>
            </a:extLst>
          </p:cNvPr>
          <p:cNvSpPr/>
          <p:nvPr/>
        </p:nvSpPr>
        <p:spPr>
          <a:xfrm>
            <a:off x="3009111" y="4722158"/>
            <a:ext cx="1198323"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140" name="正方形/長方形 139">
            <a:extLst>
              <a:ext uri="{FF2B5EF4-FFF2-40B4-BE49-F238E27FC236}">
                <a16:creationId xmlns:a16="http://schemas.microsoft.com/office/drawing/2014/main" id="{B070A16B-6742-0F41-9BD1-273CD3FBCFA4}"/>
              </a:ext>
            </a:extLst>
          </p:cNvPr>
          <p:cNvSpPr/>
          <p:nvPr/>
        </p:nvSpPr>
        <p:spPr>
          <a:xfrm>
            <a:off x="3009111" y="4284600"/>
            <a:ext cx="1198323"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コンテナ</a:t>
            </a:r>
            <a:endParaRPr lang="en-US" altLang="ja-JP" sz="1000"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管理機能</a:t>
            </a:r>
            <a:endParaRPr kumimoji="1" lang="ja-JP" altLang="en-US" sz="1000" dirty="0">
              <a:solidFill>
                <a:srgbClr val="FFFFFF"/>
              </a:solidFill>
              <a:latin typeface="Meiryo" charset="-128"/>
              <a:ea typeface="Meiryo" charset="-128"/>
              <a:cs typeface="Meiryo" charset="-128"/>
            </a:endParaRPr>
          </a:p>
        </p:txBody>
      </p:sp>
      <p:sp>
        <p:nvSpPr>
          <p:cNvPr id="141" name="正方形/長方形 140">
            <a:extLst>
              <a:ext uri="{FF2B5EF4-FFF2-40B4-BE49-F238E27FC236}">
                <a16:creationId xmlns:a16="http://schemas.microsoft.com/office/drawing/2014/main" id="{A133FB74-2506-8C4C-81AD-88225B5798F4}"/>
              </a:ext>
            </a:extLst>
          </p:cNvPr>
          <p:cNvSpPr/>
          <p:nvPr/>
        </p:nvSpPr>
        <p:spPr>
          <a:xfrm>
            <a:off x="3076592" y="5249606"/>
            <a:ext cx="1054642"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grpSp>
        <p:nvGrpSpPr>
          <p:cNvPr id="142" name="図形グループ 90">
            <a:extLst>
              <a:ext uri="{FF2B5EF4-FFF2-40B4-BE49-F238E27FC236}">
                <a16:creationId xmlns:a16="http://schemas.microsoft.com/office/drawing/2014/main" id="{88333CE7-77DA-2C43-8FB2-FD9C1EDC1D45}"/>
              </a:ext>
            </a:extLst>
          </p:cNvPr>
          <p:cNvGrpSpPr/>
          <p:nvPr/>
        </p:nvGrpSpPr>
        <p:grpSpPr>
          <a:xfrm>
            <a:off x="451545" y="3302712"/>
            <a:ext cx="715550" cy="904465"/>
            <a:chOff x="4936567" y="2924944"/>
            <a:chExt cx="715550" cy="904465"/>
          </a:xfrm>
        </p:grpSpPr>
        <p:sp>
          <p:nvSpPr>
            <p:cNvPr id="143" name="正方形/長方形 142">
              <a:extLst>
                <a:ext uri="{FF2B5EF4-FFF2-40B4-BE49-F238E27FC236}">
                  <a16:creationId xmlns:a16="http://schemas.microsoft.com/office/drawing/2014/main" id="{6C5B09A5-802B-E04F-A9DF-D6492F770487}"/>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44" name="正方形/長方形 143">
              <a:extLst>
                <a:ext uri="{FF2B5EF4-FFF2-40B4-BE49-F238E27FC236}">
                  <a16:creationId xmlns:a16="http://schemas.microsoft.com/office/drawing/2014/main" id="{B98EBB56-1FA8-364C-8E8F-60084733BCD9}"/>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45" name="正方形/長方形 144">
              <a:extLst>
                <a:ext uri="{FF2B5EF4-FFF2-40B4-BE49-F238E27FC236}">
                  <a16:creationId xmlns:a16="http://schemas.microsoft.com/office/drawing/2014/main" id="{C5207679-C5C4-D448-B04B-8B13C68F217C}"/>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46" name="正方形/長方形 145">
              <a:extLst>
                <a:ext uri="{FF2B5EF4-FFF2-40B4-BE49-F238E27FC236}">
                  <a16:creationId xmlns:a16="http://schemas.microsoft.com/office/drawing/2014/main" id="{C976E91D-90A6-474B-9E1B-B436C759BEFD}"/>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47" name="テキスト ボックス 146">
              <a:extLst>
                <a:ext uri="{FF2B5EF4-FFF2-40B4-BE49-F238E27FC236}">
                  <a16:creationId xmlns:a16="http://schemas.microsoft.com/office/drawing/2014/main" id="{B824FF46-F7FF-6848-8669-DBB5C8C5EACD}"/>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48" name="図形グループ 90">
            <a:extLst>
              <a:ext uri="{FF2B5EF4-FFF2-40B4-BE49-F238E27FC236}">
                <a16:creationId xmlns:a16="http://schemas.microsoft.com/office/drawing/2014/main" id="{14A5E3C9-DA90-F74D-96B6-1FBCAD904C22}"/>
              </a:ext>
            </a:extLst>
          </p:cNvPr>
          <p:cNvGrpSpPr/>
          <p:nvPr/>
        </p:nvGrpSpPr>
        <p:grpSpPr>
          <a:xfrm>
            <a:off x="1746945" y="3302712"/>
            <a:ext cx="715550" cy="904465"/>
            <a:chOff x="4936567" y="2924944"/>
            <a:chExt cx="715550" cy="904465"/>
          </a:xfrm>
        </p:grpSpPr>
        <p:sp>
          <p:nvSpPr>
            <p:cNvPr id="149" name="正方形/長方形 148">
              <a:extLst>
                <a:ext uri="{FF2B5EF4-FFF2-40B4-BE49-F238E27FC236}">
                  <a16:creationId xmlns:a16="http://schemas.microsoft.com/office/drawing/2014/main" id="{B9A6D2F4-D0A5-1D4F-87DF-3B39B53348C6}"/>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50" name="正方形/長方形 149">
              <a:extLst>
                <a:ext uri="{FF2B5EF4-FFF2-40B4-BE49-F238E27FC236}">
                  <a16:creationId xmlns:a16="http://schemas.microsoft.com/office/drawing/2014/main" id="{DE59E455-A7AA-5740-822F-1304CD16617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51" name="正方形/長方形 150">
              <a:extLst>
                <a:ext uri="{FF2B5EF4-FFF2-40B4-BE49-F238E27FC236}">
                  <a16:creationId xmlns:a16="http://schemas.microsoft.com/office/drawing/2014/main" id="{8E3AA8BA-EE37-1344-B5EE-02AF8BA5AC80}"/>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52" name="正方形/長方形 151">
              <a:extLst>
                <a:ext uri="{FF2B5EF4-FFF2-40B4-BE49-F238E27FC236}">
                  <a16:creationId xmlns:a16="http://schemas.microsoft.com/office/drawing/2014/main" id="{4E0094DE-4EF0-3445-89C4-94249626686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53" name="テキスト ボックス 152">
              <a:extLst>
                <a:ext uri="{FF2B5EF4-FFF2-40B4-BE49-F238E27FC236}">
                  <a16:creationId xmlns:a16="http://schemas.microsoft.com/office/drawing/2014/main" id="{493AD089-7180-9F4D-B73C-EA0BF3DA37F2}"/>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54" name="図形グループ 90">
            <a:extLst>
              <a:ext uri="{FF2B5EF4-FFF2-40B4-BE49-F238E27FC236}">
                <a16:creationId xmlns:a16="http://schemas.microsoft.com/office/drawing/2014/main" id="{5C80CE36-E5F7-9D41-9337-BBF8CA67D6C1}"/>
              </a:ext>
            </a:extLst>
          </p:cNvPr>
          <p:cNvGrpSpPr/>
          <p:nvPr/>
        </p:nvGrpSpPr>
        <p:grpSpPr>
          <a:xfrm>
            <a:off x="3009111" y="3302712"/>
            <a:ext cx="715550" cy="904465"/>
            <a:chOff x="4936567" y="2924944"/>
            <a:chExt cx="715550" cy="904465"/>
          </a:xfrm>
        </p:grpSpPr>
        <p:sp>
          <p:nvSpPr>
            <p:cNvPr id="155" name="正方形/長方形 154">
              <a:extLst>
                <a:ext uri="{FF2B5EF4-FFF2-40B4-BE49-F238E27FC236}">
                  <a16:creationId xmlns:a16="http://schemas.microsoft.com/office/drawing/2014/main" id="{086D4009-3CAB-9D48-8741-91EDF8ECEADB}"/>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56" name="正方形/長方形 155">
              <a:extLst>
                <a:ext uri="{FF2B5EF4-FFF2-40B4-BE49-F238E27FC236}">
                  <a16:creationId xmlns:a16="http://schemas.microsoft.com/office/drawing/2014/main" id="{D342F706-E728-4643-A9C8-64C9AE29DAA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57" name="正方形/長方形 156">
              <a:extLst>
                <a:ext uri="{FF2B5EF4-FFF2-40B4-BE49-F238E27FC236}">
                  <a16:creationId xmlns:a16="http://schemas.microsoft.com/office/drawing/2014/main" id="{025529CC-09AD-6340-A8F0-B8BBDDB9E5DF}"/>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58" name="正方形/長方形 157">
              <a:extLst>
                <a:ext uri="{FF2B5EF4-FFF2-40B4-BE49-F238E27FC236}">
                  <a16:creationId xmlns:a16="http://schemas.microsoft.com/office/drawing/2014/main" id="{89803E01-C9E6-FE49-8C85-9F5453406678}"/>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p:txBody>
        </p:sp>
        <p:sp>
          <p:nvSpPr>
            <p:cNvPr id="159" name="テキスト ボックス 158">
              <a:extLst>
                <a:ext uri="{FF2B5EF4-FFF2-40B4-BE49-F238E27FC236}">
                  <a16:creationId xmlns:a16="http://schemas.microsoft.com/office/drawing/2014/main" id="{09B16457-3D86-6549-903E-12F4D8867FD1}"/>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cxnSp>
        <p:nvCxnSpPr>
          <p:cNvPr id="22" name="曲線コネクタ 21">
            <a:extLst>
              <a:ext uri="{FF2B5EF4-FFF2-40B4-BE49-F238E27FC236}">
                <a16:creationId xmlns:a16="http://schemas.microsoft.com/office/drawing/2014/main" id="{1629B43E-C719-2C44-B32D-F3F37ADC6DD6}"/>
              </a:ext>
            </a:extLst>
          </p:cNvPr>
          <p:cNvCxnSpPr>
            <a:cxnSpLocks/>
            <a:endCxn id="147" idx="0"/>
          </p:cNvCxnSpPr>
          <p:nvPr/>
        </p:nvCxnSpPr>
        <p:spPr>
          <a:xfrm rot="10800000" flipV="1">
            <a:off x="809321" y="1866878"/>
            <a:ext cx="4123185" cy="1445518"/>
          </a:xfrm>
          <a:prstGeom prst="curvedConnector2">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0" name="曲線コネクタ 159">
            <a:extLst>
              <a:ext uri="{FF2B5EF4-FFF2-40B4-BE49-F238E27FC236}">
                <a16:creationId xmlns:a16="http://schemas.microsoft.com/office/drawing/2014/main" id="{B687561F-B6FB-F048-9985-F46488EF6079}"/>
              </a:ext>
            </a:extLst>
          </p:cNvPr>
          <p:cNvCxnSpPr>
            <a:cxnSpLocks/>
            <a:endCxn id="153" idx="0"/>
          </p:cNvCxnSpPr>
          <p:nvPr/>
        </p:nvCxnSpPr>
        <p:spPr>
          <a:xfrm rot="10800000" flipV="1">
            <a:off x="2104720" y="2789804"/>
            <a:ext cx="4351082" cy="522591"/>
          </a:xfrm>
          <a:prstGeom prst="curvedConnector2">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1" name="曲線コネクタ 160">
            <a:extLst>
              <a:ext uri="{FF2B5EF4-FFF2-40B4-BE49-F238E27FC236}">
                <a16:creationId xmlns:a16="http://schemas.microsoft.com/office/drawing/2014/main" id="{425EBC4D-F5AC-3A4C-9CF7-7706121A5F67}"/>
              </a:ext>
            </a:extLst>
          </p:cNvPr>
          <p:cNvCxnSpPr>
            <a:cxnSpLocks/>
            <a:endCxn id="159" idx="0"/>
          </p:cNvCxnSpPr>
          <p:nvPr/>
        </p:nvCxnSpPr>
        <p:spPr>
          <a:xfrm rot="10800000">
            <a:off x="3366887" y="3312396"/>
            <a:ext cx="1565621" cy="433698"/>
          </a:xfrm>
          <a:prstGeom prst="curvedConnector4">
            <a:avLst>
              <a:gd name="adj1" fmla="val 38574"/>
              <a:gd name="adj2" fmla="val 152709"/>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64" name="テキスト ボックス 163">
            <a:extLst>
              <a:ext uri="{FF2B5EF4-FFF2-40B4-BE49-F238E27FC236}">
                <a16:creationId xmlns:a16="http://schemas.microsoft.com/office/drawing/2014/main" id="{49887FE6-31A5-7846-B79B-E73E4DBA51F3}"/>
              </a:ext>
            </a:extLst>
          </p:cNvPr>
          <p:cNvSpPr txBox="1"/>
          <p:nvPr/>
        </p:nvSpPr>
        <p:spPr>
          <a:xfrm>
            <a:off x="420909" y="1447476"/>
            <a:ext cx="4083169" cy="338554"/>
          </a:xfrm>
          <a:prstGeom prst="rect">
            <a:avLst/>
          </a:prstGeom>
          <a:noFill/>
        </p:spPr>
        <p:txBody>
          <a:bodyPr wrap="none" rtlCol="0">
            <a:spAutoFit/>
          </a:bodyPr>
          <a:lstStyle/>
          <a:p>
            <a:r>
              <a:rPr kumimoji="1" lang="ja-JP" altLang="en-US" sz="1600">
                <a:solidFill>
                  <a:schemeClr val="accent6">
                    <a:lumMod val="75000"/>
                  </a:schemeClr>
                </a:solidFill>
                <a:latin typeface="Meiryo" panose="020B0604030504040204" pitchFamily="34" charset="-128"/>
                <a:ea typeface="Meiryo" panose="020B0604030504040204" pitchFamily="34" charset="-128"/>
              </a:rPr>
              <a:t>コンテナ・レベルで稼働は保証されている</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p:txBody>
      </p:sp>
      <p:sp>
        <p:nvSpPr>
          <p:cNvPr id="165" name="等号 164">
            <a:extLst>
              <a:ext uri="{FF2B5EF4-FFF2-40B4-BE49-F238E27FC236}">
                <a16:creationId xmlns:a16="http://schemas.microsoft.com/office/drawing/2014/main" id="{7B1E2B9A-EFB8-5A48-8E1C-2FC3AFE1D57E}"/>
              </a:ext>
            </a:extLst>
          </p:cNvPr>
          <p:cNvSpPr/>
          <p:nvPr/>
        </p:nvSpPr>
        <p:spPr>
          <a:xfrm>
            <a:off x="4373121" y="4286509"/>
            <a:ext cx="397758" cy="385220"/>
          </a:xfrm>
          <a:prstGeom prst="mathEqual">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テキスト ボックス 165">
            <a:extLst>
              <a:ext uri="{FF2B5EF4-FFF2-40B4-BE49-F238E27FC236}">
                <a16:creationId xmlns:a16="http://schemas.microsoft.com/office/drawing/2014/main" id="{3C755C7B-56D5-EE47-9CB5-DAD1E6E7CA93}"/>
              </a:ext>
            </a:extLst>
          </p:cNvPr>
          <p:cNvSpPr txBox="1"/>
          <p:nvPr/>
        </p:nvSpPr>
        <p:spPr>
          <a:xfrm>
            <a:off x="1301253" y="949665"/>
            <a:ext cx="2031325" cy="369332"/>
          </a:xfrm>
          <a:prstGeom prst="rect">
            <a:avLst/>
          </a:prstGeom>
          <a:noFill/>
        </p:spPr>
        <p:txBody>
          <a:bodyPr wrap="none" rtlCol="0">
            <a:spAutoFit/>
          </a:bodyPr>
          <a:lstStyle/>
          <a:p>
            <a:pPr algn="ctr"/>
            <a:r>
              <a:rPr lang="ja-JP" altLang="en-US">
                <a:solidFill>
                  <a:srgbClr val="376092"/>
                </a:solidFill>
                <a:latin typeface="Meiryo" charset="-128"/>
                <a:ea typeface="Meiryo" charset="-128"/>
                <a:cs typeface="Meiryo" charset="-128"/>
              </a:rPr>
              <a:t>他のシステム環境</a:t>
            </a:r>
            <a:endParaRPr kumimoji="1" lang="ja-JP" altLang="en-US" dirty="0">
              <a:solidFill>
                <a:srgbClr val="376092"/>
              </a:solidFill>
              <a:latin typeface="Meiryo" charset="-128"/>
              <a:ea typeface="Meiryo" charset="-128"/>
              <a:cs typeface="Meiryo" charset="-128"/>
            </a:endParaRPr>
          </a:p>
        </p:txBody>
      </p:sp>
      <p:sp>
        <p:nvSpPr>
          <p:cNvPr id="4" name="左矢印 3">
            <a:extLst>
              <a:ext uri="{FF2B5EF4-FFF2-40B4-BE49-F238E27FC236}">
                <a16:creationId xmlns:a16="http://schemas.microsoft.com/office/drawing/2014/main" id="{080B1906-B3CA-4D44-B935-2E4B895224E0}"/>
              </a:ext>
            </a:extLst>
          </p:cNvPr>
          <p:cNvSpPr/>
          <p:nvPr/>
        </p:nvSpPr>
        <p:spPr>
          <a:xfrm>
            <a:off x="4185002" y="957472"/>
            <a:ext cx="760028" cy="3693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不等号 4">
            <a:extLst>
              <a:ext uri="{FF2B5EF4-FFF2-40B4-BE49-F238E27FC236}">
                <a16:creationId xmlns:a16="http://schemas.microsoft.com/office/drawing/2014/main" id="{246E59F4-2469-2245-8051-D2E936FA9589}"/>
              </a:ext>
            </a:extLst>
          </p:cNvPr>
          <p:cNvSpPr/>
          <p:nvPr/>
        </p:nvSpPr>
        <p:spPr>
          <a:xfrm>
            <a:off x="4383077" y="4911748"/>
            <a:ext cx="397757" cy="379652"/>
          </a:xfrm>
          <a:prstGeom prst="mathNotEqual">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不等号 167">
            <a:extLst>
              <a:ext uri="{FF2B5EF4-FFF2-40B4-BE49-F238E27FC236}">
                <a16:creationId xmlns:a16="http://schemas.microsoft.com/office/drawing/2014/main" id="{00927B8B-DAD8-CE4D-AFCD-4975824BF2B2}"/>
              </a:ext>
            </a:extLst>
          </p:cNvPr>
          <p:cNvSpPr/>
          <p:nvPr/>
        </p:nvSpPr>
        <p:spPr>
          <a:xfrm>
            <a:off x="4383077" y="5767878"/>
            <a:ext cx="397757" cy="379652"/>
          </a:xfrm>
          <a:prstGeom prst="mathNotEqual">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5289195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a:extLst>
              <a:ext uri="{FF2B5EF4-FFF2-40B4-BE49-F238E27FC236}">
                <a16:creationId xmlns:a16="http://schemas.microsoft.com/office/drawing/2014/main" id="{DA0D3BBC-FC01-2946-BE5A-52213027D188}"/>
              </a:ext>
            </a:extLst>
          </p:cNvPr>
          <p:cNvSpPr/>
          <p:nvPr/>
        </p:nvSpPr>
        <p:spPr>
          <a:xfrm flipH="1">
            <a:off x="5794269" y="1881132"/>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6FDC1ADB-288F-5142-AABD-C310F347C0F4}"/>
              </a:ext>
            </a:extLst>
          </p:cNvPr>
          <p:cNvSpPr/>
          <p:nvPr/>
        </p:nvSpPr>
        <p:spPr>
          <a:xfrm flipH="1">
            <a:off x="5865893" y="1965771"/>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7AB3B535-481D-8D47-896F-1BB1A6833728}"/>
              </a:ext>
            </a:extLst>
          </p:cNvPr>
          <p:cNvSpPr/>
          <p:nvPr/>
        </p:nvSpPr>
        <p:spPr>
          <a:xfrm flipH="1">
            <a:off x="5937517" y="2050409"/>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D9AE58C4-1F67-4745-BD50-C788F2E58BE1}"/>
              </a:ext>
            </a:extLst>
          </p:cNvPr>
          <p:cNvSpPr/>
          <p:nvPr/>
        </p:nvSpPr>
        <p:spPr>
          <a:xfrm flipH="1">
            <a:off x="6011013" y="2135048"/>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正方形/長方形 77">
            <a:extLst>
              <a:ext uri="{FF2B5EF4-FFF2-40B4-BE49-F238E27FC236}">
                <a16:creationId xmlns:a16="http://schemas.microsoft.com/office/drawing/2014/main" id="{A1C18968-68DC-C740-BD1C-6231071759A4}"/>
              </a:ext>
            </a:extLst>
          </p:cNvPr>
          <p:cNvSpPr/>
          <p:nvPr/>
        </p:nvSpPr>
        <p:spPr>
          <a:xfrm flipH="1">
            <a:off x="6087535" y="2219687"/>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3ACD0CB8-C823-9440-B9A4-54F65E8F25D7}"/>
              </a:ext>
            </a:extLst>
          </p:cNvPr>
          <p:cNvSpPr/>
          <p:nvPr/>
        </p:nvSpPr>
        <p:spPr>
          <a:xfrm flipH="1">
            <a:off x="6157287" y="2297700"/>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394A9BBB-6277-7049-BE31-4C1A89F4C81D}"/>
              </a:ext>
            </a:extLst>
          </p:cNvPr>
          <p:cNvSpPr/>
          <p:nvPr/>
        </p:nvSpPr>
        <p:spPr>
          <a:xfrm flipH="1">
            <a:off x="6230146" y="2388964"/>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33225F91-56E6-FC4A-8CFC-81469A16F8DF}"/>
              </a:ext>
            </a:extLst>
          </p:cNvPr>
          <p:cNvSpPr/>
          <p:nvPr/>
        </p:nvSpPr>
        <p:spPr>
          <a:xfrm flipH="1">
            <a:off x="6304279" y="2500107"/>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C3B1E1C2-0BF5-5545-BA29-A573F0FC122D}"/>
              </a:ext>
            </a:extLst>
          </p:cNvPr>
          <p:cNvSpPr/>
          <p:nvPr/>
        </p:nvSpPr>
        <p:spPr>
          <a:xfrm>
            <a:off x="1019890" y="1875377"/>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BDBC74AB-3B14-1A4B-A3B1-3DB777AC3C4C}"/>
              </a:ext>
            </a:extLst>
          </p:cNvPr>
          <p:cNvSpPr/>
          <p:nvPr/>
        </p:nvSpPr>
        <p:spPr>
          <a:xfrm>
            <a:off x="948266" y="1960016"/>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91C0544D-7259-BA4F-8C65-C1D6548838A8}"/>
              </a:ext>
            </a:extLst>
          </p:cNvPr>
          <p:cNvSpPr/>
          <p:nvPr/>
        </p:nvSpPr>
        <p:spPr>
          <a:xfrm>
            <a:off x="876642" y="2044654"/>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a:extLst>
              <a:ext uri="{FF2B5EF4-FFF2-40B4-BE49-F238E27FC236}">
                <a16:creationId xmlns:a16="http://schemas.microsoft.com/office/drawing/2014/main" id="{07463753-8495-114E-A80F-D06AF2C1FC0E}"/>
              </a:ext>
            </a:extLst>
          </p:cNvPr>
          <p:cNvSpPr/>
          <p:nvPr/>
        </p:nvSpPr>
        <p:spPr>
          <a:xfrm>
            <a:off x="803146" y="2129293"/>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D6E09CA4-CF30-B040-A2CF-57E2B47E352F}"/>
              </a:ext>
            </a:extLst>
          </p:cNvPr>
          <p:cNvSpPr/>
          <p:nvPr/>
        </p:nvSpPr>
        <p:spPr>
          <a:xfrm>
            <a:off x="726624" y="2213932"/>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21EC99E6-EFE6-D54B-BE44-4F9BDE83AB7D}"/>
              </a:ext>
            </a:extLst>
          </p:cNvPr>
          <p:cNvSpPr/>
          <p:nvPr/>
        </p:nvSpPr>
        <p:spPr>
          <a:xfrm>
            <a:off x="656872" y="2291945"/>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10C0E1A4-7FF8-B948-8A86-D6E041026CDB}"/>
              </a:ext>
            </a:extLst>
          </p:cNvPr>
          <p:cNvSpPr/>
          <p:nvPr/>
        </p:nvSpPr>
        <p:spPr>
          <a:xfrm>
            <a:off x="584013" y="2383209"/>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469AA6D4-1E53-E244-8EDB-41E5A5D1F01E}"/>
              </a:ext>
            </a:extLst>
          </p:cNvPr>
          <p:cNvSpPr/>
          <p:nvPr/>
        </p:nvSpPr>
        <p:spPr>
          <a:xfrm>
            <a:off x="509880" y="2494352"/>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a:extLst>
              <a:ext uri="{FF2B5EF4-FFF2-40B4-BE49-F238E27FC236}">
                <a16:creationId xmlns:a16="http://schemas.microsoft.com/office/drawing/2014/main" id="{5BC3343B-77FE-144A-8F26-27DF9B099567}"/>
              </a:ext>
            </a:extLst>
          </p:cNvPr>
          <p:cNvSpPr/>
          <p:nvPr/>
        </p:nvSpPr>
        <p:spPr>
          <a:xfrm>
            <a:off x="3415818" y="2638625"/>
            <a:ext cx="2335427" cy="316332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a:extLst>
              <a:ext uri="{FF2B5EF4-FFF2-40B4-BE49-F238E27FC236}">
                <a16:creationId xmlns:a16="http://schemas.microsoft.com/office/drawing/2014/main" id="{FEF88CF4-4067-A54B-9DB9-786BBBDFBBAD}"/>
              </a:ext>
            </a:extLst>
          </p:cNvPr>
          <p:cNvSpPr/>
          <p:nvPr/>
        </p:nvSpPr>
        <p:spPr>
          <a:xfrm>
            <a:off x="6387626" y="2638625"/>
            <a:ext cx="2335427" cy="316332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79F85A75-6708-B746-A0A6-BAE2F7F295ED}"/>
              </a:ext>
            </a:extLst>
          </p:cNvPr>
          <p:cNvSpPr/>
          <p:nvPr/>
        </p:nvSpPr>
        <p:spPr>
          <a:xfrm>
            <a:off x="434827" y="2638625"/>
            <a:ext cx="2335427" cy="3163329"/>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lang="ja-JP" altLang="en-US"/>
              <a:t>コンテナとハイブリッド・クラウド／マルチ・クラウド</a:t>
            </a:r>
            <a:endParaRPr kumimoji="1" lang="ja-JP" altLang="en-US" dirty="0"/>
          </a:p>
        </p:txBody>
      </p:sp>
      <p:sp>
        <p:nvSpPr>
          <p:cNvPr id="33" name="正方形/長方形 32"/>
          <p:cNvSpPr/>
          <p:nvPr/>
        </p:nvSpPr>
        <p:spPr>
          <a:xfrm>
            <a:off x="6572280" y="4354677"/>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コンテナ管理</a:t>
            </a:r>
          </a:p>
        </p:txBody>
      </p:sp>
      <p:sp>
        <p:nvSpPr>
          <p:cNvPr id="53" name="正方形/長方形 52"/>
          <p:cNvSpPr/>
          <p:nvPr/>
        </p:nvSpPr>
        <p:spPr>
          <a:xfrm>
            <a:off x="3590055" y="434791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コンテナ管理</a:t>
            </a:r>
          </a:p>
        </p:txBody>
      </p:sp>
      <p:sp>
        <p:nvSpPr>
          <p:cNvPr id="61" name="正方形/長方形 60"/>
          <p:cNvSpPr/>
          <p:nvPr/>
        </p:nvSpPr>
        <p:spPr>
          <a:xfrm>
            <a:off x="632673" y="435426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コンテナ管理</a:t>
            </a:r>
          </a:p>
        </p:txBody>
      </p:sp>
      <p:sp>
        <p:nvSpPr>
          <p:cNvPr id="15" name="テキスト ボックス 14"/>
          <p:cNvSpPr txBox="1"/>
          <p:nvPr/>
        </p:nvSpPr>
        <p:spPr>
          <a:xfrm>
            <a:off x="6686000" y="5385387"/>
            <a:ext cx="1738681" cy="338554"/>
          </a:xfrm>
          <a:prstGeom prst="rect">
            <a:avLst/>
          </a:prstGeom>
          <a:noFill/>
        </p:spPr>
        <p:txBody>
          <a:bodyPr wrap="none" rtlCol="0">
            <a:spAutoFit/>
          </a:bodyPr>
          <a:lstStyle/>
          <a:p>
            <a:pPr algn="ctr"/>
            <a:r>
              <a:rPr kumimoji="1" lang="en-US" altLang="ja-JP" sz="1600" dirty="0">
                <a:solidFill>
                  <a:srgbClr val="0070C0"/>
                </a:solidFill>
                <a:latin typeface="Meiryo" charset="-128"/>
                <a:ea typeface="Meiryo" charset="-128"/>
                <a:cs typeface="Meiryo" charset="-128"/>
              </a:rPr>
              <a:t>Microsoft Azure</a:t>
            </a:r>
            <a:endParaRPr kumimoji="1" lang="ja-JP" altLang="en-US" sz="1600">
              <a:solidFill>
                <a:srgbClr val="0070C0"/>
              </a:solidFill>
              <a:latin typeface="Meiryo" charset="-128"/>
              <a:ea typeface="Meiryo" charset="-128"/>
              <a:cs typeface="Meiryo" charset="-128"/>
            </a:endParaRPr>
          </a:p>
        </p:txBody>
      </p:sp>
      <p:sp>
        <p:nvSpPr>
          <p:cNvPr id="69" name="テキスト ボックス 68"/>
          <p:cNvSpPr txBox="1"/>
          <p:nvPr/>
        </p:nvSpPr>
        <p:spPr>
          <a:xfrm>
            <a:off x="3671626" y="5385387"/>
            <a:ext cx="1826141" cy="338554"/>
          </a:xfrm>
          <a:prstGeom prst="rect">
            <a:avLst/>
          </a:prstGeom>
          <a:noFill/>
        </p:spPr>
        <p:txBody>
          <a:bodyPr wrap="none" rtlCol="0">
            <a:spAutoFit/>
          </a:bodyPr>
          <a:lstStyle/>
          <a:p>
            <a:pPr algn="ctr"/>
            <a:r>
              <a:rPr kumimoji="1" lang="ja-JP" altLang="en-US" sz="1600">
                <a:solidFill>
                  <a:srgbClr val="009051"/>
                </a:solidFill>
                <a:latin typeface="Meiryo" charset="-128"/>
                <a:ea typeface="Meiryo" charset="-128"/>
                <a:cs typeface="Meiryo" charset="-128"/>
              </a:rPr>
              <a:t>自社所有システム</a:t>
            </a:r>
            <a:endParaRPr kumimoji="1" lang="ja-JP" altLang="en-US" sz="1600" dirty="0">
              <a:solidFill>
                <a:srgbClr val="009051"/>
              </a:solidFill>
              <a:latin typeface="Meiryo" charset="-128"/>
              <a:ea typeface="Meiryo" charset="-128"/>
              <a:cs typeface="Meiryo" charset="-128"/>
            </a:endParaRPr>
          </a:p>
        </p:txBody>
      </p:sp>
      <p:sp>
        <p:nvSpPr>
          <p:cNvPr id="70" name="テキスト ボックス 69"/>
          <p:cNvSpPr txBox="1"/>
          <p:nvPr/>
        </p:nvSpPr>
        <p:spPr>
          <a:xfrm>
            <a:off x="1270379" y="5385387"/>
            <a:ext cx="654218" cy="338554"/>
          </a:xfrm>
          <a:prstGeom prst="rect">
            <a:avLst/>
          </a:prstGeom>
          <a:noFill/>
        </p:spPr>
        <p:txBody>
          <a:bodyPr wrap="none" rtlCol="0">
            <a:spAutoFit/>
          </a:bodyPr>
          <a:lstStyle/>
          <a:p>
            <a:pPr algn="ctr"/>
            <a:r>
              <a:rPr kumimoji="1" lang="en-US" altLang="ja-JP" sz="1600" dirty="0">
                <a:solidFill>
                  <a:schemeClr val="accent6">
                    <a:lumMod val="50000"/>
                  </a:schemeClr>
                </a:solidFill>
                <a:latin typeface="Meiryo" charset="-128"/>
                <a:ea typeface="Meiryo" charset="-128"/>
                <a:cs typeface="Meiryo" charset="-128"/>
              </a:rPr>
              <a:t>AWS</a:t>
            </a:r>
            <a:endParaRPr kumimoji="1" lang="ja-JP" altLang="en-US" sz="1600" dirty="0">
              <a:solidFill>
                <a:schemeClr val="accent6">
                  <a:lumMod val="50000"/>
                </a:schemeClr>
              </a:solidFill>
              <a:latin typeface="Meiryo" charset="-128"/>
              <a:ea typeface="Meiryo" charset="-128"/>
              <a:cs typeface="Meiryo" charset="-128"/>
            </a:endParaRPr>
          </a:p>
        </p:txBody>
      </p:sp>
      <p:grpSp>
        <p:nvGrpSpPr>
          <p:cNvPr id="40" name="グループ化 39">
            <a:extLst>
              <a:ext uri="{FF2B5EF4-FFF2-40B4-BE49-F238E27FC236}">
                <a16:creationId xmlns:a16="http://schemas.microsoft.com/office/drawing/2014/main" id="{32D44F17-8D2D-774F-8B8E-D376FECE4EB8}"/>
              </a:ext>
            </a:extLst>
          </p:cNvPr>
          <p:cNvGrpSpPr/>
          <p:nvPr/>
        </p:nvGrpSpPr>
        <p:grpSpPr>
          <a:xfrm>
            <a:off x="3490871" y="2994571"/>
            <a:ext cx="2148528" cy="1256294"/>
            <a:chOff x="437280" y="2836691"/>
            <a:chExt cx="2148528" cy="1256294"/>
          </a:xfrm>
        </p:grpSpPr>
        <p:sp>
          <p:nvSpPr>
            <p:cNvPr id="41" name="正方形/長方形 40">
              <a:extLst>
                <a:ext uri="{FF2B5EF4-FFF2-40B4-BE49-F238E27FC236}">
                  <a16:creationId xmlns:a16="http://schemas.microsoft.com/office/drawing/2014/main" id="{5FC10705-0940-9640-9DF3-7F8FDD7516D6}"/>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7CC5860B-D7B9-284B-8702-F2553F32C12D}"/>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43" name="正方形/長方形 42">
              <a:extLst>
                <a:ext uri="{FF2B5EF4-FFF2-40B4-BE49-F238E27FC236}">
                  <a16:creationId xmlns:a16="http://schemas.microsoft.com/office/drawing/2014/main" id="{C6945C3A-2CB6-234C-B432-EEE1FF8C9B24}"/>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44" name="テキスト ボックス 43">
              <a:extLst>
                <a:ext uri="{FF2B5EF4-FFF2-40B4-BE49-F238E27FC236}">
                  <a16:creationId xmlns:a16="http://schemas.microsoft.com/office/drawing/2014/main" id="{8313B9CB-38F8-1A4E-B5D9-436E2C809690}"/>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grpSp>
        <p:nvGrpSpPr>
          <p:cNvPr id="46" name="グループ化 45">
            <a:extLst>
              <a:ext uri="{FF2B5EF4-FFF2-40B4-BE49-F238E27FC236}">
                <a16:creationId xmlns:a16="http://schemas.microsoft.com/office/drawing/2014/main" id="{0AD711E9-5CCA-3A4F-BFB5-5C000E346B6F}"/>
              </a:ext>
            </a:extLst>
          </p:cNvPr>
          <p:cNvGrpSpPr/>
          <p:nvPr/>
        </p:nvGrpSpPr>
        <p:grpSpPr>
          <a:xfrm>
            <a:off x="3490871" y="2990612"/>
            <a:ext cx="2148528" cy="1256294"/>
            <a:chOff x="437280" y="2836691"/>
            <a:chExt cx="2148528" cy="1256294"/>
          </a:xfrm>
        </p:grpSpPr>
        <p:sp>
          <p:nvSpPr>
            <p:cNvPr id="47" name="正方形/長方形 46">
              <a:extLst>
                <a:ext uri="{FF2B5EF4-FFF2-40B4-BE49-F238E27FC236}">
                  <a16:creationId xmlns:a16="http://schemas.microsoft.com/office/drawing/2014/main" id="{B5B5EE0C-6EC4-EA48-A7A1-B522F1920FB5}"/>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749C2827-CC92-8949-872F-1D6DAFD988CB}"/>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49" name="正方形/長方形 48">
              <a:extLst>
                <a:ext uri="{FF2B5EF4-FFF2-40B4-BE49-F238E27FC236}">
                  <a16:creationId xmlns:a16="http://schemas.microsoft.com/office/drawing/2014/main" id="{5B73CCED-B466-3E4F-9A10-FE51B4451DE7}"/>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50" name="テキスト ボックス 49">
              <a:extLst>
                <a:ext uri="{FF2B5EF4-FFF2-40B4-BE49-F238E27FC236}">
                  <a16:creationId xmlns:a16="http://schemas.microsoft.com/office/drawing/2014/main" id="{B61B0427-ED35-D143-928B-25A78D66D923}"/>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grpSp>
        <p:nvGrpSpPr>
          <p:cNvPr id="54" name="グループ化 53">
            <a:extLst>
              <a:ext uri="{FF2B5EF4-FFF2-40B4-BE49-F238E27FC236}">
                <a16:creationId xmlns:a16="http://schemas.microsoft.com/office/drawing/2014/main" id="{85C5D57D-60F8-C942-A038-9B0384AC0EDE}"/>
              </a:ext>
            </a:extLst>
          </p:cNvPr>
          <p:cNvGrpSpPr/>
          <p:nvPr/>
        </p:nvGrpSpPr>
        <p:grpSpPr>
          <a:xfrm>
            <a:off x="3490871" y="2986653"/>
            <a:ext cx="2148528" cy="1256294"/>
            <a:chOff x="437280" y="2836691"/>
            <a:chExt cx="2148528" cy="1256294"/>
          </a:xfrm>
        </p:grpSpPr>
        <p:sp>
          <p:nvSpPr>
            <p:cNvPr id="64" name="正方形/長方形 63">
              <a:extLst>
                <a:ext uri="{FF2B5EF4-FFF2-40B4-BE49-F238E27FC236}">
                  <a16:creationId xmlns:a16="http://schemas.microsoft.com/office/drawing/2014/main" id="{F784BD6E-B595-2245-911E-5B8B36BE85E1}"/>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D9A069B9-55FD-EA45-9F68-646255B4ABAF}"/>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75" name="正方形/長方形 74">
              <a:extLst>
                <a:ext uri="{FF2B5EF4-FFF2-40B4-BE49-F238E27FC236}">
                  <a16:creationId xmlns:a16="http://schemas.microsoft.com/office/drawing/2014/main" id="{61AE7A85-3CEE-1448-A320-FB01D4F4E92D}"/>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76" name="テキスト ボックス 75">
              <a:extLst>
                <a:ext uri="{FF2B5EF4-FFF2-40B4-BE49-F238E27FC236}">
                  <a16:creationId xmlns:a16="http://schemas.microsoft.com/office/drawing/2014/main" id="{3414D3BE-DCB8-1E49-A833-DCB84CED87BC}"/>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sp>
        <p:nvSpPr>
          <p:cNvPr id="51" name="正方形/長方形 50">
            <a:extLst>
              <a:ext uri="{FF2B5EF4-FFF2-40B4-BE49-F238E27FC236}">
                <a16:creationId xmlns:a16="http://schemas.microsoft.com/office/drawing/2014/main" id="{E314F996-5FC6-E745-B72D-6FC66C194495}"/>
              </a:ext>
            </a:extLst>
          </p:cNvPr>
          <p:cNvSpPr/>
          <p:nvPr/>
        </p:nvSpPr>
        <p:spPr>
          <a:xfrm>
            <a:off x="632673" y="4627550"/>
            <a:ext cx="1953584" cy="63355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メイリオ"/>
                <a:ea typeface="メイリオ"/>
                <a:cs typeface="メイリオ"/>
              </a:rPr>
              <a:t>サーバー</a:t>
            </a:r>
            <a:endParaRPr kumimoji="1" lang="ja-JP" altLang="en-US" sz="1200" dirty="0">
              <a:solidFill>
                <a:srgbClr val="FFFFFF"/>
              </a:solidFill>
              <a:latin typeface="メイリオ"/>
              <a:ea typeface="メイリオ"/>
              <a:cs typeface="メイリオ"/>
            </a:endParaRPr>
          </a:p>
        </p:txBody>
      </p:sp>
      <p:sp>
        <p:nvSpPr>
          <p:cNvPr id="52" name="正方形/長方形 51">
            <a:extLst>
              <a:ext uri="{FF2B5EF4-FFF2-40B4-BE49-F238E27FC236}">
                <a16:creationId xmlns:a16="http://schemas.microsoft.com/office/drawing/2014/main" id="{A8951B03-2993-3D43-AB32-1523AFC3DB36}"/>
              </a:ext>
            </a:extLst>
          </p:cNvPr>
          <p:cNvSpPr/>
          <p:nvPr/>
        </p:nvSpPr>
        <p:spPr>
          <a:xfrm>
            <a:off x="3595208" y="4627550"/>
            <a:ext cx="1953584" cy="63355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メイリオ"/>
                <a:ea typeface="メイリオ"/>
                <a:cs typeface="メイリオ"/>
              </a:rPr>
              <a:t>サーバー</a:t>
            </a:r>
            <a:endParaRPr kumimoji="1" lang="ja-JP" altLang="en-US" sz="1200" dirty="0">
              <a:solidFill>
                <a:srgbClr val="FFFFFF"/>
              </a:solidFill>
              <a:latin typeface="メイリオ"/>
              <a:ea typeface="メイリオ"/>
              <a:cs typeface="メイリオ"/>
            </a:endParaRPr>
          </a:p>
        </p:txBody>
      </p:sp>
      <p:sp>
        <p:nvSpPr>
          <p:cNvPr id="55" name="正方形/長方形 54">
            <a:extLst>
              <a:ext uri="{FF2B5EF4-FFF2-40B4-BE49-F238E27FC236}">
                <a16:creationId xmlns:a16="http://schemas.microsoft.com/office/drawing/2014/main" id="{A378CD5D-1170-9E46-895D-236AA8B4828D}"/>
              </a:ext>
            </a:extLst>
          </p:cNvPr>
          <p:cNvSpPr/>
          <p:nvPr/>
        </p:nvSpPr>
        <p:spPr>
          <a:xfrm>
            <a:off x="6578547" y="4647564"/>
            <a:ext cx="1953584" cy="63355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メイリオ"/>
                <a:ea typeface="メイリオ"/>
                <a:cs typeface="メイリオ"/>
              </a:rPr>
              <a:t>サーバー</a:t>
            </a:r>
            <a:endParaRPr kumimoji="1" lang="ja-JP" altLang="en-US" sz="1200" dirty="0">
              <a:solidFill>
                <a:srgbClr val="FFFFFF"/>
              </a:solidFill>
              <a:latin typeface="メイリオ"/>
              <a:ea typeface="メイリオ"/>
              <a:cs typeface="メイリオ"/>
            </a:endParaRPr>
          </a:p>
        </p:txBody>
      </p:sp>
      <p:sp>
        <p:nvSpPr>
          <p:cNvPr id="3" name="テキスト ボックス 2">
            <a:extLst>
              <a:ext uri="{FF2B5EF4-FFF2-40B4-BE49-F238E27FC236}">
                <a16:creationId xmlns:a16="http://schemas.microsoft.com/office/drawing/2014/main" id="{53AB8BC3-8395-C64D-8977-AC1AFE652D9B}"/>
              </a:ext>
            </a:extLst>
          </p:cNvPr>
          <p:cNvSpPr txBox="1"/>
          <p:nvPr/>
        </p:nvSpPr>
        <p:spPr>
          <a:xfrm>
            <a:off x="632460" y="1120740"/>
            <a:ext cx="7879080" cy="461665"/>
          </a:xfrm>
          <a:prstGeom prst="rect">
            <a:avLst/>
          </a:prstGeom>
          <a:noFill/>
        </p:spPr>
        <p:txBody>
          <a:bodyPr wrap="none" rtlCol="0">
            <a:spAutoFit/>
          </a:bodyPr>
          <a:lstStyle/>
          <a:p>
            <a:pPr algn="ctr"/>
            <a:r>
              <a:rPr kumimoji="1" lang="ja-JP" altLang="en-US" sz="2400">
                <a:latin typeface="Meiryo" panose="020B0604030504040204" pitchFamily="34" charset="-128"/>
                <a:ea typeface="Meiryo" panose="020B0604030504040204" pitchFamily="34" charset="-128"/>
              </a:rPr>
              <a:t>実行環境をスケールアウトさせて処理能力を拡大できる</a:t>
            </a:r>
          </a:p>
        </p:txBody>
      </p:sp>
    </p:spTree>
    <p:extLst>
      <p:ext uri="{BB962C8B-B14F-4D97-AF65-F5344CB8AC3E}">
        <p14:creationId xmlns:p14="http://schemas.microsoft.com/office/powerpoint/2010/main" val="63934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4444E-6 3.7037E-6 L -0.32274 0.00324 " pathEditMode="relative" rAng="0" ptsTypes="AA">
                                      <p:cBhvr>
                                        <p:cTn id="6" dur="2000" fill="hold"/>
                                        <p:tgtEl>
                                          <p:spTgt spid="46"/>
                                        </p:tgtEl>
                                        <p:attrNameLst>
                                          <p:attrName>ppt_x</p:attrName>
                                          <p:attrName>ppt_y</p:attrName>
                                        </p:attrNameLst>
                                      </p:cBhvr>
                                      <p:rCtr x="-16146" y="162"/>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1.94444E-6 0.0007 L 0.32535 -0.00069 " pathEditMode="relative" rAng="0" ptsTypes="AA">
                                      <p:cBhvr>
                                        <p:cTn id="9" dur="2000" fill="hold"/>
                                        <p:tgtEl>
                                          <p:spTgt spid="54"/>
                                        </p:tgtEl>
                                        <p:attrNameLst>
                                          <p:attrName>ppt_x</p:attrName>
                                          <p:attrName>ppt_y</p:attrName>
                                        </p:attrNameLst>
                                      </p:cBhvr>
                                      <p:rCtr x="16267" y="-69"/>
                                    </p:animMotion>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 calcmode="lin" valueType="num">
                                      <p:cBhvr>
                                        <p:cTn id="14" dur="500" fill="hold"/>
                                        <p:tgtEl>
                                          <p:spTgt spid="56"/>
                                        </p:tgtEl>
                                        <p:attrNameLst>
                                          <p:attrName>ppt_w</p:attrName>
                                        </p:attrNameLst>
                                      </p:cBhvr>
                                      <p:tavLst>
                                        <p:tav tm="0">
                                          <p:val>
                                            <p:fltVal val="0"/>
                                          </p:val>
                                        </p:tav>
                                        <p:tav tm="100000">
                                          <p:val>
                                            <p:strVal val="#ppt_w"/>
                                          </p:val>
                                        </p:tav>
                                      </p:tavLst>
                                    </p:anim>
                                    <p:anim calcmode="lin" valueType="num">
                                      <p:cBhvr>
                                        <p:cTn id="15" dur="500" fill="hold"/>
                                        <p:tgtEl>
                                          <p:spTgt spid="56"/>
                                        </p:tgtEl>
                                        <p:attrNameLst>
                                          <p:attrName>ppt_h</p:attrName>
                                        </p:attrNameLst>
                                      </p:cBhvr>
                                      <p:tavLst>
                                        <p:tav tm="0">
                                          <p:val>
                                            <p:fltVal val="0"/>
                                          </p:val>
                                        </p:tav>
                                        <p:tav tm="100000">
                                          <p:val>
                                            <p:strVal val="#ppt_h"/>
                                          </p:val>
                                        </p:tav>
                                      </p:tavLst>
                                    </p:anim>
                                    <p:animEffect transition="in" filter="fade">
                                      <p:cBhvr>
                                        <p:cTn id="16" dur="500"/>
                                        <p:tgtEl>
                                          <p:spTgt spid="56"/>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59"/>
                                        </p:tgtEl>
                                        <p:attrNameLst>
                                          <p:attrName>style.visibility</p:attrName>
                                        </p:attrNameLst>
                                      </p:cBhvr>
                                      <p:to>
                                        <p:strVal val="visible"/>
                                      </p:to>
                                    </p:set>
                                    <p:anim calcmode="lin" valueType="num">
                                      <p:cBhvr>
                                        <p:cTn id="26" dur="500" fill="hold"/>
                                        <p:tgtEl>
                                          <p:spTgt spid="59"/>
                                        </p:tgtEl>
                                        <p:attrNameLst>
                                          <p:attrName>ppt_w</p:attrName>
                                        </p:attrNameLst>
                                      </p:cBhvr>
                                      <p:tavLst>
                                        <p:tav tm="0">
                                          <p:val>
                                            <p:fltVal val="0"/>
                                          </p:val>
                                        </p:tav>
                                        <p:tav tm="100000">
                                          <p:val>
                                            <p:strVal val="#ppt_w"/>
                                          </p:val>
                                        </p:tav>
                                      </p:tavLst>
                                    </p:anim>
                                    <p:anim calcmode="lin" valueType="num">
                                      <p:cBhvr>
                                        <p:cTn id="27" dur="500" fill="hold"/>
                                        <p:tgtEl>
                                          <p:spTgt spid="59"/>
                                        </p:tgtEl>
                                        <p:attrNameLst>
                                          <p:attrName>ppt_h</p:attrName>
                                        </p:attrNameLst>
                                      </p:cBhvr>
                                      <p:tavLst>
                                        <p:tav tm="0">
                                          <p:val>
                                            <p:fltVal val="0"/>
                                          </p:val>
                                        </p:tav>
                                        <p:tav tm="100000">
                                          <p:val>
                                            <p:strVal val="#ppt_h"/>
                                          </p:val>
                                        </p:tav>
                                      </p:tavLst>
                                    </p:anim>
                                    <p:animEffect transition="in" filter="fade">
                                      <p:cBhvr>
                                        <p:cTn id="28" dur="500"/>
                                        <p:tgtEl>
                                          <p:spTgt spid="59"/>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p:cTn id="32" dur="500" fill="hold"/>
                                        <p:tgtEl>
                                          <p:spTgt spid="58"/>
                                        </p:tgtEl>
                                        <p:attrNameLst>
                                          <p:attrName>ppt_w</p:attrName>
                                        </p:attrNameLst>
                                      </p:cBhvr>
                                      <p:tavLst>
                                        <p:tav tm="0">
                                          <p:val>
                                            <p:fltVal val="0"/>
                                          </p:val>
                                        </p:tav>
                                        <p:tav tm="100000">
                                          <p:val>
                                            <p:strVal val="#ppt_w"/>
                                          </p:val>
                                        </p:tav>
                                      </p:tavLst>
                                    </p:anim>
                                    <p:anim calcmode="lin" valueType="num">
                                      <p:cBhvr>
                                        <p:cTn id="33" dur="500" fill="hold"/>
                                        <p:tgtEl>
                                          <p:spTgt spid="58"/>
                                        </p:tgtEl>
                                        <p:attrNameLst>
                                          <p:attrName>ppt_h</p:attrName>
                                        </p:attrNameLst>
                                      </p:cBhvr>
                                      <p:tavLst>
                                        <p:tav tm="0">
                                          <p:val>
                                            <p:fltVal val="0"/>
                                          </p:val>
                                        </p:tav>
                                        <p:tav tm="100000">
                                          <p:val>
                                            <p:strVal val="#ppt_h"/>
                                          </p:val>
                                        </p:tav>
                                      </p:tavLst>
                                    </p:anim>
                                    <p:animEffect transition="in" filter="fade">
                                      <p:cBhvr>
                                        <p:cTn id="34" dur="500"/>
                                        <p:tgtEl>
                                          <p:spTgt spid="58"/>
                                        </p:tgtEl>
                                      </p:cBhvr>
                                    </p:animEffect>
                                  </p:childTnLst>
                                </p:cTn>
                              </p:par>
                            </p:childTnLst>
                          </p:cTn>
                        </p:par>
                        <p:par>
                          <p:cTn id="35" fill="hold">
                            <p:stCondLst>
                              <p:cond delay="2000"/>
                            </p:stCondLst>
                            <p:childTnLst>
                              <p:par>
                                <p:cTn id="36" presetID="53" presetClass="entr" presetSubtype="16" fill="hold" grpId="0" nodeType="afterEffect">
                                  <p:stCondLst>
                                    <p:cond delay="0"/>
                                  </p:stCondLst>
                                  <p:childTnLst>
                                    <p:set>
                                      <p:cBhvr>
                                        <p:cTn id="37" dur="1" fill="hold">
                                          <p:stCondLst>
                                            <p:cond delay="0"/>
                                          </p:stCondLst>
                                        </p:cTn>
                                        <p:tgtEl>
                                          <p:spTgt spid="65"/>
                                        </p:tgtEl>
                                        <p:attrNameLst>
                                          <p:attrName>style.visibility</p:attrName>
                                        </p:attrNameLst>
                                      </p:cBhvr>
                                      <p:to>
                                        <p:strVal val="visible"/>
                                      </p:to>
                                    </p:set>
                                    <p:anim calcmode="lin" valueType="num">
                                      <p:cBhvr>
                                        <p:cTn id="38" dur="500" fill="hold"/>
                                        <p:tgtEl>
                                          <p:spTgt spid="65"/>
                                        </p:tgtEl>
                                        <p:attrNameLst>
                                          <p:attrName>ppt_w</p:attrName>
                                        </p:attrNameLst>
                                      </p:cBhvr>
                                      <p:tavLst>
                                        <p:tav tm="0">
                                          <p:val>
                                            <p:fltVal val="0"/>
                                          </p:val>
                                        </p:tav>
                                        <p:tav tm="100000">
                                          <p:val>
                                            <p:strVal val="#ppt_w"/>
                                          </p:val>
                                        </p:tav>
                                      </p:tavLst>
                                    </p:anim>
                                    <p:anim calcmode="lin" valueType="num">
                                      <p:cBhvr>
                                        <p:cTn id="39" dur="500" fill="hold"/>
                                        <p:tgtEl>
                                          <p:spTgt spid="65"/>
                                        </p:tgtEl>
                                        <p:attrNameLst>
                                          <p:attrName>ppt_h</p:attrName>
                                        </p:attrNameLst>
                                      </p:cBhvr>
                                      <p:tavLst>
                                        <p:tav tm="0">
                                          <p:val>
                                            <p:fltVal val="0"/>
                                          </p:val>
                                        </p:tav>
                                        <p:tav tm="100000">
                                          <p:val>
                                            <p:strVal val="#ppt_h"/>
                                          </p:val>
                                        </p:tav>
                                      </p:tavLst>
                                    </p:anim>
                                    <p:animEffect transition="in" filter="fade">
                                      <p:cBhvr>
                                        <p:cTn id="40" dur="500"/>
                                        <p:tgtEl>
                                          <p:spTgt spid="65"/>
                                        </p:tgtEl>
                                      </p:cBhvr>
                                    </p:animEffect>
                                  </p:childTnLst>
                                </p:cTn>
                              </p:par>
                            </p:childTnLst>
                          </p:cTn>
                        </p:par>
                        <p:par>
                          <p:cTn id="41" fill="hold">
                            <p:stCondLst>
                              <p:cond delay="2500"/>
                            </p:stCondLst>
                            <p:childTnLst>
                              <p:par>
                                <p:cTn id="42" presetID="53" presetClass="entr" presetSubtype="16" fill="hold" grpId="0" nodeType="afterEffect">
                                  <p:stCondLst>
                                    <p:cond delay="0"/>
                                  </p:stCondLst>
                                  <p:childTnLst>
                                    <p:set>
                                      <p:cBhvr>
                                        <p:cTn id="43" dur="1" fill="hold">
                                          <p:stCondLst>
                                            <p:cond delay="0"/>
                                          </p:stCondLst>
                                        </p:cTn>
                                        <p:tgtEl>
                                          <p:spTgt spid="63"/>
                                        </p:tgtEl>
                                        <p:attrNameLst>
                                          <p:attrName>style.visibility</p:attrName>
                                        </p:attrNameLst>
                                      </p:cBhvr>
                                      <p:to>
                                        <p:strVal val="visible"/>
                                      </p:to>
                                    </p:set>
                                    <p:anim calcmode="lin" valueType="num">
                                      <p:cBhvr>
                                        <p:cTn id="44" dur="500" fill="hold"/>
                                        <p:tgtEl>
                                          <p:spTgt spid="63"/>
                                        </p:tgtEl>
                                        <p:attrNameLst>
                                          <p:attrName>ppt_w</p:attrName>
                                        </p:attrNameLst>
                                      </p:cBhvr>
                                      <p:tavLst>
                                        <p:tav tm="0">
                                          <p:val>
                                            <p:fltVal val="0"/>
                                          </p:val>
                                        </p:tav>
                                        <p:tav tm="100000">
                                          <p:val>
                                            <p:strVal val="#ppt_w"/>
                                          </p:val>
                                        </p:tav>
                                      </p:tavLst>
                                    </p:anim>
                                    <p:anim calcmode="lin" valueType="num">
                                      <p:cBhvr>
                                        <p:cTn id="45" dur="500" fill="hold"/>
                                        <p:tgtEl>
                                          <p:spTgt spid="63"/>
                                        </p:tgtEl>
                                        <p:attrNameLst>
                                          <p:attrName>ppt_h</p:attrName>
                                        </p:attrNameLst>
                                      </p:cBhvr>
                                      <p:tavLst>
                                        <p:tav tm="0">
                                          <p:val>
                                            <p:fltVal val="0"/>
                                          </p:val>
                                        </p:tav>
                                        <p:tav tm="100000">
                                          <p:val>
                                            <p:strVal val="#ppt_h"/>
                                          </p:val>
                                        </p:tav>
                                      </p:tavLst>
                                    </p:anim>
                                    <p:animEffect transition="in" filter="fade">
                                      <p:cBhvr>
                                        <p:cTn id="46" dur="500"/>
                                        <p:tgtEl>
                                          <p:spTgt spid="63"/>
                                        </p:tgtEl>
                                      </p:cBhvr>
                                    </p:animEffect>
                                  </p:childTnLst>
                                </p:cTn>
                              </p:par>
                            </p:childTnLst>
                          </p:cTn>
                        </p:par>
                        <p:par>
                          <p:cTn id="47" fill="hold">
                            <p:stCondLst>
                              <p:cond delay="3000"/>
                            </p:stCondLst>
                            <p:childTnLst>
                              <p:par>
                                <p:cTn id="48" presetID="53" presetClass="entr" presetSubtype="16" fill="hold" grpId="0" nodeType="afterEffect">
                                  <p:stCondLst>
                                    <p:cond delay="0"/>
                                  </p:stCondLst>
                                  <p:childTnLst>
                                    <p:set>
                                      <p:cBhvr>
                                        <p:cTn id="49" dur="1" fill="hold">
                                          <p:stCondLst>
                                            <p:cond delay="0"/>
                                          </p:stCondLst>
                                        </p:cTn>
                                        <p:tgtEl>
                                          <p:spTgt spid="62"/>
                                        </p:tgtEl>
                                        <p:attrNameLst>
                                          <p:attrName>style.visibility</p:attrName>
                                        </p:attrNameLst>
                                      </p:cBhvr>
                                      <p:to>
                                        <p:strVal val="visible"/>
                                      </p:to>
                                    </p:set>
                                    <p:anim calcmode="lin" valueType="num">
                                      <p:cBhvr>
                                        <p:cTn id="50" dur="500" fill="hold"/>
                                        <p:tgtEl>
                                          <p:spTgt spid="62"/>
                                        </p:tgtEl>
                                        <p:attrNameLst>
                                          <p:attrName>ppt_w</p:attrName>
                                        </p:attrNameLst>
                                      </p:cBhvr>
                                      <p:tavLst>
                                        <p:tav tm="0">
                                          <p:val>
                                            <p:fltVal val="0"/>
                                          </p:val>
                                        </p:tav>
                                        <p:tav tm="100000">
                                          <p:val>
                                            <p:strVal val="#ppt_w"/>
                                          </p:val>
                                        </p:tav>
                                      </p:tavLst>
                                    </p:anim>
                                    <p:anim calcmode="lin" valueType="num">
                                      <p:cBhvr>
                                        <p:cTn id="51" dur="500" fill="hold"/>
                                        <p:tgtEl>
                                          <p:spTgt spid="62"/>
                                        </p:tgtEl>
                                        <p:attrNameLst>
                                          <p:attrName>ppt_h</p:attrName>
                                        </p:attrNameLst>
                                      </p:cBhvr>
                                      <p:tavLst>
                                        <p:tav tm="0">
                                          <p:val>
                                            <p:fltVal val="0"/>
                                          </p:val>
                                        </p:tav>
                                        <p:tav tm="100000">
                                          <p:val>
                                            <p:strVal val="#ppt_h"/>
                                          </p:val>
                                        </p:tav>
                                      </p:tavLst>
                                    </p:anim>
                                    <p:animEffect transition="in" filter="fade">
                                      <p:cBhvr>
                                        <p:cTn id="52" dur="500"/>
                                        <p:tgtEl>
                                          <p:spTgt spid="62"/>
                                        </p:tgtEl>
                                      </p:cBhvr>
                                    </p:animEffect>
                                  </p:childTnLst>
                                </p:cTn>
                              </p:par>
                            </p:childTnLst>
                          </p:cTn>
                        </p:par>
                        <p:par>
                          <p:cTn id="53" fill="hold">
                            <p:stCondLst>
                              <p:cond delay="3500"/>
                            </p:stCondLst>
                            <p:childTnLst>
                              <p:par>
                                <p:cTn id="54" presetID="53" presetClass="entr" presetSubtype="16" fill="hold" grpId="0" nodeType="afterEffect">
                                  <p:stCondLst>
                                    <p:cond delay="0"/>
                                  </p:stCondLst>
                                  <p:childTnLst>
                                    <p:set>
                                      <p:cBhvr>
                                        <p:cTn id="55" dur="1" fill="hold">
                                          <p:stCondLst>
                                            <p:cond delay="0"/>
                                          </p:stCondLst>
                                        </p:cTn>
                                        <p:tgtEl>
                                          <p:spTgt spid="60"/>
                                        </p:tgtEl>
                                        <p:attrNameLst>
                                          <p:attrName>style.visibility</p:attrName>
                                        </p:attrNameLst>
                                      </p:cBhvr>
                                      <p:to>
                                        <p:strVal val="visible"/>
                                      </p:to>
                                    </p:set>
                                    <p:anim calcmode="lin" valueType="num">
                                      <p:cBhvr>
                                        <p:cTn id="56" dur="500" fill="hold"/>
                                        <p:tgtEl>
                                          <p:spTgt spid="60"/>
                                        </p:tgtEl>
                                        <p:attrNameLst>
                                          <p:attrName>ppt_w</p:attrName>
                                        </p:attrNameLst>
                                      </p:cBhvr>
                                      <p:tavLst>
                                        <p:tav tm="0">
                                          <p:val>
                                            <p:fltVal val="0"/>
                                          </p:val>
                                        </p:tav>
                                        <p:tav tm="100000">
                                          <p:val>
                                            <p:strVal val="#ppt_w"/>
                                          </p:val>
                                        </p:tav>
                                      </p:tavLst>
                                    </p:anim>
                                    <p:anim calcmode="lin" valueType="num">
                                      <p:cBhvr>
                                        <p:cTn id="57" dur="500" fill="hold"/>
                                        <p:tgtEl>
                                          <p:spTgt spid="60"/>
                                        </p:tgtEl>
                                        <p:attrNameLst>
                                          <p:attrName>ppt_h</p:attrName>
                                        </p:attrNameLst>
                                      </p:cBhvr>
                                      <p:tavLst>
                                        <p:tav tm="0">
                                          <p:val>
                                            <p:fltVal val="0"/>
                                          </p:val>
                                        </p:tav>
                                        <p:tav tm="100000">
                                          <p:val>
                                            <p:strVal val="#ppt_h"/>
                                          </p:val>
                                        </p:tav>
                                      </p:tavLst>
                                    </p:anim>
                                    <p:animEffect transition="in" filter="fade">
                                      <p:cBhvr>
                                        <p:cTn id="58" dur="500"/>
                                        <p:tgtEl>
                                          <p:spTgt spid="60"/>
                                        </p:tgtEl>
                                      </p:cBhvr>
                                    </p:animEffect>
                                  </p:childTnLst>
                                </p:cTn>
                              </p:par>
                            </p:childTnLst>
                          </p:cTn>
                        </p:par>
                        <p:par>
                          <p:cTn id="59" fill="hold">
                            <p:stCondLst>
                              <p:cond delay="4000"/>
                            </p:stCondLst>
                            <p:childTnLst>
                              <p:par>
                                <p:cTn id="60" presetID="53" presetClass="entr" presetSubtype="16" fill="hold" grpId="0" nodeType="afterEffect">
                                  <p:stCondLst>
                                    <p:cond delay="0"/>
                                  </p:stCondLst>
                                  <p:childTnLst>
                                    <p:set>
                                      <p:cBhvr>
                                        <p:cTn id="61" dur="1" fill="hold">
                                          <p:stCondLst>
                                            <p:cond delay="0"/>
                                          </p:stCondLst>
                                        </p:cTn>
                                        <p:tgtEl>
                                          <p:spTgt spid="81"/>
                                        </p:tgtEl>
                                        <p:attrNameLst>
                                          <p:attrName>style.visibility</p:attrName>
                                        </p:attrNameLst>
                                      </p:cBhvr>
                                      <p:to>
                                        <p:strVal val="visible"/>
                                      </p:to>
                                    </p:set>
                                    <p:anim calcmode="lin" valueType="num">
                                      <p:cBhvr>
                                        <p:cTn id="62" dur="500" fill="hold"/>
                                        <p:tgtEl>
                                          <p:spTgt spid="81"/>
                                        </p:tgtEl>
                                        <p:attrNameLst>
                                          <p:attrName>ppt_w</p:attrName>
                                        </p:attrNameLst>
                                      </p:cBhvr>
                                      <p:tavLst>
                                        <p:tav tm="0">
                                          <p:val>
                                            <p:fltVal val="0"/>
                                          </p:val>
                                        </p:tav>
                                        <p:tav tm="100000">
                                          <p:val>
                                            <p:strVal val="#ppt_w"/>
                                          </p:val>
                                        </p:tav>
                                      </p:tavLst>
                                    </p:anim>
                                    <p:anim calcmode="lin" valueType="num">
                                      <p:cBhvr>
                                        <p:cTn id="63" dur="500" fill="hold"/>
                                        <p:tgtEl>
                                          <p:spTgt spid="81"/>
                                        </p:tgtEl>
                                        <p:attrNameLst>
                                          <p:attrName>ppt_h</p:attrName>
                                        </p:attrNameLst>
                                      </p:cBhvr>
                                      <p:tavLst>
                                        <p:tav tm="0">
                                          <p:val>
                                            <p:fltVal val="0"/>
                                          </p:val>
                                        </p:tav>
                                        <p:tav tm="100000">
                                          <p:val>
                                            <p:strVal val="#ppt_h"/>
                                          </p:val>
                                        </p:tav>
                                      </p:tavLst>
                                    </p:anim>
                                    <p:animEffect transition="in" filter="fade">
                                      <p:cBhvr>
                                        <p:cTn id="64" dur="500"/>
                                        <p:tgtEl>
                                          <p:spTgt spid="81"/>
                                        </p:tgtEl>
                                      </p:cBhvr>
                                    </p:animEffect>
                                  </p:childTnLst>
                                </p:cTn>
                              </p:par>
                            </p:childTnLst>
                          </p:cTn>
                        </p:par>
                        <p:par>
                          <p:cTn id="65" fill="hold">
                            <p:stCondLst>
                              <p:cond delay="4500"/>
                            </p:stCondLst>
                            <p:childTnLst>
                              <p:par>
                                <p:cTn id="66" presetID="53" presetClass="entr" presetSubtype="16" fill="hold" grpId="0" nodeType="afterEffect">
                                  <p:stCondLst>
                                    <p:cond delay="0"/>
                                  </p:stCondLst>
                                  <p:childTnLst>
                                    <p:set>
                                      <p:cBhvr>
                                        <p:cTn id="67" dur="1" fill="hold">
                                          <p:stCondLst>
                                            <p:cond delay="0"/>
                                          </p:stCondLst>
                                        </p:cTn>
                                        <p:tgtEl>
                                          <p:spTgt spid="80"/>
                                        </p:tgtEl>
                                        <p:attrNameLst>
                                          <p:attrName>style.visibility</p:attrName>
                                        </p:attrNameLst>
                                      </p:cBhvr>
                                      <p:to>
                                        <p:strVal val="visible"/>
                                      </p:to>
                                    </p:set>
                                    <p:anim calcmode="lin" valueType="num">
                                      <p:cBhvr>
                                        <p:cTn id="68" dur="500" fill="hold"/>
                                        <p:tgtEl>
                                          <p:spTgt spid="80"/>
                                        </p:tgtEl>
                                        <p:attrNameLst>
                                          <p:attrName>ppt_w</p:attrName>
                                        </p:attrNameLst>
                                      </p:cBhvr>
                                      <p:tavLst>
                                        <p:tav tm="0">
                                          <p:val>
                                            <p:fltVal val="0"/>
                                          </p:val>
                                        </p:tav>
                                        <p:tav tm="100000">
                                          <p:val>
                                            <p:strVal val="#ppt_w"/>
                                          </p:val>
                                        </p:tav>
                                      </p:tavLst>
                                    </p:anim>
                                    <p:anim calcmode="lin" valueType="num">
                                      <p:cBhvr>
                                        <p:cTn id="69" dur="500" fill="hold"/>
                                        <p:tgtEl>
                                          <p:spTgt spid="80"/>
                                        </p:tgtEl>
                                        <p:attrNameLst>
                                          <p:attrName>ppt_h</p:attrName>
                                        </p:attrNameLst>
                                      </p:cBhvr>
                                      <p:tavLst>
                                        <p:tav tm="0">
                                          <p:val>
                                            <p:fltVal val="0"/>
                                          </p:val>
                                        </p:tav>
                                        <p:tav tm="100000">
                                          <p:val>
                                            <p:strVal val="#ppt_h"/>
                                          </p:val>
                                        </p:tav>
                                      </p:tavLst>
                                    </p:anim>
                                    <p:animEffect transition="in" filter="fade">
                                      <p:cBhvr>
                                        <p:cTn id="70" dur="500"/>
                                        <p:tgtEl>
                                          <p:spTgt spid="80"/>
                                        </p:tgtEl>
                                      </p:cBhvr>
                                    </p:animEffect>
                                  </p:childTnLst>
                                </p:cTn>
                              </p:par>
                            </p:childTnLst>
                          </p:cTn>
                        </p:par>
                        <p:par>
                          <p:cTn id="71" fill="hold">
                            <p:stCondLst>
                              <p:cond delay="5000"/>
                            </p:stCondLst>
                            <p:childTnLst>
                              <p:par>
                                <p:cTn id="72" presetID="53" presetClass="entr" presetSubtype="16" fill="hold" grpId="0" nodeType="afterEffect">
                                  <p:stCondLst>
                                    <p:cond delay="0"/>
                                  </p:stCondLst>
                                  <p:childTnLst>
                                    <p:set>
                                      <p:cBhvr>
                                        <p:cTn id="73" dur="1" fill="hold">
                                          <p:stCondLst>
                                            <p:cond delay="0"/>
                                          </p:stCondLst>
                                        </p:cTn>
                                        <p:tgtEl>
                                          <p:spTgt spid="79"/>
                                        </p:tgtEl>
                                        <p:attrNameLst>
                                          <p:attrName>style.visibility</p:attrName>
                                        </p:attrNameLst>
                                      </p:cBhvr>
                                      <p:to>
                                        <p:strVal val="visible"/>
                                      </p:to>
                                    </p:set>
                                    <p:anim calcmode="lin" valueType="num">
                                      <p:cBhvr>
                                        <p:cTn id="74" dur="500" fill="hold"/>
                                        <p:tgtEl>
                                          <p:spTgt spid="79"/>
                                        </p:tgtEl>
                                        <p:attrNameLst>
                                          <p:attrName>ppt_w</p:attrName>
                                        </p:attrNameLst>
                                      </p:cBhvr>
                                      <p:tavLst>
                                        <p:tav tm="0">
                                          <p:val>
                                            <p:fltVal val="0"/>
                                          </p:val>
                                        </p:tav>
                                        <p:tav tm="100000">
                                          <p:val>
                                            <p:strVal val="#ppt_w"/>
                                          </p:val>
                                        </p:tav>
                                      </p:tavLst>
                                    </p:anim>
                                    <p:anim calcmode="lin" valueType="num">
                                      <p:cBhvr>
                                        <p:cTn id="75" dur="500" fill="hold"/>
                                        <p:tgtEl>
                                          <p:spTgt spid="79"/>
                                        </p:tgtEl>
                                        <p:attrNameLst>
                                          <p:attrName>ppt_h</p:attrName>
                                        </p:attrNameLst>
                                      </p:cBhvr>
                                      <p:tavLst>
                                        <p:tav tm="0">
                                          <p:val>
                                            <p:fltVal val="0"/>
                                          </p:val>
                                        </p:tav>
                                        <p:tav tm="100000">
                                          <p:val>
                                            <p:strVal val="#ppt_h"/>
                                          </p:val>
                                        </p:tav>
                                      </p:tavLst>
                                    </p:anim>
                                    <p:animEffect transition="in" filter="fade">
                                      <p:cBhvr>
                                        <p:cTn id="76" dur="500"/>
                                        <p:tgtEl>
                                          <p:spTgt spid="79"/>
                                        </p:tgtEl>
                                      </p:cBhvr>
                                    </p:animEffect>
                                  </p:childTnLst>
                                </p:cTn>
                              </p:par>
                            </p:childTnLst>
                          </p:cTn>
                        </p:par>
                        <p:par>
                          <p:cTn id="77" fill="hold">
                            <p:stCondLst>
                              <p:cond delay="5500"/>
                            </p:stCondLst>
                            <p:childTnLst>
                              <p:par>
                                <p:cTn id="78" presetID="53" presetClass="entr" presetSubtype="16" fill="hold" grpId="0" nodeType="afterEffect">
                                  <p:stCondLst>
                                    <p:cond delay="0"/>
                                  </p:stCondLst>
                                  <p:childTnLst>
                                    <p:set>
                                      <p:cBhvr>
                                        <p:cTn id="79" dur="1" fill="hold">
                                          <p:stCondLst>
                                            <p:cond delay="0"/>
                                          </p:stCondLst>
                                        </p:cTn>
                                        <p:tgtEl>
                                          <p:spTgt spid="78"/>
                                        </p:tgtEl>
                                        <p:attrNameLst>
                                          <p:attrName>style.visibility</p:attrName>
                                        </p:attrNameLst>
                                      </p:cBhvr>
                                      <p:to>
                                        <p:strVal val="visible"/>
                                      </p:to>
                                    </p:set>
                                    <p:anim calcmode="lin" valueType="num">
                                      <p:cBhvr>
                                        <p:cTn id="80" dur="500" fill="hold"/>
                                        <p:tgtEl>
                                          <p:spTgt spid="78"/>
                                        </p:tgtEl>
                                        <p:attrNameLst>
                                          <p:attrName>ppt_w</p:attrName>
                                        </p:attrNameLst>
                                      </p:cBhvr>
                                      <p:tavLst>
                                        <p:tav tm="0">
                                          <p:val>
                                            <p:fltVal val="0"/>
                                          </p:val>
                                        </p:tav>
                                        <p:tav tm="100000">
                                          <p:val>
                                            <p:strVal val="#ppt_w"/>
                                          </p:val>
                                        </p:tav>
                                      </p:tavLst>
                                    </p:anim>
                                    <p:anim calcmode="lin" valueType="num">
                                      <p:cBhvr>
                                        <p:cTn id="81" dur="500" fill="hold"/>
                                        <p:tgtEl>
                                          <p:spTgt spid="78"/>
                                        </p:tgtEl>
                                        <p:attrNameLst>
                                          <p:attrName>ppt_h</p:attrName>
                                        </p:attrNameLst>
                                      </p:cBhvr>
                                      <p:tavLst>
                                        <p:tav tm="0">
                                          <p:val>
                                            <p:fltVal val="0"/>
                                          </p:val>
                                        </p:tav>
                                        <p:tav tm="100000">
                                          <p:val>
                                            <p:strVal val="#ppt_h"/>
                                          </p:val>
                                        </p:tav>
                                      </p:tavLst>
                                    </p:anim>
                                    <p:animEffect transition="in" filter="fade">
                                      <p:cBhvr>
                                        <p:cTn id="82" dur="500"/>
                                        <p:tgtEl>
                                          <p:spTgt spid="78"/>
                                        </p:tgtEl>
                                      </p:cBhvr>
                                    </p:animEffect>
                                  </p:childTnLst>
                                </p:cTn>
                              </p:par>
                            </p:childTnLst>
                          </p:cTn>
                        </p:par>
                        <p:par>
                          <p:cTn id="83" fill="hold">
                            <p:stCondLst>
                              <p:cond delay="6000"/>
                            </p:stCondLst>
                            <p:childTnLst>
                              <p:par>
                                <p:cTn id="84" presetID="53" presetClass="entr" presetSubtype="16" fill="hold" grpId="0" nodeType="afterEffect">
                                  <p:stCondLst>
                                    <p:cond delay="0"/>
                                  </p:stCondLst>
                                  <p:childTnLst>
                                    <p:set>
                                      <p:cBhvr>
                                        <p:cTn id="85" dur="1" fill="hold">
                                          <p:stCondLst>
                                            <p:cond delay="0"/>
                                          </p:stCondLst>
                                        </p:cTn>
                                        <p:tgtEl>
                                          <p:spTgt spid="77"/>
                                        </p:tgtEl>
                                        <p:attrNameLst>
                                          <p:attrName>style.visibility</p:attrName>
                                        </p:attrNameLst>
                                      </p:cBhvr>
                                      <p:to>
                                        <p:strVal val="visible"/>
                                      </p:to>
                                    </p:set>
                                    <p:anim calcmode="lin" valueType="num">
                                      <p:cBhvr>
                                        <p:cTn id="86" dur="500" fill="hold"/>
                                        <p:tgtEl>
                                          <p:spTgt spid="77"/>
                                        </p:tgtEl>
                                        <p:attrNameLst>
                                          <p:attrName>ppt_w</p:attrName>
                                        </p:attrNameLst>
                                      </p:cBhvr>
                                      <p:tavLst>
                                        <p:tav tm="0">
                                          <p:val>
                                            <p:fltVal val="0"/>
                                          </p:val>
                                        </p:tav>
                                        <p:tav tm="100000">
                                          <p:val>
                                            <p:strVal val="#ppt_w"/>
                                          </p:val>
                                        </p:tav>
                                      </p:tavLst>
                                    </p:anim>
                                    <p:anim calcmode="lin" valueType="num">
                                      <p:cBhvr>
                                        <p:cTn id="87" dur="500" fill="hold"/>
                                        <p:tgtEl>
                                          <p:spTgt spid="77"/>
                                        </p:tgtEl>
                                        <p:attrNameLst>
                                          <p:attrName>ppt_h</p:attrName>
                                        </p:attrNameLst>
                                      </p:cBhvr>
                                      <p:tavLst>
                                        <p:tav tm="0">
                                          <p:val>
                                            <p:fltVal val="0"/>
                                          </p:val>
                                        </p:tav>
                                        <p:tav tm="100000">
                                          <p:val>
                                            <p:strVal val="#ppt_h"/>
                                          </p:val>
                                        </p:tav>
                                      </p:tavLst>
                                    </p:anim>
                                    <p:animEffect transition="in" filter="fade">
                                      <p:cBhvr>
                                        <p:cTn id="88" dur="500"/>
                                        <p:tgtEl>
                                          <p:spTgt spid="77"/>
                                        </p:tgtEl>
                                      </p:cBhvr>
                                    </p:animEffect>
                                  </p:childTnLst>
                                </p:cTn>
                              </p:par>
                            </p:childTnLst>
                          </p:cTn>
                        </p:par>
                        <p:par>
                          <p:cTn id="89" fill="hold">
                            <p:stCondLst>
                              <p:cond delay="6500"/>
                            </p:stCondLst>
                            <p:childTnLst>
                              <p:par>
                                <p:cTn id="90" presetID="53" presetClass="entr" presetSubtype="16" fill="hold" grpId="0" nodeType="afterEffect">
                                  <p:stCondLst>
                                    <p:cond delay="0"/>
                                  </p:stCondLst>
                                  <p:childTnLst>
                                    <p:set>
                                      <p:cBhvr>
                                        <p:cTn id="91" dur="1" fill="hold">
                                          <p:stCondLst>
                                            <p:cond delay="0"/>
                                          </p:stCondLst>
                                        </p:cTn>
                                        <p:tgtEl>
                                          <p:spTgt spid="68"/>
                                        </p:tgtEl>
                                        <p:attrNameLst>
                                          <p:attrName>style.visibility</p:attrName>
                                        </p:attrNameLst>
                                      </p:cBhvr>
                                      <p:to>
                                        <p:strVal val="visible"/>
                                      </p:to>
                                    </p:set>
                                    <p:anim calcmode="lin" valueType="num">
                                      <p:cBhvr>
                                        <p:cTn id="92" dur="500" fill="hold"/>
                                        <p:tgtEl>
                                          <p:spTgt spid="68"/>
                                        </p:tgtEl>
                                        <p:attrNameLst>
                                          <p:attrName>ppt_w</p:attrName>
                                        </p:attrNameLst>
                                      </p:cBhvr>
                                      <p:tavLst>
                                        <p:tav tm="0">
                                          <p:val>
                                            <p:fltVal val="0"/>
                                          </p:val>
                                        </p:tav>
                                        <p:tav tm="100000">
                                          <p:val>
                                            <p:strVal val="#ppt_w"/>
                                          </p:val>
                                        </p:tav>
                                      </p:tavLst>
                                    </p:anim>
                                    <p:anim calcmode="lin" valueType="num">
                                      <p:cBhvr>
                                        <p:cTn id="93" dur="500" fill="hold"/>
                                        <p:tgtEl>
                                          <p:spTgt spid="68"/>
                                        </p:tgtEl>
                                        <p:attrNameLst>
                                          <p:attrName>ppt_h</p:attrName>
                                        </p:attrNameLst>
                                      </p:cBhvr>
                                      <p:tavLst>
                                        <p:tav tm="0">
                                          <p:val>
                                            <p:fltVal val="0"/>
                                          </p:val>
                                        </p:tav>
                                        <p:tav tm="100000">
                                          <p:val>
                                            <p:strVal val="#ppt_h"/>
                                          </p:val>
                                        </p:tav>
                                      </p:tavLst>
                                    </p:anim>
                                    <p:animEffect transition="in" filter="fade">
                                      <p:cBhvr>
                                        <p:cTn id="94" dur="500"/>
                                        <p:tgtEl>
                                          <p:spTgt spid="68"/>
                                        </p:tgtEl>
                                      </p:cBhvr>
                                    </p:animEffect>
                                  </p:childTnLst>
                                </p:cTn>
                              </p:par>
                            </p:childTnLst>
                          </p:cTn>
                        </p:par>
                        <p:par>
                          <p:cTn id="95" fill="hold">
                            <p:stCondLst>
                              <p:cond delay="7000"/>
                            </p:stCondLst>
                            <p:childTnLst>
                              <p:par>
                                <p:cTn id="96" presetID="53" presetClass="entr" presetSubtype="16" fill="hold" grpId="0" nodeType="afterEffect">
                                  <p:stCondLst>
                                    <p:cond delay="0"/>
                                  </p:stCondLst>
                                  <p:childTnLst>
                                    <p:set>
                                      <p:cBhvr>
                                        <p:cTn id="97" dur="1" fill="hold">
                                          <p:stCondLst>
                                            <p:cond delay="0"/>
                                          </p:stCondLst>
                                        </p:cTn>
                                        <p:tgtEl>
                                          <p:spTgt spid="67"/>
                                        </p:tgtEl>
                                        <p:attrNameLst>
                                          <p:attrName>style.visibility</p:attrName>
                                        </p:attrNameLst>
                                      </p:cBhvr>
                                      <p:to>
                                        <p:strVal val="visible"/>
                                      </p:to>
                                    </p:set>
                                    <p:anim calcmode="lin" valueType="num">
                                      <p:cBhvr>
                                        <p:cTn id="98" dur="500" fill="hold"/>
                                        <p:tgtEl>
                                          <p:spTgt spid="67"/>
                                        </p:tgtEl>
                                        <p:attrNameLst>
                                          <p:attrName>ppt_w</p:attrName>
                                        </p:attrNameLst>
                                      </p:cBhvr>
                                      <p:tavLst>
                                        <p:tav tm="0">
                                          <p:val>
                                            <p:fltVal val="0"/>
                                          </p:val>
                                        </p:tav>
                                        <p:tav tm="100000">
                                          <p:val>
                                            <p:strVal val="#ppt_w"/>
                                          </p:val>
                                        </p:tav>
                                      </p:tavLst>
                                    </p:anim>
                                    <p:anim calcmode="lin" valueType="num">
                                      <p:cBhvr>
                                        <p:cTn id="99" dur="500" fill="hold"/>
                                        <p:tgtEl>
                                          <p:spTgt spid="67"/>
                                        </p:tgtEl>
                                        <p:attrNameLst>
                                          <p:attrName>ppt_h</p:attrName>
                                        </p:attrNameLst>
                                      </p:cBhvr>
                                      <p:tavLst>
                                        <p:tav tm="0">
                                          <p:val>
                                            <p:fltVal val="0"/>
                                          </p:val>
                                        </p:tav>
                                        <p:tav tm="100000">
                                          <p:val>
                                            <p:strVal val="#ppt_h"/>
                                          </p:val>
                                        </p:tav>
                                      </p:tavLst>
                                    </p:anim>
                                    <p:animEffect transition="in" filter="fade">
                                      <p:cBhvr>
                                        <p:cTn id="100" dur="500"/>
                                        <p:tgtEl>
                                          <p:spTgt spid="67"/>
                                        </p:tgtEl>
                                      </p:cBhvr>
                                    </p:animEffect>
                                  </p:childTnLst>
                                </p:cTn>
                              </p:par>
                            </p:childTnLst>
                          </p:cTn>
                        </p:par>
                        <p:par>
                          <p:cTn id="101" fill="hold">
                            <p:stCondLst>
                              <p:cond delay="7500"/>
                            </p:stCondLst>
                            <p:childTnLst>
                              <p:par>
                                <p:cTn id="102" presetID="53" presetClass="entr" presetSubtype="16" fill="hold" grpId="0" nodeType="afterEffect">
                                  <p:stCondLst>
                                    <p:cond delay="0"/>
                                  </p:stCondLst>
                                  <p:childTnLst>
                                    <p:set>
                                      <p:cBhvr>
                                        <p:cTn id="103" dur="1" fill="hold">
                                          <p:stCondLst>
                                            <p:cond delay="0"/>
                                          </p:stCondLst>
                                        </p:cTn>
                                        <p:tgtEl>
                                          <p:spTgt spid="66"/>
                                        </p:tgtEl>
                                        <p:attrNameLst>
                                          <p:attrName>style.visibility</p:attrName>
                                        </p:attrNameLst>
                                      </p:cBhvr>
                                      <p:to>
                                        <p:strVal val="visible"/>
                                      </p:to>
                                    </p:set>
                                    <p:anim calcmode="lin" valueType="num">
                                      <p:cBhvr>
                                        <p:cTn id="104" dur="500" fill="hold"/>
                                        <p:tgtEl>
                                          <p:spTgt spid="66"/>
                                        </p:tgtEl>
                                        <p:attrNameLst>
                                          <p:attrName>ppt_w</p:attrName>
                                        </p:attrNameLst>
                                      </p:cBhvr>
                                      <p:tavLst>
                                        <p:tav tm="0">
                                          <p:val>
                                            <p:fltVal val="0"/>
                                          </p:val>
                                        </p:tav>
                                        <p:tav tm="100000">
                                          <p:val>
                                            <p:strVal val="#ppt_w"/>
                                          </p:val>
                                        </p:tav>
                                      </p:tavLst>
                                    </p:anim>
                                    <p:anim calcmode="lin" valueType="num">
                                      <p:cBhvr>
                                        <p:cTn id="105" dur="500" fill="hold"/>
                                        <p:tgtEl>
                                          <p:spTgt spid="66"/>
                                        </p:tgtEl>
                                        <p:attrNameLst>
                                          <p:attrName>ppt_h</p:attrName>
                                        </p:attrNameLst>
                                      </p:cBhvr>
                                      <p:tavLst>
                                        <p:tav tm="0">
                                          <p:val>
                                            <p:fltVal val="0"/>
                                          </p:val>
                                        </p:tav>
                                        <p:tav tm="100000">
                                          <p:val>
                                            <p:strVal val="#ppt_h"/>
                                          </p:val>
                                        </p:tav>
                                      </p:tavLst>
                                    </p:anim>
                                    <p:animEffect transition="in" filter="fade">
                                      <p:cBhvr>
                                        <p:cTn id="106" dur="500"/>
                                        <p:tgtEl>
                                          <p:spTgt spid="66"/>
                                        </p:tgtEl>
                                      </p:cBhvr>
                                    </p:animEffect>
                                  </p:childTnLst>
                                </p:cTn>
                              </p:par>
                            </p:childTnLst>
                          </p:cTn>
                        </p:par>
                        <p:par>
                          <p:cTn id="107" fill="hold">
                            <p:stCondLst>
                              <p:cond delay="8000"/>
                            </p:stCondLst>
                            <p:childTnLst>
                              <p:par>
                                <p:cTn id="108" presetID="53" presetClass="entr" presetSubtype="16" fill="hold" grpId="0" nodeType="afterEffect">
                                  <p:stCondLst>
                                    <p:cond delay="0"/>
                                  </p:stCondLst>
                                  <p:childTnLst>
                                    <p:set>
                                      <p:cBhvr>
                                        <p:cTn id="109" dur="1" fill="hold">
                                          <p:stCondLst>
                                            <p:cond delay="0"/>
                                          </p:stCondLst>
                                        </p:cTn>
                                        <p:tgtEl>
                                          <p:spTgt spid="3"/>
                                        </p:tgtEl>
                                        <p:attrNameLst>
                                          <p:attrName>style.visibility</p:attrName>
                                        </p:attrNameLst>
                                      </p:cBhvr>
                                      <p:to>
                                        <p:strVal val="visible"/>
                                      </p:to>
                                    </p:set>
                                    <p:anim calcmode="lin" valueType="num">
                                      <p:cBhvr>
                                        <p:cTn id="110" dur="500" fill="hold"/>
                                        <p:tgtEl>
                                          <p:spTgt spid="3"/>
                                        </p:tgtEl>
                                        <p:attrNameLst>
                                          <p:attrName>ppt_w</p:attrName>
                                        </p:attrNameLst>
                                      </p:cBhvr>
                                      <p:tavLst>
                                        <p:tav tm="0">
                                          <p:val>
                                            <p:fltVal val="0"/>
                                          </p:val>
                                        </p:tav>
                                        <p:tav tm="100000">
                                          <p:val>
                                            <p:strVal val="#ppt_w"/>
                                          </p:val>
                                        </p:tav>
                                      </p:tavLst>
                                    </p:anim>
                                    <p:anim calcmode="lin" valueType="num">
                                      <p:cBhvr>
                                        <p:cTn id="111" dur="500" fill="hold"/>
                                        <p:tgtEl>
                                          <p:spTgt spid="3"/>
                                        </p:tgtEl>
                                        <p:attrNameLst>
                                          <p:attrName>ppt_h</p:attrName>
                                        </p:attrNameLst>
                                      </p:cBhvr>
                                      <p:tavLst>
                                        <p:tav tm="0">
                                          <p:val>
                                            <p:fltVal val="0"/>
                                          </p:val>
                                        </p:tav>
                                        <p:tav tm="100000">
                                          <p:val>
                                            <p:strVal val="#ppt_h"/>
                                          </p:val>
                                        </p:tav>
                                      </p:tavLst>
                                    </p:anim>
                                    <p:animEffect transition="in" filter="fade">
                                      <p:cBhvr>
                                        <p:cTn id="112" dur="500"/>
                                        <p:tgtEl>
                                          <p:spTgt spid="3"/>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xit" presetSubtype="32" fill="hold" grpId="1" nodeType="clickEffect">
                                  <p:stCondLst>
                                    <p:cond delay="0"/>
                                  </p:stCondLst>
                                  <p:childTnLst>
                                    <p:anim calcmode="lin" valueType="num">
                                      <p:cBhvr>
                                        <p:cTn id="116" dur="500"/>
                                        <p:tgtEl>
                                          <p:spTgt spid="60"/>
                                        </p:tgtEl>
                                        <p:attrNameLst>
                                          <p:attrName>ppt_w</p:attrName>
                                        </p:attrNameLst>
                                      </p:cBhvr>
                                      <p:tavLst>
                                        <p:tav tm="0">
                                          <p:val>
                                            <p:strVal val="ppt_w"/>
                                          </p:val>
                                        </p:tav>
                                        <p:tav tm="100000">
                                          <p:val>
                                            <p:fltVal val="0"/>
                                          </p:val>
                                        </p:tav>
                                      </p:tavLst>
                                    </p:anim>
                                    <p:anim calcmode="lin" valueType="num">
                                      <p:cBhvr>
                                        <p:cTn id="117" dur="500"/>
                                        <p:tgtEl>
                                          <p:spTgt spid="60"/>
                                        </p:tgtEl>
                                        <p:attrNameLst>
                                          <p:attrName>ppt_h</p:attrName>
                                        </p:attrNameLst>
                                      </p:cBhvr>
                                      <p:tavLst>
                                        <p:tav tm="0">
                                          <p:val>
                                            <p:strVal val="ppt_h"/>
                                          </p:val>
                                        </p:tav>
                                        <p:tav tm="100000">
                                          <p:val>
                                            <p:fltVal val="0"/>
                                          </p:val>
                                        </p:tav>
                                      </p:tavLst>
                                    </p:anim>
                                    <p:animEffect transition="out" filter="fade">
                                      <p:cBhvr>
                                        <p:cTn id="118" dur="500"/>
                                        <p:tgtEl>
                                          <p:spTgt spid="60"/>
                                        </p:tgtEl>
                                      </p:cBhvr>
                                    </p:animEffect>
                                    <p:set>
                                      <p:cBhvr>
                                        <p:cTn id="119" dur="1" fill="hold">
                                          <p:stCondLst>
                                            <p:cond delay="499"/>
                                          </p:stCondLst>
                                        </p:cTn>
                                        <p:tgtEl>
                                          <p:spTgt spid="60"/>
                                        </p:tgtEl>
                                        <p:attrNameLst>
                                          <p:attrName>style.visibility</p:attrName>
                                        </p:attrNameLst>
                                      </p:cBhvr>
                                      <p:to>
                                        <p:strVal val="hidden"/>
                                      </p:to>
                                    </p:set>
                                  </p:childTnLst>
                                </p:cTn>
                              </p:par>
                              <p:par>
                                <p:cTn id="120" presetID="53" presetClass="exit" presetSubtype="32" fill="hold" grpId="1" nodeType="withEffect">
                                  <p:stCondLst>
                                    <p:cond delay="0"/>
                                  </p:stCondLst>
                                  <p:childTnLst>
                                    <p:anim calcmode="lin" valueType="num">
                                      <p:cBhvr>
                                        <p:cTn id="121" dur="500"/>
                                        <p:tgtEl>
                                          <p:spTgt spid="62"/>
                                        </p:tgtEl>
                                        <p:attrNameLst>
                                          <p:attrName>ppt_w</p:attrName>
                                        </p:attrNameLst>
                                      </p:cBhvr>
                                      <p:tavLst>
                                        <p:tav tm="0">
                                          <p:val>
                                            <p:strVal val="ppt_w"/>
                                          </p:val>
                                        </p:tav>
                                        <p:tav tm="100000">
                                          <p:val>
                                            <p:fltVal val="0"/>
                                          </p:val>
                                        </p:tav>
                                      </p:tavLst>
                                    </p:anim>
                                    <p:anim calcmode="lin" valueType="num">
                                      <p:cBhvr>
                                        <p:cTn id="122" dur="500"/>
                                        <p:tgtEl>
                                          <p:spTgt spid="62"/>
                                        </p:tgtEl>
                                        <p:attrNameLst>
                                          <p:attrName>ppt_h</p:attrName>
                                        </p:attrNameLst>
                                      </p:cBhvr>
                                      <p:tavLst>
                                        <p:tav tm="0">
                                          <p:val>
                                            <p:strVal val="ppt_h"/>
                                          </p:val>
                                        </p:tav>
                                        <p:tav tm="100000">
                                          <p:val>
                                            <p:fltVal val="0"/>
                                          </p:val>
                                        </p:tav>
                                      </p:tavLst>
                                    </p:anim>
                                    <p:animEffect transition="out" filter="fade">
                                      <p:cBhvr>
                                        <p:cTn id="123" dur="500"/>
                                        <p:tgtEl>
                                          <p:spTgt spid="62"/>
                                        </p:tgtEl>
                                      </p:cBhvr>
                                    </p:animEffect>
                                    <p:set>
                                      <p:cBhvr>
                                        <p:cTn id="124" dur="1" fill="hold">
                                          <p:stCondLst>
                                            <p:cond delay="499"/>
                                          </p:stCondLst>
                                        </p:cTn>
                                        <p:tgtEl>
                                          <p:spTgt spid="62"/>
                                        </p:tgtEl>
                                        <p:attrNameLst>
                                          <p:attrName>style.visibility</p:attrName>
                                        </p:attrNameLst>
                                      </p:cBhvr>
                                      <p:to>
                                        <p:strVal val="hidden"/>
                                      </p:to>
                                    </p:set>
                                  </p:childTnLst>
                                </p:cTn>
                              </p:par>
                              <p:par>
                                <p:cTn id="125" presetID="53" presetClass="exit" presetSubtype="32" fill="hold" grpId="1" nodeType="withEffect">
                                  <p:stCondLst>
                                    <p:cond delay="0"/>
                                  </p:stCondLst>
                                  <p:childTnLst>
                                    <p:anim calcmode="lin" valueType="num">
                                      <p:cBhvr>
                                        <p:cTn id="126" dur="500"/>
                                        <p:tgtEl>
                                          <p:spTgt spid="63"/>
                                        </p:tgtEl>
                                        <p:attrNameLst>
                                          <p:attrName>ppt_w</p:attrName>
                                        </p:attrNameLst>
                                      </p:cBhvr>
                                      <p:tavLst>
                                        <p:tav tm="0">
                                          <p:val>
                                            <p:strVal val="ppt_w"/>
                                          </p:val>
                                        </p:tav>
                                        <p:tav tm="100000">
                                          <p:val>
                                            <p:fltVal val="0"/>
                                          </p:val>
                                        </p:tav>
                                      </p:tavLst>
                                    </p:anim>
                                    <p:anim calcmode="lin" valueType="num">
                                      <p:cBhvr>
                                        <p:cTn id="127" dur="500"/>
                                        <p:tgtEl>
                                          <p:spTgt spid="63"/>
                                        </p:tgtEl>
                                        <p:attrNameLst>
                                          <p:attrName>ppt_h</p:attrName>
                                        </p:attrNameLst>
                                      </p:cBhvr>
                                      <p:tavLst>
                                        <p:tav tm="0">
                                          <p:val>
                                            <p:strVal val="ppt_h"/>
                                          </p:val>
                                        </p:tav>
                                        <p:tav tm="100000">
                                          <p:val>
                                            <p:fltVal val="0"/>
                                          </p:val>
                                        </p:tav>
                                      </p:tavLst>
                                    </p:anim>
                                    <p:animEffect transition="out" filter="fade">
                                      <p:cBhvr>
                                        <p:cTn id="128" dur="500"/>
                                        <p:tgtEl>
                                          <p:spTgt spid="63"/>
                                        </p:tgtEl>
                                      </p:cBhvr>
                                    </p:animEffect>
                                    <p:set>
                                      <p:cBhvr>
                                        <p:cTn id="129" dur="1" fill="hold">
                                          <p:stCondLst>
                                            <p:cond delay="499"/>
                                          </p:stCondLst>
                                        </p:cTn>
                                        <p:tgtEl>
                                          <p:spTgt spid="63"/>
                                        </p:tgtEl>
                                        <p:attrNameLst>
                                          <p:attrName>style.visibility</p:attrName>
                                        </p:attrNameLst>
                                      </p:cBhvr>
                                      <p:to>
                                        <p:strVal val="hidden"/>
                                      </p:to>
                                    </p:set>
                                  </p:childTnLst>
                                </p:cTn>
                              </p:par>
                              <p:par>
                                <p:cTn id="130" presetID="53" presetClass="exit" presetSubtype="32" fill="hold" grpId="1" nodeType="withEffect">
                                  <p:stCondLst>
                                    <p:cond delay="0"/>
                                  </p:stCondLst>
                                  <p:childTnLst>
                                    <p:anim calcmode="lin" valueType="num">
                                      <p:cBhvr>
                                        <p:cTn id="131" dur="500"/>
                                        <p:tgtEl>
                                          <p:spTgt spid="65"/>
                                        </p:tgtEl>
                                        <p:attrNameLst>
                                          <p:attrName>ppt_w</p:attrName>
                                        </p:attrNameLst>
                                      </p:cBhvr>
                                      <p:tavLst>
                                        <p:tav tm="0">
                                          <p:val>
                                            <p:strVal val="ppt_w"/>
                                          </p:val>
                                        </p:tav>
                                        <p:tav tm="100000">
                                          <p:val>
                                            <p:fltVal val="0"/>
                                          </p:val>
                                        </p:tav>
                                      </p:tavLst>
                                    </p:anim>
                                    <p:anim calcmode="lin" valueType="num">
                                      <p:cBhvr>
                                        <p:cTn id="132" dur="500"/>
                                        <p:tgtEl>
                                          <p:spTgt spid="65"/>
                                        </p:tgtEl>
                                        <p:attrNameLst>
                                          <p:attrName>ppt_h</p:attrName>
                                        </p:attrNameLst>
                                      </p:cBhvr>
                                      <p:tavLst>
                                        <p:tav tm="0">
                                          <p:val>
                                            <p:strVal val="ppt_h"/>
                                          </p:val>
                                        </p:tav>
                                        <p:tav tm="100000">
                                          <p:val>
                                            <p:fltVal val="0"/>
                                          </p:val>
                                        </p:tav>
                                      </p:tavLst>
                                    </p:anim>
                                    <p:animEffect transition="out" filter="fade">
                                      <p:cBhvr>
                                        <p:cTn id="133" dur="500"/>
                                        <p:tgtEl>
                                          <p:spTgt spid="65"/>
                                        </p:tgtEl>
                                      </p:cBhvr>
                                    </p:animEffect>
                                    <p:set>
                                      <p:cBhvr>
                                        <p:cTn id="134" dur="1" fill="hold">
                                          <p:stCondLst>
                                            <p:cond delay="499"/>
                                          </p:stCondLst>
                                        </p:cTn>
                                        <p:tgtEl>
                                          <p:spTgt spid="65"/>
                                        </p:tgtEl>
                                        <p:attrNameLst>
                                          <p:attrName>style.visibility</p:attrName>
                                        </p:attrNameLst>
                                      </p:cBhvr>
                                      <p:to>
                                        <p:strVal val="hidden"/>
                                      </p:to>
                                    </p:set>
                                  </p:childTnLst>
                                </p:cTn>
                              </p:par>
                              <p:par>
                                <p:cTn id="135" presetID="53" presetClass="exit" presetSubtype="32" fill="hold" grpId="1" nodeType="withEffect">
                                  <p:stCondLst>
                                    <p:cond delay="0"/>
                                  </p:stCondLst>
                                  <p:childTnLst>
                                    <p:anim calcmode="lin" valueType="num">
                                      <p:cBhvr>
                                        <p:cTn id="136" dur="500"/>
                                        <p:tgtEl>
                                          <p:spTgt spid="58"/>
                                        </p:tgtEl>
                                        <p:attrNameLst>
                                          <p:attrName>ppt_w</p:attrName>
                                        </p:attrNameLst>
                                      </p:cBhvr>
                                      <p:tavLst>
                                        <p:tav tm="0">
                                          <p:val>
                                            <p:strVal val="ppt_w"/>
                                          </p:val>
                                        </p:tav>
                                        <p:tav tm="100000">
                                          <p:val>
                                            <p:fltVal val="0"/>
                                          </p:val>
                                        </p:tav>
                                      </p:tavLst>
                                    </p:anim>
                                    <p:anim calcmode="lin" valueType="num">
                                      <p:cBhvr>
                                        <p:cTn id="137" dur="500"/>
                                        <p:tgtEl>
                                          <p:spTgt spid="58"/>
                                        </p:tgtEl>
                                        <p:attrNameLst>
                                          <p:attrName>ppt_h</p:attrName>
                                        </p:attrNameLst>
                                      </p:cBhvr>
                                      <p:tavLst>
                                        <p:tav tm="0">
                                          <p:val>
                                            <p:strVal val="ppt_h"/>
                                          </p:val>
                                        </p:tav>
                                        <p:tav tm="100000">
                                          <p:val>
                                            <p:fltVal val="0"/>
                                          </p:val>
                                        </p:tav>
                                      </p:tavLst>
                                    </p:anim>
                                    <p:animEffect transition="out" filter="fade">
                                      <p:cBhvr>
                                        <p:cTn id="138" dur="500"/>
                                        <p:tgtEl>
                                          <p:spTgt spid="58"/>
                                        </p:tgtEl>
                                      </p:cBhvr>
                                    </p:animEffect>
                                    <p:set>
                                      <p:cBhvr>
                                        <p:cTn id="139" dur="1" fill="hold">
                                          <p:stCondLst>
                                            <p:cond delay="499"/>
                                          </p:stCondLst>
                                        </p:cTn>
                                        <p:tgtEl>
                                          <p:spTgt spid="58"/>
                                        </p:tgtEl>
                                        <p:attrNameLst>
                                          <p:attrName>style.visibility</p:attrName>
                                        </p:attrNameLst>
                                      </p:cBhvr>
                                      <p:to>
                                        <p:strVal val="hidden"/>
                                      </p:to>
                                    </p:set>
                                  </p:childTnLst>
                                </p:cTn>
                              </p:par>
                              <p:par>
                                <p:cTn id="140" presetID="53" presetClass="exit" presetSubtype="32" fill="hold" grpId="1" nodeType="withEffect">
                                  <p:stCondLst>
                                    <p:cond delay="0"/>
                                  </p:stCondLst>
                                  <p:childTnLst>
                                    <p:anim calcmode="lin" valueType="num">
                                      <p:cBhvr>
                                        <p:cTn id="141" dur="500"/>
                                        <p:tgtEl>
                                          <p:spTgt spid="59"/>
                                        </p:tgtEl>
                                        <p:attrNameLst>
                                          <p:attrName>ppt_w</p:attrName>
                                        </p:attrNameLst>
                                      </p:cBhvr>
                                      <p:tavLst>
                                        <p:tav tm="0">
                                          <p:val>
                                            <p:strVal val="ppt_w"/>
                                          </p:val>
                                        </p:tav>
                                        <p:tav tm="100000">
                                          <p:val>
                                            <p:fltVal val="0"/>
                                          </p:val>
                                        </p:tav>
                                      </p:tavLst>
                                    </p:anim>
                                    <p:anim calcmode="lin" valueType="num">
                                      <p:cBhvr>
                                        <p:cTn id="142" dur="500"/>
                                        <p:tgtEl>
                                          <p:spTgt spid="59"/>
                                        </p:tgtEl>
                                        <p:attrNameLst>
                                          <p:attrName>ppt_h</p:attrName>
                                        </p:attrNameLst>
                                      </p:cBhvr>
                                      <p:tavLst>
                                        <p:tav tm="0">
                                          <p:val>
                                            <p:strVal val="ppt_h"/>
                                          </p:val>
                                        </p:tav>
                                        <p:tav tm="100000">
                                          <p:val>
                                            <p:fltVal val="0"/>
                                          </p:val>
                                        </p:tav>
                                      </p:tavLst>
                                    </p:anim>
                                    <p:animEffect transition="out" filter="fade">
                                      <p:cBhvr>
                                        <p:cTn id="143" dur="500"/>
                                        <p:tgtEl>
                                          <p:spTgt spid="59"/>
                                        </p:tgtEl>
                                      </p:cBhvr>
                                    </p:animEffect>
                                    <p:set>
                                      <p:cBhvr>
                                        <p:cTn id="144" dur="1" fill="hold">
                                          <p:stCondLst>
                                            <p:cond delay="499"/>
                                          </p:stCondLst>
                                        </p:cTn>
                                        <p:tgtEl>
                                          <p:spTgt spid="59"/>
                                        </p:tgtEl>
                                        <p:attrNameLst>
                                          <p:attrName>style.visibility</p:attrName>
                                        </p:attrNameLst>
                                      </p:cBhvr>
                                      <p:to>
                                        <p:strVal val="hidden"/>
                                      </p:to>
                                    </p:set>
                                  </p:childTnLst>
                                </p:cTn>
                              </p:par>
                              <p:par>
                                <p:cTn id="145" presetID="53" presetClass="exit" presetSubtype="32" fill="hold" grpId="1" nodeType="with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par>
                                <p:cTn id="150" presetID="53" presetClass="exit" presetSubtype="32" fill="hold" grpId="1" nodeType="withEffect">
                                  <p:stCondLst>
                                    <p:cond delay="0"/>
                                  </p:stCondLst>
                                  <p:childTnLst>
                                    <p:anim calcmode="lin" valueType="num">
                                      <p:cBhvr>
                                        <p:cTn id="151" dur="500"/>
                                        <p:tgtEl>
                                          <p:spTgt spid="56"/>
                                        </p:tgtEl>
                                        <p:attrNameLst>
                                          <p:attrName>ppt_w</p:attrName>
                                        </p:attrNameLst>
                                      </p:cBhvr>
                                      <p:tavLst>
                                        <p:tav tm="0">
                                          <p:val>
                                            <p:strVal val="ppt_w"/>
                                          </p:val>
                                        </p:tav>
                                        <p:tav tm="100000">
                                          <p:val>
                                            <p:fltVal val="0"/>
                                          </p:val>
                                        </p:tav>
                                      </p:tavLst>
                                    </p:anim>
                                    <p:anim calcmode="lin" valueType="num">
                                      <p:cBhvr>
                                        <p:cTn id="152" dur="500"/>
                                        <p:tgtEl>
                                          <p:spTgt spid="56"/>
                                        </p:tgtEl>
                                        <p:attrNameLst>
                                          <p:attrName>ppt_h</p:attrName>
                                        </p:attrNameLst>
                                      </p:cBhvr>
                                      <p:tavLst>
                                        <p:tav tm="0">
                                          <p:val>
                                            <p:strVal val="ppt_h"/>
                                          </p:val>
                                        </p:tav>
                                        <p:tav tm="100000">
                                          <p:val>
                                            <p:fltVal val="0"/>
                                          </p:val>
                                        </p:tav>
                                      </p:tavLst>
                                    </p:anim>
                                    <p:animEffect transition="out" filter="fade">
                                      <p:cBhvr>
                                        <p:cTn id="153" dur="500"/>
                                        <p:tgtEl>
                                          <p:spTgt spid="56"/>
                                        </p:tgtEl>
                                      </p:cBhvr>
                                    </p:animEffect>
                                    <p:set>
                                      <p:cBhvr>
                                        <p:cTn id="154" dur="1" fill="hold">
                                          <p:stCondLst>
                                            <p:cond delay="499"/>
                                          </p:stCondLst>
                                        </p:cTn>
                                        <p:tgtEl>
                                          <p:spTgt spid="56"/>
                                        </p:tgtEl>
                                        <p:attrNameLst>
                                          <p:attrName>style.visibility</p:attrName>
                                        </p:attrNameLst>
                                      </p:cBhvr>
                                      <p:to>
                                        <p:strVal val="hidden"/>
                                      </p:to>
                                    </p:set>
                                  </p:childTnLst>
                                </p:cTn>
                              </p:par>
                              <p:par>
                                <p:cTn id="155" presetID="53" presetClass="exit" presetSubtype="32" fill="hold" grpId="1" nodeType="withEffect">
                                  <p:stCondLst>
                                    <p:cond delay="0"/>
                                  </p:stCondLst>
                                  <p:childTnLst>
                                    <p:anim calcmode="lin" valueType="num">
                                      <p:cBhvr>
                                        <p:cTn id="156" dur="500"/>
                                        <p:tgtEl>
                                          <p:spTgt spid="66"/>
                                        </p:tgtEl>
                                        <p:attrNameLst>
                                          <p:attrName>ppt_w</p:attrName>
                                        </p:attrNameLst>
                                      </p:cBhvr>
                                      <p:tavLst>
                                        <p:tav tm="0">
                                          <p:val>
                                            <p:strVal val="ppt_w"/>
                                          </p:val>
                                        </p:tav>
                                        <p:tav tm="100000">
                                          <p:val>
                                            <p:fltVal val="0"/>
                                          </p:val>
                                        </p:tav>
                                      </p:tavLst>
                                    </p:anim>
                                    <p:anim calcmode="lin" valueType="num">
                                      <p:cBhvr>
                                        <p:cTn id="157" dur="500"/>
                                        <p:tgtEl>
                                          <p:spTgt spid="66"/>
                                        </p:tgtEl>
                                        <p:attrNameLst>
                                          <p:attrName>ppt_h</p:attrName>
                                        </p:attrNameLst>
                                      </p:cBhvr>
                                      <p:tavLst>
                                        <p:tav tm="0">
                                          <p:val>
                                            <p:strVal val="ppt_h"/>
                                          </p:val>
                                        </p:tav>
                                        <p:tav tm="100000">
                                          <p:val>
                                            <p:fltVal val="0"/>
                                          </p:val>
                                        </p:tav>
                                      </p:tavLst>
                                    </p:anim>
                                    <p:animEffect transition="out" filter="fade">
                                      <p:cBhvr>
                                        <p:cTn id="158" dur="500"/>
                                        <p:tgtEl>
                                          <p:spTgt spid="66"/>
                                        </p:tgtEl>
                                      </p:cBhvr>
                                    </p:animEffect>
                                    <p:set>
                                      <p:cBhvr>
                                        <p:cTn id="159" dur="1" fill="hold">
                                          <p:stCondLst>
                                            <p:cond delay="499"/>
                                          </p:stCondLst>
                                        </p:cTn>
                                        <p:tgtEl>
                                          <p:spTgt spid="66"/>
                                        </p:tgtEl>
                                        <p:attrNameLst>
                                          <p:attrName>style.visibility</p:attrName>
                                        </p:attrNameLst>
                                      </p:cBhvr>
                                      <p:to>
                                        <p:strVal val="hidden"/>
                                      </p:to>
                                    </p:set>
                                  </p:childTnLst>
                                </p:cTn>
                              </p:par>
                              <p:par>
                                <p:cTn id="160" presetID="53" presetClass="exit" presetSubtype="32" fill="hold" grpId="1" nodeType="withEffect">
                                  <p:stCondLst>
                                    <p:cond delay="0"/>
                                  </p:stCondLst>
                                  <p:childTnLst>
                                    <p:anim calcmode="lin" valueType="num">
                                      <p:cBhvr>
                                        <p:cTn id="161" dur="500"/>
                                        <p:tgtEl>
                                          <p:spTgt spid="67"/>
                                        </p:tgtEl>
                                        <p:attrNameLst>
                                          <p:attrName>ppt_w</p:attrName>
                                        </p:attrNameLst>
                                      </p:cBhvr>
                                      <p:tavLst>
                                        <p:tav tm="0">
                                          <p:val>
                                            <p:strVal val="ppt_w"/>
                                          </p:val>
                                        </p:tav>
                                        <p:tav tm="100000">
                                          <p:val>
                                            <p:fltVal val="0"/>
                                          </p:val>
                                        </p:tav>
                                      </p:tavLst>
                                    </p:anim>
                                    <p:anim calcmode="lin" valueType="num">
                                      <p:cBhvr>
                                        <p:cTn id="162" dur="500"/>
                                        <p:tgtEl>
                                          <p:spTgt spid="67"/>
                                        </p:tgtEl>
                                        <p:attrNameLst>
                                          <p:attrName>ppt_h</p:attrName>
                                        </p:attrNameLst>
                                      </p:cBhvr>
                                      <p:tavLst>
                                        <p:tav tm="0">
                                          <p:val>
                                            <p:strVal val="ppt_h"/>
                                          </p:val>
                                        </p:tav>
                                        <p:tav tm="100000">
                                          <p:val>
                                            <p:fltVal val="0"/>
                                          </p:val>
                                        </p:tav>
                                      </p:tavLst>
                                    </p:anim>
                                    <p:animEffect transition="out" filter="fade">
                                      <p:cBhvr>
                                        <p:cTn id="163" dur="500"/>
                                        <p:tgtEl>
                                          <p:spTgt spid="67"/>
                                        </p:tgtEl>
                                      </p:cBhvr>
                                    </p:animEffect>
                                    <p:set>
                                      <p:cBhvr>
                                        <p:cTn id="164" dur="1" fill="hold">
                                          <p:stCondLst>
                                            <p:cond delay="499"/>
                                          </p:stCondLst>
                                        </p:cTn>
                                        <p:tgtEl>
                                          <p:spTgt spid="67"/>
                                        </p:tgtEl>
                                        <p:attrNameLst>
                                          <p:attrName>style.visibility</p:attrName>
                                        </p:attrNameLst>
                                      </p:cBhvr>
                                      <p:to>
                                        <p:strVal val="hidden"/>
                                      </p:to>
                                    </p:set>
                                  </p:childTnLst>
                                </p:cTn>
                              </p:par>
                              <p:par>
                                <p:cTn id="165" presetID="53" presetClass="exit" presetSubtype="32" fill="hold" grpId="1" nodeType="withEffect">
                                  <p:stCondLst>
                                    <p:cond delay="0"/>
                                  </p:stCondLst>
                                  <p:childTnLst>
                                    <p:anim calcmode="lin" valueType="num">
                                      <p:cBhvr>
                                        <p:cTn id="166" dur="500"/>
                                        <p:tgtEl>
                                          <p:spTgt spid="68"/>
                                        </p:tgtEl>
                                        <p:attrNameLst>
                                          <p:attrName>ppt_w</p:attrName>
                                        </p:attrNameLst>
                                      </p:cBhvr>
                                      <p:tavLst>
                                        <p:tav tm="0">
                                          <p:val>
                                            <p:strVal val="ppt_w"/>
                                          </p:val>
                                        </p:tav>
                                        <p:tav tm="100000">
                                          <p:val>
                                            <p:fltVal val="0"/>
                                          </p:val>
                                        </p:tav>
                                      </p:tavLst>
                                    </p:anim>
                                    <p:anim calcmode="lin" valueType="num">
                                      <p:cBhvr>
                                        <p:cTn id="167" dur="500"/>
                                        <p:tgtEl>
                                          <p:spTgt spid="68"/>
                                        </p:tgtEl>
                                        <p:attrNameLst>
                                          <p:attrName>ppt_h</p:attrName>
                                        </p:attrNameLst>
                                      </p:cBhvr>
                                      <p:tavLst>
                                        <p:tav tm="0">
                                          <p:val>
                                            <p:strVal val="ppt_h"/>
                                          </p:val>
                                        </p:tav>
                                        <p:tav tm="100000">
                                          <p:val>
                                            <p:fltVal val="0"/>
                                          </p:val>
                                        </p:tav>
                                      </p:tavLst>
                                    </p:anim>
                                    <p:animEffect transition="out" filter="fade">
                                      <p:cBhvr>
                                        <p:cTn id="168" dur="500"/>
                                        <p:tgtEl>
                                          <p:spTgt spid="68"/>
                                        </p:tgtEl>
                                      </p:cBhvr>
                                    </p:animEffect>
                                    <p:set>
                                      <p:cBhvr>
                                        <p:cTn id="169" dur="1" fill="hold">
                                          <p:stCondLst>
                                            <p:cond delay="499"/>
                                          </p:stCondLst>
                                        </p:cTn>
                                        <p:tgtEl>
                                          <p:spTgt spid="68"/>
                                        </p:tgtEl>
                                        <p:attrNameLst>
                                          <p:attrName>style.visibility</p:attrName>
                                        </p:attrNameLst>
                                      </p:cBhvr>
                                      <p:to>
                                        <p:strVal val="hidden"/>
                                      </p:to>
                                    </p:set>
                                  </p:childTnLst>
                                </p:cTn>
                              </p:par>
                              <p:par>
                                <p:cTn id="170" presetID="53" presetClass="exit" presetSubtype="32" fill="hold" grpId="1" nodeType="withEffect">
                                  <p:stCondLst>
                                    <p:cond delay="0"/>
                                  </p:stCondLst>
                                  <p:childTnLst>
                                    <p:anim calcmode="lin" valueType="num">
                                      <p:cBhvr>
                                        <p:cTn id="171" dur="500"/>
                                        <p:tgtEl>
                                          <p:spTgt spid="77"/>
                                        </p:tgtEl>
                                        <p:attrNameLst>
                                          <p:attrName>ppt_w</p:attrName>
                                        </p:attrNameLst>
                                      </p:cBhvr>
                                      <p:tavLst>
                                        <p:tav tm="0">
                                          <p:val>
                                            <p:strVal val="ppt_w"/>
                                          </p:val>
                                        </p:tav>
                                        <p:tav tm="100000">
                                          <p:val>
                                            <p:fltVal val="0"/>
                                          </p:val>
                                        </p:tav>
                                      </p:tavLst>
                                    </p:anim>
                                    <p:anim calcmode="lin" valueType="num">
                                      <p:cBhvr>
                                        <p:cTn id="172" dur="500"/>
                                        <p:tgtEl>
                                          <p:spTgt spid="77"/>
                                        </p:tgtEl>
                                        <p:attrNameLst>
                                          <p:attrName>ppt_h</p:attrName>
                                        </p:attrNameLst>
                                      </p:cBhvr>
                                      <p:tavLst>
                                        <p:tav tm="0">
                                          <p:val>
                                            <p:strVal val="ppt_h"/>
                                          </p:val>
                                        </p:tav>
                                        <p:tav tm="100000">
                                          <p:val>
                                            <p:fltVal val="0"/>
                                          </p:val>
                                        </p:tav>
                                      </p:tavLst>
                                    </p:anim>
                                    <p:animEffect transition="out" filter="fade">
                                      <p:cBhvr>
                                        <p:cTn id="173" dur="500"/>
                                        <p:tgtEl>
                                          <p:spTgt spid="77"/>
                                        </p:tgtEl>
                                      </p:cBhvr>
                                    </p:animEffect>
                                    <p:set>
                                      <p:cBhvr>
                                        <p:cTn id="174" dur="1" fill="hold">
                                          <p:stCondLst>
                                            <p:cond delay="499"/>
                                          </p:stCondLst>
                                        </p:cTn>
                                        <p:tgtEl>
                                          <p:spTgt spid="77"/>
                                        </p:tgtEl>
                                        <p:attrNameLst>
                                          <p:attrName>style.visibility</p:attrName>
                                        </p:attrNameLst>
                                      </p:cBhvr>
                                      <p:to>
                                        <p:strVal val="hidden"/>
                                      </p:to>
                                    </p:set>
                                  </p:childTnLst>
                                </p:cTn>
                              </p:par>
                              <p:par>
                                <p:cTn id="175" presetID="53" presetClass="exit" presetSubtype="32" fill="hold" grpId="1" nodeType="withEffect">
                                  <p:stCondLst>
                                    <p:cond delay="0"/>
                                  </p:stCondLst>
                                  <p:childTnLst>
                                    <p:anim calcmode="lin" valueType="num">
                                      <p:cBhvr>
                                        <p:cTn id="176" dur="500"/>
                                        <p:tgtEl>
                                          <p:spTgt spid="78"/>
                                        </p:tgtEl>
                                        <p:attrNameLst>
                                          <p:attrName>ppt_w</p:attrName>
                                        </p:attrNameLst>
                                      </p:cBhvr>
                                      <p:tavLst>
                                        <p:tav tm="0">
                                          <p:val>
                                            <p:strVal val="ppt_w"/>
                                          </p:val>
                                        </p:tav>
                                        <p:tav tm="100000">
                                          <p:val>
                                            <p:fltVal val="0"/>
                                          </p:val>
                                        </p:tav>
                                      </p:tavLst>
                                    </p:anim>
                                    <p:anim calcmode="lin" valueType="num">
                                      <p:cBhvr>
                                        <p:cTn id="177" dur="500"/>
                                        <p:tgtEl>
                                          <p:spTgt spid="78"/>
                                        </p:tgtEl>
                                        <p:attrNameLst>
                                          <p:attrName>ppt_h</p:attrName>
                                        </p:attrNameLst>
                                      </p:cBhvr>
                                      <p:tavLst>
                                        <p:tav tm="0">
                                          <p:val>
                                            <p:strVal val="ppt_h"/>
                                          </p:val>
                                        </p:tav>
                                        <p:tav tm="100000">
                                          <p:val>
                                            <p:fltVal val="0"/>
                                          </p:val>
                                        </p:tav>
                                      </p:tavLst>
                                    </p:anim>
                                    <p:animEffect transition="out" filter="fade">
                                      <p:cBhvr>
                                        <p:cTn id="178" dur="500"/>
                                        <p:tgtEl>
                                          <p:spTgt spid="78"/>
                                        </p:tgtEl>
                                      </p:cBhvr>
                                    </p:animEffect>
                                    <p:set>
                                      <p:cBhvr>
                                        <p:cTn id="179" dur="1" fill="hold">
                                          <p:stCondLst>
                                            <p:cond delay="499"/>
                                          </p:stCondLst>
                                        </p:cTn>
                                        <p:tgtEl>
                                          <p:spTgt spid="78"/>
                                        </p:tgtEl>
                                        <p:attrNameLst>
                                          <p:attrName>style.visibility</p:attrName>
                                        </p:attrNameLst>
                                      </p:cBhvr>
                                      <p:to>
                                        <p:strVal val="hidden"/>
                                      </p:to>
                                    </p:set>
                                  </p:childTnLst>
                                </p:cTn>
                              </p:par>
                              <p:par>
                                <p:cTn id="180" presetID="53" presetClass="exit" presetSubtype="32" fill="hold" grpId="1" nodeType="withEffect">
                                  <p:stCondLst>
                                    <p:cond delay="0"/>
                                  </p:stCondLst>
                                  <p:childTnLst>
                                    <p:anim calcmode="lin" valueType="num">
                                      <p:cBhvr>
                                        <p:cTn id="181" dur="500"/>
                                        <p:tgtEl>
                                          <p:spTgt spid="79"/>
                                        </p:tgtEl>
                                        <p:attrNameLst>
                                          <p:attrName>ppt_w</p:attrName>
                                        </p:attrNameLst>
                                      </p:cBhvr>
                                      <p:tavLst>
                                        <p:tav tm="0">
                                          <p:val>
                                            <p:strVal val="ppt_w"/>
                                          </p:val>
                                        </p:tav>
                                        <p:tav tm="100000">
                                          <p:val>
                                            <p:fltVal val="0"/>
                                          </p:val>
                                        </p:tav>
                                      </p:tavLst>
                                    </p:anim>
                                    <p:anim calcmode="lin" valueType="num">
                                      <p:cBhvr>
                                        <p:cTn id="182" dur="500"/>
                                        <p:tgtEl>
                                          <p:spTgt spid="79"/>
                                        </p:tgtEl>
                                        <p:attrNameLst>
                                          <p:attrName>ppt_h</p:attrName>
                                        </p:attrNameLst>
                                      </p:cBhvr>
                                      <p:tavLst>
                                        <p:tav tm="0">
                                          <p:val>
                                            <p:strVal val="ppt_h"/>
                                          </p:val>
                                        </p:tav>
                                        <p:tav tm="100000">
                                          <p:val>
                                            <p:fltVal val="0"/>
                                          </p:val>
                                        </p:tav>
                                      </p:tavLst>
                                    </p:anim>
                                    <p:animEffect transition="out" filter="fade">
                                      <p:cBhvr>
                                        <p:cTn id="183" dur="500"/>
                                        <p:tgtEl>
                                          <p:spTgt spid="79"/>
                                        </p:tgtEl>
                                      </p:cBhvr>
                                    </p:animEffect>
                                    <p:set>
                                      <p:cBhvr>
                                        <p:cTn id="184" dur="1" fill="hold">
                                          <p:stCondLst>
                                            <p:cond delay="499"/>
                                          </p:stCondLst>
                                        </p:cTn>
                                        <p:tgtEl>
                                          <p:spTgt spid="79"/>
                                        </p:tgtEl>
                                        <p:attrNameLst>
                                          <p:attrName>style.visibility</p:attrName>
                                        </p:attrNameLst>
                                      </p:cBhvr>
                                      <p:to>
                                        <p:strVal val="hidden"/>
                                      </p:to>
                                    </p:set>
                                  </p:childTnLst>
                                </p:cTn>
                              </p:par>
                              <p:par>
                                <p:cTn id="185" presetID="53" presetClass="exit" presetSubtype="32" fill="hold" grpId="1" nodeType="withEffect">
                                  <p:stCondLst>
                                    <p:cond delay="0"/>
                                  </p:stCondLst>
                                  <p:childTnLst>
                                    <p:anim calcmode="lin" valueType="num">
                                      <p:cBhvr>
                                        <p:cTn id="186" dur="500"/>
                                        <p:tgtEl>
                                          <p:spTgt spid="80"/>
                                        </p:tgtEl>
                                        <p:attrNameLst>
                                          <p:attrName>ppt_w</p:attrName>
                                        </p:attrNameLst>
                                      </p:cBhvr>
                                      <p:tavLst>
                                        <p:tav tm="0">
                                          <p:val>
                                            <p:strVal val="ppt_w"/>
                                          </p:val>
                                        </p:tav>
                                        <p:tav tm="100000">
                                          <p:val>
                                            <p:fltVal val="0"/>
                                          </p:val>
                                        </p:tav>
                                      </p:tavLst>
                                    </p:anim>
                                    <p:anim calcmode="lin" valueType="num">
                                      <p:cBhvr>
                                        <p:cTn id="187" dur="500"/>
                                        <p:tgtEl>
                                          <p:spTgt spid="80"/>
                                        </p:tgtEl>
                                        <p:attrNameLst>
                                          <p:attrName>ppt_h</p:attrName>
                                        </p:attrNameLst>
                                      </p:cBhvr>
                                      <p:tavLst>
                                        <p:tav tm="0">
                                          <p:val>
                                            <p:strVal val="ppt_h"/>
                                          </p:val>
                                        </p:tav>
                                        <p:tav tm="100000">
                                          <p:val>
                                            <p:fltVal val="0"/>
                                          </p:val>
                                        </p:tav>
                                      </p:tavLst>
                                    </p:anim>
                                    <p:animEffect transition="out" filter="fade">
                                      <p:cBhvr>
                                        <p:cTn id="188" dur="500"/>
                                        <p:tgtEl>
                                          <p:spTgt spid="80"/>
                                        </p:tgtEl>
                                      </p:cBhvr>
                                    </p:animEffect>
                                    <p:set>
                                      <p:cBhvr>
                                        <p:cTn id="189" dur="1" fill="hold">
                                          <p:stCondLst>
                                            <p:cond delay="499"/>
                                          </p:stCondLst>
                                        </p:cTn>
                                        <p:tgtEl>
                                          <p:spTgt spid="80"/>
                                        </p:tgtEl>
                                        <p:attrNameLst>
                                          <p:attrName>style.visibility</p:attrName>
                                        </p:attrNameLst>
                                      </p:cBhvr>
                                      <p:to>
                                        <p:strVal val="hidden"/>
                                      </p:to>
                                    </p:set>
                                  </p:childTnLst>
                                </p:cTn>
                              </p:par>
                              <p:par>
                                <p:cTn id="190" presetID="53" presetClass="exit" presetSubtype="32" fill="hold" grpId="1" nodeType="withEffect">
                                  <p:stCondLst>
                                    <p:cond delay="0"/>
                                  </p:stCondLst>
                                  <p:childTnLst>
                                    <p:anim calcmode="lin" valueType="num">
                                      <p:cBhvr>
                                        <p:cTn id="191" dur="500"/>
                                        <p:tgtEl>
                                          <p:spTgt spid="81"/>
                                        </p:tgtEl>
                                        <p:attrNameLst>
                                          <p:attrName>ppt_w</p:attrName>
                                        </p:attrNameLst>
                                      </p:cBhvr>
                                      <p:tavLst>
                                        <p:tav tm="0">
                                          <p:val>
                                            <p:strVal val="ppt_w"/>
                                          </p:val>
                                        </p:tav>
                                        <p:tav tm="100000">
                                          <p:val>
                                            <p:fltVal val="0"/>
                                          </p:val>
                                        </p:tav>
                                      </p:tavLst>
                                    </p:anim>
                                    <p:anim calcmode="lin" valueType="num">
                                      <p:cBhvr>
                                        <p:cTn id="192" dur="500"/>
                                        <p:tgtEl>
                                          <p:spTgt spid="81"/>
                                        </p:tgtEl>
                                        <p:attrNameLst>
                                          <p:attrName>ppt_h</p:attrName>
                                        </p:attrNameLst>
                                      </p:cBhvr>
                                      <p:tavLst>
                                        <p:tav tm="0">
                                          <p:val>
                                            <p:strVal val="ppt_h"/>
                                          </p:val>
                                        </p:tav>
                                        <p:tav tm="100000">
                                          <p:val>
                                            <p:fltVal val="0"/>
                                          </p:val>
                                        </p:tav>
                                      </p:tavLst>
                                    </p:anim>
                                    <p:animEffect transition="out" filter="fade">
                                      <p:cBhvr>
                                        <p:cTn id="193" dur="500"/>
                                        <p:tgtEl>
                                          <p:spTgt spid="81"/>
                                        </p:tgtEl>
                                      </p:cBhvr>
                                    </p:animEffect>
                                    <p:set>
                                      <p:cBhvr>
                                        <p:cTn id="194" dur="1" fill="hold">
                                          <p:stCondLst>
                                            <p:cond delay="499"/>
                                          </p:stCondLst>
                                        </p:cTn>
                                        <p:tgtEl>
                                          <p:spTgt spid="81"/>
                                        </p:tgtEl>
                                        <p:attrNameLst>
                                          <p:attrName>style.visibility</p:attrName>
                                        </p:attrNameLst>
                                      </p:cBhvr>
                                      <p:to>
                                        <p:strVal val="hidden"/>
                                      </p:to>
                                    </p:set>
                                  </p:childTnLst>
                                </p:cTn>
                              </p:par>
                            </p:childTnLst>
                          </p:cTn>
                        </p:par>
                        <p:par>
                          <p:cTn id="195" fill="hold">
                            <p:stCondLst>
                              <p:cond delay="500"/>
                            </p:stCondLst>
                            <p:childTnLst>
                              <p:par>
                                <p:cTn id="196" presetID="1" presetClass="exit" presetSubtype="0" fill="hold" nodeType="afterEffect">
                                  <p:stCondLst>
                                    <p:cond delay="0"/>
                                  </p:stCondLst>
                                  <p:childTnLst>
                                    <p:set>
                                      <p:cBhvr>
                                        <p:cTn id="197" dur="1" fill="hold">
                                          <p:stCondLst>
                                            <p:cond delay="0"/>
                                          </p:stCondLst>
                                        </p:cTn>
                                        <p:tgtEl>
                                          <p:spTgt spid="40"/>
                                        </p:tgtEl>
                                        <p:attrNameLst>
                                          <p:attrName>style.visibility</p:attrName>
                                        </p:attrNameLst>
                                      </p:cBhvr>
                                      <p:to>
                                        <p:strVal val="hidden"/>
                                      </p:to>
                                    </p:set>
                                  </p:childTnLst>
                                </p:cTn>
                              </p:par>
                              <p:par>
                                <p:cTn id="198" presetID="1" presetClass="exit" presetSubtype="0" fill="hold" nodeType="withEffect">
                                  <p:stCondLst>
                                    <p:cond delay="0"/>
                                  </p:stCondLst>
                                  <p:childTnLst>
                                    <p:set>
                                      <p:cBhvr>
                                        <p:cTn id="199" dur="1" fill="hold">
                                          <p:stCondLst>
                                            <p:cond delay="0"/>
                                          </p:stCondLst>
                                        </p:cTn>
                                        <p:tgtEl>
                                          <p:spTgt spid="46"/>
                                        </p:tgtEl>
                                        <p:attrNameLst>
                                          <p:attrName>style.visibility</p:attrName>
                                        </p:attrNameLst>
                                      </p:cBhvr>
                                      <p:to>
                                        <p:strVal val="hidden"/>
                                      </p:to>
                                    </p:set>
                                  </p:childTnLst>
                                </p:cTn>
                              </p:par>
                              <p:par>
                                <p:cTn id="200" presetID="1" presetClass="exit" presetSubtype="0" fill="hold" nodeType="withEffect">
                                  <p:stCondLst>
                                    <p:cond delay="0"/>
                                  </p:stCondLst>
                                  <p:childTnLst>
                                    <p:set>
                                      <p:cBhvr>
                                        <p:cTn id="201"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6" grpId="1" animBg="1"/>
      <p:bldP spid="67" grpId="0" animBg="1"/>
      <p:bldP spid="67" grpId="1" animBg="1"/>
      <p:bldP spid="68" grpId="0" animBg="1"/>
      <p:bldP spid="68"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60" grpId="0" animBg="1"/>
      <p:bldP spid="60" grpId="1" animBg="1"/>
      <p:bldP spid="62" grpId="0" animBg="1"/>
      <p:bldP spid="62" grpId="1" animBg="1"/>
      <p:bldP spid="63" grpId="0" animBg="1"/>
      <p:bldP spid="63" grpId="1" animBg="1"/>
      <p:bldP spid="65" grpId="0" animBg="1"/>
      <p:bldP spid="65" grpId="1" animBg="1"/>
      <p:bldP spid="58" grpId="0" animBg="1"/>
      <p:bldP spid="58" grpId="1" animBg="1"/>
      <p:bldP spid="59" grpId="0" animBg="1"/>
      <p:bldP spid="59" grpId="1" animBg="1"/>
      <p:bldP spid="57" grpId="0" animBg="1"/>
      <p:bldP spid="57" grpId="1" animBg="1"/>
      <p:bldP spid="56" grpId="0" animBg="1"/>
      <p:bldP spid="56" grpId="1" animBg="1"/>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正方形/長方形 103">
            <a:extLst>
              <a:ext uri="{FF2B5EF4-FFF2-40B4-BE49-F238E27FC236}">
                <a16:creationId xmlns:a16="http://schemas.microsoft.com/office/drawing/2014/main" id="{A20BF9FE-0A6C-BD41-9287-728C607E4255}"/>
              </a:ext>
            </a:extLst>
          </p:cNvPr>
          <p:cNvSpPr/>
          <p:nvPr/>
        </p:nvSpPr>
        <p:spPr>
          <a:xfrm>
            <a:off x="700303" y="1225592"/>
            <a:ext cx="7734599" cy="166059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正方形/長方形 102">
            <a:extLst>
              <a:ext uri="{FF2B5EF4-FFF2-40B4-BE49-F238E27FC236}">
                <a16:creationId xmlns:a16="http://schemas.microsoft.com/office/drawing/2014/main" id="{25A72B09-575A-1344-9725-33B74406B37A}"/>
              </a:ext>
            </a:extLst>
          </p:cNvPr>
          <p:cNvSpPr/>
          <p:nvPr/>
        </p:nvSpPr>
        <p:spPr>
          <a:xfrm>
            <a:off x="2194569" y="3071281"/>
            <a:ext cx="4767538" cy="106475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正方形/長方形 100">
            <a:extLst>
              <a:ext uri="{FF2B5EF4-FFF2-40B4-BE49-F238E27FC236}">
                <a16:creationId xmlns:a16="http://schemas.microsoft.com/office/drawing/2014/main" id="{116C54A1-1C6F-CA42-9E05-6AB5B26B5541}"/>
              </a:ext>
            </a:extLst>
          </p:cNvPr>
          <p:cNvSpPr/>
          <p:nvPr/>
        </p:nvSpPr>
        <p:spPr>
          <a:xfrm>
            <a:off x="2194569" y="5396346"/>
            <a:ext cx="4767538" cy="106475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正方形/長方形 101">
            <a:extLst>
              <a:ext uri="{FF2B5EF4-FFF2-40B4-BE49-F238E27FC236}">
                <a16:creationId xmlns:a16="http://schemas.microsoft.com/office/drawing/2014/main" id="{3ADBFB43-161F-3246-B5B2-30688A2CAB55}"/>
              </a:ext>
            </a:extLst>
          </p:cNvPr>
          <p:cNvSpPr/>
          <p:nvPr/>
        </p:nvSpPr>
        <p:spPr>
          <a:xfrm>
            <a:off x="2194570" y="4232035"/>
            <a:ext cx="4767538" cy="106475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6" name="図 45">
            <a:extLst>
              <a:ext uri="{FF2B5EF4-FFF2-40B4-BE49-F238E27FC236}">
                <a16:creationId xmlns:a16="http://schemas.microsoft.com/office/drawing/2014/main" id="{D3911AF5-3B68-E047-A0E0-5811B9FD7C73}"/>
              </a:ext>
            </a:extLst>
          </p:cNvPr>
          <p:cNvPicPr>
            <a:picLocks noChangeAspect="1"/>
          </p:cNvPicPr>
          <p:nvPr/>
        </p:nvPicPr>
        <p:blipFill>
          <a:blip r:embed="rId2"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3857631" y="5948356"/>
            <a:ext cx="393957" cy="393957"/>
          </a:xfrm>
          <a:prstGeom prst="rect">
            <a:avLst/>
          </a:prstGeom>
        </p:spPr>
      </p:pic>
      <p:pic>
        <p:nvPicPr>
          <p:cNvPr id="47" name="図 46">
            <a:extLst>
              <a:ext uri="{FF2B5EF4-FFF2-40B4-BE49-F238E27FC236}">
                <a16:creationId xmlns:a16="http://schemas.microsoft.com/office/drawing/2014/main" id="{9135DBB5-2915-C442-A69F-1F3CCD71DB6D}"/>
              </a:ext>
            </a:extLst>
          </p:cNvPr>
          <p:cNvPicPr>
            <a:picLocks noChangeAspect="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3462951" y="6034885"/>
            <a:ext cx="421690" cy="421690"/>
          </a:xfrm>
          <a:prstGeom prst="rect">
            <a:avLst/>
          </a:prstGeom>
        </p:spPr>
      </p:pic>
      <p:sp>
        <p:nvSpPr>
          <p:cNvPr id="2" name="タイトル 1">
            <a:extLst>
              <a:ext uri="{FF2B5EF4-FFF2-40B4-BE49-F238E27FC236}">
                <a16:creationId xmlns:a16="http://schemas.microsoft.com/office/drawing/2014/main" id="{DA1E4350-4BCC-DA4D-9590-A65BF2C64EDC}"/>
              </a:ext>
            </a:extLst>
          </p:cNvPr>
          <p:cNvSpPr>
            <a:spLocks noGrp="1"/>
          </p:cNvSpPr>
          <p:nvPr>
            <p:ph type="title"/>
          </p:nvPr>
        </p:nvSpPr>
        <p:spPr>
          <a:xfrm>
            <a:off x="457200" y="274638"/>
            <a:ext cx="8686800" cy="416221"/>
          </a:xfrm>
        </p:spPr>
        <p:txBody>
          <a:bodyPr/>
          <a:lstStyle/>
          <a:p>
            <a:r>
              <a:rPr kumimoji="1" lang="ja-JP" altLang="en-US"/>
              <a:t>モビリティの高いコンテナ</a:t>
            </a:r>
          </a:p>
        </p:txBody>
      </p:sp>
      <p:sp>
        <p:nvSpPr>
          <p:cNvPr id="3" name="スライド番号プレースホルダー 2">
            <a:extLst>
              <a:ext uri="{FF2B5EF4-FFF2-40B4-BE49-F238E27FC236}">
                <a16:creationId xmlns:a16="http://schemas.microsoft.com/office/drawing/2014/main" id="{B6541E02-40B9-AF44-BB5B-C6690B0B300C}"/>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72</a:t>
            </a:fld>
            <a:endParaRPr kumimoji="1" lang="ja-JP" altLang="en-US"/>
          </a:p>
        </p:txBody>
      </p:sp>
      <p:grpSp>
        <p:nvGrpSpPr>
          <p:cNvPr id="4" name="図形グループ 100">
            <a:extLst>
              <a:ext uri="{FF2B5EF4-FFF2-40B4-BE49-F238E27FC236}">
                <a16:creationId xmlns:a16="http://schemas.microsoft.com/office/drawing/2014/main" id="{CE27E8E2-3115-D14D-923C-19071ADAEC31}"/>
              </a:ext>
            </a:extLst>
          </p:cNvPr>
          <p:cNvGrpSpPr/>
          <p:nvPr/>
        </p:nvGrpSpPr>
        <p:grpSpPr>
          <a:xfrm>
            <a:off x="4295301" y="6000608"/>
            <a:ext cx="324650" cy="265447"/>
            <a:chOff x="-62676" y="3965594"/>
            <a:chExt cx="679541" cy="593816"/>
          </a:xfrm>
        </p:grpSpPr>
        <p:sp>
          <p:nvSpPr>
            <p:cNvPr id="5" name="角丸四角形 4">
              <a:extLst>
                <a:ext uri="{FF2B5EF4-FFF2-40B4-BE49-F238E27FC236}">
                  <a16:creationId xmlns:a16="http://schemas.microsoft.com/office/drawing/2014/main" id="{1185D9BE-6A5B-B84B-AB97-40F9AEFF1723}"/>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a:extLst>
                <a:ext uri="{FF2B5EF4-FFF2-40B4-BE49-F238E27FC236}">
                  <a16:creationId xmlns:a16="http://schemas.microsoft.com/office/drawing/2014/main" id="{D9C83143-E30F-A14B-968B-634BB296B9C2}"/>
                </a:ext>
              </a:extLst>
            </p:cNvPr>
            <p:cNvPicPr>
              <a:picLocks noChangeAspect="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7" name="図形グループ 103">
            <a:extLst>
              <a:ext uri="{FF2B5EF4-FFF2-40B4-BE49-F238E27FC236}">
                <a16:creationId xmlns:a16="http://schemas.microsoft.com/office/drawing/2014/main" id="{F7CC3AED-A57C-844E-8D35-A67BCCB940E4}"/>
              </a:ext>
            </a:extLst>
          </p:cNvPr>
          <p:cNvGrpSpPr/>
          <p:nvPr/>
        </p:nvGrpSpPr>
        <p:grpSpPr>
          <a:xfrm>
            <a:off x="4262340" y="5820846"/>
            <a:ext cx="203710" cy="404575"/>
            <a:chOff x="1140657" y="4229811"/>
            <a:chExt cx="341289" cy="550466"/>
          </a:xfrm>
        </p:grpSpPr>
        <p:sp>
          <p:nvSpPr>
            <p:cNvPr id="8" name="角丸四角形 7">
              <a:extLst>
                <a:ext uri="{FF2B5EF4-FFF2-40B4-BE49-F238E27FC236}">
                  <a16:creationId xmlns:a16="http://schemas.microsoft.com/office/drawing/2014/main" id="{6BC7D254-A406-BC40-AA11-4A63CC7131CC}"/>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 name="図 8">
              <a:extLst>
                <a:ext uri="{FF2B5EF4-FFF2-40B4-BE49-F238E27FC236}">
                  <a16:creationId xmlns:a16="http://schemas.microsoft.com/office/drawing/2014/main" id="{9686F59B-327C-9F4A-AC2D-223EBBACECB2}"/>
                </a:ext>
              </a:extLst>
            </p:cNvPr>
            <p:cNvPicPr>
              <a:picLocks noChangeAspect="1"/>
            </p:cNvPicPr>
            <p:nvPr/>
          </p:nvPicPr>
          <p:blipFill>
            <a:blip r:embed="rId5"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0" name="図形グループ 107">
            <a:extLst>
              <a:ext uri="{FF2B5EF4-FFF2-40B4-BE49-F238E27FC236}">
                <a16:creationId xmlns:a16="http://schemas.microsoft.com/office/drawing/2014/main" id="{C84020A1-7A30-9B4A-B417-A12697E2EF18}"/>
              </a:ext>
            </a:extLst>
          </p:cNvPr>
          <p:cNvGrpSpPr/>
          <p:nvPr/>
        </p:nvGrpSpPr>
        <p:grpSpPr>
          <a:xfrm>
            <a:off x="4636485" y="5961661"/>
            <a:ext cx="269638" cy="317989"/>
            <a:chOff x="6373788" y="4940591"/>
            <a:chExt cx="499492" cy="545661"/>
          </a:xfrm>
        </p:grpSpPr>
        <p:sp>
          <p:nvSpPr>
            <p:cNvPr id="11" name="角丸四角形 10">
              <a:extLst>
                <a:ext uri="{FF2B5EF4-FFF2-40B4-BE49-F238E27FC236}">
                  <a16:creationId xmlns:a16="http://schemas.microsoft.com/office/drawing/2014/main" id="{910C0165-9B78-B840-A6BB-CACA1D82CAB7}"/>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92F1096B-4DF4-E740-A401-C4E6E51E2961}"/>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角丸四角形 12">
              <a:extLst>
                <a:ext uri="{FF2B5EF4-FFF2-40B4-BE49-F238E27FC236}">
                  <a16:creationId xmlns:a16="http://schemas.microsoft.com/office/drawing/2014/main" id="{3AF788B8-9840-364B-9D31-157537BDE53E}"/>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4" name="図 13">
            <a:extLst>
              <a:ext uri="{FF2B5EF4-FFF2-40B4-BE49-F238E27FC236}">
                <a16:creationId xmlns:a16="http://schemas.microsoft.com/office/drawing/2014/main" id="{9C91776D-9AC3-A449-BC3D-C39710DB923D}"/>
              </a:ext>
            </a:extLst>
          </p:cNvPr>
          <p:cNvPicPr>
            <a:picLocks noChangeAspect="1"/>
          </p:cNvPicPr>
          <p:nvPr/>
        </p:nvPicPr>
        <p:blipFill>
          <a:blip r:embed="rId6"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3521135" y="5678348"/>
            <a:ext cx="479373" cy="479373"/>
          </a:xfrm>
          <a:prstGeom prst="rect">
            <a:avLst/>
          </a:prstGeom>
        </p:spPr>
      </p:pic>
      <p:grpSp>
        <p:nvGrpSpPr>
          <p:cNvPr id="15" name="図形グループ 114">
            <a:extLst>
              <a:ext uri="{FF2B5EF4-FFF2-40B4-BE49-F238E27FC236}">
                <a16:creationId xmlns:a16="http://schemas.microsoft.com/office/drawing/2014/main" id="{B7969CB4-1027-9547-AFDE-427CAA9C6ABE}"/>
              </a:ext>
            </a:extLst>
          </p:cNvPr>
          <p:cNvGrpSpPr/>
          <p:nvPr/>
        </p:nvGrpSpPr>
        <p:grpSpPr>
          <a:xfrm>
            <a:off x="5047111" y="5842991"/>
            <a:ext cx="351043" cy="416882"/>
            <a:chOff x="921147" y="2673903"/>
            <a:chExt cx="2035043" cy="2195257"/>
          </a:xfrm>
        </p:grpSpPr>
        <p:sp>
          <p:nvSpPr>
            <p:cNvPr id="16" name="台形 15">
              <a:extLst>
                <a:ext uri="{FF2B5EF4-FFF2-40B4-BE49-F238E27FC236}">
                  <a16:creationId xmlns:a16="http://schemas.microsoft.com/office/drawing/2014/main" id="{94DCA067-6A56-F149-8DAC-1492594CD567}"/>
                </a:ext>
              </a:extLst>
            </p:cNvPr>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7040A293-29D1-E345-A7F6-4B8FFFC90F70}"/>
                </a:ext>
              </a:extLst>
            </p:cNvPr>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8" name="図形グループ 117">
              <a:extLst>
                <a:ext uri="{FF2B5EF4-FFF2-40B4-BE49-F238E27FC236}">
                  <a16:creationId xmlns:a16="http://schemas.microsoft.com/office/drawing/2014/main" id="{BA401E31-095E-024E-9E52-0C841C143D78}"/>
                </a:ext>
              </a:extLst>
            </p:cNvPr>
            <p:cNvGrpSpPr/>
            <p:nvPr/>
          </p:nvGrpSpPr>
          <p:grpSpPr>
            <a:xfrm rot="18523230">
              <a:off x="289583" y="3305467"/>
              <a:ext cx="1602719" cy="339591"/>
              <a:chOff x="1084045" y="2295821"/>
              <a:chExt cx="1399064" cy="288032"/>
            </a:xfrm>
          </p:grpSpPr>
          <p:grpSp>
            <p:nvGrpSpPr>
              <p:cNvPr id="23" name="図形グループ 122">
                <a:extLst>
                  <a:ext uri="{FF2B5EF4-FFF2-40B4-BE49-F238E27FC236}">
                    <a16:creationId xmlns:a16="http://schemas.microsoft.com/office/drawing/2014/main" id="{0AE653C0-7B75-B44B-8B5D-D5D0F702E720}"/>
                  </a:ext>
                </a:extLst>
              </p:cNvPr>
              <p:cNvGrpSpPr/>
              <p:nvPr/>
            </p:nvGrpSpPr>
            <p:grpSpPr>
              <a:xfrm>
                <a:off x="1084045" y="2295821"/>
                <a:ext cx="1399064" cy="288032"/>
                <a:chOff x="531457" y="2456892"/>
                <a:chExt cx="1399064" cy="288032"/>
              </a:xfrm>
            </p:grpSpPr>
            <p:sp>
              <p:nvSpPr>
                <p:cNvPr id="25" name="正方形/長方形 24">
                  <a:extLst>
                    <a:ext uri="{FF2B5EF4-FFF2-40B4-BE49-F238E27FC236}">
                      <a16:creationId xmlns:a16="http://schemas.microsoft.com/office/drawing/2014/main" id="{740E81CB-F330-6E44-B569-FA0ED2D8C459}"/>
                    </a:ext>
                  </a:extLst>
                </p:cNvPr>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円/楕円 25">
                  <a:extLst>
                    <a:ext uri="{FF2B5EF4-FFF2-40B4-BE49-F238E27FC236}">
                      <a16:creationId xmlns:a16="http://schemas.microsoft.com/office/drawing/2014/main" id="{3DBA66D7-46C2-504F-9586-064107FEAE97}"/>
                    </a:ext>
                  </a:extLst>
                </p:cNvPr>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4" name="円/楕円 23">
                <a:extLst>
                  <a:ext uri="{FF2B5EF4-FFF2-40B4-BE49-F238E27FC236}">
                    <a16:creationId xmlns:a16="http://schemas.microsoft.com/office/drawing/2014/main" id="{74D781D7-BE80-F84D-9D4B-CB206F96D561}"/>
                  </a:ext>
                </a:extLst>
              </p:cNvPr>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9" name="円/楕円 18">
              <a:extLst>
                <a:ext uri="{FF2B5EF4-FFF2-40B4-BE49-F238E27FC236}">
                  <a16:creationId xmlns:a16="http://schemas.microsoft.com/office/drawing/2014/main" id="{57CECA03-EB3F-294F-961E-D0327FAEDB2D}"/>
                </a:ext>
              </a:extLst>
            </p:cNvPr>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71609B9B-32B3-074E-8CA6-ED488B1D00C4}"/>
                </a:ext>
              </a:extLst>
            </p:cNvPr>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45A7501C-53EF-054E-BB2C-F83F599B0C65}"/>
                </a:ext>
              </a:extLst>
            </p:cNvPr>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台形 21">
              <a:extLst>
                <a:ext uri="{FF2B5EF4-FFF2-40B4-BE49-F238E27FC236}">
                  <a16:creationId xmlns:a16="http://schemas.microsoft.com/office/drawing/2014/main" id="{0BFDCC3F-4465-5449-9E5D-BDAAB50A9BE8}"/>
                </a:ext>
              </a:extLst>
            </p:cNvPr>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 name="図形グループ 96">
            <a:extLst>
              <a:ext uri="{FF2B5EF4-FFF2-40B4-BE49-F238E27FC236}">
                <a16:creationId xmlns:a16="http://schemas.microsoft.com/office/drawing/2014/main" id="{CFB5B036-5F92-BC43-BEF1-8CC3439040EC}"/>
              </a:ext>
            </a:extLst>
          </p:cNvPr>
          <p:cNvGrpSpPr/>
          <p:nvPr/>
        </p:nvGrpSpPr>
        <p:grpSpPr>
          <a:xfrm>
            <a:off x="4514882" y="5834667"/>
            <a:ext cx="115615" cy="261494"/>
            <a:chOff x="5118100" y="4941610"/>
            <a:chExt cx="190500" cy="405090"/>
          </a:xfrm>
        </p:grpSpPr>
        <p:sp>
          <p:nvSpPr>
            <p:cNvPr id="28" name="正方形/長方形 27">
              <a:extLst>
                <a:ext uri="{FF2B5EF4-FFF2-40B4-BE49-F238E27FC236}">
                  <a16:creationId xmlns:a16="http://schemas.microsoft.com/office/drawing/2014/main" id="{623A0779-46BF-A44C-9933-FA14CF757F0E}"/>
                </a:ext>
              </a:extLst>
            </p:cNvPr>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96DD2DFD-0948-E14D-8C84-866CA3AADA78}"/>
                </a:ext>
              </a:extLst>
            </p:cNvPr>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角丸四角形 29">
              <a:extLst>
                <a:ext uri="{FF2B5EF4-FFF2-40B4-BE49-F238E27FC236}">
                  <a16:creationId xmlns:a16="http://schemas.microsoft.com/office/drawing/2014/main" id="{0F6BAADE-DD43-AB4D-AAB0-349727555B43}"/>
                </a:ext>
              </a:extLst>
            </p:cNvPr>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1" name="正方形/長方形 30">
            <a:extLst>
              <a:ext uri="{FF2B5EF4-FFF2-40B4-BE49-F238E27FC236}">
                <a16:creationId xmlns:a16="http://schemas.microsoft.com/office/drawing/2014/main" id="{CB998BF8-C6B3-E446-AAAE-6BB6A141A9B9}"/>
              </a:ext>
            </a:extLst>
          </p:cNvPr>
          <p:cNvSpPr/>
          <p:nvPr/>
        </p:nvSpPr>
        <p:spPr>
          <a:xfrm>
            <a:off x="3985597" y="578570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D10DEFB3-E0C4-604C-966A-B7CEDEF81693}"/>
              </a:ext>
            </a:extLst>
          </p:cNvPr>
          <p:cNvSpPr/>
          <p:nvPr/>
        </p:nvSpPr>
        <p:spPr>
          <a:xfrm>
            <a:off x="3684475" y="612100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1AE1CD7C-5BE7-3840-88F2-FDC184C3AAC5}"/>
              </a:ext>
            </a:extLst>
          </p:cNvPr>
          <p:cNvSpPr/>
          <p:nvPr/>
        </p:nvSpPr>
        <p:spPr>
          <a:xfrm>
            <a:off x="4051478" y="5937518"/>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610C3542-26F6-4146-B1A8-9069C19853BC}"/>
              </a:ext>
            </a:extLst>
          </p:cNvPr>
          <p:cNvSpPr/>
          <p:nvPr/>
        </p:nvSpPr>
        <p:spPr>
          <a:xfrm>
            <a:off x="4700316" y="58411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2C381967-69DE-AB47-9D45-4AA974B21F7A}"/>
              </a:ext>
            </a:extLst>
          </p:cNvPr>
          <p:cNvSpPr/>
          <p:nvPr/>
        </p:nvSpPr>
        <p:spPr>
          <a:xfrm>
            <a:off x="5275566" y="584892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6" name="図 35">
            <a:extLst>
              <a:ext uri="{FF2B5EF4-FFF2-40B4-BE49-F238E27FC236}">
                <a16:creationId xmlns:a16="http://schemas.microsoft.com/office/drawing/2014/main" id="{69D12DDB-80DF-7743-BADC-F1F79BDA5821}"/>
              </a:ext>
            </a:extLst>
          </p:cNvPr>
          <p:cNvPicPr>
            <a:picLocks noChangeAspect="1"/>
          </p:cNvPicPr>
          <p:nvPr/>
        </p:nvPicPr>
        <p:blipFill>
          <a:blip r:embed="rId7"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4099353" y="4340601"/>
            <a:ext cx="952500" cy="952500"/>
          </a:xfrm>
          <a:prstGeom prst="rect">
            <a:avLst/>
          </a:prstGeom>
          <a:effectLst>
            <a:outerShdw blurRad="50800" dist="38100" dir="2700000" algn="tl" rotWithShape="0">
              <a:prstClr val="black">
                <a:alpha val="40000"/>
              </a:prstClr>
            </a:outerShdw>
          </a:effectLst>
        </p:spPr>
      </p:pic>
      <p:pic>
        <p:nvPicPr>
          <p:cNvPr id="37" name="図 36">
            <a:extLst>
              <a:ext uri="{FF2B5EF4-FFF2-40B4-BE49-F238E27FC236}">
                <a16:creationId xmlns:a16="http://schemas.microsoft.com/office/drawing/2014/main" id="{3115BF21-C280-7F4F-9351-3C42DB2BAD11}"/>
              </a:ext>
            </a:extLst>
          </p:cNvPr>
          <p:cNvPicPr>
            <a:picLocks noChangeAspect="1"/>
          </p:cNvPicPr>
          <p:nvPr/>
        </p:nvPicPr>
        <p:blipFill>
          <a:blip r:embed="rId8" cstate="print">
            <a:grayscl/>
            <a:extLst>
              <a:ext uri="{28A0092B-C50C-407E-A947-70E740481C1C}">
                <a14:useLocalDpi xmlns:a14="http://schemas.microsoft.com/office/drawing/2010/main"/>
              </a:ext>
            </a:extLst>
          </a:blip>
          <a:stretch>
            <a:fillRect/>
          </a:stretch>
        </p:blipFill>
        <p:spPr>
          <a:xfrm>
            <a:off x="4046955" y="3071281"/>
            <a:ext cx="1064758" cy="1064758"/>
          </a:xfrm>
          <a:prstGeom prst="rect">
            <a:avLst/>
          </a:prstGeom>
          <a:effectLst>
            <a:outerShdw blurRad="50800" dist="38100" dir="2700000" algn="tl" rotWithShape="0">
              <a:prstClr val="black">
                <a:alpha val="40000"/>
              </a:prstClr>
            </a:outerShdw>
          </a:effectLst>
        </p:spPr>
      </p:pic>
      <p:pic>
        <p:nvPicPr>
          <p:cNvPr id="38" name="図 37">
            <a:extLst>
              <a:ext uri="{FF2B5EF4-FFF2-40B4-BE49-F238E27FC236}">
                <a16:creationId xmlns:a16="http://schemas.microsoft.com/office/drawing/2014/main" id="{813D1B51-FEE9-4747-893E-A89FF397F31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19820" y="1506786"/>
            <a:ext cx="1820685" cy="1207996"/>
          </a:xfrm>
          <a:prstGeom prst="rect">
            <a:avLst/>
          </a:prstGeom>
          <a:effectLst>
            <a:outerShdw blurRad="50800" dist="38100" dir="2700000" algn="tl" rotWithShape="0">
              <a:prstClr val="black">
                <a:alpha val="40000"/>
              </a:prstClr>
            </a:outerShdw>
          </a:effectLst>
        </p:spPr>
      </p:pic>
      <p:pic>
        <p:nvPicPr>
          <p:cNvPr id="39" name="図 38">
            <a:extLst>
              <a:ext uri="{FF2B5EF4-FFF2-40B4-BE49-F238E27FC236}">
                <a16:creationId xmlns:a16="http://schemas.microsoft.com/office/drawing/2014/main" id="{85514BE4-194A-954F-B417-30117D6293B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660419" y="1506786"/>
            <a:ext cx="1820685" cy="1207996"/>
          </a:xfrm>
          <a:prstGeom prst="rect">
            <a:avLst/>
          </a:prstGeom>
          <a:effectLst>
            <a:outerShdw blurRad="50800" dist="38100" dir="2700000" algn="tl" rotWithShape="0">
              <a:prstClr val="black">
                <a:alpha val="40000"/>
              </a:prstClr>
            </a:outerShdw>
          </a:effectLst>
        </p:spPr>
      </p:pic>
      <p:pic>
        <p:nvPicPr>
          <p:cNvPr id="40" name="図 39">
            <a:extLst>
              <a:ext uri="{FF2B5EF4-FFF2-40B4-BE49-F238E27FC236}">
                <a16:creationId xmlns:a16="http://schemas.microsoft.com/office/drawing/2014/main" id="{6FFBBA5B-7667-5943-95CA-A62E8B0DD3F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301018" y="1506786"/>
            <a:ext cx="1820685" cy="1207996"/>
          </a:xfrm>
          <a:prstGeom prst="rect">
            <a:avLst/>
          </a:prstGeom>
          <a:effectLst>
            <a:outerShdw blurRad="50800" dist="38100" dir="2700000" algn="tl" rotWithShape="0">
              <a:prstClr val="black">
                <a:alpha val="40000"/>
              </a:prstClr>
            </a:outerShdw>
          </a:effectLst>
        </p:spPr>
      </p:pic>
      <p:sp>
        <p:nvSpPr>
          <p:cNvPr id="41" name="正方形/長方形 40">
            <a:extLst>
              <a:ext uri="{FF2B5EF4-FFF2-40B4-BE49-F238E27FC236}">
                <a16:creationId xmlns:a16="http://schemas.microsoft.com/office/drawing/2014/main" id="{A18AFFB5-F196-5542-9B6E-172878881B35}"/>
              </a:ext>
            </a:extLst>
          </p:cNvPr>
          <p:cNvSpPr/>
          <p:nvPr/>
        </p:nvSpPr>
        <p:spPr>
          <a:xfrm>
            <a:off x="4856515" y="480848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83CA0E2F-BC56-D544-B02D-6CF59FCB0F1E}"/>
              </a:ext>
            </a:extLst>
          </p:cNvPr>
          <p:cNvSpPr/>
          <p:nvPr/>
        </p:nvSpPr>
        <p:spPr>
          <a:xfrm>
            <a:off x="4855003" y="449656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860B16B4-F3D6-884D-AF03-BADB6B9509BB}"/>
              </a:ext>
            </a:extLst>
          </p:cNvPr>
          <p:cNvSpPr/>
          <p:nvPr/>
        </p:nvSpPr>
        <p:spPr>
          <a:xfrm>
            <a:off x="4856515" y="465252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C55ADF50-B7DF-8843-BC6F-761DF77BE11B}"/>
              </a:ext>
            </a:extLst>
          </p:cNvPr>
          <p:cNvSpPr/>
          <p:nvPr/>
        </p:nvSpPr>
        <p:spPr>
          <a:xfrm>
            <a:off x="4310717" y="6019189"/>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8E9DEAC9-416E-CC47-B139-66BEBDFD9954}"/>
              </a:ext>
            </a:extLst>
          </p:cNvPr>
          <p:cNvSpPr/>
          <p:nvPr/>
        </p:nvSpPr>
        <p:spPr>
          <a:xfrm>
            <a:off x="4995797" y="480848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110CA1B7-C769-D149-95E5-F1EED8B82540}"/>
              </a:ext>
            </a:extLst>
          </p:cNvPr>
          <p:cNvSpPr/>
          <p:nvPr/>
        </p:nvSpPr>
        <p:spPr>
          <a:xfrm>
            <a:off x="4994285" y="449656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060B1BA7-2672-0649-B4F1-912F65CACEEB}"/>
              </a:ext>
            </a:extLst>
          </p:cNvPr>
          <p:cNvSpPr/>
          <p:nvPr/>
        </p:nvSpPr>
        <p:spPr>
          <a:xfrm>
            <a:off x="4995797" y="465252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75EF3CE4-0F16-1D48-B916-F53225D34A48}"/>
              </a:ext>
            </a:extLst>
          </p:cNvPr>
          <p:cNvSpPr/>
          <p:nvPr/>
        </p:nvSpPr>
        <p:spPr>
          <a:xfrm>
            <a:off x="5152906" y="35663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9C204A5D-F38E-5748-8EE6-3AC52A2AC3E0}"/>
              </a:ext>
            </a:extLst>
          </p:cNvPr>
          <p:cNvSpPr/>
          <p:nvPr/>
        </p:nvSpPr>
        <p:spPr>
          <a:xfrm>
            <a:off x="5151394" y="325444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50EE03EB-210B-1348-9DE0-518EAE4363A7}"/>
              </a:ext>
            </a:extLst>
          </p:cNvPr>
          <p:cNvSpPr/>
          <p:nvPr/>
        </p:nvSpPr>
        <p:spPr>
          <a:xfrm>
            <a:off x="5152906" y="34104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4B0DBC8C-4D23-2347-BBEB-8F094DAA8DD9}"/>
              </a:ext>
            </a:extLst>
          </p:cNvPr>
          <p:cNvSpPr/>
          <p:nvPr/>
        </p:nvSpPr>
        <p:spPr>
          <a:xfrm>
            <a:off x="5292188" y="35663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8395E3D7-9BBB-EB48-BDA1-ECF42DC88B94}"/>
              </a:ext>
            </a:extLst>
          </p:cNvPr>
          <p:cNvSpPr/>
          <p:nvPr/>
        </p:nvSpPr>
        <p:spPr>
          <a:xfrm>
            <a:off x="5290676" y="325444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0D8CE4C4-EE7E-9343-A9C1-9527EDC84DD4}"/>
              </a:ext>
            </a:extLst>
          </p:cNvPr>
          <p:cNvSpPr/>
          <p:nvPr/>
        </p:nvSpPr>
        <p:spPr>
          <a:xfrm>
            <a:off x="5292188" y="34104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204290EF-0334-ED45-87D1-5437959067A1}"/>
              </a:ext>
            </a:extLst>
          </p:cNvPr>
          <p:cNvSpPr/>
          <p:nvPr/>
        </p:nvSpPr>
        <p:spPr>
          <a:xfrm>
            <a:off x="5153627" y="3716978"/>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6D35AF95-9344-524C-83A8-BEA3BA776F11}"/>
              </a:ext>
            </a:extLst>
          </p:cNvPr>
          <p:cNvSpPr/>
          <p:nvPr/>
        </p:nvSpPr>
        <p:spPr>
          <a:xfrm>
            <a:off x="5154929" y="387152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BC06D95A-8769-0844-8CE1-DFD23B1F2C87}"/>
              </a:ext>
            </a:extLst>
          </p:cNvPr>
          <p:cNvSpPr/>
          <p:nvPr/>
        </p:nvSpPr>
        <p:spPr>
          <a:xfrm>
            <a:off x="5292909" y="3716978"/>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3640F45E-AEA4-2C4C-9C31-CFCEDB639B5C}"/>
              </a:ext>
            </a:extLst>
          </p:cNvPr>
          <p:cNvSpPr/>
          <p:nvPr/>
        </p:nvSpPr>
        <p:spPr>
          <a:xfrm>
            <a:off x="5294211" y="387152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B82BEEF0-0BD7-9742-8791-D16D4EF5499A}"/>
              </a:ext>
            </a:extLst>
          </p:cNvPr>
          <p:cNvSpPr/>
          <p:nvPr/>
        </p:nvSpPr>
        <p:spPr>
          <a:xfrm>
            <a:off x="7247620"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a:extLst>
              <a:ext uri="{FF2B5EF4-FFF2-40B4-BE49-F238E27FC236}">
                <a16:creationId xmlns:a16="http://schemas.microsoft.com/office/drawing/2014/main" id="{EFA69A88-8D28-F54F-94BC-CAFA2A6B6DCC}"/>
              </a:ext>
            </a:extLst>
          </p:cNvPr>
          <p:cNvSpPr/>
          <p:nvPr/>
        </p:nvSpPr>
        <p:spPr>
          <a:xfrm>
            <a:off x="7246108"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a:extLst>
              <a:ext uri="{FF2B5EF4-FFF2-40B4-BE49-F238E27FC236}">
                <a16:creationId xmlns:a16="http://schemas.microsoft.com/office/drawing/2014/main" id="{B0390FD9-D9DA-F04B-9257-69AFE2BB5170}"/>
              </a:ext>
            </a:extLst>
          </p:cNvPr>
          <p:cNvSpPr/>
          <p:nvPr/>
        </p:nvSpPr>
        <p:spPr>
          <a:xfrm>
            <a:off x="7247620"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FAB43AC9-2317-F24F-976A-101C8441427F}"/>
              </a:ext>
            </a:extLst>
          </p:cNvPr>
          <p:cNvSpPr/>
          <p:nvPr/>
        </p:nvSpPr>
        <p:spPr>
          <a:xfrm>
            <a:off x="7386902"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63D4A9CD-375E-1C48-B5B4-34C459E5CE22}"/>
              </a:ext>
            </a:extLst>
          </p:cNvPr>
          <p:cNvSpPr/>
          <p:nvPr/>
        </p:nvSpPr>
        <p:spPr>
          <a:xfrm>
            <a:off x="7385390"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76191AC2-C4A5-FE42-AD46-302A8E9AAEA5}"/>
              </a:ext>
            </a:extLst>
          </p:cNvPr>
          <p:cNvSpPr/>
          <p:nvPr/>
        </p:nvSpPr>
        <p:spPr>
          <a:xfrm>
            <a:off x="7386902"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2239F7B3-A2F1-AE4C-813B-0E6B22B11936}"/>
              </a:ext>
            </a:extLst>
          </p:cNvPr>
          <p:cNvSpPr/>
          <p:nvPr/>
        </p:nvSpPr>
        <p:spPr>
          <a:xfrm>
            <a:off x="6963618"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6C0830A5-7564-BB47-8BD0-E18476CA0C49}"/>
              </a:ext>
            </a:extLst>
          </p:cNvPr>
          <p:cNvSpPr/>
          <p:nvPr/>
        </p:nvSpPr>
        <p:spPr>
          <a:xfrm>
            <a:off x="6962106"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a:extLst>
              <a:ext uri="{FF2B5EF4-FFF2-40B4-BE49-F238E27FC236}">
                <a16:creationId xmlns:a16="http://schemas.microsoft.com/office/drawing/2014/main" id="{3FA3061D-BE88-8040-B920-819FF0FBF5C7}"/>
              </a:ext>
            </a:extLst>
          </p:cNvPr>
          <p:cNvSpPr/>
          <p:nvPr/>
        </p:nvSpPr>
        <p:spPr>
          <a:xfrm>
            <a:off x="6963618"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a:extLst>
              <a:ext uri="{FF2B5EF4-FFF2-40B4-BE49-F238E27FC236}">
                <a16:creationId xmlns:a16="http://schemas.microsoft.com/office/drawing/2014/main" id="{C271DE21-4BE1-0547-AADA-C7221C11376C}"/>
              </a:ext>
            </a:extLst>
          </p:cNvPr>
          <p:cNvSpPr/>
          <p:nvPr/>
        </p:nvSpPr>
        <p:spPr>
          <a:xfrm>
            <a:off x="7102900"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9F8F92EC-4F6E-3047-939F-954C48C6AD17}"/>
              </a:ext>
            </a:extLst>
          </p:cNvPr>
          <p:cNvSpPr/>
          <p:nvPr/>
        </p:nvSpPr>
        <p:spPr>
          <a:xfrm>
            <a:off x="7101388"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a:extLst>
              <a:ext uri="{FF2B5EF4-FFF2-40B4-BE49-F238E27FC236}">
                <a16:creationId xmlns:a16="http://schemas.microsoft.com/office/drawing/2014/main" id="{208D0837-0F45-9F4D-B887-A7DF37234D56}"/>
              </a:ext>
            </a:extLst>
          </p:cNvPr>
          <p:cNvSpPr/>
          <p:nvPr/>
        </p:nvSpPr>
        <p:spPr>
          <a:xfrm>
            <a:off x="7102900"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a:extLst>
              <a:ext uri="{FF2B5EF4-FFF2-40B4-BE49-F238E27FC236}">
                <a16:creationId xmlns:a16="http://schemas.microsoft.com/office/drawing/2014/main" id="{D90C170F-1399-AB47-8D26-0EACAE577A13}"/>
              </a:ext>
            </a:extLst>
          </p:cNvPr>
          <p:cNvSpPr/>
          <p:nvPr/>
        </p:nvSpPr>
        <p:spPr>
          <a:xfrm>
            <a:off x="4602116"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7983123C-2C91-5747-9577-8DD6F9038EFD}"/>
              </a:ext>
            </a:extLst>
          </p:cNvPr>
          <p:cNvSpPr/>
          <p:nvPr/>
        </p:nvSpPr>
        <p:spPr>
          <a:xfrm>
            <a:off x="4600604"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正方形/長方形 77">
            <a:extLst>
              <a:ext uri="{FF2B5EF4-FFF2-40B4-BE49-F238E27FC236}">
                <a16:creationId xmlns:a16="http://schemas.microsoft.com/office/drawing/2014/main" id="{E240C161-8ABE-4F4D-9693-62694F45A774}"/>
              </a:ext>
            </a:extLst>
          </p:cNvPr>
          <p:cNvSpPr/>
          <p:nvPr/>
        </p:nvSpPr>
        <p:spPr>
          <a:xfrm>
            <a:off x="4602116"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AD9A2E99-BB84-C849-B4C6-7E266DB661A4}"/>
              </a:ext>
            </a:extLst>
          </p:cNvPr>
          <p:cNvSpPr/>
          <p:nvPr/>
        </p:nvSpPr>
        <p:spPr>
          <a:xfrm>
            <a:off x="4741398"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1EB8E06E-D07C-9144-A37B-199A79A9F10F}"/>
              </a:ext>
            </a:extLst>
          </p:cNvPr>
          <p:cNvSpPr/>
          <p:nvPr/>
        </p:nvSpPr>
        <p:spPr>
          <a:xfrm>
            <a:off x="4739886"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51282DAA-E14C-D344-ADCF-9DB5F445A2B8}"/>
              </a:ext>
            </a:extLst>
          </p:cNvPr>
          <p:cNvSpPr/>
          <p:nvPr/>
        </p:nvSpPr>
        <p:spPr>
          <a:xfrm>
            <a:off x="4741398"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a:extLst>
              <a:ext uri="{FF2B5EF4-FFF2-40B4-BE49-F238E27FC236}">
                <a16:creationId xmlns:a16="http://schemas.microsoft.com/office/drawing/2014/main" id="{8496D878-20D1-2143-95BE-88A2D3A9DE8A}"/>
              </a:ext>
            </a:extLst>
          </p:cNvPr>
          <p:cNvSpPr/>
          <p:nvPr/>
        </p:nvSpPr>
        <p:spPr>
          <a:xfrm>
            <a:off x="4318114"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0E38158C-A975-3E40-8C9F-11AE894D0FF4}"/>
              </a:ext>
            </a:extLst>
          </p:cNvPr>
          <p:cNvSpPr/>
          <p:nvPr/>
        </p:nvSpPr>
        <p:spPr>
          <a:xfrm>
            <a:off x="4316602"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a:extLst>
              <a:ext uri="{FF2B5EF4-FFF2-40B4-BE49-F238E27FC236}">
                <a16:creationId xmlns:a16="http://schemas.microsoft.com/office/drawing/2014/main" id="{719DDD69-2DC9-1F45-8663-BBE3492BBA85}"/>
              </a:ext>
            </a:extLst>
          </p:cNvPr>
          <p:cNvSpPr/>
          <p:nvPr/>
        </p:nvSpPr>
        <p:spPr>
          <a:xfrm>
            <a:off x="4318114"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a:extLst>
              <a:ext uri="{FF2B5EF4-FFF2-40B4-BE49-F238E27FC236}">
                <a16:creationId xmlns:a16="http://schemas.microsoft.com/office/drawing/2014/main" id="{08371071-4DD9-1840-B93E-5815F83FAD5E}"/>
              </a:ext>
            </a:extLst>
          </p:cNvPr>
          <p:cNvSpPr/>
          <p:nvPr/>
        </p:nvSpPr>
        <p:spPr>
          <a:xfrm>
            <a:off x="4457396"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正方形/長方形 85">
            <a:extLst>
              <a:ext uri="{FF2B5EF4-FFF2-40B4-BE49-F238E27FC236}">
                <a16:creationId xmlns:a16="http://schemas.microsoft.com/office/drawing/2014/main" id="{921D7BC4-4D18-7540-91A5-575E6EE1EB60}"/>
              </a:ext>
            </a:extLst>
          </p:cNvPr>
          <p:cNvSpPr/>
          <p:nvPr/>
        </p:nvSpPr>
        <p:spPr>
          <a:xfrm>
            <a:off x="4455884"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正方形/長方形 86">
            <a:extLst>
              <a:ext uri="{FF2B5EF4-FFF2-40B4-BE49-F238E27FC236}">
                <a16:creationId xmlns:a16="http://schemas.microsoft.com/office/drawing/2014/main" id="{68F47A5B-FA69-4A40-A285-18C35A2FCBCD}"/>
              </a:ext>
            </a:extLst>
          </p:cNvPr>
          <p:cNvSpPr/>
          <p:nvPr/>
        </p:nvSpPr>
        <p:spPr>
          <a:xfrm>
            <a:off x="4457396"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F35EE511-3BFF-124E-9F86-7B1BBD1EEC84}"/>
              </a:ext>
            </a:extLst>
          </p:cNvPr>
          <p:cNvSpPr/>
          <p:nvPr/>
        </p:nvSpPr>
        <p:spPr>
          <a:xfrm>
            <a:off x="1928988" y="230198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正方形/長方形 88">
            <a:extLst>
              <a:ext uri="{FF2B5EF4-FFF2-40B4-BE49-F238E27FC236}">
                <a16:creationId xmlns:a16="http://schemas.microsoft.com/office/drawing/2014/main" id="{6AF748AF-39E5-6D46-B952-29A19B3B51C4}"/>
              </a:ext>
            </a:extLst>
          </p:cNvPr>
          <p:cNvSpPr/>
          <p:nvPr/>
        </p:nvSpPr>
        <p:spPr>
          <a:xfrm>
            <a:off x="1927476" y="199006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正方形/長方形 89">
            <a:extLst>
              <a:ext uri="{FF2B5EF4-FFF2-40B4-BE49-F238E27FC236}">
                <a16:creationId xmlns:a16="http://schemas.microsoft.com/office/drawing/2014/main" id="{B79E6412-FE6C-4446-A775-43CC09F87CEF}"/>
              </a:ext>
            </a:extLst>
          </p:cNvPr>
          <p:cNvSpPr/>
          <p:nvPr/>
        </p:nvSpPr>
        <p:spPr>
          <a:xfrm>
            <a:off x="1928988" y="21460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正方形/長方形 90">
            <a:extLst>
              <a:ext uri="{FF2B5EF4-FFF2-40B4-BE49-F238E27FC236}">
                <a16:creationId xmlns:a16="http://schemas.microsoft.com/office/drawing/2014/main" id="{16C7C294-44A2-C74B-9495-BB4CEBF43F11}"/>
              </a:ext>
            </a:extLst>
          </p:cNvPr>
          <p:cNvSpPr/>
          <p:nvPr/>
        </p:nvSpPr>
        <p:spPr>
          <a:xfrm>
            <a:off x="2068270" y="230198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正方形/長方形 91">
            <a:extLst>
              <a:ext uri="{FF2B5EF4-FFF2-40B4-BE49-F238E27FC236}">
                <a16:creationId xmlns:a16="http://schemas.microsoft.com/office/drawing/2014/main" id="{E14E4D9C-21C1-824C-BF18-D46E82CF97CA}"/>
              </a:ext>
            </a:extLst>
          </p:cNvPr>
          <p:cNvSpPr/>
          <p:nvPr/>
        </p:nvSpPr>
        <p:spPr>
          <a:xfrm>
            <a:off x="2066758" y="199006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a:extLst>
              <a:ext uri="{FF2B5EF4-FFF2-40B4-BE49-F238E27FC236}">
                <a16:creationId xmlns:a16="http://schemas.microsoft.com/office/drawing/2014/main" id="{4969DBF2-1E4D-6F4C-8B01-8399DF72FBEF}"/>
              </a:ext>
            </a:extLst>
          </p:cNvPr>
          <p:cNvSpPr/>
          <p:nvPr/>
        </p:nvSpPr>
        <p:spPr>
          <a:xfrm>
            <a:off x="2068270" y="21460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a:extLst>
              <a:ext uri="{FF2B5EF4-FFF2-40B4-BE49-F238E27FC236}">
                <a16:creationId xmlns:a16="http://schemas.microsoft.com/office/drawing/2014/main" id="{E962677F-4058-7742-9D97-210E47C2259B}"/>
              </a:ext>
            </a:extLst>
          </p:cNvPr>
          <p:cNvSpPr/>
          <p:nvPr/>
        </p:nvSpPr>
        <p:spPr>
          <a:xfrm>
            <a:off x="1644986" y="230198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E2EECB69-BD12-B842-A6D9-4E2550976EE3}"/>
              </a:ext>
            </a:extLst>
          </p:cNvPr>
          <p:cNvSpPr/>
          <p:nvPr/>
        </p:nvSpPr>
        <p:spPr>
          <a:xfrm>
            <a:off x="1643474" y="199006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a:extLst>
              <a:ext uri="{FF2B5EF4-FFF2-40B4-BE49-F238E27FC236}">
                <a16:creationId xmlns:a16="http://schemas.microsoft.com/office/drawing/2014/main" id="{A1069256-03EB-F549-A10B-FCC396C72020}"/>
              </a:ext>
            </a:extLst>
          </p:cNvPr>
          <p:cNvSpPr/>
          <p:nvPr/>
        </p:nvSpPr>
        <p:spPr>
          <a:xfrm>
            <a:off x="1644986" y="21460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正方形/長方形 96">
            <a:extLst>
              <a:ext uri="{FF2B5EF4-FFF2-40B4-BE49-F238E27FC236}">
                <a16:creationId xmlns:a16="http://schemas.microsoft.com/office/drawing/2014/main" id="{B9D2292F-3DD1-B74D-879D-F7047FDB2CBD}"/>
              </a:ext>
            </a:extLst>
          </p:cNvPr>
          <p:cNvSpPr/>
          <p:nvPr/>
        </p:nvSpPr>
        <p:spPr>
          <a:xfrm>
            <a:off x="1784268" y="230198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a:extLst>
              <a:ext uri="{FF2B5EF4-FFF2-40B4-BE49-F238E27FC236}">
                <a16:creationId xmlns:a16="http://schemas.microsoft.com/office/drawing/2014/main" id="{E428DBBF-B95C-FF41-A3D9-3C14B0289337}"/>
              </a:ext>
            </a:extLst>
          </p:cNvPr>
          <p:cNvSpPr/>
          <p:nvPr/>
        </p:nvSpPr>
        <p:spPr>
          <a:xfrm>
            <a:off x="1782756" y="199006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a:extLst>
              <a:ext uri="{FF2B5EF4-FFF2-40B4-BE49-F238E27FC236}">
                <a16:creationId xmlns:a16="http://schemas.microsoft.com/office/drawing/2014/main" id="{D22D14C2-A6B1-5845-900A-FDF6D9258E9F}"/>
              </a:ext>
            </a:extLst>
          </p:cNvPr>
          <p:cNvSpPr/>
          <p:nvPr/>
        </p:nvSpPr>
        <p:spPr>
          <a:xfrm>
            <a:off x="1784268" y="21460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テキスト ボックス 104">
            <a:extLst>
              <a:ext uri="{FF2B5EF4-FFF2-40B4-BE49-F238E27FC236}">
                <a16:creationId xmlns:a16="http://schemas.microsoft.com/office/drawing/2014/main" id="{67D08B2B-2709-6949-9AFB-51E09B9A0672}"/>
              </a:ext>
            </a:extLst>
          </p:cNvPr>
          <p:cNvSpPr txBox="1"/>
          <p:nvPr/>
        </p:nvSpPr>
        <p:spPr>
          <a:xfrm>
            <a:off x="2242065" y="5474291"/>
            <a:ext cx="902811" cy="307777"/>
          </a:xfrm>
          <a:prstGeom prst="rect">
            <a:avLst/>
          </a:prstGeom>
          <a:noFill/>
        </p:spPr>
        <p:txBody>
          <a:bodyPr wrap="none" rtlCol="0">
            <a:spAutoFit/>
          </a:bodyPr>
          <a:lstStyle/>
          <a:p>
            <a:r>
              <a:rPr kumimoji="1" lang="ja-JP" altLang="en-US" sz="1400" b="1">
                <a:solidFill>
                  <a:schemeClr val="accent2">
                    <a:lumMod val="50000"/>
                  </a:schemeClr>
                </a:solidFill>
                <a:latin typeface="Meiryo" panose="020B0604030504040204" pitchFamily="34" charset="-128"/>
                <a:ea typeface="Meiryo" panose="020B0604030504040204" pitchFamily="34" charset="-128"/>
              </a:rPr>
              <a:t>デバイス</a:t>
            </a:r>
          </a:p>
        </p:txBody>
      </p:sp>
      <p:sp>
        <p:nvSpPr>
          <p:cNvPr id="106" name="テキスト ボックス 105">
            <a:extLst>
              <a:ext uri="{FF2B5EF4-FFF2-40B4-BE49-F238E27FC236}">
                <a16:creationId xmlns:a16="http://schemas.microsoft.com/office/drawing/2014/main" id="{0670C2FA-901B-C143-AF3D-D12835C8B104}"/>
              </a:ext>
            </a:extLst>
          </p:cNvPr>
          <p:cNvSpPr txBox="1"/>
          <p:nvPr/>
        </p:nvSpPr>
        <p:spPr>
          <a:xfrm>
            <a:off x="2236674" y="4305563"/>
            <a:ext cx="902811" cy="523220"/>
          </a:xfrm>
          <a:prstGeom prst="rect">
            <a:avLst/>
          </a:prstGeom>
          <a:noFill/>
        </p:spPr>
        <p:txBody>
          <a:bodyPr wrap="none" rtlCol="0">
            <a:spAutoFit/>
          </a:bodyPr>
          <a:lstStyle/>
          <a:p>
            <a:r>
              <a:rPr kumimoji="1" lang="ja-JP" altLang="en-US" sz="1400" b="1">
                <a:solidFill>
                  <a:schemeClr val="accent2">
                    <a:lumMod val="50000"/>
                  </a:schemeClr>
                </a:solidFill>
                <a:latin typeface="Meiryo" panose="020B0604030504040204" pitchFamily="34" charset="-128"/>
                <a:ea typeface="Meiryo" panose="020B0604030504040204" pitchFamily="34" charset="-128"/>
              </a:rPr>
              <a:t>エッジ</a:t>
            </a:r>
            <a:endParaRPr lang="en-US" altLang="ja-JP" sz="1400" b="1" dirty="0">
              <a:solidFill>
                <a:schemeClr val="accent2">
                  <a:lumMod val="50000"/>
                </a:schemeClr>
              </a:solidFill>
              <a:latin typeface="Meiryo" panose="020B0604030504040204" pitchFamily="34" charset="-128"/>
              <a:ea typeface="Meiryo" panose="020B0604030504040204" pitchFamily="34" charset="-128"/>
            </a:endParaRPr>
          </a:p>
          <a:p>
            <a:r>
              <a:rPr lang="ja-JP" altLang="en-US" sz="1400" b="1">
                <a:solidFill>
                  <a:schemeClr val="accent2">
                    <a:lumMod val="50000"/>
                  </a:schemeClr>
                </a:solidFill>
                <a:latin typeface="Meiryo" panose="020B0604030504040204" pitchFamily="34" charset="-128"/>
                <a:ea typeface="Meiryo" panose="020B0604030504040204" pitchFamily="34" charset="-128"/>
              </a:rPr>
              <a:t>サーバー</a:t>
            </a:r>
            <a:endParaRPr kumimoji="1" lang="ja-JP" altLang="en-US" sz="1400" b="1">
              <a:solidFill>
                <a:schemeClr val="accent2">
                  <a:lumMod val="50000"/>
                </a:schemeClr>
              </a:solidFill>
              <a:latin typeface="Meiryo" panose="020B0604030504040204" pitchFamily="34" charset="-128"/>
              <a:ea typeface="Meiryo" panose="020B0604030504040204" pitchFamily="34" charset="-128"/>
            </a:endParaRPr>
          </a:p>
        </p:txBody>
      </p:sp>
      <p:sp>
        <p:nvSpPr>
          <p:cNvPr id="107" name="テキスト ボックス 106">
            <a:extLst>
              <a:ext uri="{FF2B5EF4-FFF2-40B4-BE49-F238E27FC236}">
                <a16:creationId xmlns:a16="http://schemas.microsoft.com/office/drawing/2014/main" id="{4DEFF0D5-D8AC-1A4A-9949-B7D41CFAFEF7}"/>
              </a:ext>
            </a:extLst>
          </p:cNvPr>
          <p:cNvSpPr txBox="1"/>
          <p:nvPr/>
        </p:nvSpPr>
        <p:spPr>
          <a:xfrm>
            <a:off x="2242065" y="3149517"/>
            <a:ext cx="1261884" cy="523220"/>
          </a:xfrm>
          <a:prstGeom prst="rect">
            <a:avLst/>
          </a:prstGeom>
          <a:noFill/>
        </p:spPr>
        <p:txBody>
          <a:bodyPr wrap="none" rtlCol="0">
            <a:spAutoFit/>
          </a:bodyPr>
          <a:lstStyle/>
          <a:p>
            <a:r>
              <a:rPr kumimoji="1" lang="ja-JP" altLang="en-US" sz="1400" b="1">
                <a:solidFill>
                  <a:schemeClr val="accent2">
                    <a:lumMod val="50000"/>
                  </a:schemeClr>
                </a:solidFill>
                <a:latin typeface="Meiryo" panose="020B0604030504040204" pitchFamily="34" charset="-128"/>
                <a:ea typeface="Meiryo" panose="020B0604030504040204" pitchFamily="34" charset="-128"/>
              </a:rPr>
              <a:t>オンプレミス</a:t>
            </a:r>
            <a:endParaRPr lang="en-US" altLang="ja-JP" sz="1400" b="1" dirty="0">
              <a:solidFill>
                <a:schemeClr val="accent2">
                  <a:lumMod val="50000"/>
                </a:schemeClr>
              </a:solidFill>
              <a:latin typeface="Meiryo" panose="020B0604030504040204" pitchFamily="34" charset="-128"/>
              <a:ea typeface="Meiryo" panose="020B0604030504040204" pitchFamily="34" charset="-128"/>
            </a:endParaRPr>
          </a:p>
          <a:p>
            <a:r>
              <a:rPr lang="ja-JP" altLang="en-US" sz="1400" b="1">
                <a:solidFill>
                  <a:schemeClr val="accent2">
                    <a:lumMod val="50000"/>
                  </a:schemeClr>
                </a:solidFill>
                <a:latin typeface="Meiryo" panose="020B0604030504040204" pitchFamily="34" charset="-128"/>
                <a:ea typeface="Meiryo" panose="020B0604030504040204" pitchFamily="34" charset="-128"/>
              </a:rPr>
              <a:t>サーバー</a:t>
            </a:r>
            <a:endParaRPr kumimoji="1" lang="ja-JP" altLang="en-US" sz="1400" b="1">
              <a:solidFill>
                <a:schemeClr val="accent2">
                  <a:lumMod val="50000"/>
                </a:schemeClr>
              </a:solidFill>
              <a:latin typeface="Meiryo" panose="020B0604030504040204" pitchFamily="34" charset="-128"/>
              <a:ea typeface="Meiryo" panose="020B0604030504040204" pitchFamily="34" charset="-128"/>
            </a:endParaRPr>
          </a:p>
        </p:txBody>
      </p:sp>
      <p:sp>
        <p:nvSpPr>
          <p:cNvPr id="108" name="テキスト ボックス 107">
            <a:extLst>
              <a:ext uri="{FF2B5EF4-FFF2-40B4-BE49-F238E27FC236}">
                <a16:creationId xmlns:a16="http://schemas.microsoft.com/office/drawing/2014/main" id="{E06FF04A-EC5D-EB44-86E9-A5D1FA8DD857}"/>
              </a:ext>
            </a:extLst>
          </p:cNvPr>
          <p:cNvSpPr txBox="1"/>
          <p:nvPr/>
        </p:nvSpPr>
        <p:spPr>
          <a:xfrm>
            <a:off x="700303" y="1299220"/>
            <a:ext cx="902811" cy="307777"/>
          </a:xfrm>
          <a:prstGeom prst="rect">
            <a:avLst/>
          </a:prstGeom>
          <a:noFill/>
        </p:spPr>
        <p:txBody>
          <a:bodyPr wrap="none" rtlCol="0">
            <a:spAutoFit/>
          </a:bodyPr>
          <a:lstStyle/>
          <a:p>
            <a:r>
              <a:rPr kumimoji="1" lang="ja-JP" altLang="en-US" sz="1400" b="1">
                <a:solidFill>
                  <a:srgbClr val="002060"/>
                </a:solidFill>
                <a:latin typeface="Meiryo" panose="020B0604030504040204" pitchFamily="34" charset="-128"/>
                <a:ea typeface="Meiryo" panose="020B0604030504040204" pitchFamily="34" charset="-128"/>
              </a:rPr>
              <a:t>クラウド</a:t>
            </a:r>
          </a:p>
        </p:txBody>
      </p:sp>
      <p:sp>
        <p:nvSpPr>
          <p:cNvPr id="109" name="上下矢印 108">
            <a:extLst>
              <a:ext uri="{FF2B5EF4-FFF2-40B4-BE49-F238E27FC236}">
                <a16:creationId xmlns:a16="http://schemas.microsoft.com/office/drawing/2014/main" id="{62CC6B2A-17B0-A148-8DB8-6A627A37652B}"/>
              </a:ext>
            </a:extLst>
          </p:cNvPr>
          <p:cNvSpPr/>
          <p:nvPr/>
        </p:nvSpPr>
        <p:spPr>
          <a:xfrm>
            <a:off x="4415400" y="3989253"/>
            <a:ext cx="313199" cy="464743"/>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上下矢印 109">
            <a:extLst>
              <a:ext uri="{FF2B5EF4-FFF2-40B4-BE49-F238E27FC236}">
                <a16:creationId xmlns:a16="http://schemas.microsoft.com/office/drawing/2014/main" id="{6F9ED937-ABA2-0845-907F-9CC8BB98104A}"/>
              </a:ext>
            </a:extLst>
          </p:cNvPr>
          <p:cNvSpPr/>
          <p:nvPr/>
        </p:nvSpPr>
        <p:spPr>
          <a:xfrm>
            <a:off x="4415400" y="2532912"/>
            <a:ext cx="313199" cy="648874"/>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上下矢印 110">
            <a:extLst>
              <a:ext uri="{FF2B5EF4-FFF2-40B4-BE49-F238E27FC236}">
                <a16:creationId xmlns:a16="http://schemas.microsoft.com/office/drawing/2014/main" id="{1E19656D-5365-5F49-9B88-40DA47ED29B5}"/>
              </a:ext>
            </a:extLst>
          </p:cNvPr>
          <p:cNvSpPr/>
          <p:nvPr/>
        </p:nvSpPr>
        <p:spPr>
          <a:xfrm>
            <a:off x="4415400" y="5205748"/>
            <a:ext cx="313199" cy="580092"/>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上下矢印 111">
            <a:extLst>
              <a:ext uri="{FF2B5EF4-FFF2-40B4-BE49-F238E27FC236}">
                <a16:creationId xmlns:a16="http://schemas.microsoft.com/office/drawing/2014/main" id="{656B36F0-262F-1C41-96B3-2F35DFB45474}"/>
              </a:ext>
            </a:extLst>
          </p:cNvPr>
          <p:cNvSpPr/>
          <p:nvPr/>
        </p:nvSpPr>
        <p:spPr>
          <a:xfrm rot="16200000">
            <a:off x="3092582" y="1886697"/>
            <a:ext cx="313199" cy="648874"/>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上下矢印 112">
            <a:extLst>
              <a:ext uri="{FF2B5EF4-FFF2-40B4-BE49-F238E27FC236}">
                <a16:creationId xmlns:a16="http://schemas.microsoft.com/office/drawing/2014/main" id="{F7115DB5-6DD0-5E4C-8397-E805C9317836}"/>
              </a:ext>
            </a:extLst>
          </p:cNvPr>
          <p:cNvSpPr/>
          <p:nvPr/>
        </p:nvSpPr>
        <p:spPr>
          <a:xfrm rot="16200000">
            <a:off x="5734462" y="1886697"/>
            <a:ext cx="313199" cy="648874"/>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上下矢印 113">
            <a:extLst>
              <a:ext uri="{FF2B5EF4-FFF2-40B4-BE49-F238E27FC236}">
                <a16:creationId xmlns:a16="http://schemas.microsoft.com/office/drawing/2014/main" id="{ECCB2E6B-960E-7647-ADCF-8AD7D459B9D2}"/>
              </a:ext>
            </a:extLst>
          </p:cNvPr>
          <p:cNvSpPr/>
          <p:nvPr/>
        </p:nvSpPr>
        <p:spPr>
          <a:xfrm rot="18064598">
            <a:off x="3342118" y="2109539"/>
            <a:ext cx="313199" cy="1348261"/>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上下矢印 114">
            <a:extLst>
              <a:ext uri="{FF2B5EF4-FFF2-40B4-BE49-F238E27FC236}">
                <a16:creationId xmlns:a16="http://schemas.microsoft.com/office/drawing/2014/main" id="{3AA06983-6DE3-5345-8353-3E0E1D3E5460}"/>
              </a:ext>
            </a:extLst>
          </p:cNvPr>
          <p:cNvSpPr/>
          <p:nvPr/>
        </p:nvSpPr>
        <p:spPr>
          <a:xfrm rot="3535402" flipH="1">
            <a:off x="5459969" y="2109195"/>
            <a:ext cx="313199" cy="1348261"/>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テキスト ボックス 115">
            <a:extLst>
              <a:ext uri="{FF2B5EF4-FFF2-40B4-BE49-F238E27FC236}">
                <a16:creationId xmlns:a16="http://schemas.microsoft.com/office/drawing/2014/main" id="{56A9990C-8CFB-8944-8E9C-849566F9F9C2}"/>
              </a:ext>
            </a:extLst>
          </p:cNvPr>
          <p:cNvSpPr txBox="1"/>
          <p:nvPr/>
        </p:nvSpPr>
        <p:spPr>
          <a:xfrm>
            <a:off x="513433" y="815726"/>
            <a:ext cx="8124340" cy="369332"/>
          </a:xfrm>
          <a:prstGeom prst="rect">
            <a:avLst/>
          </a:prstGeom>
          <a:noFill/>
        </p:spPr>
        <p:txBody>
          <a:bodyPr wrap="none" rtlCol="0">
            <a:spAutoFit/>
          </a:bodyPr>
          <a:lstStyle/>
          <a:p>
            <a:r>
              <a:rPr lang="ja-JP" altLang="en-US">
                <a:latin typeface="Meiryo" panose="020B0604030504040204" pitchFamily="34" charset="-128"/>
                <a:ea typeface="Meiryo" panose="020B0604030504040204" pitchFamily="34" charset="-128"/>
              </a:rPr>
              <a:t>ハードウェアや</a:t>
            </a:r>
            <a:r>
              <a:rPr lang="en-US" altLang="ja-JP" dirty="0">
                <a:latin typeface="Meiryo" panose="020B0604030504040204" pitchFamily="34" charset="-128"/>
                <a:ea typeface="Meiryo" panose="020B0604030504040204" pitchFamily="34" charset="-128"/>
              </a:rPr>
              <a:t>OS</a:t>
            </a:r>
            <a:r>
              <a:rPr lang="ja-JP" altLang="en-US">
                <a:latin typeface="Meiryo" panose="020B0604030504040204" pitchFamily="34" charset="-128"/>
                <a:ea typeface="Meiryo" panose="020B0604030504040204" pitchFamily="34" charset="-128"/>
              </a:rPr>
              <a:t>に依存することなく</a:t>
            </a:r>
            <a:r>
              <a:rPr kumimoji="1" lang="ja-JP" altLang="en-US">
                <a:latin typeface="Meiryo" panose="020B0604030504040204" pitchFamily="34" charset="-128"/>
                <a:ea typeface="Meiryo" panose="020B0604030504040204" pitchFamily="34" charset="-128"/>
              </a:rPr>
              <a:t>ソフトウェア機能を配置・移動できる</a:t>
            </a:r>
          </a:p>
        </p:txBody>
      </p:sp>
    </p:spTree>
    <p:extLst>
      <p:ext uri="{BB962C8B-B14F-4D97-AF65-F5344CB8AC3E}">
        <p14:creationId xmlns:p14="http://schemas.microsoft.com/office/powerpoint/2010/main" val="17025966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正方形/長方形 82"/>
          <p:cNvSpPr/>
          <p:nvPr/>
        </p:nvSpPr>
        <p:spPr>
          <a:xfrm>
            <a:off x="1418001" y="3795400"/>
            <a:ext cx="2608454" cy="268592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1559304" y="3871446"/>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918664" y="1225826"/>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デスクトップ仮想化とアプリケーション仮想化</a:t>
            </a:r>
            <a:endParaRPr kumimoji="1" lang="ja-JP" altLang="en-US" dirty="0"/>
          </a:p>
        </p:txBody>
      </p:sp>
      <p:sp>
        <p:nvSpPr>
          <p:cNvPr id="8" name="角丸四角形 7"/>
          <p:cNvSpPr/>
          <p:nvPr/>
        </p:nvSpPr>
        <p:spPr>
          <a:xfrm>
            <a:off x="885170" y="3290499"/>
            <a:ext cx="7382387" cy="450850"/>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ネットワーク</a:t>
            </a:r>
          </a:p>
        </p:txBody>
      </p:sp>
      <p:sp>
        <p:nvSpPr>
          <p:cNvPr id="22" name="正方形/長方形 21"/>
          <p:cNvSpPr/>
          <p:nvPr/>
        </p:nvSpPr>
        <p:spPr>
          <a:xfrm>
            <a:off x="1052771" y="1499527"/>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23" name="正方形/長方形 22"/>
          <p:cNvSpPr/>
          <p:nvPr/>
        </p:nvSpPr>
        <p:spPr>
          <a:xfrm>
            <a:off x="1040746" y="2895461"/>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74" name="テキスト ボックス 73"/>
          <p:cNvSpPr txBox="1"/>
          <p:nvPr/>
        </p:nvSpPr>
        <p:spPr>
          <a:xfrm>
            <a:off x="1194728" y="1214682"/>
            <a:ext cx="1243474" cy="307777"/>
          </a:xfrm>
          <a:prstGeom prst="rect">
            <a:avLst/>
          </a:prstGeom>
          <a:noFill/>
        </p:spPr>
        <p:txBody>
          <a:bodyPr wrap="none" rtlCol="0">
            <a:spAutoFit/>
          </a:bodyPr>
          <a:lstStyle/>
          <a:p>
            <a:r>
              <a:rPr kumimoji="1" lang="ja-JP" altLang="en-US" sz="1400" dirty="0">
                <a:solidFill>
                  <a:srgbClr val="0000FF"/>
                </a:solidFill>
              </a:rPr>
              <a:t>クライアント</a:t>
            </a:r>
            <a:r>
              <a:rPr kumimoji="1" lang="en-US" altLang="ja-JP" sz="1400" dirty="0">
                <a:solidFill>
                  <a:srgbClr val="0000FF"/>
                </a:solidFill>
              </a:rPr>
              <a:t>PC</a:t>
            </a:r>
            <a:endParaRPr kumimoji="1" lang="ja-JP" altLang="en-US" sz="1400" dirty="0">
              <a:solidFill>
                <a:srgbClr val="0000FF"/>
              </a:solidFill>
            </a:endParaRPr>
          </a:p>
        </p:txBody>
      </p:sp>
      <p:sp>
        <p:nvSpPr>
          <p:cNvPr id="63" name="正方形/長方形 62"/>
          <p:cNvSpPr/>
          <p:nvPr/>
        </p:nvSpPr>
        <p:spPr>
          <a:xfrm>
            <a:off x="1052771" y="1813853"/>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1120399" y="210146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65" name="正方形/長方形 64"/>
          <p:cNvSpPr/>
          <p:nvPr/>
        </p:nvSpPr>
        <p:spPr>
          <a:xfrm>
            <a:off x="1850649" y="210146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75" name="正方形/長方形 74"/>
          <p:cNvSpPr/>
          <p:nvPr/>
        </p:nvSpPr>
        <p:spPr>
          <a:xfrm>
            <a:off x="1120399" y="24634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76" name="正方形/長方形 75"/>
          <p:cNvSpPr/>
          <p:nvPr/>
        </p:nvSpPr>
        <p:spPr>
          <a:xfrm>
            <a:off x="1850649" y="24634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77" name="テキスト ボックス 76"/>
          <p:cNvSpPr txBox="1"/>
          <p:nvPr/>
        </p:nvSpPr>
        <p:spPr>
          <a:xfrm>
            <a:off x="1063424" y="1813853"/>
            <a:ext cx="1538922" cy="276999"/>
          </a:xfrm>
          <a:prstGeom prst="rect">
            <a:avLst/>
          </a:prstGeom>
          <a:noFill/>
        </p:spPr>
        <p:txBody>
          <a:bodyPr wrap="square" rtlCol="0">
            <a:spAutoFit/>
          </a:bodyPr>
          <a:lstStyle/>
          <a:p>
            <a:pPr algn="ctr"/>
            <a:r>
              <a:rPr kumimoji="1" lang="ja-JP" altLang="en-US" sz="1200" dirty="0">
                <a:solidFill>
                  <a:srgbClr val="FFFFFF"/>
                </a:solidFill>
              </a:rPr>
              <a:t>デスクトップ画面</a:t>
            </a:r>
          </a:p>
        </p:txBody>
      </p:sp>
      <p:cxnSp>
        <p:nvCxnSpPr>
          <p:cNvPr id="53" name="直線矢印コネクタ 52"/>
          <p:cNvCxnSpPr/>
          <p:nvPr/>
        </p:nvCxnSpPr>
        <p:spPr>
          <a:xfrm>
            <a:off x="2534543" y="2780919"/>
            <a:ext cx="65150" cy="1341150"/>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55" name="直線矢印コネクタ 54"/>
          <p:cNvCxnSpPr/>
          <p:nvPr/>
        </p:nvCxnSpPr>
        <p:spPr>
          <a:xfrm>
            <a:off x="1120399" y="2780919"/>
            <a:ext cx="531375" cy="13442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84" name="正方形/長方形 83"/>
          <p:cNvSpPr/>
          <p:nvPr/>
        </p:nvSpPr>
        <p:spPr>
          <a:xfrm>
            <a:off x="3303209" y="5630078"/>
            <a:ext cx="585059" cy="52739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メモリー</a:t>
            </a:r>
          </a:p>
        </p:txBody>
      </p:sp>
      <p:sp>
        <p:nvSpPr>
          <p:cNvPr id="85" name="円柱 84"/>
          <p:cNvSpPr/>
          <p:nvPr/>
        </p:nvSpPr>
        <p:spPr>
          <a:xfrm>
            <a:off x="1559304" y="5630078"/>
            <a:ext cx="836687" cy="527395"/>
          </a:xfrm>
          <a:prstGeom prst="can">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ストレージ</a:t>
            </a:r>
          </a:p>
        </p:txBody>
      </p:sp>
      <p:sp>
        <p:nvSpPr>
          <p:cNvPr id="58" name="正方形/長方形 57"/>
          <p:cNvSpPr/>
          <p:nvPr/>
        </p:nvSpPr>
        <p:spPr>
          <a:xfrm>
            <a:off x="1559304" y="5254605"/>
            <a:ext cx="2328964" cy="250125"/>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400" dirty="0">
                <a:solidFill>
                  <a:srgbClr val="FFFFFF"/>
                </a:solidFill>
                <a:latin typeface="ＭＳ Ｐゴシック"/>
                <a:ea typeface="ＭＳ Ｐゴシック"/>
                <a:cs typeface="ＭＳ Ｐゴシック"/>
              </a:rPr>
              <a:t>ハイパーバイザー</a:t>
            </a:r>
          </a:p>
        </p:txBody>
      </p:sp>
      <p:sp>
        <p:nvSpPr>
          <p:cNvPr id="56" name="正方形/長方形 55"/>
          <p:cNvSpPr/>
          <p:nvPr/>
        </p:nvSpPr>
        <p:spPr>
          <a:xfrm>
            <a:off x="1640843" y="4879955"/>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57" name="正方形/長方形 56"/>
          <p:cNvSpPr/>
          <p:nvPr/>
        </p:nvSpPr>
        <p:spPr>
          <a:xfrm>
            <a:off x="2491517" y="5630078"/>
            <a:ext cx="748410" cy="52739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プロセッサー</a:t>
            </a:r>
          </a:p>
        </p:txBody>
      </p:sp>
      <p:sp>
        <p:nvSpPr>
          <p:cNvPr id="67" name="正方形/長方形 66"/>
          <p:cNvSpPr/>
          <p:nvPr/>
        </p:nvSpPr>
        <p:spPr>
          <a:xfrm>
            <a:off x="1651774" y="412206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78" name="正方形/長方形 77"/>
          <p:cNvSpPr/>
          <p:nvPr/>
        </p:nvSpPr>
        <p:spPr>
          <a:xfrm>
            <a:off x="2176208" y="412206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79" name="正方形/長方形 78"/>
          <p:cNvSpPr/>
          <p:nvPr/>
        </p:nvSpPr>
        <p:spPr>
          <a:xfrm>
            <a:off x="1651774" y="448401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82" name="正方形/長方形 81"/>
          <p:cNvSpPr/>
          <p:nvPr/>
        </p:nvSpPr>
        <p:spPr>
          <a:xfrm>
            <a:off x="2176208" y="448401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grpSp>
        <p:nvGrpSpPr>
          <p:cNvPr id="19" name="図形グループ 18"/>
          <p:cNvGrpSpPr/>
          <p:nvPr/>
        </p:nvGrpSpPr>
        <p:grpSpPr>
          <a:xfrm>
            <a:off x="805362" y="1131809"/>
            <a:ext cx="494818" cy="531668"/>
            <a:chOff x="2667295" y="1059799"/>
            <a:chExt cx="681672" cy="722281"/>
          </a:xfrm>
        </p:grpSpPr>
        <p:sp>
          <p:nvSpPr>
            <p:cNvPr id="12" name="角丸四角形 1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4" name="図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95" name="正方形/長方形 94"/>
          <p:cNvSpPr/>
          <p:nvPr/>
        </p:nvSpPr>
        <p:spPr>
          <a:xfrm>
            <a:off x="4685769" y="1225826"/>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p:cNvSpPr/>
          <p:nvPr/>
        </p:nvSpPr>
        <p:spPr>
          <a:xfrm>
            <a:off x="4819876" y="1499527"/>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97" name="正方形/長方形 96"/>
          <p:cNvSpPr/>
          <p:nvPr/>
        </p:nvSpPr>
        <p:spPr>
          <a:xfrm>
            <a:off x="4807851" y="2895461"/>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98" name="テキスト ボックス 97"/>
          <p:cNvSpPr txBox="1"/>
          <p:nvPr/>
        </p:nvSpPr>
        <p:spPr>
          <a:xfrm>
            <a:off x="4961833" y="1214682"/>
            <a:ext cx="1243474" cy="307777"/>
          </a:xfrm>
          <a:prstGeom prst="rect">
            <a:avLst/>
          </a:prstGeom>
          <a:noFill/>
        </p:spPr>
        <p:txBody>
          <a:bodyPr wrap="none" rtlCol="0">
            <a:spAutoFit/>
          </a:bodyPr>
          <a:lstStyle/>
          <a:p>
            <a:r>
              <a:rPr lang="ja-JP" altLang="en-US" sz="1400" dirty="0">
                <a:solidFill>
                  <a:srgbClr val="0000FF"/>
                </a:solidFill>
              </a:rPr>
              <a:t>クライアント</a:t>
            </a:r>
            <a:r>
              <a:rPr lang="en-US" altLang="ja-JP" sz="1400" dirty="0">
                <a:solidFill>
                  <a:srgbClr val="0000FF"/>
                </a:solidFill>
              </a:rPr>
              <a:t>PC</a:t>
            </a:r>
          </a:p>
        </p:txBody>
      </p:sp>
      <p:sp>
        <p:nvSpPr>
          <p:cNvPr id="99" name="正方形/長方形 98"/>
          <p:cNvSpPr/>
          <p:nvPr/>
        </p:nvSpPr>
        <p:spPr>
          <a:xfrm>
            <a:off x="4819876" y="1813853"/>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p:cNvSpPr/>
          <p:nvPr/>
        </p:nvSpPr>
        <p:spPr>
          <a:xfrm>
            <a:off x="5229451" y="22602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04" name="テキスト ボックス 103"/>
          <p:cNvSpPr txBox="1"/>
          <p:nvPr/>
        </p:nvSpPr>
        <p:spPr>
          <a:xfrm>
            <a:off x="4830529" y="1813853"/>
            <a:ext cx="1538922" cy="276999"/>
          </a:xfrm>
          <a:prstGeom prst="rect">
            <a:avLst/>
          </a:prstGeom>
          <a:noFill/>
        </p:spPr>
        <p:txBody>
          <a:bodyPr wrap="square" rtlCol="0">
            <a:spAutoFit/>
          </a:bodyPr>
          <a:lstStyle/>
          <a:p>
            <a:pPr algn="ctr"/>
            <a:r>
              <a:rPr kumimoji="1" lang="ja-JP" altLang="en-US" sz="1200" dirty="0">
                <a:solidFill>
                  <a:srgbClr val="FFFFFF"/>
                </a:solidFill>
              </a:rPr>
              <a:t>画面表示</a:t>
            </a:r>
          </a:p>
        </p:txBody>
      </p:sp>
      <p:sp>
        <p:nvSpPr>
          <p:cNvPr id="110" name="テキスト ボックス 109"/>
          <p:cNvSpPr txBox="1"/>
          <p:nvPr/>
        </p:nvSpPr>
        <p:spPr>
          <a:xfrm>
            <a:off x="1759299" y="3846046"/>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13" name="テキスト ボックス 112"/>
          <p:cNvSpPr txBox="1"/>
          <p:nvPr/>
        </p:nvSpPr>
        <p:spPr>
          <a:xfrm>
            <a:off x="2272386" y="6173545"/>
            <a:ext cx="888785" cy="307777"/>
          </a:xfrm>
          <a:prstGeom prst="rect">
            <a:avLst/>
          </a:prstGeom>
          <a:noFill/>
        </p:spPr>
        <p:txBody>
          <a:bodyPr wrap="none" rtlCol="0">
            <a:spAutoFit/>
          </a:bodyPr>
          <a:lstStyle/>
          <a:p>
            <a:r>
              <a:rPr lang="ja-JP" altLang="en-US" sz="1400" dirty="0">
                <a:solidFill>
                  <a:srgbClr val="0000FF"/>
                </a:solidFill>
              </a:rPr>
              <a:t>サーバー</a:t>
            </a:r>
            <a:endParaRPr kumimoji="1" lang="en-US" altLang="ja-JP" sz="1400" dirty="0">
              <a:solidFill>
                <a:srgbClr val="0000FF"/>
              </a:solidFill>
            </a:endParaRPr>
          </a:p>
        </p:txBody>
      </p:sp>
      <p:sp>
        <p:nvSpPr>
          <p:cNvPr id="81" name="正方形/長方形 80"/>
          <p:cNvSpPr/>
          <p:nvPr/>
        </p:nvSpPr>
        <p:spPr>
          <a:xfrm>
            <a:off x="2762071" y="3871446"/>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p:cNvSpPr/>
          <p:nvPr/>
        </p:nvSpPr>
        <p:spPr>
          <a:xfrm>
            <a:off x="2843610" y="4879955"/>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128" name="正方形/長方形 127"/>
          <p:cNvSpPr/>
          <p:nvPr/>
        </p:nvSpPr>
        <p:spPr>
          <a:xfrm>
            <a:off x="2854541" y="412206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30" name="正方形/長方形 129"/>
          <p:cNvSpPr/>
          <p:nvPr/>
        </p:nvSpPr>
        <p:spPr>
          <a:xfrm>
            <a:off x="3378975" y="412206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133" name="正方形/長方形 132"/>
          <p:cNvSpPr/>
          <p:nvPr/>
        </p:nvSpPr>
        <p:spPr>
          <a:xfrm>
            <a:off x="2854541" y="448401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34" name="正方形/長方形 133"/>
          <p:cNvSpPr/>
          <p:nvPr/>
        </p:nvSpPr>
        <p:spPr>
          <a:xfrm>
            <a:off x="3378975" y="448401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35" name="テキスト ボックス 134"/>
          <p:cNvSpPr txBox="1"/>
          <p:nvPr/>
        </p:nvSpPr>
        <p:spPr>
          <a:xfrm>
            <a:off x="2962066" y="3846046"/>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56" name="正方形/長方形 155"/>
          <p:cNvSpPr/>
          <p:nvPr/>
        </p:nvSpPr>
        <p:spPr>
          <a:xfrm>
            <a:off x="5168002" y="3798498"/>
            <a:ext cx="2608454" cy="268592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正方形/長方形 157"/>
          <p:cNvSpPr/>
          <p:nvPr/>
        </p:nvSpPr>
        <p:spPr>
          <a:xfrm>
            <a:off x="7053210" y="5633176"/>
            <a:ext cx="585059" cy="52739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メモリー</a:t>
            </a:r>
          </a:p>
        </p:txBody>
      </p:sp>
      <p:sp>
        <p:nvSpPr>
          <p:cNvPr id="159" name="円柱 158"/>
          <p:cNvSpPr/>
          <p:nvPr/>
        </p:nvSpPr>
        <p:spPr>
          <a:xfrm>
            <a:off x="5309305" y="5633176"/>
            <a:ext cx="836687" cy="527395"/>
          </a:xfrm>
          <a:prstGeom prst="can">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ストレージ</a:t>
            </a:r>
          </a:p>
        </p:txBody>
      </p:sp>
      <p:sp>
        <p:nvSpPr>
          <p:cNvPr id="160" name="正方形/長方形 159"/>
          <p:cNvSpPr/>
          <p:nvPr/>
        </p:nvSpPr>
        <p:spPr>
          <a:xfrm>
            <a:off x="5309305" y="4935291"/>
            <a:ext cx="2328964" cy="57253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1400" dirty="0">
                <a:solidFill>
                  <a:srgbClr val="FFFFFF"/>
                </a:solidFill>
                <a:latin typeface="ＭＳ Ｐゴシック"/>
                <a:ea typeface="ＭＳ Ｐゴシック"/>
                <a:cs typeface="ＭＳ Ｐゴシック"/>
              </a:rPr>
              <a:t>OS</a:t>
            </a:r>
            <a:endParaRPr kumimoji="1" lang="ja-JP" altLang="en-US" sz="1400" dirty="0">
              <a:solidFill>
                <a:srgbClr val="FFFFFF"/>
              </a:solidFill>
              <a:latin typeface="ＭＳ Ｐゴシック"/>
              <a:ea typeface="ＭＳ Ｐゴシック"/>
              <a:cs typeface="ＭＳ Ｐゴシック"/>
            </a:endParaRPr>
          </a:p>
        </p:txBody>
      </p:sp>
      <p:sp>
        <p:nvSpPr>
          <p:cNvPr id="162" name="正方形/長方形 161"/>
          <p:cNvSpPr/>
          <p:nvPr/>
        </p:nvSpPr>
        <p:spPr>
          <a:xfrm>
            <a:off x="6241518" y="5633176"/>
            <a:ext cx="748410" cy="52739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プロセッサー</a:t>
            </a:r>
          </a:p>
        </p:txBody>
      </p:sp>
      <p:sp>
        <p:nvSpPr>
          <p:cNvPr id="168" name="テキスト ボックス 167"/>
          <p:cNvSpPr txBox="1"/>
          <p:nvPr/>
        </p:nvSpPr>
        <p:spPr>
          <a:xfrm>
            <a:off x="6022387" y="6176643"/>
            <a:ext cx="888785" cy="307777"/>
          </a:xfrm>
          <a:prstGeom prst="rect">
            <a:avLst/>
          </a:prstGeom>
          <a:noFill/>
        </p:spPr>
        <p:txBody>
          <a:bodyPr wrap="none" rtlCol="0">
            <a:spAutoFit/>
          </a:bodyPr>
          <a:lstStyle/>
          <a:p>
            <a:r>
              <a:rPr lang="ja-JP" altLang="en-US" sz="1400" dirty="0">
                <a:solidFill>
                  <a:srgbClr val="0000FF"/>
                </a:solidFill>
              </a:rPr>
              <a:t>サーバー</a:t>
            </a:r>
            <a:endParaRPr kumimoji="1" lang="en-US" altLang="ja-JP" sz="1400" dirty="0">
              <a:solidFill>
                <a:srgbClr val="0000FF"/>
              </a:solidFill>
            </a:endParaRPr>
          </a:p>
        </p:txBody>
      </p:sp>
      <p:sp>
        <p:nvSpPr>
          <p:cNvPr id="176" name="正方形/長方形 175"/>
          <p:cNvSpPr/>
          <p:nvPr/>
        </p:nvSpPr>
        <p:spPr>
          <a:xfrm>
            <a:off x="5309959" y="4300292"/>
            <a:ext cx="2328964" cy="582762"/>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400" dirty="0">
                <a:solidFill>
                  <a:srgbClr val="FFFFFF"/>
                </a:solidFill>
                <a:latin typeface="ＭＳ Ｐゴシック"/>
                <a:ea typeface="ＭＳ Ｐゴシック"/>
                <a:cs typeface="ＭＳ Ｐゴシック"/>
              </a:rPr>
              <a:t>ターミナル・モニター</a:t>
            </a:r>
          </a:p>
        </p:txBody>
      </p:sp>
      <p:sp>
        <p:nvSpPr>
          <p:cNvPr id="177" name="正方形/長方形 176"/>
          <p:cNvSpPr/>
          <p:nvPr/>
        </p:nvSpPr>
        <p:spPr>
          <a:xfrm>
            <a:off x="5344300" y="4125167"/>
            <a:ext cx="54870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作成</a:t>
            </a:r>
          </a:p>
        </p:txBody>
      </p:sp>
      <p:sp>
        <p:nvSpPr>
          <p:cNvPr id="178" name="正方形/長方形 177"/>
          <p:cNvSpPr/>
          <p:nvPr/>
        </p:nvSpPr>
        <p:spPr>
          <a:xfrm>
            <a:off x="5919524" y="4125167"/>
            <a:ext cx="54870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179" name="正方形/長方形 178"/>
          <p:cNvSpPr/>
          <p:nvPr/>
        </p:nvSpPr>
        <p:spPr>
          <a:xfrm>
            <a:off x="6504505" y="4125167"/>
            <a:ext cx="54870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80" name="正方形/長方形 179"/>
          <p:cNvSpPr/>
          <p:nvPr/>
        </p:nvSpPr>
        <p:spPr>
          <a:xfrm>
            <a:off x="7089564" y="4125167"/>
            <a:ext cx="54870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83" name="正方形/長方形 182"/>
          <p:cNvSpPr/>
          <p:nvPr/>
        </p:nvSpPr>
        <p:spPr>
          <a:xfrm>
            <a:off x="2722228" y="1225826"/>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正方形/長方形 183"/>
          <p:cNvSpPr/>
          <p:nvPr/>
        </p:nvSpPr>
        <p:spPr>
          <a:xfrm>
            <a:off x="2856335" y="1499527"/>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185" name="正方形/長方形 184"/>
          <p:cNvSpPr/>
          <p:nvPr/>
        </p:nvSpPr>
        <p:spPr>
          <a:xfrm>
            <a:off x="2844310" y="2895461"/>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186" name="テキスト ボックス 185"/>
          <p:cNvSpPr txBox="1"/>
          <p:nvPr/>
        </p:nvSpPr>
        <p:spPr>
          <a:xfrm>
            <a:off x="2998292" y="1214682"/>
            <a:ext cx="1243474" cy="307777"/>
          </a:xfrm>
          <a:prstGeom prst="rect">
            <a:avLst/>
          </a:prstGeom>
          <a:noFill/>
        </p:spPr>
        <p:txBody>
          <a:bodyPr wrap="none" rtlCol="0">
            <a:spAutoFit/>
          </a:bodyPr>
          <a:lstStyle/>
          <a:p>
            <a:r>
              <a:rPr kumimoji="1" lang="ja-JP" altLang="en-US" sz="1400" dirty="0">
                <a:solidFill>
                  <a:srgbClr val="0000FF"/>
                </a:solidFill>
              </a:rPr>
              <a:t>クライアント</a:t>
            </a:r>
            <a:r>
              <a:rPr kumimoji="1" lang="en-US" altLang="ja-JP" sz="1400" dirty="0">
                <a:solidFill>
                  <a:srgbClr val="0000FF"/>
                </a:solidFill>
              </a:rPr>
              <a:t>PC</a:t>
            </a:r>
            <a:endParaRPr kumimoji="1" lang="ja-JP" altLang="en-US" sz="1400" dirty="0">
              <a:solidFill>
                <a:srgbClr val="0000FF"/>
              </a:solidFill>
            </a:endParaRPr>
          </a:p>
        </p:txBody>
      </p:sp>
      <p:sp>
        <p:nvSpPr>
          <p:cNvPr id="187" name="正方形/長方形 186"/>
          <p:cNvSpPr/>
          <p:nvPr/>
        </p:nvSpPr>
        <p:spPr>
          <a:xfrm>
            <a:off x="2856335" y="1813853"/>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正方形/長方形 187"/>
          <p:cNvSpPr/>
          <p:nvPr/>
        </p:nvSpPr>
        <p:spPr>
          <a:xfrm>
            <a:off x="2923963" y="210146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89" name="正方形/長方形 188"/>
          <p:cNvSpPr/>
          <p:nvPr/>
        </p:nvSpPr>
        <p:spPr>
          <a:xfrm>
            <a:off x="3654213" y="210146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190" name="正方形/長方形 189"/>
          <p:cNvSpPr/>
          <p:nvPr/>
        </p:nvSpPr>
        <p:spPr>
          <a:xfrm>
            <a:off x="2923963" y="24634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91" name="正方形/長方形 190"/>
          <p:cNvSpPr/>
          <p:nvPr/>
        </p:nvSpPr>
        <p:spPr>
          <a:xfrm>
            <a:off x="3654213" y="24634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92" name="テキスト ボックス 191"/>
          <p:cNvSpPr txBox="1"/>
          <p:nvPr/>
        </p:nvSpPr>
        <p:spPr>
          <a:xfrm>
            <a:off x="2866988" y="1813853"/>
            <a:ext cx="1538922" cy="276999"/>
          </a:xfrm>
          <a:prstGeom prst="rect">
            <a:avLst/>
          </a:prstGeom>
          <a:noFill/>
        </p:spPr>
        <p:txBody>
          <a:bodyPr wrap="square" rtlCol="0">
            <a:spAutoFit/>
          </a:bodyPr>
          <a:lstStyle/>
          <a:p>
            <a:pPr algn="ctr"/>
            <a:r>
              <a:rPr kumimoji="1" lang="ja-JP" altLang="en-US" sz="1200" dirty="0">
                <a:solidFill>
                  <a:srgbClr val="FFFFFF"/>
                </a:solidFill>
              </a:rPr>
              <a:t>デスクトップ画面</a:t>
            </a:r>
          </a:p>
        </p:txBody>
      </p:sp>
      <p:sp>
        <p:nvSpPr>
          <p:cNvPr id="193" name="正方形/長方形 192"/>
          <p:cNvSpPr/>
          <p:nvPr/>
        </p:nvSpPr>
        <p:spPr>
          <a:xfrm>
            <a:off x="6495093" y="1236970"/>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正方形/長方形 193"/>
          <p:cNvSpPr/>
          <p:nvPr/>
        </p:nvSpPr>
        <p:spPr>
          <a:xfrm>
            <a:off x="6629200" y="1510671"/>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195" name="正方形/長方形 194"/>
          <p:cNvSpPr/>
          <p:nvPr/>
        </p:nvSpPr>
        <p:spPr>
          <a:xfrm>
            <a:off x="6617175" y="2906605"/>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196" name="テキスト ボックス 195"/>
          <p:cNvSpPr txBox="1"/>
          <p:nvPr/>
        </p:nvSpPr>
        <p:spPr>
          <a:xfrm>
            <a:off x="6771157" y="1225826"/>
            <a:ext cx="1243474" cy="307777"/>
          </a:xfrm>
          <a:prstGeom prst="rect">
            <a:avLst/>
          </a:prstGeom>
          <a:noFill/>
        </p:spPr>
        <p:txBody>
          <a:bodyPr wrap="none" rtlCol="0">
            <a:spAutoFit/>
          </a:bodyPr>
          <a:lstStyle/>
          <a:p>
            <a:r>
              <a:rPr lang="ja-JP" altLang="en-US" sz="1400" dirty="0">
                <a:solidFill>
                  <a:srgbClr val="0000FF"/>
                </a:solidFill>
              </a:rPr>
              <a:t>クライアント</a:t>
            </a:r>
            <a:r>
              <a:rPr lang="en-US" altLang="ja-JP" sz="1400" dirty="0">
                <a:solidFill>
                  <a:srgbClr val="0000FF"/>
                </a:solidFill>
              </a:rPr>
              <a:t>PC</a:t>
            </a:r>
          </a:p>
        </p:txBody>
      </p:sp>
      <p:sp>
        <p:nvSpPr>
          <p:cNvPr id="197" name="正方形/長方形 196"/>
          <p:cNvSpPr/>
          <p:nvPr/>
        </p:nvSpPr>
        <p:spPr>
          <a:xfrm>
            <a:off x="6629200" y="1824997"/>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正方形/長方形 197"/>
          <p:cNvSpPr/>
          <p:nvPr/>
        </p:nvSpPr>
        <p:spPr>
          <a:xfrm>
            <a:off x="7038775" y="2271363"/>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99" name="テキスト ボックス 198"/>
          <p:cNvSpPr txBox="1"/>
          <p:nvPr/>
        </p:nvSpPr>
        <p:spPr>
          <a:xfrm>
            <a:off x="6639853" y="1824997"/>
            <a:ext cx="1538922" cy="276999"/>
          </a:xfrm>
          <a:prstGeom prst="rect">
            <a:avLst/>
          </a:prstGeom>
          <a:noFill/>
        </p:spPr>
        <p:txBody>
          <a:bodyPr wrap="square" rtlCol="0">
            <a:spAutoFit/>
          </a:bodyPr>
          <a:lstStyle/>
          <a:p>
            <a:pPr algn="ctr"/>
            <a:r>
              <a:rPr kumimoji="1" lang="ja-JP" altLang="en-US" sz="1200" dirty="0">
                <a:solidFill>
                  <a:srgbClr val="FFFFFF"/>
                </a:solidFill>
              </a:rPr>
              <a:t>画面表示</a:t>
            </a:r>
          </a:p>
        </p:txBody>
      </p:sp>
      <p:cxnSp>
        <p:nvCxnSpPr>
          <p:cNvPr id="200" name="直線矢印コネクタ 199"/>
          <p:cNvCxnSpPr/>
          <p:nvPr/>
        </p:nvCxnSpPr>
        <p:spPr>
          <a:xfrm flipH="1">
            <a:off x="3802460" y="2780919"/>
            <a:ext cx="535648" cy="13442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201" name="直線矢印コネクタ 200"/>
          <p:cNvCxnSpPr/>
          <p:nvPr/>
        </p:nvCxnSpPr>
        <p:spPr>
          <a:xfrm flipH="1">
            <a:off x="2856335" y="2833028"/>
            <a:ext cx="67628" cy="1289041"/>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202" name="直線矢印コネクタ 201"/>
          <p:cNvCxnSpPr/>
          <p:nvPr/>
        </p:nvCxnSpPr>
        <p:spPr>
          <a:xfrm flipH="1">
            <a:off x="5344300" y="2577719"/>
            <a:ext cx="1694475" cy="1576104"/>
          </a:xfrm>
          <a:prstGeom prst="straightConnector1">
            <a:avLst/>
          </a:prstGeom>
          <a:ln w="12700" cmpd="sng">
            <a:solidFill>
              <a:schemeClr val="bg1">
                <a:lumMod val="75000"/>
              </a:schemeClr>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203" name="直線矢印コネクタ 202"/>
          <p:cNvCxnSpPr/>
          <p:nvPr/>
        </p:nvCxnSpPr>
        <p:spPr>
          <a:xfrm flipH="1">
            <a:off x="5893005" y="2588863"/>
            <a:ext cx="1829664" cy="1536304"/>
          </a:xfrm>
          <a:prstGeom prst="straightConnector1">
            <a:avLst/>
          </a:prstGeom>
          <a:ln w="12700" cmpd="sng">
            <a:solidFill>
              <a:schemeClr val="bg1">
                <a:lumMod val="75000"/>
              </a:schemeClr>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182" name="直線矢印コネクタ 181"/>
          <p:cNvCxnSpPr/>
          <p:nvPr/>
        </p:nvCxnSpPr>
        <p:spPr>
          <a:xfrm>
            <a:off x="5229451" y="2577719"/>
            <a:ext cx="114849" cy="1544350"/>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181" name="直線矢印コネクタ 180"/>
          <p:cNvCxnSpPr/>
          <p:nvPr/>
        </p:nvCxnSpPr>
        <p:spPr>
          <a:xfrm flipH="1">
            <a:off x="5893005" y="2577719"/>
            <a:ext cx="26519" cy="15474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grpSp>
        <p:nvGrpSpPr>
          <p:cNvPr id="206" name="図形グループ 205"/>
          <p:cNvGrpSpPr/>
          <p:nvPr/>
        </p:nvGrpSpPr>
        <p:grpSpPr>
          <a:xfrm>
            <a:off x="2608926" y="1131809"/>
            <a:ext cx="494818" cy="531668"/>
            <a:chOff x="2667295" y="1059799"/>
            <a:chExt cx="681672" cy="722281"/>
          </a:xfrm>
        </p:grpSpPr>
        <p:sp>
          <p:nvSpPr>
            <p:cNvPr id="207" name="角丸四角形 20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08" name="図 20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09" name="図形グループ 208"/>
          <p:cNvGrpSpPr/>
          <p:nvPr/>
        </p:nvGrpSpPr>
        <p:grpSpPr>
          <a:xfrm>
            <a:off x="4572467" y="1131809"/>
            <a:ext cx="494818" cy="531668"/>
            <a:chOff x="2667295" y="1059799"/>
            <a:chExt cx="681672" cy="722281"/>
          </a:xfrm>
        </p:grpSpPr>
        <p:sp>
          <p:nvSpPr>
            <p:cNvPr id="210" name="角丸四角形 20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11" name="図 2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12" name="図形グループ 211"/>
          <p:cNvGrpSpPr/>
          <p:nvPr/>
        </p:nvGrpSpPr>
        <p:grpSpPr>
          <a:xfrm>
            <a:off x="6377848" y="1131809"/>
            <a:ext cx="494818" cy="531668"/>
            <a:chOff x="2667295" y="1059799"/>
            <a:chExt cx="681672" cy="722281"/>
          </a:xfrm>
        </p:grpSpPr>
        <p:sp>
          <p:nvSpPr>
            <p:cNvPr id="213" name="角丸四角形 21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14" name="図 21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215" name="正方形/長方形 214"/>
          <p:cNvSpPr/>
          <p:nvPr/>
        </p:nvSpPr>
        <p:spPr>
          <a:xfrm>
            <a:off x="1560829" y="782810"/>
            <a:ext cx="2286000" cy="400110"/>
          </a:xfrm>
          <a:prstGeom prst="rect">
            <a:avLst/>
          </a:prstGeom>
        </p:spPr>
        <p:txBody>
          <a:bodyPr>
            <a:spAutoFit/>
          </a:bodyPr>
          <a:lstStyle/>
          <a:p>
            <a:pPr lvl="0">
              <a:spcBef>
                <a:spcPct val="0"/>
              </a:spcBef>
            </a:pPr>
            <a:r>
              <a:rPr lang="ja-JP" altLang="en-US" sz="2000" dirty="0">
                <a:solidFill>
                  <a:srgbClr val="7F7F7F"/>
                </a:solidFill>
                <a:cs typeface="+mj-cs"/>
              </a:rPr>
              <a:t>デスクトップ仮想化</a:t>
            </a:r>
          </a:p>
        </p:txBody>
      </p:sp>
      <p:sp>
        <p:nvSpPr>
          <p:cNvPr id="216" name="正方形/長方形 215"/>
          <p:cNvSpPr/>
          <p:nvPr/>
        </p:nvSpPr>
        <p:spPr>
          <a:xfrm>
            <a:off x="4938943" y="782810"/>
            <a:ext cx="3058572" cy="400110"/>
          </a:xfrm>
          <a:prstGeom prst="rect">
            <a:avLst/>
          </a:prstGeom>
        </p:spPr>
        <p:txBody>
          <a:bodyPr wrap="square">
            <a:spAutoFit/>
          </a:bodyPr>
          <a:lstStyle/>
          <a:p>
            <a:pPr lvl="0" algn="ctr">
              <a:spcBef>
                <a:spcPct val="0"/>
              </a:spcBef>
            </a:pPr>
            <a:r>
              <a:rPr lang="ja-JP" altLang="en-US" sz="2000" dirty="0">
                <a:solidFill>
                  <a:srgbClr val="7F7F7F"/>
                </a:solidFill>
              </a:rPr>
              <a:t>アプリケーション仮想化</a:t>
            </a:r>
          </a:p>
        </p:txBody>
      </p:sp>
    </p:spTree>
    <p:extLst>
      <p:ext uri="{BB962C8B-B14F-4D97-AF65-F5344CB8AC3E}">
        <p14:creationId xmlns:p14="http://schemas.microsoft.com/office/powerpoint/2010/main" val="19629583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正方形/長方形 82"/>
          <p:cNvSpPr/>
          <p:nvPr/>
        </p:nvSpPr>
        <p:spPr>
          <a:xfrm>
            <a:off x="1059858" y="3645649"/>
            <a:ext cx="3683592" cy="2780459"/>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1226561" y="3816233"/>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2391228" y="3816233"/>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3555524" y="3816233"/>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072335" y="1015258"/>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シンクライアント</a:t>
            </a:r>
          </a:p>
        </p:txBody>
      </p:sp>
      <p:sp>
        <p:nvSpPr>
          <p:cNvPr id="8" name="角丸四角形 7"/>
          <p:cNvSpPr/>
          <p:nvPr/>
        </p:nvSpPr>
        <p:spPr>
          <a:xfrm>
            <a:off x="1059858" y="3105059"/>
            <a:ext cx="3683592" cy="450850"/>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ネットワーク</a:t>
            </a:r>
          </a:p>
        </p:txBody>
      </p:sp>
      <p:sp>
        <p:nvSpPr>
          <p:cNvPr id="22" name="正方形/長方形 21"/>
          <p:cNvSpPr/>
          <p:nvPr/>
        </p:nvSpPr>
        <p:spPr>
          <a:xfrm>
            <a:off x="1206442" y="1288959"/>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23" name="正方形/長方形 22"/>
          <p:cNvSpPr/>
          <p:nvPr/>
        </p:nvSpPr>
        <p:spPr>
          <a:xfrm>
            <a:off x="1194417" y="2684893"/>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74" name="テキスト ボックス 73"/>
          <p:cNvSpPr txBox="1"/>
          <p:nvPr/>
        </p:nvSpPr>
        <p:spPr>
          <a:xfrm>
            <a:off x="1261098" y="1015258"/>
            <a:ext cx="1393731" cy="307777"/>
          </a:xfrm>
          <a:prstGeom prst="rect">
            <a:avLst/>
          </a:prstGeom>
          <a:noFill/>
        </p:spPr>
        <p:txBody>
          <a:bodyPr wrap="none" rtlCol="0">
            <a:spAutoFit/>
          </a:bodyPr>
          <a:lstStyle/>
          <a:p>
            <a:r>
              <a:rPr kumimoji="1" lang="ja-JP" altLang="en-US" sz="1400" dirty="0">
                <a:solidFill>
                  <a:srgbClr val="0000FF"/>
                </a:solidFill>
              </a:rPr>
              <a:t>シンクライアント</a:t>
            </a:r>
          </a:p>
        </p:txBody>
      </p:sp>
      <p:sp>
        <p:nvSpPr>
          <p:cNvPr id="63" name="正方形/長方形 62"/>
          <p:cNvSpPr/>
          <p:nvPr/>
        </p:nvSpPr>
        <p:spPr>
          <a:xfrm>
            <a:off x="1206442" y="1603285"/>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1274070" y="189090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65" name="正方形/長方形 64"/>
          <p:cNvSpPr/>
          <p:nvPr/>
        </p:nvSpPr>
        <p:spPr>
          <a:xfrm>
            <a:off x="2004320" y="189090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75" name="正方形/長方形 74"/>
          <p:cNvSpPr/>
          <p:nvPr/>
        </p:nvSpPr>
        <p:spPr>
          <a:xfrm>
            <a:off x="1274070" y="225285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76" name="正方形/長方形 75"/>
          <p:cNvSpPr/>
          <p:nvPr/>
        </p:nvSpPr>
        <p:spPr>
          <a:xfrm>
            <a:off x="2004320" y="225285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77" name="テキスト ボックス 76"/>
          <p:cNvSpPr txBox="1"/>
          <p:nvPr/>
        </p:nvSpPr>
        <p:spPr>
          <a:xfrm>
            <a:off x="1217095" y="1603285"/>
            <a:ext cx="1538922" cy="276999"/>
          </a:xfrm>
          <a:prstGeom prst="rect">
            <a:avLst/>
          </a:prstGeom>
          <a:noFill/>
        </p:spPr>
        <p:txBody>
          <a:bodyPr wrap="square" rtlCol="0">
            <a:spAutoFit/>
          </a:bodyPr>
          <a:lstStyle/>
          <a:p>
            <a:pPr algn="ctr"/>
            <a:r>
              <a:rPr kumimoji="1" lang="ja-JP" altLang="en-US" sz="1200" dirty="0">
                <a:solidFill>
                  <a:srgbClr val="FFFFFF"/>
                </a:solidFill>
              </a:rPr>
              <a:t>画面表示</a:t>
            </a:r>
          </a:p>
        </p:txBody>
      </p:sp>
      <p:cxnSp>
        <p:nvCxnSpPr>
          <p:cNvPr id="53" name="直線矢印コネクタ 52"/>
          <p:cNvCxnSpPr/>
          <p:nvPr/>
        </p:nvCxnSpPr>
        <p:spPr>
          <a:xfrm flipH="1">
            <a:off x="2266950" y="2570351"/>
            <a:ext cx="421264" cy="1464756"/>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55" name="直線矢印コネクタ 54"/>
          <p:cNvCxnSpPr/>
          <p:nvPr/>
        </p:nvCxnSpPr>
        <p:spPr>
          <a:xfrm>
            <a:off x="1274070" y="2622460"/>
            <a:ext cx="44962" cy="1412647"/>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84" name="正方形/長方形 83"/>
          <p:cNvSpPr/>
          <p:nvPr/>
        </p:nvSpPr>
        <p:spPr>
          <a:xfrm>
            <a:off x="2391228" y="5524409"/>
            <a:ext cx="1100797" cy="55188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メモリー</a:t>
            </a:r>
          </a:p>
        </p:txBody>
      </p:sp>
      <p:sp>
        <p:nvSpPr>
          <p:cNvPr id="85" name="円柱 84"/>
          <p:cNvSpPr/>
          <p:nvPr/>
        </p:nvSpPr>
        <p:spPr>
          <a:xfrm>
            <a:off x="1226561" y="5550372"/>
            <a:ext cx="1100797" cy="551888"/>
          </a:xfrm>
          <a:prstGeom prst="can">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ストレージ</a:t>
            </a:r>
          </a:p>
        </p:txBody>
      </p:sp>
      <p:sp>
        <p:nvSpPr>
          <p:cNvPr id="58" name="正方形/長方形 57"/>
          <p:cNvSpPr/>
          <p:nvPr/>
        </p:nvSpPr>
        <p:spPr>
          <a:xfrm>
            <a:off x="1226561" y="5199392"/>
            <a:ext cx="3429760" cy="250125"/>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400" dirty="0">
                <a:solidFill>
                  <a:srgbClr val="FFFFFF"/>
                </a:solidFill>
                <a:latin typeface="ＭＳ Ｐゴシック"/>
                <a:ea typeface="ＭＳ Ｐゴシック"/>
                <a:cs typeface="ＭＳ Ｐゴシック"/>
              </a:rPr>
              <a:t>ハイパーバイザー</a:t>
            </a:r>
          </a:p>
        </p:txBody>
      </p:sp>
      <p:sp>
        <p:nvSpPr>
          <p:cNvPr id="56" name="正方形/長方形 55"/>
          <p:cNvSpPr/>
          <p:nvPr/>
        </p:nvSpPr>
        <p:spPr>
          <a:xfrm>
            <a:off x="1308100" y="4824742"/>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57" name="正方形/長方形 56"/>
          <p:cNvSpPr/>
          <p:nvPr/>
        </p:nvSpPr>
        <p:spPr>
          <a:xfrm>
            <a:off x="3555525" y="5525879"/>
            <a:ext cx="1100797" cy="551888"/>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プロセッサー</a:t>
            </a:r>
          </a:p>
        </p:txBody>
      </p:sp>
      <p:sp>
        <p:nvSpPr>
          <p:cNvPr id="59" name="正方形/長方形 58"/>
          <p:cNvSpPr/>
          <p:nvPr/>
        </p:nvSpPr>
        <p:spPr>
          <a:xfrm>
            <a:off x="3637063" y="4824742"/>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60" name="正方形/長方形 59"/>
          <p:cNvSpPr/>
          <p:nvPr/>
        </p:nvSpPr>
        <p:spPr>
          <a:xfrm>
            <a:off x="2472766" y="4824742"/>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67" name="正方形/長方形 66"/>
          <p:cNvSpPr/>
          <p:nvPr/>
        </p:nvSpPr>
        <p:spPr>
          <a:xfrm>
            <a:off x="1319031"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78" name="正方形/長方形 77"/>
          <p:cNvSpPr/>
          <p:nvPr/>
        </p:nvSpPr>
        <p:spPr>
          <a:xfrm>
            <a:off x="1843465"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79" name="正方形/長方形 78"/>
          <p:cNvSpPr/>
          <p:nvPr/>
        </p:nvSpPr>
        <p:spPr>
          <a:xfrm>
            <a:off x="1319031"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82" name="正方形/長方形 81"/>
          <p:cNvSpPr/>
          <p:nvPr/>
        </p:nvSpPr>
        <p:spPr>
          <a:xfrm>
            <a:off x="1843465"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86" name="正方形/長方形 85"/>
          <p:cNvSpPr/>
          <p:nvPr/>
        </p:nvSpPr>
        <p:spPr>
          <a:xfrm>
            <a:off x="2483697"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87" name="正方形/長方形 86"/>
          <p:cNvSpPr/>
          <p:nvPr/>
        </p:nvSpPr>
        <p:spPr>
          <a:xfrm>
            <a:off x="3008131"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88" name="正方形/長方形 87"/>
          <p:cNvSpPr/>
          <p:nvPr/>
        </p:nvSpPr>
        <p:spPr>
          <a:xfrm>
            <a:off x="2483697"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89" name="正方形/長方形 88"/>
          <p:cNvSpPr/>
          <p:nvPr/>
        </p:nvSpPr>
        <p:spPr>
          <a:xfrm>
            <a:off x="3008131"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90" name="正方形/長方形 89"/>
          <p:cNvSpPr/>
          <p:nvPr/>
        </p:nvSpPr>
        <p:spPr>
          <a:xfrm>
            <a:off x="3637063"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91" name="正方形/長方形 90"/>
          <p:cNvSpPr/>
          <p:nvPr/>
        </p:nvSpPr>
        <p:spPr>
          <a:xfrm>
            <a:off x="4161497"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92" name="正方形/長方形 91"/>
          <p:cNvSpPr/>
          <p:nvPr/>
        </p:nvSpPr>
        <p:spPr>
          <a:xfrm>
            <a:off x="3637063"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94" name="正方形/長方形 93"/>
          <p:cNvSpPr/>
          <p:nvPr/>
        </p:nvSpPr>
        <p:spPr>
          <a:xfrm>
            <a:off x="4161497"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grpSp>
        <p:nvGrpSpPr>
          <p:cNvPr id="19" name="図形グループ 18"/>
          <p:cNvGrpSpPr/>
          <p:nvPr/>
        </p:nvGrpSpPr>
        <p:grpSpPr>
          <a:xfrm>
            <a:off x="624659" y="1158003"/>
            <a:ext cx="681672" cy="722281"/>
            <a:chOff x="2667295" y="1059799"/>
            <a:chExt cx="681672" cy="722281"/>
          </a:xfrm>
        </p:grpSpPr>
        <p:sp>
          <p:nvSpPr>
            <p:cNvPr id="12" name="角丸四角形 1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4" name="図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95" name="正方形/長方形 94"/>
          <p:cNvSpPr/>
          <p:nvPr/>
        </p:nvSpPr>
        <p:spPr>
          <a:xfrm>
            <a:off x="2970985" y="1015258"/>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p:cNvSpPr/>
          <p:nvPr/>
        </p:nvSpPr>
        <p:spPr>
          <a:xfrm>
            <a:off x="3105092" y="1288959"/>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97" name="正方形/長方形 96"/>
          <p:cNvSpPr/>
          <p:nvPr/>
        </p:nvSpPr>
        <p:spPr>
          <a:xfrm>
            <a:off x="3093067" y="2684893"/>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98" name="テキスト ボックス 97"/>
          <p:cNvSpPr txBox="1"/>
          <p:nvPr/>
        </p:nvSpPr>
        <p:spPr>
          <a:xfrm>
            <a:off x="3159748" y="1015258"/>
            <a:ext cx="1393731" cy="307777"/>
          </a:xfrm>
          <a:prstGeom prst="rect">
            <a:avLst/>
          </a:prstGeom>
          <a:noFill/>
        </p:spPr>
        <p:txBody>
          <a:bodyPr wrap="none" rtlCol="0">
            <a:spAutoFit/>
          </a:bodyPr>
          <a:lstStyle/>
          <a:p>
            <a:r>
              <a:rPr kumimoji="1" lang="ja-JP" altLang="en-US" sz="1400" dirty="0">
                <a:solidFill>
                  <a:srgbClr val="0000FF"/>
                </a:solidFill>
              </a:rPr>
              <a:t>シンクライアント</a:t>
            </a:r>
          </a:p>
        </p:txBody>
      </p:sp>
      <p:sp>
        <p:nvSpPr>
          <p:cNvPr id="99" name="正方形/長方形 98"/>
          <p:cNvSpPr/>
          <p:nvPr/>
        </p:nvSpPr>
        <p:spPr>
          <a:xfrm>
            <a:off x="3105092" y="1603285"/>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p:cNvSpPr/>
          <p:nvPr/>
        </p:nvSpPr>
        <p:spPr>
          <a:xfrm>
            <a:off x="3172720" y="189090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01" name="正方形/長方形 100"/>
          <p:cNvSpPr/>
          <p:nvPr/>
        </p:nvSpPr>
        <p:spPr>
          <a:xfrm>
            <a:off x="3902970" y="189090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102" name="正方形/長方形 101"/>
          <p:cNvSpPr/>
          <p:nvPr/>
        </p:nvSpPr>
        <p:spPr>
          <a:xfrm>
            <a:off x="3172720" y="225285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03" name="正方形/長方形 102"/>
          <p:cNvSpPr/>
          <p:nvPr/>
        </p:nvSpPr>
        <p:spPr>
          <a:xfrm>
            <a:off x="3902970" y="225285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04" name="テキスト ボックス 103"/>
          <p:cNvSpPr txBox="1"/>
          <p:nvPr/>
        </p:nvSpPr>
        <p:spPr>
          <a:xfrm>
            <a:off x="3115745" y="1603285"/>
            <a:ext cx="1538922" cy="276999"/>
          </a:xfrm>
          <a:prstGeom prst="rect">
            <a:avLst/>
          </a:prstGeom>
          <a:noFill/>
        </p:spPr>
        <p:txBody>
          <a:bodyPr wrap="square" rtlCol="0">
            <a:spAutoFit/>
          </a:bodyPr>
          <a:lstStyle/>
          <a:p>
            <a:pPr algn="ctr"/>
            <a:r>
              <a:rPr kumimoji="1" lang="ja-JP" altLang="en-US" sz="1200" dirty="0">
                <a:solidFill>
                  <a:srgbClr val="FFFFFF"/>
                </a:solidFill>
              </a:rPr>
              <a:t>画面表示</a:t>
            </a:r>
          </a:p>
        </p:txBody>
      </p:sp>
      <p:grpSp>
        <p:nvGrpSpPr>
          <p:cNvPr id="105" name="図形グループ 104"/>
          <p:cNvGrpSpPr/>
          <p:nvPr/>
        </p:nvGrpSpPr>
        <p:grpSpPr>
          <a:xfrm>
            <a:off x="4540879" y="1154027"/>
            <a:ext cx="681672" cy="722281"/>
            <a:chOff x="2667295" y="1059799"/>
            <a:chExt cx="681672" cy="722281"/>
          </a:xfrm>
        </p:grpSpPr>
        <p:sp>
          <p:nvSpPr>
            <p:cNvPr id="106" name="角丸四角形 105"/>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07" name="図 10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cxnSp>
        <p:nvCxnSpPr>
          <p:cNvPr id="108" name="直線矢印コネクタ 107"/>
          <p:cNvCxnSpPr/>
          <p:nvPr/>
        </p:nvCxnSpPr>
        <p:spPr>
          <a:xfrm flipH="1">
            <a:off x="2500025" y="2570351"/>
            <a:ext cx="659723" cy="1464756"/>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109" name="直線矢印コネクタ 108"/>
          <p:cNvCxnSpPr/>
          <p:nvPr/>
        </p:nvCxnSpPr>
        <p:spPr>
          <a:xfrm flipH="1">
            <a:off x="3429848" y="2570351"/>
            <a:ext cx="1166065" cy="1464756"/>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110" name="テキスト ボックス 109"/>
          <p:cNvSpPr txBox="1"/>
          <p:nvPr/>
        </p:nvSpPr>
        <p:spPr>
          <a:xfrm>
            <a:off x="1426556" y="3790833"/>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11" name="テキスト ボックス 110"/>
          <p:cNvSpPr txBox="1"/>
          <p:nvPr/>
        </p:nvSpPr>
        <p:spPr>
          <a:xfrm>
            <a:off x="2591873" y="3790833"/>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12" name="テキスト ボックス 111"/>
          <p:cNvSpPr txBox="1"/>
          <p:nvPr/>
        </p:nvSpPr>
        <p:spPr>
          <a:xfrm>
            <a:off x="3741223" y="3790833"/>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13" name="テキスト ボックス 112"/>
          <p:cNvSpPr txBox="1"/>
          <p:nvPr/>
        </p:nvSpPr>
        <p:spPr>
          <a:xfrm>
            <a:off x="2500025" y="6102260"/>
            <a:ext cx="888785" cy="307777"/>
          </a:xfrm>
          <a:prstGeom prst="rect">
            <a:avLst/>
          </a:prstGeom>
          <a:noFill/>
        </p:spPr>
        <p:txBody>
          <a:bodyPr wrap="none" rtlCol="0">
            <a:spAutoFit/>
          </a:bodyPr>
          <a:lstStyle/>
          <a:p>
            <a:r>
              <a:rPr lang="ja-JP" altLang="en-US" sz="1400" dirty="0">
                <a:solidFill>
                  <a:srgbClr val="0000FF"/>
                </a:solidFill>
              </a:rPr>
              <a:t>サーバー</a:t>
            </a:r>
            <a:endParaRPr kumimoji="1" lang="en-US" altLang="ja-JP" sz="1400" dirty="0">
              <a:solidFill>
                <a:srgbClr val="0000FF"/>
              </a:solidFill>
            </a:endParaRPr>
          </a:p>
        </p:txBody>
      </p:sp>
      <p:sp>
        <p:nvSpPr>
          <p:cNvPr id="114" name="正方形/長方形 113"/>
          <p:cNvSpPr/>
          <p:nvPr/>
        </p:nvSpPr>
        <p:spPr>
          <a:xfrm>
            <a:off x="5766852" y="2477504"/>
            <a:ext cx="2696408" cy="2869998"/>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6790988" y="3456966"/>
            <a:ext cx="1538922" cy="101917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円柱 117"/>
          <p:cNvSpPr/>
          <p:nvPr/>
        </p:nvSpPr>
        <p:spPr>
          <a:xfrm>
            <a:off x="5880100" y="3456966"/>
            <a:ext cx="765791" cy="101917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ストレージ</a:t>
            </a:r>
          </a:p>
        </p:txBody>
      </p:sp>
      <p:sp>
        <p:nvSpPr>
          <p:cNvPr id="119" name="正方形/長方形 118"/>
          <p:cNvSpPr/>
          <p:nvPr/>
        </p:nvSpPr>
        <p:spPr>
          <a:xfrm>
            <a:off x="6858616" y="350459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20" name="正方形/長方形 119"/>
          <p:cNvSpPr/>
          <p:nvPr/>
        </p:nvSpPr>
        <p:spPr>
          <a:xfrm>
            <a:off x="7588866" y="350459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121" name="正方形/長方形 120"/>
          <p:cNvSpPr/>
          <p:nvPr/>
        </p:nvSpPr>
        <p:spPr>
          <a:xfrm>
            <a:off x="6858616" y="386654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22" name="正方形/長方形 121"/>
          <p:cNvSpPr/>
          <p:nvPr/>
        </p:nvSpPr>
        <p:spPr>
          <a:xfrm>
            <a:off x="7588866" y="386654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23" name="正方形/長方形 122"/>
          <p:cNvSpPr/>
          <p:nvPr/>
        </p:nvSpPr>
        <p:spPr>
          <a:xfrm>
            <a:off x="5880100" y="4933342"/>
            <a:ext cx="2449810" cy="30961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124" name="正方形/長方形 123"/>
          <p:cNvSpPr/>
          <p:nvPr/>
        </p:nvSpPr>
        <p:spPr>
          <a:xfrm>
            <a:off x="5880100" y="2977543"/>
            <a:ext cx="2449810" cy="3619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125" name="テキスト ボックス 124"/>
          <p:cNvSpPr txBox="1"/>
          <p:nvPr/>
        </p:nvSpPr>
        <p:spPr>
          <a:xfrm>
            <a:off x="6790988" y="4173742"/>
            <a:ext cx="1538922" cy="276999"/>
          </a:xfrm>
          <a:prstGeom prst="rect">
            <a:avLst/>
          </a:prstGeom>
          <a:noFill/>
        </p:spPr>
        <p:txBody>
          <a:bodyPr wrap="square" rtlCol="0">
            <a:spAutoFit/>
          </a:bodyPr>
          <a:lstStyle/>
          <a:p>
            <a:pPr algn="ctr"/>
            <a:r>
              <a:rPr kumimoji="1" lang="ja-JP" altLang="en-US" sz="1200" dirty="0">
                <a:solidFill>
                  <a:srgbClr val="FFFFFF"/>
                </a:solidFill>
              </a:rPr>
              <a:t>アプリケーション</a:t>
            </a:r>
          </a:p>
        </p:txBody>
      </p:sp>
      <p:sp>
        <p:nvSpPr>
          <p:cNvPr id="126" name="上下矢印 125"/>
          <p:cNvSpPr/>
          <p:nvPr/>
        </p:nvSpPr>
        <p:spPr>
          <a:xfrm>
            <a:off x="7476362" y="4427069"/>
            <a:ext cx="180557" cy="188354"/>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上下矢印 126"/>
          <p:cNvSpPr/>
          <p:nvPr/>
        </p:nvSpPr>
        <p:spPr>
          <a:xfrm rot="5400000">
            <a:off x="6610241" y="3885298"/>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テキスト ボックス 128"/>
          <p:cNvSpPr txBox="1"/>
          <p:nvPr/>
        </p:nvSpPr>
        <p:spPr>
          <a:xfrm>
            <a:off x="6121359" y="2577048"/>
            <a:ext cx="2214706" cy="307777"/>
          </a:xfrm>
          <a:prstGeom prst="rect">
            <a:avLst/>
          </a:prstGeom>
          <a:noFill/>
        </p:spPr>
        <p:txBody>
          <a:bodyPr wrap="none" rtlCol="0">
            <a:spAutoFit/>
          </a:bodyPr>
          <a:lstStyle/>
          <a:p>
            <a:pPr algn="ctr"/>
            <a:r>
              <a:rPr kumimoji="1" lang="en-US" altLang="ja-JP" sz="1400" dirty="0"/>
              <a:t>PC / Windows</a:t>
            </a:r>
            <a:r>
              <a:rPr lang="ja-JP" altLang="en-US" sz="1400" dirty="0"/>
              <a:t>・</a:t>
            </a:r>
            <a:r>
              <a:rPr lang="en-US" altLang="ja-JP" sz="1400" dirty="0"/>
              <a:t>Mac OS </a:t>
            </a:r>
            <a:r>
              <a:rPr lang="ja-JP" altLang="en-US" sz="1400" dirty="0"/>
              <a:t>など</a:t>
            </a:r>
            <a:endParaRPr kumimoji="1" lang="ja-JP" altLang="en-US" sz="1400" dirty="0"/>
          </a:p>
        </p:txBody>
      </p:sp>
      <p:sp>
        <p:nvSpPr>
          <p:cNvPr id="131" name="正方形/長方形 130"/>
          <p:cNvSpPr/>
          <p:nvPr/>
        </p:nvSpPr>
        <p:spPr>
          <a:xfrm>
            <a:off x="5880100" y="4544999"/>
            <a:ext cx="2449810" cy="3096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画面表示</a:t>
            </a:r>
          </a:p>
        </p:txBody>
      </p:sp>
      <p:grpSp>
        <p:nvGrpSpPr>
          <p:cNvPr id="39" name="図形グループ 38"/>
          <p:cNvGrpSpPr/>
          <p:nvPr/>
        </p:nvGrpSpPr>
        <p:grpSpPr>
          <a:xfrm>
            <a:off x="5424012" y="4736822"/>
            <a:ext cx="685680" cy="726528"/>
            <a:chOff x="5733812" y="4202386"/>
            <a:chExt cx="685680" cy="726528"/>
          </a:xfrm>
        </p:grpSpPr>
        <p:sp>
          <p:nvSpPr>
            <p:cNvPr id="116" name="角丸四角形 115"/>
            <p:cNvSpPr/>
            <p:nvPr/>
          </p:nvSpPr>
          <p:spPr>
            <a:xfrm>
              <a:off x="5779552" y="4256037"/>
              <a:ext cx="611822" cy="406400"/>
            </a:xfrm>
            <a:prstGeom prst="roundRect">
              <a:avLst>
                <a:gd name="adj" fmla="val 6877"/>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17" name="図 11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33812" y="4202386"/>
              <a:ext cx="685680" cy="726528"/>
            </a:xfrm>
            <a:prstGeom prst="rect">
              <a:avLst/>
            </a:prstGeom>
          </p:spPr>
        </p:pic>
      </p:grpSp>
      <p:sp>
        <p:nvSpPr>
          <p:cNvPr id="40" name="角丸四角形吹き出し 39"/>
          <p:cNvSpPr/>
          <p:nvPr/>
        </p:nvSpPr>
        <p:spPr>
          <a:xfrm>
            <a:off x="5766852" y="5651500"/>
            <a:ext cx="2696408" cy="758536"/>
          </a:xfrm>
          <a:prstGeom prst="wedgeRoundRectCallout">
            <a:avLst>
              <a:gd name="adj1" fmla="val -34491"/>
              <a:gd name="adj2" fmla="val -104827"/>
              <a:gd name="adj3" fmla="val 16667"/>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データと</a:t>
            </a:r>
            <a:r>
              <a:rPr lang="ja-JP" altLang="en-US" sz="1200" dirty="0">
                <a:solidFill>
                  <a:srgbClr val="FFFFFF"/>
                </a:solidFill>
                <a:latin typeface="ＭＳ Ｐゴシック"/>
                <a:ea typeface="ＭＳ Ｐゴシック"/>
                <a:cs typeface="ＭＳ Ｐゴシック"/>
              </a:rPr>
              <a:t>プログラムの</a:t>
            </a:r>
            <a:r>
              <a:rPr kumimoji="1" lang="ja-JP" altLang="en-US" sz="1200" dirty="0">
                <a:solidFill>
                  <a:srgbClr val="FFFFFF"/>
                </a:solidFill>
                <a:latin typeface="ＭＳ Ｐゴシック"/>
                <a:ea typeface="ＭＳ Ｐゴシック"/>
                <a:cs typeface="ＭＳ Ｐゴシック"/>
              </a:rPr>
              <a:t>保管</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プログラムの実行</a:t>
            </a:r>
            <a:endParaRPr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は、</a:t>
            </a:r>
            <a:r>
              <a:rPr kumimoji="1" lang="en-US" altLang="ja-JP" sz="1200" dirty="0">
                <a:solidFill>
                  <a:srgbClr val="FFFFFF"/>
                </a:solidFill>
                <a:latin typeface="ＭＳ Ｐゴシック"/>
                <a:ea typeface="ＭＳ Ｐゴシック"/>
                <a:cs typeface="ＭＳ Ｐゴシック"/>
              </a:rPr>
              <a:t>PC</a:t>
            </a:r>
            <a:r>
              <a:rPr kumimoji="1" lang="ja-JP" altLang="en-US" sz="1200" dirty="0">
                <a:solidFill>
                  <a:srgbClr val="FFFFFF"/>
                </a:solidFill>
                <a:latin typeface="ＭＳ Ｐゴシック"/>
                <a:ea typeface="ＭＳ Ｐゴシック"/>
                <a:cs typeface="ＭＳ Ｐゴシック"/>
              </a:rPr>
              <a:t>内にて処理</a:t>
            </a:r>
          </a:p>
        </p:txBody>
      </p:sp>
      <p:sp>
        <p:nvSpPr>
          <p:cNvPr id="132" name="角丸四角形吹き出し 131"/>
          <p:cNvSpPr/>
          <p:nvPr/>
        </p:nvSpPr>
        <p:spPr>
          <a:xfrm>
            <a:off x="5766852" y="1013744"/>
            <a:ext cx="2696408" cy="1132555"/>
          </a:xfrm>
          <a:prstGeom prst="wedgeRoundRectCallout">
            <a:avLst>
              <a:gd name="adj1" fmla="val -69345"/>
              <a:gd name="adj2" fmla="val -1353"/>
              <a:gd name="adj3" fmla="val 16667"/>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データと</a:t>
            </a:r>
            <a:r>
              <a:rPr lang="ja-JP" altLang="en-US" sz="1200" dirty="0">
                <a:solidFill>
                  <a:srgbClr val="FFFFFF"/>
                </a:solidFill>
                <a:latin typeface="ＭＳ Ｐゴシック"/>
                <a:ea typeface="ＭＳ Ｐゴシック"/>
                <a:cs typeface="ＭＳ Ｐゴシック"/>
              </a:rPr>
              <a:t>プログラムの</a:t>
            </a:r>
            <a:r>
              <a:rPr kumimoji="1" lang="ja-JP" altLang="en-US" sz="1200" dirty="0">
                <a:solidFill>
                  <a:srgbClr val="FFFFFF"/>
                </a:solidFill>
                <a:latin typeface="ＭＳ Ｐゴシック"/>
                <a:ea typeface="ＭＳ Ｐゴシック"/>
                <a:cs typeface="ＭＳ Ｐゴシック"/>
              </a:rPr>
              <a:t>保管</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プログラムの実行</a:t>
            </a:r>
            <a:endParaRPr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は、サーバー内にて処理</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シンクライアントは</a:t>
            </a:r>
            <a:endParaRPr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画面表示と入出力操作</a:t>
            </a: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0882016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990600" y="985089"/>
            <a:ext cx="7156450" cy="1805736"/>
          </a:xfrm>
          <a:prstGeom prst="rect">
            <a:avLst/>
          </a:prstGeom>
          <a:solidFill>
            <a:srgbClr val="9999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5137945" y="1123950"/>
            <a:ext cx="2674415" cy="1506736"/>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990600" y="3658438"/>
            <a:ext cx="3441700" cy="2355011"/>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1864678" y="4233113"/>
            <a:ext cx="1538922" cy="101917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4705350" y="3658438"/>
            <a:ext cx="3441700" cy="235501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角丸四角形 11"/>
          <p:cNvSpPr/>
          <p:nvPr/>
        </p:nvSpPr>
        <p:spPr>
          <a:xfrm>
            <a:off x="7700328" y="5583759"/>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1" name="角丸四角形 10"/>
          <p:cNvSpPr/>
          <p:nvPr/>
        </p:nvSpPr>
        <p:spPr>
          <a:xfrm>
            <a:off x="840542" y="5588839"/>
            <a:ext cx="611822" cy="406400"/>
          </a:xfrm>
          <a:prstGeom prst="roundRect">
            <a:avLst>
              <a:gd name="adj" fmla="val 6877"/>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en-US" altLang="ja-JP" dirty="0" err="1"/>
              <a:t>Chromebook</a:t>
            </a:r>
            <a:endParaRPr lang="ja-JP" altLang="en-US" dirty="0"/>
          </a:p>
        </p:txBody>
      </p:sp>
      <p:pic>
        <p:nvPicPr>
          <p:cNvPr id="4" name="図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43178" y="5523849"/>
            <a:ext cx="681672" cy="722281"/>
          </a:xfrm>
          <a:prstGeom prst="rect">
            <a:avLst/>
          </a:prstGeom>
        </p:spPr>
      </p:pic>
      <p:pic>
        <p:nvPicPr>
          <p:cNvPr id="5" name="図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8792" y="5519602"/>
            <a:ext cx="685680" cy="726528"/>
          </a:xfrm>
          <a:prstGeom prst="rect">
            <a:avLst/>
          </a:prstGeom>
        </p:spPr>
      </p:pic>
      <p:pic>
        <p:nvPicPr>
          <p:cNvPr id="7" name="図 6" descr="MC900441809.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792" y="420298"/>
            <a:ext cx="1853764" cy="1853764"/>
          </a:xfrm>
          <a:prstGeom prst="rect">
            <a:avLst/>
          </a:prstGeom>
        </p:spPr>
      </p:pic>
      <p:sp>
        <p:nvSpPr>
          <p:cNvPr id="8" name="角丸四角形 7"/>
          <p:cNvSpPr/>
          <p:nvPr/>
        </p:nvSpPr>
        <p:spPr>
          <a:xfrm>
            <a:off x="990600" y="2867864"/>
            <a:ext cx="7156450" cy="732586"/>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a:solidFill>
                  <a:srgbClr val="FFFFFF"/>
                </a:solidFill>
                <a:latin typeface="ＭＳ Ｐゴシック"/>
                <a:ea typeface="ＭＳ Ｐゴシック"/>
                <a:cs typeface="ＭＳ Ｐゴシック"/>
              </a:rPr>
              <a:t>　　　インターネット</a:t>
            </a:r>
          </a:p>
        </p:txBody>
      </p:sp>
      <p:sp>
        <p:nvSpPr>
          <p:cNvPr id="13" name="円柱 12"/>
          <p:cNvSpPr/>
          <p:nvPr/>
        </p:nvSpPr>
        <p:spPr>
          <a:xfrm>
            <a:off x="1073150" y="4233113"/>
            <a:ext cx="646431" cy="101917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データ</a:t>
            </a:r>
          </a:p>
        </p:txBody>
      </p:sp>
      <p:sp>
        <p:nvSpPr>
          <p:cNvPr id="14" name="正方形/長方形 13"/>
          <p:cNvSpPr/>
          <p:nvPr/>
        </p:nvSpPr>
        <p:spPr>
          <a:xfrm>
            <a:off x="1932306" y="4280739"/>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5" name="正方形/長方形 14"/>
          <p:cNvSpPr/>
          <p:nvPr/>
        </p:nvSpPr>
        <p:spPr>
          <a:xfrm>
            <a:off x="2662556" y="4280739"/>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16" name="正方形/長方形 15"/>
          <p:cNvSpPr/>
          <p:nvPr/>
        </p:nvSpPr>
        <p:spPr>
          <a:xfrm>
            <a:off x="1932306" y="4642689"/>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7" name="正方形/長方形 16"/>
          <p:cNvSpPr/>
          <p:nvPr/>
        </p:nvSpPr>
        <p:spPr>
          <a:xfrm>
            <a:off x="2662556" y="4642689"/>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9" name="正方形/長方形 18"/>
          <p:cNvSpPr/>
          <p:nvPr/>
        </p:nvSpPr>
        <p:spPr>
          <a:xfrm>
            <a:off x="3478689" y="4233113"/>
            <a:ext cx="858361" cy="1019175"/>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ブラウザ</a:t>
            </a:r>
          </a:p>
        </p:txBody>
      </p:sp>
      <p:sp>
        <p:nvSpPr>
          <p:cNvPr id="20" name="正方形/長方形 19"/>
          <p:cNvSpPr/>
          <p:nvPr/>
        </p:nvSpPr>
        <p:spPr>
          <a:xfrm>
            <a:off x="1864678" y="5347539"/>
            <a:ext cx="2472372" cy="40407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画面表示・入出力操作</a:t>
            </a:r>
          </a:p>
        </p:txBody>
      </p:sp>
      <p:sp>
        <p:nvSpPr>
          <p:cNvPr id="21" name="正方形/長方形 20"/>
          <p:cNvSpPr/>
          <p:nvPr/>
        </p:nvSpPr>
        <p:spPr>
          <a:xfrm>
            <a:off x="1073150" y="3753690"/>
            <a:ext cx="3263900" cy="3619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22" name="正方形/長方形 21"/>
          <p:cNvSpPr/>
          <p:nvPr/>
        </p:nvSpPr>
        <p:spPr>
          <a:xfrm>
            <a:off x="4768850" y="5347539"/>
            <a:ext cx="2472372" cy="40407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画面表示・入出力操作</a:t>
            </a:r>
          </a:p>
        </p:txBody>
      </p:sp>
      <p:sp>
        <p:nvSpPr>
          <p:cNvPr id="23" name="正方形/長方形 22"/>
          <p:cNvSpPr/>
          <p:nvPr/>
        </p:nvSpPr>
        <p:spPr>
          <a:xfrm>
            <a:off x="4768850" y="3753690"/>
            <a:ext cx="3263900" cy="3619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24" name="正方形/長方形 23"/>
          <p:cNvSpPr/>
          <p:nvPr/>
        </p:nvSpPr>
        <p:spPr>
          <a:xfrm>
            <a:off x="4768850" y="4233113"/>
            <a:ext cx="3263900" cy="1019175"/>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1864678" y="4949889"/>
            <a:ext cx="1538922" cy="276999"/>
          </a:xfrm>
          <a:prstGeom prst="rect">
            <a:avLst/>
          </a:prstGeom>
          <a:noFill/>
        </p:spPr>
        <p:txBody>
          <a:bodyPr wrap="square" rtlCol="0">
            <a:spAutoFit/>
          </a:bodyPr>
          <a:lstStyle/>
          <a:p>
            <a:pPr algn="ctr"/>
            <a:r>
              <a:rPr kumimoji="1" lang="ja-JP" altLang="en-US" sz="1200" dirty="0">
                <a:solidFill>
                  <a:srgbClr val="FFFFFF"/>
                </a:solidFill>
              </a:rPr>
              <a:t>オフィス・アプリ</a:t>
            </a:r>
          </a:p>
        </p:txBody>
      </p:sp>
      <p:sp>
        <p:nvSpPr>
          <p:cNvPr id="27" name="正方形/長方形 26"/>
          <p:cNvSpPr/>
          <p:nvPr/>
        </p:nvSpPr>
        <p:spPr>
          <a:xfrm>
            <a:off x="6101397" y="1430286"/>
            <a:ext cx="1538922" cy="101917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柱 27"/>
          <p:cNvSpPr/>
          <p:nvPr/>
        </p:nvSpPr>
        <p:spPr>
          <a:xfrm>
            <a:off x="5309869" y="1430286"/>
            <a:ext cx="646431" cy="1019175"/>
          </a:xfrm>
          <a:prstGeom prst="can">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データ</a:t>
            </a:r>
          </a:p>
        </p:txBody>
      </p:sp>
      <p:sp>
        <p:nvSpPr>
          <p:cNvPr id="29" name="正方形/長方形 28"/>
          <p:cNvSpPr/>
          <p:nvPr/>
        </p:nvSpPr>
        <p:spPr>
          <a:xfrm>
            <a:off x="6169025" y="147791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30" name="正方形/長方形 29"/>
          <p:cNvSpPr/>
          <p:nvPr/>
        </p:nvSpPr>
        <p:spPr>
          <a:xfrm>
            <a:off x="6899275" y="147791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31" name="正方形/長方形 30"/>
          <p:cNvSpPr/>
          <p:nvPr/>
        </p:nvSpPr>
        <p:spPr>
          <a:xfrm>
            <a:off x="6169025" y="183986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32" name="正方形/長方形 31"/>
          <p:cNvSpPr/>
          <p:nvPr/>
        </p:nvSpPr>
        <p:spPr>
          <a:xfrm>
            <a:off x="6899275" y="183986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33" name="テキスト ボックス 32"/>
          <p:cNvSpPr txBox="1"/>
          <p:nvPr/>
        </p:nvSpPr>
        <p:spPr>
          <a:xfrm>
            <a:off x="6101397" y="2147062"/>
            <a:ext cx="1538922" cy="276999"/>
          </a:xfrm>
          <a:prstGeom prst="rect">
            <a:avLst/>
          </a:prstGeom>
          <a:noFill/>
        </p:spPr>
        <p:txBody>
          <a:bodyPr wrap="square" rtlCol="0">
            <a:spAutoFit/>
          </a:bodyPr>
          <a:lstStyle/>
          <a:p>
            <a:pPr algn="ctr"/>
            <a:r>
              <a:rPr kumimoji="1" lang="ja-JP" altLang="en-US" sz="1200" dirty="0">
                <a:solidFill>
                  <a:srgbClr val="FFFFFF"/>
                </a:solidFill>
              </a:rPr>
              <a:t>オフィス・アプリ</a:t>
            </a:r>
          </a:p>
        </p:txBody>
      </p:sp>
      <p:sp>
        <p:nvSpPr>
          <p:cNvPr id="34" name="正方形/長方形 33"/>
          <p:cNvSpPr/>
          <p:nvPr/>
        </p:nvSpPr>
        <p:spPr>
          <a:xfrm>
            <a:off x="1383189" y="1546374"/>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p:cNvSpPr/>
          <p:nvPr/>
        </p:nvSpPr>
        <p:spPr>
          <a:xfrm>
            <a:off x="2227739" y="1546374"/>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3078639" y="1546374"/>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3935889" y="1546374"/>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p:cNvSpPr/>
          <p:nvPr/>
        </p:nvSpPr>
        <p:spPr>
          <a:xfrm>
            <a:off x="1383189" y="2130572"/>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2227739" y="2130572"/>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p:cNvSpPr/>
          <p:nvPr/>
        </p:nvSpPr>
        <p:spPr>
          <a:xfrm>
            <a:off x="3078639" y="2130572"/>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p:cNvSpPr/>
          <p:nvPr/>
        </p:nvSpPr>
        <p:spPr>
          <a:xfrm>
            <a:off x="3935889" y="2130572"/>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p:cNvSpPr txBox="1"/>
          <p:nvPr/>
        </p:nvSpPr>
        <p:spPr>
          <a:xfrm>
            <a:off x="1864678" y="1016247"/>
            <a:ext cx="2335495" cy="461665"/>
          </a:xfrm>
          <a:prstGeom prst="rect">
            <a:avLst/>
          </a:prstGeom>
          <a:noFill/>
        </p:spPr>
        <p:txBody>
          <a:bodyPr wrap="none" rtlCol="0">
            <a:spAutoFit/>
          </a:bodyPr>
          <a:lstStyle/>
          <a:p>
            <a:r>
              <a:rPr kumimoji="1" lang="ja-JP" altLang="en-US" sz="2400" dirty="0">
                <a:solidFill>
                  <a:srgbClr val="FFFFFF"/>
                </a:solidFill>
              </a:rPr>
              <a:t>クラウドサービス</a:t>
            </a:r>
          </a:p>
        </p:txBody>
      </p:sp>
      <p:sp>
        <p:nvSpPr>
          <p:cNvPr id="43" name="上下矢印 42"/>
          <p:cNvSpPr/>
          <p:nvPr/>
        </p:nvSpPr>
        <p:spPr>
          <a:xfrm>
            <a:off x="3715545" y="2730500"/>
            <a:ext cx="405605" cy="1613739"/>
          </a:xfrm>
          <a:prstGeom prst="upDownArrow">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上下矢印 43"/>
          <p:cNvSpPr/>
          <p:nvPr/>
        </p:nvSpPr>
        <p:spPr>
          <a:xfrm>
            <a:off x="4935142" y="2730500"/>
            <a:ext cx="405605" cy="1613739"/>
          </a:xfrm>
          <a:prstGeom prst="upDownArrow">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p:cNvSpPr txBox="1"/>
          <p:nvPr/>
        </p:nvSpPr>
        <p:spPr>
          <a:xfrm>
            <a:off x="5137944" y="1123950"/>
            <a:ext cx="2674415" cy="276999"/>
          </a:xfrm>
          <a:prstGeom prst="rect">
            <a:avLst/>
          </a:prstGeom>
          <a:noFill/>
        </p:spPr>
        <p:txBody>
          <a:bodyPr wrap="square" rtlCol="0">
            <a:spAutoFit/>
          </a:bodyPr>
          <a:lstStyle/>
          <a:p>
            <a:pPr algn="ctr"/>
            <a:r>
              <a:rPr kumimoji="1" lang="en-US" altLang="ja-JP" sz="1200" dirty="0"/>
              <a:t>Google Apps for work</a:t>
            </a:r>
            <a:r>
              <a:rPr kumimoji="1" lang="ja-JP" altLang="en-US" sz="1200" dirty="0"/>
              <a:t>など</a:t>
            </a:r>
          </a:p>
        </p:txBody>
      </p:sp>
      <p:sp>
        <p:nvSpPr>
          <p:cNvPr id="47" name="正方形/長方形 46"/>
          <p:cNvSpPr/>
          <p:nvPr/>
        </p:nvSpPr>
        <p:spPr>
          <a:xfrm>
            <a:off x="4781550" y="4622801"/>
            <a:ext cx="748923" cy="276999"/>
          </a:xfrm>
          <a:prstGeom prst="rect">
            <a:avLst/>
          </a:prstGeom>
        </p:spPr>
        <p:txBody>
          <a:bodyPr wrap="none">
            <a:spAutoFit/>
          </a:bodyPr>
          <a:lstStyle/>
          <a:p>
            <a:pPr lvl="0" algn="ctr"/>
            <a:r>
              <a:rPr lang="ja-JP" altLang="en-US" sz="1200" dirty="0">
                <a:solidFill>
                  <a:srgbClr val="FFFFFF"/>
                </a:solidFill>
                <a:latin typeface="ＭＳ Ｐゴシック"/>
                <a:cs typeface="ＭＳ Ｐゴシック"/>
              </a:rPr>
              <a:t>ブラウザ</a:t>
            </a:r>
          </a:p>
        </p:txBody>
      </p:sp>
      <p:cxnSp>
        <p:nvCxnSpPr>
          <p:cNvPr id="53" name="直線矢印コネクタ 52"/>
          <p:cNvCxnSpPr/>
          <p:nvPr/>
        </p:nvCxnSpPr>
        <p:spPr>
          <a:xfrm flipV="1">
            <a:off x="7583169" y="2147062"/>
            <a:ext cx="0" cy="22391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55" name="直線矢印コネクタ 54"/>
          <p:cNvCxnSpPr/>
          <p:nvPr/>
        </p:nvCxnSpPr>
        <p:spPr>
          <a:xfrm flipV="1">
            <a:off x="6169025" y="2147062"/>
            <a:ext cx="0" cy="22391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48" name="正方形/長方形 47"/>
          <p:cNvSpPr/>
          <p:nvPr/>
        </p:nvSpPr>
        <p:spPr>
          <a:xfrm>
            <a:off x="6169025" y="4373512"/>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49" name="正方形/長方形 48"/>
          <p:cNvSpPr/>
          <p:nvPr/>
        </p:nvSpPr>
        <p:spPr>
          <a:xfrm>
            <a:off x="6899275" y="4373512"/>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50" name="正方形/長方形 49"/>
          <p:cNvSpPr/>
          <p:nvPr/>
        </p:nvSpPr>
        <p:spPr>
          <a:xfrm>
            <a:off x="6169025" y="4735462"/>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51" name="正方形/長方形 50"/>
          <p:cNvSpPr/>
          <p:nvPr/>
        </p:nvSpPr>
        <p:spPr>
          <a:xfrm>
            <a:off x="6899275" y="4735462"/>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66" name="上下矢印 65"/>
          <p:cNvSpPr/>
          <p:nvPr/>
        </p:nvSpPr>
        <p:spPr>
          <a:xfrm>
            <a:off x="5905500" y="5162550"/>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上下矢印 66"/>
          <p:cNvSpPr/>
          <p:nvPr/>
        </p:nvSpPr>
        <p:spPr>
          <a:xfrm>
            <a:off x="3810685" y="5176978"/>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上下矢印 67"/>
          <p:cNvSpPr/>
          <p:nvPr/>
        </p:nvSpPr>
        <p:spPr>
          <a:xfrm>
            <a:off x="2550052" y="5176978"/>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上下矢印 68"/>
          <p:cNvSpPr/>
          <p:nvPr/>
        </p:nvSpPr>
        <p:spPr>
          <a:xfrm rot="5400000">
            <a:off x="5927000" y="1867704"/>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上下矢印 69"/>
          <p:cNvSpPr/>
          <p:nvPr/>
        </p:nvSpPr>
        <p:spPr>
          <a:xfrm rot="5400000">
            <a:off x="1683931" y="4661445"/>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上下矢印 70"/>
          <p:cNvSpPr/>
          <p:nvPr/>
        </p:nvSpPr>
        <p:spPr>
          <a:xfrm rot="5400000">
            <a:off x="1574542" y="5395124"/>
            <a:ext cx="180557" cy="532430"/>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上下矢印 71"/>
          <p:cNvSpPr/>
          <p:nvPr/>
        </p:nvSpPr>
        <p:spPr>
          <a:xfrm rot="5400000">
            <a:off x="7366097" y="5395123"/>
            <a:ext cx="180557" cy="532430"/>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テキスト ボックス 72"/>
          <p:cNvSpPr txBox="1"/>
          <p:nvPr/>
        </p:nvSpPr>
        <p:spPr>
          <a:xfrm>
            <a:off x="2122344" y="5738918"/>
            <a:ext cx="2214706" cy="307777"/>
          </a:xfrm>
          <a:prstGeom prst="rect">
            <a:avLst/>
          </a:prstGeom>
          <a:noFill/>
        </p:spPr>
        <p:txBody>
          <a:bodyPr wrap="none" rtlCol="0">
            <a:spAutoFit/>
          </a:bodyPr>
          <a:lstStyle/>
          <a:p>
            <a:r>
              <a:rPr kumimoji="1" lang="en-US" altLang="ja-JP" sz="1400" dirty="0"/>
              <a:t>PC / Windows</a:t>
            </a:r>
            <a:r>
              <a:rPr lang="ja-JP" altLang="en-US" sz="1400" dirty="0"/>
              <a:t>・</a:t>
            </a:r>
            <a:r>
              <a:rPr lang="en-US" altLang="ja-JP" sz="1400" dirty="0"/>
              <a:t>Mac OS </a:t>
            </a:r>
            <a:r>
              <a:rPr lang="ja-JP" altLang="en-US" sz="1400" dirty="0"/>
              <a:t>など</a:t>
            </a:r>
            <a:endParaRPr kumimoji="1" lang="ja-JP" altLang="en-US" sz="1400" dirty="0"/>
          </a:p>
        </p:txBody>
      </p:sp>
      <p:sp>
        <p:nvSpPr>
          <p:cNvPr id="74" name="テキスト ボックス 73"/>
          <p:cNvSpPr txBox="1"/>
          <p:nvPr/>
        </p:nvSpPr>
        <p:spPr>
          <a:xfrm>
            <a:off x="4740677" y="5738917"/>
            <a:ext cx="2102584" cy="307777"/>
          </a:xfrm>
          <a:prstGeom prst="rect">
            <a:avLst/>
          </a:prstGeom>
          <a:noFill/>
        </p:spPr>
        <p:txBody>
          <a:bodyPr wrap="none" rtlCol="0">
            <a:spAutoFit/>
          </a:bodyPr>
          <a:lstStyle/>
          <a:p>
            <a:r>
              <a:rPr kumimoji="1" lang="en-US" altLang="ja-JP" sz="1400" dirty="0" err="1">
                <a:solidFill>
                  <a:srgbClr val="0000FF"/>
                </a:solidFill>
              </a:rPr>
              <a:t>Chromebook</a:t>
            </a:r>
            <a:r>
              <a:rPr lang="en-US" altLang="ja-JP" sz="1400" dirty="0">
                <a:solidFill>
                  <a:srgbClr val="0000FF"/>
                </a:solidFill>
              </a:rPr>
              <a:t> </a:t>
            </a:r>
            <a:r>
              <a:rPr kumimoji="1" lang="en-US" altLang="ja-JP" sz="1400" dirty="0">
                <a:solidFill>
                  <a:srgbClr val="0000FF"/>
                </a:solidFill>
              </a:rPr>
              <a:t>/ Chrome OS </a:t>
            </a:r>
            <a:endParaRPr kumimoji="1" lang="ja-JP" altLang="en-US" sz="1400" dirty="0">
              <a:solidFill>
                <a:srgbClr val="0000FF"/>
              </a:solidFill>
            </a:endParaRPr>
          </a:p>
        </p:txBody>
      </p:sp>
    </p:spTree>
    <p:extLst>
      <p:ext uri="{BB962C8B-B14F-4D97-AF65-F5344CB8AC3E}">
        <p14:creationId xmlns:p14="http://schemas.microsoft.com/office/powerpoint/2010/main" val="22049765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クライアント仮想化</a:t>
            </a:r>
          </a:p>
        </p:txBody>
      </p:sp>
      <p:sp>
        <p:nvSpPr>
          <p:cNvPr id="4" name="テキスト ボックス 3"/>
          <p:cNvSpPr txBox="1"/>
          <p:nvPr/>
        </p:nvSpPr>
        <p:spPr>
          <a:xfrm>
            <a:off x="1307289" y="902946"/>
            <a:ext cx="2380780" cy="646331"/>
          </a:xfrm>
          <a:prstGeom prst="rect">
            <a:avLst/>
          </a:prstGeom>
          <a:noFill/>
        </p:spPr>
        <p:txBody>
          <a:bodyPr wrap="none" rtlCol="0">
            <a:spAutoFit/>
          </a:bodyPr>
          <a:lstStyle/>
          <a:p>
            <a:pPr algn="ctr">
              <a:spcBef>
                <a:spcPts val="0"/>
              </a:spcBef>
            </a:pPr>
            <a:r>
              <a:rPr kumimoji="1" lang="ja-JP" altLang="en-US" sz="1800" dirty="0">
                <a:solidFill>
                  <a:srgbClr val="0000CC"/>
                </a:solidFill>
                <a:latin typeface="Arial"/>
                <a:ea typeface="HGP創英角ｺﾞｼｯｸUB" pitchFamily="50" charset="-128"/>
                <a:cs typeface="Arial"/>
              </a:rPr>
              <a:t>クライアントの仮想化</a:t>
            </a:r>
          </a:p>
          <a:p>
            <a:pPr algn="ctr">
              <a:spcBef>
                <a:spcPts val="0"/>
              </a:spcBef>
            </a:pPr>
            <a:r>
              <a:rPr kumimoji="1" lang="ja-JP" altLang="en-US" sz="1800" dirty="0">
                <a:solidFill>
                  <a:srgbClr val="0000CC"/>
                </a:solidFill>
                <a:latin typeface="Arial"/>
                <a:ea typeface="HGP創英角ｺﾞｼｯｸUB" pitchFamily="50" charset="-128"/>
                <a:cs typeface="Arial"/>
              </a:rPr>
              <a:t>（アプリケーション方式）</a:t>
            </a:r>
            <a:endParaRPr kumimoji="1" lang="ja-JP" altLang="en-US" sz="1400" dirty="0">
              <a:solidFill>
                <a:srgbClr val="0000CC"/>
              </a:solidFill>
              <a:latin typeface="Arial"/>
              <a:ea typeface="HGP創英角ｺﾞｼｯｸUB" pitchFamily="50" charset="-128"/>
              <a:cs typeface="Arial"/>
            </a:endParaRPr>
          </a:p>
        </p:txBody>
      </p:sp>
      <p:sp>
        <p:nvSpPr>
          <p:cNvPr id="5" name="角丸四角形 4"/>
          <p:cNvSpPr/>
          <p:nvPr/>
        </p:nvSpPr>
        <p:spPr bwMode="auto">
          <a:xfrm>
            <a:off x="1219200" y="1657283"/>
            <a:ext cx="2587625" cy="4732061"/>
          </a:xfrm>
          <a:prstGeom prst="roundRect">
            <a:avLst>
              <a:gd name="adj" fmla="val 0"/>
            </a:avLst>
          </a:prstGeom>
          <a:solidFill>
            <a:srgbClr val="FFFF9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n-ea"/>
              <a:cs typeface="Arial"/>
            </a:endParaRPr>
          </a:p>
        </p:txBody>
      </p:sp>
      <p:sp>
        <p:nvSpPr>
          <p:cNvPr id="6" name="正方形/長方形 5"/>
          <p:cNvSpPr/>
          <p:nvPr/>
        </p:nvSpPr>
        <p:spPr bwMode="auto">
          <a:xfrm>
            <a:off x="1371600" y="4179546"/>
            <a:ext cx="1086846" cy="392454"/>
          </a:xfrm>
          <a:prstGeom prst="rect">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lang="ja-JP" altLang="en-US" sz="1200" dirty="0">
                <a:solidFill>
                  <a:schemeClr val="bg1"/>
                </a:solidFill>
                <a:latin typeface="+mn-ea"/>
                <a:cs typeface="Arial"/>
              </a:rPr>
              <a:t>仮想化</a:t>
            </a:r>
          </a:p>
          <a:p>
            <a:pPr algn="ctr">
              <a:spcBef>
                <a:spcPts val="0"/>
              </a:spcBef>
            </a:pPr>
            <a:r>
              <a:rPr lang="ja-JP" altLang="en-US" sz="1200" dirty="0">
                <a:solidFill>
                  <a:schemeClr val="bg1"/>
                </a:solidFill>
                <a:latin typeface="+mn-ea"/>
                <a:cs typeface="Arial"/>
              </a:rPr>
              <a:t>ソフトウェア</a:t>
            </a:r>
          </a:p>
        </p:txBody>
      </p:sp>
      <p:sp>
        <p:nvSpPr>
          <p:cNvPr id="7" name="角丸四角形 6"/>
          <p:cNvSpPr/>
          <p:nvPr/>
        </p:nvSpPr>
        <p:spPr bwMode="auto">
          <a:xfrm>
            <a:off x="1371067" y="5133141"/>
            <a:ext cx="2253227" cy="96920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dirty="0">
                <a:latin typeface="+mn-ea"/>
                <a:cs typeface="Arial"/>
              </a:rPr>
              <a:t>ハードウェア</a:t>
            </a:r>
            <a:endParaRPr lang="en-US" altLang="ja-JP" dirty="0">
              <a:latin typeface="+mn-ea"/>
              <a:cs typeface="Arial"/>
            </a:endParaRPr>
          </a:p>
          <a:p>
            <a:pPr algn="ctr"/>
            <a:endParaRPr lang="en-US" altLang="ja-JP" dirty="0">
              <a:latin typeface="+mn-ea"/>
              <a:cs typeface="Arial"/>
            </a:endParaRPr>
          </a:p>
          <a:p>
            <a:pPr algn="ctr"/>
            <a:endParaRPr lang="en-US" altLang="ja-JP" dirty="0">
              <a:latin typeface="+mn-ea"/>
              <a:cs typeface="Arial"/>
            </a:endParaRPr>
          </a:p>
        </p:txBody>
      </p:sp>
      <p:sp>
        <p:nvSpPr>
          <p:cNvPr id="9" name="テキスト ボックス 8"/>
          <p:cNvSpPr txBox="1"/>
          <p:nvPr/>
        </p:nvSpPr>
        <p:spPr>
          <a:xfrm>
            <a:off x="1691005" y="1725433"/>
            <a:ext cx="1599416" cy="369332"/>
          </a:xfrm>
          <a:prstGeom prst="rect">
            <a:avLst/>
          </a:prstGeom>
          <a:noFill/>
          <a:ln>
            <a:noFill/>
          </a:ln>
        </p:spPr>
        <p:txBody>
          <a:bodyPr wrap="none" rtlCol="0">
            <a:spAutoFit/>
          </a:bodyPr>
          <a:lstStyle/>
          <a:p>
            <a:pPr algn="ctr"/>
            <a:r>
              <a:rPr kumimoji="1" lang="ja-JP" altLang="en-US" sz="1800" dirty="0">
                <a:solidFill>
                  <a:srgbClr val="0000CC"/>
                </a:solidFill>
                <a:latin typeface="+mn-ea"/>
                <a:cs typeface="Arial"/>
              </a:rPr>
              <a:t>クライアント</a:t>
            </a:r>
            <a:r>
              <a:rPr kumimoji="1" lang="en-US" altLang="ja-JP" sz="1800" dirty="0">
                <a:solidFill>
                  <a:srgbClr val="0000CC"/>
                </a:solidFill>
                <a:latin typeface="+mn-ea"/>
                <a:cs typeface="Arial"/>
              </a:rPr>
              <a:t>PC</a:t>
            </a:r>
            <a:endParaRPr kumimoji="1" lang="ja-JP" altLang="en-US" sz="1800" dirty="0">
              <a:solidFill>
                <a:srgbClr val="0000CC"/>
              </a:solidFill>
              <a:latin typeface="+mn-ea"/>
              <a:cs typeface="Arial"/>
            </a:endParaRPr>
          </a:p>
        </p:txBody>
      </p:sp>
      <p:sp>
        <p:nvSpPr>
          <p:cNvPr id="10" name="正方形/長方形 9"/>
          <p:cNvSpPr/>
          <p:nvPr/>
        </p:nvSpPr>
        <p:spPr bwMode="auto">
          <a:xfrm>
            <a:off x="1371067" y="4636746"/>
            <a:ext cx="2253227" cy="425774"/>
          </a:xfrm>
          <a:prstGeom prst="rect">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pPr>
            <a:r>
              <a:rPr lang="ja-JP" altLang="en-US" sz="1400" dirty="0">
                <a:solidFill>
                  <a:schemeClr val="bg1"/>
                </a:solidFill>
                <a:latin typeface="+mn-ea"/>
                <a:cs typeface="Arial"/>
              </a:rPr>
              <a:t>オペレーティング・システム</a:t>
            </a:r>
            <a:endParaRPr lang="en-US" altLang="ja-JP" sz="1400" dirty="0">
              <a:solidFill>
                <a:schemeClr val="bg1"/>
              </a:solidFill>
              <a:latin typeface="+mn-ea"/>
              <a:cs typeface="Arial"/>
            </a:endParaRPr>
          </a:p>
          <a:p>
            <a:pPr algn="ctr">
              <a:lnSpc>
                <a:spcPts val="1400"/>
              </a:lnSpc>
            </a:pPr>
            <a:r>
              <a:rPr lang="ja-JP" altLang="en-US" sz="1000" dirty="0">
                <a:solidFill>
                  <a:schemeClr val="bg1"/>
                </a:solidFill>
                <a:latin typeface="+mn-ea"/>
                <a:cs typeface="Arial"/>
              </a:rPr>
              <a:t>（ホストＯＳ）</a:t>
            </a:r>
          </a:p>
        </p:txBody>
      </p:sp>
      <p:sp>
        <p:nvSpPr>
          <p:cNvPr id="11" name="正方形/長方形 10"/>
          <p:cNvSpPr/>
          <p:nvPr/>
        </p:nvSpPr>
        <p:spPr bwMode="auto">
          <a:xfrm>
            <a:off x="2490713" y="2198346"/>
            <a:ext cx="1133581" cy="2373654"/>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アプリケーション</a:t>
            </a:r>
          </a:p>
        </p:txBody>
      </p:sp>
      <p:sp>
        <p:nvSpPr>
          <p:cNvPr id="12" name="正方形/長方形 11"/>
          <p:cNvSpPr/>
          <p:nvPr/>
        </p:nvSpPr>
        <p:spPr bwMode="auto">
          <a:xfrm>
            <a:off x="1371067" y="3321050"/>
            <a:ext cx="1079878" cy="457200"/>
          </a:xfrm>
          <a:prstGeom prst="rect">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pPr>
            <a:r>
              <a:rPr lang="ja-JP" altLang="en-US" sz="1400" dirty="0">
                <a:solidFill>
                  <a:schemeClr val="bg1"/>
                </a:solidFill>
                <a:latin typeface="+mn-ea"/>
                <a:cs typeface="Arial"/>
              </a:rPr>
              <a:t>ＯＳ</a:t>
            </a:r>
            <a:endParaRPr lang="en-US" altLang="ja-JP" sz="1400" dirty="0">
              <a:solidFill>
                <a:schemeClr val="bg1"/>
              </a:solidFill>
              <a:latin typeface="+mn-ea"/>
              <a:cs typeface="Arial"/>
            </a:endParaRPr>
          </a:p>
          <a:p>
            <a:pPr algn="ctr">
              <a:lnSpc>
                <a:spcPts val="1400"/>
              </a:lnSpc>
            </a:pPr>
            <a:r>
              <a:rPr lang="ja-JP" altLang="en-US" sz="800" dirty="0">
                <a:solidFill>
                  <a:schemeClr val="bg1"/>
                </a:solidFill>
                <a:latin typeface="+mn-ea"/>
                <a:cs typeface="Arial"/>
              </a:rPr>
              <a:t>（ゲストＯＳ）</a:t>
            </a:r>
          </a:p>
        </p:txBody>
      </p:sp>
      <p:sp>
        <p:nvSpPr>
          <p:cNvPr id="13" name="正方形/長方形 12"/>
          <p:cNvSpPr/>
          <p:nvPr/>
        </p:nvSpPr>
        <p:spPr bwMode="auto">
          <a:xfrm>
            <a:off x="1371067" y="2198344"/>
            <a:ext cx="1079878" cy="1065556"/>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アプリケーション</a:t>
            </a:r>
          </a:p>
        </p:txBody>
      </p:sp>
      <p:sp>
        <p:nvSpPr>
          <p:cNvPr id="15" name="テキスト ボックス 14"/>
          <p:cNvSpPr txBox="1"/>
          <p:nvPr/>
        </p:nvSpPr>
        <p:spPr>
          <a:xfrm>
            <a:off x="5366831" y="862723"/>
            <a:ext cx="2486579" cy="646331"/>
          </a:xfrm>
          <a:prstGeom prst="rect">
            <a:avLst/>
          </a:prstGeom>
          <a:noFill/>
        </p:spPr>
        <p:txBody>
          <a:bodyPr wrap="none" rtlCol="0">
            <a:spAutoFit/>
          </a:bodyPr>
          <a:lstStyle/>
          <a:p>
            <a:pPr algn="ctr">
              <a:spcBef>
                <a:spcPts val="0"/>
              </a:spcBef>
            </a:pPr>
            <a:r>
              <a:rPr kumimoji="1" lang="ja-JP" altLang="en-US" sz="1800" dirty="0">
                <a:solidFill>
                  <a:srgbClr val="0000CC"/>
                </a:solidFill>
                <a:latin typeface="Arial"/>
                <a:ea typeface="HGP創英角ｺﾞｼｯｸUB" pitchFamily="50" charset="-128"/>
                <a:cs typeface="Arial"/>
              </a:rPr>
              <a:t>クライアントの仮想化</a:t>
            </a:r>
          </a:p>
          <a:p>
            <a:pPr algn="ctr">
              <a:spcBef>
                <a:spcPts val="0"/>
              </a:spcBef>
            </a:pPr>
            <a:r>
              <a:rPr kumimoji="1" lang="ja-JP" altLang="en-US" sz="1800" dirty="0">
                <a:solidFill>
                  <a:srgbClr val="0000CC"/>
                </a:solidFill>
                <a:latin typeface="Arial"/>
                <a:ea typeface="HGP創英角ｺﾞｼｯｸUB" pitchFamily="50" charset="-128"/>
                <a:cs typeface="Arial"/>
              </a:rPr>
              <a:t>（ハイパーバイザー方式）</a:t>
            </a:r>
            <a:endParaRPr kumimoji="1" lang="ja-JP" altLang="en-US" sz="1400" dirty="0">
              <a:solidFill>
                <a:srgbClr val="0000CC"/>
              </a:solidFill>
              <a:latin typeface="Arial"/>
              <a:ea typeface="HGP創英角ｺﾞｼｯｸUB" pitchFamily="50" charset="-128"/>
              <a:cs typeface="Arial"/>
            </a:endParaRPr>
          </a:p>
        </p:txBody>
      </p:sp>
      <p:sp>
        <p:nvSpPr>
          <p:cNvPr id="16" name="角丸四角形 15"/>
          <p:cNvSpPr/>
          <p:nvPr/>
        </p:nvSpPr>
        <p:spPr bwMode="auto">
          <a:xfrm>
            <a:off x="5331641" y="1617060"/>
            <a:ext cx="2637609" cy="4732061"/>
          </a:xfrm>
          <a:prstGeom prst="roundRect">
            <a:avLst>
              <a:gd name="adj" fmla="val 0"/>
            </a:avLst>
          </a:prstGeom>
          <a:solidFill>
            <a:srgbClr val="FFFF9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n-ea"/>
              <a:cs typeface="Arial"/>
            </a:endParaRPr>
          </a:p>
        </p:txBody>
      </p:sp>
      <p:sp>
        <p:nvSpPr>
          <p:cNvPr id="17" name="正方形/長方形 16"/>
          <p:cNvSpPr/>
          <p:nvPr/>
        </p:nvSpPr>
        <p:spPr bwMode="auto">
          <a:xfrm>
            <a:off x="5505101" y="4179546"/>
            <a:ext cx="2285999" cy="879158"/>
          </a:xfrm>
          <a:prstGeom prst="rect">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lang="ja-JP" altLang="en-US" sz="1400" dirty="0">
                <a:solidFill>
                  <a:schemeClr val="bg1"/>
                </a:solidFill>
                <a:latin typeface="+mn-ea"/>
                <a:cs typeface="Arial"/>
              </a:rPr>
              <a:t>仮想化ソフトウェア</a:t>
            </a:r>
            <a:br>
              <a:rPr lang="en-US" altLang="ja-JP" sz="1400" dirty="0">
                <a:solidFill>
                  <a:schemeClr val="bg1"/>
                </a:solidFill>
                <a:latin typeface="+mn-ea"/>
                <a:cs typeface="Arial"/>
              </a:rPr>
            </a:br>
            <a:r>
              <a:rPr lang="en-US" altLang="ja-JP" sz="1000" dirty="0">
                <a:solidFill>
                  <a:schemeClr val="bg1"/>
                </a:solidFill>
                <a:latin typeface="+mn-ea"/>
                <a:cs typeface="Arial"/>
              </a:rPr>
              <a:t>(</a:t>
            </a:r>
            <a:r>
              <a:rPr lang="ja-JP" altLang="en-US" sz="1000" dirty="0">
                <a:solidFill>
                  <a:schemeClr val="bg1"/>
                </a:solidFill>
                <a:latin typeface="+mn-ea"/>
                <a:cs typeface="Arial"/>
              </a:rPr>
              <a:t>ハイパーバイザー</a:t>
            </a:r>
            <a:r>
              <a:rPr lang="en-US" altLang="ja-JP" sz="1000" dirty="0">
                <a:solidFill>
                  <a:schemeClr val="bg1"/>
                </a:solidFill>
                <a:latin typeface="+mn-ea"/>
                <a:cs typeface="Arial"/>
              </a:rPr>
              <a:t>)</a:t>
            </a:r>
            <a:endParaRPr lang="ja-JP" altLang="en-US" sz="1000" dirty="0">
              <a:solidFill>
                <a:schemeClr val="bg1"/>
              </a:solidFill>
              <a:latin typeface="+mn-ea"/>
              <a:cs typeface="Arial"/>
            </a:endParaRPr>
          </a:p>
        </p:txBody>
      </p:sp>
      <p:sp>
        <p:nvSpPr>
          <p:cNvPr id="18" name="角丸四角形 17"/>
          <p:cNvSpPr/>
          <p:nvPr/>
        </p:nvSpPr>
        <p:spPr bwMode="auto">
          <a:xfrm>
            <a:off x="5501665" y="5124664"/>
            <a:ext cx="2274956" cy="97155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dirty="0">
                <a:latin typeface="+mn-ea"/>
                <a:cs typeface="Arial"/>
              </a:rPr>
              <a:t>ハードウェア</a:t>
            </a:r>
            <a:endParaRPr lang="en-US" altLang="ja-JP" dirty="0">
              <a:latin typeface="+mn-ea"/>
              <a:cs typeface="Arial"/>
            </a:endParaRPr>
          </a:p>
          <a:p>
            <a:pPr algn="ctr"/>
            <a:endParaRPr lang="en-US" altLang="ja-JP" dirty="0">
              <a:latin typeface="+mn-ea"/>
              <a:cs typeface="Arial"/>
            </a:endParaRPr>
          </a:p>
          <a:p>
            <a:pPr algn="ctr"/>
            <a:endParaRPr lang="en-US" altLang="ja-JP" dirty="0">
              <a:latin typeface="+mn-ea"/>
              <a:cs typeface="Arial"/>
            </a:endParaRPr>
          </a:p>
        </p:txBody>
      </p:sp>
      <p:sp>
        <p:nvSpPr>
          <p:cNvPr id="20" name="テキスト ボックス 19"/>
          <p:cNvSpPr txBox="1"/>
          <p:nvPr/>
        </p:nvSpPr>
        <p:spPr>
          <a:xfrm>
            <a:off x="5829692" y="1685210"/>
            <a:ext cx="1599416" cy="369332"/>
          </a:xfrm>
          <a:prstGeom prst="rect">
            <a:avLst/>
          </a:prstGeom>
          <a:noFill/>
          <a:ln>
            <a:noFill/>
          </a:ln>
        </p:spPr>
        <p:txBody>
          <a:bodyPr wrap="none" rtlCol="0">
            <a:spAutoFit/>
          </a:bodyPr>
          <a:lstStyle/>
          <a:p>
            <a:pPr algn="ctr"/>
            <a:r>
              <a:rPr kumimoji="1" lang="ja-JP" altLang="en-US" sz="1800" dirty="0">
                <a:solidFill>
                  <a:srgbClr val="0000CC"/>
                </a:solidFill>
                <a:latin typeface="+mn-ea"/>
                <a:cs typeface="Arial"/>
              </a:rPr>
              <a:t>クライアント</a:t>
            </a:r>
            <a:r>
              <a:rPr kumimoji="1" lang="en-US" altLang="ja-JP" sz="1800" dirty="0">
                <a:solidFill>
                  <a:srgbClr val="0000CC"/>
                </a:solidFill>
                <a:latin typeface="+mn-ea"/>
                <a:cs typeface="Arial"/>
              </a:rPr>
              <a:t>PC</a:t>
            </a:r>
            <a:endParaRPr kumimoji="1" lang="ja-JP" altLang="en-US" sz="1800" dirty="0">
              <a:solidFill>
                <a:srgbClr val="0000CC"/>
              </a:solidFill>
              <a:latin typeface="+mn-ea"/>
              <a:cs typeface="Arial"/>
            </a:endParaRPr>
          </a:p>
        </p:txBody>
      </p:sp>
      <p:sp>
        <p:nvSpPr>
          <p:cNvPr id="21" name="正方形/長方形 20"/>
          <p:cNvSpPr/>
          <p:nvPr/>
        </p:nvSpPr>
        <p:spPr bwMode="auto">
          <a:xfrm>
            <a:off x="6686357" y="2198344"/>
            <a:ext cx="1092670" cy="1052854"/>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アプリケーション</a:t>
            </a:r>
          </a:p>
        </p:txBody>
      </p:sp>
      <p:sp>
        <p:nvSpPr>
          <p:cNvPr id="22" name="正方形/長方形 21"/>
          <p:cNvSpPr/>
          <p:nvPr/>
        </p:nvSpPr>
        <p:spPr bwMode="auto">
          <a:xfrm>
            <a:off x="6679874" y="3321050"/>
            <a:ext cx="1096748" cy="464457"/>
          </a:xfrm>
          <a:prstGeom prst="rect">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400" dirty="0">
                <a:solidFill>
                  <a:schemeClr val="bg1"/>
                </a:solidFill>
                <a:latin typeface="+mn-ea"/>
                <a:cs typeface="Arial"/>
              </a:rPr>
              <a:t>ＯＳ</a:t>
            </a:r>
          </a:p>
        </p:txBody>
      </p:sp>
      <p:sp>
        <p:nvSpPr>
          <p:cNvPr id="23" name="正方形/長方形 22"/>
          <p:cNvSpPr/>
          <p:nvPr/>
        </p:nvSpPr>
        <p:spPr bwMode="auto">
          <a:xfrm>
            <a:off x="5497445" y="2198345"/>
            <a:ext cx="1131955" cy="1065555"/>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アプリケーション</a:t>
            </a:r>
          </a:p>
        </p:txBody>
      </p:sp>
      <p:sp>
        <p:nvSpPr>
          <p:cNvPr id="24" name="正方形/長方形 23"/>
          <p:cNvSpPr/>
          <p:nvPr/>
        </p:nvSpPr>
        <p:spPr bwMode="auto">
          <a:xfrm>
            <a:off x="5497444" y="3321050"/>
            <a:ext cx="1131956" cy="457200"/>
          </a:xfrm>
          <a:prstGeom prst="rect">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400" dirty="0">
                <a:solidFill>
                  <a:schemeClr val="bg1"/>
                </a:solidFill>
                <a:latin typeface="+mn-ea"/>
                <a:cs typeface="Arial"/>
              </a:rPr>
              <a:t>ＯＳ</a:t>
            </a:r>
          </a:p>
        </p:txBody>
      </p:sp>
      <p:sp>
        <p:nvSpPr>
          <p:cNvPr id="25" name="正方形/長方形 24"/>
          <p:cNvSpPr/>
          <p:nvPr/>
        </p:nvSpPr>
        <p:spPr bwMode="auto">
          <a:xfrm>
            <a:off x="6679874" y="3836646"/>
            <a:ext cx="1096748" cy="289947"/>
          </a:xfrm>
          <a:prstGeom prst="rect">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仮想マシン</a:t>
            </a:r>
          </a:p>
        </p:txBody>
      </p:sp>
      <p:sp>
        <p:nvSpPr>
          <p:cNvPr id="26" name="正方形/長方形 25"/>
          <p:cNvSpPr/>
          <p:nvPr/>
        </p:nvSpPr>
        <p:spPr bwMode="auto">
          <a:xfrm>
            <a:off x="5501665" y="3836646"/>
            <a:ext cx="1127735" cy="285416"/>
          </a:xfrm>
          <a:prstGeom prst="rect">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仮想マシン</a:t>
            </a:r>
          </a:p>
        </p:txBody>
      </p:sp>
      <p:sp>
        <p:nvSpPr>
          <p:cNvPr id="27" name="正方形/長方形 26"/>
          <p:cNvSpPr/>
          <p:nvPr/>
        </p:nvSpPr>
        <p:spPr bwMode="auto">
          <a:xfrm>
            <a:off x="1371067" y="3829050"/>
            <a:ext cx="1079878" cy="297543"/>
          </a:xfrm>
          <a:prstGeom prst="rect">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仮想マシン</a:t>
            </a:r>
          </a:p>
        </p:txBody>
      </p:sp>
      <p:sp>
        <p:nvSpPr>
          <p:cNvPr id="28" name="フローチャート: 磁気ディスク 27"/>
          <p:cNvSpPr/>
          <p:nvPr/>
        </p:nvSpPr>
        <p:spPr>
          <a:xfrm>
            <a:off x="2542235" y="5507978"/>
            <a:ext cx="595450" cy="481995"/>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9" name="正方形/長方形 28"/>
          <p:cNvSpPr/>
          <p:nvPr/>
        </p:nvSpPr>
        <p:spPr>
          <a:xfrm>
            <a:off x="1914510" y="5764350"/>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30" name="正方形/長方形 29"/>
          <p:cNvSpPr/>
          <p:nvPr/>
        </p:nvSpPr>
        <p:spPr>
          <a:xfrm>
            <a:off x="1914510" y="5507977"/>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31" name="フローチャート: 磁気ディスク 30"/>
          <p:cNvSpPr/>
          <p:nvPr/>
        </p:nvSpPr>
        <p:spPr>
          <a:xfrm>
            <a:off x="6654676" y="5507978"/>
            <a:ext cx="595450" cy="481995"/>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 name="正方形/長方形 31"/>
          <p:cNvSpPr/>
          <p:nvPr/>
        </p:nvSpPr>
        <p:spPr>
          <a:xfrm>
            <a:off x="6026951" y="5764350"/>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33" name="正方形/長方形 32"/>
          <p:cNvSpPr/>
          <p:nvPr/>
        </p:nvSpPr>
        <p:spPr>
          <a:xfrm>
            <a:off x="6026951" y="5507977"/>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Tree>
    <p:extLst>
      <p:ext uri="{BB962C8B-B14F-4D97-AF65-F5344CB8AC3E}">
        <p14:creationId xmlns:p14="http://schemas.microsoft.com/office/powerpoint/2010/main" val="21546605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ストレージ仮想化</a:t>
            </a:r>
          </a:p>
        </p:txBody>
      </p:sp>
      <p:sp>
        <p:nvSpPr>
          <p:cNvPr id="5" name="AutoShape 3"/>
          <p:cNvSpPr>
            <a:spLocks noChangeArrowheads="1"/>
          </p:cNvSpPr>
          <p:nvPr/>
        </p:nvSpPr>
        <p:spPr bwMode="auto">
          <a:xfrm>
            <a:off x="457200" y="1485900"/>
            <a:ext cx="2473834" cy="2086490"/>
          </a:xfrm>
          <a:prstGeom prst="roundRect">
            <a:avLst>
              <a:gd name="adj" fmla="val 0"/>
            </a:avLst>
          </a:prstGeom>
          <a:solidFill>
            <a:schemeClr val="accent6">
              <a:lumMod val="60000"/>
              <a:lumOff val="40000"/>
            </a:schemeClr>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6" name="AutoShape 5"/>
          <p:cNvSpPr>
            <a:spLocks noChangeArrowheads="1"/>
          </p:cNvSpPr>
          <p:nvPr/>
        </p:nvSpPr>
        <p:spPr bwMode="auto">
          <a:xfrm>
            <a:off x="599165" y="2230953"/>
            <a:ext cx="692674" cy="960436"/>
          </a:xfrm>
          <a:prstGeom prst="can">
            <a:avLst>
              <a:gd name="adj" fmla="val 31883"/>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7" name="AutoShape 6"/>
          <p:cNvSpPr>
            <a:spLocks noChangeArrowheads="1"/>
          </p:cNvSpPr>
          <p:nvPr/>
        </p:nvSpPr>
        <p:spPr bwMode="auto">
          <a:xfrm>
            <a:off x="599165" y="1895990"/>
            <a:ext cx="692674" cy="533400"/>
          </a:xfrm>
          <a:prstGeom prst="can">
            <a:avLst>
              <a:gd name="adj" fmla="val 49403"/>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8" name="Text Box 7"/>
          <p:cNvSpPr txBox="1">
            <a:spLocks noChangeArrowheads="1"/>
          </p:cNvSpPr>
          <p:nvPr/>
        </p:nvSpPr>
        <p:spPr bwMode="auto">
          <a:xfrm>
            <a:off x="599165" y="21547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2TB</a:t>
            </a:r>
            <a:endParaRPr lang="ja-JP" altLang="en-US" sz="1200" dirty="0">
              <a:solidFill>
                <a:schemeClr val="bg1"/>
              </a:solidFill>
              <a:latin typeface="メイリオ"/>
              <a:ea typeface="メイリオ"/>
              <a:cs typeface="メイリオ"/>
            </a:endParaRPr>
          </a:p>
        </p:txBody>
      </p:sp>
      <p:sp>
        <p:nvSpPr>
          <p:cNvPr id="9" name="Text Box 8"/>
          <p:cNvSpPr txBox="1">
            <a:spLocks noChangeArrowheads="1"/>
          </p:cNvSpPr>
          <p:nvPr/>
        </p:nvSpPr>
        <p:spPr bwMode="auto">
          <a:xfrm>
            <a:off x="605515"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0" name="AutoShape 9"/>
          <p:cNvSpPr>
            <a:spLocks noChangeArrowheads="1"/>
          </p:cNvSpPr>
          <p:nvPr/>
        </p:nvSpPr>
        <p:spPr bwMode="auto">
          <a:xfrm>
            <a:off x="1360750" y="2329218"/>
            <a:ext cx="692674" cy="862171"/>
          </a:xfrm>
          <a:prstGeom prst="can">
            <a:avLst>
              <a:gd name="adj" fmla="val 30966"/>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1" name="AutoShape 10"/>
          <p:cNvSpPr>
            <a:spLocks noChangeArrowheads="1"/>
          </p:cNvSpPr>
          <p:nvPr/>
        </p:nvSpPr>
        <p:spPr bwMode="auto">
          <a:xfrm>
            <a:off x="1360750" y="1895990"/>
            <a:ext cx="692674" cy="631310"/>
          </a:xfrm>
          <a:prstGeom prst="can">
            <a:avLst>
              <a:gd name="adj" fmla="val 38889"/>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2" name="Text Box 11"/>
          <p:cNvSpPr txBox="1">
            <a:spLocks noChangeArrowheads="1"/>
          </p:cNvSpPr>
          <p:nvPr/>
        </p:nvSpPr>
        <p:spPr bwMode="auto">
          <a:xfrm>
            <a:off x="1366350" y="2154752"/>
            <a:ext cx="658551"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3TB</a:t>
            </a:r>
            <a:endParaRPr lang="ja-JP" altLang="en-US" sz="1200" dirty="0">
              <a:solidFill>
                <a:schemeClr val="bg1"/>
              </a:solidFill>
              <a:latin typeface="メイリオ"/>
              <a:ea typeface="メイリオ"/>
              <a:cs typeface="メイリオ"/>
            </a:endParaRPr>
          </a:p>
        </p:txBody>
      </p:sp>
      <p:sp>
        <p:nvSpPr>
          <p:cNvPr id="13" name="Text Box 12"/>
          <p:cNvSpPr txBox="1">
            <a:spLocks noChangeArrowheads="1"/>
          </p:cNvSpPr>
          <p:nvPr/>
        </p:nvSpPr>
        <p:spPr bwMode="auto">
          <a:xfrm>
            <a:off x="1367100"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4" name="AutoShape 13"/>
          <p:cNvSpPr>
            <a:spLocks noChangeArrowheads="1"/>
          </p:cNvSpPr>
          <p:nvPr/>
        </p:nvSpPr>
        <p:spPr bwMode="auto">
          <a:xfrm>
            <a:off x="2114551" y="2400974"/>
            <a:ext cx="692674" cy="790416"/>
          </a:xfrm>
          <a:prstGeom prst="can">
            <a:avLst>
              <a:gd name="adj" fmla="val 33717"/>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5" name="AutoShape 14"/>
          <p:cNvSpPr>
            <a:spLocks noChangeArrowheads="1"/>
          </p:cNvSpPr>
          <p:nvPr/>
        </p:nvSpPr>
        <p:spPr bwMode="auto">
          <a:xfrm>
            <a:off x="2114551" y="1895990"/>
            <a:ext cx="692674" cy="721798"/>
          </a:xfrm>
          <a:prstGeom prst="can">
            <a:avLst>
              <a:gd name="adj" fmla="val 35288"/>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6" name="Text Box 15"/>
          <p:cNvSpPr txBox="1">
            <a:spLocks noChangeArrowheads="1"/>
          </p:cNvSpPr>
          <p:nvPr/>
        </p:nvSpPr>
        <p:spPr bwMode="auto">
          <a:xfrm>
            <a:off x="2114550" y="2154752"/>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7" name="Text Box 16"/>
          <p:cNvSpPr txBox="1">
            <a:spLocks noChangeArrowheads="1"/>
          </p:cNvSpPr>
          <p:nvPr/>
        </p:nvSpPr>
        <p:spPr bwMode="auto">
          <a:xfrm>
            <a:off x="2120901"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a:solidFill>
                  <a:schemeClr val="bg1"/>
                </a:solidFill>
                <a:latin typeface="メイリオ"/>
                <a:ea typeface="メイリオ"/>
                <a:cs typeface="メイリオ"/>
              </a:rPr>
              <a:t>実データ</a:t>
            </a:r>
          </a:p>
        </p:txBody>
      </p:sp>
      <p:sp>
        <p:nvSpPr>
          <p:cNvPr id="19" name="Text Box 18"/>
          <p:cNvSpPr txBox="1">
            <a:spLocks noChangeArrowheads="1"/>
          </p:cNvSpPr>
          <p:nvPr/>
        </p:nvSpPr>
        <p:spPr bwMode="auto">
          <a:xfrm>
            <a:off x="599165"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0" name="Text Box 19"/>
          <p:cNvSpPr txBox="1">
            <a:spLocks noChangeArrowheads="1"/>
          </p:cNvSpPr>
          <p:nvPr/>
        </p:nvSpPr>
        <p:spPr bwMode="auto">
          <a:xfrm>
            <a:off x="1360750"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1" name="Text Box 20"/>
          <p:cNvSpPr txBox="1">
            <a:spLocks noChangeArrowheads="1"/>
          </p:cNvSpPr>
          <p:nvPr/>
        </p:nvSpPr>
        <p:spPr bwMode="auto">
          <a:xfrm>
            <a:off x="2133601"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7" name="Text Box 26"/>
          <p:cNvSpPr txBox="1">
            <a:spLocks noChangeArrowheads="1"/>
          </p:cNvSpPr>
          <p:nvPr/>
        </p:nvSpPr>
        <p:spPr bwMode="auto">
          <a:xfrm>
            <a:off x="457200" y="3231633"/>
            <a:ext cx="2473834"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29" name="Rectangle 28"/>
          <p:cNvSpPr>
            <a:spLocks noChangeArrowheads="1"/>
          </p:cNvSpPr>
          <p:nvPr/>
        </p:nvSpPr>
        <p:spPr bwMode="auto">
          <a:xfrm>
            <a:off x="457200" y="962540"/>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ブロック仮想化</a:t>
            </a:r>
          </a:p>
        </p:txBody>
      </p:sp>
      <p:sp>
        <p:nvSpPr>
          <p:cNvPr id="61" name="AutoShape 3"/>
          <p:cNvSpPr>
            <a:spLocks noChangeArrowheads="1"/>
          </p:cNvSpPr>
          <p:nvPr/>
        </p:nvSpPr>
        <p:spPr bwMode="auto">
          <a:xfrm>
            <a:off x="457200" y="3793093"/>
            <a:ext cx="2473834" cy="2049463"/>
          </a:xfrm>
          <a:prstGeom prst="roundRect">
            <a:avLst>
              <a:gd name="adj" fmla="val 0"/>
            </a:avLst>
          </a:prstGeom>
          <a:solidFill>
            <a:srgbClr val="CCFFCC"/>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62" name="AutoShape 5"/>
          <p:cNvSpPr>
            <a:spLocks noChangeArrowheads="1"/>
          </p:cNvSpPr>
          <p:nvPr/>
        </p:nvSpPr>
        <p:spPr bwMode="auto">
          <a:xfrm>
            <a:off x="596901" y="4548030"/>
            <a:ext cx="2205793" cy="913526"/>
          </a:xfrm>
          <a:prstGeom prst="can">
            <a:avLst>
              <a:gd name="adj" fmla="val 34502"/>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63" name="AutoShape 6"/>
          <p:cNvSpPr>
            <a:spLocks noChangeArrowheads="1"/>
          </p:cNvSpPr>
          <p:nvPr/>
        </p:nvSpPr>
        <p:spPr bwMode="auto">
          <a:xfrm>
            <a:off x="599165" y="4166157"/>
            <a:ext cx="2205794" cy="674688"/>
          </a:xfrm>
          <a:prstGeom prst="can">
            <a:avLst>
              <a:gd name="adj" fmla="val 49403"/>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64" name="Text Box 7"/>
          <p:cNvSpPr txBox="1">
            <a:spLocks noChangeArrowheads="1"/>
          </p:cNvSpPr>
          <p:nvPr/>
        </p:nvSpPr>
        <p:spPr bwMode="auto">
          <a:xfrm>
            <a:off x="599166" y="4548030"/>
            <a:ext cx="220579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10TB</a:t>
            </a:r>
            <a:endParaRPr lang="ja-JP" altLang="en-US" sz="1200" dirty="0">
              <a:solidFill>
                <a:schemeClr val="bg1"/>
              </a:solidFill>
              <a:latin typeface="メイリオ"/>
              <a:ea typeface="メイリオ"/>
              <a:cs typeface="メイリオ"/>
            </a:endParaRPr>
          </a:p>
        </p:txBody>
      </p:sp>
      <p:sp>
        <p:nvSpPr>
          <p:cNvPr id="65" name="Text Box 8"/>
          <p:cNvSpPr txBox="1">
            <a:spLocks noChangeArrowheads="1"/>
          </p:cNvSpPr>
          <p:nvPr/>
        </p:nvSpPr>
        <p:spPr bwMode="auto">
          <a:xfrm>
            <a:off x="599165" y="4233964"/>
            <a:ext cx="220579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75" name="Text Box 19"/>
          <p:cNvSpPr txBox="1">
            <a:spLocks noChangeArrowheads="1"/>
          </p:cNvSpPr>
          <p:nvPr/>
        </p:nvSpPr>
        <p:spPr bwMode="auto">
          <a:xfrm>
            <a:off x="1360750" y="385804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dirty="0">
                <a:solidFill>
                  <a:srgbClr val="0000FF"/>
                </a:solidFill>
                <a:latin typeface="メイリオ"/>
                <a:ea typeface="メイリオ"/>
                <a:cs typeface="メイリオ"/>
              </a:rPr>
              <a:t>30TB</a:t>
            </a:r>
            <a:endParaRPr lang="ja-JP" altLang="en-US" sz="1200" dirty="0">
              <a:solidFill>
                <a:srgbClr val="0000FF"/>
              </a:solidFill>
              <a:latin typeface="メイリオ"/>
              <a:ea typeface="メイリオ"/>
              <a:cs typeface="メイリオ"/>
            </a:endParaRPr>
          </a:p>
        </p:txBody>
      </p:sp>
      <p:sp>
        <p:nvSpPr>
          <p:cNvPr id="77" name="Text Box 26"/>
          <p:cNvSpPr txBox="1">
            <a:spLocks noChangeArrowheads="1"/>
          </p:cNvSpPr>
          <p:nvPr/>
        </p:nvSpPr>
        <p:spPr bwMode="auto">
          <a:xfrm>
            <a:off x="343001" y="5501800"/>
            <a:ext cx="2734741" cy="30777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78" name="Text Box 15"/>
          <p:cNvSpPr txBox="1">
            <a:spLocks noChangeArrowheads="1"/>
          </p:cNvSpPr>
          <p:nvPr/>
        </p:nvSpPr>
        <p:spPr bwMode="auto">
          <a:xfrm>
            <a:off x="601430"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8TB</a:t>
            </a:r>
            <a:endParaRPr lang="ja-JP" altLang="en-US" sz="1200" dirty="0">
              <a:solidFill>
                <a:schemeClr val="bg1"/>
              </a:solidFill>
              <a:latin typeface="メイリオ"/>
              <a:ea typeface="メイリオ"/>
              <a:cs typeface="メイリオ"/>
            </a:endParaRPr>
          </a:p>
        </p:txBody>
      </p:sp>
      <p:sp>
        <p:nvSpPr>
          <p:cNvPr id="79" name="Text Box 15"/>
          <p:cNvSpPr txBox="1">
            <a:spLocks noChangeArrowheads="1"/>
          </p:cNvSpPr>
          <p:nvPr/>
        </p:nvSpPr>
        <p:spPr bwMode="auto">
          <a:xfrm>
            <a:off x="1363015" y="2810390"/>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7TB</a:t>
            </a:r>
            <a:endParaRPr lang="ja-JP" altLang="en-US" sz="1200" dirty="0">
              <a:solidFill>
                <a:schemeClr val="bg1"/>
              </a:solidFill>
              <a:latin typeface="メイリオ"/>
              <a:ea typeface="メイリオ"/>
              <a:cs typeface="メイリオ"/>
            </a:endParaRPr>
          </a:p>
        </p:txBody>
      </p:sp>
      <p:sp>
        <p:nvSpPr>
          <p:cNvPr id="80" name="Text Box 15"/>
          <p:cNvSpPr txBox="1">
            <a:spLocks noChangeArrowheads="1"/>
          </p:cNvSpPr>
          <p:nvPr/>
        </p:nvSpPr>
        <p:spPr bwMode="auto">
          <a:xfrm>
            <a:off x="2133601"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81" name="Text Box 7"/>
          <p:cNvSpPr txBox="1">
            <a:spLocks noChangeArrowheads="1"/>
          </p:cNvSpPr>
          <p:nvPr/>
        </p:nvSpPr>
        <p:spPr bwMode="auto">
          <a:xfrm>
            <a:off x="596900" y="4980544"/>
            <a:ext cx="2205794" cy="46166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1200" dirty="0">
                <a:solidFill>
                  <a:schemeClr val="bg1"/>
                </a:solidFill>
                <a:latin typeface="メイリオ"/>
                <a:ea typeface="メイリオ"/>
                <a:cs typeface="メイリオ"/>
              </a:rPr>
              <a:t>未使用領域</a:t>
            </a:r>
            <a:endParaRPr lang="en-US" altLang="ja-JP" sz="1200" dirty="0">
              <a:solidFill>
                <a:schemeClr val="bg1"/>
              </a:solidFill>
              <a:latin typeface="メイリオ"/>
              <a:ea typeface="メイリオ"/>
              <a:cs typeface="メイリオ"/>
            </a:endParaRPr>
          </a:p>
          <a:p>
            <a:pPr algn="ctr"/>
            <a:r>
              <a:rPr lang="en-US" altLang="ja-JP" sz="1200" dirty="0">
                <a:solidFill>
                  <a:schemeClr val="bg1"/>
                </a:solidFill>
                <a:latin typeface="メイリオ"/>
                <a:ea typeface="メイリオ"/>
                <a:cs typeface="メイリオ"/>
              </a:rPr>
              <a:t>20TB</a:t>
            </a:r>
            <a:endParaRPr lang="ja-JP" altLang="en-US" sz="1200" dirty="0">
              <a:solidFill>
                <a:schemeClr val="bg1"/>
              </a:solidFill>
              <a:latin typeface="メイリオ"/>
              <a:ea typeface="メイリオ"/>
              <a:cs typeface="メイリオ"/>
            </a:endParaRPr>
          </a:p>
        </p:txBody>
      </p:sp>
      <p:sp>
        <p:nvSpPr>
          <p:cNvPr id="82" name="Text Box 29"/>
          <p:cNvSpPr txBox="1">
            <a:spLocks noChangeArrowheads="1"/>
          </p:cNvSpPr>
          <p:nvPr/>
        </p:nvSpPr>
        <p:spPr bwMode="auto">
          <a:xfrm>
            <a:off x="457200" y="6007100"/>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ボリュームの仮想化</a:t>
            </a:r>
          </a:p>
        </p:txBody>
      </p:sp>
      <p:sp>
        <p:nvSpPr>
          <p:cNvPr id="184" name="上矢印 183"/>
          <p:cNvSpPr/>
          <p:nvPr/>
        </p:nvSpPr>
        <p:spPr>
          <a:xfrm>
            <a:off x="1316824"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nvGrpSpPr>
          <p:cNvPr id="3" name="図形グループ 2"/>
          <p:cNvGrpSpPr/>
          <p:nvPr/>
        </p:nvGrpSpPr>
        <p:grpSpPr>
          <a:xfrm>
            <a:off x="3077742" y="962540"/>
            <a:ext cx="2947958" cy="5444670"/>
            <a:chOff x="3077742" y="962540"/>
            <a:chExt cx="2947958" cy="5444670"/>
          </a:xfrm>
        </p:grpSpPr>
        <p:sp>
          <p:nvSpPr>
            <p:cNvPr id="83" name="AutoShape 3"/>
            <p:cNvSpPr>
              <a:spLocks noChangeArrowheads="1"/>
            </p:cNvSpPr>
            <p:nvPr/>
          </p:nvSpPr>
          <p:spPr bwMode="auto">
            <a:xfrm>
              <a:off x="3335083" y="1485900"/>
              <a:ext cx="2473834" cy="2086490"/>
            </a:xfrm>
            <a:prstGeom prst="roundRect">
              <a:avLst>
                <a:gd name="adj" fmla="val 0"/>
              </a:avLst>
            </a:prstGeom>
            <a:solidFill>
              <a:schemeClr val="accent6">
                <a:lumMod val="60000"/>
                <a:lumOff val="40000"/>
              </a:schemeClr>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96" name="Text Box 18"/>
            <p:cNvSpPr txBox="1">
              <a:spLocks noChangeArrowheads="1"/>
            </p:cNvSpPr>
            <p:nvPr/>
          </p:nvSpPr>
          <p:spPr bwMode="auto">
            <a:xfrm>
              <a:off x="3477048"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7" name="Text Box 19"/>
            <p:cNvSpPr txBox="1">
              <a:spLocks noChangeArrowheads="1"/>
            </p:cNvSpPr>
            <p:nvPr/>
          </p:nvSpPr>
          <p:spPr bwMode="auto">
            <a:xfrm>
              <a:off x="4238633"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8" name="Text Box 20"/>
            <p:cNvSpPr txBox="1">
              <a:spLocks noChangeArrowheads="1"/>
            </p:cNvSpPr>
            <p:nvPr/>
          </p:nvSpPr>
          <p:spPr bwMode="auto">
            <a:xfrm>
              <a:off x="5011484"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9" name="Text Box 26"/>
            <p:cNvSpPr txBox="1">
              <a:spLocks noChangeArrowheads="1"/>
            </p:cNvSpPr>
            <p:nvPr/>
          </p:nvSpPr>
          <p:spPr bwMode="auto">
            <a:xfrm>
              <a:off x="3335083" y="3231633"/>
              <a:ext cx="2473834"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100" name="Rectangle 28"/>
            <p:cNvSpPr>
              <a:spLocks noChangeArrowheads="1"/>
            </p:cNvSpPr>
            <p:nvPr/>
          </p:nvSpPr>
          <p:spPr bwMode="auto">
            <a:xfrm>
              <a:off x="3077742" y="962540"/>
              <a:ext cx="2947958"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シンプロビジョニング</a:t>
              </a:r>
            </a:p>
          </p:txBody>
        </p:sp>
        <p:sp>
          <p:nvSpPr>
            <p:cNvPr id="101" name="AutoShape 3"/>
            <p:cNvSpPr>
              <a:spLocks noChangeArrowheads="1"/>
            </p:cNvSpPr>
            <p:nvPr/>
          </p:nvSpPr>
          <p:spPr bwMode="auto">
            <a:xfrm>
              <a:off x="3335083" y="3793093"/>
              <a:ext cx="2473834" cy="2049463"/>
            </a:xfrm>
            <a:prstGeom prst="roundRect">
              <a:avLst>
                <a:gd name="adj" fmla="val 0"/>
              </a:avLst>
            </a:prstGeom>
            <a:solidFill>
              <a:schemeClr val="accent5">
                <a:lumMod val="20000"/>
                <a:lumOff val="80000"/>
              </a:schemeClr>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102" name="AutoShape 5"/>
            <p:cNvSpPr>
              <a:spLocks noChangeArrowheads="1"/>
            </p:cNvSpPr>
            <p:nvPr/>
          </p:nvSpPr>
          <p:spPr bwMode="auto">
            <a:xfrm>
              <a:off x="3474783" y="4548030"/>
              <a:ext cx="2216675" cy="913526"/>
            </a:xfrm>
            <a:prstGeom prst="can">
              <a:avLst>
                <a:gd name="adj" fmla="val 33564"/>
              </a:avLst>
            </a:prstGeom>
            <a:solidFill>
              <a:srgbClr val="BFBFBF"/>
            </a:solidFill>
            <a:ln w="12700" cmpd="sng">
              <a:solidFill>
                <a:schemeClr val="tx1">
                  <a:lumMod val="65000"/>
                  <a:lumOff val="35000"/>
                </a:schemeClr>
              </a:solidFill>
              <a:prstDash val="sysDash"/>
              <a:round/>
              <a:headEnd/>
              <a:tailEnd/>
            </a:ln>
            <a:effectLst/>
          </p:spPr>
          <p:txBody>
            <a:bodyPr wrap="none" anchor="ctr"/>
            <a:lstStyle/>
            <a:p>
              <a:endParaRPr lang="ja-JP" altLang="en-US" sz="800">
                <a:latin typeface="メイリオ"/>
                <a:ea typeface="メイリオ"/>
                <a:cs typeface="メイリオ"/>
              </a:endParaRPr>
            </a:p>
          </p:txBody>
        </p:sp>
        <p:sp>
          <p:nvSpPr>
            <p:cNvPr id="103" name="AutoShape 6"/>
            <p:cNvSpPr>
              <a:spLocks noChangeArrowheads="1"/>
            </p:cNvSpPr>
            <p:nvPr/>
          </p:nvSpPr>
          <p:spPr bwMode="auto">
            <a:xfrm>
              <a:off x="3477048" y="4166157"/>
              <a:ext cx="2205794" cy="674688"/>
            </a:xfrm>
            <a:prstGeom prst="can">
              <a:avLst>
                <a:gd name="adj" fmla="val 49403"/>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04" name="Text Box 7"/>
            <p:cNvSpPr txBox="1">
              <a:spLocks noChangeArrowheads="1"/>
            </p:cNvSpPr>
            <p:nvPr/>
          </p:nvSpPr>
          <p:spPr bwMode="auto">
            <a:xfrm>
              <a:off x="3477049" y="4548030"/>
              <a:ext cx="220579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10TB</a:t>
              </a:r>
              <a:endParaRPr lang="ja-JP" altLang="en-US" sz="1200" dirty="0">
                <a:solidFill>
                  <a:schemeClr val="bg1"/>
                </a:solidFill>
                <a:latin typeface="メイリオ"/>
                <a:ea typeface="メイリオ"/>
                <a:cs typeface="メイリオ"/>
              </a:endParaRPr>
            </a:p>
          </p:txBody>
        </p:sp>
        <p:sp>
          <p:nvSpPr>
            <p:cNvPr id="105" name="Text Box 8"/>
            <p:cNvSpPr txBox="1">
              <a:spLocks noChangeArrowheads="1"/>
            </p:cNvSpPr>
            <p:nvPr/>
          </p:nvSpPr>
          <p:spPr bwMode="auto">
            <a:xfrm>
              <a:off x="3477048" y="4233964"/>
              <a:ext cx="220579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06" name="Text Box 19"/>
            <p:cNvSpPr txBox="1">
              <a:spLocks noChangeArrowheads="1"/>
            </p:cNvSpPr>
            <p:nvPr/>
          </p:nvSpPr>
          <p:spPr bwMode="auto">
            <a:xfrm>
              <a:off x="4238633" y="385804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dirty="0">
                  <a:solidFill>
                    <a:srgbClr val="0000FF"/>
                  </a:solidFill>
                  <a:latin typeface="メイリオ"/>
                  <a:ea typeface="メイリオ"/>
                  <a:cs typeface="メイリオ"/>
                </a:rPr>
                <a:t>30TB</a:t>
              </a:r>
              <a:endParaRPr lang="ja-JP" altLang="en-US" sz="1200" dirty="0">
                <a:solidFill>
                  <a:srgbClr val="0000FF"/>
                </a:solidFill>
                <a:latin typeface="メイリオ"/>
                <a:ea typeface="メイリオ"/>
                <a:cs typeface="メイリオ"/>
              </a:endParaRPr>
            </a:p>
          </p:txBody>
        </p:sp>
        <p:sp>
          <p:nvSpPr>
            <p:cNvPr id="107" name="Text Box 26"/>
            <p:cNvSpPr txBox="1">
              <a:spLocks noChangeArrowheads="1"/>
            </p:cNvSpPr>
            <p:nvPr/>
          </p:nvSpPr>
          <p:spPr bwMode="auto">
            <a:xfrm>
              <a:off x="3149600" y="5501800"/>
              <a:ext cx="2876100" cy="30777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111" name="Text Box 7"/>
            <p:cNvSpPr txBox="1">
              <a:spLocks noChangeArrowheads="1"/>
            </p:cNvSpPr>
            <p:nvPr/>
          </p:nvSpPr>
          <p:spPr bwMode="auto">
            <a:xfrm>
              <a:off x="3474783" y="4980544"/>
              <a:ext cx="220579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endParaRPr lang="ja-JP" altLang="en-US" sz="1200" dirty="0">
                <a:solidFill>
                  <a:schemeClr val="bg1"/>
                </a:solidFill>
                <a:latin typeface="メイリオ"/>
                <a:ea typeface="メイリオ"/>
                <a:cs typeface="メイリオ"/>
              </a:endParaRPr>
            </a:p>
          </p:txBody>
        </p:sp>
        <p:sp>
          <p:nvSpPr>
            <p:cNvPr id="112" name="Text Box 29"/>
            <p:cNvSpPr txBox="1">
              <a:spLocks noChangeArrowheads="1"/>
            </p:cNvSpPr>
            <p:nvPr/>
          </p:nvSpPr>
          <p:spPr bwMode="auto">
            <a:xfrm>
              <a:off x="3335083" y="6007100"/>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容量の仮想化</a:t>
              </a:r>
            </a:p>
          </p:txBody>
        </p:sp>
        <p:sp>
          <p:nvSpPr>
            <p:cNvPr id="113" name="Text Box 7"/>
            <p:cNvSpPr txBox="1">
              <a:spLocks noChangeArrowheads="1"/>
            </p:cNvSpPr>
            <p:nvPr/>
          </p:nvSpPr>
          <p:spPr bwMode="auto">
            <a:xfrm>
              <a:off x="3469103" y="4980544"/>
              <a:ext cx="2205794" cy="46166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1200" dirty="0">
                  <a:solidFill>
                    <a:schemeClr val="bg1"/>
                  </a:solidFill>
                  <a:latin typeface="メイリオ"/>
                  <a:ea typeface="メイリオ"/>
                  <a:cs typeface="メイリオ"/>
                </a:rPr>
                <a:t>未使用領域</a:t>
              </a:r>
              <a:endParaRPr lang="en-US" altLang="ja-JP" sz="1200" dirty="0">
                <a:solidFill>
                  <a:schemeClr val="bg1"/>
                </a:solidFill>
                <a:latin typeface="メイリオ"/>
                <a:ea typeface="メイリオ"/>
                <a:cs typeface="メイリオ"/>
              </a:endParaRPr>
            </a:p>
            <a:p>
              <a:pPr algn="ctr"/>
              <a:r>
                <a:rPr lang="en-US" altLang="ja-JP" sz="1200" dirty="0">
                  <a:solidFill>
                    <a:schemeClr val="bg1"/>
                  </a:solidFill>
                  <a:latin typeface="メイリオ"/>
                  <a:ea typeface="メイリオ"/>
                  <a:cs typeface="メイリオ"/>
                </a:rPr>
                <a:t>0TB</a:t>
              </a:r>
              <a:endParaRPr lang="ja-JP" altLang="en-US" sz="1200" dirty="0">
                <a:solidFill>
                  <a:schemeClr val="bg1"/>
                </a:solidFill>
                <a:latin typeface="メイリオ"/>
                <a:ea typeface="メイリオ"/>
                <a:cs typeface="メイリオ"/>
              </a:endParaRPr>
            </a:p>
          </p:txBody>
        </p:sp>
        <p:sp>
          <p:nvSpPr>
            <p:cNvPr id="114" name="四角形吹き出し 113"/>
            <p:cNvSpPr/>
            <p:nvPr/>
          </p:nvSpPr>
          <p:spPr>
            <a:xfrm>
              <a:off x="3149600" y="4889500"/>
              <a:ext cx="882650" cy="425450"/>
            </a:xfrm>
            <a:prstGeom prst="wedgeRectCallout">
              <a:avLst>
                <a:gd name="adj1" fmla="val 66937"/>
                <a:gd name="adj2" fmla="val -30037"/>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メイリオ"/>
                  <a:ea typeface="メイリオ"/>
                  <a:cs typeface="メイリオ"/>
                </a:rPr>
                <a:t>必要な時に</a:t>
              </a:r>
              <a:endParaRPr kumimoji="1" lang="en-US" altLang="ja-JP" sz="1000" dirty="0">
                <a:solidFill>
                  <a:srgbClr val="FFFFFF"/>
                </a:solidFill>
                <a:latin typeface="メイリオ"/>
                <a:ea typeface="メイリオ"/>
                <a:cs typeface="メイリオ"/>
              </a:endParaRPr>
            </a:p>
            <a:p>
              <a:pPr algn="ctr"/>
              <a:r>
                <a:rPr kumimoji="1" lang="ja-JP" altLang="en-US" sz="1000" dirty="0">
                  <a:solidFill>
                    <a:srgbClr val="FFFFFF"/>
                  </a:solidFill>
                  <a:latin typeface="メイリオ"/>
                  <a:ea typeface="メイリオ"/>
                  <a:cs typeface="メイリオ"/>
                </a:rPr>
                <a:t>追加</a:t>
              </a:r>
            </a:p>
          </p:txBody>
        </p:sp>
        <p:sp>
          <p:nvSpPr>
            <p:cNvPr id="115" name="AutoShape 5"/>
            <p:cNvSpPr>
              <a:spLocks noChangeArrowheads="1"/>
            </p:cNvSpPr>
            <p:nvPr/>
          </p:nvSpPr>
          <p:spPr bwMode="auto">
            <a:xfrm>
              <a:off x="3469103" y="2230953"/>
              <a:ext cx="692674" cy="960436"/>
            </a:xfrm>
            <a:prstGeom prst="can">
              <a:avLst>
                <a:gd name="adj" fmla="val 31883"/>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16" name="AutoShape 6"/>
            <p:cNvSpPr>
              <a:spLocks noChangeArrowheads="1"/>
            </p:cNvSpPr>
            <p:nvPr/>
          </p:nvSpPr>
          <p:spPr bwMode="auto">
            <a:xfrm>
              <a:off x="3469103" y="1895990"/>
              <a:ext cx="692674" cy="533400"/>
            </a:xfrm>
            <a:prstGeom prst="can">
              <a:avLst>
                <a:gd name="adj" fmla="val 49403"/>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17" name="Text Box 7"/>
            <p:cNvSpPr txBox="1">
              <a:spLocks noChangeArrowheads="1"/>
            </p:cNvSpPr>
            <p:nvPr/>
          </p:nvSpPr>
          <p:spPr bwMode="auto">
            <a:xfrm>
              <a:off x="3469103" y="21547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2TB</a:t>
              </a:r>
              <a:endParaRPr lang="ja-JP" altLang="en-US" sz="1200" dirty="0">
                <a:solidFill>
                  <a:schemeClr val="bg1"/>
                </a:solidFill>
                <a:latin typeface="メイリオ"/>
                <a:ea typeface="メイリオ"/>
                <a:cs typeface="メイリオ"/>
              </a:endParaRPr>
            </a:p>
          </p:txBody>
        </p:sp>
        <p:sp>
          <p:nvSpPr>
            <p:cNvPr id="118" name="Text Box 8"/>
            <p:cNvSpPr txBox="1">
              <a:spLocks noChangeArrowheads="1"/>
            </p:cNvSpPr>
            <p:nvPr/>
          </p:nvSpPr>
          <p:spPr bwMode="auto">
            <a:xfrm>
              <a:off x="3475453"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19" name="AutoShape 9"/>
            <p:cNvSpPr>
              <a:spLocks noChangeArrowheads="1"/>
            </p:cNvSpPr>
            <p:nvPr/>
          </p:nvSpPr>
          <p:spPr bwMode="auto">
            <a:xfrm>
              <a:off x="4230688" y="2329218"/>
              <a:ext cx="692674" cy="862171"/>
            </a:xfrm>
            <a:prstGeom prst="can">
              <a:avLst>
                <a:gd name="adj" fmla="val 30966"/>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20" name="AutoShape 10"/>
            <p:cNvSpPr>
              <a:spLocks noChangeArrowheads="1"/>
            </p:cNvSpPr>
            <p:nvPr/>
          </p:nvSpPr>
          <p:spPr bwMode="auto">
            <a:xfrm>
              <a:off x="4230688" y="1895990"/>
              <a:ext cx="692674" cy="631310"/>
            </a:xfrm>
            <a:prstGeom prst="can">
              <a:avLst>
                <a:gd name="adj" fmla="val 38889"/>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21" name="Text Box 11"/>
            <p:cNvSpPr txBox="1">
              <a:spLocks noChangeArrowheads="1"/>
            </p:cNvSpPr>
            <p:nvPr/>
          </p:nvSpPr>
          <p:spPr bwMode="auto">
            <a:xfrm>
              <a:off x="4236288" y="2154752"/>
              <a:ext cx="658551"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3TB</a:t>
              </a:r>
              <a:endParaRPr lang="ja-JP" altLang="en-US" sz="1200" dirty="0">
                <a:solidFill>
                  <a:schemeClr val="bg1"/>
                </a:solidFill>
                <a:latin typeface="メイリオ"/>
                <a:ea typeface="メイリオ"/>
                <a:cs typeface="メイリオ"/>
              </a:endParaRPr>
            </a:p>
          </p:txBody>
        </p:sp>
        <p:sp>
          <p:nvSpPr>
            <p:cNvPr id="122" name="Text Box 12"/>
            <p:cNvSpPr txBox="1">
              <a:spLocks noChangeArrowheads="1"/>
            </p:cNvSpPr>
            <p:nvPr/>
          </p:nvSpPr>
          <p:spPr bwMode="auto">
            <a:xfrm>
              <a:off x="4237038"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23" name="AutoShape 13"/>
            <p:cNvSpPr>
              <a:spLocks noChangeArrowheads="1"/>
            </p:cNvSpPr>
            <p:nvPr/>
          </p:nvSpPr>
          <p:spPr bwMode="auto">
            <a:xfrm>
              <a:off x="4984489" y="2400974"/>
              <a:ext cx="692674" cy="790416"/>
            </a:xfrm>
            <a:prstGeom prst="can">
              <a:avLst>
                <a:gd name="adj" fmla="val 33717"/>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24" name="AutoShape 14"/>
            <p:cNvSpPr>
              <a:spLocks noChangeArrowheads="1"/>
            </p:cNvSpPr>
            <p:nvPr/>
          </p:nvSpPr>
          <p:spPr bwMode="auto">
            <a:xfrm>
              <a:off x="4984489" y="1895990"/>
              <a:ext cx="692674" cy="721798"/>
            </a:xfrm>
            <a:prstGeom prst="can">
              <a:avLst>
                <a:gd name="adj" fmla="val 35288"/>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25" name="Text Box 15"/>
            <p:cNvSpPr txBox="1">
              <a:spLocks noChangeArrowheads="1"/>
            </p:cNvSpPr>
            <p:nvPr/>
          </p:nvSpPr>
          <p:spPr bwMode="auto">
            <a:xfrm>
              <a:off x="4984488" y="2154752"/>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26" name="Text Box 16"/>
            <p:cNvSpPr txBox="1">
              <a:spLocks noChangeArrowheads="1"/>
            </p:cNvSpPr>
            <p:nvPr/>
          </p:nvSpPr>
          <p:spPr bwMode="auto">
            <a:xfrm>
              <a:off x="4990839"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a:solidFill>
                    <a:schemeClr val="bg1"/>
                  </a:solidFill>
                  <a:latin typeface="メイリオ"/>
                  <a:ea typeface="メイリオ"/>
                  <a:cs typeface="メイリオ"/>
                </a:rPr>
                <a:t>実データ</a:t>
              </a:r>
            </a:p>
          </p:txBody>
        </p:sp>
        <p:sp>
          <p:nvSpPr>
            <p:cNvPr id="127" name="Text Box 15"/>
            <p:cNvSpPr txBox="1">
              <a:spLocks noChangeArrowheads="1"/>
            </p:cNvSpPr>
            <p:nvPr/>
          </p:nvSpPr>
          <p:spPr bwMode="auto">
            <a:xfrm>
              <a:off x="3471368"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8TB</a:t>
              </a:r>
              <a:endParaRPr lang="ja-JP" altLang="en-US" sz="1200" dirty="0">
                <a:solidFill>
                  <a:schemeClr val="bg1"/>
                </a:solidFill>
                <a:latin typeface="メイリオ"/>
                <a:ea typeface="メイリオ"/>
                <a:cs typeface="メイリオ"/>
              </a:endParaRPr>
            </a:p>
          </p:txBody>
        </p:sp>
        <p:sp>
          <p:nvSpPr>
            <p:cNvPr id="128" name="Text Box 15"/>
            <p:cNvSpPr txBox="1">
              <a:spLocks noChangeArrowheads="1"/>
            </p:cNvSpPr>
            <p:nvPr/>
          </p:nvSpPr>
          <p:spPr bwMode="auto">
            <a:xfrm>
              <a:off x="4232953" y="2810390"/>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7TB</a:t>
              </a:r>
              <a:endParaRPr lang="ja-JP" altLang="en-US" sz="1200" dirty="0">
                <a:solidFill>
                  <a:schemeClr val="bg1"/>
                </a:solidFill>
                <a:latin typeface="メイリオ"/>
                <a:ea typeface="メイリオ"/>
                <a:cs typeface="メイリオ"/>
              </a:endParaRPr>
            </a:p>
          </p:txBody>
        </p:sp>
        <p:sp>
          <p:nvSpPr>
            <p:cNvPr id="129" name="Text Box 15"/>
            <p:cNvSpPr txBox="1">
              <a:spLocks noChangeArrowheads="1"/>
            </p:cNvSpPr>
            <p:nvPr/>
          </p:nvSpPr>
          <p:spPr bwMode="auto">
            <a:xfrm>
              <a:off x="4998784"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85" name="上矢印 184"/>
            <p:cNvSpPr/>
            <p:nvPr/>
          </p:nvSpPr>
          <p:spPr>
            <a:xfrm>
              <a:off x="4194175"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 name="図形グループ 3"/>
          <p:cNvGrpSpPr/>
          <p:nvPr/>
        </p:nvGrpSpPr>
        <p:grpSpPr>
          <a:xfrm>
            <a:off x="5951826" y="960337"/>
            <a:ext cx="3012561" cy="5444670"/>
            <a:chOff x="5951826" y="960337"/>
            <a:chExt cx="3012561" cy="5444670"/>
          </a:xfrm>
        </p:grpSpPr>
        <p:sp>
          <p:nvSpPr>
            <p:cNvPr id="136" name="AutoShape 3"/>
            <p:cNvSpPr>
              <a:spLocks noChangeArrowheads="1"/>
            </p:cNvSpPr>
            <p:nvPr/>
          </p:nvSpPr>
          <p:spPr bwMode="auto">
            <a:xfrm>
              <a:off x="6224333" y="3790890"/>
              <a:ext cx="2473834" cy="2049463"/>
            </a:xfrm>
            <a:prstGeom prst="roundRect">
              <a:avLst>
                <a:gd name="adj" fmla="val 0"/>
              </a:avLst>
            </a:prstGeom>
            <a:solidFill>
              <a:srgbClr val="E6D6AF"/>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175" name="AutoShape 13"/>
            <p:cNvSpPr>
              <a:spLocks noChangeArrowheads="1"/>
            </p:cNvSpPr>
            <p:nvPr/>
          </p:nvSpPr>
          <p:spPr bwMode="auto">
            <a:xfrm>
              <a:off x="6393152" y="4134383"/>
              <a:ext cx="2141248" cy="1326514"/>
            </a:xfrm>
            <a:prstGeom prst="can">
              <a:avLst>
                <a:gd name="adj" fmla="val 22707"/>
              </a:avLst>
            </a:prstGeom>
            <a:solidFill>
              <a:schemeClr val="accent5">
                <a:lumMod val="60000"/>
                <a:lumOff val="4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82" name="Rectangle 34"/>
            <p:cNvSpPr>
              <a:spLocks noChangeArrowheads="1"/>
            </p:cNvSpPr>
            <p:nvPr/>
          </p:nvSpPr>
          <p:spPr bwMode="auto">
            <a:xfrm>
              <a:off x="6890790" y="4594445"/>
              <a:ext cx="1154660" cy="663098"/>
            </a:xfrm>
            <a:prstGeom prst="rect">
              <a:avLst/>
            </a:prstGeom>
            <a:solidFill>
              <a:schemeClr val="accent6">
                <a:lumMod val="60000"/>
                <a:lumOff val="40000"/>
              </a:schemeClr>
            </a:solidFill>
            <a:ln w="19050" algn="ctr">
              <a:noFill/>
              <a:miter lim="800000"/>
              <a:headEnd/>
              <a:tailEnd/>
            </a:ln>
            <a:effectLst>
              <a:outerShdw blurRad="50800" dist="38100" dir="2700000" algn="tl" rotWithShape="0">
                <a:prstClr val="black">
                  <a:alpha val="40000"/>
                </a:prstClr>
              </a:outerShdw>
            </a:effectLst>
          </p:spPr>
          <p:txBody>
            <a:bodyPr wrap="none" anchor="ctr"/>
            <a:lstStyle/>
            <a:p>
              <a:endParaRPr lang="ja-JP" altLang="en-US" sz="800">
                <a:latin typeface="メイリオ"/>
                <a:ea typeface="メイリオ"/>
                <a:cs typeface="メイリオ"/>
              </a:endParaRPr>
            </a:p>
          </p:txBody>
        </p:sp>
        <p:sp>
          <p:nvSpPr>
            <p:cNvPr id="130" name="AutoShape 3"/>
            <p:cNvSpPr>
              <a:spLocks noChangeArrowheads="1"/>
            </p:cNvSpPr>
            <p:nvPr/>
          </p:nvSpPr>
          <p:spPr bwMode="auto">
            <a:xfrm>
              <a:off x="6224333" y="1483697"/>
              <a:ext cx="2473834" cy="2086490"/>
            </a:xfrm>
            <a:prstGeom prst="roundRect">
              <a:avLst>
                <a:gd name="adj" fmla="val 0"/>
              </a:avLst>
            </a:prstGeom>
            <a:solidFill>
              <a:schemeClr val="accent4">
                <a:lumMod val="40000"/>
                <a:lumOff val="60000"/>
              </a:schemeClr>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174" name="AutoShape 13"/>
            <p:cNvSpPr>
              <a:spLocks noChangeArrowheads="1"/>
            </p:cNvSpPr>
            <p:nvPr/>
          </p:nvSpPr>
          <p:spPr bwMode="auto">
            <a:xfrm>
              <a:off x="6393152" y="1864875"/>
              <a:ext cx="2141248" cy="1326514"/>
            </a:xfrm>
            <a:prstGeom prst="can">
              <a:avLst>
                <a:gd name="adj" fmla="val 22707"/>
              </a:avLst>
            </a:prstGeom>
            <a:solidFill>
              <a:schemeClr val="accent5">
                <a:lumMod val="60000"/>
                <a:lumOff val="4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34" name="Text Box 26"/>
            <p:cNvSpPr txBox="1">
              <a:spLocks noChangeArrowheads="1"/>
            </p:cNvSpPr>
            <p:nvPr/>
          </p:nvSpPr>
          <p:spPr bwMode="auto">
            <a:xfrm>
              <a:off x="6224333" y="3229430"/>
              <a:ext cx="2473834"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135" name="Rectangle 28"/>
            <p:cNvSpPr>
              <a:spLocks noChangeArrowheads="1"/>
            </p:cNvSpPr>
            <p:nvPr/>
          </p:nvSpPr>
          <p:spPr bwMode="auto">
            <a:xfrm>
              <a:off x="6224333" y="960337"/>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重複排除</a:t>
              </a:r>
            </a:p>
          </p:txBody>
        </p:sp>
        <p:sp>
          <p:nvSpPr>
            <p:cNvPr id="142" name="Text Box 26"/>
            <p:cNvSpPr txBox="1">
              <a:spLocks noChangeArrowheads="1"/>
            </p:cNvSpPr>
            <p:nvPr/>
          </p:nvSpPr>
          <p:spPr bwMode="auto">
            <a:xfrm>
              <a:off x="5951826" y="5499597"/>
              <a:ext cx="3012561" cy="30777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144" name="Text Box 29"/>
            <p:cNvSpPr txBox="1">
              <a:spLocks noChangeArrowheads="1"/>
            </p:cNvSpPr>
            <p:nvPr/>
          </p:nvSpPr>
          <p:spPr bwMode="auto">
            <a:xfrm>
              <a:off x="6224333" y="6004897"/>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データ容量の削減</a:t>
              </a:r>
            </a:p>
          </p:txBody>
        </p:sp>
        <p:sp>
          <p:nvSpPr>
            <p:cNvPr id="162" name="Rectangle 35"/>
            <p:cNvSpPr>
              <a:spLocks noChangeArrowheads="1"/>
            </p:cNvSpPr>
            <p:nvPr/>
          </p:nvSpPr>
          <p:spPr bwMode="auto">
            <a:xfrm>
              <a:off x="7558447" y="2355191"/>
              <a:ext cx="667657" cy="663098"/>
            </a:xfrm>
            <a:prstGeom prst="rect">
              <a:avLst/>
            </a:prstGeom>
            <a:solidFill>
              <a:srgbClr val="CCFF99"/>
            </a:solidFill>
            <a:ln w="19050" algn="ctr">
              <a:noFill/>
              <a:miter lim="800000"/>
              <a:headEnd/>
              <a:tailEnd/>
            </a:ln>
            <a:effectLst>
              <a:outerShdw dist="35921" dir="2700000" algn="ctr" rotWithShape="0">
                <a:schemeClr val="bg1">
                  <a:lumMod val="50000"/>
                </a:schemeClr>
              </a:outerShdw>
            </a:effectLst>
          </p:spPr>
          <p:txBody>
            <a:bodyPr wrap="none" anchor="ctr"/>
            <a:lstStyle/>
            <a:p>
              <a:endParaRPr lang="ja-JP" altLang="en-US" sz="800">
                <a:latin typeface="メイリオ"/>
                <a:ea typeface="メイリオ"/>
                <a:cs typeface="メイリオ"/>
              </a:endParaRPr>
            </a:p>
          </p:txBody>
        </p:sp>
        <p:sp>
          <p:nvSpPr>
            <p:cNvPr id="163" name="Rectangle 34"/>
            <p:cNvSpPr>
              <a:spLocks noChangeArrowheads="1"/>
            </p:cNvSpPr>
            <p:nvPr/>
          </p:nvSpPr>
          <p:spPr bwMode="auto">
            <a:xfrm>
              <a:off x="6751997" y="2350789"/>
              <a:ext cx="667657" cy="663098"/>
            </a:xfrm>
            <a:prstGeom prst="rect">
              <a:avLst/>
            </a:prstGeom>
            <a:solidFill>
              <a:srgbClr val="FFFF00"/>
            </a:solidFill>
            <a:ln w="19050" algn="ctr">
              <a:noFill/>
              <a:miter lim="800000"/>
              <a:headEnd/>
              <a:tailEnd/>
            </a:ln>
            <a:effectLst>
              <a:outerShdw blurRad="50800" dist="38100" dir="2700000" algn="tl" rotWithShape="0">
                <a:prstClr val="black">
                  <a:alpha val="40000"/>
                </a:prstClr>
              </a:outerShdw>
            </a:effectLst>
          </p:spPr>
          <p:txBody>
            <a:bodyPr wrap="none" anchor="ctr"/>
            <a:lstStyle/>
            <a:p>
              <a:endParaRPr lang="ja-JP" altLang="en-US" sz="800">
                <a:latin typeface="メイリオ"/>
                <a:ea typeface="メイリオ"/>
                <a:cs typeface="メイリオ"/>
              </a:endParaRPr>
            </a:p>
          </p:txBody>
        </p:sp>
        <p:sp>
          <p:nvSpPr>
            <p:cNvPr id="164" name="Rectangle 13"/>
            <p:cNvSpPr>
              <a:spLocks noChangeArrowheads="1"/>
            </p:cNvSpPr>
            <p:nvPr/>
          </p:nvSpPr>
          <p:spPr bwMode="auto">
            <a:xfrm>
              <a:off x="7127554" y="2768399"/>
              <a:ext cx="222249" cy="185221"/>
            </a:xfrm>
            <a:prstGeom prst="rect">
              <a:avLst/>
            </a:prstGeom>
            <a:solidFill>
              <a:schemeClr val="accent1"/>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D</a:t>
              </a:r>
            </a:p>
          </p:txBody>
        </p:sp>
        <p:sp>
          <p:nvSpPr>
            <p:cNvPr id="165" name="Rectangle 16"/>
            <p:cNvSpPr>
              <a:spLocks noChangeArrowheads="1"/>
            </p:cNvSpPr>
            <p:nvPr/>
          </p:nvSpPr>
          <p:spPr bwMode="auto">
            <a:xfrm>
              <a:off x="6828198" y="2553990"/>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A</a:t>
              </a:r>
            </a:p>
          </p:txBody>
        </p:sp>
        <p:sp>
          <p:nvSpPr>
            <p:cNvPr id="166" name="Rectangle 17"/>
            <p:cNvSpPr>
              <a:spLocks noChangeArrowheads="1"/>
            </p:cNvSpPr>
            <p:nvPr/>
          </p:nvSpPr>
          <p:spPr bwMode="auto">
            <a:xfrm>
              <a:off x="7127554" y="2553990"/>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B</a:t>
              </a:r>
            </a:p>
          </p:txBody>
        </p:sp>
        <p:sp>
          <p:nvSpPr>
            <p:cNvPr id="167" name="Rectangle 25"/>
            <p:cNvSpPr>
              <a:spLocks noChangeArrowheads="1"/>
            </p:cNvSpPr>
            <p:nvPr/>
          </p:nvSpPr>
          <p:spPr bwMode="auto">
            <a:xfrm>
              <a:off x="6828198" y="2768399"/>
              <a:ext cx="222249" cy="185221"/>
            </a:xfrm>
            <a:prstGeom prst="rect">
              <a:avLst/>
            </a:prstGeom>
            <a:solidFill>
              <a:srgbClr val="FF9900"/>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C</a:t>
              </a:r>
            </a:p>
          </p:txBody>
        </p:sp>
        <p:sp>
          <p:nvSpPr>
            <p:cNvPr id="168" name="Rectangle 26"/>
            <p:cNvSpPr>
              <a:spLocks noChangeArrowheads="1"/>
            </p:cNvSpPr>
            <p:nvPr/>
          </p:nvSpPr>
          <p:spPr bwMode="auto">
            <a:xfrm>
              <a:off x="7634648" y="2768399"/>
              <a:ext cx="222249" cy="185221"/>
            </a:xfrm>
            <a:prstGeom prst="rect">
              <a:avLst/>
            </a:prstGeom>
            <a:solidFill>
              <a:schemeClr val="folHlink"/>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E</a:t>
              </a:r>
            </a:p>
          </p:txBody>
        </p:sp>
        <p:sp>
          <p:nvSpPr>
            <p:cNvPr id="169" name="Rectangle 30"/>
            <p:cNvSpPr>
              <a:spLocks noChangeArrowheads="1"/>
            </p:cNvSpPr>
            <p:nvPr/>
          </p:nvSpPr>
          <p:spPr bwMode="auto">
            <a:xfrm>
              <a:off x="7934004" y="2768399"/>
              <a:ext cx="222249" cy="185221"/>
            </a:xfrm>
            <a:prstGeom prst="rect">
              <a:avLst/>
            </a:prstGeom>
            <a:solidFill>
              <a:srgbClr val="FF0000"/>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F</a:t>
              </a:r>
            </a:p>
          </p:txBody>
        </p:sp>
        <p:sp>
          <p:nvSpPr>
            <p:cNvPr id="170" name="Rectangle 31"/>
            <p:cNvSpPr>
              <a:spLocks noChangeArrowheads="1"/>
            </p:cNvSpPr>
            <p:nvPr/>
          </p:nvSpPr>
          <p:spPr bwMode="auto">
            <a:xfrm>
              <a:off x="7634648" y="2548829"/>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A</a:t>
              </a:r>
            </a:p>
          </p:txBody>
        </p:sp>
        <p:sp>
          <p:nvSpPr>
            <p:cNvPr id="171" name="Rectangle 32"/>
            <p:cNvSpPr>
              <a:spLocks noChangeArrowheads="1"/>
            </p:cNvSpPr>
            <p:nvPr/>
          </p:nvSpPr>
          <p:spPr bwMode="auto">
            <a:xfrm>
              <a:off x="7934004" y="2545891"/>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B</a:t>
              </a:r>
            </a:p>
          </p:txBody>
        </p:sp>
        <p:sp>
          <p:nvSpPr>
            <p:cNvPr id="172" name="Text Box 36"/>
            <p:cNvSpPr txBox="1">
              <a:spLocks noChangeArrowheads="1"/>
            </p:cNvSpPr>
            <p:nvPr/>
          </p:nvSpPr>
          <p:spPr bwMode="auto">
            <a:xfrm>
              <a:off x="7558447" y="2355191"/>
              <a:ext cx="658719" cy="338554"/>
            </a:xfrm>
            <a:prstGeom prst="rect">
              <a:avLst/>
            </a:prstGeom>
            <a:noFill/>
            <a:ln w="38100" algn="ctr">
              <a:noFill/>
              <a:miter lim="800000"/>
              <a:headEnd/>
              <a:tailEnd/>
            </a:ln>
            <a:effectLst>
              <a:outerShdw dist="35921" dir="2700000" algn="ctr" rotWithShape="0">
                <a:schemeClr val="bg2"/>
              </a:outerShdw>
            </a:effectLst>
            <a:extLst>
              <a:ext uri="{909E8E84-426E-40dd-AFC4-6F175D3DCCD1}">
                <a14:hiddenFill xmlns:a14="http://schemas.microsoft.com/office/drawing/2010/main" xmlns="">
                  <a:solidFill>
                    <a:schemeClr val="bg1"/>
                  </a:solidFill>
                </a14:hiddenFill>
              </a:ext>
            </a:extLst>
          </p:spPr>
          <p:txBody>
            <a:bodyPr wrap="square">
              <a:spAutoFit/>
            </a:bodyPr>
            <a:lstStyle/>
            <a:p>
              <a:pPr algn="ctr"/>
              <a:r>
                <a:rPr lang="ja-JP" altLang="en-US" sz="800" dirty="0">
                  <a:solidFill>
                    <a:srgbClr val="3366FF"/>
                  </a:solidFill>
                  <a:latin typeface="メイリオ"/>
                  <a:ea typeface="メイリオ"/>
                  <a:cs typeface="メイリオ"/>
                </a:rPr>
                <a:t>ファイル２</a:t>
              </a:r>
            </a:p>
          </p:txBody>
        </p:sp>
        <p:sp>
          <p:nvSpPr>
            <p:cNvPr id="173" name="Text Box 37"/>
            <p:cNvSpPr txBox="1">
              <a:spLocks noChangeArrowheads="1"/>
            </p:cNvSpPr>
            <p:nvPr/>
          </p:nvSpPr>
          <p:spPr bwMode="auto">
            <a:xfrm>
              <a:off x="6751997" y="2350789"/>
              <a:ext cx="660307" cy="18466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600" dirty="0">
                  <a:solidFill>
                    <a:srgbClr val="3366FF"/>
                  </a:solidFill>
                  <a:latin typeface="メイリオ"/>
                  <a:ea typeface="メイリオ"/>
                  <a:cs typeface="メイリオ"/>
                </a:rPr>
                <a:t>ファイル１</a:t>
              </a:r>
            </a:p>
          </p:txBody>
        </p:sp>
        <p:sp>
          <p:nvSpPr>
            <p:cNvPr id="176" name="Rectangle 13"/>
            <p:cNvSpPr>
              <a:spLocks noChangeArrowheads="1"/>
            </p:cNvSpPr>
            <p:nvPr/>
          </p:nvSpPr>
          <p:spPr bwMode="auto">
            <a:xfrm>
              <a:off x="7059651" y="4980544"/>
              <a:ext cx="222249" cy="185221"/>
            </a:xfrm>
            <a:prstGeom prst="rect">
              <a:avLst/>
            </a:prstGeom>
            <a:solidFill>
              <a:schemeClr val="accent1"/>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D</a:t>
              </a:r>
            </a:p>
          </p:txBody>
        </p:sp>
        <p:sp>
          <p:nvSpPr>
            <p:cNvPr id="177" name="Rectangle 16"/>
            <p:cNvSpPr>
              <a:spLocks noChangeArrowheads="1"/>
            </p:cNvSpPr>
            <p:nvPr/>
          </p:nvSpPr>
          <p:spPr bwMode="auto">
            <a:xfrm>
              <a:off x="7059651" y="4725891"/>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A</a:t>
              </a:r>
            </a:p>
          </p:txBody>
        </p:sp>
        <p:sp>
          <p:nvSpPr>
            <p:cNvPr id="178" name="Rectangle 17"/>
            <p:cNvSpPr>
              <a:spLocks noChangeArrowheads="1"/>
            </p:cNvSpPr>
            <p:nvPr/>
          </p:nvSpPr>
          <p:spPr bwMode="auto">
            <a:xfrm>
              <a:off x="7359007" y="4725891"/>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B</a:t>
              </a:r>
            </a:p>
          </p:txBody>
        </p:sp>
        <p:sp>
          <p:nvSpPr>
            <p:cNvPr id="179" name="Rectangle 25"/>
            <p:cNvSpPr>
              <a:spLocks noChangeArrowheads="1"/>
            </p:cNvSpPr>
            <p:nvPr/>
          </p:nvSpPr>
          <p:spPr bwMode="auto">
            <a:xfrm>
              <a:off x="7643757" y="4725891"/>
              <a:ext cx="222249" cy="185221"/>
            </a:xfrm>
            <a:prstGeom prst="rect">
              <a:avLst/>
            </a:prstGeom>
            <a:solidFill>
              <a:srgbClr val="FF9900"/>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C</a:t>
              </a:r>
            </a:p>
          </p:txBody>
        </p:sp>
        <p:sp>
          <p:nvSpPr>
            <p:cNvPr id="180" name="Rectangle 26"/>
            <p:cNvSpPr>
              <a:spLocks noChangeArrowheads="1"/>
            </p:cNvSpPr>
            <p:nvPr/>
          </p:nvSpPr>
          <p:spPr bwMode="auto">
            <a:xfrm>
              <a:off x="7359007" y="4980544"/>
              <a:ext cx="222249" cy="185221"/>
            </a:xfrm>
            <a:prstGeom prst="rect">
              <a:avLst/>
            </a:prstGeom>
            <a:solidFill>
              <a:schemeClr val="folHlink"/>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E</a:t>
              </a:r>
            </a:p>
          </p:txBody>
        </p:sp>
        <p:sp>
          <p:nvSpPr>
            <p:cNvPr id="181" name="Rectangle 30"/>
            <p:cNvSpPr>
              <a:spLocks noChangeArrowheads="1"/>
            </p:cNvSpPr>
            <p:nvPr/>
          </p:nvSpPr>
          <p:spPr bwMode="auto">
            <a:xfrm>
              <a:off x="7643757" y="4980544"/>
              <a:ext cx="222249" cy="185221"/>
            </a:xfrm>
            <a:prstGeom prst="rect">
              <a:avLst/>
            </a:prstGeom>
            <a:solidFill>
              <a:srgbClr val="FF0000"/>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F</a:t>
              </a:r>
            </a:p>
          </p:txBody>
        </p:sp>
        <p:sp>
          <p:nvSpPr>
            <p:cNvPr id="183" name="四角形吹き出し 182"/>
            <p:cNvSpPr/>
            <p:nvPr/>
          </p:nvSpPr>
          <p:spPr>
            <a:xfrm>
              <a:off x="5951827" y="4889243"/>
              <a:ext cx="882650" cy="425450"/>
            </a:xfrm>
            <a:prstGeom prst="wedgeRectCallout">
              <a:avLst>
                <a:gd name="adj1" fmla="val 66937"/>
                <a:gd name="adj2" fmla="val -30037"/>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メイリオ"/>
                  <a:ea typeface="メイリオ"/>
                  <a:cs typeface="メイリオ"/>
                </a:rPr>
                <a:t>重複</a:t>
              </a:r>
              <a:r>
                <a:rPr kumimoji="1" lang="ja-JP" altLang="en-US" sz="1000">
                  <a:solidFill>
                    <a:srgbClr val="FFFFFF"/>
                  </a:solidFill>
                  <a:latin typeface="メイリオ"/>
                  <a:ea typeface="メイリオ"/>
                  <a:cs typeface="メイリオ"/>
                </a:rPr>
                <a:t>データを排除</a:t>
              </a:r>
              <a:endParaRPr kumimoji="1" lang="ja-JP" altLang="en-US" sz="1000" dirty="0">
                <a:solidFill>
                  <a:srgbClr val="FFFFFF"/>
                </a:solidFill>
                <a:latin typeface="メイリオ"/>
                <a:ea typeface="メイリオ"/>
                <a:cs typeface="メイリオ"/>
              </a:endParaRPr>
            </a:p>
          </p:txBody>
        </p:sp>
        <p:sp>
          <p:nvSpPr>
            <p:cNvPr id="186" name="上矢印 185"/>
            <p:cNvSpPr/>
            <p:nvPr/>
          </p:nvSpPr>
          <p:spPr>
            <a:xfrm>
              <a:off x="7059651"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Tree>
    <p:extLst>
      <p:ext uri="{BB962C8B-B14F-4D97-AF65-F5344CB8AC3E}">
        <p14:creationId xmlns:p14="http://schemas.microsoft.com/office/powerpoint/2010/main" val="352568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en-US" altLang="ja-JP" sz="2800" dirty="0">
                <a:ea typeface="ＭＳ Ｐゴシック" pitchFamily="50" charset="-128"/>
              </a:rPr>
              <a:t>SDN</a:t>
            </a:r>
            <a:r>
              <a:rPr lang="ja-JP" altLang="en-US" sz="2800" dirty="0">
                <a:ea typeface="ＭＳ Ｐゴシック" pitchFamily="50" charset="-128"/>
              </a:rPr>
              <a:t>と</a:t>
            </a:r>
            <a:r>
              <a:rPr lang="en-US" altLang="ja-JP" sz="2800" dirty="0">
                <a:ea typeface="ＭＳ Ｐゴシック" pitchFamily="50" charset="-128"/>
              </a:rPr>
              <a:t>NFV</a:t>
            </a:r>
            <a:endParaRPr lang="ja-JP" altLang="en-US" sz="2800" dirty="0">
              <a:ea typeface="ＭＳ Ｐゴシック" pitchFamily="50" charset="-128"/>
            </a:endParaRPr>
          </a:p>
        </p:txBody>
      </p:sp>
      <p:sp>
        <p:nvSpPr>
          <p:cNvPr id="224" name="AutoShape 48"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AutoShape 50"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AutoShape 6" descr="data:image/jpeg;base64,/9j/4AAQSkZJRgABAQAAAQABAAD/2wCEAAkGBg8PDxUPEA8UEBUQEA8PEBQQDw8PEBAQFRAVFBUUFRUXHCYeFxkjGRQUHy8gJCcpLCwsFR4xNTAqNSYrLCkBCQoKDQwOFA8PFCkcFBwpKSkpKSkpKSkpKSkpKSkpKSkpKSkpKSkpKSkpKSkpKSkpKTUpKSksLCkpLCkpKSkpLP/AABEIAOEA4QMBIgACEQEDEQH/xAAcAAEAAgMBAQEAAAAAAAAAAAAAAgMEBQcGAQj/xABDEAABAwICBwQGBwcCBwAAAAABAAIDBBEhMQUGEkFRYXEHEyIyI0KBkaGxFFJTYnLB8AgzY4KS0eEVwiRDVGRzorL/xAAXAQEBAQEAAAAAAAAAAAAAAAAAAQID/8QAGBEBAQEBAQAAAAAAAAAAAAAAAAERMQL/2gAMAwEAAhEDEQA/AO4oiICIiAiIgIiICIiAiIgIiICIiAiIgIiICIiAiIgIiICIiAiIgIiICIiAiIgIiICIiAiIgIiICIiAiIgIvl19ugIl0QEREBERAREQEREBERAREQEREBERAREQERanT2tVHQN2qmdseFw3zSO/CweI+5Btl8uuR6d7dTi2ipeklQcOojb+bl4DTGu+lKy4lrJNl2bIj3MduFmWuOt1cTX6K0prJR0ovUVUUPAPlY1x6Nvc+wLyOk+27RMNxG6WpNsO6iIaTw2pNlcEMGNzmczvPU718MITE10/SX7QM5uKehYzg6aV0h/paGj4ry9f2waaluBUiEHdDDG0joXAleWLFEhXDWdUa5aUk82kao9KmVo9zSAsN2n67/rKjHP/AImfHr4sVSQq3IM6LW7Scfk0hVNtlaqnt7i6y3mje2XTVPYGqE4G6oiY+/LaADvivIuCrIUxXcdW/wBoamkIZX07qcmw7yEmaK/EtttNHTaXUtFaZp6uITU0zJmOydG4OF+B4HkV+OHMWboPWGr0fN31LM6F2F9k+F4v5XtODhyKiv2Oi572b9rkGlQKeYCCqA8l/Rz2GLoid+/YOPC66EgIiICIiAiIgIiICIiAiIgLB0vpuno4zLUStiaMtrNx4NaMXHkF5bXDtNgo9qGnAqJxgbH0UR++4eY/dHtIXH9K6SqKyUzVEpkccr5NHBrcmjkFZEtew1p7YKia8VC36OzLvXAGdw4gZM+J6LnkwfI4vkc57nG7nPcXOceZOJWUIbIWrWMsQQBfCxZDlU5VGO8KlyveqXKKqKqcrXKpyCtyrcrHKtyiq3KsqxyrKKiVBwUyolQVB7muDmktLSHNLSQ5pGRBGRX6I7IO1T/UWiiq3D6TG27Hmw+ksAxP/kAz4jHivzw4KVFWy08rJ4XlkkT2yMc3NrgbgqLH7WRaDUbWlmk6CKrbgXt2ZWj1Jm4PHS+I5ELfoCIiAiIgIiICItZp7T8NFEZZTxDGDzyOtk0fnkEGbWVkcMbpZXhjGNLnucbNaBvJXIdbu059VeGmlbBFiC7vo2zSjmb+BvIY8eC1+sGsFRXybcrrMHkjaT3bB09Y8ytUadu8D3Lc8s2sRlJhtAXHEWc33jBfDGvsujI77TR3TvrxHu3e8Z+1UNq3McI5yPFhHNYMa4/UkGTXcHZHkqibgqnBZEjCDYixHHBUPRFDwqXq96oegokVDldIqXKCpyrcpuVbkVW5VuVhVZUVByrKmVAoqJUCplQKgiVU4KwqpyK6/wDs66xmOpm0e4+Gdnfx8pI7BwHVhv8AyLvy/I3ZnWGHTNG8HOpZGej7sP8A9L9cqAiIgIiICItfpvTUVJEZZDyY0eZ7tzR/fcgr1g0/FRRd5JiTcRsB8UjuA4Didy5BpbSU1ZKZpnXJwAGDWN+q0bgsnS2kpauUzSm5ODWjysbua3l81ibC6SYxaxthQc1ZTmql4VGM9qxZ4Q4FrgCCLEHEELMeFjvCDVd3NCNlnpmDJj3WkYODJOHJ11AaSiJ2STE44bMzdi/R3lPvWwesWdrS0h4BbbHata3tUEJW2zWM9Y9JV7LgzxGBxDInuyY85AE4mM5Y5HJZEigx5FS4q2Qqh5RFblW5ScVW5RpEqsqblWSgg5QKkVAor4VAqRUCVBFxVRU3lVlRY3mojb6Vox/3lN8JWlfsNfkrsppTJpujAF9mcSHkGNLj8l+tUWiIiIIiIMbSFfHTxOlkNmsFzvJ4ADeSVyfTWlpKyUyyYAYRsvcMbw5niVttb9O/Spu7YfRREhtsnvyL/mB7960WytyMWqdhRLVe5qrcFpFLgsd4WU4LV1dd4jHEA9485JtHEOMjuP3RieQxRXyrqGRt2nuDRxPHgOJ5LXvqJn+SPux9aa4d7Ixj7yOip/1CmZJ4pmyy5bbnNaG33MF7MHTHiStxBTF+e/goNI9tQ3ESMk+6YtgHkHB1x1xWHGw1DRLJgwucGxA3xa6x7w78R5ei29U3YJucG3uei1ejf3O19rJLMBwa51m/Bt/aoI18e3G5p3tIHK2X5KHfl7GSHOSNjzbLatZ3/sCr5CsCkd6Ix3/cyOZ/I4l7D8Xe5B8eVS8qx5VDioIuKrJUnFQcUVBxUHFSKgUVAqJX0qJKgiSq3OUnFUuKD44qJQlZGjdHS1MzIIWF8kr2sY0ZlxPwG++4BRp1n9nTV4vqZq9w8MMfcR85JLFxHRot/Ou/rQ6j6qs0XQRUjMS0F0rvtJnYvd0vgOQC3yIIiIC0et+kjDSkNNnSnum8QCPEf6Qfet4vFa/S3kiZuax7/a5wH+34qzqV5ANQtVll8stsKiFBwVjyACSbAAkkmwAG8ledr6/v27R2hASGsa24lrXHANaMxEfe7kMyvldpTvAe7cWRA7JlaLvld9nTjedxfkN1zlgzUJLNh3oYxiIY3eI3zMj8yTvtjzW5iozH6SSxkI2QG22IGWsI4xuwzO/otTpCcC5JRNaeqpYg3ZbG1o4Bo+JzK2+qGkC2KSN1yIdkxk7muuAy/IjDkeS8xW6VLnCOMbbnGwA3lbGMviZ9EhIdM/0k7/Uiwtc8gMAOfNRVmkZjUymBp8I8VQ4bmk+QH6zlfKeAsAAABkABYD4L7BTMhZ3bMcdpzj5nvObnc/kqZHIKZHLW1D+7k7z1XDu5Ol/C72FZ0r1iS2Iscb4FQRkNiqXFQhcRdhxLBdp4x5D3Ze5CUV8JUCVIqBQRKgVIqBRUSq3KRKpe6+Sgi9yrKuZTud+sFkR0Q6k4ADeeGGaisNsd13/sN7O/o7P9TqWWllbama4YxwkYyW3Ofu+7+JYnZJ2WyMe6rr6eMRvi2I4J4mSSOu5rhI4OHo7bOG83xsM+0AIPqIiAiIgLxmvkHpIn8WPb7nA/7l7NaLXGhMlNtgXMR7z+W1nfA39isK5+VCR4aCSQAASSTYADMk8FJzha5NgBcndbitAXmvcCcKZpBaDgatwPmcPsgRgPW6LbCEsv0sd5JdtK3xNabg1RBwe4fZcG+tgThniaCnNVPJVv8sLjBTt3B1vG/qBYe08AthptxeREMvM7nwC09I40bnsePRSu7yN3qteRZzXcMRccboNlpOtDQSTkvAaU0q+d/dxgm5sAMyt3pUT1bu7gHhHnkOEbeV955BYtJQhjjBSHaeMJ6hwu2Lk3i7kpSMagoTE7u4rPqHDxvOLKdhzJPFb2lo2QM2W3JJ2nvd5pHcT+Q3KylpI4GbDBzcTi97vrOO8/JVyyIISvWHK9WSPWJK9EVyPWO5ylI5UuKiqp3WIf9U482nA/rkpPFjbgovFwRxBCix12NPFo94w/JRQqJX0qJKoiVW91lLE5e/crY6Xef8/4UViiNzlkMpQM8fl/lZMcRJDGNLi4gNa0FznOOQAGJK6rqR2JPltPpK8bcC2nabSO3+kcPIPujHmFB4HVfU2s0nJsU0V2tID5X3bDH+J3HkLnku76k9ldFo20rgKioFiZZGizD/CZ6nXE8162hoIqeNsUMbYmMAa1jGhrWjkAshFEREBERAREQF8c0EWIuCLEcQvqIONa6aAkZWfRXXFKW98bf84F9mwkjJoNyeOA3qsuAFgLW4CwA3WXWNOaIbVRGMgXsdgncf7H9ZLklZG6J5jdm0kbv1dblZsY74gX7STTta04A4Y3y9qpqalrGlziGgC5JNgAvOF8mkDe7o6YHMXD6mxyHBnE/oVE6mukrXGOB3dwtOzLMBa/FkQ3nnu+eVHFHEwRxt2GtyAzPEk7yeKtcWtaGNAa1o2WtaLADgFhzSoIyyLEkepSSLGe9REJXrFkepyOVDioqDiqyplQKCKqi8tuD3j43/NWuKqhbfaH3ycMzdoy9yihO4Yr62C+ePyHU71e2EDP3D8zvV9LSyTSNihjdI952WMY0uc48gEGOGAfr5L0WqeolbpR/oGbMYNnzSYRN5De88m+2y6FqV2IgbM+kztHMUzHeEZfvXjM/dbhzOS63T07I2CONrWNYA1rWNDWtaMgAMAFFx5jU3s4otFtDmN72a1nTyAF/MMGUY5DHiSvVoiKIiICIiAiIgIiICIvIa+62U9PA6HviJTbCM4tF7+IjLpmgnrvrHHFDJC2Uxy+DDZN3scLmztwtfHlZcTrNLtjmu3yvOIvgHcuvz6rImmrtK1Bgp2une5jnudtgHYaBjtONrYtHtsvW6P7D2zxU8jqp7Wvia6pa+LZlDiAdlgPltct8V8r45LW4z14g0z6t+3P4YWOIjiubzFpttv+7cZb/nsZZeGFsABgABkABkF7DXbUIUbGzUrXd01rWvBcXlhHrEncePE88PByy7irEr5NKsSR6nI9Yz3IiMjljPerJHLHe5QQe5VEqTioEoqJUCf87gOpUwwnn0yHU/kFa2IDPEjLgOg/M4qaKGwk45cyPkD8z7lYAG5e0nM9SvQatamVuknWp4vADZ8z/DCzHHxeseTbldo1Q7KKKg2ZZB9KnFj3krRsMd/DZk3qbnmFFcv1R7Ja2vtJKDSQnHakae9ePuRndzdYdV2vVjU2i0azYpogHEWfI7xTSfifw5Cw5LeIjQiIgIiICIiAiIgIiICIiDleu/awG3gor3PhMnrHd4Bu659Fq9VOy6prnCq0i50UbjtCK5E0u/xfUB/q6Zr2mpnZjTUFppbVFRn3jh4Iz/DacvxHHpkvaK6jTaO1QoaaUTwUzIntiELSwEAM6ZXO92Z4rcoiiovYCCCAQQQQRcEHcVy3Xjs0Lb1FG0luboxcuZzaPWbyzHMZdURB+XJ2OZmPbuWK+UL9Eaw6g0dbdxb3Uh9ePC5+8Miua6d7JauI7UYEzeLG7Trc24Eey61rGOcvkVJfwW8q9AOjOy4BhGYcxwI9hKxHUbW5m/SzR7h/dQa0Rk4fAYn27h7VYIAM/cL/ABOZWyo9HTTu7unhfKdzYmF3vtgPavf6sdik0tpK+Tum4HuYnAynk9+TPZc9FFc50ZoueqkEFNC6V5yaxuQ4k5NHM2C6zql2Jxx2l0g8TOGPcRk9yPxuzf0Fh1XRdDaDpqKMRU0LYm7w0YuPFzs3HmVnouK4KdkbQxjWsa0Wa1jQ1rRwAGACsREUREQEREBERAREQEREBERAREQEREBERAREQEREFc1Ox+D2Nd+Jod81jDQ1MMRTxDpDH/ZZqIIsjDRYAAcAAApIiAiIgIiICIiAiIgIiICIiAiIgIiICIiAiIgIiICIiAiIgIiICIiAiIgIiICIiAiIgIiICIiAiIgIiICIiAiIgIiICIiAiIgIiICIiAiIgIiICIiAiIgIiICIiAiIgIiICIiD/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7" name="六角形 156"/>
          <p:cNvSpPr/>
          <p:nvPr/>
        </p:nvSpPr>
        <p:spPr bwMode="auto">
          <a:xfrm>
            <a:off x="3848100" y="5715000"/>
            <a:ext cx="1486344" cy="228600"/>
          </a:xfrm>
          <a:prstGeom prst="hexagon">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baseline="0" dirty="0" err="1">
                <a:ln>
                  <a:noFill/>
                </a:ln>
                <a:solidFill>
                  <a:srgbClr val="FFFFFF"/>
                </a:solidFill>
                <a:effectLst/>
                <a:latin typeface="Meiryo" charset="-128"/>
                <a:ea typeface="Meiryo" charset="-128"/>
                <a:cs typeface="Meiryo" charset="-128"/>
              </a:rPr>
              <a:t>QoS</a:t>
            </a:r>
            <a:r>
              <a:rPr kumimoji="0" lang="ja-JP" altLang="en-US" sz="800" b="0" i="0" u="none" strike="noStrike" cap="none" normalizeH="0" baseline="0" dirty="0">
                <a:ln>
                  <a:noFill/>
                </a:ln>
                <a:solidFill>
                  <a:srgbClr val="FFFFFF"/>
                </a:solidFill>
                <a:effectLst/>
                <a:latin typeface="Meiryo" charset="-128"/>
                <a:ea typeface="Meiryo" charset="-128"/>
                <a:cs typeface="Meiryo" charset="-128"/>
              </a:rPr>
              <a:t>・セキュリティ</a:t>
            </a:r>
          </a:p>
        </p:txBody>
      </p:sp>
      <p:sp>
        <p:nvSpPr>
          <p:cNvPr id="158" name="六角形 157"/>
          <p:cNvSpPr/>
          <p:nvPr/>
        </p:nvSpPr>
        <p:spPr bwMode="auto">
          <a:xfrm>
            <a:off x="3848100" y="6019800"/>
            <a:ext cx="1486344" cy="228600"/>
          </a:xfrm>
          <a:prstGeom prst="hexagon">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機　能</a:t>
            </a:r>
          </a:p>
        </p:txBody>
      </p:sp>
      <p:sp>
        <p:nvSpPr>
          <p:cNvPr id="159" name="六角形 158"/>
          <p:cNvSpPr/>
          <p:nvPr/>
        </p:nvSpPr>
        <p:spPr bwMode="auto">
          <a:xfrm>
            <a:off x="3848100" y="6324600"/>
            <a:ext cx="1486344" cy="228600"/>
          </a:xfrm>
          <a:prstGeom prst="hexagon">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制　御</a:t>
            </a:r>
          </a:p>
        </p:txBody>
      </p:sp>
      <p:sp>
        <p:nvSpPr>
          <p:cNvPr id="161" name="角丸四角形 160"/>
          <p:cNvSpPr/>
          <p:nvPr/>
        </p:nvSpPr>
        <p:spPr bwMode="auto">
          <a:xfrm>
            <a:off x="457200" y="5715000"/>
            <a:ext cx="33909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パケットの種類に応じて設定</a:t>
            </a:r>
          </a:p>
        </p:txBody>
      </p:sp>
      <p:sp>
        <p:nvSpPr>
          <p:cNvPr id="162" name="角丸四角形 161"/>
          <p:cNvSpPr/>
          <p:nvPr/>
        </p:nvSpPr>
        <p:spPr bwMode="auto">
          <a:xfrm>
            <a:off x="457200" y="6019800"/>
            <a:ext cx="33909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物理構成に依存</a:t>
            </a:r>
          </a:p>
        </p:txBody>
      </p:sp>
      <p:sp>
        <p:nvSpPr>
          <p:cNvPr id="163" name="角丸四角形 162"/>
          <p:cNvSpPr/>
          <p:nvPr/>
        </p:nvSpPr>
        <p:spPr bwMode="auto">
          <a:xfrm>
            <a:off x="457200" y="6324600"/>
            <a:ext cx="33909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機器ごとに個別・手動制御</a:t>
            </a:r>
          </a:p>
        </p:txBody>
      </p:sp>
      <p:grpSp>
        <p:nvGrpSpPr>
          <p:cNvPr id="227" name="図形グループ 226"/>
          <p:cNvGrpSpPr/>
          <p:nvPr/>
        </p:nvGrpSpPr>
        <p:grpSpPr>
          <a:xfrm>
            <a:off x="1339850" y="4229411"/>
            <a:ext cx="2197100" cy="1422400"/>
            <a:chOff x="1397000" y="2749550"/>
            <a:chExt cx="2197100" cy="1422400"/>
          </a:xfrm>
        </p:grpSpPr>
        <p:sp>
          <p:nvSpPr>
            <p:cNvPr id="226" name="円/楕円 225"/>
            <p:cNvSpPr/>
            <p:nvPr/>
          </p:nvSpPr>
          <p:spPr>
            <a:xfrm>
              <a:off x="1397000" y="2749550"/>
              <a:ext cx="2197100" cy="1422400"/>
            </a:xfrm>
            <a:prstGeom prst="ellipse">
              <a:avLst/>
            </a:prstGeom>
            <a:solidFill>
              <a:srgbClr val="FFFF66">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正方形/長方形 1"/>
            <p:cNvSpPr/>
            <p:nvPr/>
          </p:nvSpPr>
          <p:spPr>
            <a:xfrm>
              <a:off x="14414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09" name="正方形/長方形 108"/>
            <p:cNvSpPr/>
            <p:nvPr/>
          </p:nvSpPr>
          <p:spPr>
            <a:xfrm>
              <a:off x="20510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4" name="正方形/長方形 113"/>
            <p:cNvSpPr/>
            <p:nvPr/>
          </p:nvSpPr>
          <p:spPr>
            <a:xfrm>
              <a:off x="20510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5" name="正方形/長方形 114"/>
            <p:cNvSpPr/>
            <p:nvPr/>
          </p:nvSpPr>
          <p:spPr>
            <a:xfrm>
              <a:off x="26225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6" name="正方形/長方形 115"/>
            <p:cNvSpPr/>
            <p:nvPr/>
          </p:nvSpPr>
          <p:spPr>
            <a:xfrm>
              <a:off x="26225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7" name="正方形/長方形 116"/>
            <p:cNvSpPr/>
            <p:nvPr/>
          </p:nvSpPr>
          <p:spPr>
            <a:xfrm>
              <a:off x="32448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8" name="正方形/長方形 117"/>
            <p:cNvSpPr/>
            <p:nvPr/>
          </p:nvSpPr>
          <p:spPr>
            <a:xfrm>
              <a:off x="20510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9" name="正方形/長方形 118"/>
            <p:cNvSpPr/>
            <p:nvPr/>
          </p:nvSpPr>
          <p:spPr>
            <a:xfrm>
              <a:off x="26225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5" name="直線コネクタ 4"/>
            <p:cNvCxnSpPr>
              <a:stCxn id="109" idx="1"/>
              <a:endCxn id="2" idx="3"/>
            </p:cNvCxnSpPr>
            <p:nvPr/>
          </p:nvCxnSpPr>
          <p:spPr>
            <a:xfrm flipH="1">
              <a:off x="1733550" y="29527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0" name="直線コネクタ 119"/>
            <p:cNvCxnSpPr>
              <a:stCxn id="114" idx="1"/>
              <a:endCxn id="2" idx="3"/>
            </p:cNvCxnSpPr>
            <p:nvPr/>
          </p:nvCxnSpPr>
          <p:spPr>
            <a:xfrm flipH="1" flipV="1">
              <a:off x="1733550" y="34480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1" name="直線コネクタ 120"/>
            <p:cNvCxnSpPr>
              <a:stCxn id="118" idx="1"/>
              <a:endCxn id="2" idx="3"/>
            </p:cNvCxnSpPr>
            <p:nvPr/>
          </p:nvCxnSpPr>
          <p:spPr>
            <a:xfrm flipH="1">
              <a:off x="1733550" y="34480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6" name="直線コネクタ 125"/>
            <p:cNvCxnSpPr>
              <a:stCxn id="109" idx="3"/>
              <a:endCxn id="115" idx="1"/>
            </p:cNvCxnSpPr>
            <p:nvPr/>
          </p:nvCxnSpPr>
          <p:spPr>
            <a:xfrm>
              <a:off x="2343150" y="2952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1" name="直線コネクタ 130"/>
            <p:cNvCxnSpPr>
              <a:stCxn id="118" idx="3"/>
              <a:endCxn id="119" idx="1"/>
            </p:cNvCxnSpPr>
            <p:nvPr/>
          </p:nvCxnSpPr>
          <p:spPr>
            <a:xfrm>
              <a:off x="2343150" y="34480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2" name="直線コネクタ 131"/>
            <p:cNvCxnSpPr>
              <a:stCxn id="114" idx="3"/>
              <a:endCxn id="116" idx="1"/>
            </p:cNvCxnSpPr>
            <p:nvPr/>
          </p:nvCxnSpPr>
          <p:spPr>
            <a:xfrm>
              <a:off x="2343150" y="39433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2" name="直線コネクタ 141"/>
            <p:cNvCxnSpPr>
              <a:stCxn id="115" idx="3"/>
              <a:endCxn id="117" idx="1"/>
            </p:cNvCxnSpPr>
            <p:nvPr/>
          </p:nvCxnSpPr>
          <p:spPr>
            <a:xfrm>
              <a:off x="2914650" y="29527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4" name="直線コネクタ 143"/>
            <p:cNvCxnSpPr>
              <a:stCxn id="117" idx="1"/>
              <a:endCxn id="116" idx="3"/>
            </p:cNvCxnSpPr>
            <p:nvPr/>
          </p:nvCxnSpPr>
          <p:spPr>
            <a:xfrm flipH="1">
              <a:off x="2914650" y="34480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9" name="直線コネクタ 168"/>
            <p:cNvCxnSpPr>
              <a:stCxn id="117" idx="1"/>
              <a:endCxn id="119" idx="3"/>
            </p:cNvCxnSpPr>
            <p:nvPr/>
          </p:nvCxnSpPr>
          <p:spPr>
            <a:xfrm flipH="1">
              <a:off x="2914650" y="34480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197" name="図形グループ 196"/>
          <p:cNvGrpSpPr/>
          <p:nvPr/>
        </p:nvGrpSpPr>
        <p:grpSpPr>
          <a:xfrm>
            <a:off x="1339850" y="2728386"/>
            <a:ext cx="2197100" cy="1422400"/>
            <a:chOff x="1397000" y="2698750"/>
            <a:chExt cx="2197100" cy="1422400"/>
          </a:xfrm>
        </p:grpSpPr>
        <p:sp>
          <p:nvSpPr>
            <p:cNvPr id="198" name="円/楕円 197"/>
            <p:cNvSpPr/>
            <p:nvPr/>
          </p:nvSpPr>
          <p:spPr>
            <a:xfrm>
              <a:off x="1397000" y="2698750"/>
              <a:ext cx="2197100" cy="1422400"/>
            </a:xfrm>
            <a:prstGeom prst="ellipse">
              <a:avLst/>
            </a:prstGeom>
            <a:solidFill>
              <a:srgbClr val="008000">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0" name="正方形/長方形 199"/>
            <p:cNvSpPr/>
            <p:nvPr/>
          </p:nvSpPr>
          <p:spPr>
            <a:xfrm>
              <a:off x="14414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1" name="正方形/長方形 200"/>
            <p:cNvSpPr/>
            <p:nvPr/>
          </p:nvSpPr>
          <p:spPr>
            <a:xfrm>
              <a:off x="20510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2" name="正方形/長方形 201"/>
            <p:cNvSpPr/>
            <p:nvPr/>
          </p:nvSpPr>
          <p:spPr>
            <a:xfrm>
              <a:off x="20510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4" name="正方形/長方形 203"/>
            <p:cNvSpPr/>
            <p:nvPr/>
          </p:nvSpPr>
          <p:spPr>
            <a:xfrm>
              <a:off x="26225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5" name="正方形/長方形 204"/>
            <p:cNvSpPr/>
            <p:nvPr/>
          </p:nvSpPr>
          <p:spPr>
            <a:xfrm>
              <a:off x="26225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6" name="正方形/長方形 205"/>
            <p:cNvSpPr/>
            <p:nvPr/>
          </p:nvSpPr>
          <p:spPr>
            <a:xfrm>
              <a:off x="32448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7" name="正方形/長方形 206"/>
            <p:cNvSpPr/>
            <p:nvPr/>
          </p:nvSpPr>
          <p:spPr>
            <a:xfrm>
              <a:off x="20510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8" name="正方形/長方形 207"/>
            <p:cNvSpPr/>
            <p:nvPr/>
          </p:nvSpPr>
          <p:spPr>
            <a:xfrm>
              <a:off x="26225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209" name="直線コネクタ 208"/>
            <p:cNvCxnSpPr>
              <a:stCxn id="201" idx="1"/>
              <a:endCxn id="200" idx="3"/>
            </p:cNvCxnSpPr>
            <p:nvPr/>
          </p:nvCxnSpPr>
          <p:spPr>
            <a:xfrm flipH="1">
              <a:off x="1733550" y="29527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0" name="直線コネクタ 209"/>
            <p:cNvCxnSpPr>
              <a:stCxn id="202" idx="1"/>
              <a:endCxn id="200" idx="3"/>
            </p:cNvCxnSpPr>
            <p:nvPr/>
          </p:nvCxnSpPr>
          <p:spPr>
            <a:xfrm flipH="1" flipV="1">
              <a:off x="1733550" y="34480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1" name="直線コネクタ 210"/>
            <p:cNvCxnSpPr>
              <a:stCxn id="207" idx="1"/>
              <a:endCxn id="200" idx="3"/>
            </p:cNvCxnSpPr>
            <p:nvPr/>
          </p:nvCxnSpPr>
          <p:spPr>
            <a:xfrm flipH="1">
              <a:off x="1733550" y="34480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2" name="直線コネクタ 211"/>
            <p:cNvCxnSpPr>
              <a:stCxn id="201" idx="3"/>
              <a:endCxn id="204" idx="1"/>
            </p:cNvCxnSpPr>
            <p:nvPr/>
          </p:nvCxnSpPr>
          <p:spPr>
            <a:xfrm>
              <a:off x="2343150" y="2952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3" name="直線コネクタ 212"/>
            <p:cNvCxnSpPr>
              <a:stCxn id="207" idx="3"/>
              <a:endCxn id="208" idx="1"/>
            </p:cNvCxnSpPr>
            <p:nvPr/>
          </p:nvCxnSpPr>
          <p:spPr>
            <a:xfrm>
              <a:off x="2343150" y="34480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4" name="直線コネクタ 213"/>
            <p:cNvCxnSpPr>
              <a:stCxn id="202" idx="3"/>
              <a:endCxn id="205" idx="1"/>
            </p:cNvCxnSpPr>
            <p:nvPr/>
          </p:nvCxnSpPr>
          <p:spPr>
            <a:xfrm>
              <a:off x="2343150" y="39433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5" name="直線コネクタ 214"/>
            <p:cNvCxnSpPr>
              <a:stCxn id="204" idx="3"/>
              <a:endCxn id="206" idx="1"/>
            </p:cNvCxnSpPr>
            <p:nvPr/>
          </p:nvCxnSpPr>
          <p:spPr>
            <a:xfrm>
              <a:off x="2914650" y="29527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6" name="直線コネクタ 215"/>
            <p:cNvCxnSpPr>
              <a:stCxn id="206" idx="1"/>
              <a:endCxn id="205" idx="3"/>
            </p:cNvCxnSpPr>
            <p:nvPr/>
          </p:nvCxnSpPr>
          <p:spPr>
            <a:xfrm flipH="1">
              <a:off x="2914650" y="34480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7" name="直線コネクタ 216"/>
            <p:cNvCxnSpPr>
              <a:stCxn id="206" idx="1"/>
              <a:endCxn id="208" idx="3"/>
            </p:cNvCxnSpPr>
            <p:nvPr/>
          </p:nvCxnSpPr>
          <p:spPr>
            <a:xfrm flipH="1">
              <a:off x="2914650" y="34480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171" name="図形グループ 170"/>
          <p:cNvGrpSpPr/>
          <p:nvPr/>
        </p:nvGrpSpPr>
        <p:grpSpPr>
          <a:xfrm>
            <a:off x="1339850" y="1204386"/>
            <a:ext cx="2197100" cy="1422400"/>
            <a:chOff x="1397000" y="2749550"/>
            <a:chExt cx="2197100" cy="1422400"/>
          </a:xfrm>
        </p:grpSpPr>
        <p:sp>
          <p:nvSpPr>
            <p:cNvPr id="172" name="円/楕円 171"/>
            <p:cNvSpPr/>
            <p:nvPr/>
          </p:nvSpPr>
          <p:spPr>
            <a:xfrm>
              <a:off x="1397000" y="2749550"/>
              <a:ext cx="2197100" cy="1422400"/>
            </a:xfrm>
            <a:prstGeom prst="ellipse">
              <a:avLst/>
            </a:prstGeom>
            <a:solidFill>
              <a:srgbClr val="3366FF">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3" name="正方形/長方形 172"/>
            <p:cNvSpPr/>
            <p:nvPr/>
          </p:nvSpPr>
          <p:spPr>
            <a:xfrm>
              <a:off x="14414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4" name="正方形/長方形 173"/>
            <p:cNvSpPr/>
            <p:nvPr/>
          </p:nvSpPr>
          <p:spPr>
            <a:xfrm>
              <a:off x="20510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8" name="正方形/長方形 177"/>
            <p:cNvSpPr/>
            <p:nvPr/>
          </p:nvSpPr>
          <p:spPr>
            <a:xfrm>
              <a:off x="20510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9" name="正方形/長方形 178"/>
            <p:cNvSpPr/>
            <p:nvPr/>
          </p:nvSpPr>
          <p:spPr>
            <a:xfrm>
              <a:off x="26225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0" name="正方形/長方形 179"/>
            <p:cNvSpPr/>
            <p:nvPr/>
          </p:nvSpPr>
          <p:spPr>
            <a:xfrm>
              <a:off x="26225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1" name="正方形/長方形 180"/>
            <p:cNvSpPr/>
            <p:nvPr/>
          </p:nvSpPr>
          <p:spPr>
            <a:xfrm>
              <a:off x="32448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2" name="正方形/長方形 181"/>
            <p:cNvSpPr/>
            <p:nvPr/>
          </p:nvSpPr>
          <p:spPr>
            <a:xfrm>
              <a:off x="20510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3" name="正方形/長方形 182"/>
            <p:cNvSpPr/>
            <p:nvPr/>
          </p:nvSpPr>
          <p:spPr>
            <a:xfrm>
              <a:off x="26225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184" name="直線コネクタ 183"/>
            <p:cNvCxnSpPr>
              <a:stCxn id="174" idx="1"/>
              <a:endCxn id="173" idx="3"/>
            </p:cNvCxnSpPr>
            <p:nvPr/>
          </p:nvCxnSpPr>
          <p:spPr>
            <a:xfrm flipH="1">
              <a:off x="1733550" y="29527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5" name="直線コネクタ 184"/>
            <p:cNvCxnSpPr>
              <a:stCxn id="178" idx="1"/>
              <a:endCxn id="173" idx="3"/>
            </p:cNvCxnSpPr>
            <p:nvPr/>
          </p:nvCxnSpPr>
          <p:spPr>
            <a:xfrm flipH="1" flipV="1">
              <a:off x="1733550" y="34480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6" name="直線コネクタ 185"/>
            <p:cNvCxnSpPr>
              <a:stCxn id="182" idx="1"/>
              <a:endCxn id="173" idx="3"/>
            </p:cNvCxnSpPr>
            <p:nvPr/>
          </p:nvCxnSpPr>
          <p:spPr>
            <a:xfrm flipH="1">
              <a:off x="1733550" y="34480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7" name="直線コネクタ 186"/>
            <p:cNvCxnSpPr>
              <a:stCxn id="174" idx="3"/>
              <a:endCxn id="179" idx="1"/>
            </p:cNvCxnSpPr>
            <p:nvPr/>
          </p:nvCxnSpPr>
          <p:spPr>
            <a:xfrm>
              <a:off x="2343150" y="2952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8" name="直線コネクタ 187"/>
            <p:cNvCxnSpPr>
              <a:stCxn id="182" idx="3"/>
              <a:endCxn id="183" idx="1"/>
            </p:cNvCxnSpPr>
            <p:nvPr/>
          </p:nvCxnSpPr>
          <p:spPr>
            <a:xfrm>
              <a:off x="2343150" y="34480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9" name="直線コネクタ 188"/>
            <p:cNvCxnSpPr>
              <a:stCxn id="178" idx="3"/>
              <a:endCxn id="180" idx="1"/>
            </p:cNvCxnSpPr>
            <p:nvPr/>
          </p:nvCxnSpPr>
          <p:spPr>
            <a:xfrm>
              <a:off x="2343150" y="39433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0" name="直線コネクタ 189"/>
            <p:cNvCxnSpPr>
              <a:stCxn id="179" idx="3"/>
              <a:endCxn id="181" idx="1"/>
            </p:cNvCxnSpPr>
            <p:nvPr/>
          </p:nvCxnSpPr>
          <p:spPr>
            <a:xfrm>
              <a:off x="2914650" y="29527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1" name="直線コネクタ 190"/>
            <p:cNvCxnSpPr>
              <a:stCxn id="181" idx="1"/>
              <a:endCxn id="180" idx="3"/>
            </p:cNvCxnSpPr>
            <p:nvPr/>
          </p:nvCxnSpPr>
          <p:spPr>
            <a:xfrm flipH="1">
              <a:off x="2914650" y="34480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2" name="直線コネクタ 191"/>
            <p:cNvCxnSpPr>
              <a:stCxn id="181" idx="1"/>
              <a:endCxn id="183" idx="3"/>
            </p:cNvCxnSpPr>
            <p:nvPr/>
          </p:nvCxnSpPr>
          <p:spPr>
            <a:xfrm flipH="1">
              <a:off x="2914650" y="34480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sp>
        <p:nvSpPr>
          <p:cNvPr id="61" name="ホームベース 60"/>
          <p:cNvSpPr/>
          <p:nvPr/>
        </p:nvSpPr>
        <p:spPr>
          <a:xfrm>
            <a:off x="457200" y="1651000"/>
            <a:ext cx="882650" cy="514350"/>
          </a:xfrm>
          <a:prstGeom prst="homePlate">
            <a:avLst>
              <a:gd name="adj" fmla="val 26543"/>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物理</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A</a:t>
            </a:r>
            <a:endParaRPr kumimoji="1" lang="ja-JP" altLang="en-US" sz="1200" dirty="0">
              <a:solidFill>
                <a:srgbClr val="FFFFFF"/>
              </a:solidFill>
              <a:latin typeface="Meiryo" charset="-128"/>
              <a:ea typeface="Meiryo" charset="-128"/>
              <a:cs typeface="Meiryo" charset="-128"/>
            </a:endParaRPr>
          </a:p>
        </p:txBody>
      </p:sp>
      <p:sp>
        <p:nvSpPr>
          <p:cNvPr id="309" name="ホームベース 308"/>
          <p:cNvSpPr/>
          <p:nvPr/>
        </p:nvSpPr>
        <p:spPr>
          <a:xfrm>
            <a:off x="457200" y="3220511"/>
            <a:ext cx="882650" cy="514350"/>
          </a:xfrm>
          <a:prstGeom prst="homePlate">
            <a:avLst>
              <a:gd name="adj" fmla="val 26543"/>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物理</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B</a:t>
            </a:r>
            <a:endParaRPr kumimoji="1" lang="ja-JP" altLang="en-US" sz="1200" dirty="0">
              <a:solidFill>
                <a:srgbClr val="FFFFFF"/>
              </a:solidFill>
              <a:latin typeface="Meiryo" charset="-128"/>
              <a:ea typeface="Meiryo" charset="-128"/>
              <a:cs typeface="Meiryo" charset="-128"/>
            </a:endParaRPr>
          </a:p>
        </p:txBody>
      </p:sp>
      <p:sp>
        <p:nvSpPr>
          <p:cNvPr id="310" name="ホームベース 309"/>
          <p:cNvSpPr/>
          <p:nvPr/>
        </p:nvSpPr>
        <p:spPr>
          <a:xfrm>
            <a:off x="460375" y="4664386"/>
            <a:ext cx="882650" cy="514350"/>
          </a:xfrm>
          <a:prstGeom prst="homePlate">
            <a:avLst>
              <a:gd name="adj" fmla="val 26543"/>
            </a:avLst>
          </a:prstGeom>
          <a:solidFill>
            <a:srgbClr val="CC99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物理</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C</a:t>
            </a:r>
            <a:endParaRPr kumimoji="1" lang="ja-JP" altLang="en-US" sz="1200" dirty="0">
              <a:solidFill>
                <a:srgbClr val="FFFFFF"/>
              </a:solidFill>
              <a:latin typeface="Meiryo" charset="-128"/>
              <a:ea typeface="Meiryo" charset="-128"/>
              <a:cs typeface="Meiryo" charset="-128"/>
            </a:endParaRPr>
          </a:p>
        </p:txBody>
      </p:sp>
      <p:sp>
        <p:nvSpPr>
          <p:cNvPr id="64" name="テキスト ボックス 63"/>
          <p:cNvSpPr txBox="1"/>
          <p:nvPr/>
        </p:nvSpPr>
        <p:spPr>
          <a:xfrm>
            <a:off x="1282860" y="820240"/>
            <a:ext cx="2262159" cy="369332"/>
          </a:xfrm>
          <a:prstGeom prst="rect">
            <a:avLst/>
          </a:prstGeom>
          <a:noFill/>
        </p:spPr>
        <p:txBody>
          <a:bodyPr wrap="none" rtlCol="0">
            <a:spAutoFit/>
          </a:bodyPr>
          <a:lstStyle/>
          <a:p>
            <a:pPr algn="ctr"/>
            <a:r>
              <a:rPr kumimoji="1" lang="ja-JP" altLang="en-US" dirty="0">
                <a:solidFill>
                  <a:schemeClr val="tx1">
                    <a:lumMod val="50000"/>
                    <a:lumOff val="50000"/>
                  </a:schemeClr>
                </a:solidFill>
                <a:latin typeface="Meiryo" charset="-128"/>
                <a:ea typeface="Meiryo" charset="-128"/>
                <a:cs typeface="Meiryo" charset="-128"/>
              </a:rPr>
              <a:t>従来のネットワーク</a:t>
            </a:r>
          </a:p>
        </p:txBody>
      </p:sp>
      <p:grpSp>
        <p:nvGrpSpPr>
          <p:cNvPr id="3" name="図形グループ 2"/>
          <p:cNvGrpSpPr/>
          <p:nvPr/>
        </p:nvGrpSpPr>
        <p:grpSpPr>
          <a:xfrm>
            <a:off x="4508702" y="820240"/>
            <a:ext cx="4266810" cy="5732960"/>
            <a:chOff x="4508702" y="820240"/>
            <a:chExt cx="4266810" cy="5732960"/>
          </a:xfrm>
        </p:grpSpPr>
        <p:sp>
          <p:nvSpPr>
            <p:cNvPr id="165" name="角丸四角形 164"/>
            <p:cNvSpPr/>
            <p:nvPr/>
          </p:nvSpPr>
          <p:spPr bwMode="auto">
            <a:xfrm>
              <a:off x="5352808" y="5715000"/>
              <a:ext cx="3346691" cy="228600"/>
            </a:xfrm>
            <a:prstGeom prst="roundRect">
              <a:avLst>
                <a:gd name="adj" fmla="val 0"/>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アプリケーションに応じて設定</a:t>
              </a:r>
            </a:p>
          </p:txBody>
        </p:sp>
        <p:sp>
          <p:nvSpPr>
            <p:cNvPr id="166" name="角丸四角形 165"/>
            <p:cNvSpPr/>
            <p:nvPr/>
          </p:nvSpPr>
          <p:spPr bwMode="auto">
            <a:xfrm>
              <a:off x="5352808" y="6019800"/>
              <a:ext cx="3346691" cy="228600"/>
            </a:xfrm>
            <a:prstGeom prst="roundRect">
              <a:avLst>
                <a:gd name="adj" fmla="val 0"/>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物理構成に関係なく、ソフトウエア設定で機能を構成</a:t>
              </a:r>
            </a:p>
          </p:txBody>
        </p:sp>
        <p:sp>
          <p:nvSpPr>
            <p:cNvPr id="167" name="角丸四角形 166"/>
            <p:cNvSpPr/>
            <p:nvPr/>
          </p:nvSpPr>
          <p:spPr bwMode="auto">
            <a:xfrm>
              <a:off x="5352808" y="6324600"/>
              <a:ext cx="3346691" cy="228600"/>
            </a:xfrm>
            <a:prstGeom prst="roundRect">
              <a:avLst>
                <a:gd name="adj" fmla="val 0"/>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900" b="0" i="0" u="none" strike="noStrike" cap="none" normalizeH="0" baseline="0" dirty="0">
                  <a:ln>
                    <a:noFill/>
                  </a:ln>
                  <a:solidFill>
                    <a:srgbClr val="FFFFFF"/>
                  </a:solidFill>
                  <a:effectLst/>
                  <a:latin typeface="Meiryo" charset="-128"/>
                  <a:ea typeface="Meiryo" charset="-128"/>
                  <a:cs typeface="Meiryo" charset="-128"/>
                </a:rPr>
                <a:t>機器全体を集中制御・アプリケーション経由で制御可能</a:t>
              </a:r>
            </a:p>
          </p:txBody>
        </p:sp>
        <p:sp>
          <p:nvSpPr>
            <p:cNvPr id="219" name="円/楕円 218"/>
            <p:cNvSpPr/>
            <p:nvPr/>
          </p:nvSpPr>
          <p:spPr>
            <a:xfrm>
              <a:off x="5537200" y="2514600"/>
              <a:ext cx="2197100" cy="1422400"/>
            </a:xfrm>
            <a:prstGeom prst="ellipse">
              <a:avLst/>
            </a:prstGeom>
            <a:solidFill>
              <a:srgbClr val="FFFF66">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0" name="正方形/長方形 219"/>
            <p:cNvSpPr/>
            <p:nvPr/>
          </p:nvSpPr>
          <p:spPr>
            <a:xfrm>
              <a:off x="5581650" y="30924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1" name="正方形/長方形 220"/>
            <p:cNvSpPr/>
            <p:nvPr/>
          </p:nvSpPr>
          <p:spPr>
            <a:xfrm>
              <a:off x="6203950" y="2658536"/>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2" name="正方形/長方形 221"/>
            <p:cNvSpPr/>
            <p:nvPr/>
          </p:nvSpPr>
          <p:spPr>
            <a:xfrm>
              <a:off x="6191250" y="35877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3" name="正方形/長方形 222"/>
            <p:cNvSpPr/>
            <p:nvPr/>
          </p:nvSpPr>
          <p:spPr>
            <a:xfrm>
              <a:off x="6775450" y="2658536"/>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8" name="正方形/長方形 227"/>
            <p:cNvSpPr/>
            <p:nvPr/>
          </p:nvSpPr>
          <p:spPr>
            <a:xfrm>
              <a:off x="6762750" y="35877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9" name="正方形/長方形 228"/>
            <p:cNvSpPr/>
            <p:nvPr/>
          </p:nvSpPr>
          <p:spPr>
            <a:xfrm>
              <a:off x="7385050" y="30924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30" name="正方形/長方形 229"/>
            <p:cNvSpPr/>
            <p:nvPr/>
          </p:nvSpPr>
          <p:spPr>
            <a:xfrm>
              <a:off x="6191250" y="30924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31" name="正方形/長方形 230"/>
            <p:cNvSpPr/>
            <p:nvPr/>
          </p:nvSpPr>
          <p:spPr>
            <a:xfrm>
              <a:off x="6762750" y="30924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232" name="直線コネクタ 231"/>
            <p:cNvCxnSpPr>
              <a:endCxn id="220" idx="3"/>
            </p:cNvCxnSpPr>
            <p:nvPr/>
          </p:nvCxnSpPr>
          <p:spPr>
            <a:xfrm flipH="1">
              <a:off x="5873750" y="2755900"/>
              <a:ext cx="3302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3" name="直線コネクタ 232"/>
            <p:cNvCxnSpPr>
              <a:stCxn id="222" idx="1"/>
              <a:endCxn id="220" idx="3"/>
            </p:cNvCxnSpPr>
            <p:nvPr/>
          </p:nvCxnSpPr>
          <p:spPr>
            <a:xfrm flipH="1" flipV="1">
              <a:off x="5873750" y="321310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4" name="直線コネクタ 233"/>
            <p:cNvCxnSpPr>
              <a:stCxn id="230" idx="1"/>
              <a:endCxn id="220" idx="3"/>
            </p:cNvCxnSpPr>
            <p:nvPr/>
          </p:nvCxnSpPr>
          <p:spPr>
            <a:xfrm flipH="1">
              <a:off x="5873750" y="321310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5" name="直線コネクタ 234"/>
            <p:cNvCxnSpPr/>
            <p:nvPr/>
          </p:nvCxnSpPr>
          <p:spPr>
            <a:xfrm>
              <a:off x="6483350" y="2755900"/>
              <a:ext cx="2921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6" name="直線コネクタ 235"/>
            <p:cNvCxnSpPr>
              <a:stCxn id="230" idx="3"/>
              <a:endCxn id="231" idx="1"/>
            </p:cNvCxnSpPr>
            <p:nvPr/>
          </p:nvCxnSpPr>
          <p:spPr>
            <a:xfrm>
              <a:off x="6483350" y="321310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7" name="直線コネクタ 236"/>
            <p:cNvCxnSpPr>
              <a:stCxn id="222" idx="3"/>
              <a:endCxn id="228" idx="1"/>
            </p:cNvCxnSpPr>
            <p:nvPr/>
          </p:nvCxnSpPr>
          <p:spPr>
            <a:xfrm>
              <a:off x="6483350" y="370840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8" name="直線コネクタ 237"/>
            <p:cNvCxnSpPr>
              <a:endCxn id="229" idx="1"/>
            </p:cNvCxnSpPr>
            <p:nvPr/>
          </p:nvCxnSpPr>
          <p:spPr>
            <a:xfrm>
              <a:off x="7054850" y="2755900"/>
              <a:ext cx="3302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9" name="直線コネクタ 238"/>
            <p:cNvCxnSpPr>
              <a:stCxn id="229" idx="1"/>
              <a:endCxn id="228" idx="3"/>
            </p:cNvCxnSpPr>
            <p:nvPr/>
          </p:nvCxnSpPr>
          <p:spPr>
            <a:xfrm flipH="1">
              <a:off x="7054850" y="321310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0" name="直線コネクタ 239"/>
            <p:cNvCxnSpPr>
              <a:stCxn id="229" idx="1"/>
              <a:endCxn id="231" idx="3"/>
            </p:cNvCxnSpPr>
            <p:nvPr/>
          </p:nvCxnSpPr>
          <p:spPr>
            <a:xfrm flipH="1">
              <a:off x="7054850" y="321310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42" name="円/楕円 241"/>
            <p:cNvSpPr/>
            <p:nvPr/>
          </p:nvSpPr>
          <p:spPr>
            <a:xfrm>
              <a:off x="5549900" y="1873250"/>
              <a:ext cx="2197100" cy="1422400"/>
            </a:xfrm>
            <a:prstGeom prst="ellipse">
              <a:avLst/>
            </a:prstGeom>
            <a:solidFill>
              <a:srgbClr val="008000">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3" name="正方形/長方形 242"/>
            <p:cNvSpPr/>
            <p:nvPr/>
          </p:nvSpPr>
          <p:spPr>
            <a:xfrm>
              <a:off x="5594350" y="24511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4" name="正方形/長方形 243"/>
            <p:cNvSpPr/>
            <p:nvPr/>
          </p:nvSpPr>
          <p:spPr>
            <a:xfrm>
              <a:off x="6203950" y="19558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6" name="正方形/長方形 245"/>
            <p:cNvSpPr/>
            <p:nvPr/>
          </p:nvSpPr>
          <p:spPr>
            <a:xfrm>
              <a:off x="6191250" y="28511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7" name="正方形/長方形 246"/>
            <p:cNvSpPr/>
            <p:nvPr/>
          </p:nvSpPr>
          <p:spPr>
            <a:xfrm>
              <a:off x="6775450" y="19558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8" name="正方形/長方形 247"/>
            <p:cNvSpPr/>
            <p:nvPr/>
          </p:nvSpPr>
          <p:spPr>
            <a:xfrm>
              <a:off x="6762750" y="28511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9" name="正方形/長方形 248"/>
            <p:cNvSpPr/>
            <p:nvPr/>
          </p:nvSpPr>
          <p:spPr>
            <a:xfrm>
              <a:off x="7397750" y="24511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50" name="正方形/長方形 249"/>
            <p:cNvSpPr/>
            <p:nvPr/>
          </p:nvSpPr>
          <p:spPr>
            <a:xfrm>
              <a:off x="6203950" y="24511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54" name="正方形/長方形 253"/>
            <p:cNvSpPr/>
            <p:nvPr/>
          </p:nvSpPr>
          <p:spPr>
            <a:xfrm>
              <a:off x="6775450" y="24511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255" name="直線コネクタ 254"/>
            <p:cNvCxnSpPr>
              <a:stCxn id="244" idx="1"/>
              <a:endCxn id="243" idx="3"/>
            </p:cNvCxnSpPr>
            <p:nvPr/>
          </p:nvCxnSpPr>
          <p:spPr>
            <a:xfrm flipH="1">
              <a:off x="5886450" y="20764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6" name="直線コネクタ 255"/>
            <p:cNvCxnSpPr>
              <a:stCxn id="246" idx="1"/>
              <a:endCxn id="243" idx="3"/>
            </p:cNvCxnSpPr>
            <p:nvPr/>
          </p:nvCxnSpPr>
          <p:spPr>
            <a:xfrm flipH="1" flipV="1">
              <a:off x="5886450" y="2571750"/>
              <a:ext cx="304800" cy="40005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7" name="直線コネクタ 256"/>
            <p:cNvCxnSpPr>
              <a:stCxn id="250" idx="1"/>
              <a:endCxn id="243" idx="3"/>
            </p:cNvCxnSpPr>
            <p:nvPr/>
          </p:nvCxnSpPr>
          <p:spPr>
            <a:xfrm flipH="1">
              <a:off x="5886450" y="25717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8" name="直線コネクタ 257"/>
            <p:cNvCxnSpPr>
              <a:stCxn id="244" idx="3"/>
              <a:endCxn id="247" idx="1"/>
            </p:cNvCxnSpPr>
            <p:nvPr/>
          </p:nvCxnSpPr>
          <p:spPr>
            <a:xfrm>
              <a:off x="6496050" y="20764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9" name="直線コネクタ 258"/>
            <p:cNvCxnSpPr>
              <a:stCxn id="250" idx="3"/>
              <a:endCxn id="254" idx="1"/>
            </p:cNvCxnSpPr>
            <p:nvPr/>
          </p:nvCxnSpPr>
          <p:spPr>
            <a:xfrm>
              <a:off x="6496050" y="2571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0" name="直線コネクタ 259"/>
            <p:cNvCxnSpPr/>
            <p:nvPr/>
          </p:nvCxnSpPr>
          <p:spPr>
            <a:xfrm>
              <a:off x="6483350" y="2937936"/>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1" name="直線コネクタ 260"/>
            <p:cNvCxnSpPr>
              <a:stCxn id="247" idx="3"/>
              <a:endCxn id="249" idx="1"/>
            </p:cNvCxnSpPr>
            <p:nvPr/>
          </p:nvCxnSpPr>
          <p:spPr>
            <a:xfrm>
              <a:off x="7067550" y="20764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2" name="直線コネクタ 261"/>
            <p:cNvCxnSpPr>
              <a:stCxn id="249" idx="1"/>
              <a:endCxn id="248" idx="3"/>
            </p:cNvCxnSpPr>
            <p:nvPr/>
          </p:nvCxnSpPr>
          <p:spPr>
            <a:xfrm flipH="1">
              <a:off x="7054850" y="2571750"/>
              <a:ext cx="342900" cy="40005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3" name="直線コネクタ 262"/>
            <p:cNvCxnSpPr>
              <a:stCxn id="249" idx="1"/>
              <a:endCxn id="254" idx="3"/>
            </p:cNvCxnSpPr>
            <p:nvPr/>
          </p:nvCxnSpPr>
          <p:spPr>
            <a:xfrm flipH="1">
              <a:off x="7067550" y="25717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65" name="円/楕円 264"/>
            <p:cNvSpPr/>
            <p:nvPr/>
          </p:nvSpPr>
          <p:spPr>
            <a:xfrm>
              <a:off x="5549900" y="1204386"/>
              <a:ext cx="2197100" cy="1422400"/>
            </a:xfrm>
            <a:prstGeom prst="ellipse">
              <a:avLst/>
            </a:prstGeom>
            <a:solidFill>
              <a:srgbClr val="3366FF">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66" name="正方形/長方形 265"/>
            <p:cNvSpPr/>
            <p:nvPr/>
          </p:nvSpPr>
          <p:spPr>
            <a:xfrm>
              <a:off x="5594350" y="17949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67" name="正方形/長方形 266"/>
            <p:cNvSpPr/>
            <p:nvPr/>
          </p:nvSpPr>
          <p:spPr>
            <a:xfrm>
              <a:off x="6203950" y="12996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68" name="正方形/長方形 267"/>
            <p:cNvSpPr/>
            <p:nvPr/>
          </p:nvSpPr>
          <p:spPr>
            <a:xfrm>
              <a:off x="6203950" y="22902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69" name="正方形/長方形 268"/>
            <p:cNvSpPr/>
            <p:nvPr/>
          </p:nvSpPr>
          <p:spPr>
            <a:xfrm>
              <a:off x="6775450" y="12996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70" name="正方形/長方形 269"/>
            <p:cNvSpPr/>
            <p:nvPr/>
          </p:nvSpPr>
          <p:spPr>
            <a:xfrm>
              <a:off x="6775450" y="22902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71" name="正方形/長方形 270"/>
            <p:cNvSpPr/>
            <p:nvPr/>
          </p:nvSpPr>
          <p:spPr>
            <a:xfrm>
              <a:off x="7397750" y="17949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72" name="正方形/長方形 271"/>
            <p:cNvSpPr/>
            <p:nvPr/>
          </p:nvSpPr>
          <p:spPr>
            <a:xfrm>
              <a:off x="6203950" y="17949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73" name="正方形/長方形 272"/>
            <p:cNvSpPr/>
            <p:nvPr/>
          </p:nvSpPr>
          <p:spPr>
            <a:xfrm>
              <a:off x="6775450" y="17949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274" name="直線コネクタ 273"/>
            <p:cNvCxnSpPr>
              <a:stCxn id="267" idx="1"/>
              <a:endCxn id="266" idx="3"/>
            </p:cNvCxnSpPr>
            <p:nvPr/>
          </p:nvCxnSpPr>
          <p:spPr>
            <a:xfrm flipH="1">
              <a:off x="5886450" y="1420288"/>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5" name="直線コネクタ 274"/>
            <p:cNvCxnSpPr>
              <a:stCxn id="268" idx="1"/>
              <a:endCxn id="266" idx="3"/>
            </p:cNvCxnSpPr>
            <p:nvPr/>
          </p:nvCxnSpPr>
          <p:spPr>
            <a:xfrm flipH="1" flipV="1">
              <a:off x="5886450" y="1915588"/>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6" name="直線コネクタ 275"/>
            <p:cNvCxnSpPr>
              <a:stCxn id="272" idx="1"/>
              <a:endCxn id="266" idx="3"/>
            </p:cNvCxnSpPr>
            <p:nvPr/>
          </p:nvCxnSpPr>
          <p:spPr>
            <a:xfrm flipH="1">
              <a:off x="5886450" y="1915588"/>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7" name="直線コネクタ 276"/>
            <p:cNvCxnSpPr>
              <a:stCxn id="267" idx="3"/>
              <a:endCxn id="269" idx="1"/>
            </p:cNvCxnSpPr>
            <p:nvPr/>
          </p:nvCxnSpPr>
          <p:spPr>
            <a:xfrm>
              <a:off x="6496050" y="1420288"/>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8" name="直線コネクタ 277"/>
            <p:cNvCxnSpPr>
              <a:stCxn id="272" idx="3"/>
              <a:endCxn id="273" idx="1"/>
            </p:cNvCxnSpPr>
            <p:nvPr/>
          </p:nvCxnSpPr>
          <p:spPr>
            <a:xfrm>
              <a:off x="6496050" y="1915588"/>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9" name="直線コネクタ 278"/>
            <p:cNvCxnSpPr>
              <a:stCxn id="268" idx="3"/>
              <a:endCxn id="270" idx="1"/>
            </p:cNvCxnSpPr>
            <p:nvPr/>
          </p:nvCxnSpPr>
          <p:spPr>
            <a:xfrm>
              <a:off x="6496050" y="2410888"/>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0" name="直線コネクタ 279"/>
            <p:cNvCxnSpPr>
              <a:stCxn id="269" idx="3"/>
              <a:endCxn id="271" idx="1"/>
            </p:cNvCxnSpPr>
            <p:nvPr/>
          </p:nvCxnSpPr>
          <p:spPr>
            <a:xfrm>
              <a:off x="7067550" y="1420288"/>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1" name="直線コネクタ 280"/>
            <p:cNvCxnSpPr>
              <a:stCxn id="271" idx="1"/>
              <a:endCxn id="270" idx="3"/>
            </p:cNvCxnSpPr>
            <p:nvPr/>
          </p:nvCxnSpPr>
          <p:spPr>
            <a:xfrm flipH="1">
              <a:off x="7067550" y="1915588"/>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2" name="直線コネクタ 281"/>
            <p:cNvCxnSpPr>
              <a:stCxn id="271" idx="1"/>
              <a:endCxn id="273" idx="3"/>
            </p:cNvCxnSpPr>
            <p:nvPr/>
          </p:nvCxnSpPr>
          <p:spPr>
            <a:xfrm flipH="1">
              <a:off x="7067550" y="1915588"/>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nvGrpSpPr>
            <p:cNvPr id="283" name="図形グループ 282"/>
            <p:cNvGrpSpPr/>
            <p:nvPr/>
          </p:nvGrpSpPr>
          <p:grpSpPr>
            <a:xfrm>
              <a:off x="5549900" y="4216711"/>
              <a:ext cx="2197100" cy="1422400"/>
              <a:chOff x="1397000" y="2749550"/>
              <a:chExt cx="2197100" cy="1422400"/>
            </a:xfrm>
          </p:grpSpPr>
          <p:sp>
            <p:nvSpPr>
              <p:cNvPr id="284" name="円/楕円 283"/>
              <p:cNvSpPr/>
              <p:nvPr/>
            </p:nvSpPr>
            <p:spPr>
              <a:xfrm>
                <a:off x="1397000" y="2749550"/>
                <a:ext cx="2197100" cy="1422400"/>
              </a:xfrm>
              <a:prstGeom prst="ellipse">
                <a:avLst/>
              </a:prstGeom>
              <a:solidFill>
                <a:srgbClr val="FF6666">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5" name="正方形/長方形 284"/>
              <p:cNvSpPr/>
              <p:nvPr/>
            </p:nvSpPr>
            <p:spPr>
              <a:xfrm>
                <a:off x="14414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6" name="正方形/長方形 285"/>
              <p:cNvSpPr/>
              <p:nvPr/>
            </p:nvSpPr>
            <p:spPr>
              <a:xfrm>
                <a:off x="20510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7" name="正方形/長方形 286"/>
              <p:cNvSpPr/>
              <p:nvPr/>
            </p:nvSpPr>
            <p:spPr>
              <a:xfrm>
                <a:off x="20510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8" name="正方形/長方形 287"/>
              <p:cNvSpPr/>
              <p:nvPr/>
            </p:nvSpPr>
            <p:spPr>
              <a:xfrm>
                <a:off x="26225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9" name="正方形/長方形 288"/>
              <p:cNvSpPr/>
              <p:nvPr/>
            </p:nvSpPr>
            <p:spPr>
              <a:xfrm>
                <a:off x="26225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90" name="正方形/長方形 289"/>
              <p:cNvSpPr/>
              <p:nvPr/>
            </p:nvSpPr>
            <p:spPr>
              <a:xfrm>
                <a:off x="32448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91" name="正方形/長方形 290"/>
              <p:cNvSpPr/>
              <p:nvPr/>
            </p:nvSpPr>
            <p:spPr>
              <a:xfrm>
                <a:off x="20510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92" name="正方形/長方形 291"/>
              <p:cNvSpPr/>
              <p:nvPr/>
            </p:nvSpPr>
            <p:spPr>
              <a:xfrm>
                <a:off x="26225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293" name="直線コネクタ 292"/>
              <p:cNvCxnSpPr>
                <a:stCxn id="286" idx="1"/>
                <a:endCxn id="285" idx="3"/>
              </p:cNvCxnSpPr>
              <p:nvPr/>
            </p:nvCxnSpPr>
            <p:spPr>
              <a:xfrm flipH="1">
                <a:off x="1733550" y="29527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4" name="直線コネクタ 293"/>
              <p:cNvCxnSpPr>
                <a:stCxn id="287" idx="1"/>
                <a:endCxn id="285" idx="3"/>
              </p:cNvCxnSpPr>
              <p:nvPr/>
            </p:nvCxnSpPr>
            <p:spPr>
              <a:xfrm flipH="1" flipV="1">
                <a:off x="1733550" y="34480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5" name="直線コネクタ 294"/>
              <p:cNvCxnSpPr>
                <a:stCxn id="291" idx="1"/>
                <a:endCxn id="285" idx="3"/>
              </p:cNvCxnSpPr>
              <p:nvPr/>
            </p:nvCxnSpPr>
            <p:spPr>
              <a:xfrm flipH="1">
                <a:off x="1733550" y="34480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6" name="直線コネクタ 295"/>
              <p:cNvCxnSpPr>
                <a:stCxn id="286" idx="3"/>
                <a:endCxn id="288" idx="1"/>
              </p:cNvCxnSpPr>
              <p:nvPr/>
            </p:nvCxnSpPr>
            <p:spPr>
              <a:xfrm>
                <a:off x="2343150" y="2952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7" name="直線コネクタ 296"/>
              <p:cNvCxnSpPr>
                <a:stCxn id="291" idx="3"/>
                <a:endCxn id="292" idx="1"/>
              </p:cNvCxnSpPr>
              <p:nvPr/>
            </p:nvCxnSpPr>
            <p:spPr>
              <a:xfrm>
                <a:off x="2343150" y="34480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8" name="直線コネクタ 297"/>
              <p:cNvCxnSpPr>
                <a:stCxn id="287" idx="3"/>
                <a:endCxn id="289" idx="1"/>
              </p:cNvCxnSpPr>
              <p:nvPr/>
            </p:nvCxnSpPr>
            <p:spPr>
              <a:xfrm>
                <a:off x="2343150" y="39433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9" name="直線コネクタ 298"/>
              <p:cNvCxnSpPr>
                <a:stCxn id="288" idx="3"/>
                <a:endCxn id="290" idx="1"/>
              </p:cNvCxnSpPr>
              <p:nvPr/>
            </p:nvCxnSpPr>
            <p:spPr>
              <a:xfrm>
                <a:off x="2914650" y="29527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0" name="直線コネクタ 299"/>
              <p:cNvCxnSpPr>
                <a:stCxn id="290" idx="1"/>
                <a:endCxn id="289" idx="3"/>
              </p:cNvCxnSpPr>
              <p:nvPr/>
            </p:nvCxnSpPr>
            <p:spPr>
              <a:xfrm flipH="1">
                <a:off x="2914650" y="34480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1" name="直線コネクタ 300"/>
              <p:cNvCxnSpPr>
                <a:stCxn id="290" idx="1"/>
                <a:endCxn id="292" idx="3"/>
              </p:cNvCxnSpPr>
              <p:nvPr/>
            </p:nvCxnSpPr>
            <p:spPr>
              <a:xfrm flipH="1">
                <a:off x="2914650" y="34480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302" name="図形グループ 301"/>
            <p:cNvGrpSpPr/>
            <p:nvPr/>
          </p:nvGrpSpPr>
          <p:grpSpPr>
            <a:xfrm>
              <a:off x="4857991" y="4229411"/>
              <a:ext cx="494818" cy="531668"/>
              <a:chOff x="2667295" y="1059799"/>
              <a:chExt cx="681672" cy="722281"/>
            </a:xfrm>
          </p:grpSpPr>
          <p:sp>
            <p:nvSpPr>
              <p:cNvPr id="303" name="角丸四角形 30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304" name="図 30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48" name="上矢印 47"/>
            <p:cNvSpPr/>
            <p:nvPr/>
          </p:nvSpPr>
          <p:spPr>
            <a:xfrm>
              <a:off x="5886450" y="3867150"/>
              <a:ext cx="1504950" cy="343055"/>
            </a:xfrm>
            <a:prstGeom prst="upArrow">
              <a:avLst>
                <a:gd name="adj1" fmla="val 68333"/>
                <a:gd name="adj2" fmla="val 500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仮想化</a:t>
              </a:r>
            </a:p>
          </p:txBody>
        </p:sp>
        <p:sp>
          <p:nvSpPr>
            <p:cNvPr id="311" name="ホームベース 310"/>
            <p:cNvSpPr/>
            <p:nvPr/>
          </p:nvSpPr>
          <p:spPr>
            <a:xfrm flipH="1">
              <a:off x="7734300" y="1651000"/>
              <a:ext cx="882650" cy="514350"/>
            </a:xfrm>
            <a:prstGeom prst="homePlate">
              <a:avLst>
                <a:gd name="adj" fmla="val 26543"/>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仮想</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A</a:t>
              </a:r>
              <a:endParaRPr kumimoji="1" lang="ja-JP" altLang="en-US" sz="1200" dirty="0">
                <a:solidFill>
                  <a:srgbClr val="FFFFFF"/>
                </a:solidFill>
                <a:latin typeface="Meiryo" charset="-128"/>
                <a:ea typeface="Meiryo" charset="-128"/>
                <a:cs typeface="Meiryo" charset="-128"/>
              </a:endParaRPr>
            </a:p>
          </p:txBody>
        </p:sp>
        <p:sp>
          <p:nvSpPr>
            <p:cNvPr id="312" name="ホームベース 311"/>
            <p:cNvSpPr/>
            <p:nvPr/>
          </p:nvSpPr>
          <p:spPr>
            <a:xfrm flipH="1">
              <a:off x="7734300" y="2314575"/>
              <a:ext cx="882650" cy="514350"/>
            </a:xfrm>
            <a:prstGeom prst="homePlate">
              <a:avLst>
                <a:gd name="adj" fmla="val 26543"/>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仮想</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B</a:t>
              </a:r>
              <a:endParaRPr kumimoji="1" lang="ja-JP" altLang="en-US" sz="1200" dirty="0">
                <a:solidFill>
                  <a:srgbClr val="FFFFFF"/>
                </a:solidFill>
                <a:latin typeface="Meiryo" charset="-128"/>
                <a:ea typeface="Meiryo" charset="-128"/>
                <a:cs typeface="Meiryo" charset="-128"/>
              </a:endParaRPr>
            </a:p>
          </p:txBody>
        </p:sp>
        <p:sp>
          <p:nvSpPr>
            <p:cNvPr id="313" name="ホームベース 312"/>
            <p:cNvSpPr/>
            <p:nvPr/>
          </p:nvSpPr>
          <p:spPr>
            <a:xfrm flipH="1">
              <a:off x="7747000" y="2979522"/>
              <a:ext cx="882650" cy="514350"/>
            </a:xfrm>
            <a:prstGeom prst="homePlate">
              <a:avLst>
                <a:gd name="adj" fmla="val 26543"/>
              </a:avLst>
            </a:prstGeom>
            <a:solidFill>
              <a:srgbClr val="CC99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仮想</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C</a:t>
              </a:r>
              <a:endParaRPr kumimoji="1" lang="ja-JP" altLang="en-US" sz="1200" dirty="0">
                <a:solidFill>
                  <a:srgbClr val="FFFFFF"/>
                </a:solidFill>
                <a:latin typeface="Meiryo" charset="-128"/>
                <a:ea typeface="Meiryo" charset="-128"/>
                <a:cs typeface="Meiryo" charset="-128"/>
              </a:endParaRPr>
            </a:p>
          </p:txBody>
        </p:sp>
        <p:sp>
          <p:nvSpPr>
            <p:cNvPr id="314" name="ホームベース 313"/>
            <p:cNvSpPr/>
            <p:nvPr/>
          </p:nvSpPr>
          <p:spPr>
            <a:xfrm flipH="1">
              <a:off x="7759700" y="4658036"/>
              <a:ext cx="882650" cy="514350"/>
            </a:xfrm>
            <a:prstGeom prst="homePlate">
              <a:avLst>
                <a:gd name="adj" fmla="val 26543"/>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物理</a:t>
              </a:r>
              <a:endParaRPr kumimoji="1" lang="en-US" altLang="ja-JP" sz="12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p:txBody>
        </p:sp>
        <p:sp>
          <p:nvSpPr>
            <p:cNvPr id="62" name="右矢印 61"/>
            <p:cNvSpPr/>
            <p:nvPr/>
          </p:nvSpPr>
          <p:spPr>
            <a:xfrm>
              <a:off x="5403850" y="4305611"/>
              <a:ext cx="577850" cy="352425"/>
            </a:xfrm>
            <a:prstGeom prst="right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3" name="テキスト ボックス 62"/>
            <p:cNvSpPr txBox="1"/>
            <p:nvPr/>
          </p:nvSpPr>
          <p:spPr>
            <a:xfrm>
              <a:off x="4666818" y="4742340"/>
              <a:ext cx="800219" cy="276999"/>
            </a:xfrm>
            <a:prstGeom prst="rect">
              <a:avLst/>
            </a:prstGeom>
            <a:noFill/>
          </p:spPr>
          <p:txBody>
            <a:bodyPr wrap="none" rtlCol="0">
              <a:spAutoFit/>
            </a:bodyPr>
            <a:lstStyle/>
            <a:p>
              <a:r>
                <a:rPr lang="ja-JP" altLang="en-US" sz="1200" dirty="0">
                  <a:latin typeface="Meiryo" charset="-128"/>
                  <a:ea typeface="Meiryo" charset="-128"/>
                  <a:cs typeface="Meiryo" charset="-128"/>
                </a:rPr>
                <a:t>集中</a:t>
              </a:r>
              <a:r>
                <a:rPr kumimoji="1" lang="ja-JP" altLang="en-US" sz="1200" dirty="0">
                  <a:latin typeface="Meiryo" charset="-128"/>
                  <a:ea typeface="Meiryo" charset="-128"/>
                  <a:cs typeface="Meiryo" charset="-128"/>
                </a:rPr>
                <a:t>制御</a:t>
              </a:r>
            </a:p>
          </p:txBody>
        </p:sp>
        <p:sp>
          <p:nvSpPr>
            <p:cNvPr id="325" name="テキスト ボックス 324"/>
            <p:cNvSpPr txBox="1"/>
            <p:nvPr/>
          </p:nvSpPr>
          <p:spPr>
            <a:xfrm>
              <a:off x="4508702" y="820240"/>
              <a:ext cx="4266810" cy="369332"/>
            </a:xfrm>
            <a:prstGeom prst="rect">
              <a:avLst/>
            </a:prstGeom>
            <a:noFill/>
          </p:spPr>
          <p:txBody>
            <a:bodyPr wrap="none" rtlCol="0">
              <a:spAutoFit/>
            </a:bodyPr>
            <a:lstStyle/>
            <a:p>
              <a:pPr algn="ctr"/>
              <a:r>
                <a:rPr kumimoji="1" lang="en-US" altLang="ja-JP" dirty="0">
                  <a:solidFill>
                    <a:srgbClr val="0000FF"/>
                  </a:solidFill>
                  <a:latin typeface="Meiryo" charset="-128"/>
                  <a:ea typeface="Meiryo" charset="-128"/>
                  <a:cs typeface="Meiryo" charset="-128"/>
                </a:rPr>
                <a:t>SDN(Software Defined Networking) </a:t>
              </a:r>
              <a:endParaRPr kumimoji="1" lang="ja-JP" altLang="en-US" dirty="0">
                <a:solidFill>
                  <a:srgbClr val="0000FF"/>
                </a:solidFill>
                <a:latin typeface="Meiryo" charset="-128"/>
                <a:ea typeface="Meiryo" charset="-128"/>
                <a:cs typeface="Meiryo" charset="-128"/>
              </a:endParaRPr>
            </a:p>
          </p:txBody>
        </p:sp>
      </p:grpSp>
    </p:spTree>
    <p:extLst>
      <p:ext uri="{BB962C8B-B14F-4D97-AF65-F5344CB8AC3E}">
        <p14:creationId xmlns:p14="http://schemas.microsoft.com/office/powerpoint/2010/main" val="6484573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クラウドの役割と</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a:p>
            <a:pPr algn="ctr"/>
            <a:r>
              <a:rPr lang="ja-JP" altLang="en-US" sz="2800">
                <a:solidFill>
                  <a:srgbClr val="FFFFFF"/>
                </a:solidFill>
                <a:effectLst/>
                <a:latin typeface="Meiryo" panose="020B0604030504040204" pitchFamily="34" charset="-128"/>
                <a:ea typeface="Meiryo" panose="020B0604030504040204" pitchFamily="34" charset="-128"/>
                <a:cs typeface="Arial"/>
              </a:rPr>
              <a:t>コンピューティングの新しい常識</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682228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701773-7D83-0848-9457-281AD9049017}"/>
              </a:ext>
            </a:extLst>
          </p:cNvPr>
          <p:cNvSpPr>
            <a:spLocks noGrp="1"/>
          </p:cNvSpPr>
          <p:nvPr>
            <p:ph type="title"/>
          </p:nvPr>
        </p:nvSpPr>
        <p:spPr/>
        <p:txBody>
          <a:bodyPr/>
          <a:lstStyle/>
          <a:p>
            <a:r>
              <a:rPr lang="en-US" altLang="ja-JP" dirty="0"/>
              <a:t>Web1.0</a:t>
            </a:r>
            <a:r>
              <a:rPr lang="ja-JP" altLang="en-US"/>
              <a:t>から</a:t>
            </a:r>
            <a:r>
              <a:rPr lang="en-US" altLang="ja-JP" dirty="0"/>
              <a:t>Web3</a:t>
            </a:r>
            <a:r>
              <a:rPr kumimoji="1" lang="ja-JP" altLang="en-US"/>
              <a:t>へ</a:t>
            </a:r>
          </a:p>
        </p:txBody>
      </p:sp>
      <p:sp>
        <p:nvSpPr>
          <p:cNvPr id="3" name="スライド番号プレースホルダー 2">
            <a:extLst>
              <a:ext uri="{FF2B5EF4-FFF2-40B4-BE49-F238E27FC236}">
                <a16:creationId xmlns:a16="http://schemas.microsoft.com/office/drawing/2014/main" id="{63A0641F-FDAE-2741-93EB-EBFBFE810FE8}"/>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8</a:t>
            </a:fld>
            <a:endParaRPr kumimoji="1" lang="ja-JP" altLang="en-US"/>
          </a:p>
        </p:txBody>
      </p:sp>
      <p:sp>
        <p:nvSpPr>
          <p:cNvPr id="60" name="正方形/長方形 59">
            <a:extLst>
              <a:ext uri="{FF2B5EF4-FFF2-40B4-BE49-F238E27FC236}">
                <a16:creationId xmlns:a16="http://schemas.microsoft.com/office/drawing/2014/main" id="{D8F35F53-CE58-C243-BD20-AA1B5AE3BFC6}"/>
              </a:ext>
            </a:extLst>
          </p:cNvPr>
          <p:cNvSpPr/>
          <p:nvPr/>
        </p:nvSpPr>
        <p:spPr>
          <a:xfrm>
            <a:off x="897218" y="1183366"/>
            <a:ext cx="2031325" cy="830997"/>
          </a:xfrm>
          <a:prstGeom prst="rect">
            <a:avLst/>
          </a:prstGeom>
        </p:spPr>
        <p:txBody>
          <a:bodyPr wrap="none">
            <a:spAutoFit/>
          </a:bodyPr>
          <a:lstStyle/>
          <a:p>
            <a:pPr algn="ctr"/>
            <a:r>
              <a:rPr lang="en-US" altLang="ja-JP" sz="3200" b="1" dirty="0">
                <a:latin typeface="Meiryo" panose="020B0604030504040204" pitchFamily="34" charset="-128"/>
                <a:ea typeface="Meiryo" panose="020B0604030504040204" pitchFamily="34" charset="-128"/>
                <a:cs typeface="Times New Roman" panose="02020603050405020304" pitchFamily="18" charset="0"/>
              </a:rPr>
              <a:t>Web1.0</a:t>
            </a:r>
            <a:endParaRPr lang="en-US" altLang="ja-JP" sz="3200" dirty="0">
              <a:latin typeface="Meiryo" panose="020B0604030504040204" pitchFamily="34" charset="-128"/>
              <a:ea typeface="Meiryo" panose="020B0604030504040204" pitchFamily="34" charset="-128"/>
              <a:cs typeface="Times New Roman" panose="02020603050405020304" pitchFamily="18" charset="0"/>
            </a:endParaRPr>
          </a:p>
          <a:p>
            <a:pPr algn="ctr"/>
            <a:r>
              <a:rPr lang="ja-JP" altLang="ja-JP" sz="1600">
                <a:latin typeface="Meiryo" panose="020B0604030504040204" pitchFamily="34" charset="-128"/>
                <a:ea typeface="Meiryo" panose="020B0604030504040204" pitchFamily="34" charset="-128"/>
                <a:cs typeface="Times New Roman" panose="02020603050405020304" pitchFamily="18" charset="0"/>
              </a:rPr>
              <a:t>一方向・一方通行型</a:t>
            </a:r>
            <a:endParaRPr lang="ja-JP" altLang="en-US" sz="1600">
              <a:latin typeface="Meiryo" panose="020B0604030504040204" pitchFamily="34" charset="-128"/>
              <a:ea typeface="Meiryo" panose="020B0604030504040204" pitchFamily="34" charset="-128"/>
            </a:endParaRPr>
          </a:p>
        </p:txBody>
      </p:sp>
      <p:sp>
        <p:nvSpPr>
          <p:cNvPr id="197" name="正方形/長方形 196">
            <a:extLst>
              <a:ext uri="{FF2B5EF4-FFF2-40B4-BE49-F238E27FC236}">
                <a16:creationId xmlns:a16="http://schemas.microsoft.com/office/drawing/2014/main" id="{AA52FC06-6AA6-FD41-B315-ADC547298BA6}"/>
              </a:ext>
            </a:extLst>
          </p:cNvPr>
          <p:cNvSpPr/>
          <p:nvPr/>
        </p:nvSpPr>
        <p:spPr>
          <a:xfrm>
            <a:off x="3668067" y="1183366"/>
            <a:ext cx="1820948" cy="830997"/>
          </a:xfrm>
          <a:prstGeom prst="rect">
            <a:avLst/>
          </a:prstGeom>
        </p:spPr>
        <p:txBody>
          <a:bodyPr wrap="none">
            <a:spAutoFit/>
          </a:bodyPr>
          <a:lstStyle/>
          <a:p>
            <a:pPr algn="ctr"/>
            <a:r>
              <a:rPr lang="en-US" altLang="ja-JP" sz="3200" b="1" dirty="0">
                <a:latin typeface="Meiryo" panose="020B0604030504040204" pitchFamily="34" charset="-128"/>
                <a:ea typeface="Meiryo" panose="020B0604030504040204" pitchFamily="34" charset="-128"/>
                <a:cs typeface="Times New Roman" panose="02020603050405020304" pitchFamily="18" charset="0"/>
              </a:rPr>
              <a:t>Web2.0</a:t>
            </a:r>
            <a:endParaRPr lang="en-US" altLang="ja-JP" sz="3200" dirty="0">
              <a:latin typeface="Meiryo" panose="020B0604030504040204" pitchFamily="34" charset="-128"/>
              <a:ea typeface="Meiryo" panose="020B0604030504040204" pitchFamily="34" charset="-128"/>
              <a:cs typeface="Times New Roman" panose="02020603050405020304" pitchFamily="18" charset="0"/>
            </a:endParaRPr>
          </a:p>
          <a:p>
            <a:pPr algn="ctr"/>
            <a:r>
              <a:rPr lang="ja-JP" altLang="en-US" sz="1600">
                <a:latin typeface="Meiryo" panose="020B0604030504040204" pitchFamily="34" charset="-128"/>
                <a:ea typeface="Meiryo" panose="020B0604030504040204" pitchFamily="34" charset="-128"/>
                <a:cs typeface="Times New Roman" panose="02020603050405020304" pitchFamily="18" charset="0"/>
              </a:rPr>
              <a:t>双方向・参加型</a:t>
            </a:r>
            <a:endParaRPr lang="ja-JP" altLang="en-US" sz="1600">
              <a:latin typeface="Meiryo" panose="020B0604030504040204" pitchFamily="34" charset="-128"/>
              <a:ea typeface="Meiryo" panose="020B0604030504040204" pitchFamily="34" charset="-128"/>
            </a:endParaRPr>
          </a:p>
        </p:txBody>
      </p:sp>
      <p:sp>
        <p:nvSpPr>
          <p:cNvPr id="198" name="正方形/長方形 197">
            <a:extLst>
              <a:ext uri="{FF2B5EF4-FFF2-40B4-BE49-F238E27FC236}">
                <a16:creationId xmlns:a16="http://schemas.microsoft.com/office/drawing/2014/main" id="{E62E48D8-D90F-2143-998A-4577519566C7}"/>
              </a:ext>
            </a:extLst>
          </p:cNvPr>
          <p:cNvSpPr/>
          <p:nvPr/>
        </p:nvSpPr>
        <p:spPr>
          <a:xfrm>
            <a:off x="6545298" y="1183366"/>
            <a:ext cx="1415772" cy="830997"/>
          </a:xfrm>
          <a:prstGeom prst="rect">
            <a:avLst/>
          </a:prstGeom>
        </p:spPr>
        <p:txBody>
          <a:bodyPr wrap="none">
            <a:spAutoFit/>
          </a:bodyPr>
          <a:lstStyle/>
          <a:p>
            <a:pPr algn="ctr"/>
            <a:r>
              <a:rPr lang="en-US" altLang="ja-JP" sz="3200" b="1" dirty="0">
                <a:latin typeface="Meiryo" panose="020B0604030504040204" pitchFamily="34" charset="-128"/>
                <a:ea typeface="Meiryo" panose="020B0604030504040204" pitchFamily="34" charset="-128"/>
                <a:cs typeface="Times New Roman" panose="02020603050405020304" pitchFamily="18" charset="0"/>
              </a:rPr>
              <a:t>Web3</a:t>
            </a:r>
            <a:endParaRPr lang="en-US" altLang="ja-JP" sz="3200" dirty="0">
              <a:latin typeface="Meiryo" panose="020B0604030504040204" pitchFamily="34" charset="-128"/>
              <a:ea typeface="Meiryo" panose="020B0604030504040204" pitchFamily="34" charset="-128"/>
              <a:cs typeface="Times New Roman" panose="02020603050405020304" pitchFamily="18" charset="0"/>
            </a:endParaRPr>
          </a:p>
          <a:p>
            <a:pPr algn="ctr"/>
            <a:r>
              <a:rPr lang="ja-JP" altLang="en-US" sz="1600">
                <a:latin typeface="Meiryo" panose="020B0604030504040204" pitchFamily="34" charset="-128"/>
                <a:ea typeface="Meiryo" panose="020B0604030504040204" pitchFamily="34" charset="-128"/>
                <a:cs typeface="Times New Roman" panose="02020603050405020304" pitchFamily="18" charset="0"/>
              </a:rPr>
              <a:t>自律・分散型</a:t>
            </a:r>
            <a:endParaRPr lang="ja-JP" altLang="en-US" sz="1600">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2CC48BB6-9C9F-784B-9053-3F30FBCA51B0}"/>
              </a:ext>
            </a:extLst>
          </p:cNvPr>
          <p:cNvSpPr txBox="1"/>
          <p:nvPr/>
        </p:nvSpPr>
        <p:spPr>
          <a:xfrm>
            <a:off x="765611" y="4826759"/>
            <a:ext cx="1217000" cy="369332"/>
          </a:xfrm>
          <a:prstGeom prst="rect">
            <a:avLst/>
          </a:prstGeom>
          <a:noFill/>
        </p:spPr>
        <p:txBody>
          <a:bodyPr wrap="none" rtlCol="0">
            <a:spAutoFit/>
          </a:bodyPr>
          <a:lstStyle/>
          <a:p>
            <a:r>
              <a:rPr kumimoji="1" lang="en-US" altLang="ja-JP" dirty="0">
                <a:latin typeface="Meiryo" panose="020B0604030504040204" pitchFamily="34" charset="-128"/>
                <a:ea typeface="Meiryo" panose="020B0604030504040204" pitchFamily="34" charset="-128"/>
              </a:rPr>
              <a:t>1990</a:t>
            </a:r>
            <a:r>
              <a:rPr kumimoji="1" lang="ja-JP" altLang="en-US">
                <a:latin typeface="Meiryo" panose="020B0604030504040204" pitchFamily="34" charset="-128"/>
                <a:ea typeface="Meiryo" panose="020B0604030504040204" pitchFamily="34" charset="-128"/>
              </a:rPr>
              <a:t>年</a:t>
            </a:r>
            <a:r>
              <a:rPr kumimoji="1" lang="en-US" altLang="ja-JP" dirty="0">
                <a:latin typeface="Meiryo" panose="020B0604030504040204" pitchFamily="34" charset="-128"/>
                <a:ea typeface="Meiryo" panose="020B0604030504040204" pitchFamily="34" charset="-128"/>
              </a:rPr>
              <a:t>〜</a:t>
            </a:r>
            <a:endParaRPr kumimoji="1" lang="ja-JP" altLang="en-US">
              <a:latin typeface="Meiryo" panose="020B0604030504040204" pitchFamily="34" charset="-128"/>
              <a:ea typeface="Meiryo" panose="020B0604030504040204" pitchFamily="34" charset="-128"/>
            </a:endParaRPr>
          </a:p>
        </p:txBody>
      </p:sp>
      <p:sp>
        <p:nvSpPr>
          <p:cNvPr id="199" name="テキスト ボックス 198">
            <a:extLst>
              <a:ext uri="{FF2B5EF4-FFF2-40B4-BE49-F238E27FC236}">
                <a16:creationId xmlns:a16="http://schemas.microsoft.com/office/drawing/2014/main" id="{E3562285-5B06-2749-AFE1-1DE0122464BF}"/>
              </a:ext>
            </a:extLst>
          </p:cNvPr>
          <p:cNvSpPr txBox="1"/>
          <p:nvPr/>
        </p:nvSpPr>
        <p:spPr>
          <a:xfrm>
            <a:off x="3390667" y="4828115"/>
            <a:ext cx="1217000" cy="369332"/>
          </a:xfrm>
          <a:prstGeom prst="rect">
            <a:avLst/>
          </a:prstGeom>
          <a:noFill/>
        </p:spPr>
        <p:txBody>
          <a:bodyPr wrap="none" rtlCol="0">
            <a:spAutoFit/>
          </a:bodyPr>
          <a:lstStyle/>
          <a:p>
            <a:r>
              <a:rPr lang="en-US" altLang="ja-JP" dirty="0">
                <a:latin typeface="Meiryo" panose="020B0604030504040204" pitchFamily="34" charset="-128"/>
                <a:ea typeface="Meiryo" panose="020B0604030504040204" pitchFamily="34" charset="-128"/>
              </a:rPr>
              <a:t>2004</a:t>
            </a:r>
            <a:r>
              <a:rPr kumimoji="1" lang="ja-JP" altLang="en-US">
                <a:latin typeface="Meiryo" panose="020B0604030504040204" pitchFamily="34" charset="-128"/>
                <a:ea typeface="Meiryo" panose="020B0604030504040204" pitchFamily="34" charset="-128"/>
              </a:rPr>
              <a:t>年</a:t>
            </a:r>
            <a:r>
              <a:rPr kumimoji="1" lang="en-US" altLang="ja-JP" dirty="0">
                <a:latin typeface="Meiryo" panose="020B0604030504040204" pitchFamily="34" charset="-128"/>
                <a:ea typeface="Meiryo" panose="020B0604030504040204" pitchFamily="34" charset="-128"/>
              </a:rPr>
              <a:t>〜</a:t>
            </a:r>
            <a:endParaRPr kumimoji="1" lang="ja-JP" altLang="en-US">
              <a:latin typeface="Meiryo" panose="020B0604030504040204" pitchFamily="34" charset="-128"/>
              <a:ea typeface="Meiryo" panose="020B0604030504040204" pitchFamily="34" charset="-128"/>
            </a:endParaRPr>
          </a:p>
        </p:txBody>
      </p:sp>
      <p:sp>
        <p:nvSpPr>
          <p:cNvPr id="200" name="テキスト ボックス 199">
            <a:extLst>
              <a:ext uri="{FF2B5EF4-FFF2-40B4-BE49-F238E27FC236}">
                <a16:creationId xmlns:a16="http://schemas.microsoft.com/office/drawing/2014/main" id="{EAD82695-1E1E-AB4F-97D4-B51B75233CB3}"/>
              </a:ext>
            </a:extLst>
          </p:cNvPr>
          <p:cNvSpPr txBox="1"/>
          <p:nvPr/>
        </p:nvSpPr>
        <p:spPr>
          <a:xfrm>
            <a:off x="6160674" y="4828115"/>
            <a:ext cx="1217000" cy="369332"/>
          </a:xfrm>
          <a:prstGeom prst="rect">
            <a:avLst/>
          </a:prstGeom>
          <a:noFill/>
        </p:spPr>
        <p:txBody>
          <a:bodyPr wrap="none" rtlCol="0">
            <a:spAutoFit/>
          </a:bodyPr>
          <a:lstStyle/>
          <a:p>
            <a:r>
              <a:rPr lang="en-US" altLang="ja-JP" dirty="0">
                <a:latin typeface="Meiryo" panose="020B0604030504040204" pitchFamily="34" charset="-128"/>
                <a:ea typeface="Meiryo" panose="020B0604030504040204" pitchFamily="34" charset="-128"/>
              </a:rPr>
              <a:t>2021</a:t>
            </a:r>
            <a:r>
              <a:rPr kumimoji="1" lang="ja-JP" altLang="en-US">
                <a:latin typeface="Meiryo" panose="020B0604030504040204" pitchFamily="34" charset="-128"/>
                <a:ea typeface="Meiryo" panose="020B0604030504040204" pitchFamily="34" charset="-128"/>
              </a:rPr>
              <a:t>年</a:t>
            </a:r>
            <a:r>
              <a:rPr kumimoji="1" lang="en-US" altLang="ja-JP" dirty="0">
                <a:latin typeface="Meiryo" panose="020B0604030504040204" pitchFamily="34" charset="-128"/>
                <a:ea typeface="Meiryo" panose="020B0604030504040204" pitchFamily="34" charset="-128"/>
              </a:rPr>
              <a:t>〜</a:t>
            </a:r>
            <a:endParaRPr kumimoji="1" lang="ja-JP" altLang="en-US">
              <a:latin typeface="Meiryo" panose="020B0604030504040204" pitchFamily="34" charset="-128"/>
              <a:ea typeface="Meiryo" panose="020B0604030504040204" pitchFamily="34" charset="-128"/>
            </a:endParaRPr>
          </a:p>
        </p:txBody>
      </p:sp>
      <p:sp>
        <p:nvSpPr>
          <p:cNvPr id="63" name="正方形/長方形 62">
            <a:extLst>
              <a:ext uri="{FF2B5EF4-FFF2-40B4-BE49-F238E27FC236}">
                <a16:creationId xmlns:a16="http://schemas.microsoft.com/office/drawing/2014/main" id="{B4F8C70F-76FB-C142-860B-EB35F274C2CF}"/>
              </a:ext>
            </a:extLst>
          </p:cNvPr>
          <p:cNvSpPr/>
          <p:nvPr/>
        </p:nvSpPr>
        <p:spPr>
          <a:xfrm>
            <a:off x="820371" y="5201740"/>
            <a:ext cx="2265729" cy="707886"/>
          </a:xfrm>
          <a:prstGeom prst="rect">
            <a:avLst/>
          </a:prstGeom>
        </p:spPr>
        <p:txBody>
          <a:bodyPr wrap="square">
            <a:spAutoFit/>
          </a:bodyPr>
          <a:lstStyle/>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データは個人</a:t>
            </a:r>
            <a:r>
              <a:rPr lang="en-US" altLang="ja-JP" sz="1000" kern="100" dirty="0">
                <a:latin typeface="Meiryo" panose="020B0604030504040204" pitchFamily="34" charset="-128"/>
                <a:ea typeface="Meiryo" panose="020B0604030504040204" pitchFamily="34" charset="-128"/>
                <a:cs typeface="Times New Roman" panose="02020603050405020304" pitchFamily="18" charset="0"/>
              </a:rPr>
              <a:t>/</a:t>
            </a:r>
            <a:r>
              <a:rPr lang="ja-JP" altLang="en-US" sz="1000" kern="100">
                <a:latin typeface="Meiryo" panose="020B0604030504040204" pitchFamily="34" charset="-128"/>
                <a:ea typeface="Meiryo" panose="020B0604030504040204" pitchFamily="34" charset="-128"/>
                <a:cs typeface="Times New Roman" panose="02020603050405020304" pitchFamily="18" charset="0"/>
              </a:rPr>
              <a:t>企業が管理</a:t>
            </a:r>
            <a:endParaRPr lang="en-US" altLang="ja-JP" sz="1000"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データの活用範囲は限定的</a:t>
            </a:r>
            <a:endParaRPr lang="en-US" altLang="ja-JP" sz="1000"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情報発信のみで、ビジネス用途は限定的</a:t>
            </a:r>
            <a:endParaRPr lang="en-US" altLang="ja-JP" sz="1000" kern="100" dirty="0">
              <a:latin typeface="Meiryo" panose="020B0604030504040204" pitchFamily="34" charset="-128"/>
              <a:ea typeface="Meiryo" panose="020B0604030504040204" pitchFamily="34" charset="-128"/>
              <a:cs typeface="Times New Roman" panose="02020603050405020304" pitchFamily="18" charset="0"/>
            </a:endParaRPr>
          </a:p>
        </p:txBody>
      </p:sp>
      <p:sp>
        <p:nvSpPr>
          <p:cNvPr id="201" name="正方形/長方形 200">
            <a:extLst>
              <a:ext uri="{FF2B5EF4-FFF2-40B4-BE49-F238E27FC236}">
                <a16:creationId xmlns:a16="http://schemas.microsoft.com/office/drawing/2014/main" id="{1F4A7D76-D69F-EE49-B5CA-D878696EC49C}"/>
              </a:ext>
            </a:extLst>
          </p:cNvPr>
          <p:cNvSpPr/>
          <p:nvPr/>
        </p:nvSpPr>
        <p:spPr>
          <a:xfrm>
            <a:off x="3423921" y="5201740"/>
            <a:ext cx="2396236" cy="707886"/>
          </a:xfrm>
          <a:prstGeom prst="rect">
            <a:avLst/>
          </a:prstGeom>
        </p:spPr>
        <p:txBody>
          <a:bodyPr wrap="square">
            <a:spAutoFit/>
          </a:bodyPr>
          <a:lstStyle/>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データはプラットフォーマーが管理</a:t>
            </a:r>
            <a:endParaRPr lang="en-US" altLang="ja-JP" sz="1000"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データの活用範囲は拡大</a:t>
            </a:r>
            <a:endParaRPr lang="en-US" altLang="ja-JP" sz="1000"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プラットフォーマーを介してビジネスを展開</a:t>
            </a:r>
            <a:endParaRPr lang="ja-JP" altLang="ja-JP" sz="1000" kern="100">
              <a:latin typeface="Meiryo" panose="020B0604030504040204" pitchFamily="34" charset="-128"/>
              <a:ea typeface="Meiryo" panose="020B0604030504040204" pitchFamily="34" charset="-128"/>
              <a:cs typeface="Times New Roman" panose="02020603050405020304" pitchFamily="18" charset="0"/>
            </a:endParaRPr>
          </a:p>
        </p:txBody>
      </p:sp>
      <p:sp>
        <p:nvSpPr>
          <p:cNvPr id="202" name="正方形/長方形 201">
            <a:extLst>
              <a:ext uri="{FF2B5EF4-FFF2-40B4-BE49-F238E27FC236}">
                <a16:creationId xmlns:a16="http://schemas.microsoft.com/office/drawing/2014/main" id="{92150A3B-42DC-C946-B314-B9FF233377EE}"/>
              </a:ext>
            </a:extLst>
          </p:cNvPr>
          <p:cNvSpPr/>
          <p:nvPr/>
        </p:nvSpPr>
        <p:spPr>
          <a:xfrm>
            <a:off x="6157979" y="5183628"/>
            <a:ext cx="2265729" cy="707886"/>
          </a:xfrm>
          <a:prstGeom prst="rect">
            <a:avLst/>
          </a:prstGeom>
        </p:spPr>
        <p:txBody>
          <a:bodyPr wrap="square">
            <a:spAutoFit/>
          </a:bodyPr>
          <a:lstStyle/>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データーは個人</a:t>
            </a:r>
            <a:r>
              <a:rPr lang="en-US" altLang="ja-JP" sz="1000" kern="100" dirty="0">
                <a:latin typeface="Meiryo" panose="020B0604030504040204" pitchFamily="34" charset="-128"/>
                <a:ea typeface="Meiryo" panose="020B0604030504040204" pitchFamily="34" charset="-128"/>
                <a:cs typeface="Times New Roman" panose="02020603050405020304" pitchFamily="18" charset="0"/>
              </a:rPr>
              <a:t>/</a:t>
            </a:r>
            <a:r>
              <a:rPr lang="ja-JP" altLang="en-US" sz="1000" kern="100">
                <a:latin typeface="Meiryo" panose="020B0604030504040204" pitchFamily="34" charset="-128"/>
                <a:ea typeface="Meiryo" panose="020B0604030504040204" pitchFamily="34" charset="-128"/>
                <a:cs typeface="Times New Roman" panose="02020603050405020304" pitchFamily="18" charset="0"/>
              </a:rPr>
              <a:t>企業が管理</a:t>
            </a:r>
            <a:endParaRPr lang="en-US" altLang="ja-JP" sz="1000"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データの活用範囲は多様化</a:t>
            </a:r>
            <a:endParaRPr lang="en-US" altLang="ja-JP" sz="1000" kern="100" dirty="0">
              <a:latin typeface="Meiryo" panose="020B0604030504040204" pitchFamily="34" charset="-128"/>
              <a:ea typeface="Meiryo" panose="020B0604030504040204" pitchFamily="34" charset="-128"/>
              <a:cs typeface="Times New Roman" panose="02020603050405020304" pitchFamily="18" charset="0"/>
            </a:endParaRPr>
          </a:p>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プラットフォーマーを介さず、自律的に事業を展開</a:t>
            </a:r>
            <a:endParaRPr lang="ja-JP" altLang="ja-JP" sz="1000" kern="100">
              <a:latin typeface="Meiryo" panose="020B0604030504040204" pitchFamily="34" charset="-128"/>
              <a:ea typeface="Meiryo" panose="020B0604030504040204" pitchFamily="34" charset="-128"/>
              <a:cs typeface="Times New Roman" panose="02020603050405020304" pitchFamily="18" charset="0"/>
            </a:endParaRPr>
          </a:p>
        </p:txBody>
      </p:sp>
      <p:grpSp>
        <p:nvGrpSpPr>
          <p:cNvPr id="155" name="図形グループ 83">
            <a:extLst>
              <a:ext uri="{FF2B5EF4-FFF2-40B4-BE49-F238E27FC236}">
                <a16:creationId xmlns:a16="http://schemas.microsoft.com/office/drawing/2014/main" id="{690C4F9E-2B6D-CA4B-5CC5-E578A268824C}"/>
              </a:ext>
            </a:extLst>
          </p:cNvPr>
          <p:cNvGrpSpPr/>
          <p:nvPr/>
        </p:nvGrpSpPr>
        <p:grpSpPr>
          <a:xfrm>
            <a:off x="906315" y="3555162"/>
            <a:ext cx="384626" cy="830997"/>
            <a:chOff x="1946324" y="4125162"/>
            <a:chExt cx="969964" cy="2007872"/>
          </a:xfrm>
        </p:grpSpPr>
        <p:sp>
          <p:nvSpPr>
            <p:cNvPr id="160" name="円/楕円 159">
              <a:extLst>
                <a:ext uri="{FF2B5EF4-FFF2-40B4-BE49-F238E27FC236}">
                  <a16:creationId xmlns:a16="http://schemas.microsoft.com/office/drawing/2014/main" id="{1E7EEE94-5144-D04C-0FFD-E5954E228FE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フローチャート: 論理積ゲート 160">
              <a:extLst>
                <a:ext uri="{FF2B5EF4-FFF2-40B4-BE49-F238E27FC236}">
                  <a16:creationId xmlns:a16="http://schemas.microsoft.com/office/drawing/2014/main" id="{FA51A46D-C42F-B76C-12E7-6476CE92B39C}"/>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2" name="図形グループ 83">
            <a:extLst>
              <a:ext uri="{FF2B5EF4-FFF2-40B4-BE49-F238E27FC236}">
                <a16:creationId xmlns:a16="http://schemas.microsoft.com/office/drawing/2014/main" id="{BB65FAA8-5BB2-3593-3026-DE195932DA34}"/>
              </a:ext>
            </a:extLst>
          </p:cNvPr>
          <p:cNvGrpSpPr/>
          <p:nvPr/>
        </p:nvGrpSpPr>
        <p:grpSpPr>
          <a:xfrm>
            <a:off x="2543917" y="3555161"/>
            <a:ext cx="384626" cy="830997"/>
            <a:chOff x="1946324" y="4125162"/>
            <a:chExt cx="969964" cy="2007872"/>
          </a:xfrm>
        </p:grpSpPr>
        <p:sp>
          <p:nvSpPr>
            <p:cNvPr id="163" name="円/楕円 162">
              <a:extLst>
                <a:ext uri="{FF2B5EF4-FFF2-40B4-BE49-F238E27FC236}">
                  <a16:creationId xmlns:a16="http://schemas.microsoft.com/office/drawing/2014/main" id="{520E6B0E-AFC5-7DD5-E973-E53A0C2E303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フローチャート: 論理積ゲート 163">
              <a:extLst>
                <a:ext uri="{FF2B5EF4-FFF2-40B4-BE49-F238E27FC236}">
                  <a16:creationId xmlns:a16="http://schemas.microsoft.com/office/drawing/2014/main" id="{CAD23019-274B-B64B-4BDB-656A570A80D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6" name="グループ化 165">
            <a:extLst>
              <a:ext uri="{FF2B5EF4-FFF2-40B4-BE49-F238E27FC236}">
                <a16:creationId xmlns:a16="http://schemas.microsoft.com/office/drawing/2014/main" id="{7B440975-868E-5D22-2039-C269E5D8817F}"/>
              </a:ext>
            </a:extLst>
          </p:cNvPr>
          <p:cNvGrpSpPr/>
          <p:nvPr/>
        </p:nvGrpSpPr>
        <p:grpSpPr>
          <a:xfrm>
            <a:off x="1725619" y="2709893"/>
            <a:ext cx="364203" cy="295237"/>
            <a:chOff x="2680335" y="1377315"/>
            <a:chExt cx="364203" cy="295237"/>
          </a:xfrm>
        </p:grpSpPr>
        <p:sp>
          <p:nvSpPr>
            <p:cNvPr id="203" name="正方形/長方形 202">
              <a:extLst>
                <a:ext uri="{FF2B5EF4-FFF2-40B4-BE49-F238E27FC236}">
                  <a16:creationId xmlns:a16="http://schemas.microsoft.com/office/drawing/2014/main" id="{9E476E65-3A8F-4AC2-BBE8-4F6AF338ABAC}"/>
                </a:ext>
              </a:extLst>
            </p:cNvPr>
            <p:cNvSpPr/>
            <p:nvPr/>
          </p:nvSpPr>
          <p:spPr>
            <a:xfrm>
              <a:off x="2680335" y="1377315"/>
              <a:ext cx="353893" cy="29523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4" name="正方形/長方形 203">
              <a:extLst>
                <a:ext uri="{FF2B5EF4-FFF2-40B4-BE49-F238E27FC236}">
                  <a16:creationId xmlns:a16="http://schemas.microsoft.com/office/drawing/2014/main" id="{5DCB398E-1637-0385-CC38-88A9D2704604}"/>
                </a:ext>
              </a:extLst>
            </p:cNvPr>
            <p:cNvSpPr/>
            <p:nvPr/>
          </p:nvSpPr>
          <p:spPr>
            <a:xfrm>
              <a:off x="2680335" y="1421457"/>
              <a:ext cx="364203" cy="215444"/>
            </a:xfrm>
            <a:prstGeom prst="rect">
              <a:avLst/>
            </a:prstGeom>
          </p:spPr>
          <p:txBody>
            <a:bodyPr wrap="none">
              <a:spAutoFit/>
            </a:bodyPr>
            <a:lstStyle/>
            <a:p>
              <a:pPr algn="ctr"/>
              <a:r>
                <a:rPr lang="en-US" altLang="ja-JP" sz="800" dirty="0">
                  <a:solidFill>
                    <a:srgbClr val="FFFFFF"/>
                  </a:solidFill>
                  <a:latin typeface="ＭＳ Ｐゴシック"/>
                  <a:ea typeface="ＭＳ Ｐゴシック"/>
                  <a:cs typeface="ＭＳ Ｐゴシック"/>
                </a:rPr>
                <a:t>Web</a:t>
              </a:r>
              <a:endParaRPr lang="ja-JP" altLang="en-US" sz="800" dirty="0">
                <a:solidFill>
                  <a:srgbClr val="FFFFFF"/>
                </a:solidFill>
                <a:latin typeface="ＭＳ Ｐゴシック"/>
                <a:ea typeface="ＭＳ Ｐゴシック"/>
                <a:cs typeface="ＭＳ Ｐゴシック"/>
              </a:endParaRPr>
            </a:p>
          </p:txBody>
        </p:sp>
      </p:grpSp>
      <p:pic>
        <p:nvPicPr>
          <p:cNvPr id="205" name="図 204">
            <a:extLst>
              <a:ext uri="{FF2B5EF4-FFF2-40B4-BE49-F238E27FC236}">
                <a16:creationId xmlns:a16="http://schemas.microsoft.com/office/drawing/2014/main" id="{A699A87A-22EB-1E11-3ADE-4C1CF6465690}"/>
              </a:ext>
            </a:extLst>
          </p:cNvPr>
          <p:cNvPicPr>
            <a:picLocks noChangeAspect="1"/>
          </p:cNvPicPr>
          <p:nvPr/>
        </p:nvPicPr>
        <p:blipFill>
          <a:blip r:embed="rId3"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1657772" y="3469293"/>
            <a:ext cx="489585" cy="489585"/>
          </a:xfrm>
          <a:prstGeom prst="rect">
            <a:avLst/>
          </a:prstGeom>
        </p:spPr>
      </p:pic>
      <p:cxnSp>
        <p:nvCxnSpPr>
          <p:cNvPr id="9" name="直線矢印コネクタ 8">
            <a:extLst>
              <a:ext uri="{FF2B5EF4-FFF2-40B4-BE49-F238E27FC236}">
                <a16:creationId xmlns:a16="http://schemas.microsoft.com/office/drawing/2014/main" id="{BDCAE658-C755-D2B0-1B73-9453303F28D2}"/>
              </a:ext>
            </a:extLst>
          </p:cNvPr>
          <p:cNvCxnSpPr>
            <a:cxnSpLocks/>
            <a:stCxn id="203" idx="2"/>
            <a:endCxn id="160" idx="7"/>
          </p:cNvCxnSpPr>
          <p:nvPr/>
        </p:nvCxnSpPr>
        <p:spPr>
          <a:xfrm flipH="1">
            <a:off x="1234613" y="3005130"/>
            <a:ext cx="667953" cy="605838"/>
          </a:xfrm>
          <a:prstGeom prst="straightConnector1">
            <a:avLst/>
          </a:prstGeom>
          <a:ln>
            <a:solidFill>
              <a:srgbClr val="984807"/>
            </a:solidFill>
            <a:tailEnd type="triangle"/>
          </a:ln>
        </p:spPr>
        <p:style>
          <a:lnRef idx="2">
            <a:schemeClr val="accent1"/>
          </a:lnRef>
          <a:fillRef idx="0">
            <a:schemeClr val="accent1"/>
          </a:fillRef>
          <a:effectRef idx="1">
            <a:schemeClr val="accent1"/>
          </a:effectRef>
          <a:fontRef idx="minor">
            <a:schemeClr val="tx1"/>
          </a:fontRef>
        </p:style>
      </p:cxnSp>
      <p:cxnSp>
        <p:nvCxnSpPr>
          <p:cNvPr id="206" name="直線矢印コネクタ 205">
            <a:extLst>
              <a:ext uri="{FF2B5EF4-FFF2-40B4-BE49-F238E27FC236}">
                <a16:creationId xmlns:a16="http://schemas.microsoft.com/office/drawing/2014/main" id="{1D854AE1-1554-D5ED-4838-F970E2DEB0D2}"/>
              </a:ext>
            </a:extLst>
          </p:cNvPr>
          <p:cNvCxnSpPr>
            <a:cxnSpLocks/>
            <a:stCxn id="203" idx="2"/>
            <a:endCxn id="163" idx="1"/>
          </p:cNvCxnSpPr>
          <p:nvPr/>
        </p:nvCxnSpPr>
        <p:spPr>
          <a:xfrm>
            <a:off x="1902566" y="3005130"/>
            <a:ext cx="697678" cy="605837"/>
          </a:xfrm>
          <a:prstGeom prst="straightConnector1">
            <a:avLst/>
          </a:prstGeom>
          <a:ln>
            <a:solidFill>
              <a:srgbClr val="984807"/>
            </a:solidFill>
            <a:tailEnd type="triangle"/>
          </a:ln>
        </p:spPr>
        <p:style>
          <a:lnRef idx="2">
            <a:schemeClr val="accent1"/>
          </a:lnRef>
          <a:fillRef idx="0">
            <a:schemeClr val="accent1"/>
          </a:fillRef>
          <a:effectRef idx="1">
            <a:schemeClr val="accent1"/>
          </a:effectRef>
          <a:fontRef idx="minor">
            <a:schemeClr val="tx1"/>
          </a:fontRef>
        </p:style>
      </p:cxnSp>
      <p:pic>
        <p:nvPicPr>
          <p:cNvPr id="207" name="図 206">
            <a:extLst>
              <a:ext uri="{FF2B5EF4-FFF2-40B4-BE49-F238E27FC236}">
                <a16:creationId xmlns:a16="http://schemas.microsoft.com/office/drawing/2014/main" id="{B9A0B430-A589-1FCD-0AA1-0BEC273104B8}"/>
              </a:ext>
            </a:extLst>
          </p:cNvPr>
          <p:cNvPicPr>
            <a:picLocks noChangeAspect="1"/>
          </p:cNvPicPr>
          <p:nvPr/>
        </p:nvPicPr>
        <p:blipFill>
          <a:blip r:embed="rId3"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657771" y="4006100"/>
            <a:ext cx="489585" cy="489585"/>
          </a:xfrm>
          <a:prstGeom prst="rect">
            <a:avLst/>
          </a:prstGeom>
        </p:spPr>
      </p:pic>
      <p:cxnSp>
        <p:nvCxnSpPr>
          <p:cNvPr id="15" name="直線矢印コネクタ 14">
            <a:extLst>
              <a:ext uri="{FF2B5EF4-FFF2-40B4-BE49-F238E27FC236}">
                <a16:creationId xmlns:a16="http://schemas.microsoft.com/office/drawing/2014/main" id="{5BE87656-A598-76DE-DE4E-C7ECE6A669EA}"/>
              </a:ext>
            </a:extLst>
          </p:cNvPr>
          <p:cNvCxnSpPr>
            <a:cxnSpLocks/>
          </p:cNvCxnSpPr>
          <p:nvPr/>
        </p:nvCxnSpPr>
        <p:spPr>
          <a:xfrm>
            <a:off x="1398745" y="3888753"/>
            <a:ext cx="1028267" cy="0"/>
          </a:xfrm>
          <a:prstGeom prst="straightConnector1">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08" name="直線矢印コネクタ 207">
            <a:extLst>
              <a:ext uri="{FF2B5EF4-FFF2-40B4-BE49-F238E27FC236}">
                <a16:creationId xmlns:a16="http://schemas.microsoft.com/office/drawing/2014/main" id="{9A78514B-2494-5022-E553-BB872FB8B3F7}"/>
              </a:ext>
            </a:extLst>
          </p:cNvPr>
          <p:cNvCxnSpPr>
            <a:cxnSpLocks/>
          </p:cNvCxnSpPr>
          <p:nvPr/>
        </p:nvCxnSpPr>
        <p:spPr>
          <a:xfrm flipH="1">
            <a:off x="1398745" y="4386159"/>
            <a:ext cx="1028267" cy="0"/>
          </a:xfrm>
          <a:prstGeom prst="straightConnector1">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9" name="角丸四角形 18">
            <a:extLst>
              <a:ext uri="{FF2B5EF4-FFF2-40B4-BE49-F238E27FC236}">
                <a16:creationId xmlns:a16="http://schemas.microsoft.com/office/drawing/2014/main" id="{D6D2FC30-8109-56B8-3C6B-55FB7DB76D99}"/>
              </a:ext>
            </a:extLst>
          </p:cNvPr>
          <p:cNvSpPr/>
          <p:nvPr/>
        </p:nvSpPr>
        <p:spPr>
          <a:xfrm>
            <a:off x="3786635" y="2862100"/>
            <a:ext cx="1570730" cy="707887"/>
          </a:xfrm>
          <a:prstGeom prst="round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09" name="図形グループ 83">
            <a:extLst>
              <a:ext uri="{FF2B5EF4-FFF2-40B4-BE49-F238E27FC236}">
                <a16:creationId xmlns:a16="http://schemas.microsoft.com/office/drawing/2014/main" id="{7CE45A88-10C3-AA58-B6A9-32F1105C67CD}"/>
              </a:ext>
            </a:extLst>
          </p:cNvPr>
          <p:cNvGrpSpPr/>
          <p:nvPr/>
        </p:nvGrpSpPr>
        <p:grpSpPr>
          <a:xfrm>
            <a:off x="3536903" y="3555162"/>
            <a:ext cx="384626" cy="830997"/>
            <a:chOff x="1946324" y="4125162"/>
            <a:chExt cx="969964" cy="2007872"/>
          </a:xfrm>
        </p:grpSpPr>
        <p:sp>
          <p:nvSpPr>
            <p:cNvPr id="210" name="円/楕円 209">
              <a:extLst>
                <a:ext uri="{FF2B5EF4-FFF2-40B4-BE49-F238E27FC236}">
                  <a16:creationId xmlns:a16="http://schemas.microsoft.com/office/drawing/2014/main" id="{2F1AA1E0-871A-2B89-1CAA-5363FD57B7F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フローチャート: 論理積ゲート 210">
              <a:extLst>
                <a:ext uri="{FF2B5EF4-FFF2-40B4-BE49-F238E27FC236}">
                  <a16:creationId xmlns:a16="http://schemas.microsoft.com/office/drawing/2014/main" id="{B30763A4-48F1-0846-DE42-FD3A645FDA6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2" name="図形グループ 83">
            <a:extLst>
              <a:ext uri="{FF2B5EF4-FFF2-40B4-BE49-F238E27FC236}">
                <a16:creationId xmlns:a16="http://schemas.microsoft.com/office/drawing/2014/main" id="{24A4984A-3FF2-75FA-AA03-7A84C62365A4}"/>
              </a:ext>
            </a:extLst>
          </p:cNvPr>
          <p:cNvGrpSpPr/>
          <p:nvPr/>
        </p:nvGrpSpPr>
        <p:grpSpPr>
          <a:xfrm>
            <a:off x="5174505" y="3555161"/>
            <a:ext cx="384626" cy="830997"/>
            <a:chOff x="1946324" y="4125162"/>
            <a:chExt cx="969964" cy="2007872"/>
          </a:xfrm>
        </p:grpSpPr>
        <p:sp>
          <p:nvSpPr>
            <p:cNvPr id="213" name="円/楕円 212">
              <a:extLst>
                <a:ext uri="{FF2B5EF4-FFF2-40B4-BE49-F238E27FC236}">
                  <a16:creationId xmlns:a16="http://schemas.microsoft.com/office/drawing/2014/main" id="{F5F3ACF5-9791-29B4-6AE2-0E189C1799E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4" name="フローチャート: 論理積ゲート 213">
              <a:extLst>
                <a:ext uri="{FF2B5EF4-FFF2-40B4-BE49-F238E27FC236}">
                  <a16:creationId xmlns:a16="http://schemas.microsoft.com/office/drawing/2014/main" id="{907F1E00-6155-361C-80B1-54B65400708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15" name="図 214">
            <a:extLst>
              <a:ext uri="{FF2B5EF4-FFF2-40B4-BE49-F238E27FC236}">
                <a16:creationId xmlns:a16="http://schemas.microsoft.com/office/drawing/2014/main" id="{EA294537-7C1E-43F0-75D9-64B5D26B2C0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56935" y="1768372"/>
            <a:ext cx="1030129" cy="1030129"/>
          </a:xfrm>
          <a:prstGeom prst="rect">
            <a:avLst/>
          </a:prstGeom>
          <a:effectLst>
            <a:outerShdw blurRad="50800" dist="38100" dir="2700000" algn="tl" rotWithShape="0">
              <a:prstClr val="black">
                <a:alpha val="40000"/>
              </a:prstClr>
            </a:outerShdw>
          </a:effectLst>
        </p:spPr>
      </p:pic>
      <p:pic>
        <p:nvPicPr>
          <p:cNvPr id="216" name="図 215">
            <a:extLst>
              <a:ext uri="{FF2B5EF4-FFF2-40B4-BE49-F238E27FC236}">
                <a16:creationId xmlns:a16="http://schemas.microsoft.com/office/drawing/2014/main" id="{66FEBC58-8041-9401-060B-62FDDDADBAA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06038" y="1772242"/>
            <a:ext cx="1030129" cy="1030129"/>
          </a:xfrm>
          <a:prstGeom prst="rect">
            <a:avLst/>
          </a:prstGeom>
          <a:effectLst>
            <a:outerShdw blurRad="50800" dist="38100" dir="2700000" algn="tl" rotWithShape="0">
              <a:prstClr val="black">
                <a:alpha val="40000"/>
              </a:prstClr>
            </a:outerShdw>
          </a:effectLst>
        </p:spPr>
      </p:pic>
      <p:sp>
        <p:nvSpPr>
          <p:cNvPr id="20" name="テキスト ボックス 19">
            <a:extLst>
              <a:ext uri="{FF2B5EF4-FFF2-40B4-BE49-F238E27FC236}">
                <a16:creationId xmlns:a16="http://schemas.microsoft.com/office/drawing/2014/main" id="{3C036F91-EFC1-D746-567D-16C9714B5B24}"/>
              </a:ext>
            </a:extLst>
          </p:cNvPr>
          <p:cNvSpPr txBox="1"/>
          <p:nvPr/>
        </p:nvSpPr>
        <p:spPr>
          <a:xfrm>
            <a:off x="3873732" y="2973529"/>
            <a:ext cx="1396536" cy="253916"/>
          </a:xfrm>
          <a:prstGeom prst="rect">
            <a:avLst/>
          </a:prstGeom>
          <a:noFill/>
        </p:spPr>
        <p:txBody>
          <a:bodyPr wrap="none" rtlCol="0">
            <a:spAutoFit/>
          </a:bodyPr>
          <a:lstStyle/>
          <a:p>
            <a:pPr algn="ctr"/>
            <a:r>
              <a:rPr kumimoji="1" lang="ja-JP" altLang="en-US" sz="1050" b="1">
                <a:solidFill>
                  <a:schemeClr val="bg1"/>
                </a:solidFill>
                <a:latin typeface="Meiryo" panose="020B0604030504040204" pitchFamily="34" charset="-128"/>
                <a:ea typeface="Meiryo" panose="020B0604030504040204" pitchFamily="34" charset="-128"/>
              </a:rPr>
              <a:t>プラットフォーマー</a:t>
            </a:r>
          </a:p>
        </p:txBody>
      </p:sp>
      <p:pic>
        <p:nvPicPr>
          <p:cNvPr id="217" name="図 216">
            <a:extLst>
              <a:ext uri="{FF2B5EF4-FFF2-40B4-BE49-F238E27FC236}">
                <a16:creationId xmlns:a16="http://schemas.microsoft.com/office/drawing/2014/main" id="{EF849B67-214B-F445-764C-587EBEB7AB6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83564" y="3252232"/>
            <a:ext cx="285836" cy="190557"/>
          </a:xfrm>
          <a:prstGeom prst="rect">
            <a:avLst/>
          </a:prstGeom>
          <a:effectLst>
            <a:outerShdw blurRad="50800" dist="38100" dir="2700000" algn="tl" rotWithShape="0">
              <a:prstClr val="black">
                <a:alpha val="40000"/>
              </a:prstClr>
            </a:outerShdw>
          </a:effectLst>
        </p:spPr>
      </p:pic>
      <p:pic>
        <p:nvPicPr>
          <p:cNvPr id="218" name="図 217">
            <a:extLst>
              <a:ext uri="{FF2B5EF4-FFF2-40B4-BE49-F238E27FC236}">
                <a16:creationId xmlns:a16="http://schemas.microsoft.com/office/drawing/2014/main" id="{82434D6B-5317-7DED-A302-315F1127C4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69400" y="3238924"/>
            <a:ext cx="208927" cy="208927"/>
          </a:xfrm>
          <a:prstGeom prst="rect">
            <a:avLst/>
          </a:prstGeom>
          <a:effectLst>
            <a:outerShdw blurRad="50800" dist="38100" dir="2700000" algn="tl" rotWithShape="0">
              <a:prstClr val="black">
                <a:alpha val="40000"/>
              </a:prstClr>
            </a:outerShdw>
          </a:effectLst>
        </p:spPr>
      </p:pic>
      <p:pic>
        <p:nvPicPr>
          <p:cNvPr id="219" name="図 218">
            <a:extLst>
              <a:ext uri="{FF2B5EF4-FFF2-40B4-BE49-F238E27FC236}">
                <a16:creationId xmlns:a16="http://schemas.microsoft.com/office/drawing/2014/main" id="{2BC27B2F-EDF3-EB81-C821-135F86E1270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013546" y="3234131"/>
            <a:ext cx="196354" cy="196354"/>
          </a:xfrm>
          <a:prstGeom prst="rect">
            <a:avLst/>
          </a:prstGeom>
          <a:effectLst>
            <a:outerShdw blurRad="50800" dist="38100" dir="2700000" algn="tl" rotWithShape="0">
              <a:prstClr val="black">
                <a:alpha val="40000"/>
              </a:prstClr>
            </a:outerShdw>
          </a:effectLst>
        </p:spPr>
      </p:pic>
      <p:pic>
        <p:nvPicPr>
          <p:cNvPr id="221" name="図 220">
            <a:extLst>
              <a:ext uri="{FF2B5EF4-FFF2-40B4-BE49-F238E27FC236}">
                <a16:creationId xmlns:a16="http://schemas.microsoft.com/office/drawing/2014/main" id="{E2C401AB-02BB-4B53-45D2-207DC6895B0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950712" y="3235665"/>
            <a:ext cx="230030" cy="230030"/>
          </a:xfrm>
          <a:prstGeom prst="rect">
            <a:avLst/>
          </a:prstGeom>
          <a:effectLst>
            <a:outerShdw blurRad="50800" dist="38100" dir="2700000" algn="tl" rotWithShape="0">
              <a:prstClr val="black">
                <a:alpha val="40000"/>
              </a:prstClr>
            </a:outerShdw>
          </a:effectLst>
        </p:spPr>
      </p:pic>
      <p:pic>
        <p:nvPicPr>
          <p:cNvPr id="226" name="図 225">
            <a:extLst>
              <a:ext uri="{FF2B5EF4-FFF2-40B4-BE49-F238E27FC236}">
                <a16:creationId xmlns:a16="http://schemas.microsoft.com/office/drawing/2014/main" id="{BD0DE51C-FBC1-2809-4D68-D6F57559CBE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28647" y="3221963"/>
            <a:ext cx="225888" cy="225888"/>
          </a:xfrm>
          <a:prstGeom prst="rect">
            <a:avLst/>
          </a:prstGeom>
          <a:effectLst>
            <a:outerShdw blurRad="50800" dist="38100" dir="2700000" algn="tl" rotWithShape="0">
              <a:prstClr val="black">
                <a:alpha val="40000"/>
              </a:prstClr>
            </a:outerShdw>
          </a:effectLst>
        </p:spPr>
      </p:pic>
      <p:cxnSp>
        <p:nvCxnSpPr>
          <p:cNvPr id="228" name="直線矢印コネクタ 227">
            <a:extLst>
              <a:ext uri="{FF2B5EF4-FFF2-40B4-BE49-F238E27FC236}">
                <a16:creationId xmlns:a16="http://schemas.microsoft.com/office/drawing/2014/main" id="{14EB1FCC-4D83-DE62-6C44-723A92C4A776}"/>
              </a:ext>
            </a:extLst>
          </p:cNvPr>
          <p:cNvCxnSpPr>
            <a:cxnSpLocks/>
            <a:stCxn id="211" idx="2"/>
            <a:endCxn id="19" idx="2"/>
          </p:cNvCxnSpPr>
          <p:nvPr/>
        </p:nvCxnSpPr>
        <p:spPr>
          <a:xfrm flipV="1">
            <a:off x="3921530" y="3569987"/>
            <a:ext cx="650470" cy="591209"/>
          </a:xfrm>
          <a:prstGeom prst="straightConnector1">
            <a:avLst/>
          </a:prstGeom>
          <a:ln>
            <a:solidFill>
              <a:srgbClr val="7030A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9" name="直線矢印コネクタ 228">
            <a:extLst>
              <a:ext uri="{FF2B5EF4-FFF2-40B4-BE49-F238E27FC236}">
                <a16:creationId xmlns:a16="http://schemas.microsoft.com/office/drawing/2014/main" id="{F1E0F677-AC08-BEBC-8C4F-163712C20BEA}"/>
              </a:ext>
            </a:extLst>
          </p:cNvPr>
          <p:cNvCxnSpPr>
            <a:cxnSpLocks/>
            <a:stCxn id="214" idx="0"/>
            <a:endCxn id="19" idx="2"/>
          </p:cNvCxnSpPr>
          <p:nvPr/>
        </p:nvCxnSpPr>
        <p:spPr>
          <a:xfrm flipH="1" flipV="1">
            <a:off x="4572000" y="3569987"/>
            <a:ext cx="602506" cy="591208"/>
          </a:xfrm>
          <a:prstGeom prst="straightConnector1">
            <a:avLst/>
          </a:prstGeom>
          <a:ln>
            <a:solidFill>
              <a:srgbClr val="7030A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1" name="直線矢印コネクタ 230">
            <a:extLst>
              <a:ext uri="{FF2B5EF4-FFF2-40B4-BE49-F238E27FC236}">
                <a16:creationId xmlns:a16="http://schemas.microsoft.com/office/drawing/2014/main" id="{4C768834-6F6D-AAC9-6D4A-E878CBA0DBB5}"/>
              </a:ext>
            </a:extLst>
          </p:cNvPr>
          <p:cNvCxnSpPr>
            <a:cxnSpLocks/>
            <a:stCxn id="19" idx="0"/>
          </p:cNvCxnSpPr>
          <p:nvPr/>
        </p:nvCxnSpPr>
        <p:spPr>
          <a:xfrm flipV="1">
            <a:off x="4572000" y="2580773"/>
            <a:ext cx="8313" cy="281327"/>
          </a:xfrm>
          <a:prstGeom prst="straightConnector1">
            <a:avLst/>
          </a:prstGeom>
          <a:ln>
            <a:solidFill>
              <a:srgbClr val="7030A0"/>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234" name="図形グループ 83">
            <a:extLst>
              <a:ext uri="{FF2B5EF4-FFF2-40B4-BE49-F238E27FC236}">
                <a16:creationId xmlns:a16="http://schemas.microsoft.com/office/drawing/2014/main" id="{78657EED-A6AE-770B-00A7-5B179881FF82}"/>
              </a:ext>
            </a:extLst>
          </p:cNvPr>
          <p:cNvGrpSpPr/>
          <p:nvPr/>
        </p:nvGrpSpPr>
        <p:grpSpPr>
          <a:xfrm>
            <a:off x="6206337" y="3555162"/>
            <a:ext cx="384626" cy="830997"/>
            <a:chOff x="1946324" y="4125162"/>
            <a:chExt cx="969964" cy="2007872"/>
          </a:xfrm>
        </p:grpSpPr>
        <p:sp>
          <p:nvSpPr>
            <p:cNvPr id="235" name="円/楕円 234">
              <a:extLst>
                <a:ext uri="{FF2B5EF4-FFF2-40B4-BE49-F238E27FC236}">
                  <a16:creationId xmlns:a16="http://schemas.microsoft.com/office/drawing/2014/main" id="{039B1D9E-82DC-2A74-6B7D-39CB02E6F77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7" name="フローチャート: 論理積ゲート 236">
              <a:extLst>
                <a:ext uri="{FF2B5EF4-FFF2-40B4-BE49-F238E27FC236}">
                  <a16:creationId xmlns:a16="http://schemas.microsoft.com/office/drawing/2014/main" id="{1A6EA273-455C-3227-FD76-9B8E13E49C2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8" name="図形グループ 83">
            <a:extLst>
              <a:ext uri="{FF2B5EF4-FFF2-40B4-BE49-F238E27FC236}">
                <a16:creationId xmlns:a16="http://schemas.microsoft.com/office/drawing/2014/main" id="{38D6F63E-13B5-A4C8-97EC-FBBD34BF0772}"/>
              </a:ext>
            </a:extLst>
          </p:cNvPr>
          <p:cNvGrpSpPr/>
          <p:nvPr/>
        </p:nvGrpSpPr>
        <p:grpSpPr>
          <a:xfrm>
            <a:off x="7843939" y="3555161"/>
            <a:ext cx="384626" cy="830997"/>
            <a:chOff x="1946324" y="4125162"/>
            <a:chExt cx="969964" cy="2007872"/>
          </a:xfrm>
        </p:grpSpPr>
        <p:sp>
          <p:nvSpPr>
            <p:cNvPr id="240" name="円/楕円 239">
              <a:extLst>
                <a:ext uri="{FF2B5EF4-FFF2-40B4-BE49-F238E27FC236}">
                  <a16:creationId xmlns:a16="http://schemas.microsoft.com/office/drawing/2014/main" id="{9C280F32-124E-4BC9-5E95-51B0392B5067}"/>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1" name="フローチャート: 論理積ゲート 240">
              <a:extLst>
                <a:ext uri="{FF2B5EF4-FFF2-40B4-BE49-F238E27FC236}">
                  <a16:creationId xmlns:a16="http://schemas.microsoft.com/office/drawing/2014/main" id="{33A11E66-746A-AA22-3917-35944CA76158}"/>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45" name="図 244">
            <a:extLst>
              <a:ext uri="{FF2B5EF4-FFF2-40B4-BE49-F238E27FC236}">
                <a16:creationId xmlns:a16="http://schemas.microsoft.com/office/drawing/2014/main" id="{BE4191AB-7CF8-7D48-459F-6C3D8C43D28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26369" y="1768372"/>
            <a:ext cx="1030129" cy="1030129"/>
          </a:xfrm>
          <a:prstGeom prst="rect">
            <a:avLst/>
          </a:prstGeom>
          <a:effectLst>
            <a:outerShdw blurRad="50800" dist="38100" dir="2700000" algn="tl" rotWithShape="0">
              <a:prstClr val="black">
                <a:alpha val="40000"/>
              </a:prstClr>
            </a:outerShdw>
          </a:effectLst>
        </p:spPr>
      </p:pic>
      <p:cxnSp>
        <p:nvCxnSpPr>
          <p:cNvPr id="253" name="直線矢印コネクタ 252">
            <a:extLst>
              <a:ext uri="{FF2B5EF4-FFF2-40B4-BE49-F238E27FC236}">
                <a16:creationId xmlns:a16="http://schemas.microsoft.com/office/drawing/2014/main" id="{9DA21112-2FB6-A5A5-8E49-6DAC7898E618}"/>
              </a:ext>
            </a:extLst>
          </p:cNvPr>
          <p:cNvCxnSpPr>
            <a:cxnSpLocks/>
            <a:stCxn id="235" idx="6"/>
            <a:endCxn id="240" idx="2"/>
          </p:cNvCxnSpPr>
          <p:nvPr/>
        </p:nvCxnSpPr>
        <p:spPr>
          <a:xfrm flipV="1">
            <a:off x="6590962" y="3745696"/>
            <a:ext cx="1252977" cy="1"/>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54" name="直線矢印コネクタ 253">
            <a:extLst>
              <a:ext uri="{FF2B5EF4-FFF2-40B4-BE49-F238E27FC236}">
                <a16:creationId xmlns:a16="http://schemas.microsoft.com/office/drawing/2014/main" id="{80E82F93-1E5C-65C6-C014-18EE1DB5B9E1}"/>
              </a:ext>
            </a:extLst>
          </p:cNvPr>
          <p:cNvCxnSpPr>
            <a:cxnSpLocks/>
            <a:stCxn id="240" idx="1"/>
          </p:cNvCxnSpPr>
          <p:nvPr/>
        </p:nvCxnSpPr>
        <p:spPr>
          <a:xfrm flipH="1" flipV="1">
            <a:off x="7257323" y="2590124"/>
            <a:ext cx="642943" cy="1020843"/>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55" name="直線矢印コネクタ 254">
            <a:extLst>
              <a:ext uri="{FF2B5EF4-FFF2-40B4-BE49-F238E27FC236}">
                <a16:creationId xmlns:a16="http://schemas.microsoft.com/office/drawing/2014/main" id="{A280FF10-BE34-982D-D465-8D611EA7FAF2}"/>
              </a:ext>
            </a:extLst>
          </p:cNvPr>
          <p:cNvCxnSpPr>
            <a:cxnSpLocks/>
            <a:stCxn id="235" idx="7"/>
          </p:cNvCxnSpPr>
          <p:nvPr/>
        </p:nvCxnSpPr>
        <p:spPr>
          <a:xfrm flipV="1">
            <a:off x="6534635" y="2593336"/>
            <a:ext cx="701669" cy="1017632"/>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76" name="図 75">
            <a:extLst>
              <a:ext uri="{FF2B5EF4-FFF2-40B4-BE49-F238E27FC236}">
                <a16:creationId xmlns:a16="http://schemas.microsoft.com/office/drawing/2014/main" id="{ADCAB174-44AB-449C-AE35-0B764C3E388F}"/>
              </a:ext>
            </a:extLst>
          </p:cNvPr>
          <p:cNvPicPr>
            <a:picLocks noChangeAspect="1"/>
          </p:cNvPicPr>
          <p:nvPr/>
        </p:nvPicPr>
        <p:blipFill>
          <a:blip r:embed="rId10"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590962" y="3940286"/>
            <a:ext cx="384625" cy="384625"/>
          </a:xfrm>
          <a:prstGeom prst="rect">
            <a:avLst/>
          </a:prstGeom>
          <a:effectLst>
            <a:outerShdw blurRad="50800" dist="38100" dir="2700000" algn="tl" rotWithShape="0">
              <a:prstClr val="black">
                <a:alpha val="40000"/>
              </a:prstClr>
            </a:outerShdw>
          </a:effectLst>
        </p:spPr>
      </p:pic>
      <p:pic>
        <p:nvPicPr>
          <p:cNvPr id="256" name="図 255">
            <a:extLst>
              <a:ext uri="{FF2B5EF4-FFF2-40B4-BE49-F238E27FC236}">
                <a16:creationId xmlns:a16="http://schemas.microsoft.com/office/drawing/2014/main" id="{ACB29985-0412-C8B6-71A3-7DB0F468D1D1}"/>
              </a:ext>
            </a:extLst>
          </p:cNvPr>
          <p:cNvPicPr>
            <a:picLocks noChangeAspect="1"/>
          </p:cNvPicPr>
          <p:nvPr/>
        </p:nvPicPr>
        <p:blipFill>
          <a:blip r:embed="rId10"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486228" y="3940286"/>
            <a:ext cx="384625" cy="384625"/>
          </a:xfrm>
          <a:prstGeom prst="rect">
            <a:avLst/>
          </a:prstGeom>
          <a:effectLst>
            <a:outerShdw blurRad="50800" dist="38100" dir="2700000" algn="tl" rotWithShape="0">
              <a:prstClr val="black">
                <a:alpha val="40000"/>
              </a:prstClr>
            </a:outerShdw>
          </a:effectLst>
        </p:spPr>
      </p:pic>
      <p:pic>
        <p:nvPicPr>
          <p:cNvPr id="257" name="図 256">
            <a:extLst>
              <a:ext uri="{FF2B5EF4-FFF2-40B4-BE49-F238E27FC236}">
                <a16:creationId xmlns:a16="http://schemas.microsoft.com/office/drawing/2014/main" id="{6D3AAD20-6AEF-6788-3D16-0140CBF8A689}"/>
              </a:ext>
            </a:extLst>
          </p:cNvPr>
          <p:cNvPicPr>
            <a:picLocks noChangeAspect="1"/>
          </p:cNvPicPr>
          <p:nvPr/>
        </p:nvPicPr>
        <p:blipFill>
          <a:blip r:embed="rId10"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585981" y="2169223"/>
            <a:ext cx="384625" cy="384625"/>
          </a:xfrm>
          <a:prstGeom prst="rect">
            <a:avLst/>
          </a:prstGeom>
          <a:effectLst>
            <a:outerShdw blurRad="50800" dist="38100" dir="2700000" algn="tl" rotWithShape="0">
              <a:prstClr val="black">
                <a:alpha val="40000"/>
              </a:prstClr>
            </a:outerShdw>
          </a:effectLst>
        </p:spPr>
      </p:pic>
      <p:pic>
        <p:nvPicPr>
          <p:cNvPr id="258" name="図 257">
            <a:extLst>
              <a:ext uri="{FF2B5EF4-FFF2-40B4-BE49-F238E27FC236}">
                <a16:creationId xmlns:a16="http://schemas.microsoft.com/office/drawing/2014/main" id="{7608075B-31DE-7344-5293-7F159C4AB699}"/>
              </a:ext>
            </a:extLst>
          </p:cNvPr>
          <p:cNvPicPr>
            <a:picLocks noChangeAspect="1"/>
          </p:cNvPicPr>
          <p:nvPr/>
        </p:nvPicPr>
        <p:blipFill>
          <a:blip r:embed="rId10"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3563794" y="3085225"/>
            <a:ext cx="384625" cy="384625"/>
          </a:xfrm>
          <a:prstGeom prst="rect">
            <a:avLst/>
          </a:prstGeom>
          <a:effectLst>
            <a:outerShdw blurRad="50800" dist="38100" dir="2700000" algn="tl" rotWithShape="0">
              <a:prstClr val="black">
                <a:alpha val="40000"/>
              </a:prstClr>
            </a:outerShdw>
          </a:effectLst>
        </p:spPr>
      </p:pic>
      <p:pic>
        <p:nvPicPr>
          <p:cNvPr id="259" name="図 258">
            <a:extLst>
              <a:ext uri="{FF2B5EF4-FFF2-40B4-BE49-F238E27FC236}">
                <a16:creationId xmlns:a16="http://schemas.microsoft.com/office/drawing/2014/main" id="{53844466-4912-4D1F-5154-13FE05D07DF7}"/>
              </a:ext>
            </a:extLst>
          </p:cNvPr>
          <p:cNvPicPr>
            <a:picLocks noChangeAspect="1"/>
          </p:cNvPicPr>
          <p:nvPr/>
        </p:nvPicPr>
        <p:blipFill>
          <a:blip r:embed="rId10"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5225401" y="3081070"/>
            <a:ext cx="384625" cy="384625"/>
          </a:xfrm>
          <a:prstGeom prst="rect">
            <a:avLst/>
          </a:prstGeom>
          <a:effectLst>
            <a:outerShdw blurRad="50800" dist="38100" dir="2700000" algn="tl" rotWithShape="0">
              <a:prstClr val="black">
                <a:alpha val="40000"/>
              </a:prstClr>
            </a:outerShdw>
          </a:effectLst>
        </p:spPr>
      </p:pic>
      <p:pic>
        <p:nvPicPr>
          <p:cNvPr id="260" name="図 259">
            <a:extLst>
              <a:ext uri="{FF2B5EF4-FFF2-40B4-BE49-F238E27FC236}">
                <a16:creationId xmlns:a16="http://schemas.microsoft.com/office/drawing/2014/main" id="{8905E607-54F3-581F-7215-9D4BDAF2A338}"/>
              </a:ext>
            </a:extLst>
          </p:cNvPr>
          <p:cNvPicPr>
            <a:picLocks noChangeAspect="1"/>
          </p:cNvPicPr>
          <p:nvPr/>
        </p:nvPicPr>
        <p:blipFill>
          <a:blip r:embed="rId10"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918345" y="2593336"/>
            <a:ext cx="384625" cy="384625"/>
          </a:xfrm>
          <a:prstGeom prst="rect">
            <a:avLst/>
          </a:prstGeom>
          <a:effectLst>
            <a:outerShdw blurRad="50800" dist="38100" dir="2700000" algn="tl" rotWithShape="0">
              <a:prstClr val="black">
                <a:alpha val="40000"/>
              </a:prstClr>
            </a:outerShdw>
          </a:effectLst>
        </p:spPr>
      </p:pic>
      <p:pic>
        <p:nvPicPr>
          <p:cNvPr id="261" name="図 260">
            <a:extLst>
              <a:ext uri="{FF2B5EF4-FFF2-40B4-BE49-F238E27FC236}">
                <a16:creationId xmlns:a16="http://schemas.microsoft.com/office/drawing/2014/main" id="{B2D95D97-00FD-60FC-9169-500B11193865}"/>
              </a:ext>
            </a:extLst>
          </p:cNvPr>
          <p:cNvPicPr>
            <a:picLocks noChangeAspect="1"/>
          </p:cNvPicPr>
          <p:nvPr/>
        </p:nvPicPr>
        <p:blipFill>
          <a:blip r:embed="rId10"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262965" y="3940286"/>
            <a:ext cx="384625" cy="384625"/>
          </a:xfrm>
          <a:prstGeom prst="rect">
            <a:avLst/>
          </a:prstGeom>
          <a:effectLst>
            <a:outerShdw blurRad="50800" dist="38100" dir="2700000" algn="tl" rotWithShape="0">
              <a:prstClr val="black">
                <a:alpha val="40000"/>
              </a:prstClr>
            </a:outerShdw>
          </a:effectLst>
        </p:spPr>
      </p:pic>
      <p:pic>
        <p:nvPicPr>
          <p:cNvPr id="262" name="図 261">
            <a:extLst>
              <a:ext uri="{FF2B5EF4-FFF2-40B4-BE49-F238E27FC236}">
                <a16:creationId xmlns:a16="http://schemas.microsoft.com/office/drawing/2014/main" id="{A05D3549-BA11-E5C8-3A64-F935A241DD6E}"/>
              </a:ext>
            </a:extLst>
          </p:cNvPr>
          <p:cNvPicPr>
            <a:picLocks noChangeAspect="1"/>
          </p:cNvPicPr>
          <p:nvPr/>
        </p:nvPicPr>
        <p:blipFill>
          <a:blip r:embed="rId10"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158231" y="3940286"/>
            <a:ext cx="384625" cy="384625"/>
          </a:xfrm>
          <a:prstGeom prst="rect">
            <a:avLst/>
          </a:prstGeom>
          <a:effectLst>
            <a:outerShdw blurRad="50800" dist="38100" dir="2700000" algn="tl" rotWithShape="0">
              <a:prstClr val="black">
                <a:alpha val="40000"/>
              </a:prstClr>
            </a:outerShdw>
          </a:effectLst>
        </p:spPr>
      </p:pic>
      <p:pic>
        <p:nvPicPr>
          <p:cNvPr id="263" name="図 262">
            <a:extLst>
              <a:ext uri="{FF2B5EF4-FFF2-40B4-BE49-F238E27FC236}">
                <a16:creationId xmlns:a16="http://schemas.microsoft.com/office/drawing/2014/main" id="{8CF884D9-B542-4070-0CB3-31AE168F3D7C}"/>
              </a:ext>
            </a:extLst>
          </p:cNvPr>
          <p:cNvPicPr>
            <a:picLocks noChangeAspect="1"/>
          </p:cNvPicPr>
          <p:nvPr/>
        </p:nvPicPr>
        <p:blipFill>
          <a:blip r:embed="rId10"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257984" y="2169223"/>
            <a:ext cx="384625" cy="384625"/>
          </a:xfrm>
          <a:prstGeom prst="rect">
            <a:avLst/>
          </a:prstGeom>
          <a:effectLst>
            <a:outerShdw blurRad="50800" dist="38100" dir="2700000" algn="tl" rotWithShape="0">
              <a:prstClr val="black">
                <a:alpha val="40000"/>
              </a:prstClr>
            </a:outerShdw>
          </a:effectLst>
        </p:spPr>
      </p:pic>
      <p:grpSp>
        <p:nvGrpSpPr>
          <p:cNvPr id="6" name="グループ化 5">
            <a:extLst>
              <a:ext uri="{FF2B5EF4-FFF2-40B4-BE49-F238E27FC236}">
                <a16:creationId xmlns:a16="http://schemas.microsoft.com/office/drawing/2014/main" id="{A4679F35-96EE-B193-E747-A51433C732CB}"/>
              </a:ext>
            </a:extLst>
          </p:cNvPr>
          <p:cNvGrpSpPr/>
          <p:nvPr/>
        </p:nvGrpSpPr>
        <p:grpSpPr>
          <a:xfrm>
            <a:off x="5493033" y="5972119"/>
            <a:ext cx="3513427" cy="561363"/>
            <a:chOff x="5559129" y="773146"/>
            <a:chExt cx="3513427" cy="561363"/>
          </a:xfrm>
        </p:grpSpPr>
        <p:sp>
          <p:nvSpPr>
            <p:cNvPr id="4" name="四角形吹き出し 3">
              <a:hlinkClick r:id="rId11"/>
              <a:extLst>
                <a:ext uri="{FF2B5EF4-FFF2-40B4-BE49-F238E27FC236}">
                  <a16:creationId xmlns:a16="http://schemas.microsoft.com/office/drawing/2014/main" id="{CB87478F-997A-D54C-C5B5-9EEC3EF3D459}"/>
                </a:ext>
              </a:extLst>
            </p:cNvPr>
            <p:cNvSpPr/>
            <p:nvPr/>
          </p:nvSpPr>
          <p:spPr>
            <a:xfrm>
              <a:off x="5559129" y="773146"/>
              <a:ext cx="3513427" cy="540556"/>
            </a:xfrm>
            <a:prstGeom prst="wedgeRectCallout">
              <a:avLst>
                <a:gd name="adj1" fmla="val 7525"/>
                <a:gd name="adj2" fmla="val -77002"/>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9ABFA124-3C59-75BE-078D-ED9D6C7358D6}"/>
                </a:ext>
              </a:extLst>
            </p:cNvPr>
            <p:cNvSpPr/>
            <p:nvPr/>
          </p:nvSpPr>
          <p:spPr>
            <a:xfrm>
              <a:off x="5580992" y="780511"/>
              <a:ext cx="3484854" cy="553998"/>
            </a:xfrm>
            <a:prstGeom prst="rect">
              <a:avLst/>
            </a:prstGeom>
          </p:spPr>
          <p:txBody>
            <a:bodyPr wrap="square">
              <a:spAutoFit/>
            </a:bodyPr>
            <a:lstStyle/>
            <a:p>
              <a:r>
                <a:rPr lang="ja-JP" altLang="en-US" sz="1000">
                  <a:solidFill>
                    <a:schemeClr val="bg1"/>
                  </a:solidFill>
                  <a:latin typeface="Meiryo" panose="020B0604030504040204" pitchFamily="34" charset="-128"/>
                  <a:ea typeface="Meiryo" panose="020B0604030504040204" pitchFamily="34" charset="-128"/>
                </a:rPr>
                <a:t>大企業に独占されたインターネットではなく、分散化を受け入れ、ユーザーによって構築、運営、所有されているため、企業ではなく、個人の手に力を与えるもの</a:t>
              </a:r>
            </a:p>
          </p:txBody>
        </p:sp>
      </p:grpSp>
      <p:sp>
        <p:nvSpPr>
          <p:cNvPr id="68" name="テキスト ボックス 67">
            <a:extLst>
              <a:ext uri="{FF2B5EF4-FFF2-40B4-BE49-F238E27FC236}">
                <a16:creationId xmlns:a16="http://schemas.microsoft.com/office/drawing/2014/main" id="{72486B3A-84A8-342B-8039-4EA4B113245D}"/>
              </a:ext>
            </a:extLst>
          </p:cNvPr>
          <p:cNvSpPr txBox="1"/>
          <p:nvPr/>
        </p:nvSpPr>
        <p:spPr>
          <a:xfrm>
            <a:off x="1461474" y="4484062"/>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読み取り</a:t>
            </a:r>
          </a:p>
        </p:txBody>
      </p:sp>
      <p:sp>
        <p:nvSpPr>
          <p:cNvPr id="69" name="テキスト ボックス 68">
            <a:extLst>
              <a:ext uri="{FF2B5EF4-FFF2-40B4-BE49-F238E27FC236}">
                <a16:creationId xmlns:a16="http://schemas.microsoft.com/office/drawing/2014/main" id="{59489C7F-A345-C1FA-78A8-D7D2A6E49426}"/>
              </a:ext>
            </a:extLst>
          </p:cNvPr>
          <p:cNvSpPr txBox="1"/>
          <p:nvPr/>
        </p:nvSpPr>
        <p:spPr>
          <a:xfrm>
            <a:off x="3671753" y="4484062"/>
            <a:ext cx="1800493"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読み取り＋書き込み</a:t>
            </a:r>
          </a:p>
        </p:txBody>
      </p:sp>
      <p:sp>
        <p:nvSpPr>
          <p:cNvPr id="70" name="テキスト ボックス 69">
            <a:extLst>
              <a:ext uri="{FF2B5EF4-FFF2-40B4-BE49-F238E27FC236}">
                <a16:creationId xmlns:a16="http://schemas.microsoft.com/office/drawing/2014/main" id="{AFA37246-509A-D7EE-E78E-DA6ACA714772}"/>
              </a:ext>
            </a:extLst>
          </p:cNvPr>
          <p:cNvSpPr txBox="1"/>
          <p:nvPr/>
        </p:nvSpPr>
        <p:spPr>
          <a:xfrm>
            <a:off x="5808649" y="4484062"/>
            <a:ext cx="2778325"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読み取り＋書き込み＋所有</a:t>
            </a:r>
            <a:r>
              <a:rPr kumimoji="1" lang="en-US" altLang="ja-JP" sz="1400" dirty="0">
                <a:latin typeface="Meiryo" panose="020B0604030504040204" pitchFamily="34" charset="-128"/>
                <a:ea typeface="Meiryo" panose="020B0604030504040204" pitchFamily="34" charset="-128"/>
              </a:rPr>
              <a:t>/</a:t>
            </a:r>
            <a:r>
              <a:rPr kumimoji="1" lang="ja-JP" altLang="en-US" sz="1400">
                <a:latin typeface="Meiryo" panose="020B0604030504040204" pitchFamily="34" charset="-128"/>
                <a:ea typeface="Meiryo" panose="020B0604030504040204" pitchFamily="34" charset="-128"/>
              </a:rPr>
              <a:t>参加</a:t>
            </a:r>
          </a:p>
        </p:txBody>
      </p:sp>
      <p:sp>
        <p:nvSpPr>
          <p:cNvPr id="75" name="テキスト ボックス 74">
            <a:extLst>
              <a:ext uri="{FF2B5EF4-FFF2-40B4-BE49-F238E27FC236}">
                <a16:creationId xmlns:a16="http://schemas.microsoft.com/office/drawing/2014/main" id="{44B10450-587F-B4A0-53BC-1924F552A02F}"/>
              </a:ext>
            </a:extLst>
          </p:cNvPr>
          <p:cNvSpPr txBox="1"/>
          <p:nvPr/>
        </p:nvSpPr>
        <p:spPr>
          <a:xfrm>
            <a:off x="6784898" y="3183759"/>
            <a:ext cx="902811" cy="430887"/>
          </a:xfrm>
          <a:prstGeom prst="rect">
            <a:avLst/>
          </a:prstGeom>
          <a:noFill/>
        </p:spPr>
        <p:txBody>
          <a:bodyPr wrap="none" rtlCol="0">
            <a:spAutoFit/>
          </a:bodyPr>
          <a:lstStyle/>
          <a:p>
            <a:pPr algn="ctr"/>
            <a:r>
              <a:rPr kumimoji="1" lang="ja-JP" altLang="en-US" sz="1400" b="1">
                <a:solidFill>
                  <a:schemeClr val="accent6">
                    <a:lumMod val="75000"/>
                  </a:schemeClr>
                </a:solidFill>
                <a:latin typeface="Meiryo" panose="020B0604030504040204" pitchFamily="34" charset="-128"/>
                <a:ea typeface="Meiryo" panose="020B0604030504040204" pitchFamily="34" charset="-128"/>
              </a:rPr>
              <a:t>非中心化</a:t>
            </a:r>
            <a:endParaRPr kumimoji="1" lang="en-US" altLang="ja-JP" sz="1400" b="1" dirty="0">
              <a:solidFill>
                <a:schemeClr val="accent6">
                  <a:lumMod val="75000"/>
                </a:schemeClr>
              </a:solidFill>
              <a:latin typeface="Meiryo" panose="020B0604030504040204" pitchFamily="34" charset="-128"/>
              <a:ea typeface="Meiryo" panose="020B0604030504040204" pitchFamily="34" charset="-128"/>
            </a:endParaRPr>
          </a:p>
          <a:p>
            <a:pPr algn="ctr"/>
            <a:r>
              <a:rPr lang="en-US" altLang="ja-JP" sz="800" b="1" dirty="0">
                <a:solidFill>
                  <a:schemeClr val="accent6">
                    <a:lumMod val="75000"/>
                  </a:schemeClr>
                </a:solidFill>
                <a:latin typeface="Meiryo" panose="020B0604030504040204" pitchFamily="34" charset="-128"/>
                <a:ea typeface="Meiryo" panose="020B0604030504040204" pitchFamily="34" charset="-128"/>
              </a:rPr>
              <a:t>Decentralize</a:t>
            </a:r>
            <a:endParaRPr kumimoji="1" lang="ja-JP" altLang="en-US" sz="800" b="1">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52043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4C007F-9952-144D-9312-E1EA3B82CC25}"/>
              </a:ext>
            </a:extLst>
          </p:cNvPr>
          <p:cNvSpPr>
            <a:spLocks noGrp="1"/>
          </p:cNvSpPr>
          <p:nvPr>
            <p:ph type="title"/>
          </p:nvPr>
        </p:nvSpPr>
        <p:spPr/>
        <p:txBody>
          <a:bodyPr/>
          <a:lstStyle/>
          <a:p>
            <a:r>
              <a:rPr kumimoji="1" lang="ja-JP" altLang="en-US" sz="2400"/>
              <a:t>クラウドを使う理由</a:t>
            </a:r>
          </a:p>
        </p:txBody>
      </p:sp>
      <p:sp>
        <p:nvSpPr>
          <p:cNvPr id="496" name="正方形/長方形 495">
            <a:extLst>
              <a:ext uri="{FF2B5EF4-FFF2-40B4-BE49-F238E27FC236}">
                <a16:creationId xmlns:a16="http://schemas.microsoft.com/office/drawing/2014/main" id="{53209C1F-D1DE-DD4A-961D-CF066AA5ECD3}"/>
              </a:ext>
            </a:extLst>
          </p:cNvPr>
          <p:cNvSpPr/>
          <p:nvPr/>
        </p:nvSpPr>
        <p:spPr>
          <a:xfrm>
            <a:off x="230400" y="867909"/>
            <a:ext cx="8686800" cy="556131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6" name="図 225">
            <a:extLst>
              <a:ext uri="{FF2B5EF4-FFF2-40B4-BE49-F238E27FC236}">
                <a16:creationId xmlns:a16="http://schemas.microsoft.com/office/drawing/2014/main" id="{77CCC5A7-D87A-444A-97BA-990D6424C4F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5194" y="1373346"/>
            <a:ext cx="700312" cy="786868"/>
          </a:xfrm>
          <a:prstGeom prst="rect">
            <a:avLst/>
          </a:prstGeom>
        </p:spPr>
      </p:pic>
      <p:pic>
        <p:nvPicPr>
          <p:cNvPr id="227" name="図 226">
            <a:extLst>
              <a:ext uri="{FF2B5EF4-FFF2-40B4-BE49-F238E27FC236}">
                <a16:creationId xmlns:a16="http://schemas.microsoft.com/office/drawing/2014/main" id="{86E5D67A-E5AA-5945-9B6E-1975382662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16613" y="1355079"/>
            <a:ext cx="862790" cy="811023"/>
          </a:xfrm>
          <a:prstGeom prst="rect">
            <a:avLst/>
          </a:prstGeom>
        </p:spPr>
      </p:pic>
      <p:pic>
        <p:nvPicPr>
          <p:cNvPr id="228" name="図 227">
            <a:extLst>
              <a:ext uri="{FF2B5EF4-FFF2-40B4-BE49-F238E27FC236}">
                <a16:creationId xmlns:a16="http://schemas.microsoft.com/office/drawing/2014/main" id="{8C43D9E5-4B50-0A47-A6C1-A7B8B92DB5B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72802" y="1333034"/>
            <a:ext cx="901540" cy="804829"/>
          </a:xfrm>
          <a:prstGeom prst="rect">
            <a:avLst/>
          </a:prstGeom>
        </p:spPr>
      </p:pic>
      <p:pic>
        <p:nvPicPr>
          <p:cNvPr id="229" name="図 228">
            <a:extLst>
              <a:ext uri="{FF2B5EF4-FFF2-40B4-BE49-F238E27FC236}">
                <a16:creationId xmlns:a16="http://schemas.microsoft.com/office/drawing/2014/main" id="{7CA0A872-D486-C044-A4AF-D13AED56C0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62824" y="1378139"/>
            <a:ext cx="759724" cy="759724"/>
          </a:xfrm>
          <a:prstGeom prst="rect">
            <a:avLst/>
          </a:prstGeom>
        </p:spPr>
      </p:pic>
      <p:pic>
        <p:nvPicPr>
          <p:cNvPr id="230" name="図 229">
            <a:extLst>
              <a:ext uri="{FF2B5EF4-FFF2-40B4-BE49-F238E27FC236}">
                <a16:creationId xmlns:a16="http://schemas.microsoft.com/office/drawing/2014/main" id="{EF0B6B35-ACF7-BD45-9B9C-406C371EE3E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92294" y="1391761"/>
            <a:ext cx="824199" cy="737657"/>
          </a:xfrm>
          <a:prstGeom prst="rect">
            <a:avLst/>
          </a:prstGeom>
          <a:effectLst>
            <a:outerShdw blurRad="50800" dist="38100" dir="2700000" algn="tl" rotWithShape="0">
              <a:prstClr val="black">
                <a:alpha val="40000"/>
              </a:prstClr>
            </a:outerShdw>
          </a:effectLst>
        </p:spPr>
      </p:pic>
      <p:pic>
        <p:nvPicPr>
          <p:cNvPr id="232" name="図 231">
            <a:extLst>
              <a:ext uri="{FF2B5EF4-FFF2-40B4-BE49-F238E27FC236}">
                <a16:creationId xmlns:a16="http://schemas.microsoft.com/office/drawing/2014/main" id="{933387E4-0511-9C4E-94CA-AA0E44D9EA0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03812" y="1355079"/>
            <a:ext cx="806968" cy="811023"/>
          </a:xfrm>
          <a:prstGeom prst="rect">
            <a:avLst/>
          </a:prstGeom>
          <a:effectLst>
            <a:outerShdw blurRad="50800" dist="38100" dir="2700000" algn="tl" rotWithShape="0">
              <a:prstClr val="black">
                <a:alpha val="40000"/>
              </a:prstClr>
            </a:outerShdw>
          </a:effectLst>
        </p:spPr>
      </p:pic>
      <p:pic>
        <p:nvPicPr>
          <p:cNvPr id="233" name="図 232">
            <a:extLst>
              <a:ext uri="{FF2B5EF4-FFF2-40B4-BE49-F238E27FC236}">
                <a16:creationId xmlns:a16="http://schemas.microsoft.com/office/drawing/2014/main" id="{6CDD73EE-025E-6E4C-83B0-FB91F2CB9EC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7704975" y="1360871"/>
            <a:ext cx="759724" cy="759724"/>
          </a:xfrm>
          <a:prstGeom prst="rect">
            <a:avLst/>
          </a:prstGeom>
        </p:spPr>
      </p:pic>
      <p:sp>
        <p:nvSpPr>
          <p:cNvPr id="500" name="テキスト ボックス 499">
            <a:extLst>
              <a:ext uri="{FF2B5EF4-FFF2-40B4-BE49-F238E27FC236}">
                <a16:creationId xmlns:a16="http://schemas.microsoft.com/office/drawing/2014/main" id="{DFB5F49C-249F-BB44-AF6F-B1BBFA74935A}"/>
              </a:ext>
            </a:extLst>
          </p:cNvPr>
          <p:cNvSpPr txBox="1"/>
          <p:nvPr/>
        </p:nvSpPr>
        <p:spPr>
          <a:xfrm>
            <a:off x="319874" y="2218617"/>
            <a:ext cx="8504251" cy="369332"/>
          </a:xfrm>
          <a:prstGeom prst="rect">
            <a:avLst/>
          </a:prstGeom>
          <a:noFill/>
        </p:spPr>
        <p:txBody>
          <a:bodyPr wrap="none" rtlCol="0">
            <a:spAutoFit/>
          </a:bodyPr>
          <a:lstStyle/>
          <a:p>
            <a:pPr algn="ct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簡単・便利・いつでも／どこでも</a:t>
            </a:r>
            <a:r>
              <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の機能や性能をサービスとして使える仕組み</a:t>
            </a:r>
          </a:p>
        </p:txBody>
      </p:sp>
      <p:sp>
        <p:nvSpPr>
          <p:cNvPr id="504" name="テキスト ボックス 503">
            <a:extLst>
              <a:ext uri="{FF2B5EF4-FFF2-40B4-BE49-F238E27FC236}">
                <a16:creationId xmlns:a16="http://schemas.microsoft.com/office/drawing/2014/main" id="{37C5DD76-781F-B349-AB0B-80C8E1912F24}"/>
              </a:ext>
            </a:extLst>
          </p:cNvPr>
          <p:cNvSpPr txBox="1"/>
          <p:nvPr/>
        </p:nvSpPr>
        <p:spPr>
          <a:xfrm>
            <a:off x="5830570" y="980881"/>
            <a:ext cx="2954655" cy="369332"/>
          </a:xfrm>
          <a:prstGeom prst="rect">
            <a:avLst/>
          </a:prstGeom>
          <a:noFill/>
        </p:spPr>
        <p:txBody>
          <a:bodyPr wrap="none" rtlCol="0">
            <a:spAutoFit/>
          </a:bodyPr>
          <a:lstStyle/>
          <a:p>
            <a:pPr algn="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実質的に使える機能や性能</a:t>
            </a:r>
          </a:p>
        </p:txBody>
      </p:sp>
      <p:grpSp>
        <p:nvGrpSpPr>
          <p:cNvPr id="4" name="グループ化 3">
            <a:extLst>
              <a:ext uri="{FF2B5EF4-FFF2-40B4-BE49-F238E27FC236}">
                <a16:creationId xmlns:a16="http://schemas.microsoft.com/office/drawing/2014/main" id="{C152CB3F-62FE-564F-84A5-34380CE5D31E}"/>
              </a:ext>
            </a:extLst>
          </p:cNvPr>
          <p:cNvGrpSpPr/>
          <p:nvPr/>
        </p:nvGrpSpPr>
        <p:grpSpPr>
          <a:xfrm>
            <a:off x="475556" y="2996927"/>
            <a:ext cx="4005830" cy="1210596"/>
            <a:chOff x="475556" y="2996927"/>
            <a:chExt cx="4005830" cy="1210596"/>
          </a:xfrm>
        </p:grpSpPr>
        <p:sp>
          <p:nvSpPr>
            <p:cNvPr id="3" name="正方形/長方形 2">
              <a:extLst>
                <a:ext uri="{FF2B5EF4-FFF2-40B4-BE49-F238E27FC236}">
                  <a16:creationId xmlns:a16="http://schemas.microsoft.com/office/drawing/2014/main" id="{4BD58AE6-F42B-8C4D-BCC8-F3D3822CD92F}"/>
                </a:ext>
              </a:extLst>
            </p:cNvPr>
            <p:cNvSpPr/>
            <p:nvPr/>
          </p:nvSpPr>
          <p:spPr>
            <a:xfrm>
              <a:off x="475556" y="2996927"/>
              <a:ext cx="4005830" cy="12105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7030A0"/>
                </a:solidFill>
                <a:latin typeface="ＭＳ Ｐゴシック"/>
                <a:ea typeface="ＭＳ Ｐゴシック"/>
                <a:cs typeface="ＭＳ Ｐゴシック"/>
              </a:endParaRPr>
            </a:p>
          </p:txBody>
        </p:sp>
        <p:sp>
          <p:nvSpPr>
            <p:cNvPr id="198" name="テキスト ボックス 197">
              <a:extLst>
                <a:ext uri="{FF2B5EF4-FFF2-40B4-BE49-F238E27FC236}">
                  <a16:creationId xmlns:a16="http://schemas.microsoft.com/office/drawing/2014/main" id="{2851B1ED-2155-064A-B4F6-6ADD73B42D33}"/>
                </a:ext>
              </a:extLst>
            </p:cNvPr>
            <p:cNvSpPr txBox="1"/>
            <p:nvPr/>
          </p:nvSpPr>
          <p:spPr>
            <a:xfrm>
              <a:off x="975493" y="3122096"/>
              <a:ext cx="3005951"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最新テクノロジーの活用</a:t>
              </a:r>
            </a:p>
          </p:txBody>
        </p:sp>
        <p:sp>
          <p:nvSpPr>
            <p:cNvPr id="31" name="テキスト ボックス 30">
              <a:extLst>
                <a:ext uri="{FF2B5EF4-FFF2-40B4-BE49-F238E27FC236}">
                  <a16:creationId xmlns:a16="http://schemas.microsoft.com/office/drawing/2014/main" id="{AF8F78A1-455E-3B4F-9789-3A00928CDCF3}"/>
                </a:ext>
              </a:extLst>
            </p:cNvPr>
            <p:cNvSpPr txBox="1"/>
            <p:nvPr/>
          </p:nvSpPr>
          <p:spPr>
            <a:xfrm>
              <a:off x="744660" y="3507561"/>
              <a:ext cx="3467616" cy="584775"/>
            </a:xfrm>
            <a:prstGeom prst="rect">
              <a:avLst/>
            </a:prstGeom>
            <a:noFill/>
          </p:spPr>
          <p:txBody>
            <a:bodyPr wrap="none" rtlCol="0">
              <a:spAutoFit/>
            </a:bodyPr>
            <a:lstStyle/>
            <a:p>
              <a:pPr algn="ctr"/>
              <a:r>
                <a:rPr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クラウドから最新テクノロジー提供</a:t>
              </a:r>
              <a:endParaRPr kumimoji="1"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運用環境の準備不要／</a:t>
              </a:r>
              <a:r>
                <a:rPr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API</a:t>
              </a:r>
              <a:r>
                <a:rPr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で利用</a:t>
              </a:r>
              <a:endParaRPr kumimoji="1"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5" name="グループ化 4">
            <a:extLst>
              <a:ext uri="{FF2B5EF4-FFF2-40B4-BE49-F238E27FC236}">
                <a16:creationId xmlns:a16="http://schemas.microsoft.com/office/drawing/2014/main" id="{3F88C6D2-7C4B-4E4D-BF2F-CAAF9ED7E39E}"/>
              </a:ext>
            </a:extLst>
          </p:cNvPr>
          <p:cNvGrpSpPr/>
          <p:nvPr/>
        </p:nvGrpSpPr>
        <p:grpSpPr>
          <a:xfrm>
            <a:off x="4662614" y="2996927"/>
            <a:ext cx="4005830" cy="1210596"/>
            <a:chOff x="4662614" y="2996927"/>
            <a:chExt cx="4005830" cy="1210596"/>
          </a:xfrm>
        </p:grpSpPr>
        <p:sp>
          <p:nvSpPr>
            <p:cNvPr id="27" name="正方形/長方形 26">
              <a:extLst>
                <a:ext uri="{FF2B5EF4-FFF2-40B4-BE49-F238E27FC236}">
                  <a16:creationId xmlns:a16="http://schemas.microsoft.com/office/drawing/2014/main" id="{2C9A3AF4-3156-C343-8FD8-27BE37316FAB}"/>
                </a:ext>
              </a:extLst>
            </p:cNvPr>
            <p:cNvSpPr/>
            <p:nvPr/>
          </p:nvSpPr>
          <p:spPr>
            <a:xfrm>
              <a:off x="4662614" y="2996927"/>
              <a:ext cx="4005830" cy="12105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7030A0"/>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06F30F62-91FA-2C4A-B27F-1E4DBC8D2826}"/>
                </a:ext>
              </a:extLst>
            </p:cNvPr>
            <p:cNvSpPr txBox="1"/>
            <p:nvPr/>
          </p:nvSpPr>
          <p:spPr>
            <a:xfrm>
              <a:off x="5730520" y="3117128"/>
              <a:ext cx="1723549"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コストの削減</a:t>
              </a:r>
            </a:p>
          </p:txBody>
        </p:sp>
        <p:sp>
          <p:nvSpPr>
            <p:cNvPr id="32" name="テキスト ボックス 31">
              <a:extLst>
                <a:ext uri="{FF2B5EF4-FFF2-40B4-BE49-F238E27FC236}">
                  <a16:creationId xmlns:a16="http://schemas.microsoft.com/office/drawing/2014/main" id="{D28B7B4D-F309-0E4E-A8C6-892231023178}"/>
                </a:ext>
              </a:extLst>
            </p:cNvPr>
            <p:cNvSpPr txBox="1"/>
            <p:nvPr/>
          </p:nvSpPr>
          <p:spPr>
            <a:xfrm>
              <a:off x="5232051" y="3507561"/>
              <a:ext cx="2720488" cy="584775"/>
            </a:xfrm>
            <a:prstGeom prst="rect">
              <a:avLst/>
            </a:prstGeom>
            <a:noFill/>
          </p:spPr>
          <p:txBody>
            <a:bodyPr wrap="none" rtlCol="0">
              <a:spAutoFit/>
            </a:bodyPr>
            <a:lstStyle/>
            <a:p>
              <a:pPr algn="ctr"/>
              <a:r>
                <a:rPr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構築や運用の自動化</a:t>
              </a:r>
              <a:endParaRPr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サーバーレスや</a:t>
              </a:r>
              <a:r>
                <a:rPr kumimoji="1"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PaaS</a:t>
              </a: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の利用</a:t>
              </a:r>
              <a:endParaRPr kumimoji="1"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6" name="グループ化 5">
            <a:extLst>
              <a:ext uri="{FF2B5EF4-FFF2-40B4-BE49-F238E27FC236}">
                <a16:creationId xmlns:a16="http://schemas.microsoft.com/office/drawing/2014/main" id="{ACBDBA02-7205-3648-A4FE-AABA3FA0CC0C}"/>
              </a:ext>
            </a:extLst>
          </p:cNvPr>
          <p:cNvGrpSpPr/>
          <p:nvPr/>
        </p:nvGrpSpPr>
        <p:grpSpPr>
          <a:xfrm>
            <a:off x="475556" y="4463703"/>
            <a:ext cx="8229600" cy="831884"/>
            <a:chOff x="475556" y="4463703"/>
            <a:chExt cx="8229600" cy="831884"/>
          </a:xfrm>
        </p:grpSpPr>
        <p:sp>
          <p:nvSpPr>
            <p:cNvPr id="191" name="正方形/長方形 190">
              <a:extLst>
                <a:ext uri="{FF2B5EF4-FFF2-40B4-BE49-F238E27FC236}">
                  <a16:creationId xmlns:a16="http://schemas.microsoft.com/office/drawing/2014/main" id="{FAC368E1-98CA-3A41-9D55-D2DD36E96459}"/>
                </a:ext>
              </a:extLst>
            </p:cNvPr>
            <p:cNvSpPr/>
            <p:nvPr/>
          </p:nvSpPr>
          <p:spPr>
            <a:xfrm>
              <a:off x="475556" y="4463703"/>
              <a:ext cx="8192888" cy="83188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7030A0"/>
                </a:solidFill>
                <a:latin typeface="ＭＳ Ｐゴシック"/>
                <a:ea typeface="ＭＳ Ｐゴシック"/>
                <a:cs typeface="ＭＳ Ｐゴシック"/>
              </a:endParaRPr>
            </a:p>
          </p:txBody>
        </p:sp>
        <p:sp>
          <p:nvSpPr>
            <p:cNvPr id="199" name="テキスト ボックス 198">
              <a:extLst>
                <a:ext uri="{FF2B5EF4-FFF2-40B4-BE49-F238E27FC236}">
                  <a16:creationId xmlns:a16="http://schemas.microsoft.com/office/drawing/2014/main" id="{EF9EC5AC-0BFD-C14B-89D1-D1A5C60DAF06}"/>
                </a:ext>
              </a:extLst>
            </p:cNvPr>
            <p:cNvSpPr txBox="1"/>
            <p:nvPr/>
          </p:nvSpPr>
          <p:spPr>
            <a:xfrm>
              <a:off x="2940781" y="4533470"/>
              <a:ext cx="3262432"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ビジネス・スピードの獲得</a:t>
              </a:r>
            </a:p>
          </p:txBody>
        </p:sp>
        <p:sp>
          <p:nvSpPr>
            <p:cNvPr id="34" name="テキスト ボックス 33">
              <a:extLst>
                <a:ext uri="{FF2B5EF4-FFF2-40B4-BE49-F238E27FC236}">
                  <a16:creationId xmlns:a16="http://schemas.microsoft.com/office/drawing/2014/main" id="{8800F504-1FBD-B242-9950-2C3F35B226B3}"/>
                </a:ext>
              </a:extLst>
            </p:cNvPr>
            <p:cNvSpPr txBox="1"/>
            <p:nvPr/>
          </p:nvSpPr>
          <p:spPr>
            <a:xfrm>
              <a:off x="475556" y="4927677"/>
              <a:ext cx="4042542" cy="338554"/>
            </a:xfrm>
            <a:prstGeom prst="rect">
              <a:avLst/>
            </a:prstGeom>
            <a:noFill/>
          </p:spPr>
          <p:txBody>
            <a:bodyPr wrap="square" rtlCol="0">
              <a:spAutoFit/>
            </a:bodyPr>
            <a:lstStyle/>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資産から経費へ移行し柔軟性を担保</a:t>
              </a:r>
              <a:endParaRPr kumimoji="1" lang="en-US" altLang="ja-JP" sz="16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FE230A40-3838-2B4D-B48D-993B393B4062}"/>
                </a:ext>
              </a:extLst>
            </p:cNvPr>
            <p:cNvSpPr txBox="1"/>
            <p:nvPr/>
          </p:nvSpPr>
          <p:spPr>
            <a:xfrm>
              <a:off x="4662614" y="4929203"/>
              <a:ext cx="4042542" cy="338554"/>
            </a:xfrm>
            <a:prstGeom prst="rect">
              <a:avLst/>
            </a:prstGeom>
            <a:noFill/>
          </p:spPr>
          <p:txBody>
            <a:bodyPr wrap="square" rtlCol="0">
              <a:spAutoFit/>
            </a:bodyPr>
            <a:lstStyle/>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少ないコードで</a:t>
              </a:r>
              <a:r>
                <a:rPr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事業目的を達成</a:t>
              </a:r>
              <a:endPar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38" name="テキスト ボックス 37">
            <a:extLst>
              <a:ext uri="{FF2B5EF4-FFF2-40B4-BE49-F238E27FC236}">
                <a16:creationId xmlns:a16="http://schemas.microsoft.com/office/drawing/2014/main" id="{79D91C10-CC8C-444F-9BE5-07213FFE2357}"/>
              </a:ext>
            </a:extLst>
          </p:cNvPr>
          <p:cNvSpPr txBox="1"/>
          <p:nvPr/>
        </p:nvSpPr>
        <p:spPr>
          <a:xfrm>
            <a:off x="425672" y="5528426"/>
            <a:ext cx="8292655" cy="461665"/>
          </a:xfrm>
          <a:prstGeom prst="rect">
            <a:avLst/>
          </a:prstGeom>
          <a:noFill/>
        </p:spPr>
        <p:txBody>
          <a:bodyPr wrap="none" rtlCol="0">
            <a:spAutoFit/>
          </a:bodyPr>
          <a:lstStyle/>
          <a:p>
            <a:pPr algn="ct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kumimoji="1"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システムを作る」から「</a:t>
            </a:r>
            <a:r>
              <a:rPr kumimoji="1"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サービスを作る」への転換</a:t>
            </a:r>
          </a:p>
        </p:txBody>
      </p:sp>
    </p:spTree>
    <p:extLst>
      <p:ext uri="{BB962C8B-B14F-4D97-AF65-F5344CB8AC3E}">
        <p14:creationId xmlns:p14="http://schemas.microsoft.com/office/powerpoint/2010/main" val="48141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p:cTn id="25" dur="500" fill="hold"/>
                                        <p:tgtEl>
                                          <p:spTgt spid="38"/>
                                        </p:tgtEl>
                                        <p:attrNameLst>
                                          <p:attrName>ppt_w</p:attrName>
                                        </p:attrNameLst>
                                      </p:cBhvr>
                                      <p:tavLst>
                                        <p:tav tm="0">
                                          <p:val>
                                            <p:fltVal val="0"/>
                                          </p:val>
                                        </p:tav>
                                        <p:tav tm="100000">
                                          <p:val>
                                            <p:strVal val="#ppt_w"/>
                                          </p:val>
                                        </p:tav>
                                      </p:tavLst>
                                    </p:anim>
                                    <p:anim calcmode="lin" valueType="num">
                                      <p:cBhvr>
                                        <p:cTn id="26" dur="500" fill="hold"/>
                                        <p:tgtEl>
                                          <p:spTgt spid="38"/>
                                        </p:tgtEl>
                                        <p:attrNameLst>
                                          <p:attrName>ppt_h</p:attrName>
                                        </p:attrNameLst>
                                      </p:cBhvr>
                                      <p:tavLst>
                                        <p:tav tm="0">
                                          <p:val>
                                            <p:fltVal val="0"/>
                                          </p:val>
                                        </p:tav>
                                        <p:tav tm="100000">
                                          <p:val>
                                            <p:strVal val="#ppt_h"/>
                                          </p:val>
                                        </p:tav>
                                      </p:tavLst>
                                    </p:anim>
                                    <p:animEffect transition="in" filter="fade">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A14A95-9589-D648-98EA-F87C7ACEE079}"/>
              </a:ext>
            </a:extLst>
          </p:cNvPr>
          <p:cNvSpPr>
            <a:spLocks noGrp="1"/>
          </p:cNvSpPr>
          <p:nvPr>
            <p:ph type="title"/>
          </p:nvPr>
        </p:nvSpPr>
        <p:spPr>
          <a:xfrm>
            <a:off x="230400" y="266400"/>
            <a:ext cx="8686800" cy="416221"/>
          </a:xfrm>
        </p:spPr>
        <p:txBody>
          <a:bodyPr lIns="0" rIns="0"/>
          <a:lstStyle/>
          <a:p>
            <a:r>
              <a:rPr lang="ja-JP" altLang="ja-JP" sz="2700" dirty="0"/>
              <a:t>クラウド・バイ・デフォルト原則</a:t>
            </a:r>
            <a:endParaRPr kumimoji="1" lang="ja-JP" altLang="en-US" sz="2700" dirty="0"/>
          </a:p>
        </p:txBody>
      </p:sp>
      <p:sp>
        <p:nvSpPr>
          <p:cNvPr id="4" name="正方形/長方形 3">
            <a:extLst>
              <a:ext uri="{FF2B5EF4-FFF2-40B4-BE49-F238E27FC236}">
                <a16:creationId xmlns:a16="http://schemas.microsoft.com/office/drawing/2014/main" id="{C1D81A98-9C3A-1642-86BD-7493792DB6F8}"/>
              </a:ext>
            </a:extLst>
          </p:cNvPr>
          <p:cNvSpPr/>
          <p:nvPr/>
        </p:nvSpPr>
        <p:spPr>
          <a:xfrm>
            <a:off x="457200" y="804696"/>
            <a:ext cx="8635327" cy="276999"/>
          </a:xfrm>
          <a:prstGeom prst="rect">
            <a:avLst/>
          </a:prstGeom>
        </p:spPr>
        <p:txBody>
          <a:bodyPr wrap="square">
            <a:spAutoFit/>
          </a:bodyPr>
          <a:lstStyle/>
          <a:p>
            <a:r>
              <a:rPr lang="ja-JP" altLang="en-US" sz="1200">
                <a:latin typeface="Meiryo" panose="020B0604030504040204" pitchFamily="34" charset="-128"/>
                <a:ea typeface="Meiryo" panose="020B0604030504040204" pitchFamily="34" charset="-128"/>
              </a:rPr>
              <a:t>政府情報システムにおけるクラウドサービスの利用に係る基本方針（案）</a:t>
            </a:r>
          </a:p>
        </p:txBody>
      </p:sp>
      <p:sp>
        <p:nvSpPr>
          <p:cNvPr id="5" name="正方形/長方形 4">
            <a:extLst>
              <a:ext uri="{FF2B5EF4-FFF2-40B4-BE49-F238E27FC236}">
                <a16:creationId xmlns:a16="http://schemas.microsoft.com/office/drawing/2014/main" id="{0F51EB81-4DA7-B94A-8059-8CE93B148814}"/>
              </a:ext>
            </a:extLst>
          </p:cNvPr>
          <p:cNvSpPr/>
          <p:nvPr/>
        </p:nvSpPr>
        <p:spPr>
          <a:xfrm>
            <a:off x="569873" y="1056183"/>
            <a:ext cx="7969207" cy="8533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b="1" dirty="0">
                <a:solidFill>
                  <a:schemeClr val="bg1"/>
                </a:solidFill>
                <a:latin typeface="Meiryo" panose="020B0604030504040204" pitchFamily="34" charset="-128"/>
                <a:ea typeface="Meiryo" panose="020B0604030504040204" pitchFamily="34" charset="-128"/>
              </a:rPr>
              <a:t>クラウド・バイ・デフォルト原則（クラウドサービスの利用を第一候補）</a:t>
            </a:r>
          </a:p>
          <a:p>
            <a:pPr marL="742950" lvl="1" indent="-285750">
              <a:buFont typeface="Wingdings" pitchFamily="2" charset="2"/>
              <a:buChar char="Ø"/>
            </a:pPr>
            <a:r>
              <a:rPr lang="ja-JP" altLang="ja-JP" sz="900" dirty="0">
                <a:solidFill>
                  <a:schemeClr val="bg1"/>
                </a:solidFill>
                <a:latin typeface="Meiryo" panose="020B0604030504040204" pitchFamily="34" charset="-128"/>
                <a:ea typeface="Meiryo" panose="020B0604030504040204" pitchFamily="34" charset="-128"/>
              </a:rPr>
              <a:t>政府情報システムは、クラウドサービスの利用を第一候補として、その検討を行う</a:t>
            </a:r>
          </a:p>
          <a:p>
            <a:pPr marL="742950" lvl="1" indent="-285750">
              <a:buFont typeface="Wingdings" pitchFamily="2" charset="2"/>
              <a:buChar char="Ø"/>
            </a:pPr>
            <a:r>
              <a:rPr lang="ja-JP" altLang="ja-JP" sz="900" dirty="0">
                <a:solidFill>
                  <a:schemeClr val="bg1"/>
                </a:solidFill>
                <a:latin typeface="Meiryo" panose="020B0604030504040204" pitchFamily="34" charset="-128"/>
                <a:ea typeface="Meiryo" panose="020B0604030504040204" pitchFamily="34" charset="-128"/>
              </a:rPr>
              <a:t>情報システム化の対象となるサービス・業務、取扱う情報等を明確化した上で、メリット、開発の規模及び経費等を基に検討を行う</a:t>
            </a:r>
          </a:p>
        </p:txBody>
      </p:sp>
      <p:sp>
        <p:nvSpPr>
          <p:cNvPr id="6" name="正方形/長方形 5">
            <a:extLst>
              <a:ext uri="{FF2B5EF4-FFF2-40B4-BE49-F238E27FC236}">
                <a16:creationId xmlns:a16="http://schemas.microsoft.com/office/drawing/2014/main" id="{0053F5DA-8D47-D24C-8D18-DD7EA490137D}"/>
              </a:ext>
            </a:extLst>
          </p:cNvPr>
          <p:cNvSpPr/>
          <p:nvPr/>
        </p:nvSpPr>
        <p:spPr>
          <a:xfrm>
            <a:off x="4030021" y="812139"/>
            <a:ext cx="4572000" cy="215444"/>
          </a:xfrm>
          <a:prstGeom prst="rect">
            <a:avLst/>
          </a:prstGeom>
        </p:spPr>
        <p:txBody>
          <a:bodyPr>
            <a:spAutoFit/>
          </a:bodyPr>
          <a:lstStyle/>
          <a:p>
            <a:pPr algn="r"/>
            <a:r>
              <a:rPr lang="ja-JP" altLang="en-US" sz="800" dirty="0"/>
              <a:t>https://www.kantei.go.jp/jp/singi/it2/cio/dai77/siryou.html</a:t>
            </a:r>
          </a:p>
        </p:txBody>
      </p:sp>
      <p:sp>
        <p:nvSpPr>
          <p:cNvPr id="7" name="正方形/長方形 6">
            <a:extLst>
              <a:ext uri="{FF2B5EF4-FFF2-40B4-BE49-F238E27FC236}">
                <a16:creationId xmlns:a16="http://schemas.microsoft.com/office/drawing/2014/main" id="{C430D22D-53A8-804B-A524-6E00A3FC4B2B}"/>
              </a:ext>
            </a:extLst>
          </p:cNvPr>
          <p:cNvSpPr/>
          <p:nvPr/>
        </p:nvSpPr>
        <p:spPr>
          <a:xfrm>
            <a:off x="575281" y="2021219"/>
            <a:ext cx="7969212" cy="652806"/>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EAD15288-AE17-D84C-9684-0F7B18CEAD93}"/>
              </a:ext>
            </a:extLst>
          </p:cNvPr>
          <p:cNvSpPr/>
          <p:nvPr/>
        </p:nvSpPr>
        <p:spPr>
          <a:xfrm>
            <a:off x="575281" y="2708702"/>
            <a:ext cx="7969212" cy="89762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8D06B53B-2BB6-B646-A1E0-804A8A5EA78A}"/>
              </a:ext>
            </a:extLst>
          </p:cNvPr>
          <p:cNvSpPr/>
          <p:nvPr/>
        </p:nvSpPr>
        <p:spPr>
          <a:xfrm>
            <a:off x="577444" y="3659874"/>
            <a:ext cx="7969212" cy="89232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75166C94-83FC-AD42-BABD-F3767A399B61}"/>
              </a:ext>
            </a:extLst>
          </p:cNvPr>
          <p:cNvSpPr/>
          <p:nvPr/>
        </p:nvSpPr>
        <p:spPr>
          <a:xfrm>
            <a:off x="577444" y="4597006"/>
            <a:ext cx="7969212" cy="76220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58A9EC1A-F43D-004F-A403-6EE7D9C8E705}"/>
              </a:ext>
            </a:extLst>
          </p:cNvPr>
          <p:cNvSpPr/>
          <p:nvPr/>
        </p:nvSpPr>
        <p:spPr>
          <a:xfrm>
            <a:off x="547785" y="2096614"/>
            <a:ext cx="1633076" cy="307777"/>
          </a:xfrm>
          <a:prstGeom prst="rect">
            <a:avLst/>
          </a:prstGeom>
        </p:spPr>
        <p:txBody>
          <a:bodyPr wrap="non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Step0</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：検討準備</a:t>
            </a:r>
          </a:p>
        </p:txBody>
      </p:sp>
      <p:sp>
        <p:nvSpPr>
          <p:cNvPr id="12" name="正方形/長方形 11">
            <a:extLst>
              <a:ext uri="{FF2B5EF4-FFF2-40B4-BE49-F238E27FC236}">
                <a16:creationId xmlns:a16="http://schemas.microsoft.com/office/drawing/2014/main" id="{49C6E72F-5217-214B-AE3C-46B2FCFFD341}"/>
              </a:ext>
            </a:extLst>
          </p:cNvPr>
          <p:cNvSpPr/>
          <p:nvPr/>
        </p:nvSpPr>
        <p:spPr>
          <a:xfrm>
            <a:off x="569875" y="2367684"/>
            <a:ext cx="7940322" cy="246221"/>
          </a:xfrm>
          <a:prstGeom prst="rect">
            <a:avLst/>
          </a:prstGeom>
        </p:spPr>
        <p:txBody>
          <a:bodyPr wrap="square">
            <a:spAutoFit/>
          </a:bodyPr>
          <a:lstStyle/>
          <a:p>
            <a:pPr algn="just">
              <a:spcAft>
                <a:spcPts val="0"/>
              </a:spcAft>
            </a:pP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クラウドサービスの利用検討に先立ち、対象となるサービス・業務及び情報といった事項を可能な限り明確化する。</a:t>
            </a:r>
          </a:p>
        </p:txBody>
      </p:sp>
      <p:sp>
        <p:nvSpPr>
          <p:cNvPr id="13" name="正方形/長方形 12">
            <a:extLst>
              <a:ext uri="{FF2B5EF4-FFF2-40B4-BE49-F238E27FC236}">
                <a16:creationId xmlns:a16="http://schemas.microsoft.com/office/drawing/2014/main" id="{7DBEB56D-2B0A-7B4C-A347-DEDBB73D87B2}"/>
              </a:ext>
            </a:extLst>
          </p:cNvPr>
          <p:cNvSpPr/>
          <p:nvPr/>
        </p:nvSpPr>
        <p:spPr>
          <a:xfrm>
            <a:off x="553191" y="2744278"/>
            <a:ext cx="6282719"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Step1</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4" name="正方形/長方形 13">
            <a:extLst>
              <a:ext uri="{FF2B5EF4-FFF2-40B4-BE49-F238E27FC236}">
                <a16:creationId xmlns:a16="http://schemas.microsoft.com/office/drawing/2014/main" id="{DE86CA6A-A761-BE44-BCC2-A729DCE1850A}"/>
              </a:ext>
            </a:extLst>
          </p:cNvPr>
          <p:cNvSpPr/>
          <p:nvPr/>
        </p:nvSpPr>
        <p:spPr>
          <a:xfrm>
            <a:off x="575279" y="2997053"/>
            <a:ext cx="7962335" cy="553998"/>
          </a:xfrm>
          <a:prstGeom prst="rect">
            <a:avLst/>
          </a:prstGeom>
        </p:spPr>
        <p:txBody>
          <a:bodyPr wrap="square">
            <a:spAutoFit/>
          </a:bodyPr>
          <a:lstStyle/>
          <a:p>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（パブリック・クラウド）により提供されている場合（</a:t>
            </a:r>
            <a:r>
              <a:rPr lang="en-US" altLang="ja-JP" sz="1000" b="1" u="sng"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000" b="1" u="sng">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（パブリック・クラウド）の仕様に合わせ、サービス・業務内容を見直す場合も含まれる</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。）には、クラウドサービス提供者が提供する</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2928D594-8992-124E-A7AD-BECE992EE08E}"/>
              </a:ext>
            </a:extLst>
          </p:cNvPr>
          <p:cNvSpPr/>
          <p:nvPr/>
        </p:nvSpPr>
        <p:spPr>
          <a:xfrm>
            <a:off x="553191" y="3707668"/>
            <a:ext cx="5762830"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Step2</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8F0862D1-0116-5C4E-AE26-95544C0D882B}"/>
              </a:ext>
            </a:extLst>
          </p:cNvPr>
          <p:cNvSpPr/>
          <p:nvPr/>
        </p:nvSpPr>
        <p:spPr>
          <a:xfrm>
            <a:off x="553191" y="3953388"/>
            <a:ext cx="7962331" cy="553998"/>
          </a:xfrm>
          <a:prstGeom prst="rect">
            <a:avLst/>
          </a:prstGeom>
        </p:spPr>
        <p:txBody>
          <a:bodyPr wrap="square">
            <a:spAutoFit/>
          </a:bodyPr>
          <a:lstStyle/>
          <a:p>
            <a:pPr algn="just">
              <a:spcAft>
                <a:spcPts val="0"/>
              </a:spcAft>
            </a:pP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府省共通システムの諸機能、政府共通プラットフォーム、各府省の共通基盤等で提供されるコミュニケーション系のサービスや業務系のサービスを</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 </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en-US"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a:t>
            </a:r>
          </a:p>
        </p:txBody>
      </p:sp>
      <p:sp>
        <p:nvSpPr>
          <p:cNvPr id="17" name="正方形/長方形 16">
            <a:extLst>
              <a:ext uri="{FF2B5EF4-FFF2-40B4-BE49-F238E27FC236}">
                <a16:creationId xmlns:a16="http://schemas.microsoft.com/office/drawing/2014/main" id="{DC3EB09C-467B-8347-824E-61923BD07FA0}"/>
              </a:ext>
            </a:extLst>
          </p:cNvPr>
          <p:cNvSpPr/>
          <p:nvPr/>
        </p:nvSpPr>
        <p:spPr>
          <a:xfrm>
            <a:off x="569875" y="4597006"/>
            <a:ext cx="7151703"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Step3</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8" name="正方形/長方形 17">
            <a:extLst>
              <a:ext uri="{FF2B5EF4-FFF2-40B4-BE49-F238E27FC236}">
                <a16:creationId xmlns:a16="http://schemas.microsoft.com/office/drawing/2014/main" id="{6E423925-ED29-614D-8CCA-B09364D0B0F0}"/>
              </a:ext>
            </a:extLst>
          </p:cNvPr>
          <p:cNvSpPr/>
          <p:nvPr/>
        </p:nvSpPr>
        <p:spPr>
          <a:xfrm>
            <a:off x="569873" y="4865668"/>
            <a:ext cx="7940323" cy="415498"/>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 </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の利用が</a:t>
            </a:r>
            <a:r>
              <a:rPr lang="ja-JP" altLang="ja-JP" sz="1000" b="1" u="sng"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、又は経費面の優位性その他利用メリットがない場合については、民間事業者が提供する</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en-US"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22" name="正方形/長方形 21">
            <a:extLst>
              <a:ext uri="{FF2B5EF4-FFF2-40B4-BE49-F238E27FC236}">
                <a16:creationId xmlns:a16="http://schemas.microsoft.com/office/drawing/2014/main" id="{68FB413B-B9F6-4546-9254-DDB6D837527E}"/>
              </a:ext>
            </a:extLst>
          </p:cNvPr>
          <p:cNvSpPr/>
          <p:nvPr/>
        </p:nvSpPr>
        <p:spPr>
          <a:xfrm>
            <a:off x="570492" y="5404019"/>
            <a:ext cx="7969212" cy="70103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E29BD49E-3B27-8748-A473-70F1E902CE57}"/>
              </a:ext>
            </a:extLst>
          </p:cNvPr>
          <p:cNvSpPr/>
          <p:nvPr/>
        </p:nvSpPr>
        <p:spPr>
          <a:xfrm>
            <a:off x="569873" y="5430602"/>
            <a:ext cx="5870936"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Step4</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2DD4545C-E8EC-9C4D-968F-45BDA106ACE9}"/>
              </a:ext>
            </a:extLst>
          </p:cNvPr>
          <p:cNvSpPr/>
          <p:nvPr/>
        </p:nvSpPr>
        <p:spPr>
          <a:xfrm>
            <a:off x="569873" y="5637810"/>
            <a:ext cx="7960170" cy="400110"/>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（パブリック・クラウド）の利用が</a:t>
            </a:r>
            <a:r>
              <a:rPr lang="ja-JP" altLang="ja-JP" sz="10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、又は経費面の優位性その他利用メリットがない場合については、サーバ構築ができる政府共通プラットフォーム、各府省独自の共</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通基盤等を</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 </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AB0A7265-92EF-6D4F-8BC1-5CB34F000A14}"/>
              </a:ext>
            </a:extLst>
          </p:cNvPr>
          <p:cNvSpPr/>
          <p:nvPr/>
        </p:nvSpPr>
        <p:spPr>
          <a:xfrm>
            <a:off x="577444" y="6149799"/>
            <a:ext cx="7969212" cy="3781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CE98B3D3-B35B-CA47-B61C-9B85D8CEF50B}"/>
              </a:ext>
            </a:extLst>
          </p:cNvPr>
          <p:cNvSpPr/>
          <p:nvPr/>
        </p:nvSpPr>
        <p:spPr>
          <a:xfrm>
            <a:off x="2616353" y="6220122"/>
            <a:ext cx="3911293" cy="307777"/>
          </a:xfrm>
          <a:prstGeom prst="rect">
            <a:avLst/>
          </a:prstGeom>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オンプレミス・システム</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8" name="下矢印 27">
            <a:extLst>
              <a:ext uri="{FF2B5EF4-FFF2-40B4-BE49-F238E27FC236}">
                <a16:creationId xmlns:a16="http://schemas.microsoft.com/office/drawing/2014/main" id="{18D06260-6F21-E049-A087-D30B7C9E9755}"/>
              </a:ext>
            </a:extLst>
          </p:cNvPr>
          <p:cNvSpPr/>
          <p:nvPr/>
        </p:nvSpPr>
        <p:spPr>
          <a:xfrm>
            <a:off x="4359638" y="2591141"/>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下矢印 28">
            <a:extLst>
              <a:ext uri="{FF2B5EF4-FFF2-40B4-BE49-F238E27FC236}">
                <a16:creationId xmlns:a16="http://schemas.microsoft.com/office/drawing/2014/main" id="{F41AC4BC-468E-1B4E-BE2C-4A8F9107CE51}"/>
              </a:ext>
            </a:extLst>
          </p:cNvPr>
          <p:cNvSpPr/>
          <p:nvPr/>
        </p:nvSpPr>
        <p:spPr>
          <a:xfrm>
            <a:off x="4359638" y="3560042"/>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FDA98592-8C1F-064D-AFC6-80763DFBB7C5}"/>
              </a:ext>
            </a:extLst>
          </p:cNvPr>
          <p:cNvSpPr/>
          <p:nvPr/>
        </p:nvSpPr>
        <p:spPr>
          <a:xfrm>
            <a:off x="4377805" y="4486553"/>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a:extLst>
              <a:ext uri="{FF2B5EF4-FFF2-40B4-BE49-F238E27FC236}">
                <a16:creationId xmlns:a16="http://schemas.microsoft.com/office/drawing/2014/main" id="{3E286C98-1380-4C45-94A3-047DDEE33A15}"/>
              </a:ext>
            </a:extLst>
          </p:cNvPr>
          <p:cNvSpPr/>
          <p:nvPr/>
        </p:nvSpPr>
        <p:spPr>
          <a:xfrm>
            <a:off x="4383861" y="5298007"/>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B50358C1-C625-F34A-BE34-0C21BB349883}"/>
              </a:ext>
            </a:extLst>
          </p:cNvPr>
          <p:cNvSpPr/>
          <p:nvPr/>
        </p:nvSpPr>
        <p:spPr>
          <a:xfrm>
            <a:off x="4389917" y="6036794"/>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3277161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09D8A-7567-6A42-9E23-129E41C81793}"/>
              </a:ext>
            </a:extLst>
          </p:cNvPr>
          <p:cNvSpPr>
            <a:spLocks noGrp="1"/>
          </p:cNvSpPr>
          <p:nvPr>
            <p:ph type="title"/>
          </p:nvPr>
        </p:nvSpPr>
        <p:spPr/>
        <p:txBody>
          <a:bodyPr/>
          <a:lstStyle/>
          <a:p>
            <a:r>
              <a:rPr lang="ja-JP" altLang="en-US"/>
              <a:t>米国政府の動き</a:t>
            </a:r>
            <a:endParaRPr kumimoji="1" lang="ja-JP" altLang="en-US"/>
          </a:p>
        </p:txBody>
      </p:sp>
      <p:pic>
        <p:nvPicPr>
          <p:cNvPr id="3" name="図 2">
            <a:extLst>
              <a:ext uri="{FF2B5EF4-FFF2-40B4-BE49-F238E27FC236}">
                <a16:creationId xmlns:a16="http://schemas.microsoft.com/office/drawing/2014/main" id="{A9A9C5EA-923A-2B44-ACB0-7A12C96D09F3}"/>
              </a:ext>
            </a:extLst>
          </p:cNvPr>
          <p:cNvPicPr>
            <a:picLocks noChangeAspect="1"/>
          </p:cNvPicPr>
          <p:nvPr/>
        </p:nvPicPr>
        <p:blipFill>
          <a:blip r:embed="rId2"/>
          <a:stretch>
            <a:fillRect/>
          </a:stretch>
        </p:blipFill>
        <p:spPr>
          <a:xfrm>
            <a:off x="1384944" y="1642479"/>
            <a:ext cx="2272656" cy="2272656"/>
          </a:xfrm>
          <a:prstGeom prst="rect">
            <a:avLst/>
          </a:prstGeom>
        </p:spPr>
      </p:pic>
      <p:pic>
        <p:nvPicPr>
          <p:cNvPr id="4" name="図 3">
            <a:extLst>
              <a:ext uri="{FF2B5EF4-FFF2-40B4-BE49-F238E27FC236}">
                <a16:creationId xmlns:a16="http://schemas.microsoft.com/office/drawing/2014/main" id="{793BC387-2434-DA4C-8F1E-503E99ADDC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00194" y="1642479"/>
            <a:ext cx="2274931" cy="2272656"/>
          </a:xfrm>
          <a:prstGeom prst="rect">
            <a:avLst/>
          </a:prstGeom>
        </p:spPr>
      </p:pic>
      <p:pic>
        <p:nvPicPr>
          <p:cNvPr id="5" name="図 4">
            <a:extLst>
              <a:ext uri="{FF2B5EF4-FFF2-40B4-BE49-F238E27FC236}">
                <a16:creationId xmlns:a16="http://schemas.microsoft.com/office/drawing/2014/main" id="{D4B61A6F-1904-1D4E-8EF1-A7DAD24FA9C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61572" y="4973478"/>
            <a:ext cx="2727521" cy="1363761"/>
          </a:xfrm>
          <a:prstGeom prst="rect">
            <a:avLst/>
          </a:prstGeom>
        </p:spPr>
      </p:pic>
      <p:sp>
        <p:nvSpPr>
          <p:cNvPr id="6" name="テキスト ボックス 5">
            <a:extLst>
              <a:ext uri="{FF2B5EF4-FFF2-40B4-BE49-F238E27FC236}">
                <a16:creationId xmlns:a16="http://schemas.microsoft.com/office/drawing/2014/main" id="{B24C5633-6991-E04A-B401-2EE815BD2535}"/>
              </a:ext>
            </a:extLst>
          </p:cNvPr>
          <p:cNvSpPr txBox="1"/>
          <p:nvPr/>
        </p:nvSpPr>
        <p:spPr>
          <a:xfrm>
            <a:off x="1053563" y="1184494"/>
            <a:ext cx="2935419" cy="461665"/>
          </a:xfrm>
          <a:prstGeom prst="rect">
            <a:avLst/>
          </a:prstGeom>
          <a:noFill/>
        </p:spPr>
        <p:txBody>
          <a:bodyPr wrap="none" rtlCol="0">
            <a:spAutoFit/>
          </a:bodyPr>
          <a:lstStyle/>
          <a:p>
            <a:pPr algn="ctr"/>
            <a:r>
              <a:rPr kumimoji="1" lang="en-US" altLang="ja-JP" sz="2400" b="1" dirty="0">
                <a:solidFill>
                  <a:srgbClr val="0070C0"/>
                </a:solidFill>
                <a:latin typeface="Meiryo" panose="020B0604030504040204" pitchFamily="34" charset="-128"/>
                <a:ea typeface="Meiryo" panose="020B0604030504040204" pitchFamily="34" charset="-128"/>
              </a:rPr>
              <a:t>CIA</a:t>
            </a:r>
            <a:r>
              <a:rPr kumimoji="1" lang="ja-JP" altLang="en-US" sz="2400">
                <a:solidFill>
                  <a:srgbClr val="0070C0"/>
                </a:solidFill>
                <a:latin typeface="Meiryo" panose="020B0604030504040204" pitchFamily="34" charset="-128"/>
                <a:ea typeface="Meiryo" panose="020B0604030504040204" pitchFamily="34" charset="-128"/>
              </a:rPr>
              <a:t>（中央情報局）</a:t>
            </a:r>
          </a:p>
        </p:txBody>
      </p:sp>
      <p:sp>
        <p:nvSpPr>
          <p:cNvPr id="7" name="テキスト ボックス 6">
            <a:extLst>
              <a:ext uri="{FF2B5EF4-FFF2-40B4-BE49-F238E27FC236}">
                <a16:creationId xmlns:a16="http://schemas.microsoft.com/office/drawing/2014/main" id="{03D7EBB5-A823-6E4A-91B7-0BE254C9422E}"/>
              </a:ext>
            </a:extLst>
          </p:cNvPr>
          <p:cNvSpPr txBox="1"/>
          <p:nvPr/>
        </p:nvSpPr>
        <p:spPr>
          <a:xfrm>
            <a:off x="5254909" y="1176797"/>
            <a:ext cx="2765501" cy="461665"/>
          </a:xfrm>
          <a:prstGeom prst="rect">
            <a:avLst/>
          </a:prstGeom>
          <a:noFill/>
        </p:spPr>
        <p:txBody>
          <a:bodyPr wrap="none" rtlCol="0">
            <a:spAutoFit/>
          </a:bodyPr>
          <a:lstStyle/>
          <a:p>
            <a:pPr algn="ctr"/>
            <a:r>
              <a:rPr kumimoji="1" lang="en-US" altLang="ja-JP" sz="2400" b="1" dirty="0">
                <a:solidFill>
                  <a:srgbClr val="0070C0"/>
                </a:solidFill>
                <a:latin typeface="Meiryo" panose="020B0604030504040204" pitchFamily="34" charset="-128"/>
                <a:ea typeface="Meiryo" panose="020B0604030504040204" pitchFamily="34" charset="-128"/>
              </a:rPr>
              <a:t>DOD</a:t>
            </a:r>
            <a:r>
              <a:rPr kumimoji="1" lang="ja-JP" altLang="en-US" sz="2400">
                <a:solidFill>
                  <a:srgbClr val="0070C0"/>
                </a:solidFill>
                <a:latin typeface="Meiryo" panose="020B0604030504040204" pitchFamily="34" charset="-128"/>
                <a:ea typeface="Meiryo" panose="020B0604030504040204" pitchFamily="34" charset="-128"/>
              </a:rPr>
              <a:t>（国防総省）</a:t>
            </a:r>
          </a:p>
        </p:txBody>
      </p:sp>
      <p:pic>
        <p:nvPicPr>
          <p:cNvPr id="8" name="図 7">
            <a:extLst>
              <a:ext uri="{FF2B5EF4-FFF2-40B4-BE49-F238E27FC236}">
                <a16:creationId xmlns:a16="http://schemas.microsoft.com/office/drawing/2014/main" id="{0644F570-CFD2-2B4F-98CA-21D35EE900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3898" y="4973478"/>
            <a:ext cx="2727521" cy="1363761"/>
          </a:xfrm>
          <a:prstGeom prst="rect">
            <a:avLst/>
          </a:prstGeom>
        </p:spPr>
      </p:pic>
      <p:sp>
        <p:nvSpPr>
          <p:cNvPr id="9" name="正方形/長方形 8">
            <a:extLst>
              <a:ext uri="{FF2B5EF4-FFF2-40B4-BE49-F238E27FC236}">
                <a16:creationId xmlns:a16="http://schemas.microsoft.com/office/drawing/2014/main" id="{6A29461F-5B4F-EC40-9228-1CFD2D49DAC4}"/>
              </a:ext>
            </a:extLst>
          </p:cNvPr>
          <p:cNvSpPr/>
          <p:nvPr/>
        </p:nvSpPr>
        <p:spPr>
          <a:xfrm>
            <a:off x="6081203" y="5486400"/>
            <a:ext cx="1145894" cy="590309"/>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a:extLst>
              <a:ext uri="{FF2B5EF4-FFF2-40B4-BE49-F238E27FC236}">
                <a16:creationId xmlns:a16="http://schemas.microsoft.com/office/drawing/2014/main" id="{A26F9712-34EA-C342-BF37-E0F0ABC6AA47}"/>
              </a:ext>
            </a:extLst>
          </p:cNvPr>
          <p:cNvSpPr/>
          <p:nvPr/>
        </p:nvSpPr>
        <p:spPr>
          <a:xfrm>
            <a:off x="1774705" y="4027618"/>
            <a:ext cx="1493134" cy="833377"/>
          </a:xfrm>
          <a:prstGeom prst="downArrow">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下矢印 11">
            <a:extLst>
              <a:ext uri="{FF2B5EF4-FFF2-40B4-BE49-F238E27FC236}">
                <a16:creationId xmlns:a16="http://schemas.microsoft.com/office/drawing/2014/main" id="{794FA640-0256-5A4E-AC7E-294088B416BC}"/>
              </a:ext>
            </a:extLst>
          </p:cNvPr>
          <p:cNvSpPr/>
          <p:nvPr/>
        </p:nvSpPr>
        <p:spPr>
          <a:xfrm>
            <a:off x="5905953" y="4011368"/>
            <a:ext cx="1493134" cy="833377"/>
          </a:xfrm>
          <a:prstGeom prst="downArrow">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6546094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230400" y="266400"/>
            <a:ext cx="8686800" cy="416221"/>
          </a:xfrm>
        </p:spPr>
        <p:txBody>
          <a:bodyPr lIns="0" rIns="0"/>
          <a:lstStyle/>
          <a:p>
            <a:r>
              <a:rPr kumimoji="1" lang="ja-JP" altLang="en-US" sz="2700" dirty="0"/>
              <a:t>評価対象としたアプリケーション</a:t>
            </a:r>
          </a:p>
        </p:txBody>
      </p:sp>
      <p:pic>
        <p:nvPicPr>
          <p:cNvPr id="4" name="図 3" descr="画面の領域"/>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5053264" y="1255028"/>
            <a:ext cx="3723592" cy="5013657"/>
          </a:xfrm>
          <a:prstGeom prst="rect">
            <a:avLst/>
          </a:prstGeom>
          <a:ln>
            <a:noFill/>
          </a:ln>
          <a:effectLst>
            <a:outerShdw blurRad="50800" dist="38100" dir="2700000" algn="tl" rotWithShape="0">
              <a:prstClr val="black">
                <a:alpha val="40000"/>
              </a:prstClr>
            </a:outerShdw>
          </a:effectLst>
        </p:spPr>
      </p:pic>
      <p:pic>
        <p:nvPicPr>
          <p:cNvPr id="5" name="図 4" descr="画面の領域"/>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1255029"/>
            <a:ext cx="4347029" cy="2979340"/>
          </a:xfrm>
          <a:prstGeom prst="rect">
            <a:avLst/>
          </a:prstGeom>
          <a:ln>
            <a:noFill/>
          </a:ln>
          <a:effectLst>
            <a:outerShdw blurRad="50800" dist="38100" dir="2700000" algn="tl" rotWithShape="0">
              <a:prstClr val="black">
                <a:alpha val="40000"/>
              </a:prstClr>
            </a:outerShdw>
          </a:effectLst>
        </p:spPr>
      </p:pic>
      <p:sp>
        <p:nvSpPr>
          <p:cNvPr id="6" name="曲折矢印 5"/>
          <p:cNvSpPr/>
          <p:nvPr/>
        </p:nvSpPr>
        <p:spPr>
          <a:xfrm rot="10800000" flipH="1">
            <a:off x="2310064" y="4389119"/>
            <a:ext cx="2494165" cy="1292810"/>
          </a:xfrm>
          <a:prstGeom prst="bentArrow">
            <a:avLst>
              <a:gd name="adj1" fmla="val 34435"/>
              <a:gd name="adj2" fmla="val 34435"/>
              <a:gd name="adj3" fmla="val 25000"/>
              <a:gd name="adj4" fmla="val 4375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922554" y="5899353"/>
            <a:ext cx="3416320" cy="369332"/>
          </a:xfrm>
          <a:prstGeom prst="rect">
            <a:avLst/>
          </a:prstGeom>
          <a:noFill/>
        </p:spPr>
        <p:txBody>
          <a:bodyPr wrap="none" rtlCol="0">
            <a:spAutoFit/>
          </a:bodyPr>
          <a:lstStyle/>
          <a:p>
            <a:r>
              <a:rPr kumimoji="1" lang="ja-JP" altLang="en-US">
                <a:solidFill>
                  <a:srgbClr val="0432FF"/>
                </a:solidFill>
                <a:latin typeface="Meiryo" charset="-128"/>
                <a:ea typeface="Meiryo" charset="-128"/>
                <a:cs typeface="Meiryo" charset="-128"/>
              </a:rPr>
              <a:t>アンケート登録</a:t>
            </a:r>
            <a:r>
              <a:rPr lang="ja-JP" altLang="en-US">
                <a:solidFill>
                  <a:srgbClr val="0432FF"/>
                </a:solidFill>
                <a:latin typeface="Meiryo" charset="-128"/>
                <a:ea typeface="Meiryo" charset="-128"/>
                <a:cs typeface="Meiryo" charset="-128"/>
              </a:rPr>
              <a:t>／集計システム</a:t>
            </a:r>
            <a:endParaRPr kumimoji="1" lang="ja-JP" altLang="en-US">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16775661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正方形/長方形 130">
            <a:extLst>
              <a:ext uri="{FF2B5EF4-FFF2-40B4-BE49-F238E27FC236}">
                <a16:creationId xmlns:a16="http://schemas.microsoft.com/office/drawing/2014/main" id="{2B7BE6B0-04F4-1548-8323-BC5185F909B2}"/>
              </a:ext>
            </a:extLst>
          </p:cNvPr>
          <p:cNvSpPr/>
          <p:nvPr/>
        </p:nvSpPr>
        <p:spPr>
          <a:xfrm>
            <a:off x="271975" y="1208634"/>
            <a:ext cx="2222663" cy="480294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a:extLst>
              <a:ext uri="{FF2B5EF4-FFF2-40B4-BE49-F238E27FC236}">
                <a16:creationId xmlns:a16="http://schemas.microsoft.com/office/drawing/2014/main" id="{B1777B67-8DD0-8249-983E-9D68975DD2DE}"/>
              </a:ext>
            </a:extLst>
          </p:cNvPr>
          <p:cNvSpPr/>
          <p:nvPr/>
        </p:nvSpPr>
        <p:spPr>
          <a:xfrm>
            <a:off x="2565848" y="1208634"/>
            <a:ext cx="6310412" cy="4802945"/>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C34217C-4F57-E544-B5F1-3C67AA27BA80}"/>
              </a:ext>
            </a:extLst>
          </p:cNvPr>
          <p:cNvSpPr>
            <a:spLocks noGrp="1"/>
          </p:cNvSpPr>
          <p:nvPr>
            <p:ph type="title"/>
          </p:nvPr>
        </p:nvSpPr>
        <p:spPr/>
        <p:txBody>
          <a:bodyPr/>
          <a:lstStyle/>
          <a:p>
            <a:r>
              <a:rPr kumimoji="1" lang="ja-JP" altLang="en-US"/>
              <a:t>クラウド・サービスの「作り方」による費用の違い</a:t>
            </a:r>
          </a:p>
        </p:txBody>
      </p:sp>
      <p:sp>
        <p:nvSpPr>
          <p:cNvPr id="60" name="テキスト ボックス 59">
            <a:extLst>
              <a:ext uri="{FF2B5EF4-FFF2-40B4-BE49-F238E27FC236}">
                <a16:creationId xmlns:a16="http://schemas.microsoft.com/office/drawing/2014/main" id="{A4AFFBE6-B274-D044-9647-02BF9FBE6CEA}"/>
              </a:ext>
            </a:extLst>
          </p:cNvPr>
          <p:cNvSpPr txBox="1"/>
          <p:nvPr/>
        </p:nvSpPr>
        <p:spPr>
          <a:xfrm>
            <a:off x="432788" y="2541540"/>
            <a:ext cx="1906291" cy="246221"/>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サーバー（</a:t>
            </a:r>
            <a:r>
              <a:rPr kumimoji="1" lang="ja-JP" altLang="en-US" sz="1000" b="1">
                <a:latin typeface="Meiryo" panose="020B0604030504040204" pitchFamily="34" charset="-128"/>
                <a:ea typeface="Meiryo" panose="020B0604030504040204" pitchFamily="34" charset="-128"/>
              </a:rPr>
              <a:t>物理マシン</a:t>
            </a:r>
            <a:r>
              <a:rPr kumimoji="1" lang="ja-JP" altLang="en-US" sz="1000">
                <a:latin typeface="Meiryo" panose="020B0604030504040204" pitchFamily="34" charset="-128"/>
                <a:ea typeface="Meiryo" panose="020B0604030504040204" pitchFamily="34" charset="-128"/>
              </a:rPr>
              <a:t>）</a:t>
            </a:r>
            <a:r>
              <a:rPr kumimoji="1" lang="en-US" altLang="ja-JP" sz="1000" dirty="0">
                <a:latin typeface="Meiryo" panose="020B0604030504040204" pitchFamily="34" charset="-128"/>
                <a:ea typeface="Meiryo" panose="020B0604030504040204" pitchFamily="34" charset="-128"/>
              </a:rPr>
              <a:t>×9</a:t>
            </a:r>
            <a:r>
              <a:rPr lang="ja-JP" altLang="en-US" sz="1000">
                <a:latin typeface="Meiryo" panose="020B0604030504040204" pitchFamily="34" charset="-128"/>
                <a:ea typeface="Meiryo" panose="020B0604030504040204" pitchFamily="34" charset="-128"/>
              </a:rPr>
              <a:t>台</a:t>
            </a:r>
            <a:endParaRPr kumimoji="1" lang="ja-JP" altLang="en-US" sz="1000">
              <a:latin typeface="Meiryo" panose="020B0604030504040204" pitchFamily="34" charset="-128"/>
              <a:ea typeface="Meiryo" panose="020B0604030504040204" pitchFamily="34" charset="-128"/>
            </a:endParaRPr>
          </a:p>
        </p:txBody>
      </p:sp>
      <p:grpSp>
        <p:nvGrpSpPr>
          <p:cNvPr id="90" name="グループ化 89">
            <a:extLst>
              <a:ext uri="{FF2B5EF4-FFF2-40B4-BE49-F238E27FC236}">
                <a16:creationId xmlns:a16="http://schemas.microsoft.com/office/drawing/2014/main" id="{5E9CF49A-7AA8-734C-9AF0-214754B8235B}"/>
              </a:ext>
            </a:extLst>
          </p:cNvPr>
          <p:cNvGrpSpPr/>
          <p:nvPr/>
        </p:nvGrpSpPr>
        <p:grpSpPr>
          <a:xfrm>
            <a:off x="517571" y="2138267"/>
            <a:ext cx="1744394" cy="345922"/>
            <a:chOff x="525194" y="1308295"/>
            <a:chExt cx="1363263" cy="214624"/>
          </a:xfrm>
          <a:solidFill>
            <a:schemeClr val="tx1">
              <a:lumMod val="65000"/>
              <a:lumOff val="35000"/>
            </a:schemeClr>
          </a:solidFill>
        </p:grpSpPr>
        <p:sp>
          <p:nvSpPr>
            <p:cNvPr id="91" name="直方体 90">
              <a:extLst>
                <a:ext uri="{FF2B5EF4-FFF2-40B4-BE49-F238E27FC236}">
                  <a16:creationId xmlns:a16="http://schemas.microsoft.com/office/drawing/2014/main" id="{B62BC684-811B-EC48-90FA-40C3B3232C0D}"/>
                </a:ext>
              </a:extLst>
            </p:cNvPr>
            <p:cNvSpPr/>
            <p:nvPr/>
          </p:nvSpPr>
          <p:spPr>
            <a:xfrm>
              <a:off x="525194"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直方体 91">
              <a:extLst>
                <a:ext uri="{FF2B5EF4-FFF2-40B4-BE49-F238E27FC236}">
                  <a16:creationId xmlns:a16="http://schemas.microsoft.com/office/drawing/2014/main" id="{56F6E1CA-91A4-634B-865A-A302FFB384FC}"/>
                </a:ext>
              </a:extLst>
            </p:cNvPr>
            <p:cNvSpPr/>
            <p:nvPr/>
          </p:nvSpPr>
          <p:spPr>
            <a:xfrm>
              <a:off x="670560"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直方体 92">
              <a:extLst>
                <a:ext uri="{FF2B5EF4-FFF2-40B4-BE49-F238E27FC236}">
                  <a16:creationId xmlns:a16="http://schemas.microsoft.com/office/drawing/2014/main" id="{731CEFAF-68FE-7742-8923-F66730FCF50F}"/>
                </a:ext>
              </a:extLst>
            </p:cNvPr>
            <p:cNvSpPr/>
            <p:nvPr/>
          </p:nvSpPr>
          <p:spPr>
            <a:xfrm>
              <a:off x="82061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直方体 93">
              <a:extLst>
                <a:ext uri="{FF2B5EF4-FFF2-40B4-BE49-F238E27FC236}">
                  <a16:creationId xmlns:a16="http://schemas.microsoft.com/office/drawing/2014/main" id="{636C84D9-7BC7-E744-A60E-59B90845D246}"/>
                </a:ext>
              </a:extLst>
            </p:cNvPr>
            <p:cNvSpPr/>
            <p:nvPr/>
          </p:nvSpPr>
          <p:spPr>
            <a:xfrm>
              <a:off x="96598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直方体 94">
              <a:extLst>
                <a:ext uri="{FF2B5EF4-FFF2-40B4-BE49-F238E27FC236}">
                  <a16:creationId xmlns:a16="http://schemas.microsoft.com/office/drawing/2014/main" id="{EA1B58AE-C37F-8B4C-AB14-9CBC2069DC42}"/>
                </a:ext>
              </a:extLst>
            </p:cNvPr>
            <p:cNvSpPr/>
            <p:nvPr/>
          </p:nvSpPr>
          <p:spPr>
            <a:xfrm>
              <a:off x="111004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直方体 95">
              <a:extLst>
                <a:ext uri="{FF2B5EF4-FFF2-40B4-BE49-F238E27FC236}">
                  <a16:creationId xmlns:a16="http://schemas.microsoft.com/office/drawing/2014/main" id="{B5E2D912-1C85-454F-8D5B-FBB9E49FE331}"/>
                </a:ext>
              </a:extLst>
            </p:cNvPr>
            <p:cNvSpPr/>
            <p:nvPr/>
          </p:nvSpPr>
          <p:spPr>
            <a:xfrm>
              <a:off x="125541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直方体 96">
              <a:extLst>
                <a:ext uri="{FF2B5EF4-FFF2-40B4-BE49-F238E27FC236}">
                  <a16:creationId xmlns:a16="http://schemas.microsoft.com/office/drawing/2014/main" id="{5D3BE9AE-5EB3-914B-8D20-7644E429441C}"/>
                </a:ext>
              </a:extLst>
            </p:cNvPr>
            <p:cNvSpPr/>
            <p:nvPr/>
          </p:nvSpPr>
          <p:spPr>
            <a:xfrm>
              <a:off x="1405466"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直方体 97">
              <a:extLst>
                <a:ext uri="{FF2B5EF4-FFF2-40B4-BE49-F238E27FC236}">
                  <a16:creationId xmlns:a16="http://schemas.microsoft.com/office/drawing/2014/main" id="{01C2F897-7E61-284D-931D-A6E462D115CA}"/>
                </a:ext>
              </a:extLst>
            </p:cNvPr>
            <p:cNvSpPr/>
            <p:nvPr/>
          </p:nvSpPr>
          <p:spPr>
            <a:xfrm>
              <a:off x="1550832"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直方体 98">
              <a:extLst>
                <a:ext uri="{FF2B5EF4-FFF2-40B4-BE49-F238E27FC236}">
                  <a16:creationId xmlns:a16="http://schemas.microsoft.com/office/drawing/2014/main" id="{99166E38-25DF-CE42-B454-8DAED295B463}"/>
                </a:ext>
              </a:extLst>
            </p:cNvPr>
            <p:cNvSpPr/>
            <p:nvPr/>
          </p:nvSpPr>
          <p:spPr>
            <a:xfrm>
              <a:off x="1700887"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3" name="テキスト ボックス 122">
            <a:extLst>
              <a:ext uri="{FF2B5EF4-FFF2-40B4-BE49-F238E27FC236}">
                <a16:creationId xmlns:a16="http://schemas.microsoft.com/office/drawing/2014/main" id="{9DC1D7AC-EA63-8245-826C-EDB18B83A773}"/>
              </a:ext>
            </a:extLst>
          </p:cNvPr>
          <p:cNvSpPr txBox="1"/>
          <p:nvPr/>
        </p:nvSpPr>
        <p:spPr>
          <a:xfrm>
            <a:off x="430599" y="3209097"/>
            <a:ext cx="2185214" cy="707886"/>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＋データベース等のライセンス</a:t>
            </a:r>
            <a:endParaRPr lang="en-US" altLang="ja-JP" sz="1000"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＋インフラ、</a:t>
            </a:r>
            <a:r>
              <a:rPr lang="en-US" altLang="ja-JP" sz="1000" dirty="0">
                <a:latin typeface="Meiryo" panose="020B0604030504040204" pitchFamily="34" charset="-128"/>
                <a:ea typeface="Meiryo" panose="020B0604030504040204" pitchFamily="34" charset="-128"/>
              </a:rPr>
              <a:t>DB</a:t>
            </a:r>
            <a:r>
              <a:rPr lang="ja-JP" altLang="en-US" sz="1000">
                <a:latin typeface="Meiryo" panose="020B0604030504040204" pitchFamily="34" charset="-128"/>
                <a:ea typeface="Meiryo" panose="020B0604030504040204" pitchFamily="34" charset="-128"/>
              </a:rPr>
              <a:t>などの環境構築</a:t>
            </a:r>
            <a:endParaRPr lang="en-US" altLang="ja-JP" sz="1000"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＋運用管理業務</a:t>
            </a:r>
            <a:endParaRPr lang="en-US" altLang="ja-JP" sz="1000" dirty="0">
              <a:latin typeface="Meiryo" panose="020B0604030504040204" pitchFamily="34" charset="-128"/>
              <a:ea typeface="Meiryo" panose="020B0604030504040204" pitchFamily="34" charset="-128"/>
            </a:endParaRPr>
          </a:p>
          <a:p>
            <a:r>
              <a:rPr kumimoji="1" lang="ja-JP" altLang="en-US" sz="1000">
                <a:latin typeface="Meiryo" panose="020B0604030504040204" pitchFamily="34" charset="-128"/>
                <a:ea typeface="Meiryo" panose="020B0604030504040204" pitchFamily="34" charset="-128"/>
              </a:rPr>
              <a:t>＋設置場所（場所</a:t>
            </a:r>
            <a:r>
              <a:rPr kumimoji="1" lang="en-US" altLang="ja-JP" sz="1000" dirty="0">
                <a:latin typeface="Meiryo" panose="020B0604030504040204" pitchFamily="34" charset="-128"/>
                <a:ea typeface="Meiryo" panose="020B0604030504040204" pitchFamily="34" charset="-128"/>
              </a:rPr>
              <a:t>+</a:t>
            </a:r>
            <a:r>
              <a:rPr kumimoji="1" lang="ja-JP" altLang="en-US" sz="1000">
                <a:latin typeface="Meiryo" panose="020B0604030504040204" pitchFamily="34" charset="-128"/>
                <a:ea typeface="Meiryo" panose="020B0604030504040204" pitchFamily="34" charset="-128"/>
              </a:rPr>
              <a:t>電源</a:t>
            </a:r>
            <a:r>
              <a:rPr kumimoji="1" lang="en-US" altLang="ja-JP" sz="1000" dirty="0">
                <a:latin typeface="Meiryo" panose="020B0604030504040204" pitchFamily="34" charset="-128"/>
                <a:ea typeface="Meiryo" panose="020B0604030504040204" pitchFamily="34" charset="-128"/>
              </a:rPr>
              <a:t>+</a:t>
            </a:r>
            <a:r>
              <a:rPr kumimoji="1" lang="ja-JP" altLang="en-US" sz="1000">
                <a:latin typeface="Meiryo" panose="020B0604030504040204" pitchFamily="34" charset="-128"/>
                <a:ea typeface="Meiryo" panose="020B0604030504040204" pitchFamily="34" charset="-128"/>
              </a:rPr>
              <a:t>空調等）</a:t>
            </a:r>
          </a:p>
        </p:txBody>
      </p:sp>
      <p:sp>
        <p:nvSpPr>
          <p:cNvPr id="124" name="テキスト ボックス 123">
            <a:extLst>
              <a:ext uri="{FF2B5EF4-FFF2-40B4-BE49-F238E27FC236}">
                <a16:creationId xmlns:a16="http://schemas.microsoft.com/office/drawing/2014/main" id="{0949AA14-FC93-E94D-817A-C2AE6C59BBDA}"/>
              </a:ext>
            </a:extLst>
          </p:cNvPr>
          <p:cNvSpPr txBox="1"/>
          <p:nvPr/>
        </p:nvSpPr>
        <p:spPr>
          <a:xfrm>
            <a:off x="432788" y="4398635"/>
            <a:ext cx="1877437" cy="830997"/>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rPr>
              <a:t>購入費用　　：数千万円</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年間保守料　：</a:t>
            </a:r>
            <a:r>
              <a:rPr lang="ja-JP" altLang="en-US" sz="1200">
                <a:latin typeface="Meiryo" panose="020B0604030504040204" pitchFamily="34" charset="-128"/>
                <a:ea typeface="Meiryo" panose="020B0604030504040204" pitchFamily="34" charset="-128"/>
              </a:rPr>
              <a:t>数百万円</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年間運用量　：数百万円</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年間使用料　：　ー</a:t>
            </a:r>
            <a:endParaRPr lang="en-US" altLang="ja-JP" sz="1200" dirty="0">
              <a:latin typeface="Meiryo" panose="020B0604030504040204" pitchFamily="34" charset="-128"/>
              <a:ea typeface="Meiryo" panose="020B0604030504040204" pitchFamily="34" charset="-128"/>
            </a:endParaRPr>
          </a:p>
        </p:txBody>
      </p:sp>
      <p:sp>
        <p:nvSpPr>
          <p:cNvPr id="133" name="テキスト ボックス 132">
            <a:extLst>
              <a:ext uri="{FF2B5EF4-FFF2-40B4-BE49-F238E27FC236}">
                <a16:creationId xmlns:a16="http://schemas.microsoft.com/office/drawing/2014/main" id="{5892683B-7258-A144-99EB-5A63E04F44BB}"/>
              </a:ext>
            </a:extLst>
          </p:cNvPr>
          <p:cNvSpPr txBox="1"/>
          <p:nvPr/>
        </p:nvSpPr>
        <p:spPr>
          <a:xfrm>
            <a:off x="355843" y="1336983"/>
            <a:ext cx="2031326" cy="338554"/>
          </a:xfrm>
          <a:prstGeom prst="rect">
            <a:avLst/>
          </a:prstGeom>
          <a:noFill/>
        </p:spPr>
        <p:txBody>
          <a:bodyPr wrap="none" rtlCol="0">
            <a:spAutoFit/>
          </a:bodyPr>
          <a:lstStyle/>
          <a:p>
            <a:pPr algn="ctr"/>
            <a:r>
              <a:rPr kumimoji="1" lang="ja-JP" altLang="en-US" sz="1600" b="1">
                <a:latin typeface="Meiryo" panose="020B0604030504040204" pitchFamily="34" charset="-128"/>
                <a:ea typeface="Meiryo" panose="020B0604030504040204" pitchFamily="34" charset="-128"/>
              </a:rPr>
              <a:t>ハードウェアを所有</a:t>
            </a:r>
          </a:p>
        </p:txBody>
      </p:sp>
      <p:sp>
        <p:nvSpPr>
          <p:cNvPr id="134" name="テキスト ボックス 133">
            <a:extLst>
              <a:ext uri="{FF2B5EF4-FFF2-40B4-BE49-F238E27FC236}">
                <a16:creationId xmlns:a16="http://schemas.microsoft.com/office/drawing/2014/main" id="{AFB5BE3D-D702-BA45-A272-AD6CF6355EA8}"/>
              </a:ext>
            </a:extLst>
          </p:cNvPr>
          <p:cNvSpPr txBox="1"/>
          <p:nvPr/>
        </p:nvSpPr>
        <p:spPr>
          <a:xfrm>
            <a:off x="4397615" y="1336983"/>
            <a:ext cx="2646878" cy="338554"/>
          </a:xfrm>
          <a:prstGeom prst="rect">
            <a:avLst/>
          </a:prstGeom>
          <a:noFill/>
        </p:spPr>
        <p:txBody>
          <a:bodyPr wrap="non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クラウド・サービスを使用</a:t>
            </a:r>
          </a:p>
        </p:txBody>
      </p:sp>
      <p:grpSp>
        <p:nvGrpSpPr>
          <p:cNvPr id="155" name="グループ化 154">
            <a:extLst>
              <a:ext uri="{FF2B5EF4-FFF2-40B4-BE49-F238E27FC236}">
                <a16:creationId xmlns:a16="http://schemas.microsoft.com/office/drawing/2014/main" id="{5701CB73-6478-B149-82A6-7DDF69888922}"/>
              </a:ext>
            </a:extLst>
          </p:cNvPr>
          <p:cNvGrpSpPr/>
          <p:nvPr/>
        </p:nvGrpSpPr>
        <p:grpSpPr>
          <a:xfrm>
            <a:off x="2586828" y="1753367"/>
            <a:ext cx="2246128" cy="3476264"/>
            <a:chOff x="2586828" y="1668965"/>
            <a:chExt cx="2246128" cy="3476264"/>
          </a:xfrm>
        </p:grpSpPr>
        <p:grpSp>
          <p:nvGrpSpPr>
            <p:cNvPr id="40" name="グループ化 39">
              <a:extLst>
                <a:ext uri="{FF2B5EF4-FFF2-40B4-BE49-F238E27FC236}">
                  <a16:creationId xmlns:a16="http://schemas.microsoft.com/office/drawing/2014/main" id="{3C89E5F0-DC30-B948-AA5D-5624EAE97AB6}"/>
                </a:ext>
              </a:extLst>
            </p:cNvPr>
            <p:cNvGrpSpPr/>
            <p:nvPr/>
          </p:nvGrpSpPr>
          <p:grpSpPr>
            <a:xfrm>
              <a:off x="2671611" y="2053865"/>
              <a:ext cx="1744394" cy="345922"/>
              <a:chOff x="525194" y="1308295"/>
              <a:chExt cx="1363263" cy="214624"/>
            </a:xfrm>
            <a:solidFill>
              <a:schemeClr val="accent6"/>
            </a:solidFill>
          </p:grpSpPr>
          <p:sp>
            <p:nvSpPr>
              <p:cNvPr id="41" name="直方体 40">
                <a:extLst>
                  <a:ext uri="{FF2B5EF4-FFF2-40B4-BE49-F238E27FC236}">
                    <a16:creationId xmlns:a16="http://schemas.microsoft.com/office/drawing/2014/main" id="{528EAFF7-C869-454C-B7AB-0F7F986789AA}"/>
                  </a:ext>
                </a:extLst>
              </p:cNvPr>
              <p:cNvSpPr/>
              <p:nvPr/>
            </p:nvSpPr>
            <p:spPr>
              <a:xfrm>
                <a:off x="525194"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直方体 41">
                <a:extLst>
                  <a:ext uri="{FF2B5EF4-FFF2-40B4-BE49-F238E27FC236}">
                    <a16:creationId xmlns:a16="http://schemas.microsoft.com/office/drawing/2014/main" id="{C264DBE5-373C-BD42-BAFE-E02A54B5E162}"/>
                  </a:ext>
                </a:extLst>
              </p:cNvPr>
              <p:cNvSpPr/>
              <p:nvPr/>
            </p:nvSpPr>
            <p:spPr>
              <a:xfrm>
                <a:off x="670560"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直方体 42">
                <a:extLst>
                  <a:ext uri="{FF2B5EF4-FFF2-40B4-BE49-F238E27FC236}">
                    <a16:creationId xmlns:a16="http://schemas.microsoft.com/office/drawing/2014/main" id="{02483942-8B21-504F-B857-591DA1A4A9C6}"/>
                  </a:ext>
                </a:extLst>
              </p:cNvPr>
              <p:cNvSpPr/>
              <p:nvPr/>
            </p:nvSpPr>
            <p:spPr>
              <a:xfrm>
                <a:off x="82061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直方体 43">
                <a:extLst>
                  <a:ext uri="{FF2B5EF4-FFF2-40B4-BE49-F238E27FC236}">
                    <a16:creationId xmlns:a16="http://schemas.microsoft.com/office/drawing/2014/main" id="{9C77050F-C8B0-014C-98C5-0DC2C155CC9B}"/>
                  </a:ext>
                </a:extLst>
              </p:cNvPr>
              <p:cNvSpPr/>
              <p:nvPr/>
            </p:nvSpPr>
            <p:spPr>
              <a:xfrm>
                <a:off x="96598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直方体 44">
                <a:extLst>
                  <a:ext uri="{FF2B5EF4-FFF2-40B4-BE49-F238E27FC236}">
                    <a16:creationId xmlns:a16="http://schemas.microsoft.com/office/drawing/2014/main" id="{5F66AF9D-C8BA-F348-ABA8-819124D94346}"/>
                  </a:ext>
                </a:extLst>
              </p:cNvPr>
              <p:cNvSpPr/>
              <p:nvPr/>
            </p:nvSpPr>
            <p:spPr>
              <a:xfrm>
                <a:off x="111004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直方体 45">
                <a:extLst>
                  <a:ext uri="{FF2B5EF4-FFF2-40B4-BE49-F238E27FC236}">
                    <a16:creationId xmlns:a16="http://schemas.microsoft.com/office/drawing/2014/main" id="{CF189007-DB8B-0742-BB14-02AB3863C882}"/>
                  </a:ext>
                </a:extLst>
              </p:cNvPr>
              <p:cNvSpPr/>
              <p:nvPr/>
            </p:nvSpPr>
            <p:spPr>
              <a:xfrm>
                <a:off x="125541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直方体 46">
                <a:extLst>
                  <a:ext uri="{FF2B5EF4-FFF2-40B4-BE49-F238E27FC236}">
                    <a16:creationId xmlns:a16="http://schemas.microsoft.com/office/drawing/2014/main" id="{FE55E24C-67A9-A04D-9C70-B0530A7EC4E0}"/>
                  </a:ext>
                </a:extLst>
              </p:cNvPr>
              <p:cNvSpPr/>
              <p:nvPr/>
            </p:nvSpPr>
            <p:spPr>
              <a:xfrm>
                <a:off x="1405466"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直方体 47">
                <a:extLst>
                  <a:ext uri="{FF2B5EF4-FFF2-40B4-BE49-F238E27FC236}">
                    <a16:creationId xmlns:a16="http://schemas.microsoft.com/office/drawing/2014/main" id="{2583F82A-DECF-DB49-BD3F-5FEC21A521B2}"/>
                  </a:ext>
                </a:extLst>
              </p:cNvPr>
              <p:cNvSpPr/>
              <p:nvPr/>
            </p:nvSpPr>
            <p:spPr>
              <a:xfrm>
                <a:off x="1550832"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直方体 48">
                <a:extLst>
                  <a:ext uri="{FF2B5EF4-FFF2-40B4-BE49-F238E27FC236}">
                    <a16:creationId xmlns:a16="http://schemas.microsoft.com/office/drawing/2014/main" id="{8035B484-0383-1440-868E-CD960D4B65EF}"/>
                  </a:ext>
                </a:extLst>
              </p:cNvPr>
              <p:cNvSpPr/>
              <p:nvPr/>
            </p:nvSpPr>
            <p:spPr>
              <a:xfrm>
                <a:off x="1700887"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0" name="テキスト ボックス 119">
              <a:extLst>
                <a:ext uri="{FF2B5EF4-FFF2-40B4-BE49-F238E27FC236}">
                  <a16:creationId xmlns:a16="http://schemas.microsoft.com/office/drawing/2014/main" id="{091CEC85-3124-974E-B680-D372C23A8892}"/>
                </a:ext>
              </a:extLst>
            </p:cNvPr>
            <p:cNvSpPr txBox="1"/>
            <p:nvPr/>
          </p:nvSpPr>
          <p:spPr>
            <a:xfrm>
              <a:off x="2586828" y="2457138"/>
              <a:ext cx="1906291" cy="246221"/>
            </a:xfrm>
            <a:prstGeom prst="rect">
              <a:avLst/>
            </a:prstGeom>
            <a:noFill/>
          </p:spPr>
          <p:txBody>
            <a:bodyPr wrap="none" rtlCol="0">
              <a:spAutoFit/>
            </a:bodyPr>
            <a:lstStyle/>
            <a:p>
              <a:r>
                <a:rPr kumimoji="1" lang="ja-JP" altLang="en-US" sz="1000">
                  <a:solidFill>
                    <a:schemeClr val="accent6">
                      <a:lumMod val="75000"/>
                    </a:schemeClr>
                  </a:solidFill>
                  <a:latin typeface="Meiryo" panose="020B0604030504040204" pitchFamily="34" charset="-128"/>
                  <a:ea typeface="Meiryo" panose="020B0604030504040204" pitchFamily="34" charset="-128"/>
                </a:rPr>
                <a:t>サーバー（</a:t>
              </a:r>
              <a:r>
                <a:rPr kumimoji="1" lang="ja-JP" altLang="en-US" sz="1000" b="1">
                  <a:solidFill>
                    <a:schemeClr val="accent6">
                      <a:lumMod val="75000"/>
                    </a:schemeClr>
                  </a:solidFill>
                  <a:latin typeface="Meiryo" panose="020B0604030504040204" pitchFamily="34" charset="-128"/>
                  <a:ea typeface="Meiryo" panose="020B0604030504040204" pitchFamily="34" charset="-128"/>
                </a:rPr>
                <a:t>仮想マシン</a:t>
              </a:r>
              <a:r>
                <a:rPr kumimoji="1" lang="ja-JP" altLang="en-US" sz="1000">
                  <a:solidFill>
                    <a:schemeClr val="accent6">
                      <a:lumMod val="75000"/>
                    </a:schemeClr>
                  </a:solidFill>
                  <a:latin typeface="Meiryo" panose="020B0604030504040204" pitchFamily="34" charset="-128"/>
                  <a:ea typeface="Meiryo" panose="020B0604030504040204" pitchFamily="34" charset="-128"/>
                </a:rPr>
                <a:t>）</a:t>
              </a:r>
              <a:r>
                <a:rPr kumimoji="1" lang="en-US" altLang="ja-JP" sz="1000" dirty="0">
                  <a:solidFill>
                    <a:schemeClr val="accent6">
                      <a:lumMod val="75000"/>
                    </a:schemeClr>
                  </a:solidFill>
                  <a:latin typeface="Meiryo" panose="020B0604030504040204" pitchFamily="34" charset="-128"/>
                  <a:ea typeface="Meiryo" panose="020B0604030504040204" pitchFamily="34" charset="-128"/>
                </a:rPr>
                <a:t>×9</a:t>
              </a:r>
              <a:r>
                <a:rPr lang="ja-JP" altLang="en-US" sz="1000">
                  <a:solidFill>
                    <a:schemeClr val="accent6">
                      <a:lumMod val="75000"/>
                    </a:schemeClr>
                  </a:solidFill>
                  <a:latin typeface="Meiryo" panose="020B0604030504040204" pitchFamily="34" charset="-128"/>
                  <a:ea typeface="Meiryo" panose="020B0604030504040204" pitchFamily="34" charset="-128"/>
                </a:rPr>
                <a:t>台</a:t>
              </a:r>
              <a:endParaRPr kumimoji="1" lang="ja-JP" altLang="en-US" sz="1000">
                <a:solidFill>
                  <a:schemeClr val="accent6">
                    <a:lumMod val="75000"/>
                  </a:schemeClr>
                </a:solidFill>
                <a:latin typeface="Meiryo" panose="020B0604030504040204" pitchFamily="34" charset="-128"/>
                <a:ea typeface="Meiryo" panose="020B0604030504040204" pitchFamily="34" charset="-128"/>
              </a:endParaRPr>
            </a:p>
          </p:txBody>
        </p:sp>
        <p:sp>
          <p:nvSpPr>
            <p:cNvPr id="125" name="テキスト ボックス 124">
              <a:extLst>
                <a:ext uri="{FF2B5EF4-FFF2-40B4-BE49-F238E27FC236}">
                  <a16:creationId xmlns:a16="http://schemas.microsoft.com/office/drawing/2014/main" id="{C52F84E2-C5CE-AC44-A93B-985F189EBD00}"/>
                </a:ext>
              </a:extLst>
            </p:cNvPr>
            <p:cNvSpPr txBox="1"/>
            <p:nvPr/>
          </p:nvSpPr>
          <p:spPr>
            <a:xfrm>
              <a:off x="2586828" y="3124695"/>
              <a:ext cx="2246128" cy="707886"/>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＋データベース等のライセンス</a:t>
              </a:r>
              <a:endParaRPr lang="en-US" altLang="ja-JP" sz="1000"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＋インフラ、</a:t>
              </a:r>
              <a:r>
                <a:rPr lang="en-US" altLang="ja-JP" sz="1000" dirty="0">
                  <a:latin typeface="Meiryo" panose="020B0604030504040204" pitchFamily="34" charset="-128"/>
                  <a:ea typeface="Meiryo" panose="020B0604030504040204" pitchFamily="34" charset="-128"/>
                </a:rPr>
                <a:t>DB</a:t>
              </a:r>
              <a:r>
                <a:rPr lang="ja-JP" altLang="en-US" sz="1000">
                  <a:latin typeface="Meiryo" panose="020B0604030504040204" pitchFamily="34" charset="-128"/>
                  <a:ea typeface="Meiryo" panose="020B0604030504040204" pitchFamily="34" charset="-128"/>
                </a:rPr>
                <a:t>などの環境構築</a:t>
              </a:r>
              <a:endParaRPr lang="en-US" altLang="ja-JP" sz="1000"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＋運用管理業務</a:t>
              </a:r>
              <a:endParaRPr lang="en-US" altLang="ja-JP" sz="1000" dirty="0">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設置場所（場所</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電源</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空調等）</a:t>
              </a:r>
            </a:p>
          </p:txBody>
        </p:sp>
        <p:sp>
          <p:nvSpPr>
            <p:cNvPr id="126" name="テキスト ボックス 125">
              <a:extLst>
                <a:ext uri="{FF2B5EF4-FFF2-40B4-BE49-F238E27FC236}">
                  <a16:creationId xmlns:a16="http://schemas.microsoft.com/office/drawing/2014/main" id="{019C5224-7C95-5045-B9F6-A486A5CD63BA}"/>
                </a:ext>
              </a:extLst>
            </p:cNvPr>
            <p:cNvSpPr txBox="1"/>
            <p:nvPr/>
          </p:nvSpPr>
          <p:spPr>
            <a:xfrm>
              <a:off x="2586828" y="4314232"/>
              <a:ext cx="2093843" cy="830997"/>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rPr>
                <a:t>購入費用　　：　ー</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年間保守料　：</a:t>
              </a:r>
              <a:r>
                <a:rPr lang="ja-JP" altLang="en-US" sz="1200">
                  <a:latin typeface="Meiryo" panose="020B0604030504040204" pitchFamily="34" charset="-128"/>
                  <a:ea typeface="Meiryo" panose="020B0604030504040204" pitchFamily="34" charset="-128"/>
                </a:rPr>
                <a:t>　ー</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年間運用量　：　ー</a:t>
              </a:r>
              <a:endParaRPr lang="en-US" altLang="ja-JP" sz="1200" dirty="0">
                <a:latin typeface="Meiryo" panose="020B0604030504040204" pitchFamily="34" charset="-128"/>
                <a:ea typeface="Meiryo" panose="020B0604030504040204" pitchFamily="34" charset="-128"/>
              </a:endParaRPr>
            </a:p>
            <a:p>
              <a:r>
                <a:rPr lang="ja-JP" altLang="en-US" sz="1200" b="1">
                  <a:latin typeface="Meiryo" panose="020B0604030504040204" pitchFamily="34" charset="-128"/>
                  <a:ea typeface="Meiryo" panose="020B0604030504040204" pitchFamily="34" charset="-128"/>
                </a:rPr>
                <a:t>年間使用料　：</a:t>
              </a:r>
              <a:r>
                <a:rPr lang="en-US" altLang="ja-JP" sz="1200" b="1" dirty="0">
                  <a:latin typeface="Meiryo" panose="020B0604030504040204" pitchFamily="34" charset="-128"/>
                  <a:ea typeface="Meiryo" panose="020B0604030504040204" pitchFamily="34" charset="-128"/>
                </a:rPr>
                <a:t>254,980</a:t>
              </a:r>
              <a:r>
                <a:rPr lang="ja-JP" altLang="en-US" sz="1200" b="1">
                  <a:latin typeface="Meiryo" panose="020B0604030504040204" pitchFamily="34" charset="-128"/>
                  <a:ea typeface="Meiryo" panose="020B0604030504040204" pitchFamily="34" charset="-128"/>
                </a:rPr>
                <a:t>円</a:t>
              </a:r>
              <a:endParaRPr lang="en-US" altLang="ja-JP" sz="1200" b="1" dirty="0">
                <a:latin typeface="Meiryo" panose="020B0604030504040204" pitchFamily="34" charset="-128"/>
                <a:ea typeface="Meiryo" panose="020B0604030504040204" pitchFamily="34" charset="-128"/>
              </a:endParaRPr>
            </a:p>
          </p:txBody>
        </p:sp>
        <p:sp>
          <p:nvSpPr>
            <p:cNvPr id="135" name="テキスト ボックス 134">
              <a:extLst>
                <a:ext uri="{FF2B5EF4-FFF2-40B4-BE49-F238E27FC236}">
                  <a16:creationId xmlns:a16="http://schemas.microsoft.com/office/drawing/2014/main" id="{815355DC-B95C-7349-A7BE-6ABD752E82D9}"/>
                </a:ext>
              </a:extLst>
            </p:cNvPr>
            <p:cNvSpPr txBox="1"/>
            <p:nvPr/>
          </p:nvSpPr>
          <p:spPr>
            <a:xfrm>
              <a:off x="2611112" y="2671717"/>
              <a:ext cx="1936199" cy="369332"/>
            </a:xfrm>
            <a:prstGeom prst="rect">
              <a:avLst/>
            </a:prstGeom>
            <a:noFill/>
          </p:spPr>
          <p:txBody>
            <a:bodyPr wrap="square" rtlCol="0">
              <a:spAutoFit/>
            </a:bodyPr>
            <a:lstStyle/>
            <a:p>
              <a:r>
                <a:rPr kumimoji="1" lang="ja-JP" altLang="en-US" sz="900">
                  <a:solidFill>
                    <a:srgbClr val="0070C0"/>
                  </a:solidFill>
                  <a:latin typeface="Meiryo" panose="020B0604030504040204" pitchFamily="34" charset="-128"/>
                  <a:ea typeface="Meiryo" panose="020B0604030504040204" pitchFamily="34" charset="-128"/>
                </a:rPr>
                <a:t>ハードウェアを</a:t>
              </a:r>
              <a:r>
                <a:rPr kumimoji="1" lang="ja-JP" altLang="en-US" sz="900" b="1">
                  <a:solidFill>
                    <a:srgbClr val="0070C0"/>
                  </a:solidFill>
                  <a:latin typeface="Meiryo" panose="020B0604030504040204" pitchFamily="34" charset="-128"/>
                  <a:ea typeface="Meiryo" panose="020B0604030504040204" pitchFamily="34" charset="-128"/>
                </a:rPr>
                <a:t>所有する場合と変わらないシステム構成と運用方法</a:t>
              </a:r>
            </a:p>
          </p:txBody>
        </p:sp>
        <p:sp>
          <p:nvSpPr>
            <p:cNvPr id="138" name="テキスト ボックス 137">
              <a:extLst>
                <a:ext uri="{FF2B5EF4-FFF2-40B4-BE49-F238E27FC236}">
                  <a16:creationId xmlns:a16="http://schemas.microsoft.com/office/drawing/2014/main" id="{9A87AC57-82FB-B74A-9692-96F3AF83671F}"/>
                </a:ext>
              </a:extLst>
            </p:cNvPr>
            <p:cNvSpPr txBox="1"/>
            <p:nvPr/>
          </p:nvSpPr>
          <p:spPr>
            <a:xfrm>
              <a:off x="2721480" y="1668965"/>
              <a:ext cx="1665841" cy="253916"/>
            </a:xfrm>
            <a:prstGeom prst="rect">
              <a:avLst/>
            </a:prstGeom>
            <a:noFill/>
          </p:spPr>
          <p:txBody>
            <a:bodyPr wrap="none" rtlCol="0">
              <a:spAutoFit/>
            </a:bodyPr>
            <a:lstStyle/>
            <a:p>
              <a:pPr algn="ctr"/>
              <a:r>
                <a:rPr kumimoji="1" lang="ja-JP" altLang="en-US" sz="1050" b="1">
                  <a:solidFill>
                    <a:srgbClr val="0070C0"/>
                  </a:solidFill>
                  <a:latin typeface="Meiryo" panose="020B0604030504040204" pitchFamily="34" charset="-128"/>
                  <a:ea typeface="Meiryo" panose="020B0604030504040204" pitchFamily="34" charset="-128"/>
                </a:rPr>
                <a:t>実行環境を移行しただけ</a:t>
              </a:r>
            </a:p>
          </p:txBody>
        </p:sp>
      </p:grpSp>
      <p:grpSp>
        <p:nvGrpSpPr>
          <p:cNvPr id="152" name="グループ化 151">
            <a:extLst>
              <a:ext uri="{FF2B5EF4-FFF2-40B4-BE49-F238E27FC236}">
                <a16:creationId xmlns:a16="http://schemas.microsoft.com/office/drawing/2014/main" id="{ECE080C1-3158-B74C-BABE-C9A131374513}"/>
              </a:ext>
            </a:extLst>
          </p:cNvPr>
          <p:cNvGrpSpPr/>
          <p:nvPr/>
        </p:nvGrpSpPr>
        <p:grpSpPr>
          <a:xfrm>
            <a:off x="355843" y="3933874"/>
            <a:ext cx="6388203" cy="360746"/>
            <a:chOff x="355843" y="3849472"/>
            <a:chExt cx="6388203" cy="360746"/>
          </a:xfrm>
        </p:grpSpPr>
        <p:sp>
          <p:nvSpPr>
            <p:cNvPr id="143" name="正方形/長方形 142">
              <a:extLst>
                <a:ext uri="{FF2B5EF4-FFF2-40B4-BE49-F238E27FC236}">
                  <a16:creationId xmlns:a16="http://schemas.microsoft.com/office/drawing/2014/main" id="{6813B015-8B65-A649-A5F7-12CA2F0BC778}"/>
                </a:ext>
              </a:extLst>
            </p:cNvPr>
            <p:cNvSpPr/>
            <p:nvPr/>
          </p:nvSpPr>
          <p:spPr>
            <a:xfrm>
              <a:off x="355843" y="3849472"/>
              <a:ext cx="6388203" cy="36074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テキスト ボックス 143">
              <a:extLst>
                <a:ext uri="{FF2B5EF4-FFF2-40B4-BE49-F238E27FC236}">
                  <a16:creationId xmlns:a16="http://schemas.microsoft.com/office/drawing/2014/main" id="{71E87178-02A8-A748-91F8-D695EA6F9801}"/>
                </a:ext>
              </a:extLst>
            </p:cNvPr>
            <p:cNvSpPr txBox="1"/>
            <p:nvPr/>
          </p:nvSpPr>
          <p:spPr>
            <a:xfrm>
              <a:off x="1677925" y="3905173"/>
              <a:ext cx="3724096"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システムの構成や運用方法などの設計・方式は同じ</a:t>
              </a:r>
            </a:p>
          </p:txBody>
        </p:sp>
      </p:grpSp>
      <p:grpSp>
        <p:nvGrpSpPr>
          <p:cNvPr id="153" name="グループ化 152">
            <a:extLst>
              <a:ext uri="{FF2B5EF4-FFF2-40B4-BE49-F238E27FC236}">
                <a16:creationId xmlns:a16="http://schemas.microsoft.com/office/drawing/2014/main" id="{C17EF901-A3A6-B74E-ACDB-0C1285140086}"/>
              </a:ext>
            </a:extLst>
          </p:cNvPr>
          <p:cNvGrpSpPr/>
          <p:nvPr/>
        </p:nvGrpSpPr>
        <p:grpSpPr>
          <a:xfrm>
            <a:off x="6764962" y="3933874"/>
            <a:ext cx="2053212" cy="360746"/>
            <a:chOff x="6764962" y="3849472"/>
            <a:chExt cx="2053212" cy="360746"/>
          </a:xfrm>
        </p:grpSpPr>
        <p:sp>
          <p:nvSpPr>
            <p:cNvPr id="145" name="正方形/長方形 144">
              <a:extLst>
                <a:ext uri="{FF2B5EF4-FFF2-40B4-BE49-F238E27FC236}">
                  <a16:creationId xmlns:a16="http://schemas.microsoft.com/office/drawing/2014/main" id="{87C37C9E-CAB1-9247-9C63-C8C624211611}"/>
                </a:ext>
              </a:extLst>
            </p:cNvPr>
            <p:cNvSpPr/>
            <p:nvPr/>
          </p:nvSpPr>
          <p:spPr>
            <a:xfrm>
              <a:off x="6764962" y="3849472"/>
              <a:ext cx="2032296" cy="36074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テキスト ボックス 145">
              <a:extLst>
                <a:ext uri="{FF2B5EF4-FFF2-40B4-BE49-F238E27FC236}">
                  <a16:creationId xmlns:a16="http://schemas.microsoft.com/office/drawing/2014/main" id="{523D1275-DE9C-3948-93F8-B656B6501507}"/>
                </a:ext>
              </a:extLst>
            </p:cNvPr>
            <p:cNvSpPr txBox="1"/>
            <p:nvPr/>
          </p:nvSpPr>
          <p:spPr>
            <a:xfrm>
              <a:off x="6786849" y="3891345"/>
              <a:ext cx="2031325"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まったく異なる設計・方式</a:t>
              </a:r>
            </a:p>
          </p:txBody>
        </p:sp>
      </p:grpSp>
      <p:grpSp>
        <p:nvGrpSpPr>
          <p:cNvPr id="154" name="グループ化 153">
            <a:extLst>
              <a:ext uri="{FF2B5EF4-FFF2-40B4-BE49-F238E27FC236}">
                <a16:creationId xmlns:a16="http://schemas.microsoft.com/office/drawing/2014/main" id="{BF0F5D89-977D-DE4D-ABD4-9404143344AF}"/>
              </a:ext>
            </a:extLst>
          </p:cNvPr>
          <p:cNvGrpSpPr/>
          <p:nvPr/>
        </p:nvGrpSpPr>
        <p:grpSpPr>
          <a:xfrm>
            <a:off x="358946" y="5344162"/>
            <a:ext cx="8438311" cy="404202"/>
            <a:chOff x="358946" y="5259760"/>
            <a:chExt cx="8438311" cy="404202"/>
          </a:xfrm>
        </p:grpSpPr>
        <p:sp>
          <p:nvSpPr>
            <p:cNvPr id="147" name="正方形/長方形 146">
              <a:extLst>
                <a:ext uri="{FF2B5EF4-FFF2-40B4-BE49-F238E27FC236}">
                  <a16:creationId xmlns:a16="http://schemas.microsoft.com/office/drawing/2014/main" id="{C02C1DE2-8019-A047-9865-F4BC94DE156E}"/>
                </a:ext>
              </a:extLst>
            </p:cNvPr>
            <p:cNvSpPr/>
            <p:nvPr/>
          </p:nvSpPr>
          <p:spPr>
            <a:xfrm>
              <a:off x="358946" y="5259760"/>
              <a:ext cx="8438311" cy="40420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テキスト ボックス 147">
              <a:extLst>
                <a:ext uri="{FF2B5EF4-FFF2-40B4-BE49-F238E27FC236}">
                  <a16:creationId xmlns:a16="http://schemas.microsoft.com/office/drawing/2014/main" id="{4E0C2CF6-9235-3543-BCD3-78920DE8D67A}"/>
                </a:ext>
              </a:extLst>
            </p:cNvPr>
            <p:cNvSpPr txBox="1"/>
            <p:nvPr/>
          </p:nvSpPr>
          <p:spPr>
            <a:xfrm>
              <a:off x="753642" y="5294630"/>
              <a:ext cx="7571303" cy="369332"/>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アンケート入力・集計・レポートのサービスとして、できることは同じ</a:t>
              </a:r>
            </a:p>
          </p:txBody>
        </p:sp>
      </p:grpSp>
      <p:grpSp>
        <p:nvGrpSpPr>
          <p:cNvPr id="156" name="グループ化 155">
            <a:extLst>
              <a:ext uri="{FF2B5EF4-FFF2-40B4-BE49-F238E27FC236}">
                <a16:creationId xmlns:a16="http://schemas.microsoft.com/office/drawing/2014/main" id="{C03DC462-2D44-FA46-9606-0D2B96C8B110}"/>
              </a:ext>
            </a:extLst>
          </p:cNvPr>
          <p:cNvGrpSpPr/>
          <p:nvPr/>
        </p:nvGrpSpPr>
        <p:grpSpPr>
          <a:xfrm>
            <a:off x="4555820" y="1753367"/>
            <a:ext cx="2350035" cy="3476264"/>
            <a:chOff x="4555820" y="1668965"/>
            <a:chExt cx="2350035" cy="3476264"/>
          </a:xfrm>
        </p:grpSpPr>
        <p:grpSp>
          <p:nvGrpSpPr>
            <p:cNvPr id="110" name="グループ化 109">
              <a:extLst>
                <a:ext uri="{FF2B5EF4-FFF2-40B4-BE49-F238E27FC236}">
                  <a16:creationId xmlns:a16="http://schemas.microsoft.com/office/drawing/2014/main" id="{C6DA4AD1-E890-0F45-888A-9BDB52DE0AC9}"/>
                </a:ext>
              </a:extLst>
            </p:cNvPr>
            <p:cNvGrpSpPr/>
            <p:nvPr/>
          </p:nvGrpSpPr>
          <p:grpSpPr>
            <a:xfrm>
              <a:off x="4759362" y="2053865"/>
              <a:ext cx="1744394" cy="345922"/>
              <a:chOff x="525194" y="1308295"/>
              <a:chExt cx="1363263" cy="214624"/>
            </a:xfrm>
            <a:solidFill>
              <a:schemeClr val="accent6"/>
            </a:solidFill>
          </p:grpSpPr>
          <p:sp>
            <p:nvSpPr>
              <p:cNvPr id="111" name="直方体 110">
                <a:extLst>
                  <a:ext uri="{FF2B5EF4-FFF2-40B4-BE49-F238E27FC236}">
                    <a16:creationId xmlns:a16="http://schemas.microsoft.com/office/drawing/2014/main" id="{1E5642FD-E362-B04E-9C8A-CC82229FDA02}"/>
                  </a:ext>
                </a:extLst>
              </p:cNvPr>
              <p:cNvSpPr/>
              <p:nvPr/>
            </p:nvSpPr>
            <p:spPr>
              <a:xfrm>
                <a:off x="525194"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直方体 111">
                <a:extLst>
                  <a:ext uri="{FF2B5EF4-FFF2-40B4-BE49-F238E27FC236}">
                    <a16:creationId xmlns:a16="http://schemas.microsoft.com/office/drawing/2014/main" id="{F5FC7EA0-D610-094E-B3EC-766700593274}"/>
                  </a:ext>
                </a:extLst>
              </p:cNvPr>
              <p:cNvSpPr/>
              <p:nvPr/>
            </p:nvSpPr>
            <p:spPr>
              <a:xfrm>
                <a:off x="670560"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直方体 112">
                <a:extLst>
                  <a:ext uri="{FF2B5EF4-FFF2-40B4-BE49-F238E27FC236}">
                    <a16:creationId xmlns:a16="http://schemas.microsoft.com/office/drawing/2014/main" id="{4F219595-99B5-4D4C-AECC-FD9C3EF14B7B}"/>
                  </a:ext>
                </a:extLst>
              </p:cNvPr>
              <p:cNvSpPr/>
              <p:nvPr/>
            </p:nvSpPr>
            <p:spPr>
              <a:xfrm>
                <a:off x="82061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直方体 113">
                <a:extLst>
                  <a:ext uri="{FF2B5EF4-FFF2-40B4-BE49-F238E27FC236}">
                    <a16:creationId xmlns:a16="http://schemas.microsoft.com/office/drawing/2014/main" id="{CB936535-CD33-F248-A401-F53F33BC116B}"/>
                  </a:ext>
                </a:extLst>
              </p:cNvPr>
              <p:cNvSpPr/>
              <p:nvPr/>
            </p:nvSpPr>
            <p:spPr>
              <a:xfrm>
                <a:off x="96598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直方体 114">
                <a:extLst>
                  <a:ext uri="{FF2B5EF4-FFF2-40B4-BE49-F238E27FC236}">
                    <a16:creationId xmlns:a16="http://schemas.microsoft.com/office/drawing/2014/main" id="{A3628352-A185-BF4C-BB9D-EB68F3AD9282}"/>
                  </a:ext>
                </a:extLst>
              </p:cNvPr>
              <p:cNvSpPr/>
              <p:nvPr/>
            </p:nvSpPr>
            <p:spPr>
              <a:xfrm>
                <a:off x="1110045"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直方体 115">
                <a:extLst>
                  <a:ext uri="{FF2B5EF4-FFF2-40B4-BE49-F238E27FC236}">
                    <a16:creationId xmlns:a16="http://schemas.microsoft.com/office/drawing/2014/main" id="{DB70138E-CAED-C84C-8676-C90D9C23C04A}"/>
                  </a:ext>
                </a:extLst>
              </p:cNvPr>
              <p:cNvSpPr/>
              <p:nvPr/>
            </p:nvSpPr>
            <p:spPr>
              <a:xfrm>
                <a:off x="1255411"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直方体 116">
                <a:extLst>
                  <a:ext uri="{FF2B5EF4-FFF2-40B4-BE49-F238E27FC236}">
                    <a16:creationId xmlns:a16="http://schemas.microsoft.com/office/drawing/2014/main" id="{CB76B7DC-B6E6-CA45-AB13-0B614EA50A10}"/>
                  </a:ext>
                </a:extLst>
              </p:cNvPr>
              <p:cNvSpPr/>
              <p:nvPr/>
            </p:nvSpPr>
            <p:spPr>
              <a:xfrm>
                <a:off x="1405466"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直方体 117">
                <a:extLst>
                  <a:ext uri="{FF2B5EF4-FFF2-40B4-BE49-F238E27FC236}">
                    <a16:creationId xmlns:a16="http://schemas.microsoft.com/office/drawing/2014/main" id="{01F79F24-760C-744D-B585-48CC516E1694}"/>
                  </a:ext>
                </a:extLst>
              </p:cNvPr>
              <p:cNvSpPr/>
              <p:nvPr/>
            </p:nvSpPr>
            <p:spPr>
              <a:xfrm>
                <a:off x="1550832"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直方体 118">
                <a:extLst>
                  <a:ext uri="{FF2B5EF4-FFF2-40B4-BE49-F238E27FC236}">
                    <a16:creationId xmlns:a16="http://schemas.microsoft.com/office/drawing/2014/main" id="{84D9F9E0-0F52-2C4A-9973-1B03C50EA256}"/>
                  </a:ext>
                </a:extLst>
              </p:cNvPr>
              <p:cNvSpPr/>
              <p:nvPr/>
            </p:nvSpPr>
            <p:spPr>
              <a:xfrm>
                <a:off x="1700887"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1" name="テキスト ボックス 120">
              <a:extLst>
                <a:ext uri="{FF2B5EF4-FFF2-40B4-BE49-F238E27FC236}">
                  <a16:creationId xmlns:a16="http://schemas.microsoft.com/office/drawing/2014/main" id="{333872CE-7E80-384F-81DB-2D3D904E2E93}"/>
                </a:ext>
              </a:extLst>
            </p:cNvPr>
            <p:cNvSpPr txBox="1"/>
            <p:nvPr/>
          </p:nvSpPr>
          <p:spPr>
            <a:xfrm>
              <a:off x="4704900" y="2489962"/>
              <a:ext cx="1906291" cy="246221"/>
            </a:xfrm>
            <a:prstGeom prst="rect">
              <a:avLst/>
            </a:prstGeom>
            <a:noFill/>
          </p:spPr>
          <p:txBody>
            <a:bodyPr wrap="none" rtlCol="0">
              <a:spAutoFit/>
            </a:bodyPr>
            <a:lstStyle/>
            <a:p>
              <a:r>
                <a:rPr kumimoji="1" lang="ja-JP" altLang="en-US" sz="1000">
                  <a:solidFill>
                    <a:schemeClr val="accent6">
                      <a:lumMod val="75000"/>
                    </a:schemeClr>
                  </a:solidFill>
                  <a:latin typeface="Meiryo" panose="020B0604030504040204" pitchFamily="34" charset="-128"/>
                  <a:ea typeface="Meiryo" panose="020B0604030504040204" pitchFamily="34" charset="-128"/>
                </a:rPr>
                <a:t>サーバー（</a:t>
              </a:r>
              <a:r>
                <a:rPr kumimoji="1" lang="ja-JP" altLang="en-US" sz="1000" b="1">
                  <a:solidFill>
                    <a:schemeClr val="accent6">
                      <a:lumMod val="75000"/>
                    </a:schemeClr>
                  </a:solidFill>
                  <a:latin typeface="Meiryo" panose="020B0604030504040204" pitchFamily="34" charset="-128"/>
                  <a:ea typeface="Meiryo" panose="020B0604030504040204" pitchFamily="34" charset="-128"/>
                </a:rPr>
                <a:t>仮想マシン</a:t>
              </a:r>
              <a:r>
                <a:rPr kumimoji="1" lang="ja-JP" altLang="en-US" sz="1000">
                  <a:solidFill>
                    <a:schemeClr val="accent6">
                      <a:lumMod val="75000"/>
                    </a:schemeClr>
                  </a:solidFill>
                  <a:latin typeface="Meiryo" panose="020B0604030504040204" pitchFamily="34" charset="-128"/>
                  <a:ea typeface="Meiryo" panose="020B0604030504040204" pitchFamily="34" charset="-128"/>
                </a:rPr>
                <a:t>）</a:t>
              </a:r>
              <a:r>
                <a:rPr kumimoji="1" lang="en-US" altLang="ja-JP" sz="1000" dirty="0">
                  <a:solidFill>
                    <a:schemeClr val="accent6">
                      <a:lumMod val="75000"/>
                    </a:schemeClr>
                  </a:solidFill>
                  <a:latin typeface="Meiryo" panose="020B0604030504040204" pitchFamily="34" charset="-128"/>
                  <a:ea typeface="Meiryo" panose="020B0604030504040204" pitchFamily="34" charset="-128"/>
                </a:rPr>
                <a:t>×4</a:t>
              </a:r>
              <a:r>
                <a:rPr lang="ja-JP" altLang="en-US" sz="1000">
                  <a:solidFill>
                    <a:schemeClr val="accent6">
                      <a:lumMod val="75000"/>
                    </a:schemeClr>
                  </a:solidFill>
                  <a:latin typeface="Meiryo" panose="020B0604030504040204" pitchFamily="34" charset="-128"/>
                  <a:ea typeface="Meiryo" panose="020B0604030504040204" pitchFamily="34" charset="-128"/>
                </a:rPr>
                <a:t>台</a:t>
              </a:r>
              <a:endParaRPr kumimoji="1" lang="ja-JP" altLang="en-US" sz="1000">
                <a:solidFill>
                  <a:schemeClr val="accent6">
                    <a:lumMod val="75000"/>
                  </a:schemeClr>
                </a:solidFill>
                <a:latin typeface="Meiryo" panose="020B0604030504040204" pitchFamily="34" charset="-128"/>
                <a:ea typeface="Meiryo" panose="020B0604030504040204" pitchFamily="34" charset="-128"/>
              </a:endParaRPr>
            </a:p>
          </p:txBody>
        </p:sp>
        <p:sp>
          <p:nvSpPr>
            <p:cNvPr id="127" name="テキスト ボックス 126">
              <a:extLst>
                <a:ext uri="{FF2B5EF4-FFF2-40B4-BE49-F238E27FC236}">
                  <a16:creationId xmlns:a16="http://schemas.microsoft.com/office/drawing/2014/main" id="{DB2AA7F6-1B13-C847-B71C-8570A5703217}"/>
                </a:ext>
              </a:extLst>
            </p:cNvPr>
            <p:cNvSpPr txBox="1"/>
            <p:nvPr/>
          </p:nvSpPr>
          <p:spPr>
            <a:xfrm>
              <a:off x="4704900" y="4314232"/>
              <a:ext cx="2093843" cy="830997"/>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rPr>
                <a:t>購入費用　　：　ー</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年間保守料　：</a:t>
              </a:r>
              <a:r>
                <a:rPr lang="ja-JP" altLang="en-US" sz="1200">
                  <a:latin typeface="Meiryo" panose="020B0604030504040204" pitchFamily="34" charset="-128"/>
                  <a:ea typeface="Meiryo" panose="020B0604030504040204" pitchFamily="34" charset="-128"/>
                </a:rPr>
                <a:t>　ー</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年間運用量　：　ー</a:t>
              </a:r>
              <a:endParaRPr lang="en-US" altLang="ja-JP" sz="1200" dirty="0">
                <a:latin typeface="Meiryo" panose="020B0604030504040204" pitchFamily="34" charset="-128"/>
                <a:ea typeface="Meiryo" panose="020B0604030504040204" pitchFamily="34" charset="-128"/>
              </a:endParaRPr>
            </a:p>
            <a:p>
              <a:r>
                <a:rPr lang="ja-JP" altLang="en-US" sz="1200" b="1">
                  <a:solidFill>
                    <a:srgbClr val="0070C0"/>
                  </a:solidFill>
                  <a:latin typeface="Meiryo" panose="020B0604030504040204" pitchFamily="34" charset="-128"/>
                  <a:ea typeface="Meiryo" panose="020B0604030504040204" pitchFamily="34" charset="-128"/>
                </a:rPr>
                <a:t>年間使用料　：</a:t>
              </a:r>
              <a:r>
                <a:rPr lang="en-US" altLang="ja-JP" sz="1200" b="1" dirty="0">
                  <a:solidFill>
                    <a:srgbClr val="0070C0"/>
                  </a:solidFill>
                  <a:latin typeface="Meiryo" panose="020B0604030504040204" pitchFamily="34" charset="-128"/>
                  <a:ea typeface="Meiryo" panose="020B0604030504040204" pitchFamily="34" charset="-128"/>
                </a:rPr>
                <a:t>198,691</a:t>
              </a:r>
              <a:r>
                <a:rPr lang="ja-JP" altLang="en-US" sz="1200" b="1">
                  <a:solidFill>
                    <a:srgbClr val="0070C0"/>
                  </a:solidFill>
                  <a:latin typeface="Meiryo" panose="020B0604030504040204" pitchFamily="34" charset="-128"/>
                  <a:ea typeface="Meiryo" panose="020B0604030504040204" pitchFamily="34" charset="-128"/>
                </a:rPr>
                <a:t>円</a:t>
              </a:r>
              <a:endParaRPr lang="en-US" altLang="ja-JP" sz="1200" b="1" dirty="0">
                <a:solidFill>
                  <a:srgbClr val="0070C0"/>
                </a:solidFill>
                <a:latin typeface="Meiryo" panose="020B0604030504040204" pitchFamily="34" charset="-128"/>
                <a:ea typeface="Meiryo" panose="020B0604030504040204" pitchFamily="34" charset="-128"/>
              </a:endParaRPr>
            </a:p>
          </p:txBody>
        </p:sp>
        <p:sp>
          <p:nvSpPr>
            <p:cNvPr id="129" name="テキスト ボックス 128">
              <a:extLst>
                <a:ext uri="{FF2B5EF4-FFF2-40B4-BE49-F238E27FC236}">
                  <a16:creationId xmlns:a16="http://schemas.microsoft.com/office/drawing/2014/main" id="{DAED12E7-E5DC-E84F-9212-C11BACF4472A}"/>
                </a:ext>
              </a:extLst>
            </p:cNvPr>
            <p:cNvSpPr txBox="1"/>
            <p:nvPr/>
          </p:nvSpPr>
          <p:spPr>
            <a:xfrm>
              <a:off x="4703008" y="3127119"/>
              <a:ext cx="2202847" cy="707886"/>
            </a:xfrm>
            <a:prstGeom prst="rect">
              <a:avLst/>
            </a:prstGeom>
            <a:noFill/>
          </p:spPr>
          <p:txBody>
            <a:bodyPr wrap="none" rtlCol="0">
              <a:spAutoFit/>
            </a:bodyPr>
            <a:lstStyle/>
            <a:p>
              <a:r>
                <a:rPr kumimoji="1" lang="en-US" altLang="ja-JP" sz="1000" dirty="0">
                  <a:solidFill>
                    <a:srgbClr val="FF0000"/>
                  </a:solidFill>
                  <a:latin typeface="Meiryo" panose="020B0604030504040204" pitchFamily="34" charset="-128"/>
                  <a:ea typeface="Meiryo" panose="020B0604030504040204" pitchFamily="34" charset="-128"/>
                </a:rPr>
                <a:t>× </a:t>
              </a:r>
              <a:r>
                <a:rPr kumimoji="1" lang="ja-JP" altLang="en-US" sz="1000">
                  <a:solidFill>
                    <a:srgbClr val="FF0000"/>
                  </a:solidFill>
                  <a:latin typeface="Meiryo" panose="020B0604030504040204" pitchFamily="34" charset="-128"/>
                  <a:ea typeface="Meiryo" panose="020B0604030504040204" pitchFamily="34" charset="-128"/>
                </a:rPr>
                <a:t>データベース等のライセンス</a:t>
              </a:r>
              <a:endParaRPr kumimoji="1" lang="en-US" altLang="ja-JP" sz="1000" dirty="0">
                <a:solidFill>
                  <a:srgbClr val="FF0000"/>
                </a:solidFill>
                <a:latin typeface="Meiryo" panose="020B0604030504040204" pitchFamily="34" charset="-128"/>
                <a:ea typeface="Meiryo" panose="020B0604030504040204" pitchFamily="34" charset="-128"/>
              </a:endParaRPr>
            </a:p>
            <a:p>
              <a:r>
                <a:rPr lang="ja-JP" altLang="en-US" sz="1000">
                  <a:solidFill>
                    <a:srgbClr val="0070C0"/>
                  </a:solidFill>
                  <a:latin typeface="Meiryo" panose="020B0604030504040204" pitchFamily="34" charset="-128"/>
                  <a:ea typeface="Meiryo" panose="020B0604030504040204" pitchFamily="34" charset="-128"/>
                </a:rPr>
                <a:t>△インフラ、</a:t>
              </a:r>
              <a:r>
                <a:rPr lang="en-US" altLang="ja-JP" sz="1000" dirty="0">
                  <a:solidFill>
                    <a:srgbClr val="0070C0"/>
                  </a:solidFill>
                  <a:latin typeface="Meiryo" panose="020B0604030504040204" pitchFamily="34" charset="-128"/>
                  <a:ea typeface="Meiryo" panose="020B0604030504040204" pitchFamily="34" charset="-128"/>
                </a:rPr>
                <a:t>DB</a:t>
              </a:r>
              <a:r>
                <a:rPr lang="ja-JP" altLang="en-US" sz="1000">
                  <a:solidFill>
                    <a:srgbClr val="0070C0"/>
                  </a:solidFill>
                  <a:latin typeface="Meiryo" panose="020B0604030504040204" pitchFamily="34" charset="-128"/>
                  <a:ea typeface="Meiryo" panose="020B0604030504040204" pitchFamily="34" charset="-128"/>
                </a:rPr>
                <a:t>などの環境構築</a:t>
              </a:r>
              <a:endParaRPr lang="en-US" altLang="ja-JP" sz="1000" dirty="0">
                <a:solidFill>
                  <a:srgbClr val="0070C0"/>
                </a:solidFill>
                <a:latin typeface="Meiryo" panose="020B0604030504040204" pitchFamily="34" charset="-128"/>
                <a:ea typeface="Meiryo" panose="020B0604030504040204" pitchFamily="34" charset="-128"/>
              </a:endParaRPr>
            </a:p>
            <a:p>
              <a:r>
                <a:rPr lang="ja-JP" altLang="en-US" sz="1000">
                  <a:solidFill>
                    <a:srgbClr val="0070C0"/>
                  </a:solidFill>
                  <a:latin typeface="Meiryo" panose="020B0604030504040204" pitchFamily="34" charset="-128"/>
                  <a:ea typeface="Meiryo" panose="020B0604030504040204" pitchFamily="34" charset="-128"/>
                </a:rPr>
                <a:t>△</a:t>
              </a:r>
              <a:r>
                <a:rPr lang="en-US" altLang="ja-JP" sz="1000" dirty="0">
                  <a:solidFill>
                    <a:srgbClr val="0070C0"/>
                  </a:solidFill>
                  <a:latin typeface="Meiryo" panose="020B0604030504040204" pitchFamily="34" charset="-128"/>
                  <a:ea typeface="Meiryo" panose="020B0604030504040204" pitchFamily="34" charset="-128"/>
                </a:rPr>
                <a:t> </a:t>
              </a:r>
              <a:r>
                <a:rPr lang="ja-JP" altLang="en-US" sz="1000">
                  <a:solidFill>
                    <a:srgbClr val="0070C0"/>
                  </a:solidFill>
                  <a:latin typeface="Meiryo" panose="020B0604030504040204" pitchFamily="34" charset="-128"/>
                  <a:ea typeface="Meiryo" panose="020B0604030504040204" pitchFamily="34" charset="-128"/>
                </a:rPr>
                <a:t>運用管理業務</a:t>
              </a:r>
              <a:endParaRPr lang="en-US" altLang="ja-JP" sz="1000" dirty="0">
                <a:solidFill>
                  <a:srgbClr val="0070C0"/>
                </a:solidFill>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設置場所（場所</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電源</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空調等）</a:t>
              </a:r>
            </a:p>
          </p:txBody>
        </p:sp>
        <p:sp>
          <p:nvSpPr>
            <p:cNvPr id="136" name="テキスト ボックス 135">
              <a:extLst>
                <a:ext uri="{FF2B5EF4-FFF2-40B4-BE49-F238E27FC236}">
                  <a16:creationId xmlns:a16="http://schemas.microsoft.com/office/drawing/2014/main" id="{7D84621D-4F71-FA46-82F5-97870DEF14B9}"/>
                </a:ext>
              </a:extLst>
            </p:cNvPr>
            <p:cNvSpPr txBox="1"/>
            <p:nvPr/>
          </p:nvSpPr>
          <p:spPr>
            <a:xfrm>
              <a:off x="4703008" y="2667890"/>
              <a:ext cx="1936199" cy="369332"/>
            </a:xfrm>
            <a:prstGeom prst="rect">
              <a:avLst/>
            </a:prstGeom>
            <a:noFill/>
          </p:spPr>
          <p:txBody>
            <a:bodyPr wrap="square" rtlCol="0">
              <a:spAutoFit/>
            </a:bodyPr>
            <a:lstStyle/>
            <a:p>
              <a:r>
                <a:rPr kumimoji="1" lang="ja-JP" altLang="en-US" sz="900" b="1">
                  <a:solidFill>
                    <a:srgbClr val="0070C0"/>
                  </a:solidFill>
                  <a:latin typeface="Meiryo" panose="020B0604030504040204" pitchFamily="34" charset="-128"/>
                  <a:ea typeface="Meiryo" panose="020B0604030504040204" pitchFamily="34" charset="-128"/>
                </a:rPr>
                <a:t>無償の</a:t>
              </a:r>
              <a:r>
                <a:rPr kumimoji="1" lang="en-US" altLang="ja-JP" sz="900" dirty="0">
                  <a:solidFill>
                    <a:srgbClr val="0070C0"/>
                  </a:solidFill>
                  <a:latin typeface="Meiryo" panose="020B0604030504040204" pitchFamily="34" charset="-128"/>
                  <a:ea typeface="Meiryo" panose="020B0604030504040204" pitchFamily="34" charset="-128"/>
                </a:rPr>
                <a:t>DNS</a:t>
              </a:r>
              <a:r>
                <a:rPr kumimoji="1" lang="ja-JP" altLang="en-US" sz="900">
                  <a:solidFill>
                    <a:srgbClr val="0070C0"/>
                  </a:solidFill>
                  <a:latin typeface="Meiryo" panose="020B0604030504040204" pitchFamily="34" charset="-128"/>
                  <a:ea typeface="Meiryo" panose="020B0604030504040204" pitchFamily="34" charset="-128"/>
                </a:rPr>
                <a:t>や監視、</a:t>
              </a:r>
              <a:r>
                <a:rPr kumimoji="1" lang="ja-JP" altLang="en-US" sz="900" b="1">
                  <a:solidFill>
                    <a:srgbClr val="0070C0"/>
                  </a:solidFill>
                  <a:latin typeface="Meiryo" panose="020B0604030504040204" pitchFamily="34" charset="-128"/>
                  <a:ea typeface="Meiryo" panose="020B0604030504040204" pitchFamily="34" charset="-128"/>
                </a:rPr>
                <a:t>低料金</a:t>
              </a:r>
              <a:r>
                <a:rPr kumimoji="1" lang="ja-JP" altLang="en-US" sz="900">
                  <a:solidFill>
                    <a:srgbClr val="0070C0"/>
                  </a:solidFill>
                  <a:latin typeface="Meiryo" panose="020B0604030504040204" pitchFamily="34" charset="-128"/>
                  <a:ea typeface="Meiryo" panose="020B0604030504040204" pitchFamily="34" charset="-128"/>
                </a:rPr>
                <a:t>のデータベースなどのサービスを利用</a:t>
              </a:r>
            </a:p>
          </p:txBody>
        </p:sp>
        <p:sp>
          <p:nvSpPr>
            <p:cNvPr id="140" name="テキスト ボックス 139">
              <a:extLst>
                <a:ext uri="{FF2B5EF4-FFF2-40B4-BE49-F238E27FC236}">
                  <a16:creationId xmlns:a16="http://schemas.microsoft.com/office/drawing/2014/main" id="{2A8EB1CA-031A-2847-BE54-A9791FD39EE1}"/>
                </a:ext>
              </a:extLst>
            </p:cNvPr>
            <p:cNvSpPr txBox="1"/>
            <p:nvPr/>
          </p:nvSpPr>
          <p:spPr>
            <a:xfrm>
              <a:off x="4555820" y="1668965"/>
              <a:ext cx="2204450" cy="253916"/>
            </a:xfrm>
            <a:prstGeom prst="rect">
              <a:avLst/>
            </a:prstGeom>
            <a:noFill/>
          </p:spPr>
          <p:txBody>
            <a:bodyPr wrap="none" rtlCol="0">
              <a:spAutoFit/>
            </a:bodyPr>
            <a:lstStyle/>
            <a:p>
              <a:pPr algn="ctr"/>
              <a:r>
                <a:rPr kumimoji="1" lang="ja-JP" altLang="en-US" sz="1050" b="1">
                  <a:solidFill>
                    <a:srgbClr val="0070C0"/>
                  </a:solidFill>
                  <a:latin typeface="Meiryo" panose="020B0604030504040204" pitchFamily="34" charset="-128"/>
                  <a:ea typeface="Meiryo" panose="020B0604030504040204" pitchFamily="34" charset="-128"/>
                </a:rPr>
                <a:t>一部をクラウドのサービスに代替</a:t>
              </a:r>
            </a:p>
          </p:txBody>
        </p:sp>
        <p:sp>
          <p:nvSpPr>
            <p:cNvPr id="149" name="乗算記号 148">
              <a:extLst>
                <a:ext uri="{FF2B5EF4-FFF2-40B4-BE49-F238E27FC236}">
                  <a16:creationId xmlns:a16="http://schemas.microsoft.com/office/drawing/2014/main" id="{3C1A10D2-BDC9-B440-AE37-52A18654B109}"/>
                </a:ext>
              </a:extLst>
            </p:cNvPr>
            <p:cNvSpPr/>
            <p:nvPr/>
          </p:nvSpPr>
          <p:spPr>
            <a:xfrm>
              <a:off x="5171805" y="1967498"/>
              <a:ext cx="1642398" cy="576350"/>
            </a:xfrm>
            <a:prstGeom prst="mathMultiply">
              <a:avLst>
                <a:gd name="adj1" fmla="val 7778"/>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7" name="グループ化 156">
            <a:extLst>
              <a:ext uri="{FF2B5EF4-FFF2-40B4-BE49-F238E27FC236}">
                <a16:creationId xmlns:a16="http://schemas.microsoft.com/office/drawing/2014/main" id="{1B54D68C-45C2-EC43-A5EC-16CD61AF1E50}"/>
              </a:ext>
            </a:extLst>
          </p:cNvPr>
          <p:cNvGrpSpPr/>
          <p:nvPr/>
        </p:nvGrpSpPr>
        <p:grpSpPr>
          <a:xfrm>
            <a:off x="6219230" y="1753367"/>
            <a:ext cx="2927273" cy="3476264"/>
            <a:chOff x="6219230" y="1668965"/>
            <a:chExt cx="2927273" cy="3476264"/>
          </a:xfrm>
        </p:grpSpPr>
        <p:grpSp>
          <p:nvGrpSpPr>
            <p:cNvPr id="100" name="グループ化 99">
              <a:extLst>
                <a:ext uri="{FF2B5EF4-FFF2-40B4-BE49-F238E27FC236}">
                  <a16:creationId xmlns:a16="http://schemas.microsoft.com/office/drawing/2014/main" id="{7A32522E-EE96-CB43-9209-4594B153A844}"/>
                </a:ext>
              </a:extLst>
            </p:cNvPr>
            <p:cNvGrpSpPr/>
            <p:nvPr/>
          </p:nvGrpSpPr>
          <p:grpSpPr>
            <a:xfrm>
              <a:off x="6827853" y="2053865"/>
              <a:ext cx="1744394" cy="345922"/>
              <a:chOff x="525194" y="1308295"/>
              <a:chExt cx="1363263" cy="214624"/>
            </a:xfrm>
            <a:solidFill>
              <a:schemeClr val="bg1">
                <a:lumMod val="85000"/>
              </a:schemeClr>
            </a:solidFill>
          </p:grpSpPr>
          <p:sp>
            <p:nvSpPr>
              <p:cNvPr id="101" name="直方体 100">
                <a:extLst>
                  <a:ext uri="{FF2B5EF4-FFF2-40B4-BE49-F238E27FC236}">
                    <a16:creationId xmlns:a16="http://schemas.microsoft.com/office/drawing/2014/main" id="{E97919FB-0D30-CD4B-8C88-BD0ACA5F6F74}"/>
                  </a:ext>
                </a:extLst>
              </p:cNvPr>
              <p:cNvSpPr/>
              <p:nvPr/>
            </p:nvSpPr>
            <p:spPr>
              <a:xfrm>
                <a:off x="525194"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直方体 101">
                <a:extLst>
                  <a:ext uri="{FF2B5EF4-FFF2-40B4-BE49-F238E27FC236}">
                    <a16:creationId xmlns:a16="http://schemas.microsoft.com/office/drawing/2014/main" id="{EC77441C-918E-444F-900F-F299F7236C38}"/>
                  </a:ext>
                </a:extLst>
              </p:cNvPr>
              <p:cNvSpPr/>
              <p:nvPr/>
            </p:nvSpPr>
            <p:spPr>
              <a:xfrm>
                <a:off x="670560"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直方体 102">
                <a:extLst>
                  <a:ext uri="{FF2B5EF4-FFF2-40B4-BE49-F238E27FC236}">
                    <a16:creationId xmlns:a16="http://schemas.microsoft.com/office/drawing/2014/main" id="{39E8A2BD-EBB4-5F4F-9A5C-3C1D4D081DA6}"/>
                  </a:ext>
                </a:extLst>
              </p:cNvPr>
              <p:cNvSpPr/>
              <p:nvPr/>
            </p:nvSpPr>
            <p:spPr>
              <a:xfrm>
                <a:off x="82061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直方体 103">
                <a:extLst>
                  <a:ext uri="{FF2B5EF4-FFF2-40B4-BE49-F238E27FC236}">
                    <a16:creationId xmlns:a16="http://schemas.microsoft.com/office/drawing/2014/main" id="{FDC29DD4-296D-5945-934F-7F0C1ADA0D29}"/>
                  </a:ext>
                </a:extLst>
              </p:cNvPr>
              <p:cNvSpPr/>
              <p:nvPr/>
            </p:nvSpPr>
            <p:spPr>
              <a:xfrm>
                <a:off x="96598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直方体 104">
                <a:extLst>
                  <a:ext uri="{FF2B5EF4-FFF2-40B4-BE49-F238E27FC236}">
                    <a16:creationId xmlns:a16="http://schemas.microsoft.com/office/drawing/2014/main" id="{566B3C21-4D6B-A841-AB2D-45FCBE86FC4E}"/>
                  </a:ext>
                </a:extLst>
              </p:cNvPr>
              <p:cNvSpPr/>
              <p:nvPr/>
            </p:nvSpPr>
            <p:spPr>
              <a:xfrm>
                <a:off x="111004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直方体 105">
                <a:extLst>
                  <a:ext uri="{FF2B5EF4-FFF2-40B4-BE49-F238E27FC236}">
                    <a16:creationId xmlns:a16="http://schemas.microsoft.com/office/drawing/2014/main" id="{73700EAC-BBD3-2B4E-8F73-E0D95D123510}"/>
                  </a:ext>
                </a:extLst>
              </p:cNvPr>
              <p:cNvSpPr/>
              <p:nvPr/>
            </p:nvSpPr>
            <p:spPr>
              <a:xfrm>
                <a:off x="125541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直方体 106">
                <a:extLst>
                  <a:ext uri="{FF2B5EF4-FFF2-40B4-BE49-F238E27FC236}">
                    <a16:creationId xmlns:a16="http://schemas.microsoft.com/office/drawing/2014/main" id="{2E7FDA82-68E7-2C43-9647-18CB99BA2A77}"/>
                  </a:ext>
                </a:extLst>
              </p:cNvPr>
              <p:cNvSpPr/>
              <p:nvPr/>
            </p:nvSpPr>
            <p:spPr>
              <a:xfrm>
                <a:off x="1405466"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直方体 107">
                <a:extLst>
                  <a:ext uri="{FF2B5EF4-FFF2-40B4-BE49-F238E27FC236}">
                    <a16:creationId xmlns:a16="http://schemas.microsoft.com/office/drawing/2014/main" id="{A9F07EB4-02F8-724B-B48F-919916E7E22A}"/>
                  </a:ext>
                </a:extLst>
              </p:cNvPr>
              <p:cNvSpPr/>
              <p:nvPr/>
            </p:nvSpPr>
            <p:spPr>
              <a:xfrm>
                <a:off x="1550832"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直方体 108">
                <a:extLst>
                  <a:ext uri="{FF2B5EF4-FFF2-40B4-BE49-F238E27FC236}">
                    <a16:creationId xmlns:a16="http://schemas.microsoft.com/office/drawing/2014/main" id="{D68FB5EC-E559-3248-A0D5-BF3B651E98F5}"/>
                  </a:ext>
                </a:extLst>
              </p:cNvPr>
              <p:cNvSpPr/>
              <p:nvPr/>
            </p:nvSpPr>
            <p:spPr>
              <a:xfrm>
                <a:off x="1700887"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2" name="テキスト ボックス 121">
              <a:extLst>
                <a:ext uri="{FF2B5EF4-FFF2-40B4-BE49-F238E27FC236}">
                  <a16:creationId xmlns:a16="http://schemas.microsoft.com/office/drawing/2014/main" id="{B3ACABAB-59A0-4C46-BDDB-72C4E84969FD}"/>
                </a:ext>
              </a:extLst>
            </p:cNvPr>
            <p:cNvSpPr txBox="1"/>
            <p:nvPr/>
          </p:nvSpPr>
          <p:spPr>
            <a:xfrm>
              <a:off x="6797754" y="2475894"/>
              <a:ext cx="1851789" cy="246221"/>
            </a:xfrm>
            <a:prstGeom prst="rect">
              <a:avLst/>
            </a:prstGeom>
            <a:noFill/>
          </p:spPr>
          <p:txBody>
            <a:bodyPr wrap="none" rtlCol="0">
              <a:spAutoFit/>
            </a:bodyPr>
            <a:lstStyle/>
            <a:p>
              <a:r>
                <a:rPr kumimoji="1" lang="ja-JP" altLang="en-US" sz="1000">
                  <a:solidFill>
                    <a:srgbClr val="C00000"/>
                  </a:solidFill>
                  <a:latin typeface="Meiryo" panose="020B0604030504040204" pitchFamily="34" charset="-128"/>
                  <a:ea typeface="Meiryo" panose="020B0604030504040204" pitchFamily="34" charset="-128"/>
                </a:rPr>
                <a:t>サーバーの構築・運用は不要</a:t>
              </a:r>
            </a:p>
          </p:txBody>
        </p:sp>
        <p:sp>
          <p:nvSpPr>
            <p:cNvPr id="128" name="テキスト ボックス 127">
              <a:extLst>
                <a:ext uri="{FF2B5EF4-FFF2-40B4-BE49-F238E27FC236}">
                  <a16:creationId xmlns:a16="http://schemas.microsoft.com/office/drawing/2014/main" id="{0E6FE8AF-FE25-2E4E-8350-A041B64EB784}"/>
                </a:ext>
              </a:extLst>
            </p:cNvPr>
            <p:cNvSpPr txBox="1"/>
            <p:nvPr/>
          </p:nvSpPr>
          <p:spPr>
            <a:xfrm>
              <a:off x="6797754" y="4314232"/>
              <a:ext cx="1728358" cy="830997"/>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rPr>
                <a:t>購入費用　　：　ー</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年間保守料　：</a:t>
              </a:r>
              <a:r>
                <a:rPr lang="ja-JP" altLang="en-US" sz="1200">
                  <a:latin typeface="Meiryo" panose="020B0604030504040204" pitchFamily="34" charset="-128"/>
                  <a:ea typeface="Meiryo" panose="020B0604030504040204" pitchFamily="34" charset="-128"/>
                </a:rPr>
                <a:t>　ー</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年間運用量　：　ー</a:t>
              </a:r>
              <a:endParaRPr lang="en-US" altLang="ja-JP" sz="1200" dirty="0">
                <a:latin typeface="Meiryo" panose="020B0604030504040204" pitchFamily="34" charset="-128"/>
                <a:ea typeface="Meiryo" panose="020B0604030504040204" pitchFamily="34" charset="-128"/>
              </a:endParaRPr>
            </a:p>
            <a:p>
              <a:r>
                <a:rPr lang="ja-JP" altLang="en-US" sz="1200" b="1">
                  <a:solidFill>
                    <a:srgbClr val="C00000"/>
                  </a:solidFill>
                  <a:latin typeface="Meiryo" panose="020B0604030504040204" pitchFamily="34" charset="-128"/>
                  <a:ea typeface="Meiryo" panose="020B0604030504040204" pitchFamily="34" charset="-128"/>
                </a:rPr>
                <a:t>年間使用料　：</a:t>
              </a:r>
              <a:r>
                <a:rPr lang="en-US" altLang="ja-JP" sz="1200" b="1" dirty="0">
                  <a:solidFill>
                    <a:srgbClr val="C00000"/>
                  </a:solidFill>
                  <a:latin typeface="Meiryo" panose="020B0604030504040204" pitchFamily="34" charset="-128"/>
                  <a:ea typeface="Meiryo" panose="020B0604030504040204" pitchFamily="34" charset="-128"/>
                </a:rPr>
                <a:t>907</a:t>
              </a:r>
              <a:r>
                <a:rPr lang="ja-JP" altLang="en-US" sz="1200" b="1">
                  <a:solidFill>
                    <a:srgbClr val="C00000"/>
                  </a:solidFill>
                  <a:latin typeface="Meiryo" panose="020B0604030504040204" pitchFamily="34" charset="-128"/>
                  <a:ea typeface="Meiryo" panose="020B0604030504040204" pitchFamily="34" charset="-128"/>
                </a:rPr>
                <a:t>円</a:t>
              </a:r>
              <a:endParaRPr lang="en-US" altLang="ja-JP" sz="1200" b="1" dirty="0">
                <a:solidFill>
                  <a:srgbClr val="C00000"/>
                </a:solidFill>
                <a:latin typeface="Meiryo" panose="020B0604030504040204" pitchFamily="34" charset="-128"/>
                <a:ea typeface="Meiryo" panose="020B0604030504040204" pitchFamily="34" charset="-128"/>
              </a:endParaRPr>
            </a:p>
          </p:txBody>
        </p:sp>
        <p:sp>
          <p:nvSpPr>
            <p:cNvPr id="130" name="テキスト ボックス 129">
              <a:extLst>
                <a:ext uri="{FF2B5EF4-FFF2-40B4-BE49-F238E27FC236}">
                  <a16:creationId xmlns:a16="http://schemas.microsoft.com/office/drawing/2014/main" id="{A692B140-F18A-A04A-95F2-1559B38E2093}"/>
                </a:ext>
              </a:extLst>
            </p:cNvPr>
            <p:cNvSpPr txBox="1"/>
            <p:nvPr/>
          </p:nvSpPr>
          <p:spPr>
            <a:xfrm>
              <a:off x="6789634" y="3120218"/>
              <a:ext cx="2202847" cy="707886"/>
            </a:xfrm>
            <a:prstGeom prst="rect">
              <a:avLst/>
            </a:prstGeom>
            <a:noFill/>
          </p:spPr>
          <p:txBody>
            <a:bodyPr wrap="none" rtlCol="0">
              <a:spAutoFit/>
            </a:bodyPr>
            <a:lstStyle/>
            <a:p>
              <a:r>
                <a:rPr kumimoji="1" lang="en-US" altLang="ja-JP" sz="1000" dirty="0">
                  <a:solidFill>
                    <a:srgbClr val="FF0000"/>
                  </a:solidFill>
                  <a:latin typeface="Meiryo" panose="020B0604030504040204" pitchFamily="34" charset="-128"/>
                  <a:ea typeface="Meiryo" panose="020B0604030504040204" pitchFamily="34" charset="-128"/>
                </a:rPr>
                <a:t>× </a:t>
              </a:r>
              <a:r>
                <a:rPr kumimoji="1" lang="ja-JP" altLang="en-US" sz="1000">
                  <a:solidFill>
                    <a:srgbClr val="FF0000"/>
                  </a:solidFill>
                  <a:latin typeface="Meiryo" panose="020B0604030504040204" pitchFamily="34" charset="-128"/>
                  <a:ea typeface="Meiryo" panose="020B0604030504040204" pitchFamily="34" charset="-128"/>
                </a:rPr>
                <a:t>データベース等のライセンス</a:t>
              </a:r>
              <a:endParaRPr kumimoji="1" lang="en-US" altLang="ja-JP" sz="1000" dirty="0">
                <a:solidFill>
                  <a:srgbClr val="FF0000"/>
                </a:solidFill>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インフラ、</a:t>
              </a:r>
              <a:r>
                <a:rPr lang="en-US" altLang="ja-JP" sz="1000" dirty="0">
                  <a:solidFill>
                    <a:srgbClr val="FF0000"/>
                  </a:solidFill>
                  <a:latin typeface="Meiryo" panose="020B0604030504040204" pitchFamily="34" charset="-128"/>
                  <a:ea typeface="Meiryo" panose="020B0604030504040204" pitchFamily="34" charset="-128"/>
                </a:rPr>
                <a:t>DB</a:t>
              </a:r>
              <a:r>
                <a:rPr lang="ja-JP" altLang="en-US" sz="1000">
                  <a:solidFill>
                    <a:srgbClr val="FF0000"/>
                  </a:solidFill>
                  <a:latin typeface="Meiryo" panose="020B0604030504040204" pitchFamily="34" charset="-128"/>
                  <a:ea typeface="Meiryo" panose="020B0604030504040204" pitchFamily="34" charset="-128"/>
                </a:rPr>
                <a:t>などの環境構築</a:t>
              </a:r>
              <a:endParaRPr lang="en-US" altLang="ja-JP" sz="1000" dirty="0">
                <a:solidFill>
                  <a:srgbClr val="FF0000"/>
                </a:solidFill>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運用管理業務</a:t>
              </a:r>
              <a:endParaRPr lang="en-US" altLang="ja-JP" sz="1000" dirty="0">
                <a:solidFill>
                  <a:srgbClr val="FF0000"/>
                </a:solidFill>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設置場所（場所</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電源</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空調等）</a:t>
              </a:r>
            </a:p>
          </p:txBody>
        </p:sp>
        <p:sp>
          <p:nvSpPr>
            <p:cNvPr id="137" name="テキスト ボックス 136">
              <a:extLst>
                <a:ext uri="{FF2B5EF4-FFF2-40B4-BE49-F238E27FC236}">
                  <a16:creationId xmlns:a16="http://schemas.microsoft.com/office/drawing/2014/main" id="{4E8175B6-8C4F-7548-A97A-03D03E3634D9}"/>
                </a:ext>
              </a:extLst>
            </p:cNvPr>
            <p:cNvSpPr txBox="1"/>
            <p:nvPr/>
          </p:nvSpPr>
          <p:spPr>
            <a:xfrm>
              <a:off x="6789634" y="2673806"/>
              <a:ext cx="1936199" cy="369332"/>
            </a:xfrm>
            <a:prstGeom prst="rect">
              <a:avLst/>
            </a:prstGeom>
            <a:noFill/>
          </p:spPr>
          <p:txBody>
            <a:bodyPr wrap="square" rtlCol="0">
              <a:spAutoFit/>
            </a:bodyPr>
            <a:lstStyle/>
            <a:p>
              <a:r>
                <a:rPr kumimoji="1" lang="ja-JP" altLang="en-US" sz="900" b="1" u="sng">
                  <a:solidFill>
                    <a:srgbClr val="C00000"/>
                  </a:solidFill>
                  <a:latin typeface="Meiryo" panose="020B0604030504040204" pitchFamily="34" charset="-128"/>
                  <a:ea typeface="Meiryo" panose="020B0604030504040204" pitchFamily="34" charset="-128"/>
                </a:rPr>
                <a:t>サーバーレス方式</a:t>
              </a:r>
              <a:r>
                <a:rPr kumimoji="1" lang="ja-JP" altLang="en-US" sz="900">
                  <a:solidFill>
                    <a:srgbClr val="C00000"/>
                  </a:solidFill>
                  <a:latin typeface="Meiryo" panose="020B0604030504040204" pitchFamily="34" charset="-128"/>
                  <a:ea typeface="Meiryo" panose="020B0604030504040204" pitchFamily="34" charset="-128"/>
                </a:rPr>
                <a:t>と言われるまったく異なる実行方式を採用</a:t>
              </a:r>
            </a:p>
          </p:txBody>
        </p:sp>
        <p:sp>
          <p:nvSpPr>
            <p:cNvPr id="141" name="テキスト ボックス 140">
              <a:extLst>
                <a:ext uri="{FF2B5EF4-FFF2-40B4-BE49-F238E27FC236}">
                  <a16:creationId xmlns:a16="http://schemas.microsoft.com/office/drawing/2014/main" id="{6A55B0E4-10F2-7444-89EB-EEC6710F2C8F}"/>
                </a:ext>
              </a:extLst>
            </p:cNvPr>
            <p:cNvSpPr txBox="1"/>
            <p:nvPr/>
          </p:nvSpPr>
          <p:spPr>
            <a:xfrm>
              <a:off x="6727460" y="1668965"/>
              <a:ext cx="2069797" cy="253916"/>
            </a:xfrm>
            <a:prstGeom prst="rect">
              <a:avLst/>
            </a:prstGeom>
            <a:noFill/>
          </p:spPr>
          <p:txBody>
            <a:bodyPr wrap="none" rtlCol="0">
              <a:spAutoFit/>
            </a:bodyPr>
            <a:lstStyle/>
            <a:p>
              <a:pPr algn="ctr"/>
              <a:r>
                <a:rPr kumimoji="1" lang="ja-JP" altLang="en-US" sz="1050" b="1">
                  <a:solidFill>
                    <a:srgbClr val="0070C0"/>
                  </a:solidFill>
                  <a:latin typeface="Meiryo" panose="020B0604030504040204" pitchFamily="34" charset="-128"/>
                  <a:ea typeface="Meiryo" panose="020B0604030504040204" pitchFamily="34" charset="-128"/>
                </a:rPr>
                <a:t>クラウド・ネイティブで再構築</a:t>
              </a:r>
            </a:p>
          </p:txBody>
        </p:sp>
        <p:sp>
          <p:nvSpPr>
            <p:cNvPr id="150" name="乗算記号 149">
              <a:extLst>
                <a:ext uri="{FF2B5EF4-FFF2-40B4-BE49-F238E27FC236}">
                  <a16:creationId xmlns:a16="http://schemas.microsoft.com/office/drawing/2014/main" id="{B6278817-8689-BF40-9AFF-294241584150}"/>
                </a:ext>
              </a:extLst>
            </p:cNvPr>
            <p:cNvSpPr/>
            <p:nvPr/>
          </p:nvSpPr>
          <p:spPr>
            <a:xfrm>
              <a:off x="6219230" y="1970959"/>
              <a:ext cx="2927273" cy="576350"/>
            </a:xfrm>
            <a:prstGeom prst="mathMultiply">
              <a:avLst>
                <a:gd name="adj1" fmla="val 7778"/>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1" name="テキスト ボックス 150">
            <a:extLst>
              <a:ext uri="{FF2B5EF4-FFF2-40B4-BE49-F238E27FC236}">
                <a16:creationId xmlns:a16="http://schemas.microsoft.com/office/drawing/2014/main" id="{61E95AD8-0BA6-5D4A-8852-56294FDAAC0F}"/>
              </a:ext>
            </a:extLst>
          </p:cNvPr>
          <p:cNvSpPr txBox="1"/>
          <p:nvPr/>
        </p:nvSpPr>
        <p:spPr>
          <a:xfrm>
            <a:off x="403406" y="2760965"/>
            <a:ext cx="1936199" cy="369332"/>
          </a:xfrm>
          <a:prstGeom prst="rect">
            <a:avLst/>
          </a:prstGeom>
          <a:noFill/>
        </p:spPr>
        <p:txBody>
          <a:bodyPr wrap="square" rtlCol="0">
            <a:spAutoFit/>
          </a:bodyPr>
          <a:lstStyle/>
          <a:p>
            <a:r>
              <a:rPr kumimoji="1" lang="ja-JP" altLang="en-US" sz="900" b="1">
                <a:latin typeface="Meiryo" panose="020B0604030504040204" pitchFamily="34" charset="-128"/>
                <a:ea typeface="Meiryo" panose="020B0604030504040204" pitchFamily="34" charset="-128"/>
              </a:rPr>
              <a:t>ハードウェアを所有</a:t>
            </a:r>
            <a:r>
              <a:rPr kumimoji="1" lang="ja-JP" altLang="en-US" sz="900">
                <a:latin typeface="Meiryo" panose="020B0604030504040204" pitchFamily="34" charset="-128"/>
                <a:ea typeface="Meiryo" panose="020B0604030504040204" pitchFamily="34" charset="-128"/>
              </a:rPr>
              <a:t>し、</a:t>
            </a:r>
            <a:r>
              <a:rPr kumimoji="1" lang="ja-JP" altLang="en-US" sz="900" b="1">
                <a:latin typeface="Meiryo" panose="020B0604030504040204" pitchFamily="34" charset="-128"/>
                <a:ea typeface="Meiryo" panose="020B0604030504040204" pitchFamily="34" charset="-128"/>
              </a:rPr>
              <a:t>設置場所とその運営も自社責任</a:t>
            </a:r>
          </a:p>
        </p:txBody>
      </p:sp>
    </p:spTree>
    <p:extLst>
      <p:ext uri="{BB962C8B-B14F-4D97-AF65-F5344CB8AC3E}">
        <p14:creationId xmlns:p14="http://schemas.microsoft.com/office/powerpoint/2010/main" val="66783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wipe(left)">
                                      <p:cBhvr>
                                        <p:cTn id="7" dur="500"/>
                                        <p:tgtEl>
                                          <p:spTgt spid="15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wipe(left)">
                                      <p:cBhvr>
                                        <p:cTn id="10" dur="500"/>
                                        <p:tgtEl>
                                          <p:spTgt spid="13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4"/>
                                        </p:tgtEl>
                                        <p:attrNameLst>
                                          <p:attrName>style.visibility</p:attrName>
                                        </p:attrNameLst>
                                      </p:cBhvr>
                                      <p:to>
                                        <p:strVal val="visible"/>
                                      </p:to>
                                    </p:set>
                                    <p:anim calcmode="lin" valueType="num">
                                      <p:cBhvr>
                                        <p:cTn id="15" dur="500" fill="hold"/>
                                        <p:tgtEl>
                                          <p:spTgt spid="154"/>
                                        </p:tgtEl>
                                        <p:attrNameLst>
                                          <p:attrName>ppt_w</p:attrName>
                                        </p:attrNameLst>
                                      </p:cBhvr>
                                      <p:tavLst>
                                        <p:tav tm="0">
                                          <p:val>
                                            <p:fltVal val="0"/>
                                          </p:val>
                                        </p:tav>
                                        <p:tav tm="100000">
                                          <p:val>
                                            <p:strVal val="#ppt_w"/>
                                          </p:val>
                                        </p:tav>
                                      </p:tavLst>
                                    </p:anim>
                                    <p:anim calcmode="lin" valueType="num">
                                      <p:cBhvr>
                                        <p:cTn id="16" dur="500" fill="hold"/>
                                        <p:tgtEl>
                                          <p:spTgt spid="154"/>
                                        </p:tgtEl>
                                        <p:attrNameLst>
                                          <p:attrName>ppt_h</p:attrName>
                                        </p:attrNameLst>
                                      </p:cBhvr>
                                      <p:tavLst>
                                        <p:tav tm="0">
                                          <p:val>
                                            <p:fltVal val="0"/>
                                          </p:val>
                                        </p:tav>
                                        <p:tav tm="100000">
                                          <p:val>
                                            <p:strVal val="#ppt_h"/>
                                          </p:val>
                                        </p:tav>
                                      </p:tavLst>
                                    </p:anim>
                                    <p:animEffect transition="in" filter="fade">
                                      <p:cBhvr>
                                        <p:cTn id="17" dur="500"/>
                                        <p:tgtEl>
                                          <p:spTgt spid="15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32"/>
                                        </p:tgtEl>
                                        <p:attrNameLst>
                                          <p:attrName>style.visibility</p:attrName>
                                        </p:attrNameLst>
                                      </p:cBhvr>
                                      <p:to>
                                        <p:strVal val="visible"/>
                                      </p:to>
                                    </p:set>
                                    <p:animEffect transition="in" filter="wipe(left)">
                                      <p:cBhvr>
                                        <p:cTn id="20" dur="500"/>
                                        <p:tgtEl>
                                          <p:spTgt spid="1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6"/>
                                        </p:tgtEl>
                                        <p:attrNameLst>
                                          <p:attrName>style.visibility</p:attrName>
                                        </p:attrNameLst>
                                      </p:cBhvr>
                                      <p:to>
                                        <p:strVal val="visible"/>
                                      </p:to>
                                    </p:set>
                                    <p:animEffect transition="in" filter="wipe(left)">
                                      <p:cBhvr>
                                        <p:cTn id="25" dur="500"/>
                                        <p:tgtEl>
                                          <p:spTgt spid="15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2"/>
                                        </p:tgtEl>
                                        <p:attrNameLst>
                                          <p:attrName>style.visibility</p:attrName>
                                        </p:attrNameLst>
                                      </p:cBhvr>
                                      <p:to>
                                        <p:strVal val="visible"/>
                                      </p:to>
                                    </p:set>
                                    <p:anim calcmode="lin" valueType="num">
                                      <p:cBhvr>
                                        <p:cTn id="30" dur="500" fill="hold"/>
                                        <p:tgtEl>
                                          <p:spTgt spid="152"/>
                                        </p:tgtEl>
                                        <p:attrNameLst>
                                          <p:attrName>ppt_w</p:attrName>
                                        </p:attrNameLst>
                                      </p:cBhvr>
                                      <p:tavLst>
                                        <p:tav tm="0">
                                          <p:val>
                                            <p:fltVal val="0"/>
                                          </p:val>
                                        </p:tav>
                                        <p:tav tm="100000">
                                          <p:val>
                                            <p:strVal val="#ppt_w"/>
                                          </p:val>
                                        </p:tav>
                                      </p:tavLst>
                                    </p:anim>
                                    <p:anim calcmode="lin" valueType="num">
                                      <p:cBhvr>
                                        <p:cTn id="31" dur="500" fill="hold"/>
                                        <p:tgtEl>
                                          <p:spTgt spid="152"/>
                                        </p:tgtEl>
                                        <p:attrNameLst>
                                          <p:attrName>ppt_h</p:attrName>
                                        </p:attrNameLst>
                                      </p:cBhvr>
                                      <p:tavLst>
                                        <p:tav tm="0">
                                          <p:val>
                                            <p:fltVal val="0"/>
                                          </p:val>
                                        </p:tav>
                                        <p:tav tm="100000">
                                          <p:val>
                                            <p:strVal val="#ppt_h"/>
                                          </p:val>
                                        </p:tav>
                                      </p:tavLst>
                                    </p:anim>
                                    <p:animEffect transition="in" filter="fade">
                                      <p:cBhvr>
                                        <p:cTn id="32" dur="500"/>
                                        <p:tgtEl>
                                          <p:spTgt spid="15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7"/>
                                        </p:tgtEl>
                                        <p:attrNameLst>
                                          <p:attrName>style.visibility</p:attrName>
                                        </p:attrNameLst>
                                      </p:cBhvr>
                                      <p:to>
                                        <p:strVal val="visible"/>
                                      </p:to>
                                    </p:set>
                                    <p:animEffect transition="in" filter="wipe(left)">
                                      <p:cBhvr>
                                        <p:cTn id="37" dur="500"/>
                                        <p:tgtEl>
                                          <p:spTgt spid="1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3"/>
                                        </p:tgtEl>
                                        <p:attrNameLst>
                                          <p:attrName>style.visibility</p:attrName>
                                        </p:attrNameLst>
                                      </p:cBhvr>
                                      <p:to>
                                        <p:strVal val="visible"/>
                                      </p:to>
                                    </p:set>
                                    <p:anim calcmode="lin" valueType="num">
                                      <p:cBhvr>
                                        <p:cTn id="42" dur="500" fill="hold"/>
                                        <p:tgtEl>
                                          <p:spTgt spid="153"/>
                                        </p:tgtEl>
                                        <p:attrNameLst>
                                          <p:attrName>ppt_w</p:attrName>
                                        </p:attrNameLst>
                                      </p:cBhvr>
                                      <p:tavLst>
                                        <p:tav tm="0">
                                          <p:val>
                                            <p:fltVal val="0"/>
                                          </p:val>
                                        </p:tav>
                                        <p:tav tm="100000">
                                          <p:val>
                                            <p:strVal val="#ppt_w"/>
                                          </p:val>
                                        </p:tav>
                                      </p:tavLst>
                                    </p:anim>
                                    <p:anim calcmode="lin" valueType="num">
                                      <p:cBhvr>
                                        <p:cTn id="43" dur="500" fill="hold"/>
                                        <p:tgtEl>
                                          <p:spTgt spid="153"/>
                                        </p:tgtEl>
                                        <p:attrNameLst>
                                          <p:attrName>ppt_h</p:attrName>
                                        </p:attrNameLst>
                                      </p:cBhvr>
                                      <p:tavLst>
                                        <p:tav tm="0">
                                          <p:val>
                                            <p:fltVal val="0"/>
                                          </p:val>
                                        </p:tav>
                                        <p:tav tm="100000">
                                          <p:val>
                                            <p:strVal val="#ppt_h"/>
                                          </p:val>
                                        </p:tav>
                                      </p:tavLst>
                                    </p:anim>
                                    <p:animEffect transition="in" filter="fade">
                                      <p:cBhvr>
                                        <p:cTn id="44"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5CE9CBB-FAE6-104F-B828-D2CD6E4609B4}"/>
              </a:ext>
            </a:extLst>
          </p:cNvPr>
          <p:cNvSpPr/>
          <p:nvPr/>
        </p:nvSpPr>
        <p:spPr>
          <a:xfrm>
            <a:off x="652282" y="1008992"/>
            <a:ext cx="3723290" cy="527619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C7961F3-9316-C44D-A8D7-1DD08D834FB9}"/>
              </a:ext>
            </a:extLst>
          </p:cNvPr>
          <p:cNvSpPr>
            <a:spLocks noGrp="1"/>
          </p:cNvSpPr>
          <p:nvPr>
            <p:ph type="title"/>
          </p:nvPr>
        </p:nvSpPr>
        <p:spPr>
          <a:xfrm>
            <a:off x="230400" y="266400"/>
            <a:ext cx="8686800" cy="416221"/>
          </a:xfrm>
        </p:spPr>
        <p:txBody>
          <a:bodyPr lIns="0" rIns="0"/>
          <a:lstStyle/>
          <a:p>
            <a:r>
              <a:rPr kumimoji="1" lang="ja-JP" altLang="en-US" sz="2700" dirty="0"/>
              <a:t>変わる情報システムのかたち</a:t>
            </a:r>
          </a:p>
        </p:txBody>
      </p:sp>
      <p:pic>
        <p:nvPicPr>
          <p:cNvPr id="4" name="図 3">
            <a:extLst>
              <a:ext uri="{FF2B5EF4-FFF2-40B4-BE49-F238E27FC236}">
                <a16:creationId xmlns:a16="http://schemas.microsoft.com/office/drawing/2014/main" id="{A18D4D37-9E59-A54A-89C8-9419E185CC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8038" y="1088013"/>
            <a:ext cx="1855075" cy="1328234"/>
          </a:xfrm>
          <a:prstGeom prst="rect">
            <a:avLst/>
          </a:prstGeom>
        </p:spPr>
      </p:pic>
      <p:sp>
        <p:nvSpPr>
          <p:cNvPr id="9" name="テキスト ボックス 8">
            <a:extLst>
              <a:ext uri="{FF2B5EF4-FFF2-40B4-BE49-F238E27FC236}">
                <a16:creationId xmlns:a16="http://schemas.microsoft.com/office/drawing/2014/main" id="{2C7BD0EA-A538-1B45-8717-FC7517175F9A}"/>
              </a:ext>
            </a:extLst>
          </p:cNvPr>
          <p:cNvSpPr txBox="1"/>
          <p:nvPr/>
        </p:nvSpPr>
        <p:spPr>
          <a:xfrm>
            <a:off x="1400452" y="2694268"/>
            <a:ext cx="2236510" cy="1569660"/>
          </a:xfrm>
          <a:prstGeom prst="rect">
            <a:avLst/>
          </a:prstGeom>
          <a:noFill/>
        </p:spPr>
        <p:txBody>
          <a:bodyPr wrap="none" rtlCol="0">
            <a:spAutoFit/>
          </a:bodyPr>
          <a:lstStyle/>
          <a:p>
            <a:pPr algn="ctr"/>
            <a:r>
              <a:rPr kumimoji="1" lang="ja-JP" altLang="en-US" sz="3200" dirty="0">
                <a:latin typeface="Meiryo" panose="020B0604030504040204" pitchFamily="34" charset="-128"/>
                <a:ea typeface="Meiryo" panose="020B0604030504040204" pitchFamily="34" charset="-128"/>
              </a:rPr>
              <a:t>戸建・定住</a:t>
            </a:r>
            <a:endParaRPr kumimoji="1"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新築</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建売り</a:t>
            </a:r>
          </a:p>
        </p:txBody>
      </p:sp>
      <p:sp>
        <p:nvSpPr>
          <p:cNvPr id="13" name="正方形/長方形 12">
            <a:extLst>
              <a:ext uri="{FF2B5EF4-FFF2-40B4-BE49-F238E27FC236}">
                <a16:creationId xmlns:a16="http://schemas.microsoft.com/office/drawing/2014/main" id="{FB78D6CA-4980-0842-ABCD-4BD4839D9408}"/>
              </a:ext>
            </a:extLst>
          </p:cNvPr>
          <p:cNvSpPr/>
          <p:nvPr/>
        </p:nvSpPr>
        <p:spPr>
          <a:xfrm>
            <a:off x="759019" y="4541949"/>
            <a:ext cx="3509815" cy="7867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chemeClr val="bg1"/>
                </a:solidFill>
                <a:latin typeface="Meiryo" panose="020B0604030504040204" pitchFamily="34" charset="-128"/>
                <a:ea typeface="Meiryo" panose="020B0604030504040204" pitchFamily="34" charset="-128"/>
                <a:cs typeface="ＭＳ Ｐゴシック"/>
              </a:rPr>
              <a:t>建設業</a:t>
            </a:r>
          </a:p>
        </p:txBody>
      </p:sp>
      <p:sp>
        <p:nvSpPr>
          <p:cNvPr id="15" name="テキスト ボックス 14">
            <a:extLst>
              <a:ext uri="{FF2B5EF4-FFF2-40B4-BE49-F238E27FC236}">
                <a16:creationId xmlns:a16="http://schemas.microsoft.com/office/drawing/2014/main" id="{4136A8ED-4119-6C4D-9270-03068751A6E2}"/>
              </a:ext>
            </a:extLst>
          </p:cNvPr>
          <p:cNvSpPr txBox="1"/>
          <p:nvPr/>
        </p:nvSpPr>
        <p:spPr>
          <a:xfrm>
            <a:off x="1326024" y="5579872"/>
            <a:ext cx="2339103" cy="523220"/>
          </a:xfrm>
          <a:prstGeom prst="rect">
            <a:avLst/>
          </a:prstGeom>
          <a:noFill/>
        </p:spPr>
        <p:txBody>
          <a:bodyPr wrap="none" rtlCol="0">
            <a:spAutoFit/>
          </a:bodyPr>
          <a:lstStyle/>
          <a:p>
            <a:pPr algn="ctr"/>
            <a:r>
              <a:rPr kumimoji="1" lang="ja-JP" altLang="en-US" sz="2800" dirty="0">
                <a:solidFill>
                  <a:schemeClr val="accent3">
                    <a:lumMod val="75000"/>
                  </a:schemeClr>
                </a:solidFill>
                <a:latin typeface="Meiryo" panose="020B0604030504040204" pitchFamily="34" charset="-128"/>
                <a:ea typeface="Meiryo" panose="020B0604030504040204" pitchFamily="34" charset="-128"/>
              </a:rPr>
              <a:t>一括売り切り</a:t>
            </a:r>
          </a:p>
        </p:txBody>
      </p:sp>
      <p:grpSp>
        <p:nvGrpSpPr>
          <p:cNvPr id="6" name="グループ化 5">
            <a:extLst>
              <a:ext uri="{FF2B5EF4-FFF2-40B4-BE49-F238E27FC236}">
                <a16:creationId xmlns:a16="http://schemas.microsoft.com/office/drawing/2014/main" id="{42AFD95B-07F1-2746-8686-F7130AA95142}"/>
              </a:ext>
            </a:extLst>
          </p:cNvPr>
          <p:cNvGrpSpPr/>
          <p:nvPr/>
        </p:nvGrpSpPr>
        <p:grpSpPr>
          <a:xfrm>
            <a:off x="4183117" y="1008992"/>
            <a:ext cx="4340773" cy="5276193"/>
            <a:chOff x="4183117" y="1008992"/>
            <a:chExt cx="4340773" cy="5276193"/>
          </a:xfrm>
        </p:grpSpPr>
        <p:sp>
          <p:nvSpPr>
            <p:cNvPr id="11" name="正方形/長方形 10">
              <a:extLst>
                <a:ext uri="{FF2B5EF4-FFF2-40B4-BE49-F238E27FC236}">
                  <a16:creationId xmlns:a16="http://schemas.microsoft.com/office/drawing/2014/main" id="{61692D45-C9E1-7140-A7C2-05490056AC8A}"/>
                </a:ext>
              </a:extLst>
            </p:cNvPr>
            <p:cNvSpPr/>
            <p:nvPr/>
          </p:nvSpPr>
          <p:spPr>
            <a:xfrm>
              <a:off x="4800600" y="1008992"/>
              <a:ext cx="3723290" cy="527619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30A482DA-8155-CE41-BBD5-AFBE439F09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6326" y="1245425"/>
              <a:ext cx="1127437" cy="1127437"/>
            </a:xfrm>
            <a:prstGeom prst="rect">
              <a:avLst/>
            </a:prstGeom>
          </p:spPr>
        </p:pic>
        <p:pic>
          <p:nvPicPr>
            <p:cNvPr id="7" name="図 6">
              <a:extLst>
                <a:ext uri="{FF2B5EF4-FFF2-40B4-BE49-F238E27FC236}">
                  <a16:creationId xmlns:a16="http://schemas.microsoft.com/office/drawing/2014/main" id="{9EEE3C1C-99F1-554E-BB0A-EA0BCAC93A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0271" y="1245424"/>
              <a:ext cx="1127437" cy="1127437"/>
            </a:xfrm>
            <a:prstGeom prst="rect">
              <a:avLst/>
            </a:prstGeom>
          </p:spPr>
        </p:pic>
        <p:pic>
          <p:nvPicPr>
            <p:cNvPr id="8" name="図 7">
              <a:extLst>
                <a:ext uri="{FF2B5EF4-FFF2-40B4-BE49-F238E27FC236}">
                  <a16:creationId xmlns:a16="http://schemas.microsoft.com/office/drawing/2014/main" id="{61E049B1-2C4D-4B4B-A51A-57D019C0E3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3763" y="1245425"/>
              <a:ext cx="1003419" cy="1127437"/>
            </a:xfrm>
            <a:prstGeom prst="rect">
              <a:avLst/>
            </a:prstGeom>
          </p:spPr>
        </p:pic>
        <p:sp>
          <p:nvSpPr>
            <p:cNvPr id="10" name="テキスト ボックス 9">
              <a:extLst>
                <a:ext uri="{FF2B5EF4-FFF2-40B4-BE49-F238E27FC236}">
                  <a16:creationId xmlns:a16="http://schemas.microsoft.com/office/drawing/2014/main" id="{D88C7B2C-CB1B-7949-92EF-00D87D692735}"/>
                </a:ext>
              </a:extLst>
            </p:cNvPr>
            <p:cNvSpPr txBox="1"/>
            <p:nvPr/>
          </p:nvSpPr>
          <p:spPr>
            <a:xfrm>
              <a:off x="5543990" y="2690996"/>
              <a:ext cx="2236510" cy="1569660"/>
            </a:xfrm>
            <a:prstGeom prst="rect">
              <a:avLst/>
            </a:prstGeom>
            <a:noFill/>
          </p:spPr>
          <p:txBody>
            <a:bodyPr wrap="none" rtlCol="0">
              <a:spAutoFit/>
            </a:bodyPr>
            <a:lstStyle/>
            <a:p>
              <a:pPr algn="ctr"/>
              <a:r>
                <a:rPr lang="ja-JP" altLang="en-US" sz="3200" dirty="0">
                  <a:latin typeface="Meiryo" panose="020B0604030504040204" pitchFamily="34" charset="-128"/>
                  <a:ea typeface="Meiryo" panose="020B0604030504040204" pitchFamily="34" charset="-128"/>
                </a:rPr>
                <a:t>住み替え</a:t>
              </a:r>
              <a:endParaRPr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リフォーム</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賃貸</a:t>
              </a:r>
            </a:p>
          </p:txBody>
        </p:sp>
        <p:sp>
          <p:nvSpPr>
            <p:cNvPr id="14" name="正方形/長方形 13">
              <a:extLst>
                <a:ext uri="{FF2B5EF4-FFF2-40B4-BE49-F238E27FC236}">
                  <a16:creationId xmlns:a16="http://schemas.microsoft.com/office/drawing/2014/main" id="{B752EAA6-D455-444A-8BB2-6AC325F1F070}"/>
                </a:ext>
              </a:extLst>
            </p:cNvPr>
            <p:cNvSpPr/>
            <p:nvPr/>
          </p:nvSpPr>
          <p:spPr>
            <a:xfrm>
              <a:off x="4907337" y="4541949"/>
              <a:ext cx="3509815" cy="7867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rgbClr val="FFFFFF"/>
                  </a:solidFill>
                  <a:latin typeface="Meiryo" panose="020B0604030504040204" pitchFamily="34" charset="-128"/>
                  <a:ea typeface="Meiryo" panose="020B0604030504040204" pitchFamily="34" charset="-128"/>
                  <a:cs typeface="ＭＳ Ｐゴシック"/>
                </a:rPr>
                <a:t>サービス業</a:t>
              </a:r>
            </a:p>
          </p:txBody>
        </p:sp>
        <p:sp>
          <p:nvSpPr>
            <p:cNvPr id="16" name="テキスト ボックス 15">
              <a:extLst>
                <a:ext uri="{FF2B5EF4-FFF2-40B4-BE49-F238E27FC236}">
                  <a16:creationId xmlns:a16="http://schemas.microsoft.com/office/drawing/2014/main" id="{2D0290B9-0E51-6640-8A0D-428EB41C31CD}"/>
                </a:ext>
              </a:extLst>
            </p:cNvPr>
            <p:cNvSpPr txBox="1"/>
            <p:nvPr/>
          </p:nvSpPr>
          <p:spPr>
            <a:xfrm>
              <a:off x="5672230" y="5577386"/>
              <a:ext cx="1980029" cy="523220"/>
            </a:xfrm>
            <a:prstGeom prst="rect">
              <a:avLst/>
            </a:prstGeom>
            <a:noFill/>
          </p:spPr>
          <p:txBody>
            <a:bodyPr wrap="none" rtlCol="0">
              <a:spAutoFit/>
            </a:bodyPr>
            <a:lstStyle/>
            <a:p>
              <a:pPr algn="ctr"/>
              <a:r>
                <a:rPr kumimoji="1" lang="ja-JP" altLang="en-US" sz="2800" dirty="0">
                  <a:solidFill>
                    <a:schemeClr val="accent6">
                      <a:lumMod val="75000"/>
                    </a:schemeClr>
                  </a:solidFill>
                  <a:latin typeface="Meiryo" panose="020B0604030504040204" pitchFamily="34" charset="-128"/>
                  <a:ea typeface="Meiryo" panose="020B0604030504040204" pitchFamily="34" charset="-128"/>
                </a:rPr>
                <a:t>継続支払い</a:t>
              </a:r>
            </a:p>
          </p:txBody>
        </p:sp>
        <p:sp>
          <p:nvSpPr>
            <p:cNvPr id="17" name="右矢印 16">
              <a:extLst>
                <a:ext uri="{FF2B5EF4-FFF2-40B4-BE49-F238E27FC236}">
                  <a16:creationId xmlns:a16="http://schemas.microsoft.com/office/drawing/2014/main" id="{B1A4C6B9-4526-2A42-A50F-FED29C42ED26}"/>
                </a:ext>
              </a:extLst>
            </p:cNvPr>
            <p:cNvSpPr/>
            <p:nvPr/>
          </p:nvSpPr>
          <p:spPr>
            <a:xfrm>
              <a:off x="4183117" y="3121572"/>
              <a:ext cx="797154" cy="87235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69830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a:solidFill>
                  <a:srgbClr val="FFFFFF"/>
                </a:solidFill>
                <a:latin typeface="Meiryo" panose="020B0604030504040204" pitchFamily="34" charset="-128"/>
                <a:ea typeface="Meiryo" panose="020B0604030504040204" pitchFamily="34" charset="-128"/>
                <a:cs typeface="Arial"/>
              </a:rPr>
              <a:t>クラウドの役割と</a:t>
            </a:r>
            <a:endParaRPr lang="en-US" altLang="ja-JP" dirty="0">
              <a:solidFill>
                <a:srgbClr val="FFFFFF"/>
              </a:solidFill>
              <a:latin typeface="Meiryo" panose="020B0604030504040204" pitchFamily="34" charset="-128"/>
              <a:ea typeface="Meiryo" panose="020B0604030504040204" pitchFamily="34" charset="-128"/>
              <a:cs typeface="Arial"/>
            </a:endParaRPr>
          </a:p>
          <a:p>
            <a:pPr algn="r"/>
            <a:r>
              <a:rPr lang="ja-JP" altLang="en-US">
                <a:solidFill>
                  <a:srgbClr val="FFFFFF"/>
                </a:solidFill>
                <a:latin typeface="Meiryo" panose="020B0604030504040204" pitchFamily="34" charset="-128"/>
                <a:ea typeface="Meiryo" panose="020B0604030504040204" pitchFamily="34" charset="-128"/>
                <a:cs typeface="Arial"/>
              </a:rPr>
              <a:t>コンピューティングの新しい常識</a:t>
            </a:r>
            <a:endParaRPr lang="en-US" altLang="ja-JP"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43914335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457200" y="4216400"/>
            <a:ext cx="8223250" cy="1193800"/>
          </a:xfrm>
          <a:prstGeom prst="roundRect">
            <a:avLst>
              <a:gd name="adj" fmla="val 50000"/>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3600">
                <a:solidFill>
                  <a:srgbClr val="0000FF"/>
                </a:solidFill>
                <a:latin typeface="Meiryo" panose="020B0604030504040204" pitchFamily="34" charset="-128"/>
                <a:ea typeface="Meiryo" panose="020B0604030504040204" pitchFamily="34" charset="-128"/>
                <a:cs typeface="ＭＳ Ｐゴシック"/>
              </a:rPr>
              <a:t>ネットワーク</a:t>
            </a:r>
            <a:endParaRPr lang="en-US" altLang="ja-JP" sz="3600" dirty="0">
              <a:solidFill>
                <a:srgbClr val="0000FF"/>
              </a:solidFill>
              <a:latin typeface="Meiryo" panose="020B0604030504040204" pitchFamily="34" charset="-128"/>
              <a:ea typeface="Meiryo" panose="020B0604030504040204" pitchFamily="34" charset="-128"/>
              <a:cs typeface="ＭＳ Ｐゴシック"/>
            </a:endParaRPr>
          </a:p>
          <a:p>
            <a:pPr algn="ctr"/>
            <a:r>
              <a:rPr kumimoji="1" lang="ja-JP" altLang="en-US">
                <a:solidFill>
                  <a:srgbClr val="0000FF"/>
                </a:solidFill>
                <a:latin typeface="Meiryo" panose="020B0604030504040204" pitchFamily="34" charset="-128"/>
                <a:ea typeface="Meiryo" panose="020B0604030504040204" pitchFamily="34" charset="-128"/>
                <a:cs typeface="ＭＳ Ｐゴシック"/>
              </a:rPr>
              <a:t>インターネットや専用回線</a:t>
            </a:r>
            <a:endParaRPr kumimoji="1" lang="en-US" altLang="ja-JP" dirty="0">
              <a:solidFill>
                <a:srgbClr val="0000FF"/>
              </a:solidFill>
              <a:latin typeface="Meiryo" panose="020B0604030504040204" pitchFamily="34" charset="-128"/>
              <a:ea typeface="Meiryo" panose="020B0604030504040204" pitchFamily="34" charset="-128"/>
              <a:cs typeface="ＭＳ Ｐゴシック"/>
            </a:endParaRPr>
          </a:p>
        </p:txBody>
      </p:sp>
      <p:sp>
        <p:nvSpPr>
          <p:cNvPr id="8" name="正方形/長方形 7"/>
          <p:cNvSpPr/>
          <p:nvPr/>
        </p:nvSpPr>
        <p:spPr>
          <a:xfrm>
            <a:off x="458788" y="1276350"/>
            <a:ext cx="8223250" cy="301625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タイトル 4"/>
          <p:cNvSpPr>
            <a:spLocks noGrp="1"/>
          </p:cNvSpPr>
          <p:nvPr>
            <p:ph type="title"/>
          </p:nvPr>
        </p:nvSpPr>
        <p:spPr/>
        <p:txBody>
          <a:bodyPr/>
          <a:lstStyle/>
          <a:p>
            <a:r>
              <a:rPr kumimoji="1" lang="ja-JP" altLang="en-US" dirty="0"/>
              <a:t>コレ一枚で</a:t>
            </a:r>
            <a:r>
              <a:rPr kumimoji="1" lang="ja-JP" altLang="en-US"/>
              <a:t>わかるクラウド・コンピューティング</a:t>
            </a:r>
            <a:endParaRPr kumimoji="1" lang="ja-JP" altLang="en-US" dirty="0"/>
          </a:p>
        </p:txBody>
      </p:sp>
      <p:sp>
        <p:nvSpPr>
          <p:cNvPr id="6" name="正方形/長方形 5"/>
          <p:cNvSpPr/>
          <p:nvPr/>
        </p:nvSpPr>
        <p:spPr>
          <a:xfrm>
            <a:off x="672307" y="1200150"/>
            <a:ext cx="7819231" cy="21780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p:cNvSpPr/>
          <p:nvPr/>
        </p:nvSpPr>
        <p:spPr>
          <a:xfrm>
            <a:off x="826296" y="1098550"/>
            <a:ext cx="7491410" cy="109855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角丸四角形 17"/>
          <p:cNvSpPr/>
          <p:nvPr/>
        </p:nvSpPr>
        <p:spPr>
          <a:xfrm>
            <a:off x="1004358" y="3543299"/>
            <a:ext cx="2881447" cy="594863"/>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b="1" dirty="0">
                <a:solidFill>
                  <a:srgbClr val="FFFFFF"/>
                </a:solidFill>
                <a:latin typeface="Meiryo" panose="020B0604030504040204" pitchFamily="34" charset="-128"/>
                <a:ea typeface="Meiryo" panose="020B0604030504040204" pitchFamily="34" charset="-128"/>
                <a:cs typeface="ＭＳ Ｐゴシック"/>
              </a:rPr>
              <a:t>インフラストラクチャー</a:t>
            </a:r>
          </a:p>
        </p:txBody>
      </p:sp>
      <p:sp>
        <p:nvSpPr>
          <p:cNvPr id="19" name="角丸四角形 18"/>
          <p:cNvSpPr/>
          <p:nvPr/>
        </p:nvSpPr>
        <p:spPr>
          <a:xfrm>
            <a:off x="1004358" y="2514600"/>
            <a:ext cx="2881447" cy="5207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b="1" dirty="0">
                <a:solidFill>
                  <a:srgbClr val="FFFFFF"/>
                </a:solidFill>
                <a:latin typeface="Meiryo" panose="020B0604030504040204" pitchFamily="34" charset="-128"/>
                <a:ea typeface="Meiryo" panose="020B0604030504040204" pitchFamily="34" charset="-128"/>
                <a:cs typeface="ＭＳ Ｐゴシック"/>
              </a:rPr>
              <a:t>プラットフォーム</a:t>
            </a:r>
          </a:p>
        </p:txBody>
      </p:sp>
      <p:sp>
        <p:nvSpPr>
          <p:cNvPr id="20" name="角丸四角形 19"/>
          <p:cNvSpPr/>
          <p:nvPr/>
        </p:nvSpPr>
        <p:spPr>
          <a:xfrm>
            <a:off x="1004358" y="1397000"/>
            <a:ext cx="2881447" cy="5334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b="1" dirty="0">
                <a:solidFill>
                  <a:srgbClr val="FFFFFF"/>
                </a:solidFill>
                <a:latin typeface="Meiryo" panose="020B0604030504040204" pitchFamily="34" charset="-128"/>
                <a:ea typeface="Meiryo" panose="020B0604030504040204" pitchFamily="34" charset="-128"/>
                <a:cs typeface="ＭＳ Ｐゴシック"/>
              </a:rPr>
              <a:t>アプリケーション</a:t>
            </a:r>
          </a:p>
        </p:txBody>
      </p:sp>
      <p:sp>
        <p:nvSpPr>
          <p:cNvPr id="21" name="正方形/長方形 20"/>
          <p:cNvSpPr/>
          <p:nvPr/>
        </p:nvSpPr>
        <p:spPr>
          <a:xfrm>
            <a:off x="3917951" y="3543300"/>
            <a:ext cx="1360488"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Meiryo" panose="020B0604030504040204" pitchFamily="34" charset="-128"/>
                <a:ea typeface="Meiryo" panose="020B0604030504040204" pitchFamily="34" charset="-128"/>
                <a:cs typeface="ＭＳ Ｐゴシック"/>
              </a:rPr>
              <a:t>計算装置</a:t>
            </a:r>
          </a:p>
        </p:txBody>
      </p:sp>
      <p:sp>
        <p:nvSpPr>
          <p:cNvPr id="22" name="正方形/長方形 21"/>
          <p:cNvSpPr/>
          <p:nvPr/>
        </p:nvSpPr>
        <p:spPr>
          <a:xfrm>
            <a:off x="5329238" y="3543300"/>
            <a:ext cx="1333501"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Meiryo" panose="020B0604030504040204" pitchFamily="34" charset="-128"/>
                <a:ea typeface="Meiryo" panose="020B0604030504040204" pitchFamily="34" charset="-128"/>
                <a:cs typeface="ＭＳ Ｐゴシック"/>
              </a:rPr>
              <a:t>記憶装置</a:t>
            </a:r>
          </a:p>
        </p:txBody>
      </p:sp>
      <p:sp>
        <p:nvSpPr>
          <p:cNvPr id="23" name="正方形/長方形 22"/>
          <p:cNvSpPr/>
          <p:nvPr/>
        </p:nvSpPr>
        <p:spPr>
          <a:xfrm>
            <a:off x="6705600" y="3543300"/>
            <a:ext cx="1284288"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0000FF"/>
                </a:solidFill>
                <a:latin typeface="Meiryo" panose="020B0604030504040204" pitchFamily="34" charset="-128"/>
                <a:ea typeface="Meiryo" panose="020B0604030504040204" pitchFamily="34" charset="-128"/>
                <a:cs typeface="ＭＳ Ｐゴシック"/>
              </a:rPr>
              <a:t>ネットワーク</a:t>
            </a:r>
            <a:endParaRPr kumimoji="1" lang="ja-JP" altLang="en-US" sz="1200" dirty="0">
              <a:solidFill>
                <a:srgbClr val="0000FF"/>
              </a:solidFill>
              <a:latin typeface="Meiryo" panose="020B0604030504040204" pitchFamily="34" charset="-128"/>
              <a:ea typeface="Meiryo" panose="020B0604030504040204" pitchFamily="34" charset="-128"/>
              <a:cs typeface="ＭＳ Ｐゴシック"/>
            </a:endParaRPr>
          </a:p>
        </p:txBody>
      </p:sp>
      <p:sp>
        <p:nvSpPr>
          <p:cNvPr id="24" name="正方形/長方形 23"/>
          <p:cNvSpPr/>
          <p:nvPr/>
        </p:nvSpPr>
        <p:spPr>
          <a:xfrm>
            <a:off x="3917951"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データ</a:t>
            </a:r>
          </a:p>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ベース</a:t>
            </a:r>
          </a:p>
        </p:txBody>
      </p:sp>
      <p:sp>
        <p:nvSpPr>
          <p:cNvPr id="25" name="正方形/長方形 24"/>
          <p:cNvSpPr/>
          <p:nvPr/>
        </p:nvSpPr>
        <p:spPr>
          <a:xfrm>
            <a:off x="4742657"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運用管理</a:t>
            </a:r>
          </a:p>
        </p:txBody>
      </p:sp>
      <p:sp>
        <p:nvSpPr>
          <p:cNvPr id="26" name="正方形/長方形 25"/>
          <p:cNvSpPr/>
          <p:nvPr/>
        </p:nvSpPr>
        <p:spPr>
          <a:xfrm>
            <a:off x="5584031"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プログラム</a:t>
            </a:r>
          </a:p>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実行環境</a:t>
            </a:r>
          </a:p>
        </p:txBody>
      </p:sp>
      <p:sp>
        <p:nvSpPr>
          <p:cNvPr id="27" name="正方形/長方形 26"/>
          <p:cNvSpPr/>
          <p:nvPr/>
        </p:nvSpPr>
        <p:spPr>
          <a:xfrm>
            <a:off x="6407543"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プログラム</a:t>
            </a:r>
          </a:p>
          <a:p>
            <a:pPr algn="ctr"/>
            <a:r>
              <a:rPr lang="ja-JP" altLang="en-US" sz="800" dirty="0">
                <a:solidFill>
                  <a:srgbClr val="3366FF"/>
                </a:solidFill>
                <a:latin typeface="Meiryo" panose="020B0604030504040204" pitchFamily="34" charset="-128"/>
                <a:ea typeface="Meiryo" panose="020B0604030504040204" pitchFamily="34" charset="-128"/>
                <a:cs typeface="ＭＳ Ｐゴシック"/>
              </a:rPr>
              <a:t>開発環境</a:t>
            </a:r>
            <a:endParaRPr kumimoji="1" lang="ja-JP" altLang="en-US" sz="800" dirty="0">
              <a:solidFill>
                <a:srgbClr val="3366FF"/>
              </a:solidFill>
              <a:latin typeface="Meiryo" panose="020B0604030504040204" pitchFamily="34" charset="-128"/>
              <a:ea typeface="Meiryo" panose="020B0604030504040204" pitchFamily="34" charset="-128"/>
              <a:cs typeface="ＭＳ Ｐゴシック"/>
            </a:endParaRPr>
          </a:p>
        </p:txBody>
      </p:sp>
      <p:sp>
        <p:nvSpPr>
          <p:cNvPr id="28" name="正方形/長方形 27"/>
          <p:cNvSpPr/>
          <p:nvPr/>
        </p:nvSpPr>
        <p:spPr>
          <a:xfrm>
            <a:off x="7233439"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認証管理</a:t>
            </a:r>
          </a:p>
        </p:txBody>
      </p:sp>
      <p:sp>
        <p:nvSpPr>
          <p:cNvPr id="29" name="正方形/長方形 28"/>
          <p:cNvSpPr/>
          <p:nvPr/>
        </p:nvSpPr>
        <p:spPr>
          <a:xfrm>
            <a:off x="3916757" y="1397000"/>
            <a:ext cx="589762"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ACBD"/>
                </a:solidFill>
                <a:latin typeface="Meiryo" panose="020B0604030504040204" pitchFamily="34" charset="-128"/>
                <a:ea typeface="Meiryo" panose="020B0604030504040204" pitchFamily="34" charset="-128"/>
                <a:cs typeface="ＭＳ Ｐゴシック"/>
              </a:rPr>
              <a:t>電子</a:t>
            </a:r>
          </a:p>
          <a:p>
            <a:pPr algn="ctr"/>
            <a:r>
              <a:rPr kumimoji="1" lang="ja-JP" altLang="en-US" sz="800" dirty="0">
                <a:solidFill>
                  <a:srgbClr val="33ACBD"/>
                </a:solidFill>
                <a:latin typeface="Meiryo" panose="020B0604030504040204" pitchFamily="34" charset="-128"/>
                <a:ea typeface="Meiryo" panose="020B0604030504040204" pitchFamily="34" charset="-128"/>
                <a:cs typeface="ＭＳ Ｐゴシック"/>
              </a:rPr>
              <a:t>メール</a:t>
            </a:r>
          </a:p>
        </p:txBody>
      </p:sp>
      <p:sp>
        <p:nvSpPr>
          <p:cNvPr id="30" name="正方形/長方形 29"/>
          <p:cNvSpPr/>
          <p:nvPr/>
        </p:nvSpPr>
        <p:spPr>
          <a:xfrm>
            <a:off x="4546601"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800" dirty="0">
                <a:solidFill>
                  <a:srgbClr val="33ACBD"/>
                </a:solidFill>
                <a:latin typeface="Meiryo" panose="020B0604030504040204" pitchFamily="34" charset="-128"/>
                <a:ea typeface="Meiryo" panose="020B0604030504040204" pitchFamily="34" charset="-128"/>
                <a:cs typeface="ＭＳ Ｐゴシック"/>
              </a:rPr>
              <a:t>SNS</a:t>
            </a:r>
            <a:endParaRPr kumimoji="1" lang="ja-JP" altLang="en-US" sz="800" dirty="0">
              <a:solidFill>
                <a:srgbClr val="33ACBD"/>
              </a:solidFill>
              <a:latin typeface="Meiryo" panose="020B0604030504040204" pitchFamily="34" charset="-128"/>
              <a:ea typeface="Meiryo" panose="020B0604030504040204" pitchFamily="34" charset="-128"/>
              <a:cs typeface="ＭＳ Ｐゴシック"/>
            </a:endParaRPr>
          </a:p>
        </p:txBody>
      </p:sp>
      <p:sp>
        <p:nvSpPr>
          <p:cNvPr id="31" name="正方形/長方形 30"/>
          <p:cNvSpPr/>
          <p:nvPr/>
        </p:nvSpPr>
        <p:spPr>
          <a:xfrm>
            <a:off x="5234781"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ACBD"/>
                </a:solidFill>
                <a:latin typeface="Meiryo" panose="020B0604030504040204" pitchFamily="34" charset="-128"/>
                <a:ea typeface="Meiryo" panose="020B0604030504040204" pitchFamily="34" charset="-128"/>
                <a:cs typeface="ＭＳ Ｐゴシック"/>
              </a:rPr>
              <a:t>新聞</a:t>
            </a:r>
          </a:p>
          <a:p>
            <a:pPr algn="ctr"/>
            <a:r>
              <a:rPr lang="ja-JP" altLang="en-US" sz="800" dirty="0">
                <a:solidFill>
                  <a:srgbClr val="33ACBD"/>
                </a:solidFill>
                <a:latin typeface="Meiryo" panose="020B0604030504040204" pitchFamily="34" charset="-128"/>
                <a:ea typeface="Meiryo" panose="020B0604030504040204" pitchFamily="34" charset="-128"/>
                <a:cs typeface="ＭＳ Ｐゴシック"/>
              </a:rPr>
              <a:t>ニュース</a:t>
            </a:r>
            <a:endParaRPr kumimoji="1" lang="ja-JP" altLang="en-US" sz="800" dirty="0">
              <a:solidFill>
                <a:srgbClr val="33ACBD"/>
              </a:solidFill>
              <a:latin typeface="Meiryo" panose="020B0604030504040204" pitchFamily="34" charset="-128"/>
              <a:ea typeface="Meiryo" panose="020B0604030504040204" pitchFamily="34" charset="-128"/>
              <a:cs typeface="ＭＳ Ｐゴシック"/>
            </a:endParaRPr>
          </a:p>
        </p:txBody>
      </p:sp>
      <p:sp>
        <p:nvSpPr>
          <p:cNvPr id="32" name="正方形/長方形 31"/>
          <p:cNvSpPr/>
          <p:nvPr/>
        </p:nvSpPr>
        <p:spPr>
          <a:xfrm>
            <a:off x="5924550" y="1397000"/>
            <a:ext cx="817556"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800">
                <a:solidFill>
                  <a:srgbClr val="33ACBD"/>
                </a:solidFill>
                <a:latin typeface="Meiryo" panose="020B0604030504040204" pitchFamily="34" charset="-128"/>
                <a:ea typeface="Meiryo" panose="020B0604030504040204" pitchFamily="34" charset="-128"/>
                <a:cs typeface="ＭＳ Ｐゴシック"/>
              </a:rPr>
              <a:t>ショッピング</a:t>
            </a:r>
            <a:endParaRPr kumimoji="1" lang="ja-JP" altLang="en-US" sz="800" dirty="0">
              <a:solidFill>
                <a:srgbClr val="33ACBD"/>
              </a:solidFill>
              <a:latin typeface="Meiryo" panose="020B0604030504040204" pitchFamily="34" charset="-128"/>
              <a:ea typeface="Meiryo" panose="020B0604030504040204" pitchFamily="34" charset="-128"/>
              <a:cs typeface="ＭＳ Ｐゴシック"/>
            </a:endParaRPr>
          </a:p>
        </p:txBody>
      </p:sp>
      <p:sp>
        <p:nvSpPr>
          <p:cNvPr id="33" name="正方形/長方形 32"/>
          <p:cNvSpPr/>
          <p:nvPr/>
        </p:nvSpPr>
        <p:spPr>
          <a:xfrm>
            <a:off x="6785767" y="1397000"/>
            <a:ext cx="6349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ACBD"/>
                </a:solidFill>
                <a:latin typeface="Meiryo" panose="020B0604030504040204" pitchFamily="34" charset="-128"/>
                <a:ea typeface="Meiryo" panose="020B0604030504040204" pitchFamily="34" charset="-128"/>
                <a:cs typeface="ＭＳ Ｐゴシック"/>
              </a:rPr>
              <a:t>金融取引</a:t>
            </a:r>
          </a:p>
        </p:txBody>
      </p:sp>
      <p:sp>
        <p:nvSpPr>
          <p:cNvPr id="34" name="正方形/長方形 33"/>
          <p:cNvSpPr/>
          <p:nvPr/>
        </p:nvSpPr>
        <p:spPr>
          <a:xfrm>
            <a:off x="7464427" y="1397000"/>
            <a:ext cx="525461"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800" dirty="0">
                <a:solidFill>
                  <a:srgbClr val="33ACBD"/>
                </a:solidFill>
                <a:latin typeface="Meiryo" panose="020B0604030504040204" pitchFamily="34" charset="-128"/>
                <a:ea typeface="Meiryo" panose="020B0604030504040204" pitchFamily="34" charset="-128"/>
                <a:cs typeface="ＭＳ Ｐゴシック"/>
              </a:rPr>
              <a:t>財務</a:t>
            </a:r>
          </a:p>
          <a:p>
            <a:pPr algn="ctr"/>
            <a:r>
              <a:rPr kumimoji="1" lang="ja-JP" altLang="en-US" sz="800" dirty="0">
                <a:solidFill>
                  <a:srgbClr val="33ACBD"/>
                </a:solidFill>
                <a:latin typeface="Meiryo" panose="020B0604030504040204" pitchFamily="34" charset="-128"/>
                <a:ea typeface="Meiryo" panose="020B0604030504040204" pitchFamily="34" charset="-128"/>
                <a:cs typeface="ＭＳ Ｐゴシック"/>
              </a:rPr>
              <a:t>会計</a:t>
            </a:r>
          </a:p>
        </p:txBody>
      </p:sp>
      <p:sp>
        <p:nvSpPr>
          <p:cNvPr id="35" name="正方形/長方形 34"/>
          <p:cNvSpPr/>
          <p:nvPr/>
        </p:nvSpPr>
        <p:spPr>
          <a:xfrm>
            <a:off x="3916756" y="3873500"/>
            <a:ext cx="4073131"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Meiryo" panose="020B0604030504040204" pitchFamily="34" charset="-128"/>
                <a:ea typeface="Meiryo" panose="020B0604030504040204" pitchFamily="34" charset="-128"/>
                <a:cs typeface="ＭＳ Ｐゴシック"/>
              </a:rPr>
              <a:t>施設や設備</a:t>
            </a:r>
          </a:p>
        </p:txBody>
      </p:sp>
      <p:pic>
        <p:nvPicPr>
          <p:cNvPr id="2" name="図 1">
            <a:extLst>
              <a:ext uri="{FF2B5EF4-FFF2-40B4-BE49-F238E27FC236}">
                <a16:creationId xmlns:a16="http://schemas.microsoft.com/office/drawing/2014/main" id="{3ADCDCE3-CE27-5947-B7E4-773EA02BBF6E}"/>
              </a:ext>
            </a:extLst>
          </p:cNvPr>
          <p:cNvPicPr>
            <a:picLocks noChangeAspect="1"/>
          </p:cNvPicPr>
          <p:nvPr/>
        </p:nvPicPr>
        <p:blipFill>
          <a:blip r:embed="rId3"/>
          <a:stretch>
            <a:fillRect/>
          </a:stretch>
        </p:blipFill>
        <p:spPr>
          <a:xfrm>
            <a:off x="642542" y="5051788"/>
            <a:ext cx="2128647" cy="1442749"/>
          </a:xfrm>
          <a:prstGeom prst="rect">
            <a:avLst/>
          </a:prstGeom>
        </p:spPr>
      </p:pic>
      <p:pic>
        <p:nvPicPr>
          <p:cNvPr id="3" name="図 2">
            <a:extLst>
              <a:ext uri="{FF2B5EF4-FFF2-40B4-BE49-F238E27FC236}">
                <a16:creationId xmlns:a16="http://schemas.microsoft.com/office/drawing/2014/main" id="{884437DC-9784-2949-81C1-2F9DC1A49CE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2697973" y="5162549"/>
            <a:ext cx="1187832" cy="1193801"/>
          </a:xfrm>
          <a:prstGeom prst="rect">
            <a:avLst/>
          </a:prstGeom>
        </p:spPr>
      </p:pic>
      <p:pic>
        <p:nvPicPr>
          <p:cNvPr id="10" name="図 9">
            <a:extLst>
              <a:ext uri="{FF2B5EF4-FFF2-40B4-BE49-F238E27FC236}">
                <a16:creationId xmlns:a16="http://schemas.microsoft.com/office/drawing/2014/main" id="{DF78617A-B491-5447-9566-2D6D3D7AF4B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09869" y="5224771"/>
            <a:ext cx="1248328" cy="1132858"/>
          </a:xfrm>
          <a:prstGeom prst="rect">
            <a:avLst/>
          </a:prstGeom>
        </p:spPr>
      </p:pic>
      <p:pic>
        <p:nvPicPr>
          <p:cNvPr id="11" name="図 10">
            <a:extLst>
              <a:ext uri="{FF2B5EF4-FFF2-40B4-BE49-F238E27FC236}">
                <a16:creationId xmlns:a16="http://schemas.microsoft.com/office/drawing/2014/main" id="{A2C0F186-100D-5E42-BA64-09ADC27737D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5278439" y="5194299"/>
            <a:ext cx="913259" cy="1193802"/>
          </a:xfrm>
          <a:prstGeom prst="rect">
            <a:avLst/>
          </a:prstGeom>
        </p:spPr>
      </p:pic>
      <p:pic>
        <p:nvPicPr>
          <p:cNvPr id="17" name="図 16">
            <a:extLst>
              <a:ext uri="{FF2B5EF4-FFF2-40B4-BE49-F238E27FC236}">
                <a16:creationId xmlns:a16="http://schemas.microsoft.com/office/drawing/2014/main" id="{34158D14-1DC5-8246-A9EF-D4C79ECBB8C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65484" y="5194300"/>
            <a:ext cx="1125157" cy="1193801"/>
          </a:xfrm>
          <a:prstGeom prst="rect">
            <a:avLst/>
          </a:prstGeom>
        </p:spPr>
      </p:pic>
      <p:pic>
        <p:nvPicPr>
          <p:cNvPr id="36" name="図 35">
            <a:extLst>
              <a:ext uri="{FF2B5EF4-FFF2-40B4-BE49-F238E27FC236}">
                <a16:creationId xmlns:a16="http://schemas.microsoft.com/office/drawing/2014/main" id="{B5999CEB-BC66-324B-9E93-16C9940FEEA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64427" y="5162548"/>
            <a:ext cx="737173" cy="1193802"/>
          </a:xfrm>
          <a:prstGeom prst="rect">
            <a:avLst/>
          </a:prstGeom>
        </p:spPr>
      </p:pic>
    </p:spTree>
    <p:extLst>
      <p:ext uri="{BB962C8B-B14F-4D97-AF65-F5344CB8AC3E}">
        <p14:creationId xmlns:p14="http://schemas.microsoft.com/office/powerpoint/2010/main" val="33659493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9F5492-2BC2-D948-A008-B479A9BEDC22}"/>
              </a:ext>
            </a:extLst>
          </p:cNvPr>
          <p:cNvSpPr>
            <a:spLocks noGrp="1"/>
          </p:cNvSpPr>
          <p:nvPr>
            <p:ph type="title"/>
          </p:nvPr>
        </p:nvSpPr>
        <p:spPr>
          <a:xfrm>
            <a:off x="230400" y="266400"/>
            <a:ext cx="8856133" cy="416221"/>
          </a:xfrm>
        </p:spPr>
        <p:txBody>
          <a:bodyPr lIns="0" rIns="0"/>
          <a:lstStyle/>
          <a:p>
            <a:r>
              <a:rPr kumimoji="1" lang="ja-JP" altLang="en-US" sz="2700" dirty="0"/>
              <a:t>「クラウド・コンピューティング」という名称の由来</a:t>
            </a:r>
          </a:p>
        </p:txBody>
      </p:sp>
      <p:pic>
        <p:nvPicPr>
          <p:cNvPr id="4" name="図 3">
            <a:extLst>
              <a:ext uri="{FF2B5EF4-FFF2-40B4-BE49-F238E27FC236}">
                <a16:creationId xmlns:a16="http://schemas.microsoft.com/office/drawing/2014/main" id="{E646C75F-C573-C14B-8882-6D35FA45BA82}"/>
              </a:ext>
            </a:extLst>
          </p:cNvPr>
          <p:cNvPicPr>
            <a:picLocks noChangeAspect="1"/>
          </p:cNvPicPr>
          <p:nvPr/>
        </p:nvPicPr>
        <p:blipFill>
          <a:blip r:embed="rId2"/>
          <a:stretch>
            <a:fillRect/>
          </a:stretch>
        </p:blipFill>
        <p:spPr>
          <a:xfrm>
            <a:off x="62958" y="754644"/>
            <a:ext cx="9045755" cy="5833272"/>
          </a:xfrm>
          <a:prstGeom prst="rect">
            <a:avLst/>
          </a:prstGeom>
        </p:spPr>
      </p:pic>
      <p:pic>
        <p:nvPicPr>
          <p:cNvPr id="5" name="図 4">
            <a:extLst>
              <a:ext uri="{FF2B5EF4-FFF2-40B4-BE49-F238E27FC236}">
                <a16:creationId xmlns:a16="http://schemas.microsoft.com/office/drawing/2014/main" id="{C52D0182-B266-AE4D-9511-2C0F261B79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0632" y="1547424"/>
            <a:ext cx="1223535" cy="1140946"/>
          </a:xfrm>
          <a:prstGeom prst="rect">
            <a:avLst/>
          </a:prstGeom>
        </p:spPr>
      </p:pic>
      <p:pic>
        <p:nvPicPr>
          <p:cNvPr id="6" name="図 5">
            <a:extLst>
              <a:ext uri="{FF2B5EF4-FFF2-40B4-BE49-F238E27FC236}">
                <a16:creationId xmlns:a16="http://schemas.microsoft.com/office/drawing/2014/main" id="{8A1C8773-70FD-0340-825F-01BD754C31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7230" y="1111361"/>
            <a:ext cx="1223535" cy="1140946"/>
          </a:xfrm>
          <a:prstGeom prst="rect">
            <a:avLst/>
          </a:prstGeom>
        </p:spPr>
      </p:pic>
      <p:pic>
        <p:nvPicPr>
          <p:cNvPr id="7" name="図 6">
            <a:extLst>
              <a:ext uri="{FF2B5EF4-FFF2-40B4-BE49-F238E27FC236}">
                <a16:creationId xmlns:a16="http://schemas.microsoft.com/office/drawing/2014/main" id="{DBD9C428-3E36-2E43-9015-A0C90F3447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3575" y="1169401"/>
            <a:ext cx="1223535" cy="1140946"/>
          </a:xfrm>
          <a:prstGeom prst="rect">
            <a:avLst/>
          </a:prstGeom>
        </p:spPr>
      </p:pic>
      <p:pic>
        <p:nvPicPr>
          <p:cNvPr id="8" name="図 7">
            <a:extLst>
              <a:ext uri="{FF2B5EF4-FFF2-40B4-BE49-F238E27FC236}">
                <a16:creationId xmlns:a16="http://schemas.microsoft.com/office/drawing/2014/main" id="{68021C9F-F4E5-1445-815C-BFBBBDE63E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112515" y="4174943"/>
            <a:ext cx="1334199" cy="1244140"/>
          </a:xfrm>
          <a:prstGeom prst="rect">
            <a:avLst/>
          </a:prstGeom>
        </p:spPr>
      </p:pic>
      <p:pic>
        <p:nvPicPr>
          <p:cNvPr id="9" name="図 8">
            <a:extLst>
              <a:ext uri="{FF2B5EF4-FFF2-40B4-BE49-F238E27FC236}">
                <a16:creationId xmlns:a16="http://schemas.microsoft.com/office/drawing/2014/main" id="{501DA7AA-A667-D849-A49B-FFBF1AB37E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2524" y="3948122"/>
            <a:ext cx="822054" cy="1099739"/>
          </a:xfrm>
          <a:prstGeom prst="rect">
            <a:avLst/>
          </a:prstGeom>
        </p:spPr>
      </p:pic>
      <p:pic>
        <p:nvPicPr>
          <p:cNvPr id="10" name="図 9">
            <a:extLst>
              <a:ext uri="{FF2B5EF4-FFF2-40B4-BE49-F238E27FC236}">
                <a16:creationId xmlns:a16="http://schemas.microsoft.com/office/drawing/2014/main" id="{C1F752B3-C74A-554C-B786-F478B3BA3C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64136" y="4071971"/>
            <a:ext cx="1008582" cy="1008582"/>
          </a:xfrm>
          <a:prstGeom prst="rect">
            <a:avLst/>
          </a:prstGeom>
        </p:spPr>
      </p:pic>
      <p:pic>
        <p:nvPicPr>
          <p:cNvPr id="11" name="図 10">
            <a:extLst>
              <a:ext uri="{FF2B5EF4-FFF2-40B4-BE49-F238E27FC236}">
                <a16:creationId xmlns:a16="http://schemas.microsoft.com/office/drawing/2014/main" id="{BA9815B7-6F23-354F-96E8-A58A0CCF40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73894" y="4273071"/>
            <a:ext cx="1446419" cy="1073564"/>
          </a:xfrm>
          <a:prstGeom prst="rect">
            <a:avLst/>
          </a:prstGeom>
        </p:spPr>
      </p:pic>
      <p:pic>
        <p:nvPicPr>
          <p:cNvPr id="12" name="図 11">
            <a:extLst>
              <a:ext uri="{FF2B5EF4-FFF2-40B4-BE49-F238E27FC236}">
                <a16:creationId xmlns:a16="http://schemas.microsoft.com/office/drawing/2014/main" id="{26D6F020-C6AC-BE41-8392-92D5DAD2036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95150" y="4565898"/>
            <a:ext cx="1117365" cy="1262560"/>
          </a:xfrm>
          <a:prstGeom prst="rect">
            <a:avLst/>
          </a:prstGeom>
        </p:spPr>
      </p:pic>
      <p:grpSp>
        <p:nvGrpSpPr>
          <p:cNvPr id="20" name="グループ化 19">
            <a:extLst>
              <a:ext uri="{FF2B5EF4-FFF2-40B4-BE49-F238E27FC236}">
                <a16:creationId xmlns:a16="http://schemas.microsoft.com/office/drawing/2014/main" id="{856C9691-DFAF-9942-A756-F9FD0825A129}"/>
              </a:ext>
            </a:extLst>
          </p:cNvPr>
          <p:cNvGrpSpPr/>
          <p:nvPr/>
        </p:nvGrpSpPr>
        <p:grpSpPr>
          <a:xfrm>
            <a:off x="6383100" y="1102320"/>
            <a:ext cx="939310" cy="900114"/>
            <a:chOff x="7429574" y="1248019"/>
            <a:chExt cx="939310" cy="900114"/>
          </a:xfrm>
        </p:grpSpPr>
        <p:sp>
          <p:nvSpPr>
            <p:cNvPr id="14" name="正方形/長方形 13">
              <a:extLst>
                <a:ext uri="{FF2B5EF4-FFF2-40B4-BE49-F238E27FC236}">
                  <a16:creationId xmlns:a16="http://schemas.microsoft.com/office/drawing/2014/main" id="{1E28D4D2-3ED3-6B4B-BC73-E104A5D90B7A}"/>
                </a:ext>
              </a:extLst>
            </p:cNvPr>
            <p:cNvSpPr/>
            <p:nvPr/>
          </p:nvSpPr>
          <p:spPr>
            <a:xfrm>
              <a:off x="7493649" y="1248019"/>
              <a:ext cx="869555" cy="90011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6CB33341-9C6F-4B42-A30C-0CA45353EEB9}"/>
                </a:ext>
              </a:extLst>
            </p:cNvPr>
            <p:cNvSpPr/>
            <p:nvPr/>
          </p:nvSpPr>
          <p:spPr>
            <a:xfrm>
              <a:off x="7462308" y="1552213"/>
              <a:ext cx="869555" cy="580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EC12BB93-D49B-CE4C-8B51-E6DC300BE32C}"/>
                </a:ext>
              </a:extLst>
            </p:cNvPr>
            <p:cNvSpPr/>
            <p:nvPr/>
          </p:nvSpPr>
          <p:spPr>
            <a:xfrm>
              <a:off x="7436647" y="1789069"/>
              <a:ext cx="863875" cy="264479"/>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テキスト ボックス 16">
              <a:extLst>
                <a:ext uri="{FF2B5EF4-FFF2-40B4-BE49-F238E27FC236}">
                  <a16:creationId xmlns:a16="http://schemas.microsoft.com/office/drawing/2014/main" id="{36AEA249-4EBF-A344-A948-B686BB74BCA3}"/>
                </a:ext>
              </a:extLst>
            </p:cNvPr>
            <p:cNvSpPr txBox="1"/>
            <p:nvPr/>
          </p:nvSpPr>
          <p:spPr>
            <a:xfrm>
              <a:off x="7436647" y="1301089"/>
              <a:ext cx="932237" cy="184666"/>
            </a:xfrm>
            <a:prstGeom prst="rect">
              <a:avLst/>
            </a:prstGeom>
            <a:noFill/>
          </p:spPr>
          <p:txBody>
            <a:bodyPr wrap="square" rtlCol="0">
              <a:spAutoFit/>
            </a:bodyPr>
            <a:lstStyle/>
            <a:p>
              <a:pPr algn="ctr"/>
              <a:r>
                <a:rPr kumimoji="1" lang="ja-JP" altLang="en-US" sz="600" b="1">
                  <a:solidFill>
                    <a:schemeClr val="bg1"/>
                  </a:solidFill>
                  <a:latin typeface="Meiryo" panose="020B0604030504040204" pitchFamily="34" charset="-128"/>
                  <a:ea typeface="Meiryo" panose="020B0604030504040204" pitchFamily="34" charset="-128"/>
                  <a:cs typeface="Meiryo" charset="-128"/>
                </a:rPr>
                <a:t>アプリケーション</a:t>
              </a:r>
              <a:endParaRPr kumimoji="1" lang="ja-JP" altLang="en-US" sz="600" b="1" dirty="0">
                <a:solidFill>
                  <a:schemeClr val="bg1"/>
                </a:solidFill>
                <a:latin typeface="Meiryo" panose="020B0604030504040204" pitchFamily="34" charset="-128"/>
                <a:ea typeface="Meiryo" panose="020B0604030504040204" pitchFamily="34" charset="-128"/>
                <a:cs typeface="Meiryo" charset="-128"/>
              </a:endParaRPr>
            </a:p>
          </p:txBody>
        </p:sp>
        <p:sp>
          <p:nvSpPr>
            <p:cNvPr id="18" name="テキスト ボックス 17">
              <a:extLst>
                <a:ext uri="{FF2B5EF4-FFF2-40B4-BE49-F238E27FC236}">
                  <a16:creationId xmlns:a16="http://schemas.microsoft.com/office/drawing/2014/main" id="{620EE0C1-86CC-1941-AB83-30E6BC5F043A}"/>
                </a:ext>
              </a:extLst>
            </p:cNvPr>
            <p:cNvSpPr txBox="1"/>
            <p:nvPr/>
          </p:nvSpPr>
          <p:spPr>
            <a:xfrm>
              <a:off x="7429574" y="1575568"/>
              <a:ext cx="932237" cy="184666"/>
            </a:xfrm>
            <a:prstGeom prst="rect">
              <a:avLst/>
            </a:prstGeom>
            <a:noFill/>
          </p:spPr>
          <p:txBody>
            <a:bodyPr wrap="square" rtlCol="0">
              <a:spAutoFit/>
            </a:bodyPr>
            <a:lstStyle/>
            <a:p>
              <a:pPr algn="ctr"/>
              <a:r>
                <a:rPr kumimoji="1" lang="ja-JP" altLang="en-US" sz="600" b="1">
                  <a:solidFill>
                    <a:schemeClr val="bg1"/>
                  </a:solidFill>
                  <a:latin typeface="Meiryo" panose="020B0604030504040204" pitchFamily="34" charset="-128"/>
                  <a:ea typeface="Meiryo" panose="020B0604030504040204" pitchFamily="34" charset="-128"/>
                  <a:cs typeface="Meiryo" charset="-128"/>
                </a:rPr>
                <a:t>プラットフォーム</a:t>
              </a:r>
              <a:endParaRPr kumimoji="1" lang="ja-JP" altLang="en-US" sz="600" b="1" dirty="0">
                <a:solidFill>
                  <a:schemeClr val="bg1"/>
                </a:solidFill>
                <a:latin typeface="Meiryo" panose="020B0604030504040204" pitchFamily="34" charset="-128"/>
                <a:ea typeface="Meiryo" panose="020B0604030504040204" pitchFamily="34" charset="-128"/>
                <a:cs typeface="Meiryo" charset="-128"/>
              </a:endParaRPr>
            </a:p>
          </p:txBody>
        </p:sp>
        <p:sp>
          <p:nvSpPr>
            <p:cNvPr id="19" name="テキスト ボックス 18">
              <a:extLst>
                <a:ext uri="{FF2B5EF4-FFF2-40B4-BE49-F238E27FC236}">
                  <a16:creationId xmlns:a16="http://schemas.microsoft.com/office/drawing/2014/main" id="{F5388998-5DA1-4345-8265-7A4A0EF721B3}"/>
                </a:ext>
              </a:extLst>
            </p:cNvPr>
            <p:cNvSpPr txBox="1"/>
            <p:nvPr/>
          </p:nvSpPr>
          <p:spPr>
            <a:xfrm>
              <a:off x="7444282" y="1850047"/>
              <a:ext cx="905858" cy="184666"/>
            </a:xfrm>
            <a:prstGeom prst="rect">
              <a:avLst/>
            </a:prstGeom>
            <a:noFill/>
          </p:spPr>
          <p:txBody>
            <a:bodyPr wrap="square" rtlCol="0">
              <a:spAutoFit/>
            </a:bodyPr>
            <a:lstStyle/>
            <a:p>
              <a:pPr algn="ctr"/>
              <a:r>
                <a:rPr kumimoji="1" lang="ja-JP" altLang="en-US" sz="600" b="1">
                  <a:solidFill>
                    <a:schemeClr val="bg1"/>
                  </a:solidFill>
                  <a:latin typeface="Meiryo" panose="020B0604030504040204" pitchFamily="34" charset="-128"/>
                  <a:ea typeface="Meiryo" panose="020B0604030504040204" pitchFamily="34" charset="-128"/>
                  <a:cs typeface="Meiryo" charset="-128"/>
                </a:rPr>
                <a:t>インフラ</a:t>
              </a:r>
              <a:endParaRPr kumimoji="1" lang="ja-JP" altLang="en-US" sz="600" b="1" dirty="0">
                <a:solidFill>
                  <a:schemeClr val="bg1"/>
                </a:solidFill>
                <a:latin typeface="Meiryo" panose="020B0604030504040204" pitchFamily="34" charset="-128"/>
                <a:ea typeface="Meiryo" panose="020B0604030504040204" pitchFamily="34" charset="-128"/>
                <a:cs typeface="Meiryo" charset="-128"/>
              </a:endParaRPr>
            </a:p>
          </p:txBody>
        </p:sp>
      </p:grpSp>
      <p:sp>
        <p:nvSpPr>
          <p:cNvPr id="21" name="左矢印 20">
            <a:extLst>
              <a:ext uri="{FF2B5EF4-FFF2-40B4-BE49-F238E27FC236}">
                <a16:creationId xmlns:a16="http://schemas.microsoft.com/office/drawing/2014/main" id="{E63D098B-F6DB-5844-925E-0BB04147B8E5}"/>
              </a:ext>
            </a:extLst>
          </p:cNvPr>
          <p:cNvSpPr/>
          <p:nvPr/>
        </p:nvSpPr>
        <p:spPr>
          <a:xfrm>
            <a:off x="6048186" y="1313387"/>
            <a:ext cx="199836" cy="47798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7942121C-E811-294E-85B9-76594EF9B52B}"/>
              </a:ext>
            </a:extLst>
          </p:cNvPr>
          <p:cNvSpPr txBox="1"/>
          <p:nvPr/>
        </p:nvSpPr>
        <p:spPr>
          <a:xfrm>
            <a:off x="2672924" y="3112455"/>
            <a:ext cx="3773790" cy="800219"/>
          </a:xfrm>
          <a:prstGeom prst="rect">
            <a:avLst/>
          </a:prstGeom>
          <a:noFill/>
        </p:spPr>
        <p:txBody>
          <a:bodyPr wrap="none" rtlCol="0">
            <a:spAutoFit/>
          </a:bodyPr>
          <a:lstStyle/>
          <a:p>
            <a:r>
              <a:rPr kumimoji="1" lang="ja-JP" altLang="en-US" sz="3200">
                <a:solidFill>
                  <a:srgbClr val="0432FF"/>
                </a:solidFill>
                <a:latin typeface="Meiryo" panose="020B0604030504040204" pitchFamily="34" charset="-128"/>
                <a:ea typeface="Meiryo" panose="020B0604030504040204" pitchFamily="34" charset="-128"/>
              </a:rPr>
              <a:t>クラウド（</a:t>
            </a:r>
            <a:r>
              <a:rPr kumimoji="1" lang="en-US" altLang="ja-JP" sz="3200" dirty="0">
                <a:solidFill>
                  <a:srgbClr val="0432FF"/>
                </a:solidFill>
                <a:latin typeface="Meiryo" panose="020B0604030504040204" pitchFamily="34" charset="-128"/>
                <a:ea typeface="Meiryo" panose="020B0604030504040204" pitchFamily="34" charset="-128"/>
              </a:rPr>
              <a:t>Cloud</a:t>
            </a:r>
            <a:r>
              <a:rPr kumimoji="1" lang="ja-JP" altLang="en-US" sz="3200">
                <a:solidFill>
                  <a:srgbClr val="0432FF"/>
                </a:solidFill>
                <a:latin typeface="Meiryo" panose="020B0604030504040204" pitchFamily="34" charset="-128"/>
                <a:ea typeface="Meiryo" panose="020B0604030504040204" pitchFamily="34" charset="-128"/>
              </a:rPr>
              <a:t>）</a:t>
            </a:r>
            <a:endParaRPr kumimoji="1" lang="en-US" altLang="ja-JP" sz="3200" dirty="0">
              <a:solidFill>
                <a:srgbClr val="0432FF"/>
              </a:solidFill>
              <a:latin typeface="Meiryo" panose="020B0604030504040204" pitchFamily="34" charset="-128"/>
              <a:ea typeface="Meiryo" panose="020B0604030504040204" pitchFamily="34" charset="-128"/>
            </a:endParaRPr>
          </a:p>
          <a:p>
            <a:r>
              <a:rPr kumimoji="1" lang="ja-JP" altLang="en-US" sz="1400">
                <a:solidFill>
                  <a:srgbClr val="0432FF"/>
                </a:solidFill>
                <a:latin typeface="Meiryo" panose="020B0604030504040204" pitchFamily="34" charset="-128"/>
                <a:ea typeface="Meiryo" panose="020B0604030504040204" pitchFamily="34" charset="-128"/>
              </a:rPr>
              <a:t>＝ネットワークあるいは</a:t>
            </a:r>
            <a:r>
              <a:rPr lang="ja-JP" altLang="en-US" sz="1400">
                <a:solidFill>
                  <a:srgbClr val="0432FF"/>
                </a:solidFill>
                <a:latin typeface="Meiryo" panose="020B0604030504040204" pitchFamily="34" charset="-128"/>
                <a:ea typeface="Meiryo" panose="020B0604030504040204" pitchFamily="34" charset="-128"/>
              </a:rPr>
              <a:t>インターネット</a:t>
            </a:r>
            <a:endParaRPr kumimoji="1" lang="en-US" altLang="ja-JP" sz="1400" dirty="0">
              <a:solidFill>
                <a:srgbClr val="0432FF"/>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FD554E3B-6253-1A4B-BBCB-5A9593B6CECE}"/>
              </a:ext>
            </a:extLst>
          </p:cNvPr>
          <p:cNvSpPr txBox="1"/>
          <p:nvPr/>
        </p:nvSpPr>
        <p:spPr>
          <a:xfrm>
            <a:off x="3659396" y="5985927"/>
            <a:ext cx="4339650" cy="461665"/>
          </a:xfrm>
          <a:prstGeom prst="rect">
            <a:avLst/>
          </a:prstGeom>
          <a:noFill/>
        </p:spPr>
        <p:txBody>
          <a:bodyPr wrap="none" rtlCol="0">
            <a:spAutoFit/>
          </a:bodyPr>
          <a:lstStyle/>
          <a:p>
            <a:r>
              <a:rPr kumimoji="1" lang="ja-JP" altLang="en-US" sz="1200">
                <a:solidFill>
                  <a:srgbClr val="0432FF"/>
                </a:solidFill>
                <a:latin typeface="Meiryo" panose="020B0604030504040204" pitchFamily="34" charset="-128"/>
                <a:ea typeface="Meiryo" panose="020B0604030504040204" pitchFamily="34" charset="-128"/>
              </a:rPr>
              <a:t>ネットワークの向こう側にあるコンピュータ（サーバー）を</a:t>
            </a:r>
            <a:endParaRPr kumimoji="1" lang="en-US" altLang="ja-JP" sz="1200" dirty="0">
              <a:solidFill>
                <a:srgbClr val="0432FF"/>
              </a:solidFill>
              <a:latin typeface="Meiryo" panose="020B0604030504040204" pitchFamily="34" charset="-128"/>
              <a:ea typeface="Meiryo" panose="020B0604030504040204" pitchFamily="34" charset="-128"/>
            </a:endParaRPr>
          </a:p>
          <a:p>
            <a:r>
              <a:rPr kumimoji="1" lang="ja-JP" altLang="en-US" sz="1200">
                <a:solidFill>
                  <a:srgbClr val="0432FF"/>
                </a:solidFill>
                <a:latin typeface="Meiryo" panose="020B0604030504040204" pitchFamily="34" charset="-128"/>
                <a:ea typeface="Meiryo" panose="020B0604030504040204" pitchFamily="34" charset="-128"/>
              </a:rPr>
              <a:t>ネットワークを介して使う仕組み</a:t>
            </a:r>
          </a:p>
        </p:txBody>
      </p:sp>
      <p:sp>
        <p:nvSpPr>
          <p:cNvPr id="24" name="テキスト ボックス 23">
            <a:extLst>
              <a:ext uri="{FF2B5EF4-FFF2-40B4-BE49-F238E27FC236}">
                <a16:creationId xmlns:a16="http://schemas.microsoft.com/office/drawing/2014/main" id="{6D013371-EBD1-144C-8432-5434723FBC80}"/>
              </a:ext>
            </a:extLst>
          </p:cNvPr>
          <p:cNvSpPr txBox="1"/>
          <p:nvPr/>
        </p:nvSpPr>
        <p:spPr>
          <a:xfrm>
            <a:off x="997792" y="5937118"/>
            <a:ext cx="2698175" cy="553998"/>
          </a:xfrm>
          <a:prstGeom prst="rect">
            <a:avLst/>
          </a:prstGeom>
          <a:noFill/>
        </p:spPr>
        <p:txBody>
          <a:bodyPr wrap="none" rtlCol="0">
            <a:spAutoFit/>
          </a:bodyPr>
          <a:lstStyle/>
          <a:p>
            <a:r>
              <a:rPr kumimoji="1" lang="ja-JP" altLang="en-US" sz="1400" b="1">
                <a:solidFill>
                  <a:srgbClr val="0432FF"/>
                </a:solidFill>
                <a:latin typeface="Meiryo" panose="020B0604030504040204" pitchFamily="34" charset="-128"/>
                <a:ea typeface="Meiryo" panose="020B0604030504040204" pitchFamily="34" charset="-128"/>
              </a:rPr>
              <a:t>クラウド・コンピューティング</a:t>
            </a:r>
            <a:endParaRPr kumimoji="1" lang="en-US" altLang="ja-JP" sz="1400" b="1" dirty="0">
              <a:solidFill>
                <a:srgbClr val="0432FF"/>
              </a:solidFill>
              <a:latin typeface="Meiryo" panose="020B0604030504040204" pitchFamily="34" charset="-128"/>
              <a:ea typeface="Meiryo" panose="020B0604030504040204" pitchFamily="34" charset="-128"/>
            </a:endParaRPr>
          </a:p>
          <a:p>
            <a:pPr algn="r"/>
            <a:r>
              <a:rPr lang="en-US" altLang="ja-JP" sz="1600" dirty="0">
                <a:solidFill>
                  <a:srgbClr val="0432FF"/>
                </a:solidFill>
                <a:latin typeface="Meiryo" panose="020B0604030504040204" pitchFamily="34" charset="-128"/>
                <a:ea typeface="Meiryo" panose="020B0604030504040204" pitchFamily="34" charset="-128"/>
              </a:rPr>
              <a:t>Cloud Computing</a:t>
            </a:r>
            <a:endParaRPr kumimoji="1" lang="ja-JP" altLang="en-US" sz="1600">
              <a:solidFill>
                <a:srgbClr val="043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896082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三角形 4">
            <a:extLst>
              <a:ext uri="{FF2B5EF4-FFF2-40B4-BE49-F238E27FC236}">
                <a16:creationId xmlns:a16="http://schemas.microsoft.com/office/drawing/2014/main" id="{A2C15482-1BDF-894B-88BD-178B4EFC86FC}"/>
              </a:ext>
            </a:extLst>
          </p:cNvPr>
          <p:cNvSpPr/>
          <p:nvPr/>
        </p:nvSpPr>
        <p:spPr>
          <a:xfrm rot="10800000">
            <a:off x="1619672" y="1311673"/>
            <a:ext cx="5904656" cy="4356484"/>
          </a:xfrm>
          <a:prstGeom prst="triangle">
            <a:avLst/>
          </a:prstGeom>
          <a:solidFill>
            <a:schemeClr val="accent5">
              <a:lumMod val="20000"/>
              <a:lumOff val="80000"/>
            </a:schemeClr>
          </a:solidFill>
          <a:ln w="28575">
            <a:solidFill>
              <a:schemeClr val="tx2">
                <a:lumMod val="60000"/>
                <a:lumOff val="4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18D74AD-6FFF-FC45-AF4B-E34D443871C2}"/>
              </a:ext>
            </a:extLst>
          </p:cNvPr>
          <p:cNvSpPr>
            <a:spLocks noGrp="1"/>
          </p:cNvSpPr>
          <p:nvPr>
            <p:ph type="title"/>
          </p:nvPr>
        </p:nvSpPr>
        <p:spPr/>
        <p:txBody>
          <a:bodyPr/>
          <a:lstStyle/>
          <a:p>
            <a:r>
              <a:rPr kumimoji="1" lang="ja-JP" altLang="en-US"/>
              <a:t>クラウドによる新しい</a:t>
            </a:r>
            <a:r>
              <a:rPr kumimoji="1" lang="en-US" altLang="ja-JP" dirty="0"/>
              <a:t>IT</a:t>
            </a:r>
            <a:r>
              <a:rPr kumimoji="1" lang="ja-JP" altLang="en-US"/>
              <a:t>利用のカタチ</a:t>
            </a:r>
          </a:p>
        </p:txBody>
      </p:sp>
      <p:sp>
        <p:nvSpPr>
          <p:cNvPr id="6" name="テキスト ボックス 5">
            <a:extLst>
              <a:ext uri="{FF2B5EF4-FFF2-40B4-BE49-F238E27FC236}">
                <a16:creationId xmlns:a16="http://schemas.microsoft.com/office/drawing/2014/main" id="{EAAE0530-CD42-CD45-93B8-830809FF5BF6}"/>
              </a:ext>
            </a:extLst>
          </p:cNvPr>
          <p:cNvSpPr txBox="1"/>
          <p:nvPr/>
        </p:nvSpPr>
        <p:spPr>
          <a:xfrm>
            <a:off x="2927341" y="950877"/>
            <a:ext cx="3262432"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スペース</a:t>
            </a:r>
            <a:r>
              <a:rPr lang="ja-JP" altLang="en-US" sz="2000">
                <a:solidFill>
                  <a:srgbClr val="0070C0"/>
                </a:solidFill>
                <a:latin typeface="Meiryo" panose="020B0604030504040204" pitchFamily="34" charset="-128"/>
                <a:ea typeface="Meiryo" panose="020B0604030504040204" pitchFamily="34" charset="-128"/>
              </a:rPr>
              <a:t>：設置場所の制約</a:t>
            </a:r>
            <a:endParaRPr kumimoji="1" lang="en-US" altLang="ja-JP" sz="2000" dirty="0">
              <a:solidFill>
                <a:srgbClr val="0070C0"/>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4D220B9A-8800-F443-847D-F448D2DFE8CE}"/>
              </a:ext>
            </a:extLst>
          </p:cNvPr>
          <p:cNvSpPr txBox="1"/>
          <p:nvPr/>
        </p:nvSpPr>
        <p:spPr>
          <a:xfrm rot="3371328">
            <a:off x="1003903" y="3364810"/>
            <a:ext cx="3775393"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ロケーション</a:t>
            </a:r>
            <a:r>
              <a:rPr lang="ja-JP" altLang="en-US" sz="2000">
                <a:solidFill>
                  <a:srgbClr val="0070C0"/>
                </a:solidFill>
                <a:latin typeface="Meiryo" panose="020B0604030504040204" pitchFamily="34" charset="-128"/>
                <a:ea typeface="Meiryo" panose="020B0604030504040204" pitchFamily="34" charset="-128"/>
              </a:rPr>
              <a:t>：利用場所の制約</a:t>
            </a:r>
            <a:endParaRPr kumimoji="1" lang="en-US" altLang="ja-JP" sz="2000" dirty="0">
              <a:solidFill>
                <a:srgbClr val="0070C0"/>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82DDAE6B-819C-F246-BA1D-3DDA69502CA4}"/>
              </a:ext>
            </a:extLst>
          </p:cNvPr>
          <p:cNvSpPr txBox="1"/>
          <p:nvPr/>
        </p:nvSpPr>
        <p:spPr>
          <a:xfrm rot="18250960">
            <a:off x="4430317" y="3476666"/>
            <a:ext cx="3518912" cy="400110"/>
          </a:xfrm>
          <a:prstGeom prst="rect">
            <a:avLst/>
          </a:prstGeom>
          <a:noFill/>
        </p:spPr>
        <p:txBody>
          <a:bodyPr wrap="none" rtlCol="0">
            <a:spAutoFit/>
          </a:bodyPr>
          <a:lstStyle/>
          <a:p>
            <a:pPr algn="r"/>
            <a:r>
              <a:rPr kumimoji="1" lang="ja-JP" altLang="en-US" sz="2000" b="1">
                <a:solidFill>
                  <a:srgbClr val="0070C0"/>
                </a:solidFill>
                <a:latin typeface="Meiryo" panose="020B0604030504040204" pitchFamily="34" charset="-128"/>
                <a:ea typeface="Meiryo" panose="020B0604030504040204" pitchFamily="34" charset="-128"/>
              </a:rPr>
              <a:t>リソース</a:t>
            </a:r>
            <a:r>
              <a:rPr lang="ja-JP" altLang="en-US" sz="2000">
                <a:solidFill>
                  <a:srgbClr val="0070C0"/>
                </a:solidFill>
                <a:latin typeface="Meiryo" panose="020B0604030504040204" pitchFamily="34" charset="-128"/>
                <a:ea typeface="Meiryo" panose="020B0604030504040204" pitchFamily="34" charset="-128"/>
              </a:rPr>
              <a:t>：能力・容量の制約</a:t>
            </a:r>
            <a:endParaRPr kumimoji="1" lang="en-US" altLang="ja-JP" sz="2000" dirty="0">
              <a:solidFill>
                <a:srgbClr val="0070C0"/>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3618DC76-6756-0645-B484-B8CF4FC9E94D}"/>
              </a:ext>
            </a:extLst>
          </p:cNvPr>
          <p:cNvSpPr txBox="1"/>
          <p:nvPr/>
        </p:nvSpPr>
        <p:spPr>
          <a:xfrm>
            <a:off x="3658929" y="5697595"/>
            <a:ext cx="1826141" cy="892552"/>
          </a:xfrm>
          <a:prstGeom prst="rect">
            <a:avLst/>
          </a:prstGeom>
          <a:noFill/>
        </p:spPr>
        <p:txBody>
          <a:bodyPr wrap="none" rtlCol="0">
            <a:spAutoFit/>
          </a:bodyPr>
          <a:lstStyle/>
          <a:p>
            <a:pPr algn="ctr"/>
            <a:r>
              <a:rPr kumimoji="1" lang="ja-JP" altLang="en-US" sz="2000" b="1">
                <a:solidFill>
                  <a:schemeClr val="accent3">
                    <a:lumMod val="75000"/>
                  </a:schemeClr>
                </a:solidFill>
                <a:latin typeface="Meiryo" panose="020B0604030504040204" pitchFamily="34" charset="-128"/>
                <a:ea typeface="Meiryo" panose="020B0604030504040204" pitchFamily="34" charset="-128"/>
              </a:rPr>
              <a:t>コスト</a:t>
            </a:r>
            <a:endParaRPr lang="en-US" altLang="ja-JP" sz="20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600">
                <a:solidFill>
                  <a:schemeClr val="accent3">
                    <a:lumMod val="75000"/>
                  </a:schemeClr>
                </a:solidFill>
                <a:latin typeface="Meiryo" panose="020B0604030504040204" pitchFamily="34" charset="-128"/>
                <a:ea typeface="Meiryo" panose="020B0604030504040204" pitchFamily="34" charset="-128"/>
              </a:rPr>
              <a:t>利用量・使う機能</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600">
                <a:solidFill>
                  <a:schemeClr val="accent3">
                    <a:lumMod val="75000"/>
                  </a:schemeClr>
                </a:solidFill>
                <a:latin typeface="Meiryo" panose="020B0604030504040204" pitchFamily="34" charset="-128"/>
                <a:ea typeface="Meiryo" panose="020B0604030504040204" pitchFamily="34" charset="-128"/>
              </a:rPr>
              <a:t>に応じた課金</a:t>
            </a:r>
            <a:endParaRPr kumimoji="1" lang="en-US" altLang="ja-JP" sz="1600" dirty="0">
              <a:solidFill>
                <a:schemeClr val="accent3">
                  <a:lumMod val="75000"/>
                </a:schemeClr>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85E074D9-062F-FD43-B109-13BDE1F1E074}"/>
              </a:ext>
            </a:extLst>
          </p:cNvPr>
          <p:cNvSpPr txBox="1"/>
          <p:nvPr/>
        </p:nvSpPr>
        <p:spPr>
          <a:xfrm>
            <a:off x="213789" y="1096632"/>
            <a:ext cx="1467068" cy="892552"/>
          </a:xfrm>
          <a:prstGeom prst="rect">
            <a:avLst/>
          </a:prstGeom>
          <a:noFill/>
        </p:spPr>
        <p:txBody>
          <a:bodyPr wrap="none" rtlCol="0">
            <a:spAutoFit/>
          </a:bodyPr>
          <a:lstStyle/>
          <a:p>
            <a:pPr algn="r"/>
            <a:r>
              <a:rPr kumimoji="1" lang="ja-JP" altLang="en-US" sz="2000" b="1">
                <a:solidFill>
                  <a:schemeClr val="accent3">
                    <a:lumMod val="75000"/>
                  </a:schemeClr>
                </a:solidFill>
                <a:latin typeface="Meiryo" panose="020B0604030504040204" pitchFamily="34" charset="-128"/>
                <a:ea typeface="Meiryo" panose="020B0604030504040204" pitchFamily="34" charset="-128"/>
              </a:rPr>
              <a:t>アジリティ</a:t>
            </a:r>
            <a:endParaRPr lang="en-US" altLang="ja-JP" sz="2000" dirty="0">
              <a:solidFill>
                <a:schemeClr val="accent3">
                  <a:lumMod val="75000"/>
                </a:schemeClr>
              </a:solidFill>
              <a:latin typeface="Meiryo" panose="020B0604030504040204" pitchFamily="34" charset="-128"/>
              <a:ea typeface="Meiryo" panose="020B0604030504040204" pitchFamily="34" charset="-128"/>
            </a:endParaRPr>
          </a:p>
          <a:p>
            <a:pPr algn="r"/>
            <a:r>
              <a:rPr lang="ja-JP" altLang="en-US" sz="1600">
                <a:solidFill>
                  <a:schemeClr val="accent3">
                    <a:lumMod val="75000"/>
                  </a:schemeClr>
                </a:solidFill>
                <a:latin typeface="Meiryo" panose="020B0604030504040204" pitchFamily="34" charset="-128"/>
                <a:ea typeface="Meiryo" panose="020B0604030504040204" pitchFamily="34" charset="-128"/>
              </a:rPr>
              <a:t>追加・変更</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a:p>
            <a:pPr algn="r"/>
            <a:r>
              <a:rPr lang="ja-JP" altLang="en-US" sz="1600">
                <a:solidFill>
                  <a:schemeClr val="accent3">
                    <a:lumMod val="75000"/>
                  </a:schemeClr>
                </a:solidFill>
                <a:latin typeface="Meiryo" panose="020B0604030504040204" pitchFamily="34" charset="-128"/>
                <a:ea typeface="Meiryo" panose="020B0604030504040204" pitchFamily="34" charset="-128"/>
              </a:rPr>
              <a:t>の柔軟性</a:t>
            </a:r>
            <a:endParaRPr kumimoji="1" lang="en-US" altLang="ja-JP" sz="1600" dirty="0">
              <a:solidFill>
                <a:schemeClr val="accent3">
                  <a:lumMod val="75000"/>
                </a:schemeClr>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81CCB7C4-2D26-B445-AD3D-10377624CED6}"/>
              </a:ext>
            </a:extLst>
          </p:cNvPr>
          <p:cNvSpPr txBox="1"/>
          <p:nvPr/>
        </p:nvSpPr>
        <p:spPr>
          <a:xfrm>
            <a:off x="7524328" y="1096632"/>
            <a:ext cx="1210588" cy="892552"/>
          </a:xfrm>
          <a:prstGeom prst="rect">
            <a:avLst/>
          </a:prstGeom>
          <a:noFill/>
        </p:spPr>
        <p:txBody>
          <a:bodyPr wrap="none" rtlCol="0">
            <a:spAutoFit/>
          </a:bodyPr>
          <a:lstStyle/>
          <a:p>
            <a:r>
              <a:rPr lang="ja-JP" altLang="en-US" sz="2000" b="1">
                <a:solidFill>
                  <a:schemeClr val="accent3">
                    <a:lumMod val="75000"/>
                  </a:schemeClr>
                </a:solidFill>
                <a:latin typeface="Meiryo" panose="020B0604030504040204" pitchFamily="34" charset="-128"/>
                <a:ea typeface="Meiryo" panose="020B0604030504040204" pitchFamily="34" charset="-128"/>
              </a:rPr>
              <a:t>スケール</a:t>
            </a:r>
            <a:endParaRPr lang="en-US" altLang="ja-JP" sz="2000" dirty="0">
              <a:solidFill>
                <a:schemeClr val="accent3">
                  <a:lumMod val="75000"/>
                </a:schemeClr>
              </a:solidFill>
              <a:latin typeface="Meiryo" panose="020B0604030504040204" pitchFamily="34" charset="-128"/>
              <a:ea typeface="Meiryo" panose="020B0604030504040204" pitchFamily="34" charset="-128"/>
            </a:endParaRPr>
          </a:p>
          <a:p>
            <a:r>
              <a:rPr lang="ja-JP" altLang="en-US" sz="1600">
                <a:solidFill>
                  <a:schemeClr val="accent3">
                    <a:lumMod val="75000"/>
                  </a:schemeClr>
                </a:solidFill>
                <a:latin typeface="Meiryo" panose="020B0604030504040204" pitchFamily="34" charset="-128"/>
                <a:ea typeface="Meiryo" panose="020B0604030504040204" pitchFamily="34" charset="-128"/>
              </a:rPr>
              <a:t>規模の伸縮</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a:p>
            <a:r>
              <a:rPr lang="ja-JP" altLang="en-US" sz="1600">
                <a:solidFill>
                  <a:schemeClr val="accent3">
                    <a:lumMod val="75000"/>
                  </a:schemeClr>
                </a:solidFill>
                <a:latin typeface="Meiryo" panose="020B0604030504040204" pitchFamily="34" charset="-128"/>
                <a:ea typeface="Meiryo" panose="020B0604030504040204" pitchFamily="34" charset="-128"/>
              </a:rPr>
              <a:t>弾力性</a:t>
            </a:r>
            <a:endParaRPr kumimoji="1" lang="en-US" altLang="ja-JP" sz="1600" dirty="0">
              <a:solidFill>
                <a:schemeClr val="accent3">
                  <a:lumMod val="75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99D3130A-EF04-104F-B640-7AB11FBAADF9}"/>
              </a:ext>
            </a:extLst>
          </p:cNvPr>
          <p:cNvPicPr>
            <a:picLocks noChangeAspect="1"/>
          </p:cNvPicPr>
          <p:nvPr/>
        </p:nvPicPr>
        <p:blipFill>
          <a:blip r:embed="rId2"/>
          <a:stretch>
            <a:fillRect/>
          </a:stretch>
        </p:blipFill>
        <p:spPr>
          <a:xfrm>
            <a:off x="1895825" y="1263291"/>
            <a:ext cx="5517154" cy="3557808"/>
          </a:xfrm>
          <a:prstGeom prst="rect">
            <a:avLst/>
          </a:prstGeom>
        </p:spPr>
      </p:pic>
      <p:sp>
        <p:nvSpPr>
          <p:cNvPr id="13" name="テキスト ボックス 12">
            <a:extLst>
              <a:ext uri="{FF2B5EF4-FFF2-40B4-BE49-F238E27FC236}">
                <a16:creationId xmlns:a16="http://schemas.microsoft.com/office/drawing/2014/main" id="{0095F987-F0AF-1340-B0B9-1E8E9EB20F18}"/>
              </a:ext>
            </a:extLst>
          </p:cNvPr>
          <p:cNvSpPr txBox="1"/>
          <p:nvPr/>
        </p:nvSpPr>
        <p:spPr>
          <a:xfrm>
            <a:off x="3112139" y="2636912"/>
            <a:ext cx="2904343" cy="584775"/>
          </a:xfrm>
          <a:prstGeom prst="rect">
            <a:avLst/>
          </a:prstGeom>
          <a:noFill/>
        </p:spPr>
        <p:txBody>
          <a:bodyPr wrap="square" rtlCol="0">
            <a:spAutoFit/>
          </a:bodyPr>
          <a:lstStyle/>
          <a:p>
            <a:pPr algn="ctr"/>
            <a:r>
              <a:rPr kumimoji="1" lang="ja-JP" altLang="en-US" sz="1400" b="1">
                <a:solidFill>
                  <a:srgbClr val="0432FF"/>
                </a:solidFill>
                <a:latin typeface="Meiryo" panose="020B0604030504040204" pitchFamily="34" charset="-128"/>
                <a:ea typeface="Meiryo" panose="020B0604030504040204" pitchFamily="34" charset="-128"/>
              </a:rPr>
              <a:t>クラウド・コンピューティング</a:t>
            </a:r>
            <a:endParaRPr kumimoji="1" lang="en-US" altLang="ja-JP" sz="1400" b="1" dirty="0">
              <a:solidFill>
                <a:srgbClr val="0432FF"/>
              </a:solidFill>
              <a:latin typeface="Meiryo" panose="020B0604030504040204" pitchFamily="34" charset="-128"/>
              <a:ea typeface="Meiryo" panose="020B0604030504040204" pitchFamily="34" charset="-128"/>
            </a:endParaRPr>
          </a:p>
          <a:p>
            <a:pPr algn="ctr"/>
            <a:r>
              <a:rPr lang="en-US" altLang="ja-JP" dirty="0">
                <a:solidFill>
                  <a:srgbClr val="0432FF"/>
                </a:solidFill>
                <a:latin typeface="Meiryo" panose="020B0604030504040204" pitchFamily="34" charset="-128"/>
                <a:ea typeface="Meiryo" panose="020B0604030504040204" pitchFamily="34" charset="-128"/>
              </a:rPr>
              <a:t>Cloud Computing</a:t>
            </a:r>
            <a:endParaRPr kumimoji="1" lang="en-US" altLang="ja-JP" dirty="0">
              <a:solidFill>
                <a:srgbClr val="0432FF"/>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0362E710-A128-7240-9D1A-E9557ED9106B}"/>
              </a:ext>
            </a:extLst>
          </p:cNvPr>
          <p:cNvSpPr txBox="1"/>
          <p:nvPr/>
        </p:nvSpPr>
        <p:spPr>
          <a:xfrm>
            <a:off x="664273" y="4328254"/>
            <a:ext cx="2262158" cy="646331"/>
          </a:xfrm>
          <a:prstGeom prst="rect">
            <a:avLst/>
          </a:prstGeom>
          <a:noFill/>
        </p:spPr>
        <p:txBody>
          <a:bodyPr wrap="none" rtlCol="0">
            <a:spAutoFit/>
          </a:bodyPr>
          <a:lstStyle/>
          <a:p>
            <a:pPr algn="r"/>
            <a:r>
              <a:rPr lang="ja-JP" altLang="en-US" b="1">
                <a:solidFill>
                  <a:schemeClr val="accent6">
                    <a:lumMod val="75000"/>
                  </a:schemeClr>
                </a:solidFill>
                <a:latin typeface="Meiryo" panose="020B0604030504040204" pitchFamily="34" charset="-128"/>
                <a:ea typeface="Meiryo" panose="020B0604030504040204" pitchFamily="34" charset="-128"/>
              </a:rPr>
              <a:t>システム構築・運用</a:t>
            </a:r>
            <a:endParaRPr lang="en-US" altLang="ja-JP" b="1"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b="1">
                <a:solidFill>
                  <a:schemeClr val="accent6">
                    <a:lumMod val="75000"/>
                  </a:schemeClr>
                </a:solidFill>
                <a:latin typeface="Meiryo" panose="020B0604030504040204" pitchFamily="34" charset="-128"/>
                <a:ea typeface="Meiryo" panose="020B0604030504040204" pitchFamily="34" charset="-128"/>
              </a:rPr>
              <a:t>の</a:t>
            </a:r>
            <a:r>
              <a:rPr kumimoji="1" lang="ja-JP" altLang="en-US" b="1">
                <a:solidFill>
                  <a:schemeClr val="accent6">
                    <a:lumMod val="75000"/>
                  </a:schemeClr>
                </a:solidFill>
                <a:latin typeface="Meiryo" panose="020B0604030504040204" pitchFamily="34" charset="-128"/>
                <a:ea typeface="Meiryo" panose="020B0604030504040204" pitchFamily="34" charset="-128"/>
              </a:rPr>
              <a:t>負担軽減</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0821AE19-BDE7-7543-A496-35F698C8BACB}"/>
              </a:ext>
            </a:extLst>
          </p:cNvPr>
          <p:cNvSpPr txBox="1"/>
          <p:nvPr/>
        </p:nvSpPr>
        <p:spPr>
          <a:xfrm>
            <a:off x="6016482" y="4328253"/>
            <a:ext cx="2492990" cy="646331"/>
          </a:xfrm>
          <a:prstGeom prst="rect">
            <a:avLst/>
          </a:prstGeom>
          <a:noFill/>
        </p:spPr>
        <p:txBody>
          <a:bodyPr wrap="none" rtlCol="0">
            <a:spAutoFit/>
          </a:bodyPr>
          <a:lstStyle/>
          <a:p>
            <a:r>
              <a:rPr lang="ja-JP" altLang="en-US" b="1">
                <a:solidFill>
                  <a:schemeClr val="accent6">
                    <a:lumMod val="75000"/>
                  </a:schemeClr>
                </a:solidFill>
                <a:latin typeface="Meiryo" panose="020B0604030504040204" pitchFamily="34" charset="-128"/>
                <a:ea typeface="Meiryo" panose="020B0604030504040204" pitchFamily="34" charset="-128"/>
              </a:rPr>
              <a:t>アプリケーション展開</a:t>
            </a:r>
            <a:endParaRPr lang="en-US" altLang="ja-JP" b="1" dirty="0">
              <a:solidFill>
                <a:schemeClr val="accent6">
                  <a:lumMod val="75000"/>
                </a:schemeClr>
              </a:solidFill>
              <a:latin typeface="Meiryo" panose="020B0604030504040204" pitchFamily="34" charset="-128"/>
              <a:ea typeface="Meiryo" panose="020B0604030504040204" pitchFamily="34" charset="-128"/>
            </a:endParaRPr>
          </a:p>
          <a:p>
            <a:r>
              <a:rPr lang="ja-JP" altLang="en-US" b="1">
                <a:solidFill>
                  <a:schemeClr val="accent6">
                    <a:lumMod val="75000"/>
                  </a:schemeClr>
                </a:solidFill>
                <a:latin typeface="Meiryo" panose="020B0604030504040204" pitchFamily="34" charset="-128"/>
                <a:ea typeface="Meiryo" panose="020B0604030504040204" pitchFamily="34" charset="-128"/>
              </a:rPr>
              <a:t>のスピードアップ</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05213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701773-7D83-0848-9457-281AD9049017}"/>
              </a:ext>
            </a:extLst>
          </p:cNvPr>
          <p:cNvSpPr>
            <a:spLocks noGrp="1"/>
          </p:cNvSpPr>
          <p:nvPr>
            <p:ph type="title"/>
          </p:nvPr>
        </p:nvSpPr>
        <p:spPr/>
        <p:txBody>
          <a:bodyPr/>
          <a:lstStyle/>
          <a:p>
            <a:r>
              <a:rPr lang="en-US" altLang="ja-JP" dirty="0"/>
              <a:t>Web1.0</a:t>
            </a:r>
            <a:r>
              <a:rPr lang="ja-JP" altLang="en-US"/>
              <a:t>から</a:t>
            </a:r>
            <a:r>
              <a:rPr lang="en-US" altLang="ja-JP" dirty="0"/>
              <a:t>Web3</a:t>
            </a:r>
            <a:r>
              <a:rPr kumimoji="1" lang="ja-JP" altLang="en-US"/>
              <a:t>へ</a:t>
            </a:r>
          </a:p>
        </p:txBody>
      </p:sp>
      <p:sp>
        <p:nvSpPr>
          <p:cNvPr id="3" name="スライド番号プレースホルダー 2">
            <a:extLst>
              <a:ext uri="{FF2B5EF4-FFF2-40B4-BE49-F238E27FC236}">
                <a16:creationId xmlns:a16="http://schemas.microsoft.com/office/drawing/2014/main" id="{63A0641F-FDAE-2741-93EB-EBFBFE810FE8}"/>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9</a:t>
            </a:fld>
            <a:endParaRPr kumimoji="1" lang="ja-JP" altLang="en-US"/>
          </a:p>
        </p:txBody>
      </p:sp>
      <p:sp>
        <p:nvSpPr>
          <p:cNvPr id="60" name="正方形/長方形 59">
            <a:extLst>
              <a:ext uri="{FF2B5EF4-FFF2-40B4-BE49-F238E27FC236}">
                <a16:creationId xmlns:a16="http://schemas.microsoft.com/office/drawing/2014/main" id="{D8F35F53-CE58-C243-BD20-AA1B5AE3BFC6}"/>
              </a:ext>
            </a:extLst>
          </p:cNvPr>
          <p:cNvSpPr/>
          <p:nvPr/>
        </p:nvSpPr>
        <p:spPr>
          <a:xfrm>
            <a:off x="897218" y="1183366"/>
            <a:ext cx="2031325" cy="830997"/>
          </a:xfrm>
          <a:prstGeom prst="rect">
            <a:avLst/>
          </a:prstGeom>
        </p:spPr>
        <p:txBody>
          <a:bodyPr wrap="none">
            <a:spAutoFit/>
          </a:bodyPr>
          <a:lstStyle/>
          <a:p>
            <a:pPr algn="ctr"/>
            <a:r>
              <a:rPr lang="en-US" altLang="ja-JP" sz="3200" b="1" dirty="0">
                <a:latin typeface="Meiryo" panose="020B0604030504040204" pitchFamily="34" charset="-128"/>
                <a:ea typeface="Meiryo" panose="020B0604030504040204" pitchFamily="34" charset="-128"/>
                <a:cs typeface="Times New Roman" panose="02020603050405020304" pitchFamily="18" charset="0"/>
              </a:rPr>
              <a:t>Web1.0</a:t>
            </a:r>
            <a:endParaRPr lang="en-US" altLang="ja-JP" sz="3200" dirty="0">
              <a:latin typeface="Meiryo" panose="020B0604030504040204" pitchFamily="34" charset="-128"/>
              <a:ea typeface="Meiryo" panose="020B0604030504040204" pitchFamily="34" charset="-128"/>
              <a:cs typeface="Times New Roman" panose="02020603050405020304" pitchFamily="18" charset="0"/>
            </a:endParaRPr>
          </a:p>
          <a:p>
            <a:pPr algn="ctr"/>
            <a:r>
              <a:rPr lang="ja-JP" altLang="ja-JP" sz="1600">
                <a:latin typeface="Meiryo" panose="020B0604030504040204" pitchFamily="34" charset="-128"/>
                <a:ea typeface="Meiryo" panose="020B0604030504040204" pitchFamily="34" charset="-128"/>
                <a:cs typeface="Times New Roman" panose="02020603050405020304" pitchFamily="18" charset="0"/>
              </a:rPr>
              <a:t>一方向・一方通行型</a:t>
            </a:r>
            <a:endParaRPr lang="ja-JP" altLang="en-US" sz="1600">
              <a:latin typeface="Meiryo" panose="020B0604030504040204" pitchFamily="34" charset="-128"/>
              <a:ea typeface="Meiryo" panose="020B0604030504040204" pitchFamily="34" charset="-128"/>
            </a:endParaRPr>
          </a:p>
        </p:txBody>
      </p:sp>
      <p:sp>
        <p:nvSpPr>
          <p:cNvPr id="197" name="正方形/長方形 196">
            <a:extLst>
              <a:ext uri="{FF2B5EF4-FFF2-40B4-BE49-F238E27FC236}">
                <a16:creationId xmlns:a16="http://schemas.microsoft.com/office/drawing/2014/main" id="{AA52FC06-6AA6-FD41-B315-ADC547298BA6}"/>
              </a:ext>
            </a:extLst>
          </p:cNvPr>
          <p:cNvSpPr/>
          <p:nvPr/>
        </p:nvSpPr>
        <p:spPr>
          <a:xfrm>
            <a:off x="3668067" y="1183366"/>
            <a:ext cx="1820948" cy="830997"/>
          </a:xfrm>
          <a:prstGeom prst="rect">
            <a:avLst/>
          </a:prstGeom>
        </p:spPr>
        <p:txBody>
          <a:bodyPr wrap="none">
            <a:spAutoFit/>
          </a:bodyPr>
          <a:lstStyle/>
          <a:p>
            <a:pPr algn="ctr"/>
            <a:r>
              <a:rPr lang="en-US" altLang="ja-JP" sz="3200" b="1" dirty="0">
                <a:latin typeface="Meiryo" panose="020B0604030504040204" pitchFamily="34" charset="-128"/>
                <a:ea typeface="Meiryo" panose="020B0604030504040204" pitchFamily="34" charset="-128"/>
                <a:cs typeface="Times New Roman" panose="02020603050405020304" pitchFamily="18" charset="0"/>
              </a:rPr>
              <a:t>Web2.0</a:t>
            </a:r>
            <a:endParaRPr lang="en-US" altLang="ja-JP" sz="3200" dirty="0">
              <a:latin typeface="Meiryo" panose="020B0604030504040204" pitchFamily="34" charset="-128"/>
              <a:ea typeface="Meiryo" panose="020B0604030504040204" pitchFamily="34" charset="-128"/>
              <a:cs typeface="Times New Roman" panose="02020603050405020304" pitchFamily="18" charset="0"/>
            </a:endParaRPr>
          </a:p>
          <a:p>
            <a:pPr algn="ctr"/>
            <a:r>
              <a:rPr lang="ja-JP" altLang="en-US" sz="1600">
                <a:latin typeface="Meiryo" panose="020B0604030504040204" pitchFamily="34" charset="-128"/>
                <a:ea typeface="Meiryo" panose="020B0604030504040204" pitchFamily="34" charset="-128"/>
                <a:cs typeface="Times New Roman" panose="02020603050405020304" pitchFamily="18" charset="0"/>
              </a:rPr>
              <a:t>双方向・参加型</a:t>
            </a:r>
            <a:endParaRPr lang="ja-JP" altLang="en-US" sz="1600">
              <a:latin typeface="Meiryo" panose="020B0604030504040204" pitchFamily="34" charset="-128"/>
              <a:ea typeface="Meiryo" panose="020B0604030504040204" pitchFamily="34" charset="-128"/>
            </a:endParaRPr>
          </a:p>
        </p:txBody>
      </p:sp>
      <p:sp>
        <p:nvSpPr>
          <p:cNvPr id="198" name="正方形/長方形 197">
            <a:extLst>
              <a:ext uri="{FF2B5EF4-FFF2-40B4-BE49-F238E27FC236}">
                <a16:creationId xmlns:a16="http://schemas.microsoft.com/office/drawing/2014/main" id="{E62E48D8-D90F-2143-998A-4577519566C7}"/>
              </a:ext>
            </a:extLst>
          </p:cNvPr>
          <p:cNvSpPr/>
          <p:nvPr/>
        </p:nvSpPr>
        <p:spPr>
          <a:xfrm>
            <a:off x="6545298" y="1183366"/>
            <a:ext cx="1415772" cy="830997"/>
          </a:xfrm>
          <a:prstGeom prst="rect">
            <a:avLst/>
          </a:prstGeom>
        </p:spPr>
        <p:txBody>
          <a:bodyPr wrap="none">
            <a:spAutoFit/>
          </a:bodyPr>
          <a:lstStyle/>
          <a:p>
            <a:pPr algn="ctr"/>
            <a:r>
              <a:rPr lang="en-US" altLang="ja-JP" sz="3200" b="1" dirty="0">
                <a:latin typeface="Meiryo" panose="020B0604030504040204" pitchFamily="34" charset="-128"/>
                <a:ea typeface="Meiryo" panose="020B0604030504040204" pitchFamily="34" charset="-128"/>
                <a:cs typeface="Times New Roman" panose="02020603050405020304" pitchFamily="18" charset="0"/>
              </a:rPr>
              <a:t>Web3</a:t>
            </a:r>
            <a:endParaRPr lang="en-US" altLang="ja-JP" sz="3200" dirty="0">
              <a:latin typeface="Meiryo" panose="020B0604030504040204" pitchFamily="34" charset="-128"/>
              <a:ea typeface="Meiryo" panose="020B0604030504040204" pitchFamily="34" charset="-128"/>
              <a:cs typeface="Times New Roman" panose="02020603050405020304" pitchFamily="18" charset="0"/>
            </a:endParaRPr>
          </a:p>
          <a:p>
            <a:pPr algn="ctr"/>
            <a:r>
              <a:rPr lang="ja-JP" altLang="en-US" sz="1600">
                <a:latin typeface="Meiryo" panose="020B0604030504040204" pitchFamily="34" charset="-128"/>
                <a:ea typeface="Meiryo" panose="020B0604030504040204" pitchFamily="34" charset="-128"/>
                <a:cs typeface="Times New Roman" panose="02020603050405020304" pitchFamily="18" charset="0"/>
              </a:rPr>
              <a:t>自律・分散型</a:t>
            </a:r>
            <a:endParaRPr lang="ja-JP" altLang="en-US" sz="1600">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2CC48BB6-9C9F-784B-9053-3F30FBCA51B0}"/>
              </a:ext>
            </a:extLst>
          </p:cNvPr>
          <p:cNvSpPr txBox="1"/>
          <p:nvPr/>
        </p:nvSpPr>
        <p:spPr>
          <a:xfrm>
            <a:off x="765611" y="4826759"/>
            <a:ext cx="1217000" cy="369332"/>
          </a:xfrm>
          <a:prstGeom prst="rect">
            <a:avLst/>
          </a:prstGeom>
          <a:noFill/>
        </p:spPr>
        <p:txBody>
          <a:bodyPr wrap="none" rtlCol="0">
            <a:spAutoFit/>
          </a:bodyPr>
          <a:lstStyle/>
          <a:p>
            <a:r>
              <a:rPr kumimoji="1" lang="en-US" altLang="ja-JP" dirty="0">
                <a:latin typeface="Meiryo" panose="020B0604030504040204" pitchFamily="34" charset="-128"/>
                <a:ea typeface="Meiryo" panose="020B0604030504040204" pitchFamily="34" charset="-128"/>
              </a:rPr>
              <a:t>1990</a:t>
            </a:r>
            <a:r>
              <a:rPr kumimoji="1" lang="ja-JP" altLang="en-US">
                <a:latin typeface="Meiryo" panose="020B0604030504040204" pitchFamily="34" charset="-128"/>
                <a:ea typeface="Meiryo" panose="020B0604030504040204" pitchFamily="34" charset="-128"/>
              </a:rPr>
              <a:t>年</a:t>
            </a:r>
            <a:r>
              <a:rPr kumimoji="1" lang="en-US" altLang="ja-JP" dirty="0">
                <a:latin typeface="Meiryo" panose="020B0604030504040204" pitchFamily="34" charset="-128"/>
                <a:ea typeface="Meiryo" panose="020B0604030504040204" pitchFamily="34" charset="-128"/>
              </a:rPr>
              <a:t>〜</a:t>
            </a:r>
            <a:endParaRPr kumimoji="1" lang="ja-JP" altLang="en-US">
              <a:latin typeface="Meiryo" panose="020B0604030504040204" pitchFamily="34" charset="-128"/>
              <a:ea typeface="Meiryo" panose="020B0604030504040204" pitchFamily="34" charset="-128"/>
            </a:endParaRPr>
          </a:p>
        </p:txBody>
      </p:sp>
      <p:sp>
        <p:nvSpPr>
          <p:cNvPr id="199" name="テキスト ボックス 198">
            <a:extLst>
              <a:ext uri="{FF2B5EF4-FFF2-40B4-BE49-F238E27FC236}">
                <a16:creationId xmlns:a16="http://schemas.microsoft.com/office/drawing/2014/main" id="{E3562285-5B06-2749-AFE1-1DE0122464BF}"/>
              </a:ext>
            </a:extLst>
          </p:cNvPr>
          <p:cNvSpPr txBox="1"/>
          <p:nvPr/>
        </p:nvSpPr>
        <p:spPr>
          <a:xfrm>
            <a:off x="3390667" y="4828115"/>
            <a:ext cx="1217000" cy="369332"/>
          </a:xfrm>
          <a:prstGeom prst="rect">
            <a:avLst/>
          </a:prstGeom>
          <a:noFill/>
        </p:spPr>
        <p:txBody>
          <a:bodyPr wrap="none" rtlCol="0">
            <a:spAutoFit/>
          </a:bodyPr>
          <a:lstStyle/>
          <a:p>
            <a:r>
              <a:rPr lang="en-US" altLang="ja-JP" dirty="0">
                <a:latin typeface="Meiryo" panose="020B0604030504040204" pitchFamily="34" charset="-128"/>
                <a:ea typeface="Meiryo" panose="020B0604030504040204" pitchFamily="34" charset="-128"/>
              </a:rPr>
              <a:t>2004</a:t>
            </a:r>
            <a:r>
              <a:rPr kumimoji="1" lang="ja-JP" altLang="en-US">
                <a:latin typeface="Meiryo" panose="020B0604030504040204" pitchFamily="34" charset="-128"/>
                <a:ea typeface="Meiryo" panose="020B0604030504040204" pitchFamily="34" charset="-128"/>
              </a:rPr>
              <a:t>年</a:t>
            </a:r>
            <a:r>
              <a:rPr kumimoji="1" lang="en-US" altLang="ja-JP" dirty="0">
                <a:latin typeface="Meiryo" panose="020B0604030504040204" pitchFamily="34" charset="-128"/>
                <a:ea typeface="Meiryo" panose="020B0604030504040204" pitchFamily="34" charset="-128"/>
              </a:rPr>
              <a:t>〜</a:t>
            </a:r>
            <a:endParaRPr kumimoji="1" lang="ja-JP" altLang="en-US">
              <a:latin typeface="Meiryo" panose="020B0604030504040204" pitchFamily="34" charset="-128"/>
              <a:ea typeface="Meiryo" panose="020B0604030504040204" pitchFamily="34" charset="-128"/>
            </a:endParaRPr>
          </a:p>
        </p:txBody>
      </p:sp>
      <p:sp>
        <p:nvSpPr>
          <p:cNvPr id="200" name="テキスト ボックス 199">
            <a:extLst>
              <a:ext uri="{FF2B5EF4-FFF2-40B4-BE49-F238E27FC236}">
                <a16:creationId xmlns:a16="http://schemas.microsoft.com/office/drawing/2014/main" id="{EAD82695-1E1E-AB4F-97D4-B51B75233CB3}"/>
              </a:ext>
            </a:extLst>
          </p:cNvPr>
          <p:cNvSpPr txBox="1"/>
          <p:nvPr/>
        </p:nvSpPr>
        <p:spPr>
          <a:xfrm>
            <a:off x="6160674" y="4828115"/>
            <a:ext cx="1217000" cy="369332"/>
          </a:xfrm>
          <a:prstGeom prst="rect">
            <a:avLst/>
          </a:prstGeom>
          <a:noFill/>
        </p:spPr>
        <p:txBody>
          <a:bodyPr wrap="none" rtlCol="0">
            <a:spAutoFit/>
          </a:bodyPr>
          <a:lstStyle/>
          <a:p>
            <a:r>
              <a:rPr lang="en-US" altLang="ja-JP" dirty="0">
                <a:latin typeface="Meiryo" panose="020B0604030504040204" pitchFamily="34" charset="-128"/>
                <a:ea typeface="Meiryo" panose="020B0604030504040204" pitchFamily="34" charset="-128"/>
              </a:rPr>
              <a:t>2021</a:t>
            </a:r>
            <a:r>
              <a:rPr kumimoji="1" lang="ja-JP" altLang="en-US">
                <a:latin typeface="Meiryo" panose="020B0604030504040204" pitchFamily="34" charset="-128"/>
                <a:ea typeface="Meiryo" panose="020B0604030504040204" pitchFamily="34" charset="-128"/>
              </a:rPr>
              <a:t>年</a:t>
            </a:r>
            <a:r>
              <a:rPr kumimoji="1" lang="en-US" altLang="ja-JP" dirty="0">
                <a:latin typeface="Meiryo" panose="020B0604030504040204" pitchFamily="34" charset="-128"/>
                <a:ea typeface="Meiryo" panose="020B0604030504040204" pitchFamily="34" charset="-128"/>
              </a:rPr>
              <a:t>〜</a:t>
            </a:r>
            <a:endParaRPr kumimoji="1" lang="ja-JP" altLang="en-US">
              <a:latin typeface="Meiryo" panose="020B0604030504040204" pitchFamily="34" charset="-128"/>
              <a:ea typeface="Meiryo" panose="020B0604030504040204" pitchFamily="34" charset="-128"/>
            </a:endParaRPr>
          </a:p>
        </p:txBody>
      </p:sp>
      <p:sp>
        <p:nvSpPr>
          <p:cNvPr id="63" name="正方形/長方形 62">
            <a:extLst>
              <a:ext uri="{FF2B5EF4-FFF2-40B4-BE49-F238E27FC236}">
                <a16:creationId xmlns:a16="http://schemas.microsoft.com/office/drawing/2014/main" id="{B4F8C70F-76FB-C142-860B-EB35F274C2CF}"/>
              </a:ext>
            </a:extLst>
          </p:cNvPr>
          <p:cNvSpPr/>
          <p:nvPr/>
        </p:nvSpPr>
        <p:spPr>
          <a:xfrm>
            <a:off x="820371" y="5201740"/>
            <a:ext cx="2265729" cy="246221"/>
          </a:xfrm>
          <a:prstGeom prst="rect">
            <a:avLst/>
          </a:prstGeom>
        </p:spPr>
        <p:txBody>
          <a:bodyPr wrap="square">
            <a:spAutoFit/>
          </a:bodyPr>
          <a:lstStyle/>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企業主体で情報を発信</a:t>
            </a:r>
            <a:endParaRPr lang="en-US" altLang="ja-JP" sz="1000" kern="100" dirty="0">
              <a:latin typeface="Meiryo" panose="020B0604030504040204" pitchFamily="34" charset="-128"/>
              <a:ea typeface="Meiryo" panose="020B0604030504040204" pitchFamily="34" charset="-128"/>
              <a:cs typeface="Times New Roman" panose="02020603050405020304" pitchFamily="18" charset="0"/>
            </a:endParaRPr>
          </a:p>
        </p:txBody>
      </p:sp>
      <p:sp>
        <p:nvSpPr>
          <p:cNvPr id="201" name="正方形/長方形 200">
            <a:extLst>
              <a:ext uri="{FF2B5EF4-FFF2-40B4-BE49-F238E27FC236}">
                <a16:creationId xmlns:a16="http://schemas.microsoft.com/office/drawing/2014/main" id="{1F4A7D76-D69F-EE49-B5CA-D878696EC49C}"/>
              </a:ext>
            </a:extLst>
          </p:cNvPr>
          <p:cNvSpPr/>
          <p:nvPr/>
        </p:nvSpPr>
        <p:spPr>
          <a:xfrm>
            <a:off x="3423921" y="5201740"/>
            <a:ext cx="2396236" cy="246221"/>
          </a:xfrm>
          <a:prstGeom prst="rect">
            <a:avLst/>
          </a:prstGeom>
        </p:spPr>
        <p:txBody>
          <a:bodyPr wrap="square">
            <a:spAutoFit/>
          </a:bodyPr>
          <a:lstStyle/>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プラットフォーマー主体で仲介</a:t>
            </a:r>
            <a:endParaRPr lang="ja-JP" altLang="ja-JP" sz="1000" kern="100">
              <a:latin typeface="Meiryo" panose="020B0604030504040204" pitchFamily="34" charset="-128"/>
              <a:ea typeface="Meiryo" panose="020B0604030504040204" pitchFamily="34" charset="-128"/>
              <a:cs typeface="Times New Roman" panose="02020603050405020304" pitchFamily="18" charset="0"/>
            </a:endParaRPr>
          </a:p>
        </p:txBody>
      </p:sp>
      <p:sp>
        <p:nvSpPr>
          <p:cNvPr id="202" name="正方形/長方形 201">
            <a:extLst>
              <a:ext uri="{FF2B5EF4-FFF2-40B4-BE49-F238E27FC236}">
                <a16:creationId xmlns:a16="http://schemas.microsoft.com/office/drawing/2014/main" id="{92150A3B-42DC-C946-B314-B9FF233377EE}"/>
              </a:ext>
            </a:extLst>
          </p:cNvPr>
          <p:cNvSpPr/>
          <p:nvPr/>
        </p:nvSpPr>
        <p:spPr>
          <a:xfrm>
            <a:off x="6157979" y="5183628"/>
            <a:ext cx="2265729" cy="246221"/>
          </a:xfrm>
          <a:prstGeom prst="rect">
            <a:avLst/>
          </a:prstGeom>
        </p:spPr>
        <p:txBody>
          <a:bodyPr wrap="square">
            <a:spAutoFit/>
          </a:bodyPr>
          <a:lstStyle/>
          <a:p>
            <a:pPr marL="171450" indent="-171450" algn="just">
              <a:buFont typeface="Wingdings" pitchFamily="2" charset="2"/>
              <a:buChar char="ü"/>
            </a:pPr>
            <a:r>
              <a:rPr lang="ja-JP" altLang="en-US" sz="1000" kern="100">
                <a:latin typeface="Meiryo" panose="020B0604030504040204" pitchFamily="34" charset="-128"/>
                <a:ea typeface="Meiryo" panose="020B0604030504040204" pitchFamily="34" charset="-128"/>
                <a:cs typeface="Times New Roman" panose="02020603050405020304" pitchFamily="18" charset="0"/>
              </a:rPr>
              <a:t>個人主体で参加</a:t>
            </a:r>
            <a:endParaRPr lang="ja-JP" altLang="ja-JP" sz="1000" kern="100">
              <a:latin typeface="Meiryo" panose="020B0604030504040204" pitchFamily="34" charset="-128"/>
              <a:ea typeface="Meiryo" panose="020B0604030504040204" pitchFamily="34" charset="-128"/>
              <a:cs typeface="Times New Roman" panose="02020603050405020304" pitchFamily="18" charset="0"/>
            </a:endParaRPr>
          </a:p>
        </p:txBody>
      </p:sp>
      <p:sp>
        <p:nvSpPr>
          <p:cNvPr id="73" name="正方形/長方形 72">
            <a:extLst>
              <a:ext uri="{FF2B5EF4-FFF2-40B4-BE49-F238E27FC236}">
                <a16:creationId xmlns:a16="http://schemas.microsoft.com/office/drawing/2014/main" id="{DCF937AA-7FA0-C975-FD89-41C817CBE9D0}"/>
              </a:ext>
            </a:extLst>
          </p:cNvPr>
          <p:cNvSpPr/>
          <p:nvPr/>
        </p:nvSpPr>
        <p:spPr>
          <a:xfrm>
            <a:off x="3684172" y="3433279"/>
            <a:ext cx="1768286" cy="43671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BAEEB983-7C70-6A0D-49A6-E5B028AAB351}"/>
              </a:ext>
            </a:extLst>
          </p:cNvPr>
          <p:cNvSpPr/>
          <p:nvPr/>
        </p:nvSpPr>
        <p:spPr>
          <a:xfrm>
            <a:off x="3684172" y="2939272"/>
            <a:ext cx="1768286" cy="43671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DD0C75F0-A7C6-B4FE-4936-E5750A786E65}"/>
              </a:ext>
            </a:extLst>
          </p:cNvPr>
          <p:cNvSpPr/>
          <p:nvPr/>
        </p:nvSpPr>
        <p:spPr>
          <a:xfrm>
            <a:off x="3684172" y="2445265"/>
            <a:ext cx="1768286" cy="43671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テキスト ボックス 77">
            <a:extLst>
              <a:ext uri="{FF2B5EF4-FFF2-40B4-BE49-F238E27FC236}">
                <a16:creationId xmlns:a16="http://schemas.microsoft.com/office/drawing/2014/main" id="{F3052BF5-24DD-C00C-F120-52EB8F302404}"/>
              </a:ext>
            </a:extLst>
          </p:cNvPr>
          <p:cNvSpPr txBox="1"/>
          <p:nvPr/>
        </p:nvSpPr>
        <p:spPr>
          <a:xfrm>
            <a:off x="3847604" y="3495067"/>
            <a:ext cx="14414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インターネット</a:t>
            </a:r>
          </a:p>
        </p:txBody>
      </p:sp>
      <p:sp>
        <p:nvSpPr>
          <p:cNvPr id="79" name="テキスト ボックス 78">
            <a:extLst>
              <a:ext uri="{FF2B5EF4-FFF2-40B4-BE49-F238E27FC236}">
                <a16:creationId xmlns:a16="http://schemas.microsoft.com/office/drawing/2014/main" id="{EB886E2F-EBBD-EF26-BB25-9302750E4B8F}"/>
              </a:ext>
            </a:extLst>
          </p:cNvPr>
          <p:cNvSpPr txBox="1"/>
          <p:nvPr/>
        </p:nvSpPr>
        <p:spPr>
          <a:xfrm>
            <a:off x="3668067" y="3042804"/>
            <a:ext cx="1800493"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プラットフォーマー</a:t>
            </a:r>
          </a:p>
        </p:txBody>
      </p:sp>
      <p:sp>
        <p:nvSpPr>
          <p:cNvPr id="80" name="テキスト ボックス 79">
            <a:extLst>
              <a:ext uri="{FF2B5EF4-FFF2-40B4-BE49-F238E27FC236}">
                <a16:creationId xmlns:a16="http://schemas.microsoft.com/office/drawing/2014/main" id="{2DC8C859-9F26-99C5-528C-A8E04CDAD6FE}"/>
              </a:ext>
            </a:extLst>
          </p:cNvPr>
          <p:cNvSpPr txBox="1"/>
          <p:nvPr/>
        </p:nvSpPr>
        <p:spPr>
          <a:xfrm>
            <a:off x="3706149" y="2530764"/>
            <a:ext cx="1736373" cy="261610"/>
          </a:xfrm>
          <a:prstGeom prst="rect">
            <a:avLst/>
          </a:prstGeom>
          <a:noFill/>
        </p:spPr>
        <p:txBody>
          <a:bodyPr wrap="none" rtlCol="0">
            <a:spAutoFit/>
          </a:bodyPr>
          <a:lstStyle/>
          <a:p>
            <a:pPr algn="ctr"/>
            <a:r>
              <a:rPr kumimoji="1" lang="ja-JP" altLang="en-US" sz="1100">
                <a:solidFill>
                  <a:schemeClr val="bg1"/>
                </a:solidFill>
                <a:latin typeface="Meiryo" panose="020B0604030504040204" pitchFamily="34" charset="-128"/>
                <a:ea typeface="Meiryo" panose="020B0604030504040204" pitchFamily="34" charset="-128"/>
              </a:rPr>
              <a:t>ビジネス</a:t>
            </a:r>
            <a:r>
              <a:rPr lang="ja-JP" altLang="en-US" sz="1100">
                <a:solidFill>
                  <a:schemeClr val="bg1"/>
                </a:solidFill>
                <a:latin typeface="Meiryo" panose="020B0604030504040204" pitchFamily="34" charset="-128"/>
                <a:ea typeface="Meiryo" panose="020B0604030504040204" pitchFamily="34" charset="-128"/>
              </a:rPr>
              <a:t>／コミュニティ</a:t>
            </a:r>
            <a:endParaRPr kumimoji="1" lang="ja-JP" altLang="en-US" sz="1100">
              <a:solidFill>
                <a:schemeClr val="bg1"/>
              </a:solidFill>
              <a:latin typeface="Meiryo" panose="020B0604030504040204" pitchFamily="34" charset="-128"/>
              <a:ea typeface="Meiryo" panose="020B0604030504040204" pitchFamily="34" charset="-128"/>
            </a:endParaRPr>
          </a:p>
        </p:txBody>
      </p:sp>
      <p:sp>
        <p:nvSpPr>
          <p:cNvPr id="82" name="正方形/長方形 81">
            <a:extLst>
              <a:ext uri="{FF2B5EF4-FFF2-40B4-BE49-F238E27FC236}">
                <a16:creationId xmlns:a16="http://schemas.microsoft.com/office/drawing/2014/main" id="{A92248D0-8AF4-1018-3D9A-172B39AFAA51}"/>
              </a:ext>
            </a:extLst>
          </p:cNvPr>
          <p:cNvSpPr/>
          <p:nvPr/>
        </p:nvSpPr>
        <p:spPr>
          <a:xfrm>
            <a:off x="6369041" y="3433278"/>
            <a:ext cx="1768286" cy="43671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5B2FF950-9046-13B6-8276-D074AB284093}"/>
              </a:ext>
            </a:extLst>
          </p:cNvPr>
          <p:cNvSpPr/>
          <p:nvPr/>
        </p:nvSpPr>
        <p:spPr>
          <a:xfrm>
            <a:off x="6369041" y="2939271"/>
            <a:ext cx="1768286" cy="4367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a:extLst>
              <a:ext uri="{FF2B5EF4-FFF2-40B4-BE49-F238E27FC236}">
                <a16:creationId xmlns:a16="http://schemas.microsoft.com/office/drawing/2014/main" id="{ECF1FAC7-BDCB-F6D7-7F25-8713593E9A38}"/>
              </a:ext>
            </a:extLst>
          </p:cNvPr>
          <p:cNvSpPr/>
          <p:nvPr/>
        </p:nvSpPr>
        <p:spPr>
          <a:xfrm>
            <a:off x="6369041" y="2445264"/>
            <a:ext cx="1768286" cy="436719"/>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テキスト ボックス 84">
            <a:extLst>
              <a:ext uri="{FF2B5EF4-FFF2-40B4-BE49-F238E27FC236}">
                <a16:creationId xmlns:a16="http://schemas.microsoft.com/office/drawing/2014/main" id="{7C46DF7C-D60D-EE14-D196-DA74B02245B8}"/>
              </a:ext>
            </a:extLst>
          </p:cNvPr>
          <p:cNvSpPr txBox="1"/>
          <p:nvPr/>
        </p:nvSpPr>
        <p:spPr>
          <a:xfrm>
            <a:off x="6532473" y="3495066"/>
            <a:ext cx="14414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インターネット</a:t>
            </a:r>
          </a:p>
        </p:txBody>
      </p:sp>
      <p:sp>
        <p:nvSpPr>
          <p:cNvPr id="86" name="テキスト ボックス 85">
            <a:extLst>
              <a:ext uri="{FF2B5EF4-FFF2-40B4-BE49-F238E27FC236}">
                <a16:creationId xmlns:a16="http://schemas.microsoft.com/office/drawing/2014/main" id="{83C92847-1094-A6AA-6B4C-B8601C3AC919}"/>
              </a:ext>
            </a:extLst>
          </p:cNvPr>
          <p:cNvSpPr txBox="1"/>
          <p:nvPr/>
        </p:nvSpPr>
        <p:spPr>
          <a:xfrm>
            <a:off x="6442705" y="3042803"/>
            <a:ext cx="1620957"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ブロックチェーン</a:t>
            </a:r>
          </a:p>
        </p:txBody>
      </p:sp>
      <p:sp>
        <p:nvSpPr>
          <p:cNvPr id="89" name="正方形/長方形 88">
            <a:extLst>
              <a:ext uri="{FF2B5EF4-FFF2-40B4-BE49-F238E27FC236}">
                <a16:creationId xmlns:a16="http://schemas.microsoft.com/office/drawing/2014/main" id="{648E46F8-03A1-0F18-3613-33464EDDA740}"/>
              </a:ext>
            </a:extLst>
          </p:cNvPr>
          <p:cNvSpPr/>
          <p:nvPr/>
        </p:nvSpPr>
        <p:spPr>
          <a:xfrm>
            <a:off x="1022778" y="3433277"/>
            <a:ext cx="1768286" cy="43671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正方形/長方形 90">
            <a:extLst>
              <a:ext uri="{FF2B5EF4-FFF2-40B4-BE49-F238E27FC236}">
                <a16:creationId xmlns:a16="http://schemas.microsoft.com/office/drawing/2014/main" id="{EC4B13E6-7DE8-7917-E685-C34D5DCFAF95}"/>
              </a:ext>
            </a:extLst>
          </p:cNvPr>
          <p:cNvSpPr/>
          <p:nvPr/>
        </p:nvSpPr>
        <p:spPr>
          <a:xfrm>
            <a:off x="1022778" y="2445263"/>
            <a:ext cx="1768286" cy="930727"/>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テキスト ボックス 91">
            <a:extLst>
              <a:ext uri="{FF2B5EF4-FFF2-40B4-BE49-F238E27FC236}">
                <a16:creationId xmlns:a16="http://schemas.microsoft.com/office/drawing/2014/main" id="{F828BB85-510D-A57A-E0EC-143B264C5B10}"/>
              </a:ext>
            </a:extLst>
          </p:cNvPr>
          <p:cNvSpPr txBox="1"/>
          <p:nvPr/>
        </p:nvSpPr>
        <p:spPr>
          <a:xfrm>
            <a:off x="1186210" y="3495065"/>
            <a:ext cx="1441420"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インターネット</a:t>
            </a:r>
          </a:p>
        </p:txBody>
      </p:sp>
      <p:grpSp>
        <p:nvGrpSpPr>
          <p:cNvPr id="95" name="図形グループ 83">
            <a:extLst>
              <a:ext uri="{FF2B5EF4-FFF2-40B4-BE49-F238E27FC236}">
                <a16:creationId xmlns:a16="http://schemas.microsoft.com/office/drawing/2014/main" id="{9823CC88-A0C7-62B1-36BF-46306BF76B46}"/>
              </a:ext>
            </a:extLst>
          </p:cNvPr>
          <p:cNvGrpSpPr/>
          <p:nvPr/>
        </p:nvGrpSpPr>
        <p:grpSpPr>
          <a:xfrm>
            <a:off x="4755807" y="4330608"/>
            <a:ext cx="98545" cy="217869"/>
            <a:chOff x="1946324" y="4125162"/>
            <a:chExt cx="969964" cy="2007872"/>
          </a:xfrm>
        </p:grpSpPr>
        <p:sp>
          <p:nvSpPr>
            <p:cNvPr id="96" name="円/楕円 95">
              <a:extLst>
                <a:ext uri="{FF2B5EF4-FFF2-40B4-BE49-F238E27FC236}">
                  <a16:creationId xmlns:a16="http://schemas.microsoft.com/office/drawing/2014/main" id="{F22F4E94-1CFE-304E-6963-1DCB2D5CABB1}"/>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フローチャート: 論理積ゲート 96">
              <a:extLst>
                <a:ext uri="{FF2B5EF4-FFF2-40B4-BE49-F238E27FC236}">
                  <a16:creationId xmlns:a16="http://schemas.microsoft.com/office/drawing/2014/main" id="{E3FFC41F-44A4-4850-4E88-6DC27D63E88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98" name="図 97">
            <a:extLst>
              <a:ext uri="{FF2B5EF4-FFF2-40B4-BE49-F238E27FC236}">
                <a16:creationId xmlns:a16="http://schemas.microsoft.com/office/drawing/2014/main" id="{1E2DD9C4-9282-CC98-BDDE-A4E61EF8BE1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07538" y="4073925"/>
            <a:ext cx="436719" cy="436719"/>
          </a:xfrm>
          <a:prstGeom prst="rect">
            <a:avLst/>
          </a:prstGeom>
          <a:effectLst>
            <a:outerShdw blurRad="50800" dist="38100" dir="2700000" algn="tl" rotWithShape="0">
              <a:prstClr val="black">
                <a:alpha val="40000"/>
              </a:prstClr>
            </a:outerShdw>
          </a:effectLst>
        </p:spPr>
      </p:pic>
      <p:pic>
        <p:nvPicPr>
          <p:cNvPr id="99" name="図 98">
            <a:extLst>
              <a:ext uri="{FF2B5EF4-FFF2-40B4-BE49-F238E27FC236}">
                <a16:creationId xmlns:a16="http://schemas.microsoft.com/office/drawing/2014/main" id="{A19CA0D2-5657-DCF4-DE41-380BE7A8B8E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14923" y="3816172"/>
            <a:ext cx="999805" cy="999805"/>
          </a:xfrm>
          <a:prstGeom prst="rect">
            <a:avLst/>
          </a:prstGeom>
          <a:effectLst>
            <a:outerShdw blurRad="50800" dist="38100" dir="2700000" algn="tl" rotWithShape="0">
              <a:prstClr val="black">
                <a:alpha val="40000"/>
              </a:prstClr>
            </a:outerShdw>
          </a:effectLst>
        </p:spPr>
      </p:pic>
      <p:pic>
        <p:nvPicPr>
          <p:cNvPr id="100" name="図 99">
            <a:extLst>
              <a:ext uri="{FF2B5EF4-FFF2-40B4-BE49-F238E27FC236}">
                <a16:creationId xmlns:a16="http://schemas.microsoft.com/office/drawing/2014/main" id="{632C2413-3DB7-ACDB-B990-0BC3A72E071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58027" y="4073432"/>
            <a:ext cx="436719" cy="436719"/>
          </a:xfrm>
          <a:prstGeom prst="rect">
            <a:avLst/>
          </a:prstGeom>
          <a:effectLst>
            <a:outerShdw blurRad="50800" dist="38100" dir="2700000" algn="tl" rotWithShape="0">
              <a:prstClr val="black">
                <a:alpha val="40000"/>
              </a:prstClr>
            </a:outerShdw>
          </a:effectLst>
        </p:spPr>
      </p:pic>
      <p:pic>
        <p:nvPicPr>
          <p:cNvPr id="101" name="図 100">
            <a:extLst>
              <a:ext uri="{FF2B5EF4-FFF2-40B4-BE49-F238E27FC236}">
                <a16:creationId xmlns:a16="http://schemas.microsoft.com/office/drawing/2014/main" id="{7FF3937F-E21D-E8C5-9C2B-C86184F282C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08515" y="4073924"/>
            <a:ext cx="436719" cy="436719"/>
          </a:xfrm>
          <a:prstGeom prst="rect">
            <a:avLst/>
          </a:prstGeom>
          <a:effectLst>
            <a:outerShdw blurRad="50800" dist="38100" dir="2700000" algn="tl" rotWithShape="0">
              <a:prstClr val="black">
                <a:alpha val="40000"/>
              </a:prstClr>
            </a:outerShdw>
          </a:effectLst>
        </p:spPr>
      </p:pic>
      <p:pic>
        <p:nvPicPr>
          <p:cNvPr id="102" name="図 101">
            <a:extLst>
              <a:ext uri="{FF2B5EF4-FFF2-40B4-BE49-F238E27FC236}">
                <a16:creationId xmlns:a16="http://schemas.microsoft.com/office/drawing/2014/main" id="{CD3E725E-E69A-EC1A-06BE-843D4289F92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53588" y="4073431"/>
            <a:ext cx="436719" cy="436719"/>
          </a:xfrm>
          <a:prstGeom prst="rect">
            <a:avLst/>
          </a:prstGeom>
          <a:effectLst>
            <a:outerShdw blurRad="50800" dist="38100" dir="2700000" algn="tl" rotWithShape="0">
              <a:prstClr val="black">
                <a:alpha val="40000"/>
              </a:prstClr>
            </a:outerShdw>
          </a:effectLst>
        </p:spPr>
      </p:pic>
      <p:pic>
        <p:nvPicPr>
          <p:cNvPr id="103" name="図 102">
            <a:extLst>
              <a:ext uri="{FF2B5EF4-FFF2-40B4-BE49-F238E27FC236}">
                <a16:creationId xmlns:a16="http://schemas.microsoft.com/office/drawing/2014/main" id="{A9854ACF-D180-F86C-3C18-629E294B25B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04076" y="4073431"/>
            <a:ext cx="436719" cy="436719"/>
          </a:xfrm>
          <a:prstGeom prst="rect">
            <a:avLst/>
          </a:prstGeom>
          <a:effectLst>
            <a:outerShdw blurRad="50800" dist="38100" dir="2700000" algn="tl" rotWithShape="0">
              <a:prstClr val="black">
                <a:alpha val="40000"/>
              </a:prstClr>
            </a:outerShdw>
          </a:effectLst>
        </p:spPr>
      </p:pic>
      <p:grpSp>
        <p:nvGrpSpPr>
          <p:cNvPr id="104" name="図形グループ 83">
            <a:extLst>
              <a:ext uri="{FF2B5EF4-FFF2-40B4-BE49-F238E27FC236}">
                <a16:creationId xmlns:a16="http://schemas.microsoft.com/office/drawing/2014/main" id="{D3A8DA49-3584-D302-4E59-5AAAFEECBC1D}"/>
              </a:ext>
            </a:extLst>
          </p:cNvPr>
          <p:cNvGrpSpPr/>
          <p:nvPr/>
        </p:nvGrpSpPr>
        <p:grpSpPr>
          <a:xfrm>
            <a:off x="4929175" y="4330608"/>
            <a:ext cx="98545" cy="217869"/>
            <a:chOff x="1946324" y="4125162"/>
            <a:chExt cx="969964" cy="2007872"/>
          </a:xfrm>
        </p:grpSpPr>
        <p:sp>
          <p:nvSpPr>
            <p:cNvPr id="105" name="円/楕円 104">
              <a:extLst>
                <a:ext uri="{FF2B5EF4-FFF2-40B4-BE49-F238E27FC236}">
                  <a16:creationId xmlns:a16="http://schemas.microsoft.com/office/drawing/2014/main" id="{0DE76781-71F1-D3C3-27A3-4E85C9F9EDB2}"/>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フローチャート: 論理積ゲート 105">
              <a:extLst>
                <a:ext uri="{FF2B5EF4-FFF2-40B4-BE49-F238E27FC236}">
                  <a16:creationId xmlns:a16="http://schemas.microsoft.com/office/drawing/2014/main" id="{BCF9D4C3-83C2-E834-D1AA-50234CF32D4A}"/>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7" name="図形グループ 83">
            <a:extLst>
              <a:ext uri="{FF2B5EF4-FFF2-40B4-BE49-F238E27FC236}">
                <a16:creationId xmlns:a16="http://schemas.microsoft.com/office/drawing/2014/main" id="{A02275C8-C884-4D5E-5312-E4DFCECCCCE2}"/>
              </a:ext>
            </a:extLst>
          </p:cNvPr>
          <p:cNvGrpSpPr/>
          <p:nvPr/>
        </p:nvGrpSpPr>
        <p:grpSpPr>
          <a:xfrm>
            <a:off x="5102543" y="4330609"/>
            <a:ext cx="98545" cy="217869"/>
            <a:chOff x="1946324" y="4125162"/>
            <a:chExt cx="969964" cy="2007872"/>
          </a:xfrm>
        </p:grpSpPr>
        <p:sp>
          <p:nvSpPr>
            <p:cNvPr id="108" name="円/楕円 107">
              <a:extLst>
                <a:ext uri="{FF2B5EF4-FFF2-40B4-BE49-F238E27FC236}">
                  <a16:creationId xmlns:a16="http://schemas.microsoft.com/office/drawing/2014/main" id="{978B743C-18A5-940D-6A49-64E77DF8AB9D}"/>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フローチャート: 論理積ゲート 108">
              <a:extLst>
                <a:ext uri="{FF2B5EF4-FFF2-40B4-BE49-F238E27FC236}">
                  <a16:creationId xmlns:a16="http://schemas.microsoft.com/office/drawing/2014/main" id="{E7324D11-FC2A-7D1E-7250-B0597D30D84A}"/>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0" name="図形グループ 83">
            <a:extLst>
              <a:ext uri="{FF2B5EF4-FFF2-40B4-BE49-F238E27FC236}">
                <a16:creationId xmlns:a16="http://schemas.microsoft.com/office/drawing/2014/main" id="{66B22676-355C-47F9-03A6-A7B225F64CAD}"/>
              </a:ext>
            </a:extLst>
          </p:cNvPr>
          <p:cNvGrpSpPr/>
          <p:nvPr/>
        </p:nvGrpSpPr>
        <p:grpSpPr>
          <a:xfrm>
            <a:off x="4755807" y="4086041"/>
            <a:ext cx="98545" cy="217869"/>
            <a:chOff x="1946324" y="4125162"/>
            <a:chExt cx="969964" cy="2007872"/>
          </a:xfrm>
        </p:grpSpPr>
        <p:sp>
          <p:nvSpPr>
            <p:cNvPr id="111" name="円/楕円 110">
              <a:extLst>
                <a:ext uri="{FF2B5EF4-FFF2-40B4-BE49-F238E27FC236}">
                  <a16:creationId xmlns:a16="http://schemas.microsoft.com/office/drawing/2014/main" id="{2734DA1F-9555-9148-FF66-48A53218E7E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フローチャート: 論理積ゲート 111">
              <a:extLst>
                <a:ext uri="{FF2B5EF4-FFF2-40B4-BE49-F238E27FC236}">
                  <a16:creationId xmlns:a16="http://schemas.microsoft.com/office/drawing/2014/main" id="{F28A64C4-13EC-971A-A42C-AAB1784713C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3" name="図形グループ 83">
            <a:extLst>
              <a:ext uri="{FF2B5EF4-FFF2-40B4-BE49-F238E27FC236}">
                <a16:creationId xmlns:a16="http://schemas.microsoft.com/office/drawing/2014/main" id="{218FBC6E-56C7-E52A-20AA-F9D578DF3535}"/>
              </a:ext>
            </a:extLst>
          </p:cNvPr>
          <p:cNvGrpSpPr/>
          <p:nvPr/>
        </p:nvGrpSpPr>
        <p:grpSpPr>
          <a:xfrm>
            <a:off x="4929175" y="4086041"/>
            <a:ext cx="98545" cy="217869"/>
            <a:chOff x="1946324" y="4125162"/>
            <a:chExt cx="969964" cy="2007872"/>
          </a:xfrm>
        </p:grpSpPr>
        <p:sp>
          <p:nvSpPr>
            <p:cNvPr id="114" name="円/楕円 113">
              <a:extLst>
                <a:ext uri="{FF2B5EF4-FFF2-40B4-BE49-F238E27FC236}">
                  <a16:creationId xmlns:a16="http://schemas.microsoft.com/office/drawing/2014/main" id="{6F8BFE2E-5D64-7884-B562-27DDF76178E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フローチャート: 論理積ゲート 114">
              <a:extLst>
                <a:ext uri="{FF2B5EF4-FFF2-40B4-BE49-F238E27FC236}">
                  <a16:creationId xmlns:a16="http://schemas.microsoft.com/office/drawing/2014/main" id="{641AB03E-4DF3-41D4-C26B-DB47FC3087DE}"/>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6" name="図形グループ 83">
            <a:extLst>
              <a:ext uri="{FF2B5EF4-FFF2-40B4-BE49-F238E27FC236}">
                <a16:creationId xmlns:a16="http://schemas.microsoft.com/office/drawing/2014/main" id="{9211B1E1-C652-BB2E-4C51-9C0A68BA17CF}"/>
              </a:ext>
            </a:extLst>
          </p:cNvPr>
          <p:cNvGrpSpPr/>
          <p:nvPr/>
        </p:nvGrpSpPr>
        <p:grpSpPr>
          <a:xfrm>
            <a:off x="5102543" y="4086042"/>
            <a:ext cx="98545" cy="217869"/>
            <a:chOff x="1946324" y="4125162"/>
            <a:chExt cx="969964" cy="2007872"/>
          </a:xfrm>
        </p:grpSpPr>
        <p:sp>
          <p:nvSpPr>
            <p:cNvPr id="117" name="円/楕円 116">
              <a:extLst>
                <a:ext uri="{FF2B5EF4-FFF2-40B4-BE49-F238E27FC236}">
                  <a16:creationId xmlns:a16="http://schemas.microsoft.com/office/drawing/2014/main" id="{D6DE4E5C-5991-CFEE-D31B-7B46A013A2E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フローチャート: 論理積ゲート 117">
              <a:extLst>
                <a:ext uri="{FF2B5EF4-FFF2-40B4-BE49-F238E27FC236}">
                  <a16:creationId xmlns:a16="http://schemas.microsoft.com/office/drawing/2014/main" id="{26FA2F99-BCD9-210A-6DB0-5DE7314402F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4" name="図形グループ 83">
            <a:extLst>
              <a:ext uri="{FF2B5EF4-FFF2-40B4-BE49-F238E27FC236}">
                <a16:creationId xmlns:a16="http://schemas.microsoft.com/office/drawing/2014/main" id="{CC7893E0-B077-7982-0EC0-89503DD9C94E}"/>
              </a:ext>
            </a:extLst>
          </p:cNvPr>
          <p:cNvGrpSpPr/>
          <p:nvPr/>
        </p:nvGrpSpPr>
        <p:grpSpPr>
          <a:xfrm>
            <a:off x="6434059" y="4117285"/>
            <a:ext cx="236701" cy="470020"/>
            <a:chOff x="1946324" y="4125162"/>
            <a:chExt cx="969964" cy="2007872"/>
          </a:xfrm>
        </p:grpSpPr>
        <p:sp>
          <p:nvSpPr>
            <p:cNvPr id="135" name="円/楕円 134">
              <a:extLst>
                <a:ext uri="{FF2B5EF4-FFF2-40B4-BE49-F238E27FC236}">
                  <a16:creationId xmlns:a16="http://schemas.microsoft.com/office/drawing/2014/main" id="{4B1EA3A2-A7EE-3E62-C4C9-6087CE9097D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フローチャート: 論理積ゲート 135">
              <a:extLst>
                <a:ext uri="{FF2B5EF4-FFF2-40B4-BE49-F238E27FC236}">
                  <a16:creationId xmlns:a16="http://schemas.microsoft.com/office/drawing/2014/main" id="{A2051D19-B0C3-1912-06D5-AD99D74F686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7" name="図形グループ 83">
            <a:extLst>
              <a:ext uri="{FF2B5EF4-FFF2-40B4-BE49-F238E27FC236}">
                <a16:creationId xmlns:a16="http://schemas.microsoft.com/office/drawing/2014/main" id="{0BE12D34-047B-6D46-D47B-FD3F304B6256}"/>
              </a:ext>
            </a:extLst>
          </p:cNvPr>
          <p:cNvGrpSpPr/>
          <p:nvPr/>
        </p:nvGrpSpPr>
        <p:grpSpPr>
          <a:xfrm>
            <a:off x="6698219" y="4123255"/>
            <a:ext cx="236701" cy="470020"/>
            <a:chOff x="1946324" y="4125162"/>
            <a:chExt cx="969964" cy="2007872"/>
          </a:xfrm>
        </p:grpSpPr>
        <p:sp>
          <p:nvSpPr>
            <p:cNvPr id="138" name="円/楕円 137">
              <a:extLst>
                <a:ext uri="{FF2B5EF4-FFF2-40B4-BE49-F238E27FC236}">
                  <a16:creationId xmlns:a16="http://schemas.microsoft.com/office/drawing/2014/main" id="{75784105-4CCF-8EA2-4987-6C3A3D6C6F5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フローチャート: 論理積ゲート 138">
              <a:extLst>
                <a:ext uri="{FF2B5EF4-FFF2-40B4-BE49-F238E27FC236}">
                  <a16:creationId xmlns:a16="http://schemas.microsoft.com/office/drawing/2014/main" id="{22D5AC10-2E6A-3229-52F0-36E0F378ACD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0" name="図形グループ 83">
            <a:extLst>
              <a:ext uri="{FF2B5EF4-FFF2-40B4-BE49-F238E27FC236}">
                <a16:creationId xmlns:a16="http://schemas.microsoft.com/office/drawing/2014/main" id="{B784068E-9B1E-DE57-A9BD-549D91818542}"/>
              </a:ext>
            </a:extLst>
          </p:cNvPr>
          <p:cNvGrpSpPr/>
          <p:nvPr/>
        </p:nvGrpSpPr>
        <p:grpSpPr>
          <a:xfrm>
            <a:off x="6962379" y="4121813"/>
            <a:ext cx="236701" cy="470020"/>
            <a:chOff x="1946324" y="4125162"/>
            <a:chExt cx="969964" cy="2007872"/>
          </a:xfrm>
        </p:grpSpPr>
        <p:sp>
          <p:nvSpPr>
            <p:cNvPr id="141" name="円/楕円 140">
              <a:extLst>
                <a:ext uri="{FF2B5EF4-FFF2-40B4-BE49-F238E27FC236}">
                  <a16:creationId xmlns:a16="http://schemas.microsoft.com/office/drawing/2014/main" id="{EEA93BB4-6B4A-1CB6-2FD8-0A8DFAFE15D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フローチャート: 論理積ゲート 141">
              <a:extLst>
                <a:ext uri="{FF2B5EF4-FFF2-40B4-BE49-F238E27FC236}">
                  <a16:creationId xmlns:a16="http://schemas.microsoft.com/office/drawing/2014/main" id="{CBAD2347-E63A-3A8F-0DFA-4209BC3B50F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3" name="図形グループ 83">
            <a:extLst>
              <a:ext uri="{FF2B5EF4-FFF2-40B4-BE49-F238E27FC236}">
                <a16:creationId xmlns:a16="http://schemas.microsoft.com/office/drawing/2014/main" id="{F0F8E04C-F43B-0270-192D-FB07466EB531}"/>
              </a:ext>
            </a:extLst>
          </p:cNvPr>
          <p:cNvGrpSpPr/>
          <p:nvPr/>
        </p:nvGrpSpPr>
        <p:grpSpPr>
          <a:xfrm>
            <a:off x="7226539" y="4124120"/>
            <a:ext cx="236701" cy="470020"/>
            <a:chOff x="1946324" y="4125162"/>
            <a:chExt cx="969964" cy="2007872"/>
          </a:xfrm>
        </p:grpSpPr>
        <p:sp>
          <p:nvSpPr>
            <p:cNvPr id="144" name="円/楕円 143">
              <a:extLst>
                <a:ext uri="{FF2B5EF4-FFF2-40B4-BE49-F238E27FC236}">
                  <a16:creationId xmlns:a16="http://schemas.microsoft.com/office/drawing/2014/main" id="{B321F5FE-CA0D-B690-362F-8FD763802D7A}"/>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フローチャート: 論理積ゲート 144">
              <a:extLst>
                <a:ext uri="{FF2B5EF4-FFF2-40B4-BE49-F238E27FC236}">
                  <a16:creationId xmlns:a16="http://schemas.microsoft.com/office/drawing/2014/main" id="{BE5259C6-FCE3-6A7B-4765-42FB0274BD8D}"/>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6" name="図形グループ 83">
            <a:extLst>
              <a:ext uri="{FF2B5EF4-FFF2-40B4-BE49-F238E27FC236}">
                <a16:creationId xmlns:a16="http://schemas.microsoft.com/office/drawing/2014/main" id="{50B80533-E36B-E745-B289-11B2750AC9FC}"/>
              </a:ext>
            </a:extLst>
          </p:cNvPr>
          <p:cNvGrpSpPr/>
          <p:nvPr/>
        </p:nvGrpSpPr>
        <p:grpSpPr>
          <a:xfrm>
            <a:off x="7490699" y="4124120"/>
            <a:ext cx="236701" cy="470020"/>
            <a:chOff x="1946324" y="4125162"/>
            <a:chExt cx="969964" cy="2007872"/>
          </a:xfrm>
        </p:grpSpPr>
        <p:sp>
          <p:nvSpPr>
            <p:cNvPr id="147" name="円/楕円 146">
              <a:extLst>
                <a:ext uri="{FF2B5EF4-FFF2-40B4-BE49-F238E27FC236}">
                  <a16:creationId xmlns:a16="http://schemas.microsoft.com/office/drawing/2014/main" id="{3FEEC205-7ED0-3E33-3ACF-05B67B8268E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フローチャート: 論理積ゲート 147">
              <a:extLst>
                <a:ext uri="{FF2B5EF4-FFF2-40B4-BE49-F238E27FC236}">
                  <a16:creationId xmlns:a16="http://schemas.microsoft.com/office/drawing/2014/main" id="{DDA74EC0-75C0-FCF3-1789-DF05ED846AA8}"/>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9" name="図形グループ 83">
            <a:extLst>
              <a:ext uri="{FF2B5EF4-FFF2-40B4-BE49-F238E27FC236}">
                <a16:creationId xmlns:a16="http://schemas.microsoft.com/office/drawing/2014/main" id="{A100862F-E42B-B2A0-2ABA-23DA12F8C45F}"/>
              </a:ext>
            </a:extLst>
          </p:cNvPr>
          <p:cNvGrpSpPr/>
          <p:nvPr/>
        </p:nvGrpSpPr>
        <p:grpSpPr>
          <a:xfrm>
            <a:off x="7754858" y="4129347"/>
            <a:ext cx="236701" cy="470020"/>
            <a:chOff x="1946324" y="4125162"/>
            <a:chExt cx="969964" cy="2007872"/>
          </a:xfrm>
        </p:grpSpPr>
        <p:sp>
          <p:nvSpPr>
            <p:cNvPr id="150" name="円/楕円 149">
              <a:extLst>
                <a:ext uri="{FF2B5EF4-FFF2-40B4-BE49-F238E27FC236}">
                  <a16:creationId xmlns:a16="http://schemas.microsoft.com/office/drawing/2014/main" id="{9FA27334-52D4-D2D9-581B-E697F16AE3B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フローチャート: 論理積ゲート 150">
              <a:extLst>
                <a:ext uri="{FF2B5EF4-FFF2-40B4-BE49-F238E27FC236}">
                  <a16:creationId xmlns:a16="http://schemas.microsoft.com/office/drawing/2014/main" id="{E9AA64F5-B3DC-A55A-9277-C9C9D93A140E}"/>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 name="正方形/長方形 6">
            <a:extLst>
              <a:ext uri="{FF2B5EF4-FFF2-40B4-BE49-F238E27FC236}">
                <a16:creationId xmlns:a16="http://schemas.microsoft.com/office/drawing/2014/main" id="{09530646-1AFA-FE65-19C2-D618A67B7D8B}"/>
              </a:ext>
            </a:extLst>
          </p:cNvPr>
          <p:cNvSpPr/>
          <p:nvPr/>
        </p:nvSpPr>
        <p:spPr>
          <a:xfrm>
            <a:off x="1347267" y="2792957"/>
            <a:ext cx="1107996" cy="369332"/>
          </a:xfrm>
          <a:prstGeom prst="rect">
            <a:avLst/>
          </a:prstGeom>
        </p:spPr>
        <p:txBody>
          <a:bodyPr wrap="none">
            <a:spAutoFit/>
          </a:bodyPr>
          <a:lstStyle/>
          <a:p>
            <a:pPr algn="ctr"/>
            <a:r>
              <a:rPr lang="ja-JP" altLang="en-US">
                <a:solidFill>
                  <a:schemeClr val="accent6">
                    <a:lumMod val="50000"/>
                  </a:schemeClr>
                </a:solidFill>
                <a:latin typeface="Meiryo" panose="020B0604030504040204" pitchFamily="34" charset="-128"/>
                <a:ea typeface="Meiryo" panose="020B0604030504040204" pitchFamily="34" charset="-128"/>
                <a:cs typeface="Times New Roman" panose="02020603050405020304" pitchFamily="18" charset="0"/>
              </a:rPr>
              <a:t>情報発信</a:t>
            </a:r>
            <a:endParaRPr lang="en-US" altLang="ja-JP" dirty="0">
              <a:solidFill>
                <a:schemeClr val="accent6">
                  <a:lumMod val="50000"/>
                </a:schemeClr>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52" name="正方形/長方形 151">
            <a:extLst>
              <a:ext uri="{FF2B5EF4-FFF2-40B4-BE49-F238E27FC236}">
                <a16:creationId xmlns:a16="http://schemas.microsoft.com/office/drawing/2014/main" id="{BF48B0E9-B698-9715-C196-442131C647F1}"/>
              </a:ext>
            </a:extLst>
          </p:cNvPr>
          <p:cNvSpPr/>
          <p:nvPr/>
        </p:nvSpPr>
        <p:spPr>
          <a:xfrm>
            <a:off x="820371" y="5512206"/>
            <a:ext cx="2265729" cy="369332"/>
          </a:xfrm>
          <a:prstGeom prst="rect">
            <a:avLst/>
          </a:prstGeom>
        </p:spPr>
        <p:txBody>
          <a:bodyPr wrap="square">
            <a:spAutoFit/>
          </a:bodyPr>
          <a:lstStyle/>
          <a:p>
            <a:pPr algn="just"/>
            <a:r>
              <a:rPr lang="en-US" altLang="ja-JP" sz="900" u="sng" kern="100" dirty="0">
                <a:latin typeface="Meiryo" panose="020B0604030504040204" pitchFamily="34" charset="-128"/>
                <a:ea typeface="Meiryo" panose="020B0604030504040204" pitchFamily="34" charset="-128"/>
                <a:cs typeface="Times New Roman" panose="02020603050405020304" pitchFamily="18" charset="0"/>
              </a:rPr>
              <a:t>Web</a:t>
            </a:r>
            <a:r>
              <a:rPr lang="ja-JP" altLang="en-US" sz="900" u="sng" kern="100">
                <a:latin typeface="Meiryo" panose="020B0604030504040204" pitchFamily="34" charset="-128"/>
                <a:ea typeface="Meiryo" panose="020B0604030504040204" pitchFamily="34" charset="-128"/>
                <a:cs typeface="Times New Roman" panose="02020603050405020304" pitchFamily="18" charset="0"/>
              </a:rPr>
              <a:t>、電子メール、</a:t>
            </a:r>
            <a:r>
              <a:rPr lang="en-US" altLang="ja-JP" sz="900" u="sng" kern="100" dirty="0">
                <a:latin typeface="Meiryo" panose="020B0604030504040204" pitchFamily="34" charset="-128"/>
                <a:ea typeface="Meiryo" panose="020B0604030504040204" pitchFamily="34" charset="-128"/>
                <a:cs typeface="Times New Roman" panose="02020603050405020304" pitchFamily="18" charset="0"/>
              </a:rPr>
              <a:t>PC </a:t>
            </a:r>
            <a:r>
              <a:rPr lang="ja-JP" altLang="en-US" sz="900" u="sng" kern="100">
                <a:latin typeface="Meiryo" panose="020B0604030504040204" pitchFamily="34" charset="-128"/>
                <a:ea typeface="Meiryo" panose="020B0604030504040204" pitchFamily="34" charset="-128"/>
                <a:cs typeface="Times New Roman" panose="02020603050405020304" pitchFamily="18" charset="0"/>
              </a:rPr>
              <a:t>など</a:t>
            </a:r>
            <a:endParaRPr lang="en-US" altLang="ja-JP" sz="900" u="sng" kern="100" dirty="0">
              <a:latin typeface="Meiryo" panose="020B0604030504040204" pitchFamily="34" charset="-128"/>
              <a:ea typeface="Meiryo" panose="020B0604030504040204" pitchFamily="34" charset="-128"/>
              <a:cs typeface="Times New Roman" panose="02020603050405020304" pitchFamily="18" charset="0"/>
            </a:endParaRPr>
          </a:p>
          <a:p>
            <a:pPr algn="just"/>
            <a:r>
              <a:rPr lang="ja-JP" altLang="en-US" sz="900" kern="100">
                <a:latin typeface="Meiryo" panose="020B0604030504040204" pitchFamily="34" charset="-128"/>
                <a:ea typeface="Meiryo" panose="020B0604030504040204" pitchFamily="34" charset="-128"/>
                <a:cs typeface="Times New Roman" panose="02020603050405020304" pitchFamily="18" charset="0"/>
              </a:rPr>
              <a:t>ホームページ、</a:t>
            </a:r>
            <a:r>
              <a:rPr lang="en-US" altLang="ja-JP" sz="900" kern="100" dirty="0">
                <a:latin typeface="Meiryo" panose="020B0604030504040204" pitchFamily="34" charset="-128"/>
                <a:ea typeface="Meiryo" panose="020B0604030504040204" pitchFamily="34" charset="-128"/>
                <a:cs typeface="Times New Roman" panose="02020603050405020304" pitchFamily="18" charset="0"/>
              </a:rPr>
              <a:t>DM </a:t>
            </a:r>
            <a:r>
              <a:rPr lang="ja-JP" altLang="en-US" sz="900" kern="100">
                <a:latin typeface="Meiryo" panose="020B0604030504040204" pitchFamily="34" charset="-128"/>
                <a:ea typeface="Meiryo" panose="020B0604030504040204" pitchFamily="34" charset="-128"/>
                <a:cs typeface="Times New Roman" panose="02020603050405020304" pitchFamily="18" charset="0"/>
              </a:rPr>
              <a:t>など</a:t>
            </a:r>
            <a:endParaRPr lang="en-US" altLang="ja-JP" sz="900" kern="100" dirty="0">
              <a:latin typeface="Meiryo" panose="020B0604030504040204" pitchFamily="34" charset="-128"/>
              <a:ea typeface="Meiryo" panose="020B0604030504040204" pitchFamily="34" charset="-128"/>
              <a:cs typeface="Times New Roman" panose="02020603050405020304" pitchFamily="18" charset="0"/>
            </a:endParaRPr>
          </a:p>
        </p:txBody>
      </p:sp>
      <p:sp>
        <p:nvSpPr>
          <p:cNvPr id="153" name="正方形/長方形 152">
            <a:extLst>
              <a:ext uri="{FF2B5EF4-FFF2-40B4-BE49-F238E27FC236}">
                <a16:creationId xmlns:a16="http://schemas.microsoft.com/office/drawing/2014/main" id="{FCE7CFF5-A60B-6C86-F9EF-78583606A88B}"/>
              </a:ext>
            </a:extLst>
          </p:cNvPr>
          <p:cNvSpPr/>
          <p:nvPr/>
        </p:nvSpPr>
        <p:spPr>
          <a:xfrm>
            <a:off x="3481884" y="5514724"/>
            <a:ext cx="2193314" cy="507831"/>
          </a:xfrm>
          <a:prstGeom prst="rect">
            <a:avLst/>
          </a:prstGeom>
        </p:spPr>
        <p:txBody>
          <a:bodyPr wrap="square">
            <a:spAutoFit/>
          </a:bodyPr>
          <a:lstStyle/>
          <a:p>
            <a:pPr algn="just"/>
            <a:r>
              <a:rPr lang="en-US" altLang="ja-JP" sz="900" u="sng" kern="100" dirty="0">
                <a:latin typeface="Meiryo" panose="020B0604030504040204" pitchFamily="34" charset="-128"/>
                <a:ea typeface="Meiryo" panose="020B0604030504040204" pitchFamily="34" charset="-128"/>
                <a:cs typeface="Times New Roman" panose="02020603050405020304" pitchFamily="18" charset="0"/>
              </a:rPr>
              <a:t>Web</a:t>
            </a:r>
            <a:r>
              <a:rPr lang="ja-JP" altLang="en-US" sz="900" u="sng" kern="100">
                <a:latin typeface="Meiryo" panose="020B0604030504040204" pitchFamily="34" charset="-128"/>
                <a:ea typeface="Meiryo" panose="020B0604030504040204" pitchFamily="34" charset="-128"/>
                <a:cs typeface="Times New Roman" panose="02020603050405020304" pitchFamily="18" charset="0"/>
              </a:rPr>
              <a:t>、</a:t>
            </a:r>
            <a:r>
              <a:rPr lang="en-US" altLang="ja-JP" sz="900" u="sng" kern="100" dirty="0">
                <a:latin typeface="Meiryo" panose="020B0604030504040204" pitchFamily="34" charset="-128"/>
                <a:ea typeface="Meiryo" panose="020B0604030504040204" pitchFamily="34" charset="-128"/>
                <a:cs typeface="Times New Roman" panose="02020603050405020304" pitchFamily="18" charset="0"/>
              </a:rPr>
              <a:t>SNS</a:t>
            </a:r>
            <a:r>
              <a:rPr lang="ja-JP" altLang="en-US" sz="900" u="sng" kern="100">
                <a:latin typeface="Meiryo" panose="020B0604030504040204" pitchFamily="34" charset="-128"/>
                <a:ea typeface="Meiryo" panose="020B0604030504040204" pitchFamily="34" charset="-128"/>
                <a:cs typeface="Times New Roman" panose="02020603050405020304" pitchFamily="18" charset="0"/>
              </a:rPr>
              <a:t>、スマートフォン　など</a:t>
            </a:r>
            <a:endParaRPr lang="en-US" altLang="ja-JP" sz="900" u="sng" kern="100" dirty="0">
              <a:latin typeface="Meiryo" panose="020B0604030504040204" pitchFamily="34" charset="-128"/>
              <a:ea typeface="Meiryo" panose="020B0604030504040204" pitchFamily="34" charset="-128"/>
              <a:cs typeface="Times New Roman" panose="02020603050405020304" pitchFamily="18" charset="0"/>
            </a:endParaRPr>
          </a:p>
          <a:p>
            <a:pPr algn="just"/>
            <a:r>
              <a:rPr lang="en-US" altLang="ja-JP" sz="900" kern="100" dirty="0">
                <a:latin typeface="Meiryo" panose="020B0604030504040204" pitchFamily="34" charset="-128"/>
                <a:ea typeface="Meiryo" panose="020B0604030504040204" pitchFamily="34" charset="-128"/>
                <a:cs typeface="Times New Roman" panose="02020603050405020304" pitchFamily="18" charset="0"/>
              </a:rPr>
              <a:t>EC</a:t>
            </a:r>
            <a:r>
              <a:rPr lang="ja-JP" altLang="en-US" sz="900" kern="100">
                <a:latin typeface="Meiryo" panose="020B0604030504040204" pitchFamily="34" charset="-128"/>
                <a:ea typeface="Meiryo" panose="020B0604030504040204" pitchFamily="34" charset="-128"/>
                <a:cs typeface="Times New Roman" panose="02020603050405020304" pitchFamily="18" charset="0"/>
              </a:rPr>
              <a:t>、ゲーム、</a:t>
            </a:r>
            <a:r>
              <a:rPr lang="en-US" altLang="ja-JP" sz="900" kern="100" dirty="0">
                <a:latin typeface="Meiryo" panose="020B0604030504040204" pitchFamily="34" charset="-128"/>
                <a:ea typeface="Meiryo" panose="020B0604030504040204" pitchFamily="34" charset="-128"/>
                <a:cs typeface="Times New Roman" panose="02020603050405020304" pitchFamily="18" charset="0"/>
              </a:rPr>
              <a:t>CGM </a:t>
            </a:r>
            <a:r>
              <a:rPr lang="ja-JP" altLang="en-US" sz="900" kern="100">
                <a:latin typeface="Meiryo" panose="020B0604030504040204" pitchFamily="34" charset="-128"/>
                <a:ea typeface="Meiryo" panose="020B0604030504040204" pitchFamily="34" charset="-128"/>
                <a:cs typeface="Times New Roman" panose="02020603050405020304" pitchFamily="18" charset="0"/>
              </a:rPr>
              <a:t>（ブログ、</a:t>
            </a:r>
            <a:r>
              <a:rPr lang="en-US" altLang="ja-JP" sz="900" kern="100" dirty="0">
                <a:latin typeface="Meiryo" panose="020B0604030504040204" pitchFamily="34" charset="-128"/>
                <a:ea typeface="Meiryo" panose="020B0604030504040204" pitchFamily="34" charset="-128"/>
                <a:cs typeface="Times New Roman" panose="02020603050405020304" pitchFamily="18" charset="0"/>
              </a:rPr>
              <a:t>TikTok</a:t>
            </a:r>
            <a:r>
              <a:rPr lang="ja-JP" altLang="en-US" sz="900" kern="100">
                <a:latin typeface="Meiryo" panose="020B0604030504040204" pitchFamily="34" charset="-128"/>
                <a:ea typeface="Meiryo" panose="020B0604030504040204" pitchFamily="34" charset="-128"/>
                <a:cs typeface="Times New Roman" panose="02020603050405020304" pitchFamily="18" charset="0"/>
              </a:rPr>
              <a:t>、</a:t>
            </a:r>
            <a:r>
              <a:rPr lang="en-US" altLang="ja-JP" sz="900" kern="100" dirty="0" err="1">
                <a:latin typeface="Meiryo" panose="020B0604030504040204" pitchFamily="34" charset="-128"/>
                <a:ea typeface="Meiryo" panose="020B0604030504040204" pitchFamily="34" charset="-128"/>
                <a:cs typeface="Times New Roman" panose="02020603050405020304" pitchFamily="18" charset="0"/>
              </a:rPr>
              <a:t>Youtube</a:t>
            </a:r>
            <a:r>
              <a:rPr lang="ja-JP" altLang="en-US" sz="900" kern="100">
                <a:latin typeface="Meiryo" panose="020B0604030504040204" pitchFamily="34" charset="-128"/>
                <a:ea typeface="Meiryo" panose="020B0604030504040204" pitchFamily="34" charset="-128"/>
                <a:cs typeface="Times New Roman" panose="02020603050405020304" pitchFamily="18" charset="0"/>
              </a:rPr>
              <a:t>）など</a:t>
            </a:r>
            <a:endParaRPr lang="en-US" altLang="ja-JP" sz="900" kern="100" dirty="0">
              <a:latin typeface="Meiryo" panose="020B0604030504040204" pitchFamily="34" charset="-128"/>
              <a:ea typeface="Meiryo" panose="020B0604030504040204" pitchFamily="34" charset="-128"/>
              <a:cs typeface="Times New Roman" panose="02020603050405020304" pitchFamily="18" charset="0"/>
            </a:endParaRPr>
          </a:p>
        </p:txBody>
      </p:sp>
      <p:sp>
        <p:nvSpPr>
          <p:cNvPr id="154" name="正方形/長方形 153">
            <a:extLst>
              <a:ext uri="{FF2B5EF4-FFF2-40B4-BE49-F238E27FC236}">
                <a16:creationId xmlns:a16="http://schemas.microsoft.com/office/drawing/2014/main" id="{C6AB3222-57F6-6C26-980C-7DD18712C31B}"/>
              </a:ext>
            </a:extLst>
          </p:cNvPr>
          <p:cNvSpPr/>
          <p:nvPr/>
        </p:nvSpPr>
        <p:spPr>
          <a:xfrm>
            <a:off x="6157979" y="5512206"/>
            <a:ext cx="2442461" cy="507831"/>
          </a:xfrm>
          <a:prstGeom prst="rect">
            <a:avLst/>
          </a:prstGeom>
        </p:spPr>
        <p:txBody>
          <a:bodyPr wrap="square">
            <a:spAutoFit/>
          </a:bodyPr>
          <a:lstStyle/>
          <a:p>
            <a:pPr algn="just"/>
            <a:r>
              <a:rPr lang="en-US" altLang="ja-JP" sz="900" u="sng" kern="100" dirty="0">
                <a:latin typeface="Meiryo" panose="020B0604030504040204" pitchFamily="34" charset="-128"/>
                <a:ea typeface="Meiryo" panose="020B0604030504040204" pitchFamily="34" charset="-128"/>
                <a:cs typeface="Times New Roman" panose="02020603050405020304" pitchFamily="18" charset="0"/>
              </a:rPr>
              <a:t>Web</a:t>
            </a:r>
            <a:r>
              <a:rPr lang="ja-JP" altLang="en-US" sz="900" u="sng" kern="100">
                <a:latin typeface="Meiryo" panose="020B0604030504040204" pitchFamily="34" charset="-128"/>
                <a:ea typeface="Meiryo" panose="020B0604030504040204" pitchFamily="34" charset="-128"/>
                <a:cs typeface="Times New Roman" panose="02020603050405020304" pitchFamily="18" charset="0"/>
              </a:rPr>
              <a:t>、</a:t>
            </a:r>
            <a:r>
              <a:rPr lang="en-US" altLang="ja-JP" sz="900" u="sng" kern="100" dirty="0">
                <a:latin typeface="Meiryo" panose="020B0604030504040204" pitchFamily="34" charset="-128"/>
                <a:ea typeface="Meiryo" panose="020B0604030504040204" pitchFamily="34" charset="-128"/>
                <a:cs typeface="Times New Roman" panose="02020603050405020304" pitchFamily="18" charset="0"/>
              </a:rPr>
              <a:t>SNS</a:t>
            </a:r>
            <a:r>
              <a:rPr lang="ja-JP" altLang="en-US" sz="900" u="sng" kern="100">
                <a:latin typeface="Meiryo" panose="020B0604030504040204" pitchFamily="34" charset="-128"/>
                <a:ea typeface="Meiryo" panose="020B0604030504040204" pitchFamily="34" charset="-128"/>
                <a:cs typeface="Times New Roman" panose="02020603050405020304" pitchFamily="18" charset="0"/>
              </a:rPr>
              <a:t>、スマートフォン、</a:t>
            </a:r>
            <a:r>
              <a:rPr lang="en-US" altLang="ja-JP" sz="900" u="sng" kern="100" dirty="0">
                <a:latin typeface="Meiryo" panose="020B0604030504040204" pitchFamily="34" charset="-128"/>
                <a:ea typeface="Meiryo" panose="020B0604030504040204" pitchFamily="34" charset="-128"/>
                <a:cs typeface="Times New Roman" panose="02020603050405020304" pitchFamily="18" charset="0"/>
              </a:rPr>
              <a:t>VR</a:t>
            </a:r>
            <a:r>
              <a:rPr lang="ja-JP" altLang="en-US" sz="900" u="sng" kern="100">
                <a:latin typeface="Meiryo" panose="020B0604030504040204" pitchFamily="34" charset="-128"/>
                <a:ea typeface="Meiryo" panose="020B0604030504040204" pitchFamily="34" charset="-128"/>
                <a:cs typeface="Times New Roman" panose="02020603050405020304" pitchFamily="18" charset="0"/>
              </a:rPr>
              <a:t>　など</a:t>
            </a:r>
            <a:endParaRPr lang="en-US" altLang="ja-JP" sz="900" u="sng" kern="100" dirty="0">
              <a:latin typeface="Meiryo" panose="020B0604030504040204" pitchFamily="34" charset="-128"/>
              <a:ea typeface="Meiryo" panose="020B0604030504040204" pitchFamily="34" charset="-128"/>
              <a:cs typeface="Times New Roman" panose="02020603050405020304" pitchFamily="18" charset="0"/>
            </a:endParaRPr>
          </a:p>
          <a:p>
            <a:pPr algn="just"/>
            <a:r>
              <a:rPr lang="ja-JP" altLang="en-US" sz="900" kern="100">
                <a:latin typeface="Meiryo" panose="020B0604030504040204" pitchFamily="34" charset="-128"/>
                <a:ea typeface="Meiryo" panose="020B0604030504040204" pitchFamily="34" charset="-128"/>
                <a:cs typeface="Times New Roman" panose="02020603050405020304" pitchFamily="18" charset="0"/>
              </a:rPr>
              <a:t>仮想通貨、</a:t>
            </a:r>
            <a:r>
              <a:rPr lang="en-US" altLang="ja-JP" sz="900" kern="100" dirty="0">
                <a:latin typeface="Meiryo" panose="020B0604030504040204" pitchFamily="34" charset="-128"/>
                <a:ea typeface="Meiryo" panose="020B0604030504040204" pitchFamily="34" charset="-128"/>
                <a:cs typeface="Times New Roman" panose="02020603050405020304" pitchFamily="18" charset="0"/>
              </a:rPr>
              <a:t>DAO</a:t>
            </a:r>
            <a:r>
              <a:rPr lang="ja-JP" altLang="en-US" sz="900" kern="100">
                <a:latin typeface="Meiryo" panose="020B0604030504040204" pitchFamily="34" charset="-128"/>
                <a:ea typeface="Meiryo" panose="020B0604030504040204" pitchFamily="34" charset="-128"/>
                <a:cs typeface="Times New Roman" panose="02020603050405020304" pitchFamily="18" charset="0"/>
              </a:rPr>
              <a:t>、</a:t>
            </a:r>
            <a:r>
              <a:rPr lang="en-US" altLang="ja-JP" sz="900" kern="100" dirty="0" err="1">
                <a:latin typeface="Meiryo" panose="020B0604030504040204" pitchFamily="34" charset="-128"/>
                <a:ea typeface="Meiryo" panose="020B0604030504040204" pitchFamily="34" charset="-128"/>
                <a:cs typeface="Times New Roman" panose="02020603050405020304" pitchFamily="18" charset="0"/>
              </a:rPr>
              <a:t>DeFi</a:t>
            </a:r>
            <a:r>
              <a:rPr lang="ja-JP" altLang="en-US" sz="900" kern="100">
                <a:latin typeface="Meiryo" panose="020B0604030504040204" pitchFamily="34" charset="-128"/>
                <a:ea typeface="Meiryo" panose="020B0604030504040204" pitchFamily="34" charset="-128"/>
                <a:cs typeface="Times New Roman" panose="02020603050405020304" pitchFamily="18" charset="0"/>
              </a:rPr>
              <a:t>、</a:t>
            </a:r>
            <a:r>
              <a:rPr lang="en-US" altLang="ja-JP" sz="900" kern="100" dirty="0">
                <a:latin typeface="Meiryo" panose="020B0604030504040204" pitchFamily="34" charset="-128"/>
                <a:ea typeface="Meiryo" panose="020B0604030504040204" pitchFamily="34" charset="-128"/>
                <a:cs typeface="Times New Roman" panose="02020603050405020304" pitchFamily="18" charset="0"/>
              </a:rPr>
              <a:t>NFT</a:t>
            </a:r>
            <a:r>
              <a:rPr lang="ja-JP" altLang="en-US" sz="900" kern="100">
                <a:latin typeface="Meiryo" panose="020B0604030504040204" pitchFamily="34" charset="-128"/>
                <a:ea typeface="Meiryo" panose="020B0604030504040204" pitchFamily="34" charset="-128"/>
                <a:cs typeface="Times New Roman" panose="02020603050405020304" pitchFamily="18" charset="0"/>
              </a:rPr>
              <a:t>、スマートコントラクト、メタバース　など</a:t>
            </a:r>
            <a:endParaRPr lang="en-US" altLang="ja-JP" sz="900" kern="100" dirty="0">
              <a:latin typeface="Meiryo" panose="020B0604030504040204" pitchFamily="34" charset="-128"/>
              <a:ea typeface="Meiryo" panose="020B0604030504040204" pitchFamily="34"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2D2A69F2-D2F2-D2CA-3168-1A7A9885C75F}"/>
              </a:ext>
            </a:extLst>
          </p:cNvPr>
          <p:cNvSpPr txBox="1"/>
          <p:nvPr/>
        </p:nvSpPr>
        <p:spPr>
          <a:xfrm>
            <a:off x="6384996" y="2529923"/>
            <a:ext cx="1736373" cy="261610"/>
          </a:xfrm>
          <a:prstGeom prst="rect">
            <a:avLst/>
          </a:prstGeom>
          <a:noFill/>
        </p:spPr>
        <p:txBody>
          <a:bodyPr wrap="none" rtlCol="0">
            <a:spAutoFit/>
          </a:bodyPr>
          <a:lstStyle/>
          <a:p>
            <a:pPr algn="ctr"/>
            <a:r>
              <a:rPr kumimoji="1" lang="ja-JP" altLang="en-US" sz="1100">
                <a:solidFill>
                  <a:schemeClr val="bg1"/>
                </a:solidFill>
                <a:latin typeface="Meiryo" panose="020B0604030504040204" pitchFamily="34" charset="-128"/>
                <a:ea typeface="Meiryo" panose="020B0604030504040204" pitchFamily="34" charset="-128"/>
              </a:rPr>
              <a:t>ビジネス</a:t>
            </a:r>
            <a:r>
              <a:rPr lang="ja-JP" altLang="en-US" sz="1100">
                <a:solidFill>
                  <a:schemeClr val="bg1"/>
                </a:solidFill>
                <a:latin typeface="Meiryo" panose="020B0604030504040204" pitchFamily="34" charset="-128"/>
                <a:ea typeface="Meiryo" panose="020B0604030504040204" pitchFamily="34" charset="-128"/>
              </a:rPr>
              <a:t>／コミュニティ</a:t>
            </a:r>
            <a:endParaRPr kumimoji="1" lang="ja-JP" altLang="en-US" sz="11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8913946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1"/>
            <a:ext cx="8686800" cy="416221"/>
          </a:xfrm>
        </p:spPr>
        <p:txBody>
          <a:bodyPr lIns="0" rIns="0"/>
          <a:lstStyle/>
          <a:p>
            <a:r>
              <a:rPr kumimoji="1" lang="ja-JP" altLang="en-US" sz="2700" dirty="0"/>
              <a:t>情報システム部門の現状から考えるクラウドへの期待</a:t>
            </a:r>
          </a:p>
        </p:txBody>
      </p:sp>
      <p:sp>
        <p:nvSpPr>
          <p:cNvPr id="4" name="円柱 3"/>
          <p:cNvSpPr/>
          <p:nvPr/>
        </p:nvSpPr>
        <p:spPr>
          <a:xfrm>
            <a:off x="1116147" y="2960858"/>
            <a:ext cx="2614795" cy="2250463"/>
          </a:xfrm>
          <a:prstGeom prst="can">
            <a:avLst>
              <a:gd name="adj" fmla="val 20777"/>
            </a:avLst>
          </a:prstGeom>
          <a:solidFill>
            <a:srgbClr val="FF660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5" name="円柱 4"/>
          <p:cNvSpPr/>
          <p:nvPr/>
        </p:nvSpPr>
        <p:spPr>
          <a:xfrm>
            <a:off x="1116147" y="1720622"/>
            <a:ext cx="2614795" cy="1738263"/>
          </a:xfrm>
          <a:prstGeom prst="can">
            <a:avLst/>
          </a:prstGeom>
          <a:solidFill>
            <a:srgbClr val="3366FF"/>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6" name="テキスト ボックス 5"/>
          <p:cNvSpPr txBox="1"/>
          <p:nvPr/>
        </p:nvSpPr>
        <p:spPr>
          <a:xfrm>
            <a:off x="1164206" y="2249690"/>
            <a:ext cx="2518639" cy="307777"/>
          </a:xfrm>
          <a:prstGeom prst="rect">
            <a:avLst/>
          </a:prstGeom>
          <a:noFill/>
          <a:ln>
            <a:noFill/>
          </a:ln>
        </p:spPr>
        <p:txBody>
          <a:bodyPr wrap="none" rtlCol="0">
            <a:spAutoFit/>
          </a:bodyPr>
          <a:lstStyle/>
          <a:p>
            <a:pPr algn="ctr"/>
            <a:r>
              <a:rPr kumimoji="1" lang="ja-JP" altLang="en-US" sz="1400" dirty="0">
                <a:solidFill>
                  <a:srgbClr val="FFFFFF"/>
                </a:solidFill>
                <a:latin typeface="メイリオ" panose="020B0604030504040204" pitchFamily="50" charset="-128"/>
                <a:ea typeface="メイリオ" panose="020B0604030504040204" pitchFamily="50" charset="-128"/>
                <a:cs typeface="ＭＳ Ｐゴシック"/>
              </a:rPr>
              <a:t>新規システムに投資する予算</a:t>
            </a:r>
          </a:p>
        </p:txBody>
      </p:sp>
      <p:sp>
        <p:nvSpPr>
          <p:cNvPr id="7" name="テキスト ボックス 6"/>
          <p:cNvSpPr txBox="1"/>
          <p:nvPr/>
        </p:nvSpPr>
        <p:spPr>
          <a:xfrm>
            <a:off x="1164207" y="3634453"/>
            <a:ext cx="2518639" cy="615553"/>
          </a:xfrm>
          <a:prstGeom prst="rect">
            <a:avLst/>
          </a:prstGeom>
          <a:noFill/>
          <a:ln>
            <a:noFill/>
          </a:ln>
        </p:spPr>
        <p:txBody>
          <a:bodyPr wrap="none" rtlCol="0">
            <a:spAutoFit/>
          </a:bodyPr>
          <a:lstStyle/>
          <a:p>
            <a:pPr algn="ctr"/>
            <a:r>
              <a:rPr kumimoji="1" lang="ja-JP" altLang="en-US" sz="1400" dirty="0">
                <a:solidFill>
                  <a:srgbClr val="FFFFFF"/>
                </a:solidFill>
                <a:latin typeface="メイリオ" panose="020B0604030504040204" pitchFamily="50" charset="-128"/>
                <a:ea typeface="メイリオ" panose="020B0604030504040204" pitchFamily="50" charset="-128"/>
                <a:cs typeface="ＭＳ Ｐゴシック"/>
              </a:rPr>
              <a:t>既存システムを維持する予算</a:t>
            </a:r>
            <a:endParaRPr kumimoji="1" lang="en-US" altLang="ja-JP" sz="1400" dirty="0">
              <a:solidFill>
                <a:srgbClr val="FFFFFF"/>
              </a:solidFill>
              <a:latin typeface="メイリオ" panose="020B0604030504040204" pitchFamily="50" charset="-128"/>
              <a:ea typeface="メイリオ" panose="020B0604030504040204" pitchFamily="50" charset="-128"/>
              <a:cs typeface="ＭＳ Ｐゴシック"/>
            </a:endParaRPr>
          </a:p>
          <a:p>
            <a:pPr algn="ctr"/>
            <a:r>
              <a:rPr kumimoji="1" lang="ja-JP" altLang="en-US" sz="2000" dirty="0">
                <a:solidFill>
                  <a:srgbClr val="FFFFFF"/>
                </a:solidFill>
                <a:latin typeface="メイリオ" panose="020B0604030504040204" pitchFamily="50" charset="-128"/>
                <a:ea typeface="メイリオ" panose="020B0604030504040204" pitchFamily="50" charset="-128"/>
                <a:cs typeface="ＭＳ Ｐゴシック"/>
              </a:rPr>
              <a:t>（</a:t>
            </a:r>
            <a:r>
              <a:rPr kumimoji="1" lang="en-US" altLang="ja-JP" sz="2000" dirty="0">
                <a:solidFill>
                  <a:srgbClr val="FFFFFF"/>
                </a:solidFill>
                <a:latin typeface="メイリオ" panose="020B0604030504040204" pitchFamily="50" charset="-128"/>
                <a:ea typeface="メイリオ" panose="020B0604030504040204" pitchFamily="50" charset="-128"/>
                <a:cs typeface="ＭＳ Ｐゴシック"/>
              </a:rPr>
              <a:t>TCO</a:t>
            </a:r>
            <a:r>
              <a:rPr kumimoji="1" lang="ja-JP" altLang="en-US" sz="2000" dirty="0">
                <a:solidFill>
                  <a:srgbClr val="FFFFFF"/>
                </a:solidFill>
                <a:latin typeface="メイリオ" panose="020B0604030504040204" pitchFamily="50" charset="-128"/>
                <a:ea typeface="メイリオ" panose="020B0604030504040204" pitchFamily="50" charset="-128"/>
                <a:cs typeface="ＭＳ Ｐゴシック"/>
              </a:rPr>
              <a:t>）</a:t>
            </a:r>
          </a:p>
        </p:txBody>
      </p:sp>
      <p:sp>
        <p:nvSpPr>
          <p:cNvPr id="8" name="テキスト ボックス 7"/>
          <p:cNvSpPr txBox="1"/>
          <p:nvPr/>
        </p:nvSpPr>
        <p:spPr>
          <a:xfrm>
            <a:off x="1175781" y="2552498"/>
            <a:ext cx="2502608" cy="707886"/>
          </a:xfrm>
          <a:prstGeom prst="rect">
            <a:avLst/>
          </a:prstGeom>
          <a:noFill/>
          <a:ln>
            <a:noFill/>
          </a:ln>
        </p:spPr>
        <p:txBody>
          <a:bodyPr wrap="none" rtlCol="0">
            <a:spAutoFit/>
          </a:bodyPr>
          <a:lstStyle/>
          <a:p>
            <a:pPr algn="ctr"/>
            <a:r>
              <a:rPr lang="en-US" altLang="ja-JP" sz="4000" dirty="0">
                <a:solidFill>
                  <a:srgbClr val="FFFFFF"/>
                </a:solidFill>
                <a:latin typeface="メイリオ" panose="020B0604030504040204" pitchFamily="50" charset="-128"/>
                <a:ea typeface="メイリオ" panose="020B0604030504040204" pitchFamily="50" charset="-128"/>
                <a:cs typeface="Arial Black"/>
              </a:rPr>
              <a:t>20〜40%</a:t>
            </a:r>
            <a:endParaRPr kumimoji="1" lang="ja-JP" altLang="en-US" sz="4000" dirty="0">
              <a:solidFill>
                <a:srgbClr val="FFFFFF"/>
              </a:solidFill>
              <a:latin typeface="メイリオ" panose="020B0604030504040204" pitchFamily="50" charset="-128"/>
              <a:ea typeface="メイリオ" panose="020B0604030504040204" pitchFamily="50" charset="-128"/>
              <a:cs typeface="Arial Black"/>
            </a:endParaRPr>
          </a:p>
        </p:txBody>
      </p:sp>
      <p:sp>
        <p:nvSpPr>
          <p:cNvPr id="9" name="テキスト ボックス 8"/>
          <p:cNvSpPr txBox="1"/>
          <p:nvPr/>
        </p:nvSpPr>
        <p:spPr>
          <a:xfrm>
            <a:off x="1175781" y="4127512"/>
            <a:ext cx="2502608" cy="707886"/>
          </a:xfrm>
          <a:prstGeom prst="rect">
            <a:avLst/>
          </a:prstGeom>
          <a:noFill/>
          <a:ln>
            <a:noFill/>
          </a:ln>
        </p:spPr>
        <p:txBody>
          <a:bodyPr wrap="none" rtlCol="0">
            <a:spAutoFit/>
          </a:bodyPr>
          <a:lstStyle/>
          <a:p>
            <a:pPr algn="ctr"/>
            <a:r>
              <a:rPr lang="en-US" altLang="ja-JP" sz="4000" dirty="0">
                <a:solidFill>
                  <a:srgbClr val="FFFFFF"/>
                </a:solidFill>
                <a:latin typeface="メイリオ" panose="020B0604030504040204" pitchFamily="50" charset="-128"/>
                <a:ea typeface="メイリオ" panose="020B0604030504040204" pitchFamily="50" charset="-128"/>
                <a:cs typeface="Arial Black"/>
              </a:rPr>
              <a:t>60〜80%</a:t>
            </a:r>
            <a:endParaRPr kumimoji="1" lang="ja-JP" altLang="en-US" sz="4000" dirty="0">
              <a:solidFill>
                <a:srgbClr val="FFFFFF"/>
              </a:solidFill>
              <a:latin typeface="メイリオ" panose="020B0604030504040204" pitchFamily="50" charset="-128"/>
              <a:ea typeface="メイリオ" panose="020B0604030504040204" pitchFamily="50" charset="-128"/>
              <a:cs typeface="Arial Black"/>
            </a:endParaRPr>
          </a:p>
        </p:txBody>
      </p:sp>
      <p:sp>
        <p:nvSpPr>
          <p:cNvPr id="11" name="円柱 10"/>
          <p:cNvSpPr/>
          <p:nvPr/>
        </p:nvSpPr>
        <p:spPr>
          <a:xfrm>
            <a:off x="5474139" y="3651872"/>
            <a:ext cx="2614795" cy="1556336"/>
          </a:xfrm>
          <a:prstGeom prst="can">
            <a:avLst>
              <a:gd name="adj" fmla="val 29653"/>
            </a:avLst>
          </a:prstGeom>
          <a:solidFill>
            <a:srgbClr val="FF660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12" name="円柱 11"/>
          <p:cNvSpPr/>
          <p:nvPr/>
        </p:nvSpPr>
        <p:spPr>
          <a:xfrm>
            <a:off x="5474139" y="1720622"/>
            <a:ext cx="2614795" cy="2398151"/>
          </a:xfrm>
          <a:prstGeom prst="can">
            <a:avLst>
              <a:gd name="adj" fmla="val 18770"/>
            </a:avLst>
          </a:prstGeom>
          <a:solidFill>
            <a:srgbClr val="3366FF"/>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cxnSp>
        <p:nvCxnSpPr>
          <p:cNvPr id="13" name="直線コネクタ 12"/>
          <p:cNvCxnSpPr/>
          <p:nvPr/>
        </p:nvCxnSpPr>
        <p:spPr>
          <a:xfrm>
            <a:off x="3742676" y="1927450"/>
            <a:ext cx="1743197" cy="6225"/>
          </a:xfrm>
          <a:prstGeom prst="line">
            <a:avLst/>
          </a:prstGeom>
          <a:ln w="38100" cmpd="sng">
            <a:solidFill>
              <a:srgbClr val="7F7F7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3742676" y="3265900"/>
            <a:ext cx="1743197" cy="666112"/>
          </a:xfrm>
          <a:prstGeom prst="line">
            <a:avLst/>
          </a:prstGeom>
          <a:ln w="38100" cmpd="sng">
            <a:solidFill>
              <a:srgbClr val="7F7F7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5534594" y="2960858"/>
            <a:ext cx="2518639" cy="307777"/>
          </a:xfrm>
          <a:prstGeom prst="rect">
            <a:avLst/>
          </a:prstGeom>
          <a:noFill/>
        </p:spPr>
        <p:txBody>
          <a:bodyPr wrap="none" rtlCol="0">
            <a:spAutoFit/>
          </a:bodyPr>
          <a:lstStyle/>
          <a:p>
            <a:pPr algn="ctr"/>
            <a:r>
              <a:rPr kumimoji="1" lang="ja-JP" altLang="en-US" sz="1400" dirty="0">
                <a:solidFill>
                  <a:srgbClr val="FFFFFF"/>
                </a:solidFill>
                <a:latin typeface="メイリオ" panose="020B0604030504040204" pitchFamily="50" charset="-128"/>
                <a:ea typeface="メイリオ" panose="020B0604030504040204" pitchFamily="50" charset="-128"/>
                <a:cs typeface="ＭＳ Ｐゴシック"/>
              </a:rPr>
              <a:t>新規システムに投資する予算</a:t>
            </a:r>
          </a:p>
        </p:txBody>
      </p:sp>
      <p:sp>
        <p:nvSpPr>
          <p:cNvPr id="16" name="テキスト ボックス 15"/>
          <p:cNvSpPr txBox="1"/>
          <p:nvPr/>
        </p:nvSpPr>
        <p:spPr>
          <a:xfrm>
            <a:off x="5534595" y="4499775"/>
            <a:ext cx="2518639" cy="307777"/>
          </a:xfrm>
          <a:prstGeom prst="rect">
            <a:avLst/>
          </a:prstGeom>
          <a:noFill/>
        </p:spPr>
        <p:txBody>
          <a:bodyPr wrap="none" rtlCol="0">
            <a:spAutoFit/>
          </a:bodyPr>
          <a:lstStyle/>
          <a:p>
            <a:pPr algn="ctr"/>
            <a:r>
              <a:rPr kumimoji="1" lang="ja-JP" altLang="en-US" sz="1400" dirty="0">
                <a:solidFill>
                  <a:srgbClr val="FFFFFF"/>
                </a:solidFill>
                <a:latin typeface="メイリオ" panose="020B0604030504040204" pitchFamily="50" charset="-128"/>
                <a:ea typeface="メイリオ" panose="020B0604030504040204" pitchFamily="50" charset="-128"/>
                <a:cs typeface="ＭＳ Ｐゴシック"/>
              </a:rPr>
              <a:t>既存システムを維持する予算</a:t>
            </a:r>
          </a:p>
        </p:txBody>
      </p:sp>
      <p:sp>
        <p:nvSpPr>
          <p:cNvPr id="17" name="上矢印 16"/>
          <p:cNvSpPr/>
          <p:nvPr/>
        </p:nvSpPr>
        <p:spPr>
          <a:xfrm>
            <a:off x="6479515" y="2249690"/>
            <a:ext cx="628796" cy="611562"/>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18" name="上矢印 17"/>
          <p:cNvSpPr/>
          <p:nvPr/>
        </p:nvSpPr>
        <p:spPr>
          <a:xfrm flipV="1">
            <a:off x="6479515" y="3346091"/>
            <a:ext cx="628796" cy="611562"/>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19" name="上矢印 18"/>
          <p:cNvSpPr/>
          <p:nvPr/>
        </p:nvSpPr>
        <p:spPr>
          <a:xfrm>
            <a:off x="6479515" y="4782652"/>
            <a:ext cx="628796" cy="363303"/>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20" name="上矢印 19"/>
          <p:cNvSpPr/>
          <p:nvPr/>
        </p:nvSpPr>
        <p:spPr>
          <a:xfrm flipV="1">
            <a:off x="6479515" y="4175303"/>
            <a:ext cx="628796" cy="363303"/>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cxnSp>
        <p:nvCxnSpPr>
          <p:cNvPr id="21" name="直線コネクタ 20"/>
          <p:cNvCxnSpPr/>
          <p:nvPr/>
        </p:nvCxnSpPr>
        <p:spPr>
          <a:xfrm>
            <a:off x="3742676" y="4996547"/>
            <a:ext cx="1743197" cy="6225"/>
          </a:xfrm>
          <a:prstGeom prst="line">
            <a:avLst/>
          </a:prstGeom>
          <a:ln w="38100" cmpd="sng">
            <a:solidFill>
              <a:schemeClr val="bg1">
                <a:lumMod val="50000"/>
              </a:schemeClr>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23" name="テキスト ボックス 22"/>
          <p:cNvSpPr txBox="1"/>
          <p:nvPr/>
        </p:nvSpPr>
        <p:spPr>
          <a:xfrm>
            <a:off x="1299362" y="835294"/>
            <a:ext cx="6621191" cy="646331"/>
          </a:xfrm>
          <a:prstGeom prst="rect">
            <a:avLst/>
          </a:prstGeom>
          <a:noFill/>
        </p:spPr>
        <p:txBody>
          <a:bodyPr wrap="none" rtlCol="0">
            <a:spAutoFit/>
          </a:bodyPr>
          <a:lstStyle/>
          <a:p>
            <a:pPr algn="ctr"/>
            <a:r>
              <a:rPr lang="en-US" altLang="ja-JP" sz="3600" dirty="0">
                <a:solidFill>
                  <a:srgbClr val="FF0000"/>
                </a:solidFill>
                <a:effectLst>
                  <a:glow rad="101600">
                    <a:schemeClr val="bg1">
                      <a:alpha val="75000"/>
                    </a:schemeClr>
                  </a:glow>
                </a:effectLst>
                <a:latin typeface="メイリオ" panose="020B0604030504040204" pitchFamily="50" charset="-128"/>
                <a:ea typeface="メイリオ" panose="020B0604030504040204" pitchFamily="50" charset="-128"/>
                <a:cs typeface="ＭＳ Ｐゴシック"/>
              </a:rPr>
              <a:t>IT</a:t>
            </a:r>
            <a:r>
              <a:rPr lang="ja-JP" altLang="en-US" sz="3600" dirty="0">
                <a:solidFill>
                  <a:srgbClr val="FF0000"/>
                </a:solidFill>
                <a:effectLst>
                  <a:glow rad="101600">
                    <a:schemeClr val="bg1">
                      <a:alpha val="75000"/>
                    </a:schemeClr>
                  </a:glow>
                </a:effectLst>
                <a:latin typeface="メイリオ" panose="020B0604030504040204" pitchFamily="50" charset="-128"/>
                <a:ea typeface="メイリオ" panose="020B0604030504040204" pitchFamily="50" charset="-128"/>
                <a:cs typeface="ＭＳ Ｐゴシック"/>
              </a:rPr>
              <a:t>予算の増加は期待できない！</a:t>
            </a:r>
            <a:endParaRPr lang="en-US" altLang="ja-JP" sz="3600" dirty="0">
              <a:solidFill>
                <a:srgbClr val="FF0000"/>
              </a:solidFill>
              <a:effectLst>
                <a:glow rad="101600">
                  <a:schemeClr val="bg1">
                    <a:alpha val="75000"/>
                  </a:schemeClr>
                </a:glow>
              </a:effectLst>
              <a:latin typeface="メイリオ" panose="020B0604030504040204" pitchFamily="50" charset="-128"/>
              <a:ea typeface="メイリオ" panose="020B0604030504040204" pitchFamily="50" charset="-128"/>
              <a:cs typeface="ＭＳ Ｐゴシック"/>
            </a:endParaRPr>
          </a:p>
        </p:txBody>
      </p:sp>
      <p:sp>
        <p:nvSpPr>
          <p:cNvPr id="24" name="上矢印 23"/>
          <p:cNvSpPr/>
          <p:nvPr/>
        </p:nvSpPr>
        <p:spPr>
          <a:xfrm flipV="1">
            <a:off x="1812591" y="1568780"/>
            <a:ext cx="1211661" cy="414697"/>
          </a:xfrm>
          <a:prstGeom prst="upArrow">
            <a:avLst/>
          </a:prstGeom>
          <a:solidFill>
            <a:srgbClr val="FF0000"/>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25" name="上矢印 24"/>
          <p:cNvSpPr/>
          <p:nvPr/>
        </p:nvSpPr>
        <p:spPr>
          <a:xfrm flipV="1">
            <a:off x="6188082" y="1568780"/>
            <a:ext cx="1211661" cy="414697"/>
          </a:xfrm>
          <a:prstGeom prst="upArrow">
            <a:avLst/>
          </a:prstGeom>
          <a:solidFill>
            <a:srgbClr val="FF0000"/>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29" name="ホームベース 28"/>
          <p:cNvSpPr/>
          <p:nvPr/>
        </p:nvSpPr>
        <p:spPr bwMode="gray">
          <a:xfrm>
            <a:off x="3859880" y="4000015"/>
            <a:ext cx="1502196" cy="821244"/>
          </a:xfrm>
          <a:prstGeom prst="homePlate">
            <a:avLst>
              <a:gd name="adj" fmla="val 32564"/>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none" lIns="90000" tIns="1440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1" lang="ja-JP" altLang="en-US" sz="12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ＭＳ Ｐゴシック"/>
              </a:rPr>
              <a:t>既存システムを</a:t>
            </a:r>
            <a:endParaRPr kumimoji="1" lang="en-US" altLang="ja-JP" sz="12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ＭＳ Ｐゴシック"/>
            </a:endParaRPr>
          </a:p>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1" lang="ja-JP" altLang="en-US" sz="12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ＭＳ Ｐゴシック"/>
              </a:rPr>
              <a:t>維持するための</a:t>
            </a:r>
            <a:endParaRPr kumimoji="1" lang="en-US" altLang="ja-JP" sz="12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ＭＳ Ｐゴシック"/>
            </a:endParaRPr>
          </a:p>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lang="ja-JP" altLang="en-US" sz="1200" dirty="0">
                <a:solidFill>
                  <a:schemeClr val="bg1"/>
                </a:solidFill>
                <a:latin typeface="メイリオ" panose="020B0604030504040204" pitchFamily="50" charset="-128"/>
                <a:ea typeface="メイリオ" panose="020B0604030504040204" pitchFamily="50" charset="-128"/>
                <a:cs typeface="ＭＳ Ｐゴシック"/>
              </a:rPr>
              <a:t>コスト削減</a:t>
            </a:r>
            <a:endParaRPr kumimoji="1" lang="ja-JP" altLang="en-US" sz="12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ＭＳ Ｐゴシック"/>
            </a:endParaRPr>
          </a:p>
        </p:txBody>
      </p:sp>
      <p:sp>
        <p:nvSpPr>
          <p:cNvPr id="26" name="テキスト ボックス 25"/>
          <p:cNvSpPr txBox="1"/>
          <p:nvPr/>
        </p:nvSpPr>
        <p:spPr>
          <a:xfrm>
            <a:off x="865536" y="5417483"/>
            <a:ext cx="3172663" cy="954107"/>
          </a:xfrm>
          <a:prstGeom prst="rect">
            <a:avLst/>
          </a:prstGeom>
          <a:noFill/>
        </p:spPr>
        <p:txBody>
          <a:bodyPr wrap="none" rtlCol="0">
            <a:spAutoFit/>
          </a:bodyPr>
          <a:lstStyle/>
          <a:p>
            <a:pPr marL="457200" indent="-457200">
              <a:buFont typeface="Wingdings" charset="2"/>
              <a:buChar char="v"/>
            </a:pPr>
            <a:r>
              <a:rPr kumimoji="1" lang="en-US" altLang="ja-JP" sz="2800" dirty="0">
                <a:solidFill>
                  <a:srgbClr val="FF0000"/>
                </a:solidFill>
                <a:effectLst/>
                <a:latin typeface="メイリオ" panose="020B0604030504040204" pitchFamily="50" charset="-128"/>
                <a:ea typeface="メイリオ" panose="020B0604030504040204" pitchFamily="50" charset="-128"/>
              </a:rPr>
              <a:t>TCO</a:t>
            </a:r>
            <a:r>
              <a:rPr kumimoji="1" lang="ja-JP" altLang="en-US" sz="2800" dirty="0">
                <a:solidFill>
                  <a:srgbClr val="FF0000"/>
                </a:solidFill>
                <a:effectLst/>
                <a:latin typeface="メイリオ" panose="020B0604030504040204" pitchFamily="50" charset="-128"/>
                <a:ea typeface="メイリオ" panose="020B0604030504040204" pitchFamily="50" charset="-128"/>
              </a:rPr>
              <a:t>の上昇</a:t>
            </a:r>
            <a:endParaRPr kumimoji="1" lang="en-US" altLang="ja-JP" sz="2800" dirty="0">
              <a:solidFill>
                <a:srgbClr val="FF0000"/>
              </a:solidFill>
              <a:effectLst/>
              <a:latin typeface="メイリオ" panose="020B0604030504040204" pitchFamily="50" charset="-128"/>
              <a:ea typeface="メイリオ" panose="020B0604030504040204" pitchFamily="50" charset="-128"/>
            </a:endParaRPr>
          </a:p>
          <a:p>
            <a:pPr marL="457200" indent="-457200">
              <a:buFont typeface="Wingdings" charset="2"/>
              <a:buChar char="v"/>
            </a:pPr>
            <a:r>
              <a:rPr lang="en-US" altLang="ja-JP" sz="2800" dirty="0">
                <a:solidFill>
                  <a:srgbClr val="FF0000"/>
                </a:solidFill>
                <a:effectLst/>
                <a:latin typeface="メイリオ" panose="020B0604030504040204" pitchFamily="50" charset="-128"/>
                <a:ea typeface="メイリオ" panose="020B0604030504040204" pitchFamily="50" charset="-128"/>
              </a:rPr>
              <a:t>IT</a:t>
            </a:r>
            <a:r>
              <a:rPr lang="ja-JP" altLang="en-US" sz="2800" dirty="0">
                <a:solidFill>
                  <a:srgbClr val="FF0000"/>
                </a:solidFill>
                <a:effectLst/>
                <a:latin typeface="メイリオ" panose="020B0604030504040204" pitchFamily="50" charset="-128"/>
                <a:ea typeface="メイリオ" panose="020B0604030504040204" pitchFamily="50" charset="-128"/>
              </a:rPr>
              <a:t>予算の頭打ち</a:t>
            </a:r>
            <a:endParaRPr kumimoji="1" lang="ja-JP" altLang="en-US" sz="2800" dirty="0">
              <a:solidFill>
                <a:srgbClr val="FF0000"/>
              </a:solidFill>
              <a:effectLst/>
              <a:latin typeface="メイリオ" panose="020B0604030504040204" pitchFamily="50" charset="-128"/>
              <a:ea typeface="メイリオ" panose="020B0604030504040204" pitchFamily="50" charset="-128"/>
            </a:endParaRPr>
          </a:p>
        </p:txBody>
      </p:sp>
      <p:grpSp>
        <p:nvGrpSpPr>
          <p:cNvPr id="27" name="図形グループ 26"/>
          <p:cNvGrpSpPr/>
          <p:nvPr/>
        </p:nvGrpSpPr>
        <p:grpSpPr>
          <a:xfrm>
            <a:off x="4109274" y="5468192"/>
            <a:ext cx="4725960" cy="939891"/>
            <a:chOff x="3897590" y="1193709"/>
            <a:chExt cx="4725960" cy="939891"/>
          </a:xfrm>
        </p:grpSpPr>
        <p:sp>
          <p:nvSpPr>
            <p:cNvPr id="28" name="右矢印 27"/>
            <p:cNvSpPr/>
            <p:nvPr/>
          </p:nvSpPr>
          <p:spPr bwMode="auto">
            <a:xfrm>
              <a:off x="3897590" y="1219200"/>
              <a:ext cx="787562" cy="914400"/>
            </a:xfrm>
            <a:prstGeom prst="rightArrow">
              <a:avLst/>
            </a:prstGeom>
            <a:solidFill>
              <a:schemeClr val="accent4"/>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0000FF"/>
                </a:solidFill>
                <a:effectLst/>
                <a:latin typeface="メイリオ" panose="020B0604030504040204" pitchFamily="50" charset="-128"/>
                <a:ea typeface="メイリオ" panose="020B0604030504040204" pitchFamily="50" charset="-128"/>
              </a:endParaRPr>
            </a:p>
          </p:txBody>
        </p:sp>
        <p:sp>
          <p:nvSpPr>
            <p:cNvPr id="30" name="テキスト ボックス 29"/>
            <p:cNvSpPr txBox="1"/>
            <p:nvPr/>
          </p:nvSpPr>
          <p:spPr>
            <a:xfrm>
              <a:off x="4283899" y="1193709"/>
              <a:ext cx="4339651" cy="861774"/>
            </a:xfrm>
            <a:prstGeom prst="rect">
              <a:avLst/>
            </a:prstGeom>
            <a:noFill/>
          </p:spPr>
          <p:txBody>
            <a:bodyPr wrap="none" rtlCol="0">
              <a:spAutoFit/>
            </a:bodyPr>
            <a:lstStyle/>
            <a:p>
              <a:pPr algn="ctr"/>
              <a:r>
                <a:rPr kumimoji="1" lang="ja-JP" altLang="en-US" sz="3600" dirty="0">
                  <a:solidFill>
                    <a:srgbClr val="0000FF"/>
                  </a:solidFill>
                  <a:effectLst/>
                  <a:latin typeface="メイリオ" panose="020B0604030504040204" pitchFamily="50" charset="-128"/>
                  <a:ea typeface="メイリオ" panose="020B0604030504040204" pitchFamily="50" charset="-128"/>
                </a:rPr>
                <a:t>　クラウドへの期待</a:t>
              </a:r>
              <a:endParaRPr kumimoji="1" lang="en-US" altLang="ja-JP" sz="3600" dirty="0">
                <a:solidFill>
                  <a:srgbClr val="0000FF"/>
                </a:solidFill>
                <a:effectLst/>
                <a:latin typeface="メイリオ" panose="020B0604030504040204" pitchFamily="50" charset="-128"/>
                <a:ea typeface="メイリオ" panose="020B0604030504040204" pitchFamily="50" charset="-128"/>
              </a:endParaRPr>
            </a:p>
            <a:p>
              <a:r>
                <a:rPr kumimoji="1" lang="ja-JP" altLang="en-US" sz="1400" dirty="0">
                  <a:solidFill>
                    <a:srgbClr val="0000FF"/>
                  </a:solidFill>
                  <a:effectLst/>
                  <a:latin typeface="メイリオ" panose="020B0604030504040204" pitchFamily="50" charset="-128"/>
                  <a:ea typeface="メイリオ" panose="020B0604030504040204" pitchFamily="50" charset="-128"/>
                </a:rPr>
                <a:t>　　「所有」の限界、使えればいいという割り切り</a:t>
              </a:r>
              <a:endParaRPr kumimoji="1" lang="en-US" altLang="ja-JP" sz="1400" dirty="0">
                <a:solidFill>
                  <a:srgbClr val="0000FF"/>
                </a:solidFill>
                <a:effectLst/>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378606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991600" cy="457198"/>
          </a:xfrm>
        </p:spPr>
        <p:txBody>
          <a:bodyPr lIns="0" rIns="0"/>
          <a:lstStyle/>
          <a:p>
            <a:r>
              <a:rPr kumimoji="1" lang="ja-JP" altLang="en-US" sz="2700" dirty="0"/>
              <a:t>クラウド</a:t>
            </a:r>
            <a:r>
              <a:rPr lang="ja-JP" altLang="en-US" sz="2700" dirty="0"/>
              <a:t>ならではの費用対効果の考え方</a:t>
            </a:r>
            <a:endParaRPr kumimoji="1" lang="ja-JP" altLang="en-US" sz="2700" dirty="0"/>
          </a:p>
        </p:txBody>
      </p:sp>
      <p:cxnSp>
        <p:nvCxnSpPr>
          <p:cNvPr id="22" name="直線矢印コネクタ 21"/>
          <p:cNvCxnSpPr/>
          <p:nvPr/>
        </p:nvCxnSpPr>
        <p:spPr bwMode="auto">
          <a:xfrm flipV="1">
            <a:off x="1114855" y="1066800"/>
            <a:ext cx="0" cy="4953000"/>
          </a:xfrm>
          <a:prstGeom prst="straightConnector1">
            <a:avLst/>
          </a:prstGeom>
          <a:solidFill>
            <a:schemeClr val="bg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7" name="直線矢印コネクタ 26"/>
          <p:cNvCxnSpPr/>
          <p:nvPr/>
        </p:nvCxnSpPr>
        <p:spPr bwMode="auto">
          <a:xfrm>
            <a:off x="1114855" y="6019800"/>
            <a:ext cx="7162800" cy="0"/>
          </a:xfrm>
          <a:prstGeom prst="straightConnector1">
            <a:avLst/>
          </a:prstGeom>
          <a:solidFill>
            <a:schemeClr val="bg1"/>
          </a:solidFill>
          <a:ln w="38100" cap="flat" cmpd="sng" algn="ctr">
            <a:solidFill>
              <a:srgbClr val="008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32" name="図 31" descr="MC90043163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855" y="1295400"/>
            <a:ext cx="762000" cy="762000"/>
          </a:xfrm>
          <a:prstGeom prst="rect">
            <a:avLst/>
          </a:prstGeom>
        </p:spPr>
      </p:pic>
      <p:pic>
        <p:nvPicPr>
          <p:cNvPr id="33" name="図 32" descr="MC900431586.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87055" y="5715000"/>
            <a:ext cx="673100" cy="673100"/>
          </a:xfrm>
          <a:prstGeom prst="rect">
            <a:avLst/>
          </a:prstGeom>
        </p:spPr>
      </p:pic>
      <p:grpSp>
        <p:nvGrpSpPr>
          <p:cNvPr id="4" name="図形グループ 3"/>
          <p:cNvGrpSpPr/>
          <p:nvPr/>
        </p:nvGrpSpPr>
        <p:grpSpPr>
          <a:xfrm>
            <a:off x="1495855" y="2819400"/>
            <a:ext cx="6781800" cy="2895600"/>
            <a:chOff x="1676400" y="3048000"/>
            <a:chExt cx="6781800" cy="2895600"/>
          </a:xfrm>
        </p:grpSpPr>
        <p:cxnSp>
          <p:nvCxnSpPr>
            <p:cNvPr id="34" name="直線矢印コネクタ 33"/>
            <p:cNvCxnSpPr/>
            <p:nvPr/>
          </p:nvCxnSpPr>
          <p:spPr bwMode="auto">
            <a:xfrm>
              <a:off x="1752600" y="3048000"/>
              <a:ext cx="6705600" cy="2895600"/>
            </a:xfrm>
            <a:prstGeom prst="straightConnector1">
              <a:avLst/>
            </a:prstGeom>
            <a:solidFill>
              <a:schemeClr val="bg1"/>
            </a:solidFill>
            <a:ln w="76200" cap="flat" cmpd="sng" algn="ctr">
              <a:solidFill>
                <a:srgbClr val="FF6FCF"/>
              </a:solidFill>
              <a:prstDash val="sysDash"/>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6" name="テキスト ボックス 35"/>
            <p:cNvSpPr txBox="1"/>
            <p:nvPr/>
          </p:nvSpPr>
          <p:spPr>
            <a:xfrm>
              <a:off x="1676400" y="4092714"/>
              <a:ext cx="2749471" cy="707886"/>
            </a:xfrm>
            <a:prstGeom prst="rect">
              <a:avLst/>
            </a:prstGeom>
            <a:noFill/>
          </p:spPr>
          <p:txBody>
            <a:bodyPr wrap="none" rtlCol="0">
              <a:spAutoFit/>
            </a:bodyPr>
            <a:lstStyle/>
            <a:p>
              <a:r>
                <a:rPr lang="ja-JP" altLang="en-US" sz="2000" dirty="0">
                  <a:solidFill>
                    <a:srgbClr val="FF66FF"/>
                  </a:solidFill>
                  <a:effectLst/>
                  <a:latin typeface="Meiryo" panose="020B0604030504040204" pitchFamily="34" charset="-128"/>
                  <a:ea typeface="Meiryo" panose="020B0604030504040204" pitchFamily="34" charset="-128"/>
                  <a:cs typeface="HGP創英角ｺﾞｼｯｸUB"/>
                </a:rPr>
                <a:t>システム関連機器の</a:t>
              </a:r>
              <a:endParaRPr lang="en-US" altLang="ja-JP" sz="2000" dirty="0">
                <a:solidFill>
                  <a:srgbClr val="FF66FF"/>
                </a:solidFill>
                <a:effectLst/>
                <a:latin typeface="Meiryo" panose="020B0604030504040204" pitchFamily="34" charset="-128"/>
                <a:ea typeface="Meiryo" panose="020B0604030504040204" pitchFamily="34" charset="-128"/>
                <a:cs typeface="HGP創英角ｺﾞｼｯｸUB"/>
              </a:endParaRPr>
            </a:p>
            <a:p>
              <a:r>
                <a:rPr lang="ja-JP" altLang="en-US" sz="2000" dirty="0">
                  <a:solidFill>
                    <a:srgbClr val="FF66FF"/>
                  </a:solidFill>
                  <a:effectLst/>
                  <a:latin typeface="Meiryo" panose="020B0604030504040204" pitchFamily="34" charset="-128"/>
                  <a:ea typeface="Meiryo" panose="020B0604030504040204" pitchFamily="34" charset="-128"/>
                  <a:cs typeface="HGP創英角ｺﾞｼｯｸUB"/>
                </a:rPr>
                <a:t>コストパフォーマンス</a:t>
              </a:r>
              <a:endParaRPr kumimoji="1" lang="ja-JP" altLang="en-US" sz="2000" dirty="0">
                <a:solidFill>
                  <a:srgbClr val="FF66FF"/>
                </a:solidFill>
                <a:effectLst/>
                <a:latin typeface="Meiryo" panose="020B0604030504040204" pitchFamily="34" charset="-128"/>
                <a:ea typeface="Meiryo" panose="020B0604030504040204" pitchFamily="34" charset="-128"/>
                <a:cs typeface="HGP創英角ｺﾞｼｯｸUB"/>
              </a:endParaRPr>
            </a:p>
          </p:txBody>
        </p:sp>
      </p:grpSp>
      <p:cxnSp>
        <p:nvCxnSpPr>
          <p:cNvPr id="15" name="直線矢印コネクタ 14"/>
          <p:cNvCxnSpPr/>
          <p:nvPr/>
        </p:nvCxnSpPr>
        <p:spPr bwMode="auto">
          <a:xfrm>
            <a:off x="1572055" y="2590800"/>
            <a:ext cx="6705600" cy="0"/>
          </a:xfrm>
          <a:prstGeom prst="straightConnector1">
            <a:avLst/>
          </a:prstGeom>
          <a:solidFill>
            <a:schemeClr val="bg1"/>
          </a:solidFill>
          <a:ln w="76200" cap="flat" cmpd="sng" algn="ctr">
            <a:solidFill>
              <a:srgbClr val="33ACBD"/>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6" name="テキスト ボックス 25"/>
          <p:cNvSpPr txBox="1"/>
          <p:nvPr/>
        </p:nvSpPr>
        <p:spPr>
          <a:xfrm>
            <a:off x="6982255" y="1981200"/>
            <a:ext cx="1261884" cy="523220"/>
          </a:xfrm>
          <a:prstGeom prst="rect">
            <a:avLst/>
          </a:prstGeom>
          <a:noFill/>
        </p:spPr>
        <p:txBody>
          <a:bodyPr wrap="none" rtlCol="0">
            <a:spAutoFit/>
          </a:bodyPr>
          <a:lstStyle/>
          <a:p>
            <a:r>
              <a:rPr kumimoji="1" lang="ja-JP" altLang="en-US" sz="2800" dirty="0">
                <a:solidFill>
                  <a:srgbClr val="008000"/>
                </a:solidFill>
                <a:effectLst/>
                <a:latin typeface="Meiryo" panose="020B0604030504040204" pitchFamily="34" charset="-128"/>
                <a:ea typeface="Meiryo" panose="020B0604030504040204" pitchFamily="34" charset="-128"/>
                <a:cs typeface="HGP創英角ｺﾞｼｯｸUB"/>
              </a:rPr>
              <a:t>リース</a:t>
            </a:r>
          </a:p>
        </p:txBody>
      </p:sp>
      <p:sp>
        <p:nvSpPr>
          <p:cNvPr id="37" name="角丸四角形吹き出し 36"/>
          <p:cNvSpPr/>
          <p:nvPr/>
        </p:nvSpPr>
        <p:spPr bwMode="auto">
          <a:xfrm>
            <a:off x="4419600" y="1371600"/>
            <a:ext cx="2334055" cy="609600"/>
          </a:xfrm>
          <a:prstGeom prst="wedgeRoundRectCallout">
            <a:avLst>
              <a:gd name="adj1" fmla="val 59881"/>
              <a:gd name="adj2" fmla="val 89583"/>
              <a:gd name="adj3" fmla="val 16667"/>
            </a:avLst>
          </a:prstGeom>
          <a:solidFill>
            <a:srgbClr val="0080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Meiryo" panose="020B0604030504040204" pitchFamily="34" charset="-128"/>
                <a:ea typeface="Meiryo" panose="020B0604030504040204" pitchFamily="34" charset="-128"/>
              </a:rPr>
              <a:t>コストパフォーマンスが</a:t>
            </a:r>
            <a:endParaRPr kumimoji="0" lang="en-US" altLang="ja-JP" sz="1400" dirty="0">
              <a:solidFill>
                <a:srgbClr val="FFFFFF"/>
              </a:solidFill>
              <a:latin typeface="Meiryo" panose="020B0604030504040204" pitchFamily="34" charset="-128"/>
              <a:ea typeface="Meiryo" panose="020B0604030504040204" pitchFamily="34"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Meiryo" panose="020B0604030504040204" pitchFamily="34" charset="-128"/>
                <a:ea typeface="Meiryo" panose="020B0604030504040204" pitchFamily="34" charset="-128"/>
              </a:rPr>
              <a:t>長期的に固定化</a:t>
            </a:r>
            <a:endParaRPr kumimoji="0" lang="ja-JP" altLang="en-US" sz="14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endParaRPr>
          </a:p>
        </p:txBody>
      </p:sp>
      <p:cxnSp>
        <p:nvCxnSpPr>
          <p:cNvPr id="28" name="直線矢印コネクタ 27"/>
          <p:cNvCxnSpPr/>
          <p:nvPr/>
        </p:nvCxnSpPr>
        <p:spPr bwMode="auto">
          <a:xfrm>
            <a:off x="1572055" y="2133600"/>
            <a:ext cx="6705600" cy="2819400"/>
          </a:xfrm>
          <a:prstGeom prst="straightConnector1">
            <a:avLst/>
          </a:prstGeom>
          <a:solidFill>
            <a:schemeClr val="bg1"/>
          </a:solidFill>
          <a:ln w="76200" cap="flat" cmpd="sng" algn="ctr">
            <a:solidFill>
              <a:srgbClr val="FF99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1" name="テキスト ボックス 30"/>
          <p:cNvSpPr txBox="1"/>
          <p:nvPr/>
        </p:nvSpPr>
        <p:spPr>
          <a:xfrm>
            <a:off x="6601255" y="4340086"/>
            <a:ext cx="1620957" cy="523220"/>
          </a:xfrm>
          <a:prstGeom prst="rect">
            <a:avLst/>
          </a:prstGeom>
          <a:noFill/>
        </p:spPr>
        <p:txBody>
          <a:bodyPr wrap="none" rtlCol="0">
            <a:spAutoFit/>
          </a:bodyPr>
          <a:lstStyle/>
          <a:p>
            <a:r>
              <a:rPr kumimoji="1" lang="ja-JP" altLang="en-US" sz="2800" dirty="0">
                <a:solidFill>
                  <a:srgbClr val="0000FF"/>
                </a:solidFill>
                <a:effectLst/>
                <a:latin typeface="Meiryo" panose="020B0604030504040204" pitchFamily="34" charset="-128"/>
                <a:ea typeface="Meiryo" panose="020B0604030504040204" pitchFamily="34" charset="-128"/>
                <a:cs typeface="HGP創英角ｺﾞｼｯｸUB"/>
              </a:rPr>
              <a:t>クラウド</a:t>
            </a:r>
          </a:p>
        </p:txBody>
      </p:sp>
      <p:sp>
        <p:nvSpPr>
          <p:cNvPr id="38" name="角丸四角形吹き出し 37"/>
          <p:cNvSpPr/>
          <p:nvPr/>
        </p:nvSpPr>
        <p:spPr bwMode="auto">
          <a:xfrm>
            <a:off x="3324655" y="5105400"/>
            <a:ext cx="3276600" cy="609600"/>
          </a:xfrm>
          <a:prstGeom prst="wedgeRoundRectCallout">
            <a:avLst>
              <a:gd name="adj1" fmla="val 53761"/>
              <a:gd name="adj2" fmla="val -112500"/>
              <a:gd name="adj3" fmla="val 16667"/>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Meiryo" panose="020B0604030504040204" pitchFamily="34" charset="-128"/>
                <a:ea typeface="Meiryo" panose="020B0604030504040204" pitchFamily="34" charset="-128"/>
              </a:rPr>
              <a:t>新機種追加、</a:t>
            </a:r>
            <a:r>
              <a:rPr kumimoji="0" lang="ja-JP" altLang="en-US" sz="14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rPr>
              <a:t>新旧の入替え</a:t>
            </a:r>
            <a:r>
              <a:rPr kumimoji="0" lang="ja-JP" altLang="en-US" sz="1400" dirty="0">
                <a:solidFill>
                  <a:srgbClr val="FFFFFF"/>
                </a:solidFill>
                <a:latin typeface="Meiryo" panose="020B0604030504040204" pitchFamily="34" charset="-128"/>
                <a:ea typeface="Meiryo" panose="020B0604030504040204" pitchFamily="34" charset="-128"/>
              </a:rPr>
              <a:t>を繰り返し</a:t>
            </a:r>
            <a:endParaRPr kumimoji="0" lang="en-US" altLang="ja-JP" sz="1400" dirty="0">
              <a:solidFill>
                <a:srgbClr val="FFFFFF"/>
              </a:solidFill>
              <a:latin typeface="Meiryo" panose="020B0604030504040204" pitchFamily="34" charset="-128"/>
              <a:ea typeface="Meiryo" panose="020B0604030504040204" pitchFamily="34"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rPr>
              <a:t>継続的にコストパフォーマンスを改善</a:t>
            </a:r>
          </a:p>
        </p:txBody>
      </p:sp>
      <p:sp>
        <p:nvSpPr>
          <p:cNvPr id="41" name="角丸四角形吹き出し 40"/>
          <p:cNvSpPr/>
          <p:nvPr/>
        </p:nvSpPr>
        <p:spPr bwMode="auto">
          <a:xfrm>
            <a:off x="2029255" y="1371600"/>
            <a:ext cx="1752600" cy="609600"/>
          </a:xfrm>
          <a:prstGeom prst="wedgeRoundRectCallout">
            <a:avLst>
              <a:gd name="adj1" fmla="val -68232"/>
              <a:gd name="adj2" fmla="val 114174"/>
              <a:gd name="adj3" fmla="val 16667"/>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移行・環境変更に</a:t>
            </a:r>
            <a:endParaRPr kumimoji="0" lang="en-US" altLang="ja-JP" sz="1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かかる一時経費</a:t>
            </a:r>
          </a:p>
        </p:txBody>
      </p:sp>
      <p:cxnSp>
        <p:nvCxnSpPr>
          <p:cNvPr id="43" name="直線矢印コネクタ 42"/>
          <p:cNvCxnSpPr/>
          <p:nvPr/>
        </p:nvCxnSpPr>
        <p:spPr bwMode="auto">
          <a:xfrm>
            <a:off x="1648255" y="2219980"/>
            <a:ext cx="0" cy="294620"/>
          </a:xfrm>
          <a:prstGeom prst="straightConnector1">
            <a:avLst/>
          </a:prstGeom>
          <a:solidFill>
            <a:schemeClr val="bg1"/>
          </a:solidFill>
          <a:ln w="38100" cap="flat" cmpd="sng" algn="ctr">
            <a:solidFill>
              <a:srgbClr val="FF0000"/>
            </a:solidFill>
            <a:prstDash val="solid"/>
            <a:round/>
            <a:headEnd type="triangl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 name="上下矢印 5"/>
          <p:cNvSpPr/>
          <p:nvPr/>
        </p:nvSpPr>
        <p:spPr bwMode="auto">
          <a:xfrm>
            <a:off x="7668055" y="2743200"/>
            <a:ext cx="609600" cy="1758950"/>
          </a:xfrm>
          <a:prstGeom prst="upDown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grpSp>
        <p:nvGrpSpPr>
          <p:cNvPr id="10" name="図形グループ 9"/>
          <p:cNvGrpSpPr/>
          <p:nvPr/>
        </p:nvGrpSpPr>
        <p:grpSpPr>
          <a:xfrm>
            <a:off x="5305855" y="3048000"/>
            <a:ext cx="2286000" cy="1066800"/>
            <a:chOff x="6705600" y="609600"/>
            <a:chExt cx="2286000" cy="1066800"/>
          </a:xfrm>
        </p:grpSpPr>
        <p:sp>
          <p:nvSpPr>
            <p:cNvPr id="9" name="星 24 8"/>
            <p:cNvSpPr/>
            <p:nvPr/>
          </p:nvSpPr>
          <p:spPr bwMode="auto">
            <a:xfrm>
              <a:off x="6705600" y="609600"/>
              <a:ext cx="2286000" cy="1066800"/>
            </a:xfrm>
            <a:prstGeom prst="star24">
              <a:avLst/>
            </a:prstGeom>
            <a:solidFill>
              <a:srgbClr val="FFFF00"/>
            </a:solidFill>
            <a:ln w="38100" cmpd="sng">
              <a:solidFill>
                <a:srgbClr val="FF6600"/>
              </a:solidFill>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pic>
          <p:nvPicPr>
            <p:cNvPr id="7" name="図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67600" y="757535"/>
              <a:ext cx="852985" cy="381000"/>
            </a:xfrm>
            <a:prstGeom prst="rect">
              <a:avLst/>
            </a:prstGeom>
          </p:spPr>
        </p:pic>
        <p:sp>
          <p:nvSpPr>
            <p:cNvPr id="8" name="テキスト ボックス 7"/>
            <p:cNvSpPr txBox="1"/>
            <p:nvPr/>
          </p:nvSpPr>
          <p:spPr>
            <a:xfrm>
              <a:off x="7302946" y="1138535"/>
              <a:ext cx="1114409" cy="400110"/>
            </a:xfrm>
            <a:prstGeom prst="rect">
              <a:avLst/>
            </a:prstGeom>
            <a:noFill/>
          </p:spPr>
          <p:txBody>
            <a:bodyPr wrap="none" rtlCol="0">
              <a:spAutoFit/>
            </a:bodyPr>
            <a:lstStyle/>
            <a:p>
              <a:pPr algn="ctr"/>
              <a:r>
                <a:rPr kumimoji="1" lang="en-US" altLang="ja-JP" sz="1000" dirty="0">
                  <a:solidFill>
                    <a:srgbClr val="0000FF"/>
                  </a:solidFill>
                  <a:latin typeface="Meiryo" panose="020B0604030504040204" pitchFamily="34" charset="-128"/>
                  <a:ea typeface="Meiryo" panose="020B0604030504040204" pitchFamily="34" charset="-128"/>
                </a:rPr>
                <a:t>2006/3/14〜</a:t>
              </a:r>
              <a:endParaRPr lang="en-US" altLang="ja-JP" sz="1000" dirty="0">
                <a:solidFill>
                  <a:srgbClr val="0000FF"/>
                </a:solidFill>
                <a:latin typeface="Meiryo" panose="020B0604030504040204" pitchFamily="34" charset="-128"/>
                <a:ea typeface="Meiryo" panose="020B0604030504040204" pitchFamily="34" charset="-128"/>
              </a:endParaRPr>
            </a:p>
            <a:p>
              <a:pPr algn="ctr"/>
              <a:r>
                <a:rPr lang="en-US" altLang="ja-JP" sz="1000" dirty="0">
                  <a:solidFill>
                    <a:srgbClr val="0000FF"/>
                  </a:solidFill>
                  <a:latin typeface="Meiryo" panose="020B0604030504040204" pitchFamily="34" charset="-128"/>
                  <a:ea typeface="Meiryo" panose="020B0604030504040204" pitchFamily="34" charset="-128"/>
                </a:rPr>
                <a:t>50</a:t>
              </a:r>
              <a:r>
                <a:rPr lang="ja-JP" altLang="en-US" sz="1000" dirty="0">
                  <a:solidFill>
                    <a:srgbClr val="0000FF"/>
                  </a:solidFill>
                  <a:latin typeface="Meiryo" panose="020B0604030504040204" pitchFamily="34" charset="-128"/>
                  <a:ea typeface="Meiryo" panose="020B0604030504040204" pitchFamily="34" charset="-128"/>
                </a:rPr>
                <a:t>回以上値下げ</a:t>
              </a:r>
              <a:endParaRPr kumimoji="1" lang="ja-JP" altLang="en-US" sz="1000" dirty="0">
                <a:solidFill>
                  <a:srgbClr val="0000FF"/>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12967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図形グループ 23"/>
          <p:cNvGrpSpPr/>
          <p:nvPr/>
        </p:nvGrpSpPr>
        <p:grpSpPr>
          <a:xfrm>
            <a:off x="708025" y="3739270"/>
            <a:ext cx="3804444" cy="2116118"/>
            <a:chOff x="710406" y="2419350"/>
            <a:chExt cx="3804444" cy="2254250"/>
          </a:xfrm>
        </p:grpSpPr>
        <p:sp>
          <p:nvSpPr>
            <p:cNvPr id="10" name="正方形/長方形 9"/>
            <p:cNvSpPr/>
            <p:nvPr/>
          </p:nvSpPr>
          <p:spPr>
            <a:xfrm>
              <a:off x="710406" y="2419350"/>
              <a:ext cx="3804444" cy="225425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17" name="テキスト ボックス 16"/>
            <p:cNvSpPr txBox="1"/>
            <p:nvPr/>
          </p:nvSpPr>
          <p:spPr>
            <a:xfrm>
              <a:off x="968442" y="2803627"/>
              <a:ext cx="2313454" cy="1081962"/>
            </a:xfrm>
            <a:prstGeom prst="rect">
              <a:avLst/>
            </a:prstGeom>
            <a:noFill/>
          </p:spPr>
          <p:txBody>
            <a:bodyPr wrap="none" rtlCol="0">
              <a:spAutoFit/>
            </a:bodyPr>
            <a:lstStyle/>
            <a:p>
              <a:pPr marL="342900" indent="-342900">
                <a:buFont typeface="Wingdings" charset="2"/>
                <a:buChar char="v"/>
              </a:pPr>
              <a:r>
                <a:rPr kumimoji="1" lang="ja-JP" altLang="en-US" sz="2000" dirty="0">
                  <a:solidFill>
                    <a:schemeClr val="bg1"/>
                  </a:solidFill>
                  <a:latin typeface="Meiryo" panose="020B0604030504040204" pitchFamily="34" charset="-128"/>
                  <a:ea typeface="Meiryo" panose="020B0604030504040204" pitchFamily="34" charset="-128"/>
                  <a:cs typeface="メイリオ"/>
                </a:rPr>
                <a:t>徹底した標準化</a:t>
              </a:r>
              <a:endParaRPr kumimoji="1" lang="en-US" altLang="ja-JP" sz="2000" dirty="0">
                <a:solidFill>
                  <a:schemeClr val="bg1"/>
                </a:solidFill>
                <a:latin typeface="Meiryo" panose="020B0604030504040204" pitchFamily="34" charset="-128"/>
                <a:ea typeface="Meiryo" panose="020B0604030504040204" pitchFamily="34" charset="-128"/>
                <a:cs typeface="メイリオ"/>
              </a:endParaRPr>
            </a:p>
            <a:p>
              <a:pPr marL="342900" indent="-342900">
                <a:buFont typeface="Wingdings" charset="2"/>
                <a:buChar char="v"/>
              </a:pPr>
              <a:r>
                <a:rPr kumimoji="1" lang="ja-JP" altLang="en-US" sz="2000" dirty="0">
                  <a:solidFill>
                    <a:schemeClr val="bg1"/>
                  </a:solidFill>
                  <a:latin typeface="Meiryo" panose="020B0604030504040204" pitchFamily="34" charset="-128"/>
                  <a:ea typeface="Meiryo" panose="020B0604030504040204" pitchFamily="34" charset="-128"/>
                  <a:cs typeface="メイリオ"/>
                </a:rPr>
                <a:t>大量購入</a:t>
              </a:r>
              <a:endParaRPr kumimoji="1" lang="en-US" altLang="ja-JP" sz="2000" dirty="0">
                <a:solidFill>
                  <a:schemeClr val="bg1"/>
                </a:solidFill>
                <a:latin typeface="Meiryo" panose="020B0604030504040204" pitchFamily="34" charset="-128"/>
                <a:ea typeface="Meiryo" panose="020B0604030504040204" pitchFamily="34" charset="-128"/>
                <a:cs typeface="メイリオ"/>
              </a:endParaRPr>
            </a:p>
            <a:p>
              <a:pPr marL="342900" indent="-342900">
                <a:buFont typeface="Wingdings" charset="2"/>
                <a:buChar char="v"/>
              </a:pPr>
              <a:r>
                <a:rPr lang="ja-JP" altLang="en-US" sz="2000" dirty="0">
                  <a:solidFill>
                    <a:schemeClr val="bg1"/>
                  </a:solidFill>
                  <a:latin typeface="Meiryo" panose="020B0604030504040204" pitchFamily="34" charset="-128"/>
                  <a:ea typeface="Meiryo" panose="020B0604030504040204" pitchFamily="34" charset="-128"/>
                  <a:cs typeface="メイリオ"/>
                </a:rPr>
                <a:t>負荷の平準化</a:t>
              </a:r>
              <a:endParaRPr kumimoji="1" lang="ja-JP" altLang="en-US" sz="2000" dirty="0">
                <a:solidFill>
                  <a:schemeClr val="bg1"/>
                </a:solidFill>
                <a:latin typeface="Meiryo" panose="020B0604030504040204" pitchFamily="34" charset="-128"/>
                <a:ea typeface="Meiryo" panose="020B0604030504040204" pitchFamily="34" charset="-128"/>
                <a:cs typeface="メイリオ"/>
              </a:endParaRPr>
            </a:p>
          </p:txBody>
        </p:sp>
      </p:grpSp>
      <p:grpSp>
        <p:nvGrpSpPr>
          <p:cNvPr id="25" name="図形グループ 24"/>
          <p:cNvGrpSpPr/>
          <p:nvPr/>
        </p:nvGrpSpPr>
        <p:grpSpPr>
          <a:xfrm>
            <a:off x="4631531" y="3739270"/>
            <a:ext cx="3804444" cy="2116118"/>
            <a:chOff x="4633912" y="2419350"/>
            <a:chExt cx="3804444" cy="2254250"/>
          </a:xfrm>
        </p:grpSpPr>
        <p:sp>
          <p:nvSpPr>
            <p:cNvPr id="9" name="正方形/長方形 8"/>
            <p:cNvSpPr/>
            <p:nvPr/>
          </p:nvSpPr>
          <p:spPr>
            <a:xfrm>
              <a:off x="4633912" y="2419350"/>
              <a:ext cx="3804444" cy="225425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18" name="テキスト ボックス 17"/>
            <p:cNvSpPr txBox="1"/>
            <p:nvPr/>
          </p:nvSpPr>
          <p:spPr>
            <a:xfrm>
              <a:off x="5663237" y="2803627"/>
              <a:ext cx="2582758" cy="1081962"/>
            </a:xfrm>
            <a:prstGeom prst="rect">
              <a:avLst/>
            </a:prstGeom>
            <a:noFill/>
          </p:spPr>
          <p:txBody>
            <a:bodyPr wrap="none" rtlCol="0">
              <a:spAutoFit/>
            </a:bodyPr>
            <a:lstStyle/>
            <a:p>
              <a:pPr marL="342900" indent="-342900">
                <a:buFont typeface="Wingdings" charset="2"/>
                <a:buChar char="v"/>
              </a:pPr>
              <a:r>
                <a:rPr kumimoji="1" lang="en-US" altLang="ja-JP" sz="2000" dirty="0">
                  <a:solidFill>
                    <a:schemeClr val="bg1"/>
                  </a:solidFill>
                  <a:latin typeface="Meiryo" panose="020B0604030504040204" pitchFamily="34" charset="-128"/>
                  <a:ea typeface="Meiryo" panose="020B0604030504040204" pitchFamily="34" charset="-128"/>
                  <a:cs typeface="メイリオ"/>
                </a:rPr>
                <a:t>API</a:t>
              </a:r>
              <a:r>
                <a:rPr kumimoji="1" lang="ja-JP" altLang="en-US" sz="2000" dirty="0">
                  <a:solidFill>
                    <a:schemeClr val="bg1"/>
                  </a:solidFill>
                  <a:latin typeface="Meiryo" panose="020B0604030504040204" pitchFamily="34" charset="-128"/>
                  <a:ea typeface="Meiryo" panose="020B0604030504040204" pitchFamily="34" charset="-128"/>
                  <a:cs typeface="メイリオ"/>
                </a:rPr>
                <a:t>の充実・整備</a:t>
              </a:r>
              <a:endParaRPr kumimoji="1" lang="en-US" altLang="ja-JP" sz="2000" dirty="0">
                <a:solidFill>
                  <a:schemeClr val="bg1"/>
                </a:solidFill>
                <a:latin typeface="Meiryo" panose="020B0604030504040204" pitchFamily="34" charset="-128"/>
                <a:ea typeface="Meiryo" panose="020B0604030504040204" pitchFamily="34" charset="-128"/>
                <a:cs typeface="メイリオ"/>
              </a:endParaRPr>
            </a:p>
            <a:p>
              <a:pPr marL="342900" indent="-342900">
                <a:buFont typeface="Wingdings" charset="2"/>
                <a:buChar char="v"/>
              </a:pPr>
              <a:r>
                <a:rPr lang="ja-JP" altLang="en-US" sz="2000" dirty="0">
                  <a:solidFill>
                    <a:schemeClr val="bg1"/>
                  </a:solidFill>
                  <a:latin typeface="Meiryo" panose="020B0604030504040204" pitchFamily="34" charset="-128"/>
                  <a:ea typeface="Meiryo" panose="020B0604030504040204" pitchFamily="34" charset="-128"/>
                  <a:cs typeface="メイリオ"/>
                </a:rPr>
                <a:t>セルフサービス化</a:t>
              </a:r>
            </a:p>
            <a:p>
              <a:pPr marL="342900" indent="-342900">
                <a:buFont typeface="Wingdings" charset="2"/>
                <a:buChar char="v"/>
              </a:pPr>
              <a:r>
                <a:rPr lang="ja-JP" altLang="en-US" sz="2000" dirty="0">
                  <a:solidFill>
                    <a:schemeClr val="bg1"/>
                  </a:solidFill>
                  <a:latin typeface="Meiryo" panose="020B0604030504040204" pitchFamily="34" charset="-128"/>
                  <a:ea typeface="Meiryo" panose="020B0604030504040204" pitchFamily="34" charset="-128"/>
                  <a:cs typeface="メイリオ"/>
                </a:rPr>
                <a:t>機能のメニュー化</a:t>
              </a:r>
              <a:endParaRPr lang="en-US" altLang="ja-JP" sz="2000" dirty="0">
                <a:solidFill>
                  <a:schemeClr val="bg1"/>
                </a:solidFill>
                <a:latin typeface="Meiryo" panose="020B0604030504040204" pitchFamily="34" charset="-128"/>
                <a:ea typeface="Meiryo" panose="020B0604030504040204" pitchFamily="34" charset="-128"/>
                <a:cs typeface="メイリオ"/>
              </a:endParaRPr>
            </a:p>
          </p:txBody>
        </p:sp>
      </p:grpSp>
      <p:sp>
        <p:nvSpPr>
          <p:cNvPr id="2" name="タイトル 1"/>
          <p:cNvSpPr>
            <a:spLocks noGrp="1"/>
          </p:cNvSpPr>
          <p:nvPr>
            <p:ph type="title"/>
          </p:nvPr>
        </p:nvSpPr>
        <p:spPr>
          <a:xfrm>
            <a:off x="230400" y="266400"/>
            <a:ext cx="8686800" cy="416221"/>
          </a:xfrm>
        </p:spPr>
        <p:txBody>
          <a:bodyPr lIns="0" rIns="0"/>
          <a:lstStyle/>
          <a:p>
            <a:r>
              <a:rPr kumimoji="1" lang="ja-JP" altLang="en-US" sz="2700" dirty="0"/>
              <a:t>クラウド・コンピューティングのビジネス・モデル</a:t>
            </a:r>
          </a:p>
        </p:txBody>
      </p:sp>
      <p:sp>
        <p:nvSpPr>
          <p:cNvPr id="11" name="正方形/長方形 10"/>
          <p:cNvSpPr/>
          <p:nvPr/>
        </p:nvSpPr>
        <p:spPr>
          <a:xfrm>
            <a:off x="708025" y="1345370"/>
            <a:ext cx="7727950" cy="1085850"/>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200" dirty="0">
                <a:solidFill>
                  <a:srgbClr val="FFFFFF"/>
                </a:solidFill>
                <a:latin typeface="Meiryo" panose="020B0604030504040204" pitchFamily="34" charset="-128"/>
                <a:ea typeface="Meiryo" panose="020B0604030504040204" pitchFamily="34" charset="-128"/>
                <a:cs typeface="メイリオ"/>
              </a:rPr>
              <a:t>クラウド・コンピューティング</a:t>
            </a:r>
            <a:endParaRPr lang="en-US" altLang="ja-JP" sz="3200" dirty="0">
              <a:solidFill>
                <a:srgbClr val="FFFFFF"/>
              </a:solidFill>
              <a:latin typeface="Meiryo" panose="020B0604030504040204" pitchFamily="34" charset="-128"/>
              <a:ea typeface="Meiryo" panose="020B0604030504040204" pitchFamily="34" charset="-128"/>
              <a:cs typeface="メイリオ"/>
            </a:endParaRPr>
          </a:p>
          <a:p>
            <a:pPr algn="ctr"/>
            <a:endParaRPr kumimoji="1" lang="ja-JP" altLang="en-US" sz="3200" dirty="0">
              <a:solidFill>
                <a:srgbClr val="FFFFFF"/>
              </a:solidFill>
              <a:latin typeface="Meiryo" panose="020B0604030504040204" pitchFamily="34" charset="-128"/>
              <a:ea typeface="Meiryo" panose="020B0604030504040204" pitchFamily="34" charset="-128"/>
              <a:cs typeface="メイリオ"/>
            </a:endParaRPr>
          </a:p>
        </p:txBody>
      </p:sp>
      <p:sp>
        <p:nvSpPr>
          <p:cNvPr id="12" name="正方形/長方形 11"/>
          <p:cNvSpPr/>
          <p:nvPr/>
        </p:nvSpPr>
        <p:spPr>
          <a:xfrm>
            <a:off x="3647282" y="4357786"/>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panose="020B0604030504040204" pitchFamily="34" charset="-128"/>
                <a:ea typeface="Meiryo" panose="020B0604030504040204" pitchFamily="34" charset="-128"/>
                <a:cs typeface="メイリオ"/>
              </a:rPr>
              <a:t>オンデマンド</a:t>
            </a:r>
            <a:endParaRPr kumimoji="1" lang="ja-JP" altLang="en-US" dirty="0">
              <a:solidFill>
                <a:srgbClr val="FFFFFF"/>
              </a:solidFill>
              <a:latin typeface="Meiryo" panose="020B0604030504040204" pitchFamily="34" charset="-128"/>
              <a:ea typeface="Meiryo" panose="020B0604030504040204" pitchFamily="34" charset="-128"/>
              <a:cs typeface="メイリオ"/>
            </a:endParaRPr>
          </a:p>
        </p:txBody>
      </p:sp>
      <p:sp>
        <p:nvSpPr>
          <p:cNvPr id="13" name="正方形/長方形 12"/>
          <p:cNvSpPr/>
          <p:nvPr/>
        </p:nvSpPr>
        <p:spPr>
          <a:xfrm>
            <a:off x="3647282" y="4798152"/>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panose="020B0604030504040204" pitchFamily="34" charset="-128"/>
                <a:ea typeface="Meiryo" panose="020B0604030504040204" pitchFamily="34" charset="-128"/>
                <a:cs typeface="メイリオ"/>
              </a:rPr>
              <a:t>従量課金</a:t>
            </a:r>
            <a:endParaRPr kumimoji="1" lang="ja-JP" altLang="en-US" dirty="0">
              <a:solidFill>
                <a:srgbClr val="FFFFFF"/>
              </a:solidFill>
              <a:latin typeface="Meiryo" panose="020B0604030504040204" pitchFamily="34" charset="-128"/>
              <a:ea typeface="Meiryo" panose="020B0604030504040204" pitchFamily="34" charset="-128"/>
              <a:cs typeface="メイリオ"/>
            </a:endParaRPr>
          </a:p>
        </p:txBody>
      </p:sp>
      <p:sp>
        <p:nvSpPr>
          <p:cNvPr id="14" name="正方形/長方形 13"/>
          <p:cNvSpPr/>
          <p:nvPr/>
        </p:nvSpPr>
        <p:spPr>
          <a:xfrm>
            <a:off x="3647282" y="3917070"/>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panose="020B0604030504040204" pitchFamily="34" charset="-128"/>
                <a:ea typeface="Meiryo" panose="020B0604030504040204" pitchFamily="34" charset="-128"/>
                <a:cs typeface="メイリオ"/>
              </a:rPr>
              <a:t>自動化・自律化</a:t>
            </a:r>
          </a:p>
        </p:txBody>
      </p:sp>
      <p:grpSp>
        <p:nvGrpSpPr>
          <p:cNvPr id="22" name="図形グループ 21"/>
          <p:cNvGrpSpPr/>
          <p:nvPr/>
        </p:nvGrpSpPr>
        <p:grpSpPr>
          <a:xfrm>
            <a:off x="708025" y="2469270"/>
            <a:ext cx="4438650" cy="1181100"/>
            <a:chOff x="710406" y="1149350"/>
            <a:chExt cx="4438650" cy="1181100"/>
          </a:xfrm>
        </p:grpSpPr>
        <p:sp>
          <p:nvSpPr>
            <p:cNvPr id="7" name="フリーフォーム 6"/>
            <p:cNvSpPr/>
            <p:nvPr/>
          </p:nvSpPr>
          <p:spPr>
            <a:xfrm>
              <a:off x="710406" y="1149350"/>
              <a:ext cx="4438650" cy="1181100"/>
            </a:xfrm>
            <a:custGeom>
              <a:avLst/>
              <a:gdLst>
                <a:gd name="connsiteX0" fmla="*/ 0 w 4438650"/>
                <a:gd name="connsiteY0" fmla="*/ 0 h 1181100"/>
                <a:gd name="connsiteX1" fmla="*/ 0 w 4438650"/>
                <a:gd name="connsiteY1" fmla="*/ 1181100 h 1181100"/>
                <a:gd name="connsiteX2" fmla="*/ 4438650 w 4438650"/>
                <a:gd name="connsiteY2" fmla="*/ 1181100 h 1181100"/>
                <a:gd name="connsiteX3" fmla="*/ 3257550 w 4438650"/>
                <a:gd name="connsiteY3" fmla="*/ 6350 h 1181100"/>
                <a:gd name="connsiteX4" fmla="*/ 0 w 4438650"/>
                <a:gd name="connsiteY4" fmla="*/ 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50" h="1181100">
                  <a:moveTo>
                    <a:pt x="0" y="0"/>
                  </a:moveTo>
                  <a:lnTo>
                    <a:pt x="0" y="1181100"/>
                  </a:lnTo>
                  <a:lnTo>
                    <a:pt x="4438650" y="1181100"/>
                  </a:lnTo>
                  <a:lnTo>
                    <a:pt x="3257550" y="6350"/>
                  </a:lnTo>
                  <a:lnTo>
                    <a:pt x="0" y="0"/>
                  </a:lnTo>
                  <a:close/>
                </a:path>
              </a:pathLst>
            </a:cu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15" name="テキスト ボックス 14"/>
            <p:cNvSpPr txBox="1"/>
            <p:nvPr/>
          </p:nvSpPr>
          <p:spPr>
            <a:xfrm>
              <a:off x="1101792" y="1308100"/>
              <a:ext cx="2339102" cy="954107"/>
            </a:xfrm>
            <a:prstGeom prst="rect">
              <a:avLst/>
            </a:prstGeom>
            <a:noFill/>
          </p:spPr>
          <p:txBody>
            <a:bodyPr wrap="none" rtlCol="0">
              <a:spAutoFit/>
            </a:bodyPr>
            <a:lstStyle/>
            <a:p>
              <a:r>
                <a:rPr kumimoji="1" lang="ja-JP" altLang="en-US" sz="2800" dirty="0">
                  <a:solidFill>
                    <a:srgbClr val="FFFFFF"/>
                  </a:solidFill>
                  <a:latin typeface="Meiryo" panose="020B0604030504040204" pitchFamily="34" charset="-128"/>
                  <a:ea typeface="Meiryo" panose="020B0604030504040204" pitchFamily="34" charset="-128"/>
                  <a:cs typeface="メイリオ"/>
                </a:rPr>
                <a:t>システム資源</a:t>
              </a:r>
              <a:endParaRPr kumimoji="1" lang="en-US" altLang="ja-JP" sz="2800" dirty="0">
                <a:solidFill>
                  <a:srgbClr val="FFFFFF"/>
                </a:solidFill>
                <a:latin typeface="Meiryo" panose="020B0604030504040204" pitchFamily="34" charset="-128"/>
                <a:ea typeface="Meiryo" panose="020B0604030504040204" pitchFamily="34" charset="-128"/>
                <a:cs typeface="メイリオ"/>
              </a:endParaRPr>
            </a:p>
            <a:p>
              <a:r>
                <a:rPr lang="ja-JP" altLang="en-US" sz="2800" dirty="0">
                  <a:solidFill>
                    <a:srgbClr val="FFFFFF"/>
                  </a:solidFill>
                  <a:latin typeface="Meiryo" panose="020B0604030504040204" pitchFamily="34" charset="-128"/>
                  <a:ea typeface="Meiryo" panose="020B0604030504040204" pitchFamily="34" charset="-128"/>
                  <a:cs typeface="メイリオ"/>
                </a:rPr>
                <a:t>の共同購買</a:t>
              </a:r>
              <a:endParaRPr kumimoji="1" lang="ja-JP" altLang="en-US" sz="28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3" name="図形グループ 22"/>
          <p:cNvGrpSpPr/>
          <p:nvPr/>
        </p:nvGrpSpPr>
        <p:grpSpPr>
          <a:xfrm>
            <a:off x="3997325" y="2469270"/>
            <a:ext cx="4438650" cy="1181100"/>
            <a:chOff x="3999706" y="1149350"/>
            <a:chExt cx="4438650" cy="1181100"/>
          </a:xfrm>
        </p:grpSpPr>
        <p:sp>
          <p:nvSpPr>
            <p:cNvPr id="8" name="フリーフォーム 7"/>
            <p:cNvSpPr/>
            <p:nvPr/>
          </p:nvSpPr>
          <p:spPr>
            <a:xfrm flipH="1" flipV="1">
              <a:off x="3999706" y="1149350"/>
              <a:ext cx="4438650" cy="1181100"/>
            </a:xfrm>
            <a:custGeom>
              <a:avLst/>
              <a:gdLst>
                <a:gd name="connsiteX0" fmla="*/ 0 w 4438650"/>
                <a:gd name="connsiteY0" fmla="*/ 0 h 1181100"/>
                <a:gd name="connsiteX1" fmla="*/ 0 w 4438650"/>
                <a:gd name="connsiteY1" fmla="*/ 1181100 h 1181100"/>
                <a:gd name="connsiteX2" fmla="*/ 4438650 w 4438650"/>
                <a:gd name="connsiteY2" fmla="*/ 1181100 h 1181100"/>
                <a:gd name="connsiteX3" fmla="*/ 3257550 w 4438650"/>
                <a:gd name="connsiteY3" fmla="*/ 6350 h 1181100"/>
                <a:gd name="connsiteX4" fmla="*/ 0 w 4438650"/>
                <a:gd name="connsiteY4" fmla="*/ 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50" h="1181100">
                  <a:moveTo>
                    <a:pt x="0" y="0"/>
                  </a:moveTo>
                  <a:lnTo>
                    <a:pt x="0" y="1181100"/>
                  </a:lnTo>
                  <a:lnTo>
                    <a:pt x="4438650" y="1181100"/>
                  </a:lnTo>
                  <a:lnTo>
                    <a:pt x="3257550" y="6350"/>
                  </a:lnTo>
                  <a:lnTo>
                    <a:pt x="0" y="0"/>
                  </a:lnTo>
                  <a:close/>
                </a:path>
              </a:pathLst>
            </a:cu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16" name="テキスト ボックス 15"/>
            <p:cNvSpPr txBox="1"/>
            <p:nvPr/>
          </p:nvSpPr>
          <p:spPr>
            <a:xfrm>
              <a:off x="5889583" y="1479550"/>
              <a:ext cx="1980029" cy="523220"/>
            </a:xfrm>
            <a:prstGeom prst="rect">
              <a:avLst/>
            </a:prstGeom>
            <a:noFill/>
          </p:spPr>
          <p:txBody>
            <a:bodyPr wrap="none" rtlCol="0">
              <a:spAutoFit/>
            </a:bodyPr>
            <a:lstStyle/>
            <a:p>
              <a:pPr algn="ctr"/>
              <a:r>
                <a:rPr kumimoji="1" lang="ja-JP" altLang="en-US" sz="2800" dirty="0">
                  <a:solidFill>
                    <a:srgbClr val="FFFFFF"/>
                  </a:solidFill>
                  <a:latin typeface="Meiryo" panose="020B0604030504040204" pitchFamily="34" charset="-128"/>
                  <a:ea typeface="Meiryo" panose="020B0604030504040204" pitchFamily="34" charset="-128"/>
                  <a:cs typeface="メイリオ"/>
                </a:rPr>
                <a:t>サービス化</a:t>
              </a:r>
              <a:endParaRPr kumimoji="1" lang="en-US" altLang="ja-JP" sz="2800" dirty="0">
                <a:solidFill>
                  <a:srgbClr val="FFFFFF"/>
                </a:solidFill>
                <a:latin typeface="Meiryo" panose="020B0604030504040204" pitchFamily="34" charset="-128"/>
                <a:ea typeface="Meiryo" panose="020B0604030504040204" pitchFamily="34" charset="-128"/>
                <a:cs typeface="メイリオ"/>
              </a:endParaRPr>
            </a:p>
          </p:txBody>
        </p:sp>
      </p:grpSp>
      <p:sp>
        <p:nvSpPr>
          <p:cNvPr id="19" name="正方形/長方形 18"/>
          <p:cNvSpPr/>
          <p:nvPr/>
        </p:nvSpPr>
        <p:spPr>
          <a:xfrm>
            <a:off x="1377950" y="1980370"/>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メイリオ"/>
              </a:rPr>
              <a:t>低コスト</a:t>
            </a:r>
          </a:p>
        </p:txBody>
      </p:sp>
      <p:sp>
        <p:nvSpPr>
          <p:cNvPr id="20" name="正方形/長方形 19"/>
          <p:cNvSpPr/>
          <p:nvPr/>
        </p:nvSpPr>
        <p:spPr>
          <a:xfrm>
            <a:off x="3651250" y="1980370"/>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メイリオ"/>
              </a:rPr>
              <a:t>俊敏性</a:t>
            </a:r>
          </a:p>
        </p:txBody>
      </p:sp>
      <p:sp>
        <p:nvSpPr>
          <p:cNvPr id="21" name="正方形/長方形 20"/>
          <p:cNvSpPr/>
          <p:nvPr/>
        </p:nvSpPr>
        <p:spPr>
          <a:xfrm>
            <a:off x="5924183" y="1980370"/>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メイリオ"/>
              </a:rPr>
              <a:t>スケーラビリティ</a:t>
            </a:r>
          </a:p>
        </p:txBody>
      </p:sp>
      <p:sp>
        <p:nvSpPr>
          <p:cNvPr id="4" name="正方形/長方形 3"/>
          <p:cNvSpPr/>
          <p:nvPr/>
        </p:nvSpPr>
        <p:spPr>
          <a:xfrm>
            <a:off x="1377950" y="5283888"/>
            <a:ext cx="6387733" cy="44293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panose="020B0604030504040204" pitchFamily="34" charset="-128"/>
                <a:ea typeface="Meiryo" panose="020B0604030504040204" pitchFamily="34" charset="-128"/>
                <a:cs typeface="メイリオ"/>
              </a:rPr>
              <a:t>仮想化とソフトウエア化の仕組み</a:t>
            </a:r>
            <a:endParaRPr lang="ja-JP" altLang="en-US" sz="2000" dirty="0">
              <a:solidFill>
                <a:srgbClr val="FFFFFF"/>
              </a:solidFill>
              <a:latin typeface="Meiryo" panose="020B0604030504040204" pitchFamily="34" charset="-128"/>
              <a:ea typeface="Meiryo" panose="020B0604030504040204" pitchFamily="34" charset="-128"/>
              <a:cs typeface="メイリオ"/>
            </a:endParaRPr>
          </a:p>
        </p:txBody>
      </p:sp>
    </p:spTree>
    <p:extLst>
      <p:ext uri="{BB962C8B-B14F-4D97-AF65-F5344CB8AC3E}">
        <p14:creationId xmlns:p14="http://schemas.microsoft.com/office/powerpoint/2010/main" val="175976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1+#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dissolv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1"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p:tgtEl>
                                          <p:spTgt spid="11"/>
                                        </p:tgtEl>
                                        <p:attrNameLst>
                                          <p:attrName>ppt_y</p:attrName>
                                        </p:attrNameLst>
                                      </p:cBhvr>
                                      <p:tavLst>
                                        <p:tav tm="0">
                                          <p:val>
                                            <p:strVal val="#ppt_y-#ppt_h*1.125000"/>
                                          </p:val>
                                        </p:tav>
                                        <p:tav tm="100000">
                                          <p:val>
                                            <p:strVal val="#ppt_y"/>
                                          </p:val>
                                        </p:tav>
                                      </p:tavLst>
                                    </p:anim>
                                    <p:animEffect transition="in" filter="wipe(down)">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animEffect transition="in" filter="fade">
                                      <p:cBhvr>
                                        <p:cTn id="64" dur="500"/>
                                        <p:tgtEl>
                                          <p:spTgt spid="20"/>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500" fill="hold"/>
                                        <p:tgtEl>
                                          <p:spTgt spid="21"/>
                                        </p:tgtEl>
                                        <p:attrNameLst>
                                          <p:attrName>ppt_w</p:attrName>
                                        </p:attrNameLst>
                                      </p:cBhvr>
                                      <p:tavLst>
                                        <p:tav tm="0">
                                          <p:val>
                                            <p:fltVal val="0"/>
                                          </p:val>
                                        </p:tav>
                                        <p:tav tm="100000">
                                          <p:val>
                                            <p:strVal val="#ppt_w"/>
                                          </p:val>
                                        </p:tav>
                                      </p:tavLst>
                                    </p:anim>
                                    <p:anim calcmode="lin" valueType="num">
                                      <p:cBhvr>
                                        <p:cTn id="68" dur="500" fill="hold"/>
                                        <p:tgtEl>
                                          <p:spTgt spid="21"/>
                                        </p:tgtEl>
                                        <p:attrNameLst>
                                          <p:attrName>ppt_h</p:attrName>
                                        </p:attrNameLst>
                                      </p:cBhvr>
                                      <p:tavLst>
                                        <p:tav tm="0">
                                          <p:val>
                                            <p:fltVal val="0"/>
                                          </p:val>
                                        </p:tav>
                                        <p:tav tm="100000">
                                          <p:val>
                                            <p:strVal val="#ppt_h"/>
                                          </p:val>
                                        </p:tav>
                                      </p:tavLst>
                                    </p:anim>
                                    <p:animEffect transition="in" filter="fade">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9" grpId="0" animBg="1"/>
      <p:bldP spid="20" grpId="0" animBg="1"/>
      <p:bldP spid="21" grpId="0" animBg="1"/>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a:solidFill>
                  <a:srgbClr val="FFFFFF"/>
                </a:solidFill>
                <a:latin typeface="Meiryo" panose="020B0604030504040204" pitchFamily="34" charset="-128"/>
                <a:ea typeface="Meiryo" panose="020B0604030504040204" pitchFamily="34" charset="-128"/>
                <a:cs typeface="Arial"/>
              </a:rPr>
              <a:t>クラウドの定義</a:t>
            </a:r>
            <a:endParaRPr lang="en-US" altLang="ja-JP"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46778720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8"/>
          <p:cNvSpPr>
            <a:spLocks noGrp="1" noChangeArrowheads="1"/>
          </p:cNvSpPr>
          <p:nvPr>
            <p:ph type="title"/>
          </p:nvPr>
        </p:nvSpPr>
        <p:spPr>
          <a:xfrm>
            <a:off x="230400" y="266400"/>
            <a:ext cx="8686800" cy="416221"/>
          </a:xfrm>
        </p:spPr>
        <p:txBody>
          <a:bodyPr/>
          <a:lstStyle/>
          <a:p>
            <a:pPr eaLnBrk="1" hangingPunct="1"/>
            <a:r>
              <a:rPr lang="ja-JP" altLang="en-US" sz="2700" dirty="0"/>
              <a:t>クラウドの定義／</a:t>
            </a:r>
            <a:r>
              <a:rPr lang="en-US" altLang="ja-JP" sz="2700" dirty="0"/>
              <a:t>NIST</a:t>
            </a:r>
            <a:r>
              <a:rPr lang="ja-JP" altLang="en-US" sz="2700" dirty="0"/>
              <a:t>の定義</a:t>
            </a:r>
          </a:p>
        </p:txBody>
      </p:sp>
      <p:grpSp>
        <p:nvGrpSpPr>
          <p:cNvPr id="2" name="図形グループ 1"/>
          <p:cNvGrpSpPr/>
          <p:nvPr/>
        </p:nvGrpSpPr>
        <p:grpSpPr>
          <a:xfrm>
            <a:off x="457200" y="2522587"/>
            <a:ext cx="8153400" cy="5297878"/>
            <a:chOff x="457200" y="2561323"/>
            <a:chExt cx="8153400" cy="5297878"/>
          </a:xfrm>
        </p:grpSpPr>
        <p:pic>
          <p:nvPicPr>
            <p:cNvPr id="49" name="図 48" descr="MC900441809.PNG"/>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227861" y="2561323"/>
              <a:ext cx="5297878" cy="5297878"/>
            </a:xfrm>
            <a:prstGeom prst="rect">
              <a:avLst/>
            </a:prstGeom>
          </p:spPr>
        </p:pic>
        <p:sp>
          <p:nvSpPr>
            <p:cNvPr id="50" name="テキスト ボックス 49"/>
            <p:cNvSpPr txBox="1"/>
            <p:nvPr/>
          </p:nvSpPr>
          <p:spPr>
            <a:xfrm>
              <a:off x="457200" y="3931088"/>
              <a:ext cx="8153400" cy="1569660"/>
            </a:xfrm>
            <a:prstGeom prst="rect">
              <a:avLst/>
            </a:prstGeom>
            <a:noFill/>
          </p:spPr>
          <p:txBody>
            <a:bodyPr wrap="square" rtlCol="0">
              <a:spAutoFit/>
            </a:bodyPr>
            <a:lstStyle/>
            <a:p>
              <a:pPr algn="r"/>
              <a:r>
                <a:rPr kumimoji="1" lang="ja-JP" altLang="en-US" sz="3200" dirty="0">
                  <a:solidFill>
                    <a:srgbClr val="0000FF"/>
                  </a:solidFill>
                  <a:effectLst/>
                  <a:latin typeface="メイリオ"/>
                  <a:ea typeface="メイリオ"/>
                  <a:cs typeface="メイリオ"/>
                </a:rPr>
                <a:t>クラウド・コンピューティングは</a:t>
              </a:r>
              <a:endParaRPr kumimoji="1" lang="en-US" altLang="ja-JP" sz="3200" dirty="0">
                <a:solidFill>
                  <a:srgbClr val="0000FF"/>
                </a:solidFill>
                <a:effectLst/>
                <a:latin typeface="メイリオ"/>
                <a:ea typeface="メイリオ"/>
                <a:cs typeface="メイリオ"/>
              </a:endParaRPr>
            </a:p>
            <a:p>
              <a:pPr algn="r"/>
              <a:r>
                <a:rPr kumimoji="1" lang="ja-JP" altLang="en-US" sz="3200" dirty="0">
                  <a:solidFill>
                    <a:srgbClr val="0000FF"/>
                  </a:solidFill>
                  <a:effectLst/>
                  <a:latin typeface="メイリオ"/>
                  <a:ea typeface="メイリオ"/>
                  <a:cs typeface="メイリオ"/>
                </a:rPr>
                <a:t>コンピューティング資源を</a:t>
              </a:r>
              <a:endParaRPr kumimoji="1" lang="en-US" altLang="ja-JP" sz="3200" dirty="0">
                <a:solidFill>
                  <a:srgbClr val="0000FF"/>
                </a:solidFill>
                <a:effectLst/>
                <a:latin typeface="メイリオ"/>
                <a:ea typeface="メイリオ"/>
                <a:cs typeface="メイリオ"/>
              </a:endParaRPr>
            </a:p>
            <a:p>
              <a:pPr algn="r"/>
              <a:r>
                <a:rPr kumimoji="1" lang="ja-JP" altLang="en-US" sz="3200" dirty="0">
                  <a:solidFill>
                    <a:srgbClr val="0000FF"/>
                  </a:solidFill>
                  <a:effectLst/>
                  <a:latin typeface="メイリオ"/>
                  <a:ea typeface="メイリオ"/>
                  <a:cs typeface="メイリオ"/>
                </a:rPr>
                <a:t>必要なとき必要なだけ簡単に使える仕組み</a:t>
              </a:r>
            </a:p>
          </p:txBody>
        </p:sp>
      </p:grpSp>
      <p:sp>
        <p:nvSpPr>
          <p:cNvPr id="8" name="角丸四角形 7"/>
          <p:cNvSpPr/>
          <p:nvPr/>
        </p:nvSpPr>
        <p:spPr bwMode="auto">
          <a:xfrm>
            <a:off x="4876800" y="2070100"/>
            <a:ext cx="3613477" cy="596900"/>
          </a:xfrm>
          <a:prstGeom prst="roundRect">
            <a:avLst>
              <a:gd name="adj" fmla="val 0"/>
            </a:avLst>
          </a:prstGeom>
          <a:solidFill>
            <a:srgbClr val="3366FF"/>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ＤＦＰ太丸ゴシック体"/>
              </a:rPr>
              <a:t>配置モデル</a:t>
            </a:r>
          </a:p>
        </p:txBody>
      </p:sp>
      <p:sp>
        <p:nvSpPr>
          <p:cNvPr id="52" name="角丸四角形 51"/>
          <p:cNvSpPr/>
          <p:nvPr/>
        </p:nvSpPr>
        <p:spPr bwMode="auto">
          <a:xfrm>
            <a:off x="4876800" y="1371600"/>
            <a:ext cx="3613477" cy="596900"/>
          </a:xfrm>
          <a:prstGeom prst="roundRect">
            <a:avLst>
              <a:gd name="adj" fmla="val 0"/>
            </a:avLst>
          </a:prstGeom>
          <a:solidFill>
            <a:srgbClr val="3366FF"/>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dirty="0">
                <a:solidFill>
                  <a:schemeClr val="bg1"/>
                </a:solidFill>
                <a:latin typeface="Meiryo" panose="020B0604030504040204" pitchFamily="34" charset="-128"/>
                <a:ea typeface="Meiryo" panose="020B0604030504040204" pitchFamily="34" charset="-128"/>
                <a:cs typeface="ＤＦＰ太丸ゴシック体"/>
              </a:rPr>
              <a:t>サービス・モデル</a:t>
            </a:r>
            <a:endParaRPr kumimoji="0" lang="ja-JP" altLang="en-US" sz="28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ＤＦＰ太丸ゴシック体"/>
            </a:endParaRPr>
          </a:p>
        </p:txBody>
      </p:sp>
      <p:sp>
        <p:nvSpPr>
          <p:cNvPr id="53" name="角丸四角形 52"/>
          <p:cNvSpPr/>
          <p:nvPr/>
        </p:nvSpPr>
        <p:spPr bwMode="auto">
          <a:xfrm>
            <a:off x="4876800" y="2755900"/>
            <a:ext cx="3613477" cy="596900"/>
          </a:xfrm>
          <a:prstGeom prst="roundRect">
            <a:avLst>
              <a:gd name="adj" fmla="val 0"/>
            </a:avLst>
          </a:prstGeom>
          <a:solidFill>
            <a:srgbClr val="3366FF"/>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8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ＤＦＰ太丸ゴシック体"/>
              </a:rPr>
              <a:t>5</a:t>
            </a:r>
            <a:r>
              <a:rPr kumimoji="0" lang="ja-JP" altLang="en-US" sz="28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ＤＦＰ太丸ゴシック体"/>
              </a:rPr>
              <a:t>つの重要な特徴</a:t>
            </a:r>
          </a:p>
        </p:txBody>
      </p:sp>
      <p:pic>
        <p:nvPicPr>
          <p:cNvPr id="10" name="図 9" descr="スクリーンショット 2013-09-16 13.26.2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122" y="1085119"/>
            <a:ext cx="2923278" cy="2431676"/>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761902" y="3599950"/>
            <a:ext cx="2723823" cy="369332"/>
          </a:xfrm>
          <a:prstGeom prst="rect">
            <a:avLst/>
          </a:prstGeom>
        </p:spPr>
        <p:txBody>
          <a:bodyPr wrap="none">
            <a:spAutoFit/>
          </a:bodyPr>
          <a:lstStyle/>
          <a:p>
            <a:pPr algn="ctr"/>
            <a:r>
              <a:rPr lang="ja-JP" altLang="en-US" sz="1800" dirty="0">
                <a:solidFill>
                  <a:schemeClr val="tx1">
                    <a:lumMod val="85000"/>
                    <a:lumOff val="15000"/>
                  </a:schemeClr>
                </a:solidFill>
                <a:effectLst/>
                <a:latin typeface="Meiryo" panose="020B0604030504040204" pitchFamily="34" charset="-128"/>
                <a:ea typeface="Meiryo" panose="020B0604030504040204" pitchFamily="34" charset="-128"/>
                <a:cs typeface="ＤＦＰ太丸ゴシック体"/>
              </a:rPr>
              <a:t>米国国立標準技術研究所</a:t>
            </a:r>
            <a:endParaRPr lang="ja-JP" altLang="en-US" sz="800" dirty="0">
              <a:solidFill>
                <a:schemeClr val="tx1">
                  <a:lumMod val="85000"/>
                  <a:lumOff val="15000"/>
                </a:schemeClr>
              </a:solidFill>
              <a:effectLst/>
              <a:latin typeface="Meiryo" panose="020B0604030504040204" pitchFamily="34" charset="-128"/>
              <a:ea typeface="Meiryo" panose="020B0604030504040204" pitchFamily="34" charset="-128"/>
              <a:cs typeface="ＤＦＰ太丸ゴシック体"/>
            </a:endParaRPr>
          </a:p>
        </p:txBody>
      </p:sp>
      <p:sp>
        <p:nvSpPr>
          <p:cNvPr id="3" name="正方形/長方形 2"/>
          <p:cNvSpPr/>
          <p:nvPr/>
        </p:nvSpPr>
        <p:spPr>
          <a:xfrm>
            <a:off x="761902" y="5560708"/>
            <a:ext cx="7848698" cy="840092"/>
          </a:xfrm>
          <a:prstGeom prst="rect">
            <a:avLst/>
          </a:prstGeom>
          <a:solidFill>
            <a:srgbClr val="0000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panose="020B0604030504040204" pitchFamily="34" charset="-128"/>
                <a:ea typeface="Meiryo" panose="020B0604030504040204" pitchFamily="34" charset="-128"/>
                <a:cs typeface="ＭＳ Ｐゴシック"/>
              </a:rPr>
              <a:t>「クラウドコンピューティングとは、ネットワーク、サーバー、ストレージ、アプリケーション、サービスなどの構成可能なコンピューティングリソースの共用プールに対して、便利かつオンデマンドにアクセスでき、最小の管理労力またはサービスプロバイダ間の相互動作によって迅速に提供され利用できるという、モデルのひとつである　</a:t>
            </a:r>
            <a:r>
              <a:rPr lang="en-US" altLang="ja-JP" sz="1200" dirty="0">
                <a:solidFill>
                  <a:srgbClr val="FFFFFF"/>
                </a:solidFill>
                <a:latin typeface="Meiryo" panose="020B0604030504040204" pitchFamily="34" charset="-128"/>
                <a:ea typeface="Meiryo" panose="020B0604030504040204" pitchFamily="34" charset="-128"/>
                <a:cs typeface="ＭＳ Ｐゴシック"/>
              </a:rPr>
              <a:t>(NIST</a:t>
            </a:r>
            <a:r>
              <a:rPr lang="ja-JP" altLang="en-US" sz="1200" dirty="0">
                <a:solidFill>
                  <a:srgbClr val="FFFFFF"/>
                </a:solidFill>
                <a:latin typeface="Meiryo" panose="020B0604030504040204" pitchFamily="34" charset="-128"/>
                <a:ea typeface="Meiryo" panose="020B0604030504040204" pitchFamily="34" charset="-128"/>
                <a:cs typeface="ＭＳ Ｐゴシック"/>
              </a:rPr>
              <a:t>の定義</a:t>
            </a:r>
            <a:r>
              <a:rPr lang="en-US" altLang="ja-JP" sz="1200" dirty="0">
                <a:solidFill>
                  <a:srgbClr val="FFFFFF"/>
                </a:solidFill>
                <a:latin typeface="Meiryo" panose="020B0604030504040204" pitchFamily="34" charset="-128"/>
                <a:ea typeface="Meiryo" panose="020B0604030504040204" pitchFamily="34" charset="-128"/>
                <a:cs typeface="ＭＳ Ｐゴシック"/>
              </a:rPr>
              <a:t>)</a:t>
            </a:r>
            <a:r>
              <a:rPr lang="ja-JP" altLang="en-US" sz="1200" dirty="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200" dirty="0">
              <a:solidFill>
                <a:srgbClr val="FFFFFF"/>
              </a:solidFill>
              <a:effectLst/>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384286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additive="base">
                                        <p:cTn id="14" dur="500"/>
                                        <p:tgtEl>
                                          <p:spTgt spid="52"/>
                                        </p:tgtEl>
                                        <p:attrNameLst>
                                          <p:attrName>ppt_x</p:attrName>
                                        </p:attrNameLst>
                                      </p:cBhvr>
                                      <p:tavLst>
                                        <p:tav tm="0">
                                          <p:val>
                                            <p:strVal val="#ppt_x-#ppt_w*1.125000"/>
                                          </p:val>
                                        </p:tav>
                                        <p:tav tm="100000">
                                          <p:val>
                                            <p:strVal val="#ppt_x"/>
                                          </p:val>
                                        </p:tav>
                                      </p:tavLst>
                                    </p:anim>
                                    <p:animEffect transition="in" filter="wipe(right)">
                                      <p:cBhvr>
                                        <p:cTn id="15" dur="500"/>
                                        <p:tgtEl>
                                          <p:spTgt spid="5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ppt_x</p:attrName>
                                        </p:attrNameLst>
                                      </p:cBhvr>
                                      <p:tavLst>
                                        <p:tav tm="0">
                                          <p:val>
                                            <p:strVal val="#ppt_x-#ppt_w*1.125000"/>
                                          </p:val>
                                        </p:tav>
                                        <p:tav tm="100000">
                                          <p:val>
                                            <p:strVal val="#ppt_x"/>
                                          </p:val>
                                        </p:tav>
                                      </p:tavLst>
                                    </p:anim>
                                    <p:animEffect transition="in" filter="wipe(right)">
                                      <p:cBhvr>
                                        <p:cTn id="19" dur="500"/>
                                        <p:tgtEl>
                                          <p:spTgt spid="8"/>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500"/>
                                        <p:tgtEl>
                                          <p:spTgt spid="53"/>
                                        </p:tgtEl>
                                        <p:attrNameLst>
                                          <p:attrName>ppt_x</p:attrName>
                                        </p:attrNameLst>
                                      </p:cBhvr>
                                      <p:tavLst>
                                        <p:tav tm="0">
                                          <p:val>
                                            <p:strVal val="#ppt_x-#ppt_w*1.125000"/>
                                          </p:val>
                                        </p:tav>
                                        <p:tav tm="100000">
                                          <p:val>
                                            <p:strVal val="#ppt_x"/>
                                          </p:val>
                                        </p:tav>
                                      </p:tavLst>
                                    </p:anim>
                                    <p:animEffect transition="in" filter="wipe(right)">
                                      <p:cBhvr>
                                        <p:cTn id="2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2" grpId="0" animBg="1"/>
      <p:bldP spid="5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30"/>
          <p:cNvSpPr>
            <a:spLocks noGrp="1" noChangeArrowheads="1"/>
          </p:cNvSpPr>
          <p:nvPr>
            <p:ph type="title"/>
          </p:nvPr>
        </p:nvSpPr>
        <p:spPr>
          <a:xfrm>
            <a:off x="230400" y="266400"/>
            <a:ext cx="8686800" cy="416221"/>
          </a:xfrm>
        </p:spPr>
        <p:txBody>
          <a:bodyPr lIns="0" rIns="0"/>
          <a:lstStyle/>
          <a:p>
            <a:pPr eaLnBrk="1" hangingPunct="1"/>
            <a:r>
              <a:rPr lang="ja-JP" altLang="en-US" sz="2700" dirty="0">
                <a:latin typeface="メイリオ" panose="020B0604030504040204" pitchFamily="50" charset="-128"/>
                <a:ea typeface="メイリオ" panose="020B0604030504040204" pitchFamily="50" charset="-128"/>
              </a:rPr>
              <a:t>クラウドの定義／サービス・モデル </a:t>
            </a:r>
            <a:r>
              <a:rPr lang="en-US" altLang="ja-JP" sz="2700" dirty="0">
                <a:latin typeface="メイリオ" panose="020B0604030504040204" pitchFamily="50" charset="-128"/>
                <a:ea typeface="メイリオ" panose="020B0604030504040204" pitchFamily="50" charset="-128"/>
              </a:rPr>
              <a:t>(Service Model)</a:t>
            </a:r>
            <a:endParaRPr lang="ja-JP" altLang="en-US" sz="2700" dirty="0">
              <a:latin typeface="メイリオ" panose="020B0604030504040204" pitchFamily="50" charset="-128"/>
              <a:ea typeface="メイリオ" panose="020B0604030504040204" pitchFamily="50" charset="-128"/>
            </a:endParaRPr>
          </a:p>
        </p:txBody>
      </p:sp>
      <p:sp>
        <p:nvSpPr>
          <p:cNvPr id="72" name="AutoShape 41"/>
          <p:cNvSpPr>
            <a:spLocks noChangeArrowheads="1"/>
          </p:cNvSpPr>
          <p:nvPr/>
        </p:nvSpPr>
        <p:spPr bwMode="auto">
          <a:xfrm>
            <a:off x="2222222" y="1396276"/>
            <a:ext cx="6278563" cy="923925"/>
          </a:xfrm>
          <a:prstGeom prst="roundRect">
            <a:avLst>
              <a:gd name="adj" fmla="val 0"/>
            </a:avLst>
          </a:prstGeom>
          <a:solidFill>
            <a:srgbClr val="FFFBD2"/>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chemeClr val="tx1">
                  <a:lumMod val="65000"/>
                  <a:lumOff val="35000"/>
                </a:schemeClr>
              </a:solidFill>
              <a:latin typeface="Meiryo" charset="-128"/>
              <a:ea typeface="Meiryo" charset="-128"/>
              <a:cs typeface="Meiryo" charset="-128"/>
            </a:endParaRPr>
          </a:p>
        </p:txBody>
      </p:sp>
      <p:sp>
        <p:nvSpPr>
          <p:cNvPr id="73" name="AutoShape 42"/>
          <p:cNvSpPr>
            <a:spLocks noChangeArrowheads="1"/>
          </p:cNvSpPr>
          <p:nvPr/>
        </p:nvSpPr>
        <p:spPr bwMode="auto">
          <a:xfrm>
            <a:off x="2222222" y="2320201"/>
            <a:ext cx="6278563" cy="923925"/>
          </a:xfrm>
          <a:prstGeom prst="roundRect">
            <a:avLst>
              <a:gd name="adj" fmla="val 0"/>
            </a:avLst>
          </a:prstGeom>
          <a:solidFill>
            <a:schemeClr val="accent3">
              <a:lumMod val="20000"/>
              <a:lumOff val="8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latin typeface="Meiryo" charset="-128"/>
              <a:ea typeface="Meiryo" charset="-128"/>
              <a:cs typeface="Meiryo" charset="-128"/>
            </a:endParaRPr>
          </a:p>
        </p:txBody>
      </p:sp>
      <p:sp>
        <p:nvSpPr>
          <p:cNvPr id="74" name="AutoShape 43"/>
          <p:cNvSpPr>
            <a:spLocks noChangeArrowheads="1"/>
          </p:cNvSpPr>
          <p:nvPr/>
        </p:nvSpPr>
        <p:spPr bwMode="auto">
          <a:xfrm>
            <a:off x="2222222" y="3244126"/>
            <a:ext cx="6278563" cy="923925"/>
          </a:xfrm>
          <a:prstGeom prst="roundRect">
            <a:avLst>
              <a:gd name="adj" fmla="val 0"/>
            </a:avLst>
          </a:prstGeom>
          <a:solidFill>
            <a:schemeClr val="accent3">
              <a:lumMod val="40000"/>
              <a:lumOff val="6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latin typeface="Meiryo" charset="-128"/>
              <a:ea typeface="Meiryo" charset="-128"/>
              <a:cs typeface="Meiryo" charset="-128"/>
            </a:endParaRPr>
          </a:p>
        </p:txBody>
      </p:sp>
      <p:sp>
        <p:nvSpPr>
          <p:cNvPr id="75" name="AutoShape 44"/>
          <p:cNvSpPr>
            <a:spLocks noChangeArrowheads="1"/>
          </p:cNvSpPr>
          <p:nvPr/>
        </p:nvSpPr>
        <p:spPr bwMode="auto">
          <a:xfrm>
            <a:off x="2222222" y="4168051"/>
            <a:ext cx="6278563" cy="923925"/>
          </a:xfrm>
          <a:prstGeom prst="roundRect">
            <a:avLst>
              <a:gd name="adj" fmla="val 0"/>
            </a:avLst>
          </a:prstGeom>
          <a:solidFill>
            <a:schemeClr val="accent5">
              <a:lumMod val="20000"/>
              <a:lumOff val="8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effectLst/>
              <a:latin typeface="Meiryo" charset="-128"/>
              <a:ea typeface="Meiryo" charset="-128"/>
              <a:cs typeface="Meiryo" charset="-128"/>
            </a:endParaRPr>
          </a:p>
        </p:txBody>
      </p:sp>
      <p:sp>
        <p:nvSpPr>
          <p:cNvPr id="76" name="Text Box 45"/>
          <p:cNvSpPr txBox="1">
            <a:spLocks noChangeArrowheads="1"/>
          </p:cNvSpPr>
          <p:nvPr/>
        </p:nvSpPr>
        <p:spPr bwMode="auto">
          <a:xfrm>
            <a:off x="6823059" y="1719739"/>
            <a:ext cx="1415772" cy="276999"/>
          </a:xfrm>
          <a:prstGeom prst="rect">
            <a:avLst/>
          </a:prstGeom>
          <a:noFill/>
          <a:ln w="9525">
            <a:noFill/>
            <a:miter lim="800000"/>
            <a:headEnd/>
            <a:tailEnd/>
          </a:ln>
        </p:spPr>
        <p:txBody>
          <a:bodyPr wrap="none">
            <a:spAutoFit/>
          </a:bodyPr>
          <a:lstStyle/>
          <a:p>
            <a:r>
              <a:rPr lang="ja-JP" altLang="en-US" sz="1200" dirty="0">
                <a:solidFill>
                  <a:srgbClr val="0432FF"/>
                </a:solidFill>
                <a:effectLst/>
                <a:latin typeface="Meiryo" charset="-128"/>
                <a:ea typeface="Meiryo" charset="-128"/>
                <a:cs typeface="Meiryo" charset="-128"/>
              </a:rPr>
              <a:t>アプリケーション</a:t>
            </a:r>
          </a:p>
        </p:txBody>
      </p:sp>
      <p:sp>
        <p:nvSpPr>
          <p:cNvPr id="77" name="Text Box 46"/>
          <p:cNvSpPr txBox="1">
            <a:spLocks noChangeArrowheads="1"/>
          </p:cNvSpPr>
          <p:nvPr/>
        </p:nvSpPr>
        <p:spPr bwMode="auto">
          <a:xfrm>
            <a:off x="6639851" y="2691059"/>
            <a:ext cx="1107996" cy="276999"/>
          </a:xfrm>
          <a:prstGeom prst="rect">
            <a:avLst/>
          </a:prstGeom>
          <a:noFill/>
          <a:ln w="9525">
            <a:noFill/>
            <a:miter lim="800000"/>
            <a:headEnd/>
            <a:tailEnd/>
          </a:ln>
        </p:spPr>
        <p:txBody>
          <a:bodyPr wrap="none">
            <a:spAutoFit/>
          </a:bodyPr>
          <a:lstStyle/>
          <a:p>
            <a:r>
              <a:rPr lang="ja-JP" altLang="en-US" sz="1200" dirty="0">
                <a:solidFill>
                  <a:srgbClr val="0432FF"/>
                </a:solidFill>
                <a:effectLst/>
                <a:latin typeface="Meiryo" charset="-128"/>
                <a:ea typeface="Meiryo" charset="-128"/>
                <a:cs typeface="Meiryo" charset="-128"/>
              </a:rPr>
              <a:t>ミドルウェア</a:t>
            </a:r>
          </a:p>
        </p:txBody>
      </p:sp>
      <p:sp>
        <p:nvSpPr>
          <p:cNvPr id="78" name="Text Box 47"/>
          <p:cNvSpPr txBox="1">
            <a:spLocks noChangeArrowheads="1"/>
          </p:cNvSpPr>
          <p:nvPr/>
        </p:nvSpPr>
        <p:spPr bwMode="auto">
          <a:xfrm>
            <a:off x="6634644" y="3469554"/>
            <a:ext cx="1415772" cy="461665"/>
          </a:xfrm>
          <a:prstGeom prst="rect">
            <a:avLst/>
          </a:prstGeom>
          <a:noFill/>
          <a:ln w="9525">
            <a:noFill/>
            <a:miter lim="800000"/>
            <a:headEnd/>
            <a:tailEnd/>
          </a:ln>
        </p:spPr>
        <p:txBody>
          <a:bodyPr wrap="none">
            <a:spAutoFit/>
          </a:bodyPr>
          <a:lstStyle/>
          <a:p>
            <a:r>
              <a:rPr lang="ja-JP" altLang="en-US" sz="1200" dirty="0">
                <a:solidFill>
                  <a:srgbClr val="0432FF"/>
                </a:solidFill>
                <a:effectLst/>
                <a:latin typeface="Meiryo" charset="-128"/>
                <a:ea typeface="Meiryo" charset="-128"/>
                <a:cs typeface="Meiryo" charset="-128"/>
              </a:rPr>
              <a:t>オペレーティング</a:t>
            </a:r>
          </a:p>
          <a:p>
            <a:r>
              <a:rPr lang="ja-JP" altLang="en-US" sz="1200">
                <a:solidFill>
                  <a:srgbClr val="0432FF"/>
                </a:solidFill>
                <a:effectLst/>
                <a:latin typeface="Meiryo" charset="-128"/>
                <a:ea typeface="Meiryo" charset="-128"/>
                <a:cs typeface="Meiryo" charset="-128"/>
              </a:rPr>
              <a:t>システム（</a:t>
            </a:r>
            <a:r>
              <a:rPr lang="en-US" altLang="ja-JP" sz="1200" dirty="0">
                <a:solidFill>
                  <a:srgbClr val="0432FF"/>
                </a:solidFill>
                <a:effectLst/>
                <a:latin typeface="Meiryo" charset="-128"/>
                <a:ea typeface="Meiryo" charset="-128"/>
                <a:cs typeface="Meiryo" charset="-128"/>
              </a:rPr>
              <a:t>OS</a:t>
            </a:r>
            <a:r>
              <a:rPr lang="ja-JP" altLang="en-US" sz="1200">
                <a:solidFill>
                  <a:srgbClr val="0432FF"/>
                </a:solidFill>
                <a:effectLst/>
                <a:latin typeface="Meiryo" charset="-128"/>
                <a:ea typeface="Meiryo" charset="-128"/>
                <a:cs typeface="Meiryo" charset="-128"/>
              </a:rPr>
              <a:t>）</a:t>
            </a:r>
            <a:endParaRPr lang="en-US" altLang="ja-JP" sz="1200" dirty="0">
              <a:solidFill>
                <a:srgbClr val="0432FF"/>
              </a:solidFill>
              <a:effectLst/>
              <a:latin typeface="Meiryo" charset="-128"/>
              <a:ea typeface="Meiryo" charset="-128"/>
              <a:cs typeface="Meiryo" charset="-128"/>
            </a:endParaRPr>
          </a:p>
        </p:txBody>
      </p:sp>
      <p:sp>
        <p:nvSpPr>
          <p:cNvPr id="79" name="Text Box 48"/>
          <p:cNvSpPr txBox="1">
            <a:spLocks noChangeArrowheads="1"/>
          </p:cNvSpPr>
          <p:nvPr/>
        </p:nvSpPr>
        <p:spPr bwMode="auto">
          <a:xfrm>
            <a:off x="6696313" y="4476383"/>
            <a:ext cx="1723549" cy="276999"/>
          </a:xfrm>
          <a:prstGeom prst="rect">
            <a:avLst/>
          </a:prstGeom>
          <a:noFill/>
          <a:ln w="9525">
            <a:noFill/>
            <a:miter lim="800000"/>
            <a:headEnd/>
            <a:tailEnd/>
          </a:ln>
        </p:spPr>
        <p:txBody>
          <a:bodyPr wrap="none">
            <a:spAutoFit/>
          </a:bodyPr>
          <a:lstStyle/>
          <a:p>
            <a:r>
              <a:rPr lang="ja-JP" altLang="en-US" sz="1200">
                <a:solidFill>
                  <a:schemeClr val="accent2">
                    <a:lumMod val="75000"/>
                  </a:schemeClr>
                </a:solidFill>
                <a:effectLst/>
                <a:latin typeface="Meiryo" charset="-128"/>
                <a:ea typeface="Meiryo" charset="-128"/>
                <a:cs typeface="Meiryo" charset="-128"/>
              </a:rPr>
              <a:t>インフラストラクチャ</a:t>
            </a:r>
            <a:endParaRPr lang="en-US" altLang="ja-JP" sz="1200" dirty="0">
              <a:solidFill>
                <a:schemeClr val="accent2">
                  <a:lumMod val="75000"/>
                </a:schemeClr>
              </a:solidFill>
              <a:effectLst/>
              <a:latin typeface="Meiryo" charset="-128"/>
              <a:ea typeface="Meiryo" charset="-128"/>
              <a:cs typeface="Meiryo" charset="-128"/>
            </a:endParaRPr>
          </a:p>
        </p:txBody>
      </p:sp>
      <p:sp>
        <p:nvSpPr>
          <p:cNvPr id="81" name="AutoShape 50"/>
          <p:cNvSpPr>
            <a:spLocks noChangeArrowheads="1"/>
          </p:cNvSpPr>
          <p:nvPr/>
        </p:nvSpPr>
        <p:spPr bwMode="auto">
          <a:xfrm>
            <a:off x="4037284" y="2398409"/>
            <a:ext cx="1278046" cy="2609165"/>
          </a:xfrm>
          <a:prstGeom prst="roundRect">
            <a:avLst>
              <a:gd name="adj" fmla="val 0"/>
            </a:avLst>
          </a:prstGeom>
          <a:solidFill>
            <a:srgbClr val="0070C0"/>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rgbClr val="FFFFFF"/>
              </a:solidFill>
              <a:latin typeface="Meiryo" charset="-128"/>
              <a:ea typeface="Meiryo" charset="-128"/>
              <a:cs typeface="Meiryo" charset="-128"/>
            </a:endParaRPr>
          </a:p>
        </p:txBody>
      </p:sp>
      <p:sp>
        <p:nvSpPr>
          <p:cNvPr id="83" name="Text Box 65"/>
          <p:cNvSpPr txBox="1">
            <a:spLocks noChangeArrowheads="1"/>
          </p:cNvSpPr>
          <p:nvPr/>
        </p:nvSpPr>
        <p:spPr bwMode="auto">
          <a:xfrm>
            <a:off x="4068685" y="3219688"/>
            <a:ext cx="1185674"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Platform </a:t>
            </a:r>
          </a:p>
          <a:p>
            <a:pPr algn="ctr"/>
            <a:r>
              <a:rPr lang="en-US" altLang="ja-JP" sz="1100" dirty="0">
                <a:solidFill>
                  <a:srgbClr val="FFFFFF"/>
                </a:solidFill>
                <a:latin typeface="Meiryo" charset="-128"/>
                <a:ea typeface="Meiryo" charset="-128"/>
                <a:cs typeface="Meiryo" charset="-128"/>
              </a:rPr>
              <a:t>as a Service</a:t>
            </a:r>
          </a:p>
        </p:txBody>
      </p:sp>
      <p:sp>
        <p:nvSpPr>
          <p:cNvPr id="92" name="AutoShape 49"/>
          <p:cNvSpPr>
            <a:spLocks noChangeArrowheads="1"/>
          </p:cNvSpPr>
          <p:nvPr/>
        </p:nvSpPr>
        <p:spPr bwMode="auto">
          <a:xfrm>
            <a:off x="5361504" y="1464274"/>
            <a:ext cx="1233299" cy="3543301"/>
          </a:xfrm>
          <a:prstGeom prst="roundRect">
            <a:avLst>
              <a:gd name="adj" fmla="val 0"/>
            </a:avLst>
          </a:prstGeom>
          <a:solidFill>
            <a:srgbClr val="0432FF"/>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400" dirty="0">
              <a:solidFill>
                <a:srgbClr val="FFFFFF"/>
              </a:solidFill>
              <a:latin typeface="Meiryo" charset="-128"/>
              <a:ea typeface="Meiryo" charset="-128"/>
              <a:cs typeface="Meiryo" charset="-128"/>
            </a:endParaRPr>
          </a:p>
          <a:p>
            <a:pPr algn="ctr">
              <a:defRPr/>
            </a:pPr>
            <a:endParaRPr lang="en-US" altLang="ja-JP" sz="2400" dirty="0">
              <a:solidFill>
                <a:srgbClr val="FFFFFF"/>
              </a:solidFill>
              <a:latin typeface="Meiryo" charset="-128"/>
              <a:ea typeface="Meiryo" charset="-128"/>
              <a:cs typeface="Meiryo" charset="-128"/>
            </a:endParaRPr>
          </a:p>
          <a:p>
            <a:pPr algn="ctr">
              <a:defRPr/>
            </a:pPr>
            <a:endParaRPr lang="en-US" altLang="ja-JP" sz="2400" dirty="0">
              <a:solidFill>
                <a:srgbClr val="FFFFFF"/>
              </a:solidFill>
              <a:latin typeface="Meiryo" charset="-128"/>
              <a:ea typeface="Meiryo" charset="-128"/>
              <a:cs typeface="Meiryo" charset="-128"/>
            </a:endParaRPr>
          </a:p>
        </p:txBody>
      </p:sp>
      <p:sp>
        <p:nvSpPr>
          <p:cNvPr id="90" name="Text Box 64"/>
          <p:cNvSpPr txBox="1">
            <a:spLocks noChangeArrowheads="1"/>
          </p:cNvSpPr>
          <p:nvPr/>
        </p:nvSpPr>
        <p:spPr bwMode="auto">
          <a:xfrm>
            <a:off x="5361504" y="1903759"/>
            <a:ext cx="1233299"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Software </a:t>
            </a:r>
          </a:p>
          <a:p>
            <a:pPr algn="ctr"/>
            <a:r>
              <a:rPr lang="en-US" altLang="ja-JP" sz="1100" dirty="0">
                <a:solidFill>
                  <a:srgbClr val="FFFFFF"/>
                </a:solidFill>
                <a:latin typeface="Meiryo" charset="-128"/>
                <a:ea typeface="Meiryo" charset="-128"/>
                <a:cs typeface="Meiryo" charset="-128"/>
              </a:rPr>
              <a:t>as a Service</a:t>
            </a:r>
          </a:p>
        </p:txBody>
      </p:sp>
      <p:sp>
        <p:nvSpPr>
          <p:cNvPr id="91" name="正方形/長方形 90"/>
          <p:cNvSpPr/>
          <p:nvPr/>
        </p:nvSpPr>
        <p:spPr>
          <a:xfrm>
            <a:off x="5449803" y="1485170"/>
            <a:ext cx="1056700" cy="523220"/>
          </a:xfrm>
          <a:prstGeom prst="rect">
            <a:avLst/>
          </a:prstGeom>
        </p:spPr>
        <p:txBody>
          <a:bodyPr wrap="none">
            <a:spAutoFit/>
          </a:bodyPr>
          <a:lstStyle/>
          <a:p>
            <a:pPr lvl="0" algn="ctr">
              <a:defRPr/>
            </a:pPr>
            <a:r>
              <a:rPr lang="en-US" altLang="ja-JP" sz="2800" dirty="0" err="1">
                <a:solidFill>
                  <a:srgbClr val="FFFFFF"/>
                </a:solidFill>
                <a:latin typeface="Meiryo" charset="-128"/>
                <a:ea typeface="Meiryo" charset="-128"/>
                <a:cs typeface="Meiryo" charset="-128"/>
              </a:rPr>
              <a:t>SaaS</a:t>
            </a:r>
            <a:endParaRPr lang="en-US" altLang="ja-JP" sz="2800" dirty="0">
              <a:solidFill>
                <a:srgbClr val="FFFFFF"/>
              </a:solidFill>
              <a:latin typeface="Meiryo" charset="-128"/>
              <a:ea typeface="Meiryo" charset="-128"/>
              <a:cs typeface="Meiryo" charset="-128"/>
            </a:endParaRPr>
          </a:p>
        </p:txBody>
      </p:sp>
      <p:sp>
        <p:nvSpPr>
          <p:cNvPr id="8" name="ホームベース 7"/>
          <p:cNvSpPr/>
          <p:nvPr/>
        </p:nvSpPr>
        <p:spPr bwMode="auto">
          <a:xfrm rot="16200000">
            <a:off x="5450038" y="5184377"/>
            <a:ext cx="1088427" cy="1235269"/>
          </a:xfrm>
          <a:prstGeom prst="homePlate">
            <a:avLst>
              <a:gd name="adj" fmla="val 26664"/>
            </a:avLst>
          </a:prstGeom>
          <a:solidFill>
            <a:srgbClr val="0432FF"/>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9" name="テキスト ボックス 8"/>
          <p:cNvSpPr txBox="1"/>
          <p:nvPr/>
        </p:nvSpPr>
        <p:spPr>
          <a:xfrm>
            <a:off x="5361504" y="5626407"/>
            <a:ext cx="1252266" cy="553998"/>
          </a:xfrm>
          <a:prstGeom prst="rect">
            <a:avLst/>
          </a:prstGeom>
          <a:noFill/>
        </p:spPr>
        <p:txBody>
          <a:bodyPr wrap="none" rtlCol="0">
            <a:spAutoFit/>
          </a:bodyPr>
          <a:lstStyle/>
          <a:p>
            <a:pPr algn="ctr"/>
            <a:r>
              <a:rPr kumimoji="1" lang="en-US" altLang="ja-JP" sz="1000" dirty="0">
                <a:solidFill>
                  <a:schemeClr val="bg1"/>
                </a:solidFill>
              </a:rPr>
              <a:t>Salesfoce.com</a:t>
            </a:r>
          </a:p>
          <a:p>
            <a:pPr algn="ctr"/>
            <a:r>
              <a:rPr lang="en-US" altLang="ja-JP" sz="1000" dirty="0">
                <a:solidFill>
                  <a:schemeClr val="bg1"/>
                </a:solidFill>
              </a:rPr>
              <a:t>Google Apps</a:t>
            </a:r>
          </a:p>
          <a:p>
            <a:pPr algn="ctr"/>
            <a:r>
              <a:rPr lang="en-US" altLang="ja-JP" sz="1000" dirty="0">
                <a:solidFill>
                  <a:schemeClr val="bg1"/>
                </a:solidFill>
              </a:rPr>
              <a:t>Microsoft Office 365</a:t>
            </a:r>
            <a:endParaRPr kumimoji="1" lang="ja-JP" altLang="en-US" sz="1000" dirty="0">
              <a:solidFill>
                <a:schemeClr val="bg1"/>
              </a:solidFill>
            </a:endParaRPr>
          </a:p>
        </p:txBody>
      </p:sp>
      <p:sp>
        <p:nvSpPr>
          <p:cNvPr id="100" name="ホームベース 99"/>
          <p:cNvSpPr/>
          <p:nvPr/>
        </p:nvSpPr>
        <p:spPr bwMode="auto">
          <a:xfrm rot="16200000">
            <a:off x="4110345" y="5184377"/>
            <a:ext cx="1088427" cy="1235269"/>
          </a:xfrm>
          <a:prstGeom prst="homePlate">
            <a:avLst>
              <a:gd name="adj" fmla="val 26664"/>
            </a:avLst>
          </a:prstGeom>
          <a:solidFill>
            <a:srgbClr val="0070C0"/>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101" name="テキスト ボックス 100"/>
          <p:cNvSpPr txBox="1"/>
          <p:nvPr/>
        </p:nvSpPr>
        <p:spPr>
          <a:xfrm>
            <a:off x="4069303" y="5611305"/>
            <a:ext cx="1170513" cy="553998"/>
          </a:xfrm>
          <a:prstGeom prst="rect">
            <a:avLst/>
          </a:prstGeom>
          <a:noFill/>
        </p:spPr>
        <p:txBody>
          <a:bodyPr wrap="none" rtlCol="0">
            <a:spAutoFit/>
          </a:bodyPr>
          <a:lstStyle/>
          <a:p>
            <a:pPr algn="ctr"/>
            <a:r>
              <a:rPr lang="en-US" altLang="ja-JP" sz="1000" dirty="0">
                <a:solidFill>
                  <a:schemeClr val="bg1"/>
                </a:solidFill>
              </a:rPr>
              <a:t>Microsoft Azure</a:t>
            </a:r>
          </a:p>
          <a:p>
            <a:pPr algn="ctr"/>
            <a:r>
              <a:rPr kumimoji="1" lang="en-US" altLang="ja-JP" sz="1000" dirty="0" err="1">
                <a:solidFill>
                  <a:schemeClr val="bg1"/>
                </a:solidFill>
              </a:rPr>
              <a:t>Force.com</a:t>
            </a:r>
            <a:endParaRPr kumimoji="1" lang="en-US" altLang="ja-JP" sz="1000" dirty="0">
              <a:solidFill>
                <a:schemeClr val="bg1"/>
              </a:solidFill>
            </a:endParaRPr>
          </a:p>
          <a:p>
            <a:pPr algn="ctr"/>
            <a:r>
              <a:rPr lang="en-US" altLang="ja-JP" sz="1000" dirty="0">
                <a:solidFill>
                  <a:schemeClr val="bg1"/>
                </a:solidFill>
              </a:rPr>
              <a:t>Google App Engine</a:t>
            </a:r>
            <a:endParaRPr kumimoji="1" lang="ja-JP" altLang="en-US" sz="1000" dirty="0">
              <a:solidFill>
                <a:schemeClr val="bg1"/>
              </a:solidFill>
            </a:endParaRPr>
          </a:p>
        </p:txBody>
      </p:sp>
      <p:sp>
        <p:nvSpPr>
          <p:cNvPr id="102" name="ホームベース 101"/>
          <p:cNvSpPr/>
          <p:nvPr/>
        </p:nvSpPr>
        <p:spPr bwMode="auto">
          <a:xfrm rot="16200000">
            <a:off x="2810853" y="5184376"/>
            <a:ext cx="1088427" cy="1235269"/>
          </a:xfrm>
          <a:prstGeom prst="homePlate">
            <a:avLst>
              <a:gd name="adj" fmla="val 26664"/>
            </a:avLst>
          </a:prstGeom>
          <a:solidFill>
            <a:schemeClr val="accent2"/>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103" name="テキスト ボックス 102"/>
          <p:cNvSpPr txBox="1"/>
          <p:nvPr/>
        </p:nvSpPr>
        <p:spPr>
          <a:xfrm>
            <a:off x="2765118" y="5626406"/>
            <a:ext cx="1207583" cy="523220"/>
          </a:xfrm>
          <a:prstGeom prst="rect">
            <a:avLst/>
          </a:prstGeom>
          <a:noFill/>
        </p:spPr>
        <p:txBody>
          <a:bodyPr wrap="square" rtlCol="0">
            <a:spAutoFit/>
          </a:bodyPr>
          <a:lstStyle/>
          <a:p>
            <a:pPr algn="ctr"/>
            <a:r>
              <a:rPr lang="en-US" altLang="ja-JP" sz="1000" dirty="0">
                <a:solidFill>
                  <a:schemeClr val="bg1"/>
                </a:solidFill>
              </a:rPr>
              <a:t>Amazon EC2</a:t>
            </a:r>
          </a:p>
          <a:p>
            <a:pPr algn="ctr"/>
            <a:r>
              <a:rPr kumimoji="1" lang="en-US" altLang="ja-JP" sz="1000" dirty="0">
                <a:solidFill>
                  <a:schemeClr val="bg1"/>
                </a:solidFill>
              </a:rPr>
              <a:t>IIJ GIO Cloud</a:t>
            </a:r>
          </a:p>
          <a:p>
            <a:pPr algn="ctr"/>
            <a:r>
              <a:rPr lang="en-US" altLang="ja-JP" sz="800" dirty="0">
                <a:solidFill>
                  <a:schemeClr val="bg1"/>
                </a:solidFill>
              </a:rPr>
              <a:t>Google Cloud Platform</a:t>
            </a:r>
            <a:endParaRPr kumimoji="1" lang="ja-JP" altLang="en-US" sz="800" dirty="0">
              <a:solidFill>
                <a:schemeClr val="bg1"/>
              </a:solidFill>
            </a:endParaRPr>
          </a:p>
        </p:txBody>
      </p:sp>
      <p:sp>
        <p:nvSpPr>
          <p:cNvPr id="7" name="ホームベース 6"/>
          <p:cNvSpPr/>
          <p:nvPr/>
        </p:nvSpPr>
        <p:spPr bwMode="auto">
          <a:xfrm flipH="1">
            <a:off x="1613055" y="1640528"/>
            <a:ext cx="3724694" cy="435420"/>
          </a:xfrm>
          <a:prstGeom prst="homePlate">
            <a:avLst/>
          </a:prstGeom>
          <a:solidFill>
            <a:srgbClr val="0432FF"/>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charset="-128"/>
                <a:ea typeface="Meiryo" charset="-128"/>
                <a:cs typeface="Meiryo" charset="-128"/>
              </a:rPr>
              <a:t>アプリケーション</a:t>
            </a:r>
          </a:p>
        </p:txBody>
      </p:sp>
      <p:pic>
        <p:nvPicPr>
          <p:cNvPr id="27655" name="Picture 8" descr="j043394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528793" y="1267979"/>
            <a:ext cx="1084263" cy="1084263"/>
          </a:xfrm>
          <a:prstGeom prst="rect">
            <a:avLst/>
          </a:prstGeom>
          <a:noFill/>
          <a:ln w="9525">
            <a:noFill/>
            <a:miter lim="800000"/>
            <a:headEnd/>
            <a:tailEnd/>
          </a:ln>
        </p:spPr>
      </p:pic>
      <p:pic>
        <p:nvPicPr>
          <p:cNvPr id="27654"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8793" y="2710313"/>
            <a:ext cx="1011238" cy="1011238"/>
          </a:xfrm>
          <a:prstGeom prst="rect">
            <a:avLst/>
          </a:prstGeom>
          <a:noFill/>
          <a:ln w="9525">
            <a:noFill/>
            <a:miter lim="800000"/>
            <a:headEnd/>
            <a:tailEnd/>
          </a:ln>
        </p:spPr>
      </p:pic>
      <p:sp>
        <p:nvSpPr>
          <p:cNvPr id="95" name="ホームベース 94"/>
          <p:cNvSpPr/>
          <p:nvPr/>
        </p:nvSpPr>
        <p:spPr bwMode="auto">
          <a:xfrm flipH="1">
            <a:off x="1613056" y="3065897"/>
            <a:ext cx="2378766" cy="435420"/>
          </a:xfrm>
          <a:prstGeom prst="homePlate">
            <a:avLst/>
          </a:prstGeom>
          <a:solidFill>
            <a:srgbClr val="0070C0"/>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a:ln>
                  <a:noFill/>
                </a:ln>
                <a:solidFill>
                  <a:schemeClr val="bg1"/>
                </a:solidFill>
                <a:effectLst/>
                <a:latin typeface="Meiryo" charset="-128"/>
                <a:ea typeface="Meiryo" charset="-128"/>
                <a:cs typeface="Meiryo" charset="-128"/>
              </a:rPr>
              <a:t>ミドルウェア</a:t>
            </a:r>
            <a:r>
              <a:rPr kumimoji="0" lang="en-US" altLang="ja-JP" sz="1400" b="0" i="0" u="none" strike="noStrike" cap="none" normalizeH="0" baseline="0" dirty="0">
                <a:ln>
                  <a:noFill/>
                </a:ln>
                <a:solidFill>
                  <a:schemeClr val="bg1"/>
                </a:solidFill>
                <a:effectLst/>
                <a:latin typeface="Meiryo" charset="-128"/>
                <a:ea typeface="Meiryo" charset="-128"/>
                <a:cs typeface="Meiryo" charset="-128"/>
              </a:rPr>
              <a:t> &amp; OS</a:t>
            </a:r>
            <a:endParaRPr kumimoji="0" lang="ja-JP" altLang="en-US" sz="1400" b="0" i="0" u="none" strike="noStrike" cap="none" normalizeH="0" baseline="0" dirty="0">
              <a:ln>
                <a:noFill/>
              </a:ln>
              <a:solidFill>
                <a:schemeClr val="bg1"/>
              </a:solidFill>
              <a:effectLst/>
              <a:latin typeface="Meiryo" charset="-128"/>
              <a:ea typeface="Meiryo" charset="-128"/>
              <a:cs typeface="Meiryo" charset="-128"/>
            </a:endParaRPr>
          </a:p>
        </p:txBody>
      </p:sp>
      <p:sp>
        <p:nvSpPr>
          <p:cNvPr id="96" name="ホームベース 95"/>
          <p:cNvSpPr/>
          <p:nvPr/>
        </p:nvSpPr>
        <p:spPr bwMode="auto">
          <a:xfrm flipH="1">
            <a:off x="1613056" y="4366822"/>
            <a:ext cx="1087904" cy="466116"/>
          </a:xfrm>
          <a:prstGeom prst="homePlate">
            <a:avLst/>
          </a:prstGeom>
          <a:solidFill>
            <a:schemeClr val="accent2"/>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a:solidFill>
                  <a:schemeClr val="bg1"/>
                </a:solidFill>
                <a:latin typeface="Meiryo" charset="-128"/>
                <a:ea typeface="Meiryo" charset="-128"/>
                <a:cs typeface="Meiryo" charset="-128"/>
              </a:rPr>
              <a:t>設備</a:t>
            </a:r>
            <a:r>
              <a:rPr kumimoji="0" lang="en-US" altLang="ja-JP" sz="1000" dirty="0">
                <a:solidFill>
                  <a:schemeClr val="bg1"/>
                </a:solidFill>
                <a:latin typeface="Meiryo" charset="-128"/>
                <a:ea typeface="Meiryo" charset="-128"/>
                <a:cs typeface="Meiryo" charset="-128"/>
              </a:rPr>
              <a:t> &amp;</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a:solidFill>
                  <a:schemeClr val="bg1"/>
                </a:solidFill>
                <a:latin typeface="Meiryo" charset="-128"/>
                <a:ea typeface="Meiryo" charset="-128"/>
                <a:cs typeface="Meiryo" charset="-128"/>
              </a:rPr>
              <a:t>ハードウェア</a:t>
            </a:r>
            <a:endParaRPr kumimoji="0" lang="ja-JP" altLang="en-US" sz="1000" b="0" i="0" u="none" strike="noStrike" cap="none" normalizeH="0" baseline="0" dirty="0">
              <a:ln>
                <a:noFill/>
              </a:ln>
              <a:solidFill>
                <a:schemeClr val="bg1"/>
              </a:solidFill>
              <a:effectLst/>
              <a:latin typeface="Meiryo" charset="-128"/>
              <a:ea typeface="Meiryo" charset="-128"/>
              <a:cs typeface="Meiryo" charset="-128"/>
            </a:endParaRPr>
          </a:p>
        </p:txBody>
      </p:sp>
      <p:pic>
        <p:nvPicPr>
          <p:cNvPr id="97"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8793" y="4060262"/>
            <a:ext cx="1011238" cy="1011238"/>
          </a:xfrm>
          <a:prstGeom prst="rect">
            <a:avLst/>
          </a:prstGeom>
          <a:noFill/>
          <a:ln w="9525">
            <a:noFill/>
            <a:miter lim="800000"/>
            <a:headEnd/>
            <a:tailEnd/>
          </a:ln>
        </p:spPr>
      </p:pic>
      <p:sp>
        <p:nvSpPr>
          <p:cNvPr id="33" name="AutoShape 43"/>
          <p:cNvSpPr>
            <a:spLocks noChangeArrowheads="1"/>
          </p:cNvSpPr>
          <p:nvPr/>
        </p:nvSpPr>
        <p:spPr bwMode="auto">
          <a:xfrm>
            <a:off x="8096590" y="2352242"/>
            <a:ext cx="377099" cy="1839189"/>
          </a:xfrm>
          <a:prstGeom prst="roundRect">
            <a:avLst>
              <a:gd name="adj" fmla="val 0"/>
            </a:avLst>
          </a:prstGeom>
          <a:solidFill>
            <a:srgbClr val="CCFFCC"/>
          </a:solidFill>
          <a:ln>
            <a:noFill/>
            <a:headEnd/>
            <a:tailEnd/>
          </a:ln>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432FF"/>
                </a:solidFill>
                <a:latin typeface="HGMaruGothicMPRO" charset="-128"/>
                <a:ea typeface="HGMaruGothicMPRO" charset="-128"/>
                <a:cs typeface="HGMaruGothicMPRO" charset="-128"/>
              </a:rPr>
              <a:t>プラットフォーム</a:t>
            </a:r>
          </a:p>
        </p:txBody>
      </p:sp>
      <p:sp>
        <p:nvSpPr>
          <p:cNvPr id="85" name="AutoShape 51"/>
          <p:cNvSpPr>
            <a:spLocks noChangeArrowheads="1"/>
          </p:cNvSpPr>
          <p:nvPr/>
        </p:nvSpPr>
        <p:spPr bwMode="auto">
          <a:xfrm>
            <a:off x="2737433" y="4233746"/>
            <a:ext cx="1254390" cy="771877"/>
          </a:xfrm>
          <a:prstGeom prst="roundRect">
            <a:avLst>
              <a:gd name="adj" fmla="val 0"/>
            </a:avLst>
          </a:prstGeom>
          <a:solidFill>
            <a:schemeClr val="accent2"/>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lnSpc>
                <a:spcPts val="2800"/>
              </a:lnSpc>
              <a:defRPr/>
            </a:pPr>
            <a:endParaRPr lang="en-US" altLang="ja-JP" sz="2800" dirty="0">
              <a:solidFill>
                <a:srgbClr val="FFFFFF"/>
              </a:solidFill>
              <a:latin typeface="Meiryo" charset="-128"/>
              <a:ea typeface="Meiryo" charset="-128"/>
              <a:cs typeface="Meiryo" charset="-128"/>
            </a:endParaRPr>
          </a:p>
        </p:txBody>
      </p:sp>
      <p:sp>
        <p:nvSpPr>
          <p:cNvPr id="87" name="Text Box 66"/>
          <p:cNvSpPr txBox="1">
            <a:spLocks noChangeArrowheads="1"/>
          </p:cNvSpPr>
          <p:nvPr/>
        </p:nvSpPr>
        <p:spPr bwMode="auto">
          <a:xfrm>
            <a:off x="2662335" y="4605069"/>
            <a:ext cx="1365961"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Infrastructure </a:t>
            </a:r>
          </a:p>
          <a:p>
            <a:pPr algn="ctr"/>
            <a:r>
              <a:rPr lang="en-US" altLang="ja-JP" sz="1100" dirty="0">
                <a:solidFill>
                  <a:srgbClr val="FFFFFF"/>
                </a:solidFill>
                <a:latin typeface="Meiryo" charset="-128"/>
                <a:ea typeface="Meiryo" charset="-128"/>
                <a:cs typeface="Meiryo" charset="-128"/>
              </a:rPr>
              <a:t>as a Service</a:t>
            </a:r>
          </a:p>
        </p:txBody>
      </p:sp>
      <p:sp>
        <p:nvSpPr>
          <p:cNvPr id="2" name="正方形/長方形 1">
            <a:extLst>
              <a:ext uri="{FF2B5EF4-FFF2-40B4-BE49-F238E27FC236}">
                <a16:creationId xmlns:a16="http://schemas.microsoft.com/office/drawing/2014/main" id="{91D847EC-88F3-4443-A737-0782E6D279BC}"/>
              </a:ext>
            </a:extLst>
          </p:cNvPr>
          <p:cNvSpPr/>
          <p:nvPr/>
        </p:nvSpPr>
        <p:spPr>
          <a:xfrm>
            <a:off x="2853446" y="4290226"/>
            <a:ext cx="967189" cy="469359"/>
          </a:xfrm>
          <a:prstGeom prst="rect">
            <a:avLst/>
          </a:prstGeom>
        </p:spPr>
        <p:txBody>
          <a:bodyPr wrap="none">
            <a:spAutoFit/>
          </a:bodyPr>
          <a:lstStyle/>
          <a:p>
            <a:pPr algn="ctr">
              <a:lnSpc>
                <a:spcPts val="2800"/>
              </a:lnSpc>
              <a:defRPr/>
            </a:pPr>
            <a:r>
              <a:rPr lang="en-US" altLang="ja-JP" sz="2800" dirty="0">
                <a:solidFill>
                  <a:srgbClr val="FFFFFF"/>
                </a:solidFill>
                <a:latin typeface="Meiryo" charset="-128"/>
                <a:ea typeface="Meiryo" charset="-128"/>
                <a:cs typeface="Meiryo" charset="-128"/>
              </a:rPr>
              <a:t>IaaS</a:t>
            </a:r>
          </a:p>
        </p:txBody>
      </p:sp>
      <p:sp>
        <p:nvSpPr>
          <p:cNvPr id="4" name="テキスト ボックス 3">
            <a:extLst>
              <a:ext uri="{FF2B5EF4-FFF2-40B4-BE49-F238E27FC236}">
                <a16:creationId xmlns:a16="http://schemas.microsoft.com/office/drawing/2014/main" id="{CA2BA110-AD1C-9230-47CA-A773A4573EDD}"/>
              </a:ext>
            </a:extLst>
          </p:cNvPr>
          <p:cNvSpPr txBox="1"/>
          <p:nvPr/>
        </p:nvSpPr>
        <p:spPr>
          <a:xfrm>
            <a:off x="4089456" y="2835288"/>
            <a:ext cx="1166302" cy="523220"/>
          </a:xfrm>
          <a:prstGeom prst="rect">
            <a:avLst/>
          </a:prstGeom>
          <a:noFill/>
        </p:spPr>
        <p:txBody>
          <a:bodyPr wrap="square">
            <a:spAutoFit/>
          </a:bodyPr>
          <a:lstStyle/>
          <a:p>
            <a:pPr algn="ctr">
              <a:defRPr/>
            </a:pPr>
            <a:r>
              <a:rPr lang="en-US" altLang="ja-JP" sz="2800" dirty="0">
                <a:solidFill>
                  <a:srgbClr val="FFFFFF"/>
                </a:solidFill>
                <a:latin typeface="Meiryo" charset="-128"/>
                <a:ea typeface="Meiryo" charset="-128"/>
                <a:cs typeface="Meiryo" charset="-128"/>
              </a:rPr>
              <a:t>PaaS</a:t>
            </a:r>
          </a:p>
        </p:txBody>
      </p:sp>
    </p:spTree>
    <p:extLst>
      <p:ext uri="{BB962C8B-B14F-4D97-AF65-F5344CB8AC3E}">
        <p14:creationId xmlns:p14="http://schemas.microsoft.com/office/powerpoint/2010/main" val="371057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 y="152400"/>
            <a:ext cx="8991600" cy="533400"/>
          </a:xfrm>
        </p:spPr>
        <p:txBody>
          <a:bodyPr/>
          <a:lstStyle/>
          <a:p>
            <a:r>
              <a:rPr lang="ja-JP" altLang="en-US" sz="2800">
                <a:ea typeface="ＭＳ Ｐゴシック" charset="-128"/>
              </a:rPr>
              <a:t>クラウド利用における責任の所在と狙い</a:t>
            </a:r>
            <a:endParaRPr kumimoji="1" lang="ja-JP" altLang="en-US" sz="2800" dirty="0"/>
          </a:p>
        </p:txBody>
      </p:sp>
      <p:sp>
        <p:nvSpPr>
          <p:cNvPr id="3" name="正方形/長方形 2"/>
          <p:cNvSpPr/>
          <p:nvPr/>
        </p:nvSpPr>
        <p:spPr bwMode="auto">
          <a:xfrm>
            <a:off x="254621" y="3246642"/>
            <a:ext cx="6447271" cy="1066800"/>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600" b="1" i="0" u="none" strike="noStrike" cap="none" normalizeH="0" baseline="0">
                <a:ln>
                  <a:noFill/>
                </a:ln>
                <a:solidFill>
                  <a:schemeClr val="bg1"/>
                </a:solidFill>
                <a:effectLst>
                  <a:outerShdw blurRad="50800" dist="38100" dir="2700000" algn="tl" rotWithShape="0">
                    <a:prstClr val="black">
                      <a:alpha val="40000"/>
                    </a:prstClr>
                  </a:outerShdw>
                </a:effectLst>
                <a:latin typeface="メイリオ"/>
                <a:ea typeface="メイリオ"/>
                <a:cs typeface="メイリオ"/>
              </a:rPr>
              <a:t>プラットフォーム</a:t>
            </a:r>
            <a:endParaRPr kumimoji="0" lang="en-US" altLang="ja-JP" sz="1600" b="1" i="0" u="none" strike="noStrike" cap="none" normalizeH="0" baseline="0" dirty="0">
              <a:ln>
                <a:noFill/>
              </a:ln>
              <a:solidFill>
                <a:schemeClr val="bg1"/>
              </a:solidFill>
              <a:effectLst>
                <a:outerShdw blurRad="50800" dist="38100" dir="2700000" algn="tl" rotWithShape="0">
                  <a:prstClr val="black">
                    <a:alpha val="40000"/>
                  </a:prstClr>
                </a:outerShdw>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4" name="正方形/長方形 3"/>
          <p:cNvSpPr/>
          <p:nvPr/>
        </p:nvSpPr>
        <p:spPr bwMode="auto">
          <a:xfrm>
            <a:off x="254621" y="2103642"/>
            <a:ext cx="6447271" cy="1066800"/>
          </a:xfrm>
          <a:prstGeom prst="rect">
            <a:avLst/>
          </a:prstGeom>
          <a:solidFill>
            <a:srgbClr val="0432FF"/>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600" b="1" dirty="0">
                <a:solidFill>
                  <a:schemeClr val="bg1"/>
                </a:solidFill>
                <a:effectLst>
                  <a:outerShdw blurRad="50800" dist="38100" dir="2700000" algn="tl" rotWithShape="0">
                    <a:prstClr val="black">
                      <a:alpha val="40000"/>
                    </a:prstClr>
                  </a:outerShdw>
                </a:effectLst>
                <a:latin typeface="メイリオ"/>
                <a:ea typeface="メイリオ"/>
                <a:cs typeface="メイリオ"/>
              </a:rPr>
              <a:t>アプリケーション</a:t>
            </a:r>
            <a:endParaRPr kumimoji="0" lang="en-US" altLang="ja-JP" sz="1600" b="1"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5" name="正方形/長方形 4"/>
          <p:cNvSpPr/>
          <p:nvPr/>
        </p:nvSpPr>
        <p:spPr bwMode="auto">
          <a:xfrm>
            <a:off x="254621" y="4389642"/>
            <a:ext cx="6447271" cy="1066800"/>
          </a:xfrm>
          <a:prstGeom prst="rect">
            <a:avLst/>
          </a:prstGeom>
          <a:solidFill>
            <a:schemeClr val="accent2"/>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600" b="1" i="0" u="none" strike="noStrike" cap="none" normalizeH="0" baseline="0">
                <a:ln>
                  <a:noFill/>
                </a:ln>
                <a:solidFill>
                  <a:schemeClr val="bg1"/>
                </a:solidFill>
                <a:effectLst>
                  <a:outerShdw blurRad="50800" dist="38100" dir="2700000" algn="tl" rotWithShape="0">
                    <a:prstClr val="black">
                      <a:alpha val="40000"/>
                    </a:prstClr>
                  </a:outerShdw>
                </a:effectLst>
                <a:latin typeface="メイリオ"/>
                <a:ea typeface="メイリオ"/>
                <a:cs typeface="メイリオ"/>
              </a:rPr>
              <a:t>インフラストラクチャー</a:t>
            </a:r>
            <a:endParaRPr kumimoji="0" lang="en-US" altLang="ja-JP" sz="1600" b="1" i="0" u="none" strike="noStrike" cap="none" normalizeH="0" baseline="0" dirty="0">
              <a:ln>
                <a:noFill/>
              </a:ln>
              <a:solidFill>
                <a:schemeClr val="bg1"/>
              </a:solidFill>
              <a:effectLst>
                <a:outerShdw blurRad="50800" dist="38100" dir="2700000" algn="tl" rotWithShape="0">
                  <a:prstClr val="black">
                    <a:alpha val="40000"/>
                  </a:prstClr>
                </a:outerShdw>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7" name="AutoShape 50"/>
          <p:cNvSpPr>
            <a:spLocks noChangeArrowheads="1"/>
          </p:cNvSpPr>
          <p:nvPr/>
        </p:nvSpPr>
        <p:spPr bwMode="auto">
          <a:xfrm>
            <a:off x="4690538" y="3331119"/>
            <a:ext cx="888066" cy="2051895"/>
          </a:xfrm>
          <a:prstGeom prst="roundRect">
            <a:avLst>
              <a:gd name="adj" fmla="val 0"/>
            </a:avLst>
          </a:prstGeom>
          <a:solidFill>
            <a:srgbClr val="7030A0"/>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r>
              <a:rPr lang="ja-JP" altLang="en-US" sz="1200">
                <a:solidFill>
                  <a:srgbClr val="FFFFFF"/>
                </a:solidFill>
                <a:latin typeface="メイリオ"/>
                <a:ea typeface="メイリオ"/>
                <a:cs typeface="メイリオ"/>
              </a:rPr>
              <a:t>クラウド</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a:solidFill>
                  <a:srgbClr val="FFFFFF"/>
                </a:solidFill>
                <a:latin typeface="メイリオ"/>
                <a:ea typeface="メイリオ"/>
                <a:cs typeface="メイリオ"/>
              </a:rPr>
              <a:t>サービス</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dirty="0">
                <a:solidFill>
                  <a:srgbClr val="FFFFFF"/>
                </a:solidFill>
                <a:latin typeface="メイリオ"/>
                <a:ea typeface="メイリオ"/>
                <a:cs typeface="メイリオ"/>
              </a:rPr>
              <a:t>事業者</a:t>
            </a: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p:txBody>
      </p:sp>
      <p:sp>
        <p:nvSpPr>
          <p:cNvPr id="10" name="AutoShape 51"/>
          <p:cNvSpPr>
            <a:spLocks noChangeArrowheads="1"/>
          </p:cNvSpPr>
          <p:nvPr/>
        </p:nvSpPr>
        <p:spPr bwMode="auto">
          <a:xfrm>
            <a:off x="3773416" y="4465451"/>
            <a:ext cx="879057" cy="906943"/>
          </a:xfrm>
          <a:prstGeom prst="roundRect">
            <a:avLst>
              <a:gd name="adj" fmla="val 0"/>
            </a:avLst>
          </a:prstGeom>
          <a:solidFill>
            <a:srgbClr val="7030A0"/>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ja-JP" altLang="en-US" sz="1200">
                <a:solidFill>
                  <a:srgbClr val="FFFFFF"/>
                </a:solidFill>
                <a:latin typeface="メイリオ"/>
                <a:ea typeface="メイリオ"/>
                <a:cs typeface="メイリオ"/>
              </a:rPr>
              <a:t>クラウド</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a:solidFill>
                  <a:srgbClr val="FFFFFF"/>
                </a:solidFill>
                <a:latin typeface="メイリオ"/>
                <a:ea typeface="メイリオ"/>
                <a:cs typeface="メイリオ"/>
              </a:rPr>
              <a:t>サービス</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dirty="0">
                <a:solidFill>
                  <a:srgbClr val="FFFFFF"/>
                </a:solidFill>
                <a:latin typeface="メイリオ"/>
                <a:ea typeface="メイリオ"/>
                <a:cs typeface="メイリオ"/>
              </a:rPr>
              <a:t>事業者</a:t>
            </a:r>
            <a:endParaRPr lang="en-US" altLang="ja-JP" sz="1200" dirty="0">
              <a:solidFill>
                <a:srgbClr val="FFFFFF"/>
              </a:solidFill>
              <a:latin typeface="メイリオ"/>
              <a:ea typeface="メイリオ"/>
              <a:cs typeface="メイリオ"/>
            </a:endParaRPr>
          </a:p>
        </p:txBody>
      </p:sp>
      <p:sp>
        <p:nvSpPr>
          <p:cNvPr id="13" name="AutoShape 49"/>
          <p:cNvSpPr>
            <a:spLocks noChangeArrowheads="1"/>
          </p:cNvSpPr>
          <p:nvPr/>
        </p:nvSpPr>
        <p:spPr bwMode="auto">
          <a:xfrm>
            <a:off x="5625362" y="2177498"/>
            <a:ext cx="888066" cy="3194896"/>
          </a:xfrm>
          <a:prstGeom prst="roundRect">
            <a:avLst>
              <a:gd name="adj" fmla="val 0"/>
            </a:avLst>
          </a:prstGeom>
          <a:solidFill>
            <a:srgbClr val="7030A0"/>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ja-JP" altLang="en-US" sz="1200">
                <a:solidFill>
                  <a:srgbClr val="FFFFFF"/>
                </a:solidFill>
                <a:latin typeface="メイリオ"/>
                <a:ea typeface="メイリオ"/>
                <a:cs typeface="メイリオ"/>
              </a:rPr>
              <a:t>クラウド</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a:solidFill>
                  <a:srgbClr val="FFFFFF"/>
                </a:solidFill>
                <a:latin typeface="メイリオ"/>
                <a:ea typeface="メイリオ"/>
                <a:cs typeface="メイリオ"/>
              </a:rPr>
              <a:t>サービス</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dirty="0">
                <a:solidFill>
                  <a:srgbClr val="FFFFFF"/>
                </a:solidFill>
                <a:latin typeface="メイリオ"/>
                <a:ea typeface="メイリオ"/>
                <a:cs typeface="メイリオ"/>
              </a:rPr>
              <a:t>事業者</a:t>
            </a:r>
            <a:endParaRPr lang="en-US" altLang="ja-JP" sz="1200" dirty="0">
              <a:solidFill>
                <a:srgbClr val="FFFFFF"/>
              </a:solidFill>
              <a:latin typeface="メイリオ"/>
              <a:ea typeface="メイリオ"/>
              <a:cs typeface="メイリオ"/>
            </a:endParaRPr>
          </a:p>
        </p:txBody>
      </p:sp>
      <p:sp>
        <p:nvSpPr>
          <p:cNvPr id="16" name="AutoShape 50"/>
          <p:cNvSpPr>
            <a:spLocks noChangeArrowheads="1"/>
          </p:cNvSpPr>
          <p:nvPr/>
        </p:nvSpPr>
        <p:spPr bwMode="auto">
          <a:xfrm>
            <a:off x="4714176" y="5531757"/>
            <a:ext cx="888066" cy="379717"/>
          </a:xfrm>
          <a:prstGeom prst="roundRect">
            <a:avLst>
              <a:gd name="adj" fmla="val 0"/>
            </a:avLst>
          </a:prstGeom>
          <a:solidFill>
            <a:srgbClr val="0070C0"/>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en-US" altLang="ja-JP" sz="1200" dirty="0" err="1">
                <a:solidFill>
                  <a:srgbClr val="FFFFFF"/>
                </a:solidFill>
                <a:latin typeface="メイリオ"/>
                <a:ea typeface="メイリオ"/>
                <a:cs typeface="メイリオ"/>
              </a:rPr>
              <a:t>PaaS</a:t>
            </a:r>
            <a:endParaRPr lang="en-US" altLang="ja-JP" sz="1200" dirty="0">
              <a:solidFill>
                <a:srgbClr val="FFFFFF"/>
              </a:solidFill>
              <a:latin typeface="メイリオ"/>
              <a:ea typeface="メイリオ"/>
              <a:cs typeface="メイリオ"/>
            </a:endParaRPr>
          </a:p>
        </p:txBody>
      </p:sp>
      <p:sp>
        <p:nvSpPr>
          <p:cNvPr id="17" name="AutoShape 51"/>
          <p:cNvSpPr>
            <a:spLocks noChangeArrowheads="1"/>
          </p:cNvSpPr>
          <p:nvPr/>
        </p:nvSpPr>
        <p:spPr bwMode="auto">
          <a:xfrm>
            <a:off x="3792466" y="5532251"/>
            <a:ext cx="879057" cy="377271"/>
          </a:xfrm>
          <a:prstGeom prst="roundRect">
            <a:avLst>
              <a:gd name="adj" fmla="val 0"/>
            </a:avLst>
          </a:prstGeom>
          <a:solidFill>
            <a:schemeClr val="accent2"/>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en-US" altLang="ja-JP" sz="1200" dirty="0" err="1">
                <a:solidFill>
                  <a:srgbClr val="FFFFFF"/>
                </a:solidFill>
                <a:latin typeface="メイリオ"/>
                <a:ea typeface="メイリオ"/>
                <a:cs typeface="メイリオ"/>
              </a:rPr>
              <a:t>IaaS</a:t>
            </a:r>
            <a:endParaRPr lang="en-US" altLang="ja-JP" sz="1200" dirty="0">
              <a:solidFill>
                <a:srgbClr val="FFFFFF"/>
              </a:solidFill>
              <a:latin typeface="メイリオ"/>
              <a:ea typeface="メイリオ"/>
              <a:cs typeface="メイリオ"/>
            </a:endParaRPr>
          </a:p>
        </p:txBody>
      </p:sp>
      <p:sp>
        <p:nvSpPr>
          <p:cNvPr id="18" name="AutoShape 49"/>
          <p:cNvSpPr>
            <a:spLocks noChangeArrowheads="1"/>
          </p:cNvSpPr>
          <p:nvPr/>
        </p:nvSpPr>
        <p:spPr bwMode="auto">
          <a:xfrm>
            <a:off x="5644412" y="5529804"/>
            <a:ext cx="888066" cy="379718"/>
          </a:xfrm>
          <a:prstGeom prst="roundRect">
            <a:avLst>
              <a:gd name="adj" fmla="val 0"/>
            </a:avLst>
          </a:prstGeom>
          <a:solidFill>
            <a:srgbClr val="0432FF"/>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en-US" altLang="ja-JP" sz="1200" dirty="0" err="1">
                <a:solidFill>
                  <a:srgbClr val="FFFFFF"/>
                </a:solidFill>
                <a:latin typeface="メイリオ"/>
                <a:ea typeface="メイリオ"/>
                <a:cs typeface="メイリオ"/>
              </a:rPr>
              <a:t>SaaS</a:t>
            </a:r>
            <a:endParaRPr lang="en-US" altLang="ja-JP" sz="1200" dirty="0">
              <a:solidFill>
                <a:srgbClr val="FFFFFF"/>
              </a:solidFill>
              <a:latin typeface="メイリオ"/>
              <a:ea typeface="メイリオ"/>
              <a:cs typeface="メイリオ"/>
            </a:endParaRPr>
          </a:p>
        </p:txBody>
      </p:sp>
      <p:sp>
        <p:nvSpPr>
          <p:cNvPr id="19" name="AutoShape 49"/>
          <p:cNvSpPr>
            <a:spLocks noChangeArrowheads="1"/>
          </p:cNvSpPr>
          <p:nvPr/>
        </p:nvSpPr>
        <p:spPr bwMode="auto">
          <a:xfrm>
            <a:off x="2833800" y="2177889"/>
            <a:ext cx="888066" cy="3194896"/>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0" name="AutoShape 51"/>
          <p:cNvSpPr>
            <a:spLocks noChangeArrowheads="1"/>
          </p:cNvSpPr>
          <p:nvPr/>
        </p:nvSpPr>
        <p:spPr bwMode="auto">
          <a:xfrm>
            <a:off x="2843985" y="5532642"/>
            <a:ext cx="879057" cy="377271"/>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自社所有</a:t>
            </a:r>
            <a:endParaRPr lang="en-US" altLang="ja-JP" sz="1200" dirty="0">
              <a:solidFill>
                <a:srgbClr val="FFFFFF"/>
              </a:solidFill>
              <a:latin typeface="メイリオ"/>
              <a:ea typeface="メイリオ"/>
              <a:cs typeface="メイリオ"/>
            </a:endParaRPr>
          </a:p>
        </p:txBody>
      </p:sp>
      <p:sp>
        <p:nvSpPr>
          <p:cNvPr id="21" name="AutoShape 50"/>
          <p:cNvSpPr>
            <a:spLocks noChangeArrowheads="1"/>
          </p:cNvSpPr>
          <p:nvPr/>
        </p:nvSpPr>
        <p:spPr bwMode="auto">
          <a:xfrm>
            <a:off x="3763231" y="2179451"/>
            <a:ext cx="888066" cy="2051895"/>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2" name="AutoShape 51"/>
          <p:cNvSpPr>
            <a:spLocks noChangeArrowheads="1"/>
          </p:cNvSpPr>
          <p:nvPr/>
        </p:nvSpPr>
        <p:spPr bwMode="auto">
          <a:xfrm>
            <a:off x="4695126" y="2179451"/>
            <a:ext cx="879057" cy="906943"/>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3" name="テキスト ボックス 22">
            <a:extLst>
              <a:ext uri="{FF2B5EF4-FFF2-40B4-BE49-F238E27FC236}">
                <a16:creationId xmlns:a16="http://schemas.microsoft.com/office/drawing/2014/main" id="{7FA6E37D-FFF2-3444-882F-840CEF066660}"/>
              </a:ext>
            </a:extLst>
          </p:cNvPr>
          <p:cNvSpPr txBox="1"/>
          <p:nvPr/>
        </p:nvSpPr>
        <p:spPr>
          <a:xfrm>
            <a:off x="262440" y="2686675"/>
            <a:ext cx="1834121" cy="400110"/>
          </a:xfrm>
          <a:prstGeom prst="rect">
            <a:avLst/>
          </a:prstGeom>
          <a:noFill/>
        </p:spPr>
        <p:txBody>
          <a:bodyPr wrap="square" rtlCol="0">
            <a:spAutoFit/>
          </a:bodyPr>
          <a:lstStyle/>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特定の業務処理</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を行うための</a:t>
            </a:r>
            <a:r>
              <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ソフトウェア</a:t>
            </a:r>
          </a:p>
        </p:txBody>
      </p:sp>
      <p:sp>
        <p:nvSpPr>
          <p:cNvPr id="24" name="テキスト ボックス 23">
            <a:extLst>
              <a:ext uri="{FF2B5EF4-FFF2-40B4-BE49-F238E27FC236}">
                <a16:creationId xmlns:a16="http://schemas.microsoft.com/office/drawing/2014/main" id="{3A8F68C7-3ECB-7946-A2A1-4BB7C803255A}"/>
              </a:ext>
            </a:extLst>
          </p:cNvPr>
          <p:cNvSpPr txBox="1"/>
          <p:nvPr/>
        </p:nvSpPr>
        <p:spPr>
          <a:xfrm>
            <a:off x="254621" y="3789477"/>
            <a:ext cx="2236510" cy="400110"/>
          </a:xfrm>
          <a:prstGeom prst="rect">
            <a:avLst/>
          </a:prstGeom>
          <a:noFill/>
        </p:spPr>
        <p:txBody>
          <a:bodyPr wrap="none" rtlCol="0">
            <a:spAutoFit/>
          </a:bodyPr>
          <a:lstStyle/>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アプリケーションで共通に使う機能</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を提供する</a:t>
            </a:r>
            <a:r>
              <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a:t>
            </a:r>
          </a:p>
        </p:txBody>
      </p:sp>
      <p:sp>
        <p:nvSpPr>
          <p:cNvPr id="25" name="テキスト ボックス 24">
            <a:extLst>
              <a:ext uri="{FF2B5EF4-FFF2-40B4-BE49-F238E27FC236}">
                <a16:creationId xmlns:a16="http://schemas.microsoft.com/office/drawing/2014/main" id="{56FCBD1D-A5CE-A843-98A0-73726535EBAC}"/>
              </a:ext>
            </a:extLst>
          </p:cNvPr>
          <p:cNvSpPr txBox="1"/>
          <p:nvPr/>
        </p:nvSpPr>
        <p:spPr>
          <a:xfrm>
            <a:off x="262440" y="4948502"/>
            <a:ext cx="1851853" cy="400110"/>
          </a:xfrm>
          <a:prstGeom prst="rect">
            <a:avLst/>
          </a:prstGeom>
          <a:noFill/>
        </p:spPr>
        <p:txBody>
          <a:bodyPr wrap="none" rtlCol="0">
            <a:spAutoFit/>
          </a:bodyPr>
          <a:lstStyle/>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ソフトウエアを動かすための</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ハードウェアや設備</a:t>
            </a:r>
            <a:endPar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A9A1CFA3-96EA-D745-9EB5-51EE9B1912CC}"/>
              </a:ext>
            </a:extLst>
          </p:cNvPr>
          <p:cNvSpPr/>
          <p:nvPr/>
        </p:nvSpPr>
        <p:spPr bwMode="auto">
          <a:xfrm>
            <a:off x="254621" y="1443302"/>
            <a:ext cx="6447271" cy="622240"/>
          </a:xfrm>
          <a:prstGeom prst="rect">
            <a:avLst/>
          </a:prstGeom>
          <a:solidFill>
            <a:schemeClr val="accent3">
              <a:lumMod val="40000"/>
              <a:lumOff val="6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a:solidFill>
                  <a:schemeClr val="accent3">
                    <a:lumMod val="50000"/>
                  </a:schemeClr>
                </a:solidFill>
                <a:effectLst>
                  <a:outerShdw blurRad="50800" dist="38100" dir="2700000" algn="tl" rotWithShape="0">
                    <a:prstClr val="black">
                      <a:alpha val="40000"/>
                    </a:prstClr>
                  </a:outerShdw>
                </a:effectLst>
                <a:latin typeface="メイリオ"/>
                <a:ea typeface="メイリオ"/>
                <a:cs typeface="メイリオ"/>
              </a:rPr>
              <a:t>業務プロセス／処理</a:t>
            </a:r>
            <a:endParaRPr kumimoji="0" lang="en-US" altLang="ja-JP" dirty="0">
              <a:solidFill>
                <a:schemeClr val="accent3">
                  <a:lumMod val="50000"/>
                </a:schemeClr>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27" name="AutoShape 51">
            <a:extLst>
              <a:ext uri="{FF2B5EF4-FFF2-40B4-BE49-F238E27FC236}">
                <a16:creationId xmlns:a16="http://schemas.microsoft.com/office/drawing/2014/main" id="{E493DB72-44FE-7F45-ADE1-E4418ACE5228}"/>
              </a:ext>
            </a:extLst>
          </p:cNvPr>
          <p:cNvSpPr>
            <a:spLocks noChangeArrowheads="1"/>
          </p:cNvSpPr>
          <p:nvPr/>
        </p:nvSpPr>
        <p:spPr bwMode="auto">
          <a:xfrm>
            <a:off x="5644412" y="1529798"/>
            <a:ext cx="879057" cy="451601"/>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8" name="AutoShape 51">
            <a:extLst>
              <a:ext uri="{FF2B5EF4-FFF2-40B4-BE49-F238E27FC236}">
                <a16:creationId xmlns:a16="http://schemas.microsoft.com/office/drawing/2014/main" id="{8C94506B-A201-6746-AE3D-F1965F19B188}"/>
              </a:ext>
            </a:extLst>
          </p:cNvPr>
          <p:cNvSpPr>
            <a:spLocks noChangeArrowheads="1"/>
          </p:cNvSpPr>
          <p:nvPr/>
        </p:nvSpPr>
        <p:spPr bwMode="auto">
          <a:xfrm>
            <a:off x="4714176" y="1531751"/>
            <a:ext cx="879057" cy="451601"/>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9" name="AutoShape 51">
            <a:extLst>
              <a:ext uri="{FF2B5EF4-FFF2-40B4-BE49-F238E27FC236}">
                <a16:creationId xmlns:a16="http://schemas.microsoft.com/office/drawing/2014/main" id="{54F95354-6ABD-3343-91CF-8C772D9028EC}"/>
              </a:ext>
            </a:extLst>
          </p:cNvPr>
          <p:cNvSpPr>
            <a:spLocks noChangeArrowheads="1"/>
          </p:cNvSpPr>
          <p:nvPr/>
        </p:nvSpPr>
        <p:spPr bwMode="auto">
          <a:xfrm>
            <a:off x="3768656" y="1531751"/>
            <a:ext cx="879057" cy="451601"/>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30" name="AutoShape 51">
            <a:extLst>
              <a:ext uri="{FF2B5EF4-FFF2-40B4-BE49-F238E27FC236}">
                <a16:creationId xmlns:a16="http://schemas.microsoft.com/office/drawing/2014/main" id="{DC5D7B60-B29D-0348-912F-987D70128682}"/>
              </a:ext>
            </a:extLst>
          </p:cNvPr>
          <p:cNvSpPr>
            <a:spLocks noChangeArrowheads="1"/>
          </p:cNvSpPr>
          <p:nvPr/>
        </p:nvSpPr>
        <p:spPr bwMode="auto">
          <a:xfrm>
            <a:off x="2843985" y="1532142"/>
            <a:ext cx="879057" cy="451601"/>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6" name="テキスト ボックス 5">
            <a:extLst>
              <a:ext uri="{FF2B5EF4-FFF2-40B4-BE49-F238E27FC236}">
                <a16:creationId xmlns:a16="http://schemas.microsoft.com/office/drawing/2014/main" id="{93C87424-2DB0-C349-B8A1-0778B74174B3}"/>
              </a:ext>
            </a:extLst>
          </p:cNvPr>
          <p:cNvSpPr txBox="1"/>
          <p:nvPr/>
        </p:nvSpPr>
        <p:spPr>
          <a:xfrm>
            <a:off x="7000840" y="3177771"/>
            <a:ext cx="1794081" cy="1223412"/>
          </a:xfrm>
          <a:prstGeom prst="rect">
            <a:avLst/>
          </a:prstGeom>
          <a:noFill/>
        </p:spPr>
        <p:txBody>
          <a:bodyPr wrap="none" rtlCol="0">
            <a:spAutoFit/>
          </a:bodyPr>
          <a:lstStyle/>
          <a:p>
            <a:pPr marL="171450" indent="-171450">
              <a:buFont typeface="Wingdings" pitchFamily="2" charset="2"/>
              <a:buChar char="l"/>
            </a:pPr>
            <a:r>
              <a:rPr lang="ja-JP" altLang="en-US" sz="1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機能や性能の改善</a:t>
            </a:r>
            <a:endParaRPr lang="en-US" altLang="ja-JP" sz="1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セキュリティ対策</a:t>
            </a:r>
            <a:endParaRPr lang="en-US" altLang="ja-JP" sz="1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システム運用管理</a:t>
            </a:r>
            <a:endParaRPr lang="en-US" altLang="ja-JP" sz="1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315913" lvl="1" indent="-166688">
              <a:buFont typeface="Wingdings" pitchFamily="2" charset="2"/>
              <a:buChar char="Ø"/>
            </a:pPr>
            <a:r>
              <a:rPr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稼働</a:t>
            </a:r>
            <a:r>
              <a:rPr kumimoji="1"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監視</a:t>
            </a:r>
            <a:endParaRPr kumimoji="1" lang="en-US" altLang="ja-JP" sz="105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315913" lvl="1" indent="-166688">
              <a:buFont typeface="Wingdings" pitchFamily="2" charset="2"/>
              <a:buChar char="Ø"/>
            </a:pPr>
            <a:r>
              <a:rPr kumimoji="1"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トラブル対応</a:t>
            </a:r>
            <a:endParaRPr kumimoji="1" lang="en-US" altLang="ja-JP" sz="105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315913" lvl="1" indent="-166688">
              <a:buFont typeface="Wingdings" pitchFamily="2" charset="2"/>
              <a:buChar char="Ø"/>
            </a:pPr>
            <a:r>
              <a:rPr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バックアップ</a:t>
            </a:r>
            <a:r>
              <a:rPr lang="en-US" altLang="ja-JP" sz="105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など</a:t>
            </a:r>
            <a:endParaRPr lang="en-US" altLang="ja-JP" sz="105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8" name="右中かっこ 7">
            <a:extLst>
              <a:ext uri="{FF2B5EF4-FFF2-40B4-BE49-F238E27FC236}">
                <a16:creationId xmlns:a16="http://schemas.microsoft.com/office/drawing/2014/main" id="{9E632F12-1F60-6740-AA5A-AE62304D3AB7}"/>
              </a:ext>
            </a:extLst>
          </p:cNvPr>
          <p:cNvSpPr/>
          <p:nvPr/>
        </p:nvSpPr>
        <p:spPr>
          <a:xfrm>
            <a:off x="6812376" y="2103642"/>
            <a:ext cx="114672" cy="3352800"/>
          </a:xfrm>
          <a:prstGeom prst="rightBrace">
            <a:avLst>
              <a:gd name="adj1" fmla="val 8333"/>
              <a:gd name="adj2" fmla="val 47094"/>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BE70B9F6-0BA1-B140-A023-C7CE7BB25B3F}"/>
              </a:ext>
            </a:extLst>
          </p:cNvPr>
          <p:cNvSpPr txBox="1"/>
          <p:nvPr/>
        </p:nvSpPr>
        <p:spPr>
          <a:xfrm>
            <a:off x="5676498" y="5998723"/>
            <a:ext cx="785793" cy="338554"/>
          </a:xfrm>
          <a:prstGeom prst="rect">
            <a:avLst/>
          </a:prstGeom>
          <a:noFill/>
        </p:spPr>
        <p:txBody>
          <a:bodyPr wrap="none" rtlCol="0">
            <a:spAutoFit/>
          </a:bodyPr>
          <a:lstStyle/>
          <a:p>
            <a:r>
              <a:rPr lang="en-US" altLang="ja-JP" sz="800" dirty="0">
                <a:solidFill>
                  <a:srgbClr val="0432FF"/>
                </a:solidFill>
                <a:latin typeface="Meiryo" panose="020B0604030504040204" pitchFamily="34" charset="-128"/>
                <a:ea typeface="Meiryo" panose="020B0604030504040204" pitchFamily="34" charset="-128"/>
              </a:rPr>
              <a:t>Software </a:t>
            </a:r>
          </a:p>
          <a:p>
            <a:r>
              <a:rPr lang="en-US" altLang="ja-JP" sz="800" dirty="0">
                <a:solidFill>
                  <a:srgbClr val="0432FF"/>
                </a:solidFill>
                <a:latin typeface="Meiryo" panose="020B0604030504040204" pitchFamily="34" charset="-128"/>
                <a:ea typeface="Meiryo" panose="020B0604030504040204" pitchFamily="34" charset="-128"/>
              </a:rPr>
              <a:t>as a Service</a:t>
            </a:r>
            <a:endParaRPr kumimoji="1" lang="ja-JP" altLang="en-US" sz="800">
              <a:solidFill>
                <a:srgbClr val="0432FF"/>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D811FA04-4577-5247-8EC2-71856D9C4107}"/>
              </a:ext>
            </a:extLst>
          </p:cNvPr>
          <p:cNvSpPr txBox="1"/>
          <p:nvPr/>
        </p:nvSpPr>
        <p:spPr>
          <a:xfrm>
            <a:off x="4741674" y="5998723"/>
            <a:ext cx="785793" cy="338554"/>
          </a:xfrm>
          <a:prstGeom prst="rect">
            <a:avLst/>
          </a:prstGeom>
          <a:noFill/>
        </p:spPr>
        <p:txBody>
          <a:bodyPr wrap="none" rtlCol="0">
            <a:spAutoFit/>
          </a:bodyPr>
          <a:lstStyle/>
          <a:p>
            <a:r>
              <a:rPr lang="en-US" altLang="ja-JP" sz="800" dirty="0">
                <a:solidFill>
                  <a:srgbClr val="0070C0"/>
                </a:solidFill>
                <a:latin typeface="Meiryo" panose="020B0604030504040204" pitchFamily="34" charset="-128"/>
                <a:ea typeface="Meiryo" panose="020B0604030504040204" pitchFamily="34" charset="-128"/>
              </a:rPr>
              <a:t>Platform </a:t>
            </a:r>
          </a:p>
          <a:p>
            <a:r>
              <a:rPr lang="en-US" altLang="ja-JP" sz="800" dirty="0">
                <a:solidFill>
                  <a:srgbClr val="0070C0"/>
                </a:solidFill>
                <a:latin typeface="Meiryo" panose="020B0604030504040204" pitchFamily="34" charset="-128"/>
                <a:ea typeface="Meiryo" panose="020B0604030504040204" pitchFamily="34" charset="-128"/>
              </a:rPr>
              <a:t>as a Service</a:t>
            </a:r>
            <a:endParaRPr kumimoji="1" lang="ja-JP" altLang="en-US" sz="800">
              <a:solidFill>
                <a:srgbClr val="0070C0"/>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DEAD3E43-0CEA-284F-A9BE-C5931C3BCF76}"/>
              </a:ext>
            </a:extLst>
          </p:cNvPr>
          <p:cNvSpPr txBox="1"/>
          <p:nvPr/>
        </p:nvSpPr>
        <p:spPr>
          <a:xfrm>
            <a:off x="3773416" y="6003494"/>
            <a:ext cx="910827" cy="338554"/>
          </a:xfrm>
          <a:prstGeom prst="rect">
            <a:avLst/>
          </a:prstGeom>
          <a:noFill/>
        </p:spPr>
        <p:txBody>
          <a:bodyPr wrap="none" rtlCol="0">
            <a:spAutoFit/>
          </a:bodyPr>
          <a:lstStyle/>
          <a:p>
            <a:r>
              <a:rPr lang="en-US" altLang="ja-JP" sz="800" dirty="0">
                <a:solidFill>
                  <a:schemeClr val="accent2">
                    <a:lumMod val="75000"/>
                  </a:schemeClr>
                </a:solidFill>
                <a:latin typeface="Meiryo" panose="020B0604030504040204" pitchFamily="34" charset="-128"/>
                <a:ea typeface="Meiryo" panose="020B0604030504040204" pitchFamily="34" charset="-128"/>
              </a:rPr>
              <a:t>Infrastructure </a:t>
            </a:r>
          </a:p>
          <a:p>
            <a:r>
              <a:rPr lang="en-US" altLang="ja-JP" sz="800" dirty="0">
                <a:solidFill>
                  <a:schemeClr val="accent2">
                    <a:lumMod val="75000"/>
                  </a:schemeClr>
                </a:solidFill>
                <a:latin typeface="Meiryo" panose="020B0604030504040204" pitchFamily="34" charset="-128"/>
                <a:ea typeface="Meiryo" panose="020B0604030504040204" pitchFamily="34" charset="-128"/>
              </a:rPr>
              <a:t>as a Service</a:t>
            </a:r>
            <a:endParaRPr kumimoji="1" lang="ja-JP" altLang="en-US" sz="800">
              <a:solidFill>
                <a:schemeClr val="accent2">
                  <a:lumMod val="75000"/>
                </a:schemeClr>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BD7D4908-D7D5-B143-860E-59132E189F80}"/>
              </a:ext>
            </a:extLst>
          </p:cNvPr>
          <p:cNvSpPr txBox="1"/>
          <p:nvPr/>
        </p:nvSpPr>
        <p:spPr>
          <a:xfrm>
            <a:off x="2705845" y="6302685"/>
            <a:ext cx="3883735" cy="307777"/>
          </a:xfrm>
          <a:prstGeom prst="rect">
            <a:avLst/>
          </a:prstGeom>
          <a:noFill/>
        </p:spPr>
        <p:txBody>
          <a:bodyPr wrap="square" rtlCol="0">
            <a:spAutoFit/>
          </a:bodyPr>
          <a:lstStyle/>
          <a:p>
            <a:pPr algn="ctr"/>
            <a:r>
              <a:rPr lang="ja-JP" altLang="en-US" sz="140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ユーザー負担：</a:t>
            </a:r>
            <a:r>
              <a:rPr lang="ja-JP" altLang="en-US" sz="1400">
                <a:solidFill>
                  <a:schemeClr val="tx1">
                    <a:lumMod val="65000"/>
                    <a:lumOff val="3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自社所有</a:t>
            </a:r>
            <a:r>
              <a:rPr lang="en-US" altLang="ja-JP" sz="140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&gt;</a:t>
            </a:r>
            <a:r>
              <a:rPr lang="en-US" altLang="ja-JP" sz="1400" dirty="0">
                <a:solidFill>
                  <a:schemeClr val="accent2">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IaaS</a:t>
            </a:r>
            <a:r>
              <a:rPr lang="en-US" altLang="ja-JP" sz="140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&gt;</a:t>
            </a:r>
            <a:r>
              <a:rPr lang="en-US" altLang="ja-JP" sz="1400" dirty="0">
                <a:solidFill>
                  <a:srgbClr val="0070C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PaaS</a:t>
            </a:r>
            <a:r>
              <a:rPr lang="en-US" altLang="ja-JP" sz="140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&gt;</a:t>
            </a:r>
            <a:r>
              <a:rPr lang="en-US" altLang="ja-JP" sz="1400"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SaaS</a:t>
            </a:r>
            <a:endParaRPr lang="en-US" altLang="ja-JP" sz="1200"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4463F86B-44AB-E54B-B9E4-6D9C91349839}"/>
              </a:ext>
            </a:extLst>
          </p:cNvPr>
          <p:cNvSpPr txBox="1"/>
          <p:nvPr/>
        </p:nvSpPr>
        <p:spPr>
          <a:xfrm>
            <a:off x="6812376" y="970671"/>
            <a:ext cx="2018501" cy="430887"/>
          </a:xfrm>
          <a:prstGeom prst="rect">
            <a:avLst/>
          </a:prstGeom>
          <a:noFill/>
        </p:spPr>
        <p:txBody>
          <a:bodyPr wrap="none" rtlCol="0">
            <a:spAutoFit/>
          </a:bodyPr>
          <a:lstStyle/>
          <a:p>
            <a:r>
              <a:rPr lang="ja-JP" altLang="en-US" sz="11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事業の効率化や競争力の向上</a:t>
            </a:r>
            <a:endParaRPr lang="en-US" altLang="ja-JP" sz="11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1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のために経営資源を積極配分</a:t>
            </a:r>
            <a:endParaRPr lang="en-US" altLang="ja-JP" sz="11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5" name="正方形/長方形 34">
            <a:extLst>
              <a:ext uri="{FF2B5EF4-FFF2-40B4-BE49-F238E27FC236}">
                <a16:creationId xmlns:a16="http://schemas.microsoft.com/office/drawing/2014/main" id="{B3981D8E-BA50-1B4E-AC45-70E82E3A5080}"/>
              </a:ext>
            </a:extLst>
          </p:cNvPr>
          <p:cNvSpPr/>
          <p:nvPr/>
        </p:nvSpPr>
        <p:spPr bwMode="auto">
          <a:xfrm>
            <a:off x="262440" y="896250"/>
            <a:ext cx="6447271" cy="487325"/>
          </a:xfrm>
          <a:prstGeom prst="rect">
            <a:avLst/>
          </a:prstGeom>
          <a:solidFill>
            <a:schemeClr val="accent6">
              <a:lumMod val="7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dirty="0">
              <a:solidFill>
                <a:schemeClr val="accent3">
                  <a:lumMod val="50000"/>
                </a:schemeClr>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11" name="正方形/長方形 10">
            <a:extLst>
              <a:ext uri="{FF2B5EF4-FFF2-40B4-BE49-F238E27FC236}">
                <a16:creationId xmlns:a16="http://schemas.microsoft.com/office/drawing/2014/main" id="{9B805A95-8360-AD45-9739-1A458D230CE9}"/>
              </a:ext>
            </a:extLst>
          </p:cNvPr>
          <p:cNvSpPr/>
          <p:nvPr/>
        </p:nvSpPr>
        <p:spPr>
          <a:xfrm>
            <a:off x="3047493" y="997770"/>
            <a:ext cx="877163" cy="369332"/>
          </a:xfrm>
          <a:prstGeom prst="rect">
            <a:avLst/>
          </a:prstGeom>
        </p:spPr>
        <p:txBody>
          <a:bodyPr wrap="none">
            <a:spAutoFit/>
          </a:bodyPr>
          <a:lstStyle/>
          <a:p>
            <a:pPr algn="ctr" defTabSz="914400" fontAlgn="base">
              <a:spcBef>
                <a:spcPct val="20000"/>
              </a:spcBef>
              <a:spcAft>
                <a:spcPct val="0"/>
              </a:spcAft>
            </a:pPr>
            <a:r>
              <a:rPr kumimoji="0" lang="ja-JP" altLang="en-US">
                <a:solidFill>
                  <a:schemeClr val="bg1"/>
                </a:solidFill>
                <a:effectLst>
                  <a:outerShdw blurRad="50800" dist="38100" dir="2700000" algn="tl" rotWithShape="0">
                    <a:prstClr val="black">
                      <a:alpha val="40000"/>
                    </a:prstClr>
                  </a:outerShdw>
                </a:effectLst>
                <a:latin typeface="メイリオ"/>
                <a:ea typeface="メイリオ"/>
                <a:cs typeface="メイリオ"/>
              </a:rPr>
              <a:t>事　業</a:t>
            </a:r>
            <a:endParaRPr kumimoji="0" lang="en-US" altLang="ja-JP"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14" name="テキスト ボックス 13">
            <a:extLst>
              <a:ext uri="{FF2B5EF4-FFF2-40B4-BE49-F238E27FC236}">
                <a16:creationId xmlns:a16="http://schemas.microsoft.com/office/drawing/2014/main" id="{6D450371-B998-AA43-EDF8-E75D14590D91}"/>
              </a:ext>
            </a:extLst>
          </p:cNvPr>
          <p:cNvSpPr txBox="1"/>
          <p:nvPr/>
        </p:nvSpPr>
        <p:spPr>
          <a:xfrm>
            <a:off x="7000840" y="1465881"/>
            <a:ext cx="1838965" cy="577081"/>
          </a:xfrm>
          <a:prstGeom prst="rect">
            <a:avLst/>
          </a:prstGeom>
          <a:noFill/>
        </p:spPr>
        <p:txBody>
          <a:bodyPr wrap="none" rtlCol="0">
            <a:spAutoFit/>
          </a:bodyPr>
          <a:lstStyle/>
          <a:p>
            <a:pPr marL="171450" indent="-171450">
              <a:buFont typeface="Wingdings" pitchFamily="2" charset="2"/>
              <a:buChar char="Ø"/>
            </a:pPr>
            <a:r>
              <a:rPr kumimoji="1" lang="en-US" altLang="ja-JP" sz="1050" dirty="0">
                <a:solidFill>
                  <a:schemeClr val="accent3">
                    <a:lumMod val="75000"/>
                  </a:schemeClr>
                </a:solidFill>
                <a:latin typeface="Meiryo" panose="020B0604030504040204" pitchFamily="34" charset="-128"/>
                <a:ea typeface="Meiryo" panose="020B0604030504040204" pitchFamily="34" charset="-128"/>
              </a:rPr>
              <a:t>ID/</a:t>
            </a:r>
            <a:r>
              <a:rPr kumimoji="1" lang="ja-JP" altLang="en-US" sz="1050">
                <a:solidFill>
                  <a:schemeClr val="accent3">
                    <a:lumMod val="75000"/>
                  </a:schemeClr>
                </a:solidFill>
                <a:latin typeface="Meiryo" panose="020B0604030504040204" pitchFamily="34" charset="-128"/>
                <a:ea typeface="Meiryo" panose="020B0604030504040204" pitchFamily="34" charset="-128"/>
              </a:rPr>
              <a:t>パスワードの管理</a:t>
            </a:r>
            <a:endParaRPr kumimoji="1" lang="en-US" altLang="ja-JP" sz="1050" dirty="0">
              <a:solidFill>
                <a:schemeClr val="accent3">
                  <a:lumMod val="75000"/>
                </a:schemeClr>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kumimoji="1" lang="ja-JP" altLang="en-US" sz="1050">
                <a:solidFill>
                  <a:schemeClr val="accent3">
                    <a:lumMod val="75000"/>
                  </a:schemeClr>
                </a:solidFill>
                <a:latin typeface="Meiryo" panose="020B0604030504040204" pitchFamily="34" charset="-128"/>
                <a:ea typeface="Meiryo" panose="020B0604030504040204" pitchFamily="34" charset="-128"/>
              </a:rPr>
              <a:t>ユーザー権限の管理</a:t>
            </a:r>
            <a:endParaRPr kumimoji="1" lang="en-US" altLang="ja-JP" sz="1050" dirty="0">
              <a:solidFill>
                <a:schemeClr val="accent3">
                  <a:lumMod val="75000"/>
                </a:schemeClr>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ja-JP" altLang="en-US" sz="1050">
                <a:solidFill>
                  <a:schemeClr val="accent3">
                    <a:lumMod val="75000"/>
                  </a:schemeClr>
                </a:solidFill>
                <a:latin typeface="Meiryo" panose="020B0604030504040204" pitchFamily="34" charset="-128"/>
                <a:ea typeface="Meiryo" panose="020B0604030504040204" pitchFamily="34" charset="-128"/>
              </a:rPr>
              <a:t>適切なシステム設定など</a:t>
            </a:r>
            <a:endParaRPr kumimoji="1" lang="ja-JP" altLang="en-US" sz="1050">
              <a:solidFill>
                <a:schemeClr val="accent3">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43284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角丸四角形 169"/>
          <p:cNvSpPr/>
          <p:nvPr/>
        </p:nvSpPr>
        <p:spPr bwMode="auto">
          <a:xfrm>
            <a:off x="228601" y="2667000"/>
            <a:ext cx="8686797" cy="3124199"/>
          </a:xfrm>
          <a:prstGeom prst="roundRect">
            <a:avLst>
              <a:gd name="adj" fmla="val 0"/>
            </a:avLst>
          </a:prstGeom>
          <a:solidFill>
            <a:srgbClr val="FFFF99"/>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71" name="テキスト ボックス 170"/>
          <p:cNvSpPr txBox="1"/>
          <p:nvPr/>
        </p:nvSpPr>
        <p:spPr>
          <a:xfrm>
            <a:off x="3186278" y="5421868"/>
            <a:ext cx="2723823" cy="369332"/>
          </a:xfrm>
          <a:prstGeom prst="rect">
            <a:avLst/>
          </a:prstGeom>
          <a:noFill/>
        </p:spPr>
        <p:txBody>
          <a:bodyPr wrap="none" rtlCol="0">
            <a:spAutoFit/>
          </a:bodyPr>
          <a:lstStyle/>
          <a:p>
            <a:pPr algn="ctr"/>
            <a:r>
              <a:rPr kumimoji="1" lang="ja-JP" altLang="en-US" sz="1800" dirty="0">
                <a:solidFill>
                  <a:srgbClr val="008000"/>
                </a:solidFill>
                <a:latin typeface="Meiryo" charset="-128"/>
                <a:ea typeface="Meiryo" charset="-128"/>
                <a:cs typeface="Meiryo" charset="-128"/>
              </a:rPr>
              <a:t>ハイブリッド・クラウド</a:t>
            </a:r>
          </a:p>
        </p:txBody>
      </p:sp>
      <p:sp>
        <p:nvSpPr>
          <p:cNvPr id="13" name="角丸四角形 12"/>
          <p:cNvSpPr/>
          <p:nvPr/>
        </p:nvSpPr>
        <p:spPr bwMode="auto">
          <a:xfrm>
            <a:off x="3276600" y="2743200"/>
            <a:ext cx="5486400" cy="2579132"/>
          </a:xfrm>
          <a:prstGeom prst="roundRect">
            <a:avLst>
              <a:gd name="adj" fmla="val 0"/>
            </a:avLst>
          </a:prstGeom>
          <a:solidFill>
            <a:srgbClr val="33CC33"/>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53" name="テキスト ボックス 152"/>
          <p:cNvSpPr txBox="1"/>
          <p:nvPr/>
        </p:nvSpPr>
        <p:spPr>
          <a:xfrm>
            <a:off x="6095683" y="4394200"/>
            <a:ext cx="2031325" cy="461665"/>
          </a:xfrm>
          <a:prstGeom prst="rect">
            <a:avLst/>
          </a:prstGeom>
          <a:noFill/>
        </p:spPr>
        <p:txBody>
          <a:bodyPr wrap="none" rtlCol="0">
            <a:spAutoFit/>
          </a:bodyPr>
          <a:lstStyle/>
          <a:p>
            <a:pPr algn="ctr"/>
            <a:r>
              <a:rPr kumimoji="1" lang="ja-JP" altLang="en-US" sz="2400" dirty="0">
                <a:solidFill>
                  <a:srgbClr val="FFFFFF"/>
                </a:solidFill>
                <a:latin typeface="Meiryo" charset="-128"/>
                <a:ea typeface="Meiryo" charset="-128"/>
                <a:cs typeface="Meiryo" charset="-128"/>
              </a:rPr>
              <a:t>複数企業共用</a:t>
            </a:r>
          </a:p>
        </p:txBody>
      </p:sp>
      <p:sp>
        <p:nvSpPr>
          <p:cNvPr id="159" name="テキスト ボックス 158"/>
          <p:cNvSpPr txBox="1"/>
          <p:nvPr/>
        </p:nvSpPr>
        <p:spPr>
          <a:xfrm>
            <a:off x="4799062" y="4876800"/>
            <a:ext cx="2492990" cy="369332"/>
          </a:xfrm>
          <a:prstGeom prst="rect">
            <a:avLst/>
          </a:prstGeom>
          <a:noFill/>
        </p:spPr>
        <p:txBody>
          <a:bodyPr wrap="none" rtlCol="0">
            <a:spAutoFit/>
          </a:bodyPr>
          <a:lstStyle/>
          <a:p>
            <a:pPr algn="ctr"/>
            <a:r>
              <a:rPr kumimoji="1" lang="ja-JP" altLang="en-US" sz="1800" dirty="0">
                <a:solidFill>
                  <a:srgbClr val="FFFFFF"/>
                </a:solidFill>
                <a:latin typeface="Meiryo" charset="-128"/>
                <a:ea typeface="Meiryo" charset="-128"/>
                <a:cs typeface="Meiryo" charset="-128"/>
              </a:rPr>
              <a:t>パブリック・クラウド</a:t>
            </a:r>
          </a:p>
        </p:txBody>
      </p:sp>
      <p:sp>
        <p:nvSpPr>
          <p:cNvPr id="21506" name="Rectangle 2"/>
          <p:cNvSpPr>
            <a:spLocks noGrp="1" noChangeArrowheads="1"/>
          </p:cNvSpPr>
          <p:nvPr>
            <p:ph type="title"/>
          </p:nvPr>
        </p:nvSpPr>
        <p:spPr>
          <a:xfrm>
            <a:off x="230400" y="266402"/>
            <a:ext cx="8686800" cy="416221"/>
          </a:xfrm>
        </p:spPr>
        <p:txBody>
          <a:bodyPr lIns="0" rIns="0"/>
          <a:lstStyle/>
          <a:p>
            <a:r>
              <a:rPr lang="ja-JP" altLang="en-US" sz="2700" dirty="0"/>
              <a:t>クラウドの定義／配置モデル </a:t>
            </a:r>
            <a:r>
              <a:rPr lang="en-US" altLang="ja-JP" sz="2700" dirty="0"/>
              <a:t>(Deployment Model)</a:t>
            </a:r>
            <a:endParaRPr lang="ja-JP" altLang="en-US" sz="2700" dirty="0">
              <a:ea typeface="ＭＳ Ｐゴシック" charset="-128"/>
            </a:endParaRPr>
          </a:p>
        </p:txBody>
      </p:sp>
      <p:sp>
        <p:nvSpPr>
          <p:cNvPr id="156" name="角丸四角形 155"/>
          <p:cNvSpPr/>
          <p:nvPr/>
        </p:nvSpPr>
        <p:spPr bwMode="auto">
          <a:xfrm>
            <a:off x="390688" y="2743200"/>
            <a:ext cx="2723823" cy="2579132"/>
          </a:xfrm>
          <a:prstGeom prst="roundRect">
            <a:avLst>
              <a:gd name="adj" fmla="val 0"/>
            </a:avLst>
          </a:prstGeom>
          <a:solidFill>
            <a:schemeClr val="accent6">
              <a:lumMod val="20000"/>
              <a:lumOff val="80000"/>
            </a:schemeClr>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pic>
        <p:nvPicPr>
          <p:cNvPr id="150" name="Picture 82" descr="server"/>
          <p:cNvPicPr>
            <a:picLocks noChangeAspect="1" noChangeArrowheads="1"/>
          </p:cNvPicPr>
          <p:nvPr/>
        </p:nvPicPr>
        <p:blipFill>
          <a:blip r:embed="rId3"/>
          <a:srcRect/>
          <a:stretch>
            <a:fillRect/>
          </a:stretch>
        </p:blipFill>
        <p:spPr bwMode="auto">
          <a:xfrm>
            <a:off x="914638" y="2925724"/>
            <a:ext cx="832252" cy="1258463"/>
          </a:xfrm>
          <a:prstGeom prst="rect">
            <a:avLst/>
          </a:prstGeom>
          <a:noFill/>
          <a:ln w="9525">
            <a:noFill/>
            <a:miter lim="800000"/>
            <a:headEnd/>
            <a:tailEnd/>
          </a:ln>
        </p:spPr>
      </p:pic>
      <p:pic>
        <p:nvPicPr>
          <p:cNvPr id="151" name="Picture 82" descr="server"/>
          <p:cNvPicPr>
            <a:picLocks noChangeAspect="1" noChangeArrowheads="1"/>
          </p:cNvPicPr>
          <p:nvPr/>
        </p:nvPicPr>
        <p:blipFill>
          <a:blip r:embed="rId3"/>
          <a:srcRect/>
          <a:stretch>
            <a:fillRect/>
          </a:stretch>
        </p:blipFill>
        <p:spPr bwMode="auto">
          <a:xfrm>
            <a:off x="1392621" y="2931702"/>
            <a:ext cx="829440" cy="1261453"/>
          </a:xfrm>
          <a:prstGeom prst="rect">
            <a:avLst/>
          </a:prstGeom>
          <a:noFill/>
          <a:ln w="9525">
            <a:noFill/>
            <a:miter lim="800000"/>
            <a:headEnd/>
            <a:tailEnd/>
          </a:ln>
        </p:spPr>
      </p:pic>
      <p:pic>
        <p:nvPicPr>
          <p:cNvPr id="152" name="Picture 82" descr="server"/>
          <p:cNvPicPr>
            <a:picLocks noChangeAspect="1" noChangeArrowheads="1"/>
          </p:cNvPicPr>
          <p:nvPr/>
        </p:nvPicPr>
        <p:blipFill>
          <a:blip r:embed="rId3"/>
          <a:srcRect/>
          <a:stretch>
            <a:fillRect/>
          </a:stretch>
        </p:blipFill>
        <p:spPr bwMode="auto">
          <a:xfrm>
            <a:off x="1805935" y="2955616"/>
            <a:ext cx="832252" cy="1261453"/>
          </a:xfrm>
          <a:prstGeom prst="rect">
            <a:avLst/>
          </a:prstGeom>
          <a:noFill/>
          <a:ln w="9525">
            <a:noFill/>
            <a:miter lim="800000"/>
            <a:headEnd/>
            <a:tailEnd/>
          </a:ln>
        </p:spPr>
      </p:pic>
      <p:sp>
        <p:nvSpPr>
          <p:cNvPr id="158" name="テキスト ボックス 157"/>
          <p:cNvSpPr txBox="1"/>
          <p:nvPr/>
        </p:nvSpPr>
        <p:spPr>
          <a:xfrm>
            <a:off x="414501" y="4876800"/>
            <a:ext cx="2723823" cy="369332"/>
          </a:xfrm>
          <a:prstGeom prst="rect">
            <a:avLst/>
          </a:prstGeom>
          <a:noFill/>
        </p:spPr>
        <p:txBody>
          <a:bodyPr wrap="none" rtlCol="0">
            <a:spAutoFit/>
          </a:bodyPr>
          <a:lstStyle/>
          <a:p>
            <a:pPr algn="ctr"/>
            <a:r>
              <a:rPr kumimoji="1" lang="ja-JP" altLang="en-US" sz="1800" dirty="0">
                <a:solidFill>
                  <a:srgbClr val="000090"/>
                </a:solidFill>
                <a:latin typeface="Meiryo" charset="-128"/>
                <a:ea typeface="Meiryo" charset="-128"/>
                <a:cs typeface="Meiryo" charset="-128"/>
              </a:rPr>
              <a:t>プライベート・クラウド</a:t>
            </a:r>
          </a:p>
        </p:txBody>
      </p:sp>
      <p:sp>
        <p:nvSpPr>
          <p:cNvPr id="160" name="テキスト ボックス 159"/>
          <p:cNvSpPr txBox="1"/>
          <p:nvPr/>
        </p:nvSpPr>
        <p:spPr>
          <a:xfrm>
            <a:off x="731229" y="4394200"/>
            <a:ext cx="2031325" cy="461665"/>
          </a:xfrm>
          <a:prstGeom prst="rect">
            <a:avLst/>
          </a:prstGeom>
          <a:noFill/>
        </p:spPr>
        <p:txBody>
          <a:bodyPr wrap="none" rtlCol="0">
            <a:spAutoFit/>
          </a:bodyPr>
          <a:lstStyle/>
          <a:p>
            <a:pPr algn="ctr"/>
            <a:r>
              <a:rPr kumimoji="1" lang="ja-JP" altLang="en-US" sz="2400" dirty="0">
                <a:solidFill>
                  <a:srgbClr val="000090"/>
                </a:solidFill>
                <a:latin typeface="Meiryo" charset="-128"/>
                <a:ea typeface="Meiryo" charset="-128"/>
                <a:cs typeface="Meiryo" charset="-128"/>
              </a:rPr>
              <a:t>個別企業専用</a:t>
            </a:r>
          </a:p>
        </p:txBody>
      </p:sp>
      <p:sp>
        <p:nvSpPr>
          <p:cNvPr id="16" name="左右矢印 15"/>
          <p:cNvSpPr/>
          <p:nvPr/>
        </p:nvSpPr>
        <p:spPr bwMode="auto">
          <a:xfrm>
            <a:off x="228600" y="5867400"/>
            <a:ext cx="8686799" cy="685800"/>
          </a:xfrm>
          <a:prstGeom prst="leftRightArrow">
            <a:avLst>
              <a:gd name="adj1" fmla="val 70000"/>
              <a:gd name="adj2" fmla="val 5000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charset="-128"/>
              <a:ea typeface="Meiryo" charset="-128"/>
              <a:cs typeface="Meiryo" charset="-128"/>
            </a:endParaRPr>
          </a:p>
        </p:txBody>
      </p:sp>
      <p:sp>
        <p:nvSpPr>
          <p:cNvPr id="17" name="テキスト ボックス 16"/>
          <p:cNvSpPr txBox="1"/>
          <p:nvPr/>
        </p:nvSpPr>
        <p:spPr>
          <a:xfrm>
            <a:off x="592402" y="6019800"/>
            <a:ext cx="1851789" cy="400110"/>
          </a:xfrm>
          <a:prstGeom prst="rect">
            <a:avLst/>
          </a:prstGeom>
          <a:noFill/>
        </p:spPr>
        <p:txBody>
          <a:bodyPr wrap="none" rtlCol="0">
            <a:spAutoFit/>
          </a:bodyPr>
          <a:lstStyle/>
          <a:p>
            <a:r>
              <a:rPr kumimoji="1" lang="ja-JP" altLang="en-US" sz="2000" dirty="0">
                <a:solidFill>
                  <a:schemeClr val="bg1"/>
                </a:solidFill>
                <a:latin typeface="Meiryo" charset="-128"/>
                <a:ea typeface="Meiryo" charset="-128"/>
                <a:cs typeface="Meiryo" charset="-128"/>
              </a:rPr>
              <a:t>個別</a:t>
            </a:r>
            <a:r>
              <a:rPr kumimoji="1" lang="en-US" altLang="ja-JP" sz="2000" dirty="0">
                <a:solidFill>
                  <a:schemeClr val="bg1"/>
                </a:solidFill>
                <a:latin typeface="Meiryo" charset="-128"/>
                <a:ea typeface="Meiryo" charset="-128"/>
                <a:cs typeface="Meiryo" charset="-128"/>
              </a:rPr>
              <a:t>･</a:t>
            </a:r>
            <a:r>
              <a:rPr kumimoji="1" lang="ja-JP" altLang="en-US" sz="2000" dirty="0">
                <a:solidFill>
                  <a:schemeClr val="bg1"/>
                </a:solidFill>
                <a:latin typeface="Meiryo" charset="-128"/>
                <a:ea typeface="Meiryo" charset="-128"/>
                <a:cs typeface="Meiryo" charset="-128"/>
              </a:rPr>
              <a:t>少数企業</a:t>
            </a:r>
          </a:p>
        </p:txBody>
      </p:sp>
      <p:sp>
        <p:nvSpPr>
          <p:cNvPr id="172" name="テキスト ボックス 171"/>
          <p:cNvSpPr txBox="1"/>
          <p:nvPr/>
        </p:nvSpPr>
        <p:spPr>
          <a:xfrm>
            <a:off x="5583238" y="6019800"/>
            <a:ext cx="3005951" cy="400110"/>
          </a:xfrm>
          <a:prstGeom prst="rect">
            <a:avLst/>
          </a:prstGeom>
          <a:noFill/>
        </p:spPr>
        <p:txBody>
          <a:bodyPr wrap="none" rtlCol="0">
            <a:spAutoFit/>
          </a:bodyPr>
          <a:lstStyle/>
          <a:p>
            <a:pPr algn="r"/>
            <a:r>
              <a:rPr kumimoji="1" lang="ja-JP" altLang="en-US" sz="2000" dirty="0">
                <a:solidFill>
                  <a:schemeClr val="bg1"/>
                </a:solidFill>
                <a:latin typeface="Meiryo" charset="-128"/>
                <a:ea typeface="Meiryo" charset="-128"/>
                <a:cs typeface="Meiryo" charset="-128"/>
              </a:rPr>
              <a:t>不特定・複数企業／個人</a:t>
            </a:r>
          </a:p>
        </p:txBody>
      </p:sp>
      <p:sp>
        <p:nvSpPr>
          <p:cNvPr id="175" name="上下矢印 174"/>
          <p:cNvSpPr/>
          <p:nvPr/>
        </p:nvSpPr>
        <p:spPr bwMode="auto">
          <a:xfrm>
            <a:off x="6211402" y="1676400"/>
            <a:ext cx="363802" cy="1056640"/>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77" name="角丸四角形 176"/>
          <p:cNvSpPr/>
          <p:nvPr/>
        </p:nvSpPr>
        <p:spPr bwMode="auto">
          <a:xfrm>
            <a:off x="5638800"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78"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81442" y="949079"/>
            <a:ext cx="533400" cy="534988"/>
          </a:xfrm>
          <a:prstGeom prst="rect">
            <a:avLst/>
          </a:prstGeom>
          <a:noFill/>
          <a:ln w="9525">
            <a:noFill/>
            <a:miter lim="800000"/>
            <a:headEnd/>
            <a:tailEnd/>
          </a:ln>
        </p:spPr>
      </p:pic>
      <p:pic>
        <p:nvPicPr>
          <p:cNvPr id="179"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62455" y="950667"/>
            <a:ext cx="533400" cy="533400"/>
          </a:xfrm>
          <a:prstGeom prst="rect">
            <a:avLst/>
          </a:prstGeom>
          <a:noFill/>
          <a:ln w="9525">
            <a:noFill/>
            <a:miter lim="800000"/>
            <a:headEnd/>
            <a:tailEnd/>
          </a:ln>
        </p:spPr>
      </p:pic>
      <p:pic>
        <p:nvPicPr>
          <p:cNvPr id="180"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72042" y="950667"/>
            <a:ext cx="533400" cy="533400"/>
          </a:xfrm>
          <a:prstGeom prst="rect">
            <a:avLst/>
          </a:prstGeom>
          <a:noFill/>
          <a:ln w="9525">
            <a:noFill/>
            <a:miter lim="800000"/>
            <a:headEnd/>
            <a:tailEnd/>
          </a:ln>
        </p:spPr>
      </p:pic>
      <p:sp>
        <p:nvSpPr>
          <p:cNvPr id="182" name="角丸四角形 181"/>
          <p:cNvSpPr/>
          <p:nvPr/>
        </p:nvSpPr>
        <p:spPr bwMode="auto">
          <a:xfrm>
            <a:off x="7348757" y="139314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83"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91399" y="959239"/>
            <a:ext cx="533400" cy="534988"/>
          </a:xfrm>
          <a:prstGeom prst="rect">
            <a:avLst/>
          </a:prstGeom>
          <a:noFill/>
          <a:ln w="9525">
            <a:noFill/>
            <a:miter lim="800000"/>
            <a:headEnd/>
            <a:tailEnd/>
          </a:ln>
        </p:spPr>
      </p:pic>
      <p:pic>
        <p:nvPicPr>
          <p:cNvPr id="184"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72412" y="960827"/>
            <a:ext cx="533400" cy="533400"/>
          </a:xfrm>
          <a:prstGeom prst="rect">
            <a:avLst/>
          </a:prstGeom>
          <a:noFill/>
          <a:ln w="9525">
            <a:noFill/>
            <a:miter lim="800000"/>
            <a:headEnd/>
            <a:tailEnd/>
          </a:ln>
        </p:spPr>
      </p:pic>
      <p:pic>
        <p:nvPicPr>
          <p:cNvPr id="185"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81999" y="960827"/>
            <a:ext cx="533400" cy="533400"/>
          </a:xfrm>
          <a:prstGeom prst="rect">
            <a:avLst/>
          </a:prstGeom>
          <a:noFill/>
          <a:ln w="9525">
            <a:noFill/>
            <a:miter lim="800000"/>
            <a:headEnd/>
            <a:tailEnd/>
          </a:ln>
        </p:spPr>
      </p:pic>
      <p:sp>
        <p:nvSpPr>
          <p:cNvPr id="186" name="上下矢印 185"/>
          <p:cNvSpPr/>
          <p:nvPr/>
        </p:nvSpPr>
        <p:spPr bwMode="auto">
          <a:xfrm>
            <a:off x="7909741" y="1676400"/>
            <a:ext cx="363802" cy="1056640"/>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57" name="角丸四角形 156"/>
          <p:cNvSpPr/>
          <p:nvPr/>
        </p:nvSpPr>
        <p:spPr bwMode="auto">
          <a:xfrm>
            <a:off x="5638799" y="1981200"/>
            <a:ext cx="3276599" cy="381000"/>
          </a:xfrm>
          <a:prstGeom prst="roundRect">
            <a:avLst>
              <a:gd name="adj" fmla="val 50000"/>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eiryo" charset="-128"/>
                <a:ea typeface="Meiryo" charset="-128"/>
                <a:cs typeface="Meiryo" charset="-128"/>
              </a:rPr>
              <a:t>インターネット</a:t>
            </a:r>
          </a:p>
        </p:txBody>
      </p:sp>
      <p:sp>
        <p:nvSpPr>
          <p:cNvPr id="154" name="角丸四角形 153"/>
          <p:cNvSpPr/>
          <p:nvPr/>
        </p:nvSpPr>
        <p:spPr bwMode="auto">
          <a:xfrm>
            <a:off x="3481388" y="2811046"/>
            <a:ext cx="2189392" cy="1921708"/>
          </a:xfrm>
          <a:prstGeom prst="roundRect">
            <a:avLst>
              <a:gd name="adj" fmla="val 0"/>
            </a:avLst>
          </a:prstGeom>
          <a:solidFill>
            <a:srgbClr val="4597A0"/>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1" name="角丸四角形 10"/>
          <p:cNvSpPr/>
          <p:nvPr/>
        </p:nvSpPr>
        <p:spPr bwMode="auto">
          <a:xfrm>
            <a:off x="3657600" y="2955617"/>
            <a:ext cx="1777759" cy="1159184"/>
          </a:xfrm>
          <a:prstGeom prst="roundRect">
            <a:avLst>
              <a:gd name="adj" fmla="val 9039"/>
            </a:avLst>
          </a:prstGeom>
          <a:solidFill>
            <a:srgbClr val="CCFFCC"/>
          </a:solidFill>
          <a:ln w="19050" cap="flat" cmpd="sng" algn="ctr">
            <a:solidFill>
              <a:srgbClr val="008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0" name="ホームベース 9"/>
          <p:cNvSpPr/>
          <p:nvPr/>
        </p:nvSpPr>
        <p:spPr bwMode="auto">
          <a:xfrm flipH="1">
            <a:off x="5181591" y="3348335"/>
            <a:ext cx="3265266" cy="461665"/>
          </a:xfrm>
          <a:prstGeom prst="homePlate">
            <a:avLst/>
          </a:prstGeom>
          <a:solidFill>
            <a:srgbClr val="CCFFCC"/>
          </a:solidFill>
          <a:ln w="38100" cap="flat" cmpd="sng" algn="ctr">
            <a:solidFill>
              <a:srgbClr val="008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2" name="テキスト ボックス 11"/>
          <p:cNvSpPr txBox="1"/>
          <p:nvPr/>
        </p:nvSpPr>
        <p:spPr>
          <a:xfrm>
            <a:off x="3711810" y="2999601"/>
            <a:ext cx="1723549" cy="400110"/>
          </a:xfrm>
          <a:prstGeom prst="rect">
            <a:avLst/>
          </a:prstGeom>
          <a:noFill/>
        </p:spPr>
        <p:txBody>
          <a:bodyPr wrap="none" rtlCol="0">
            <a:spAutoFit/>
          </a:bodyPr>
          <a:lstStyle/>
          <a:p>
            <a:pPr algn="ctr"/>
            <a:r>
              <a:rPr kumimoji="1" lang="ja-JP" altLang="en-US" sz="2000" dirty="0">
                <a:latin typeface="Meiryo" charset="-128"/>
                <a:ea typeface="Meiryo" charset="-128"/>
                <a:cs typeface="Meiryo" charset="-128"/>
              </a:rPr>
              <a:t>特定企業占有</a:t>
            </a:r>
          </a:p>
        </p:txBody>
      </p:sp>
      <p:sp>
        <p:nvSpPr>
          <p:cNvPr id="15" name="テキスト ボックス 14"/>
          <p:cNvSpPr txBox="1"/>
          <p:nvPr/>
        </p:nvSpPr>
        <p:spPr>
          <a:xfrm>
            <a:off x="3393143" y="4295741"/>
            <a:ext cx="2357714" cy="230832"/>
          </a:xfrm>
          <a:prstGeom prst="rect">
            <a:avLst/>
          </a:prstGeom>
          <a:noFill/>
        </p:spPr>
        <p:txBody>
          <a:bodyPr wrap="square" rtlCol="0">
            <a:spAutoFit/>
          </a:bodyPr>
          <a:lstStyle/>
          <a:p>
            <a:pPr algn="ctr"/>
            <a:r>
              <a:rPr kumimoji="1" lang="ja-JP" altLang="en-US" sz="900">
                <a:solidFill>
                  <a:schemeClr val="bg1"/>
                </a:solidFill>
                <a:latin typeface="Meiryo" charset="-128"/>
                <a:ea typeface="Meiryo" charset="-128"/>
                <a:cs typeface="Meiryo" charset="-128"/>
              </a:rPr>
              <a:t>ホス</a:t>
            </a:r>
            <a:r>
              <a:rPr lang="ja-JP" altLang="en-US" sz="900">
                <a:solidFill>
                  <a:schemeClr val="bg1"/>
                </a:solidFill>
                <a:latin typeface="Meiryo" charset="-128"/>
                <a:ea typeface="Meiryo" charset="-128"/>
                <a:cs typeface="Meiryo" charset="-128"/>
              </a:rPr>
              <a:t>テッド</a:t>
            </a:r>
            <a:r>
              <a:rPr lang="ja-JP" altLang="en-US" sz="900" dirty="0">
                <a:solidFill>
                  <a:schemeClr val="bg1"/>
                </a:solidFill>
                <a:latin typeface="Meiryo" charset="-128"/>
                <a:ea typeface="Meiryo" charset="-128"/>
                <a:cs typeface="Meiryo" charset="-128"/>
              </a:rPr>
              <a:t>・プライベート・クラウド</a:t>
            </a:r>
            <a:endParaRPr kumimoji="1" lang="ja-JP" altLang="en-US" sz="900" dirty="0">
              <a:solidFill>
                <a:schemeClr val="bg1"/>
              </a:solidFill>
              <a:latin typeface="Meiryo" charset="-128"/>
              <a:ea typeface="Meiryo" charset="-128"/>
              <a:cs typeface="Meiryo" charset="-128"/>
            </a:endParaRPr>
          </a:p>
        </p:txBody>
      </p:sp>
      <p:sp>
        <p:nvSpPr>
          <p:cNvPr id="173" name="テキスト ボックス 172"/>
          <p:cNvSpPr txBox="1"/>
          <p:nvPr/>
        </p:nvSpPr>
        <p:spPr>
          <a:xfrm>
            <a:off x="5387796" y="3409884"/>
            <a:ext cx="1210588" cy="338554"/>
          </a:xfrm>
          <a:prstGeom prst="rect">
            <a:avLst/>
          </a:prstGeom>
          <a:noFill/>
        </p:spPr>
        <p:txBody>
          <a:bodyPr wrap="none" rtlCol="0">
            <a:spAutoFit/>
          </a:bodyPr>
          <a:lstStyle/>
          <a:p>
            <a:pPr algn="ctr"/>
            <a:r>
              <a:rPr kumimoji="1" lang="ja-JP" altLang="en-US" sz="1600" dirty="0">
                <a:solidFill>
                  <a:srgbClr val="008000"/>
                </a:solidFill>
                <a:latin typeface="Meiryo" charset="-128"/>
                <a:ea typeface="Meiryo" charset="-128"/>
                <a:cs typeface="Meiryo" charset="-128"/>
              </a:rPr>
              <a:t>固定割当て</a:t>
            </a:r>
          </a:p>
        </p:txBody>
      </p:sp>
      <p:pic>
        <p:nvPicPr>
          <p:cNvPr id="145" name="Picture 82" descr="ser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5122" y="3352800"/>
            <a:ext cx="565241" cy="696880"/>
          </a:xfrm>
          <a:prstGeom prst="rect">
            <a:avLst/>
          </a:prstGeom>
          <a:noFill/>
          <a:ln w="9525">
            <a:noFill/>
            <a:miter lim="800000"/>
            <a:headEnd/>
            <a:tailEnd/>
          </a:ln>
        </p:spPr>
      </p:pic>
      <p:pic>
        <p:nvPicPr>
          <p:cNvPr id="147" name="Picture 82" descr="ser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09753" y="3356111"/>
            <a:ext cx="563330" cy="698536"/>
          </a:xfrm>
          <a:prstGeom prst="rect">
            <a:avLst/>
          </a:prstGeom>
          <a:noFill/>
          <a:ln w="9525">
            <a:noFill/>
            <a:miter lim="800000"/>
            <a:headEnd/>
            <a:tailEnd/>
          </a:ln>
        </p:spPr>
      </p:pic>
      <p:pic>
        <p:nvPicPr>
          <p:cNvPr id="148" name="Picture 82" descr="ser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90463" y="3369353"/>
            <a:ext cx="565241" cy="698536"/>
          </a:xfrm>
          <a:prstGeom prst="rect">
            <a:avLst/>
          </a:prstGeom>
          <a:noFill/>
          <a:ln w="9525">
            <a:noFill/>
            <a:miter lim="800000"/>
            <a:headEnd/>
            <a:tailEnd/>
          </a:ln>
        </p:spPr>
      </p:pic>
      <p:pic>
        <p:nvPicPr>
          <p:cNvPr id="162" name="Picture 82" descr="server"/>
          <p:cNvPicPr>
            <a:picLocks noChangeAspect="1" noChangeArrowheads="1"/>
          </p:cNvPicPr>
          <p:nvPr/>
        </p:nvPicPr>
        <p:blipFill>
          <a:blip r:embed="rId3"/>
          <a:srcRect/>
          <a:stretch>
            <a:fillRect/>
          </a:stretch>
        </p:blipFill>
        <p:spPr bwMode="auto">
          <a:xfrm>
            <a:off x="6604726" y="2971800"/>
            <a:ext cx="832252" cy="1258463"/>
          </a:xfrm>
          <a:prstGeom prst="rect">
            <a:avLst/>
          </a:prstGeom>
          <a:noFill/>
          <a:ln w="9525">
            <a:noFill/>
            <a:miter lim="800000"/>
            <a:headEnd/>
            <a:tailEnd/>
          </a:ln>
        </p:spPr>
      </p:pic>
      <p:pic>
        <p:nvPicPr>
          <p:cNvPr id="163" name="Picture 82" descr="server"/>
          <p:cNvPicPr>
            <a:picLocks noChangeAspect="1" noChangeArrowheads="1"/>
          </p:cNvPicPr>
          <p:nvPr/>
        </p:nvPicPr>
        <p:blipFill>
          <a:blip r:embed="rId3"/>
          <a:srcRect/>
          <a:stretch>
            <a:fillRect/>
          </a:stretch>
        </p:blipFill>
        <p:spPr bwMode="auto">
          <a:xfrm>
            <a:off x="7082709" y="2977778"/>
            <a:ext cx="829440" cy="1261453"/>
          </a:xfrm>
          <a:prstGeom prst="rect">
            <a:avLst/>
          </a:prstGeom>
          <a:noFill/>
          <a:ln w="9525">
            <a:noFill/>
            <a:miter lim="800000"/>
            <a:headEnd/>
            <a:tailEnd/>
          </a:ln>
        </p:spPr>
      </p:pic>
      <p:pic>
        <p:nvPicPr>
          <p:cNvPr id="164" name="Picture 82" descr="server"/>
          <p:cNvPicPr>
            <a:picLocks noChangeAspect="1" noChangeArrowheads="1"/>
          </p:cNvPicPr>
          <p:nvPr/>
        </p:nvPicPr>
        <p:blipFill>
          <a:blip r:embed="rId3"/>
          <a:srcRect/>
          <a:stretch>
            <a:fillRect/>
          </a:stretch>
        </p:blipFill>
        <p:spPr bwMode="auto">
          <a:xfrm>
            <a:off x="7496023" y="3001692"/>
            <a:ext cx="832252" cy="1261453"/>
          </a:xfrm>
          <a:prstGeom prst="rect">
            <a:avLst/>
          </a:prstGeom>
          <a:noFill/>
          <a:ln w="9525">
            <a:noFill/>
            <a:miter lim="800000"/>
            <a:headEnd/>
            <a:tailEnd/>
          </a:ln>
        </p:spPr>
      </p:pic>
      <p:sp>
        <p:nvSpPr>
          <p:cNvPr id="133" name="角丸四角形 132"/>
          <p:cNvSpPr/>
          <p:nvPr/>
        </p:nvSpPr>
        <p:spPr bwMode="auto">
          <a:xfrm>
            <a:off x="3843558"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35"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949079"/>
            <a:ext cx="533400" cy="534988"/>
          </a:xfrm>
          <a:prstGeom prst="rect">
            <a:avLst/>
          </a:prstGeom>
          <a:noFill/>
          <a:ln w="9525">
            <a:noFill/>
            <a:miter lim="800000"/>
            <a:headEnd/>
            <a:tailEnd/>
          </a:ln>
        </p:spPr>
      </p:pic>
      <p:pic>
        <p:nvPicPr>
          <p:cNvPr id="136"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67213" y="950667"/>
            <a:ext cx="533400" cy="533400"/>
          </a:xfrm>
          <a:prstGeom prst="rect">
            <a:avLst/>
          </a:prstGeom>
          <a:noFill/>
          <a:ln w="9525">
            <a:noFill/>
            <a:miter lim="800000"/>
            <a:headEnd/>
            <a:tailEnd/>
          </a:ln>
        </p:spPr>
      </p:pic>
      <p:pic>
        <p:nvPicPr>
          <p:cNvPr id="137"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950667"/>
            <a:ext cx="533400" cy="533400"/>
          </a:xfrm>
          <a:prstGeom prst="rect">
            <a:avLst/>
          </a:prstGeom>
          <a:noFill/>
          <a:ln w="9525">
            <a:noFill/>
            <a:miter lim="800000"/>
            <a:headEnd/>
            <a:tailEnd/>
          </a:ln>
        </p:spPr>
      </p:pic>
      <p:sp>
        <p:nvSpPr>
          <p:cNvPr id="174" name="上下矢印 173"/>
          <p:cNvSpPr/>
          <p:nvPr/>
        </p:nvSpPr>
        <p:spPr bwMode="auto">
          <a:xfrm>
            <a:off x="4411928" y="1676400"/>
            <a:ext cx="387134" cy="1134646"/>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9" name="上下矢印 18"/>
          <p:cNvSpPr/>
          <p:nvPr/>
        </p:nvSpPr>
        <p:spPr bwMode="auto">
          <a:xfrm>
            <a:off x="1594512" y="1686560"/>
            <a:ext cx="363802" cy="1056639"/>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4" name="角丸四角形 13"/>
          <p:cNvSpPr/>
          <p:nvPr/>
        </p:nvSpPr>
        <p:spPr bwMode="auto">
          <a:xfrm>
            <a:off x="228600" y="1981200"/>
            <a:ext cx="5115499" cy="381000"/>
          </a:xfrm>
          <a:prstGeom prst="roundRect">
            <a:avLst>
              <a:gd name="adj" fmla="val 50000"/>
            </a:avLst>
          </a:prstGeom>
          <a:solidFill>
            <a:srgbClr val="66006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eiryo" charset="-128"/>
                <a:ea typeface="Meiryo" charset="-128"/>
                <a:cs typeface="Meiryo" charset="-128"/>
              </a:rPr>
              <a:t>専用回線・</a:t>
            </a:r>
            <a:r>
              <a:rPr kumimoji="0" lang="en-US" altLang="ja-JP" sz="1600" b="0" i="0" u="none" strike="noStrike" cap="none" normalizeH="0" baseline="0" dirty="0">
                <a:ln>
                  <a:noFill/>
                </a:ln>
                <a:solidFill>
                  <a:srgbClr val="FFFFFF"/>
                </a:solidFill>
                <a:effectLst/>
                <a:latin typeface="Meiryo" charset="-128"/>
                <a:ea typeface="Meiryo" charset="-128"/>
                <a:cs typeface="Meiryo" charset="-128"/>
              </a:rPr>
              <a:t>VPN</a:t>
            </a:r>
            <a:endParaRPr kumimoji="0" lang="ja-JP" altLang="en-US" sz="1600" b="0" i="0" u="none" strike="noStrike" cap="none" normalizeH="0" baseline="0" dirty="0">
              <a:ln>
                <a:noFill/>
              </a:ln>
              <a:solidFill>
                <a:srgbClr val="FFFFFF"/>
              </a:solidFill>
              <a:effectLst/>
              <a:latin typeface="Meiryo" charset="-128"/>
              <a:ea typeface="Meiryo" charset="-128"/>
              <a:cs typeface="Meiryo" charset="-128"/>
            </a:endParaRPr>
          </a:p>
        </p:txBody>
      </p:sp>
      <p:sp>
        <p:nvSpPr>
          <p:cNvPr id="188" name="角丸四角形 187"/>
          <p:cNvSpPr/>
          <p:nvPr/>
        </p:nvSpPr>
        <p:spPr bwMode="auto">
          <a:xfrm>
            <a:off x="1022614"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89"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5256" y="949079"/>
            <a:ext cx="533400" cy="534988"/>
          </a:xfrm>
          <a:prstGeom prst="rect">
            <a:avLst/>
          </a:prstGeom>
          <a:noFill/>
          <a:ln w="9525">
            <a:noFill/>
            <a:miter lim="800000"/>
            <a:headEnd/>
            <a:tailEnd/>
          </a:ln>
        </p:spPr>
      </p:pic>
      <p:pic>
        <p:nvPicPr>
          <p:cNvPr id="190"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46269" y="950667"/>
            <a:ext cx="533400" cy="533400"/>
          </a:xfrm>
          <a:prstGeom prst="rect">
            <a:avLst/>
          </a:prstGeom>
          <a:noFill/>
          <a:ln w="9525">
            <a:noFill/>
            <a:miter lim="800000"/>
            <a:headEnd/>
            <a:tailEnd/>
          </a:ln>
        </p:spPr>
      </p:pic>
      <p:pic>
        <p:nvPicPr>
          <p:cNvPr id="191"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55856" y="950667"/>
            <a:ext cx="533400" cy="533400"/>
          </a:xfrm>
          <a:prstGeom prst="rect">
            <a:avLst/>
          </a:prstGeom>
          <a:noFill/>
          <a:ln w="9525">
            <a:noFill/>
            <a:miter lim="800000"/>
            <a:headEnd/>
            <a:tailEnd/>
          </a:ln>
        </p:spPr>
      </p:pic>
    </p:spTree>
    <p:extLst>
      <p:ext uri="{BB962C8B-B14F-4D97-AF65-F5344CB8AC3E}">
        <p14:creationId xmlns:p14="http://schemas.microsoft.com/office/powerpoint/2010/main" val="161544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bwMode="auto">
          <a:xfrm>
            <a:off x="1447799" y="4524027"/>
            <a:ext cx="7412093" cy="1844676"/>
          </a:xfrm>
          <a:prstGeom prst="roundRect">
            <a:avLst>
              <a:gd name="adj" fmla="val 0"/>
            </a:avLst>
          </a:prstGeom>
          <a:solidFill>
            <a:srgbClr val="E6D6A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spcBef>
                <a:spcPct val="20000"/>
              </a:spcBef>
              <a:defRPr/>
            </a:pPr>
            <a:endParaRPr kumimoji="0" lang="ja-JP" altLang="en-US" sz="1200" dirty="0">
              <a:solidFill>
                <a:srgbClr val="484848"/>
              </a:solidFill>
              <a:latin typeface="Meiryo" panose="020B0604030504040204" pitchFamily="34" charset="-128"/>
              <a:ea typeface="Meiryo" panose="020B0604030504040204" pitchFamily="34" charset="-128"/>
              <a:cs typeface="Meiryo" charset="-128"/>
            </a:endParaRPr>
          </a:p>
          <a:p>
            <a:pPr>
              <a:spcBef>
                <a:spcPct val="20000"/>
              </a:spcBef>
              <a:defRPr/>
            </a:pPr>
            <a:endParaRPr lang="ja-JP" altLang="en-US" sz="1200" dirty="0">
              <a:solidFill>
                <a:srgbClr val="484848"/>
              </a:solidFill>
              <a:latin typeface="Meiryo" panose="020B0604030504040204" pitchFamily="34" charset="-128"/>
              <a:ea typeface="Meiryo" panose="020B0604030504040204" pitchFamily="34" charset="-128"/>
              <a:cs typeface="Meiryo" charset="-128"/>
            </a:endParaRPr>
          </a:p>
        </p:txBody>
      </p:sp>
      <p:sp>
        <p:nvSpPr>
          <p:cNvPr id="8" name="テキスト ボックス 7"/>
          <p:cNvSpPr txBox="1"/>
          <p:nvPr/>
        </p:nvSpPr>
        <p:spPr>
          <a:xfrm>
            <a:off x="7806214" y="4707701"/>
            <a:ext cx="738664" cy="1477328"/>
          </a:xfrm>
          <a:prstGeom prst="rect">
            <a:avLst/>
          </a:prstGeom>
          <a:noFill/>
        </p:spPr>
        <p:txBody>
          <a:bodyPr vert="eaVert" wrap="none" rtlCol="0">
            <a:spAutoFit/>
          </a:bodyPr>
          <a:lstStyle/>
          <a:p>
            <a:pPr algn="ctr"/>
            <a:r>
              <a:rPr kumimoji="1" lang="ja-JP" altLang="en-US" sz="1800" dirty="0">
                <a:solidFill>
                  <a:srgbClr val="000090"/>
                </a:solidFill>
                <a:latin typeface="Meiryo" panose="020B0604030504040204" pitchFamily="34" charset="-128"/>
                <a:ea typeface="Meiryo" panose="020B0604030504040204" pitchFamily="34" charset="-128"/>
                <a:cs typeface="Meiryo" charset="-128"/>
              </a:rPr>
              <a:t>ハイブリッド</a:t>
            </a:r>
            <a:endParaRPr kumimoji="1" lang="en-US" altLang="ja-JP" sz="1800" dirty="0">
              <a:solidFill>
                <a:srgbClr val="000090"/>
              </a:solidFill>
              <a:latin typeface="Meiryo" panose="020B0604030504040204" pitchFamily="34" charset="-128"/>
              <a:ea typeface="Meiryo" panose="020B0604030504040204" pitchFamily="34" charset="-128"/>
              <a:cs typeface="Meiryo" charset="-128"/>
            </a:endParaRPr>
          </a:p>
          <a:p>
            <a:pPr algn="ctr"/>
            <a:r>
              <a:rPr lang="ja-JP" altLang="en-US" sz="1800" dirty="0">
                <a:solidFill>
                  <a:srgbClr val="000090"/>
                </a:solidFill>
                <a:latin typeface="Meiryo" panose="020B0604030504040204" pitchFamily="34" charset="-128"/>
                <a:ea typeface="Meiryo" panose="020B0604030504040204" pitchFamily="34" charset="-128"/>
                <a:cs typeface="Meiryo" charset="-128"/>
              </a:rPr>
              <a:t>クラウド</a:t>
            </a:r>
            <a:endParaRPr kumimoji="1" lang="ja-JP" altLang="en-US" sz="1800" dirty="0">
              <a:solidFill>
                <a:srgbClr val="000090"/>
              </a:solidFill>
              <a:latin typeface="Meiryo" panose="020B0604030504040204" pitchFamily="34" charset="-128"/>
              <a:ea typeface="Meiryo" panose="020B0604030504040204" pitchFamily="34" charset="-128"/>
              <a:cs typeface="Meiryo" charset="-128"/>
            </a:endParaRPr>
          </a:p>
        </p:txBody>
      </p:sp>
      <p:sp>
        <p:nvSpPr>
          <p:cNvPr id="29715" name="AutoShape 11"/>
          <p:cNvSpPr>
            <a:spLocks noChangeArrowheads="1"/>
          </p:cNvSpPr>
          <p:nvPr/>
        </p:nvSpPr>
        <p:spPr bwMode="auto">
          <a:xfrm>
            <a:off x="990600" y="4590702"/>
            <a:ext cx="6567487" cy="811213"/>
          </a:xfrm>
          <a:prstGeom prst="roundRect">
            <a:avLst>
              <a:gd name="adj" fmla="val 0"/>
            </a:avLst>
          </a:prstGeom>
          <a:solidFill>
            <a:srgbClr val="99FFCC">
              <a:alpha val="65000"/>
            </a:srgbClr>
          </a:solidFill>
          <a:ln w="28575" cap="sq" algn="ctr">
            <a:noFill/>
            <a:round/>
            <a:headEnd/>
            <a:tailEnd/>
          </a:ln>
          <a:effectLst>
            <a:outerShdw blurRad="50800" dist="38100" dir="2700000" algn="tl" rotWithShape="0">
              <a:prstClr val="black">
                <a:alpha val="40000"/>
              </a:prstClr>
            </a:outerShdw>
          </a:effectLst>
        </p:spPr>
        <p:txBody>
          <a:bodyPr wrap="none" anchor="ctr"/>
          <a:lstStyle/>
          <a:p>
            <a:endParaRPr lang="ja-JP" altLang="en-US" sz="1200">
              <a:solidFill>
                <a:srgbClr val="484848"/>
              </a:solidFill>
              <a:latin typeface="Meiryo" panose="020B0604030504040204" pitchFamily="34" charset="-128"/>
              <a:ea typeface="Meiryo" panose="020B0604030504040204" pitchFamily="34" charset="-128"/>
              <a:cs typeface="Meiryo" charset="-128"/>
            </a:endParaRPr>
          </a:p>
        </p:txBody>
      </p:sp>
      <p:sp>
        <p:nvSpPr>
          <p:cNvPr id="29716" name="Text Box 12"/>
          <p:cNvSpPr txBox="1">
            <a:spLocks noChangeArrowheads="1"/>
          </p:cNvSpPr>
          <p:nvPr/>
        </p:nvSpPr>
        <p:spPr bwMode="auto">
          <a:xfrm>
            <a:off x="3113087" y="4763740"/>
            <a:ext cx="2525712" cy="523875"/>
          </a:xfrm>
          <a:prstGeom prst="rect">
            <a:avLst/>
          </a:prstGeom>
          <a:noFill/>
          <a:ln w="9525">
            <a:noFill/>
            <a:miter lim="800000"/>
            <a:headEnd/>
            <a:tailEnd/>
          </a:ln>
        </p:spPr>
        <p:txBody>
          <a:bodyPr wrap="square">
            <a:spAutoFit/>
          </a:bodyPr>
          <a:lstStyle/>
          <a:p>
            <a:pPr>
              <a:buFont typeface="Wingdings" pitchFamily="2" charset="2"/>
              <a:buNone/>
            </a:pPr>
            <a:r>
              <a:rPr lang="ja-JP" altLang="en-US" sz="1400" dirty="0">
                <a:solidFill>
                  <a:srgbClr val="40458C"/>
                </a:solidFill>
                <a:latin typeface="Meiryo" panose="020B0604030504040204" pitchFamily="34" charset="-128"/>
                <a:ea typeface="Meiryo" panose="020B0604030504040204" pitchFamily="34" charset="-128"/>
                <a:cs typeface="Meiryo" charset="-128"/>
              </a:rPr>
              <a:t>ベンダーにて運用、ネットワークを介してサービス提供</a:t>
            </a:r>
          </a:p>
        </p:txBody>
      </p:sp>
      <p:sp>
        <p:nvSpPr>
          <p:cNvPr id="29717" name="Text Box 13"/>
          <p:cNvSpPr txBox="1">
            <a:spLocks noChangeArrowheads="1"/>
          </p:cNvSpPr>
          <p:nvPr/>
        </p:nvSpPr>
        <p:spPr bwMode="auto">
          <a:xfrm>
            <a:off x="1524000" y="4724052"/>
            <a:ext cx="1338828" cy="646331"/>
          </a:xfrm>
          <a:prstGeom prst="rect">
            <a:avLst/>
          </a:prstGeom>
          <a:noFill/>
          <a:ln w="9525">
            <a:noFill/>
            <a:miter lim="800000"/>
            <a:headEnd/>
            <a:tailEnd/>
          </a:ln>
        </p:spPr>
        <p:txBody>
          <a:bodyPr wrap="none">
            <a:spAutoFit/>
          </a:bodyPr>
          <a:lstStyle/>
          <a:p>
            <a:pPr>
              <a:buFont typeface="Wingdings" pitchFamily="2" charset="2"/>
              <a:buNone/>
            </a:pPr>
            <a:r>
              <a:rPr lang="ja-JP" altLang="en-US" sz="1800" dirty="0">
                <a:solidFill>
                  <a:srgbClr val="40458C"/>
                </a:solidFill>
                <a:latin typeface="Meiryo" panose="020B0604030504040204" pitchFamily="34" charset="-128"/>
                <a:ea typeface="Meiryo" panose="020B0604030504040204" pitchFamily="34" charset="-128"/>
                <a:cs typeface="Meiryo" charset="-128"/>
              </a:rPr>
              <a:t>パブリック</a:t>
            </a:r>
          </a:p>
          <a:p>
            <a:pPr>
              <a:buFont typeface="Wingdings" pitchFamily="2" charset="2"/>
              <a:buNone/>
            </a:pPr>
            <a:r>
              <a:rPr lang="ja-JP" altLang="en-US" sz="1800" dirty="0">
                <a:solidFill>
                  <a:srgbClr val="40458C"/>
                </a:solidFill>
                <a:latin typeface="Meiryo" panose="020B0604030504040204" pitchFamily="34" charset="-128"/>
                <a:ea typeface="Meiryo" panose="020B0604030504040204" pitchFamily="34" charset="-128"/>
                <a:cs typeface="Meiryo" charset="-128"/>
              </a:rPr>
              <a:t>クラウド</a:t>
            </a:r>
          </a:p>
        </p:txBody>
      </p:sp>
      <p:sp>
        <p:nvSpPr>
          <p:cNvPr id="29718" name="AutoShape 15"/>
          <p:cNvSpPr>
            <a:spLocks noChangeArrowheads="1"/>
          </p:cNvSpPr>
          <p:nvPr/>
        </p:nvSpPr>
        <p:spPr bwMode="auto">
          <a:xfrm>
            <a:off x="990600" y="5446365"/>
            <a:ext cx="6567487" cy="811213"/>
          </a:xfrm>
          <a:prstGeom prst="roundRect">
            <a:avLst>
              <a:gd name="adj" fmla="val 0"/>
            </a:avLst>
          </a:prstGeom>
          <a:solidFill>
            <a:srgbClr val="CCFFFF">
              <a:alpha val="65000"/>
            </a:srgbClr>
          </a:solidFill>
          <a:ln w="28575" cap="sq" algn="ctr">
            <a:noFill/>
            <a:round/>
            <a:headEnd/>
            <a:tailEnd/>
          </a:ln>
          <a:effectLst>
            <a:outerShdw blurRad="50800" dist="38100" dir="2700000" algn="tl" rotWithShape="0">
              <a:prstClr val="black">
                <a:alpha val="40000"/>
              </a:prstClr>
            </a:outerShdw>
          </a:effectLst>
        </p:spPr>
        <p:txBody>
          <a:bodyPr wrap="none" anchor="ctr"/>
          <a:lstStyle/>
          <a:p>
            <a:endParaRPr lang="ja-JP" altLang="en-US" sz="1200">
              <a:solidFill>
                <a:srgbClr val="484848"/>
              </a:solidFill>
              <a:latin typeface="Meiryo" panose="020B0604030504040204" pitchFamily="34" charset="-128"/>
              <a:ea typeface="Meiryo" panose="020B0604030504040204" pitchFamily="34" charset="-128"/>
              <a:cs typeface="Meiryo" charset="-128"/>
            </a:endParaRPr>
          </a:p>
        </p:txBody>
      </p:sp>
      <p:sp>
        <p:nvSpPr>
          <p:cNvPr id="29719" name="Text Box 16"/>
          <p:cNvSpPr txBox="1">
            <a:spLocks noChangeArrowheads="1"/>
          </p:cNvSpPr>
          <p:nvPr/>
        </p:nvSpPr>
        <p:spPr bwMode="auto">
          <a:xfrm>
            <a:off x="3113087" y="5590827"/>
            <a:ext cx="2525712" cy="523875"/>
          </a:xfrm>
          <a:prstGeom prst="rect">
            <a:avLst/>
          </a:prstGeom>
          <a:noFill/>
          <a:ln w="9525">
            <a:noFill/>
            <a:miter lim="800000"/>
            <a:headEnd/>
            <a:tailEnd/>
          </a:ln>
        </p:spPr>
        <p:txBody>
          <a:bodyPr wrap="square">
            <a:spAutoFit/>
          </a:bodyPr>
          <a:lstStyle/>
          <a:p>
            <a:pPr>
              <a:buFont typeface="Wingdings" pitchFamily="2" charset="2"/>
              <a:buNone/>
            </a:pPr>
            <a:r>
              <a:rPr lang="ja-JP" altLang="en-US" sz="1400" dirty="0">
                <a:solidFill>
                  <a:srgbClr val="40458C"/>
                </a:solidFill>
                <a:latin typeface="Meiryo" panose="020B0604030504040204" pitchFamily="34" charset="-128"/>
                <a:ea typeface="Meiryo" panose="020B0604030504040204" pitchFamily="34" charset="-128"/>
                <a:cs typeface="Meiryo" charset="-128"/>
              </a:rPr>
              <a:t>自社マシン室・自社データセンターで運用・サービス提供</a:t>
            </a:r>
          </a:p>
        </p:txBody>
      </p:sp>
      <p:sp>
        <p:nvSpPr>
          <p:cNvPr id="29720" name="Text Box 17"/>
          <p:cNvSpPr txBox="1">
            <a:spLocks noChangeArrowheads="1"/>
          </p:cNvSpPr>
          <p:nvPr/>
        </p:nvSpPr>
        <p:spPr bwMode="auto">
          <a:xfrm>
            <a:off x="1524000" y="5533677"/>
            <a:ext cx="1569660" cy="646331"/>
          </a:xfrm>
          <a:prstGeom prst="rect">
            <a:avLst/>
          </a:prstGeom>
          <a:noFill/>
          <a:ln w="9525">
            <a:noFill/>
            <a:miter lim="800000"/>
            <a:headEnd/>
            <a:tailEnd/>
          </a:ln>
        </p:spPr>
        <p:txBody>
          <a:bodyPr wrap="none">
            <a:spAutoFit/>
          </a:bodyPr>
          <a:lstStyle/>
          <a:p>
            <a:pPr>
              <a:buFont typeface="Wingdings" pitchFamily="2" charset="2"/>
              <a:buNone/>
            </a:pPr>
            <a:r>
              <a:rPr lang="ja-JP" altLang="en-US" sz="1800">
                <a:solidFill>
                  <a:srgbClr val="40458C"/>
                </a:solidFill>
                <a:latin typeface="Meiryo" panose="020B0604030504040204" pitchFamily="34" charset="-128"/>
                <a:ea typeface="Meiryo" panose="020B0604030504040204" pitchFamily="34" charset="-128"/>
                <a:cs typeface="Meiryo" charset="-128"/>
              </a:rPr>
              <a:t>プライベート</a:t>
            </a:r>
          </a:p>
          <a:p>
            <a:pPr>
              <a:buFont typeface="Wingdings" pitchFamily="2" charset="2"/>
              <a:buNone/>
            </a:pPr>
            <a:r>
              <a:rPr lang="ja-JP" altLang="en-US" sz="1800">
                <a:solidFill>
                  <a:srgbClr val="40458C"/>
                </a:solidFill>
                <a:latin typeface="Meiryo" panose="020B0604030504040204" pitchFamily="34" charset="-128"/>
                <a:ea typeface="Meiryo" panose="020B0604030504040204" pitchFamily="34" charset="-128"/>
                <a:cs typeface="Meiryo" charset="-128"/>
              </a:rPr>
              <a:t>クラウド</a:t>
            </a:r>
          </a:p>
        </p:txBody>
      </p:sp>
      <p:pic>
        <p:nvPicPr>
          <p:cNvPr id="29721" name="Picture 7" descr="j043394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4816127"/>
            <a:ext cx="990600" cy="990600"/>
          </a:xfrm>
          <a:prstGeom prst="rect">
            <a:avLst/>
          </a:prstGeom>
          <a:noFill/>
          <a:ln w="9525">
            <a:noFill/>
            <a:miter lim="800000"/>
            <a:headEnd/>
            <a:tailEnd/>
          </a:ln>
        </p:spPr>
      </p:pic>
      <p:sp>
        <p:nvSpPr>
          <p:cNvPr id="29699" name="Rectangle 6"/>
          <p:cNvSpPr>
            <a:spLocks noGrp="1" noChangeArrowheads="1"/>
          </p:cNvSpPr>
          <p:nvPr>
            <p:ph type="title"/>
          </p:nvPr>
        </p:nvSpPr>
        <p:spPr>
          <a:xfrm>
            <a:off x="230400" y="266400"/>
            <a:ext cx="8686800" cy="416221"/>
          </a:xfrm>
        </p:spPr>
        <p:txBody>
          <a:bodyPr lIns="0" rIns="0"/>
          <a:lstStyle/>
          <a:p>
            <a:pPr eaLnBrk="1" hangingPunct="1"/>
            <a:r>
              <a:rPr lang="ja-JP" altLang="en-US" sz="2700" dirty="0"/>
              <a:t>５つの必須の特徴</a:t>
            </a:r>
          </a:p>
        </p:txBody>
      </p:sp>
      <p:sp>
        <p:nvSpPr>
          <p:cNvPr id="29" name="Oval 46"/>
          <p:cNvSpPr>
            <a:spLocks noChangeArrowheads="1"/>
          </p:cNvSpPr>
          <p:nvPr/>
        </p:nvSpPr>
        <p:spPr bwMode="auto">
          <a:xfrm>
            <a:off x="6745342" y="3746579"/>
            <a:ext cx="2114550" cy="631059"/>
          </a:xfrm>
          <a:prstGeom prst="wedgeRoundRectCallout">
            <a:avLst>
              <a:gd name="adj1" fmla="val -59271"/>
              <a:gd name="adj2" fmla="val 93982"/>
              <a:gd name="adj3" fmla="val 16667"/>
            </a:avLst>
          </a:prstGeom>
          <a:solidFill>
            <a:schemeClr val="accent6">
              <a:lumMod val="75000"/>
            </a:schemeClr>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a:r>
              <a:rPr lang="ja-JP" altLang="en-US" sz="2000" dirty="0">
                <a:solidFill>
                  <a:srgbClr val="FFFFFF"/>
                </a:solidFill>
                <a:latin typeface="Meiryo" panose="020B0604030504040204" pitchFamily="34" charset="-128"/>
                <a:ea typeface="Meiryo" panose="020B0604030504040204" pitchFamily="34" charset="-128"/>
                <a:cs typeface="Meiryo" charset="-128"/>
              </a:rPr>
              <a:t>人的介在を排除</a:t>
            </a:r>
          </a:p>
        </p:txBody>
      </p:sp>
      <p:sp>
        <p:nvSpPr>
          <p:cNvPr id="2" name="角丸四角形 1"/>
          <p:cNvSpPr/>
          <p:nvPr/>
        </p:nvSpPr>
        <p:spPr bwMode="auto">
          <a:xfrm>
            <a:off x="6745342" y="840177"/>
            <a:ext cx="2114550" cy="231629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kumimoji="0" lang="ja-JP" altLang="en-US" sz="5400" dirty="0">
                <a:solidFill>
                  <a:schemeClr val="bg1"/>
                </a:solidFill>
                <a:latin typeface="Meiryo" panose="020B0604030504040204" pitchFamily="34" charset="-128"/>
                <a:ea typeface="Meiryo" panose="020B0604030504040204" pitchFamily="34" charset="-128"/>
                <a:cs typeface="Meiryo" charset="-128"/>
              </a:rPr>
              <a:t>無人</a:t>
            </a:r>
          </a:p>
          <a:p>
            <a:pPr algn="ctr">
              <a:spcBef>
                <a:spcPts val="0"/>
              </a:spcBef>
            </a:pPr>
            <a:r>
              <a:rPr kumimoji="0" lang="ja-JP" altLang="en-US" sz="2800" dirty="0">
                <a:solidFill>
                  <a:schemeClr val="bg1"/>
                </a:solidFill>
                <a:latin typeface="Meiryo" panose="020B0604030504040204" pitchFamily="34" charset="-128"/>
                <a:ea typeface="Meiryo" panose="020B0604030504040204" pitchFamily="34" charset="-128"/>
                <a:cs typeface="Meiryo" charset="-128"/>
              </a:rPr>
              <a:t>システム</a:t>
            </a:r>
          </a:p>
          <a:p>
            <a:pPr algn="ctr">
              <a:spcBef>
                <a:spcPts val="0"/>
              </a:spcBef>
            </a:pPr>
            <a:r>
              <a:rPr kumimoji="0" lang="en-US" altLang="ja-JP" dirty="0">
                <a:solidFill>
                  <a:schemeClr val="bg1"/>
                </a:solidFill>
                <a:latin typeface="Meiryo" panose="020B0604030504040204" pitchFamily="34" charset="-128"/>
                <a:ea typeface="Meiryo" panose="020B0604030504040204" pitchFamily="34" charset="-128"/>
                <a:cs typeface="Meiryo" charset="-128"/>
              </a:rPr>
              <a:t>TCO</a:t>
            </a:r>
            <a:r>
              <a:rPr kumimoji="0" lang="ja-JP" altLang="en-US" dirty="0">
                <a:solidFill>
                  <a:schemeClr val="bg1"/>
                </a:solidFill>
                <a:latin typeface="Meiryo" panose="020B0604030504040204" pitchFamily="34" charset="-128"/>
                <a:ea typeface="Meiryo" panose="020B0604030504040204" pitchFamily="34" charset="-128"/>
                <a:cs typeface="Meiryo" charset="-128"/>
              </a:rPr>
              <a:t>の削減</a:t>
            </a:r>
            <a:endParaRPr kumimoji="0" lang="en-US" altLang="ja-JP" dirty="0">
              <a:solidFill>
                <a:schemeClr val="bg1"/>
              </a:solidFill>
              <a:latin typeface="Meiryo" panose="020B0604030504040204" pitchFamily="34" charset="-128"/>
              <a:ea typeface="Meiryo" panose="020B0604030504040204" pitchFamily="34" charset="-128"/>
              <a:cs typeface="Meiryo" charset="-128"/>
            </a:endParaRPr>
          </a:p>
          <a:p>
            <a:pPr algn="ctr"/>
            <a:r>
              <a:rPr kumimoji="0" lang="ja-JP" altLang="en-US" dirty="0">
                <a:solidFill>
                  <a:schemeClr val="bg1"/>
                </a:solidFill>
                <a:latin typeface="Meiryo" panose="020B0604030504040204" pitchFamily="34" charset="-128"/>
                <a:ea typeface="Meiryo" panose="020B0604030504040204" pitchFamily="34" charset="-128"/>
                <a:cs typeface="Meiryo" charset="-128"/>
              </a:rPr>
              <a:t>人的ミスの回避</a:t>
            </a:r>
          </a:p>
          <a:p>
            <a:pPr algn="ctr">
              <a:spcBef>
                <a:spcPts val="0"/>
              </a:spcBef>
            </a:pPr>
            <a:r>
              <a:rPr kumimoji="0" lang="ja-JP" altLang="en-US" dirty="0">
                <a:solidFill>
                  <a:schemeClr val="bg1"/>
                </a:solidFill>
                <a:latin typeface="Meiryo" panose="020B0604030504040204" pitchFamily="34" charset="-128"/>
                <a:ea typeface="Meiryo" panose="020B0604030504040204" pitchFamily="34" charset="-128"/>
                <a:cs typeface="Meiryo" charset="-128"/>
              </a:rPr>
              <a:t>変更への即応</a:t>
            </a:r>
            <a:endParaRPr kumimoji="0" lang="en-US" altLang="ja-JP" dirty="0">
              <a:solidFill>
                <a:schemeClr val="bg1"/>
              </a:solidFill>
              <a:latin typeface="Meiryo" panose="020B0604030504040204" pitchFamily="34" charset="-128"/>
              <a:ea typeface="Meiryo" panose="020B0604030504040204" pitchFamily="34" charset="-128"/>
              <a:cs typeface="Meiryo" charset="-128"/>
            </a:endParaRPr>
          </a:p>
        </p:txBody>
      </p:sp>
      <p:sp>
        <p:nvSpPr>
          <p:cNvPr id="3" name="上矢印 2"/>
          <p:cNvSpPr/>
          <p:nvPr/>
        </p:nvSpPr>
        <p:spPr bwMode="auto">
          <a:xfrm>
            <a:off x="7031914" y="3109034"/>
            <a:ext cx="1578686" cy="694616"/>
          </a:xfrm>
          <a:prstGeom prst="upArrow">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latin typeface="Meiryo" panose="020B0604030504040204" pitchFamily="34" charset="-128"/>
              <a:ea typeface="Meiryo" panose="020B0604030504040204" pitchFamily="34" charset="-128"/>
              <a:cs typeface="Meiryo" charset="-128"/>
            </a:endParaRPr>
          </a:p>
        </p:txBody>
      </p:sp>
      <p:sp>
        <p:nvSpPr>
          <p:cNvPr id="29703" name="AutoShape 19"/>
          <p:cNvSpPr>
            <a:spLocks noChangeArrowheads="1"/>
          </p:cNvSpPr>
          <p:nvPr/>
        </p:nvSpPr>
        <p:spPr bwMode="auto">
          <a:xfrm>
            <a:off x="5715000" y="4707384"/>
            <a:ext cx="522343" cy="147796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000">
                <a:solidFill>
                  <a:srgbClr val="FFFFFF"/>
                </a:solidFill>
                <a:latin typeface="Meiryo" panose="020B0604030504040204" pitchFamily="34" charset="-128"/>
                <a:ea typeface="Meiryo" panose="020B0604030504040204" pitchFamily="34" charset="-128"/>
                <a:cs typeface="HGPSoeiKakugothicUB" charset="-128"/>
              </a:rPr>
              <a:t>ソフトウェア化された</a:t>
            </a:r>
            <a:endParaRPr lang="en-US" altLang="ja-JP" sz="1000" dirty="0">
              <a:solidFill>
                <a:srgbClr val="FFFFFF"/>
              </a:solidFill>
              <a:latin typeface="Meiryo" panose="020B0604030504040204" pitchFamily="34" charset="-128"/>
              <a:ea typeface="Meiryo" panose="020B0604030504040204" pitchFamily="34" charset="-128"/>
              <a:cs typeface="HGPSoeiKakugothicUB" charset="-128"/>
            </a:endParaRPr>
          </a:p>
          <a:p>
            <a:pPr algn="ctr">
              <a:buFont typeface="Wingdings" pitchFamily="2" charset="2"/>
              <a:buNone/>
            </a:pPr>
            <a:r>
              <a:rPr lang="ja-JP" altLang="en-US" sz="1000">
                <a:solidFill>
                  <a:srgbClr val="FFFFFF"/>
                </a:solidFill>
                <a:latin typeface="Meiryo" panose="020B0604030504040204" pitchFamily="34" charset="-128"/>
                <a:ea typeface="Meiryo" panose="020B0604030504040204" pitchFamily="34" charset="-128"/>
                <a:cs typeface="HGPSoeiKakugothicUB" charset="-128"/>
              </a:rPr>
              <a:t>インフラストラクチャ</a:t>
            </a:r>
            <a:endParaRPr lang="ja-JP" altLang="en-US" sz="1000" dirty="0">
              <a:solidFill>
                <a:srgbClr val="FFFFFF"/>
              </a:solidFill>
              <a:latin typeface="Meiryo" panose="020B0604030504040204" pitchFamily="34" charset="-128"/>
              <a:ea typeface="Meiryo" panose="020B0604030504040204" pitchFamily="34" charset="-128"/>
              <a:cs typeface="HGPSoeiKakugothicUB" charset="-128"/>
            </a:endParaRPr>
          </a:p>
        </p:txBody>
      </p:sp>
      <p:sp>
        <p:nvSpPr>
          <p:cNvPr id="29706" name="AutoShape 38"/>
          <p:cNvSpPr>
            <a:spLocks noChangeArrowheads="1"/>
          </p:cNvSpPr>
          <p:nvPr/>
        </p:nvSpPr>
        <p:spPr bwMode="auto">
          <a:xfrm>
            <a:off x="6814371" y="4707384"/>
            <a:ext cx="522343" cy="1477962"/>
          </a:xfrm>
          <a:prstGeom prst="roundRect">
            <a:avLst>
              <a:gd name="adj" fmla="val 0"/>
            </a:avLst>
          </a:prstGeom>
          <a:solidFill>
            <a:srgbClr val="008000"/>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600" dirty="0">
                <a:solidFill>
                  <a:srgbClr val="FFFFFF"/>
                </a:solidFill>
                <a:latin typeface="Meiryo" panose="020B0604030504040204" pitchFamily="34" charset="-128"/>
                <a:ea typeface="Meiryo" panose="020B0604030504040204" pitchFamily="34" charset="-128"/>
                <a:cs typeface="HGPSoeiKakugothicUB" charset="-128"/>
              </a:rPr>
              <a:t>調達の自動化</a:t>
            </a:r>
          </a:p>
        </p:txBody>
      </p:sp>
      <p:sp>
        <p:nvSpPr>
          <p:cNvPr id="28" name="AutoShape 38"/>
          <p:cNvSpPr>
            <a:spLocks noChangeArrowheads="1"/>
          </p:cNvSpPr>
          <p:nvPr/>
        </p:nvSpPr>
        <p:spPr bwMode="auto">
          <a:xfrm>
            <a:off x="6266626" y="4701828"/>
            <a:ext cx="522343" cy="1477962"/>
          </a:xfrm>
          <a:prstGeom prst="roundRect">
            <a:avLst>
              <a:gd name="adj" fmla="val 0"/>
            </a:avLst>
          </a:prstGeom>
          <a:solidFill>
            <a:srgbClr val="008000"/>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600" dirty="0">
                <a:solidFill>
                  <a:srgbClr val="FFFFFF"/>
                </a:solidFill>
                <a:latin typeface="Meiryo" panose="020B0604030504040204" pitchFamily="34" charset="-128"/>
                <a:ea typeface="Meiryo" panose="020B0604030504040204" pitchFamily="34" charset="-128"/>
                <a:cs typeface="HGPSoeiKakugothicUB" charset="-128"/>
              </a:rPr>
              <a:t>運用の自動化</a:t>
            </a:r>
          </a:p>
        </p:txBody>
      </p:sp>
      <p:sp>
        <p:nvSpPr>
          <p:cNvPr id="10" name="角丸四角形 9"/>
          <p:cNvSpPr/>
          <p:nvPr/>
        </p:nvSpPr>
        <p:spPr bwMode="auto">
          <a:xfrm>
            <a:off x="495300" y="840177"/>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オンデマンド・セルフサービス</a:t>
            </a:r>
          </a:p>
        </p:txBody>
      </p:sp>
      <p:sp>
        <p:nvSpPr>
          <p:cNvPr id="30" name="角丸四角形 29"/>
          <p:cNvSpPr/>
          <p:nvPr/>
        </p:nvSpPr>
        <p:spPr bwMode="auto">
          <a:xfrm>
            <a:off x="495300" y="1567580"/>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幅広いネットワークアクセス</a:t>
            </a:r>
          </a:p>
        </p:txBody>
      </p:sp>
      <p:sp>
        <p:nvSpPr>
          <p:cNvPr id="31" name="角丸四角形 30"/>
          <p:cNvSpPr/>
          <p:nvPr/>
        </p:nvSpPr>
        <p:spPr bwMode="auto">
          <a:xfrm>
            <a:off x="488950" y="3025671"/>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迅速な拡張性</a:t>
            </a:r>
          </a:p>
        </p:txBody>
      </p:sp>
      <p:sp>
        <p:nvSpPr>
          <p:cNvPr id="33" name="角丸四角形 32"/>
          <p:cNvSpPr/>
          <p:nvPr/>
        </p:nvSpPr>
        <p:spPr bwMode="auto">
          <a:xfrm>
            <a:off x="495300" y="3746579"/>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サービスの計測可能・従量課金</a:t>
            </a:r>
          </a:p>
        </p:txBody>
      </p:sp>
      <p:sp>
        <p:nvSpPr>
          <p:cNvPr id="34" name="角丸四角形 33"/>
          <p:cNvSpPr/>
          <p:nvPr/>
        </p:nvSpPr>
        <p:spPr bwMode="auto">
          <a:xfrm>
            <a:off x="495300" y="2300239"/>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リソースの共有</a:t>
            </a:r>
          </a:p>
        </p:txBody>
      </p:sp>
      <p:sp>
        <p:nvSpPr>
          <p:cNvPr id="7" name="テキスト ボックス 6"/>
          <p:cNvSpPr txBox="1"/>
          <p:nvPr/>
        </p:nvSpPr>
        <p:spPr>
          <a:xfrm>
            <a:off x="6195374" y="6413153"/>
            <a:ext cx="2853666" cy="246221"/>
          </a:xfrm>
          <a:prstGeom prst="rect">
            <a:avLst/>
          </a:prstGeom>
          <a:noFill/>
        </p:spPr>
        <p:txBody>
          <a:bodyPr wrap="none" rtlCol="0">
            <a:spAutoFit/>
          </a:bodyPr>
          <a:lstStyle/>
          <a:p>
            <a:r>
              <a:rPr kumimoji="1" lang="ja-JP" altLang="en-US" sz="1000">
                <a:solidFill>
                  <a:schemeClr val="accent3">
                    <a:lumMod val="50000"/>
                  </a:schemeClr>
                </a:solidFill>
                <a:latin typeface="Meiryo" panose="020B0604030504040204" pitchFamily="34" charset="-128"/>
                <a:ea typeface="Meiryo" panose="020B0604030504040204" pitchFamily="34" charset="-128"/>
                <a:cs typeface="Meiryo" charset="-128"/>
              </a:rPr>
              <a:t>注：</a:t>
            </a:r>
            <a:r>
              <a:rPr kumimoji="1" lang="en-US" altLang="ja-JP" sz="1000" dirty="0">
                <a:solidFill>
                  <a:schemeClr val="accent3">
                    <a:lumMod val="50000"/>
                  </a:schemeClr>
                </a:solidFill>
                <a:latin typeface="Meiryo" panose="020B0604030504040204" pitchFamily="34" charset="-128"/>
                <a:ea typeface="Meiryo" panose="020B0604030504040204" pitchFamily="34" charset="-128"/>
                <a:cs typeface="Meiryo" charset="-128"/>
              </a:rPr>
              <a:t>SaaS</a:t>
            </a:r>
            <a:r>
              <a:rPr kumimoji="1" lang="ja-JP" altLang="en-US" sz="1000" dirty="0">
                <a:solidFill>
                  <a:schemeClr val="accent3">
                    <a:lumMod val="50000"/>
                  </a:schemeClr>
                </a:solidFill>
                <a:latin typeface="Meiryo" panose="020B0604030504040204" pitchFamily="34" charset="-128"/>
                <a:ea typeface="Meiryo" panose="020B0604030504040204" pitchFamily="34" charset="-128"/>
                <a:cs typeface="Meiryo" charset="-128"/>
              </a:rPr>
              <a:t>や</a:t>
            </a:r>
            <a:r>
              <a:rPr kumimoji="1" lang="en-US" altLang="ja-JP" sz="1000" dirty="0" err="1">
                <a:solidFill>
                  <a:schemeClr val="accent3">
                    <a:lumMod val="50000"/>
                  </a:schemeClr>
                </a:solidFill>
                <a:latin typeface="Meiryo" panose="020B0604030504040204" pitchFamily="34" charset="-128"/>
                <a:ea typeface="Meiryo" panose="020B0604030504040204" pitchFamily="34" charset="-128"/>
                <a:cs typeface="Meiryo" charset="-128"/>
              </a:rPr>
              <a:t>PaaS</a:t>
            </a:r>
            <a:r>
              <a:rPr kumimoji="1" lang="ja-JP" altLang="en-US" sz="1000" dirty="0">
                <a:solidFill>
                  <a:schemeClr val="accent3">
                    <a:lumMod val="50000"/>
                  </a:schemeClr>
                </a:solidFill>
                <a:latin typeface="Meiryo" panose="020B0604030504040204" pitchFamily="34" charset="-128"/>
                <a:ea typeface="Meiryo" panose="020B0604030504040204" pitchFamily="34" charset="-128"/>
                <a:cs typeface="Meiryo" charset="-128"/>
              </a:rPr>
              <a:t>の</a:t>
            </a:r>
            <a:r>
              <a:rPr kumimoji="1" lang="ja-JP" altLang="en-US" sz="1000">
                <a:solidFill>
                  <a:schemeClr val="accent3">
                    <a:lumMod val="50000"/>
                  </a:schemeClr>
                </a:solidFill>
                <a:latin typeface="Meiryo" panose="020B0604030504040204" pitchFamily="34" charset="-128"/>
                <a:ea typeface="Meiryo" panose="020B0604030504040204" pitchFamily="34" charset="-128"/>
                <a:cs typeface="Meiryo" charset="-128"/>
              </a:rPr>
              <a:t>場合、絶対条件</a:t>
            </a:r>
            <a:r>
              <a:rPr kumimoji="1" lang="ja-JP" altLang="en-US" sz="1000" dirty="0">
                <a:solidFill>
                  <a:schemeClr val="accent3">
                    <a:lumMod val="50000"/>
                  </a:schemeClr>
                </a:solidFill>
                <a:latin typeface="Meiryo" panose="020B0604030504040204" pitchFamily="34" charset="-128"/>
                <a:ea typeface="Meiryo" panose="020B0604030504040204" pitchFamily="34" charset="-128"/>
                <a:cs typeface="Meiryo" charset="-128"/>
              </a:rPr>
              <a:t>ではない。</a:t>
            </a:r>
          </a:p>
        </p:txBody>
      </p:sp>
      <p:cxnSp>
        <p:nvCxnSpPr>
          <p:cNvPr id="5" name="直線矢印コネクタ 4">
            <a:extLst>
              <a:ext uri="{FF2B5EF4-FFF2-40B4-BE49-F238E27FC236}">
                <a16:creationId xmlns:a16="http://schemas.microsoft.com/office/drawing/2014/main" id="{C2AEA436-BC15-3949-9FB9-2F9F75278D95}"/>
              </a:ext>
            </a:extLst>
          </p:cNvPr>
          <p:cNvCxnSpPr>
            <a:stCxn id="7" idx="1"/>
            <a:endCxn id="29703" idx="2"/>
          </p:cNvCxnSpPr>
          <p:nvPr/>
        </p:nvCxnSpPr>
        <p:spPr>
          <a:xfrm flipH="1" flipV="1">
            <a:off x="5976172" y="6185346"/>
            <a:ext cx="219202" cy="350918"/>
          </a:xfrm>
          <a:prstGeom prst="straightConnector1">
            <a:avLst/>
          </a:prstGeom>
          <a:ln w="6350">
            <a:solidFill>
              <a:srgbClr val="00905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896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正方形/長方形 152">
            <a:extLst>
              <a:ext uri="{FF2B5EF4-FFF2-40B4-BE49-F238E27FC236}">
                <a16:creationId xmlns:a16="http://schemas.microsoft.com/office/drawing/2014/main" id="{1EEDCAC3-DCA9-824C-8E85-AE54843C6037}"/>
              </a:ext>
            </a:extLst>
          </p:cNvPr>
          <p:cNvSpPr/>
          <p:nvPr/>
        </p:nvSpPr>
        <p:spPr>
          <a:xfrm>
            <a:off x="1066904" y="1313450"/>
            <a:ext cx="7010191" cy="2034750"/>
          </a:xfrm>
          <a:prstGeom prst="rect">
            <a:avLst/>
          </a:prstGeom>
          <a:solidFill>
            <a:srgbClr val="1F33E8">
              <a:alpha val="1568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正方形/長方形 150">
            <a:extLst>
              <a:ext uri="{FF2B5EF4-FFF2-40B4-BE49-F238E27FC236}">
                <a16:creationId xmlns:a16="http://schemas.microsoft.com/office/drawing/2014/main" id="{E1FA814F-E8A3-5E41-9C6B-4AB7B92C909F}"/>
              </a:ext>
            </a:extLst>
          </p:cNvPr>
          <p:cNvSpPr/>
          <p:nvPr/>
        </p:nvSpPr>
        <p:spPr>
          <a:xfrm>
            <a:off x="3528436" y="1972329"/>
            <a:ext cx="2087128" cy="4125052"/>
          </a:xfrm>
          <a:prstGeom prst="rect">
            <a:avLst/>
          </a:prstGeom>
          <a:solidFill>
            <a:schemeClr val="accent3">
              <a:lumMod val="60000"/>
              <a:lumOff val="40000"/>
              <a:alpha val="1568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55A5735-4C45-344F-B446-1E86A95746F9}"/>
              </a:ext>
            </a:extLst>
          </p:cNvPr>
          <p:cNvSpPr>
            <a:spLocks noGrp="1"/>
          </p:cNvSpPr>
          <p:nvPr>
            <p:ph type="title"/>
          </p:nvPr>
        </p:nvSpPr>
        <p:spPr/>
        <p:txBody>
          <a:bodyPr/>
          <a:lstStyle/>
          <a:p>
            <a:r>
              <a:rPr kumimoji="1" lang="ja-JP" altLang="en-US"/>
              <a:t>ハイブリッド・クラウドとマルチ・クラウド</a:t>
            </a:r>
          </a:p>
        </p:txBody>
      </p:sp>
      <p:pic>
        <p:nvPicPr>
          <p:cNvPr id="3" name="図 2" descr="cloud.png">
            <a:extLst>
              <a:ext uri="{FF2B5EF4-FFF2-40B4-BE49-F238E27FC236}">
                <a16:creationId xmlns:a16="http://schemas.microsoft.com/office/drawing/2014/main" id="{75DD5ECF-AAC1-A24C-BD08-0FC8028FEA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1759" y="1813638"/>
            <a:ext cx="1475839" cy="1475839"/>
          </a:xfrm>
          <a:prstGeom prst="rect">
            <a:avLst/>
          </a:prstGeom>
          <a:effectLst>
            <a:outerShdw blurRad="50800" dist="38100" dir="2700000" algn="tl" rotWithShape="0">
              <a:prstClr val="black">
                <a:alpha val="40000"/>
              </a:prstClr>
            </a:outerShdw>
          </a:effectLst>
        </p:spPr>
      </p:pic>
      <p:pic>
        <p:nvPicPr>
          <p:cNvPr id="4" name="図 3" descr="cloud.png">
            <a:extLst>
              <a:ext uri="{FF2B5EF4-FFF2-40B4-BE49-F238E27FC236}">
                <a16:creationId xmlns:a16="http://schemas.microsoft.com/office/drawing/2014/main" id="{77FD8D5A-7D05-3145-B11A-B6227E1D82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34080" y="1813638"/>
            <a:ext cx="1475839" cy="1475839"/>
          </a:xfrm>
          <a:prstGeom prst="rect">
            <a:avLst/>
          </a:prstGeom>
          <a:effectLst>
            <a:outerShdw blurRad="50800" dist="38100" dir="2700000" algn="tl" rotWithShape="0">
              <a:prstClr val="black">
                <a:alpha val="40000"/>
              </a:prstClr>
            </a:outerShdw>
          </a:effectLst>
        </p:spPr>
      </p:pic>
      <p:grpSp>
        <p:nvGrpSpPr>
          <p:cNvPr id="5" name="図形グループ 13">
            <a:extLst>
              <a:ext uri="{FF2B5EF4-FFF2-40B4-BE49-F238E27FC236}">
                <a16:creationId xmlns:a16="http://schemas.microsoft.com/office/drawing/2014/main" id="{FEA9A6D0-3E75-1740-A906-11281EEAD814}"/>
              </a:ext>
            </a:extLst>
          </p:cNvPr>
          <p:cNvGrpSpPr/>
          <p:nvPr/>
        </p:nvGrpSpPr>
        <p:grpSpPr>
          <a:xfrm>
            <a:off x="1957538" y="2706943"/>
            <a:ext cx="309971" cy="140029"/>
            <a:chOff x="6769100" y="1390650"/>
            <a:chExt cx="317500" cy="157483"/>
          </a:xfrm>
          <a:effectLst>
            <a:outerShdw blurRad="50800" dist="38100" dir="2700000" algn="tl" rotWithShape="0">
              <a:prstClr val="black">
                <a:alpha val="40000"/>
              </a:prstClr>
            </a:outerShdw>
          </a:effectLst>
        </p:grpSpPr>
        <p:sp>
          <p:nvSpPr>
            <p:cNvPr id="6" name="正方形/長方形 5">
              <a:extLst>
                <a:ext uri="{FF2B5EF4-FFF2-40B4-BE49-F238E27FC236}">
                  <a16:creationId xmlns:a16="http://schemas.microsoft.com/office/drawing/2014/main" id="{DDBBEFFB-BB0A-DA4D-A4E3-7A12FDD85791}"/>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円/楕円 6">
              <a:extLst>
                <a:ext uri="{FF2B5EF4-FFF2-40B4-BE49-F238E27FC236}">
                  <a16:creationId xmlns:a16="http://schemas.microsoft.com/office/drawing/2014/main" id="{10622FDD-FE94-6D4F-B8FF-5F6A95DB5F9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 name="直線コネクタ 7">
              <a:extLst>
                <a:ext uri="{FF2B5EF4-FFF2-40B4-BE49-F238E27FC236}">
                  <a16:creationId xmlns:a16="http://schemas.microsoft.com/office/drawing/2014/main" id="{34604D1E-5DB0-6A46-989D-E59AC24FA681}"/>
                </a:ext>
              </a:extLst>
            </p:cNvPr>
            <p:cNvCxnSpPr>
              <a:stCxn id="7" idx="6"/>
              <a:endCxn id="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 name="図形グループ 17">
            <a:extLst>
              <a:ext uri="{FF2B5EF4-FFF2-40B4-BE49-F238E27FC236}">
                <a16:creationId xmlns:a16="http://schemas.microsoft.com/office/drawing/2014/main" id="{B3748BA2-63A9-1542-8140-C68163C1F851}"/>
              </a:ext>
            </a:extLst>
          </p:cNvPr>
          <p:cNvGrpSpPr/>
          <p:nvPr/>
        </p:nvGrpSpPr>
        <p:grpSpPr>
          <a:xfrm>
            <a:off x="2318559" y="2706943"/>
            <a:ext cx="309971" cy="140029"/>
            <a:chOff x="6769100" y="1390650"/>
            <a:chExt cx="317500" cy="157483"/>
          </a:xfrm>
          <a:effectLst>
            <a:outerShdw blurRad="50800" dist="38100" dir="2700000" algn="tl" rotWithShape="0">
              <a:prstClr val="black">
                <a:alpha val="40000"/>
              </a:prstClr>
            </a:outerShdw>
          </a:effectLst>
        </p:grpSpPr>
        <p:sp>
          <p:nvSpPr>
            <p:cNvPr id="10" name="正方形/長方形 9">
              <a:extLst>
                <a:ext uri="{FF2B5EF4-FFF2-40B4-BE49-F238E27FC236}">
                  <a16:creationId xmlns:a16="http://schemas.microsoft.com/office/drawing/2014/main" id="{DD4C5478-2171-8546-B4C1-78F9ECE4E85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円/楕円 10">
              <a:extLst>
                <a:ext uri="{FF2B5EF4-FFF2-40B4-BE49-F238E27FC236}">
                  <a16:creationId xmlns:a16="http://schemas.microsoft.com/office/drawing/2014/main" id="{10275307-576F-B94A-BC24-0B8E44DE09D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 name="直線コネクタ 11">
              <a:extLst>
                <a:ext uri="{FF2B5EF4-FFF2-40B4-BE49-F238E27FC236}">
                  <a16:creationId xmlns:a16="http://schemas.microsoft.com/office/drawing/2014/main" id="{506FD3FD-7FBC-6E4C-B6A1-891F1252B63B}"/>
                </a:ext>
              </a:extLst>
            </p:cNvPr>
            <p:cNvCxnSpPr>
              <a:stCxn id="11" idx="6"/>
              <a:endCxn id="1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 name="図形グループ 21">
            <a:extLst>
              <a:ext uri="{FF2B5EF4-FFF2-40B4-BE49-F238E27FC236}">
                <a16:creationId xmlns:a16="http://schemas.microsoft.com/office/drawing/2014/main" id="{4B8ED8C2-2B2A-4643-B3A1-F29FA798DFEB}"/>
              </a:ext>
            </a:extLst>
          </p:cNvPr>
          <p:cNvGrpSpPr/>
          <p:nvPr/>
        </p:nvGrpSpPr>
        <p:grpSpPr>
          <a:xfrm>
            <a:off x="2679581" y="2706943"/>
            <a:ext cx="309971" cy="140029"/>
            <a:chOff x="6769100" y="1390650"/>
            <a:chExt cx="317500" cy="157483"/>
          </a:xfrm>
          <a:effectLst>
            <a:outerShdw blurRad="50800" dist="38100" dir="2700000" algn="tl" rotWithShape="0">
              <a:prstClr val="black">
                <a:alpha val="40000"/>
              </a:prstClr>
            </a:outerShdw>
          </a:effectLst>
        </p:grpSpPr>
        <p:sp>
          <p:nvSpPr>
            <p:cNvPr id="14" name="正方形/長方形 13">
              <a:extLst>
                <a:ext uri="{FF2B5EF4-FFF2-40B4-BE49-F238E27FC236}">
                  <a16:creationId xmlns:a16="http://schemas.microsoft.com/office/drawing/2014/main" id="{B9186D04-877E-0941-B462-E7319CB28C1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円/楕円 14">
              <a:extLst>
                <a:ext uri="{FF2B5EF4-FFF2-40B4-BE49-F238E27FC236}">
                  <a16:creationId xmlns:a16="http://schemas.microsoft.com/office/drawing/2014/main" id="{33FB24F9-D867-2A47-8C52-DE098E50936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 name="直線コネクタ 15">
              <a:extLst>
                <a:ext uri="{FF2B5EF4-FFF2-40B4-BE49-F238E27FC236}">
                  <a16:creationId xmlns:a16="http://schemas.microsoft.com/office/drawing/2014/main" id="{88F0190D-DCE2-744F-A932-C585BD77F8CC}"/>
                </a:ext>
              </a:extLst>
            </p:cNvPr>
            <p:cNvCxnSpPr>
              <a:stCxn id="15" idx="6"/>
              <a:endCxn id="1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 name="図形グループ 25">
            <a:extLst>
              <a:ext uri="{FF2B5EF4-FFF2-40B4-BE49-F238E27FC236}">
                <a16:creationId xmlns:a16="http://schemas.microsoft.com/office/drawing/2014/main" id="{68594930-5255-8948-A658-C6440F32E268}"/>
              </a:ext>
            </a:extLst>
          </p:cNvPr>
          <p:cNvGrpSpPr/>
          <p:nvPr/>
        </p:nvGrpSpPr>
        <p:grpSpPr>
          <a:xfrm>
            <a:off x="1957538" y="2329278"/>
            <a:ext cx="309971" cy="140029"/>
            <a:chOff x="6769100" y="1390650"/>
            <a:chExt cx="317500" cy="157483"/>
          </a:xfrm>
          <a:effectLst>
            <a:outerShdw blurRad="50800" dist="38100" dir="2700000" algn="tl" rotWithShape="0">
              <a:prstClr val="black">
                <a:alpha val="40000"/>
              </a:prstClr>
            </a:outerShdw>
          </a:effectLst>
        </p:grpSpPr>
        <p:sp>
          <p:nvSpPr>
            <p:cNvPr id="18" name="正方形/長方形 17">
              <a:extLst>
                <a:ext uri="{FF2B5EF4-FFF2-40B4-BE49-F238E27FC236}">
                  <a16:creationId xmlns:a16="http://schemas.microsoft.com/office/drawing/2014/main" id="{BED4D519-8AA7-C342-AB8A-41CD19B079C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円/楕円 18">
              <a:extLst>
                <a:ext uri="{FF2B5EF4-FFF2-40B4-BE49-F238E27FC236}">
                  <a16:creationId xmlns:a16="http://schemas.microsoft.com/office/drawing/2014/main" id="{D254BFC9-25FA-BD4D-9187-4EA849D25DA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0" name="直線コネクタ 19">
              <a:extLst>
                <a:ext uri="{FF2B5EF4-FFF2-40B4-BE49-F238E27FC236}">
                  <a16:creationId xmlns:a16="http://schemas.microsoft.com/office/drawing/2014/main" id="{D701D106-42D0-7B4E-8B88-8632DD778878}"/>
                </a:ext>
              </a:extLst>
            </p:cNvPr>
            <p:cNvCxnSpPr>
              <a:stCxn id="19" idx="6"/>
              <a:endCxn id="1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 name="図形グループ 29">
            <a:extLst>
              <a:ext uri="{FF2B5EF4-FFF2-40B4-BE49-F238E27FC236}">
                <a16:creationId xmlns:a16="http://schemas.microsoft.com/office/drawing/2014/main" id="{E45A59A6-7A28-9842-8DAF-D15894BCD468}"/>
              </a:ext>
            </a:extLst>
          </p:cNvPr>
          <p:cNvGrpSpPr/>
          <p:nvPr/>
        </p:nvGrpSpPr>
        <p:grpSpPr>
          <a:xfrm>
            <a:off x="2318559" y="2329278"/>
            <a:ext cx="309971" cy="140029"/>
            <a:chOff x="6769100" y="1390650"/>
            <a:chExt cx="317500" cy="157483"/>
          </a:xfrm>
          <a:effectLst>
            <a:outerShdw blurRad="50800" dist="38100" dir="2700000" algn="tl" rotWithShape="0">
              <a:prstClr val="black">
                <a:alpha val="40000"/>
              </a:prstClr>
            </a:outerShdw>
          </a:effectLst>
        </p:grpSpPr>
        <p:sp>
          <p:nvSpPr>
            <p:cNvPr id="22" name="正方形/長方形 21">
              <a:extLst>
                <a:ext uri="{FF2B5EF4-FFF2-40B4-BE49-F238E27FC236}">
                  <a16:creationId xmlns:a16="http://schemas.microsoft.com/office/drawing/2014/main" id="{AB18B4A4-4834-DB49-8B72-8858815EDBB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円/楕円 22">
              <a:extLst>
                <a:ext uri="{FF2B5EF4-FFF2-40B4-BE49-F238E27FC236}">
                  <a16:creationId xmlns:a16="http://schemas.microsoft.com/office/drawing/2014/main" id="{1745F9FA-9A81-5847-A7C3-6B99349592F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4" name="直線コネクタ 23">
              <a:extLst>
                <a:ext uri="{FF2B5EF4-FFF2-40B4-BE49-F238E27FC236}">
                  <a16:creationId xmlns:a16="http://schemas.microsoft.com/office/drawing/2014/main" id="{7BDCFCBD-47EA-EA40-ABA6-92F1CF6F53E2}"/>
                </a:ext>
              </a:extLst>
            </p:cNvPr>
            <p:cNvCxnSpPr>
              <a:stCxn id="23" idx="6"/>
              <a:endCxn id="2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 name="図形グループ 33">
            <a:extLst>
              <a:ext uri="{FF2B5EF4-FFF2-40B4-BE49-F238E27FC236}">
                <a16:creationId xmlns:a16="http://schemas.microsoft.com/office/drawing/2014/main" id="{3C770444-B42D-A943-9520-904C9DB6BE47}"/>
              </a:ext>
            </a:extLst>
          </p:cNvPr>
          <p:cNvGrpSpPr/>
          <p:nvPr/>
        </p:nvGrpSpPr>
        <p:grpSpPr>
          <a:xfrm>
            <a:off x="2679581" y="2329278"/>
            <a:ext cx="309971" cy="140029"/>
            <a:chOff x="6769100" y="1390650"/>
            <a:chExt cx="317500" cy="157483"/>
          </a:xfrm>
          <a:effectLst>
            <a:outerShdw blurRad="50800" dist="38100" dir="2700000" algn="tl" rotWithShape="0">
              <a:prstClr val="black">
                <a:alpha val="40000"/>
              </a:prstClr>
            </a:outerShdw>
          </a:effectLst>
        </p:grpSpPr>
        <p:sp>
          <p:nvSpPr>
            <p:cNvPr id="26" name="正方形/長方形 25">
              <a:extLst>
                <a:ext uri="{FF2B5EF4-FFF2-40B4-BE49-F238E27FC236}">
                  <a16:creationId xmlns:a16="http://schemas.microsoft.com/office/drawing/2014/main" id="{FBC45953-8C58-AA4E-8B65-49BDB8B452F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円/楕円 26">
              <a:extLst>
                <a:ext uri="{FF2B5EF4-FFF2-40B4-BE49-F238E27FC236}">
                  <a16:creationId xmlns:a16="http://schemas.microsoft.com/office/drawing/2014/main" id="{859865BB-E6C1-5247-841A-B173AD0E184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8" name="直線コネクタ 27">
              <a:extLst>
                <a:ext uri="{FF2B5EF4-FFF2-40B4-BE49-F238E27FC236}">
                  <a16:creationId xmlns:a16="http://schemas.microsoft.com/office/drawing/2014/main" id="{656B50E7-5F44-1A4A-BAB9-364D7077B737}"/>
                </a:ext>
              </a:extLst>
            </p:cNvPr>
            <p:cNvCxnSpPr>
              <a:stCxn id="27" idx="6"/>
              <a:endCxn id="2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 name="図形グループ 37">
            <a:extLst>
              <a:ext uri="{FF2B5EF4-FFF2-40B4-BE49-F238E27FC236}">
                <a16:creationId xmlns:a16="http://schemas.microsoft.com/office/drawing/2014/main" id="{76745388-0C84-EA44-8C6A-705E95A7B44A}"/>
              </a:ext>
            </a:extLst>
          </p:cNvPr>
          <p:cNvGrpSpPr/>
          <p:nvPr/>
        </p:nvGrpSpPr>
        <p:grpSpPr>
          <a:xfrm>
            <a:off x="1957538" y="2518948"/>
            <a:ext cx="309971" cy="140029"/>
            <a:chOff x="6769100" y="1390650"/>
            <a:chExt cx="317500" cy="157483"/>
          </a:xfrm>
          <a:effectLst>
            <a:outerShdw blurRad="50800" dist="38100" dir="2700000" algn="tl" rotWithShape="0">
              <a:prstClr val="black">
                <a:alpha val="40000"/>
              </a:prstClr>
            </a:outerShdw>
          </a:effectLst>
        </p:grpSpPr>
        <p:sp>
          <p:nvSpPr>
            <p:cNvPr id="30" name="正方形/長方形 29">
              <a:extLst>
                <a:ext uri="{FF2B5EF4-FFF2-40B4-BE49-F238E27FC236}">
                  <a16:creationId xmlns:a16="http://schemas.microsoft.com/office/drawing/2014/main" id="{899F3979-5994-F548-901D-37D28EA70BB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1" name="円/楕円 30">
              <a:extLst>
                <a:ext uri="{FF2B5EF4-FFF2-40B4-BE49-F238E27FC236}">
                  <a16:creationId xmlns:a16="http://schemas.microsoft.com/office/drawing/2014/main" id="{82F55D17-F24A-674C-B77A-B8DCC8A5315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2" name="直線コネクタ 31">
              <a:extLst>
                <a:ext uri="{FF2B5EF4-FFF2-40B4-BE49-F238E27FC236}">
                  <a16:creationId xmlns:a16="http://schemas.microsoft.com/office/drawing/2014/main" id="{416AC4AE-B5C9-4446-8A47-D24E51324389}"/>
                </a:ext>
              </a:extLst>
            </p:cNvPr>
            <p:cNvCxnSpPr>
              <a:stCxn id="31" idx="6"/>
              <a:endCxn id="3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3" name="図形グループ 41">
            <a:extLst>
              <a:ext uri="{FF2B5EF4-FFF2-40B4-BE49-F238E27FC236}">
                <a16:creationId xmlns:a16="http://schemas.microsoft.com/office/drawing/2014/main" id="{2B5CD266-D64A-B648-B1F0-CB655A2C8D06}"/>
              </a:ext>
            </a:extLst>
          </p:cNvPr>
          <p:cNvGrpSpPr/>
          <p:nvPr/>
        </p:nvGrpSpPr>
        <p:grpSpPr>
          <a:xfrm>
            <a:off x="2318559" y="2518948"/>
            <a:ext cx="309971" cy="140029"/>
            <a:chOff x="6769100" y="1390650"/>
            <a:chExt cx="317500" cy="157483"/>
          </a:xfrm>
          <a:effectLst>
            <a:outerShdw blurRad="50800" dist="38100" dir="2700000" algn="tl" rotWithShape="0">
              <a:prstClr val="black">
                <a:alpha val="40000"/>
              </a:prstClr>
            </a:outerShdw>
          </a:effectLst>
        </p:grpSpPr>
        <p:sp>
          <p:nvSpPr>
            <p:cNvPr id="34" name="正方形/長方形 33">
              <a:extLst>
                <a:ext uri="{FF2B5EF4-FFF2-40B4-BE49-F238E27FC236}">
                  <a16:creationId xmlns:a16="http://schemas.microsoft.com/office/drawing/2014/main" id="{3D31C3EE-8B0F-3748-88C8-B2ED77411B4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5" name="円/楕円 34">
              <a:extLst>
                <a:ext uri="{FF2B5EF4-FFF2-40B4-BE49-F238E27FC236}">
                  <a16:creationId xmlns:a16="http://schemas.microsoft.com/office/drawing/2014/main" id="{2721BC66-5036-BA4C-AAEC-2F2D097B034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6" name="直線コネクタ 35">
              <a:extLst>
                <a:ext uri="{FF2B5EF4-FFF2-40B4-BE49-F238E27FC236}">
                  <a16:creationId xmlns:a16="http://schemas.microsoft.com/office/drawing/2014/main" id="{2E2D0EA4-FEA5-6E47-83D2-995ED32E32D6}"/>
                </a:ext>
              </a:extLst>
            </p:cNvPr>
            <p:cNvCxnSpPr>
              <a:stCxn id="35" idx="6"/>
              <a:endCxn id="3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7" name="図形グループ 45">
            <a:extLst>
              <a:ext uri="{FF2B5EF4-FFF2-40B4-BE49-F238E27FC236}">
                <a16:creationId xmlns:a16="http://schemas.microsoft.com/office/drawing/2014/main" id="{8986E4B7-70FB-F845-987D-4B195FB9204A}"/>
              </a:ext>
            </a:extLst>
          </p:cNvPr>
          <p:cNvGrpSpPr/>
          <p:nvPr/>
        </p:nvGrpSpPr>
        <p:grpSpPr>
          <a:xfrm>
            <a:off x="2679581" y="2518948"/>
            <a:ext cx="309971" cy="140029"/>
            <a:chOff x="6769100" y="1390650"/>
            <a:chExt cx="317500" cy="157483"/>
          </a:xfrm>
          <a:effectLst>
            <a:outerShdw blurRad="50800" dist="38100" dir="2700000" algn="tl" rotWithShape="0">
              <a:prstClr val="black">
                <a:alpha val="40000"/>
              </a:prstClr>
            </a:outerShdw>
          </a:effectLst>
        </p:grpSpPr>
        <p:sp>
          <p:nvSpPr>
            <p:cNvPr id="38" name="正方形/長方形 37">
              <a:extLst>
                <a:ext uri="{FF2B5EF4-FFF2-40B4-BE49-F238E27FC236}">
                  <a16:creationId xmlns:a16="http://schemas.microsoft.com/office/drawing/2014/main" id="{94F0715A-3F44-8542-AE76-ADCDD5FB559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9" name="円/楕円 38">
              <a:extLst>
                <a:ext uri="{FF2B5EF4-FFF2-40B4-BE49-F238E27FC236}">
                  <a16:creationId xmlns:a16="http://schemas.microsoft.com/office/drawing/2014/main" id="{CC7BCD8C-31C7-E742-BE1F-D2E1D90B7D7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0" name="直線コネクタ 39">
              <a:extLst>
                <a:ext uri="{FF2B5EF4-FFF2-40B4-BE49-F238E27FC236}">
                  <a16:creationId xmlns:a16="http://schemas.microsoft.com/office/drawing/2014/main" id="{46D58453-FA2D-664C-B42F-6E9AA65D73B0}"/>
                </a:ext>
              </a:extLst>
            </p:cNvPr>
            <p:cNvCxnSpPr>
              <a:stCxn id="39" idx="6"/>
              <a:endCxn id="3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 name="図形グループ 49">
            <a:extLst>
              <a:ext uri="{FF2B5EF4-FFF2-40B4-BE49-F238E27FC236}">
                <a16:creationId xmlns:a16="http://schemas.microsoft.com/office/drawing/2014/main" id="{73E799F0-B7C9-F14A-B662-B63EAD784C07}"/>
              </a:ext>
            </a:extLst>
          </p:cNvPr>
          <p:cNvGrpSpPr/>
          <p:nvPr/>
        </p:nvGrpSpPr>
        <p:grpSpPr>
          <a:xfrm>
            <a:off x="4039859" y="2706943"/>
            <a:ext cx="309971" cy="140029"/>
            <a:chOff x="6769100" y="1390650"/>
            <a:chExt cx="317500" cy="157483"/>
          </a:xfrm>
          <a:effectLst>
            <a:outerShdw blurRad="50800" dist="38100" dir="2700000" algn="tl" rotWithShape="0">
              <a:prstClr val="black">
                <a:alpha val="40000"/>
              </a:prstClr>
            </a:outerShdw>
          </a:effectLst>
        </p:grpSpPr>
        <p:sp>
          <p:nvSpPr>
            <p:cNvPr id="42" name="正方形/長方形 41">
              <a:extLst>
                <a:ext uri="{FF2B5EF4-FFF2-40B4-BE49-F238E27FC236}">
                  <a16:creationId xmlns:a16="http://schemas.microsoft.com/office/drawing/2014/main" id="{E7F5E7A3-7A44-1D4C-9564-5EAA0497C64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円/楕円 42">
              <a:extLst>
                <a:ext uri="{FF2B5EF4-FFF2-40B4-BE49-F238E27FC236}">
                  <a16:creationId xmlns:a16="http://schemas.microsoft.com/office/drawing/2014/main" id="{013B049B-5F69-C646-98C5-CEEA949C2DB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4" name="直線コネクタ 43">
              <a:extLst>
                <a:ext uri="{FF2B5EF4-FFF2-40B4-BE49-F238E27FC236}">
                  <a16:creationId xmlns:a16="http://schemas.microsoft.com/office/drawing/2014/main" id="{9062021D-1613-0B4A-8ECD-2CB647703F39}"/>
                </a:ext>
              </a:extLst>
            </p:cNvPr>
            <p:cNvCxnSpPr>
              <a:stCxn id="43" idx="6"/>
              <a:endCxn id="4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5" name="図形グループ 53">
            <a:extLst>
              <a:ext uri="{FF2B5EF4-FFF2-40B4-BE49-F238E27FC236}">
                <a16:creationId xmlns:a16="http://schemas.microsoft.com/office/drawing/2014/main" id="{AAD85B67-9572-6B40-8AFF-67C2CA632E43}"/>
              </a:ext>
            </a:extLst>
          </p:cNvPr>
          <p:cNvGrpSpPr/>
          <p:nvPr/>
        </p:nvGrpSpPr>
        <p:grpSpPr>
          <a:xfrm>
            <a:off x="4400880" y="2706943"/>
            <a:ext cx="309971" cy="140029"/>
            <a:chOff x="6769100" y="1390650"/>
            <a:chExt cx="317500" cy="157483"/>
          </a:xfrm>
          <a:effectLst>
            <a:outerShdw blurRad="50800" dist="38100" dir="2700000" algn="tl" rotWithShape="0">
              <a:prstClr val="black">
                <a:alpha val="40000"/>
              </a:prstClr>
            </a:outerShdw>
          </a:effectLst>
        </p:grpSpPr>
        <p:sp>
          <p:nvSpPr>
            <p:cNvPr id="46" name="正方形/長方形 45">
              <a:extLst>
                <a:ext uri="{FF2B5EF4-FFF2-40B4-BE49-F238E27FC236}">
                  <a16:creationId xmlns:a16="http://schemas.microsoft.com/office/drawing/2014/main" id="{4F15AEA9-4B27-8141-AE94-324319008FB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7" name="円/楕円 46">
              <a:extLst>
                <a:ext uri="{FF2B5EF4-FFF2-40B4-BE49-F238E27FC236}">
                  <a16:creationId xmlns:a16="http://schemas.microsoft.com/office/drawing/2014/main" id="{0947D596-0B1B-B54C-8E14-E16E406B1FB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8" name="直線コネクタ 47">
              <a:extLst>
                <a:ext uri="{FF2B5EF4-FFF2-40B4-BE49-F238E27FC236}">
                  <a16:creationId xmlns:a16="http://schemas.microsoft.com/office/drawing/2014/main" id="{3CC7B427-0B8C-7340-AB73-922FC2EA4B87}"/>
                </a:ext>
              </a:extLst>
            </p:cNvPr>
            <p:cNvCxnSpPr>
              <a:stCxn id="47" idx="6"/>
              <a:endCxn id="4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9" name="図形グループ 57">
            <a:extLst>
              <a:ext uri="{FF2B5EF4-FFF2-40B4-BE49-F238E27FC236}">
                <a16:creationId xmlns:a16="http://schemas.microsoft.com/office/drawing/2014/main" id="{E87CEB19-BEF6-1249-804C-48472E3CC1A7}"/>
              </a:ext>
            </a:extLst>
          </p:cNvPr>
          <p:cNvGrpSpPr/>
          <p:nvPr/>
        </p:nvGrpSpPr>
        <p:grpSpPr>
          <a:xfrm>
            <a:off x="4761902" y="2706943"/>
            <a:ext cx="309971" cy="140029"/>
            <a:chOff x="6769100" y="1390650"/>
            <a:chExt cx="317500" cy="157483"/>
          </a:xfrm>
          <a:effectLst>
            <a:outerShdw blurRad="50800" dist="38100" dir="2700000" algn="tl" rotWithShape="0">
              <a:prstClr val="black">
                <a:alpha val="40000"/>
              </a:prstClr>
            </a:outerShdw>
          </a:effectLst>
        </p:grpSpPr>
        <p:sp>
          <p:nvSpPr>
            <p:cNvPr id="50" name="正方形/長方形 49">
              <a:extLst>
                <a:ext uri="{FF2B5EF4-FFF2-40B4-BE49-F238E27FC236}">
                  <a16:creationId xmlns:a16="http://schemas.microsoft.com/office/drawing/2014/main" id="{C7C1D037-5682-604C-BB6C-B5978A13B84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1" name="円/楕円 50">
              <a:extLst>
                <a:ext uri="{FF2B5EF4-FFF2-40B4-BE49-F238E27FC236}">
                  <a16:creationId xmlns:a16="http://schemas.microsoft.com/office/drawing/2014/main" id="{EB4C8A55-4028-DE40-985D-3BB31ADAFB4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52" name="直線コネクタ 51">
              <a:extLst>
                <a:ext uri="{FF2B5EF4-FFF2-40B4-BE49-F238E27FC236}">
                  <a16:creationId xmlns:a16="http://schemas.microsoft.com/office/drawing/2014/main" id="{A3921026-EA8F-0D4B-96CD-EDFFD2FDA4A8}"/>
                </a:ext>
              </a:extLst>
            </p:cNvPr>
            <p:cNvCxnSpPr>
              <a:stCxn id="51" idx="6"/>
              <a:endCxn id="5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3" name="図形グループ 61">
            <a:extLst>
              <a:ext uri="{FF2B5EF4-FFF2-40B4-BE49-F238E27FC236}">
                <a16:creationId xmlns:a16="http://schemas.microsoft.com/office/drawing/2014/main" id="{A4F7C082-219B-BF48-8B6F-C4477231E46C}"/>
              </a:ext>
            </a:extLst>
          </p:cNvPr>
          <p:cNvGrpSpPr/>
          <p:nvPr/>
        </p:nvGrpSpPr>
        <p:grpSpPr>
          <a:xfrm>
            <a:off x="4039859" y="2329278"/>
            <a:ext cx="309971" cy="140029"/>
            <a:chOff x="6769100" y="1390650"/>
            <a:chExt cx="317500" cy="157483"/>
          </a:xfrm>
          <a:effectLst>
            <a:outerShdw blurRad="50800" dist="38100" dir="2700000" algn="tl" rotWithShape="0">
              <a:prstClr val="black">
                <a:alpha val="40000"/>
              </a:prstClr>
            </a:outerShdw>
          </a:effectLst>
        </p:grpSpPr>
        <p:sp>
          <p:nvSpPr>
            <p:cNvPr id="54" name="正方形/長方形 53">
              <a:extLst>
                <a:ext uri="{FF2B5EF4-FFF2-40B4-BE49-F238E27FC236}">
                  <a16:creationId xmlns:a16="http://schemas.microsoft.com/office/drawing/2014/main" id="{0943CD15-6B05-1549-9020-475177116FC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5" name="円/楕円 54">
              <a:extLst>
                <a:ext uri="{FF2B5EF4-FFF2-40B4-BE49-F238E27FC236}">
                  <a16:creationId xmlns:a16="http://schemas.microsoft.com/office/drawing/2014/main" id="{634AFD61-AAE1-2442-9998-2632B6D2114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56" name="直線コネクタ 55">
              <a:extLst>
                <a:ext uri="{FF2B5EF4-FFF2-40B4-BE49-F238E27FC236}">
                  <a16:creationId xmlns:a16="http://schemas.microsoft.com/office/drawing/2014/main" id="{9E4B1413-0D1E-CA4B-B83B-E617A659A401}"/>
                </a:ext>
              </a:extLst>
            </p:cNvPr>
            <p:cNvCxnSpPr>
              <a:stCxn id="55" idx="6"/>
              <a:endCxn id="5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7" name="図形グループ 65">
            <a:extLst>
              <a:ext uri="{FF2B5EF4-FFF2-40B4-BE49-F238E27FC236}">
                <a16:creationId xmlns:a16="http://schemas.microsoft.com/office/drawing/2014/main" id="{DBD71A29-DDA6-4F44-A104-C7BE41E74B60}"/>
              </a:ext>
            </a:extLst>
          </p:cNvPr>
          <p:cNvGrpSpPr/>
          <p:nvPr/>
        </p:nvGrpSpPr>
        <p:grpSpPr>
          <a:xfrm>
            <a:off x="4400880" y="2329278"/>
            <a:ext cx="309971" cy="140029"/>
            <a:chOff x="6769100" y="1390650"/>
            <a:chExt cx="317500" cy="157483"/>
          </a:xfrm>
          <a:effectLst>
            <a:outerShdw blurRad="50800" dist="38100" dir="2700000" algn="tl" rotWithShape="0">
              <a:prstClr val="black">
                <a:alpha val="40000"/>
              </a:prstClr>
            </a:outerShdw>
          </a:effectLst>
        </p:grpSpPr>
        <p:sp>
          <p:nvSpPr>
            <p:cNvPr id="58" name="正方形/長方形 57">
              <a:extLst>
                <a:ext uri="{FF2B5EF4-FFF2-40B4-BE49-F238E27FC236}">
                  <a16:creationId xmlns:a16="http://schemas.microsoft.com/office/drawing/2014/main" id="{BBDC90A0-5797-1548-BF21-61BFB92316C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円/楕円 58">
              <a:extLst>
                <a:ext uri="{FF2B5EF4-FFF2-40B4-BE49-F238E27FC236}">
                  <a16:creationId xmlns:a16="http://schemas.microsoft.com/office/drawing/2014/main" id="{AC02552F-02C2-004B-B606-C75BA08C915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0" name="直線コネクタ 59">
              <a:extLst>
                <a:ext uri="{FF2B5EF4-FFF2-40B4-BE49-F238E27FC236}">
                  <a16:creationId xmlns:a16="http://schemas.microsoft.com/office/drawing/2014/main" id="{9D85C782-1E31-834E-A422-B88BDE0DE19E}"/>
                </a:ext>
              </a:extLst>
            </p:cNvPr>
            <p:cNvCxnSpPr>
              <a:stCxn id="59" idx="6"/>
              <a:endCxn id="5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1" name="図形グループ 69">
            <a:extLst>
              <a:ext uri="{FF2B5EF4-FFF2-40B4-BE49-F238E27FC236}">
                <a16:creationId xmlns:a16="http://schemas.microsoft.com/office/drawing/2014/main" id="{18CAE0C5-C165-1644-A816-D9B86BC295C4}"/>
              </a:ext>
            </a:extLst>
          </p:cNvPr>
          <p:cNvGrpSpPr/>
          <p:nvPr/>
        </p:nvGrpSpPr>
        <p:grpSpPr>
          <a:xfrm>
            <a:off x="4761902" y="2329278"/>
            <a:ext cx="309971" cy="140029"/>
            <a:chOff x="6769100" y="1390650"/>
            <a:chExt cx="317500" cy="157483"/>
          </a:xfrm>
          <a:effectLst>
            <a:outerShdw blurRad="50800" dist="38100" dir="2700000" algn="tl" rotWithShape="0">
              <a:prstClr val="black">
                <a:alpha val="40000"/>
              </a:prstClr>
            </a:outerShdw>
          </a:effectLst>
        </p:grpSpPr>
        <p:sp>
          <p:nvSpPr>
            <p:cNvPr id="62" name="正方形/長方形 61">
              <a:extLst>
                <a:ext uri="{FF2B5EF4-FFF2-40B4-BE49-F238E27FC236}">
                  <a16:creationId xmlns:a16="http://schemas.microsoft.com/office/drawing/2014/main" id="{22C45D87-7A81-6848-896C-474727E6627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3" name="円/楕円 62">
              <a:extLst>
                <a:ext uri="{FF2B5EF4-FFF2-40B4-BE49-F238E27FC236}">
                  <a16:creationId xmlns:a16="http://schemas.microsoft.com/office/drawing/2014/main" id="{0FDA07AC-558E-FD49-B011-177F5247BDD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4" name="直線コネクタ 63">
              <a:extLst>
                <a:ext uri="{FF2B5EF4-FFF2-40B4-BE49-F238E27FC236}">
                  <a16:creationId xmlns:a16="http://schemas.microsoft.com/office/drawing/2014/main" id="{55619821-DEC8-4B48-A142-68000D7A6109}"/>
                </a:ext>
              </a:extLst>
            </p:cNvPr>
            <p:cNvCxnSpPr>
              <a:stCxn id="63" idx="6"/>
              <a:endCxn id="6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5" name="図形グループ 73">
            <a:extLst>
              <a:ext uri="{FF2B5EF4-FFF2-40B4-BE49-F238E27FC236}">
                <a16:creationId xmlns:a16="http://schemas.microsoft.com/office/drawing/2014/main" id="{96D60BEE-2E98-8246-81D2-23463F6269E2}"/>
              </a:ext>
            </a:extLst>
          </p:cNvPr>
          <p:cNvGrpSpPr/>
          <p:nvPr/>
        </p:nvGrpSpPr>
        <p:grpSpPr>
          <a:xfrm>
            <a:off x="4039859" y="2518948"/>
            <a:ext cx="309971" cy="140029"/>
            <a:chOff x="6769100" y="1390650"/>
            <a:chExt cx="317500" cy="157483"/>
          </a:xfrm>
          <a:effectLst>
            <a:outerShdw blurRad="50800" dist="38100" dir="2700000" algn="tl" rotWithShape="0">
              <a:prstClr val="black">
                <a:alpha val="40000"/>
              </a:prstClr>
            </a:outerShdw>
          </a:effectLst>
        </p:grpSpPr>
        <p:sp>
          <p:nvSpPr>
            <p:cNvPr id="66" name="正方形/長方形 65">
              <a:extLst>
                <a:ext uri="{FF2B5EF4-FFF2-40B4-BE49-F238E27FC236}">
                  <a16:creationId xmlns:a16="http://schemas.microsoft.com/office/drawing/2014/main" id="{0A46DFA2-2D0F-C04A-8A12-6D4B66478A0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7" name="円/楕円 66">
              <a:extLst>
                <a:ext uri="{FF2B5EF4-FFF2-40B4-BE49-F238E27FC236}">
                  <a16:creationId xmlns:a16="http://schemas.microsoft.com/office/drawing/2014/main" id="{01FA8313-26E7-5E49-87C2-65110B2C268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8" name="直線コネクタ 67">
              <a:extLst>
                <a:ext uri="{FF2B5EF4-FFF2-40B4-BE49-F238E27FC236}">
                  <a16:creationId xmlns:a16="http://schemas.microsoft.com/office/drawing/2014/main" id="{C05C6C30-DD4F-5048-92BE-9B321B6A3C2B}"/>
                </a:ext>
              </a:extLst>
            </p:cNvPr>
            <p:cNvCxnSpPr>
              <a:stCxn id="67" idx="6"/>
              <a:endCxn id="6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77">
            <a:extLst>
              <a:ext uri="{FF2B5EF4-FFF2-40B4-BE49-F238E27FC236}">
                <a16:creationId xmlns:a16="http://schemas.microsoft.com/office/drawing/2014/main" id="{81EBB706-39FC-794F-A4CD-0311D8907A34}"/>
              </a:ext>
            </a:extLst>
          </p:cNvPr>
          <p:cNvGrpSpPr/>
          <p:nvPr/>
        </p:nvGrpSpPr>
        <p:grpSpPr>
          <a:xfrm>
            <a:off x="4400880" y="2518948"/>
            <a:ext cx="309971" cy="140029"/>
            <a:chOff x="6769100" y="1390650"/>
            <a:chExt cx="317500" cy="157483"/>
          </a:xfrm>
          <a:effectLst>
            <a:outerShdw blurRad="50800" dist="38100" dir="2700000" algn="tl" rotWithShape="0">
              <a:prstClr val="black">
                <a:alpha val="40000"/>
              </a:prstClr>
            </a:outerShdw>
          </a:effectLst>
        </p:grpSpPr>
        <p:sp>
          <p:nvSpPr>
            <p:cNvPr id="70" name="正方形/長方形 69">
              <a:extLst>
                <a:ext uri="{FF2B5EF4-FFF2-40B4-BE49-F238E27FC236}">
                  <a16:creationId xmlns:a16="http://schemas.microsoft.com/office/drawing/2014/main" id="{DD04C70E-B25E-0B45-8F53-D4C8CD6E413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1" name="円/楕円 70">
              <a:extLst>
                <a:ext uri="{FF2B5EF4-FFF2-40B4-BE49-F238E27FC236}">
                  <a16:creationId xmlns:a16="http://schemas.microsoft.com/office/drawing/2014/main" id="{36254362-44C1-7E4B-840D-BD15FE86AA8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2" name="直線コネクタ 71">
              <a:extLst>
                <a:ext uri="{FF2B5EF4-FFF2-40B4-BE49-F238E27FC236}">
                  <a16:creationId xmlns:a16="http://schemas.microsoft.com/office/drawing/2014/main" id="{505D0F09-5816-954C-841E-A5951ACB0F20}"/>
                </a:ext>
              </a:extLst>
            </p:cNvPr>
            <p:cNvCxnSpPr>
              <a:stCxn id="71" idx="6"/>
              <a:endCxn id="7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3" name="図形グループ 81">
            <a:extLst>
              <a:ext uri="{FF2B5EF4-FFF2-40B4-BE49-F238E27FC236}">
                <a16:creationId xmlns:a16="http://schemas.microsoft.com/office/drawing/2014/main" id="{9C0F5ECC-D85B-8148-AF65-9DE773ED794D}"/>
              </a:ext>
            </a:extLst>
          </p:cNvPr>
          <p:cNvGrpSpPr/>
          <p:nvPr/>
        </p:nvGrpSpPr>
        <p:grpSpPr>
          <a:xfrm>
            <a:off x="4761902" y="2518948"/>
            <a:ext cx="309971" cy="140029"/>
            <a:chOff x="6769100" y="1390650"/>
            <a:chExt cx="317500" cy="157483"/>
          </a:xfrm>
          <a:effectLst>
            <a:outerShdw blurRad="50800" dist="38100" dir="2700000" algn="tl" rotWithShape="0">
              <a:prstClr val="black">
                <a:alpha val="40000"/>
              </a:prstClr>
            </a:outerShdw>
          </a:effectLst>
        </p:grpSpPr>
        <p:sp>
          <p:nvSpPr>
            <p:cNvPr id="74" name="正方形/長方形 73">
              <a:extLst>
                <a:ext uri="{FF2B5EF4-FFF2-40B4-BE49-F238E27FC236}">
                  <a16:creationId xmlns:a16="http://schemas.microsoft.com/office/drawing/2014/main" id="{A8A7198F-1F5B-EE44-B1CC-3D8E22B7A2F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a:extLst>
                <a:ext uri="{FF2B5EF4-FFF2-40B4-BE49-F238E27FC236}">
                  <a16:creationId xmlns:a16="http://schemas.microsoft.com/office/drawing/2014/main" id="{251DB72C-5101-DD40-A82D-795208666F9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a:extLst>
                <a:ext uri="{FF2B5EF4-FFF2-40B4-BE49-F238E27FC236}">
                  <a16:creationId xmlns:a16="http://schemas.microsoft.com/office/drawing/2014/main" id="{0EC6E38D-5133-F045-B45F-CF87B46059EC}"/>
                </a:ext>
              </a:extLst>
            </p:cNvPr>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77" name="図 76" descr="cloud.png">
            <a:extLst>
              <a:ext uri="{FF2B5EF4-FFF2-40B4-BE49-F238E27FC236}">
                <a16:creationId xmlns:a16="http://schemas.microsoft.com/office/drawing/2014/main" id="{32F2860C-FB2F-7344-9AC9-A574ABAF69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16402" y="1813638"/>
            <a:ext cx="1475839" cy="1475839"/>
          </a:xfrm>
          <a:prstGeom prst="rect">
            <a:avLst/>
          </a:prstGeom>
          <a:effectLst>
            <a:outerShdw blurRad="50800" dist="38100" dir="2700000" algn="tl" rotWithShape="0">
              <a:prstClr val="black">
                <a:alpha val="40000"/>
              </a:prstClr>
            </a:outerShdw>
          </a:effectLst>
        </p:spPr>
      </p:pic>
      <p:grpSp>
        <p:nvGrpSpPr>
          <p:cNvPr id="78" name="図形グループ 49">
            <a:extLst>
              <a:ext uri="{FF2B5EF4-FFF2-40B4-BE49-F238E27FC236}">
                <a16:creationId xmlns:a16="http://schemas.microsoft.com/office/drawing/2014/main" id="{5FE33313-0BB7-7E49-B80D-E239ED5FC9AF}"/>
              </a:ext>
            </a:extLst>
          </p:cNvPr>
          <p:cNvGrpSpPr/>
          <p:nvPr/>
        </p:nvGrpSpPr>
        <p:grpSpPr>
          <a:xfrm>
            <a:off x="6122181" y="2706943"/>
            <a:ext cx="309971" cy="140029"/>
            <a:chOff x="6769100" y="1390650"/>
            <a:chExt cx="317500" cy="157483"/>
          </a:xfrm>
          <a:effectLst>
            <a:outerShdw blurRad="50800" dist="38100" dir="2700000" algn="tl" rotWithShape="0">
              <a:prstClr val="black">
                <a:alpha val="40000"/>
              </a:prstClr>
            </a:outerShdw>
          </a:effectLst>
        </p:grpSpPr>
        <p:sp>
          <p:nvSpPr>
            <p:cNvPr id="79" name="正方形/長方形 78">
              <a:extLst>
                <a:ext uri="{FF2B5EF4-FFF2-40B4-BE49-F238E27FC236}">
                  <a16:creationId xmlns:a16="http://schemas.microsoft.com/office/drawing/2014/main" id="{9A20832B-4D1C-A840-B668-2237FC832D8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0" name="円/楕円 79">
              <a:extLst>
                <a:ext uri="{FF2B5EF4-FFF2-40B4-BE49-F238E27FC236}">
                  <a16:creationId xmlns:a16="http://schemas.microsoft.com/office/drawing/2014/main" id="{18609EED-67B0-A043-B6B8-9FA106D3940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1" name="直線コネクタ 80">
              <a:extLst>
                <a:ext uri="{FF2B5EF4-FFF2-40B4-BE49-F238E27FC236}">
                  <a16:creationId xmlns:a16="http://schemas.microsoft.com/office/drawing/2014/main" id="{8AB272AD-71B9-A846-B7BD-F2A9ABB87C3B}"/>
                </a:ext>
              </a:extLst>
            </p:cNvPr>
            <p:cNvCxnSpPr>
              <a:stCxn id="80" idx="6"/>
              <a:endCxn id="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2" name="図形グループ 53">
            <a:extLst>
              <a:ext uri="{FF2B5EF4-FFF2-40B4-BE49-F238E27FC236}">
                <a16:creationId xmlns:a16="http://schemas.microsoft.com/office/drawing/2014/main" id="{69C32D40-C73E-2647-B244-7D63007192C2}"/>
              </a:ext>
            </a:extLst>
          </p:cNvPr>
          <p:cNvGrpSpPr/>
          <p:nvPr/>
        </p:nvGrpSpPr>
        <p:grpSpPr>
          <a:xfrm>
            <a:off x="6483202" y="2706943"/>
            <a:ext cx="309971" cy="140029"/>
            <a:chOff x="6769100" y="1390650"/>
            <a:chExt cx="317500" cy="157483"/>
          </a:xfrm>
          <a:effectLst>
            <a:outerShdw blurRad="50800" dist="38100" dir="2700000" algn="tl" rotWithShape="0">
              <a:prstClr val="black">
                <a:alpha val="40000"/>
              </a:prstClr>
            </a:outerShdw>
          </a:effectLst>
        </p:grpSpPr>
        <p:sp>
          <p:nvSpPr>
            <p:cNvPr id="83" name="正方形/長方形 82">
              <a:extLst>
                <a:ext uri="{FF2B5EF4-FFF2-40B4-BE49-F238E27FC236}">
                  <a16:creationId xmlns:a16="http://schemas.microsoft.com/office/drawing/2014/main" id="{1C387D2C-9F52-9140-93DF-9FEB0B0821D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4" name="円/楕円 83">
              <a:extLst>
                <a:ext uri="{FF2B5EF4-FFF2-40B4-BE49-F238E27FC236}">
                  <a16:creationId xmlns:a16="http://schemas.microsoft.com/office/drawing/2014/main" id="{7DA172D8-B85A-C84E-964E-E5E2E5E9F6F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5" name="直線コネクタ 84">
              <a:extLst>
                <a:ext uri="{FF2B5EF4-FFF2-40B4-BE49-F238E27FC236}">
                  <a16:creationId xmlns:a16="http://schemas.microsoft.com/office/drawing/2014/main" id="{63B597F5-EADC-5248-9617-129CBE80736A}"/>
                </a:ext>
              </a:extLst>
            </p:cNvPr>
            <p:cNvCxnSpPr>
              <a:stCxn id="84" idx="6"/>
              <a:endCxn id="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6" name="図形グループ 57">
            <a:extLst>
              <a:ext uri="{FF2B5EF4-FFF2-40B4-BE49-F238E27FC236}">
                <a16:creationId xmlns:a16="http://schemas.microsoft.com/office/drawing/2014/main" id="{4F5658C0-4673-944C-98BE-300DC8D1413F}"/>
              </a:ext>
            </a:extLst>
          </p:cNvPr>
          <p:cNvGrpSpPr/>
          <p:nvPr/>
        </p:nvGrpSpPr>
        <p:grpSpPr>
          <a:xfrm>
            <a:off x="6844224" y="2706943"/>
            <a:ext cx="309971" cy="140029"/>
            <a:chOff x="6769100" y="1390650"/>
            <a:chExt cx="317500" cy="157483"/>
          </a:xfrm>
          <a:effectLst>
            <a:outerShdw blurRad="50800" dist="38100" dir="2700000" algn="tl" rotWithShape="0">
              <a:prstClr val="black">
                <a:alpha val="40000"/>
              </a:prstClr>
            </a:outerShdw>
          </a:effectLst>
        </p:grpSpPr>
        <p:sp>
          <p:nvSpPr>
            <p:cNvPr id="87" name="正方形/長方形 86">
              <a:extLst>
                <a:ext uri="{FF2B5EF4-FFF2-40B4-BE49-F238E27FC236}">
                  <a16:creationId xmlns:a16="http://schemas.microsoft.com/office/drawing/2014/main" id="{24357F43-B1C1-234C-9177-864CE304F9E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8" name="円/楕円 87">
              <a:extLst>
                <a:ext uri="{FF2B5EF4-FFF2-40B4-BE49-F238E27FC236}">
                  <a16:creationId xmlns:a16="http://schemas.microsoft.com/office/drawing/2014/main" id="{E20B1D37-29F7-534C-B56A-EF51AB4BC0B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9" name="直線コネクタ 88">
              <a:extLst>
                <a:ext uri="{FF2B5EF4-FFF2-40B4-BE49-F238E27FC236}">
                  <a16:creationId xmlns:a16="http://schemas.microsoft.com/office/drawing/2014/main" id="{64DDDC51-6328-A24E-A0BC-73235B6E0EFC}"/>
                </a:ext>
              </a:extLst>
            </p:cNvPr>
            <p:cNvCxnSpPr>
              <a:stCxn id="88" idx="6"/>
              <a:endCxn id="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0" name="図形グループ 61">
            <a:extLst>
              <a:ext uri="{FF2B5EF4-FFF2-40B4-BE49-F238E27FC236}">
                <a16:creationId xmlns:a16="http://schemas.microsoft.com/office/drawing/2014/main" id="{1714E3DC-681D-8344-AAA6-E7B33F0BAA70}"/>
              </a:ext>
            </a:extLst>
          </p:cNvPr>
          <p:cNvGrpSpPr/>
          <p:nvPr/>
        </p:nvGrpSpPr>
        <p:grpSpPr>
          <a:xfrm>
            <a:off x="6122181" y="2329278"/>
            <a:ext cx="309971" cy="140029"/>
            <a:chOff x="6769100" y="1390650"/>
            <a:chExt cx="317500" cy="157483"/>
          </a:xfrm>
          <a:effectLst>
            <a:outerShdw blurRad="50800" dist="38100" dir="2700000" algn="tl" rotWithShape="0">
              <a:prstClr val="black">
                <a:alpha val="40000"/>
              </a:prstClr>
            </a:outerShdw>
          </a:effectLst>
        </p:grpSpPr>
        <p:sp>
          <p:nvSpPr>
            <p:cNvPr id="91" name="正方形/長方形 90">
              <a:extLst>
                <a:ext uri="{FF2B5EF4-FFF2-40B4-BE49-F238E27FC236}">
                  <a16:creationId xmlns:a16="http://schemas.microsoft.com/office/drawing/2014/main" id="{52CC1CFD-76A4-9842-8D17-7082C6CC9AB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2" name="円/楕円 91">
              <a:extLst>
                <a:ext uri="{FF2B5EF4-FFF2-40B4-BE49-F238E27FC236}">
                  <a16:creationId xmlns:a16="http://schemas.microsoft.com/office/drawing/2014/main" id="{4E0470DD-D959-284E-B009-F21867B231D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3" name="直線コネクタ 92">
              <a:extLst>
                <a:ext uri="{FF2B5EF4-FFF2-40B4-BE49-F238E27FC236}">
                  <a16:creationId xmlns:a16="http://schemas.microsoft.com/office/drawing/2014/main" id="{9217A6F6-7583-1B47-896F-FB5A237BE50C}"/>
                </a:ext>
              </a:extLst>
            </p:cNvPr>
            <p:cNvCxnSpPr>
              <a:stCxn id="92" idx="6"/>
              <a:endCxn id="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4" name="図形グループ 65">
            <a:extLst>
              <a:ext uri="{FF2B5EF4-FFF2-40B4-BE49-F238E27FC236}">
                <a16:creationId xmlns:a16="http://schemas.microsoft.com/office/drawing/2014/main" id="{EA440ACF-78D8-5E49-A9E7-3D9B58C96988}"/>
              </a:ext>
            </a:extLst>
          </p:cNvPr>
          <p:cNvGrpSpPr/>
          <p:nvPr/>
        </p:nvGrpSpPr>
        <p:grpSpPr>
          <a:xfrm>
            <a:off x="6483202" y="2329278"/>
            <a:ext cx="309971" cy="140029"/>
            <a:chOff x="6769100" y="1390650"/>
            <a:chExt cx="317500" cy="157483"/>
          </a:xfrm>
          <a:effectLst>
            <a:outerShdw blurRad="50800" dist="38100" dir="2700000" algn="tl" rotWithShape="0">
              <a:prstClr val="black">
                <a:alpha val="40000"/>
              </a:prstClr>
            </a:outerShdw>
          </a:effectLst>
        </p:grpSpPr>
        <p:sp>
          <p:nvSpPr>
            <p:cNvPr id="95" name="正方形/長方形 94">
              <a:extLst>
                <a:ext uri="{FF2B5EF4-FFF2-40B4-BE49-F238E27FC236}">
                  <a16:creationId xmlns:a16="http://schemas.microsoft.com/office/drawing/2014/main" id="{8C2404D2-7E6D-F248-B783-FFA3833A7FD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6" name="円/楕円 95">
              <a:extLst>
                <a:ext uri="{FF2B5EF4-FFF2-40B4-BE49-F238E27FC236}">
                  <a16:creationId xmlns:a16="http://schemas.microsoft.com/office/drawing/2014/main" id="{A922230D-FE00-E54C-AB21-4140F40C75C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7" name="直線コネクタ 96">
              <a:extLst>
                <a:ext uri="{FF2B5EF4-FFF2-40B4-BE49-F238E27FC236}">
                  <a16:creationId xmlns:a16="http://schemas.microsoft.com/office/drawing/2014/main" id="{B910B3CA-F34D-234F-A365-68A4EFA7E324}"/>
                </a:ext>
              </a:extLst>
            </p:cNvPr>
            <p:cNvCxnSpPr>
              <a:stCxn id="96" idx="6"/>
              <a:endCxn id="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8" name="図形グループ 69">
            <a:extLst>
              <a:ext uri="{FF2B5EF4-FFF2-40B4-BE49-F238E27FC236}">
                <a16:creationId xmlns:a16="http://schemas.microsoft.com/office/drawing/2014/main" id="{F0A293CF-089C-4447-BF60-4EB0BE25FE77}"/>
              </a:ext>
            </a:extLst>
          </p:cNvPr>
          <p:cNvGrpSpPr/>
          <p:nvPr/>
        </p:nvGrpSpPr>
        <p:grpSpPr>
          <a:xfrm>
            <a:off x="6844224" y="2329278"/>
            <a:ext cx="309971" cy="140029"/>
            <a:chOff x="6769100" y="1390650"/>
            <a:chExt cx="317500" cy="157483"/>
          </a:xfrm>
          <a:effectLst>
            <a:outerShdw blurRad="50800" dist="38100" dir="2700000" algn="tl" rotWithShape="0">
              <a:prstClr val="black">
                <a:alpha val="40000"/>
              </a:prstClr>
            </a:outerShdw>
          </a:effectLst>
        </p:grpSpPr>
        <p:sp>
          <p:nvSpPr>
            <p:cNvPr id="99" name="正方形/長方形 98">
              <a:extLst>
                <a:ext uri="{FF2B5EF4-FFF2-40B4-BE49-F238E27FC236}">
                  <a16:creationId xmlns:a16="http://schemas.microsoft.com/office/drawing/2014/main" id="{2E05B226-AA3B-1040-A3C8-626CCC347C0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0" name="円/楕円 99">
              <a:extLst>
                <a:ext uri="{FF2B5EF4-FFF2-40B4-BE49-F238E27FC236}">
                  <a16:creationId xmlns:a16="http://schemas.microsoft.com/office/drawing/2014/main" id="{AA9B91F5-5458-7F49-AFDC-2A3D499B71B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1" name="直線コネクタ 100">
              <a:extLst>
                <a:ext uri="{FF2B5EF4-FFF2-40B4-BE49-F238E27FC236}">
                  <a16:creationId xmlns:a16="http://schemas.microsoft.com/office/drawing/2014/main" id="{EC26F9B0-522A-854A-81ED-32AA2567E91C}"/>
                </a:ext>
              </a:extLst>
            </p:cNvPr>
            <p:cNvCxnSpPr>
              <a:stCxn id="100" idx="6"/>
              <a:endCxn id="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2" name="図形グループ 73">
            <a:extLst>
              <a:ext uri="{FF2B5EF4-FFF2-40B4-BE49-F238E27FC236}">
                <a16:creationId xmlns:a16="http://schemas.microsoft.com/office/drawing/2014/main" id="{0B02855C-2027-4049-BC53-76AC823D6920}"/>
              </a:ext>
            </a:extLst>
          </p:cNvPr>
          <p:cNvGrpSpPr/>
          <p:nvPr/>
        </p:nvGrpSpPr>
        <p:grpSpPr>
          <a:xfrm>
            <a:off x="6122181" y="2518948"/>
            <a:ext cx="309971" cy="140029"/>
            <a:chOff x="6769100" y="1390650"/>
            <a:chExt cx="317500" cy="157483"/>
          </a:xfrm>
          <a:effectLst>
            <a:outerShdw blurRad="50800" dist="38100" dir="2700000" algn="tl" rotWithShape="0">
              <a:prstClr val="black">
                <a:alpha val="40000"/>
              </a:prstClr>
            </a:outerShdw>
          </a:effectLst>
        </p:grpSpPr>
        <p:sp>
          <p:nvSpPr>
            <p:cNvPr id="103" name="正方形/長方形 102">
              <a:extLst>
                <a:ext uri="{FF2B5EF4-FFF2-40B4-BE49-F238E27FC236}">
                  <a16:creationId xmlns:a16="http://schemas.microsoft.com/office/drawing/2014/main" id="{96EF391D-4658-304C-8AB6-CB3BFB350D2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4" name="円/楕円 103">
              <a:extLst>
                <a:ext uri="{FF2B5EF4-FFF2-40B4-BE49-F238E27FC236}">
                  <a16:creationId xmlns:a16="http://schemas.microsoft.com/office/drawing/2014/main" id="{482F561C-031D-1840-8CD6-F2463CBD424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5" name="直線コネクタ 104">
              <a:extLst>
                <a:ext uri="{FF2B5EF4-FFF2-40B4-BE49-F238E27FC236}">
                  <a16:creationId xmlns:a16="http://schemas.microsoft.com/office/drawing/2014/main" id="{D15EF6AB-C66C-6847-9A32-9751FFBCA83C}"/>
                </a:ext>
              </a:extLst>
            </p:cNvPr>
            <p:cNvCxnSpPr>
              <a:stCxn id="104" idx="6"/>
              <a:endCxn id="1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6" name="図形グループ 77">
            <a:extLst>
              <a:ext uri="{FF2B5EF4-FFF2-40B4-BE49-F238E27FC236}">
                <a16:creationId xmlns:a16="http://schemas.microsoft.com/office/drawing/2014/main" id="{B5FB65F0-C0AF-0743-AD9F-87196BBDAA04}"/>
              </a:ext>
            </a:extLst>
          </p:cNvPr>
          <p:cNvGrpSpPr/>
          <p:nvPr/>
        </p:nvGrpSpPr>
        <p:grpSpPr>
          <a:xfrm>
            <a:off x="6483202" y="2518948"/>
            <a:ext cx="309971" cy="140029"/>
            <a:chOff x="6769100" y="1390650"/>
            <a:chExt cx="317500" cy="157483"/>
          </a:xfrm>
          <a:effectLst>
            <a:outerShdw blurRad="50800" dist="38100" dir="2700000" algn="tl" rotWithShape="0">
              <a:prstClr val="black">
                <a:alpha val="40000"/>
              </a:prstClr>
            </a:outerShdw>
          </a:effectLst>
        </p:grpSpPr>
        <p:sp>
          <p:nvSpPr>
            <p:cNvPr id="107" name="正方形/長方形 106">
              <a:extLst>
                <a:ext uri="{FF2B5EF4-FFF2-40B4-BE49-F238E27FC236}">
                  <a16:creationId xmlns:a16="http://schemas.microsoft.com/office/drawing/2014/main" id="{C88EE738-7B73-0747-B656-26B65C0E5AB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8" name="円/楕円 107">
              <a:extLst>
                <a:ext uri="{FF2B5EF4-FFF2-40B4-BE49-F238E27FC236}">
                  <a16:creationId xmlns:a16="http://schemas.microsoft.com/office/drawing/2014/main" id="{26124C68-F206-F54D-BD84-BB253BFB33A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9" name="直線コネクタ 108">
              <a:extLst>
                <a:ext uri="{FF2B5EF4-FFF2-40B4-BE49-F238E27FC236}">
                  <a16:creationId xmlns:a16="http://schemas.microsoft.com/office/drawing/2014/main" id="{60282F9D-FB02-4141-8B5D-7C729833BA87}"/>
                </a:ext>
              </a:extLst>
            </p:cNvPr>
            <p:cNvCxnSpPr>
              <a:stCxn id="108" idx="6"/>
              <a:endCxn id="1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0" name="図形グループ 81">
            <a:extLst>
              <a:ext uri="{FF2B5EF4-FFF2-40B4-BE49-F238E27FC236}">
                <a16:creationId xmlns:a16="http://schemas.microsoft.com/office/drawing/2014/main" id="{520338F3-07F2-9F4E-B4F0-0B7B9BFBCF20}"/>
              </a:ext>
            </a:extLst>
          </p:cNvPr>
          <p:cNvGrpSpPr/>
          <p:nvPr/>
        </p:nvGrpSpPr>
        <p:grpSpPr>
          <a:xfrm>
            <a:off x="6844224" y="2518948"/>
            <a:ext cx="309971" cy="140029"/>
            <a:chOff x="6769100" y="1390650"/>
            <a:chExt cx="317500" cy="157483"/>
          </a:xfrm>
          <a:effectLst>
            <a:outerShdw blurRad="50800" dist="38100" dir="2700000" algn="tl" rotWithShape="0">
              <a:prstClr val="black">
                <a:alpha val="40000"/>
              </a:prstClr>
            </a:outerShdw>
          </a:effectLst>
        </p:grpSpPr>
        <p:sp>
          <p:nvSpPr>
            <p:cNvPr id="111" name="正方形/長方形 110">
              <a:extLst>
                <a:ext uri="{FF2B5EF4-FFF2-40B4-BE49-F238E27FC236}">
                  <a16:creationId xmlns:a16="http://schemas.microsoft.com/office/drawing/2014/main" id="{1A19E949-7199-D849-A174-7B914AC9025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2" name="円/楕円 111">
              <a:extLst>
                <a:ext uri="{FF2B5EF4-FFF2-40B4-BE49-F238E27FC236}">
                  <a16:creationId xmlns:a16="http://schemas.microsoft.com/office/drawing/2014/main" id="{4992DE39-E5C5-0F45-877F-85B75CE14AD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3" name="直線コネクタ 112">
              <a:extLst>
                <a:ext uri="{FF2B5EF4-FFF2-40B4-BE49-F238E27FC236}">
                  <a16:creationId xmlns:a16="http://schemas.microsoft.com/office/drawing/2014/main" id="{5E040229-FB1F-E648-B477-A2F81210E282}"/>
                </a:ext>
              </a:extLst>
            </p:cNvPr>
            <p:cNvCxnSpPr>
              <a:stCxn id="112" idx="6"/>
              <a:endCxn id="1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14" name="図 113" descr="cloud.png">
            <a:extLst>
              <a:ext uri="{FF2B5EF4-FFF2-40B4-BE49-F238E27FC236}">
                <a16:creationId xmlns:a16="http://schemas.microsoft.com/office/drawing/2014/main" id="{EAD4FD2F-9BB4-F34B-8EA8-283120A186C5}"/>
              </a:ext>
            </a:extLst>
          </p:cNvPr>
          <p:cNvPicPr>
            <a:picLocks noChangeAspect="1"/>
          </p:cNvPicPr>
          <p:nvPr/>
        </p:nvPicPr>
        <p:blipFill>
          <a:blip r:embed="rId3"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3834080" y="4105790"/>
            <a:ext cx="1475839" cy="1475839"/>
          </a:xfrm>
          <a:prstGeom prst="rect">
            <a:avLst/>
          </a:prstGeom>
          <a:effectLst>
            <a:outerShdw blurRad="50800" dist="38100" dir="2700000" algn="tl" rotWithShape="0">
              <a:prstClr val="black">
                <a:alpha val="40000"/>
              </a:prstClr>
            </a:outerShdw>
          </a:effectLst>
        </p:spPr>
      </p:pic>
      <p:grpSp>
        <p:nvGrpSpPr>
          <p:cNvPr id="115" name="図形グループ 49">
            <a:extLst>
              <a:ext uri="{FF2B5EF4-FFF2-40B4-BE49-F238E27FC236}">
                <a16:creationId xmlns:a16="http://schemas.microsoft.com/office/drawing/2014/main" id="{17A8CFF5-F202-8F46-A0EA-BFC8A480F133}"/>
              </a:ext>
            </a:extLst>
          </p:cNvPr>
          <p:cNvGrpSpPr/>
          <p:nvPr/>
        </p:nvGrpSpPr>
        <p:grpSpPr>
          <a:xfrm>
            <a:off x="4039859" y="4999095"/>
            <a:ext cx="309971" cy="140029"/>
            <a:chOff x="6769100" y="1390650"/>
            <a:chExt cx="317500" cy="157483"/>
          </a:xfrm>
          <a:effectLst>
            <a:outerShdw blurRad="50800" dist="38100" dir="2700000" algn="tl" rotWithShape="0">
              <a:prstClr val="black">
                <a:alpha val="40000"/>
              </a:prstClr>
            </a:outerShdw>
          </a:effectLst>
        </p:grpSpPr>
        <p:sp>
          <p:nvSpPr>
            <p:cNvPr id="116" name="正方形/長方形 115">
              <a:extLst>
                <a:ext uri="{FF2B5EF4-FFF2-40B4-BE49-F238E27FC236}">
                  <a16:creationId xmlns:a16="http://schemas.microsoft.com/office/drawing/2014/main" id="{151FB5FA-E003-6E4A-8BBA-5965FC80301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7" name="円/楕円 116">
              <a:extLst>
                <a:ext uri="{FF2B5EF4-FFF2-40B4-BE49-F238E27FC236}">
                  <a16:creationId xmlns:a16="http://schemas.microsoft.com/office/drawing/2014/main" id="{76BB8510-A29B-E84A-871D-D07C66A28EC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8" name="直線コネクタ 117">
              <a:extLst>
                <a:ext uri="{FF2B5EF4-FFF2-40B4-BE49-F238E27FC236}">
                  <a16:creationId xmlns:a16="http://schemas.microsoft.com/office/drawing/2014/main" id="{F5D5A27E-498D-F74B-A9CC-06F1CC35E0A2}"/>
                </a:ext>
              </a:extLst>
            </p:cNvPr>
            <p:cNvCxnSpPr>
              <a:stCxn id="117" idx="6"/>
              <a:endCxn id="11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 name="図形グループ 53">
            <a:extLst>
              <a:ext uri="{FF2B5EF4-FFF2-40B4-BE49-F238E27FC236}">
                <a16:creationId xmlns:a16="http://schemas.microsoft.com/office/drawing/2014/main" id="{D26903BF-31D1-064D-9F87-64C35E1604F7}"/>
              </a:ext>
            </a:extLst>
          </p:cNvPr>
          <p:cNvGrpSpPr/>
          <p:nvPr/>
        </p:nvGrpSpPr>
        <p:grpSpPr>
          <a:xfrm>
            <a:off x="4400880" y="4999095"/>
            <a:ext cx="309971" cy="140029"/>
            <a:chOff x="6769100" y="1390650"/>
            <a:chExt cx="317500" cy="157483"/>
          </a:xfrm>
          <a:effectLst>
            <a:outerShdw blurRad="50800" dist="38100" dir="2700000" algn="tl" rotWithShape="0">
              <a:prstClr val="black">
                <a:alpha val="40000"/>
              </a:prstClr>
            </a:outerShdw>
          </a:effectLst>
        </p:grpSpPr>
        <p:sp>
          <p:nvSpPr>
            <p:cNvPr id="120" name="正方形/長方形 119">
              <a:extLst>
                <a:ext uri="{FF2B5EF4-FFF2-40B4-BE49-F238E27FC236}">
                  <a16:creationId xmlns:a16="http://schemas.microsoft.com/office/drawing/2014/main" id="{6B3628AC-583C-FE4E-8FE2-1BE55FFA5C4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1" name="円/楕円 120">
              <a:extLst>
                <a:ext uri="{FF2B5EF4-FFF2-40B4-BE49-F238E27FC236}">
                  <a16:creationId xmlns:a16="http://schemas.microsoft.com/office/drawing/2014/main" id="{CCC8FCE0-A9BD-0641-A89A-C4F6FDDCB1B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2" name="直線コネクタ 121">
              <a:extLst>
                <a:ext uri="{FF2B5EF4-FFF2-40B4-BE49-F238E27FC236}">
                  <a16:creationId xmlns:a16="http://schemas.microsoft.com/office/drawing/2014/main" id="{056CF3D7-09C8-4F42-8D67-A4D88144C8E6}"/>
                </a:ext>
              </a:extLst>
            </p:cNvPr>
            <p:cNvCxnSpPr>
              <a:stCxn id="121" idx="6"/>
              <a:endCxn id="12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 name="図形グループ 57">
            <a:extLst>
              <a:ext uri="{FF2B5EF4-FFF2-40B4-BE49-F238E27FC236}">
                <a16:creationId xmlns:a16="http://schemas.microsoft.com/office/drawing/2014/main" id="{F8E4F113-0066-7543-8EAD-6705BEE355B5}"/>
              </a:ext>
            </a:extLst>
          </p:cNvPr>
          <p:cNvGrpSpPr/>
          <p:nvPr/>
        </p:nvGrpSpPr>
        <p:grpSpPr>
          <a:xfrm>
            <a:off x="4761902" y="4999095"/>
            <a:ext cx="309971" cy="140029"/>
            <a:chOff x="6769100" y="1390650"/>
            <a:chExt cx="317500" cy="157483"/>
          </a:xfrm>
          <a:effectLst>
            <a:outerShdw blurRad="50800" dist="38100" dir="2700000" algn="tl" rotWithShape="0">
              <a:prstClr val="black">
                <a:alpha val="40000"/>
              </a:prstClr>
            </a:outerShdw>
          </a:effectLst>
        </p:grpSpPr>
        <p:sp>
          <p:nvSpPr>
            <p:cNvPr id="124" name="正方形/長方形 123">
              <a:extLst>
                <a:ext uri="{FF2B5EF4-FFF2-40B4-BE49-F238E27FC236}">
                  <a16:creationId xmlns:a16="http://schemas.microsoft.com/office/drawing/2014/main" id="{F15E982F-5AB8-4447-9ADD-653C6A2952D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5" name="円/楕円 124">
              <a:extLst>
                <a:ext uri="{FF2B5EF4-FFF2-40B4-BE49-F238E27FC236}">
                  <a16:creationId xmlns:a16="http://schemas.microsoft.com/office/drawing/2014/main" id="{037F3BB0-A96E-D247-970D-E8F05134BF7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6" name="直線コネクタ 125">
              <a:extLst>
                <a:ext uri="{FF2B5EF4-FFF2-40B4-BE49-F238E27FC236}">
                  <a16:creationId xmlns:a16="http://schemas.microsoft.com/office/drawing/2014/main" id="{F2ADDF66-53C7-D941-B7DB-37110977D247}"/>
                </a:ext>
              </a:extLst>
            </p:cNvPr>
            <p:cNvCxnSpPr>
              <a:stCxn id="125" idx="6"/>
              <a:endCxn id="12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 name="図形グループ 61">
            <a:extLst>
              <a:ext uri="{FF2B5EF4-FFF2-40B4-BE49-F238E27FC236}">
                <a16:creationId xmlns:a16="http://schemas.microsoft.com/office/drawing/2014/main" id="{B68BFD4D-3B43-9846-9DB8-0D98D9448F2D}"/>
              </a:ext>
            </a:extLst>
          </p:cNvPr>
          <p:cNvGrpSpPr/>
          <p:nvPr/>
        </p:nvGrpSpPr>
        <p:grpSpPr>
          <a:xfrm>
            <a:off x="4039859" y="4621430"/>
            <a:ext cx="309971" cy="140029"/>
            <a:chOff x="6769100" y="1390650"/>
            <a:chExt cx="317500" cy="157483"/>
          </a:xfrm>
          <a:effectLst>
            <a:outerShdw blurRad="50800" dist="38100" dir="2700000" algn="tl" rotWithShape="0">
              <a:prstClr val="black">
                <a:alpha val="40000"/>
              </a:prstClr>
            </a:outerShdw>
          </a:effectLst>
        </p:grpSpPr>
        <p:sp>
          <p:nvSpPr>
            <p:cNvPr id="128" name="正方形/長方形 127">
              <a:extLst>
                <a:ext uri="{FF2B5EF4-FFF2-40B4-BE49-F238E27FC236}">
                  <a16:creationId xmlns:a16="http://schemas.microsoft.com/office/drawing/2014/main" id="{61AB6D58-C03E-7D4F-9E2B-F6F335C2046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9" name="円/楕円 128">
              <a:extLst>
                <a:ext uri="{FF2B5EF4-FFF2-40B4-BE49-F238E27FC236}">
                  <a16:creationId xmlns:a16="http://schemas.microsoft.com/office/drawing/2014/main" id="{71EDF16B-B897-524F-9B06-30EBAD030B6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0" name="直線コネクタ 129">
              <a:extLst>
                <a:ext uri="{FF2B5EF4-FFF2-40B4-BE49-F238E27FC236}">
                  <a16:creationId xmlns:a16="http://schemas.microsoft.com/office/drawing/2014/main" id="{772E7545-02AF-DA4A-80E6-AA6B35373CE7}"/>
                </a:ext>
              </a:extLst>
            </p:cNvPr>
            <p:cNvCxnSpPr>
              <a:stCxn id="129" idx="6"/>
              <a:endCxn id="12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 name="図形グループ 65">
            <a:extLst>
              <a:ext uri="{FF2B5EF4-FFF2-40B4-BE49-F238E27FC236}">
                <a16:creationId xmlns:a16="http://schemas.microsoft.com/office/drawing/2014/main" id="{F4ED6D12-4B3E-7245-A1A4-AA7E8446A19C}"/>
              </a:ext>
            </a:extLst>
          </p:cNvPr>
          <p:cNvGrpSpPr/>
          <p:nvPr/>
        </p:nvGrpSpPr>
        <p:grpSpPr>
          <a:xfrm>
            <a:off x="4400880" y="4621430"/>
            <a:ext cx="309971" cy="140029"/>
            <a:chOff x="6769100" y="1390650"/>
            <a:chExt cx="317500" cy="157483"/>
          </a:xfrm>
          <a:effectLst>
            <a:outerShdw blurRad="50800" dist="38100" dir="2700000" algn="tl" rotWithShape="0">
              <a:prstClr val="black">
                <a:alpha val="40000"/>
              </a:prstClr>
            </a:outerShdw>
          </a:effectLst>
        </p:grpSpPr>
        <p:sp>
          <p:nvSpPr>
            <p:cNvPr id="132" name="正方形/長方形 131">
              <a:extLst>
                <a:ext uri="{FF2B5EF4-FFF2-40B4-BE49-F238E27FC236}">
                  <a16:creationId xmlns:a16="http://schemas.microsoft.com/office/drawing/2014/main" id="{75C6EA7F-4391-3349-92F9-D8B82D1A472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3" name="円/楕円 132">
              <a:extLst>
                <a:ext uri="{FF2B5EF4-FFF2-40B4-BE49-F238E27FC236}">
                  <a16:creationId xmlns:a16="http://schemas.microsoft.com/office/drawing/2014/main" id="{88401B14-C375-CC45-9E60-F6822EFA51D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4" name="直線コネクタ 133">
              <a:extLst>
                <a:ext uri="{FF2B5EF4-FFF2-40B4-BE49-F238E27FC236}">
                  <a16:creationId xmlns:a16="http://schemas.microsoft.com/office/drawing/2014/main" id="{47159601-1A30-D84E-9C34-49F038693D4D}"/>
                </a:ext>
              </a:extLst>
            </p:cNvPr>
            <p:cNvCxnSpPr>
              <a:stCxn id="133" idx="6"/>
              <a:endCxn id="13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 name="図形グループ 69">
            <a:extLst>
              <a:ext uri="{FF2B5EF4-FFF2-40B4-BE49-F238E27FC236}">
                <a16:creationId xmlns:a16="http://schemas.microsoft.com/office/drawing/2014/main" id="{2D033AF7-CAF9-1649-8A68-0B533E7CF07F}"/>
              </a:ext>
            </a:extLst>
          </p:cNvPr>
          <p:cNvGrpSpPr/>
          <p:nvPr/>
        </p:nvGrpSpPr>
        <p:grpSpPr>
          <a:xfrm>
            <a:off x="4761902" y="4621430"/>
            <a:ext cx="309971" cy="140029"/>
            <a:chOff x="6769100" y="1390650"/>
            <a:chExt cx="317500" cy="157483"/>
          </a:xfrm>
          <a:effectLst>
            <a:outerShdw blurRad="50800" dist="38100" dir="2700000" algn="tl" rotWithShape="0">
              <a:prstClr val="black">
                <a:alpha val="40000"/>
              </a:prstClr>
            </a:outerShdw>
          </a:effectLst>
        </p:grpSpPr>
        <p:sp>
          <p:nvSpPr>
            <p:cNvPr id="136" name="正方形/長方形 135">
              <a:extLst>
                <a:ext uri="{FF2B5EF4-FFF2-40B4-BE49-F238E27FC236}">
                  <a16:creationId xmlns:a16="http://schemas.microsoft.com/office/drawing/2014/main" id="{549A5E42-40D6-D94A-BF9F-7324A2BCFF01}"/>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7" name="円/楕円 136">
              <a:extLst>
                <a:ext uri="{FF2B5EF4-FFF2-40B4-BE49-F238E27FC236}">
                  <a16:creationId xmlns:a16="http://schemas.microsoft.com/office/drawing/2014/main" id="{7BFE1F02-06C7-3245-BC87-4B7EC1E97EB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8" name="直線コネクタ 137">
              <a:extLst>
                <a:ext uri="{FF2B5EF4-FFF2-40B4-BE49-F238E27FC236}">
                  <a16:creationId xmlns:a16="http://schemas.microsoft.com/office/drawing/2014/main" id="{1A131E90-B88B-1442-B748-A2DE2F93C581}"/>
                </a:ext>
              </a:extLst>
            </p:cNvPr>
            <p:cNvCxnSpPr>
              <a:stCxn id="137" idx="6"/>
              <a:endCxn id="13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9" name="図形グループ 73">
            <a:extLst>
              <a:ext uri="{FF2B5EF4-FFF2-40B4-BE49-F238E27FC236}">
                <a16:creationId xmlns:a16="http://schemas.microsoft.com/office/drawing/2014/main" id="{74E8AA0A-04FE-A042-9112-CEDDA3DD71FC}"/>
              </a:ext>
            </a:extLst>
          </p:cNvPr>
          <p:cNvGrpSpPr/>
          <p:nvPr/>
        </p:nvGrpSpPr>
        <p:grpSpPr>
          <a:xfrm>
            <a:off x="4039859" y="4811100"/>
            <a:ext cx="309971" cy="140029"/>
            <a:chOff x="6769100" y="1390650"/>
            <a:chExt cx="317500" cy="157483"/>
          </a:xfrm>
          <a:effectLst>
            <a:outerShdw blurRad="50800" dist="38100" dir="2700000" algn="tl" rotWithShape="0">
              <a:prstClr val="black">
                <a:alpha val="40000"/>
              </a:prstClr>
            </a:outerShdw>
          </a:effectLst>
        </p:grpSpPr>
        <p:sp>
          <p:nvSpPr>
            <p:cNvPr id="140" name="正方形/長方形 139">
              <a:extLst>
                <a:ext uri="{FF2B5EF4-FFF2-40B4-BE49-F238E27FC236}">
                  <a16:creationId xmlns:a16="http://schemas.microsoft.com/office/drawing/2014/main" id="{A65ADB2F-7792-1B47-8322-C672F2011F4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1" name="円/楕円 140">
              <a:extLst>
                <a:ext uri="{FF2B5EF4-FFF2-40B4-BE49-F238E27FC236}">
                  <a16:creationId xmlns:a16="http://schemas.microsoft.com/office/drawing/2014/main" id="{B8E598A6-D996-1A4D-BE56-92846961A7B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2" name="直線コネクタ 141">
              <a:extLst>
                <a:ext uri="{FF2B5EF4-FFF2-40B4-BE49-F238E27FC236}">
                  <a16:creationId xmlns:a16="http://schemas.microsoft.com/office/drawing/2014/main" id="{A17BC5B4-9959-A148-8CA3-51CD76BA427F}"/>
                </a:ext>
              </a:extLst>
            </p:cNvPr>
            <p:cNvCxnSpPr>
              <a:stCxn id="141" idx="6"/>
              <a:endCxn id="14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3" name="図形グループ 77">
            <a:extLst>
              <a:ext uri="{FF2B5EF4-FFF2-40B4-BE49-F238E27FC236}">
                <a16:creationId xmlns:a16="http://schemas.microsoft.com/office/drawing/2014/main" id="{BC94B14D-F377-BD4F-9846-7B452C17EF5E}"/>
              </a:ext>
            </a:extLst>
          </p:cNvPr>
          <p:cNvGrpSpPr/>
          <p:nvPr/>
        </p:nvGrpSpPr>
        <p:grpSpPr>
          <a:xfrm>
            <a:off x="4400880" y="4811100"/>
            <a:ext cx="309971" cy="140029"/>
            <a:chOff x="6769100" y="1390650"/>
            <a:chExt cx="317500" cy="157483"/>
          </a:xfrm>
          <a:effectLst>
            <a:outerShdw blurRad="50800" dist="38100" dir="2700000" algn="tl" rotWithShape="0">
              <a:prstClr val="black">
                <a:alpha val="40000"/>
              </a:prstClr>
            </a:outerShdw>
          </a:effectLst>
        </p:grpSpPr>
        <p:sp>
          <p:nvSpPr>
            <p:cNvPr id="144" name="正方形/長方形 143">
              <a:extLst>
                <a:ext uri="{FF2B5EF4-FFF2-40B4-BE49-F238E27FC236}">
                  <a16:creationId xmlns:a16="http://schemas.microsoft.com/office/drawing/2014/main" id="{71FDC3D6-A3CA-1644-9E97-0B9FA13A6A8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5" name="円/楕円 144">
              <a:extLst>
                <a:ext uri="{FF2B5EF4-FFF2-40B4-BE49-F238E27FC236}">
                  <a16:creationId xmlns:a16="http://schemas.microsoft.com/office/drawing/2014/main" id="{69EF0DEF-91CB-494A-BAC3-C3B55F75EA3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6" name="直線コネクタ 145">
              <a:extLst>
                <a:ext uri="{FF2B5EF4-FFF2-40B4-BE49-F238E27FC236}">
                  <a16:creationId xmlns:a16="http://schemas.microsoft.com/office/drawing/2014/main" id="{3E278B54-46AE-554D-802C-C251990A7B38}"/>
                </a:ext>
              </a:extLst>
            </p:cNvPr>
            <p:cNvCxnSpPr>
              <a:stCxn id="145" idx="6"/>
              <a:endCxn id="14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 name="図形グループ 81">
            <a:extLst>
              <a:ext uri="{FF2B5EF4-FFF2-40B4-BE49-F238E27FC236}">
                <a16:creationId xmlns:a16="http://schemas.microsoft.com/office/drawing/2014/main" id="{F2BED378-B8D3-F748-A1F7-E65A558E0D0F}"/>
              </a:ext>
            </a:extLst>
          </p:cNvPr>
          <p:cNvGrpSpPr/>
          <p:nvPr/>
        </p:nvGrpSpPr>
        <p:grpSpPr>
          <a:xfrm>
            <a:off x="4761902" y="4811100"/>
            <a:ext cx="309971" cy="140029"/>
            <a:chOff x="6769100" y="1390650"/>
            <a:chExt cx="317500" cy="157483"/>
          </a:xfrm>
          <a:effectLst>
            <a:outerShdw blurRad="50800" dist="38100" dir="2700000" algn="tl" rotWithShape="0">
              <a:prstClr val="black">
                <a:alpha val="40000"/>
              </a:prstClr>
            </a:outerShdw>
          </a:effectLst>
        </p:grpSpPr>
        <p:sp>
          <p:nvSpPr>
            <p:cNvPr id="148" name="正方形/長方形 147">
              <a:extLst>
                <a:ext uri="{FF2B5EF4-FFF2-40B4-BE49-F238E27FC236}">
                  <a16:creationId xmlns:a16="http://schemas.microsoft.com/office/drawing/2014/main" id="{5973CE12-0737-1044-B015-359821E2FA9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9" name="円/楕円 148">
              <a:extLst>
                <a:ext uri="{FF2B5EF4-FFF2-40B4-BE49-F238E27FC236}">
                  <a16:creationId xmlns:a16="http://schemas.microsoft.com/office/drawing/2014/main" id="{0CFC37DD-8A2B-004A-8925-DBC0822AC47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0" name="直線コネクタ 149">
              <a:extLst>
                <a:ext uri="{FF2B5EF4-FFF2-40B4-BE49-F238E27FC236}">
                  <a16:creationId xmlns:a16="http://schemas.microsoft.com/office/drawing/2014/main" id="{15625B6F-9273-484E-88FF-127B638E944C}"/>
                </a:ext>
              </a:extLst>
            </p:cNvPr>
            <p:cNvCxnSpPr>
              <a:stCxn id="149" idx="6"/>
              <a:endCxn id="14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52" name="上下矢印 151">
            <a:extLst>
              <a:ext uri="{FF2B5EF4-FFF2-40B4-BE49-F238E27FC236}">
                <a16:creationId xmlns:a16="http://schemas.microsoft.com/office/drawing/2014/main" id="{E3ED4EC8-2A68-674D-9720-6E4F0FC0EBC9}"/>
              </a:ext>
            </a:extLst>
          </p:cNvPr>
          <p:cNvSpPr/>
          <p:nvPr/>
        </p:nvSpPr>
        <p:spPr>
          <a:xfrm>
            <a:off x="4304924" y="3165773"/>
            <a:ext cx="534152" cy="1075732"/>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上下矢印 153">
            <a:extLst>
              <a:ext uri="{FF2B5EF4-FFF2-40B4-BE49-F238E27FC236}">
                <a16:creationId xmlns:a16="http://schemas.microsoft.com/office/drawing/2014/main" id="{469F7FC3-9995-E74C-A40E-04CFB9AD78B8}"/>
              </a:ext>
            </a:extLst>
          </p:cNvPr>
          <p:cNvSpPr/>
          <p:nvPr/>
        </p:nvSpPr>
        <p:spPr>
          <a:xfrm rot="19057366">
            <a:off x="3029384" y="3009500"/>
            <a:ext cx="534152" cy="1423884"/>
          </a:xfrm>
          <a:prstGeom prst="up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上下矢印 154">
            <a:extLst>
              <a:ext uri="{FF2B5EF4-FFF2-40B4-BE49-F238E27FC236}">
                <a16:creationId xmlns:a16="http://schemas.microsoft.com/office/drawing/2014/main" id="{AD81195C-5329-4B4A-9814-82804B799342}"/>
              </a:ext>
            </a:extLst>
          </p:cNvPr>
          <p:cNvSpPr/>
          <p:nvPr/>
        </p:nvSpPr>
        <p:spPr>
          <a:xfrm rot="2542634" flipH="1">
            <a:off x="5580463" y="3007589"/>
            <a:ext cx="534152" cy="1423884"/>
          </a:xfrm>
          <a:prstGeom prst="up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テキスト ボックス 155">
            <a:extLst>
              <a:ext uri="{FF2B5EF4-FFF2-40B4-BE49-F238E27FC236}">
                <a16:creationId xmlns:a16="http://schemas.microsoft.com/office/drawing/2014/main" id="{D03AA4BC-A5E8-9D46-ABCB-663801BB8023}"/>
              </a:ext>
            </a:extLst>
          </p:cNvPr>
          <p:cNvSpPr txBox="1"/>
          <p:nvPr/>
        </p:nvSpPr>
        <p:spPr>
          <a:xfrm>
            <a:off x="1248012" y="6125612"/>
            <a:ext cx="6647975" cy="307777"/>
          </a:xfrm>
          <a:prstGeom prst="rect">
            <a:avLst/>
          </a:prstGeom>
          <a:noFill/>
        </p:spPr>
        <p:txBody>
          <a:bodyPr wrap="none" rtlCol="0">
            <a:spAutoFit/>
          </a:bodyPr>
          <a:lstStyle/>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プライベートとパプリックを組み合わせ、１つの仕組みとして機能させる使い方</a:t>
            </a:r>
          </a:p>
        </p:txBody>
      </p:sp>
      <p:sp>
        <p:nvSpPr>
          <p:cNvPr id="157" name="テキスト ボックス 156">
            <a:extLst>
              <a:ext uri="{FF2B5EF4-FFF2-40B4-BE49-F238E27FC236}">
                <a16:creationId xmlns:a16="http://schemas.microsoft.com/office/drawing/2014/main" id="{EA283BFE-51D7-CD4E-B816-0ED4C89FF2E3}"/>
              </a:ext>
            </a:extLst>
          </p:cNvPr>
          <p:cNvSpPr txBox="1"/>
          <p:nvPr/>
        </p:nvSpPr>
        <p:spPr>
          <a:xfrm>
            <a:off x="3787170" y="5417154"/>
            <a:ext cx="1569660" cy="646331"/>
          </a:xfrm>
          <a:prstGeom prst="rect">
            <a:avLst/>
          </a:prstGeom>
          <a:noFill/>
        </p:spPr>
        <p:txBody>
          <a:bodyPr wrap="none" rtlCol="0">
            <a:spAutoFit/>
          </a:bodyPr>
          <a:lstStyle/>
          <a:p>
            <a:pPr algn="ctr"/>
            <a:r>
              <a:rPr lang="ja-JP" altLang="en-US" b="1">
                <a:solidFill>
                  <a:schemeClr val="accent3">
                    <a:lumMod val="75000"/>
                  </a:schemeClr>
                </a:solidFill>
                <a:latin typeface="Meiryo" panose="020B0604030504040204" pitchFamily="34" charset="-128"/>
                <a:ea typeface="Meiryo" panose="020B0604030504040204" pitchFamily="34" charset="-128"/>
              </a:rPr>
              <a:t>ハイブリッド</a:t>
            </a:r>
            <a:endParaRPr lang="en-US" altLang="ja-JP" b="1"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b="1">
                <a:solidFill>
                  <a:schemeClr val="accent3">
                    <a:lumMod val="75000"/>
                  </a:schemeClr>
                </a:solidFill>
                <a:latin typeface="Meiryo" panose="020B0604030504040204" pitchFamily="34" charset="-128"/>
                <a:ea typeface="Meiryo" panose="020B0604030504040204" pitchFamily="34" charset="-128"/>
              </a:rPr>
              <a:t>クラウド</a:t>
            </a:r>
          </a:p>
        </p:txBody>
      </p:sp>
      <p:sp>
        <p:nvSpPr>
          <p:cNvPr id="158" name="テキスト ボックス 157">
            <a:extLst>
              <a:ext uri="{FF2B5EF4-FFF2-40B4-BE49-F238E27FC236}">
                <a16:creationId xmlns:a16="http://schemas.microsoft.com/office/drawing/2014/main" id="{F8856DE0-6C2D-AB4F-A54B-741480F23B38}"/>
              </a:ext>
            </a:extLst>
          </p:cNvPr>
          <p:cNvSpPr txBox="1"/>
          <p:nvPr/>
        </p:nvSpPr>
        <p:spPr>
          <a:xfrm>
            <a:off x="1427549" y="1011952"/>
            <a:ext cx="6288901" cy="307777"/>
          </a:xfrm>
          <a:prstGeom prst="rect">
            <a:avLst/>
          </a:prstGeom>
          <a:noFill/>
        </p:spPr>
        <p:txBody>
          <a:bodyPr wrap="none" rtlCol="0">
            <a:spAutoFit/>
          </a:bodyPr>
          <a:lstStyle/>
          <a:p>
            <a:pPr algn="ctr"/>
            <a:r>
              <a:rPr kumimoji="1" lang="ja-JP" altLang="en-US" sz="1400">
                <a:solidFill>
                  <a:srgbClr val="1F33E8"/>
                </a:solidFill>
                <a:latin typeface="Meiryo" panose="020B0604030504040204" pitchFamily="34" charset="-128"/>
                <a:ea typeface="Meiryo" panose="020B0604030504040204" pitchFamily="34" charset="-128"/>
              </a:rPr>
              <a:t>異なるパブリックを組み合わせ、最適な機能やサービスを実現させる使い方</a:t>
            </a:r>
          </a:p>
        </p:txBody>
      </p:sp>
      <p:sp>
        <p:nvSpPr>
          <p:cNvPr id="159" name="テキスト ボックス 158">
            <a:extLst>
              <a:ext uri="{FF2B5EF4-FFF2-40B4-BE49-F238E27FC236}">
                <a16:creationId xmlns:a16="http://schemas.microsoft.com/office/drawing/2014/main" id="{ADAB3F67-D7D0-4140-8DF0-E5373BCD0FAB}"/>
              </a:ext>
            </a:extLst>
          </p:cNvPr>
          <p:cNvSpPr txBox="1"/>
          <p:nvPr/>
        </p:nvSpPr>
        <p:spPr>
          <a:xfrm>
            <a:off x="3556337" y="1402734"/>
            <a:ext cx="2031326" cy="369332"/>
          </a:xfrm>
          <a:prstGeom prst="rect">
            <a:avLst/>
          </a:prstGeom>
          <a:noFill/>
        </p:spPr>
        <p:txBody>
          <a:bodyPr wrap="none" rtlCol="0">
            <a:spAutoFit/>
          </a:bodyPr>
          <a:lstStyle/>
          <a:p>
            <a:pPr algn="ctr"/>
            <a:r>
              <a:rPr kumimoji="1" lang="ja-JP" altLang="en-US" b="1">
                <a:solidFill>
                  <a:srgbClr val="1F33E8"/>
                </a:solidFill>
                <a:latin typeface="Meiryo" panose="020B0604030504040204" pitchFamily="34" charset="-128"/>
                <a:ea typeface="Meiryo" panose="020B0604030504040204" pitchFamily="34" charset="-128"/>
              </a:rPr>
              <a:t>マルチ・クラウド</a:t>
            </a:r>
          </a:p>
        </p:txBody>
      </p:sp>
    </p:spTree>
    <p:extLst>
      <p:ext uri="{BB962C8B-B14F-4D97-AF65-F5344CB8AC3E}">
        <p14:creationId xmlns:p14="http://schemas.microsoft.com/office/powerpoint/2010/main" val="2188004428"/>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84899</TotalTime>
  <Words>48788</Words>
  <Application>Microsoft Macintosh PowerPoint</Application>
  <PresentationFormat>画面に合わせる (4:3)</PresentationFormat>
  <Paragraphs>6215</Paragraphs>
  <Slides>289</Slides>
  <Notes>105</Notes>
  <HiddenSlides>0</HiddenSlides>
  <MMClips>1</MMClips>
  <ScaleCrop>false</ScaleCrop>
  <HeadingPairs>
    <vt:vector size="6" baseType="variant">
      <vt:variant>
        <vt:lpstr>使用されているフォント</vt:lpstr>
      </vt:variant>
      <vt:variant>
        <vt:i4>21</vt:i4>
      </vt:variant>
      <vt:variant>
        <vt:lpstr>テーマ</vt:lpstr>
      </vt:variant>
      <vt:variant>
        <vt:i4>1</vt:i4>
      </vt:variant>
      <vt:variant>
        <vt:lpstr>スライド タイトル</vt:lpstr>
      </vt:variant>
      <vt:variant>
        <vt:i4>289</vt:i4>
      </vt:variant>
    </vt:vector>
  </HeadingPairs>
  <TitlesOfParts>
    <vt:vector size="311" baseType="lpstr">
      <vt:lpstr>HGSMinchoE</vt:lpstr>
      <vt:lpstr>HGMaruGothicMPRO</vt:lpstr>
      <vt:lpstr>Hiragino Kaku Gothic Pro</vt:lpstr>
      <vt:lpstr>Hiragino Kaku Gothic Pro W6</vt:lpstr>
      <vt:lpstr>Hiragino Kaku Gothic Std W8</vt:lpstr>
      <vt:lpstr>Hiragino Kaku Gothic StdN W8</vt:lpstr>
      <vt:lpstr>inherit</vt:lpstr>
      <vt:lpstr>ＭＳ Ｐゴシック</vt:lpstr>
      <vt:lpstr>ＭＳ Ｐゴシック</vt:lpstr>
      <vt:lpstr>Roboto Slab</vt:lpstr>
      <vt:lpstr>ヒラギノ角ゴ Pro W3</vt:lpstr>
      <vt:lpstr>メイリオ</vt:lpstr>
      <vt:lpstr>メイリオ</vt:lpstr>
      <vt:lpstr>American Typewriter</vt:lpstr>
      <vt:lpstr>Arial</vt:lpstr>
      <vt:lpstr>Arial Black</vt:lpstr>
      <vt:lpstr>Calibri</vt:lpstr>
      <vt:lpstr>Franklin Gothic Medium</vt:lpstr>
      <vt:lpstr>Impact</vt:lpstr>
      <vt:lpstr>Times New Roman</vt:lpstr>
      <vt:lpstr>Wingdings</vt:lpstr>
      <vt:lpstr>NC標準テンプレート</vt:lpstr>
      <vt:lpstr>PowerPoint プレゼンテーション</vt:lpstr>
      <vt:lpstr>なぜ自動車メーカーが「自動車を売らない」ビジネスをはじめるのか？</vt:lpstr>
      <vt:lpstr>SONY EV市場へ参入</vt:lpstr>
      <vt:lpstr>平安保険のデジタル活用</vt:lpstr>
      <vt:lpstr>「平安好医生」からの学び</vt:lpstr>
      <vt:lpstr>PowerPoint プレゼンテーション</vt:lpstr>
      <vt:lpstr>Web1.0からWeb3へ</vt:lpstr>
      <vt:lpstr>Web1.0からWeb3へ</vt:lpstr>
      <vt:lpstr>Web1.0からWeb3へ</vt:lpstr>
      <vt:lpstr>ITによる人間の能力や社会の拡張</vt:lpstr>
      <vt:lpstr>PowerPoint プレゼンテーション</vt:lpstr>
      <vt:lpstr>UI／UXとは何か</vt:lpstr>
      <vt:lpstr>UI／UXとは何か</vt:lpstr>
      <vt:lpstr>データとUXとサービス</vt:lpstr>
      <vt:lpstr>ビジネスの主役が、モノからコトへ</vt:lpstr>
      <vt:lpstr>デジタルな業務基盤と働き方</vt:lpstr>
      <vt:lpstr>それぞれの時代で何が重視されるか</vt:lpstr>
      <vt:lpstr>PowerPoint プレゼンテーション</vt:lpstr>
      <vt:lpstr>デジタル化とは何か</vt:lpstr>
      <vt:lpstr>ITとデジタルの解釈</vt:lpstr>
      <vt:lpstr>2つのデジタル化：デジタイゼーションとデジタライゼーション</vt:lpstr>
      <vt:lpstr>デジタル化と変革</vt:lpstr>
      <vt:lpstr>デジタル化がもたらすレイヤ構造化と抽象化</vt:lpstr>
      <vt:lpstr>デジタル化とはレイヤ構造化と抽象化</vt:lpstr>
      <vt:lpstr>アンバンドル／リバンドル／エンハンスメント</vt:lpstr>
      <vt:lpstr>アンバンドル／リバンドルとクラウド</vt:lpstr>
      <vt:lpstr>「イノベーション」と「インベンション」の違い</vt:lpstr>
      <vt:lpstr>イノベーションとデジタル</vt:lpstr>
      <vt:lpstr>デジタル化によって生みだされる2つのビジネス領域</vt:lpstr>
      <vt:lpstr>PowerPoint プレゼンテーション</vt:lpstr>
      <vt:lpstr>PowerPoint プレゼンテーション</vt:lpstr>
      <vt:lpstr>異業種からの破壊者の参入が既存の業界を破壊する</vt:lpstr>
      <vt:lpstr>デジタル・ネイティブの発想</vt:lpstr>
      <vt:lpstr>競争環境の変化</vt:lpstr>
      <vt:lpstr>VUCAとは何か</vt:lpstr>
      <vt:lpstr>時間感覚の変化がビジネスを変えようとしている</vt:lpstr>
      <vt:lpstr>VUCAの時代に生き残るための価値観</vt:lpstr>
      <vt:lpstr>圧倒的なスピードを持つとはどういうことか</vt:lpstr>
      <vt:lpstr>PowerPoint プレゼンテーション</vt:lpstr>
      <vt:lpstr>なぜDTではなく、DXなのか？</vt:lpstr>
      <vt:lpstr>DXの定義</vt:lpstr>
      <vt:lpstr>DXの定義</vt:lpstr>
      <vt:lpstr>アフターデジタル</vt:lpstr>
      <vt:lpstr>DXの定義</vt:lpstr>
      <vt:lpstr>テクノロジーとDX</vt:lpstr>
      <vt:lpstr>時代にふさわしいテクノロジーを使う</vt:lpstr>
      <vt:lpstr>結局のところ、DXとはか</vt:lpstr>
      <vt:lpstr>PowerPoint プレゼンテーション</vt:lpstr>
      <vt:lpstr>インターネットに接続されるデバイス数の推移</vt:lpstr>
      <vt:lpstr>「データの時代」とはどういうことか</vt:lpstr>
      <vt:lpstr>サイバーフィジカルシステムとDX</vt:lpstr>
      <vt:lpstr>DXを支えるテクノロジー・トライアングル</vt:lpstr>
      <vt:lpstr>人間とデジタル</vt:lpstr>
      <vt:lpstr>デジタル化とDXの違い</vt:lpstr>
      <vt:lpstr>PowerPoint プレゼンテーション</vt:lpstr>
      <vt:lpstr>情報システムの構造</vt:lpstr>
      <vt:lpstr>「仮想化」の本当の意味</vt:lpstr>
      <vt:lpstr>仮想化とは何か</vt:lpstr>
      <vt:lpstr>仮想化の3つのタイプ</vt:lpstr>
      <vt:lpstr>ソフトウェア化とはどういうことか（１）</vt:lpstr>
      <vt:lpstr>ソフトウェア化とはどういうことか（２）</vt:lpstr>
      <vt:lpstr>ソフトウェア化とはどういうことか（３）</vt:lpstr>
      <vt:lpstr>ソフトウェア化とクラウド・コンピューティング</vt:lpstr>
      <vt:lpstr>PowerPoint プレゼンテーション</vt:lpstr>
      <vt:lpstr>PowerPoint プレゼンテーション</vt:lpstr>
      <vt:lpstr>仮想化の種類(システム資源の構成要素から考える)</vt:lpstr>
      <vt:lpstr>システム利用形態の歴史的変遷</vt:lpstr>
      <vt:lpstr>物理システム・仮想化・コンテナの比較</vt:lpstr>
      <vt:lpstr>仮想マシンとコンテナの稼働効率</vt:lpstr>
      <vt:lpstr>コンテナのモビリティ</vt:lpstr>
      <vt:lpstr>コンテナとハイブリッド・クラウド／マルチ・クラウド</vt:lpstr>
      <vt:lpstr>モビリティの高いコンテナ</vt:lpstr>
      <vt:lpstr>デスクトップ仮想化とアプリケーション仮想化</vt:lpstr>
      <vt:lpstr>シンクライアント</vt:lpstr>
      <vt:lpstr>Chromebook</vt:lpstr>
      <vt:lpstr>クライアント仮想化</vt:lpstr>
      <vt:lpstr>ストレージ仮想化</vt:lpstr>
      <vt:lpstr>SDNとNFV</vt:lpstr>
      <vt:lpstr>PowerPoint プレゼンテーション</vt:lpstr>
      <vt:lpstr>クラウドを使う理由</vt:lpstr>
      <vt:lpstr>クラウド・バイ・デフォルト原則</vt:lpstr>
      <vt:lpstr>米国政府の動き</vt:lpstr>
      <vt:lpstr>評価対象としたアプリケーション</vt:lpstr>
      <vt:lpstr>クラウド・サービスの「作り方」による費用の違い</vt:lpstr>
      <vt:lpstr>変わる情報システムのかたち</vt:lpstr>
      <vt:lpstr>PowerPoint プレゼンテーション</vt:lpstr>
      <vt:lpstr>コレ一枚でわかるクラウド・コンピューティング</vt:lpstr>
      <vt:lpstr>「クラウド・コンピューティング」という名称の由来</vt:lpstr>
      <vt:lpstr>クラウドによる新しいIT利用のカタチ</vt:lpstr>
      <vt:lpstr>情報システム部門の現状から考えるクラウドへの期待</vt:lpstr>
      <vt:lpstr>クラウドならではの費用対効果の考え方</vt:lpstr>
      <vt:lpstr>クラウド・コンピューティングのビジネス・モデル</vt:lpstr>
      <vt:lpstr>PowerPoint プレゼンテーション</vt:lpstr>
      <vt:lpstr>クラウドの定義／NISTの定義</vt:lpstr>
      <vt:lpstr>クラウドの定義／サービス・モデル (Service Model)</vt:lpstr>
      <vt:lpstr>クラウド利用における責任の所在と狙い</vt:lpstr>
      <vt:lpstr>クラウドの定義／配置モデル (Deployment Model)</vt:lpstr>
      <vt:lpstr>５つの必須の特徴</vt:lpstr>
      <vt:lpstr>ハイブリッド・クラウドとマルチ・クラウド</vt:lpstr>
      <vt:lpstr>PowerPoint プレゼンテーション</vt:lpstr>
      <vt:lpstr>クラウドの不得意を理解する</vt:lpstr>
      <vt:lpstr>PowerPoint プレゼンテーション</vt:lpstr>
      <vt:lpstr>セキュリティの区分と脅威</vt:lpstr>
      <vt:lpstr>情報セキュリティの3要素と7要素 </vt:lpstr>
      <vt:lpstr>リスク・マネージメントの考え方</vt:lpstr>
      <vt:lpstr>アクセス制御</vt:lpstr>
      <vt:lpstr>認証方法と多要素認証</vt:lpstr>
      <vt:lpstr>認証に関わる基本的な用語</vt:lpstr>
      <vt:lpstr>認証プロセス</vt:lpstr>
      <vt:lpstr>シングル・サインオン（SSO）システム　 1/2</vt:lpstr>
      <vt:lpstr>認証連係とシングル・サインオン（SSO）</vt:lpstr>
      <vt:lpstr>FIDO2による認証プロセス</vt:lpstr>
      <vt:lpstr>FIDO2とSSO</vt:lpstr>
      <vt:lpstr>PowerPoint プレゼンテーション</vt:lpstr>
      <vt:lpstr>80億を超えるパスワードが流出か</vt:lpstr>
      <vt:lpstr>セキュリティの考え方の変化・境界防衛モデル</vt:lpstr>
      <vt:lpstr>セキュリティの考え方の変化・境界防衛モデルの破堤</vt:lpstr>
      <vt:lpstr>サイバー・ハイジーン</vt:lpstr>
      <vt:lpstr>動的ポリシー</vt:lpstr>
      <vt:lpstr>ユーザーに意識させない・負担をかけないセキュリティ</vt:lpstr>
      <vt:lpstr>セキュリティの基本構成が変わる</vt:lpstr>
      <vt:lpstr>セキュリティの考え方の変化</vt:lpstr>
      <vt:lpstr>PowerPoint プレゼンテーション</vt:lpstr>
      <vt:lpstr>サイバーフィジカルシステムとIoT</vt:lpstr>
      <vt:lpstr>IoTとビジネス</vt:lpstr>
      <vt:lpstr>デジタル・ツインとメタバース</vt:lpstr>
      <vt:lpstr>IoTが生みだす2つのループ</vt:lpstr>
      <vt:lpstr>IoTをビジネスにするための6つの前提</vt:lpstr>
      <vt:lpstr>IoTがもたらす2つのパラダイム・シフト</vt:lpstr>
      <vt:lpstr>デジタルツイン：現実世界の最適化</vt:lpstr>
      <vt:lpstr>デジタル・ツイン：現実世界の最適化／工場での適用</vt:lpstr>
      <vt:lpstr>モノのサービス化</vt:lpstr>
      <vt:lpstr>モノのサービス化：適用範囲の拡大</vt:lpstr>
      <vt:lpstr>モノのサービス化：メカニズム</vt:lpstr>
      <vt:lpstr>モノのサービス化：収益モデルの転換</vt:lpstr>
      <vt:lpstr>ビジネスの主役が、モノからコトへ</vt:lpstr>
      <vt:lpstr>機能と機構の分離によるモノのサービス化</vt:lpstr>
      <vt:lpstr>モノのサービス化：ビジネス事例</vt:lpstr>
      <vt:lpstr>モノのサービス化：ビジネス・モデルの変革</vt:lpstr>
      <vt:lpstr>PowerPoint プレゼンテーション</vt:lpstr>
      <vt:lpstr>5Gでつながる世界</vt:lpstr>
      <vt:lpstr>移動体通信システムの歴史</vt:lpstr>
      <vt:lpstr>5Gの3つの特徴</vt:lpstr>
      <vt:lpstr>5Gの３つの特性</vt:lpstr>
      <vt:lpstr>5Gの３つの特性とアプリケーション</vt:lpstr>
      <vt:lpstr>5Gの社会実装に向けたロードマップ</vt:lpstr>
      <vt:lpstr>5Gの普及段階</vt:lpstr>
      <vt:lpstr>ローカル5G（Private 5G）</vt:lpstr>
      <vt:lpstr>キャリア5G/ローカル5G/WiFi6の比較</vt:lpstr>
      <vt:lpstr>第５世代通信におけるネットワーク・スライス</vt:lpstr>
      <vt:lpstr>第５世代通信におけるネットワーク・スライス</vt:lpstr>
      <vt:lpstr>NEF（Network Exposure Function） </vt:lpstr>
      <vt:lpstr>つながることが前提の社会やビジネス</vt:lpstr>
      <vt:lpstr>PowerPoint プレゼンテーション</vt:lpstr>
      <vt:lpstr>PowerPoint プレゼンテーション</vt:lpstr>
      <vt:lpstr>人間は何を作ってきたのか</vt:lpstr>
      <vt:lpstr>脳と人工知能／AIの関係</vt:lpstr>
      <vt:lpstr>人工知能（AI）と汎用型人工知能(AGI)</vt:lpstr>
      <vt:lpstr>「弱いAI」と「強いAI」</vt:lpstr>
      <vt:lpstr>人工知能の分類　まとめ</vt:lpstr>
      <vt:lpstr>PowerPoint プレゼンテーション</vt:lpstr>
      <vt:lpstr>人工知能と機械学習の関係</vt:lpstr>
      <vt:lpstr>機械学習とは何か</vt:lpstr>
      <vt:lpstr>機械学習でできる3つのこと</vt:lpstr>
      <vt:lpstr>機械学習でできる3つのこと</vt:lpstr>
      <vt:lpstr>PowerPoint プレゼンテーション</vt:lpstr>
      <vt:lpstr>機械学習がやっていること</vt:lpstr>
      <vt:lpstr>機械学習がやっていること</vt:lpstr>
      <vt:lpstr>機械学習がやっていること：分ける／分類する</vt:lpstr>
      <vt:lpstr>モデルとは何か</vt:lpstr>
      <vt:lpstr>どんな計算をしているか</vt:lpstr>
      <vt:lpstr>機械学習がやっていること</vt:lpstr>
      <vt:lpstr>ニューラル・ネットワークとは</vt:lpstr>
      <vt:lpstr>ニューラル・ネットワークの仕組み</vt:lpstr>
      <vt:lpstr>ニューラルネットワークの仕組み</vt:lpstr>
      <vt:lpstr>機械学習と推論（１）</vt:lpstr>
      <vt:lpstr>機械学習と推論（２）</vt:lpstr>
      <vt:lpstr>機械学習と推論（３）</vt:lpstr>
      <vt:lpstr>一般的機械学習とディープラーニングとの違い</vt:lpstr>
      <vt:lpstr>ディープラーニングの２つの課題</vt:lpstr>
      <vt:lpstr>PowerPoint プレゼンテーション</vt:lpstr>
      <vt:lpstr>一般的なプログラムと機械学習を使ったプログラム</vt:lpstr>
      <vt:lpstr>AIと人間の役割分担</vt:lpstr>
      <vt:lpstr>深層学習が前提となったシステム構造</vt:lpstr>
      <vt:lpstr>PowerPoint プレゼンテーション</vt:lpstr>
      <vt:lpstr>AIの役割と人間の関係</vt:lpstr>
      <vt:lpstr>人工知能の適用領域</vt:lpstr>
      <vt:lpstr>AIに出来ること、人間に求められる能力</vt:lpstr>
      <vt:lpstr>Whyから始める </vt:lpstr>
      <vt:lpstr>人間と機械の役割分担</vt:lpstr>
      <vt:lpstr>PowerPoint プレゼンテーション</vt:lpstr>
      <vt:lpstr>取引やデータの正当性を保証する手段</vt:lpstr>
      <vt:lpstr>従来の方法（集中台帳）とブロックチェーン（分散台帳）</vt:lpstr>
      <vt:lpstr>従来の方法(集中台帳)とブロックチェーン(分散台帳)</vt:lpstr>
      <vt:lpstr>ブロックチェーンの階層</vt:lpstr>
      <vt:lpstr>ブロックチェーンの階層</vt:lpstr>
      <vt:lpstr>ブロックチェーンの仕組み</vt:lpstr>
      <vt:lpstr>ブロック・チェーンの構造</vt:lpstr>
      <vt:lpstr>ブロック・チェーンの構造　／　Proof of Work</vt:lpstr>
      <vt:lpstr>ブロック・チェーンの構造　／　改竄が困難な理由</vt:lpstr>
      <vt:lpstr>ブロックチェーンのメリットとデメリット</vt:lpstr>
      <vt:lpstr>ブロックチェーンの位置付け</vt:lpstr>
      <vt:lpstr>ブロックチェーンの適用範囲の拡大</vt:lpstr>
      <vt:lpstr>スマート・コントラクト</vt:lpstr>
      <vt:lpstr>ブロックチェーンの種類</vt:lpstr>
      <vt:lpstr>デジタル通貨</vt:lpstr>
      <vt:lpstr>PowerPoint プレゼンテーション</vt:lpstr>
      <vt:lpstr>経済財政運営と改革の基本方針2022（2022年6月7日閣議決定）</vt:lpstr>
      <vt:lpstr>Web1.0からWeb3へ</vt:lpstr>
      <vt:lpstr>Web1.0からWeb3へ</vt:lpstr>
      <vt:lpstr>Web1.0からWeb3へ</vt:lpstr>
      <vt:lpstr>Web3とは何か</vt:lpstr>
      <vt:lpstr>Circular Economy</vt:lpstr>
      <vt:lpstr>NFT</vt:lpstr>
      <vt:lpstr>DeFi（Decentralized Finance/分散型金融）</vt:lpstr>
      <vt:lpstr>DAO（自律分散型組織）</vt:lpstr>
      <vt:lpstr>PowerPoint プレゼンテーション</vt:lpstr>
      <vt:lpstr>VUCAの時代に生き残るための価値観</vt:lpstr>
      <vt:lpstr>ビジネス・スピードの加速とシステム開発・運用の関係</vt:lpstr>
      <vt:lpstr>ビジネスの主役が、モノからコトへ</vt:lpstr>
      <vt:lpstr>役割の再定義</vt:lpstr>
      <vt:lpstr>PowerPoint プレゼンテーション</vt:lpstr>
      <vt:lpstr>作らない技術を前提としたシステム</vt:lpstr>
      <vt:lpstr>求められる技術力の転換</vt:lpstr>
      <vt:lpstr>「作る技術」から「作らない技術」へ</vt:lpstr>
      <vt:lpstr>作らない技術のスタック</vt:lpstr>
      <vt:lpstr>PowerPoint プレゼンテーション</vt:lpstr>
      <vt:lpstr>アジャイル・DevOps・クラウドは常識の大転換</vt:lpstr>
      <vt:lpstr>生産物（完成品）とサービス（未完成品）</vt:lpstr>
      <vt:lpstr>PowerPoint プレゼンテーション</vt:lpstr>
      <vt:lpstr>アジャイル開発が目指すこと</vt:lpstr>
      <vt:lpstr>SI事業者でアジャイル開発が失敗する3つの理由</vt:lpstr>
      <vt:lpstr>アジャイル開発の基本構造</vt:lpstr>
      <vt:lpstr>アジャイル開発のプロセス</vt:lpstr>
      <vt:lpstr>アジャイル開発の進め方</vt:lpstr>
      <vt:lpstr>スクラム：スクラム・プロセス</vt:lpstr>
      <vt:lpstr>ウォーターフォールとアジャイルの違い</vt:lpstr>
      <vt:lpstr>ウォーターフォールとアジャイルの違い</vt:lpstr>
      <vt:lpstr>開発と運用:従来の方式とこれからの方式</vt:lpstr>
      <vt:lpstr>ウォーターフォール開発とアジャイル開発（１）</vt:lpstr>
      <vt:lpstr>アジャイル開発の進め方</vt:lpstr>
      <vt:lpstr>ウォーターフォール開発とアジャイル開発（２）</vt:lpstr>
      <vt:lpstr>ウォーターフォール開発とアジャイル開発（３）</vt:lpstr>
      <vt:lpstr>ウォーターフォール開発とアジャイル開発（５）</vt:lpstr>
      <vt:lpstr>ウォーターフォール開発とアジャイル開発（６）</vt:lpstr>
      <vt:lpstr>PowerPoint プレゼンテーション</vt:lpstr>
      <vt:lpstr>アジャイルソフトウェア開発宣言</vt:lpstr>
      <vt:lpstr>アジャイル開発の目的・理念・手法</vt:lpstr>
      <vt:lpstr>自律型の組織で変化への柔軟性を担保する</vt:lpstr>
      <vt:lpstr>スクラム：特徴・3本の柱・基本的考え方</vt:lpstr>
      <vt:lpstr>スクラム：プロダクト・オーナー</vt:lpstr>
      <vt:lpstr>スクラム：スクラム・マスター</vt:lpstr>
      <vt:lpstr>スクラム：開発チーム</vt:lpstr>
      <vt:lpstr>エクストリーム･プログラミング（XP）</vt:lpstr>
      <vt:lpstr>アジャイル開発で品質が向上する理由</vt:lpstr>
      <vt:lpstr>アジャイル開発で品質が向上する理由</vt:lpstr>
      <vt:lpstr>DoD (Definition of Done)　完了の定義</vt:lpstr>
      <vt:lpstr>PowerPoint プレゼンテーション</vt:lpstr>
      <vt:lpstr>ノー・コード／ロー・コード／プロ・コード</vt:lpstr>
      <vt:lpstr>違いと役割分担</vt:lpstr>
      <vt:lpstr>ローコード／ノーコードによる役割の変化</vt:lpstr>
      <vt:lpstr>ローコード開発ツール</vt:lpstr>
      <vt:lpstr>ローコード開発ツール</vt:lpstr>
      <vt:lpstr>ローコード開発ツールの 基本的な構造</vt:lpstr>
      <vt:lpstr>PowerPoint プレゼンテーション</vt:lpstr>
      <vt:lpstr>ポスト近代のSIビジネス</vt:lpstr>
      <vt:lpstr>なぜ「内製」なのか</vt:lpstr>
      <vt:lpstr>なぜ「共創」なのか</vt:lpstr>
      <vt:lpstr>共創戦略：受発注型取引と共創型取引</vt:lpstr>
      <vt:lpstr>ITベンダーが「DXを実践する」とは何をすることか？</vt:lpstr>
      <vt:lpstr>PowerPoint プレゼンテーション</vt:lpstr>
      <vt:lpstr>ものごとを理解する２つの視点</vt:lpstr>
      <vt:lpstr>PowerPoint プレゼンテーション</vt:lpstr>
      <vt:lpstr>正しいと間違いの間に何があるか</vt:lpstr>
      <vt:lpstr>安易な答えを出さないために</vt:lpstr>
      <vt:lpstr>成長の3つのステージ</vt:lpstr>
      <vt:lpstr>学びの4段階</vt:lpstr>
      <vt:lpstr>「社会的価値」とは何か</vt:lpstr>
      <vt:lpstr>学ぶべき領域</vt:lpstr>
      <vt:lpstr>成長を左右する2つのメンタリティ</vt:lpstr>
      <vt:lpstr>抵抗勢力に打ち勝つ方法</vt:lpstr>
      <vt:lpstr>社会人における「学び」の３段階</vt:lpstr>
      <vt:lpstr>学び続ける大切さ、それを支える学びの力</vt:lpstr>
      <vt:lpstr>時間を作る</vt:lpstr>
      <vt:lpstr>「やってみなければわからない」とはどういうことか</vt:lpstr>
      <vt:lpstr>「木こりのジレンマ」に陥ってはいないだろうか </vt:lpstr>
      <vt:lpstr>優秀なエンジニアのマインドセット</vt:lpstr>
      <vt:lpstr>優秀なエンジニアになるための自律的サイクル</vt:lpstr>
      <vt:lpstr>PowerPoint プレゼンテーション</vt:lpstr>
    </vt:vector>
  </TitlesOfParts>
  <Manager/>
  <Company>NetCommerce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斎藤 昌義</dc:creator>
  <cp:keywords/>
  <dc:description/>
  <cp:lastModifiedBy>斎藤昌義</cp:lastModifiedBy>
  <cp:revision>2276</cp:revision>
  <cp:lastPrinted>2018-09-25T02:18:38Z</cp:lastPrinted>
  <dcterms:created xsi:type="dcterms:W3CDTF">2014-04-30T01:58:06Z</dcterms:created>
  <dcterms:modified xsi:type="dcterms:W3CDTF">2022-08-30T02:25:59Z</dcterms:modified>
  <cp:category/>
</cp:coreProperties>
</file>